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92" r:id="rId3"/>
    <p:sldId id="256" r:id="rId4"/>
    <p:sldId id="258" r:id="rId5"/>
    <p:sldId id="276" r:id="rId6"/>
    <p:sldId id="277" r:id="rId7"/>
    <p:sldId id="279" r:id="rId8"/>
    <p:sldId id="259" r:id="rId9"/>
    <p:sldId id="293" r:id="rId10"/>
    <p:sldId id="260" r:id="rId11"/>
    <p:sldId id="278" r:id="rId12"/>
    <p:sldId id="280" r:id="rId13"/>
    <p:sldId id="281" r:id="rId14"/>
    <p:sldId id="282" r:id="rId15"/>
    <p:sldId id="283" r:id="rId16"/>
    <p:sldId id="261" r:id="rId17"/>
    <p:sldId id="262" r:id="rId18"/>
    <p:sldId id="284" r:id="rId19"/>
    <p:sldId id="285" r:id="rId20"/>
    <p:sldId id="263" r:id="rId21"/>
    <p:sldId id="286" r:id="rId22"/>
    <p:sldId id="287" r:id="rId23"/>
    <p:sldId id="264" r:id="rId24"/>
    <p:sldId id="288" r:id="rId25"/>
    <p:sldId id="289" r:id="rId26"/>
    <p:sldId id="290" r:id="rId27"/>
    <p:sldId id="291" r:id="rId28"/>
    <p:sldId id="265" r:id="rId29"/>
    <p:sldId id="297" r:id="rId30"/>
    <p:sldId id="298" r:id="rId31"/>
    <p:sldId id="29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6819" autoAdjust="0"/>
  </p:normalViewPr>
  <p:slideViewPr>
    <p:cSldViewPr>
      <p:cViewPr>
        <p:scale>
          <a:sx n="66" d="100"/>
          <a:sy n="66" d="100"/>
        </p:scale>
        <p:origin x="-1882" y="-254"/>
      </p:cViewPr>
      <p:guideLst>
        <p:guide orient="horz" pos="2160"/>
        <p:guide pos="2880"/>
      </p:guideLst>
    </p:cSldViewPr>
  </p:slideViewPr>
  <p:notesTextViewPr>
    <p:cViewPr>
      <p:scale>
        <a:sx n="1" d="1"/>
        <a:sy n="1" d="1"/>
      </p:scale>
      <p:origin x="0" y="0"/>
    </p:cViewPr>
  </p:notesTextViewPr>
  <p:sorterViewPr>
    <p:cViewPr>
      <p:scale>
        <a:sx n="100" d="100"/>
        <a:sy n="100" d="100"/>
      </p:scale>
      <p:origin x="0" y="55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4DF3A-7166-412A-8094-020AE7735900}" type="datetimeFigureOut">
              <a:rPr lang="en-US" smtClean="0"/>
              <a:t>10/12/2017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8278C9-061C-4F99-9DAA-D016322BD54B}" type="slidenum">
              <a:rPr lang="en-US" smtClean="0"/>
              <a:t>‹#›</a:t>
            </a:fld>
            <a:endParaRPr lang="en-US"/>
          </a:p>
        </p:txBody>
      </p:sp>
    </p:spTree>
    <p:extLst>
      <p:ext uri="{BB962C8B-B14F-4D97-AF65-F5344CB8AC3E}">
        <p14:creationId xmlns:p14="http://schemas.microsoft.com/office/powerpoint/2010/main" val="2308764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CC09B3A-31F8-4968-83BC-1B02D83FA046}" type="slidenum">
              <a:rPr lang="en-US" altLang="en-US" sz="1200"/>
              <a:pPr/>
              <a:t>1</a:t>
            </a:fld>
            <a:endParaRPr lang="en-US" altLang="en-US" sz="1200"/>
          </a:p>
        </p:txBody>
      </p:sp>
      <p:sp>
        <p:nvSpPr>
          <p:cNvPr id="49155" name="Rectangle 2"/>
          <p:cNvSpPr>
            <a:spLocks noGrp="1" noRot="1" noChangeAspect="1" noChangeArrowheads="1" noTextEdit="1"/>
          </p:cNvSpPr>
          <p:nvPr>
            <p:ph type="sldImg"/>
          </p:nvPr>
        </p:nvSpPr>
        <p:spPr>
          <a:xfrm>
            <a:off x="1200150" y="728663"/>
            <a:ext cx="4460875" cy="3344862"/>
          </a:xfrm>
          <a:solidFill>
            <a:srgbClr val="FFFFFF"/>
          </a:solidFill>
          <a:ln/>
        </p:spPr>
      </p:sp>
      <p:sp>
        <p:nvSpPr>
          <p:cNvPr id="49156" name="Rectangle 3"/>
          <p:cNvSpPr>
            <a:spLocks noGrp="1" noChangeArrowheads="1"/>
          </p:cNvSpPr>
          <p:nvPr>
            <p:ph type="body" idx="1"/>
          </p:nvPr>
        </p:nvSpPr>
        <p:spPr>
          <a:xfrm>
            <a:off x="914400" y="4342464"/>
            <a:ext cx="5029200" cy="4116049"/>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During electrical incidents affect personnel will do whatever it takes to get away from the exposure.  Falls cause a great deal of secondary injuries during electrical incidents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should use this slide to discuss damage and affects Path,</a:t>
            </a:r>
            <a:r>
              <a:rPr lang="en-US" baseline="0" dirty="0" smtClean="0"/>
              <a:t> Amount and Duration current can have on human body.  </a:t>
            </a:r>
            <a:endParaRPr lang="en-US" dirty="0"/>
          </a:p>
        </p:txBody>
      </p:sp>
      <p:sp>
        <p:nvSpPr>
          <p:cNvPr id="4" name="Slide Number Placeholder 3"/>
          <p:cNvSpPr>
            <a:spLocks noGrp="1"/>
          </p:cNvSpPr>
          <p:nvPr>
            <p:ph type="sldNum" sz="quarter" idx="10"/>
          </p:nvPr>
        </p:nvSpPr>
        <p:spPr/>
        <p:txBody>
          <a:bodyPr/>
          <a:lstStyle/>
          <a:p>
            <a:fld id="{258278C9-061C-4F99-9DAA-D016322BD54B}" type="slidenum">
              <a:rPr lang="en-US" smtClean="0"/>
              <a:t>11</a:t>
            </a:fld>
            <a:endParaRPr lang="en-US"/>
          </a:p>
        </p:txBody>
      </p:sp>
    </p:spTree>
    <p:extLst>
      <p:ext uri="{BB962C8B-B14F-4D97-AF65-F5344CB8AC3E}">
        <p14:creationId xmlns:p14="http://schemas.microsoft.com/office/powerpoint/2010/main" val="868436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should use this slide to discuss Energy isolation techniques and protective</a:t>
            </a:r>
            <a:r>
              <a:rPr lang="en-US" baseline="0" dirty="0" smtClean="0"/>
              <a:t> measures. </a:t>
            </a:r>
            <a:endParaRPr lang="en-US" dirty="0"/>
          </a:p>
        </p:txBody>
      </p:sp>
      <p:sp>
        <p:nvSpPr>
          <p:cNvPr id="4" name="Slide Number Placeholder 3"/>
          <p:cNvSpPr>
            <a:spLocks noGrp="1"/>
          </p:cNvSpPr>
          <p:nvPr>
            <p:ph type="sldNum" sz="quarter" idx="10"/>
          </p:nvPr>
        </p:nvSpPr>
        <p:spPr/>
        <p:txBody>
          <a:bodyPr/>
          <a:lstStyle/>
          <a:p>
            <a:fld id="{258278C9-061C-4F99-9DAA-D016322BD54B}" type="slidenum">
              <a:rPr lang="en-US" smtClean="0"/>
              <a:t>12</a:t>
            </a:fld>
            <a:endParaRPr lang="en-US"/>
          </a:p>
        </p:txBody>
      </p:sp>
    </p:spTree>
    <p:extLst>
      <p:ext uri="{BB962C8B-B14F-4D97-AF65-F5344CB8AC3E}">
        <p14:creationId xmlns:p14="http://schemas.microsoft.com/office/powerpoint/2010/main" val="3372913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should use this slide to discuss working proximities</a:t>
            </a:r>
            <a:r>
              <a:rPr lang="en-US" baseline="0" dirty="0" smtClean="0"/>
              <a:t> to overhead power lines and accepted protective measures.  </a:t>
            </a:r>
            <a:endParaRPr lang="en-US" dirty="0"/>
          </a:p>
        </p:txBody>
      </p:sp>
      <p:sp>
        <p:nvSpPr>
          <p:cNvPr id="4" name="Slide Number Placeholder 3"/>
          <p:cNvSpPr>
            <a:spLocks noGrp="1"/>
          </p:cNvSpPr>
          <p:nvPr>
            <p:ph type="sldNum" sz="quarter" idx="10"/>
          </p:nvPr>
        </p:nvSpPr>
        <p:spPr/>
        <p:txBody>
          <a:bodyPr/>
          <a:lstStyle/>
          <a:p>
            <a:fld id="{258278C9-061C-4F99-9DAA-D016322BD54B}" type="slidenum">
              <a:rPr lang="en-US" smtClean="0"/>
              <a:t>13</a:t>
            </a:fld>
            <a:endParaRPr lang="en-US"/>
          </a:p>
        </p:txBody>
      </p:sp>
    </p:spTree>
    <p:extLst>
      <p:ext uri="{BB962C8B-B14F-4D97-AF65-F5344CB8AC3E}">
        <p14:creationId xmlns:p14="http://schemas.microsoft.com/office/powerpoint/2010/main" val="2904323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should use this slide to discuss the 3 conventional fall prevention systems.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58278C9-061C-4F99-9DAA-D016322BD54B}" type="slidenum">
              <a:rPr lang="en-US" smtClean="0"/>
              <a:t>14</a:t>
            </a:fld>
            <a:endParaRPr lang="en-US"/>
          </a:p>
        </p:txBody>
      </p:sp>
    </p:spTree>
    <p:extLst>
      <p:ext uri="{BB962C8B-B14F-4D97-AF65-F5344CB8AC3E}">
        <p14:creationId xmlns:p14="http://schemas.microsoft.com/office/powerpoint/2010/main" val="4029483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Instructor should use this slide to discuss the various OSHA</a:t>
            </a:r>
            <a:r>
              <a:rPr lang="en-US" baseline="0" dirty="0" smtClean="0"/>
              <a:t> rules regarding fall distances.  Many participants work in numerous industries and should be aware of various regulations.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258278C9-061C-4F99-9DAA-D016322BD54B}" type="slidenum">
              <a:rPr lang="en-US" smtClean="0"/>
              <a:t>15</a:t>
            </a:fld>
            <a:endParaRPr lang="en-US"/>
          </a:p>
        </p:txBody>
      </p:sp>
    </p:spTree>
    <p:extLst>
      <p:ext uri="{BB962C8B-B14F-4D97-AF65-F5344CB8AC3E}">
        <p14:creationId xmlns:p14="http://schemas.microsoft.com/office/powerpoint/2010/main" val="2073160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Instructor should use this slide to discuss ladder safety and review OSHA requirements.</a:t>
            </a:r>
          </a:p>
          <a:p>
            <a:endParaRPr lang="en-US" dirty="0"/>
          </a:p>
        </p:txBody>
      </p:sp>
      <p:sp>
        <p:nvSpPr>
          <p:cNvPr id="4" name="Slide Number Placeholder 3"/>
          <p:cNvSpPr>
            <a:spLocks noGrp="1"/>
          </p:cNvSpPr>
          <p:nvPr>
            <p:ph type="sldNum" sz="quarter" idx="10"/>
          </p:nvPr>
        </p:nvSpPr>
        <p:spPr/>
        <p:txBody>
          <a:bodyPr/>
          <a:lstStyle/>
          <a:p>
            <a:fld id="{258278C9-061C-4F99-9DAA-D016322BD54B}" type="slidenum">
              <a:rPr lang="en-US" smtClean="0"/>
              <a:t>16</a:t>
            </a:fld>
            <a:endParaRPr lang="en-US"/>
          </a:p>
        </p:txBody>
      </p:sp>
    </p:spTree>
    <p:extLst>
      <p:ext uri="{BB962C8B-B14F-4D97-AF65-F5344CB8AC3E}">
        <p14:creationId xmlns:p14="http://schemas.microsoft.com/office/powerpoint/2010/main" val="494919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Only trained, qualified personnel should conduct environmental testing.  Air quality is a primary concern when exposing workers to a confined space.</a:t>
            </a:r>
          </a:p>
          <a:p>
            <a:endParaRPr lang="en-US" dirty="0"/>
          </a:p>
        </p:txBody>
      </p:sp>
      <p:sp>
        <p:nvSpPr>
          <p:cNvPr id="4" name="Slide Number Placeholder 3"/>
          <p:cNvSpPr>
            <a:spLocks noGrp="1"/>
          </p:cNvSpPr>
          <p:nvPr>
            <p:ph type="sldNum" sz="quarter" idx="10"/>
          </p:nvPr>
        </p:nvSpPr>
        <p:spPr/>
        <p:txBody>
          <a:bodyPr/>
          <a:lstStyle/>
          <a:p>
            <a:fld id="{258278C9-061C-4F99-9DAA-D016322BD54B}" type="slidenum">
              <a:rPr lang="en-US" smtClean="0"/>
              <a:t>17</a:t>
            </a:fld>
            <a:endParaRPr lang="en-US"/>
          </a:p>
        </p:txBody>
      </p:sp>
    </p:spTree>
    <p:extLst>
      <p:ext uri="{BB962C8B-B14F-4D97-AF65-F5344CB8AC3E}">
        <p14:creationId xmlns:p14="http://schemas.microsoft.com/office/powerpoint/2010/main" val="676735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Only trained, qualified personnel should conduct environmental testing.  Air quality is a primary concern when exposing workers to a confined space.</a:t>
            </a:r>
          </a:p>
          <a:p>
            <a:endParaRPr lang="en-US" dirty="0"/>
          </a:p>
        </p:txBody>
      </p:sp>
      <p:sp>
        <p:nvSpPr>
          <p:cNvPr id="4" name="Slide Number Placeholder 3"/>
          <p:cNvSpPr>
            <a:spLocks noGrp="1"/>
          </p:cNvSpPr>
          <p:nvPr>
            <p:ph type="sldNum" sz="quarter" idx="10"/>
          </p:nvPr>
        </p:nvSpPr>
        <p:spPr/>
        <p:txBody>
          <a:bodyPr/>
          <a:lstStyle/>
          <a:p>
            <a:fld id="{258278C9-061C-4F99-9DAA-D016322BD54B}" type="slidenum">
              <a:rPr lang="en-US" smtClean="0"/>
              <a:t>18</a:t>
            </a:fld>
            <a:endParaRPr lang="en-US"/>
          </a:p>
        </p:txBody>
      </p:sp>
    </p:spTree>
    <p:extLst>
      <p:ext uri="{BB962C8B-B14F-4D97-AF65-F5344CB8AC3E}">
        <p14:creationId xmlns:p14="http://schemas.microsoft.com/office/powerpoint/2010/main" val="2244786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Instructor should use this slide to discuss OSHA requirements for Permit</a:t>
            </a:r>
            <a:r>
              <a:rPr lang="en-US" baseline="0" dirty="0" smtClean="0"/>
              <a:t> Required Confined Space Rescue.  IDLH environments including methods of air monitoring should be reviewed.  </a:t>
            </a:r>
            <a:endParaRPr lang="en-US" dirty="0" smtClean="0"/>
          </a:p>
          <a:p>
            <a:endParaRPr lang="en-US" dirty="0"/>
          </a:p>
        </p:txBody>
      </p:sp>
      <p:sp>
        <p:nvSpPr>
          <p:cNvPr id="4" name="Slide Number Placeholder 3"/>
          <p:cNvSpPr>
            <a:spLocks noGrp="1"/>
          </p:cNvSpPr>
          <p:nvPr>
            <p:ph type="sldNum" sz="quarter" idx="10"/>
          </p:nvPr>
        </p:nvSpPr>
        <p:spPr/>
        <p:txBody>
          <a:bodyPr/>
          <a:lstStyle/>
          <a:p>
            <a:fld id="{258278C9-061C-4F99-9DAA-D016322BD54B}" type="slidenum">
              <a:rPr lang="en-US" smtClean="0"/>
              <a:t>19</a:t>
            </a:fld>
            <a:endParaRPr lang="en-US"/>
          </a:p>
        </p:txBody>
      </p:sp>
    </p:spTree>
    <p:extLst>
      <p:ext uri="{BB962C8B-B14F-4D97-AF65-F5344CB8AC3E}">
        <p14:creationId xmlns:p14="http://schemas.microsoft.com/office/powerpoint/2010/main" val="130888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is intended to remind participants of the various excavation hazards and for the Instructor to review protective devices</a:t>
            </a:r>
            <a:endParaRPr lang="en-US" dirty="0"/>
          </a:p>
        </p:txBody>
      </p:sp>
      <p:sp>
        <p:nvSpPr>
          <p:cNvPr id="4" name="Slide Number Placeholder 3"/>
          <p:cNvSpPr>
            <a:spLocks noGrp="1"/>
          </p:cNvSpPr>
          <p:nvPr>
            <p:ph type="sldNum" sz="quarter" idx="10"/>
          </p:nvPr>
        </p:nvSpPr>
        <p:spPr/>
        <p:txBody>
          <a:bodyPr/>
          <a:lstStyle/>
          <a:p>
            <a:fld id="{258278C9-061C-4F99-9DAA-D016322BD54B}" type="slidenum">
              <a:rPr lang="en-US" smtClean="0"/>
              <a:t>20</a:t>
            </a:fld>
            <a:endParaRPr lang="en-US"/>
          </a:p>
        </p:txBody>
      </p:sp>
    </p:spTree>
    <p:extLst>
      <p:ext uri="{BB962C8B-B14F-4D97-AF65-F5344CB8AC3E}">
        <p14:creationId xmlns:p14="http://schemas.microsoft.com/office/powerpoint/2010/main" val="2137454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should prepare participants for the exit exam and presenter training session.  </a:t>
            </a:r>
            <a:endParaRPr lang="en-US" dirty="0"/>
          </a:p>
        </p:txBody>
      </p:sp>
      <p:sp>
        <p:nvSpPr>
          <p:cNvPr id="4" name="Slide Number Placeholder 3"/>
          <p:cNvSpPr>
            <a:spLocks noGrp="1"/>
          </p:cNvSpPr>
          <p:nvPr>
            <p:ph type="sldNum" sz="quarter" idx="10"/>
          </p:nvPr>
        </p:nvSpPr>
        <p:spPr/>
        <p:txBody>
          <a:bodyPr/>
          <a:lstStyle/>
          <a:p>
            <a:fld id="{258278C9-061C-4F99-9DAA-D016322BD54B}" type="slidenum">
              <a:rPr lang="en-US" smtClean="0"/>
              <a:t>2</a:t>
            </a:fld>
            <a:endParaRPr lang="en-US"/>
          </a:p>
        </p:txBody>
      </p:sp>
    </p:spTree>
    <p:extLst>
      <p:ext uri="{BB962C8B-B14F-4D97-AF65-F5344CB8AC3E}">
        <p14:creationId xmlns:p14="http://schemas.microsoft.com/office/powerpoint/2010/main" val="790376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should use this slide to discuss soil analysis and classification methods </a:t>
            </a:r>
            <a:endParaRPr lang="en-US" dirty="0"/>
          </a:p>
        </p:txBody>
      </p:sp>
      <p:sp>
        <p:nvSpPr>
          <p:cNvPr id="4" name="Slide Number Placeholder 3"/>
          <p:cNvSpPr>
            <a:spLocks noGrp="1"/>
          </p:cNvSpPr>
          <p:nvPr>
            <p:ph type="sldNum" sz="quarter" idx="10"/>
          </p:nvPr>
        </p:nvSpPr>
        <p:spPr/>
        <p:txBody>
          <a:bodyPr/>
          <a:lstStyle/>
          <a:p>
            <a:fld id="{258278C9-061C-4F99-9DAA-D016322BD54B}" type="slidenum">
              <a:rPr lang="en-US" smtClean="0"/>
              <a:t>21</a:t>
            </a:fld>
            <a:endParaRPr lang="en-US"/>
          </a:p>
        </p:txBody>
      </p:sp>
    </p:spTree>
    <p:extLst>
      <p:ext uri="{BB962C8B-B14F-4D97-AF65-F5344CB8AC3E}">
        <p14:creationId xmlns:p14="http://schemas.microsoft.com/office/powerpoint/2010/main" val="1917480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should use this slide to discuss sloping for various soil types and the placement of spoil piles.  </a:t>
            </a:r>
            <a:endParaRPr lang="en-US" dirty="0"/>
          </a:p>
        </p:txBody>
      </p:sp>
      <p:sp>
        <p:nvSpPr>
          <p:cNvPr id="4" name="Slide Number Placeholder 3"/>
          <p:cNvSpPr>
            <a:spLocks noGrp="1"/>
          </p:cNvSpPr>
          <p:nvPr>
            <p:ph type="sldNum" sz="quarter" idx="10"/>
          </p:nvPr>
        </p:nvSpPr>
        <p:spPr/>
        <p:txBody>
          <a:bodyPr/>
          <a:lstStyle/>
          <a:p>
            <a:fld id="{258278C9-061C-4F99-9DAA-D016322BD54B}" type="slidenum">
              <a:rPr lang="en-US" smtClean="0"/>
              <a:t>22</a:t>
            </a:fld>
            <a:endParaRPr lang="en-US"/>
          </a:p>
        </p:txBody>
      </p:sp>
    </p:spTree>
    <p:extLst>
      <p:ext uri="{BB962C8B-B14F-4D97-AF65-F5344CB8AC3E}">
        <p14:creationId xmlns:p14="http://schemas.microsoft.com/office/powerpoint/2010/main" val="4129825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Typically, we tend to think of process hazards as toxic or flammable materials.  But even steam, water or compressed air may exhibit hazardous behavior and contribute to major losses.  We have discussed some of the dangerous substances but note there are Hazards other than chemical hazards, e.g. dropped objects.</a:t>
            </a:r>
          </a:p>
          <a:p>
            <a:endParaRPr lang="en-US" dirty="0"/>
          </a:p>
        </p:txBody>
      </p:sp>
      <p:sp>
        <p:nvSpPr>
          <p:cNvPr id="4" name="Slide Number Placeholder 3"/>
          <p:cNvSpPr>
            <a:spLocks noGrp="1"/>
          </p:cNvSpPr>
          <p:nvPr>
            <p:ph type="sldNum" sz="quarter" idx="10"/>
          </p:nvPr>
        </p:nvSpPr>
        <p:spPr/>
        <p:txBody>
          <a:bodyPr/>
          <a:lstStyle/>
          <a:p>
            <a:fld id="{258278C9-061C-4F99-9DAA-D016322BD54B}" type="slidenum">
              <a:rPr lang="en-US" smtClean="0"/>
              <a:t>23</a:t>
            </a:fld>
            <a:endParaRPr lang="en-US"/>
          </a:p>
        </p:txBody>
      </p:sp>
    </p:spTree>
    <p:extLst>
      <p:ext uri="{BB962C8B-B14F-4D97-AF65-F5344CB8AC3E}">
        <p14:creationId xmlns:p14="http://schemas.microsoft.com/office/powerpoint/2010/main" val="2235552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0" dirty="0" smtClean="0">
                <a:latin typeface="Arial" panose="020B0604020202020204" pitchFamily="34" charset="0"/>
                <a:cs typeface="Arial" panose="020B0604020202020204" pitchFamily="34" charset="0"/>
              </a:rPr>
              <a:t>Element 1 - Employee participation section of PSM standard.</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0" dirty="0" smtClean="0">
                <a:latin typeface="Arial" panose="020B0604020202020204" pitchFamily="34" charset="0"/>
                <a:cs typeface="Arial" panose="020B0604020202020204" pitchFamily="34" charset="0"/>
              </a:rPr>
              <a:t>Element 2 - Process Safety Information section of PSM standard.</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0" dirty="0" smtClean="0">
                <a:latin typeface="Arial" panose="020B0604020202020204" pitchFamily="34" charset="0"/>
                <a:cs typeface="Arial" panose="020B0604020202020204" pitchFamily="34" charset="0"/>
              </a:rPr>
              <a:t>Element 3 - Process Hazard Analysis section of the PSM standard.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258278C9-061C-4F99-9DAA-D016322BD54B}" type="slidenum">
              <a:rPr lang="en-US" smtClean="0"/>
              <a:t>24</a:t>
            </a:fld>
            <a:endParaRPr lang="en-US"/>
          </a:p>
        </p:txBody>
      </p:sp>
    </p:spTree>
    <p:extLst>
      <p:ext uri="{BB962C8B-B14F-4D97-AF65-F5344CB8AC3E}">
        <p14:creationId xmlns:p14="http://schemas.microsoft.com/office/powerpoint/2010/main" val="4269454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OSHA Elements aim to assure integrity of these boundaries</a:t>
            </a:r>
            <a:r>
              <a:rPr lang="en-US" sz="1050" dirty="0" smtClean="0"/>
              <a:t>. Image of how failures happen.</a:t>
            </a:r>
          </a:p>
          <a:p>
            <a:endParaRPr lang="en-US" dirty="0"/>
          </a:p>
        </p:txBody>
      </p:sp>
      <p:sp>
        <p:nvSpPr>
          <p:cNvPr id="4" name="Slide Number Placeholder 3"/>
          <p:cNvSpPr>
            <a:spLocks noGrp="1"/>
          </p:cNvSpPr>
          <p:nvPr>
            <p:ph type="sldNum" sz="quarter" idx="10"/>
          </p:nvPr>
        </p:nvSpPr>
        <p:spPr/>
        <p:txBody>
          <a:bodyPr/>
          <a:lstStyle/>
          <a:p>
            <a:fld id="{258278C9-061C-4F99-9DAA-D016322BD54B}" type="slidenum">
              <a:rPr lang="en-US" smtClean="0"/>
              <a:t>25</a:t>
            </a:fld>
            <a:endParaRPr lang="en-US"/>
          </a:p>
        </p:txBody>
      </p:sp>
    </p:spTree>
    <p:extLst>
      <p:ext uri="{BB962C8B-B14F-4D97-AF65-F5344CB8AC3E}">
        <p14:creationId xmlns:p14="http://schemas.microsoft.com/office/powerpoint/2010/main" val="1059066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278C9-061C-4F99-9DAA-D016322BD54B}" type="slidenum">
              <a:rPr lang="en-US" smtClean="0"/>
              <a:t>26</a:t>
            </a:fld>
            <a:endParaRPr lang="en-US"/>
          </a:p>
        </p:txBody>
      </p:sp>
    </p:spTree>
    <p:extLst>
      <p:ext uri="{BB962C8B-B14F-4D97-AF65-F5344CB8AC3E}">
        <p14:creationId xmlns:p14="http://schemas.microsoft.com/office/powerpoint/2010/main" val="3140955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Global Harmonizing System including</a:t>
            </a:r>
            <a:r>
              <a:rPr lang="en-US" baseline="0" dirty="0" smtClean="0"/>
              <a:t> Labeling and the use of Safety Data Sheets</a:t>
            </a:r>
            <a:endParaRPr lang="en-US" dirty="0"/>
          </a:p>
        </p:txBody>
      </p:sp>
      <p:sp>
        <p:nvSpPr>
          <p:cNvPr id="4" name="Slide Number Placeholder 3"/>
          <p:cNvSpPr>
            <a:spLocks noGrp="1"/>
          </p:cNvSpPr>
          <p:nvPr>
            <p:ph type="sldNum" sz="quarter" idx="10"/>
          </p:nvPr>
        </p:nvSpPr>
        <p:spPr/>
        <p:txBody>
          <a:bodyPr/>
          <a:lstStyle/>
          <a:p>
            <a:fld id="{258278C9-061C-4F99-9DAA-D016322BD54B}" type="slidenum">
              <a:rPr lang="en-US" smtClean="0"/>
              <a:t>27</a:t>
            </a:fld>
            <a:endParaRPr lang="en-US"/>
          </a:p>
        </p:txBody>
      </p:sp>
    </p:spTree>
    <p:extLst>
      <p:ext uri="{BB962C8B-B14F-4D97-AF65-F5344CB8AC3E}">
        <p14:creationId xmlns:p14="http://schemas.microsoft.com/office/powerpoint/2010/main" val="1287369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Instructors</a:t>
            </a:r>
            <a:r>
              <a:rPr lang="en-US" baseline="0" dirty="0" smtClean="0"/>
              <a:t> should review with participants of the previous course to be discussed.  This will allows participants time to collect notes and prepare for exit exam</a:t>
            </a:r>
            <a:endParaRPr lang="en-US" dirty="0"/>
          </a:p>
        </p:txBody>
      </p:sp>
      <p:sp>
        <p:nvSpPr>
          <p:cNvPr id="4" name="Slide Number Placeholder 3"/>
          <p:cNvSpPr>
            <a:spLocks noGrp="1"/>
          </p:cNvSpPr>
          <p:nvPr>
            <p:ph type="sldNum" sz="quarter" idx="10"/>
          </p:nvPr>
        </p:nvSpPr>
        <p:spPr/>
        <p:txBody>
          <a:bodyPr/>
          <a:lstStyle/>
          <a:p>
            <a:fld id="{258278C9-061C-4F99-9DAA-D016322BD54B}" type="slidenum">
              <a:rPr lang="en-US" smtClean="0"/>
              <a:t>3</a:t>
            </a:fld>
            <a:endParaRPr lang="en-US"/>
          </a:p>
        </p:txBody>
      </p:sp>
    </p:spTree>
    <p:extLst>
      <p:ext uri="{BB962C8B-B14F-4D97-AF65-F5344CB8AC3E}">
        <p14:creationId xmlns:p14="http://schemas.microsoft.com/office/powerpoint/2010/main" val="276395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Historical information should be reviewed.</a:t>
            </a:r>
            <a:r>
              <a:rPr lang="en-US" baseline="0" dirty="0" smtClean="0"/>
              <a:t>  Instructors should discuss how and why OSHA came into being and the benefits of the act.</a:t>
            </a:r>
            <a:endParaRPr lang="en-US" dirty="0"/>
          </a:p>
        </p:txBody>
      </p:sp>
      <p:sp>
        <p:nvSpPr>
          <p:cNvPr id="4" name="Slide Number Placeholder 3"/>
          <p:cNvSpPr>
            <a:spLocks noGrp="1"/>
          </p:cNvSpPr>
          <p:nvPr>
            <p:ph type="sldNum" sz="quarter" idx="10"/>
          </p:nvPr>
        </p:nvSpPr>
        <p:spPr/>
        <p:txBody>
          <a:bodyPr/>
          <a:lstStyle/>
          <a:p>
            <a:fld id="{258278C9-061C-4F99-9DAA-D016322BD54B}" type="slidenum">
              <a:rPr lang="en-US" smtClean="0"/>
              <a:t>4</a:t>
            </a:fld>
            <a:endParaRPr lang="en-US"/>
          </a:p>
        </p:txBody>
      </p:sp>
    </p:spTree>
    <p:extLst>
      <p:ext uri="{BB962C8B-B14F-4D97-AF65-F5344CB8AC3E}">
        <p14:creationId xmlns:p14="http://schemas.microsoft.com/office/powerpoint/2010/main" val="1579413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Employer/Employee</a:t>
            </a:r>
            <a:r>
              <a:rPr lang="en-US" baseline="0" dirty="0" smtClean="0"/>
              <a:t> Relationship must be established.  Instructors should review OSHA authority and discuss employee rights under the act</a:t>
            </a:r>
            <a:endParaRPr lang="en-US" dirty="0"/>
          </a:p>
        </p:txBody>
      </p:sp>
      <p:sp>
        <p:nvSpPr>
          <p:cNvPr id="4" name="Slide Number Placeholder 3"/>
          <p:cNvSpPr>
            <a:spLocks noGrp="1"/>
          </p:cNvSpPr>
          <p:nvPr>
            <p:ph type="sldNum" sz="quarter" idx="10"/>
          </p:nvPr>
        </p:nvSpPr>
        <p:spPr/>
        <p:txBody>
          <a:bodyPr/>
          <a:lstStyle/>
          <a:p>
            <a:fld id="{258278C9-061C-4F99-9DAA-D016322BD54B}" type="slidenum">
              <a:rPr lang="en-US" smtClean="0"/>
              <a:t>5</a:t>
            </a:fld>
            <a:endParaRPr lang="en-US"/>
          </a:p>
        </p:txBody>
      </p:sp>
    </p:spTree>
    <p:extLst>
      <p:ext uri="{BB962C8B-B14F-4D97-AF65-F5344CB8AC3E}">
        <p14:creationId xmlns:p14="http://schemas.microsoft.com/office/powerpoint/2010/main" val="767902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should review worker rights.  Attendees</a:t>
            </a:r>
            <a:r>
              <a:rPr lang="en-US" baseline="0" dirty="0" smtClean="0"/>
              <a:t> should demonstrate a working understanding of these principles.  </a:t>
            </a:r>
            <a:endParaRPr lang="en-US" dirty="0"/>
          </a:p>
        </p:txBody>
      </p:sp>
      <p:sp>
        <p:nvSpPr>
          <p:cNvPr id="4" name="Slide Number Placeholder 3"/>
          <p:cNvSpPr>
            <a:spLocks noGrp="1"/>
          </p:cNvSpPr>
          <p:nvPr>
            <p:ph type="sldNum" sz="quarter" idx="10"/>
          </p:nvPr>
        </p:nvSpPr>
        <p:spPr/>
        <p:txBody>
          <a:bodyPr/>
          <a:lstStyle/>
          <a:p>
            <a:fld id="{258278C9-061C-4F99-9DAA-D016322BD54B}" type="slidenum">
              <a:rPr lang="en-US" smtClean="0"/>
              <a:t>6</a:t>
            </a:fld>
            <a:endParaRPr lang="en-US"/>
          </a:p>
        </p:txBody>
      </p:sp>
    </p:spTree>
    <p:extLst>
      <p:ext uri="{BB962C8B-B14F-4D97-AF65-F5344CB8AC3E}">
        <p14:creationId xmlns:p14="http://schemas.microsoft.com/office/powerpoint/2010/main" val="3264369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should discuss the 1904 standards as need to insure course participants display</a:t>
            </a:r>
            <a:r>
              <a:rPr lang="en-US" baseline="0" dirty="0" smtClean="0"/>
              <a:t> a working understanding on the Record Keeping rules and regulations.</a:t>
            </a:r>
            <a:endParaRPr lang="en-US" dirty="0"/>
          </a:p>
        </p:txBody>
      </p:sp>
      <p:sp>
        <p:nvSpPr>
          <p:cNvPr id="4" name="Slide Number Placeholder 3"/>
          <p:cNvSpPr>
            <a:spLocks noGrp="1"/>
          </p:cNvSpPr>
          <p:nvPr>
            <p:ph type="sldNum" sz="quarter" idx="10"/>
          </p:nvPr>
        </p:nvSpPr>
        <p:spPr/>
        <p:txBody>
          <a:bodyPr/>
          <a:lstStyle/>
          <a:p>
            <a:fld id="{258278C9-061C-4F99-9DAA-D016322BD54B}" type="slidenum">
              <a:rPr lang="en-US" smtClean="0"/>
              <a:t>8</a:t>
            </a:fld>
            <a:endParaRPr lang="en-US"/>
          </a:p>
        </p:txBody>
      </p:sp>
    </p:spTree>
    <p:extLst>
      <p:ext uri="{BB962C8B-B14F-4D97-AF65-F5344CB8AC3E}">
        <p14:creationId xmlns:p14="http://schemas.microsoft.com/office/powerpoint/2010/main" val="3158865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should use</a:t>
            </a:r>
            <a:r>
              <a:rPr lang="en-US" baseline="0" dirty="0" smtClean="0"/>
              <a:t> this slide to discuss the purpose of accident investigations.  Topics to be covered should include Root Cause, Fact Finding, using investigation results to develop meaningful corrective actions.</a:t>
            </a:r>
            <a:endParaRPr lang="en-US" dirty="0"/>
          </a:p>
        </p:txBody>
      </p:sp>
      <p:sp>
        <p:nvSpPr>
          <p:cNvPr id="4" name="Slide Number Placeholder 3"/>
          <p:cNvSpPr>
            <a:spLocks noGrp="1"/>
          </p:cNvSpPr>
          <p:nvPr>
            <p:ph type="sldNum" sz="quarter" idx="10"/>
          </p:nvPr>
        </p:nvSpPr>
        <p:spPr/>
        <p:txBody>
          <a:bodyPr/>
          <a:lstStyle/>
          <a:p>
            <a:fld id="{258278C9-061C-4F99-9DAA-D016322BD54B}" type="slidenum">
              <a:rPr lang="en-US" smtClean="0"/>
              <a:t>9</a:t>
            </a:fld>
            <a:endParaRPr lang="en-US"/>
          </a:p>
        </p:txBody>
      </p:sp>
    </p:spTree>
    <p:extLst>
      <p:ext uri="{BB962C8B-B14F-4D97-AF65-F5344CB8AC3E}">
        <p14:creationId xmlns:p14="http://schemas.microsoft.com/office/powerpoint/2010/main" val="304555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should use this slide</a:t>
            </a:r>
            <a:r>
              <a:rPr lang="en-US" baseline="0" dirty="0" smtClean="0"/>
              <a:t> to discuss the preferred methodology of the Hierarchy of Controls when developing and implementing corrective actions.  </a:t>
            </a:r>
            <a:endParaRPr lang="en-US" dirty="0"/>
          </a:p>
        </p:txBody>
      </p:sp>
      <p:sp>
        <p:nvSpPr>
          <p:cNvPr id="4" name="Slide Number Placeholder 3"/>
          <p:cNvSpPr>
            <a:spLocks noGrp="1"/>
          </p:cNvSpPr>
          <p:nvPr>
            <p:ph type="sldNum" sz="quarter" idx="10"/>
          </p:nvPr>
        </p:nvSpPr>
        <p:spPr/>
        <p:txBody>
          <a:bodyPr/>
          <a:lstStyle/>
          <a:p>
            <a:fld id="{258278C9-061C-4F99-9DAA-D016322BD54B}" type="slidenum">
              <a:rPr lang="en-US" smtClean="0"/>
              <a:t>10</a:t>
            </a:fld>
            <a:endParaRPr lang="en-US"/>
          </a:p>
        </p:txBody>
      </p:sp>
    </p:spTree>
    <p:extLst>
      <p:ext uri="{BB962C8B-B14F-4D97-AF65-F5344CB8AC3E}">
        <p14:creationId xmlns:p14="http://schemas.microsoft.com/office/powerpoint/2010/main" val="2974913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41F6CD-24F6-4C3C-B58B-2F99CF4B70D6}"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BA037-E3EE-4746-8907-336A4FB2657C}" type="slidenum">
              <a:rPr lang="en-US" smtClean="0"/>
              <a:t>‹#›</a:t>
            </a:fld>
            <a:endParaRPr lang="en-US"/>
          </a:p>
        </p:txBody>
      </p:sp>
    </p:spTree>
    <p:extLst>
      <p:ext uri="{BB962C8B-B14F-4D97-AF65-F5344CB8AC3E}">
        <p14:creationId xmlns:p14="http://schemas.microsoft.com/office/powerpoint/2010/main" val="1583396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1F6CD-24F6-4C3C-B58B-2F99CF4B70D6}"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BA037-E3EE-4746-8907-336A4FB2657C}" type="slidenum">
              <a:rPr lang="en-US" smtClean="0"/>
              <a:t>‹#›</a:t>
            </a:fld>
            <a:endParaRPr lang="en-US"/>
          </a:p>
        </p:txBody>
      </p:sp>
    </p:spTree>
    <p:extLst>
      <p:ext uri="{BB962C8B-B14F-4D97-AF65-F5344CB8AC3E}">
        <p14:creationId xmlns:p14="http://schemas.microsoft.com/office/powerpoint/2010/main" val="3143702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1F6CD-24F6-4C3C-B58B-2F99CF4B70D6}"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BA037-E3EE-4746-8907-336A4FB2657C}" type="slidenum">
              <a:rPr lang="en-US" smtClean="0"/>
              <a:t>‹#›</a:t>
            </a:fld>
            <a:endParaRPr lang="en-US"/>
          </a:p>
        </p:txBody>
      </p:sp>
    </p:spTree>
    <p:extLst>
      <p:ext uri="{BB962C8B-B14F-4D97-AF65-F5344CB8AC3E}">
        <p14:creationId xmlns:p14="http://schemas.microsoft.com/office/powerpoint/2010/main" val="104388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1F6CD-24F6-4C3C-B58B-2F99CF4B70D6}"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BA037-E3EE-4746-8907-336A4FB2657C}" type="slidenum">
              <a:rPr lang="en-US" smtClean="0"/>
              <a:t>‹#›</a:t>
            </a:fld>
            <a:endParaRPr lang="en-US"/>
          </a:p>
        </p:txBody>
      </p:sp>
    </p:spTree>
    <p:extLst>
      <p:ext uri="{BB962C8B-B14F-4D97-AF65-F5344CB8AC3E}">
        <p14:creationId xmlns:p14="http://schemas.microsoft.com/office/powerpoint/2010/main" val="152461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41F6CD-24F6-4C3C-B58B-2F99CF4B70D6}"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BA037-E3EE-4746-8907-336A4FB2657C}" type="slidenum">
              <a:rPr lang="en-US" smtClean="0"/>
              <a:t>‹#›</a:t>
            </a:fld>
            <a:endParaRPr lang="en-US"/>
          </a:p>
        </p:txBody>
      </p:sp>
    </p:spTree>
    <p:extLst>
      <p:ext uri="{BB962C8B-B14F-4D97-AF65-F5344CB8AC3E}">
        <p14:creationId xmlns:p14="http://schemas.microsoft.com/office/powerpoint/2010/main" val="402416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41F6CD-24F6-4C3C-B58B-2F99CF4B70D6}"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BA037-E3EE-4746-8907-336A4FB2657C}" type="slidenum">
              <a:rPr lang="en-US" smtClean="0"/>
              <a:t>‹#›</a:t>
            </a:fld>
            <a:endParaRPr lang="en-US"/>
          </a:p>
        </p:txBody>
      </p:sp>
    </p:spTree>
    <p:extLst>
      <p:ext uri="{BB962C8B-B14F-4D97-AF65-F5344CB8AC3E}">
        <p14:creationId xmlns:p14="http://schemas.microsoft.com/office/powerpoint/2010/main" val="16871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41F6CD-24F6-4C3C-B58B-2F99CF4B70D6}" type="datetimeFigureOut">
              <a:rPr lang="en-US" smtClean="0"/>
              <a:t>10/12/2017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6BA037-E3EE-4746-8907-336A4FB2657C}" type="slidenum">
              <a:rPr lang="en-US" smtClean="0"/>
              <a:t>‹#›</a:t>
            </a:fld>
            <a:endParaRPr lang="en-US"/>
          </a:p>
        </p:txBody>
      </p:sp>
    </p:spTree>
    <p:extLst>
      <p:ext uri="{BB962C8B-B14F-4D97-AF65-F5344CB8AC3E}">
        <p14:creationId xmlns:p14="http://schemas.microsoft.com/office/powerpoint/2010/main" val="1606654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41F6CD-24F6-4C3C-B58B-2F99CF4B70D6}" type="datetimeFigureOut">
              <a:rPr lang="en-US" smtClean="0"/>
              <a:t>10/12/2017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6BA037-E3EE-4746-8907-336A4FB2657C}" type="slidenum">
              <a:rPr lang="en-US" smtClean="0"/>
              <a:t>‹#›</a:t>
            </a:fld>
            <a:endParaRPr lang="en-US"/>
          </a:p>
        </p:txBody>
      </p:sp>
    </p:spTree>
    <p:extLst>
      <p:ext uri="{BB962C8B-B14F-4D97-AF65-F5344CB8AC3E}">
        <p14:creationId xmlns:p14="http://schemas.microsoft.com/office/powerpoint/2010/main" val="3917634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1F6CD-24F6-4C3C-B58B-2F99CF4B70D6}" type="datetimeFigureOut">
              <a:rPr lang="en-US" smtClean="0"/>
              <a:t>10/12/2017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6BA037-E3EE-4746-8907-336A4FB2657C}" type="slidenum">
              <a:rPr lang="en-US" smtClean="0"/>
              <a:t>‹#›</a:t>
            </a:fld>
            <a:endParaRPr lang="en-US"/>
          </a:p>
        </p:txBody>
      </p:sp>
    </p:spTree>
    <p:extLst>
      <p:ext uri="{BB962C8B-B14F-4D97-AF65-F5344CB8AC3E}">
        <p14:creationId xmlns:p14="http://schemas.microsoft.com/office/powerpoint/2010/main" val="3441608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41F6CD-24F6-4C3C-B58B-2F99CF4B70D6}"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BA037-E3EE-4746-8907-336A4FB2657C}" type="slidenum">
              <a:rPr lang="en-US" smtClean="0"/>
              <a:t>‹#›</a:t>
            </a:fld>
            <a:endParaRPr lang="en-US"/>
          </a:p>
        </p:txBody>
      </p:sp>
    </p:spTree>
    <p:extLst>
      <p:ext uri="{BB962C8B-B14F-4D97-AF65-F5344CB8AC3E}">
        <p14:creationId xmlns:p14="http://schemas.microsoft.com/office/powerpoint/2010/main" val="90415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41F6CD-24F6-4C3C-B58B-2F99CF4B70D6}"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BA037-E3EE-4746-8907-336A4FB2657C}" type="slidenum">
              <a:rPr lang="en-US" smtClean="0"/>
              <a:t>‹#›</a:t>
            </a:fld>
            <a:endParaRPr lang="en-US"/>
          </a:p>
        </p:txBody>
      </p:sp>
    </p:spTree>
    <p:extLst>
      <p:ext uri="{BB962C8B-B14F-4D97-AF65-F5344CB8AC3E}">
        <p14:creationId xmlns:p14="http://schemas.microsoft.com/office/powerpoint/2010/main" val="2049610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1F6CD-24F6-4C3C-B58B-2F99CF4B70D6}" type="datetimeFigureOut">
              <a:rPr lang="en-US" smtClean="0"/>
              <a:t>10/12/2017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BA037-E3EE-4746-8907-336A4FB2657C}" type="slidenum">
              <a:rPr lang="en-US" smtClean="0"/>
              <a:t>‹#›</a:t>
            </a:fld>
            <a:endParaRPr lang="en-US"/>
          </a:p>
        </p:txBody>
      </p:sp>
    </p:spTree>
    <p:extLst>
      <p:ext uri="{BB962C8B-B14F-4D97-AF65-F5344CB8AC3E}">
        <p14:creationId xmlns:p14="http://schemas.microsoft.com/office/powerpoint/2010/main" val="1676191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11.xml"/><Relationship Id="rId7" Type="http://schemas.openxmlformats.org/officeDocument/2006/relationships/image" Target="../media/image9.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pn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w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47.wmf"/><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48.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23106"/>
            <a:ext cx="7058025" cy="1611313"/>
          </a:xfrm>
        </p:spPr>
        <p:txBody>
          <a:bodyPr>
            <a:normAutofit fontScale="90000"/>
          </a:bodyPr>
          <a:lstStyle/>
          <a:p>
            <a:r>
              <a:rPr lang="en-US" altLang="en-US" sz="3600" b="1" dirty="0" smtClean="0">
                <a:solidFill>
                  <a:srgbClr val="FFFF00"/>
                </a:solidFill>
                <a:effectLst>
                  <a:outerShdw blurRad="38100" dist="38100" dir="2700000" algn="tl">
                    <a:srgbClr val="000000">
                      <a:alpha val="43137"/>
                    </a:srgbClr>
                  </a:outerShdw>
                </a:effectLst>
                <a:latin typeface="Verdana" pitchFamily="34" charset="0"/>
                <a:ea typeface="+mn-ea"/>
                <a:cs typeface="+mn-cs"/>
              </a:rPr>
              <a:t>Construction </a:t>
            </a:r>
            <a:r>
              <a:rPr lang="en-US" altLang="en-US" sz="3600" b="1" dirty="0">
                <a:solidFill>
                  <a:srgbClr val="FFFF00"/>
                </a:solidFill>
                <a:effectLst>
                  <a:outerShdw blurRad="38100" dist="38100" dir="2700000" algn="tl">
                    <a:srgbClr val="000000">
                      <a:alpha val="43137"/>
                    </a:srgbClr>
                  </a:outerShdw>
                </a:effectLst>
                <a:latin typeface="Verdana" pitchFamily="34" charset="0"/>
                <a:ea typeface="+mn-ea"/>
                <a:cs typeface="+mn-cs"/>
              </a:rPr>
              <a:t>Site </a:t>
            </a:r>
            <a:br>
              <a:rPr lang="en-US" altLang="en-US" sz="3600" b="1" dirty="0">
                <a:solidFill>
                  <a:srgbClr val="FFFF00"/>
                </a:solidFill>
                <a:effectLst>
                  <a:outerShdw blurRad="38100" dist="38100" dir="2700000" algn="tl">
                    <a:srgbClr val="000000">
                      <a:alpha val="43137"/>
                    </a:srgbClr>
                  </a:outerShdw>
                </a:effectLst>
                <a:latin typeface="Verdana" pitchFamily="34" charset="0"/>
                <a:ea typeface="+mn-ea"/>
                <a:cs typeface="+mn-cs"/>
              </a:rPr>
            </a:br>
            <a:r>
              <a:rPr lang="en-US" altLang="en-US" sz="3600" b="1" dirty="0">
                <a:solidFill>
                  <a:srgbClr val="FFFF00"/>
                </a:solidFill>
                <a:effectLst>
                  <a:outerShdw blurRad="38100" dist="38100" dir="2700000" algn="tl">
                    <a:srgbClr val="000000">
                      <a:alpha val="43137"/>
                    </a:srgbClr>
                  </a:outerShdw>
                </a:effectLst>
                <a:latin typeface="Verdana" pitchFamily="34" charset="0"/>
                <a:ea typeface="+mn-ea"/>
                <a:cs typeface="+mn-cs"/>
              </a:rPr>
              <a:t>Safety </a:t>
            </a:r>
            <a:r>
              <a:rPr lang="en-US" altLang="en-US" sz="3600" b="1" dirty="0" smtClean="0">
                <a:solidFill>
                  <a:srgbClr val="FFFF00"/>
                </a:solidFill>
                <a:effectLst>
                  <a:outerShdw blurRad="38100" dist="38100" dir="2700000" algn="tl">
                    <a:srgbClr val="000000">
                      <a:alpha val="43137"/>
                    </a:srgbClr>
                  </a:outerShdw>
                </a:effectLst>
                <a:latin typeface="Verdana" pitchFamily="34" charset="0"/>
                <a:ea typeface="+mn-ea"/>
                <a:cs typeface="+mn-cs"/>
              </a:rPr>
              <a:t>Program</a:t>
            </a:r>
            <a:r>
              <a:rPr lang="en-US" altLang="en-US" kern="0" dirty="0">
                <a:effectLst>
                  <a:outerShdw blurRad="38100" dist="38100" dir="2700000" algn="tl">
                    <a:srgbClr val="000000">
                      <a:alpha val="43137"/>
                    </a:srgbClr>
                  </a:outerShdw>
                </a:effectLst>
              </a:rPr>
              <a:t/>
            </a:r>
            <a:br>
              <a:rPr lang="en-US" altLang="en-US" kern="0" dirty="0">
                <a:effectLst>
                  <a:outerShdw blurRad="38100" dist="38100" dir="2700000" algn="tl">
                    <a:srgbClr val="000000">
                      <a:alpha val="43137"/>
                    </a:srgbClr>
                  </a:outerShdw>
                </a:effectLst>
              </a:rPr>
            </a:br>
            <a:endParaRPr lang="en-US" dirty="0"/>
          </a:p>
        </p:txBody>
      </p:sp>
      <p:sp>
        <p:nvSpPr>
          <p:cNvPr id="2050"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68B9056-F574-4BA1-B2FC-73EA8ED062F9}" type="slidenum">
              <a:rPr lang="en-US" altLang="en-US" sz="1400">
                <a:solidFill>
                  <a:schemeClr val="bg1"/>
                </a:solidFill>
              </a:rPr>
              <a:pPr/>
              <a:t>1</a:t>
            </a:fld>
            <a:endParaRPr lang="en-US" altLang="en-US" sz="1400">
              <a:solidFill>
                <a:schemeClr val="bg1"/>
              </a:solidFill>
            </a:endParaRPr>
          </a:p>
        </p:txBody>
      </p:sp>
      <p:sp>
        <p:nvSpPr>
          <p:cNvPr id="2052" name="Rectangle 70"/>
          <p:cNvSpPr>
            <a:spLocks noChangeArrowheads="1"/>
          </p:cNvSpPr>
          <p:nvPr/>
        </p:nvSpPr>
        <p:spPr bwMode="auto">
          <a:xfrm>
            <a:off x="914400" y="2068513"/>
            <a:ext cx="7651750" cy="58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3200" dirty="0" smtClean="0">
                <a:solidFill>
                  <a:srgbClr val="FFFF00"/>
                </a:solidFill>
                <a:effectLst>
                  <a:outerShdw blurRad="38100" dist="38100" dir="2700000" algn="tl">
                    <a:srgbClr val="000000">
                      <a:alpha val="43137"/>
                    </a:srgbClr>
                  </a:outerShdw>
                </a:effectLst>
                <a:latin typeface="Verdana" pitchFamily="34" charset="0"/>
              </a:rPr>
              <a:t>Train the Trainer Course </a:t>
            </a:r>
            <a:endParaRPr lang="en-US" altLang="en-US" sz="3200" dirty="0">
              <a:solidFill>
                <a:srgbClr val="FFFF00"/>
              </a:solidFill>
              <a:effectLst>
                <a:outerShdw blurRad="38100" dist="38100" dir="2700000" algn="tl">
                  <a:srgbClr val="000000">
                    <a:alpha val="43137"/>
                  </a:srgbClr>
                </a:outerShdw>
              </a:effectLst>
              <a:latin typeface="Verdana" pitchFamily="34" charset="0"/>
            </a:endParaRPr>
          </a:p>
        </p:txBody>
      </p:sp>
      <p:sp>
        <p:nvSpPr>
          <p:cNvPr id="11" name="Text Box 71"/>
          <p:cNvSpPr txBox="1">
            <a:spLocks noChangeArrowheads="1"/>
          </p:cNvSpPr>
          <p:nvPr/>
        </p:nvSpPr>
        <p:spPr bwMode="auto">
          <a:xfrm>
            <a:off x="304800" y="4600574"/>
            <a:ext cx="85820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US" altLang="en-US" sz="1600" b="1" dirty="0">
                <a:solidFill>
                  <a:srgbClr val="FFFF00"/>
                </a:solidFill>
                <a:latin typeface="Arial" charset="0"/>
                <a:ea typeface="ＭＳ Ｐゴシック" pitchFamily="34" charset="-128"/>
              </a:rPr>
              <a:t>This material was produced under grant </a:t>
            </a:r>
            <a:r>
              <a:rPr lang="en-US" altLang="en-US" sz="1600" b="1" dirty="0" smtClean="0">
                <a:solidFill>
                  <a:srgbClr val="FFFF00"/>
                </a:solidFill>
                <a:latin typeface="Arial" charset="0"/>
                <a:ea typeface="ＭＳ Ｐゴシック" pitchFamily="34" charset="-128"/>
              </a:rPr>
              <a:t>number </a:t>
            </a:r>
            <a:r>
              <a:rPr lang="en-US" altLang="en-US" sz="1600" dirty="0">
                <a:solidFill>
                  <a:srgbClr val="FFFF00"/>
                </a:solidFill>
                <a:latin typeface="Arial" pitchFamily="34" charset="0"/>
              </a:rPr>
              <a:t>SH26292SH4</a:t>
            </a:r>
            <a:r>
              <a:rPr lang="en-US" altLang="en-US" sz="1600" b="1" dirty="0" smtClean="0">
                <a:solidFill>
                  <a:srgbClr val="FFFF00"/>
                </a:solidFill>
                <a:latin typeface="Arial" charset="0"/>
                <a:ea typeface="ＭＳ Ｐゴシック" pitchFamily="34" charset="-128"/>
              </a:rPr>
              <a:t>  </a:t>
            </a:r>
            <a:r>
              <a:rPr lang="en-US" altLang="en-US" sz="1600" b="1" dirty="0">
                <a:solidFill>
                  <a:srgbClr val="FFFF00"/>
                </a:solidFill>
                <a:latin typeface="Arial" charset="0"/>
                <a:ea typeface="ＭＳ Ｐゴシック" pitchFamily="34" charset="-128"/>
              </a:rPr>
              <a:t>from the Occupational Safety and Health Administration, U.S. Department of Labor.  It does not necessarily reflect the views or policies of the U.S. Department of Labor, nor does mention trade names, commercial products, or organizations imply endorsement by the U.S. Government.</a:t>
            </a:r>
            <a:r>
              <a:rPr lang="en-US" altLang="en-US" sz="1400" b="1" dirty="0">
                <a:solidFill>
                  <a:srgbClr val="FFFF00"/>
                </a:solidFill>
                <a:latin typeface="Arial" charset="0"/>
                <a:ea typeface="ＭＳ Ｐゴシック" pitchFamily="34" charset="-128"/>
              </a:rPr>
              <a:t>  </a:t>
            </a:r>
          </a:p>
        </p:txBody>
      </p:sp>
    </p:spTree>
    <p:extLst>
      <p:ext uri="{BB962C8B-B14F-4D97-AF65-F5344CB8AC3E}">
        <p14:creationId xmlns:p14="http://schemas.microsoft.com/office/powerpoint/2010/main" val="381294009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8002" y="1752600"/>
            <a:ext cx="4647398" cy="2677656"/>
          </a:xfrm>
          <a:prstGeom prst="rect">
            <a:avLst/>
          </a:prstGeom>
          <a:noFill/>
        </p:spPr>
        <p:txBody>
          <a:bodyPr wrap="square" rtlCol="0">
            <a:spAutoFit/>
          </a:bodyPr>
          <a:lstStyle/>
          <a:p>
            <a:pPr marL="285750" indent="-285750">
              <a:buClr>
                <a:schemeClr val="bg1"/>
              </a:buClr>
              <a:buFont typeface="Arial" panose="020B0604020202020204" pitchFamily="34" charset="0"/>
              <a:buChar char="•"/>
            </a:pPr>
            <a:r>
              <a:rPr lang="en-US" altLang="en-US" sz="1400" b="1" dirty="0" smtClean="0">
                <a:solidFill>
                  <a:schemeClr val="bg1"/>
                </a:solidFill>
                <a:effectLst>
                  <a:outerShdw blurRad="38100" dist="38100" dir="2700000" algn="tl">
                    <a:srgbClr val="000000">
                      <a:alpha val="43137"/>
                    </a:srgbClr>
                  </a:outerShdw>
                </a:effectLst>
                <a:latin typeface="Arial" charset="0"/>
              </a:rPr>
              <a:t>Blame </a:t>
            </a:r>
            <a:r>
              <a:rPr lang="en-US" altLang="en-US" sz="1400" b="1" dirty="0">
                <a:solidFill>
                  <a:schemeClr val="bg1"/>
                </a:solidFill>
                <a:effectLst>
                  <a:outerShdw blurRad="38100" dist="38100" dir="2700000" algn="tl">
                    <a:srgbClr val="000000">
                      <a:alpha val="43137"/>
                    </a:srgbClr>
                  </a:outerShdw>
                </a:effectLst>
                <a:latin typeface="Arial" charset="0"/>
              </a:rPr>
              <a:t>without proof;</a:t>
            </a:r>
            <a:r>
              <a:rPr lang="en-US" altLang="en-US" sz="1400" dirty="0">
                <a:solidFill>
                  <a:schemeClr val="bg1"/>
                </a:solidFill>
                <a:effectLst>
                  <a:outerShdw blurRad="38100" dist="38100" dir="2700000" algn="tl">
                    <a:srgbClr val="000000">
                      <a:alpha val="43137"/>
                    </a:srgbClr>
                  </a:outerShdw>
                </a:effectLst>
                <a:latin typeface="Arial" charset="0"/>
              </a:rPr>
              <a:t> </a:t>
            </a:r>
            <a:r>
              <a:rPr lang="en-US" altLang="en-US" sz="1400" dirty="0">
                <a:solidFill>
                  <a:schemeClr val="bg1"/>
                </a:solidFill>
                <a:latin typeface="Arial" charset="0"/>
              </a:rPr>
              <a:t>The error made by the employee may not be the most important contributing cause. The employee who has not followed prescribed procedures may have been encouraged directly or indirectly by a supervisor or production quotas to "cut corners." </a:t>
            </a:r>
          </a:p>
          <a:p>
            <a:pPr marL="285750" indent="-285750">
              <a:buClr>
                <a:schemeClr val="bg1"/>
              </a:buClr>
              <a:buFont typeface="Arial" panose="020B0604020202020204" pitchFamily="34" charset="0"/>
              <a:buChar char="•"/>
            </a:pPr>
            <a:endParaRPr lang="en-US" altLang="en-US" sz="1400" dirty="0">
              <a:solidFill>
                <a:schemeClr val="bg1"/>
              </a:solidFill>
              <a:latin typeface="Arial" charset="0"/>
            </a:endParaRPr>
          </a:p>
          <a:p>
            <a:pPr marL="285750" indent="-285750">
              <a:buClr>
                <a:schemeClr val="bg1"/>
              </a:buClr>
              <a:buFont typeface="Arial" panose="020B0604020202020204" pitchFamily="34" charset="0"/>
              <a:buChar char="•"/>
            </a:pPr>
            <a:r>
              <a:rPr lang="en-US" altLang="en-US" sz="1400" b="1" dirty="0">
                <a:solidFill>
                  <a:schemeClr val="bg1"/>
                </a:solidFill>
                <a:effectLst>
                  <a:outerShdw blurRad="38100" dist="38100" dir="2700000" algn="tl">
                    <a:srgbClr val="000000">
                      <a:alpha val="43137"/>
                    </a:srgbClr>
                  </a:outerShdw>
                </a:effectLst>
                <a:latin typeface="Arial" charset="0"/>
              </a:rPr>
              <a:t>Policies that miss the mark</a:t>
            </a:r>
            <a:r>
              <a:rPr lang="en-US" altLang="en-US" sz="1400" dirty="0">
                <a:solidFill>
                  <a:schemeClr val="bg1"/>
                </a:solidFill>
                <a:effectLst>
                  <a:outerShdw blurRad="38100" dist="38100" dir="2700000" algn="tl">
                    <a:srgbClr val="000000">
                      <a:alpha val="43137"/>
                    </a:srgbClr>
                  </a:outerShdw>
                </a:effectLst>
                <a:latin typeface="Arial" charset="0"/>
              </a:rPr>
              <a:t>;  </a:t>
            </a:r>
            <a:r>
              <a:rPr lang="en-US" altLang="en-US" sz="1400" dirty="0">
                <a:solidFill>
                  <a:schemeClr val="bg1"/>
                </a:solidFill>
                <a:latin typeface="Arial" charset="0"/>
              </a:rPr>
              <a:t>The prescribed procedures may not be practical, or even safe. Sometimes where elaborate and difficult procedures are required, engineering redesign might be a better </a:t>
            </a:r>
            <a:r>
              <a:rPr lang="en-US" altLang="en-US" sz="1400" dirty="0" smtClean="0">
                <a:solidFill>
                  <a:schemeClr val="bg1"/>
                </a:solidFill>
                <a:latin typeface="Arial" charset="0"/>
              </a:rPr>
              <a:t>answer.</a:t>
            </a:r>
            <a:endParaRPr lang="en-US" altLang="en-US" sz="1400" b="1" dirty="0">
              <a:solidFill>
                <a:schemeClr val="bg1"/>
              </a:solidFill>
              <a:effectLst>
                <a:outerShdw blurRad="38100" dist="38100" dir="2700000" algn="tl">
                  <a:srgbClr val="000000">
                    <a:alpha val="43137"/>
                  </a:srgbClr>
                </a:outerShdw>
              </a:effectLst>
              <a:latin typeface="Arial" charset="0"/>
            </a:endParaRPr>
          </a:p>
        </p:txBody>
      </p:sp>
      <p:pic>
        <p:nvPicPr>
          <p:cNvPr id="6" name="Picture 5" title="Picture of hierarchy of controls when developing and implementing corrective actions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1" y="1143000"/>
            <a:ext cx="3505200" cy="3006570"/>
          </a:xfrm>
          <a:prstGeom prst="rect">
            <a:avLst/>
          </a:prstGeom>
          <a:ln w="15875" cmpd="sng">
            <a:solidFill>
              <a:schemeClr val="tx1"/>
            </a:solidFill>
          </a:ln>
          <a:effectLst>
            <a:outerShdw blurRad="292100" dist="139700" dir="2700000" algn="tl" rotWithShape="0">
              <a:srgbClr val="333333">
                <a:alpha val="65000"/>
              </a:srgbClr>
            </a:outerShdw>
          </a:effectLst>
        </p:spPr>
      </p:pic>
      <p:sp>
        <p:nvSpPr>
          <p:cNvPr id="2" name="Rectangle 1"/>
          <p:cNvSpPr/>
          <p:nvPr/>
        </p:nvSpPr>
        <p:spPr>
          <a:xfrm>
            <a:off x="445970" y="4430256"/>
            <a:ext cx="8317030" cy="1600438"/>
          </a:xfrm>
          <a:prstGeom prst="rect">
            <a:avLst/>
          </a:prstGeom>
        </p:spPr>
        <p:txBody>
          <a:bodyPr wrap="square">
            <a:spAutoFit/>
          </a:bodyPr>
          <a:lstStyle/>
          <a:p>
            <a:pPr marL="285750" indent="-285750" algn="just">
              <a:buClr>
                <a:schemeClr val="bg1"/>
              </a:buClr>
              <a:buFont typeface="Arial" panose="020B0604020202020204" pitchFamily="34" charset="0"/>
              <a:buChar char="•"/>
            </a:pPr>
            <a:r>
              <a:rPr lang="en-US" altLang="en-US" sz="1400" b="1" dirty="0">
                <a:solidFill>
                  <a:schemeClr val="bg1"/>
                </a:solidFill>
                <a:effectLst>
                  <a:outerShdw blurRad="38100" dist="38100" dir="2700000" algn="tl">
                    <a:srgbClr val="000000">
                      <a:alpha val="43137"/>
                    </a:srgbClr>
                  </a:outerShdw>
                </a:effectLst>
                <a:latin typeface="Arial" charset="0"/>
              </a:rPr>
              <a:t>Lack of Accountability</a:t>
            </a:r>
            <a:r>
              <a:rPr lang="en-US" altLang="en-US" sz="1400" dirty="0">
                <a:solidFill>
                  <a:schemeClr val="bg1"/>
                </a:solidFill>
                <a:effectLst>
                  <a:outerShdw blurRad="38100" dist="38100" dir="2700000" algn="tl">
                    <a:srgbClr val="000000">
                      <a:alpha val="43137"/>
                    </a:srgbClr>
                  </a:outerShdw>
                </a:effectLst>
                <a:latin typeface="Arial" charset="0"/>
              </a:rPr>
              <a:t>; </a:t>
            </a:r>
            <a:r>
              <a:rPr lang="en-US" altLang="en-US" sz="1400" dirty="0">
                <a:solidFill>
                  <a:schemeClr val="bg1"/>
                </a:solidFill>
                <a:latin typeface="Arial" charset="0"/>
              </a:rPr>
              <a:t>Supervisors and others who investigate incidents should be held accountable for describing causes carefully and clearly.  When reviewing accident investigation reports, the safety professional should be on the lookout for </a:t>
            </a:r>
            <a:r>
              <a:rPr lang="en-US" altLang="en-US" sz="1400" dirty="0" smtClean="0">
                <a:solidFill>
                  <a:schemeClr val="bg1"/>
                </a:solidFill>
                <a:latin typeface="Arial" charset="0"/>
              </a:rPr>
              <a:t>catch-phrases, such as "</a:t>
            </a:r>
            <a:r>
              <a:rPr lang="en-US" altLang="en-US" sz="1400" dirty="0">
                <a:solidFill>
                  <a:schemeClr val="bg1"/>
                </a:solidFill>
                <a:latin typeface="Arial" charset="0"/>
              </a:rPr>
              <a:t>Employee did not plan job properly." While such a statement may suggest an underlying problem with this worker, it is not conducive to identifying all possible causes, preventions, and controls. Certainly, it is too late to plan a job when the employee is about to do it. Further, it is unlikely that safe work will always result when each employee is expected to plan procedures alone.</a:t>
            </a:r>
            <a:endParaRPr lang="en-US" altLang="en-US" sz="1400" b="1" dirty="0">
              <a:solidFill>
                <a:schemeClr val="bg1"/>
              </a:solidFill>
              <a:effectLst>
                <a:outerShdw blurRad="38100" dist="38100" dir="2700000" algn="tl">
                  <a:srgbClr val="000000">
                    <a:alpha val="43137"/>
                  </a:srgbClr>
                </a:outerShdw>
              </a:effectLst>
              <a:latin typeface="Arial" charset="0"/>
            </a:endParaRPr>
          </a:p>
        </p:txBody>
      </p:sp>
      <p:sp>
        <p:nvSpPr>
          <p:cNvPr id="7" name="Rectangle 6"/>
          <p:cNvSpPr/>
          <p:nvPr/>
        </p:nvSpPr>
        <p:spPr>
          <a:xfrm>
            <a:off x="533400" y="1389493"/>
            <a:ext cx="4863966" cy="338554"/>
          </a:xfrm>
          <a:prstGeom prst="rect">
            <a:avLst/>
          </a:prstGeom>
        </p:spPr>
        <p:txBody>
          <a:bodyPr wrap="square">
            <a:spAutoFit/>
          </a:bodyPr>
          <a:lstStyle/>
          <a:p>
            <a:pPr algn="just">
              <a:lnSpc>
                <a:spcPct val="80000"/>
              </a:lnSpc>
              <a:buClr>
                <a:schemeClr val="bg1"/>
              </a:buClr>
            </a:pPr>
            <a:r>
              <a:rPr lang="en-US" altLang="en-US" sz="2000" b="1" dirty="0">
                <a:solidFill>
                  <a:schemeClr val="bg1"/>
                </a:solidFill>
                <a:effectLst>
                  <a:outerShdw blurRad="38100" dist="38100" dir="2700000" algn="tl">
                    <a:srgbClr val="000000">
                      <a:alpha val="43137"/>
                    </a:srgbClr>
                  </a:outerShdw>
                </a:effectLst>
                <a:latin typeface="Arial" charset="0"/>
              </a:rPr>
              <a:t>Accident investigation traps:</a:t>
            </a:r>
          </a:p>
        </p:txBody>
      </p:sp>
      <p:sp>
        <p:nvSpPr>
          <p:cNvPr id="3" name="Title 2"/>
          <p:cNvSpPr>
            <a:spLocks noGrp="1"/>
          </p:cNvSpPr>
          <p:nvPr>
            <p:ph type="title"/>
          </p:nvPr>
        </p:nvSpPr>
        <p:spPr/>
        <p:txBody>
          <a:bodyPr>
            <a:normAutofit fontScale="90000"/>
          </a:bodyPr>
          <a:lstStyle/>
          <a:p>
            <a:pPr lvl="0">
              <a:spcBef>
                <a:spcPts val="0"/>
              </a:spcBef>
            </a:pPr>
            <a:r>
              <a:rPr lang="en-US" altLang="en-US" sz="3200" dirty="0">
                <a:solidFill>
                  <a:srgbClr val="FFFF00"/>
                </a:solidFill>
                <a:latin typeface="Arial" panose="020B0604020202020204" pitchFamily="34" charset="0"/>
                <a:ea typeface="+mn-ea"/>
                <a:cs typeface="Arial" panose="020B0604020202020204" pitchFamily="34" charset="0"/>
              </a:rPr>
              <a:t>Risk </a:t>
            </a:r>
            <a:r>
              <a:rPr lang="en-US" altLang="en-US" sz="3200" dirty="0" err="1">
                <a:solidFill>
                  <a:srgbClr val="FFFF00"/>
                </a:solidFill>
                <a:latin typeface="Arial" panose="020B0604020202020204" pitchFamily="34" charset="0"/>
                <a:ea typeface="+mn-ea"/>
                <a:cs typeface="Arial" panose="020B0604020202020204" pitchFamily="34" charset="0"/>
              </a:rPr>
              <a:t>Mang</a:t>
            </a:r>
            <a:r>
              <a:rPr lang="en-US" altLang="en-US" sz="3200" dirty="0">
                <a:solidFill>
                  <a:srgbClr val="FFFF00"/>
                </a:solidFill>
                <a:latin typeface="Arial" panose="020B0604020202020204" pitchFamily="34" charset="0"/>
                <a:ea typeface="+mn-ea"/>
                <a:cs typeface="Arial" panose="020B0604020202020204" pitchFamily="34" charset="0"/>
              </a:rPr>
              <a:t>. – Review of Investigation Traps</a:t>
            </a:r>
            <a:br>
              <a:rPr lang="en-US" altLang="en-US" sz="3200" dirty="0">
                <a:solidFill>
                  <a:srgbClr val="FFFF00"/>
                </a:solidFill>
                <a:latin typeface="Arial" panose="020B0604020202020204" pitchFamily="34" charset="0"/>
                <a:ea typeface="+mn-ea"/>
                <a:cs typeface="Arial" panose="020B0604020202020204" pitchFamily="34" charset="0"/>
              </a:rPr>
            </a:br>
            <a:endParaRPr lang="en-US" dirty="0"/>
          </a:p>
        </p:txBody>
      </p:sp>
    </p:spTree>
    <p:extLst>
      <p:ext uri="{BB962C8B-B14F-4D97-AF65-F5344CB8AC3E}">
        <p14:creationId xmlns:p14="http://schemas.microsoft.com/office/powerpoint/2010/main" val="692526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1143000"/>
            <a:ext cx="4876800" cy="3581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lnSpc>
                <a:spcPct val="90000"/>
              </a:lnSpc>
              <a:buClr>
                <a:schemeClr val="bg1"/>
              </a:buClr>
              <a:buFont typeface="Arial" panose="020B0604020202020204" pitchFamily="34" charset="0"/>
              <a:buChar char="•"/>
            </a:pPr>
            <a:r>
              <a:rPr lang="en-US" altLang="en-US"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Severity of the exposure  depends on:</a:t>
            </a:r>
          </a:p>
          <a:p>
            <a:pPr marL="800100" lvl="1" indent="-342900" algn="l">
              <a:lnSpc>
                <a:spcPct val="90000"/>
              </a:lnSpc>
              <a:buClr>
                <a:schemeClr val="bg1"/>
              </a:buClr>
              <a:buFont typeface="Arial" panose="020B0604020202020204" pitchFamily="34" charset="0"/>
              <a:buChar char="•"/>
            </a:pPr>
            <a:r>
              <a:rPr lang="en-US" altLang="en-US" sz="2400" u="sng" dirty="0" smtClean="0">
                <a:solidFill>
                  <a:schemeClr val="bg1"/>
                </a:solidFill>
                <a:latin typeface="Arial" panose="020B0604020202020204" pitchFamily="34" charset="0"/>
                <a:cs typeface="Arial" panose="020B0604020202020204" pitchFamily="34" charset="0"/>
              </a:rPr>
              <a:t>Path</a:t>
            </a:r>
            <a:r>
              <a:rPr lang="en-US" altLang="en-US" sz="2400" dirty="0" smtClean="0">
                <a:solidFill>
                  <a:schemeClr val="bg1"/>
                </a:solidFill>
                <a:latin typeface="Arial" panose="020B0604020202020204" pitchFamily="34" charset="0"/>
                <a:cs typeface="Arial" panose="020B0604020202020204" pitchFamily="34" charset="0"/>
              </a:rPr>
              <a:t> of current through the body</a:t>
            </a:r>
          </a:p>
          <a:p>
            <a:pPr marL="800100" lvl="1" indent="-342900" algn="l">
              <a:lnSpc>
                <a:spcPct val="90000"/>
              </a:lnSpc>
              <a:buClr>
                <a:schemeClr val="bg1"/>
              </a:buClr>
              <a:buFont typeface="Arial" panose="020B0604020202020204" pitchFamily="34" charset="0"/>
              <a:buChar char="•"/>
            </a:pPr>
            <a:r>
              <a:rPr lang="en-US" altLang="en-US" sz="2400" u="sng" dirty="0" smtClean="0">
                <a:solidFill>
                  <a:schemeClr val="bg1"/>
                </a:solidFill>
                <a:latin typeface="Arial" panose="020B0604020202020204" pitchFamily="34" charset="0"/>
                <a:cs typeface="Arial" panose="020B0604020202020204" pitchFamily="34" charset="0"/>
              </a:rPr>
              <a:t>Amount of current</a:t>
            </a:r>
            <a:r>
              <a:rPr lang="en-US" altLang="en-US" sz="2400" dirty="0" smtClean="0">
                <a:solidFill>
                  <a:schemeClr val="bg1"/>
                </a:solidFill>
                <a:latin typeface="Arial" panose="020B0604020202020204" pitchFamily="34" charset="0"/>
                <a:cs typeface="Arial" panose="020B0604020202020204" pitchFamily="34" charset="0"/>
              </a:rPr>
              <a:t> flowing through the body (amps)</a:t>
            </a:r>
          </a:p>
          <a:p>
            <a:pPr marL="800100" lvl="1" indent="-342900" algn="l">
              <a:lnSpc>
                <a:spcPct val="90000"/>
              </a:lnSpc>
              <a:buClr>
                <a:schemeClr val="bg1"/>
              </a:buClr>
              <a:buFont typeface="Arial" panose="020B0604020202020204" pitchFamily="34" charset="0"/>
              <a:buChar char="•"/>
            </a:pPr>
            <a:r>
              <a:rPr lang="en-US" altLang="en-US" sz="2400" u="sng" dirty="0" smtClean="0">
                <a:solidFill>
                  <a:schemeClr val="bg1"/>
                </a:solidFill>
                <a:latin typeface="Arial" panose="020B0604020202020204" pitchFamily="34" charset="0"/>
                <a:cs typeface="Arial" panose="020B0604020202020204" pitchFamily="34" charset="0"/>
              </a:rPr>
              <a:t>Duration</a:t>
            </a:r>
            <a:r>
              <a:rPr lang="en-US" altLang="en-US" sz="2400" dirty="0" smtClean="0">
                <a:solidFill>
                  <a:schemeClr val="bg1"/>
                </a:solidFill>
                <a:latin typeface="Arial" panose="020B0604020202020204" pitchFamily="34" charset="0"/>
                <a:cs typeface="Arial" panose="020B0604020202020204" pitchFamily="34" charset="0"/>
              </a:rPr>
              <a:t> of the shocking current through the body,</a:t>
            </a:r>
            <a:r>
              <a:rPr lang="en-US" altLang="en-US" sz="2400" u="sng" dirty="0" smtClean="0">
                <a:solidFill>
                  <a:schemeClr val="bg1"/>
                </a:solidFill>
                <a:latin typeface="Arial" panose="020B0604020202020204" pitchFamily="34" charset="0"/>
                <a:cs typeface="Arial" panose="020B0604020202020204" pitchFamily="34" charset="0"/>
              </a:rPr>
              <a:t> </a:t>
            </a:r>
          </a:p>
          <a:p>
            <a:pPr marL="342900" indent="-342900" algn="l">
              <a:lnSpc>
                <a:spcPct val="90000"/>
              </a:lnSpc>
              <a:buClr>
                <a:schemeClr val="bg1"/>
              </a:buClr>
              <a:buFont typeface="Arial" panose="020B0604020202020204" pitchFamily="34" charset="0"/>
              <a:buChar char="•"/>
            </a:pPr>
            <a:r>
              <a:rPr lang="en-US" altLang="en-US" sz="1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LOW VOLTAGE DOES NOT MEAN LOW HAZARD  (OSHA LV = 600V and Less)</a:t>
            </a:r>
          </a:p>
        </p:txBody>
      </p:sp>
      <p:pic>
        <p:nvPicPr>
          <p:cNvPr id="7" name="Picture 4" descr="Pat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21387" y="1174282"/>
            <a:ext cx="3475038" cy="4495800"/>
          </a:xfrm>
          <a:prstGeom prst="rect">
            <a:avLst/>
          </a:prstGeom>
          <a:ln w="1587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lvl="0">
              <a:spcBef>
                <a:spcPts val="0"/>
              </a:spcBef>
            </a:pPr>
            <a:r>
              <a:rPr lang="en-US" altLang="en-US" sz="32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Elect. Safety – Exposure Severity Review</a:t>
            </a:r>
            <a:br>
              <a:rPr lang="en-US" altLang="en-US" sz="32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br>
            <a:endParaRPr lang="en-US" dirty="0"/>
          </a:p>
        </p:txBody>
      </p:sp>
    </p:spTree>
    <p:extLst>
      <p:ext uri="{BB962C8B-B14F-4D97-AF65-F5344CB8AC3E}">
        <p14:creationId xmlns:p14="http://schemas.microsoft.com/office/powerpoint/2010/main" val="998684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9"/>
          <p:cNvSpPr>
            <a:spLocks noChangeArrowheads="1"/>
          </p:cNvSpPr>
          <p:nvPr/>
        </p:nvSpPr>
        <p:spPr bwMode="auto">
          <a:xfrm>
            <a:off x="381000" y="990600"/>
            <a:ext cx="5562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lr>
                <a:srgbClr val="FFCC00"/>
              </a:buClr>
              <a:buChar char="•"/>
              <a:defRPr sz="2800">
                <a:solidFill>
                  <a:schemeClr val="bg1"/>
                </a:solidFill>
                <a:latin typeface="Arial" charset="0"/>
              </a:defRPr>
            </a:lvl1pPr>
            <a:lvl2pPr marL="990600" indent="-533400">
              <a:spcBef>
                <a:spcPct val="20000"/>
              </a:spcBef>
              <a:buClr>
                <a:srgbClr val="FFCC00"/>
              </a:buClr>
              <a:buFont typeface="Wingdings" pitchFamily="2" charset="2"/>
              <a:buChar char="Ø"/>
              <a:defRPr sz="2800">
                <a:solidFill>
                  <a:schemeClr val="bg1"/>
                </a:solidFill>
                <a:latin typeface="Arial" charset="0"/>
              </a:defRPr>
            </a:lvl2pPr>
            <a:lvl3pPr marL="1371600" indent="-457200">
              <a:spcBef>
                <a:spcPct val="20000"/>
              </a:spcBef>
              <a:buChar char="•"/>
              <a:defRPr sz="2400">
                <a:solidFill>
                  <a:schemeClr val="bg1"/>
                </a:solidFill>
                <a:latin typeface="Arial" charset="0"/>
              </a:defRPr>
            </a:lvl3pPr>
            <a:lvl4pPr marL="1752600" indent="-381000">
              <a:spcBef>
                <a:spcPct val="20000"/>
              </a:spcBef>
              <a:buChar char="–"/>
              <a:defRPr sz="2000">
                <a:solidFill>
                  <a:schemeClr val="bg1"/>
                </a:solidFill>
                <a:latin typeface="Arial" charset="0"/>
              </a:defRPr>
            </a:lvl4pPr>
            <a:lvl5pPr marL="2209800" indent="-381000">
              <a:spcBef>
                <a:spcPct val="20000"/>
              </a:spcBef>
              <a:buChar char="»"/>
              <a:defRPr sz="2000">
                <a:solidFill>
                  <a:schemeClr val="bg1"/>
                </a:solidFill>
                <a:latin typeface="Arial" charset="0"/>
              </a:defRPr>
            </a:lvl5pPr>
            <a:lvl6pPr marL="2667000" indent="-381000" eaLnBrk="0" fontAlgn="base" hangingPunct="0">
              <a:spcBef>
                <a:spcPct val="20000"/>
              </a:spcBef>
              <a:spcAft>
                <a:spcPct val="0"/>
              </a:spcAft>
              <a:buChar char="»"/>
              <a:defRPr sz="2000">
                <a:solidFill>
                  <a:schemeClr val="bg1"/>
                </a:solidFill>
                <a:latin typeface="Arial" charset="0"/>
              </a:defRPr>
            </a:lvl6pPr>
            <a:lvl7pPr marL="3124200" indent="-381000" eaLnBrk="0" fontAlgn="base" hangingPunct="0">
              <a:spcBef>
                <a:spcPct val="20000"/>
              </a:spcBef>
              <a:spcAft>
                <a:spcPct val="0"/>
              </a:spcAft>
              <a:buChar char="»"/>
              <a:defRPr sz="2000">
                <a:solidFill>
                  <a:schemeClr val="bg1"/>
                </a:solidFill>
                <a:latin typeface="Arial" charset="0"/>
              </a:defRPr>
            </a:lvl7pPr>
            <a:lvl8pPr marL="3581400" indent="-381000" eaLnBrk="0" fontAlgn="base" hangingPunct="0">
              <a:spcBef>
                <a:spcPct val="20000"/>
              </a:spcBef>
              <a:spcAft>
                <a:spcPct val="0"/>
              </a:spcAft>
              <a:buChar char="»"/>
              <a:defRPr sz="2000">
                <a:solidFill>
                  <a:schemeClr val="bg1"/>
                </a:solidFill>
                <a:latin typeface="Arial" charset="0"/>
              </a:defRPr>
            </a:lvl8pPr>
            <a:lvl9pPr marL="4038600" indent="-381000" eaLnBrk="0" fontAlgn="base" hangingPunct="0">
              <a:spcBef>
                <a:spcPct val="20000"/>
              </a:spcBef>
              <a:spcAft>
                <a:spcPct val="0"/>
              </a:spcAft>
              <a:buChar char="»"/>
              <a:defRPr sz="2000">
                <a:solidFill>
                  <a:schemeClr val="bg1"/>
                </a:solidFill>
                <a:latin typeface="Arial" charset="0"/>
              </a:defRPr>
            </a:lvl9pPr>
          </a:lstStyle>
          <a:p>
            <a:pPr marL="0" lvl="1" indent="0">
              <a:lnSpc>
                <a:spcPct val="90000"/>
              </a:lnSpc>
              <a:buClr>
                <a:schemeClr val="bg1"/>
              </a:buClr>
              <a:buNone/>
            </a:pPr>
            <a:r>
              <a:rPr lang="en-US" altLang="en-US" sz="1400" dirty="0">
                <a:effectLst>
                  <a:outerShdw blurRad="38100" dist="38100" dir="2700000" algn="tl">
                    <a:srgbClr val="000000">
                      <a:alpha val="43137"/>
                    </a:srgbClr>
                  </a:outerShdw>
                </a:effectLst>
                <a:cs typeface="Arial" charset="0"/>
              </a:rPr>
              <a:t>Never work on electrical equipment until you can verify the energy </a:t>
            </a:r>
            <a:r>
              <a:rPr lang="en-US" altLang="en-US" sz="1400" dirty="0" smtClean="0">
                <a:effectLst>
                  <a:outerShdw blurRad="38100" dist="38100" dir="2700000" algn="tl">
                    <a:srgbClr val="000000">
                      <a:alpha val="43137"/>
                    </a:srgbClr>
                  </a:outerShdw>
                </a:effectLst>
                <a:cs typeface="Arial" charset="0"/>
              </a:rPr>
              <a:t>has been safety isolated. </a:t>
            </a:r>
          </a:p>
          <a:p>
            <a:pPr marL="0" lvl="1" indent="0">
              <a:lnSpc>
                <a:spcPct val="90000"/>
              </a:lnSpc>
              <a:buClr>
                <a:schemeClr val="bg1"/>
              </a:buClr>
              <a:buNone/>
            </a:pPr>
            <a:r>
              <a:rPr lang="en-US" altLang="en-US" sz="1400" dirty="0" smtClean="0">
                <a:effectLst>
                  <a:outerShdw blurRad="38100" dist="38100" dir="2700000" algn="tl">
                    <a:srgbClr val="000000">
                      <a:alpha val="43137"/>
                    </a:srgbClr>
                  </a:outerShdw>
                </a:effectLst>
                <a:cs typeface="Arial" charset="0"/>
              </a:rPr>
              <a:t>Do not allow yourself or others to be placed at risk</a:t>
            </a:r>
            <a:r>
              <a:rPr lang="en-US" altLang="en-US" sz="1400" dirty="0" smtClean="0">
                <a:effectLst>
                  <a:outerShdw blurRad="38100" dist="38100" dir="2700000" algn="tl">
                    <a:srgbClr val="000000">
                      <a:alpha val="43137"/>
                    </a:srgbClr>
                  </a:outerShdw>
                </a:effectLst>
              </a:rPr>
              <a:t>. </a:t>
            </a:r>
            <a:endParaRPr lang="en-US" altLang="en-US" sz="1400" dirty="0" smtClean="0">
              <a:effectLst>
                <a:outerShdw blurRad="38100" dist="38100" dir="2700000" algn="tl">
                  <a:srgbClr val="000000">
                    <a:alpha val="43137"/>
                  </a:srgbClr>
                </a:outerShdw>
              </a:effectLst>
              <a:cs typeface="Arial" charset="0"/>
            </a:endParaRPr>
          </a:p>
          <a:p>
            <a:pPr lvl="1">
              <a:lnSpc>
                <a:spcPct val="90000"/>
              </a:lnSpc>
              <a:buClr>
                <a:schemeClr val="bg1"/>
              </a:buClr>
              <a:buFont typeface="Arial" panose="020B0604020202020204" pitchFamily="34" charset="0"/>
              <a:buChar char="•"/>
            </a:pPr>
            <a:r>
              <a:rPr lang="en-US" altLang="en-US" sz="1400" i="1" dirty="0" smtClean="0">
                <a:cs typeface="Arial" charset="0"/>
              </a:rPr>
              <a:t>Never take anyone’s word that equipment is locked out</a:t>
            </a:r>
            <a:endParaRPr lang="en-US" altLang="en-US" sz="1400" i="1" dirty="0">
              <a:cs typeface="Arial" charset="0"/>
            </a:endParaRPr>
          </a:p>
          <a:p>
            <a:pPr marL="0" indent="0">
              <a:lnSpc>
                <a:spcPct val="90000"/>
              </a:lnSpc>
              <a:buClr>
                <a:schemeClr val="bg1"/>
              </a:buClr>
              <a:buNone/>
            </a:pPr>
            <a:endParaRPr lang="en-US" altLang="en-US" sz="1200" dirty="0" smtClean="0">
              <a:effectLst>
                <a:outerShdw blurRad="38100" dist="38100" dir="2700000" algn="tl">
                  <a:srgbClr val="000000">
                    <a:alpha val="43137"/>
                  </a:srgbClr>
                </a:outerShdw>
              </a:effectLst>
              <a:cs typeface="Arial" charset="0"/>
            </a:endParaRPr>
          </a:p>
          <a:p>
            <a:pPr marL="0" indent="0">
              <a:lnSpc>
                <a:spcPct val="90000"/>
              </a:lnSpc>
              <a:buClr>
                <a:schemeClr val="bg1"/>
              </a:buClr>
              <a:buNone/>
            </a:pPr>
            <a:r>
              <a:rPr lang="en-US" altLang="en-US" sz="1400" dirty="0" smtClean="0">
                <a:effectLst>
                  <a:outerShdw blurRad="38100" dist="38100" dir="2700000" algn="tl">
                    <a:srgbClr val="000000">
                      <a:alpha val="43137"/>
                    </a:srgbClr>
                  </a:outerShdw>
                </a:effectLst>
                <a:cs typeface="Arial" charset="0"/>
              </a:rPr>
              <a:t>Review </a:t>
            </a:r>
            <a:r>
              <a:rPr lang="en-US" altLang="en-US" sz="1400" dirty="0">
                <a:effectLst>
                  <a:outerShdw blurRad="38100" dist="38100" dir="2700000" algn="tl">
                    <a:srgbClr val="000000">
                      <a:alpha val="43137"/>
                    </a:srgbClr>
                  </a:outerShdw>
                </a:effectLst>
                <a:cs typeface="Arial" charset="0"/>
              </a:rPr>
              <a:t>established site procedures and </a:t>
            </a:r>
            <a:r>
              <a:rPr lang="en-US" altLang="en-US" sz="1400" dirty="0" smtClean="0">
                <a:effectLst>
                  <a:outerShdw blurRad="38100" dist="38100" dir="2700000" algn="tl">
                    <a:srgbClr val="000000">
                      <a:alpha val="43137"/>
                    </a:srgbClr>
                  </a:outerShdw>
                </a:effectLst>
                <a:cs typeface="Arial" charset="0"/>
              </a:rPr>
              <a:t>precautions.</a:t>
            </a:r>
          </a:p>
          <a:p>
            <a:pPr lvl="1">
              <a:lnSpc>
                <a:spcPct val="90000"/>
              </a:lnSpc>
              <a:buClr>
                <a:schemeClr val="bg1"/>
              </a:buClr>
              <a:buFont typeface="Arial" panose="020B0604020202020204" pitchFamily="34" charset="0"/>
              <a:buChar char="•"/>
            </a:pPr>
            <a:r>
              <a:rPr lang="en-US" altLang="en-US" sz="1400" dirty="0" smtClean="0">
                <a:effectLst>
                  <a:outerShdw blurRad="38100" dist="38100" dir="2700000" algn="tl">
                    <a:srgbClr val="000000">
                      <a:alpha val="43137"/>
                    </a:srgbClr>
                  </a:outerShdw>
                </a:effectLst>
                <a:cs typeface="Arial" charset="0"/>
              </a:rPr>
              <a:t>Make sure you have been trained and understand the site LO/TO procedures and rules</a:t>
            </a:r>
            <a:endParaRPr lang="en-US" altLang="en-US" sz="1400" dirty="0">
              <a:effectLst>
                <a:outerShdw blurRad="38100" dist="38100" dir="2700000" algn="tl">
                  <a:srgbClr val="000000">
                    <a:alpha val="43137"/>
                  </a:srgbClr>
                </a:outerShdw>
              </a:effectLst>
              <a:cs typeface="Arial" charset="0"/>
            </a:endParaRPr>
          </a:p>
          <a:p>
            <a:pPr marL="0" indent="0">
              <a:lnSpc>
                <a:spcPct val="90000"/>
              </a:lnSpc>
              <a:buClr>
                <a:schemeClr val="bg1"/>
              </a:buClr>
              <a:buNone/>
            </a:pPr>
            <a:endParaRPr lang="en-US" altLang="en-US" sz="1200" dirty="0" smtClean="0">
              <a:effectLst>
                <a:outerShdw blurRad="38100" dist="38100" dir="2700000" algn="tl">
                  <a:srgbClr val="000000">
                    <a:alpha val="43137"/>
                  </a:srgbClr>
                </a:outerShdw>
              </a:effectLst>
              <a:cs typeface="Arial" charset="0"/>
            </a:endParaRPr>
          </a:p>
          <a:p>
            <a:pPr marL="0" indent="0">
              <a:lnSpc>
                <a:spcPct val="90000"/>
              </a:lnSpc>
              <a:buClr>
                <a:schemeClr val="bg1"/>
              </a:buClr>
              <a:buNone/>
            </a:pPr>
            <a:r>
              <a:rPr lang="en-US" altLang="en-US" sz="1400" dirty="0" smtClean="0">
                <a:effectLst>
                  <a:outerShdw blurRad="38100" dist="38100" dir="2700000" algn="tl">
                    <a:srgbClr val="000000">
                      <a:alpha val="43137"/>
                    </a:srgbClr>
                  </a:outerShdw>
                </a:effectLst>
                <a:cs typeface="Arial" charset="0"/>
              </a:rPr>
              <a:t>Verify </a:t>
            </a:r>
            <a:r>
              <a:rPr lang="en-US" altLang="en-US" sz="1400" dirty="0">
                <a:effectLst>
                  <a:outerShdw blurRad="38100" dist="38100" dir="2700000" algn="tl">
                    <a:srgbClr val="000000">
                      <a:alpha val="43137"/>
                    </a:srgbClr>
                  </a:outerShdw>
                </a:effectLst>
                <a:cs typeface="Arial" charset="0"/>
              </a:rPr>
              <a:t>test equipment is working </a:t>
            </a:r>
            <a:r>
              <a:rPr lang="en-US" altLang="en-US" sz="1400" dirty="0" smtClean="0">
                <a:effectLst>
                  <a:outerShdw blurRad="38100" dist="38100" dir="2700000" algn="tl">
                    <a:srgbClr val="000000">
                      <a:alpha val="43137"/>
                    </a:srgbClr>
                  </a:outerShdw>
                </a:effectLst>
                <a:cs typeface="Arial" charset="0"/>
              </a:rPr>
              <a:t>correctly.</a:t>
            </a:r>
            <a:endParaRPr lang="en-US" altLang="en-US" sz="1400" dirty="0">
              <a:effectLst>
                <a:outerShdw blurRad="38100" dist="38100" dir="2700000" algn="tl">
                  <a:srgbClr val="000000">
                    <a:alpha val="43137"/>
                  </a:srgbClr>
                </a:outerShdw>
              </a:effectLst>
              <a:cs typeface="Arial" charset="0"/>
            </a:endParaRPr>
          </a:p>
          <a:p>
            <a:pPr lvl="1">
              <a:lnSpc>
                <a:spcPct val="90000"/>
              </a:lnSpc>
              <a:buClr>
                <a:schemeClr val="bg1"/>
              </a:buClr>
              <a:buFont typeface="Arial" panose="020B0604020202020204" pitchFamily="34" charset="0"/>
              <a:buChar char="•"/>
            </a:pPr>
            <a:r>
              <a:rPr lang="en-US" altLang="en-US" sz="1400" i="1" dirty="0">
                <a:cs typeface="Arial" charset="0"/>
              </a:rPr>
              <a:t>Do not inspect or test without appropriate PPE</a:t>
            </a:r>
          </a:p>
          <a:p>
            <a:pPr marL="0" indent="0">
              <a:lnSpc>
                <a:spcPct val="90000"/>
              </a:lnSpc>
              <a:buClr>
                <a:schemeClr val="bg1"/>
              </a:buClr>
              <a:buNone/>
            </a:pPr>
            <a:endParaRPr lang="en-US" altLang="en-US" sz="1200" dirty="0" smtClean="0">
              <a:effectLst>
                <a:outerShdw blurRad="38100" dist="38100" dir="2700000" algn="tl">
                  <a:srgbClr val="000000">
                    <a:alpha val="43137"/>
                  </a:srgbClr>
                </a:outerShdw>
              </a:effectLst>
              <a:cs typeface="Arial" charset="0"/>
            </a:endParaRPr>
          </a:p>
          <a:p>
            <a:pPr marL="0" indent="0">
              <a:lnSpc>
                <a:spcPct val="90000"/>
              </a:lnSpc>
              <a:buClr>
                <a:schemeClr val="bg1"/>
              </a:buClr>
              <a:buNone/>
            </a:pPr>
            <a:r>
              <a:rPr lang="en-US" altLang="en-US" sz="1400" dirty="0" smtClean="0">
                <a:effectLst>
                  <a:outerShdw blurRad="38100" dist="38100" dir="2700000" algn="tl">
                    <a:srgbClr val="000000">
                      <a:alpha val="43137"/>
                    </a:srgbClr>
                  </a:outerShdw>
                </a:effectLst>
                <a:cs typeface="Arial" charset="0"/>
              </a:rPr>
              <a:t>Place and remove your </a:t>
            </a:r>
            <a:r>
              <a:rPr lang="en-US" altLang="en-US" sz="1400" dirty="0">
                <a:effectLst>
                  <a:outerShdw blurRad="38100" dist="38100" dir="2700000" algn="tl">
                    <a:srgbClr val="000000">
                      <a:alpha val="43137"/>
                    </a:srgbClr>
                  </a:outerShdw>
                </a:effectLst>
                <a:cs typeface="Arial" charset="0"/>
              </a:rPr>
              <a:t>own </a:t>
            </a:r>
            <a:r>
              <a:rPr lang="en-US" altLang="en-US" sz="1400" dirty="0" smtClean="0">
                <a:effectLst>
                  <a:outerShdw blurRad="38100" dist="38100" dir="2700000" algn="tl">
                    <a:srgbClr val="000000">
                      <a:alpha val="43137"/>
                    </a:srgbClr>
                  </a:outerShdw>
                </a:effectLst>
                <a:cs typeface="Arial" charset="0"/>
              </a:rPr>
              <a:t>lockout/</a:t>
            </a:r>
            <a:r>
              <a:rPr lang="en-US" altLang="en-US" sz="1400" dirty="0" err="1" smtClean="0">
                <a:effectLst>
                  <a:outerShdw blurRad="38100" dist="38100" dir="2700000" algn="tl">
                    <a:srgbClr val="000000">
                      <a:alpha val="43137"/>
                    </a:srgbClr>
                  </a:outerShdw>
                </a:effectLst>
                <a:cs typeface="Arial" charset="0"/>
              </a:rPr>
              <a:t>tagout</a:t>
            </a:r>
            <a:r>
              <a:rPr lang="en-US" altLang="en-US" sz="1400" dirty="0" smtClean="0">
                <a:effectLst>
                  <a:outerShdw blurRad="38100" dist="38100" dir="2700000" algn="tl">
                    <a:srgbClr val="000000">
                      <a:alpha val="43137"/>
                    </a:srgbClr>
                  </a:outerShdw>
                </a:effectLst>
                <a:cs typeface="Arial" charset="0"/>
              </a:rPr>
              <a:t> device.</a:t>
            </a:r>
            <a:endParaRPr lang="en-US" altLang="en-US" sz="1400" dirty="0">
              <a:effectLst>
                <a:outerShdw blurRad="38100" dist="38100" dir="2700000" algn="tl">
                  <a:srgbClr val="000000">
                    <a:alpha val="43137"/>
                  </a:srgbClr>
                </a:outerShdw>
              </a:effectLst>
              <a:cs typeface="Arial" charset="0"/>
            </a:endParaRPr>
          </a:p>
          <a:p>
            <a:pPr lvl="1">
              <a:lnSpc>
                <a:spcPct val="90000"/>
              </a:lnSpc>
              <a:buClr>
                <a:schemeClr val="bg1"/>
              </a:buClr>
              <a:buFont typeface="Arial" panose="020B0604020202020204" pitchFamily="34" charset="0"/>
              <a:buChar char="•"/>
            </a:pPr>
            <a:r>
              <a:rPr lang="en-US" altLang="en-US" sz="1400" i="1" dirty="0" smtClean="0">
                <a:cs typeface="Arial" charset="0"/>
              </a:rPr>
              <a:t>Do </a:t>
            </a:r>
            <a:r>
              <a:rPr lang="en-US" altLang="en-US" sz="1400" i="1" dirty="0">
                <a:cs typeface="Arial" charset="0"/>
              </a:rPr>
              <a:t>not </a:t>
            </a:r>
            <a:r>
              <a:rPr lang="en-US" altLang="en-US" sz="1400" i="1" dirty="0" smtClean="0">
                <a:cs typeface="Arial" charset="0"/>
              </a:rPr>
              <a:t>cut or remove </a:t>
            </a:r>
            <a:r>
              <a:rPr lang="en-US" altLang="en-US" sz="1400" i="1" dirty="0">
                <a:cs typeface="Arial" charset="0"/>
              </a:rPr>
              <a:t>others LO/TO </a:t>
            </a:r>
            <a:r>
              <a:rPr lang="en-US" altLang="en-US" sz="1400" i="1" dirty="0" smtClean="0">
                <a:cs typeface="Arial" charset="0"/>
              </a:rPr>
              <a:t>devices</a:t>
            </a:r>
          </a:p>
        </p:txBody>
      </p:sp>
      <p:graphicFrame>
        <p:nvGraphicFramePr>
          <p:cNvPr id="2" name="Object 1" title="Picture of a breaker box that is locked out and tagged out"/>
          <p:cNvGraphicFramePr>
            <a:graphicFrameLocks noChangeAspect="1"/>
          </p:cNvGraphicFramePr>
          <p:nvPr>
            <p:extLst>
              <p:ext uri="{D42A27DB-BD31-4B8C-83A1-F6EECF244321}">
                <p14:modId xmlns:p14="http://schemas.microsoft.com/office/powerpoint/2010/main" val="487796035"/>
              </p:ext>
            </p:extLst>
          </p:nvPr>
        </p:nvGraphicFramePr>
        <p:xfrm>
          <a:off x="375232" y="4495800"/>
          <a:ext cx="2590800" cy="1905000"/>
        </p:xfrm>
        <a:graphic>
          <a:graphicData uri="http://schemas.openxmlformats.org/presentationml/2006/ole">
            <mc:AlternateContent xmlns:mc="http://schemas.openxmlformats.org/markup-compatibility/2006">
              <mc:Choice xmlns:v="urn:schemas-microsoft-com:vml" Requires="v">
                <p:oleObj spid="_x0000_s2134" name="Bitmap Image" r:id="rId4" imgW="3215238" imgH="2690093" progId="PBrush">
                  <p:embed/>
                </p:oleObj>
              </mc:Choice>
              <mc:Fallback>
                <p:oleObj name="Bitmap Image" r:id="rId4" imgW="3215238" imgH="2690093" progId="PBrush">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232" y="4495800"/>
                        <a:ext cx="2590800" cy="1905000"/>
                      </a:xfrm>
                      <a:prstGeom prst="rect">
                        <a:avLst/>
                      </a:prstGeom>
                      <a:noFill/>
                      <a:ln w="15875" cmpd="sng">
                        <a:solidFill>
                          <a:schemeClr val="tx1"/>
                        </a:solidFill>
                      </a:ln>
                      <a:effectLst/>
                    </p:spPr>
                  </p:pic>
                </p:oleObj>
              </mc:Fallback>
            </mc:AlternateContent>
          </a:graphicData>
        </a:graphic>
      </p:graphicFrame>
      <p:graphicFrame>
        <p:nvGraphicFramePr>
          <p:cNvPr id="6" name="Object 5" title="Picture of a power switch that is locked out and tagged out"/>
          <p:cNvGraphicFramePr>
            <a:graphicFrameLocks noChangeAspect="1"/>
          </p:cNvGraphicFramePr>
          <p:nvPr>
            <p:extLst>
              <p:ext uri="{D42A27DB-BD31-4B8C-83A1-F6EECF244321}">
                <p14:modId xmlns:p14="http://schemas.microsoft.com/office/powerpoint/2010/main" val="2756765275"/>
              </p:ext>
            </p:extLst>
          </p:nvPr>
        </p:nvGraphicFramePr>
        <p:xfrm>
          <a:off x="3238500" y="4514850"/>
          <a:ext cx="2589213" cy="1885950"/>
        </p:xfrm>
        <a:graphic>
          <a:graphicData uri="http://schemas.openxmlformats.org/presentationml/2006/ole">
            <mc:AlternateContent xmlns:mc="http://schemas.openxmlformats.org/markup-compatibility/2006">
              <mc:Choice xmlns:v="urn:schemas-microsoft-com:vml" Requires="v">
                <p:oleObj spid="_x0000_s2135" name="Bitmap Image" r:id="rId6" imgW="2880360" imgH="1958400" progId="Paint.Picture">
                  <p:embed/>
                </p:oleObj>
              </mc:Choice>
              <mc:Fallback>
                <p:oleObj name="Bitmap Image" r:id="rId6" imgW="2880360" imgH="1958400" progId="Paint.Picture">
                  <p:embed/>
                  <p:pic>
                    <p:nvPicPr>
                      <p:cNvPr id="0" name="Object 6"/>
                      <p:cNvPicPr>
                        <a:picLocks noChangeAspect="1" noChangeArrowheads="1"/>
                      </p:cNvPicPr>
                      <p:nvPr/>
                    </p:nvPicPr>
                    <p:blipFill>
                      <a:blip r:embed="rId7"/>
                      <a:srcRect/>
                      <a:stretch>
                        <a:fillRect/>
                      </a:stretch>
                    </p:blipFill>
                    <p:spPr bwMode="auto">
                      <a:xfrm>
                        <a:off x="3238500" y="4514850"/>
                        <a:ext cx="2589213" cy="1885950"/>
                      </a:xfrm>
                      <a:prstGeom prst="rect">
                        <a:avLst/>
                      </a:prstGeom>
                      <a:noFill/>
                      <a:ln w="15875" cmpd="sng">
                        <a:solidFill>
                          <a:schemeClr val="tx1"/>
                        </a:solidFill>
                      </a:ln>
                      <a:effectLst/>
                    </p:spPr>
                  </p:pic>
                </p:oleObj>
              </mc:Fallback>
            </mc:AlternateContent>
          </a:graphicData>
        </a:graphic>
      </p:graphicFrame>
      <p:pic>
        <p:nvPicPr>
          <p:cNvPr id="7" name="Picture 4" descr="panel_lock"/>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0" y="991402"/>
            <a:ext cx="2667000" cy="54093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pPr lvl="0">
              <a:spcBef>
                <a:spcPts val="0"/>
              </a:spcBef>
            </a:pPr>
            <a:r>
              <a:rPr lang="en-US" altLang="en-US" sz="32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Elect. Safety – LO/TO Review</a:t>
            </a:r>
            <a:br>
              <a:rPr lang="en-US" altLang="en-US" sz="32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br>
            <a:endParaRPr lang="en-US" dirty="0"/>
          </a:p>
        </p:txBody>
      </p:sp>
    </p:spTree>
    <p:extLst>
      <p:ext uri="{BB962C8B-B14F-4D97-AF65-F5344CB8AC3E}">
        <p14:creationId xmlns:p14="http://schemas.microsoft.com/office/powerpoint/2010/main" val="2984996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rane in power line"/>
          <p:cNvPicPr>
            <a:picLocks noChangeArrowheads="1"/>
          </p:cNvPicPr>
          <p:nvPr/>
        </p:nvPicPr>
        <p:blipFill>
          <a:blip r:embed="rId3" cstate="email">
            <a:extLst>
              <a:ext uri="{28A0092B-C50C-407E-A947-70E740481C1C}">
                <a14:useLocalDpi xmlns:a14="http://schemas.microsoft.com/office/drawing/2010/main"/>
              </a:ext>
            </a:extLst>
          </a:blip>
          <a:srcRect r="-52"/>
          <a:stretch>
            <a:fillRect/>
          </a:stretch>
        </p:blipFill>
        <p:spPr bwMode="auto">
          <a:xfrm>
            <a:off x="4953000" y="990600"/>
            <a:ext cx="3886200" cy="5486400"/>
          </a:xfrm>
          <a:prstGeom prst="rect">
            <a:avLst/>
          </a:prstGeom>
          <a:ln w="1587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152400" y="989798"/>
            <a:ext cx="4648200" cy="282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FFCC00"/>
              </a:buClr>
              <a:buChar char="•"/>
              <a:defRPr sz="2800">
                <a:solidFill>
                  <a:schemeClr val="bg1"/>
                </a:solidFill>
                <a:latin typeface="Arial" charset="0"/>
              </a:defRPr>
            </a:lvl1pPr>
            <a:lvl2pPr marL="742950" indent="-285750">
              <a:spcBef>
                <a:spcPct val="20000"/>
              </a:spcBef>
              <a:buClr>
                <a:srgbClr val="FFCC00"/>
              </a:buClr>
              <a:buFont typeface="Wingdings" pitchFamily="2" charset="2"/>
              <a:buChar char="Ø"/>
              <a:defRPr sz="2800">
                <a:solidFill>
                  <a:schemeClr val="bg1"/>
                </a:solidFill>
                <a:latin typeface="Arial" charset="0"/>
              </a:defRPr>
            </a:lvl2pPr>
            <a:lvl3pPr marL="1143000" indent="-228600">
              <a:spcBef>
                <a:spcPct val="20000"/>
              </a:spcBef>
              <a:buChar char="•"/>
              <a:defRPr sz="2400">
                <a:solidFill>
                  <a:schemeClr val="bg1"/>
                </a:solidFill>
                <a:latin typeface="Arial" charset="0"/>
              </a:defRPr>
            </a:lvl3pPr>
            <a:lvl4pPr marL="1600200" indent="-228600">
              <a:spcBef>
                <a:spcPct val="20000"/>
              </a:spcBef>
              <a:buChar char="–"/>
              <a:defRPr sz="2000">
                <a:solidFill>
                  <a:schemeClr val="bg1"/>
                </a:solidFill>
                <a:latin typeface="Arial" charset="0"/>
              </a:defRPr>
            </a:lvl4pPr>
            <a:lvl5pPr marL="2057400" indent="-22860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just" eaLnBrk="1" hangingPunct="1">
              <a:buClr>
                <a:schemeClr val="bg1"/>
              </a:buClr>
            </a:pPr>
            <a:r>
              <a:rPr lang="en-US" altLang="en-US" sz="2000" dirty="0"/>
              <a:t>Electricity dissipates with the resistance of the </a:t>
            </a:r>
            <a:r>
              <a:rPr lang="en-US" altLang="en-US" sz="2000" dirty="0" smtClean="0"/>
              <a:t>ground</a:t>
            </a:r>
          </a:p>
          <a:p>
            <a:pPr algn="just" eaLnBrk="1" hangingPunct="1">
              <a:buClr>
                <a:schemeClr val="bg1"/>
              </a:buClr>
            </a:pPr>
            <a:endParaRPr lang="en-US" altLang="en-US" sz="1200" dirty="0"/>
          </a:p>
          <a:p>
            <a:pPr algn="just" eaLnBrk="1" hangingPunct="1">
              <a:buClr>
                <a:schemeClr val="bg1"/>
              </a:buClr>
            </a:pPr>
            <a:r>
              <a:rPr lang="en-US" altLang="en-US" sz="2000" dirty="0"/>
              <a:t>As potential drops, fields develop around the electrified </a:t>
            </a:r>
            <a:r>
              <a:rPr lang="en-US" altLang="en-US" sz="2000" dirty="0" smtClean="0"/>
              <a:t>machine</a:t>
            </a:r>
          </a:p>
          <a:p>
            <a:pPr algn="just" eaLnBrk="1" hangingPunct="1">
              <a:buClr>
                <a:schemeClr val="bg1"/>
              </a:buClr>
            </a:pPr>
            <a:endParaRPr lang="en-US" altLang="en-US" sz="1200" dirty="0"/>
          </a:p>
          <a:p>
            <a:pPr algn="just" eaLnBrk="1" hangingPunct="1">
              <a:buClr>
                <a:schemeClr val="bg1"/>
              </a:buClr>
            </a:pPr>
            <a:r>
              <a:rPr lang="en-US" altLang="en-US" sz="2000" dirty="0"/>
              <a:t>If you step across a line of unequal potential, you could be electrocuted</a:t>
            </a:r>
          </a:p>
        </p:txBody>
      </p:sp>
      <p:pic>
        <p:nvPicPr>
          <p:cNvPr id="7" name="Picture 7" descr="forklift by wires"/>
          <p:cNvPicPr>
            <a:picLocks noChangeAspect="1" noChangeArrowheads="1"/>
          </p:cNvPicPr>
          <p:nvPr/>
        </p:nvPicPr>
        <p:blipFill>
          <a:blip r:embed="rId4" cstate="email">
            <a:extLst>
              <a:ext uri="{28A0092B-C50C-407E-A947-70E740481C1C}">
                <a14:useLocalDpi xmlns:a14="http://schemas.microsoft.com/office/drawing/2010/main"/>
              </a:ext>
            </a:extLst>
          </a:blip>
          <a:srcRect r="-67" b="-82"/>
          <a:stretch>
            <a:fillRect/>
          </a:stretch>
        </p:blipFill>
        <p:spPr bwMode="auto">
          <a:xfrm>
            <a:off x="304799" y="3677235"/>
            <a:ext cx="2198169" cy="2799765"/>
          </a:xfrm>
          <a:prstGeom prst="rect">
            <a:avLst/>
          </a:prstGeom>
          <a:ln w="15875">
            <a:solidFill>
              <a:srgbClr val="000000"/>
            </a:solidFill>
            <a:miter lim="800000"/>
            <a:headEnd/>
            <a:tailEnd/>
          </a:ln>
          <a:effectLst>
            <a:outerShdw blurRad="292100" dist="139700" dir="2700000" algn="tl" rotWithShape="0">
              <a:srgbClr val="333333">
                <a:alpha val="65000"/>
              </a:srgbClr>
            </a:outerShdw>
          </a:effectLst>
        </p:spPr>
      </p:pic>
      <p:sp>
        <p:nvSpPr>
          <p:cNvPr id="8" name="Rectangle 3" descr="dumpbody"/>
          <p:cNvSpPr>
            <a:spLocks noGrp="1" noChangeAspect="1" noChangeArrowheads="1"/>
          </p:cNvSpPr>
          <p:nvPr/>
        </p:nvSpPr>
        <p:spPr bwMode="auto">
          <a:xfrm>
            <a:off x="2659380" y="3677235"/>
            <a:ext cx="2171700" cy="2799765"/>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w="15875">
            <a:solidFill>
              <a:schemeClr val="tx1"/>
            </a:solidFill>
            <a:miter lim="800000"/>
            <a:headEnd/>
            <a:tailEnd/>
          </a:ln>
        </p:spPr>
        <p:txBody>
          <a:bodyPr/>
          <a:lstStyle>
            <a:lvl1pPr>
              <a:spcBef>
                <a:spcPct val="20000"/>
              </a:spcBef>
              <a:buClr>
                <a:srgbClr val="FFCC00"/>
              </a:buClr>
              <a:buChar char="•"/>
              <a:defRPr sz="2800">
                <a:solidFill>
                  <a:schemeClr val="bg1"/>
                </a:solidFill>
                <a:latin typeface="Arial" charset="0"/>
              </a:defRPr>
            </a:lvl1pPr>
            <a:lvl2pPr marL="742950" indent="-285750">
              <a:spcBef>
                <a:spcPct val="20000"/>
              </a:spcBef>
              <a:buClr>
                <a:srgbClr val="FFCC00"/>
              </a:buClr>
              <a:buFont typeface="Wingdings" pitchFamily="2" charset="2"/>
              <a:buChar char="Ø"/>
              <a:defRPr sz="2800">
                <a:solidFill>
                  <a:schemeClr val="bg1"/>
                </a:solidFill>
                <a:latin typeface="Arial" charset="0"/>
              </a:defRPr>
            </a:lvl2pPr>
            <a:lvl3pPr marL="1143000" indent="-228600">
              <a:spcBef>
                <a:spcPct val="20000"/>
              </a:spcBef>
              <a:buChar char="•"/>
              <a:defRPr sz="2400">
                <a:solidFill>
                  <a:schemeClr val="bg1"/>
                </a:solidFill>
                <a:latin typeface="Arial" charset="0"/>
              </a:defRPr>
            </a:lvl3pPr>
            <a:lvl4pPr marL="1600200" indent="-228600">
              <a:spcBef>
                <a:spcPct val="20000"/>
              </a:spcBef>
              <a:buChar char="–"/>
              <a:defRPr sz="2000">
                <a:solidFill>
                  <a:schemeClr val="bg1"/>
                </a:solidFill>
                <a:latin typeface="Arial" charset="0"/>
              </a:defRPr>
            </a:lvl4pPr>
            <a:lvl5pPr marL="2057400" indent="-22860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spcBef>
                <a:spcPct val="0"/>
              </a:spcBef>
              <a:buClrTx/>
              <a:buFontTx/>
              <a:buNone/>
            </a:pPr>
            <a:endParaRPr lang="en-US" altLang="en-US" sz="1800">
              <a:solidFill>
                <a:schemeClr val="tx1"/>
              </a:solidFill>
            </a:endParaRPr>
          </a:p>
        </p:txBody>
      </p:sp>
      <p:sp>
        <p:nvSpPr>
          <p:cNvPr id="2" name="Title 1"/>
          <p:cNvSpPr>
            <a:spLocks noGrp="1"/>
          </p:cNvSpPr>
          <p:nvPr>
            <p:ph type="title"/>
          </p:nvPr>
        </p:nvSpPr>
        <p:spPr/>
        <p:txBody>
          <a:bodyPr>
            <a:normAutofit fontScale="90000"/>
          </a:bodyPr>
          <a:lstStyle/>
          <a:p>
            <a:pPr lvl="0">
              <a:spcBef>
                <a:spcPts val="0"/>
              </a:spcBef>
            </a:pPr>
            <a: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Elect. Safety - Overhead Power Line Review</a:t>
            </a:r>
            <a:b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br>
            <a:endParaRPr lang="en-US" dirty="0"/>
          </a:p>
        </p:txBody>
      </p:sp>
    </p:spTree>
    <p:extLst>
      <p:ext uri="{BB962C8B-B14F-4D97-AF65-F5344CB8AC3E}">
        <p14:creationId xmlns:p14="http://schemas.microsoft.com/office/powerpoint/2010/main" val="2984996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PowerPoint Presentations\CONSTRUCTION\Approved\Fall Protection\fall protection-1926\Slide4.JPG" title="Picture of a personal fall arrest syste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2191571"/>
            <a:ext cx="2548544" cy="39252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3" descr="C:\PowerPoint Presentations\CONSTRUCTION\Approved\Fall Protection\fall protection-1926\Slide6.JPG" title="Picture of a safety ne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29000" y="990600"/>
            <a:ext cx="2662238" cy="4625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4" descr="C:\My Documents\1910-Sub D\1910 SUB D- General Requirements\Slide15.JPG" title="Picture of guardrail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7200" y="1448810"/>
            <a:ext cx="2781300" cy="46471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ectangle 5"/>
          <p:cNvSpPr>
            <a:spLocks noChangeArrowheads="1"/>
          </p:cNvSpPr>
          <p:nvPr/>
        </p:nvSpPr>
        <p:spPr bwMode="auto">
          <a:xfrm>
            <a:off x="6324600" y="990600"/>
            <a:ext cx="2548544" cy="1200971"/>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r>
              <a:rPr lang="en-US" altLang="en-US" sz="2400" b="1" dirty="0">
                <a:solidFill>
                  <a:schemeClr val="bg1"/>
                </a:solidFill>
              </a:rPr>
              <a:t>Personal Fall </a:t>
            </a:r>
          </a:p>
          <a:p>
            <a:pPr algn="ctr" eaLnBrk="0" hangingPunct="0"/>
            <a:r>
              <a:rPr lang="en-US" altLang="en-US" sz="2400" b="1" dirty="0">
                <a:solidFill>
                  <a:schemeClr val="bg1"/>
                </a:solidFill>
              </a:rPr>
              <a:t>Arrest System</a:t>
            </a:r>
          </a:p>
          <a:p>
            <a:pPr algn="ctr" eaLnBrk="0" hangingPunct="0"/>
            <a:r>
              <a:rPr lang="en-US" altLang="en-US" sz="2400" b="1" dirty="0">
                <a:solidFill>
                  <a:schemeClr val="bg1"/>
                </a:solidFill>
              </a:rPr>
              <a:t>(PFAS)</a:t>
            </a:r>
          </a:p>
        </p:txBody>
      </p:sp>
      <p:sp>
        <p:nvSpPr>
          <p:cNvPr id="9" name="Rectangle 6"/>
          <p:cNvSpPr>
            <a:spLocks noChangeArrowheads="1"/>
          </p:cNvSpPr>
          <p:nvPr/>
        </p:nvSpPr>
        <p:spPr bwMode="auto">
          <a:xfrm>
            <a:off x="457200" y="990600"/>
            <a:ext cx="2781300" cy="462307"/>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r>
              <a:rPr lang="en-US" altLang="en-US" sz="2400" b="1" dirty="0">
                <a:solidFill>
                  <a:schemeClr val="bg1"/>
                </a:solidFill>
              </a:rPr>
              <a:t>Guardrails</a:t>
            </a:r>
          </a:p>
        </p:txBody>
      </p:sp>
      <p:sp>
        <p:nvSpPr>
          <p:cNvPr id="10" name="Rectangle 7"/>
          <p:cNvSpPr>
            <a:spLocks noChangeArrowheads="1"/>
          </p:cNvSpPr>
          <p:nvPr/>
        </p:nvSpPr>
        <p:spPr bwMode="auto">
          <a:xfrm>
            <a:off x="3429000" y="5633693"/>
            <a:ext cx="2662238" cy="462307"/>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r>
              <a:rPr lang="en-US" altLang="en-US" sz="2400" b="1" dirty="0">
                <a:solidFill>
                  <a:schemeClr val="bg1"/>
                </a:solidFill>
              </a:rPr>
              <a:t>Safety Net</a:t>
            </a:r>
          </a:p>
        </p:txBody>
      </p:sp>
      <p:sp>
        <p:nvSpPr>
          <p:cNvPr id="2" name="Title 1"/>
          <p:cNvSpPr>
            <a:spLocks noGrp="1"/>
          </p:cNvSpPr>
          <p:nvPr>
            <p:ph type="title"/>
          </p:nvPr>
        </p:nvSpPr>
        <p:spPr/>
        <p:txBody>
          <a:bodyPr/>
          <a:lstStyle/>
          <a:p>
            <a:pPr lvl="0">
              <a:spcBef>
                <a:spcPts val="0"/>
              </a:spcBef>
            </a:pPr>
            <a:r>
              <a:rPr lang="en-US" altLang="en-US" sz="24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Fall Prevention – Conventional Fall Prevention methods</a:t>
            </a:r>
            <a:br>
              <a:rPr lang="en-US" altLang="en-US" sz="24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br>
            <a:endParaRPr lang="en-US" dirty="0"/>
          </a:p>
        </p:txBody>
      </p:sp>
    </p:spTree>
    <p:extLst>
      <p:ext uri="{BB962C8B-B14F-4D97-AF65-F5344CB8AC3E}">
        <p14:creationId xmlns:p14="http://schemas.microsoft.com/office/powerpoint/2010/main" val="4138143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4572000" cy="5232202"/>
          </a:xfrm>
          <a:prstGeom prst="rect">
            <a:avLst/>
          </a:prstGeom>
        </p:spPr>
        <p:txBody>
          <a:bodyPr wrap="square">
            <a:spAutoFit/>
          </a:bodyPr>
          <a:lstStyle/>
          <a:p>
            <a:pPr algn="just"/>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OSHA requires that fall protection be provided at elevations </a:t>
            </a:r>
            <a:r>
              <a:rPr lang="en-US" sz="16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a:t>
            </a:r>
          </a:p>
          <a:p>
            <a:pPr marL="285750" indent="-285750" algn="just">
              <a:buClr>
                <a:schemeClr val="bg1"/>
              </a:buClr>
              <a:buFont typeface="Arial" panose="020B0604020202020204" pitchFamily="34" charset="0"/>
              <a:buChar char="•"/>
            </a:pPr>
            <a:r>
              <a:rPr lang="en-US" sz="1400" dirty="0" smtClean="0">
                <a:solidFill>
                  <a:schemeClr val="bg1"/>
                </a:solidFill>
                <a:latin typeface="Arial" panose="020B0604020202020204" pitchFamily="34" charset="0"/>
                <a:cs typeface="Arial" panose="020B0604020202020204" pitchFamily="34" charset="0"/>
              </a:rPr>
              <a:t>Four (4’) feet </a:t>
            </a:r>
            <a:r>
              <a:rPr lang="en-US" sz="1400" dirty="0">
                <a:solidFill>
                  <a:schemeClr val="bg1"/>
                </a:solidFill>
                <a:latin typeface="Arial" panose="020B0604020202020204" pitchFamily="34" charset="0"/>
                <a:cs typeface="Arial" panose="020B0604020202020204" pitchFamily="34" charset="0"/>
              </a:rPr>
              <a:t>in general </a:t>
            </a:r>
            <a:r>
              <a:rPr lang="en-US" sz="1400" dirty="0" smtClean="0">
                <a:solidFill>
                  <a:schemeClr val="bg1"/>
                </a:solidFill>
                <a:latin typeface="Arial" panose="020B0604020202020204" pitchFamily="34" charset="0"/>
                <a:cs typeface="Arial" panose="020B0604020202020204" pitchFamily="34" charset="0"/>
              </a:rPr>
              <a:t>industry</a:t>
            </a:r>
          </a:p>
          <a:p>
            <a:pPr marL="285750" indent="-285750" algn="just">
              <a:buClr>
                <a:schemeClr val="bg1"/>
              </a:buClr>
              <a:buFont typeface="Arial" panose="020B0604020202020204" pitchFamily="34" charset="0"/>
              <a:buChar char="•"/>
            </a:pPr>
            <a:r>
              <a:rPr lang="en-US" sz="1400" dirty="0" smtClean="0">
                <a:solidFill>
                  <a:schemeClr val="bg1"/>
                </a:solidFill>
                <a:latin typeface="Arial" panose="020B0604020202020204" pitchFamily="34" charset="0"/>
                <a:cs typeface="Arial" panose="020B0604020202020204" pitchFamily="34" charset="0"/>
              </a:rPr>
              <a:t>Five (5’) feet </a:t>
            </a:r>
            <a:r>
              <a:rPr lang="en-US" sz="1400" dirty="0">
                <a:solidFill>
                  <a:schemeClr val="bg1"/>
                </a:solidFill>
                <a:latin typeface="Arial" panose="020B0604020202020204" pitchFamily="34" charset="0"/>
                <a:cs typeface="Arial" panose="020B0604020202020204" pitchFamily="34" charset="0"/>
              </a:rPr>
              <a:t>in </a:t>
            </a:r>
            <a:r>
              <a:rPr lang="en-US" sz="1400" dirty="0" smtClean="0">
                <a:solidFill>
                  <a:schemeClr val="bg1"/>
                </a:solidFill>
                <a:latin typeface="Arial" panose="020B0604020202020204" pitchFamily="34" charset="0"/>
                <a:cs typeface="Arial" panose="020B0604020202020204" pitchFamily="34" charset="0"/>
              </a:rPr>
              <a:t>shipyards</a:t>
            </a:r>
          </a:p>
          <a:p>
            <a:pPr marL="285750" indent="-285750" algn="just">
              <a:buClr>
                <a:schemeClr val="bg1"/>
              </a:buClr>
              <a:buFont typeface="Arial" panose="020B0604020202020204" pitchFamily="34" charset="0"/>
              <a:buChar char="•"/>
            </a:pPr>
            <a:r>
              <a:rPr lang="en-US" sz="1400" dirty="0" smtClean="0">
                <a:solidFill>
                  <a:schemeClr val="bg1"/>
                </a:solidFill>
                <a:latin typeface="Arial" panose="020B0604020202020204" pitchFamily="34" charset="0"/>
                <a:cs typeface="Arial" panose="020B0604020202020204" pitchFamily="34" charset="0"/>
              </a:rPr>
              <a:t>Six (6’) feet </a:t>
            </a:r>
            <a:r>
              <a:rPr lang="en-US" sz="1400" dirty="0">
                <a:solidFill>
                  <a:schemeClr val="bg1"/>
                </a:solidFill>
                <a:latin typeface="Arial" panose="020B0604020202020204" pitchFamily="34" charset="0"/>
                <a:cs typeface="Arial" panose="020B0604020202020204" pitchFamily="34" charset="0"/>
              </a:rPr>
              <a:t>in the construction </a:t>
            </a:r>
            <a:r>
              <a:rPr lang="en-US" sz="1400" dirty="0" smtClean="0">
                <a:solidFill>
                  <a:schemeClr val="bg1"/>
                </a:solidFill>
                <a:latin typeface="Arial" panose="020B0604020202020204" pitchFamily="34" charset="0"/>
                <a:cs typeface="Arial" panose="020B0604020202020204" pitchFamily="34" charset="0"/>
              </a:rPr>
              <a:t>industry </a:t>
            </a:r>
          </a:p>
          <a:p>
            <a:pPr marL="285750" indent="-285750" algn="just">
              <a:buClr>
                <a:schemeClr val="bg1"/>
              </a:buClr>
              <a:buFont typeface="Arial" panose="020B0604020202020204" pitchFamily="34" charset="0"/>
              <a:buChar char="•"/>
            </a:pPr>
            <a:r>
              <a:rPr lang="en-US" sz="1400" dirty="0" smtClean="0">
                <a:solidFill>
                  <a:schemeClr val="bg1"/>
                </a:solidFill>
                <a:latin typeface="Arial" panose="020B0604020202020204" pitchFamily="34" charset="0"/>
                <a:cs typeface="Arial" panose="020B0604020202020204" pitchFamily="34" charset="0"/>
              </a:rPr>
              <a:t>Eight (8’) </a:t>
            </a:r>
            <a:r>
              <a:rPr lang="en-US" sz="1400" dirty="0">
                <a:solidFill>
                  <a:schemeClr val="bg1"/>
                </a:solidFill>
                <a:latin typeface="Arial" panose="020B0604020202020204" pitchFamily="34" charset="0"/>
                <a:cs typeface="Arial" panose="020B0604020202020204" pitchFamily="34" charset="0"/>
              </a:rPr>
              <a:t>feet in </a:t>
            </a:r>
            <a:r>
              <a:rPr lang="en-US" sz="1400" dirty="0" err="1">
                <a:solidFill>
                  <a:schemeClr val="bg1"/>
                </a:solidFill>
                <a:latin typeface="Arial" panose="020B0604020202020204" pitchFamily="34" charset="0"/>
                <a:cs typeface="Arial" panose="020B0604020202020204" pitchFamily="34" charset="0"/>
              </a:rPr>
              <a:t>longshoring</a:t>
            </a:r>
            <a:r>
              <a:rPr lang="en-US" sz="1400" dirty="0">
                <a:solidFill>
                  <a:schemeClr val="bg1"/>
                </a:solidFill>
                <a:latin typeface="Arial" panose="020B0604020202020204" pitchFamily="34" charset="0"/>
                <a:cs typeface="Arial" panose="020B0604020202020204" pitchFamily="34" charset="0"/>
              </a:rPr>
              <a:t> </a:t>
            </a:r>
            <a:r>
              <a:rPr lang="en-US" sz="1400" dirty="0" smtClean="0">
                <a:solidFill>
                  <a:schemeClr val="bg1"/>
                </a:solidFill>
                <a:latin typeface="Arial" panose="020B0604020202020204" pitchFamily="34" charset="0"/>
                <a:cs typeface="Arial" panose="020B0604020202020204" pitchFamily="34" charset="0"/>
              </a:rPr>
              <a:t>operations</a:t>
            </a:r>
          </a:p>
          <a:p>
            <a:pPr marL="285750" indent="-285750" algn="just">
              <a:buClr>
                <a:schemeClr val="bg1"/>
              </a:buClr>
              <a:buFont typeface="Arial" panose="020B0604020202020204" pitchFamily="34" charset="0"/>
              <a:buChar char="•"/>
            </a:pPr>
            <a:r>
              <a:rPr lang="en-US" sz="1400" dirty="0" smtClean="0">
                <a:solidFill>
                  <a:schemeClr val="bg1"/>
                </a:solidFill>
                <a:latin typeface="Arial" panose="020B0604020202020204" pitchFamily="34" charset="0"/>
                <a:cs typeface="Arial" panose="020B0604020202020204" pitchFamily="34" charset="0"/>
              </a:rPr>
              <a:t>Ten (10) feet in scaffolding</a:t>
            </a:r>
            <a:endParaRPr lang="en-US" sz="1400" dirty="0">
              <a:solidFill>
                <a:schemeClr val="bg1"/>
              </a:solidFill>
              <a:latin typeface="Arial" panose="020B0604020202020204" pitchFamily="34" charset="0"/>
              <a:cs typeface="Arial" panose="020B0604020202020204" pitchFamily="34" charset="0"/>
            </a:endParaRPr>
          </a:p>
          <a:p>
            <a:pPr algn="just">
              <a:buClr>
                <a:schemeClr val="bg1"/>
              </a:buClr>
            </a:pPr>
            <a:endParaRPr lang="en-US" dirty="0" smtClean="0">
              <a:solidFill>
                <a:schemeClr val="bg1"/>
              </a:solidFill>
              <a:latin typeface="Arial" panose="020B0604020202020204" pitchFamily="34" charset="0"/>
              <a:cs typeface="Arial" panose="020B0604020202020204" pitchFamily="34" charset="0"/>
            </a:endParaRPr>
          </a:p>
          <a:p>
            <a:pPr algn="just"/>
            <a:r>
              <a:rPr lang="en-US" sz="16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a:t>
            </a:r>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prevent employees from being injured from falls, employers must:</a:t>
            </a:r>
          </a:p>
          <a:p>
            <a:pPr marL="285750" indent="-285750" algn="just">
              <a:buClr>
                <a:schemeClr val="bg1"/>
              </a:buClr>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Guard every floor hole into which a worker can accidentally walk (using a railing and toe-board or a floor hole cover).</a:t>
            </a:r>
          </a:p>
          <a:p>
            <a:pPr marL="285750" indent="-285750" algn="just">
              <a:buClr>
                <a:schemeClr val="bg1"/>
              </a:buClr>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Provide a guard rail and toe-board around every elevated open sided platform, floor or runway.</a:t>
            </a:r>
          </a:p>
          <a:p>
            <a:pPr marL="285750" indent="-285750" algn="just">
              <a:buClr>
                <a:schemeClr val="bg1"/>
              </a:buClr>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Regardless of height, if a worker can fall into or onto dangerous machines or equipment (such as a vat or acid or a conveyor belt) employers must provide guardrails and toe-boards to prevent workers from falling and getting injured.</a:t>
            </a:r>
          </a:p>
          <a:p>
            <a:pPr marL="285750" indent="-285750" algn="just">
              <a:buClr>
                <a:schemeClr val="bg1"/>
              </a:buClr>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Other means of fall protection that may be required on certain jobs include safety and harness and line, safety nets, stair railings and hand rails</a:t>
            </a:r>
            <a:r>
              <a:rPr lang="en-US" sz="1400" dirty="0" smtClean="0">
                <a:solidFill>
                  <a:schemeClr val="bg1"/>
                </a:solidFill>
                <a:latin typeface="Arial" panose="020B0604020202020204" pitchFamily="34" charset="0"/>
                <a:cs typeface="Arial" panose="020B0604020202020204" pitchFamily="34" charset="0"/>
              </a:rPr>
              <a:t>.</a:t>
            </a:r>
            <a:endParaRPr lang="en-US" sz="1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2" descr="S:\open_floor2.jpg" title="Picture of improper guarding of edge with a nylon rop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67919" y="838199"/>
            <a:ext cx="3418881" cy="2432179"/>
          </a:xfrm>
          <a:prstGeom prst="rect">
            <a:avLst/>
          </a:prstGeom>
          <a:ln w="15875" cmpd="sng">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3" descr="C:\Reynaldo\1910-Sub D\Dickinson Sub-D 1 hr presentation.pptTEMPT\Slide17.JPG" title="Picture of a broken sky ligh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66961" y="3581400"/>
            <a:ext cx="3418882" cy="2413000"/>
          </a:xfrm>
          <a:prstGeom prst="rect">
            <a:avLst/>
          </a:prstGeom>
          <a:ln w="15875" cmpd="sng">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pPr lvl="0">
              <a:spcBef>
                <a:spcPts val="0"/>
              </a:spcBef>
            </a:pPr>
            <a: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Fall Prevention Review</a:t>
            </a:r>
            <a:b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br>
            <a:endParaRPr lang="en-US" dirty="0"/>
          </a:p>
        </p:txBody>
      </p:sp>
    </p:spTree>
    <p:extLst>
      <p:ext uri="{BB962C8B-B14F-4D97-AF65-F5344CB8AC3E}">
        <p14:creationId xmlns:p14="http://schemas.microsoft.com/office/powerpoint/2010/main" val="4138143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51322" y="838200"/>
            <a:ext cx="5363678" cy="2133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spcBef>
                <a:spcPct val="10000"/>
              </a:spcBef>
              <a:buClr>
                <a:schemeClr val="bg1"/>
              </a:buClr>
            </a:pPr>
            <a:r>
              <a:rPr lang="en-US" altLang="en-US" sz="1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Portable ladders:</a:t>
            </a:r>
          </a:p>
          <a:p>
            <a:pPr marL="285750" indent="-285750" algn="just">
              <a:spcBef>
                <a:spcPct val="10000"/>
              </a:spcBef>
              <a:buClr>
                <a:schemeClr val="bg1"/>
              </a:buClr>
              <a:buFont typeface="Arial" panose="020B0604020202020204" pitchFamily="34" charset="0"/>
              <a:buChar char="•"/>
            </a:pPr>
            <a:r>
              <a:rPr lang="en-US" altLang="en-US" sz="1400" dirty="0" smtClean="0">
                <a:solidFill>
                  <a:schemeClr val="bg1"/>
                </a:solidFill>
                <a:latin typeface="Arial" panose="020B0604020202020204" pitchFamily="34" charset="0"/>
                <a:cs typeface="Arial" panose="020B0604020202020204" pitchFamily="34" charset="0"/>
              </a:rPr>
              <a:t>Position at an angle where the horizontal distance from the top support to the foot of the ladder is 1/4 the working length of the ladder.  </a:t>
            </a:r>
          </a:p>
          <a:p>
            <a:pPr marL="285750" indent="-285750" algn="just">
              <a:spcBef>
                <a:spcPct val="10000"/>
              </a:spcBef>
              <a:buClr>
                <a:schemeClr val="bg1"/>
              </a:buClr>
              <a:buFont typeface="Arial" panose="020B0604020202020204" pitchFamily="34" charset="0"/>
              <a:buChar char="•"/>
            </a:pPr>
            <a:r>
              <a:rPr lang="en-US" altLang="en-US" sz="1400" dirty="0" smtClean="0">
                <a:solidFill>
                  <a:schemeClr val="bg1"/>
                </a:solidFill>
                <a:latin typeface="Arial" panose="020B0604020202020204" pitchFamily="34" charset="0"/>
                <a:cs typeface="Arial" panose="020B0604020202020204" pitchFamily="34" charset="0"/>
              </a:rPr>
              <a:t>When </a:t>
            </a:r>
            <a:r>
              <a:rPr lang="en-US" altLang="en-US" sz="1400" dirty="0">
                <a:solidFill>
                  <a:schemeClr val="bg1"/>
                </a:solidFill>
                <a:latin typeface="Arial" panose="020B0604020202020204" pitchFamily="34" charset="0"/>
                <a:cs typeface="Arial" panose="020B0604020202020204" pitchFamily="34" charset="0"/>
              </a:rPr>
              <a:t>using a portable ladder for access to an upper landing surface, the side rails must extend at least 3 feet above the upper landing </a:t>
            </a:r>
            <a:r>
              <a:rPr lang="en-US" altLang="en-US" sz="1400" dirty="0" smtClean="0">
                <a:solidFill>
                  <a:schemeClr val="bg1"/>
                </a:solidFill>
                <a:latin typeface="Arial" panose="020B0604020202020204" pitchFamily="34" charset="0"/>
                <a:cs typeface="Arial" panose="020B0604020202020204" pitchFamily="34" charset="0"/>
              </a:rPr>
              <a:t>surface.</a:t>
            </a:r>
          </a:p>
          <a:p>
            <a:pPr marL="285750" indent="-285750" algn="just">
              <a:spcBef>
                <a:spcPct val="10000"/>
              </a:spcBef>
              <a:buClr>
                <a:schemeClr val="bg1"/>
              </a:buClr>
              <a:buFont typeface="Arial" panose="020B0604020202020204" pitchFamily="34" charset="0"/>
              <a:buChar char="•"/>
            </a:pPr>
            <a:r>
              <a:rPr lang="en-US" altLang="en-US" sz="1400" dirty="0" smtClean="0">
                <a:solidFill>
                  <a:schemeClr val="bg1"/>
                </a:solidFill>
                <a:latin typeface="Arial" panose="020B0604020202020204" pitchFamily="34" charset="0"/>
                <a:cs typeface="Arial" panose="020B0604020202020204" pitchFamily="34" charset="0"/>
              </a:rPr>
              <a:t>Maintain 3 points of contact  </a:t>
            </a:r>
          </a:p>
          <a:p>
            <a:pPr marL="285750" indent="-285750" algn="just">
              <a:spcBef>
                <a:spcPct val="10000"/>
              </a:spcBef>
              <a:buClr>
                <a:schemeClr val="bg1"/>
              </a:buClr>
              <a:buFont typeface="Arial" panose="020B0604020202020204" pitchFamily="34" charset="0"/>
              <a:buChar char="•"/>
            </a:pPr>
            <a:r>
              <a:rPr lang="en-US" altLang="en-US" sz="1400" dirty="0" smtClean="0">
                <a:solidFill>
                  <a:schemeClr val="bg1"/>
                </a:solidFill>
                <a:latin typeface="Arial" panose="020B0604020202020204" pitchFamily="34" charset="0"/>
                <a:cs typeface="Arial" panose="020B0604020202020204" pitchFamily="34" charset="0"/>
              </a:rPr>
              <a:t>Don’t </a:t>
            </a:r>
            <a:r>
              <a:rPr lang="en-US" altLang="en-US" sz="1400" dirty="0">
                <a:solidFill>
                  <a:schemeClr val="bg1"/>
                </a:solidFill>
                <a:latin typeface="Arial" panose="020B0604020202020204" pitchFamily="34" charset="0"/>
                <a:cs typeface="Arial" panose="020B0604020202020204" pitchFamily="34" charset="0"/>
              </a:rPr>
              <a:t>use an opaque covering (like  varnish) on a wood </a:t>
            </a:r>
            <a:r>
              <a:rPr lang="en-US" altLang="en-US" sz="1400" dirty="0" smtClean="0">
                <a:solidFill>
                  <a:schemeClr val="bg1"/>
                </a:solidFill>
                <a:latin typeface="Arial" panose="020B0604020202020204" pitchFamily="34" charset="0"/>
                <a:cs typeface="Arial" panose="020B0604020202020204" pitchFamily="34" charset="0"/>
              </a:rPr>
              <a:t>ladder</a:t>
            </a:r>
            <a:endParaRPr lang="en-US" altLang="en-US" sz="1400" dirty="0">
              <a:solidFill>
                <a:schemeClr val="bg1"/>
              </a:solidFill>
              <a:latin typeface="Arial" panose="020B0604020202020204" pitchFamily="34" charset="0"/>
              <a:cs typeface="Arial" panose="020B0604020202020204" pitchFamily="34" charset="0"/>
            </a:endParaRPr>
          </a:p>
          <a:p>
            <a:pPr marL="742950" lvl="1" indent="-285750" algn="just">
              <a:spcBef>
                <a:spcPct val="10000"/>
              </a:spcBef>
              <a:buClr>
                <a:schemeClr val="bg1"/>
              </a:buClr>
              <a:buFont typeface="Arial" panose="020B0604020202020204" pitchFamily="34" charset="0"/>
              <a:buChar char="•"/>
            </a:pPr>
            <a:endParaRPr lang="en-US" altLang="en-US" sz="1000" dirty="0" smtClean="0">
              <a:solidFill>
                <a:schemeClr val="bg1"/>
              </a:solidFill>
              <a:latin typeface="Arial" panose="020B0604020202020204" pitchFamily="34" charset="0"/>
              <a:cs typeface="Arial" panose="020B0604020202020204" pitchFamily="34" charset="0"/>
            </a:endParaRPr>
          </a:p>
        </p:txBody>
      </p:sp>
      <p:pic>
        <p:nvPicPr>
          <p:cNvPr id="6" name="Picture 4" descr="stair ang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75568" y="1219200"/>
            <a:ext cx="2605879" cy="5245367"/>
          </a:xfrm>
          <a:prstGeom prst="rect">
            <a:avLst/>
          </a:prstGeom>
          <a:ln w="15875" cmpd="sng">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Ladder0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541" y="3200400"/>
            <a:ext cx="2681839" cy="3276600"/>
          </a:xfrm>
          <a:prstGeom prst="rect">
            <a:avLst/>
          </a:prstGeom>
          <a:ln w="15875" cmpd="sng">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4" descr="Ladder0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76599" y="3200400"/>
            <a:ext cx="2650191" cy="3276600"/>
          </a:xfrm>
          <a:prstGeom prst="rect">
            <a:avLst/>
          </a:prstGeom>
          <a:ln w="15875" cmpd="sng">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lvl="0">
              <a:spcBef>
                <a:spcPts val="0"/>
              </a:spcBef>
            </a:pPr>
            <a: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Fall Prevention – Ladder Safety Review</a:t>
            </a:r>
            <a:b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br>
            <a:endParaRPr lang="en-US" dirty="0"/>
          </a:p>
        </p:txBody>
      </p:sp>
    </p:spTree>
    <p:extLst>
      <p:ext uri="{BB962C8B-B14F-4D97-AF65-F5344CB8AC3E}">
        <p14:creationId xmlns:p14="http://schemas.microsoft.com/office/powerpoint/2010/main" val="692526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27"/>
          <p:cNvSpPr>
            <a:spLocks noChangeArrowheads="1"/>
          </p:cNvSpPr>
          <p:nvPr/>
        </p:nvSpPr>
        <p:spPr bwMode="auto">
          <a:xfrm>
            <a:off x="228600" y="771810"/>
            <a:ext cx="84582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r>
              <a:rPr lang="en-US" altLang="en-US" b="1" dirty="0">
                <a:solidFill>
                  <a:schemeClr val="bg1"/>
                </a:solidFill>
                <a:effectLst>
                  <a:outerShdw blurRad="38100" dist="38100" dir="2700000" algn="tl">
                    <a:srgbClr val="000000"/>
                  </a:outerShdw>
                </a:effectLst>
                <a:latin typeface="Arial" charset="0"/>
              </a:rPr>
              <a:t>"Entry Supervisor"</a:t>
            </a:r>
            <a:r>
              <a:rPr lang="en-US" altLang="en-US" dirty="0">
                <a:solidFill>
                  <a:schemeClr val="bg1"/>
                </a:solidFill>
                <a:latin typeface="Arial" charset="0"/>
              </a:rPr>
              <a:t> means the person (such as the employer, foreman, or crew chief) responsible for determining if acceptable entry conditions are present at a permit space where entry is planned, for authorizing entry and overseeing entry operations, and for terminating entry as required by this section. </a:t>
            </a:r>
          </a:p>
        </p:txBody>
      </p:sp>
      <p:sp>
        <p:nvSpPr>
          <p:cNvPr id="9" name="Rectangle 1028"/>
          <p:cNvSpPr>
            <a:spLocks noChangeArrowheads="1"/>
          </p:cNvSpPr>
          <p:nvPr/>
        </p:nvSpPr>
        <p:spPr bwMode="auto">
          <a:xfrm>
            <a:off x="201328" y="2237072"/>
            <a:ext cx="845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r>
              <a:rPr lang="en-US" altLang="en-US" b="1" dirty="0">
                <a:solidFill>
                  <a:schemeClr val="bg1"/>
                </a:solidFill>
                <a:effectLst>
                  <a:outerShdw blurRad="38100" dist="38100" dir="2700000" algn="tl">
                    <a:srgbClr val="000000"/>
                  </a:outerShdw>
                </a:effectLst>
                <a:latin typeface="Arial" charset="0"/>
              </a:rPr>
              <a:t>"Attendant"</a:t>
            </a:r>
            <a:r>
              <a:rPr lang="en-US" altLang="en-US" dirty="0">
                <a:solidFill>
                  <a:schemeClr val="bg1"/>
                </a:solidFill>
                <a:latin typeface="Arial" charset="0"/>
              </a:rPr>
              <a:t> means an individual stationed outside one or more permit spaces who monitors the authorized entrants and who performs all attendant's duties assigned in the employer's permit space program.</a:t>
            </a:r>
          </a:p>
        </p:txBody>
      </p:sp>
      <p:sp>
        <p:nvSpPr>
          <p:cNvPr id="10" name="Rectangle 1029"/>
          <p:cNvSpPr>
            <a:spLocks noChangeArrowheads="1"/>
          </p:cNvSpPr>
          <p:nvPr/>
        </p:nvSpPr>
        <p:spPr bwMode="auto">
          <a:xfrm>
            <a:off x="201328" y="3276600"/>
            <a:ext cx="8458200"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r>
              <a:rPr lang="en-US" altLang="en-US" b="1" dirty="0">
                <a:solidFill>
                  <a:schemeClr val="bg1"/>
                </a:solidFill>
                <a:effectLst>
                  <a:outerShdw blurRad="38100" dist="38100" dir="2700000" algn="tl">
                    <a:srgbClr val="000000"/>
                  </a:outerShdw>
                </a:effectLst>
                <a:latin typeface="Arial" charset="0"/>
              </a:rPr>
              <a:t>"Authorized Entrant"</a:t>
            </a:r>
            <a:r>
              <a:rPr lang="en-US" altLang="en-US" dirty="0">
                <a:solidFill>
                  <a:schemeClr val="bg1"/>
                </a:solidFill>
                <a:latin typeface="Arial" charset="0"/>
              </a:rPr>
              <a:t> means an employee who is authorized by the employer to enter a permit space </a:t>
            </a:r>
          </a:p>
        </p:txBody>
      </p:sp>
      <p:pic>
        <p:nvPicPr>
          <p:cNvPr id="11" name="Picture 6" descr="C:\Documents and Settings\jandershock\Desktop\o2 space.jpg" title="Picture of a worker in a confined spac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1322" y="4245015"/>
            <a:ext cx="2514600" cy="2057400"/>
          </a:xfrm>
          <a:prstGeom prst="rect">
            <a:avLst/>
          </a:prstGeom>
          <a:ln w="15875">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8" descr="C:\Documents and Settings\jandershock\Desktop\02 tunnel 3.jpg" title="Picture of a worker in a confined spac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48400" y="4267200"/>
            <a:ext cx="2438400" cy="2057400"/>
          </a:xfrm>
          <a:prstGeom prst="rect">
            <a:avLst/>
          </a:prstGeom>
          <a:ln w="15875">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10" descr="C:\Documents and Settings\jandershock\Desktop\tunnel 3.bmp" title="Picture of a confined spac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48000" y="4267200"/>
            <a:ext cx="3048000" cy="2057400"/>
          </a:xfrm>
          <a:prstGeom prst="rect">
            <a:avLst/>
          </a:prstGeom>
          <a:ln w="15875">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lvl="0">
              <a:spcBef>
                <a:spcPts val="0"/>
              </a:spcBef>
            </a:pPr>
            <a:r>
              <a:rPr lang="en-US" altLang="en-US" sz="2800" dirty="0">
                <a:solidFill>
                  <a:srgbClr val="FFFF00"/>
                </a:solidFill>
                <a:latin typeface="Arial" panose="020B0604020202020204" pitchFamily="34" charset="0"/>
                <a:ea typeface="+mn-ea"/>
                <a:cs typeface="Arial" panose="020B0604020202020204" pitchFamily="34" charset="0"/>
              </a:rPr>
              <a:t>Confined Space – Responsibilities Review</a:t>
            </a:r>
            <a:br>
              <a:rPr lang="en-US" altLang="en-US" sz="2800" dirty="0">
                <a:solidFill>
                  <a:srgbClr val="FFFF00"/>
                </a:solidFill>
                <a:latin typeface="Arial" panose="020B0604020202020204" pitchFamily="34" charset="0"/>
                <a:ea typeface="+mn-ea"/>
                <a:cs typeface="Arial" panose="020B0604020202020204" pitchFamily="34" charset="0"/>
              </a:rPr>
            </a:br>
            <a:endParaRPr lang="en-US" dirty="0"/>
          </a:p>
        </p:txBody>
      </p:sp>
    </p:spTree>
    <p:extLst>
      <p:ext uri="{BB962C8B-B14F-4D97-AF65-F5344CB8AC3E}">
        <p14:creationId xmlns:p14="http://schemas.microsoft.com/office/powerpoint/2010/main" val="692526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28600" y="1139911"/>
            <a:ext cx="4305300" cy="3584489"/>
          </a:xfrm>
          <a:prstGeom prst="rect">
            <a:avLst/>
          </a:prstGeom>
          <a:ln/>
          <a:extLst>
            <a:ext uri="{91240B29-F687-4F45-9708-019B960494DF}">
              <a14:hiddenLine xmlns:a14="http://schemas.microsoft.com/office/drawing/2010/main" w="9525">
                <a:solidFill>
                  <a:schemeClr val="accent2"/>
                </a:solidFill>
                <a:miter lim="800000"/>
                <a:headEnd/>
                <a:tailEnd/>
              </a14:hiddenLine>
            </a:ext>
          </a:extLst>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buClr>
                <a:schemeClr val="bg1"/>
              </a:buClr>
            </a:pPr>
            <a:r>
              <a:rPr lang="en-US" altLang="en-US" sz="7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Permit Required Confined Spaces;</a:t>
            </a:r>
          </a:p>
          <a:p>
            <a:pPr algn="just">
              <a:buClr>
                <a:schemeClr val="bg1"/>
              </a:buClr>
            </a:pPr>
            <a:endParaRPr lang="en-US" altLang="en-US" sz="1600" dirty="0">
              <a:solidFill>
                <a:schemeClr val="bg1"/>
              </a:solidFill>
              <a:latin typeface="Arial" panose="020B0604020202020204" pitchFamily="34" charset="0"/>
              <a:cs typeface="Arial" panose="020B0604020202020204" pitchFamily="34" charset="0"/>
            </a:endParaRPr>
          </a:p>
          <a:p>
            <a:pPr marL="285750" indent="-285750" algn="just">
              <a:buClr>
                <a:schemeClr val="bg1"/>
              </a:buClr>
              <a:buFont typeface="Arial" panose="020B0604020202020204" pitchFamily="34" charset="0"/>
              <a:buChar char="•"/>
            </a:pPr>
            <a:r>
              <a:rPr lang="en-US" altLang="en-US" sz="5600" dirty="0">
                <a:solidFill>
                  <a:schemeClr val="bg1"/>
                </a:solidFill>
                <a:latin typeface="Arial" panose="020B0604020202020204" pitchFamily="34" charset="0"/>
                <a:cs typeface="Arial" panose="020B0604020202020204" pitchFamily="34" charset="0"/>
              </a:rPr>
              <a:t>50% of all Confined Space fatalities are would be rescuers</a:t>
            </a:r>
          </a:p>
          <a:p>
            <a:pPr marL="285750" indent="-285750" algn="just">
              <a:buClr>
                <a:schemeClr val="bg1"/>
              </a:buClr>
              <a:buFont typeface="Arial" panose="020B0604020202020204" pitchFamily="34" charset="0"/>
              <a:buChar char="•"/>
            </a:pPr>
            <a:endParaRPr lang="en-US" altLang="en-US" sz="5600" dirty="0" smtClean="0">
              <a:solidFill>
                <a:schemeClr val="bg1"/>
              </a:solidFill>
              <a:latin typeface="Arial" panose="020B0604020202020204" pitchFamily="34" charset="0"/>
              <a:cs typeface="Arial" panose="020B0604020202020204" pitchFamily="34" charset="0"/>
            </a:endParaRPr>
          </a:p>
          <a:p>
            <a:pPr marL="285750" indent="-285750" algn="just">
              <a:buClr>
                <a:schemeClr val="bg1"/>
              </a:buClr>
              <a:buFont typeface="Arial" panose="020B0604020202020204" pitchFamily="34" charset="0"/>
              <a:buChar char="•"/>
            </a:pPr>
            <a:r>
              <a:rPr lang="en-US" altLang="en-US" sz="5600" dirty="0" smtClean="0">
                <a:solidFill>
                  <a:schemeClr val="bg1"/>
                </a:solidFill>
                <a:latin typeface="Arial" panose="020B0604020202020204" pitchFamily="34" charset="0"/>
                <a:cs typeface="Arial" panose="020B0604020202020204" pitchFamily="34" charset="0"/>
              </a:rPr>
              <a:t>Monitored by direct read equipment – Continuously monitored when the potential IDLH environment exists</a:t>
            </a:r>
          </a:p>
          <a:p>
            <a:pPr marL="742950" lvl="1" indent="-285750" algn="just">
              <a:buClr>
                <a:schemeClr val="bg1"/>
              </a:buClr>
              <a:buFont typeface="Arial" panose="020B0604020202020204" pitchFamily="34" charset="0"/>
              <a:buChar char="•"/>
            </a:pPr>
            <a:r>
              <a:rPr lang="en-US" altLang="en-US" sz="5200" dirty="0" smtClean="0">
                <a:solidFill>
                  <a:schemeClr val="bg1"/>
                </a:solidFill>
                <a:latin typeface="Arial" panose="020B0604020202020204" pitchFamily="34" charset="0"/>
                <a:cs typeface="Arial" panose="020B0604020202020204" pitchFamily="34" charset="0"/>
              </a:rPr>
              <a:t>Atmospheric oxygen concentration below 19.5 percent or above 23.5 percent;</a:t>
            </a:r>
          </a:p>
          <a:p>
            <a:pPr marL="742950" lvl="1" indent="-285750" algn="just">
              <a:buClr>
                <a:schemeClr val="bg1"/>
              </a:buClr>
              <a:buFont typeface="Arial" panose="020B0604020202020204" pitchFamily="34" charset="0"/>
              <a:buChar char="•"/>
            </a:pPr>
            <a:r>
              <a:rPr lang="en-US" altLang="en-US" sz="5200" dirty="0" smtClean="0">
                <a:solidFill>
                  <a:schemeClr val="bg1"/>
                </a:solidFill>
                <a:latin typeface="Arial" panose="020B0604020202020204" pitchFamily="34" charset="0"/>
                <a:cs typeface="Arial" panose="020B0604020202020204" pitchFamily="34" charset="0"/>
              </a:rPr>
              <a:t>Atmospheric concentration of any substance for which a dose or a permissible exposure limit is published</a:t>
            </a:r>
          </a:p>
          <a:p>
            <a:pPr marL="742950" lvl="1" indent="-285750" algn="just">
              <a:buClr>
                <a:schemeClr val="bg1"/>
              </a:buClr>
              <a:buFont typeface="Arial" panose="020B0604020202020204" pitchFamily="34" charset="0"/>
              <a:buChar char="•"/>
            </a:pPr>
            <a:r>
              <a:rPr lang="en-US" altLang="en-US" sz="5200" dirty="0" smtClean="0">
                <a:solidFill>
                  <a:schemeClr val="bg1"/>
                </a:solidFill>
                <a:latin typeface="Arial" panose="020B0604020202020204" pitchFamily="34" charset="0"/>
                <a:cs typeface="Arial" panose="020B0604020202020204" pitchFamily="34" charset="0"/>
              </a:rPr>
              <a:t>Any other atmospheric condition that is immediately dangerous to life or health.</a:t>
            </a:r>
          </a:p>
          <a:p>
            <a:pPr marL="285750" indent="-285750" algn="just">
              <a:buClr>
                <a:schemeClr val="bg1"/>
              </a:buClr>
              <a:buFont typeface="Arial" panose="020B0604020202020204" pitchFamily="34" charset="0"/>
              <a:buChar char="•"/>
            </a:pPr>
            <a:endParaRPr lang="en-US" altLang="en-US" sz="5600" dirty="0">
              <a:solidFill>
                <a:schemeClr val="bg1"/>
              </a:solidFill>
              <a:latin typeface="Arial" panose="020B0604020202020204" pitchFamily="34" charset="0"/>
              <a:cs typeface="Arial" panose="020B0604020202020204" pitchFamily="34" charset="0"/>
            </a:endParaRPr>
          </a:p>
        </p:txBody>
      </p:sp>
      <p:pic>
        <p:nvPicPr>
          <p:cNvPr id="6" name="Picture 5" descr="pg12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24400" y="1139911"/>
            <a:ext cx="4068610" cy="5410200"/>
          </a:xfrm>
          <a:prstGeom prst="rect">
            <a:avLst/>
          </a:prstGeom>
          <a:ln w="15875" cmpd="sng">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lvl="0">
              <a:spcBef>
                <a:spcPts val="0"/>
              </a:spcBef>
            </a:pPr>
            <a: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Confined Space – Air Monitoring Review</a:t>
            </a:r>
            <a:b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br>
            <a:endParaRPr lang="en-US" dirty="0"/>
          </a:p>
        </p:txBody>
      </p:sp>
    </p:spTree>
    <p:extLst>
      <p:ext uri="{BB962C8B-B14F-4D97-AF65-F5344CB8AC3E}">
        <p14:creationId xmlns:p14="http://schemas.microsoft.com/office/powerpoint/2010/main" val="85659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wipe(left)">
                                      <p:cBhvr>
                                        <p:cTn id="20" dur="500"/>
                                        <p:tgtEl>
                                          <p:spTgt spid="5">
                                            <p:txEl>
                                              <p:pRg st="5" end="5"/>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wipe(left)">
                                      <p:cBhvr>
                                        <p:cTn id="23" dur="500"/>
                                        <p:tgtEl>
                                          <p:spTgt spid="5">
                                            <p:txEl>
                                              <p:pRg st="6" end="6"/>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wipe(left)">
                                      <p:cBhvr>
                                        <p:cTn id="2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iller® MightEvac Confined Space Rescue Three-Way Winch, 50'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07305" y="988193"/>
            <a:ext cx="2189747" cy="3246923"/>
          </a:xfrm>
          <a:prstGeom prst="rect">
            <a:avLst/>
          </a:prstGeom>
          <a:ln w="15875" cmpd="sng">
            <a:solidFill>
              <a:schemeClr val="tx1"/>
            </a:solidFill>
          </a:ln>
          <a:effectLst>
            <a:outerShdw blurRad="292100" dist="139700" dir="2700000" algn="tl" rotWithShape="0">
              <a:srgbClr val="333333">
                <a:alpha val="65000"/>
              </a:srgbClr>
            </a:outerShdw>
          </a:effectLst>
        </p:spPr>
      </p:pic>
      <p:sp>
        <p:nvSpPr>
          <p:cNvPr id="6" name="Rectangle 3"/>
          <p:cNvSpPr txBox="1">
            <a:spLocks noChangeArrowheads="1"/>
          </p:cNvSpPr>
          <p:nvPr/>
        </p:nvSpPr>
        <p:spPr>
          <a:xfrm>
            <a:off x="381001" y="988193"/>
            <a:ext cx="3810000" cy="4955407"/>
          </a:xfrm>
          <a:prstGeom prst="rect">
            <a:avLst/>
          </a:prstGeom>
          <a:noFill/>
          <a:ln/>
        </p:spPr>
        <p:txBody>
          <a:bodyPr vert="horz" lIns="92075" tIns="46038" rIns="92075" bIns="46038"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90000"/>
              </a:lnSpc>
              <a:buFontTx/>
              <a:buNone/>
            </a:pPr>
            <a:r>
              <a:rPr lang="en-US" altLang="en-US" sz="1800" b="1" dirty="0"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Self Rescue</a:t>
            </a:r>
          </a:p>
          <a:p>
            <a:pPr marL="285750" indent="-285750" algn="l">
              <a:lnSpc>
                <a:spcPct val="90000"/>
              </a:lnSpc>
              <a:buClr>
                <a:schemeClr val="bg1"/>
              </a:buClr>
              <a:buFont typeface="Arial" panose="020B0604020202020204" pitchFamily="34" charset="0"/>
              <a:buChar char="•"/>
            </a:pPr>
            <a:r>
              <a:rPr lang="en-US" altLang="en-US" sz="1400" dirty="0" smtClean="0">
                <a:solidFill>
                  <a:schemeClr val="bg1"/>
                </a:solidFill>
                <a:latin typeface="Arial" panose="020B0604020202020204" pitchFamily="34" charset="0"/>
                <a:cs typeface="Arial" panose="020B0604020202020204" pitchFamily="34" charset="0"/>
              </a:rPr>
              <a:t>Usually initiated by worker</a:t>
            </a:r>
          </a:p>
          <a:p>
            <a:pPr marL="285750" indent="-285750" algn="l">
              <a:lnSpc>
                <a:spcPct val="90000"/>
              </a:lnSpc>
              <a:buClr>
                <a:schemeClr val="bg1"/>
              </a:buClr>
              <a:buFont typeface="Arial" panose="020B0604020202020204" pitchFamily="34" charset="0"/>
              <a:buChar char="•"/>
            </a:pPr>
            <a:r>
              <a:rPr lang="en-US" altLang="en-US" sz="1400" dirty="0" smtClean="0">
                <a:solidFill>
                  <a:schemeClr val="bg1"/>
                </a:solidFill>
                <a:latin typeface="Arial" panose="020B0604020202020204" pitchFamily="34" charset="0"/>
                <a:cs typeface="Arial" panose="020B0604020202020204" pitchFamily="34" charset="0"/>
              </a:rPr>
              <a:t>No rescuer entry required</a:t>
            </a:r>
          </a:p>
          <a:p>
            <a:pPr marL="285750" indent="-285750" algn="l">
              <a:lnSpc>
                <a:spcPct val="90000"/>
              </a:lnSpc>
              <a:buClr>
                <a:schemeClr val="bg1"/>
              </a:buClr>
              <a:buFont typeface="Arial" panose="020B0604020202020204" pitchFamily="34" charset="0"/>
              <a:buChar char="•"/>
            </a:pPr>
            <a:r>
              <a:rPr lang="en-US" altLang="en-US" sz="1400" dirty="0" smtClean="0">
                <a:solidFill>
                  <a:schemeClr val="bg1"/>
                </a:solidFill>
                <a:latin typeface="Arial" panose="020B0604020202020204" pitchFamily="34" charset="0"/>
                <a:cs typeface="Arial" panose="020B0604020202020204" pitchFamily="34" charset="0"/>
              </a:rPr>
              <a:t>Entrant must know when to self rescue</a:t>
            </a:r>
          </a:p>
          <a:p>
            <a:pPr algn="l">
              <a:lnSpc>
                <a:spcPct val="90000"/>
              </a:lnSpc>
            </a:pPr>
            <a:endParaRPr lang="en-US" altLang="en-US" sz="1200" dirty="0" smtClean="0">
              <a:solidFill>
                <a:schemeClr val="bg1"/>
              </a:solidFill>
              <a:latin typeface="Arial" panose="020B0604020202020204" pitchFamily="34" charset="0"/>
              <a:cs typeface="Arial" panose="020B0604020202020204" pitchFamily="34" charset="0"/>
            </a:endParaRPr>
          </a:p>
          <a:p>
            <a:pPr algn="l">
              <a:lnSpc>
                <a:spcPct val="90000"/>
              </a:lnSpc>
              <a:buFontTx/>
              <a:buNone/>
            </a:pPr>
            <a:r>
              <a:rPr lang="en-US" altLang="en-US" sz="1800" b="1" dirty="0"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Entry Rescue</a:t>
            </a:r>
          </a:p>
          <a:p>
            <a:pPr marL="285750" indent="-285750" algn="l">
              <a:lnSpc>
                <a:spcPct val="90000"/>
              </a:lnSpc>
              <a:buClr>
                <a:schemeClr val="bg1"/>
              </a:buClr>
              <a:buFont typeface="Arial" panose="020B0604020202020204" pitchFamily="34" charset="0"/>
              <a:buChar char="•"/>
            </a:pPr>
            <a:r>
              <a:rPr lang="en-US" altLang="en-US" sz="1600" dirty="0" smtClean="0">
                <a:solidFill>
                  <a:schemeClr val="bg1"/>
                </a:solidFill>
                <a:latin typeface="Arial" panose="020B0604020202020204" pitchFamily="34" charset="0"/>
                <a:cs typeface="Arial" panose="020B0604020202020204" pitchFamily="34" charset="0"/>
              </a:rPr>
              <a:t>Responsibilities</a:t>
            </a:r>
          </a:p>
          <a:p>
            <a:pPr marL="285750" indent="-285750" algn="l">
              <a:lnSpc>
                <a:spcPct val="90000"/>
              </a:lnSpc>
              <a:buClr>
                <a:schemeClr val="bg1"/>
              </a:buClr>
              <a:buFont typeface="Arial" panose="020B0604020202020204" pitchFamily="34" charset="0"/>
              <a:buChar char="•"/>
            </a:pPr>
            <a:r>
              <a:rPr lang="en-US" altLang="en-US" sz="1600" dirty="0" smtClean="0">
                <a:solidFill>
                  <a:schemeClr val="bg1"/>
                </a:solidFill>
                <a:latin typeface="Arial" panose="020B0604020202020204" pitchFamily="34" charset="0"/>
                <a:cs typeface="Arial" panose="020B0604020202020204" pitchFamily="34" charset="0"/>
              </a:rPr>
              <a:t>Rescue equipment readily available</a:t>
            </a:r>
          </a:p>
          <a:p>
            <a:pPr marL="628650" lvl="1" indent="-171450" algn="l">
              <a:lnSpc>
                <a:spcPct val="90000"/>
              </a:lnSpc>
              <a:buClr>
                <a:schemeClr val="bg1"/>
              </a:buClr>
              <a:buFont typeface="Arial" panose="020B0604020202020204" pitchFamily="34" charset="0"/>
              <a:buChar char="•"/>
            </a:pPr>
            <a:r>
              <a:rPr lang="en-US" altLang="en-US" sz="1400" dirty="0" smtClean="0">
                <a:solidFill>
                  <a:schemeClr val="bg1"/>
                </a:solidFill>
                <a:latin typeface="Arial" panose="020B0604020202020204" pitchFamily="34" charset="0"/>
                <a:cs typeface="Arial" panose="020B0604020202020204" pitchFamily="34" charset="0"/>
              </a:rPr>
              <a:t>Supplied Air</a:t>
            </a:r>
          </a:p>
          <a:p>
            <a:pPr marL="628650" lvl="1" indent="-171450" algn="l">
              <a:lnSpc>
                <a:spcPct val="90000"/>
              </a:lnSpc>
              <a:buClr>
                <a:schemeClr val="bg1"/>
              </a:buClr>
              <a:buFont typeface="Arial" panose="020B0604020202020204" pitchFamily="34" charset="0"/>
              <a:buChar char="•"/>
            </a:pPr>
            <a:r>
              <a:rPr lang="en-US" altLang="en-US" sz="1400" dirty="0" smtClean="0">
                <a:solidFill>
                  <a:schemeClr val="bg1"/>
                </a:solidFill>
                <a:latin typeface="Arial" panose="020B0604020202020204" pitchFamily="34" charset="0"/>
                <a:cs typeface="Arial" panose="020B0604020202020204" pitchFamily="34" charset="0"/>
              </a:rPr>
              <a:t>Method to retrieve a downed worker</a:t>
            </a:r>
          </a:p>
          <a:p>
            <a:pPr marL="285750" indent="-285750" algn="l">
              <a:lnSpc>
                <a:spcPct val="90000"/>
              </a:lnSpc>
              <a:buClr>
                <a:schemeClr val="bg1"/>
              </a:buClr>
              <a:buFont typeface="Arial" panose="020B0604020202020204" pitchFamily="34" charset="0"/>
              <a:buChar char="•"/>
            </a:pPr>
            <a:r>
              <a:rPr lang="en-US" altLang="en-US" sz="1600" dirty="0" smtClean="0">
                <a:solidFill>
                  <a:schemeClr val="bg1"/>
                </a:solidFill>
                <a:latin typeface="Arial" panose="020B0604020202020204" pitchFamily="34" charset="0"/>
                <a:cs typeface="Arial" panose="020B0604020202020204" pitchFamily="34" charset="0"/>
              </a:rPr>
              <a:t>Communication system</a:t>
            </a:r>
          </a:p>
          <a:p>
            <a:pPr marL="628650" lvl="1" indent="-171450" algn="l">
              <a:lnSpc>
                <a:spcPct val="90000"/>
              </a:lnSpc>
              <a:buClr>
                <a:schemeClr val="bg1"/>
              </a:buClr>
              <a:buFont typeface="Arial" panose="020B0604020202020204" pitchFamily="34" charset="0"/>
              <a:buChar char="•"/>
            </a:pPr>
            <a:r>
              <a:rPr lang="en-US" altLang="en-US" sz="1400" dirty="0" smtClean="0">
                <a:solidFill>
                  <a:schemeClr val="bg1"/>
                </a:solidFill>
                <a:latin typeface="Arial" panose="020B0604020202020204" pitchFamily="34" charset="0"/>
                <a:cs typeface="Arial" panose="020B0604020202020204" pitchFamily="34" charset="0"/>
              </a:rPr>
              <a:t>Line of site</a:t>
            </a:r>
          </a:p>
          <a:p>
            <a:pPr marL="628650" lvl="1" indent="-171450" algn="l">
              <a:lnSpc>
                <a:spcPct val="90000"/>
              </a:lnSpc>
              <a:buClr>
                <a:schemeClr val="bg1"/>
              </a:buClr>
              <a:buFont typeface="Arial" panose="020B0604020202020204" pitchFamily="34" charset="0"/>
              <a:buChar char="•"/>
            </a:pPr>
            <a:r>
              <a:rPr lang="en-US" altLang="en-US" sz="1400" dirty="0" smtClean="0">
                <a:solidFill>
                  <a:schemeClr val="bg1"/>
                </a:solidFill>
                <a:latin typeface="Arial" panose="020B0604020202020204" pitchFamily="34" charset="0"/>
                <a:cs typeface="Arial" panose="020B0604020202020204" pitchFamily="34" charset="0"/>
              </a:rPr>
              <a:t>Passive communication system</a:t>
            </a:r>
          </a:p>
          <a:p>
            <a:pPr marL="628650" lvl="1" indent="-171450" algn="l">
              <a:lnSpc>
                <a:spcPct val="90000"/>
              </a:lnSpc>
              <a:buClr>
                <a:schemeClr val="bg1"/>
              </a:buClr>
              <a:buFont typeface="Arial" panose="020B0604020202020204" pitchFamily="34" charset="0"/>
              <a:buChar char="•"/>
            </a:pPr>
            <a:r>
              <a:rPr lang="en-US" altLang="en-US" sz="1400" dirty="0" smtClean="0">
                <a:solidFill>
                  <a:schemeClr val="bg1"/>
                </a:solidFill>
                <a:latin typeface="Arial" panose="020B0604020202020204" pitchFamily="34" charset="0"/>
                <a:cs typeface="Arial" panose="020B0604020202020204" pitchFamily="34" charset="0"/>
              </a:rPr>
              <a:t>Contact with emergency services</a:t>
            </a:r>
          </a:p>
          <a:p>
            <a:pPr algn="l">
              <a:lnSpc>
                <a:spcPct val="90000"/>
              </a:lnSpc>
              <a:buFontTx/>
              <a:buNone/>
            </a:pPr>
            <a:endParaRPr lang="en-US" altLang="en-US" sz="1200" dirty="0" smtClean="0">
              <a:solidFill>
                <a:schemeClr val="bg1"/>
              </a:solidFill>
              <a:latin typeface="Arial" panose="020B0604020202020204" pitchFamily="34" charset="0"/>
              <a:cs typeface="Arial" panose="020B0604020202020204" pitchFamily="34" charset="0"/>
            </a:endParaRPr>
          </a:p>
          <a:p>
            <a:pPr algn="l">
              <a:lnSpc>
                <a:spcPct val="90000"/>
              </a:lnSpc>
              <a:buFontTx/>
              <a:buNone/>
            </a:pPr>
            <a:r>
              <a:rPr lang="en-US" altLang="en-US" sz="1800" b="1" dirty="0"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Non-Entry Rescue</a:t>
            </a:r>
          </a:p>
          <a:p>
            <a:pPr marL="285750" indent="-285750" algn="l">
              <a:lnSpc>
                <a:spcPct val="90000"/>
              </a:lnSpc>
              <a:buClr>
                <a:schemeClr val="bg1"/>
              </a:buClr>
              <a:buFont typeface="Arial" panose="020B0604020202020204" pitchFamily="34" charset="0"/>
              <a:buChar char="•"/>
            </a:pPr>
            <a:r>
              <a:rPr lang="en-US" altLang="en-US" sz="1600" dirty="0" smtClean="0">
                <a:solidFill>
                  <a:schemeClr val="bg1"/>
                </a:solidFill>
                <a:latin typeface="Arial" panose="020B0604020202020204" pitchFamily="34" charset="0"/>
                <a:cs typeface="Arial" panose="020B0604020202020204" pitchFamily="34" charset="0"/>
              </a:rPr>
              <a:t>Responsibilities</a:t>
            </a:r>
          </a:p>
          <a:p>
            <a:pPr marL="285750" indent="-285750" algn="l">
              <a:lnSpc>
                <a:spcPct val="90000"/>
              </a:lnSpc>
              <a:buClr>
                <a:schemeClr val="bg1"/>
              </a:buClr>
              <a:buFont typeface="Arial" panose="020B0604020202020204" pitchFamily="34" charset="0"/>
              <a:buChar char="•"/>
            </a:pPr>
            <a:r>
              <a:rPr lang="en-US" altLang="en-US" sz="1600" dirty="0" smtClean="0">
                <a:solidFill>
                  <a:schemeClr val="bg1"/>
                </a:solidFill>
                <a:latin typeface="Arial" panose="020B0604020202020204" pitchFamily="34" charset="0"/>
                <a:cs typeface="Arial" panose="020B0604020202020204" pitchFamily="34" charset="0"/>
              </a:rPr>
              <a:t>Equipment</a:t>
            </a:r>
          </a:p>
          <a:p>
            <a:pPr marL="285750" indent="-285750" algn="l">
              <a:lnSpc>
                <a:spcPct val="90000"/>
              </a:lnSpc>
              <a:buClr>
                <a:schemeClr val="bg1"/>
              </a:buClr>
              <a:buFont typeface="Arial" panose="020B0604020202020204" pitchFamily="34" charset="0"/>
              <a:buChar char="•"/>
            </a:pPr>
            <a:r>
              <a:rPr lang="en-US" altLang="en-US" sz="1600" dirty="0" smtClean="0">
                <a:solidFill>
                  <a:schemeClr val="bg1"/>
                </a:solidFill>
                <a:latin typeface="Arial" panose="020B0604020202020204" pitchFamily="34" charset="0"/>
                <a:cs typeface="Arial" panose="020B0604020202020204" pitchFamily="34" charset="0"/>
              </a:rPr>
              <a:t>Communication method</a:t>
            </a:r>
            <a:endParaRPr lang="en-US" altLang="en-US" sz="1600" dirty="0">
              <a:solidFill>
                <a:schemeClr val="bg1"/>
              </a:solidFill>
              <a:latin typeface="Arial" panose="020B0604020202020204" pitchFamily="34" charset="0"/>
              <a:cs typeface="Arial" panose="020B0604020202020204" pitchFamily="34" charset="0"/>
            </a:endParaRPr>
          </a:p>
        </p:txBody>
      </p:sp>
      <p:pic>
        <p:nvPicPr>
          <p:cNvPr id="7" name="Picture 10" descr="C:\Documents and Settings\jandershock\Desktop\Calibration.jpg" title="Picture of air quality tester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07304" y="4419600"/>
            <a:ext cx="4379496" cy="2042380"/>
          </a:xfrm>
          <a:prstGeom prst="rect">
            <a:avLst/>
          </a:prstGeom>
          <a:ln w="15875" cmpd="sng">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3" descr="Confined Space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05600" y="990600"/>
            <a:ext cx="1956335" cy="3244516"/>
          </a:xfrm>
          <a:prstGeom prst="rect">
            <a:avLst/>
          </a:prstGeom>
          <a:ln w="15875" cmpd="sng">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lvl="0">
              <a:spcBef>
                <a:spcPts val="0"/>
              </a:spcBef>
            </a:pPr>
            <a:r>
              <a:rPr lang="en-US" altLang="en-US" sz="3200" dirty="0">
                <a:solidFill>
                  <a:srgbClr val="FFFF00"/>
                </a:solidFill>
                <a:latin typeface="Arial" panose="020B0604020202020204" pitchFamily="34" charset="0"/>
                <a:ea typeface="+mn-ea"/>
                <a:cs typeface="Arial" panose="020B0604020202020204" pitchFamily="34" charset="0"/>
              </a:rPr>
              <a:t>Confined Space - Rescue Review</a:t>
            </a:r>
            <a:br>
              <a:rPr lang="en-US" altLang="en-US" sz="3200" dirty="0">
                <a:solidFill>
                  <a:srgbClr val="FFFF00"/>
                </a:solidFill>
                <a:latin typeface="Arial" panose="020B0604020202020204" pitchFamily="34" charset="0"/>
                <a:ea typeface="+mn-ea"/>
                <a:cs typeface="Arial" panose="020B0604020202020204" pitchFamily="34" charset="0"/>
              </a:rPr>
            </a:br>
            <a:endParaRPr lang="en-US" dirty="0"/>
          </a:p>
        </p:txBody>
      </p:sp>
    </p:spTree>
    <p:extLst>
      <p:ext uri="{BB962C8B-B14F-4D97-AF65-F5344CB8AC3E}">
        <p14:creationId xmlns:p14="http://schemas.microsoft.com/office/powerpoint/2010/main" val="85659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0"/>
              </a:spcBef>
            </a:pPr>
            <a:r>
              <a:rPr lang="en-US" altLang="en-US" sz="32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Site Safety </a:t>
            </a:r>
            <a:r>
              <a:rPr lang="en-US" altLang="en-US" sz="3200" dirty="0" smtClean="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en-US" altLang="en-US" sz="32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Review Goals</a:t>
            </a:r>
            <a:br>
              <a:rPr lang="en-US" altLang="en-US" sz="32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br>
            <a:endParaRPr lang="en-US" dirty="0"/>
          </a:p>
        </p:txBody>
      </p:sp>
      <p:sp>
        <p:nvSpPr>
          <p:cNvPr id="3" name="Subtitle 2"/>
          <p:cNvSpPr>
            <a:spLocks noGrp="1"/>
          </p:cNvSpPr>
          <p:nvPr>
            <p:ph type="subTitle" idx="4294967295"/>
          </p:nvPr>
        </p:nvSpPr>
        <p:spPr>
          <a:xfrm>
            <a:off x="304800" y="1066800"/>
            <a:ext cx="8458200" cy="4876800"/>
          </a:xfrm>
        </p:spPr>
        <p:txBody>
          <a:bodyPr/>
          <a:lstStyle/>
          <a:p>
            <a:pPr algn="l"/>
            <a:r>
              <a:rPr lang="en-US" dirty="0" smtClean="0">
                <a:solidFill>
                  <a:schemeClr val="bg1"/>
                </a:solidFill>
                <a:effectLst>
                  <a:outerShdw blurRad="38100" dist="38100" dir="2700000" algn="tl">
                    <a:srgbClr val="000000">
                      <a:alpha val="43137"/>
                    </a:srgbClr>
                  </a:outerShdw>
                </a:effectLst>
              </a:rPr>
              <a:t>Objective</a:t>
            </a:r>
          </a:p>
          <a:p>
            <a:pPr marL="514350" indent="-514350" algn="l">
              <a:buFont typeface="Arial" panose="020B0604020202020204" pitchFamily="34" charset="0"/>
              <a:buChar char="•"/>
            </a:pPr>
            <a:r>
              <a:rPr lang="en-US" dirty="0" smtClean="0">
                <a:solidFill>
                  <a:schemeClr val="bg1"/>
                </a:solidFill>
                <a:effectLst>
                  <a:outerShdw blurRad="38100" dist="38100" dir="2700000" algn="tl">
                    <a:srgbClr val="000000">
                      <a:alpha val="43137"/>
                    </a:srgbClr>
                  </a:outerShdw>
                </a:effectLst>
              </a:rPr>
              <a:t>Review of all 8 Site Safety Courses</a:t>
            </a:r>
          </a:p>
          <a:p>
            <a:pPr marL="514350" indent="-514350" algn="l">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Prepare for exit exam</a:t>
            </a:r>
          </a:p>
          <a:p>
            <a:pPr marL="971550" lvl="1" indent="-514350" algn="l">
              <a:buFont typeface="Arial" panose="020B0604020202020204" pitchFamily="34" charset="0"/>
              <a:buChar char="•"/>
            </a:pPr>
            <a:r>
              <a:rPr lang="en-US" i="1" dirty="0" smtClean="0">
                <a:solidFill>
                  <a:schemeClr val="bg1"/>
                </a:solidFill>
                <a:effectLst>
                  <a:outerShdw blurRad="38100" dist="38100" dir="2700000" algn="tl">
                    <a:srgbClr val="000000">
                      <a:alpha val="43137"/>
                    </a:srgbClr>
                  </a:outerShdw>
                </a:effectLst>
              </a:rPr>
              <a:t>32 question </a:t>
            </a:r>
            <a:r>
              <a:rPr lang="en-US" i="1" dirty="0">
                <a:solidFill>
                  <a:schemeClr val="bg1"/>
                </a:solidFill>
                <a:effectLst>
                  <a:outerShdw blurRad="38100" dist="38100" dir="2700000" algn="tl">
                    <a:srgbClr val="000000">
                      <a:alpha val="43137"/>
                    </a:srgbClr>
                  </a:outerShdw>
                </a:effectLst>
              </a:rPr>
              <a:t>Exam </a:t>
            </a:r>
          </a:p>
          <a:p>
            <a:pPr marL="514350" indent="-514350" algn="l">
              <a:buFont typeface="Arial" panose="020B0604020202020204" pitchFamily="34" charset="0"/>
              <a:buChar char="•"/>
            </a:pPr>
            <a:r>
              <a:rPr lang="en-US" dirty="0" smtClean="0">
                <a:solidFill>
                  <a:schemeClr val="bg1"/>
                </a:solidFill>
                <a:effectLst>
                  <a:outerShdw blurRad="38100" dist="38100" dir="2700000" algn="tl">
                    <a:srgbClr val="000000">
                      <a:alpha val="43137"/>
                    </a:srgbClr>
                  </a:outerShdw>
                </a:effectLst>
              </a:rPr>
              <a:t>Prepare for presentation session</a:t>
            </a:r>
          </a:p>
          <a:p>
            <a:pPr marL="971550" lvl="1" indent="-514350" algn="l">
              <a:buFont typeface="Arial" panose="020B0604020202020204" pitchFamily="34" charset="0"/>
              <a:buChar char="•"/>
            </a:pPr>
            <a:r>
              <a:rPr lang="en-US" i="1" dirty="0" smtClean="0">
                <a:solidFill>
                  <a:schemeClr val="bg1"/>
                </a:solidFill>
                <a:effectLst>
                  <a:outerShdw blurRad="38100" dist="38100" dir="2700000" algn="tl">
                    <a:srgbClr val="000000">
                      <a:alpha val="43137"/>
                    </a:srgbClr>
                  </a:outerShdw>
                </a:effectLst>
              </a:rPr>
              <a:t>Each participant is required to present a 10-15 training presentation on one of the 8 sessions</a:t>
            </a:r>
          </a:p>
          <a:p>
            <a:pPr marL="971550" lvl="1" indent="-514350" algn="l">
              <a:buFont typeface="Arial" panose="020B0604020202020204" pitchFamily="34" charset="0"/>
              <a:buChar char="•"/>
            </a:pPr>
            <a:r>
              <a:rPr lang="en-US" i="1" dirty="0" smtClean="0">
                <a:solidFill>
                  <a:schemeClr val="bg1"/>
                </a:solidFill>
                <a:effectLst>
                  <a:outerShdw blurRad="38100" dist="38100" dir="2700000" algn="tl">
                    <a:srgbClr val="000000">
                      <a:alpha val="43137"/>
                    </a:srgbClr>
                  </a:outerShdw>
                </a:effectLst>
              </a:rPr>
              <a:t>Presentations may be recorded and feedback will be provided</a:t>
            </a:r>
          </a:p>
          <a:p>
            <a:pPr lvl="1" algn="l"/>
            <a:endParaRPr lang="en-US" dirty="0" smtClean="0">
              <a:solidFill>
                <a:srgbClr val="FFFF00"/>
              </a:solidFill>
            </a:endParaRPr>
          </a:p>
          <a:p>
            <a:pPr algn="l"/>
            <a:endParaRPr lang="en-US" dirty="0" smtClean="0">
              <a:solidFill>
                <a:srgbClr val="FFFF00"/>
              </a:solidFill>
            </a:endParaRPr>
          </a:p>
          <a:p>
            <a:pPr algn="l"/>
            <a:endParaRPr lang="en-US" dirty="0"/>
          </a:p>
        </p:txBody>
      </p:sp>
    </p:spTree>
    <p:extLst>
      <p:ext uri="{BB962C8B-B14F-4D97-AF65-F5344CB8AC3E}">
        <p14:creationId xmlns:p14="http://schemas.microsoft.com/office/powerpoint/2010/main" val="1685545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04800" y="970547"/>
            <a:ext cx="4648200" cy="276325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just">
              <a:buClr>
                <a:schemeClr val="bg1"/>
              </a:buClr>
              <a:buFont typeface="Arial" panose="020B0604020202020204" pitchFamily="34" charset="0"/>
              <a:buChar char="•"/>
            </a:pPr>
            <a:r>
              <a:rPr lang="en-US" altLang="en-US" sz="1800" dirty="0" smtClean="0">
                <a:solidFill>
                  <a:srgbClr val="FFFFFF"/>
                </a:solidFill>
                <a:latin typeface="Arial" pitchFamily="34" charset="0"/>
              </a:rPr>
              <a:t>Cave-ins are much more likely to result in worker fatalities than other excavation-related accidents.</a:t>
            </a:r>
          </a:p>
          <a:p>
            <a:pPr marL="285750" indent="-285750" algn="just">
              <a:lnSpc>
                <a:spcPct val="120000"/>
              </a:lnSpc>
              <a:buClr>
                <a:schemeClr val="bg1"/>
              </a:buClr>
              <a:buFont typeface="Arial" panose="020B0604020202020204" pitchFamily="34" charset="0"/>
              <a:buChar char="•"/>
            </a:pPr>
            <a:r>
              <a:rPr lang="en-US" altLang="en-US" sz="1800" dirty="0" smtClean="0">
                <a:solidFill>
                  <a:srgbClr val="FFFFFF"/>
                </a:solidFill>
                <a:latin typeface="Arial" pitchFamily="34" charset="0"/>
              </a:rPr>
              <a:t>90% of all violations related to lack of cave-in protection involved manhole installations</a:t>
            </a:r>
          </a:p>
          <a:p>
            <a:pPr marL="285750" indent="-285750" algn="just">
              <a:lnSpc>
                <a:spcPct val="120000"/>
              </a:lnSpc>
              <a:buClr>
                <a:schemeClr val="bg1"/>
              </a:buClr>
              <a:buFont typeface="Arial" panose="020B0604020202020204" pitchFamily="34" charset="0"/>
              <a:buChar char="•"/>
            </a:pPr>
            <a:r>
              <a:rPr lang="en-US" altLang="en-US" sz="1800" dirty="0" smtClean="0">
                <a:solidFill>
                  <a:srgbClr val="FFFFFF"/>
                </a:solidFill>
                <a:latin typeface="Arial" pitchFamily="34" charset="0"/>
              </a:rPr>
              <a:t>During inspections where these violations were cited,  the excavations were nearly vertical</a:t>
            </a:r>
            <a:endParaRPr lang="en-US" altLang="en-US" sz="1800" dirty="0">
              <a:solidFill>
                <a:srgbClr val="FFFFFF"/>
              </a:solidFill>
              <a:latin typeface="Arial" pitchFamily="34" charset="0"/>
            </a:endParaRPr>
          </a:p>
        </p:txBody>
      </p:sp>
      <p:pic>
        <p:nvPicPr>
          <p:cNvPr id="6" name="Picture 4" descr="S:\Excavation oper - manhole01.jpg" title="Picture of a workers in an unsafe trenc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3048000" y="4042449"/>
            <a:ext cx="2552700" cy="2422034"/>
          </a:xfrm>
          <a:prstGeom prst="rect">
            <a:avLst/>
          </a:prstGeom>
          <a:ln w="15875" cmpd="sng">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5" descr="S:\trench-haz-rec-17.jpg" title="Picture of a workers in an unsafe trenc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228600" y="4042449"/>
            <a:ext cx="2667000" cy="2365887"/>
          </a:xfrm>
          <a:prstGeom prst="rect">
            <a:avLst/>
          </a:prstGeom>
          <a:ln w="15875" cmpd="sng">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8" descr="C:\A-MAIN FILE\OUTREACH\Presentation5\Slide1.JPG" title="Picture of a workers in an unsafe trench"/>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81600" y="952902"/>
            <a:ext cx="3505200" cy="2857098"/>
          </a:xfrm>
          <a:prstGeom prst="rect">
            <a:avLst/>
          </a:prstGeom>
          <a:ln w="15875" cmpd="sng">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4" descr="trench00"/>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791200" y="4042449"/>
            <a:ext cx="2895600" cy="2422034"/>
          </a:xfrm>
          <a:prstGeom prst="rect">
            <a:avLst/>
          </a:prstGeom>
          <a:ln w="15875" cmpd="sng">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28910"/>
            <a:ext cx="8229600" cy="1143000"/>
          </a:xfrm>
        </p:spPr>
        <p:txBody>
          <a:bodyPr/>
          <a:lstStyle/>
          <a:p>
            <a:pPr lvl="0">
              <a:spcBef>
                <a:spcPts val="0"/>
              </a:spcBef>
            </a:pPr>
            <a:r>
              <a:rPr lang="en-US" altLang="en-US" sz="3200" dirty="0">
                <a:solidFill>
                  <a:srgbClr val="FFFF00"/>
                </a:solidFill>
                <a:latin typeface="Arial" panose="020B0604020202020204" pitchFamily="34" charset="0"/>
                <a:ea typeface="+mn-ea"/>
                <a:cs typeface="Arial" panose="020B0604020202020204" pitchFamily="34" charset="0"/>
              </a:rPr>
              <a:t>Excavation Review</a:t>
            </a:r>
          </a:p>
        </p:txBody>
      </p:sp>
    </p:spTree>
    <p:extLst>
      <p:ext uri="{BB962C8B-B14F-4D97-AF65-F5344CB8AC3E}">
        <p14:creationId xmlns:p14="http://schemas.microsoft.com/office/powerpoint/2010/main" val="692526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228600" y="999423"/>
            <a:ext cx="2057400" cy="207098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buClr>
                <a:schemeClr val="bg1"/>
              </a:buClr>
              <a:buFont typeface="Arial" panose="020B0604020202020204" pitchFamily="34" charset="0"/>
              <a:buChar char="•"/>
            </a:pPr>
            <a:r>
              <a:rPr lang="en-US" altLang="en-US" sz="1800" dirty="0" smtClean="0">
                <a:solidFill>
                  <a:schemeClr val="bg1"/>
                </a:solidFill>
                <a:latin typeface="Arial" pitchFamily="34" charset="0"/>
              </a:rPr>
              <a:t>Thumb test</a:t>
            </a:r>
          </a:p>
          <a:p>
            <a:pPr marL="285750" indent="-285750" algn="l">
              <a:buClr>
                <a:schemeClr val="bg1"/>
              </a:buClr>
              <a:buFont typeface="Arial" panose="020B0604020202020204" pitchFamily="34" charset="0"/>
              <a:buChar char="•"/>
            </a:pPr>
            <a:r>
              <a:rPr lang="en-US" altLang="en-US" sz="1800" dirty="0" smtClean="0">
                <a:solidFill>
                  <a:schemeClr val="bg1"/>
                </a:solidFill>
                <a:latin typeface="Arial" pitchFamily="34" charset="0"/>
              </a:rPr>
              <a:t>Plasticity </a:t>
            </a:r>
          </a:p>
          <a:p>
            <a:pPr marL="285750" indent="-285750" algn="l">
              <a:buClr>
                <a:schemeClr val="bg1"/>
              </a:buClr>
              <a:buFont typeface="Arial" panose="020B0604020202020204" pitchFamily="34" charset="0"/>
              <a:buChar char="•"/>
            </a:pPr>
            <a:r>
              <a:rPr lang="en-US" altLang="en-US" sz="1800" dirty="0" smtClean="0">
                <a:solidFill>
                  <a:schemeClr val="bg1"/>
                </a:solidFill>
                <a:latin typeface="Arial" pitchFamily="34" charset="0"/>
              </a:rPr>
              <a:t>Penetrometer</a:t>
            </a:r>
          </a:p>
          <a:p>
            <a:pPr marL="285750" indent="-285750" algn="l">
              <a:buClr>
                <a:schemeClr val="bg1"/>
              </a:buClr>
              <a:buFont typeface="Arial" panose="020B0604020202020204" pitchFamily="34" charset="0"/>
              <a:buChar char="•"/>
            </a:pPr>
            <a:r>
              <a:rPr lang="en-US" altLang="en-US" sz="1800" dirty="0" err="1" smtClean="0">
                <a:solidFill>
                  <a:schemeClr val="bg1"/>
                </a:solidFill>
                <a:latin typeface="Arial" pitchFamily="34" charset="0"/>
              </a:rPr>
              <a:t>Torvane</a:t>
            </a:r>
            <a:r>
              <a:rPr lang="en-US" altLang="en-US" sz="1800" dirty="0" smtClean="0">
                <a:solidFill>
                  <a:schemeClr val="bg1"/>
                </a:solidFill>
                <a:latin typeface="Arial" pitchFamily="34" charset="0"/>
              </a:rPr>
              <a:t> shear </a:t>
            </a:r>
          </a:p>
          <a:p>
            <a:pPr marL="285750" indent="-285750" algn="l">
              <a:buClr>
                <a:schemeClr val="bg1"/>
              </a:buClr>
              <a:buFont typeface="Arial" panose="020B0604020202020204" pitchFamily="34" charset="0"/>
              <a:buChar char="•"/>
            </a:pPr>
            <a:r>
              <a:rPr lang="en-US" altLang="en-US" sz="1800" dirty="0">
                <a:solidFill>
                  <a:schemeClr val="bg1"/>
                </a:solidFill>
                <a:latin typeface="Arial" pitchFamily="34" charset="0"/>
              </a:rPr>
              <a:t>S</a:t>
            </a:r>
            <a:r>
              <a:rPr lang="en-US" altLang="en-US" sz="1800" dirty="0" smtClean="0">
                <a:solidFill>
                  <a:schemeClr val="bg1"/>
                </a:solidFill>
                <a:latin typeface="Arial" pitchFamily="34" charset="0"/>
              </a:rPr>
              <a:t>edimentation</a:t>
            </a:r>
            <a:endParaRPr lang="en-US" altLang="en-US" sz="1800" dirty="0">
              <a:solidFill>
                <a:schemeClr val="bg1"/>
              </a:solidFill>
              <a:latin typeface="Arial" pitchFamily="34" charset="0"/>
            </a:endParaRPr>
          </a:p>
        </p:txBody>
      </p:sp>
      <p:pic>
        <p:nvPicPr>
          <p:cNvPr id="6" name="Picture 6" descr="Slide24"/>
          <p:cNvPicPr>
            <a:picLocks noChangeAspect="1" noChangeArrowheads="1"/>
          </p:cNvPicPr>
          <p:nvPr/>
        </p:nvPicPr>
        <p:blipFill>
          <a:blip r:embed="rId3" cstate="email">
            <a:lum bright="-6000"/>
            <a:extLst>
              <a:ext uri="{28A0092B-C50C-407E-A947-70E740481C1C}">
                <a14:useLocalDpi xmlns:a14="http://schemas.microsoft.com/office/drawing/2010/main"/>
              </a:ext>
            </a:extLst>
          </a:blip>
          <a:srcRect/>
          <a:stretch>
            <a:fillRect/>
          </a:stretch>
        </p:blipFill>
        <p:spPr bwMode="auto">
          <a:xfrm>
            <a:off x="228600" y="3509963"/>
            <a:ext cx="4495800" cy="2743200"/>
          </a:xfrm>
          <a:prstGeom prst="rect">
            <a:avLst/>
          </a:prstGeom>
          <a:ln w="15875" cmpd="sng">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7" descr="Slide2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63427" y="999423"/>
            <a:ext cx="3810000" cy="2290763"/>
          </a:xfrm>
          <a:prstGeom prst="rect">
            <a:avLst/>
          </a:prstGeom>
          <a:ln w="15875" cmpd="sng">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8" descr="Slide12"/>
          <p:cNvPicPr>
            <a:picLocks noChangeAspect="1" noChangeArrowheads="1"/>
          </p:cNvPicPr>
          <p:nvPr/>
        </p:nvPicPr>
        <p:blipFill>
          <a:blip r:embed="rId5" cstate="email">
            <a:lum bright="18000"/>
            <a:extLst>
              <a:ext uri="{28A0092B-C50C-407E-A947-70E740481C1C}">
                <a14:useLocalDpi xmlns:a14="http://schemas.microsoft.com/office/drawing/2010/main"/>
              </a:ext>
            </a:extLst>
          </a:blip>
          <a:srcRect/>
          <a:stretch>
            <a:fillRect/>
          </a:stretch>
        </p:blipFill>
        <p:spPr bwMode="auto">
          <a:xfrm>
            <a:off x="4945781" y="3509963"/>
            <a:ext cx="3810000" cy="2743200"/>
          </a:xfrm>
          <a:prstGeom prst="rect">
            <a:avLst/>
          </a:prstGeom>
          <a:ln w="15875" cmpd="sng">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ectangle 4"/>
          <p:cNvSpPr txBox="1">
            <a:spLocks noChangeArrowheads="1"/>
          </p:cNvSpPr>
          <p:nvPr/>
        </p:nvSpPr>
        <p:spPr>
          <a:xfrm>
            <a:off x="2209800" y="1001829"/>
            <a:ext cx="2590800" cy="207098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buClr>
                <a:schemeClr val="bg1"/>
              </a:buClr>
              <a:buFont typeface="Arial" panose="020B0604020202020204" pitchFamily="34" charset="0"/>
              <a:buChar char="•"/>
            </a:pPr>
            <a:r>
              <a:rPr lang="en-US" altLang="en-US" sz="1800" dirty="0" smtClean="0">
                <a:solidFill>
                  <a:schemeClr val="bg1"/>
                </a:solidFill>
                <a:latin typeface="Arial" pitchFamily="34" charset="0"/>
              </a:rPr>
              <a:t>Ribbon Test</a:t>
            </a:r>
          </a:p>
          <a:p>
            <a:pPr marL="285750" indent="-285750" algn="l">
              <a:buClr>
                <a:schemeClr val="bg1"/>
              </a:buClr>
              <a:buFont typeface="Arial" panose="020B0604020202020204" pitchFamily="34" charset="0"/>
              <a:buChar char="•"/>
            </a:pPr>
            <a:r>
              <a:rPr lang="en-US" altLang="en-US" sz="1800" dirty="0" smtClean="0">
                <a:solidFill>
                  <a:schemeClr val="bg1"/>
                </a:solidFill>
                <a:latin typeface="Arial" pitchFamily="34" charset="0"/>
              </a:rPr>
              <a:t>Thumb Penetration</a:t>
            </a:r>
          </a:p>
          <a:p>
            <a:pPr marL="285750" indent="-285750" algn="l">
              <a:buClr>
                <a:schemeClr val="bg1"/>
              </a:buClr>
              <a:buFont typeface="Arial" panose="020B0604020202020204" pitchFamily="34" charset="0"/>
              <a:buChar char="•"/>
            </a:pPr>
            <a:r>
              <a:rPr lang="en-US" altLang="en-US" sz="1800" dirty="0" err="1" smtClean="0">
                <a:solidFill>
                  <a:schemeClr val="bg1"/>
                </a:solidFill>
                <a:latin typeface="Arial" pitchFamily="34" charset="0"/>
              </a:rPr>
              <a:t>Plastiscity</a:t>
            </a:r>
            <a:endParaRPr lang="en-US" altLang="en-US" sz="1800" dirty="0" smtClean="0">
              <a:solidFill>
                <a:schemeClr val="bg1"/>
              </a:solidFill>
              <a:latin typeface="Arial" pitchFamily="34" charset="0"/>
            </a:endParaRPr>
          </a:p>
          <a:p>
            <a:pPr marL="285750" indent="-285750" algn="l">
              <a:buClr>
                <a:schemeClr val="bg1"/>
              </a:buClr>
              <a:buFont typeface="Arial" panose="020B0604020202020204" pitchFamily="34" charset="0"/>
              <a:buChar char="•"/>
            </a:pPr>
            <a:r>
              <a:rPr lang="en-US" altLang="en-US" sz="1800" dirty="0" smtClean="0">
                <a:solidFill>
                  <a:schemeClr val="bg1"/>
                </a:solidFill>
                <a:latin typeface="Arial" pitchFamily="34" charset="0"/>
              </a:rPr>
              <a:t>Visual Tests</a:t>
            </a:r>
          </a:p>
          <a:p>
            <a:pPr marL="742950" lvl="1" indent="-285750" algn="l">
              <a:buClr>
                <a:schemeClr val="bg1"/>
              </a:buClr>
              <a:buFont typeface="Arial" panose="020B0604020202020204" pitchFamily="34" charset="0"/>
              <a:buChar char="•"/>
            </a:pPr>
            <a:r>
              <a:rPr lang="en-US" altLang="en-US" sz="1400" dirty="0" smtClean="0">
                <a:solidFill>
                  <a:schemeClr val="bg1"/>
                </a:solidFill>
                <a:latin typeface="Arial" pitchFamily="34" charset="0"/>
              </a:rPr>
              <a:t>Clumping</a:t>
            </a:r>
          </a:p>
          <a:p>
            <a:pPr marL="742950" lvl="1" indent="-285750" algn="l">
              <a:buClr>
                <a:schemeClr val="bg1"/>
              </a:buClr>
              <a:buFont typeface="Arial" panose="020B0604020202020204" pitchFamily="34" charset="0"/>
              <a:buChar char="•"/>
            </a:pPr>
            <a:r>
              <a:rPr lang="en-US" altLang="en-US" sz="1400" dirty="0" smtClean="0">
                <a:solidFill>
                  <a:schemeClr val="bg1"/>
                </a:solidFill>
                <a:latin typeface="Arial" pitchFamily="34" charset="0"/>
              </a:rPr>
              <a:t>Cracks or fissures</a:t>
            </a:r>
          </a:p>
        </p:txBody>
      </p:sp>
      <p:sp>
        <p:nvSpPr>
          <p:cNvPr id="2" name="Title 1"/>
          <p:cNvSpPr>
            <a:spLocks noGrp="1"/>
          </p:cNvSpPr>
          <p:nvPr>
            <p:ph type="title"/>
          </p:nvPr>
        </p:nvSpPr>
        <p:spPr/>
        <p:txBody>
          <a:bodyPr>
            <a:normAutofit fontScale="90000"/>
          </a:bodyPr>
          <a:lstStyle/>
          <a:p>
            <a:pPr lvl="0">
              <a:spcBef>
                <a:spcPts val="0"/>
              </a:spcBef>
            </a:pPr>
            <a:r>
              <a:rPr lang="en-US" altLang="en-US" sz="3200" dirty="0">
                <a:solidFill>
                  <a:srgbClr val="FFFF00"/>
                </a:solidFill>
                <a:latin typeface="Arial" panose="020B0604020202020204" pitchFamily="34" charset="0"/>
                <a:ea typeface="+mn-ea"/>
                <a:cs typeface="Arial" panose="020B0604020202020204" pitchFamily="34" charset="0"/>
              </a:rPr>
              <a:t>Excavation Safety – Soil Analysis Review</a:t>
            </a:r>
            <a:br>
              <a:rPr lang="en-US" altLang="en-US" sz="3200" dirty="0">
                <a:solidFill>
                  <a:srgbClr val="FFFF00"/>
                </a:solidFill>
                <a:latin typeface="Arial" panose="020B0604020202020204" pitchFamily="34" charset="0"/>
                <a:ea typeface="+mn-ea"/>
                <a:cs typeface="Arial" panose="020B0604020202020204" pitchFamily="34" charset="0"/>
              </a:rPr>
            </a:br>
            <a:endParaRPr lang="en-US" dirty="0"/>
          </a:p>
        </p:txBody>
      </p:sp>
    </p:spTree>
    <p:extLst>
      <p:ext uri="{BB962C8B-B14F-4D97-AF65-F5344CB8AC3E}">
        <p14:creationId xmlns:p14="http://schemas.microsoft.com/office/powerpoint/2010/main" val="24892462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title="Picture of slope system for type A soi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48400" y="914400"/>
            <a:ext cx="2514600" cy="1611923"/>
          </a:xfrm>
          <a:prstGeom prst="rect">
            <a:avLst/>
          </a:prstGeom>
          <a:ln w="15875" cmpd="sng">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title="Picture of slope system for type B soi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48400" y="2819400"/>
            <a:ext cx="2514600" cy="1611923"/>
          </a:xfrm>
          <a:prstGeom prst="rect">
            <a:avLst/>
          </a:prstGeom>
          <a:ln w="15875" cmpd="sng">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4" title="Picture of slope system for type C soi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48400" y="4815284"/>
            <a:ext cx="2514600" cy="1611923"/>
          </a:xfrm>
          <a:prstGeom prst="rect">
            <a:avLst/>
          </a:prstGeom>
          <a:ln w="15875" cmpd="sng">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1" name="Rectangle 2"/>
          <p:cNvSpPr txBox="1">
            <a:spLocks noChangeArrowheads="1"/>
          </p:cNvSpPr>
          <p:nvPr/>
        </p:nvSpPr>
        <p:spPr>
          <a:xfrm>
            <a:off x="304800" y="914400"/>
            <a:ext cx="5715000" cy="1981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lnSpc>
                <a:spcPct val="90000"/>
              </a:lnSpc>
              <a:spcBef>
                <a:spcPts val="500"/>
              </a:spcBef>
              <a:spcAft>
                <a:spcPts val="500"/>
              </a:spcAft>
              <a:buClr>
                <a:schemeClr val="bg1"/>
              </a:buClr>
              <a:buFont typeface="Arial" panose="020B0604020202020204" pitchFamily="34" charset="0"/>
              <a:buChar char="•"/>
            </a:pPr>
            <a:r>
              <a:rPr lang="en-US" altLang="en-US" sz="1600" dirty="0" smtClean="0">
                <a:solidFill>
                  <a:schemeClr val="bg1"/>
                </a:solidFill>
                <a:latin typeface="Arial" panose="020B0604020202020204" pitchFamily="34" charset="0"/>
                <a:cs typeface="Arial" panose="020B0604020202020204" pitchFamily="34" charset="0"/>
              </a:rPr>
              <a:t>Temporary spoil must be placed no closer than 2 </a:t>
            </a:r>
            <a:r>
              <a:rPr lang="en-US" altLang="en-US" sz="1600" dirty="0" err="1" smtClean="0">
                <a:solidFill>
                  <a:schemeClr val="bg1"/>
                </a:solidFill>
                <a:latin typeface="Arial" pitchFamily="34" charset="0"/>
                <a:cs typeface="Arial" panose="020B0604020202020204" pitchFamily="34" charset="0"/>
              </a:rPr>
              <a:t>ft</a:t>
            </a:r>
            <a:r>
              <a:rPr lang="en-US" altLang="en-US" sz="1600" dirty="0" smtClean="0">
                <a:solidFill>
                  <a:schemeClr val="bg1"/>
                </a:solidFill>
                <a:latin typeface="Arial" pitchFamily="34" charset="0"/>
                <a:cs typeface="Arial" panose="020B0604020202020204" pitchFamily="34" charset="0"/>
              </a:rPr>
              <a:t> (0.61 m) from the surface edge of the excavation, measured from the nearest base of the spoil to the cut. </a:t>
            </a:r>
          </a:p>
          <a:p>
            <a:pPr marL="342900" indent="-342900" algn="just">
              <a:lnSpc>
                <a:spcPct val="90000"/>
              </a:lnSpc>
              <a:spcBef>
                <a:spcPts val="500"/>
              </a:spcBef>
              <a:spcAft>
                <a:spcPts val="500"/>
              </a:spcAft>
              <a:buClr>
                <a:schemeClr val="bg1"/>
              </a:buClr>
              <a:buFont typeface="Arial" panose="020B0604020202020204" pitchFamily="34" charset="0"/>
              <a:buChar char="•"/>
            </a:pPr>
            <a:r>
              <a:rPr lang="en-US" altLang="en-US" sz="1600" dirty="0" smtClean="0">
                <a:solidFill>
                  <a:schemeClr val="bg1"/>
                </a:solidFill>
                <a:latin typeface="Arial" pitchFamily="34" charset="0"/>
                <a:cs typeface="Arial" panose="020B0604020202020204" pitchFamily="34" charset="0"/>
              </a:rPr>
              <a:t>This distance should not be measured from the crown of the spoil deposit. </a:t>
            </a:r>
          </a:p>
          <a:p>
            <a:pPr marL="342900" indent="-342900" algn="just">
              <a:lnSpc>
                <a:spcPct val="90000"/>
              </a:lnSpc>
              <a:spcBef>
                <a:spcPts val="500"/>
              </a:spcBef>
              <a:spcAft>
                <a:spcPts val="500"/>
              </a:spcAft>
              <a:buClr>
                <a:schemeClr val="bg1"/>
              </a:buClr>
              <a:buFont typeface="Arial" panose="020B0604020202020204" pitchFamily="34" charset="0"/>
              <a:buChar char="•"/>
            </a:pPr>
            <a:r>
              <a:rPr lang="en-US" altLang="en-US" sz="1600" dirty="0" smtClean="0">
                <a:solidFill>
                  <a:schemeClr val="bg1"/>
                </a:solidFill>
                <a:latin typeface="Arial" pitchFamily="34" charset="0"/>
                <a:cs typeface="Arial" panose="020B0604020202020204" pitchFamily="34" charset="0"/>
              </a:rPr>
              <a:t>Ensures that loose rock or soil from the temporary spoil will not fall on employees in the trench.</a:t>
            </a:r>
            <a:endParaRPr lang="en-US" altLang="en-US" sz="1600" dirty="0">
              <a:solidFill>
                <a:schemeClr val="bg1"/>
              </a:solidFill>
              <a:latin typeface="Arial" pitchFamily="34" charset="0"/>
              <a:cs typeface="Arial" panose="020B0604020202020204" pitchFamily="34" charset="0"/>
            </a:endParaRPr>
          </a:p>
        </p:txBody>
      </p:sp>
      <p:pic>
        <p:nvPicPr>
          <p:cNvPr id="12" name="Picture 5" title="Picture of temporary spoil placement"/>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9823" y="3150669"/>
            <a:ext cx="5562600" cy="3276538"/>
          </a:xfrm>
          <a:prstGeom prst="rect">
            <a:avLst/>
          </a:prstGeom>
          <a:ln w="15875" cmpd="sng">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fontScale="90000"/>
          </a:bodyPr>
          <a:lstStyle/>
          <a:p>
            <a:pPr lvl="0">
              <a:spcBef>
                <a:spcPts val="0"/>
              </a:spcBef>
            </a:pPr>
            <a: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Excavation - Sloping and Shoring Review</a:t>
            </a:r>
            <a:b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br>
            <a:endParaRPr lang="en-US" dirty="0"/>
          </a:p>
        </p:txBody>
      </p:sp>
    </p:spTree>
    <p:extLst>
      <p:ext uri="{BB962C8B-B14F-4D97-AF65-F5344CB8AC3E}">
        <p14:creationId xmlns:p14="http://schemas.microsoft.com/office/powerpoint/2010/main" val="2489246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419100" y="1033587"/>
            <a:ext cx="8229600" cy="163341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US" altLang="en-US" sz="2400" dirty="0" smtClean="0">
                <a:solidFill>
                  <a:schemeClr val="bg1"/>
                </a:solidFill>
                <a:latin typeface="Arial" panose="020B0604020202020204" pitchFamily="34" charset="0"/>
                <a:cs typeface="Arial" panose="020B0604020202020204" pitchFamily="34" charset="0"/>
              </a:rPr>
              <a:t>Hazards are substances or conditions which can cause injury or harm to people, processes, equipment and the environment and which are associated with the properties and behaviors of process materials.  </a:t>
            </a:r>
          </a:p>
          <a:p>
            <a:pPr>
              <a:buFontTx/>
              <a:buNone/>
            </a:pPr>
            <a:endParaRPr lang="en-US" altLang="en-US" sz="2400" dirty="0" smtClean="0">
              <a:solidFill>
                <a:schemeClr val="bg1"/>
              </a:solidFill>
            </a:endParaRPr>
          </a:p>
        </p:txBody>
      </p:sp>
      <p:pic>
        <p:nvPicPr>
          <p:cNvPr id="6" name="Picture 4" title="Picture of a fire at a worksi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1645" y="2971800"/>
            <a:ext cx="4097955" cy="3276600"/>
          </a:xfrm>
          <a:prstGeom prst="rect">
            <a:avLst/>
          </a:prstGeom>
          <a:ln w="1587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5" descr="http___www_csb_gov_completed_investigations_docs_Barton_Case_Study_-_9_18.jpg" title="Picture of a fire at a worksite"/>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648200" y="2971800"/>
            <a:ext cx="4097955" cy="3276600"/>
          </a:xfrm>
          <a:prstGeom prst="rect">
            <a:avLst/>
          </a:prstGeom>
          <a:ln w="1587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lvl="0">
              <a:spcBef>
                <a:spcPts val="0"/>
              </a:spcBef>
            </a:pPr>
            <a:r>
              <a:rPr lang="en-US" altLang="en-US" sz="3200" dirty="0">
                <a:solidFill>
                  <a:srgbClr val="FFFF00"/>
                </a:solidFill>
                <a:latin typeface="Arial" panose="020B0604020202020204" pitchFamily="34" charset="0"/>
                <a:ea typeface="+mn-ea"/>
                <a:cs typeface="Arial" panose="020B0604020202020204" pitchFamily="34" charset="0"/>
              </a:rPr>
              <a:t>Process Safety Review</a:t>
            </a:r>
            <a:br>
              <a:rPr lang="en-US" altLang="en-US" sz="3200" dirty="0">
                <a:solidFill>
                  <a:srgbClr val="FFFF00"/>
                </a:solidFill>
                <a:latin typeface="Arial" panose="020B0604020202020204" pitchFamily="34" charset="0"/>
                <a:ea typeface="+mn-ea"/>
                <a:cs typeface="Arial" panose="020B0604020202020204" pitchFamily="34" charset="0"/>
              </a:rPr>
            </a:br>
            <a:endParaRPr lang="en-US" dirty="0"/>
          </a:p>
        </p:txBody>
      </p:sp>
    </p:spTree>
    <p:extLst>
      <p:ext uri="{BB962C8B-B14F-4D97-AF65-F5344CB8AC3E}">
        <p14:creationId xmlns:p14="http://schemas.microsoft.com/office/powerpoint/2010/main" val="692526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372177" y="914399"/>
            <a:ext cx="4261184" cy="190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a:buNone/>
            </a:pPr>
            <a:r>
              <a:rPr lang="en-US" altLang="en-US" sz="1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Element 1 – Employee Participation</a:t>
            </a:r>
          </a:p>
          <a:p>
            <a:r>
              <a:rPr lang="en-US" altLang="en-US" sz="1600" dirty="0" smtClean="0">
                <a:solidFill>
                  <a:schemeClr val="bg1"/>
                </a:solidFill>
                <a:latin typeface="Arial" panose="020B0604020202020204" pitchFamily="34" charset="0"/>
                <a:cs typeface="Arial" panose="020B0604020202020204" pitchFamily="34" charset="0"/>
              </a:rPr>
              <a:t>Develop </a:t>
            </a:r>
            <a:r>
              <a:rPr lang="en-US" altLang="en-US" sz="1600" dirty="0">
                <a:solidFill>
                  <a:schemeClr val="bg1"/>
                </a:solidFill>
                <a:latin typeface="Arial" panose="020B0604020202020204" pitchFamily="34" charset="0"/>
                <a:cs typeface="Arial" panose="020B0604020202020204" pitchFamily="34" charset="0"/>
              </a:rPr>
              <a:t>a written participation plan </a:t>
            </a:r>
          </a:p>
          <a:p>
            <a:r>
              <a:rPr lang="en-US" altLang="en-US" sz="1600" dirty="0">
                <a:solidFill>
                  <a:schemeClr val="bg1"/>
                </a:solidFill>
                <a:latin typeface="Arial" panose="020B0604020202020204" pitchFamily="34" charset="0"/>
                <a:cs typeface="Arial" panose="020B0604020202020204" pitchFamily="34" charset="0"/>
              </a:rPr>
              <a:t>Consult with </a:t>
            </a:r>
            <a:r>
              <a:rPr lang="en-US" altLang="en-US" sz="1600" dirty="0" smtClean="0">
                <a:solidFill>
                  <a:schemeClr val="bg1"/>
                </a:solidFill>
                <a:latin typeface="Arial" panose="020B0604020202020204" pitchFamily="34" charset="0"/>
                <a:cs typeface="Arial" panose="020B0604020202020204" pitchFamily="34" charset="0"/>
              </a:rPr>
              <a:t>employees on </a:t>
            </a:r>
            <a:r>
              <a:rPr lang="en-US" altLang="en-US" sz="1600" dirty="0">
                <a:solidFill>
                  <a:schemeClr val="bg1"/>
                </a:solidFill>
                <a:latin typeface="Arial" panose="020B0604020202020204" pitchFamily="34" charset="0"/>
                <a:cs typeface="Arial" panose="020B0604020202020204" pitchFamily="34" charset="0"/>
              </a:rPr>
              <a:t>PSM development</a:t>
            </a:r>
          </a:p>
          <a:p>
            <a:r>
              <a:rPr lang="en-US" altLang="en-US" sz="1600" dirty="0">
                <a:solidFill>
                  <a:schemeClr val="bg1"/>
                </a:solidFill>
                <a:latin typeface="Arial" panose="020B0604020202020204" pitchFamily="34" charset="0"/>
                <a:cs typeface="Arial" panose="020B0604020202020204" pitchFamily="34" charset="0"/>
              </a:rPr>
              <a:t>Provide PSM information access to employees</a:t>
            </a:r>
          </a:p>
        </p:txBody>
      </p:sp>
      <p:sp>
        <p:nvSpPr>
          <p:cNvPr id="6" name="Rectangle 3"/>
          <p:cNvSpPr txBox="1">
            <a:spLocks noChangeArrowheads="1"/>
          </p:cNvSpPr>
          <p:nvPr/>
        </p:nvSpPr>
        <p:spPr>
          <a:xfrm>
            <a:off x="272715" y="2971800"/>
            <a:ext cx="4451685" cy="3200400"/>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90000"/>
              </a:lnSpc>
              <a:defRPr/>
            </a:pPr>
            <a:r>
              <a:rPr lang="en-US" sz="29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Element 2 – Process Safety Information</a:t>
            </a:r>
          </a:p>
          <a:p>
            <a:pPr marL="285750" indent="-285750" algn="l">
              <a:lnSpc>
                <a:spcPct val="90000"/>
              </a:lnSpc>
              <a:buClr>
                <a:schemeClr val="bg1"/>
              </a:buClr>
              <a:buFont typeface="Arial" panose="020B0604020202020204" pitchFamily="34" charset="0"/>
              <a:buChar char="•"/>
              <a:defRPr/>
            </a:pPr>
            <a:r>
              <a:rPr lang="en-US" sz="2100" dirty="0" smtClean="0">
                <a:solidFill>
                  <a:schemeClr val="bg1"/>
                </a:solidFill>
                <a:latin typeface="Arial" panose="020B0604020202020204" pitchFamily="34" charset="0"/>
                <a:cs typeface="Arial" panose="020B0604020202020204" pitchFamily="34" charset="0"/>
              </a:rPr>
              <a:t>Information used by employees to identify </a:t>
            </a:r>
            <a:r>
              <a:rPr lang="en-US" sz="2300" dirty="0" smtClean="0">
                <a:solidFill>
                  <a:schemeClr val="bg1"/>
                </a:solidFill>
                <a:latin typeface="Arial" panose="020B0604020202020204" pitchFamily="34" charset="0"/>
                <a:cs typeface="Arial" panose="020B0604020202020204" pitchFamily="34" charset="0"/>
              </a:rPr>
              <a:t>and understand hazards of Process Equipment and Chemicals.</a:t>
            </a:r>
          </a:p>
          <a:p>
            <a:pPr marL="285750" indent="-285750" algn="l">
              <a:lnSpc>
                <a:spcPct val="90000"/>
              </a:lnSpc>
              <a:buClr>
                <a:schemeClr val="bg1"/>
              </a:buClr>
              <a:buFont typeface="Arial" panose="020B0604020202020204" pitchFamily="34" charset="0"/>
              <a:buChar char="•"/>
              <a:defRPr/>
            </a:pPr>
            <a:r>
              <a:rPr lang="en-US" sz="2300" dirty="0" smtClean="0">
                <a:solidFill>
                  <a:schemeClr val="bg1"/>
                </a:solidFill>
                <a:latin typeface="Arial" panose="020B0604020202020204" pitchFamily="34" charset="0"/>
                <a:cs typeface="Arial" panose="020B0604020202020204" pitchFamily="34" charset="0"/>
              </a:rPr>
              <a:t>Must be compiled before a hazard analysis.</a:t>
            </a:r>
          </a:p>
          <a:p>
            <a:pPr marL="285750" indent="-285750" algn="l">
              <a:lnSpc>
                <a:spcPct val="90000"/>
              </a:lnSpc>
              <a:buClr>
                <a:schemeClr val="bg1"/>
              </a:buClr>
              <a:buFont typeface="Arial" panose="020B0604020202020204" pitchFamily="34" charset="0"/>
              <a:buChar char="•"/>
              <a:defRPr/>
            </a:pPr>
            <a:r>
              <a:rPr lang="en-US" sz="2300" dirty="0" smtClean="0">
                <a:solidFill>
                  <a:schemeClr val="bg1"/>
                </a:solidFill>
                <a:latin typeface="Arial" panose="020B0604020202020204" pitchFamily="34" charset="0"/>
                <a:cs typeface="Arial" panose="020B0604020202020204" pitchFamily="34" charset="0"/>
              </a:rPr>
              <a:t>Includes:</a:t>
            </a:r>
          </a:p>
          <a:p>
            <a:pPr marL="742950" lvl="1" indent="-285750" algn="l">
              <a:lnSpc>
                <a:spcPct val="90000"/>
              </a:lnSpc>
              <a:buClr>
                <a:schemeClr val="bg1"/>
              </a:buClr>
              <a:buFont typeface="Arial" panose="020B0604020202020204" pitchFamily="34" charset="0"/>
              <a:buChar char="•"/>
              <a:defRPr/>
            </a:pPr>
            <a:r>
              <a:rPr lang="en-US" sz="2300" dirty="0" smtClean="0">
                <a:solidFill>
                  <a:schemeClr val="bg1"/>
                </a:solidFill>
                <a:latin typeface="Arial" panose="020B0604020202020204" pitchFamily="34" charset="0"/>
                <a:cs typeface="Arial" panose="020B0604020202020204" pitchFamily="34" charset="0"/>
              </a:rPr>
              <a:t>MSDS’s, Process Chemistry, and Max Intended Inventory</a:t>
            </a:r>
          </a:p>
          <a:p>
            <a:pPr marL="742950" lvl="1" indent="-285750" algn="l">
              <a:lnSpc>
                <a:spcPct val="90000"/>
              </a:lnSpc>
              <a:buClr>
                <a:schemeClr val="bg1"/>
              </a:buClr>
              <a:buFont typeface="Arial" panose="020B0604020202020204" pitchFamily="34" charset="0"/>
              <a:buChar char="•"/>
              <a:defRPr/>
            </a:pPr>
            <a:r>
              <a:rPr lang="en-US" sz="2300" dirty="0" smtClean="0">
                <a:solidFill>
                  <a:schemeClr val="bg1"/>
                </a:solidFill>
                <a:latin typeface="Arial" panose="020B0604020202020204" pitchFamily="34" charset="0"/>
                <a:cs typeface="Arial" panose="020B0604020202020204" pitchFamily="34" charset="0"/>
              </a:rPr>
              <a:t>PFD’s/P&amp;ID’s</a:t>
            </a:r>
          </a:p>
          <a:p>
            <a:pPr marL="742950" lvl="1" indent="-285750" algn="l">
              <a:lnSpc>
                <a:spcPct val="90000"/>
              </a:lnSpc>
              <a:buClr>
                <a:schemeClr val="bg1"/>
              </a:buClr>
              <a:buFont typeface="Arial" panose="020B0604020202020204" pitchFamily="34" charset="0"/>
              <a:buChar char="•"/>
              <a:defRPr/>
            </a:pPr>
            <a:r>
              <a:rPr lang="en-US" sz="2300" dirty="0" smtClean="0">
                <a:solidFill>
                  <a:schemeClr val="bg1"/>
                </a:solidFill>
                <a:latin typeface="Arial" panose="020B0604020202020204" pitchFamily="34" charset="0"/>
                <a:cs typeface="Arial" panose="020B0604020202020204" pitchFamily="34" charset="0"/>
              </a:rPr>
              <a:t>Safe Operating Limits</a:t>
            </a:r>
          </a:p>
          <a:p>
            <a:pPr marL="742950" lvl="1" indent="-285750" algn="l">
              <a:lnSpc>
                <a:spcPct val="90000"/>
              </a:lnSpc>
              <a:buClr>
                <a:schemeClr val="bg1"/>
              </a:buClr>
              <a:buFont typeface="Arial" panose="020B0604020202020204" pitchFamily="34" charset="0"/>
              <a:buChar char="•"/>
              <a:defRPr/>
            </a:pPr>
            <a:r>
              <a:rPr lang="en-US" sz="2300" dirty="0" smtClean="0">
                <a:solidFill>
                  <a:schemeClr val="bg1"/>
                </a:solidFill>
                <a:latin typeface="Arial" panose="020B0604020202020204" pitchFamily="34" charset="0"/>
                <a:cs typeface="Arial" panose="020B0604020202020204" pitchFamily="34" charset="0"/>
              </a:rPr>
              <a:t>Material and energy balances</a:t>
            </a:r>
          </a:p>
          <a:p>
            <a:pPr marL="742950" lvl="1" indent="-285750" algn="l">
              <a:lnSpc>
                <a:spcPct val="90000"/>
              </a:lnSpc>
              <a:buClr>
                <a:schemeClr val="bg1"/>
              </a:buClr>
              <a:buFont typeface="Arial" panose="020B0604020202020204" pitchFamily="34" charset="0"/>
              <a:buChar char="•"/>
              <a:defRPr/>
            </a:pPr>
            <a:r>
              <a:rPr lang="en-US" sz="2300" dirty="0" smtClean="0">
                <a:solidFill>
                  <a:schemeClr val="bg1"/>
                </a:solidFill>
                <a:latin typeface="Arial" panose="020B0604020202020204" pitchFamily="34" charset="0"/>
                <a:cs typeface="Arial" panose="020B0604020202020204" pitchFamily="34" charset="0"/>
              </a:rPr>
              <a:t>Materials of construction and design codes employed</a:t>
            </a:r>
          </a:p>
          <a:p>
            <a:pPr marL="1200150" lvl="2" indent="-285750" algn="l">
              <a:lnSpc>
                <a:spcPct val="90000"/>
              </a:lnSpc>
              <a:buClr>
                <a:schemeClr val="bg1"/>
              </a:buClr>
              <a:buFont typeface="Arial" panose="020B0604020202020204" pitchFamily="34" charset="0"/>
              <a:buChar char="•"/>
              <a:defRPr/>
            </a:pPr>
            <a:r>
              <a:rPr lang="en-US" sz="2300" dirty="0" smtClean="0">
                <a:solidFill>
                  <a:schemeClr val="bg1"/>
                </a:solidFill>
                <a:latin typeface="Arial" panose="020B0604020202020204" pitchFamily="34" charset="0"/>
                <a:cs typeface="Arial" panose="020B0604020202020204" pitchFamily="34" charset="0"/>
              </a:rPr>
              <a:t>(</a:t>
            </a:r>
            <a:r>
              <a:rPr lang="en-US" sz="2300" dirty="0" err="1" smtClean="0">
                <a:solidFill>
                  <a:schemeClr val="bg1"/>
                </a:solidFill>
                <a:latin typeface="Arial" panose="020B0604020202020204" pitchFamily="34" charset="0"/>
                <a:cs typeface="Arial" panose="020B0604020202020204" pitchFamily="34" charset="0"/>
              </a:rPr>
              <a:t>ie</a:t>
            </a:r>
            <a:r>
              <a:rPr lang="en-US" sz="2300" dirty="0" smtClean="0">
                <a:solidFill>
                  <a:schemeClr val="bg1"/>
                </a:solidFill>
                <a:latin typeface="Arial" panose="020B0604020202020204" pitchFamily="34" charset="0"/>
                <a:cs typeface="Arial" panose="020B0604020202020204" pitchFamily="34" charset="0"/>
              </a:rPr>
              <a:t> Electrical Classification, RV design, Ventilation design, safety system design)</a:t>
            </a:r>
          </a:p>
        </p:txBody>
      </p:sp>
      <p:sp>
        <p:nvSpPr>
          <p:cNvPr id="7" name="Rectangle 3"/>
          <p:cNvSpPr txBox="1">
            <a:spLocks noChangeArrowheads="1"/>
          </p:cNvSpPr>
          <p:nvPr/>
        </p:nvSpPr>
        <p:spPr>
          <a:xfrm>
            <a:off x="4724400" y="914400"/>
            <a:ext cx="4191000" cy="3200399"/>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90000"/>
              </a:lnSpc>
              <a:defRPr/>
            </a:pPr>
            <a:r>
              <a:rPr lang="en-US" sz="19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Element 3 – Process Hazard Analysis</a:t>
            </a:r>
          </a:p>
          <a:p>
            <a:pPr marL="285750" indent="-285750" algn="l">
              <a:lnSpc>
                <a:spcPct val="90000"/>
              </a:lnSpc>
              <a:buClr>
                <a:schemeClr val="bg1"/>
              </a:buClr>
              <a:buFont typeface="Arial" panose="020B0604020202020204" pitchFamily="34" charset="0"/>
              <a:buChar char="•"/>
              <a:defRPr/>
            </a:pPr>
            <a:r>
              <a:rPr lang="en-US" sz="1700" dirty="0" smtClean="0">
                <a:solidFill>
                  <a:schemeClr val="bg1"/>
                </a:solidFill>
                <a:latin typeface="Arial" panose="020B0604020202020204" pitchFamily="34" charset="0"/>
                <a:cs typeface="Arial" panose="020B0604020202020204" pitchFamily="34" charset="0"/>
              </a:rPr>
              <a:t>Definition: Systematic way to identify potential hazards and recommend possible solutions</a:t>
            </a:r>
          </a:p>
          <a:p>
            <a:pPr marL="742950" lvl="1" indent="-285750" algn="l">
              <a:lnSpc>
                <a:spcPct val="90000"/>
              </a:lnSpc>
              <a:buClr>
                <a:schemeClr val="bg1"/>
              </a:buClr>
              <a:buFont typeface="Arial" panose="020B0604020202020204" pitchFamily="34" charset="0"/>
              <a:buChar char="•"/>
              <a:defRPr/>
            </a:pPr>
            <a:r>
              <a:rPr lang="en-US" sz="1700" dirty="0" smtClean="0">
                <a:solidFill>
                  <a:schemeClr val="bg1"/>
                </a:solidFill>
                <a:latin typeface="Arial" panose="020B0604020202020204" pitchFamily="34" charset="0"/>
                <a:cs typeface="Arial" panose="020B0604020202020204" pitchFamily="34" charset="0"/>
              </a:rPr>
              <a:t>Techniques: HAZOP, FMEA, What-if, Checklist</a:t>
            </a:r>
          </a:p>
          <a:p>
            <a:pPr marL="285750" indent="-285750" algn="l">
              <a:lnSpc>
                <a:spcPct val="90000"/>
              </a:lnSpc>
              <a:buClr>
                <a:schemeClr val="bg1"/>
              </a:buClr>
              <a:buFont typeface="Arial" panose="020B0604020202020204" pitchFamily="34" charset="0"/>
              <a:buChar char="•"/>
              <a:defRPr/>
            </a:pPr>
            <a:r>
              <a:rPr lang="en-US" sz="1700" dirty="0" smtClean="0">
                <a:solidFill>
                  <a:schemeClr val="bg1"/>
                </a:solidFill>
                <a:latin typeface="Arial" panose="020B0604020202020204" pitchFamily="34" charset="0"/>
                <a:cs typeface="Arial" panose="020B0604020202020204" pitchFamily="34" charset="0"/>
              </a:rPr>
              <a:t>Addresses: facility siting, human factors, previous incidents, control failures</a:t>
            </a:r>
          </a:p>
          <a:p>
            <a:pPr marL="285750" indent="-285750" algn="l">
              <a:lnSpc>
                <a:spcPct val="90000"/>
              </a:lnSpc>
              <a:buClr>
                <a:schemeClr val="bg1"/>
              </a:buClr>
              <a:buFont typeface="Arial" panose="020B0604020202020204" pitchFamily="34" charset="0"/>
              <a:buChar char="•"/>
              <a:defRPr/>
            </a:pPr>
            <a:r>
              <a:rPr lang="en-US" sz="1700" dirty="0" smtClean="0">
                <a:solidFill>
                  <a:schemeClr val="bg1"/>
                </a:solidFill>
                <a:latin typeface="Arial" panose="020B0604020202020204" pitchFamily="34" charset="0"/>
                <a:cs typeface="Arial" panose="020B0604020202020204" pitchFamily="34" charset="0"/>
              </a:rPr>
              <a:t>Relies on: Proper team and Information (PSI)</a:t>
            </a:r>
          </a:p>
          <a:p>
            <a:pPr marL="285750" indent="-285750" algn="l">
              <a:lnSpc>
                <a:spcPct val="90000"/>
              </a:lnSpc>
              <a:buClr>
                <a:schemeClr val="bg1"/>
              </a:buClr>
              <a:buFont typeface="Arial" panose="020B0604020202020204" pitchFamily="34" charset="0"/>
              <a:buChar char="•"/>
              <a:defRPr/>
            </a:pPr>
            <a:r>
              <a:rPr lang="en-US" sz="1700" dirty="0" smtClean="0">
                <a:solidFill>
                  <a:schemeClr val="bg1"/>
                </a:solidFill>
                <a:latin typeface="Arial" panose="020B0604020202020204" pitchFamily="34" charset="0"/>
                <a:cs typeface="Arial" panose="020B0604020202020204" pitchFamily="34" charset="0"/>
              </a:rPr>
              <a:t>Develops: Recommendations</a:t>
            </a:r>
          </a:p>
          <a:p>
            <a:pPr marL="285750" indent="-285750" algn="l">
              <a:lnSpc>
                <a:spcPct val="90000"/>
              </a:lnSpc>
              <a:buClr>
                <a:schemeClr val="bg1"/>
              </a:buClr>
              <a:buFont typeface="Arial" panose="020B0604020202020204" pitchFamily="34" charset="0"/>
              <a:buChar char="•"/>
              <a:defRPr/>
            </a:pPr>
            <a:r>
              <a:rPr lang="en-US" sz="1700" dirty="0" smtClean="0">
                <a:solidFill>
                  <a:schemeClr val="bg1"/>
                </a:solidFill>
                <a:latin typeface="Arial" panose="020B0604020202020204" pitchFamily="34" charset="0"/>
                <a:cs typeface="Arial" panose="020B0604020202020204" pitchFamily="34" charset="0"/>
              </a:rPr>
              <a:t>Must: Revalidate every 5 years (Ensure hazards introduced by changes are sufficiently controlled)</a:t>
            </a:r>
          </a:p>
        </p:txBody>
      </p:sp>
      <p:pic>
        <p:nvPicPr>
          <p:cNvPr id="8" name="Picture 4" descr="thumbnailCA0UVXAQ.jpg" title="Picture workers having a safety meeti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636794" y="4268802"/>
            <a:ext cx="2366211" cy="2239135"/>
          </a:xfrm>
          <a:prstGeom prst="rect">
            <a:avLst/>
          </a:prstGeom>
          <a:ln w="1587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lvl="0">
              <a:spcBef>
                <a:spcPts val="0"/>
              </a:spcBef>
            </a:pPr>
            <a: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Process Safety </a:t>
            </a:r>
            <a:r>
              <a:rPr lang="en-US" altLang="en-US" sz="2800" dirty="0" smtClean="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Review </a:t>
            </a:r>
            <a: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r>
            <a:b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br>
            <a:endParaRPr lang="en-US" dirty="0"/>
          </a:p>
        </p:txBody>
      </p:sp>
    </p:spTree>
    <p:extLst>
      <p:ext uri="{BB962C8B-B14F-4D97-AF65-F5344CB8AC3E}">
        <p14:creationId xmlns:p14="http://schemas.microsoft.com/office/powerpoint/2010/main" val="22106813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09600" y="990600"/>
            <a:ext cx="7848600" cy="556260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defRPr/>
            </a:pPr>
            <a:r>
              <a:rPr lang="en-US" dirty="0" smtClean="0">
                <a:solidFill>
                  <a:schemeClr val="bg1"/>
                </a:solidFill>
              </a:rPr>
              <a:t>People, Plant, Process</a:t>
            </a:r>
          </a:p>
          <a:p>
            <a:pPr algn="l">
              <a:lnSpc>
                <a:spcPct val="80000"/>
              </a:lnSpc>
              <a:defRPr/>
            </a:pPr>
            <a:endParaRPr lang="en-US" dirty="0" smtClean="0">
              <a:solidFill>
                <a:schemeClr val="bg1"/>
              </a:solidFill>
            </a:endParaRPr>
          </a:p>
          <a:p>
            <a:pPr algn="l">
              <a:lnSpc>
                <a:spcPct val="80000"/>
              </a:lnSpc>
              <a:defRPr/>
            </a:pPr>
            <a:endParaRPr lang="en-US" dirty="0" smtClean="0">
              <a:solidFill>
                <a:schemeClr val="bg1"/>
              </a:solidFill>
            </a:endParaRPr>
          </a:p>
          <a:p>
            <a:pPr algn="l">
              <a:lnSpc>
                <a:spcPct val="80000"/>
              </a:lnSpc>
              <a:defRPr/>
            </a:pPr>
            <a:endParaRPr lang="en-US" dirty="0" smtClean="0">
              <a:solidFill>
                <a:schemeClr val="bg1"/>
              </a:solidFill>
            </a:endParaRPr>
          </a:p>
          <a:p>
            <a:pPr algn="l">
              <a:lnSpc>
                <a:spcPct val="80000"/>
              </a:lnSpc>
              <a:defRPr/>
            </a:pPr>
            <a:endParaRPr lang="en-US" dirty="0" smtClean="0">
              <a:solidFill>
                <a:schemeClr val="bg1"/>
              </a:solidFill>
            </a:endParaRPr>
          </a:p>
          <a:p>
            <a:pPr algn="l">
              <a:lnSpc>
                <a:spcPct val="80000"/>
              </a:lnSpc>
              <a:defRPr/>
            </a:pPr>
            <a:endParaRPr lang="en-US" dirty="0" smtClean="0">
              <a:solidFill>
                <a:schemeClr val="bg1"/>
              </a:solidFill>
            </a:endParaRPr>
          </a:p>
          <a:p>
            <a:pPr algn="l">
              <a:lnSpc>
                <a:spcPct val="80000"/>
              </a:lnSpc>
              <a:defRPr/>
            </a:pPr>
            <a:endParaRPr lang="en-US" dirty="0" smtClean="0">
              <a:solidFill>
                <a:schemeClr val="bg1"/>
              </a:solidFill>
            </a:endParaRPr>
          </a:p>
          <a:p>
            <a:pPr algn="l">
              <a:lnSpc>
                <a:spcPct val="80000"/>
              </a:lnSpc>
              <a:defRPr/>
            </a:pPr>
            <a:endParaRPr lang="en-US" dirty="0" smtClean="0">
              <a:solidFill>
                <a:schemeClr val="bg1"/>
              </a:solidFill>
            </a:endParaRPr>
          </a:p>
          <a:p>
            <a:pPr algn="l">
              <a:lnSpc>
                <a:spcPct val="80000"/>
              </a:lnSpc>
              <a:defRPr/>
            </a:pPr>
            <a:endParaRPr lang="en-US" dirty="0" smtClean="0">
              <a:solidFill>
                <a:schemeClr val="bg1"/>
              </a:solidFill>
            </a:endParaRPr>
          </a:p>
          <a:p>
            <a:pPr algn="l">
              <a:lnSpc>
                <a:spcPct val="80000"/>
              </a:lnSpc>
              <a:defRPr/>
            </a:pPr>
            <a:endParaRPr lang="en-US" dirty="0" smtClean="0">
              <a:solidFill>
                <a:schemeClr val="bg1"/>
              </a:solidFill>
            </a:endParaRPr>
          </a:p>
          <a:p>
            <a:pPr algn="l">
              <a:lnSpc>
                <a:spcPct val="80000"/>
              </a:lnSpc>
              <a:defRPr/>
            </a:pPr>
            <a:endParaRPr lang="en-US" dirty="0" smtClean="0">
              <a:solidFill>
                <a:schemeClr val="bg1"/>
              </a:solidFill>
            </a:endParaRPr>
          </a:p>
          <a:p>
            <a:pPr algn="l">
              <a:lnSpc>
                <a:spcPct val="80000"/>
              </a:lnSpc>
              <a:defRPr/>
            </a:pPr>
            <a:r>
              <a:rPr lang="en-US" dirty="0" smtClean="0">
                <a:solidFill>
                  <a:schemeClr val="bg1"/>
                </a:solidFill>
              </a:rPr>
              <a:t>OSHA Elements aim to assure integrity of these boundaries</a:t>
            </a:r>
            <a:r>
              <a:rPr lang="en-US" sz="2400" dirty="0" smtClean="0">
                <a:solidFill>
                  <a:schemeClr val="bg1"/>
                </a:solidFill>
              </a:rPr>
              <a:t>.</a:t>
            </a:r>
          </a:p>
        </p:txBody>
      </p:sp>
      <p:pic>
        <p:nvPicPr>
          <p:cNvPr id="6" name="Picture 4" title="Picture of process safety review"/>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1752600"/>
            <a:ext cx="6476999" cy="334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pPr lvl="0">
              <a:spcBef>
                <a:spcPts val="0"/>
              </a:spcBef>
            </a:pPr>
            <a: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Process Safety </a:t>
            </a:r>
            <a:r>
              <a:rPr lang="en-US" altLang="en-US" sz="2800" dirty="0" smtClean="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Review  </a:t>
            </a:r>
            <a: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r>
            <a:b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br>
            <a:endParaRPr lang="en-US" dirty="0"/>
          </a:p>
        </p:txBody>
      </p:sp>
    </p:spTree>
    <p:extLst>
      <p:ext uri="{BB962C8B-B14F-4D97-AF65-F5344CB8AC3E}">
        <p14:creationId xmlns:p14="http://schemas.microsoft.com/office/powerpoint/2010/main" val="22106813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81000" y="989397"/>
            <a:ext cx="4152900" cy="28206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Tx/>
              <a:buNone/>
            </a:pPr>
            <a:r>
              <a:rPr lang="en-US" altLang="en-US" sz="2000" dirty="0" smtClean="0">
                <a:solidFill>
                  <a:schemeClr val="bg1"/>
                </a:solidFill>
                <a:effectLst>
                  <a:outerShdw blurRad="38100" dist="38100" dir="2700000" algn="tl">
                    <a:srgbClr val="000000">
                      <a:alpha val="43137"/>
                    </a:srgbClr>
                  </a:outerShdw>
                </a:effectLst>
                <a:latin typeface="Arial" pitchFamily="34" charset="0"/>
              </a:rPr>
              <a:t>Review Topics:</a:t>
            </a:r>
          </a:p>
          <a:p>
            <a:pPr>
              <a:lnSpc>
                <a:spcPct val="90000"/>
              </a:lnSpc>
              <a:buClr>
                <a:schemeClr val="bg1"/>
              </a:buClr>
            </a:pPr>
            <a:r>
              <a:rPr lang="en-US" altLang="en-US" sz="2000" dirty="0" smtClean="0">
                <a:solidFill>
                  <a:schemeClr val="bg1"/>
                </a:solidFill>
                <a:latin typeface="Arial" pitchFamily="34" charset="0"/>
              </a:rPr>
              <a:t>Health Hazards In Construction</a:t>
            </a:r>
          </a:p>
          <a:p>
            <a:pPr lvl="1">
              <a:buClr>
                <a:schemeClr val="bg1"/>
              </a:buClr>
              <a:buFont typeface="Arial" panose="020B0604020202020204" pitchFamily="34" charset="0"/>
              <a:buChar char="•"/>
            </a:pPr>
            <a:r>
              <a:rPr lang="en-US" altLang="en-US" sz="1800" dirty="0">
                <a:solidFill>
                  <a:schemeClr val="bg1"/>
                </a:solidFill>
                <a:latin typeface="Arial" panose="020B0604020202020204" pitchFamily="34" charset="0"/>
                <a:cs typeface="Arial" panose="020B0604020202020204" pitchFamily="34" charset="0"/>
              </a:rPr>
              <a:t>Chemical Hazards</a:t>
            </a:r>
          </a:p>
          <a:p>
            <a:pPr lvl="1">
              <a:buClr>
                <a:schemeClr val="bg1"/>
              </a:buClr>
              <a:buFont typeface="Arial" panose="020B0604020202020204" pitchFamily="34" charset="0"/>
              <a:buChar char="•"/>
            </a:pPr>
            <a:r>
              <a:rPr lang="en-US" altLang="en-US" sz="1800" dirty="0">
                <a:solidFill>
                  <a:schemeClr val="bg1"/>
                </a:solidFill>
                <a:latin typeface="Arial" panose="020B0604020202020204" pitchFamily="34" charset="0"/>
                <a:cs typeface="Arial" panose="020B0604020202020204" pitchFamily="34" charset="0"/>
              </a:rPr>
              <a:t>Physical Hazards</a:t>
            </a:r>
          </a:p>
          <a:p>
            <a:pPr lvl="1">
              <a:buClr>
                <a:schemeClr val="bg1"/>
              </a:buClr>
              <a:buFont typeface="Arial" panose="020B0604020202020204" pitchFamily="34" charset="0"/>
              <a:buChar char="•"/>
            </a:pPr>
            <a:r>
              <a:rPr lang="en-US" altLang="en-US" sz="1800" dirty="0">
                <a:solidFill>
                  <a:schemeClr val="bg1"/>
                </a:solidFill>
                <a:latin typeface="Arial" panose="020B0604020202020204" pitchFamily="34" charset="0"/>
                <a:cs typeface="Arial" panose="020B0604020202020204" pitchFamily="34" charset="0"/>
              </a:rPr>
              <a:t>Biological Hazards</a:t>
            </a:r>
          </a:p>
          <a:p>
            <a:pPr lvl="1">
              <a:buClr>
                <a:schemeClr val="bg1"/>
              </a:buClr>
              <a:buFont typeface="Arial" panose="020B0604020202020204" pitchFamily="34" charset="0"/>
              <a:buChar char="•"/>
            </a:pPr>
            <a:r>
              <a:rPr lang="en-US" altLang="en-US" sz="1800" dirty="0">
                <a:solidFill>
                  <a:schemeClr val="bg1"/>
                </a:solidFill>
                <a:latin typeface="Arial" panose="020B0604020202020204" pitchFamily="34" charset="0"/>
                <a:cs typeface="Arial" panose="020B0604020202020204" pitchFamily="34" charset="0"/>
              </a:rPr>
              <a:t>Ergonomic Hazards</a:t>
            </a:r>
          </a:p>
          <a:p>
            <a:pPr lvl="1">
              <a:buClr>
                <a:schemeClr val="bg1"/>
              </a:buClr>
              <a:buFont typeface="Arial" panose="020B0604020202020204" pitchFamily="34" charset="0"/>
              <a:buChar char="•"/>
            </a:pPr>
            <a:r>
              <a:rPr lang="en-US" altLang="en-US" sz="1800" dirty="0">
                <a:solidFill>
                  <a:schemeClr val="bg1"/>
                </a:solidFill>
                <a:latin typeface="Arial" panose="020B0604020202020204" pitchFamily="34" charset="0"/>
                <a:cs typeface="Arial" panose="020B0604020202020204" pitchFamily="34" charset="0"/>
              </a:rPr>
              <a:t>Stress Hazards</a:t>
            </a:r>
          </a:p>
          <a:p>
            <a:pPr>
              <a:lnSpc>
                <a:spcPct val="90000"/>
              </a:lnSpc>
              <a:buClr>
                <a:schemeClr val="bg1"/>
              </a:buClr>
            </a:pPr>
            <a:r>
              <a:rPr lang="en-US" altLang="en-US" sz="2000" dirty="0" smtClean="0">
                <a:solidFill>
                  <a:schemeClr val="bg1"/>
                </a:solidFill>
                <a:latin typeface="Arial" pitchFamily="34" charset="0"/>
              </a:rPr>
              <a:t>Industrial Hygiene</a:t>
            </a:r>
          </a:p>
          <a:p>
            <a:pPr>
              <a:lnSpc>
                <a:spcPct val="90000"/>
              </a:lnSpc>
            </a:pPr>
            <a:endParaRPr lang="en-US" altLang="en-US" sz="1600" dirty="0" smtClean="0">
              <a:solidFill>
                <a:schemeClr val="bg1"/>
              </a:solidFill>
              <a:latin typeface="Arial" pitchFamily="34" charset="0"/>
            </a:endParaRPr>
          </a:p>
        </p:txBody>
      </p:sp>
      <p:sp>
        <p:nvSpPr>
          <p:cNvPr id="2" name="Rectangle 1"/>
          <p:cNvSpPr/>
          <p:nvPr/>
        </p:nvSpPr>
        <p:spPr>
          <a:xfrm>
            <a:off x="381000" y="3886200"/>
            <a:ext cx="5334000" cy="2616101"/>
          </a:xfrm>
          <a:prstGeom prst="rect">
            <a:avLst/>
          </a:prstGeom>
        </p:spPr>
        <p:txBody>
          <a:bodyPr wrap="square">
            <a:spAutoFit/>
          </a:bodyPr>
          <a:lstStyle/>
          <a:p>
            <a:pPr>
              <a:buClr>
                <a:schemeClr val="tx2"/>
              </a:buClr>
            </a:pPr>
            <a:r>
              <a:rPr lang="en-US" altLang="en-US" sz="2000" dirty="0" smtClean="0">
                <a:solidFill>
                  <a:schemeClr val="bg1"/>
                </a:solidFill>
                <a:effectLst>
                  <a:outerShdw blurRad="38100" dist="38100" dir="2700000" algn="tl">
                    <a:srgbClr val="000000">
                      <a:alpha val="43137"/>
                    </a:srgbClr>
                  </a:outerShdw>
                </a:effectLst>
                <a:latin typeface="Arial" pitchFamily="34" charset="0"/>
              </a:rPr>
              <a:t>Types of Health Hazards:</a:t>
            </a:r>
          </a:p>
          <a:p>
            <a:pPr marL="285750" indent="-285750">
              <a:buClr>
                <a:schemeClr val="bg1"/>
              </a:buClr>
              <a:buFont typeface="Arial" panose="020B0604020202020204" pitchFamily="34" charset="0"/>
              <a:buChar char="•"/>
            </a:pPr>
            <a:r>
              <a:rPr lang="en-US" altLang="en-US" dirty="0" smtClean="0">
                <a:solidFill>
                  <a:schemeClr val="bg1"/>
                </a:solidFill>
                <a:latin typeface="Arial" pitchFamily="34" charset="0"/>
              </a:rPr>
              <a:t>Dusts </a:t>
            </a:r>
            <a:r>
              <a:rPr lang="en-US" altLang="en-US" dirty="0">
                <a:solidFill>
                  <a:schemeClr val="bg1"/>
                </a:solidFill>
                <a:latin typeface="Arial" pitchFamily="34" charset="0"/>
              </a:rPr>
              <a:t>– formed from mechanical action</a:t>
            </a:r>
          </a:p>
          <a:p>
            <a:pPr marL="285750" indent="-285750">
              <a:buClr>
                <a:schemeClr val="bg1"/>
              </a:buClr>
              <a:buFont typeface="Arial" panose="020B0604020202020204" pitchFamily="34" charset="0"/>
              <a:buChar char="•"/>
            </a:pPr>
            <a:r>
              <a:rPr lang="en-US" altLang="en-US" dirty="0">
                <a:solidFill>
                  <a:schemeClr val="bg1"/>
                </a:solidFill>
                <a:latin typeface="Arial" pitchFamily="34" charset="0"/>
              </a:rPr>
              <a:t>Smoke – formed from combustion</a:t>
            </a:r>
          </a:p>
          <a:p>
            <a:pPr marL="285750" indent="-285750">
              <a:buClr>
                <a:schemeClr val="bg1"/>
              </a:buClr>
              <a:buFont typeface="Arial" panose="020B0604020202020204" pitchFamily="34" charset="0"/>
              <a:buChar char="•"/>
            </a:pPr>
            <a:r>
              <a:rPr lang="en-US" altLang="en-US" dirty="0">
                <a:solidFill>
                  <a:schemeClr val="bg1"/>
                </a:solidFill>
                <a:latin typeface="Arial" pitchFamily="34" charset="0"/>
              </a:rPr>
              <a:t>Fumes – formed from volatilizing metal</a:t>
            </a:r>
          </a:p>
          <a:p>
            <a:pPr marL="285750" indent="-285750">
              <a:buClr>
                <a:schemeClr val="bg1"/>
              </a:buClr>
              <a:buFont typeface="Arial" panose="020B0604020202020204" pitchFamily="34" charset="0"/>
              <a:buChar char="•"/>
            </a:pPr>
            <a:r>
              <a:rPr lang="en-US" altLang="en-US" dirty="0">
                <a:solidFill>
                  <a:schemeClr val="bg1"/>
                </a:solidFill>
                <a:latin typeface="Arial" pitchFamily="34" charset="0"/>
              </a:rPr>
              <a:t>Mists – tiny water droplets</a:t>
            </a:r>
          </a:p>
          <a:p>
            <a:pPr marL="285750" indent="-285750">
              <a:buClr>
                <a:schemeClr val="bg1"/>
              </a:buClr>
              <a:buFont typeface="Arial" panose="020B0604020202020204" pitchFamily="34" charset="0"/>
              <a:buChar char="•"/>
            </a:pPr>
            <a:r>
              <a:rPr lang="en-US" altLang="en-US" dirty="0">
                <a:solidFill>
                  <a:schemeClr val="bg1"/>
                </a:solidFill>
                <a:latin typeface="Arial" pitchFamily="34" charset="0"/>
              </a:rPr>
              <a:t>Vapors – evaporate of liquid</a:t>
            </a:r>
          </a:p>
          <a:p>
            <a:pPr marL="285750" indent="-285750">
              <a:buClr>
                <a:schemeClr val="bg1"/>
              </a:buClr>
              <a:buFont typeface="Arial" panose="020B0604020202020204" pitchFamily="34" charset="0"/>
              <a:buChar char="•"/>
            </a:pPr>
            <a:r>
              <a:rPr lang="en-US" altLang="en-US" dirty="0">
                <a:solidFill>
                  <a:schemeClr val="bg1"/>
                </a:solidFill>
                <a:latin typeface="Arial" pitchFamily="34" charset="0"/>
              </a:rPr>
              <a:t>Gases – particles without defined shape or volume</a:t>
            </a:r>
          </a:p>
          <a:p>
            <a:pPr marL="285750" indent="-285750">
              <a:buClr>
                <a:schemeClr val="bg1"/>
              </a:buClr>
              <a:buFont typeface="Arial" panose="020B0604020202020204" pitchFamily="34" charset="0"/>
              <a:buChar char="•"/>
            </a:pPr>
            <a:r>
              <a:rPr lang="en-US" altLang="en-US" dirty="0">
                <a:solidFill>
                  <a:schemeClr val="bg1"/>
                </a:solidFill>
                <a:latin typeface="Arial" pitchFamily="34" charset="0"/>
              </a:rPr>
              <a:t>Aerosols – atomized particulate</a:t>
            </a:r>
          </a:p>
        </p:txBody>
      </p:sp>
      <p:pic>
        <p:nvPicPr>
          <p:cNvPr id="6" name="Picture 7" descr="ANd9GcQihsdru4OCW3OOwIs4wpG4Tm9t6Woo5HETPspDlV4DkWIqhQo&amp;t=1&amp;usg=__xXE9K9Y1vOT17wcJd6LqmDMSIL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63578" y="847023"/>
            <a:ext cx="2057400" cy="3120013"/>
          </a:xfrm>
          <a:prstGeom prst="rect">
            <a:avLst/>
          </a:prstGeom>
          <a:ln w="1587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4" title="Picture of asbesto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15000" y="3657600"/>
            <a:ext cx="2703496" cy="2317901"/>
          </a:xfrm>
          <a:prstGeom prst="rect">
            <a:avLst/>
          </a:prstGeom>
          <a:ln w="1587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3076" name="Picture 4" title="Picture of a worker wearing a respirator "/>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77000" y="1359386"/>
            <a:ext cx="2543175" cy="2514600"/>
          </a:xfrm>
          <a:prstGeom prst="rect">
            <a:avLst/>
          </a:prstGeom>
          <a:ln w="1587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Title 2"/>
          <p:cNvSpPr>
            <a:spLocks noGrp="1"/>
          </p:cNvSpPr>
          <p:nvPr>
            <p:ph type="title"/>
          </p:nvPr>
        </p:nvSpPr>
        <p:spPr/>
        <p:txBody>
          <a:bodyPr>
            <a:normAutofit fontScale="90000"/>
          </a:bodyPr>
          <a:lstStyle/>
          <a:p>
            <a:pPr lvl="0">
              <a:spcBef>
                <a:spcPts val="0"/>
              </a:spcBef>
            </a:pPr>
            <a: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Industrial Hygiene Review</a:t>
            </a:r>
            <a:b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br>
            <a:endParaRPr lang="en-US" dirty="0"/>
          </a:p>
        </p:txBody>
      </p:sp>
    </p:spTree>
    <p:extLst>
      <p:ext uri="{BB962C8B-B14F-4D97-AF65-F5344CB8AC3E}">
        <p14:creationId xmlns:p14="http://schemas.microsoft.com/office/powerpoint/2010/main" val="4130768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28600" y="914400"/>
            <a:ext cx="4495800" cy="45720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110000"/>
              </a:lnSpc>
              <a:buClr>
                <a:schemeClr val="bg1"/>
              </a:buClr>
            </a:pPr>
            <a:r>
              <a:rPr lang="en-US" altLang="en-US" sz="2600" dirty="0" smtClean="0">
                <a:solidFill>
                  <a:schemeClr val="bg1"/>
                </a:solidFill>
                <a:effectLst>
                  <a:outerShdw blurRad="38100" dist="38100" dir="2700000" algn="tl">
                    <a:srgbClr val="000000">
                      <a:alpha val="43137"/>
                    </a:srgbClr>
                  </a:outerShdw>
                </a:effectLst>
                <a:latin typeface="Arial" pitchFamily="34" charset="0"/>
              </a:rPr>
              <a:t>Global Harmonizing System – (Hazard Communication)</a:t>
            </a:r>
          </a:p>
          <a:p>
            <a:pPr marL="285750" indent="-285750" algn="just">
              <a:lnSpc>
                <a:spcPct val="110000"/>
              </a:lnSpc>
              <a:buClr>
                <a:schemeClr val="bg1"/>
              </a:buClr>
              <a:buFont typeface="Arial" panose="020B0604020202020204" pitchFamily="34" charset="0"/>
              <a:buChar char="•"/>
            </a:pPr>
            <a:r>
              <a:rPr lang="en-US" altLang="en-US" sz="2300" dirty="0" smtClean="0">
                <a:solidFill>
                  <a:schemeClr val="bg1"/>
                </a:solidFill>
                <a:latin typeface="Arial" pitchFamily="34" charset="0"/>
              </a:rPr>
              <a:t>Employees must know the hazards of chemicals such as toxicity, and carcinogenic </a:t>
            </a:r>
          </a:p>
          <a:p>
            <a:pPr marL="285750" indent="-285750" algn="just">
              <a:lnSpc>
                <a:spcPct val="110000"/>
              </a:lnSpc>
              <a:buClr>
                <a:schemeClr val="bg1"/>
              </a:buClr>
              <a:buFont typeface="Arial" panose="020B0604020202020204" pitchFamily="34" charset="0"/>
              <a:buChar char="•"/>
            </a:pPr>
            <a:r>
              <a:rPr lang="en-US" altLang="en-US" sz="2300" dirty="0" smtClean="0">
                <a:solidFill>
                  <a:schemeClr val="bg1"/>
                </a:solidFill>
                <a:latin typeface="Arial" pitchFamily="34" charset="0"/>
              </a:rPr>
              <a:t>Many employees use dangerous chemicals without personal protective equipment</a:t>
            </a:r>
          </a:p>
          <a:p>
            <a:pPr marL="285750" indent="-285750" algn="just">
              <a:lnSpc>
                <a:spcPct val="110000"/>
              </a:lnSpc>
              <a:buClr>
                <a:schemeClr val="bg1"/>
              </a:buClr>
              <a:buFont typeface="Arial" panose="020B0604020202020204" pitchFamily="34" charset="0"/>
              <a:buChar char="•"/>
            </a:pPr>
            <a:r>
              <a:rPr lang="en-US" altLang="en-US" sz="2300" dirty="0" smtClean="0">
                <a:solidFill>
                  <a:schemeClr val="bg1"/>
                </a:solidFill>
                <a:latin typeface="Arial" pitchFamily="34" charset="0"/>
              </a:rPr>
              <a:t>The contractor must have data sheets of other employer’s chemicals if their own employees are exposed</a:t>
            </a:r>
          </a:p>
          <a:p>
            <a:pPr marL="285750" indent="-285750" algn="just">
              <a:buClr>
                <a:schemeClr val="bg1"/>
              </a:buClr>
              <a:buFont typeface="Arial" panose="020B0604020202020204" pitchFamily="34" charset="0"/>
              <a:buChar char="•"/>
            </a:pPr>
            <a:r>
              <a:rPr lang="en-US" altLang="en-US" sz="2300" dirty="0">
                <a:solidFill>
                  <a:schemeClr val="bg1"/>
                </a:solidFill>
                <a:latin typeface="Arial" pitchFamily="34" charset="0"/>
              </a:rPr>
              <a:t>The purpose of the standard is to make sure that the hazards of chemicals are evaluated</a:t>
            </a:r>
          </a:p>
          <a:p>
            <a:pPr marL="285750" indent="-285750" algn="just">
              <a:buClr>
                <a:schemeClr val="bg1"/>
              </a:buClr>
              <a:buFont typeface="Arial" panose="020B0604020202020204" pitchFamily="34" charset="0"/>
              <a:buChar char="•"/>
            </a:pPr>
            <a:r>
              <a:rPr lang="en-US" altLang="en-US" sz="2300" dirty="0">
                <a:solidFill>
                  <a:schemeClr val="bg1"/>
                </a:solidFill>
                <a:latin typeface="Arial" pitchFamily="34" charset="0"/>
              </a:rPr>
              <a:t>That information concerning their hazards is communicated to employers and employees</a:t>
            </a:r>
          </a:p>
          <a:p>
            <a:pPr marL="457200" indent="-457200" algn="just">
              <a:lnSpc>
                <a:spcPct val="110000"/>
              </a:lnSpc>
              <a:buClr>
                <a:schemeClr val="bg1"/>
              </a:buClr>
              <a:buFont typeface="Arial" panose="020B0604020202020204" pitchFamily="34" charset="0"/>
              <a:buChar char="•"/>
            </a:pPr>
            <a:endParaRPr lang="en-US" altLang="en-US" sz="1800" dirty="0" smtClean="0">
              <a:solidFill>
                <a:schemeClr val="bg1"/>
              </a:solidFill>
              <a:latin typeface="Arial" pitchFamily="34" charset="0"/>
            </a:endParaRPr>
          </a:p>
        </p:txBody>
      </p:sp>
      <p:graphicFrame>
        <p:nvGraphicFramePr>
          <p:cNvPr id="2" name="Object 1" title="Picture of do not smoke around flammable materials sign"/>
          <p:cNvGraphicFramePr>
            <a:graphicFrameLocks noChangeAspect="1"/>
          </p:cNvGraphicFramePr>
          <p:nvPr>
            <p:extLst>
              <p:ext uri="{D42A27DB-BD31-4B8C-83A1-F6EECF244321}">
                <p14:modId xmlns:p14="http://schemas.microsoft.com/office/powerpoint/2010/main" val="3016803312"/>
              </p:ext>
            </p:extLst>
          </p:nvPr>
        </p:nvGraphicFramePr>
        <p:xfrm>
          <a:off x="4953000" y="1143000"/>
          <a:ext cx="3978442" cy="5250631"/>
        </p:xfrm>
        <a:graphic>
          <a:graphicData uri="http://schemas.openxmlformats.org/presentationml/2006/ole">
            <mc:AlternateContent xmlns:mc="http://schemas.openxmlformats.org/markup-compatibility/2006">
              <mc:Choice xmlns:v="urn:schemas-microsoft-com:vml" Requires="v">
                <p:oleObj spid="_x0000_s4117" name="Clip" r:id="rId4" imgW="1741932" imgH="1806854" progId="MS_ClipArt_Gallery.5">
                  <p:embed/>
                </p:oleObj>
              </mc:Choice>
              <mc:Fallback>
                <p:oleObj name="Clip" r:id="rId4" imgW="1741932" imgH="1806854" progId="MS_ClipArt_Gallery.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143000"/>
                        <a:ext cx="3978442" cy="5250631"/>
                      </a:xfrm>
                      <a:prstGeom prst="rect">
                        <a:avLst/>
                      </a:prstGeom>
                      <a:noFill/>
                      <a:ln w="15875" cmpd="sng">
                        <a:solidFill>
                          <a:schemeClr val="tx1"/>
                        </a:solidFill>
                      </a:ln>
                    </p:spPr>
                  </p:pic>
                </p:oleObj>
              </mc:Fallback>
            </mc:AlternateContent>
          </a:graphicData>
        </a:graphic>
      </p:graphicFrame>
      <p:sp>
        <p:nvSpPr>
          <p:cNvPr id="3" name="Title 2"/>
          <p:cNvSpPr>
            <a:spLocks noGrp="1"/>
          </p:cNvSpPr>
          <p:nvPr>
            <p:ph type="title"/>
          </p:nvPr>
        </p:nvSpPr>
        <p:spPr/>
        <p:txBody>
          <a:bodyPr>
            <a:normAutofit fontScale="90000"/>
          </a:bodyPr>
          <a:lstStyle/>
          <a:p>
            <a:pPr lvl="0">
              <a:spcBef>
                <a:spcPts val="0"/>
              </a:spcBef>
            </a:pPr>
            <a: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Industrial Hygiene – GHS Review</a:t>
            </a:r>
            <a:b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br>
            <a:endParaRPr lang="en-US" dirty="0"/>
          </a:p>
        </p:txBody>
      </p:sp>
    </p:spTree>
    <p:extLst>
      <p:ext uri="{BB962C8B-B14F-4D97-AF65-F5344CB8AC3E}">
        <p14:creationId xmlns:p14="http://schemas.microsoft.com/office/powerpoint/2010/main" val="41307682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81000" y="1008246"/>
            <a:ext cx="6019800" cy="510540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lnSpc>
                <a:spcPct val="130000"/>
              </a:lnSpc>
              <a:buClr>
                <a:schemeClr val="bg1"/>
              </a:buClr>
              <a:buFont typeface="Arial" panose="020B0604020202020204" pitchFamily="34" charset="0"/>
              <a:buChar char="•"/>
            </a:pPr>
            <a:r>
              <a:rPr lang="en-US" altLang="en-US" sz="2800" dirty="0" smtClean="0">
                <a:solidFill>
                  <a:schemeClr val="bg1"/>
                </a:solidFill>
                <a:latin typeface="Arial" pitchFamily="34" charset="0"/>
              </a:rPr>
              <a:t>Where respirators are necessary:</a:t>
            </a:r>
          </a:p>
          <a:p>
            <a:pPr marL="800100" lvl="1" indent="-342900" algn="l">
              <a:lnSpc>
                <a:spcPct val="130000"/>
              </a:lnSpc>
              <a:buClr>
                <a:schemeClr val="bg1"/>
              </a:buClr>
              <a:buFont typeface="Arial" panose="020B0604020202020204" pitchFamily="34" charset="0"/>
              <a:buChar char="•"/>
            </a:pPr>
            <a:r>
              <a:rPr lang="en-US" altLang="en-US" sz="2400" dirty="0" smtClean="0">
                <a:solidFill>
                  <a:schemeClr val="bg1"/>
                </a:solidFill>
                <a:latin typeface="Arial" pitchFamily="34" charset="0"/>
              </a:rPr>
              <a:t>Written program</a:t>
            </a:r>
          </a:p>
          <a:p>
            <a:pPr marL="800100" lvl="1" indent="-342900" algn="l">
              <a:lnSpc>
                <a:spcPct val="130000"/>
              </a:lnSpc>
              <a:buClr>
                <a:schemeClr val="bg1"/>
              </a:buClr>
              <a:buFont typeface="Arial" panose="020B0604020202020204" pitchFamily="34" charset="0"/>
              <a:buChar char="•"/>
            </a:pPr>
            <a:r>
              <a:rPr lang="en-US" altLang="en-US" sz="2400" dirty="0" smtClean="0">
                <a:solidFill>
                  <a:schemeClr val="bg1"/>
                </a:solidFill>
                <a:latin typeface="Arial" pitchFamily="34" charset="0"/>
              </a:rPr>
              <a:t>Worksite-specific procedures</a:t>
            </a:r>
          </a:p>
          <a:p>
            <a:pPr marL="800100" lvl="1" indent="-342900" algn="l">
              <a:lnSpc>
                <a:spcPct val="130000"/>
              </a:lnSpc>
              <a:buClr>
                <a:schemeClr val="bg1"/>
              </a:buClr>
              <a:buFont typeface="Arial" panose="020B0604020202020204" pitchFamily="34" charset="0"/>
              <a:buChar char="•"/>
            </a:pPr>
            <a:r>
              <a:rPr lang="en-US" altLang="en-US" sz="2400" dirty="0" smtClean="0">
                <a:solidFill>
                  <a:schemeClr val="bg1"/>
                </a:solidFill>
                <a:latin typeface="Arial" pitchFamily="34" charset="0"/>
              </a:rPr>
              <a:t>Required elements:</a:t>
            </a:r>
          </a:p>
          <a:p>
            <a:pPr marL="1257300" lvl="2" indent="-342900" algn="l">
              <a:lnSpc>
                <a:spcPct val="130000"/>
              </a:lnSpc>
              <a:buClr>
                <a:schemeClr val="bg1"/>
              </a:buClr>
              <a:buFont typeface="Arial" panose="020B0604020202020204" pitchFamily="34" charset="0"/>
              <a:buChar char="•"/>
            </a:pPr>
            <a:r>
              <a:rPr lang="en-US" altLang="en-US" sz="2000" dirty="0" smtClean="0">
                <a:solidFill>
                  <a:schemeClr val="bg1"/>
                </a:solidFill>
                <a:latin typeface="Arial" pitchFamily="34" charset="0"/>
              </a:rPr>
              <a:t>Training</a:t>
            </a:r>
          </a:p>
          <a:p>
            <a:pPr marL="1257300" lvl="2" indent="-342900" algn="l">
              <a:lnSpc>
                <a:spcPct val="130000"/>
              </a:lnSpc>
              <a:buClr>
                <a:schemeClr val="bg1"/>
              </a:buClr>
              <a:buFont typeface="Arial" panose="020B0604020202020204" pitchFamily="34" charset="0"/>
              <a:buChar char="•"/>
            </a:pPr>
            <a:r>
              <a:rPr lang="en-US" altLang="en-US" sz="2000" dirty="0" smtClean="0">
                <a:solidFill>
                  <a:schemeClr val="bg1"/>
                </a:solidFill>
                <a:latin typeface="Arial" pitchFamily="34" charset="0"/>
              </a:rPr>
              <a:t>Fit testing</a:t>
            </a:r>
          </a:p>
          <a:p>
            <a:pPr marL="1257300" lvl="2" indent="-342900" algn="l">
              <a:lnSpc>
                <a:spcPct val="130000"/>
              </a:lnSpc>
              <a:buClr>
                <a:schemeClr val="bg1"/>
              </a:buClr>
              <a:buFont typeface="Arial" panose="020B0604020202020204" pitchFamily="34" charset="0"/>
              <a:buChar char="•"/>
            </a:pPr>
            <a:r>
              <a:rPr lang="en-US" altLang="en-US" sz="2000" dirty="0" smtClean="0">
                <a:solidFill>
                  <a:schemeClr val="bg1"/>
                </a:solidFill>
                <a:latin typeface="Arial" pitchFamily="34" charset="0"/>
              </a:rPr>
              <a:t>Medical evaluations</a:t>
            </a:r>
          </a:p>
          <a:p>
            <a:pPr marL="1257300" lvl="2" indent="-342900" algn="l">
              <a:lnSpc>
                <a:spcPct val="130000"/>
              </a:lnSpc>
              <a:buClr>
                <a:schemeClr val="bg1"/>
              </a:buClr>
              <a:buFont typeface="Arial" panose="020B0604020202020204" pitchFamily="34" charset="0"/>
              <a:buChar char="•"/>
            </a:pPr>
            <a:r>
              <a:rPr lang="en-US" altLang="en-US" sz="2000" dirty="0" smtClean="0">
                <a:solidFill>
                  <a:schemeClr val="bg1"/>
                </a:solidFill>
                <a:latin typeface="Arial" pitchFamily="34" charset="0"/>
              </a:rPr>
              <a:t>Maintenance</a:t>
            </a:r>
          </a:p>
          <a:p>
            <a:pPr marL="1257300" lvl="2" indent="-342900" algn="l">
              <a:lnSpc>
                <a:spcPct val="130000"/>
              </a:lnSpc>
              <a:buClr>
                <a:schemeClr val="bg1"/>
              </a:buClr>
              <a:buFont typeface="Arial" panose="020B0604020202020204" pitchFamily="34" charset="0"/>
              <a:buChar char="•"/>
            </a:pPr>
            <a:r>
              <a:rPr lang="en-US" altLang="en-US" sz="2000" dirty="0" smtClean="0">
                <a:solidFill>
                  <a:schemeClr val="bg1"/>
                </a:solidFill>
                <a:latin typeface="Arial" pitchFamily="34" charset="0"/>
              </a:rPr>
              <a:t>Procedures for respirator selection</a:t>
            </a:r>
          </a:p>
          <a:p>
            <a:pPr marL="1257300" lvl="2" indent="-342900" algn="l">
              <a:lnSpc>
                <a:spcPct val="130000"/>
              </a:lnSpc>
              <a:buClr>
                <a:schemeClr val="bg1"/>
              </a:buClr>
              <a:buFont typeface="Arial" panose="020B0604020202020204" pitchFamily="34" charset="0"/>
              <a:buChar char="•"/>
            </a:pPr>
            <a:r>
              <a:rPr lang="en-US" altLang="en-US" sz="2000" dirty="0" smtClean="0">
                <a:solidFill>
                  <a:schemeClr val="bg1"/>
                </a:solidFill>
                <a:latin typeface="Arial" pitchFamily="34" charset="0"/>
              </a:rPr>
              <a:t>Procedures for routine &amp; emergency use</a:t>
            </a:r>
          </a:p>
          <a:p>
            <a:pPr marL="1257300" lvl="2" indent="-342900" algn="l">
              <a:lnSpc>
                <a:spcPct val="130000"/>
              </a:lnSpc>
              <a:buClr>
                <a:schemeClr val="bg1"/>
              </a:buClr>
              <a:buFont typeface="Arial" panose="020B0604020202020204" pitchFamily="34" charset="0"/>
              <a:buChar char="•"/>
            </a:pPr>
            <a:r>
              <a:rPr lang="en-US" altLang="en-US" sz="2000" dirty="0" smtClean="0">
                <a:solidFill>
                  <a:schemeClr val="bg1"/>
                </a:solidFill>
                <a:latin typeface="Arial" pitchFamily="34" charset="0"/>
              </a:rPr>
              <a:t>Evaluating program effectiveness</a:t>
            </a:r>
          </a:p>
        </p:txBody>
      </p:sp>
      <p:graphicFrame>
        <p:nvGraphicFramePr>
          <p:cNvPr id="6" name="Object 4" title="Decorative repiratory picture"/>
          <p:cNvGraphicFramePr>
            <a:graphicFrameLocks noChangeAspect="1"/>
          </p:cNvGraphicFramePr>
          <p:nvPr>
            <p:extLst>
              <p:ext uri="{D42A27DB-BD31-4B8C-83A1-F6EECF244321}">
                <p14:modId xmlns:p14="http://schemas.microsoft.com/office/powerpoint/2010/main" val="2463318021"/>
              </p:ext>
            </p:extLst>
          </p:nvPr>
        </p:nvGraphicFramePr>
        <p:xfrm>
          <a:off x="6187817" y="1752600"/>
          <a:ext cx="2482139" cy="3099948"/>
        </p:xfrm>
        <a:graphic>
          <a:graphicData uri="http://schemas.openxmlformats.org/presentationml/2006/ole">
            <mc:AlternateContent xmlns:mc="http://schemas.openxmlformats.org/markup-compatibility/2006">
              <mc:Choice xmlns:v="urn:schemas-microsoft-com:vml" Requires="v">
                <p:oleObj spid="_x0000_s5141" name="Clip" r:id="rId3" imgW="3312059" imgH="3468986" progId="MS_ClipArt_Gallery.5">
                  <p:embed/>
                </p:oleObj>
              </mc:Choice>
              <mc:Fallback>
                <p:oleObj name="Clip" r:id="rId3" imgW="3312059" imgH="3468986"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7817" y="1752600"/>
                        <a:ext cx="2482139" cy="3099948"/>
                      </a:xfrm>
                      <a:prstGeom prst="rect">
                        <a:avLst/>
                      </a:prstGeom>
                      <a:noFill/>
                      <a:ln>
                        <a:noFill/>
                      </a:ln>
                      <a:effectLst/>
                    </p:spPr>
                  </p:pic>
                </p:oleObj>
              </mc:Fallback>
            </mc:AlternateContent>
          </a:graphicData>
        </a:graphic>
      </p:graphicFrame>
      <p:sp>
        <p:nvSpPr>
          <p:cNvPr id="2" name="Title 1"/>
          <p:cNvSpPr>
            <a:spLocks noGrp="1"/>
          </p:cNvSpPr>
          <p:nvPr>
            <p:ph type="title"/>
          </p:nvPr>
        </p:nvSpPr>
        <p:spPr/>
        <p:txBody>
          <a:bodyPr>
            <a:normAutofit fontScale="90000"/>
          </a:bodyPr>
          <a:lstStyle/>
          <a:p>
            <a:pPr lvl="0">
              <a:spcBef>
                <a:spcPts val="0"/>
              </a:spcBef>
            </a:pPr>
            <a: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Industrial Hygiene </a:t>
            </a:r>
            <a:r>
              <a:rPr lang="en-US" altLang="en-US" sz="2800" dirty="0" smtClean="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Review   </a:t>
            </a:r>
            <a: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r>
            <a:b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br>
            <a:endParaRPr lang="en-US" dirty="0"/>
          </a:p>
        </p:txBody>
      </p:sp>
    </p:spTree>
    <p:extLst>
      <p:ext uri="{BB962C8B-B14F-4D97-AF65-F5344CB8AC3E}">
        <p14:creationId xmlns:p14="http://schemas.microsoft.com/office/powerpoint/2010/main" val="6925264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0"/>
            <a:ext cx="8382000" cy="3693319"/>
          </a:xfrm>
          <a:prstGeom prst="rect">
            <a:avLst/>
          </a:prstGeom>
        </p:spPr>
        <p:txBody>
          <a:bodyPr wrap="square">
            <a:spAutoFit/>
          </a:bodyPr>
          <a:lstStyle/>
          <a:p>
            <a:pPr algn="just"/>
            <a:r>
              <a:rPr lang="en-US" sz="1400" dirty="0" smtClean="0">
                <a:solidFill>
                  <a:schemeClr val="bg1"/>
                </a:solidFill>
                <a:latin typeface="Arial" panose="020B0604020202020204" pitchFamily="34" charset="0"/>
                <a:cs typeface="Arial" panose="020B0604020202020204" pitchFamily="34" charset="0"/>
              </a:rPr>
              <a:t>Participants </a:t>
            </a:r>
            <a:r>
              <a:rPr lang="en-US" sz="1400" dirty="0">
                <a:solidFill>
                  <a:schemeClr val="bg1"/>
                </a:solidFill>
                <a:latin typeface="Arial" panose="020B0604020202020204" pitchFamily="34" charset="0"/>
                <a:cs typeface="Arial" panose="020B0604020202020204" pitchFamily="34" charset="0"/>
              </a:rPr>
              <a:t>are briefed on </a:t>
            </a:r>
            <a:r>
              <a:rPr lang="en-US" sz="1400" dirty="0" smtClean="0">
                <a:solidFill>
                  <a:schemeClr val="bg1"/>
                </a:solidFill>
                <a:latin typeface="Arial" panose="020B0604020202020204" pitchFamily="34" charset="0"/>
                <a:cs typeface="Arial" panose="020B0604020202020204" pitchFamily="34" charset="0"/>
              </a:rPr>
              <a:t>affective </a:t>
            </a:r>
            <a:r>
              <a:rPr lang="en-US" sz="1400" dirty="0">
                <a:solidFill>
                  <a:schemeClr val="bg1"/>
                </a:solidFill>
                <a:latin typeface="Arial" panose="020B0604020202020204" pitchFamily="34" charset="0"/>
                <a:cs typeface="Arial" panose="020B0604020202020204" pitchFamily="34" charset="0"/>
              </a:rPr>
              <a:t>instructional approaches and use of visual aids and handouts. This course allows the student to become a trainer in the </a:t>
            </a:r>
            <a:r>
              <a:rPr lang="en-US" sz="1400" dirty="0" smtClean="0">
                <a:solidFill>
                  <a:schemeClr val="bg1"/>
                </a:solidFill>
                <a:latin typeface="Arial" panose="020B0604020202020204" pitchFamily="34" charset="0"/>
                <a:cs typeface="Arial" panose="020B0604020202020204" pitchFamily="34" charset="0"/>
              </a:rPr>
              <a:t>Construction Advancement Foundation Site Safety  Program. </a:t>
            </a:r>
          </a:p>
          <a:p>
            <a:pPr algn="just"/>
            <a:endParaRPr lang="en-US" sz="1400" dirty="0" smtClean="0">
              <a:solidFill>
                <a:schemeClr val="bg1"/>
              </a:solidFill>
              <a:latin typeface="Arial" panose="020B0604020202020204" pitchFamily="34" charset="0"/>
              <a:cs typeface="Arial" panose="020B0604020202020204" pitchFamily="34" charset="0"/>
            </a:endParaRPr>
          </a:p>
          <a:p>
            <a:pPr algn="just"/>
            <a:r>
              <a:rPr lang="en-US" sz="1400" dirty="0" smtClean="0">
                <a:solidFill>
                  <a:schemeClr val="bg1"/>
                </a:solidFill>
                <a:latin typeface="Arial" panose="020B0604020202020204" pitchFamily="34" charset="0"/>
                <a:cs typeface="Arial" panose="020B0604020202020204" pitchFamily="34" charset="0"/>
              </a:rPr>
              <a:t>Participants </a:t>
            </a:r>
            <a:r>
              <a:rPr lang="en-US" sz="1400" dirty="0">
                <a:solidFill>
                  <a:schemeClr val="bg1"/>
                </a:solidFill>
                <a:latin typeface="Arial" panose="020B0604020202020204" pitchFamily="34" charset="0"/>
                <a:cs typeface="Arial" panose="020B0604020202020204" pitchFamily="34" charset="0"/>
              </a:rPr>
              <a:t>who wish to participate as </a:t>
            </a:r>
            <a:r>
              <a:rPr lang="en-US" sz="1400" dirty="0" smtClean="0">
                <a:solidFill>
                  <a:schemeClr val="bg1"/>
                </a:solidFill>
                <a:latin typeface="Arial" panose="020B0604020202020204" pitchFamily="34" charset="0"/>
                <a:cs typeface="Arial" panose="020B0604020202020204" pitchFamily="34" charset="0"/>
              </a:rPr>
              <a:t>instructors will have successfully completed the following;</a:t>
            </a:r>
          </a:p>
          <a:p>
            <a:pPr marL="285750" indent="-285750" algn="just">
              <a:buClr>
                <a:schemeClr val="bg1"/>
              </a:buClr>
              <a:buFont typeface="Arial" panose="020B0604020202020204" pitchFamily="34" charset="0"/>
              <a:buChar char="•"/>
            </a:pPr>
            <a:r>
              <a:rPr lang="en-US" sz="1400" dirty="0" smtClean="0">
                <a:solidFill>
                  <a:schemeClr val="bg1"/>
                </a:solidFill>
                <a:latin typeface="Arial" panose="020B0604020202020204" pitchFamily="34" charset="0"/>
                <a:cs typeface="Arial" panose="020B0604020202020204" pitchFamily="34" charset="0"/>
              </a:rPr>
              <a:t>All 8 Site Safety  Courses</a:t>
            </a:r>
          </a:p>
          <a:p>
            <a:pPr marL="800100" lvl="1" indent="-342900" algn="just">
              <a:buClr>
                <a:schemeClr val="bg1"/>
              </a:buClr>
              <a:buSzPct val="80000"/>
              <a:buFont typeface="+mj-lt"/>
              <a:buAutoNum type="arabicPeriod"/>
            </a:pPr>
            <a:r>
              <a:rPr lang="en-US" sz="1200" i="1" dirty="0" smtClean="0">
                <a:solidFill>
                  <a:schemeClr val="bg1"/>
                </a:solidFill>
                <a:latin typeface="Arial" panose="020B0604020202020204" pitchFamily="34" charset="0"/>
                <a:cs typeface="Arial" panose="020B0604020202020204" pitchFamily="34" charset="0"/>
              </a:rPr>
              <a:t>Safety Administration     </a:t>
            </a:r>
          </a:p>
          <a:p>
            <a:pPr marL="800100" lvl="1" indent="-342900" algn="just">
              <a:buClr>
                <a:schemeClr val="bg1"/>
              </a:buClr>
              <a:buSzPct val="80000"/>
              <a:buFont typeface="+mj-lt"/>
              <a:buAutoNum type="arabicPeriod"/>
            </a:pPr>
            <a:r>
              <a:rPr lang="en-US" sz="1200" i="1" dirty="0" smtClean="0">
                <a:solidFill>
                  <a:schemeClr val="bg1"/>
                </a:solidFill>
                <a:latin typeface="Arial" panose="020B0604020202020204" pitchFamily="34" charset="0"/>
                <a:cs typeface="Arial" panose="020B0604020202020204" pitchFamily="34" charset="0"/>
              </a:rPr>
              <a:t>Risk Management</a:t>
            </a:r>
          </a:p>
          <a:p>
            <a:pPr marL="800100" lvl="1" indent="-342900" algn="just">
              <a:buClr>
                <a:schemeClr val="bg1"/>
              </a:buClr>
              <a:buSzPct val="80000"/>
              <a:buFont typeface="+mj-lt"/>
              <a:buAutoNum type="arabicPeriod"/>
            </a:pPr>
            <a:r>
              <a:rPr lang="en-US" sz="1200" i="1" dirty="0" smtClean="0">
                <a:solidFill>
                  <a:schemeClr val="bg1"/>
                </a:solidFill>
                <a:latin typeface="Arial" panose="020B0604020202020204" pitchFamily="34" charset="0"/>
                <a:cs typeface="Arial" panose="020B0604020202020204" pitchFamily="34" charset="0"/>
              </a:rPr>
              <a:t>Electrical Safety</a:t>
            </a:r>
          </a:p>
          <a:p>
            <a:pPr marL="800100" lvl="1" indent="-342900" algn="just">
              <a:buClr>
                <a:schemeClr val="bg1"/>
              </a:buClr>
              <a:buSzPct val="80000"/>
              <a:buFont typeface="+mj-lt"/>
              <a:buAutoNum type="arabicPeriod"/>
            </a:pPr>
            <a:r>
              <a:rPr lang="en-US" sz="1200" i="1" dirty="0" smtClean="0">
                <a:solidFill>
                  <a:schemeClr val="bg1"/>
                </a:solidFill>
                <a:latin typeface="Arial" panose="020B0604020202020204" pitchFamily="34" charset="0"/>
                <a:cs typeface="Arial" panose="020B0604020202020204" pitchFamily="34" charset="0"/>
              </a:rPr>
              <a:t>Fall Prevention</a:t>
            </a:r>
          </a:p>
          <a:p>
            <a:pPr marL="800100" lvl="1" indent="-342900" algn="just">
              <a:buClr>
                <a:schemeClr val="bg1"/>
              </a:buClr>
              <a:buSzPct val="80000"/>
              <a:buFont typeface="+mj-lt"/>
              <a:buAutoNum type="arabicPeriod"/>
            </a:pPr>
            <a:r>
              <a:rPr lang="en-US" sz="1200" i="1" dirty="0" smtClean="0">
                <a:solidFill>
                  <a:schemeClr val="bg1"/>
                </a:solidFill>
                <a:latin typeface="Arial" panose="020B0604020202020204" pitchFamily="34" charset="0"/>
                <a:cs typeface="Arial" panose="020B0604020202020204" pitchFamily="34" charset="0"/>
              </a:rPr>
              <a:t>Confined Spaces</a:t>
            </a:r>
          </a:p>
          <a:p>
            <a:pPr marL="800100" lvl="1" indent="-342900" algn="just">
              <a:buClr>
                <a:schemeClr val="bg1"/>
              </a:buClr>
              <a:buSzPct val="80000"/>
              <a:buFont typeface="+mj-lt"/>
              <a:buAutoNum type="arabicPeriod"/>
            </a:pPr>
            <a:r>
              <a:rPr lang="en-US" sz="1200" i="1" dirty="0" smtClean="0">
                <a:solidFill>
                  <a:schemeClr val="bg1"/>
                </a:solidFill>
                <a:latin typeface="Arial" panose="020B0604020202020204" pitchFamily="34" charset="0"/>
                <a:cs typeface="Arial" panose="020B0604020202020204" pitchFamily="34" charset="0"/>
              </a:rPr>
              <a:t>Excavation Safety</a:t>
            </a:r>
          </a:p>
          <a:p>
            <a:pPr marL="800100" lvl="1" indent="-342900" algn="just">
              <a:buClr>
                <a:schemeClr val="bg1"/>
              </a:buClr>
              <a:buSzPct val="80000"/>
              <a:buFont typeface="+mj-lt"/>
              <a:buAutoNum type="arabicPeriod"/>
            </a:pPr>
            <a:r>
              <a:rPr lang="en-US" sz="1200" i="1" dirty="0" smtClean="0">
                <a:solidFill>
                  <a:schemeClr val="bg1"/>
                </a:solidFill>
                <a:latin typeface="Arial" panose="020B0604020202020204" pitchFamily="34" charset="0"/>
                <a:cs typeface="Arial" panose="020B0604020202020204" pitchFamily="34" charset="0"/>
              </a:rPr>
              <a:t>Process Safety Management</a:t>
            </a:r>
          </a:p>
          <a:p>
            <a:pPr marL="800100" lvl="1" indent="-342900" algn="just">
              <a:buClr>
                <a:schemeClr val="bg1"/>
              </a:buClr>
              <a:buSzPct val="80000"/>
              <a:buFont typeface="+mj-lt"/>
              <a:buAutoNum type="arabicPeriod"/>
            </a:pPr>
            <a:r>
              <a:rPr lang="en-US" sz="1200" i="1" dirty="0" smtClean="0">
                <a:solidFill>
                  <a:schemeClr val="bg1"/>
                </a:solidFill>
                <a:latin typeface="Arial" panose="020B0604020202020204" pitchFamily="34" charset="0"/>
                <a:cs typeface="Arial" panose="020B0604020202020204" pitchFamily="34" charset="0"/>
              </a:rPr>
              <a:t>Industrial Hygiene</a:t>
            </a:r>
          </a:p>
          <a:p>
            <a:pPr marL="285750" indent="-285750" algn="just">
              <a:buClr>
                <a:schemeClr val="bg1"/>
              </a:buClr>
              <a:buFont typeface="Arial" panose="020B0604020202020204" pitchFamily="34" charset="0"/>
              <a:buChar char="•"/>
            </a:pPr>
            <a:r>
              <a:rPr lang="en-US" sz="1400" dirty="0" smtClean="0">
                <a:solidFill>
                  <a:schemeClr val="bg1"/>
                </a:solidFill>
                <a:latin typeface="Arial" panose="020B0604020202020204" pitchFamily="34" charset="0"/>
                <a:cs typeface="Arial" panose="020B0604020202020204" pitchFamily="34" charset="0"/>
              </a:rPr>
              <a:t>Successfully pass the exit exam</a:t>
            </a:r>
          </a:p>
          <a:p>
            <a:pPr marL="285750" indent="-285750" algn="just">
              <a:buClr>
                <a:schemeClr val="bg1"/>
              </a:buClr>
              <a:buFont typeface="Arial" panose="020B0604020202020204" pitchFamily="34" charset="0"/>
              <a:buChar char="•"/>
            </a:pPr>
            <a:r>
              <a:rPr lang="en-US" sz="1400" dirty="0" smtClean="0">
                <a:solidFill>
                  <a:schemeClr val="bg1"/>
                </a:solidFill>
                <a:latin typeface="Arial" panose="020B0604020202020204" pitchFamily="34" charset="0"/>
                <a:cs typeface="Arial" panose="020B0604020202020204" pitchFamily="34" charset="0"/>
              </a:rPr>
              <a:t>Demonstrates an understanding of the course material </a:t>
            </a:r>
          </a:p>
          <a:p>
            <a:pPr marL="285750" indent="-285750" algn="just">
              <a:buClr>
                <a:schemeClr val="bg1"/>
              </a:buClr>
              <a:buFont typeface="Arial" panose="020B0604020202020204" pitchFamily="34" charset="0"/>
              <a:buChar char="•"/>
            </a:pPr>
            <a:r>
              <a:rPr lang="en-US" sz="1400" dirty="0" smtClean="0">
                <a:solidFill>
                  <a:schemeClr val="bg1"/>
                </a:solidFill>
                <a:latin typeface="Arial" panose="020B0604020202020204" pitchFamily="34" charset="0"/>
                <a:cs typeface="Arial" panose="020B0604020202020204" pitchFamily="34" charset="0"/>
              </a:rPr>
              <a:t>Demonstrate the ability to present the course material</a:t>
            </a:r>
          </a:p>
          <a:p>
            <a:pPr marL="742950" lvl="1" indent="-285750" algn="just">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Participant must </a:t>
            </a:r>
            <a:r>
              <a:rPr lang="en-US" sz="1200" dirty="0">
                <a:solidFill>
                  <a:schemeClr val="bg1"/>
                </a:solidFill>
                <a:latin typeface="Arial" panose="020B0604020202020204" pitchFamily="34" charset="0"/>
                <a:cs typeface="Arial" panose="020B0604020202020204" pitchFamily="34" charset="0"/>
              </a:rPr>
              <a:t>prepare a presentation on an assigned </a:t>
            </a:r>
            <a:r>
              <a:rPr lang="en-US" sz="1200" dirty="0" smtClean="0">
                <a:solidFill>
                  <a:schemeClr val="bg1"/>
                </a:solidFill>
                <a:latin typeface="Arial" panose="020B0604020202020204" pitchFamily="34" charset="0"/>
                <a:cs typeface="Arial" panose="020B0604020202020204" pitchFamily="34" charset="0"/>
              </a:rPr>
              <a:t>topic</a:t>
            </a:r>
            <a:endParaRPr lang="en-US" sz="1400" dirty="0">
              <a:solidFill>
                <a:schemeClr val="bg1"/>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fontScale="90000"/>
          </a:bodyPr>
          <a:lstStyle/>
          <a:p>
            <a:pPr lvl="0">
              <a:spcBef>
                <a:spcPts val="0"/>
              </a:spcBef>
            </a:pPr>
            <a: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Presentation Preparation</a:t>
            </a:r>
            <a:b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br>
            <a:endParaRPr lang="en-US" dirty="0"/>
          </a:p>
        </p:txBody>
      </p:sp>
    </p:spTree>
    <p:extLst>
      <p:ext uri="{BB962C8B-B14F-4D97-AF65-F5344CB8AC3E}">
        <p14:creationId xmlns:p14="http://schemas.microsoft.com/office/powerpoint/2010/main" val="1481587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0"/>
              </a:spcBef>
            </a:pPr>
            <a:r>
              <a:rPr lang="en-US" altLang="en-US" sz="32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Site Safety </a:t>
            </a:r>
            <a:r>
              <a:rPr lang="en-US" altLang="en-US" sz="3200" dirty="0" smtClean="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en-US" altLang="en-US" sz="32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Program Trainer</a:t>
            </a:r>
            <a:br>
              <a:rPr lang="en-US" altLang="en-US" sz="32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br>
            <a:endParaRPr lang="en-US" dirty="0"/>
          </a:p>
        </p:txBody>
      </p:sp>
      <p:sp>
        <p:nvSpPr>
          <p:cNvPr id="3" name="Subtitle 2"/>
          <p:cNvSpPr>
            <a:spLocks noGrp="1"/>
          </p:cNvSpPr>
          <p:nvPr>
            <p:ph type="subTitle" idx="4294967295"/>
          </p:nvPr>
        </p:nvSpPr>
        <p:spPr>
          <a:xfrm>
            <a:off x="381000" y="990600"/>
            <a:ext cx="3810000" cy="3560762"/>
          </a:xfrm>
        </p:spPr>
        <p:txBody>
          <a:bodyPr>
            <a:normAutofit/>
          </a:bodyPr>
          <a:lstStyle/>
          <a:p>
            <a:pPr marL="514350" indent="-514350" algn="l">
              <a:buFont typeface="+mj-lt"/>
              <a:buAutoNum type="arabicPeriod"/>
            </a:pPr>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Safety Administration</a:t>
            </a:r>
          </a:p>
          <a:p>
            <a:pPr marL="514350" indent="-514350" algn="l">
              <a:buFont typeface="+mj-lt"/>
              <a:buAutoNum type="arabicPeriod"/>
            </a:pPr>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Risk Management</a:t>
            </a:r>
          </a:p>
          <a:p>
            <a:pPr marL="514350" indent="-514350" algn="l">
              <a:buFont typeface="+mj-lt"/>
              <a:buAutoNum type="arabicPeriod"/>
            </a:pPr>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Electrical Safety</a:t>
            </a:r>
          </a:p>
          <a:p>
            <a:pPr marL="514350" indent="-514350" algn="l">
              <a:buFont typeface="+mj-lt"/>
              <a:buAutoNum type="arabicPeriod"/>
            </a:pPr>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Fall Prevention</a:t>
            </a:r>
          </a:p>
          <a:p>
            <a:pPr marL="514350" indent="-514350" algn="l">
              <a:buFont typeface="+mj-lt"/>
              <a:buAutoNum type="arabicPeriod"/>
            </a:pPr>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Confined Spaces</a:t>
            </a:r>
          </a:p>
          <a:p>
            <a:pPr marL="514350" indent="-514350" algn="l">
              <a:buFont typeface="+mj-lt"/>
              <a:buAutoNum type="arabicPeriod"/>
            </a:pPr>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Excavation</a:t>
            </a:r>
          </a:p>
          <a:p>
            <a:pPr marL="514350" indent="-514350" algn="l">
              <a:buFont typeface="+mj-lt"/>
              <a:buAutoNum type="arabicPeriod"/>
            </a:pPr>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Process Safety</a:t>
            </a:r>
          </a:p>
          <a:p>
            <a:pPr marL="514350" indent="-514350" algn="l">
              <a:buFont typeface="+mj-lt"/>
              <a:buAutoNum type="arabicPeriod"/>
            </a:pPr>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Industrial Hygiene</a:t>
            </a:r>
          </a:p>
          <a:p>
            <a:pPr marL="514350" indent="-514350" algn="l">
              <a:buFont typeface="+mj-lt"/>
              <a:buAutoNum type="arabicPeriod"/>
            </a:pPr>
            <a:endParaRPr lang="en-US" sz="2800" dirty="0" smtClean="0">
              <a:solidFill>
                <a:srgbClr val="FFFF00"/>
              </a:solidFill>
              <a:latin typeface="Arial" panose="020B0604020202020204" pitchFamily="34" charset="0"/>
              <a:cs typeface="Arial" panose="020B0604020202020204" pitchFamily="34" charset="0"/>
            </a:endParaRPr>
          </a:p>
          <a:p>
            <a:pPr marL="514350" indent="-514350" algn="l">
              <a:buFont typeface="+mj-lt"/>
              <a:buAutoNum type="arabicPeriod"/>
            </a:pPr>
            <a:endParaRPr lang="en-US" sz="2800" dirty="0" smtClean="0">
              <a:solidFill>
                <a:srgbClr val="FFFF00"/>
              </a:solidFill>
              <a:latin typeface="Arial" panose="020B0604020202020204" pitchFamily="34" charset="0"/>
              <a:cs typeface="Arial" panose="020B0604020202020204" pitchFamily="34" charset="0"/>
            </a:endParaRPr>
          </a:p>
          <a:p>
            <a:pPr marL="514350" indent="-514350" algn="l">
              <a:buFont typeface="+mj-lt"/>
              <a:buAutoNum type="arabicPeriod"/>
            </a:pPr>
            <a:endParaRPr lang="en-US" sz="2800" dirty="0" smtClean="0">
              <a:solidFill>
                <a:srgbClr val="FFFF00"/>
              </a:solidFill>
              <a:latin typeface="Arial" panose="020B0604020202020204" pitchFamily="34" charset="0"/>
              <a:cs typeface="Arial" panose="020B0604020202020204" pitchFamily="34" charset="0"/>
            </a:endParaRPr>
          </a:p>
          <a:p>
            <a:pPr marL="514350" indent="-514350" algn="l">
              <a:buFont typeface="+mj-lt"/>
              <a:buAutoNum type="arabicPeriod"/>
            </a:pPr>
            <a:endParaRPr lang="en-US" sz="2800" dirty="0" smtClean="0">
              <a:solidFill>
                <a:srgbClr val="FFFF00"/>
              </a:solidFill>
              <a:latin typeface="Arial" panose="020B0604020202020204" pitchFamily="34" charset="0"/>
              <a:cs typeface="Arial" panose="020B0604020202020204" pitchFamily="34" charset="0"/>
            </a:endParaRPr>
          </a:p>
          <a:p>
            <a:pPr marL="514350" indent="-514350" algn="l">
              <a:buFont typeface="+mj-lt"/>
              <a:buAutoNum type="arabicPeriod"/>
            </a:pPr>
            <a:endParaRPr lang="en-US" sz="2800" dirty="0">
              <a:solidFill>
                <a:srgbClr val="FFFF00"/>
              </a:solidFill>
              <a:latin typeface="Arial" panose="020B0604020202020204" pitchFamily="34" charset="0"/>
              <a:cs typeface="Arial" panose="020B0604020202020204" pitchFamily="34" charset="0"/>
            </a:endParaRPr>
          </a:p>
        </p:txBody>
      </p:sp>
      <p:sp>
        <p:nvSpPr>
          <p:cNvPr id="5" name="TextBox 4"/>
          <p:cNvSpPr txBox="1"/>
          <p:nvPr/>
        </p:nvSpPr>
        <p:spPr>
          <a:xfrm>
            <a:off x="381000" y="4724400"/>
            <a:ext cx="5943600" cy="1231106"/>
          </a:xfrm>
          <a:prstGeom prst="rect">
            <a:avLst/>
          </a:prstGeom>
          <a:noFill/>
        </p:spPr>
        <p:txBody>
          <a:bodyPr wrap="square" rtlCol="0">
            <a:spAutoFit/>
          </a:bodyPr>
          <a:lstStyle/>
          <a:p>
            <a:pPr marL="514350" indent="-514350">
              <a:buFont typeface="Arial" panose="020B0604020202020204" pitchFamily="34" charset="0"/>
              <a:buChar char="•"/>
            </a:pPr>
            <a:r>
              <a:rPr lang="en-US" sz="2800" i="1" dirty="0" smtClean="0">
                <a:solidFill>
                  <a:schemeClr val="bg1"/>
                </a:solidFill>
                <a:latin typeface="Arial" panose="020B0604020202020204" pitchFamily="34" charset="0"/>
                <a:cs typeface="Arial" panose="020B0604020202020204" pitchFamily="34" charset="0"/>
              </a:rPr>
              <a:t>Final Exam</a:t>
            </a:r>
          </a:p>
          <a:p>
            <a:pPr marL="514350" indent="-514350">
              <a:buFont typeface="Arial" panose="020B0604020202020204" pitchFamily="34" charset="0"/>
              <a:buChar char="•"/>
            </a:pPr>
            <a:r>
              <a:rPr lang="en-US" sz="2800" i="1" dirty="0" smtClean="0">
                <a:solidFill>
                  <a:schemeClr val="bg1"/>
                </a:solidFill>
                <a:latin typeface="Arial" panose="020B0604020202020204" pitchFamily="34" charset="0"/>
                <a:cs typeface="Arial" panose="020B0604020202020204" pitchFamily="34" charset="0"/>
              </a:rPr>
              <a:t>Review for Presentation Course </a:t>
            </a:r>
          </a:p>
          <a:p>
            <a:endParaRPr lang="en-US" dirty="0"/>
          </a:p>
        </p:txBody>
      </p:sp>
      <p:pic>
        <p:nvPicPr>
          <p:cNvPr id="7" name="Picture 6" title="Text box that says susan harwood training grant progra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8353" y="1143000"/>
            <a:ext cx="4152900" cy="8270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6441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219200"/>
            <a:ext cx="7772400" cy="4524315"/>
          </a:xfrm>
          <a:prstGeom prst="rect">
            <a:avLst/>
          </a:prstGeom>
        </p:spPr>
        <p:txBody>
          <a:bodyPr wrap="square">
            <a:spAutoFit/>
          </a:bodyPr>
          <a:lstStyle/>
          <a:p>
            <a:pPr fontAlgn="base"/>
            <a:r>
              <a:rPr lang="en-US" sz="2400" dirty="0">
                <a:solidFill>
                  <a:schemeClr val="bg1"/>
                </a:solidFill>
                <a:effectLst>
                  <a:outerShdw blurRad="38100" dist="38100" dir="2700000" algn="tl">
                    <a:srgbClr val="000000"/>
                  </a:outerShdw>
                </a:effectLst>
              </a:rPr>
              <a:t>What Rights Do You Have Under OSHA?</a:t>
            </a:r>
            <a:endParaRPr lang="en-US" sz="2400" dirty="0">
              <a:solidFill>
                <a:schemeClr val="bg1"/>
              </a:solidFill>
            </a:endParaRPr>
          </a:p>
          <a:p>
            <a:pPr fontAlgn="base"/>
            <a:r>
              <a:rPr lang="en-US" sz="2400" dirty="0">
                <a:solidFill>
                  <a:schemeClr val="bg1"/>
                </a:solidFill>
                <a:effectLst>
                  <a:outerShdw blurRad="38100" dist="38100" dir="2700000" algn="tl">
                    <a:srgbClr val="000000"/>
                  </a:outerShdw>
                </a:effectLst>
              </a:rPr>
              <a:t>You have the right to:</a:t>
            </a:r>
            <a:endParaRPr lang="en-US" sz="2400" dirty="0">
              <a:solidFill>
                <a:schemeClr val="bg1"/>
              </a:solidFill>
            </a:endParaRPr>
          </a:p>
          <a:p>
            <a:pPr lvl="1" fontAlgn="base"/>
            <a:r>
              <a:rPr lang="en-US" sz="2400" i="1" dirty="0">
                <a:solidFill>
                  <a:schemeClr val="bg1"/>
                </a:solidFill>
              </a:rPr>
              <a:t>A safe and healthful workplace </a:t>
            </a:r>
            <a:endParaRPr lang="en-US" sz="2400" dirty="0">
              <a:solidFill>
                <a:schemeClr val="bg1"/>
              </a:solidFill>
            </a:endParaRPr>
          </a:p>
          <a:p>
            <a:pPr lvl="1" fontAlgn="base"/>
            <a:r>
              <a:rPr lang="en-US" sz="2400" i="1" dirty="0">
                <a:solidFill>
                  <a:schemeClr val="bg1"/>
                </a:solidFill>
              </a:rPr>
              <a:t>Know about hazardous chemicals</a:t>
            </a:r>
            <a:endParaRPr lang="en-US" sz="2400" dirty="0">
              <a:solidFill>
                <a:schemeClr val="bg1"/>
              </a:solidFill>
            </a:endParaRPr>
          </a:p>
          <a:p>
            <a:pPr lvl="1" fontAlgn="base"/>
            <a:r>
              <a:rPr lang="en-US" sz="2400" i="1" dirty="0">
                <a:solidFill>
                  <a:schemeClr val="bg1"/>
                </a:solidFill>
              </a:rPr>
              <a:t>Information about injuries and illnesses in your workplace </a:t>
            </a:r>
            <a:endParaRPr lang="en-US" sz="2400" dirty="0">
              <a:solidFill>
                <a:schemeClr val="bg1"/>
              </a:solidFill>
            </a:endParaRPr>
          </a:p>
          <a:p>
            <a:pPr lvl="1" fontAlgn="base"/>
            <a:r>
              <a:rPr lang="en-US" sz="2400" i="1" dirty="0">
                <a:solidFill>
                  <a:schemeClr val="bg1"/>
                </a:solidFill>
              </a:rPr>
              <a:t>Complain or request hazard correction from employer </a:t>
            </a:r>
            <a:endParaRPr lang="en-US" sz="2400" dirty="0">
              <a:solidFill>
                <a:schemeClr val="bg1"/>
              </a:solidFill>
            </a:endParaRPr>
          </a:p>
          <a:p>
            <a:pPr lvl="1" fontAlgn="base"/>
            <a:r>
              <a:rPr lang="en-US" sz="2400" i="1" dirty="0">
                <a:solidFill>
                  <a:schemeClr val="bg1"/>
                </a:solidFill>
              </a:rPr>
              <a:t>Training</a:t>
            </a:r>
            <a:endParaRPr lang="en-US" sz="2400" dirty="0">
              <a:solidFill>
                <a:schemeClr val="bg1"/>
              </a:solidFill>
            </a:endParaRPr>
          </a:p>
          <a:p>
            <a:pPr lvl="1" fontAlgn="base"/>
            <a:r>
              <a:rPr lang="en-US" sz="2400" i="1" dirty="0">
                <a:solidFill>
                  <a:schemeClr val="bg1"/>
                </a:solidFill>
              </a:rPr>
              <a:t>Hazard exposure and medical records</a:t>
            </a:r>
            <a:endParaRPr lang="en-US" sz="2400" dirty="0">
              <a:solidFill>
                <a:schemeClr val="bg1"/>
              </a:solidFill>
            </a:endParaRPr>
          </a:p>
          <a:p>
            <a:pPr lvl="1" fontAlgn="base"/>
            <a:r>
              <a:rPr lang="en-US" sz="2400" i="1" dirty="0">
                <a:solidFill>
                  <a:schemeClr val="bg1"/>
                </a:solidFill>
              </a:rPr>
              <a:t>File a complaint with OSHA</a:t>
            </a:r>
            <a:endParaRPr lang="en-US" sz="2400" dirty="0">
              <a:solidFill>
                <a:schemeClr val="bg1"/>
              </a:solidFill>
            </a:endParaRPr>
          </a:p>
          <a:p>
            <a:pPr lvl="1" fontAlgn="base"/>
            <a:r>
              <a:rPr lang="en-US" sz="2400" i="1" dirty="0">
                <a:solidFill>
                  <a:schemeClr val="bg1"/>
                </a:solidFill>
              </a:rPr>
              <a:t>Participate in an OSHA inspection</a:t>
            </a:r>
            <a:endParaRPr lang="en-US" sz="2400" dirty="0">
              <a:solidFill>
                <a:schemeClr val="bg1"/>
              </a:solidFill>
            </a:endParaRPr>
          </a:p>
          <a:p>
            <a:pPr lvl="1" fontAlgn="base"/>
            <a:r>
              <a:rPr lang="en-US" sz="2400" i="1" dirty="0">
                <a:solidFill>
                  <a:schemeClr val="bg1"/>
                </a:solidFill>
              </a:rPr>
              <a:t>Be free from retaliation for exercising safety and health rights</a:t>
            </a:r>
            <a:endParaRPr lang="en-US" sz="2400" dirty="0">
              <a:solidFill>
                <a:schemeClr val="bg1"/>
              </a:solidFill>
            </a:endParaRPr>
          </a:p>
        </p:txBody>
      </p:sp>
      <p:sp>
        <p:nvSpPr>
          <p:cNvPr id="3" name="Title 2" hidden="1"/>
          <p:cNvSpPr>
            <a:spLocks noGrp="1"/>
          </p:cNvSpPr>
          <p:nvPr>
            <p:ph type="title"/>
          </p:nvPr>
        </p:nvSpPr>
        <p:spPr/>
        <p:txBody>
          <a:bodyPr>
            <a:normAutofit fontScale="90000"/>
          </a:bodyPr>
          <a:lstStyle/>
          <a:p>
            <a:pPr lvl="0" fontAlgn="base">
              <a:spcBef>
                <a:spcPts val="0"/>
              </a:spcBef>
            </a:pPr>
            <a:r>
              <a:rPr lang="en-US" sz="1800" dirty="0">
                <a:solidFill>
                  <a:prstClr val="black"/>
                </a:solidFill>
                <a:effectLst>
                  <a:outerShdw blurRad="38100" dist="38100" dir="2700000" algn="tl">
                    <a:srgbClr val="000000"/>
                  </a:outerShdw>
                </a:effectLst>
                <a:ea typeface="+mn-ea"/>
                <a:cs typeface="+mn-cs"/>
              </a:rPr>
              <a:t>What Rights Do You Have Under OSHA?</a:t>
            </a:r>
            <a:r>
              <a:rPr lang="en-US" sz="1800" dirty="0">
                <a:solidFill>
                  <a:prstClr val="black"/>
                </a:solidFill>
                <a:ea typeface="+mn-ea"/>
                <a:cs typeface="+mn-cs"/>
              </a:rPr>
              <a:t/>
            </a:r>
            <a:br>
              <a:rPr lang="en-US" sz="1800" dirty="0">
                <a:solidFill>
                  <a:prstClr val="black"/>
                </a:solidFill>
                <a:ea typeface="+mn-ea"/>
                <a:cs typeface="+mn-cs"/>
              </a:rPr>
            </a:br>
            <a:r>
              <a:rPr lang="en-US" sz="1800" dirty="0">
                <a:solidFill>
                  <a:prstClr val="black"/>
                </a:solidFill>
                <a:effectLst>
                  <a:outerShdw blurRad="38100" dist="38100" dir="2700000" algn="tl">
                    <a:srgbClr val="000000"/>
                  </a:outerShdw>
                </a:effectLst>
                <a:ea typeface="+mn-ea"/>
                <a:cs typeface="+mn-cs"/>
              </a:rPr>
              <a:t>You have the right to:</a:t>
            </a:r>
            <a:r>
              <a:rPr lang="en-US" sz="1800" dirty="0">
                <a:solidFill>
                  <a:prstClr val="black"/>
                </a:solidFill>
                <a:ea typeface="+mn-ea"/>
                <a:cs typeface="+mn-cs"/>
              </a:rPr>
              <a:t/>
            </a:r>
            <a:br>
              <a:rPr lang="en-US" sz="1800" dirty="0">
                <a:solidFill>
                  <a:prstClr val="black"/>
                </a:solidFill>
                <a:ea typeface="+mn-ea"/>
                <a:cs typeface="+mn-cs"/>
              </a:rPr>
            </a:br>
            <a:endParaRPr lang="en-US" dirty="0"/>
          </a:p>
        </p:txBody>
      </p:sp>
    </p:spTree>
    <p:extLst>
      <p:ext uri="{BB962C8B-B14F-4D97-AF65-F5344CB8AC3E}">
        <p14:creationId xmlns:p14="http://schemas.microsoft.com/office/powerpoint/2010/main" val="33638962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0"/>
              </a:spcBef>
            </a:pPr>
            <a: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Final Test Review</a:t>
            </a:r>
            <a:b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br>
            <a:endParaRPr lang="en-US" dirty="0"/>
          </a:p>
        </p:txBody>
      </p:sp>
    </p:spTree>
    <p:extLst>
      <p:ext uri="{BB962C8B-B14F-4D97-AF65-F5344CB8AC3E}">
        <p14:creationId xmlns:p14="http://schemas.microsoft.com/office/powerpoint/2010/main" val="1481587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0"/>
              </a:spcBef>
            </a:pPr>
            <a:r>
              <a:rPr lang="en-US" altLang="en-US" sz="32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Safety Admin. – OSHA History Review</a:t>
            </a:r>
            <a:br>
              <a:rPr lang="en-US" altLang="en-US" sz="32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br>
            <a:endParaRPr lang="en-US" dirty="0"/>
          </a:p>
        </p:txBody>
      </p:sp>
      <p:sp>
        <p:nvSpPr>
          <p:cNvPr id="3" name="Subtitle 2"/>
          <p:cNvSpPr>
            <a:spLocks noGrp="1"/>
          </p:cNvSpPr>
          <p:nvPr>
            <p:ph type="subTitle" idx="4294967295"/>
          </p:nvPr>
        </p:nvSpPr>
        <p:spPr>
          <a:xfrm>
            <a:off x="481013" y="838200"/>
            <a:ext cx="8353425" cy="1066800"/>
          </a:xfrm>
        </p:spPr>
        <p:txBody>
          <a:bodyPr>
            <a:normAutofit/>
          </a:bodyPr>
          <a:lstStyle/>
          <a:p>
            <a:pPr marL="342900" indent="-342900" algn="just">
              <a:buFont typeface="Arial" panose="020B0604020202020204" pitchFamily="34" charset="0"/>
              <a:buChar char="•"/>
            </a:pPr>
            <a:r>
              <a:rPr lang="en-US" altLang="en-US" sz="1800" dirty="0">
                <a:solidFill>
                  <a:schemeClr val="bg1"/>
                </a:solidFill>
                <a:latin typeface="Arial" charset="0"/>
              </a:rPr>
              <a:t>OSHA stands for the Occupational Safety and Health Administration, an agency of the U.S. Department of Labor </a:t>
            </a:r>
          </a:p>
          <a:p>
            <a:pPr marL="342900" indent="-342900" algn="just">
              <a:buFont typeface="Arial" panose="020B0604020202020204" pitchFamily="34" charset="0"/>
              <a:buChar char="•"/>
            </a:pPr>
            <a:r>
              <a:rPr lang="en-US" altLang="en-US" sz="1800" dirty="0">
                <a:solidFill>
                  <a:schemeClr val="bg1"/>
                </a:solidFill>
                <a:latin typeface="Arial" charset="0"/>
              </a:rPr>
              <a:t>OSHA’s responsibility is </a:t>
            </a:r>
            <a:r>
              <a:rPr lang="en-US" altLang="en-US" sz="1800" b="1" dirty="0">
                <a:solidFill>
                  <a:schemeClr val="bg1"/>
                </a:solidFill>
                <a:effectLst>
                  <a:outerShdw blurRad="38100" dist="38100" dir="2700000" algn="tl">
                    <a:srgbClr val="000000">
                      <a:alpha val="43137"/>
                    </a:srgbClr>
                  </a:outerShdw>
                </a:effectLst>
                <a:latin typeface="Arial" charset="0"/>
              </a:rPr>
              <a:t>worker safety and health </a:t>
            </a:r>
            <a:r>
              <a:rPr lang="en-US" altLang="en-US" sz="1800" b="1" dirty="0" smtClean="0">
                <a:solidFill>
                  <a:schemeClr val="bg1"/>
                </a:solidFill>
                <a:effectLst>
                  <a:outerShdw blurRad="38100" dist="38100" dir="2700000" algn="tl">
                    <a:srgbClr val="000000">
                      <a:alpha val="43137"/>
                    </a:srgbClr>
                  </a:outerShdw>
                </a:effectLst>
                <a:latin typeface="Arial" charset="0"/>
              </a:rPr>
              <a:t>protection</a:t>
            </a:r>
            <a:endParaRPr lang="en-US" sz="1800" b="1" dirty="0">
              <a:solidFill>
                <a:schemeClr val="bg1"/>
              </a:solidFill>
              <a:effectLst>
                <a:outerShdw blurRad="38100" dist="38100" dir="2700000" algn="tl">
                  <a:srgbClr val="000000">
                    <a:alpha val="43137"/>
                  </a:srgbClr>
                </a:outerShdw>
              </a:effectLst>
            </a:endParaRPr>
          </a:p>
        </p:txBody>
      </p:sp>
      <p:pic>
        <p:nvPicPr>
          <p:cNvPr id="6" name="Content Placeholder 5" descr="Act_1970_new.jpg" title="Picture of the act of 1970"/>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514382" y="2145230"/>
            <a:ext cx="3320056" cy="396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1322" y="1905000"/>
            <a:ext cx="4876800" cy="4124206"/>
          </a:xfrm>
          <a:prstGeom prst="rect">
            <a:avLst/>
          </a:prstGeom>
          <a:noFill/>
        </p:spPr>
        <p:txBody>
          <a:bodyPr wrap="square">
            <a:spAutoFit/>
          </a:bodyPr>
          <a:lstStyle>
            <a:lvl1pPr marL="365125" indent="-255588" eaLnBrk="0" hangingPunct="0">
              <a:defRPr>
                <a:solidFill>
                  <a:schemeClr val="tx1"/>
                </a:solidFill>
                <a:latin typeface="Arial" charset="0"/>
                <a:ea typeface="ＭＳ Ｐゴシック" pitchFamily="-105" charset="-128"/>
              </a:defRPr>
            </a:lvl1pPr>
            <a:lvl2pPr marL="742950" indent="-285750" eaLnBrk="0" hangingPunct="0">
              <a:defRPr>
                <a:solidFill>
                  <a:schemeClr val="tx1"/>
                </a:solidFill>
                <a:latin typeface="Arial" charset="0"/>
                <a:ea typeface="ＭＳ Ｐゴシック" pitchFamily="-105" charset="-128"/>
              </a:defRPr>
            </a:lvl2pPr>
            <a:lvl3pPr marL="1143000" indent="-228600" eaLnBrk="0" hangingPunct="0">
              <a:defRPr>
                <a:solidFill>
                  <a:schemeClr val="tx1"/>
                </a:solidFill>
                <a:latin typeface="Arial" charset="0"/>
                <a:ea typeface="ＭＳ Ｐゴシック" pitchFamily="-105" charset="-128"/>
              </a:defRPr>
            </a:lvl3pPr>
            <a:lvl4pPr marL="1600200" indent="-228600" eaLnBrk="0" hangingPunct="0">
              <a:defRPr>
                <a:solidFill>
                  <a:schemeClr val="tx1"/>
                </a:solidFill>
                <a:latin typeface="Arial" charset="0"/>
                <a:ea typeface="ＭＳ Ｐゴシック" pitchFamily="-105" charset="-128"/>
              </a:defRPr>
            </a:lvl4pPr>
            <a:lvl5pPr marL="2057400" indent="-228600" eaLnBrk="0" hangingPunct="0">
              <a:defRPr>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5" charset="-128"/>
              </a:defRPr>
            </a:lvl9pPr>
          </a:lstStyle>
          <a:p>
            <a:pPr marL="452437" indent="-342900" algn="just" eaLnBrk="1" hangingPunct="1">
              <a:spcBef>
                <a:spcPts val="400"/>
              </a:spcBef>
              <a:buClr>
                <a:schemeClr val="bg1"/>
              </a:buClr>
              <a:buSzPct val="100000"/>
              <a:buFont typeface="Arial" panose="020B0604020202020204" pitchFamily="34" charset="0"/>
              <a:buChar char="•"/>
            </a:pPr>
            <a:r>
              <a:rPr lang="en-US" altLang="en-US" dirty="0">
                <a:solidFill>
                  <a:schemeClr val="bg1"/>
                </a:solidFill>
              </a:rPr>
              <a:t>On December 29, 1970, President Nixon signed the OSH </a:t>
            </a:r>
            <a:r>
              <a:rPr lang="en-US" altLang="en-US" dirty="0" smtClean="0">
                <a:solidFill>
                  <a:schemeClr val="bg1"/>
                </a:solidFill>
              </a:rPr>
              <a:t>Act</a:t>
            </a:r>
          </a:p>
          <a:p>
            <a:pPr marL="830262" lvl="1" indent="-342900" algn="just" eaLnBrk="1" hangingPunct="1">
              <a:spcBef>
                <a:spcPts val="400"/>
              </a:spcBef>
              <a:buClr>
                <a:schemeClr val="bg1"/>
              </a:buClr>
              <a:buSzPct val="100000"/>
              <a:buFont typeface="Arial" panose="020B0604020202020204" pitchFamily="34" charset="0"/>
              <a:buChar char="•"/>
            </a:pPr>
            <a:r>
              <a:rPr lang="en-US" altLang="en-US" sz="1600" dirty="0">
                <a:solidFill>
                  <a:schemeClr val="bg1"/>
                </a:solidFill>
              </a:rPr>
              <a:t>OSHA began because, until 1970, there were no national laws for safety and health hazards</a:t>
            </a:r>
            <a:r>
              <a:rPr lang="en-US" altLang="en-US" sz="1600" dirty="0" smtClean="0">
                <a:solidFill>
                  <a:schemeClr val="bg1"/>
                </a:solidFill>
              </a:rPr>
              <a:t>.</a:t>
            </a:r>
            <a:endParaRPr lang="en-US" altLang="en-US" dirty="0">
              <a:solidFill>
                <a:schemeClr val="bg1"/>
              </a:solidFill>
            </a:endParaRPr>
          </a:p>
          <a:p>
            <a:pPr marL="452437" indent="-342900" algn="just" eaLnBrk="1" hangingPunct="1">
              <a:spcBef>
                <a:spcPts val="400"/>
              </a:spcBef>
              <a:buClr>
                <a:schemeClr val="bg1"/>
              </a:buClr>
              <a:buSzPct val="100000"/>
              <a:buFont typeface="Arial" panose="020B0604020202020204" pitchFamily="34" charset="0"/>
              <a:buChar char="•"/>
            </a:pPr>
            <a:r>
              <a:rPr lang="en-US" altLang="en-US" dirty="0">
                <a:solidFill>
                  <a:schemeClr val="bg1"/>
                </a:solidFill>
              </a:rPr>
              <a:t>This Act created OSHA, the agency, which formally came into being on April 28, </a:t>
            </a:r>
            <a:r>
              <a:rPr lang="en-US" altLang="en-US" dirty="0" smtClean="0">
                <a:solidFill>
                  <a:schemeClr val="bg1"/>
                </a:solidFill>
              </a:rPr>
              <a:t>1971</a:t>
            </a:r>
          </a:p>
          <a:p>
            <a:pPr marL="663575" lvl="1" algn="just">
              <a:buFont typeface="Arial" panose="020B0604020202020204" pitchFamily="34" charset="0"/>
              <a:buChar char="•"/>
            </a:pPr>
            <a:r>
              <a:rPr lang="en-US" altLang="en-US" sz="1600" dirty="0">
                <a:solidFill>
                  <a:schemeClr val="bg1"/>
                </a:solidFill>
              </a:rPr>
              <a:t>On average, 15 workers die every day from job injuries</a:t>
            </a:r>
          </a:p>
          <a:p>
            <a:pPr marL="663575" lvl="1" algn="just">
              <a:buFont typeface="Arial" panose="020B0604020202020204" pitchFamily="34" charset="0"/>
              <a:buChar char="•"/>
            </a:pPr>
            <a:r>
              <a:rPr lang="en-US" altLang="en-US" sz="1600" dirty="0">
                <a:solidFill>
                  <a:schemeClr val="bg1"/>
                </a:solidFill>
              </a:rPr>
              <a:t>Over 5,600 Americans die from workplace injuries annually</a:t>
            </a:r>
          </a:p>
          <a:p>
            <a:pPr marL="663575" lvl="1" algn="just">
              <a:buFont typeface="Arial" panose="020B0604020202020204" pitchFamily="34" charset="0"/>
              <a:buChar char="•"/>
            </a:pPr>
            <a:r>
              <a:rPr lang="en-US" altLang="en-US" sz="1600" dirty="0">
                <a:solidFill>
                  <a:schemeClr val="bg1"/>
                </a:solidFill>
              </a:rPr>
              <a:t>Over 4 million non-fatal workplace injuries and illnesses are reported</a:t>
            </a:r>
          </a:p>
          <a:p>
            <a:pPr marL="830262" lvl="1" indent="-342900" algn="just" eaLnBrk="1" hangingPunct="1">
              <a:spcBef>
                <a:spcPts val="400"/>
              </a:spcBef>
              <a:buClr>
                <a:schemeClr val="bg1"/>
              </a:buClr>
              <a:buSzPct val="100000"/>
              <a:buFont typeface="Arial" panose="020B0604020202020204" pitchFamily="34" charset="0"/>
              <a:buChar char="•"/>
            </a:pPr>
            <a:endParaRPr lang="en-US" altLang="en-US" dirty="0">
              <a:solidFill>
                <a:schemeClr val="bg1"/>
              </a:solidFill>
            </a:endParaRPr>
          </a:p>
        </p:txBody>
      </p:sp>
    </p:spTree>
    <p:extLst>
      <p:ext uri="{BB962C8B-B14F-4D97-AF65-F5344CB8AC3E}">
        <p14:creationId xmlns:p14="http://schemas.microsoft.com/office/powerpoint/2010/main" val="692526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41" title="Table of Safety administration review of covered workers"/>
          <p:cNvGraphicFramePr>
            <a:graphicFrameLocks/>
          </p:cNvGraphicFramePr>
          <p:nvPr>
            <p:extLst>
              <p:ext uri="{D42A27DB-BD31-4B8C-83A1-F6EECF244321}">
                <p14:modId xmlns:p14="http://schemas.microsoft.com/office/powerpoint/2010/main" val="1953781735"/>
              </p:ext>
            </p:extLst>
          </p:nvPr>
        </p:nvGraphicFramePr>
        <p:xfrm>
          <a:off x="457200" y="1295400"/>
          <a:ext cx="8305800" cy="4724400"/>
        </p:xfrm>
        <a:graphic>
          <a:graphicData uri="http://schemas.openxmlformats.org/drawingml/2006/table">
            <a:tbl>
              <a:tblPr firstRow="1"/>
              <a:tblGrid>
                <a:gridCol w="2499090"/>
                <a:gridCol w="5806710"/>
              </a:tblGrid>
              <a:tr h="761489">
                <a:tc>
                  <a:txBody>
                    <a:bodyPr/>
                    <a:lstStyle>
                      <a:lvl1pPr eaLnBrk="0" hangingPunct="0">
                        <a:spcBef>
                          <a:spcPts val="400"/>
                        </a:spcBef>
                        <a:buClr>
                          <a:schemeClr val="accent1"/>
                        </a:buClr>
                        <a:buSzPct val="68000"/>
                        <a:buFont typeface="Wingdings 3" pitchFamily="18" charset="2"/>
                        <a:defRPr sz="2300">
                          <a:solidFill>
                            <a:schemeClr val="tx1"/>
                          </a:solidFill>
                          <a:latin typeface="Lucida Sans Unicode" pitchFamily="34" charset="0"/>
                          <a:ea typeface="ＭＳ Ｐゴシック" pitchFamily="-105" charset="-128"/>
                        </a:defRPr>
                      </a:lvl1pPr>
                      <a:lvl2pPr marL="742950" indent="-285750" eaLnBrk="0" hangingPunct="0">
                        <a:spcBef>
                          <a:spcPts val="325"/>
                        </a:spcBef>
                        <a:buClr>
                          <a:schemeClr val="accent1"/>
                        </a:buClr>
                        <a:buFont typeface="Verdana" pitchFamily="34" charset="0"/>
                        <a:defRPr sz="2100">
                          <a:solidFill>
                            <a:schemeClr val="tx1"/>
                          </a:solidFill>
                          <a:latin typeface="Lucida Sans Unicode" pitchFamily="34" charset="0"/>
                          <a:ea typeface="ＭＳ Ｐゴシック" pitchFamily="-105" charset="-128"/>
                        </a:defRPr>
                      </a:lvl2pPr>
                      <a:lvl3pPr marL="1143000" indent="-228600" eaLnBrk="0" hangingPunct="0">
                        <a:spcBef>
                          <a:spcPts val="350"/>
                        </a:spcBef>
                        <a:buClr>
                          <a:schemeClr val="accent2"/>
                        </a:buClr>
                        <a:buSzPct val="100000"/>
                        <a:buFont typeface="Wingdings 2" pitchFamily="18" charset="2"/>
                        <a:defRPr sz="1900">
                          <a:solidFill>
                            <a:schemeClr val="tx1"/>
                          </a:solidFill>
                          <a:latin typeface="Lucida Sans Unicode" pitchFamily="34" charset="0"/>
                          <a:ea typeface="ＭＳ Ｐゴシック" pitchFamily="-105" charset="-128"/>
                        </a:defRPr>
                      </a:lvl3pPr>
                      <a:lvl4pPr marL="1600200" indent="-228600" eaLnBrk="0" hangingPunct="0">
                        <a:spcBef>
                          <a:spcPts val="350"/>
                        </a:spcBef>
                        <a:buClr>
                          <a:schemeClr val="accent2"/>
                        </a:buClr>
                        <a:buFont typeface="Wingdings 2" pitchFamily="18" charset="2"/>
                        <a:defRPr sz="1700">
                          <a:solidFill>
                            <a:schemeClr val="tx1"/>
                          </a:solidFill>
                          <a:latin typeface="Lucida Sans Unicode" pitchFamily="34" charset="0"/>
                          <a:ea typeface="ＭＳ Ｐゴシック" pitchFamily="-105" charset="-128"/>
                        </a:defRPr>
                      </a:lvl4pPr>
                      <a:lvl5pPr marL="2057400" indent="-228600" eaLnBrk="0" hangingPunct="0">
                        <a:spcBef>
                          <a:spcPts val="350"/>
                        </a:spcBef>
                        <a:buClr>
                          <a:schemeClr val="accent2"/>
                        </a:buClr>
                        <a:buFont typeface="Wingdings 2" pitchFamily="18" charset="2"/>
                        <a:defRPr>
                          <a:solidFill>
                            <a:schemeClr val="tx1"/>
                          </a:solidFill>
                          <a:latin typeface="Lucida Sans Unicode" pitchFamily="34" charset="0"/>
                          <a:ea typeface="ＭＳ Ｐゴシック" pitchFamily="-105" charset="-128"/>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FF"/>
                          </a:solidFill>
                          <a:effectLst/>
                          <a:latin typeface="Arial" charset="0"/>
                          <a:ea typeface="ＭＳ Ｐゴシック" pitchFamily="-105" charset="-128"/>
                        </a:rPr>
                        <a:t>Covered by OSHA?</a:t>
                      </a:r>
                      <a:endParaRPr kumimoji="0" lang="en-US" altLang="en-US" sz="2000" b="0" i="0" u="none" strike="noStrike" cap="none" normalizeH="0" baseline="0" dirty="0" smtClean="0">
                        <a:ln>
                          <a:noFill/>
                        </a:ln>
                        <a:solidFill>
                          <a:srgbClr val="0000FF"/>
                        </a:solidFill>
                        <a:effectLst/>
                        <a:latin typeface="Arial" charset="0"/>
                        <a:ea typeface="ＭＳ Ｐゴシック" pitchFamily="-105"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ts val="400"/>
                        </a:spcBef>
                        <a:buClr>
                          <a:schemeClr val="accent1"/>
                        </a:buClr>
                        <a:buSzPct val="68000"/>
                        <a:buFont typeface="Wingdings 3" pitchFamily="18" charset="2"/>
                        <a:defRPr sz="2300">
                          <a:solidFill>
                            <a:schemeClr val="tx1"/>
                          </a:solidFill>
                          <a:latin typeface="Lucida Sans Unicode" pitchFamily="34" charset="0"/>
                          <a:ea typeface="ＭＳ Ｐゴシック" pitchFamily="-105" charset="-128"/>
                        </a:defRPr>
                      </a:lvl1pPr>
                      <a:lvl2pPr marL="742950" indent="-285750" eaLnBrk="0" hangingPunct="0">
                        <a:spcBef>
                          <a:spcPts val="325"/>
                        </a:spcBef>
                        <a:buClr>
                          <a:schemeClr val="accent1"/>
                        </a:buClr>
                        <a:buFont typeface="Verdana" pitchFamily="34" charset="0"/>
                        <a:defRPr sz="2100">
                          <a:solidFill>
                            <a:schemeClr val="tx1"/>
                          </a:solidFill>
                          <a:latin typeface="Lucida Sans Unicode" pitchFamily="34" charset="0"/>
                          <a:ea typeface="ＭＳ Ｐゴシック" pitchFamily="-105" charset="-128"/>
                        </a:defRPr>
                      </a:lvl2pPr>
                      <a:lvl3pPr marL="1143000" indent="-228600" eaLnBrk="0" hangingPunct="0">
                        <a:spcBef>
                          <a:spcPts val="350"/>
                        </a:spcBef>
                        <a:buClr>
                          <a:schemeClr val="accent2"/>
                        </a:buClr>
                        <a:buSzPct val="100000"/>
                        <a:buFont typeface="Wingdings 2" pitchFamily="18" charset="2"/>
                        <a:defRPr sz="1900">
                          <a:solidFill>
                            <a:schemeClr val="tx1"/>
                          </a:solidFill>
                          <a:latin typeface="Lucida Sans Unicode" pitchFamily="34" charset="0"/>
                          <a:ea typeface="ＭＳ Ｐゴシック" pitchFamily="-105" charset="-128"/>
                        </a:defRPr>
                      </a:lvl3pPr>
                      <a:lvl4pPr marL="1600200" indent="-228600" eaLnBrk="0" hangingPunct="0">
                        <a:spcBef>
                          <a:spcPts val="350"/>
                        </a:spcBef>
                        <a:buClr>
                          <a:schemeClr val="accent2"/>
                        </a:buClr>
                        <a:buFont typeface="Wingdings 2" pitchFamily="18" charset="2"/>
                        <a:defRPr sz="1700">
                          <a:solidFill>
                            <a:schemeClr val="tx1"/>
                          </a:solidFill>
                          <a:latin typeface="Lucida Sans Unicode" pitchFamily="34" charset="0"/>
                          <a:ea typeface="ＭＳ Ｐゴシック" pitchFamily="-105" charset="-128"/>
                        </a:defRPr>
                      </a:lvl4pPr>
                      <a:lvl5pPr marL="2057400" indent="-228600" eaLnBrk="0" hangingPunct="0">
                        <a:spcBef>
                          <a:spcPts val="350"/>
                        </a:spcBef>
                        <a:buClr>
                          <a:schemeClr val="accent2"/>
                        </a:buClr>
                        <a:buFont typeface="Wingdings 2" pitchFamily="18" charset="2"/>
                        <a:defRPr>
                          <a:solidFill>
                            <a:schemeClr val="tx1"/>
                          </a:solidFill>
                          <a:latin typeface="Lucida Sans Unicode" pitchFamily="34" charset="0"/>
                          <a:ea typeface="ＭＳ Ｐゴシック" pitchFamily="-105" charset="-128"/>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FF"/>
                          </a:solidFill>
                          <a:effectLst/>
                          <a:latin typeface="Arial" charset="0"/>
                          <a:ea typeface="ＭＳ Ｐゴシック" pitchFamily="-105" charset="-128"/>
                        </a:rPr>
                        <a:t>Worker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007386">
                <a:tc>
                  <a:txBody>
                    <a:bodyPr/>
                    <a:lstStyle>
                      <a:lvl1pPr eaLnBrk="0" hangingPunct="0">
                        <a:spcBef>
                          <a:spcPts val="400"/>
                        </a:spcBef>
                        <a:buClr>
                          <a:schemeClr val="accent1"/>
                        </a:buClr>
                        <a:buSzPct val="68000"/>
                        <a:buFont typeface="Wingdings 3" pitchFamily="18" charset="2"/>
                        <a:defRPr sz="2300">
                          <a:solidFill>
                            <a:schemeClr val="tx1"/>
                          </a:solidFill>
                          <a:latin typeface="Lucida Sans Unicode" pitchFamily="34" charset="0"/>
                          <a:ea typeface="ＭＳ Ｐゴシック" pitchFamily="-105" charset="-128"/>
                        </a:defRPr>
                      </a:lvl1pPr>
                      <a:lvl2pPr marL="742950" indent="-285750" eaLnBrk="0" hangingPunct="0">
                        <a:spcBef>
                          <a:spcPts val="325"/>
                        </a:spcBef>
                        <a:buClr>
                          <a:schemeClr val="accent1"/>
                        </a:buClr>
                        <a:buFont typeface="Verdana" pitchFamily="34" charset="0"/>
                        <a:defRPr sz="2100">
                          <a:solidFill>
                            <a:schemeClr val="tx1"/>
                          </a:solidFill>
                          <a:latin typeface="Lucida Sans Unicode" pitchFamily="34" charset="0"/>
                          <a:ea typeface="ＭＳ Ｐゴシック" pitchFamily="-105" charset="-128"/>
                        </a:defRPr>
                      </a:lvl2pPr>
                      <a:lvl3pPr marL="1143000" indent="-228600" eaLnBrk="0" hangingPunct="0">
                        <a:spcBef>
                          <a:spcPts val="350"/>
                        </a:spcBef>
                        <a:buClr>
                          <a:schemeClr val="accent2"/>
                        </a:buClr>
                        <a:buSzPct val="100000"/>
                        <a:buFont typeface="Wingdings 2" pitchFamily="18" charset="2"/>
                        <a:defRPr sz="1900">
                          <a:solidFill>
                            <a:schemeClr val="tx1"/>
                          </a:solidFill>
                          <a:latin typeface="Lucida Sans Unicode" pitchFamily="34" charset="0"/>
                          <a:ea typeface="ＭＳ Ｐゴシック" pitchFamily="-105" charset="-128"/>
                        </a:defRPr>
                      </a:lvl3pPr>
                      <a:lvl4pPr marL="1600200" indent="-228600" eaLnBrk="0" hangingPunct="0">
                        <a:spcBef>
                          <a:spcPts val="350"/>
                        </a:spcBef>
                        <a:buClr>
                          <a:schemeClr val="accent2"/>
                        </a:buClr>
                        <a:buFont typeface="Wingdings 2" pitchFamily="18" charset="2"/>
                        <a:defRPr sz="1700">
                          <a:solidFill>
                            <a:schemeClr val="tx1"/>
                          </a:solidFill>
                          <a:latin typeface="Lucida Sans Unicode" pitchFamily="34" charset="0"/>
                          <a:ea typeface="ＭＳ Ｐゴシック" pitchFamily="-105" charset="-128"/>
                        </a:defRPr>
                      </a:lvl4pPr>
                      <a:lvl5pPr marL="2057400" indent="-228600" eaLnBrk="0" hangingPunct="0">
                        <a:spcBef>
                          <a:spcPts val="350"/>
                        </a:spcBef>
                        <a:buClr>
                          <a:schemeClr val="accent2"/>
                        </a:buClr>
                        <a:buFont typeface="Wingdings 2" pitchFamily="18" charset="2"/>
                        <a:defRPr>
                          <a:solidFill>
                            <a:schemeClr val="tx1"/>
                          </a:solidFill>
                          <a:latin typeface="Lucida Sans Unicode" pitchFamily="34" charset="0"/>
                          <a:ea typeface="ＭＳ Ｐゴシック" pitchFamily="-105" charset="-128"/>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FF"/>
                          </a:solidFill>
                          <a:effectLst/>
                          <a:latin typeface="Arial" charset="0"/>
                          <a:ea typeface="ＭＳ Ｐゴシック" pitchFamily="-105" charset="-128"/>
                        </a:rPr>
                        <a:t>YES	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ts val="400"/>
                        </a:spcBef>
                        <a:buClr>
                          <a:schemeClr val="accent1"/>
                        </a:buClr>
                        <a:buSzPct val="68000"/>
                        <a:buFont typeface="Wingdings 3" pitchFamily="18" charset="2"/>
                        <a:defRPr sz="2300">
                          <a:solidFill>
                            <a:schemeClr val="tx1"/>
                          </a:solidFill>
                          <a:latin typeface="Lucida Sans Unicode" pitchFamily="34" charset="0"/>
                          <a:ea typeface="ＭＳ Ｐゴシック" pitchFamily="-105" charset="-128"/>
                        </a:defRPr>
                      </a:lvl1pPr>
                      <a:lvl2pPr marL="742950" indent="-285750" eaLnBrk="0" hangingPunct="0">
                        <a:spcBef>
                          <a:spcPts val="325"/>
                        </a:spcBef>
                        <a:buClr>
                          <a:schemeClr val="accent1"/>
                        </a:buClr>
                        <a:buFont typeface="Verdana" pitchFamily="34" charset="0"/>
                        <a:defRPr sz="2100">
                          <a:solidFill>
                            <a:schemeClr val="tx1"/>
                          </a:solidFill>
                          <a:latin typeface="Lucida Sans Unicode" pitchFamily="34" charset="0"/>
                          <a:ea typeface="ＭＳ Ｐゴシック" pitchFamily="-105" charset="-128"/>
                        </a:defRPr>
                      </a:lvl2pPr>
                      <a:lvl3pPr marL="1143000" indent="-228600" eaLnBrk="0" hangingPunct="0">
                        <a:spcBef>
                          <a:spcPts val="350"/>
                        </a:spcBef>
                        <a:buClr>
                          <a:schemeClr val="accent2"/>
                        </a:buClr>
                        <a:buSzPct val="100000"/>
                        <a:buFont typeface="Wingdings 2" pitchFamily="18" charset="2"/>
                        <a:defRPr sz="1900">
                          <a:solidFill>
                            <a:schemeClr val="tx1"/>
                          </a:solidFill>
                          <a:latin typeface="Lucida Sans Unicode" pitchFamily="34" charset="0"/>
                          <a:ea typeface="ＭＳ Ｐゴシック" pitchFamily="-105" charset="-128"/>
                        </a:defRPr>
                      </a:lvl3pPr>
                      <a:lvl4pPr marL="1600200" indent="-228600" eaLnBrk="0" hangingPunct="0">
                        <a:spcBef>
                          <a:spcPts val="350"/>
                        </a:spcBef>
                        <a:buClr>
                          <a:schemeClr val="accent2"/>
                        </a:buClr>
                        <a:buFont typeface="Wingdings 2" pitchFamily="18" charset="2"/>
                        <a:defRPr sz="1700">
                          <a:solidFill>
                            <a:schemeClr val="tx1"/>
                          </a:solidFill>
                          <a:latin typeface="Lucida Sans Unicode" pitchFamily="34" charset="0"/>
                          <a:ea typeface="ＭＳ Ｐゴシック" pitchFamily="-105" charset="-128"/>
                        </a:defRPr>
                      </a:lvl4pPr>
                      <a:lvl5pPr marL="2057400" indent="-228600" eaLnBrk="0" hangingPunct="0">
                        <a:spcBef>
                          <a:spcPts val="350"/>
                        </a:spcBef>
                        <a:buClr>
                          <a:schemeClr val="accent2"/>
                        </a:buClr>
                        <a:buFont typeface="Wingdings 2" pitchFamily="18" charset="2"/>
                        <a:defRPr>
                          <a:solidFill>
                            <a:schemeClr val="tx1"/>
                          </a:solidFill>
                          <a:latin typeface="Lucida Sans Unicode" pitchFamily="34" charset="0"/>
                          <a:ea typeface="ＭＳ Ｐゴシック" pitchFamily="-105" charset="-128"/>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9pPr>
                    </a:lstStyle>
                    <a:p>
                      <a:pPr marL="342900" marR="0" lvl="0" indent="-342900" algn="l" defTabSz="914400" rtl="0" eaLnBrk="1" fontAlgn="base" latinLnBrk="0" hangingPunct="1">
                        <a:lnSpc>
                          <a:spcPct val="110000"/>
                        </a:lnSpc>
                        <a:spcBef>
                          <a:spcPct val="0"/>
                        </a:spcBef>
                        <a:spcAft>
                          <a:spcPct val="0"/>
                        </a:spcAft>
                        <a:buClrTx/>
                        <a:buSzTx/>
                        <a:buFont typeface="Lucida Sans Unicode" pitchFamily="34" charset="0"/>
                        <a:buAutoNum type="arabicPeriod"/>
                        <a:tabLst/>
                      </a:pPr>
                      <a:r>
                        <a:rPr kumimoji="0" lang="en-US" altLang="en-US" sz="2000" b="0" i="0" u="none" strike="noStrike" cap="none" normalizeH="0" baseline="0" dirty="0" smtClean="0">
                          <a:ln>
                            <a:noFill/>
                          </a:ln>
                          <a:solidFill>
                            <a:srgbClr val="0000FF"/>
                          </a:solidFill>
                          <a:effectLst>
                            <a:outerShdw blurRad="38100" dist="38100" dir="2700000" algn="tl">
                              <a:srgbClr val="C0C0C0"/>
                            </a:outerShdw>
                          </a:effectLst>
                          <a:latin typeface="Arial" charset="0"/>
                          <a:ea typeface="ＭＳ Ｐゴシック" pitchFamily="-105" charset="-128"/>
                        </a:rPr>
                        <a:t>Harry Adams, a miner at Below Ground Inc.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985175">
                <a:tc>
                  <a:txBody>
                    <a:bodyPr/>
                    <a:lstStyle>
                      <a:lvl1pPr eaLnBrk="0" hangingPunct="0">
                        <a:spcBef>
                          <a:spcPts val="400"/>
                        </a:spcBef>
                        <a:buClr>
                          <a:schemeClr val="accent1"/>
                        </a:buClr>
                        <a:buSzPct val="68000"/>
                        <a:buFont typeface="Wingdings 3" pitchFamily="18" charset="2"/>
                        <a:tabLst>
                          <a:tab pos="1306513" algn="r"/>
                        </a:tabLst>
                        <a:defRPr sz="2300">
                          <a:solidFill>
                            <a:schemeClr val="tx1"/>
                          </a:solidFill>
                          <a:latin typeface="Lucida Sans Unicode" pitchFamily="34" charset="0"/>
                          <a:ea typeface="ＭＳ Ｐゴシック" pitchFamily="-105" charset="-128"/>
                        </a:defRPr>
                      </a:lvl1pPr>
                      <a:lvl2pPr marL="742950" indent="-285750" eaLnBrk="0" hangingPunct="0">
                        <a:spcBef>
                          <a:spcPts val="325"/>
                        </a:spcBef>
                        <a:buClr>
                          <a:schemeClr val="accent1"/>
                        </a:buClr>
                        <a:buFont typeface="Verdana" pitchFamily="34" charset="0"/>
                        <a:tabLst>
                          <a:tab pos="1306513" algn="r"/>
                        </a:tabLst>
                        <a:defRPr sz="2100">
                          <a:solidFill>
                            <a:schemeClr val="tx1"/>
                          </a:solidFill>
                          <a:latin typeface="Lucida Sans Unicode" pitchFamily="34" charset="0"/>
                          <a:ea typeface="ＭＳ Ｐゴシック" pitchFamily="-105" charset="-128"/>
                        </a:defRPr>
                      </a:lvl2pPr>
                      <a:lvl3pPr marL="1143000" indent="-228600" eaLnBrk="0" hangingPunct="0">
                        <a:spcBef>
                          <a:spcPts val="350"/>
                        </a:spcBef>
                        <a:buClr>
                          <a:schemeClr val="accent2"/>
                        </a:buClr>
                        <a:buSzPct val="100000"/>
                        <a:buFont typeface="Wingdings 2" pitchFamily="18" charset="2"/>
                        <a:tabLst>
                          <a:tab pos="1306513" algn="r"/>
                        </a:tabLst>
                        <a:defRPr sz="1900">
                          <a:solidFill>
                            <a:schemeClr val="tx1"/>
                          </a:solidFill>
                          <a:latin typeface="Lucida Sans Unicode" pitchFamily="34" charset="0"/>
                          <a:ea typeface="ＭＳ Ｐゴシック" pitchFamily="-105" charset="-128"/>
                        </a:defRPr>
                      </a:lvl3pPr>
                      <a:lvl4pPr marL="1600200" indent="-228600" eaLnBrk="0" hangingPunct="0">
                        <a:spcBef>
                          <a:spcPts val="350"/>
                        </a:spcBef>
                        <a:buClr>
                          <a:schemeClr val="accent2"/>
                        </a:buClr>
                        <a:buFont typeface="Wingdings 2" pitchFamily="18" charset="2"/>
                        <a:tabLst>
                          <a:tab pos="1306513" algn="r"/>
                        </a:tabLst>
                        <a:defRPr sz="1700">
                          <a:solidFill>
                            <a:schemeClr val="tx1"/>
                          </a:solidFill>
                          <a:latin typeface="Lucida Sans Unicode" pitchFamily="34" charset="0"/>
                          <a:ea typeface="ＭＳ Ｐゴシック" pitchFamily="-105" charset="-128"/>
                        </a:defRPr>
                      </a:lvl4pPr>
                      <a:lvl5pPr marL="2057400" indent="-228600" eaLnBrk="0" hangingPunct="0">
                        <a:spcBef>
                          <a:spcPts val="350"/>
                        </a:spcBef>
                        <a:buClr>
                          <a:schemeClr val="accent2"/>
                        </a:buClr>
                        <a:buFont typeface="Wingdings 2" pitchFamily="18" charset="2"/>
                        <a:tabLst>
                          <a:tab pos="1306513" algn="r"/>
                        </a:tabLst>
                        <a:defRPr>
                          <a:solidFill>
                            <a:schemeClr val="tx1"/>
                          </a:solidFill>
                          <a:latin typeface="Lucida Sans Unicode" pitchFamily="34" charset="0"/>
                          <a:ea typeface="ＭＳ Ｐゴシック" pitchFamily="-105" charset="-128"/>
                        </a:defRPr>
                      </a:lvl5pPr>
                      <a:lvl6pPr marL="2514600" indent="-228600" eaLnBrk="0" fontAlgn="base" hangingPunct="0">
                        <a:spcBef>
                          <a:spcPts val="350"/>
                        </a:spcBef>
                        <a:spcAft>
                          <a:spcPct val="0"/>
                        </a:spcAft>
                        <a:buClr>
                          <a:schemeClr val="accent2"/>
                        </a:buClr>
                        <a:buFont typeface="Wingdings 2" pitchFamily="18" charset="2"/>
                        <a:tabLst>
                          <a:tab pos="1306513" algn="r"/>
                        </a:tabLst>
                        <a:defRPr>
                          <a:solidFill>
                            <a:schemeClr val="tx1"/>
                          </a:solidFill>
                          <a:latin typeface="Lucida Sans Unicode" pitchFamily="34" charset="0"/>
                          <a:ea typeface="ＭＳ Ｐゴシック" pitchFamily="-105" charset="-128"/>
                        </a:defRPr>
                      </a:lvl6pPr>
                      <a:lvl7pPr marL="2971800" indent="-228600" eaLnBrk="0" fontAlgn="base" hangingPunct="0">
                        <a:spcBef>
                          <a:spcPts val="350"/>
                        </a:spcBef>
                        <a:spcAft>
                          <a:spcPct val="0"/>
                        </a:spcAft>
                        <a:buClr>
                          <a:schemeClr val="accent2"/>
                        </a:buClr>
                        <a:buFont typeface="Wingdings 2" pitchFamily="18" charset="2"/>
                        <a:tabLst>
                          <a:tab pos="1306513" algn="r"/>
                        </a:tabLst>
                        <a:defRPr>
                          <a:solidFill>
                            <a:schemeClr val="tx1"/>
                          </a:solidFill>
                          <a:latin typeface="Lucida Sans Unicode" pitchFamily="34" charset="0"/>
                          <a:ea typeface="ＭＳ Ｐゴシック" pitchFamily="-105" charset="-128"/>
                        </a:defRPr>
                      </a:lvl7pPr>
                      <a:lvl8pPr marL="3429000" indent="-228600" eaLnBrk="0" fontAlgn="base" hangingPunct="0">
                        <a:spcBef>
                          <a:spcPts val="350"/>
                        </a:spcBef>
                        <a:spcAft>
                          <a:spcPct val="0"/>
                        </a:spcAft>
                        <a:buClr>
                          <a:schemeClr val="accent2"/>
                        </a:buClr>
                        <a:buFont typeface="Wingdings 2" pitchFamily="18" charset="2"/>
                        <a:tabLst>
                          <a:tab pos="1306513" algn="r"/>
                        </a:tabLst>
                        <a:defRPr>
                          <a:solidFill>
                            <a:schemeClr val="tx1"/>
                          </a:solidFill>
                          <a:latin typeface="Lucida Sans Unicode" pitchFamily="34" charset="0"/>
                          <a:ea typeface="ＭＳ Ｐゴシック" pitchFamily="-105" charset="-128"/>
                        </a:defRPr>
                      </a:lvl8pPr>
                      <a:lvl9pPr marL="3886200" indent="-228600" eaLnBrk="0" fontAlgn="base" hangingPunct="0">
                        <a:spcBef>
                          <a:spcPts val="350"/>
                        </a:spcBef>
                        <a:spcAft>
                          <a:spcPct val="0"/>
                        </a:spcAft>
                        <a:buClr>
                          <a:schemeClr val="accent2"/>
                        </a:buClr>
                        <a:buFont typeface="Wingdings 2" pitchFamily="18" charset="2"/>
                        <a:tabLst>
                          <a:tab pos="1306513" algn="r"/>
                        </a:tabLst>
                        <a:defRPr>
                          <a:solidFill>
                            <a:schemeClr val="tx1"/>
                          </a:solidFill>
                          <a:latin typeface="Lucida Sans Unicode" pitchFamily="34" charset="0"/>
                          <a:ea typeface="ＭＳ Ｐゴシック" pitchFamily="-105"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tab pos="1306513" algn="r"/>
                        </a:tabLst>
                      </a:pPr>
                      <a:r>
                        <a:rPr kumimoji="0" lang="en-US" altLang="en-US" sz="2000" b="1" i="0" u="none" strike="noStrike" cap="none" normalizeH="0" baseline="0" dirty="0" smtClean="0">
                          <a:ln>
                            <a:noFill/>
                          </a:ln>
                          <a:solidFill>
                            <a:srgbClr val="0000FF"/>
                          </a:solidFill>
                          <a:effectLst/>
                          <a:latin typeface="Arial" charset="0"/>
                          <a:ea typeface="ＭＳ Ｐゴシック" pitchFamily="-105" charset="-128"/>
                        </a:rPr>
                        <a:t>YES	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ts val="400"/>
                        </a:spcBef>
                        <a:buClr>
                          <a:schemeClr val="accent1"/>
                        </a:buClr>
                        <a:buSzPct val="68000"/>
                        <a:buFont typeface="Wingdings 3" pitchFamily="18" charset="2"/>
                        <a:defRPr sz="2300">
                          <a:solidFill>
                            <a:schemeClr val="tx1"/>
                          </a:solidFill>
                          <a:latin typeface="Lucida Sans Unicode" pitchFamily="34" charset="0"/>
                          <a:ea typeface="ＭＳ Ｐゴシック" pitchFamily="-105" charset="-128"/>
                        </a:defRPr>
                      </a:lvl1pPr>
                      <a:lvl2pPr marL="742950" indent="-285750" eaLnBrk="0" hangingPunct="0">
                        <a:spcBef>
                          <a:spcPts val="325"/>
                        </a:spcBef>
                        <a:buClr>
                          <a:schemeClr val="accent1"/>
                        </a:buClr>
                        <a:buFont typeface="Verdana" pitchFamily="34" charset="0"/>
                        <a:defRPr sz="2100">
                          <a:solidFill>
                            <a:schemeClr val="tx1"/>
                          </a:solidFill>
                          <a:latin typeface="Lucida Sans Unicode" pitchFamily="34" charset="0"/>
                          <a:ea typeface="ＭＳ Ｐゴシック" pitchFamily="-105" charset="-128"/>
                        </a:defRPr>
                      </a:lvl2pPr>
                      <a:lvl3pPr marL="1143000" indent="-228600" eaLnBrk="0" hangingPunct="0">
                        <a:spcBef>
                          <a:spcPts val="350"/>
                        </a:spcBef>
                        <a:buClr>
                          <a:schemeClr val="accent2"/>
                        </a:buClr>
                        <a:buSzPct val="100000"/>
                        <a:buFont typeface="Wingdings 2" pitchFamily="18" charset="2"/>
                        <a:defRPr sz="1900">
                          <a:solidFill>
                            <a:schemeClr val="tx1"/>
                          </a:solidFill>
                          <a:latin typeface="Lucida Sans Unicode" pitchFamily="34" charset="0"/>
                          <a:ea typeface="ＭＳ Ｐゴシック" pitchFamily="-105" charset="-128"/>
                        </a:defRPr>
                      </a:lvl3pPr>
                      <a:lvl4pPr marL="1600200" indent="-228600" eaLnBrk="0" hangingPunct="0">
                        <a:spcBef>
                          <a:spcPts val="350"/>
                        </a:spcBef>
                        <a:buClr>
                          <a:schemeClr val="accent2"/>
                        </a:buClr>
                        <a:buFont typeface="Wingdings 2" pitchFamily="18" charset="2"/>
                        <a:defRPr sz="1700">
                          <a:solidFill>
                            <a:schemeClr val="tx1"/>
                          </a:solidFill>
                          <a:latin typeface="Lucida Sans Unicode" pitchFamily="34" charset="0"/>
                          <a:ea typeface="ＭＳ Ｐゴシック" pitchFamily="-105" charset="-128"/>
                        </a:defRPr>
                      </a:lvl4pPr>
                      <a:lvl5pPr marL="2057400" indent="-228600" eaLnBrk="0" hangingPunct="0">
                        <a:spcBef>
                          <a:spcPts val="350"/>
                        </a:spcBef>
                        <a:buClr>
                          <a:schemeClr val="accent2"/>
                        </a:buClr>
                        <a:buFont typeface="Wingdings 2" pitchFamily="18" charset="2"/>
                        <a:defRPr>
                          <a:solidFill>
                            <a:schemeClr val="tx1"/>
                          </a:solidFill>
                          <a:latin typeface="Lucida Sans Unicode" pitchFamily="34" charset="0"/>
                          <a:ea typeface="ＭＳ Ｐゴシック" pitchFamily="-105" charset="-128"/>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9pPr>
                    </a:lstStyle>
                    <a:p>
                      <a:pPr marL="342900" marR="0" lvl="0" indent="-342900" algn="l" defTabSz="914400" rtl="0" eaLnBrk="1" fontAlgn="base" latinLnBrk="0" hangingPunct="1">
                        <a:lnSpc>
                          <a:spcPct val="110000"/>
                        </a:lnSpc>
                        <a:spcBef>
                          <a:spcPct val="0"/>
                        </a:spcBef>
                        <a:spcAft>
                          <a:spcPct val="0"/>
                        </a:spcAft>
                        <a:buClrTx/>
                        <a:buSzTx/>
                        <a:buFont typeface="Lucida Sans Unicode" pitchFamily="34" charset="0"/>
                        <a:buAutoNum type="arabicPeriod" startAt="2"/>
                        <a:tabLst/>
                      </a:pPr>
                      <a:r>
                        <a:rPr kumimoji="0" lang="en-US" altLang="en-US" sz="2000" b="0" i="0" u="none" strike="noStrike" cap="none" normalizeH="0" baseline="0" dirty="0" smtClean="0">
                          <a:ln>
                            <a:noFill/>
                          </a:ln>
                          <a:solidFill>
                            <a:srgbClr val="0000FF"/>
                          </a:solidFill>
                          <a:effectLst>
                            <a:outerShdw blurRad="38100" dist="38100" dir="2700000" algn="tl">
                              <a:srgbClr val="C0C0C0"/>
                            </a:outerShdw>
                          </a:effectLst>
                          <a:latin typeface="Arial" charset="0"/>
                          <a:ea typeface="ＭＳ Ｐゴシック" pitchFamily="-105" charset="-128"/>
                        </a:rPr>
                        <a:t>Adrian Smith, one of 3 employees of ABC landscaping.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983589">
                <a:tc>
                  <a:txBody>
                    <a:bodyPr/>
                    <a:lstStyle>
                      <a:lvl1pPr eaLnBrk="0" hangingPunct="0">
                        <a:spcBef>
                          <a:spcPts val="400"/>
                        </a:spcBef>
                        <a:buClr>
                          <a:schemeClr val="accent1"/>
                        </a:buClr>
                        <a:buSzPct val="68000"/>
                        <a:buFont typeface="Wingdings 3" pitchFamily="18" charset="2"/>
                        <a:defRPr sz="2300">
                          <a:solidFill>
                            <a:schemeClr val="tx1"/>
                          </a:solidFill>
                          <a:latin typeface="Lucida Sans Unicode" pitchFamily="34" charset="0"/>
                          <a:ea typeface="ＭＳ Ｐゴシック" pitchFamily="-105" charset="-128"/>
                        </a:defRPr>
                      </a:lvl1pPr>
                      <a:lvl2pPr marL="742950" indent="-285750" eaLnBrk="0" hangingPunct="0">
                        <a:spcBef>
                          <a:spcPts val="325"/>
                        </a:spcBef>
                        <a:buClr>
                          <a:schemeClr val="accent1"/>
                        </a:buClr>
                        <a:buFont typeface="Verdana" pitchFamily="34" charset="0"/>
                        <a:defRPr sz="2100">
                          <a:solidFill>
                            <a:schemeClr val="tx1"/>
                          </a:solidFill>
                          <a:latin typeface="Lucida Sans Unicode" pitchFamily="34" charset="0"/>
                          <a:ea typeface="ＭＳ Ｐゴシック" pitchFamily="-105" charset="-128"/>
                        </a:defRPr>
                      </a:lvl2pPr>
                      <a:lvl3pPr marL="1143000" indent="-228600" eaLnBrk="0" hangingPunct="0">
                        <a:spcBef>
                          <a:spcPts val="350"/>
                        </a:spcBef>
                        <a:buClr>
                          <a:schemeClr val="accent2"/>
                        </a:buClr>
                        <a:buSzPct val="100000"/>
                        <a:buFont typeface="Wingdings 2" pitchFamily="18" charset="2"/>
                        <a:defRPr sz="1900">
                          <a:solidFill>
                            <a:schemeClr val="tx1"/>
                          </a:solidFill>
                          <a:latin typeface="Lucida Sans Unicode" pitchFamily="34" charset="0"/>
                          <a:ea typeface="ＭＳ Ｐゴシック" pitchFamily="-105" charset="-128"/>
                        </a:defRPr>
                      </a:lvl3pPr>
                      <a:lvl4pPr marL="1600200" indent="-228600" eaLnBrk="0" hangingPunct="0">
                        <a:spcBef>
                          <a:spcPts val="350"/>
                        </a:spcBef>
                        <a:buClr>
                          <a:schemeClr val="accent2"/>
                        </a:buClr>
                        <a:buFont typeface="Wingdings 2" pitchFamily="18" charset="2"/>
                        <a:defRPr sz="1700">
                          <a:solidFill>
                            <a:schemeClr val="tx1"/>
                          </a:solidFill>
                          <a:latin typeface="Lucida Sans Unicode" pitchFamily="34" charset="0"/>
                          <a:ea typeface="ＭＳ Ｐゴシック" pitchFamily="-105" charset="-128"/>
                        </a:defRPr>
                      </a:lvl4pPr>
                      <a:lvl5pPr marL="2057400" indent="-228600" eaLnBrk="0" hangingPunct="0">
                        <a:spcBef>
                          <a:spcPts val="350"/>
                        </a:spcBef>
                        <a:buClr>
                          <a:schemeClr val="accent2"/>
                        </a:buClr>
                        <a:buFont typeface="Wingdings 2" pitchFamily="18" charset="2"/>
                        <a:defRPr>
                          <a:solidFill>
                            <a:schemeClr val="tx1"/>
                          </a:solidFill>
                          <a:latin typeface="Lucida Sans Unicode" pitchFamily="34" charset="0"/>
                          <a:ea typeface="ＭＳ Ｐゴシック" pitchFamily="-105" charset="-128"/>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FF"/>
                          </a:solidFill>
                          <a:effectLst/>
                          <a:latin typeface="Arial" charset="0"/>
                          <a:ea typeface="ＭＳ Ｐゴシック" pitchFamily="-105" charset="-128"/>
                        </a:rPr>
                        <a:t>YES	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ts val="400"/>
                        </a:spcBef>
                        <a:buClr>
                          <a:schemeClr val="accent1"/>
                        </a:buClr>
                        <a:buSzPct val="68000"/>
                        <a:buFont typeface="Wingdings 3" pitchFamily="18" charset="2"/>
                        <a:defRPr sz="2300">
                          <a:solidFill>
                            <a:schemeClr val="tx1"/>
                          </a:solidFill>
                          <a:latin typeface="Lucida Sans Unicode" pitchFamily="34" charset="0"/>
                          <a:ea typeface="ＭＳ Ｐゴシック" pitchFamily="-105" charset="-128"/>
                        </a:defRPr>
                      </a:lvl1pPr>
                      <a:lvl2pPr marL="742950" indent="-285750" eaLnBrk="0" hangingPunct="0">
                        <a:spcBef>
                          <a:spcPts val="325"/>
                        </a:spcBef>
                        <a:buClr>
                          <a:schemeClr val="accent1"/>
                        </a:buClr>
                        <a:buFont typeface="Verdana" pitchFamily="34" charset="0"/>
                        <a:defRPr sz="2100">
                          <a:solidFill>
                            <a:schemeClr val="tx1"/>
                          </a:solidFill>
                          <a:latin typeface="Lucida Sans Unicode" pitchFamily="34" charset="0"/>
                          <a:ea typeface="ＭＳ Ｐゴシック" pitchFamily="-105" charset="-128"/>
                        </a:defRPr>
                      </a:lvl2pPr>
                      <a:lvl3pPr marL="1143000" indent="-228600" eaLnBrk="0" hangingPunct="0">
                        <a:spcBef>
                          <a:spcPts val="350"/>
                        </a:spcBef>
                        <a:buClr>
                          <a:schemeClr val="accent2"/>
                        </a:buClr>
                        <a:buSzPct val="100000"/>
                        <a:buFont typeface="Wingdings 2" pitchFamily="18" charset="2"/>
                        <a:defRPr sz="1900">
                          <a:solidFill>
                            <a:schemeClr val="tx1"/>
                          </a:solidFill>
                          <a:latin typeface="Lucida Sans Unicode" pitchFamily="34" charset="0"/>
                          <a:ea typeface="ＭＳ Ｐゴシック" pitchFamily="-105" charset="-128"/>
                        </a:defRPr>
                      </a:lvl3pPr>
                      <a:lvl4pPr marL="1600200" indent="-228600" eaLnBrk="0" hangingPunct="0">
                        <a:spcBef>
                          <a:spcPts val="350"/>
                        </a:spcBef>
                        <a:buClr>
                          <a:schemeClr val="accent2"/>
                        </a:buClr>
                        <a:buFont typeface="Wingdings 2" pitchFamily="18" charset="2"/>
                        <a:defRPr sz="1700">
                          <a:solidFill>
                            <a:schemeClr val="tx1"/>
                          </a:solidFill>
                          <a:latin typeface="Lucida Sans Unicode" pitchFamily="34" charset="0"/>
                          <a:ea typeface="ＭＳ Ｐゴシック" pitchFamily="-105" charset="-128"/>
                        </a:defRPr>
                      </a:lvl4pPr>
                      <a:lvl5pPr marL="2057400" indent="-228600" eaLnBrk="0" hangingPunct="0">
                        <a:spcBef>
                          <a:spcPts val="350"/>
                        </a:spcBef>
                        <a:buClr>
                          <a:schemeClr val="accent2"/>
                        </a:buClr>
                        <a:buFont typeface="Wingdings 2" pitchFamily="18" charset="2"/>
                        <a:defRPr>
                          <a:solidFill>
                            <a:schemeClr val="tx1"/>
                          </a:solidFill>
                          <a:latin typeface="Lucida Sans Unicode" pitchFamily="34" charset="0"/>
                          <a:ea typeface="ＭＳ Ｐゴシック" pitchFamily="-105" charset="-128"/>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9pPr>
                    </a:lstStyle>
                    <a:p>
                      <a:pPr marL="342900" marR="0" lvl="0" indent="-342900" algn="l" defTabSz="914400" rtl="0" eaLnBrk="1" fontAlgn="base" latinLnBrk="0" hangingPunct="1">
                        <a:lnSpc>
                          <a:spcPct val="110000"/>
                        </a:lnSpc>
                        <a:spcBef>
                          <a:spcPct val="0"/>
                        </a:spcBef>
                        <a:spcAft>
                          <a:spcPct val="0"/>
                        </a:spcAft>
                        <a:buClrTx/>
                        <a:buSzTx/>
                        <a:buFont typeface="Lucida Sans Unicode" pitchFamily="34" charset="0"/>
                        <a:buAutoNum type="arabicPeriod" startAt="3"/>
                        <a:tabLst/>
                      </a:pPr>
                      <a:r>
                        <a:rPr kumimoji="0" lang="en-US" altLang="en-US" sz="2000" b="0" i="0" u="none" strike="noStrike" cap="none" normalizeH="0" baseline="0" dirty="0" smtClean="0">
                          <a:ln>
                            <a:noFill/>
                          </a:ln>
                          <a:solidFill>
                            <a:srgbClr val="0000FF"/>
                          </a:solidFill>
                          <a:effectLst>
                            <a:outerShdw blurRad="38100" dist="38100" dir="2700000" algn="tl">
                              <a:srgbClr val="C0C0C0"/>
                            </a:outerShdw>
                          </a:effectLst>
                          <a:latin typeface="Arial" charset="0"/>
                          <a:ea typeface="ＭＳ Ｐゴシック" pitchFamily="-105" charset="-128"/>
                        </a:rPr>
                        <a:t>Taylor Dell, an accountant in business for herself.</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986761">
                <a:tc>
                  <a:txBody>
                    <a:bodyPr/>
                    <a:lstStyle>
                      <a:lvl1pPr eaLnBrk="0" hangingPunct="0">
                        <a:spcBef>
                          <a:spcPts val="400"/>
                        </a:spcBef>
                        <a:buClr>
                          <a:schemeClr val="accent1"/>
                        </a:buClr>
                        <a:buSzPct val="68000"/>
                        <a:buFont typeface="Wingdings 3" pitchFamily="18" charset="2"/>
                        <a:tabLst>
                          <a:tab pos="1306513" algn="r"/>
                        </a:tabLst>
                        <a:defRPr sz="2300">
                          <a:solidFill>
                            <a:schemeClr val="tx1"/>
                          </a:solidFill>
                          <a:latin typeface="Lucida Sans Unicode" pitchFamily="34" charset="0"/>
                          <a:ea typeface="ＭＳ Ｐゴシック" pitchFamily="-105" charset="-128"/>
                        </a:defRPr>
                      </a:lvl1pPr>
                      <a:lvl2pPr marL="742950" indent="-285750" eaLnBrk="0" hangingPunct="0">
                        <a:spcBef>
                          <a:spcPts val="325"/>
                        </a:spcBef>
                        <a:buClr>
                          <a:schemeClr val="accent1"/>
                        </a:buClr>
                        <a:buFont typeface="Verdana" pitchFamily="34" charset="0"/>
                        <a:tabLst>
                          <a:tab pos="1306513" algn="r"/>
                        </a:tabLst>
                        <a:defRPr sz="2100">
                          <a:solidFill>
                            <a:schemeClr val="tx1"/>
                          </a:solidFill>
                          <a:latin typeface="Lucida Sans Unicode" pitchFamily="34" charset="0"/>
                          <a:ea typeface="ＭＳ Ｐゴシック" pitchFamily="-105" charset="-128"/>
                        </a:defRPr>
                      </a:lvl2pPr>
                      <a:lvl3pPr marL="1143000" indent="-228600" eaLnBrk="0" hangingPunct="0">
                        <a:spcBef>
                          <a:spcPts val="350"/>
                        </a:spcBef>
                        <a:buClr>
                          <a:schemeClr val="accent2"/>
                        </a:buClr>
                        <a:buSzPct val="100000"/>
                        <a:buFont typeface="Wingdings 2" pitchFamily="18" charset="2"/>
                        <a:tabLst>
                          <a:tab pos="1306513" algn="r"/>
                        </a:tabLst>
                        <a:defRPr sz="1900">
                          <a:solidFill>
                            <a:schemeClr val="tx1"/>
                          </a:solidFill>
                          <a:latin typeface="Lucida Sans Unicode" pitchFamily="34" charset="0"/>
                          <a:ea typeface="ＭＳ Ｐゴシック" pitchFamily="-105" charset="-128"/>
                        </a:defRPr>
                      </a:lvl3pPr>
                      <a:lvl4pPr marL="1600200" indent="-228600" eaLnBrk="0" hangingPunct="0">
                        <a:spcBef>
                          <a:spcPts val="350"/>
                        </a:spcBef>
                        <a:buClr>
                          <a:schemeClr val="accent2"/>
                        </a:buClr>
                        <a:buFont typeface="Wingdings 2" pitchFamily="18" charset="2"/>
                        <a:tabLst>
                          <a:tab pos="1306513" algn="r"/>
                        </a:tabLst>
                        <a:defRPr sz="1700">
                          <a:solidFill>
                            <a:schemeClr val="tx1"/>
                          </a:solidFill>
                          <a:latin typeface="Lucida Sans Unicode" pitchFamily="34" charset="0"/>
                          <a:ea typeface="ＭＳ Ｐゴシック" pitchFamily="-105" charset="-128"/>
                        </a:defRPr>
                      </a:lvl4pPr>
                      <a:lvl5pPr marL="2057400" indent="-228600" eaLnBrk="0" hangingPunct="0">
                        <a:spcBef>
                          <a:spcPts val="350"/>
                        </a:spcBef>
                        <a:buClr>
                          <a:schemeClr val="accent2"/>
                        </a:buClr>
                        <a:buFont typeface="Wingdings 2" pitchFamily="18" charset="2"/>
                        <a:tabLst>
                          <a:tab pos="1306513" algn="r"/>
                        </a:tabLst>
                        <a:defRPr>
                          <a:solidFill>
                            <a:schemeClr val="tx1"/>
                          </a:solidFill>
                          <a:latin typeface="Lucida Sans Unicode" pitchFamily="34" charset="0"/>
                          <a:ea typeface="ＭＳ Ｐゴシック" pitchFamily="-105" charset="-128"/>
                        </a:defRPr>
                      </a:lvl5pPr>
                      <a:lvl6pPr marL="2514600" indent="-228600" eaLnBrk="0" fontAlgn="base" hangingPunct="0">
                        <a:spcBef>
                          <a:spcPts val="350"/>
                        </a:spcBef>
                        <a:spcAft>
                          <a:spcPct val="0"/>
                        </a:spcAft>
                        <a:buClr>
                          <a:schemeClr val="accent2"/>
                        </a:buClr>
                        <a:buFont typeface="Wingdings 2" pitchFamily="18" charset="2"/>
                        <a:tabLst>
                          <a:tab pos="1306513" algn="r"/>
                        </a:tabLst>
                        <a:defRPr>
                          <a:solidFill>
                            <a:schemeClr val="tx1"/>
                          </a:solidFill>
                          <a:latin typeface="Lucida Sans Unicode" pitchFamily="34" charset="0"/>
                          <a:ea typeface="ＭＳ Ｐゴシック" pitchFamily="-105" charset="-128"/>
                        </a:defRPr>
                      </a:lvl6pPr>
                      <a:lvl7pPr marL="2971800" indent="-228600" eaLnBrk="0" fontAlgn="base" hangingPunct="0">
                        <a:spcBef>
                          <a:spcPts val="350"/>
                        </a:spcBef>
                        <a:spcAft>
                          <a:spcPct val="0"/>
                        </a:spcAft>
                        <a:buClr>
                          <a:schemeClr val="accent2"/>
                        </a:buClr>
                        <a:buFont typeface="Wingdings 2" pitchFamily="18" charset="2"/>
                        <a:tabLst>
                          <a:tab pos="1306513" algn="r"/>
                        </a:tabLst>
                        <a:defRPr>
                          <a:solidFill>
                            <a:schemeClr val="tx1"/>
                          </a:solidFill>
                          <a:latin typeface="Lucida Sans Unicode" pitchFamily="34" charset="0"/>
                          <a:ea typeface="ＭＳ Ｐゴシック" pitchFamily="-105" charset="-128"/>
                        </a:defRPr>
                      </a:lvl7pPr>
                      <a:lvl8pPr marL="3429000" indent="-228600" eaLnBrk="0" fontAlgn="base" hangingPunct="0">
                        <a:spcBef>
                          <a:spcPts val="350"/>
                        </a:spcBef>
                        <a:spcAft>
                          <a:spcPct val="0"/>
                        </a:spcAft>
                        <a:buClr>
                          <a:schemeClr val="accent2"/>
                        </a:buClr>
                        <a:buFont typeface="Wingdings 2" pitchFamily="18" charset="2"/>
                        <a:tabLst>
                          <a:tab pos="1306513" algn="r"/>
                        </a:tabLst>
                        <a:defRPr>
                          <a:solidFill>
                            <a:schemeClr val="tx1"/>
                          </a:solidFill>
                          <a:latin typeface="Lucida Sans Unicode" pitchFamily="34" charset="0"/>
                          <a:ea typeface="ＭＳ Ｐゴシック" pitchFamily="-105" charset="-128"/>
                        </a:defRPr>
                      </a:lvl8pPr>
                      <a:lvl9pPr marL="3886200" indent="-228600" eaLnBrk="0" fontAlgn="base" hangingPunct="0">
                        <a:spcBef>
                          <a:spcPts val="350"/>
                        </a:spcBef>
                        <a:spcAft>
                          <a:spcPct val="0"/>
                        </a:spcAft>
                        <a:buClr>
                          <a:schemeClr val="accent2"/>
                        </a:buClr>
                        <a:buFont typeface="Wingdings 2" pitchFamily="18" charset="2"/>
                        <a:tabLst>
                          <a:tab pos="1306513" algn="r"/>
                        </a:tabLst>
                        <a:defRPr>
                          <a:solidFill>
                            <a:schemeClr val="tx1"/>
                          </a:solidFill>
                          <a:latin typeface="Lucida Sans Unicode" pitchFamily="34" charset="0"/>
                          <a:ea typeface="ＭＳ Ｐゴシック" pitchFamily="-105"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tab pos="1306513" algn="r"/>
                        </a:tabLst>
                      </a:pPr>
                      <a:r>
                        <a:rPr kumimoji="0" lang="en-US" altLang="en-US" sz="2000" b="1" i="0" u="none" strike="noStrike" cap="none" normalizeH="0" baseline="0" dirty="0" smtClean="0">
                          <a:ln>
                            <a:noFill/>
                          </a:ln>
                          <a:solidFill>
                            <a:srgbClr val="0000FF"/>
                          </a:solidFill>
                          <a:effectLst/>
                          <a:latin typeface="Arial" charset="0"/>
                          <a:ea typeface="ＭＳ Ｐゴシック" pitchFamily="-105" charset="-128"/>
                        </a:rPr>
                        <a:t>YES	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ts val="400"/>
                        </a:spcBef>
                        <a:buClr>
                          <a:schemeClr val="accent1"/>
                        </a:buClr>
                        <a:buSzPct val="68000"/>
                        <a:buFont typeface="Wingdings 3" pitchFamily="18" charset="2"/>
                        <a:defRPr sz="2300">
                          <a:solidFill>
                            <a:schemeClr val="tx1"/>
                          </a:solidFill>
                          <a:latin typeface="Lucida Sans Unicode" pitchFamily="34" charset="0"/>
                          <a:ea typeface="ＭＳ Ｐゴシック" pitchFamily="-105" charset="-128"/>
                        </a:defRPr>
                      </a:lvl1pPr>
                      <a:lvl2pPr marL="742950" indent="-285750" eaLnBrk="0" hangingPunct="0">
                        <a:spcBef>
                          <a:spcPts val="325"/>
                        </a:spcBef>
                        <a:buClr>
                          <a:schemeClr val="accent1"/>
                        </a:buClr>
                        <a:buFont typeface="Verdana" pitchFamily="34" charset="0"/>
                        <a:defRPr sz="2100">
                          <a:solidFill>
                            <a:schemeClr val="tx1"/>
                          </a:solidFill>
                          <a:latin typeface="Lucida Sans Unicode" pitchFamily="34" charset="0"/>
                          <a:ea typeface="ＭＳ Ｐゴシック" pitchFamily="-105" charset="-128"/>
                        </a:defRPr>
                      </a:lvl2pPr>
                      <a:lvl3pPr marL="1143000" indent="-228600" eaLnBrk="0" hangingPunct="0">
                        <a:spcBef>
                          <a:spcPts val="350"/>
                        </a:spcBef>
                        <a:buClr>
                          <a:schemeClr val="accent2"/>
                        </a:buClr>
                        <a:buSzPct val="100000"/>
                        <a:buFont typeface="Wingdings 2" pitchFamily="18" charset="2"/>
                        <a:defRPr sz="1900">
                          <a:solidFill>
                            <a:schemeClr val="tx1"/>
                          </a:solidFill>
                          <a:latin typeface="Lucida Sans Unicode" pitchFamily="34" charset="0"/>
                          <a:ea typeface="ＭＳ Ｐゴシック" pitchFamily="-105" charset="-128"/>
                        </a:defRPr>
                      </a:lvl3pPr>
                      <a:lvl4pPr marL="1600200" indent="-228600" eaLnBrk="0" hangingPunct="0">
                        <a:spcBef>
                          <a:spcPts val="350"/>
                        </a:spcBef>
                        <a:buClr>
                          <a:schemeClr val="accent2"/>
                        </a:buClr>
                        <a:buFont typeface="Wingdings 2" pitchFamily="18" charset="2"/>
                        <a:defRPr sz="1700">
                          <a:solidFill>
                            <a:schemeClr val="tx1"/>
                          </a:solidFill>
                          <a:latin typeface="Lucida Sans Unicode" pitchFamily="34" charset="0"/>
                          <a:ea typeface="ＭＳ Ｐゴシック" pitchFamily="-105" charset="-128"/>
                        </a:defRPr>
                      </a:lvl4pPr>
                      <a:lvl5pPr marL="2057400" indent="-228600" eaLnBrk="0" hangingPunct="0">
                        <a:spcBef>
                          <a:spcPts val="350"/>
                        </a:spcBef>
                        <a:buClr>
                          <a:schemeClr val="accent2"/>
                        </a:buClr>
                        <a:buFont typeface="Wingdings 2" pitchFamily="18" charset="2"/>
                        <a:defRPr>
                          <a:solidFill>
                            <a:schemeClr val="tx1"/>
                          </a:solidFill>
                          <a:latin typeface="Lucida Sans Unicode" pitchFamily="34" charset="0"/>
                          <a:ea typeface="ＭＳ Ｐゴシック" pitchFamily="-105" charset="-128"/>
                        </a:defRPr>
                      </a:lvl5pPr>
                      <a:lvl6pPr marL="25146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6pPr>
                      <a:lvl7pPr marL="29718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7pPr>
                      <a:lvl8pPr marL="34290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8pPr>
                      <a:lvl9pPr marL="3886200" indent="-228600" eaLnBrk="0" fontAlgn="base" hangingPunct="0">
                        <a:spcBef>
                          <a:spcPts val="350"/>
                        </a:spcBef>
                        <a:spcAft>
                          <a:spcPct val="0"/>
                        </a:spcAft>
                        <a:buClr>
                          <a:schemeClr val="accent2"/>
                        </a:buClr>
                        <a:buFont typeface="Wingdings 2" pitchFamily="18" charset="2"/>
                        <a:defRPr>
                          <a:solidFill>
                            <a:schemeClr val="tx1"/>
                          </a:solidFill>
                          <a:latin typeface="Lucida Sans Unicode" pitchFamily="34" charset="0"/>
                          <a:ea typeface="ＭＳ Ｐゴシック" pitchFamily="-105" charset="-128"/>
                        </a:defRPr>
                      </a:lvl9pPr>
                    </a:lstStyle>
                    <a:p>
                      <a:pPr marL="342900" marR="0" lvl="0" indent="-342900" algn="l" defTabSz="914400" rtl="0" eaLnBrk="1" fontAlgn="base" latinLnBrk="0" hangingPunct="1">
                        <a:lnSpc>
                          <a:spcPct val="110000"/>
                        </a:lnSpc>
                        <a:spcBef>
                          <a:spcPct val="0"/>
                        </a:spcBef>
                        <a:spcAft>
                          <a:spcPct val="0"/>
                        </a:spcAft>
                        <a:buClrTx/>
                        <a:buSzTx/>
                        <a:buFont typeface="Lucida Sans Unicode" pitchFamily="34" charset="0"/>
                        <a:buAutoNum type="arabicPeriod" startAt="4"/>
                        <a:tabLst/>
                      </a:pPr>
                      <a:r>
                        <a:rPr kumimoji="0" lang="en-US" altLang="en-US" sz="2000" b="0" i="0" u="none" strike="noStrike" cap="none" normalizeH="0" baseline="0" dirty="0" smtClean="0">
                          <a:ln>
                            <a:noFill/>
                          </a:ln>
                          <a:solidFill>
                            <a:srgbClr val="0000FF"/>
                          </a:solidFill>
                          <a:effectLst>
                            <a:outerShdw blurRad="38100" dist="38100" dir="2700000" algn="tl">
                              <a:srgbClr val="C0C0C0"/>
                            </a:outerShdw>
                          </a:effectLst>
                          <a:latin typeface="Arial" charset="0"/>
                          <a:ea typeface="ＭＳ Ｐゴシック" pitchFamily="-105" charset="-128"/>
                        </a:rPr>
                        <a:t>Rob Jones, one of 10 carpenters working for Woody, Inc.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3" name="Title 2"/>
          <p:cNvSpPr>
            <a:spLocks noGrp="1"/>
          </p:cNvSpPr>
          <p:nvPr>
            <p:ph type="title"/>
          </p:nvPr>
        </p:nvSpPr>
        <p:spPr/>
        <p:txBody>
          <a:bodyPr>
            <a:normAutofit fontScale="90000"/>
          </a:bodyPr>
          <a:lstStyle/>
          <a:p>
            <a:r>
              <a:rPr lang="en-US" altLang="en-US" sz="29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Safety Admin. – Review of Covered Workers</a:t>
            </a:r>
            <a:br>
              <a:rPr lang="en-US" altLang="en-US" sz="29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434308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0999" y="1828800"/>
            <a:ext cx="8538067" cy="4144724"/>
          </a:xfrm>
          <a:prstGeom prst="rect">
            <a:avLst/>
          </a:prstGeom>
          <a:noFill/>
        </p:spPr>
        <p:txBody>
          <a:bodyPr wrap="square">
            <a:spAutoFit/>
          </a:bodyPr>
          <a:lstStyle>
            <a:lvl1pPr marL="365125" indent="-255588" eaLnBrk="0" hangingPunct="0">
              <a:defRPr>
                <a:solidFill>
                  <a:schemeClr val="tx1"/>
                </a:solidFill>
                <a:latin typeface="Arial" charset="0"/>
                <a:ea typeface="ＭＳ Ｐゴシック" pitchFamily="-105" charset="-128"/>
              </a:defRPr>
            </a:lvl1pPr>
            <a:lvl2pPr marL="742950" indent="-285750" eaLnBrk="0" hangingPunct="0">
              <a:defRPr>
                <a:solidFill>
                  <a:schemeClr val="tx1"/>
                </a:solidFill>
                <a:latin typeface="Arial" charset="0"/>
                <a:ea typeface="ＭＳ Ｐゴシック" pitchFamily="-105" charset="-128"/>
              </a:defRPr>
            </a:lvl2pPr>
            <a:lvl3pPr marL="1143000" indent="-228600" eaLnBrk="0" hangingPunct="0">
              <a:defRPr>
                <a:solidFill>
                  <a:schemeClr val="tx1"/>
                </a:solidFill>
                <a:latin typeface="Arial" charset="0"/>
                <a:ea typeface="ＭＳ Ｐゴシック" pitchFamily="-105" charset="-128"/>
              </a:defRPr>
            </a:lvl3pPr>
            <a:lvl4pPr marL="1600200" indent="-228600" eaLnBrk="0" hangingPunct="0">
              <a:defRPr>
                <a:solidFill>
                  <a:schemeClr val="tx1"/>
                </a:solidFill>
                <a:latin typeface="Arial" charset="0"/>
                <a:ea typeface="ＭＳ Ｐゴシック" pitchFamily="-105" charset="-128"/>
              </a:defRPr>
            </a:lvl4pPr>
            <a:lvl5pPr marL="2057400" indent="-228600" eaLnBrk="0" hangingPunct="0">
              <a:defRPr>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5" charset="-128"/>
              </a:defRPr>
            </a:lvl9pPr>
          </a:lstStyle>
          <a:p>
            <a:pPr marL="395287" indent="-285750" algn="just" eaLnBrk="1" hangingPunct="1">
              <a:spcBef>
                <a:spcPts val="400"/>
              </a:spcBef>
              <a:buClr>
                <a:schemeClr val="bg1"/>
              </a:buClr>
              <a:buSzPct val="100000"/>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Section 5(a)(1) of the OSH Act states: </a:t>
            </a:r>
            <a:r>
              <a:rPr lang="en-US" altLang="en-US" sz="2000" i="1" dirty="0">
                <a:solidFill>
                  <a:schemeClr val="bg1"/>
                </a:solidFill>
                <a:latin typeface="Arial" panose="020B0604020202020204" pitchFamily="34" charset="0"/>
                <a:cs typeface="Arial" panose="020B0604020202020204" pitchFamily="34" charset="0"/>
              </a:rPr>
              <a:t>“</a:t>
            </a:r>
            <a:r>
              <a:rPr lang="en-US" altLang="en-US" sz="20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Each employer shall furnish to each of his employees employment and a place of employment which are free from recognized hazards that are causing or are likely to cause death or serious physical harm to his employees." </a:t>
            </a:r>
            <a:endParaRPr lang="en-US" altLang="en-US" sz="2000"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95287" indent="-285750" algn="just" eaLnBrk="1" hangingPunct="1">
              <a:spcBef>
                <a:spcPts val="400"/>
              </a:spcBef>
              <a:buClr>
                <a:schemeClr val="bg1"/>
              </a:buClr>
              <a:buSzPct val="100000"/>
              <a:buFont typeface="Arial" panose="020B0604020202020204" pitchFamily="34" charset="0"/>
              <a:buChar char="•"/>
            </a:pPr>
            <a:endParaRPr lang="en-US" altLang="en-US" sz="2000"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95287" indent="-285750" algn="just" eaLnBrk="1" hangingPunct="1">
              <a:buClr>
                <a:schemeClr val="bg1"/>
              </a:buClr>
              <a:buFont typeface="Arial" panose="020B0604020202020204" pitchFamily="34" charset="0"/>
              <a:buChar char="•"/>
            </a:pPr>
            <a:r>
              <a:rPr lang="en-US" altLang="en-US" sz="2000" dirty="0" smtClean="0">
                <a:solidFill>
                  <a:schemeClr val="bg1"/>
                </a:solidFill>
                <a:latin typeface="Arial" panose="020B0604020202020204" pitchFamily="34" charset="0"/>
                <a:cs typeface="Arial" panose="020B0604020202020204" pitchFamily="34" charset="0"/>
              </a:rPr>
              <a:t>Workers </a:t>
            </a:r>
            <a:r>
              <a:rPr lang="en-US" altLang="en-US" sz="2000" dirty="0">
                <a:solidFill>
                  <a:schemeClr val="bg1"/>
                </a:solidFill>
                <a:latin typeface="Arial" panose="020B0604020202020204" pitchFamily="34" charset="0"/>
                <a:cs typeface="Arial" panose="020B0604020202020204" pitchFamily="34" charset="0"/>
              </a:rPr>
              <a:t>may bring up safety and health concerns in the workplace to their employers without fear of discharge or discrimination, as long as the complaint is made in good faith. </a:t>
            </a:r>
            <a:r>
              <a:rPr lang="en-US" altLang="en-US" sz="2000" dirty="0" smtClean="0">
                <a:solidFill>
                  <a:schemeClr val="bg1"/>
                </a:solidFill>
                <a:latin typeface="Arial" panose="020B0604020202020204" pitchFamily="34" charset="0"/>
                <a:cs typeface="Arial" panose="020B0604020202020204" pitchFamily="34" charset="0"/>
              </a:rPr>
              <a:t>OSHA regulations </a:t>
            </a:r>
            <a:r>
              <a:rPr lang="en-US" altLang="en-US" sz="2000" dirty="0">
                <a:solidFill>
                  <a:schemeClr val="bg1"/>
                </a:solidFill>
                <a:latin typeface="Arial" panose="020B0604020202020204" pitchFamily="34" charset="0"/>
                <a:cs typeface="Arial" panose="020B0604020202020204" pitchFamily="34" charset="0"/>
              </a:rPr>
              <a:t>protect workers who complain to their employer about unsafe or unhealthful conditions in the workplace. </a:t>
            </a:r>
            <a:endParaRPr lang="en-US" altLang="en-US" sz="2000" dirty="0" smtClean="0">
              <a:solidFill>
                <a:schemeClr val="bg1"/>
              </a:solidFill>
              <a:latin typeface="Arial" panose="020B0604020202020204" pitchFamily="34" charset="0"/>
              <a:cs typeface="Arial" panose="020B0604020202020204" pitchFamily="34" charset="0"/>
            </a:endParaRPr>
          </a:p>
          <a:p>
            <a:pPr marL="773112" lvl="1" algn="just" eaLnBrk="1" hangingPunct="1">
              <a:buFont typeface="Arial" panose="020B0604020202020204" pitchFamily="34" charset="0"/>
              <a:buChar char="•"/>
            </a:pPr>
            <a:r>
              <a:rPr lang="en-US" altLang="en-US" sz="2000" dirty="0" smtClean="0">
                <a:solidFill>
                  <a:schemeClr val="bg1"/>
                </a:solidFill>
              </a:rPr>
              <a:t>This </a:t>
            </a:r>
            <a:r>
              <a:rPr lang="en-US" altLang="en-US" sz="2000" dirty="0">
                <a:solidFill>
                  <a:schemeClr val="bg1"/>
                </a:solidFill>
              </a:rPr>
              <a:t>right is spelled out in Section 11(c) of the OSH Act. </a:t>
            </a:r>
          </a:p>
          <a:p>
            <a:pPr marL="773112" lvl="1" algn="just" eaLnBrk="1" hangingPunct="1">
              <a:buFont typeface="Arial" panose="020B0604020202020204" pitchFamily="34" charset="0"/>
              <a:buChar char="•"/>
            </a:pPr>
            <a:r>
              <a:rPr lang="en-US" altLang="en-US" sz="2000" dirty="0">
                <a:solidFill>
                  <a:schemeClr val="bg1"/>
                </a:solidFill>
              </a:rPr>
              <a:t>Workers have 30 days to contact OSHA if they feel they have been punished for exercising their safety and health rights</a:t>
            </a:r>
            <a:r>
              <a:rPr lang="en-US" altLang="en-US" sz="2000" dirty="0" smtClean="0">
                <a:solidFill>
                  <a:schemeClr val="bg1"/>
                </a:solidFill>
              </a:rPr>
              <a:t>.</a:t>
            </a:r>
            <a:endParaRPr lang="en-US" altLang="en-US" sz="2000" i="1" dirty="0"/>
          </a:p>
        </p:txBody>
      </p:sp>
      <p:sp>
        <p:nvSpPr>
          <p:cNvPr id="7" name="Content Placeholder 1"/>
          <p:cNvSpPr txBox="1">
            <a:spLocks/>
          </p:cNvSpPr>
          <p:nvPr/>
        </p:nvSpPr>
        <p:spPr>
          <a:xfrm>
            <a:off x="232267" y="914400"/>
            <a:ext cx="86868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2713" indent="-3175">
              <a:buFont typeface="Wingdings 3" pitchFamily="18" charset="2"/>
              <a:buNone/>
            </a:pPr>
            <a:r>
              <a:rPr lang="en-US" altLang="en-US" sz="2800" dirty="0" smtClean="0">
                <a:solidFill>
                  <a:schemeClr val="bg1"/>
                </a:solidFill>
              </a:rPr>
              <a:t>The creation of OSHA provided workers the right to a safe and healthful workplace. </a:t>
            </a:r>
          </a:p>
        </p:txBody>
      </p:sp>
      <p:sp>
        <p:nvSpPr>
          <p:cNvPr id="2" name="Title 1"/>
          <p:cNvSpPr>
            <a:spLocks noGrp="1"/>
          </p:cNvSpPr>
          <p:nvPr>
            <p:ph type="title"/>
          </p:nvPr>
        </p:nvSpPr>
        <p:spPr/>
        <p:txBody>
          <a:bodyPr>
            <a:normAutofit fontScale="90000"/>
          </a:bodyPr>
          <a:lstStyle/>
          <a:p>
            <a:pPr lvl="0">
              <a:spcBef>
                <a:spcPts val="0"/>
              </a:spcBef>
            </a:pPr>
            <a:r>
              <a:rPr lang="en-US" altLang="en-US" sz="32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Safety Admin. - Review of Worker Rights</a:t>
            </a:r>
            <a:br>
              <a:rPr lang="en-US" altLang="en-US" sz="32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br>
            <a:endParaRPr lang="en-US" dirty="0"/>
          </a:p>
        </p:txBody>
      </p:sp>
    </p:spTree>
    <p:extLst>
      <p:ext uri="{BB962C8B-B14F-4D97-AF65-F5344CB8AC3E}">
        <p14:creationId xmlns:p14="http://schemas.microsoft.com/office/powerpoint/2010/main" val="434308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p:cNvSpPr txBox="1">
            <a:spLocks/>
          </p:cNvSpPr>
          <p:nvPr/>
        </p:nvSpPr>
        <p:spPr>
          <a:xfrm>
            <a:off x="304800" y="990600"/>
            <a:ext cx="84582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47688" indent="-438150" algn="l">
              <a:spcBef>
                <a:spcPct val="0"/>
              </a:spcBef>
              <a:buClr>
                <a:schemeClr val="bg2"/>
              </a:buClr>
              <a:buFont typeface="Arial" panose="020B0604020202020204" pitchFamily="34" charset="0"/>
              <a:buChar char="•"/>
            </a:pPr>
            <a:r>
              <a:rPr lang="en-US" altLang="en-US" sz="2000" b="1" dirty="0" smtClean="0">
                <a:solidFill>
                  <a:schemeClr val="bg1"/>
                </a:solidFill>
                <a:effectLst>
                  <a:outerShdw blurRad="38100" dist="38100" dir="2700000" algn="tl">
                    <a:srgbClr val="000000"/>
                  </a:outerShdw>
                </a:effectLst>
                <a:latin typeface="Arial" charset="0"/>
              </a:rPr>
              <a:t>The Creating Employer</a:t>
            </a:r>
            <a:r>
              <a:rPr lang="en-US" altLang="en-US" sz="1800" b="1" dirty="0" smtClean="0">
                <a:solidFill>
                  <a:schemeClr val="bg1"/>
                </a:solidFill>
                <a:effectLst>
                  <a:outerShdw blurRad="38100" dist="38100" dir="2700000" algn="tl">
                    <a:srgbClr val="000000"/>
                  </a:outerShdw>
                </a:effectLst>
                <a:latin typeface="Arial" charset="0"/>
              </a:rPr>
              <a:t> </a:t>
            </a:r>
          </a:p>
          <a:p>
            <a:pPr marL="857250" lvl="1" indent="-400050" algn="l">
              <a:spcBef>
                <a:spcPct val="0"/>
              </a:spcBef>
              <a:buClr>
                <a:schemeClr val="bg2"/>
              </a:buClr>
              <a:buFont typeface="Arial" panose="020B0604020202020204" pitchFamily="34" charset="0"/>
              <a:buChar char="•"/>
            </a:pPr>
            <a:r>
              <a:rPr lang="en-US" altLang="en-US" sz="1800" dirty="0" smtClean="0">
                <a:solidFill>
                  <a:schemeClr val="bg1"/>
                </a:solidFill>
                <a:latin typeface="Arial" charset="0"/>
              </a:rPr>
              <a:t>The employer who actually creates the hazard.</a:t>
            </a:r>
          </a:p>
          <a:p>
            <a:pPr marL="547688" indent="-438150" algn="l">
              <a:lnSpc>
                <a:spcPct val="120000"/>
              </a:lnSpc>
              <a:buClr>
                <a:schemeClr val="bg2"/>
              </a:buClr>
              <a:buFont typeface="Arial" panose="020B0604020202020204" pitchFamily="34" charset="0"/>
              <a:buChar char="•"/>
            </a:pPr>
            <a:r>
              <a:rPr lang="en-US" altLang="en-US" sz="2000" b="1" dirty="0" smtClean="0">
                <a:solidFill>
                  <a:schemeClr val="bg1"/>
                </a:solidFill>
                <a:effectLst>
                  <a:outerShdw blurRad="38100" dist="38100" dir="2700000" algn="tl">
                    <a:srgbClr val="000000"/>
                  </a:outerShdw>
                </a:effectLst>
                <a:latin typeface="Arial" charset="0"/>
              </a:rPr>
              <a:t>The Exposing Employer </a:t>
            </a:r>
          </a:p>
          <a:p>
            <a:pPr marL="857250" lvl="1" indent="-400050" algn="l">
              <a:lnSpc>
                <a:spcPct val="120000"/>
              </a:lnSpc>
              <a:buClr>
                <a:schemeClr val="bg2"/>
              </a:buClr>
              <a:buFont typeface="Arial" panose="020B0604020202020204" pitchFamily="34" charset="0"/>
              <a:buChar char="•"/>
            </a:pPr>
            <a:r>
              <a:rPr lang="en-US" altLang="en-US" sz="1800" dirty="0" smtClean="0">
                <a:solidFill>
                  <a:schemeClr val="bg1"/>
                </a:solidFill>
                <a:latin typeface="Arial" charset="0"/>
              </a:rPr>
              <a:t>An employer whose own employees are exposed to the hazard.</a:t>
            </a:r>
            <a:r>
              <a:rPr lang="en-US" altLang="en-US" sz="1600" dirty="0" smtClean="0">
                <a:solidFill>
                  <a:schemeClr val="bg1"/>
                </a:solidFill>
                <a:latin typeface="Arial" charset="0"/>
              </a:rPr>
              <a:t> </a:t>
            </a:r>
          </a:p>
          <a:p>
            <a:pPr marL="547688" indent="-438150" algn="l">
              <a:lnSpc>
                <a:spcPct val="120000"/>
              </a:lnSpc>
              <a:buClr>
                <a:schemeClr val="bg2"/>
              </a:buClr>
              <a:buFont typeface="Arial" panose="020B0604020202020204" pitchFamily="34" charset="0"/>
              <a:buChar char="•"/>
            </a:pPr>
            <a:r>
              <a:rPr lang="en-US" altLang="en-US" sz="2000" b="1" dirty="0" smtClean="0">
                <a:solidFill>
                  <a:schemeClr val="bg1"/>
                </a:solidFill>
                <a:effectLst>
                  <a:outerShdw blurRad="38100" dist="38100" dir="2700000" algn="tl">
                    <a:srgbClr val="000000"/>
                  </a:outerShdw>
                </a:effectLst>
                <a:latin typeface="Arial" charset="0"/>
              </a:rPr>
              <a:t>The Correcting Employer</a:t>
            </a:r>
            <a:r>
              <a:rPr lang="en-US" altLang="en-US" sz="2000" b="1" dirty="0" smtClean="0">
                <a:solidFill>
                  <a:schemeClr val="bg1"/>
                </a:solidFill>
                <a:latin typeface="Arial" charset="0"/>
              </a:rPr>
              <a:t> </a:t>
            </a:r>
          </a:p>
          <a:p>
            <a:pPr marL="857250" lvl="1" indent="-400050" algn="l">
              <a:lnSpc>
                <a:spcPct val="120000"/>
              </a:lnSpc>
              <a:buClr>
                <a:schemeClr val="bg2"/>
              </a:buClr>
              <a:buFont typeface="Arial" panose="020B0604020202020204" pitchFamily="34" charset="0"/>
              <a:buChar char="•"/>
            </a:pPr>
            <a:r>
              <a:rPr lang="en-US" altLang="en-US" sz="1800" dirty="0" smtClean="0">
                <a:solidFill>
                  <a:schemeClr val="bg1"/>
                </a:solidFill>
                <a:latin typeface="Arial" charset="0"/>
              </a:rPr>
              <a:t>An employer who is engaged in a common undertaking, on the same worksite, as the exposing employer and is responsible for correcting a hazard. </a:t>
            </a:r>
          </a:p>
          <a:p>
            <a:pPr marL="547688" indent="-438150" algn="l">
              <a:lnSpc>
                <a:spcPct val="120000"/>
              </a:lnSpc>
              <a:buClr>
                <a:schemeClr val="bg2"/>
              </a:buClr>
              <a:buFont typeface="Arial" panose="020B0604020202020204" pitchFamily="34" charset="0"/>
              <a:buChar char="•"/>
            </a:pPr>
            <a:r>
              <a:rPr lang="en-US" altLang="en-US" sz="2000" b="1" dirty="0" smtClean="0">
                <a:solidFill>
                  <a:schemeClr val="bg1"/>
                </a:solidFill>
                <a:effectLst>
                  <a:outerShdw blurRad="38100" dist="38100" dir="2700000" algn="tl">
                    <a:srgbClr val="000000"/>
                  </a:outerShdw>
                </a:effectLst>
                <a:latin typeface="Arial" charset="0"/>
              </a:rPr>
              <a:t>The Controlling Employer</a:t>
            </a:r>
            <a:r>
              <a:rPr lang="en-US" altLang="en-US" sz="2000" b="1" dirty="0" smtClean="0">
                <a:solidFill>
                  <a:schemeClr val="bg1"/>
                </a:solidFill>
                <a:latin typeface="Arial" charset="0"/>
              </a:rPr>
              <a:t>  </a:t>
            </a:r>
          </a:p>
          <a:p>
            <a:pPr marL="857250" lvl="1" indent="-400050" algn="l">
              <a:lnSpc>
                <a:spcPct val="120000"/>
              </a:lnSpc>
              <a:buClr>
                <a:schemeClr val="bg2"/>
              </a:buClr>
              <a:buFont typeface="Arial" panose="020B0604020202020204" pitchFamily="34" charset="0"/>
              <a:buChar char="•"/>
            </a:pPr>
            <a:r>
              <a:rPr lang="en-US" altLang="en-US" sz="1800" dirty="0" smtClean="0">
                <a:solidFill>
                  <a:schemeClr val="bg1"/>
                </a:solidFill>
                <a:latin typeface="Arial" charset="0"/>
              </a:rPr>
              <a:t>The employer who is responsible, by contract or through actual practice, for safety and health conditions on the worksite; i.e., the employer who has the authority for ensuring that the hazardous condition is corrected</a:t>
            </a:r>
          </a:p>
        </p:txBody>
      </p:sp>
      <p:sp>
        <p:nvSpPr>
          <p:cNvPr id="2" name="Title 1"/>
          <p:cNvSpPr>
            <a:spLocks noGrp="1"/>
          </p:cNvSpPr>
          <p:nvPr>
            <p:ph type="title"/>
          </p:nvPr>
        </p:nvSpPr>
        <p:spPr>
          <a:xfrm>
            <a:off x="419100" y="0"/>
            <a:ext cx="8229600" cy="1143000"/>
          </a:xfrm>
        </p:spPr>
        <p:txBody>
          <a:bodyPr/>
          <a:lstStyle/>
          <a:p>
            <a:pPr lvl="0">
              <a:spcBef>
                <a:spcPts val="0"/>
              </a:spcBef>
            </a:pPr>
            <a:r>
              <a:rPr lang="en-US" altLang="en-US" sz="3200" dirty="0">
                <a:solidFill>
                  <a:srgbClr val="FFFF00"/>
                </a:solidFill>
                <a:latin typeface="Arial" panose="020B0604020202020204" pitchFamily="34" charset="0"/>
                <a:ea typeface="+mn-ea"/>
                <a:cs typeface="Arial" panose="020B0604020202020204" pitchFamily="34" charset="0"/>
              </a:rPr>
              <a:t>Safety Admin. – Review of Multi-employer </a:t>
            </a:r>
          </a:p>
        </p:txBody>
      </p:sp>
    </p:spTree>
    <p:extLst>
      <p:ext uri="{BB962C8B-B14F-4D97-AF65-F5344CB8AC3E}">
        <p14:creationId xmlns:p14="http://schemas.microsoft.com/office/powerpoint/2010/main" val="998684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2400" y="990600"/>
            <a:ext cx="8668853" cy="762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2713" indent="-3175" algn="just">
              <a:buFont typeface="Wingdings 3" pitchFamily="18" charset="2"/>
              <a:buNone/>
            </a:pPr>
            <a:r>
              <a:rPr lang="en-US" altLang="en-US" sz="2400" dirty="0" smtClean="0">
                <a:solidFill>
                  <a:schemeClr val="bg1"/>
                </a:solidFill>
                <a:latin typeface="Arial" charset="0"/>
              </a:rPr>
              <a:t>OSHA’s Recordkeeping rule requires most employers with more than 10 workers to keep a log of injuries and illnesses.</a:t>
            </a:r>
          </a:p>
        </p:txBody>
      </p:sp>
      <p:sp>
        <p:nvSpPr>
          <p:cNvPr id="6" name="Text Box 8"/>
          <p:cNvSpPr txBox="1">
            <a:spLocks noChangeArrowheads="1"/>
          </p:cNvSpPr>
          <p:nvPr/>
        </p:nvSpPr>
        <p:spPr bwMode="auto">
          <a:xfrm>
            <a:off x="228600" y="1773455"/>
            <a:ext cx="4419601" cy="464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255588" eaLnBrk="0" hangingPunct="0">
              <a:defRPr>
                <a:solidFill>
                  <a:schemeClr val="tx1"/>
                </a:solidFill>
                <a:latin typeface="Arial" charset="0"/>
                <a:ea typeface="ＭＳ Ｐゴシック" pitchFamily="-105" charset="-128"/>
              </a:defRPr>
            </a:lvl1pPr>
            <a:lvl2pPr marL="742950" indent="-285750" eaLnBrk="0" hangingPunct="0">
              <a:defRPr>
                <a:solidFill>
                  <a:schemeClr val="tx1"/>
                </a:solidFill>
                <a:latin typeface="Arial" charset="0"/>
                <a:ea typeface="ＭＳ Ｐゴシック" pitchFamily="-105" charset="-128"/>
              </a:defRPr>
            </a:lvl2pPr>
            <a:lvl3pPr marL="1143000" indent="-228600" eaLnBrk="0" hangingPunct="0">
              <a:defRPr>
                <a:solidFill>
                  <a:schemeClr val="tx1"/>
                </a:solidFill>
                <a:latin typeface="Arial" charset="0"/>
                <a:ea typeface="ＭＳ Ｐゴシック" pitchFamily="-105" charset="-128"/>
              </a:defRPr>
            </a:lvl3pPr>
            <a:lvl4pPr marL="1600200" indent="-228600" eaLnBrk="0" hangingPunct="0">
              <a:defRPr>
                <a:solidFill>
                  <a:schemeClr val="tx1"/>
                </a:solidFill>
                <a:latin typeface="Arial" charset="0"/>
                <a:ea typeface="ＭＳ Ｐゴシック" pitchFamily="-105" charset="-128"/>
              </a:defRPr>
            </a:lvl4pPr>
            <a:lvl5pPr marL="2057400" indent="-228600" eaLnBrk="0" hangingPunct="0">
              <a:defRPr>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5" charset="-128"/>
              </a:defRPr>
            </a:lvl9pPr>
          </a:lstStyle>
          <a:p>
            <a:pPr marL="395287" indent="-285750" eaLnBrk="1" hangingPunct="1">
              <a:spcBef>
                <a:spcPts val="400"/>
              </a:spcBef>
              <a:buClr>
                <a:schemeClr val="bg1"/>
              </a:buClr>
              <a:buSzPct val="100000"/>
              <a:buFont typeface="Arial" panose="020B0604020202020204" pitchFamily="34" charset="0"/>
              <a:buChar char="•"/>
            </a:pPr>
            <a:r>
              <a:rPr lang="en-US" altLang="en-US" sz="1600" dirty="0">
                <a:solidFill>
                  <a:schemeClr val="bg1"/>
                </a:solidFill>
              </a:rPr>
              <a:t>Workers have the right to review the current log, as well as the logs stored for the past 5 years. </a:t>
            </a:r>
          </a:p>
          <a:p>
            <a:pPr marL="395287" indent="-285750" eaLnBrk="1" hangingPunct="1">
              <a:spcBef>
                <a:spcPts val="400"/>
              </a:spcBef>
              <a:buClr>
                <a:schemeClr val="bg1"/>
              </a:buClr>
              <a:buSzPct val="100000"/>
              <a:buFont typeface="Arial" panose="020B0604020202020204" pitchFamily="34" charset="0"/>
              <a:buChar char="•"/>
            </a:pPr>
            <a:r>
              <a:rPr lang="en-US" altLang="en-US" sz="1600" dirty="0">
                <a:solidFill>
                  <a:schemeClr val="bg1"/>
                </a:solidFill>
              </a:rPr>
              <a:t>Workers also have the right to view the annually posted summary of the injuries and illnesses (OSHA 300A</a:t>
            </a:r>
            <a:r>
              <a:rPr lang="en-US" altLang="en-US" sz="1600" dirty="0" smtClean="0">
                <a:solidFill>
                  <a:schemeClr val="bg1"/>
                </a:solidFill>
              </a:rPr>
              <a:t>).</a:t>
            </a:r>
          </a:p>
          <a:p>
            <a:pPr marL="395287" indent="-285750" eaLnBrk="1" hangingPunct="1">
              <a:spcBef>
                <a:spcPts val="400"/>
              </a:spcBef>
              <a:buClr>
                <a:schemeClr val="bg1"/>
              </a:buClr>
              <a:buSzPct val="100000"/>
              <a:buFont typeface="Arial" panose="020B0604020202020204" pitchFamily="34" charset="0"/>
              <a:buChar char="•"/>
            </a:pPr>
            <a:endParaRPr lang="en-US" altLang="en-US" sz="1200" dirty="0" smtClean="0">
              <a:solidFill>
                <a:schemeClr val="bg1"/>
              </a:solidFill>
            </a:endParaRPr>
          </a:p>
          <a:p>
            <a:pPr marL="109537" indent="0" eaLnBrk="1" hangingPunct="1">
              <a:spcBef>
                <a:spcPts val="400"/>
              </a:spcBef>
              <a:buClr>
                <a:schemeClr val="bg1"/>
              </a:buClr>
              <a:buSzPct val="100000"/>
            </a:pPr>
            <a:r>
              <a:rPr lang="en-US" altLang="en-US" sz="1400" u="sng" dirty="0" smtClean="0">
                <a:solidFill>
                  <a:schemeClr val="bg1"/>
                </a:solidFill>
                <a:effectLst>
                  <a:outerShdw blurRad="38100" dist="38100" dir="2700000" algn="tl">
                    <a:srgbClr val="000000">
                      <a:alpha val="43137"/>
                    </a:srgbClr>
                  </a:outerShdw>
                </a:effectLst>
              </a:rPr>
              <a:t>Establishing Work Relatedness </a:t>
            </a:r>
          </a:p>
          <a:p>
            <a:pPr marL="773112" lvl="1">
              <a:lnSpc>
                <a:spcPct val="90000"/>
              </a:lnSpc>
              <a:buFont typeface="Arial" panose="020B0604020202020204" pitchFamily="34" charset="0"/>
              <a:buChar char="•"/>
            </a:pPr>
            <a:r>
              <a:rPr lang="en-US" altLang="en-US" sz="1400" dirty="0" smtClean="0">
                <a:solidFill>
                  <a:schemeClr val="bg1"/>
                </a:solidFill>
              </a:rPr>
              <a:t>Work-relatedness </a:t>
            </a:r>
            <a:r>
              <a:rPr lang="en-US" altLang="en-US" sz="1400" dirty="0">
                <a:solidFill>
                  <a:schemeClr val="bg1"/>
                </a:solidFill>
              </a:rPr>
              <a:t>is presumed for injuries and illnesses resulting from events or exposures occurring in the </a:t>
            </a:r>
            <a:r>
              <a:rPr lang="en-US" altLang="en-US" sz="1400" u="sng" dirty="0">
                <a:solidFill>
                  <a:schemeClr val="bg1"/>
                </a:solidFill>
              </a:rPr>
              <a:t>work environment</a:t>
            </a:r>
          </a:p>
          <a:p>
            <a:pPr marL="773112" lvl="1">
              <a:lnSpc>
                <a:spcPct val="90000"/>
              </a:lnSpc>
              <a:buFont typeface="Arial" panose="020B0604020202020204" pitchFamily="34" charset="0"/>
              <a:buChar char="•"/>
            </a:pPr>
            <a:r>
              <a:rPr lang="en-US" altLang="en-US" sz="1400" dirty="0">
                <a:solidFill>
                  <a:schemeClr val="bg1"/>
                </a:solidFill>
              </a:rPr>
              <a:t>The work event or exposure need only be one of the discernable causes; it need not be the sole or predominant </a:t>
            </a:r>
            <a:r>
              <a:rPr lang="en-US" altLang="en-US" sz="1400" dirty="0" smtClean="0">
                <a:solidFill>
                  <a:schemeClr val="bg1"/>
                </a:solidFill>
              </a:rPr>
              <a:t>cause.  A </a:t>
            </a:r>
            <a:r>
              <a:rPr lang="en-US" altLang="en-US" sz="1400" dirty="0">
                <a:solidFill>
                  <a:schemeClr val="bg1"/>
                </a:solidFill>
              </a:rPr>
              <a:t>case is presumed work-related </a:t>
            </a:r>
            <a:r>
              <a:rPr lang="en-US" altLang="en-US" sz="1400" dirty="0" smtClean="0">
                <a:solidFill>
                  <a:schemeClr val="bg1"/>
                </a:solidFill>
              </a:rPr>
              <a:t>if;</a:t>
            </a:r>
          </a:p>
          <a:p>
            <a:pPr marL="1173162" lvl="2">
              <a:lnSpc>
                <a:spcPct val="90000"/>
              </a:lnSpc>
              <a:buFont typeface="Arial" panose="020B0604020202020204" pitchFamily="34" charset="0"/>
              <a:buChar char="•"/>
            </a:pPr>
            <a:r>
              <a:rPr lang="en-US" altLang="en-US" sz="1400" dirty="0" smtClean="0">
                <a:solidFill>
                  <a:schemeClr val="bg1"/>
                </a:solidFill>
              </a:rPr>
              <a:t>If </a:t>
            </a:r>
            <a:r>
              <a:rPr lang="en-US" altLang="en-US" sz="1400" dirty="0">
                <a:solidFill>
                  <a:schemeClr val="bg1"/>
                </a:solidFill>
              </a:rPr>
              <a:t>an event or exposure in the work environment is a discernable cause of the injury or illness </a:t>
            </a:r>
            <a:endParaRPr lang="en-US" altLang="en-US" sz="1400" dirty="0" smtClean="0">
              <a:solidFill>
                <a:schemeClr val="bg1"/>
              </a:solidFill>
            </a:endParaRPr>
          </a:p>
          <a:p>
            <a:pPr marL="1173162" lvl="2">
              <a:lnSpc>
                <a:spcPct val="90000"/>
              </a:lnSpc>
              <a:buFont typeface="Arial" panose="020B0604020202020204" pitchFamily="34" charset="0"/>
              <a:buChar char="•"/>
            </a:pPr>
            <a:r>
              <a:rPr lang="en-US" altLang="en-US" sz="1400" dirty="0" smtClean="0">
                <a:solidFill>
                  <a:schemeClr val="bg1"/>
                </a:solidFill>
              </a:rPr>
              <a:t>or </a:t>
            </a:r>
            <a:r>
              <a:rPr lang="en-US" altLang="en-US" sz="1400" dirty="0">
                <a:solidFill>
                  <a:schemeClr val="bg1"/>
                </a:solidFill>
              </a:rPr>
              <a:t>of a significant aggravation to a pre-existing condition</a:t>
            </a:r>
            <a:r>
              <a:rPr lang="en-US" altLang="en-US" sz="1400" dirty="0" smtClean="0">
                <a:solidFill>
                  <a:schemeClr val="bg1"/>
                </a:solidFill>
              </a:rPr>
              <a:t>.</a:t>
            </a:r>
            <a:endParaRPr lang="en-US" altLang="en-US" sz="1400" dirty="0">
              <a:solidFill>
                <a:schemeClr val="bg1"/>
              </a:solidFill>
            </a:endParaRPr>
          </a:p>
        </p:txBody>
      </p:sp>
      <p:pic>
        <p:nvPicPr>
          <p:cNvPr id="2" name="Picture 1" title="Picture of the OSHA 300 for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30876" y="1905000"/>
            <a:ext cx="3990377" cy="2133600"/>
          </a:xfrm>
          <a:prstGeom prst="rect">
            <a:avLst/>
          </a:prstGeom>
          <a:effectLst>
            <a:outerShdw blurRad="50800" dist="38100" dir="5400000" algn="t" rotWithShape="0">
              <a:prstClr val="black">
                <a:alpha val="40000"/>
              </a:prstClr>
            </a:outerShdw>
          </a:effectLst>
        </p:spPr>
      </p:pic>
      <p:pic>
        <p:nvPicPr>
          <p:cNvPr id="7" name="Picture 6" title="Picture of the OSHA 300A form"/>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30875" y="4191000"/>
            <a:ext cx="3990377" cy="2184884"/>
          </a:xfrm>
          <a:prstGeom prst="rect">
            <a:avLst/>
          </a:prstGeom>
          <a:effectLst>
            <a:outerShdw blurRad="50800" dist="38100" dir="5400000" algn="t" rotWithShape="0">
              <a:prstClr val="black">
                <a:alpha val="40000"/>
              </a:prstClr>
            </a:outerShdw>
          </a:effectLst>
        </p:spPr>
      </p:pic>
      <p:sp>
        <p:nvSpPr>
          <p:cNvPr id="3" name="Title 2"/>
          <p:cNvSpPr>
            <a:spLocks noGrp="1"/>
          </p:cNvSpPr>
          <p:nvPr>
            <p:ph type="title"/>
          </p:nvPr>
        </p:nvSpPr>
        <p:spPr/>
        <p:txBody>
          <a:bodyPr>
            <a:normAutofit fontScale="90000"/>
          </a:bodyPr>
          <a:lstStyle/>
          <a:p>
            <a:pPr lvl="0">
              <a:spcBef>
                <a:spcPts val="0"/>
              </a:spcBef>
            </a:pPr>
            <a:r>
              <a:rPr lang="en-US" altLang="en-US" sz="2800" dirty="0">
                <a:solidFill>
                  <a:srgbClr val="FFFF00"/>
                </a:solidFill>
                <a:latin typeface="Arial" panose="020B0604020202020204" pitchFamily="34" charset="0"/>
                <a:ea typeface="+mn-ea"/>
                <a:cs typeface="Arial" panose="020B0604020202020204" pitchFamily="34" charset="0"/>
              </a:rPr>
              <a:t>Risk </a:t>
            </a:r>
            <a:r>
              <a:rPr lang="en-US" altLang="en-US" sz="2800" dirty="0" err="1">
                <a:solidFill>
                  <a:srgbClr val="FFFF00"/>
                </a:solidFill>
                <a:latin typeface="Arial" panose="020B0604020202020204" pitchFamily="34" charset="0"/>
                <a:ea typeface="+mn-ea"/>
                <a:cs typeface="Arial" panose="020B0604020202020204" pitchFamily="34" charset="0"/>
              </a:rPr>
              <a:t>Mang</a:t>
            </a:r>
            <a:r>
              <a:rPr lang="en-US" altLang="en-US" sz="2800" dirty="0">
                <a:solidFill>
                  <a:srgbClr val="FFFF00"/>
                </a:solidFill>
                <a:latin typeface="Arial" panose="020B0604020202020204" pitchFamily="34" charset="0"/>
                <a:ea typeface="+mn-ea"/>
                <a:cs typeface="Arial" panose="020B0604020202020204" pitchFamily="34" charset="0"/>
              </a:rPr>
              <a:t>. – Review of OSHA Recordkeeping</a:t>
            </a:r>
            <a:br>
              <a:rPr lang="en-US" altLang="en-US" sz="2800" dirty="0">
                <a:solidFill>
                  <a:srgbClr val="FFFF00"/>
                </a:solidFill>
                <a:latin typeface="Arial" panose="020B0604020202020204" pitchFamily="34" charset="0"/>
                <a:ea typeface="+mn-ea"/>
                <a:cs typeface="Arial" panose="020B0604020202020204" pitchFamily="34" charset="0"/>
              </a:rPr>
            </a:br>
            <a:endParaRPr lang="en-US" dirty="0"/>
          </a:p>
        </p:txBody>
      </p:sp>
    </p:spTree>
    <p:extLst>
      <p:ext uri="{BB962C8B-B14F-4D97-AF65-F5344CB8AC3E}">
        <p14:creationId xmlns:p14="http://schemas.microsoft.com/office/powerpoint/2010/main" val="692526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014" y="838200"/>
            <a:ext cx="8376786" cy="2726900"/>
          </a:xfrm>
          <a:prstGeom prst="rect">
            <a:avLst/>
          </a:prstGeom>
        </p:spPr>
        <p:txBody>
          <a:bodyPr wrap="square">
            <a:spAutoFit/>
          </a:bodyPr>
          <a:lstStyle/>
          <a:p>
            <a:pPr algn="just">
              <a:lnSpc>
                <a:spcPct val="80000"/>
              </a:lnSpc>
              <a:buClr>
                <a:schemeClr val="bg1"/>
              </a:buClr>
            </a:pPr>
            <a:r>
              <a:rPr lang="en-US" altLang="en-US" b="1" dirty="0" smtClean="0">
                <a:solidFill>
                  <a:schemeClr val="bg1"/>
                </a:solidFill>
                <a:effectLst>
                  <a:outerShdw blurRad="38100" dist="38100" dir="2700000" algn="tl">
                    <a:srgbClr val="000000">
                      <a:alpha val="43137"/>
                    </a:srgbClr>
                  </a:outerShdw>
                </a:effectLst>
                <a:latin typeface="Arial" charset="0"/>
              </a:rPr>
              <a:t>Who should be involved in accident investigations:</a:t>
            </a:r>
          </a:p>
          <a:p>
            <a:pPr algn="just">
              <a:lnSpc>
                <a:spcPct val="80000"/>
              </a:lnSpc>
              <a:buClr>
                <a:schemeClr val="bg1"/>
              </a:buClr>
            </a:pPr>
            <a:endParaRPr lang="en-US" altLang="en-US" sz="1400" b="1" dirty="0" smtClean="0">
              <a:solidFill>
                <a:schemeClr val="bg1"/>
              </a:solidFill>
              <a:effectLst>
                <a:outerShdw blurRad="38100" dist="38100" dir="2700000" algn="tl">
                  <a:srgbClr val="000000">
                    <a:alpha val="43137"/>
                  </a:srgbClr>
                </a:outerShdw>
              </a:effectLst>
              <a:latin typeface="Arial" charset="0"/>
            </a:endParaRPr>
          </a:p>
          <a:p>
            <a:pPr marL="342900" indent="-342900" algn="just">
              <a:lnSpc>
                <a:spcPct val="80000"/>
              </a:lnSpc>
              <a:buClr>
                <a:schemeClr val="bg1"/>
              </a:buClr>
              <a:buFont typeface="Arial" panose="020B0604020202020204" pitchFamily="34" charset="0"/>
              <a:buChar char="•"/>
            </a:pPr>
            <a:r>
              <a:rPr lang="en-US" altLang="en-US" sz="1400" b="1" dirty="0" smtClean="0">
                <a:solidFill>
                  <a:schemeClr val="bg1"/>
                </a:solidFill>
                <a:effectLst>
                  <a:outerShdw blurRad="38100" dist="38100" dir="2700000" algn="tl">
                    <a:srgbClr val="000000">
                      <a:alpha val="43137"/>
                    </a:srgbClr>
                  </a:outerShdw>
                </a:effectLst>
                <a:latin typeface="Arial" charset="0"/>
              </a:rPr>
              <a:t>Management</a:t>
            </a:r>
            <a:r>
              <a:rPr lang="en-US" altLang="en-US" sz="1400" dirty="0" smtClean="0">
                <a:solidFill>
                  <a:schemeClr val="bg1"/>
                </a:solidFill>
                <a:latin typeface="Arial" charset="0"/>
              </a:rPr>
              <a:t> </a:t>
            </a:r>
            <a:r>
              <a:rPr lang="en-US" altLang="en-US" sz="1400" dirty="0">
                <a:solidFill>
                  <a:schemeClr val="bg1"/>
                </a:solidFill>
                <a:latin typeface="Arial" charset="0"/>
              </a:rPr>
              <a:t>- The usual investigator for all incidents is the supervisor in charge of the involved area and/or activity. </a:t>
            </a:r>
          </a:p>
          <a:p>
            <a:pPr marL="285750" indent="-285750" algn="just">
              <a:lnSpc>
                <a:spcPct val="80000"/>
              </a:lnSpc>
              <a:buClr>
                <a:schemeClr val="bg1"/>
              </a:buClr>
              <a:buFont typeface="Arial" panose="020B0604020202020204" pitchFamily="34" charset="0"/>
              <a:buChar char="•"/>
            </a:pPr>
            <a:endParaRPr lang="en-US" altLang="en-US" sz="1400" dirty="0">
              <a:solidFill>
                <a:schemeClr val="bg1"/>
              </a:solidFill>
              <a:latin typeface="Arial" charset="0"/>
            </a:endParaRPr>
          </a:p>
          <a:p>
            <a:pPr marL="342900" indent="-342900" algn="just">
              <a:lnSpc>
                <a:spcPct val="80000"/>
              </a:lnSpc>
              <a:buClr>
                <a:schemeClr val="bg1"/>
              </a:buClr>
              <a:buFont typeface="Arial" panose="020B0604020202020204" pitchFamily="34" charset="0"/>
              <a:buChar char="•"/>
            </a:pPr>
            <a:r>
              <a:rPr lang="en-US" altLang="en-US" sz="1400" b="1" dirty="0">
                <a:solidFill>
                  <a:schemeClr val="bg1"/>
                </a:solidFill>
                <a:effectLst>
                  <a:outerShdw blurRad="38100" dist="38100" dir="2700000" algn="tl">
                    <a:srgbClr val="000000">
                      <a:alpha val="43137"/>
                    </a:srgbClr>
                  </a:outerShdw>
                </a:effectLst>
                <a:latin typeface="Arial" charset="0"/>
              </a:rPr>
              <a:t>Employees</a:t>
            </a:r>
            <a:r>
              <a:rPr lang="en-US" altLang="en-US" sz="1400" dirty="0">
                <a:solidFill>
                  <a:schemeClr val="bg1"/>
                </a:solidFill>
                <a:effectLst>
                  <a:outerShdw blurRad="38100" dist="38100" dir="2700000" algn="tl">
                    <a:srgbClr val="000000">
                      <a:alpha val="43137"/>
                    </a:srgbClr>
                  </a:outerShdw>
                </a:effectLst>
                <a:latin typeface="Arial" charset="0"/>
              </a:rPr>
              <a:t>-</a:t>
            </a:r>
            <a:r>
              <a:rPr lang="en-US" altLang="en-US" sz="1400" dirty="0">
                <a:solidFill>
                  <a:schemeClr val="bg1"/>
                </a:solidFill>
                <a:latin typeface="Arial" charset="0"/>
              </a:rPr>
              <a:t> Accident investigations represent a good way to involve employees in safety and health.  Employee involvement will not only give you additional expertise and insight, but in the eyes of the workers, will lend credibility to the results.  </a:t>
            </a:r>
          </a:p>
          <a:p>
            <a:pPr marL="285750" indent="-285750" algn="just">
              <a:lnSpc>
                <a:spcPct val="80000"/>
              </a:lnSpc>
              <a:buClr>
                <a:schemeClr val="bg1"/>
              </a:buClr>
              <a:buFont typeface="Arial" panose="020B0604020202020204" pitchFamily="34" charset="0"/>
              <a:buChar char="•"/>
            </a:pPr>
            <a:endParaRPr lang="en-US" altLang="en-US" sz="1400" dirty="0">
              <a:solidFill>
                <a:schemeClr val="bg1"/>
              </a:solidFill>
              <a:latin typeface="Arial" charset="0"/>
            </a:endParaRPr>
          </a:p>
          <a:p>
            <a:pPr marL="342900" indent="-342900" algn="just">
              <a:lnSpc>
                <a:spcPct val="80000"/>
              </a:lnSpc>
              <a:buClr>
                <a:schemeClr val="bg1"/>
              </a:buClr>
              <a:buFont typeface="Arial" panose="020B0604020202020204" pitchFamily="34" charset="0"/>
              <a:buChar char="•"/>
            </a:pPr>
            <a:r>
              <a:rPr lang="en-US" altLang="en-US" sz="1400" b="1" dirty="0">
                <a:solidFill>
                  <a:schemeClr val="bg1"/>
                </a:solidFill>
                <a:effectLst>
                  <a:outerShdw blurRad="38100" dist="38100" dir="2700000" algn="tl">
                    <a:srgbClr val="000000">
                      <a:alpha val="43137"/>
                    </a:srgbClr>
                  </a:outerShdw>
                </a:effectLst>
                <a:latin typeface="Arial" charset="0"/>
              </a:rPr>
              <a:t>Safety Representative</a:t>
            </a:r>
            <a:r>
              <a:rPr lang="en-US" altLang="en-US" sz="1400" dirty="0">
                <a:solidFill>
                  <a:schemeClr val="bg1"/>
                </a:solidFill>
                <a:effectLst>
                  <a:outerShdw blurRad="38100" dist="38100" dir="2700000" algn="tl">
                    <a:srgbClr val="000000">
                      <a:alpha val="43137"/>
                    </a:srgbClr>
                  </a:outerShdw>
                </a:effectLst>
                <a:latin typeface="Arial" charset="0"/>
              </a:rPr>
              <a:t>- </a:t>
            </a:r>
            <a:r>
              <a:rPr lang="en-US" altLang="en-US" sz="1400" dirty="0">
                <a:solidFill>
                  <a:schemeClr val="bg1"/>
                </a:solidFill>
                <a:latin typeface="Arial" charset="0"/>
              </a:rPr>
              <a:t>The safety department or the person in charge of safety and health should participate in the investigation or review the investigative findings and recommendations. </a:t>
            </a:r>
          </a:p>
          <a:p>
            <a:pPr marL="285750" indent="-285750" algn="just">
              <a:lnSpc>
                <a:spcPct val="80000"/>
              </a:lnSpc>
              <a:buClr>
                <a:schemeClr val="bg1"/>
              </a:buClr>
              <a:buFont typeface="Arial" panose="020B0604020202020204" pitchFamily="34" charset="0"/>
              <a:buChar char="•"/>
            </a:pPr>
            <a:endParaRPr lang="en-US" altLang="en-US" sz="1400" dirty="0">
              <a:solidFill>
                <a:schemeClr val="bg1"/>
              </a:solidFill>
              <a:latin typeface="Arial" charset="0"/>
            </a:endParaRPr>
          </a:p>
          <a:p>
            <a:pPr marL="342900" indent="-342900">
              <a:lnSpc>
                <a:spcPct val="80000"/>
              </a:lnSpc>
              <a:buClr>
                <a:schemeClr val="bg1"/>
              </a:buClr>
              <a:buFont typeface="Arial" panose="020B0604020202020204" pitchFamily="34" charset="0"/>
              <a:buChar char="•"/>
            </a:pPr>
            <a:r>
              <a:rPr lang="en-US" altLang="en-US" sz="1400" b="1" dirty="0">
                <a:solidFill>
                  <a:schemeClr val="bg1"/>
                </a:solidFill>
                <a:effectLst>
                  <a:outerShdw blurRad="38100" dist="38100" dir="2700000" algn="tl">
                    <a:srgbClr val="000000">
                      <a:alpha val="43137"/>
                    </a:srgbClr>
                  </a:outerShdw>
                </a:effectLst>
                <a:latin typeface="Arial" charset="0"/>
              </a:rPr>
              <a:t>Safety Committee</a:t>
            </a:r>
            <a:r>
              <a:rPr lang="en-US" altLang="en-US" sz="1400" dirty="0">
                <a:solidFill>
                  <a:schemeClr val="bg1"/>
                </a:solidFill>
                <a:effectLst>
                  <a:outerShdw blurRad="38100" dist="38100" dir="2700000" algn="tl">
                    <a:srgbClr val="000000">
                      <a:alpha val="43137"/>
                    </a:srgbClr>
                  </a:outerShdw>
                </a:effectLst>
                <a:latin typeface="Arial" charset="0"/>
              </a:rPr>
              <a:t>- </a:t>
            </a:r>
            <a:r>
              <a:rPr lang="en-US" altLang="en-US" sz="1400" dirty="0">
                <a:solidFill>
                  <a:schemeClr val="bg1"/>
                </a:solidFill>
                <a:latin typeface="Arial" charset="0"/>
              </a:rPr>
              <a:t>Many companies use a team or a subcommittee or the joint employee-management committee to investigate incidents involving serious injury or extensive property damage</a:t>
            </a:r>
            <a:r>
              <a:rPr lang="en-US" altLang="en-US" sz="1400" dirty="0" smtClean="0">
                <a:solidFill>
                  <a:schemeClr val="bg1"/>
                </a:solidFill>
                <a:latin typeface="Arial" charset="0"/>
              </a:rPr>
              <a:t>.</a:t>
            </a:r>
            <a:endParaRPr lang="en-US" altLang="en-US" sz="1400" dirty="0">
              <a:solidFill>
                <a:srgbClr val="000000"/>
              </a:solidFill>
              <a:latin typeface="Arial" charset="0"/>
            </a:endParaRPr>
          </a:p>
        </p:txBody>
      </p:sp>
      <p:graphicFrame>
        <p:nvGraphicFramePr>
          <p:cNvPr id="6" name="Object 5" title="Table of statement of fact and statement of inference"/>
          <p:cNvGraphicFramePr>
            <a:graphicFrameLocks noChangeAspect="1"/>
          </p:cNvGraphicFramePr>
          <p:nvPr>
            <p:extLst>
              <p:ext uri="{D42A27DB-BD31-4B8C-83A1-F6EECF244321}">
                <p14:modId xmlns:p14="http://schemas.microsoft.com/office/powerpoint/2010/main" val="3549293527"/>
              </p:ext>
            </p:extLst>
          </p:nvPr>
        </p:nvGraphicFramePr>
        <p:xfrm>
          <a:off x="3200400" y="3657600"/>
          <a:ext cx="5638800" cy="2895600"/>
        </p:xfrm>
        <a:graphic>
          <a:graphicData uri="http://schemas.openxmlformats.org/presentationml/2006/ole">
            <mc:AlternateContent xmlns:mc="http://schemas.openxmlformats.org/markup-compatibility/2006">
              <mc:Choice xmlns:v="urn:schemas-microsoft-com:vml" Requires="v">
                <p:oleObj spid="_x0000_s1070" name="Bitmap Image" r:id="rId4" imgW="8352381" imgH="3285714" progId="PBrush">
                  <p:embed/>
                </p:oleObj>
              </mc:Choice>
              <mc:Fallback>
                <p:oleObj name="Bitmap Image" r:id="rId4" imgW="8352381" imgH="3285714" progId="PBrush">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657600"/>
                        <a:ext cx="5638800" cy="2895600"/>
                      </a:xfrm>
                      <a:prstGeom prst="rect">
                        <a:avLst/>
                      </a:prstGeom>
                      <a:noFill/>
                      <a:ln>
                        <a:noFill/>
                      </a:ln>
                      <a:effectLst/>
                    </p:spPr>
                  </p:pic>
                </p:oleObj>
              </mc:Fallback>
            </mc:AlternateContent>
          </a:graphicData>
        </a:graphic>
      </p:graphicFrame>
      <p:sp>
        <p:nvSpPr>
          <p:cNvPr id="7" name="TextBox 6"/>
          <p:cNvSpPr txBox="1"/>
          <p:nvPr/>
        </p:nvSpPr>
        <p:spPr>
          <a:xfrm>
            <a:off x="381000" y="3657600"/>
            <a:ext cx="2743200" cy="830997"/>
          </a:xfrm>
          <a:prstGeom prst="rect">
            <a:avLst/>
          </a:prstGeom>
          <a:noFill/>
        </p:spPr>
        <p:txBody>
          <a:bodyPr wrap="square" rtlCol="0">
            <a:spAutoFit/>
          </a:bodyPr>
          <a:lstStyle/>
          <a:p>
            <a:r>
              <a:rPr lang="en-US" sz="2400" dirty="0" smtClean="0">
                <a:solidFill>
                  <a:schemeClr val="bg1"/>
                </a:solidFill>
              </a:rPr>
              <a:t>Facts vs. </a:t>
            </a:r>
          </a:p>
          <a:p>
            <a:r>
              <a:rPr lang="en-US" sz="2400" dirty="0" smtClean="0">
                <a:solidFill>
                  <a:schemeClr val="bg1"/>
                </a:solidFill>
              </a:rPr>
              <a:t>Opinions (Inference)</a:t>
            </a:r>
            <a:endParaRPr lang="en-US" sz="2400" dirty="0">
              <a:solidFill>
                <a:schemeClr val="bg1"/>
              </a:solidFill>
            </a:endParaRPr>
          </a:p>
        </p:txBody>
      </p:sp>
      <p:sp>
        <p:nvSpPr>
          <p:cNvPr id="3" name="Title 2"/>
          <p:cNvSpPr>
            <a:spLocks noGrp="1"/>
          </p:cNvSpPr>
          <p:nvPr>
            <p:ph type="title"/>
          </p:nvPr>
        </p:nvSpPr>
        <p:spPr/>
        <p:txBody>
          <a:bodyPr>
            <a:normAutofit fontScale="90000"/>
          </a:bodyPr>
          <a:lstStyle/>
          <a:p>
            <a:pPr lvl="0">
              <a:spcBef>
                <a:spcPts val="0"/>
              </a:spcBef>
            </a:pPr>
            <a: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Risk </a:t>
            </a:r>
            <a:r>
              <a:rPr lang="en-US" altLang="en-US" sz="2800" dirty="0" err="1">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Mang</a:t>
            </a:r>
            <a: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 Accident Investigation Review</a:t>
            </a:r>
            <a:br>
              <a:rPr lang="en-US" altLang="en-US" sz="2800"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br>
            <a:endParaRPr lang="en-US" dirty="0"/>
          </a:p>
        </p:txBody>
      </p:sp>
    </p:spTree>
    <p:extLst>
      <p:ext uri="{BB962C8B-B14F-4D97-AF65-F5344CB8AC3E}">
        <p14:creationId xmlns:p14="http://schemas.microsoft.com/office/powerpoint/2010/main" val="3743779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1862</TotalTime>
  <Words>3068</Words>
  <Application>Microsoft Office PowerPoint</Application>
  <PresentationFormat>On-screen Show (4:3)</PresentationFormat>
  <Paragraphs>351</Paragraphs>
  <Slides>31</Slides>
  <Notes>26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31</vt:i4>
      </vt:variant>
    </vt:vector>
  </HeadingPairs>
  <TitlesOfParts>
    <vt:vector size="35" baseType="lpstr">
      <vt:lpstr>Office Theme</vt:lpstr>
      <vt:lpstr>Bitmap Image</vt:lpstr>
      <vt:lpstr>Paintbrush Picture</vt:lpstr>
      <vt:lpstr>Clip</vt:lpstr>
      <vt:lpstr>Construction Site  Safety Program </vt:lpstr>
      <vt:lpstr>Site Safety  Review Goals </vt:lpstr>
      <vt:lpstr>Site Safety  Program Trainer </vt:lpstr>
      <vt:lpstr>Safety Admin. – OSHA History Review </vt:lpstr>
      <vt:lpstr>Safety Admin. – Review of Covered Workers </vt:lpstr>
      <vt:lpstr>Safety Admin. - Review of Worker Rights </vt:lpstr>
      <vt:lpstr>Safety Admin. – Review of Multi-employer </vt:lpstr>
      <vt:lpstr>Risk Mang. – Review of OSHA Recordkeeping </vt:lpstr>
      <vt:lpstr>Risk Mang. – Accident Investigation Review </vt:lpstr>
      <vt:lpstr>Risk Mang. – Review of Investigation Traps </vt:lpstr>
      <vt:lpstr>Elect. Safety – Exposure Severity Review </vt:lpstr>
      <vt:lpstr>Elect. Safety – LO/TO Review </vt:lpstr>
      <vt:lpstr>Elect. Safety - Overhead Power Line Review </vt:lpstr>
      <vt:lpstr>Fall Prevention – Conventional Fall Prevention methods </vt:lpstr>
      <vt:lpstr>Fall Prevention Review </vt:lpstr>
      <vt:lpstr>Fall Prevention – Ladder Safety Review </vt:lpstr>
      <vt:lpstr>Confined Space – Responsibilities Review </vt:lpstr>
      <vt:lpstr>Confined Space – Air Monitoring Review </vt:lpstr>
      <vt:lpstr>Confined Space - Rescue Review </vt:lpstr>
      <vt:lpstr>Excavation Review</vt:lpstr>
      <vt:lpstr>Excavation Safety – Soil Analysis Review </vt:lpstr>
      <vt:lpstr>Excavation - Sloping and Shoring Review </vt:lpstr>
      <vt:lpstr>Process Safety Review </vt:lpstr>
      <vt:lpstr>Process Safety Review  </vt:lpstr>
      <vt:lpstr>Process Safety Review   </vt:lpstr>
      <vt:lpstr>Industrial Hygiene Review </vt:lpstr>
      <vt:lpstr>Industrial Hygiene – GHS Review </vt:lpstr>
      <vt:lpstr>Industrial Hygiene Review    </vt:lpstr>
      <vt:lpstr>Presentation Preparation </vt:lpstr>
      <vt:lpstr>What Rights Do You Have Under OSHA? You have the right to: </vt:lpstr>
      <vt:lpstr>Final Test Review </vt:lpstr>
    </vt:vector>
  </TitlesOfParts>
  <Company>EMCOR Group,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Andershock</dc:creator>
  <cp:lastModifiedBy>Robertson, Donna - OSHA</cp:lastModifiedBy>
  <cp:revision>74</cp:revision>
  <dcterms:created xsi:type="dcterms:W3CDTF">2014-11-03T23:09:56Z</dcterms:created>
  <dcterms:modified xsi:type="dcterms:W3CDTF">2017-10-12T20:13:41Z</dcterms:modified>
</cp:coreProperties>
</file>