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50"/>
  </p:notesMasterIdLst>
  <p:handoutMasterIdLst>
    <p:handoutMasterId r:id="rId51"/>
  </p:handoutMasterIdLst>
  <p:sldIdLst>
    <p:sldId id="256" r:id="rId2"/>
    <p:sldId id="258" r:id="rId3"/>
    <p:sldId id="257" r:id="rId4"/>
    <p:sldId id="292" r:id="rId5"/>
    <p:sldId id="278" r:id="rId6"/>
    <p:sldId id="262" r:id="rId7"/>
    <p:sldId id="261" r:id="rId8"/>
    <p:sldId id="268" r:id="rId9"/>
    <p:sldId id="298" r:id="rId10"/>
    <p:sldId id="293" r:id="rId11"/>
    <p:sldId id="302" r:id="rId12"/>
    <p:sldId id="259" r:id="rId13"/>
    <p:sldId id="260" r:id="rId14"/>
    <p:sldId id="299" r:id="rId15"/>
    <p:sldId id="291" r:id="rId16"/>
    <p:sldId id="263" r:id="rId17"/>
    <p:sldId id="264" r:id="rId18"/>
    <p:sldId id="265" r:id="rId19"/>
    <p:sldId id="303" r:id="rId20"/>
    <p:sldId id="275" r:id="rId21"/>
    <p:sldId id="276" r:id="rId22"/>
    <p:sldId id="279" r:id="rId23"/>
    <p:sldId id="273" r:id="rId24"/>
    <p:sldId id="274" r:id="rId25"/>
    <p:sldId id="300" r:id="rId26"/>
    <p:sldId id="301" r:id="rId27"/>
    <p:sldId id="290" r:id="rId28"/>
    <p:sldId id="266" r:id="rId29"/>
    <p:sldId id="267" r:id="rId30"/>
    <p:sldId id="294" r:id="rId31"/>
    <p:sldId id="295" r:id="rId32"/>
    <p:sldId id="296" r:id="rId33"/>
    <p:sldId id="297" r:id="rId34"/>
    <p:sldId id="289" r:id="rId35"/>
    <p:sldId id="269" r:id="rId36"/>
    <p:sldId id="272" r:id="rId37"/>
    <p:sldId id="270" r:id="rId38"/>
    <p:sldId id="271" r:id="rId39"/>
    <p:sldId id="280" r:id="rId40"/>
    <p:sldId id="281" r:id="rId41"/>
    <p:sldId id="304" r:id="rId42"/>
    <p:sldId id="282" r:id="rId43"/>
    <p:sldId id="283" r:id="rId44"/>
    <p:sldId id="284" r:id="rId45"/>
    <p:sldId id="285" r:id="rId46"/>
    <p:sldId id="286" r:id="rId47"/>
    <p:sldId id="305" r:id="rId48"/>
    <p:sldId id="288" r:id="rId4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6677" autoAdjust="0"/>
  </p:normalViewPr>
  <p:slideViewPr>
    <p:cSldViewPr snapToGrid="0">
      <p:cViewPr>
        <p:scale>
          <a:sx n="75" d="100"/>
          <a:sy n="75" d="100"/>
        </p:scale>
        <p:origin x="-974"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FD49B95-4572-45D3-9560-0E4F7F248856}" type="datetimeFigureOut">
              <a:rPr lang="en-US" smtClean="0"/>
              <a:t>6/11/2018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EA2C4C5-4127-44BD-BF2B-21EFD09C1781}" type="slidenum">
              <a:rPr lang="en-US" smtClean="0"/>
              <a:t>‹#›</a:t>
            </a:fld>
            <a:endParaRPr lang="en-US"/>
          </a:p>
        </p:txBody>
      </p:sp>
    </p:spTree>
    <p:extLst>
      <p:ext uri="{BB962C8B-B14F-4D97-AF65-F5344CB8AC3E}">
        <p14:creationId xmlns:p14="http://schemas.microsoft.com/office/powerpoint/2010/main" val="4028449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45D7E64-EE1A-4034-8C87-FF5E670D6225}" type="datetimeFigureOut">
              <a:rPr lang="en-US" smtClean="0"/>
              <a:t>6/11/2018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4382720-B1F7-4338-B6B8-8C9DB56D1070}" type="slidenum">
              <a:rPr lang="en-US" smtClean="0"/>
              <a:t>‹#›</a:t>
            </a:fld>
            <a:endParaRPr lang="en-US" dirty="0"/>
          </a:p>
        </p:txBody>
      </p:sp>
    </p:spTree>
    <p:extLst>
      <p:ext uri="{BB962C8B-B14F-4D97-AF65-F5344CB8AC3E}">
        <p14:creationId xmlns:p14="http://schemas.microsoft.com/office/powerpoint/2010/main" val="2441758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Title page and credits for OSHA and WITCC. Western Iowa Tech Community College, 4647 Stone Avenue, P.O. Box 5199, Sioux City,</a:t>
            </a:r>
          </a:p>
          <a:p>
            <a:pPr eaLnBrk="1" hangingPunct="1">
              <a:spcBef>
                <a:spcPct val="0"/>
              </a:spcBef>
            </a:pPr>
            <a:r>
              <a:rPr lang="en-US" dirty="0" smtClean="0"/>
              <a:t>Iowa 51102-5199, a nonprofit organization</a:t>
            </a:r>
            <a:endParaRPr lang="en-US" dirty="0"/>
          </a:p>
        </p:txBody>
      </p:sp>
      <p:sp>
        <p:nvSpPr>
          <p:cNvPr id="4" name="Slide Number Placeholder 3"/>
          <p:cNvSpPr>
            <a:spLocks noGrp="1"/>
          </p:cNvSpPr>
          <p:nvPr>
            <p:ph type="sldNum" sz="quarter" idx="10"/>
          </p:nvPr>
        </p:nvSpPr>
        <p:spPr/>
        <p:txBody>
          <a:bodyPr/>
          <a:lstStyle/>
          <a:p>
            <a:fld id="{74382720-B1F7-4338-B6B8-8C9DB56D1070}" type="slidenum">
              <a:rPr lang="en-US" smtClean="0"/>
              <a:t>1</a:t>
            </a:fld>
            <a:endParaRPr lang="en-US" dirty="0"/>
          </a:p>
        </p:txBody>
      </p:sp>
    </p:spTree>
    <p:extLst>
      <p:ext uri="{BB962C8B-B14F-4D97-AF65-F5344CB8AC3E}">
        <p14:creationId xmlns:p14="http://schemas.microsoft.com/office/powerpoint/2010/main" val="260288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Source; https://www.osha.gov/SLTC/etools/shipyard/standard/scaffold/aerial_lifts.html</a:t>
            </a:r>
          </a:p>
          <a:p>
            <a:pPr marL="640594" lvl="1" indent="-174708">
              <a:buFont typeface="Arial" panose="020B0604020202020204" pitchFamily="34" charset="0"/>
              <a:buChar char="•"/>
            </a:pPr>
            <a:r>
              <a:rPr lang="en-US" dirty="0" smtClean="0"/>
              <a:t>Instructor will explain the items below in the following </a:t>
            </a:r>
            <a:r>
              <a:rPr lang="en-US" baseline="0" dirty="0" smtClean="0"/>
              <a:t>slides</a:t>
            </a:r>
            <a:r>
              <a:rPr lang="en-US" dirty="0" smtClean="0"/>
              <a:t>:</a:t>
            </a:r>
          </a:p>
          <a:p>
            <a:pPr marL="1572368" lvl="3" indent="-174708">
              <a:buFont typeface="Arial" panose="020B0604020202020204" pitchFamily="34" charset="0"/>
              <a:buChar char="•"/>
            </a:pPr>
            <a:r>
              <a:rPr lang="en-US" dirty="0" smtClean="0"/>
              <a:t>Types</a:t>
            </a:r>
            <a:r>
              <a:rPr lang="en-US" baseline="0" dirty="0" smtClean="0"/>
              <a:t> of mobile equipment and the uses for each</a:t>
            </a:r>
          </a:p>
          <a:p>
            <a:pPr marL="1572368" lvl="3" indent="-174708">
              <a:buFont typeface="Arial" panose="020B0604020202020204" pitchFamily="34" charset="0"/>
              <a:buChar char="•"/>
            </a:pPr>
            <a:r>
              <a:rPr lang="en-US" dirty="0" smtClean="0"/>
              <a:t>Explain blind spot on equipment</a:t>
            </a:r>
          </a:p>
          <a:p>
            <a:pPr marL="1397660" lvl="3"/>
            <a:endParaRPr lang="en-US" dirty="0"/>
          </a:p>
        </p:txBody>
      </p:sp>
      <p:sp>
        <p:nvSpPr>
          <p:cNvPr id="4" name="Slide Number Placeholder 3"/>
          <p:cNvSpPr>
            <a:spLocks noGrp="1"/>
          </p:cNvSpPr>
          <p:nvPr>
            <p:ph type="sldNum" sz="quarter" idx="10"/>
          </p:nvPr>
        </p:nvSpPr>
        <p:spPr/>
        <p:txBody>
          <a:bodyPr/>
          <a:lstStyle/>
          <a:p>
            <a:fld id="{74382720-B1F7-4338-B6B8-8C9DB56D1070}" type="slidenum">
              <a:rPr lang="en-US" smtClean="0"/>
              <a:t>12</a:t>
            </a:fld>
            <a:endParaRPr lang="en-US" dirty="0"/>
          </a:p>
        </p:txBody>
      </p:sp>
    </p:spTree>
    <p:extLst>
      <p:ext uri="{BB962C8B-B14F-4D97-AF65-F5344CB8AC3E}">
        <p14:creationId xmlns:p14="http://schemas.microsoft.com/office/powerpoint/2010/main" val="1090907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94" lvl="1" indent="-174708">
              <a:buFont typeface="Arial" panose="020B0604020202020204" pitchFamily="34" charset="0"/>
              <a:buChar char="•"/>
            </a:pPr>
            <a:r>
              <a:rPr lang="en-US" dirty="0" smtClean="0"/>
              <a:t>Instructor will explain in the following</a:t>
            </a:r>
            <a:r>
              <a:rPr lang="en-US" baseline="0" dirty="0" smtClean="0"/>
              <a:t> slides</a:t>
            </a:r>
            <a:r>
              <a:rPr lang="en-US" dirty="0" smtClean="0"/>
              <a:t>:</a:t>
            </a:r>
          </a:p>
          <a:p>
            <a:pPr marL="1572368" lvl="3" indent="-174708">
              <a:buFont typeface="Arial" panose="020B0604020202020204" pitchFamily="34" charset="0"/>
              <a:buChar char="•"/>
            </a:pPr>
            <a:r>
              <a:rPr lang="en-US" dirty="0" smtClean="0"/>
              <a:t>Types</a:t>
            </a:r>
            <a:r>
              <a:rPr lang="en-US" baseline="0" dirty="0" smtClean="0"/>
              <a:t> of hand power equipment and the uses for each</a:t>
            </a:r>
          </a:p>
          <a:p>
            <a:pPr marL="1572368" lvl="3" indent="-174708">
              <a:buFont typeface="Arial" panose="020B0604020202020204" pitchFamily="34" charset="0"/>
              <a:buChar char="•"/>
            </a:pPr>
            <a:r>
              <a:rPr lang="en-US" baseline="0" dirty="0" smtClean="0"/>
              <a:t>Types of immobile equipment</a:t>
            </a:r>
          </a:p>
          <a:p>
            <a:pPr marL="1397660" lvl="3"/>
            <a:endParaRPr lang="en-US" baseline="0" dirty="0" smtClean="0"/>
          </a:p>
        </p:txBody>
      </p:sp>
      <p:sp>
        <p:nvSpPr>
          <p:cNvPr id="4" name="Slide Number Placeholder 3"/>
          <p:cNvSpPr>
            <a:spLocks noGrp="1"/>
          </p:cNvSpPr>
          <p:nvPr>
            <p:ph type="sldNum" sz="quarter" idx="10"/>
          </p:nvPr>
        </p:nvSpPr>
        <p:spPr/>
        <p:txBody>
          <a:bodyPr/>
          <a:lstStyle/>
          <a:p>
            <a:fld id="{74382720-B1F7-4338-B6B8-8C9DB56D1070}" type="slidenum">
              <a:rPr lang="en-US" smtClean="0"/>
              <a:t>13</a:t>
            </a:fld>
            <a:endParaRPr lang="en-US" dirty="0"/>
          </a:p>
        </p:txBody>
      </p:sp>
    </p:spTree>
    <p:extLst>
      <p:ext uri="{BB962C8B-B14F-4D97-AF65-F5344CB8AC3E}">
        <p14:creationId xmlns:p14="http://schemas.microsoft.com/office/powerpoint/2010/main" val="1878955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72368" lvl="3" indent="-174708">
              <a:buFont typeface="Arial" panose="020B0604020202020204" pitchFamily="34" charset="0"/>
              <a:buChar char="•"/>
            </a:pPr>
            <a:r>
              <a:rPr lang="en-US" dirty="0" smtClean="0"/>
              <a:t>Fire Prevention to be located each</a:t>
            </a:r>
            <a:r>
              <a:rPr lang="en-US" baseline="0" dirty="0" smtClean="0"/>
              <a:t> piece of equipment </a:t>
            </a:r>
          </a:p>
          <a:p>
            <a:pPr marL="1572368" lvl="3" indent="-174708">
              <a:buFont typeface="Arial" panose="020B0604020202020204" pitchFamily="34" charset="0"/>
              <a:buChar char="•"/>
            </a:pPr>
            <a:r>
              <a:rPr lang="en-US" baseline="0" dirty="0" smtClean="0"/>
              <a:t>Hand power tools have a fire extinguisher in the near vicinity </a:t>
            </a:r>
          </a:p>
          <a:p>
            <a:r>
              <a:rPr lang="en-US" dirty="0" smtClean="0"/>
              <a:t>Picture Source: https://www.osha.gov/SLTC/etools/evacuation/portable_about.html</a:t>
            </a:r>
            <a:endParaRPr lang="en-US" dirty="0"/>
          </a:p>
        </p:txBody>
      </p:sp>
      <p:sp>
        <p:nvSpPr>
          <p:cNvPr id="4" name="Slide Number Placeholder 3"/>
          <p:cNvSpPr>
            <a:spLocks noGrp="1"/>
          </p:cNvSpPr>
          <p:nvPr>
            <p:ph type="sldNum" sz="quarter" idx="10"/>
          </p:nvPr>
        </p:nvSpPr>
        <p:spPr/>
        <p:txBody>
          <a:bodyPr/>
          <a:lstStyle/>
          <a:p>
            <a:fld id="{74382720-B1F7-4338-B6B8-8C9DB56D1070}" type="slidenum">
              <a:rPr lang="en-US" smtClean="0"/>
              <a:t>14</a:t>
            </a:fld>
            <a:endParaRPr lang="en-US" dirty="0"/>
          </a:p>
        </p:txBody>
      </p:sp>
    </p:spTree>
    <p:extLst>
      <p:ext uri="{BB962C8B-B14F-4D97-AF65-F5344CB8AC3E}">
        <p14:creationId xmlns:p14="http://schemas.microsoft.com/office/powerpoint/2010/main" val="3074417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Approximately 100 Fatalities</a:t>
            </a:r>
            <a:r>
              <a:rPr lang="en-US" baseline="0" dirty="0" smtClean="0"/>
              <a:t> occur each year by mobile equipment</a:t>
            </a:r>
          </a:p>
          <a:p>
            <a:pPr marL="174708" indent="-174708">
              <a:buFont typeface="Arial" panose="020B0604020202020204" pitchFamily="34" charset="0"/>
              <a:buChar char="•"/>
            </a:pPr>
            <a:r>
              <a:rPr lang="en-US" baseline="0" dirty="0" smtClean="0"/>
              <a:t>Major causes;</a:t>
            </a:r>
          </a:p>
          <a:p>
            <a:r>
              <a:rPr lang="en-US" baseline="0" dirty="0" smtClean="0"/>
              <a:t>	Struck by while backing up</a:t>
            </a:r>
          </a:p>
          <a:p>
            <a:r>
              <a:rPr lang="en-US" baseline="0" dirty="0" smtClean="0"/>
              <a:t>	operator failure to utilize roll over protection system (ROPS), or Removal of safety devices</a:t>
            </a:r>
          </a:p>
          <a:p>
            <a:r>
              <a:rPr lang="en-US" baseline="0" dirty="0" smtClean="0"/>
              <a:t>	Roll Over</a:t>
            </a:r>
          </a:p>
          <a:p>
            <a:pPr marL="174708" indent="-174708">
              <a:buFont typeface="Arial" panose="020B0604020202020204" pitchFamily="34" charset="0"/>
              <a:buChar char="•"/>
            </a:pPr>
            <a:r>
              <a:rPr lang="en-US" baseline="0" dirty="0" smtClean="0"/>
              <a:t>Cranes and Dump Trucks are some of the equipment that contacts energized lines most often </a:t>
            </a:r>
          </a:p>
          <a:p>
            <a:r>
              <a:rPr lang="en-US" baseline="0" dirty="0" smtClean="0"/>
              <a:t>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4382720-B1F7-4338-B6B8-8C9DB56D1070}" type="slidenum">
              <a:rPr lang="en-US" smtClean="0"/>
              <a:t>15</a:t>
            </a:fld>
            <a:endParaRPr lang="en-US" dirty="0"/>
          </a:p>
        </p:txBody>
      </p:sp>
    </p:spTree>
    <p:extLst>
      <p:ext uri="{BB962C8B-B14F-4D97-AF65-F5344CB8AC3E}">
        <p14:creationId xmlns:p14="http://schemas.microsoft.com/office/powerpoint/2010/main" val="4206077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Problems</a:t>
            </a:r>
            <a:r>
              <a:rPr lang="en-US" baseline="0" dirty="0" smtClean="0"/>
              <a:t> with the operators view can result in a fatality, the larger the equipment the bigger the blind spot. Operators may not be able to see anyone close to the equipment.</a:t>
            </a:r>
          </a:p>
          <a:p>
            <a:pPr marL="174708" indent="-174708">
              <a:buFont typeface="Arial" panose="020B0604020202020204" pitchFamily="34" charset="0"/>
              <a:buChar char="•"/>
            </a:pPr>
            <a:r>
              <a:rPr lang="en-US" baseline="0" dirty="0" smtClean="0"/>
              <a:t>Flaggers and spotters are able to view around the equipment to ensure safety compliance </a:t>
            </a:r>
          </a:p>
          <a:p>
            <a:pPr marL="174708" indent="-174708">
              <a:buFont typeface="Arial" panose="020B0604020202020204" pitchFamily="34" charset="0"/>
              <a:buChar char="•"/>
            </a:pPr>
            <a:r>
              <a:rPr lang="en-US" baseline="0" dirty="0" smtClean="0"/>
              <a:t>Temporary barriers may be used to limit access around the equipment </a:t>
            </a:r>
          </a:p>
          <a:p>
            <a:pPr marL="174708" indent="-174708">
              <a:buFont typeface="Arial" panose="020B0604020202020204" pitchFamily="34" charset="0"/>
              <a:buChar char="•"/>
            </a:pPr>
            <a:r>
              <a:rPr lang="en-US" baseline="0" dirty="0" smtClean="0"/>
              <a:t>Ensure 10 foot minimum distance from all power lines assume; all lines are live</a:t>
            </a:r>
          </a:p>
          <a:p>
            <a:endParaRPr lang="en-US" dirty="0"/>
          </a:p>
        </p:txBody>
      </p:sp>
      <p:sp>
        <p:nvSpPr>
          <p:cNvPr id="4" name="Slide Number Placeholder 3"/>
          <p:cNvSpPr>
            <a:spLocks noGrp="1"/>
          </p:cNvSpPr>
          <p:nvPr>
            <p:ph type="sldNum" sz="quarter" idx="10"/>
          </p:nvPr>
        </p:nvSpPr>
        <p:spPr/>
        <p:txBody>
          <a:bodyPr/>
          <a:lstStyle/>
          <a:p>
            <a:fld id="{74382720-B1F7-4338-B6B8-8C9DB56D1070}" type="slidenum">
              <a:rPr lang="en-US" smtClean="0"/>
              <a:t>16</a:t>
            </a:fld>
            <a:endParaRPr lang="en-US" dirty="0"/>
          </a:p>
        </p:txBody>
      </p:sp>
    </p:spTree>
    <p:extLst>
      <p:ext uri="{BB962C8B-B14F-4D97-AF65-F5344CB8AC3E}">
        <p14:creationId xmlns:p14="http://schemas.microsoft.com/office/powerpoint/2010/main" val="1517729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Never Approach</a:t>
            </a:r>
            <a:r>
              <a:rPr lang="en-US" baseline="0" dirty="0" smtClean="0"/>
              <a:t> a machine in operation without gaining the attention of the operator, never stand between the equipment and an immovable object </a:t>
            </a:r>
          </a:p>
          <a:p>
            <a:endParaRPr lang="en-US" baseline="0" dirty="0" smtClean="0"/>
          </a:p>
          <a:p>
            <a:pPr marL="174708" indent="-174708">
              <a:buFont typeface="Arial" panose="020B0604020202020204" pitchFamily="34" charset="0"/>
              <a:buChar char="•"/>
            </a:pPr>
            <a:r>
              <a:rPr lang="en-US" baseline="0" dirty="0" smtClean="0"/>
              <a:t>Make sure your flaggers and operators are trained to identify hazards in the work area and ensure they know and understand the importance of keeping visual contact with each other while the machine is in operation</a:t>
            </a:r>
          </a:p>
          <a:p>
            <a:endParaRPr lang="en-US" baseline="0" dirty="0" smtClean="0"/>
          </a:p>
          <a:p>
            <a:pPr marL="174708" indent="-174708">
              <a:buFont typeface="Arial" panose="020B0604020202020204" pitchFamily="34" charset="0"/>
              <a:buChar char="•"/>
            </a:pPr>
            <a:r>
              <a:rPr lang="en-US" baseline="0" dirty="0" smtClean="0"/>
              <a:t>High visibility vests are a great way to maximize the ability of the operator to spot near employees  </a:t>
            </a:r>
          </a:p>
          <a:p>
            <a:endParaRPr lang="en-US" baseline="0" dirty="0" smtClean="0"/>
          </a:p>
          <a:p>
            <a:r>
              <a:rPr lang="en-US" baseline="0" dirty="0" smtClean="0"/>
              <a:t>Picture Source: </a:t>
            </a:r>
            <a:endParaRPr lang="en-US" dirty="0"/>
          </a:p>
        </p:txBody>
      </p:sp>
      <p:sp>
        <p:nvSpPr>
          <p:cNvPr id="4" name="Slide Number Placeholder 3"/>
          <p:cNvSpPr>
            <a:spLocks noGrp="1"/>
          </p:cNvSpPr>
          <p:nvPr>
            <p:ph type="sldNum" sz="quarter" idx="10"/>
          </p:nvPr>
        </p:nvSpPr>
        <p:spPr/>
        <p:txBody>
          <a:bodyPr/>
          <a:lstStyle/>
          <a:p>
            <a:fld id="{74382720-B1F7-4338-B6B8-8C9DB56D1070}" type="slidenum">
              <a:rPr lang="en-US" smtClean="0"/>
              <a:t>17</a:t>
            </a:fld>
            <a:endParaRPr lang="en-US" dirty="0"/>
          </a:p>
        </p:txBody>
      </p:sp>
    </p:spTree>
    <p:extLst>
      <p:ext uri="{BB962C8B-B14F-4D97-AF65-F5344CB8AC3E}">
        <p14:creationId xmlns:p14="http://schemas.microsoft.com/office/powerpoint/2010/main" val="1698774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§1926.453(b)(2)(v)</a:t>
            </a:r>
          </a:p>
          <a:p>
            <a:r>
              <a:rPr lang="en-US" dirty="0"/>
              <a:t>§1926.502(d)(16)(</a:t>
            </a:r>
            <a:r>
              <a:rPr lang="en-US" dirty="0" err="1"/>
              <a:t>iiiv</a:t>
            </a:r>
            <a:r>
              <a:rPr lang="en-US" dirty="0"/>
              <a:t>)</a:t>
            </a:r>
          </a:p>
          <a:p>
            <a:r>
              <a:rPr lang="en-US" dirty="0"/>
              <a:t>Picture Source: https://www.osha.gov/SLTC/etools/construction/falls/fallarrest.html</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4382720-B1F7-4338-B6B8-8C9DB56D1070}" type="slidenum">
              <a:rPr lang="en-US" smtClean="0"/>
              <a:t>18</a:t>
            </a:fld>
            <a:endParaRPr lang="en-US" dirty="0"/>
          </a:p>
        </p:txBody>
      </p:sp>
    </p:spTree>
    <p:extLst>
      <p:ext uri="{BB962C8B-B14F-4D97-AF65-F5344CB8AC3E}">
        <p14:creationId xmlns:p14="http://schemas.microsoft.com/office/powerpoint/2010/main" val="2944195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or definition</a:t>
            </a:r>
            <a:r>
              <a:rPr lang="en-US" baseline="0" dirty="0" smtClean="0"/>
              <a:t> </a:t>
            </a:r>
            <a:r>
              <a:rPr lang="en-US" dirty="0" smtClean="0"/>
              <a:t>https://www.osha.gov/SLTC/poweredindustrialtrucks/</a:t>
            </a:r>
            <a:endParaRPr lang="en-US" dirty="0"/>
          </a:p>
        </p:txBody>
      </p:sp>
      <p:sp>
        <p:nvSpPr>
          <p:cNvPr id="4" name="Slide Number Placeholder 3"/>
          <p:cNvSpPr>
            <a:spLocks noGrp="1"/>
          </p:cNvSpPr>
          <p:nvPr>
            <p:ph type="sldNum" sz="quarter" idx="10"/>
          </p:nvPr>
        </p:nvSpPr>
        <p:spPr/>
        <p:txBody>
          <a:bodyPr/>
          <a:lstStyle/>
          <a:p>
            <a:fld id="{74382720-B1F7-4338-B6B8-8C9DB56D1070}" type="slidenum">
              <a:rPr lang="en-US" smtClean="0"/>
              <a:t>20</a:t>
            </a:fld>
            <a:endParaRPr lang="en-US" dirty="0"/>
          </a:p>
        </p:txBody>
      </p:sp>
    </p:spTree>
    <p:extLst>
      <p:ext uri="{BB962C8B-B14F-4D97-AF65-F5344CB8AC3E}">
        <p14:creationId xmlns:p14="http://schemas.microsoft.com/office/powerpoint/2010/main" val="2238858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Source: https://www.osha.gov/SLTC/etools/pit/</a:t>
            </a:r>
          </a:p>
          <a:p>
            <a:endParaRPr lang="en-US" dirty="0"/>
          </a:p>
        </p:txBody>
      </p:sp>
      <p:sp>
        <p:nvSpPr>
          <p:cNvPr id="4" name="Slide Number Placeholder 3"/>
          <p:cNvSpPr>
            <a:spLocks noGrp="1"/>
          </p:cNvSpPr>
          <p:nvPr>
            <p:ph type="sldNum" sz="quarter" idx="10"/>
          </p:nvPr>
        </p:nvSpPr>
        <p:spPr/>
        <p:txBody>
          <a:bodyPr/>
          <a:lstStyle/>
          <a:p>
            <a:fld id="{74382720-B1F7-4338-B6B8-8C9DB56D1070}" type="slidenum">
              <a:rPr lang="en-US" smtClean="0"/>
              <a:t>21</a:t>
            </a:fld>
            <a:endParaRPr lang="en-US" dirty="0"/>
          </a:p>
        </p:txBody>
      </p:sp>
    </p:spTree>
    <p:extLst>
      <p:ext uri="{BB962C8B-B14F-4D97-AF65-F5344CB8AC3E}">
        <p14:creationId xmlns:p14="http://schemas.microsoft.com/office/powerpoint/2010/main" val="58436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source:</a:t>
            </a:r>
            <a:r>
              <a:rPr lang="en-US" baseline="0" dirty="0" smtClean="0"/>
              <a:t> </a:t>
            </a:r>
            <a:r>
              <a:rPr lang="en-US" dirty="0" smtClean="0"/>
              <a:t>https://www.osha.gov/dts/shib/shib011209.html</a:t>
            </a:r>
          </a:p>
          <a:p>
            <a:pPr marL="174708" indent="-174708">
              <a:buFont typeface="Arial" panose="020B0604020202020204" pitchFamily="34" charset="0"/>
              <a:buChar char="•"/>
            </a:pPr>
            <a:r>
              <a:rPr lang="en-US" dirty="0" smtClean="0"/>
              <a:t>The hazards listed are the two highest rates of fatalities with this</a:t>
            </a:r>
            <a:r>
              <a:rPr lang="en-US" baseline="0" dirty="0" smtClean="0"/>
              <a:t> equipment </a:t>
            </a:r>
            <a:endParaRPr lang="en-US" dirty="0"/>
          </a:p>
        </p:txBody>
      </p:sp>
      <p:sp>
        <p:nvSpPr>
          <p:cNvPr id="4" name="Slide Number Placeholder 3"/>
          <p:cNvSpPr>
            <a:spLocks noGrp="1"/>
          </p:cNvSpPr>
          <p:nvPr>
            <p:ph type="sldNum" sz="quarter" idx="10"/>
          </p:nvPr>
        </p:nvSpPr>
        <p:spPr/>
        <p:txBody>
          <a:bodyPr/>
          <a:lstStyle/>
          <a:p>
            <a:fld id="{74382720-B1F7-4338-B6B8-8C9DB56D1070}" type="slidenum">
              <a:rPr lang="en-US" smtClean="0"/>
              <a:t>22</a:t>
            </a:fld>
            <a:endParaRPr lang="en-US" dirty="0"/>
          </a:p>
        </p:txBody>
      </p:sp>
    </p:spTree>
    <p:extLst>
      <p:ext uri="{BB962C8B-B14F-4D97-AF65-F5344CB8AC3E}">
        <p14:creationId xmlns:p14="http://schemas.microsoft.com/office/powerpoint/2010/main" val="369305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https://www.osha.gov/dts/vtools/construction/carbonmonoxide_fnl_eng_web_transcript.html</a:t>
            </a:r>
            <a:endParaRPr lang="en-US" dirty="0"/>
          </a:p>
        </p:txBody>
      </p:sp>
      <p:sp>
        <p:nvSpPr>
          <p:cNvPr id="4" name="Slide Number Placeholder 3"/>
          <p:cNvSpPr>
            <a:spLocks noGrp="1"/>
          </p:cNvSpPr>
          <p:nvPr>
            <p:ph type="sldNum" sz="quarter" idx="10"/>
          </p:nvPr>
        </p:nvSpPr>
        <p:spPr/>
        <p:txBody>
          <a:bodyPr/>
          <a:lstStyle/>
          <a:p>
            <a:fld id="{74382720-B1F7-4338-B6B8-8C9DB56D1070}" type="slidenum">
              <a:rPr lang="en-US" smtClean="0"/>
              <a:t>2</a:t>
            </a:fld>
            <a:endParaRPr lang="en-US" dirty="0"/>
          </a:p>
        </p:txBody>
      </p:sp>
    </p:spTree>
    <p:extLst>
      <p:ext uri="{BB962C8B-B14F-4D97-AF65-F5344CB8AC3E}">
        <p14:creationId xmlns:p14="http://schemas.microsoft.com/office/powerpoint/2010/main" val="1989852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source: https://www.osha.gov/SLTC/etools/shipyard/standard/scaffold/aerial_lifts.html </a:t>
            </a:r>
            <a:endParaRPr lang="en-US" dirty="0"/>
          </a:p>
        </p:txBody>
      </p:sp>
      <p:sp>
        <p:nvSpPr>
          <p:cNvPr id="4" name="Slide Number Placeholder 3"/>
          <p:cNvSpPr>
            <a:spLocks noGrp="1"/>
          </p:cNvSpPr>
          <p:nvPr>
            <p:ph type="sldNum" sz="quarter" idx="10"/>
          </p:nvPr>
        </p:nvSpPr>
        <p:spPr/>
        <p:txBody>
          <a:bodyPr/>
          <a:lstStyle/>
          <a:p>
            <a:fld id="{74382720-B1F7-4338-B6B8-8C9DB56D1070}" type="slidenum">
              <a:rPr lang="en-US" smtClean="0"/>
              <a:t>24</a:t>
            </a:fld>
            <a:endParaRPr lang="en-US" dirty="0"/>
          </a:p>
        </p:txBody>
      </p:sp>
    </p:spTree>
    <p:extLst>
      <p:ext uri="{BB962C8B-B14F-4D97-AF65-F5344CB8AC3E}">
        <p14:creationId xmlns:p14="http://schemas.microsoft.com/office/powerpoint/2010/main" val="1168890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Uses</a:t>
            </a:r>
            <a:r>
              <a:rPr lang="en-US" baseline="0" dirty="0" smtClean="0"/>
              <a:t> for the horizontal directional drilling is laying electrical lines and water lines under pavement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Large sections of the drilling pipe are unguarded (due to the fact that a majority of the rotating portion of the drill enters the earth) and special precautions should be taken to ensure no employee comes in contact with any unguarded portion, such as placing a barrier between the worker and the rotating shaft to alert the workers in that area.  Also, don’t wear loose clothing, hair, or other items that could get caught in the rotating shaft.</a:t>
            </a:r>
          </a:p>
          <a:p>
            <a:pPr marL="640594" lvl="1"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4382720-B1F7-4338-B6B8-8C9DB56D1070}" type="slidenum">
              <a:rPr lang="en-US" smtClean="0"/>
              <a:t>25</a:t>
            </a:fld>
            <a:endParaRPr lang="en-US" dirty="0"/>
          </a:p>
        </p:txBody>
      </p:sp>
    </p:spTree>
    <p:extLst>
      <p:ext uri="{BB962C8B-B14F-4D97-AF65-F5344CB8AC3E}">
        <p14:creationId xmlns:p14="http://schemas.microsoft.com/office/powerpoint/2010/main" val="3133709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Ensuring driver has a</a:t>
            </a:r>
            <a:r>
              <a:rPr lang="en-US" baseline="0" dirty="0" smtClean="0"/>
              <a:t> drivers license </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4382720-B1F7-4338-B6B8-8C9DB56D1070}" type="slidenum">
              <a:rPr lang="en-US" smtClean="0"/>
              <a:t>26</a:t>
            </a:fld>
            <a:endParaRPr lang="en-US" dirty="0"/>
          </a:p>
        </p:txBody>
      </p:sp>
    </p:spTree>
    <p:extLst>
      <p:ext uri="{BB962C8B-B14F-4D97-AF65-F5344CB8AC3E}">
        <p14:creationId xmlns:p14="http://schemas.microsoft.com/office/powerpoint/2010/main" val="1669120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382720-B1F7-4338-B6B8-8C9DB56D1070}" type="slidenum">
              <a:rPr lang="en-US" smtClean="0"/>
              <a:t>28</a:t>
            </a:fld>
            <a:endParaRPr lang="en-US" dirty="0"/>
          </a:p>
        </p:txBody>
      </p:sp>
    </p:spTree>
    <p:extLst>
      <p:ext uri="{BB962C8B-B14F-4D97-AF65-F5344CB8AC3E}">
        <p14:creationId xmlns:p14="http://schemas.microsoft.com/office/powerpoint/2010/main" val="2562788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If the guard is damaged in any way remove immediately and</a:t>
            </a:r>
            <a:r>
              <a:rPr lang="en-US" baseline="0" dirty="0" smtClean="0"/>
              <a:t> notify your supervisor.</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4382720-B1F7-4338-B6B8-8C9DB56D1070}" type="slidenum">
              <a:rPr lang="en-US" smtClean="0"/>
              <a:t>29</a:t>
            </a:fld>
            <a:endParaRPr lang="en-US" dirty="0"/>
          </a:p>
        </p:txBody>
      </p:sp>
    </p:spTree>
    <p:extLst>
      <p:ext uri="{BB962C8B-B14F-4D97-AF65-F5344CB8AC3E}">
        <p14:creationId xmlns:p14="http://schemas.microsoft.com/office/powerpoint/2010/main" val="787100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Insure all guards are functioning properly</a:t>
            </a:r>
          </a:p>
          <a:p>
            <a:pPr marL="174708" indent="-174708">
              <a:buFont typeface="Arial" panose="020B0604020202020204" pitchFamily="34" charset="0"/>
              <a:buChar char="•"/>
            </a:pPr>
            <a:r>
              <a:rPr lang="en-US" dirty="0" smtClean="0"/>
              <a:t>Inspect the blade each time before use to ensure its in good repair </a:t>
            </a:r>
            <a:endParaRPr lang="en-US" dirty="0"/>
          </a:p>
        </p:txBody>
      </p:sp>
      <p:sp>
        <p:nvSpPr>
          <p:cNvPr id="4" name="Slide Number Placeholder 3"/>
          <p:cNvSpPr>
            <a:spLocks noGrp="1"/>
          </p:cNvSpPr>
          <p:nvPr>
            <p:ph type="sldNum" sz="quarter" idx="10"/>
          </p:nvPr>
        </p:nvSpPr>
        <p:spPr/>
        <p:txBody>
          <a:bodyPr/>
          <a:lstStyle/>
          <a:p>
            <a:fld id="{74382720-B1F7-4338-B6B8-8C9DB56D1070}" type="slidenum">
              <a:rPr lang="en-US" smtClean="0"/>
              <a:t>30</a:t>
            </a:fld>
            <a:endParaRPr lang="en-US" dirty="0"/>
          </a:p>
        </p:txBody>
      </p:sp>
    </p:spTree>
    <p:extLst>
      <p:ext uri="{BB962C8B-B14F-4D97-AF65-F5344CB8AC3E}">
        <p14:creationId xmlns:p14="http://schemas.microsoft.com/office/powerpoint/2010/main" val="16140196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Source:</a:t>
            </a:r>
            <a:r>
              <a:rPr lang="en-US" baseline="0" dirty="0" smtClean="0"/>
              <a:t> https://www.osha.gov/Publications/concrete_manufacturing.html </a:t>
            </a:r>
            <a:endParaRPr lang="en-US" dirty="0"/>
          </a:p>
        </p:txBody>
      </p:sp>
      <p:sp>
        <p:nvSpPr>
          <p:cNvPr id="4" name="Slide Number Placeholder 3"/>
          <p:cNvSpPr>
            <a:spLocks noGrp="1"/>
          </p:cNvSpPr>
          <p:nvPr>
            <p:ph type="sldNum" sz="quarter" idx="10"/>
          </p:nvPr>
        </p:nvSpPr>
        <p:spPr/>
        <p:txBody>
          <a:bodyPr/>
          <a:lstStyle/>
          <a:p>
            <a:fld id="{74382720-B1F7-4338-B6B8-8C9DB56D1070}" type="slidenum">
              <a:rPr lang="en-US" smtClean="0"/>
              <a:t>32</a:t>
            </a:fld>
            <a:endParaRPr lang="en-US" dirty="0"/>
          </a:p>
        </p:txBody>
      </p:sp>
    </p:spTree>
    <p:extLst>
      <p:ext uri="{BB962C8B-B14F-4D97-AF65-F5344CB8AC3E}">
        <p14:creationId xmlns:p14="http://schemas.microsoft.com/office/powerpoint/2010/main" val="2217945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source:</a:t>
            </a:r>
            <a:r>
              <a:rPr lang="en-US" baseline="0" dirty="0" smtClean="0"/>
              <a:t> https://www.osha.gov/SLTC/etools/shipyard/barge/barge_common_hazards.html</a:t>
            </a:r>
            <a:endParaRPr lang="en-US" dirty="0"/>
          </a:p>
        </p:txBody>
      </p:sp>
      <p:sp>
        <p:nvSpPr>
          <p:cNvPr id="4" name="Slide Number Placeholder 3"/>
          <p:cNvSpPr>
            <a:spLocks noGrp="1"/>
          </p:cNvSpPr>
          <p:nvPr>
            <p:ph type="sldNum" sz="quarter" idx="10"/>
          </p:nvPr>
        </p:nvSpPr>
        <p:spPr/>
        <p:txBody>
          <a:bodyPr/>
          <a:lstStyle/>
          <a:p>
            <a:fld id="{74382720-B1F7-4338-B6B8-8C9DB56D1070}" type="slidenum">
              <a:rPr lang="en-US" smtClean="0"/>
              <a:t>33</a:t>
            </a:fld>
            <a:endParaRPr lang="en-US" dirty="0"/>
          </a:p>
        </p:txBody>
      </p:sp>
    </p:spTree>
    <p:extLst>
      <p:ext uri="{BB962C8B-B14F-4D97-AF65-F5344CB8AC3E}">
        <p14:creationId xmlns:p14="http://schemas.microsoft.com/office/powerpoint/2010/main" val="3148954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To avoid CO,</a:t>
            </a:r>
            <a:r>
              <a:rPr lang="en-US" baseline="0" dirty="0" smtClean="0"/>
              <a:t> locate the equipment in a dry well ventilated area; ensure there are no electric hazards with the generator</a:t>
            </a:r>
          </a:p>
          <a:p>
            <a:endParaRPr lang="en-US" baseline="0" dirty="0" smtClean="0"/>
          </a:p>
          <a:p>
            <a:pPr marL="174708" indent="-174708">
              <a:buFont typeface="Arial" panose="020B0604020202020204" pitchFamily="34" charset="0"/>
              <a:buChar char="•"/>
            </a:pPr>
            <a:r>
              <a:rPr lang="en-US" baseline="0" dirty="0" smtClean="0"/>
              <a:t>Avoid using the generator in water, and ensure the GFCI is working properly at all times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4382720-B1F7-4338-B6B8-8C9DB56D1070}" type="slidenum">
              <a:rPr lang="en-US" smtClean="0"/>
              <a:t>35</a:t>
            </a:fld>
            <a:endParaRPr lang="en-US" dirty="0"/>
          </a:p>
        </p:txBody>
      </p:sp>
    </p:spTree>
    <p:extLst>
      <p:ext uri="{BB962C8B-B14F-4D97-AF65-F5344CB8AC3E}">
        <p14:creationId xmlns:p14="http://schemas.microsoft.com/office/powerpoint/2010/main" val="1675523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Keep all flammable materials at minimum</a:t>
            </a:r>
            <a:r>
              <a:rPr lang="en-US" baseline="0" dirty="0" smtClean="0"/>
              <a:t> 10 feet away from the heater</a:t>
            </a:r>
          </a:p>
          <a:p>
            <a:pPr marL="174708" indent="-174708">
              <a:buFont typeface="Arial" panose="020B0604020202020204" pitchFamily="34" charset="0"/>
              <a:buChar char="•"/>
            </a:pPr>
            <a:r>
              <a:rPr lang="en-US" baseline="0" dirty="0" smtClean="0"/>
              <a:t>Stay away from exhaust</a:t>
            </a:r>
          </a:p>
          <a:p>
            <a:pPr marL="174708" indent="-174708">
              <a:buFont typeface="Arial" panose="020B0604020202020204" pitchFamily="34" charset="0"/>
              <a:buChar char="•"/>
            </a:pPr>
            <a:r>
              <a:rPr lang="en-US" baseline="0" dirty="0" smtClean="0"/>
              <a:t>Ensure equipment is located outside in a well ventilated area</a:t>
            </a:r>
            <a:endParaRPr lang="en-US" dirty="0"/>
          </a:p>
        </p:txBody>
      </p:sp>
      <p:sp>
        <p:nvSpPr>
          <p:cNvPr id="4" name="Slide Number Placeholder 3"/>
          <p:cNvSpPr>
            <a:spLocks noGrp="1"/>
          </p:cNvSpPr>
          <p:nvPr>
            <p:ph type="sldNum" sz="quarter" idx="10"/>
          </p:nvPr>
        </p:nvSpPr>
        <p:spPr/>
        <p:txBody>
          <a:bodyPr/>
          <a:lstStyle/>
          <a:p>
            <a:fld id="{74382720-B1F7-4338-B6B8-8C9DB56D1070}" type="slidenum">
              <a:rPr lang="en-US" smtClean="0"/>
              <a:t>36</a:t>
            </a:fld>
            <a:endParaRPr lang="en-US" dirty="0"/>
          </a:p>
        </p:txBody>
      </p:sp>
    </p:spTree>
    <p:extLst>
      <p:ext uri="{BB962C8B-B14F-4D97-AF65-F5344CB8AC3E}">
        <p14:creationId xmlns:p14="http://schemas.microsoft.com/office/powerpoint/2010/main" val="1252011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382720-B1F7-4338-B6B8-8C9DB56D1070}" type="slidenum">
              <a:rPr lang="en-US" smtClean="0"/>
              <a:t>3</a:t>
            </a:fld>
            <a:endParaRPr lang="en-US" dirty="0"/>
          </a:p>
        </p:txBody>
      </p:sp>
    </p:spTree>
    <p:extLst>
      <p:ext uri="{BB962C8B-B14F-4D97-AF65-F5344CB8AC3E}">
        <p14:creationId xmlns:p14="http://schemas.microsoft.com/office/powerpoint/2010/main" val="30760882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Inspections can</a:t>
            </a:r>
            <a:r>
              <a:rPr lang="en-US" baseline="0" dirty="0" smtClean="0"/>
              <a:t> lead to lower co emissions, by ensuring the motor is running correctly</a:t>
            </a:r>
          </a:p>
          <a:p>
            <a:endParaRPr lang="en-US" dirty="0"/>
          </a:p>
        </p:txBody>
      </p:sp>
      <p:sp>
        <p:nvSpPr>
          <p:cNvPr id="4" name="Slide Number Placeholder 3"/>
          <p:cNvSpPr>
            <a:spLocks noGrp="1"/>
          </p:cNvSpPr>
          <p:nvPr>
            <p:ph type="sldNum" sz="quarter" idx="10"/>
          </p:nvPr>
        </p:nvSpPr>
        <p:spPr/>
        <p:txBody>
          <a:bodyPr/>
          <a:lstStyle/>
          <a:p>
            <a:fld id="{74382720-B1F7-4338-B6B8-8C9DB56D1070}" type="slidenum">
              <a:rPr lang="en-US" smtClean="0"/>
              <a:t>38</a:t>
            </a:fld>
            <a:endParaRPr lang="en-US" dirty="0"/>
          </a:p>
        </p:txBody>
      </p:sp>
    </p:spTree>
    <p:extLst>
      <p:ext uri="{BB962C8B-B14F-4D97-AF65-F5344CB8AC3E}">
        <p14:creationId xmlns:p14="http://schemas.microsoft.com/office/powerpoint/2010/main" val="34304216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Workers Rights</a:t>
            </a:r>
          </a:p>
          <a:p>
            <a:r>
              <a:rPr lang="en-US" baseline="0" dirty="0" smtClean="0"/>
              <a:t>http://www.osha.gov/Publications/osha3021.pdf </a:t>
            </a:r>
          </a:p>
        </p:txBody>
      </p:sp>
      <p:sp>
        <p:nvSpPr>
          <p:cNvPr id="4" name="Slide Number Placeholder 3"/>
          <p:cNvSpPr>
            <a:spLocks noGrp="1"/>
          </p:cNvSpPr>
          <p:nvPr>
            <p:ph type="sldNum" sz="quarter" idx="10"/>
          </p:nvPr>
        </p:nvSpPr>
        <p:spPr/>
        <p:txBody>
          <a:bodyPr/>
          <a:lstStyle/>
          <a:p>
            <a:fld id="{584F8542-2B95-4473-A5D6-F7A041C4FF65}"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4576015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Workers Rights</a:t>
            </a:r>
          </a:p>
          <a:p>
            <a:pPr eaLnBrk="1" hangingPunct="1">
              <a:spcBef>
                <a:spcPct val="0"/>
              </a:spcBef>
            </a:pPr>
            <a:r>
              <a:rPr lang="en-US" dirty="0" smtClean="0"/>
              <a:t>http://www.osha.gov/Publications/osha3021.pdf</a:t>
            </a:r>
          </a:p>
          <a:p>
            <a:pPr eaLnBrk="1" hangingPunct="1">
              <a:spcBef>
                <a:spcPct val="0"/>
              </a:spcBef>
            </a:pPr>
            <a:endParaRPr lang="en-US" dirty="0" smtClean="0"/>
          </a:p>
          <a:p>
            <a:pPr eaLnBrk="1" hangingPunct="1">
              <a:spcBef>
                <a:spcPct val="0"/>
              </a:spcBef>
            </a:pPr>
            <a:r>
              <a:rPr lang="en-US" dirty="0" smtClean="0"/>
              <a:t>The instructor will discuss employee rights and responsibilities with the participants.</a:t>
            </a:r>
          </a:p>
          <a:p>
            <a:pPr eaLnBrk="1" hangingPunct="1">
              <a:spcBef>
                <a:spcPct val="0"/>
              </a:spcBef>
            </a:pPr>
            <a:endParaRPr lang="en-US" dirty="0" smtClean="0"/>
          </a:p>
          <a:p>
            <a:pPr eaLnBrk="1" hangingPunct="1">
              <a:spcBef>
                <a:spcPct val="0"/>
              </a:spcBef>
            </a:pPr>
            <a:endParaRPr lang="en-US" dirty="0" smtClean="0"/>
          </a:p>
        </p:txBody>
      </p:sp>
      <p:sp>
        <p:nvSpPr>
          <p:cNvPr id="849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57066" indent="-291179">
              <a:defRPr>
                <a:solidFill>
                  <a:schemeClr val="tx1"/>
                </a:solidFill>
                <a:latin typeface="Corbel" pitchFamily="34" charset="0"/>
              </a:defRPr>
            </a:lvl2pPr>
            <a:lvl3pPr marL="1164717" indent="-232943">
              <a:defRPr>
                <a:solidFill>
                  <a:schemeClr val="tx1"/>
                </a:solidFill>
                <a:latin typeface="Corbel" pitchFamily="34" charset="0"/>
              </a:defRPr>
            </a:lvl3pPr>
            <a:lvl4pPr marL="1630604" indent="-232943">
              <a:defRPr>
                <a:solidFill>
                  <a:schemeClr val="tx1"/>
                </a:solidFill>
                <a:latin typeface="Corbel" pitchFamily="34" charset="0"/>
              </a:defRPr>
            </a:lvl4pPr>
            <a:lvl5pPr marL="2096491" indent="-232943">
              <a:defRPr>
                <a:solidFill>
                  <a:schemeClr val="tx1"/>
                </a:solidFill>
                <a:latin typeface="Corbel" pitchFamily="34" charset="0"/>
              </a:defRPr>
            </a:lvl5pPr>
            <a:lvl6pPr marL="2562377" indent="-232943" fontAlgn="base">
              <a:spcBef>
                <a:spcPct val="0"/>
              </a:spcBef>
              <a:spcAft>
                <a:spcPct val="0"/>
              </a:spcAft>
              <a:defRPr>
                <a:solidFill>
                  <a:schemeClr val="tx1"/>
                </a:solidFill>
                <a:latin typeface="Corbel" pitchFamily="34" charset="0"/>
              </a:defRPr>
            </a:lvl6pPr>
            <a:lvl7pPr marL="3028264" indent="-232943" fontAlgn="base">
              <a:spcBef>
                <a:spcPct val="0"/>
              </a:spcBef>
              <a:spcAft>
                <a:spcPct val="0"/>
              </a:spcAft>
              <a:defRPr>
                <a:solidFill>
                  <a:schemeClr val="tx1"/>
                </a:solidFill>
                <a:latin typeface="Corbel" pitchFamily="34" charset="0"/>
              </a:defRPr>
            </a:lvl7pPr>
            <a:lvl8pPr marL="3494151" indent="-232943" fontAlgn="base">
              <a:spcBef>
                <a:spcPct val="0"/>
              </a:spcBef>
              <a:spcAft>
                <a:spcPct val="0"/>
              </a:spcAft>
              <a:defRPr>
                <a:solidFill>
                  <a:schemeClr val="tx1"/>
                </a:solidFill>
                <a:latin typeface="Corbel" pitchFamily="34" charset="0"/>
              </a:defRPr>
            </a:lvl8pPr>
            <a:lvl9pPr marL="3960038" indent="-232943"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29BA75D2-E637-4932-AAED-A4C58E62932C}" type="slidenum">
              <a:rPr lang="en-US" smtClean="0">
                <a:solidFill>
                  <a:srgbClr val="000000"/>
                </a:solidFill>
                <a:latin typeface="Calibri" pitchFamily="34" charset="0"/>
              </a:rPr>
              <a:pPr fontAlgn="base">
                <a:spcBef>
                  <a:spcPct val="0"/>
                </a:spcBef>
                <a:spcAft>
                  <a:spcPct val="0"/>
                </a:spcAft>
                <a:defRPr/>
              </a:pPr>
              <a:t>40</a:t>
            </a:fld>
            <a:endParaRPr lang="en-US" dirty="0" smtClean="0">
              <a:solidFill>
                <a:srgbClr val="000000"/>
              </a:solidFill>
              <a:latin typeface="Calibri" pitchFamily="34" charset="0"/>
            </a:endParaRPr>
          </a:p>
        </p:txBody>
      </p:sp>
    </p:spTree>
    <p:extLst>
      <p:ext uri="{BB962C8B-B14F-4D97-AF65-F5344CB8AC3E}">
        <p14:creationId xmlns:p14="http://schemas.microsoft.com/office/powerpoint/2010/main" val="2949587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information above was taken from the new 2 hour Intro to OSHA PPT, slide #10.</a:t>
            </a:r>
          </a:p>
          <a:p>
            <a:pPr eaLnBrk="1" hangingPunct="1">
              <a:spcBef>
                <a:spcPct val="0"/>
              </a:spcBef>
            </a:pPr>
            <a:endParaRPr lang="en-US" smtClean="0"/>
          </a:p>
          <a:p>
            <a:pPr eaLnBrk="1" hangingPunct="1">
              <a:spcBef>
                <a:spcPct val="0"/>
              </a:spcBef>
            </a:pPr>
            <a:r>
              <a:rPr lang="en-US" smtClean="0"/>
              <a:t>The instructor will discuss employee rights and responsibilities with the participants.</a:t>
            </a:r>
          </a:p>
          <a:p>
            <a:pPr eaLnBrk="1" hangingPunct="1">
              <a:spcBef>
                <a:spcPct val="0"/>
              </a:spcBef>
            </a:pPr>
            <a:endParaRPr lang="en-US" smtClean="0"/>
          </a:p>
          <a:p>
            <a:pPr eaLnBrk="1" hangingPunct="1">
              <a:spcBef>
                <a:spcPct val="0"/>
              </a:spcBef>
            </a:pPr>
            <a:endParaRPr lang="en-US" smtClean="0"/>
          </a:p>
        </p:txBody>
      </p:sp>
      <p:sp>
        <p:nvSpPr>
          <p:cNvPr id="849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09" indent="-285734">
              <a:defRPr>
                <a:solidFill>
                  <a:schemeClr val="tx1"/>
                </a:solidFill>
                <a:latin typeface="Corbel" pitchFamily="34" charset="0"/>
              </a:defRPr>
            </a:lvl2pPr>
            <a:lvl3pPr marL="1142937" indent="-228587">
              <a:defRPr>
                <a:solidFill>
                  <a:schemeClr val="tx1"/>
                </a:solidFill>
                <a:latin typeface="Corbel" pitchFamily="34" charset="0"/>
              </a:defRPr>
            </a:lvl3pPr>
            <a:lvl4pPr marL="1600111" indent="-228587">
              <a:defRPr>
                <a:solidFill>
                  <a:schemeClr val="tx1"/>
                </a:solidFill>
                <a:latin typeface="Corbel" pitchFamily="34" charset="0"/>
              </a:defRPr>
            </a:lvl4pPr>
            <a:lvl5pPr marL="2057287" indent="-228587">
              <a:defRPr>
                <a:solidFill>
                  <a:schemeClr val="tx1"/>
                </a:solidFill>
                <a:latin typeface="Corbel" pitchFamily="34" charset="0"/>
              </a:defRPr>
            </a:lvl5pPr>
            <a:lvl6pPr marL="2514461" indent="-228587" fontAlgn="base">
              <a:spcBef>
                <a:spcPct val="0"/>
              </a:spcBef>
              <a:spcAft>
                <a:spcPct val="0"/>
              </a:spcAft>
              <a:defRPr>
                <a:solidFill>
                  <a:schemeClr val="tx1"/>
                </a:solidFill>
                <a:latin typeface="Corbel" pitchFamily="34" charset="0"/>
              </a:defRPr>
            </a:lvl6pPr>
            <a:lvl7pPr marL="2971635" indent="-228587" fontAlgn="base">
              <a:spcBef>
                <a:spcPct val="0"/>
              </a:spcBef>
              <a:spcAft>
                <a:spcPct val="0"/>
              </a:spcAft>
              <a:defRPr>
                <a:solidFill>
                  <a:schemeClr val="tx1"/>
                </a:solidFill>
                <a:latin typeface="Corbel" pitchFamily="34" charset="0"/>
              </a:defRPr>
            </a:lvl7pPr>
            <a:lvl8pPr marL="3428811" indent="-228587" fontAlgn="base">
              <a:spcBef>
                <a:spcPct val="0"/>
              </a:spcBef>
              <a:spcAft>
                <a:spcPct val="0"/>
              </a:spcAft>
              <a:defRPr>
                <a:solidFill>
                  <a:schemeClr val="tx1"/>
                </a:solidFill>
                <a:latin typeface="Corbel" pitchFamily="34" charset="0"/>
              </a:defRPr>
            </a:lvl8pPr>
            <a:lvl9pPr marL="3885985" indent="-228587"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29BA75D2-E637-4932-AAED-A4C58E62932C}" type="slidenum">
              <a:rPr lang="en-US" smtClean="0">
                <a:solidFill>
                  <a:srgbClr val="000000"/>
                </a:solidFill>
                <a:latin typeface="Calibri" pitchFamily="34" charset="0"/>
              </a:rPr>
              <a:pPr fontAlgn="base">
                <a:spcBef>
                  <a:spcPct val="0"/>
                </a:spcBef>
                <a:spcAft>
                  <a:spcPct val="0"/>
                </a:spcAft>
                <a:defRPr/>
              </a:pPr>
              <a:t>41</a:t>
            </a:fld>
            <a:endParaRPr lang="en-US" smtClean="0">
              <a:solidFill>
                <a:srgbClr val="000000"/>
              </a:solidFill>
              <a:latin typeface="Calibri" pitchFamily="34" charset="0"/>
            </a:endParaRPr>
          </a:p>
        </p:txBody>
      </p:sp>
    </p:spTree>
    <p:extLst>
      <p:ext uri="{BB962C8B-B14F-4D97-AF65-F5344CB8AC3E}">
        <p14:creationId xmlns:p14="http://schemas.microsoft.com/office/powerpoint/2010/main" val="17416831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Workers Rights</a:t>
            </a:r>
          </a:p>
          <a:p>
            <a:r>
              <a:rPr lang="en-US" dirty="0" smtClean="0"/>
              <a:t>http://www.osha.gov/Publications/osha3021.pdf</a:t>
            </a:r>
          </a:p>
          <a:p>
            <a:endParaRPr lang="en-US" dirty="0"/>
          </a:p>
        </p:txBody>
      </p:sp>
      <p:sp>
        <p:nvSpPr>
          <p:cNvPr id="4" name="Slide Number Placeholder 3"/>
          <p:cNvSpPr>
            <a:spLocks noGrp="1"/>
          </p:cNvSpPr>
          <p:nvPr>
            <p:ph type="sldNum" sz="quarter" idx="10"/>
          </p:nvPr>
        </p:nvSpPr>
        <p:spPr/>
        <p:txBody>
          <a:bodyPr/>
          <a:lstStyle/>
          <a:p>
            <a:fld id="{9D479CFA-D824-448F-B2AE-29AE5C7A92A3}"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3890961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Workers Rights</a:t>
            </a:r>
          </a:p>
          <a:p>
            <a:pPr eaLnBrk="1" hangingPunct="1">
              <a:spcBef>
                <a:spcPct val="0"/>
              </a:spcBef>
            </a:pPr>
            <a:r>
              <a:rPr lang="en-US" dirty="0" smtClean="0"/>
              <a:t>http://www.osha.gov/Publications/osha3021.pdf</a:t>
            </a:r>
          </a:p>
          <a:p>
            <a:pPr eaLnBrk="1" hangingPunct="1">
              <a:spcBef>
                <a:spcPct val="0"/>
              </a:spcBef>
            </a:pPr>
            <a:endParaRPr lang="en-US" dirty="0" smtClean="0"/>
          </a:p>
          <a:p>
            <a:pPr eaLnBrk="1" hangingPunct="1">
              <a:spcBef>
                <a:spcPct val="0"/>
              </a:spcBef>
            </a:pPr>
            <a:endParaRPr lang="en-US" dirty="0" smtClean="0"/>
          </a:p>
        </p:txBody>
      </p:sp>
      <p:sp>
        <p:nvSpPr>
          <p:cNvPr id="860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57066" indent="-291179">
              <a:defRPr>
                <a:solidFill>
                  <a:schemeClr val="tx1"/>
                </a:solidFill>
                <a:latin typeface="Corbel" pitchFamily="34" charset="0"/>
              </a:defRPr>
            </a:lvl2pPr>
            <a:lvl3pPr marL="1164717" indent="-232943">
              <a:defRPr>
                <a:solidFill>
                  <a:schemeClr val="tx1"/>
                </a:solidFill>
                <a:latin typeface="Corbel" pitchFamily="34" charset="0"/>
              </a:defRPr>
            </a:lvl3pPr>
            <a:lvl4pPr marL="1630604" indent="-232943">
              <a:defRPr>
                <a:solidFill>
                  <a:schemeClr val="tx1"/>
                </a:solidFill>
                <a:latin typeface="Corbel" pitchFamily="34" charset="0"/>
              </a:defRPr>
            </a:lvl4pPr>
            <a:lvl5pPr marL="2096491" indent="-232943">
              <a:defRPr>
                <a:solidFill>
                  <a:schemeClr val="tx1"/>
                </a:solidFill>
                <a:latin typeface="Corbel" pitchFamily="34" charset="0"/>
              </a:defRPr>
            </a:lvl5pPr>
            <a:lvl6pPr marL="2562377" indent="-232943" fontAlgn="base">
              <a:spcBef>
                <a:spcPct val="0"/>
              </a:spcBef>
              <a:spcAft>
                <a:spcPct val="0"/>
              </a:spcAft>
              <a:defRPr>
                <a:solidFill>
                  <a:schemeClr val="tx1"/>
                </a:solidFill>
                <a:latin typeface="Corbel" pitchFamily="34" charset="0"/>
              </a:defRPr>
            </a:lvl6pPr>
            <a:lvl7pPr marL="3028264" indent="-232943" fontAlgn="base">
              <a:spcBef>
                <a:spcPct val="0"/>
              </a:spcBef>
              <a:spcAft>
                <a:spcPct val="0"/>
              </a:spcAft>
              <a:defRPr>
                <a:solidFill>
                  <a:schemeClr val="tx1"/>
                </a:solidFill>
                <a:latin typeface="Corbel" pitchFamily="34" charset="0"/>
              </a:defRPr>
            </a:lvl7pPr>
            <a:lvl8pPr marL="3494151" indent="-232943" fontAlgn="base">
              <a:spcBef>
                <a:spcPct val="0"/>
              </a:spcBef>
              <a:spcAft>
                <a:spcPct val="0"/>
              </a:spcAft>
              <a:defRPr>
                <a:solidFill>
                  <a:schemeClr val="tx1"/>
                </a:solidFill>
                <a:latin typeface="Corbel" pitchFamily="34" charset="0"/>
              </a:defRPr>
            </a:lvl8pPr>
            <a:lvl9pPr marL="3960038" indent="-232943"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62A920DF-579C-4E3D-BF12-8135EF9D88E7}" type="slidenum">
              <a:rPr lang="en-US" smtClean="0">
                <a:solidFill>
                  <a:prstClr val="black"/>
                </a:solidFill>
                <a:latin typeface="Calibri" pitchFamily="34" charset="0"/>
              </a:rPr>
              <a:pPr fontAlgn="base">
                <a:spcBef>
                  <a:spcPct val="0"/>
                </a:spcBef>
                <a:spcAft>
                  <a:spcPct val="0"/>
                </a:spcAft>
                <a:defRPr/>
              </a:pPr>
              <a:t>43</a:t>
            </a:fld>
            <a:endParaRPr lang="en-US" dirty="0" smtClean="0">
              <a:solidFill>
                <a:prstClr val="black"/>
              </a:solidFill>
              <a:latin typeface="Calibri" pitchFamily="34" charset="0"/>
            </a:endParaRPr>
          </a:p>
        </p:txBody>
      </p:sp>
    </p:spTree>
    <p:extLst>
      <p:ext uri="{BB962C8B-B14F-4D97-AF65-F5344CB8AC3E}">
        <p14:creationId xmlns:p14="http://schemas.microsoft.com/office/powerpoint/2010/main" val="5034684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Whistleblower Protection Program</a:t>
            </a:r>
          </a:p>
          <a:p>
            <a:r>
              <a:rPr lang="en-US" dirty="0" smtClean="0"/>
              <a:t>http://www.whistleblowers.gov/ </a:t>
            </a:r>
            <a:endParaRPr lang="en-US" dirty="0"/>
          </a:p>
        </p:txBody>
      </p:sp>
      <p:sp>
        <p:nvSpPr>
          <p:cNvPr id="4" name="Slide Number Placeholder 3"/>
          <p:cNvSpPr>
            <a:spLocks noGrp="1"/>
          </p:cNvSpPr>
          <p:nvPr>
            <p:ph type="sldNum" sz="quarter" idx="10"/>
          </p:nvPr>
        </p:nvSpPr>
        <p:spPr/>
        <p:txBody>
          <a:bodyPr/>
          <a:lstStyle/>
          <a:p>
            <a:fld id="{584F8542-2B95-4473-A5D6-F7A041C4FF65}" type="slidenum">
              <a:rPr lang="en-US" smtClean="0"/>
              <a:t>44</a:t>
            </a:fld>
            <a:endParaRPr lang="en-US" dirty="0"/>
          </a:p>
        </p:txBody>
      </p:sp>
    </p:spTree>
    <p:extLst>
      <p:ext uri="{BB962C8B-B14F-4D97-AF65-F5344CB8AC3E}">
        <p14:creationId xmlns:p14="http://schemas.microsoft.com/office/powerpoint/2010/main" val="35919518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Whistleblower Protection Program</a:t>
            </a:r>
          </a:p>
          <a:p>
            <a:r>
              <a:rPr lang="en-US" dirty="0" smtClean="0"/>
              <a:t>http://www.whistleblowers.gov/ </a:t>
            </a:r>
          </a:p>
          <a:p>
            <a:endParaRPr lang="en-US" dirty="0"/>
          </a:p>
        </p:txBody>
      </p:sp>
      <p:sp>
        <p:nvSpPr>
          <p:cNvPr id="4" name="Slide Number Placeholder 3"/>
          <p:cNvSpPr>
            <a:spLocks noGrp="1"/>
          </p:cNvSpPr>
          <p:nvPr>
            <p:ph type="sldNum" sz="quarter" idx="10"/>
          </p:nvPr>
        </p:nvSpPr>
        <p:spPr/>
        <p:txBody>
          <a:bodyPr/>
          <a:lstStyle/>
          <a:p>
            <a:fld id="{584F8542-2B95-4473-A5D6-F7A041C4FF65}" type="slidenum">
              <a:rPr lang="en-US" smtClean="0"/>
              <a:t>45</a:t>
            </a:fld>
            <a:endParaRPr lang="en-US" dirty="0"/>
          </a:p>
        </p:txBody>
      </p:sp>
    </p:spTree>
    <p:extLst>
      <p:ext uri="{BB962C8B-B14F-4D97-AF65-F5344CB8AC3E}">
        <p14:creationId xmlns:p14="http://schemas.microsoft.com/office/powerpoint/2010/main" val="37206067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Whistleblower Protection Program</a:t>
            </a:r>
          </a:p>
          <a:p>
            <a:r>
              <a:rPr lang="en-US" dirty="0" smtClean="0"/>
              <a:t>http://www.whistleblowers.gov/ </a:t>
            </a:r>
          </a:p>
          <a:p>
            <a:endParaRPr lang="en-US" dirty="0"/>
          </a:p>
        </p:txBody>
      </p:sp>
      <p:sp>
        <p:nvSpPr>
          <p:cNvPr id="4" name="Slide Number Placeholder 3"/>
          <p:cNvSpPr>
            <a:spLocks noGrp="1"/>
          </p:cNvSpPr>
          <p:nvPr>
            <p:ph type="sldNum" sz="quarter" idx="10"/>
          </p:nvPr>
        </p:nvSpPr>
        <p:spPr/>
        <p:txBody>
          <a:bodyPr/>
          <a:lstStyle/>
          <a:p>
            <a:fld id="{584F8542-2B95-4473-A5D6-F7A041C4FF65}" type="slidenum">
              <a:rPr lang="en-US" smtClean="0"/>
              <a:t>46</a:t>
            </a:fld>
            <a:endParaRPr lang="en-US" dirty="0"/>
          </a:p>
        </p:txBody>
      </p:sp>
    </p:spTree>
    <p:extLst>
      <p:ext uri="{BB962C8B-B14F-4D97-AF65-F5344CB8AC3E}">
        <p14:creationId xmlns:p14="http://schemas.microsoft.com/office/powerpoint/2010/main" val="42190009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The Whistleblower Protection Program</a:t>
            </a:r>
          </a:p>
          <a:p>
            <a:r>
              <a:rPr lang="en-US" dirty="0" smtClean="0"/>
              <a:t>http://www.whistleblowers.gov/ </a:t>
            </a:r>
          </a:p>
          <a:p>
            <a:endParaRPr lang="en-US" dirty="0"/>
          </a:p>
        </p:txBody>
      </p:sp>
      <p:sp>
        <p:nvSpPr>
          <p:cNvPr id="4" name="Slide Number Placeholder 3"/>
          <p:cNvSpPr>
            <a:spLocks noGrp="1"/>
          </p:cNvSpPr>
          <p:nvPr>
            <p:ph type="sldNum" sz="quarter" idx="10"/>
          </p:nvPr>
        </p:nvSpPr>
        <p:spPr/>
        <p:txBody>
          <a:bodyPr/>
          <a:lstStyle/>
          <a:p>
            <a:fld id="{584F8542-2B95-4473-A5D6-F7A041C4FF65}" type="slidenum">
              <a:rPr lang="en-US" smtClean="0"/>
              <a:t>47</a:t>
            </a:fld>
            <a:endParaRPr lang="en-US" dirty="0"/>
          </a:p>
        </p:txBody>
      </p:sp>
    </p:spTree>
    <p:extLst>
      <p:ext uri="{BB962C8B-B14F-4D97-AF65-F5344CB8AC3E}">
        <p14:creationId xmlns:p14="http://schemas.microsoft.com/office/powerpoint/2010/main" val="3759363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Instructor to explain </a:t>
            </a:r>
          </a:p>
          <a:p>
            <a:pPr marL="640594" lvl="1" indent="-174708">
              <a:buFont typeface="Arial" panose="020B0604020202020204" pitchFamily="34" charset="0"/>
              <a:buChar char="•"/>
            </a:pPr>
            <a:r>
              <a:rPr lang="en-US" dirty="0" smtClean="0"/>
              <a:t>the dangers of carbon monoxide</a:t>
            </a:r>
          </a:p>
          <a:p>
            <a:pPr marL="640594" lvl="1" indent="-174708">
              <a:buFont typeface="Arial" panose="020B0604020202020204" pitchFamily="34" charset="0"/>
              <a:buChar char="•"/>
            </a:pPr>
            <a:r>
              <a:rPr lang="en-US" dirty="0" smtClean="0"/>
              <a:t>how</a:t>
            </a:r>
            <a:r>
              <a:rPr lang="en-US" baseline="0" dirty="0" smtClean="0"/>
              <a:t> it relates to confined spaces and motorized equipment</a:t>
            </a:r>
          </a:p>
          <a:p>
            <a:pPr marL="640594" lvl="1" indent="-174708">
              <a:buFont typeface="Arial" panose="020B0604020202020204" pitchFamily="34" charset="0"/>
              <a:buChar char="•"/>
            </a:pPr>
            <a:r>
              <a:rPr lang="en-US" baseline="0" dirty="0" smtClean="0"/>
              <a:t>explain the importance of maintenance of equipment</a:t>
            </a:r>
          </a:p>
          <a:p>
            <a:pPr marL="640594" lvl="1" indent="-174708">
              <a:buFont typeface="Arial" panose="020B0604020202020204" pitchFamily="34" charset="0"/>
              <a:buChar char="•"/>
            </a:pPr>
            <a:r>
              <a:rPr lang="en-US" baseline="0" dirty="0" smtClean="0"/>
              <a:t>how proper working equipment produces less CO</a:t>
            </a:r>
            <a:endParaRPr lang="en-US" dirty="0"/>
          </a:p>
        </p:txBody>
      </p:sp>
      <p:sp>
        <p:nvSpPr>
          <p:cNvPr id="4" name="Slide Number Placeholder 3"/>
          <p:cNvSpPr>
            <a:spLocks noGrp="1"/>
          </p:cNvSpPr>
          <p:nvPr>
            <p:ph type="sldNum" sz="quarter" idx="10"/>
          </p:nvPr>
        </p:nvSpPr>
        <p:spPr/>
        <p:txBody>
          <a:bodyPr/>
          <a:lstStyle/>
          <a:p>
            <a:fld id="{74382720-B1F7-4338-B6B8-8C9DB56D1070}" type="slidenum">
              <a:rPr lang="en-US" smtClean="0"/>
              <a:t>4</a:t>
            </a:fld>
            <a:endParaRPr lang="en-US" dirty="0"/>
          </a:p>
        </p:txBody>
      </p:sp>
    </p:spTree>
    <p:extLst>
      <p:ext uri="{BB962C8B-B14F-4D97-AF65-F5344CB8AC3E}">
        <p14:creationId xmlns:p14="http://schemas.microsoft.com/office/powerpoint/2010/main" val="10882933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Information above was taken from the new 2 hour Intro to OSHA PPT, slide #40.</a:t>
            </a:r>
          </a:p>
          <a:p>
            <a:pPr eaLnBrk="1" hangingPunct="1">
              <a:spcBef>
                <a:spcPct val="0"/>
              </a:spcBef>
            </a:pPr>
            <a:endParaRPr lang="en-US" dirty="0" smtClean="0"/>
          </a:p>
          <a:p>
            <a:pPr eaLnBrk="1" hangingPunct="1">
              <a:spcBef>
                <a:spcPct val="0"/>
              </a:spcBef>
            </a:pPr>
            <a:r>
              <a:rPr lang="en-US" dirty="0" smtClean="0"/>
              <a:t>The instructor will discuss employee rights and responsibilities with the participants.</a:t>
            </a:r>
          </a:p>
          <a:p>
            <a:pPr eaLnBrk="1" hangingPunct="1">
              <a:spcBef>
                <a:spcPct val="0"/>
              </a:spcBef>
            </a:pPr>
            <a:endParaRPr lang="en-US" dirty="0"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57066" indent="-291179">
              <a:defRPr>
                <a:solidFill>
                  <a:schemeClr val="tx1"/>
                </a:solidFill>
                <a:latin typeface="Corbel" pitchFamily="34" charset="0"/>
              </a:defRPr>
            </a:lvl2pPr>
            <a:lvl3pPr marL="1164717" indent="-232943">
              <a:defRPr>
                <a:solidFill>
                  <a:schemeClr val="tx1"/>
                </a:solidFill>
                <a:latin typeface="Corbel" pitchFamily="34" charset="0"/>
              </a:defRPr>
            </a:lvl3pPr>
            <a:lvl4pPr marL="1630604" indent="-232943">
              <a:defRPr>
                <a:solidFill>
                  <a:schemeClr val="tx1"/>
                </a:solidFill>
                <a:latin typeface="Corbel" pitchFamily="34" charset="0"/>
              </a:defRPr>
            </a:lvl4pPr>
            <a:lvl5pPr marL="2096491" indent="-232943">
              <a:defRPr>
                <a:solidFill>
                  <a:schemeClr val="tx1"/>
                </a:solidFill>
                <a:latin typeface="Corbel" pitchFamily="34" charset="0"/>
              </a:defRPr>
            </a:lvl5pPr>
            <a:lvl6pPr marL="2562377" indent="-232943" fontAlgn="base">
              <a:spcBef>
                <a:spcPct val="0"/>
              </a:spcBef>
              <a:spcAft>
                <a:spcPct val="0"/>
              </a:spcAft>
              <a:defRPr>
                <a:solidFill>
                  <a:schemeClr val="tx1"/>
                </a:solidFill>
                <a:latin typeface="Corbel" pitchFamily="34" charset="0"/>
              </a:defRPr>
            </a:lvl6pPr>
            <a:lvl7pPr marL="3028264" indent="-232943" fontAlgn="base">
              <a:spcBef>
                <a:spcPct val="0"/>
              </a:spcBef>
              <a:spcAft>
                <a:spcPct val="0"/>
              </a:spcAft>
              <a:defRPr>
                <a:solidFill>
                  <a:schemeClr val="tx1"/>
                </a:solidFill>
                <a:latin typeface="Corbel" pitchFamily="34" charset="0"/>
              </a:defRPr>
            </a:lvl7pPr>
            <a:lvl8pPr marL="3494151" indent="-232943" fontAlgn="base">
              <a:spcBef>
                <a:spcPct val="0"/>
              </a:spcBef>
              <a:spcAft>
                <a:spcPct val="0"/>
              </a:spcAft>
              <a:defRPr>
                <a:solidFill>
                  <a:schemeClr val="tx1"/>
                </a:solidFill>
                <a:latin typeface="Corbel" pitchFamily="34" charset="0"/>
              </a:defRPr>
            </a:lvl8pPr>
            <a:lvl9pPr marL="3960038" indent="-232943"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5E02162B-EE0C-4EC3-BAD4-BF4CFF068150}" type="slidenum">
              <a:rPr lang="en-US" smtClean="0">
                <a:solidFill>
                  <a:srgbClr val="000000"/>
                </a:solidFill>
                <a:latin typeface="Calibri" pitchFamily="34" charset="0"/>
              </a:rPr>
              <a:pPr fontAlgn="base">
                <a:spcBef>
                  <a:spcPct val="0"/>
                </a:spcBef>
                <a:spcAft>
                  <a:spcPct val="0"/>
                </a:spcAft>
                <a:defRPr/>
              </a:pPr>
              <a:t>48</a:t>
            </a:fld>
            <a:endParaRPr lang="en-US" dirty="0" smtClean="0">
              <a:solidFill>
                <a:srgbClr val="000000"/>
              </a:solidFill>
              <a:latin typeface="Calibri" pitchFamily="34" charset="0"/>
            </a:endParaRPr>
          </a:p>
        </p:txBody>
      </p:sp>
    </p:spTree>
    <p:extLst>
      <p:ext uri="{BB962C8B-B14F-4D97-AF65-F5344CB8AC3E}">
        <p14:creationId xmlns:p14="http://schemas.microsoft.com/office/powerpoint/2010/main" val="3687318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http://www.mayoclinic.org/diseases-conditions/carbon-monoxide/basics/definition/con-20025444 </a:t>
            </a:r>
          </a:p>
          <a:p>
            <a:pPr marL="174708" indent="-174708">
              <a:buFont typeface="Arial" panose="020B0604020202020204" pitchFamily="34" charset="0"/>
              <a:buChar char="•"/>
            </a:pPr>
            <a:r>
              <a:rPr lang="en-US" baseline="0" dirty="0" smtClean="0"/>
              <a:t>PEL- 	https://www.osha.gov/dts/hazardalerts/diesel_exhaust_hazard_alert.html</a:t>
            </a:r>
            <a:endParaRPr lang="en-US" dirty="0"/>
          </a:p>
        </p:txBody>
      </p:sp>
      <p:sp>
        <p:nvSpPr>
          <p:cNvPr id="4" name="Slide Number Placeholder 3"/>
          <p:cNvSpPr>
            <a:spLocks noGrp="1"/>
          </p:cNvSpPr>
          <p:nvPr>
            <p:ph type="sldNum" sz="quarter" idx="10"/>
          </p:nvPr>
        </p:nvSpPr>
        <p:spPr/>
        <p:txBody>
          <a:bodyPr/>
          <a:lstStyle/>
          <a:p>
            <a:fld id="{74382720-B1F7-4338-B6B8-8C9DB56D1070}" type="slidenum">
              <a:rPr lang="en-US" smtClean="0"/>
              <a:t>5</a:t>
            </a:fld>
            <a:endParaRPr lang="en-US" dirty="0"/>
          </a:p>
        </p:txBody>
      </p:sp>
    </p:spTree>
    <p:extLst>
      <p:ext uri="{BB962C8B-B14F-4D97-AF65-F5344CB8AC3E}">
        <p14:creationId xmlns:p14="http://schemas.microsoft.com/office/powerpoint/2010/main" val="539956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 Source:</a:t>
            </a:r>
            <a:r>
              <a:rPr lang="en-US" baseline="0" dirty="0" smtClean="0"/>
              <a:t> http://www.mayoclinic.org/diseases-conditions/carbon-monoxide/basics/definition/con-20025444 </a:t>
            </a:r>
          </a:p>
          <a:p>
            <a:r>
              <a:rPr lang="en-US" baseline="0" dirty="0" smtClean="0"/>
              <a:t>Symptoms Source: OSHA </a:t>
            </a:r>
            <a:r>
              <a:rPr lang="en-US" baseline="0" dirty="0" err="1" smtClean="0"/>
              <a:t>QuickCard</a:t>
            </a:r>
            <a:r>
              <a:rPr lang="en-US" baseline="0" dirty="0" smtClean="0"/>
              <a:t>, “Protecting Yourself Carbon Monoxide Poisoning”, https://www.osha.gov/Publications/3282-10N-05-English-07-18-2007.html</a:t>
            </a:r>
            <a:endParaRPr lang="en-US" dirty="0"/>
          </a:p>
        </p:txBody>
      </p:sp>
      <p:sp>
        <p:nvSpPr>
          <p:cNvPr id="4" name="Slide Number Placeholder 3"/>
          <p:cNvSpPr>
            <a:spLocks noGrp="1"/>
          </p:cNvSpPr>
          <p:nvPr>
            <p:ph type="sldNum" sz="quarter" idx="10"/>
          </p:nvPr>
        </p:nvSpPr>
        <p:spPr/>
        <p:txBody>
          <a:bodyPr/>
          <a:lstStyle/>
          <a:p>
            <a:fld id="{74382720-B1F7-4338-B6B8-8C9DB56D1070}" type="slidenum">
              <a:rPr lang="en-US" smtClean="0"/>
              <a:t>6</a:t>
            </a:fld>
            <a:endParaRPr lang="en-US" dirty="0"/>
          </a:p>
        </p:txBody>
      </p:sp>
    </p:spTree>
    <p:extLst>
      <p:ext uri="{BB962C8B-B14F-4D97-AF65-F5344CB8AC3E}">
        <p14:creationId xmlns:p14="http://schemas.microsoft.com/office/powerpoint/2010/main" val="2940164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https://www.osha.gov/dts/vtools/construction/carbonmonoxide_fnl_eng_web.html </a:t>
            </a:r>
          </a:p>
          <a:p>
            <a:endParaRPr lang="en-US" baseline="0" dirty="0" smtClean="0"/>
          </a:p>
          <a:p>
            <a:r>
              <a:rPr lang="en-US" baseline="0" dirty="0" smtClean="0">
                <a:solidFill>
                  <a:srgbClr val="FF0000"/>
                </a:solidFill>
              </a:rPr>
              <a:t>The instructor should include: The Goal of this Video is to show the dangers of Carbon Monoxide in a confined space, and the dangers of CO are present at each project that contains motorized construction equipment. </a:t>
            </a:r>
          </a:p>
          <a:p>
            <a:endParaRPr lang="en-US" dirty="0"/>
          </a:p>
        </p:txBody>
      </p:sp>
      <p:sp>
        <p:nvSpPr>
          <p:cNvPr id="4" name="Slide Number Placeholder 3"/>
          <p:cNvSpPr>
            <a:spLocks noGrp="1"/>
          </p:cNvSpPr>
          <p:nvPr>
            <p:ph type="sldNum" sz="quarter" idx="10"/>
          </p:nvPr>
        </p:nvSpPr>
        <p:spPr/>
        <p:txBody>
          <a:bodyPr/>
          <a:lstStyle/>
          <a:p>
            <a:fld id="{74382720-B1F7-4338-B6B8-8C9DB56D1070}" type="slidenum">
              <a:rPr lang="en-US" smtClean="0"/>
              <a:t>7</a:t>
            </a:fld>
            <a:endParaRPr lang="en-US" dirty="0"/>
          </a:p>
        </p:txBody>
      </p:sp>
    </p:spTree>
    <p:extLst>
      <p:ext uri="{BB962C8B-B14F-4D97-AF65-F5344CB8AC3E}">
        <p14:creationId xmlns:p14="http://schemas.microsoft.com/office/powerpoint/2010/main" val="3173029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a:t>
            </a:r>
            <a:r>
              <a:rPr lang="en-US" dirty="0" smtClean="0"/>
              <a:t>https://www.osha.gov/OshDoc/data_Hurricane_Facts/carbon_monoxide.pdf</a:t>
            </a:r>
            <a:endParaRPr lang="en-US" dirty="0"/>
          </a:p>
        </p:txBody>
      </p:sp>
      <p:sp>
        <p:nvSpPr>
          <p:cNvPr id="4" name="Slide Number Placeholder 3"/>
          <p:cNvSpPr>
            <a:spLocks noGrp="1"/>
          </p:cNvSpPr>
          <p:nvPr>
            <p:ph type="sldNum" sz="quarter" idx="10"/>
          </p:nvPr>
        </p:nvSpPr>
        <p:spPr/>
        <p:txBody>
          <a:bodyPr/>
          <a:lstStyle/>
          <a:p>
            <a:fld id="{74382720-B1F7-4338-B6B8-8C9DB56D1070}" type="slidenum">
              <a:rPr lang="en-US" smtClean="0"/>
              <a:t>9</a:t>
            </a:fld>
            <a:endParaRPr lang="en-US" dirty="0"/>
          </a:p>
        </p:txBody>
      </p:sp>
    </p:spTree>
    <p:extLst>
      <p:ext uri="{BB962C8B-B14F-4D97-AF65-F5344CB8AC3E}">
        <p14:creationId xmlns:p14="http://schemas.microsoft.com/office/powerpoint/2010/main" val="136758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Instructor to explain:</a:t>
            </a:r>
          </a:p>
          <a:p>
            <a:pPr marL="640594" lvl="1" indent="-174708">
              <a:buFont typeface="Arial" panose="020B0604020202020204" pitchFamily="34" charset="0"/>
              <a:buChar char="•"/>
            </a:pPr>
            <a:r>
              <a:rPr lang="en-US" dirty="0" smtClean="0"/>
              <a:t>Dangers</a:t>
            </a:r>
            <a:r>
              <a:rPr lang="en-US" baseline="0" dirty="0" smtClean="0"/>
              <a:t> of working with motorized equipment</a:t>
            </a:r>
          </a:p>
          <a:p>
            <a:pPr marL="640594" lvl="1" indent="-174708">
              <a:buFont typeface="Arial" panose="020B0604020202020204" pitchFamily="34" charset="0"/>
              <a:buChar char="•"/>
            </a:pPr>
            <a:r>
              <a:rPr lang="en-US" baseline="0" dirty="0" smtClean="0"/>
              <a:t>Ensuring proper inspection before use</a:t>
            </a:r>
          </a:p>
          <a:p>
            <a:pPr marL="640594" lvl="1" indent="-174708">
              <a:buFont typeface="Arial" panose="020B0604020202020204" pitchFamily="34" charset="0"/>
              <a:buChar char="•"/>
            </a:pPr>
            <a:r>
              <a:rPr lang="en-US" baseline="0" dirty="0" smtClean="0"/>
              <a:t>Proper training of operators</a:t>
            </a:r>
          </a:p>
          <a:p>
            <a:pPr marL="640594" lvl="1" indent="-174708">
              <a:buFont typeface="Arial" panose="020B0604020202020204" pitchFamily="34" charset="0"/>
              <a:buChar char="•"/>
            </a:pPr>
            <a:endParaRPr lang="en-US" baseline="0" dirty="0" smtClean="0"/>
          </a:p>
          <a:p>
            <a:pPr marL="640594" lvl="1" indent="-174708">
              <a:buFont typeface="Arial" panose="020B0604020202020204" pitchFamily="34" charset="0"/>
              <a:buChar char="•"/>
            </a:pPr>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74382720-B1F7-4338-B6B8-8C9DB56D1070}" type="slidenum">
              <a:rPr lang="en-US" smtClean="0"/>
              <a:t>10</a:t>
            </a:fld>
            <a:endParaRPr lang="en-US" dirty="0"/>
          </a:p>
        </p:txBody>
      </p:sp>
    </p:spTree>
    <p:extLst>
      <p:ext uri="{BB962C8B-B14F-4D97-AF65-F5344CB8AC3E}">
        <p14:creationId xmlns:p14="http://schemas.microsoft.com/office/powerpoint/2010/main" val="3114128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6/11/2018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osha.gov/dte/grant_materials/fy08/sh-17792-08/caught_in_english_r6.pdf"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www.google.com/imgres?imgurl=http://www.norwall.com/blog/wp-content/uploads/2013/01/Image-706.png&amp;imgrefurl=http://www.norwall.com/blog/information-and-links/portable-generater-placement-safety/&amp;h=205&amp;w=324&amp;tbnid=-ezlHXnNvlHabM:&amp;docid=rwb2AyKbjqr0NM&amp;ei=x4vDVta1D8GijgT0uILwAw&amp;tbm=isch&amp;ved=0ahUKEwiWteTclP3KAhVBkYMKHXScAD4QMwhUKAUwBQ"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www.osha.gov/Publications/osha3021.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osha.gov/dts/vtools/construction/carbonmonoxide_fnl_eng_web.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800" dirty="0" smtClean="0"/>
              <a:t>Motorized Construction Equipment</a:t>
            </a:r>
            <a:endParaRPr lang="en-US" sz="4800" dirty="0"/>
          </a:p>
        </p:txBody>
      </p:sp>
      <p:sp>
        <p:nvSpPr>
          <p:cNvPr id="3" name="Subtitle 2"/>
          <p:cNvSpPr>
            <a:spLocks noGrp="1"/>
          </p:cNvSpPr>
          <p:nvPr>
            <p:ph type="subTitle" idx="1"/>
          </p:nvPr>
        </p:nvSpPr>
        <p:spPr/>
        <p:txBody>
          <a:bodyPr>
            <a:normAutofit fontScale="55000" lnSpcReduction="20000"/>
          </a:bodyPr>
          <a:lstStyle/>
          <a:p>
            <a:pPr algn="ctr"/>
            <a:r>
              <a:rPr lang="en-US" sz="2600" dirty="0" smtClean="0">
                <a:solidFill>
                  <a:schemeClr val="tx1"/>
                </a:solidFill>
                <a:latin typeface="Constantia"/>
              </a:rPr>
              <a:t>This </a:t>
            </a:r>
            <a:r>
              <a:rPr lang="en-US" sz="2600" dirty="0">
                <a:solidFill>
                  <a:schemeClr val="tx1"/>
                </a:solidFill>
                <a:latin typeface="Constantia"/>
              </a:rPr>
              <a:t>material was produced under a grant </a:t>
            </a:r>
            <a:r>
              <a:rPr lang="en-US" sz="2600" dirty="0" smtClean="0">
                <a:solidFill>
                  <a:schemeClr val="tx1"/>
                </a:solidFill>
                <a:latin typeface="Constantia"/>
              </a:rPr>
              <a:t>(</a:t>
            </a:r>
            <a:r>
              <a:rPr lang="en-US" sz="2500" dirty="0" smtClean="0">
                <a:solidFill>
                  <a:schemeClr val="tx1"/>
                </a:solidFill>
                <a:latin typeface="Calisto MT" panose="02040603050505030304" pitchFamily="18" charset="0"/>
              </a:rPr>
              <a:t>SH-27666-SH5</a:t>
            </a:r>
            <a:r>
              <a:rPr lang="en-US" sz="2600" dirty="0" smtClean="0">
                <a:solidFill>
                  <a:schemeClr val="tx1"/>
                </a:solidFill>
                <a:latin typeface="Constantia"/>
              </a:rPr>
              <a:t>) </a:t>
            </a:r>
            <a:r>
              <a:rPr lang="en-US" sz="2600" dirty="0">
                <a:solidFill>
                  <a:schemeClr val="tx1"/>
                </a:solidFill>
                <a:latin typeface="Constantia"/>
              </a:rPr>
              <a:t>from the Occupational Safety and Health Administration, U.S. Department of Labor. It does not necessarily  reflect the views or policies of the U.S. Department of Labor, nor does the mention of trade names, commercial products, or organization imply endorsement by the U.S. Government.</a:t>
            </a:r>
          </a:p>
          <a:p>
            <a:pPr lvl="0" algn="ctr"/>
            <a:r>
              <a:rPr lang="en-US" dirty="0" smtClean="0">
                <a:solidFill>
                  <a:srgbClr val="FFFFFF"/>
                </a:solidFill>
              </a:rPr>
              <a:t>organization </a:t>
            </a:r>
            <a:r>
              <a:rPr lang="en-US" dirty="0">
                <a:solidFill>
                  <a:srgbClr val="FFFFFF"/>
                </a:solidFill>
              </a:rPr>
              <a:t>imply endorsement by the U.S. Government.</a:t>
            </a:r>
          </a:p>
          <a:p>
            <a:endParaRPr lang="en-US" dirty="0"/>
          </a:p>
        </p:txBody>
      </p:sp>
    </p:spTree>
    <p:extLst>
      <p:ext uri="{BB962C8B-B14F-4D97-AF65-F5344CB8AC3E}">
        <p14:creationId xmlns:p14="http://schemas.microsoft.com/office/powerpoint/2010/main" val="732754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Motorized Equipment</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5640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OSHA’s Focus Four</a:t>
            </a:r>
            <a:endParaRPr lang="en-US" dirty="0"/>
          </a:p>
        </p:txBody>
      </p:sp>
      <p:sp>
        <p:nvSpPr>
          <p:cNvPr id="3" name="Content Placeholder 2"/>
          <p:cNvSpPr>
            <a:spLocks noGrp="1"/>
          </p:cNvSpPr>
          <p:nvPr>
            <p:ph idx="1"/>
          </p:nvPr>
        </p:nvSpPr>
        <p:spPr/>
        <p:txBody>
          <a:bodyPr/>
          <a:lstStyle/>
          <a:p>
            <a:pPr lvl="0"/>
            <a:r>
              <a:rPr lang="en-US" dirty="0"/>
              <a:t>All of the following is OSHA’s focus </a:t>
            </a:r>
            <a:r>
              <a:rPr lang="en-US" dirty="0" smtClean="0"/>
              <a:t>four</a:t>
            </a:r>
            <a:endParaRPr lang="en-US" dirty="0"/>
          </a:p>
          <a:p>
            <a:pPr lvl="1"/>
            <a:r>
              <a:rPr lang="en-US" dirty="0"/>
              <a:t>Falls Hazards</a:t>
            </a:r>
          </a:p>
          <a:p>
            <a:pPr lvl="1"/>
            <a:r>
              <a:rPr lang="en-US" dirty="0"/>
              <a:t>Struck By Hazards</a:t>
            </a:r>
          </a:p>
          <a:p>
            <a:pPr lvl="1"/>
            <a:r>
              <a:rPr lang="en-US" dirty="0"/>
              <a:t>Caught in- or –between Hazards</a:t>
            </a:r>
          </a:p>
          <a:p>
            <a:pPr lvl="1"/>
            <a:r>
              <a:rPr lang="en-US" dirty="0"/>
              <a:t>Electrical </a:t>
            </a:r>
            <a:r>
              <a:rPr lang="en-US" dirty="0" smtClean="0"/>
              <a:t>Hazards</a:t>
            </a:r>
          </a:p>
          <a:p>
            <a:pPr marL="457200" lvl="1" indent="0">
              <a:buNone/>
            </a:pPr>
            <a:endParaRPr lang="en-US" dirty="0"/>
          </a:p>
          <a:p>
            <a:pPr marL="457200" lvl="1" indent="0">
              <a:buNone/>
            </a:pPr>
            <a:r>
              <a:rPr lang="en-US" dirty="0" smtClean="0"/>
              <a:t>They are the hazardous areas in construction where the most deaths occur </a:t>
            </a:r>
          </a:p>
        </p:txBody>
      </p:sp>
    </p:spTree>
    <p:extLst>
      <p:ext uri="{BB962C8B-B14F-4D97-AF65-F5344CB8AC3E}">
        <p14:creationId xmlns:p14="http://schemas.microsoft.com/office/powerpoint/2010/main" val="168139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Identifying Motorized Construction Equipment</a:t>
            </a:r>
            <a:br>
              <a:rPr lang="en-US" dirty="0" smtClean="0"/>
            </a:br>
            <a:endParaRPr lang="en-US" dirty="0"/>
          </a:p>
        </p:txBody>
      </p:sp>
      <p:sp>
        <p:nvSpPr>
          <p:cNvPr id="4" name="Text Placeholder 3"/>
          <p:cNvSpPr>
            <a:spLocks noGrp="1"/>
          </p:cNvSpPr>
          <p:nvPr>
            <p:ph type="body" idx="1"/>
          </p:nvPr>
        </p:nvSpPr>
        <p:spPr/>
        <p:txBody>
          <a:bodyPr/>
          <a:lstStyle/>
          <a:p>
            <a:r>
              <a:rPr lang="en-US" dirty="0" smtClean="0"/>
              <a:t>Mobile Equipment</a:t>
            </a:r>
          </a:p>
        </p:txBody>
      </p:sp>
      <p:sp>
        <p:nvSpPr>
          <p:cNvPr id="5" name="Content Placeholder 4"/>
          <p:cNvSpPr>
            <a:spLocks noGrp="1"/>
          </p:cNvSpPr>
          <p:nvPr>
            <p:ph sz="half" idx="2"/>
          </p:nvPr>
        </p:nvSpPr>
        <p:spPr/>
        <p:txBody>
          <a:bodyPr/>
          <a:lstStyle/>
          <a:p>
            <a:r>
              <a:rPr lang="en-US" dirty="0" smtClean="0"/>
              <a:t>Forklifts</a:t>
            </a:r>
          </a:p>
          <a:p>
            <a:r>
              <a:rPr lang="en-US" dirty="0" smtClean="0"/>
              <a:t>Skid steers</a:t>
            </a:r>
          </a:p>
          <a:p>
            <a:r>
              <a:rPr lang="en-US" dirty="0" smtClean="0"/>
              <a:t>Aerial Lifts </a:t>
            </a:r>
          </a:p>
          <a:p>
            <a:r>
              <a:rPr lang="en-US" dirty="0"/>
              <a:t>V</a:t>
            </a:r>
            <a:r>
              <a:rPr lang="en-US" dirty="0" smtClean="0"/>
              <a:t>ehicles</a:t>
            </a:r>
          </a:p>
          <a:p>
            <a:r>
              <a:rPr lang="en-US" dirty="0" smtClean="0"/>
              <a:t>Horizontal Directional Drillers</a:t>
            </a:r>
          </a:p>
          <a:p>
            <a:endParaRPr lang="en-US" dirty="0" smtClean="0"/>
          </a:p>
          <a:p>
            <a:endParaRPr lang="en-US" dirty="0"/>
          </a:p>
        </p:txBody>
      </p:sp>
      <p:sp>
        <p:nvSpPr>
          <p:cNvPr id="6" name="Text Placeholder 5"/>
          <p:cNvSpPr>
            <a:spLocks noGrp="1"/>
          </p:cNvSpPr>
          <p:nvPr>
            <p:ph type="body" sz="quarter" idx="3"/>
          </p:nvPr>
        </p:nvSpPr>
        <p:spPr>
          <a:xfrm>
            <a:off x="5088383" y="2082606"/>
            <a:ext cx="4185618" cy="576262"/>
          </a:xfrm>
        </p:spPr>
        <p:txBody>
          <a:bodyPr/>
          <a:lstStyle/>
          <a:p>
            <a:endParaRPr lang="en-US" dirty="0"/>
          </a:p>
        </p:txBody>
      </p:sp>
      <p:sp>
        <p:nvSpPr>
          <p:cNvPr id="7" name="Content Placeholder 6"/>
          <p:cNvSpPr>
            <a:spLocks noGrp="1"/>
          </p:cNvSpPr>
          <p:nvPr>
            <p:ph sz="quarter" idx="4"/>
          </p:nvPr>
        </p:nvSpPr>
        <p:spPr/>
        <p:txBody>
          <a:bodyPr/>
          <a:lstStyle/>
          <a:p>
            <a:endParaRPr lang="en-US" dirty="0"/>
          </a:p>
        </p:txBody>
      </p:sp>
      <p:pic>
        <p:nvPicPr>
          <p:cNvPr id="2052" name="Picture 4" descr="Photo courtesy of U.S. Army Corp of Engineers.  This picture shows actual disaster site work conditions and may not illustrate proper safety and health procedur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24381" y="2626385"/>
            <a:ext cx="3643799" cy="3525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71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Motorized Construction Equipment</a:t>
            </a:r>
          </a:p>
        </p:txBody>
      </p:sp>
      <p:sp>
        <p:nvSpPr>
          <p:cNvPr id="3" name="Text Placeholder 2"/>
          <p:cNvSpPr>
            <a:spLocks noGrp="1"/>
          </p:cNvSpPr>
          <p:nvPr>
            <p:ph type="body" idx="1"/>
          </p:nvPr>
        </p:nvSpPr>
        <p:spPr/>
        <p:txBody>
          <a:bodyPr/>
          <a:lstStyle/>
          <a:p>
            <a:r>
              <a:rPr lang="en-US" dirty="0" smtClean="0"/>
              <a:t>Hand Power Tools</a:t>
            </a:r>
            <a:endParaRPr lang="en-US" dirty="0"/>
          </a:p>
        </p:txBody>
      </p:sp>
      <p:sp>
        <p:nvSpPr>
          <p:cNvPr id="4" name="Content Placeholder 3"/>
          <p:cNvSpPr>
            <a:spLocks noGrp="1"/>
          </p:cNvSpPr>
          <p:nvPr>
            <p:ph sz="half" idx="2"/>
          </p:nvPr>
        </p:nvSpPr>
        <p:spPr/>
        <p:txBody>
          <a:bodyPr/>
          <a:lstStyle/>
          <a:p>
            <a:r>
              <a:rPr lang="en-US" dirty="0" smtClean="0"/>
              <a:t>Gas powered cut off Saws</a:t>
            </a:r>
          </a:p>
          <a:p>
            <a:r>
              <a:rPr lang="en-US" dirty="0" smtClean="0"/>
              <a:t>Power washers</a:t>
            </a:r>
          </a:p>
          <a:p>
            <a:r>
              <a:rPr lang="en-US" dirty="0" smtClean="0"/>
              <a:t>Power Trowels</a:t>
            </a:r>
          </a:p>
          <a:p>
            <a:endParaRPr lang="en-US" dirty="0" smtClean="0"/>
          </a:p>
          <a:p>
            <a:endParaRPr lang="en-US" dirty="0"/>
          </a:p>
        </p:txBody>
      </p:sp>
      <p:sp>
        <p:nvSpPr>
          <p:cNvPr id="5" name="Text Placeholder 4"/>
          <p:cNvSpPr>
            <a:spLocks noGrp="1"/>
          </p:cNvSpPr>
          <p:nvPr>
            <p:ph type="body" sz="quarter" idx="3"/>
          </p:nvPr>
        </p:nvSpPr>
        <p:spPr/>
        <p:txBody>
          <a:bodyPr/>
          <a:lstStyle/>
          <a:p>
            <a:r>
              <a:rPr lang="en-US" dirty="0"/>
              <a:t>Immobile </a:t>
            </a:r>
            <a:r>
              <a:rPr lang="en-US" dirty="0" smtClean="0"/>
              <a:t>Equipment</a:t>
            </a:r>
            <a:endParaRPr lang="en-US" dirty="0"/>
          </a:p>
        </p:txBody>
      </p:sp>
      <p:sp>
        <p:nvSpPr>
          <p:cNvPr id="6" name="Content Placeholder 5"/>
          <p:cNvSpPr>
            <a:spLocks noGrp="1"/>
          </p:cNvSpPr>
          <p:nvPr>
            <p:ph sz="quarter" idx="4"/>
          </p:nvPr>
        </p:nvSpPr>
        <p:spPr/>
        <p:txBody>
          <a:bodyPr/>
          <a:lstStyle/>
          <a:p>
            <a:r>
              <a:rPr lang="en-US" dirty="0"/>
              <a:t>Portable Generators</a:t>
            </a:r>
          </a:p>
          <a:p>
            <a:r>
              <a:rPr lang="en-US" dirty="0"/>
              <a:t>Space Heaters</a:t>
            </a:r>
          </a:p>
          <a:p>
            <a:r>
              <a:rPr lang="en-US" dirty="0"/>
              <a:t>Welders</a:t>
            </a:r>
          </a:p>
          <a:p>
            <a:endParaRPr lang="en-US" dirty="0"/>
          </a:p>
        </p:txBody>
      </p:sp>
    </p:spTree>
    <p:extLst>
      <p:ext uri="{BB962C8B-B14F-4D97-AF65-F5344CB8AC3E}">
        <p14:creationId xmlns:p14="http://schemas.microsoft.com/office/powerpoint/2010/main" val="62833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Prevention </a:t>
            </a:r>
            <a:endParaRPr lang="en-US" dirty="0"/>
          </a:p>
        </p:txBody>
      </p:sp>
      <p:sp>
        <p:nvSpPr>
          <p:cNvPr id="3" name="Text Placeholder 2"/>
          <p:cNvSpPr>
            <a:spLocks noGrp="1"/>
          </p:cNvSpPr>
          <p:nvPr>
            <p:ph type="body" idx="1"/>
          </p:nvPr>
        </p:nvSpPr>
        <p:spPr/>
        <p:txBody>
          <a:bodyPr/>
          <a:lstStyle/>
          <a:p>
            <a:r>
              <a:rPr lang="en-US" dirty="0" smtClean="0"/>
              <a:t>Fire Extinguishers </a:t>
            </a:r>
            <a:endParaRPr lang="en-US" dirty="0"/>
          </a:p>
        </p:txBody>
      </p:sp>
      <p:sp>
        <p:nvSpPr>
          <p:cNvPr id="4" name="Content Placeholder 3"/>
          <p:cNvSpPr>
            <a:spLocks noGrp="1"/>
          </p:cNvSpPr>
          <p:nvPr>
            <p:ph sz="half" idx="2"/>
          </p:nvPr>
        </p:nvSpPr>
        <p:spPr/>
        <p:txBody>
          <a:bodyPr/>
          <a:lstStyle/>
          <a:p>
            <a:r>
              <a:rPr lang="en-US" dirty="0"/>
              <a:t>Each piece of mobile and immobile equipment should have its own fire extinguisher</a:t>
            </a:r>
          </a:p>
          <a:p>
            <a:r>
              <a:rPr lang="en-US" dirty="0"/>
              <a:t>Fire extinguishers should be checked </a:t>
            </a:r>
            <a:r>
              <a:rPr lang="en-US" dirty="0" smtClean="0"/>
              <a:t>at the </a:t>
            </a:r>
            <a:r>
              <a:rPr lang="en-US" dirty="0"/>
              <a:t>beginning of each shift</a:t>
            </a:r>
          </a:p>
          <a:p>
            <a:r>
              <a:rPr lang="en-US" dirty="0"/>
              <a:t>Each extinguisher must be fully charged</a:t>
            </a:r>
          </a:p>
          <a:p>
            <a:r>
              <a:rPr lang="en-US" dirty="0" smtClean="0"/>
              <a:t>Hand power tools must have a fire extinguisher in the near vicinity</a:t>
            </a:r>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1026" name="Picture 2" descr="Safety Pin, Nozzle, Handle, Pressure gauge, Tube, High Pressure Gas Canister, Dry Chemical, Carbon Dioxide, or Wat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76236" y="2290584"/>
            <a:ext cx="3809911" cy="3559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212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Motorized mobile equipment</a:t>
            </a:r>
            <a:endParaRPr lang="en-US" dirty="0"/>
          </a:p>
        </p:txBody>
      </p:sp>
      <p:sp>
        <p:nvSpPr>
          <p:cNvPr id="8" name="Subtitle 7"/>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5674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Motorized Mobile Equipment Hazards</a:t>
            </a:r>
            <a:br>
              <a:rPr lang="en-US" dirty="0" smtClean="0"/>
            </a:br>
            <a:endParaRPr lang="en-US" dirty="0"/>
          </a:p>
        </p:txBody>
      </p:sp>
      <p:sp>
        <p:nvSpPr>
          <p:cNvPr id="3" name="Text Placeholder 2"/>
          <p:cNvSpPr>
            <a:spLocks noGrp="1"/>
          </p:cNvSpPr>
          <p:nvPr>
            <p:ph type="body" idx="1"/>
          </p:nvPr>
        </p:nvSpPr>
        <p:spPr/>
        <p:txBody>
          <a:bodyPr/>
          <a:lstStyle/>
          <a:p>
            <a:r>
              <a:rPr lang="en-US" dirty="0" smtClean="0"/>
              <a:t>Struck By</a:t>
            </a:r>
            <a:endParaRPr lang="en-US" dirty="0"/>
          </a:p>
        </p:txBody>
      </p:sp>
      <p:sp>
        <p:nvSpPr>
          <p:cNvPr id="4" name="Content Placeholder 3"/>
          <p:cNvSpPr>
            <a:spLocks noGrp="1"/>
          </p:cNvSpPr>
          <p:nvPr>
            <p:ph sz="half" idx="2"/>
          </p:nvPr>
        </p:nvSpPr>
        <p:spPr/>
        <p:txBody>
          <a:bodyPr/>
          <a:lstStyle/>
          <a:p>
            <a:r>
              <a:rPr lang="en-US" dirty="0" smtClean="0"/>
              <a:t>Mobile equipment has many blind spots around it </a:t>
            </a:r>
          </a:p>
          <a:p>
            <a:r>
              <a:rPr lang="en-US" dirty="0" smtClean="0"/>
              <a:t>Minimize with the use of flaggers and spotters</a:t>
            </a:r>
          </a:p>
          <a:p>
            <a:r>
              <a:rPr lang="en-US" dirty="0" smtClean="0"/>
              <a:t>Operator training to ensure proper operation of the equipment</a:t>
            </a:r>
            <a:endParaRPr lang="en-US" dirty="0"/>
          </a:p>
        </p:txBody>
      </p:sp>
      <p:sp>
        <p:nvSpPr>
          <p:cNvPr id="5" name="Text Placeholder 4"/>
          <p:cNvSpPr>
            <a:spLocks noGrp="1"/>
          </p:cNvSpPr>
          <p:nvPr>
            <p:ph type="body" sz="quarter" idx="3"/>
          </p:nvPr>
        </p:nvSpPr>
        <p:spPr/>
        <p:txBody>
          <a:bodyPr/>
          <a:lstStyle/>
          <a:p>
            <a:r>
              <a:rPr lang="en-US" dirty="0" smtClean="0"/>
              <a:t>Contact With</a:t>
            </a:r>
            <a:endParaRPr lang="en-US" dirty="0"/>
          </a:p>
        </p:txBody>
      </p:sp>
      <p:sp>
        <p:nvSpPr>
          <p:cNvPr id="6" name="Content Placeholder 5"/>
          <p:cNvSpPr>
            <a:spLocks noGrp="1"/>
          </p:cNvSpPr>
          <p:nvPr>
            <p:ph sz="quarter" idx="4"/>
          </p:nvPr>
        </p:nvSpPr>
        <p:spPr/>
        <p:txBody>
          <a:bodyPr/>
          <a:lstStyle/>
          <a:p>
            <a:r>
              <a:rPr lang="en-US" dirty="0" smtClean="0"/>
              <a:t>Cranes contact with power lines</a:t>
            </a:r>
          </a:p>
          <a:p>
            <a:r>
              <a:rPr lang="en-US" dirty="0" smtClean="0"/>
              <a:t>Equipment contact with persons or other equipment</a:t>
            </a:r>
          </a:p>
          <a:p>
            <a:endParaRPr lang="en-US" dirty="0"/>
          </a:p>
        </p:txBody>
      </p:sp>
    </p:spTree>
    <p:extLst>
      <p:ext uri="{BB962C8B-B14F-4D97-AF65-F5344CB8AC3E}">
        <p14:creationId xmlns:p14="http://schemas.microsoft.com/office/powerpoint/2010/main" val="2514046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 Powered Mobile Equipment Hazards</a:t>
            </a:r>
          </a:p>
        </p:txBody>
      </p:sp>
      <p:sp>
        <p:nvSpPr>
          <p:cNvPr id="3" name="Text Placeholder 2"/>
          <p:cNvSpPr>
            <a:spLocks noGrp="1"/>
          </p:cNvSpPr>
          <p:nvPr>
            <p:ph type="body" idx="1"/>
          </p:nvPr>
        </p:nvSpPr>
        <p:spPr/>
        <p:txBody>
          <a:bodyPr/>
          <a:lstStyle/>
          <a:p>
            <a:r>
              <a:rPr lang="en-US" dirty="0" smtClean="0"/>
              <a:t>Caught In or between</a:t>
            </a:r>
            <a:endParaRPr lang="en-US" dirty="0"/>
          </a:p>
        </p:txBody>
      </p:sp>
      <p:sp>
        <p:nvSpPr>
          <p:cNvPr id="4" name="Content Placeholder 3"/>
          <p:cNvSpPr>
            <a:spLocks noGrp="1"/>
          </p:cNvSpPr>
          <p:nvPr>
            <p:ph sz="half" idx="2"/>
          </p:nvPr>
        </p:nvSpPr>
        <p:spPr/>
        <p:txBody>
          <a:bodyPr/>
          <a:lstStyle/>
          <a:p>
            <a:r>
              <a:rPr lang="en-US" dirty="0" smtClean="0"/>
              <a:t>Crushed if vehicle overturns </a:t>
            </a:r>
          </a:p>
          <a:p>
            <a:r>
              <a:rPr lang="en-US" dirty="0" smtClean="0"/>
              <a:t>Death or serious injury likely if Employees are caught in-between Equipment and Object</a:t>
            </a:r>
          </a:p>
          <a:p>
            <a:r>
              <a:rPr lang="en-US" dirty="0"/>
              <a:t>Minimized with the use of Flaggers and </a:t>
            </a:r>
            <a:r>
              <a:rPr lang="en-US" dirty="0" smtClean="0"/>
              <a:t>Spotters</a:t>
            </a:r>
          </a:p>
          <a:p>
            <a:endParaRPr lang="en-US" dirty="0"/>
          </a:p>
          <a:p>
            <a:endParaRPr lang="en-US" dirty="0"/>
          </a:p>
        </p:txBody>
      </p:sp>
      <p:sp>
        <p:nvSpPr>
          <p:cNvPr id="5" name="Text Placeholder 4"/>
          <p:cNvSpPr>
            <a:spLocks noGrp="1"/>
          </p:cNvSpPr>
          <p:nvPr>
            <p:ph type="body" sz="quarter" idx="3"/>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7170" name="Picture 2" descr="https://encrypted-tbn3.gstatic.com/images?q=tbn:ANd9GcT31TrtnijnSXdmAAwUQHq3YwwtClQayuZa7Dc-51FvZVhzr34fXw">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66446" y="2737245"/>
            <a:ext cx="3629491" cy="29709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ndangered Species - B3 Desert Trip"/>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02426" y="3323842"/>
            <a:ext cx="2550920" cy="2550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077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 Powered Mobile Equipment </a:t>
            </a:r>
            <a:r>
              <a:rPr lang="en-US" dirty="0" smtClean="0"/>
              <a:t>Hazards </a:t>
            </a:r>
            <a:endParaRPr lang="en-US" dirty="0"/>
          </a:p>
        </p:txBody>
      </p:sp>
      <p:sp>
        <p:nvSpPr>
          <p:cNvPr id="3" name="Text Placeholder 2"/>
          <p:cNvSpPr>
            <a:spLocks noGrp="1"/>
          </p:cNvSpPr>
          <p:nvPr>
            <p:ph type="body" idx="1"/>
          </p:nvPr>
        </p:nvSpPr>
        <p:spPr/>
        <p:txBody>
          <a:bodyPr/>
          <a:lstStyle/>
          <a:p>
            <a:r>
              <a:rPr lang="en-US" dirty="0" smtClean="0"/>
              <a:t>Fall Protection</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Railings are not always enough when working in elevation</a:t>
            </a:r>
          </a:p>
          <a:p>
            <a:r>
              <a:rPr lang="en-US" dirty="0" smtClean="0"/>
              <a:t>Use of fall harness &amp; lanyard that is properly inspected, worn &amp; connected is Mandatory in Aerial lifts </a:t>
            </a:r>
          </a:p>
          <a:p>
            <a:r>
              <a:rPr lang="en-US" dirty="0" smtClean="0"/>
              <a:t>Personal fall arrest systems must be rigged so the employee does not fall more than 6 feet or come in contact with a lower level</a:t>
            </a:r>
          </a:p>
          <a:p>
            <a:r>
              <a:rPr lang="en-US" dirty="0" smtClean="0"/>
              <a:t>100% Tie Off</a:t>
            </a:r>
          </a:p>
          <a:p>
            <a:r>
              <a:rPr lang="en-US" dirty="0" smtClean="0"/>
              <a:t>Inspect before every use</a:t>
            </a:r>
          </a:p>
          <a:p>
            <a:endParaRPr lang="en-US" dirty="0"/>
          </a:p>
        </p:txBody>
      </p:sp>
      <p:pic>
        <p:nvPicPr>
          <p:cNvPr id="8196" name="Picture 4" descr="Manikin wearing a body harnes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73675" y="2653031"/>
            <a:ext cx="2175436" cy="3263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690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Motor Powered Equipment</a:t>
            </a:r>
            <a:endParaRPr lang="en-US" dirty="0"/>
          </a:p>
        </p:txBody>
      </p:sp>
      <p:sp>
        <p:nvSpPr>
          <p:cNvPr id="3" name="Text Placeholder 2"/>
          <p:cNvSpPr>
            <a:spLocks noGrp="1"/>
          </p:cNvSpPr>
          <p:nvPr>
            <p:ph type="body" idx="1"/>
          </p:nvPr>
        </p:nvSpPr>
        <p:spPr/>
        <p:txBody>
          <a:bodyPr/>
          <a:lstStyle/>
          <a:p>
            <a:r>
              <a:rPr lang="en-US" dirty="0" smtClean="0"/>
              <a:t>Electrical Hazards</a:t>
            </a:r>
            <a:endParaRPr lang="en-US" dirty="0"/>
          </a:p>
        </p:txBody>
      </p:sp>
      <p:sp>
        <p:nvSpPr>
          <p:cNvPr id="4" name="Content Placeholder 3"/>
          <p:cNvSpPr>
            <a:spLocks noGrp="1"/>
          </p:cNvSpPr>
          <p:nvPr>
            <p:ph sz="half" idx="2"/>
          </p:nvPr>
        </p:nvSpPr>
        <p:spPr/>
        <p:txBody>
          <a:bodyPr/>
          <a:lstStyle/>
          <a:p>
            <a:r>
              <a:rPr lang="en-US" dirty="0" smtClean="0"/>
              <a:t>Exposed Wires </a:t>
            </a:r>
          </a:p>
          <a:p>
            <a:r>
              <a:rPr lang="en-US" dirty="0" smtClean="0"/>
              <a:t>Ground Plug Removed</a:t>
            </a:r>
          </a:p>
          <a:p>
            <a:r>
              <a:rPr lang="en-US" dirty="0" smtClean="0"/>
              <a:t>Ground Fault Circuit Interrupters (G.F.C.I.) not Working</a:t>
            </a:r>
          </a:p>
          <a:p>
            <a:r>
              <a:rPr lang="en-US" dirty="0" smtClean="0"/>
              <a:t>Water</a:t>
            </a:r>
          </a:p>
          <a:p>
            <a:endParaRPr lang="en-US" dirty="0"/>
          </a:p>
        </p:txBody>
      </p:sp>
      <p:sp>
        <p:nvSpPr>
          <p:cNvPr id="5" name="Text Placeholder 4"/>
          <p:cNvSpPr>
            <a:spLocks noGrp="1"/>
          </p:cNvSpPr>
          <p:nvPr>
            <p:ph type="body" sz="quarter" idx="3"/>
          </p:nvPr>
        </p:nvSpPr>
        <p:spPr/>
        <p:txBody>
          <a:bodyPr/>
          <a:lstStyle/>
          <a:p>
            <a:r>
              <a:rPr lang="en-US" dirty="0" smtClean="0"/>
              <a:t>Severity of shock</a:t>
            </a:r>
            <a:endParaRPr lang="en-US" dirty="0"/>
          </a:p>
        </p:txBody>
      </p:sp>
      <p:sp>
        <p:nvSpPr>
          <p:cNvPr id="6" name="Content Placeholder 5"/>
          <p:cNvSpPr>
            <a:spLocks noGrp="1"/>
          </p:cNvSpPr>
          <p:nvPr>
            <p:ph sz="quarter" idx="4"/>
          </p:nvPr>
        </p:nvSpPr>
        <p:spPr/>
        <p:txBody>
          <a:bodyPr/>
          <a:lstStyle/>
          <a:p>
            <a:r>
              <a:rPr lang="en-US" dirty="0"/>
              <a:t>Amount of current flowing through the body (measured in </a:t>
            </a:r>
            <a:r>
              <a:rPr lang="en-US" i="1" dirty="0"/>
              <a:t>amperes</a:t>
            </a:r>
            <a:r>
              <a:rPr lang="en-US" dirty="0"/>
              <a:t>).</a:t>
            </a:r>
          </a:p>
          <a:p>
            <a:r>
              <a:rPr lang="en-US" dirty="0"/>
              <a:t>Path of the current through the body.</a:t>
            </a:r>
          </a:p>
          <a:p>
            <a:r>
              <a:rPr lang="en-US" dirty="0"/>
              <a:t>Length of time the body is in the circuit.</a:t>
            </a:r>
          </a:p>
          <a:p>
            <a:endParaRPr lang="en-US" dirty="0"/>
          </a:p>
        </p:txBody>
      </p:sp>
    </p:spTree>
    <p:extLst>
      <p:ext uri="{BB962C8B-B14F-4D97-AF65-F5344CB8AC3E}">
        <p14:creationId xmlns:p14="http://schemas.microsoft.com/office/powerpoint/2010/main" val="2805734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We Conducting This Training?</a:t>
            </a:r>
            <a:br>
              <a:rPr lang="en-US" dirty="0" smtClean="0"/>
            </a:br>
            <a:endParaRPr lang="en-US" dirty="0"/>
          </a:p>
        </p:txBody>
      </p:sp>
      <p:sp>
        <p:nvSpPr>
          <p:cNvPr id="3" name="Content Placeholder 2"/>
          <p:cNvSpPr>
            <a:spLocks noGrp="1"/>
          </p:cNvSpPr>
          <p:nvPr>
            <p:ph idx="1"/>
          </p:nvPr>
        </p:nvSpPr>
        <p:spPr/>
        <p:txBody>
          <a:bodyPr/>
          <a:lstStyle/>
          <a:p>
            <a:r>
              <a:rPr lang="en-US" dirty="0"/>
              <a:t>In the U.S., more than 800 construction workers die every year while on the job</a:t>
            </a:r>
            <a:r>
              <a:rPr lang="en-US" dirty="0" smtClean="0"/>
              <a:t>.</a:t>
            </a:r>
          </a:p>
          <a:p>
            <a:r>
              <a:rPr lang="en-US" dirty="0" smtClean="0"/>
              <a:t> </a:t>
            </a:r>
            <a:r>
              <a:rPr lang="en-US" dirty="0"/>
              <a:t>Many of these deaths happen when workers breathe in harmful chemicals. </a:t>
            </a:r>
            <a:endParaRPr lang="en-US" dirty="0" smtClean="0"/>
          </a:p>
          <a:p>
            <a:r>
              <a:rPr lang="en-US" dirty="0" smtClean="0"/>
              <a:t>Carbon </a:t>
            </a:r>
            <a:r>
              <a:rPr lang="en-US" dirty="0"/>
              <a:t>monoxide poisoning is the number one cause of these deaths from breathing in harmful chemicals</a:t>
            </a:r>
            <a:r>
              <a:rPr lang="en-US" dirty="0" smtClean="0"/>
              <a:t>.</a:t>
            </a:r>
          </a:p>
          <a:p>
            <a:r>
              <a:rPr lang="en-US" dirty="0" smtClean="0"/>
              <a:t> </a:t>
            </a:r>
            <a:r>
              <a:rPr lang="en-US" dirty="0"/>
              <a:t>It is so dangerous because people can't smell, see, or taste it, and it can kill within minutes</a:t>
            </a:r>
            <a:r>
              <a:rPr lang="en-US" dirty="0" smtClean="0"/>
              <a:t>.</a:t>
            </a:r>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507572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Forklifts</a:t>
            </a:r>
            <a:endParaRPr lang="en-US" dirty="0"/>
          </a:p>
        </p:txBody>
      </p:sp>
      <p:sp>
        <p:nvSpPr>
          <p:cNvPr id="3" name="Text Placeholder 2"/>
          <p:cNvSpPr>
            <a:spLocks noGrp="1"/>
          </p:cNvSpPr>
          <p:nvPr>
            <p:ph type="body" idx="1"/>
          </p:nvPr>
        </p:nvSpPr>
        <p:spPr/>
        <p:txBody>
          <a:bodyPr/>
          <a:lstStyle/>
          <a:p>
            <a:r>
              <a:rPr lang="en-US" dirty="0" smtClean="0"/>
              <a:t>Definition</a:t>
            </a:r>
            <a:endParaRPr lang="en-US" dirty="0"/>
          </a:p>
        </p:txBody>
      </p:sp>
      <p:sp>
        <p:nvSpPr>
          <p:cNvPr id="4" name="Content Placeholder 3"/>
          <p:cNvSpPr>
            <a:spLocks noGrp="1"/>
          </p:cNvSpPr>
          <p:nvPr>
            <p:ph sz="half" idx="2"/>
          </p:nvPr>
        </p:nvSpPr>
        <p:spPr/>
        <p:txBody>
          <a:bodyPr/>
          <a:lstStyle/>
          <a:p>
            <a:r>
              <a:rPr lang="en-US" dirty="0"/>
              <a:t>Powered industrial trucks, commonly called forklifts or lift trucks, are used in many </a:t>
            </a:r>
            <a:r>
              <a:rPr lang="en-US" dirty="0" smtClean="0"/>
              <a:t>industries</a:t>
            </a:r>
          </a:p>
          <a:p>
            <a:r>
              <a:rPr lang="en-US" dirty="0" smtClean="0"/>
              <a:t> </a:t>
            </a:r>
            <a:r>
              <a:rPr lang="en-US" dirty="0"/>
              <a:t>primarily to move </a:t>
            </a:r>
            <a:r>
              <a:rPr lang="en-US" dirty="0" smtClean="0"/>
              <a:t>materials</a:t>
            </a:r>
          </a:p>
          <a:p>
            <a:r>
              <a:rPr lang="en-US" dirty="0" smtClean="0"/>
              <a:t>They </a:t>
            </a:r>
            <a:r>
              <a:rPr lang="en-US" dirty="0"/>
              <a:t>can also be used to raise, lower, or remove large objects or a number of smaller objects on pallets or in boxes, crates, or other containers</a:t>
            </a:r>
          </a:p>
        </p:txBody>
      </p:sp>
      <p:sp>
        <p:nvSpPr>
          <p:cNvPr id="5" name="Text Placeholder 4"/>
          <p:cNvSpPr>
            <a:spLocks noGrp="1"/>
          </p:cNvSpPr>
          <p:nvPr>
            <p:ph type="body" sz="quarter" idx="3"/>
          </p:nvPr>
        </p:nvSpPr>
        <p:spPr/>
        <p:txBody>
          <a:bodyPr/>
          <a:lstStyle/>
          <a:p>
            <a:r>
              <a:rPr lang="en-US" dirty="0" smtClean="0"/>
              <a:t>Hazards </a:t>
            </a:r>
          </a:p>
        </p:txBody>
      </p:sp>
      <p:sp>
        <p:nvSpPr>
          <p:cNvPr id="6" name="Content Placeholder 5"/>
          <p:cNvSpPr>
            <a:spLocks noGrp="1"/>
          </p:cNvSpPr>
          <p:nvPr>
            <p:ph sz="quarter" idx="4"/>
          </p:nvPr>
        </p:nvSpPr>
        <p:spPr/>
        <p:txBody>
          <a:bodyPr/>
          <a:lstStyle/>
          <a:p>
            <a:r>
              <a:rPr lang="en-US" dirty="0"/>
              <a:t>Objects falling from </a:t>
            </a:r>
            <a:r>
              <a:rPr lang="en-US" dirty="0" smtClean="0"/>
              <a:t>Forklift</a:t>
            </a:r>
          </a:p>
          <a:p>
            <a:r>
              <a:rPr lang="en-US" dirty="0" smtClean="0"/>
              <a:t>Tip-overs</a:t>
            </a:r>
          </a:p>
          <a:p>
            <a:r>
              <a:rPr lang="en-US" dirty="0"/>
              <a:t>Structural failures</a:t>
            </a:r>
          </a:p>
          <a:p>
            <a:r>
              <a:rPr lang="en-US" dirty="0"/>
              <a:t>Electric shock</a:t>
            </a:r>
          </a:p>
          <a:p>
            <a:r>
              <a:rPr lang="en-US" dirty="0"/>
              <a:t>Entanglement hazards</a:t>
            </a:r>
          </a:p>
          <a:p>
            <a:r>
              <a:rPr lang="en-US" dirty="0"/>
              <a:t>Contact with objects</a:t>
            </a:r>
          </a:p>
          <a:p>
            <a:r>
              <a:rPr lang="en-US" dirty="0"/>
              <a:t>Contact with ceilings</a:t>
            </a:r>
          </a:p>
          <a:p>
            <a:endParaRPr lang="en-US" dirty="0"/>
          </a:p>
          <a:p>
            <a:endParaRPr lang="en-US" dirty="0"/>
          </a:p>
        </p:txBody>
      </p:sp>
    </p:spTree>
    <p:extLst>
      <p:ext uri="{BB962C8B-B14F-4D97-AF65-F5344CB8AC3E}">
        <p14:creationId xmlns:p14="http://schemas.microsoft.com/office/powerpoint/2010/main" val="2130750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Forklifts Continued</a:t>
            </a:r>
            <a:endParaRPr lang="en-US" dirty="0"/>
          </a:p>
        </p:txBody>
      </p:sp>
      <p:sp>
        <p:nvSpPr>
          <p:cNvPr id="3" name="Text Placeholder 2"/>
          <p:cNvSpPr>
            <a:spLocks noGrp="1"/>
          </p:cNvSpPr>
          <p:nvPr>
            <p:ph type="body" idx="1"/>
          </p:nvPr>
        </p:nvSpPr>
        <p:spPr/>
        <p:txBody>
          <a:bodyPr/>
          <a:lstStyle/>
          <a:p>
            <a:r>
              <a:rPr lang="en-US" dirty="0" smtClean="0"/>
              <a:t>Operation</a:t>
            </a:r>
            <a:endParaRPr lang="en-US" dirty="0"/>
          </a:p>
        </p:txBody>
      </p:sp>
      <p:sp>
        <p:nvSpPr>
          <p:cNvPr id="4" name="Content Placeholder 3"/>
          <p:cNvSpPr>
            <a:spLocks noGrp="1"/>
          </p:cNvSpPr>
          <p:nvPr>
            <p:ph sz="half" idx="2"/>
          </p:nvPr>
        </p:nvSpPr>
        <p:spPr/>
        <p:txBody>
          <a:bodyPr/>
          <a:lstStyle/>
          <a:p>
            <a:r>
              <a:rPr lang="en-US" dirty="0"/>
              <a:t>Only Trained Authorized persons are allowed to operate </a:t>
            </a:r>
            <a:r>
              <a:rPr lang="en-US" dirty="0" smtClean="0"/>
              <a:t>a fork lift</a:t>
            </a:r>
          </a:p>
          <a:p>
            <a:r>
              <a:rPr lang="en-US" dirty="0" smtClean="0"/>
              <a:t>Inspection</a:t>
            </a:r>
          </a:p>
          <a:p>
            <a:r>
              <a:rPr lang="en-US" dirty="0" smtClean="0"/>
              <a:t>When in operation the operator must be using a seatbelt</a:t>
            </a:r>
          </a:p>
          <a:p>
            <a:r>
              <a:rPr lang="en-US" dirty="0" smtClean="0"/>
              <a:t>Do not use in confined spaces for long periods of time (Build up of CO)</a:t>
            </a:r>
          </a:p>
          <a:p>
            <a:endParaRPr lang="en-US" dirty="0" smtClean="0"/>
          </a:p>
          <a:p>
            <a:endParaRPr lang="en-US" dirty="0"/>
          </a:p>
        </p:txBody>
      </p:sp>
      <p:sp>
        <p:nvSpPr>
          <p:cNvPr id="5" name="Text Placeholder 4"/>
          <p:cNvSpPr>
            <a:spLocks noGrp="1"/>
          </p:cNvSpPr>
          <p:nvPr>
            <p:ph type="body" sz="quarter" idx="3"/>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5122" name="Picture 2" descr="PIT Stick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61368" y="4301236"/>
            <a:ext cx="2577623" cy="253895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orklif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46633" y="1315141"/>
            <a:ext cx="3454383" cy="2943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014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Skid Steer</a:t>
            </a:r>
            <a:endParaRPr lang="en-US" dirty="0"/>
          </a:p>
        </p:txBody>
      </p:sp>
      <p:sp>
        <p:nvSpPr>
          <p:cNvPr id="3" name="Text Placeholder 2"/>
          <p:cNvSpPr>
            <a:spLocks noGrp="1"/>
          </p:cNvSpPr>
          <p:nvPr>
            <p:ph type="body" idx="1"/>
          </p:nvPr>
        </p:nvSpPr>
        <p:spPr/>
        <p:txBody>
          <a:bodyPr/>
          <a:lstStyle/>
          <a:p>
            <a:r>
              <a:rPr lang="en-US" dirty="0" smtClean="0"/>
              <a:t>Operation</a:t>
            </a:r>
            <a:endParaRPr lang="en-US" dirty="0"/>
          </a:p>
        </p:txBody>
      </p:sp>
      <p:sp>
        <p:nvSpPr>
          <p:cNvPr id="4" name="Content Placeholder 3"/>
          <p:cNvSpPr>
            <a:spLocks noGrp="1"/>
          </p:cNvSpPr>
          <p:nvPr>
            <p:ph sz="half" idx="2"/>
          </p:nvPr>
        </p:nvSpPr>
        <p:spPr/>
        <p:txBody>
          <a:bodyPr/>
          <a:lstStyle/>
          <a:p>
            <a:r>
              <a:rPr lang="en-US" dirty="0"/>
              <a:t>Only Trained Authorized persons are allowed to operate </a:t>
            </a:r>
            <a:r>
              <a:rPr lang="en-US" dirty="0" smtClean="0"/>
              <a:t>a Skid steer</a:t>
            </a:r>
          </a:p>
          <a:p>
            <a:r>
              <a:rPr lang="en-US" dirty="0" smtClean="0"/>
              <a:t>Inspection Before Operation</a:t>
            </a:r>
          </a:p>
          <a:p>
            <a:r>
              <a:rPr lang="en-US" dirty="0" smtClean="0"/>
              <a:t>Seatbelts</a:t>
            </a:r>
          </a:p>
          <a:p>
            <a:endParaRPr lang="en-US" dirty="0"/>
          </a:p>
        </p:txBody>
      </p:sp>
      <p:sp>
        <p:nvSpPr>
          <p:cNvPr id="5" name="Text Placeholder 4"/>
          <p:cNvSpPr>
            <a:spLocks noGrp="1"/>
          </p:cNvSpPr>
          <p:nvPr>
            <p:ph type="body" sz="quarter" idx="3"/>
          </p:nvPr>
        </p:nvSpPr>
        <p:spPr/>
        <p:txBody>
          <a:bodyPr/>
          <a:lstStyle/>
          <a:p>
            <a:r>
              <a:rPr lang="en-US" dirty="0"/>
              <a:t>Hazards</a:t>
            </a:r>
          </a:p>
          <a:p>
            <a:endParaRPr lang="en-US" dirty="0"/>
          </a:p>
        </p:txBody>
      </p:sp>
      <p:sp>
        <p:nvSpPr>
          <p:cNvPr id="6" name="Content Placeholder 5"/>
          <p:cNvSpPr>
            <a:spLocks noGrp="1"/>
          </p:cNvSpPr>
          <p:nvPr>
            <p:ph sz="quarter" idx="4"/>
          </p:nvPr>
        </p:nvSpPr>
        <p:spPr/>
        <p:txBody>
          <a:bodyPr/>
          <a:lstStyle/>
          <a:p>
            <a:r>
              <a:rPr lang="en-US" dirty="0"/>
              <a:t>Crushed By Moving Parts</a:t>
            </a:r>
          </a:p>
          <a:p>
            <a:r>
              <a:rPr lang="en-US" dirty="0"/>
              <a:t>Rollover Accidents</a:t>
            </a:r>
          </a:p>
          <a:p>
            <a:endParaRPr lang="en-US" dirty="0"/>
          </a:p>
        </p:txBody>
      </p:sp>
      <p:pic>
        <p:nvPicPr>
          <p:cNvPr id="1025" name="Picture 1" descr="Figure 1: Typical Skid-Steer Load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91328" y="4389303"/>
            <a:ext cx="2638425"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528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Aerial Lifts</a:t>
            </a:r>
            <a:br>
              <a:rPr lang="en-US" dirty="0" smtClean="0"/>
            </a:br>
            <a:endParaRPr lang="en-US" dirty="0"/>
          </a:p>
        </p:txBody>
      </p:sp>
      <p:sp>
        <p:nvSpPr>
          <p:cNvPr id="3" name="Text Placeholder 2"/>
          <p:cNvSpPr>
            <a:spLocks noGrp="1"/>
          </p:cNvSpPr>
          <p:nvPr>
            <p:ph type="body" idx="1"/>
          </p:nvPr>
        </p:nvSpPr>
        <p:spPr/>
        <p:txBody>
          <a:bodyPr/>
          <a:lstStyle/>
          <a:p>
            <a:r>
              <a:rPr lang="en-US" dirty="0" smtClean="0"/>
              <a:t>Definition</a:t>
            </a:r>
            <a:endParaRPr lang="en-US" dirty="0"/>
          </a:p>
        </p:txBody>
      </p:sp>
      <p:sp>
        <p:nvSpPr>
          <p:cNvPr id="4" name="Content Placeholder 3"/>
          <p:cNvSpPr>
            <a:spLocks noGrp="1"/>
          </p:cNvSpPr>
          <p:nvPr>
            <p:ph sz="half" idx="2"/>
          </p:nvPr>
        </p:nvSpPr>
        <p:spPr/>
        <p:txBody>
          <a:bodyPr/>
          <a:lstStyle/>
          <a:p>
            <a:r>
              <a:rPr lang="en-US" dirty="0" smtClean="0"/>
              <a:t>An Aerial Lift is any Vehicle Mounted Device used to elevate Personnel </a:t>
            </a:r>
            <a:endParaRPr lang="en-US" dirty="0"/>
          </a:p>
        </p:txBody>
      </p:sp>
      <p:sp>
        <p:nvSpPr>
          <p:cNvPr id="5" name="Text Placeholder 4"/>
          <p:cNvSpPr>
            <a:spLocks noGrp="1"/>
          </p:cNvSpPr>
          <p:nvPr>
            <p:ph type="body" sz="quarter" idx="3"/>
          </p:nvPr>
        </p:nvSpPr>
        <p:spPr/>
        <p:txBody>
          <a:bodyPr/>
          <a:lstStyle/>
          <a:p>
            <a:r>
              <a:rPr lang="en-US" dirty="0" smtClean="0"/>
              <a:t>Hazards</a:t>
            </a:r>
          </a:p>
        </p:txBody>
      </p:sp>
      <p:sp>
        <p:nvSpPr>
          <p:cNvPr id="6" name="Content Placeholder 5"/>
          <p:cNvSpPr>
            <a:spLocks noGrp="1"/>
          </p:cNvSpPr>
          <p:nvPr>
            <p:ph sz="quarter" idx="4"/>
          </p:nvPr>
        </p:nvSpPr>
        <p:spPr/>
        <p:txBody>
          <a:bodyPr>
            <a:normAutofit fontScale="92500" lnSpcReduction="10000"/>
          </a:bodyPr>
          <a:lstStyle/>
          <a:p>
            <a:r>
              <a:rPr lang="en-US" dirty="0" smtClean="0"/>
              <a:t>Falls from elevated levels</a:t>
            </a:r>
          </a:p>
          <a:p>
            <a:r>
              <a:rPr lang="en-US" dirty="0" smtClean="0"/>
              <a:t>Objects falling from lifts</a:t>
            </a:r>
          </a:p>
          <a:p>
            <a:r>
              <a:rPr lang="en-US" dirty="0" smtClean="0"/>
              <a:t>Tip-overs</a:t>
            </a:r>
          </a:p>
          <a:p>
            <a:r>
              <a:rPr lang="en-US" dirty="0" smtClean="0"/>
              <a:t>Ejection from platform</a:t>
            </a:r>
          </a:p>
          <a:p>
            <a:r>
              <a:rPr lang="en-US" dirty="0" smtClean="0"/>
              <a:t>Structural failures</a:t>
            </a:r>
          </a:p>
          <a:p>
            <a:r>
              <a:rPr lang="en-US" dirty="0" smtClean="0"/>
              <a:t>Electric shock</a:t>
            </a:r>
          </a:p>
          <a:p>
            <a:r>
              <a:rPr lang="en-US" dirty="0" smtClean="0"/>
              <a:t>Entanglement hazards</a:t>
            </a:r>
          </a:p>
          <a:p>
            <a:r>
              <a:rPr lang="en-US" dirty="0" smtClean="0"/>
              <a:t>Contact with objects</a:t>
            </a:r>
          </a:p>
          <a:p>
            <a:r>
              <a:rPr lang="en-US" dirty="0" smtClean="0"/>
              <a:t>Contact with ceilings</a:t>
            </a:r>
          </a:p>
          <a:p>
            <a:endParaRPr lang="en-US" dirty="0"/>
          </a:p>
        </p:txBody>
      </p:sp>
    </p:spTree>
    <p:extLst>
      <p:ext uri="{BB962C8B-B14F-4D97-AF65-F5344CB8AC3E}">
        <p14:creationId xmlns:p14="http://schemas.microsoft.com/office/powerpoint/2010/main" val="32145276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Aerial Lifts Continued</a:t>
            </a:r>
            <a:endParaRPr lang="en-US" dirty="0"/>
          </a:p>
        </p:txBody>
      </p:sp>
      <p:sp>
        <p:nvSpPr>
          <p:cNvPr id="3" name="Text Placeholder 2"/>
          <p:cNvSpPr>
            <a:spLocks noGrp="1"/>
          </p:cNvSpPr>
          <p:nvPr>
            <p:ph type="body" idx="1"/>
          </p:nvPr>
        </p:nvSpPr>
        <p:spPr/>
        <p:txBody>
          <a:bodyPr/>
          <a:lstStyle/>
          <a:p>
            <a:r>
              <a:rPr lang="en-US" dirty="0" smtClean="0"/>
              <a:t>Operation</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Only Trained Authorized persons are allowed to operate an aerial lift</a:t>
            </a:r>
          </a:p>
          <a:p>
            <a:r>
              <a:rPr lang="en-US" dirty="0" smtClean="0"/>
              <a:t>Inspection before operation</a:t>
            </a:r>
          </a:p>
          <a:p>
            <a:r>
              <a:rPr lang="en-US" dirty="0" smtClean="0"/>
              <a:t>Operate to Manufacturers Specifications </a:t>
            </a:r>
          </a:p>
          <a:p>
            <a:r>
              <a:rPr lang="en-US" dirty="0" smtClean="0"/>
              <a:t>Fall Protection</a:t>
            </a:r>
          </a:p>
          <a:p>
            <a:pPr lvl="1"/>
            <a:r>
              <a:rPr lang="en-US" dirty="0" smtClean="0"/>
              <a:t>Ensure all railings and gates are in good working condition and closed when in use</a:t>
            </a:r>
          </a:p>
          <a:p>
            <a:pPr lvl="1"/>
            <a:r>
              <a:rPr lang="en-US" dirty="0" smtClean="0"/>
              <a:t>Full body harness attached to the boom or bucket </a:t>
            </a:r>
            <a:endParaRPr lang="en-US" dirty="0"/>
          </a:p>
          <a:p>
            <a:pPr marL="457200" lvl="1" indent="0">
              <a:buNone/>
            </a:pPr>
            <a:endParaRPr lang="en-US" dirty="0" smtClean="0"/>
          </a:p>
        </p:txBody>
      </p:sp>
      <p:sp>
        <p:nvSpPr>
          <p:cNvPr id="5" name="Text Placeholder 4"/>
          <p:cNvSpPr>
            <a:spLocks noGrp="1"/>
          </p:cNvSpPr>
          <p:nvPr>
            <p:ph type="body" sz="quarter" idx="3"/>
          </p:nvPr>
        </p:nvSpPr>
        <p:spPr/>
        <p:txBody>
          <a:bodyPr/>
          <a:lstStyle/>
          <a:p>
            <a:endParaRPr lang="en-US" dirty="0"/>
          </a:p>
        </p:txBody>
      </p:sp>
      <p:pic>
        <p:nvPicPr>
          <p:cNvPr id="7" name="Content Placeholder 6" descr="Figure 1: Manlift"/>
          <p:cNvPicPr>
            <a:picLocks noGrp="1" noChangeAspect="1" noChangeArrowheads="1"/>
          </p:cNvPicPr>
          <p:nvPr>
            <p:ph sz="quarter" idx="4"/>
          </p:nvPr>
        </p:nvPicPr>
        <p:blipFill>
          <a:blip r:embed="rId3">
            <a:extLst>
              <a:ext uri="{28A0092B-C50C-407E-A947-70E740481C1C}">
                <a14:useLocalDpi xmlns:a14="http://schemas.microsoft.com/office/drawing/2010/main"/>
              </a:ext>
            </a:extLst>
          </a:blip>
          <a:srcRect/>
          <a:stretch>
            <a:fillRect/>
          </a:stretch>
        </p:blipFill>
        <p:spPr bwMode="auto">
          <a:xfrm>
            <a:off x="5752306" y="3317875"/>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8432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Horizontal Directional Drilling</a:t>
            </a:r>
            <a:endParaRPr lang="en-US" dirty="0"/>
          </a:p>
        </p:txBody>
      </p:sp>
      <p:sp>
        <p:nvSpPr>
          <p:cNvPr id="3" name="Text Placeholder 2"/>
          <p:cNvSpPr>
            <a:spLocks noGrp="1"/>
          </p:cNvSpPr>
          <p:nvPr>
            <p:ph type="body" idx="1"/>
          </p:nvPr>
        </p:nvSpPr>
        <p:spPr/>
        <p:txBody>
          <a:bodyPr/>
          <a:lstStyle/>
          <a:p>
            <a:r>
              <a:rPr lang="en-US" dirty="0" smtClean="0"/>
              <a:t>Operation</a:t>
            </a:r>
            <a:endParaRPr lang="en-US" dirty="0"/>
          </a:p>
        </p:txBody>
      </p:sp>
      <p:sp>
        <p:nvSpPr>
          <p:cNvPr id="4" name="Content Placeholder 3"/>
          <p:cNvSpPr>
            <a:spLocks noGrp="1"/>
          </p:cNvSpPr>
          <p:nvPr>
            <p:ph sz="half" idx="2"/>
          </p:nvPr>
        </p:nvSpPr>
        <p:spPr/>
        <p:txBody>
          <a:bodyPr>
            <a:normAutofit fontScale="85000" lnSpcReduction="10000"/>
          </a:bodyPr>
          <a:lstStyle/>
          <a:p>
            <a:r>
              <a:rPr lang="en-US" dirty="0" smtClean="0"/>
              <a:t>Know the location of drilling and identify any underground hazards before you dig</a:t>
            </a:r>
          </a:p>
          <a:p>
            <a:r>
              <a:rPr lang="en-US" dirty="0" smtClean="0"/>
              <a:t>Inspection of equipment</a:t>
            </a:r>
          </a:p>
          <a:p>
            <a:r>
              <a:rPr lang="en-US" dirty="0" smtClean="0"/>
              <a:t>Certification to operate equipment</a:t>
            </a:r>
          </a:p>
          <a:p>
            <a:r>
              <a:rPr lang="en-US" dirty="0" smtClean="0"/>
              <a:t>Operate to manufacturers specification</a:t>
            </a:r>
          </a:p>
          <a:p>
            <a:r>
              <a:rPr lang="en-US" dirty="0" smtClean="0"/>
              <a:t>Place barriers around equipment to ensure workers are aware of the hazards present </a:t>
            </a:r>
          </a:p>
          <a:p>
            <a:r>
              <a:rPr lang="en-US" dirty="0" smtClean="0"/>
              <a:t>Ensure any necessary guarding devices are attached and work properly</a:t>
            </a:r>
          </a:p>
          <a:p>
            <a:endParaRPr lang="en-US" dirty="0"/>
          </a:p>
        </p:txBody>
      </p:sp>
      <p:sp>
        <p:nvSpPr>
          <p:cNvPr id="5" name="Text Placeholder 4"/>
          <p:cNvSpPr>
            <a:spLocks noGrp="1"/>
          </p:cNvSpPr>
          <p:nvPr>
            <p:ph type="body" sz="quarter" idx="3"/>
          </p:nvPr>
        </p:nvSpPr>
        <p:spPr/>
        <p:txBody>
          <a:bodyPr/>
          <a:lstStyle/>
          <a:p>
            <a:r>
              <a:rPr lang="en-US" dirty="0" smtClean="0"/>
              <a:t>Hazards </a:t>
            </a:r>
            <a:endParaRPr lang="en-US" dirty="0"/>
          </a:p>
        </p:txBody>
      </p:sp>
      <p:sp>
        <p:nvSpPr>
          <p:cNvPr id="6" name="Content Placeholder 5"/>
          <p:cNvSpPr>
            <a:spLocks noGrp="1"/>
          </p:cNvSpPr>
          <p:nvPr>
            <p:ph sz="quarter" idx="4"/>
          </p:nvPr>
        </p:nvSpPr>
        <p:spPr/>
        <p:txBody>
          <a:bodyPr/>
          <a:lstStyle/>
          <a:p>
            <a:r>
              <a:rPr lang="en-US" dirty="0" smtClean="0"/>
              <a:t>Rotating parts</a:t>
            </a:r>
          </a:p>
          <a:p>
            <a:r>
              <a:rPr lang="en-US" dirty="0" smtClean="0"/>
              <a:t>Carbon Monoxide</a:t>
            </a:r>
          </a:p>
          <a:p>
            <a:r>
              <a:rPr lang="en-US" dirty="0" smtClean="0"/>
              <a:t>Unguarded rotating shaft</a:t>
            </a:r>
          </a:p>
          <a:p>
            <a:r>
              <a:rPr lang="en-US" dirty="0" smtClean="0"/>
              <a:t>Moving parts</a:t>
            </a:r>
          </a:p>
          <a:p>
            <a:r>
              <a:rPr lang="en-US" dirty="0" smtClean="0"/>
              <a:t>Struck by</a:t>
            </a:r>
          </a:p>
          <a:p>
            <a:r>
              <a:rPr lang="en-US" dirty="0" smtClean="0"/>
              <a:t>Caught in </a:t>
            </a:r>
          </a:p>
          <a:p>
            <a:endParaRPr lang="en-US" dirty="0" smtClean="0"/>
          </a:p>
          <a:p>
            <a:endParaRPr lang="en-US" dirty="0"/>
          </a:p>
        </p:txBody>
      </p:sp>
    </p:spTree>
    <p:extLst>
      <p:ext uri="{BB962C8B-B14F-4D97-AF65-F5344CB8AC3E}">
        <p14:creationId xmlns:p14="http://schemas.microsoft.com/office/powerpoint/2010/main" val="32578252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Vehicles</a:t>
            </a:r>
            <a:endParaRPr lang="en-US" dirty="0"/>
          </a:p>
        </p:txBody>
      </p:sp>
      <p:sp>
        <p:nvSpPr>
          <p:cNvPr id="3" name="Text Placeholder 2"/>
          <p:cNvSpPr>
            <a:spLocks noGrp="1"/>
          </p:cNvSpPr>
          <p:nvPr>
            <p:ph type="body" idx="1"/>
          </p:nvPr>
        </p:nvSpPr>
        <p:spPr/>
        <p:txBody>
          <a:bodyPr/>
          <a:lstStyle/>
          <a:p>
            <a:r>
              <a:rPr lang="en-US" dirty="0" smtClean="0"/>
              <a:t>Operation</a:t>
            </a:r>
            <a:endParaRPr lang="en-US" dirty="0"/>
          </a:p>
        </p:txBody>
      </p:sp>
      <p:sp>
        <p:nvSpPr>
          <p:cNvPr id="4" name="Content Placeholder 3"/>
          <p:cNvSpPr>
            <a:spLocks noGrp="1"/>
          </p:cNvSpPr>
          <p:nvPr>
            <p:ph sz="half" idx="2"/>
          </p:nvPr>
        </p:nvSpPr>
        <p:spPr/>
        <p:txBody>
          <a:bodyPr/>
          <a:lstStyle/>
          <a:p>
            <a:r>
              <a:rPr lang="en-US" dirty="0" smtClean="0"/>
              <a:t>Only trained qualified people to operate</a:t>
            </a:r>
          </a:p>
          <a:p>
            <a:r>
              <a:rPr lang="en-US" dirty="0" smtClean="0"/>
              <a:t>Inspection before each use</a:t>
            </a:r>
          </a:p>
          <a:p>
            <a:r>
              <a:rPr lang="en-US" dirty="0" smtClean="0"/>
              <a:t>Seatbelts</a:t>
            </a:r>
          </a:p>
          <a:p>
            <a:endParaRPr lang="en-US" dirty="0"/>
          </a:p>
        </p:txBody>
      </p:sp>
      <p:sp>
        <p:nvSpPr>
          <p:cNvPr id="5" name="Text Placeholder 4"/>
          <p:cNvSpPr>
            <a:spLocks noGrp="1"/>
          </p:cNvSpPr>
          <p:nvPr>
            <p:ph type="body" sz="quarter" idx="3"/>
          </p:nvPr>
        </p:nvSpPr>
        <p:spPr/>
        <p:txBody>
          <a:bodyPr/>
          <a:lstStyle/>
          <a:p>
            <a:r>
              <a:rPr lang="en-US" dirty="0" smtClean="0"/>
              <a:t>Hazards </a:t>
            </a:r>
            <a:endParaRPr lang="en-US" dirty="0"/>
          </a:p>
        </p:txBody>
      </p:sp>
      <p:sp>
        <p:nvSpPr>
          <p:cNvPr id="6" name="Content Placeholder 5"/>
          <p:cNvSpPr>
            <a:spLocks noGrp="1"/>
          </p:cNvSpPr>
          <p:nvPr>
            <p:ph sz="quarter" idx="4"/>
          </p:nvPr>
        </p:nvSpPr>
        <p:spPr/>
        <p:txBody>
          <a:bodyPr/>
          <a:lstStyle/>
          <a:p>
            <a:r>
              <a:rPr lang="en-US" dirty="0" smtClean="0"/>
              <a:t>Caught in </a:t>
            </a:r>
          </a:p>
          <a:p>
            <a:r>
              <a:rPr lang="en-US" dirty="0" smtClean="0"/>
              <a:t>Caught between</a:t>
            </a:r>
          </a:p>
          <a:p>
            <a:r>
              <a:rPr lang="en-US" dirty="0" smtClean="0"/>
              <a:t>Struck by</a:t>
            </a:r>
          </a:p>
          <a:p>
            <a:endParaRPr lang="en-US" dirty="0"/>
          </a:p>
        </p:txBody>
      </p:sp>
    </p:spTree>
    <p:extLst>
      <p:ext uri="{BB962C8B-B14F-4D97-AF65-F5344CB8AC3E}">
        <p14:creationId xmlns:p14="http://schemas.microsoft.com/office/powerpoint/2010/main" val="3964479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Motorized Hand Tools</a:t>
            </a:r>
            <a:endParaRPr lang="en-US" dirty="0"/>
          </a:p>
        </p:txBody>
      </p:sp>
      <p:sp>
        <p:nvSpPr>
          <p:cNvPr id="8" name="Subtitle 7"/>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05407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 Powered </a:t>
            </a:r>
            <a:r>
              <a:rPr lang="en-US" dirty="0" smtClean="0"/>
              <a:t>Hand Tools Hazards</a:t>
            </a:r>
            <a:endParaRPr lang="en-US" dirty="0"/>
          </a:p>
        </p:txBody>
      </p:sp>
      <p:sp>
        <p:nvSpPr>
          <p:cNvPr id="3" name="Text Placeholder 2"/>
          <p:cNvSpPr>
            <a:spLocks noGrp="1"/>
          </p:cNvSpPr>
          <p:nvPr>
            <p:ph type="body" idx="1"/>
          </p:nvPr>
        </p:nvSpPr>
        <p:spPr/>
        <p:txBody>
          <a:bodyPr/>
          <a:lstStyle/>
          <a:p>
            <a:r>
              <a:rPr lang="en-US" dirty="0" smtClean="0"/>
              <a:t>Dust/Fumes </a:t>
            </a:r>
            <a:endParaRPr lang="en-US" dirty="0"/>
          </a:p>
        </p:txBody>
      </p:sp>
      <p:sp>
        <p:nvSpPr>
          <p:cNvPr id="4" name="Content Placeholder 3"/>
          <p:cNvSpPr>
            <a:spLocks noGrp="1"/>
          </p:cNvSpPr>
          <p:nvPr>
            <p:ph sz="half" idx="2"/>
          </p:nvPr>
        </p:nvSpPr>
        <p:spPr>
          <a:xfrm>
            <a:off x="675745" y="2737245"/>
            <a:ext cx="4185623" cy="3707098"/>
          </a:xfrm>
        </p:spPr>
        <p:txBody>
          <a:bodyPr>
            <a:normAutofit lnSpcReduction="10000"/>
          </a:bodyPr>
          <a:lstStyle/>
          <a:p>
            <a:r>
              <a:rPr lang="en-US" dirty="0" smtClean="0"/>
              <a:t>Prevent by maintaining a well ventilated area </a:t>
            </a:r>
          </a:p>
          <a:p>
            <a:r>
              <a:rPr lang="en-US" dirty="0" smtClean="0"/>
              <a:t>Use of a wet saw </a:t>
            </a:r>
          </a:p>
          <a:p>
            <a:r>
              <a:rPr lang="en-US" dirty="0" smtClean="0"/>
              <a:t>Use of a dust collector</a:t>
            </a:r>
          </a:p>
          <a:p>
            <a:r>
              <a:rPr lang="en-US" dirty="0" smtClean="0"/>
              <a:t>Use of dust/particle masks accurate for the job tasks</a:t>
            </a:r>
          </a:p>
          <a:p>
            <a:r>
              <a:rPr lang="en-US" dirty="0" smtClean="0"/>
              <a:t>In low oxygen environments Self Contained Breathing Apparatus (SCBA) may be necessary </a:t>
            </a:r>
          </a:p>
          <a:p>
            <a:r>
              <a:rPr lang="en-US" dirty="0" smtClean="0"/>
              <a:t>Use Other PPE – eye/face protection</a:t>
            </a:r>
          </a:p>
          <a:p>
            <a:endParaRPr lang="en-US" dirty="0" smtClean="0"/>
          </a:p>
          <a:p>
            <a:endParaRPr lang="en-US" dirty="0" smtClean="0"/>
          </a:p>
          <a:p>
            <a:endParaRPr lang="en-US" dirty="0"/>
          </a:p>
        </p:txBody>
      </p:sp>
      <p:sp>
        <p:nvSpPr>
          <p:cNvPr id="5" name="Text Placeholder 4"/>
          <p:cNvSpPr>
            <a:spLocks noGrp="1"/>
          </p:cNvSpPr>
          <p:nvPr>
            <p:ph type="body" sz="quarter" idx="3"/>
          </p:nvPr>
        </p:nvSpPr>
        <p:spPr/>
        <p:txBody>
          <a:bodyPr/>
          <a:lstStyle/>
          <a:p>
            <a:r>
              <a:rPr lang="en-US" dirty="0" smtClean="0"/>
              <a:t>Sharp Flying Objects</a:t>
            </a:r>
            <a:endParaRPr lang="en-US" dirty="0"/>
          </a:p>
        </p:txBody>
      </p:sp>
      <p:sp>
        <p:nvSpPr>
          <p:cNvPr id="6" name="Content Placeholder 5"/>
          <p:cNvSpPr>
            <a:spLocks noGrp="1"/>
          </p:cNvSpPr>
          <p:nvPr>
            <p:ph sz="quarter" idx="4"/>
          </p:nvPr>
        </p:nvSpPr>
        <p:spPr/>
        <p:txBody>
          <a:bodyPr/>
          <a:lstStyle/>
          <a:p>
            <a:r>
              <a:rPr lang="en-US" dirty="0" smtClean="0"/>
              <a:t>Grinding and cutting operations</a:t>
            </a:r>
          </a:p>
          <a:p>
            <a:r>
              <a:rPr lang="en-US" dirty="0" smtClean="0"/>
              <a:t>Shields and guards need to be in place and working properly</a:t>
            </a:r>
          </a:p>
          <a:p>
            <a:r>
              <a:rPr lang="en-US" dirty="0" smtClean="0"/>
              <a:t>Use of PPE – eye/face protection &amp; gloves</a:t>
            </a:r>
          </a:p>
          <a:p>
            <a:endParaRPr lang="en-US" dirty="0"/>
          </a:p>
        </p:txBody>
      </p:sp>
    </p:spTree>
    <p:extLst>
      <p:ext uri="{BB962C8B-B14F-4D97-AF65-F5344CB8AC3E}">
        <p14:creationId xmlns:p14="http://schemas.microsoft.com/office/powerpoint/2010/main" val="243471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 Powered Hand Tools</a:t>
            </a:r>
          </a:p>
        </p:txBody>
      </p:sp>
      <p:sp>
        <p:nvSpPr>
          <p:cNvPr id="3" name="Text Placeholder 2"/>
          <p:cNvSpPr>
            <a:spLocks noGrp="1"/>
          </p:cNvSpPr>
          <p:nvPr>
            <p:ph type="body" idx="1"/>
          </p:nvPr>
        </p:nvSpPr>
        <p:spPr/>
        <p:txBody>
          <a:bodyPr/>
          <a:lstStyle/>
          <a:p>
            <a:r>
              <a:rPr lang="en-US" dirty="0" smtClean="0"/>
              <a:t>Personal Protective Equipment</a:t>
            </a:r>
            <a:endParaRPr lang="en-US" dirty="0"/>
          </a:p>
        </p:txBody>
      </p:sp>
      <p:sp>
        <p:nvSpPr>
          <p:cNvPr id="4" name="Content Placeholder 3"/>
          <p:cNvSpPr>
            <a:spLocks noGrp="1"/>
          </p:cNvSpPr>
          <p:nvPr>
            <p:ph sz="half" idx="2"/>
          </p:nvPr>
        </p:nvSpPr>
        <p:spPr/>
        <p:txBody>
          <a:bodyPr/>
          <a:lstStyle/>
          <a:p>
            <a:r>
              <a:rPr lang="en-US" dirty="0" smtClean="0"/>
              <a:t>Hardhat</a:t>
            </a:r>
          </a:p>
          <a:p>
            <a:r>
              <a:rPr lang="en-US" dirty="0" smtClean="0"/>
              <a:t>Face Shield</a:t>
            </a:r>
          </a:p>
          <a:p>
            <a:r>
              <a:rPr lang="en-US" dirty="0" smtClean="0"/>
              <a:t>Safety Glasses/ Goggles</a:t>
            </a:r>
          </a:p>
          <a:p>
            <a:r>
              <a:rPr lang="en-US" dirty="0" smtClean="0"/>
              <a:t>Dust Mask</a:t>
            </a:r>
          </a:p>
          <a:p>
            <a:r>
              <a:rPr lang="en-US" dirty="0" smtClean="0"/>
              <a:t>Gloves</a:t>
            </a:r>
          </a:p>
          <a:p>
            <a:endParaRPr lang="en-US" dirty="0" smtClean="0"/>
          </a:p>
          <a:p>
            <a:endParaRPr lang="en-US" dirty="0" smtClean="0"/>
          </a:p>
          <a:p>
            <a:endParaRPr lang="en-US" dirty="0"/>
          </a:p>
        </p:txBody>
      </p:sp>
      <p:sp>
        <p:nvSpPr>
          <p:cNvPr id="5" name="Text Placeholder 4"/>
          <p:cNvSpPr>
            <a:spLocks noGrp="1"/>
          </p:cNvSpPr>
          <p:nvPr>
            <p:ph type="body" sz="quarter" idx="3"/>
          </p:nvPr>
        </p:nvSpPr>
        <p:spPr/>
        <p:txBody>
          <a:bodyPr/>
          <a:lstStyle/>
          <a:p>
            <a:r>
              <a:rPr lang="en-US" dirty="0" smtClean="0"/>
              <a:t>Guards</a:t>
            </a:r>
            <a:endParaRPr lang="en-US" dirty="0"/>
          </a:p>
        </p:txBody>
      </p:sp>
      <p:sp>
        <p:nvSpPr>
          <p:cNvPr id="6" name="Content Placeholder 5"/>
          <p:cNvSpPr>
            <a:spLocks noGrp="1"/>
          </p:cNvSpPr>
          <p:nvPr>
            <p:ph sz="quarter" idx="4"/>
          </p:nvPr>
        </p:nvSpPr>
        <p:spPr/>
        <p:txBody>
          <a:bodyPr/>
          <a:lstStyle/>
          <a:p>
            <a:r>
              <a:rPr lang="en-US" dirty="0" smtClean="0"/>
              <a:t>Properly working</a:t>
            </a:r>
          </a:p>
          <a:p>
            <a:r>
              <a:rPr lang="en-US" dirty="0" smtClean="0"/>
              <a:t>Not Damaged</a:t>
            </a:r>
          </a:p>
          <a:p>
            <a:r>
              <a:rPr lang="en-US" dirty="0" smtClean="0"/>
              <a:t>Manufacturer approved</a:t>
            </a:r>
          </a:p>
          <a:p>
            <a:endParaRPr lang="en-US" dirty="0" smtClean="0"/>
          </a:p>
          <a:p>
            <a:endParaRPr lang="en-US" dirty="0"/>
          </a:p>
        </p:txBody>
      </p:sp>
    </p:spTree>
    <p:extLst>
      <p:ext uri="{BB962C8B-B14F-4D97-AF65-F5344CB8AC3E}">
        <p14:creationId xmlns:p14="http://schemas.microsoft.com/office/powerpoint/2010/main" val="3956998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pPr marL="0" indent="0">
              <a:buNone/>
            </a:pPr>
            <a:endParaRPr lang="en-US" dirty="0"/>
          </a:p>
          <a:p>
            <a:r>
              <a:rPr lang="en-US" dirty="0" smtClean="0"/>
              <a:t>In This Section You Will Learn:</a:t>
            </a:r>
          </a:p>
          <a:p>
            <a:pPr lvl="1"/>
            <a:r>
              <a:rPr lang="en-US" dirty="0" smtClean="0"/>
              <a:t>Dangers of Carbon Monoxide</a:t>
            </a:r>
          </a:p>
          <a:p>
            <a:pPr lvl="1"/>
            <a:r>
              <a:rPr lang="en-US" dirty="0" smtClean="0"/>
              <a:t>The Identification and use of some Motorized </a:t>
            </a:r>
            <a:r>
              <a:rPr lang="en-US" dirty="0"/>
              <a:t>E</a:t>
            </a:r>
            <a:r>
              <a:rPr lang="en-US" dirty="0" smtClean="0"/>
              <a:t>quipment</a:t>
            </a:r>
          </a:p>
          <a:p>
            <a:pPr lvl="1"/>
            <a:r>
              <a:rPr lang="en-US" dirty="0" smtClean="0"/>
              <a:t>Different hazards associated with Motorized Equipment</a:t>
            </a:r>
          </a:p>
          <a:p>
            <a:pPr lvl="2"/>
            <a:r>
              <a:rPr lang="en-US" dirty="0" smtClean="0"/>
              <a:t>Struck By</a:t>
            </a:r>
          </a:p>
          <a:p>
            <a:pPr lvl="2"/>
            <a:r>
              <a:rPr lang="en-US" dirty="0" smtClean="0"/>
              <a:t>Caught In-between</a:t>
            </a:r>
          </a:p>
          <a:p>
            <a:pPr lvl="2"/>
            <a:r>
              <a:rPr lang="en-US" dirty="0" smtClean="0"/>
              <a:t>Falls</a:t>
            </a:r>
          </a:p>
          <a:p>
            <a:pPr lvl="2"/>
            <a:r>
              <a:rPr lang="en-US" dirty="0" smtClean="0"/>
              <a:t>Electrical </a:t>
            </a:r>
          </a:p>
          <a:p>
            <a:pPr lvl="1"/>
            <a:r>
              <a:rPr lang="en-US" dirty="0" smtClean="0"/>
              <a:t>Workers Rights </a:t>
            </a:r>
          </a:p>
          <a:p>
            <a:endParaRPr lang="en-US" dirty="0"/>
          </a:p>
        </p:txBody>
      </p:sp>
    </p:spTree>
    <p:extLst>
      <p:ext uri="{BB962C8B-B14F-4D97-AF65-F5344CB8AC3E}">
        <p14:creationId xmlns:p14="http://schemas.microsoft.com/office/powerpoint/2010/main" val="18052957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 Off Saw Hazards</a:t>
            </a:r>
            <a:endParaRPr lang="en-US" dirty="0"/>
          </a:p>
        </p:txBody>
      </p:sp>
      <p:sp>
        <p:nvSpPr>
          <p:cNvPr id="3" name="Text Placeholder 2"/>
          <p:cNvSpPr>
            <a:spLocks noGrp="1"/>
          </p:cNvSpPr>
          <p:nvPr>
            <p:ph type="body" idx="1"/>
          </p:nvPr>
        </p:nvSpPr>
        <p:spPr/>
        <p:txBody>
          <a:bodyPr/>
          <a:lstStyle/>
          <a:p>
            <a:r>
              <a:rPr lang="en-US" dirty="0" smtClean="0"/>
              <a:t>Cut Off Saw</a:t>
            </a:r>
            <a:endParaRPr lang="en-US" dirty="0"/>
          </a:p>
        </p:txBody>
      </p:sp>
      <p:sp>
        <p:nvSpPr>
          <p:cNvPr id="4" name="Content Placeholder 3"/>
          <p:cNvSpPr>
            <a:spLocks noGrp="1"/>
          </p:cNvSpPr>
          <p:nvPr>
            <p:ph sz="half" idx="2"/>
          </p:nvPr>
        </p:nvSpPr>
        <p:spPr/>
        <p:txBody>
          <a:bodyPr/>
          <a:lstStyle/>
          <a:p>
            <a:r>
              <a:rPr lang="en-US" dirty="0" smtClean="0"/>
              <a:t>Flying Debris</a:t>
            </a:r>
          </a:p>
          <a:p>
            <a:r>
              <a:rPr lang="en-US" dirty="0" smtClean="0"/>
              <a:t>Carbon Monoxide </a:t>
            </a:r>
          </a:p>
          <a:p>
            <a:r>
              <a:rPr lang="en-US" dirty="0" smtClean="0"/>
              <a:t>Rotating Parts</a:t>
            </a:r>
          </a:p>
          <a:p>
            <a:endParaRPr lang="en-US" dirty="0"/>
          </a:p>
        </p:txBody>
      </p:sp>
      <p:sp>
        <p:nvSpPr>
          <p:cNvPr id="5" name="Text Placeholder 4"/>
          <p:cNvSpPr>
            <a:spLocks noGrp="1"/>
          </p:cNvSpPr>
          <p:nvPr>
            <p:ph type="body" sz="quarter" idx="3"/>
          </p:nvPr>
        </p:nvSpPr>
        <p:spPr/>
        <p:txBody>
          <a:bodyPr/>
          <a:lstStyle/>
          <a:p>
            <a:r>
              <a:rPr lang="en-US" dirty="0" smtClean="0"/>
              <a:t>Concrete Saw</a:t>
            </a:r>
            <a:endParaRPr lang="en-US" dirty="0"/>
          </a:p>
        </p:txBody>
      </p:sp>
      <p:sp>
        <p:nvSpPr>
          <p:cNvPr id="6" name="Content Placeholder 5"/>
          <p:cNvSpPr>
            <a:spLocks noGrp="1"/>
          </p:cNvSpPr>
          <p:nvPr>
            <p:ph sz="quarter" idx="4"/>
          </p:nvPr>
        </p:nvSpPr>
        <p:spPr/>
        <p:txBody>
          <a:bodyPr/>
          <a:lstStyle/>
          <a:p>
            <a:r>
              <a:rPr lang="en-US" dirty="0" smtClean="0"/>
              <a:t>Dust</a:t>
            </a:r>
          </a:p>
          <a:p>
            <a:r>
              <a:rPr lang="en-US" dirty="0" smtClean="0"/>
              <a:t>Flying Debris</a:t>
            </a:r>
          </a:p>
          <a:p>
            <a:r>
              <a:rPr lang="en-US" dirty="0" smtClean="0"/>
              <a:t>Carbon Monoxide</a:t>
            </a:r>
          </a:p>
          <a:p>
            <a:r>
              <a:rPr lang="en-US" dirty="0" smtClean="0"/>
              <a:t>Rotating Parts</a:t>
            </a:r>
            <a:endParaRPr lang="en-US" dirty="0"/>
          </a:p>
        </p:txBody>
      </p:sp>
    </p:spTree>
    <p:extLst>
      <p:ext uri="{BB962C8B-B14F-4D97-AF65-F5344CB8AC3E}">
        <p14:creationId xmlns:p14="http://schemas.microsoft.com/office/powerpoint/2010/main" val="7017626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Chain Saws</a:t>
            </a:r>
            <a:endParaRPr lang="en-US" dirty="0"/>
          </a:p>
        </p:txBody>
      </p:sp>
      <p:sp>
        <p:nvSpPr>
          <p:cNvPr id="3" name="Text Placeholder 2"/>
          <p:cNvSpPr>
            <a:spLocks noGrp="1"/>
          </p:cNvSpPr>
          <p:nvPr>
            <p:ph type="body" idx="1"/>
          </p:nvPr>
        </p:nvSpPr>
        <p:spPr/>
        <p:txBody>
          <a:bodyPr/>
          <a:lstStyle/>
          <a:p>
            <a:r>
              <a:rPr lang="en-US" dirty="0" smtClean="0"/>
              <a:t>Hazards </a:t>
            </a:r>
            <a:endParaRPr lang="en-US" dirty="0"/>
          </a:p>
        </p:txBody>
      </p:sp>
      <p:sp>
        <p:nvSpPr>
          <p:cNvPr id="4" name="Content Placeholder 3"/>
          <p:cNvSpPr>
            <a:spLocks noGrp="1"/>
          </p:cNvSpPr>
          <p:nvPr>
            <p:ph sz="half" idx="2"/>
          </p:nvPr>
        </p:nvSpPr>
        <p:spPr/>
        <p:txBody>
          <a:bodyPr/>
          <a:lstStyle/>
          <a:p>
            <a:r>
              <a:rPr lang="en-US" dirty="0" smtClean="0"/>
              <a:t>Moving Parts</a:t>
            </a:r>
          </a:p>
          <a:p>
            <a:r>
              <a:rPr lang="en-US" dirty="0" smtClean="0"/>
              <a:t>Dust</a:t>
            </a:r>
          </a:p>
          <a:p>
            <a:r>
              <a:rPr lang="en-US" dirty="0" smtClean="0"/>
              <a:t>Flying Debris</a:t>
            </a:r>
          </a:p>
          <a:p>
            <a:r>
              <a:rPr lang="en-US" dirty="0" smtClean="0"/>
              <a:t>Carbon Monoxide</a:t>
            </a:r>
          </a:p>
          <a:p>
            <a:r>
              <a:rPr lang="en-US" dirty="0" smtClean="0"/>
              <a:t>Unguarded chain</a:t>
            </a:r>
          </a:p>
          <a:p>
            <a:r>
              <a:rPr lang="en-US" dirty="0" smtClean="0"/>
              <a:t>Kick Back</a:t>
            </a:r>
          </a:p>
          <a:p>
            <a:endParaRPr lang="en-US" dirty="0" smtClean="0"/>
          </a:p>
          <a:p>
            <a:endParaRPr lang="en-US" dirty="0" smtClean="0"/>
          </a:p>
          <a:p>
            <a:endParaRPr lang="en-US" dirty="0" smtClean="0"/>
          </a:p>
          <a:p>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a:xfrm>
            <a:off x="5088384" y="3484901"/>
            <a:ext cx="4185617" cy="3304117"/>
          </a:xfrm>
        </p:spPr>
        <p:txBody>
          <a:bodyPr/>
          <a:lstStyle/>
          <a:p>
            <a:r>
              <a:rPr lang="en-US" dirty="0"/>
              <a:t>The chain saw is one of the most efficient, productive, and dangerous portable power tools used in any industry</a:t>
            </a:r>
            <a:r>
              <a:rPr lang="en-US" dirty="0" smtClean="0"/>
              <a:t>.</a:t>
            </a:r>
          </a:p>
          <a:p>
            <a:r>
              <a:rPr lang="en-US" dirty="0"/>
              <a:t> If you learn to operate it properly and maintain the saw in good working condition, you will avoid injury as well as be more productive.</a:t>
            </a:r>
          </a:p>
        </p:txBody>
      </p:sp>
      <p:pic>
        <p:nvPicPr>
          <p:cNvPr id="4100" name="Picture 4" descr="Person cutting a log with a chain saw"/>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17706" y="816631"/>
            <a:ext cx="2458122" cy="2458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1756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Powered Trowels</a:t>
            </a:r>
            <a:endParaRPr lang="en-US" dirty="0"/>
          </a:p>
        </p:txBody>
      </p:sp>
      <p:sp>
        <p:nvSpPr>
          <p:cNvPr id="3" name="Text Placeholder 2"/>
          <p:cNvSpPr>
            <a:spLocks noGrp="1"/>
          </p:cNvSpPr>
          <p:nvPr>
            <p:ph type="body" idx="1"/>
          </p:nvPr>
        </p:nvSpPr>
        <p:spPr/>
        <p:txBody>
          <a:bodyPr/>
          <a:lstStyle/>
          <a:p>
            <a:r>
              <a:rPr lang="en-US" dirty="0" smtClean="0"/>
              <a:t>Hazards</a:t>
            </a:r>
            <a:endParaRPr lang="en-US" dirty="0"/>
          </a:p>
        </p:txBody>
      </p:sp>
      <p:sp>
        <p:nvSpPr>
          <p:cNvPr id="4" name="Content Placeholder 3"/>
          <p:cNvSpPr>
            <a:spLocks noGrp="1"/>
          </p:cNvSpPr>
          <p:nvPr>
            <p:ph sz="half" idx="2"/>
          </p:nvPr>
        </p:nvSpPr>
        <p:spPr/>
        <p:txBody>
          <a:bodyPr/>
          <a:lstStyle/>
          <a:p>
            <a:r>
              <a:rPr lang="en-US" dirty="0" smtClean="0"/>
              <a:t>Rotating Parts</a:t>
            </a:r>
          </a:p>
          <a:p>
            <a:r>
              <a:rPr lang="en-US" dirty="0" smtClean="0"/>
              <a:t>Carbon Monoxide</a:t>
            </a:r>
          </a:p>
          <a:p>
            <a:r>
              <a:rPr lang="en-US" dirty="0" smtClean="0"/>
              <a:t>Flying Debris</a:t>
            </a:r>
          </a:p>
          <a:p>
            <a:endParaRPr lang="en-US" dirty="0"/>
          </a:p>
          <a:p>
            <a:pPr lvl="1"/>
            <a:r>
              <a:rPr lang="en-US" dirty="0" smtClean="0"/>
              <a:t>Used for concrete finishing processes</a:t>
            </a:r>
          </a:p>
          <a:p>
            <a:pPr lvl="1"/>
            <a:endParaRPr lang="en-US" dirty="0" smtClean="0"/>
          </a:p>
          <a:p>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4098" name="Picture 2" descr="Concrete Manufactur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91055" y="1270000"/>
            <a:ext cx="3250490" cy="4815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8418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 Washers</a:t>
            </a:r>
            <a:endParaRPr lang="en-US" dirty="0"/>
          </a:p>
        </p:txBody>
      </p:sp>
      <p:sp>
        <p:nvSpPr>
          <p:cNvPr id="3" name="Text Placeholder 2"/>
          <p:cNvSpPr>
            <a:spLocks noGrp="1"/>
          </p:cNvSpPr>
          <p:nvPr>
            <p:ph type="body" idx="1"/>
          </p:nvPr>
        </p:nvSpPr>
        <p:spPr/>
        <p:txBody>
          <a:bodyPr/>
          <a:lstStyle/>
          <a:p>
            <a:r>
              <a:rPr lang="en-US" dirty="0" smtClean="0"/>
              <a:t>Hazards </a:t>
            </a:r>
            <a:endParaRPr lang="en-US" dirty="0"/>
          </a:p>
        </p:txBody>
      </p:sp>
      <p:sp>
        <p:nvSpPr>
          <p:cNvPr id="4" name="Content Placeholder 3"/>
          <p:cNvSpPr>
            <a:spLocks noGrp="1"/>
          </p:cNvSpPr>
          <p:nvPr>
            <p:ph sz="half" idx="2"/>
          </p:nvPr>
        </p:nvSpPr>
        <p:spPr/>
        <p:txBody>
          <a:bodyPr/>
          <a:lstStyle/>
          <a:p>
            <a:r>
              <a:rPr lang="en-US" dirty="0" smtClean="0"/>
              <a:t>Flying Debris</a:t>
            </a:r>
          </a:p>
          <a:p>
            <a:r>
              <a:rPr lang="en-US" dirty="0" smtClean="0"/>
              <a:t>Fast moving Water</a:t>
            </a:r>
          </a:p>
          <a:p>
            <a:r>
              <a:rPr lang="en-US" dirty="0" smtClean="0"/>
              <a:t>Carbon Monoxide</a:t>
            </a:r>
          </a:p>
          <a:p>
            <a:r>
              <a:rPr lang="en-US" dirty="0" smtClean="0"/>
              <a:t>Slip Trip and Fall</a:t>
            </a:r>
          </a:p>
          <a:p>
            <a:endParaRPr lang="en-US" dirty="0" smtClean="0"/>
          </a:p>
          <a:p>
            <a:endParaRPr lang="en-US" dirty="0" smtClean="0"/>
          </a:p>
          <a:p>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
        <p:nvSpPr>
          <p:cNvPr id="7"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t>
            </a:r>
            <a:r>
              <a:rPr kumimoji="0" lang="en-US" altLang="en-US" sz="10000" b="0" i="0" u="none" strike="noStrike" cap="none" normalizeH="0" baseline="0" smtClean="0">
                <a:ln>
                  <a:noFill/>
                </a:ln>
                <a:solidFill>
                  <a:schemeClr val="tx1"/>
                </a:solidFill>
                <a:effectLst/>
                <a:latin typeface="Arial" panose="020B0604020202020204" pitchFamily="34" charset="0"/>
              </a:rPr>
              <a:t/>
            </a:r>
            <a:br>
              <a:rPr kumimoji="0" lang="en-US" altLang="en-US" sz="10000" b="0" i="0" u="none" strike="noStrike" cap="none" normalizeH="0" baseline="0" smtClean="0">
                <a:ln>
                  <a:noFill/>
                </a:ln>
                <a:solidFill>
                  <a:schemeClr val="tx1"/>
                </a:solidFill>
                <a:effectLst/>
                <a:latin typeface="Arial" panose="020B0604020202020204" pitchFamily="34" charset="0"/>
              </a:rPr>
            </a:br>
            <a:r>
              <a:rPr kumimoji="0" lang="en-US" altLang="en-US" sz="800" b="0" i="0" u="none" strike="noStrike" cap="none" normalizeH="0" baseline="0" smtClean="0">
                <a:ln>
                  <a:noFill/>
                </a:ln>
                <a:solidFill>
                  <a:srgbClr val="000000"/>
                </a:solidFill>
                <a:effectLst/>
                <a:latin typeface="Tahoma" panose="020B0604030504040204" pitchFamily="34" charset="0"/>
                <a:cs typeface="Tahoma" panose="020B0604030504040204" pitchFamily="34" charset="0"/>
              </a:rPr>
              <a:t>Figure 47: Workers expose</a:t>
            </a:r>
            <a:r>
              <a:rPr kumimoji="0" lang="en-US" altLang="en-US" sz="8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9218" name="Picture 2" descr="Figure 47: Workers exposed to hazards of high pressure wat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76640" y="2799002"/>
            <a:ext cx="3809103" cy="3180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6994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Immobile Motorized Equipment</a:t>
            </a:r>
            <a:endParaRPr lang="en-US" dirty="0"/>
          </a:p>
        </p:txBody>
      </p:sp>
      <p:sp>
        <p:nvSpPr>
          <p:cNvPr id="8" name="Subtitle 7"/>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675195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Immobile Gas Powered Equipment</a:t>
            </a:r>
            <a:endParaRPr lang="en-US" dirty="0"/>
          </a:p>
        </p:txBody>
      </p:sp>
      <p:sp>
        <p:nvSpPr>
          <p:cNvPr id="3" name="Text Placeholder 2"/>
          <p:cNvSpPr>
            <a:spLocks noGrp="1"/>
          </p:cNvSpPr>
          <p:nvPr>
            <p:ph type="body" idx="1"/>
          </p:nvPr>
        </p:nvSpPr>
        <p:spPr/>
        <p:txBody>
          <a:bodyPr/>
          <a:lstStyle/>
          <a:p>
            <a:r>
              <a:rPr lang="en-US" dirty="0" smtClean="0"/>
              <a:t>Generators</a:t>
            </a:r>
            <a:endParaRPr lang="en-US" dirty="0"/>
          </a:p>
        </p:txBody>
      </p:sp>
      <p:sp>
        <p:nvSpPr>
          <p:cNvPr id="5" name="Text Placeholder 4"/>
          <p:cNvSpPr>
            <a:spLocks noGrp="1"/>
          </p:cNvSpPr>
          <p:nvPr>
            <p:ph type="body" sz="quarter" idx="3"/>
          </p:nvPr>
        </p:nvSpPr>
        <p:spPr/>
        <p:txBody>
          <a:bodyPr/>
          <a:lstStyle/>
          <a:p>
            <a:r>
              <a:rPr lang="en-US" dirty="0" smtClean="0"/>
              <a:t>Hazards </a:t>
            </a:r>
            <a:endParaRPr lang="en-US" dirty="0"/>
          </a:p>
        </p:txBody>
      </p:sp>
      <p:sp>
        <p:nvSpPr>
          <p:cNvPr id="6" name="Content Placeholder 5"/>
          <p:cNvSpPr>
            <a:spLocks noGrp="1"/>
          </p:cNvSpPr>
          <p:nvPr>
            <p:ph sz="quarter" idx="4"/>
          </p:nvPr>
        </p:nvSpPr>
        <p:spPr/>
        <p:txBody>
          <a:bodyPr/>
          <a:lstStyle/>
          <a:p>
            <a:r>
              <a:rPr lang="en-US" dirty="0" smtClean="0"/>
              <a:t>Electric shock or electrocution</a:t>
            </a:r>
          </a:p>
          <a:p>
            <a:r>
              <a:rPr lang="en-US" dirty="0" smtClean="0"/>
              <a:t>Carbon monoxide</a:t>
            </a:r>
          </a:p>
          <a:p>
            <a:r>
              <a:rPr lang="en-US" dirty="0" smtClean="0"/>
              <a:t>Trip hazard from running cords</a:t>
            </a:r>
          </a:p>
          <a:p>
            <a:endParaRPr lang="en-US" dirty="0" smtClean="0"/>
          </a:p>
        </p:txBody>
      </p:sp>
      <p:sp>
        <p:nvSpPr>
          <p:cNvPr id="9" name="AutoShape 6" descr="Image result for portable generators safety">
            <a:hlinkClick r:id="rId3"/>
          </p:cNvPr>
          <p:cNvSpPr>
            <a:spLocks noGrp="1" noChangeAspect="1" noChangeArrowheads="1"/>
          </p:cNvSpPr>
          <p:nvPr>
            <p:ph sz="half" idx="2"/>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a:t>Ensure located in a well ventilated area</a:t>
            </a:r>
          </a:p>
          <a:p>
            <a:r>
              <a:rPr lang="en-US" dirty="0"/>
              <a:t>Properly maintained </a:t>
            </a:r>
          </a:p>
          <a:p>
            <a:r>
              <a:rPr lang="en-US" dirty="0"/>
              <a:t>Not operated in water</a:t>
            </a:r>
          </a:p>
          <a:p>
            <a:r>
              <a:rPr lang="en-US" dirty="0"/>
              <a:t>Ensure the cords going to the generator are free of nicks in the outer coating</a:t>
            </a:r>
          </a:p>
          <a:p>
            <a:endParaRPr lang="en-US" dirty="0"/>
          </a:p>
        </p:txBody>
      </p:sp>
    </p:spTree>
    <p:extLst>
      <p:ext uri="{BB962C8B-B14F-4D97-AF65-F5344CB8AC3E}">
        <p14:creationId xmlns:p14="http://schemas.microsoft.com/office/powerpoint/2010/main" val="42811059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1520"/>
          </a:xfrm>
        </p:spPr>
        <p:txBody>
          <a:bodyPr/>
          <a:lstStyle/>
          <a:p>
            <a:r>
              <a:rPr lang="en-US" dirty="0" smtClean="0"/>
              <a:t> Immobile </a:t>
            </a:r>
            <a:r>
              <a:rPr lang="en-US" dirty="0"/>
              <a:t>Gas Powered Equipment</a:t>
            </a:r>
          </a:p>
        </p:txBody>
      </p:sp>
      <p:sp>
        <p:nvSpPr>
          <p:cNvPr id="3" name="Text Placeholder 2"/>
          <p:cNvSpPr>
            <a:spLocks noGrp="1"/>
          </p:cNvSpPr>
          <p:nvPr>
            <p:ph type="body" idx="1"/>
          </p:nvPr>
        </p:nvSpPr>
        <p:spPr/>
        <p:txBody>
          <a:bodyPr/>
          <a:lstStyle/>
          <a:p>
            <a:r>
              <a:rPr lang="en-US" dirty="0" smtClean="0"/>
              <a:t>Heaters</a:t>
            </a:r>
            <a:endParaRPr lang="en-US" dirty="0"/>
          </a:p>
        </p:txBody>
      </p:sp>
      <p:sp>
        <p:nvSpPr>
          <p:cNvPr id="4" name="Content Placeholder 3"/>
          <p:cNvSpPr>
            <a:spLocks noGrp="1"/>
          </p:cNvSpPr>
          <p:nvPr>
            <p:ph sz="half" idx="2"/>
          </p:nvPr>
        </p:nvSpPr>
        <p:spPr/>
        <p:txBody>
          <a:bodyPr/>
          <a:lstStyle/>
          <a:p>
            <a:r>
              <a:rPr lang="en-US" dirty="0" smtClean="0"/>
              <a:t>Indirect heat source to ensure exhaust isn’t entering the jobsite</a:t>
            </a:r>
          </a:p>
          <a:p>
            <a:r>
              <a:rPr lang="en-US" dirty="0" smtClean="0"/>
              <a:t>Proper maintenance to ensure its running correctly</a:t>
            </a:r>
          </a:p>
          <a:p>
            <a:r>
              <a:rPr lang="en-US" dirty="0" smtClean="0"/>
              <a:t>Ensure no flammable material is around heat source</a:t>
            </a:r>
          </a:p>
          <a:p>
            <a:endParaRPr lang="en-US" dirty="0" smtClean="0"/>
          </a:p>
          <a:p>
            <a:endParaRPr lang="en-US" dirty="0"/>
          </a:p>
        </p:txBody>
      </p:sp>
      <p:sp>
        <p:nvSpPr>
          <p:cNvPr id="5" name="Text Placeholder 4"/>
          <p:cNvSpPr>
            <a:spLocks noGrp="1"/>
          </p:cNvSpPr>
          <p:nvPr>
            <p:ph type="body" sz="quarter" idx="3"/>
          </p:nvPr>
        </p:nvSpPr>
        <p:spPr/>
        <p:txBody>
          <a:bodyPr/>
          <a:lstStyle/>
          <a:p>
            <a:r>
              <a:rPr lang="en-US" dirty="0" smtClean="0"/>
              <a:t>Hazards</a:t>
            </a:r>
            <a:endParaRPr lang="en-US" dirty="0"/>
          </a:p>
        </p:txBody>
      </p:sp>
      <p:sp>
        <p:nvSpPr>
          <p:cNvPr id="6" name="Content Placeholder 5"/>
          <p:cNvSpPr>
            <a:spLocks noGrp="1"/>
          </p:cNvSpPr>
          <p:nvPr>
            <p:ph sz="quarter" idx="4"/>
          </p:nvPr>
        </p:nvSpPr>
        <p:spPr/>
        <p:txBody>
          <a:bodyPr/>
          <a:lstStyle/>
          <a:p>
            <a:r>
              <a:rPr lang="en-US" dirty="0" smtClean="0"/>
              <a:t>Fire hazard</a:t>
            </a:r>
          </a:p>
          <a:p>
            <a:r>
              <a:rPr lang="en-US" dirty="0"/>
              <a:t>Shocks and electrocution </a:t>
            </a:r>
          </a:p>
          <a:p>
            <a:r>
              <a:rPr lang="en-US" dirty="0" smtClean="0"/>
              <a:t>Carbon monoxide</a:t>
            </a:r>
          </a:p>
          <a:p>
            <a:endParaRPr lang="en-US" dirty="0"/>
          </a:p>
        </p:txBody>
      </p:sp>
    </p:spTree>
    <p:extLst>
      <p:ext uri="{BB962C8B-B14F-4D97-AF65-F5344CB8AC3E}">
        <p14:creationId xmlns:p14="http://schemas.microsoft.com/office/powerpoint/2010/main" val="37771694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Immobile Gas Powered </a:t>
            </a:r>
            <a:r>
              <a:rPr lang="en-US" dirty="0" smtClean="0"/>
              <a:t>Equipment </a:t>
            </a:r>
            <a:endParaRPr lang="en-US" dirty="0"/>
          </a:p>
        </p:txBody>
      </p:sp>
      <p:sp>
        <p:nvSpPr>
          <p:cNvPr id="3" name="Text Placeholder 2"/>
          <p:cNvSpPr>
            <a:spLocks noGrp="1"/>
          </p:cNvSpPr>
          <p:nvPr>
            <p:ph type="body" idx="1"/>
          </p:nvPr>
        </p:nvSpPr>
        <p:spPr/>
        <p:txBody>
          <a:bodyPr/>
          <a:lstStyle/>
          <a:p>
            <a:r>
              <a:rPr lang="en-US" dirty="0" smtClean="0"/>
              <a:t>Welders</a:t>
            </a:r>
            <a:endParaRPr lang="en-US" dirty="0"/>
          </a:p>
        </p:txBody>
      </p:sp>
      <p:sp>
        <p:nvSpPr>
          <p:cNvPr id="4" name="Content Placeholder 3"/>
          <p:cNvSpPr>
            <a:spLocks noGrp="1"/>
          </p:cNvSpPr>
          <p:nvPr>
            <p:ph sz="half" idx="2"/>
          </p:nvPr>
        </p:nvSpPr>
        <p:spPr/>
        <p:txBody>
          <a:bodyPr/>
          <a:lstStyle/>
          <a:p>
            <a:r>
              <a:rPr lang="en-US" dirty="0"/>
              <a:t>Avoid any water on the jobsite</a:t>
            </a:r>
          </a:p>
          <a:p>
            <a:r>
              <a:rPr lang="en-US" dirty="0"/>
              <a:t>Ensure the proper maintenance of the equipment</a:t>
            </a:r>
          </a:p>
          <a:p>
            <a:r>
              <a:rPr lang="en-US" dirty="0"/>
              <a:t>Ensure all electrical components are free of nicks or scratches to the outer coating exposing live wires</a:t>
            </a:r>
          </a:p>
          <a:p>
            <a:endParaRPr lang="en-US" dirty="0"/>
          </a:p>
        </p:txBody>
      </p:sp>
      <p:sp>
        <p:nvSpPr>
          <p:cNvPr id="5" name="Text Placeholder 4"/>
          <p:cNvSpPr>
            <a:spLocks noGrp="1"/>
          </p:cNvSpPr>
          <p:nvPr>
            <p:ph type="body" sz="quarter" idx="3"/>
          </p:nvPr>
        </p:nvSpPr>
        <p:spPr/>
        <p:txBody>
          <a:bodyPr/>
          <a:lstStyle/>
          <a:p>
            <a:r>
              <a:rPr lang="en-US" dirty="0" smtClean="0"/>
              <a:t>Hazards</a:t>
            </a:r>
            <a:endParaRPr lang="en-US" dirty="0"/>
          </a:p>
        </p:txBody>
      </p:sp>
      <p:sp>
        <p:nvSpPr>
          <p:cNvPr id="6" name="Content Placeholder 5"/>
          <p:cNvSpPr>
            <a:spLocks noGrp="1"/>
          </p:cNvSpPr>
          <p:nvPr>
            <p:ph sz="quarter" idx="4"/>
          </p:nvPr>
        </p:nvSpPr>
        <p:spPr>
          <a:xfrm>
            <a:off x="5088384" y="2841748"/>
            <a:ext cx="4185617" cy="3304117"/>
          </a:xfrm>
        </p:spPr>
        <p:txBody>
          <a:bodyPr/>
          <a:lstStyle/>
          <a:p>
            <a:r>
              <a:rPr lang="en-US" dirty="0" smtClean="0"/>
              <a:t>Shocks and electrocution </a:t>
            </a:r>
          </a:p>
          <a:p>
            <a:r>
              <a:rPr lang="en-US" dirty="0" smtClean="0"/>
              <a:t>Carbon monoxide</a:t>
            </a:r>
          </a:p>
          <a:p>
            <a:r>
              <a:rPr lang="en-US" dirty="0" smtClean="0"/>
              <a:t>Trip hazard</a:t>
            </a:r>
          </a:p>
          <a:p>
            <a:endParaRPr lang="en-US" dirty="0" smtClean="0"/>
          </a:p>
        </p:txBody>
      </p:sp>
    </p:spTree>
    <p:extLst>
      <p:ext uri="{BB962C8B-B14F-4D97-AF65-F5344CB8AC3E}">
        <p14:creationId xmlns:p14="http://schemas.microsoft.com/office/powerpoint/2010/main" val="28491357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Immobile </a:t>
            </a:r>
            <a:r>
              <a:rPr lang="en-US" dirty="0" smtClean="0"/>
              <a:t>Gas Powered </a:t>
            </a:r>
            <a:r>
              <a:rPr lang="en-US" dirty="0" smtClean="0"/>
              <a:t>Equipment </a:t>
            </a:r>
            <a:endParaRPr lang="en-US" dirty="0"/>
          </a:p>
        </p:txBody>
      </p:sp>
      <p:sp>
        <p:nvSpPr>
          <p:cNvPr id="3" name="Text Placeholder 2"/>
          <p:cNvSpPr>
            <a:spLocks noGrp="1"/>
          </p:cNvSpPr>
          <p:nvPr>
            <p:ph type="body" idx="1"/>
          </p:nvPr>
        </p:nvSpPr>
        <p:spPr/>
        <p:txBody>
          <a:bodyPr/>
          <a:lstStyle/>
          <a:p>
            <a:r>
              <a:rPr lang="en-US" dirty="0" smtClean="0"/>
              <a:t>Inspections</a:t>
            </a:r>
            <a:endParaRPr lang="en-US" dirty="0"/>
          </a:p>
        </p:txBody>
      </p:sp>
      <p:sp>
        <p:nvSpPr>
          <p:cNvPr id="4" name="Content Placeholder 3"/>
          <p:cNvSpPr>
            <a:spLocks noGrp="1"/>
          </p:cNvSpPr>
          <p:nvPr>
            <p:ph sz="half" idx="2"/>
          </p:nvPr>
        </p:nvSpPr>
        <p:spPr/>
        <p:txBody>
          <a:bodyPr/>
          <a:lstStyle/>
          <a:p>
            <a:r>
              <a:rPr lang="en-US" dirty="0" smtClean="0"/>
              <a:t>Make Sure equipment is Properly Maintained </a:t>
            </a:r>
          </a:p>
          <a:p>
            <a:r>
              <a:rPr lang="en-US" dirty="0"/>
              <a:t>E</a:t>
            </a:r>
            <a:r>
              <a:rPr lang="en-US" dirty="0" smtClean="0"/>
              <a:t>quipment records are maintained</a:t>
            </a:r>
          </a:p>
          <a:p>
            <a:r>
              <a:rPr lang="en-US" dirty="0" smtClean="0"/>
              <a:t>Lines</a:t>
            </a:r>
          </a:p>
          <a:p>
            <a:r>
              <a:rPr lang="en-US" dirty="0" smtClean="0"/>
              <a:t>Oil Levels</a:t>
            </a:r>
          </a:p>
          <a:p>
            <a:r>
              <a:rPr lang="en-US" dirty="0" smtClean="0"/>
              <a:t>Tires</a:t>
            </a:r>
          </a:p>
          <a:p>
            <a:r>
              <a:rPr lang="en-US" dirty="0" smtClean="0"/>
              <a:t>brakes</a:t>
            </a:r>
          </a:p>
          <a:p>
            <a:endParaRPr lang="en-US" dirty="0"/>
          </a:p>
        </p:txBody>
      </p:sp>
      <p:sp>
        <p:nvSpPr>
          <p:cNvPr id="5" name="Text Placeholder 4"/>
          <p:cNvSpPr>
            <a:spLocks noGrp="1"/>
          </p:cNvSpPr>
          <p:nvPr>
            <p:ph type="body" sz="quarter" idx="3"/>
          </p:nvPr>
        </p:nvSpPr>
        <p:spPr/>
        <p:txBody>
          <a:bodyPr/>
          <a:lstStyle/>
          <a:p>
            <a:r>
              <a:rPr lang="en-US" dirty="0" smtClean="0"/>
              <a:t>Location</a:t>
            </a:r>
            <a:endParaRPr lang="en-US" dirty="0"/>
          </a:p>
        </p:txBody>
      </p:sp>
      <p:sp>
        <p:nvSpPr>
          <p:cNvPr id="6" name="Content Placeholder 5"/>
          <p:cNvSpPr>
            <a:spLocks noGrp="1"/>
          </p:cNvSpPr>
          <p:nvPr>
            <p:ph sz="quarter" idx="4"/>
          </p:nvPr>
        </p:nvSpPr>
        <p:spPr/>
        <p:txBody>
          <a:bodyPr/>
          <a:lstStyle/>
          <a:p>
            <a:r>
              <a:rPr lang="en-US" dirty="0" smtClean="0"/>
              <a:t>Keep Away From Workers</a:t>
            </a:r>
          </a:p>
          <a:p>
            <a:r>
              <a:rPr lang="en-US" dirty="0" smtClean="0"/>
              <a:t>Ensure Exhaust isn’t blown back into building/Work Area</a:t>
            </a:r>
          </a:p>
          <a:p>
            <a:r>
              <a:rPr lang="en-US" dirty="0" smtClean="0"/>
              <a:t>If Necessary extend lines going to Equipment to ensure adequate distance from work area</a:t>
            </a:r>
          </a:p>
          <a:p>
            <a:endParaRPr lang="en-US" dirty="0"/>
          </a:p>
        </p:txBody>
      </p:sp>
    </p:spTree>
    <p:extLst>
      <p:ext uri="{BB962C8B-B14F-4D97-AF65-F5344CB8AC3E}">
        <p14:creationId xmlns:p14="http://schemas.microsoft.com/office/powerpoint/2010/main" val="33619002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z="6000" dirty="0"/>
              <a:t>Employee Rights and Responsibilities</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91904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Carbon Monoxide</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520610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defRPr/>
            </a:pPr>
            <a:r>
              <a:rPr lang="en-US" dirty="0" smtClean="0"/>
              <a:t>Employee Rights &amp; </a:t>
            </a:r>
            <a:r>
              <a:rPr lang="en-US" dirty="0"/>
              <a:t>Responsibilities</a:t>
            </a:r>
            <a:br>
              <a:rPr lang="en-US" dirty="0"/>
            </a:br>
            <a:r>
              <a:rPr lang="en-US" dirty="0"/>
              <a:t>Occupational Safety and Health Act of 1970</a:t>
            </a:r>
            <a:endParaRPr lang="en-US" dirty="0">
              <a:solidFill>
                <a:schemeClr val="accent1">
                  <a:satMod val="150000"/>
                </a:schemeClr>
              </a:solidFill>
            </a:endParaRPr>
          </a:p>
        </p:txBody>
      </p:sp>
      <p:sp>
        <p:nvSpPr>
          <p:cNvPr id="44034" name="Content Placeholder 1"/>
          <p:cNvSpPr>
            <a:spLocks noGrp="1"/>
          </p:cNvSpPr>
          <p:nvPr>
            <p:ph idx="1"/>
          </p:nvPr>
        </p:nvSpPr>
        <p:spPr/>
        <p:txBody>
          <a:bodyPr/>
          <a:lstStyle/>
          <a:p>
            <a:pPr eaLnBrk="1" hangingPunct="1"/>
            <a:r>
              <a:rPr lang="en-US" dirty="0" smtClean="0"/>
              <a:t>To assure safe and healthful working conditions for working men and women</a:t>
            </a:r>
          </a:p>
          <a:p>
            <a:pPr eaLnBrk="1" hangingPunct="1"/>
            <a:r>
              <a:rPr lang="en-US" dirty="0"/>
              <a:t>B</a:t>
            </a:r>
            <a:r>
              <a:rPr lang="en-US" dirty="0" smtClean="0"/>
              <a:t>y authorizing enforcement of the standards developed under the Act</a:t>
            </a:r>
          </a:p>
          <a:p>
            <a:pPr eaLnBrk="1" hangingPunct="1"/>
            <a:r>
              <a:rPr lang="en-US" dirty="0" smtClean="0"/>
              <a:t>By assisting and encouraging the States in their efforts to assure safe and healthful working conditions</a:t>
            </a:r>
          </a:p>
          <a:p>
            <a:pPr eaLnBrk="1" hangingPunct="1"/>
            <a:r>
              <a:rPr lang="en-US" dirty="0" smtClean="0"/>
              <a:t>By providing for research, information, education, and training in the field of occupational safety and health…</a:t>
            </a:r>
          </a:p>
        </p:txBody>
      </p:sp>
    </p:spTree>
    <p:extLst>
      <p:ext uri="{BB962C8B-B14F-4D97-AF65-F5344CB8AC3E}">
        <p14:creationId xmlns:p14="http://schemas.microsoft.com/office/powerpoint/2010/main" val="28956010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p:txBody>
          <a:bodyPr/>
          <a:lstStyle/>
          <a:p>
            <a:pPr eaLnBrk="1" hangingPunct="1"/>
            <a:r>
              <a:rPr lang="en-US" dirty="0" smtClean="0"/>
              <a:t>You have the right to:</a:t>
            </a:r>
          </a:p>
          <a:p>
            <a:pPr eaLnBrk="1" hangingPunct="1">
              <a:buFont typeface="Wingdings 3" pitchFamily="18" charset="2"/>
              <a:buNone/>
            </a:pPr>
            <a:endParaRPr lang="en-US" dirty="0" smtClean="0"/>
          </a:p>
          <a:p>
            <a:pPr lvl="1" eaLnBrk="1" hangingPunct="1"/>
            <a:r>
              <a:rPr lang="en-US" sz="2200" dirty="0" smtClean="0"/>
              <a:t>A safe and healthful workplace </a:t>
            </a:r>
            <a:endParaRPr lang="en-US" sz="2200" b="1" dirty="0" smtClean="0"/>
          </a:p>
          <a:p>
            <a:pPr lvl="1" eaLnBrk="1" hangingPunct="1"/>
            <a:r>
              <a:rPr lang="en-US" sz="2200" dirty="0" smtClean="0"/>
              <a:t>Know about hazardous chemicals</a:t>
            </a:r>
            <a:endParaRPr lang="en-US" sz="2200" b="1" dirty="0" smtClean="0"/>
          </a:p>
          <a:p>
            <a:pPr lvl="1" eaLnBrk="1" hangingPunct="1"/>
            <a:r>
              <a:rPr lang="en-US" sz="2200" dirty="0" smtClean="0"/>
              <a:t>Information about injuries and illnesses in your workplace </a:t>
            </a:r>
            <a:endParaRPr lang="en-US" sz="2200" b="1" dirty="0" smtClean="0"/>
          </a:p>
          <a:p>
            <a:pPr lvl="1" eaLnBrk="1" hangingPunct="1"/>
            <a:r>
              <a:rPr lang="en-US" sz="2200" dirty="0" smtClean="0"/>
              <a:t>Complain or request hazard correction from employer </a:t>
            </a:r>
            <a:endParaRPr lang="en-US" sz="2200" b="1" dirty="0" smtClean="0"/>
          </a:p>
          <a:p>
            <a:pPr eaLnBrk="1" hangingPunct="1"/>
            <a:endParaRPr lang="en-US" dirty="0" smtClean="0"/>
          </a:p>
        </p:txBody>
      </p:sp>
      <p:sp>
        <p:nvSpPr>
          <p:cNvPr id="3" name="Title 2"/>
          <p:cNvSpPr>
            <a:spLocks noGrp="1"/>
          </p:cNvSpPr>
          <p:nvPr>
            <p:ph type="title"/>
          </p:nvPr>
        </p:nvSpPr>
        <p:spPr/>
        <p:txBody>
          <a:bodyPr>
            <a:normAutofit/>
          </a:bodyPr>
          <a:lstStyle/>
          <a:p>
            <a:pPr algn="ctr">
              <a:defRPr/>
            </a:pPr>
            <a:r>
              <a:rPr lang="en-US" dirty="0" smtClean="0"/>
              <a:t>Employee Rights &amp; Responsibilities</a:t>
            </a:r>
            <a:endParaRPr lang="en-US" dirty="0">
              <a:solidFill>
                <a:schemeClr val="accent1">
                  <a:satMod val="150000"/>
                </a:schemeClr>
              </a:solidFill>
            </a:endParaRPr>
          </a:p>
        </p:txBody>
      </p:sp>
    </p:spTree>
    <p:extLst>
      <p:ext uri="{BB962C8B-B14F-4D97-AF65-F5344CB8AC3E}">
        <p14:creationId xmlns:p14="http://schemas.microsoft.com/office/powerpoint/2010/main" val="34236299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313688"/>
          </a:xfrm>
        </p:spPr>
        <p:txBody>
          <a:bodyPr>
            <a:normAutofit/>
          </a:bodyPr>
          <a:lstStyle/>
          <a:p>
            <a:r>
              <a:rPr lang="en-US" dirty="0"/>
              <a:t>Employee Rights &amp; </a:t>
            </a:r>
            <a:r>
              <a:rPr lang="en-US" dirty="0" smtClean="0"/>
              <a:t>Responsibilities</a:t>
            </a:r>
            <a:br>
              <a:rPr lang="en-US" dirty="0" smtClean="0"/>
            </a:br>
            <a:r>
              <a:rPr lang="en-US" b="1" i="1" dirty="0"/>
              <a:t>You have the right to</a:t>
            </a:r>
            <a:r>
              <a:rPr lang="en-US" b="1" i="1" dirty="0" smtClean="0"/>
              <a:t>:</a:t>
            </a:r>
            <a:endParaRPr lang="en-US" dirty="0"/>
          </a:p>
        </p:txBody>
      </p:sp>
      <p:sp>
        <p:nvSpPr>
          <p:cNvPr id="3" name="Content Placeholder 2"/>
          <p:cNvSpPr>
            <a:spLocks noGrp="1"/>
          </p:cNvSpPr>
          <p:nvPr>
            <p:ph idx="1"/>
          </p:nvPr>
        </p:nvSpPr>
        <p:spPr/>
        <p:txBody>
          <a:bodyPr/>
          <a:lstStyle/>
          <a:p>
            <a:r>
              <a:rPr lang="en-US" dirty="0"/>
              <a:t>File a confidential complaint with OSHA to </a:t>
            </a:r>
            <a:r>
              <a:rPr lang="en-US" dirty="0" smtClean="0"/>
              <a:t>have their </a:t>
            </a:r>
            <a:r>
              <a:rPr lang="en-US" dirty="0"/>
              <a:t>workplace inspected.</a:t>
            </a:r>
            <a:endParaRPr lang="en-US" dirty="0" smtClean="0"/>
          </a:p>
          <a:p>
            <a:r>
              <a:rPr lang="en-US" dirty="0" smtClean="0"/>
              <a:t>Receive </a:t>
            </a:r>
            <a:r>
              <a:rPr lang="en-US" dirty="0"/>
              <a:t>information and training about </a:t>
            </a:r>
            <a:r>
              <a:rPr lang="en-US" dirty="0" smtClean="0"/>
              <a:t>hazards, methods </a:t>
            </a:r>
            <a:r>
              <a:rPr lang="en-US" dirty="0"/>
              <a:t>to prevent harm, and the OSHA </a:t>
            </a:r>
            <a:r>
              <a:rPr lang="en-US" dirty="0" smtClean="0"/>
              <a:t>standards that </a:t>
            </a:r>
            <a:r>
              <a:rPr lang="en-US" dirty="0"/>
              <a:t>apply to their workplace. The training must </a:t>
            </a:r>
            <a:r>
              <a:rPr lang="en-US" dirty="0" smtClean="0"/>
              <a:t>be done </a:t>
            </a:r>
            <a:r>
              <a:rPr lang="en-US" dirty="0"/>
              <a:t>in a language and vocabulary workers </a:t>
            </a:r>
            <a:r>
              <a:rPr lang="en-US" dirty="0" smtClean="0"/>
              <a:t>can understand.</a:t>
            </a:r>
          </a:p>
          <a:p>
            <a:r>
              <a:rPr lang="en-US" dirty="0"/>
              <a:t>Get copies of their workplace </a:t>
            </a:r>
            <a:r>
              <a:rPr lang="en-US" dirty="0" smtClean="0"/>
              <a:t>medical and exposure </a:t>
            </a:r>
            <a:r>
              <a:rPr lang="en-US" dirty="0"/>
              <a:t>records.</a:t>
            </a:r>
          </a:p>
          <a:p>
            <a:r>
              <a:rPr lang="en-US" b="1" dirty="0"/>
              <a:t> </a:t>
            </a:r>
            <a:r>
              <a:rPr lang="en-US" dirty="0"/>
              <a:t>Participate in an OSHA inspection and speak </a:t>
            </a:r>
            <a:r>
              <a:rPr lang="en-US" dirty="0" smtClean="0"/>
              <a:t>in private </a:t>
            </a:r>
            <a:r>
              <a:rPr lang="en-US" dirty="0"/>
              <a:t>with the inspector.</a:t>
            </a:r>
          </a:p>
        </p:txBody>
      </p:sp>
    </p:spTree>
    <p:extLst>
      <p:ext uri="{BB962C8B-B14F-4D97-AF65-F5344CB8AC3E}">
        <p14:creationId xmlns:p14="http://schemas.microsoft.com/office/powerpoint/2010/main" val="34378116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304800"/>
            <a:ext cx="8229600" cy="1143000"/>
          </a:xfrm>
        </p:spPr>
        <p:txBody>
          <a:bodyPr>
            <a:normAutofit fontScale="90000"/>
          </a:bodyPr>
          <a:lstStyle/>
          <a:p>
            <a:pPr algn="ctr">
              <a:defRPr/>
            </a:pPr>
            <a:r>
              <a:rPr lang="en-US" dirty="0"/>
              <a:t>Employee Rights &amp; </a:t>
            </a:r>
            <a:r>
              <a:rPr lang="en-US" dirty="0" smtClean="0"/>
              <a:t>Responsibilities Continued:</a:t>
            </a:r>
            <a:endParaRPr lang="en-US" dirty="0">
              <a:solidFill>
                <a:schemeClr val="accent1">
                  <a:satMod val="150000"/>
                </a:schemeClr>
              </a:solidFill>
            </a:endParaRPr>
          </a:p>
        </p:txBody>
      </p:sp>
      <p:sp>
        <p:nvSpPr>
          <p:cNvPr id="45058" name="Content Placeholder 1"/>
          <p:cNvSpPr>
            <a:spLocks noGrp="1"/>
          </p:cNvSpPr>
          <p:nvPr>
            <p:ph idx="1"/>
          </p:nvPr>
        </p:nvSpPr>
        <p:spPr>
          <a:xfrm>
            <a:off x="1981200" y="2057400"/>
            <a:ext cx="8229600" cy="4389120"/>
          </a:xfrm>
        </p:spPr>
        <p:txBody>
          <a:bodyPr>
            <a:normAutofit/>
          </a:bodyPr>
          <a:lstStyle/>
          <a:p>
            <a:r>
              <a:rPr lang="en-US" dirty="0"/>
              <a:t>File a complaint with OSHA if they have </a:t>
            </a:r>
            <a:r>
              <a:rPr lang="en-US" dirty="0" smtClean="0"/>
              <a:t>been retaliated </a:t>
            </a:r>
            <a:r>
              <a:rPr lang="en-US" dirty="0"/>
              <a:t>or discriminated against by </a:t>
            </a:r>
            <a:r>
              <a:rPr lang="en-US" dirty="0" smtClean="0"/>
              <a:t>their employer </a:t>
            </a:r>
            <a:r>
              <a:rPr lang="en-US" dirty="0"/>
              <a:t>as the result of requesting an </a:t>
            </a:r>
            <a:r>
              <a:rPr lang="en-US" dirty="0" smtClean="0"/>
              <a:t>inspection or </a:t>
            </a:r>
            <a:r>
              <a:rPr lang="en-US" dirty="0"/>
              <a:t>using any of their other rights under the OSH Act</a:t>
            </a:r>
            <a:r>
              <a:rPr lang="en-US" dirty="0" smtClean="0"/>
              <a:t>. </a:t>
            </a:r>
          </a:p>
          <a:p>
            <a:r>
              <a:rPr lang="en-US" dirty="0"/>
              <a:t>File a complaint if punished or </a:t>
            </a:r>
            <a:r>
              <a:rPr lang="en-US" dirty="0" smtClean="0"/>
              <a:t>discriminated against </a:t>
            </a:r>
            <a:r>
              <a:rPr lang="en-US" dirty="0"/>
              <a:t>for acting as a “whistleblower” under </a:t>
            </a:r>
            <a:r>
              <a:rPr lang="en-US" dirty="0" smtClean="0"/>
              <a:t>the additional 21 </a:t>
            </a:r>
            <a:r>
              <a:rPr lang="en-US" dirty="0"/>
              <a:t>federal statutes for which OSHA </a:t>
            </a:r>
            <a:r>
              <a:rPr lang="en-US" dirty="0" smtClean="0"/>
              <a:t>has jurisdiction</a:t>
            </a:r>
            <a:r>
              <a:rPr lang="en-US" dirty="0"/>
              <a:t>.</a:t>
            </a:r>
            <a:endParaRPr lang="en-US" b="1" i="1" dirty="0" smtClean="0"/>
          </a:p>
        </p:txBody>
      </p:sp>
    </p:spTree>
    <p:extLst>
      <p:ext uri="{BB962C8B-B14F-4D97-AF65-F5344CB8AC3E}">
        <p14:creationId xmlns:p14="http://schemas.microsoft.com/office/powerpoint/2010/main" val="3813455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Whistleblower Protection</a:t>
            </a:r>
            <a:endParaRPr lang="en-US" dirty="0"/>
          </a:p>
        </p:txBody>
      </p:sp>
      <p:sp>
        <p:nvSpPr>
          <p:cNvPr id="3" name="Content Placeholder 2"/>
          <p:cNvSpPr>
            <a:spLocks noGrp="1"/>
          </p:cNvSpPr>
          <p:nvPr>
            <p:ph idx="1"/>
          </p:nvPr>
        </p:nvSpPr>
        <p:spPr/>
        <p:txBody>
          <a:bodyPr>
            <a:normAutofit/>
          </a:bodyPr>
          <a:lstStyle/>
          <a:p>
            <a:r>
              <a:rPr lang="en-US" dirty="0"/>
              <a:t>OSHA's Whistleblower Protection Program </a:t>
            </a:r>
            <a:r>
              <a:rPr lang="en-US" b="1" u="sng" dirty="0"/>
              <a:t>enforces</a:t>
            </a:r>
            <a:r>
              <a:rPr lang="en-US" dirty="0"/>
              <a:t> the whistleblower provisions of more than twenty whistleblower statutes protecting employees who report violations of various workplace </a:t>
            </a:r>
            <a:r>
              <a:rPr lang="en-US" dirty="0" smtClean="0"/>
              <a:t>safety</a:t>
            </a:r>
          </a:p>
          <a:p>
            <a:r>
              <a:rPr lang="en-US" dirty="0"/>
              <a:t>A</a:t>
            </a:r>
            <a:r>
              <a:rPr lang="en-US" dirty="0" smtClean="0"/>
              <a:t>irline</a:t>
            </a:r>
            <a:r>
              <a:rPr lang="en-US" dirty="0"/>
              <a:t>, commercial motor carrier, consumer product, environmental, financial reform, food safety, health insurance reform, motor vehicle safety, nuclear, pipeline, public transportation agency, railroad, maritime, and securities laws</a:t>
            </a:r>
            <a:r>
              <a:rPr lang="en-US" dirty="0" smtClean="0"/>
              <a:t>.</a:t>
            </a:r>
          </a:p>
          <a:p>
            <a:r>
              <a:rPr lang="en-US" dirty="0" smtClean="0"/>
              <a:t> </a:t>
            </a:r>
            <a:r>
              <a:rPr lang="en-US" dirty="0"/>
              <a:t>Rights afforded by these whistleblower acts include, but are not limited to, worker participation in safety and health activities, reporting a work related injury, illness or fatality, or reporting a violation of the statutes.</a:t>
            </a:r>
          </a:p>
        </p:txBody>
      </p:sp>
    </p:spTree>
    <p:extLst>
      <p:ext uri="{BB962C8B-B14F-4D97-AF65-F5344CB8AC3E}">
        <p14:creationId xmlns:p14="http://schemas.microsoft.com/office/powerpoint/2010/main" val="39959622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0" y="533400"/>
            <a:ext cx="8229600" cy="856488"/>
          </a:xfrm>
        </p:spPr>
        <p:txBody>
          <a:bodyPr>
            <a:normAutofit/>
          </a:bodyPr>
          <a:lstStyle/>
          <a:p>
            <a:pPr algn="ctr"/>
            <a:r>
              <a:rPr lang="en-US" sz="4800" dirty="0"/>
              <a:t>Whistleblower </a:t>
            </a:r>
            <a:r>
              <a:rPr lang="en-US" sz="4800" dirty="0" smtClean="0"/>
              <a:t>Protection </a:t>
            </a:r>
            <a:endParaRPr lang="en-US" sz="4800" dirty="0"/>
          </a:p>
        </p:txBody>
      </p:sp>
      <p:sp>
        <p:nvSpPr>
          <p:cNvPr id="3" name="Content Placeholder 2"/>
          <p:cNvSpPr>
            <a:spLocks noGrp="1"/>
          </p:cNvSpPr>
          <p:nvPr>
            <p:ph idx="1"/>
          </p:nvPr>
        </p:nvSpPr>
        <p:spPr>
          <a:xfrm>
            <a:off x="2057400" y="1447800"/>
            <a:ext cx="8229600" cy="4389120"/>
          </a:xfrm>
        </p:spPr>
        <p:txBody>
          <a:bodyPr>
            <a:normAutofit/>
          </a:bodyPr>
          <a:lstStyle/>
          <a:p>
            <a:r>
              <a:rPr lang="en-US" dirty="0"/>
              <a:t>The </a:t>
            </a:r>
            <a:r>
              <a:rPr lang="en-US" b="1" u="sng" dirty="0"/>
              <a:t>Whistleblower Protection Advisory Committee (WPAC) </a:t>
            </a:r>
            <a:r>
              <a:rPr lang="en-US" dirty="0"/>
              <a:t>was established to advise, consult with, and make recommendations to the Secretary of Labor and the Assistant Secretary of Labor for Occupational Safety and Health on ways to improve the fairness, efficiency, effectiveness, and transparency of OSHA's administration of whistleblower protections. </a:t>
            </a:r>
            <a:endParaRPr lang="en-US" dirty="0" smtClean="0"/>
          </a:p>
          <a:p>
            <a:r>
              <a:rPr lang="en-US" dirty="0" smtClean="0"/>
              <a:t>In </a:t>
            </a:r>
            <a:r>
              <a:rPr lang="en-US" dirty="0"/>
              <a:t>particular, the committee advises OSHA on the development and implementation of improved customer service models, enhancements in the investigative and enforcement process, training, and regulations governing OSHA investigations. </a:t>
            </a:r>
            <a:endParaRPr lang="en-US" dirty="0" smtClean="0"/>
          </a:p>
          <a:p>
            <a:r>
              <a:rPr lang="en-US" dirty="0" smtClean="0"/>
              <a:t>In </a:t>
            </a:r>
            <a:r>
              <a:rPr lang="en-US" dirty="0"/>
              <a:t>addition, WPAC advises OSHA in cooperative activities with other federal agencies that are responsible for areas covered by the whistleblower protection statutes enforced by OSHA</a:t>
            </a:r>
            <a:r>
              <a:rPr lang="en-US" dirty="0" smtClean="0"/>
              <a:t>.</a:t>
            </a:r>
            <a:endParaRPr lang="en-US" dirty="0"/>
          </a:p>
        </p:txBody>
      </p:sp>
    </p:spTree>
    <p:extLst>
      <p:ext uri="{BB962C8B-B14F-4D97-AF65-F5344CB8AC3E}">
        <p14:creationId xmlns:p14="http://schemas.microsoft.com/office/powerpoint/2010/main" val="25746087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70560"/>
          </a:xfrm>
        </p:spPr>
        <p:txBody>
          <a:bodyPr>
            <a:noAutofit/>
          </a:bodyPr>
          <a:lstStyle/>
          <a:p>
            <a:pPr algn="ctr"/>
            <a:r>
              <a:rPr lang="en-US" sz="4800" dirty="0"/>
              <a:t>Whistleblower </a:t>
            </a:r>
            <a:r>
              <a:rPr lang="en-US" sz="4800" dirty="0" smtClean="0"/>
              <a:t>Protection  </a:t>
            </a:r>
            <a:endParaRPr lang="en-US" sz="4800" dirty="0"/>
          </a:p>
        </p:txBody>
      </p:sp>
      <p:sp>
        <p:nvSpPr>
          <p:cNvPr id="3" name="Content Placeholder 2"/>
          <p:cNvSpPr>
            <a:spLocks noGrp="1"/>
          </p:cNvSpPr>
          <p:nvPr>
            <p:ph idx="1"/>
          </p:nvPr>
        </p:nvSpPr>
        <p:spPr>
          <a:xfrm>
            <a:off x="667174" y="2021841"/>
            <a:ext cx="8596668" cy="4714240"/>
          </a:xfrm>
        </p:spPr>
        <p:txBody>
          <a:bodyPr>
            <a:normAutofit fontScale="47500" lnSpcReduction="20000"/>
          </a:bodyPr>
          <a:lstStyle/>
          <a:p>
            <a:r>
              <a:rPr lang="en-US" sz="3800" dirty="0"/>
              <a:t>Protection from discrimination means that an employer cannot retaliate by taking "adverse action" against workers, such as</a:t>
            </a:r>
            <a:r>
              <a:rPr lang="en-US" sz="3800" dirty="0" smtClean="0"/>
              <a:t>:</a:t>
            </a:r>
          </a:p>
          <a:p>
            <a:endParaRPr lang="en-US" sz="3800" dirty="0" smtClean="0"/>
          </a:p>
          <a:p>
            <a:r>
              <a:rPr lang="en-US" sz="3800" dirty="0"/>
              <a:t>Firing or laying off </a:t>
            </a:r>
          </a:p>
          <a:p>
            <a:r>
              <a:rPr lang="en-US" sz="3800" dirty="0"/>
              <a:t>Blacklisting </a:t>
            </a:r>
          </a:p>
          <a:p>
            <a:r>
              <a:rPr lang="en-US" sz="3800" dirty="0"/>
              <a:t>Demoting </a:t>
            </a:r>
          </a:p>
          <a:p>
            <a:r>
              <a:rPr lang="en-US" sz="3800" dirty="0"/>
              <a:t>Denying overtime or promotion </a:t>
            </a:r>
          </a:p>
          <a:p>
            <a:r>
              <a:rPr lang="en-US" sz="3800" dirty="0"/>
              <a:t>Disciplining </a:t>
            </a:r>
          </a:p>
          <a:p>
            <a:r>
              <a:rPr lang="en-US" sz="3800" dirty="0"/>
              <a:t>Denial of benefits </a:t>
            </a:r>
          </a:p>
          <a:p>
            <a:r>
              <a:rPr lang="en-US" sz="3800" dirty="0"/>
              <a:t>Failure to hire or rehire </a:t>
            </a:r>
          </a:p>
          <a:p>
            <a:r>
              <a:rPr lang="en-US" sz="3800" dirty="0"/>
              <a:t>Intimidation </a:t>
            </a:r>
          </a:p>
          <a:p>
            <a:r>
              <a:rPr lang="en-US" sz="3800" dirty="0"/>
              <a:t>Making threats </a:t>
            </a:r>
          </a:p>
          <a:p>
            <a:r>
              <a:rPr lang="en-US" sz="3800" dirty="0"/>
              <a:t>Reassignment affecting prospects for promotion </a:t>
            </a:r>
          </a:p>
          <a:p>
            <a:r>
              <a:rPr lang="en-US" sz="3800" dirty="0"/>
              <a:t>Reducing pay or hours </a:t>
            </a:r>
            <a:endParaRPr lang="en-US" dirty="0"/>
          </a:p>
        </p:txBody>
      </p:sp>
    </p:spTree>
    <p:extLst>
      <p:ext uri="{BB962C8B-B14F-4D97-AF65-F5344CB8AC3E}">
        <p14:creationId xmlns:p14="http://schemas.microsoft.com/office/powerpoint/2010/main" val="4922012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269306" cy="955040"/>
          </a:xfrm>
        </p:spPr>
        <p:txBody>
          <a:bodyPr>
            <a:normAutofit/>
          </a:bodyPr>
          <a:lstStyle/>
          <a:p>
            <a:pPr algn="ctr"/>
            <a:r>
              <a:rPr lang="en-US" sz="4800" dirty="0" smtClean="0"/>
              <a:t> Whistleblower Protection </a:t>
            </a:r>
            <a:endParaRPr lang="en-US" sz="4800" dirty="0"/>
          </a:p>
        </p:txBody>
      </p:sp>
      <p:pic>
        <p:nvPicPr>
          <p:cNvPr id="8" name="Picture 7" title="Photo - The Whistleblower Web Page Screensho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8679" y="2029803"/>
            <a:ext cx="10159053" cy="4124304"/>
          </a:xfrm>
          <a:prstGeom prst="rect">
            <a:avLst/>
          </a:prstGeom>
        </p:spPr>
      </p:pic>
    </p:spTree>
    <p:extLst>
      <p:ext uri="{BB962C8B-B14F-4D97-AF65-F5344CB8AC3E}">
        <p14:creationId xmlns:p14="http://schemas.microsoft.com/office/powerpoint/2010/main" val="35069953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426720"/>
            <a:ext cx="9621520" cy="1016000"/>
          </a:xfrm>
        </p:spPr>
        <p:txBody>
          <a:bodyPr>
            <a:noAutofit/>
          </a:bodyPr>
          <a:lstStyle/>
          <a:p>
            <a:pPr algn="ctr">
              <a:defRPr/>
            </a:pPr>
            <a:r>
              <a:rPr lang="en-US" sz="4400" dirty="0" smtClean="0"/>
              <a:t> Employee </a:t>
            </a:r>
            <a:r>
              <a:rPr lang="en-US" sz="4400" dirty="0"/>
              <a:t>Rights </a:t>
            </a:r>
            <a:r>
              <a:rPr lang="en-US" sz="4400" dirty="0"/>
              <a:t>&amp;</a:t>
            </a:r>
            <a:r>
              <a:rPr lang="en-US" sz="4400" dirty="0" smtClean="0"/>
              <a:t> Responsibilities</a:t>
            </a:r>
            <a:endParaRPr lang="en-US" sz="4400" dirty="0">
              <a:solidFill>
                <a:schemeClr val="accent1">
                  <a:satMod val="150000"/>
                </a:schemeClr>
              </a:solidFill>
            </a:endParaRPr>
          </a:p>
        </p:txBody>
      </p:sp>
      <p:sp>
        <p:nvSpPr>
          <p:cNvPr id="35842" name="Content Placeholder 1"/>
          <p:cNvSpPr>
            <a:spLocks noGrp="1"/>
          </p:cNvSpPr>
          <p:nvPr>
            <p:ph idx="1"/>
          </p:nvPr>
        </p:nvSpPr>
        <p:spPr>
          <a:xfrm>
            <a:off x="274320" y="1788160"/>
            <a:ext cx="9621520" cy="4531360"/>
          </a:xfrm>
        </p:spPr>
        <p:txBody>
          <a:bodyPr rtlCol="0">
            <a:normAutofit/>
          </a:bodyPr>
          <a:lstStyle/>
          <a:p>
            <a:pPr marL="438912" indent="-320040">
              <a:spcBef>
                <a:spcPts val="0"/>
              </a:spcBef>
              <a:buFont typeface="Wingdings" panose="05000000000000000000" pitchFamily="2" charset="2"/>
              <a:buChar char="§"/>
              <a:defRPr/>
            </a:pPr>
            <a:r>
              <a:rPr lang="en-US" sz="2000" dirty="0" smtClean="0"/>
              <a:t>OSHA website: </a:t>
            </a:r>
            <a:r>
              <a:rPr lang="en-US" sz="2000" dirty="0" smtClean="0">
                <a:solidFill>
                  <a:srgbClr val="0070C0"/>
                </a:solidFill>
                <a:hlinkClick r:id="rId3"/>
              </a:rPr>
              <a:t>OSHA Website</a:t>
            </a:r>
            <a:r>
              <a:rPr lang="en-US" sz="2000" dirty="0" smtClean="0">
                <a:solidFill>
                  <a:srgbClr val="0070C0"/>
                </a:solidFill>
              </a:rPr>
              <a:t> </a:t>
            </a:r>
            <a:r>
              <a:rPr lang="en-US" sz="2000" dirty="0" smtClean="0"/>
              <a:t>and OSHA offices: Call or Write (</a:t>
            </a:r>
            <a:r>
              <a:rPr lang="en-US" sz="2000" dirty="0" smtClean="0"/>
              <a:t>800-321-OSHA)</a:t>
            </a:r>
          </a:p>
          <a:p>
            <a:pPr marL="118872" indent="0">
              <a:spcBef>
                <a:spcPts val="0"/>
              </a:spcBef>
              <a:buNone/>
              <a:defRPr/>
            </a:pPr>
            <a:endParaRPr lang="en-US" sz="2000" dirty="0" smtClean="0"/>
          </a:p>
          <a:p>
            <a:pPr marL="438912" indent="-320040">
              <a:spcBef>
                <a:spcPts val="0"/>
              </a:spcBef>
              <a:buFont typeface="Wingdings" panose="05000000000000000000" pitchFamily="2" charset="2"/>
              <a:buChar char="§"/>
              <a:defRPr/>
            </a:pPr>
            <a:r>
              <a:rPr lang="en-US" sz="2000" dirty="0" smtClean="0"/>
              <a:t>Workers </a:t>
            </a:r>
            <a:r>
              <a:rPr lang="en-US" sz="2000" dirty="0" smtClean="0"/>
              <a:t>Rights: </a:t>
            </a:r>
            <a:r>
              <a:rPr lang="en-US" sz="2000" dirty="0" smtClean="0">
                <a:hlinkClick r:id="rId4"/>
              </a:rPr>
              <a:t>OSHA Publication 3021</a:t>
            </a:r>
            <a:r>
              <a:rPr lang="en-US" sz="2000" dirty="0" smtClean="0"/>
              <a:t> </a:t>
            </a:r>
            <a:endParaRPr lang="en-US" sz="2000" dirty="0"/>
          </a:p>
          <a:p>
            <a:pPr marL="438912" indent="-320040">
              <a:spcBef>
                <a:spcPts val="0"/>
              </a:spcBef>
              <a:buFont typeface="Wingdings" panose="05000000000000000000" pitchFamily="2" charset="2"/>
              <a:buChar char="§"/>
              <a:defRPr/>
            </a:pPr>
            <a:endParaRPr lang="en-US" sz="2000" dirty="0" smtClean="0"/>
          </a:p>
          <a:p>
            <a:pPr marL="438912" indent="-320040">
              <a:spcBef>
                <a:spcPts val="0"/>
              </a:spcBef>
              <a:buFont typeface="Wingdings" panose="05000000000000000000" pitchFamily="2" charset="2"/>
              <a:buChar char="§"/>
              <a:defRPr/>
            </a:pPr>
            <a:r>
              <a:rPr lang="en-US" sz="2000" dirty="0" smtClean="0"/>
              <a:t>Compliance Assistance Specialists in the area offices </a:t>
            </a:r>
          </a:p>
          <a:p>
            <a:pPr marL="438912" indent="-320040">
              <a:spcBef>
                <a:spcPts val="0"/>
              </a:spcBef>
              <a:buFont typeface="Wingdings" panose="05000000000000000000" pitchFamily="2" charset="2"/>
              <a:buChar char="§"/>
              <a:defRPr/>
            </a:pPr>
            <a:endParaRPr lang="en-US" sz="2000" dirty="0" smtClean="0"/>
          </a:p>
          <a:p>
            <a:pPr marL="438912" indent="-320040">
              <a:spcBef>
                <a:spcPts val="0"/>
              </a:spcBef>
              <a:buFont typeface="Wingdings" panose="05000000000000000000" pitchFamily="2" charset="2"/>
              <a:buChar char="§"/>
              <a:defRPr/>
            </a:pPr>
            <a:r>
              <a:rPr lang="en-US" sz="2000" dirty="0" smtClean="0"/>
              <a:t>National Institute for Occupational Safety and Health (NIOSH) – OSHA’s sister agency</a:t>
            </a:r>
          </a:p>
          <a:p>
            <a:pPr marL="438912" indent="-320040">
              <a:spcBef>
                <a:spcPts val="0"/>
              </a:spcBef>
              <a:buFont typeface="Wingdings" panose="05000000000000000000" pitchFamily="2" charset="2"/>
              <a:buChar char="§"/>
              <a:defRPr/>
            </a:pPr>
            <a:endParaRPr lang="en-US" sz="2000" dirty="0" smtClean="0"/>
          </a:p>
          <a:p>
            <a:pPr marL="438912" indent="-320040">
              <a:spcBef>
                <a:spcPts val="0"/>
              </a:spcBef>
              <a:buFont typeface="Wingdings" panose="05000000000000000000" pitchFamily="2" charset="2"/>
              <a:buChar char="§"/>
              <a:defRPr/>
            </a:pPr>
            <a:r>
              <a:rPr lang="en-US" sz="2000" dirty="0" smtClean="0"/>
              <a:t>OSHA Training Institute Education Centers</a:t>
            </a:r>
          </a:p>
          <a:p>
            <a:pPr marL="438912" indent="-320040">
              <a:spcBef>
                <a:spcPts val="0"/>
              </a:spcBef>
              <a:buFont typeface="Wingdings" panose="05000000000000000000" pitchFamily="2" charset="2"/>
              <a:buChar char="§"/>
              <a:defRPr/>
            </a:pPr>
            <a:endParaRPr lang="en-US" sz="2000" dirty="0" smtClean="0"/>
          </a:p>
          <a:p>
            <a:pPr marL="438912" indent="-320040">
              <a:spcBef>
                <a:spcPts val="0"/>
              </a:spcBef>
              <a:buFont typeface="Wingdings" panose="05000000000000000000" pitchFamily="2" charset="2"/>
              <a:buChar char="§"/>
              <a:defRPr/>
            </a:pPr>
            <a:r>
              <a:rPr lang="en-US" sz="2000" dirty="0" smtClean="0"/>
              <a:t>Doctors, nurses, other health care providers</a:t>
            </a:r>
          </a:p>
          <a:p>
            <a:pPr marL="404622">
              <a:spcBef>
                <a:spcPts val="0"/>
              </a:spcBef>
              <a:buFont typeface="Wingdings" panose="05000000000000000000" pitchFamily="2" charset="2"/>
              <a:buChar char="§"/>
              <a:defRPr/>
            </a:pPr>
            <a:endParaRPr lang="en-US" sz="2000" dirty="0" smtClean="0"/>
          </a:p>
          <a:p>
            <a:pPr marL="438912" indent="-320040">
              <a:spcBef>
                <a:spcPts val="0"/>
              </a:spcBef>
              <a:buFont typeface="Wingdings" panose="05000000000000000000" pitchFamily="2" charset="2"/>
              <a:buChar char="§"/>
              <a:defRPr/>
            </a:pPr>
            <a:r>
              <a:rPr lang="en-US" sz="2000" dirty="0" smtClean="0"/>
              <a:t>Other local, community-based resources</a:t>
            </a:r>
          </a:p>
          <a:p>
            <a:pPr marL="438912" indent="-320040">
              <a:spcBef>
                <a:spcPts val="0"/>
              </a:spcBef>
              <a:buFont typeface="Wingdings 2"/>
              <a:buChar char=""/>
              <a:defRPr/>
            </a:pPr>
            <a:endParaRPr lang="en-US" dirty="0" smtClean="0"/>
          </a:p>
        </p:txBody>
      </p:sp>
    </p:spTree>
    <p:extLst>
      <p:ext uri="{BB962C8B-B14F-4D97-AF65-F5344CB8AC3E}">
        <p14:creationId xmlns:p14="http://schemas.microsoft.com/office/powerpoint/2010/main" val="4053743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All Combustion engines Produce?</a:t>
            </a:r>
            <a:endParaRPr lang="en-US" dirty="0"/>
          </a:p>
        </p:txBody>
      </p:sp>
      <p:sp>
        <p:nvSpPr>
          <p:cNvPr id="3" name="Content Placeholder 2"/>
          <p:cNvSpPr>
            <a:spLocks noGrp="1"/>
          </p:cNvSpPr>
          <p:nvPr>
            <p:ph idx="1"/>
          </p:nvPr>
        </p:nvSpPr>
        <p:spPr/>
        <p:txBody>
          <a:bodyPr/>
          <a:lstStyle/>
          <a:p>
            <a:pPr marL="0" indent="0" algn="ctr">
              <a:buNone/>
            </a:pPr>
            <a:r>
              <a:rPr lang="en-US" dirty="0" smtClean="0"/>
              <a:t>CO- </a:t>
            </a:r>
            <a:r>
              <a:rPr lang="en-US" dirty="0"/>
              <a:t>Carbon monoxide is a colorless, odorless, tasteless gas produced by burning gas, wood, propane, charcoal or other fuel. Improperly ventilated appliances and engines, particularly in a tightly sealed or enclosed space, may allow carbon monoxide to accumulate to dangerous levels</a:t>
            </a:r>
          </a:p>
          <a:p>
            <a:pPr marL="0" indent="0" algn="ctr">
              <a:buNone/>
            </a:pPr>
            <a:endParaRPr lang="en-US" dirty="0" smtClean="0"/>
          </a:p>
          <a:p>
            <a:r>
              <a:rPr lang="en-US" dirty="0" smtClean="0"/>
              <a:t>OSHA Permissible Exposure Limit (PEL)-</a:t>
            </a:r>
          </a:p>
          <a:p>
            <a:endParaRPr lang="en-US" dirty="0"/>
          </a:p>
          <a:p>
            <a:endParaRPr lang="en-US" dirty="0" smtClean="0"/>
          </a:p>
          <a:p>
            <a:r>
              <a:rPr lang="en-US" dirty="0" smtClean="0"/>
              <a:t>NIOSH Recommended Exposure Limit (REL) – </a:t>
            </a:r>
          </a:p>
          <a:p>
            <a:pPr lvl="1"/>
            <a:r>
              <a:rPr lang="en-US" dirty="0" smtClean="0"/>
              <a:t>Carbon Monoxide- 35 PPM and Ceiling of 200 PPM</a:t>
            </a:r>
            <a:endParaRPr lang="en-US" dirty="0"/>
          </a:p>
        </p:txBody>
      </p:sp>
      <p:graphicFrame>
        <p:nvGraphicFramePr>
          <p:cNvPr id="4" name="Table 3" title="2-Cell Table - Carbon Monoxide - 50 ppm"/>
          <p:cNvGraphicFramePr>
            <a:graphicFrameLocks noGrp="1"/>
          </p:cNvGraphicFramePr>
          <p:nvPr>
            <p:extLst>
              <p:ext uri="{D42A27DB-BD31-4B8C-83A1-F6EECF244321}">
                <p14:modId xmlns:p14="http://schemas.microsoft.com/office/powerpoint/2010/main" val="1119820943"/>
              </p:ext>
            </p:extLst>
          </p:nvPr>
        </p:nvGraphicFramePr>
        <p:xfrm>
          <a:off x="1670617" y="4267857"/>
          <a:ext cx="3533776" cy="624840"/>
        </p:xfrm>
        <a:graphic>
          <a:graphicData uri="http://schemas.openxmlformats.org/drawingml/2006/table">
            <a:tbl>
              <a:tblPr firstRow="1"/>
              <a:tblGrid>
                <a:gridCol w="1766888"/>
                <a:gridCol w="1766888"/>
              </a:tblGrid>
              <a:tr h="0">
                <a:tc>
                  <a:txBody>
                    <a:bodyPr/>
                    <a:lstStyle/>
                    <a:p>
                      <a:pPr algn="l" fontAlgn="t"/>
                      <a:r>
                        <a:rPr lang="en-US" dirty="0">
                          <a:effectLst/>
                        </a:rPr>
                        <a:t>Carbon Monoxide (CO)</a:t>
                      </a:r>
                    </a:p>
                  </a:txBody>
                  <a:tcPr marL="47625" marR="47625" marT="38100" marB="381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US" dirty="0">
                          <a:effectLst/>
                        </a:rPr>
                        <a:t>50 ppm</a:t>
                      </a:r>
                    </a:p>
                  </a:txBody>
                  <a:tcPr marL="47625" marR="47625" marT="38100" marB="381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512254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Monoxide Affects on the Body</a:t>
            </a:r>
            <a:endParaRPr lang="en-US" dirty="0"/>
          </a:p>
        </p:txBody>
      </p:sp>
      <p:sp>
        <p:nvSpPr>
          <p:cNvPr id="6" name="Text Placeholder 5"/>
          <p:cNvSpPr>
            <a:spLocks noGrp="1"/>
          </p:cNvSpPr>
          <p:nvPr>
            <p:ph type="body" idx="1"/>
          </p:nvPr>
        </p:nvSpPr>
        <p:spPr/>
        <p:txBody>
          <a:bodyPr/>
          <a:lstStyle/>
          <a:p>
            <a:r>
              <a:rPr lang="en-US" dirty="0" smtClean="0"/>
              <a:t>Carbon Monoxide Poisoning </a:t>
            </a:r>
            <a:endParaRPr lang="en-US" dirty="0"/>
          </a:p>
        </p:txBody>
      </p:sp>
      <p:sp>
        <p:nvSpPr>
          <p:cNvPr id="7" name="Content Placeholder 6"/>
          <p:cNvSpPr>
            <a:spLocks noGrp="1"/>
          </p:cNvSpPr>
          <p:nvPr>
            <p:ph sz="half" idx="2"/>
          </p:nvPr>
        </p:nvSpPr>
        <p:spPr/>
        <p:txBody>
          <a:bodyPr>
            <a:normAutofit/>
          </a:bodyPr>
          <a:lstStyle/>
          <a:p>
            <a:r>
              <a:rPr lang="en-US" dirty="0"/>
              <a:t>Carbon monoxide poisoning occurs when carbon monoxide builds up in your bloodstream</a:t>
            </a:r>
            <a:r>
              <a:rPr lang="en-US" dirty="0" smtClean="0"/>
              <a:t>.</a:t>
            </a:r>
          </a:p>
          <a:p>
            <a:r>
              <a:rPr lang="en-US" dirty="0" smtClean="0"/>
              <a:t> </a:t>
            </a:r>
            <a:r>
              <a:rPr lang="en-US" dirty="0"/>
              <a:t>When too much carbon monoxide is in the air, your body replaces the oxygen in your red blood cells with carbon monoxide. </a:t>
            </a:r>
            <a:endParaRPr lang="en-US" dirty="0" smtClean="0"/>
          </a:p>
          <a:p>
            <a:r>
              <a:rPr lang="en-US" dirty="0" smtClean="0"/>
              <a:t>This </a:t>
            </a:r>
            <a:r>
              <a:rPr lang="en-US" dirty="0"/>
              <a:t>can lead to serious tissue damage, or even death.</a:t>
            </a:r>
          </a:p>
          <a:p>
            <a:endParaRPr lang="en-US" dirty="0"/>
          </a:p>
        </p:txBody>
      </p:sp>
      <p:sp>
        <p:nvSpPr>
          <p:cNvPr id="8" name="Text Placeholder 7"/>
          <p:cNvSpPr>
            <a:spLocks noGrp="1"/>
          </p:cNvSpPr>
          <p:nvPr>
            <p:ph type="body" sz="quarter" idx="3"/>
          </p:nvPr>
        </p:nvSpPr>
        <p:spPr/>
        <p:txBody>
          <a:bodyPr/>
          <a:lstStyle/>
          <a:p>
            <a:r>
              <a:rPr lang="en-US" dirty="0" smtClean="0"/>
              <a:t>Symptoms</a:t>
            </a:r>
            <a:endParaRPr lang="en-US" dirty="0"/>
          </a:p>
        </p:txBody>
      </p:sp>
      <p:sp>
        <p:nvSpPr>
          <p:cNvPr id="9" name="Content Placeholder 8"/>
          <p:cNvSpPr>
            <a:spLocks noGrp="1"/>
          </p:cNvSpPr>
          <p:nvPr>
            <p:ph sz="quarter" idx="4"/>
          </p:nvPr>
        </p:nvSpPr>
        <p:spPr/>
        <p:txBody>
          <a:bodyPr/>
          <a:lstStyle/>
          <a:p>
            <a:r>
              <a:rPr lang="en-US" dirty="0"/>
              <a:t>Headaches, dizziness and </a:t>
            </a:r>
            <a:r>
              <a:rPr lang="en-US" dirty="0" smtClean="0"/>
              <a:t>drowsiness</a:t>
            </a:r>
            <a:endParaRPr lang="en-US" dirty="0"/>
          </a:p>
          <a:p>
            <a:r>
              <a:rPr lang="en-US" dirty="0"/>
              <a:t>Nausea, vomiting, tightness across the chest</a:t>
            </a:r>
          </a:p>
          <a:p>
            <a:endParaRPr lang="en-US" dirty="0"/>
          </a:p>
        </p:txBody>
      </p:sp>
    </p:spTree>
    <p:extLst>
      <p:ext uri="{BB962C8B-B14F-4D97-AF65-F5344CB8AC3E}">
        <p14:creationId xmlns:p14="http://schemas.microsoft.com/office/powerpoint/2010/main" val="3352472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322898"/>
            <a:ext cx="8950960" cy="1320800"/>
          </a:xfrm>
        </p:spPr>
        <p:txBody>
          <a:bodyPr>
            <a:normAutofit fontScale="90000"/>
          </a:bodyPr>
          <a:lstStyle/>
          <a:p>
            <a:r>
              <a:rPr lang="en-US" dirty="0" smtClean="0"/>
              <a:t>Carbon Monoxide Poisoning</a:t>
            </a:r>
            <a:br>
              <a:rPr lang="en-US" dirty="0" smtClean="0"/>
            </a:br>
            <a:r>
              <a:rPr lang="en-US" sz="2000" dirty="0" smtClean="0"/>
              <a:t>Show video:  </a:t>
            </a:r>
            <a:r>
              <a:rPr lang="en-US" sz="2000" dirty="0" smtClean="0">
                <a:hlinkClick r:id="rId3" tooltip="Prevention Video for Carbon Monoxide in Construction"/>
              </a:rPr>
              <a:t>https://www.osha.gov/dts/vtools/construction/carbonmonoxide_fnl_eng_web.html</a:t>
            </a:r>
            <a:endParaRPr lang="en-US" sz="2000" dirty="0"/>
          </a:p>
        </p:txBody>
      </p:sp>
      <p:pic>
        <p:nvPicPr>
          <p:cNvPr id="1026" name="Picture 2" title="Image from Vide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05560" y="1816418"/>
            <a:ext cx="8161338" cy="459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45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Avoiding CO (Carbon Monoxide) Poisoning</a:t>
            </a:r>
            <a:endParaRPr lang="en-US" dirty="0"/>
          </a:p>
        </p:txBody>
      </p:sp>
      <p:sp>
        <p:nvSpPr>
          <p:cNvPr id="5" name="Content Placeholder 4"/>
          <p:cNvSpPr>
            <a:spLocks noGrp="1"/>
          </p:cNvSpPr>
          <p:nvPr>
            <p:ph sz="half" idx="1"/>
          </p:nvPr>
        </p:nvSpPr>
        <p:spPr/>
        <p:txBody>
          <a:bodyPr>
            <a:normAutofit lnSpcReduction="10000"/>
          </a:bodyPr>
          <a:lstStyle/>
          <a:p>
            <a:r>
              <a:rPr lang="en-US" dirty="0" smtClean="0"/>
              <a:t>Do Not Operate Gasoline/Propane/Diesel engine for long periods of time in confined area</a:t>
            </a:r>
          </a:p>
          <a:p>
            <a:r>
              <a:rPr lang="en-US" dirty="0" smtClean="0"/>
              <a:t>Do not operate a combustion engine without adequate ventilation</a:t>
            </a:r>
          </a:p>
          <a:p>
            <a:r>
              <a:rPr lang="en-US" dirty="0" smtClean="0"/>
              <a:t>Be careful in cold weather -  doors and windows are closed to prevent cold from entering</a:t>
            </a:r>
          </a:p>
          <a:p>
            <a:r>
              <a:rPr lang="en-US" dirty="0" smtClean="0"/>
              <a:t>Be careful in smaller rooms</a:t>
            </a:r>
          </a:p>
          <a:p>
            <a:r>
              <a:rPr lang="en-US" dirty="0" smtClean="0"/>
              <a:t>Install CO monitors </a:t>
            </a:r>
          </a:p>
          <a:p>
            <a:endParaRPr lang="en-US" dirty="0"/>
          </a:p>
        </p:txBody>
      </p:sp>
      <p:sp>
        <p:nvSpPr>
          <p:cNvPr id="6" name="Content Placeholder 5"/>
          <p:cNvSpPr>
            <a:spLocks noGrp="1"/>
          </p:cNvSpPr>
          <p:nvPr>
            <p:ph sz="half" idx="2"/>
          </p:nvPr>
        </p:nvSpPr>
        <p:spPr/>
        <p:txBody>
          <a:bodyPr>
            <a:normAutofit lnSpcReduction="10000"/>
          </a:bodyPr>
          <a:lstStyle/>
          <a:p>
            <a:r>
              <a:rPr lang="en-US" dirty="0" smtClean="0"/>
              <a:t>Consider Substituting Gas powered tools for hydraulic or battery operated</a:t>
            </a:r>
          </a:p>
          <a:p>
            <a:r>
              <a:rPr lang="en-US" dirty="0" smtClean="0"/>
              <a:t>Incorporate a ventilation system</a:t>
            </a:r>
          </a:p>
          <a:p>
            <a:r>
              <a:rPr lang="en-US" dirty="0" smtClean="0"/>
              <a:t>Keep windows and doors open</a:t>
            </a:r>
          </a:p>
          <a:p>
            <a:r>
              <a:rPr lang="en-US" dirty="0" smtClean="0"/>
              <a:t>Keep an Air Monitor in the work area</a:t>
            </a:r>
          </a:p>
          <a:p>
            <a:endParaRPr lang="en-US" dirty="0" smtClean="0"/>
          </a:p>
          <a:p>
            <a:endParaRPr lang="en-US" dirty="0"/>
          </a:p>
        </p:txBody>
      </p:sp>
    </p:spTree>
    <p:extLst>
      <p:ext uri="{BB962C8B-B14F-4D97-AF65-F5344CB8AC3E}">
        <p14:creationId xmlns:p14="http://schemas.microsoft.com/office/powerpoint/2010/main" val="3539369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sources of CO on the construction site</a:t>
            </a:r>
            <a:endParaRPr lang="en-US" dirty="0"/>
          </a:p>
        </p:txBody>
      </p:sp>
      <p:sp>
        <p:nvSpPr>
          <p:cNvPr id="3" name="Content Placeholder 2"/>
          <p:cNvSpPr>
            <a:spLocks noGrp="1"/>
          </p:cNvSpPr>
          <p:nvPr>
            <p:ph sz="half" idx="1"/>
          </p:nvPr>
        </p:nvSpPr>
        <p:spPr/>
        <p:txBody>
          <a:bodyPr/>
          <a:lstStyle/>
          <a:p>
            <a:r>
              <a:rPr lang="en-US" dirty="0" smtClean="0"/>
              <a:t>Portable </a:t>
            </a:r>
            <a:r>
              <a:rPr lang="en-US" dirty="0"/>
              <a:t>generators/generators in </a:t>
            </a:r>
            <a:r>
              <a:rPr lang="en-US" dirty="0" smtClean="0"/>
              <a:t>buildings</a:t>
            </a:r>
            <a:endParaRPr lang="en-US" dirty="0"/>
          </a:p>
          <a:p>
            <a:r>
              <a:rPr lang="en-US" dirty="0"/>
              <a:t>Concrete cutting saws, </a:t>
            </a:r>
            <a:r>
              <a:rPr lang="en-US" dirty="0" smtClean="0"/>
              <a:t>compressors</a:t>
            </a:r>
            <a:endParaRPr lang="en-US" dirty="0"/>
          </a:p>
          <a:p>
            <a:r>
              <a:rPr lang="en-US" dirty="0"/>
              <a:t>Power trowels, floor buffers, space </a:t>
            </a:r>
            <a:r>
              <a:rPr lang="en-US" dirty="0" smtClean="0"/>
              <a:t>heaters</a:t>
            </a:r>
            <a:endParaRPr lang="en-US" dirty="0"/>
          </a:p>
          <a:p>
            <a:r>
              <a:rPr lang="en-US" dirty="0"/>
              <a:t>Welding, gasoline powered pumps</a:t>
            </a:r>
          </a:p>
          <a:p>
            <a:endParaRPr lang="en-US" dirty="0"/>
          </a:p>
        </p:txBody>
      </p:sp>
      <p:sp>
        <p:nvSpPr>
          <p:cNvPr id="4" name="Content Placeholder 3"/>
          <p:cNvSpPr>
            <a:spLocks noGrp="1"/>
          </p:cNvSpPr>
          <p:nvPr>
            <p:ph sz="half" idx="2"/>
          </p:nvPr>
        </p:nvSpPr>
        <p:spPr/>
        <p:txBody>
          <a:bodyPr/>
          <a:lstStyle/>
          <a:p>
            <a:r>
              <a:rPr lang="en-US" dirty="0" smtClean="0"/>
              <a:t>High focus on this equipment because of its continued use indoors or in confined areas</a:t>
            </a:r>
            <a:endParaRPr lang="en-US" dirty="0"/>
          </a:p>
        </p:txBody>
      </p:sp>
    </p:spTree>
    <p:extLst>
      <p:ext uri="{BB962C8B-B14F-4D97-AF65-F5344CB8AC3E}">
        <p14:creationId xmlns:p14="http://schemas.microsoft.com/office/powerpoint/2010/main" val="324900368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2924</Words>
  <Application>Microsoft Office PowerPoint</Application>
  <PresentationFormat>Custom</PresentationFormat>
  <Paragraphs>496</Paragraphs>
  <Slides>48</Slides>
  <Notes>40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Facet</vt:lpstr>
      <vt:lpstr>Motorized Construction Equipment</vt:lpstr>
      <vt:lpstr>Why Are We Conducting This Training? </vt:lpstr>
      <vt:lpstr>Learning Objectives</vt:lpstr>
      <vt:lpstr>Carbon Monoxide</vt:lpstr>
      <vt:lpstr>What Does All Combustion engines Produce?</vt:lpstr>
      <vt:lpstr>Carbon Monoxide Affects on the Body</vt:lpstr>
      <vt:lpstr>Carbon Monoxide Poisoning Show video:  https://www.osha.gov/dts/vtools/construction/carbonmonoxide_fnl_eng_web.html</vt:lpstr>
      <vt:lpstr>Avoiding CO (Carbon Monoxide) Poisoning</vt:lpstr>
      <vt:lpstr>Some sources of CO on the construction site</vt:lpstr>
      <vt:lpstr>Motorized Equipment</vt:lpstr>
      <vt:lpstr>OSHA’s Focus Four</vt:lpstr>
      <vt:lpstr>Identifying Motorized Construction Equipment </vt:lpstr>
      <vt:lpstr>Identifying Motorized Construction Equipment</vt:lpstr>
      <vt:lpstr>Fire Prevention </vt:lpstr>
      <vt:lpstr>Motorized mobile equipment</vt:lpstr>
      <vt:lpstr>Motorized Mobile Equipment Hazards </vt:lpstr>
      <vt:lpstr>Gas Powered Mobile Equipment Hazards</vt:lpstr>
      <vt:lpstr>Gas Powered Mobile Equipment Hazards </vt:lpstr>
      <vt:lpstr>Motor Powered Equipment</vt:lpstr>
      <vt:lpstr>Forklifts</vt:lpstr>
      <vt:lpstr>Forklifts Continued</vt:lpstr>
      <vt:lpstr>Skid Steer</vt:lpstr>
      <vt:lpstr>Aerial Lifts </vt:lpstr>
      <vt:lpstr>Aerial Lifts Continued</vt:lpstr>
      <vt:lpstr>Horizontal Directional Drilling</vt:lpstr>
      <vt:lpstr>Vehicles</vt:lpstr>
      <vt:lpstr>Motorized Hand Tools</vt:lpstr>
      <vt:lpstr>Gas Powered Hand Tools Hazards</vt:lpstr>
      <vt:lpstr>Gas Powered Hand Tools</vt:lpstr>
      <vt:lpstr>Cut Off Saw Hazards</vt:lpstr>
      <vt:lpstr>Chain Saws</vt:lpstr>
      <vt:lpstr>Powered Trowels</vt:lpstr>
      <vt:lpstr>Pressure Washers</vt:lpstr>
      <vt:lpstr>Immobile Motorized Equipment</vt:lpstr>
      <vt:lpstr>Immobile Gas Powered Equipment</vt:lpstr>
      <vt:lpstr> Immobile Gas Powered Equipment</vt:lpstr>
      <vt:lpstr>Immobile Gas Powered Equipment </vt:lpstr>
      <vt:lpstr> Immobile Gas Powered Equipment </vt:lpstr>
      <vt:lpstr>Employee Rights and Responsibilities</vt:lpstr>
      <vt:lpstr>Employee Rights &amp; Responsibilities Occupational Safety and Health Act of 1970</vt:lpstr>
      <vt:lpstr>Employee Rights &amp; Responsibilities</vt:lpstr>
      <vt:lpstr>Employee Rights &amp; Responsibilities You have the right to:</vt:lpstr>
      <vt:lpstr>Employee Rights &amp; Responsibilities Continued:</vt:lpstr>
      <vt:lpstr>Whistleblower Protection</vt:lpstr>
      <vt:lpstr>Whistleblower Protection </vt:lpstr>
      <vt:lpstr>Whistleblower Protection  </vt:lpstr>
      <vt:lpstr> Whistleblower Protection </vt:lpstr>
      <vt:lpstr> Employee Rights &amp; Responsibilities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2018-06-11T19:13:16Z</dcterms:created>
  <dcterms:modified xsi:type="dcterms:W3CDTF">2018-06-11T19:21:30Z</dcterms:modified>
</cp:coreProperties>
</file>