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60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4" r:id="rId11"/>
    <p:sldId id="373" r:id="rId12"/>
    <p:sldId id="316" r:id="rId13"/>
    <p:sldId id="368" r:id="rId14"/>
    <p:sldId id="345" r:id="rId15"/>
    <p:sldId id="350" r:id="rId16"/>
    <p:sldId id="369" r:id="rId17"/>
    <p:sldId id="371" r:id="rId18"/>
    <p:sldId id="318" r:id="rId19"/>
    <p:sldId id="328" r:id="rId20"/>
    <p:sldId id="282" r:id="rId21"/>
    <p:sldId id="285" r:id="rId22"/>
    <p:sldId id="286" r:id="rId23"/>
    <p:sldId id="287" r:id="rId24"/>
    <p:sldId id="344" r:id="rId25"/>
    <p:sldId id="284" r:id="rId26"/>
    <p:sldId id="381" r:id="rId27"/>
    <p:sldId id="321" r:id="rId28"/>
    <p:sldId id="320" r:id="rId29"/>
    <p:sldId id="322" r:id="rId30"/>
    <p:sldId id="323" r:id="rId31"/>
    <p:sldId id="374" r:id="rId32"/>
    <p:sldId id="290" r:id="rId33"/>
    <p:sldId id="375" r:id="rId34"/>
    <p:sldId id="376" r:id="rId35"/>
    <p:sldId id="377" r:id="rId36"/>
    <p:sldId id="379" r:id="rId37"/>
    <p:sldId id="357" r:id="rId38"/>
    <p:sldId id="382" r:id="rId39"/>
    <p:sldId id="363" r:id="rId40"/>
    <p:sldId id="364" r:id="rId41"/>
    <p:sldId id="387" r:id="rId42"/>
    <p:sldId id="383" r:id="rId43"/>
    <p:sldId id="384" r:id="rId44"/>
    <p:sldId id="385" r:id="rId45"/>
    <p:sldId id="342" r:id="rId46"/>
    <p:sldId id="341" r:id="rId47"/>
    <p:sldId id="331" r:id="rId48"/>
    <p:sldId id="337" r:id="rId49"/>
    <p:sldId id="386" r:id="rId50"/>
    <p:sldId id="388" r:id="rId51"/>
    <p:sldId id="389" r:id="rId52"/>
    <p:sldId id="390" r:id="rId53"/>
    <p:sldId id="391" r:id="rId54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86533" autoAdjust="0"/>
  </p:normalViewPr>
  <p:slideViewPr>
    <p:cSldViewPr snapToGrid="0">
      <p:cViewPr>
        <p:scale>
          <a:sx n="50" d="100"/>
          <a:sy n="50" d="100"/>
        </p:scale>
        <p:origin x="-686" y="-26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TPM Ergo Follow-On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947" y="0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257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947" y="6601257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9C2DC-91B8-4DDC-B85A-6DA3D330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510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smtClean="0"/>
              <a:t>TPM Ergo Follow-On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868363"/>
            <a:ext cx="4171950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A70B29C-2F22-4E02-ACD5-2D7EC1AA0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22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B29C-2F22-4E02-ACD5-2D7EC1AA05F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TPM Ergo Follow-On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9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B29C-2F22-4E02-ACD5-2D7EC1AA05F0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TPM Ergo Follow-On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B29C-2F22-4E02-ACD5-2D7EC1AA05F0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TPM Ergo Follow-On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2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TPM Ergo Follow-On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B29C-2F22-4E02-ACD5-2D7EC1AA05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1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7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B338-ABEA-487D-AE79-34B5150D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654301" y="2405064"/>
            <a:ext cx="5827713" cy="1646237"/>
          </a:xfrm>
        </p:spPr>
        <p:txBody>
          <a:bodyPr/>
          <a:lstStyle/>
          <a:p>
            <a:pPr eaLnBrk="1" hangingPunct="1"/>
            <a:r>
              <a:rPr lang="en-US" altLang="en-US" dirty="0"/>
              <a:t>Agriculture Safety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895600" y="990600"/>
            <a:ext cx="6400800" cy="1752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Timber Products Manufacturers Association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John Zeman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Timber ERGONOMICS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5364" name="Picture 2" title="Picture of decorative introduction ergonomic improvement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8473" y="1209964"/>
            <a:ext cx="4570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Mejora</a:t>
            </a:r>
            <a:r>
              <a:rPr lang="en-US" sz="4000" b="1" dirty="0" smtClean="0"/>
              <a:t> </a:t>
            </a:r>
            <a:r>
              <a:rPr lang="es-MX" sz="4000" b="1" dirty="0" smtClean="0"/>
              <a:t>Ergonómica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15162" y="2001922"/>
            <a:ext cx="396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El </a:t>
            </a:r>
            <a:r>
              <a:rPr lang="es-MX" sz="4000" b="1" dirty="0" smtClean="0"/>
              <a:t>Siguiente Nivel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603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1520" y="323652"/>
            <a:ext cx="7313612" cy="9906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en-US" b="1" dirty="0"/>
              <a:t> </a:t>
            </a:r>
            <a:r>
              <a:rPr lang="en-US" altLang="en-US" sz="3100" b="1" dirty="0" smtClean="0">
                <a:latin typeface="+mn-lt"/>
              </a:rPr>
              <a:t>La </a:t>
            </a:r>
            <a:r>
              <a:rPr lang="es-MX" altLang="en-US" sz="3100" b="1" dirty="0" smtClean="0">
                <a:latin typeface="+mn-lt"/>
              </a:rPr>
              <a:t>Secuencia que Eventos que Conducen a los TME </a:t>
            </a:r>
            <a:r>
              <a:rPr lang="en-US" sz="3600" b="1" dirty="0" smtClean="0"/>
              <a:t>  </a:t>
            </a:r>
            <a:endParaRPr lang="en-US" altLang="en-US" sz="3600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799" y="1652155"/>
            <a:ext cx="7772400" cy="4800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/>
              <a:t>	      </a:t>
            </a:r>
            <a:r>
              <a:rPr lang="en-US" altLang="en-US" sz="2400" b="1" dirty="0">
                <a:solidFill>
                  <a:schemeClr val="hlink"/>
                </a:solidFill>
              </a:rPr>
              <a:t> </a:t>
            </a:r>
            <a:r>
              <a:rPr lang="en-US" altLang="en-US" sz="2400" b="1" dirty="0"/>
              <a:t> </a:t>
            </a:r>
            <a:endParaRPr lang="en-US" altLang="en-US" sz="2400" b="1" u="sng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/>
              <a:t>                                          </a:t>
            </a:r>
            <a:r>
              <a:rPr lang="es-MX" altLang="en-US" sz="2400" b="1" u="sng" dirty="0" smtClean="0"/>
              <a:t>Ambiente de Trabajo </a:t>
            </a:r>
            <a:endParaRPr lang="en-US" altLang="en-US" sz="2400" b="1" u="sng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/>
              <a:t>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/>
              <a:t>       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b="1" u="sng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/>
              <a:t>	</a:t>
            </a:r>
            <a:r>
              <a:rPr lang="es-MX" altLang="en-US" sz="2400" b="1" u="sng" dirty="0" smtClean="0"/>
              <a:t>Conductas de Riesgo Específicos 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	       </a:t>
            </a:r>
            <a:r>
              <a:rPr lang="es-MX" altLang="en-US" sz="2400" b="1" u="sng" dirty="0" smtClean="0"/>
              <a:t>Condiciones Inseguras </a:t>
            </a:r>
            <a:endParaRPr lang="en-US" altLang="en-US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/>
              <a:t>					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/>
              <a:t>  				</a:t>
            </a:r>
            <a:r>
              <a:rPr lang="es-MX" altLang="en-US" sz="2400" b="1" u="sng" dirty="0" smtClean="0"/>
              <a:t>Movimiento en el Tiempo </a:t>
            </a:r>
            <a:endParaRPr lang="en-US" altLang="en-US" sz="2400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b="1" dirty="0">
              <a:solidFill>
                <a:schemeClr val="fol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/>
              <a:t>		      </a:t>
            </a:r>
            <a:r>
              <a:rPr lang="en-US" altLang="en-US" sz="2400" b="1" dirty="0">
                <a:solidFill>
                  <a:schemeClr val="hlink"/>
                </a:solidFill>
              </a:rPr>
              <a:t> </a:t>
            </a:r>
            <a:r>
              <a:rPr lang="en-US" altLang="en-US" sz="2400" b="1" dirty="0"/>
              <a:t>	      	            </a:t>
            </a:r>
            <a:r>
              <a:rPr lang="en-US" altLang="en-US" sz="2400" b="1" u="sng" dirty="0" smtClean="0"/>
              <a:t>TME</a:t>
            </a:r>
            <a:endParaRPr lang="en-US" altLang="en-US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700" b="1" i="1" dirty="0"/>
              <a:t> </a:t>
            </a:r>
          </a:p>
        </p:txBody>
      </p:sp>
      <p:sp>
        <p:nvSpPr>
          <p:cNvPr id="47108" name="AutoShape 4" title="Picture of an arrow pointing at specific unsafe conditions"/>
          <p:cNvSpPr>
            <a:spLocks noChangeArrowheads="1"/>
          </p:cNvSpPr>
          <p:nvPr/>
        </p:nvSpPr>
        <p:spPr bwMode="auto">
          <a:xfrm rot="19388538">
            <a:off x="7155072" y="2767433"/>
            <a:ext cx="247433" cy="789778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09" name="AutoShape 5" title="Picture of an arrow pointing to specific unsafe behaviors"/>
          <p:cNvSpPr>
            <a:spLocks noChangeArrowheads="1"/>
          </p:cNvSpPr>
          <p:nvPr/>
        </p:nvSpPr>
        <p:spPr bwMode="auto">
          <a:xfrm rot="2285147">
            <a:off x="4811579" y="2763728"/>
            <a:ext cx="263865" cy="843583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 </a:t>
            </a:r>
          </a:p>
        </p:txBody>
      </p:sp>
      <p:sp>
        <p:nvSpPr>
          <p:cNvPr id="47111" name="AutoShape 7" title="Picture of an arrow pointing to MSDs"/>
          <p:cNvSpPr>
            <a:spLocks noChangeArrowheads="1"/>
          </p:cNvSpPr>
          <p:nvPr/>
        </p:nvSpPr>
        <p:spPr bwMode="auto">
          <a:xfrm>
            <a:off x="6022108" y="5257043"/>
            <a:ext cx="212436" cy="443345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Plus Sign 1" title="Picture of a plus sign"/>
          <p:cNvSpPr/>
          <p:nvPr/>
        </p:nvSpPr>
        <p:spPr>
          <a:xfrm>
            <a:off x="5957454" y="4121141"/>
            <a:ext cx="341745" cy="46009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Gestión de Los Movimientos </a:t>
            </a:r>
            <a:endParaRPr lang="en-US" b="1" dirty="0"/>
          </a:p>
        </p:txBody>
      </p:sp>
      <p:pic>
        <p:nvPicPr>
          <p:cNvPr id="2050" name="Picture 2" descr="C:\Users\Owner\Pictures\image002.jpg" title="Picture of a dog stuck between tre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0826" y="2140527"/>
            <a:ext cx="3719974" cy="37085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27564" y="4248726"/>
            <a:ext cx="4192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No poder </a:t>
            </a:r>
            <a:r>
              <a:rPr lang="es-MX" b="1" dirty="0" smtClean="0">
                <a:solidFill>
                  <a:srgbClr val="00B050"/>
                </a:solidFill>
              </a:rPr>
              <a:t>controlar su movimiento puede </a:t>
            </a:r>
          </a:p>
          <a:p>
            <a:r>
              <a:rPr lang="es-MX" b="1" dirty="0">
                <a:solidFill>
                  <a:srgbClr val="00B050"/>
                </a:solidFill>
              </a:rPr>
              <a:t>c</a:t>
            </a:r>
            <a:r>
              <a:rPr lang="es-MX" b="1" dirty="0" smtClean="0">
                <a:solidFill>
                  <a:srgbClr val="00B050"/>
                </a:solidFill>
              </a:rPr>
              <a:t>onvertirse en un problema.</a:t>
            </a:r>
          </a:p>
        </p:txBody>
      </p:sp>
    </p:spTree>
    <p:extLst>
      <p:ext uri="{BB962C8B-B14F-4D97-AF65-F5344CB8AC3E}">
        <p14:creationId xmlns:p14="http://schemas.microsoft.com/office/powerpoint/2010/main" val="6251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s-MX" b="1" dirty="0" smtClean="0"/>
              <a:t>Elección Personal Puede Tener Consecuencias </a:t>
            </a:r>
            <a:endParaRPr lang="en-US" b="1" dirty="0"/>
          </a:p>
        </p:txBody>
      </p:sp>
      <p:pic>
        <p:nvPicPr>
          <p:cNvPr id="4" name="Content Placeholder 3" descr="Chemical Storage and Disposal - i3Detroi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182" y="3348399"/>
            <a:ext cx="3810000" cy="2857500"/>
          </a:xfrm>
        </p:spPr>
      </p:pic>
      <p:sp>
        <p:nvSpPr>
          <p:cNvPr id="5" name="TextBox 4"/>
          <p:cNvSpPr txBox="1"/>
          <p:nvPr/>
        </p:nvSpPr>
        <p:spPr>
          <a:xfrm>
            <a:off x="1543276" y="2334877"/>
            <a:ext cx="34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¿</a:t>
            </a:r>
            <a:r>
              <a:rPr lang="en-US" dirty="0" smtClean="0"/>
              <a:t>Para sumergir o no, es un </a:t>
            </a:r>
            <a:r>
              <a:rPr lang="es-MX" dirty="0" smtClean="0"/>
              <a:t>opción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2" descr="http://res.freestockphotos.biz/pictures/15/15598-illustration-of-a-dancing-cartoon-blue-man-pv.png" title="Picture of a worker who makes wrong choic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0485">
            <a:off x="6164769" y="283738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 title="Picture of worker's hand"/>
          <p:cNvSpPr/>
          <p:nvPr/>
        </p:nvSpPr>
        <p:spPr>
          <a:xfrm>
            <a:off x="6241659" y="3151795"/>
            <a:ext cx="1034472" cy="515476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 title="Picture of worker's hand"/>
          <p:cNvSpPr/>
          <p:nvPr/>
        </p:nvSpPr>
        <p:spPr>
          <a:xfrm>
            <a:off x="8899236" y="3081263"/>
            <a:ext cx="1034472" cy="515476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76656" y="2334877"/>
            <a:ext cx="216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Mala </a:t>
            </a:r>
            <a:r>
              <a:rPr lang="es-MX" dirty="0" smtClean="0"/>
              <a:t>decisión </a:t>
            </a:r>
            <a:r>
              <a:rPr lang="en-US" dirty="0" smtClean="0"/>
              <a:t> </a:t>
            </a:r>
            <a:r>
              <a:rPr lang="en-US" dirty="0"/>
              <a:t>- Eddy</a:t>
            </a:r>
          </a:p>
        </p:txBody>
      </p:sp>
    </p:spTree>
    <p:extLst>
      <p:ext uri="{BB962C8B-B14F-4D97-AF65-F5344CB8AC3E}">
        <p14:creationId xmlns:p14="http://schemas.microsoft.com/office/powerpoint/2010/main" val="3413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Aprender A Reconocer El Peligro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2114" y="1834537"/>
            <a:ext cx="5181600" cy="667069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Acontecimientos de la vida real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title="Picture of a dog and a cat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78" y="2506662"/>
            <a:ext cx="4468697" cy="3148180"/>
          </a:xfrm>
        </p:spPr>
      </p:pic>
      <p:sp>
        <p:nvSpPr>
          <p:cNvPr id="6" name="Rectangle 5"/>
          <p:cNvSpPr/>
          <p:nvPr/>
        </p:nvSpPr>
        <p:spPr>
          <a:xfrm>
            <a:off x="7010131" y="1834537"/>
            <a:ext cx="492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/>
              <a:t>Acontecimientos de la vida real </a:t>
            </a:r>
            <a:endParaRPr lang="en-US" sz="2800" dirty="0"/>
          </a:p>
        </p:txBody>
      </p:sp>
      <p:pic>
        <p:nvPicPr>
          <p:cNvPr id="8" name="Picture 7" title="Picture of a cheetah and a gazel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87" y="2501606"/>
            <a:ext cx="5113000" cy="4010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378" y="5943600"/>
            <a:ext cx="34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Está detrás de mi, ¿verdad?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En </a:t>
            </a:r>
            <a:r>
              <a:rPr lang="es-MX" sz="3200" b="1" dirty="0" smtClean="0"/>
              <a:t>Adición </a:t>
            </a:r>
            <a:endParaRPr lang="en-US" sz="3200" b="1" dirty="0"/>
          </a:p>
        </p:txBody>
      </p:sp>
      <p:pic>
        <p:nvPicPr>
          <p:cNvPr id="4" name="Content Placeholder 3" title="Picture of an adult and kid hockey players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2237607"/>
            <a:ext cx="5801784" cy="4351338"/>
          </a:xfrm>
        </p:spPr>
      </p:pic>
      <p:sp>
        <p:nvSpPr>
          <p:cNvPr id="3" name="TextBox 2"/>
          <p:cNvSpPr txBox="1"/>
          <p:nvPr/>
        </p:nvSpPr>
        <p:spPr>
          <a:xfrm>
            <a:off x="2878292" y="1652832"/>
            <a:ext cx="609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Escuchar </a:t>
            </a:r>
            <a:r>
              <a:rPr lang="es-MX" sz="3200" b="1" dirty="0" smtClean="0"/>
              <a:t>y</a:t>
            </a:r>
            <a:r>
              <a:rPr lang="es-MX" sz="3200" b="1" dirty="0" smtClean="0">
                <a:solidFill>
                  <a:srgbClr val="FF0000"/>
                </a:solidFill>
              </a:rPr>
              <a:t> ver </a:t>
            </a:r>
            <a:r>
              <a:rPr lang="es-MX" sz="3200" b="1" dirty="0" smtClean="0"/>
              <a:t>a nuestros mayores</a:t>
            </a:r>
            <a:r>
              <a:rPr lang="es-MX" sz="3200" b="1" dirty="0" smtClean="0">
                <a:solidFill>
                  <a:srgbClr val="FF0000"/>
                </a:solidFill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63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/>
              <a:t>Prueba Definitiva </a:t>
            </a:r>
            <a:r>
              <a:rPr lang="en-US" sz="4000" b="1" dirty="0" smtClean="0"/>
              <a:t> </a:t>
            </a:r>
            <a:r>
              <a:rPr lang="en-US" sz="4000" b="1" dirty="0"/>
              <a:t>- </a:t>
            </a:r>
            <a:r>
              <a:rPr lang="en-US" sz="4000" b="1" dirty="0" smtClean="0"/>
              <a:t>Aprendemos Observando a Nuestros Mayores</a:t>
            </a:r>
            <a:endParaRPr lang="en-US" sz="4000" b="1" dirty="0"/>
          </a:p>
        </p:txBody>
      </p:sp>
      <p:pic>
        <p:nvPicPr>
          <p:cNvPr id="4" name="Content Placeholder 3" title="Picture of parents and kid looking at cell phones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650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s-MX" b="1" dirty="0" smtClean="0"/>
              <a:t>Segunda Parte </a:t>
            </a:r>
            <a:r>
              <a:rPr lang="en-US" b="1" dirty="0" smtClean="0"/>
              <a:t> </a:t>
            </a:r>
            <a:r>
              <a:rPr lang="en-US" b="1" dirty="0"/>
              <a:t>– </a:t>
            </a:r>
            <a:r>
              <a:rPr lang="es-MX" b="1" dirty="0" smtClean="0"/>
              <a:t>Conciencia Ergonómica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title="Picture of a light bulb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63" y="2150846"/>
            <a:ext cx="3768437" cy="2956249"/>
          </a:xfrm>
        </p:spPr>
      </p:pic>
      <p:pic>
        <p:nvPicPr>
          <p:cNvPr id="5" name="Picture 2" descr="http://up.picr.de/7470516sfx.jpg" title="Picture of person scratching their 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446" y="2150846"/>
            <a:ext cx="1905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7868" y="1542473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Ayer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15564" y="1671880"/>
            <a:ext cx="60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Hoy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s-MX" b="1" dirty="0" smtClean="0"/>
              <a:t>Habilidades y Conocimientos Ergonómicos </a:t>
            </a:r>
            <a:endParaRPr lang="en-US" b="1" dirty="0"/>
          </a:p>
        </p:txBody>
      </p:sp>
      <p:pic>
        <p:nvPicPr>
          <p:cNvPr id="2050" name="Picture 2" descr="Click to view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64" y="2669309"/>
            <a:ext cx="4461164" cy="38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ck to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818" y="2669308"/>
            <a:ext cx="4027055" cy="302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9030" y="2091447"/>
            <a:ext cx="335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Aprendiendo de la manera difícil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¿Cuál es la Mejor Manera de Prevenir los TME?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4C5A6A"/>
                </a:solidFill>
              </a:rPr>
              <a:t>Reconocimiento y Manejo de las </a:t>
            </a:r>
            <a:r>
              <a:rPr lang="es-MX" dirty="0" smtClean="0">
                <a:solidFill>
                  <a:srgbClr val="FF0000"/>
                </a:solidFill>
              </a:rPr>
              <a:t>Posturas</a:t>
            </a:r>
            <a:r>
              <a:rPr lang="es-MX" dirty="0" smtClean="0">
                <a:solidFill>
                  <a:srgbClr val="4C5A6A"/>
                </a:solidFill>
              </a:rPr>
              <a:t> que les Hacen </a:t>
            </a:r>
            <a:endParaRPr lang="en-US" dirty="0">
              <a:solidFill>
                <a:srgbClr val="4C5A6A"/>
              </a:solidFill>
            </a:endParaRPr>
          </a:p>
          <a:p>
            <a:pPr>
              <a:buNone/>
            </a:pPr>
            <a:endParaRPr lang="en-US" dirty="0">
              <a:solidFill>
                <a:srgbClr val="4C5A6A"/>
              </a:solidFill>
            </a:endParaRPr>
          </a:p>
          <a:p>
            <a:r>
              <a:rPr lang="es-MX" dirty="0" smtClean="0">
                <a:solidFill>
                  <a:srgbClr val="4C5A6A"/>
                </a:solidFill>
              </a:rPr>
              <a:t>Gestionar los </a:t>
            </a:r>
            <a:r>
              <a:rPr lang="es-MX" dirty="0" smtClean="0">
                <a:solidFill>
                  <a:srgbClr val="FF0000"/>
                </a:solidFill>
              </a:rPr>
              <a:t>Movimientos Repetitivos </a:t>
            </a:r>
            <a:r>
              <a:rPr lang="es-MX" dirty="0" smtClean="0">
                <a:solidFill>
                  <a:srgbClr val="4C5A6A"/>
                </a:solidFill>
              </a:rPr>
              <a:t>que las Causan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Movimiento y la Postura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Para las siguientes diapositivas, usted va a aprender a reconocer peligros potenciales que no son obvias</a:t>
            </a:r>
            <a:r>
              <a:rPr lang="en-US" dirty="0" smtClean="0"/>
              <a:t>.  </a:t>
            </a:r>
            <a:r>
              <a:rPr lang="es-MX" dirty="0" smtClean="0"/>
              <a:t>Estos peligros obvios no implican la postura y el movimiento de su muñeca, codo, hombro y brazo. </a:t>
            </a:r>
            <a:endParaRPr lang="en-US" dirty="0"/>
          </a:p>
        </p:txBody>
      </p:sp>
      <p:pic>
        <p:nvPicPr>
          <p:cNvPr id="5" name="Content Placeholder 3" title="Picture of an owl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403" y="296259"/>
            <a:ext cx="4286250" cy="3971925"/>
          </a:xfrm>
        </p:spPr>
      </p:pic>
    </p:spTree>
    <p:extLst>
      <p:ext uri="{BB962C8B-B14F-4D97-AF65-F5344CB8AC3E}">
        <p14:creationId xmlns:p14="http://schemas.microsoft.com/office/powerpoint/2010/main" val="12695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s-MX" b="1" dirty="0" smtClean="0"/>
              <a:t>Seguridad de los Productos de Madera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Hay </a:t>
            </a:r>
            <a:r>
              <a:rPr lang="es-MX" dirty="0" smtClean="0"/>
              <a:t>una alta incidencia de lesiones relacionadas con la ergonomía en nuestra industria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La </a:t>
            </a:r>
            <a:r>
              <a:rPr lang="es-MX" dirty="0" smtClean="0"/>
              <a:t>Asociación de Productos de Madera fabricantes junto con su empleador reconoce la necesidad de una mejora ergonómica y la prevención del dolor y el malestar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Con un </a:t>
            </a:r>
            <a:r>
              <a:rPr lang="es-MX" dirty="0" smtClean="0"/>
              <a:t>subvención de OSHA, TPMA ha desarrollado el siguiente módulo de formación para ayudarle a reconocer los riesgos ergonómicos y proporcionar un procedimiento para reducir la posibilidad de que el dolor y el malestar futuro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Posturas y el Movimiento de la </a:t>
            </a:r>
            <a:r>
              <a:rPr lang="es-MX" b="1" dirty="0" smtClean="0">
                <a:solidFill>
                  <a:srgbClr val="FF0000"/>
                </a:solidFill>
              </a:rPr>
              <a:t>Muñeca </a:t>
            </a:r>
            <a:endParaRPr lang="en-US" b="1" dirty="0"/>
          </a:p>
        </p:txBody>
      </p:sp>
      <p:pic>
        <p:nvPicPr>
          <p:cNvPr id="4" name="Content Placeholder 3" descr="ergo-principles-1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277" y="1892225"/>
            <a:ext cx="587713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 title="Picture of white box that covers unneeded information"/>
          <p:cNvSpPr txBox="1"/>
          <p:nvPr/>
        </p:nvSpPr>
        <p:spPr>
          <a:xfrm>
            <a:off x="3419856" y="2516886"/>
            <a:ext cx="17617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 title="Picture of white box that covers unneeded information"/>
          <p:cNvSpPr txBox="1"/>
          <p:nvPr/>
        </p:nvSpPr>
        <p:spPr>
          <a:xfrm>
            <a:off x="3566371" y="4195048"/>
            <a:ext cx="1670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5309" y="305723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7994" y="305723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4582" y="305723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5309" y="489569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7994" y="489605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88219" y="489569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1160" y="2243166"/>
            <a:ext cx="2072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r>
              <a:rPr lang="es-MX" dirty="0" smtClean="0"/>
              <a:t>1. Neutral</a:t>
            </a:r>
          </a:p>
          <a:p>
            <a:r>
              <a:rPr lang="es-MX" dirty="0" smtClean="0"/>
              <a:t>2. Desviación Radial </a:t>
            </a:r>
          </a:p>
          <a:p>
            <a:r>
              <a:rPr lang="es-MX" dirty="0" smtClean="0"/>
              <a:t>3. Desviación </a:t>
            </a:r>
            <a:r>
              <a:rPr lang="es-MX" dirty="0"/>
              <a:t> </a:t>
            </a:r>
            <a:r>
              <a:rPr lang="es-MX" dirty="0" smtClean="0"/>
              <a:t>Cubital </a:t>
            </a:r>
          </a:p>
          <a:p>
            <a:r>
              <a:rPr lang="es-MX" dirty="0" smtClean="0"/>
              <a:t>4. Extensión Mínima </a:t>
            </a:r>
          </a:p>
          <a:p>
            <a:r>
              <a:rPr lang="es-MX" dirty="0" smtClean="0"/>
              <a:t>5. Flexión </a:t>
            </a:r>
          </a:p>
          <a:p>
            <a:r>
              <a:rPr lang="es-MX" dirty="0" smtClean="0"/>
              <a:t>6. Extensión 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56" y="1369533"/>
            <a:ext cx="5765552" cy="378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Postura Neutral                            Posturas Forzadas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83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Posturas y Movimiento del </a:t>
            </a:r>
            <a:r>
              <a:rPr lang="es-MX" b="1" dirty="0" smtClean="0">
                <a:solidFill>
                  <a:srgbClr val="FF0000"/>
                </a:solidFill>
              </a:rPr>
              <a:t>Codo</a:t>
            </a:r>
            <a:endParaRPr lang="en-US" b="1" dirty="0"/>
          </a:p>
        </p:txBody>
      </p:sp>
      <p:pic>
        <p:nvPicPr>
          <p:cNvPr id="4" name="Content Placeholder 3" descr="ergo-principles-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753519"/>
            <a:ext cx="5943600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88873" y="446116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6363" y="446116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8836" y="393663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47200" y="2753520"/>
            <a:ext cx="250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smtClean="0"/>
              <a:t>Postura Neutral </a:t>
            </a:r>
          </a:p>
          <a:p>
            <a:pPr marL="342900" indent="-342900">
              <a:buAutoNum type="arabicPeriod"/>
            </a:pPr>
            <a:r>
              <a:rPr lang="es-MX" dirty="0" smtClean="0"/>
              <a:t>Flexión del Codo </a:t>
            </a:r>
          </a:p>
          <a:p>
            <a:pPr marL="342900" indent="-342900">
              <a:buAutoNum type="arabicPeriod"/>
            </a:pPr>
            <a:r>
              <a:rPr lang="es-MX" dirty="0" smtClean="0"/>
              <a:t>Extensión del Codo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61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Posturas de los </a:t>
            </a:r>
            <a:r>
              <a:rPr lang="es-MX" b="1" dirty="0" smtClean="0">
                <a:solidFill>
                  <a:srgbClr val="FF0000"/>
                </a:solidFill>
              </a:rPr>
              <a:t>Hombros </a:t>
            </a:r>
            <a:r>
              <a:rPr lang="es-MX" b="1" dirty="0" smtClean="0"/>
              <a:t>y el Movimiento </a:t>
            </a:r>
            <a:endParaRPr lang="en-US" b="1" dirty="0"/>
          </a:p>
        </p:txBody>
      </p:sp>
      <p:pic>
        <p:nvPicPr>
          <p:cNvPr id="4" name="Content Placeholder 3" descr="ergo-principles-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215356"/>
            <a:ext cx="59436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57964" y="3103419"/>
            <a:ext cx="3509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1491" y="3103419"/>
            <a:ext cx="329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0304" y="310341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5455" y="491374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8837" y="491374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4654" y="491374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6022" y="2406316"/>
            <a:ext cx="2646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Postura Neutral</a:t>
            </a:r>
          </a:p>
          <a:p>
            <a:pPr marL="342900" indent="-342900">
              <a:buAutoNum type="arabicPeriod"/>
            </a:pPr>
            <a:r>
              <a:rPr lang="en-US" dirty="0" smtClean="0"/>
              <a:t>Flexion del </a:t>
            </a:r>
            <a:r>
              <a:rPr lang="en-US" dirty="0" err="1" smtClean="0"/>
              <a:t>Hombro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Extension del </a:t>
            </a:r>
            <a:r>
              <a:rPr lang="en-US" dirty="0" err="1" smtClean="0"/>
              <a:t>Hombro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Postura Neutral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Abduccion</a:t>
            </a:r>
            <a:r>
              <a:rPr lang="en-US" dirty="0" smtClean="0"/>
              <a:t> del </a:t>
            </a:r>
            <a:r>
              <a:rPr lang="en-US" dirty="0" err="1" smtClean="0"/>
              <a:t>Hombro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Abduccion</a:t>
            </a:r>
            <a:r>
              <a:rPr lang="en-US" dirty="0" smtClean="0"/>
              <a:t> y Extension del </a:t>
            </a:r>
            <a:r>
              <a:rPr lang="en-US" dirty="0" err="1" smtClean="0"/>
              <a:t>Hombro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Posturas</a:t>
            </a:r>
            <a:r>
              <a:rPr lang="en-US" b="1" dirty="0" smtClean="0">
                <a:solidFill>
                  <a:srgbClr val="FF0000"/>
                </a:solidFill>
              </a:rPr>
              <a:t> Posteriors y Movimiento</a:t>
            </a:r>
            <a:endParaRPr lang="en-US" b="1" dirty="0"/>
          </a:p>
        </p:txBody>
      </p:sp>
      <p:pic>
        <p:nvPicPr>
          <p:cNvPr id="4" name="Content Placeholder 3" descr="ergo-principles-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418" y="1825625"/>
            <a:ext cx="6206837" cy="4455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9818" y="29741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5150" y="29741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7702" y="29741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8132" y="49506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4314" y="4886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9156" y="48952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93179" y="1825625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Postura Neutral</a:t>
            </a:r>
          </a:p>
          <a:p>
            <a:pPr marL="342900" indent="-342900">
              <a:buAutoNum type="arabicPeriod"/>
            </a:pPr>
            <a:r>
              <a:rPr lang="es-MX" dirty="0" smtClean="0"/>
              <a:t>Flexión</a:t>
            </a:r>
            <a:r>
              <a:rPr lang="en-US" dirty="0" smtClean="0"/>
              <a:t>  </a:t>
            </a:r>
            <a:r>
              <a:rPr lang="es-MX" dirty="0" smtClean="0"/>
              <a:t>Trasera</a:t>
            </a:r>
          </a:p>
          <a:p>
            <a:pPr marL="342900" indent="-342900">
              <a:buAutoNum type="arabicPeriod"/>
            </a:pPr>
            <a:r>
              <a:rPr lang="es-MX" dirty="0" smtClean="0"/>
              <a:t>Extensión de Espalda</a:t>
            </a:r>
          </a:p>
          <a:p>
            <a:pPr marL="342900" indent="-342900">
              <a:buAutoNum type="arabicPeriod"/>
            </a:pPr>
            <a:r>
              <a:rPr lang="es-MX" dirty="0" smtClean="0"/>
              <a:t>Postura Neutral</a:t>
            </a:r>
          </a:p>
          <a:p>
            <a:pPr marL="342900" indent="-342900">
              <a:buAutoNum type="arabicPeriod"/>
            </a:pPr>
            <a:r>
              <a:rPr lang="es-MX" dirty="0" smtClean="0"/>
              <a:t>Torsión en la Cintura</a:t>
            </a:r>
          </a:p>
          <a:p>
            <a:pPr marL="342900" indent="-342900">
              <a:buAutoNum type="arabicPeriod"/>
            </a:pPr>
            <a:r>
              <a:rPr lang="es-MX" dirty="0" smtClean="0"/>
              <a:t>Doblado Lateral</a:t>
            </a:r>
          </a:p>
          <a:p>
            <a:pPr marL="342900" indent="-342900"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56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Neutral Contra las </a:t>
            </a:r>
            <a:r>
              <a:rPr lang="en-US" b="1" dirty="0" err="1" smtClean="0"/>
              <a:t>Posturas</a:t>
            </a:r>
            <a:r>
              <a:rPr lang="en-US" b="1" dirty="0" smtClean="0"/>
              <a:t> </a:t>
            </a:r>
            <a:r>
              <a:rPr lang="en-US" b="1" dirty="0" err="1" smtClean="0"/>
              <a:t>Incomodas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 title="Picture of a worker with his hands u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00722"/>
            <a:ext cx="5801784" cy="4351338"/>
          </a:xfrm>
        </p:spPr>
      </p:pic>
      <p:sp>
        <p:nvSpPr>
          <p:cNvPr id="3" name="TextBox 2"/>
          <p:cNvSpPr txBox="1"/>
          <p:nvPr/>
        </p:nvSpPr>
        <p:spPr>
          <a:xfrm>
            <a:off x="6353418" y="3445912"/>
            <a:ext cx="57583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No debe haber ninguna sorpresa aquí.</a:t>
            </a:r>
          </a:p>
          <a:p>
            <a:r>
              <a:rPr lang="es-MX" sz="2800" dirty="0" smtClean="0"/>
              <a:t>Las posturas neutras producen el </a:t>
            </a:r>
            <a:endParaRPr lang="en-US" sz="2800" dirty="0"/>
          </a:p>
          <a:p>
            <a:r>
              <a:rPr lang="es-MX" sz="2800" dirty="0"/>
              <a:t>m</a:t>
            </a:r>
            <a:r>
              <a:rPr lang="es-MX" sz="2800" dirty="0" smtClean="0"/>
              <a:t>enor estrés en el cuerpo, mientras </a:t>
            </a:r>
          </a:p>
          <a:p>
            <a:r>
              <a:rPr lang="es-MX" sz="2800" dirty="0"/>
              <a:t>q</a:t>
            </a:r>
            <a:r>
              <a:rPr lang="es-MX" sz="2800" dirty="0" smtClean="0"/>
              <a:t>ue las posturas incomodas </a:t>
            </a:r>
          </a:p>
          <a:p>
            <a:r>
              <a:rPr lang="es-MX" sz="2800" dirty="0"/>
              <a:t>p</a:t>
            </a:r>
            <a:r>
              <a:rPr lang="es-MX" sz="2800" dirty="0" smtClean="0"/>
              <a:t>roducen el mayor estrés. </a:t>
            </a:r>
          </a:p>
        </p:txBody>
      </p:sp>
    </p:spTree>
    <p:extLst>
      <p:ext uri="{BB962C8B-B14F-4D97-AF65-F5344CB8AC3E}">
        <p14:creationId xmlns:p14="http://schemas.microsoft.com/office/powerpoint/2010/main" val="5613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</a:t>
            </a:r>
            <a:r>
              <a:rPr lang="en-US" b="1" dirty="0" err="1" smtClean="0"/>
              <a:t>Cuatro</a:t>
            </a:r>
            <a:r>
              <a:rPr lang="en-US" b="1" dirty="0" smtClean="0"/>
              <a:t> </a:t>
            </a:r>
            <a:r>
              <a:rPr lang="en-US" b="1" dirty="0" err="1" smtClean="0"/>
              <a:t>Factores</a:t>
            </a:r>
            <a:r>
              <a:rPr lang="en-US" b="1" dirty="0" smtClean="0"/>
              <a:t> Que </a:t>
            </a:r>
            <a:r>
              <a:rPr lang="en-US" b="1" dirty="0" err="1" smtClean="0"/>
              <a:t>Influyen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los</a:t>
            </a:r>
            <a:r>
              <a:rPr lang="en-US" b="1" dirty="0" smtClean="0"/>
              <a:t> TME</a:t>
            </a:r>
            <a:endParaRPr lang="en-US" dirty="0"/>
          </a:p>
        </p:txBody>
      </p:sp>
      <p:pic>
        <p:nvPicPr>
          <p:cNvPr id="1026" name="Picture 2" descr="http://www.free-graphics.com/clipart/Zodiac/libra.png" title="picture of a person holding balanced sca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287" y="2763293"/>
            <a:ext cx="3750686" cy="36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0001" y="3408218"/>
            <a:ext cx="116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Fuerza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6086" y="6142182"/>
            <a:ext cx="1524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Duracion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073" y="3583710"/>
            <a:ext cx="1788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Frecuencia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851" y="2026233"/>
            <a:ext cx="1316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</a:rPr>
              <a:t>Postura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Un Ejemplo de la Vida Real</a:t>
            </a:r>
            <a:endParaRPr lang="en-US" b="1" dirty="0"/>
          </a:p>
        </p:txBody>
      </p:sp>
      <p:pic>
        <p:nvPicPr>
          <p:cNvPr id="1026" name="Picture 2" descr="Click to 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00" y="2763044"/>
            <a:ext cx="19558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 to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942" y="2763044"/>
            <a:ext cx="1762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to 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025" y="1858169"/>
            <a:ext cx="18002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ck to 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817" y="2239169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ick to 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025" y="4679612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ick to vi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225" y="4679612"/>
            <a:ext cx="18097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ick to vi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663" y="1308599"/>
            <a:ext cx="12858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lick to vi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350" y="4560549"/>
            <a:ext cx="17145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Posturas de la Muñeca Mas Duración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 descr="ergo-principles-1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434" y="1816389"/>
            <a:ext cx="587713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 title="Picture of white box that covers unneeded information"/>
          <p:cNvSpPr txBox="1"/>
          <p:nvPr/>
        </p:nvSpPr>
        <p:spPr>
          <a:xfrm>
            <a:off x="3417455" y="2503519"/>
            <a:ext cx="1681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 title="Picture of white box that covers unneeded information"/>
          <p:cNvSpPr txBox="1"/>
          <p:nvPr/>
        </p:nvSpPr>
        <p:spPr>
          <a:xfrm>
            <a:off x="3417455" y="4349477"/>
            <a:ext cx="16810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5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1963" y="482138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93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Posturas</a:t>
            </a:r>
            <a:r>
              <a:rPr lang="en-US" b="1" dirty="0" smtClean="0"/>
              <a:t> de la </a:t>
            </a:r>
            <a:r>
              <a:rPr lang="es-MX" b="1" dirty="0" smtClean="0"/>
              <a:t>Muñeca</a:t>
            </a:r>
            <a:r>
              <a:rPr lang="en-US" b="1" dirty="0" smtClean="0"/>
              <a:t> mas la </a:t>
            </a:r>
            <a:r>
              <a:rPr lang="en-US" b="1" dirty="0" err="1" smtClean="0"/>
              <a:t>Fuerza</a:t>
            </a:r>
            <a:endParaRPr lang="en-US" b="1" dirty="0"/>
          </a:p>
        </p:txBody>
      </p:sp>
      <p:pic>
        <p:nvPicPr>
          <p:cNvPr id="4" name="Content Placeholder 3" descr="ergo-principles-1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8090" y="1690688"/>
            <a:ext cx="587713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 title="Picture of white box that covers unneeded information"/>
          <p:cNvSpPr txBox="1"/>
          <p:nvPr/>
        </p:nvSpPr>
        <p:spPr>
          <a:xfrm>
            <a:off x="3131128" y="2282845"/>
            <a:ext cx="1681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 title="Picture of white box that covers unneeded information"/>
          <p:cNvSpPr txBox="1"/>
          <p:nvPr/>
        </p:nvSpPr>
        <p:spPr>
          <a:xfrm>
            <a:off x="3196885" y="4162435"/>
            <a:ext cx="16810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34565" y="4718809"/>
            <a:ext cx="2142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Presione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las </a:t>
            </a:r>
            <a:r>
              <a:rPr lang="en-US" dirty="0" err="1" smtClean="0"/>
              <a:t>puntas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dedos</a:t>
            </a:r>
            <a:r>
              <a:rPr lang="en-US" dirty="0" smtClean="0"/>
              <a:t> con </a:t>
            </a:r>
            <a:r>
              <a:rPr lang="en-US" dirty="0" err="1" smtClean="0"/>
              <a:t>seis</a:t>
            </a:r>
            <a:r>
              <a:rPr lang="en-US" dirty="0" smtClean="0"/>
              <a:t> </a:t>
            </a:r>
            <a:r>
              <a:rPr lang="en-US" dirty="0" err="1" smtClean="0"/>
              <a:t>libras</a:t>
            </a:r>
            <a:r>
              <a:rPr lang="en-US" dirty="0" smtClean="0"/>
              <a:t> de </a:t>
            </a:r>
            <a:r>
              <a:rPr lang="en-US" dirty="0" err="1" smtClean="0"/>
              <a:t>fuerza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Arrow: Left 8" title="Picture of an arrow pointing to a hand that is bent back"/>
          <p:cNvSpPr/>
          <p:nvPr/>
        </p:nvSpPr>
        <p:spPr>
          <a:xfrm rot="17770442">
            <a:off x="6925065" y="4289451"/>
            <a:ext cx="85952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60284" y="510443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76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Posturas</a:t>
            </a:r>
            <a:r>
              <a:rPr lang="en-US" b="1" dirty="0" smtClean="0"/>
              <a:t> de la </a:t>
            </a:r>
            <a:r>
              <a:rPr lang="es-MX" b="1" dirty="0" smtClean="0"/>
              <a:t>Muñeca</a:t>
            </a:r>
            <a:r>
              <a:rPr lang="en-US" b="1" dirty="0" smtClean="0"/>
              <a:t> mas la </a:t>
            </a:r>
            <a:r>
              <a:rPr lang="en-US" b="1" dirty="0" err="1" smtClean="0"/>
              <a:t>Fuerza</a:t>
            </a:r>
            <a:r>
              <a:rPr lang="en-US" b="1" dirty="0" smtClean="0"/>
              <a:t> mas la </a:t>
            </a:r>
            <a:r>
              <a:rPr lang="es-MX" b="1" dirty="0" smtClean="0"/>
              <a:t>Duración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 descr="ergo-principles-1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434" y="1844098"/>
            <a:ext cx="587713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 title="Picture of white box that covers unneeded information"/>
          <p:cNvSpPr txBox="1"/>
          <p:nvPr/>
        </p:nvSpPr>
        <p:spPr>
          <a:xfrm>
            <a:off x="3417455" y="2503519"/>
            <a:ext cx="1681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 title="Picture of white box that covers unneeded information"/>
          <p:cNvSpPr txBox="1"/>
          <p:nvPr/>
        </p:nvSpPr>
        <p:spPr>
          <a:xfrm>
            <a:off x="3417455" y="4349477"/>
            <a:ext cx="16810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86234" y="4842879"/>
            <a:ext cx="2553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</a:t>
            </a:r>
            <a:r>
              <a:rPr lang="en-US" dirty="0" smtClean="0"/>
              <a:t>que la </a:t>
            </a:r>
            <a:r>
              <a:rPr lang="en-US" dirty="0" err="1" smtClean="0"/>
              <a:t>fuerza</a:t>
            </a:r>
            <a:r>
              <a:rPr lang="en-US" dirty="0" smtClean="0"/>
              <a:t> de </a:t>
            </a:r>
            <a:r>
              <a:rPr lang="en-US" dirty="0" err="1" smtClean="0"/>
              <a:t>seis</a:t>
            </a:r>
            <a:r>
              <a:rPr lang="en-US" dirty="0" smtClean="0"/>
              <a:t> </a:t>
            </a:r>
            <a:r>
              <a:rPr lang="en-US" dirty="0" err="1" smtClean="0"/>
              <a:t>libras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s-MX" dirty="0" smtClean="0"/>
              <a:t>minutos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Arrow: Right 6" title="Picture of an arrow pointing to a wrist in an awkward posture"/>
          <p:cNvSpPr/>
          <p:nvPr/>
        </p:nvSpPr>
        <p:spPr>
          <a:xfrm rot="10056593">
            <a:off x="7720191" y="4600260"/>
            <a:ext cx="1636002" cy="3322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title="Picture of a 6 pound force on a wrist for 4 Minutes"/>
          <p:cNvSpPr/>
          <p:nvPr/>
        </p:nvSpPr>
        <p:spPr>
          <a:xfrm>
            <a:off x="7315200" y="4842879"/>
            <a:ext cx="318890" cy="258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36506" y="5212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360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Este </a:t>
            </a:r>
            <a:r>
              <a:rPr lang="es-MX" b="1" dirty="0" smtClean="0"/>
              <a:t>Módulo de Formación Utiliza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 smtClean="0"/>
              <a:t>Técnicas de aprendizaje de adultos </a:t>
            </a:r>
            <a:endParaRPr lang="en-US" dirty="0"/>
          </a:p>
          <a:p>
            <a:pPr lvl="0"/>
            <a:r>
              <a:rPr lang="es-MX" dirty="0" smtClean="0"/>
              <a:t>Fotos </a:t>
            </a:r>
            <a:r>
              <a:rPr lang="en-US" dirty="0" smtClean="0"/>
              <a:t> </a:t>
            </a:r>
            <a:r>
              <a:rPr lang="es-MX" dirty="0" smtClean="0"/>
              <a:t>y video de las prácticas realizadas en un aserradero </a:t>
            </a:r>
            <a:endParaRPr lang="en-US" dirty="0"/>
          </a:p>
          <a:p>
            <a:pPr lvl="0"/>
            <a:r>
              <a:rPr lang="es-MX" dirty="0" smtClean="0"/>
              <a:t>Demostraciones interactivas y ejercicios cortos </a:t>
            </a:r>
            <a:endParaRPr lang="en-US" dirty="0"/>
          </a:p>
          <a:p>
            <a:pPr lvl="0"/>
            <a:r>
              <a:rPr lang="es-MX" dirty="0" smtClean="0"/>
              <a:t>Nuevas</a:t>
            </a:r>
            <a:r>
              <a:rPr lang="en-US" dirty="0" smtClean="0"/>
              <a:t> </a:t>
            </a:r>
            <a:r>
              <a:rPr lang="es-MX" dirty="0" smtClean="0"/>
              <a:t>técnicas para el reconocimiento de los peligrosos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Postura de </a:t>
            </a:r>
            <a:r>
              <a:rPr lang="es-MX" b="1" dirty="0" smtClean="0"/>
              <a:t>Muñeca</a:t>
            </a:r>
            <a:r>
              <a:rPr lang="en-US" b="1" dirty="0" smtClean="0"/>
              <a:t> </a:t>
            </a:r>
            <a:r>
              <a:rPr lang="en-US" b="1" dirty="0" err="1" smtClean="0"/>
              <a:t>torpe</a:t>
            </a:r>
            <a:r>
              <a:rPr lang="en-US" b="1" dirty="0" smtClean="0"/>
              <a:t> mas la </a:t>
            </a:r>
            <a:r>
              <a:rPr lang="en-US" b="1" dirty="0" err="1" smtClean="0"/>
              <a:t>Fuerza</a:t>
            </a:r>
            <a:r>
              <a:rPr lang="en-US" b="1" dirty="0" smtClean="0"/>
              <a:t> mas la </a:t>
            </a:r>
            <a:r>
              <a:rPr lang="es-MX" b="1" dirty="0" smtClean="0"/>
              <a:t>Duración</a:t>
            </a:r>
            <a:r>
              <a:rPr lang="en-US" b="1" dirty="0" smtClean="0"/>
              <a:t> mas la </a:t>
            </a:r>
            <a:r>
              <a:rPr lang="en-US" b="1" dirty="0" err="1" smtClean="0"/>
              <a:t>Frecuencia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 descr="ergo-principles-1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434" y="1844098"/>
            <a:ext cx="587713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 title="Picture of white box that covers unneeded information"/>
          <p:cNvSpPr txBox="1"/>
          <p:nvPr/>
        </p:nvSpPr>
        <p:spPr>
          <a:xfrm>
            <a:off x="3417455" y="2503519"/>
            <a:ext cx="1681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 title="Picture of white box that covers unneeded information"/>
          <p:cNvSpPr txBox="1"/>
          <p:nvPr/>
        </p:nvSpPr>
        <p:spPr>
          <a:xfrm>
            <a:off x="3417455" y="4349477"/>
            <a:ext cx="16810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rrow: Right 6" title="Picture of an arrow pointing to a 6 pound force on a wrist for 50 times per shift"/>
          <p:cNvSpPr/>
          <p:nvPr/>
        </p:nvSpPr>
        <p:spPr>
          <a:xfrm rot="9627763">
            <a:off x="7662745" y="4440475"/>
            <a:ext cx="1636002" cy="3322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27401" y="4077239"/>
            <a:ext cx="143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Seis</a:t>
            </a:r>
            <a:r>
              <a:rPr lang="en-US" dirty="0" smtClean="0"/>
              <a:t> Libras</a:t>
            </a:r>
            <a:endParaRPr lang="en-US" dirty="0"/>
          </a:p>
        </p:txBody>
      </p:sp>
      <p:sp>
        <p:nvSpPr>
          <p:cNvPr id="11" name="Oval 10" title="Picture of a 6 pound force on a wrist for 4 minutes per cycle performed 50 times per shift"/>
          <p:cNvSpPr/>
          <p:nvPr/>
        </p:nvSpPr>
        <p:spPr>
          <a:xfrm>
            <a:off x="7315200" y="4842879"/>
            <a:ext cx="318890" cy="258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54753" y="5357091"/>
            <a:ext cx="289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Realizado</a:t>
            </a:r>
            <a:r>
              <a:rPr lang="en-US" dirty="0" smtClean="0"/>
              <a:t> 50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turno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14327" y="524625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7401" y="4718809"/>
            <a:ext cx="2605191" cy="38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Cuatro minutos por ciclo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69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Parte 3’ </a:t>
            </a:r>
            <a:r>
              <a:rPr lang="en-US" b="1" dirty="0" err="1" smtClean="0"/>
              <a:t>Realmente</a:t>
            </a:r>
            <a:r>
              <a:rPr lang="en-US" b="1" dirty="0" smtClean="0"/>
              <a:t> </a:t>
            </a:r>
            <a:r>
              <a:rPr lang="en-US" b="1" dirty="0" err="1" smtClean="0"/>
              <a:t>Reducir</a:t>
            </a:r>
            <a:r>
              <a:rPr lang="en-US" b="1" dirty="0" smtClean="0"/>
              <a:t> el </a:t>
            </a:r>
            <a:r>
              <a:rPr lang="en-US" b="1" dirty="0" err="1" smtClean="0"/>
              <a:t>Estres</a:t>
            </a:r>
            <a:r>
              <a:rPr lang="en-US" b="1" dirty="0" smtClean="0"/>
              <a:t> </a:t>
            </a:r>
            <a:r>
              <a:rPr lang="en-US" b="1" dirty="0" err="1" smtClean="0"/>
              <a:t>Fisico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4" name="Picture 6" descr="Click to 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0204" y="2188723"/>
            <a:ext cx="5184843" cy="28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Mejores</a:t>
            </a:r>
            <a:r>
              <a:rPr lang="en-US" b="1" dirty="0" smtClean="0"/>
              <a:t> </a:t>
            </a:r>
            <a:r>
              <a:rPr lang="es-MX" b="1" dirty="0" smtClean="0"/>
              <a:t>Ergonómicos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b="1" dirty="0" smtClean="0">
                <a:solidFill>
                  <a:srgbClr val="0070C0"/>
                </a:solidFill>
              </a:rPr>
              <a:t>Postura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pPr lvl="2"/>
            <a:r>
              <a:rPr lang="es-MX" sz="2800" b="1" dirty="0" smtClean="0">
                <a:solidFill>
                  <a:srgbClr val="0070C0"/>
                </a:solidFill>
              </a:rPr>
              <a:t>Duración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pPr lvl="2"/>
            <a:r>
              <a:rPr lang="en-US" sz="2800" b="1" dirty="0" err="1" smtClean="0">
                <a:solidFill>
                  <a:srgbClr val="0070C0"/>
                </a:solidFill>
              </a:rPr>
              <a:t>Fuerza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lvl="2"/>
            <a:r>
              <a:rPr lang="en-US" sz="2800" b="1" dirty="0" err="1" smtClean="0">
                <a:solidFill>
                  <a:srgbClr val="0070C0"/>
                </a:solidFill>
              </a:rPr>
              <a:t>Frecuencia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Mejorar</a:t>
            </a:r>
            <a:r>
              <a:rPr lang="en-US" dirty="0" smtClean="0"/>
              <a:t> la </a:t>
            </a:r>
            <a:r>
              <a:rPr lang="en-US" dirty="0" err="1" smtClean="0"/>
              <a:t>postura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Reducir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Reducir</a:t>
            </a:r>
            <a:r>
              <a:rPr lang="en-US" dirty="0" smtClean="0"/>
              <a:t> la </a:t>
            </a:r>
            <a:r>
              <a:rPr lang="en-US" dirty="0" err="1" smtClean="0"/>
              <a:t>fuerza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Reducir</a:t>
            </a:r>
            <a:r>
              <a:rPr lang="en-US" dirty="0" smtClean="0"/>
              <a:t> la </a:t>
            </a:r>
            <a:r>
              <a:rPr lang="en-US" dirty="0" err="1" smtClean="0"/>
              <a:t>frecuencia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Postura de </a:t>
            </a:r>
            <a:r>
              <a:rPr lang="es-MX" b="1" dirty="0" smtClean="0"/>
              <a:t>Muñeca</a:t>
            </a:r>
            <a:r>
              <a:rPr lang="en-US" b="1" dirty="0" smtClean="0"/>
              <a:t> </a:t>
            </a:r>
            <a:r>
              <a:rPr lang="en-US" b="1" dirty="0" err="1" smtClean="0"/>
              <a:t>Torpe</a:t>
            </a:r>
            <a:r>
              <a:rPr lang="en-US" b="1" dirty="0" smtClean="0"/>
              <a:t> mas </a:t>
            </a:r>
            <a:r>
              <a:rPr lang="en-US" b="1" dirty="0" err="1" smtClean="0"/>
              <a:t>Fuerza</a:t>
            </a:r>
            <a:r>
              <a:rPr lang="en-US" b="1" dirty="0" smtClean="0"/>
              <a:t> mas </a:t>
            </a:r>
            <a:r>
              <a:rPr lang="es-MX" b="1" dirty="0" smtClean="0"/>
              <a:t>Duración</a:t>
            </a:r>
            <a:r>
              <a:rPr lang="en-US" b="1" dirty="0" smtClean="0"/>
              <a:t> mas </a:t>
            </a:r>
            <a:r>
              <a:rPr lang="en-US" b="1" dirty="0" err="1" smtClean="0"/>
              <a:t>Frecuencia</a:t>
            </a:r>
            <a:r>
              <a:rPr lang="en-US" b="1" dirty="0" smtClean="0"/>
              <a:t> 2</a:t>
            </a:r>
            <a:endParaRPr lang="en-US" b="1" dirty="0"/>
          </a:p>
        </p:txBody>
      </p:sp>
      <p:pic>
        <p:nvPicPr>
          <p:cNvPr id="4" name="Content Placeholder 3" descr="ergo-principles-1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434" y="1844098"/>
            <a:ext cx="587713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 title="Picture of white box that covers unneeded information"/>
          <p:cNvSpPr txBox="1"/>
          <p:nvPr/>
        </p:nvSpPr>
        <p:spPr>
          <a:xfrm>
            <a:off x="3417455" y="2503519"/>
            <a:ext cx="1681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 title="Picture of white box that covers unneeded information"/>
          <p:cNvSpPr txBox="1"/>
          <p:nvPr/>
        </p:nvSpPr>
        <p:spPr>
          <a:xfrm>
            <a:off x="3417455" y="4349477"/>
            <a:ext cx="16810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34564" y="4578065"/>
            <a:ext cx="219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4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ciclo</a:t>
            </a:r>
            <a:endParaRPr lang="en-US" dirty="0"/>
          </a:p>
        </p:txBody>
      </p:sp>
      <p:sp>
        <p:nvSpPr>
          <p:cNvPr id="7" name="Arrow: Right 6" title="Picture of an arrow pointing to a 6 pound force on a wrist for 50 times per shift"/>
          <p:cNvSpPr/>
          <p:nvPr/>
        </p:nvSpPr>
        <p:spPr>
          <a:xfrm rot="9627763">
            <a:off x="7662745" y="4440475"/>
            <a:ext cx="1636002" cy="3322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27402" y="4077239"/>
            <a:ext cx="121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</a:t>
            </a:r>
            <a:r>
              <a:rPr lang="en-US" dirty="0" err="1" smtClean="0"/>
              <a:t>libras</a:t>
            </a:r>
            <a:endParaRPr lang="en-US" dirty="0"/>
          </a:p>
        </p:txBody>
      </p:sp>
      <p:sp>
        <p:nvSpPr>
          <p:cNvPr id="11" name="Oval 10" title="Picture of a 6 pound force on a wrist for 4 minutes per cycle performed 50 times per shift"/>
          <p:cNvSpPr/>
          <p:nvPr/>
        </p:nvSpPr>
        <p:spPr>
          <a:xfrm>
            <a:off x="7315200" y="4842879"/>
            <a:ext cx="318890" cy="258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54753" y="5357091"/>
            <a:ext cx="27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Realizar</a:t>
            </a:r>
            <a:r>
              <a:rPr lang="en-US" dirty="0" smtClean="0"/>
              <a:t> 50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turno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14327" y="524625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600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Por</a:t>
            </a:r>
            <a:r>
              <a:rPr lang="en-US" b="1" dirty="0" smtClean="0"/>
              <a:t> que </a:t>
            </a:r>
            <a:r>
              <a:rPr lang="en-US" b="1" dirty="0" err="1" smtClean="0"/>
              <a:t>Fallan</a:t>
            </a:r>
            <a:r>
              <a:rPr lang="en-US" b="1" dirty="0" smtClean="0"/>
              <a:t> </a:t>
            </a:r>
            <a:r>
              <a:rPr lang="en-US" b="1" dirty="0" err="1" smtClean="0"/>
              <a:t>los</a:t>
            </a:r>
            <a:r>
              <a:rPr lang="en-US" b="1" dirty="0" smtClean="0"/>
              <a:t> </a:t>
            </a:r>
            <a:r>
              <a:rPr lang="en-US" b="1" dirty="0" err="1" smtClean="0"/>
              <a:t>Programas</a:t>
            </a:r>
            <a:r>
              <a:rPr lang="en-US" b="1" dirty="0" smtClean="0"/>
              <a:t> </a:t>
            </a:r>
            <a:r>
              <a:rPr lang="es-MX" b="1" dirty="0" smtClean="0"/>
              <a:t>Ergonómicos</a:t>
            </a:r>
            <a:r>
              <a:rPr lang="en-US" b="1" dirty="0" smtClean="0"/>
              <a:t> </a:t>
            </a:r>
            <a:r>
              <a:rPr lang="en-US" b="1" dirty="0"/>
              <a:t>(1)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Muchos</a:t>
            </a:r>
            <a:r>
              <a:rPr lang="en-US" dirty="0" smtClean="0"/>
              <a:t> programs </a:t>
            </a:r>
            <a:r>
              <a:rPr lang="es-MX" dirty="0" smtClean="0"/>
              <a:t>ergonómicos</a:t>
            </a:r>
            <a:r>
              <a:rPr lang="en-US" dirty="0" smtClean="0"/>
              <a:t> </a:t>
            </a:r>
            <a:r>
              <a:rPr lang="en-US" dirty="0" err="1" smtClean="0"/>
              <a:t>fallan</a:t>
            </a:r>
            <a:r>
              <a:rPr lang="en-US" dirty="0" smtClean="0"/>
              <a:t> y hay dos </a:t>
            </a:r>
            <a:r>
              <a:rPr lang="en-US" dirty="0" err="1" smtClean="0"/>
              <a:t>razones</a:t>
            </a:r>
            <a:r>
              <a:rPr lang="en-US" dirty="0" smtClean="0"/>
              <a:t> </a:t>
            </a:r>
            <a:r>
              <a:rPr lang="en-US" dirty="0" err="1" smtClean="0"/>
              <a:t>comunes</a:t>
            </a:r>
            <a:r>
              <a:rPr lang="en-US" dirty="0" smtClean="0"/>
              <a:t> para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fracaso</a:t>
            </a:r>
            <a:r>
              <a:rPr lang="en-US" dirty="0" smtClean="0"/>
              <a:t>.  La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razon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falta</a:t>
            </a:r>
            <a:r>
              <a:rPr lang="en-US" dirty="0" smtClean="0"/>
              <a:t> de compromise de la </a:t>
            </a:r>
            <a:r>
              <a:rPr lang="en-US" dirty="0" err="1" smtClean="0"/>
              <a:t>administracion</a:t>
            </a:r>
            <a:r>
              <a:rPr lang="en-US" dirty="0" smtClean="0"/>
              <a:t> con el </a:t>
            </a:r>
            <a:r>
              <a:rPr lang="en-US" dirty="0" err="1" smtClean="0"/>
              <a:t>proceso</a:t>
            </a:r>
            <a:r>
              <a:rPr lang="en-US" dirty="0" smtClean="0"/>
              <a:t>.  El </a:t>
            </a:r>
            <a:r>
              <a:rPr lang="es-MX" dirty="0" smtClean="0"/>
              <a:t>éxito</a:t>
            </a:r>
            <a:r>
              <a:rPr lang="en-US" dirty="0" smtClean="0"/>
              <a:t> </a:t>
            </a:r>
            <a:r>
              <a:rPr lang="en-US" dirty="0" err="1" smtClean="0"/>
              <a:t>requiere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gestion</a:t>
            </a:r>
            <a:r>
              <a:rPr lang="en-US" dirty="0" smtClean="0"/>
              <a:t>, </a:t>
            </a:r>
            <a:r>
              <a:rPr lang="en-US" dirty="0" err="1" smtClean="0"/>
              <a:t>dinero</a:t>
            </a:r>
            <a:r>
              <a:rPr lang="en-US" dirty="0" smtClean="0"/>
              <a:t> y </a:t>
            </a:r>
            <a:r>
              <a:rPr lang="es-MX" dirty="0" smtClean="0"/>
              <a:t>acción</a:t>
            </a:r>
            <a:r>
              <a:rPr lang="en-US" dirty="0" smtClean="0"/>
              <a:t>.  La </a:t>
            </a:r>
            <a:r>
              <a:rPr lang="en-US" dirty="0" err="1" smtClean="0"/>
              <a:t>gerencia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impulsar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Por</a:t>
            </a:r>
            <a:r>
              <a:rPr lang="en-US" b="1" dirty="0" smtClean="0"/>
              <a:t> que </a:t>
            </a:r>
            <a:r>
              <a:rPr lang="en-US" b="1" dirty="0" err="1" smtClean="0"/>
              <a:t>Fallan</a:t>
            </a:r>
            <a:r>
              <a:rPr lang="en-US" b="1" dirty="0" smtClean="0"/>
              <a:t> </a:t>
            </a:r>
            <a:r>
              <a:rPr lang="en-US" b="1" dirty="0" err="1" smtClean="0"/>
              <a:t>los</a:t>
            </a:r>
            <a:r>
              <a:rPr lang="en-US" b="1" dirty="0" smtClean="0"/>
              <a:t> </a:t>
            </a:r>
            <a:r>
              <a:rPr lang="en-US" b="1" dirty="0" err="1" smtClean="0"/>
              <a:t>Programas</a:t>
            </a:r>
            <a:r>
              <a:rPr lang="en-US" b="1" dirty="0" smtClean="0"/>
              <a:t> </a:t>
            </a:r>
            <a:r>
              <a:rPr lang="es-MX" b="1" dirty="0" smtClean="0"/>
              <a:t>Ergonómicos</a:t>
            </a:r>
            <a:r>
              <a:rPr lang="en-US" b="1" dirty="0" smtClean="0"/>
              <a:t> </a:t>
            </a:r>
            <a:r>
              <a:rPr lang="en-US" b="1" dirty="0"/>
              <a:t>(2)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segunda</a:t>
            </a:r>
            <a:r>
              <a:rPr lang="en-US" dirty="0" smtClean="0"/>
              <a:t> </a:t>
            </a:r>
            <a:r>
              <a:rPr lang="en-US" dirty="0" err="1" smtClean="0"/>
              <a:t>razon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s-MX" dirty="0" smtClean="0"/>
              <a:t>ergonómicos</a:t>
            </a:r>
            <a:r>
              <a:rPr lang="en-US" dirty="0" smtClean="0"/>
              <a:t> </a:t>
            </a:r>
            <a:r>
              <a:rPr lang="en-US" dirty="0" err="1" smtClean="0"/>
              <a:t>fallan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involucrados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esfuerzo</a:t>
            </a:r>
            <a:r>
              <a:rPr lang="en-US" dirty="0" smtClean="0"/>
              <a:t> tartan de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demasiado</a:t>
            </a:r>
            <a:r>
              <a:rPr lang="en-US" dirty="0" smtClean="0"/>
              <a:t> </a:t>
            </a:r>
            <a:r>
              <a:rPr lang="en-US" dirty="0" err="1" smtClean="0"/>
              <a:t>rapido</a:t>
            </a:r>
            <a:r>
              <a:rPr lang="en-US" dirty="0" smtClean="0"/>
              <a:t>. 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otras</a:t>
            </a:r>
            <a:r>
              <a:rPr lang="en-US" dirty="0" smtClean="0"/>
              <a:t> palabras,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iniciales</a:t>
            </a:r>
            <a:r>
              <a:rPr lang="en-US" dirty="0" smtClean="0"/>
              <a:t> son </a:t>
            </a:r>
            <a:r>
              <a:rPr lang="en-US" dirty="0" err="1" smtClean="0"/>
              <a:t>demsiado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y se </a:t>
            </a:r>
            <a:r>
              <a:rPr lang="en-US" dirty="0" err="1" smtClean="0"/>
              <a:t>esfuerzan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s-MX" dirty="0" smtClean="0"/>
              <a:t>perfección</a:t>
            </a:r>
            <a:r>
              <a:rPr lang="en-US" dirty="0" smtClean="0"/>
              <a:t>.  </a:t>
            </a:r>
            <a:r>
              <a:rPr lang="en-US" dirty="0" err="1" smtClean="0"/>
              <a:t>Quieren</a:t>
            </a:r>
            <a:r>
              <a:rPr lang="en-US" dirty="0" smtClean="0"/>
              <a:t> </a:t>
            </a:r>
            <a:r>
              <a:rPr lang="en-US" dirty="0" err="1" smtClean="0"/>
              <a:t>eliminar</a:t>
            </a:r>
            <a:r>
              <a:rPr lang="en-US" dirty="0" smtClean="0"/>
              <a:t> el 100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ciento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Esto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Lo Que </a:t>
            </a:r>
            <a:r>
              <a:rPr lang="en-US" b="1" dirty="0" err="1" smtClean="0"/>
              <a:t>Funciona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proyectos</a:t>
            </a:r>
            <a:r>
              <a:rPr lang="en-US" dirty="0" smtClean="0"/>
              <a:t> de </a:t>
            </a:r>
            <a:r>
              <a:rPr lang="en-US" dirty="0" err="1" smtClean="0"/>
              <a:t>mejora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abordar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palabras: </a:t>
            </a:r>
            <a:r>
              <a:rPr lang="en-US" dirty="0" err="1" smtClean="0"/>
              <a:t>practicas</a:t>
            </a:r>
            <a:r>
              <a:rPr lang="en-US" dirty="0" smtClean="0"/>
              <a:t>, </a:t>
            </a:r>
            <a:r>
              <a:rPr lang="en-US" dirty="0" err="1" smtClean="0"/>
              <a:t>viables</a:t>
            </a:r>
            <a:r>
              <a:rPr lang="en-US" dirty="0" smtClean="0"/>
              <a:t> y </a:t>
            </a:r>
            <a:r>
              <a:rPr lang="en-US" dirty="0" err="1" smtClean="0"/>
              <a:t>realistas</a:t>
            </a:r>
            <a:r>
              <a:rPr lang="en-US" dirty="0" smtClean="0"/>
              <a:t>. 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garantizara</a:t>
            </a:r>
            <a:r>
              <a:rPr lang="en-US" dirty="0" smtClean="0"/>
              <a:t> el </a:t>
            </a:r>
            <a:r>
              <a:rPr lang="es-MX" dirty="0" smtClean="0"/>
              <a:t>éxito</a:t>
            </a:r>
            <a:r>
              <a:rPr lang="en-US" dirty="0" smtClean="0"/>
              <a:t>.   </a:t>
            </a:r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Practico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Factible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sentido</a:t>
            </a:r>
            <a:r>
              <a:rPr lang="en-US" dirty="0" smtClean="0"/>
              <a:t> </a:t>
            </a:r>
            <a:r>
              <a:rPr lang="en-US" dirty="0" err="1" smtClean="0"/>
              <a:t>hacerlo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Realista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s-MX" dirty="0" smtClean="0"/>
              <a:t>de la capacidad de la organización conseguirlo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Consejo Sabio</a:t>
            </a: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54" y="2519464"/>
            <a:ext cx="10515600" cy="37590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“ </a:t>
            </a:r>
            <a:r>
              <a:rPr lang="es-MX" b="1" dirty="0" smtClean="0">
                <a:solidFill>
                  <a:srgbClr val="FF0000"/>
                </a:solidFill>
              </a:rPr>
              <a:t>Mejor continua </a:t>
            </a:r>
            <a:r>
              <a:rPr lang="es-MX" b="1" dirty="0" smtClean="0"/>
              <a:t>es mejor que la perfección retrasada</a:t>
            </a:r>
            <a:r>
              <a:rPr lang="en-US" b="1" dirty="0" smtClean="0"/>
              <a:t> </a:t>
            </a:r>
            <a:r>
              <a:rPr lang="en-US" b="1" dirty="0"/>
              <a:t>“</a:t>
            </a:r>
          </a:p>
          <a:p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		Mark Twain</a:t>
            </a:r>
          </a:p>
          <a:p>
            <a:pPr marL="3657600" lvl="8" indent="0">
              <a:buNone/>
            </a:pPr>
            <a:endParaRPr lang="en-US" b="1" dirty="0"/>
          </a:p>
          <a:p>
            <a:pPr marL="3657600" lvl="8" indent="0">
              <a:buNone/>
            </a:pPr>
            <a:endParaRPr lang="en-US" b="1" dirty="0"/>
          </a:p>
          <a:p>
            <a:pPr marL="3657600" lvl="8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sz="2800" b="1" dirty="0"/>
              <a:t>“ </a:t>
            </a:r>
            <a:r>
              <a:rPr lang="en-US" sz="2800" b="1" dirty="0" smtClean="0">
                <a:solidFill>
                  <a:srgbClr val="FF0000"/>
                </a:solidFill>
              </a:rPr>
              <a:t>Perfecto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el </a:t>
            </a:r>
            <a:r>
              <a:rPr lang="es-MX" sz="2800" b="1" dirty="0" smtClean="0">
                <a:solidFill>
                  <a:srgbClr val="FF0000"/>
                </a:solidFill>
              </a:rPr>
              <a:t>enemigo</a:t>
            </a:r>
            <a:r>
              <a:rPr lang="es-MX" sz="2800" b="1" dirty="0" smtClean="0"/>
              <a:t> del bien </a:t>
            </a:r>
            <a:r>
              <a:rPr lang="en-US" sz="2800" b="1" dirty="0" smtClean="0"/>
              <a:t> </a:t>
            </a:r>
            <a:r>
              <a:rPr lang="en-US" sz="2800" b="1" dirty="0"/>
              <a:t>“</a:t>
            </a:r>
          </a:p>
        </p:txBody>
      </p:sp>
      <p:pic>
        <p:nvPicPr>
          <p:cNvPr id="1026" name="Picture 2" descr="Click to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255" y="206551"/>
            <a:ext cx="17526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Cinco </a:t>
            </a:r>
            <a:r>
              <a:rPr lang="en-US" b="1" dirty="0" err="1" smtClean="0"/>
              <a:t>pasos</a:t>
            </a:r>
            <a:r>
              <a:rPr lang="en-US" b="1" dirty="0" smtClean="0"/>
              <a:t> para la </a:t>
            </a:r>
            <a:r>
              <a:rPr lang="es-MX" b="1" dirty="0" smtClean="0"/>
              <a:t>mejora Ergonómica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 </a:t>
            </a:r>
            <a:r>
              <a:rPr lang="es-MX" b="1" dirty="0" smtClean="0">
                <a:solidFill>
                  <a:srgbClr val="FF0000"/>
                </a:solidFill>
              </a:rPr>
              <a:t>Identificar </a:t>
            </a:r>
            <a:r>
              <a:rPr lang="es-MX" b="1" dirty="0" smtClean="0"/>
              <a:t>una postura incómoda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 </a:t>
            </a:r>
            <a:r>
              <a:rPr lang="en-US" b="1" dirty="0" err="1" smtClean="0">
                <a:solidFill>
                  <a:srgbClr val="FF0000"/>
                </a:solidFill>
              </a:rPr>
              <a:t>Determina</a:t>
            </a:r>
            <a:r>
              <a:rPr lang="en-US" dirty="0" smtClean="0"/>
              <a:t> lo que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s-MX" dirty="0" smtClean="0"/>
              <a:t>hacer para</a:t>
            </a:r>
            <a:r>
              <a:rPr lang="en-US" dirty="0" smtClean="0"/>
              <a:t> </a:t>
            </a:r>
            <a:r>
              <a:rPr lang="en-US" dirty="0"/>
              <a:t>-</a:t>
            </a:r>
          </a:p>
          <a:p>
            <a:pPr lvl="1"/>
            <a:r>
              <a:rPr lang="es-MX" dirty="0" smtClean="0"/>
              <a:t>Mejorar la postura </a:t>
            </a:r>
            <a:endParaRPr lang="en-US" dirty="0"/>
          </a:p>
          <a:p>
            <a:pPr lvl="1"/>
            <a:r>
              <a:rPr lang="es-MX" dirty="0" smtClean="0"/>
              <a:t>Reducir la fuerza </a:t>
            </a:r>
            <a:endParaRPr lang="en-US" dirty="0"/>
          </a:p>
          <a:p>
            <a:pPr lvl="1"/>
            <a:r>
              <a:rPr lang="en-US" dirty="0" err="1" smtClean="0"/>
              <a:t>Reducir</a:t>
            </a:r>
            <a:r>
              <a:rPr lang="en-US" dirty="0" smtClean="0"/>
              <a:t> </a:t>
            </a:r>
            <a:r>
              <a:rPr lang="es-MX" dirty="0" smtClean="0"/>
              <a:t>la duración </a:t>
            </a:r>
            <a:endParaRPr lang="en-US" dirty="0"/>
          </a:p>
          <a:p>
            <a:pPr lvl="1"/>
            <a:r>
              <a:rPr lang="es-MX" dirty="0" smtClean="0"/>
              <a:t>Reducir la frecuencia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 </a:t>
            </a:r>
            <a:r>
              <a:rPr lang="en-US" b="1" dirty="0" err="1" smtClean="0">
                <a:solidFill>
                  <a:srgbClr val="FF0000"/>
                </a:solidFill>
              </a:rPr>
              <a:t>Documente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s-MX" dirty="0" smtClean="0"/>
              <a:t>mejora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 </a:t>
            </a:r>
            <a:r>
              <a:rPr lang="es-MX" dirty="0" smtClean="0"/>
              <a:t>Reconocer, comunicar y compartir su éxito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 </a:t>
            </a:r>
            <a:r>
              <a:rPr lang="es-MX" dirty="0" smtClean="0"/>
              <a:t>Repita los pasos</a:t>
            </a:r>
            <a:r>
              <a:rPr lang="en-US" dirty="0" smtClean="0"/>
              <a:t> </a:t>
            </a:r>
            <a:r>
              <a:rPr lang="en-US" dirty="0"/>
              <a:t>1-4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title="Picture of a worker in an awkward posi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382" y="997527"/>
            <a:ext cx="6520873" cy="501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338" y="18224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Por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s-MX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ejemplo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Modulo de </a:t>
            </a:r>
            <a:r>
              <a:rPr lang="es-MX" b="1" dirty="0" smtClean="0"/>
              <a:t>Formación de Hoja de Cálculo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 smtClean="0"/>
              <a:t>Desde los mas adultos aprenden con la práctica, una hoja de cálculo se ha preparado para ayudar a retener la información más importante.</a:t>
            </a:r>
            <a:endParaRPr lang="en-US" dirty="0" smtClean="0"/>
          </a:p>
          <a:p>
            <a:pPr lvl="0"/>
            <a:r>
              <a:rPr lang="es-MX" dirty="0" smtClean="0"/>
              <a:t>Va a completar la hoja de trabajo a medida que avanzamos a través del material</a:t>
            </a:r>
            <a:r>
              <a:rPr lang="en-US" dirty="0" smtClean="0"/>
              <a:t>.  </a:t>
            </a:r>
            <a:r>
              <a:rPr lang="es-MX" dirty="0" smtClean="0"/>
              <a:t>Esto</a:t>
            </a:r>
            <a:r>
              <a:rPr lang="en-US" dirty="0" smtClean="0"/>
              <a:t> </a:t>
            </a:r>
            <a:r>
              <a:rPr lang="es-MX" dirty="0" smtClean="0"/>
              <a:t>significa que va a llenar los espacios en blanco o listas completas. </a:t>
            </a:r>
            <a:endParaRPr lang="en-US" dirty="0"/>
          </a:p>
          <a:p>
            <a:pPr lvl="0"/>
            <a:r>
              <a:rPr lang="es-MX" dirty="0" smtClean="0"/>
              <a:t>Se mantendrá la hoja de cálculo como una referencia a los puntos clave que se presentan en este módulo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Ejemplo Paso 1-Tres posturas incómodas </a:t>
            </a:r>
            <a:endParaRPr lang="en-US" b="1" dirty="0"/>
          </a:p>
        </p:txBody>
      </p:sp>
      <p:pic>
        <p:nvPicPr>
          <p:cNvPr id="4" name="Content Placeholder 3" descr="ergo-principles-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208" y="1825625"/>
            <a:ext cx="521158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ightning Bolt 4" title="Picture of a red lightning bolt"/>
          <p:cNvSpPr/>
          <p:nvPr/>
        </p:nvSpPr>
        <p:spPr>
          <a:xfrm>
            <a:off x="6049821" y="2087418"/>
            <a:ext cx="323273" cy="22155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 title="Picture of a red lightning bolt"/>
          <p:cNvSpPr/>
          <p:nvPr/>
        </p:nvSpPr>
        <p:spPr>
          <a:xfrm>
            <a:off x="6049820" y="4021415"/>
            <a:ext cx="323273" cy="22155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 title="Picture of a red lightning bolt"/>
          <p:cNvSpPr/>
          <p:nvPr/>
        </p:nvSpPr>
        <p:spPr>
          <a:xfrm>
            <a:off x="7624621" y="4001294"/>
            <a:ext cx="323273" cy="22155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title="Picture of a worker in an awkward posi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382" y="997527"/>
            <a:ext cx="6520873" cy="501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720" y="334745"/>
            <a:ext cx="10515600" cy="82349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Por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s-MX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ejemplo 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Ejemplo Paso</a:t>
            </a:r>
            <a:r>
              <a:rPr lang="en-US" b="1" dirty="0" smtClean="0"/>
              <a:t> </a:t>
            </a:r>
            <a:r>
              <a:rPr lang="en-US" b="1" dirty="0"/>
              <a:t>2 – </a:t>
            </a:r>
            <a:r>
              <a:rPr lang="en-US" b="1" dirty="0" smtClean="0"/>
              <a:t>Que </a:t>
            </a:r>
            <a:r>
              <a:rPr lang="es-MX" b="1" dirty="0" smtClean="0"/>
              <a:t>se puede hacer para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						Yes		No</a:t>
            </a:r>
          </a:p>
          <a:p>
            <a:pPr lvl="1"/>
            <a:r>
              <a:rPr lang="en-US" dirty="0" smtClean="0"/>
              <a:t>Se </a:t>
            </a:r>
            <a:r>
              <a:rPr lang="es-MX" dirty="0" smtClean="0"/>
              <a:t>puede mejorar la postura</a:t>
            </a:r>
            <a:r>
              <a:rPr lang="en-US" dirty="0" smtClean="0"/>
              <a:t>?    </a:t>
            </a:r>
            <a:r>
              <a:rPr lang="en-US" dirty="0"/>
              <a:t>	  X</a:t>
            </a:r>
          </a:p>
          <a:p>
            <a:pPr lvl="1"/>
            <a:r>
              <a:rPr lang="en-US" dirty="0" smtClean="0"/>
              <a:t>Se </a:t>
            </a:r>
            <a:r>
              <a:rPr lang="es-MX" dirty="0" smtClean="0"/>
              <a:t>puede reducir la fuerza</a:t>
            </a:r>
            <a:r>
              <a:rPr lang="en-US" dirty="0" smtClean="0"/>
              <a:t>?</a:t>
            </a:r>
            <a:r>
              <a:rPr lang="en-US" dirty="0"/>
              <a:t>				  X</a:t>
            </a:r>
          </a:p>
          <a:p>
            <a:pPr lvl="1"/>
            <a:r>
              <a:rPr lang="en-US" dirty="0" smtClean="0"/>
              <a:t>Se </a:t>
            </a:r>
            <a:r>
              <a:rPr lang="es-MX" dirty="0" smtClean="0"/>
              <a:t>puede reducir la duración</a:t>
            </a:r>
            <a:r>
              <a:rPr lang="en-US" dirty="0" smtClean="0"/>
              <a:t>?</a:t>
            </a:r>
            <a:r>
              <a:rPr lang="en-US" dirty="0"/>
              <a:t>		  		  X</a:t>
            </a:r>
          </a:p>
          <a:p>
            <a:pPr lvl="1"/>
            <a:r>
              <a:rPr lang="en-US" dirty="0" smtClean="0"/>
              <a:t>Se </a:t>
            </a:r>
            <a:r>
              <a:rPr lang="es-MX" dirty="0" smtClean="0"/>
              <a:t>puede reducir la frecuencia</a:t>
            </a:r>
            <a:r>
              <a:rPr lang="en-US" dirty="0" smtClean="0"/>
              <a:t>?</a:t>
            </a:r>
            <a:r>
              <a:rPr lang="en-US" dirty="0"/>
              <a:t>		  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Ejemplo Paso</a:t>
            </a:r>
            <a:r>
              <a:rPr lang="en-US" b="1" dirty="0" smtClean="0"/>
              <a:t> </a:t>
            </a:r>
            <a:r>
              <a:rPr lang="en-US" b="1" dirty="0"/>
              <a:t>3 – </a:t>
            </a:r>
            <a:r>
              <a:rPr lang="en-US" b="1" dirty="0" smtClean="0"/>
              <a:t>Registrar la </a:t>
            </a:r>
            <a:r>
              <a:rPr lang="es-MX" b="1" dirty="0" smtClean="0"/>
              <a:t>Mejora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Trabajo</a:t>
            </a:r>
            <a:r>
              <a:rPr lang="en-US" dirty="0" smtClean="0"/>
              <a:t>: </a:t>
            </a:r>
            <a:r>
              <a:rPr lang="es-MX" dirty="0" smtClean="0"/>
              <a:t>Cajero </a:t>
            </a:r>
            <a:endParaRPr lang="en-US" dirty="0"/>
          </a:p>
          <a:p>
            <a:r>
              <a:rPr lang="es-MX" dirty="0" smtClean="0"/>
              <a:t>Reducción de la flexión en la cintura de 45 grados a 20 grados</a:t>
            </a:r>
            <a:endParaRPr lang="en-US" dirty="0"/>
          </a:p>
          <a:p>
            <a:r>
              <a:rPr lang="es-MX" dirty="0" smtClean="0"/>
              <a:t>Frecuencia reducida de 100 veces por turno a 90 veces por turno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Ejemplo Paso </a:t>
            </a:r>
            <a:r>
              <a:rPr lang="en-US" b="1" dirty="0" smtClean="0"/>
              <a:t> </a:t>
            </a:r>
            <a:r>
              <a:rPr lang="en-US" b="1" dirty="0"/>
              <a:t>4 – </a:t>
            </a:r>
            <a:br>
              <a:rPr lang="en-US" b="1" dirty="0"/>
            </a:br>
            <a:r>
              <a:rPr lang="es-MX" b="1" dirty="0" smtClean="0"/>
              <a:t>Reconocer, comunicar y compartir su éxito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lick to 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41" y="2840649"/>
            <a:ext cx="1498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 to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2" y="2430655"/>
            <a:ext cx="18573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to 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7298" y="3980089"/>
            <a:ext cx="18573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Ejemplo Paso</a:t>
            </a:r>
            <a:r>
              <a:rPr lang="en-US" b="1" dirty="0" smtClean="0"/>
              <a:t> </a:t>
            </a:r>
            <a:r>
              <a:rPr lang="en-US" b="1" dirty="0"/>
              <a:t>5 – </a:t>
            </a:r>
            <a:r>
              <a:rPr lang="es-MX" b="1" dirty="0" smtClean="0"/>
              <a:t>Repita los Pasos </a:t>
            </a:r>
            <a:r>
              <a:rPr lang="en-US" b="1" dirty="0" smtClean="0"/>
              <a:t>1-4</a:t>
            </a:r>
            <a:endParaRPr lang="en-US" b="1" dirty="0"/>
          </a:p>
        </p:txBody>
      </p:sp>
      <p:pic>
        <p:nvPicPr>
          <p:cNvPr id="4" name="Content Placeholder 3" title="Picture of a worke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861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Ejemplo Paso</a:t>
            </a:r>
            <a:r>
              <a:rPr lang="en-US" b="1" dirty="0" smtClean="0"/>
              <a:t> </a:t>
            </a:r>
            <a:r>
              <a:rPr lang="en-US" b="1" dirty="0"/>
              <a:t>5 – </a:t>
            </a:r>
            <a:r>
              <a:rPr lang="es-MX" b="1" dirty="0" smtClean="0"/>
              <a:t>Repita los Pasos</a:t>
            </a:r>
            <a:r>
              <a:rPr lang="en-US" b="1" dirty="0" smtClean="0"/>
              <a:t> 1-4 </a:t>
            </a:r>
            <a:endParaRPr lang="en-US" dirty="0"/>
          </a:p>
        </p:txBody>
      </p:sp>
      <p:pic>
        <p:nvPicPr>
          <p:cNvPr id="4" name="Content Placeholder 3" title="Picture of a worke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942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 Ejemplo Paso</a:t>
            </a:r>
            <a:r>
              <a:rPr lang="en-US" b="1" dirty="0" smtClean="0"/>
              <a:t> </a:t>
            </a:r>
            <a:r>
              <a:rPr lang="en-US" b="1" dirty="0"/>
              <a:t>5 – </a:t>
            </a:r>
            <a:r>
              <a:rPr lang="es-MX" b="1" dirty="0" smtClean="0"/>
              <a:t>Repita los Pasos</a:t>
            </a:r>
            <a:r>
              <a:rPr lang="en-US" b="1" dirty="0" smtClean="0"/>
              <a:t> </a:t>
            </a:r>
            <a:r>
              <a:rPr lang="en-US" b="1" dirty="0"/>
              <a:t>1-4</a:t>
            </a:r>
          </a:p>
        </p:txBody>
      </p:sp>
      <p:pic>
        <p:nvPicPr>
          <p:cNvPr id="4" name="Content Placeholder 3" title="Picture of a worke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3" name="TextBox 2" title="Picture of a white rectangle covering workers faces"/>
          <p:cNvSpPr txBox="1"/>
          <p:nvPr/>
        </p:nvSpPr>
        <p:spPr>
          <a:xfrm rot="818508">
            <a:off x="3482134" y="3362462"/>
            <a:ext cx="1136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 title="Picture of a white square covering the face of a worker"/>
          <p:cNvSpPr txBox="1"/>
          <p:nvPr/>
        </p:nvSpPr>
        <p:spPr>
          <a:xfrm>
            <a:off x="7195127" y="3675889"/>
            <a:ext cx="348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 Ejemplo Paso</a:t>
            </a:r>
            <a:r>
              <a:rPr lang="en-US" b="1" dirty="0" smtClean="0"/>
              <a:t> </a:t>
            </a:r>
            <a:r>
              <a:rPr lang="en-US" b="1" dirty="0"/>
              <a:t>5 – </a:t>
            </a:r>
            <a:r>
              <a:rPr lang="es-MX" b="1" dirty="0" smtClean="0"/>
              <a:t>Repita los Pasos</a:t>
            </a:r>
            <a:r>
              <a:rPr lang="en-US" b="1" dirty="0" smtClean="0"/>
              <a:t> 1-4 </a:t>
            </a:r>
            <a:endParaRPr lang="en-US" dirty="0"/>
          </a:p>
        </p:txBody>
      </p:sp>
      <p:pic>
        <p:nvPicPr>
          <p:cNvPr id="4" name="Content Placeholder 3" title="Picture of a worke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3" name="TextBox 2" title="Picture of a white square covering the face of a worker"/>
          <p:cNvSpPr txBox="1"/>
          <p:nvPr/>
        </p:nvSpPr>
        <p:spPr>
          <a:xfrm>
            <a:off x="7047345" y="2410691"/>
            <a:ext cx="4618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EXAMEN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75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Los TME Son </a:t>
            </a:r>
            <a:r>
              <a:rPr lang="es-MX" b="1" dirty="0" smtClean="0"/>
              <a:t>Lesiones Relacionadas Con La Ergonomía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4737"/>
            <a:ext cx="10515600" cy="4372226"/>
          </a:xfrm>
        </p:spPr>
        <p:txBody>
          <a:bodyPr/>
          <a:lstStyle/>
          <a:p>
            <a:r>
              <a:rPr lang="es-MX" b="1" dirty="0" smtClean="0"/>
              <a:t>Trastornos </a:t>
            </a:r>
            <a:r>
              <a:rPr lang="en-US" b="1" dirty="0" smtClean="0"/>
              <a:t>Musculoesqueleticos es </a:t>
            </a:r>
            <a:r>
              <a:rPr lang="es-MX" b="1" dirty="0" smtClean="0"/>
              <a:t>el término científico propiamente dicho, sino que utilizarán los TME en su lugar.  Los TME son lesiones o dolor y molestias en las </a:t>
            </a:r>
            <a:r>
              <a:rPr lang="es-MX" b="1" dirty="0" smtClean="0">
                <a:solidFill>
                  <a:srgbClr val="FF0000"/>
                </a:solidFill>
              </a:rPr>
              <a:t>articulaciones</a:t>
            </a:r>
            <a:r>
              <a:rPr lang="es-MX" b="1" dirty="0" smtClean="0"/>
              <a:t>, los ligamentos, </a:t>
            </a:r>
            <a:r>
              <a:rPr lang="es-MX" b="1" dirty="0" smtClean="0">
                <a:solidFill>
                  <a:srgbClr val="FF0000"/>
                </a:solidFill>
              </a:rPr>
              <a:t>músculos</a:t>
            </a:r>
            <a:r>
              <a:rPr lang="es-MX" b="1" dirty="0" smtClean="0"/>
              <a:t>, nervios y </a:t>
            </a:r>
            <a:r>
              <a:rPr lang="es-MX" b="1" dirty="0" smtClean="0">
                <a:solidFill>
                  <a:srgbClr val="FF0000"/>
                </a:solidFill>
              </a:rPr>
              <a:t>tendones</a:t>
            </a:r>
            <a:r>
              <a:rPr lang="es-MX" b="1" dirty="0" smtClean="0"/>
              <a:t> y las estructuras del cuerpo que soportan las </a:t>
            </a:r>
            <a:r>
              <a:rPr lang="es-MX" b="1" dirty="0" smtClean="0">
                <a:solidFill>
                  <a:srgbClr val="FF0000"/>
                </a:solidFill>
              </a:rPr>
              <a:t>extremidades, cuello y espaldas</a:t>
            </a:r>
            <a:r>
              <a:rPr lang="es-MX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16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Derechos de los Trabajadores Bajo de la Ley OSHA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Los </a:t>
            </a:r>
            <a:r>
              <a:rPr lang="es-MX" dirty="0"/>
              <a:t>trabajadores tienen derecho a condiciones de trabajo que no suponen un riesgo de daño grave.  Para ayudar a asegurar un lugar de trabajo seguro y saludable, OSHA también provee a los trabajadores el derecho a:</a:t>
            </a:r>
            <a:endParaRPr lang="en-US" dirty="0"/>
          </a:p>
          <a:p>
            <a:pPr lvl="0"/>
            <a:r>
              <a:rPr lang="es-MX" dirty="0"/>
              <a:t>Pide a OSHA que inspeccione el lugar de trabajo;</a:t>
            </a:r>
            <a:endParaRPr lang="en-US" dirty="0"/>
          </a:p>
          <a:p>
            <a:pPr lvl="0"/>
            <a:r>
              <a:rPr lang="es-MX" dirty="0"/>
              <a:t>Utilizar sus derechos bajo la ley sin represalias y discriminación;</a:t>
            </a:r>
            <a:endParaRPr lang="en-US" dirty="0"/>
          </a:p>
          <a:p>
            <a:pPr lvl="0"/>
            <a:r>
              <a:rPr lang="es-MX" dirty="0"/>
              <a:t>Recibir información y capacitación sobre peligros, métodos para prevenir el daño y las normas de OSHA que se aplican a su lugar de trabajo.  El entrenamiento debe ser un idioma que usted puede entender;</a:t>
            </a:r>
            <a:endParaRPr lang="en-US" dirty="0"/>
          </a:p>
          <a:p>
            <a:pPr lvl="0"/>
            <a:r>
              <a:rPr lang="es-MX" dirty="0"/>
              <a:t>Obtenga copias de los resultados de las pruebas para encontrar peligros en el lugar de trabajo;</a:t>
            </a:r>
            <a:endParaRPr lang="en-US" dirty="0"/>
          </a:p>
          <a:p>
            <a:pPr lvl="0"/>
            <a:r>
              <a:rPr lang="es-MX" dirty="0"/>
              <a:t>Revisar registros de lesiones y enfermedades relacionadas con el trabajo;</a:t>
            </a:r>
            <a:endParaRPr lang="en-US" dirty="0"/>
          </a:p>
          <a:p>
            <a:pPr lvl="0"/>
            <a:r>
              <a:rPr lang="es-MX" dirty="0"/>
              <a:t>Obtenga copias de sus registros médicos.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Derecho de Presentar una Queja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MX" dirty="0"/>
              <a:t>La </a:t>
            </a:r>
            <a:r>
              <a:rPr lang="es-MX" u="sng" dirty="0"/>
              <a:t>Ley de Seguridad y Salud Ocupacional de 1970</a:t>
            </a:r>
            <a:r>
              <a:rPr lang="es-MX" dirty="0"/>
              <a:t> da los empleados y sus representantes el derecho de presentar una queja y solicitar una inspección de OSHA de su lugar de trabajo si creen que hay un riesgo grave o su empleador no está siguiendo las normas de OSHA.  Además, la ley otorga a los reclamantes el derecho de solicitar que sus nombres no sean revelados a sus empleadores.</a:t>
            </a:r>
            <a:endParaRPr lang="en-US" dirty="0"/>
          </a:p>
          <a:p>
            <a:pPr lvl="0"/>
            <a:r>
              <a:rPr lang="es-MX" dirty="0"/>
              <a:t>Las quejas de los empleados y sus representantes son tomadas en serio por OSHA. Esta contra la ley que un empleador despida, rebaja, transfiere o discrimina de cualquier manera contra un trabajador por presentar una queja o por usar otros </a:t>
            </a:r>
            <a:r>
              <a:rPr lang="es-MX" u="sng" dirty="0"/>
              <a:t>derechos de OSHA</a:t>
            </a:r>
            <a:r>
              <a:rPr lang="es-MX" dirty="0"/>
              <a:t>.</a:t>
            </a:r>
            <a:endParaRPr lang="en-US" dirty="0"/>
          </a:p>
          <a:p>
            <a:pPr lvl="0"/>
            <a:r>
              <a:rPr lang="es-MX" dirty="0"/>
              <a:t>OSHA mantendrá su información confidencial.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Protecciones de Denunciantes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s-MX" dirty="0" smtClean="0"/>
              <a:t>El </a:t>
            </a:r>
            <a:r>
              <a:rPr lang="es-MX" dirty="0"/>
              <a:t>Programa de Protección de Denunciantes de OSHA hace cumplir las disposiciones de denunciantes de más de veinte estados de denunciantes que protegen a los empleados que reportan violaciones de varias leyes de seguridad en el lugar de trabajo. </a:t>
            </a:r>
            <a:endParaRPr lang="en-US" dirty="0"/>
          </a:p>
          <a:p>
            <a:r>
              <a:rPr lang="es-MX" dirty="0"/>
              <a:t>La protección contra la discriminación significa que un empleador no puede tomar represalias tomando “acción adversa” contra los trabajadores, tales como:</a:t>
            </a:r>
            <a:endParaRPr lang="en-US" dirty="0"/>
          </a:p>
          <a:p>
            <a:pPr lvl="0"/>
            <a:r>
              <a:rPr lang="es-MX" dirty="0"/>
              <a:t>Despido o</a:t>
            </a:r>
            <a:r>
              <a:rPr lang="en-US" dirty="0"/>
              <a:t> </a:t>
            </a:r>
            <a:r>
              <a:rPr lang="en-US" dirty="0" err="1"/>
              <a:t>despido</a:t>
            </a:r>
            <a:endParaRPr lang="en-US" dirty="0"/>
          </a:p>
          <a:p>
            <a:pPr lvl="0"/>
            <a:r>
              <a:rPr lang="es-MX" dirty="0"/>
              <a:t>Lista</a:t>
            </a:r>
            <a:r>
              <a:rPr lang="en-US" dirty="0"/>
              <a:t> </a:t>
            </a:r>
            <a:r>
              <a:rPr lang="en-US" dirty="0" err="1"/>
              <a:t>negra</a:t>
            </a:r>
            <a:endParaRPr lang="en-US" dirty="0"/>
          </a:p>
          <a:p>
            <a:pPr lvl="0"/>
            <a:r>
              <a:rPr lang="es-MX" dirty="0"/>
              <a:t>Degradación </a:t>
            </a:r>
            <a:endParaRPr lang="en-US" dirty="0"/>
          </a:p>
          <a:p>
            <a:pPr lvl="0"/>
            <a:r>
              <a:rPr lang="es-MX" dirty="0"/>
              <a:t>Negando horas extras o promoción </a:t>
            </a:r>
            <a:endParaRPr lang="en-US" dirty="0"/>
          </a:p>
          <a:p>
            <a:pPr lvl="0"/>
            <a:r>
              <a:rPr lang="es-MX" dirty="0"/>
              <a:t>Disciplina </a:t>
            </a:r>
            <a:endParaRPr lang="en-US" dirty="0"/>
          </a:p>
          <a:p>
            <a:pPr lvl="0"/>
            <a:r>
              <a:rPr lang="es-MX" dirty="0"/>
              <a:t>Negación de beneficios </a:t>
            </a:r>
            <a:endParaRPr lang="en-US" dirty="0"/>
          </a:p>
          <a:p>
            <a:pPr lvl="0"/>
            <a:r>
              <a:rPr lang="es-MX" dirty="0"/>
              <a:t>Incumplimiento de contratar o volver a contratar </a:t>
            </a:r>
            <a:endParaRPr lang="en-US" dirty="0"/>
          </a:p>
          <a:p>
            <a:pPr lvl="0"/>
            <a:r>
              <a:rPr lang="es-MX" dirty="0"/>
              <a:t>Intimidación </a:t>
            </a:r>
            <a:endParaRPr lang="en-US" dirty="0"/>
          </a:p>
          <a:p>
            <a:pPr lvl="0"/>
            <a:r>
              <a:rPr lang="es-MX" dirty="0"/>
              <a:t>Haciendo amenazas </a:t>
            </a:r>
            <a:endParaRPr lang="en-US" dirty="0"/>
          </a:p>
          <a:p>
            <a:pPr lvl="0"/>
            <a:r>
              <a:rPr lang="es-MX" dirty="0"/>
              <a:t>Reasignación que afecta las perspectivas de promoción </a:t>
            </a:r>
            <a:endParaRPr lang="en-US" dirty="0"/>
          </a:p>
          <a:p>
            <a:pPr lvl="0"/>
            <a:r>
              <a:rPr lang="es-MX" dirty="0"/>
              <a:t>Reduciendo la paga u horas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Renuncia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Este material fue producido bajo la concesión SH-27694-SH5 de la Administración de Seguridad y Salud Ocupacional, Departamento de Trabajo de los Estados Unidos. No refleja necesariamente las opiniones o políticas del Departamento de Trabajo de los Estados Unidos, ni tampoco la mención de nombres comerciales, productos comerciales u organizaciones implica el respaldo del Gobierno de los Estados Unidos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Mejora Ergonómica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s-MX" dirty="0" smtClean="0"/>
              <a:t>Mejora ergonómica es un proceso para reducir los trastornos musculoesqueleticos de riesgo y preventivas que causan dolor y malestar por la gestión eficaz de la </a:t>
            </a:r>
            <a:r>
              <a:rPr lang="es-MX" dirty="0" smtClean="0">
                <a:solidFill>
                  <a:srgbClr val="FF0000"/>
                </a:solidFill>
              </a:rPr>
              <a:t>circulación</a:t>
            </a:r>
            <a:r>
              <a:rPr lang="es-MX" dirty="0" smtClean="0"/>
              <a:t> de </a:t>
            </a:r>
            <a:r>
              <a:rPr lang="es-MX" dirty="0" smtClean="0">
                <a:solidFill>
                  <a:srgbClr val="FF0000"/>
                </a:solidFill>
              </a:rPr>
              <a:t>personas, equipos, materiales y energía </a:t>
            </a:r>
            <a:r>
              <a:rPr lang="en-US" b="1" dirty="0" smtClean="0">
                <a:solidFill>
                  <a:srgbClr val="FF0000"/>
                </a:solidFill>
              </a:rPr>
              <a:t>”.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s-MX" b="1" dirty="0" smtClean="0"/>
              <a:t>Proceso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s-MX" dirty="0" smtClean="0">
                <a:solidFill>
                  <a:srgbClr val="FF0000"/>
                </a:solidFill>
              </a:rPr>
              <a:t>proceso </a:t>
            </a:r>
            <a:r>
              <a:rPr lang="es-MX" dirty="0" smtClean="0"/>
              <a:t>es una serie de pasos diseñados y desarrollados para lograr un </a:t>
            </a:r>
            <a:r>
              <a:rPr lang="es-MX" dirty="0" smtClean="0">
                <a:solidFill>
                  <a:srgbClr val="FF0000"/>
                </a:solidFill>
              </a:rPr>
              <a:t>resultado específico</a:t>
            </a:r>
            <a:r>
              <a:rPr lang="en-US" dirty="0" smtClean="0"/>
              <a:t>.  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</a:t>
            </a:r>
            <a:r>
              <a:rPr lang="es-MX" dirty="0" smtClean="0"/>
              <a:t>tiene fin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n-US" dirty="0" smtClean="0"/>
              <a:t>Es </a:t>
            </a:r>
            <a:r>
              <a:rPr lang="es-MX" dirty="0" smtClean="0">
                <a:solidFill>
                  <a:srgbClr val="FF0000"/>
                </a:solidFill>
              </a:rPr>
              <a:t>continua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s-MX" dirty="0" smtClean="0"/>
              <a:t>Tiene </a:t>
            </a:r>
            <a:r>
              <a:rPr lang="es-MX" dirty="0" smtClean="0">
                <a:solidFill>
                  <a:srgbClr val="FF0000"/>
                </a:solidFill>
              </a:rPr>
              <a:t>entradas y salidas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n-US" dirty="0" smtClean="0"/>
              <a:t>Cada </a:t>
            </a:r>
            <a:r>
              <a:rPr lang="es-MX" dirty="0" smtClean="0"/>
              <a:t>vez que el proceso recibe una buena entrada, una </a:t>
            </a:r>
            <a:r>
              <a:rPr lang="es-MX" dirty="0" smtClean="0">
                <a:solidFill>
                  <a:srgbClr val="FF0000"/>
                </a:solidFill>
              </a:rPr>
              <a:t>mejor salida </a:t>
            </a:r>
            <a:r>
              <a:rPr lang="es-MX" dirty="0" smtClean="0"/>
              <a:t>debe seguir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Peligros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s-MX" dirty="0" smtClean="0"/>
              <a:t>peligro </a:t>
            </a:r>
            <a:r>
              <a:rPr lang="es-MX" dirty="0" smtClean="0">
                <a:solidFill>
                  <a:srgbClr val="FF0000"/>
                </a:solidFill>
              </a:rPr>
              <a:t>es-cualquier fuente de peligro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s-MX" dirty="0" smtClean="0"/>
              <a:t>Hay dos tipos principales de peligro.  El primer tipo es una </a:t>
            </a:r>
            <a:r>
              <a:rPr lang="es-MX" dirty="0" smtClean="0">
                <a:solidFill>
                  <a:srgbClr val="FF0000"/>
                </a:solidFill>
              </a:rPr>
              <a:t>condición</a:t>
            </a:r>
            <a:r>
              <a:rPr lang="es-MX" dirty="0" smtClean="0"/>
              <a:t> insegura.  El segundo tipo es un </a:t>
            </a:r>
            <a:r>
              <a:rPr lang="es-MX" dirty="0" smtClean="0">
                <a:solidFill>
                  <a:srgbClr val="FF0000"/>
                </a:solidFill>
              </a:rPr>
              <a:t>comportamiento</a:t>
            </a:r>
            <a:r>
              <a:rPr lang="es-MX" dirty="0" smtClean="0"/>
              <a:t> inseguro</a:t>
            </a:r>
            <a:r>
              <a:rPr lang="en-US" dirty="0" smtClean="0">
                <a:solidFill>
                  <a:srgbClr val="FF0000"/>
                </a:solidFill>
              </a:rPr>
              <a:t>. 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s-MX" dirty="0"/>
              <a:t>¿</a:t>
            </a:r>
            <a:r>
              <a:rPr lang="en-US" b="1" dirty="0" smtClean="0"/>
              <a:t>Co</a:t>
            </a:r>
            <a:r>
              <a:rPr lang="es-MX" b="1" dirty="0" smtClean="0"/>
              <a:t>mo</a:t>
            </a:r>
            <a:r>
              <a:rPr lang="en-US" b="1" dirty="0" smtClean="0"/>
              <a:t> Se </a:t>
            </a:r>
            <a:r>
              <a:rPr lang="es-MX" b="1" dirty="0"/>
              <a:t>P</a:t>
            </a:r>
            <a:r>
              <a:rPr lang="es-MX" b="1" dirty="0" smtClean="0"/>
              <a:t>roducen </a:t>
            </a:r>
            <a:r>
              <a:rPr lang="es-MX" b="1" dirty="0"/>
              <a:t>L</a:t>
            </a:r>
            <a:r>
              <a:rPr lang="es-MX" b="1" dirty="0" smtClean="0"/>
              <a:t>os TME?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 </a:t>
            </a:r>
            <a:r>
              <a:rPr lang="en-US" dirty="0" smtClean="0">
                <a:solidFill>
                  <a:srgbClr val="FF0000"/>
                </a:solidFill>
              </a:rPr>
              <a:t>TME</a:t>
            </a:r>
            <a:r>
              <a:rPr lang="en-US" dirty="0" smtClean="0"/>
              <a:t> es </a:t>
            </a:r>
            <a:r>
              <a:rPr lang="es-MX" dirty="0" smtClean="0"/>
              <a:t>una lesión o dolor y el malestar que ocurre </a:t>
            </a:r>
            <a:r>
              <a:rPr lang="es-MX" dirty="0" smtClean="0">
                <a:solidFill>
                  <a:srgbClr val="FF0000"/>
                </a:solidFill>
              </a:rPr>
              <a:t>con el tiempo</a:t>
            </a:r>
            <a:r>
              <a:rPr lang="es-MX" dirty="0" smtClean="0"/>
              <a:t> a causa de comportamientos inseguros y condiciones inseguras</a:t>
            </a:r>
            <a:r>
              <a:rPr lang="en-US" b="1" dirty="0" smtClean="0"/>
              <a:t>.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1534</Words>
  <Application>Microsoft Office PowerPoint</Application>
  <PresentationFormat>Custom</PresentationFormat>
  <Paragraphs>255</Paragraphs>
  <Slides>53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Agriculture Safety</vt:lpstr>
      <vt:lpstr>La Seguridad de los Productos de Madera  </vt:lpstr>
      <vt:lpstr>  Este Módulo de Formación Utiliza  </vt:lpstr>
      <vt:lpstr>Modulo de Formación de Hoja de Cálculo  </vt:lpstr>
      <vt:lpstr>Los TME Son Lesiones Relacionadas Con La Ergonomía  </vt:lpstr>
      <vt:lpstr>Mejora Ergonómica  </vt:lpstr>
      <vt:lpstr> Proceso  </vt:lpstr>
      <vt:lpstr>Peligros </vt:lpstr>
      <vt:lpstr>¿Como Se Producen Los TME?  </vt:lpstr>
      <vt:lpstr> La Secuencia que Eventos que Conducen a los TME   </vt:lpstr>
      <vt:lpstr>Gestión de Los Movimientos </vt:lpstr>
      <vt:lpstr> Elección Personal Puede Tener Consecuencias </vt:lpstr>
      <vt:lpstr>Aprender A Reconocer El Peligro  </vt:lpstr>
      <vt:lpstr>En Adición </vt:lpstr>
      <vt:lpstr>Prueba Definitiva  - Aprendemos Observando a Nuestros Mayores</vt:lpstr>
      <vt:lpstr>La Segunda Parte  – Conciencia Ergonómica  </vt:lpstr>
      <vt:lpstr> Habilidades y Conocimientos Ergonómicos </vt:lpstr>
      <vt:lpstr>¿Cuál es la Mejor Manera de Prevenir los TME? </vt:lpstr>
      <vt:lpstr>Movimiento y la Postura  </vt:lpstr>
      <vt:lpstr>Posturas y el Movimiento de la Muñeca </vt:lpstr>
      <vt:lpstr>Posturas y Movimiento del Codo</vt:lpstr>
      <vt:lpstr>Posturas de los Hombros y el Movimiento </vt:lpstr>
      <vt:lpstr>Posturas Posteriors y Movimiento</vt:lpstr>
      <vt:lpstr>Neutral Contra las Posturas Incomodas </vt:lpstr>
      <vt:lpstr> Cuatro Factores Que Influyen en los TME</vt:lpstr>
      <vt:lpstr>Un Ejemplo de la Vida Real</vt:lpstr>
      <vt:lpstr>Posturas de la Muñeca Mas Duración  </vt:lpstr>
      <vt:lpstr>Posturas de la Muñeca mas la Fuerza</vt:lpstr>
      <vt:lpstr>Posturas de la Muñeca mas la Fuerza mas la Duración  </vt:lpstr>
      <vt:lpstr>Postura de Muñeca torpe mas la Fuerza mas la Duración mas la Frecuencia </vt:lpstr>
      <vt:lpstr>Parte 3’ Realmente Reducir el Estres Fisico </vt:lpstr>
      <vt:lpstr>Mejores Ergonómicos  </vt:lpstr>
      <vt:lpstr>Postura de Muñeca Torpe mas Fuerza mas Duración mas Frecuencia 2</vt:lpstr>
      <vt:lpstr>Por que Fallan los Programas Ergonómicos (1) </vt:lpstr>
      <vt:lpstr>Por que Fallan los Programas Ergonómicos (2) </vt:lpstr>
      <vt:lpstr>Esto es Lo Que Funciona </vt:lpstr>
      <vt:lpstr>Consejo Sabio  </vt:lpstr>
      <vt:lpstr>Cinco pasos para la mejora Ergonómica</vt:lpstr>
      <vt:lpstr>Por ejemplo </vt:lpstr>
      <vt:lpstr>Ejemplo Paso 1-Tres posturas incómodas </vt:lpstr>
      <vt:lpstr>Por ejemplo  (2)</vt:lpstr>
      <vt:lpstr>Ejemplo Paso 2 – Que se puede hacer para - </vt:lpstr>
      <vt:lpstr>Ejemplo Paso 3 – Registrar la Mejora </vt:lpstr>
      <vt:lpstr>Ejemplo Paso  4 –  Reconocer, comunicar y compartir su éxito  </vt:lpstr>
      <vt:lpstr>Ejemplo Paso 5 – Repita los Pasos 1-4</vt:lpstr>
      <vt:lpstr>Ejemplo Paso 5 – Repita los Pasos 1-4 </vt:lpstr>
      <vt:lpstr> Ejemplo Paso 5 – Repita los Pasos 1-4</vt:lpstr>
      <vt:lpstr> Ejemplo Paso 5 – Repita los Pasos 1-4 </vt:lpstr>
      <vt:lpstr>EXAMEN </vt:lpstr>
      <vt:lpstr>Derechos de los Trabajadores Bajo de la Ley OSHA  </vt:lpstr>
      <vt:lpstr>Derecho de Presentar una Queja  </vt:lpstr>
      <vt:lpstr>Protecciones de Denunciantes  </vt:lpstr>
      <vt:lpstr>Renuncia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2018-06-25T18:25:38Z</dcterms:created>
  <dcterms:modified xsi:type="dcterms:W3CDTF">2018-06-25T18:27:26Z</dcterms:modified>
</cp:coreProperties>
</file>