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4" r:id="rId28"/>
    <p:sldId id="284" r:id="rId29"/>
    <p:sldId id="285" r:id="rId30"/>
    <p:sldId id="286" r:id="rId31"/>
    <p:sldId id="287" r:id="rId32"/>
    <p:sldId id="288" r:id="rId33"/>
    <p:sldId id="289" r:id="rId34"/>
    <p:sldId id="290" r:id="rId35"/>
    <p:sldId id="291" r:id="rId36"/>
    <p:sldId id="292" r:id="rId37"/>
    <p:sldId id="293" r:id="rId38"/>
  </p:sldIdLst>
  <p:sldSz cx="13004800" cy="9753600"/>
  <p:notesSz cx="6858000" cy="9144000"/>
  <p:defaultTextStyle>
    <a:lvl1pPr algn="ctr" defTabSz="457200">
      <a:defRPr sz="4200">
        <a:solidFill>
          <a:srgbClr val="FFFFFF"/>
        </a:solidFill>
        <a:latin typeface="+mn-lt"/>
        <a:ea typeface="+mn-ea"/>
        <a:cs typeface="+mn-cs"/>
        <a:sym typeface="Chalkduster"/>
      </a:defRPr>
    </a:lvl1pPr>
    <a:lvl2pPr indent="228600" algn="ctr" defTabSz="457200">
      <a:defRPr sz="4200">
        <a:solidFill>
          <a:srgbClr val="FFFFFF"/>
        </a:solidFill>
        <a:latin typeface="+mn-lt"/>
        <a:ea typeface="+mn-ea"/>
        <a:cs typeface="+mn-cs"/>
        <a:sym typeface="Chalkduster"/>
      </a:defRPr>
    </a:lvl2pPr>
    <a:lvl3pPr indent="457200" algn="ctr" defTabSz="457200">
      <a:defRPr sz="4200">
        <a:solidFill>
          <a:srgbClr val="FFFFFF"/>
        </a:solidFill>
        <a:latin typeface="+mn-lt"/>
        <a:ea typeface="+mn-ea"/>
        <a:cs typeface="+mn-cs"/>
        <a:sym typeface="Chalkduster"/>
      </a:defRPr>
    </a:lvl3pPr>
    <a:lvl4pPr indent="685800" algn="ctr" defTabSz="457200">
      <a:defRPr sz="4200">
        <a:solidFill>
          <a:srgbClr val="FFFFFF"/>
        </a:solidFill>
        <a:latin typeface="+mn-lt"/>
        <a:ea typeface="+mn-ea"/>
        <a:cs typeface="+mn-cs"/>
        <a:sym typeface="Chalkduster"/>
      </a:defRPr>
    </a:lvl4pPr>
    <a:lvl5pPr indent="914400" algn="ctr" defTabSz="457200">
      <a:defRPr sz="4200">
        <a:solidFill>
          <a:srgbClr val="FFFFFF"/>
        </a:solidFill>
        <a:latin typeface="+mn-lt"/>
        <a:ea typeface="+mn-ea"/>
        <a:cs typeface="+mn-cs"/>
        <a:sym typeface="Chalkduster"/>
      </a:defRPr>
    </a:lvl5pPr>
    <a:lvl6pPr indent="1143000" algn="ctr" defTabSz="457200">
      <a:defRPr sz="4200">
        <a:solidFill>
          <a:srgbClr val="FFFFFF"/>
        </a:solidFill>
        <a:latin typeface="+mn-lt"/>
        <a:ea typeface="+mn-ea"/>
        <a:cs typeface="+mn-cs"/>
        <a:sym typeface="Chalkduster"/>
      </a:defRPr>
    </a:lvl6pPr>
    <a:lvl7pPr indent="1371600" algn="ctr" defTabSz="457200">
      <a:defRPr sz="4200">
        <a:solidFill>
          <a:srgbClr val="FFFFFF"/>
        </a:solidFill>
        <a:latin typeface="+mn-lt"/>
        <a:ea typeface="+mn-ea"/>
        <a:cs typeface="+mn-cs"/>
        <a:sym typeface="Chalkduster"/>
      </a:defRPr>
    </a:lvl7pPr>
    <a:lvl8pPr indent="1600200" algn="ctr" defTabSz="457200">
      <a:defRPr sz="4200">
        <a:solidFill>
          <a:srgbClr val="FFFFFF"/>
        </a:solidFill>
        <a:latin typeface="+mn-lt"/>
        <a:ea typeface="+mn-ea"/>
        <a:cs typeface="+mn-cs"/>
        <a:sym typeface="Chalkduster"/>
      </a:defRPr>
    </a:lvl8pPr>
    <a:lvl9pPr indent="1828800" algn="ctr" defTabSz="457200">
      <a:defRPr sz="4200">
        <a:solidFill>
          <a:srgbClr val="FFFFFF"/>
        </a:solidFill>
        <a:latin typeface="+mn-lt"/>
        <a:ea typeface="+mn-ea"/>
        <a:cs typeface="+mn-cs"/>
        <a:sym typeface="Chalkduste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483" autoAdjust="0"/>
    <p:restoredTop sz="84819" autoAdjust="0"/>
  </p:normalViewPr>
  <p:slideViewPr>
    <p:cSldViewPr>
      <p:cViewPr>
        <p:scale>
          <a:sx n="40" d="100"/>
          <a:sy n="40" d="100"/>
        </p:scale>
        <p:origin x="-2021" y="-32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6" name="Shape 3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318213436"/>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sha.gov/dte/outreach/construction_generalindustry/construction/power_tools_c.zi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google.com/imag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sha.gov/dte/outreach/construction_generalindustry/construction/power_tools_c.zi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sha.gov/dte/outreach/construction_generalindustry/construction/power_tools_c.zi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dte/outreach/construction_generalindustry/construction/power_tools_c.zi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prstGeom prst="rect">
            <a:avLst/>
          </a:prstGeom>
        </p:spPr>
        <p:txBody>
          <a:bodyPr/>
          <a:lstStyle/>
          <a:p>
            <a:pPr lvl="0"/>
            <a:endParaRPr/>
          </a:p>
        </p:txBody>
      </p:sp>
      <p:sp>
        <p:nvSpPr>
          <p:cNvPr id="53" name="Shape 53"/>
          <p:cNvSpPr>
            <a:spLocks noGrp="1"/>
          </p:cNvSpPr>
          <p:nvPr>
            <p:ph type="body" sz="quarter" idx="1"/>
          </p:nvPr>
        </p:nvSpPr>
        <p:spPr>
          <a:prstGeom prst="rect">
            <a:avLst/>
          </a:prstGeom>
        </p:spPr>
        <p:txBody>
          <a:bodyPr/>
          <a:lstStyle/>
          <a:p>
            <a:pPr lvl="0">
              <a:defRPr sz="1800"/>
            </a:pPr>
            <a:r>
              <a:rPr sz="2200"/>
              <a:t>Hand Tool Examples - hammer, hand saw, screwdriver, chisel, etc.</a:t>
            </a:r>
          </a:p>
          <a:p>
            <a:pPr lvl="0">
              <a:defRPr sz="1800"/>
            </a:pPr>
            <a:r>
              <a:rPr sz="2200"/>
              <a:t>Power Tool Examples - radial arm saw, drill, impact gun, mag drill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pPr lvl="0"/>
            <a:endParaRPr/>
          </a:p>
        </p:txBody>
      </p:sp>
      <p:sp>
        <p:nvSpPr>
          <p:cNvPr id="132" name="Shape 132"/>
          <p:cNvSpPr>
            <a:spLocks noGrp="1"/>
          </p:cNvSpPr>
          <p:nvPr>
            <p:ph type="body" sz="quarter" idx="1"/>
          </p:nvPr>
        </p:nvSpPr>
        <p:spPr>
          <a:prstGeom prst="rect">
            <a:avLst/>
          </a:prstGeom>
        </p:spPr>
        <p:txBody>
          <a:bodyPr/>
          <a:lstStyle/>
          <a:p>
            <a:pPr lvl="0">
              <a:defRPr sz="1800"/>
            </a:pPr>
            <a:r>
              <a:rPr sz="2200"/>
              <a:t>1926.302(b)(1)</a:t>
            </a:r>
          </a:p>
          <a:p>
            <a:pPr lvl="0">
              <a:defRPr sz="1800"/>
            </a:pPr>
            <a:r>
              <a:rPr sz="2200"/>
              <a:t>Picture taken from:</a:t>
            </a:r>
          </a:p>
          <a:p>
            <a:pPr lvl="0">
              <a:defRPr sz="1800"/>
            </a:pPr>
            <a:r>
              <a:rPr sz="2200" u="sng">
                <a:hlinkClick r:id="rId3"/>
              </a:rPr>
              <a:t>https://www.osha.gov/dte/outreach/construction_generalindustry/construction/power_tools_c.zip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pPr lvl="0"/>
            <a:endParaRPr/>
          </a:p>
        </p:txBody>
      </p:sp>
      <p:sp>
        <p:nvSpPr>
          <p:cNvPr id="137" name="Shape 137"/>
          <p:cNvSpPr>
            <a:spLocks noGrp="1"/>
          </p:cNvSpPr>
          <p:nvPr>
            <p:ph type="body" sz="quarter" idx="1"/>
          </p:nvPr>
        </p:nvSpPr>
        <p:spPr>
          <a:prstGeom prst="rect">
            <a:avLst/>
          </a:prstGeom>
        </p:spPr>
        <p:txBody>
          <a:bodyPr/>
          <a:lstStyle/>
          <a:p>
            <a:pPr lvl="0">
              <a:defRPr sz="1800"/>
            </a:pPr>
            <a:r>
              <a:rPr sz="2200"/>
              <a:t>1926.302(b)(2)</a:t>
            </a:r>
          </a:p>
          <a:p>
            <a:pPr lvl="0">
              <a:defRPr sz="1800"/>
            </a:pPr>
            <a:r>
              <a:rPr sz="2200"/>
              <a:t>1926.302(b)(4)</a:t>
            </a:r>
          </a:p>
          <a:p>
            <a:pPr lvl="0">
              <a:defRPr sz="1800"/>
            </a:pPr>
            <a:r>
              <a:rPr sz="2200"/>
              <a:t>1910.242(b)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pPr lvl="0"/>
            <a:endParaRPr/>
          </a:p>
        </p:txBody>
      </p:sp>
      <p:sp>
        <p:nvSpPr>
          <p:cNvPr id="142" name="Shape 142"/>
          <p:cNvSpPr>
            <a:spLocks noGrp="1"/>
          </p:cNvSpPr>
          <p:nvPr>
            <p:ph type="body" sz="quarter" idx="1"/>
          </p:nvPr>
        </p:nvSpPr>
        <p:spPr>
          <a:prstGeom prst="rect">
            <a:avLst/>
          </a:prstGeom>
        </p:spPr>
        <p:txBody>
          <a:bodyPr/>
          <a:lstStyle/>
          <a:p>
            <a:pPr lvl="0">
              <a:defRPr sz="1800"/>
            </a:pPr>
            <a:r>
              <a:rPr sz="2200"/>
              <a:t>1926.302(c)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pPr lvl="0"/>
            <a:endParaRPr/>
          </a:p>
        </p:txBody>
      </p:sp>
      <p:sp>
        <p:nvSpPr>
          <p:cNvPr id="147" name="Shape 147"/>
          <p:cNvSpPr>
            <a:spLocks noGrp="1"/>
          </p:cNvSpPr>
          <p:nvPr>
            <p:ph type="body" sz="quarter" idx="1"/>
          </p:nvPr>
        </p:nvSpPr>
        <p:spPr>
          <a:prstGeom prst="rect">
            <a:avLst/>
          </a:prstGeom>
        </p:spPr>
        <p:txBody>
          <a:bodyPr/>
          <a:lstStyle/>
          <a:p>
            <a:pPr lvl="0">
              <a:defRPr sz="1800"/>
            </a:pPr>
            <a:r>
              <a:rPr sz="2200"/>
              <a:t>1926.302(c)</a:t>
            </a:r>
          </a:p>
          <a:p>
            <a:pPr lvl="0">
              <a:defRPr sz="1800"/>
            </a:pPr>
            <a:r>
              <a:rPr sz="2200"/>
              <a:t>1910.243(d)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prstGeom prst="rect">
            <a:avLst/>
          </a:prstGeom>
        </p:spPr>
        <p:txBody>
          <a:bodyPr/>
          <a:lstStyle/>
          <a:p>
            <a:pPr lvl="0"/>
            <a:endParaRPr/>
          </a:p>
        </p:txBody>
      </p:sp>
      <p:sp>
        <p:nvSpPr>
          <p:cNvPr id="152" name="Shape 152"/>
          <p:cNvSpPr>
            <a:spLocks noGrp="1"/>
          </p:cNvSpPr>
          <p:nvPr>
            <p:ph type="body" sz="quarter" idx="1"/>
          </p:nvPr>
        </p:nvSpPr>
        <p:spPr>
          <a:prstGeom prst="rect">
            <a:avLst/>
          </a:prstGeom>
        </p:spPr>
        <p:txBody>
          <a:bodyPr/>
          <a:lstStyle/>
          <a:p>
            <a:pPr lvl="0">
              <a:defRPr sz="1800"/>
            </a:pPr>
            <a:r>
              <a:rPr sz="2200"/>
              <a:t>Do not use multiple extension cords together</a:t>
            </a:r>
          </a:p>
          <a:p>
            <a:pPr lvl="0">
              <a:defRPr sz="1800"/>
            </a:pPr>
            <a:r>
              <a:rPr sz="2200"/>
              <a:t>If cord is nicked you cannot use electrical tape, however you can use special shrink wrap material designed to repair small nicks on extension cords.</a:t>
            </a:r>
          </a:p>
          <a:p>
            <a:pPr lvl="0">
              <a:defRPr sz="1800"/>
            </a:pPr>
            <a:r>
              <a:rPr sz="2200"/>
              <a:t>Protect cords from sharp corners, heat, doorways etc.</a:t>
            </a:r>
          </a:p>
          <a:p>
            <a:pPr lvl="0">
              <a:defRPr sz="1800"/>
            </a:pPr>
            <a:r>
              <a:rPr sz="2200"/>
              <a:t>Electrical Skills - </a:t>
            </a:r>
          </a:p>
          <a:p>
            <a:pPr lvl="0">
              <a:defRPr sz="1800"/>
            </a:pPr>
            <a:r>
              <a:rPr sz="2200"/>
              <a:t>1910.301 - 399</a:t>
            </a:r>
          </a:p>
          <a:p>
            <a:pPr lvl="0">
              <a:defRPr sz="1800"/>
            </a:pPr>
            <a:r>
              <a:rPr sz="2200"/>
              <a:t>1926.400 - 409</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pPr lvl="0"/>
            <a:endParaRPr/>
          </a:p>
        </p:txBody>
      </p:sp>
      <p:sp>
        <p:nvSpPr>
          <p:cNvPr id="157" name="Shape 157"/>
          <p:cNvSpPr>
            <a:spLocks noGrp="1"/>
          </p:cNvSpPr>
          <p:nvPr>
            <p:ph type="body" sz="quarter" idx="1"/>
          </p:nvPr>
        </p:nvSpPr>
        <p:spPr>
          <a:prstGeom prst="rect">
            <a:avLst/>
          </a:prstGeom>
        </p:spPr>
        <p:txBody>
          <a:bodyPr/>
          <a:lstStyle/>
          <a:p>
            <a:pPr lvl="0">
              <a:defRPr sz="1800"/>
            </a:pPr>
            <a:r>
              <a:rPr sz="2200"/>
              <a:t>1926.303</a:t>
            </a:r>
          </a:p>
          <a:p>
            <a:pPr lvl="0">
              <a:defRPr sz="1800"/>
            </a:pPr>
            <a:r>
              <a:rPr sz="2200"/>
              <a:t>1910.215</a:t>
            </a:r>
          </a:p>
          <a:p>
            <a:pPr lvl="0">
              <a:defRPr sz="1800"/>
            </a:pPr>
            <a:r>
              <a:rPr sz="2200"/>
              <a:t>1910.243(c)</a:t>
            </a:r>
          </a:p>
          <a:p>
            <a:pPr lvl="0">
              <a:defRPr sz="1800"/>
            </a:pPr>
            <a:r>
              <a:rPr sz="2200"/>
              <a:t>Most bench grinder wheels fail during startup of the bench grinder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5939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pPr lvl="0"/>
            <a:endParaRPr/>
          </a:p>
        </p:txBody>
      </p:sp>
      <p:sp>
        <p:nvSpPr>
          <p:cNvPr id="181" name="Shape 181"/>
          <p:cNvSpPr>
            <a:spLocks noGrp="1"/>
          </p:cNvSpPr>
          <p:nvPr>
            <p:ph type="body" sz="quarter" idx="1"/>
          </p:nvPr>
        </p:nvSpPr>
        <p:spPr>
          <a:prstGeom prst="rect">
            <a:avLst/>
          </a:prstGeom>
        </p:spPr>
        <p:txBody>
          <a:bodyPr/>
          <a:lstStyle/>
          <a:p>
            <a:pPr lvl="0">
              <a:defRPr sz="1800"/>
            </a:pPr>
            <a:r>
              <a:rPr sz="2200" dirty="0"/>
              <a:t>Bench Grinder Setup</a:t>
            </a:r>
          </a:p>
          <a:p>
            <a:pPr lvl="0">
              <a:defRPr sz="1800"/>
            </a:pPr>
            <a:endParaRPr sz="2200" dirty="0"/>
          </a:p>
          <a:p>
            <a:pPr lvl="0">
              <a:defRPr sz="1800"/>
            </a:pPr>
            <a:r>
              <a:rPr sz="2200" dirty="0"/>
              <a:t>Work rest must not be more than 1/8” from grinding wheel</a:t>
            </a:r>
          </a:p>
          <a:p>
            <a:pPr lvl="0">
              <a:defRPr sz="1800"/>
            </a:pPr>
            <a:r>
              <a:rPr sz="2200" dirty="0"/>
              <a:t>This prevents jamming the object that you are grinding between the wheel and the work rest</a:t>
            </a:r>
          </a:p>
          <a:p>
            <a:pPr lvl="0">
              <a:defRPr sz="1800"/>
            </a:pPr>
            <a:endParaRPr sz="2200" dirty="0"/>
          </a:p>
          <a:p>
            <a:pPr lvl="0">
              <a:defRPr sz="1800"/>
            </a:pPr>
            <a:r>
              <a:rPr sz="2200" dirty="0"/>
              <a:t>Adjustable Tongue Guard</a:t>
            </a:r>
          </a:p>
          <a:p>
            <a:pPr lvl="0">
              <a:defRPr sz="1800"/>
            </a:pPr>
            <a:r>
              <a:rPr sz="2200" dirty="0"/>
              <a:t>Tongue guard must be no more than 1/4” from grinding wheel</a:t>
            </a:r>
          </a:p>
          <a:p>
            <a:pPr lvl="0">
              <a:defRPr sz="1800"/>
            </a:pPr>
            <a:r>
              <a:rPr sz="2200" dirty="0"/>
              <a:t>The tongue guard is meant to deflect any debris away from the operator</a:t>
            </a:r>
          </a:p>
          <a:p>
            <a:pPr lvl="0">
              <a:defRPr sz="1800"/>
            </a:pPr>
            <a:endParaRPr sz="2200" dirty="0"/>
          </a:p>
          <a:p>
            <a:pPr lvl="0">
              <a:defRPr sz="1800"/>
            </a:pPr>
            <a:r>
              <a:rPr sz="2200" dirty="0"/>
              <a:t>Picture taken from</a:t>
            </a:r>
          </a:p>
          <a:p>
            <a:pPr lvl="0">
              <a:defRPr sz="1800"/>
            </a:pPr>
            <a:r>
              <a:rPr sz="2200" u="sng" dirty="0">
                <a:hlinkClick r:id="rId3"/>
              </a:rPr>
              <a:t>www.google.com/images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pPr lvl="0"/>
            <a:endParaRPr/>
          </a:p>
        </p:txBody>
      </p:sp>
      <p:sp>
        <p:nvSpPr>
          <p:cNvPr id="189" name="Shape 189"/>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Workers Rights</a:t>
            </a:r>
          </a:p>
          <a:p>
            <a:pPr lvl="0" defTabSz="914400">
              <a:lnSpc>
                <a:spcPct val="100000"/>
              </a:lnSpc>
              <a:defRPr sz="1800"/>
            </a:pPr>
            <a:r>
              <a:rPr sz="1200">
                <a:latin typeface="Calibri"/>
                <a:ea typeface="Calibri"/>
                <a:cs typeface="Calibri"/>
                <a:sym typeface="Calibri"/>
              </a:rPr>
              <a:t>http://www.osha.gov/Publications/osha3021.pdf</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instructor will discuss employee rights and responsibilities with the participants.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pPr lvl="0"/>
            <a:endParaRPr/>
          </a:p>
        </p:txBody>
      </p:sp>
      <p:sp>
        <p:nvSpPr>
          <p:cNvPr id="194" name="Shape 194"/>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Workers Rights</a:t>
            </a:r>
          </a:p>
          <a:p>
            <a:pPr lvl="0" defTabSz="914400">
              <a:lnSpc>
                <a:spcPct val="100000"/>
              </a:lnSpc>
              <a:defRPr sz="1800"/>
            </a:pPr>
            <a:r>
              <a:rPr sz="1200">
                <a:latin typeface="Calibri"/>
                <a:ea typeface="Calibri"/>
                <a:cs typeface="Calibri"/>
                <a:sym typeface="Calibri"/>
              </a:rPr>
              <a:t>http://www.osha.gov/Publications/osha3021.pdf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prstGeom prst="rect">
            <a:avLst/>
          </a:prstGeom>
        </p:spPr>
        <p:txBody>
          <a:bodyPr/>
          <a:lstStyle/>
          <a:p>
            <a:pPr lvl="0"/>
            <a:endParaRPr/>
          </a:p>
        </p:txBody>
      </p:sp>
      <p:sp>
        <p:nvSpPr>
          <p:cNvPr id="60" name="Shape 60"/>
          <p:cNvSpPr>
            <a:spLocks noGrp="1"/>
          </p:cNvSpPr>
          <p:nvPr>
            <p:ph type="body" sz="quarter" idx="1"/>
          </p:nvPr>
        </p:nvSpPr>
        <p:spPr>
          <a:prstGeom prst="rect">
            <a:avLst/>
          </a:prstGeom>
        </p:spPr>
        <p:txBody>
          <a:bodyPr/>
          <a:lstStyle/>
          <a:p>
            <a:pPr lvl="0">
              <a:defRPr sz="1800"/>
            </a:pPr>
            <a:r>
              <a:rPr sz="2200"/>
              <a:t>General Industry Subpart P - 1910.241 - 244</a:t>
            </a:r>
          </a:p>
          <a:p>
            <a:pPr lvl="0">
              <a:defRPr sz="1800"/>
            </a:pPr>
            <a:r>
              <a:rPr sz="2200"/>
              <a:t>Construction Industry Subpart I - 1926.300 - 307</a:t>
            </a:r>
          </a:p>
          <a:p>
            <a:pPr lvl="0">
              <a:defRPr sz="1800"/>
            </a:pPr>
            <a:endParaRPr sz="2200"/>
          </a:p>
          <a:p>
            <a:pPr lvl="0">
              <a:defRPr sz="1800"/>
            </a:pPr>
            <a:r>
              <a:rPr sz="2200"/>
              <a:t>1910.242(a) - </a:t>
            </a:r>
          </a:p>
          <a:p>
            <a:pPr lvl="0">
              <a:defRPr sz="1800"/>
            </a:pPr>
            <a:r>
              <a:rPr sz="2200"/>
              <a:t>Each employer shall be responsible for the safe condition of tools and equipment used by employees, including tools and equipment which may be furnished by employees.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pPr lvl="0"/>
            <a:endParaRPr/>
          </a:p>
        </p:txBody>
      </p:sp>
      <p:sp>
        <p:nvSpPr>
          <p:cNvPr id="200" name="Shape 200"/>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Workers Rights</a:t>
            </a:r>
          </a:p>
          <a:p>
            <a:pPr lvl="0" defTabSz="914400">
              <a:lnSpc>
                <a:spcPct val="100000"/>
              </a:lnSpc>
              <a:defRPr sz="1800"/>
            </a:pPr>
            <a:r>
              <a:rPr sz="1200">
                <a:latin typeface="Calibri"/>
                <a:ea typeface="Calibri"/>
                <a:cs typeface="Calibri"/>
                <a:sym typeface="Calibri"/>
              </a:rPr>
              <a:t>http://www.osha.gov/Publications/osha3021.pdf</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b="1">
                <a:latin typeface="Calibri"/>
                <a:ea typeface="Calibri"/>
                <a:cs typeface="Calibri"/>
                <a:sym typeface="Calibri"/>
              </a:rPr>
              <a:t>Provide handouts to minimize amount of info on slides.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pPr lvl="0"/>
            <a:endParaRPr/>
          </a:p>
        </p:txBody>
      </p:sp>
      <p:sp>
        <p:nvSpPr>
          <p:cNvPr id="205" name="Shape 205"/>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The Whistleblower Protection Program</a:t>
            </a:r>
          </a:p>
          <a:p>
            <a:pPr lvl="0" defTabSz="914400">
              <a:lnSpc>
                <a:spcPct val="100000"/>
              </a:lnSpc>
              <a:defRPr sz="1800"/>
            </a:pPr>
            <a:r>
              <a:rPr sz="1200">
                <a:latin typeface="Calibri"/>
                <a:ea typeface="Calibri"/>
                <a:cs typeface="Calibri"/>
                <a:sym typeface="Calibri"/>
              </a:rPr>
              <a:t>http://www.whistleblowers.gov/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prstGeom prst="rect">
            <a:avLst/>
          </a:prstGeom>
        </p:spPr>
        <p:txBody>
          <a:bodyPr/>
          <a:lstStyle/>
          <a:p>
            <a:pPr lvl="0"/>
            <a:endParaRPr/>
          </a:p>
        </p:txBody>
      </p:sp>
      <p:sp>
        <p:nvSpPr>
          <p:cNvPr id="210" name="Shape 210"/>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The Whistleblower Protection Program</a:t>
            </a:r>
          </a:p>
          <a:p>
            <a:pPr lvl="0" defTabSz="914400">
              <a:lnSpc>
                <a:spcPct val="100000"/>
              </a:lnSpc>
              <a:defRPr sz="1800"/>
            </a:pPr>
            <a:r>
              <a:rPr sz="1200">
                <a:latin typeface="Calibri"/>
                <a:ea typeface="Calibri"/>
                <a:cs typeface="Calibri"/>
                <a:sym typeface="Calibri"/>
              </a:rPr>
              <a:t>http://www.whistleblowers.gov/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prstGeom prst="rect">
            <a:avLst/>
          </a:prstGeom>
        </p:spPr>
        <p:txBody>
          <a:bodyPr/>
          <a:lstStyle/>
          <a:p>
            <a:pPr lvl="0"/>
            <a:endParaRPr/>
          </a:p>
        </p:txBody>
      </p:sp>
      <p:sp>
        <p:nvSpPr>
          <p:cNvPr id="215" name="Shape 215"/>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The Whistleblower Protection Program</a:t>
            </a:r>
          </a:p>
          <a:p>
            <a:pPr lvl="0" defTabSz="914400">
              <a:lnSpc>
                <a:spcPct val="100000"/>
              </a:lnSpc>
              <a:defRPr sz="1800"/>
            </a:pPr>
            <a:r>
              <a:rPr sz="1200">
                <a:latin typeface="Calibri"/>
                <a:ea typeface="Calibri"/>
                <a:cs typeface="Calibri"/>
                <a:sym typeface="Calibri"/>
              </a:rPr>
              <a:t>http://www.whistleblowers.gov/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pPr lvl="0"/>
            <a:endParaRPr/>
          </a:p>
        </p:txBody>
      </p:sp>
      <p:sp>
        <p:nvSpPr>
          <p:cNvPr id="220" name="Shape 220"/>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The Information above was taken from the new 2 hour Intro to OSHA PPT, slide #40.</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 instructor will discuss employee rights and responsibilities with the participants.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prstGeom prst="rect">
            <a:avLst/>
          </a:prstGeom>
        </p:spPr>
        <p:txBody>
          <a:bodyPr/>
          <a:lstStyle/>
          <a:p>
            <a:pPr lvl="0"/>
            <a:endParaRPr/>
          </a:p>
        </p:txBody>
      </p:sp>
      <p:sp>
        <p:nvSpPr>
          <p:cNvPr id="68" name="Shape 68"/>
          <p:cNvSpPr>
            <a:spLocks noGrp="1"/>
          </p:cNvSpPr>
          <p:nvPr>
            <p:ph type="body" sz="quarter" idx="1"/>
          </p:nvPr>
        </p:nvSpPr>
        <p:spPr>
          <a:prstGeom prst="rect">
            <a:avLst/>
          </a:prstGeom>
        </p:spPr>
        <p:txBody>
          <a:bodyPr/>
          <a:lstStyle/>
          <a:p>
            <a:pPr lvl="0">
              <a:defRPr sz="1800"/>
            </a:pPr>
            <a:r>
              <a:rPr sz="2200"/>
              <a:t>Picture is the property of Western Iowa Tech Community College.</a:t>
            </a:r>
          </a:p>
          <a:p>
            <a:pPr lvl="0">
              <a:defRPr sz="1800"/>
            </a:pPr>
            <a:r>
              <a:rPr sz="2200"/>
              <a:t>Western Iowa Tech gives permission to anyone who wants to use this picture</a:t>
            </a:r>
          </a:p>
          <a:p>
            <a:pPr lvl="0">
              <a:defRPr sz="1800"/>
            </a:pPr>
            <a:endParaRPr sz="2200"/>
          </a:p>
          <a:p>
            <a:pPr lvl="0">
              <a:defRPr sz="1800"/>
            </a:pPr>
            <a:r>
              <a:rPr sz="2200"/>
              <a:t>1910.242(a)</a:t>
            </a:r>
          </a:p>
          <a:p>
            <a:pPr lvl="0">
              <a:defRPr sz="1800"/>
            </a:pPr>
            <a:r>
              <a:rPr sz="2200"/>
              <a:t>1926.301(c)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prstGeom prst="rect">
            <a:avLst/>
          </a:prstGeom>
        </p:spPr>
        <p:txBody>
          <a:bodyPr/>
          <a:lstStyle/>
          <a:p>
            <a:pPr lvl="0"/>
            <a:endParaRPr/>
          </a:p>
        </p:txBody>
      </p:sp>
      <p:sp>
        <p:nvSpPr>
          <p:cNvPr id="76" name="Shape 76"/>
          <p:cNvSpPr>
            <a:spLocks noGrp="1"/>
          </p:cNvSpPr>
          <p:nvPr>
            <p:ph type="body" sz="quarter" idx="1"/>
          </p:nvPr>
        </p:nvSpPr>
        <p:spPr>
          <a:prstGeom prst="rect">
            <a:avLst/>
          </a:prstGeom>
        </p:spPr>
        <p:txBody>
          <a:bodyPr/>
          <a:lstStyle/>
          <a:p>
            <a:pPr lvl="0">
              <a:defRPr sz="1800"/>
            </a:pPr>
            <a:r>
              <a:rPr sz="2200"/>
              <a:t>Picture taken from:</a:t>
            </a:r>
          </a:p>
          <a:p>
            <a:pPr lvl="0">
              <a:defRPr sz="1800"/>
            </a:pPr>
            <a:r>
              <a:rPr sz="2200" u="sng">
                <a:hlinkClick r:id="rId3"/>
              </a:rPr>
              <a:t>https://www.osha.gov/dte/outreach/construction_generalindustry/construction/power_tools_c.zip</a:t>
            </a:r>
            <a:r>
              <a:rPr sz="2200"/>
              <a:t> </a:t>
            </a:r>
          </a:p>
          <a:p>
            <a:pPr lvl="0">
              <a:defRPr sz="1800"/>
            </a:pPr>
            <a:endParaRPr sz="2200"/>
          </a:p>
          <a:p>
            <a:pPr lvl="0">
              <a:defRPr sz="1800"/>
            </a:pPr>
            <a:r>
              <a:rPr sz="2200"/>
              <a:t>1910.242(a)</a:t>
            </a:r>
          </a:p>
          <a:p>
            <a:pPr lvl="0">
              <a:defRPr sz="1800"/>
            </a:pPr>
            <a:r>
              <a:rPr sz="2200"/>
              <a:t>1926.301(d)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prstGeom prst="rect">
            <a:avLst/>
          </a:prstGeom>
        </p:spPr>
        <p:txBody>
          <a:bodyPr/>
          <a:lstStyle/>
          <a:p>
            <a:pPr lvl="0"/>
            <a:endParaRPr/>
          </a:p>
        </p:txBody>
      </p:sp>
      <p:sp>
        <p:nvSpPr>
          <p:cNvPr id="81" name="Shape 81"/>
          <p:cNvSpPr>
            <a:spLocks noGrp="1"/>
          </p:cNvSpPr>
          <p:nvPr>
            <p:ph type="body" sz="quarter" idx="1"/>
          </p:nvPr>
        </p:nvSpPr>
        <p:spPr>
          <a:prstGeom prst="rect">
            <a:avLst/>
          </a:prstGeom>
        </p:spPr>
        <p:txBody>
          <a:bodyPr/>
          <a:lstStyle/>
          <a:p>
            <a:pPr lvl="0">
              <a:defRPr sz="1800"/>
            </a:pPr>
            <a:r>
              <a:rPr sz="2200"/>
              <a:t>Use tools that are specifically manufactured for a flammable or explosive environment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lvl="0">
              <a:defRPr sz="1800"/>
            </a:pPr>
            <a:r>
              <a:rPr sz="2200"/>
              <a:t>General Industry 1910.242 - 244</a:t>
            </a:r>
          </a:p>
          <a:p>
            <a:pPr lvl="0">
              <a:defRPr sz="1800"/>
            </a:pPr>
            <a:r>
              <a:rPr sz="2200"/>
              <a:t>Construction Industry 1926.302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prstGeom prst="rect">
            <a:avLst/>
          </a:prstGeom>
        </p:spPr>
        <p:txBody>
          <a:bodyPr/>
          <a:lstStyle/>
          <a:p>
            <a:pPr lvl="0"/>
            <a:endParaRPr/>
          </a:p>
        </p:txBody>
      </p:sp>
      <p:sp>
        <p:nvSpPr>
          <p:cNvPr id="96" name="Shape 96"/>
          <p:cNvSpPr>
            <a:spLocks noGrp="1"/>
          </p:cNvSpPr>
          <p:nvPr>
            <p:ph type="body" sz="quarter" idx="1"/>
          </p:nvPr>
        </p:nvSpPr>
        <p:spPr>
          <a:prstGeom prst="rect">
            <a:avLst/>
          </a:prstGeom>
        </p:spPr>
        <p:txBody>
          <a:bodyPr/>
          <a:lstStyle/>
          <a:p>
            <a:pPr lvl="0">
              <a:defRPr sz="1800"/>
            </a:pPr>
            <a:r>
              <a:rPr sz="2200"/>
              <a:t>Picture taken from:</a:t>
            </a:r>
          </a:p>
          <a:p>
            <a:pPr lvl="0">
              <a:defRPr sz="1800"/>
            </a:pPr>
            <a:r>
              <a:rPr sz="2200" u="sng">
                <a:hlinkClick r:id="rId3"/>
              </a:rPr>
              <a:t>https://www.osha.gov/dte/outreach/construction_generalindustry/construction/power_tools_c.zip</a:t>
            </a:r>
            <a:r>
              <a:rPr sz="220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pPr lvl="0">
              <a:defRPr sz="1800"/>
            </a:pPr>
            <a:r>
              <a:rPr sz="2200"/>
              <a:t>Constant Pressure Switch Example - cordless drill, radial saw</a:t>
            </a:r>
          </a:p>
          <a:p>
            <a:pPr lvl="0">
              <a:defRPr sz="1800"/>
            </a:pPr>
            <a:r>
              <a:rPr sz="2200"/>
              <a:t>On-Off Switch example - drill press, table saw</a:t>
            </a:r>
          </a:p>
          <a:p>
            <a:pPr lvl="0">
              <a:defRPr sz="1800"/>
            </a:pPr>
            <a:endParaRPr sz="2200"/>
          </a:p>
          <a:p>
            <a:pPr lvl="0">
              <a:defRPr sz="1800"/>
            </a:pPr>
            <a:r>
              <a:rPr sz="2200"/>
              <a:t>Depends on what piece of equipment used</a:t>
            </a:r>
          </a:p>
          <a:p>
            <a:pPr lvl="0">
              <a:defRPr sz="1800"/>
            </a:pPr>
            <a:r>
              <a:rPr sz="2200"/>
              <a:t>1910.243(2)</a:t>
            </a:r>
          </a:p>
          <a:p>
            <a:pPr lvl="0">
              <a:defRPr sz="1800"/>
            </a:pPr>
            <a:r>
              <a:rPr sz="2200"/>
              <a:t>1926.300(d)</a:t>
            </a:r>
          </a:p>
          <a:p>
            <a:pPr lvl="0">
              <a:defRPr sz="1800"/>
            </a:pPr>
            <a:endParaRPr sz="2200"/>
          </a:p>
          <a:p>
            <a:pPr lvl="0">
              <a:defRPr sz="1800"/>
            </a:pPr>
            <a:r>
              <a:rPr sz="2200"/>
              <a:t>Picture taken from: </a:t>
            </a:r>
          </a:p>
          <a:p>
            <a:pPr lvl="0">
              <a:defRPr sz="1800"/>
            </a:pPr>
            <a:r>
              <a:rPr sz="2200" u="sng">
                <a:hlinkClick r:id="rId3"/>
              </a:rPr>
              <a:t>https://www.osha.gov/dte/outreach/construction_generalindustry/construction/power_tools_c.zip</a:t>
            </a:r>
            <a:r>
              <a:rPr sz="220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prstGeom prst="rect">
            <a:avLst/>
          </a:prstGeom>
        </p:spPr>
        <p:txBody>
          <a:bodyPr/>
          <a:lstStyle/>
          <a:p>
            <a:pPr lvl="0"/>
            <a:endParaRPr/>
          </a:p>
        </p:txBody>
      </p:sp>
      <p:sp>
        <p:nvSpPr>
          <p:cNvPr id="112" name="Shape 112"/>
          <p:cNvSpPr>
            <a:spLocks noGrp="1"/>
          </p:cNvSpPr>
          <p:nvPr>
            <p:ph type="body" sz="quarter" idx="1"/>
          </p:nvPr>
        </p:nvSpPr>
        <p:spPr>
          <a:prstGeom prst="rect">
            <a:avLst/>
          </a:prstGeom>
        </p:spPr>
        <p:txBody>
          <a:bodyPr/>
          <a:lstStyle/>
          <a:p>
            <a:pPr lvl="0">
              <a:defRPr sz="1800"/>
            </a:pPr>
            <a:r>
              <a:rPr sz="2200"/>
              <a:t>can have a grounding prong or double insulated</a:t>
            </a:r>
          </a:p>
          <a:p>
            <a:pPr lvl="0">
              <a:defRPr sz="1800"/>
            </a:pPr>
            <a:endParaRPr sz="2200"/>
          </a:p>
          <a:p>
            <a:pPr lvl="0">
              <a:defRPr sz="1800"/>
            </a:pPr>
            <a:r>
              <a:rPr sz="2200"/>
              <a:t>1926.302(a)(1)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2616200"/>
            <a:ext cx="10464800" cy="2540000"/>
          </a:xfrm>
          <a:prstGeom prst="rect">
            <a:avLst/>
          </a:prstGeom>
        </p:spPr>
        <p:txBody>
          <a:bodyPr anchor="b"/>
          <a:lstStyle/>
          <a:p>
            <a:pPr lvl="0">
              <a:defRPr sz="1800">
                <a:solidFill>
                  <a:srgbClr val="000000"/>
                </a:solidFill>
              </a:defRPr>
            </a:pPr>
            <a:r>
              <a:rPr sz="7200">
                <a:solidFill>
                  <a:srgbClr val="FFFFFF"/>
                </a:solidFill>
              </a:rPr>
              <a:t>Title Text</a:t>
            </a:r>
          </a:p>
        </p:txBody>
      </p:sp>
      <p:sp>
        <p:nvSpPr>
          <p:cNvPr id="6" name="Shape 6"/>
          <p:cNvSpPr>
            <a:spLocks noGrp="1"/>
          </p:cNvSpPr>
          <p:nvPr>
            <p:ph type="body" idx="1"/>
          </p:nvPr>
        </p:nvSpPr>
        <p:spPr>
          <a:xfrm>
            <a:off x="1270000" y="5207000"/>
            <a:ext cx="10464800" cy="1663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title"/>
          </p:nvPr>
        </p:nvSpPr>
        <p:spPr>
          <a:xfrm>
            <a:off x="1273386" y="1219199"/>
            <a:ext cx="10464802" cy="3705015"/>
          </a:xfrm>
          <a:prstGeom prst="rect">
            <a:avLst/>
          </a:prstGeom>
        </p:spPr>
        <p:txBody>
          <a:bodyPr anchor="b"/>
          <a:lstStyle>
            <a:lvl1pPr defTabSz="825500">
              <a:defRPr sz="7800">
                <a:latin typeface="Helvetica Light"/>
                <a:ea typeface="Helvetica Light"/>
                <a:cs typeface="Helvetica Light"/>
                <a:sym typeface="Helvetica Light"/>
              </a:defRPr>
            </a:lvl1pPr>
          </a:lstStyle>
          <a:p>
            <a:pPr lvl="0">
              <a:defRPr sz="1800">
                <a:solidFill>
                  <a:srgbClr val="000000"/>
                </a:solidFill>
              </a:defRPr>
            </a:pPr>
            <a:r>
              <a:rPr sz="7800">
                <a:solidFill>
                  <a:srgbClr val="FFFFFF"/>
                </a:solidFill>
              </a:rPr>
              <a:t>Title Text</a:t>
            </a:r>
          </a:p>
        </p:txBody>
      </p:sp>
      <p:sp>
        <p:nvSpPr>
          <p:cNvPr id="31" name="Shape 31"/>
          <p:cNvSpPr>
            <a:spLocks noGrp="1"/>
          </p:cNvSpPr>
          <p:nvPr>
            <p:ph type="body" idx="1"/>
          </p:nvPr>
        </p:nvSpPr>
        <p:spPr>
          <a:xfrm>
            <a:off x="1273386" y="4991946"/>
            <a:ext cx="10464802" cy="2675468"/>
          </a:xfrm>
          <a:prstGeom prst="rect">
            <a:avLst/>
          </a:prstGeom>
        </p:spPr>
        <p:txBody>
          <a:bodyPr anchor="t"/>
          <a:lstStyle>
            <a:lvl1pPr marL="0" indent="0" algn="ctr" defTabSz="825500">
              <a:spcBef>
                <a:spcPts val="0"/>
              </a:spcBef>
              <a:buSzTx/>
              <a:buNone/>
              <a:defRPr sz="3000">
                <a:latin typeface="Helvetica Light"/>
                <a:ea typeface="Helvetica Light"/>
                <a:cs typeface="Helvetica Light"/>
                <a:sym typeface="Helvetica Light"/>
              </a:defRPr>
            </a:lvl1pPr>
            <a:lvl2pPr marL="0" indent="0" algn="ctr" defTabSz="825500">
              <a:spcBef>
                <a:spcPts val="0"/>
              </a:spcBef>
              <a:buSzTx/>
              <a:buNone/>
              <a:defRPr sz="3000">
                <a:latin typeface="Helvetica Light"/>
                <a:ea typeface="Helvetica Light"/>
                <a:cs typeface="Helvetica Light"/>
                <a:sym typeface="Helvetica Light"/>
              </a:defRPr>
            </a:lvl2pPr>
            <a:lvl3pPr marL="0" indent="0" algn="ctr" defTabSz="825500">
              <a:spcBef>
                <a:spcPts val="0"/>
              </a:spcBef>
              <a:buSzTx/>
              <a:buNone/>
              <a:defRPr sz="3000">
                <a:latin typeface="Helvetica Light"/>
                <a:ea typeface="Helvetica Light"/>
                <a:cs typeface="Helvetica Light"/>
                <a:sym typeface="Helvetica Light"/>
              </a:defRPr>
            </a:lvl3pPr>
            <a:lvl4pPr marL="0" indent="0" algn="ctr" defTabSz="825500">
              <a:spcBef>
                <a:spcPts val="0"/>
              </a:spcBef>
              <a:buSzTx/>
              <a:buNone/>
              <a:defRPr sz="3000">
                <a:latin typeface="Helvetica Light"/>
                <a:ea typeface="Helvetica Light"/>
                <a:cs typeface="Helvetica Light"/>
                <a:sym typeface="Helvetica Light"/>
              </a:defRPr>
            </a:lvl4pPr>
            <a:lvl5pPr marL="0" indent="0" algn="ctr" defTabSz="825500">
              <a:spcBef>
                <a:spcPts val="0"/>
              </a:spcBef>
              <a:buSzTx/>
              <a:buNone/>
              <a:defRPr sz="3000">
                <a:latin typeface="Helvetica Light"/>
                <a:ea typeface="Helvetica Light"/>
                <a:cs typeface="Helvetica Light"/>
                <a:sym typeface="Helvetica Light"/>
              </a:defRPr>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 name="Shape 33"/>
          <p:cNvSpPr>
            <a:spLocks noGrp="1"/>
          </p:cNvSpPr>
          <p:nvPr>
            <p:ph type="title"/>
          </p:nvPr>
        </p:nvSpPr>
        <p:spPr>
          <a:xfrm>
            <a:off x="955039" y="1508974"/>
            <a:ext cx="11101495" cy="1621785"/>
          </a:xfrm>
          <a:prstGeom prst="rect">
            <a:avLst/>
          </a:prstGeom>
        </p:spPr>
        <p:txBody>
          <a:bodyPr/>
          <a:lstStyle>
            <a:lvl1pPr defTabSz="825500">
              <a:defRPr sz="7800">
                <a:latin typeface="Helvetica Light"/>
                <a:ea typeface="Helvetica Light"/>
                <a:cs typeface="Helvetica Light"/>
                <a:sym typeface="Helvetica Light"/>
              </a:defRPr>
            </a:lvl1pPr>
          </a:lstStyle>
          <a:p>
            <a:pPr lvl="0">
              <a:defRPr sz="1800">
                <a:solidFill>
                  <a:srgbClr val="000000"/>
                </a:solidFill>
              </a:defRPr>
            </a:pPr>
            <a:r>
              <a:rPr sz="7800">
                <a:solidFill>
                  <a:srgbClr val="FFFFFF"/>
                </a:solidFill>
              </a:rPr>
              <a:t>Title Text</a:t>
            </a:r>
          </a:p>
        </p:txBody>
      </p:sp>
      <p:sp>
        <p:nvSpPr>
          <p:cNvPr id="34" name="Shape 34"/>
          <p:cNvSpPr>
            <a:spLocks noGrp="1"/>
          </p:cNvSpPr>
          <p:nvPr>
            <p:ph type="body" idx="1"/>
          </p:nvPr>
        </p:nvSpPr>
        <p:spPr>
          <a:xfrm>
            <a:off x="955039" y="3130758"/>
            <a:ext cx="11101495" cy="4779017"/>
          </a:xfrm>
          <a:prstGeom prst="rect">
            <a:avLst/>
          </a:prstGeom>
        </p:spPr>
        <p:txBody>
          <a:bodyPr/>
          <a:lstStyle>
            <a:lvl1pPr marL="422030" indent="-422030" defTabSz="825500">
              <a:spcBef>
                <a:spcPts val="5900"/>
              </a:spcBef>
              <a:buSzPct val="75000"/>
              <a:buChar char="•"/>
              <a:defRPr>
                <a:latin typeface="Helvetica Light"/>
                <a:ea typeface="Helvetica Light"/>
                <a:cs typeface="Helvetica Light"/>
                <a:sym typeface="Helvetica Light"/>
              </a:defRPr>
            </a:lvl1pPr>
            <a:lvl2pPr marL="1031630" indent="-422030" defTabSz="825500">
              <a:spcBef>
                <a:spcPts val="5900"/>
              </a:spcBef>
              <a:buSzPct val="75000"/>
              <a:buChar char="•"/>
              <a:defRPr>
                <a:latin typeface="Helvetica Light"/>
                <a:ea typeface="Helvetica Light"/>
                <a:cs typeface="Helvetica Light"/>
                <a:sym typeface="Helvetica Light"/>
              </a:defRPr>
            </a:lvl2pPr>
            <a:lvl3pPr marL="1641230" indent="-422030" defTabSz="825500">
              <a:spcBef>
                <a:spcPts val="5900"/>
              </a:spcBef>
              <a:buSzPct val="75000"/>
              <a:buChar char="•"/>
              <a:defRPr>
                <a:latin typeface="Helvetica Light"/>
                <a:ea typeface="Helvetica Light"/>
                <a:cs typeface="Helvetica Light"/>
                <a:sym typeface="Helvetica Light"/>
              </a:defRPr>
            </a:lvl3pPr>
            <a:lvl4pPr marL="2250830" indent="-422030" defTabSz="825500">
              <a:spcBef>
                <a:spcPts val="5900"/>
              </a:spcBef>
              <a:buSzPct val="75000"/>
              <a:buChar char="•"/>
              <a:defRPr>
                <a:latin typeface="Helvetica Light"/>
                <a:ea typeface="Helvetica Light"/>
                <a:cs typeface="Helvetica Light"/>
                <a:sym typeface="Helvetica Light"/>
              </a:defRPr>
            </a:lvl4pPr>
            <a:lvl5pPr marL="2860430" indent="-422030" defTabSz="825500">
              <a:spcBef>
                <a:spcPts val="5900"/>
              </a:spcBef>
              <a:buSzPct val="75000"/>
              <a:buChar char="•"/>
              <a:defRPr>
                <a:latin typeface="Helvetica Light"/>
                <a:ea typeface="Helvetica Light"/>
                <a:cs typeface="Helvetica Light"/>
                <a:sym typeface="Helvetica Light"/>
              </a:defRPr>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606800"/>
            <a:ext cx="10464800" cy="25400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609600" y="1155700"/>
            <a:ext cx="5994400" cy="3568700"/>
          </a:xfrm>
          <a:prstGeom prst="rect">
            <a:avLst/>
          </a:prstGeom>
        </p:spPr>
        <p:txBody>
          <a:bodyPr anchor="b"/>
          <a:lstStyle>
            <a:lvl1pPr>
              <a:defRPr sz="5800"/>
            </a:lvl1pPr>
          </a:lstStyle>
          <a:p>
            <a:pPr lvl="0">
              <a:defRPr sz="1800">
                <a:solidFill>
                  <a:srgbClr val="000000"/>
                </a:solidFill>
              </a:defRPr>
            </a:pPr>
            <a:r>
              <a:rPr sz="5800">
                <a:solidFill>
                  <a:srgbClr val="FFFFFF"/>
                </a:solidFill>
              </a:rPr>
              <a:t>Title Text</a:t>
            </a:r>
          </a:p>
        </p:txBody>
      </p:sp>
      <p:sp>
        <p:nvSpPr>
          <p:cNvPr id="14" name="Shape 14"/>
          <p:cNvSpPr>
            <a:spLocks noGrp="1"/>
          </p:cNvSpPr>
          <p:nvPr>
            <p:ph type="body" idx="1"/>
          </p:nvPr>
        </p:nvSpPr>
        <p:spPr>
          <a:xfrm>
            <a:off x="609600" y="4762500"/>
            <a:ext cx="5994400" cy="3568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22" name="Shape 22"/>
          <p:cNvSpPr>
            <a:spLocks noGrp="1"/>
          </p:cNvSpPr>
          <p:nvPr>
            <p:ph type="body" idx="1"/>
          </p:nvPr>
        </p:nvSpPr>
        <p:spPr>
          <a:xfrm>
            <a:off x="1270000" y="2946400"/>
            <a:ext cx="5270500" cy="6096000"/>
          </a:xfrm>
          <a:prstGeom prst="rect">
            <a:avLst/>
          </a:prstGeom>
        </p:spPr>
        <p:txBody>
          <a:bodyPr/>
          <a:lstStyle>
            <a:lvl1pPr marL="482600" indent="-482600">
              <a:spcBef>
                <a:spcPts val="3200"/>
              </a:spcBef>
              <a:buFont typeface="Gill Sans"/>
              <a:buBlip>
                <a:blip r:embed="rId2"/>
              </a:buBlip>
              <a:defRPr sz="3200"/>
            </a:lvl1pPr>
            <a:lvl2pPr marL="965200" indent="-482600">
              <a:spcBef>
                <a:spcPts val="3200"/>
              </a:spcBef>
              <a:buFont typeface="Gill Sans"/>
              <a:buBlip>
                <a:blip r:embed="rId2"/>
              </a:buBlip>
              <a:defRPr sz="3200"/>
            </a:lvl2pPr>
            <a:lvl3pPr marL="1447800" indent="-482600">
              <a:spcBef>
                <a:spcPts val="3200"/>
              </a:spcBef>
              <a:buFont typeface="Gill Sans"/>
              <a:buBlip>
                <a:blip r:embed="rId2"/>
              </a:buBlip>
              <a:defRPr sz="3200"/>
            </a:lvl3pPr>
            <a:lvl4pPr marL="1930400" indent="-482600">
              <a:spcBef>
                <a:spcPts val="3200"/>
              </a:spcBef>
              <a:buFont typeface="Gill Sans"/>
              <a:buBlip>
                <a:blip r:embed="rId2"/>
              </a:buBlip>
              <a:defRPr sz="3200"/>
            </a:lvl4pPr>
            <a:lvl5pPr marL="2413000" indent="-482600">
              <a:spcBef>
                <a:spcPts val="3200"/>
              </a:spcBef>
              <a:buFont typeface="Gill Sans"/>
              <a:buBlip>
                <a:blip r:embed="rId2"/>
              </a:buBlip>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270000" y="1066800"/>
            <a:ext cx="10464800" cy="7620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203200"/>
            <a:ext cx="10464800" cy="2540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7200">
                <a:solidFill>
                  <a:srgbClr val="FFFFFF"/>
                </a:solidFill>
              </a:rPr>
              <a:t>Title Text</a:t>
            </a:r>
          </a:p>
        </p:txBody>
      </p:sp>
      <p:sp>
        <p:nvSpPr>
          <p:cNvPr id="3" name="Shape 3"/>
          <p:cNvSpPr>
            <a:spLocks noGrp="1"/>
          </p:cNvSpPr>
          <p:nvPr>
            <p:ph type="body" idx="1"/>
          </p:nvPr>
        </p:nvSpPr>
        <p:spPr>
          <a:xfrm>
            <a:off x="1270000" y="2768600"/>
            <a:ext cx="10464800" cy="5740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txStyles>
    <p:titleStyle>
      <a:lvl1pPr algn="ctr" defTabSz="457200">
        <a:defRPr sz="7200">
          <a:solidFill>
            <a:srgbClr val="FFFFFF"/>
          </a:solidFill>
          <a:latin typeface="+mn-lt"/>
          <a:ea typeface="+mn-ea"/>
          <a:cs typeface="+mn-cs"/>
          <a:sym typeface="Chalkduster"/>
        </a:defRPr>
      </a:lvl1pPr>
      <a:lvl2pPr indent="228600" algn="ctr" defTabSz="457200">
        <a:defRPr sz="7200">
          <a:solidFill>
            <a:srgbClr val="FFFFFF"/>
          </a:solidFill>
          <a:latin typeface="+mn-lt"/>
          <a:ea typeface="+mn-ea"/>
          <a:cs typeface="+mn-cs"/>
          <a:sym typeface="Chalkduster"/>
        </a:defRPr>
      </a:lvl2pPr>
      <a:lvl3pPr indent="457200" algn="ctr" defTabSz="457200">
        <a:defRPr sz="7200">
          <a:solidFill>
            <a:srgbClr val="FFFFFF"/>
          </a:solidFill>
          <a:latin typeface="+mn-lt"/>
          <a:ea typeface="+mn-ea"/>
          <a:cs typeface="+mn-cs"/>
          <a:sym typeface="Chalkduster"/>
        </a:defRPr>
      </a:lvl3pPr>
      <a:lvl4pPr indent="685800" algn="ctr" defTabSz="457200">
        <a:defRPr sz="7200">
          <a:solidFill>
            <a:srgbClr val="FFFFFF"/>
          </a:solidFill>
          <a:latin typeface="+mn-lt"/>
          <a:ea typeface="+mn-ea"/>
          <a:cs typeface="+mn-cs"/>
          <a:sym typeface="Chalkduster"/>
        </a:defRPr>
      </a:lvl4pPr>
      <a:lvl5pPr indent="914400" algn="ctr" defTabSz="457200">
        <a:defRPr sz="7200">
          <a:solidFill>
            <a:srgbClr val="FFFFFF"/>
          </a:solidFill>
          <a:latin typeface="+mn-lt"/>
          <a:ea typeface="+mn-ea"/>
          <a:cs typeface="+mn-cs"/>
          <a:sym typeface="Chalkduster"/>
        </a:defRPr>
      </a:lvl5pPr>
      <a:lvl6pPr indent="1143000" algn="ctr" defTabSz="457200">
        <a:defRPr sz="7200">
          <a:solidFill>
            <a:srgbClr val="FFFFFF"/>
          </a:solidFill>
          <a:latin typeface="+mn-lt"/>
          <a:ea typeface="+mn-ea"/>
          <a:cs typeface="+mn-cs"/>
          <a:sym typeface="Chalkduster"/>
        </a:defRPr>
      </a:lvl6pPr>
      <a:lvl7pPr indent="1371600" algn="ctr" defTabSz="457200">
        <a:defRPr sz="7200">
          <a:solidFill>
            <a:srgbClr val="FFFFFF"/>
          </a:solidFill>
          <a:latin typeface="+mn-lt"/>
          <a:ea typeface="+mn-ea"/>
          <a:cs typeface="+mn-cs"/>
          <a:sym typeface="Chalkduster"/>
        </a:defRPr>
      </a:lvl7pPr>
      <a:lvl8pPr indent="1600200" algn="ctr" defTabSz="457200">
        <a:defRPr sz="7200">
          <a:solidFill>
            <a:srgbClr val="FFFFFF"/>
          </a:solidFill>
          <a:latin typeface="+mn-lt"/>
          <a:ea typeface="+mn-ea"/>
          <a:cs typeface="+mn-cs"/>
          <a:sym typeface="Chalkduster"/>
        </a:defRPr>
      </a:lvl8pPr>
      <a:lvl9pPr indent="1828800" algn="ctr" defTabSz="457200">
        <a:defRPr sz="7200">
          <a:solidFill>
            <a:srgbClr val="FFFFFF"/>
          </a:solidFill>
          <a:latin typeface="+mn-lt"/>
          <a:ea typeface="+mn-ea"/>
          <a:cs typeface="+mn-cs"/>
          <a:sym typeface="Chalkduster"/>
        </a:defRPr>
      </a:lvl9pPr>
    </p:titleStyle>
    <p:bodyStyle>
      <a:lvl1pPr marL="571500" indent="-571500" defTabSz="457200">
        <a:spcBef>
          <a:spcPts val="3600"/>
        </a:spcBef>
        <a:buSzPct val="43000"/>
        <a:buBlip>
          <a:blip r:embed="rId16"/>
        </a:buBlip>
        <a:defRPr sz="3600">
          <a:solidFill>
            <a:srgbClr val="FFFFFF"/>
          </a:solidFill>
          <a:latin typeface="+mn-lt"/>
          <a:ea typeface="+mn-ea"/>
          <a:cs typeface="+mn-cs"/>
          <a:sym typeface="Chalkduster"/>
        </a:defRPr>
      </a:lvl1pPr>
      <a:lvl2pPr marL="1143000" indent="-571500" defTabSz="457200">
        <a:spcBef>
          <a:spcPts val="3600"/>
        </a:spcBef>
        <a:buSzPct val="43000"/>
        <a:buBlip>
          <a:blip r:embed="rId16"/>
        </a:buBlip>
        <a:defRPr sz="3600">
          <a:solidFill>
            <a:srgbClr val="FFFFFF"/>
          </a:solidFill>
          <a:latin typeface="+mn-lt"/>
          <a:ea typeface="+mn-ea"/>
          <a:cs typeface="+mn-cs"/>
          <a:sym typeface="Chalkduster"/>
        </a:defRPr>
      </a:lvl2pPr>
      <a:lvl3pPr marL="1714500" indent="-571500" defTabSz="457200">
        <a:spcBef>
          <a:spcPts val="3600"/>
        </a:spcBef>
        <a:buSzPct val="43000"/>
        <a:buBlip>
          <a:blip r:embed="rId16"/>
        </a:buBlip>
        <a:defRPr sz="3600">
          <a:solidFill>
            <a:srgbClr val="FFFFFF"/>
          </a:solidFill>
          <a:latin typeface="+mn-lt"/>
          <a:ea typeface="+mn-ea"/>
          <a:cs typeface="+mn-cs"/>
          <a:sym typeface="Chalkduster"/>
        </a:defRPr>
      </a:lvl3pPr>
      <a:lvl4pPr marL="2286000" indent="-571500" defTabSz="457200">
        <a:spcBef>
          <a:spcPts val="3600"/>
        </a:spcBef>
        <a:buSzPct val="43000"/>
        <a:buBlip>
          <a:blip r:embed="rId16"/>
        </a:buBlip>
        <a:defRPr sz="3600">
          <a:solidFill>
            <a:srgbClr val="FFFFFF"/>
          </a:solidFill>
          <a:latin typeface="+mn-lt"/>
          <a:ea typeface="+mn-ea"/>
          <a:cs typeface="+mn-cs"/>
          <a:sym typeface="Chalkduster"/>
        </a:defRPr>
      </a:lvl4pPr>
      <a:lvl5pPr marL="2857500" indent="-571500" defTabSz="457200">
        <a:spcBef>
          <a:spcPts val="3600"/>
        </a:spcBef>
        <a:buSzPct val="43000"/>
        <a:buBlip>
          <a:blip r:embed="rId16"/>
        </a:buBlip>
        <a:defRPr sz="3600">
          <a:solidFill>
            <a:srgbClr val="FFFFFF"/>
          </a:solidFill>
          <a:latin typeface="+mn-lt"/>
          <a:ea typeface="+mn-ea"/>
          <a:cs typeface="+mn-cs"/>
          <a:sym typeface="Chalkduster"/>
        </a:defRPr>
      </a:lvl5pPr>
      <a:lvl6pPr marL="3429000" indent="-571500" defTabSz="457200">
        <a:spcBef>
          <a:spcPts val="3600"/>
        </a:spcBef>
        <a:buSzPct val="43000"/>
        <a:buBlip>
          <a:blip r:embed="rId16"/>
        </a:buBlip>
        <a:defRPr sz="3600">
          <a:solidFill>
            <a:srgbClr val="FFFFFF"/>
          </a:solidFill>
          <a:latin typeface="+mn-lt"/>
          <a:ea typeface="+mn-ea"/>
          <a:cs typeface="+mn-cs"/>
          <a:sym typeface="Chalkduster"/>
        </a:defRPr>
      </a:lvl6pPr>
      <a:lvl7pPr marL="4000500" indent="-571500" defTabSz="457200">
        <a:spcBef>
          <a:spcPts val="3600"/>
        </a:spcBef>
        <a:buSzPct val="43000"/>
        <a:buBlip>
          <a:blip r:embed="rId16"/>
        </a:buBlip>
        <a:defRPr sz="3600">
          <a:solidFill>
            <a:srgbClr val="FFFFFF"/>
          </a:solidFill>
          <a:latin typeface="+mn-lt"/>
          <a:ea typeface="+mn-ea"/>
          <a:cs typeface="+mn-cs"/>
          <a:sym typeface="Chalkduster"/>
        </a:defRPr>
      </a:lvl7pPr>
      <a:lvl8pPr marL="4572000" indent="-571500" defTabSz="457200">
        <a:spcBef>
          <a:spcPts val="3600"/>
        </a:spcBef>
        <a:buSzPct val="43000"/>
        <a:buBlip>
          <a:blip r:embed="rId16"/>
        </a:buBlip>
        <a:defRPr sz="3600">
          <a:solidFill>
            <a:srgbClr val="FFFFFF"/>
          </a:solidFill>
          <a:latin typeface="+mn-lt"/>
          <a:ea typeface="+mn-ea"/>
          <a:cs typeface="+mn-cs"/>
          <a:sym typeface="Chalkduster"/>
        </a:defRPr>
      </a:lvl8pPr>
      <a:lvl9pPr marL="5143500" indent="-571500" defTabSz="457200">
        <a:spcBef>
          <a:spcPts val="3600"/>
        </a:spcBef>
        <a:buSzPct val="43000"/>
        <a:buBlip>
          <a:blip r:embed="rId16"/>
        </a:buBlip>
        <a:defRPr sz="3600">
          <a:solidFill>
            <a:srgbClr val="FFFFFF"/>
          </a:solidFill>
          <a:latin typeface="+mn-lt"/>
          <a:ea typeface="+mn-ea"/>
          <a:cs typeface="+mn-cs"/>
          <a:sym typeface="Chalkduster"/>
        </a:defRPr>
      </a:lvl9pPr>
    </p:bodyStyle>
    <p:otherStyle>
      <a:lvl1pPr algn="ctr" defTabSz="457200">
        <a:defRPr>
          <a:solidFill>
            <a:schemeClr val="tx1"/>
          </a:solidFill>
          <a:latin typeface="+mn-lt"/>
          <a:ea typeface="+mn-ea"/>
          <a:cs typeface="+mn-cs"/>
          <a:sym typeface="Chalkduster"/>
        </a:defRPr>
      </a:lvl1pPr>
      <a:lvl2pPr indent="228600" algn="ctr" defTabSz="457200">
        <a:defRPr>
          <a:solidFill>
            <a:schemeClr val="tx1"/>
          </a:solidFill>
          <a:latin typeface="+mn-lt"/>
          <a:ea typeface="+mn-ea"/>
          <a:cs typeface="+mn-cs"/>
          <a:sym typeface="Chalkduster"/>
        </a:defRPr>
      </a:lvl2pPr>
      <a:lvl3pPr indent="457200" algn="ctr" defTabSz="457200">
        <a:defRPr>
          <a:solidFill>
            <a:schemeClr val="tx1"/>
          </a:solidFill>
          <a:latin typeface="+mn-lt"/>
          <a:ea typeface="+mn-ea"/>
          <a:cs typeface="+mn-cs"/>
          <a:sym typeface="Chalkduster"/>
        </a:defRPr>
      </a:lvl3pPr>
      <a:lvl4pPr indent="685800" algn="ctr" defTabSz="457200">
        <a:defRPr>
          <a:solidFill>
            <a:schemeClr val="tx1"/>
          </a:solidFill>
          <a:latin typeface="+mn-lt"/>
          <a:ea typeface="+mn-ea"/>
          <a:cs typeface="+mn-cs"/>
          <a:sym typeface="Chalkduster"/>
        </a:defRPr>
      </a:lvl4pPr>
      <a:lvl5pPr indent="914400" algn="ctr" defTabSz="457200">
        <a:defRPr>
          <a:solidFill>
            <a:schemeClr val="tx1"/>
          </a:solidFill>
          <a:latin typeface="+mn-lt"/>
          <a:ea typeface="+mn-ea"/>
          <a:cs typeface="+mn-cs"/>
          <a:sym typeface="Chalkduster"/>
        </a:defRPr>
      </a:lvl5pPr>
      <a:lvl6pPr indent="1143000" algn="ctr" defTabSz="457200">
        <a:defRPr>
          <a:solidFill>
            <a:schemeClr val="tx1"/>
          </a:solidFill>
          <a:latin typeface="+mn-lt"/>
          <a:ea typeface="+mn-ea"/>
          <a:cs typeface="+mn-cs"/>
          <a:sym typeface="Chalkduster"/>
        </a:defRPr>
      </a:lvl6pPr>
      <a:lvl7pPr indent="1371600" algn="ctr" defTabSz="457200">
        <a:defRPr>
          <a:solidFill>
            <a:schemeClr val="tx1"/>
          </a:solidFill>
          <a:latin typeface="+mn-lt"/>
          <a:ea typeface="+mn-ea"/>
          <a:cs typeface="+mn-cs"/>
          <a:sym typeface="Chalkduster"/>
        </a:defRPr>
      </a:lvl7pPr>
      <a:lvl8pPr indent="1600200" algn="ctr" defTabSz="457200">
        <a:defRPr>
          <a:solidFill>
            <a:schemeClr val="tx1"/>
          </a:solidFill>
          <a:latin typeface="+mn-lt"/>
          <a:ea typeface="+mn-ea"/>
          <a:cs typeface="+mn-cs"/>
          <a:sym typeface="Chalkduster"/>
        </a:defRPr>
      </a:lvl8pPr>
      <a:lvl9pPr indent="1828800" algn="ctr" defTabSz="457200">
        <a:defRPr>
          <a:solidFill>
            <a:schemeClr val="tx1"/>
          </a:solidFill>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hyperlink" Target="http://www.osha.gov/Publications/osha3021.pdf" TargetMode="External"/><Relationship Id="rId4" Type="http://schemas.openxmlformats.org/officeDocument/2006/relationships/hyperlink" Target="http://www.osha.gov/"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Hand &amp; Power Tool Safety</a:t>
            </a:r>
          </a:p>
        </p:txBody>
      </p:sp>
      <p:sp>
        <p:nvSpPr>
          <p:cNvPr id="39" name="Shape 39"/>
          <p:cNvSpPr>
            <a:spLocks noGrp="1"/>
          </p:cNvSpPr>
          <p:nvPr>
            <p:ph type="body" idx="1"/>
          </p:nvPr>
        </p:nvSpPr>
        <p:spPr>
          <a:xfrm>
            <a:off x="1270000" y="7567039"/>
            <a:ext cx="10464800" cy="1663701"/>
          </a:xfrm>
          <a:prstGeom prst="rect">
            <a:avLst/>
          </a:prstGeom>
        </p:spPr>
        <p:txBody>
          <a:bodyPr/>
          <a:lstStyle>
            <a:lvl1pPr algn="l" defTabSz="201168">
              <a:spcBef>
                <a:spcPts val="1500"/>
              </a:spcBef>
              <a:defRPr sz="1584"/>
            </a:lvl1pPr>
          </a:lstStyle>
          <a:p>
            <a:pPr lvl="0">
              <a:defRPr sz="1800">
                <a:solidFill>
                  <a:srgbClr val="000000"/>
                </a:solidFill>
              </a:defRPr>
            </a:pPr>
            <a:r>
              <a:rPr sz="1584">
                <a:solidFill>
                  <a:srgbClr val="FFFFFF"/>
                </a:solidFill>
              </a:rPr>
              <a:t>This material was produced under a grant (SH-26282-SH4)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Hand Tool Safety</a:t>
            </a:r>
          </a:p>
        </p:txBody>
      </p:sp>
      <p:sp>
        <p:nvSpPr>
          <p:cNvPr id="79" name="Shape 79"/>
          <p:cNvSpPr>
            <a:spLocks noGrp="1"/>
          </p:cNvSpPr>
          <p:nvPr>
            <p:ph type="body" idx="1"/>
          </p:nvPr>
        </p:nvSpPr>
        <p:spPr>
          <a:prstGeom prst="rect">
            <a:avLst/>
          </a:prstGeom>
        </p:spPr>
        <p:txBody>
          <a:bodyPr/>
          <a:lstStyle/>
          <a:p>
            <a:pPr lvl="0">
              <a:buBlip>
                <a:blip r:embed="rId3"/>
              </a:buBlip>
              <a:defRPr sz="1800">
                <a:solidFill>
                  <a:srgbClr val="000000"/>
                </a:solidFill>
              </a:defRPr>
            </a:pPr>
            <a:r>
              <a:rPr sz="3600">
                <a:solidFill>
                  <a:srgbClr val="FFFFFF"/>
                </a:solidFill>
              </a:rPr>
              <a:t>Keep tools clean to allow for easy inspection</a:t>
            </a:r>
          </a:p>
          <a:p>
            <a:pPr lvl="0">
              <a:buBlip>
                <a:blip r:embed="rId3"/>
              </a:buBlip>
              <a:defRPr sz="1800">
                <a:solidFill>
                  <a:srgbClr val="000000"/>
                </a:solidFill>
              </a:defRPr>
            </a:pPr>
            <a:r>
              <a:rPr sz="3600">
                <a:solidFill>
                  <a:srgbClr val="FFFFFF"/>
                </a:solidFill>
              </a:rPr>
              <a:t>Impact tools can produce sparks from friction, because of this be aware of any flammable material around the area where you are using the tool</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Knife Safety</a:t>
            </a:r>
          </a:p>
        </p:txBody>
      </p:sp>
      <p:sp>
        <p:nvSpPr>
          <p:cNvPr id="84" name="Shape 84"/>
          <p:cNvSpPr>
            <a:spLocks noGrp="1"/>
          </p:cNvSpPr>
          <p:nvPr>
            <p:ph type="body" idx="1"/>
          </p:nvPr>
        </p:nvSpPr>
        <p:spPr>
          <a:xfrm>
            <a:off x="1270000" y="2781300"/>
            <a:ext cx="10464800" cy="5740400"/>
          </a:xfrm>
          <a:prstGeom prst="rect">
            <a:avLst/>
          </a:prstGeom>
        </p:spPr>
        <p:txBody>
          <a:bodyPr/>
          <a:lstStyle/>
          <a:p>
            <a:pPr marL="428625" lvl="0" indent="-428625" defTabSz="342900">
              <a:spcBef>
                <a:spcPts val="2700"/>
              </a:spcBef>
              <a:buBlip>
                <a:blip r:embed="rId2"/>
              </a:buBlip>
              <a:defRPr sz="1800">
                <a:solidFill>
                  <a:srgbClr val="000000"/>
                </a:solidFill>
              </a:defRPr>
            </a:pPr>
            <a:r>
              <a:rPr sz="2700">
                <a:solidFill>
                  <a:srgbClr val="FFFFFF"/>
                </a:solidFill>
              </a:rPr>
              <a:t>Always wear cut resistant gloves to protect hands</a:t>
            </a:r>
          </a:p>
          <a:p>
            <a:pPr marL="428625" lvl="0" indent="-428625" defTabSz="342900">
              <a:spcBef>
                <a:spcPts val="2700"/>
              </a:spcBef>
              <a:buBlip>
                <a:blip r:embed="rId2"/>
              </a:buBlip>
              <a:defRPr sz="1800">
                <a:solidFill>
                  <a:srgbClr val="000000"/>
                </a:solidFill>
              </a:defRPr>
            </a:pPr>
            <a:r>
              <a:rPr sz="2700">
                <a:solidFill>
                  <a:srgbClr val="FFFFFF"/>
                </a:solidFill>
              </a:rPr>
              <a:t>Keep knife blades sharp - a dull blade can easily slip from the object being cut</a:t>
            </a:r>
          </a:p>
          <a:p>
            <a:pPr marL="428625" lvl="0" indent="-428625" defTabSz="342900">
              <a:spcBef>
                <a:spcPts val="2700"/>
              </a:spcBef>
              <a:buBlip>
                <a:blip r:embed="rId2"/>
              </a:buBlip>
              <a:defRPr sz="1800">
                <a:solidFill>
                  <a:srgbClr val="000000"/>
                </a:solidFill>
              </a:defRPr>
            </a:pPr>
            <a:r>
              <a:rPr sz="2700">
                <a:solidFill>
                  <a:srgbClr val="FFFFFF"/>
                </a:solidFill>
              </a:rPr>
              <a:t>Always cut away from you</a:t>
            </a:r>
          </a:p>
          <a:p>
            <a:pPr marL="428625" lvl="0" indent="-428625" defTabSz="342900">
              <a:spcBef>
                <a:spcPts val="2700"/>
              </a:spcBef>
              <a:buBlip>
                <a:blip r:embed="rId2"/>
              </a:buBlip>
              <a:defRPr sz="1800">
                <a:solidFill>
                  <a:srgbClr val="000000"/>
                </a:solidFill>
              </a:defRPr>
            </a:pPr>
            <a:r>
              <a:rPr sz="2700">
                <a:solidFill>
                  <a:srgbClr val="FFFFFF"/>
                </a:solidFill>
              </a:rPr>
              <a:t>Never attempt to catch a dropped knife</a:t>
            </a:r>
          </a:p>
          <a:p>
            <a:pPr marL="428625" lvl="0" indent="-428625" defTabSz="342900">
              <a:spcBef>
                <a:spcPts val="2700"/>
              </a:spcBef>
              <a:buBlip>
                <a:blip r:embed="rId2"/>
              </a:buBlip>
              <a:defRPr sz="1800">
                <a:solidFill>
                  <a:srgbClr val="000000"/>
                </a:solidFill>
              </a:defRPr>
            </a:pPr>
            <a:r>
              <a:rPr sz="2700">
                <a:solidFill>
                  <a:srgbClr val="FFFFFF"/>
                </a:solidFill>
              </a:rPr>
              <a:t>Retract blade when not in use, or use self-retractable blade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Power Tools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Types of Power Tools</a:t>
            </a:r>
          </a:p>
        </p:txBody>
      </p:sp>
      <p:sp>
        <p:nvSpPr>
          <p:cNvPr id="91" name="Shape 91"/>
          <p:cNvSpPr>
            <a:spLocks noGrp="1"/>
          </p:cNvSpPr>
          <p:nvPr>
            <p:ph type="body" idx="1"/>
          </p:nvPr>
        </p:nvSpPr>
        <p:spPr>
          <a:xfrm>
            <a:off x="1270000" y="2768600"/>
            <a:ext cx="5345890" cy="5740400"/>
          </a:xfrm>
          <a:prstGeom prst="rect">
            <a:avLst/>
          </a:prstGeom>
        </p:spPr>
        <p:txBody>
          <a:bodyPr/>
          <a:lstStyle/>
          <a:p>
            <a:pPr lvl="0">
              <a:buBlip>
                <a:blip r:embed="rId3"/>
              </a:buBlip>
              <a:defRPr sz="1800">
                <a:solidFill>
                  <a:srgbClr val="000000"/>
                </a:solidFill>
              </a:defRPr>
            </a:pPr>
            <a:r>
              <a:rPr sz="3600">
                <a:solidFill>
                  <a:srgbClr val="FFFFFF"/>
                </a:solidFill>
              </a:rPr>
              <a:t>Electric</a:t>
            </a:r>
          </a:p>
          <a:p>
            <a:pPr lvl="0">
              <a:buBlip>
                <a:blip r:embed="rId3"/>
              </a:buBlip>
              <a:defRPr sz="1800">
                <a:solidFill>
                  <a:srgbClr val="000000"/>
                </a:solidFill>
              </a:defRPr>
            </a:pPr>
            <a:r>
              <a:rPr sz="3600">
                <a:solidFill>
                  <a:srgbClr val="FFFFFF"/>
                </a:solidFill>
              </a:rPr>
              <a:t>Pneumatic</a:t>
            </a:r>
          </a:p>
          <a:p>
            <a:pPr lvl="0">
              <a:buBlip>
                <a:blip r:embed="rId3"/>
              </a:buBlip>
              <a:defRPr sz="1800">
                <a:solidFill>
                  <a:srgbClr val="000000"/>
                </a:solidFill>
              </a:defRPr>
            </a:pPr>
            <a:r>
              <a:rPr sz="3600">
                <a:solidFill>
                  <a:srgbClr val="FFFFFF"/>
                </a:solidFill>
              </a:rPr>
              <a:t>Liquid Fueled</a:t>
            </a:r>
          </a:p>
          <a:p>
            <a:pPr lvl="0">
              <a:buBlip>
                <a:blip r:embed="rId3"/>
              </a:buBlip>
              <a:defRPr sz="1800">
                <a:solidFill>
                  <a:srgbClr val="000000"/>
                </a:solidFill>
              </a:defRPr>
            </a:pPr>
            <a:r>
              <a:rPr sz="3600">
                <a:solidFill>
                  <a:srgbClr val="FFFFFF"/>
                </a:solidFill>
              </a:rPr>
              <a:t>Hydraulic</a:t>
            </a:r>
          </a:p>
          <a:p>
            <a:pPr lvl="0">
              <a:buBlip>
                <a:blip r:embed="rId3"/>
              </a:buBlip>
              <a:defRPr sz="1800">
                <a:solidFill>
                  <a:srgbClr val="000000"/>
                </a:solidFill>
              </a:defRPr>
            </a:pPr>
            <a:r>
              <a:rPr sz="3600">
                <a:solidFill>
                  <a:srgbClr val="FFFFFF"/>
                </a:solidFill>
              </a:rPr>
              <a:t>Powder-Actuated</a:t>
            </a:r>
          </a:p>
        </p:txBody>
      </p:sp>
      <p:grpSp>
        <p:nvGrpSpPr>
          <p:cNvPr id="94" name="Group 94" descr="ws70"/>
          <p:cNvGrpSpPr/>
          <p:nvPr/>
        </p:nvGrpSpPr>
        <p:grpSpPr>
          <a:xfrm>
            <a:off x="7037610" y="2797082"/>
            <a:ext cx="5434790" cy="5683436"/>
            <a:chOff x="-44450" y="-44450"/>
            <a:chExt cx="5434788" cy="5683434"/>
          </a:xfrm>
        </p:grpSpPr>
        <p:pic>
          <p:nvPicPr>
            <p:cNvPr id="93" name="ws70.png" descr="ws70"/>
            <p:cNvPicPr/>
            <p:nvPr/>
          </p:nvPicPr>
          <p:blipFill>
            <a:blip r:embed="rId4">
              <a:extLst/>
            </a:blip>
            <a:stretch>
              <a:fillRect/>
            </a:stretch>
          </p:blipFill>
          <p:spPr>
            <a:xfrm>
              <a:off x="0" y="0"/>
              <a:ext cx="5345889" cy="5594535"/>
            </a:xfrm>
            <a:prstGeom prst="rect">
              <a:avLst/>
            </a:prstGeom>
            <a:ln>
              <a:noFill/>
            </a:ln>
            <a:effectLst/>
          </p:spPr>
        </p:pic>
        <p:pic>
          <p:nvPicPr>
            <p:cNvPr id="92" name="Picture 91" title="Drawing - &quot;Protect Yourself from Hand Tool Hazards&quot; - Tools attacking a worker protecting himself with safety shields"/>
            <p:cNvPicPr/>
            <p:nvPr/>
          </p:nvPicPr>
          <p:blipFill>
            <a:blip r:embed="rId5">
              <a:extLst/>
            </a:blip>
            <a:stretch>
              <a:fillRect/>
            </a:stretch>
          </p:blipFill>
          <p:spPr>
            <a:xfrm>
              <a:off x="-44450" y="-44450"/>
              <a:ext cx="5434789" cy="5683435"/>
            </a:xfrm>
            <a:prstGeom prst="rect">
              <a:avLst/>
            </a:prstGeom>
            <a:effectLst/>
          </p:spPr>
        </p:pic>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Power Tool Hazards</a:t>
            </a:r>
          </a:p>
        </p:txBody>
      </p:sp>
      <p:sp>
        <p:nvSpPr>
          <p:cNvPr id="99" name="Shape 99"/>
          <p:cNvSpPr>
            <a:spLocks noGrp="1"/>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Burns</a:t>
            </a:r>
          </a:p>
          <a:p>
            <a:pPr lvl="0">
              <a:buBlip>
                <a:blip r:embed="rId2"/>
              </a:buBlip>
              <a:defRPr sz="1800">
                <a:solidFill>
                  <a:srgbClr val="000000"/>
                </a:solidFill>
              </a:defRPr>
            </a:pPr>
            <a:r>
              <a:rPr sz="3600">
                <a:solidFill>
                  <a:srgbClr val="FFFFFF"/>
                </a:solidFill>
              </a:rPr>
              <a:t>Electrical Shock</a:t>
            </a:r>
          </a:p>
          <a:p>
            <a:pPr lvl="0">
              <a:buBlip>
                <a:blip r:embed="rId2"/>
              </a:buBlip>
              <a:defRPr sz="1800">
                <a:solidFill>
                  <a:srgbClr val="000000"/>
                </a:solidFill>
              </a:defRPr>
            </a:pPr>
            <a:r>
              <a:rPr sz="3600">
                <a:solidFill>
                  <a:srgbClr val="FFFFFF"/>
                </a:solidFill>
              </a:rPr>
              <a:t>Amputation</a:t>
            </a:r>
          </a:p>
          <a:p>
            <a:pPr lvl="0">
              <a:buBlip>
                <a:blip r:embed="rId2"/>
              </a:buBlip>
              <a:defRPr sz="1800">
                <a:solidFill>
                  <a:srgbClr val="000000"/>
                </a:solidFill>
              </a:defRPr>
            </a:pPr>
            <a:r>
              <a:rPr sz="3600">
                <a:solidFill>
                  <a:srgbClr val="FFFFFF"/>
                </a:solidFill>
              </a:rPr>
              <a:t>Projectiles</a:t>
            </a:r>
          </a:p>
          <a:p>
            <a:pPr lvl="0">
              <a:buBlip>
                <a:blip r:embed="rId2"/>
              </a:buBlip>
              <a:defRPr sz="1800">
                <a:solidFill>
                  <a:srgbClr val="000000"/>
                </a:solidFill>
              </a:defRPr>
            </a:pPr>
            <a:r>
              <a:rPr sz="3600">
                <a:solidFill>
                  <a:srgbClr val="FFFFFF"/>
                </a:solidFill>
              </a:rPr>
              <a:t>Caught In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3" title="Picture - power tool switch closeup"/>
          <p:cNvGrpSpPr/>
          <p:nvPr/>
        </p:nvGrpSpPr>
        <p:grpSpPr>
          <a:xfrm>
            <a:off x="6927850" y="2940050"/>
            <a:ext cx="4835922" cy="6108700"/>
            <a:chOff x="-44450" y="-44450"/>
            <a:chExt cx="4835921" cy="6108700"/>
          </a:xfrm>
        </p:grpSpPr>
        <p:pic>
          <p:nvPicPr>
            <p:cNvPr id="102" name="Slide6.jpg" title="Picture - power tool switch closeup"/>
            <p:cNvPicPr/>
            <p:nvPr/>
          </p:nvPicPr>
          <p:blipFill>
            <a:blip r:embed="rId3" cstate="email">
              <a:extLst>
                <a:ext uri="{28A0092B-C50C-407E-A947-70E740481C1C}">
                  <a14:useLocalDpi xmlns:a14="http://schemas.microsoft.com/office/drawing/2010/main"/>
                </a:ext>
              </a:extLst>
            </a:blip>
            <a:srcRect/>
            <a:stretch>
              <a:fillRect/>
            </a:stretch>
          </p:blipFill>
          <p:spPr>
            <a:xfrm>
              <a:off x="0" y="0"/>
              <a:ext cx="4747115" cy="6019800"/>
            </a:xfrm>
            <a:prstGeom prst="rect">
              <a:avLst/>
            </a:prstGeom>
            <a:ln>
              <a:noFill/>
            </a:ln>
            <a:effectLst/>
          </p:spPr>
        </p:pic>
        <p:pic>
          <p:nvPicPr>
            <p:cNvPr id="101" name="Picture 100" title="Picture - power tool switch closeup"/>
            <p:cNvPicPr/>
            <p:nvPr/>
          </p:nvPicPr>
          <p:blipFill>
            <a:blip r:embed="rId4">
              <a:extLst/>
            </a:blip>
            <a:stretch>
              <a:fillRect/>
            </a:stretch>
          </p:blipFill>
          <p:spPr>
            <a:xfrm>
              <a:off x="-44450" y="-44450"/>
              <a:ext cx="4835922" cy="6108700"/>
            </a:xfrm>
            <a:prstGeom prst="rect">
              <a:avLst/>
            </a:prstGeom>
            <a:effectLst/>
          </p:spPr>
        </p:pic>
      </p:grpSp>
      <p:sp>
        <p:nvSpPr>
          <p:cNvPr id="104" name="Shape 104"/>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Power Tool Switches</a:t>
            </a:r>
          </a:p>
        </p:txBody>
      </p:sp>
      <p:sp>
        <p:nvSpPr>
          <p:cNvPr id="105" name="Shape 105"/>
          <p:cNvSpPr>
            <a:spLocks noGrp="1"/>
          </p:cNvSpPr>
          <p:nvPr>
            <p:ph type="body" idx="1"/>
          </p:nvPr>
        </p:nvSpPr>
        <p:spPr>
          <a:prstGeom prst="rect">
            <a:avLst/>
          </a:prstGeom>
        </p:spPr>
        <p:txBody>
          <a:bodyPr/>
          <a:lstStyle/>
          <a:p>
            <a:pPr lvl="0">
              <a:buBlip>
                <a:blip r:embed="rId5"/>
              </a:buBlip>
              <a:defRPr sz="1800">
                <a:solidFill>
                  <a:srgbClr val="000000"/>
                </a:solidFill>
              </a:defRPr>
            </a:pPr>
            <a:r>
              <a:rPr sz="3200">
                <a:solidFill>
                  <a:srgbClr val="FFFFFF"/>
                </a:solidFill>
              </a:rPr>
              <a:t>Constant Pressure Switch - shuts off power when switch is released</a:t>
            </a:r>
          </a:p>
          <a:p>
            <a:pPr lvl="0">
              <a:buBlip>
                <a:blip r:embed="rId5"/>
              </a:buBlip>
              <a:defRPr sz="1800">
                <a:solidFill>
                  <a:srgbClr val="000000"/>
                </a:solidFill>
              </a:defRPr>
            </a:pPr>
            <a:r>
              <a:rPr sz="3200">
                <a:solidFill>
                  <a:srgbClr val="FFFFFF"/>
                </a:solidFill>
              </a:rPr>
              <a:t>On-Off Switch</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Electric Tool Protection</a:t>
            </a:r>
          </a:p>
        </p:txBody>
      </p:sp>
      <p:sp>
        <p:nvSpPr>
          <p:cNvPr id="110" name="Shape 110"/>
          <p:cNvSpPr>
            <a:spLocks noGrp="1"/>
          </p:cNvSpPr>
          <p:nvPr>
            <p:ph type="body" idx="1"/>
          </p:nvPr>
        </p:nvSpPr>
        <p:spPr>
          <a:prstGeom prst="rect">
            <a:avLst/>
          </a:prstGeom>
        </p:spPr>
        <p:txBody>
          <a:bodyPr/>
          <a:lstStyle/>
          <a:p>
            <a:pPr marL="508634" lvl="0" indent="-508634" defTabSz="406908">
              <a:spcBef>
                <a:spcPts val="3200"/>
              </a:spcBef>
              <a:buBlip>
                <a:blip r:embed="rId3"/>
              </a:buBlip>
              <a:defRPr sz="1800">
                <a:solidFill>
                  <a:srgbClr val="000000"/>
                </a:solidFill>
              </a:defRPr>
            </a:pPr>
            <a:r>
              <a:rPr sz="3204">
                <a:solidFill>
                  <a:srgbClr val="FFFFFF"/>
                </a:solidFill>
              </a:rPr>
              <a:t>Must have a three wire cord with a ground wire</a:t>
            </a:r>
          </a:p>
          <a:p>
            <a:pPr marL="508634" lvl="0" indent="-508634" defTabSz="406908">
              <a:spcBef>
                <a:spcPts val="3200"/>
              </a:spcBef>
              <a:buBlip>
                <a:blip r:embed="rId3"/>
              </a:buBlip>
              <a:defRPr sz="1800">
                <a:solidFill>
                  <a:srgbClr val="000000"/>
                </a:solidFill>
              </a:defRPr>
            </a:pPr>
            <a:r>
              <a:rPr sz="3204">
                <a:solidFill>
                  <a:srgbClr val="FFFFFF"/>
                </a:solidFill>
              </a:rPr>
              <a:t>Must be plugged into grounded receptacle, be double insulated, or be powered by low-voltage isolation transformer</a:t>
            </a:r>
          </a:p>
          <a:p>
            <a:pPr marL="508634" lvl="0" indent="-508634" defTabSz="406908">
              <a:spcBef>
                <a:spcPts val="3200"/>
              </a:spcBef>
              <a:buBlip>
                <a:blip r:embed="rId3"/>
              </a:buBlip>
              <a:defRPr sz="1800">
                <a:solidFill>
                  <a:srgbClr val="000000"/>
                </a:solidFill>
              </a:defRPr>
            </a:pPr>
            <a:r>
              <a:rPr sz="3204">
                <a:solidFill>
                  <a:srgbClr val="FFFFFF"/>
                </a:solidFill>
              </a:rPr>
              <a:t>Grounding prong must never be removed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Electric Tool Precautions</a:t>
            </a:r>
          </a:p>
        </p:txBody>
      </p:sp>
      <p:sp>
        <p:nvSpPr>
          <p:cNvPr id="115" name="Shape 115"/>
          <p:cNvSpPr>
            <a:spLocks noGrp="1"/>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Operate electrical tools according to manufacture guidelines</a:t>
            </a:r>
          </a:p>
          <a:p>
            <a:pPr lvl="0">
              <a:buBlip>
                <a:blip r:embed="rId2"/>
              </a:buBlip>
              <a:defRPr sz="1800">
                <a:solidFill>
                  <a:srgbClr val="000000"/>
                </a:solidFill>
              </a:defRPr>
            </a:pPr>
            <a:r>
              <a:rPr sz="3600">
                <a:solidFill>
                  <a:srgbClr val="FFFFFF"/>
                </a:solidFill>
              </a:rPr>
              <a:t>Use the appropriate PPE</a:t>
            </a:r>
          </a:p>
          <a:p>
            <a:pPr lvl="0">
              <a:buBlip>
                <a:blip r:embed="rId2"/>
              </a:buBlip>
              <a:defRPr sz="1800">
                <a:solidFill>
                  <a:srgbClr val="000000"/>
                </a:solidFill>
              </a:defRPr>
            </a:pPr>
            <a:r>
              <a:rPr sz="3600">
                <a:solidFill>
                  <a:srgbClr val="FFFFFF"/>
                </a:solidFill>
              </a:rPr>
              <a:t>Store electrical tools in a dry place</a:t>
            </a:r>
          </a:p>
          <a:p>
            <a:pPr lvl="0">
              <a:buBlip>
                <a:blip r:embed="rId2"/>
              </a:buBlip>
              <a:defRPr sz="1800">
                <a:solidFill>
                  <a:srgbClr val="000000"/>
                </a:solidFill>
              </a:defRPr>
            </a:pPr>
            <a:r>
              <a:rPr sz="3600">
                <a:solidFill>
                  <a:srgbClr val="FFFFFF"/>
                </a:solidFill>
              </a:rPr>
              <a:t>Avoid using electrical tools in wet locations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Electric Tool Precautions Cont.</a:t>
            </a:r>
          </a:p>
        </p:txBody>
      </p:sp>
      <p:sp>
        <p:nvSpPr>
          <p:cNvPr id="118" name="Shape 118"/>
          <p:cNvSpPr>
            <a:spLocks noGrp="1"/>
          </p:cNvSpPr>
          <p:nvPr>
            <p:ph type="body" idx="1"/>
          </p:nvPr>
        </p:nvSpPr>
        <p:spPr>
          <a:prstGeom prst="rect">
            <a:avLst/>
          </a:prstGeom>
        </p:spPr>
        <p:txBody>
          <a:bodyPr/>
          <a:lstStyle/>
          <a:p>
            <a:pPr marL="554355" lvl="0" indent="-554355" defTabSz="443484">
              <a:spcBef>
                <a:spcPts val="3400"/>
              </a:spcBef>
              <a:buBlip>
                <a:blip r:embed="rId2"/>
              </a:buBlip>
              <a:defRPr sz="1800">
                <a:solidFill>
                  <a:srgbClr val="000000"/>
                </a:solidFill>
              </a:defRPr>
            </a:pPr>
            <a:r>
              <a:rPr sz="3492">
                <a:solidFill>
                  <a:srgbClr val="FFFFFF"/>
                </a:solidFill>
              </a:rPr>
              <a:t>Ensure that GFCI or equipment-grounding conductor protects all tools</a:t>
            </a:r>
          </a:p>
          <a:p>
            <a:pPr marL="554355" lvl="0" indent="-554355" defTabSz="443484">
              <a:spcBef>
                <a:spcPts val="3400"/>
              </a:spcBef>
              <a:buBlip>
                <a:blip r:embed="rId2"/>
              </a:buBlip>
              <a:defRPr sz="1800">
                <a:solidFill>
                  <a:srgbClr val="000000"/>
                </a:solidFill>
              </a:defRPr>
            </a:pPr>
            <a:r>
              <a:rPr sz="3492">
                <a:solidFill>
                  <a:srgbClr val="FFFFFF"/>
                </a:solidFill>
              </a:rPr>
              <a:t>Disconnect tools from power source when servicing</a:t>
            </a:r>
          </a:p>
          <a:p>
            <a:pPr marL="554355" lvl="0" indent="-554355" defTabSz="443484">
              <a:spcBef>
                <a:spcPts val="3400"/>
              </a:spcBef>
              <a:buBlip>
                <a:blip r:embed="rId2"/>
              </a:buBlip>
              <a:defRPr sz="1800">
                <a:solidFill>
                  <a:srgbClr val="000000"/>
                </a:solidFill>
              </a:defRPr>
            </a:pPr>
            <a:r>
              <a:rPr sz="3492">
                <a:solidFill>
                  <a:srgbClr val="FFFFFF"/>
                </a:solidFill>
              </a:rPr>
              <a:t>Keep all personnel not involved with task at a safe distance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prstGeom prst="rect">
            <a:avLst/>
          </a:prstGeom>
        </p:spPr>
        <p:txBody>
          <a:bodyPr/>
          <a:lstStyle/>
          <a:p>
            <a:pPr lvl="0">
              <a:defRPr sz="1800">
                <a:solidFill>
                  <a:srgbClr val="000000"/>
                </a:solidFill>
              </a:defRPr>
            </a:pPr>
            <a:r>
              <a:rPr sz="7200" dirty="0">
                <a:solidFill>
                  <a:srgbClr val="FFFFFF"/>
                </a:solidFill>
              </a:rPr>
              <a:t>Electric Tool Precautions Cont</a:t>
            </a:r>
            <a:r>
              <a:rPr sz="7200" dirty="0" smtClean="0">
                <a:solidFill>
                  <a:srgbClr val="FFFFFF"/>
                </a:solidFill>
              </a:rPr>
              <a:t>.</a:t>
            </a:r>
            <a:r>
              <a:rPr lang="en-US" sz="7200" dirty="0" smtClean="0">
                <a:solidFill>
                  <a:srgbClr val="FFFFFF"/>
                </a:solidFill>
              </a:rPr>
              <a:t> </a:t>
            </a:r>
            <a:endParaRPr sz="7200" dirty="0">
              <a:solidFill>
                <a:srgbClr val="FFFFFF"/>
              </a:solidFill>
            </a:endParaRPr>
          </a:p>
        </p:txBody>
      </p:sp>
      <p:sp>
        <p:nvSpPr>
          <p:cNvPr id="121" name="Shape 121"/>
          <p:cNvSpPr>
            <a:spLocks noGrp="1"/>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Do not carry tools by switch</a:t>
            </a:r>
          </a:p>
          <a:p>
            <a:pPr lvl="0">
              <a:buBlip>
                <a:blip r:embed="rId2"/>
              </a:buBlip>
              <a:defRPr sz="1800">
                <a:solidFill>
                  <a:srgbClr val="000000"/>
                </a:solidFill>
              </a:defRPr>
            </a:pPr>
            <a:r>
              <a:rPr sz="3600">
                <a:solidFill>
                  <a:srgbClr val="FFFFFF"/>
                </a:solidFill>
              </a:rPr>
              <a:t>Keep tools maintained</a:t>
            </a:r>
          </a:p>
          <a:p>
            <a:pPr lvl="0">
              <a:buBlip>
                <a:blip r:embed="rId2"/>
              </a:buBlip>
              <a:defRPr sz="1800">
                <a:solidFill>
                  <a:srgbClr val="000000"/>
                </a:solidFill>
              </a:defRPr>
            </a:pPr>
            <a:r>
              <a:rPr sz="3600">
                <a:solidFill>
                  <a:srgbClr val="FFFFFF"/>
                </a:solidFill>
              </a:rPr>
              <a:t>Do not wear loose clothing when operating power tools</a:t>
            </a:r>
          </a:p>
          <a:p>
            <a:pPr lvl="0">
              <a:buBlip>
                <a:blip r:embed="rId2"/>
              </a:buBlip>
              <a:defRPr sz="1800">
                <a:solidFill>
                  <a:srgbClr val="000000"/>
                </a:solidFill>
              </a:defRPr>
            </a:pPr>
            <a:r>
              <a:rPr sz="3600">
                <a:solidFill>
                  <a:srgbClr val="FFFFFF"/>
                </a:solidFill>
              </a:rPr>
              <a:t>Remove all damaged tools from service and tag “DO NOT 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Purpose of This Training</a:t>
            </a:r>
          </a:p>
        </p:txBody>
      </p:sp>
      <p:sp>
        <p:nvSpPr>
          <p:cNvPr id="42" name="Shape 42"/>
          <p:cNvSpPr>
            <a:spLocks noGrp="1"/>
          </p:cNvSpPr>
          <p:nvPr>
            <p:ph type="body" idx="1"/>
          </p:nvPr>
        </p:nvSpPr>
        <p:spPr>
          <a:prstGeom prst="rect">
            <a:avLst/>
          </a:prstGeom>
        </p:spPr>
        <p:txBody>
          <a:bodyPr numCol="2" spcCol="523240"/>
          <a:lstStyle/>
          <a:p>
            <a:pPr marL="0" lvl="0" indent="0">
              <a:buSzTx/>
              <a:buNone/>
              <a:defRPr sz="1800">
                <a:solidFill>
                  <a:srgbClr val="000000"/>
                </a:solidFill>
              </a:defRPr>
            </a:pPr>
            <a:r>
              <a:rPr sz="3600">
                <a:solidFill>
                  <a:srgbClr val="FFFFFF"/>
                </a:solidFill>
              </a:rPr>
              <a:t>The use of hand &amp; power tools poses great risks to the user and anyone in the area.  Some of the hazards are:</a:t>
            </a:r>
          </a:p>
          <a:p>
            <a:pPr marL="1143000" lvl="0">
              <a:buBlip>
                <a:blip r:embed="rId2"/>
              </a:buBlip>
              <a:defRPr sz="1800">
                <a:solidFill>
                  <a:srgbClr val="000000"/>
                </a:solidFill>
              </a:defRPr>
            </a:pPr>
            <a:r>
              <a:rPr sz="3600">
                <a:solidFill>
                  <a:srgbClr val="FFFFFF"/>
                </a:solidFill>
              </a:rPr>
              <a:t>Flying Objects</a:t>
            </a:r>
          </a:p>
          <a:p>
            <a:pPr marL="1143000" lvl="0">
              <a:buBlip>
                <a:blip r:embed="rId2"/>
              </a:buBlip>
              <a:defRPr sz="1800">
                <a:solidFill>
                  <a:srgbClr val="000000"/>
                </a:solidFill>
              </a:defRPr>
            </a:pPr>
            <a:r>
              <a:rPr sz="3600">
                <a:solidFill>
                  <a:srgbClr val="FFFFFF"/>
                </a:solidFill>
              </a:rPr>
              <a:t>Electrical Shock or Burn</a:t>
            </a:r>
          </a:p>
          <a:p>
            <a:pPr marL="1143000" lvl="0">
              <a:buBlip>
                <a:blip r:embed="rId2"/>
              </a:buBlip>
              <a:defRPr sz="1800">
                <a:solidFill>
                  <a:srgbClr val="000000"/>
                </a:solidFill>
              </a:defRPr>
            </a:pPr>
            <a:r>
              <a:rPr sz="3600">
                <a:solidFill>
                  <a:srgbClr val="FFFFFF"/>
                </a:solidFill>
              </a:rPr>
              <a:t>Laceration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Electric Tool Power Cord Precautions</a:t>
            </a:r>
          </a:p>
        </p:txBody>
      </p:sp>
      <p:sp>
        <p:nvSpPr>
          <p:cNvPr id="124" name="Shape 124"/>
          <p:cNvSpPr>
            <a:spLocks noGrp="1"/>
          </p:cNvSpPr>
          <p:nvPr>
            <p:ph type="body" idx="1"/>
          </p:nvPr>
        </p:nvSpPr>
        <p:spPr>
          <a:prstGeom prst="rect">
            <a:avLst/>
          </a:prstGeom>
        </p:spPr>
        <p:txBody>
          <a:bodyPr/>
          <a:lstStyle/>
          <a:p>
            <a:pPr marL="525780" lvl="0" indent="-525780" defTabSz="420623">
              <a:spcBef>
                <a:spcPts val="3300"/>
              </a:spcBef>
              <a:buBlip>
                <a:blip r:embed="rId2"/>
              </a:buBlip>
              <a:defRPr sz="1800">
                <a:solidFill>
                  <a:srgbClr val="000000"/>
                </a:solidFill>
              </a:defRPr>
            </a:pPr>
            <a:r>
              <a:rPr sz="3312">
                <a:solidFill>
                  <a:srgbClr val="FFFFFF"/>
                </a:solidFill>
              </a:rPr>
              <a:t>Ensure cords do not present a tripping hazard</a:t>
            </a:r>
          </a:p>
          <a:p>
            <a:pPr marL="525780" lvl="0" indent="-525780" defTabSz="420623">
              <a:spcBef>
                <a:spcPts val="3300"/>
              </a:spcBef>
              <a:buBlip>
                <a:blip r:embed="rId2"/>
              </a:buBlip>
              <a:defRPr sz="1800">
                <a:solidFill>
                  <a:srgbClr val="000000"/>
                </a:solidFill>
              </a:defRPr>
            </a:pPr>
            <a:r>
              <a:rPr sz="3312">
                <a:solidFill>
                  <a:srgbClr val="FFFFFF"/>
                </a:solidFill>
              </a:rPr>
              <a:t>Never carry a tool by the cord</a:t>
            </a:r>
          </a:p>
          <a:p>
            <a:pPr marL="525780" lvl="0" indent="-525780" defTabSz="420623">
              <a:spcBef>
                <a:spcPts val="3300"/>
              </a:spcBef>
              <a:buBlip>
                <a:blip r:embed="rId2"/>
              </a:buBlip>
              <a:defRPr sz="1800">
                <a:solidFill>
                  <a:srgbClr val="000000"/>
                </a:solidFill>
              </a:defRPr>
            </a:pPr>
            <a:r>
              <a:rPr sz="3312">
                <a:solidFill>
                  <a:srgbClr val="FFFFFF"/>
                </a:solidFill>
              </a:rPr>
              <a:t>Never yank the power cord to disconnect from receptacle</a:t>
            </a:r>
          </a:p>
          <a:p>
            <a:pPr marL="525780" lvl="0" indent="-525780" defTabSz="420623">
              <a:spcBef>
                <a:spcPts val="3300"/>
              </a:spcBef>
              <a:buBlip>
                <a:blip r:embed="rId2"/>
              </a:buBlip>
              <a:defRPr sz="1800">
                <a:solidFill>
                  <a:srgbClr val="000000"/>
                </a:solidFill>
              </a:defRPr>
            </a:pPr>
            <a:r>
              <a:rPr sz="3312">
                <a:solidFill>
                  <a:srgbClr val="FFFFFF"/>
                </a:solidFill>
              </a:rPr>
              <a:t>Keep cord away from heat, chemicals, and sharp edges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Pneumatic Tool Precautions</a:t>
            </a:r>
          </a:p>
        </p:txBody>
      </p:sp>
      <p:sp>
        <p:nvSpPr>
          <p:cNvPr id="127" name="Shape 127"/>
          <p:cNvSpPr>
            <a:spLocks noGrp="1"/>
          </p:cNvSpPr>
          <p:nvPr>
            <p:ph type="body" idx="1"/>
          </p:nvPr>
        </p:nvSpPr>
        <p:spPr>
          <a:xfrm>
            <a:off x="1270000" y="2768600"/>
            <a:ext cx="5110697" cy="5740400"/>
          </a:xfrm>
          <a:prstGeom prst="rect">
            <a:avLst/>
          </a:prstGeom>
        </p:spPr>
        <p:txBody>
          <a:bodyPr/>
          <a:lstStyle>
            <a:lvl1pPr marL="0" indent="0">
              <a:buSzTx/>
              <a:buNone/>
            </a:lvl1pPr>
          </a:lstStyle>
          <a:p>
            <a:pPr lvl="0">
              <a:defRPr sz="1800">
                <a:solidFill>
                  <a:srgbClr val="000000"/>
                </a:solidFill>
              </a:defRPr>
            </a:pPr>
            <a:r>
              <a:rPr sz="3600" dirty="0">
                <a:solidFill>
                  <a:srgbClr val="FFFFFF"/>
                </a:solidFill>
              </a:rPr>
              <a:t>Tools must be fastened to hose securely with a short wire or positive locking device</a:t>
            </a:r>
          </a:p>
        </p:txBody>
      </p:sp>
      <p:grpSp>
        <p:nvGrpSpPr>
          <p:cNvPr id="130" name="Group 130" descr="Slide30" title="Picture - Tools must be fastened to hose securely with a short wire or positive locking device"/>
          <p:cNvGrpSpPr/>
          <p:nvPr/>
        </p:nvGrpSpPr>
        <p:grpSpPr>
          <a:xfrm>
            <a:off x="6921851" y="3281234"/>
            <a:ext cx="5462132" cy="4715132"/>
            <a:chOff x="-44450" y="-44450"/>
            <a:chExt cx="5462131" cy="4715131"/>
          </a:xfrm>
        </p:grpSpPr>
        <p:pic>
          <p:nvPicPr>
            <p:cNvPr id="129" name="Slide30.jpg" descr="Slide30"/>
            <p:cNvPicPr/>
            <p:nvPr/>
          </p:nvPicPr>
          <p:blipFill>
            <a:blip r:embed="rId3">
              <a:extLst/>
            </a:blip>
            <a:stretch>
              <a:fillRect/>
            </a:stretch>
          </p:blipFill>
          <p:spPr>
            <a:xfrm>
              <a:off x="0" y="0"/>
              <a:ext cx="5373232" cy="4626232"/>
            </a:xfrm>
            <a:prstGeom prst="rect">
              <a:avLst/>
            </a:prstGeom>
            <a:ln>
              <a:noFill/>
            </a:ln>
            <a:effectLst/>
          </p:spPr>
        </p:pic>
        <p:pic>
          <p:nvPicPr>
            <p:cNvPr id="128" name="Picture 127" title="Picture - "/>
            <p:cNvPicPr/>
            <p:nvPr/>
          </p:nvPicPr>
          <p:blipFill>
            <a:blip r:embed="rId4">
              <a:extLst/>
            </a:blip>
            <a:stretch>
              <a:fillRect/>
            </a:stretch>
          </p:blipFill>
          <p:spPr>
            <a:xfrm>
              <a:off x="-44450" y="-44450"/>
              <a:ext cx="5462132" cy="4715132"/>
            </a:xfrm>
            <a:prstGeom prst="rect">
              <a:avLst/>
            </a:prstGeom>
            <a:effectLst/>
          </p:spPr>
        </p:pic>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Pneumatic Tool Precautions Cont.</a:t>
            </a:r>
          </a:p>
        </p:txBody>
      </p:sp>
      <p:sp>
        <p:nvSpPr>
          <p:cNvPr id="135" name="Shape 135"/>
          <p:cNvSpPr>
            <a:spLocks noGrp="1"/>
          </p:cNvSpPr>
          <p:nvPr>
            <p:ph type="body" idx="1"/>
          </p:nvPr>
        </p:nvSpPr>
        <p:spPr>
          <a:prstGeom prst="rect">
            <a:avLst/>
          </a:prstGeom>
        </p:spPr>
        <p:txBody>
          <a:bodyPr/>
          <a:lstStyle/>
          <a:p>
            <a:pPr marL="520065" lvl="0" indent="-520065" defTabSz="416052">
              <a:spcBef>
                <a:spcPts val="3200"/>
              </a:spcBef>
              <a:buBlip>
                <a:blip r:embed="rId3"/>
              </a:buBlip>
              <a:defRPr sz="1800">
                <a:solidFill>
                  <a:srgbClr val="000000"/>
                </a:solidFill>
              </a:defRPr>
            </a:pPr>
            <a:r>
              <a:rPr sz="3276">
                <a:solidFill>
                  <a:srgbClr val="FFFFFF"/>
                </a:solidFill>
              </a:rPr>
              <a:t>Attachments must be secured with a safety clip or retainer</a:t>
            </a:r>
          </a:p>
          <a:p>
            <a:pPr marL="520065" lvl="0" indent="-520065" defTabSz="416052">
              <a:spcBef>
                <a:spcPts val="3200"/>
              </a:spcBef>
              <a:buBlip>
                <a:blip r:embed="rId3"/>
              </a:buBlip>
              <a:defRPr sz="1800">
                <a:solidFill>
                  <a:srgbClr val="000000"/>
                </a:solidFill>
              </a:defRPr>
            </a:pPr>
            <a:r>
              <a:rPr sz="3276">
                <a:solidFill>
                  <a:srgbClr val="FFFFFF"/>
                </a:solidFill>
              </a:rPr>
              <a:t>Eye protection is required for employees working with pneumatic tools</a:t>
            </a:r>
          </a:p>
          <a:p>
            <a:pPr marL="520065" lvl="0" indent="-520065" defTabSz="416052">
              <a:spcBef>
                <a:spcPts val="3200"/>
              </a:spcBef>
              <a:buBlip>
                <a:blip r:embed="rId3"/>
              </a:buBlip>
              <a:defRPr sz="1800">
                <a:solidFill>
                  <a:srgbClr val="000000"/>
                </a:solidFill>
              </a:defRPr>
            </a:pPr>
            <a:r>
              <a:rPr sz="3276">
                <a:solidFill>
                  <a:srgbClr val="FFFFFF"/>
                </a:solidFill>
              </a:rPr>
              <a:t>Hearing protection may be required</a:t>
            </a:r>
          </a:p>
          <a:p>
            <a:pPr marL="520065" lvl="0" indent="-520065" defTabSz="416052">
              <a:spcBef>
                <a:spcPts val="3200"/>
              </a:spcBef>
              <a:buBlip>
                <a:blip r:embed="rId3"/>
              </a:buBlip>
              <a:defRPr sz="1800">
                <a:solidFill>
                  <a:srgbClr val="000000"/>
                </a:solidFill>
              </a:defRPr>
            </a:pPr>
            <a:r>
              <a:rPr sz="3276">
                <a:solidFill>
                  <a:srgbClr val="FFFFFF"/>
                </a:solidFill>
              </a:rPr>
              <a:t>Air pressure must be regulated to less than 30 PSI if used for cleaning</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Liquid Fuel Tool Precautions</a:t>
            </a:r>
          </a:p>
        </p:txBody>
      </p:sp>
      <p:sp>
        <p:nvSpPr>
          <p:cNvPr id="140" name="Shape 140"/>
          <p:cNvSpPr>
            <a:spLocks noGrp="1"/>
          </p:cNvSpPr>
          <p:nvPr>
            <p:ph type="body" idx="1"/>
          </p:nvPr>
        </p:nvSpPr>
        <p:spPr>
          <a:prstGeom prst="rect">
            <a:avLst/>
          </a:prstGeom>
        </p:spPr>
        <p:txBody>
          <a:bodyPr/>
          <a:lstStyle/>
          <a:p>
            <a:pPr marL="445769" lvl="0" indent="-445769" defTabSz="356615">
              <a:spcBef>
                <a:spcPts val="2800"/>
              </a:spcBef>
              <a:buBlip>
                <a:blip r:embed="rId3"/>
              </a:buBlip>
              <a:defRPr sz="1800">
                <a:solidFill>
                  <a:srgbClr val="000000"/>
                </a:solidFill>
              </a:defRPr>
            </a:pPr>
            <a:r>
              <a:rPr sz="2807">
                <a:solidFill>
                  <a:srgbClr val="FFFFFF"/>
                </a:solidFill>
              </a:rPr>
              <a:t>Use in well ventilated area</a:t>
            </a:r>
          </a:p>
          <a:p>
            <a:pPr marL="445769" lvl="0" indent="-445769" defTabSz="356615">
              <a:spcBef>
                <a:spcPts val="2800"/>
              </a:spcBef>
              <a:buBlip>
                <a:blip r:embed="rId3"/>
              </a:buBlip>
              <a:defRPr sz="1800">
                <a:solidFill>
                  <a:srgbClr val="000000"/>
                </a:solidFill>
              </a:defRPr>
            </a:pPr>
            <a:r>
              <a:rPr sz="2807">
                <a:solidFill>
                  <a:srgbClr val="FFFFFF"/>
                </a:solidFill>
              </a:rPr>
              <a:t>Shut off the engine and let it cool before refueling</a:t>
            </a:r>
          </a:p>
          <a:p>
            <a:pPr marL="445769" lvl="0" indent="-445769" defTabSz="356615">
              <a:spcBef>
                <a:spcPts val="2800"/>
              </a:spcBef>
              <a:buBlip>
                <a:blip r:embed="rId3"/>
              </a:buBlip>
              <a:defRPr sz="1800">
                <a:solidFill>
                  <a:srgbClr val="000000"/>
                </a:solidFill>
              </a:defRPr>
            </a:pPr>
            <a:r>
              <a:rPr sz="2807">
                <a:solidFill>
                  <a:srgbClr val="FFFFFF"/>
                </a:solidFill>
              </a:rPr>
              <a:t>Do not smoke while fueling</a:t>
            </a:r>
          </a:p>
          <a:p>
            <a:pPr marL="445769" lvl="0" indent="-445769" defTabSz="356615">
              <a:spcBef>
                <a:spcPts val="2800"/>
              </a:spcBef>
              <a:buBlip>
                <a:blip r:embed="rId3"/>
              </a:buBlip>
              <a:defRPr sz="1800">
                <a:solidFill>
                  <a:srgbClr val="000000"/>
                </a:solidFill>
              </a:defRPr>
            </a:pPr>
            <a:r>
              <a:rPr sz="2807">
                <a:solidFill>
                  <a:srgbClr val="FFFFFF"/>
                </a:solidFill>
              </a:rPr>
              <a:t>User must wear eye, face, hand, and hearing protection</a:t>
            </a:r>
          </a:p>
          <a:p>
            <a:pPr marL="445769" lvl="0" indent="-445769" defTabSz="356615">
              <a:spcBef>
                <a:spcPts val="2800"/>
              </a:spcBef>
              <a:buBlip>
                <a:blip r:embed="rId3"/>
              </a:buBlip>
              <a:defRPr sz="1800">
                <a:solidFill>
                  <a:srgbClr val="000000"/>
                </a:solidFill>
              </a:defRPr>
            </a:pPr>
            <a:r>
              <a:rPr sz="2807">
                <a:solidFill>
                  <a:srgbClr val="FFFFFF"/>
                </a:solidFill>
              </a:rPr>
              <a:t>Always keep fire extinguisher in close proximity</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Powder-Actuated Tool Precaution</a:t>
            </a:r>
          </a:p>
        </p:txBody>
      </p:sp>
      <p:sp>
        <p:nvSpPr>
          <p:cNvPr id="145" name="Shape 145"/>
          <p:cNvSpPr>
            <a:spLocks noGrp="1"/>
          </p:cNvSpPr>
          <p:nvPr>
            <p:ph type="body" idx="1"/>
          </p:nvPr>
        </p:nvSpPr>
        <p:spPr>
          <a:prstGeom prst="rect">
            <a:avLst/>
          </a:prstGeom>
        </p:spPr>
        <p:txBody>
          <a:bodyPr/>
          <a:lstStyle/>
          <a:p>
            <a:pPr marL="474344" lvl="0" indent="-474344" defTabSz="379475">
              <a:spcBef>
                <a:spcPts val="2900"/>
              </a:spcBef>
              <a:buBlip>
                <a:blip r:embed="rId3"/>
              </a:buBlip>
              <a:defRPr sz="1800">
                <a:solidFill>
                  <a:srgbClr val="000000"/>
                </a:solidFill>
              </a:defRPr>
            </a:pPr>
            <a:r>
              <a:rPr sz="2988">
                <a:solidFill>
                  <a:srgbClr val="FFFFFF"/>
                </a:solidFill>
              </a:rPr>
              <a:t>Operators must have training</a:t>
            </a:r>
          </a:p>
          <a:p>
            <a:pPr marL="474344" lvl="0" indent="-474344" defTabSz="379475">
              <a:spcBef>
                <a:spcPts val="2900"/>
              </a:spcBef>
              <a:buBlip>
                <a:blip r:embed="rId3"/>
              </a:buBlip>
              <a:defRPr sz="1800">
                <a:solidFill>
                  <a:srgbClr val="000000"/>
                </a:solidFill>
              </a:defRPr>
            </a:pPr>
            <a:r>
              <a:rPr sz="2988">
                <a:solidFill>
                  <a:srgbClr val="FFFFFF"/>
                </a:solidFill>
              </a:rPr>
              <a:t>Wear eye, ear, hand and face PPE</a:t>
            </a:r>
          </a:p>
          <a:p>
            <a:pPr marL="474344" lvl="0" indent="-474344" defTabSz="379475">
              <a:spcBef>
                <a:spcPts val="2900"/>
              </a:spcBef>
              <a:buBlip>
                <a:blip r:embed="rId3"/>
              </a:buBlip>
              <a:defRPr sz="1800">
                <a:solidFill>
                  <a:srgbClr val="000000"/>
                </a:solidFill>
              </a:defRPr>
            </a:pPr>
            <a:r>
              <a:rPr sz="2988">
                <a:solidFill>
                  <a:srgbClr val="FFFFFF"/>
                </a:solidFill>
              </a:rPr>
              <a:t>Do not operate in a flammable or explosive environment</a:t>
            </a:r>
          </a:p>
          <a:p>
            <a:pPr marL="474344" lvl="0" indent="-474344" defTabSz="379475">
              <a:spcBef>
                <a:spcPts val="2900"/>
              </a:spcBef>
              <a:buBlip>
                <a:blip r:embed="rId3"/>
              </a:buBlip>
              <a:defRPr sz="1800">
                <a:solidFill>
                  <a:srgbClr val="000000"/>
                </a:solidFill>
              </a:defRPr>
            </a:pPr>
            <a:r>
              <a:rPr sz="2988">
                <a:solidFill>
                  <a:srgbClr val="FFFFFF"/>
                </a:solidFill>
              </a:rPr>
              <a:t>Do not store a loaded tool</a:t>
            </a:r>
          </a:p>
          <a:p>
            <a:pPr marL="474344" lvl="0" indent="-474344" defTabSz="379475">
              <a:spcBef>
                <a:spcPts val="2900"/>
              </a:spcBef>
              <a:buBlip>
                <a:blip r:embed="rId3"/>
              </a:buBlip>
              <a:defRPr sz="1800">
                <a:solidFill>
                  <a:srgbClr val="000000"/>
                </a:solidFill>
              </a:defRPr>
            </a:pPr>
            <a:r>
              <a:rPr sz="2988">
                <a:solidFill>
                  <a:srgbClr val="FFFFFF"/>
                </a:solidFill>
              </a:rPr>
              <a:t>Do not fire fasteners into material that it could easily pass through</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prstGeom prst="rect">
            <a:avLst/>
          </a:prstGeom>
        </p:spPr>
        <p:txBody>
          <a:bodyPr/>
          <a:lstStyle/>
          <a:p>
            <a:pPr lvl="0">
              <a:defRPr sz="1800">
                <a:solidFill>
                  <a:srgbClr val="000000"/>
                </a:solidFill>
              </a:defRPr>
            </a:pPr>
            <a:r>
              <a:rPr sz="7200" dirty="0">
                <a:solidFill>
                  <a:srgbClr val="FFFFFF"/>
                </a:solidFill>
              </a:rPr>
              <a:t>Extension Cord Precautions</a:t>
            </a:r>
          </a:p>
        </p:txBody>
      </p:sp>
      <p:sp>
        <p:nvSpPr>
          <p:cNvPr id="150" name="Shape 150"/>
          <p:cNvSpPr>
            <a:spLocks noGrp="1"/>
          </p:cNvSpPr>
          <p:nvPr>
            <p:ph type="body" idx="1"/>
          </p:nvPr>
        </p:nvSpPr>
        <p:spPr>
          <a:prstGeom prst="rect">
            <a:avLst/>
          </a:prstGeom>
        </p:spPr>
        <p:txBody>
          <a:bodyPr/>
          <a:lstStyle/>
          <a:p>
            <a:pPr marL="474344" lvl="0" indent="-474344" defTabSz="379475">
              <a:spcBef>
                <a:spcPts val="2900"/>
              </a:spcBef>
              <a:buBlip>
                <a:blip r:embed="rId3"/>
              </a:buBlip>
              <a:defRPr sz="1800">
                <a:solidFill>
                  <a:srgbClr val="000000"/>
                </a:solidFill>
              </a:defRPr>
            </a:pPr>
            <a:r>
              <a:rPr sz="2988">
                <a:solidFill>
                  <a:srgbClr val="FFFFFF"/>
                </a:solidFill>
              </a:rPr>
              <a:t>Choose the right sized cord for the tool you use</a:t>
            </a:r>
          </a:p>
          <a:p>
            <a:pPr marL="474344" lvl="0" indent="-474344" defTabSz="379475">
              <a:spcBef>
                <a:spcPts val="2900"/>
              </a:spcBef>
              <a:buBlip>
                <a:blip r:embed="rId3"/>
              </a:buBlip>
              <a:defRPr sz="1800">
                <a:solidFill>
                  <a:srgbClr val="000000"/>
                </a:solidFill>
              </a:defRPr>
            </a:pPr>
            <a:r>
              <a:rPr sz="2988">
                <a:solidFill>
                  <a:srgbClr val="FFFFFF"/>
                </a:solidFill>
              </a:rPr>
              <a:t>Inspect cord daily before use</a:t>
            </a:r>
          </a:p>
          <a:p>
            <a:pPr marL="474344" lvl="0" indent="-474344" defTabSz="379475">
              <a:spcBef>
                <a:spcPts val="2900"/>
              </a:spcBef>
              <a:buBlip>
                <a:blip r:embed="rId3"/>
              </a:buBlip>
              <a:defRPr sz="1800">
                <a:solidFill>
                  <a:srgbClr val="000000"/>
                </a:solidFill>
              </a:defRPr>
            </a:pPr>
            <a:r>
              <a:rPr sz="2988">
                <a:solidFill>
                  <a:srgbClr val="FFFFFF"/>
                </a:solidFill>
              </a:rPr>
              <a:t>Damaged cords shall be removed from service immediately</a:t>
            </a:r>
          </a:p>
          <a:p>
            <a:pPr marL="474344" lvl="0" indent="-474344" defTabSz="379475">
              <a:spcBef>
                <a:spcPts val="2900"/>
              </a:spcBef>
              <a:buBlip>
                <a:blip r:embed="rId3"/>
              </a:buBlip>
              <a:defRPr sz="1800">
                <a:solidFill>
                  <a:srgbClr val="000000"/>
                </a:solidFill>
              </a:defRPr>
            </a:pPr>
            <a:r>
              <a:rPr sz="2988">
                <a:solidFill>
                  <a:srgbClr val="FFFFFF"/>
                </a:solidFill>
              </a:rPr>
              <a:t>Do not place cords in high traffic areas</a:t>
            </a:r>
          </a:p>
          <a:p>
            <a:pPr marL="474344" lvl="0" indent="-474344" defTabSz="379475">
              <a:spcBef>
                <a:spcPts val="2900"/>
              </a:spcBef>
              <a:buBlip>
                <a:blip r:embed="rId3"/>
              </a:buBlip>
              <a:defRPr sz="1800">
                <a:solidFill>
                  <a:srgbClr val="000000"/>
                </a:solidFill>
              </a:defRPr>
            </a:pPr>
            <a:r>
              <a:rPr sz="2988">
                <a:solidFill>
                  <a:srgbClr val="FFFFFF"/>
                </a:solidFill>
              </a:rPr>
              <a:t>Protect cords from any damage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pPr lvl="1">
              <a:defRPr sz="1800">
                <a:solidFill>
                  <a:srgbClr val="000000"/>
                </a:solidFill>
              </a:defRPr>
            </a:pPr>
            <a:r>
              <a:rPr sz="7200">
                <a:solidFill>
                  <a:srgbClr val="FFFFFF"/>
                </a:solidFill>
              </a:rPr>
              <a:t>Bench Grinder Precautions</a:t>
            </a:r>
          </a:p>
        </p:txBody>
      </p:sp>
      <p:sp>
        <p:nvSpPr>
          <p:cNvPr id="155" name="Shape 155"/>
          <p:cNvSpPr>
            <a:spLocks noGrp="1"/>
          </p:cNvSpPr>
          <p:nvPr>
            <p:ph type="body" idx="1"/>
          </p:nvPr>
        </p:nvSpPr>
        <p:spPr>
          <a:prstGeom prst="rect">
            <a:avLst/>
          </a:prstGeom>
        </p:spPr>
        <p:txBody>
          <a:bodyPr/>
          <a:lstStyle/>
          <a:p>
            <a:pPr marL="525780" lvl="0" indent="-525780" defTabSz="420623">
              <a:spcBef>
                <a:spcPts val="3300"/>
              </a:spcBef>
              <a:buBlip>
                <a:blip r:embed="rId3"/>
              </a:buBlip>
              <a:defRPr sz="1800">
                <a:solidFill>
                  <a:srgbClr val="000000"/>
                </a:solidFill>
              </a:defRPr>
            </a:pPr>
            <a:r>
              <a:rPr sz="3312">
                <a:solidFill>
                  <a:srgbClr val="FFFFFF"/>
                </a:solidFill>
              </a:rPr>
              <a:t>Grinder spindle speed rating must not be higher than spindle speed rating on grinding wheel</a:t>
            </a:r>
          </a:p>
          <a:p>
            <a:pPr marL="525780" lvl="0" indent="-525780" defTabSz="420623">
              <a:spcBef>
                <a:spcPts val="3300"/>
              </a:spcBef>
              <a:buBlip>
                <a:blip r:embed="rId3"/>
              </a:buBlip>
              <a:defRPr sz="1800">
                <a:solidFill>
                  <a:srgbClr val="000000"/>
                </a:solidFill>
              </a:defRPr>
            </a:pPr>
            <a:r>
              <a:rPr sz="3312">
                <a:solidFill>
                  <a:srgbClr val="FFFFFF"/>
                </a:solidFill>
              </a:rPr>
              <a:t>Use eye and face protection</a:t>
            </a:r>
          </a:p>
          <a:p>
            <a:pPr marL="525780" lvl="0" indent="-525780" defTabSz="420623">
              <a:spcBef>
                <a:spcPts val="3300"/>
              </a:spcBef>
              <a:buBlip>
                <a:blip r:embed="rId3"/>
              </a:buBlip>
              <a:defRPr sz="1800">
                <a:solidFill>
                  <a:srgbClr val="000000"/>
                </a:solidFill>
              </a:defRPr>
            </a:pPr>
            <a:r>
              <a:rPr sz="3312">
                <a:solidFill>
                  <a:srgbClr val="FFFFFF"/>
                </a:solidFill>
              </a:rPr>
              <a:t>Do not wear loose fitting clothing</a:t>
            </a:r>
          </a:p>
          <a:p>
            <a:pPr marL="525780" lvl="0" indent="-525780" defTabSz="420623">
              <a:spcBef>
                <a:spcPts val="3300"/>
              </a:spcBef>
              <a:buBlip>
                <a:blip r:embed="rId3"/>
              </a:buBlip>
              <a:defRPr sz="1800">
                <a:solidFill>
                  <a:srgbClr val="000000"/>
                </a:solidFill>
              </a:defRPr>
            </a:pPr>
            <a:r>
              <a:rPr sz="3312">
                <a:solidFill>
                  <a:srgbClr val="FFFFFF"/>
                </a:solidFill>
              </a:rPr>
              <a:t>Start bench grinder while standing off to the side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03200"/>
            <a:ext cx="10464800" cy="1930400"/>
          </a:xfrm>
        </p:spPr>
        <p:txBody>
          <a:bodyPr/>
          <a:lstStyle/>
          <a:p>
            <a:r>
              <a:rPr lang="en-US" dirty="0" smtClean="0"/>
              <a:t>Conduct a Ring </a:t>
            </a:r>
            <a:r>
              <a:rPr lang="en-US" dirty="0"/>
              <a:t>Test</a:t>
            </a:r>
          </a:p>
        </p:txBody>
      </p:sp>
      <p:pic>
        <p:nvPicPr>
          <p:cNvPr id="1026" name="Picture 2" descr="C:\Users\drobertson\Pictures\Ring Test Good.jpg" title="View of a good Bench Grinder wheel"/>
          <p:cNvPicPr>
            <a:picLocks noChangeAspect="1" noChangeArrowheads="1"/>
          </p:cNvPicPr>
          <p:nvPr/>
        </p:nvPicPr>
        <p:blipFill rotWithShape="1">
          <a:blip r:embed="rId3">
            <a:extLst>
              <a:ext uri="{28A0092B-C50C-407E-A947-70E740481C1C}">
                <a14:useLocalDpi xmlns:a14="http://schemas.microsoft.com/office/drawing/2010/main" val="0"/>
              </a:ext>
            </a:extLst>
          </a:blip>
          <a:srcRect l="21960" r="17458" b="6711"/>
          <a:stretch/>
        </p:blipFill>
        <p:spPr bwMode="auto">
          <a:xfrm>
            <a:off x="701674" y="2819400"/>
            <a:ext cx="5810250" cy="4705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robertson\Pictures\Ring Test Bad.jpg" title="View of a bad Bench Grinder wheel"/>
          <p:cNvPicPr>
            <a:picLocks noChangeAspect="1" noChangeArrowheads="1"/>
          </p:cNvPicPr>
          <p:nvPr/>
        </p:nvPicPr>
        <p:blipFill rotWithShape="1">
          <a:blip r:embed="rId4">
            <a:extLst>
              <a:ext uri="{28A0092B-C50C-407E-A947-70E740481C1C}">
                <a14:useLocalDpi xmlns:a14="http://schemas.microsoft.com/office/drawing/2010/main" val="0"/>
              </a:ext>
            </a:extLst>
          </a:blip>
          <a:srcRect l="18005" r="35224" b="10489"/>
          <a:stretch/>
        </p:blipFill>
        <p:spPr bwMode="auto">
          <a:xfrm>
            <a:off x="6883400" y="4038600"/>
            <a:ext cx="5774134" cy="52052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92199" y="1905000"/>
            <a:ext cx="5029200"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4200" b="0" i="0" u="none" strike="noStrike" cap="none" spc="0" normalizeH="0" baseline="0" dirty="0" smtClean="0">
                <a:ln>
                  <a:noFill/>
                </a:ln>
                <a:solidFill>
                  <a:srgbClr val="FFFFFF"/>
                </a:solidFill>
                <a:effectLst/>
                <a:uFillTx/>
                <a:latin typeface="+mn-lt"/>
                <a:ea typeface="+mn-ea"/>
                <a:cs typeface="+mn-cs"/>
                <a:sym typeface="Chalkduster"/>
              </a:rPr>
              <a:t>Good</a:t>
            </a:r>
          </a:p>
        </p:txBody>
      </p:sp>
      <p:sp>
        <p:nvSpPr>
          <p:cNvPr id="4" name="TextBox 3"/>
          <p:cNvSpPr txBox="1"/>
          <p:nvPr/>
        </p:nvSpPr>
        <p:spPr>
          <a:xfrm>
            <a:off x="7751167" y="3099177"/>
            <a:ext cx="4343400" cy="7489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4200" b="0" i="0" u="none" strike="noStrike" cap="none" spc="0" normalizeH="0" baseline="0" dirty="0" smtClean="0">
                <a:ln>
                  <a:noFill/>
                </a:ln>
                <a:solidFill>
                  <a:srgbClr val="FFFFFF"/>
                </a:solidFill>
                <a:effectLst/>
                <a:uFillTx/>
                <a:latin typeface="+mn-lt"/>
                <a:ea typeface="+mn-ea"/>
                <a:cs typeface="+mn-cs"/>
                <a:sym typeface="Chalkduster"/>
              </a:rPr>
              <a:t>Bad</a:t>
            </a:r>
            <a:endParaRPr kumimoji="0" lang="en-US" sz="4200" b="0" i="0" u="none" strike="noStrike" cap="none" spc="0" normalizeH="0" baseline="0" dirty="0">
              <a:ln>
                <a:noFill/>
              </a:ln>
              <a:solidFill>
                <a:srgbClr val="FFFFFF"/>
              </a:solidFill>
              <a:effectLst/>
              <a:uFillTx/>
              <a:latin typeface="+mn-lt"/>
              <a:ea typeface="+mn-ea"/>
              <a:cs typeface="+mn-cs"/>
              <a:sym typeface="Chalkduster"/>
            </a:endParaRPr>
          </a:p>
        </p:txBody>
      </p:sp>
    </p:spTree>
    <p:extLst>
      <p:ext uri="{BB962C8B-B14F-4D97-AF65-F5344CB8AC3E}">
        <p14:creationId xmlns:p14="http://schemas.microsoft.com/office/powerpoint/2010/main" val="386864450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ubenchh.jpg" title="Picture - Bench Grinder Setup - Work rest must not be more than 1/8” from grinding wheel. Adjustable Tongue Guard"/>
          <p:cNvPicPr/>
          <p:nvPr/>
        </p:nvPicPr>
        <p:blipFill>
          <a:blip r:embed="rId3">
            <a:extLst/>
          </a:blip>
          <a:stretch>
            <a:fillRect/>
          </a:stretch>
        </p:blipFill>
        <p:spPr>
          <a:xfrm>
            <a:off x="36398" y="922123"/>
            <a:ext cx="12932004" cy="7909354"/>
          </a:xfrm>
          <a:prstGeom prst="rect">
            <a:avLst/>
          </a:prstGeom>
          <a:ln w="88900">
            <a:miter lim="400000"/>
          </a:ln>
        </p:spPr>
      </p:pic>
      <p:pic>
        <p:nvPicPr>
          <p:cNvPr id="172" name="Picture 171" title="Black Arrow up pointing to work rest"/>
          <p:cNvPicPr/>
          <p:nvPr/>
        </p:nvPicPr>
        <p:blipFill>
          <a:blip r:embed="rId4">
            <a:extLst/>
          </a:blip>
          <a:stretch>
            <a:fillRect/>
          </a:stretch>
        </p:blipFill>
        <p:spPr>
          <a:xfrm rot="15495324">
            <a:off x="2114709" y="6742664"/>
            <a:ext cx="1667535" cy="457905"/>
          </a:xfrm>
          <a:prstGeom prst="rect">
            <a:avLst/>
          </a:prstGeom>
        </p:spPr>
      </p:pic>
      <p:sp>
        <p:nvSpPr>
          <p:cNvPr id="174" name="Shape 174"/>
          <p:cNvSpPr/>
          <p:nvPr/>
        </p:nvSpPr>
        <p:spPr>
          <a:xfrm>
            <a:off x="3105625" y="7536055"/>
            <a:ext cx="2789115" cy="723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u="sng">
                <a:solidFill>
                  <a:srgbClr val="000000"/>
                </a:solidFill>
                <a:latin typeface="Cambria"/>
                <a:ea typeface="Cambria"/>
                <a:cs typeface="Cambria"/>
                <a:sym typeface="Cambria"/>
              </a:defRPr>
            </a:lvl1pPr>
          </a:lstStyle>
          <a:p>
            <a:pPr lvl="0">
              <a:defRPr sz="1800" b="0" u="none"/>
            </a:pPr>
            <a:r>
              <a:rPr sz="4200" b="1" u="sng" dirty="0"/>
              <a:t>Work Rest:</a:t>
            </a:r>
          </a:p>
        </p:txBody>
      </p:sp>
      <p:sp>
        <p:nvSpPr>
          <p:cNvPr id="175" name="Shape 175"/>
          <p:cNvSpPr/>
          <p:nvPr/>
        </p:nvSpPr>
        <p:spPr>
          <a:xfrm>
            <a:off x="5958215" y="7536055"/>
            <a:ext cx="6339298" cy="723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000000"/>
                </a:solidFill>
                <a:latin typeface="Cambria"/>
                <a:ea typeface="Cambria"/>
                <a:cs typeface="Cambria"/>
                <a:sym typeface="Cambria"/>
              </a:defRPr>
            </a:lvl1pPr>
          </a:lstStyle>
          <a:p>
            <a:pPr lvl="0">
              <a:defRPr sz="1800" b="0"/>
            </a:pPr>
            <a:r>
              <a:rPr sz="4200" b="1"/>
              <a:t>1/8” from grinding wheel</a:t>
            </a:r>
          </a:p>
        </p:txBody>
      </p:sp>
      <p:pic>
        <p:nvPicPr>
          <p:cNvPr id="176" name="Picture 175" title="Black down arrow pointing to tongue guard"/>
          <p:cNvPicPr/>
          <p:nvPr/>
        </p:nvPicPr>
        <p:blipFill>
          <a:blip r:embed="rId5">
            <a:extLst/>
          </a:blip>
          <a:stretch>
            <a:fillRect/>
          </a:stretch>
        </p:blipFill>
        <p:spPr>
          <a:xfrm rot="2182621">
            <a:off x="632107" y="1954287"/>
            <a:ext cx="2181462" cy="457904"/>
          </a:xfrm>
          <a:prstGeom prst="rect">
            <a:avLst/>
          </a:prstGeom>
        </p:spPr>
      </p:pic>
      <p:sp>
        <p:nvSpPr>
          <p:cNvPr id="178" name="Shape 178"/>
          <p:cNvSpPr/>
          <p:nvPr/>
        </p:nvSpPr>
        <p:spPr>
          <a:xfrm>
            <a:off x="782803" y="892909"/>
            <a:ext cx="3685321" cy="723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u="sng">
                <a:solidFill>
                  <a:srgbClr val="000000"/>
                </a:solidFill>
                <a:latin typeface="Cambria"/>
                <a:ea typeface="Cambria"/>
                <a:cs typeface="Cambria"/>
                <a:sym typeface="Cambria"/>
              </a:defRPr>
            </a:lvl1pPr>
          </a:lstStyle>
          <a:p>
            <a:pPr lvl="0">
              <a:defRPr sz="1800" b="0" u="none"/>
            </a:pPr>
            <a:r>
              <a:rPr sz="4200" b="1" u="sng"/>
              <a:t>Tongue Guard:</a:t>
            </a:r>
          </a:p>
        </p:txBody>
      </p:sp>
      <p:sp>
        <p:nvSpPr>
          <p:cNvPr id="179" name="Shape 179"/>
          <p:cNvSpPr/>
          <p:nvPr/>
        </p:nvSpPr>
        <p:spPr>
          <a:xfrm>
            <a:off x="4465990" y="892909"/>
            <a:ext cx="6339297" cy="723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000000"/>
                </a:solidFill>
                <a:latin typeface="Cambria"/>
                <a:ea typeface="Cambria"/>
                <a:cs typeface="Cambria"/>
                <a:sym typeface="Cambria"/>
              </a:defRPr>
            </a:lvl1pPr>
          </a:lstStyle>
          <a:p>
            <a:pPr lvl="0">
              <a:defRPr sz="1800" b="0"/>
            </a:pPr>
            <a:r>
              <a:rPr sz="4200" b="1"/>
              <a:t>1/4” from grinding wheel</a:t>
            </a:r>
          </a:p>
        </p:txBody>
      </p:sp>
      <p:sp>
        <p:nvSpPr>
          <p:cNvPr id="2" name="Title 1" hidden="1"/>
          <p:cNvSpPr>
            <a:spLocks noGrp="1"/>
          </p:cNvSpPr>
          <p:nvPr>
            <p:ph type="title"/>
          </p:nvPr>
        </p:nvSpPr>
        <p:spPr/>
        <p:txBody>
          <a:bodyPr/>
          <a:lstStyle/>
          <a:p>
            <a:r>
              <a:rPr lang="en-US" dirty="0" smtClean="0"/>
              <a:t>Bench grinder setup</a:t>
            </a:r>
            <a:endParaRPr lang="en-US"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8" fill="hold" grpId="1" nodeType="clickEffect">
                                  <p:stCondLst>
                                    <p:cond delay="0"/>
                                  </p:stCondLst>
                                  <p:iterate>
                                    <p:tmAbs val="0"/>
                                  </p:iterate>
                                  <p:childTnLst>
                                    <p:set>
                                      <p:cBhvr>
                                        <p:cTn id="6" fill="hold"/>
                                        <p:tgtEl>
                                          <p:spTgt spid="175"/>
                                        </p:tgtEl>
                                        <p:attrNameLst>
                                          <p:attrName>style.visibility</p:attrName>
                                        </p:attrNameLst>
                                      </p:cBhvr>
                                      <p:to>
                                        <p:strVal val="visible"/>
                                      </p:to>
                                    </p:set>
                                    <p:anim calcmode="lin" valueType="num">
                                      <p:cBhvr>
                                        <p:cTn id="7" dur="1000" fill="hold"/>
                                        <p:tgtEl>
                                          <p:spTgt spid="175"/>
                                        </p:tgtEl>
                                        <p:attrNameLst>
                                          <p:attrName>ppt_w</p:attrName>
                                        </p:attrNameLst>
                                      </p:cBhvr>
                                      <p:tavLst>
                                        <p:tav tm="0">
                                          <p:val>
                                            <p:fltVal val="0"/>
                                          </p:val>
                                        </p:tav>
                                        <p:tav tm="100000">
                                          <p:val>
                                            <p:strVal val="#ppt_w"/>
                                          </p:val>
                                        </p:tav>
                                      </p:tavLst>
                                    </p:anim>
                                    <p:anim calcmode="lin" valueType="num">
                                      <p:cBhvr>
                                        <p:cTn id="8" dur="1000" fill="hold"/>
                                        <p:tgtEl>
                                          <p:spTgt spid="175"/>
                                        </p:tgtEl>
                                        <p:attrNameLst>
                                          <p:attrName>ppt_h</p:attrName>
                                        </p:attrNameLst>
                                      </p:cBhvr>
                                      <p:tavLst>
                                        <p:tav tm="0">
                                          <p:val>
                                            <p:fltVal val="0"/>
                                          </p:val>
                                        </p:tav>
                                        <p:tav tm="100000">
                                          <p:val>
                                            <p:strVal val="#ppt_h"/>
                                          </p:val>
                                        </p:tav>
                                      </p:tavLst>
                                    </p:anim>
                                    <p:anim calcmode="lin" valueType="num">
                                      <p:cBhvr>
                                        <p:cTn id="9" dur="1000" fill="hold"/>
                                        <p:tgtEl>
                                          <p:spTgt spid="1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2" nodeType="clickEffect">
                                  <p:stCondLst>
                                    <p:cond delay="0"/>
                                  </p:stCondLst>
                                  <p:iterate>
                                    <p:tmAbs val="0"/>
                                  </p:iterate>
                                  <p:childTnLst>
                                    <p:set>
                                      <p:cBhvr>
                                        <p:cTn id="14" fill="hold"/>
                                        <p:tgtEl>
                                          <p:spTgt spid="178"/>
                                        </p:tgtEl>
                                        <p:attrNameLst>
                                          <p:attrName>style.visibility</p:attrName>
                                        </p:attrNameLst>
                                      </p:cBhvr>
                                      <p:to>
                                        <p:strVal val="visible"/>
                                      </p:to>
                                    </p:set>
                                    <p:animEffect transition="in" filter="dissolve">
                                      <p:cBhvr>
                                        <p:cTn id="15" dur="1000"/>
                                        <p:tgtEl>
                                          <p:spTgt spid="17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3" nodeType="clickEffect">
                                  <p:stCondLst>
                                    <p:cond delay="0"/>
                                  </p:stCondLst>
                                  <p:iterate>
                                    <p:tmAbs val="0"/>
                                  </p:iterate>
                                  <p:childTnLst>
                                    <p:set>
                                      <p:cBhvr>
                                        <p:cTn id="19" fill="hold"/>
                                        <p:tgtEl>
                                          <p:spTgt spid="176"/>
                                        </p:tgtEl>
                                        <p:attrNameLst>
                                          <p:attrName>style.visibility</p:attrName>
                                        </p:attrNameLst>
                                      </p:cBhvr>
                                      <p:to>
                                        <p:strVal val="visible"/>
                                      </p:to>
                                    </p:set>
                                    <p:animEffect transition="in" filter="dissolve">
                                      <p:cBhvr>
                                        <p:cTn id="20" dur="1000"/>
                                        <p:tgtEl>
                                          <p:spTgt spid="176"/>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8" fill="hold" grpId="4" nodeType="clickEffect">
                                  <p:stCondLst>
                                    <p:cond delay="0"/>
                                  </p:stCondLst>
                                  <p:iterate>
                                    <p:tmAbs val="0"/>
                                  </p:iterate>
                                  <p:childTnLst>
                                    <p:set>
                                      <p:cBhvr>
                                        <p:cTn id="24" fill="hold"/>
                                        <p:tgtEl>
                                          <p:spTgt spid="179"/>
                                        </p:tgtEl>
                                        <p:attrNameLst>
                                          <p:attrName>style.visibility</p:attrName>
                                        </p:attrNameLst>
                                      </p:cBhvr>
                                      <p:to>
                                        <p:strVal val="visible"/>
                                      </p:to>
                                    </p:set>
                                    <p:anim calcmode="lin" valueType="num">
                                      <p:cBhvr>
                                        <p:cTn id="25" dur="1000" fill="hold"/>
                                        <p:tgtEl>
                                          <p:spTgt spid="179"/>
                                        </p:tgtEl>
                                        <p:attrNameLst>
                                          <p:attrName>ppt_w</p:attrName>
                                        </p:attrNameLst>
                                      </p:cBhvr>
                                      <p:tavLst>
                                        <p:tav tm="0">
                                          <p:val>
                                            <p:fltVal val="0"/>
                                          </p:val>
                                        </p:tav>
                                        <p:tav tm="100000">
                                          <p:val>
                                            <p:strVal val="#ppt_w"/>
                                          </p:val>
                                        </p:tav>
                                      </p:tavLst>
                                    </p:anim>
                                    <p:anim calcmode="lin" valueType="num">
                                      <p:cBhvr>
                                        <p:cTn id="26" dur="1000" fill="hold"/>
                                        <p:tgtEl>
                                          <p:spTgt spid="179"/>
                                        </p:tgtEl>
                                        <p:attrNameLst>
                                          <p:attrName>ppt_h</p:attrName>
                                        </p:attrNameLst>
                                      </p:cBhvr>
                                      <p:tavLst>
                                        <p:tav tm="0">
                                          <p:val>
                                            <p:fltVal val="0"/>
                                          </p:val>
                                        </p:tav>
                                        <p:tav tm="100000">
                                          <p:val>
                                            <p:strVal val="#ppt_h"/>
                                          </p:val>
                                        </p:tav>
                                      </p:tavLst>
                                    </p:anim>
                                    <p:anim calcmode="lin" valueType="num">
                                      <p:cBhvr>
                                        <p:cTn id="27" dur="1000" fill="hold"/>
                                        <p:tgtEl>
                                          <p:spTgt spid="17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7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animBg="1" advAuto="0"/>
      <p:bldP spid="176" grpId="3" animBg="1" advAuto="0"/>
      <p:bldP spid="178" grpId="2" animBg="1" advAuto="0"/>
      <p:bldP spid="179" grpId="4"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lvl1pPr defTabSz="409448">
              <a:defRPr spc="-97"/>
            </a:lvl1pPr>
          </a:lstStyle>
          <a:p>
            <a:pPr lvl="0">
              <a:defRPr sz="1800" spc="0">
                <a:solidFill>
                  <a:srgbClr val="000000"/>
                </a:solidFill>
              </a:defRPr>
            </a:pPr>
            <a:r>
              <a:rPr sz="7200" spc="-97">
                <a:solidFill>
                  <a:srgbClr val="FFFFFF"/>
                </a:solidFill>
              </a:rPr>
              <a:t>Employee Rights and Responsibilities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Course Objectives</a:t>
            </a:r>
          </a:p>
        </p:txBody>
      </p:sp>
      <p:sp>
        <p:nvSpPr>
          <p:cNvPr id="45" name="Shape 45"/>
          <p:cNvSpPr>
            <a:spLocks noGrp="1"/>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Definition of Terms</a:t>
            </a:r>
          </a:p>
          <a:p>
            <a:pPr lvl="0">
              <a:buBlip>
                <a:blip r:embed="rId2"/>
              </a:buBlip>
              <a:defRPr sz="1800">
                <a:solidFill>
                  <a:srgbClr val="000000"/>
                </a:solidFill>
              </a:defRPr>
            </a:pPr>
            <a:r>
              <a:rPr sz="3600">
                <a:solidFill>
                  <a:srgbClr val="FFFFFF"/>
                </a:solidFill>
              </a:rPr>
              <a:t>Learn About Hand Tool Safety</a:t>
            </a:r>
          </a:p>
          <a:p>
            <a:pPr lvl="0">
              <a:buBlip>
                <a:blip r:embed="rId2"/>
              </a:buBlip>
              <a:defRPr sz="1800">
                <a:solidFill>
                  <a:srgbClr val="000000"/>
                </a:solidFill>
              </a:defRPr>
            </a:pPr>
            <a:r>
              <a:rPr sz="3600">
                <a:solidFill>
                  <a:srgbClr val="FFFFFF"/>
                </a:solidFill>
              </a:rPr>
              <a:t>Learn About Power Tool Safety</a:t>
            </a:r>
          </a:p>
          <a:p>
            <a:pPr lvl="0">
              <a:buBlip>
                <a:blip r:embed="rId2"/>
              </a:buBlip>
              <a:defRPr sz="1800">
                <a:solidFill>
                  <a:srgbClr val="000000"/>
                </a:solidFill>
              </a:defRPr>
            </a:pPr>
            <a:r>
              <a:rPr sz="3600">
                <a:solidFill>
                  <a:srgbClr val="FFFFFF"/>
                </a:solidFill>
              </a:rPr>
              <a:t>Learn About Extension Cord Safety</a:t>
            </a:r>
          </a:p>
          <a:p>
            <a:pPr lvl="0">
              <a:buBlip>
                <a:blip r:embed="rId2"/>
              </a:buBlip>
              <a:defRPr sz="1800">
                <a:solidFill>
                  <a:srgbClr val="000000"/>
                </a:solidFill>
              </a:defRPr>
            </a:pPr>
            <a:r>
              <a:rPr sz="3600">
                <a:solidFill>
                  <a:srgbClr val="FFFFFF"/>
                </a:solidFill>
              </a:rPr>
              <a:t>Learn About Bench Grinder Safety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lstStyle/>
          <a:p>
            <a:pPr lvl="0">
              <a:defRPr sz="1800">
                <a:solidFill>
                  <a:srgbClr val="000000"/>
                </a:solidFill>
              </a:defRPr>
            </a:pPr>
            <a:r>
              <a:rPr sz="3800" spc="-105">
                <a:solidFill>
                  <a:srgbClr val="FFFFFF"/>
                </a:solidFill>
              </a:rPr>
              <a:t>Employee Rights &amp; Responsibilities</a:t>
            </a:r>
            <a:br>
              <a:rPr sz="3800" spc="-105">
                <a:solidFill>
                  <a:srgbClr val="FFFFFF"/>
                </a:solidFill>
              </a:rPr>
            </a:br>
            <a:r>
              <a:rPr sz="3400" spc="-106">
                <a:solidFill>
                  <a:srgbClr val="FFFFFF"/>
                </a:solidFill>
              </a:rPr>
              <a:t>Occupational Safety and Health Act of 1970</a:t>
            </a:r>
          </a:p>
        </p:txBody>
      </p:sp>
      <p:sp>
        <p:nvSpPr>
          <p:cNvPr id="187" name="Shape 187"/>
          <p:cNvSpPr>
            <a:spLocks noGrp="1"/>
          </p:cNvSpPr>
          <p:nvPr>
            <p:ph type="body" idx="1"/>
          </p:nvPr>
        </p:nvSpPr>
        <p:spPr>
          <a:prstGeom prst="rect">
            <a:avLst/>
          </a:prstGeom>
        </p:spPr>
        <p:txBody>
          <a:bodyPr/>
          <a:lstStyle/>
          <a:p>
            <a:pPr marL="792480" lvl="0" indent="-792480" defTabSz="411479">
              <a:spcBef>
                <a:spcPts val="3200"/>
              </a:spcBef>
              <a:buClr>
                <a:srgbClr val="FFFFFF"/>
              </a:buClr>
              <a:buBlip>
                <a:blip r:embed="rId3"/>
              </a:buBlip>
              <a:defRPr sz="1800">
                <a:solidFill>
                  <a:srgbClr val="000000"/>
                </a:solidFill>
              </a:defRPr>
            </a:pPr>
            <a:r>
              <a:rPr sz="2340">
                <a:solidFill>
                  <a:srgbClr val="FFFFFF"/>
                </a:solidFill>
              </a:rPr>
              <a:t>To assure safe and healthful working conditions for working men and women</a:t>
            </a:r>
            <a:endParaRPr sz="809"/>
          </a:p>
          <a:p>
            <a:pPr marL="792480" lvl="0" indent="-792480" defTabSz="411479">
              <a:spcBef>
                <a:spcPts val="3200"/>
              </a:spcBef>
              <a:buClr>
                <a:srgbClr val="FFFFFF"/>
              </a:buClr>
              <a:buBlip>
                <a:blip r:embed="rId3"/>
              </a:buBlip>
              <a:defRPr sz="1800">
                <a:solidFill>
                  <a:srgbClr val="000000"/>
                </a:solidFill>
              </a:defRPr>
            </a:pPr>
            <a:r>
              <a:rPr sz="2340">
                <a:solidFill>
                  <a:srgbClr val="FFFFFF"/>
                </a:solidFill>
              </a:rPr>
              <a:t>By authorizing enforcement of the standards developed under the Act</a:t>
            </a:r>
            <a:endParaRPr sz="809"/>
          </a:p>
          <a:p>
            <a:pPr marL="792480" lvl="0" indent="-792480" defTabSz="411479">
              <a:spcBef>
                <a:spcPts val="3200"/>
              </a:spcBef>
              <a:buClr>
                <a:srgbClr val="FFFFFF"/>
              </a:buClr>
              <a:buBlip>
                <a:blip r:embed="rId3"/>
              </a:buBlip>
              <a:defRPr sz="1800">
                <a:solidFill>
                  <a:srgbClr val="000000"/>
                </a:solidFill>
              </a:defRPr>
            </a:pPr>
            <a:r>
              <a:rPr sz="2340">
                <a:solidFill>
                  <a:srgbClr val="FFFFFF"/>
                </a:solidFill>
              </a:rPr>
              <a:t>By assisting and encouraging the States in their efforts to assure safe and healthful working conditions</a:t>
            </a:r>
            <a:endParaRPr sz="809"/>
          </a:p>
          <a:p>
            <a:pPr marL="792480" lvl="0" indent="-792480" defTabSz="411479">
              <a:spcBef>
                <a:spcPts val="3200"/>
              </a:spcBef>
              <a:buClr>
                <a:srgbClr val="FFFFFF"/>
              </a:buClr>
              <a:buBlip>
                <a:blip r:embed="rId3"/>
              </a:buBlip>
              <a:defRPr sz="1800">
                <a:solidFill>
                  <a:srgbClr val="000000"/>
                </a:solidFill>
              </a:defRPr>
            </a:pPr>
            <a:r>
              <a:rPr sz="2340">
                <a:solidFill>
                  <a:srgbClr val="FFFFFF"/>
                </a:solidFill>
              </a:rPr>
              <a:t>By providing for research, information, education, and training in the field of occupational safety and health…</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lstStyle/>
          <a:p>
            <a:pPr lvl="0" defTabSz="383031">
              <a:defRPr sz="1800">
                <a:solidFill>
                  <a:srgbClr val="000000"/>
                </a:solidFill>
              </a:defRPr>
            </a:pPr>
            <a:r>
              <a:rPr sz="5000">
                <a:solidFill>
                  <a:srgbClr val="FFFFFF"/>
                </a:solidFill>
              </a:rPr>
              <a:t>Employee Rights &amp; Responsibilities</a:t>
            </a:r>
            <a:br>
              <a:rPr sz="5000">
                <a:solidFill>
                  <a:srgbClr val="FFFFFF"/>
                </a:solidFill>
              </a:rPr>
            </a:br>
            <a:r>
              <a:rPr sz="5000" b="1" i="1">
                <a:solidFill>
                  <a:srgbClr val="FFFFFF"/>
                </a:solidFill>
                <a:latin typeface="Arial"/>
                <a:ea typeface="Arial"/>
                <a:cs typeface="Arial"/>
                <a:sym typeface="Arial"/>
              </a:rPr>
              <a:t>You have the right to:</a:t>
            </a:r>
          </a:p>
        </p:txBody>
      </p:sp>
      <p:sp>
        <p:nvSpPr>
          <p:cNvPr id="192" name="Shape 192"/>
          <p:cNvSpPr>
            <a:spLocks noGrp="1"/>
          </p:cNvSpPr>
          <p:nvPr>
            <p:ph type="body" idx="1"/>
          </p:nvPr>
        </p:nvSpPr>
        <p:spPr>
          <a:prstGeom prst="rect">
            <a:avLst/>
          </a:prstGeom>
        </p:spPr>
        <p:txBody>
          <a:bodyPr/>
          <a:lstStyle/>
          <a:p>
            <a:pPr marL="613175" lvl="0" indent="-613175" defTabSz="332136">
              <a:spcBef>
                <a:spcPts val="4400"/>
              </a:spcBef>
              <a:buClr>
                <a:srgbClr val="FFFFFF"/>
              </a:buClr>
              <a:buBlip>
                <a:blip r:embed="rId3"/>
              </a:buBlip>
              <a:defRPr sz="1800">
                <a:solidFill>
                  <a:srgbClr val="000000"/>
                </a:solidFill>
              </a:defRPr>
            </a:pPr>
            <a:r>
              <a:rPr sz="1968">
                <a:solidFill>
                  <a:srgbClr val="FFFFFF"/>
                </a:solidFill>
              </a:rPr>
              <a:t>File a confidential complaint with OSHA to have their workplace inspected.</a:t>
            </a:r>
            <a:endParaRPr sz="738"/>
          </a:p>
          <a:p>
            <a:pPr marL="613175" lvl="0" indent="-613175" defTabSz="332136">
              <a:spcBef>
                <a:spcPts val="4400"/>
              </a:spcBef>
              <a:buClr>
                <a:srgbClr val="FFFFFF"/>
              </a:buClr>
              <a:buBlip>
                <a:blip r:embed="rId3"/>
              </a:buBlip>
              <a:defRPr sz="1800">
                <a:solidFill>
                  <a:srgbClr val="000000"/>
                </a:solidFill>
              </a:defRPr>
            </a:pPr>
            <a:r>
              <a:rPr sz="1968">
                <a:solidFill>
                  <a:srgbClr val="FFFFFF"/>
                </a:solidFill>
              </a:rPr>
              <a:t>Receive information and training about hazards, methods to prevent harm, and the OSHA standards that apply to their workplace. The training must be done in a language and vocabulary workers can understand.</a:t>
            </a:r>
            <a:endParaRPr sz="738"/>
          </a:p>
          <a:p>
            <a:pPr marL="613175" lvl="0" indent="-613175" defTabSz="332136">
              <a:spcBef>
                <a:spcPts val="4400"/>
              </a:spcBef>
              <a:buClr>
                <a:srgbClr val="FFFFFF"/>
              </a:buClr>
              <a:buBlip>
                <a:blip r:embed="rId3"/>
              </a:buBlip>
              <a:defRPr sz="1800">
                <a:solidFill>
                  <a:srgbClr val="000000"/>
                </a:solidFill>
              </a:defRPr>
            </a:pPr>
            <a:r>
              <a:rPr sz="1968">
                <a:solidFill>
                  <a:srgbClr val="FFFFFF"/>
                </a:solidFill>
              </a:rPr>
              <a:t>Get copies of their workplace medical records and exposure records</a:t>
            </a:r>
            <a:endParaRPr sz="738"/>
          </a:p>
          <a:p>
            <a:pPr marL="1635136" lvl="0" indent="-1635136" defTabSz="332136">
              <a:spcBef>
                <a:spcPts val="4400"/>
              </a:spcBef>
              <a:buClr>
                <a:srgbClr val="FFFFFF"/>
              </a:buClr>
              <a:buFont typeface="Arial"/>
              <a:buBlip>
                <a:blip r:embed="rId3"/>
              </a:buBlip>
              <a:defRPr sz="1800">
                <a:solidFill>
                  <a:srgbClr val="000000"/>
                </a:solidFill>
              </a:defRPr>
            </a:pPr>
            <a:r>
              <a:rPr sz="1968" b="1">
                <a:solidFill>
                  <a:srgbClr val="FFFFFF"/>
                </a:solidFill>
                <a:latin typeface="Arial"/>
                <a:ea typeface="Arial"/>
                <a:cs typeface="Arial"/>
                <a:sym typeface="Arial"/>
              </a:rPr>
              <a:t> </a:t>
            </a:r>
            <a:r>
              <a:rPr sz="1968">
                <a:solidFill>
                  <a:srgbClr val="FFFFFF"/>
                </a:solidFill>
              </a:rPr>
              <a:t>Participate in an OSHA inspection and speak in private with the inspector.</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lvl1pPr>
              <a:defRPr sz="3800" spc="-105"/>
            </a:lvl1pPr>
          </a:lstStyle>
          <a:p>
            <a:pPr lvl="0">
              <a:defRPr sz="1800" spc="0">
                <a:solidFill>
                  <a:srgbClr val="000000"/>
                </a:solidFill>
              </a:defRPr>
            </a:pPr>
            <a:r>
              <a:rPr sz="3800" spc="-105">
                <a:solidFill>
                  <a:srgbClr val="FFFFFF"/>
                </a:solidFill>
              </a:rPr>
              <a:t>Employee Rights &amp; Responsibilities Continued:</a:t>
            </a:r>
          </a:p>
        </p:txBody>
      </p:sp>
      <p:sp>
        <p:nvSpPr>
          <p:cNvPr id="197" name="Shape 197"/>
          <p:cNvSpPr>
            <a:spLocks noGrp="1"/>
          </p:cNvSpPr>
          <p:nvPr>
            <p:ph type="body" idx="1"/>
          </p:nvPr>
        </p:nvSpPr>
        <p:spPr>
          <a:prstGeom prst="rect">
            <a:avLst/>
          </a:prstGeom>
        </p:spPr>
        <p:txBody>
          <a:bodyPr/>
          <a:lstStyle/>
          <a:p>
            <a:pPr marL="880533" lvl="0" indent="-880533">
              <a:buClr>
                <a:srgbClr val="FFFFFF"/>
              </a:buClr>
              <a:buBlip>
                <a:blip r:embed="rId3"/>
              </a:buBlip>
              <a:defRPr sz="1800">
                <a:solidFill>
                  <a:srgbClr val="000000"/>
                </a:solidFill>
              </a:defRPr>
            </a:pPr>
            <a:r>
              <a:rPr sz="2600">
                <a:solidFill>
                  <a:srgbClr val="FFFFFF"/>
                </a:solidFill>
              </a:rPr>
              <a:t>File a complaint with OSHA if they have been retaliated or discriminated against by their employer as the result of requesting an inspection or using any of their other rights under the OSH Act. </a:t>
            </a:r>
            <a:endParaRPr sz="900"/>
          </a:p>
          <a:p>
            <a:pPr marL="880533" lvl="0" indent="-880533">
              <a:buClr>
                <a:srgbClr val="FFFFFF"/>
              </a:buClr>
              <a:buBlip>
                <a:blip r:embed="rId3"/>
              </a:buBlip>
              <a:defRPr sz="1800">
                <a:solidFill>
                  <a:srgbClr val="000000"/>
                </a:solidFill>
              </a:defRPr>
            </a:pPr>
            <a:r>
              <a:rPr sz="2600">
                <a:solidFill>
                  <a:srgbClr val="FFFFFF"/>
                </a:solidFill>
              </a:rPr>
              <a:t>File a complaint if punished or discriminated against for acting as a “whistleblower” under the additional 21 federal statutes for which OSHA has jurisdiction.</a:t>
            </a:r>
          </a:p>
        </p:txBody>
      </p:sp>
      <p:pic>
        <p:nvPicPr>
          <p:cNvPr id="198" name="image3.png" descr="C:\Program Files\Microsoft Office\MEDIA\CAGCAT10\j0300840.wmf" title="Picture of a scale"/>
          <p:cNvPicPr/>
          <p:nvPr/>
        </p:nvPicPr>
        <p:blipFill>
          <a:blip r:embed="rId4" cstate="email">
            <a:extLst>
              <a:ext uri="{28A0092B-C50C-407E-A947-70E740481C1C}">
                <a14:useLocalDpi xmlns:a14="http://schemas.microsoft.com/office/drawing/2010/main"/>
              </a:ext>
            </a:extLst>
          </a:blip>
          <a:stretch>
            <a:fillRect/>
          </a:stretch>
        </p:blipFill>
        <p:spPr>
          <a:xfrm>
            <a:off x="10217374" y="7756662"/>
            <a:ext cx="1935482" cy="1630681"/>
          </a:xfrm>
          <a:prstGeom prst="rect">
            <a:avLst/>
          </a:prstGeom>
          <a:ln w="889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prstGeom prst="rect">
            <a:avLst/>
          </a:prstGeom>
        </p:spPr>
        <p:txBody>
          <a:bodyPr/>
          <a:lstStyle>
            <a:lvl1pPr>
              <a:defRPr sz="5600" spc="-103"/>
            </a:lvl1pPr>
          </a:lstStyle>
          <a:p>
            <a:pPr lvl="0">
              <a:defRPr sz="1800" spc="0">
                <a:solidFill>
                  <a:srgbClr val="000000"/>
                </a:solidFill>
              </a:defRPr>
            </a:pPr>
            <a:r>
              <a:rPr sz="5600" spc="-103">
                <a:solidFill>
                  <a:srgbClr val="FFFFFF"/>
                </a:solidFill>
              </a:rPr>
              <a:t>Whistleblower Protection</a:t>
            </a:r>
          </a:p>
        </p:txBody>
      </p:sp>
      <p:sp>
        <p:nvSpPr>
          <p:cNvPr id="203" name="Shape 203"/>
          <p:cNvSpPr>
            <a:spLocks noGrp="1"/>
          </p:cNvSpPr>
          <p:nvPr>
            <p:ph type="body" idx="1"/>
          </p:nvPr>
        </p:nvSpPr>
        <p:spPr>
          <a:prstGeom prst="rect">
            <a:avLst/>
          </a:prstGeom>
        </p:spPr>
        <p:txBody>
          <a:bodyPr/>
          <a:lstStyle/>
          <a:p>
            <a:pPr marL="783674" lvl="0" indent="-783674" defTabSz="406908">
              <a:spcBef>
                <a:spcPts val="3200"/>
              </a:spcBef>
              <a:buClr>
                <a:srgbClr val="FFFFFF"/>
              </a:buClr>
              <a:buBlip>
                <a:blip r:embed="rId3"/>
              </a:buBlip>
              <a:defRPr sz="1800">
                <a:solidFill>
                  <a:srgbClr val="000000"/>
                </a:solidFill>
              </a:defRPr>
            </a:pPr>
            <a:r>
              <a:rPr sz="2314">
                <a:solidFill>
                  <a:srgbClr val="FFFFFF"/>
                </a:solidFill>
              </a:rPr>
              <a:t>OSHA's Whistleblower Protection Program </a:t>
            </a:r>
            <a:r>
              <a:rPr sz="2314" b="1" u="sng">
                <a:solidFill>
                  <a:srgbClr val="FFFFFF"/>
                </a:solidFill>
                <a:latin typeface="Arial"/>
                <a:ea typeface="Arial"/>
                <a:cs typeface="Arial"/>
                <a:sym typeface="Arial"/>
              </a:rPr>
              <a:t>enforces</a:t>
            </a:r>
            <a:r>
              <a:rPr sz="2314">
                <a:solidFill>
                  <a:srgbClr val="FFFFFF"/>
                </a:solidFill>
              </a:rPr>
              <a:t> the whistleblower provisions of more than twenty whistleblower statutes protecting employees who report violations of various workplace safety, airline, commercial motor carrier, consumer product, environmental, financial reform, food safety, health insurance reform, motor vehicle safety, nuclear, pipeline, public transportation agency, railroad, maritime, and securities laws. Rights afforded by these whistleblower acts include, but are not limited to, worker participation in safety and health activities, reporting a work related injury, illness or fatality, or reporting a violation of the statutes.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prstGeom prst="rect">
            <a:avLst/>
          </a:prstGeom>
        </p:spPr>
        <p:txBody>
          <a:bodyPr/>
          <a:lstStyle>
            <a:lvl1pPr>
              <a:defRPr sz="5000" spc="-104"/>
            </a:lvl1pPr>
          </a:lstStyle>
          <a:p>
            <a:pPr lvl="0">
              <a:defRPr sz="1800" spc="0">
                <a:solidFill>
                  <a:srgbClr val="000000"/>
                </a:solidFill>
              </a:defRPr>
            </a:pPr>
            <a:r>
              <a:rPr sz="5000" spc="-104" dirty="0">
                <a:solidFill>
                  <a:srgbClr val="FFFFFF"/>
                </a:solidFill>
              </a:rPr>
              <a:t>Whistleblower </a:t>
            </a:r>
            <a:r>
              <a:rPr sz="5000" spc="-104" dirty="0" smtClean="0">
                <a:solidFill>
                  <a:srgbClr val="FFFFFF"/>
                </a:solidFill>
              </a:rPr>
              <a:t>Protection</a:t>
            </a:r>
            <a:r>
              <a:rPr lang="en-US" sz="5000" spc="-104" dirty="0" smtClean="0">
                <a:solidFill>
                  <a:srgbClr val="FFFFFF"/>
                </a:solidFill>
              </a:rPr>
              <a:t> </a:t>
            </a:r>
            <a:endParaRPr sz="5000" spc="-104" dirty="0">
              <a:solidFill>
                <a:srgbClr val="FFFFFF"/>
              </a:solidFill>
            </a:endParaRPr>
          </a:p>
        </p:txBody>
      </p:sp>
      <p:sp>
        <p:nvSpPr>
          <p:cNvPr id="208" name="Shape 208"/>
          <p:cNvSpPr>
            <a:spLocks noGrp="1"/>
          </p:cNvSpPr>
          <p:nvPr>
            <p:ph type="body" idx="1"/>
          </p:nvPr>
        </p:nvSpPr>
        <p:spPr>
          <a:prstGeom prst="rect">
            <a:avLst/>
          </a:prstGeom>
        </p:spPr>
        <p:txBody>
          <a:bodyPr/>
          <a:lstStyle/>
          <a:p>
            <a:pPr marL="447038" lvl="0" indent="-447038">
              <a:lnSpc>
                <a:spcPct val="90000"/>
              </a:lnSpc>
              <a:spcBef>
                <a:spcPts val="500"/>
              </a:spcBef>
              <a:buClr>
                <a:srgbClr val="FFFFFF"/>
              </a:buClr>
              <a:buBlip>
                <a:blip r:embed="rId3"/>
              </a:buBlip>
              <a:defRPr sz="1800">
                <a:solidFill>
                  <a:srgbClr val="000000"/>
                </a:solidFill>
              </a:defRPr>
            </a:pPr>
            <a:r>
              <a:rPr sz="2200">
                <a:solidFill>
                  <a:srgbClr val="FFFFFF"/>
                </a:solidFill>
              </a:rPr>
              <a:t>The </a:t>
            </a:r>
            <a:r>
              <a:rPr sz="2200" b="1" u="sng">
                <a:solidFill>
                  <a:srgbClr val="FFFFFF"/>
                </a:solidFill>
                <a:latin typeface="Arial"/>
                <a:ea typeface="Arial"/>
                <a:cs typeface="Arial"/>
                <a:sym typeface="Arial"/>
              </a:rPr>
              <a:t>Whistleblower Protection Advisory Committee (WPAC) </a:t>
            </a:r>
            <a:r>
              <a:rPr sz="2200">
                <a:solidFill>
                  <a:srgbClr val="FFFFFF"/>
                </a:solidFill>
              </a:rPr>
              <a:t>was established to advise, consult with, and make recommendations to the Secretary of Labor and the Assistant Secretary of Labor for Occupational Safety and Health on ways to improve the fairness, efficiency, effectiveness, and transparency of OSHA's administration of whistleblower protections. In particular, the committee advises OSHA on the development and implementation of improved customer service models, enhancements in the investigative and enforcement process, training, and regulations governing OSHA investigations. In addition, WPAC advises OSHA in cooperative activities with other federal agencies that are responsible for areas covered by the whistleblower protection statutes enforced by OSHA.</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prstGeom prst="rect">
            <a:avLst/>
          </a:prstGeom>
        </p:spPr>
        <p:txBody>
          <a:bodyPr/>
          <a:lstStyle>
            <a:lvl1pPr>
              <a:defRPr sz="5800"/>
            </a:lvl1pPr>
          </a:lstStyle>
          <a:p>
            <a:pPr lvl="0">
              <a:defRPr sz="1800">
                <a:solidFill>
                  <a:srgbClr val="000000"/>
                </a:solidFill>
              </a:defRPr>
            </a:pPr>
            <a:r>
              <a:rPr lang="en-US" sz="5800" dirty="0" smtClean="0">
                <a:solidFill>
                  <a:srgbClr val="FFFFFF"/>
                </a:solidFill>
              </a:rPr>
              <a:t> </a:t>
            </a:r>
            <a:r>
              <a:rPr sz="5800" dirty="0" smtClean="0">
                <a:solidFill>
                  <a:srgbClr val="FFFFFF"/>
                </a:solidFill>
              </a:rPr>
              <a:t>Whistleblower </a:t>
            </a:r>
            <a:r>
              <a:rPr sz="5800" dirty="0">
                <a:solidFill>
                  <a:srgbClr val="FFFFFF"/>
                </a:solidFill>
              </a:rPr>
              <a:t>Protection</a:t>
            </a:r>
          </a:p>
        </p:txBody>
      </p:sp>
      <p:sp>
        <p:nvSpPr>
          <p:cNvPr id="213" name="Shape 213"/>
          <p:cNvSpPr>
            <a:spLocks noGrp="1"/>
          </p:cNvSpPr>
          <p:nvPr>
            <p:ph type="body" idx="1"/>
          </p:nvPr>
        </p:nvSpPr>
        <p:spPr>
          <a:prstGeom prst="rect">
            <a:avLst/>
          </a:prstGeom>
        </p:spPr>
        <p:txBody>
          <a:bodyPr/>
          <a:lstStyle/>
          <a:p>
            <a:pPr marL="429157" lvl="0" indent="-429157" defTabSz="438911">
              <a:lnSpc>
                <a:spcPct val="80000"/>
              </a:lnSpc>
              <a:spcBef>
                <a:spcPts val="400"/>
              </a:spcBef>
              <a:buClr>
                <a:srgbClr val="FFFFFF"/>
              </a:buClr>
              <a:buBlip>
                <a:blip r:embed="rId3"/>
              </a:buBlip>
              <a:defRPr sz="1800">
                <a:solidFill>
                  <a:srgbClr val="000000"/>
                </a:solidFill>
              </a:defRPr>
            </a:pPr>
            <a:r>
              <a:rPr sz="2112">
                <a:solidFill>
                  <a:srgbClr val="FFFFFF"/>
                </a:solidFill>
              </a:rPr>
              <a:t>Protection from discrimination means that an employer cannot retaliate by taking "adverse action" against workers, such as:</a:t>
            </a:r>
            <a:endParaRPr sz="863"/>
          </a:p>
          <a:p>
            <a:pPr marL="429157" lvl="0" indent="-429157" defTabSz="438911">
              <a:lnSpc>
                <a:spcPct val="80000"/>
              </a:lnSpc>
              <a:spcBef>
                <a:spcPts val="400"/>
              </a:spcBef>
              <a:buClr>
                <a:srgbClr val="FFFFFF"/>
              </a:buClr>
              <a:buBlip>
                <a:blip r:embed="rId3"/>
              </a:buBlip>
              <a:defRPr sz="1800">
                <a:solidFill>
                  <a:srgbClr val="000000"/>
                </a:solidFill>
              </a:defRPr>
            </a:pPr>
            <a:endParaRPr sz="2112"/>
          </a:p>
          <a:p>
            <a:pPr marL="429157" lvl="0" indent="-429157" defTabSz="438911">
              <a:lnSpc>
                <a:spcPct val="80000"/>
              </a:lnSpc>
              <a:spcBef>
                <a:spcPts val="400"/>
              </a:spcBef>
              <a:buClr>
                <a:srgbClr val="FFFFFF"/>
              </a:buClr>
              <a:buBlip>
                <a:blip r:embed="rId3"/>
              </a:buBlip>
              <a:defRPr sz="1800">
                <a:solidFill>
                  <a:srgbClr val="000000"/>
                </a:solidFill>
              </a:defRPr>
            </a:pPr>
            <a:r>
              <a:rPr sz="2112">
                <a:solidFill>
                  <a:srgbClr val="FFFFFF"/>
                </a:solidFill>
              </a:rPr>
              <a:t>Firing or laying off </a:t>
            </a:r>
            <a:endParaRPr sz="863"/>
          </a:p>
          <a:p>
            <a:pPr marL="429157" lvl="0" indent="-429157" defTabSz="438911">
              <a:lnSpc>
                <a:spcPct val="80000"/>
              </a:lnSpc>
              <a:spcBef>
                <a:spcPts val="400"/>
              </a:spcBef>
              <a:buClr>
                <a:srgbClr val="FFFFFF"/>
              </a:buClr>
              <a:buBlip>
                <a:blip r:embed="rId3"/>
              </a:buBlip>
              <a:defRPr sz="1800">
                <a:solidFill>
                  <a:srgbClr val="000000"/>
                </a:solidFill>
              </a:defRPr>
            </a:pPr>
            <a:r>
              <a:rPr sz="2112">
                <a:solidFill>
                  <a:srgbClr val="FFFFFF"/>
                </a:solidFill>
              </a:rPr>
              <a:t>Blacklisting </a:t>
            </a:r>
            <a:endParaRPr sz="863"/>
          </a:p>
          <a:p>
            <a:pPr marL="429157" lvl="0" indent="-429157" defTabSz="438911">
              <a:lnSpc>
                <a:spcPct val="80000"/>
              </a:lnSpc>
              <a:spcBef>
                <a:spcPts val="400"/>
              </a:spcBef>
              <a:buClr>
                <a:srgbClr val="FFFFFF"/>
              </a:buClr>
              <a:buBlip>
                <a:blip r:embed="rId3"/>
              </a:buBlip>
              <a:defRPr sz="1800">
                <a:solidFill>
                  <a:srgbClr val="000000"/>
                </a:solidFill>
              </a:defRPr>
            </a:pPr>
            <a:r>
              <a:rPr sz="2112">
                <a:solidFill>
                  <a:srgbClr val="FFFFFF"/>
                </a:solidFill>
              </a:rPr>
              <a:t>Demoting </a:t>
            </a:r>
            <a:endParaRPr sz="863"/>
          </a:p>
          <a:p>
            <a:pPr marL="429157" lvl="0" indent="-429157" defTabSz="438911">
              <a:lnSpc>
                <a:spcPct val="80000"/>
              </a:lnSpc>
              <a:spcBef>
                <a:spcPts val="400"/>
              </a:spcBef>
              <a:buClr>
                <a:srgbClr val="FFFFFF"/>
              </a:buClr>
              <a:buBlip>
                <a:blip r:embed="rId3"/>
              </a:buBlip>
              <a:defRPr sz="1800">
                <a:solidFill>
                  <a:srgbClr val="000000"/>
                </a:solidFill>
              </a:defRPr>
            </a:pPr>
            <a:r>
              <a:rPr sz="2112">
                <a:solidFill>
                  <a:srgbClr val="FFFFFF"/>
                </a:solidFill>
              </a:rPr>
              <a:t>Denying overtime or promotion </a:t>
            </a:r>
            <a:endParaRPr sz="863"/>
          </a:p>
          <a:p>
            <a:pPr marL="429157" lvl="0" indent="-429157" defTabSz="438911">
              <a:lnSpc>
                <a:spcPct val="80000"/>
              </a:lnSpc>
              <a:spcBef>
                <a:spcPts val="400"/>
              </a:spcBef>
              <a:buClr>
                <a:srgbClr val="FFFFFF"/>
              </a:buClr>
              <a:buBlip>
                <a:blip r:embed="rId3"/>
              </a:buBlip>
              <a:defRPr sz="1800">
                <a:solidFill>
                  <a:srgbClr val="000000"/>
                </a:solidFill>
              </a:defRPr>
            </a:pPr>
            <a:r>
              <a:rPr sz="2112">
                <a:solidFill>
                  <a:srgbClr val="FFFFFF"/>
                </a:solidFill>
              </a:rPr>
              <a:t>Disciplining </a:t>
            </a:r>
            <a:endParaRPr sz="863"/>
          </a:p>
          <a:p>
            <a:pPr marL="429157" lvl="0" indent="-429157" defTabSz="438911">
              <a:lnSpc>
                <a:spcPct val="80000"/>
              </a:lnSpc>
              <a:spcBef>
                <a:spcPts val="400"/>
              </a:spcBef>
              <a:buClr>
                <a:srgbClr val="FFFFFF"/>
              </a:buClr>
              <a:buBlip>
                <a:blip r:embed="rId3"/>
              </a:buBlip>
              <a:defRPr sz="1800">
                <a:solidFill>
                  <a:srgbClr val="000000"/>
                </a:solidFill>
              </a:defRPr>
            </a:pPr>
            <a:r>
              <a:rPr sz="2112">
                <a:solidFill>
                  <a:srgbClr val="FFFFFF"/>
                </a:solidFill>
              </a:rPr>
              <a:t>Denial of benefits </a:t>
            </a:r>
            <a:endParaRPr sz="863"/>
          </a:p>
          <a:p>
            <a:pPr marL="429157" lvl="0" indent="-429157" defTabSz="438911">
              <a:lnSpc>
                <a:spcPct val="80000"/>
              </a:lnSpc>
              <a:spcBef>
                <a:spcPts val="400"/>
              </a:spcBef>
              <a:buClr>
                <a:srgbClr val="FFFFFF"/>
              </a:buClr>
              <a:buBlip>
                <a:blip r:embed="rId3"/>
              </a:buBlip>
              <a:defRPr sz="1800">
                <a:solidFill>
                  <a:srgbClr val="000000"/>
                </a:solidFill>
              </a:defRPr>
            </a:pPr>
            <a:r>
              <a:rPr sz="2112">
                <a:solidFill>
                  <a:srgbClr val="FFFFFF"/>
                </a:solidFill>
              </a:rPr>
              <a:t>Failure to hire or rehire </a:t>
            </a:r>
            <a:endParaRPr sz="863"/>
          </a:p>
          <a:p>
            <a:pPr marL="429157" lvl="0" indent="-429157" defTabSz="438911">
              <a:lnSpc>
                <a:spcPct val="80000"/>
              </a:lnSpc>
              <a:spcBef>
                <a:spcPts val="400"/>
              </a:spcBef>
              <a:buClr>
                <a:srgbClr val="FFFFFF"/>
              </a:buClr>
              <a:buBlip>
                <a:blip r:embed="rId3"/>
              </a:buBlip>
              <a:defRPr sz="1800">
                <a:solidFill>
                  <a:srgbClr val="000000"/>
                </a:solidFill>
              </a:defRPr>
            </a:pPr>
            <a:r>
              <a:rPr sz="2112">
                <a:solidFill>
                  <a:srgbClr val="FFFFFF"/>
                </a:solidFill>
              </a:rPr>
              <a:t>Intimidation </a:t>
            </a:r>
            <a:endParaRPr sz="863"/>
          </a:p>
          <a:p>
            <a:pPr marL="429157" lvl="0" indent="-429157" defTabSz="438911">
              <a:lnSpc>
                <a:spcPct val="80000"/>
              </a:lnSpc>
              <a:spcBef>
                <a:spcPts val="400"/>
              </a:spcBef>
              <a:buClr>
                <a:srgbClr val="FFFFFF"/>
              </a:buClr>
              <a:buBlip>
                <a:blip r:embed="rId3"/>
              </a:buBlip>
              <a:defRPr sz="1800">
                <a:solidFill>
                  <a:srgbClr val="000000"/>
                </a:solidFill>
              </a:defRPr>
            </a:pPr>
            <a:r>
              <a:rPr sz="2112">
                <a:solidFill>
                  <a:srgbClr val="FFFFFF"/>
                </a:solidFill>
              </a:rPr>
              <a:t>Making threats </a:t>
            </a:r>
            <a:endParaRPr sz="863"/>
          </a:p>
          <a:p>
            <a:pPr marL="429157" lvl="0" indent="-429157" defTabSz="438911">
              <a:lnSpc>
                <a:spcPct val="80000"/>
              </a:lnSpc>
              <a:spcBef>
                <a:spcPts val="400"/>
              </a:spcBef>
              <a:buClr>
                <a:srgbClr val="FFFFFF"/>
              </a:buClr>
              <a:buBlip>
                <a:blip r:embed="rId3"/>
              </a:buBlip>
              <a:defRPr sz="1800">
                <a:solidFill>
                  <a:srgbClr val="000000"/>
                </a:solidFill>
              </a:defRPr>
            </a:pPr>
            <a:r>
              <a:rPr sz="2112">
                <a:solidFill>
                  <a:srgbClr val="FFFFFF"/>
                </a:solidFill>
              </a:rPr>
              <a:t>Reassignment affecting prospects for promotion </a:t>
            </a:r>
            <a:endParaRPr sz="863"/>
          </a:p>
          <a:p>
            <a:pPr marL="429157" lvl="0" indent="-429157" defTabSz="438911">
              <a:lnSpc>
                <a:spcPct val="80000"/>
              </a:lnSpc>
              <a:spcBef>
                <a:spcPts val="400"/>
              </a:spcBef>
              <a:buClr>
                <a:srgbClr val="FFFFFF"/>
              </a:buClr>
              <a:buBlip>
                <a:blip r:embed="rId3"/>
              </a:buBlip>
              <a:defRPr sz="1800">
                <a:solidFill>
                  <a:srgbClr val="000000"/>
                </a:solidFill>
              </a:defRPr>
            </a:pPr>
            <a:r>
              <a:rPr sz="2112">
                <a:solidFill>
                  <a:srgbClr val="FFFFFF"/>
                </a:solidFill>
              </a:rPr>
              <a:t>Reducing pay or hours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p:nvPr>
        </p:nvSpPr>
        <p:spPr>
          <a:prstGeom prst="rect">
            <a:avLst/>
          </a:prstGeom>
        </p:spPr>
        <p:txBody>
          <a:bodyPr/>
          <a:lstStyle>
            <a:lvl1pPr defTabSz="405044">
              <a:defRPr sz="5400"/>
            </a:lvl1pPr>
          </a:lstStyle>
          <a:p>
            <a:pPr lvl="0">
              <a:defRPr sz="1800">
                <a:solidFill>
                  <a:srgbClr val="000000"/>
                </a:solidFill>
              </a:defRPr>
            </a:pPr>
            <a:r>
              <a:rPr sz="5400">
                <a:solidFill>
                  <a:srgbClr val="FFFFFF"/>
                </a:solidFill>
              </a:rPr>
              <a:t>Employee Rights &amp; Responsibilities</a:t>
            </a:r>
          </a:p>
        </p:txBody>
      </p:sp>
      <p:sp>
        <p:nvSpPr>
          <p:cNvPr id="218" name="Shape 218"/>
          <p:cNvSpPr>
            <a:spLocks noGrp="1"/>
          </p:cNvSpPr>
          <p:nvPr>
            <p:ph type="body" idx="1"/>
          </p:nvPr>
        </p:nvSpPr>
        <p:spPr>
          <a:prstGeom prst="rect">
            <a:avLst/>
          </a:prstGeom>
        </p:spPr>
        <p:txBody>
          <a:bodyPr/>
          <a:lstStyle/>
          <a:p>
            <a:pPr marL="901190" lvl="0" indent="-782318">
              <a:lnSpc>
                <a:spcPct val="80000"/>
              </a:lnSpc>
              <a:spcBef>
                <a:spcPts val="0"/>
              </a:spcBef>
              <a:buClr>
                <a:srgbClr val="FFFFFF"/>
              </a:buClr>
              <a:buFont typeface="Wingdings 2"/>
              <a:buBlip>
                <a:blip r:embed="rId3"/>
              </a:buBlip>
              <a:defRPr sz="1800">
                <a:solidFill>
                  <a:srgbClr val="000000"/>
                </a:solidFill>
              </a:defRPr>
            </a:pPr>
            <a:r>
              <a:rPr sz="2200" dirty="0">
                <a:solidFill>
                  <a:srgbClr val="FFFFFF"/>
                </a:solidFill>
              </a:rPr>
              <a:t>OSHA website: </a:t>
            </a:r>
            <a:r>
              <a:rPr sz="2200" dirty="0">
                <a:solidFill>
                  <a:srgbClr val="0000FF"/>
                </a:solidFill>
                <a:uFill>
                  <a:solidFill>
                    <a:srgbClr val="0000FF"/>
                  </a:solidFill>
                </a:uFill>
                <a:hlinkClick r:id="rId4" tooltip="Link to OSHA.gov Website"/>
              </a:rPr>
              <a:t>http://www.osha.gov</a:t>
            </a:r>
            <a:r>
              <a:rPr sz="2200" dirty="0">
                <a:solidFill>
                  <a:srgbClr val="0070C0"/>
                </a:solidFill>
              </a:rPr>
              <a:t> </a:t>
            </a:r>
            <a:r>
              <a:rPr sz="2200" dirty="0">
                <a:solidFill>
                  <a:srgbClr val="FFFFFF"/>
                </a:solidFill>
              </a:rPr>
              <a:t>and OSHA offices: Call (800-321-OSHA) </a:t>
            </a:r>
            <a:endParaRPr sz="900" dirty="0"/>
          </a:p>
          <a:p>
            <a:pPr marL="447038" lvl="0" indent="-447038">
              <a:lnSpc>
                <a:spcPct val="80000"/>
              </a:lnSpc>
              <a:spcBef>
                <a:spcPts val="500"/>
              </a:spcBef>
              <a:buClr>
                <a:srgbClr val="FFFFFF"/>
              </a:buClr>
              <a:buBlip>
                <a:blip r:embed="rId3"/>
              </a:buBlip>
              <a:defRPr sz="1800">
                <a:solidFill>
                  <a:srgbClr val="000000"/>
                </a:solidFill>
              </a:defRPr>
            </a:pPr>
            <a:r>
              <a:rPr sz="2200" dirty="0">
                <a:solidFill>
                  <a:srgbClr val="FFFFFF"/>
                </a:solidFill>
              </a:rPr>
              <a:t>Workers Rights: </a:t>
            </a:r>
            <a:r>
              <a:rPr sz="2200" dirty="0">
                <a:solidFill>
                  <a:srgbClr val="0000FF"/>
                </a:solidFill>
                <a:uFill>
                  <a:solidFill>
                    <a:srgbClr val="0000FF"/>
                  </a:solidFill>
                </a:uFill>
                <a:hlinkClick r:id="rId5" tooltip="Link to OSHA's Workers Rights Publication OSHA 3021"/>
              </a:rPr>
              <a:t>http://www.osha.gov/Publications/osha3021.pdf</a:t>
            </a:r>
            <a:r>
              <a:rPr sz="2200" dirty="0">
                <a:solidFill>
                  <a:srgbClr val="FFFFFF"/>
                </a:solidFill>
              </a:rPr>
              <a:t> </a:t>
            </a:r>
            <a:endParaRPr sz="900" dirty="0"/>
          </a:p>
          <a:p>
            <a:pPr marL="901190" lvl="0" indent="-782318">
              <a:lnSpc>
                <a:spcPct val="80000"/>
              </a:lnSpc>
              <a:spcBef>
                <a:spcPts val="0"/>
              </a:spcBef>
              <a:buClr>
                <a:srgbClr val="FFFFFF"/>
              </a:buClr>
              <a:buFont typeface="Wingdings 2"/>
              <a:buBlip>
                <a:blip r:embed="rId3"/>
              </a:buBlip>
              <a:defRPr sz="1800">
                <a:solidFill>
                  <a:srgbClr val="000000"/>
                </a:solidFill>
              </a:defRPr>
            </a:pPr>
            <a:endParaRPr sz="2200" dirty="0"/>
          </a:p>
          <a:p>
            <a:pPr marL="901190" lvl="0" indent="-782318">
              <a:lnSpc>
                <a:spcPct val="80000"/>
              </a:lnSpc>
              <a:spcBef>
                <a:spcPts val="0"/>
              </a:spcBef>
              <a:buClr>
                <a:srgbClr val="FFFFFF"/>
              </a:buClr>
              <a:buFont typeface="Wingdings 2"/>
              <a:buBlip>
                <a:blip r:embed="rId3"/>
              </a:buBlip>
              <a:defRPr sz="1800">
                <a:solidFill>
                  <a:srgbClr val="000000"/>
                </a:solidFill>
              </a:defRPr>
            </a:pPr>
            <a:r>
              <a:rPr sz="2200" dirty="0">
                <a:solidFill>
                  <a:srgbClr val="FFFFFF"/>
                </a:solidFill>
              </a:rPr>
              <a:t>Compliance Assistance Specialists in the area offices </a:t>
            </a:r>
            <a:endParaRPr sz="900" dirty="0"/>
          </a:p>
          <a:p>
            <a:pPr marL="901190" lvl="0" indent="-782318">
              <a:lnSpc>
                <a:spcPct val="80000"/>
              </a:lnSpc>
              <a:spcBef>
                <a:spcPts val="0"/>
              </a:spcBef>
              <a:buClr>
                <a:srgbClr val="FFFFFF"/>
              </a:buClr>
              <a:buFont typeface="Wingdings 2"/>
              <a:buBlip>
                <a:blip r:embed="rId3"/>
              </a:buBlip>
              <a:defRPr sz="1800">
                <a:solidFill>
                  <a:srgbClr val="000000"/>
                </a:solidFill>
              </a:defRPr>
            </a:pPr>
            <a:endParaRPr sz="2200" dirty="0"/>
          </a:p>
          <a:p>
            <a:pPr marL="901190" lvl="0" indent="-782318">
              <a:lnSpc>
                <a:spcPct val="80000"/>
              </a:lnSpc>
              <a:spcBef>
                <a:spcPts val="0"/>
              </a:spcBef>
              <a:buClr>
                <a:srgbClr val="FFFFFF"/>
              </a:buClr>
              <a:buFont typeface="Wingdings 2"/>
              <a:buBlip>
                <a:blip r:embed="rId3"/>
              </a:buBlip>
              <a:defRPr sz="1800">
                <a:solidFill>
                  <a:srgbClr val="000000"/>
                </a:solidFill>
              </a:defRPr>
            </a:pPr>
            <a:r>
              <a:rPr sz="2200" dirty="0">
                <a:solidFill>
                  <a:srgbClr val="FFFFFF"/>
                </a:solidFill>
              </a:rPr>
              <a:t>National Institute for Occupational Safety and Health (NIOSH) – OSHA’s sister agency</a:t>
            </a:r>
            <a:endParaRPr sz="900" dirty="0"/>
          </a:p>
          <a:p>
            <a:pPr marL="901190" lvl="0" indent="-782318">
              <a:lnSpc>
                <a:spcPct val="80000"/>
              </a:lnSpc>
              <a:spcBef>
                <a:spcPts val="0"/>
              </a:spcBef>
              <a:buClr>
                <a:srgbClr val="FFFFFF"/>
              </a:buClr>
              <a:buFont typeface="Wingdings 2"/>
              <a:buBlip>
                <a:blip r:embed="rId3"/>
              </a:buBlip>
              <a:defRPr sz="1800">
                <a:solidFill>
                  <a:srgbClr val="000000"/>
                </a:solidFill>
              </a:defRPr>
            </a:pPr>
            <a:endParaRPr sz="2200" dirty="0"/>
          </a:p>
          <a:p>
            <a:pPr marL="901190" lvl="0" indent="-782318">
              <a:lnSpc>
                <a:spcPct val="80000"/>
              </a:lnSpc>
              <a:spcBef>
                <a:spcPts val="0"/>
              </a:spcBef>
              <a:buClr>
                <a:srgbClr val="FFFFFF"/>
              </a:buClr>
              <a:buFont typeface="Wingdings 2"/>
              <a:buBlip>
                <a:blip r:embed="rId3"/>
              </a:buBlip>
              <a:defRPr sz="1800">
                <a:solidFill>
                  <a:srgbClr val="000000"/>
                </a:solidFill>
              </a:defRPr>
            </a:pPr>
            <a:r>
              <a:rPr sz="2200" dirty="0">
                <a:solidFill>
                  <a:srgbClr val="FFFFFF"/>
                </a:solidFill>
              </a:rPr>
              <a:t>OSHA Training Institute Education Centers</a:t>
            </a:r>
            <a:endParaRPr sz="900" dirty="0"/>
          </a:p>
          <a:p>
            <a:pPr marL="901190" lvl="0" indent="-782318">
              <a:lnSpc>
                <a:spcPct val="80000"/>
              </a:lnSpc>
              <a:spcBef>
                <a:spcPts val="0"/>
              </a:spcBef>
              <a:buClr>
                <a:srgbClr val="FFFFFF"/>
              </a:buClr>
              <a:buFont typeface="Wingdings 2"/>
              <a:buBlip>
                <a:blip r:embed="rId3"/>
              </a:buBlip>
              <a:defRPr sz="1800">
                <a:solidFill>
                  <a:srgbClr val="000000"/>
                </a:solidFill>
              </a:defRPr>
            </a:pPr>
            <a:endParaRPr sz="2200" dirty="0"/>
          </a:p>
          <a:p>
            <a:pPr marL="901190" lvl="0" indent="-782318">
              <a:lnSpc>
                <a:spcPct val="80000"/>
              </a:lnSpc>
              <a:spcBef>
                <a:spcPts val="0"/>
              </a:spcBef>
              <a:buClr>
                <a:srgbClr val="FFFFFF"/>
              </a:buClr>
              <a:buFont typeface="Wingdings 2"/>
              <a:buBlip>
                <a:blip r:embed="rId3"/>
              </a:buBlip>
              <a:defRPr sz="1800">
                <a:solidFill>
                  <a:srgbClr val="000000"/>
                </a:solidFill>
              </a:defRPr>
            </a:pPr>
            <a:r>
              <a:rPr sz="2200" dirty="0">
                <a:solidFill>
                  <a:srgbClr val="FFFFFF"/>
                </a:solidFill>
              </a:rPr>
              <a:t>Doctors, nurses, other health care providers</a:t>
            </a:r>
            <a:endParaRPr sz="900" dirty="0"/>
          </a:p>
          <a:p>
            <a:pPr marL="0" lvl="0" indent="118871">
              <a:lnSpc>
                <a:spcPct val="80000"/>
              </a:lnSpc>
              <a:spcBef>
                <a:spcPts val="0"/>
              </a:spcBef>
              <a:buSzTx/>
              <a:buNone/>
              <a:defRPr sz="1800">
                <a:solidFill>
                  <a:srgbClr val="000000"/>
                </a:solidFill>
              </a:defRPr>
            </a:pPr>
            <a:endParaRPr sz="2200" dirty="0"/>
          </a:p>
          <a:p>
            <a:pPr marL="901190" lvl="0" indent="-782318">
              <a:lnSpc>
                <a:spcPct val="80000"/>
              </a:lnSpc>
              <a:spcBef>
                <a:spcPts val="0"/>
              </a:spcBef>
              <a:buClr>
                <a:srgbClr val="FFFFFF"/>
              </a:buClr>
              <a:buFont typeface="Wingdings 2"/>
              <a:buBlip>
                <a:blip r:embed="rId3"/>
              </a:buBlip>
              <a:defRPr sz="1800">
                <a:solidFill>
                  <a:srgbClr val="000000"/>
                </a:solidFill>
              </a:defRPr>
            </a:pPr>
            <a:r>
              <a:rPr sz="2200" dirty="0">
                <a:solidFill>
                  <a:srgbClr val="FFFFFF"/>
                </a:solidFill>
              </a:rPr>
              <a:t>Other local, community-based resources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What We Learned</a:t>
            </a:r>
          </a:p>
        </p:txBody>
      </p:sp>
      <p:sp>
        <p:nvSpPr>
          <p:cNvPr id="223" name="Shape 223"/>
          <p:cNvSpPr>
            <a:spLocks noGrp="1"/>
          </p:cNvSpPr>
          <p:nvPr>
            <p:ph type="body" idx="1"/>
          </p:nvPr>
        </p:nvSpPr>
        <p:spPr>
          <a:prstGeom prst="rect">
            <a:avLst/>
          </a:prstGeom>
        </p:spPr>
        <p:txBody>
          <a:bodyPr/>
          <a:lstStyle/>
          <a:p>
            <a:pPr marL="565784" lvl="0" indent="-565784" defTabSz="452627">
              <a:spcBef>
                <a:spcPts val="3500"/>
              </a:spcBef>
              <a:buBlip>
                <a:blip r:embed="rId2"/>
              </a:buBlip>
              <a:defRPr sz="1800">
                <a:solidFill>
                  <a:srgbClr val="000000"/>
                </a:solidFill>
              </a:defRPr>
            </a:pPr>
            <a:r>
              <a:rPr sz="3564">
                <a:solidFill>
                  <a:srgbClr val="FFFFFF"/>
                </a:solidFill>
              </a:rPr>
              <a:t>Definition of Terms</a:t>
            </a:r>
          </a:p>
          <a:p>
            <a:pPr marL="565784" lvl="0" indent="-565784" defTabSz="452627">
              <a:spcBef>
                <a:spcPts val="3500"/>
              </a:spcBef>
              <a:buBlip>
                <a:blip r:embed="rId2"/>
              </a:buBlip>
              <a:defRPr sz="1800">
                <a:solidFill>
                  <a:srgbClr val="000000"/>
                </a:solidFill>
              </a:defRPr>
            </a:pPr>
            <a:r>
              <a:rPr sz="3564">
                <a:solidFill>
                  <a:srgbClr val="FFFFFF"/>
                </a:solidFill>
              </a:rPr>
              <a:t>Learned About Hand Tool Safety</a:t>
            </a:r>
          </a:p>
          <a:p>
            <a:pPr marL="565784" lvl="0" indent="-565784" defTabSz="452627">
              <a:spcBef>
                <a:spcPts val="3500"/>
              </a:spcBef>
              <a:buBlip>
                <a:blip r:embed="rId2"/>
              </a:buBlip>
              <a:defRPr sz="1800">
                <a:solidFill>
                  <a:srgbClr val="000000"/>
                </a:solidFill>
              </a:defRPr>
            </a:pPr>
            <a:r>
              <a:rPr sz="3564">
                <a:solidFill>
                  <a:srgbClr val="FFFFFF"/>
                </a:solidFill>
              </a:rPr>
              <a:t>Learned About Power Tool Safety</a:t>
            </a:r>
          </a:p>
          <a:p>
            <a:pPr marL="565784" lvl="0" indent="-565784" defTabSz="452627">
              <a:spcBef>
                <a:spcPts val="3500"/>
              </a:spcBef>
              <a:buBlip>
                <a:blip r:embed="rId2"/>
              </a:buBlip>
              <a:defRPr sz="1800">
                <a:solidFill>
                  <a:srgbClr val="000000"/>
                </a:solidFill>
              </a:defRPr>
            </a:pPr>
            <a:r>
              <a:rPr sz="3564">
                <a:solidFill>
                  <a:srgbClr val="FFFFFF"/>
                </a:solidFill>
              </a:rPr>
              <a:t>Learned About Extension Cord Safety</a:t>
            </a:r>
          </a:p>
          <a:p>
            <a:pPr marL="565784" lvl="0" indent="-565784" defTabSz="452627">
              <a:spcBef>
                <a:spcPts val="3500"/>
              </a:spcBef>
              <a:buBlip>
                <a:blip r:embed="rId2"/>
              </a:buBlip>
              <a:defRPr sz="1800">
                <a:solidFill>
                  <a:srgbClr val="000000"/>
                </a:solidFill>
              </a:defRPr>
            </a:pPr>
            <a:r>
              <a:rPr sz="3564">
                <a:solidFill>
                  <a:srgbClr val="FFFFFF"/>
                </a:solidFill>
              </a:rPr>
              <a:t>Learned About Bench Grinder Safety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Hazard Prevention of Tools</a:t>
            </a:r>
          </a:p>
        </p:txBody>
      </p:sp>
      <p:sp>
        <p:nvSpPr>
          <p:cNvPr id="48" name="Shape 48"/>
          <p:cNvSpPr>
            <a:spLocks noGrp="1"/>
          </p:cNvSpPr>
          <p:nvPr>
            <p:ph type="body" idx="1"/>
          </p:nvPr>
        </p:nvSpPr>
        <p:spPr>
          <a:prstGeom prst="rect">
            <a:avLst/>
          </a:prstGeom>
        </p:spPr>
        <p:txBody>
          <a:bodyPr/>
          <a:lstStyle/>
          <a:p>
            <a:pPr marL="428625" lvl="0" indent="-428625" defTabSz="342900">
              <a:spcBef>
                <a:spcPts val="2700"/>
              </a:spcBef>
              <a:buBlip>
                <a:blip r:embed="rId2"/>
              </a:buBlip>
              <a:defRPr sz="1800">
                <a:solidFill>
                  <a:srgbClr val="000000"/>
                </a:solidFill>
              </a:defRPr>
            </a:pPr>
            <a:r>
              <a:rPr sz="2700">
                <a:solidFill>
                  <a:srgbClr val="FFFFFF"/>
                </a:solidFill>
              </a:rPr>
              <a:t>Keep all tools in good condition with regular maintenance</a:t>
            </a:r>
          </a:p>
          <a:p>
            <a:pPr marL="428625" lvl="0" indent="-428625" defTabSz="342900">
              <a:spcBef>
                <a:spcPts val="2700"/>
              </a:spcBef>
              <a:buBlip>
                <a:blip r:embed="rId2"/>
              </a:buBlip>
              <a:defRPr sz="1800">
                <a:solidFill>
                  <a:srgbClr val="000000"/>
                </a:solidFill>
              </a:defRPr>
            </a:pPr>
            <a:r>
              <a:rPr sz="2700">
                <a:solidFill>
                  <a:srgbClr val="FFFFFF"/>
                </a:solidFill>
              </a:rPr>
              <a:t>Always use the proper tool for the job</a:t>
            </a:r>
          </a:p>
          <a:p>
            <a:pPr marL="428625" lvl="0" indent="-428625" defTabSz="342900">
              <a:spcBef>
                <a:spcPts val="2700"/>
              </a:spcBef>
              <a:buBlip>
                <a:blip r:embed="rId2"/>
              </a:buBlip>
              <a:defRPr sz="1800">
                <a:solidFill>
                  <a:srgbClr val="000000"/>
                </a:solidFill>
              </a:defRPr>
            </a:pPr>
            <a:r>
              <a:rPr sz="2700">
                <a:solidFill>
                  <a:srgbClr val="FFFFFF"/>
                </a:solidFill>
              </a:rPr>
              <a:t>Examine each tool before use and do not use damaged tools</a:t>
            </a:r>
          </a:p>
          <a:p>
            <a:pPr marL="428625" lvl="0" indent="-428625" defTabSz="342900">
              <a:spcBef>
                <a:spcPts val="2700"/>
              </a:spcBef>
              <a:buBlip>
                <a:blip r:embed="rId2"/>
              </a:buBlip>
              <a:defRPr sz="1800">
                <a:solidFill>
                  <a:srgbClr val="000000"/>
                </a:solidFill>
              </a:defRPr>
            </a:pPr>
            <a:r>
              <a:rPr sz="2700">
                <a:solidFill>
                  <a:srgbClr val="FFFFFF"/>
                </a:solidFill>
              </a:rPr>
              <a:t>Operate tools according to the manufactures’ recommendations</a:t>
            </a:r>
          </a:p>
          <a:p>
            <a:pPr marL="428625" lvl="0" indent="-428625" defTabSz="342900">
              <a:spcBef>
                <a:spcPts val="2700"/>
              </a:spcBef>
              <a:buBlip>
                <a:blip r:embed="rId2"/>
              </a:buBlip>
              <a:defRPr sz="1800">
                <a:solidFill>
                  <a:srgbClr val="000000"/>
                </a:solidFill>
              </a:defRPr>
            </a:pPr>
            <a:r>
              <a:rPr sz="2700">
                <a:solidFill>
                  <a:srgbClr val="FFFFFF"/>
                </a:solidFill>
              </a:rPr>
              <a:t>Provide and use the appropriate PPE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Definitions</a:t>
            </a:r>
          </a:p>
        </p:txBody>
      </p:sp>
      <p:sp>
        <p:nvSpPr>
          <p:cNvPr id="51" name="Shape 51"/>
          <p:cNvSpPr>
            <a:spLocks noGrp="1"/>
          </p:cNvSpPr>
          <p:nvPr>
            <p:ph type="body" idx="1"/>
          </p:nvPr>
        </p:nvSpPr>
        <p:spPr>
          <a:prstGeom prst="rect">
            <a:avLst/>
          </a:prstGeom>
        </p:spPr>
        <p:txBody>
          <a:bodyPr/>
          <a:lstStyle/>
          <a:p>
            <a:pPr marL="565784" lvl="0" indent="-565784" defTabSz="452627">
              <a:spcBef>
                <a:spcPts val="3500"/>
              </a:spcBef>
              <a:buBlip>
                <a:blip r:embed="rId3"/>
              </a:buBlip>
              <a:defRPr sz="1800">
                <a:solidFill>
                  <a:srgbClr val="000000"/>
                </a:solidFill>
              </a:defRPr>
            </a:pPr>
            <a:r>
              <a:rPr sz="3564">
                <a:solidFill>
                  <a:srgbClr val="FFFFFF"/>
                </a:solidFill>
              </a:rPr>
              <a:t>Hand Tools</a:t>
            </a:r>
          </a:p>
          <a:p>
            <a:pPr marL="1697354" lvl="2" indent="-565784" defTabSz="452627">
              <a:spcBef>
                <a:spcPts val="3500"/>
              </a:spcBef>
              <a:buBlip>
                <a:blip r:embed="rId3"/>
              </a:buBlip>
              <a:defRPr sz="1800">
                <a:solidFill>
                  <a:srgbClr val="000000"/>
                </a:solidFill>
              </a:defRPr>
            </a:pPr>
            <a:r>
              <a:rPr sz="3564">
                <a:solidFill>
                  <a:srgbClr val="FFFFFF"/>
                </a:solidFill>
              </a:rPr>
              <a:t>Tools that are powered manually</a:t>
            </a:r>
          </a:p>
          <a:p>
            <a:pPr marL="565784" lvl="1" indent="-565784" defTabSz="452627">
              <a:spcBef>
                <a:spcPts val="3500"/>
              </a:spcBef>
              <a:buBlip>
                <a:blip r:embed="rId3"/>
              </a:buBlip>
              <a:defRPr sz="1800">
                <a:solidFill>
                  <a:srgbClr val="000000"/>
                </a:solidFill>
              </a:defRPr>
            </a:pPr>
            <a:r>
              <a:rPr sz="3564">
                <a:solidFill>
                  <a:srgbClr val="FFFFFF"/>
                </a:solidFill>
              </a:rPr>
              <a:t>Power Tools</a:t>
            </a:r>
          </a:p>
          <a:p>
            <a:pPr marL="1697354" lvl="2" indent="-565784" defTabSz="452627">
              <a:spcBef>
                <a:spcPts val="3500"/>
              </a:spcBef>
              <a:buBlip>
                <a:blip r:embed="rId3"/>
              </a:buBlip>
              <a:defRPr sz="1800">
                <a:solidFill>
                  <a:srgbClr val="000000"/>
                </a:solidFill>
              </a:defRPr>
            </a:pPr>
            <a:r>
              <a:rPr sz="3564">
                <a:solidFill>
                  <a:srgbClr val="FFFFFF"/>
                </a:solidFill>
              </a:rPr>
              <a:t>Tools that are powered with electricity, pneumatic, fuel, hydraulic, or powder-actuated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8" fill="hold" grpId="1" nodeType="clickEffect">
                                  <p:stCondLst>
                                    <p:cond delay="0"/>
                                  </p:stCondLst>
                                  <p:iterate>
                                    <p:tmAbs val="0"/>
                                  </p:iterate>
                                  <p:childTnLst>
                                    <p:set>
                                      <p:cBhvr>
                                        <p:cTn id="6" fill="hold"/>
                                        <p:tgtEl>
                                          <p:spTgt spid="51">
                                            <p:bg/>
                                          </p:spTgt>
                                        </p:tgtEl>
                                        <p:attrNameLst>
                                          <p:attrName>style.visibility</p:attrName>
                                        </p:attrNameLst>
                                      </p:cBhvr>
                                      <p:to>
                                        <p:strVal val="visible"/>
                                      </p:to>
                                    </p:set>
                                    <p:anim calcmode="lin" valueType="num">
                                      <p:cBhvr>
                                        <p:cTn id="7" dur="1000" fill="hold"/>
                                        <p:tgtEl>
                                          <p:spTgt spid="51">
                                            <p:bg/>
                                          </p:spTgt>
                                        </p:tgtEl>
                                        <p:attrNameLst>
                                          <p:attrName>ppt_w</p:attrName>
                                        </p:attrNameLst>
                                      </p:cBhvr>
                                      <p:tavLst>
                                        <p:tav tm="0">
                                          <p:val>
                                            <p:fltVal val="0"/>
                                          </p:val>
                                        </p:tav>
                                        <p:tav tm="100000">
                                          <p:val>
                                            <p:strVal val="#ppt_w"/>
                                          </p:val>
                                        </p:tav>
                                      </p:tavLst>
                                    </p:anim>
                                    <p:anim calcmode="lin" valueType="num">
                                      <p:cBhvr>
                                        <p:cTn id="8" dur="1000" fill="hold"/>
                                        <p:tgtEl>
                                          <p:spTgt spid="51">
                                            <p:bg/>
                                          </p:spTgt>
                                        </p:tgtEl>
                                        <p:attrNameLst>
                                          <p:attrName>ppt_h</p:attrName>
                                        </p:attrNameLst>
                                      </p:cBhvr>
                                      <p:tavLst>
                                        <p:tav tm="0">
                                          <p:val>
                                            <p:fltVal val="0"/>
                                          </p:val>
                                        </p:tav>
                                        <p:tav tm="100000">
                                          <p:val>
                                            <p:strVal val="#ppt_h"/>
                                          </p:val>
                                        </p:tav>
                                      </p:tavLst>
                                    </p:anim>
                                    <p:anim calcmode="lin" valueType="num">
                                      <p:cBhvr>
                                        <p:cTn id="9" dur="1000" fill="hold"/>
                                        <p:tgtEl>
                                          <p:spTgt spid="51">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8" fill="hold" grpId="1">
                                  <p:stCondLst>
                                    <p:cond delay="0"/>
                                  </p:stCondLst>
                                  <p:iterate>
                                    <p:tmAbs val="0"/>
                                  </p:iterate>
                                  <p:childTnLst>
                                    <p:set>
                                      <p:cBhvr>
                                        <p:cTn id="12" fill="hold"/>
                                        <p:tgtEl>
                                          <p:spTgt spid="51">
                                            <p:txEl>
                                              <p:pRg st="0" end="0"/>
                                            </p:txEl>
                                          </p:spTgt>
                                        </p:tgtEl>
                                        <p:attrNameLst>
                                          <p:attrName>style.visibility</p:attrName>
                                        </p:attrNameLst>
                                      </p:cBhvr>
                                      <p:to>
                                        <p:strVal val="visible"/>
                                      </p:to>
                                    </p:set>
                                    <p:anim calcmode="lin" valueType="num">
                                      <p:cBhvr>
                                        <p:cTn id="13" dur="10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1">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8" fill="hold" grpId="1" nodeType="clickEffect">
                                  <p:stCondLst>
                                    <p:cond delay="0"/>
                                  </p:stCondLst>
                                  <p:iterate>
                                    <p:tmAbs val="0"/>
                                  </p:iterate>
                                  <p:childTnLst>
                                    <p:set>
                                      <p:cBhvr>
                                        <p:cTn id="20" fill="hold"/>
                                        <p:tgtEl>
                                          <p:spTgt spid="51">
                                            <p:txEl>
                                              <p:pRg st="1" end="1"/>
                                            </p:txEl>
                                          </p:spTgt>
                                        </p:tgtEl>
                                        <p:attrNameLst>
                                          <p:attrName>style.visibility</p:attrName>
                                        </p:attrNameLst>
                                      </p:cBhvr>
                                      <p:to>
                                        <p:strVal val="visible"/>
                                      </p:to>
                                    </p:set>
                                    <p:anim calcmode="lin" valueType="num">
                                      <p:cBhvr>
                                        <p:cTn id="21" dur="1000" fill="hold"/>
                                        <p:tgtEl>
                                          <p:spTgt spid="51">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51">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8" fill="hold" grpId="1" nodeType="clickEffect">
                                  <p:stCondLst>
                                    <p:cond delay="0"/>
                                  </p:stCondLst>
                                  <p:iterate>
                                    <p:tmAbs val="0"/>
                                  </p:iterate>
                                  <p:childTnLst>
                                    <p:set>
                                      <p:cBhvr>
                                        <p:cTn id="28" fill="hold"/>
                                        <p:tgtEl>
                                          <p:spTgt spid="51">
                                            <p:txEl>
                                              <p:pRg st="2" end="2"/>
                                            </p:txEl>
                                          </p:spTgt>
                                        </p:tgtEl>
                                        <p:attrNameLst>
                                          <p:attrName>style.visibility</p:attrName>
                                        </p:attrNameLst>
                                      </p:cBhvr>
                                      <p:to>
                                        <p:strVal val="visible"/>
                                      </p:to>
                                    </p:set>
                                    <p:anim calcmode="lin" valueType="num">
                                      <p:cBhvr>
                                        <p:cTn id="29" dur="1000" fill="hold"/>
                                        <p:tgtEl>
                                          <p:spTgt spid="51">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51">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8" fill="hold" grpId="1" nodeType="clickEffect">
                                  <p:stCondLst>
                                    <p:cond delay="0"/>
                                  </p:stCondLst>
                                  <p:iterate>
                                    <p:tmAbs val="0"/>
                                  </p:iterate>
                                  <p:childTnLst>
                                    <p:set>
                                      <p:cBhvr>
                                        <p:cTn id="36" fill="hold"/>
                                        <p:tgtEl>
                                          <p:spTgt spid="51">
                                            <p:txEl>
                                              <p:pRg st="3" end="3"/>
                                            </p:txEl>
                                          </p:spTgt>
                                        </p:tgtEl>
                                        <p:attrNameLst>
                                          <p:attrName>style.visibility</p:attrName>
                                        </p:attrNameLst>
                                      </p:cBhvr>
                                      <p:to>
                                        <p:strVal val="visible"/>
                                      </p:to>
                                    </p:set>
                                    <p:anim calcmode="lin" valueType="num">
                                      <p:cBhvr>
                                        <p:cTn id="37" dur="1000" fill="hold"/>
                                        <p:tgtEl>
                                          <p:spTgt spid="51">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51">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Hand Tools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Hand Operated Tool Standards</a:t>
            </a:r>
          </a:p>
        </p:txBody>
      </p:sp>
      <p:sp>
        <p:nvSpPr>
          <p:cNvPr id="58" name="Shape 58"/>
          <p:cNvSpPr>
            <a:spLocks noGrp="1"/>
          </p:cNvSpPr>
          <p:nvPr>
            <p:ph type="body" idx="1"/>
          </p:nvPr>
        </p:nvSpPr>
        <p:spPr>
          <a:xfrm>
            <a:off x="1270000" y="2768600"/>
            <a:ext cx="10464800" cy="5740400"/>
          </a:xfrm>
          <a:prstGeom prst="rect">
            <a:avLst/>
          </a:prstGeom>
        </p:spPr>
        <p:txBody>
          <a:bodyPr/>
          <a:lstStyle/>
          <a:p>
            <a:pPr lvl="0">
              <a:buBlip>
                <a:blip r:embed="rId3"/>
              </a:buBlip>
              <a:defRPr sz="1800">
                <a:solidFill>
                  <a:srgbClr val="000000"/>
                </a:solidFill>
              </a:defRPr>
            </a:pPr>
            <a:r>
              <a:rPr sz="3600">
                <a:solidFill>
                  <a:srgbClr val="FFFFFF"/>
                </a:solidFill>
              </a:rPr>
              <a:t>Employers shall not issue or permit the use of unsafe tools</a:t>
            </a:r>
            <a:br>
              <a:rPr sz="3600">
                <a:solidFill>
                  <a:srgbClr val="FFFFFF"/>
                </a:solidFill>
              </a:rPr>
            </a:br>
            <a:r>
              <a:rPr sz="3600">
                <a:solidFill>
                  <a:srgbClr val="FFFFFF"/>
                </a:solidFill>
              </a:rPr>
              <a:t>1926.301(a)</a:t>
            </a:r>
          </a:p>
          <a:p>
            <a:pPr lvl="0">
              <a:buBlip>
                <a:blip r:embed="rId3"/>
              </a:buBlip>
              <a:defRPr sz="1800">
                <a:solidFill>
                  <a:srgbClr val="000000"/>
                </a:solidFill>
              </a:defRPr>
            </a:pPr>
            <a:r>
              <a:rPr sz="3600">
                <a:solidFill>
                  <a:srgbClr val="FFFFFF"/>
                </a:solidFill>
              </a:rPr>
              <a:t>Wrenches shall not be used when jaws are sprung to the point that slippage occurs</a:t>
            </a:r>
            <a:br>
              <a:rPr sz="3600">
                <a:solidFill>
                  <a:srgbClr val="FFFFFF"/>
                </a:solidFill>
              </a:rPr>
            </a:br>
            <a:r>
              <a:rPr sz="3600">
                <a:solidFill>
                  <a:srgbClr val="FFFFFF"/>
                </a:solidFill>
              </a:rPr>
              <a:t>1926.301(b)</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4" title="Picture - Tool with mushroomed head"/>
          <p:cNvGrpSpPr/>
          <p:nvPr/>
        </p:nvGrpSpPr>
        <p:grpSpPr>
          <a:xfrm>
            <a:off x="6927850" y="2940050"/>
            <a:ext cx="4835922" cy="6108700"/>
            <a:chOff x="-44450" y="-44450"/>
            <a:chExt cx="4835921" cy="6108700"/>
          </a:xfrm>
        </p:grpSpPr>
        <p:pic>
          <p:nvPicPr>
            <p:cNvPr id="63" name="pasted-image.tif" title="Picture - tool with mushroomed head"/>
            <p:cNvPicPr/>
            <p:nvPr/>
          </p:nvPicPr>
          <p:blipFill>
            <a:blip r:embed="rId3" cstate="email">
              <a:extLst>
                <a:ext uri="{28A0092B-C50C-407E-A947-70E740481C1C}">
                  <a14:useLocalDpi xmlns:a14="http://schemas.microsoft.com/office/drawing/2010/main"/>
                </a:ext>
              </a:extLst>
            </a:blip>
            <a:srcRect/>
            <a:stretch>
              <a:fillRect/>
            </a:stretch>
          </p:blipFill>
          <p:spPr>
            <a:xfrm>
              <a:off x="0" y="0"/>
              <a:ext cx="4747115" cy="6019800"/>
            </a:xfrm>
            <a:prstGeom prst="rect">
              <a:avLst/>
            </a:prstGeom>
            <a:ln>
              <a:noFill/>
            </a:ln>
            <a:effectLst/>
          </p:spPr>
        </p:pic>
        <p:pic>
          <p:nvPicPr>
            <p:cNvPr id="62" name="Picture 61" title="Picture - tool with mushroomed head"/>
            <p:cNvPicPr/>
            <p:nvPr/>
          </p:nvPicPr>
          <p:blipFill>
            <a:blip r:embed="rId4">
              <a:extLst/>
            </a:blip>
            <a:stretch>
              <a:fillRect/>
            </a:stretch>
          </p:blipFill>
          <p:spPr>
            <a:xfrm>
              <a:off x="-44450" y="-44450"/>
              <a:ext cx="4835922" cy="6108700"/>
            </a:xfrm>
            <a:prstGeom prst="rect">
              <a:avLst/>
            </a:prstGeom>
            <a:effectLst/>
          </p:spPr>
        </p:pic>
      </p:grpSp>
      <p:sp>
        <p:nvSpPr>
          <p:cNvPr id="65" name="Shape 65"/>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Impact Tools</a:t>
            </a:r>
          </a:p>
        </p:txBody>
      </p:sp>
      <p:sp>
        <p:nvSpPr>
          <p:cNvPr id="66" name="Shape 66"/>
          <p:cNvSpPr>
            <a:spLocks noGrp="1"/>
          </p:cNvSpPr>
          <p:nvPr>
            <p:ph type="body" idx="1"/>
          </p:nvPr>
        </p:nvSpPr>
        <p:spPr>
          <a:prstGeom prst="rect">
            <a:avLst/>
          </a:prstGeom>
        </p:spPr>
        <p:txBody>
          <a:bodyPr/>
          <a:lstStyle/>
          <a:p>
            <a:pPr lvl="0">
              <a:buBlip>
                <a:blip r:embed="rId5"/>
              </a:buBlip>
              <a:defRPr sz="1800">
                <a:solidFill>
                  <a:srgbClr val="000000"/>
                </a:solidFill>
              </a:defRPr>
            </a:pPr>
            <a:r>
              <a:rPr sz="3200">
                <a:solidFill>
                  <a:srgbClr val="FFFFFF"/>
                </a:solidFill>
              </a:rPr>
              <a:t>Impact tools, such as drift pins, wedges, and chisels shall be kept free of mushroomed heads</a:t>
            </a:r>
          </a:p>
          <a:p>
            <a:pPr lvl="0">
              <a:buBlip>
                <a:blip r:embed="rId5"/>
              </a:buBlip>
              <a:defRPr sz="1800">
                <a:solidFill>
                  <a:srgbClr val="000000"/>
                </a:solidFill>
              </a:defRPr>
            </a:pPr>
            <a:r>
              <a:rPr sz="3200">
                <a:solidFill>
                  <a:srgbClr val="FFFFFF"/>
                </a:solidFill>
              </a:rPr>
              <a:t>Tools with mushroomed heads must not be used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2" title="Picture - hammer with a cracked handle"/>
          <p:cNvGrpSpPr/>
          <p:nvPr/>
        </p:nvGrpSpPr>
        <p:grpSpPr>
          <a:xfrm>
            <a:off x="6927850" y="2940050"/>
            <a:ext cx="4835923" cy="6108700"/>
            <a:chOff x="-44450" y="-44450"/>
            <a:chExt cx="4835922" cy="6108700"/>
          </a:xfrm>
        </p:grpSpPr>
        <p:pic>
          <p:nvPicPr>
            <p:cNvPr id="71" name="image.png" title="Picture - hammer with a cracked handle"/>
            <p:cNvPicPr/>
            <p:nvPr/>
          </p:nvPicPr>
          <p:blipFill>
            <a:blip r:embed="rId3" cstate="email">
              <a:extLst>
                <a:ext uri="{28A0092B-C50C-407E-A947-70E740481C1C}">
                  <a14:useLocalDpi xmlns:a14="http://schemas.microsoft.com/office/drawing/2010/main"/>
                </a:ext>
              </a:extLst>
            </a:blip>
            <a:srcRect/>
            <a:stretch>
              <a:fillRect/>
            </a:stretch>
          </p:blipFill>
          <p:spPr>
            <a:xfrm>
              <a:off x="0" y="0"/>
              <a:ext cx="4747115" cy="6019800"/>
            </a:xfrm>
            <a:prstGeom prst="rect">
              <a:avLst/>
            </a:prstGeom>
            <a:ln>
              <a:noFill/>
            </a:ln>
            <a:effectLst/>
          </p:spPr>
        </p:pic>
        <p:pic>
          <p:nvPicPr>
            <p:cNvPr id="70" name="Picture 69" title="Picture - hammer with a cracked handle"/>
            <p:cNvPicPr/>
            <p:nvPr/>
          </p:nvPicPr>
          <p:blipFill>
            <a:blip r:embed="rId4">
              <a:extLst/>
            </a:blip>
            <a:stretch>
              <a:fillRect/>
            </a:stretch>
          </p:blipFill>
          <p:spPr>
            <a:xfrm>
              <a:off x="-44450" y="-44450"/>
              <a:ext cx="4835922" cy="6108700"/>
            </a:xfrm>
            <a:prstGeom prst="rect">
              <a:avLst/>
            </a:prstGeom>
            <a:effectLst/>
          </p:spPr>
        </p:pic>
      </p:grpSp>
      <p:sp>
        <p:nvSpPr>
          <p:cNvPr id="73" name="Shape 73"/>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Wooden Handled Tools</a:t>
            </a:r>
          </a:p>
        </p:txBody>
      </p:sp>
      <p:sp>
        <p:nvSpPr>
          <p:cNvPr id="74" name="Shape 74"/>
          <p:cNvSpPr>
            <a:spLocks noGrp="1"/>
          </p:cNvSpPr>
          <p:nvPr>
            <p:ph type="body" idx="1"/>
          </p:nvPr>
        </p:nvSpPr>
        <p:spPr>
          <a:prstGeom prst="rect">
            <a:avLst/>
          </a:prstGeom>
        </p:spPr>
        <p:txBody>
          <a:bodyPr/>
          <a:lstStyle/>
          <a:p>
            <a:pPr marL="405383" lvl="0" indent="-405383" defTabSz="384047">
              <a:spcBef>
                <a:spcPts val="2600"/>
              </a:spcBef>
              <a:buBlip>
                <a:blip r:embed="rId5"/>
              </a:buBlip>
              <a:defRPr sz="1800">
                <a:solidFill>
                  <a:srgbClr val="000000"/>
                </a:solidFill>
              </a:defRPr>
            </a:pPr>
            <a:r>
              <a:rPr sz="2688">
                <a:solidFill>
                  <a:srgbClr val="FFFFFF"/>
                </a:solidFill>
              </a:rPr>
              <a:t>The wooden handles of tools shall be kept free of splinters or cracks and shall be kept tight in the tool</a:t>
            </a:r>
          </a:p>
          <a:p>
            <a:pPr marL="405383" lvl="0" indent="-405383" defTabSz="384047">
              <a:spcBef>
                <a:spcPts val="2600"/>
              </a:spcBef>
              <a:buBlip>
                <a:blip r:embed="rId5"/>
              </a:buBlip>
              <a:defRPr sz="1800">
                <a:solidFill>
                  <a:srgbClr val="000000"/>
                </a:solidFill>
              </a:defRPr>
            </a:pPr>
            <a:r>
              <a:rPr sz="2688">
                <a:solidFill>
                  <a:srgbClr val="FFFFFF"/>
                </a:solidFill>
              </a:rPr>
              <a:t>Never use a tool that has a cracked or splintered handle</a:t>
            </a:r>
          </a:p>
          <a:p>
            <a:pPr marL="405383" lvl="0" indent="-405383" defTabSz="384047">
              <a:spcBef>
                <a:spcPts val="2600"/>
              </a:spcBef>
              <a:buBlip>
                <a:blip r:embed="rId5"/>
              </a:buBlip>
              <a:defRPr sz="1800">
                <a:solidFill>
                  <a:srgbClr val="000000"/>
                </a:solidFill>
              </a:defRPr>
            </a:pPr>
            <a:r>
              <a:rPr sz="2688">
                <a:solidFill>
                  <a:srgbClr val="FFFFFF"/>
                </a:solidFill>
              </a:rPr>
              <a:t>Do not wrap handles with any tape</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TotalTime>
  <Words>1857</Words>
  <Application>Microsoft Office PowerPoint</Application>
  <PresentationFormat>Custom</PresentationFormat>
  <Paragraphs>255</Paragraphs>
  <Slides>37</Slides>
  <Notes>24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Chalkboard</vt:lpstr>
      <vt:lpstr>Hand &amp; Power Tool Safety</vt:lpstr>
      <vt:lpstr>Purpose of This Training</vt:lpstr>
      <vt:lpstr>Course Objectives</vt:lpstr>
      <vt:lpstr>Hazard Prevention of Tools</vt:lpstr>
      <vt:lpstr>Definitions</vt:lpstr>
      <vt:lpstr>Hand Tools</vt:lpstr>
      <vt:lpstr>Hand Operated Tool Standards</vt:lpstr>
      <vt:lpstr>Impact Tools</vt:lpstr>
      <vt:lpstr>Wooden Handled Tools</vt:lpstr>
      <vt:lpstr>Hand Tool Safety</vt:lpstr>
      <vt:lpstr>Knife Safety</vt:lpstr>
      <vt:lpstr>Power Tools</vt:lpstr>
      <vt:lpstr>Types of Power Tools</vt:lpstr>
      <vt:lpstr>Power Tool Hazards</vt:lpstr>
      <vt:lpstr>Power Tool Switches</vt:lpstr>
      <vt:lpstr>Electric Tool Protection</vt:lpstr>
      <vt:lpstr>Electric Tool Precautions</vt:lpstr>
      <vt:lpstr>Electric Tool Precautions Cont.</vt:lpstr>
      <vt:lpstr>Electric Tool Precautions Cont. </vt:lpstr>
      <vt:lpstr>Electric Tool Power Cord Precautions</vt:lpstr>
      <vt:lpstr>Pneumatic Tool Precautions</vt:lpstr>
      <vt:lpstr>Pneumatic Tool Precautions Cont.</vt:lpstr>
      <vt:lpstr>Liquid Fuel Tool Precautions</vt:lpstr>
      <vt:lpstr>Powder-Actuated Tool Precaution</vt:lpstr>
      <vt:lpstr>Extension Cord Precautions</vt:lpstr>
      <vt:lpstr>Bench Grinder Precautions</vt:lpstr>
      <vt:lpstr>Conduct a Ring Test</vt:lpstr>
      <vt:lpstr>Bench grinder setup</vt:lpstr>
      <vt:lpstr>Employee Rights and Responsibilities</vt:lpstr>
      <vt:lpstr>Employee Rights &amp; Responsibilities Occupational Safety and Health Act of 1970</vt:lpstr>
      <vt:lpstr>Employee Rights &amp; Responsibilities You have the right to:</vt:lpstr>
      <vt:lpstr>Employee Rights &amp; Responsibilities Continued:</vt:lpstr>
      <vt:lpstr>Whistleblower Protection</vt:lpstr>
      <vt:lpstr>Whistleblower Protection </vt:lpstr>
      <vt:lpstr> Whistleblower Protection</vt:lpstr>
      <vt:lpstr>Employee Rights &amp; Responsibilities</vt:lpstr>
      <vt:lpstr>What We Learned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&amp; Power Tool Safety</dc:title>
  <dc:creator>Zajkowska, Alicja - OSHA CTR</dc:creator>
  <cp:lastModifiedBy>Robertson, Donna - OSHA</cp:lastModifiedBy>
  <cp:revision>10</cp:revision>
  <dcterms:modified xsi:type="dcterms:W3CDTF">2017-06-12T14:42:14Z</dcterms:modified>
</cp:coreProperties>
</file>