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24384000" cy="13716000"/>
  <p:notesSz cx="6858000" cy="9144000"/>
  <p:defaultTextStyle>
    <a:lvl1pPr algn="ctr" defTabSz="825500">
      <a:defRPr sz="5200">
        <a:solidFill>
          <a:srgbClr val="FF0000"/>
        </a:solidFill>
        <a:latin typeface="Helvetica Light"/>
        <a:ea typeface="Helvetica Light"/>
        <a:cs typeface="Helvetica Light"/>
        <a:sym typeface="Helvetica Light"/>
      </a:defRPr>
    </a:lvl1pPr>
    <a:lvl2pPr algn="ctr" defTabSz="825500">
      <a:defRPr sz="5200">
        <a:solidFill>
          <a:srgbClr val="FF0000"/>
        </a:solidFill>
        <a:latin typeface="Helvetica Light"/>
        <a:ea typeface="Helvetica Light"/>
        <a:cs typeface="Helvetica Light"/>
        <a:sym typeface="Helvetica Light"/>
      </a:defRPr>
    </a:lvl2pPr>
    <a:lvl3pPr algn="ctr" defTabSz="825500">
      <a:defRPr sz="5200">
        <a:solidFill>
          <a:srgbClr val="FF0000"/>
        </a:solidFill>
        <a:latin typeface="Helvetica Light"/>
        <a:ea typeface="Helvetica Light"/>
        <a:cs typeface="Helvetica Light"/>
        <a:sym typeface="Helvetica Light"/>
      </a:defRPr>
    </a:lvl3pPr>
    <a:lvl4pPr algn="ctr" defTabSz="825500">
      <a:defRPr sz="5200">
        <a:solidFill>
          <a:srgbClr val="FF0000"/>
        </a:solidFill>
        <a:latin typeface="Helvetica Light"/>
        <a:ea typeface="Helvetica Light"/>
        <a:cs typeface="Helvetica Light"/>
        <a:sym typeface="Helvetica Light"/>
      </a:defRPr>
    </a:lvl4pPr>
    <a:lvl5pPr algn="ctr" defTabSz="825500">
      <a:defRPr sz="5200">
        <a:solidFill>
          <a:srgbClr val="FF0000"/>
        </a:solidFill>
        <a:latin typeface="Helvetica Light"/>
        <a:ea typeface="Helvetica Light"/>
        <a:cs typeface="Helvetica Light"/>
        <a:sym typeface="Helvetica Light"/>
      </a:defRPr>
    </a:lvl5pPr>
    <a:lvl6pPr algn="ctr" defTabSz="825500">
      <a:defRPr sz="5200">
        <a:solidFill>
          <a:srgbClr val="FF0000"/>
        </a:solidFill>
        <a:latin typeface="Helvetica Light"/>
        <a:ea typeface="Helvetica Light"/>
        <a:cs typeface="Helvetica Light"/>
        <a:sym typeface="Helvetica Light"/>
      </a:defRPr>
    </a:lvl6pPr>
    <a:lvl7pPr algn="ctr" defTabSz="825500">
      <a:defRPr sz="5200">
        <a:solidFill>
          <a:srgbClr val="FF0000"/>
        </a:solidFill>
        <a:latin typeface="Helvetica Light"/>
        <a:ea typeface="Helvetica Light"/>
        <a:cs typeface="Helvetica Light"/>
        <a:sym typeface="Helvetica Light"/>
      </a:defRPr>
    </a:lvl7pPr>
    <a:lvl8pPr algn="ctr" defTabSz="825500">
      <a:defRPr sz="5200">
        <a:solidFill>
          <a:srgbClr val="FF0000"/>
        </a:solidFill>
        <a:latin typeface="Helvetica Light"/>
        <a:ea typeface="Helvetica Light"/>
        <a:cs typeface="Helvetica Light"/>
        <a:sym typeface="Helvetica Light"/>
      </a:defRPr>
    </a:lvl8pPr>
    <a:lvl9pPr algn="ctr" defTabSz="825500">
      <a:defRPr sz="5200">
        <a:solidFill>
          <a:srgbClr val="FF0000"/>
        </a:solidFill>
        <a:latin typeface="Helvetica Light"/>
        <a:ea typeface="Helvetica Light"/>
        <a:cs typeface="Helvetica Light"/>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Ref idx="minor">
          <a:srgbClr val="FF0000"/>
        </a:fontRef>
        <a:srgbClr val="FF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2E9"/>
          </a:solidFill>
        </a:fill>
      </a:tcStyle>
    </a:wholeTbl>
    <a:band2H>
      <a:tcTxStyle/>
      <a:tcStyle>
        <a:tcBdr/>
        <a:fill>
          <a:solidFill>
            <a:srgbClr val="E6EAF4"/>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65C1"/>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65C1"/>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65C1"/>
          </a:solidFill>
        </a:fill>
      </a:tcStyle>
    </a:firstRow>
  </a:tblStyle>
  <a:tblStyle styleId="{C7B018BB-80A7-4F77-B60F-C8B233D01FF8}" styleName="">
    <a:tblBg/>
    <a:wholeTbl>
      <a:tcTxStyle b="on" i="on">
        <a:fontRef idx="minor">
          <a:srgbClr val="FF0000"/>
        </a:fontRef>
        <a:srgbClr val="FF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ADB"/>
          </a:solidFill>
        </a:fill>
      </a:tcStyle>
    </a:wholeTbl>
    <a:band2H>
      <a:tcTxStyle/>
      <a:tcStyle>
        <a:tcBdr/>
        <a:fill>
          <a:solidFill>
            <a:srgbClr val="E6EDEE"/>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C91"/>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C91"/>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C91"/>
          </a:solidFill>
        </a:fill>
      </a:tcStyle>
    </a:firstRow>
  </a:tblStyle>
  <a:tblStyle styleId="{EEE7283C-3CF3-47DC-8721-378D4A62B228}" styleName="">
    <a:tblBg/>
    <a:wholeTbl>
      <a:tcTxStyle b="on" i="on">
        <a:fontRef idx="minor">
          <a:srgbClr val="FF0000"/>
        </a:fontRef>
        <a:srgbClr val="FF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D7CB"/>
          </a:solidFill>
        </a:fill>
      </a:tcStyle>
    </a:wholeTbl>
    <a:band2H>
      <a:tcTxStyle/>
      <a:tcStyle>
        <a:tcBdr/>
        <a:fill>
          <a:solidFill>
            <a:srgbClr val="F3ECE7"/>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C8027"/>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C8027"/>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C8027"/>
          </a:solidFill>
        </a:fill>
      </a:tcStyle>
    </a:firstRow>
  </a:tblStyle>
  <a:tblStyle styleId="{CF821DB8-F4EB-4A41-A1BA-3FCAFE7338EE}" styleName="">
    <a:tblBg/>
    <a:wholeTbl>
      <a:tcTxStyle b="on" i="on">
        <a:fontRef idx="minor">
          <a:srgbClr val="FF0000"/>
        </a:fontRef>
        <a:srgbClr val="FF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E6E6"/>
          </a:solidFill>
        </a:fill>
      </a:tcStyle>
    </a:wholeTbl>
    <a:band2H>
      <a:tcTxStyle/>
      <a:tcStyle>
        <a:tcBdr/>
        <a:fill>
          <a:solidFill>
            <a:srgbClr val="FFFFFF"/>
          </a:solidFill>
        </a:fill>
      </a:tcStyle>
    </a:band2H>
    <a:firstCol>
      <a:tcTxStyle b="on" i="on">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65C1"/>
          </a:solidFill>
        </a:fill>
      </a:tcStyle>
    </a:firstCol>
    <a:lastRow>
      <a:tcTxStyle b="on" i="on">
        <a:fontRef idx="minor">
          <a:srgbClr val="FF0000"/>
        </a:fontRef>
        <a:srgbClr val="FF0000"/>
      </a:tcTxStyle>
      <a:tcStyle>
        <a:tcBdr>
          <a:left>
            <a:ln w="12700" cap="flat">
              <a:noFill/>
              <a:miter lim="400000"/>
            </a:ln>
          </a:left>
          <a:right>
            <a:ln w="12700" cap="flat">
              <a:noFill/>
              <a:miter lim="400000"/>
            </a:ln>
          </a:right>
          <a:top>
            <a:ln w="50800" cap="flat">
              <a:solidFill>
                <a:srgbClr val="FF0000"/>
              </a:solidFill>
              <a:prstDash val="solid"/>
              <a:bevel/>
            </a:ln>
          </a:top>
          <a:bottom>
            <a:ln w="25400" cap="flat">
              <a:solidFill>
                <a:srgbClr val="FF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inor">
          <a:srgbClr val="FFFFFF"/>
        </a:fontRef>
        <a:srgbClr val="FFFFFF"/>
      </a:tcTxStyle>
      <a:tcStyle>
        <a:tcBdr>
          <a:left>
            <a:ln w="12700" cap="flat">
              <a:noFill/>
              <a:miter lim="400000"/>
            </a:ln>
          </a:left>
          <a:right>
            <a:ln w="12700" cap="flat">
              <a:noFill/>
              <a:miter lim="400000"/>
            </a:ln>
          </a:right>
          <a:top>
            <a:ln w="25400" cap="flat">
              <a:solidFill>
                <a:srgbClr val="FF0000"/>
              </a:solidFill>
              <a:prstDash val="solid"/>
              <a:bevel/>
            </a:ln>
          </a:top>
          <a:bottom>
            <a:ln w="25400" cap="flat">
              <a:solidFill>
                <a:srgbClr val="FF0000"/>
              </a:solidFill>
              <a:prstDash val="solid"/>
              <a:bevel/>
            </a:ln>
          </a:bottom>
          <a:insideH>
            <a:ln w="12700" cap="flat">
              <a:noFill/>
              <a:miter lim="400000"/>
            </a:ln>
          </a:insideH>
          <a:insideV>
            <a:ln w="12700" cap="flat">
              <a:noFill/>
              <a:miter lim="400000"/>
            </a:ln>
          </a:insideV>
        </a:tcBdr>
        <a:fill>
          <a:solidFill>
            <a:srgbClr val="0065C1"/>
          </a:solidFill>
        </a:fill>
      </a:tcStyle>
    </a:firstRow>
  </a:tblStyle>
  <a:tblStyle styleId="{33BA23B1-9221-436E-865A-0063620EA4FD}" styleName="">
    <a:tblBg/>
    <a:wholeTbl>
      <a:tcTxStyle b="on" i="on">
        <a:fontRef idx="minor">
          <a:srgbClr val="FF0000"/>
        </a:fontRef>
        <a:srgbClr val="FF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CACA"/>
          </a:solidFill>
        </a:fill>
      </a:tcStyle>
    </a:wholeTbl>
    <a:band2H>
      <a:tcTxStyle/>
      <a:tcStyle>
        <a:tcBdr/>
        <a:fill>
          <a:solidFill>
            <a:srgbClr val="FFE6E6"/>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0000"/>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0000"/>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0000"/>
          </a:solidFill>
        </a:fill>
      </a:tcStyle>
    </a:firstRow>
  </a:tblStyle>
  <a:tblStyle styleId="{2708684C-4D16-4618-839F-0558EEFCDFE6}" styleName="">
    <a:tblBg/>
    <a:wholeTb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wholeTbl>
    <a:band2H>
      <a:tcTxStyle/>
      <a:tcStyle>
        <a:tcBdr/>
        <a:fill>
          <a:solidFill>
            <a:srgbClr val="FFFFFF"/>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508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254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245" y="-173"/>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Shape 39"/>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0" name="Shape 40"/>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2647889083"/>
      </p:ext>
    </p:extLst>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Herbert_William_Heinrich"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osha.gov/dcsp/smallbusiness/safetypays/" TargetMode="External"/><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54" name="Shape 54"/>
          <p:cNvSpPr>
            <a:spLocks noGrp="1"/>
          </p:cNvSpPr>
          <p:nvPr>
            <p:ph type="body" sz="quarter" idx="1"/>
          </p:nvPr>
        </p:nvSpPr>
        <p:spPr>
          <a:prstGeom prst="rect">
            <a:avLst/>
          </a:prstGeom>
        </p:spPr>
        <p:txBody>
          <a:bodyPr/>
          <a:lstStyle/>
          <a:p>
            <a:pPr lvl="0">
              <a:defRPr sz="1800"/>
            </a:pPr>
            <a:r>
              <a:rPr sz="2200"/>
              <a:t>Through experience these are WITCC’s definitions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Shape 194"/>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95" name="Shape 195"/>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hape 199"/>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200" name="Shape 200"/>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Shape 204"/>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205" name="Shape 205"/>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Information above was taken from the new 2 hour Intro to OSHA PPT, slide #40.</a:t>
            </a:r>
          </a:p>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a:latin typeface="Calibri"/>
                <a:ea typeface="Calibri"/>
                <a:cs typeface="Calibri"/>
                <a:sym typeface="Calibri"/>
              </a:rPr>
              <a:t>The instructor will discuss employee rights and responsibilities with the participants.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71" name="Shape 71"/>
          <p:cNvSpPr>
            <a:spLocks noGrp="1"/>
          </p:cNvSpPr>
          <p:nvPr>
            <p:ph type="body" sz="quarter" idx="1"/>
          </p:nvPr>
        </p:nvSpPr>
        <p:spPr>
          <a:prstGeom prst="rect">
            <a:avLst/>
          </a:prstGeom>
        </p:spPr>
        <p:txBody>
          <a:bodyPr/>
          <a:lstStyle/>
          <a:p>
            <a:pPr lvl="0">
              <a:lnSpc>
                <a:spcPct val="117999"/>
              </a:lnSpc>
              <a:defRPr sz="1800"/>
            </a:pPr>
            <a:r>
              <a:rPr sz="2200"/>
              <a:t>Source:</a:t>
            </a:r>
          </a:p>
          <a:p>
            <a:pPr lvl="0">
              <a:lnSpc>
                <a:spcPct val="117999"/>
              </a:lnSpc>
              <a:defRPr sz="1800"/>
            </a:pPr>
            <a:r>
              <a:rPr sz="2200" u="sng">
                <a:solidFill>
                  <a:srgbClr val="0000FF"/>
                </a:solidFill>
                <a:uFill>
                  <a:solidFill>
                    <a:srgbClr val="0000FF"/>
                  </a:solidFill>
                </a:uFill>
                <a:hlinkClick r:id="rId3"/>
              </a:rPr>
              <a:t>http://en.wikipedia.org/wiki/Herbert_William_Heinrich</a:t>
            </a:r>
            <a:endParaRPr sz="2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Shape 93"/>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94" name="Shape 94"/>
          <p:cNvSpPr>
            <a:spLocks noGrp="1"/>
          </p:cNvSpPr>
          <p:nvPr>
            <p:ph type="body" sz="quarter" idx="1"/>
          </p:nvPr>
        </p:nvSpPr>
        <p:spPr>
          <a:prstGeom prst="rect">
            <a:avLst/>
          </a:prstGeom>
        </p:spPr>
        <p:txBody>
          <a:bodyPr/>
          <a:lstStyle/>
          <a:p>
            <a:pPr lvl="0">
              <a:defRPr sz="1800"/>
            </a:pPr>
            <a:r>
              <a:rPr sz="2200"/>
              <a:t>Student Activity - Students are tasked with sketching an imaginary scene or a scene from an actual accident or near miss.  This helps students understand what needs to be on the sketch.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10" name="Shape 110"/>
          <p:cNvSpPr>
            <a:spLocks noGrp="1"/>
          </p:cNvSpPr>
          <p:nvPr>
            <p:ph type="body" sz="quarter" idx="1"/>
          </p:nvPr>
        </p:nvSpPr>
        <p:spPr>
          <a:prstGeom prst="rect">
            <a:avLst/>
          </a:prstGeom>
        </p:spPr>
        <p:txBody>
          <a:bodyPr/>
          <a:lstStyle/>
          <a:p>
            <a:pPr lvl="0">
              <a:defRPr sz="1800"/>
            </a:pPr>
            <a:r>
              <a:rPr sz="2200"/>
              <a:t>To make the witness feel at ease, you could also sit next to them instead of sitting across from them.</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60" name="Shape 160"/>
          <p:cNvSpPr>
            <a:spLocks noGrp="1"/>
          </p:cNvSpPr>
          <p:nvPr>
            <p:ph type="body" sz="quarter" idx="1"/>
          </p:nvPr>
        </p:nvSpPr>
        <p:spPr>
          <a:prstGeom prst="rect">
            <a:avLst/>
          </a:prstGeom>
        </p:spPr>
        <p:txBody>
          <a:bodyPr/>
          <a:lstStyle/>
          <a:p>
            <a:pPr lvl="0">
              <a:defRPr sz="1800"/>
            </a:pPr>
            <a:r>
              <a:rPr sz="2200"/>
              <a:t>To find the estimated cost of an incident go to:</a:t>
            </a:r>
          </a:p>
          <a:p>
            <a:pPr lvl="0">
              <a:defRPr sz="1800"/>
            </a:pPr>
            <a:r>
              <a:rPr sz="2200" u="sng">
                <a:solidFill>
                  <a:srgbClr val="0000FF"/>
                </a:solidFill>
                <a:uFill>
                  <a:solidFill>
                    <a:srgbClr val="0000FF"/>
                  </a:solidFill>
                </a:uFill>
                <a:hlinkClick r:id="rId3"/>
              </a:rPr>
              <a:t>https://www.osha.gov/dcsp/smallbusiness/safetypays/</a:t>
            </a:r>
            <a:r>
              <a:rPr sz="2200"/>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74" name="Shape 174"/>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a:latin typeface="Calibri"/>
                <a:ea typeface="Calibri"/>
                <a:cs typeface="Calibri"/>
                <a:sym typeface="Calibri"/>
              </a:rPr>
              <a:t>The instructor will discuss employee rights and responsibilities with the participants.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79" name="Shape 179"/>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85" name="Shape 185"/>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b="1">
                <a:latin typeface="Calibri"/>
                <a:ea typeface="Calibri"/>
                <a:cs typeface="Calibri"/>
                <a:sym typeface="Calibri"/>
              </a:rPr>
              <a:t>Provide handouts to minimize amount of info on slides.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90" name="Shape 190"/>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amp; Subtitle">
    <p:spTree>
      <p:nvGrpSpPr>
        <p:cNvPr id="1" name=""/>
        <p:cNvGrpSpPr/>
        <p:nvPr/>
      </p:nvGrpSpPr>
      <p:grpSpPr>
        <a:xfrm>
          <a:off x="0" y="0"/>
          <a:ext cx="0" cy="0"/>
          <a:chOff x="0" y="0"/>
          <a:chExt cx="0" cy="0"/>
        </a:xfrm>
      </p:grpSpPr>
      <p:sp>
        <p:nvSpPr>
          <p:cNvPr id="8" name="Shape 8"/>
          <p:cNvSpPr>
            <a:spLocks noGrp="1"/>
          </p:cNvSpPr>
          <p:nvPr>
            <p:ph type="title"/>
          </p:nvPr>
        </p:nvSpPr>
        <p:spPr>
          <a:xfrm>
            <a:off x="2387600" y="0"/>
            <a:ext cx="19621500" cy="6946900"/>
          </a:xfrm>
          <a:prstGeom prst="rect">
            <a:avLst/>
          </a:prstGeom>
        </p:spPr>
        <p:txBody>
          <a:bodyPr lIns="0" tIns="0" rIns="0" bIns="0" anchor="b"/>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
        <p:nvSpPr>
          <p:cNvPr id="9" name="Shape 9"/>
          <p:cNvSpPr>
            <a:spLocks noGrp="1"/>
          </p:cNvSpPr>
          <p:nvPr>
            <p:ph type="body" idx="1"/>
          </p:nvPr>
        </p:nvSpPr>
        <p:spPr>
          <a:xfrm>
            <a:off x="2387600" y="7073900"/>
            <a:ext cx="19621500" cy="5016500"/>
          </a:xfrm>
          <a:prstGeom prst="rect">
            <a:avLst/>
          </a:prstGeom>
        </p:spPr>
        <p:txBody>
          <a:bodyPr lIns="0" tIns="0" rIns="0" bIns="0"/>
          <a:lstStyle>
            <a:lvl1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1pPr>
            <a:lvl2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2pPr>
            <a:lvl3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3pPr>
            <a:lvl4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4pPr>
            <a:lvl5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5pPr>
          </a:lstStyle>
          <a:p>
            <a:pPr lvl="0">
              <a:defRPr sz="1800">
                <a:solidFill>
                  <a:srgbClr val="000000"/>
                </a:solidFill>
              </a:defRPr>
            </a:pPr>
            <a:r>
              <a:rPr sz="4400">
                <a:solidFill>
                  <a:srgbClr val="FFFFFF"/>
                </a:solidFill>
              </a:rPr>
              <a:t>Body Level One</a:t>
            </a:r>
          </a:p>
          <a:p>
            <a:pPr lvl="1">
              <a:defRPr sz="1800">
                <a:solidFill>
                  <a:srgbClr val="000000"/>
                </a:solidFill>
              </a:defRPr>
            </a:pPr>
            <a:r>
              <a:rPr sz="4400">
                <a:solidFill>
                  <a:srgbClr val="FFFFFF"/>
                </a:solidFill>
              </a:rPr>
              <a:t>Body Level Two</a:t>
            </a:r>
          </a:p>
          <a:p>
            <a:pPr lvl="2">
              <a:defRPr sz="1800">
                <a:solidFill>
                  <a:srgbClr val="000000"/>
                </a:solidFill>
              </a:defRPr>
            </a:pPr>
            <a:r>
              <a:rPr sz="4400">
                <a:solidFill>
                  <a:srgbClr val="FFFFFF"/>
                </a:solidFill>
              </a:rPr>
              <a:t>Body Level Three</a:t>
            </a:r>
          </a:p>
          <a:p>
            <a:pPr lvl="3">
              <a:defRPr sz="1800">
                <a:solidFill>
                  <a:srgbClr val="000000"/>
                </a:solidFill>
              </a:defRPr>
            </a:pPr>
            <a:r>
              <a:rPr sz="4400">
                <a:solidFill>
                  <a:srgbClr val="FFFFFF"/>
                </a:solidFill>
              </a:rPr>
              <a:t>Body Level Four</a:t>
            </a:r>
          </a:p>
          <a:p>
            <a:pPr lvl="4">
              <a:defRPr sz="1800">
                <a:solidFill>
                  <a:srgbClr val="000000"/>
                </a:solidFill>
              </a:defRPr>
            </a:pPr>
            <a:r>
              <a:rPr sz="4400">
                <a:solidFill>
                  <a:srgbClr val="FFFFFF"/>
                </a:solidFill>
              </a:rPr>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Quote">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33" name="Shape 33"/>
          <p:cNvSpPr>
            <a:spLocks noGrp="1"/>
          </p:cNvSpPr>
          <p:nvPr>
            <p:ph type="title"/>
          </p:nvPr>
        </p:nvSpPr>
        <p:spPr>
          <a:xfrm>
            <a:off x="3962400" y="0"/>
            <a:ext cx="16459200" cy="4114800"/>
          </a:xfrm>
          <a:prstGeom prst="rect">
            <a:avLst/>
          </a:prstGeom>
        </p:spPr>
        <p:txBody>
          <a:bodyPr/>
          <a:lstStyle/>
          <a:p>
            <a:pPr lvl="0">
              <a:defRPr sz="1800" spc="0">
                <a:solidFill>
                  <a:srgbClr val="000000"/>
                </a:solidFill>
              </a:defRPr>
            </a:pPr>
            <a:r>
              <a:rPr sz="8000" spc="-200">
                <a:solidFill>
                  <a:srgbClr val="D2533C"/>
                </a:solidFill>
              </a:rPr>
              <a:t>Title Text</a:t>
            </a:r>
          </a:p>
        </p:txBody>
      </p:sp>
      <p:sp>
        <p:nvSpPr>
          <p:cNvPr id="34" name="Shape 3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36" name="Shape 36"/>
          <p:cNvSpPr>
            <a:spLocks noGrp="1"/>
          </p:cNvSpPr>
          <p:nvPr>
            <p:ph type="title"/>
          </p:nvPr>
        </p:nvSpPr>
        <p:spPr>
          <a:prstGeom prst="rect">
            <a:avLst/>
          </a:prstGeom>
        </p:spPr>
        <p:txBody>
          <a:bodyPr/>
          <a:lstStyle/>
          <a:p>
            <a:pPr lvl="0">
              <a:defRPr sz="1800" spc="0">
                <a:solidFill>
                  <a:srgbClr val="000000"/>
                </a:solidFill>
              </a:defRPr>
            </a:pPr>
            <a:r>
              <a:rPr sz="8000" spc="-200">
                <a:solidFill>
                  <a:srgbClr val="D2533C"/>
                </a:solidFill>
              </a:rPr>
              <a:t>Title Text</a:t>
            </a:r>
          </a:p>
        </p:txBody>
      </p:sp>
      <p:sp>
        <p:nvSpPr>
          <p:cNvPr id="37" name="Shape 37"/>
          <p:cNvSpPr>
            <a:spLocks noGrp="1"/>
          </p:cNvSpPr>
          <p:nvPr>
            <p:ph type="body" idx="1"/>
          </p:nvPr>
        </p:nvSpPr>
        <p:spPr>
          <a:prstGeom prst="rect">
            <a:avLst/>
          </a:prstGeom>
        </p:spPr>
        <p:txBody>
          <a:bodyPr/>
          <a:lstStyle/>
          <a:p>
            <a:pPr lvl="0">
              <a:defRPr sz="1800">
                <a:solidFill>
                  <a:srgbClr val="000000"/>
                </a:solidFill>
              </a:defRPr>
            </a:pPr>
            <a:r>
              <a:rPr sz="4800">
                <a:solidFill>
                  <a:srgbClr val="292934"/>
                </a:solidFill>
              </a:rPr>
              <a:t>Body Level One</a:t>
            </a:r>
          </a:p>
          <a:p>
            <a:pPr lvl="1">
              <a:defRPr sz="1800">
                <a:solidFill>
                  <a:srgbClr val="000000"/>
                </a:solidFill>
              </a:defRPr>
            </a:pPr>
            <a:r>
              <a:rPr sz="4800">
                <a:solidFill>
                  <a:srgbClr val="292934"/>
                </a:solidFill>
              </a:rPr>
              <a:t>Body Level Two</a:t>
            </a:r>
          </a:p>
          <a:p>
            <a:pPr lvl="2">
              <a:defRPr sz="1800">
                <a:solidFill>
                  <a:srgbClr val="000000"/>
                </a:solidFill>
              </a:defRPr>
            </a:pPr>
            <a:r>
              <a:rPr sz="4800">
                <a:solidFill>
                  <a:srgbClr val="292934"/>
                </a:solidFill>
              </a:rPr>
              <a:t>Body Level Three</a:t>
            </a:r>
          </a:p>
          <a:p>
            <a:pPr lvl="3">
              <a:defRPr sz="1800">
                <a:solidFill>
                  <a:srgbClr val="000000"/>
                </a:solidFill>
              </a:defRPr>
            </a:pPr>
            <a:r>
              <a:rPr sz="4800">
                <a:solidFill>
                  <a:srgbClr val="292934"/>
                </a:solidFill>
              </a:rPr>
              <a:t>Body Level Four</a:t>
            </a:r>
          </a:p>
          <a:p>
            <a:pPr lvl="4">
              <a:defRPr sz="1800">
                <a:solidFill>
                  <a:srgbClr val="000000"/>
                </a:solidFill>
              </a:defRPr>
            </a:pPr>
            <a:r>
              <a:rPr sz="4800">
                <a:solidFill>
                  <a:srgbClr val="292934"/>
                </a:solidFill>
              </a:rPr>
              <a:t>Body Level Five</a:t>
            </a:r>
          </a:p>
        </p:txBody>
      </p:sp>
      <p:sp>
        <p:nvSpPr>
          <p:cNvPr id="38" name="Shape 3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
    <p:spTree>
      <p:nvGrpSpPr>
        <p:cNvPr id="1" name=""/>
        <p:cNvGrpSpPr/>
        <p:nvPr/>
      </p:nvGrpSpPr>
      <p:grpSpPr>
        <a:xfrm>
          <a:off x="0" y="0"/>
          <a:ext cx="0" cy="0"/>
          <a:chOff x="0" y="0"/>
          <a:chExt cx="0" cy="0"/>
        </a:xfrm>
      </p:grpSpPr>
      <p:sp>
        <p:nvSpPr>
          <p:cNvPr id="11" name="Shape 11"/>
          <p:cNvSpPr>
            <a:spLocks noGrp="1"/>
          </p:cNvSpPr>
          <p:nvPr>
            <p:ph type="title"/>
          </p:nvPr>
        </p:nvSpPr>
        <p:spPr>
          <a:xfrm>
            <a:off x="2387600" y="6019800"/>
            <a:ext cx="19621500" cy="5435600"/>
          </a:xfrm>
          <a:prstGeom prst="rect">
            <a:avLst/>
          </a:prstGeom>
        </p:spPr>
        <p:txBody>
          <a:bodyPr lIns="0" tIns="0" rIns="0" bIns="0" anchor="b"/>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
        <p:nvSpPr>
          <p:cNvPr id="12" name="Shape 12"/>
          <p:cNvSpPr>
            <a:spLocks noGrp="1"/>
          </p:cNvSpPr>
          <p:nvPr>
            <p:ph type="body" idx="1"/>
          </p:nvPr>
        </p:nvSpPr>
        <p:spPr>
          <a:xfrm>
            <a:off x="2387600" y="11518900"/>
            <a:ext cx="19621500" cy="2197100"/>
          </a:xfrm>
          <a:prstGeom prst="rect">
            <a:avLst/>
          </a:prstGeom>
        </p:spPr>
        <p:txBody>
          <a:bodyPr lIns="0" tIns="0" rIns="0" bIns="0"/>
          <a:lstStyle>
            <a:lvl1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1pPr>
            <a:lvl2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2pPr>
            <a:lvl3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3pPr>
            <a:lvl4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4pPr>
            <a:lvl5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5pPr>
          </a:lstStyle>
          <a:p>
            <a:pPr lvl="0">
              <a:defRPr sz="1800">
                <a:solidFill>
                  <a:srgbClr val="000000"/>
                </a:solidFill>
              </a:defRPr>
            </a:pPr>
            <a:r>
              <a:rPr sz="4400">
                <a:solidFill>
                  <a:srgbClr val="FFFFFF"/>
                </a:solidFill>
              </a:rPr>
              <a:t>Body Level One</a:t>
            </a:r>
          </a:p>
          <a:p>
            <a:pPr lvl="1">
              <a:defRPr sz="1800">
                <a:solidFill>
                  <a:srgbClr val="000000"/>
                </a:solidFill>
              </a:defRPr>
            </a:pPr>
            <a:r>
              <a:rPr sz="4400">
                <a:solidFill>
                  <a:srgbClr val="FFFFFF"/>
                </a:solidFill>
              </a:rPr>
              <a:t>Body Level Two</a:t>
            </a:r>
          </a:p>
          <a:p>
            <a:pPr lvl="2">
              <a:defRPr sz="1800">
                <a:solidFill>
                  <a:srgbClr val="000000"/>
                </a:solidFill>
              </a:defRPr>
            </a:pPr>
            <a:r>
              <a:rPr sz="4400">
                <a:solidFill>
                  <a:srgbClr val="FFFFFF"/>
                </a:solidFill>
              </a:rPr>
              <a:t>Body Level Three</a:t>
            </a:r>
          </a:p>
          <a:p>
            <a:pPr lvl="3">
              <a:defRPr sz="1800">
                <a:solidFill>
                  <a:srgbClr val="000000"/>
                </a:solidFill>
              </a:defRPr>
            </a:pPr>
            <a:r>
              <a:rPr sz="4400">
                <a:solidFill>
                  <a:srgbClr val="FFFFFF"/>
                </a:solidFill>
              </a:rPr>
              <a:t>Body Level Four</a:t>
            </a:r>
          </a:p>
          <a:p>
            <a:pPr lvl="4">
              <a:defRPr sz="1800">
                <a:solidFill>
                  <a:srgbClr val="000000"/>
                </a:solidFill>
              </a:defRPr>
            </a:pPr>
            <a:r>
              <a:rPr sz="4400">
                <a:solidFill>
                  <a:srgbClr val="FFFFFF"/>
                </a:solidFill>
              </a:rP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 Center">
    <p:spTree>
      <p:nvGrpSpPr>
        <p:cNvPr id="1" name=""/>
        <p:cNvGrpSpPr/>
        <p:nvPr/>
      </p:nvGrpSpPr>
      <p:grpSpPr>
        <a:xfrm>
          <a:off x="0" y="0"/>
          <a:ext cx="0" cy="0"/>
          <a:chOff x="0" y="0"/>
          <a:chExt cx="0" cy="0"/>
        </a:xfrm>
      </p:grpSpPr>
      <p:sp>
        <p:nvSpPr>
          <p:cNvPr id="14" name="Shape 14"/>
          <p:cNvSpPr>
            <a:spLocks noGrp="1"/>
          </p:cNvSpPr>
          <p:nvPr>
            <p:ph type="title"/>
          </p:nvPr>
        </p:nvSpPr>
        <p:spPr>
          <a:xfrm>
            <a:off x="2387600" y="4533900"/>
            <a:ext cx="19621500" cy="4648200"/>
          </a:xfrm>
          <a:prstGeom prst="rect">
            <a:avLst/>
          </a:prstGeom>
        </p:spPr>
        <p:txBody>
          <a:bodyPr lIns="0" tIns="0" rIns="0" bIns="0"/>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 Vertical">
    <p:spTree>
      <p:nvGrpSpPr>
        <p:cNvPr id="1" name=""/>
        <p:cNvGrpSpPr/>
        <p:nvPr/>
      </p:nvGrpSpPr>
      <p:grpSpPr>
        <a:xfrm>
          <a:off x="0" y="0"/>
          <a:ext cx="0" cy="0"/>
          <a:chOff x="0" y="0"/>
          <a:chExt cx="0" cy="0"/>
        </a:xfrm>
      </p:grpSpPr>
      <p:sp>
        <p:nvSpPr>
          <p:cNvPr id="16" name="Shape 16"/>
          <p:cNvSpPr>
            <a:spLocks noGrp="1"/>
          </p:cNvSpPr>
          <p:nvPr>
            <p:ph type="title"/>
          </p:nvPr>
        </p:nvSpPr>
        <p:spPr>
          <a:xfrm>
            <a:off x="1790700" y="0"/>
            <a:ext cx="10007600" cy="6692900"/>
          </a:xfrm>
          <a:prstGeom prst="rect">
            <a:avLst/>
          </a:prstGeom>
        </p:spPr>
        <p:txBody>
          <a:bodyPr lIns="0" tIns="0" rIns="0" bIns="0" anchor="b"/>
          <a:lstStyle>
            <a:lvl1pPr algn="ctr" defTabSz="825500">
              <a:defRPr sz="84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8400">
                <a:solidFill>
                  <a:srgbClr val="FFFFFF"/>
                </a:solidFill>
              </a:rPr>
              <a:t>Title Text</a:t>
            </a:r>
          </a:p>
        </p:txBody>
      </p:sp>
      <p:sp>
        <p:nvSpPr>
          <p:cNvPr id="17" name="Shape 17"/>
          <p:cNvSpPr>
            <a:spLocks noGrp="1"/>
          </p:cNvSpPr>
          <p:nvPr>
            <p:ph type="body" idx="1"/>
          </p:nvPr>
        </p:nvSpPr>
        <p:spPr>
          <a:xfrm>
            <a:off x="1790700" y="7035800"/>
            <a:ext cx="10007600" cy="6680200"/>
          </a:xfrm>
          <a:prstGeom prst="rect">
            <a:avLst/>
          </a:prstGeom>
        </p:spPr>
        <p:txBody>
          <a:bodyPr lIns="0" tIns="0" rIns="0" bIns="0"/>
          <a:lstStyle>
            <a:lvl1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1pPr>
            <a:lvl2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2pPr>
            <a:lvl3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3pPr>
            <a:lvl4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4pPr>
            <a:lvl5pPr marL="0" indent="0" algn="ctr" defTabSz="825500">
              <a:spcBef>
                <a:spcPts val="0"/>
              </a:spcBef>
              <a:buClrTx/>
              <a:buSzTx/>
              <a:buFontTx/>
              <a:buNone/>
              <a:defRPr sz="4400">
                <a:solidFill>
                  <a:srgbClr val="FFFFFF"/>
                </a:solidFill>
                <a:latin typeface="Helvetica Light"/>
                <a:ea typeface="Helvetica Light"/>
                <a:cs typeface="Helvetica Light"/>
                <a:sym typeface="Helvetica Light"/>
              </a:defRPr>
            </a:lvl5pPr>
          </a:lstStyle>
          <a:p>
            <a:pPr lvl="0">
              <a:defRPr sz="1800">
                <a:solidFill>
                  <a:srgbClr val="000000"/>
                </a:solidFill>
              </a:defRPr>
            </a:pPr>
            <a:r>
              <a:rPr sz="4400">
                <a:solidFill>
                  <a:srgbClr val="FFFFFF"/>
                </a:solidFill>
              </a:rPr>
              <a:t>Body Level One</a:t>
            </a:r>
          </a:p>
          <a:p>
            <a:pPr lvl="1">
              <a:defRPr sz="1800">
                <a:solidFill>
                  <a:srgbClr val="000000"/>
                </a:solidFill>
              </a:defRPr>
            </a:pPr>
            <a:r>
              <a:rPr sz="4400">
                <a:solidFill>
                  <a:srgbClr val="FFFFFF"/>
                </a:solidFill>
              </a:rPr>
              <a:t>Body Level Two</a:t>
            </a:r>
          </a:p>
          <a:p>
            <a:pPr lvl="2">
              <a:defRPr sz="1800">
                <a:solidFill>
                  <a:srgbClr val="000000"/>
                </a:solidFill>
              </a:defRPr>
            </a:pPr>
            <a:r>
              <a:rPr sz="4400">
                <a:solidFill>
                  <a:srgbClr val="FFFFFF"/>
                </a:solidFill>
              </a:rPr>
              <a:t>Body Level Three</a:t>
            </a:r>
          </a:p>
          <a:p>
            <a:pPr lvl="3">
              <a:defRPr sz="1800">
                <a:solidFill>
                  <a:srgbClr val="000000"/>
                </a:solidFill>
              </a:defRPr>
            </a:pPr>
            <a:r>
              <a:rPr sz="4400">
                <a:solidFill>
                  <a:srgbClr val="FFFFFF"/>
                </a:solidFill>
              </a:rPr>
              <a:t>Body Level Four</a:t>
            </a:r>
          </a:p>
          <a:p>
            <a:pPr lvl="4">
              <a:defRPr sz="1800">
                <a:solidFill>
                  <a:srgbClr val="000000"/>
                </a:solidFill>
              </a:defRPr>
            </a:pPr>
            <a:r>
              <a:rPr sz="4400">
                <a:solidFill>
                  <a:srgbClr val="FFFFFF"/>
                </a:solidFill>
              </a:rP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 Top">
    <p:spTree>
      <p:nvGrpSpPr>
        <p:cNvPr id="1" name=""/>
        <p:cNvGrpSpPr/>
        <p:nvPr/>
      </p:nvGrpSpPr>
      <p:grpSpPr>
        <a:xfrm>
          <a:off x="0" y="0"/>
          <a:ext cx="0" cy="0"/>
          <a:chOff x="0" y="0"/>
          <a:chExt cx="0" cy="0"/>
        </a:xfrm>
      </p:grpSpPr>
      <p:sp>
        <p:nvSpPr>
          <p:cNvPr id="19" name="Shape 19"/>
          <p:cNvSpPr>
            <a:spLocks noGrp="1"/>
          </p:cNvSpPr>
          <p:nvPr>
            <p:ph type="title"/>
          </p:nvPr>
        </p:nvSpPr>
        <p:spPr>
          <a:xfrm>
            <a:off x="1790700" y="0"/>
            <a:ext cx="20815300" cy="4127500"/>
          </a:xfrm>
          <a:prstGeom prst="rect">
            <a:avLst/>
          </a:prstGeom>
        </p:spPr>
        <p:txBody>
          <a:bodyPr lIns="0" tIns="0" rIns="0" bIns="0"/>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21" name="Shape 21"/>
          <p:cNvSpPr>
            <a:spLocks noGrp="1"/>
          </p:cNvSpPr>
          <p:nvPr>
            <p:ph type="title"/>
          </p:nvPr>
        </p:nvSpPr>
        <p:spPr>
          <a:xfrm>
            <a:off x="1790700" y="543327"/>
            <a:ext cx="20815300" cy="3040846"/>
          </a:xfrm>
          <a:prstGeom prst="rect">
            <a:avLst/>
          </a:prstGeom>
        </p:spPr>
        <p:txBody>
          <a:bodyPr lIns="0" tIns="0" rIns="0" bIns="0"/>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
        <p:nvSpPr>
          <p:cNvPr id="22" name="Shape 22"/>
          <p:cNvSpPr>
            <a:spLocks noGrp="1"/>
          </p:cNvSpPr>
          <p:nvPr>
            <p:ph type="body" idx="1"/>
          </p:nvPr>
        </p:nvSpPr>
        <p:spPr>
          <a:xfrm>
            <a:off x="1790700" y="3584172"/>
            <a:ext cx="20815300" cy="8960656"/>
          </a:xfrm>
          <a:prstGeom prst="rect">
            <a:avLst/>
          </a:prstGeom>
        </p:spPr>
        <p:txBody>
          <a:bodyPr lIns="0" tIns="0" rIns="0" bIns="0" anchor="ctr"/>
          <a:lstStyle>
            <a:lvl1pPr marL="6096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1pPr>
            <a:lvl2pPr marL="12192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2pPr>
            <a:lvl3pPr marL="18288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3pPr>
            <a:lvl4pPr marL="24384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4pPr>
            <a:lvl5pPr marL="30480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5pPr>
          </a:lstStyle>
          <a:p>
            <a:pPr lvl="0">
              <a:defRPr sz="1800">
                <a:solidFill>
                  <a:srgbClr val="000000"/>
                </a:solidFill>
              </a:defRPr>
            </a:pPr>
            <a:r>
              <a:rPr sz="5200">
                <a:solidFill>
                  <a:srgbClr val="FFFFFF"/>
                </a:solidFill>
              </a:rPr>
              <a:t>Body Level One</a:t>
            </a:r>
          </a:p>
          <a:p>
            <a:pPr lvl="1">
              <a:defRPr sz="1800">
                <a:solidFill>
                  <a:srgbClr val="000000"/>
                </a:solidFill>
              </a:defRPr>
            </a:pPr>
            <a:r>
              <a:rPr sz="5200">
                <a:solidFill>
                  <a:srgbClr val="FFFFFF"/>
                </a:solidFill>
              </a:rPr>
              <a:t>Body Level Two</a:t>
            </a:r>
          </a:p>
          <a:p>
            <a:pPr lvl="2">
              <a:defRPr sz="1800">
                <a:solidFill>
                  <a:srgbClr val="000000"/>
                </a:solidFill>
              </a:defRPr>
            </a:pPr>
            <a:r>
              <a:rPr sz="5200">
                <a:solidFill>
                  <a:srgbClr val="FFFFFF"/>
                </a:solidFill>
              </a:rPr>
              <a:t>Body Level Three</a:t>
            </a:r>
          </a:p>
          <a:p>
            <a:pPr lvl="3">
              <a:defRPr sz="1800">
                <a:solidFill>
                  <a:srgbClr val="000000"/>
                </a:solidFill>
              </a:defRPr>
            </a:pPr>
            <a:r>
              <a:rPr sz="5200">
                <a:solidFill>
                  <a:srgbClr val="FFFFFF"/>
                </a:solidFill>
              </a:rPr>
              <a:t>Body Level Four</a:t>
            </a:r>
          </a:p>
          <a:p>
            <a:pPr lvl="4">
              <a:defRPr sz="1800">
                <a:solidFill>
                  <a:srgbClr val="000000"/>
                </a:solidFill>
              </a:defRPr>
            </a:pPr>
            <a:r>
              <a:rPr sz="5200">
                <a:solidFill>
                  <a:srgbClr val="FFFFFF"/>
                </a:solidFill>
              </a:rPr>
              <a:t>Body Level Five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le, Bullets &amp; Photo">
    <p:spTree>
      <p:nvGrpSpPr>
        <p:cNvPr id="1" name=""/>
        <p:cNvGrpSpPr/>
        <p:nvPr/>
      </p:nvGrpSpPr>
      <p:grpSpPr>
        <a:xfrm>
          <a:off x="0" y="0"/>
          <a:ext cx="0" cy="0"/>
          <a:chOff x="0" y="0"/>
          <a:chExt cx="0" cy="0"/>
        </a:xfrm>
      </p:grpSpPr>
      <p:sp>
        <p:nvSpPr>
          <p:cNvPr id="24" name="Shape 24"/>
          <p:cNvSpPr>
            <a:spLocks noGrp="1"/>
          </p:cNvSpPr>
          <p:nvPr>
            <p:ph type="title"/>
          </p:nvPr>
        </p:nvSpPr>
        <p:spPr>
          <a:xfrm>
            <a:off x="1790700" y="543327"/>
            <a:ext cx="20815300" cy="3040846"/>
          </a:xfrm>
          <a:prstGeom prst="rect">
            <a:avLst/>
          </a:prstGeom>
        </p:spPr>
        <p:txBody>
          <a:bodyPr lIns="0" tIns="0" rIns="0" bIns="0"/>
          <a:lstStyle>
            <a:lvl1pPr algn="ctr" defTabSz="825500">
              <a:defRPr sz="11200" spc="0">
                <a:solidFill>
                  <a:srgbClr val="FFFFFF"/>
                </a:solidFill>
                <a:latin typeface="Helvetica Light"/>
                <a:ea typeface="Helvetica Light"/>
                <a:cs typeface="Helvetica Light"/>
                <a:sym typeface="Helvetica Light"/>
              </a:defRPr>
            </a:lvl1pPr>
          </a:lstStyle>
          <a:p>
            <a:pPr lvl="0">
              <a:defRPr sz="1800">
                <a:solidFill>
                  <a:srgbClr val="000000"/>
                </a:solidFill>
              </a:defRPr>
            </a:pPr>
            <a:r>
              <a:rPr sz="11200">
                <a:solidFill>
                  <a:srgbClr val="FFFFFF"/>
                </a:solidFill>
              </a:rPr>
              <a:t>Title Text</a:t>
            </a:r>
          </a:p>
        </p:txBody>
      </p:sp>
      <p:sp>
        <p:nvSpPr>
          <p:cNvPr id="25" name="Shape 25"/>
          <p:cNvSpPr>
            <a:spLocks noGrp="1"/>
          </p:cNvSpPr>
          <p:nvPr>
            <p:ph type="body" idx="1"/>
          </p:nvPr>
        </p:nvSpPr>
        <p:spPr>
          <a:xfrm>
            <a:off x="1790700" y="3584172"/>
            <a:ext cx="10007600" cy="8960656"/>
          </a:xfrm>
          <a:prstGeom prst="rect">
            <a:avLst/>
          </a:prstGeom>
        </p:spPr>
        <p:txBody>
          <a:bodyPr lIns="0" tIns="0" rIns="0" bIns="0" anchor="ctr"/>
          <a:lstStyle>
            <a:lvl1pPr marL="431800" indent="-431800" defTabSz="825500">
              <a:spcBef>
                <a:spcPts val="5300"/>
              </a:spcBef>
              <a:buClrTx/>
              <a:buSzPct val="75000"/>
              <a:buFontTx/>
              <a:defRPr sz="3800">
                <a:solidFill>
                  <a:srgbClr val="FFFFFF"/>
                </a:solidFill>
                <a:latin typeface="Helvetica Light"/>
                <a:ea typeface="Helvetica Light"/>
                <a:cs typeface="Helvetica Light"/>
                <a:sym typeface="Helvetica Light"/>
              </a:defRPr>
            </a:lvl1pPr>
            <a:lvl2pPr marL="863600" indent="-431800" defTabSz="825500">
              <a:spcBef>
                <a:spcPts val="5300"/>
              </a:spcBef>
              <a:buClrTx/>
              <a:buSzPct val="75000"/>
              <a:buFontTx/>
              <a:defRPr sz="3800">
                <a:solidFill>
                  <a:srgbClr val="FFFFFF"/>
                </a:solidFill>
                <a:latin typeface="Helvetica Light"/>
                <a:ea typeface="Helvetica Light"/>
                <a:cs typeface="Helvetica Light"/>
                <a:sym typeface="Helvetica Light"/>
              </a:defRPr>
            </a:lvl2pPr>
            <a:lvl3pPr marL="1295400" indent="-431800" defTabSz="825500">
              <a:spcBef>
                <a:spcPts val="5300"/>
              </a:spcBef>
              <a:buClrTx/>
              <a:buSzPct val="75000"/>
              <a:buFontTx/>
              <a:defRPr sz="3800">
                <a:solidFill>
                  <a:srgbClr val="FFFFFF"/>
                </a:solidFill>
                <a:latin typeface="Helvetica Light"/>
                <a:ea typeface="Helvetica Light"/>
                <a:cs typeface="Helvetica Light"/>
                <a:sym typeface="Helvetica Light"/>
              </a:defRPr>
            </a:lvl3pPr>
            <a:lvl4pPr marL="1727200" indent="-431800" defTabSz="825500">
              <a:spcBef>
                <a:spcPts val="5300"/>
              </a:spcBef>
              <a:buClrTx/>
              <a:buSzPct val="75000"/>
              <a:buFontTx/>
              <a:defRPr sz="3800">
                <a:solidFill>
                  <a:srgbClr val="FFFFFF"/>
                </a:solidFill>
                <a:latin typeface="Helvetica Light"/>
                <a:ea typeface="Helvetica Light"/>
                <a:cs typeface="Helvetica Light"/>
                <a:sym typeface="Helvetica Light"/>
              </a:defRPr>
            </a:lvl4pPr>
            <a:lvl5pPr marL="2159000" indent="-431800" defTabSz="825500">
              <a:spcBef>
                <a:spcPts val="5300"/>
              </a:spcBef>
              <a:buClrTx/>
              <a:buSzPct val="75000"/>
              <a:buFontTx/>
              <a:defRPr sz="3800">
                <a:solidFill>
                  <a:srgbClr val="FFFFFF"/>
                </a:solidFill>
                <a:latin typeface="Helvetica Light"/>
                <a:ea typeface="Helvetica Light"/>
                <a:cs typeface="Helvetica Light"/>
                <a:sym typeface="Helvetica Light"/>
              </a:defRPr>
            </a:lvl5pPr>
          </a:lstStyle>
          <a:p>
            <a:pPr lvl="0">
              <a:defRPr sz="1800">
                <a:solidFill>
                  <a:srgbClr val="000000"/>
                </a:solidFill>
              </a:defRPr>
            </a:pPr>
            <a:r>
              <a:rPr sz="3800">
                <a:solidFill>
                  <a:srgbClr val="FFFFFF"/>
                </a:solidFill>
              </a:rPr>
              <a:t>Body Level One</a:t>
            </a:r>
          </a:p>
          <a:p>
            <a:pPr lvl="1">
              <a:defRPr sz="1800">
                <a:solidFill>
                  <a:srgbClr val="000000"/>
                </a:solidFill>
              </a:defRPr>
            </a:pPr>
            <a:r>
              <a:rPr sz="3800">
                <a:solidFill>
                  <a:srgbClr val="FFFFFF"/>
                </a:solidFill>
              </a:rPr>
              <a:t>Body Level Two</a:t>
            </a:r>
          </a:p>
          <a:p>
            <a:pPr lvl="2">
              <a:defRPr sz="1800">
                <a:solidFill>
                  <a:srgbClr val="000000"/>
                </a:solidFill>
              </a:defRPr>
            </a:pPr>
            <a:r>
              <a:rPr sz="3800">
                <a:solidFill>
                  <a:srgbClr val="FFFFFF"/>
                </a:solidFill>
              </a:rPr>
              <a:t>Body Level Three</a:t>
            </a:r>
          </a:p>
          <a:p>
            <a:pPr lvl="3">
              <a:defRPr sz="1800">
                <a:solidFill>
                  <a:srgbClr val="000000"/>
                </a:solidFill>
              </a:defRPr>
            </a:pPr>
            <a:r>
              <a:rPr sz="3800">
                <a:solidFill>
                  <a:srgbClr val="FFFFFF"/>
                </a:solidFill>
              </a:rPr>
              <a:t>Body Level Four</a:t>
            </a:r>
          </a:p>
          <a:p>
            <a:pPr lvl="4">
              <a:defRPr sz="1800">
                <a:solidFill>
                  <a:srgbClr val="000000"/>
                </a:solidFill>
              </a:defRPr>
            </a:pPr>
            <a:r>
              <a:rPr sz="3800">
                <a:solidFill>
                  <a:srgbClr val="FFFFFF"/>
                </a:solidFill>
              </a:rPr>
              <a:t>Body Level Five</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ullets">
    <p:spTree>
      <p:nvGrpSpPr>
        <p:cNvPr id="1" name=""/>
        <p:cNvGrpSpPr/>
        <p:nvPr/>
      </p:nvGrpSpPr>
      <p:grpSpPr>
        <a:xfrm>
          <a:off x="0" y="0"/>
          <a:ext cx="0" cy="0"/>
          <a:chOff x="0" y="0"/>
          <a:chExt cx="0" cy="0"/>
        </a:xfrm>
      </p:grpSpPr>
      <p:sp>
        <p:nvSpPr>
          <p:cNvPr id="27" name="Shape 27"/>
          <p:cNvSpPr>
            <a:spLocks noGrp="1"/>
          </p:cNvSpPr>
          <p:nvPr>
            <p:ph type="body" idx="1"/>
          </p:nvPr>
        </p:nvSpPr>
        <p:spPr>
          <a:xfrm>
            <a:off x="1790700" y="1790700"/>
            <a:ext cx="20815300" cy="10147300"/>
          </a:xfrm>
          <a:prstGeom prst="rect">
            <a:avLst/>
          </a:prstGeom>
        </p:spPr>
        <p:txBody>
          <a:bodyPr lIns="0" tIns="0" rIns="0" bIns="0" anchor="ctr"/>
          <a:lstStyle>
            <a:lvl1pPr marL="6096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1pPr>
            <a:lvl2pPr marL="12192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2pPr>
            <a:lvl3pPr marL="18288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3pPr>
            <a:lvl4pPr marL="24384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4pPr>
            <a:lvl5pPr marL="3048000" indent="-609600" defTabSz="825500">
              <a:spcBef>
                <a:spcPts val="5900"/>
              </a:spcBef>
              <a:buClrTx/>
              <a:buSzPct val="75000"/>
              <a:buFontTx/>
              <a:defRPr sz="5200">
                <a:solidFill>
                  <a:srgbClr val="FFFFFF"/>
                </a:solidFill>
                <a:latin typeface="Helvetica Light"/>
                <a:ea typeface="Helvetica Light"/>
                <a:cs typeface="Helvetica Light"/>
                <a:sym typeface="Helvetica Light"/>
              </a:defRPr>
            </a:lvl5pPr>
          </a:lstStyle>
          <a:p>
            <a:pPr lvl="0">
              <a:defRPr sz="1800">
                <a:solidFill>
                  <a:srgbClr val="000000"/>
                </a:solidFill>
              </a:defRPr>
            </a:pPr>
            <a:r>
              <a:rPr sz="5200">
                <a:solidFill>
                  <a:srgbClr val="FFFFFF"/>
                </a:solidFill>
              </a:rPr>
              <a:t>Body Level One</a:t>
            </a:r>
          </a:p>
          <a:p>
            <a:pPr lvl="1">
              <a:defRPr sz="1800">
                <a:solidFill>
                  <a:srgbClr val="000000"/>
                </a:solidFill>
              </a:defRPr>
            </a:pPr>
            <a:r>
              <a:rPr sz="5200">
                <a:solidFill>
                  <a:srgbClr val="FFFFFF"/>
                </a:solidFill>
              </a:rPr>
              <a:t>Body Level Two</a:t>
            </a:r>
          </a:p>
          <a:p>
            <a:pPr lvl="2">
              <a:defRPr sz="1800">
                <a:solidFill>
                  <a:srgbClr val="000000"/>
                </a:solidFill>
              </a:defRPr>
            </a:pPr>
            <a:r>
              <a:rPr sz="5200">
                <a:solidFill>
                  <a:srgbClr val="FFFFFF"/>
                </a:solidFill>
              </a:rPr>
              <a:t>Body Level Three</a:t>
            </a:r>
          </a:p>
          <a:p>
            <a:pPr lvl="3">
              <a:defRPr sz="1800">
                <a:solidFill>
                  <a:srgbClr val="000000"/>
                </a:solidFill>
              </a:defRPr>
            </a:pPr>
            <a:r>
              <a:rPr sz="5200">
                <a:solidFill>
                  <a:srgbClr val="FFFFFF"/>
                </a:solidFill>
              </a:rPr>
              <a:t>Body Level Four</a:t>
            </a:r>
          </a:p>
          <a:p>
            <a:pPr lvl="4">
              <a:defRPr sz="1800">
                <a:solidFill>
                  <a:srgbClr val="000000"/>
                </a:solidFill>
              </a:defRPr>
            </a:pPr>
            <a:r>
              <a:rPr sz="5200">
                <a:solidFill>
                  <a:srgbClr val="FFFFFF"/>
                </a:solidFill>
              </a:rPr>
              <a:t>Body Level Five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hoto - 3 Up">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Shape 2"/>
          <p:cNvSpPr/>
          <p:nvPr/>
        </p:nvSpPr>
        <p:spPr>
          <a:xfrm>
            <a:off x="3048000" y="441571"/>
            <a:ext cx="18288000" cy="457202"/>
          </a:xfrm>
          <a:prstGeom prst="rect">
            <a:avLst/>
          </a:prstGeom>
          <a:solidFill>
            <a:srgbClr val="FFFFFF"/>
          </a:solidFill>
          <a:ln w="12700">
            <a:miter lim="400000"/>
          </a:ln>
        </p:spPr>
        <p:txBody>
          <a:bodyPr lIns="0" tIns="0" rIns="0" bIns="0" anchor="ctr"/>
          <a:lstStyle/>
          <a:p>
            <a:pPr lvl="0" defTabSz="914400">
              <a:defRPr sz="3600">
                <a:solidFill>
                  <a:srgbClr val="FFFFFF"/>
                </a:solidFill>
                <a:latin typeface="Arial"/>
                <a:ea typeface="Arial"/>
                <a:cs typeface="Arial"/>
                <a:sym typeface="Arial"/>
              </a:defRPr>
            </a:pPr>
            <a:endParaRPr/>
          </a:p>
        </p:txBody>
      </p:sp>
      <p:sp>
        <p:nvSpPr>
          <p:cNvPr id="3" name="Shape 3"/>
          <p:cNvSpPr/>
          <p:nvPr/>
        </p:nvSpPr>
        <p:spPr>
          <a:xfrm>
            <a:off x="3048000" y="-2"/>
            <a:ext cx="18288000" cy="731524"/>
          </a:xfrm>
          <a:prstGeom prst="rect">
            <a:avLst/>
          </a:prstGeom>
          <a:solidFill>
            <a:srgbClr val="93A299"/>
          </a:solidFill>
          <a:ln w="12700">
            <a:miter lim="400000"/>
          </a:ln>
        </p:spPr>
        <p:txBody>
          <a:bodyPr lIns="0" tIns="0" rIns="0" bIns="0" anchor="ctr"/>
          <a:lstStyle/>
          <a:p>
            <a:pPr lvl="0" defTabSz="914400">
              <a:defRPr sz="3600">
                <a:solidFill>
                  <a:srgbClr val="FFFFFF"/>
                </a:solidFill>
                <a:latin typeface="Arial"/>
                <a:ea typeface="Arial"/>
                <a:cs typeface="Arial"/>
                <a:sym typeface="Arial"/>
              </a:defRPr>
            </a:pPr>
            <a:endParaRPr/>
          </a:p>
        </p:txBody>
      </p:sp>
      <p:sp>
        <p:nvSpPr>
          <p:cNvPr id="4" name="Shape 4"/>
          <p:cNvSpPr>
            <a:spLocks noGrp="1"/>
          </p:cNvSpPr>
          <p:nvPr>
            <p:ph type="title"/>
          </p:nvPr>
        </p:nvSpPr>
        <p:spPr>
          <a:xfrm>
            <a:off x="3962400" y="914400"/>
            <a:ext cx="16459200" cy="2286000"/>
          </a:xfrm>
          <a:prstGeom prst="rect">
            <a:avLst/>
          </a:prstGeom>
          <a:ln w="12700">
            <a:miter lim="400000"/>
          </a:ln>
          <a:extLst>
            <a:ext uri="{C572A759-6A51-4108-AA02-DFA0A04FC94B}">
              <ma14:wrappingTextBoxFlag xmlns="" xmlns:ma14="http://schemas.microsoft.com/office/mac/drawingml/2011/main" val="1"/>
            </a:ext>
          </a:extLst>
        </p:spPr>
        <p:txBody>
          <a:bodyPr lIns="91438" tIns="91438" rIns="91438" bIns="91438" anchor="ctr">
            <a:normAutofit/>
          </a:bodyPr>
          <a:lstStyle/>
          <a:p>
            <a:pPr lvl="0">
              <a:defRPr sz="1800" spc="0">
                <a:solidFill>
                  <a:srgbClr val="000000"/>
                </a:solidFill>
              </a:defRPr>
            </a:pPr>
            <a:r>
              <a:rPr sz="8000" spc="-200">
                <a:solidFill>
                  <a:srgbClr val="D2533C"/>
                </a:solidFill>
              </a:rPr>
              <a:t>Title Text</a:t>
            </a:r>
          </a:p>
        </p:txBody>
      </p:sp>
      <p:sp>
        <p:nvSpPr>
          <p:cNvPr id="5" name="Shape 5"/>
          <p:cNvSpPr>
            <a:spLocks noGrp="1"/>
          </p:cNvSpPr>
          <p:nvPr>
            <p:ph type="body" idx="1"/>
          </p:nvPr>
        </p:nvSpPr>
        <p:spPr>
          <a:xfrm>
            <a:off x="3962400" y="3200400"/>
            <a:ext cx="16459200" cy="10515600"/>
          </a:xfrm>
          <a:prstGeom prst="rect">
            <a:avLst/>
          </a:prstGeom>
          <a:ln w="12700">
            <a:miter lim="400000"/>
          </a:ln>
          <a:extLst>
            <a:ext uri="{C572A759-6A51-4108-AA02-DFA0A04FC94B}">
              <ma14:wrappingTextBoxFlag xmlns="" xmlns:ma14="http://schemas.microsoft.com/office/mac/drawingml/2011/main" val="1"/>
            </a:ext>
          </a:extLst>
        </p:spPr>
        <p:txBody>
          <a:bodyPr lIns="91438" tIns="91438" rIns="91438" bIns="91438">
            <a:normAutofit/>
          </a:bodyPr>
          <a:lstStyle/>
          <a:p>
            <a:pPr lvl="0">
              <a:defRPr sz="1800">
                <a:solidFill>
                  <a:srgbClr val="000000"/>
                </a:solidFill>
              </a:defRPr>
            </a:pPr>
            <a:r>
              <a:rPr sz="4800">
                <a:solidFill>
                  <a:srgbClr val="292934"/>
                </a:solidFill>
              </a:rPr>
              <a:t>Body Level One</a:t>
            </a:r>
          </a:p>
          <a:p>
            <a:pPr lvl="1">
              <a:defRPr sz="1800">
                <a:solidFill>
                  <a:srgbClr val="000000"/>
                </a:solidFill>
              </a:defRPr>
            </a:pPr>
            <a:r>
              <a:rPr sz="4800">
                <a:solidFill>
                  <a:srgbClr val="292934"/>
                </a:solidFill>
              </a:rPr>
              <a:t>Body Level Two</a:t>
            </a:r>
          </a:p>
          <a:p>
            <a:pPr lvl="2">
              <a:defRPr sz="1800">
                <a:solidFill>
                  <a:srgbClr val="000000"/>
                </a:solidFill>
              </a:defRPr>
            </a:pPr>
            <a:r>
              <a:rPr sz="4800">
                <a:solidFill>
                  <a:srgbClr val="292934"/>
                </a:solidFill>
              </a:rPr>
              <a:t>Body Level Three</a:t>
            </a:r>
          </a:p>
          <a:p>
            <a:pPr lvl="3">
              <a:defRPr sz="1800">
                <a:solidFill>
                  <a:srgbClr val="000000"/>
                </a:solidFill>
              </a:defRPr>
            </a:pPr>
            <a:r>
              <a:rPr sz="4800">
                <a:solidFill>
                  <a:srgbClr val="292934"/>
                </a:solidFill>
              </a:rPr>
              <a:t>Body Level Four</a:t>
            </a:r>
          </a:p>
          <a:p>
            <a:pPr lvl="4">
              <a:defRPr sz="1800">
                <a:solidFill>
                  <a:srgbClr val="000000"/>
                </a:solidFill>
              </a:defRPr>
            </a:pPr>
            <a:r>
              <a:rPr sz="4800">
                <a:solidFill>
                  <a:srgbClr val="292934"/>
                </a:solidFill>
              </a:rPr>
              <a:t>Body Level Five</a:t>
            </a:r>
          </a:p>
        </p:txBody>
      </p:sp>
      <p:sp>
        <p:nvSpPr>
          <p:cNvPr id="6" name="Shape 6"/>
          <p:cNvSpPr>
            <a:spLocks noGrp="1"/>
          </p:cNvSpPr>
          <p:nvPr>
            <p:ph type="sldNum" sz="quarter" idx="2"/>
          </p:nvPr>
        </p:nvSpPr>
        <p:spPr>
          <a:xfrm>
            <a:off x="18288000" y="76936"/>
            <a:ext cx="2133600" cy="577645"/>
          </a:xfrm>
          <a:prstGeom prst="rect">
            <a:avLst/>
          </a:prstGeom>
          <a:ln w="12700">
            <a:miter lim="400000"/>
          </a:ln>
        </p:spPr>
        <p:txBody>
          <a:bodyPr lIns="91438" tIns="91438" rIns="91438" bIns="91438" anchor="ctr">
            <a:spAutoFit/>
          </a:bodyPr>
          <a:lstStyle>
            <a:lvl1pPr algn="l" defTabSz="914400">
              <a:defRPr sz="2800" b="1">
                <a:solidFill>
                  <a:srgbClr val="FFFFFF"/>
                </a:solidFill>
                <a:latin typeface="Arial"/>
                <a:ea typeface="Arial"/>
                <a:cs typeface="Arial"/>
                <a:sym typeface="Aria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a:defRPr sz="8000" spc="-200">
          <a:solidFill>
            <a:srgbClr val="D2533C"/>
          </a:solidFill>
          <a:latin typeface="Arial"/>
          <a:ea typeface="Arial"/>
          <a:cs typeface="Arial"/>
          <a:sym typeface="Arial"/>
        </a:defRPr>
      </a:lvl1pPr>
      <a:lvl2pPr>
        <a:defRPr sz="8000" spc="-200">
          <a:solidFill>
            <a:srgbClr val="D2533C"/>
          </a:solidFill>
          <a:latin typeface="Arial"/>
          <a:ea typeface="Arial"/>
          <a:cs typeface="Arial"/>
          <a:sym typeface="Arial"/>
        </a:defRPr>
      </a:lvl2pPr>
      <a:lvl3pPr>
        <a:defRPr sz="8000" spc="-200">
          <a:solidFill>
            <a:srgbClr val="D2533C"/>
          </a:solidFill>
          <a:latin typeface="Arial"/>
          <a:ea typeface="Arial"/>
          <a:cs typeface="Arial"/>
          <a:sym typeface="Arial"/>
        </a:defRPr>
      </a:lvl3pPr>
      <a:lvl4pPr>
        <a:defRPr sz="8000" spc="-200">
          <a:solidFill>
            <a:srgbClr val="D2533C"/>
          </a:solidFill>
          <a:latin typeface="Arial"/>
          <a:ea typeface="Arial"/>
          <a:cs typeface="Arial"/>
          <a:sym typeface="Arial"/>
        </a:defRPr>
      </a:lvl4pPr>
      <a:lvl5pPr>
        <a:defRPr sz="8000" spc="-200">
          <a:solidFill>
            <a:srgbClr val="D2533C"/>
          </a:solidFill>
          <a:latin typeface="Arial"/>
          <a:ea typeface="Arial"/>
          <a:cs typeface="Arial"/>
          <a:sym typeface="Arial"/>
        </a:defRPr>
      </a:lvl5pPr>
      <a:lvl6pPr>
        <a:defRPr sz="8000" spc="-200">
          <a:solidFill>
            <a:srgbClr val="D2533C"/>
          </a:solidFill>
          <a:latin typeface="Arial"/>
          <a:ea typeface="Arial"/>
          <a:cs typeface="Arial"/>
          <a:sym typeface="Arial"/>
        </a:defRPr>
      </a:lvl6pPr>
      <a:lvl7pPr>
        <a:defRPr sz="8000" spc="-200">
          <a:solidFill>
            <a:srgbClr val="D2533C"/>
          </a:solidFill>
          <a:latin typeface="Arial"/>
          <a:ea typeface="Arial"/>
          <a:cs typeface="Arial"/>
          <a:sym typeface="Arial"/>
        </a:defRPr>
      </a:lvl7pPr>
      <a:lvl8pPr>
        <a:defRPr sz="8000" spc="-200">
          <a:solidFill>
            <a:srgbClr val="D2533C"/>
          </a:solidFill>
          <a:latin typeface="Arial"/>
          <a:ea typeface="Arial"/>
          <a:cs typeface="Arial"/>
          <a:sym typeface="Arial"/>
        </a:defRPr>
      </a:lvl8pPr>
      <a:lvl9pPr>
        <a:defRPr sz="8000" spc="-200">
          <a:solidFill>
            <a:srgbClr val="D2533C"/>
          </a:solidFill>
          <a:latin typeface="Arial"/>
          <a:ea typeface="Arial"/>
          <a:cs typeface="Arial"/>
          <a:sym typeface="Arial"/>
        </a:defRPr>
      </a:lvl9pPr>
    </p:titleStyle>
    <p:bodyStyle>
      <a:lvl1pPr marL="365758" indent="-365758">
        <a:spcBef>
          <a:spcPts val="500"/>
        </a:spcBef>
        <a:buClr>
          <a:srgbClr val="93A299"/>
        </a:buClr>
        <a:buSzPct val="85000"/>
        <a:buFont typeface="Arial"/>
        <a:buChar char="•"/>
        <a:defRPr sz="4800">
          <a:solidFill>
            <a:srgbClr val="292934"/>
          </a:solidFill>
          <a:latin typeface="Arial"/>
          <a:ea typeface="Arial"/>
          <a:cs typeface="Arial"/>
          <a:sym typeface="Arial"/>
        </a:defRPr>
      </a:lvl1pPr>
      <a:lvl2pPr marL="713230" indent="-438911">
        <a:spcBef>
          <a:spcPts val="500"/>
        </a:spcBef>
        <a:buClr>
          <a:srgbClr val="93A299"/>
        </a:buClr>
        <a:buSzPct val="85000"/>
        <a:buFont typeface="Arial"/>
        <a:buChar char="•"/>
        <a:defRPr sz="4800">
          <a:solidFill>
            <a:srgbClr val="292934"/>
          </a:solidFill>
          <a:latin typeface="Arial"/>
          <a:ea typeface="Arial"/>
          <a:cs typeface="Arial"/>
          <a:sym typeface="Arial"/>
        </a:defRPr>
      </a:lvl2pPr>
      <a:lvl3pPr marL="1036319" indent="-487680">
        <a:spcBef>
          <a:spcPts val="500"/>
        </a:spcBef>
        <a:buClr>
          <a:srgbClr val="93A299"/>
        </a:buClr>
        <a:buSzPct val="90000"/>
        <a:buFont typeface="Arial"/>
        <a:buChar char="•"/>
        <a:defRPr sz="4800">
          <a:solidFill>
            <a:srgbClr val="292934"/>
          </a:solidFill>
          <a:latin typeface="Arial"/>
          <a:ea typeface="Arial"/>
          <a:cs typeface="Arial"/>
          <a:sym typeface="Arial"/>
        </a:defRPr>
      </a:lvl3pPr>
      <a:lvl4pPr marL="1371600" indent="-548639">
        <a:spcBef>
          <a:spcPts val="500"/>
        </a:spcBef>
        <a:buClr>
          <a:srgbClr val="93A299"/>
        </a:buClr>
        <a:buSzPct val="100000"/>
        <a:buFont typeface="Arial"/>
        <a:buChar char="•"/>
        <a:defRPr sz="4800">
          <a:solidFill>
            <a:srgbClr val="292934"/>
          </a:solidFill>
          <a:latin typeface="Arial"/>
          <a:ea typeface="Arial"/>
          <a:cs typeface="Arial"/>
          <a:sym typeface="Arial"/>
        </a:defRPr>
      </a:lvl4pPr>
      <a:lvl5pPr marL="1521822" indent="-470261">
        <a:spcBef>
          <a:spcPts val="500"/>
        </a:spcBef>
        <a:buClr>
          <a:srgbClr val="93A299"/>
        </a:buClr>
        <a:buSzPct val="100000"/>
        <a:buFont typeface="Arial"/>
        <a:buChar char="•"/>
        <a:defRPr sz="4800">
          <a:solidFill>
            <a:srgbClr val="292934"/>
          </a:solidFill>
          <a:latin typeface="Arial"/>
          <a:ea typeface="Arial"/>
          <a:cs typeface="Arial"/>
          <a:sym typeface="Arial"/>
        </a:defRPr>
      </a:lvl5pPr>
      <a:lvl6pPr marL="1863968" indent="-675248">
        <a:spcBef>
          <a:spcPts val="500"/>
        </a:spcBef>
        <a:buClr>
          <a:srgbClr val="93A299"/>
        </a:buClr>
        <a:buSzPct val="100000"/>
        <a:buFont typeface="Arial"/>
        <a:buChar char="•"/>
        <a:defRPr sz="4800">
          <a:solidFill>
            <a:srgbClr val="292934"/>
          </a:solidFill>
          <a:latin typeface="Arial"/>
          <a:ea typeface="Arial"/>
          <a:cs typeface="Arial"/>
          <a:sym typeface="Arial"/>
        </a:defRPr>
      </a:lvl6pPr>
      <a:lvl7pPr marL="2046849" indent="-675248">
        <a:spcBef>
          <a:spcPts val="500"/>
        </a:spcBef>
        <a:buClr>
          <a:srgbClr val="93A299"/>
        </a:buClr>
        <a:buSzPct val="100000"/>
        <a:buFont typeface="Arial"/>
        <a:buChar char="•"/>
        <a:defRPr sz="4800">
          <a:solidFill>
            <a:srgbClr val="292934"/>
          </a:solidFill>
          <a:latin typeface="Arial"/>
          <a:ea typeface="Arial"/>
          <a:cs typeface="Arial"/>
          <a:sym typeface="Arial"/>
        </a:defRPr>
      </a:lvl7pPr>
      <a:lvl8pPr marL="2229729" indent="-675248">
        <a:spcBef>
          <a:spcPts val="500"/>
        </a:spcBef>
        <a:buClr>
          <a:srgbClr val="93A299"/>
        </a:buClr>
        <a:buSzPct val="100000"/>
        <a:buFont typeface="Arial"/>
        <a:buChar char="•"/>
        <a:defRPr sz="4800">
          <a:solidFill>
            <a:srgbClr val="292934"/>
          </a:solidFill>
          <a:latin typeface="Arial"/>
          <a:ea typeface="Arial"/>
          <a:cs typeface="Arial"/>
          <a:sym typeface="Arial"/>
        </a:defRPr>
      </a:lvl8pPr>
      <a:lvl9pPr marL="2412607" indent="-675247">
        <a:spcBef>
          <a:spcPts val="500"/>
        </a:spcBef>
        <a:buClr>
          <a:srgbClr val="93A299"/>
        </a:buClr>
        <a:buSzPct val="100000"/>
        <a:buFont typeface="Arial"/>
        <a:buChar char="•"/>
        <a:defRPr sz="4800">
          <a:solidFill>
            <a:srgbClr val="292934"/>
          </a:solidFill>
          <a:latin typeface="Arial"/>
          <a:ea typeface="Arial"/>
          <a:cs typeface="Arial"/>
          <a:sym typeface="Arial"/>
        </a:defRPr>
      </a:lvl9pPr>
    </p:bodyStyle>
    <p:otherStyle>
      <a:lvl1pPr>
        <a:defRPr sz="2800" b="1">
          <a:solidFill>
            <a:schemeClr val="tx1"/>
          </a:solidFill>
          <a:latin typeface="+mn-lt"/>
          <a:ea typeface="+mn-ea"/>
          <a:cs typeface="+mn-cs"/>
          <a:sym typeface="Arial"/>
        </a:defRPr>
      </a:lvl1pPr>
      <a:lvl2pPr>
        <a:defRPr sz="2800" b="1">
          <a:solidFill>
            <a:schemeClr val="tx1"/>
          </a:solidFill>
          <a:latin typeface="+mn-lt"/>
          <a:ea typeface="+mn-ea"/>
          <a:cs typeface="+mn-cs"/>
          <a:sym typeface="Arial"/>
        </a:defRPr>
      </a:lvl2pPr>
      <a:lvl3pPr>
        <a:defRPr sz="2800" b="1">
          <a:solidFill>
            <a:schemeClr val="tx1"/>
          </a:solidFill>
          <a:latin typeface="+mn-lt"/>
          <a:ea typeface="+mn-ea"/>
          <a:cs typeface="+mn-cs"/>
          <a:sym typeface="Arial"/>
        </a:defRPr>
      </a:lvl3pPr>
      <a:lvl4pPr>
        <a:defRPr sz="2800" b="1">
          <a:solidFill>
            <a:schemeClr val="tx1"/>
          </a:solidFill>
          <a:latin typeface="+mn-lt"/>
          <a:ea typeface="+mn-ea"/>
          <a:cs typeface="+mn-cs"/>
          <a:sym typeface="Arial"/>
        </a:defRPr>
      </a:lvl4pPr>
      <a:lvl5pPr>
        <a:defRPr sz="2800" b="1">
          <a:solidFill>
            <a:schemeClr val="tx1"/>
          </a:solidFill>
          <a:latin typeface="+mn-lt"/>
          <a:ea typeface="+mn-ea"/>
          <a:cs typeface="+mn-cs"/>
          <a:sym typeface="Arial"/>
        </a:defRPr>
      </a:lvl5pPr>
      <a:lvl6pPr>
        <a:defRPr sz="2800" b="1">
          <a:solidFill>
            <a:schemeClr val="tx1"/>
          </a:solidFill>
          <a:latin typeface="+mn-lt"/>
          <a:ea typeface="+mn-ea"/>
          <a:cs typeface="+mn-cs"/>
          <a:sym typeface="Arial"/>
        </a:defRPr>
      </a:lvl6pPr>
      <a:lvl7pPr>
        <a:defRPr sz="2800" b="1">
          <a:solidFill>
            <a:schemeClr val="tx1"/>
          </a:solidFill>
          <a:latin typeface="+mn-lt"/>
          <a:ea typeface="+mn-ea"/>
          <a:cs typeface="+mn-cs"/>
          <a:sym typeface="Arial"/>
        </a:defRPr>
      </a:lvl7pPr>
      <a:lvl8pPr>
        <a:defRPr sz="2800" b="1">
          <a:solidFill>
            <a:schemeClr val="tx1"/>
          </a:solidFill>
          <a:latin typeface="+mn-lt"/>
          <a:ea typeface="+mn-ea"/>
          <a:cs typeface="+mn-cs"/>
          <a:sym typeface="Arial"/>
        </a:defRPr>
      </a:lvl8pPr>
      <a:lvl9pPr>
        <a:defRPr sz="2800" b="1">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hyperlink" Target="https://www.osha.gov/dcsp/smallbusiness/safetypays/"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http://www.osha.gov/Publications/osha3021.pdf"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a:spLocks noGrp="1"/>
          </p:cNvSpPr>
          <p:nvPr>
            <p:ph type="title"/>
          </p:nvPr>
        </p:nvSpPr>
        <p:spPr>
          <a:xfrm>
            <a:off x="2381250" y="2298700"/>
            <a:ext cx="19621500" cy="4648200"/>
          </a:xfrm>
          <a:prstGeom prst="rect">
            <a:avLst/>
          </a:prstGeom>
        </p:spPr>
        <p:txBody>
          <a:bodyPr anchor="ctr"/>
          <a:lstStyle>
            <a:lvl1pPr>
              <a:defRPr b="1">
                <a:latin typeface="+mn-lt"/>
                <a:ea typeface="+mn-ea"/>
                <a:cs typeface="+mn-cs"/>
                <a:sym typeface="Helvetica"/>
              </a:defRPr>
            </a:lvl1pPr>
          </a:lstStyle>
          <a:p>
            <a:pPr lvl="0">
              <a:defRPr sz="1800" b="0">
                <a:solidFill>
                  <a:srgbClr val="000000"/>
                </a:solidFill>
              </a:defRPr>
            </a:pPr>
            <a:r>
              <a:rPr sz="11200" b="1" dirty="0">
                <a:solidFill>
                  <a:srgbClr val="FFFFFF"/>
                </a:solidFill>
              </a:rPr>
              <a:t>Incident Investigation</a:t>
            </a:r>
          </a:p>
        </p:txBody>
      </p:sp>
      <p:sp>
        <p:nvSpPr>
          <p:cNvPr id="43" name="Shape 43"/>
          <p:cNvSpPr>
            <a:spLocks noGrp="1"/>
          </p:cNvSpPr>
          <p:nvPr>
            <p:ph type="body" idx="1"/>
          </p:nvPr>
        </p:nvSpPr>
        <p:spPr>
          <a:xfrm>
            <a:off x="2381250" y="10477761"/>
            <a:ext cx="19621500" cy="2491144"/>
          </a:xfrm>
          <a:prstGeom prst="rect">
            <a:avLst/>
          </a:prstGeom>
        </p:spPr>
        <p:txBody>
          <a:bodyPr>
            <a:normAutofit lnSpcReduction="10000"/>
          </a:bodyPr>
          <a:lstStyle>
            <a:lvl1pPr marR="44804" algn="l" defTabSz="1260157">
              <a:lnSpc>
                <a:spcPct val="90000"/>
              </a:lnSpc>
              <a:spcBef>
                <a:spcPts val="300"/>
              </a:spcBef>
              <a:defRPr sz="4018">
                <a:latin typeface="Constantia"/>
                <a:ea typeface="Constantia"/>
                <a:cs typeface="Constantia"/>
                <a:sym typeface="Constantia"/>
              </a:defRPr>
            </a:lvl1pPr>
          </a:lstStyle>
          <a:p>
            <a:pPr lvl="0">
              <a:defRPr sz="1800">
                <a:solidFill>
                  <a:srgbClr val="000000"/>
                </a:solidFill>
              </a:defRPr>
            </a:pPr>
            <a:r>
              <a:rPr sz="4018">
                <a:solidFill>
                  <a:srgbClr val="FFFFFF"/>
                </a:solidFill>
              </a:rPr>
              <a:t>This material was produced under a grant (SH-26282-SH4) from the Occupational Safety and Health Administration, U.S. </a:t>
            </a:r>
            <a:r>
              <a:rPr sz="4018" dirty="0">
                <a:solidFill>
                  <a:srgbClr val="FFFFFF"/>
                </a:solidFill>
              </a:rPr>
              <a:t>Department of Labor. It does not necessarily  reflect the views or policies of the U.S. Department of Labor, nor does the mention of trade names, commercial products, or organization imply endorsement by the U.S. Government.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title"/>
          </p:nvPr>
        </p:nvSpPr>
        <p:spPr>
          <a:xfrm>
            <a:off x="1790700" y="571500"/>
            <a:ext cx="20815300" cy="2984500"/>
          </a:xfrm>
          <a:prstGeom prst="rect">
            <a:avLst/>
          </a:prstGeom>
        </p:spPr>
        <p:txBody>
          <a:bodyPr/>
          <a:lstStyle>
            <a:lvl1pPr defTabSz="800734">
              <a:defRPr sz="10800"/>
            </a:lvl1pPr>
          </a:lstStyle>
          <a:p>
            <a:pPr lvl="0">
              <a:defRPr sz="1800">
                <a:solidFill>
                  <a:srgbClr val="000000"/>
                </a:solidFill>
              </a:defRPr>
            </a:pPr>
            <a:r>
              <a:rPr sz="10800">
                <a:solidFill>
                  <a:srgbClr val="FFFFFF"/>
                </a:solidFill>
              </a:rPr>
              <a:t>Incident Investigation Preparation</a:t>
            </a:r>
          </a:p>
        </p:txBody>
      </p:sp>
      <p:sp>
        <p:nvSpPr>
          <p:cNvPr id="77" name="Shape 77"/>
          <p:cNvSpPr>
            <a:spLocks noGrp="1"/>
          </p:cNvSpPr>
          <p:nvPr>
            <p:ph type="body" idx="1"/>
          </p:nvPr>
        </p:nvSpPr>
        <p:spPr>
          <a:xfrm>
            <a:off x="1790700" y="3644900"/>
            <a:ext cx="20815300" cy="8839200"/>
          </a:xfrm>
          <a:prstGeom prst="rect">
            <a:avLst/>
          </a:prstGeom>
        </p:spPr>
        <p:txBody>
          <a:bodyPr>
            <a:normAutofit lnSpcReduction="10000"/>
          </a:bodyPr>
          <a:lstStyle/>
          <a:p>
            <a:pPr marL="0" lvl="0" indent="0" defTabSz="742950">
              <a:spcBef>
                <a:spcPts val="5300"/>
              </a:spcBef>
              <a:buSzTx/>
              <a:buNone/>
              <a:defRPr sz="1800">
                <a:solidFill>
                  <a:srgbClr val="000000"/>
                </a:solidFill>
              </a:defRPr>
            </a:pPr>
            <a:r>
              <a:rPr sz="4680">
                <a:solidFill>
                  <a:srgbClr val="FFFFFF"/>
                </a:solidFill>
              </a:rPr>
              <a:t>When investigating an incident, time is your worst enemy.  </a:t>
            </a:r>
            <a:endParaRPr sz="1619"/>
          </a:p>
          <a:p>
            <a:pPr marL="0" lvl="0" indent="0" defTabSz="742950">
              <a:spcBef>
                <a:spcPts val="5300"/>
              </a:spcBef>
              <a:buSzTx/>
              <a:buNone/>
              <a:defRPr sz="1800">
                <a:solidFill>
                  <a:srgbClr val="000000"/>
                </a:solidFill>
              </a:defRPr>
            </a:pPr>
            <a:endParaRPr sz="1619"/>
          </a:p>
          <a:p>
            <a:pPr marL="0" lvl="0" indent="0" defTabSz="742950">
              <a:spcBef>
                <a:spcPts val="5300"/>
              </a:spcBef>
              <a:buSzTx/>
              <a:buNone/>
              <a:defRPr sz="1800">
                <a:solidFill>
                  <a:srgbClr val="000000"/>
                </a:solidFill>
              </a:defRPr>
            </a:pPr>
            <a:r>
              <a:rPr sz="4680">
                <a:solidFill>
                  <a:srgbClr val="FFFFFF"/>
                </a:solidFill>
              </a:rPr>
              <a:t>There should be very little time between the occurrence of the incident and the investigation.  </a:t>
            </a:r>
            <a:endParaRPr sz="1619"/>
          </a:p>
          <a:p>
            <a:pPr marL="0" lvl="0" indent="0" defTabSz="742950">
              <a:spcBef>
                <a:spcPts val="5300"/>
              </a:spcBef>
              <a:buSzTx/>
              <a:buNone/>
              <a:defRPr sz="1800">
                <a:solidFill>
                  <a:srgbClr val="000000"/>
                </a:solidFill>
              </a:defRPr>
            </a:pPr>
            <a:endParaRPr sz="1619"/>
          </a:p>
          <a:p>
            <a:pPr marL="0" lvl="0" indent="0" defTabSz="742950">
              <a:spcBef>
                <a:spcPts val="5300"/>
              </a:spcBef>
              <a:buSzTx/>
              <a:buNone/>
              <a:defRPr sz="1800">
                <a:solidFill>
                  <a:srgbClr val="000000"/>
                </a:solidFill>
              </a:defRPr>
            </a:pPr>
            <a:r>
              <a:rPr sz="4680">
                <a:solidFill>
                  <a:srgbClr val="FFFFFF"/>
                </a:solidFill>
              </a:rPr>
              <a:t>The preparation before an incident is necessary to make sure that all your resources are available at the time of the incident.</a:t>
            </a:r>
          </a:p>
          <a:p>
            <a:pPr marL="0" lvl="0" indent="0" defTabSz="742950">
              <a:spcBef>
                <a:spcPts val="5300"/>
              </a:spcBef>
              <a:buSzTx/>
              <a:buNone/>
              <a:defRPr sz="1800">
                <a:solidFill>
                  <a:srgbClr val="000000"/>
                </a:solidFill>
              </a:defRPr>
            </a:pPr>
            <a:r>
              <a:rPr sz="4680">
                <a:solidFill>
                  <a:srgbClr val="FFFFFF"/>
                </a:solidFill>
              </a:rPr>
              <a:t>Preparation for incident investigation is just as important as the investigation itself.</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hape 79"/>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Incident Investigation Team</a:t>
            </a:r>
          </a:p>
        </p:txBody>
      </p:sp>
      <p:sp>
        <p:nvSpPr>
          <p:cNvPr id="80" name="Shape 80"/>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Upper Management</a:t>
            </a:r>
          </a:p>
          <a:p>
            <a:pPr marL="1761066" lvl="0" indent="-1761066">
              <a:buClr>
                <a:srgbClr val="FFFFFF"/>
              </a:buClr>
              <a:defRPr sz="1800">
                <a:solidFill>
                  <a:srgbClr val="000000"/>
                </a:solidFill>
              </a:defRPr>
            </a:pPr>
            <a:r>
              <a:rPr sz="5200">
                <a:solidFill>
                  <a:srgbClr val="FFFFFF"/>
                </a:solidFill>
              </a:rPr>
              <a:t>Workers from the area not involved in the incident (Hourly)</a:t>
            </a:r>
          </a:p>
          <a:p>
            <a:pPr marL="1761066" lvl="0" indent="-1761066">
              <a:buClr>
                <a:srgbClr val="FFFFFF"/>
              </a:buClr>
              <a:defRPr sz="1800">
                <a:solidFill>
                  <a:srgbClr val="000000"/>
                </a:solidFill>
              </a:defRPr>
            </a:pPr>
            <a:r>
              <a:rPr sz="5200">
                <a:solidFill>
                  <a:srgbClr val="FFFFFF"/>
                </a:solidFill>
              </a:rPr>
              <a:t>Maintenance Supervisor</a:t>
            </a:r>
          </a:p>
          <a:p>
            <a:pPr marL="1761066" lvl="0" indent="-1761066">
              <a:buClr>
                <a:srgbClr val="FFFFFF"/>
              </a:buClr>
              <a:defRPr sz="1800">
                <a:solidFill>
                  <a:srgbClr val="000000"/>
                </a:solidFill>
              </a:defRPr>
            </a:pPr>
            <a:r>
              <a:rPr sz="5200">
                <a:solidFill>
                  <a:srgbClr val="FFFFFF"/>
                </a:solidFill>
              </a:rPr>
              <a:t>Safety Supervisor</a:t>
            </a:r>
          </a:p>
          <a:p>
            <a:pPr marL="1761066" lvl="0" indent="-1761066">
              <a:buClr>
                <a:srgbClr val="FFFFFF"/>
              </a:buClr>
              <a:defRPr sz="1800">
                <a:solidFill>
                  <a:srgbClr val="000000"/>
                </a:solidFill>
              </a:defRPr>
            </a:pPr>
            <a:r>
              <a:rPr sz="5200">
                <a:solidFill>
                  <a:srgbClr val="FFFFFF"/>
                </a:solidFill>
              </a:rPr>
              <a:t>Supervisor from affected area</a:t>
            </a:r>
          </a:p>
          <a:p>
            <a:pPr marL="1761066" lvl="0" indent="-1761066">
              <a:buClr>
                <a:srgbClr val="FFFFFF"/>
              </a:buClr>
              <a:defRPr sz="1800">
                <a:solidFill>
                  <a:srgbClr val="000000"/>
                </a:solidFill>
              </a:defRPr>
            </a:pPr>
            <a:r>
              <a:rPr sz="5200">
                <a:solidFill>
                  <a:srgbClr val="FFFFFF"/>
                </a:solidFill>
              </a:rPr>
              <a:t>Safety Committee Members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title"/>
          </p:nvPr>
        </p:nvSpPr>
        <p:spPr>
          <a:xfrm>
            <a:off x="1790700" y="571500"/>
            <a:ext cx="20815300" cy="2984500"/>
          </a:xfrm>
          <a:prstGeom prst="rect">
            <a:avLst/>
          </a:prstGeom>
        </p:spPr>
        <p:txBody>
          <a:bodyPr/>
          <a:lstStyle>
            <a:lvl1pPr defTabSz="792479">
              <a:defRPr sz="10700"/>
            </a:lvl1pPr>
          </a:lstStyle>
          <a:p>
            <a:pPr lvl="0">
              <a:defRPr sz="1800">
                <a:solidFill>
                  <a:srgbClr val="000000"/>
                </a:solidFill>
              </a:defRPr>
            </a:pPr>
            <a:r>
              <a:rPr sz="10700">
                <a:solidFill>
                  <a:srgbClr val="FFFFFF"/>
                </a:solidFill>
              </a:rPr>
              <a:t>Essential Investigation Equipment</a:t>
            </a:r>
          </a:p>
        </p:txBody>
      </p:sp>
      <p:sp>
        <p:nvSpPr>
          <p:cNvPr id="83" name="Shape 83"/>
          <p:cNvSpPr>
            <a:spLocks noGrp="1"/>
          </p:cNvSpPr>
          <p:nvPr>
            <p:ph type="body" idx="1"/>
          </p:nvPr>
        </p:nvSpPr>
        <p:spPr>
          <a:xfrm>
            <a:off x="1790700" y="3644900"/>
            <a:ext cx="20815300" cy="8839200"/>
          </a:xfrm>
          <a:prstGeom prst="rect">
            <a:avLst/>
          </a:prstGeom>
        </p:spPr>
        <p:txBody>
          <a:bodyPr numCol="2" spcCol="1040764" anchor="t"/>
          <a:lstStyle/>
          <a:p>
            <a:pPr marL="1761063" lvl="0" indent="-1761063">
              <a:buClr>
                <a:srgbClr val="FFFFFF"/>
              </a:buClr>
              <a:defRPr sz="1800">
                <a:solidFill>
                  <a:srgbClr val="000000"/>
                </a:solidFill>
              </a:defRPr>
            </a:pPr>
            <a:r>
              <a:rPr sz="5200">
                <a:solidFill>
                  <a:srgbClr val="FFFFFF"/>
                </a:solidFill>
              </a:rPr>
              <a:t>Writing Pad &amp; Clipboard</a:t>
            </a:r>
          </a:p>
          <a:p>
            <a:pPr marL="1761063" lvl="0" indent="-1761063">
              <a:buClr>
                <a:srgbClr val="FFFFFF"/>
              </a:buClr>
              <a:defRPr sz="1800">
                <a:solidFill>
                  <a:srgbClr val="000000"/>
                </a:solidFill>
              </a:defRPr>
            </a:pPr>
            <a:r>
              <a:rPr sz="5200">
                <a:solidFill>
                  <a:srgbClr val="FFFFFF"/>
                </a:solidFill>
              </a:rPr>
              <a:t>Tape Measure - preferably 100’</a:t>
            </a:r>
          </a:p>
          <a:p>
            <a:pPr marL="1761063" lvl="0" indent="-1761063">
              <a:buClr>
                <a:srgbClr val="FFFFFF"/>
              </a:buClr>
              <a:defRPr sz="1800">
                <a:solidFill>
                  <a:srgbClr val="000000"/>
                </a:solidFill>
              </a:defRPr>
            </a:pPr>
            <a:r>
              <a:rPr sz="5200">
                <a:solidFill>
                  <a:srgbClr val="FFFFFF"/>
                </a:solidFill>
              </a:rPr>
              <a:t>Digital Camera</a:t>
            </a:r>
          </a:p>
          <a:p>
            <a:pPr marL="1761063" lvl="0" indent="-1761063">
              <a:buClr>
                <a:srgbClr val="FFFFFF"/>
              </a:buClr>
              <a:defRPr sz="1800">
                <a:solidFill>
                  <a:srgbClr val="000000"/>
                </a:solidFill>
              </a:defRPr>
            </a:pPr>
            <a:r>
              <a:rPr sz="5200">
                <a:solidFill>
                  <a:srgbClr val="FFFFFF"/>
                </a:solidFill>
              </a:rPr>
              <a:t>Graph Paper</a:t>
            </a:r>
          </a:p>
          <a:p>
            <a:pPr marL="1761063" lvl="0" indent="-1761063">
              <a:buClr>
                <a:srgbClr val="FFFFFF"/>
              </a:buClr>
              <a:defRPr sz="1800">
                <a:solidFill>
                  <a:srgbClr val="000000"/>
                </a:solidFill>
              </a:defRPr>
            </a:pPr>
            <a:r>
              <a:rPr sz="5200">
                <a:solidFill>
                  <a:srgbClr val="FFFFFF"/>
                </a:solidFill>
              </a:rPr>
              <a:t>Straight-Edge Ruler</a:t>
            </a:r>
          </a:p>
          <a:p>
            <a:pPr marL="609598" lvl="0" indent="-609598">
              <a:buClr>
                <a:srgbClr val="FFFFFF"/>
              </a:buClr>
              <a:defRPr sz="1800">
                <a:solidFill>
                  <a:srgbClr val="000000"/>
                </a:solidFill>
              </a:defRPr>
            </a:pPr>
            <a:endParaRPr sz="5200">
              <a:solidFill>
                <a:srgbClr val="FFFFFF"/>
              </a:solidFill>
            </a:endParaRPr>
          </a:p>
          <a:p>
            <a:pPr marL="1761063" lvl="0" indent="-1761063">
              <a:buClr>
                <a:srgbClr val="FFFFFF"/>
              </a:buClr>
              <a:defRPr sz="1800">
                <a:solidFill>
                  <a:srgbClr val="000000"/>
                </a:solidFill>
              </a:defRPr>
            </a:pPr>
            <a:r>
              <a:rPr sz="5200">
                <a:solidFill>
                  <a:srgbClr val="FFFFFF"/>
                </a:solidFill>
              </a:rPr>
              <a:t>Pencils &amp; Pens</a:t>
            </a:r>
          </a:p>
          <a:p>
            <a:pPr marL="1761063" lvl="0" indent="-1761063">
              <a:buClr>
                <a:srgbClr val="FFFFFF"/>
              </a:buClr>
              <a:defRPr sz="1800">
                <a:solidFill>
                  <a:srgbClr val="000000"/>
                </a:solidFill>
              </a:defRPr>
            </a:pPr>
            <a:r>
              <a:rPr sz="5200">
                <a:solidFill>
                  <a:srgbClr val="FFFFFF"/>
                </a:solidFill>
              </a:rPr>
              <a:t>Flashlight &amp; extra batteries</a:t>
            </a:r>
          </a:p>
          <a:p>
            <a:pPr marL="1761063" lvl="0" indent="-1761063">
              <a:buClr>
                <a:srgbClr val="FFFFFF"/>
              </a:buClr>
              <a:defRPr sz="1800">
                <a:solidFill>
                  <a:srgbClr val="000000"/>
                </a:solidFill>
              </a:defRPr>
            </a:pPr>
            <a:r>
              <a:rPr sz="5200">
                <a:solidFill>
                  <a:srgbClr val="FFFFFF"/>
                </a:solidFill>
              </a:rPr>
              <a:t>High Visibility Plastic Tape</a:t>
            </a:r>
          </a:p>
          <a:p>
            <a:pPr marL="1761063" lvl="0" indent="-1761063">
              <a:buClr>
                <a:srgbClr val="FFFFFF"/>
              </a:buClr>
              <a:defRPr sz="1800">
                <a:solidFill>
                  <a:srgbClr val="000000"/>
                </a:solidFill>
              </a:defRPr>
            </a:pPr>
            <a:r>
              <a:rPr sz="5200">
                <a:solidFill>
                  <a:srgbClr val="FFFFFF"/>
                </a:solidFill>
              </a:rPr>
              <a:t>Envelopes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Visiting the Scene</a:t>
            </a:r>
          </a:p>
        </p:txBody>
      </p:sp>
      <p:sp>
        <p:nvSpPr>
          <p:cNvPr id="86" name="Shape 86"/>
          <p:cNvSpPr>
            <a:spLocks noGrp="1"/>
          </p:cNvSpPr>
          <p:nvPr>
            <p:ph type="body" idx="1"/>
          </p:nvPr>
        </p:nvSpPr>
        <p:spPr>
          <a:xfrm>
            <a:off x="1790700" y="3644900"/>
            <a:ext cx="20815300" cy="8839200"/>
          </a:xfrm>
          <a:prstGeom prst="rect">
            <a:avLst/>
          </a:prstGeom>
        </p:spPr>
        <p:txBody>
          <a:bodyPr/>
          <a:lstStyle/>
          <a:p>
            <a:pPr marL="0" lvl="0" indent="0">
              <a:buSzTx/>
              <a:buNone/>
              <a:defRPr sz="1800">
                <a:solidFill>
                  <a:srgbClr val="000000"/>
                </a:solidFill>
              </a:defRPr>
            </a:pPr>
            <a:r>
              <a:rPr sz="5200">
                <a:solidFill>
                  <a:srgbClr val="FFFFFF"/>
                </a:solidFill>
              </a:rPr>
              <a:t>When it comes to incident investigation, speed is crucial</a:t>
            </a:r>
          </a:p>
          <a:p>
            <a:pPr marL="0" lvl="0" indent="0">
              <a:buSzTx/>
              <a:buNone/>
              <a:defRPr sz="1800">
                <a:solidFill>
                  <a:srgbClr val="000000"/>
                </a:solidFill>
              </a:defRPr>
            </a:pPr>
            <a:endParaRPr sz="5200">
              <a:solidFill>
                <a:srgbClr val="FFFFFF"/>
              </a:solidFill>
            </a:endParaRPr>
          </a:p>
          <a:p>
            <a:pPr marL="0" lvl="0" indent="0">
              <a:buSzTx/>
              <a:buNone/>
              <a:defRPr sz="1800">
                <a:solidFill>
                  <a:srgbClr val="000000"/>
                </a:solidFill>
              </a:defRPr>
            </a:pPr>
            <a:r>
              <a:rPr sz="4800">
                <a:solidFill>
                  <a:srgbClr val="FFFFFF"/>
                </a:solidFill>
              </a:rPr>
              <a:t>Pres</a:t>
            </a:r>
            <a:r>
              <a:rPr sz="5200">
                <a:solidFill>
                  <a:srgbClr val="FFFFFF"/>
                </a:solidFill>
              </a:rPr>
              <a:t>erve evidence and record eyewitness accounts before they are forgotten.</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p:cNvSpPr>
          <p:nvPr>
            <p:ph type="title"/>
          </p:nvPr>
        </p:nvSpPr>
        <p:spPr>
          <a:xfrm>
            <a:off x="1790700" y="571500"/>
            <a:ext cx="20815300" cy="2984500"/>
          </a:xfrm>
          <a:prstGeom prst="rect">
            <a:avLst/>
          </a:prstGeom>
        </p:spPr>
        <p:txBody>
          <a:bodyPr/>
          <a:lstStyle>
            <a:lvl1pPr defTabSz="800734">
              <a:defRPr sz="10800"/>
            </a:lvl1pPr>
          </a:lstStyle>
          <a:p>
            <a:pPr lvl="0">
              <a:defRPr sz="1800">
                <a:solidFill>
                  <a:srgbClr val="000000"/>
                </a:solidFill>
              </a:defRPr>
            </a:pPr>
            <a:r>
              <a:rPr sz="10800">
                <a:solidFill>
                  <a:srgbClr val="FFFFFF"/>
                </a:solidFill>
              </a:rPr>
              <a:t>Essential Tasks at Incident Scene</a:t>
            </a:r>
          </a:p>
        </p:txBody>
      </p:sp>
      <p:sp>
        <p:nvSpPr>
          <p:cNvPr id="89" name="Shape 89"/>
          <p:cNvSpPr>
            <a:spLocks noGrp="1"/>
          </p:cNvSpPr>
          <p:nvPr>
            <p:ph type="body" idx="1"/>
          </p:nvPr>
        </p:nvSpPr>
        <p:spPr>
          <a:xfrm>
            <a:off x="1790700" y="3644900"/>
            <a:ext cx="20815300" cy="8839200"/>
          </a:xfrm>
          <a:prstGeom prst="rect">
            <a:avLst/>
          </a:prstGeom>
        </p:spPr>
        <p:txBody>
          <a:bodyPr numCol="2" spcCol="1040764">
            <a:normAutofit lnSpcReduction="10000"/>
          </a:bodyPr>
          <a:lstStyle/>
          <a:p>
            <a:pPr marL="2141727" lvl="0" indent="-2141727" defTabSz="767715">
              <a:spcBef>
                <a:spcPts val="5400"/>
              </a:spcBef>
              <a:buClr>
                <a:srgbClr val="FFFFFF"/>
              </a:buClr>
              <a:buSzPct val="100000"/>
              <a:buAutoNum type="arabicPeriod"/>
              <a:defRPr sz="1800">
                <a:solidFill>
                  <a:srgbClr val="000000"/>
                </a:solidFill>
              </a:defRPr>
            </a:pPr>
            <a:r>
              <a:rPr sz="4800">
                <a:solidFill>
                  <a:srgbClr val="FFFFFF"/>
                </a:solidFill>
              </a:rPr>
              <a:t>Make sure the area is safe for you and others</a:t>
            </a:r>
          </a:p>
          <a:p>
            <a:pPr marL="2141727" lvl="0" indent="-2141727" defTabSz="767715">
              <a:spcBef>
                <a:spcPts val="5400"/>
              </a:spcBef>
              <a:buClr>
                <a:srgbClr val="FFFFFF"/>
              </a:buClr>
              <a:buSzPct val="100000"/>
              <a:buAutoNum type="arabicPeriod"/>
              <a:defRPr sz="1800">
                <a:solidFill>
                  <a:srgbClr val="000000"/>
                </a:solidFill>
              </a:defRPr>
            </a:pPr>
            <a:r>
              <a:rPr sz="4800">
                <a:solidFill>
                  <a:srgbClr val="FFFFFF"/>
                </a:solidFill>
              </a:rPr>
              <a:t>Ensure the injured personnel are properly cared for</a:t>
            </a:r>
          </a:p>
          <a:p>
            <a:pPr marL="2141727" lvl="0" indent="-2141727" defTabSz="767715">
              <a:spcBef>
                <a:spcPts val="5400"/>
              </a:spcBef>
              <a:buClr>
                <a:srgbClr val="FFFFFF"/>
              </a:buClr>
              <a:buSzPct val="100000"/>
              <a:buAutoNum type="arabicPeriod"/>
              <a:defRPr sz="1800">
                <a:solidFill>
                  <a:srgbClr val="000000"/>
                </a:solidFill>
              </a:defRPr>
            </a:pPr>
            <a:r>
              <a:rPr sz="4800">
                <a:solidFill>
                  <a:srgbClr val="FFFFFF"/>
                </a:solidFill>
              </a:rPr>
              <a:t>Ensure management is notified of the situation</a:t>
            </a:r>
          </a:p>
          <a:p>
            <a:pPr marL="2141727" lvl="0" indent="-2141727" defTabSz="767715">
              <a:spcBef>
                <a:spcPts val="5400"/>
              </a:spcBef>
              <a:buClr>
                <a:srgbClr val="FFFFFF"/>
              </a:buClr>
              <a:buSzPct val="100000"/>
              <a:buAutoNum type="arabicPeriod"/>
              <a:defRPr sz="1800">
                <a:solidFill>
                  <a:srgbClr val="000000"/>
                </a:solidFill>
              </a:defRPr>
            </a:pPr>
            <a:r>
              <a:rPr sz="4800">
                <a:solidFill>
                  <a:srgbClr val="FFFFFF"/>
                </a:solidFill>
              </a:rPr>
              <a:t>Secure the affected area</a:t>
            </a:r>
          </a:p>
          <a:p>
            <a:pPr marL="803147" lvl="0" indent="-803147" defTabSz="767715">
              <a:spcBef>
                <a:spcPts val="5400"/>
              </a:spcBef>
              <a:buClr>
                <a:srgbClr val="FFFFFF"/>
              </a:buClr>
              <a:buSzPct val="100000"/>
              <a:buAutoNum type="arabicPeriod"/>
              <a:defRPr sz="1800">
                <a:solidFill>
                  <a:srgbClr val="000000"/>
                </a:solidFill>
              </a:defRPr>
            </a:pPr>
            <a:endParaRPr sz="4800"/>
          </a:p>
          <a:p>
            <a:pPr marL="2141727" lvl="0" indent="-2141727" defTabSz="767715">
              <a:spcBef>
                <a:spcPts val="5400"/>
              </a:spcBef>
              <a:buClr>
                <a:srgbClr val="FFFFFF"/>
              </a:buClr>
              <a:buSzPct val="100000"/>
              <a:buAutoNum type="arabicPeriod" startAt="5"/>
              <a:defRPr sz="1800">
                <a:solidFill>
                  <a:srgbClr val="000000"/>
                </a:solidFill>
              </a:defRPr>
            </a:pPr>
            <a:r>
              <a:rPr sz="4800">
                <a:solidFill>
                  <a:srgbClr val="FFFFFF"/>
                </a:solidFill>
              </a:rPr>
              <a:t>Identify potential sources of information such as witnesses, injured personnel, and any physical evidence</a:t>
            </a:r>
          </a:p>
          <a:p>
            <a:pPr marL="2141727" lvl="0" indent="-2141727" defTabSz="767715">
              <a:spcBef>
                <a:spcPts val="5400"/>
              </a:spcBef>
              <a:buClr>
                <a:srgbClr val="FFFFFF"/>
              </a:buClr>
              <a:buSzPct val="100000"/>
              <a:buAutoNum type="arabicPeriod" startAt="5"/>
              <a:defRPr sz="1800">
                <a:solidFill>
                  <a:srgbClr val="000000"/>
                </a:solidFill>
              </a:defRPr>
            </a:pPr>
            <a:r>
              <a:rPr sz="4800">
                <a:solidFill>
                  <a:srgbClr val="FFFFFF"/>
                </a:solidFill>
              </a:rPr>
              <a:t>Sketch the scene</a:t>
            </a:r>
          </a:p>
          <a:p>
            <a:pPr marL="2141727" lvl="0" indent="-2141727" defTabSz="767715">
              <a:spcBef>
                <a:spcPts val="5400"/>
              </a:spcBef>
              <a:buClr>
                <a:srgbClr val="FFFFFF"/>
              </a:buClr>
              <a:buSzPct val="100000"/>
              <a:buAutoNum type="arabicPeriod" startAt="5"/>
              <a:defRPr sz="1800">
                <a:solidFill>
                  <a:srgbClr val="000000"/>
                </a:solidFill>
              </a:defRPr>
            </a:pPr>
            <a:r>
              <a:rPr sz="4800">
                <a:solidFill>
                  <a:srgbClr val="FFFFFF"/>
                </a:solidFill>
              </a:rPr>
              <a:t>Take photographs</a:t>
            </a:r>
          </a:p>
          <a:p>
            <a:pPr marL="2141727" lvl="0" indent="-2141727" defTabSz="767715">
              <a:spcBef>
                <a:spcPts val="5400"/>
              </a:spcBef>
              <a:buClr>
                <a:srgbClr val="FFFFFF"/>
              </a:buClr>
              <a:buSzPct val="100000"/>
              <a:buAutoNum type="arabicPeriod" startAt="5"/>
              <a:defRPr sz="1800">
                <a:solidFill>
                  <a:srgbClr val="000000"/>
                </a:solidFill>
              </a:defRPr>
            </a:pPr>
            <a:r>
              <a:rPr sz="4800">
                <a:solidFill>
                  <a:srgbClr val="FFFFFF"/>
                </a:solidFill>
              </a:rPr>
              <a:t>Collect any critical evidence that will have to be analyzed at a later date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Sketching the Scene</a:t>
            </a:r>
          </a:p>
        </p:txBody>
      </p:sp>
      <p:sp>
        <p:nvSpPr>
          <p:cNvPr id="92" name="Shape 92"/>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Place important information in the center and draw relevant information around it</a:t>
            </a:r>
          </a:p>
          <a:p>
            <a:pPr marL="1761066" lvl="0" indent="-1761066">
              <a:buClr>
                <a:srgbClr val="FFFFFF"/>
              </a:buClr>
              <a:defRPr sz="1800">
                <a:solidFill>
                  <a:srgbClr val="000000"/>
                </a:solidFill>
              </a:defRPr>
            </a:pPr>
            <a:r>
              <a:rPr sz="5200">
                <a:solidFill>
                  <a:srgbClr val="FFFFFF"/>
                </a:solidFill>
              </a:rPr>
              <a:t>Measure the area and draw the scene as close to scale as possible</a:t>
            </a:r>
          </a:p>
          <a:p>
            <a:pPr marL="1761066" lvl="0" indent="-1761066">
              <a:buClr>
                <a:srgbClr val="FFFFFF"/>
              </a:buClr>
              <a:defRPr sz="1800">
                <a:solidFill>
                  <a:srgbClr val="000000"/>
                </a:solidFill>
              </a:defRPr>
            </a:pPr>
            <a:r>
              <a:rPr sz="5200">
                <a:solidFill>
                  <a:srgbClr val="FFFFFF"/>
                </a:solidFill>
              </a:rPr>
              <a:t>Note the position of personnel and evidence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hape 96"/>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Photographing The Scene</a:t>
            </a:r>
          </a:p>
        </p:txBody>
      </p:sp>
      <p:sp>
        <p:nvSpPr>
          <p:cNvPr id="97" name="Shape 97"/>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Start by photographing the general area to get an idea of where the incident took place</a:t>
            </a:r>
          </a:p>
          <a:p>
            <a:pPr marL="1761066" lvl="0" indent="-1761066">
              <a:buClr>
                <a:srgbClr val="FFFFFF"/>
              </a:buClr>
              <a:defRPr sz="1800">
                <a:solidFill>
                  <a:srgbClr val="000000"/>
                </a:solidFill>
              </a:defRPr>
            </a:pPr>
            <a:r>
              <a:rPr sz="5200">
                <a:solidFill>
                  <a:srgbClr val="FFFFFF"/>
                </a:solidFill>
              </a:rPr>
              <a:t>After photographing the general area, photograph the specific scene of the incident</a:t>
            </a:r>
          </a:p>
          <a:p>
            <a:pPr marL="1761066" lvl="0" indent="-1761066">
              <a:buClr>
                <a:srgbClr val="FFFFFF"/>
              </a:buClr>
              <a:defRPr sz="1800">
                <a:solidFill>
                  <a:srgbClr val="000000"/>
                </a:solidFill>
              </a:defRPr>
            </a:pPr>
            <a:r>
              <a:rPr sz="5200">
                <a:solidFill>
                  <a:srgbClr val="FFFFFF"/>
                </a:solidFill>
              </a:rPr>
              <a:t>Take photos from all angles and viewpoints</a:t>
            </a:r>
          </a:p>
          <a:p>
            <a:pPr marL="1761066" lvl="0" indent="-1761066">
              <a:buClr>
                <a:srgbClr val="FFFFFF"/>
              </a:buClr>
              <a:defRPr sz="1800">
                <a:solidFill>
                  <a:srgbClr val="000000"/>
                </a:solidFill>
              </a:defRPr>
            </a:pPr>
            <a:r>
              <a:rPr sz="5200">
                <a:solidFill>
                  <a:srgbClr val="FFFFFF"/>
                </a:solidFill>
              </a:rPr>
              <a:t>Use a straight edge ruler in some photos to give a better idea of the size of the object you are photographing</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a:spLocks noGrp="1"/>
          </p:cNvSpPr>
          <p:nvPr>
            <p:ph type="title"/>
          </p:nvPr>
        </p:nvSpPr>
        <p:spPr>
          <a:xfrm>
            <a:off x="2381250" y="1460710"/>
            <a:ext cx="19621500" cy="10794580"/>
          </a:xfrm>
          <a:prstGeom prst="rect">
            <a:avLst/>
          </a:prstGeom>
        </p:spPr>
        <p:txBody>
          <a:bodyPr anchor="ctr"/>
          <a:lstStyle>
            <a:lvl1pPr>
              <a:defRPr sz="16000" b="1">
                <a:solidFill>
                  <a:srgbClr val="FF2600"/>
                </a:solidFill>
                <a:latin typeface="+mn-lt"/>
                <a:ea typeface="+mn-ea"/>
                <a:cs typeface="+mn-cs"/>
                <a:sym typeface="Helvetica"/>
              </a:defRPr>
            </a:lvl1pPr>
          </a:lstStyle>
          <a:p>
            <a:pPr lvl="0">
              <a:defRPr sz="1800" b="0">
                <a:solidFill>
                  <a:srgbClr val="000000"/>
                </a:solidFill>
              </a:defRPr>
            </a:pPr>
            <a:r>
              <a:rPr sz="16000" b="1">
                <a:solidFill>
                  <a:srgbClr val="FF2600"/>
                </a:solidFill>
              </a:rPr>
              <a:t>Avoid jumping to conclusions!!!!!</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Interviewing the Witnesses</a:t>
            </a:r>
          </a:p>
        </p:txBody>
      </p:sp>
      <p:sp>
        <p:nvSpPr>
          <p:cNvPr id="102" name="Shape 102"/>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Once the witnesses have been identified you need to separate them so that they don’t lose their individual perceptions of the incident</a:t>
            </a:r>
          </a:p>
          <a:p>
            <a:pPr marL="1761066" lvl="0" indent="-1761066">
              <a:buClr>
                <a:srgbClr val="FFFFFF"/>
              </a:buClr>
              <a:defRPr sz="1800">
                <a:solidFill>
                  <a:srgbClr val="000000"/>
                </a:solidFill>
              </a:defRPr>
            </a:pPr>
            <a:r>
              <a:rPr sz="5200">
                <a:solidFill>
                  <a:srgbClr val="FFFFFF"/>
                </a:solidFill>
              </a:rPr>
              <a:t>Have each witness write out what they saw happen before, during and after the incident</a:t>
            </a:r>
          </a:p>
          <a:p>
            <a:pPr marL="1761066" lvl="0" indent="-1761066">
              <a:buClr>
                <a:srgbClr val="FFFFFF"/>
              </a:buClr>
              <a:defRPr sz="1800">
                <a:solidFill>
                  <a:srgbClr val="000000"/>
                </a:solidFill>
              </a:defRPr>
            </a:pPr>
            <a:r>
              <a:rPr sz="5200">
                <a:solidFill>
                  <a:srgbClr val="FFFFFF"/>
                </a:solidFill>
              </a:rPr>
              <a:t>Interview witnesses as soon as possible while the incident is still fresh in their minds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Types of Witnesses</a:t>
            </a:r>
          </a:p>
        </p:txBody>
      </p:sp>
      <p:sp>
        <p:nvSpPr>
          <p:cNvPr id="105" name="Shape 105"/>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Those who actually saw the incident happen or were involved in the incident</a:t>
            </a:r>
          </a:p>
          <a:p>
            <a:pPr marL="1761066" lvl="0" indent="-1761066">
              <a:buClr>
                <a:srgbClr val="FFFFFF"/>
              </a:buClr>
              <a:defRPr sz="1800">
                <a:solidFill>
                  <a:srgbClr val="000000"/>
                </a:solidFill>
              </a:defRPr>
            </a:pPr>
            <a:r>
              <a:rPr sz="5200">
                <a:solidFill>
                  <a:srgbClr val="FFFFFF"/>
                </a:solidFill>
              </a:rPr>
              <a:t>Personnel who came on the scene immediately after the incident</a:t>
            </a:r>
          </a:p>
          <a:p>
            <a:pPr marL="1761066" lvl="0" indent="-1761066">
              <a:buClr>
                <a:srgbClr val="FFFFFF"/>
              </a:buClr>
              <a:defRPr sz="1800">
                <a:solidFill>
                  <a:srgbClr val="000000"/>
                </a:solidFill>
              </a:defRPr>
            </a:pPr>
            <a:r>
              <a:rPr sz="5200">
                <a:solidFill>
                  <a:srgbClr val="FFFFFF"/>
                </a:solidFill>
              </a:rPr>
              <a:t>Personnel who witnessed events leading up to the incident</a:t>
            </a:r>
          </a:p>
          <a:p>
            <a:pPr marL="1761066" lvl="0" indent="-1761066">
              <a:buClr>
                <a:srgbClr val="FFFFFF"/>
              </a:buClr>
              <a:defRPr sz="1800">
                <a:solidFill>
                  <a:srgbClr val="000000"/>
                </a:solidFill>
              </a:defRPr>
            </a:pPr>
            <a:r>
              <a:rPr sz="5200">
                <a:solidFill>
                  <a:srgbClr val="FFFFFF"/>
                </a:solidFill>
              </a:rPr>
              <a:t>Personnel who have expertise in the work tasks that were being performed when the incident happened</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a:spLocks noGrp="1"/>
          </p:cNvSpPr>
          <p:nvPr>
            <p:ph type="title"/>
          </p:nvPr>
        </p:nvSpPr>
        <p:spPr>
          <a:prstGeom prst="rect">
            <a:avLst/>
          </a:prstGeom>
        </p:spPr>
        <p:txBody>
          <a:bodyPr/>
          <a:lstStyle/>
          <a:p>
            <a:pPr lvl="0">
              <a:defRPr sz="1800">
                <a:solidFill>
                  <a:srgbClr val="000000"/>
                </a:solidFill>
              </a:defRPr>
            </a:pPr>
            <a:r>
              <a:rPr sz="11200">
                <a:solidFill>
                  <a:srgbClr val="FFFFFF"/>
                </a:solidFill>
              </a:rPr>
              <a:t>Learning Objectives</a:t>
            </a:r>
          </a:p>
        </p:txBody>
      </p:sp>
      <p:sp>
        <p:nvSpPr>
          <p:cNvPr id="46" name="Shape 46"/>
          <p:cNvSpPr>
            <a:spLocks noGrp="1"/>
          </p:cNvSpPr>
          <p:nvPr>
            <p:ph type="body" idx="1"/>
          </p:nvPr>
        </p:nvSpPr>
        <p:spPr>
          <a:prstGeom prst="rect">
            <a:avLst/>
          </a:prstGeom>
        </p:spPr>
        <p:txBody>
          <a:bodyPr/>
          <a:lstStyle/>
          <a:p>
            <a:pPr lvl="0">
              <a:defRPr sz="1800">
                <a:solidFill>
                  <a:srgbClr val="000000"/>
                </a:solidFill>
              </a:defRPr>
            </a:pPr>
            <a:r>
              <a:rPr sz="5200">
                <a:solidFill>
                  <a:srgbClr val="FFFFFF"/>
                </a:solidFill>
              </a:rPr>
              <a:t>Define the difference between an accident and near miss</a:t>
            </a:r>
          </a:p>
          <a:p>
            <a:pPr lvl="0">
              <a:defRPr sz="1800">
                <a:solidFill>
                  <a:srgbClr val="000000"/>
                </a:solidFill>
              </a:defRPr>
            </a:pPr>
            <a:r>
              <a:rPr sz="5200">
                <a:solidFill>
                  <a:srgbClr val="FFFFFF"/>
                </a:solidFill>
              </a:rPr>
              <a:t>What to do at the scene of the incident</a:t>
            </a:r>
          </a:p>
          <a:p>
            <a:pPr lvl="0">
              <a:defRPr sz="1800">
                <a:solidFill>
                  <a:srgbClr val="000000"/>
                </a:solidFill>
              </a:defRPr>
            </a:pPr>
            <a:r>
              <a:rPr sz="5200">
                <a:solidFill>
                  <a:srgbClr val="FFFFFF"/>
                </a:solidFill>
              </a:rPr>
              <a:t>How to interview the witnesses</a:t>
            </a:r>
          </a:p>
          <a:p>
            <a:pPr lvl="0">
              <a:defRPr sz="1800">
                <a:solidFill>
                  <a:srgbClr val="000000"/>
                </a:solidFill>
              </a:defRPr>
            </a:pPr>
            <a:r>
              <a:rPr sz="5200">
                <a:solidFill>
                  <a:srgbClr val="FFFFFF"/>
                </a:solidFill>
              </a:rPr>
              <a:t>How to write the incident report</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Putting the Witness at Ease</a:t>
            </a:r>
          </a:p>
        </p:txBody>
      </p:sp>
      <p:sp>
        <p:nvSpPr>
          <p:cNvPr id="108" name="Shape 108"/>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Let them know that your primary goal in conducting the investigation is to prevent the recurrence of the same or similar incident</a:t>
            </a:r>
          </a:p>
          <a:p>
            <a:pPr marL="1761066" lvl="0" indent="-1761066">
              <a:buClr>
                <a:srgbClr val="FFFFFF"/>
              </a:buClr>
              <a:defRPr sz="1800">
                <a:solidFill>
                  <a:srgbClr val="000000"/>
                </a:solidFill>
              </a:defRPr>
            </a:pPr>
            <a:r>
              <a:rPr sz="5200">
                <a:solidFill>
                  <a:srgbClr val="FFFFFF"/>
                </a:solidFill>
              </a:rPr>
              <a:t>Inform the witness that you are not there to get anyone in trouble or point finger at the guilty parties</a:t>
            </a:r>
          </a:p>
          <a:p>
            <a:pPr marL="1761066" lvl="0" indent="-1761066">
              <a:buClr>
                <a:srgbClr val="FFFFFF"/>
              </a:buClr>
              <a:defRPr sz="1800">
                <a:solidFill>
                  <a:srgbClr val="000000"/>
                </a:solidFill>
              </a:defRPr>
            </a:pPr>
            <a:r>
              <a:rPr sz="5200">
                <a:solidFill>
                  <a:srgbClr val="FFFFFF"/>
                </a:solidFill>
              </a:rPr>
              <a:t>Choose a private location to conduct the interview</a:t>
            </a:r>
          </a:p>
          <a:p>
            <a:pPr marL="1761066" lvl="0" indent="-1761066">
              <a:buClr>
                <a:srgbClr val="FFFFFF"/>
              </a:buClr>
              <a:defRPr sz="1800">
                <a:solidFill>
                  <a:srgbClr val="000000"/>
                </a:solidFill>
              </a:defRPr>
            </a:pPr>
            <a:r>
              <a:rPr sz="5200">
                <a:solidFill>
                  <a:srgbClr val="FFFFFF"/>
                </a:solidFill>
              </a:rPr>
              <a:t>Place yourself between the witness and the exit door.  This eases the witnesses feelings of being trapped</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Interviewing the Witness</a:t>
            </a:r>
          </a:p>
        </p:txBody>
      </p:sp>
      <p:sp>
        <p:nvSpPr>
          <p:cNvPr id="113" name="Shape 113"/>
          <p:cNvSpPr>
            <a:spLocks noGrp="1"/>
          </p:cNvSpPr>
          <p:nvPr>
            <p:ph type="body" idx="1"/>
          </p:nvPr>
        </p:nvSpPr>
        <p:spPr>
          <a:xfrm>
            <a:off x="1790700" y="3644900"/>
            <a:ext cx="20815300" cy="8839200"/>
          </a:xfrm>
          <a:prstGeom prst="rect">
            <a:avLst/>
          </a:prstGeom>
        </p:spPr>
        <p:txBody>
          <a:bodyPr/>
          <a:lstStyle/>
          <a:p>
            <a:pPr marL="0" lvl="0" indent="0">
              <a:buSzTx/>
              <a:buNone/>
              <a:defRPr sz="1800">
                <a:solidFill>
                  <a:srgbClr val="000000"/>
                </a:solidFill>
              </a:defRPr>
            </a:pPr>
            <a:r>
              <a:rPr sz="5200">
                <a:solidFill>
                  <a:srgbClr val="FFFFFF"/>
                </a:solidFill>
              </a:rPr>
              <a:t>When interviewing the witness, review their written statement with them and clear up any discrepancies.  </a:t>
            </a:r>
          </a:p>
          <a:p>
            <a:pPr marL="0" lvl="0" indent="0">
              <a:buSzTx/>
              <a:buNone/>
              <a:defRPr sz="1800">
                <a:solidFill>
                  <a:srgbClr val="000000"/>
                </a:solidFill>
              </a:defRPr>
            </a:pPr>
            <a:endParaRPr sz="5200">
              <a:solidFill>
                <a:srgbClr val="FFFFFF"/>
              </a:solidFill>
            </a:endParaRPr>
          </a:p>
          <a:p>
            <a:pPr marL="0" lvl="0" indent="0">
              <a:buSzTx/>
              <a:buNone/>
              <a:defRPr sz="1800">
                <a:solidFill>
                  <a:srgbClr val="000000"/>
                </a:solidFill>
              </a:defRPr>
            </a:pPr>
            <a:r>
              <a:rPr sz="5200">
                <a:solidFill>
                  <a:srgbClr val="FFFFFF"/>
                </a:solidFill>
              </a:rPr>
              <a:t>If possible, show them photographs that you took of the scene to help them remember any pertinent information.</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Interviewing Questions</a:t>
            </a:r>
          </a:p>
        </p:txBody>
      </p:sp>
      <p:sp>
        <p:nvSpPr>
          <p:cNvPr id="116" name="Shape 116"/>
          <p:cNvSpPr>
            <a:spLocks noGrp="1"/>
          </p:cNvSpPr>
          <p:nvPr>
            <p:ph type="body" idx="1"/>
          </p:nvPr>
        </p:nvSpPr>
        <p:spPr>
          <a:xfrm>
            <a:off x="1790700" y="3644900"/>
            <a:ext cx="20815300" cy="8839200"/>
          </a:xfrm>
          <a:prstGeom prst="rect">
            <a:avLst/>
          </a:prstGeom>
        </p:spPr>
        <p:txBody>
          <a:bodyPr/>
          <a:lstStyle/>
          <a:p>
            <a:pPr marL="1761066" lvl="0" indent="-1761066">
              <a:buClr>
                <a:srgbClr val="00F900"/>
              </a:buClr>
              <a:buFont typeface="Helvetica"/>
              <a:defRPr sz="1800">
                <a:solidFill>
                  <a:srgbClr val="000000"/>
                </a:solidFill>
              </a:defRPr>
            </a:pPr>
            <a:r>
              <a:rPr sz="5200" b="1" i="1">
                <a:solidFill>
                  <a:srgbClr val="00F900"/>
                </a:solidFill>
                <a:latin typeface="+mn-lt"/>
                <a:ea typeface="+mn-ea"/>
                <a:cs typeface="+mn-cs"/>
                <a:sym typeface="Helvetica"/>
              </a:rPr>
              <a:t>WHAT</a:t>
            </a:r>
            <a:r>
              <a:rPr sz="5200" i="1">
                <a:solidFill>
                  <a:srgbClr val="FFFFFF"/>
                </a:solidFill>
              </a:rPr>
              <a:t> happened</a:t>
            </a:r>
          </a:p>
          <a:p>
            <a:pPr marL="1761066" lvl="0" indent="-1761066">
              <a:buClr>
                <a:srgbClr val="00F900"/>
              </a:buClr>
              <a:buFont typeface="Helvetica"/>
              <a:defRPr sz="1800">
                <a:solidFill>
                  <a:srgbClr val="000000"/>
                </a:solidFill>
              </a:defRPr>
            </a:pPr>
            <a:r>
              <a:rPr sz="5200" b="1" i="1">
                <a:solidFill>
                  <a:srgbClr val="00F900"/>
                </a:solidFill>
                <a:latin typeface="+mn-lt"/>
                <a:ea typeface="+mn-ea"/>
                <a:cs typeface="+mn-cs"/>
                <a:sym typeface="Helvetica"/>
              </a:rPr>
              <a:t>WHO</a:t>
            </a:r>
            <a:r>
              <a:rPr sz="5200">
                <a:solidFill>
                  <a:srgbClr val="FFFFFF"/>
                </a:solidFill>
              </a:rPr>
              <a:t> witnessed or was involved in the incident</a:t>
            </a:r>
          </a:p>
          <a:p>
            <a:pPr marL="1761066" lvl="0" indent="-1761066">
              <a:buClr>
                <a:srgbClr val="00F900"/>
              </a:buClr>
              <a:buFont typeface="Helvetica"/>
              <a:defRPr sz="1800">
                <a:solidFill>
                  <a:srgbClr val="000000"/>
                </a:solidFill>
              </a:defRPr>
            </a:pPr>
            <a:r>
              <a:rPr sz="5200" b="1" i="1">
                <a:solidFill>
                  <a:srgbClr val="00F900"/>
                </a:solidFill>
                <a:latin typeface="+mn-lt"/>
                <a:ea typeface="+mn-ea"/>
                <a:cs typeface="+mn-cs"/>
                <a:sym typeface="Helvetica"/>
              </a:rPr>
              <a:t>WHERE</a:t>
            </a:r>
            <a:r>
              <a:rPr sz="5200">
                <a:solidFill>
                  <a:srgbClr val="FFFFFF"/>
                </a:solidFill>
              </a:rPr>
              <a:t> did the incident occur and where was the witness in relation to where the incident occurred</a:t>
            </a:r>
          </a:p>
          <a:p>
            <a:pPr marL="1761066" lvl="0" indent="-1761066">
              <a:buClr>
                <a:srgbClr val="00F900"/>
              </a:buClr>
              <a:buFont typeface="Helvetica"/>
              <a:defRPr sz="1800">
                <a:solidFill>
                  <a:srgbClr val="000000"/>
                </a:solidFill>
              </a:defRPr>
            </a:pPr>
            <a:r>
              <a:rPr sz="5200" b="1" i="1">
                <a:solidFill>
                  <a:srgbClr val="00F900"/>
                </a:solidFill>
                <a:latin typeface="+mn-lt"/>
                <a:ea typeface="+mn-ea"/>
                <a:cs typeface="+mn-cs"/>
                <a:sym typeface="Helvetica"/>
              </a:rPr>
              <a:t>WHEN</a:t>
            </a:r>
            <a:r>
              <a:rPr sz="5200">
                <a:solidFill>
                  <a:srgbClr val="FFFFFF"/>
                </a:solidFill>
              </a:rPr>
              <a:t> did the incident happen</a:t>
            </a:r>
          </a:p>
          <a:p>
            <a:pPr marL="1761066" lvl="0" indent="-1761066">
              <a:buClr>
                <a:srgbClr val="FFFFFF"/>
              </a:buClr>
              <a:defRPr sz="1800">
                <a:solidFill>
                  <a:srgbClr val="000000"/>
                </a:solidFill>
              </a:defRPr>
            </a:pPr>
            <a:r>
              <a:rPr sz="5200">
                <a:solidFill>
                  <a:srgbClr val="FFFFFF"/>
                </a:solidFill>
              </a:rPr>
              <a:t>By answering the previous questions you are able to answer </a:t>
            </a:r>
            <a:r>
              <a:rPr sz="5200" b="1" i="1">
                <a:solidFill>
                  <a:srgbClr val="00F900"/>
                </a:solidFill>
                <a:latin typeface="+mn-lt"/>
                <a:ea typeface="+mn-ea"/>
                <a:cs typeface="+mn-cs"/>
                <a:sym typeface="Helvetica"/>
              </a:rPr>
              <a:t>WHY</a:t>
            </a:r>
            <a:r>
              <a:rPr sz="5200">
                <a:solidFill>
                  <a:srgbClr val="FFFFFF"/>
                </a:solidFill>
              </a:rPr>
              <a:t> and </a:t>
            </a:r>
            <a:r>
              <a:rPr sz="5200" b="1" i="1">
                <a:solidFill>
                  <a:srgbClr val="00F900"/>
                </a:solidFill>
                <a:latin typeface="+mn-lt"/>
                <a:ea typeface="+mn-ea"/>
                <a:cs typeface="+mn-cs"/>
                <a:sym typeface="Helvetica"/>
              </a:rPr>
              <a:t>HOW</a:t>
            </a:r>
            <a:r>
              <a:rPr sz="5200" i="1">
                <a:solidFill>
                  <a:srgbClr val="FFFFFF"/>
                </a:solidFill>
              </a:rPr>
              <a:t> the incident happened</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p:cNvSpPr>
          <p:nvPr>
            <p:ph type="title"/>
          </p:nvPr>
        </p:nvSpPr>
        <p:spPr>
          <a:xfrm>
            <a:off x="1790700" y="571500"/>
            <a:ext cx="20815300" cy="2984500"/>
          </a:xfrm>
          <a:prstGeom prst="rect">
            <a:avLst/>
          </a:prstGeom>
        </p:spPr>
        <p:txBody>
          <a:bodyPr/>
          <a:lstStyle>
            <a:lvl1pPr defTabSz="718184">
              <a:defRPr sz="9700"/>
            </a:lvl1pPr>
          </a:lstStyle>
          <a:p>
            <a:pPr lvl="0">
              <a:defRPr sz="1800">
                <a:solidFill>
                  <a:srgbClr val="000000"/>
                </a:solidFill>
              </a:defRPr>
            </a:pPr>
            <a:r>
              <a:rPr sz="9700">
                <a:solidFill>
                  <a:srgbClr val="FFFFFF"/>
                </a:solidFill>
              </a:rPr>
              <a:t>Use Open Ended Questions Such As</a:t>
            </a:r>
          </a:p>
        </p:txBody>
      </p:sp>
      <p:sp>
        <p:nvSpPr>
          <p:cNvPr id="119" name="Shape 119"/>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Tell me what you saw?</a:t>
            </a:r>
          </a:p>
          <a:p>
            <a:pPr marL="1761066" lvl="0" indent="-1761066">
              <a:buClr>
                <a:srgbClr val="FFFFFF"/>
              </a:buClr>
              <a:defRPr sz="1800">
                <a:solidFill>
                  <a:srgbClr val="000000"/>
                </a:solidFill>
              </a:defRPr>
            </a:pPr>
            <a:r>
              <a:rPr sz="5200">
                <a:solidFill>
                  <a:srgbClr val="FFFFFF"/>
                </a:solidFill>
              </a:rPr>
              <a:t>Tell me about…</a:t>
            </a:r>
          </a:p>
          <a:p>
            <a:pPr marL="1761066" lvl="0" indent="-1761066">
              <a:buClr>
                <a:srgbClr val="FFFFFF"/>
              </a:buClr>
              <a:defRPr sz="1800">
                <a:solidFill>
                  <a:srgbClr val="000000"/>
                </a:solidFill>
              </a:defRPr>
            </a:pPr>
            <a:r>
              <a:rPr sz="5200">
                <a:solidFill>
                  <a:srgbClr val="FFFFFF"/>
                </a:solidFill>
              </a:rPr>
              <a:t>Explain how this job is done?</a:t>
            </a:r>
          </a:p>
          <a:p>
            <a:pPr marL="1761066" lvl="0" indent="-1761066">
              <a:buClr>
                <a:srgbClr val="FFFFFF"/>
              </a:buClr>
              <a:defRPr sz="1800">
                <a:solidFill>
                  <a:srgbClr val="000000"/>
                </a:solidFill>
              </a:defRPr>
            </a:pPr>
            <a:r>
              <a:rPr sz="5200">
                <a:solidFill>
                  <a:srgbClr val="FFFFFF"/>
                </a:solidFill>
              </a:rPr>
              <a:t>Where were you at the time of the incident?</a:t>
            </a:r>
          </a:p>
          <a:p>
            <a:pPr marL="1761066" lvl="0" indent="-1761066">
              <a:buClr>
                <a:srgbClr val="FFFFFF"/>
              </a:buClr>
              <a:defRPr sz="1800">
                <a:solidFill>
                  <a:srgbClr val="000000"/>
                </a:solidFill>
              </a:defRPr>
            </a:pPr>
            <a:r>
              <a:rPr sz="5200">
                <a:solidFill>
                  <a:srgbClr val="FFFFFF"/>
                </a:solidFill>
              </a:rPr>
              <a:t>Who else saw the incident?</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hape 12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Common Mistakes to Avoid</a:t>
            </a:r>
          </a:p>
        </p:txBody>
      </p:sp>
      <p:sp>
        <p:nvSpPr>
          <p:cNvPr id="122" name="Shape 122"/>
          <p:cNvSpPr>
            <a:spLocks noGrp="1"/>
          </p:cNvSpPr>
          <p:nvPr>
            <p:ph type="body" idx="1"/>
          </p:nvPr>
        </p:nvSpPr>
        <p:spPr>
          <a:xfrm>
            <a:off x="1790700" y="3644900"/>
            <a:ext cx="20815300" cy="8839200"/>
          </a:xfrm>
          <a:prstGeom prst="rect">
            <a:avLst/>
          </a:prstGeom>
        </p:spPr>
        <p:txBody>
          <a:bodyPr/>
          <a:lstStyle/>
          <a:p>
            <a:pPr marL="1511805" lvl="0" indent="-1511805" defTabSz="767715">
              <a:spcBef>
                <a:spcPts val="5400"/>
              </a:spcBef>
              <a:buClr>
                <a:srgbClr val="FFFFFF"/>
              </a:buClr>
              <a:defRPr sz="1800">
                <a:solidFill>
                  <a:srgbClr val="000000"/>
                </a:solidFill>
              </a:defRPr>
            </a:pPr>
            <a:r>
              <a:rPr sz="4800">
                <a:solidFill>
                  <a:srgbClr val="FFFFFF"/>
                </a:solidFill>
              </a:rPr>
              <a:t>Do not ask leading questions (e.g. “Do you think that…)</a:t>
            </a:r>
          </a:p>
          <a:p>
            <a:pPr marL="1511805" lvl="0" indent="-1511805" defTabSz="767715">
              <a:spcBef>
                <a:spcPts val="5400"/>
              </a:spcBef>
              <a:buClr>
                <a:srgbClr val="FFFFFF"/>
              </a:buClr>
              <a:defRPr sz="1800">
                <a:solidFill>
                  <a:srgbClr val="000000"/>
                </a:solidFill>
              </a:defRPr>
            </a:pPr>
            <a:r>
              <a:rPr sz="4800">
                <a:solidFill>
                  <a:srgbClr val="FFFFFF"/>
                </a:solidFill>
              </a:rPr>
              <a:t>Do not intimidate the witness (e.g. “That was a stupid thing to do”)</a:t>
            </a:r>
          </a:p>
          <a:p>
            <a:pPr marL="1511805" lvl="0" indent="-1511805" defTabSz="767715">
              <a:spcBef>
                <a:spcPts val="5400"/>
              </a:spcBef>
              <a:buClr>
                <a:srgbClr val="FFFFFF"/>
              </a:buClr>
              <a:defRPr sz="1800">
                <a:solidFill>
                  <a:srgbClr val="000000"/>
                </a:solidFill>
              </a:defRPr>
            </a:pPr>
            <a:r>
              <a:rPr sz="4800">
                <a:solidFill>
                  <a:srgbClr val="FFFFFF"/>
                </a:solidFill>
              </a:rPr>
              <a:t>Do not introduce your own personal opinions of the incident</a:t>
            </a:r>
          </a:p>
          <a:p>
            <a:pPr marL="1511805" lvl="0" indent="-1511805" defTabSz="767715">
              <a:spcBef>
                <a:spcPts val="5400"/>
              </a:spcBef>
              <a:buClr>
                <a:srgbClr val="FFFFFF"/>
              </a:buClr>
              <a:defRPr sz="1800">
                <a:solidFill>
                  <a:srgbClr val="000000"/>
                </a:solidFill>
              </a:defRPr>
            </a:pPr>
            <a:r>
              <a:rPr sz="4800">
                <a:solidFill>
                  <a:srgbClr val="FFFFFF"/>
                </a:solidFill>
              </a:rPr>
              <a:t>Note taking should not interfere with the interview process</a:t>
            </a:r>
          </a:p>
          <a:p>
            <a:pPr marL="1511805" lvl="0" indent="-1511805" defTabSz="767715">
              <a:spcBef>
                <a:spcPts val="5400"/>
              </a:spcBef>
              <a:buClr>
                <a:srgbClr val="FFFFFF"/>
              </a:buClr>
              <a:defRPr sz="1800">
                <a:solidFill>
                  <a:srgbClr val="000000"/>
                </a:solidFill>
              </a:defRPr>
            </a:pPr>
            <a:r>
              <a:rPr sz="4800">
                <a:solidFill>
                  <a:srgbClr val="FFFFFF"/>
                </a:solidFill>
              </a:rPr>
              <a:t>Do not interrupt the witness while they are talking</a:t>
            </a:r>
          </a:p>
          <a:p>
            <a:pPr marL="1511805" lvl="0" indent="-1511805" defTabSz="767715">
              <a:spcBef>
                <a:spcPts val="5400"/>
              </a:spcBef>
              <a:buClr>
                <a:srgbClr val="FFFFFF"/>
              </a:buClr>
              <a:defRPr sz="1800">
                <a:solidFill>
                  <a:srgbClr val="000000"/>
                </a:solidFill>
              </a:defRPr>
            </a:pPr>
            <a:r>
              <a:rPr sz="4800">
                <a:solidFill>
                  <a:srgbClr val="FFFFFF"/>
                </a:solidFill>
              </a:rPr>
              <a:t>Do not use a tape recorder during the interview.  This usually makes the witness uncomfortable.</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p:cNvSpPr>
          <p:nvPr>
            <p:ph type="title"/>
          </p:nvPr>
        </p:nvSpPr>
        <p:spPr>
          <a:xfrm>
            <a:off x="1790700" y="571500"/>
            <a:ext cx="20815300" cy="2984500"/>
          </a:xfrm>
          <a:prstGeom prst="rect">
            <a:avLst/>
          </a:prstGeom>
        </p:spPr>
        <p:txBody>
          <a:bodyPr/>
          <a:lstStyle/>
          <a:p>
            <a:pPr lvl="1" indent="228600" algn="ctr" defTabSz="825500">
              <a:defRPr sz="1800" spc="0">
                <a:solidFill>
                  <a:srgbClr val="000000"/>
                </a:solidFill>
              </a:defRPr>
            </a:pPr>
            <a:r>
              <a:rPr sz="11200">
                <a:solidFill>
                  <a:srgbClr val="FFFFFF"/>
                </a:solidFill>
                <a:latin typeface="Helvetica Light"/>
                <a:ea typeface="Helvetica Light"/>
                <a:cs typeface="Helvetica Light"/>
                <a:sym typeface="Helvetica Light"/>
              </a:rPr>
              <a:t>Analyzing the Evidence</a:t>
            </a:r>
          </a:p>
        </p:txBody>
      </p:sp>
      <p:sp>
        <p:nvSpPr>
          <p:cNvPr id="125" name="Shape 125"/>
          <p:cNvSpPr>
            <a:spLocks noGrp="1"/>
          </p:cNvSpPr>
          <p:nvPr>
            <p:ph type="body" idx="1"/>
          </p:nvPr>
        </p:nvSpPr>
        <p:spPr>
          <a:xfrm>
            <a:off x="1790700" y="3644900"/>
            <a:ext cx="20815300" cy="8839200"/>
          </a:xfrm>
          <a:prstGeom prst="rect">
            <a:avLst/>
          </a:prstGeom>
        </p:spPr>
        <p:txBody>
          <a:bodyPr numCol="2" spcCol="1040764"/>
          <a:lstStyle/>
          <a:p>
            <a:pPr marL="1096941" lvl="0" indent="-1096941" defTabSz="652144">
              <a:spcBef>
                <a:spcPts val="4600"/>
              </a:spcBef>
              <a:buClr>
                <a:srgbClr val="FFFFFF"/>
              </a:buClr>
              <a:defRPr sz="1800">
                <a:solidFill>
                  <a:srgbClr val="000000"/>
                </a:solidFill>
              </a:defRPr>
            </a:pPr>
            <a:r>
              <a:rPr sz="4100">
                <a:solidFill>
                  <a:srgbClr val="FFFFFF"/>
                </a:solidFill>
              </a:rPr>
              <a:t>Review the standard operating procedures (SOP) for the task that was being performed when the incident happened</a:t>
            </a:r>
          </a:p>
          <a:p>
            <a:pPr marL="1096941" lvl="0" indent="-1096941" defTabSz="652144">
              <a:spcBef>
                <a:spcPts val="4600"/>
              </a:spcBef>
              <a:buClr>
                <a:srgbClr val="FFFFFF"/>
              </a:buClr>
              <a:defRPr sz="1800">
                <a:solidFill>
                  <a:srgbClr val="000000"/>
                </a:solidFill>
              </a:defRPr>
            </a:pPr>
            <a:r>
              <a:rPr sz="4100">
                <a:solidFill>
                  <a:srgbClr val="FFFFFF"/>
                </a:solidFill>
              </a:rPr>
              <a:t>Require that maintenance analyze any equipment involved and review equipment manuals</a:t>
            </a:r>
          </a:p>
          <a:p>
            <a:pPr marL="1096941" lvl="0" indent="-1096941" defTabSz="652144">
              <a:spcBef>
                <a:spcPts val="4600"/>
              </a:spcBef>
              <a:buClr>
                <a:srgbClr val="FFFFFF"/>
              </a:buClr>
              <a:defRPr sz="1800">
                <a:solidFill>
                  <a:srgbClr val="000000"/>
                </a:solidFill>
              </a:defRPr>
            </a:pPr>
            <a:r>
              <a:rPr sz="4100">
                <a:solidFill>
                  <a:srgbClr val="FFFFFF"/>
                </a:solidFill>
              </a:rPr>
              <a:t>Review Witness statements and cross reference each of them to point out any discrepancies.  If discrepancies are found then you will have to re-interview witnesses</a:t>
            </a:r>
          </a:p>
          <a:p>
            <a:pPr marL="1096941" lvl="0" indent="-1096941" defTabSz="652144">
              <a:spcBef>
                <a:spcPts val="4600"/>
              </a:spcBef>
              <a:buClr>
                <a:srgbClr val="FFFFFF"/>
              </a:buClr>
              <a:defRPr sz="1800">
                <a:solidFill>
                  <a:srgbClr val="000000"/>
                </a:solidFill>
              </a:defRPr>
            </a:pPr>
            <a:r>
              <a:rPr sz="4100">
                <a:solidFill>
                  <a:srgbClr val="FFFFFF"/>
                </a:solidFill>
              </a:rPr>
              <a:t>Review photographs that were taken at the scene</a:t>
            </a:r>
          </a:p>
          <a:p>
            <a:pPr marL="1096941" lvl="0" indent="-1096941" defTabSz="652144">
              <a:spcBef>
                <a:spcPts val="4600"/>
              </a:spcBef>
              <a:buClr>
                <a:srgbClr val="FFFFFF"/>
              </a:buClr>
              <a:defRPr sz="1800">
                <a:solidFill>
                  <a:srgbClr val="000000"/>
                </a:solidFill>
              </a:defRPr>
            </a:pPr>
            <a:r>
              <a:rPr sz="4100">
                <a:solidFill>
                  <a:srgbClr val="FFFFFF"/>
                </a:solidFill>
              </a:rPr>
              <a:t>Review training records of personnel involved in the incident</a:t>
            </a:r>
          </a:p>
          <a:p>
            <a:pPr marL="1096941" lvl="0" indent="-1096941" defTabSz="652144">
              <a:spcBef>
                <a:spcPts val="4600"/>
              </a:spcBef>
              <a:buClr>
                <a:srgbClr val="FFFFFF"/>
              </a:buClr>
              <a:defRPr sz="1800">
                <a:solidFill>
                  <a:srgbClr val="000000"/>
                </a:solidFill>
              </a:defRPr>
            </a:pPr>
            <a:r>
              <a:rPr sz="4100">
                <a:solidFill>
                  <a:srgbClr val="FFFFFF"/>
                </a:solidFill>
              </a:rPr>
              <a:t>Review Environmental factors</a:t>
            </a:r>
          </a:p>
          <a:p>
            <a:pPr marL="1096941" lvl="0" indent="-1096941" defTabSz="652144">
              <a:spcBef>
                <a:spcPts val="4600"/>
              </a:spcBef>
              <a:buClr>
                <a:srgbClr val="FFFFFF"/>
              </a:buClr>
              <a:defRPr sz="1800">
                <a:solidFill>
                  <a:srgbClr val="000000"/>
                </a:solidFill>
              </a:defRPr>
            </a:pPr>
            <a:r>
              <a:rPr sz="4100">
                <a:solidFill>
                  <a:srgbClr val="FFFFFF"/>
                </a:solidFill>
              </a:rPr>
              <a:t>Review whether management had enforced the policies and rules</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Reviewing the SOP</a:t>
            </a:r>
          </a:p>
        </p:txBody>
      </p:sp>
      <p:sp>
        <p:nvSpPr>
          <p:cNvPr id="128" name="Shape 128"/>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Was the safe work procedure used?</a:t>
            </a:r>
          </a:p>
          <a:p>
            <a:pPr marL="1761066" lvl="0" indent="-1761066">
              <a:buClr>
                <a:srgbClr val="FFFFFF"/>
              </a:buClr>
              <a:defRPr sz="1800">
                <a:solidFill>
                  <a:srgbClr val="000000"/>
                </a:solidFill>
              </a:defRPr>
            </a:pPr>
            <a:r>
              <a:rPr sz="5200">
                <a:solidFill>
                  <a:srgbClr val="FFFFFF"/>
                </a:solidFill>
              </a:rPr>
              <a:t>Were the appropriate tools used?</a:t>
            </a:r>
          </a:p>
          <a:p>
            <a:pPr marL="1761066" lvl="0" indent="-1761066">
              <a:buClr>
                <a:srgbClr val="FFFFFF"/>
              </a:buClr>
              <a:defRPr sz="1800">
                <a:solidFill>
                  <a:srgbClr val="000000"/>
                </a:solidFill>
              </a:defRPr>
            </a:pPr>
            <a:r>
              <a:rPr sz="5200">
                <a:solidFill>
                  <a:srgbClr val="FFFFFF"/>
                </a:solidFill>
              </a:rPr>
              <a:t>Was the required PPE used?</a:t>
            </a:r>
          </a:p>
          <a:p>
            <a:pPr marL="1761066" lvl="0" indent="-1761066">
              <a:buClr>
                <a:srgbClr val="FFFFFF"/>
              </a:buClr>
              <a:defRPr sz="1800">
                <a:solidFill>
                  <a:srgbClr val="000000"/>
                </a:solidFill>
              </a:defRPr>
            </a:pPr>
            <a:r>
              <a:rPr sz="5200">
                <a:solidFill>
                  <a:srgbClr val="FFFFFF"/>
                </a:solidFill>
              </a:rPr>
              <a:t>Were safety devices in place and functioning?</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Analyzing Equipment</a:t>
            </a:r>
          </a:p>
        </p:txBody>
      </p:sp>
      <p:sp>
        <p:nvSpPr>
          <p:cNvPr id="131" name="Shape 131"/>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Was there an equipment malfunction?</a:t>
            </a:r>
          </a:p>
          <a:p>
            <a:pPr marL="1761066" lvl="0" indent="-1761066">
              <a:buClr>
                <a:srgbClr val="FFFFFF"/>
              </a:buClr>
              <a:defRPr sz="1800">
                <a:solidFill>
                  <a:srgbClr val="000000"/>
                </a:solidFill>
              </a:defRPr>
            </a:pPr>
            <a:r>
              <a:rPr sz="5200">
                <a:solidFill>
                  <a:srgbClr val="FFFFFF"/>
                </a:solidFill>
              </a:rPr>
              <a:t>What was the cause of the equipment failure?</a:t>
            </a:r>
          </a:p>
          <a:p>
            <a:pPr marL="1761066" lvl="0" indent="-1761066">
              <a:buClr>
                <a:srgbClr val="FFFFFF"/>
              </a:buClr>
              <a:defRPr sz="1800">
                <a:solidFill>
                  <a:srgbClr val="000000"/>
                </a:solidFill>
              </a:defRPr>
            </a:pPr>
            <a:r>
              <a:rPr sz="5200">
                <a:solidFill>
                  <a:srgbClr val="FFFFFF"/>
                </a:solidFill>
              </a:rPr>
              <a:t>Was the equipment being used according to the manufacturer’s recommendations?</a:t>
            </a:r>
          </a:p>
          <a:p>
            <a:pPr marL="1761066" lvl="0" indent="-1761066">
              <a:buClr>
                <a:srgbClr val="FFFFFF"/>
              </a:buClr>
              <a:defRPr sz="1800">
                <a:solidFill>
                  <a:srgbClr val="000000"/>
                </a:solidFill>
              </a:defRPr>
            </a:pPr>
            <a:r>
              <a:rPr sz="5200">
                <a:solidFill>
                  <a:srgbClr val="FFFFFF"/>
                </a:solidFill>
              </a:rPr>
              <a:t>Was the equipment modified in any way?</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Shape 133"/>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Reviewing Training Records</a:t>
            </a:r>
          </a:p>
        </p:txBody>
      </p:sp>
      <p:sp>
        <p:nvSpPr>
          <p:cNvPr id="134" name="Shape 134"/>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Was the individuals involved in the incident properly trained?</a:t>
            </a:r>
          </a:p>
          <a:p>
            <a:pPr marL="1761066" lvl="0" indent="-1761066">
              <a:buClr>
                <a:srgbClr val="FFFFFF"/>
              </a:buClr>
              <a:defRPr sz="1800">
                <a:solidFill>
                  <a:srgbClr val="000000"/>
                </a:solidFill>
              </a:defRPr>
            </a:pPr>
            <a:r>
              <a:rPr sz="5200">
                <a:solidFill>
                  <a:srgbClr val="FFFFFF"/>
                </a:solidFill>
              </a:rPr>
              <a:t>When did the individuals last receive training?</a:t>
            </a:r>
          </a:p>
          <a:p>
            <a:pPr marL="1761066" lvl="0" indent="-1761066">
              <a:buClr>
                <a:srgbClr val="FFFFFF"/>
              </a:buClr>
              <a:defRPr sz="1800">
                <a:solidFill>
                  <a:srgbClr val="000000"/>
                </a:solidFill>
              </a:defRPr>
            </a:pPr>
            <a:r>
              <a:rPr sz="5200">
                <a:solidFill>
                  <a:srgbClr val="FFFFFF"/>
                </a:solidFill>
              </a:rPr>
              <a:t>Who provided them with the training?</a:t>
            </a:r>
          </a:p>
          <a:p>
            <a:pPr marL="1761066" lvl="0" indent="-1761066">
              <a:buClr>
                <a:srgbClr val="FFFFFF"/>
              </a:buClr>
              <a:defRPr sz="1800">
                <a:solidFill>
                  <a:srgbClr val="000000"/>
                </a:solidFill>
              </a:defRPr>
            </a:pPr>
            <a:r>
              <a:rPr sz="5200">
                <a:solidFill>
                  <a:srgbClr val="FFFFFF"/>
                </a:solidFill>
              </a:rPr>
              <a:t>How much experience did the trainer have?</a:t>
            </a:r>
          </a:p>
          <a:p>
            <a:pPr marL="1761066" lvl="0" indent="-1761066">
              <a:buClr>
                <a:srgbClr val="FFFFFF"/>
              </a:buClr>
              <a:defRPr sz="1800">
                <a:solidFill>
                  <a:srgbClr val="000000"/>
                </a:solidFill>
              </a:defRPr>
            </a:pPr>
            <a:r>
              <a:rPr sz="5200">
                <a:solidFill>
                  <a:srgbClr val="FFFFFF"/>
                </a:solidFill>
              </a:rPr>
              <a:t>How much experience did the worker have?</a:t>
            </a:r>
          </a:p>
          <a:p>
            <a:pPr marL="1761066" lvl="0" indent="-1761066">
              <a:buClr>
                <a:srgbClr val="FFFFFF"/>
              </a:buClr>
              <a:defRPr sz="1800">
                <a:solidFill>
                  <a:srgbClr val="000000"/>
                </a:solidFill>
              </a:defRPr>
            </a:pPr>
            <a:r>
              <a:rPr sz="5200">
                <a:solidFill>
                  <a:srgbClr val="FFFFFF"/>
                </a:solidFill>
              </a:rPr>
              <a:t>What was the training content?</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Environmental Factors</a:t>
            </a:r>
          </a:p>
        </p:txBody>
      </p:sp>
      <p:sp>
        <p:nvSpPr>
          <p:cNvPr id="137" name="Shape 137"/>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What was the weather at the time of the incident?</a:t>
            </a:r>
          </a:p>
          <a:p>
            <a:pPr marL="1761066" lvl="0" indent="-1761066">
              <a:buClr>
                <a:srgbClr val="FFFFFF"/>
              </a:buClr>
              <a:defRPr sz="1800">
                <a:solidFill>
                  <a:srgbClr val="000000"/>
                </a:solidFill>
              </a:defRPr>
            </a:pPr>
            <a:r>
              <a:rPr sz="5200">
                <a:solidFill>
                  <a:srgbClr val="FFFFFF"/>
                </a:solidFill>
              </a:rPr>
              <a:t>What was the temperature at the time of the incident?</a:t>
            </a:r>
          </a:p>
          <a:p>
            <a:pPr marL="1761066" lvl="0" indent="-1761066">
              <a:buClr>
                <a:srgbClr val="FFFFFF"/>
              </a:buClr>
              <a:defRPr sz="1800">
                <a:solidFill>
                  <a:srgbClr val="000000"/>
                </a:solidFill>
              </a:defRPr>
            </a:pPr>
            <a:r>
              <a:rPr sz="5200">
                <a:solidFill>
                  <a:srgbClr val="FFFFFF"/>
                </a:solidFill>
              </a:rPr>
              <a:t>What time of day did the incident occur?</a:t>
            </a:r>
          </a:p>
          <a:p>
            <a:pPr marL="1761066" lvl="0" indent="-1761066">
              <a:buClr>
                <a:srgbClr val="FFFFFF"/>
              </a:buClr>
              <a:defRPr sz="1800">
                <a:solidFill>
                  <a:srgbClr val="000000"/>
                </a:solidFill>
              </a:defRPr>
            </a:pPr>
            <a:r>
              <a:rPr sz="5200">
                <a:solidFill>
                  <a:srgbClr val="FFFFFF"/>
                </a:solidFill>
              </a:rPr>
              <a:t>Any other distractions in the area of the incident?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Overview</a:t>
            </a:r>
          </a:p>
        </p:txBody>
      </p:sp>
      <p:sp>
        <p:nvSpPr>
          <p:cNvPr id="49" name="Shape 49"/>
          <p:cNvSpPr>
            <a:spLocks noGrp="1"/>
          </p:cNvSpPr>
          <p:nvPr>
            <p:ph type="body" idx="1"/>
          </p:nvPr>
        </p:nvSpPr>
        <p:spPr>
          <a:xfrm>
            <a:off x="1790700" y="3644900"/>
            <a:ext cx="20815300" cy="8839200"/>
          </a:xfrm>
          <a:prstGeom prst="rect">
            <a:avLst/>
          </a:prstGeom>
        </p:spPr>
        <p:txBody>
          <a:bodyPr numCol="2" spcCol="1040764" anchor="t"/>
          <a:lstStyle/>
          <a:p>
            <a:pPr marL="1761066" lvl="0" indent="-1761066">
              <a:buClr>
                <a:srgbClr val="FFFFFF"/>
              </a:buClr>
              <a:defRPr sz="1800">
                <a:solidFill>
                  <a:srgbClr val="000000"/>
                </a:solidFill>
              </a:defRPr>
            </a:pPr>
            <a:r>
              <a:rPr sz="5200">
                <a:solidFill>
                  <a:srgbClr val="FFFFFF"/>
                </a:solidFill>
              </a:rPr>
              <a:t>Definition of Terms</a:t>
            </a:r>
          </a:p>
          <a:p>
            <a:pPr marL="1761066" lvl="0" indent="-1761066">
              <a:buClr>
                <a:srgbClr val="FFFFFF"/>
              </a:buClr>
              <a:defRPr sz="1800">
                <a:solidFill>
                  <a:srgbClr val="000000"/>
                </a:solidFill>
              </a:defRPr>
            </a:pPr>
            <a:r>
              <a:rPr sz="5200">
                <a:solidFill>
                  <a:srgbClr val="FFFFFF"/>
                </a:solidFill>
              </a:rPr>
              <a:t>Purpose of Incident Investigation</a:t>
            </a:r>
          </a:p>
          <a:p>
            <a:pPr marL="1761066" lvl="0" indent="-1761066">
              <a:buClr>
                <a:srgbClr val="FFFFFF"/>
              </a:buClr>
              <a:defRPr sz="1800">
                <a:solidFill>
                  <a:srgbClr val="000000"/>
                </a:solidFill>
              </a:defRPr>
            </a:pPr>
            <a:r>
              <a:rPr sz="5200">
                <a:solidFill>
                  <a:srgbClr val="FFFFFF"/>
                </a:solidFill>
              </a:rPr>
              <a:t>Incident Investigation Preparation</a:t>
            </a:r>
          </a:p>
          <a:p>
            <a:pPr marL="1761066" lvl="0" indent="-1761066">
              <a:buClr>
                <a:srgbClr val="FFFFFF"/>
              </a:buClr>
              <a:defRPr sz="1800">
                <a:solidFill>
                  <a:srgbClr val="000000"/>
                </a:solidFill>
              </a:defRPr>
            </a:pPr>
            <a:r>
              <a:rPr sz="5200">
                <a:solidFill>
                  <a:srgbClr val="FFFFFF"/>
                </a:solidFill>
              </a:rPr>
              <a:t>Visiting the Incident Scene</a:t>
            </a:r>
          </a:p>
          <a:p>
            <a:pPr marL="1761066" lvl="0" indent="-1761066">
              <a:buClr>
                <a:srgbClr val="FFFFFF"/>
              </a:buClr>
              <a:defRPr sz="1800">
                <a:solidFill>
                  <a:srgbClr val="000000"/>
                </a:solidFill>
              </a:defRPr>
            </a:pPr>
            <a:r>
              <a:rPr sz="5200">
                <a:solidFill>
                  <a:srgbClr val="FFFFFF"/>
                </a:solidFill>
              </a:rPr>
              <a:t>Interviewing Witnesses</a:t>
            </a:r>
          </a:p>
          <a:p>
            <a:pPr marL="1761066" lvl="0" indent="-1761066">
              <a:buClr>
                <a:srgbClr val="FFFFFF"/>
              </a:buClr>
              <a:defRPr sz="1800">
                <a:solidFill>
                  <a:srgbClr val="000000"/>
                </a:solidFill>
              </a:defRPr>
            </a:pPr>
            <a:r>
              <a:rPr sz="5200">
                <a:solidFill>
                  <a:srgbClr val="FFFFFF"/>
                </a:solidFill>
              </a:rPr>
              <a:t>Analyzing the Evidence</a:t>
            </a:r>
          </a:p>
          <a:p>
            <a:pPr marL="1761066" lvl="0" indent="-1761066">
              <a:buClr>
                <a:srgbClr val="FFFFFF"/>
              </a:buClr>
              <a:defRPr sz="1800">
                <a:solidFill>
                  <a:srgbClr val="000000"/>
                </a:solidFill>
              </a:defRPr>
            </a:pPr>
            <a:r>
              <a:rPr sz="5200">
                <a:solidFill>
                  <a:srgbClr val="FFFFFF"/>
                </a:solidFill>
              </a:rPr>
              <a:t>Writing the Report</a:t>
            </a:r>
          </a:p>
          <a:p>
            <a:pPr marL="1761066" lvl="0" indent="-1761066">
              <a:buClr>
                <a:srgbClr val="FFFFFF"/>
              </a:buClr>
              <a:defRPr sz="1800">
                <a:solidFill>
                  <a:srgbClr val="000000"/>
                </a:solidFill>
              </a:defRPr>
            </a:pPr>
            <a:r>
              <a:rPr sz="5200">
                <a:solidFill>
                  <a:srgbClr val="FFFFFF"/>
                </a:solidFill>
              </a:rPr>
              <a:t>Conclusion</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hape 139"/>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Writing the Incident Report</a:t>
            </a:r>
          </a:p>
        </p:txBody>
      </p:sp>
      <p:sp>
        <p:nvSpPr>
          <p:cNvPr id="140" name="Shape 140"/>
          <p:cNvSpPr>
            <a:spLocks noGrp="1"/>
          </p:cNvSpPr>
          <p:nvPr>
            <p:ph type="body" idx="1"/>
          </p:nvPr>
        </p:nvSpPr>
        <p:spPr>
          <a:xfrm>
            <a:off x="1790700" y="3644900"/>
            <a:ext cx="20815300" cy="8839200"/>
          </a:xfrm>
          <a:prstGeom prst="rect">
            <a:avLst/>
          </a:prstGeom>
        </p:spPr>
        <p:txBody>
          <a:bodyPr/>
          <a:lstStyle/>
          <a:p>
            <a:pPr marL="0" lvl="0" indent="0">
              <a:buSzTx/>
              <a:buNone/>
              <a:defRPr sz="1800">
                <a:solidFill>
                  <a:srgbClr val="000000"/>
                </a:solidFill>
              </a:defRPr>
            </a:pPr>
            <a:r>
              <a:rPr sz="5200" dirty="0">
                <a:solidFill>
                  <a:srgbClr val="FFFFFF"/>
                </a:solidFill>
              </a:rPr>
              <a:t>The intent of the incident report is to effect change so that the same or similar incident does not happen again in the future.  </a:t>
            </a:r>
          </a:p>
          <a:p>
            <a:pPr marL="0" lvl="0" indent="0">
              <a:buSzTx/>
              <a:buNone/>
              <a:defRPr sz="1800">
                <a:solidFill>
                  <a:srgbClr val="000000"/>
                </a:solidFill>
              </a:defRPr>
            </a:pPr>
            <a:r>
              <a:rPr sz="5200" dirty="0">
                <a:solidFill>
                  <a:srgbClr val="FFFFFF"/>
                </a:solidFill>
              </a:rPr>
              <a:t>The report should not place blame and it should be filed away for future reference.  </a:t>
            </a:r>
          </a:p>
          <a:p>
            <a:pPr marL="0" lvl="0" indent="0">
              <a:buSzTx/>
              <a:buNone/>
              <a:defRPr sz="1800">
                <a:solidFill>
                  <a:srgbClr val="000000"/>
                </a:solidFill>
              </a:defRPr>
            </a:pPr>
            <a:r>
              <a:rPr sz="5200" dirty="0">
                <a:solidFill>
                  <a:srgbClr val="FFFFFF"/>
                </a:solidFill>
              </a:rPr>
              <a:t>The written incident report can also be used as a training tool.</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dirty="0">
                <a:solidFill>
                  <a:srgbClr val="FFFFFF"/>
                </a:solidFill>
              </a:rPr>
              <a:t>Writing the Incident </a:t>
            </a:r>
            <a:r>
              <a:rPr sz="11200" dirty="0" smtClean="0">
                <a:solidFill>
                  <a:srgbClr val="FFFFFF"/>
                </a:solidFill>
              </a:rPr>
              <a:t>Report</a:t>
            </a:r>
            <a:r>
              <a:rPr lang="en-US" sz="11200" dirty="0" smtClean="0">
                <a:solidFill>
                  <a:srgbClr val="FFFFFF"/>
                </a:solidFill>
              </a:rPr>
              <a:t> </a:t>
            </a:r>
            <a:endParaRPr sz="11200" dirty="0">
              <a:solidFill>
                <a:srgbClr val="FFFFFF"/>
              </a:solidFill>
            </a:endParaRPr>
          </a:p>
        </p:txBody>
      </p:sp>
      <p:sp>
        <p:nvSpPr>
          <p:cNvPr id="143" name="Shape 143"/>
          <p:cNvSpPr>
            <a:spLocks noGrp="1"/>
          </p:cNvSpPr>
          <p:nvPr>
            <p:ph type="body" idx="1"/>
          </p:nvPr>
        </p:nvSpPr>
        <p:spPr>
          <a:xfrm>
            <a:off x="2590800" y="3429000"/>
            <a:ext cx="20008850" cy="9766300"/>
          </a:xfrm>
          <a:prstGeom prst="rect">
            <a:avLst/>
          </a:prstGeom>
        </p:spPr>
        <p:txBody>
          <a:bodyPr>
            <a:normAutofit/>
          </a:bodyPr>
          <a:lstStyle/>
          <a:p>
            <a:pPr marL="0" lvl="0" indent="0" defTabSz="817244">
              <a:lnSpc>
                <a:spcPct val="80000"/>
              </a:lnSpc>
              <a:spcBef>
                <a:spcPts val="5800"/>
              </a:spcBef>
              <a:buSzTx/>
              <a:buNone/>
              <a:defRPr sz="1800">
                <a:solidFill>
                  <a:srgbClr val="000000"/>
                </a:solidFill>
              </a:defRPr>
            </a:pPr>
            <a:r>
              <a:rPr sz="4800" u="sng" dirty="0" smtClean="0">
                <a:solidFill>
                  <a:srgbClr val="FFFFFF"/>
                </a:solidFill>
              </a:rPr>
              <a:t>Six </a:t>
            </a:r>
            <a:r>
              <a:rPr sz="4800" u="sng" dirty="0">
                <a:solidFill>
                  <a:srgbClr val="FFFFFF"/>
                </a:solidFill>
              </a:rPr>
              <a:t>Sections of an Incident Report</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Who, Where, When</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Description of the Incident – What Happened</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Findings</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Corrective Actions and Improvements</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Conclusion</a:t>
            </a:r>
            <a:endParaRPr sz="4800" dirty="0"/>
          </a:p>
          <a:p>
            <a:pPr marL="2414016" lvl="0" indent="-2414016" defTabSz="817244">
              <a:lnSpc>
                <a:spcPct val="80000"/>
              </a:lnSpc>
              <a:spcBef>
                <a:spcPts val="5800"/>
              </a:spcBef>
              <a:buClr>
                <a:srgbClr val="FFFFFF"/>
              </a:buClr>
              <a:buSzPct val="100000"/>
              <a:buAutoNum type="arabicPeriod"/>
              <a:defRPr sz="1800">
                <a:solidFill>
                  <a:srgbClr val="000000"/>
                </a:solidFill>
              </a:defRPr>
            </a:pPr>
            <a:r>
              <a:rPr sz="4800" dirty="0">
                <a:solidFill>
                  <a:srgbClr val="FFFFFF"/>
                </a:solidFill>
              </a:rPr>
              <a:t>Appendix</a:t>
            </a:r>
            <a:endParaRPr sz="4800" dirty="0"/>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I</a:t>
            </a:r>
          </a:p>
        </p:txBody>
      </p:sp>
      <p:sp>
        <p:nvSpPr>
          <p:cNvPr id="146" name="Shape 146"/>
          <p:cNvSpPr>
            <a:spLocks noGrp="1"/>
          </p:cNvSpPr>
          <p:nvPr>
            <p:ph type="body" idx="1"/>
          </p:nvPr>
        </p:nvSpPr>
        <p:spPr>
          <a:xfrm>
            <a:off x="1790700" y="3644900"/>
            <a:ext cx="20815300" cy="8839200"/>
          </a:xfrm>
          <a:prstGeom prst="rect">
            <a:avLst/>
          </a:prstGeom>
        </p:spPr>
        <p:txBody>
          <a:bodyPr numCol="2" spcCol="1040764" anchor="t">
            <a:normAutofit/>
          </a:bodyPr>
          <a:lstStyle/>
          <a:p>
            <a:pPr marL="1761066" lvl="0" indent="-1761066">
              <a:buClr>
                <a:srgbClr val="FFFFFF"/>
              </a:buClr>
              <a:defRPr sz="1800">
                <a:solidFill>
                  <a:srgbClr val="000000"/>
                </a:solidFill>
              </a:defRPr>
            </a:pPr>
            <a:r>
              <a:rPr sz="5400" dirty="0">
                <a:solidFill>
                  <a:srgbClr val="FFFFFF"/>
                </a:solidFill>
              </a:rPr>
              <a:t>Who</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Injured party</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Witnesses</a:t>
            </a:r>
          </a:p>
          <a:p>
            <a:pPr marL="1761066" lvl="0" indent="-1761066">
              <a:buClr>
                <a:srgbClr val="FFFFFF"/>
              </a:buClr>
              <a:defRPr sz="1800">
                <a:solidFill>
                  <a:srgbClr val="000000"/>
                </a:solidFill>
              </a:defRPr>
            </a:pPr>
            <a:r>
              <a:rPr sz="5400" dirty="0">
                <a:solidFill>
                  <a:srgbClr val="FFFFFF"/>
                </a:solidFill>
              </a:rPr>
              <a:t>Where</a:t>
            </a:r>
          </a:p>
          <a:p>
            <a:pPr marL="2769249" lvl="3" indent="-940449">
              <a:spcBef>
                <a:spcPts val="5300"/>
              </a:spcBef>
              <a:buClr>
                <a:srgbClr val="FFFFFF"/>
              </a:buClr>
              <a:buFont typeface="Helvetica Light"/>
              <a:buChar char="✴"/>
              <a:defRPr sz="1800">
                <a:solidFill>
                  <a:srgbClr val="000000"/>
                </a:solidFill>
              </a:defRPr>
            </a:pPr>
            <a:r>
              <a:rPr sz="4400" dirty="0">
                <a:solidFill>
                  <a:schemeClr val="tx1"/>
                </a:solidFill>
              </a:rPr>
              <a:t>Location of Incident</a:t>
            </a:r>
          </a:p>
          <a:p>
            <a:pPr lvl="0">
              <a:buClr>
                <a:srgbClr val="FFFFFF"/>
              </a:buClr>
              <a:defRPr sz="1800">
                <a:solidFill>
                  <a:srgbClr val="000000"/>
                </a:solidFill>
              </a:defRPr>
            </a:pPr>
            <a:endParaRPr sz="5400" dirty="0">
              <a:solidFill>
                <a:schemeClr val="tx1"/>
              </a:solidFill>
            </a:endParaRPr>
          </a:p>
          <a:p>
            <a:pPr lvl="0">
              <a:buClr>
                <a:srgbClr val="FFFFFF"/>
              </a:buClr>
              <a:defRPr sz="1800">
                <a:solidFill>
                  <a:srgbClr val="000000"/>
                </a:solidFill>
              </a:defRPr>
            </a:pPr>
            <a:endParaRPr sz="5400" dirty="0">
              <a:solidFill>
                <a:schemeClr val="tx1"/>
              </a:solidFill>
            </a:endParaRPr>
          </a:p>
          <a:p>
            <a:pPr marL="1761066" lvl="0" indent="-1761066">
              <a:buClr>
                <a:srgbClr val="FFFFFF"/>
              </a:buClr>
              <a:defRPr sz="1800">
                <a:solidFill>
                  <a:srgbClr val="000000"/>
                </a:solidFill>
              </a:defRPr>
            </a:pPr>
            <a:r>
              <a:rPr sz="5400" dirty="0">
                <a:solidFill>
                  <a:schemeClr val="tx1"/>
                </a:solidFill>
              </a:rPr>
              <a:t>When</a:t>
            </a:r>
          </a:p>
          <a:p>
            <a:pPr marL="2769249" lvl="3" indent="-940449">
              <a:spcBef>
                <a:spcPts val="5300"/>
              </a:spcBef>
              <a:buClr>
                <a:srgbClr val="FFFFFF"/>
              </a:buClr>
              <a:buFont typeface="Helvetica Light"/>
              <a:buChar char="✴"/>
              <a:defRPr sz="1800">
                <a:solidFill>
                  <a:srgbClr val="000000"/>
                </a:solidFill>
              </a:defRPr>
            </a:pPr>
            <a:r>
              <a:rPr sz="4400" dirty="0">
                <a:solidFill>
                  <a:schemeClr val="tx1"/>
                </a:solidFill>
              </a:rPr>
              <a:t>Date</a:t>
            </a:r>
          </a:p>
          <a:p>
            <a:pPr marL="2769249" lvl="3" indent="-940449">
              <a:spcBef>
                <a:spcPts val="5300"/>
              </a:spcBef>
              <a:buClr>
                <a:srgbClr val="FFFFFF"/>
              </a:buClr>
              <a:buFont typeface="Helvetica Light"/>
              <a:buChar char="✴"/>
              <a:defRPr sz="1800">
                <a:solidFill>
                  <a:srgbClr val="000000"/>
                </a:solidFill>
              </a:defRPr>
            </a:pPr>
            <a:r>
              <a:rPr sz="4400" dirty="0">
                <a:solidFill>
                  <a:schemeClr val="tx1"/>
                </a:solidFill>
              </a:rPr>
              <a:t>Time</a:t>
            </a:r>
          </a:p>
          <a:p>
            <a:pPr marL="2769249" lvl="3" indent="-940449">
              <a:spcBef>
                <a:spcPts val="5300"/>
              </a:spcBef>
              <a:buClr>
                <a:srgbClr val="FFFFFF"/>
              </a:buClr>
              <a:buFont typeface="Helvetica Light"/>
              <a:buChar char="✴"/>
              <a:defRPr sz="1800">
                <a:solidFill>
                  <a:srgbClr val="000000"/>
                </a:solidFill>
              </a:defRPr>
            </a:pPr>
            <a:r>
              <a:rPr sz="4400" dirty="0">
                <a:solidFill>
                  <a:schemeClr val="tx1"/>
                </a:solidFill>
              </a:rPr>
              <a:t>Shift</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Shape 148"/>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II</a:t>
            </a:r>
          </a:p>
        </p:txBody>
      </p:sp>
      <p:sp>
        <p:nvSpPr>
          <p:cNvPr id="149" name="Shape 149"/>
          <p:cNvSpPr>
            <a:spLocks noGrp="1"/>
          </p:cNvSpPr>
          <p:nvPr>
            <p:ph type="body" idx="1"/>
          </p:nvPr>
        </p:nvSpPr>
        <p:spPr>
          <a:xfrm>
            <a:off x="1790700" y="3644900"/>
            <a:ext cx="20815300" cy="8166100"/>
          </a:xfrm>
          <a:prstGeom prst="rect">
            <a:avLst/>
          </a:prstGeom>
        </p:spPr>
        <p:txBody>
          <a:bodyPr/>
          <a:lstStyle/>
          <a:p>
            <a:pPr marL="1761066" lvl="0" indent="-1761066">
              <a:buClr>
                <a:srgbClr val="FFFFFF"/>
              </a:buClr>
              <a:defRPr sz="1800">
                <a:solidFill>
                  <a:srgbClr val="000000"/>
                </a:solidFill>
              </a:defRPr>
            </a:pPr>
            <a:r>
              <a:rPr sz="5200" dirty="0">
                <a:solidFill>
                  <a:srgbClr val="FFFFFF"/>
                </a:solidFill>
              </a:rPr>
              <a:t>Description of The Incident</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What happened prior to the incident</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What happened during the incident</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What happened after the incident</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III</a:t>
            </a:r>
          </a:p>
        </p:txBody>
      </p:sp>
      <p:sp>
        <p:nvSpPr>
          <p:cNvPr id="152" name="Shape 152"/>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dirty="0">
                <a:solidFill>
                  <a:srgbClr val="FFFFFF"/>
                </a:solidFill>
              </a:rPr>
              <a:t>Findings</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Direct Cause - The act that directly caused the incident (e.g. the grinding wheel on the bench grinder exploded)</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Indirect Cause - The root cause of the incident (e.g. improper training on using a bench grinder)</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IV</a:t>
            </a:r>
          </a:p>
        </p:txBody>
      </p:sp>
      <p:sp>
        <p:nvSpPr>
          <p:cNvPr id="155" name="Shape 155"/>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dirty="0">
                <a:solidFill>
                  <a:srgbClr val="FFFFFF"/>
                </a:solidFill>
              </a:rPr>
              <a:t>Corrective Actions</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How the hazardous conditions that directly caused the incident will be eliminated and the target date these actions will be completed</a:t>
            </a:r>
          </a:p>
          <a:p>
            <a:pPr marL="1761066" lvl="0" indent="-1761066">
              <a:buClr>
                <a:srgbClr val="FFFFFF"/>
              </a:buClr>
              <a:defRPr sz="1800">
                <a:solidFill>
                  <a:srgbClr val="000000"/>
                </a:solidFill>
              </a:defRPr>
            </a:pPr>
            <a:r>
              <a:rPr sz="5200" dirty="0">
                <a:solidFill>
                  <a:srgbClr val="FFFFFF"/>
                </a:solidFill>
              </a:rPr>
              <a:t>System Improvements</a:t>
            </a:r>
          </a:p>
          <a:p>
            <a:pPr marL="2769249" lvl="3" indent="-940449">
              <a:spcBef>
                <a:spcPts val="5300"/>
              </a:spcBef>
              <a:buClr>
                <a:srgbClr val="FFFFFF"/>
              </a:buClr>
              <a:buFont typeface="Helvetica Light"/>
              <a:buChar char="✴"/>
              <a:defRPr sz="1800">
                <a:solidFill>
                  <a:srgbClr val="000000"/>
                </a:solidFill>
              </a:defRPr>
            </a:pPr>
            <a:r>
              <a:rPr sz="4400" dirty="0">
                <a:solidFill>
                  <a:schemeClr val="tx1"/>
                </a:solidFill>
              </a:rPr>
              <a:t>Improvements to procedures and policies that indirectly caused the incident and the target date for these improvements to be implemented</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V</a:t>
            </a:r>
          </a:p>
        </p:txBody>
      </p:sp>
      <p:sp>
        <p:nvSpPr>
          <p:cNvPr id="158" name="Shape 158"/>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dirty="0">
                <a:solidFill>
                  <a:srgbClr val="FFFFFF"/>
                </a:solidFill>
              </a:rPr>
              <a:t>Conclusion</a:t>
            </a:r>
          </a:p>
          <a:p>
            <a:pPr marL="2769249" lvl="3" indent="-940449">
              <a:spcBef>
                <a:spcPts val="5300"/>
              </a:spcBef>
              <a:buClr>
                <a:srgbClr val="FFFFFF"/>
              </a:buClr>
              <a:buFont typeface="Helvetica Light"/>
              <a:buChar char="✴"/>
              <a:defRPr sz="1800">
                <a:solidFill>
                  <a:srgbClr val="000000"/>
                </a:solidFill>
              </a:defRPr>
            </a:pPr>
            <a:r>
              <a:rPr sz="3800" dirty="0">
                <a:solidFill>
                  <a:srgbClr val="FFFFFF"/>
                </a:solidFill>
              </a:rPr>
              <a:t>Estimated cost of incident </a:t>
            </a:r>
            <a:r>
              <a:rPr sz="4000" dirty="0">
                <a:solidFill>
                  <a:srgbClr val="FFFFFF"/>
                </a:solidFill>
              </a:rPr>
              <a:t>(</a:t>
            </a:r>
            <a:r>
              <a:rPr sz="4000" dirty="0">
                <a:hlinkClick r:id="rId3" tooltip="Link to OSHA's Small Business Safety Pays website"/>
              </a:rPr>
              <a:t>https://www.osha.gov/dcsp/smallbusiness/safetypays/</a:t>
            </a:r>
            <a:r>
              <a:rPr sz="3800" dirty="0">
                <a:solidFill>
                  <a:srgbClr val="FFFFFF"/>
                </a:solidFill>
              </a:rPr>
              <a:t>) </a:t>
            </a:r>
          </a:p>
          <a:p>
            <a:pPr marL="2769249" lvl="3" indent="-940449">
              <a:spcBef>
                <a:spcPts val="5300"/>
              </a:spcBef>
              <a:buClr>
                <a:srgbClr val="FFFFFF"/>
              </a:buClr>
              <a:buFont typeface="Helvetica Light"/>
              <a:buChar char="✴"/>
              <a:defRPr sz="1800">
                <a:solidFill>
                  <a:srgbClr val="000000"/>
                </a:solidFill>
              </a:defRPr>
            </a:pPr>
            <a:r>
              <a:rPr sz="3800" dirty="0">
                <a:solidFill>
                  <a:srgbClr val="FFFFFF"/>
                </a:solidFill>
              </a:rPr>
              <a:t>Name of personnel responsible for implementing the corrective actions and system improvements</a:t>
            </a:r>
          </a:p>
          <a:p>
            <a:pPr marL="2769249" lvl="3" indent="-940449">
              <a:spcBef>
                <a:spcPts val="5300"/>
              </a:spcBef>
              <a:buClr>
                <a:srgbClr val="FFFFFF"/>
              </a:buClr>
              <a:buFont typeface="Helvetica Light"/>
              <a:buChar char="✴"/>
              <a:defRPr sz="1800">
                <a:solidFill>
                  <a:srgbClr val="000000"/>
                </a:solidFill>
              </a:defRPr>
            </a:pPr>
            <a:r>
              <a:rPr sz="3800" dirty="0">
                <a:solidFill>
                  <a:srgbClr val="FFFFFF"/>
                </a:solidFill>
              </a:rPr>
              <a:t>Description of the intended results and positive impact of the suggested changes</a:t>
            </a:r>
          </a:p>
          <a:p>
            <a:pPr marL="2769249" lvl="3" indent="-940449">
              <a:spcBef>
                <a:spcPts val="5300"/>
              </a:spcBef>
              <a:buClr>
                <a:srgbClr val="FFFFFF"/>
              </a:buClr>
              <a:buFont typeface="Helvetica Light"/>
              <a:buChar char="✴"/>
              <a:defRPr sz="1800">
                <a:solidFill>
                  <a:srgbClr val="000000"/>
                </a:solidFill>
              </a:defRPr>
            </a:pPr>
            <a:r>
              <a:rPr sz="3800" dirty="0">
                <a:solidFill>
                  <a:srgbClr val="FFFFFF"/>
                </a:solidFill>
              </a:rPr>
              <a:t>Date that corrective actions and system improvements have been implemented and the results of those actions.  This is also the date that the report is closed.</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Shape 162"/>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Section VI</a:t>
            </a:r>
          </a:p>
        </p:txBody>
      </p:sp>
      <p:sp>
        <p:nvSpPr>
          <p:cNvPr id="163" name="Shape 163"/>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dirty="0">
                <a:solidFill>
                  <a:srgbClr val="FFFFFF"/>
                </a:solidFill>
              </a:rPr>
              <a:t>Appendix</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Printouts of all the photographs taken</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Sketch of the scene</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Witness statements</a:t>
            </a:r>
          </a:p>
          <a:p>
            <a:pPr marL="2769249" lvl="3" indent="-940449">
              <a:spcBef>
                <a:spcPts val="5300"/>
              </a:spcBef>
              <a:buClr>
                <a:srgbClr val="FFFFFF"/>
              </a:buClr>
              <a:buFont typeface="Helvetica Light"/>
              <a:buChar char="✴"/>
              <a:defRPr sz="1800">
                <a:solidFill>
                  <a:srgbClr val="000000"/>
                </a:solidFill>
              </a:defRPr>
            </a:pPr>
            <a:r>
              <a:rPr sz="4400" dirty="0">
                <a:solidFill>
                  <a:srgbClr val="FFFFFF"/>
                </a:solidFill>
              </a:rPr>
              <a:t>Investigation notes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Conclusion</a:t>
            </a:r>
          </a:p>
        </p:txBody>
      </p:sp>
      <p:sp>
        <p:nvSpPr>
          <p:cNvPr id="166" name="Shape 166"/>
          <p:cNvSpPr>
            <a:spLocks noGrp="1"/>
          </p:cNvSpPr>
          <p:nvPr>
            <p:ph type="body" idx="1"/>
          </p:nvPr>
        </p:nvSpPr>
        <p:spPr>
          <a:xfrm>
            <a:off x="1790700" y="3644900"/>
            <a:ext cx="20815300" cy="8839200"/>
          </a:xfrm>
          <a:prstGeom prst="rect">
            <a:avLst/>
          </a:prstGeom>
        </p:spPr>
        <p:txBody>
          <a:bodyPr/>
          <a:lstStyle/>
          <a:p>
            <a:pPr marL="0" lvl="0" indent="0">
              <a:buSzTx/>
              <a:buNone/>
              <a:defRPr sz="1800">
                <a:solidFill>
                  <a:srgbClr val="000000"/>
                </a:solidFill>
              </a:defRPr>
            </a:pPr>
            <a:r>
              <a:rPr sz="5200">
                <a:solidFill>
                  <a:srgbClr val="FFFFFF"/>
                </a:solidFill>
              </a:rPr>
              <a:t>For the incident investigation process to be effective, management must have a plan in place for implementing the corrective actions and making system improvements.  </a:t>
            </a:r>
          </a:p>
          <a:p>
            <a:pPr marL="0" lvl="0" indent="0">
              <a:buSzTx/>
              <a:buNone/>
              <a:defRPr sz="1800">
                <a:solidFill>
                  <a:srgbClr val="000000"/>
                </a:solidFill>
              </a:defRPr>
            </a:pPr>
            <a:endParaRPr sz="5200">
              <a:solidFill>
                <a:srgbClr val="FFFFFF"/>
              </a:solidFill>
            </a:endParaRPr>
          </a:p>
          <a:p>
            <a:pPr marL="0" lvl="0" indent="0">
              <a:buSzTx/>
              <a:buNone/>
              <a:defRPr sz="1800">
                <a:solidFill>
                  <a:srgbClr val="000000"/>
                </a:solidFill>
              </a:defRPr>
            </a:pPr>
            <a:r>
              <a:rPr sz="5200">
                <a:solidFill>
                  <a:srgbClr val="FFFFFF"/>
                </a:solidFill>
              </a:rPr>
              <a:t>Management must also periodically evaluate the quality of the incident investigation process to make sure that it is still an effective tool.</a:t>
            </a:r>
          </a:p>
          <a:p>
            <a:pPr marL="0" lvl="0" indent="0">
              <a:buSzTx/>
              <a:buNone/>
              <a:defRPr sz="1800">
                <a:solidFill>
                  <a:srgbClr val="000000"/>
                </a:solidFill>
              </a:defRPr>
            </a:pPr>
            <a:r>
              <a:rPr sz="5200">
                <a:solidFill>
                  <a:srgbClr val="FFFFFF"/>
                </a:solidFill>
              </a:rPr>
              <a:t>Retraining after an incident is necessary for all parties involved</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p:cNvSpPr>
          <p:nvPr>
            <p:ph type="title"/>
          </p:nvPr>
        </p:nvSpPr>
        <p:spPr>
          <a:xfrm>
            <a:off x="2387600" y="2298700"/>
            <a:ext cx="19621500" cy="4648200"/>
          </a:xfrm>
          <a:prstGeom prst="rect">
            <a:avLst/>
          </a:prstGeom>
        </p:spPr>
        <p:txBody>
          <a:bodyPr/>
          <a:lstStyle>
            <a:lvl1pPr defTabSz="767715">
              <a:defRPr sz="14800" spc="-200"/>
            </a:lvl1pPr>
          </a:lstStyle>
          <a:p>
            <a:pPr lvl="0">
              <a:defRPr sz="1800" spc="0">
                <a:solidFill>
                  <a:srgbClr val="000000"/>
                </a:solidFill>
              </a:defRPr>
            </a:pPr>
            <a:r>
              <a:rPr sz="14800" spc="-200">
                <a:solidFill>
                  <a:srgbClr val="FFFFFF"/>
                </a:solidFill>
              </a:rPr>
              <a:t>Employee Rights and Responsibilities</a:t>
            </a:r>
          </a:p>
        </p:txBody>
      </p:sp>
      <p:sp>
        <p:nvSpPr>
          <p:cNvPr id="169" name="Shape 169"/>
          <p:cNvSpPr>
            <a:spLocks noGrp="1"/>
          </p:cNvSpPr>
          <p:nvPr>
            <p:ph type="body" idx="1"/>
          </p:nvPr>
        </p:nvSpPr>
        <p:spPr>
          <a:xfrm>
            <a:off x="2387600" y="7073900"/>
            <a:ext cx="19621500" cy="1587500"/>
          </a:xfrm>
          <a:prstGeom prst="rect">
            <a:avLst/>
          </a:prstGeom>
        </p:spPr>
        <p:txBody>
          <a:bodyPr/>
          <a:lstStyle/>
          <a:p>
            <a:pPr lvl="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Definition of Terms</a:t>
            </a:r>
          </a:p>
        </p:txBody>
      </p:sp>
      <p:sp>
        <p:nvSpPr>
          <p:cNvPr id="52" name="Shape 52"/>
          <p:cNvSpPr>
            <a:spLocks noGrp="1"/>
          </p:cNvSpPr>
          <p:nvPr>
            <p:ph type="body" idx="1"/>
          </p:nvPr>
        </p:nvSpPr>
        <p:spPr>
          <a:xfrm>
            <a:off x="1790700" y="3644900"/>
            <a:ext cx="20815300" cy="8839200"/>
          </a:xfrm>
          <a:prstGeom prst="rect">
            <a:avLst/>
          </a:prstGeom>
        </p:spPr>
        <p:txBody>
          <a:bodyPr/>
          <a:lstStyle/>
          <a:p>
            <a:pPr marL="1725845" lvl="0" indent="-1725845" defTabSz="808990">
              <a:spcBef>
                <a:spcPts val="5700"/>
              </a:spcBef>
              <a:buClr>
                <a:srgbClr val="FFFFFF"/>
              </a:buClr>
              <a:defRPr sz="1800">
                <a:solidFill>
                  <a:srgbClr val="000000"/>
                </a:solidFill>
              </a:defRPr>
            </a:pPr>
            <a:r>
              <a:rPr sz="5096">
                <a:solidFill>
                  <a:srgbClr val="FFFFFF"/>
                </a:solidFill>
              </a:rPr>
              <a:t>Accident </a:t>
            </a:r>
          </a:p>
          <a:p>
            <a:pPr marL="0" lvl="3" indent="1792223" defTabSz="808990">
              <a:spcBef>
                <a:spcPts val="5700"/>
              </a:spcBef>
              <a:buClr>
                <a:srgbClr val="FFFFFF"/>
              </a:buClr>
              <a:buSzTx/>
              <a:buNone/>
              <a:defRPr sz="1800">
                <a:solidFill>
                  <a:srgbClr val="000000"/>
                </a:solidFill>
              </a:defRPr>
            </a:pPr>
            <a:r>
              <a:rPr sz="5096">
                <a:solidFill>
                  <a:srgbClr val="FFFFFF"/>
                </a:solidFill>
              </a:rPr>
              <a:t>Any unforeseen event, which causes injury or property damage</a:t>
            </a:r>
            <a:endParaRPr sz="1764"/>
          </a:p>
          <a:p>
            <a:pPr marL="1725845" lvl="0" indent="-1725845" defTabSz="808990">
              <a:spcBef>
                <a:spcPts val="5700"/>
              </a:spcBef>
              <a:buClr>
                <a:srgbClr val="FFFFFF"/>
              </a:buClr>
              <a:defRPr sz="1800">
                <a:solidFill>
                  <a:srgbClr val="000000"/>
                </a:solidFill>
              </a:defRPr>
            </a:pPr>
            <a:r>
              <a:rPr sz="5096">
                <a:solidFill>
                  <a:srgbClr val="FFFFFF"/>
                </a:solidFill>
              </a:rPr>
              <a:t>Near Miss </a:t>
            </a:r>
          </a:p>
          <a:p>
            <a:pPr marL="0" lvl="3" indent="1792223" defTabSz="808990">
              <a:spcBef>
                <a:spcPts val="5700"/>
              </a:spcBef>
              <a:buClr>
                <a:srgbClr val="FFFFFF"/>
              </a:buClr>
              <a:buSzTx/>
              <a:buNone/>
              <a:defRPr sz="1800">
                <a:solidFill>
                  <a:srgbClr val="000000"/>
                </a:solidFill>
              </a:defRPr>
            </a:pPr>
            <a:r>
              <a:rPr sz="5096">
                <a:solidFill>
                  <a:srgbClr val="FFFFFF"/>
                </a:solidFill>
              </a:rPr>
              <a:t>Any unforeseen event that causes a disruption in the  workflow, however it does not cause any injuries or property damage.</a:t>
            </a:r>
            <a:endParaRPr sz="1764"/>
          </a:p>
          <a:p>
            <a:pPr marL="1725845" lvl="0" indent="-1725845" defTabSz="808990">
              <a:spcBef>
                <a:spcPts val="5700"/>
              </a:spcBef>
              <a:buClr>
                <a:srgbClr val="FFFFFF"/>
              </a:buClr>
              <a:buChar char="★"/>
              <a:defRPr sz="1800">
                <a:solidFill>
                  <a:srgbClr val="000000"/>
                </a:solidFill>
              </a:defRPr>
            </a:pPr>
            <a:r>
              <a:rPr sz="5096" i="1">
                <a:solidFill>
                  <a:srgbClr val="FFFFFF"/>
                </a:solidFill>
              </a:rPr>
              <a:t>For the purpose of this training an incident refers to both an accident and a near miss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2">
                                            <p:bg/>
                                          </p:spTgt>
                                        </p:tgtEl>
                                        <p:attrNameLst>
                                          <p:attrName>style.visibility</p:attrName>
                                        </p:attrNameLst>
                                      </p:cBhvr>
                                      <p:to>
                                        <p:strVal val="visible"/>
                                      </p:to>
                                    </p:set>
                                  </p:childTnLst>
                                </p:cTn>
                              </p:par>
                              <p:par>
                                <p:cTn id="7" presetID="1" presetClass="entr" presetSubtype="0" fill="hold" grpId="1">
                                  <p:stCondLst>
                                    <p:cond delay="0"/>
                                  </p:stCondLst>
                                  <p:iterate>
                                    <p:tmAbs val="0"/>
                                  </p:iterate>
                                  <p:childTnLst>
                                    <p:set>
                                      <p:cBhvr>
                                        <p:cTn id="8" fill="hold"/>
                                        <p:tgtEl>
                                          <p:spTgt spid="5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iterate>
                                    <p:tmAbs val="0"/>
                                  </p:iterate>
                                  <p:childTnLst>
                                    <p:set>
                                      <p:cBhvr>
                                        <p:cTn id="12" fill="hold"/>
                                        <p:tgtEl>
                                          <p:spTgt spid="5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iterate>
                                    <p:tmAbs val="0"/>
                                  </p:iterate>
                                  <p:childTnLst>
                                    <p:set>
                                      <p:cBhvr>
                                        <p:cTn id="16" fill="hold"/>
                                        <p:tgtEl>
                                          <p:spTgt spid="5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iterate>
                                    <p:tmAbs val="0"/>
                                  </p:iterate>
                                  <p:childTnLst>
                                    <p:set>
                                      <p:cBhvr>
                                        <p:cTn id="20" fill="hold"/>
                                        <p:tgtEl>
                                          <p:spTgt spid="52">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iterate>
                                    <p:tmAbs val="0"/>
                                  </p:iterate>
                                  <p:childTnLst>
                                    <p:set>
                                      <p:cBhvr>
                                        <p:cTn id="24" fill="hold"/>
                                        <p:tgtEl>
                                          <p:spTgt spid="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1" build="p" bldLvl="5" animBg="1" advAuto="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7200" spc="-200">
                <a:solidFill>
                  <a:srgbClr val="FFFFFF"/>
                </a:solidFill>
              </a:rPr>
              <a:t>Employee Rights &amp; Responsibilities</a:t>
            </a:r>
            <a:br>
              <a:rPr sz="7200" spc="-200">
                <a:solidFill>
                  <a:srgbClr val="FFFFFF"/>
                </a:solidFill>
              </a:rPr>
            </a:br>
            <a:r>
              <a:rPr sz="6400" spc="-200">
                <a:solidFill>
                  <a:srgbClr val="FFFFFF"/>
                </a:solidFill>
              </a:rPr>
              <a:t>Occupational Safety and Health Act of 1970</a:t>
            </a:r>
          </a:p>
        </p:txBody>
      </p:sp>
      <p:sp>
        <p:nvSpPr>
          <p:cNvPr id="172" name="Shape 172"/>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To assure safe and healthful working conditions for working men and women</a:t>
            </a:r>
          </a:p>
          <a:p>
            <a:pPr marL="1761066" lvl="0" indent="-1761066">
              <a:buClr>
                <a:srgbClr val="FFFFFF"/>
              </a:buClr>
              <a:defRPr sz="1800">
                <a:solidFill>
                  <a:srgbClr val="000000"/>
                </a:solidFill>
              </a:defRPr>
            </a:pPr>
            <a:r>
              <a:rPr sz="5200">
                <a:solidFill>
                  <a:srgbClr val="FFFFFF"/>
                </a:solidFill>
              </a:rPr>
              <a:t>By authorizing enforcement of the standards developed under the Act</a:t>
            </a:r>
          </a:p>
          <a:p>
            <a:pPr marL="1761066" lvl="0" indent="-1761066">
              <a:buClr>
                <a:srgbClr val="FFFFFF"/>
              </a:buClr>
              <a:defRPr sz="1800">
                <a:solidFill>
                  <a:srgbClr val="000000"/>
                </a:solidFill>
              </a:defRPr>
            </a:pPr>
            <a:r>
              <a:rPr sz="5200">
                <a:solidFill>
                  <a:srgbClr val="FFFFFF"/>
                </a:solidFill>
              </a:rPr>
              <a:t>By assisting and encouraging the States in their efforts to assure safe and healthful working conditions</a:t>
            </a:r>
          </a:p>
          <a:p>
            <a:pPr marL="1761066" lvl="0" indent="-1761066">
              <a:buClr>
                <a:srgbClr val="FFFFFF"/>
              </a:buClr>
              <a:defRPr sz="1800">
                <a:solidFill>
                  <a:srgbClr val="000000"/>
                </a:solidFill>
              </a:defRPr>
            </a:pPr>
            <a:r>
              <a:rPr sz="5200">
                <a:solidFill>
                  <a:srgbClr val="FFFFFF"/>
                </a:solidFill>
              </a:rPr>
              <a:t>By providing for research, information, education, and training in the field of occupational safety and health…</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Shape 176"/>
          <p:cNvSpPr>
            <a:spLocks noGrp="1"/>
          </p:cNvSpPr>
          <p:nvPr>
            <p:ph type="title"/>
          </p:nvPr>
        </p:nvSpPr>
        <p:spPr>
          <a:xfrm>
            <a:off x="1790700" y="571500"/>
            <a:ext cx="20815300" cy="2984500"/>
          </a:xfrm>
          <a:prstGeom prst="rect">
            <a:avLst/>
          </a:prstGeom>
        </p:spPr>
        <p:txBody>
          <a:bodyPr/>
          <a:lstStyle/>
          <a:p>
            <a:pPr lvl="0" defTabSz="718184">
              <a:defRPr sz="1800">
                <a:solidFill>
                  <a:srgbClr val="000000"/>
                </a:solidFill>
              </a:defRPr>
            </a:pPr>
            <a:r>
              <a:rPr sz="9700">
                <a:solidFill>
                  <a:srgbClr val="FFFFFF"/>
                </a:solidFill>
              </a:rPr>
              <a:t>Employee Rights &amp; Responsibilities</a:t>
            </a:r>
            <a:br>
              <a:rPr sz="9700">
                <a:solidFill>
                  <a:srgbClr val="FFFFFF"/>
                </a:solidFill>
              </a:rPr>
            </a:br>
            <a:r>
              <a:rPr sz="9700" b="1" i="1">
                <a:solidFill>
                  <a:srgbClr val="FFFFFF"/>
                </a:solidFill>
                <a:latin typeface="Arial"/>
                <a:ea typeface="Arial"/>
                <a:cs typeface="Arial"/>
                <a:sym typeface="Arial"/>
              </a:rPr>
              <a:t>You have the right to:</a:t>
            </a:r>
          </a:p>
        </p:txBody>
      </p:sp>
      <p:sp>
        <p:nvSpPr>
          <p:cNvPr id="177" name="Shape 177"/>
          <p:cNvSpPr>
            <a:spLocks noGrp="1"/>
          </p:cNvSpPr>
          <p:nvPr>
            <p:ph type="body" idx="1"/>
          </p:nvPr>
        </p:nvSpPr>
        <p:spPr>
          <a:xfrm>
            <a:off x="1790700" y="3644900"/>
            <a:ext cx="20815300" cy="8839200"/>
          </a:xfrm>
          <a:prstGeom prst="rect">
            <a:avLst/>
          </a:prstGeom>
        </p:spPr>
        <p:txBody>
          <a:bodyPr/>
          <a:lstStyle/>
          <a:p>
            <a:pPr marL="1464392" lvl="0" indent="-1464392" defTabSz="759459">
              <a:spcBef>
                <a:spcPts val="5400"/>
              </a:spcBef>
              <a:buClr>
                <a:srgbClr val="FFFFFF"/>
              </a:buClr>
              <a:defRPr sz="1800">
                <a:solidFill>
                  <a:srgbClr val="000000"/>
                </a:solidFill>
              </a:defRPr>
            </a:pPr>
            <a:r>
              <a:rPr sz="4700">
                <a:solidFill>
                  <a:srgbClr val="FFFFFF"/>
                </a:solidFill>
              </a:rPr>
              <a:t>File a confidential complaint with OSHA to have their workplace inspected.</a:t>
            </a:r>
          </a:p>
          <a:p>
            <a:pPr marL="1464392" lvl="0" indent="-1464392" defTabSz="759459">
              <a:spcBef>
                <a:spcPts val="5400"/>
              </a:spcBef>
              <a:buClr>
                <a:srgbClr val="FFFFFF"/>
              </a:buClr>
              <a:defRPr sz="1800">
                <a:solidFill>
                  <a:srgbClr val="000000"/>
                </a:solidFill>
              </a:defRPr>
            </a:pPr>
            <a:r>
              <a:rPr sz="4700">
                <a:solidFill>
                  <a:srgbClr val="FFFFFF"/>
                </a:solidFill>
              </a:rPr>
              <a:t>Receive information and training about hazards, methods to prevent harm, and the OSHA standards that apply to their workplace. The training must be done in a language and vocabulary workers can understand.</a:t>
            </a:r>
          </a:p>
          <a:p>
            <a:pPr marL="1464392" lvl="0" indent="-1464392" defTabSz="759459">
              <a:spcBef>
                <a:spcPts val="5400"/>
              </a:spcBef>
              <a:buClr>
                <a:srgbClr val="FFFFFF"/>
              </a:buClr>
              <a:defRPr sz="1800">
                <a:solidFill>
                  <a:srgbClr val="000000"/>
                </a:solidFill>
              </a:defRPr>
            </a:pPr>
            <a:r>
              <a:rPr sz="4700">
                <a:solidFill>
                  <a:srgbClr val="FFFFFF"/>
                </a:solidFill>
              </a:rPr>
              <a:t>Get copies of their workplace medical records.</a:t>
            </a:r>
          </a:p>
          <a:p>
            <a:pPr marL="1464392" lvl="0" indent="-1464392" defTabSz="759459">
              <a:spcBef>
                <a:spcPts val="5400"/>
              </a:spcBef>
              <a:buClr>
                <a:srgbClr val="FFFFFF"/>
              </a:buClr>
              <a:buFont typeface="Arial"/>
              <a:defRPr sz="1800">
                <a:solidFill>
                  <a:srgbClr val="000000"/>
                </a:solidFill>
              </a:defRPr>
            </a:pPr>
            <a:r>
              <a:rPr sz="4700" b="1">
                <a:solidFill>
                  <a:srgbClr val="FFFFFF"/>
                </a:solidFill>
                <a:latin typeface="Arial"/>
                <a:ea typeface="Arial"/>
                <a:cs typeface="Arial"/>
                <a:sym typeface="Arial"/>
              </a:rPr>
              <a:t> </a:t>
            </a:r>
            <a:r>
              <a:rPr sz="4700">
                <a:solidFill>
                  <a:srgbClr val="FFFFFF"/>
                </a:solidFill>
              </a:rPr>
              <a:t>Participate in an OSHA inspection and speak in private with the inspector.</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a:spLocks noGrp="1"/>
          </p:cNvSpPr>
          <p:nvPr>
            <p:ph type="title"/>
          </p:nvPr>
        </p:nvSpPr>
        <p:spPr>
          <a:xfrm>
            <a:off x="1790700" y="571500"/>
            <a:ext cx="20815300" cy="2984500"/>
          </a:xfrm>
          <a:prstGeom prst="rect">
            <a:avLst/>
          </a:prstGeom>
        </p:spPr>
        <p:txBody>
          <a:bodyPr/>
          <a:lstStyle>
            <a:lvl1pPr>
              <a:defRPr sz="7200" spc="-200"/>
            </a:lvl1pPr>
          </a:lstStyle>
          <a:p>
            <a:pPr lvl="0">
              <a:defRPr sz="1800" spc="0">
                <a:solidFill>
                  <a:srgbClr val="000000"/>
                </a:solidFill>
              </a:defRPr>
            </a:pPr>
            <a:r>
              <a:rPr sz="7200" spc="-200">
                <a:solidFill>
                  <a:srgbClr val="FFFFFF"/>
                </a:solidFill>
              </a:rPr>
              <a:t>Employee Rights &amp; Responsibilities Continued:</a:t>
            </a:r>
          </a:p>
        </p:txBody>
      </p:sp>
      <p:sp>
        <p:nvSpPr>
          <p:cNvPr id="182" name="Shape 182"/>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File a complaint with OSHA if they have been retaliated or discriminated against by their employer as the result of requesting an inspection or using any of their other rights under the OSH Act. </a:t>
            </a:r>
          </a:p>
          <a:p>
            <a:pPr marL="1761066" lvl="0" indent="-1761066">
              <a:buClr>
                <a:srgbClr val="FFFFFF"/>
              </a:buClr>
              <a:defRPr sz="1800">
                <a:solidFill>
                  <a:srgbClr val="000000"/>
                </a:solidFill>
              </a:defRPr>
            </a:pPr>
            <a:r>
              <a:rPr sz="5200">
                <a:solidFill>
                  <a:srgbClr val="FFFFFF"/>
                </a:solidFill>
              </a:rPr>
              <a:t>File a complaint if punished or discriminated against for acting as a “whistleblower” under the additional 21 federal statutes for which OSHA has jurisdiction.</a:t>
            </a:r>
          </a:p>
        </p:txBody>
      </p:sp>
      <p:pic>
        <p:nvPicPr>
          <p:cNvPr id="183" name="image3.png" descr="C:\Program Files\Microsoft Office\MEDIA\CAGCAT10\j0300840.wmf" title="Picture of a scale"/>
          <p:cNvPicPr/>
          <p:nvPr/>
        </p:nvPicPr>
        <p:blipFill>
          <a:blip r:embed="rId3" cstate="email">
            <a:extLst>
              <a:ext uri="{28A0092B-C50C-407E-A947-70E740481C1C}">
                <a14:useLocalDpi xmlns:a14="http://schemas.microsoft.com/office/drawing/2010/main"/>
              </a:ext>
            </a:extLst>
          </a:blip>
          <a:stretch>
            <a:fillRect/>
          </a:stretch>
        </p:blipFill>
        <p:spPr>
          <a:xfrm>
            <a:off x="17221200" y="10058400"/>
            <a:ext cx="3629027" cy="3057525"/>
          </a:xfrm>
          <a:prstGeom prst="rect">
            <a:avLst/>
          </a:prstGeom>
          <a:ln w="12700">
            <a:miter lim="400000"/>
          </a:ln>
        </p:spPr>
      </p:pic>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a:spLocks noGrp="1"/>
          </p:cNvSpPr>
          <p:nvPr>
            <p:ph type="title"/>
          </p:nvPr>
        </p:nvSpPr>
        <p:spPr>
          <a:xfrm>
            <a:off x="1790700" y="571500"/>
            <a:ext cx="20815300" cy="2984500"/>
          </a:xfrm>
          <a:prstGeom prst="rect">
            <a:avLst/>
          </a:prstGeom>
        </p:spPr>
        <p:txBody>
          <a:bodyPr/>
          <a:lstStyle>
            <a:lvl1pPr>
              <a:defRPr sz="10800" spc="-200"/>
            </a:lvl1pPr>
          </a:lstStyle>
          <a:p>
            <a:pPr lvl="0">
              <a:defRPr sz="1800" spc="0">
                <a:solidFill>
                  <a:srgbClr val="000000"/>
                </a:solidFill>
              </a:defRPr>
            </a:pPr>
            <a:r>
              <a:rPr sz="10800" spc="-200">
                <a:solidFill>
                  <a:srgbClr val="FFFFFF"/>
                </a:solidFill>
              </a:rPr>
              <a:t>Whistleblower Protection</a:t>
            </a:r>
          </a:p>
        </p:txBody>
      </p:sp>
      <p:sp>
        <p:nvSpPr>
          <p:cNvPr id="188" name="Shape 188"/>
          <p:cNvSpPr>
            <a:spLocks noGrp="1"/>
          </p:cNvSpPr>
          <p:nvPr>
            <p:ph type="body" idx="1"/>
          </p:nvPr>
        </p:nvSpPr>
        <p:spPr>
          <a:xfrm>
            <a:off x="1981200" y="3276600"/>
            <a:ext cx="20815300" cy="8839200"/>
          </a:xfrm>
          <a:prstGeom prst="rect">
            <a:avLst/>
          </a:prstGeom>
        </p:spPr>
        <p:txBody>
          <a:bodyPr>
            <a:normAutofit/>
          </a:bodyPr>
          <a:lstStyle/>
          <a:p>
            <a:pPr marL="1761066" lvl="0" indent="-1761066">
              <a:buClr>
                <a:srgbClr val="FFFFFF"/>
              </a:buClr>
              <a:defRPr sz="1800">
                <a:solidFill>
                  <a:srgbClr val="000000"/>
                </a:solidFill>
              </a:defRPr>
            </a:pPr>
            <a:r>
              <a:rPr sz="4800" dirty="0">
                <a:solidFill>
                  <a:srgbClr val="FFFFFF"/>
                </a:solidFill>
              </a:rPr>
              <a:t>OSHA's Whistleblower Protection Program </a:t>
            </a:r>
            <a:r>
              <a:rPr sz="4800" b="1" u="sng" dirty="0">
                <a:solidFill>
                  <a:srgbClr val="FFFFFF"/>
                </a:solidFill>
                <a:latin typeface="Arial"/>
                <a:ea typeface="Arial"/>
                <a:cs typeface="Arial"/>
                <a:sym typeface="Arial"/>
              </a:rPr>
              <a:t>enforces</a:t>
            </a:r>
            <a:r>
              <a:rPr sz="4800" dirty="0">
                <a:solidFill>
                  <a:srgbClr val="FFFFFF"/>
                </a:solidFill>
              </a:rPr>
              <a:t> the whistleblower provisions of more than twenty whistleblower statutes protecting employees who report violations of various workplace safety, airline, commercial motor carrier, consumer product, environmental, financial reform, food safety, health insurance reform, motor vehicle safety, nuclear, pipeline, public transportation agency, railroad, maritime, and securities laws. Rights afforded by these whistleblower acts include, but are not limited to, worker participation in safety and health activities, reporting a work related injury, illness or fatality, or reporting a violation of the statutes.</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a:spLocks noGrp="1"/>
          </p:cNvSpPr>
          <p:nvPr>
            <p:ph type="title"/>
          </p:nvPr>
        </p:nvSpPr>
        <p:spPr>
          <a:xfrm>
            <a:off x="1790700" y="571500"/>
            <a:ext cx="20815300" cy="2984500"/>
          </a:xfrm>
          <a:prstGeom prst="rect">
            <a:avLst/>
          </a:prstGeom>
        </p:spPr>
        <p:txBody>
          <a:bodyPr/>
          <a:lstStyle>
            <a:lvl1pPr>
              <a:defRPr sz="9600" spc="-200"/>
            </a:lvl1pPr>
          </a:lstStyle>
          <a:p>
            <a:pPr lvl="0">
              <a:defRPr sz="1800" spc="0">
                <a:solidFill>
                  <a:srgbClr val="000000"/>
                </a:solidFill>
              </a:defRPr>
            </a:pPr>
            <a:r>
              <a:rPr sz="9600" spc="-200" dirty="0">
                <a:solidFill>
                  <a:srgbClr val="FFFFFF"/>
                </a:solidFill>
              </a:rPr>
              <a:t>Whistleblower </a:t>
            </a:r>
            <a:r>
              <a:rPr sz="9600" spc="-200" dirty="0" smtClean="0">
                <a:solidFill>
                  <a:srgbClr val="FFFFFF"/>
                </a:solidFill>
              </a:rPr>
              <a:t>Protection</a:t>
            </a:r>
            <a:r>
              <a:rPr lang="en-US" sz="9600" spc="-200" dirty="0" smtClean="0">
                <a:solidFill>
                  <a:srgbClr val="FFFFFF"/>
                </a:solidFill>
              </a:rPr>
              <a:t> </a:t>
            </a:r>
            <a:endParaRPr sz="9600" spc="-200" dirty="0">
              <a:solidFill>
                <a:srgbClr val="FFFFFF"/>
              </a:solidFill>
            </a:endParaRPr>
          </a:p>
        </p:txBody>
      </p:sp>
      <p:sp>
        <p:nvSpPr>
          <p:cNvPr id="193" name="Shape 193"/>
          <p:cNvSpPr>
            <a:spLocks noGrp="1"/>
          </p:cNvSpPr>
          <p:nvPr>
            <p:ph type="body" idx="1"/>
          </p:nvPr>
        </p:nvSpPr>
        <p:spPr>
          <a:xfrm>
            <a:off x="1790700" y="4038600"/>
            <a:ext cx="20815300" cy="8445500"/>
          </a:xfrm>
          <a:prstGeom prst="rect">
            <a:avLst/>
          </a:prstGeom>
        </p:spPr>
        <p:txBody>
          <a:bodyPr anchor="t"/>
          <a:lstStyle/>
          <a:p>
            <a:pPr marL="894077" lvl="0" indent="-894077">
              <a:lnSpc>
                <a:spcPct val="90000"/>
              </a:lnSpc>
              <a:spcBef>
                <a:spcPts val="500"/>
              </a:spcBef>
              <a:buClr>
                <a:srgbClr val="FFFFFF"/>
              </a:buClr>
              <a:defRPr sz="1800">
                <a:solidFill>
                  <a:srgbClr val="000000"/>
                </a:solidFill>
              </a:defRPr>
            </a:pPr>
            <a:r>
              <a:rPr sz="4400" dirty="0">
                <a:solidFill>
                  <a:srgbClr val="FFFFFF"/>
                </a:solidFill>
              </a:rPr>
              <a:t>The </a:t>
            </a:r>
            <a:r>
              <a:rPr sz="4400" b="1" u="sng" dirty="0">
                <a:solidFill>
                  <a:srgbClr val="FFFFFF"/>
                </a:solidFill>
                <a:latin typeface="Arial"/>
                <a:ea typeface="Arial"/>
                <a:cs typeface="Arial"/>
                <a:sym typeface="Arial"/>
              </a:rPr>
              <a:t>Whistleblower Protection Advisory Committee (WPAC) </a:t>
            </a:r>
            <a:r>
              <a:rPr sz="4400" dirty="0">
                <a:solidFill>
                  <a:srgbClr val="FFFFFF"/>
                </a:solidFill>
              </a:rPr>
              <a:t>was established to advise, consult with, and make recommendations to the Secretary of Labor and the Assistant Secretary of Labor for Occupational Safety and Health on ways to improve the fairness, efficiency, effectiveness, and transparency of OSHA's administration of whistleblower protections. In particular, the committee advises OSHA on the development and implementation of improved customer service models, enhancements in the investigative and enforcement process, training, and regulations governing OSHA investigations. In addition, WPAC advises OSHA in cooperative activities with other federal agencies that are responsible for areas covered by the whistleblower protection statutes enforced by OSHA.</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Shape 197"/>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lang="en-US" sz="11200" dirty="0" smtClean="0">
                <a:solidFill>
                  <a:srgbClr val="FFFFFF"/>
                </a:solidFill>
              </a:rPr>
              <a:t> </a:t>
            </a:r>
            <a:r>
              <a:rPr sz="11200" dirty="0" smtClean="0">
                <a:solidFill>
                  <a:srgbClr val="FFFFFF"/>
                </a:solidFill>
              </a:rPr>
              <a:t>Whistleblower </a:t>
            </a:r>
            <a:r>
              <a:rPr sz="11200" dirty="0">
                <a:solidFill>
                  <a:srgbClr val="FFFFFF"/>
                </a:solidFill>
              </a:rPr>
              <a:t>Protection</a:t>
            </a:r>
          </a:p>
        </p:txBody>
      </p:sp>
      <p:sp>
        <p:nvSpPr>
          <p:cNvPr id="198" name="Shape 198"/>
          <p:cNvSpPr>
            <a:spLocks noGrp="1"/>
          </p:cNvSpPr>
          <p:nvPr>
            <p:ph type="body" idx="1"/>
          </p:nvPr>
        </p:nvSpPr>
        <p:spPr>
          <a:xfrm>
            <a:off x="1790700" y="3644900"/>
            <a:ext cx="20815300" cy="8839200"/>
          </a:xfrm>
          <a:prstGeom prst="rect">
            <a:avLst/>
          </a:prstGeom>
        </p:spPr>
        <p:txBody>
          <a:bodyPr/>
          <a:lstStyle/>
          <a:p>
            <a:pPr marL="894077" lvl="0" indent="-894077">
              <a:lnSpc>
                <a:spcPct val="80000"/>
              </a:lnSpc>
              <a:spcBef>
                <a:spcPts val="500"/>
              </a:spcBef>
              <a:buClr>
                <a:srgbClr val="FFFFFF"/>
              </a:buClr>
              <a:defRPr sz="1800">
                <a:solidFill>
                  <a:srgbClr val="000000"/>
                </a:solidFill>
              </a:defRPr>
            </a:pPr>
            <a:r>
              <a:rPr sz="4400">
                <a:solidFill>
                  <a:srgbClr val="FFFFFF"/>
                </a:solidFill>
              </a:rPr>
              <a:t>Protection from discrimination means that an employer cannot retaliate by taking "adverse action" against workers, such as:</a:t>
            </a:r>
          </a:p>
          <a:p>
            <a:pPr marL="365758" lvl="0" indent="-365758">
              <a:lnSpc>
                <a:spcPct val="80000"/>
              </a:lnSpc>
              <a:spcBef>
                <a:spcPts val="500"/>
              </a:spcBef>
              <a:buClr>
                <a:srgbClr val="FFFFFF"/>
              </a:buClr>
              <a:defRPr sz="1800">
                <a:solidFill>
                  <a:srgbClr val="000000"/>
                </a:solidFill>
              </a:defRPr>
            </a:pPr>
            <a:endParaRPr sz="4400"/>
          </a:p>
          <a:p>
            <a:pPr marL="894077" lvl="0" indent="-894077">
              <a:lnSpc>
                <a:spcPct val="80000"/>
              </a:lnSpc>
              <a:spcBef>
                <a:spcPts val="500"/>
              </a:spcBef>
              <a:buClr>
                <a:srgbClr val="FFFFFF"/>
              </a:buClr>
              <a:defRPr sz="1800">
                <a:solidFill>
                  <a:srgbClr val="000000"/>
                </a:solidFill>
              </a:defRPr>
            </a:pPr>
            <a:r>
              <a:rPr sz="4400">
                <a:solidFill>
                  <a:srgbClr val="FFFFFF"/>
                </a:solidFill>
              </a:rPr>
              <a:t>Firing or laying off </a:t>
            </a:r>
          </a:p>
          <a:p>
            <a:pPr marL="894077" lvl="0" indent="-894077">
              <a:lnSpc>
                <a:spcPct val="80000"/>
              </a:lnSpc>
              <a:spcBef>
                <a:spcPts val="500"/>
              </a:spcBef>
              <a:buClr>
                <a:srgbClr val="FFFFFF"/>
              </a:buClr>
              <a:defRPr sz="1800">
                <a:solidFill>
                  <a:srgbClr val="000000"/>
                </a:solidFill>
              </a:defRPr>
            </a:pPr>
            <a:r>
              <a:rPr sz="4400">
                <a:solidFill>
                  <a:srgbClr val="FFFFFF"/>
                </a:solidFill>
              </a:rPr>
              <a:t>Blacklisting </a:t>
            </a:r>
          </a:p>
          <a:p>
            <a:pPr marL="894077" lvl="0" indent="-894077">
              <a:lnSpc>
                <a:spcPct val="80000"/>
              </a:lnSpc>
              <a:spcBef>
                <a:spcPts val="500"/>
              </a:spcBef>
              <a:buClr>
                <a:srgbClr val="FFFFFF"/>
              </a:buClr>
              <a:defRPr sz="1800">
                <a:solidFill>
                  <a:srgbClr val="000000"/>
                </a:solidFill>
              </a:defRPr>
            </a:pPr>
            <a:r>
              <a:rPr sz="4400">
                <a:solidFill>
                  <a:srgbClr val="FFFFFF"/>
                </a:solidFill>
              </a:rPr>
              <a:t>Demoting </a:t>
            </a:r>
          </a:p>
          <a:p>
            <a:pPr marL="894077" lvl="0" indent="-894077">
              <a:lnSpc>
                <a:spcPct val="80000"/>
              </a:lnSpc>
              <a:spcBef>
                <a:spcPts val="500"/>
              </a:spcBef>
              <a:buClr>
                <a:srgbClr val="FFFFFF"/>
              </a:buClr>
              <a:defRPr sz="1800">
                <a:solidFill>
                  <a:srgbClr val="000000"/>
                </a:solidFill>
              </a:defRPr>
            </a:pPr>
            <a:r>
              <a:rPr sz="4400">
                <a:solidFill>
                  <a:srgbClr val="FFFFFF"/>
                </a:solidFill>
              </a:rPr>
              <a:t>Denying overtime or promotion </a:t>
            </a:r>
          </a:p>
          <a:p>
            <a:pPr marL="894077" lvl="0" indent="-894077">
              <a:lnSpc>
                <a:spcPct val="80000"/>
              </a:lnSpc>
              <a:spcBef>
                <a:spcPts val="500"/>
              </a:spcBef>
              <a:buClr>
                <a:srgbClr val="FFFFFF"/>
              </a:buClr>
              <a:defRPr sz="1800">
                <a:solidFill>
                  <a:srgbClr val="000000"/>
                </a:solidFill>
              </a:defRPr>
            </a:pPr>
            <a:r>
              <a:rPr sz="4400">
                <a:solidFill>
                  <a:srgbClr val="FFFFFF"/>
                </a:solidFill>
              </a:rPr>
              <a:t>Disciplining </a:t>
            </a:r>
          </a:p>
          <a:p>
            <a:pPr marL="894077" lvl="0" indent="-894077">
              <a:lnSpc>
                <a:spcPct val="80000"/>
              </a:lnSpc>
              <a:spcBef>
                <a:spcPts val="500"/>
              </a:spcBef>
              <a:buClr>
                <a:srgbClr val="FFFFFF"/>
              </a:buClr>
              <a:defRPr sz="1800">
                <a:solidFill>
                  <a:srgbClr val="000000"/>
                </a:solidFill>
              </a:defRPr>
            </a:pPr>
            <a:r>
              <a:rPr sz="4400">
                <a:solidFill>
                  <a:srgbClr val="FFFFFF"/>
                </a:solidFill>
              </a:rPr>
              <a:t>Denial of benefits </a:t>
            </a:r>
          </a:p>
          <a:p>
            <a:pPr marL="894077" lvl="0" indent="-894077">
              <a:lnSpc>
                <a:spcPct val="80000"/>
              </a:lnSpc>
              <a:spcBef>
                <a:spcPts val="500"/>
              </a:spcBef>
              <a:buClr>
                <a:srgbClr val="FFFFFF"/>
              </a:buClr>
              <a:defRPr sz="1800">
                <a:solidFill>
                  <a:srgbClr val="000000"/>
                </a:solidFill>
              </a:defRPr>
            </a:pPr>
            <a:r>
              <a:rPr sz="4400">
                <a:solidFill>
                  <a:srgbClr val="FFFFFF"/>
                </a:solidFill>
              </a:rPr>
              <a:t>Failure to hire or rehire </a:t>
            </a:r>
          </a:p>
          <a:p>
            <a:pPr marL="894077" lvl="0" indent="-894077">
              <a:lnSpc>
                <a:spcPct val="80000"/>
              </a:lnSpc>
              <a:spcBef>
                <a:spcPts val="500"/>
              </a:spcBef>
              <a:buClr>
                <a:srgbClr val="FFFFFF"/>
              </a:buClr>
              <a:defRPr sz="1800">
                <a:solidFill>
                  <a:srgbClr val="000000"/>
                </a:solidFill>
              </a:defRPr>
            </a:pPr>
            <a:r>
              <a:rPr sz="4400">
                <a:solidFill>
                  <a:srgbClr val="FFFFFF"/>
                </a:solidFill>
              </a:rPr>
              <a:t>Intimidation </a:t>
            </a:r>
          </a:p>
          <a:p>
            <a:pPr marL="894077" lvl="0" indent="-894077">
              <a:lnSpc>
                <a:spcPct val="80000"/>
              </a:lnSpc>
              <a:spcBef>
                <a:spcPts val="500"/>
              </a:spcBef>
              <a:buClr>
                <a:srgbClr val="FFFFFF"/>
              </a:buClr>
              <a:defRPr sz="1800">
                <a:solidFill>
                  <a:srgbClr val="000000"/>
                </a:solidFill>
              </a:defRPr>
            </a:pPr>
            <a:r>
              <a:rPr sz="4400">
                <a:solidFill>
                  <a:srgbClr val="FFFFFF"/>
                </a:solidFill>
              </a:rPr>
              <a:t>Making threats </a:t>
            </a:r>
          </a:p>
          <a:p>
            <a:pPr marL="894077" lvl="0" indent="-894077">
              <a:lnSpc>
                <a:spcPct val="80000"/>
              </a:lnSpc>
              <a:spcBef>
                <a:spcPts val="500"/>
              </a:spcBef>
              <a:buClr>
                <a:srgbClr val="FFFFFF"/>
              </a:buClr>
              <a:defRPr sz="1800">
                <a:solidFill>
                  <a:srgbClr val="000000"/>
                </a:solidFill>
              </a:defRPr>
            </a:pPr>
            <a:r>
              <a:rPr sz="4400">
                <a:solidFill>
                  <a:srgbClr val="FFFFFF"/>
                </a:solidFill>
              </a:rPr>
              <a:t>Reassignment affecting prospects for promotion </a:t>
            </a:r>
          </a:p>
          <a:p>
            <a:pPr marL="894077" lvl="0" indent="-894077">
              <a:lnSpc>
                <a:spcPct val="80000"/>
              </a:lnSpc>
              <a:spcBef>
                <a:spcPts val="500"/>
              </a:spcBef>
              <a:buClr>
                <a:srgbClr val="FFFFFF"/>
              </a:buClr>
              <a:defRPr sz="1800">
                <a:solidFill>
                  <a:srgbClr val="000000"/>
                </a:solidFill>
              </a:defRPr>
            </a:pPr>
            <a:r>
              <a:rPr sz="4400">
                <a:solidFill>
                  <a:srgbClr val="FFFFFF"/>
                </a:solidFill>
              </a:rPr>
              <a:t>Reducing pay or hours </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title"/>
          </p:nvPr>
        </p:nvSpPr>
        <p:spPr>
          <a:xfrm>
            <a:off x="1790700" y="571500"/>
            <a:ext cx="20815300" cy="2984500"/>
          </a:xfrm>
          <a:prstGeom prst="rect">
            <a:avLst/>
          </a:prstGeom>
        </p:spPr>
        <p:txBody>
          <a:bodyPr/>
          <a:lstStyle>
            <a:lvl1pPr defTabSz="759459">
              <a:defRPr sz="10300"/>
            </a:lvl1pPr>
          </a:lstStyle>
          <a:p>
            <a:pPr lvl="0">
              <a:defRPr sz="1800">
                <a:solidFill>
                  <a:srgbClr val="000000"/>
                </a:solidFill>
              </a:defRPr>
            </a:pPr>
            <a:r>
              <a:rPr sz="10300">
                <a:solidFill>
                  <a:srgbClr val="FFFFFF"/>
                </a:solidFill>
              </a:rPr>
              <a:t>Employee Rights &amp; Responsibilities</a:t>
            </a:r>
          </a:p>
        </p:txBody>
      </p:sp>
      <p:sp>
        <p:nvSpPr>
          <p:cNvPr id="203" name="Shape 203"/>
          <p:cNvSpPr>
            <a:spLocks noGrp="1"/>
          </p:cNvSpPr>
          <p:nvPr>
            <p:ph type="body" idx="1"/>
          </p:nvPr>
        </p:nvSpPr>
        <p:spPr>
          <a:xfrm>
            <a:off x="1790700" y="3644900"/>
            <a:ext cx="20815300" cy="8839200"/>
          </a:xfrm>
          <a:prstGeom prst="rect">
            <a:avLst/>
          </a:prstGeom>
        </p:spPr>
        <p:txBody>
          <a:bodyPr/>
          <a:lstStyle/>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OSHA website: </a:t>
            </a:r>
            <a:r>
              <a:rPr sz="4400" dirty="0">
                <a:hlinkClick r:id="rId3" tooltip="Link to the OSHA.gov Website"/>
              </a:rPr>
              <a:t>http://www.osha.gov</a:t>
            </a:r>
            <a:r>
              <a:rPr sz="4400" dirty="0">
                <a:solidFill>
                  <a:srgbClr val="0070C0"/>
                </a:solidFill>
              </a:rPr>
              <a:t> </a:t>
            </a:r>
            <a:r>
              <a:rPr sz="4400" dirty="0">
                <a:solidFill>
                  <a:srgbClr val="FFFFFF"/>
                </a:solidFill>
              </a:rPr>
              <a:t>and OSHA offices: Call (800-321-OSHA) </a:t>
            </a:r>
          </a:p>
          <a:p>
            <a:pPr marL="894077" lvl="0" indent="-894077">
              <a:lnSpc>
                <a:spcPct val="80000"/>
              </a:lnSpc>
              <a:spcBef>
                <a:spcPts val="500"/>
              </a:spcBef>
              <a:buClr>
                <a:srgbClr val="FFFFFF"/>
              </a:buClr>
              <a:defRPr sz="1800">
                <a:solidFill>
                  <a:srgbClr val="000000"/>
                </a:solidFill>
              </a:defRPr>
            </a:pPr>
            <a:r>
              <a:rPr sz="4400" dirty="0">
                <a:solidFill>
                  <a:srgbClr val="FFFFFF"/>
                </a:solidFill>
              </a:rPr>
              <a:t>Workers Rights: </a:t>
            </a:r>
            <a:r>
              <a:rPr sz="4400" dirty="0">
                <a:hlinkClick r:id="rId4" tooltip="Link to OSHA's Workers Right publication, OSHA 3021"/>
              </a:rPr>
              <a:t>http://www.osha.gov/Publications/osha3021.pdf</a:t>
            </a:r>
            <a:r>
              <a:rPr sz="4400" dirty="0">
                <a:solidFill>
                  <a:srgbClr val="FFFFFF"/>
                </a:solidFill>
              </a:rPr>
              <a:t> </a:t>
            </a:r>
          </a:p>
          <a:p>
            <a:pPr marL="758951" lvl="0" indent="-640079">
              <a:lnSpc>
                <a:spcPct val="80000"/>
              </a:lnSpc>
              <a:spcBef>
                <a:spcPts val="0"/>
              </a:spcBef>
              <a:buClr>
                <a:srgbClr val="FFFFFF"/>
              </a:buClr>
              <a:buFont typeface="Wingdings 2"/>
              <a:buChar char="◼"/>
              <a:defRPr sz="1800">
                <a:solidFill>
                  <a:srgbClr val="000000"/>
                </a:solidFill>
              </a:defRPr>
            </a:pPr>
            <a:endParaRPr sz="4400" dirty="0"/>
          </a:p>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Compliance Assistance Specialists in the area offices </a:t>
            </a:r>
          </a:p>
          <a:p>
            <a:pPr marL="758951" lvl="0" indent="-640079">
              <a:lnSpc>
                <a:spcPct val="80000"/>
              </a:lnSpc>
              <a:spcBef>
                <a:spcPts val="0"/>
              </a:spcBef>
              <a:buClr>
                <a:srgbClr val="FFFFFF"/>
              </a:buClr>
              <a:buFont typeface="Wingdings 2"/>
              <a:buChar char="◼"/>
              <a:defRPr sz="1800">
                <a:solidFill>
                  <a:srgbClr val="000000"/>
                </a:solidFill>
              </a:defRPr>
            </a:pPr>
            <a:endParaRPr sz="4400" dirty="0"/>
          </a:p>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National Institute for Occupational Safety and Health (NIOSH) – OSHA’s sister agency</a:t>
            </a:r>
          </a:p>
          <a:p>
            <a:pPr marL="758951" lvl="0" indent="-640079">
              <a:lnSpc>
                <a:spcPct val="80000"/>
              </a:lnSpc>
              <a:spcBef>
                <a:spcPts val="0"/>
              </a:spcBef>
              <a:buClr>
                <a:srgbClr val="FFFFFF"/>
              </a:buClr>
              <a:buFont typeface="Wingdings 2"/>
              <a:buChar char="◼"/>
              <a:defRPr sz="1800">
                <a:solidFill>
                  <a:srgbClr val="000000"/>
                </a:solidFill>
              </a:defRPr>
            </a:pPr>
            <a:endParaRPr sz="4400" dirty="0"/>
          </a:p>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OSHA Training Institute Education Centers</a:t>
            </a:r>
          </a:p>
          <a:p>
            <a:pPr marL="758951" lvl="0" indent="-640079">
              <a:lnSpc>
                <a:spcPct val="80000"/>
              </a:lnSpc>
              <a:spcBef>
                <a:spcPts val="0"/>
              </a:spcBef>
              <a:buClr>
                <a:srgbClr val="FFFFFF"/>
              </a:buClr>
              <a:buFont typeface="Wingdings 2"/>
              <a:buChar char="◼"/>
              <a:defRPr sz="1800">
                <a:solidFill>
                  <a:srgbClr val="000000"/>
                </a:solidFill>
              </a:defRPr>
            </a:pPr>
            <a:endParaRPr sz="4400" dirty="0"/>
          </a:p>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Doctors, nurses, other health care providers</a:t>
            </a:r>
          </a:p>
          <a:p>
            <a:pPr marL="0" lvl="0" indent="118871">
              <a:lnSpc>
                <a:spcPct val="80000"/>
              </a:lnSpc>
              <a:spcBef>
                <a:spcPts val="0"/>
              </a:spcBef>
              <a:buSzTx/>
              <a:buNone/>
              <a:defRPr sz="1800">
                <a:solidFill>
                  <a:srgbClr val="000000"/>
                </a:solidFill>
              </a:defRPr>
            </a:pPr>
            <a:endParaRPr sz="4400" dirty="0"/>
          </a:p>
          <a:p>
            <a:pPr marL="1683509" lvl="0" indent="-1564637">
              <a:lnSpc>
                <a:spcPct val="80000"/>
              </a:lnSpc>
              <a:spcBef>
                <a:spcPts val="0"/>
              </a:spcBef>
              <a:buClr>
                <a:srgbClr val="FFFFFF"/>
              </a:buClr>
              <a:buFont typeface="Wingdings 2"/>
              <a:buChar char="◼"/>
              <a:defRPr sz="1800">
                <a:solidFill>
                  <a:srgbClr val="000000"/>
                </a:solidFill>
              </a:defRPr>
            </a:pPr>
            <a:r>
              <a:rPr sz="4400" dirty="0">
                <a:solidFill>
                  <a:srgbClr val="FFFFFF"/>
                </a:solidFill>
              </a:rPr>
              <a:t>Other local, community-based resources</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Shape 207"/>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Review</a:t>
            </a:r>
          </a:p>
        </p:txBody>
      </p:sp>
      <p:sp>
        <p:nvSpPr>
          <p:cNvPr id="208" name="Shape 208"/>
          <p:cNvSpPr>
            <a:spLocks noGrp="1"/>
          </p:cNvSpPr>
          <p:nvPr>
            <p:ph type="body" idx="1"/>
          </p:nvPr>
        </p:nvSpPr>
        <p:spPr>
          <a:xfrm>
            <a:off x="1790700" y="3644900"/>
            <a:ext cx="20815300" cy="8839200"/>
          </a:xfrm>
          <a:prstGeom prst="rect">
            <a:avLst/>
          </a:prstGeom>
        </p:spPr>
        <p:txBody>
          <a:bodyPr numCol="2" spcCol="1040764" anchor="t"/>
          <a:lstStyle/>
          <a:p>
            <a:pPr marL="1761066" lvl="0" indent="-1761066">
              <a:buClr>
                <a:srgbClr val="FFFFFF"/>
              </a:buClr>
              <a:defRPr sz="1800">
                <a:solidFill>
                  <a:srgbClr val="000000"/>
                </a:solidFill>
              </a:defRPr>
            </a:pPr>
            <a:r>
              <a:rPr sz="5200">
                <a:solidFill>
                  <a:srgbClr val="FFFFFF"/>
                </a:solidFill>
              </a:rPr>
              <a:t>Definition of Terms</a:t>
            </a:r>
          </a:p>
          <a:p>
            <a:pPr marL="1761066" lvl="0" indent="-1761066">
              <a:buClr>
                <a:srgbClr val="FFFFFF"/>
              </a:buClr>
              <a:defRPr sz="1800">
                <a:solidFill>
                  <a:srgbClr val="000000"/>
                </a:solidFill>
              </a:defRPr>
            </a:pPr>
            <a:r>
              <a:rPr sz="5200">
                <a:solidFill>
                  <a:srgbClr val="FFFFFF"/>
                </a:solidFill>
              </a:rPr>
              <a:t>Purpose of Incident Investigation</a:t>
            </a:r>
          </a:p>
          <a:p>
            <a:pPr marL="1761066" lvl="0" indent="-1761066">
              <a:buClr>
                <a:srgbClr val="FFFFFF"/>
              </a:buClr>
              <a:defRPr sz="1800">
                <a:solidFill>
                  <a:srgbClr val="000000"/>
                </a:solidFill>
              </a:defRPr>
            </a:pPr>
            <a:r>
              <a:rPr sz="5200">
                <a:solidFill>
                  <a:srgbClr val="FFFFFF"/>
                </a:solidFill>
              </a:rPr>
              <a:t>Incident Investigation Preparation</a:t>
            </a:r>
          </a:p>
          <a:p>
            <a:pPr marL="1761066" lvl="0" indent="-1761066">
              <a:buClr>
                <a:srgbClr val="FFFFFF"/>
              </a:buClr>
              <a:defRPr sz="1800">
                <a:solidFill>
                  <a:srgbClr val="000000"/>
                </a:solidFill>
              </a:defRPr>
            </a:pPr>
            <a:r>
              <a:rPr sz="5200">
                <a:solidFill>
                  <a:srgbClr val="FFFFFF"/>
                </a:solidFill>
              </a:rPr>
              <a:t>Visiting the Incident Scene</a:t>
            </a:r>
          </a:p>
          <a:p>
            <a:pPr marL="1761066" lvl="0" indent="-1761066">
              <a:buClr>
                <a:srgbClr val="FFFFFF"/>
              </a:buClr>
              <a:defRPr sz="1800">
                <a:solidFill>
                  <a:srgbClr val="000000"/>
                </a:solidFill>
              </a:defRPr>
            </a:pPr>
            <a:r>
              <a:rPr sz="5200">
                <a:solidFill>
                  <a:srgbClr val="FFFFFF"/>
                </a:solidFill>
              </a:rPr>
              <a:t>Interviewing Witnesses</a:t>
            </a:r>
          </a:p>
          <a:p>
            <a:pPr marL="1761066" lvl="0" indent="-1761066">
              <a:buClr>
                <a:srgbClr val="FFFFFF"/>
              </a:buClr>
              <a:defRPr sz="1800">
                <a:solidFill>
                  <a:srgbClr val="000000"/>
                </a:solidFill>
              </a:defRPr>
            </a:pPr>
            <a:r>
              <a:rPr sz="5200">
                <a:solidFill>
                  <a:srgbClr val="FFFFFF"/>
                </a:solidFill>
              </a:rPr>
              <a:t>Analyzing the Evidence</a:t>
            </a:r>
          </a:p>
          <a:p>
            <a:pPr marL="1761066" lvl="0" indent="-1761066">
              <a:buClr>
                <a:srgbClr val="FFFFFF"/>
              </a:buClr>
              <a:defRPr sz="1800">
                <a:solidFill>
                  <a:srgbClr val="000000"/>
                </a:solidFill>
              </a:defRPr>
            </a:pPr>
            <a:r>
              <a:rPr sz="5200">
                <a:solidFill>
                  <a:srgbClr val="FFFFFF"/>
                </a:solidFill>
              </a:rPr>
              <a:t>Writing the Report</a:t>
            </a:r>
          </a:p>
          <a:p>
            <a:pPr marL="1761066" lvl="0" indent="-1761066">
              <a:buClr>
                <a:srgbClr val="FFFFFF"/>
              </a:buClr>
              <a:defRPr sz="1800">
                <a:solidFill>
                  <a:srgbClr val="000000"/>
                </a:solidFill>
              </a:defRPr>
            </a:pPr>
            <a:r>
              <a:rPr sz="5200">
                <a:solidFill>
                  <a:srgbClr val="FFFFFF"/>
                </a:solidFill>
              </a:rPr>
              <a:t>Conclusion</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Shape 210"/>
          <p:cNvSpPr>
            <a:spLocks noGrp="1"/>
          </p:cNvSpPr>
          <p:nvPr>
            <p:ph type="title"/>
          </p:nvPr>
        </p:nvSpPr>
        <p:spPr>
          <a:prstGeom prst="rect">
            <a:avLst/>
          </a:prstGeom>
        </p:spPr>
        <p:txBody>
          <a:bodyPr/>
          <a:lstStyle/>
          <a:p>
            <a:pPr lvl="0">
              <a:defRPr sz="1800">
                <a:solidFill>
                  <a:srgbClr val="000000"/>
                </a:solidFill>
              </a:defRPr>
            </a:pPr>
            <a:r>
              <a:rPr sz="11200">
                <a:solidFill>
                  <a:srgbClr val="FFFFFF"/>
                </a:solidFill>
              </a:rPr>
              <a:t>What We Learned</a:t>
            </a:r>
          </a:p>
        </p:txBody>
      </p:sp>
      <p:sp>
        <p:nvSpPr>
          <p:cNvPr id="211" name="Shape 211"/>
          <p:cNvSpPr>
            <a:spLocks noGrp="1"/>
          </p:cNvSpPr>
          <p:nvPr>
            <p:ph type="body" idx="1"/>
          </p:nvPr>
        </p:nvSpPr>
        <p:spPr>
          <a:prstGeom prst="rect">
            <a:avLst/>
          </a:prstGeom>
        </p:spPr>
        <p:txBody>
          <a:bodyPr/>
          <a:lstStyle/>
          <a:p>
            <a:pPr lvl="0">
              <a:defRPr sz="1800">
                <a:solidFill>
                  <a:srgbClr val="000000"/>
                </a:solidFill>
              </a:defRPr>
            </a:pPr>
            <a:r>
              <a:rPr sz="5200">
                <a:solidFill>
                  <a:srgbClr val="FFFFFF"/>
                </a:solidFill>
              </a:rPr>
              <a:t>Defined the difference between an accident and near miss</a:t>
            </a:r>
          </a:p>
          <a:p>
            <a:pPr lvl="0">
              <a:defRPr sz="1800">
                <a:solidFill>
                  <a:srgbClr val="000000"/>
                </a:solidFill>
              </a:defRPr>
            </a:pPr>
            <a:r>
              <a:rPr sz="5200">
                <a:solidFill>
                  <a:srgbClr val="FFFFFF"/>
                </a:solidFill>
              </a:rPr>
              <a:t>What to do at the scene of the incident</a:t>
            </a:r>
          </a:p>
          <a:p>
            <a:pPr lvl="0">
              <a:defRPr sz="1800">
                <a:solidFill>
                  <a:srgbClr val="000000"/>
                </a:solidFill>
              </a:defRPr>
            </a:pPr>
            <a:r>
              <a:rPr sz="5200">
                <a:solidFill>
                  <a:srgbClr val="FFFFFF"/>
                </a:solidFill>
              </a:rPr>
              <a:t>How to interview the witnesses</a:t>
            </a:r>
          </a:p>
          <a:p>
            <a:pPr lvl="0">
              <a:defRPr sz="1800">
                <a:solidFill>
                  <a:srgbClr val="000000"/>
                </a:solidFill>
              </a:defRPr>
            </a:pPr>
            <a:r>
              <a:rPr sz="5200">
                <a:solidFill>
                  <a:srgbClr val="FFFFFF"/>
                </a:solidFill>
              </a:rPr>
              <a:t>How to write the incident report</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a:spLocks noGrp="1"/>
          </p:cNvSpPr>
          <p:nvPr>
            <p:ph type="title"/>
          </p:nvPr>
        </p:nvSpPr>
        <p:spPr>
          <a:xfrm>
            <a:off x="1790700" y="571500"/>
            <a:ext cx="20815300" cy="2984500"/>
          </a:xfrm>
          <a:prstGeom prst="rect">
            <a:avLst/>
          </a:prstGeom>
        </p:spPr>
        <p:txBody>
          <a:bodyPr/>
          <a:lstStyle>
            <a:lvl1pPr defTabSz="817244">
              <a:defRPr sz="11000"/>
            </a:lvl1pPr>
          </a:lstStyle>
          <a:p>
            <a:pPr lvl="0">
              <a:defRPr sz="1800">
                <a:solidFill>
                  <a:srgbClr val="000000"/>
                </a:solidFill>
              </a:defRPr>
            </a:pPr>
            <a:r>
              <a:rPr sz="11000">
                <a:solidFill>
                  <a:srgbClr val="FFFFFF"/>
                </a:solidFill>
              </a:rPr>
              <a:t>Purpose of Incident Investigation</a:t>
            </a:r>
          </a:p>
        </p:txBody>
      </p:sp>
      <p:sp>
        <p:nvSpPr>
          <p:cNvPr id="57" name="Shape 57"/>
          <p:cNvSpPr>
            <a:spLocks noGrp="1"/>
          </p:cNvSpPr>
          <p:nvPr>
            <p:ph type="body" idx="1"/>
          </p:nvPr>
        </p:nvSpPr>
        <p:spPr>
          <a:xfrm>
            <a:off x="1790700" y="3644900"/>
            <a:ext cx="20815300" cy="8839200"/>
          </a:xfrm>
          <a:prstGeom prst="rect">
            <a:avLst/>
          </a:prstGeom>
        </p:spPr>
        <p:txBody>
          <a:bodyPr/>
          <a:lstStyle/>
          <a:p>
            <a:pPr marL="0" lvl="0" indent="609600">
              <a:buSzTx/>
              <a:buNone/>
              <a:defRPr sz="1800">
                <a:solidFill>
                  <a:srgbClr val="000000"/>
                </a:solidFill>
              </a:defRPr>
            </a:pPr>
            <a:r>
              <a:rPr sz="5200">
                <a:solidFill>
                  <a:srgbClr val="FFFFFF"/>
                </a:solidFill>
              </a:rPr>
              <a:t>The prevention of another future incident is the purpose of incident investigation, not to lay blame or find who’s at fault.  </a:t>
            </a:r>
          </a:p>
          <a:p>
            <a:pPr marL="0" lvl="0" indent="609600">
              <a:buSzTx/>
              <a:buNone/>
              <a:defRPr sz="1800">
                <a:solidFill>
                  <a:srgbClr val="000000"/>
                </a:solidFill>
              </a:defRPr>
            </a:pPr>
            <a:endParaRPr sz="5200">
              <a:solidFill>
                <a:srgbClr val="FFFFFF"/>
              </a:solidFill>
            </a:endParaRPr>
          </a:p>
          <a:p>
            <a:pPr marL="0" lvl="0" indent="609600">
              <a:buSzTx/>
              <a:buNone/>
              <a:defRPr sz="1800">
                <a:solidFill>
                  <a:srgbClr val="000000"/>
                </a:solidFill>
              </a:defRPr>
            </a:pPr>
            <a:r>
              <a:rPr sz="5200">
                <a:solidFill>
                  <a:srgbClr val="FFFFFF"/>
                </a:solidFill>
              </a:rPr>
              <a:t>The investigation should identify the causes of the incident so that controls can be put in place to prevent the same / similar incident from happening again.</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p:cNvSpPr>
          <p:nvPr>
            <p:ph type="title"/>
          </p:nvPr>
        </p:nvSpPr>
        <p:spPr>
          <a:xfrm>
            <a:off x="1790700" y="571500"/>
            <a:ext cx="20815300" cy="2984500"/>
          </a:xfrm>
          <a:prstGeom prst="rect">
            <a:avLst/>
          </a:prstGeom>
        </p:spPr>
        <p:txBody>
          <a:bodyPr/>
          <a:lstStyle>
            <a:lvl1pPr defTabSz="817244">
              <a:defRPr sz="11000"/>
            </a:lvl1pPr>
          </a:lstStyle>
          <a:p>
            <a:pPr lvl="0">
              <a:defRPr sz="1800">
                <a:solidFill>
                  <a:srgbClr val="000000"/>
                </a:solidFill>
              </a:defRPr>
            </a:pPr>
            <a:r>
              <a:rPr sz="11000" dirty="0">
                <a:solidFill>
                  <a:srgbClr val="FFFFFF"/>
                </a:solidFill>
              </a:rPr>
              <a:t>Purpose of Incident </a:t>
            </a:r>
            <a:r>
              <a:rPr sz="11000" dirty="0" smtClean="0">
                <a:solidFill>
                  <a:srgbClr val="FFFFFF"/>
                </a:solidFill>
              </a:rPr>
              <a:t>Investigation</a:t>
            </a:r>
            <a:r>
              <a:rPr lang="en-US" sz="11000" dirty="0" smtClean="0">
                <a:solidFill>
                  <a:srgbClr val="FFFFFF"/>
                </a:solidFill>
              </a:rPr>
              <a:t> </a:t>
            </a:r>
            <a:endParaRPr sz="11000" dirty="0">
              <a:solidFill>
                <a:srgbClr val="FFFFFF"/>
              </a:solidFill>
            </a:endParaRPr>
          </a:p>
        </p:txBody>
      </p:sp>
      <p:sp>
        <p:nvSpPr>
          <p:cNvPr id="60" name="Shape 60"/>
          <p:cNvSpPr>
            <a:spLocks noGrp="1"/>
          </p:cNvSpPr>
          <p:nvPr>
            <p:ph type="body" idx="1"/>
          </p:nvPr>
        </p:nvSpPr>
        <p:spPr>
          <a:xfrm>
            <a:off x="1790700" y="3644900"/>
            <a:ext cx="20815300" cy="8839200"/>
          </a:xfrm>
          <a:prstGeom prst="rect">
            <a:avLst/>
          </a:prstGeom>
        </p:spPr>
        <p:txBody>
          <a:bodyPr/>
          <a:lstStyle/>
          <a:p>
            <a:pPr marL="0" lvl="0" indent="0">
              <a:buSzTx/>
              <a:buNone/>
              <a:defRPr sz="1800">
                <a:solidFill>
                  <a:srgbClr val="000000"/>
                </a:solidFill>
              </a:defRPr>
            </a:pPr>
            <a:r>
              <a:rPr sz="5200">
                <a:solidFill>
                  <a:srgbClr val="FFFFFF"/>
                </a:solidFill>
              </a:rPr>
              <a:t>The findings from the investigation should be recorded and kept on file, however these findings should not be used to discipline anyone.  </a:t>
            </a:r>
          </a:p>
          <a:p>
            <a:pPr marL="0" lvl="0" indent="0">
              <a:buSzTx/>
              <a:buNone/>
              <a:defRPr sz="1800">
                <a:solidFill>
                  <a:srgbClr val="000000"/>
                </a:solidFill>
              </a:defRPr>
            </a:pPr>
            <a:endParaRPr sz="5200">
              <a:solidFill>
                <a:srgbClr val="FFFFFF"/>
              </a:solidFill>
            </a:endParaRPr>
          </a:p>
          <a:p>
            <a:pPr marL="0" lvl="0" indent="0">
              <a:buSzTx/>
              <a:buNone/>
              <a:defRPr sz="1800">
                <a:solidFill>
                  <a:srgbClr val="000000"/>
                </a:solidFill>
              </a:defRPr>
            </a:pPr>
            <a:r>
              <a:rPr sz="5200">
                <a:solidFill>
                  <a:srgbClr val="FFFFFF"/>
                </a:solidFill>
              </a:rPr>
              <a:t>This encourages individuals to report all incidents and it also encourages witnesses to tell investigators everything they know about the incident.</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Incident Facts</a:t>
            </a:r>
          </a:p>
        </p:txBody>
      </p:sp>
      <p:sp>
        <p:nvSpPr>
          <p:cNvPr id="63" name="Shape 63"/>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The majority of accidents are forecasted by near misses in the workplace</a:t>
            </a:r>
          </a:p>
          <a:p>
            <a:pPr marL="1761066" lvl="0" indent="-1761066">
              <a:buClr>
                <a:srgbClr val="FFFFFF"/>
              </a:buClr>
              <a:defRPr sz="1800">
                <a:solidFill>
                  <a:srgbClr val="000000"/>
                </a:solidFill>
              </a:defRPr>
            </a:pPr>
            <a:r>
              <a:rPr sz="5200">
                <a:solidFill>
                  <a:srgbClr val="FFFFFF"/>
                </a:solidFill>
              </a:rPr>
              <a:t>By investigating all incidents you can eliminate the causes</a:t>
            </a:r>
          </a:p>
          <a:p>
            <a:pPr marL="1761066" lvl="0" indent="-1761066">
              <a:buClr>
                <a:srgbClr val="FFFFFF"/>
              </a:buClr>
              <a:defRPr sz="1800">
                <a:solidFill>
                  <a:srgbClr val="000000"/>
                </a:solidFill>
              </a:defRPr>
            </a:pPr>
            <a:r>
              <a:rPr sz="5200">
                <a:solidFill>
                  <a:srgbClr val="FFFFFF"/>
                </a:solidFill>
              </a:rPr>
              <a:t>Unless causes are eliminated then the same / similar incident will likely occur in the future</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hape 65"/>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dirty="0">
                <a:solidFill>
                  <a:srgbClr val="FFFFFF"/>
                </a:solidFill>
              </a:rPr>
              <a:t>Incident </a:t>
            </a:r>
            <a:r>
              <a:rPr sz="11200" dirty="0" smtClean="0">
                <a:solidFill>
                  <a:srgbClr val="FFFFFF"/>
                </a:solidFill>
              </a:rPr>
              <a:t>Facts</a:t>
            </a:r>
            <a:r>
              <a:rPr lang="en-US" sz="11200" dirty="0" smtClean="0">
                <a:solidFill>
                  <a:srgbClr val="FFFFFF"/>
                </a:solidFill>
              </a:rPr>
              <a:t> </a:t>
            </a:r>
            <a:endParaRPr sz="11200" dirty="0">
              <a:solidFill>
                <a:srgbClr val="FFFFFF"/>
              </a:solidFill>
            </a:endParaRPr>
          </a:p>
        </p:txBody>
      </p:sp>
      <p:sp>
        <p:nvSpPr>
          <p:cNvPr id="66" name="Shape 66"/>
          <p:cNvSpPr/>
          <p:nvPr/>
        </p:nvSpPr>
        <p:spPr>
          <a:xfrm>
            <a:off x="714569" y="3247953"/>
            <a:ext cx="10313040" cy="99314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algn="l">
              <a:defRPr sz="7200">
                <a:solidFill>
                  <a:srgbClr val="FFFFFF"/>
                </a:solidFill>
              </a:defRPr>
            </a:lvl1pPr>
          </a:lstStyle>
          <a:p>
            <a:pPr lvl="0">
              <a:defRPr sz="1800">
                <a:solidFill>
                  <a:srgbClr val="000000"/>
                </a:solidFill>
              </a:defRPr>
            </a:pPr>
            <a:r>
              <a:rPr sz="7200">
                <a:solidFill>
                  <a:srgbClr val="FFFFFF"/>
                </a:solidFill>
              </a:rPr>
              <a:t>In 1931, Herbert Heinrich stated in his book that for every accident that causes a major injury there are 29 accidents that cause a minor injury and 300 accidents that cause no injury. </a:t>
            </a:r>
          </a:p>
        </p:txBody>
      </p:sp>
      <p:sp>
        <p:nvSpPr>
          <p:cNvPr id="67" name="Shape 67" title="Pyramid - from the top: 1 major injury, 29 minor injuries, 300 near misses"/>
          <p:cNvSpPr/>
          <p:nvPr/>
        </p:nvSpPr>
        <p:spPr>
          <a:xfrm>
            <a:off x="12073366" y="3411744"/>
            <a:ext cx="11887799" cy="9597806"/>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21600"/>
                </a:lnTo>
                <a:lnTo>
                  <a:pt x="0" y="21600"/>
                </a:lnTo>
                <a:close/>
              </a:path>
            </a:pathLst>
          </a:custGeom>
          <a:solidFill>
            <a:srgbClr val="FFFFFF"/>
          </a:solidFill>
          <a:ln w="25400">
            <a:solidFill>
              <a:srgbClr val="0065C1"/>
            </a:solidFill>
          </a:ln>
          <a:effectLst>
            <a:outerShdw blurRad="76200" dir="18900000" rotWithShape="0">
              <a:srgbClr val="000000">
                <a:alpha val="80000"/>
              </a:srgbClr>
            </a:outerShdw>
          </a:effectLst>
          <a:extLst>
            <a:ext uri="{C572A759-6A51-4108-AA02-DFA0A04FC94B}">
              <ma14:wrappingTextBoxFlag xmlns="" xmlns:ma14="http://schemas.microsoft.com/office/mac/drawingml/2011/main" val="1"/>
            </a:ext>
          </a:extLst>
        </p:spPr>
        <p:txBody>
          <a:bodyPr lIns="50800" tIns="50800" rIns="50800" bIns="50800" anchor="ctr"/>
          <a:lstStyle/>
          <a:p>
            <a:pPr lvl="0">
              <a:defRPr sz="1800">
                <a:solidFill>
                  <a:srgbClr val="000000"/>
                </a:solidFill>
              </a:defRPr>
            </a:pPr>
            <a:r>
              <a:rPr sz="5200" b="1" dirty="0">
                <a:latin typeface="+mn-lt"/>
                <a:ea typeface="+mn-ea"/>
                <a:cs typeface="+mn-cs"/>
                <a:sym typeface="Helvetica"/>
              </a:rPr>
              <a:t>1</a:t>
            </a:r>
          </a:p>
          <a:p>
            <a:pPr lvl="0">
              <a:defRPr sz="1800">
                <a:solidFill>
                  <a:srgbClr val="000000"/>
                </a:solidFill>
              </a:defRPr>
            </a:pPr>
            <a:r>
              <a:rPr sz="5200" b="1" dirty="0">
                <a:latin typeface="+mn-lt"/>
                <a:ea typeface="+mn-ea"/>
                <a:cs typeface="+mn-cs"/>
                <a:sym typeface="Helvetica"/>
              </a:rPr>
              <a:t>Major </a:t>
            </a:r>
            <a:endParaRPr lang="en-US" sz="5200" b="1" dirty="0" smtClean="0">
              <a:latin typeface="+mn-lt"/>
              <a:ea typeface="+mn-ea"/>
              <a:cs typeface="+mn-cs"/>
              <a:sym typeface="Helvetica"/>
            </a:endParaRPr>
          </a:p>
          <a:p>
            <a:pPr lvl="0">
              <a:defRPr sz="1800">
                <a:solidFill>
                  <a:srgbClr val="000000"/>
                </a:solidFill>
              </a:defRPr>
            </a:pPr>
            <a:r>
              <a:rPr sz="5200" b="1" dirty="0" smtClean="0">
                <a:latin typeface="+mn-lt"/>
                <a:ea typeface="+mn-ea"/>
                <a:cs typeface="+mn-cs"/>
                <a:sym typeface="Helvetica"/>
              </a:rPr>
              <a:t>Injury</a:t>
            </a:r>
            <a:endParaRPr sz="5200" b="1" dirty="0">
              <a:latin typeface="+mn-lt"/>
              <a:ea typeface="+mn-ea"/>
              <a:cs typeface="+mn-cs"/>
              <a:sym typeface="Helvetica"/>
            </a:endParaRPr>
          </a:p>
          <a:p>
            <a:pPr lvl="0">
              <a:defRPr sz="1800">
                <a:solidFill>
                  <a:srgbClr val="000000"/>
                </a:solidFill>
              </a:defRPr>
            </a:pPr>
            <a:endParaRPr sz="5200" b="1" dirty="0">
              <a:latin typeface="+mn-lt"/>
              <a:ea typeface="+mn-ea"/>
              <a:cs typeface="+mn-cs"/>
              <a:sym typeface="Helvetica"/>
            </a:endParaRPr>
          </a:p>
          <a:p>
            <a:pPr lvl="0">
              <a:defRPr sz="1800">
                <a:solidFill>
                  <a:srgbClr val="000000"/>
                </a:solidFill>
              </a:defRPr>
            </a:pPr>
            <a:endParaRPr sz="5200" b="1" dirty="0">
              <a:latin typeface="+mn-lt"/>
              <a:ea typeface="+mn-ea"/>
              <a:cs typeface="+mn-cs"/>
              <a:sym typeface="Helvetica"/>
            </a:endParaRPr>
          </a:p>
          <a:p>
            <a:pPr lvl="0">
              <a:defRPr sz="1800">
                <a:solidFill>
                  <a:srgbClr val="000000"/>
                </a:solidFill>
              </a:defRPr>
            </a:pPr>
            <a:r>
              <a:rPr sz="5200" b="1" dirty="0">
                <a:latin typeface="+mn-lt"/>
                <a:ea typeface="+mn-ea"/>
                <a:cs typeface="+mn-cs"/>
                <a:sym typeface="Helvetica"/>
              </a:rPr>
              <a:t>29</a:t>
            </a:r>
            <a:br>
              <a:rPr sz="5200" b="1" dirty="0">
                <a:latin typeface="+mn-lt"/>
                <a:ea typeface="+mn-ea"/>
                <a:cs typeface="+mn-cs"/>
                <a:sym typeface="Helvetica"/>
              </a:rPr>
            </a:br>
            <a:r>
              <a:rPr sz="5200" b="1" dirty="0">
                <a:latin typeface="+mn-lt"/>
                <a:ea typeface="+mn-ea"/>
                <a:cs typeface="+mn-cs"/>
                <a:sym typeface="Helvetica"/>
              </a:rPr>
              <a:t>Minor Injuries</a:t>
            </a:r>
            <a:br>
              <a:rPr sz="5200" b="1" dirty="0">
                <a:latin typeface="+mn-lt"/>
                <a:ea typeface="+mn-ea"/>
                <a:cs typeface="+mn-cs"/>
                <a:sym typeface="Helvetica"/>
              </a:rPr>
            </a:br>
            <a:r>
              <a:rPr sz="5200" b="1" dirty="0">
                <a:latin typeface="+mn-lt"/>
                <a:ea typeface="+mn-ea"/>
                <a:cs typeface="+mn-cs"/>
                <a:sym typeface="Helvetica"/>
              </a:rPr>
              <a:t/>
            </a:r>
            <a:br>
              <a:rPr sz="5200" b="1" dirty="0">
                <a:latin typeface="+mn-lt"/>
                <a:ea typeface="+mn-ea"/>
                <a:cs typeface="+mn-cs"/>
                <a:sym typeface="Helvetica"/>
              </a:rPr>
            </a:br>
            <a:r>
              <a:rPr sz="5200" b="1" dirty="0">
                <a:latin typeface="+mn-lt"/>
                <a:ea typeface="+mn-ea"/>
                <a:cs typeface="+mn-cs"/>
                <a:sym typeface="Helvetica"/>
              </a:rPr>
              <a:t/>
            </a:r>
            <a:br>
              <a:rPr sz="5200" b="1" dirty="0">
                <a:latin typeface="+mn-lt"/>
                <a:ea typeface="+mn-ea"/>
                <a:cs typeface="+mn-cs"/>
                <a:sym typeface="Helvetica"/>
              </a:rPr>
            </a:br>
            <a:r>
              <a:rPr sz="5200" b="1" dirty="0">
                <a:latin typeface="+mn-lt"/>
                <a:ea typeface="+mn-ea"/>
                <a:cs typeface="+mn-cs"/>
                <a:sym typeface="Helvetica"/>
              </a:rPr>
              <a:t>300</a:t>
            </a:r>
          </a:p>
          <a:p>
            <a:pPr lvl="0">
              <a:defRPr sz="1800">
                <a:solidFill>
                  <a:srgbClr val="000000"/>
                </a:solidFill>
              </a:defRPr>
            </a:pPr>
            <a:r>
              <a:rPr sz="5200" b="1" dirty="0">
                <a:latin typeface="+mn-lt"/>
                <a:ea typeface="+mn-ea"/>
                <a:cs typeface="+mn-cs"/>
                <a:sym typeface="Helvetica"/>
              </a:rPr>
              <a:t>Near Misses</a:t>
            </a:r>
          </a:p>
        </p:txBody>
      </p:sp>
      <p:sp>
        <p:nvSpPr>
          <p:cNvPr id="68" name="Shape 68" title="Top of the pyramid - 1 major injury"/>
          <p:cNvSpPr/>
          <p:nvPr/>
        </p:nvSpPr>
        <p:spPr>
          <a:xfrm flipV="1">
            <a:off x="15784755" y="7073451"/>
            <a:ext cx="4465023" cy="1"/>
          </a:xfrm>
          <a:prstGeom prst="line">
            <a:avLst/>
          </a:prstGeom>
          <a:ln w="25400">
            <a:solidFill>
              <a:srgbClr val="0065C1"/>
            </a:solidFill>
            <a:miter lim="400000"/>
          </a:ln>
          <a:effectLst>
            <a:outerShdw dir="18900000" rotWithShape="0">
              <a:srgbClr val="000000">
                <a:alpha val="80000"/>
              </a:srgbClr>
            </a:outerShdw>
          </a:effectLst>
        </p:spPr>
        <p:txBody>
          <a:bodyPr lIns="0" tIns="0" rIns="0" bIns="0"/>
          <a:lstStyle/>
          <a:p>
            <a:pPr lvl="0" algn="l" defTabSz="457200">
              <a:defRPr sz="1200">
                <a:solidFill>
                  <a:srgbClr val="000000"/>
                </a:solidFill>
                <a:latin typeface="+mn-lt"/>
                <a:ea typeface="+mn-ea"/>
                <a:cs typeface="+mn-cs"/>
                <a:sym typeface="Helvetica"/>
              </a:defRPr>
            </a:pPr>
            <a:endParaRPr/>
          </a:p>
        </p:txBody>
      </p:sp>
      <p:sp>
        <p:nvSpPr>
          <p:cNvPr id="69" name="Shape 69" title="Middle of the pyramid - 29 minor injuries"/>
          <p:cNvSpPr/>
          <p:nvPr/>
        </p:nvSpPr>
        <p:spPr>
          <a:xfrm flipV="1">
            <a:off x="13719286" y="10429837"/>
            <a:ext cx="8595959" cy="1"/>
          </a:xfrm>
          <a:prstGeom prst="line">
            <a:avLst/>
          </a:prstGeom>
          <a:ln w="25400">
            <a:solidFill>
              <a:srgbClr val="0065C1"/>
            </a:solidFill>
          </a:ln>
          <a:effectLst>
            <a:outerShdw blurRad="76200" dir="18900000" rotWithShape="0">
              <a:srgbClr val="000000">
                <a:alpha val="80000"/>
              </a:srgbClr>
            </a:outerShdw>
          </a:effectLst>
        </p:spPr>
        <p:txBody>
          <a:bodyPr lIns="45718" tIns="45718" rIns="45718" bIns="45718"/>
          <a:lstStyle/>
          <a:p>
            <a:pPr lvl="0" algn="l" defTabSz="457200">
              <a:defRPr sz="1200">
                <a:solidFill>
                  <a:srgbClr val="000000"/>
                </a:solidFill>
                <a:latin typeface="+mn-lt"/>
                <a:ea typeface="+mn-ea"/>
                <a:cs typeface="+mn-cs"/>
                <a:sym typeface="Helvetica"/>
              </a:defRPr>
            </a:pPr>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hape 73"/>
          <p:cNvSpPr>
            <a:spLocks noGrp="1"/>
          </p:cNvSpPr>
          <p:nvPr>
            <p:ph type="title"/>
          </p:nvPr>
        </p:nvSpPr>
        <p:spPr>
          <a:xfrm>
            <a:off x="1790700" y="571500"/>
            <a:ext cx="20815300" cy="2984500"/>
          </a:xfrm>
          <a:prstGeom prst="rect">
            <a:avLst/>
          </a:prstGeom>
        </p:spPr>
        <p:txBody>
          <a:bodyPr/>
          <a:lstStyle/>
          <a:p>
            <a:pPr lvl="0">
              <a:defRPr sz="1800">
                <a:solidFill>
                  <a:srgbClr val="000000"/>
                </a:solidFill>
              </a:defRPr>
            </a:pPr>
            <a:r>
              <a:rPr sz="11200">
                <a:solidFill>
                  <a:srgbClr val="FFFFFF"/>
                </a:solidFill>
              </a:rPr>
              <a:t>Incident Investigation Should</a:t>
            </a:r>
          </a:p>
        </p:txBody>
      </p:sp>
      <p:sp>
        <p:nvSpPr>
          <p:cNvPr id="74" name="Shape 74"/>
          <p:cNvSpPr>
            <a:spLocks noGrp="1"/>
          </p:cNvSpPr>
          <p:nvPr>
            <p:ph type="body" idx="1"/>
          </p:nvPr>
        </p:nvSpPr>
        <p:spPr>
          <a:xfrm>
            <a:off x="1790700" y="3644900"/>
            <a:ext cx="20815300" cy="8839200"/>
          </a:xfrm>
          <a:prstGeom prst="rect">
            <a:avLst/>
          </a:prstGeom>
        </p:spPr>
        <p:txBody>
          <a:bodyPr/>
          <a:lstStyle/>
          <a:p>
            <a:pPr marL="1761066" lvl="0" indent="-1761066">
              <a:buClr>
                <a:srgbClr val="FFFFFF"/>
              </a:buClr>
              <a:defRPr sz="1800">
                <a:solidFill>
                  <a:srgbClr val="000000"/>
                </a:solidFill>
              </a:defRPr>
            </a:pPr>
            <a:r>
              <a:rPr sz="5200">
                <a:solidFill>
                  <a:srgbClr val="FFFFFF"/>
                </a:solidFill>
              </a:rPr>
              <a:t>Determine what happened</a:t>
            </a:r>
          </a:p>
          <a:p>
            <a:pPr marL="1761066" lvl="0" indent="-1761066">
              <a:buClr>
                <a:srgbClr val="FFFFFF"/>
              </a:buClr>
              <a:defRPr sz="1800">
                <a:solidFill>
                  <a:srgbClr val="000000"/>
                </a:solidFill>
              </a:defRPr>
            </a:pPr>
            <a:r>
              <a:rPr sz="5200">
                <a:solidFill>
                  <a:srgbClr val="FFFFFF"/>
                </a:solidFill>
              </a:rPr>
              <a:t>Determine the true cause of the accident</a:t>
            </a:r>
          </a:p>
          <a:p>
            <a:pPr marL="1761066" lvl="0" indent="-1761066">
              <a:buClr>
                <a:srgbClr val="FFFFFF"/>
              </a:buClr>
              <a:defRPr sz="1800">
                <a:solidFill>
                  <a:srgbClr val="000000"/>
                </a:solidFill>
              </a:defRPr>
            </a:pPr>
            <a:r>
              <a:rPr sz="5200">
                <a:solidFill>
                  <a:srgbClr val="FFFFFF"/>
                </a:solidFill>
              </a:rPr>
              <a:t>Identify corrective actions</a:t>
            </a:r>
          </a:p>
          <a:p>
            <a:pPr marL="1761066" lvl="0" indent="-1761066">
              <a:buClr>
                <a:srgbClr val="FFFFFF"/>
              </a:buClr>
              <a:defRPr sz="1800">
                <a:solidFill>
                  <a:srgbClr val="000000"/>
                </a:solidFill>
              </a:defRPr>
            </a:pPr>
            <a:r>
              <a:rPr sz="5200">
                <a:solidFill>
                  <a:srgbClr val="FFFFFF"/>
                </a:solidFill>
              </a:rPr>
              <a:t>Prevent future occurrence of the same / similar incident</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FFFFFF"/>
      </a:dk1>
      <a:lt1>
        <a:srgbClr val="FF0000"/>
      </a:lt1>
      <a:dk2>
        <a:srgbClr val="A7A7A7"/>
      </a:dk2>
      <a:lt2>
        <a:srgbClr val="535353"/>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65C1"/>
          </a:solidFill>
          <a:prstDash val="solid"/>
          <a:bevel/>
        </a:ln>
        <a:effectLst>
          <a:outerShdw blurRad="76200" dir="18900000" rotWithShape="0">
            <a:srgbClr val="000000">
              <a:alpha val="8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200" b="0" i="0" u="none" strike="noStrike" cap="none" spc="0" normalizeH="0" baseline="0">
            <a:ln>
              <a:noFill/>
            </a:ln>
            <a:solidFill>
              <a:srgbClr val="FF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65C1"/>
          </a:solidFill>
          <a:prstDash val="solid"/>
          <a:bevel/>
        </a:ln>
        <a:effectLst>
          <a:outerShdw blurRad="76200" dir="18900000" rotWithShape="0">
            <a:srgbClr val="000000">
              <a:alpha val="8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200" b="0" i="0" u="none" strike="noStrike" cap="none" spc="0" normalizeH="0" baseline="0">
            <a:ln>
              <a:noFill/>
            </a:ln>
            <a:solidFill>
              <a:srgbClr val="FF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65C1"/>
          </a:solidFill>
          <a:prstDash val="solid"/>
          <a:bevel/>
        </a:ln>
        <a:effectLst>
          <a:outerShdw blurRad="76200" dir="18900000" rotWithShape="0">
            <a:srgbClr val="000000">
              <a:alpha val="8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200" b="0" i="0" u="none" strike="noStrike" cap="none" spc="0" normalizeH="0" baseline="0">
            <a:ln>
              <a:noFill/>
            </a:ln>
            <a:solidFill>
              <a:srgbClr val="FF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65C1"/>
          </a:solidFill>
          <a:prstDash val="solid"/>
          <a:bevel/>
        </a:ln>
        <a:effectLst>
          <a:outerShdw blurRad="76200" dir="18900000" rotWithShape="0">
            <a:srgbClr val="000000">
              <a:alpha val="80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200" b="0" i="0" u="none" strike="noStrike" cap="none" spc="0" normalizeH="0" baseline="0">
            <a:ln>
              <a:noFill/>
            </a:ln>
            <a:solidFill>
              <a:srgbClr val="FF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TotalTime>
  <Words>2477</Words>
  <Application>Microsoft Office PowerPoint</Application>
  <PresentationFormat>Custom</PresentationFormat>
  <Paragraphs>304</Paragraphs>
  <Slides>48</Slides>
  <Notes>12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Default</vt:lpstr>
      <vt:lpstr>Incident Investigation</vt:lpstr>
      <vt:lpstr>Learning Objectives</vt:lpstr>
      <vt:lpstr>Overview</vt:lpstr>
      <vt:lpstr>Definition of Terms</vt:lpstr>
      <vt:lpstr>Purpose of Incident Investigation</vt:lpstr>
      <vt:lpstr>Purpose of Incident Investigation </vt:lpstr>
      <vt:lpstr>Incident Facts</vt:lpstr>
      <vt:lpstr>Incident Facts </vt:lpstr>
      <vt:lpstr>Incident Investigation Should</vt:lpstr>
      <vt:lpstr>Incident Investigation Preparation</vt:lpstr>
      <vt:lpstr>Incident Investigation Team</vt:lpstr>
      <vt:lpstr>Essential Investigation Equipment</vt:lpstr>
      <vt:lpstr>Visiting the Scene</vt:lpstr>
      <vt:lpstr>Essential Tasks at Incident Scene</vt:lpstr>
      <vt:lpstr>Sketching the Scene</vt:lpstr>
      <vt:lpstr>Photographing The Scene</vt:lpstr>
      <vt:lpstr>Avoid jumping to conclusions!!!!!</vt:lpstr>
      <vt:lpstr>Interviewing the Witnesses</vt:lpstr>
      <vt:lpstr>Types of Witnesses</vt:lpstr>
      <vt:lpstr>Putting the Witness at Ease</vt:lpstr>
      <vt:lpstr>Interviewing the Witness</vt:lpstr>
      <vt:lpstr>Interviewing Questions</vt:lpstr>
      <vt:lpstr>Use Open Ended Questions Such As</vt:lpstr>
      <vt:lpstr>Common Mistakes to Avoid</vt:lpstr>
      <vt:lpstr>Analyzing the Evidence</vt:lpstr>
      <vt:lpstr>Reviewing the SOP</vt:lpstr>
      <vt:lpstr>Analyzing Equipment</vt:lpstr>
      <vt:lpstr>Reviewing Training Records</vt:lpstr>
      <vt:lpstr>Environmental Factors</vt:lpstr>
      <vt:lpstr>Writing the Incident Report</vt:lpstr>
      <vt:lpstr>Writing the Incident Report </vt:lpstr>
      <vt:lpstr>Section I</vt:lpstr>
      <vt:lpstr>Section II</vt:lpstr>
      <vt:lpstr>Section III</vt:lpstr>
      <vt:lpstr>Section IV</vt:lpstr>
      <vt:lpstr>Section V</vt:lpstr>
      <vt:lpstr>Section VI</vt:lpstr>
      <vt:lpstr>Conclusion</vt:lpstr>
      <vt:lpstr>Employee Rights and Responsibilities</vt:lpstr>
      <vt:lpstr>Employee Rights &amp; Responsibilities Occupational Safety and Health Act of 1970</vt:lpstr>
      <vt:lpstr>Employee Rights &amp; Responsibilities You have the right to:</vt:lpstr>
      <vt:lpstr>Employee Rights &amp; Responsibilities Continued:</vt:lpstr>
      <vt:lpstr>Whistleblower Protection</vt:lpstr>
      <vt:lpstr>Whistleblower Protection </vt:lpstr>
      <vt:lpstr> Whistleblower Protection</vt:lpstr>
      <vt:lpstr>Employee Rights &amp; Responsibilities</vt:lpstr>
      <vt:lpstr>Review</vt:lpstr>
      <vt:lpstr>What We Learned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Incident Investigation</dc:title>
  <dc:creator>Zajkowska, Alicja - OSHA CTR</dc:creator>
  <cp:lastModifiedBy>Robertson, Donna - OSHA</cp:lastModifiedBy>
  <cp:revision>4</cp:revision>
  <dcterms:modified xsi:type="dcterms:W3CDTF">2017-06-12T14:20:38Z</dcterms:modified>
</cp:coreProperties>
</file>