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31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Lst>
  <p:sldSz cx="13004800" cy="9753600"/>
  <p:notesSz cx="6858000" cy="9144000"/>
  <p:defaultTextStyle>
    <a:lvl1pPr algn="ctr" defTabSz="584200">
      <a:defRPr sz="3600">
        <a:solidFill>
          <a:srgbClr val="535353"/>
        </a:solidFill>
        <a:latin typeface="+mn-lt"/>
        <a:ea typeface="+mn-ea"/>
        <a:cs typeface="+mn-cs"/>
        <a:sym typeface="Gill Sans Light"/>
      </a:defRPr>
    </a:lvl1pPr>
    <a:lvl2pPr indent="228600" algn="ctr" defTabSz="584200">
      <a:defRPr sz="3600">
        <a:solidFill>
          <a:srgbClr val="535353"/>
        </a:solidFill>
        <a:latin typeface="+mn-lt"/>
        <a:ea typeface="+mn-ea"/>
        <a:cs typeface="+mn-cs"/>
        <a:sym typeface="Gill Sans Light"/>
      </a:defRPr>
    </a:lvl2pPr>
    <a:lvl3pPr indent="457200" algn="ctr" defTabSz="584200">
      <a:defRPr sz="3600">
        <a:solidFill>
          <a:srgbClr val="535353"/>
        </a:solidFill>
        <a:latin typeface="+mn-lt"/>
        <a:ea typeface="+mn-ea"/>
        <a:cs typeface="+mn-cs"/>
        <a:sym typeface="Gill Sans Light"/>
      </a:defRPr>
    </a:lvl3pPr>
    <a:lvl4pPr indent="685800" algn="ctr" defTabSz="584200">
      <a:defRPr sz="3600">
        <a:solidFill>
          <a:srgbClr val="535353"/>
        </a:solidFill>
        <a:latin typeface="+mn-lt"/>
        <a:ea typeface="+mn-ea"/>
        <a:cs typeface="+mn-cs"/>
        <a:sym typeface="Gill Sans Light"/>
      </a:defRPr>
    </a:lvl4pPr>
    <a:lvl5pPr indent="914400" algn="ctr" defTabSz="584200">
      <a:defRPr sz="3600">
        <a:solidFill>
          <a:srgbClr val="535353"/>
        </a:solidFill>
        <a:latin typeface="+mn-lt"/>
        <a:ea typeface="+mn-ea"/>
        <a:cs typeface="+mn-cs"/>
        <a:sym typeface="Gill Sans Light"/>
      </a:defRPr>
    </a:lvl5pPr>
    <a:lvl6pPr indent="1143000" algn="ctr" defTabSz="584200">
      <a:defRPr sz="3600">
        <a:solidFill>
          <a:srgbClr val="535353"/>
        </a:solidFill>
        <a:latin typeface="+mn-lt"/>
        <a:ea typeface="+mn-ea"/>
        <a:cs typeface="+mn-cs"/>
        <a:sym typeface="Gill Sans Light"/>
      </a:defRPr>
    </a:lvl6pPr>
    <a:lvl7pPr indent="1371600" algn="ctr" defTabSz="584200">
      <a:defRPr sz="3600">
        <a:solidFill>
          <a:srgbClr val="535353"/>
        </a:solidFill>
        <a:latin typeface="+mn-lt"/>
        <a:ea typeface="+mn-ea"/>
        <a:cs typeface="+mn-cs"/>
        <a:sym typeface="Gill Sans Light"/>
      </a:defRPr>
    </a:lvl7pPr>
    <a:lvl8pPr indent="1600200" algn="ctr" defTabSz="584200">
      <a:defRPr sz="3600">
        <a:solidFill>
          <a:srgbClr val="535353"/>
        </a:solidFill>
        <a:latin typeface="+mn-lt"/>
        <a:ea typeface="+mn-ea"/>
        <a:cs typeface="+mn-cs"/>
        <a:sym typeface="Gill Sans Light"/>
      </a:defRPr>
    </a:lvl8pPr>
    <a:lvl9pPr indent="1828800" algn="ctr" defTabSz="584200">
      <a:defRPr sz="3600">
        <a:solidFill>
          <a:srgbClr val="535353"/>
        </a:solidFill>
        <a:latin typeface="+mn-lt"/>
        <a:ea typeface="+mn-ea"/>
        <a:cs typeface="+mn-cs"/>
        <a:sym typeface="Gill Sans Light"/>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5A5F5E"/>
        </a:fontRef>
        <a:srgbClr val="5A5F5E"/>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noFill/>
        </a:fill>
      </a:tcStyle>
    </a:wholeTbl>
    <a:band2H>
      <a:tcTxStyle/>
      <a:tcStyle>
        <a:tcBdr/>
        <a:fill>
          <a:solidFill>
            <a:srgbClr val="000000">
              <a:alpha val="5000"/>
            </a:srgbClr>
          </a:solidFill>
        </a:fill>
      </a:tcStyle>
    </a:band2H>
    <a:firstCol>
      <a:tcTxStyle b="off" i="off">
        <a:fontRef idx="minor">
          <a:srgbClr val="FFFFFF"/>
        </a:fontRef>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AB1802"/>
          </a:solidFill>
        </a:fill>
      </a:tcStyle>
    </a:firstCol>
    <a:lastRow>
      <a:tcTxStyle b="off" i="off">
        <a:fontRef idx="minor">
          <a:srgbClr val="000000"/>
        </a:fontRef>
        <a:srgbClr val="000000"/>
      </a:tcTxStyle>
      <a:tcStyle>
        <a:tcBdr>
          <a:left>
            <a:ln w="12700" cap="flat">
              <a:solidFill>
                <a:srgbClr val="B4B4B4"/>
              </a:solidFill>
              <a:prstDash val="solid"/>
              <a:miter lim="400000"/>
            </a:ln>
          </a:left>
          <a:right>
            <a:ln w="12700" cap="flat">
              <a:solidFill>
                <a:srgbClr val="B4B4B4"/>
              </a:solidFill>
              <a:prstDash val="solid"/>
              <a:miter lim="400000"/>
            </a:ln>
          </a:right>
          <a:top>
            <a:ln w="25400" cap="flat">
              <a:solidFill>
                <a:srgbClr val="000000"/>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noFill/>
        </a:fill>
      </a:tcStyle>
    </a:lastRow>
    <a:firstRow>
      <a:tcTxStyle b="off" i="off">
        <a:fontRef idx="minor">
          <a:srgbClr val="FFFFFF"/>
        </a:fontRef>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808785"/>
          </a:solidFill>
        </a:fill>
      </a:tcStyle>
    </a:firstRow>
  </a:tblStyle>
  <a:tblStyle styleId="{C7B018BB-80A7-4F77-B60F-C8B233D01FF8}" styleName="">
    <a:tblBg/>
    <a:wholeTbl>
      <a:tcTxStyle b="off" i="off">
        <a:fontRef idx="minor">
          <a:srgbClr val="5A5F5E"/>
        </a:fontRef>
        <a:srgbClr val="5A5F5E"/>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noFill/>
        </a:fill>
      </a:tcStyle>
    </a:wholeTbl>
    <a:band2H>
      <a:tcTxStyle/>
      <a:tcStyle>
        <a:tcBdr/>
        <a:fill>
          <a:solidFill>
            <a:srgbClr val="000000">
              <a:alpha val="5000"/>
            </a:srgbClr>
          </a:solidFill>
        </a:fill>
      </a:tcStyle>
    </a:band2H>
    <a:firstCol>
      <a:tcTxStyle b="off" i="off">
        <a:fontRef idx="minor">
          <a:srgbClr val="FFFFFF"/>
        </a:fontRef>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808785"/>
          </a:solidFill>
        </a:fill>
      </a:tcStyle>
    </a:firstCol>
    <a:lastRow>
      <a:tcTxStyle b="off" i="off">
        <a:fontRef idx="minor">
          <a:srgbClr val="FFFFFF"/>
        </a:fontRef>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AB1802"/>
          </a:solidFill>
        </a:fill>
      </a:tcStyle>
    </a:lastRow>
    <a:firstRow>
      <a:tcTxStyle b="off" i="off">
        <a:fontRef idx="minor">
          <a:srgbClr val="FFFFFF"/>
        </a:fontRef>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AB1802"/>
          </a:solidFill>
        </a:fill>
      </a:tcStyle>
    </a:firstRow>
  </a:tblStyle>
  <a:tblStyle styleId="{EEE7283C-3CF3-47DC-8721-378D4A62B228}" styleName="">
    <a:tblBg/>
    <a:wholeTbl>
      <a:tcTxStyle b="off" i="off">
        <a:fontRef idx="minor">
          <a:srgbClr val="5A5F5E"/>
        </a:fontRef>
        <a:srgbClr val="5A5F5E"/>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wholeTbl>
    <a:band2H>
      <a:tcTxStyle/>
      <a:tcStyle>
        <a:tcBdr/>
        <a:fill>
          <a:solidFill>
            <a:srgbClr val="000000">
              <a:alpha val="5000"/>
            </a:srgbClr>
          </a:solidFill>
        </a:fill>
      </a:tcStyle>
    </a:band2H>
    <a:firstCol>
      <a:tcTxStyle b="off" i="off">
        <a:fontRef idx="minor">
          <a:srgbClr val="FFFFFF"/>
        </a:fontRef>
        <a:srgbClr val="FFFFFF"/>
      </a:tcTxStyle>
      <a:tcStyle>
        <a:tcBdr>
          <a:left>
            <a:ln w="12700" cap="flat">
              <a:solidFill>
                <a:srgbClr val="B4B4B4"/>
              </a:solidFill>
              <a:prstDash val="solid"/>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D4553"/>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solidFill>
                <a:srgbClr val="B4B4B4"/>
              </a:solidFill>
              <a:prstDash val="solid"/>
              <a:miter lim="400000"/>
            </a:ln>
          </a:bottom>
          <a:insideH>
            <a:ln w="12700" cap="flat">
              <a:solidFill>
                <a:srgbClr val="3D4553"/>
              </a:solidFill>
              <a:prstDash val="solid"/>
              <a:miter lim="400000"/>
            </a:ln>
          </a:insideH>
          <a:insideV>
            <a:ln w="12700" cap="flat">
              <a:noFill/>
              <a:miter lim="400000"/>
            </a:ln>
          </a:insideV>
        </a:tcBdr>
        <a:fill>
          <a:solidFill>
            <a:srgbClr val="606B7E"/>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B4B4B4"/>
              </a:solidFill>
              <a:prstDash val="solid"/>
              <a:miter lim="400000"/>
            </a:ln>
          </a:top>
          <a:bottom>
            <a:ln w="12700" cap="flat">
              <a:noFill/>
              <a:miter lim="400000"/>
            </a:ln>
          </a:bottom>
          <a:insideH>
            <a:ln w="12700" cap="flat">
              <a:solidFill>
                <a:srgbClr val="3D4553"/>
              </a:solidFill>
              <a:prstDash val="solid"/>
              <a:miter lim="400000"/>
            </a:ln>
          </a:insideH>
          <a:insideV>
            <a:ln w="12700" cap="flat">
              <a:noFill/>
              <a:miter lim="400000"/>
            </a:ln>
          </a:insideV>
        </a:tcBdr>
        <a:fill>
          <a:solidFill>
            <a:srgbClr val="606B7E"/>
          </a:solidFill>
        </a:fill>
      </a:tcStyle>
    </a:firstRow>
  </a:tblStyle>
  <a:tblStyle styleId="{CF821DB8-F4EB-4A41-A1BA-3FCAFE7338EE}" styleName="">
    <a:tblBg/>
    <a:wholeTbl>
      <a:tcTxStyle b="off" i="off">
        <a:fontRef idx="minor">
          <a:srgbClr val="5A5F5E"/>
        </a:fontRef>
        <a:srgbClr val="5A5F5E"/>
      </a:tcTxStyle>
      <a:tcStyle>
        <a:tcBdr>
          <a:left>
            <a:ln w="50800" cap="flat">
              <a:noFill/>
              <a:miter lim="400000"/>
            </a:ln>
          </a:left>
          <a:right>
            <a:ln w="50800" cap="flat">
              <a:noFill/>
              <a:miter lim="400000"/>
            </a:ln>
          </a:right>
          <a:top>
            <a:ln w="50800" cap="flat">
              <a:noFill/>
              <a:miter lim="400000"/>
            </a:ln>
          </a:top>
          <a:bottom>
            <a:ln w="50800" cap="flat">
              <a:noFill/>
              <a:miter lim="400000"/>
            </a:ln>
          </a:bottom>
          <a:insideH>
            <a:ln w="50800" cap="flat">
              <a:noFill/>
              <a:miter lim="400000"/>
            </a:ln>
          </a:insideH>
          <a:insideV>
            <a:ln w="50800" cap="flat">
              <a:noFill/>
              <a:miter lim="400000"/>
            </a:ln>
          </a:insideV>
        </a:tcBdr>
        <a:fill>
          <a:noFill/>
        </a:fill>
      </a:tcStyle>
    </a:wholeTbl>
    <a:band2H>
      <a:tcTxStyle/>
      <a:tcStyle>
        <a:tcBdr/>
        <a:fill>
          <a:solidFill>
            <a:srgbClr val="000000">
              <a:alpha val="5000"/>
            </a:srgbClr>
          </a:solidFill>
        </a:fill>
      </a:tcStyle>
    </a:band2H>
    <a:firstCol>
      <a:tcTxStyle b="off" i="off">
        <a:fontRef idx="minor">
          <a:srgbClr val="FFFFFF"/>
        </a:fontRef>
        <a:srgbClr val="FFFFFF"/>
      </a:tcTxStyle>
      <a:tcStyle>
        <a:tcBdr>
          <a:left>
            <a:ln w="12700" cap="flat">
              <a:solidFill>
                <a:srgbClr val="B4B4B4"/>
              </a:solidFill>
              <a:prstDash val="solid"/>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808785"/>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noFill/>
              <a:miter lim="400000"/>
            </a:ln>
          </a:insideH>
          <a:insideV>
            <a:ln w="12700" cap="flat">
              <a:noFill/>
              <a:miter lim="400000"/>
            </a:ln>
          </a:insideV>
        </a:tcBdr>
        <a:fill>
          <a:solidFill>
            <a:srgbClr val="E5E6E5"/>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B4B4B4"/>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5A5F5E"/>
          </a:solidFill>
        </a:fill>
      </a:tcStyle>
    </a:firstRow>
  </a:tblStyle>
  <a:tblStyle styleId="{33BA23B1-9221-436E-865A-0063620EA4FD}" styleName="">
    <a:tblBg/>
    <a:wholeTbl>
      <a:tcTxStyle b="off" i="off">
        <a:fontRef idx="minor">
          <a:srgbClr val="5A5F5E"/>
        </a:fontRef>
        <a:srgbClr val="5A5F5E"/>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noFill/>
        </a:fill>
      </a:tcStyle>
    </a:wholeTbl>
    <a:band2H>
      <a:tcTxStyle/>
      <a:tcStyle>
        <a:tcBdr/>
        <a:fill>
          <a:solidFill>
            <a:srgbClr val="EBEBEB"/>
          </a:solidFill>
        </a:fill>
      </a:tcStyle>
    </a:band2H>
    <a:firstCol>
      <a:tcTxStyle b="off" i="off">
        <a:fontRef idx="minor">
          <a:srgbClr val="5A5F5E"/>
        </a:fontRef>
        <a:srgbClr val="5A5F5E"/>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E5E6E5"/>
          </a:solidFill>
        </a:fill>
      </a:tcStyle>
    </a:firstCol>
    <a:lastRow>
      <a:tcTxStyle b="off" i="off">
        <a:fontRef idx="minor">
          <a:srgbClr val="5A5F5E"/>
        </a:fontRef>
        <a:srgbClr val="5A5F5E"/>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CCCCCC"/>
          </a:solidFill>
        </a:fill>
      </a:tcStyle>
    </a:lastRow>
    <a:firstRow>
      <a:tcTxStyle b="off" i="off">
        <a:fontRef idx="minor">
          <a:srgbClr val="5A5F5E"/>
        </a:fontRef>
        <a:srgbClr val="5A5F5E"/>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CCCCCC"/>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C8C8C8"/>
              </a:solidFill>
              <a:prstDash val="solid"/>
              <a:miter lim="400000"/>
            </a:ln>
          </a:left>
          <a:right>
            <a:ln w="12700" cap="flat">
              <a:solidFill>
                <a:srgbClr val="C8C8C8"/>
              </a:solidFill>
              <a:prstDash val="solid"/>
              <a:miter lim="400000"/>
            </a:ln>
          </a:right>
          <a:top>
            <a:ln w="12700" cap="flat">
              <a:solidFill>
                <a:srgbClr val="5A5F5E"/>
              </a:solidFill>
              <a:custDash>
                <a:ds d="200000" sp="200000"/>
              </a:custDash>
              <a:miter lim="400000"/>
            </a:ln>
          </a:top>
          <a:bottom>
            <a:ln w="12700" cap="flat">
              <a:solidFill>
                <a:srgbClr val="5A5F5E"/>
              </a:solidFill>
              <a:custDash>
                <a:ds d="200000" sp="200000"/>
              </a:custDash>
              <a:miter lim="400000"/>
            </a:ln>
          </a:bottom>
          <a:insideH>
            <a:ln w="12700" cap="flat">
              <a:solidFill>
                <a:srgbClr val="5A5F5E"/>
              </a:solidFill>
              <a:custDash>
                <a:ds d="200000" sp="200000"/>
              </a:custDash>
              <a:miter lim="400000"/>
            </a:ln>
          </a:insideH>
          <a:insideV>
            <a:ln w="12700" cap="flat">
              <a:solidFill>
                <a:srgbClr val="C8C8C8"/>
              </a:solidFill>
              <a:prstDash val="solid"/>
              <a:miter lim="400000"/>
            </a:ln>
          </a:insideV>
        </a:tcBdr>
        <a:fill>
          <a:noFill/>
        </a:fill>
      </a:tcStyle>
    </a:wholeTbl>
    <a:band2H>
      <a:tcTxStyle/>
      <a:tcStyle>
        <a:tcBdr/>
        <a:fill>
          <a:solidFill>
            <a:srgbClr val="000000">
              <a:alpha val="5000"/>
            </a:srgbClr>
          </a:solidFill>
        </a:fill>
      </a:tcStyle>
    </a:band2H>
    <a:firstCol>
      <a:tcTxStyle b="off" i="off">
        <a:fontRef idx="minor">
          <a:srgbClr val="000000"/>
        </a:fontRef>
        <a:srgbClr val="000000"/>
      </a:tcTxStyle>
      <a:tcStyle>
        <a:tcBdr>
          <a:left>
            <a:ln w="12700" cap="flat">
              <a:noFill/>
              <a:miter lim="400000"/>
            </a:ln>
          </a:left>
          <a:right>
            <a:ln w="12700" cap="flat">
              <a:solidFill>
                <a:srgbClr val="5A5F5E"/>
              </a:solidFill>
              <a:prstDash val="solid"/>
              <a:miter lim="400000"/>
            </a:ln>
          </a:right>
          <a:top>
            <a:ln w="12700" cap="flat">
              <a:solidFill>
                <a:srgbClr val="C8C8C8"/>
              </a:solidFill>
              <a:prstDash val="solid"/>
              <a:miter lim="400000"/>
            </a:ln>
          </a:top>
          <a:bottom>
            <a:ln w="12700" cap="flat">
              <a:solidFill>
                <a:srgbClr val="C8C8C8"/>
              </a:solidFill>
              <a:prstDash val="solid"/>
              <a:miter lim="400000"/>
            </a:ln>
          </a:bottom>
          <a:insideH>
            <a:ln w="12700" cap="flat">
              <a:solidFill>
                <a:srgbClr val="C8C8C8"/>
              </a:solidFill>
              <a:prstDash val="solid"/>
              <a:miter lim="400000"/>
            </a:ln>
          </a:insideH>
          <a:insideV>
            <a:ln w="12700" cap="flat">
              <a:solidFill>
                <a:srgbClr val="C8C8C8"/>
              </a:solidFill>
              <a:prstDash val="solid"/>
              <a:miter lim="400000"/>
            </a:ln>
          </a:insideV>
        </a:tcBdr>
        <a:fill>
          <a:noFill/>
        </a:fill>
      </a:tcStyle>
    </a:firstCol>
    <a:lastRow>
      <a:tcTxStyle b="off" i="off">
        <a:fontRef idx="minor">
          <a:srgbClr val="000000"/>
        </a:fontRef>
        <a:srgbClr val="000000"/>
      </a:tcTxStyle>
      <a:tcStyle>
        <a:tcBdr>
          <a:left>
            <a:ln w="12700" cap="flat">
              <a:solidFill>
                <a:srgbClr val="C8C8C8"/>
              </a:solidFill>
              <a:prstDash val="solid"/>
              <a:miter lim="400000"/>
            </a:ln>
          </a:left>
          <a:right>
            <a:ln w="12700" cap="flat">
              <a:solidFill>
                <a:srgbClr val="C8C8C8"/>
              </a:solidFill>
              <a:prstDash val="solid"/>
              <a:miter lim="400000"/>
            </a:ln>
          </a:right>
          <a:top>
            <a:ln w="12700" cap="flat">
              <a:solidFill>
                <a:srgbClr val="5A5F5E"/>
              </a:solidFill>
              <a:prstDash val="solid"/>
              <a:miter lim="400000"/>
            </a:ln>
          </a:top>
          <a:bottom>
            <a:ln w="12700" cap="flat">
              <a:noFill/>
              <a:miter lim="400000"/>
            </a:ln>
          </a:bottom>
          <a:insideH>
            <a:ln w="12700" cap="flat">
              <a:solidFill>
                <a:srgbClr val="C8C8C8"/>
              </a:solidFill>
              <a:prstDash val="solid"/>
              <a:miter lim="400000"/>
            </a:ln>
          </a:insideH>
          <a:insideV>
            <a:ln w="12700" cap="flat">
              <a:solidFill>
                <a:srgbClr val="C8C8C8"/>
              </a:solidFill>
              <a:prstDash val="solid"/>
              <a:miter lim="400000"/>
            </a:ln>
          </a:insideV>
        </a:tcBdr>
        <a:fill>
          <a:noFill/>
        </a:fill>
      </a:tcStyle>
    </a:lastRow>
    <a:firstRow>
      <a:tcTxStyle b="off" i="off">
        <a:fontRef idx="minor">
          <a:srgbClr val="000000"/>
        </a:fontRef>
        <a:srgbClr val="000000"/>
      </a:tcTxStyle>
      <a:tcStyle>
        <a:tcBdr>
          <a:left>
            <a:ln w="12700" cap="flat">
              <a:solidFill>
                <a:srgbClr val="C8C8C8"/>
              </a:solidFill>
              <a:prstDash val="solid"/>
              <a:miter lim="400000"/>
            </a:ln>
          </a:left>
          <a:right>
            <a:ln w="12700" cap="flat">
              <a:solidFill>
                <a:srgbClr val="C8C8C8"/>
              </a:solidFill>
              <a:prstDash val="solid"/>
              <a:miter lim="400000"/>
            </a:ln>
          </a:right>
          <a:top>
            <a:ln w="12700" cap="flat">
              <a:noFill/>
              <a:miter lim="400000"/>
            </a:ln>
          </a:top>
          <a:bottom>
            <a:ln w="12700" cap="flat">
              <a:solidFill>
                <a:srgbClr val="5A5F5E"/>
              </a:solidFill>
              <a:prstDash val="solid"/>
              <a:miter lim="400000"/>
            </a:ln>
          </a:bottom>
          <a:insideH>
            <a:ln w="12700" cap="flat">
              <a:solidFill>
                <a:srgbClr val="C8C8C8"/>
              </a:solidFill>
              <a:prstDash val="solid"/>
              <a:miter lim="400000"/>
            </a:ln>
          </a:insideH>
          <a:insideV>
            <a:ln w="12700" cap="flat">
              <a:solidFill>
                <a:srgbClr val="C8C8C8"/>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0" d="100"/>
          <a:sy n="40" d="100"/>
        </p:scale>
        <p:origin x="-912" y="-240"/>
      </p:cViewPr>
      <p:guideLst>
        <p:guide orient="horz" pos="3072"/>
        <p:guide pos="409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5" name="Shape 35"/>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36" name="Shape 36"/>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2066421729"/>
      </p:ext>
    </p:extLst>
  </p:cSld>
  <p:clrMap bg1="lt1" tx1="dk1" bg2="lt2" tx2="dk2" accent1="accent1" accent2="accent2" accent3="accent3" accent4="accent4" accent5="accent5" accent6="accent6" hlink="hlink" folHlink="folHlink"/>
  <p:notesStyle>
    <a:lvl1pPr defTabSz="457200">
      <a:lnSpc>
        <a:spcPct val="117999"/>
      </a:lnSpc>
      <a:defRPr sz="2200">
        <a:latin typeface="Helvetica Neue"/>
        <a:ea typeface="Helvetica Neue"/>
        <a:cs typeface="Helvetica Neue"/>
        <a:sym typeface="Helvetica Neue"/>
      </a:defRPr>
    </a:lvl1pPr>
    <a:lvl2pPr indent="228600" defTabSz="457200">
      <a:lnSpc>
        <a:spcPct val="117999"/>
      </a:lnSpc>
      <a:defRPr sz="2200">
        <a:latin typeface="Helvetica Neue"/>
        <a:ea typeface="Helvetica Neue"/>
        <a:cs typeface="Helvetica Neue"/>
        <a:sym typeface="Helvetica Neue"/>
      </a:defRPr>
    </a:lvl2pPr>
    <a:lvl3pPr indent="457200" defTabSz="457200">
      <a:lnSpc>
        <a:spcPct val="117999"/>
      </a:lnSpc>
      <a:defRPr sz="2200">
        <a:latin typeface="Helvetica Neue"/>
        <a:ea typeface="Helvetica Neue"/>
        <a:cs typeface="Helvetica Neue"/>
        <a:sym typeface="Helvetica Neue"/>
      </a:defRPr>
    </a:lvl3pPr>
    <a:lvl4pPr indent="685800" defTabSz="457200">
      <a:lnSpc>
        <a:spcPct val="117999"/>
      </a:lnSpc>
      <a:defRPr sz="2200">
        <a:latin typeface="Helvetica Neue"/>
        <a:ea typeface="Helvetica Neue"/>
        <a:cs typeface="Helvetica Neue"/>
        <a:sym typeface="Helvetica Neue"/>
      </a:defRPr>
    </a:lvl4pPr>
    <a:lvl5pPr indent="914400" defTabSz="457200">
      <a:lnSpc>
        <a:spcPct val="117999"/>
      </a:lnSpc>
      <a:defRPr sz="2200">
        <a:latin typeface="Helvetica Neue"/>
        <a:ea typeface="Helvetica Neue"/>
        <a:cs typeface="Helvetica Neue"/>
        <a:sym typeface="Helvetica Neue"/>
      </a:defRPr>
    </a:lvl5pPr>
    <a:lvl6pPr indent="1143000" defTabSz="457200">
      <a:lnSpc>
        <a:spcPct val="117999"/>
      </a:lnSpc>
      <a:defRPr sz="2200">
        <a:latin typeface="Helvetica Neue"/>
        <a:ea typeface="Helvetica Neue"/>
        <a:cs typeface="Helvetica Neue"/>
        <a:sym typeface="Helvetica Neue"/>
      </a:defRPr>
    </a:lvl6pPr>
    <a:lvl7pPr indent="1371600" defTabSz="457200">
      <a:lnSpc>
        <a:spcPct val="117999"/>
      </a:lnSpc>
      <a:defRPr sz="2200">
        <a:latin typeface="Helvetica Neue"/>
        <a:ea typeface="Helvetica Neue"/>
        <a:cs typeface="Helvetica Neue"/>
        <a:sym typeface="Helvetica Neue"/>
      </a:defRPr>
    </a:lvl7pPr>
    <a:lvl8pPr indent="1600200" defTabSz="457200">
      <a:lnSpc>
        <a:spcPct val="117999"/>
      </a:lnSpc>
      <a:defRPr sz="2200">
        <a:latin typeface="Helvetica Neue"/>
        <a:ea typeface="Helvetica Neue"/>
        <a:cs typeface="Helvetica Neue"/>
        <a:sym typeface="Helvetica Neue"/>
      </a:defRPr>
    </a:lvl8pPr>
    <a:lvl9pPr indent="1828800" defTabSz="45720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bls.gov/iif/oshwc/cfoi/cfch0012.pdf" TargetMode="External"/><Relationship Id="rId2" Type="http://schemas.openxmlformats.org/officeDocument/2006/relationships/slide" Target="../slides/slide21.xml"/><Relationship Id="rId1" Type="http://schemas.openxmlformats.org/officeDocument/2006/relationships/notesMaster" Target="../notesMasters/notesMaster1.xml"/><Relationship Id="rId4" Type="http://schemas.openxmlformats.org/officeDocument/2006/relationships/hyperlink" Target="https://www.osha.gov/SLTC/workplaceviolence/evaluation.html"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Shape 43"/>
          <p:cNvSpPr>
            <a:spLocks noGrp="1" noRot="1" noChangeAspect="1"/>
          </p:cNvSpPr>
          <p:nvPr>
            <p:ph type="sldImg"/>
          </p:nvPr>
        </p:nvSpPr>
        <p:spPr>
          <a:prstGeom prst="rect">
            <a:avLst/>
          </a:prstGeom>
        </p:spPr>
        <p:txBody>
          <a:bodyPr/>
          <a:lstStyle/>
          <a:p>
            <a:pPr lvl="0"/>
            <a:endParaRPr/>
          </a:p>
        </p:txBody>
      </p:sp>
      <p:sp>
        <p:nvSpPr>
          <p:cNvPr id="44" name="Shape 44"/>
          <p:cNvSpPr>
            <a:spLocks noGrp="1"/>
          </p:cNvSpPr>
          <p:nvPr>
            <p:ph type="body" sz="quarter" idx="1"/>
          </p:nvPr>
        </p:nvSpPr>
        <p:spPr>
          <a:prstGeom prst="rect">
            <a:avLst/>
          </a:prstGeom>
        </p:spPr>
        <p:txBody>
          <a:bodyPr/>
          <a:lstStyle/>
          <a:p>
            <a:pPr lvl="0">
              <a:defRPr sz="1800"/>
            </a:pPr>
            <a:r>
              <a:rPr sz="2200"/>
              <a:t>This training module is geared toward the tower industry, however it can be applied to all industries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Shape 191"/>
          <p:cNvSpPr>
            <a:spLocks noGrp="1" noRot="1" noChangeAspect="1"/>
          </p:cNvSpPr>
          <p:nvPr>
            <p:ph type="sldImg"/>
          </p:nvPr>
        </p:nvSpPr>
        <p:spPr>
          <a:prstGeom prst="rect">
            <a:avLst/>
          </a:prstGeom>
        </p:spPr>
        <p:txBody>
          <a:bodyPr/>
          <a:lstStyle/>
          <a:p>
            <a:pPr lvl="0"/>
            <a:endParaRPr/>
          </a:p>
        </p:txBody>
      </p:sp>
      <p:sp>
        <p:nvSpPr>
          <p:cNvPr id="192" name="Shape 192"/>
          <p:cNvSpPr>
            <a:spLocks noGrp="1"/>
          </p:cNvSpPr>
          <p:nvPr>
            <p:ph type="body" sz="quarter" idx="1"/>
          </p:nvPr>
        </p:nvSpPr>
        <p:spPr>
          <a:prstGeom prst="rect">
            <a:avLst/>
          </a:prstGeom>
        </p:spPr>
        <p:txBody>
          <a:bodyPr/>
          <a:lstStyle/>
          <a:p>
            <a:pPr lvl="0" defTabSz="914400">
              <a:lnSpc>
                <a:spcPct val="100000"/>
              </a:lnSpc>
              <a:defRPr sz="1800"/>
            </a:pPr>
            <a:r>
              <a:rPr sz="1200">
                <a:latin typeface="Calibri"/>
                <a:ea typeface="Calibri"/>
                <a:cs typeface="Calibri"/>
                <a:sym typeface="Calibri"/>
              </a:rPr>
              <a:t>Workers Rights</a:t>
            </a:r>
          </a:p>
          <a:p>
            <a:pPr lvl="0" defTabSz="914400">
              <a:lnSpc>
                <a:spcPct val="100000"/>
              </a:lnSpc>
              <a:defRPr sz="1800"/>
            </a:pPr>
            <a:r>
              <a:rPr sz="1200">
                <a:latin typeface="Calibri"/>
                <a:ea typeface="Calibri"/>
                <a:cs typeface="Calibri"/>
                <a:sym typeface="Calibri"/>
              </a:rPr>
              <a:t>http://www.osha.gov/Publications/osha3021.pdf</a:t>
            </a:r>
          </a:p>
          <a:p>
            <a:pPr lvl="0" defTabSz="914400">
              <a:lnSpc>
                <a:spcPct val="100000"/>
              </a:lnSpc>
              <a:defRPr sz="1800"/>
            </a:pPr>
            <a:endParaRPr sz="1200">
              <a:latin typeface="Calibri"/>
              <a:ea typeface="Calibri"/>
              <a:cs typeface="Calibri"/>
              <a:sym typeface="Calibri"/>
            </a:endParaRPr>
          </a:p>
          <a:p>
            <a:pPr lvl="0" defTabSz="914400">
              <a:lnSpc>
                <a:spcPct val="100000"/>
              </a:lnSpc>
              <a:defRPr sz="1800"/>
            </a:pPr>
            <a:r>
              <a:rPr sz="1200">
                <a:latin typeface="Calibri"/>
                <a:ea typeface="Calibri"/>
                <a:cs typeface="Calibri"/>
                <a:sym typeface="Calibri"/>
              </a:rPr>
              <a:t>The instructor will discuss employee rights and responsibilities with the participants.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Shape 196"/>
          <p:cNvSpPr>
            <a:spLocks noGrp="1" noRot="1" noChangeAspect="1"/>
          </p:cNvSpPr>
          <p:nvPr>
            <p:ph type="sldImg"/>
          </p:nvPr>
        </p:nvSpPr>
        <p:spPr>
          <a:prstGeom prst="rect">
            <a:avLst/>
          </a:prstGeom>
        </p:spPr>
        <p:txBody>
          <a:bodyPr/>
          <a:lstStyle/>
          <a:p>
            <a:pPr lvl="0"/>
            <a:endParaRPr/>
          </a:p>
        </p:txBody>
      </p:sp>
      <p:sp>
        <p:nvSpPr>
          <p:cNvPr id="197" name="Shape 197"/>
          <p:cNvSpPr>
            <a:spLocks noGrp="1"/>
          </p:cNvSpPr>
          <p:nvPr>
            <p:ph type="body" sz="quarter" idx="1"/>
          </p:nvPr>
        </p:nvSpPr>
        <p:spPr>
          <a:prstGeom prst="rect">
            <a:avLst/>
          </a:prstGeom>
        </p:spPr>
        <p:txBody>
          <a:bodyPr/>
          <a:lstStyle/>
          <a:p>
            <a:pPr lvl="0" defTabSz="914400">
              <a:lnSpc>
                <a:spcPct val="100000"/>
              </a:lnSpc>
              <a:defRPr sz="1800"/>
            </a:pPr>
            <a:r>
              <a:rPr sz="1200">
                <a:latin typeface="Calibri"/>
                <a:ea typeface="Calibri"/>
                <a:cs typeface="Calibri"/>
                <a:sym typeface="Calibri"/>
              </a:rPr>
              <a:t>Workers Rights</a:t>
            </a:r>
          </a:p>
          <a:p>
            <a:pPr lvl="0" defTabSz="914400">
              <a:lnSpc>
                <a:spcPct val="100000"/>
              </a:lnSpc>
              <a:defRPr sz="1800"/>
            </a:pPr>
            <a:r>
              <a:rPr sz="1200">
                <a:latin typeface="Calibri"/>
                <a:ea typeface="Calibri"/>
                <a:cs typeface="Calibri"/>
                <a:sym typeface="Calibri"/>
              </a:rPr>
              <a:t>http://www.osha.gov/Publications/osha3021.pdf</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Shape 202"/>
          <p:cNvSpPr>
            <a:spLocks noGrp="1" noRot="1" noChangeAspect="1"/>
          </p:cNvSpPr>
          <p:nvPr>
            <p:ph type="sldImg"/>
          </p:nvPr>
        </p:nvSpPr>
        <p:spPr>
          <a:prstGeom prst="rect">
            <a:avLst/>
          </a:prstGeom>
        </p:spPr>
        <p:txBody>
          <a:bodyPr/>
          <a:lstStyle/>
          <a:p>
            <a:pPr lvl="0"/>
            <a:endParaRPr/>
          </a:p>
        </p:txBody>
      </p:sp>
      <p:sp>
        <p:nvSpPr>
          <p:cNvPr id="203" name="Shape 203"/>
          <p:cNvSpPr>
            <a:spLocks noGrp="1"/>
          </p:cNvSpPr>
          <p:nvPr>
            <p:ph type="body" sz="quarter" idx="1"/>
          </p:nvPr>
        </p:nvSpPr>
        <p:spPr>
          <a:prstGeom prst="rect">
            <a:avLst/>
          </a:prstGeom>
        </p:spPr>
        <p:txBody>
          <a:bodyPr/>
          <a:lstStyle/>
          <a:p>
            <a:pPr lvl="0" defTabSz="914400">
              <a:lnSpc>
                <a:spcPct val="100000"/>
              </a:lnSpc>
              <a:defRPr sz="1800"/>
            </a:pPr>
            <a:r>
              <a:rPr sz="1200">
                <a:latin typeface="Calibri"/>
                <a:ea typeface="Calibri"/>
                <a:cs typeface="Calibri"/>
                <a:sym typeface="Calibri"/>
              </a:rPr>
              <a:t>Workers Rights</a:t>
            </a:r>
          </a:p>
          <a:p>
            <a:pPr lvl="0" defTabSz="914400">
              <a:lnSpc>
                <a:spcPct val="100000"/>
              </a:lnSpc>
              <a:defRPr sz="1800"/>
            </a:pPr>
            <a:r>
              <a:rPr sz="1200">
                <a:latin typeface="Calibri"/>
                <a:ea typeface="Calibri"/>
                <a:cs typeface="Calibri"/>
                <a:sym typeface="Calibri"/>
              </a:rPr>
              <a:t>http://www.osha.gov/Publications/osha3021.pdf</a:t>
            </a:r>
          </a:p>
          <a:p>
            <a:pPr lvl="0" defTabSz="914400">
              <a:lnSpc>
                <a:spcPct val="100000"/>
              </a:lnSpc>
              <a:defRPr sz="1800"/>
            </a:pPr>
            <a:endParaRPr sz="1200">
              <a:latin typeface="Calibri"/>
              <a:ea typeface="Calibri"/>
              <a:cs typeface="Calibri"/>
              <a:sym typeface="Calibr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Shape 207"/>
          <p:cNvSpPr>
            <a:spLocks noGrp="1" noRot="1" noChangeAspect="1"/>
          </p:cNvSpPr>
          <p:nvPr>
            <p:ph type="sldImg"/>
          </p:nvPr>
        </p:nvSpPr>
        <p:spPr>
          <a:prstGeom prst="rect">
            <a:avLst/>
          </a:prstGeom>
        </p:spPr>
        <p:txBody>
          <a:bodyPr/>
          <a:lstStyle/>
          <a:p>
            <a:pPr lvl="0"/>
            <a:endParaRPr/>
          </a:p>
        </p:txBody>
      </p:sp>
      <p:sp>
        <p:nvSpPr>
          <p:cNvPr id="208" name="Shape 208"/>
          <p:cNvSpPr>
            <a:spLocks noGrp="1"/>
          </p:cNvSpPr>
          <p:nvPr>
            <p:ph type="body" sz="quarter" idx="1"/>
          </p:nvPr>
        </p:nvSpPr>
        <p:spPr>
          <a:prstGeom prst="rect">
            <a:avLst/>
          </a:prstGeom>
        </p:spPr>
        <p:txBody>
          <a:bodyPr/>
          <a:lstStyle/>
          <a:p>
            <a:pPr lvl="0" defTabSz="914400">
              <a:lnSpc>
                <a:spcPct val="100000"/>
              </a:lnSpc>
              <a:defRPr sz="1800"/>
            </a:pPr>
            <a:r>
              <a:rPr sz="1200">
                <a:latin typeface="Calibri"/>
                <a:ea typeface="Calibri"/>
                <a:cs typeface="Calibri"/>
                <a:sym typeface="Calibri"/>
              </a:rPr>
              <a:t>The Whistleblower Protection Program</a:t>
            </a:r>
          </a:p>
          <a:p>
            <a:pPr lvl="0" defTabSz="914400">
              <a:lnSpc>
                <a:spcPct val="100000"/>
              </a:lnSpc>
              <a:defRPr sz="1800"/>
            </a:pPr>
            <a:r>
              <a:rPr sz="1200">
                <a:latin typeface="Calibri"/>
                <a:ea typeface="Calibri"/>
                <a:cs typeface="Calibri"/>
                <a:sym typeface="Calibri"/>
              </a:rPr>
              <a:t>http://www.whistleblowers.gov/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 name="Shape 212"/>
          <p:cNvSpPr>
            <a:spLocks noGrp="1" noRot="1" noChangeAspect="1"/>
          </p:cNvSpPr>
          <p:nvPr>
            <p:ph type="sldImg"/>
          </p:nvPr>
        </p:nvSpPr>
        <p:spPr>
          <a:prstGeom prst="rect">
            <a:avLst/>
          </a:prstGeom>
        </p:spPr>
        <p:txBody>
          <a:bodyPr/>
          <a:lstStyle/>
          <a:p>
            <a:pPr lvl="0"/>
            <a:endParaRPr/>
          </a:p>
        </p:txBody>
      </p:sp>
      <p:sp>
        <p:nvSpPr>
          <p:cNvPr id="213" name="Shape 213"/>
          <p:cNvSpPr>
            <a:spLocks noGrp="1"/>
          </p:cNvSpPr>
          <p:nvPr>
            <p:ph type="body" sz="quarter" idx="1"/>
          </p:nvPr>
        </p:nvSpPr>
        <p:spPr>
          <a:prstGeom prst="rect">
            <a:avLst/>
          </a:prstGeom>
        </p:spPr>
        <p:txBody>
          <a:bodyPr/>
          <a:lstStyle/>
          <a:p>
            <a:pPr lvl="0" defTabSz="914400">
              <a:lnSpc>
                <a:spcPct val="100000"/>
              </a:lnSpc>
              <a:defRPr sz="1800"/>
            </a:pPr>
            <a:r>
              <a:rPr sz="1200">
                <a:latin typeface="Calibri"/>
                <a:ea typeface="Calibri"/>
                <a:cs typeface="Calibri"/>
                <a:sym typeface="Calibri"/>
              </a:rPr>
              <a:t>The Whistleblower Protection Program</a:t>
            </a:r>
          </a:p>
          <a:p>
            <a:pPr lvl="0" defTabSz="914400">
              <a:lnSpc>
                <a:spcPct val="100000"/>
              </a:lnSpc>
              <a:defRPr sz="1800"/>
            </a:pPr>
            <a:r>
              <a:rPr sz="1200">
                <a:latin typeface="Calibri"/>
                <a:ea typeface="Calibri"/>
                <a:cs typeface="Calibri"/>
                <a:sym typeface="Calibri"/>
              </a:rPr>
              <a:t>http://www.whistleblowers.gov/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 name="Shape 217"/>
          <p:cNvSpPr>
            <a:spLocks noGrp="1" noRot="1" noChangeAspect="1"/>
          </p:cNvSpPr>
          <p:nvPr>
            <p:ph type="sldImg"/>
          </p:nvPr>
        </p:nvSpPr>
        <p:spPr>
          <a:prstGeom prst="rect">
            <a:avLst/>
          </a:prstGeom>
        </p:spPr>
        <p:txBody>
          <a:bodyPr/>
          <a:lstStyle/>
          <a:p>
            <a:pPr lvl="0"/>
            <a:endParaRPr/>
          </a:p>
        </p:txBody>
      </p:sp>
      <p:sp>
        <p:nvSpPr>
          <p:cNvPr id="218" name="Shape 218"/>
          <p:cNvSpPr>
            <a:spLocks noGrp="1"/>
          </p:cNvSpPr>
          <p:nvPr>
            <p:ph type="body" sz="quarter" idx="1"/>
          </p:nvPr>
        </p:nvSpPr>
        <p:spPr>
          <a:prstGeom prst="rect">
            <a:avLst/>
          </a:prstGeom>
        </p:spPr>
        <p:txBody>
          <a:bodyPr/>
          <a:lstStyle/>
          <a:p>
            <a:pPr lvl="0" defTabSz="914400">
              <a:lnSpc>
                <a:spcPct val="100000"/>
              </a:lnSpc>
              <a:defRPr sz="1800"/>
            </a:pPr>
            <a:r>
              <a:rPr sz="1200">
                <a:latin typeface="Calibri"/>
                <a:ea typeface="Calibri"/>
                <a:cs typeface="Calibri"/>
                <a:sym typeface="Calibri"/>
              </a:rPr>
              <a:t>The Whistleblower Protection Program</a:t>
            </a:r>
          </a:p>
          <a:p>
            <a:pPr lvl="0" defTabSz="914400">
              <a:lnSpc>
                <a:spcPct val="100000"/>
              </a:lnSpc>
              <a:defRPr sz="1800"/>
            </a:pPr>
            <a:r>
              <a:rPr sz="1200">
                <a:latin typeface="Calibri"/>
                <a:ea typeface="Calibri"/>
                <a:cs typeface="Calibri"/>
                <a:sym typeface="Calibri"/>
              </a:rPr>
              <a:t>http://www.whistleblowers.gov/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 name="Shape 222"/>
          <p:cNvSpPr>
            <a:spLocks noGrp="1" noRot="1" noChangeAspect="1"/>
          </p:cNvSpPr>
          <p:nvPr>
            <p:ph type="sldImg"/>
          </p:nvPr>
        </p:nvSpPr>
        <p:spPr>
          <a:prstGeom prst="rect">
            <a:avLst/>
          </a:prstGeom>
        </p:spPr>
        <p:txBody>
          <a:bodyPr/>
          <a:lstStyle/>
          <a:p>
            <a:pPr lvl="0"/>
            <a:endParaRPr/>
          </a:p>
        </p:txBody>
      </p:sp>
      <p:sp>
        <p:nvSpPr>
          <p:cNvPr id="223" name="Shape 223"/>
          <p:cNvSpPr>
            <a:spLocks noGrp="1"/>
          </p:cNvSpPr>
          <p:nvPr>
            <p:ph type="body" sz="quarter" idx="1"/>
          </p:nvPr>
        </p:nvSpPr>
        <p:spPr>
          <a:prstGeom prst="rect">
            <a:avLst/>
          </a:prstGeom>
        </p:spPr>
        <p:txBody>
          <a:bodyPr/>
          <a:lstStyle/>
          <a:p>
            <a:pPr lvl="0" defTabSz="914400">
              <a:lnSpc>
                <a:spcPct val="100000"/>
              </a:lnSpc>
              <a:defRPr sz="1800"/>
            </a:pPr>
            <a:r>
              <a:rPr sz="1200">
                <a:latin typeface="Calibri"/>
                <a:ea typeface="Calibri"/>
                <a:cs typeface="Calibri"/>
                <a:sym typeface="Calibri"/>
              </a:rPr>
              <a:t>The Information above was taken from the new 2 hour Intro to OSHA PPT, slide #40.</a:t>
            </a:r>
          </a:p>
          <a:p>
            <a:pPr lvl="0" defTabSz="914400">
              <a:lnSpc>
                <a:spcPct val="100000"/>
              </a:lnSpc>
              <a:defRPr sz="1800"/>
            </a:pPr>
            <a:endParaRPr sz="1200">
              <a:latin typeface="Calibri"/>
              <a:ea typeface="Calibri"/>
              <a:cs typeface="Calibri"/>
              <a:sym typeface="Calibri"/>
            </a:endParaRPr>
          </a:p>
          <a:p>
            <a:pPr lvl="0" defTabSz="914400">
              <a:lnSpc>
                <a:spcPct val="100000"/>
              </a:lnSpc>
              <a:defRPr sz="1800"/>
            </a:pPr>
            <a:r>
              <a:rPr sz="1200">
                <a:latin typeface="Calibri"/>
                <a:ea typeface="Calibri"/>
                <a:cs typeface="Calibri"/>
                <a:sym typeface="Calibri"/>
              </a:rPr>
              <a:t>The instructor will discuss employee rights and responsibilities with the participants.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 name="Shape 227"/>
          <p:cNvSpPr>
            <a:spLocks noGrp="1" noRot="1" noChangeAspect="1"/>
          </p:cNvSpPr>
          <p:nvPr>
            <p:ph type="sldImg"/>
          </p:nvPr>
        </p:nvSpPr>
        <p:spPr>
          <a:prstGeom prst="rect">
            <a:avLst/>
          </a:prstGeom>
        </p:spPr>
        <p:txBody>
          <a:bodyPr/>
          <a:lstStyle/>
          <a:p>
            <a:pPr lvl="0"/>
            <a:endParaRPr/>
          </a:p>
        </p:txBody>
      </p:sp>
      <p:sp>
        <p:nvSpPr>
          <p:cNvPr id="228" name="Shape 228"/>
          <p:cNvSpPr>
            <a:spLocks noGrp="1"/>
          </p:cNvSpPr>
          <p:nvPr>
            <p:ph type="body" sz="quarter" idx="1"/>
          </p:nvPr>
        </p:nvSpPr>
        <p:spPr>
          <a:prstGeom prst="rect">
            <a:avLst/>
          </a:prstGeom>
        </p:spPr>
        <p:txBody>
          <a:bodyPr/>
          <a:lstStyle/>
          <a:p>
            <a:pPr lvl="0">
              <a:defRPr sz="1800"/>
            </a:pPr>
            <a:r>
              <a:rPr sz="2200"/>
              <a:t>This training module is geared toward the tower industry, however it can be applied to all industries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Shape 59"/>
          <p:cNvSpPr>
            <a:spLocks noGrp="1" noRot="1" noChangeAspect="1"/>
          </p:cNvSpPr>
          <p:nvPr>
            <p:ph type="sldImg"/>
          </p:nvPr>
        </p:nvSpPr>
        <p:spPr>
          <a:prstGeom prst="rect">
            <a:avLst/>
          </a:prstGeom>
        </p:spPr>
        <p:txBody>
          <a:bodyPr/>
          <a:lstStyle/>
          <a:p>
            <a:pPr lvl="0"/>
            <a:endParaRPr/>
          </a:p>
        </p:txBody>
      </p:sp>
      <p:sp>
        <p:nvSpPr>
          <p:cNvPr id="60" name="Shape 60"/>
          <p:cNvSpPr>
            <a:spLocks noGrp="1"/>
          </p:cNvSpPr>
          <p:nvPr>
            <p:ph type="body" sz="quarter" idx="1"/>
          </p:nvPr>
        </p:nvSpPr>
        <p:spPr>
          <a:prstGeom prst="rect">
            <a:avLst/>
          </a:prstGeom>
        </p:spPr>
        <p:txBody>
          <a:bodyPr/>
          <a:lstStyle/>
          <a:p>
            <a:pPr lvl="0">
              <a:defRPr sz="1800"/>
            </a:pPr>
            <a:r>
              <a:rPr sz="2200"/>
              <a:t>You should be also using the previous years inspection report to see if the same issues are occurring as the year before.</a:t>
            </a:r>
          </a:p>
          <a:p>
            <a:pPr lvl="0">
              <a:defRPr sz="1800"/>
            </a:pPr>
            <a:endParaRPr sz="2200"/>
          </a:p>
          <a:p>
            <a:pPr lvl="0">
              <a:defRPr sz="1800"/>
            </a:pPr>
            <a:r>
              <a:rPr sz="2200"/>
              <a:t>Employees who are always working at the site should be doing an informal site inspection daily.</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Shape 64"/>
          <p:cNvSpPr>
            <a:spLocks noGrp="1" noRot="1" noChangeAspect="1"/>
          </p:cNvSpPr>
          <p:nvPr>
            <p:ph type="sldImg"/>
          </p:nvPr>
        </p:nvSpPr>
        <p:spPr>
          <a:prstGeom prst="rect">
            <a:avLst/>
          </a:prstGeom>
        </p:spPr>
        <p:txBody>
          <a:bodyPr/>
          <a:lstStyle/>
          <a:p>
            <a:pPr lvl="0"/>
            <a:endParaRPr/>
          </a:p>
        </p:txBody>
      </p:sp>
      <p:sp>
        <p:nvSpPr>
          <p:cNvPr id="65" name="Shape 65"/>
          <p:cNvSpPr>
            <a:spLocks noGrp="1"/>
          </p:cNvSpPr>
          <p:nvPr>
            <p:ph type="body" sz="quarter" idx="1"/>
          </p:nvPr>
        </p:nvSpPr>
        <p:spPr>
          <a:prstGeom prst="rect">
            <a:avLst/>
          </a:prstGeom>
        </p:spPr>
        <p:txBody>
          <a:bodyPr/>
          <a:lstStyle/>
          <a:p>
            <a:pPr lvl="0">
              <a:defRPr sz="1800"/>
            </a:pPr>
            <a:r>
              <a:rPr sz="2200"/>
              <a:t>You should be also using the previous years inspection report to see if the same issues are occurring as the year before.</a:t>
            </a:r>
          </a:p>
          <a:p>
            <a:pPr lvl="0">
              <a:defRPr sz="1800"/>
            </a:pPr>
            <a:endParaRPr sz="2200"/>
          </a:p>
          <a:p>
            <a:pPr lvl="0">
              <a:defRPr sz="1800"/>
            </a:pPr>
            <a:r>
              <a:rPr sz="2200"/>
              <a:t>Employees who are always working at the site should be doing an informal site inspection daily.</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Shape 83"/>
          <p:cNvSpPr>
            <a:spLocks noGrp="1" noRot="1" noChangeAspect="1"/>
          </p:cNvSpPr>
          <p:nvPr>
            <p:ph type="sldImg"/>
          </p:nvPr>
        </p:nvSpPr>
        <p:spPr>
          <a:prstGeom prst="rect">
            <a:avLst/>
          </a:prstGeom>
        </p:spPr>
        <p:txBody>
          <a:bodyPr/>
          <a:lstStyle/>
          <a:p>
            <a:pPr lvl="0"/>
            <a:endParaRPr/>
          </a:p>
        </p:txBody>
      </p:sp>
      <p:sp>
        <p:nvSpPr>
          <p:cNvPr id="84" name="Shape 84"/>
          <p:cNvSpPr>
            <a:spLocks noGrp="1"/>
          </p:cNvSpPr>
          <p:nvPr>
            <p:ph type="body" sz="quarter" idx="1"/>
          </p:nvPr>
        </p:nvSpPr>
        <p:spPr>
          <a:prstGeom prst="rect">
            <a:avLst/>
          </a:prstGeom>
        </p:spPr>
        <p:txBody>
          <a:bodyPr/>
          <a:lstStyle/>
          <a:p>
            <a:pPr lvl="0">
              <a:defRPr sz="1800"/>
            </a:pPr>
            <a:r>
              <a:rPr sz="2200"/>
              <a:t>This is referring to a team approach to the inspection process.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Shape 105"/>
          <p:cNvSpPr>
            <a:spLocks noGrp="1" noRot="1" noChangeAspect="1"/>
          </p:cNvSpPr>
          <p:nvPr>
            <p:ph type="sldImg"/>
          </p:nvPr>
        </p:nvSpPr>
        <p:spPr>
          <a:prstGeom prst="rect">
            <a:avLst/>
          </a:prstGeom>
        </p:spPr>
        <p:txBody>
          <a:bodyPr/>
          <a:lstStyle/>
          <a:p>
            <a:pPr lvl="0"/>
            <a:endParaRPr/>
          </a:p>
        </p:txBody>
      </p:sp>
      <p:sp>
        <p:nvSpPr>
          <p:cNvPr id="106" name="Shape 106"/>
          <p:cNvSpPr>
            <a:spLocks noGrp="1"/>
          </p:cNvSpPr>
          <p:nvPr>
            <p:ph type="body" sz="quarter" idx="1"/>
          </p:nvPr>
        </p:nvSpPr>
        <p:spPr>
          <a:prstGeom prst="rect">
            <a:avLst/>
          </a:prstGeom>
        </p:spPr>
        <p:txBody>
          <a:bodyPr/>
          <a:lstStyle/>
          <a:p>
            <a:pPr lvl="0">
              <a:defRPr sz="1800"/>
            </a:pPr>
            <a:r>
              <a:rPr sz="2200"/>
              <a:t>Data taken from:</a:t>
            </a:r>
          </a:p>
          <a:p>
            <a:pPr lvl="0">
              <a:defRPr sz="1800"/>
            </a:pPr>
            <a:r>
              <a:rPr sz="2200" u="sng">
                <a:hlinkClick r:id="rId3"/>
              </a:rPr>
              <a:t>http://www.bls.gov/iif/oshwc/cfoi/cfch0012.pdf</a:t>
            </a:r>
            <a:r>
              <a:rPr sz="2200"/>
              <a:t> </a:t>
            </a:r>
          </a:p>
          <a:p>
            <a:pPr lvl="0">
              <a:defRPr sz="1800"/>
            </a:pPr>
            <a:endParaRPr sz="2200"/>
          </a:p>
          <a:p>
            <a:pPr lvl="0">
              <a:defRPr sz="1800"/>
            </a:pPr>
            <a:r>
              <a:rPr sz="2200"/>
              <a:t>For more information on workplace violence:</a:t>
            </a:r>
          </a:p>
          <a:p>
            <a:pPr lvl="0">
              <a:defRPr sz="1800"/>
            </a:pPr>
            <a:r>
              <a:rPr sz="2200" u="sng">
                <a:hlinkClick r:id="rId4"/>
              </a:rPr>
              <a:t>https://www.osha.gov/SLTC/workplaceviolence/evaluation.html</a:t>
            </a:r>
            <a:r>
              <a:rPr sz="2200"/>
              <a:t>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Shape 118"/>
          <p:cNvSpPr>
            <a:spLocks noGrp="1" noRot="1" noChangeAspect="1"/>
          </p:cNvSpPr>
          <p:nvPr>
            <p:ph type="sldImg"/>
          </p:nvPr>
        </p:nvSpPr>
        <p:spPr>
          <a:prstGeom prst="rect">
            <a:avLst/>
          </a:prstGeom>
        </p:spPr>
        <p:txBody>
          <a:bodyPr/>
          <a:lstStyle/>
          <a:p>
            <a:pPr lvl="0"/>
            <a:endParaRPr/>
          </a:p>
        </p:txBody>
      </p:sp>
      <p:sp>
        <p:nvSpPr>
          <p:cNvPr id="119" name="Shape 119"/>
          <p:cNvSpPr>
            <a:spLocks noGrp="1"/>
          </p:cNvSpPr>
          <p:nvPr>
            <p:ph type="body" sz="quarter" idx="1"/>
          </p:nvPr>
        </p:nvSpPr>
        <p:spPr>
          <a:prstGeom prst="rect">
            <a:avLst/>
          </a:prstGeom>
        </p:spPr>
        <p:txBody>
          <a:bodyPr/>
          <a:lstStyle/>
          <a:p>
            <a:pPr lvl="0">
              <a:defRPr sz="1800"/>
            </a:pPr>
            <a:r>
              <a:rPr sz="2200"/>
              <a:t>The testing done on foundations is disruptive wave testing.  This test will tell you whether there is large cracks in the concrete.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Shape 143"/>
          <p:cNvSpPr>
            <a:spLocks noGrp="1" noRot="1" noChangeAspect="1"/>
          </p:cNvSpPr>
          <p:nvPr>
            <p:ph type="sldImg"/>
          </p:nvPr>
        </p:nvSpPr>
        <p:spPr>
          <a:prstGeom prst="rect">
            <a:avLst/>
          </a:prstGeom>
        </p:spPr>
        <p:txBody>
          <a:bodyPr/>
          <a:lstStyle/>
          <a:p>
            <a:pPr lvl="0"/>
            <a:endParaRPr/>
          </a:p>
        </p:txBody>
      </p:sp>
      <p:sp>
        <p:nvSpPr>
          <p:cNvPr id="144" name="Shape 144"/>
          <p:cNvSpPr>
            <a:spLocks noGrp="1"/>
          </p:cNvSpPr>
          <p:nvPr>
            <p:ph type="body" sz="quarter" idx="1"/>
          </p:nvPr>
        </p:nvSpPr>
        <p:spPr>
          <a:prstGeom prst="rect">
            <a:avLst/>
          </a:prstGeom>
        </p:spPr>
        <p:txBody>
          <a:bodyPr/>
          <a:lstStyle/>
          <a:p>
            <a:pPr lvl="0">
              <a:defRPr sz="1800"/>
            </a:pPr>
            <a:r>
              <a:rPr sz="2200"/>
              <a:t>The next slides will be video and pictures of a tower taken with Western Iowa Tech Community College’s drone on the Western Iowa Tech Community College campus.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Shape 151"/>
          <p:cNvSpPr>
            <a:spLocks noGrp="1" noRot="1" noChangeAspect="1"/>
          </p:cNvSpPr>
          <p:nvPr>
            <p:ph type="sldImg"/>
          </p:nvPr>
        </p:nvSpPr>
        <p:spPr>
          <a:prstGeom prst="rect">
            <a:avLst/>
          </a:prstGeom>
        </p:spPr>
        <p:txBody>
          <a:bodyPr/>
          <a:lstStyle/>
          <a:p>
            <a:pPr lvl="0"/>
            <a:endParaRPr/>
          </a:p>
        </p:txBody>
      </p:sp>
      <p:sp>
        <p:nvSpPr>
          <p:cNvPr id="152" name="Shape 152"/>
          <p:cNvSpPr>
            <a:spLocks noGrp="1"/>
          </p:cNvSpPr>
          <p:nvPr>
            <p:ph type="body" sz="quarter" idx="1"/>
          </p:nvPr>
        </p:nvSpPr>
        <p:spPr>
          <a:prstGeom prst="rect">
            <a:avLst/>
          </a:prstGeom>
        </p:spPr>
        <p:txBody>
          <a:bodyPr/>
          <a:lstStyle/>
          <a:p>
            <a:pPr lvl="0">
              <a:defRPr sz="1800"/>
            </a:pPr>
            <a:r>
              <a:rPr sz="2200"/>
              <a:t>The next slides will be video and pictures of a tower taken with Western Iowa Tech Community College’s drone on the Western Iowa Tech Community College campus.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Shape 172"/>
          <p:cNvSpPr>
            <a:spLocks noGrp="1" noRot="1" noChangeAspect="1"/>
          </p:cNvSpPr>
          <p:nvPr>
            <p:ph type="sldImg"/>
          </p:nvPr>
        </p:nvSpPr>
        <p:spPr>
          <a:prstGeom prst="rect">
            <a:avLst/>
          </a:prstGeom>
        </p:spPr>
        <p:txBody>
          <a:bodyPr/>
          <a:lstStyle/>
          <a:p>
            <a:pPr lvl="0"/>
            <a:endParaRPr/>
          </a:p>
        </p:txBody>
      </p:sp>
      <p:sp>
        <p:nvSpPr>
          <p:cNvPr id="173" name="Shape 173"/>
          <p:cNvSpPr>
            <a:spLocks noGrp="1"/>
          </p:cNvSpPr>
          <p:nvPr>
            <p:ph type="body" sz="quarter" idx="1"/>
          </p:nvPr>
        </p:nvSpPr>
        <p:spPr>
          <a:prstGeom prst="rect">
            <a:avLst/>
          </a:prstGeom>
        </p:spPr>
        <p:txBody>
          <a:bodyPr/>
          <a:lstStyle/>
          <a:p>
            <a:pPr lvl="0">
              <a:defRPr sz="1800"/>
            </a:pPr>
            <a:r>
              <a:rPr sz="2200"/>
              <a:t>This section applies to guyed towers only.  The reason that you need to add wind speed and air temperature is because the tension of the guy wires will be different in varying weather conditions.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amp; Subtitle">
    <p:spTree>
      <p:nvGrpSpPr>
        <p:cNvPr id="1" name=""/>
        <p:cNvGrpSpPr/>
        <p:nvPr/>
      </p:nvGrpSpPr>
      <p:grpSpPr>
        <a:xfrm>
          <a:off x="0" y="0"/>
          <a:ext cx="0" cy="0"/>
          <a:chOff x="0" y="0"/>
          <a:chExt cx="0" cy="0"/>
        </a:xfrm>
      </p:grpSpPr>
      <p:sp>
        <p:nvSpPr>
          <p:cNvPr id="5" name="Shape 5"/>
          <p:cNvSpPr>
            <a:spLocks noGrp="1"/>
          </p:cNvSpPr>
          <p:nvPr>
            <p:ph type="title"/>
          </p:nvPr>
        </p:nvSpPr>
        <p:spPr>
          <a:xfrm>
            <a:off x="355600" y="2044700"/>
            <a:ext cx="12293600" cy="3238500"/>
          </a:xfrm>
          <a:prstGeom prst="rect">
            <a:avLst/>
          </a:prstGeom>
        </p:spPr>
        <p:txBody>
          <a:bodyPr anchor="b"/>
          <a:lstStyle/>
          <a:p>
            <a:pPr lvl="0">
              <a:defRPr sz="1800" cap="none">
                <a:solidFill>
                  <a:srgbClr val="000000"/>
                </a:solidFill>
              </a:defRPr>
            </a:pPr>
            <a:r>
              <a:rPr sz="7200" cap="all">
                <a:solidFill>
                  <a:srgbClr val="535353"/>
                </a:solidFill>
              </a:rPr>
              <a:t>Title Text</a:t>
            </a:r>
          </a:p>
        </p:txBody>
      </p:sp>
      <p:sp>
        <p:nvSpPr>
          <p:cNvPr id="6" name="Shape 6"/>
          <p:cNvSpPr>
            <a:spLocks noGrp="1"/>
          </p:cNvSpPr>
          <p:nvPr>
            <p:ph type="body" idx="1"/>
          </p:nvPr>
        </p:nvSpPr>
        <p:spPr>
          <a:xfrm>
            <a:off x="355600" y="5270500"/>
            <a:ext cx="12293600" cy="1295400"/>
          </a:xfrm>
          <a:prstGeom prst="rect">
            <a:avLst/>
          </a:prstGeom>
        </p:spPr>
        <p:txBody>
          <a:bodyPr anchor="t"/>
          <a:lstStyle>
            <a:lvl1pPr marL="0" indent="0" algn="ctr">
              <a:lnSpc>
                <a:spcPct val="100000"/>
              </a:lnSpc>
              <a:spcBef>
                <a:spcPts val="0"/>
              </a:spcBef>
              <a:buSzTx/>
              <a:buNone/>
              <a:defRPr sz="3800"/>
            </a:lvl1pPr>
            <a:lvl2pPr marL="0" indent="228600" algn="ctr">
              <a:lnSpc>
                <a:spcPct val="100000"/>
              </a:lnSpc>
              <a:spcBef>
                <a:spcPts val="0"/>
              </a:spcBef>
              <a:buSzTx/>
              <a:buNone/>
              <a:defRPr sz="3800"/>
            </a:lvl2pPr>
            <a:lvl3pPr marL="0" indent="457200" algn="ctr">
              <a:lnSpc>
                <a:spcPct val="100000"/>
              </a:lnSpc>
              <a:spcBef>
                <a:spcPts val="0"/>
              </a:spcBef>
              <a:buSzTx/>
              <a:buNone/>
              <a:defRPr sz="3800"/>
            </a:lvl3pPr>
            <a:lvl4pPr marL="0" indent="685800" algn="ctr">
              <a:lnSpc>
                <a:spcPct val="100000"/>
              </a:lnSpc>
              <a:spcBef>
                <a:spcPts val="0"/>
              </a:spcBef>
              <a:buSzTx/>
              <a:buNone/>
              <a:defRPr sz="3800"/>
            </a:lvl4pPr>
            <a:lvl5pPr marL="0" indent="914400" algn="ctr">
              <a:lnSpc>
                <a:spcPct val="100000"/>
              </a:lnSpc>
              <a:spcBef>
                <a:spcPts val="0"/>
              </a:spcBef>
              <a:buSzTx/>
              <a:buNone/>
              <a:defRPr sz="3800"/>
            </a:lvl5pPr>
          </a:lstStyle>
          <a:p>
            <a:pPr lvl="0">
              <a:defRPr sz="1800">
                <a:solidFill>
                  <a:srgbClr val="000000"/>
                </a:solidFill>
              </a:defRPr>
            </a:pPr>
            <a:r>
              <a:rPr sz="3800">
                <a:solidFill>
                  <a:srgbClr val="535353"/>
                </a:solidFill>
              </a:rPr>
              <a:t>Body Level One</a:t>
            </a:r>
          </a:p>
          <a:p>
            <a:pPr lvl="1">
              <a:defRPr sz="1800">
                <a:solidFill>
                  <a:srgbClr val="000000"/>
                </a:solidFill>
              </a:defRPr>
            </a:pPr>
            <a:r>
              <a:rPr sz="3800">
                <a:solidFill>
                  <a:srgbClr val="535353"/>
                </a:solidFill>
              </a:rPr>
              <a:t>Body Level Two</a:t>
            </a:r>
          </a:p>
          <a:p>
            <a:pPr lvl="2">
              <a:defRPr sz="1800">
                <a:solidFill>
                  <a:srgbClr val="000000"/>
                </a:solidFill>
              </a:defRPr>
            </a:pPr>
            <a:r>
              <a:rPr sz="3800">
                <a:solidFill>
                  <a:srgbClr val="535353"/>
                </a:solidFill>
              </a:rPr>
              <a:t>Body Level Three</a:t>
            </a:r>
          </a:p>
          <a:p>
            <a:pPr lvl="3">
              <a:defRPr sz="1800">
                <a:solidFill>
                  <a:srgbClr val="000000"/>
                </a:solidFill>
              </a:defRPr>
            </a:pPr>
            <a:r>
              <a:rPr sz="3800">
                <a:solidFill>
                  <a:srgbClr val="535353"/>
                </a:solidFill>
              </a:rPr>
              <a:t>Body Level Four</a:t>
            </a:r>
          </a:p>
          <a:p>
            <a:pPr lvl="4">
              <a:defRPr sz="1800">
                <a:solidFill>
                  <a:srgbClr val="000000"/>
                </a:solidFill>
              </a:defRPr>
            </a:pPr>
            <a:r>
              <a:rPr sz="3800">
                <a:solidFill>
                  <a:srgbClr val="535353"/>
                </a:solidFill>
              </a:rPr>
              <a:t>Body Level Five</a:t>
            </a: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mp; Subtitle">
    <p:bg>
      <p:bgPr>
        <a:blipFill rotWithShape="1">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0" name="Shape 30"/>
          <p:cNvSpPr>
            <a:spLocks noGrp="1"/>
          </p:cNvSpPr>
          <p:nvPr>
            <p:ph type="title"/>
          </p:nvPr>
        </p:nvSpPr>
        <p:spPr>
          <a:xfrm>
            <a:off x="1273386" y="1219199"/>
            <a:ext cx="10464802" cy="3705015"/>
          </a:xfrm>
          <a:prstGeom prst="rect">
            <a:avLst/>
          </a:prstGeom>
        </p:spPr>
        <p:txBody>
          <a:bodyPr anchor="b"/>
          <a:lstStyle>
            <a:lvl1pPr defTabSz="825500">
              <a:defRPr sz="7800" cap="none">
                <a:solidFill>
                  <a:srgbClr val="FFFFFF"/>
                </a:solidFill>
                <a:latin typeface="Helvetica Light"/>
                <a:ea typeface="Helvetica Light"/>
                <a:cs typeface="Helvetica Light"/>
                <a:sym typeface="Helvetica Light"/>
              </a:defRPr>
            </a:lvl1pPr>
          </a:lstStyle>
          <a:p>
            <a:pPr lvl="0">
              <a:defRPr sz="1800">
                <a:solidFill>
                  <a:srgbClr val="000000"/>
                </a:solidFill>
              </a:defRPr>
            </a:pPr>
            <a:r>
              <a:rPr sz="7800">
                <a:solidFill>
                  <a:srgbClr val="FFFFFF"/>
                </a:solidFill>
              </a:rPr>
              <a:t>Title Text</a:t>
            </a:r>
          </a:p>
        </p:txBody>
      </p:sp>
      <p:sp>
        <p:nvSpPr>
          <p:cNvPr id="31" name="Shape 31"/>
          <p:cNvSpPr>
            <a:spLocks noGrp="1"/>
          </p:cNvSpPr>
          <p:nvPr>
            <p:ph type="body" idx="1"/>
          </p:nvPr>
        </p:nvSpPr>
        <p:spPr>
          <a:xfrm>
            <a:off x="1273386" y="4991946"/>
            <a:ext cx="10464802" cy="2675468"/>
          </a:xfrm>
          <a:prstGeom prst="rect">
            <a:avLst/>
          </a:prstGeom>
        </p:spPr>
        <p:txBody>
          <a:bodyPr anchor="t"/>
          <a:lstStyle>
            <a:lvl1pPr marL="0" indent="0" algn="ctr" defTabSz="825500">
              <a:lnSpc>
                <a:spcPct val="100000"/>
              </a:lnSpc>
              <a:spcBef>
                <a:spcPts val="0"/>
              </a:spcBef>
              <a:buSzTx/>
              <a:buNone/>
              <a:defRPr sz="3000">
                <a:solidFill>
                  <a:srgbClr val="FFFFFF"/>
                </a:solidFill>
                <a:latin typeface="Helvetica Light"/>
                <a:ea typeface="Helvetica Light"/>
                <a:cs typeface="Helvetica Light"/>
                <a:sym typeface="Helvetica Light"/>
              </a:defRPr>
            </a:lvl1pPr>
            <a:lvl2pPr marL="0" indent="0" algn="ctr" defTabSz="825500">
              <a:lnSpc>
                <a:spcPct val="100000"/>
              </a:lnSpc>
              <a:spcBef>
                <a:spcPts val="0"/>
              </a:spcBef>
              <a:buSzTx/>
              <a:buNone/>
              <a:defRPr sz="3000">
                <a:solidFill>
                  <a:srgbClr val="FFFFFF"/>
                </a:solidFill>
                <a:latin typeface="Helvetica Light"/>
                <a:ea typeface="Helvetica Light"/>
                <a:cs typeface="Helvetica Light"/>
                <a:sym typeface="Helvetica Light"/>
              </a:defRPr>
            </a:lvl2pPr>
            <a:lvl3pPr marL="0" indent="0" algn="ctr" defTabSz="825500">
              <a:lnSpc>
                <a:spcPct val="100000"/>
              </a:lnSpc>
              <a:spcBef>
                <a:spcPts val="0"/>
              </a:spcBef>
              <a:buSzTx/>
              <a:buNone/>
              <a:defRPr sz="3000">
                <a:solidFill>
                  <a:srgbClr val="FFFFFF"/>
                </a:solidFill>
                <a:latin typeface="Helvetica Light"/>
                <a:ea typeface="Helvetica Light"/>
                <a:cs typeface="Helvetica Light"/>
                <a:sym typeface="Helvetica Light"/>
              </a:defRPr>
            </a:lvl3pPr>
            <a:lvl4pPr marL="0" indent="0" algn="ctr" defTabSz="825500">
              <a:lnSpc>
                <a:spcPct val="100000"/>
              </a:lnSpc>
              <a:spcBef>
                <a:spcPts val="0"/>
              </a:spcBef>
              <a:buSzTx/>
              <a:buNone/>
              <a:defRPr sz="3000">
                <a:solidFill>
                  <a:srgbClr val="FFFFFF"/>
                </a:solidFill>
                <a:latin typeface="Helvetica Light"/>
                <a:ea typeface="Helvetica Light"/>
                <a:cs typeface="Helvetica Light"/>
                <a:sym typeface="Helvetica Light"/>
              </a:defRPr>
            </a:lvl4pPr>
            <a:lvl5pPr marL="0" indent="0" algn="ctr" defTabSz="825500">
              <a:lnSpc>
                <a:spcPct val="100000"/>
              </a:lnSpc>
              <a:spcBef>
                <a:spcPts val="0"/>
              </a:spcBef>
              <a:buSzTx/>
              <a:buNone/>
              <a:defRPr sz="3000">
                <a:solidFill>
                  <a:srgbClr val="FFFFFF"/>
                </a:solidFill>
                <a:latin typeface="Helvetica Light"/>
                <a:ea typeface="Helvetica Light"/>
                <a:cs typeface="Helvetica Light"/>
                <a:sym typeface="Helvetica Light"/>
              </a:defRPr>
            </a:lvl5pPr>
          </a:lstStyle>
          <a:p>
            <a:pPr lvl="0">
              <a:defRPr sz="1800">
                <a:solidFill>
                  <a:srgbClr val="000000"/>
                </a:solidFill>
              </a:defRPr>
            </a:pPr>
            <a:r>
              <a:rPr sz="3000">
                <a:solidFill>
                  <a:srgbClr val="FFFFFF"/>
                </a:solidFill>
              </a:rPr>
              <a:t>Body Level One</a:t>
            </a:r>
          </a:p>
          <a:p>
            <a:pPr lvl="1">
              <a:defRPr sz="1800">
                <a:solidFill>
                  <a:srgbClr val="000000"/>
                </a:solidFill>
              </a:defRPr>
            </a:pPr>
            <a:r>
              <a:rPr sz="3000">
                <a:solidFill>
                  <a:srgbClr val="FFFFFF"/>
                </a:solidFill>
              </a:rPr>
              <a:t>Body Level Two</a:t>
            </a:r>
          </a:p>
          <a:p>
            <a:pPr lvl="2">
              <a:defRPr sz="1800">
                <a:solidFill>
                  <a:srgbClr val="000000"/>
                </a:solidFill>
              </a:defRPr>
            </a:pPr>
            <a:r>
              <a:rPr sz="3000">
                <a:solidFill>
                  <a:srgbClr val="FFFFFF"/>
                </a:solidFill>
              </a:rPr>
              <a:t>Body Level Three</a:t>
            </a:r>
          </a:p>
          <a:p>
            <a:pPr lvl="3">
              <a:defRPr sz="1800">
                <a:solidFill>
                  <a:srgbClr val="000000"/>
                </a:solidFill>
              </a:defRPr>
            </a:pPr>
            <a:r>
              <a:rPr sz="3000">
                <a:solidFill>
                  <a:srgbClr val="FFFFFF"/>
                </a:solidFill>
              </a:rPr>
              <a:t>Body Level Four</a:t>
            </a:r>
          </a:p>
          <a:p>
            <a:pPr lvl="4">
              <a:defRPr sz="1800">
                <a:solidFill>
                  <a:srgbClr val="000000"/>
                </a:solidFill>
              </a:defRPr>
            </a:pPr>
            <a:r>
              <a:rPr sz="3000">
                <a:solidFill>
                  <a:srgbClr val="FFFFFF"/>
                </a:solidFill>
              </a:rPr>
              <a:t>Body Level Five</a:t>
            </a: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Title &amp; Bullets">
    <p:bg>
      <p:bgPr>
        <a:blipFill rotWithShape="1">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3" name="Shape 33"/>
          <p:cNvSpPr>
            <a:spLocks noGrp="1"/>
          </p:cNvSpPr>
          <p:nvPr>
            <p:ph type="title"/>
          </p:nvPr>
        </p:nvSpPr>
        <p:spPr>
          <a:xfrm>
            <a:off x="955039" y="1508974"/>
            <a:ext cx="11101495" cy="1621785"/>
          </a:xfrm>
          <a:prstGeom prst="rect">
            <a:avLst/>
          </a:prstGeom>
        </p:spPr>
        <p:txBody>
          <a:bodyPr/>
          <a:lstStyle>
            <a:lvl1pPr defTabSz="825500">
              <a:defRPr sz="7800" cap="none">
                <a:solidFill>
                  <a:srgbClr val="FFFFFF"/>
                </a:solidFill>
                <a:latin typeface="Helvetica Light"/>
                <a:ea typeface="Helvetica Light"/>
                <a:cs typeface="Helvetica Light"/>
                <a:sym typeface="Helvetica Light"/>
              </a:defRPr>
            </a:lvl1pPr>
          </a:lstStyle>
          <a:p>
            <a:pPr lvl="0">
              <a:defRPr sz="1800">
                <a:solidFill>
                  <a:srgbClr val="000000"/>
                </a:solidFill>
              </a:defRPr>
            </a:pPr>
            <a:r>
              <a:rPr sz="7800">
                <a:solidFill>
                  <a:srgbClr val="FFFFFF"/>
                </a:solidFill>
              </a:rPr>
              <a:t>Title Text</a:t>
            </a:r>
          </a:p>
        </p:txBody>
      </p:sp>
      <p:sp>
        <p:nvSpPr>
          <p:cNvPr id="34" name="Shape 34"/>
          <p:cNvSpPr>
            <a:spLocks noGrp="1"/>
          </p:cNvSpPr>
          <p:nvPr>
            <p:ph type="body" idx="1"/>
          </p:nvPr>
        </p:nvSpPr>
        <p:spPr>
          <a:xfrm>
            <a:off x="955039" y="3130758"/>
            <a:ext cx="11101495" cy="4779017"/>
          </a:xfrm>
          <a:prstGeom prst="rect">
            <a:avLst/>
          </a:prstGeom>
        </p:spPr>
        <p:txBody>
          <a:bodyPr/>
          <a:lstStyle>
            <a:lvl1pPr marL="422030" indent="-422030" defTabSz="825500">
              <a:lnSpc>
                <a:spcPct val="100000"/>
              </a:lnSpc>
              <a:spcBef>
                <a:spcPts val="5900"/>
              </a:spcBef>
              <a:buSzPct val="75000"/>
              <a:defRPr sz="3600">
                <a:solidFill>
                  <a:srgbClr val="FFFFFF"/>
                </a:solidFill>
                <a:latin typeface="Helvetica Light"/>
                <a:ea typeface="Helvetica Light"/>
                <a:cs typeface="Helvetica Light"/>
                <a:sym typeface="Helvetica Light"/>
              </a:defRPr>
            </a:lvl1pPr>
            <a:lvl2pPr marL="1031630" indent="-422030" defTabSz="825500">
              <a:lnSpc>
                <a:spcPct val="100000"/>
              </a:lnSpc>
              <a:spcBef>
                <a:spcPts val="5900"/>
              </a:spcBef>
              <a:buSzPct val="75000"/>
              <a:defRPr sz="3600">
                <a:solidFill>
                  <a:srgbClr val="FFFFFF"/>
                </a:solidFill>
                <a:latin typeface="Helvetica Light"/>
                <a:ea typeface="Helvetica Light"/>
                <a:cs typeface="Helvetica Light"/>
                <a:sym typeface="Helvetica Light"/>
              </a:defRPr>
            </a:lvl2pPr>
            <a:lvl3pPr marL="1641230" indent="-422030" defTabSz="825500">
              <a:lnSpc>
                <a:spcPct val="100000"/>
              </a:lnSpc>
              <a:spcBef>
                <a:spcPts val="5900"/>
              </a:spcBef>
              <a:buSzPct val="75000"/>
              <a:defRPr sz="3600">
                <a:solidFill>
                  <a:srgbClr val="FFFFFF"/>
                </a:solidFill>
                <a:latin typeface="Helvetica Light"/>
                <a:ea typeface="Helvetica Light"/>
                <a:cs typeface="Helvetica Light"/>
                <a:sym typeface="Helvetica Light"/>
              </a:defRPr>
            </a:lvl3pPr>
            <a:lvl4pPr marL="2250830" indent="-422030" defTabSz="825500">
              <a:lnSpc>
                <a:spcPct val="100000"/>
              </a:lnSpc>
              <a:spcBef>
                <a:spcPts val="5900"/>
              </a:spcBef>
              <a:buSzPct val="75000"/>
              <a:defRPr sz="3600">
                <a:solidFill>
                  <a:srgbClr val="FFFFFF"/>
                </a:solidFill>
                <a:latin typeface="Helvetica Light"/>
                <a:ea typeface="Helvetica Light"/>
                <a:cs typeface="Helvetica Light"/>
                <a:sym typeface="Helvetica Light"/>
              </a:defRPr>
            </a:lvl4pPr>
            <a:lvl5pPr marL="2860430" indent="-422030" defTabSz="825500">
              <a:lnSpc>
                <a:spcPct val="100000"/>
              </a:lnSpc>
              <a:spcBef>
                <a:spcPts val="5900"/>
              </a:spcBef>
              <a:buSzPct val="75000"/>
              <a:defRPr sz="3600">
                <a:solidFill>
                  <a:srgbClr val="FFFFFF"/>
                </a:solidFill>
                <a:latin typeface="Helvetica Light"/>
                <a:ea typeface="Helvetica Light"/>
                <a:cs typeface="Helvetica Light"/>
                <a:sym typeface="Helvetica Light"/>
              </a:defRPr>
            </a:lvl5pPr>
          </a:lstStyle>
          <a:p>
            <a:pPr lvl="0">
              <a:defRPr sz="1800">
                <a:solidFill>
                  <a:srgbClr val="000000"/>
                </a:solidFill>
              </a:defRPr>
            </a:pPr>
            <a:r>
              <a:rPr sz="3600">
                <a:solidFill>
                  <a:srgbClr val="FFFFFF"/>
                </a:solidFill>
              </a:rPr>
              <a:t>Body Level One</a:t>
            </a:r>
          </a:p>
          <a:p>
            <a:pPr lvl="1">
              <a:defRPr sz="1800">
                <a:solidFill>
                  <a:srgbClr val="000000"/>
                </a:solidFill>
              </a:defRPr>
            </a:pPr>
            <a:r>
              <a:rPr sz="3600">
                <a:solidFill>
                  <a:srgbClr val="FFFFFF"/>
                </a:solidFill>
              </a:rPr>
              <a:t>Body Level Two</a:t>
            </a:r>
          </a:p>
          <a:p>
            <a:pPr lvl="2">
              <a:defRPr sz="1800">
                <a:solidFill>
                  <a:srgbClr val="000000"/>
                </a:solidFill>
              </a:defRPr>
            </a:pPr>
            <a:r>
              <a:rPr sz="3600">
                <a:solidFill>
                  <a:srgbClr val="FFFFFF"/>
                </a:solidFill>
              </a:rPr>
              <a:t>Body Level Three</a:t>
            </a:r>
          </a:p>
          <a:p>
            <a:pPr lvl="3">
              <a:defRPr sz="1800">
                <a:solidFill>
                  <a:srgbClr val="000000"/>
                </a:solidFill>
              </a:defRPr>
            </a:pPr>
            <a:r>
              <a:rPr sz="3600">
                <a:solidFill>
                  <a:srgbClr val="FFFFFF"/>
                </a:solidFill>
              </a:rPr>
              <a:t>Body Level Four</a:t>
            </a:r>
          </a:p>
          <a:p>
            <a:pPr lvl="4">
              <a:defRPr sz="1800">
                <a:solidFill>
                  <a:srgbClr val="000000"/>
                </a:solidFill>
              </a:defRPr>
            </a:pPr>
            <a:r>
              <a:rPr sz="3600">
                <a:solidFill>
                  <a:srgbClr val="FFFFFF"/>
                </a:solidFill>
              </a:rPr>
              <a:t>Body Level Five</a:t>
            </a: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8" name="Shape 8"/>
          <p:cNvSpPr>
            <a:spLocks noGrp="1"/>
          </p:cNvSpPr>
          <p:nvPr>
            <p:ph type="title"/>
          </p:nvPr>
        </p:nvSpPr>
        <p:spPr>
          <a:xfrm>
            <a:off x="1270000" y="6908800"/>
            <a:ext cx="10464800" cy="1282700"/>
          </a:xfrm>
          <a:prstGeom prst="rect">
            <a:avLst/>
          </a:prstGeom>
        </p:spPr>
        <p:txBody>
          <a:bodyPr/>
          <a:lstStyle/>
          <a:p>
            <a:pPr lvl="0">
              <a:defRPr sz="1800" cap="none">
                <a:solidFill>
                  <a:srgbClr val="000000"/>
                </a:solidFill>
              </a:defRPr>
            </a:pPr>
            <a:r>
              <a:rPr sz="7200" cap="all">
                <a:solidFill>
                  <a:srgbClr val="535353"/>
                </a:solidFill>
              </a:rPr>
              <a:t>Title Text</a:t>
            </a:r>
          </a:p>
        </p:txBody>
      </p:sp>
      <p:sp>
        <p:nvSpPr>
          <p:cNvPr id="9" name="Shape 9"/>
          <p:cNvSpPr>
            <a:spLocks noGrp="1"/>
          </p:cNvSpPr>
          <p:nvPr>
            <p:ph type="body" idx="1"/>
          </p:nvPr>
        </p:nvSpPr>
        <p:spPr>
          <a:xfrm>
            <a:off x="1270000" y="8191500"/>
            <a:ext cx="10464800" cy="1130300"/>
          </a:xfrm>
          <a:prstGeom prst="rect">
            <a:avLst/>
          </a:prstGeom>
        </p:spPr>
        <p:txBody>
          <a:bodyPr anchor="t"/>
          <a:lstStyle>
            <a:lvl1pPr marL="0" indent="0" algn="ctr">
              <a:lnSpc>
                <a:spcPct val="100000"/>
              </a:lnSpc>
              <a:spcBef>
                <a:spcPts val="0"/>
              </a:spcBef>
              <a:buSzTx/>
              <a:buNone/>
              <a:defRPr sz="3800"/>
            </a:lvl1pPr>
            <a:lvl2pPr marL="0" indent="228600" algn="ctr">
              <a:lnSpc>
                <a:spcPct val="100000"/>
              </a:lnSpc>
              <a:spcBef>
                <a:spcPts val="0"/>
              </a:spcBef>
              <a:buSzTx/>
              <a:buNone/>
              <a:defRPr sz="3800"/>
            </a:lvl2pPr>
            <a:lvl3pPr marL="0" indent="457200" algn="ctr">
              <a:lnSpc>
                <a:spcPct val="100000"/>
              </a:lnSpc>
              <a:spcBef>
                <a:spcPts val="0"/>
              </a:spcBef>
              <a:buSzTx/>
              <a:buNone/>
              <a:defRPr sz="3800"/>
            </a:lvl3pPr>
            <a:lvl4pPr marL="0" indent="685800" algn="ctr">
              <a:lnSpc>
                <a:spcPct val="100000"/>
              </a:lnSpc>
              <a:spcBef>
                <a:spcPts val="0"/>
              </a:spcBef>
              <a:buSzTx/>
              <a:buNone/>
              <a:defRPr sz="3800"/>
            </a:lvl4pPr>
            <a:lvl5pPr marL="0" indent="914400" algn="ctr">
              <a:lnSpc>
                <a:spcPct val="100000"/>
              </a:lnSpc>
              <a:spcBef>
                <a:spcPts val="0"/>
              </a:spcBef>
              <a:buSzTx/>
              <a:buNone/>
              <a:defRPr sz="3800"/>
            </a:lvl5pPr>
          </a:lstStyle>
          <a:p>
            <a:pPr lvl="0">
              <a:defRPr sz="1800">
                <a:solidFill>
                  <a:srgbClr val="000000"/>
                </a:solidFill>
              </a:defRPr>
            </a:pPr>
            <a:r>
              <a:rPr sz="3800">
                <a:solidFill>
                  <a:srgbClr val="535353"/>
                </a:solidFill>
              </a:rPr>
              <a:t>Body Level One</a:t>
            </a:r>
          </a:p>
          <a:p>
            <a:pPr lvl="1">
              <a:defRPr sz="1800">
                <a:solidFill>
                  <a:srgbClr val="000000"/>
                </a:solidFill>
              </a:defRPr>
            </a:pPr>
            <a:r>
              <a:rPr sz="3800">
                <a:solidFill>
                  <a:srgbClr val="535353"/>
                </a:solidFill>
              </a:rPr>
              <a:t>Body Level Two</a:t>
            </a:r>
          </a:p>
          <a:p>
            <a:pPr lvl="2">
              <a:defRPr sz="1800">
                <a:solidFill>
                  <a:srgbClr val="000000"/>
                </a:solidFill>
              </a:defRPr>
            </a:pPr>
            <a:r>
              <a:rPr sz="3800">
                <a:solidFill>
                  <a:srgbClr val="535353"/>
                </a:solidFill>
              </a:rPr>
              <a:t>Body Level Three</a:t>
            </a:r>
          </a:p>
          <a:p>
            <a:pPr lvl="3">
              <a:defRPr sz="1800">
                <a:solidFill>
                  <a:srgbClr val="000000"/>
                </a:solidFill>
              </a:defRPr>
            </a:pPr>
            <a:r>
              <a:rPr sz="3800">
                <a:solidFill>
                  <a:srgbClr val="535353"/>
                </a:solidFill>
              </a:rPr>
              <a:t>Body Level Four</a:t>
            </a:r>
          </a:p>
          <a:p>
            <a:pPr lvl="4">
              <a:defRPr sz="1800">
                <a:solidFill>
                  <a:srgbClr val="000000"/>
                </a:solidFill>
              </a:defRPr>
            </a:pPr>
            <a:r>
              <a:rPr sz="3800">
                <a:solidFill>
                  <a:srgbClr val="535353"/>
                </a:solidFill>
              </a:rPr>
              <a:t>Body Level Five</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11" name="Shape 11"/>
          <p:cNvSpPr>
            <a:spLocks noGrp="1"/>
          </p:cNvSpPr>
          <p:nvPr>
            <p:ph type="title"/>
          </p:nvPr>
        </p:nvSpPr>
        <p:spPr>
          <a:xfrm>
            <a:off x="355600" y="3251200"/>
            <a:ext cx="12293600" cy="3238500"/>
          </a:xfrm>
          <a:prstGeom prst="rect">
            <a:avLst/>
          </a:prstGeom>
        </p:spPr>
        <p:txBody>
          <a:bodyPr/>
          <a:lstStyle/>
          <a:p>
            <a:pPr lvl="0">
              <a:defRPr sz="1800" cap="none">
                <a:solidFill>
                  <a:srgbClr val="000000"/>
                </a:solidFill>
              </a:defRPr>
            </a:pPr>
            <a:r>
              <a:rPr sz="7200" cap="all">
                <a:solidFill>
                  <a:srgbClr val="535353"/>
                </a:solidFill>
              </a:rPr>
              <a:t>Title Text</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13" name="Shape 13"/>
          <p:cNvSpPr>
            <a:spLocks noGrp="1"/>
          </p:cNvSpPr>
          <p:nvPr>
            <p:ph type="title"/>
          </p:nvPr>
        </p:nvSpPr>
        <p:spPr>
          <a:xfrm>
            <a:off x="355600" y="1016000"/>
            <a:ext cx="5892800" cy="3886200"/>
          </a:xfrm>
          <a:prstGeom prst="rect">
            <a:avLst/>
          </a:prstGeom>
        </p:spPr>
        <p:txBody>
          <a:bodyPr anchor="b"/>
          <a:lstStyle/>
          <a:p>
            <a:pPr lvl="0">
              <a:defRPr sz="1800" cap="none">
                <a:solidFill>
                  <a:srgbClr val="000000"/>
                </a:solidFill>
              </a:defRPr>
            </a:pPr>
            <a:r>
              <a:rPr sz="7200" cap="all">
                <a:solidFill>
                  <a:srgbClr val="535353"/>
                </a:solidFill>
              </a:rPr>
              <a:t>Title Text</a:t>
            </a:r>
          </a:p>
        </p:txBody>
      </p:sp>
      <p:sp>
        <p:nvSpPr>
          <p:cNvPr id="14" name="Shape 14"/>
          <p:cNvSpPr>
            <a:spLocks noGrp="1"/>
          </p:cNvSpPr>
          <p:nvPr>
            <p:ph type="body" idx="1"/>
          </p:nvPr>
        </p:nvSpPr>
        <p:spPr>
          <a:xfrm>
            <a:off x="355600" y="4889500"/>
            <a:ext cx="5892800" cy="3886200"/>
          </a:xfrm>
          <a:prstGeom prst="rect">
            <a:avLst/>
          </a:prstGeom>
        </p:spPr>
        <p:txBody>
          <a:bodyPr anchor="t"/>
          <a:lstStyle>
            <a:lvl1pPr marL="0" indent="0" algn="ctr">
              <a:lnSpc>
                <a:spcPct val="100000"/>
              </a:lnSpc>
              <a:spcBef>
                <a:spcPts val="0"/>
              </a:spcBef>
              <a:buSzTx/>
              <a:buNone/>
              <a:defRPr sz="3800"/>
            </a:lvl1pPr>
            <a:lvl2pPr marL="0" indent="228600" algn="ctr">
              <a:lnSpc>
                <a:spcPct val="100000"/>
              </a:lnSpc>
              <a:spcBef>
                <a:spcPts val="0"/>
              </a:spcBef>
              <a:buSzTx/>
              <a:buNone/>
              <a:defRPr sz="3800"/>
            </a:lvl2pPr>
            <a:lvl3pPr marL="0" indent="457200" algn="ctr">
              <a:lnSpc>
                <a:spcPct val="100000"/>
              </a:lnSpc>
              <a:spcBef>
                <a:spcPts val="0"/>
              </a:spcBef>
              <a:buSzTx/>
              <a:buNone/>
              <a:defRPr sz="3800"/>
            </a:lvl3pPr>
            <a:lvl4pPr marL="0" indent="685800" algn="ctr">
              <a:lnSpc>
                <a:spcPct val="100000"/>
              </a:lnSpc>
              <a:spcBef>
                <a:spcPts val="0"/>
              </a:spcBef>
              <a:buSzTx/>
              <a:buNone/>
              <a:defRPr sz="3800"/>
            </a:lvl4pPr>
            <a:lvl5pPr marL="0" indent="914400" algn="ctr">
              <a:lnSpc>
                <a:spcPct val="100000"/>
              </a:lnSpc>
              <a:spcBef>
                <a:spcPts val="0"/>
              </a:spcBef>
              <a:buSzTx/>
              <a:buNone/>
              <a:defRPr sz="3800"/>
            </a:lvl5pPr>
          </a:lstStyle>
          <a:p>
            <a:pPr lvl="0">
              <a:defRPr sz="1800">
                <a:solidFill>
                  <a:srgbClr val="000000"/>
                </a:solidFill>
              </a:defRPr>
            </a:pPr>
            <a:r>
              <a:rPr sz="3800">
                <a:solidFill>
                  <a:srgbClr val="535353"/>
                </a:solidFill>
              </a:rPr>
              <a:t>Body Level One</a:t>
            </a:r>
          </a:p>
          <a:p>
            <a:pPr lvl="1">
              <a:defRPr sz="1800">
                <a:solidFill>
                  <a:srgbClr val="000000"/>
                </a:solidFill>
              </a:defRPr>
            </a:pPr>
            <a:r>
              <a:rPr sz="3800">
                <a:solidFill>
                  <a:srgbClr val="535353"/>
                </a:solidFill>
              </a:rPr>
              <a:t>Body Level Two</a:t>
            </a:r>
          </a:p>
          <a:p>
            <a:pPr lvl="2">
              <a:defRPr sz="1800">
                <a:solidFill>
                  <a:srgbClr val="000000"/>
                </a:solidFill>
              </a:defRPr>
            </a:pPr>
            <a:r>
              <a:rPr sz="3800">
                <a:solidFill>
                  <a:srgbClr val="535353"/>
                </a:solidFill>
              </a:rPr>
              <a:t>Body Level Three</a:t>
            </a:r>
          </a:p>
          <a:p>
            <a:pPr lvl="3">
              <a:defRPr sz="1800">
                <a:solidFill>
                  <a:srgbClr val="000000"/>
                </a:solidFill>
              </a:defRPr>
            </a:pPr>
            <a:r>
              <a:rPr sz="3800">
                <a:solidFill>
                  <a:srgbClr val="535353"/>
                </a:solidFill>
              </a:rPr>
              <a:t>Body Level Four</a:t>
            </a:r>
          </a:p>
          <a:p>
            <a:pPr lvl="4">
              <a:defRPr sz="1800">
                <a:solidFill>
                  <a:srgbClr val="000000"/>
                </a:solidFill>
              </a:defRPr>
            </a:pPr>
            <a:r>
              <a:rPr sz="3800">
                <a:solidFill>
                  <a:srgbClr val="535353"/>
                </a:solidFill>
              </a:rPr>
              <a:t>Body Level Five</a:t>
            </a: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16" name="Shape 16"/>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Title Text</a:t>
            </a: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Title Text</a:t>
            </a:r>
          </a:p>
        </p:txBody>
      </p:sp>
      <p:sp>
        <p:nvSpPr>
          <p:cNvPr id="19" name="Shape 19"/>
          <p:cNvSpPr>
            <a:spLocks noGrp="1"/>
          </p:cNvSpPr>
          <p:nvPr>
            <p:ph type="body" idx="1"/>
          </p:nvPr>
        </p:nvSpPr>
        <p:spPr>
          <a:prstGeom prst="rect">
            <a:avLst/>
          </a:prstGeom>
        </p:spPr>
        <p:txBody>
          <a:bodyPr/>
          <a:lstStyle/>
          <a:p>
            <a:pPr lvl="0">
              <a:defRPr sz="1800">
                <a:solidFill>
                  <a:srgbClr val="000000"/>
                </a:solidFill>
              </a:defRPr>
            </a:pPr>
            <a:r>
              <a:rPr sz="4600">
                <a:solidFill>
                  <a:srgbClr val="535353"/>
                </a:solidFill>
              </a:rPr>
              <a:t>Body Level One</a:t>
            </a:r>
          </a:p>
          <a:p>
            <a:pPr lvl="1">
              <a:defRPr sz="1800">
                <a:solidFill>
                  <a:srgbClr val="000000"/>
                </a:solidFill>
              </a:defRPr>
            </a:pPr>
            <a:r>
              <a:rPr sz="4600">
                <a:solidFill>
                  <a:srgbClr val="535353"/>
                </a:solidFill>
              </a:rPr>
              <a:t>Body Level Two</a:t>
            </a:r>
          </a:p>
          <a:p>
            <a:pPr lvl="2">
              <a:defRPr sz="1800">
                <a:solidFill>
                  <a:srgbClr val="000000"/>
                </a:solidFill>
              </a:defRPr>
            </a:pPr>
            <a:r>
              <a:rPr sz="4600">
                <a:solidFill>
                  <a:srgbClr val="535353"/>
                </a:solidFill>
              </a:rPr>
              <a:t>Body Level Three</a:t>
            </a:r>
          </a:p>
          <a:p>
            <a:pPr lvl="3">
              <a:defRPr sz="1800">
                <a:solidFill>
                  <a:srgbClr val="000000"/>
                </a:solidFill>
              </a:defRPr>
            </a:pPr>
            <a:r>
              <a:rPr sz="4600">
                <a:solidFill>
                  <a:srgbClr val="535353"/>
                </a:solidFill>
              </a:rPr>
              <a:t>Body Level Four</a:t>
            </a:r>
          </a:p>
          <a:p>
            <a:pPr lvl="4">
              <a:defRPr sz="1800">
                <a:solidFill>
                  <a:srgbClr val="000000"/>
                </a:solidFill>
              </a:defRPr>
            </a:pPr>
            <a:r>
              <a:rPr sz="4600">
                <a:solidFill>
                  <a:srgbClr val="535353"/>
                </a:solidFill>
              </a:rPr>
              <a:t>Body Level Five</a:t>
            </a: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21" name="Shape 21"/>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Title Text</a:t>
            </a:r>
          </a:p>
        </p:txBody>
      </p:sp>
      <p:sp>
        <p:nvSpPr>
          <p:cNvPr id="22" name="Shape 22"/>
          <p:cNvSpPr>
            <a:spLocks noGrp="1"/>
          </p:cNvSpPr>
          <p:nvPr>
            <p:ph type="body" idx="1"/>
          </p:nvPr>
        </p:nvSpPr>
        <p:spPr>
          <a:xfrm>
            <a:off x="355600" y="2730500"/>
            <a:ext cx="5892800" cy="6299200"/>
          </a:xfrm>
          <a:prstGeom prst="rect">
            <a:avLst/>
          </a:prstGeom>
        </p:spPr>
        <p:txBody>
          <a:bodyPr/>
          <a:lstStyle>
            <a:lvl1pPr marL="431800" indent="-431800">
              <a:lnSpc>
                <a:spcPct val="100000"/>
              </a:lnSpc>
              <a:spcBef>
                <a:spcPts val="3800"/>
              </a:spcBef>
              <a:defRPr sz="3800"/>
            </a:lvl1pPr>
            <a:lvl2pPr marL="863600" indent="-431800">
              <a:lnSpc>
                <a:spcPct val="100000"/>
              </a:lnSpc>
              <a:spcBef>
                <a:spcPts val="3800"/>
              </a:spcBef>
              <a:defRPr sz="3800"/>
            </a:lvl2pPr>
            <a:lvl3pPr marL="1295400" indent="-431800">
              <a:lnSpc>
                <a:spcPct val="100000"/>
              </a:lnSpc>
              <a:spcBef>
                <a:spcPts val="3800"/>
              </a:spcBef>
              <a:defRPr sz="3800"/>
            </a:lvl3pPr>
            <a:lvl4pPr marL="1727200" indent="-431800">
              <a:lnSpc>
                <a:spcPct val="100000"/>
              </a:lnSpc>
              <a:spcBef>
                <a:spcPts val="3800"/>
              </a:spcBef>
              <a:defRPr sz="3800"/>
            </a:lvl4pPr>
            <a:lvl5pPr marL="2159000" indent="-431800">
              <a:lnSpc>
                <a:spcPct val="100000"/>
              </a:lnSpc>
              <a:spcBef>
                <a:spcPts val="3800"/>
              </a:spcBef>
              <a:defRPr sz="3800"/>
            </a:lvl5pPr>
          </a:lstStyle>
          <a:p>
            <a:pPr lvl="0">
              <a:defRPr sz="1800">
                <a:solidFill>
                  <a:srgbClr val="000000"/>
                </a:solidFill>
              </a:defRPr>
            </a:pPr>
            <a:r>
              <a:rPr sz="3800">
                <a:solidFill>
                  <a:srgbClr val="535353"/>
                </a:solidFill>
              </a:rPr>
              <a:t>Body Level One</a:t>
            </a:r>
          </a:p>
          <a:p>
            <a:pPr lvl="1">
              <a:defRPr sz="1800">
                <a:solidFill>
                  <a:srgbClr val="000000"/>
                </a:solidFill>
              </a:defRPr>
            </a:pPr>
            <a:r>
              <a:rPr sz="3800">
                <a:solidFill>
                  <a:srgbClr val="535353"/>
                </a:solidFill>
              </a:rPr>
              <a:t>Body Level Two</a:t>
            </a:r>
          </a:p>
          <a:p>
            <a:pPr lvl="2">
              <a:defRPr sz="1800">
                <a:solidFill>
                  <a:srgbClr val="000000"/>
                </a:solidFill>
              </a:defRPr>
            </a:pPr>
            <a:r>
              <a:rPr sz="3800">
                <a:solidFill>
                  <a:srgbClr val="535353"/>
                </a:solidFill>
              </a:rPr>
              <a:t>Body Level Three</a:t>
            </a:r>
          </a:p>
          <a:p>
            <a:pPr lvl="3">
              <a:defRPr sz="1800">
                <a:solidFill>
                  <a:srgbClr val="000000"/>
                </a:solidFill>
              </a:defRPr>
            </a:pPr>
            <a:r>
              <a:rPr sz="3800">
                <a:solidFill>
                  <a:srgbClr val="535353"/>
                </a:solidFill>
              </a:rPr>
              <a:t>Body Level Four</a:t>
            </a:r>
          </a:p>
          <a:p>
            <a:pPr lvl="4">
              <a:defRPr sz="1800">
                <a:solidFill>
                  <a:srgbClr val="000000"/>
                </a:solidFill>
              </a:defRPr>
            </a:pPr>
            <a:r>
              <a:rPr sz="3800">
                <a:solidFill>
                  <a:srgbClr val="535353"/>
                </a:solidFill>
              </a:rPr>
              <a:t>Body Level Five</a:t>
            </a: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24" name="Shape 24"/>
          <p:cNvSpPr>
            <a:spLocks noGrp="1"/>
          </p:cNvSpPr>
          <p:nvPr>
            <p:ph type="body" idx="1"/>
          </p:nvPr>
        </p:nvSpPr>
        <p:spPr>
          <a:xfrm>
            <a:off x="762000" y="762000"/>
            <a:ext cx="11468100" cy="8216900"/>
          </a:xfrm>
          <a:prstGeom prst="rect">
            <a:avLst/>
          </a:prstGeom>
        </p:spPr>
        <p:txBody>
          <a:bodyPr/>
          <a:lstStyle/>
          <a:p>
            <a:pPr lvl="0">
              <a:defRPr sz="1800">
                <a:solidFill>
                  <a:srgbClr val="000000"/>
                </a:solidFill>
              </a:defRPr>
            </a:pPr>
            <a:r>
              <a:rPr sz="4600">
                <a:solidFill>
                  <a:srgbClr val="535353"/>
                </a:solidFill>
              </a:rPr>
              <a:t>Body Level One</a:t>
            </a:r>
          </a:p>
          <a:p>
            <a:pPr lvl="1">
              <a:defRPr sz="1800">
                <a:solidFill>
                  <a:srgbClr val="000000"/>
                </a:solidFill>
              </a:defRPr>
            </a:pPr>
            <a:r>
              <a:rPr sz="4600">
                <a:solidFill>
                  <a:srgbClr val="535353"/>
                </a:solidFill>
              </a:rPr>
              <a:t>Body Level Two</a:t>
            </a:r>
          </a:p>
          <a:p>
            <a:pPr lvl="2">
              <a:defRPr sz="1800">
                <a:solidFill>
                  <a:srgbClr val="000000"/>
                </a:solidFill>
              </a:defRPr>
            </a:pPr>
            <a:r>
              <a:rPr sz="4600">
                <a:solidFill>
                  <a:srgbClr val="535353"/>
                </a:solidFill>
              </a:rPr>
              <a:t>Body Level Three</a:t>
            </a:r>
          </a:p>
          <a:p>
            <a:pPr lvl="3">
              <a:defRPr sz="1800">
                <a:solidFill>
                  <a:srgbClr val="000000"/>
                </a:solidFill>
              </a:defRPr>
            </a:pPr>
            <a:r>
              <a:rPr sz="4600">
                <a:solidFill>
                  <a:srgbClr val="535353"/>
                </a:solidFill>
              </a:rPr>
              <a:t>Body Level Four</a:t>
            </a:r>
          </a:p>
          <a:p>
            <a:pPr lvl="4">
              <a:defRPr sz="1800">
                <a:solidFill>
                  <a:srgbClr val="000000"/>
                </a:solidFill>
              </a:defRPr>
            </a:pPr>
            <a:r>
              <a:rPr sz="4600">
                <a:solidFill>
                  <a:srgbClr val="535353"/>
                </a:solidFill>
              </a:rPr>
              <a:t>Body Level Five</a:t>
            </a: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6"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355600" y="254000"/>
            <a:ext cx="12293600" cy="2438400"/>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normAutofit/>
          </a:bodyPr>
          <a:lstStyle/>
          <a:p>
            <a:pPr lvl="0">
              <a:defRPr sz="1800" cap="none">
                <a:solidFill>
                  <a:srgbClr val="000000"/>
                </a:solidFill>
              </a:defRPr>
            </a:pPr>
            <a:r>
              <a:rPr sz="7200" cap="all">
                <a:solidFill>
                  <a:srgbClr val="535353"/>
                </a:solidFill>
              </a:rPr>
              <a:t>Title Text</a:t>
            </a:r>
          </a:p>
        </p:txBody>
      </p:sp>
      <p:sp>
        <p:nvSpPr>
          <p:cNvPr id="3" name="Shape 3"/>
          <p:cNvSpPr>
            <a:spLocks noGrp="1"/>
          </p:cNvSpPr>
          <p:nvPr>
            <p:ph type="body" idx="1"/>
          </p:nvPr>
        </p:nvSpPr>
        <p:spPr>
          <a:xfrm>
            <a:off x="355600" y="2730500"/>
            <a:ext cx="12293600" cy="6299200"/>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normAutofit/>
          </a:bodyPr>
          <a:lstStyle/>
          <a:p>
            <a:pPr lvl="0">
              <a:defRPr sz="1800">
                <a:solidFill>
                  <a:srgbClr val="000000"/>
                </a:solidFill>
              </a:defRPr>
            </a:pPr>
            <a:r>
              <a:rPr sz="4600">
                <a:solidFill>
                  <a:srgbClr val="535353"/>
                </a:solidFill>
              </a:rPr>
              <a:t>Body Level One</a:t>
            </a:r>
          </a:p>
          <a:p>
            <a:pPr lvl="1">
              <a:defRPr sz="1800">
                <a:solidFill>
                  <a:srgbClr val="000000"/>
                </a:solidFill>
              </a:defRPr>
            </a:pPr>
            <a:r>
              <a:rPr sz="4600">
                <a:solidFill>
                  <a:srgbClr val="535353"/>
                </a:solidFill>
              </a:rPr>
              <a:t>Body Level Two</a:t>
            </a:r>
          </a:p>
          <a:p>
            <a:pPr lvl="2">
              <a:defRPr sz="1800">
                <a:solidFill>
                  <a:srgbClr val="000000"/>
                </a:solidFill>
              </a:defRPr>
            </a:pPr>
            <a:r>
              <a:rPr sz="4600">
                <a:solidFill>
                  <a:srgbClr val="535353"/>
                </a:solidFill>
              </a:rPr>
              <a:t>Body Level Three</a:t>
            </a:r>
          </a:p>
          <a:p>
            <a:pPr lvl="3">
              <a:defRPr sz="1800">
                <a:solidFill>
                  <a:srgbClr val="000000"/>
                </a:solidFill>
              </a:defRPr>
            </a:pPr>
            <a:r>
              <a:rPr sz="4600">
                <a:solidFill>
                  <a:srgbClr val="535353"/>
                </a:solidFill>
              </a:rPr>
              <a:t>Body Level Four</a:t>
            </a:r>
          </a:p>
          <a:p>
            <a:pPr lvl="4">
              <a:defRPr sz="1800">
                <a:solidFill>
                  <a:srgbClr val="000000"/>
                </a:solidFill>
              </a:defRPr>
            </a:pPr>
            <a:r>
              <a:rPr sz="4600">
                <a:solidFill>
                  <a:srgbClr val="535353"/>
                </a:solidFill>
              </a:rPr>
              <a:t>Body Level Five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ransition spd="med"/>
  <p:txStyles>
    <p:titleStyle>
      <a:lvl1pPr algn="ctr" defTabSz="584200">
        <a:defRPr sz="7200" cap="all">
          <a:solidFill>
            <a:srgbClr val="535353"/>
          </a:solidFill>
          <a:latin typeface="+mn-lt"/>
          <a:ea typeface="+mn-ea"/>
          <a:cs typeface="+mn-cs"/>
          <a:sym typeface="Gill Sans Light"/>
        </a:defRPr>
      </a:lvl1pPr>
      <a:lvl2pPr indent="228600" algn="ctr" defTabSz="584200">
        <a:defRPr sz="7200" cap="all">
          <a:solidFill>
            <a:srgbClr val="535353"/>
          </a:solidFill>
          <a:latin typeface="+mn-lt"/>
          <a:ea typeface="+mn-ea"/>
          <a:cs typeface="+mn-cs"/>
          <a:sym typeface="Gill Sans Light"/>
        </a:defRPr>
      </a:lvl2pPr>
      <a:lvl3pPr indent="457200" algn="ctr" defTabSz="584200">
        <a:defRPr sz="7200" cap="all">
          <a:solidFill>
            <a:srgbClr val="535353"/>
          </a:solidFill>
          <a:latin typeface="+mn-lt"/>
          <a:ea typeface="+mn-ea"/>
          <a:cs typeface="+mn-cs"/>
          <a:sym typeface="Gill Sans Light"/>
        </a:defRPr>
      </a:lvl3pPr>
      <a:lvl4pPr indent="685800" algn="ctr" defTabSz="584200">
        <a:defRPr sz="7200" cap="all">
          <a:solidFill>
            <a:srgbClr val="535353"/>
          </a:solidFill>
          <a:latin typeface="+mn-lt"/>
          <a:ea typeface="+mn-ea"/>
          <a:cs typeface="+mn-cs"/>
          <a:sym typeface="Gill Sans Light"/>
        </a:defRPr>
      </a:lvl4pPr>
      <a:lvl5pPr indent="914400" algn="ctr" defTabSz="584200">
        <a:defRPr sz="7200" cap="all">
          <a:solidFill>
            <a:srgbClr val="535353"/>
          </a:solidFill>
          <a:latin typeface="+mn-lt"/>
          <a:ea typeface="+mn-ea"/>
          <a:cs typeface="+mn-cs"/>
          <a:sym typeface="Gill Sans Light"/>
        </a:defRPr>
      </a:lvl5pPr>
      <a:lvl6pPr indent="1143000" algn="ctr" defTabSz="584200">
        <a:defRPr sz="7200" cap="all">
          <a:solidFill>
            <a:srgbClr val="535353"/>
          </a:solidFill>
          <a:latin typeface="+mn-lt"/>
          <a:ea typeface="+mn-ea"/>
          <a:cs typeface="+mn-cs"/>
          <a:sym typeface="Gill Sans Light"/>
        </a:defRPr>
      </a:lvl6pPr>
      <a:lvl7pPr indent="1371600" algn="ctr" defTabSz="584200">
        <a:defRPr sz="7200" cap="all">
          <a:solidFill>
            <a:srgbClr val="535353"/>
          </a:solidFill>
          <a:latin typeface="+mn-lt"/>
          <a:ea typeface="+mn-ea"/>
          <a:cs typeface="+mn-cs"/>
          <a:sym typeface="Gill Sans Light"/>
        </a:defRPr>
      </a:lvl7pPr>
      <a:lvl8pPr indent="1600200" algn="ctr" defTabSz="584200">
        <a:defRPr sz="7200" cap="all">
          <a:solidFill>
            <a:srgbClr val="535353"/>
          </a:solidFill>
          <a:latin typeface="+mn-lt"/>
          <a:ea typeface="+mn-ea"/>
          <a:cs typeface="+mn-cs"/>
          <a:sym typeface="Gill Sans Light"/>
        </a:defRPr>
      </a:lvl8pPr>
      <a:lvl9pPr indent="1828800" algn="ctr" defTabSz="584200">
        <a:defRPr sz="7200" cap="all">
          <a:solidFill>
            <a:srgbClr val="535353"/>
          </a:solidFill>
          <a:latin typeface="+mn-lt"/>
          <a:ea typeface="+mn-ea"/>
          <a:cs typeface="+mn-cs"/>
          <a:sym typeface="Gill Sans Light"/>
        </a:defRPr>
      </a:lvl9pPr>
    </p:titleStyle>
    <p:bodyStyle>
      <a:lvl1pPr marL="520700" indent="-520700" defTabSz="584200">
        <a:lnSpc>
          <a:spcPct val="120000"/>
        </a:lnSpc>
        <a:spcBef>
          <a:spcPts val="4600"/>
        </a:spcBef>
        <a:buSzPct val="82000"/>
        <a:buChar char="•"/>
        <a:defRPr sz="4600">
          <a:solidFill>
            <a:srgbClr val="535353"/>
          </a:solidFill>
          <a:latin typeface="+mn-lt"/>
          <a:ea typeface="+mn-ea"/>
          <a:cs typeface="+mn-cs"/>
          <a:sym typeface="Gill Sans Light"/>
        </a:defRPr>
      </a:lvl1pPr>
      <a:lvl2pPr marL="1041400" indent="-520700" defTabSz="584200">
        <a:lnSpc>
          <a:spcPct val="120000"/>
        </a:lnSpc>
        <a:spcBef>
          <a:spcPts val="4600"/>
        </a:spcBef>
        <a:buSzPct val="82000"/>
        <a:buChar char="•"/>
        <a:defRPr sz="4600">
          <a:solidFill>
            <a:srgbClr val="535353"/>
          </a:solidFill>
          <a:latin typeface="+mn-lt"/>
          <a:ea typeface="+mn-ea"/>
          <a:cs typeface="+mn-cs"/>
          <a:sym typeface="Gill Sans Light"/>
        </a:defRPr>
      </a:lvl2pPr>
      <a:lvl3pPr marL="1562100" indent="-520700" defTabSz="584200">
        <a:lnSpc>
          <a:spcPct val="120000"/>
        </a:lnSpc>
        <a:spcBef>
          <a:spcPts val="4600"/>
        </a:spcBef>
        <a:buSzPct val="82000"/>
        <a:buChar char="•"/>
        <a:defRPr sz="4600">
          <a:solidFill>
            <a:srgbClr val="535353"/>
          </a:solidFill>
          <a:latin typeface="+mn-lt"/>
          <a:ea typeface="+mn-ea"/>
          <a:cs typeface="+mn-cs"/>
          <a:sym typeface="Gill Sans Light"/>
        </a:defRPr>
      </a:lvl3pPr>
      <a:lvl4pPr marL="2082800" indent="-520700" defTabSz="584200">
        <a:lnSpc>
          <a:spcPct val="120000"/>
        </a:lnSpc>
        <a:spcBef>
          <a:spcPts val="4600"/>
        </a:spcBef>
        <a:buSzPct val="82000"/>
        <a:buChar char="•"/>
        <a:defRPr sz="4600">
          <a:solidFill>
            <a:srgbClr val="535353"/>
          </a:solidFill>
          <a:latin typeface="+mn-lt"/>
          <a:ea typeface="+mn-ea"/>
          <a:cs typeface="+mn-cs"/>
          <a:sym typeface="Gill Sans Light"/>
        </a:defRPr>
      </a:lvl4pPr>
      <a:lvl5pPr marL="2603500" indent="-520700" defTabSz="584200">
        <a:lnSpc>
          <a:spcPct val="120000"/>
        </a:lnSpc>
        <a:spcBef>
          <a:spcPts val="4600"/>
        </a:spcBef>
        <a:buSzPct val="82000"/>
        <a:buChar char="•"/>
        <a:defRPr sz="4600">
          <a:solidFill>
            <a:srgbClr val="535353"/>
          </a:solidFill>
          <a:latin typeface="+mn-lt"/>
          <a:ea typeface="+mn-ea"/>
          <a:cs typeface="+mn-cs"/>
          <a:sym typeface="Gill Sans Light"/>
        </a:defRPr>
      </a:lvl5pPr>
      <a:lvl6pPr marL="3124200" indent="-520700" defTabSz="584200">
        <a:lnSpc>
          <a:spcPct val="120000"/>
        </a:lnSpc>
        <a:spcBef>
          <a:spcPts val="4600"/>
        </a:spcBef>
        <a:buSzPct val="82000"/>
        <a:buChar char="•"/>
        <a:defRPr sz="4600">
          <a:solidFill>
            <a:srgbClr val="535353"/>
          </a:solidFill>
          <a:latin typeface="+mn-lt"/>
          <a:ea typeface="+mn-ea"/>
          <a:cs typeface="+mn-cs"/>
          <a:sym typeface="Gill Sans Light"/>
        </a:defRPr>
      </a:lvl6pPr>
      <a:lvl7pPr marL="3644900" indent="-520700" defTabSz="584200">
        <a:lnSpc>
          <a:spcPct val="120000"/>
        </a:lnSpc>
        <a:spcBef>
          <a:spcPts val="4600"/>
        </a:spcBef>
        <a:buSzPct val="82000"/>
        <a:buChar char="•"/>
        <a:defRPr sz="4600">
          <a:solidFill>
            <a:srgbClr val="535353"/>
          </a:solidFill>
          <a:latin typeface="+mn-lt"/>
          <a:ea typeface="+mn-ea"/>
          <a:cs typeface="+mn-cs"/>
          <a:sym typeface="Gill Sans Light"/>
        </a:defRPr>
      </a:lvl7pPr>
      <a:lvl8pPr marL="4165600" indent="-520700" defTabSz="584200">
        <a:lnSpc>
          <a:spcPct val="120000"/>
        </a:lnSpc>
        <a:spcBef>
          <a:spcPts val="4600"/>
        </a:spcBef>
        <a:buSzPct val="82000"/>
        <a:buChar char="•"/>
        <a:defRPr sz="4600">
          <a:solidFill>
            <a:srgbClr val="535353"/>
          </a:solidFill>
          <a:latin typeface="+mn-lt"/>
          <a:ea typeface="+mn-ea"/>
          <a:cs typeface="+mn-cs"/>
          <a:sym typeface="Gill Sans Light"/>
        </a:defRPr>
      </a:lvl8pPr>
      <a:lvl9pPr marL="4686300" indent="-520700" defTabSz="584200">
        <a:lnSpc>
          <a:spcPct val="120000"/>
        </a:lnSpc>
        <a:spcBef>
          <a:spcPts val="4600"/>
        </a:spcBef>
        <a:buSzPct val="82000"/>
        <a:buChar char="•"/>
        <a:defRPr sz="4600">
          <a:solidFill>
            <a:srgbClr val="535353"/>
          </a:solidFill>
          <a:latin typeface="+mn-lt"/>
          <a:ea typeface="+mn-ea"/>
          <a:cs typeface="+mn-cs"/>
          <a:sym typeface="Gill Sans Light"/>
        </a:defRPr>
      </a:lvl9pPr>
    </p:bodyStyle>
    <p:otherStyle>
      <a:lvl1pPr algn="ctr" defTabSz="584200">
        <a:defRPr>
          <a:solidFill>
            <a:schemeClr val="tx1"/>
          </a:solidFill>
          <a:latin typeface="+mn-lt"/>
          <a:ea typeface="+mn-ea"/>
          <a:cs typeface="+mn-cs"/>
          <a:sym typeface="Gill Sans Light"/>
        </a:defRPr>
      </a:lvl1pPr>
      <a:lvl2pPr indent="228600" algn="ctr" defTabSz="584200">
        <a:defRPr>
          <a:solidFill>
            <a:schemeClr val="tx1"/>
          </a:solidFill>
          <a:latin typeface="+mn-lt"/>
          <a:ea typeface="+mn-ea"/>
          <a:cs typeface="+mn-cs"/>
          <a:sym typeface="Gill Sans Light"/>
        </a:defRPr>
      </a:lvl2pPr>
      <a:lvl3pPr indent="457200" algn="ctr" defTabSz="584200">
        <a:defRPr>
          <a:solidFill>
            <a:schemeClr val="tx1"/>
          </a:solidFill>
          <a:latin typeface="+mn-lt"/>
          <a:ea typeface="+mn-ea"/>
          <a:cs typeface="+mn-cs"/>
          <a:sym typeface="Gill Sans Light"/>
        </a:defRPr>
      </a:lvl3pPr>
      <a:lvl4pPr indent="685800" algn="ctr" defTabSz="584200">
        <a:defRPr>
          <a:solidFill>
            <a:schemeClr val="tx1"/>
          </a:solidFill>
          <a:latin typeface="+mn-lt"/>
          <a:ea typeface="+mn-ea"/>
          <a:cs typeface="+mn-cs"/>
          <a:sym typeface="Gill Sans Light"/>
        </a:defRPr>
      </a:lvl4pPr>
      <a:lvl5pPr indent="914400" algn="ctr" defTabSz="584200">
        <a:defRPr>
          <a:solidFill>
            <a:schemeClr val="tx1"/>
          </a:solidFill>
          <a:latin typeface="+mn-lt"/>
          <a:ea typeface="+mn-ea"/>
          <a:cs typeface="+mn-cs"/>
          <a:sym typeface="Gill Sans Light"/>
        </a:defRPr>
      </a:lvl5pPr>
      <a:lvl6pPr indent="1143000" algn="ctr" defTabSz="584200">
        <a:defRPr>
          <a:solidFill>
            <a:schemeClr val="tx1"/>
          </a:solidFill>
          <a:latin typeface="+mn-lt"/>
          <a:ea typeface="+mn-ea"/>
          <a:cs typeface="+mn-cs"/>
          <a:sym typeface="Gill Sans Light"/>
        </a:defRPr>
      </a:lvl6pPr>
      <a:lvl7pPr indent="1371600" algn="ctr" defTabSz="584200">
        <a:defRPr>
          <a:solidFill>
            <a:schemeClr val="tx1"/>
          </a:solidFill>
          <a:latin typeface="+mn-lt"/>
          <a:ea typeface="+mn-ea"/>
          <a:cs typeface="+mn-cs"/>
          <a:sym typeface="Gill Sans Light"/>
        </a:defRPr>
      </a:lvl7pPr>
      <a:lvl8pPr indent="1600200" algn="ctr" defTabSz="584200">
        <a:defRPr>
          <a:solidFill>
            <a:schemeClr val="tx1"/>
          </a:solidFill>
          <a:latin typeface="+mn-lt"/>
          <a:ea typeface="+mn-ea"/>
          <a:cs typeface="+mn-cs"/>
          <a:sym typeface="Gill Sans Light"/>
        </a:defRPr>
      </a:lvl8pPr>
      <a:lvl9pPr indent="1828800" algn="ctr" defTabSz="584200">
        <a:defRPr>
          <a:solidFill>
            <a:schemeClr val="tx1"/>
          </a:solidFill>
          <a:latin typeface="+mn-lt"/>
          <a:ea typeface="+mn-ea"/>
          <a:cs typeface="+mn-cs"/>
          <a:sym typeface="Gill Sans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3" Type="http://schemas.openxmlformats.org/officeDocument/2006/relationships/hyperlink" Target="http://www.osha.gov/" TargetMode="External"/><Relationship Id="rId2" Type="http://schemas.openxmlformats.org/officeDocument/2006/relationships/notesSlide" Target="../notesSlides/notesSlide16.xml"/><Relationship Id="rId1" Type="http://schemas.openxmlformats.org/officeDocument/2006/relationships/slideLayout" Target="../slideLayouts/slideLayout6.xml"/><Relationship Id="rId4" Type="http://schemas.openxmlformats.org/officeDocument/2006/relationships/hyperlink" Target="http://www.osha.gov/Publications/osha3021.pdf" TargetMode="Externa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Shape 38"/>
          <p:cNvSpPr>
            <a:spLocks noGrp="1"/>
          </p:cNvSpPr>
          <p:nvPr>
            <p:ph type="title"/>
          </p:nvPr>
        </p:nvSpPr>
        <p:spPr>
          <a:prstGeom prst="rect">
            <a:avLst/>
          </a:prstGeom>
        </p:spPr>
        <p:txBody>
          <a:bodyPr anchor="ctr"/>
          <a:lstStyle/>
          <a:p>
            <a:pPr lvl="0">
              <a:defRPr sz="1800" cap="none">
                <a:solidFill>
                  <a:srgbClr val="000000"/>
                </a:solidFill>
              </a:defRPr>
            </a:pPr>
            <a:r>
              <a:rPr sz="7200" cap="all">
                <a:solidFill>
                  <a:srgbClr val="535353"/>
                </a:solidFill>
              </a:rPr>
              <a:t>Site Inspection</a:t>
            </a:r>
          </a:p>
        </p:txBody>
      </p:sp>
      <p:sp>
        <p:nvSpPr>
          <p:cNvPr id="39" name="Shape 39"/>
          <p:cNvSpPr>
            <a:spLocks noGrp="1"/>
          </p:cNvSpPr>
          <p:nvPr>
            <p:ph type="body" idx="1"/>
          </p:nvPr>
        </p:nvSpPr>
        <p:spPr>
          <a:xfrm>
            <a:off x="355600" y="7620000"/>
            <a:ext cx="12293600" cy="1295400"/>
          </a:xfrm>
          <a:prstGeom prst="rect">
            <a:avLst/>
          </a:prstGeom>
        </p:spPr>
        <p:txBody>
          <a:bodyPr/>
          <a:lstStyle>
            <a:lvl1pPr marR="33374" algn="l" defTabSz="938688">
              <a:lnSpc>
                <a:spcPct val="90000"/>
              </a:lnSpc>
              <a:spcBef>
                <a:spcPts val="200"/>
              </a:spcBef>
              <a:defRPr sz="2044">
                <a:solidFill>
                  <a:srgbClr val="000000"/>
                </a:solidFill>
                <a:latin typeface="Constantia"/>
                <a:ea typeface="Constantia"/>
                <a:cs typeface="Constantia"/>
                <a:sym typeface="Constantia"/>
              </a:defRPr>
            </a:lvl1pPr>
          </a:lstStyle>
          <a:p>
            <a:pPr lvl="0">
              <a:defRPr sz="1800"/>
            </a:pPr>
            <a:r>
              <a:rPr sz="2044"/>
              <a:t>This material was produced under a grant (SH-26282-SH4) from the Occupational Safety and Health Administration, U.S. Department of Labor. It does not necessarily  reflect the views or policies of the U.S. Department of Labor, nor does the mention of trade names, commercial products, or organization imply endorsement by the U.S. Government.</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Shape 70"/>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Natural disaster</a:t>
            </a:r>
          </a:p>
        </p:txBody>
      </p:sp>
      <p:sp>
        <p:nvSpPr>
          <p:cNvPr id="71" name="Shape 71"/>
          <p:cNvSpPr>
            <a:spLocks noGrp="1"/>
          </p:cNvSpPr>
          <p:nvPr>
            <p:ph type="body" idx="1"/>
          </p:nvPr>
        </p:nvSpPr>
        <p:spPr>
          <a:prstGeom prst="rect">
            <a:avLst/>
          </a:prstGeom>
        </p:spPr>
        <p:txBody>
          <a:bodyPr numCol="2" spcCol="614680">
            <a:normAutofit fontScale="92500"/>
          </a:bodyPr>
          <a:lstStyle/>
          <a:p>
            <a:pPr marL="0" lvl="0" indent="0" defTabSz="490727">
              <a:spcBef>
                <a:spcPts val="3800"/>
              </a:spcBef>
              <a:buSzTx/>
              <a:buNone/>
              <a:defRPr sz="1800">
                <a:solidFill>
                  <a:srgbClr val="000000"/>
                </a:solidFill>
              </a:defRPr>
            </a:pPr>
            <a:r>
              <a:rPr sz="3864">
                <a:solidFill>
                  <a:srgbClr val="535353"/>
                </a:solidFill>
              </a:rPr>
              <a:t>After an environmental disaster occurs you need to perform a site inspection.  This inspection will look for any damages to the site that could present a hazard to workers.  Some examples of environmental damage are:</a:t>
            </a:r>
          </a:p>
          <a:p>
            <a:pPr marL="1312163" lvl="1" indent="-437387" defTabSz="490727">
              <a:lnSpc>
                <a:spcPct val="100000"/>
              </a:lnSpc>
              <a:spcBef>
                <a:spcPts val="3800"/>
              </a:spcBef>
              <a:buClr>
                <a:srgbClr val="535353"/>
              </a:buClr>
              <a:defRPr sz="1800">
                <a:solidFill>
                  <a:srgbClr val="000000"/>
                </a:solidFill>
              </a:defRPr>
            </a:pPr>
            <a:r>
              <a:rPr sz="3864">
                <a:solidFill>
                  <a:srgbClr val="535353"/>
                </a:solidFill>
              </a:rPr>
              <a:t>Tornado / High Winds</a:t>
            </a:r>
          </a:p>
          <a:p>
            <a:pPr marL="1312163" lvl="1" indent="-437387" defTabSz="490727">
              <a:lnSpc>
                <a:spcPct val="100000"/>
              </a:lnSpc>
              <a:spcBef>
                <a:spcPts val="3800"/>
              </a:spcBef>
              <a:buClr>
                <a:srgbClr val="535353"/>
              </a:buClr>
              <a:defRPr sz="1800">
                <a:solidFill>
                  <a:srgbClr val="000000"/>
                </a:solidFill>
              </a:defRPr>
            </a:pPr>
            <a:r>
              <a:rPr sz="3864">
                <a:solidFill>
                  <a:srgbClr val="535353"/>
                </a:solidFill>
              </a:rPr>
              <a:t>Flood</a:t>
            </a:r>
          </a:p>
          <a:p>
            <a:pPr marL="1312163" lvl="1" indent="-437387" defTabSz="490727">
              <a:spcBef>
                <a:spcPts val="3800"/>
              </a:spcBef>
              <a:buClr>
                <a:srgbClr val="535353"/>
              </a:buClr>
              <a:defRPr sz="1800">
                <a:solidFill>
                  <a:srgbClr val="000000"/>
                </a:solidFill>
              </a:defRPr>
            </a:pPr>
            <a:r>
              <a:rPr sz="3864">
                <a:solidFill>
                  <a:srgbClr val="535353"/>
                </a:solidFill>
              </a:rPr>
              <a:t>Earthquake</a:t>
            </a:r>
          </a:p>
          <a:p>
            <a:pPr marL="1312163" lvl="1" indent="-437387" defTabSz="490727">
              <a:spcBef>
                <a:spcPts val="3800"/>
              </a:spcBef>
              <a:buClr>
                <a:srgbClr val="535353"/>
              </a:buClr>
              <a:defRPr sz="1800">
                <a:solidFill>
                  <a:srgbClr val="000000"/>
                </a:solidFill>
              </a:defRPr>
            </a:pPr>
            <a:r>
              <a:rPr sz="3864">
                <a:solidFill>
                  <a:srgbClr val="535353"/>
                </a:solidFill>
              </a:rPr>
              <a:t>Ice Storms</a:t>
            </a:r>
          </a:p>
          <a:p>
            <a:pPr marL="1312163" lvl="1" indent="-437387" defTabSz="490727">
              <a:spcBef>
                <a:spcPts val="3800"/>
              </a:spcBef>
              <a:buClr>
                <a:srgbClr val="535353"/>
              </a:buClr>
              <a:defRPr sz="1800">
                <a:solidFill>
                  <a:srgbClr val="000000"/>
                </a:solidFill>
              </a:defRPr>
            </a:pPr>
            <a:r>
              <a:rPr sz="3864">
                <a:solidFill>
                  <a:srgbClr val="535353"/>
                </a:solidFill>
              </a:rPr>
              <a:t>Etc.</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Shape 73"/>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Man made disaster</a:t>
            </a:r>
          </a:p>
        </p:txBody>
      </p:sp>
      <p:sp>
        <p:nvSpPr>
          <p:cNvPr id="74" name="Shape 74"/>
          <p:cNvSpPr>
            <a:spLocks noGrp="1"/>
          </p:cNvSpPr>
          <p:nvPr>
            <p:ph type="body" idx="1"/>
          </p:nvPr>
        </p:nvSpPr>
        <p:spPr>
          <a:prstGeom prst="rect">
            <a:avLst/>
          </a:prstGeom>
        </p:spPr>
        <p:txBody>
          <a:bodyPr numCol="2" spcCol="614680">
            <a:normAutofit lnSpcReduction="10000"/>
          </a:bodyPr>
          <a:lstStyle/>
          <a:p>
            <a:pPr marL="0" lvl="0" indent="0">
              <a:buSzTx/>
              <a:buNone/>
              <a:defRPr sz="1800">
                <a:solidFill>
                  <a:srgbClr val="000000"/>
                </a:solidFill>
              </a:defRPr>
            </a:pPr>
            <a:r>
              <a:rPr sz="4600">
                <a:solidFill>
                  <a:srgbClr val="535353"/>
                </a:solidFill>
              </a:rPr>
              <a:t>After any indication of a man made disaster, a site inspection must be performed.  Some examples of man made disasters are:</a:t>
            </a:r>
          </a:p>
          <a:p>
            <a:pPr marL="1562100" lvl="1">
              <a:buClr>
                <a:srgbClr val="535353"/>
              </a:buClr>
              <a:defRPr sz="1800">
                <a:solidFill>
                  <a:srgbClr val="000000"/>
                </a:solidFill>
              </a:defRPr>
            </a:pPr>
            <a:endParaRPr sz="4600">
              <a:solidFill>
                <a:srgbClr val="535353"/>
              </a:solidFill>
            </a:endParaRPr>
          </a:p>
          <a:p>
            <a:pPr marL="1562100" lvl="1">
              <a:buClr>
                <a:srgbClr val="535353"/>
              </a:buClr>
              <a:defRPr sz="1800">
                <a:solidFill>
                  <a:srgbClr val="000000"/>
                </a:solidFill>
              </a:defRPr>
            </a:pPr>
            <a:r>
              <a:rPr sz="4600">
                <a:solidFill>
                  <a:srgbClr val="535353"/>
                </a:solidFill>
              </a:rPr>
              <a:t>Fire</a:t>
            </a:r>
          </a:p>
          <a:p>
            <a:pPr marL="1562100" lvl="1">
              <a:buClr>
                <a:srgbClr val="535353"/>
              </a:buClr>
              <a:defRPr sz="1800">
                <a:solidFill>
                  <a:srgbClr val="000000"/>
                </a:solidFill>
              </a:defRPr>
            </a:pPr>
            <a:r>
              <a:rPr sz="4600">
                <a:solidFill>
                  <a:srgbClr val="535353"/>
                </a:solidFill>
              </a:rPr>
              <a:t>Theft</a:t>
            </a:r>
          </a:p>
          <a:p>
            <a:pPr marL="1562100" lvl="1">
              <a:buClr>
                <a:srgbClr val="535353"/>
              </a:buClr>
              <a:defRPr sz="1800">
                <a:solidFill>
                  <a:srgbClr val="000000"/>
                </a:solidFill>
              </a:defRPr>
            </a:pPr>
            <a:r>
              <a:rPr sz="4600">
                <a:solidFill>
                  <a:srgbClr val="535353"/>
                </a:solidFill>
              </a:rPr>
              <a:t>Vandalism</a:t>
            </a:r>
          </a:p>
          <a:p>
            <a:pPr marL="1562100" lvl="1">
              <a:buClr>
                <a:srgbClr val="535353"/>
              </a:buClr>
              <a:defRPr sz="1800">
                <a:solidFill>
                  <a:srgbClr val="000000"/>
                </a:solidFill>
              </a:defRPr>
            </a:pPr>
            <a:r>
              <a:rPr sz="4600">
                <a:solidFill>
                  <a:srgbClr val="535353"/>
                </a:solidFill>
              </a:rPr>
              <a:t>Etc</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Shape 76"/>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Geographic Location</a:t>
            </a:r>
          </a:p>
        </p:txBody>
      </p:sp>
      <p:sp>
        <p:nvSpPr>
          <p:cNvPr id="77" name="Shape 77"/>
          <p:cNvSpPr>
            <a:spLocks noGrp="1"/>
          </p:cNvSpPr>
          <p:nvPr>
            <p:ph type="body" idx="1"/>
          </p:nvPr>
        </p:nvSpPr>
        <p:spPr>
          <a:prstGeom prst="rect">
            <a:avLst/>
          </a:prstGeom>
        </p:spPr>
        <p:txBody>
          <a:bodyPr/>
          <a:lstStyle>
            <a:lvl1pPr marL="0" indent="0">
              <a:buSzTx/>
              <a:buNone/>
            </a:lvl1pPr>
          </a:lstStyle>
          <a:p>
            <a:pPr lvl="0">
              <a:defRPr sz="1800">
                <a:solidFill>
                  <a:srgbClr val="000000"/>
                </a:solidFill>
              </a:defRPr>
            </a:pPr>
            <a:r>
              <a:rPr sz="4600">
                <a:solidFill>
                  <a:srgbClr val="535353"/>
                </a:solidFill>
              </a:rPr>
              <a:t>Inspection frequency of tower sites is also based on the geographic location of the site.  If the site is near or on the coast, then the site will need to be inspected more frequently.  This is because of the corrosive atmosphere near large bodies of salt water.</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Shape 79"/>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Inspection preparation</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Shape 81"/>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inspection team</a:t>
            </a:r>
          </a:p>
        </p:txBody>
      </p:sp>
      <p:sp>
        <p:nvSpPr>
          <p:cNvPr id="82" name="Shape 82"/>
          <p:cNvSpPr>
            <a:spLocks noGrp="1"/>
          </p:cNvSpPr>
          <p:nvPr>
            <p:ph type="body" idx="1"/>
          </p:nvPr>
        </p:nvSpPr>
        <p:spPr>
          <a:prstGeom prst="rect">
            <a:avLst/>
          </a:prstGeom>
        </p:spPr>
        <p:txBody>
          <a:bodyPr numCol="2" spcCol="614680" anchor="b"/>
          <a:lstStyle/>
          <a:p>
            <a:pPr marL="0" lvl="0" indent="0">
              <a:buSzTx/>
              <a:buNone/>
              <a:defRPr sz="1800">
                <a:solidFill>
                  <a:srgbClr val="000000"/>
                </a:solidFill>
              </a:defRPr>
            </a:pPr>
            <a:r>
              <a:rPr sz="4600">
                <a:solidFill>
                  <a:srgbClr val="535353"/>
                </a:solidFill>
              </a:rPr>
              <a:t>Should include the following:</a:t>
            </a:r>
          </a:p>
          <a:p>
            <a:pPr marL="1041400" lvl="0">
              <a:buClr>
                <a:srgbClr val="535353"/>
              </a:buClr>
              <a:defRPr sz="1800">
                <a:solidFill>
                  <a:srgbClr val="000000"/>
                </a:solidFill>
              </a:defRPr>
            </a:pPr>
            <a:r>
              <a:rPr sz="4600">
                <a:solidFill>
                  <a:srgbClr val="535353"/>
                </a:solidFill>
              </a:rPr>
              <a:t>Upper Management</a:t>
            </a:r>
          </a:p>
          <a:p>
            <a:pPr marL="1041400" lvl="0">
              <a:buClr>
                <a:srgbClr val="535353"/>
              </a:buClr>
              <a:defRPr sz="1800">
                <a:solidFill>
                  <a:srgbClr val="000000"/>
                </a:solidFill>
              </a:defRPr>
            </a:pPr>
            <a:r>
              <a:rPr sz="4600">
                <a:solidFill>
                  <a:srgbClr val="535353"/>
                </a:solidFill>
              </a:rPr>
              <a:t>Worksite Supervisor</a:t>
            </a:r>
          </a:p>
          <a:p>
            <a:pPr marL="1041400" lvl="0">
              <a:buClr>
                <a:srgbClr val="535353"/>
              </a:buClr>
              <a:defRPr sz="1800">
                <a:solidFill>
                  <a:srgbClr val="000000"/>
                </a:solidFill>
              </a:defRPr>
            </a:pPr>
            <a:r>
              <a:rPr sz="4600">
                <a:solidFill>
                  <a:srgbClr val="535353"/>
                </a:solidFill>
              </a:rPr>
              <a:t>Safety Supervisor</a:t>
            </a:r>
          </a:p>
          <a:p>
            <a:pPr marL="1041400" lvl="0">
              <a:buClr>
                <a:srgbClr val="535353"/>
              </a:buClr>
              <a:defRPr sz="1800">
                <a:solidFill>
                  <a:srgbClr val="000000"/>
                </a:solidFill>
              </a:defRPr>
            </a:pPr>
            <a:r>
              <a:rPr sz="4600">
                <a:solidFill>
                  <a:srgbClr val="535353"/>
                </a:solidFill>
              </a:rPr>
              <a:t>Structural Engineer (If Available)</a:t>
            </a:r>
          </a:p>
          <a:p>
            <a:pPr marL="1041400" lvl="0">
              <a:buClr>
                <a:srgbClr val="535353"/>
              </a:buClr>
              <a:defRPr sz="1800">
                <a:solidFill>
                  <a:srgbClr val="000000"/>
                </a:solidFill>
              </a:defRPr>
            </a:pPr>
            <a:r>
              <a:rPr sz="4600">
                <a:solidFill>
                  <a:srgbClr val="535353"/>
                </a:solidFill>
              </a:rPr>
              <a:t>Worksite Employees</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Shape 86"/>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Required Inspection toolkit</a:t>
            </a:r>
          </a:p>
        </p:txBody>
      </p:sp>
      <p:sp>
        <p:nvSpPr>
          <p:cNvPr id="87" name="Shape 87"/>
          <p:cNvSpPr>
            <a:spLocks noGrp="1"/>
          </p:cNvSpPr>
          <p:nvPr>
            <p:ph type="body" idx="1"/>
          </p:nvPr>
        </p:nvSpPr>
        <p:spPr>
          <a:prstGeom prst="rect">
            <a:avLst/>
          </a:prstGeom>
        </p:spPr>
        <p:txBody>
          <a:bodyPr numCol="2" spcCol="614680" anchor="t"/>
          <a:lstStyle/>
          <a:p>
            <a:pPr marL="458215" lvl="0" indent="-458215" defTabSz="514095">
              <a:spcBef>
                <a:spcPts val="4000"/>
              </a:spcBef>
              <a:defRPr sz="1800">
                <a:solidFill>
                  <a:srgbClr val="000000"/>
                </a:solidFill>
              </a:defRPr>
            </a:pPr>
            <a:r>
              <a:rPr sz="4048">
                <a:solidFill>
                  <a:srgbClr val="535353"/>
                </a:solidFill>
              </a:rPr>
              <a:t>Notepad</a:t>
            </a:r>
          </a:p>
          <a:p>
            <a:pPr marL="458215" lvl="0" indent="-458215" defTabSz="514095">
              <a:spcBef>
                <a:spcPts val="4000"/>
              </a:spcBef>
              <a:defRPr sz="1800">
                <a:solidFill>
                  <a:srgbClr val="000000"/>
                </a:solidFill>
              </a:defRPr>
            </a:pPr>
            <a:r>
              <a:rPr sz="4048">
                <a:solidFill>
                  <a:srgbClr val="535353"/>
                </a:solidFill>
              </a:rPr>
              <a:t>Pens &amp; Pencils</a:t>
            </a:r>
          </a:p>
          <a:p>
            <a:pPr marL="458215" lvl="0" indent="-458215" defTabSz="514095">
              <a:spcBef>
                <a:spcPts val="4000"/>
              </a:spcBef>
              <a:defRPr sz="1800">
                <a:solidFill>
                  <a:srgbClr val="000000"/>
                </a:solidFill>
              </a:defRPr>
            </a:pPr>
            <a:r>
              <a:rPr sz="4048">
                <a:solidFill>
                  <a:srgbClr val="535353"/>
                </a:solidFill>
              </a:rPr>
              <a:t>Graph Paper</a:t>
            </a:r>
          </a:p>
          <a:p>
            <a:pPr marL="458215" lvl="0" indent="-458215" defTabSz="514095">
              <a:spcBef>
                <a:spcPts val="4000"/>
              </a:spcBef>
              <a:defRPr sz="1800">
                <a:solidFill>
                  <a:srgbClr val="000000"/>
                </a:solidFill>
              </a:defRPr>
            </a:pPr>
            <a:r>
              <a:rPr sz="4048">
                <a:solidFill>
                  <a:srgbClr val="535353"/>
                </a:solidFill>
              </a:rPr>
              <a:t>Straight Edge Ruler</a:t>
            </a:r>
          </a:p>
          <a:p>
            <a:pPr marL="458215" lvl="0" indent="-458215" defTabSz="514095">
              <a:spcBef>
                <a:spcPts val="4000"/>
              </a:spcBef>
              <a:defRPr sz="1800">
                <a:solidFill>
                  <a:srgbClr val="000000"/>
                </a:solidFill>
              </a:defRPr>
            </a:pPr>
            <a:r>
              <a:rPr sz="4048">
                <a:solidFill>
                  <a:srgbClr val="535353"/>
                </a:solidFill>
              </a:rPr>
              <a:t>Tape Measure (Preferably 100’)</a:t>
            </a:r>
          </a:p>
          <a:p>
            <a:pPr marL="458215" lvl="0" indent="-458215" defTabSz="514095">
              <a:spcBef>
                <a:spcPts val="4000"/>
              </a:spcBef>
              <a:defRPr sz="1800">
                <a:solidFill>
                  <a:srgbClr val="000000"/>
                </a:solidFill>
              </a:defRPr>
            </a:pPr>
            <a:r>
              <a:rPr sz="4048">
                <a:solidFill>
                  <a:srgbClr val="535353"/>
                </a:solidFill>
              </a:rPr>
              <a:t>Digital Camera</a:t>
            </a:r>
          </a:p>
          <a:p>
            <a:pPr marL="458215" lvl="0" indent="-458215" defTabSz="514095">
              <a:spcBef>
                <a:spcPts val="4000"/>
              </a:spcBef>
              <a:defRPr sz="1800">
                <a:solidFill>
                  <a:srgbClr val="000000"/>
                </a:solidFill>
              </a:defRPr>
            </a:pPr>
            <a:r>
              <a:rPr sz="4048">
                <a:solidFill>
                  <a:srgbClr val="535353"/>
                </a:solidFill>
              </a:rPr>
              <a:t>Binoculars</a:t>
            </a:r>
          </a:p>
          <a:p>
            <a:pPr marL="458215" lvl="0" indent="-458215" defTabSz="514095">
              <a:spcBef>
                <a:spcPts val="4000"/>
              </a:spcBef>
              <a:defRPr sz="1800">
                <a:solidFill>
                  <a:srgbClr val="000000"/>
                </a:solidFill>
              </a:defRPr>
            </a:pPr>
            <a:r>
              <a:rPr sz="4048">
                <a:solidFill>
                  <a:srgbClr val="535353"/>
                </a:solidFill>
              </a:rPr>
              <a:t>Tension Meter (Only necessary for guyed towers)</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Shape 89"/>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Optional site inspection tools</a:t>
            </a:r>
          </a:p>
        </p:txBody>
      </p:sp>
      <p:sp>
        <p:nvSpPr>
          <p:cNvPr id="90" name="Shape 90"/>
          <p:cNvSpPr>
            <a:spLocks noGrp="1"/>
          </p:cNvSpPr>
          <p:nvPr>
            <p:ph type="body" idx="1"/>
          </p:nvPr>
        </p:nvSpPr>
        <p:spPr>
          <a:prstGeom prst="rect">
            <a:avLst/>
          </a:prstGeom>
        </p:spPr>
        <p:txBody>
          <a:bodyPr/>
          <a:lstStyle/>
          <a:p>
            <a:pPr lvl="0">
              <a:defRPr sz="1800">
                <a:solidFill>
                  <a:srgbClr val="000000"/>
                </a:solidFill>
              </a:defRPr>
            </a:pPr>
            <a:r>
              <a:rPr sz="4600">
                <a:solidFill>
                  <a:srgbClr val="535353"/>
                </a:solidFill>
              </a:rPr>
              <a:t>Quadcopter Drone</a:t>
            </a:r>
          </a:p>
          <a:p>
            <a:pPr lvl="0">
              <a:defRPr sz="1800">
                <a:solidFill>
                  <a:srgbClr val="000000"/>
                </a:solidFill>
              </a:defRPr>
            </a:pPr>
            <a:r>
              <a:rPr sz="4600">
                <a:solidFill>
                  <a:srgbClr val="535353"/>
                </a:solidFill>
              </a:rPr>
              <a:t>Video Camera</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Shape 92"/>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Pre-inspection of site</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Shape 94"/>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satellite images</a:t>
            </a:r>
          </a:p>
        </p:txBody>
      </p:sp>
      <p:sp>
        <p:nvSpPr>
          <p:cNvPr id="95" name="Shape 95"/>
          <p:cNvSpPr>
            <a:spLocks noGrp="1"/>
          </p:cNvSpPr>
          <p:nvPr>
            <p:ph type="body" idx="1"/>
          </p:nvPr>
        </p:nvSpPr>
        <p:spPr>
          <a:prstGeom prst="rect">
            <a:avLst/>
          </a:prstGeom>
        </p:spPr>
        <p:txBody>
          <a:bodyPr>
            <a:normAutofit lnSpcReduction="10000"/>
          </a:bodyPr>
          <a:lstStyle>
            <a:lvl1pPr marL="0" indent="0" defTabSz="578358">
              <a:spcBef>
                <a:spcPts val="4500"/>
              </a:spcBef>
              <a:buSzTx/>
              <a:buNone/>
              <a:defRPr sz="4554"/>
            </a:lvl1pPr>
          </a:lstStyle>
          <a:p>
            <a:pPr lvl="0">
              <a:defRPr sz="1800">
                <a:solidFill>
                  <a:srgbClr val="000000"/>
                </a:solidFill>
              </a:defRPr>
            </a:pPr>
            <a:r>
              <a:rPr sz="4554">
                <a:solidFill>
                  <a:srgbClr val="535353"/>
                </a:solidFill>
              </a:rPr>
              <a:t>The use of satellite images is a valuable tool if you will be performing an initial site inspection.  Satellite images will help give a general layout of the site and allow you to see some types of natural hazards (e.g. cliff, body of water, etc.).  By using satellite images before you go to the site you can also get an idea of whether it is an urban or rural site</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Shape 97"/>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Geographic region</a:t>
            </a:r>
          </a:p>
        </p:txBody>
      </p:sp>
      <p:sp>
        <p:nvSpPr>
          <p:cNvPr id="98" name="Shape 98"/>
          <p:cNvSpPr>
            <a:spLocks noGrp="1"/>
          </p:cNvSpPr>
          <p:nvPr>
            <p:ph type="body" idx="1"/>
          </p:nvPr>
        </p:nvSpPr>
        <p:spPr>
          <a:prstGeom prst="rect">
            <a:avLst/>
          </a:prstGeom>
        </p:spPr>
        <p:txBody>
          <a:bodyPr/>
          <a:lstStyle>
            <a:lvl1pPr marL="0" indent="0">
              <a:buSzTx/>
              <a:buNone/>
            </a:lvl1pPr>
          </a:lstStyle>
          <a:p>
            <a:pPr lvl="0">
              <a:defRPr sz="1800">
                <a:solidFill>
                  <a:srgbClr val="000000"/>
                </a:solidFill>
              </a:defRPr>
            </a:pPr>
            <a:r>
              <a:rPr sz="4600">
                <a:solidFill>
                  <a:srgbClr val="535353"/>
                </a:solidFill>
              </a:rPr>
              <a:t>It is a good idea to study the geographic region and research what kind of wildlife are in the area.  Some wildlife can present a hazard to your workforce, because of this steps need to be taken to protect your workers from the dangerous wildlife.</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Shape 41"/>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Overview</a:t>
            </a:r>
          </a:p>
        </p:txBody>
      </p:sp>
      <p:sp>
        <p:nvSpPr>
          <p:cNvPr id="42" name="Shape 42"/>
          <p:cNvSpPr>
            <a:spLocks noGrp="1"/>
          </p:cNvSpPr>
          <p:nvPr>
            <p:ph type="body" idx="1"/>
          </p:nvPr>
        </p:nvSpPr>
        <p:spPr>
          <a:prstGeom prst="rect">
            <a:avLst/>
          </a:prstGeom>
        </p:spPr>
        <p:txBody>
          <a:bodyPr numCol="2" spcCol="614680">
            <a:normAutofit fontScale="92500" lnSpcReduction="20000"/>
          </a:bodyPr>
          <a:lstStyle/>
          <a:p>
            <a:pPr lvl="0">
              <a:defRPr sz="1800">
                <a:solidFill>
                  <a:srgbClr val="000000"/>
                </a:solidFill>
              </a:defRPr>
            </a:pPr>
            <a:r>
              <a:rPr sz="4600">
                <a:solidFill>
                  <a:srgbClr val="535353"/>
                </a:solidFill>
              </a:rPr>
              <a:t>Purpose of Site Inspection</a:t>
            </a:r>
          </a:p>
          <a:p>
            <a:pPr lvl="0">
              <a:defRPr sz="1800">
                <a:solidFill>
                  <a:srgbClr val="000000"/>
                </a:solidFill>
              </a:defRPr>
            </a:pPr>
            <a:r>
              <a:rPr sz="4600">
                <a:solidFill>
                  <a:srgbClr val="535353"/>
                </a:solidFill>
              </a:rPr>
              <a:t>Site Inspection Frequency</a:t>
            </a:r>
          </a:p>
          <a:p>
            <a:pPr lvl="0">
              <a:defRPr sz="1800">
                <a:solidFill>
                  <a:srgbClr val="000000"/>
                </a:solidFill>
              </a:defRPr>
            </a:pPr>
            <a:r>
              <a:rPr sz="4600">
                <a:solidFill>
                  <a:srgbClr val="535353"/>
                </a:solidFill>
              </a:rPr>
              <a:t>Inspection Preparation</a:t>
            </a:r>
          </a:p>
          <a:p>
            <a:pPr lvl="0">
              <a:defRPr sz="1800">
                <a:solidFill>
                  <a:srgbClr val="000000"/>
                </a:solidFill>
              </a:defRPr>
            </a:pPr>
            <a:r>
              <a:rPr sz="4600">
                <a:solidFill>
                  <a:srgbClr val="535353"/>
                </a:solidFill>
              </a:rPr>
              <a:t>Pre-Inspection of Site</a:t>
            </a:r>
          </a:p>
          <a:p>
            <a:pPr lvl="0">
              <a:defRPr sz="1800">
                <a:solidFill>
                  <a:srgbClr val="000000"/>
                </a:solidFill>
              </a:defRPr>
            </a:pPr>
            <a:r>
              <a:rPr sz="4600">
                <a:solidFill>
                  <a:srgbClr val="535353"/>
                </a:solidFill>
              </a:rPr>
              <a:t>Inspection of Site</a:t>
            </a:r>
          </a:p>
          <a:p>
            <a:pPr lvl="0">
              <a:defRPr sz="1800">
                <a:solidFill>
                  <a:srgbClr val="000000"/>
                </a:solidFill>
              </a:defRPr>
            </a:pPr>
            <a:r>
              <a:rPr sz="4600">
                <a:solidFill>
                  <a:srgbClr val="535353"/>
                </a:solidFill>
              </a:rPr>
              <a:t>Use of a Drone</a:t>
            </a:r>
          </a:p>
          <a:p>
            <a:pPr lvl="0">
              <a:defRPr sz="1800">
                <a:solidFill>
                  <a:srgbClr val="000000"/>
                </a:solidFill>
              </a:defRPr>
            </a:pPr>
            <a:r>
              <a:rPr sz="4600">
                <a:solidFill>
                  <a:srgbClr val="535353"/>
                </a:solidFill>
              </a:rPr>
              <a:t>Site Inspection Report</a:t>
            </a:r>
          </a:p>
          <a:p>
            <a:pPr lvl="0">
              <a:defRPr sz="1800">
                <a:solidFill>
                  <a:srgbClr val="000000"/>
                </a:solidFill>
              </a:defRPr>
            </a:pPr>
            <a:r>
              <a:rPr sz="4600">
                <a:solidFill>
                  <a:srgbClr val="535353"/>
                </a:solidFill>
              </a:rPr>
              <a:t>Conclusion</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Shape 100"/>
          <p:cNvSpPr>
            <a:spLocks noGrp="1"/>
          </p:cNvSpPr>
          <p:nvPr>
            <p:ph type="title"/>
          </p:nvPr>
        </p:nvSpPr>
        <p:spPr>
          <a:prstGeom prst="rect">
            <a:avLst/>
          </a:prstGeom>
        </p:spPr>
        <p:txBody>
          <a:bodyPr/>
          <a:lstStyle/>
          <a:p>
            <a:pPr lvl="0">
              <a:defRPr sz="1800" cap="none">
                <a:solidFill>
                  <a:srgbClr val="000000"/>
                </a:solidFill>
              </a:defRPr>
            </a:pPr>
            <a:r>
              <a:rPr sz="7200" cap="all" dirty="0">
                <a:solidFill>
                  <a:srgbClr val="535353"/>
                </a:solidFill>
              </a:rPr>
              <a:t>Geographic </a:t>
            </a:r>
            <a:r>
              <a:rPr sz="7200" cap="all" dirty="0" smtClean="0">
                <a:solidFill>
                  <a:srgbClr val="535353"/>
                </a:solidFill>
              </a:rPr>
              <a:t>Region</a:t>
            </a:r>
            <a:r>
              <a:rPr lang="en-US" sz="7200" cap="all" dirty="0" smtClean="0">
                <a:solidFill>
                  <a:srgbClr val="535353"/>
                </a:solidFill>
              </a:rPr>
              <a:t> </a:t>
            </a:r>
            <a:endParaRPr sz="7200" cap="all" dirty="0">
              <a:solidFill>
                <a:srgbClr val="535353"/>
              </a:solidFill>
            </a:endParaRPr>
          </a:p>
        </p:txBody>
      </p:sp>
      <p:sp>
        <p:nvSpPr>
          <p:cNvPr id="101" name="Shape 101"/>
          <p:cNvSpPr>
            <a:spLocks noGrp="1"/>
          </p:cNvSpPr>
          <p:nvPr>
            <p:ph type="body" idx="1"/>
          </p:nvPr>
        </p:nvSpPr>
        <p:spPr>
          <a:prstGeom prst="rect">
            <a:avLst/>
          </a:prstGeom>
        </p:spPr>
        <p:txBody>
          <a:bodyPr/>
          <a:lstStyle>
            <a:lvl1pPr marL="0" indent="0">
              <a:buSzTx/>
              <a:buNone/>
            </a:lvl1pPr>
          </a:lstStyle>
          <a:p>
            <a:pPr lvl="0">
              <a:defRPr sz="1800">
                <a:solidFill>
                  <a:srgbClr val="000000"/>
                </a:solidFill>
              </a:defRPr>
            </a:pPr>
            <a:r>
              <a:rPr sz="4600">
                <a:solidFill>
                  <a:srgbClr val="535353"/>
                </a:solidFill>
              </a:rPr>
              <a:t>When researching the geographic region you will also want to look at the typical weather during the time your workers will be at the site.  This allows you to provide your workers with guidance on what type of clothing they should be wearing to keep them protected from heat or cold stress.</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Shape 103"/>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Area demographics</a:t>
            </a:r>
          </a:p>
        </p:txBody>
      </p:sp>
      <p:sp>
        <p:nvSpPr>
          <p:cNvPr id="104" name="Shape 104"/>
          <p:cNvSpPr>
            <a:spLocks noGrp="1"/>
          </p:cNvSpPr>
          <p:nvPr>
            <p:ph type="body" idx="1"/>
          </p:nvPr>
        </p:nvSpPr>
        <p:spPr>
          <a:prstGeom prst="rect">
            <a:avLst/>
          </a:prstGeom>
        </p:spPr>
        <p:txBody>
          <a:bodyPr>
            <a:normAutofit lnSpcReduction="10000"/>
          </a:bodyPr>
          <a:lstStyle>
            <a:lvl1pPr marL="0" indent="0">
              <a:buSzTx/>
              <a:buNone/>
            </a:lvl1pPr>
          </a:lstStyle>
          <a:p>
            <a:pPr lvl="0">
              <a:defRPr sz="1800">
                <a:solidFill>
                  <a:srgbClr val="000000"/>
                </a:solidFill>
              </a:defRPr>
            </a:pPr>
            <a:r>
              <a:rPr sz="4600">
                <a:solidFill>
                  <a:srgbClr val="535353"/>
                </a:solidFill>
              </a:rPr>
              <a:t>The fourth leading cause of fatalities in the workplace in 2013 was homicide.  Because of this fact you want to study the crime rates for the area where the site is located.  Copper theft is a growing trend and it especially applies to the communication industry.  Copper thieves have been reported as showing up on sites with guns.</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Shape 108"/>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Inspecting the site</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Shape 110"/>
          <p:cNvSpPr>
            <a:spLocks noGrp="1"/>
          </p:cNvSpPr>
          <p:nvPr>
            <p:ph type="title"/>
          </p:nvPr>
        </p:nvSpPr>
        <p:spPr>
          <a:prstGeom prst="rect">
            <a:avLst/>
          </a:prstGeom>
        </p:spPr>
        <p:txBody>
          <a:bodyPr/>
          <a:lstStyle/>
          <a:p>
            <a:pPr lvl="0">
              <a:defRPr sz="1800" cap="none">
                <a:solidFill>
                  <a:srgbClr val="000000"/>
                </a:solidFill>
              </a:defRPr>
            </a:pPr>
            <a:r>
              <a:rPr sz="7200" cap="all" dirty="0">
                <a:solidFill>
                  <a:srgbClr val="535353"/>
                </a:solidFill>
              </a:rPr>
              <a:t>Inspecting the </a:t>
            </a:r>
            <a:r>
              <a:rPr sz="7200" cap="all" dirty="0" smtClean="0">
                <a:solidFill>
                  <a:srgbClr val="535353"/>
                </a:solidFill>
              </a:rPr>
              <a:t>site</a:t>
            </a:r>
            <a:r>
              <a:rPr lang="en-US" sz="7200" cap="all" dirty="0" smtClean="0">
                <a:solidFill>
                  <a:srgbClr val="535353"/>
                </a:solidFill>
              </a:rPr>
              <a:t> </a:t>
            </a:r>
            <a:endParaRPr sz="7200" cap="all" dirty="0">
              <a:solidFill>
                <a:srgbClr val="535353"/>
              </a:solidFill>
            </a:endParaRPr>
          </a:p>
        </p:txBody>
      </p:sp>
      <p:sp>
        <p:nvSpPr>
          <p:cNvPr id="111" name="Shape 111"/>
          <p:cNvSpPr>
            <a:spLocks noGrp="1"/>
          </p:cNvSpPr>
          <p:nvPr>
            <p:ph type="body" idx="1"/>
          </p:nvPr>
        </p:nvSpPr>
        <p:spPr>
          <a:prstGeom prst="rect">
            <a:avLst/>
          </a:prstGeom>
        </p:spPr>
        <p:txBody>
          <a:bodyPr/>
          <a:lstStyle>
            <a:lvl1pPr marL="0" indent="0">
              <a:buSzTx/>
              <a:buNone/>
            </a:lvl1pPr>
          </a:lstStyle>
          <a:p>
            <a:pPr lvl="0">
              <a:defRPr sz="1800">
                <a:solidFill>
                  <a:srgbClr val="000000"/>
                </a:solidFill>
              </a:defRPr>
            </a:pPr>
            <a:r>
              <a:rPr sz="4600">
                <a:solidFill>
                  <a:srgbClr val="535353"/>
                </a:solidFill>
              </a:rPr>
              <a:t>Before inspecting the site you will want to draw a sketch of the area.  This can be done either on site, or before you arrive at the site by looking at satellite images.  The reason for sketching the site is so you can make notations on the sketch as you are performing the inspection.</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Shape 113"/>
          <p:cNvSpPr>
            <a:spLocks noGrp="1"/>
          </p:cNvSpPr>
          <p:nvPr>
            <p:ph type="title"/>
          </p:nvPr>
        </p:nvSpPr>
        <p:spPr>
          <a:prstGeom prst="rect">
            <a:avLst/>
          </a:prstGeom>
        </p:spPr>
        <p:txBody>
          <a:bodyPr/>
          <a:lstStyle/>
          <a:p>
            <a:pPr lvl="0">
              <a:defRPr sz="1800" cap="none">
                <a:solidFill>
                  <a:srgbClr val="000000"/>
                </a:solidFill>
              </a:defRPr>
            </a:pPr>
            <a:r>
              <a:rPr lang="en-US" sz="7200" cap="all" dirty="0" smtClean="0">
                <a:solidFill>
                  <a:srgbClr val="535353"/>
                </a:solidFill>
              </a:rPr>
              <a:t> </a:t>
            </a:r>
            <a:r>
              <a:rPr sz="7200" cap="all" dirty="0" smtClean="0">
                <a:solidFill>
                  <a:srgbClr val="535353"/>
                </a:solidFill>
              </a:rPr>
              <a:t>inspecting </a:t>
            </a:r>
            <a:r>
              <a:rPr sz="7200" cap="all" dirty="0">
                <a:solidFill>
                  <a:srgbClr val="535353"/>
                </a:solidFill>
              </a:rPr>
              <a:t>the site</a:t>
            </a:r>
          </a:p>
        </p:txBody>
      </p:sp>
      <p:sp>
        <p:nvSpPr>
          <p:cNvPr id="114" name="Shape 114"/>
          <p:cNvSpPr>
            <a:spLocks noGrp="1"/>
          </p:cNvSpPr>
          <p:nvPr>
            <p:ph type="body" idx="1"/>
          </p:nvPr>
        </p:nvSpPr>
        <p:spPr>
          <a:prstGeom prst="rect">
            <a:avLst/>
          </a:prstGeom>
        </p:spPr>
        <p:txBody>
          <a:bodyPr/>
          <a:lstStyle>
            <a:lvl1pPr marL="0" indent="0">
              <a:buSzTx/>
              <a:buNone/>
            </a:lvl1pPr>
          </a:lstStyle>
          <a:p>
            <a:pPr lvl="0">
              <a:defRPr sz="1800">
                <a:solidFill>
                  <a:srgbClr val="000000"/>
                </a:solidFill>
              </a:defRPr>
            </a:pPr>
            <a:r>
              <a:rPr sz="4600">
                <a:solidFill>
                  <a:srgbClr val="535353"/>
                </a:solidFill>
              </a:rPr>
              <a:t>As you are inspecting the site you should be taking pictures of objects that are relevant.  The pictures should first be shot from a distance to get the feel for the area that the object is located.  Next you should take close up pictures from a variety of angles.</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Shape 116"/>
          <p:cNvSpPr>
            <a:spLocks noGrp="1"/>
          </p:cNvSpPr>
          <p:nvPr>
            <p:ph type="title"/>
          </p:nvPr>
        </p:nvSpPr>
        <p:spPr>
          <a:prstGeom prst="rect">
            <a:avLst/>
          </a:prstGeom>
        </p:spPr>
        <p:txBody>
          <a:bodyPr/>
          <a:lstStyle/>
          <a:p>
            <a:pPr lvl="0">
              <a:defRPr sz="1800" cap="none">
                <a:solidFill>
                  <a:srgbClr val="000000"/>
                </a:solidFill>
              </a:defRPr>
            </a:pPr>
            <a:r>
              <a:rPr sz="7200" cap="all" dirty="0">
                <a:solidFill>
                  <a:srgbClr val="535353"/>
                </a:solidFill>
              </a:rPr>
              <a:t>Inspecting the </a:t>
            </a:r>
            <a:r>
              <a:rPr sz="7200" cap="all" dirty="0" smtClean="0">
                <a:solidFill>
                  <a:srgbClr val="535353"/>
                </a:solidFill>
              </a:rPr>
              <a:t>site</a:t>
            </a:r>
            <a:r>
              <a:rPr lang="en-US" sz="7200" cap="all" dirty="0" smtClean="0">
                <a:solidFill>
                  <a:srgbClr val="535353"/>
                </a:solidFill>
              </a:rPr>
              <a:t>  </a:t>
            </a:r>
            <a:endParaRPr sz="7200" cap="all" dirty="0">
              <a:solidFill>
                <a:srgbClr val="535353"/>
              </a:solidFill>
            </a:endParaRPr>
          </a:p>
        </p:txBody>
      </p:sp>
      <p:sp>
        <p:nvSpPr>
          <p:cNvPr id="117" name="Shape 117"/>
          <p:cNvSpPr>
            <a:spLocks noGrp="1"/>
          </p:cNvSpPr>
          <p:nvPr>
            <p:ph type="body" idx="1"/>
          </p:nvPr>
        </p:nvSpPr>
        <p:spPr>
          <a:prstGeom prst="rect">
            <a:avLst/>
          </a:prstGeom>
        </p:spPr>
        <p:txBody>
          <a:bodyPr/>
          <a:lstStyle>
            <a:lvl1pPr marL="0" indent="0">
              <a:buSzTx/>
              <a:buNone/>
            </a:lvl1pPr>
          </a:lstStyle>
          <a:p>
            <a:pPr lvl="0">
              <a:defRPr sz="1800">
                <a:solidFill>
                  <a:srgbClr val="000000"/>
                </a:solidFill>
              </a:defRPr>
            </a:pPr>
            <a:r>
              <a:rPr sz="4600">
                <a:solidFill>
                  <a:srgbClr val="535353"/>
                </a:solidFill>
              </a:rPr>
              <a:t>If the tower is believed to be damaged from a natural disaster you will want to have an engineer test the concrete at the base of the tower.  This test will be able to tell you whether there is damage to the concrete below ground level which could cause premature collapse of the structure.</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Shape 121"/>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Self-supporting tower inspection</a:t>
            </a:r>
          </a:p>
        </p:txBody>
      </p:sp>
      <p:sp>
        <p:nvSpPr>
          <p:cNvPr id="122" name="Shape 122"/>
          <p:cNvSpPr>
            <a:spLocks noGrp="1"/>
          </p:cNvSpPr>
          <p:nvPr>
            <p:ph type="body" idx="1"/>
          </p:nvPr>
        </p:nvSpPr>
        <p:spPr>
          <a:prstGeom prst="rect">
            <a:avLst/>
          </a:prstGeom>
        </p:spPr>
        <p:txBody>
          <a:bodyPr/>
          <a:lstStyle/>
          <a:p>
            <a:pPr lvl="0">
              <a:defRPr sz="1800">
                <a:solidFill>
                  <a:srgbClr val="000000"/>
                </a:solidFill>
              </a:defRPr>
            </a:pPr>
            <a:r>
              <a:rPr sz="4600">
                <a:solidFill>
                  <a:srgbClr val="535353"/>
                </a:solidFill>
              </a:rPr>
              <a:t>Look at the tower legs for any damage</a:t>
            </a:r>
          </a:p>
          <a:p>
            <a:pPr lvl="0">
              <a:defRPr sz="1800">
                <a:solidFill>
                  <a:srgbClr val="000000"/>
                </a:solidFill>
              </a:defRPr>
            </a:pPr>
            <a:r>
              <a:rPr sz="4600">
                <a:solidFill>
                  <a:srgbClr val="535353"/>
                </a:solidFill>
              </a:rPr>
              <a:t>Look for loose or missing bracing members</a:t>
            </a:r>
          </a:p>
          <a:p>
            <a:pPr lvl="0">
              <a:defRPr sz="1800">
                <a:solidFill>
                  <a:srgbClr val="000000"/>
                </a:solidFill>
              </a:defRPr>
            </a:pPr>
            <a:r>
              <a:rPr sz="4600">
                <a:solidFill>
                  <a:srgbClr val="535353"/>
                </a:solidFill>
              </a:rPr>
              <a:t>Make sure the ladder device is not missing or damaged</a:t>
            </a:r>
          </a:p>
          <a:p>
            <a:pPr lvl="0">
              <a:defRPr sz="1800">
                <a:solidFill>
                  <a:srgbClr val="000000"/>
                </a:solidFill>
              </a:defRPr>
            </a:pPr>
            <a:r>
              <a:rPr sz="4600">
                <a:solidFill>
                  <a:srgbClr val="535353"/>
                </a:solidFill>
              </a:rPr>
              <a:t>Platforms need to be inspected for damage</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Shape 124"/>
          <p:cNvSpPr>
            <a:spLocks noGrp="1"/>
          </p:cNvSpPr>
          <p:nvPr>
            <p:ph type="title"/>
          </p:nvPr>
        </p:nvSpPr>
        <p:spPr>
          <a:prstGeom prst="rect">
            <a:avLst/>
          </a:prstGeom>
        </p:spPr>
        <p:txBody>
          <a:bodyPr/>
          <a:lstStyle/>
          <a:p>
            <a:pPr lvl="0">
              <a:defRPr sz="1800" cap="none">
                <a:solidFill>
                  <a:srgbClr val="000000"/>
                </a:solidFill>
              </a:defRPr>
            </a:pPr>
            <a:r>
              <a:rPr sz="7200" cap="all" dirty="0">
                <a:solidFill>
                  <a:srgbClr val="535353"/>
                </a:solidFill>
              </a:rPr>
              <a:t>self-supporting tower </a:t>
            </a:r>
            <a:r>
              <a:rPr sz="7200" cap="all" dirty="0" smtClean="0">
                <a:solidFill>
                  <a:srgbClr val="535353"/>
                </a:solidFill>
              </a:rPr>
              <a:t>inspection</a:t>
            </a:r>
            <a:r>
              <a:rPr lang="en-US" sz="7200" cap="all" dirty="0" smtClean="0">
                <a:solidFill>
                  <a:srgbClr val="535353"/>
                </a:solidFill>
              </a:rPr>
              <a:t> </a:t>
            </a:r>
            <a:endParaRPr sz="7200" cap="all" dirty="0">
              <a:solidFill>
                <a:srgbClr val="535353"/>
              </a:solidFill>
            </a:endParaRPr>
          </a:p>
        </p:txBody>
      </p:sp>
      <p:sp>
        <p:nvSpPr>
          <p:cNvPr id="125" name="Shape 125"/>
          <p:cNvSpPr>
            <a:spLocks noGrp="1"/>
          </p:cNvSpPr>
          <p:nvPr>
            <p:ph type="body" idx="1"/>
          </p:nvPr>
        </p:nvSpPr>
        <p:spPr>
          <a:prstGeom prst="rect">
            <a:avLst/>
          </a:prstGeom>
        </p:spPr>
        <p:txBody>
          <a:bodyPr>
            <a:normAutofit fontScale="85000" lnSpcReduction="10000"/>
          </a:bodyPr>
          <a:lstStyle/>
          <a:p>
            <a:pPr lvl="0">
              <a:defRPr sz="1800">
                <a:solidFill>
                  <a:srgbClr val="000000"/>
                </a:solidFill>
              </a:defRPr>
            </a:pPr>
            <a:r>
              <a:rPr sz="4600">
                <a:solidFill>
                  <a:srgbClr val="535353"/>
                </a:solidFill>
              </a:rPr>
              <a:t>Look for damage on any catwalks or the ice bridge</a:t>
            </a:r>
          </a:p>
          <a:p>
            <a:pPr lvl="0">
              <a:defRPr sz="1800">
                <a:solidFill>
                  <a:srgbClr val="000000"/>
                </a:solidFill>
              </a:defRPr>
            </a:pPr>
            <a:r>
              <a:rPr sz="4600">
                <a:solidFill>
                  <a:srgbClr val="535353"/>
                </a:solidFill>
              </a:rPr>
              <a:t>Look for any loose or missing bolts on the structure</a:t>
            </a:r>
          </a:p>
          <a:p>
            <a:pPr lvl="0">
              <a:defRPr sz="1800">
                <a:solidFill>
                  <a:srgbClr val="000000"/>
                </a:solidFill>
              </a:defRPr>
            </a:pPr>
            <a:r>
              <a:rPr sz="4600">
                <a:solidFill>
                  <a:srgbClr val="535353"/>
                </a:solidFill>
              </a:rPr>
              <a:t>Make sure the condition of the paint is acceptable</a:t>
            </a:r>
          </a:p>
          <a:p>
            <a:pPr lvl="0">
              <a:defRPr sz="1800">
                <a:solidFill>
                  <a:srgbClr val="000000"/>
                </a:solidFill>
              </a:defRPr>
            </a:pPr>
            <a:r>
              <a:rPr sz="4600">
                <a:solidFill>
                  <a:srgbClr val="535353"/>
                </a:solidFill>
              </a:rPr>
              <a:t>Look for any abnormal corrosion on the structure</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Shape 127"/>
          <p:cNvSpPr>
            <a:spLocks noGrp="1"/>
          </p:cNvSpPr>
          <p:nvPr>
            <p:ph type="title"/>
          </p:nvPr>
        </p:nvSpPr>
        <p:spPr>
          <a:prstGeom prst="rect">
            <a:avLst/>
          </a:prstGeom>
        </p:spPr>
        <p:txBody>
          <a:bodyPr/>
          <a:lstStyle/>
          <a:p>
            <a:pPr lvl="0">
              <a:defRPr sz="1800" cap="none">
                <a:solidFill>
                  <a:srgbClr val="000000"/>
                </a:solidFill>
              </a:defRPr>
            </a:pPr>
            <a:r>
              <a:rPr sz="7200" cap="all" dirty="0">
                <a:solidFill>
                  <a:srgbClr val="535353"/>
                </a:solidFill>
              </a:rPr>
              <a:t>self-supporting tower </a:t>
            </a:r>
            <a:r>
              <a:rPr lang="en-US" sz="7200" cap="all" dirty="0" smtClean="0">
                <a:solidFill>
                  <a:srgbClr val="535353"/>
                </a:solidFill>
              </a:rPr>
              <a:t> </a:t>
            </a:r>
            <a:r>
              <a:rPr sz="7200" cap="all" dirty="0" smtClean="0">
                <a:solidFill>
                  <a:srgbClr val="535353"/>
                </a:solidFill>
              </a:rPr>
              <a:t>inspection</a:t>
            </a:r>
            <a:endParaRPr sz="7200" cap="all" dirty="0">
              <a:solidFill>
                <a:srgbClr val="535353"/>
              </a:solidFill>
            </a:endParaRPr>
          </a:p>
        </p:txBody>
      </p:sp>
      <p:sp>
        <p:nvSpPr>
          <p:cNvPr id="128" name="Shape 128"/>
          <p:cNvSpPr>
            <a:spLocks noGrp="1"/>
          </p:cNvSpPr>
          <p:nvPr>
            <p:ph type="body" idx="1"/>
          </p:nvPr>
        </p:nvSpPr>
        <p:spPr>
          <a:prstGeom prst="rect">
            <a:avLst/>
          </a:prstGeom>
        </p:spPr>
        <p:txBody>
          <a:bodyPr/>
          <a:lstStyle/>
          <a:p>
            <a:pPr lvl="0">
              <a:defRPr sz="1800">
                <a:solidFill>
                  <a:srgbClr val="000000"/>
                </a:solidFill>
              </a:defRPr>
            </a:pPr>
            <a:r>
              <a:rPr sz="4600">
                <a:solidFill>
                  <a:srgbClr val="535353"/>
                </a:solidFill>
              </a:rPr>
              <a:t>Make sure the antenna and coaxial cable mounts are properly secured</a:t>
            </a:r>
          </a:p>
          <a:p>
            <a:pPr lvl="0">
              <a:defRPr sz="1800">
                <a:solidFill>
                  <a:srgbClr val="000000"/>
                </a:solidFill>
              </a:defRPr>
            </a:pPr>
            <a:r>
              <a:rPr sz="4600">
                <a:solidFill>
                  <a:srgbClr val="535353"/>
                </a:solidFill>
              </a:rPr>
              <a:t>Look at the base of the tower for abnormal erosion</a:t>
            </a:r>
          </a:p>
          <a:p>
            <a:pPr lvl="0">
              <a:defRPr sz="1800">
                <a:solidFill>
                  <a:srgbClr val="000000"/>
                </a:solidFill>
              </a:defRPr>
            </a:pPr>
            <a:r>
              <a:rPr sz="4600">
                <a:solidFill>
                  <a:srgbClr val="535353"/>
                </a:solidFill>
              </a:rPr>
              <a:t>Make sure the grounding components are secured and no abnormal corrosion</a:t>
            </a: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Shape 130"/>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Guyed tower inspection</a:t>
            </a:r>
          </a:p>
        </p:txBody>
      </p:sp>
      <p:sp>
        <p:nvSpPr>
          <p:cNvPr id="131" name="Shape 131"/>
          <p:cNvSpPr>
            <a:spLocks noGrp="1"/>
          </p:cNvSpPr>
          <p:nvPr>
            <p:ph type="body" idx="1"/>
          </p:nvPr>
        </p:nvSpPr>
        <p:spPr>
          <a:prstGeom prst="rect">
            <a:avLst/>
          </a:prstGeom>
        </p:spPr>
        <p:txBody>
          <a:bodyPr>
            <a:normAutofit lnSpcReduction="10000"/>
          </a:bodyPr>
          <a:lstStyle/>
          <a:p>
            <a:pPr marL="0" lvl="0" indent="0" defTabSz="554990">
              <a:spcBef>
                <a:spcPts val="4300"/>
              </a:spcBef>
              <a:buSzTx/>
              <a:buNone/>
              <a:defRPr sz="1800">
                <a:solidFill>
                  <a:srgbClr val="000000"/>
                </a:solidFill>
              </a:defRPr>
            </a:pPr>
            <a:r>
              <a:rPr sz="4370">
                <a:solidFill>
                  <a:srgbClr val="535353"/>
                </a:solidFill>
              </a:rPr>
              <a:t>Will be the same as a self-support tower in addition to:</a:t>
            </a:r>
          </a:p>
          <a:p>
            <a:pPr marL="494665" lvl="0" indent="-494665" defTabSz="554990">
              <a:spcBef>
                <a:spcPts val="4300"/>
              </a:spcBef>
              <a:defRPr sz="1800">
                <a:solidFill>
                  <a:srgbClr val="000000"/>
                </a:solidFill>
              </a:defRPr>
            </a:pPr>
            <a:r>
              <a:rPr sz="4370">
                <a:solidFill>
                  <a:srgbClr val="535353"/>
                </a:solidFill>
              </a:rPr>
              <a:t>Check anchors and look for erosion or large soil cracks</a:t>
            </a:r>
          </a:p>
          <a:p>
            <a:pPr marL="494665" lvl="0" indent="-494665" defTabSz="554990">
              <a:spcBef>
                <a:spcPts val="4300"/>
              </a:spcBef>
              <a:defRPr sz="1800">
                <a:solidFill>
                  <a:srgbClr val="000000"/>
                </a:solidFill>
              </a:defRPr>
            </a:pPr>
            <a:r>
              <a:rPr sz="4370">
                <a:solidFill>
                  <a:srgbClr val="535353"/>
                </a:solidFill>
              </a:rPr>
              <a:t>Check the anchor rod condition</a:t>
            </a:r>
          </a:p>
          <a:p>
            <a:pPr marL="494665" lvl="0" indent="-494665" defTabSz="554990">
              <a:spcBef>
                <a:spcPts val="4300"/>
              </a:spcBef>
              <a:defRPr sz="1800">
                <a:solidFill>
                  <a:srgbClr val="000000"/>
                </a:solidFill>
              </a:defRPr>
            </a:pPr>
            <a:r>
              <a:rPr sz="4370">
                <a:solidFill>
                  <a:srgbClr val="535353"/>
                </a:solidFill>
              </a:rPr>
              <a:t>Make sure the anchor head is clear of the earth</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Shape 46"/>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Learning Objectives</a:t>
            </a:r>
          </a:p>
        </p:txBody>
      </p:sp>
      <p:sp>
        <p:nvSpPr>
          <p:cNvPr id="47" name="Shape 47"/>
          <p:cNvSpPr>
            <a:spLocks noGrp="1"/>
          </p:cNvSpPr>
          <p:nvPr>
            <p:ph type="body" idx="1"/>
          </p:nvPr>
        </p:nvSpPr>
        <p:spPr>
          <a:prstGeom prst="rect">
            <a:avLst/>
          </a:prstGeom>
        </p:spPr>
        <p:txBody>
          <a:bodyPr/>
          <a:lstStyle/>
          <a:p>
            <a:pPr lvl="0">
              <a:defRPr sz="1800">
                <a:solidFill>
                  <a:srgbClr val="000000"/>
                </a:solidFill>
              </a:defRPr>
            </a:pPr>
            <a:r>
              <a:rPr sz="4600">
                <a:solidFill>
                  <a:srgbClr val="535353"/>
                </a:solidFill>
              </a:rPr>
              <a:t>Learn the importance of a site inspection</a:t>
            </a:r>
          </a:p>
          <a:p>
            <a:pPr lvl="0">
              <a:defRPr sz="1800">
                <a:solidFill>
                  <a:srgbClr val="000000"/>
                </a:solidFill>
              </a:defRPr>
            </a:pPr>
            <a:r>
              <a:rPr sz="4600">
                <a:solidFill>
                  <a:srgbClr val="535353"/>
                </a:solidFill>
              </a:rPr>
              <a:t>Learn how often to perform a site inspection</a:t>
            </a:r>
          </a:p>
          <a:p>
            <a:pPr lvl="0">
              <a:defRPr sz="1800">
                <a:solidFill>
                  <a:srgbClr val="000000"/>
                </a:solidFill>
              </a:defRPr>
            </a:pPr>
            <a:r>
              <a:rPr sz="4600">
                <a:solidFill>
                  <a:srgbClr val="535353"/>
                </a:solidFill>
              </a:rPr>
              <a:t>Learn how to properly inspect a site</a:t>
            </a:r>
          </a:p>
          <a:p>
            <a:pPr lvl="0">
              <a:defRPr sz="1800">
                <a:solidFill>
                  <a:srgbClr val="000000"/>
                </a:solidFill>
              </a:defRPr>
            </a:pPr>
            <a:r>
              <a:rPr sz="4600">
                <a:solidFill>
                  <a:srgbClr val="535353"/>
                </a:solidFill>
              </a:rPr>
              <a:t>Learn how to fill out an inspection report</a:t>
            </a: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Shape 133"/>
          <p:cNvSpPr>
            <a:spLocks noGrp="1"/>
          </p:cNvSpPr>
          <p:nvPr>
            <p:ph type="title"/>
          </p:nvPr>
        </p:nvSpPr>
        <p:spPr>
          <a:prstGeom prst="rect">
            <a:avLst/>
          </a:prstGeom>
        </p:spPr>
        <p:txBody>
          <a:bodyPr/>
          <a:lstStyle/>
          <a:p>
            <a:pPr lvl="0">
              <a:defRPr sz="1800" cap="none">
                <a:solidFill>
                  <a:srgbClr val="000000"/>
                </a:solidFill>
              </a:defRPr>
            </a:pPr>
            <a:r>
              <a:rPr sz="7200" cap="all" dirty="0">
                <a:solidFill>
                  <a:srgbClr val="535353"/>
                </a:solidFill>
              </a:rPr>
              <a:t>Guyed Tower </a:t>
            </a:r>
            <a:r>
              <a:rPr sz="7200" cap="all" dirty="0" smtClean="0">
                <a:solidFill>
                  <a:srgbClr val="535353"/>
                </a:solidFill>
              </a:rPr>
              <a:t>Inspection</a:t>
            </a:r>
            <a:r>
              <a:rPr lang="en-US" sz="7200" cap="all" dirty="0" smtClean="0">
                <a:solidFill>
                  <a:srgbClr val="535353"/>
                </a:solidFill>
              </a:rPr>
              <a:t> </a:t>
            </a:r>
            <a:endParaRPr sz="7200" cap="all" dirty="0">
              <a:solidFill>
                <a:srgbClr val="535353"/>
              </a:solidFill>
            </a:endParaRPr>
          </a:p>
        </p:txBody>
      </p:sp>
      <p:sp>
        <p:nvSpPr>
          <p:cNvPr id="134" name="Shape 134"/>
          <p:cNvSpPr>
            <a:spLocks noGrp="1"/>
          </p:cNvSpPr>
          <p:nvPr>
            <p:ph type="body" idx="1"/>
          </p:nvPr>
        </p:nvSpPr>
        <p:spPr>
          <a:prstGeom prst="rect">
            <a:avLst/>
          </a:prstGeom>
        </p:spPr>
        <p:txBody>
          <a:bodyPr/>
          <a:lstStyle/>
          <a:p>
            <a:pPr lvl="0">
              <a:defRPr sz="1800">
                <a:solidFill>
                  <a:srgbClr val="000000"/>
                </a:solidFill>
              </a:defRPr>
            </a:pPr>
            <a:r>
              <a:rPr sz="4600">
                <a:solidFill>
                  <a:srgbClr val="535353"/>
                </a:solidFill>
              </a:rPr>
              <a:t>Check the tension of the guy wires with a tension meter according to the manufacturers recommendations</a:t>
            </a:r>
          </a:p>
          <a:p>
            <a:pPr lvl="0">
              <a:defRPr sz="1800">
                <a:solidFill>
                  <a:srgbClr val="000000"/>
                </a:solidFill>
              </a:defRPr>
            </a:pPr>
            <a:r>
              <a:rPr sz="4600">
                <a:solidFill>
                  <a:srgbClr val="535353"/>
                </a:solidFill>
              </a:rPr>
              <a:t>Make sure turnbuckles are secured</a:t>
            </a:r>
          </a:p>
          <a:p>
            <a:pPr lvl="0">
              <a:defRPr sz="1800">
                <a:solidFill>
                  <a:srgbClr val="000000"/>
                </a:solidFill>
              </a:defRPr>
            </a:pPr>
            <a:r>
              <a:rPr sz="4600">
                <a:solidFill>
                  <a:srgbClr val="535353"/>
                </a:solidFill>
              </a:rPr>
              <a:t>Check the guy wire clamps nuts</a:t>
            </a: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Shape 136"/>
          <p:cNvSpPr>
            <a:spLocks noGrp="1"/>
          </p:cNvSpPr>
          <p:nvPr>
            <p:ph type="title"/>
          </p:nvPr>
        </p:nvSpPr>
        <p:spPr>
          <a:prstGeom prst="rect">
            <a:avLst/>
          </a:prstGeom>
        </p:spPr>
        <p:txBody>
          <a:bodyPr/>
          <a:lstStyle/>
          <a:p>
            <a:pPr lvl="0">
              <a:defRPr sz="1800" cap="none">
                <a:solidFill>
                  <a:srgbClr val="000000"/>
                </a:solidFill>
              </a:defRPr>
            </a:pPr>
            <a:r>
              <a:rPr sz="7200" cap="all" dirty="0">
                <a:solidFill>
                  <a:srgbClr val="535353"/>
                </a:solidFill>
              </a:rPr>
              <a:t>Guyed Tower </a:t>
            </a:r>
            <a:r>
              <a:rPr lang="en-US" sz="7200" cap="all" dirty="0" smtClean="0">
                <a:solidFill>
                  <a:srgbClr val="535353"/>
                </a:solidFill>
              </a:rPr>
              <a:t> </a:t>
            </a:r>
            <a:r>
              <a:rPr sz="7200" cap="all" dirty="0" smtClean="0">
                <a:solidFill>
                  <a:srgbClr val="535353"/>
                </a:solidFill>
              </a:rPr>
              <a:t>Inspection</a:t>
            </a:r>
            <a:endParaRPr sz="7200" cap="all" dirty="0">
              <a:solidFill>
                <a:srgbClr val="535353"/>
              </a:solidFill>
            </a:endParaRPr>
          </a:p>
        </p:txBody>
      </p:sp>
      <p:sp>
        <p:nvSpPr>
          <p:cNvPr id="137" name="Shape 137"/>
          <p:cNvSpPr>
            <a:spLocks noGrp="1"/>
          </p:cNvSpPr>
          <p:nvPr>
            <p:ph type="body" idx="1"/>
          </p:nvPr>
        </p:nvSpPr>
        <p:spPr>
          <a:prstGeom prst="rect">
            <a:avLst/>
          </a:prstGeom>
        </p:spPr>
        <p:txBody>
          <a:bodyPr/>
          <a:lstStyle/>
          <a:p>
            <a:pPr lvl="0">
              <a:defRPr sz="1800">
                <a:solidFill>
                  <a:srgbClr val="000000"/>
                </a:solidFill>
              </a:defRPr>
            </a:pPr>
            <a:r>
              <a:rPr sz="4600">
                <a:solidFill>
                  <a:srgbClr val="535353"/>
                </a:solidFill>
              </a:rPr>
              <a:t>Make sure the guyed wires do not show any signs of damage</a:t>
            </a:r>
          </a:p>
          <a:p>
            <a:pPr lvl="0">
              <a:defRPr sz="1800">
                <a:solidFill>
                  <a:srgbClr val="000000"/>
                </a:solidFill>
              </a:defRPr>
            </a:pPr>
            <a:r>
              <a:rPr sz="4600">
                <a:solidFill>
                  <a:srgbClr val="535353"/>
                </a:solidFill>
              </a:rPr>
              <a:t>Check the guy attachments to the tower and make sure they are secured</a:t>
            </a: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Shape 139"/>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Use of a Quadcopter Drone</a:t>
            </a:r>
          </a:p>
          <a:p>
            <a:pPr lvl="0">
              <a:defRPr sz="1800" cap="none">
                <a:solidFill>
                  <a:srgbClr val="000000"/>
                </a:solidFill>
              </a:defRPr>
            </a:pPr>
            <a:r>
              <a:rPr sz="3800">
                <a:solidFill>
                  <a:srgbClr val="535353"/>
                </a:solidFill>
              </a:rPr>
              <a:t>As an alternative to hands-on inspection</a:t>
            </a: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Shape 141"/>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Using a drone for tower inspection</a:t>
            </a:r>
          </a:p>
        </p:txBody>
      </p:sp>
      <p:sp>
        <p:nvSpPr>
          <p:cNvPr id="142" name="Shape 142"/>
          <p:cNvSpPr>
            <a:spLocks noGrp="1"/>
          </p:cNvSpPr>
          <p:nvPr>
            <p:ph type="body" idx="1"/>
          </p:nvPr>
        </p:nvSpPr>
        <p:spPr>
          <a:prstGeom prst="rect">
            <a:avLst/>
          </a:prstGeom>
        </p:spPr>
        <p:txBody>
          <a:bodyPr/>
          <a:lstStyle>
            <a:lvl1pPr marL="0" indent="0">
              <a:buSzTx/>
              <a:buNone/>
            </a:lvl1pPr>
          </a:lstStyle>
          <a:p>
            <a:pPr lvl="0">
              <a:defRPr sz="1800">
                <a:solidFill>
                  <a:srgbClr val="000000"/>
                </a:solidFill>
              </a:defRPr>
            </a:pPr>
            <a:r>
              <a:rPr sz="4600">
                <a:solidFill>
                  <a:srgbClr val="535353"/>
                </a:solidFill>
              </a:rPr>
              <a:t>Using a drone to perform a tower inspection is starting to become a popular alternative to inspecting a tower by climbing it.  Drone use is an attractive alternative because of the fact that it is safer than climbing.  Drones are also very easy to fly and you can take still pictures and videos to be reviewed later.</a:t>
            </a:r>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Shape 146"/>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Advantages of Using a drone</a:t>
            </a:r>
          </a:p>
        </p:txBody>
      </p:sp>
      <p:sp>
        <p:nvSpPr>
          <p:cNvPr id="147" name="Shape 147"/>
          <p:cNvSpPr>
            <a:spLocks noGrp="1"/>
          </p:cNvSpPr>
          <p:nvPr>
            <p:ph type="body" idx="1"/>
          </p:nvPr>
        </p:nvSpPr>
        <p:spPr>
          <a:prstGeom prst="rect">
            <a:avLst/>
          </a:prstGeom>
        </p:spPr>
        <p:txBody>
          <a:bodyPr>
            <a:normAutofit lnSpcReduction="10000"/>
          </a:bodyPr>
          <a:lstStyle/>
          <a:p>
            <a:pPr lvl="0">
              <a:defRPr sz="1800">
                <a:solidFill>
                  <a:srgbClr val="000000"/>
                </a:solidFill>
              </a:defRPr>
            </a:pPr>
            <a:r>
              <a:rPr sz="4600">
                <a:solidFill>
                  <a:srgbClr val="535353"/>
                </a:solidFill>
              </a:rPr>
              <a:t>Safer than climbing</a:t>
            </a:r>
          </a:p>
          <a:p>
            <a:pPr lvl="0">
              <a:defRPr sz="1800">
                <a:solidFill>
                  <a:srgbClr val="000000"/>
                </a:solidFill>
              </a:defRPr>
            </a:pPr>
            <a:r>
              <a:rPr sz="4600">
                <a:solidFill>
                  <a:srgbClr val="535353"/>
                </a:solidFill>
              </a:rPr>
              <a:t>Easy to fly</a:t>
            </a:r>
          </a:p>
          <a:p>
            <a:pPr lvl="0">
              <a:defRPr sz="1800">
                <a:solidFill>
                  <a:srgbClr val="000000"/>
                </a:solidFill>
              </a:defRPr>
            </a:pPr>
            <a:r>
              <a:rPr sz="4600">
                <a:solidFill>
                  <a:srgbClr val="535353"/>
                </a:solidFill>
              </a:rPr>
              <a:t>Faster</a:t>
            </a:r>
          </a:p>
          <a:p>
            <a:pPr lvl="0">
              <a:defRPr sz="1800">
                <a:solidFill>
                  <a:srgbClr val="000000"/>
                </a:solidFill>
              </a:defRPr>
            </a:pPr>
            <a:r>
              <a:rPr sz="4600">
                <a:solidFill>
                  <a:srgbClr val="535353"/>
                </a:solidFill>
              </a:rPr>
              <a:t>Inexpensive</a:t>
            </a:r>
          </a:p>
          <a:p>
            <a:pPr lvl="0">
              <a:defRPr sz="1800">
                <a:solidFill>
                  <a:srgbClr val="000000"/>
                </a:solidFill>
              </a:defRPr>
            </a:pPr>
            <a:r>
              <a:rPr sz="4600">
                <a:solidFill>
                  <a:srgbClr val="535353"/>
                </a:solidFill>
              </a:rPr>
              <a:t>Pictures from inspection can be kept on file</a:t>
            </a: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Shape 149"/>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disadvantages of using a drone</a:t>
            </a:r>
          </a:p>
        </p:txBody>
      </p:sp>
      <p:sp>
        <p:nvSpPr>
          <p:cNvPr id="150" name="Shape 150"/>
          <p:cNvSpPr>
            <a:spLocks noGrp="1"/>
          </p:cNvSpPr>
          <p:nvPr>
            <p:ph type="body" idx="1"/>
          </p:nvPr>
        </p:nvSpPr>
        <p:spPr>
          <a:prstGeom prst="rect">
            <a:avLst/>
          </a:prstGeom>
        </p:spPr>
        <p:txBody>
          <a:bodyPr/>
          <a:lstStyle/>
          <a:p>
            <a:pPr lvl="0">
              <a:defRPr sz="1800">
                <a:solidFill>
                  <a:srgbClr val="000000"/>
                </a:solidFill>
              </a:defRPr>
            </a:pPr>
            <a:r>
              <a:rPr sz="4600">
                <a:solidFill>
                  <a:srgbClr val="535353"/>
                </a:solidFill>
              </a:rPr>
              <a:t>Pictures from drone may not see everything</a:t>
            </a:r>
          </a:p>
          <a:p>
            <a:pPr lvl="0">
              <a:defRPr sz="1800">
                <a:solidFill>
                  <a:srgbClr val="000000"/>
                </a:solidFill>
              </a:defRPr>
            </a:pPr>
            <a:r>
              <a:rPr sz="4600">
                <a:solidFill>
                  <a:srgbClr val="535353"/>
                </a:solidFill>
              </a:rPr>
              <a:t>Weather conditions must be ideal (light winds, no rain)</a:t>
            </a:r>
          </a:p>
          <a:p>
            <a:pPr lvl="0">
              <a:defRPr sz="1800">
                <a:solidFill>
                  <a:srgbClr val="000000"/>
                </a:solidFill>
              </a:defRPr>
            </a:pPr>
            <a:r>
              <a:rPr sz="4600">
                <a:solidFill>
                  <a:srgbClr val="535353"/>
                </a:solidFill>
              </a:rPr>
              <a:t>Flight time is between 15 to 25 minutes</a:t>
            </a:r>
          </a:p>
        </p:txBody>
      </p:sp>
    </p:spTree>
  </p:cSld>
  <p:clrMapOvr>
    <a:masterClrMapping/>
  </p:clrMapOvr>
  <p:transition spd="med"/>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600" y="254000"/>
            <a:ext cx="12293600" cy="1041400"/>
          </a:xfrm>
        </p:spPr>
        <p:txBody>
          <a:bodyPr/>
          <a:lstStyle/>
          <a:p>
            <a:pPr lvl="0">
              <a:defRPr sz="1800"/>
            </a:pPr>
            <a:r>
              <a:rPr lang="en-US" dirty="0"/>
              <a:t>This slide </a:t>
            </a:r>
            <a:r>
              <a:rPr lang="en-US" dirty="0" smtClean="0"/>
              <a:t>shows a picture </a:t>
            </a:r>
            <a:r>
              <a:rPr lang="en-US" dirty="0"/>
              <a:t>of a tower taken with Western Iowa Tech Community College’s drone on the Western Iowa Tech Community College campus.</a:t>
            </a:r>
            <a:br>
              <a:rPr lang="en-US" dirty="0"/>
            </a:br>
            <a:endParaRPr lang="en-US" dirty="0"/>
          </a:p>
        </p:txBody>
      </p:sp>
      <p:pic>
        <p:nvPicPr>
          <p:cNvPr id="1026" name="Picture 2" descr="C:\Users\drobertson\Pictures\WITCC Drone image of tower.jpg" title="Drone image of a Towe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11200" y="1371600"/>
            <a:ext cx="11531600" cy="777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4173523"/>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Shape 158"/>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Site inspection report</a:t>
            </a:r>
          </a:p>
        </p:txBody>
      </p:sp>
      <p:sp>
        <p:nvSpPr>
          <p:cNvPr id="159" name="Shape 159"/>
          <p:cNvSpPr>
            <a:spLocks noGrp="1"/>
          </p:cNvSpPr>
          <p:nvPr>
            <p:ph type="body" idx="1"/>
          </p:nvPr>
        </p:nvSpPr>
        <p:spPr>
          <a:prstGeom prst="rect">
            <a:avLst/>
          </a:prstGeom>
        </p:spPr>
        <p:txBody>
          <a:bodyPr/>
          <a:lstStyle/>
          <a:p>
            <a:pPr lvl="0"/>
            <a:endParaRP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Shape 161"/>
          <p:cNvSpPr>
            <a:spLocks noGrp="1"/>
          </p:cNvSpPr>
          <p:nvPr>
            <p:ph type="title"/>
          </p:nvPr>
        </p:nvSpPr>
        <p:spPr>
          <a:prstGeom prst="rect">
            <a:avLst/>
          </a:prstGeom>
        </p:spPr>
        <p:txBody>
          <a:bodyPr/>
          <a:lstStyle/>
          <a:p>
            <a:pPr lvl="0">
              <a:defRPr sz="1800" cap="none">
                <a:solidFill>
                  <a:srgbClr val="000000"/>
                </a:solidFill>
              </a:defRPr>
            </a:pPr>
            <a:r>
              <a:rPr lang="en-US" sz="7200" cap="all" dirty="0" smtClean="0">
                <a:solidFill>
                  <a:srgbClr val="535353"/>
                </a:solidFill>
              </a:rPr>
              <a:t> </a:t>
            </a:r>
            <a:r>
              <a:rPr sz="7200" cap="all" dirty="0" smtClean="0">
                <a:solidFill>
                  <a:srgbClr val="535353"/>
                </a:solidFill>
              </a:rPr>
              <a:t>Site </a:t>
            </a:r>
            <a:r>
              <a:rPr sz="7200" cap="all" dirty="0">
                <a:solidFill>
                  <a:srgbClr val="535353"/>
                </a:solidFill>
              </a:rPr>
              <a:t>inspection report</a:t>
            </a:r>
          </a:p>
        </p:txBody>
      </p:sp>
      <p:sp>
        <p:nvSpPr>
          <p:cNvPr id="162" name="Shape 162"/>
          <p:cNvSpPr>
            <a:spLocks noGrp="1"/>
          </p:cNvSpPr>
          <p:nvPr>
            <p:ph type="body" idx="1"/>
          </p:nvPr>
        </p:nvSpPr>
        <p:spPr>
          <a:prstGeom prst="rect">
            <a:avLst/>
          </a:prstGeom>
        </p:spPr>
        <p:txBody>
          <a:bodyPr>
            <a:normAutofit lnSpcReduction="10000"/>
          </a:bodyPr>
          <a:lstStyle>
            <a:lvl1pPr marL="0" indent="0" defTabSz="572516">
              <a:spcBef>
                <a:spcPts val="4500"/>
              </a:spcBef>
              <a:buSzTx/>
              <a:buNone/>
              <a:defRPr sz="4508"/>
            </a:lvl1pPr>
          </a:lstStyle>
          <a:p>
            <a:pPr lvl="0">
              <a:defRPr sz="1800">
                <a:solidFill>
                  <a:srgbClr val="000000"/>
                </a:solidFill>
              </a:defRPr>
            </a:pPr>
            <a:r>
              <a:rPr sz="4508">
                <a:solidFill>
                  <a:srgbClr val="535353"/>
                </a:solidFill>
              </a:rPr>
              <a:t>The site inspection report is used to point out hazards on the site and provide recommendations to fix the hazards or provide protection to mitigate the hazards.  Once the report is finished and closed out then it must be filed away for future reference.  The report is broken up into six(6) sections.  This is also a good tool to track the corrective actions.</a:t>
            </a:r>
          </a:p>
        </p:txBody>
      </p:sp>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Shape 164"/>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section i</a:t>
            </a:r>
          </a:p>
        </p:txBody>
      </p:sp>
      <p:sp>
        <p:nvSpPr>
          <p:cNvPr id="165" name="Shape 165"/>
          <p:cNvSpPr>
            <a:spLocks noGrp="1"/>
          </p:cNvSpPr>
          <p:nvPr>
            <p:ph type="body" idx="1"/>
          </p:nvPr>
        </p:nvSpPr>
        <p:spPr>
          <a:prstGeom prst="rect">
            <a:avLst/>
          </a:prstGeom>
        </p:spPr>
        <p:txBody>
          <a:bodyPr/>
          <a:lstStyle/>
          <a:p>
            <a:pPr lvl="0">
              <a:defRPr sz="1800">
                <a:solidFill>
                  <a:srgbClr val="000000"/>
                </a:solidFill>
              </a:defRPr>
            </a:pPr>
            <a:r>
              <a:rPr sz="4600">
                <a:solidFill>
                  <a:srgbClr val="535353"/>
                </a:solidFill>
              </a:rPr>
              <a:t>Site name and address</a:t>
            </a:r>
          </a:p>
          <a:p>
            <a:pPr lvl="0">
              <a:defRPr sz="1800">
                <a:solidFill>
                  <a:srgbClr val="000000"/>
                </a:solidFill>
              </a:defRPr>
            </a:pPr>
            <a:r>
              <a:rPr sz="4600">
                <a:solidFill>
                  <a:srgbClr val="535353"/>
                </a:solidFill>
              </a:rPr>
              <a:t>Date of inspection</a:t>
            </a:r>
          </a:p>
          <a:p>
            <a:pPr lvl="0">
              <a:defRPr sz="1800">
                <a:solidFill>
                  <a:srgbClr val="000000"/>
                </a:solidFill>
              </a:defRPr>
            </a:pPr>
            <a:r>
              <a:rPr sz="4600">
                <a:solidFill>
                  <a:srgbClr val="535353"/>
                </a:solidFill>
              </a:rPr>
              <a:t>Site inspection team members</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Shape 49"/>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Purpose of Site inspection</a:t>
            </a:r>
          </a:p>
        </p:txBody>
      </p:sp>
      <p:sp>
        <p:nvSpPr>
          <p:cNvPr id="50" name="Shape 50"/>
          <p:cNvSpPr>
            <a:spLocks noGrp="1"/>
          </p:cNvSpPr>
          <p:nvPr>
            <p:ph type="body" idx="1"/>
          </p:nvPr>
        </p:nvSpPr>
        <p:spPr>
          <a:prstGeom prst="rect">
            <a:avLst/>
          </a:prstGeom>
        </p:spPr>
        <p:txBody>
          <a:bodyPr/>
          <a:lstStyle/>
          <a:p>
            <a:pPr marL="0" lvl="0" indent="0" defTabSz="554990">
              <a:spcBef>
                <a:spcPts val="4300"/>
              </a:spcBef>
              <a:buSzTx/>
              <a:buNone/>
              <a:defRPr sz="1800">
                <a:solidFill>
                  <a:srgbClr val="000000"/>
                </a:solidFill>
              </a:defRPr>
            </a:pPr>
            <a:r>
              <a:rPr sz="4370">
                <a:solidFill>
                  <a:srgbClr val="535353"/>
                </a:solidFill>
              </a:rPr>
              <a:t>The site inspection must be a critical component of your company’s safety program.  The goal of the site inspection is to accomplish:</a:t>
            </a:r>
          </a:p>
          <a:p>
            <a:pPr marL="1483994" lvl="1" indent="-494665" defTabSz="554990">
              <a:spcBef>
                <a:spcPts val="4300"/>
              </a:spcBef>
              <a:buClr>
                <a:srgbClr val="535353"/>
              </a:buClr>
              <a:defRPr sz="1800">
                <a:solidFill>
                  <a:srgbClr val="000000"/>
                </a:solidFill>
              </a:defRPr>
            </a:pPr>
            <a:r>
              <a:rPr sz="4370">
                <a:solidFill>
                  <a:srgbClr val="535353"/>
                </a:solidFill>
              </a:rPr>
              <a:t>Hazard Recognition</a:t>
            </a:r>
          </a:p>
          <a:p>
            <a:pPr marL="1483994" lvl="1" indent="-494665" defTabSz="554990">
              <a:spcBef>
                <a:spcPts val="4300"/>
              </a:spcBef>
              <a:buClr>
                <a:srgbClr val="535353"/>
              </a:buClr>
              <a:defRPr sz="1800">
                <a:solidFill>
                  <a:srgbClr val="000000"/>
                </a:solidFill>
              </a:defRPr>
            </a:pPr>
            <a:r>
              <a:rPr sz="4370">
                <a:solidFill>
                  <a:srgbClr val="535353"/>
                </a:solidFill>
              </a:rPr>
              <a:t>Hazard Elimination / Mitigation</a:t>
            </a:r>
          </a:p>
        </p:txBody>
      </p:sp>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Section II</a:t>
            </a:r>
          </a:p>
        </p:txBody>
      </p:sp>
      <p:sp>
        <p:nvSpPr>
          <p:cNvPr id="168" name="Shape 168"/>
          <p:cNvSpPr>
            <a:spLocks noGrp="1"/>
          </p:cNvSpPr>
          <p:nvPr>
            <p:ph type="body" idx="1"/>
          </p:nvPr>
        </p:nvSpPr>
        <p:spPr>
          <a:prstGeom prst="rect">
            <a:avLst/>
          </a:prstGeom>
        </p:spPr>
        <p:txBody>
          <a:bodyPr/>
          <a:lstStyle/>
          <a:p>
            <a:pPr lvl="0">
              <a:defRPr sz="1800">
                <a:solidFill>
                  <a:srgbClr val="000000"/>
                </a:solidFill>
              </a:defRPr>
            </a:pPr>
            <a:r>
              <a:rPr sz="4600">
                <a:solidFill>
                  <a:srgbClr val="535353"/>
                </a:solidFill>
              </a:rPr>
              <a:t>Location and description of any hazards found</a:t>
            </a:r>
          </a:p>
          <a:p>
            <a:pPr lvl="0">
              <a:defRPr sz="1800">
                <a:solidFill>
                  <a:srgbClr val="000000"/>
                </a:solidFill>
              </a:defRPr>
            </a:pPr>
            <a:r>
              <a:rPr sz="4600">
                <a:solidFill>
                  <a:srgbClr val="535353"/>
                </a:solidFill>
              </a:rPr>
              <a:t>Recommendations of corrective action to fix hazards</a:t>
            </a:r>
          </a:p>
          <a:p>
            <a:pPr lvl="0">
              <a:defRPr sz="1800">
                <a:solidFill>
                  <a:srgbClr val="000000"/>
                </a:solidFill>
              </a:defRPr>
            </a:pPr>
            <a:r>
              <a:rPr sz="4600">
                <a:solidFill>
                  <a:srgbClr val="535353"/>
                </a:solidFill>
              </a:rPr>
              <a:t>Dates corrective actions are to be completed by</a:t>
            </a:r>
          </a:p>
        </p:txBody>
      </p:sp>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Shape 170"/>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Section III</a:t>
            </a:r>
          </a:p>
          <a:p>
            <a:pPr lvl="0">
              <a:defRPr sz="1800" cap="none">
                <a:solidFill>
                  <a:srgbClr val="000000"/>
                </a:solidFill>
              </a:defRPr>
            </a:pPr>
            <a:r>
              <a:rPr sz="3800">
                <a:solidFill>
                  <a:srgbClr val="535353"/>
                </a:solidFill>
              </a:rPr>
              <a:t>Exclusive to Guyed Towers</a:t>
            </a:r>
          </a:p>
        </p:txBody>
      </p:sp>
      <p:sp>
        <p:nvSpPr>
          <p:cNvPr id="171" name="Shape 171"/>
          <p:cNvSpPr>
            <a:spLocks noGrp="1"/>
          </p:cNvSpPr>
          <p:nvPr>
            <p:ph type="body" idx="1"/>
          </p:nvPr>
        </p:nvSpPr>
        <p:spPr>
          <a:prstGeom prst="rect">
            <a:avLst/>
          </a:prstGeom>
        </p:spPr>
        <p:txBody>
          <a:bodyPr numCol="2" spcCol="614680" anchor="t"/>
          <a:lstStyle/>
          <a:p>
            <a:pPr marL="749300" lvl="0" indent="-228600">
              <a:buSzPct val="100000"/>
              <a:defRPr sz="1800">
                <a:solidFill>
                  <a:srgbClr val="000000"/>
                </a:solidFill>
              </a:defRPr>
            </a:pPr>
            <a:r>
              <a:rPr sz="4600">
                <a:solidFill>
                  <a:srgbClr val="535353"/>
                </a:solidFill>
              </a:rPr>
              <a:t>Air Temperature</a:t>
            </a:r>
          </a:p>
          <a:p>
            <a:pPr marL="749300" lvl="0" indent="-228600">
              <a:buSzPct val="100000"/>
              <a:defRPr sz="1800">
                <a:solidFill>
                  <a:srgbClr val="000000"/>
                </a:solidFill>
              </a:defRPr>
            </a:pPr>
            <a:r>
              <a:rPr sz="4600">
                <a:solidFill>
                  <a:srgbClr val="535353"/>
                </a:solidFill>
              </a:rPr>
              <a:t>Wind Speed</a:t>
            </a:r>
          </a:p>
          <a:p>
            <a:pPr marL="749300" lvl="0" indent="-228600">
              <a:buSzPct val="100000"/>
              <a:defRPr sz="1800">
                <a:solidFill>
                  <a:srgbClr val="000000"/>
                </a:solidFill>
              </a:defRPr>
            </a:pPr>
            <a:r>
              <a:rPr sz="4600">
                <a:solidFill>
                  <a:srgbClr val="535353"/>
                </a:solidFill>
              </a:rPr>
              <a:t>Cable Size</a:t>
            </a:r>
          </a:p>
          <a:p>
            <a:pPr marL="749300" lvl="0" indent="-228600">
              <a:buSzPct val="100000"/>
              <a:defRPr sz="1800">
                <a:solidFill>
                  <a:srgbClr val="000000"/>
                </a:solidFill>
              </a:defRPr>
            </a:pPr>
            <a:r>
              <a:rPr sz="4600">
                <a:solidFill>
                  <a:srgbClr val="535353"/>
                </a:solidFill>
              </a:rPr>
              <a:t>Leg Number</a:t>
            </a:r>
          </a:p>
          <a:p>
            <a:pPr marL="749300" lvl="0" indent="-228600">
              <a:buSzPct val="100000"/>
              <a:defRPr sz="1800">
                <a:solidFill>
                  <a:srgbClr val="000000"/>
                </a:solidFill>
              </a:defRPr>
            </a:pPr>
            <a:r>
              <a:rPr sz="4600">
                <a:solidFill>
                  <a:srgbClr val="535353"/>
                </a:solidFill>
              </a:rPr>
              <a:t>Guy Level</a:t>
            </a:r>
          </a:p>
          <a:p>
            <a:pPr marL="749300" lvl="0" indent="-228600">
              <a:buSzPct val="100000"/>
              <a:defRPr sz="1800">
                <a:solidFill>
                  <a:srgbClr val="000000"/>
                </a:solidFill>
              </a:defRPr>
            </a:pPr>
            <a:r>
              <a:rPr sz="4600">
                <a:solidFill>
                  <a:srgbClr val="535353"/>
                </a:solidFill>
              </a:rPr>
              <a:t>Measured Tension</a:t>
            </a:r>
          </a:p>
          <a:p>
            <a:pPr marL="749300" lvl="0" indent="-228600">
              <a:buSzPct val="100000"/>
              <a:defRPr sz="1800">
                <a:solidFill>
                  <a:srgbClr val="000000"/>
                </a:solidFill>
              </a:defRPr>
            </a:pPr>
            <a:r>
              <a:rPr sz="4600">
                <a:solidFill>
                  <a:srgbClr val="535353"/>
                </a:solidFill>
              </a:rPr>
              <a:t>Proper Tension</a:t>
            </a:r>
          </a:p>
        </p:txBody>
      </p:sp>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Shape 175"/>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Section IV</a:t>
            </a:r>
          </a:p>
        </p:txBody>
      </p:sp>
      <p:sp>
        <p:nvSpPr>
          <p:cNvPr id="176" name="Shape 176"/>
          <p:cNvSpPr>
            <a:spLocks noGrp="1"/>
          </p:cNvSpPr>
          <p:nvPr>
            <p:ph type="body" idx="1"/>
          </p:nvPr>
        </p:nvSpPr>
        <p:spPr>
          <a:prstGeom prst="rect">
            <a:avLst/>
          </a:prstGeom>
        </p:spPr>
        <p:txBody>
          <a:bodyPr/>
          <a:lstStyle>
            <a:lvl1pPr marL="0" indent="0">
              <a:buSzTx/>
              <a:buNone/>
            </a:lvl1pPr>
          </a:lstStyle>
          <a:p>
            <a:pPr lvl="0">
              <a:defRPr sz="1800">
                <a:solidFill>
                  <a:srgbClr val="000000"/>
                </a:solidFill>
              </a:defRPr>
            </a:pPr>
            <a:r>
              <a:rPr sz="4600">
                <a:solidFill>
                  <a:srgbClr val="535353"/>
                </a:solidFill>
              </a:rPr>
              <a:t>This section will include all the names and titles of personnel that are responsible for correcting the hazards.</a:t>
            </a:r>
          </a:p>
        </p:txBody>
      </p:sp>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Shape 178"/>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Section V</a:t>
            </a:r>
          </a:p>
        </p:txBody>
      </p:sp>
      <p:sp>
        <p:nvSpPr>
          <p:cNvPr id="179" name="Shape 179"/>
          <p:cNvSpPr>
            <a:spLocks noGrp="1"/>
          </p:cNvSpPr>
          <p:nvPr>
            <p:ph type="body" idx="1"/>
          </p:nvPr>
        </p:nvSpPr>
        <p:spPr>
          <a:prstGeom prst="rect">
            <a:avLst/>
          </a:prstGeom>
        </p:spPr>
        <p:txBody>
          <a:bodyPr/>
          <a:lstStyle>
            <a:lvl1pPr marL="0" indent="0">
              <a:buSzTx/>
              <a:buNone/>
            </a:lvl1pPr>
          </a:lstStyle>
          <a:p>
            <a:pPr lvl="0">
              <a:defRPr sz="1800">
                <a:solidFill>
                  <a:srgbClr val="000000"/>
                </a:solidFill>
              </a:defRPr>
            </a:pPr>
            <a:r>
              <a:rPr sz="4600">
                <a:solidFill>
                  <a:srgbClr val="535353"/>
                </a:solidFill>
              </a:rPr>
              <a:t>This section will show the date that all the corrective actions were completed and how they were corrected.  This is also the date that the report is closed out.  The report must also be signed by the most senior person on the site inspection team.</a:t>
            </a:r>
          </a:p>
        </p:txBody>
      </p:sp>
    </p:spTree>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Shape 181"/>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Section VI</a:t>
            </a:r>
          </a:p>
        </p:txBody>
      </p:sp>
      <p:sp>
        <p:nvSpPr>
          <p:cNvPr id="182" name="Shape 182"/>
          <p:cNvSpPr>
            <a:spLocks noGrp="1"/>
          </p:cNvSpPr>
          <p:nvPr>
            <p:ph type="body" idx="1"/>
          </p:nvPr>
        </p:nvSpPr>
        <p:spPr>
          <a:prstGeom prst="rect">
            <a:avLst/>
          </a:prstGeom>
        </p:spPr>
        <p:txBody>
          <a:bodyPr/>
          <a:lstStyle>
            <a:lvl1pPr marL="0" indent="0">
              <a:buSzTx/>
              <a:buNone/>
            </a:lvl1pPr>
          </a:lstStyle>
          <a:p>
            <a:pPr lvl="0">
              <a:defRPr sz="1800">
                <a:solidFill>
                  <a:srgbClr val="000000"/>
                </a:solidFill>
              </a:defRPr>
            </a:pPr>
            <a:r>
              <a:rPr sz="4600">
                <a:solidFill>
                  <a:srgbClr val="535353"/>
                </a:solidFill>
              </a:rPr>
              <a:t>This section will be the appendix of the report.  The appendix will include all photos, sketches, and any notes taken during the site inspection.</a:t>
            </a:r>
          </a:p>
        </p:txBody>
      </p:sp>
    </p:spTree>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Shape 184"/>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conclusion</a:t>
            </a:r>
          </a:p>
        </p:txBody>
      </p:sp>
      <p:sp>
        <p:nvSpPr>
          <p:cNvPr id="185" name="Shape 185"/>
          <p:cNvSpPr>
            <a:spLocks noGrp="1"/>
          </p:cNvSpPr>
          <p:nvPr>
            <p:ph type="body" idx="1"/>
          </p:nvPr>
        </p:nvSpPr>
        <p:spPr>
          <a:prstGeom prst="rect">
            <a:avLst/>
          </a:prstGeom>
        </p:spPr>
        <p:txBody>
          <a:bodyPr/>
          <a:lstStyle>
            <a:lvl1pPr marL="0" indent="0">
              <a:buSzTx/>
              <a:buNone/>
            </a:lvl1pPr>
          </a:lstStyle>
          <a:p>
            <a:pPr lvl="0">
              <a:defRPr sz="1800">
                <a:solidFill>
                  <a:srgbClr val="000000"/>
                </a:solidFill>
              </a:defRPr>
            </a:pPr>
            <a:r>
              <a:rPr sz="4600">
                <a:solidFill>
                  <a:srgbClr val="535353"/>
                </a:solidFill>
              </a:rPr>
              <a:t>The site inspection needs to be an important part of your safety program.  A successful site inspection will point out hazards on the job location and prevent a future incident from happening.  An informal site inspection needs to be an ongoing occurrence to look out for any new hazards that appear on the site.</a:t>
            </a:r>
          </a:p>
        </p:txBody>
      </p:sp>
    </p:spTree>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Shape 187"/>
          <p:cNvSpPr>
            <a:spLocks noGrp="1"/>
          </p:cNvSpPr>
          <p:nvPr>
            <p:ph type="title"/>
          </p:nvPr>
        </p:nvSpPr>
        <p:spPr>
          <a:xfrm>
            <a:off x="355600" y="3657600"/>
            <a:ext cx="12293600" cy="2438400"/>
          </a:xfrm>
          <a:prstGeom prst="rect">
            <a:avLst/>
          </a:prstGeom>
        </p:spPr>
        <p:txBody>
          <a:bodyPr/>
          <a:lstStyle>
            <a:lvl1pPr defTabSz="409448">
              <a:defRPr spc="-97">
                <a:solidFill>
                  <a:srgbClr val="000000"/>
                </a:solidFill>
              </a:defRPr>
            </a:lvl1pPr>
          </a:lstStyle>
          <a:p>
            <a:pPr lvl="0">
              <a:defRPr sz="1800" cap="none" spc="0"/>
            </a:pPr>
            <a:r>
              <a:rPr sz="7200" cap="all" spc="-97"/>
              <a:t>Employee Rights and Responsibilities</a:t>
            </a:r>
          </a:p>
        </p:txBody>
      </p:sp>
    </p:spTree>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Shape 189"/>
          <p:cNvSpPr>
            <a:spLocks noGrp="1"/>
          </p:cNvSpPr>
          <p:nvPr>
            <p:ph type="title"/>
          </p:nvPr>
        </p:nvSpPr>
        <p:spPr>
          <a:prstGeom prst="rect">
            <a:avLst/>
          </a:prstGeom>
        </p:spPr>
        <p:txBody>
          <a:bodyPr/>
          <a:lstStyle/>
          <a:p>
            <a:pPr lvl="0">
              <a:defRPr sz="1800" cap="none">
                <a:solidFill>
                  <a:srgbClr val="000000"/>
                </a:solidFill>
              </a:defRPr>
            </a:pPr>
            <a:r>
              <a:rPr sz="3800" cap="all" spc="-105"/>
              <a:t>Employee Rights &amp; Responsibilities</a:t>
            </a:r>
            <a:br>
              <a:rPr sz="3800" cap="all" spc="-105"/>
            </a:br>
            <a:r>
              <a:rPr sz="3400" cap="all" spc="-106"/>
              <a:t>Occupational Safety and Health Act of 1970</a:t>
            </a:r>
          </a:p>
        </p:txBody>
      </p:sp>
      <p:sp>
        <p:nvSpPr>
          <p:cNvPr id="190" name="Shape 190"/>
          <p:cNvSpPr>
            <a:spLocks noGrp="1"/>
          </p:cNvSpPr>
          <p:nvPr>
            <p:ph type="body" idx="1"/>
          </p:nvPr>
        </p:nvSpPr>
        <p:spPr>
          <a:prstGeom prst="rect">
            <a:avLst/>
          </a:prstGeom>
        </p:spPr>
        <p:txBody>
          <a:bodyPr/>
          <a:lstStyle/>
          <a:p>
            <a:pPr marL="1253066" lvl="0" indent="-880533">
              <a:buClr>
                <a:srgbClr val="535353"/>
              </a:buClr>
              <a:defRPr sz="1800">
                <a:solidFill>
                  <a:srgbClr val="000000"/>
                </a:solidFill>
              </a:defRPr>
            </a:pPr>
            <a:r>
              <a:rPr sz="2600"/>
              <a:t>To assure safe and healthful working conditions for working men and women</a:t>
            </a:r>
            <a:endParaRPr sz="900"/>
          </a:p>
          <a:p>
            <a:pPr marL="1253066" lvl="0" indent="-880533">
              <a:buClr>
                <a:srgbClr val="535353"/>
              </a:buClr>
              <a:defRPr sz="1800">
                <a:solidFill>
                  <a:srgbClr val="000000"/>
                </a:solidFill>
              </a:defRPr>
            </a:pPr>
            <a:r>
              <a:rPr sz="2600"/>
              <a:t>By authorizing enforcement of the standards developed under the Act</a:t>
            </a:r>
            <a:endParaRPr sz="900"/>
          </a:p>
          <a:p>
            <a:pPr marL="1253066" lvl="0" indent="-880533">
              <a:buClr>
                <a:srgbClr val="535353"/>
              </a:buClr>
              <a:defRPr sz="1800">
                <a:solidFill>
                  <a:srgbClr val="000000"/>
                </a:solidFill>
              </a:defRPr>
            </a:pPr>
            <a:r>
              <a:rPr sz="2600"/>
              <a:t>By assisting and encouraging the States in their efforts to assure safe and healthful working conditions</a:t>
            </a:r>
            <a:endParaRPr sz="900"/>
          </a:p>
          <a:p>
            <a:pPr marL="1253066" lvl="0" indent="-880533">
              <a:buClr>
                <a:srgbClr val="535353"/>
              </a:buClr>
              <a:defRPr sz="1800">
                <a:solidFill>
                  <a:srgbClr val="000000"/>
                </a:solidFill>
              </a:defRPr>
            </a:pPr>
            <a:r>
              <a:rPr sz="2600"/>
              <a:t>By providing for research, information, education, and training in the field of occupational safety and health…</a:t>
            </a:r>
          </a:p>
        </p:txBody>
      </p:sp>
    </p:spTree>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Shape 194"/>
          <p:cNvSpPr>
            <a:spLocks noGrp="1"/>
          </p:cNvSpPr>
          <p:nvPr>
            <p:ph type="title"/>
          </p:nvPr>
        </p:nvSpPr>
        <p:spPr>
          <a:prstGeom prst="rect">
            <a:avLst/>
          </a:prstGeom>
        </p:spPr>
        <p:txBody>
          <a:bodyPr/>
          <a:lstStyle/>
          <a:p>
            <a:pPr lvl="0" defTabSz="383031">
              <a:defRPr sz="1800" cap="none">
                <a:solidFill>
                  <a:srgbClr val="000000"/>
                </a:solidFill>
              </a:defRPr>
            </a:pPr>
            <a:r>
              <a:rPr sz="5000" cap="all"/>
              <a:t>Employee Rights &amp; Responsibilities</a:t>
            </a:r>
            <a:br>
              <a:rPr sz="5000" cap="all"/>
            </a:br>
            <a:r>
              <a:rPr sz="5000" b="1" i="1" cap="all">
                <a:latin typeface="Arial"/>
                <a:ea typeface="Arial"/>
                <a:cs typeface="Arial"/>
                <a:sym typeface="Arial"/>
              </a:rPr>
              <a:t>You have the right to:</a:t>
            </a:r>
          </a:p>
        </p:txBody>
      </p:sp>
      <p:sp>
        <p:nvSpPr>
          <p:cNvPr id="195" name="Shape 195"/>
          <p:cNvSpPr>
            <a:spLocks noGrp="1"/>
          </p:cNvSpPr>
          <p:nvPr>
            <p:ph type="body" idx="1"/>
          </p:nvPr>
        </p:nvSpPr>
        <p:spPr>
          <a:prstGeom prst="rect">
            <a:avLst/>
          </a:prstGeom>
        </p:spPr>
        <p:txBody>
          <a:bodyPr/>
          <a:lstStyle/>
          <a:p>
            <a:pPr marL="1090504" lvl="0" indent="-747774" defTabSz="405044">
              <a:spcBef>
                <a:spcPts val="5400"/>
              </a:spcBef>
              <a:buClr>
                <a:srgbClr val="535353"/>
              </a:buClr>
              <a:defRPr sz="1800">
                <a:solidFill>
                  <a:srgbClr val="000000"/>
                </a:solidFill>
              </a:defRPr>
            </a:pPr>
            <a:r>
              <a:rPr sz="2400"/>
              <a:t>File a confidential complaint with OSHA to have their workplace inspected.</a:t>
            </a:r>
            <a:endParaRPr sz="900"/>
          </a:p>
          <a:p>
            <a:pPr marL="1090504" lvl="0" indent="-747774" defTabSz="405044">
              <a:spcBef>
                <a:spcPts val="5400"/>
              </a:spcBef>
              <a:buClr>
                <a:srgbClr val="535353"/>
              </a:buClr>
              <a:defRPr sz="1800">
                <a:solidFill>
                  <a:srgbClr val="000000"/>
                </a:solidFill>
              </a:defRPr>
            </a:pPr>
            <a:r>
              <a:rPr sz="2400"/>
              <a:t>Receive information and training about hazards, methods to prevent harm, and the OSHA standards that apply to their workplace. The training must be done in a language and vocabulary workers can understand.</a:t>
            </a:r>
            <a:endParaRPr sz="900"/>
          </a:p>
          <a:p>
            <a:pPr marL="1090504" lvl="0" indent="-747774" defTabSz="405044">
              <a:spcBef>
                <a:spcPts val="5400"/>
              </a:spcBef>
              <a:buClr>
                <a:srgbClr val="535353"/>
              </a:buClr>
              <a:defRPr sz="1800">
                <a:solidFill>
                  <a:srgbClr val="000000"/>
                </a:solidFill>
              </a:defRPr>
            </a:pPr>
            <a:r>
              <a:rPr sz="2400"/>
              <a:t>Get copies of their workplace medical records.</a:t>
            </a:r>
            <a:endParaRPr sz="900"/>
          </a:p>
          <a:p>
            <a:pPr marL="1090504" lvl="0" indent="-747774" defTabSz="405044">
              <a:spcBef>
                <a:spcPts val="5400"/>
              </a:spcBef>
              <a:buClr>
                <a:srgbClr val="535353"/>
              </a:buClr>
              <a:defRPr sz="1800">
                <a:solidFill>
                  <a:srgbClr val="000000"/>
                </a:solidFill>
              </a:defRPr>
            </a:pPr>
            <a:r>
              <a:rPr sz="2400" b="1">
                <a:latin typeface="Arial"/>
                <a:ea typeface="Arial"/>
                <a:cs typeface="Arial"/>
                <a:sym typeface="Arial"/>
              </a:rPr>
              <a:t> </a:t>
            </a:r>
            <a:r>
              <a:rPr sz="2400"/>
              <a:t>Participate in an OSHA inspection and speak in private with the inspector.</a:t>
            </a:r>
          </a:p>
        </p:txBody>
      </p:sp>
    </p:spTree>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Shape 199"/>
          <p:cNvSpPr>
            <a:spLocks noGrp="1"/>
          </p:cNvSpPr>
          <p:nvPr>
            <p:ph type="title"/>
          </p:nvPr>
        </p:nvSpPr>
        <p:spPr>
          <a:prstGeom prst="rect">
            <a:avLst/>
          </a:prstGeom>
        </p:spPr>
        <p:txBody>
          <a:bodyPr/>
          <a:lstStyle>
            <a:lvl1pPr>
              <a:defRPr sz="3800" spc="-105">
                <a:solidFill>
                  <a:srgbClr val="000000"/>
                </a:solidFill>
              </a:defRPr>
            </a:lvl1pPr>
          </a:lstStyle>
          <a:p>
            <a:pPr lvl="0">
              <a:defRPr sz="1800" cap="none" spc="0"/>
            </a:pPr>
            <a:r>
              <a:rPr sz="3800" cap="all" spc="-105"/>
              <a:t>Employee Rights &amp; Responsibilities Continued:</a:t>
            </a:r>
          </a:p>
        </p:txBody>
      </p:sp>
      <p:sp>
        <p:nvSpPr>
          <p:cNvPr id="200" name="Shape 200"/>
          <p:cNvSpPr>
            <a:spLocks noGrp="1"/>
          </p:cNvSpPr>
          <p:nvPr>
            <p:ph type="body" idx="1"/>
          </p:nvPr>
        </p:nvSpPr>
        <p:spPr>
          <a:prstGeom prst="rect">
            <a:avLst/>
          </a:prstGeom>
        </p:spPr>
        <p:txBody>
          <a:bodyPr/>
          <a:lstStyle/>
          <a:p>
            <a:pPr marL="880533" lvl="0" indent="-880533">
              <a:buClr>
                <a:srgbClr val="535353"/>
              </a:buClr>
              <a:defRPr sz="1800">
                <a:solidFill>
                  <a:srgbClr val="000000"/>
                </a:solidFill>
              </a:defRPr>
            </a:pPr>
            <a:r>
              <a:rPr sz="2600"/>
              <a:t>File a complaint with OSHA if they have been retaliated or discriminated against by their employer as the result of requesting an inspection or using any of their other rights under the OSH Act. </a:t>
            </a:r>
            <a:endParaRPr sz="900"/>
          </a:p>
          <a:p>
            <a:pPr marL="880533" lvl="0" indent="-880533">
              <a:buClr>
                <a:srgbClr val="535353"/>
              </a:buClr>
              <a:defRPr sz="1800">
                <a:solidFill>
                  <a:srgbClr val="000000"/>
                </a:solidFill>
              </a:defRPr>
            </a:pPr>
            <a:r>
              <a:rPr sz="2600"/>
              <a:t>File a complaint if punished or discriminated against for acting as a “whistleblower” under the additional 21 federal statutes for which OSHA has jurisdiction.</a:t>
            </a:r>
          </a:p>
        </p:txBody>
      </p:sp>
      <p:pic>
        <p:nvPicPr>
          <p:cNvPr id="201" name="image3.png" descr="C:\Program Files\Microsoft Office\MEDIA\CAGCAT10\j0300840.wmf" title="Picture of a scale"/>
          <p:cNvPicPr/>
          <p:nvPr/>
        </p:nvPicPr>
        <p:blipFill>
          <a:blip r:embed="rId3" cstate="email">
            <a:extLst>
              <a:ext uri="{28A0092B-C50C-407E-A947-70E740481C1C}">
                <a14:useLocalDpi xmlns:a14="http://schemas.microsoft.com/office/drawing/2010/main"/>
              </a:ext>
            </a:extLst>
          </a:blip>
          <a:stretch>
            <a:fillRect/>
          </a:stretch>
        </p:blipFill>
        <p:spPr>
          <a:xfrm>
            <a:off x="10148491" y="7418058"/>
            <a:ext cx="1935482" cy="1630681"/>
          </a:xfrm>
          <a:prstGeom prst="rect">
            <a:avLst/>
          </a:prstGeom>
          <a:ln w="12700">
            <a:miter lim="400000"/>
          </a:ln>
        </p:spPr>
      </p:pic>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Shape 52"/>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site inspection GOALS</a:t>
            </a:r>
          </a:p>
        </p:txBody>
      </p:sp>
      <p:sp>
        <p:nvSpPr>
          <p:cNvPr id="53" name="Shape 53"/>
          <p:cNvSpPr>
            <a:spLocks noGrp="1"/>
          </p:cNvSpPr>
          <p:nvPr>
            <p:ph type="body" idx="1"/>
          </p:nvPr>
        </p:nvSpPr>
        <p:spPr>
          <a:prstGeom prst="rect">
            <a:avLst/>
          </a:prstGeom>
        </p:spPr>
        <p:txBody>
          <a:bodyPr>
            <a:normAutofit fontScale="92500" lnSpcReduction="10000"/>
          </a:bodyPr>
          <a:lstStyle/>
          <a:p>
            <a:pPr marL="437387" lvl="0" indent="-437387" defTabSz="490727">
              <a:spcBef>
                <a:spcPts val="3800"/>
              </a:spcBef>
              <a:defRPr sz="1800">
                <a:solidFill>
                  <a:srgbClr val="000000"/>
                </a:solidFill>
              </a:defRPr>
            </a:pPr>
            <a:r>
              <a:rPr sz="3864">
                <a:solidFill>
                  <a:srgbClr val="535353"/>
                </a:solidFill>
              </a:rPr>
              <a:t>Identify and record potential hazards in the workplace</a:t>
            </a:r>
          </a:p>
          <a:p>
            <a:pPr marL="437387" lvl="0" indent="-437387" defTabSz="490727">
              <a:spcBef>
                <a:spcPts val="3800"/>
              </a:spcBef>
              <a:defRPr sz="1800">
                <a:solidFill>
                  <a:srgbClr val="000000"/>
                </a:solidFill>
              </a:defRPr>
            </a:pPr>
            <a:r>
              <a:rPr sz="3864">
                <a:solidFill>
                  <a:srgbClr val="535353"/>
                </a:solidFill>
              </a:rPr>
              <a:t>Identify and record hazards that require immediate attention</a:t>
            </a:r>
          </a:p>
          <a:p>
            <a:pPr marL="437387" lvl="0" indent="-437387" defTabSz="490727">
              <a:spcBef>
                <a:spcPts val="3800"/>
              </a:spcBef>
              <a:defRPr sz="1800">
                <a:solidFill>
                  <a:srgbClr val="000000"/>
                </a:solidFill>
              </a:defRPr>
            </a:pPr>
            <a:r>
              <a:rPr sz="3864">
                <a:solidFill>
                  <a:srgbClr val="535353"/>
                </a:solidFill>
              </a:rPr>
              <a:t>Evaluate the integrity of any structures on site</a:t>
            </a:r>
          </a:p>
          <a:p>
            <a:pPr marL="437387" lvl="0" indent="-437387" defTabSz="490727">
              <a:spcBef>
                <a:spcPts val="3800"/>
              </a:spcBef>
              <a:defRPr sz="1800">
                <a:solidFill>
                  <a:srgbClr val="000000"/>
                </a:solidFill>
              </a:defRPr>
            </a:pPr>
            <a:r>
              <a:rPr sz="3864">
                <a:solidFill>
                  <a:srgbClr val="535353"/>
                </a:solidFill>
              </a:rPr>
              <a:t>Evaluate the integrity of any equipment on site</a:t>
            </a:r>
          </a:p>
          <a:p>
            <a:pPr marL="437387" lvl="0" indent="-437387" defTabSz="490727">
              <a:spcBef>
                <a:spcPts val="3800"/>
              </a:spcBef>
              <a:defRPr sz="1800">
                <a:solidFill>
                  <a:srgbClr val="000000"/>
                </a:solidFill>
              </a:defRPr>
            </a:pPr>
            <a:r>
              <a:rPr sz="3864">
                <a:solidFill>
                  <a:srgbClr val="535353"/>
                </a:solidFill>
              </a:rPr>
              <a:t>Identify and track corrective actions that need to be implemented </a:t>
            </a:r>
          </a:p>
        </p:txBody>
      </p:sp>
    </p:spTree>
  </p:cSld>
  <p:clrMapOvr>
    <a:masterClrMapping/>
  </p:clrMapOvr>
  <p:transition spd="med"/>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Shape 205"/>
          <p:cNvSpPr>
            <a:spLocks noGrp="1"/>
          </p:cNvSpPr>
          <p:nvPr>
            <p:ph type="title"/>
          </p:nvPr>
        </p:nvSpPr>
        <p:spPr>
          <a:prstGeom prst="rect">
            <a:avLst/>
          </a:prstGeom>
        </p:spPr>
        <p:txBody>
          <a:bodyPr/>
          <a:lstStyle>
            <a:lvl1pPr>
              <a:defRPr sz="5600" spc="-103">
                <a:solidFill>
                  <a:srgbClr val="000000"/>
                </a:solidFill>
              </a:defRPr>
            </a:lvl1pPr>
          </a:lstStyle>
          <a:p>
            <a:pPr lvl="0">
              <a:defRPr sz="1800" cap="none" spc="0"/>
            </a:pPr>
            <a:r>
              <a:rPr sz="5600" cap="all" spc="-103"/>
              <a:t>Whistleblower Protection</a:t>
            </a:r>
          </a:p>
        </p:txBody>
      </p:sp>
      <p:sp>
        <p:nvSpPr>
          <p:cNvPr id="206" name="Shape 206"/>
          <p:cNvSpPr>
            <a:spLocks noGrp="1"/>
          </p:cNvSpPr>
          <p:nvPr>
            <p:ph type="body" idx="1"/>
          </p:nvPr>
        </p:nvSpPr>
        <p:spPr>
          <a:prstGeom prst="rect">
            <a:avLst/>
          </a:prstGeom>
        </p:spPr>
        <p:txBody>
          <a:bodyPr/>
          <a:lstStyle/>
          <a:p>
            <a:pPr marL="0" lvl="0" indent="0">
              <a:buClr>
                <a:srgbClr val="FFFFFF"/>
              </a:buClr>
              <a:buSzTx/>
              <a:buNone/>
              <a:defRPr sz="1800">
                <a:solidFill>
                  <a:srgbClr val="000000"/>
                </a:solidFill>
              </a:defRPr>
            </a:pPr>
            <a:r>
              <a:rPr sz="2600"/>
              <a:t>OSHA's Whistleblower Protection Program </a:t>
            </a:r>
            <a:r>
              <a:rPr sz="2600" b="1" u="sng">
                <a:latin typeface="Arial"/>
                <a:ea typeface="Arial"/>
                <a:cs typeface="Arial"/>
                <a:sym typeface="Arial"/>
              </a:rPr>
              <a:t>enforces</a:t>
            </a:r>
            <a:r>
              <a:rPr sz="2600"/>
              <a:t> the whistleblower provisions of more than twenty whistleblower statutes protecting employees who report violations of various workplace safety, airline, commercial motor carrier, consumer product, environmental, financial reform, food safety, health insurance reform, motor vehicle safety, nuclear, pipeline, public transportation agency, railroad, maritime, and securities laws. Rights afforded by these whistleblower acts include, but are not limited to, worker participation in safety and health activities, reporting a work related injury, illness or fatality, or reporting a violation of the statutes.</a:t>
            </a:r>
          </a:p>
        </p:txBody>
      </p:sp>
    </p:spTree>
  </p:cSld>
  <p:clrMapOvr>
    <a:masterClrMapping/>
  </p:clrMapOvr>
  <p:transition spd="med"/>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Shape 210"/>
          <p:cNvSpPr>
            <a:spLocks noGrp="1"/>
          </p:cNvSpPr>
          <p:nvPr>
            <p:ph type="title"/>
          </p:nvPr>
        </p:nvSpPr>
        <p:spPr>
          <a:prstGeom prst="rect">
            <a:avLst/>
          </a:prstGeom>
        </p:spPr>
        <p:txBody>
          <a:bodyPr/>
          <a:lstStyle>
            <a:lvl1pPr>
              <a:defRPr sz="5000" spc="-104">
                <a:solidFill>
                  <a:srgbClr val="000000"/>
                </a:solidFill>
              </a:defRPr>
            </a:lvl1pPr>
          </a:lstStyle>
          <a:p>
            <a:pPr lvl="0">
              <a:defRPr sz="1800" cap="none" spc="0"/>
            </a:pPr>
            <a:r>
              <a:rPr lang="en-US" sz="5000" cap="all" spc="-104" dirty="0" smtClean="0"/>
              <a:t> </a:t>
            </a:r>
            <a:r>
              <a:rPr sz="5000" cap="all" spc="-104" dirty="0" smtClean="0"/>
              <a:t>Whistleblower </a:t>
            </a:r>
            <a:r>
              <a:rPr sz="5000" cap="all" spc="-104" dirty="0"/>
              <a:t>Protection</a:t>
            </a:r>
          </a:p>
        </p:txBody>
      </p:sp>
      <p:sp>
        <p:nvSpPr>
          <p:cNvPr id="211" name="Shape 211"/>
          <p:cNvSpPr>
            <a:spLocks noGrp="1"/>
          </p:cNvSpPr>
          <p:nvPr>
            <p:ph type="body" idx="1"/>
          </p:nvPr>
        </p:nvSpPr>
        <p:spPr>
          <a:prstGeom prst="rect">
            <a:avLst/>
          </a:prstGeom>
        </p:spPr>
        <p:txBody>
          <a:bodyPr/>
          <a:lstStyle/>
          <a:p>
            <a:pPr marL="0" lvl="0" indent="0">
              <a:lnSpc>
                <a:spcPct val="100000"/>
              </a:lnSpc>
              <a:spcBef>
                <a:spcPts val="0"/>
              </a:spcBef>
              <a:buSzTx/>
              <a:buNone/>
              <a:defRPr sz="1800">
                <a:solidFill>
                  <a:srgbClr val="000000"/>
                </a:solidFill>
              </a:defRPr>
            </a:pPr>
            <a:r>
              <a:rPr sz="2200" cap="all"/>
              <a:t>The </a:t>
            </a:r>
            <a:r>
              <a:rPr sz="2200" b="1" u="sng" cap="all">
                <a:latin typeface="Arial"/>
                <a:ea typeface="Arial"/>
                <a:cs typeface="Arial"/>
                <a:sym typeface="Arial"/>
              </a:rPr>
              <a:t>Whistleblower Protection Advisory Committee (WPAC) </a:t>
            </a:r>
            <a:r>
              <a:rPr sz="2200" cap="all"/>
              <a:t>was established to advise, consult with, and make recommendations to the Secretary of Labor and the Assistant Secretary of Labor for Occupational Safety and Health on ways to improve the fairness, efficiency, effectiveness, and transparency of OSHA's administration of whistleblower protections. In particular, the committee advises OSHA on the development and implementation of improved customer service models, enhancements in the investigative and enforcement process, training, and regulations governing OSHA investigations. In addition, WPAC advises OSHA in cooperative activities with other federal agencies that are responsible for areas covered by the whistleblower protection statutes enforced by OSHA.</a:t>
            </a:r>
          </a:p>
        </p:txBody>
      </p:sp>
    </p:spTree>
  </p:cSld>
  <p:clrMapOvr>
    <a:masterClrMapping/>
  </p:clrMapOvr>
  <p:transition spd="med"/>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 name="Shape 215"/>
          <p:cNvSpPr>
            <a:spLocks noGrp="1"/>
          </p:cNvSpPr>
          <p:nvPr>
            <p:ph type="title"/>
          </p:nvPr>
        </p:nvSpPr>
        <p:spPr>
          <a:prstGeom prst="rect">
            <a:avLst/>
          </a:prstGeom>
        </p:spPr>
        <p:txBody>
          <a:bodyPr/>
          <a:lstStyle>
            <a:lvl1pPr>
              <a:defRPr sz="5800">
                <a:solidFill>
                  <a:srgbClr val="000000"/>
                </a:solidFill>
              </a:defRPr>
            </a:lvl1pPr>
          </a:lstStyle>
          <a:p>
            <a:pPr lvl="0">
              <a:defRPr sz="1800" cap="none"/>
            </a:pPr>
            <a:r>
              <a:rPr sz="5800" cap="all" dirty="0"/>
              <a:t>Whistleblower </a:t>
            </a:r>
            <a:r>
              <a:rPr sz="5800" cap="all" dirty="0" smtClean="0"/>
              <a:t>Protection</a:t>
            </a:r>
            <a:r>
              <a:rPr lang="en-US" sz="5800" cap="all" dirty="0" smtClean="0"/>
              <a:t> </a:t>
            </a:r>
            <a:endParaRPr sz="5800" cap="all" dirty="0"/>
          </a:p>
        </p:txBody>
      </p:sp>
      <p:sp>
        <p:nvSpPr>
          <p:cNvPr id="216" name="Shape 216"/>
          <p:cNvSpPr>
            <a:spLocks noGrp="1"/>
          </p:cNvSpPr>
          <p:nvPr>
            <p:ph type="body" idx="1"/>
          </p:nvPr>
        </p:nvSpPr>
        <p:spPr>
          <a:prstGeom prst="rect">
            <a:avLst/>
          </a:prstGeom>
        </p:spPr>
        <p:txBody>
          <a:bodyPr/>
          <a:lstStyle/>
          <a:p>
            <a:pPr marL="0" lvl="0" indent="0">
              <a:lnSpc>
                <a:spcPct val="80000"/>
              </a:lnSpc>
              <a:spcBef>
                <a:spcPts val="500"/>
              </a:spcBef>
              <a:buClr>
                <a:srgbClr val="FFFFFF"/>
              </a:buClr>
              <a:buSzTx/>
              <a:buNone/>
              <a:defRPr sz="1800">
                <a:solidFill>
                  <a:srgbClr val="000000"/>
                </a:solidFill>
              </a:defRPr>
            </a:pPr>
            <a:r>
              <a:rPr sz="2200" dirty="0"/>
              <a:t>Protection from discrimination means that an employer cannot retaliate by taking "adverse action" against workers, such as:</a:t>
            </a:r>
            <a:endParaRPr sz="900" dirty="0"/>
          </a:p>
          <a:p>
            <a:pPr marL="0" lvl="0" indent="0">
              <a:lnSpc>
                <a:spcPct val="80000"/>
              </a:lnSpc>
              <a:spcBef>
                <a:spcPts val="500"/>
              </a:spcBef>
              <a:buClr>
                <a:srgbClr val="FFFFFF"/>
              </a:buClr>
              <a:buSzTx/>
              <a:buNone/>
              <a:defRPr sz="1800">
                <a:solidFill>
                  <a:srgbClr val="000000"/>
                </a:solidFill>
              </a:defRPr>
            </a:pPr>
            <a:endParaRPr sz="2200" dirty="0"/>
          </a:p>
          <a:p>
            <a:pPr marL="0" lvl="0" indent="0">
              <a:lnSpc>
                <a:spcPct val="80000"/>
              </a:lnSpc>
              <a:spcBef>
                <a:spcPts val="500"/>
              </a:spcBef>
              <a:buClr>
                <a:srgbClr val="FFFFFF"/>
              </a:buClr>
              <a:buSzTx/>
              <a:buNone/>
              <a:defRPr sz="1800">
                <a:solidFill>
                  <a:srgbClr val="000000"/>
                </a:solidFill>
              </a:defRPr>
            </a:pPr>
            <a:r>
              <a:rPr sz="2200" dirty="0"/>
              <a:t>Firing or laying off </a:t>
            </a:r>
            <a:endParaRPr sz="900" dirty="0"/>
          </a:p>
          <a:p>
            <a:pPr marL="0" lvl="0" indent="0">
              <a:lnSpc>
                <a:spcPct val="80000"/>
              </a:lnSpc>
              <a:spcBef>
                <a:spcPts val="500"/>
              </a:spcBef>
              <a:buClr>
                <a:srgbClr val="FFFFFF"/>
              </a:buClr>
              <a:buSzTx/>
              <a:buNone/>
              <a:defRPr sz="1800">
                <a:solidFill>
                  <a:srgbClr val="000000"/>
                </a:solidFill>
              </a:defRPr>
            </a:pPr>
            <a:r>
              <a:rPr sz="2200" dirty="0"/>
              <a:t>Blacklisting </a:t>
            </a:r>
            <a:endParaRPr sz="900" dirty="0"/>
          </a:p>
          <a:p>
            <a:pPr marL="0" lvl="0" indent="0">
              <a:lnSpc>
                <a:spcPct val="80000"/>
              </a:lnSpc>
              <a:spcBef>
                <a:spcPts val="500"/>
              </a:spcBef>
              <a:buClr>
                <a:srgbClr val="FFFFFF"/>
              </a:buClr>
              <a:buSzTx/>
              <a:buNone/>
              <a:defRPr sz="1800">
                <a:solidFill>
                  <a:srgbClr val="000000"/>
                </a:solidFill>
              </a:defRPr>
            </a:pPr>
            <a:r>
              <a:rPr sz="2200" dirty="0"/>
              <a:t>Demoting </a:t>
            </a:r>
            <a:endParaRPr sz="900" dirty="0"/>
          </a:p>
          <a:p>
            <a:pPr marL="0" lvl="0" indent="0">
              <a:lnSpc>
                <a:spcPct val="80000"/>
              </a:lnSpc>
              <a:spcBef>
                <a:spcPts val="500"/>
              </a:spcBef>
              <a:buClr>
                <a:srgbClr val="FFFFFF"/>
              </a:buClr>
              <a:buSzTx/>
              <a:buNone/>
              <a:defRPr sz="1800">
                <a:solidFill>
                  <a:srgbClr val="000000"/>
                </a:solidFill>
              </a:defRPr>
            </a:pPr>
            <a:r>
              <a:rPr sz="2200" dirty="0"/>
              <a:t>Denying overtime or promotion </a:t>
            </a:r>
            <a:endParaRPr sz="900" dirty="0"/>
          </a:p>
          <a:p>
            <a:pPr marL="0" lvl="0" indent="0">
              <a:lnSpc>
                <a:spcPct val="80000"/>
              </a:lnSpc>
              <a:spcBef>
                <a:spcPts val="500"/>
              </a:spcBef>
              <a:buClr>
                <a:srgbClr val="FFFFFF"/>
              </a:buClr>
              <a:buSzTx/>
              <a:buNone/>
              <a:defRPr sz="1800">
                <a:solidFill>
                  <a:srgbClr val="000000"/>
                </a:solidFill>
              </a:defRPr>
            </a:pPr>
            <a:r>
              <a:rPr sz="2200" dirty="0"/>
              <a:t>Disciplining </a:t>
            </a:r>
            <a:endParaRPr sz="900" dirty="0"/>
          </a:p>
          <a:p>
            <a:pPr marL="0" lvl="0" indent="0">
              <a:lnSpc>
                <a:spcPct val="80000"/>
              </a:lnSpc>
              <a:spcBef>
                <a:spcPts val="500"/>
              </a:spcBef>
              <a:buClr>
                <a:srgbClr val="FFFFFF"/>
              </a:buClr>
              <a:buSzTx/>
              <a:buNone/>
              <a:defRPr sz="1800">
                <a:solidFill>
                  <a:srgbClr val="000000"/>
                </a:solidFill>
              </a:defRPr>
            </a:pPr>
            <a:r>
              <a:rPr sz="2200" dirty="0"/>
              <a:t>Denial of benefits </a:t>
            </a:r>
            <a:endParaRPr sz="900" dirty="0"/>
          </a:p>
          <a:p>
            <a:pPr marL="0" lvl="0" indent="0">
              <a:lnSpc>
                <a:spcPct val="80000"/>
              </a:lnSpc>
              <a:spcBef>
                <a:spcPts val="500"/>
              </a:spcBef>
              <a:buClr>
                <a:srgbClr val="FFFFFF"/>
              </a:buClr>
              <a:buSzTx/>
              <a:buNone/>
              <a:defRPr sz="1800">
                <a:solidFill>
                  <a:srgbClr val="000000"/>
                </a:solidFill>
              </a:defRPr>
            </a:pPr>
            <a:r>
              <a:rPr sz="2200" dirty="0"/>
              <a:t>Failure to hire or rehire </a:t>
            </a:r>
            <a:endParaRPr sz="900" dirty="0"/>
          </a:p>
          <a:p>
            <a:pPr marL="0" lvl="0" indent="0">
              <a:lnSpc>
                <a:spcPct val="80000"/>
              </a:lnSpc>
              <a:spcBef>
                <a:spcPts val="500"/>
              </a:spcBef>
              <a:buClr>
                <a:srgbClr val="FFFFFF"/>
              </a:buClr>
              <a:buSzTx/>
              <a:buNone/>
              <a:defRPr sz="1800">
                <a:solidFill>
                  <a:srgbClr val="000000"/>
                </a:solidFill>
              </a:defRPr>
            </a:pPr>
            <a:r>
              <a:rPr sz="2200" dirty="0"/>
              <a:t>Intimidation </a:t>
            </a:r>
            <a:endParaRPr sz="900" dirty="0"/>
          </a:p>
          <a:p>
            <a:pPr marL="0" lvl="0" indent="0">
              <a:lnSpc>
                <a:spcPct val="80000"/>
              </a:lnSpc>
              <a:spcBef>
                <a:spcPts val="500"/>
              </a:spcBef>
              <a:buClr>
                <a:srgbClr val="FFFFFF"/>
              </a:buClr>
              <a:buSzTx/>
              <a:buNone/>
              <a:defRPr sz="1800">
                <a:solidFill>
                  <a:srgbClr val="000000"/>
                </a:solidFill>
              </a:defRPr>
            </a:pPr>
            <a:r>
              <a:rPr sz="2200" dirty="0"/>
              <a:t>Making threats </a:t>
            </a:r>
            <a:endParaRPr sz="900" dirty="0"/>
          </a:p>
          <a:p>
            <a:pPr marL="0" lvl="0" indent="0">
              <a:lnSpc>
                <a:spcPct val="80000"/>
              </a:lnSpc>
              <a:spcBef>
                <a:spcPts val="500"/>
              </a:spcBef>
              <a:buClr>
                <a:srgbClr val="FFFFFF"/>
              </a:buClr>
              <a:buSzTx/>
              <a:buNone/>
              <a:defRPr sz="1800">
                <a:solidFill>
                  <a:srgbClr val="000000"/>
                </a:solidFill>
              </a:defRPr>
            </a:pPr>
            <a:r>
              <a:rPr sz="2200" dirty="0"/>
              <a:t>Reassignment affecting prospects for promotion </a:t>
            </a:r>
            <a:endParaRPr sz="900" dirty="0"/>
          </a:p>
          <a:p>
            <a:pPr marL="0" lvl="0" indent="0">
              <a:lnSpc>
                <a:spcPct val="80000"/>
              </a:lnSpc>
              <a:spcBef>
                <a:spcPts val="500"/>
              </a:spcBef>
              <a:buClr>
                <a:srgbClr val="FFFFFF"/>
              </a:buClr>
              <a:buSzTx/>
              <a:buNone/>
              <a:defRPr sz="1800">
                <a:solidFill>
                  <a:srgbClr val="000000"/>
                </a:solidFill>
              </a:defRPr>
            </a:pPr>
            <a:r>
              <a:rPr sz="2200" dirty="0"/>
              <a:t>Reducing pay or hours </a:t>
            </a:r>
          </a:p>
        </p:txBody>
      </p:sp>
    </p:spTree>
  </p:cSld>
  <p:clrMapOvr>
    <a:masterClrMapping/>
  </p:clrMapOvr>
  <p:transition spd="med"/>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Shape 220"/>
          <p:cNvSpPr>
            <a:spLocks noGrp="1"/>
          </p:cNvSpPr>
          <p:nvPr>
            <p:ph type="title"/>
          </p:nvPr>
        </p:nvSpPr>
        <p:spPr>
          <a:prstGeom prst="rect">
            <a:avLst/>
          </a:prstGeom>
        </p:spPr>
        <p:txBody>
          <a:bodyPr/>
          <a:lstStyle>
            <a:lvl1pPr defTabSz="405044">
              <a:defRPr sz="5400">
                <a:solidFill>
                  <a:srgbClr val="000000"/>
                </a:solidFill>
              </a:defRPr>
            </a:lvl1pPr>
          </a:lstStyle>
          <a:p>
            <a:pPr lvl="0">
              <a:defRPr sz="1800" cap="none"/>
            </a:pPr>
            <a:r>
              <a:rPr sz="5400" cap="all"/>
              <a:t>Employee Rights &amp; Responsibilities</a:t>
            </a:r>
          </a:p>
        </p:txBody>
      </p:sp>
      <p:sp>
        <p:nvSpPr>
          <p:cNvPr id="221" name="Shape 221"/>
          <p:cNvSpPr>
            <a:spLocks noGrp="1"/>
          </p:cNvSpPr>
          <p:nvPr>
            <p:ph type="body" idx="1"/>
          </p:nvPr>
        </p:nvSpPr>
        <p:spPr>
          <a:prstGeom prst="rect">
            <a:avLst/>
          </a:prstGeom>
        </p:spPr>
        <p:txBody>
          <a:bodyPr/>
          <a:lstStyle/>
          <a:p>
            <a:pPr marL="901190" lvl="0" indent="-782318">
              <a:lnSpc>
                <a:spcPct val="80000"/>
              </a:lnSpc>
              <a:spcBef>
                <a:spcPts val="0"/>
              </a:spcBef>
              <a:buClr>
                <a:srgbClr val="000000"/>
              </a:buClr>
              <a:buFont typeface="Wingdings 2"/>
              <a:buChar char="◼"/>
              <a:defRPr sz="1800">
                <a:solidFill>
                  <a:srgbClr val="000000"/>
                </a:solidFill>
              </a:defRPr>
            </a:pPr>
            <a:r>
              <a:rPr sz="2200" dirty="0"/>
              <a:t>OSHA website: </a:t>
            </a:r>
            <a:r>
              <a:rPr sz="2200" dirty="0">
                <a:uFill>
                  <a:solidFill>
                    <a:srgbClr val="0000FF"/>
                  </a:solidFill>
                </a:uFill>
                <a:hlinkClick r:id="rId3" tooltip="Link to OSHA.gov website"/>
              </a:rPr>
              <a:t>http://www.osha.gov</a:t>
            </a:r>
            <a:r>
              <a:rPr sz="2200" dirty="0"/>
              <a:t> and OSHA offices: Call (800-321-OSHA) </a:t>
            </a:r>
            <a:endParaRPr sz="900" dirty="0"/>
          </a:p>
          <a:p>
            <a:pPr marL="901190" lvl="0" indent="-782318">
              <a:lnSpc>
                <a:spcPct val="80000"/>
              </a:lnSpc>
              <a:spcBef>
                <a:spcPts val="500"/>
              </a:spcBef>
              <a:buClr>
                <a:srgbClr val="000000"/>
              </a:buClr>
              <a:buFont typeface="Wingdings 2"/>
              <a:buChar char="◼"/>
              <a:defRPr sz="1800">
                <a:solidFill>
                  <a:srgbClr val="000000"/>
                </a:solidFill>
              </a:defRPr>
            </a:pPr>
            <a:r>
              <a:rPr sz="2200" dirty="0"/>
              <a:t>Workers Rights: </a:t>
            </a:r>
            <a:r>
              <a:rPr sz="2200" dirty="0">
                <a:uFill>
                  <a:solidFill>
                    <a:srgbClr val="0000FF"/>
                  </a:solidFill>
                </a:uFill>
                <a:hlinkClick r:id="rId4" tooltip="Link to OSHA publication on Workers Rights pub. OSHA3021"/>
              </a:rPr>
              <a:t>http://www.osha.gov/Publications/osha3021.pdf</a:t>
            </a:r>
            <a:r>
              <a:rPr sz="2200" dirty="0"/>
              <a:t> </a:t>
            </a:r>
            <a:endParaRPr sz="900" dirty="0"/>
          </a:p>
          <a:p>
            <a:pPr marL="901190" lvl="0" indent="-782318">
              <a:lnSpc>
                <a:spcPct val="80000"/>
              </a:lnSpc>
              <a:spcBef>
                <a:spcPts val="0"/>
              </a:spcBef>
              <a:buClr>
                <a:srgbClr val="000000"/>
              </a:buClr>
              <a:buFont typeface="Wingdings 2"/>
              <a:buChar char="◼"/>
              <a:defRPr sz="1800">
                <a:solidFill>
                  <a:srgbClr val="000000"/>
                </a:solidFill>
              </a:defRPr>
            </a:pPr>
            <a:endParaRPr sz="2200" dirty="0"/>
          </a:p>
          <a:p>
            <a:pPr marL="901190" lvl="0" indent="-782318">
              <a:lnSpc>
                <a:spcPct val="80000"/>
              </a:lnSpc>
              <a:spcBef>
                <a:spcPts val="0"/>
              </a:spcBef>
              <a:buClr>
                <a:srgbClr val="000000"/>
              </a:buClr>
              <a:buFont typeface="Wingdings 2"/>
              <a:buChar char="◼"/>
              <a:defRPr sz="1800">
                <a:solidFill>
                  <a:srgbClr val="000000"/>
                </a:solidFill>
              </a:defRPr>
            </a:pPr>
            <a:r>
              <a:rPr sz="2200" dirty="0"/>
              <a:t>Compliance Assistance Specialists in the area offices </a:t>
            </a:r>
            <a:endParaRPr sz="900" dirty="0"/>
          </a:p>
          <a:p>
            <a:pPr marL="901190" lvl="0" indent="-782318">
              <a:lnSpc>
                <a:spcPct val="80000"/>
              </a:lnSpc>
              <a:spcBef>
                <a:spcPts val="0"/>
              </a:spcBef>
              <a:buClr>
                <a:srgbClr val="000000"/>
              </a:buClr>
              <a:buFont typeface="Wingdings 2"/>
              <a:buChar char="◼"/>
              <a:defRPr sz="1800">
                <a:solidFill>
                  <a:srgbClr val="000000"/>
                </a:solidFill>
              </a:defRPr>
            </a:pPr>
            <a:endParaRPr sz="2200" dirty="0"/>
          </a:p>
          <a:p>
            <a:pPr marL="901190" lvl="0" indent="-782318">
              <a:lnSpc>
                <a:spcPct val="80000"/>
              </a:lnSpc>
              <a:spcBef>
                <a:spcPts val="0"/>
              </a:spcBef>
              <a:buClr>
                <a:srgbClr val="000000"/>
              </a:buClr>
              <a:buFont typeface="Wingdings 2"/>
              <a:buChar char="◼"/>
              <a:defRPr sz="1800">
                <a:solidFill>
                  <a:srgbClr val="000000"/>
                </a:solidFill>
              </a:defRPr>
            </a:pPr>
            <a:r>
              <a:rPr sz="2200" dirty="0"/>
              <a:t>National Institute for Occupational Safety and Health (NIOSH) – OSHA’s sister agency</a:t>
            </a:r>
            <a:endParaRPr sz="900" dirty="0"/>
          </a:p>
          <a:p>
            <a:pPr marL="901190" lvl="0" indent="-782318">
              <a:lnSpc>
                <a:spcPct val="80000"/>
              </a:lnSpc>
              <a:spcBef>
                <a:spcPts val="0"/>
              </a:spcBef>
              <a:buClr>
                <a:srgbClr val="000000"/>
              </a:buClr>
              <a:buFont typeface="Wingdings 2"/>
              <a:buChar char="◼"/>
              <a:defRPr sz="1800">
                <a:solidFill>
                  <a:srgbClr val="000000"/>
                </a:solidFill>
              </a:defRPr>
            </a:pPr>
            <a:endParaRPr sz="2200" dirty="0"/>
          </a:p>
          <a:p>
            <a:pPr marL="901190" lvl="0" indent="-782318">
              <a:lnSpc>
                <a:spcPct val="80000"/>
              </a:lnSpc>
              <a:spcBef>
                <a:spcPts val="0"/>
              </a:spcBef>
              <a:buClr>
                <a:srgbClr val="000000"/>
              </a:buClr>
              <a:buFont typeface="Wingdings 2"/>
              <a:buChar char="◼"/>
              <a:defRPr sz="1800">
                <a:solidFill>
                  <a:srgbClr val="000000"/>
                </a:solidFill>
              </a:defRPr>
            </a:pPr>
            <a:r>
              <a:rPr sz="2200" dirty="0"/>
              <a:t>OSHA Training Institute Education Centers</a:t>
            </a:r>
            <a:endParaRPr sz="900" dirty="0"/>
          </a:p>
          <a:p>
            <a:pPr marL="901190" lvl="0" indent="-782318">
              <a:lnSpc>
                <a:spcPct val="80000"/>
              </a:lnSpc>
              <a:spcBef>
                <a:spcPts val="0"/>
              </a:spcBef>
              <a:buClr>
                <a:srgbClr val="000000"/>
              </a:buClr>
              <a:buFont typeface="Wingdings 2"/>
              <a:buChar char="◼"/>
              <a:defRPr sz="1800">
                <a:solidFill>
                  <a:srgbClr val="000000"/>
                </a:solidFill>
              </a:defRPr>
            </a:pPr>
            <a:endParaRPr sz="2200" dirty="0"/>
          </a:p>
          <a:p>
            <a:pPr marL="901190" lvl="0" indent="-782318">
              <a:lnSpc>
                <a:spcPct val="80000"/>
              </a:lnSpc>
              <a:spcBef>
                <a:spcPts val="0"/>
              </a:spcBef>
              <a:buClr>
                <a:srgbClr val="000000"/>
              </a:buClr>
              <a:buFont typeface="Wingdings 2"/>
              <a:buChar char="◼"/>
              <a:defRPr sz="1800">
                <a:solidFill>
                  <a:srgbClr val="000000"/>
                </a:solidFill>
              </a:defRPr>
            </a:pPr>
            <a:r>
              <a:rPr sz="2200" dirty="0"/>
              <a:t>Doctors, nurses, other health care providers</a:t>
            </a:r>
            <a:endParaRPr sz="900" dirty="0"/>
          </a:p>
          <a:p>
            <a:pPr marL="1020061" lvl="0" indent="-782318">
              <a:lnSpc>
                <a:spcPct val="80000"/>
              </a:lnSpc>
              <a:spcBef>
                <a:spcPts val="0"/>
              </a:spcBef>
              <a:buClr>
                <a:srgbClr val="000000"/>
              </a:buClr>
              <a:buFont typeface="Wingdings 2"/>
              <a:buChar char="◼"/>
              <a:defRPr sz="1800">
                <a:solidFill>
                  <a:srgbClr val="000000"/>
                </a:solidFill>
              </a:defRPr>
            </a:pPr>
            <a:endParaRPr sz="2200" dirty="0"/>
          </a:p>
          <a:p>
            <a:pPr marL="901190" lvl="0" indent="-782318">
              <a:lnSpc>
                <a:spcPct val="80000"/>
              </a:lnSpc>
              <a:spcBef>
                <a:spcPts val="0"/>
              </a:spcBef>
              <a:buClr>
                <a:srgbClr val="000000"/>
              </a:buClr>
              <a:buFont typeface="Wingdings 2"/>
              <a:buChar char="◼"/>
              <a:defRPr sz="1800">
                <a:solidFill>
                  <a:srgbClr val="000000"/>
                </a:solidFill>
              </a:defRPr>
            </a:pPr>
            <a:r>
              <a:rPr sz="2200" dirty="0"/>
              <a:t>Other local, community-based resources</a:t>
            </a:r>
          </a:p>
        </p:txBody>
      </p:sp>
    </p:spTree>
  </p:cSld>
  <p:clrMapOvr>
    <a:masterClrMapping/>
  </p:clrMapOvr>
  <p:transition spd="med"/>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 name="Shape 225"/>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Review</a:t>
            </a:r>
          </a:p>
        </p:txBody>
      </p:sp>
      <p:sp>
        <p:nvSpPr>
          <p:cNvPr id="226" name="Shape 226"/>
          <p:cNvSpPr>
            <a:spLocks noGrp="1"/>
          </p:cNvSpPr>
          <p:nvPr>
            <p:ph type="body" idx="1"/>
          </p:nvPr>
        </p:nvSpPr>
        <p:spPr>
          <a:prstGeom prst="rect">
            <a:avLst/>
          </a:prstGeom>
        </p:spPr>
        <p:txBody>
          <a:bodyPr numCol="2" spcCol="614680">
            <a:normAutofit fontScale="92500" lnSpcReduction="20000"/>
          </a:bodyPr>
          <a:lstStyle/>
          <a:p>
            <a:pPr lvl="0">
              <a:defRPr sz="1800">
                <a:solidFill>
                  <a:srgbClr val="000000"/>
                </a:solidFill>
              </a:defRPr>
            </a:pPr>
            <a:r>
              <a:rPr sz="4600">
                <a:solidFill>
                  <a:srgbClr val="535353"/>
                </a:solidFill>
              </a:rPr>
              <a:t>Purpose of Site Inspection</a:t>
            </a:r>
          </a:p>
          <a:p>
            <a:pPr lvl="0">
              <a:defRPr sz="1800">
                <a:solidFill>
                  <a:srgbClr val="000000"/>
                </a:solidFill>
              </a:defRPr>
            </a:pPr>
            <a:r>
              <a:rPr sz="4600">
                <a:solidFill>
                  <a:srgbClr val="535353"/>
                </a:solidFill>
              </a:rPr>
              <a:t>Site Inspection Frequency</a:t>
            </a:r>
          </a:p>
          <a:p>
            <a:pPr lvl="0">
              <a:defRPr sz="1800">
                <a:solidFill>
                  <a:srgbClr val="000000"/>
                </a:solidFill>
              </a:defRPr>
            </a:pPr>
            <a:r>
              <a:rPr sz="4600">
                <a:solidFill>
                  <a:srgbClr val="535353"/>
                </a:solidFill>
              </a:rPr>
              <a:t>Inspection Preparation</a:t>
            </a:r>
          </a:p>
          <a:p>
            <a:pPr lvl="0">
              <a:defRPr sz="1800">
                <a:solidFill>
                  <a:srgbClr val="000000"/>
                </a:solidFill>
              </a:defRPr>
            </a:pPr>
            <a:r>
              <a:rPr sz="4600">
                <a:solidFill>
                  <a:srgbClr val="535353"/>
                </a:solidFill>
              </a:rPr>
              <a:t>Pre-Inspection of Site</a:t>
            </a:r>
          </a:p>
          <a:p>
            <a:pPr lvl="0">
              <a:defRPr sz="1800">
                <a:solidFill>
                  <a:srgbClr val="000000"/>
                </a:solidFill>
              </a:defRPr>
            </a:pPr>
            <a:r>
              <a:rPr sz="4600">
                <a:solidFill>
                  <a:srgbClr val="535353"/>
                </a:solidFill>
              </a:rPr>
              <a:t>Inspection of Site</a:t>
            </a:r>
          </a:p>
          <a:p>
            <a:pPr lvl="0">
              <a:defRPr sz="1800">
                <a:solidFill>
                  <a:srgbClr val="000000"/>
                </a:solidFill>
              </a:defRPr>
            </a:pPr>
            <a:r>
              <a:rPr sz="4600">
                <a:solidFill>
                  <a:srgbClr val="535353"/>
                </a:solidFill>
              </a:rPr>
              <a:t>Use of a Drone</a:t>
            </a:r>
          </a:p>
          <a:p>
            <a:pPr lvl="0">
              <a:defRPr sz="1800">
                <a:solidFill>
                  <a:srgbClr val="000000"/>
                </a:solidFill>
              </a:defRPr>
            </a:pPr>
            <a:r>
              <a:rPr sz="4600">
                <a:solidFill>
                  <a:srgbClr val="535353"/>
                </a:solidFill>
              </a:rPr>
              <a:t>Site Inspection Report</a:t>
            </a:r>
          </a:p>
          <a:p>
            <a:pPr lvl="0">
              <a:defRPr sz="1800">
                <a:solidFill>
                  <a:srgbClr val="000000"/>
                </a:solidFill>
              </a:defRPr>
            </a:pPr>
            <a:r>
              <a:rPr sz="4600">
                <a:solidFill>
                  <a:srgbClr val="535353"/>
                </a:solidFill>
              </a:rPr>
              <a:t>Conclusion</a:t>
            </a:r>
          </a:p>
        </p:txBody>
      </p:sp>
    </p:spTree>
  </p:cSld>
  <p:clrMapOvr>
    <a:masterClrMapping/>
  </p:clrMapOvr>
  <p:transition spd="med"/>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 name="Shape 230"/>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What we Learned</a:t>
            </a:r>
          </a:p>
        </p:txBody>
      </p:sp>
      <p:sp>
        <p:nvSpPr>
          <p:cNvPr id="231" name="Shape 231"/>
          <p:cNvSpPr>
            <a:spLocks noGrp="1"/>
          </p:cNvSpPr>
          <p:nvPr>
            <p:ph type="body" idx="1"/>
          </p:nvPr>
        </p:nvSpPr>
        <p:spPr>
          <a:prstGeom prst="rect">
            <a:avLst/>
          </a:prstGeom>
        </p:spPr>
        <p:txBody>
          <a:bodyPr/>
          <a:lstStyle/>
          <a:p>
            <a:pPr lvl="0">
              <a:defRPr sz="1800">
                <a:solidFill>
                  <a:srgbClr val="000000"/>
                </a:solidFill>
              </a:defRPr>
            </a:pPr>
            <a:r>
              <a:rPr sz="4600">
                <a:solidFill>
                  <a:srgbClr val="535353"/>
                </a:solidFill>
              </a:rPr>
              <a:t>Learned the importance of a site inspection</a:t>
            </a:r>
          </a:p>
          <a:p>
            <a:pPr lvl="0">
              <a:defRPr sz="1800">
                <a:solidFill>
                  <a:srgbClr val="000000"/>
                </a:solidFill>
              </a:defRPr>
            </a:pPr>
            <a:r>
              <a:rPr sz="4600">
                <a:solidFill>
                  <a:srgbClr val="535353"/>
                </a:solidFill>
              </a:rPr>
              <a:t>Learned how often to perform a site inspection</a:t>
            </a:r>
          </a:p>
          <a:p>
            <a:pPr lvl="0">
              <a:defRPr sz="1800">
                <a:solidFill>
                  <a:srgbClr val="000000"/>
                </a:solidFill>
              </a:defRPr>
            </a:pPr>
            <a:r>
              <a:rPr sz="4600">
                <a:solidFill>
                  <a:srgbClr val="535353"/>
                </a:solidFill>
              </a:rPr>
              <a:t>Learned how to properly inspect a site</a:t>
            </a:r>
          </a:p>
          <a:p>
            <a:pPr lvl="0">
              <a:defRPr sz="1800">
                <a:solidFill>
                  <a:srgbClr val="000000"/>
                </a:solidFill>
              </a:defRPr>
            </a:pPr>
            <a:r>
              <a:rPr sz="4600">
                <a:solidFill>
                  <a:srgbClr val="535353"/>
                </a:solidFill>
              </a:rPr>
              <a:t>Learned how to fill out an inspection report</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Shape 55"/>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Site Inspection Frequency</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Shape 57"/>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Formal Inspection</a:t>
            </a:r>
          </a:p>
        </p:txBody>
      </p:sp>
      <p:sp>
        <p:nvSpPr>
          <p:cNvPr id="58" name="Shape 58"/>
          <p:cNvSpPr>
            <a:spLocks noGrp="1"/>
          </p:cNvSpPr>
          <p:nvPr>
            <p:ph type="body" idx="1"/>
          </p:nvPr>
        </p:nvSpPr>
        <p:spPr>
          <a:prstGeom prst="rect">
            <a:avLst/>
          </a:prstGeom>
        </p:spPr>
        <p:txBody>
          <a:bodyPr/>
          <a:lstStyle>
            <a:lvl1pPr marL="0" indent="0">
              <a:buSzTx/>
              <a:buNone/>
            </a:lvl1pPr>
          </a:lstStyle>
          <a:p>
            <a:pPr lvl="0">
              <a:defRPr sz="1800">
                <a:solidFill>
                  <a:srgbClr val="000000"/>
                </a:solidFill>
              </a:defRPr>
            </a:pPr>
            <a:r>
              <a:rPr sz="4600">
                <a:solidFill>
                  <a:srgbClr val="535353"/>
                </a:solidFill>
              </a:rPr>
              <a:t>At a minimum you should perform a site inspection at each job site annually.  This inspection should use the previous years inspection as a benchmark for what hazards to look for.  The annual inspection should find very few hazards if the location constantly has employees working at the site.</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Shape 62"/>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Informal Inspection</a:t>
            </a:r>
          </a:p>
        </p:txBody>
      </p:sp>
      <p:sp>
        <p:nvSpPr>
          <p:cNvPr id="63" name="Shape 63"/>
          <p:cNvSpPr>
            <a:spLocks noGrp="1"/>
          </p:cNvSpPr>
          <p:nvPr>
            <p:ph type="body" idx="1"/>
          </p:nvPr>
        </p:nvSpPr>
        <p:spPr>
          <a:prstGeom prst="rect">
            <a:avLst/>
          </a:prstGeom>
        </p:spPr>
        <p:txBody>
          <a:bodyPr/>
          <a:lstStyle>
            <a:lvl1pPr marL="0" indent="0">
              <a:buSzTx/>
              <a:buNone/>
            </a:lvl1pPr>
          </a:lstStyle>
          <a:p>
            <a:pPr lvl="0">
              <a:defRPr sz="1800">
                <a:solidFill>
                  <a:srgbClr val="000000"/>
                </a:solidFill>
              </a:defRPr>
            </a:pPr>
            <a:r>
              <a:rPr sz="4600">
                <a:solidFill>
                  <a:srgbClr val="535353"/>
                </a:solidFill>
              </a:rPr>
              <a:t>This inspection will be done daily before work starts.  This inspection does not have to be as detailed as the annual formal inspection.  When performing this inspection you will be looking for hazards that may have appeared since the last time you were at the site.</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Shape 67"/>
          <p:cNvSpPr>
            <a:spLocks noGrp="1"/>
          </p:cNvSpPr>
          <p:nvPr>
            <p:ph type="title"/>
          </p:nvPr>
        </p:nvSpPr>
        <p:spPr>
          <a:prstGeom prst="rect">
            <a:avLst/>
          </a:prstGeom>
        </p:spPr>
        <p:txBody>
          <a:bodyPr/>
          <a:lstStyle/>
          <a:p>
            <a:pPr lvl="0">
              <a:defRPr sz="1800" cap="none">
                <a:solidFill>
                  <a:srgbClr val="000000"/>
                </a:solidFill>
              </a:defRPr>
            </a:pPr>
            <a:r>
              <a:rPr sz="7200" cap="all">
                <a:solidFill>
                  <a:srgbClr val="535353"/>
                </a:solidFill>
              </a:rPr>
              <a:t>initial inspection</a:t>
            </a:r>
          </a:p>
        </p:txBody>
      </p:sp>
      <p:sp>
        <p:nvSpPr>
          <p:cNvPr id="68" name="Shape 68"/>
          <p:cNvSpPr>
            <a:spLocks noGrp="1"/>
          </p:cNvSpPr>
          <p:nvPr>
            <p:ph type="body" idx="1"/>
          </p:nvPr>
        </p:nvSpPr>
        <p:spPr>
          <a:prstGeom prst="rect">
            <a:avLst/>
          </a:prstGeom>
        </p:spPr>
        <p:txBody>
          <a:bodyPr/>
          <a:lstStyle>
            <a:lvl1pPr marL="0" indent="0">
              <a:buSzTx/>
              <a:buNone/>
            </a:lvl1pPr>
          </a:lstStyle>
          <a:p>
            <a:pPr lvl="0">
              <a:defRPr sz="1800">
                <a:solidFill>
                  <a:srgbClr val="000000"/>
                </a:solidFill>
              </a:defRPr>
            </a:pPr>
            <a:r>
              <a:rPr sz="4600">
                <a:solidFill>
                  <a:srgbClr val="535353"/>
                </a:solidFill>
              </a:rPr>
              <a:t>If you have never worked at the site then you should perform an inspection before work is started.  This inspection will identify unknown hazards before work is started.  If any hazards are found to be present, then they should be corrected before work is scheduled to start.</a:t>
            </a:r>
          </a:p>
        </p:txBody>
      </p:sp>
    </p:spTree>
  </p:cSld>
  <p:clrMapOvr>
    <a:masterClrMapping/>
  </p:clrMapOvr>
  <p:transition spd="med"/>
</p:sld>
</file>

<file path=ppt/theme/theme1.xml><?xml version="1.0" encoding="utf-8"?>
<a:theme xmlns:a="http://schemas.openxmlformats.org/drawingml/2006/main" name="Showroom">
  <a:themeElements>
    <a:clrScheme name="Showroom">
      <a:dk1>
        <a:srgbClr val="535353"/>
      </a:dk1>
      <a:lt1>
        <a:srgbClr val="340053"/>
      </a:lt1>
      <a:dk2>
        <a:srgbClr val="5A5F5E"/>
      </a:dk2>
      <a:lt2>
        <a:srgbClr val="B4B4B4"/>
      </a:lt2>
      <a:accent1>
        <a:srgbClr val="78AAB3"/>
      </a:accent1>
      <a:accent2>
        <a:srgbClr val="9A9671"/>
      </a:accent2>
      <a:accent3>
        <a:srgbClr val="D9971A"/>
      </a:accent3>
      <a:accent4>
        <a:srgbClr val="D7620E"/>
      </a:accent4>
      <a:accent5>
        <a:srgbClr val="A61702"/>
      </a:accent5>
      <a:accent6>
        <a:srgbClr val="606B7E"/>
      </a:accent6>
      <a:hlink>
        <a:srgbClr val="0000FF"/>
      </a:hlink>
      <a:folHlink>
        <a:srgbClr val="FF00FF"/>
      </a:folHlink>
    </a:clrScheme>
    <a:fontScheme name="Showroom">
      <a:majorFont>
        <a:latin typeface="Gill Sans Light"/>
        <a:ea typeface="Gill Sans Light"/>
        <a:cs typeface="Gill Sans Light"/>
      </a:majorFont>
      <a:minorFont>
        <a:latin typeface="Gill Sans Light"/>
        <a:ea typeface="Gill Sans Light"/>
        <a:cs typeface="Gill Sans Light"/>
      </a:minorFont>
    </a:fontScheme>
    <a:fmtScheme name="Showroom">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808785"/>
        </a:solid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3600" b="0" i="0" u="none" strike="noStrike" cap="none" spc="0" normalizeH="0" baseline="0">
            <a:ln>
              <a:noFill/>
            </a:ln>
            <a:solidFill>
              <a:srgbClr val="FFFFFF"/>
            </a:solidFill>
            <a:effectLst/>
            <a:uFillTx/>
            <a:latin typeface="+mn-lt"/>
            <a:ea typeface="+mn-ea"/>
            <a:cs typeface="+mn-cs"/>
            <a:sym typeface="Gill Sans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5A5F5E"/>
          </a:solidFill>
          <a:prstDash val="solid"/>
          <a:miter lim="400000"/>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3600" b="0" i="0" u="none" strike="noStrike" cap="none" spc="0" normalizeH="0" baseline="0">
            <a:ln>
              <a:noFill/>
            </a:ln>
            <a:solidFill>
              <a:srgbClr val="535353"/>
            </a:solidFill>
            <a:effectLst/>
            <a:uFillTx/>
            <a:latin typeface="+mn-lt"/>
            <a:ea typeface="+mn-ea"/>
            <a:cs typeface="+mn-cs"/>
            <a:sym typeface="Gill Sans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Showroom">
  <a:themeElements>
    <a:clrScheme name="Showroom">
      <a:dk1>
        <a:srgbClr val="000000"/>
      </a:dk1>
      <a:lt1>
        <a:srgbClr val="FFFFFF"/>
      </a:lt1>
      <a:dk2>
        <a:srgbClr val="5A5F5E"/>
      </a:dk2>
      <a:lt2>
        <a:srgbClr val="B4B4B4"/>
      </a:lt2>
      <a:accent1>
        <a:srgbClr val="78AAB3"/>
      </a:accent1>
      <a:accent2>
        <a:srgbClr val="9A9671"/>
      </a:accent2>
      <a:accent3>
        <a:srgbClr val="D9971A"/>
      </a:accent3>
      <a:accent4>
        <a:srgbClr val="D7620E"/>
      </a:accent4>
      <a:accent5>
        <a:srgbClr val="A61702"/>
      </a:accent5>
      <a:accent6>
        <a:srgbClr val="606B7E"/>
      </a:accent6>
      <a:hlink>
        <a:srgbClr val="0000FF"/>
      </a:hlink>
      <a:folHlink>
        <a:srgbClr val="FF00FF"/>
      </a:folHlink>
    </a:clrScheme>
    <a:fontScheme name="Showroom">
      <a:majorFont>
        <a:latin typeface="Gill Sans Light"/>
        <a:ea typeface="Gill Sans Light"/>
        <a:cs typeface="Gill Sans Light"/>
      </a:majorFont>
      <a:minorFont>
        <a:latin typeface="Gill Sans Light"/>
        <a:ea typeface="Gill Sans Light"/>
        <a:cs typeface="Gill Sans Light"/>
      </a:minorFont>
    </a:fontScheme>
    <a:fmtScheme name="Showroom">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808785"/>
        </a:solid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3600" b="0" i="0" u="none" strike="noStrike" cap="none" spc="0" normalizeH="0" baseline="0">
            <a:ln>
              <a:noFill/>
            </a:ln>
            <a:solidFill>
              <a:srgbClr val="FFFFFF"/>
            </a:solidFill>
            <a:effectLst/>
            <a:uFillTx/>
            <a:latin typeface="+mn-lt"/>
            <a:ea typeface="+mn-ea"/>
            <a:cs typeface="+mn-cs"/>
            <a:sym typeface="Gill Sans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5A5F5E"/>
          </a:solidFill>
          <a:prstDash val="solid"/>
          <a:miter lim="400000"/>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3600" b="0" i="0" u="none" strike="noStrike" cap="none" spc="0" normalizeH="0" baseline="0">
            <a:ln>
              <a:noFill/>
            </a:ln>
            <a:solidFill>
              <a:srgbClr val="535353"/>
            </a:solidFill>
            <a:effectLst/>
            <a:uFillTx/>
            <a:latin typeface="+mn-lt"/>
            <a:ea typeface="+mn-ea"/>
            <a:cs typeface="+mn-cs"/>
            <a:sym typeface="Gill Sans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21</TotalTime>
  <Words>2591</Words>
  <Application>Microsoft Office PowerPoint</Application>
  <PresentationFormat>Custom</PresentationFormat>
  <Paragraphs>248</Paragraphs>
  <Slides>55</Slides>
  <Notes>17</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Showroom</vt:lpstr>
      <vt:lpstr>Site Inspection</vt:lpstr>
      <vt:lpstr>Overview</vt:lpstr>
      <vt:lpstr>Learning Objectives</vt:lpstr>
      <vt:lpstr>Purpose of Site inspection</vt:lpstr>
      <vt:lpstr>site inspection GOALS</vt:lpstr>
      <vt:lpstr>Site Inspection Frequency</vt:lpstr>
      <vt:lpstr>Formal Inspection</vt:lpstr>
      <vt:lpstr>Informal Inspection</vt:lpstr>
      <vt:lpstr>initial inspection</vt:lpstr>
      <vt:lpstr>Natural disaster</vt:lpstr>
      <vt:lpstr>Man made disaster</vt:lpstr>
      <vt:lpstr>Geographic Location</vt:lpstr>
      <vt:lpstr>Inspection preparation</vt:lpstr>
      <vt:lpstr>inspection team</vt:lpstr>
      <vt:lpstr>Required Inspection toolkit</vt:lpstr>
      <vt:lpstr>Optional site inspection tools</vt:lpstr>
      <vt:lpstr>Pre-inspection of site</vt:lpstr>
      <vt:lpstr>satellite images</vt:lpstr>
      <vt:lpstr>Geographic region</vt:lpstr>
      <vt:lpstr>Geographic Region </vt:lpstr>
      <vt:lpstr>Area demographics</vt:lpstr>
      <vt:lpstr>Inspecting the site</vt:lpstr>
      <vt:lpstr>Inspecting the site </vt:lpstr>
      <vt:lpstr> inspecting the site</vt:lpstr>
      <vt:lpstr>Inspecting the site  </vt:lpstr>
      <vt:lpstr>Self-supporting tower inspection</vt:lpstr>
      <vt:lpstr>self-supporting tower inspection </vt:lpstr>
      <vt:lpstr>self-supporting tower  inspection</vt:lpstr>
      <vt:lpstr>Guyed tower inspection</vt:lpstr>
      <vt:lpstr>Guyed Tower Inspection </vt:lpstr>
      <vt:lpstr>Guyed Tower  Inspection</vt:lpstr>
      <vt:lpstr>Use of a Quadcopter Drone As an alternative to hands-on inspection</vt:lpstr>
      <vt:lpstr>Using a drone for tower inspection</vt:lpstr>
      <vt:lpstr>Advantages of Using a drone</vt:lpstr>
      <vt:lpstr>disadvantages of using a drone</vt:lpstr>
      <vt:lpstr>This slide shows a picture of a tower taken with Western Iowa Tech Community College’s drone on the Western Iowa Tech Community College campus. </vt:lpstr>
      <vt:lpstr>Site inspection report</vt:lpstr>
      <vt:lpstr> Site inspection report</vt:lpstr>
      <vt:lpstr>section i</vt:lpstr>
      <vt:lpstr>Section II</vt:lpstr>
      <vt:lpstr>Section III Exclusive to Guyed Towers</vt:lpstr>
      <vt:lpstr>Section IV</vt:lpstr>
      <vt:lpstr>Section V</vt:lpstr>
      <vt:lpstr>Section VI</vt:lpstr>
      <vt:lpstr>conclusion</vt:lpstr>
      <vt:lpstr>Employee Rights and Responsibilities</vt:lpstr>
      <vt:lpstr>Employee Rights &amp; Responsibilities Occupational Safety and Health Act of 1970</vt:lpstr>
      <vt:lpstr>Employee Rights &amp; Responsibilities You have the right to:</vt:lpstr>
      <vt:lpstr>Employee Rights &amp; Responsibilities Continued:</vt:lpstr>
      <vt:lpstr>Whistleblower Protection</vt:lpstr>
      <vt:lpstr> Whistleblower Protection</vt:lpstr>
      <vt:lpstr>Whistleblower Protection </vt:lpstr>
      <vt:lpstr>Employee Rights &amp; Responsibilities</vt:lpstr>
      <vt:lpstr>Review</vt:lpstr>
      <vt:lpstr>What we Learned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Site Inspection</dc:title>
  <dc:creator>Robertson, Donna - OSHA</dc:creator>
  <cp:lastModifiedBy>Robertson, Donna - OSHA</cp:lastModifiedBy>
  <cp:revision>3</cp:revision>
  <dcterms:modified xsi:type="dcterms:W3CDTF">2017-06-12T16:27:24Z</dcterms:modified>
</cp:coreProperties>
</file>