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7"/>
  </p:notesMasterIdLst>
  <p:sldIdLst>
    <p:sldId id="378" r:id="rId2"/>
    <p:sldId id="272" r:id="rId3"/>
    <p:sldId id="363" r:id="rId4"/>
    <p:sldId id="402" r:id="rId5"/>
    <p:sldId id="403" r:id="rId6"/>
    <p:sldId id="404" r:id="rId7"/>
    <p:sldId id="275" r:id="rId8"/>
    <p:sldId id="366" r:id="rId9"/>
    <p:sldId id="276" r:id="rId10"/>
    <p:sldId id="368" r:id="rId11"/>
    <p:sldId id="277" r:id="rId12"/>
    <p:sldId id="279" r:id="rId13"/>
    <p:sldId id="278" r:id="rId14"/>
    <p:sldId id="369" r:id="rId15"/>
    <p:sldId id="280" r:id="rId16"/>
    <p:sldId id="281" r:id="rId17"/>
    <p:sldId id="370" r:id="rId18"/>
    <p:sldId id="282" r:id="rId19"/>
    <p:sldId id="283" r:id="rId20"/>
    <p:sldId id="372"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397" r:id="rId37"/>
    <p:sldId id="398" r:id="rId38"/>
    <p:sldId id="399" r:id="rId39"/>
    <p:sldId id="400" r:id="rId40"/>
    <p:sldId id="401" r:id="rId41"/>
    <p:sldId id="385" r:id="rId42"/>
    <p:sldId id="302" r:id="rId43"/>
    <p:sldId id="386" r:id="rId44"/>
    <p:sldId id="387" r:id="rId45"/>
    <p:sldId id="388" r:id="rId46"/>
    <p:sldId id="389" r:id="rId47"/>
    <p:sldId id="390" r:id="rId48"/>
    <p:sldId id="391" r:id="rId49"/>
    <p:sldId id="392" r:id="rId50"/>
    <p:sldId id="393" r:id="rId51"/>
    <p:sldId id="394" r:id="rId52"/>
    <p:sldId id="395" r:id="rId53"/>
    <p:sldId id="396" r:id="rId54"/>
    <p:sldId id="314" r:id="rId55"/>
    <p:sldId id="315" r:id="rId56"/>
    <p:sldId id="316" r:id="rId57"/>
    <p:sldId id="317" r:id="rId58"/>
    <p:sldId id="318" r:id="rId59"/>
    <p:sldId id="319" r:id="rId60"/>
    <p:sldId id="364" r:id="rId61"/>
    <p:sldId id="323" r:id="rId62"/>
    <p:sldId id="322" r:id="rId63"/>
    <p:sldId id="324" r:id="rId64"/>
    <p:sldId id="325" r:id="rId65"/>
    <p:sldId id="326" r:id="rId66"/>
    <p:sldId id="327" r:id="rId67"/>
    <p:sldId id="328" r:id="rId68"/>
    <p:sldId id="329" r:id="rId69"/>
    <p:sldId id="330" r:id="rId70"/>
    <p:sldId id="377" r:id="rId71"/>
    <p:sldId id="331" r:id="rId72"/>
    <p:sldId id="332" r:id="rId73"/>
    <p:sldId id="379" r:id="rId74"/>
    <p:sldId id="380" r:id="rId75"/>
    <p:sldId id="333" r:id="rId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itchFamily="34" charset="-128"/>
        <a:cs typeface="+mn-cs"/>
      </a:defRPr>
    </a:lvl5pPr>
    <a:lvl6pPr marL="2286000" algn="l" defTabSz="914400" rtl="0" eaLnBrk="1" latinLnBrk="0" hangingPunct="1">
      <a:defRPr sz="2400" kern="1200">
        <a:solidFill>
          <a:schemeClr val="tx1"/>
        </a:solidFill>
        <a:latin typeface="Times" charset="0"/>
        <a:ea typeface="ＭＳ Ｐゴシック" pitchFamily="34" charset="-128"/>
        <a:cs typeface="+mn-cs"/>
      </a:defRPr>
    </a:lvl6pPr>
    <a:lvl7pPr marL="2743200" algn="l" defTabSz="914400" rtl="0" eaLnBrk="1" latinLnBrk="0" hangingPunct="1">
      <a:defRPr sz="2400" kern="1200">
        <a:solidFill>
          <a:schemeClr val="tx1"/>
        </a:solidFill>
        <a:latin typeface="Times" charset="0"/>
        <a:ea typeface="ＭＳ Ｐゴシック" pitchFamily="34" charset="-128"/>
        <a:cs typeface="+mn-cs"/>
      </a:defRPr>
    </a:lvl7pPr>
    <a:lvl8pPr marL="3200400" algn="l" defTabSz="914400" rtl="0" eaLnBrk="1" latinLnBrk="0" hangingPunct="1">
      <a:defRPr sz="2400" kern="1200">
        <a:solidFill>
          <a:schemeClr val="tx1"/>
        </a:solidFill>
        <a:latin typeface="Times" charset="0"/>
        <a:ea typeface="ＭＳ Ｐゴシック" pitchFamily="34" charset="-128"/>
        <a:cs typeface="+mn-cs"/>
      </a:defRPr>
    </a:lvl8pPr>
    <a:lvl9pPr marL="3657600" algn="l" defTabSz="914400" rtl="0" eaLnBrk="1" latinLnBrk="0" hangingPunct="1">
      <a:defRPr sz="2400" kern="1200">
        <a:solidFill>
          <a:schemeClr val="tx1"/>
        </a:solidFill>
        <a:latin typeface="Times"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9"/>
    <a:srgbClr val="145F4D"/>
    <a:srgbClr val="BA123A"/>
    <a:srgbClr val="FFFFFF"/>
    <a:srgbClr val="FFD579"/>
    <a:srgbClr val="E1C774"/>
    <a:srgbClr val="F7C76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63" autoAdjust="0"/>
  </p:normalViewPr>
  <p:slideViewPr>
    <p:cSldViewPr>
      <p:cViewPr>
        <p:scale>
          <a:sx n="65" d="100"/>
          <a:sy n="65" d="100"/>
        </p:scale>
        <p:origin x="-749" y="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8D8E2-5F63-45D2-804E-3D07EAEB94B7}"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tr-TR"/>
        </a:p>
      </dgm:t>
    </dgm:pt>
    <dgm:pt modelId="{DDF64837-7568-470A-A217-5D72219C1F67}">
      <dgm:prSet phldrT="[Metin]"/>
      <dgm:spPr/>
      <dgm:t>
        <a:bodyPr/>
        <a:lstStyle/>
        <a:p>
          <a:r>
            <a:rPr lang="tr-TR" b="1" dirty="0"/>
            <a:t>PELIGROS</a:t>
          </a:r>
        </a:p>
      </dgm:t>
    </dgm:pt>
    <dgm:pt modelId="{E38FC6D8-BCDC-4D54-8413-85E29F2C4D93}" type="parTrans" cxnId="{429F5E30-CAE3-4175-88F8-BDB182191B6E}">
      <dgm:prSet/>
      <dgm:spPr/>
      <dgm:t>
        <a:bodyPr/>
        <a:lstStyle/>
        <a:p>
          <a:endParaRPr lang="tr-TR"/>
        </a:p>
      </dgm:t>
    </dgm:pt>
    <dgm:pt modelId="{D8F90EE5-F512-4D0A-842F-E0DE29F224EA}" type="sibTrans" cxnId="{429F5E30-CAE3-4175-88F8-BDB182191B6E}">
      <dgm:prSet/>
      <dgm:spPr/>
      <dgm:t>
        <a:bodyPr/>
        <a:lstStyle/>
        <a:p>
          <a:endParaRPr lang="tr-TR"/>
        </a:p>
      </dgm:t>
    </dgm:pt>
    <dgm:pt modelId="{1FED2411-E403-463D-92E2-91E64C946444}">
      <dgm:prSet phldrT="[Metin]"/>
      <dgm:spPr/>
      <dgm:t>
        <a:bodyPr/>
        <a:lstStyle/>
        <a:p>
          <a:r>
            <a:rPr lang="en-US" b="1" noProof="0" dirty="0" err="1"/>
            <a:t>Peligros</a:t>
          </a:r>
          <a:r>
            <a:rPr lang="en-US" b="1" noProof="0" dirty="0"/>
            <a:t> </a:t>
          </a:r>
          <a:r>
            <a:rPr lang="en-US" b="1" noProof="0" dirty="0" err="1"/>
            <a:t>Físicos</a:t>
          </a:r>
          <a:endParaRPr lang="en-US" noProof="0" dirty="0"/>
        </a:p>
      </dgm:t>
    </dgm:pt>
    <dgm:pt modelId="{B9F94B68-80CB-4E02-B0EF-CB5FAA3A20F6}" type="parTrans" cxnId="{E00A8F03-28DC-41CD-AE50-3F96ED82F2FF}">
      <dgm:prSet/>
      <dgm:spPr/>
      <dgm:t>
        <a:bodyPr/>
        <a:lstStyle/>
        <a:p>
          <a:endParaRPr lang="tr-TR" dirty="0"/>
        </a:p>
      </dgm:t>
    </dgm:pt>
    <dgm:pt modelId="{FCC97EAF-E1C4-42B9-82B1-7A4D09763D29}" type="sibTrans" cxnId="{E00A8F03-28DC-41CD-AE50-3F96ED82F2FF}">
      <dgm:prSet/>
      <dgm:spPr/>
      <dgm:t>
        <a:bodyPr/>
        <a:lstStyle/>
        <a:p>
          <a:endParaRPr lang="tr-TR"/>
        </a:p>
      </dgm:t>
    </dgm:pt>
    <dgm:pt modelId="{91C3EAF9-F730-4C0E-ADB8-B751B33184CC}">
      <dgm:prSet phldrT="[Metin]">
        <dgm:style>
          <a:lnRef idx="2">
            <a:schemeClr val="accent1"/>
          </a:lnRef>
          <a:fillRef idx="1">
            <a:schemeClr val="lt1"/>
          </a:fillRef>
          <a:effectRef idx="0">
            <a:schemeClr val="accent1"/>
          </a:effectRef>
          <a:fontRef idx="minor">
            <a:schemeClr val="dk1"/>
          </a:fontRef>
        </dgm:style>
      </dgm:prSet>
      <dgm:spPr/>
      <dgm:t>
        <a:bodyPr/>
        <a:lstStyle/>
        <a:p>
          <a:r>
            <a:rPr lang="en-US" b="1" noProof="0" dirty="0" err="1"/>
            <a:t>Peligros</a:t>
          </a:r>
          <a:r>
            <a:rPr lang="en-US" b="1" noProof="0" dirty="0"/>
            <a:t> a la </a:t>
          </a:r>
          <a:r>
            <a:rPr lang="en-US" b="1" noProof="0" dirty="0" err="1"/>
            <a:t>Salud</a:t>
          </a:r>
          <a:endParaRPr lang="en-US" noProof="0" dirty="0"/>
        </a:p>
      </dgm:t>
    </dgm:pt>
    <dgm:pt modelId="{CBF45FDB-9A23-4A66-92BC-5DC52ADF2777}" type="parTrans" cxnId="{A6BCE8C2-DAE5-42B5-B0C3-96A598AAF0DF}">
      <dgm:prSet/>
      <dgm:spPr/>
      <dgm:t>
        <a:bodyPr/>
        <a:lstStyle/>
        <a:p>
          <a:endParaRPr lang="tr-TR" dirty="0"/>
        </a:p>
      </dgm:t>
    </dgm:pt>
    <dgm:pt modelId="{A061F096-C8C5-4640-9A1C-8069C206AA41}" type="sibTrans" cxnId="{A6BCE8C2-DAE5-42B5-B0C3-96A598AAF0DF}">
      <dgm:prSet/>
      <dgm:spPr/>
      <dgm:t>
        <a:bodyPr/>
        <a:lstStyle/>
        <a:p>
          <a:endParaRPr lang="tr-TR"/>
        </a:p>
      </dgm:t>
    </dgm:pt>
    <dgm:pt modelId="{AEEB1397-B159-4514-93A4-078D28B7DB34}">
      <dgm:prSet phldrT="[Metin]"/>
      <dgm:spPr/>
      <dgm:t>
        <a:bodyPr/>
        <a:lstStyle/>
        <a:p>
          <a:r>
            <a:rPr lang="en-US" b="1" noProof="0" dirty="0" err="1"/>
            <a:t>Peligros</a:t>
          </a:r>
          <a:r>
            <a:rPr lang="en-US" b="1" noProof="0" dirty="0"/>
            <a:t> </a:t>
          </a:r>
          <a:r>
            <a:rPr lang="en-US" b="1" noProof="0" dirty="0" err="1"/>
            <a:t>Ambientales</a:t>
          </a:r>
          <a:endParaRPr lang="en-US" noProof="0" dirty="0"/>
        </a:p>
      </dgm:t>
    </dgm:pt>
    <dgm:pt modelId="{7B65208F-19B3-4A96-B30E-F50948E03D09}" type="parTrans" cxnId="{480196F6-91F8-4FBA-B2D2-678CBD3B448E}">
      <dgm:prSet/>
      <dgm:spPr/>
      <dgm:t>
        <a:bodyPr/>
        <a:lstStyle/>
        <a:p>
          <a:endParaRPr lang="tr-TR" dirty="0"/>
        </a:p>
      </dgm:t>
    </dgm:pt>
    <dgm:pt modelId="{1B3475E8-F897-41F6-AFCD-43606EDDB37C}" type="sibTrans" cxnId="{480196F6-91F8-4FBA-B2D2-678CBD3B448E}">
      <dgm:prSet/>
      <dgm:spPr/>
      <dgm:t>
        <a:bodyPr/>
        <a:lstStyle/>
        <a:p>
          <a:endParaRPr lang="tr-TR"/>
        </a:p>
      </dgm:t>
    </dgm:pt>
    <dgm:pt modelId="{4EC47DDC-A5D0-478C-ABDA-C7E04DB5FF6F}" type="pres">
      <dgm:prSet presAssocID="{39E8D8E2-5F63-45D2-804E-3D07EAEB94B7}" presName="hierChild1" presStyleCnt="0">
        <dgm:presLayoutVars>
          <dgm:chPref val="1"/>
          <dgm:dir/>
          <dgm:animOne val="branch"/>
          <dgm:animLvl val="lvl"/>
          <dgm:resizeHandles/>
        </dgm:presLayoutVars>
      </dgm:prSet>
      <dgm:spPr/>
      <dgm:t>
        <a:bodyPr/>
        <a:lstStyle/>
        <a:p>
          <a:endParaRPr lang="en-US"/>
        </a:p>
      </dgm:t>
    </dgm:pt>
    <dgm:pt modelId="{9BB636ED-2F0C-4591-A3BE-A9584983A19D}" type="pres">
      <dgm:prSet presAssocID="{DDF64837-7568-470A-A217-5D72219C1F67}" presName="hierRoot1" presStyleCnt="0"/>
      <dgm:spPr/>
    </dgm:pt>
    <dgm:pt modelId="{EDE30909-A160-4ECF-A380-76BCCC2EF06B}" type="pres">
      <dgm:prSet presAssocID="{DDF64837-7568-470A-A217-5D72219C1F67}" presName="composite" presStyleCnt="0"/>
      <dgm:spPr/>
    </dgm:pt>
    <dgm:pt modelId="{5CD88F00-48C8-4449-A5B3-D97564C85664}" type="pres">
      <dgm:prSet presAssocID="{DDF64837-7568-470A-A217-5D72219C1F67}" presName="background" presStyleLbl="node0" presStyleIdx="0" presStyleCnt="1">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08C7B9FF-356B-472B-9E92-B13C57A422BE}" type="pres">
      <dgm:prSet presAssocID="{DDF64837-7568-470A-A217-5D72219C1F67}" presName="text" presStyleLbl="fgAcc0" presStyleIdx="0" presStyleCnt="1" custScaleX="291849" custLinFactNeighborX="-19124" custLinFactNeighborY="-1162">
        <dgm:presLayoutVars>
          <dgm:chPref val="3"/>
        </dgm:presLayoutVars>
      </dgm:prSet>
      <dgm:spPr/>
      <dgm:t>
        <a:bodyPr/>
        <a:lstStyle/>
        <a:p>
          <a:endParaRPr lang="en-US"/>
        </a:p>
      </dgm:t>
    </dgm:pt>
    <dgm:pt modelId="{734CED82-951A-40EF-A0AD-EA61DA124C8C}" type="pres">
      <dgm:prSet presAssocID="{DDF64837-7568-470A-A217-5D72219C1F67}" presName="hierChild2" presStyleCnt="0"/>
      <dgm:spPr/>
    </dgm:pt>
    <dgm:pt modelId="{79835CA4-E7E2-406A-A737-F37DC3129254}" type="pres">
      <dgm:prSet presAssocID="{B9F94B68-80CB-4E02-B0EF-CB5FAA3A20F6}" presName="Name10" presStyleLbl="parChTrans1D2" presStyleIdx="0" presStyleCnt="3"/>
      <dgm:spPr/>
      <dgm:t>
        <a:bodyPr/>
        <a:lstStyle/>
        <a:p>
          <a:endParaRPr lang="en-US"/>
        </a:p>
      </dgm:t>
    </dgm:pt>
    <dgm:pt modelId="{60C6B678-6226-4FE6-BC0F-27E9F4006630}" type="pres">
      <dgm:prSet presAssocID="{1FED2411-E403-463D-92E2-91E64C946444}" presName="hierRoot2" presStyleCnt="0"/>
      <dgm:spPr/>
    </dgm:pt>
    <dgm:pt modelId="{CF4A9304-D43C-4643-AC7C-10620C7F264A}" type="pres">
      <dgm:prSet presAssocID="{1FED2411-E403-463D-92E2-91E64C946444}" presName="composite2" presStyleCnt="0"/>
      <dgm:spPr/>
    </dgm:pt>
    <dgm:pt modelId="{F2C39963-4616-4159-B1BE-CC3EE1486CF9}" type="pres">
      <dgm:prSet presAssocID="{1FED2411-E403-463D-92E2-91E64C946444}" presName="background2" presStyleLbl="node2" presStyleIdx="0" presStyleCnt="3">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A0F8871F-85D3-4C71-8005-25C312505ACA}" type="pres">
      <dgm:prSet presAssocID="{1FED2411-E403-463D-92E2-91E64C946444}" presName="text2" presStyleLbl="fgAcc2" presStyleIdx="0" presStyleCnt="3" custScaleX="157517" custLinFactNeighborX="-89876" custLinFactNeighborY="2319">
        <dgm:presLayoutVars>
          <dgm:chPref val="3"/>
        </dgm:presLayoutVars>
      </dgm:prSet>
      <dgm:spPr/>
      <dgm:t>
        <a:bodyPr/>
        <a:lstStyle/>
        <a:p>
          <a:endParaRPr lang="en-US"/>
        </a:p>
      </dgm:t>
    </dgm:pt>
    <dgm:pt modelId="{27F24A5B-1B7C-4C4A-A18E-D5530C0DE410}" type="pres">
      <dgm:prSet presAssocID="{1FED2411-E403-463D-92E2-91E64C946444}" presName="hierChild3" presStyleCnt="0"/>
      <dgm:spPr/>
    </dgm:pt>
    <dgm:pt modelId="{E0C01F38-0CDE-4BEB-9148-7414CE61A82D}" type="pres">
      <dgm:prSet presAssocID="{CBF45FDB-9A23-4A66-92BC-5DC52ADF2777}" presName="Name10" presStyleLbl="parChTrans1D2" presStyleIdx="1" presStyleCnt="3"/>
      <dgm:spPr/>
      <dgm:t>
        <a:bodyPr/>
        <a:lstStyle/>
        <a:p>
          <a:endParaRPr lang="en-US"/>
        </a:p>
      </dgm:t>
    </dgm:pt>
    <dgm:pt modelId="{7E8AC5FF-6EB2-456A-BC53-EE0A126C33CF}" type="pres">
      <dgm:prSet presAssocID="{91C3EAF9-F730-4C0E-ADB8-B751B33184CC}" presName="hierRoot2" presStyleCnt="0"/>
      <dgm:spPr/>
    </dgm:pt>
    <dgm:pt modelId="{218510BE-C7EC-4224-ACB9-0DE349077218}" type="pres">
      <dgm:prSet presAssocID="{91C3EAF9-F730-4C0E-ADB8-B751B33184CC}" presName="composite2" presStyleCnt="0"/>
      <dgm:spPr/>
    </dgm:pt>
    <dgm:pt modelId="{F19A33BE-4174-4E5C-B458-C5594D4EF7A0}" type="pres">
      <dgm:prSet presAssocID="{91C3EAF9-F730-4C0E-ADB8-B751B33184CC}" presName="background2" presStyleLbl="node2" presStyleIdx="1" presStyleCnt="3">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0FFB6DC3-090C-4E1A-8654-FFE7497C86BB}" type="pres">
      <dgm:prSet presAssocID="{91C3EAF9-F730-4C0E-ADB8-B751B33184CC}" presName="text2" presStyleLbl="fgAcc2" presStyleIdx="1" presStyleCnt="3" custScaleX="157517" custLinFactNeighborX="-16011" custLinFactNeighborY="-5040">
        <dgm:presLayoutVars>
          <dgm:chPref val="3"/>
        </dgm:presLayoutVars>
      </dgm:prSet>
      <dgm:spPr/>
      <dgm:t>
        <a:bodyPr/>
        <a:lstStyle/>
        <a:p>
          <a:endParaRPr lang="en-US"/>
        </a:p>
      </dgm:t>
    </dgm:pt>
    <dgm:pt modelId="{B6847B71-2FDF-4E15-8B59-46BCFB67D74E}" type="pres">
      <dgm:prSet presAssocID="{91C3EAF9-F730-4C0E-ADB8-B751B33184CC}" presName="hierChild3" presStyleCnt="0"/>
      <dgm:spPr/>
    </dgm:pt>
    <dgm:pt modelId="{BD9FD8AE-CA67-4DC2-91BC-A5DC4FD282CC}" type="pres">
      <dgm:prSet presAssocID="{7B65208F-19B3-4A96-B30E-F50948E03D09}" presName="Name10" presStyleLbl="parChTrans1D2" presStyleIdx="2" presStyleCnt="3"/>
      <dgm:spPr/>
      <dgm:t>
        <a:bodyPr/>
        <a:lstStyle/>
        <a:p>
          <a:endParaRPr lang="en-US"/>
        </a:p>
      </dgm:t>
    </dgm:pt>
    <dgm:pt modelId="{1AAF082A-0BEF-4D68-AC6D-A9F657B0F1C9}" type="pres">
      <dgm:prSet presAssocID="{AEEB1397-B159-4514-93A4-078D28B7DB34}" presName="hierRoot2" presStyleCnt="0"/>
      <dgm:spPr/>
    </dgm:pt>
    <dgm:pt modelId="{9D4A2752-0A9E-4FDF-A043-684A199EA035}" type="pres">
      <dgm:prSet presAssocID="{AEEB1397-B159-4514-93A4-078D28B7DB34}" presName="composite2" presStyleCnt="0"/>
      <dgm:spPr/>
    </dgm:pt>
    <dgm:pt modelId="{CFEC5932-52D7-47A7-BADF-C4312D33E442}" type="pres">
      <dgm:prSet presAssocID="{AEEB1397-B159-4514-93A4-078D28B7DB34}" presName="background2" presStyleLbl="node2" presStyleIdx="2" presStyleCnt="3">
        <dgm:style>
          <a:lnRef idx="0">
            <a:schemeClr val="accent2"/>
          </a:lnRef>
          <a:fillRef idx="3">
            <a:schemeClr val="accent2"/>
          </a:fillRef>
          <a:effectRef idx="3">
            <a:schemeClr val="accent2"/>
          </a:effectRef>
          <a:fontRef idx="minor">
            <a:schemeClr val="lt1"/>
          </a:fontRef>
        </dgm:style>
      </dgm:prSet>
      <dgm:spPr>
        <a:solidFill>
          <a:srgbClr val="006859"/>
        </a:solidFill>
      </dgm:spPr>
    </dgm:pt>
    <dgm:pt modelId="{4AF8A225-9B79-4836-A0A9-CEBD7C2E7E5A}" type="pres">
      <dgm:prSet presAssocID="{AEEB1397-B159-4514-93A4-078D28B7DB34}" presName="text2" presStyleLbl="fgAcc2" presStyleIdx="2" presStyleCnt="3" custScaleX="184976" custLinFactNeighborX="83991" custLinFactNeighborY="-5040">
        <dgm:presLayoutVars>
          <dgm:chPref val="3"/>
        </dgm:presLayoutVars>
      </dgm:prSet>
      <dgm:spPr/>
      <dgm:t>
        <a:bodyPr/>
        <a:lstStyle/>
        <a:p>
          <a:endParaRPr lang="en-US"/>
        </a:p>
      </dgm:t>
    </dgm:pt>
    <dgm:pt modelId="{7F5539A4-905E-4B30-83B9-1A3918773503}" type="pres">
      <dgm:prSet presAssocID="{AEEB1397-B159-4514-93A4-078D28B7DB34}" presName="hierChild3" presStyleCnt="0"/>
      <dgm:spPr/>
    </dgm:pt>
  </dgm:ptLst>
  <dgm:cxnLst>
    <dgm:cxn modelId="{2DBAB56F-7F69-43B8-BC34-CE231441D015}" type="presOf" srcId="{AEEB1397-B159-4514-93A4-078D28B7DB34}" destId="{4AF8A225-9B79-4836-A0A9-CEBD7C2E7E5A}" srcOrd="0" destOrd="0" presId="urn:microsoft.com/office/officeart/2005/8/layout/hierarchy1"/>
    <dgm:cxn modelId="{AC1F3CAE-39E8-4941-BDF4-E4F4C3FC9E13}" type="presOf" srcId="{DDF64837-7568-470A-A217-5D72219C1F67}" destId="{08C7B9FF-356B-472B-9E92-B13C57A422BE}" srcOrd="0" destOrd="0" presId="urn:microsoft.com/office/officeart/2005/8/layout/hierarchy1"/>
    <dgm:cxn modelId="{12246858-09E8-43F0-8041-5E00F6C6E13D}" type="presOf" srcId="{1FED2411-E403-463D-92E2-91E64C946444}" destId="{A0F8871F-85D3-4C71-8005-25C312505ACA}" srcOrd="0" destOrd="0" presId="urn:microsoft.com/office/officeart/2005/8/layout/hierarchy1"/>
    <dgm:cxn modelId="{429F5E30-CAE3-4175-88F8-BDB182191B6E}" srcId="{39E8D8E2-5F63-45D2-804E-3D07EAEB94B7}" destId="{DDF64837-7568-470A-A217-5D72219C1F67}" srcOrd="0" destOrd="0" parTransId="{E38FC6D8-BCDC-4D54-8413-85E29F2C4D93}" sibTransId="{D8F90EE5-F512-4D0A-842F-E0DE29F224EA}"/>
    <dgm:cxn modelId="{D7EB10DF-BA88-4E7C-A4A0-604A9B655A0C}" type="presOf" srcId="{CBF45FDB-9A23-4A66-92BC-5DC52ADF2777}" destId="{E0C01F38-0CDE-4BEB-9148-7414CE61A82D}" srcOrd="0" destOrd="0" presId="urn:microsoft.com/office/officeart/2005/8/layout/hierarchy1"/>
    <dgm:cxn modelId="{A6BCE8C2-DAE5-42B5-B0C3-96A598AAF0DF}" srcId="{DDF64837-7568-470A-A217-5D72219C1F67}" destId="{91C3EAF9-F730-4C0E-ADB8-B751B33184CC}" srcOrd="1" destOrd="0" parTransId="{CBF45FDB-9A23-4A66-92BC-5DC52ADF2777}" sibTransId="{A061F096-C8C5-4640-9A1C-8069C206AA41}"/>
    <dgm:cxn modelId="{66CD8CD1-FEE7-4CA5-9A93-1AF9A2942E51}" type="presOf" srcId="{91C3EAF9-F730-4C0E-ADB8-B751B33184CC}" destId="{0FFB6DC3-090C-4E1A-8654-FFE7497C86BB}" srcOrd="0" destOrd="0" presId="urn:microsoft.com/office/officeart/2005/8/layout/hierarchy1"/>
    <dgm:cxn modelId="{480196F6-91F8-4FBA-B2D2-678CBD3B448E}" srcId="{DDF64837-7568-470A-A217-5D72219C1F67}" destId="{AEEB1397-B159-4514-93A4-078D28B7DB34}" srcOrd="2" destOrd="0" parTransId="{7B65208F-19B3-4A96-B30E-F50948E03D09}" sibTransId="{1B3475E8-F897-41F6-AFCD-43606EDDB37C}"/>
    <dgm:cxn modelId="{EA6D340F-EFC5-4E9E-9E16-2BD29AAD00CE}" type="presOf" srcId="{B9F94B68-80CB-4E02-B0EF-CB5FAA3A20F6}" destId="{79835CA4-E7E2-406A-A737-F37DC3129254}" srcOrd="0" destOrd="0" presId="urn:microsoft.com/office/officeart/2005/8/layout/hierarchy1"/>
    <dgm:cxn modelId="{DD445D9E-299E-49A2-BE66-883374465F05}" type="presOf" srcId="{39E8D8E2-5F63-45D2-804E-3D07EAEB94B7}" destId="{4EC47DDC-A5D0-478C-ABDA-C7E04DB5FF6F}" srcOrd="0" destOrd="0" presId="urn:microsoft.com/office/officeart/2005/8/layout/hierarchy1"/>
    <dgm:cxn modelId="{E00A8F03-28DC-41CD-AE50-3F96ED82F2FF}" srcId="{DDF64837-7568-470A-A217-5D72219C1F67}" destId="{1FED2411-E403-463D-92E2-91E64C946444}" srcOrd="0" destOrd="0" parTransId="{B9F94B68-80CB-4E02-B0EF-CB5FAA3A20F6}" sibTransId="{FCC97EAF-E1C4-42B9-82B1-7A4D09763D29}"/>
    <dgm:cxn modelId="{F89CD1E1-0933-4331-ACD0-C678884FA31E}" type="presOf" srcId="{7B65208F-19B3-4A96-B30E-F50948E03D09}" destId="{BD9FD8AE-CA67-4DC2-91BC-A5DC4FD282CC}" srcOrd="0" destOrd="0" presId="urn:microsoft.com/office/officeart/2005/8/layout/hierarchy1"/>
    <dgm:cxn modelId="{D9364142-45A1-452E-97D7-EFB3B2D87219}" type="presParOf" srcId="{4EC47DDC-A5D0-478C-ABDA-C7E04DB5FF6F}" destId="{9BB636ED-2F0C-4591-A3BE-A9584983A19D}" srcOrd="0" destOrd="0" presId="urn:microsoft.com/office/officeart/2005/8/layout/hierarchy1"/>
    <dgm:cxn modelId="{2BC649C5-EAAC-4F08-996D-1E35B10E055F}" type="presParOf" srcId="{9BB636ED-2F0C-4591-A3BE-A9584983A19D}" destId="{EDE30909-A160-4ECF-A380-76BCCC2EF06B}" srcOrd="0" destOrd="0" presId="urn:microsoft.com/office/officeart/2005/8/layout/hierarchy1"/>
    <dgm:cxn modelId="{D4186B05-7ED4-4518-869D-27B72C0C1583}" type="presParOf" srcId="{EDE30909-A160-4ECF-A380-76BCCC2EF06B}" destId="{5CD88F00-48C8-4449-A5B3-D97564C85664}" srcOrd="0" destOrd="0" presId="urn:microsoft.com/office/officeart/2005/8/layout/hierarchy1"/>
    <dgm:cxn modelId="{667DCF99-9EAE-4B75-B9AF-01FB91997135}" type="presParOf" srcId="{EDE30909-A160-4ECF-A380-76BCCC2EF06B}" destId="{08C7B9FF-356B-472B-9E92-B13C57A422BE}" srcOrd="1" destOrd="0" presId="urn:microsoft.com/office/officeart/2005/8/layout/hierarchy1"/>
    <dgm:cxn modelId="{4BDBE080-6EB3-40CF-BD27-777C712D2796}" type="presParOf" srcId="{9BB636ED-2F0C-4591-A3BE-A9584983A19D}" destId="{734CED82-951A-40EF-A0AD-EA61DA124C8C}" srcOrd="1" destOrd="0" presId="urn:microsoft.com/office/officeart/2005/8/layout/hierarchy1"/>
    <dgm:cxn modelId="{5B8AAE7F-C541-499F-9483-CF219A0BEA98}" type="presParOf" srcId="{734CED82-951A-40EF-A0AD-EA61DA124C8C}" destId="{79835CA4-E7E2-406A-A737-F37DC3129254}" srcOrd="0" destOrd="0" presId="urn:microsoft.com/office/officeart/2005/8/layout/hierarchy1"/>
    <dgm:cxn modelId="{343B7C49-6647-4D71-9A9D-046000696ECD}" type="presParOf" srcId="{734CED82-951A-40EF-A0AD-EA61DA124C8C}" destId="{60C6B678-6226-4FE6-BC0F-27E9F4006630}" srcOrd="1" destOrd="0" presId="urn:microsoft.com/office/officeart/2005/8/layout/hierarchy1"/>
    <dgm:cxn modelId="{6118B332-348B-4083-A077-90816C35FEDC}" type="presParOf" srcId="{60C6B678-6226-4FE6-BC0F-27E9F4006630}" destId="{CF4A9304-D43C-4643-AC7C-10620C7F264A}" srcOrd="0" destOrd="0" presId="urn:microsoft.com/office/officeart/2005/8/layout/hierarchy1"/>
    <dgm:cxn modelId="{AAA380BC-640C-47FA-9881-1D1782F91AC8}" type="presParOf" srcId="{CF4A9304-D43C-4643-AC7C-10620C7F264A}" destId="{F2C39963-4616-4159-B1BE-CC3EE1486CF9}" srcOrd="0" destOrd="0" presId="urn:microsoft.com/office/officeart/2005/8/layout/hierarchy1"/>
    <dgm:cxn modelId="{8AAD0439-0E54-4DE8-9991-AD3DCF333793}" type="presParOf" srcId="{CF4A9304-D43C-4643-AC7C-10620C7F264A}" destId="{A0F8871F-85D3-4C71-8005-25C312505ACA}" srcOrd="1" destOrd="0" presId="urn:microsoft.com/office/officeart/2005/8/layout/hierarchy1"/>
    <dgm:cxn modelId="{FE277395-7CEC-4584-8BED-93DB274A532A}" type="presParOf" srcId="{60C6B678-6226-4FE6-BC0F-27E9F4006630}" destId="{27F24A5B-1B7C-4C4A-A18E-D5530C0DE410}" srcOrd="1" destOrd="0" presId="urn:microsoft.com/office/officeart/2005/8/layout/hierarchy1"/>
    <dgm:cxn modelId="{AE43C265-A9D9-4CBB-B9C8-EF08E3B909D7}" type="presParOf" srcId="{734CED82-951A-40EF-A0AD-EA61DA124C8C}" destId="{E0C01F38-0CDE-4BEB-9148-7414CE61A82D}" srcOrd="2" destOrd="0" presId="urn:microsoft.com/office/officeart/2005/8/layout/hierarchy1"/>
    <dgm:cxn modelId="{975181B2-2551-4180-B6CB-85B078BD7D30}" type="presParOf" srcId="{734CED82-951A-40EF-A0AD-EA61DA124C8C}" destId="{7E8AC5FF-6EB2-456A-BC53-EE0A126C33CF}" srcOrd="3" destOrd="0" presId="urn:microsoft.com/office/officeart/2005/8/layout/hierarchy1"/>
    <dgm:cxn modelId="{2101FD71-FA94-493C-B895-5BF806491286}" type="presParOf" srcId="{7E8AC5FF-6EB2-456A-BC53-EE0A126C33CF}" destId="{218510BE-C7EC-4224-ACB9-0DE349077218}" srcOrd="0" destOrd="0" presId="urn:microsoft.com/office/officeart/2005/8/layout/hierarchy1"/>
    <dgm:cxn modelId="{FE720040-4251-4B5E-85CB-287C42A18F11}" type="presParOf" srcId="{218510BE-C7EC-4224-ACB9-0DE349077218}" destId="{F19A33BE-4174-4E5C-B458-C5594D4EF7A0}" srcOrd="0" destOrd="0" presId="urn:microsoft.com/office/officeart/2005/8/layout/hierarchy1"/>
    <dgm:cxn modelId="{82647C17-0A71-4425-BCD5-DA7E367DBA2B}" type="presParOf" srcId="{218510BE-C7EC-4224-ACB9-0DE349077218}" destId="{0FFB6DC3-090C-4E1A-8654-FFE7497C86BB}" srcOrd="1" destOrd="0" presId="urn:microsoft.com/office/officeart/2005/8/layout/hierarchy1"/>
    <dgm:cxn modelId="{10CE784C-2988-4074-ACC9-24ED7F716FFB}" type="presParOf" srcId="{7E8AC5FF-6EB2-456A-BC53-EE0A126C33CF}" destId="{B6847B71-2FDF-4E15-8B59-46BCFB67D74E}" srcOrd="1" destOrd="0" presId="urn:microsoft.com/office/officeart/2005/8/layout/hierarchy1"/>
    <dgm:cxn modelId="{79418878-43BB-40D0-92A4-43ADB21F75EB}" type="presParOf" srcId="{734CED82-951A-40EF-A0AD-EA61DA124C8C}" destId="{BD9FD8AE-CA67-4DC2-91BC-A5DC4FD282CC}" srcOrd="4" destOrd="0" presId="urn:microsoft.com/office/officeart/2005/8/layout/hierarchy1"/>
    <dgm:cxn modelId="{37F0B7AB-ADB4-43A8-9D1C-1E9A075BF467}" type="presParOf" srcId="{734CED82-951A-40EF-A0AD-EA61DA124C8C}" destId="{1AAF082A-0BEF-4D68-AC6D-A9F657B0F1C9}" srcOrd="5" destOrd="0" presId="urn:microsoft.com/office/officeart/2005/8/layout/hierarchy1"/>
    <dgm:cxn modelId="{B71066AD-C370-44DC-B21F-AD4B7A9B0856}" type="presParOf" srcId="{1AAF082A-0BEF-4D68-AC6D-A9F657B0F1C9}" destId="{9D4A2752-0A9E-4FDF-A043-684A199EA035}" srcOrd="0" destOrd="0" presId="urn:microsoft.com/office/officeart/2005/8/layout/hierarchy1"/>
    <dgm:cxn modelId="{1F122612-14F4-40B2-9001-62D4F1EFC2F0}" type="presParOf" srcId="{9D4A2752-0A9E-4FDF-A043-684A199EA035}" destId="{CFEC5932-52D7-47A7-BADF-C4312D33E442}" srcOrd="0" destOrd="0" presId="urn:microsoft.com/office/officeart/2005/8/layout/hierarchy1"/>
    <dgm:cxn modelId="{2D25F0E9-DEF9-452C-9F13-51D69AF1727B}" type="presParOf" srcId="{9D4A2752-0A9E-4FDF-A043-684A199EA035}" destId="{4AF8A225-9B79-4836-A0A9-CEBD7C2E7E5A}" srcOrd="1" destOrd="0" presId="urn:microsoft.com/office/officeart/2005/8/layout/hierarchy1"/>
    <dgm:cxn modelId="{A216EB03-9F7D-454D-BAC6-5910D585C83C}" type="presParOf" srcId="{1AAF082A-0BEF-4D68-AC6D-A9F657B0F1C9}" destId="{7F5539A4-905E-4B30-83B9-1A391877350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5C78E-7277-4D3C-B7D3-92738C03EFB7}"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tr-TR"/>
        </a:p>
      </dgm:t>
    </dgm:pt>
    <dgm:pt modelId="{463E0B65-F330-4ACD-9B54-6841DE47A82D}">
      <dgm:prSet phldrT="[Metin]"/>
      <dgm:spPr>
        <a:solidFill>
          <a:srgbClr val="006859"/>
        </a:solidFill>
      </dgm:spPr>
      <dgm:t>
        <a:bodyPr/>
        <a:lstStyle/>
        <a:p>
          <a:r>
            <a:rPr lang="en-US" dirty="0" err="1"/>
            <a:t>Grupos</a:t>
          </a:r>
          <a:r>
            <a:rPr lang="en-US" dirty="0"/>
            <a:t> de </a:t>
          </a:r>
          <a:r>
            <a:rPr lang="en-US" dirty="0" err="1"/>
            <a:t>Peligros</a:t>
          </a:r>
          <a:r>
            <a:rPr lang="en-US" dirty="0"/>
            <a:t> (</a:t>
          </a:r>
          <a:r>
            <a:rPr lang="en-US" dirty="0" err="1"/>
            <a:t>Físico</a:t>
          </a:r>
          <a:r>
            <a:rPr lang="en-US" dirty="0"/>
            <a:t>, a la </a:t>
          </a:r>
          <a:r>
            <a:rPr lang="en-US" dirty="0" err="1"/>
            <a:t>Salud</a:t>
          </a:r>
          <a:r>
            <a:rPr lang="en-US" dirty="0"/>
            <a:t> </a:t>
          </a:r>
          <a:r>
            <a:rPr lang="en-US" dirty="0" err="1"/>
            <a:t>y</a:t>
          </a:r>
          <a:r>
            <a:rPr lang="en-US" dirty="0"/>
            <a:t> </a:t>
          </a:r>
          <a:r>
            <a:rPr lang="en-US" dirty="0" err="1"/>
            <a:t>Ambiental</a:t>
          </a:r>
          <a:r>
            <a:rPr lang="en-US" dirty="0"/>
            <a:t>)</a:t>
          </a:r>
        </a:p>
      </dgm:t>
    </dgm:pt>
    <dgm:pt modelId="{1C260C02-5F87-42F5-B9DA-C0120DB47727}" type="parTrans" cxnId="{E0189BB1-37AF-4B48-A397-BD72C4876C13}">
      <dgm:prSet/>
      <dgm:spPr/>
      <dgm:t>
        <a:bodyPr/>
        <a:lstStyle/>
        <a:p>
          <a:endParaRPr lang="en-US"/>
        </a:p>
      </dgm:t>
    </dgm:pt>
    <dgm:pt modelId="{3F84A905-9709-43AE-BBD3-FED62217BFF5}" type="sibTrans" cxnId="{E0189BB1-37AF-4B48-A397-BD72C4876C13}">
      <dgm:prSet/>
      <dgm:spPr>
        <a:solidFill>
          <a:schemeClr val="bg1">
            <a:alpha val="90000"/>
          </a:schemeClr>
        </a:solidFill>
        <a:ln>
          <a:solidFill>
            <a:srgbClr val="145F4D">
              <a:alpha val="90000"/>
            </a:srgbClr>
          </a:solidFill>
        </a:ln>
      </dgm:spPr>
      <dgm:t>
        <a:bodyPr/>
        <a:lstStyle/>
        <a:p>
          <a:endParaRPr lang="en-US" dirty="0"/>
        </a:p>
      </dgm:t>
    </dgm:pt>
    <dgm:pt modelId="{B27B8AB0-7D5D-4996-BFAA-2F51418B0E18}">
      <dgm:prSet phldrT="[Metin]"/>
      <dgm:spPr>
        <a:solidFill>
          <a:srgbClr val="006859"/>
        </a:solidFill>
      </dgm:spPr>
      <dgm:t>
        <a:bodyPr/>
        <a:lstStyle/>
        <a:p>
          <a:r>
            <a:rPr lang="en-US" dirty="0" err="1"/>
            <a:t>Clase</a:t>
          </a:r>
          <a:r>
            <a:rPr lang="en-US" dirty="0"/>
            <a:t> de </a:t>
          </a:r>
          <a:r>
            <a:rPr lang="en-US" dirty="0" err="1"/>
            <a:t>Peligro</a:t>
          </a:r>
          <a:r>
            <a:rPr lang="en-US" dirty="0"/>
            <a:t> (</a:t>
          </a:r>
          <a:r>
            <a:rPr lang="en-US" dirty="0" err="1"/>
            <a:t>Explosivos</a:t>
          </a:r>
          <a:r>
            <a:rPr lang="en-US" dirty="0"/>
            <a:t>, </a:t>
          </a:r>
          <a:r>
            <a:rPr lang="en-US" dirty="0" err="1"/>
            <a:t>Toxicidad</a:t>
          </a:r>
          <a:r>
            <a:rPr lang="en-US" dirty="0"/>
            <a:t> </a:t>
          </a:r>
          <a:r>
            <a:rPr lang="en-US" dirty="0" err="1"/>
            <a:t>Aguda</a:t>
          </a:r>
          <a:r>
            <a:rPr lang="en-US" dirty="0"/>
            <a:t>,…)</a:t>
          </a:r>
        </a:p>
      </dgm:t>
    </dgm:pt>
    <dgm:pt modelId="{9B1DCBD5-7DEB-4F79-BE47-DB9BB6752A20}" type="parTrans" cxnId="{5122E114-20F0-4DD4-BD56-D1B2E29EA6E6}">
      <dgm:prSet/>
      <dgm:spPr/>
      <dgm:t>
        <a:bodyPr/>
        <a:lstStyle/>
        <a:p>
          <a:endParaRPr lang="en-US"/>
        </a:p>
      </dgm:t>
    </dgm:pt>
    <dgm:pt modelId="{305D0AE9-C233-4537-8C50-25F76C7EEAD8}" type="sibTrans" cxnId="{5122E114-20F0-4DD4-BD56-D1B2E29EA6E6}">
      <dgm:prSet/>
      <dgm:spPr>
        <a:solidFill>
          <a:schemeClr val="bg1">
            <a:alpha val="90000"/>
          </a:schemeClr>
        </a:solidFill>
        <a:ln>
          <a:solidFill>
            <a:srgbClr val="145F4D">
              <a:alpha val="90000"/>
            </a:srgbClr>
          </a:solidFill>
        </a:ln>
      </dgm:spPr>
      <dgm:t>
        <a:bodyPr/>
        <a:lstStyle/>
        <a:p>
          <a:endParaRPr lang="en-US" dirty="0"/>
        </a:p>
      </dgm:t>
    </dgm:pt>
    <dgm:pt modelId="{1D7005AC-9E18-4D4A-A43F-B30F1C10E1A7}">
      <dgm:prSet phldrT="[Metin]"/>
      <dgm:spPr>
        <a:solidFill>
          <a:srgbClr val="006859"/>
        </a:solidFill>
      </dgm:spPr>
      <dgm:t>
        <a:bodyPr/>
        <a:lstStyle/>
        <a:p>
          <a:r>
            <a:rPr lang="en-US"/>
            <a:t>Categorías de Peligro (1, 2 or Tipo A, B…)</a:t>
          </a:r>
          <a:endParaRPr lang="en-US" dirty="0"/>
        </a:p>
      </dgm:t>
    </dgm:pt>
    <dgm:pt modelId="{53342C91-CF0E-4250-B045-DAFF1B1FE736}" type="parTrans" cxnId="{10CD360C-59ED-4F84-A2FC-8C1FA5801CD6}">
      <dgm:prSet/>
      <dgm:spPr/>
      <dgm:t>
        <a:bodyPr/>
        <a:lstStyle/>
        <a:p>
          <a:endParaRPr lang="en-US"/>
        </a:p>
      </dgm:t>
    </dgm:pt>
    <dgm:pt modelId="{9287ED94-738B-4341-AF44-AC32E463ED8D}" type="sibTrans" cxnId="{10CD360C-59ED-4F84-A2FC-8C1FA5801CD6}">
      <dgm:prSet/>
      <dgm:spPr>
        <a:solidFill>
          <a:schemeClr val="bg1">
            <a:alpha val="90000"/>
          </a:schemeClr>
        </a:solidFill>
        <a:ln>
          <a:solidFill>
            <a:srgbClr val="145F4D">
              <a:alpha val="90000"/>
            </a:srgbClr>
          </a:solidFill>
        </a:ln>
      </dgm:spPr>
      <dgm:t>
        <a:bodyPr/>
        <a:lstStyle/>
        <a:p>
          <a:endParaRPr lang="en-US" dirty="0"/>
        </a:p>
      </dgm:t>
    </dgm:pt>
    <dgm:pt modelId="{94C80E3A-5823-410C-AAA5-17516AE01105}">
      <dgm:prSet phldrT="[Metin]"/>
      <dgm:spPr>
        <a:solidFill>
          <a:srgbClr val="006859"/>
        </a:solidFill>
      </dgm:spPr>
      <dgm:t>
        <a:bodyPr/>
        <a:lstStyle/>
        <a:p>
          <a:r>
            <a:rPr lang="en-US"/>
            <a:t>Subcategorías de Peligro (1A, 1B, 2A….)</a:t>
          </a:r>
          <a:endParaRPr lang="en-US" dirty="0"/>
        </a:p>
      </dgm:t>
    </dgm:pt>
    <dgm:pt modelId="{511FFC9F-2541-4D94-9E49-AF4425C288D1}" type="parTrans" cxnId="{D91732E1-AAE9-4ECE-B819-04069B73FBBB}">
      <dgm:prSet/>
      <dgm:spPr/>
      <dgm:t>
        <a:bodyPr/>
        <a:lstStyle/>
        <a:p>
          <a:endParaRPr lang="en-US"/>
        </a:p>
      </dgm:t>
    </dgm:pt>
    <dgm:pt modelId="{28B86E99-A240-4A4D-B37B-10545C687477}" type="sibTrans" cxnId="{D91732E1-AAE9-4ECE-B819-04069B73FBBB}">
      <dgm:prSet/>
      <dgm:spPr/>
      <dgm:t>
        <a:bodyPr/>
        <a:lstStyle/>
        <a:p>
          <a:endParaRPr lang="en-US"/>
        </a:p>
      </dgm:t>
    </dgm:pt>
    <dgm:pt modelId="{27B665B9-0A4D-4989-B717-57AE85A0EBBD}" type="pres">
      <dgm:prSet presAssocID="{54C5C78E-7277-4D3C-B7D3-92738C03EFB7}" presName="outerComposite" presStyleCnt="0">
        <dgm:presLayoutVars>
          <dgm:chMax val="5"/>
          <dgm:dir/>
          <dgm:resizeHandles val="exact"/>
        </dgm:presLayoutVars>
      </dgm:prSet>
      <dgm:spPr/>
      <dgm:t>
        <a:bodyPr/>
        <a:lstStyle/>
        <a:p>
          <a:endParaRPr lang="en-US"/>
        </a:p>
      </dgm:t>
    </dgm:pt>
    <dgm:pt modelId="{58F51BBC-6972-44AD-887C-8E6CC798B370}" type="pres">
      <dgm:prSet presAssocID="{54C5C78E-7277-4D3C-B7D3-92738C03EFB7}" presName="dummyMaxCanvas" presStyleCnt="0">
        <dgm:presLayoutVars/>
      </dgm:prSet>
      <dgm:spPr/>
    </dgm:pt>
    <dgm:pt modelId="{2207EE11-6A94-4A68-88E3-26A8E065D012}" type="pres">
      <dgm:prSet presAssocID="{54C5C78E-7277-4D3C-B7D3-92738C03EFB7}" presName="FourNodes_1" presStyleLbl="node1" presStyleIdx="0" presStyleCnt="4">
        <dgm:presLayoutVars>
          <dgm:bulletEnabled val="1"/>
        </dgm:presLayoutVars>
      </dgm:prSet>
      <dgm:spPr/>
      <dgm:t>
        <a:bodyPr/>
        <a:lstStyle/>
        <a:p>
          <a:endParaRPr lang="en-US"/>
        </a:p>
      </dgm:t>
    </dgm:pt>
    <dgm:pt modelId="{8B28136A-6650-4566-98A7-F39522B25CAC}" type="pres">
      <dgm:prSet presAssocID="{54C5C78E-7277-4D3C-B7D3-92738C03EFB7}" presName="FourNodes_2" presStyleLbl="node1" presStyleIdx="1" presStyleCnt="4">
        <dgm:presLayoutVars>
          <dgm:bulletEnabled val="1"/>
        </dgm:presLayoutVars>
      </dgm:prSet>
      <dgm:spPr/>
      <dgm:t>
        <a:bodyPr/>
        <a:lstStyle/>
        <a:p>
          <a:endParaRPr lang="en-US"/>
        </a:p>
      </dgm:t>
    </dgm:pt>
    <dgm:pt modelId="{20277EEB-515A-416E-8231-60D5485F377F}" type="pres">
      <dgm:prSet presAssocID="{54C5C78E-7277-4D3C-B7D3-92738C03EFB7}" presName="FourNodes_3" presStyleLbl="node1" presStyleIdx="2" presStyleCnt="4">
        <dgm:presLayoutVars>
          <dgm:bulletEnabled val="1"/>
        </dgm:presLayoutVars>
      </dgm:prSet>
      <dgm:spPr/>
      <dgm:t>
        <a:bodyPr/>
        <a:lstStyle/>
        <a:p>
          <a:endParaRPr lang="en-US"/>
        </a:p>
      </dgm:t>
    </dgm:pt>
    <dgm:pt modelId="{126D92D1-77B4-4E0D-9A32-48A9E1B2BEF6}" type="pres">
      <dgm:prSet presAssocID="{54C5C78E-7277-4D3C-B7D3-92738C03EFB7}" presName="FourNodes_4" presStyleLbl="node1" presStyleIdx="3" presStyleCnt="4">
        <dgm:presLayoutVars>
          <dgm:bulletEnabled val="1"/>
        </dgm:presLayoutVars>
      </dgm:prSet>
      <dgm:spPr/>
      <dgm:t>
        <a:bodyPr/>
        <a:lstStyle/>
        <a:p>
          <a:endParaRPr lang="en-US"/>
        </a:p>
      </dgm:t>
    </dgm:pt>
    <dgm:pt modelId="{67121BA6-E8A1-4900-B797-BA87D147DC37}" type="pres">
      <dgm:prSet presAssocID="{54C5C78E-7277-4D3C-B7D3-92738C03EFB7}" presName="FourConn_1-2" presStyleLbl="fgAccFollowNode1" presStyleIdx="0" presStyleCnt="3">
        <dgm:presLayoutVars>
          <dgm:bulletEnabled val="1"/>
        </dgm:presLayoutVars>
      </dgm:prSet>
      <dgm:spPr/>
      <dgm:t>
        <a:bodyPr/>
        <a:lstStyle/>
        <a:p>
          <a:endParaRPr lang="en-US"/>
        </a:p>
      </dgm:t>
    </dgm:pt>
    <dgm:pt modelId="{E323A48F-E9A2-43CF-A860-DBFE5AEB705E}" type="pres">
      <dgm:prSet presAssocID="{54C5C78E-7277-4D3C-B7D3-92738C03EFB7}" presName="FourConn_2-3" presStyleLbl="fgAccFollowNode1" presStyleIdx="1" presStyleCnt="3">
        <dgm:presLayoutVars>
          <dgm:bulletEnabled val="1"/>
        </dgm:presLayoutVars>
      </dgm:prSet>
      <dgm:spPr/>
      <dgm:t>
        <a:bodyPr/>
        <a:lstStyle/>
        <a:p>
          <a:endParaRPr lang="en-US"/>
        </a:p>
      </dgm:t>
    </dgm:pt>
    <dgm:pt modelId="{5BD69DF5-5B49-4E29-9C1D-DA92A6928599}" type="pres">
      <dgm:prSet presAssocID="{54C5C78E-7277-4D3C-B7D3-92738C03EFB7}" presName="FourConn_3-4" presStyleLbl="fgAccFollowNode1" presStyleIdx="2" presStyleCnt="3">
        <dgm:presLayoutVars>
          <dgm:bulletEnabled val="1"/>
        </dgm:presLayoutVars>
      </dgm:prSet>
      <dgm:spPr/>
      <dgm:t>
        <a:bodyPr/>
        <a:lstStyle/>
        <a:p>
          <a:endParaRPr lang="en-US"/>
        </a:p>
      </dgm:t>
    </dgm:pt>
    <dgm:pt modelId="{431F2791-DDAD-4FB7-8D40-0552DD8BBB77}" type="pres">
      <dgm:prSet presAssocID="{54C5C78E-7277-4D3C-B7D3-92738C03EFB7}" presName="FourNodes_1_text" presStyleLbl="node1" presStyleIdx="3" presStyleCnt="4">
        <dgm:presLayoutVars>
          <dgm:bulletEnabled val="1"/>
        </dgm:presLayoutVars>
      </dgm:prSet>
      <dgm:spPr/>
      <dgm:t>
        <a:bodyPr/>
        <a:lstStyle/>
        <a:p>
          <a:endParaRPr lang="en-US"/>
        </a:p>
      </dgm:t>
    </dgm:pt>
    <dgm:pt modelId="{FECB3EF4-ADED-4A16-84C4-F6D7730EE63A}" type="pres">
      <dgm:prSet presAssocID="{54C5C78E-7277-4D3C-B7D3-92738C03EFB7}" presName="FourNodes_2_text" presStyleLbl="node1" presStyleIdx="3" presStyleCnt="4">
        <dgm:presLayoutVars>
          <dgm:bulletEnabled val="1"/>
        </dgm:presLayoutVars>
      </dgm:prSet>
      <dgm:spPr/>
      <dgm:t>
        <a:bodyPr/>
        <a:lstStyle/>
        <a:p>
          <a:endParaRPr lang="en-US"/>
        </a:p>
      </dgm:t>
    </dgm:pt>
    <dgm:pt modelId="{0A152AA3-2967-487E-B08E-A9D8C68402DC}" type="pres">
      <dgm:prSet presAssocID="{54C5C78E-7277-4D3C-B7D3-92738C03EFB7}" presName="FourNodes_3_text" presStyleLbl="node1" presStyleIdx="3" presStyleCnt="4">
        <dgm:presLayoutVars>
          <dgm:bulletEnabled val="1"/>
        </dgm:presLayoutVars>
      </dgm:prSet>
      <dgm:spPr/>
      <dgm:t>
        <a:bodyPr/>
        <a:lstStyle/>
        <a:p>
          <a:endParaRPr lang="en-US"/>
        </a:p>
      </dgm:t>
    </dgm:pt>
    <dgm:pt modelId="{2335F652-44B7-4C52-8BAD-4FCE86DF159A}" type="pres">
      <dgm:prSet presAssocID="{54C5C78E-7277-4D3C-B7D3-92738C03EFB7}" presName="FourNodes_4_text" presStyleLbl="node1" presStyleIdx="3" presStyleCnt="4">
        <dgm:presLayoutVars>
          <dgm:bulletEnabled val="1"/>
        </dgm:presLayoutVars>
      </dgm:prSet>
      <dgm:spPr/>
      <dgm:t>
        <a:bodyPr/>
        <a:lstStyle/>
        <a:p>
          <a:endParaRPr lang="en-US"/>
        </a:p>
      </dgm:t>
    </dgm:pt>
  </dgm:ptLst>
  <dgm:cxnLst>
    <dgm:cxn modelId="{72BAA296-CB93-497A-8B4C-B2CE1402E6CA}" type="presOf" srcId="{B27B8AB0-7D5D-4996-BFAA-2F51418B0E18}" destId="{8B28136A-6650-4566-98A7-F39522B25CAC}" srcOrd="0" destOrd="0" presId="urn:microsoft.com/office/officeart/2005/8/layout/vProcess5"/>
    <dgm:cxn modelId="{5122E114-20F0-4DD4-BD56-D1B2E29EA6E6}" srcId="{54C5C78E-7277-4D3C-B7D3-92738C03EFB7}" destId="{B27B8AB0-7D5D-4996-BFAA-2F51418B0E18}" srcOrd="1" destOrd="0" parTransId="{9B1DCBD5-7DEB-4F79-BE47-DB9BB6752A20}" sibTransId="{305D0AE9-C233-4537-8C50-25F76C7EEAD8}"/>
    <dgm:cxn modelId="{F092A680-679E-40B5-B8AF-93FBACEA1EE8}" type="presOf" srcId="{B27B8AB0-7D5D-4996-BFAA-2F51418B0E18}" destId="{FECB3EF4-ADED-4A16-84C4-F6D7730EE63A}" srcOrd="1" destOrd="0" presId="urn:microsoft.com/office/officeart/2005/8/layout/vProcess5"/>
    <dgm:cxn modelId="{11A57EFF-64E2-484C-8933-A7ED7E382705}" type="presOf" srcId="{1D7005AC-9E18-4D4A-A43F-B30F1C10E1A7}" destId="{0A152AA3-2967-487E-B08E-A9D8C68402DC}" srcOrd="1" destOrd="0" presId="urn:microsoft.com/office/officeart/2005/8/layout/vProcess5"/>
    <dgm:cxn modelId="{92BD2AA4-5BCB-4130-8DC8-DF4A8CEA0B81}" type="presOf" srcId="{463E0B65-F330-4ACD-9B54-6841DE47A82D}" destId="{431F2791-DDAD-4FB7-8D40-0552DD8BBB77}" srcOrd="1" destOrd="0" presId="urn:microsoft.com/office/officeart/2005/8/layout/vProcess5"/>
    <dgm:cxn modelId="{A15D4A01-7B91-4839-A144-8E4FF89BF709}" type="presOf" srcId="{1D7005AC-9E18-4D4A-A43F-B30F1C10E1A7}" destId="{20277EEB-515A-416E-8231-60D5485F377F}" srcOrd="0" destOrd="0" presId="urn:microsoft.com/office/officeart/2005/8/layout/vProcess5"/>
    <dgm:cxn modelId="{D60446B2-770C-40D0-8B43-77EB927FECC8}" type="presOf" srcId="{9287ED94-738B-4341-AF44-AC32E463ED8D}" destId="{5BD69DF5-5B49-4E29-9C1D-DA92A6928599}" srcOrd="0" destOrd="0" presId="urn:microsoft.com/office/officeart/2005/8/layout/vProcess5"/>
    <dgm:cxn modelId="{8EA41FAE-86DC-4AAA-A0D4-243590F5A052}" type="presOf" srcId="{94C80E3A-5823-410C-AAA5-17516AE01105}" destId="{126D92D1-77B4-4E0D-9A32-48A9E1B2BEF6}" srcOrd="0" destOrd="0" presId="urn:microsoft.com/office/officeart/2005/8/layout/vProcess5"/>
    <dgm:cxn modelId="{0C93641C-C99C-4D96-9658-E8A0EB847EF8}" type="presOf" srcId="{305D0AE9-C233-4537-8C50-25F76C7EEAD8}" destId="{E323A48F-E9A2-43CF-A860-DBFE5AEB705E}" srcOrd="0" destOrd="0" presId="urn:microsoft.com/office/officeart/2005/8/layout/vProcess5"/>
    <dgm:cxn modelId="{E0189BB1-37AF-4B48-A397-BD72C4876C13}" srcId="{54C5C78E-7277-4D3C-B7D3-92738C03EFB7}" destId="{463E0B65-F330-4ACD-9B54-6841DE47A82D}" srcOrd="0" destOrd="0" parTransId="{1C260C02-5F87-42F5-B9DA-C0120DB47727}" sibTransId="{3F84A905-9709-43AE-BBD3-FED62217BFF5}"/>
    <dgm:cxn modelId="{ADE0241C-2D23-4B70-B257-213B302245B7}" type="presOf" srcId="{3F84A905-9709-43AE-BBD3-FED62217BFF5}" destId="{67121BA6-E8A1-4900-B797-BA87D147DC37}" srcOrd="0" destOrd="0" presId="urn:microsoft.com/office/officeart/2005/8/layout/vProcess5"/>
    <dgm:cxn modelId="{D36BC962-314C-4FF8-852D-E8D90F7D3035}" type="presOf" srcId="{54C5C78E-7277-4D3C-B7D3-92738C03EFB7}" destId="{27B665B9-0A4D-4989-B717-57AE85A0EBBD}" srcOrd="0" destOrd="0" presId="urn:microsoft.com/office/officeart/2005/8/layout/vProcess5"/>
    <dgm:cxn modelId="{2AA9D26C-2A87-4E1C-BD09-39D1411ABDD2}" type="presOf" srcId="{94C80E3A-5823-410C-AAA5-17516AE01105}" destId="{2335F652-44B7-4C52-8BAD-4FCE86DF159A}" srcOrd="1" destOrd="0" presId="urn:microsoft.com/office/officeart/2005/8/layout/vProcess5"/>
    <dgm:cxn modelId="{D91732E1-AAE9-4ECE-B819-04069B73FBBB}" srcId="{54C5C78E-7277-4D3C-B7D3-92738C03EFB7}" destId="{94C80E3A-5823-410C-AAA5-17516AE01105}" srcOrd="3" destOrd="0" parTransId="{511FFC9F-2541-4D94-9E49-AF4425C288D1}" sibTransId="{28B86E99-A240-4A4D-B37B-10545C687477}"/>
    <dgm:cxn modelId="{3AC317C0-66FC-4622-BAAE-F18EF230B952}" type="presOf" srcId="{463E0B65-F330-4ACD-9B54-6841DE47A82D}" destId="{2207EE11-6A94-4A68-88E3-26A8E065D012}" srcOrd="0" destOrd="0" presId="urn:microsoft.com/office/officeart/2005/8/layout/vProcess5"/>
    <dgm:cxn modelId="{10CD360C-59ED-4F84-A2FC-8C1FA5801CD6}" srcId="{54C5C78E-7277-4D3C-B7D3-92738C03EFB7}" destId="{1D7005AC-9E18-4D4A-A43F-B30F1C10E1A7}" srcOrd="2" destOrd="0" parTransId="{53342C91-CF0E-4250-B045-DAFF1B1FE736}" sibTransId="{9287ED94-738B-4341-AF44-AC32E463ED8D}"/>
    <dgm:cxn modelId="{953B577C-1AA4-4AE8-B8E3-DFF042C4CCFC}" type="presParOf" srcId="{27B665B9-0A4D-4989-B717-57AE85A0EBBD}" destId="{58F51BBC-6972-44AD-887C-8E6CC798B370}" srcOrd="0" destOrd="0" presId="urn:microsoft.com/office/officeart/2005/8/layout/vProcess5"/>
    <dgm:cxn modelId="{FDB9E689-A723-4F07-9102-3BEE6D6BD0CD}" type="presParOf" srcId="{27B665B9-0A4D-4989-B717-57AE85A0EBBD}" destId="{2207EE11-6A94-4A68-88E3-26A8E065D012}" srcOrd="1" destOrd="0" presId="urn:microsoft.com/office/officeart/2005/8/layout/vProcess5"/>
    <dgm:cxn modelId="{BD522D39-2955-4412-B595-13FD6EB09ECA}" type="presParOf" srcId="{27B665B9-0A4D-4989-B717-57AE85A0EBBD}" destId="{8B28136A-6650-4566-98A7-F39522B25CAC}" srcOrd="2" destOrd="0" presId="urn:microsoft.com/office/officeart/2005/8/layout/vProcess5"/>
    <dgm:cxn modelId="{D988E10F-CB06-48BE-BDB0-A2D1784E9B5E}" type="presParOf" srcId="{27B665B9-0A4D-4989-B717-57AE85A0EBBD}" destId="{20277EEB-515A-416E-8231-60D5485F377F}" srcOrd="3" destOrd="0" presId="urn:microsoft.com/office/officeart/2005/8/layout/vProcess5"/>
    <dgm:cxn modelId="{F056EDCA-BD32-4D03-B8BD-8F09EFB5C53F}" type="presParOf" srcId="{27B665B9-0A4D-4989-B717-57AE85A0EBBD}" destId="{126D92D1-77B4-4E0D-9A32-48A9E1B2BEF6}" srcOrd="4" destOrd="0" presId="urn:microsoft.com/office/officeart/2005/8/layout/vProcess5"/>
    <dgm:cxn modelId="{6AF849FF-E316-4671-96D2-5A9AAA36584A}" type="presParOf" srcId="{27B665B9-0A4D-4989-B717-57AE85A0EBBD}" destId="{67121BA6-E8A1-4900-B797-BA87D147DC37}" srcOrd="5" destOrd="0" presId="urn:microsoft.com/office/officeart/2005/8/layout/vProcess5"/>
    <dgm:cxn modelId="{D5CD6F76-181F-40CC-94D4-3C80404F019F}" type="presParOf" srcId="{27B665B9-0A4D-4989-B717-57AE85A0EBBD}" destId="{E323A48F-E9A2-43CF-A860-DBFE5AEB705E}" srcOrd="6" destOrd="0" presId="urn:microsoft.com/office/officeart/2005/8/layout/vProcess5"/>
    <dgm:cxn modelId="{70115D16-D39B-4B9F-BA10-E8CA6EEC2ADA}" type="presParOf" srcId="{27B665B9-0A4D-4989-B717-57AE85A0EBBD}" destId="{5BD69DF5-5B49-4E29-9C1D-DA92A6928599}" srcOrd="7" destOrd="0" presId="urn:microsoft.com/office/officeart/2005/8/layout/vProcess5"/>
    <dgm:cxn modelId="{56BF9F8C-E057-4C0F-9769-2A42A6C96003}" type="presParOf" srcId="{27B665B9-0A4D-4989-B717-57AE85A0EBBD}" destId="{431F2791-DDAD-4FB7-8D40-0552DD8BBB77}" srcOrd="8" destOrd="0" presId="urn:microsoft.com/office/officeart/2005/8/layout/vProcess5"/>
    <dgm:cxn modelId="{52D38C99-4664-4BAD-8478-44F538A1554A}" type="presParOf" srcId="{27B665B9-0A4D-4989-B717-57AE85A0EBBD}" destId="{FECB3EF4-ADED-4A16-84C4-F6D7730EE63A}" srcOrd="9" destOrd="0" presId="urn:microsoft.com/office/officeart/2005/8/layout/vProcess5"/>
    <dgm:cxn modelId="{83E10B43-81C5-4D2A-BBA7-322E2043EE22}" type="presParOf" srcId="{27B665B9-0A4D-4989-B717-57AE85A0EBBD}" destId="{0A152AA3-2967-487E-B08E-A9D8C68402DC}" srcOrd="10" destOrd="0" presId="urn:microsoft.com/office/officeart/2005/8/layout/vProcess5"/>
    <dgm:cxn modelId="{ABF72C45-B4F0-46BF-82F5-5F6FFDE65310}" type="presParOf" srcId="{27B665B9-0A4D-4989-B717-57AE85A0EBBD}" destId="{2335F652-44B7-4C52-8BAD-4FCE86DF159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360F3C-1B3C-4B91-8FBE-0272DA0B7EC8}" type="doc">
      <dgm:prSet loTypeId="urn:microsoft.com/office/officeart/2005/8/layout/hierarchy1" loCatId="hierarchy" qsTypeId="urn:microsoft.com/office/officeart/2005/8/quickstyle/3d1" qsCatId="3D" csTypeId="urn:microsoft.com/office/officeart/2005/8/colors/accent2_1" csCatId="accent2" phldr="1"/>
      <dgm:spPr/>
      <dgm:t>
        <a:bodyPr/>
        <a:lstStyle/>
        <a:p>
          <a:endParaRPr lang="tr-TR"/>
        </a:p>
      </dgm:t>
    </dgm:pt>
    <dgm:pt modelId="{4D927226-4C19-4B9E-8955-330EB88C2431}">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2400" noProof="0" dirty="0" err="1">
              <a:solidFill>
                <a:schemeClr val="bg1"/>
              </a:solidFill>
            </a:rPr>
            <a:t>Peligros</a:t>
          </a:r>
          <a:r>
            <a:rPr lang="en-US" sz="2400" noProof="0" dirty="0">
              <a:solidFill>
                <a:schemeClr val="bg1"/>
              </a:solidFill>
            </a:rPr>
            <a:t> al </a:t>
          </a:r>
          <a:r>
            <a:rPr lang="en-US" sz="2400" noProof="0" dirty="0" err="1">
              <a:solidFill>
                <a:schemeClr val="bg1"/>
              </a:solidFill>
            </a:rPr>
            <a:t>ambiente</a:t>
          </a:r>
          <a:r>
            <a:rPr lang="en-US" sz="2400" noProof="0" dirty="0">
              <a:solidFill>
                <a:schemeClr val="bg1"/>
              </a:solidFill>
            </a:rPr>
            <a:t> </a:t>
          </a:r>
          <a:r>
            <a:rPr lang="en-US" sz="2400" noProof="0" dirty="0" err="1">
              <a:solidFill>
                <a:schemeClr val="bg1"/>
              </a:solidFill>
            </a:rPr>
            <a:t>acuático</a:t>
          </a:r>
          <a:endParaRPr lang="en-US" sz="2400" noProof="0" dirty="0">
            <a:solidFill>
              <a:schemeClr val="bg1"/>
            </a:solidFill>
          </a:endParaRPr>
        </a:p>
      </dgm:t>
    </dgm:pt>
    <dgm:pt modelId="{72F4C120-D07F-41B2-99B8-A863BB846540}" type="parTrans" cxnId="{D4474BA6-911D-4BEA-A7CB-545BC2D0A8A7}">
      <dgm:prSet/>
      <dgm:spPr/>
      <dgm:t>
        <a:bodyPr/>
        <a:lstStyle/>
        <a:p>
          <a:endParaRPr lang="en-US" noProof="0"/>
        </a:p>
      </dgm:t>
    </dgm:pt>
    <dgm:pt modelId="{C36AF477-AFD0-4803-BD80-9E6F8E61C9BE}" type="sibTrans" cxnId="{D4474BA6-911D-4BEA-A7CB-545BC2D0A8A7}">
      <dgm:prSet/>
      <dgm:spPr/>
      <dgm:t>
        <a:bodyPr/>
        <a:lstStyle/>
        <a:p>
          <a:endParaRPr lang="en-US" noProof="0"/>
        </a:p>
      </dgm:t>
    </dgm:pt>
    <dgm:pt modelId="{E9C22581-D58D-4F01-A437-5C6060B7D4B9}">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2400" b="0" i="0" noProof="0" dirty="0" err="1">
              <a:solidFill>
                <a:schemeClr val="bg1"/>
              </a:solidFill>
            </a:rPr>
            <a:t>Toxicidad</a:t>
          </a:r>
          <a:r>
            <a:rPr lang="en-US" sz="2400" b="0" i="0" noProof="0" dirty="0">
              <a:solidFill>
                <a:schemeClr val="bg1"/>
              </a:solidFill>
            </a:rPr>
            <a:t> </a:t>
          </a:r>
          <a:r>
            <a:rPr lang="en-US" sz="2400" b="0" i="0" noProof="0" dirty="0" err="1">
              <a:solidFill>
                <a:schemeClr val="bg1"/>
              </a:solidFill>
            </a:rPr>
            <a:t>acuática</a:t>
          </a:r>
          <a:r>
            <a:rPr lang="en-US" sz="2400" b="0" i="0" noProof="0" dirty="0">
              <a:solidFill>
                <a:schemeClr val="bg1"/>
              </a:solidFill>
            </a:rPr>
            <a:t> </a:t>
          </a:r>
          <a:r>
            <a:rPr lang="en-US" sz="2400" b="0" i="0" noProof="0" dirty="0" err="1">
              <a:solidFill>
                <a:schemeClr val="bg1"/>
              </a:solidFill>
            </a:rPr>
            <a:t>aguda</a:t>
          </a:r>
          <a:endParaRPr lang="en-US" sz="2400" noProof="0" dirty="0">
            <a:solidFill>
              <a:schemeClr val="bg1"/>
            </a:solidFill>
          </a:endParaRPr>
        </a:p>
      </dgm:t>
    </dgm:pt>
    <dgm:pt modelId="{539FAACB-47A9-4F89-BB99-F3C97D1DB667}" type="parTrans" cxnId="{1A61A9F8-36B5-443A-880D-01E236AA04AC}">
      <dgm:prSet/>
      <dgm:spPr/>
      <dgm:t>
        <a:bodyPr/>
        <a:lstStyle/>
        <a:p>
          <a:endParaRPr lang="en-US" noProof="0" dirty="0"/>
        </a:p>
      </dgm:t>
    </dgm:pt>
    <dgm:pt modelId="{637E48C0-96DC-4245-9D8E-D51164E29524}" type="sibTrans" cxnId="{1A61A9F8-36B5-443A-880D-01E236AA04AC}">
      <dgm:prSet/>
      <dgm:spPr/>
      <dgm:t>
        <a:bodyPr/>
        <a:lstStyle/>
        <a:p>
          <a:endParaRPr lang="en-US" noProof="0"/>
        </a:p>
      </dgm:t>
    </dgm:pt>
    <dgm:pt modelId="{739518BB-34F8-42EC-80A0-6EC3B3DDAEC8}">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2400" b="0" i="0" noProof="0" dirty="0" err="1">
              <a:solidFill>
                <a:schemeClr val="bg1"/>
              </a:solidFill>
            </a:rPr>
            <a:t>Toxicidad</a:t>
          </a:r>
          <a:r>
            <a:rPr lang="en-US" sz="2400" b="0" i="0" noProof="0" dirty="0">
              <a:solidFill>
                <a:schemeClr val="bg1"/>
              </a:solidFill>
            </a:rPr>
            <a:t> </a:t>
          </a:r>
          <a:r>
            <a:rPr lang="en-US" sz="2400" b="0" i="0" noProof="0" dirty="0" err="1">
              <a:solidFill>
                <a:schemeClr val="bg1"/>
              </a:solidFill>
            </a:rPr>
            <a:t>acuática</a:t>
          </a:r>
          <a:r>
            <a:rPr lang="en-US" sz="2400" b="0" i="0" noProof="0" dirty="0">
              <a:solidFill>
                <a:schemeClr val="bg1"/>
              </a:solidFill>
            </a:rPr>
            <a:t> </a:t>
          </a:r>
          <a:r>
            <a:rPr lang="en-US" sz="2400" b="0" i="0" noProof="0" dirty="0" err="1">
              <a:solidFill>
                <a:schemeClr val="bg1"/>
              </a:solidFill>
            </a:rPr>
            <a:t>crónica</a:t>
          </a:r>
          <a:endParaRPr lang="en-US" sz="2400" noProof="0" dirty="0">
            <a:solidFill>
              <a:schemeClr val="bg1"/>
            </a:solidFill>
          </a:endParaRPr>
        </a:p>
      </dgm:t>
    </dgm:pt>
    <dgm:pt modelId="{97B67CBD-A528-429A-94AB-797EA43613FB}" type="parTrans" cxnId="{155A2203-8440-4B55-B052-E6C37B47FA6E}">
      <dgm:prSet/>
      <dgm:spPr/>
      <dgm:t>
        <a:bodyPr/>
        <a:lstStyle/>
        <a:p>
          <a:endParaRPr lang="en-US" noProof="0" dirty="0"/>
        </a:p>
      </dgm:t>
    </dgm:pt>
    <dgm:pt modelId="{5A8F7272-0F08-487C-B2D2-BAC79947D25C}" type="sibTrans" cxnId="{155A2203-8440-4B55-B052-E6C37B47FA6E}">
      <dgm:prSet/>
      <dgm:spPr/>
      <dgm:t>
        <a:bodyPr/>
        <a:lstStyle/>
        <a:p>
          <a:endParaRPr lang="en-US" noProof="0"/>
        </a:p>
      </dgm:t>
    </dgm:pt>
    <dgm:pt modelId="{15B2C15E-027F-4657-8BD1-4D2DC1E03E54}">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1400" noProof="0" dirty="0" err="1">
              <a:solidFill>
                <a:schemeClr val="bg1"/>
              </a:solidFill>
            </a:rPr>
            <a:t>Categoría</a:t>
          </a:r>
          <a:r>
            <a:rPr lang="en-US" sz="1400" noProof="0" dirty="0"/>
            <a:t> </a:t>
          </a:r>
          <a:r>
            <a:rPr lang="en-US" sz="1400" noProof="0" dirty="0">
              <a:solidFill>
                <a:schemeClr val="bg1"/>
              </a:solidFill>
            </a:rPr>
            <a:t>1</a:t>
          </a:r>
        </a:p>
      </dgm:t>
    </dgm:pt>
    <dgm:pt modelId="{CE3503DD-D523-4A16-B372-6BB95BB4A5AD}" type="sibTrans" cxnId="{11A97D48-1E18-4162-95EB-29A10F66ECE1}">
      <dgm:prSet/>
      <dgm:spPr/>
      <dgm:t>
        <a:bodyPr/>
        <a:lstStyle/>
        <a:p>
          <a:endParaRPr lang="en-US" noProof="0"/>
        </a:p>
      </dgm:t>
    </dgm:pt>
    <dgm:pt modelId="{C14C75C6-7C47-4AA1-A262-8A5498AF910F}" type="parTrans" cxnId="{11A97D48-1E18-4162-95EB-29A10F66ECE1}">
      <dgm:prSet/>
      <dgm:spPr/>
      <dgm:t>
        <a:bodyPr/>
        <a:lstStyle/>
        <a:p>
          <a:endParaRPr lang="en-US" noProof="0" dirty="0"/>
        </a:p>
      </dgm:t>
    </dgm:pt>
    <dgm:pt modelId="{D6B40480-B656-4F3F-A743-CB0BE6D3092A}">
      <dgm:prSet>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err="1">
              <a:solidFill>
                <a:schemeClr val="bg1"/>
              </a:solidFill>
            </a:rPr>
            <a:t>Categoría</a:t>
          </a:r>
          <a:r>
            <a:rPr lang="en-US" noProof="0" dirty="0"/>
            <a:t> </a:t>
          </a:r>
          <a:r>
            <a:rPr lang="en-US" noProof="0" dirty="0">
              <a:solidFill>
                <a:schemeClr val="bg1"/>
              </a:solidFill>
            </a:rPr>
            <a:t>1</a:t>
          </a:r>
        </a:p>
      </dgm:t>
    </dgm:pt>
    <dgm:pt modelId="{345E1113-4D1D-416D-9687-EBE3CB9C05B6}" type="parTrans" cxnId="{D993E163-4654-414E-BC62-7C44CDC18CBE}">
      <dgm:prSet/>
      <dgm:spPr/>
      <dgm:t>
        <a:bodyPr/>
        <a:lstStyle/>
        <a:p>
          <a:endParaRPr lang="en-US" noProof="0" dirty="0"/>
        </a:p>
      </dgm:t>
    </dgm:pt>
    <dgm:pt modelId="{679C656D-8DDC-413B-89D8-570F51F3A931}" type="sibTrans" cxnId="{D993E163-4654-414E-BC62-7C44CDC18CBE}">
      <dgm:prSet/>
      <dgm:spPr/>
      <dgm:t>
        <a:bodyPr/>
        <a:lstStyle/>
        <a:p>
          <a:endParaRPr lang="en-US" noProof="0"/>
        </a:p>
      </dgm:t>
    </dgm:pt>
    <dgm:pt modelId="{A19DD6FB-A818-4419-8A7A-6B6DA0035C92}">
      <dgm:prSet>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err="1">
              <a:solidFill>
                <a:schemeClr val="bg1"/>
              </a:solidFill>
            </a:rPr>
            <a:t>Categoría</a:t>
          </a:r>
          <a:r>
            <a:rPr lang="en-US" noProof="0" dirty="0"/>
            <a:t> </a:t>
          </a:r>
          <a:r>
            <a:rPr lang="en-US" noProof="0" dirty="0">
              <a:solidFill>
                <a:schemeClr val="bg1"/>
              </a:solidFill>
            </a:rPr>
            <a:t>2</a:t>
          </a:r>
        </a:p>
      </dgm:t>
    </dgm:pt>
    <dgm:pt modelId="{1800FF27-6BAD-445D-A1A1-24B75D6029C6}" type="parTrans" cxnId="{573346F7-DFA9-43DB-9AA3-CE497100C15D}">
      <dgm:prSet/>
      <dgm:spPr/>
      <dgm:t>
        <a:bodyPr/>
        <a:lstStyle/>
        <a:p>
          <a:endParaRPr lang="en-US" noProof="0" dirty="0"/>
        </a:p>
      </dgm:t>
    </dgm:pt>
    <dgm:pt modelId="{7822BDA8-76E5-4CFB-B4B4-BD28820DEE5C}" type="sibTrans" cxnId="{573346F7-DFA9-43DB-9AA3-CE497100C15D}">
      <dgm:prSet/>
      <dgm:spPr/>
      <dgm:t>
        <a:bodyPr/>
        <a:lstStyle/>
        <a:p>
          <a:endParaRPr lang="en-US" noProof="0"/>
        </a:p>
      </dgm:t>
    </dgm:pt>
    <dgm:pt modelId="{957546E7-8A47-4F3B-8E8F-4BBE3169F30A}">
      <dgm:prSet phldrT="[Metin]" custT="1">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sz="1400" noProof="0" dirty="0" err="1">
              <a:solidFill>
                <a:schemeClr val="bg1"/>
              </a:solidFill>
            </a:rPr>
            <a:t>Categoría</a:t>
          </a:r>
          <a:r>
            <a:rPr lang="en-US" sz="1400" noProof="0" dirty="0"/>
            <a:t> </a:t>
          </a:r>
          <a:r>
            <a:rPr lang="en-US" sz="1400" noProof="0" dirty="0">
              <a:solidFill>
                <a:schemeClr val="bg1"/>
              </a:solidFill>
            </a:rPr>
            <a:t>2</a:t>
          </a:r>
        </a:p>
      </dgm:t>
    </dgm:pt>
    <dgm:pt modelId="{DAFEDFC1-B0A4-4448-A1B7-2FC1AE14880C}" type="sibTrans" cxnId="{6E25BEF0-1FA3-4845-956A-85420576DAFB}">
      <dgm:prSet/>
      <dgm:spPr/>
      <dgm:t>
        <a:bodyPr/>
        <a:lstStyle/>
        <a:p>
          <a:endParaRPr lang="en-US" noProof="0"/>
        </a:p>
      </dgm:t>
    </dgm:pt>
    <dgm:pt modelId="{48493563-5960-4282-A9B8-E1C9AFEC5149}" type="parTrans" cxnId="{6E25BEF0-1FA3-4845-956A-85420576DAFB}">
      <dgm:prSet/>
      <dgm:spPr/>
      <dgm:t>
        <a:bodyPr/>
        <a:lstStyle/>
        <a:p>
          <a:endParaRPr lang="en-US" noProof="0" dirty="0"/>
        </a:p>
      </dgm:t>
    </dgm:pt>
    <dgm:pt modelId="{AB5D1EF4-9B06-4E49-98C5-133DB20BE322}">
      <dgm:prSet phldrT="[Metin]">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err="1">
              <a:solidFill>
                <a:schemeClr val="bg1"/>
              </a:solidFill>
            </a:rPr>
            <a:t>Categoría</a:t>
          </a:r>
          <a:r>
            <a:rPr lang="en-US" noProof="0" dirty="0"/>
            <a:t> </a:t>
          </a:r>
          <a:r>
            <a:rPr lang="en-US" noProof="0" dirty="0">
              <a:solidFill>
                <a:schemeClr val="bg1"/>
              </a:solidFill>
            </a:rPr>
            <a:t>3</a:t>
          </a:r>
        </a:p>
      </dgm:t>
    </dgm:pt>
    <dgm:pt modelId="{32A8F6B5-4DE5-4F96-B90D-2C66CCD10B6D}" type="parTrans" cxnId="{90EB6227-190F-4A23-9F2D-987E18CE2AFA}">
      <dgm:prSet/>
      <dgm:spPr/>
      <dgm:t>
        <a:bodyPr/>
        <a:lstStyle/>
        <a:p>
          <a:endParaRPr lang="en-US" noProof="0" dirty="0"/>
        </a:p>
      </dgm:t>
    </dgm:pt>
    <dgm:pt modelId="{D63D1BC2-6C04-4CE9-923C-142167759054}" type="sibTrans" cxnId="{90EB6227-190F-4A23-9F2D-987E18CE2AFA}">
      <dgm:prSet/>
      <dgm:spPr/>
      <dgm:t>
        <a:bodyPr/>
        <a:lstStyle/>
        <a:p>
          <a:endParaRPr lang="en-US" noProof="0"/>
        </a:p>
      </dgm:t>
    </dgm:pt>
    <dgm:pt modelId="{B6618E00-DBE2-438C-A05B-9D77D859C8DA}">
      <dgm:prSet phldrT="[Metin]">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err="1">
              <a:solidFill>
                <a:schemeClr val="bg1"/>
              </a:solidFill>
            </a:rPr>
            <a:t>Categoría</a:t>
          </a:r>
          <a:r>
            <a:rPr lang="en-US" noProof="0" dirty="0"/>
            <a:t> </a:t>
          </a:r>
          <a:r>
            <a:rPr lang="en-US" noProof="0" dirty="0">
              <a:solidFill>
                <a:schemeClr val="bg1"/>
              </a:solidFill>
            </a:rPr>
            <a:t>4</a:t>
          </a:r>
        </a:p>
      </dgm:t>
    </dgm:pt>
    <dgm:pt modelId="{3E472AE7-22D6-4412-9FDA-6A2249863375}" type="parTrans" cxnId="{13EE5906-3CD1-4CE1-B089-15DE0B2B726F}">
      <dgm:prSet/>
      <dgm:spPr/>
      <dgm:t>
        <a:bodyPr/>
        <a:lstStyle/>
        <a:p>
          <a:endParaRPr lang="en-US" noProof="0" dirty="0"/>
        </a:p>
      </dgm:t>
    </dgm:pt>
    <dgm:pt modelId="{F1D1E77C-0F61-45B9-BA64-AAAA0BBEEABD}" type="sibTrans" cxnId="{13EE5906-3CD1-4CE1-B089-15DE0B2B726F}">
      <dgm:prSet/>
      <dgm:spPr/>
      <dgm:t>
        <a:bodyPr/>
        <a:lstStyle/>
        <a:p>
          <a:endParaRPr lang="en-US" noProof="0"/>
        </a:p>
      </dgm:t>
    </dgm:pt>
    <dgm:pt modelId="{AD10C7BB-8859-424C-BDB8-780E64A8FFF3}">
      <dgm:prSet>
        <dgm:style>
          <a:lnRef idx="0">
            <a:schemeClr val="accent2"/>
          </a:lnRef>
          <a:fillRef idx="3">
            <a:schemeClr val="accent2"/>
          </a:fillRef>
          <a:effectRef idx="3">
            <a:schemeClr val="accent2"/>
          </a:effectRef>
          <a:fontRef idx="minor">
            <a:schemeClr val="lt1"/>
          </a:fontRef>
        </dgm:style>
      </dgm:prSet>
      <dgm:spPr>
        <a:solidFill>
          <a:srgbClr val="006859"/>
        </a:solidFill>
      </dgm:spPr>
      <dgm:t>
        <a:bodyPr/>
        <a:lstStyle/>
        <a:p>
          <a:r>
            <a:rPr lang="en-US" noProof="0" dirty="0" err="1">
              <a:solidFill>
                <a:schemeClr val="bg1"/>
              </a:solidFill>
            </a:rPr>
            <a:t>Categoría</a:t>
          </a:r>
          <a:r>
            <a:rPr lang="en-US" noProof="0" dirty="0"/>
            <a:t> </a:t>
          </a:r>
          <a:r>
            <a:rPr lang="en-US" noProof="0" dirty="0">
              <a:solidFill>
                <a:schemeClr val="bg1"/>
              </a:solidFill>
            </a:rPr>
            <a:t>3</a:t>
          </a:r>
        </a:p>
      </dgm:t>
    </dgm:pt>
    <dgm:pt modelId="{1DB066A0-8E61-4CE6-A24D-12B74AA4F134}" type="sibTrans" cxnId="{A984C773-FC07-4EC0-9141-26160960EDDC}">
      <dgm:prSet/>
      <dgm:spPr/>
      <dgm:t>
        <a:bodyPr/>
        <a:lstStyle/>
        <a:p>
          <a:endParaRPr lang="en-US" noProof="0"/>
        </a:p>
      </dgm:t>
    </dgm:pt>
    <dgm:pt modelId="{CABBF350-EFFF-4E41-B1FC-278ABAEF39FB}" type="parTrans" cxnId="{A984C773-FC07-4EC0-9141-26160960EDDC}">
      <dgm:prSet/>
      <dgm:spPr/>
      <dgm:t>
        <a:bodyPr/>
        <a:lstStyle/>
        <a:p>
          <a:endParaRPr lang="en-US" noProof="0" dirty="0"/>
        </a:p>
      </dgm:t>
    </dgm:pt>
    <dgm:pt modelId="{33490441-8D3D-4123-968A-89DEC25D6673}" type="pres">
      <dgm:prSet presAssocID="{3E360F3C-1B3C-4B91-8FBE-0272DA0B7EC8}" presName="hierChild1" presStyleCnt="0">
        <dgm:presLayoutVars>
          <dgm:chPref val="1"/>
          <dgm:dir/>
          <dgm:animOne val="branch"/>
          <dgm:animLvl val="lvl"/>
          <dgm:resizeHandles/>
        </dgm:presLayoutVars>
      </dgm:prSet>
      <dgm:spPr/>
      <dgm:t>
        <a:bodyPr/>
        <a:lstStyle/>
        <a:p>
          <a:endParaRPr lang="en-US"/>
        </a:p>
      </dgm:t>
    </dgm:pt>
    <dgm:pt modelId="{22BA8AF0-CD9B-4BEE-A4C0-6F52EAA00AAF}" type="pres">
      <dgm:prSet presAssocID="{4D927226-4C19-4B9E-8955-330EB88C2431}" presName="hierRoot1" presStyleCnt="0"/>
      <dgm:spPr/>
    </dgm:pt>
    <dgm:pt modelId="{60AC5F5F-ADAF-47CB-9948-1F186F405A78}" type="pres">
      <dgm:prSet presAssocID="{4D927226-4C19-4B9E-8955-330EB88C2431}" presName="composite" presStyleCnt="0"/>
      <dgm:spPr/>
    </dgm:pt>
    <dgm:pt modelId="{B5CD2EA7-B5D4-4C3C-9B91-B0DDC4A831EC}" type="pres">
      <dgm:prSet presAssocID="{4D927226-4C19-4B9E-8955-330EB88C2431}" presName="background" presStyleLbl="node0" presStyleIdx="0" presStyleCnt="1"/>
      <dgm:spPr/>
    </dgm:pt>
    <dgm:pt modelId="{3C4337B1-E9AF-4BB4-B717-DE47201D5F24}" type="pres">
      <dgm:prSet presAssocID="{4D927226-4C19-4B9E-8955-330EB88C2431}" presName="text" presStyleLbl="fgAcc0" presStyleIdx="0" presStyleCnt="1" custScaleX="754060" custScaleY="164998" custLinFactNeighborX="-297" custLinFactNeighborY="-6333">
        <dgm:presLayoutVars>
          <dgm:chPref val="3"/>
        </dgm:presLayoutVars>
      </dgm:prSet>
      <dgm:spPr/>
      <dgm:t>
        <a:bodyPr/>
        <a:lstStyle/>
        <a:p>
          <a:endParaRPr lang="en-US"/>
        </a:p>
      </dgm:t>
    </dgm:pt>
    <dgm:pt modelId="{8D77E905-D1BB-4720-AF2F-E0C6F839D6E6}" type="pres">
      <dgm:prSet presAssocID="{4D927226-4C19-4B9E-8955-330EB88C2431}" presName="hierChild2" presStyleCnt="0"/>
      <dgm:spPr/>
    </dgm:pt>
    <dgm:pt modelId="{A199CE75-501D-413D-A240-2984FB640E2A}" type="pres">
      <dgm:prSet presAssocID="{539FAACB-47A9-4F89-BB99-F3C97D1DB667}" presName="Name10" presStyleLbl="parChTrans1D2" presStyleIdx="0" presStyleCnt="2"/>
      <dgm:spPr/>
      <dgm:t>
        <a:bodyPr/>
        <a:lstStyle/>
        <a:p>
          <a:endParaRPr lang="en-US"/>
        </a:p>
      </dgm:t>
    </dgm:pt>
    <dgm:pt modelId="{042241C7-47B6-4799-9029-70A7943B983D}" type="pres">
      <dgm:prSet presAssocID="{E9C22581-D58D-4F01-A437-5C6060B7D4B9}" presName="hierRoot2" presStyleCnt="0"/>
      <dgm:spPr/>
    </dgm:pt>
    <dgm:pt modelId="{2E1031E9-685B-4007-B022-A5243805F020}" type="pres">
      <dgm:prSet presAssocID="{E9C22581-D58D-4F01-A437-5C6060B7D4B9}" presName="composite2" presStyleCnt="0"/>
      <dgm:spPr/>
    </dgm:pt>
    <dgm:pt modelId="{2885C62B-74E9-4C2D-AE3A-AAC600B79CD9}" type="pres">
      <dgm:prSet presAssocID="{E9C22581-D58D-4F01-A437-5C6060B7D4B9}" presName="background2" presStyleLbl="node2" presStyleIdx="0" presStyleCnt="2"/>
      <dgm:spPr/>
    </dgm:pt>
    <dgm:pt modelId="{8F147CC6-82B6-4DF2-808F-767DEEE19B32}" type="pres">
      <dgm:prSet presAssocID="{E9C22581-D58D-4F01-A437-5C6060B7D4B9}" presName="text2" presStyleLbl="fgAcc2" presStyleIdx="0" presStyleCnt="2" custScaleX="359664" custScaleY="119009">
        <dgm:presLayoutVars>
          <dgm:chPref val="3"/>
        </dgm:presLayoutVars>
      </dgm:prSet>
      <dgm:spPr/>
      <dgm:t>
        <a:bodyPr/>
        <a:lstStyle/>
        <a:p>
          <a:endParaRPr lang="en-US"/>
        </a:p>
      </dgm:t>
    </dgm:pt>
    <dgm:pt modelId="{CD24B37F-3B87-409F-AEF5-355E7FB5312F}" type="pres">
      <dgm:prSet presAssocID="{E9C22581-D58D-4F01-A437-5C6060B7D4B9}" presName="hierChild3" presStyleCnt="0"/>
      <dgm:spPr/>
    </dgm:pt>
    <dgm:pt modelId="{CA1E1ACC-3299-4D13-85F0-CD1C7767A0E4}" type="pres">
      <dgm:prSet presAssocID="{345E1113-4D1D-416D-9687-EBE3CB9C05B6}" presName="Name17" presStyleLbl="parChTrans1D3" presStyleIdx="0" presStyleCnt="7"/>
      <dgm:spPr/>
      <dgm:t>
        <a:bodyPr/>
        <a:lstStyle/>
        <a:p>
          <a:endParaRPr lang="en-US"/>
        </a:p>
      </dgm:t>
    </dgm:pt>
    <dgm:pt modelId="{2AC43C00-2F28-4454-A19F-B6D8DB5893C9}" type="pres">
      <dgm:prSet presAssocID="{D6B40480-B656-4F3F-A743-CB0BE6D3092A}" presName="hierRoot3" presStyleCnt="0"/>
      <dgm:spPr/>
    </dgm:pt>
    <dgm:pt modelId="{E753D494-6470-4BDB-B8AD-9929560C35FC}" type="pres">
      <dgm:prSet presAssocID="{D6B40480-B656-4F3F-A743-CB0BE6D3092A}" presName="composite3" presStyleCnt="0"/>
      <dgm:spPr/>
    </dgm:pt>
    <dgm:pt modelId="{65F14EFB-3B10-46F8-B32B-E11A93563EB9}" type="pres">
      <dgm:prSet presAssocID="{D6B40480-B656-4F3F-A743-CB0BE6D3092A}" presName="background3" presStyleLbl="node3" presStyleIdx="0" presStyleCnt="7"/>
      <dgm:spPr/>
    </dgm:pt>
    <dgm:pt modelId="{E02B7A37-C06D-44DE-9226-37C14650243A}" type="pres">
      <dgm:prSet presAssocID="{D6B40480-B656-4F3F-A743-CB0BE6D3092A}" presName="text3" presStyleLbl="fgAcc3" presStyleIdx="0" presStyleCnt="7" custScaleX="119476">
        <dgm:presLayoutVars>
          <dgm:chPref val="3"/>
        </dgm:presLayoutVars>
      </dgm:prSet>
      <dgm:spPr/>
      <dgm:t>
        <a:bodyPr/>
        <a:lstStyle/>
        <a:p>
          <a:endParaRPr lang="en-US"/>
        </a:p>
      </dgm:t>
    </dgm:pt>
    <dgm:pt modelId="{811CE83A-D1AF-4762-8D36-EB6353E5CFFB}" type="pres">
      <dgm:prSet presAssocID="{D6B40480-B656-4F3F-A743-CB0BE6D3092A}" presName="hierChild4" presStyleCnt="0"/>
      <dgm:spPr/>
    </dgm:pt>
    <dgm:pt modelId="{871B5598-812A-4301-B764-F2694BCF6E73}" type="pres">
      <dgm:prSet presAssocID="{1800FF27-6BAD-445D-A1A1-24B75D6029C6}" presName="Name17" presStyleLbl="parChTrans1D3" presStyleIdx="1" presStyleCnt="7"/>
      <dgm:spPr/>
      <dgm:t>
        <a:bodyPr/>
        <a:lstStyle/>
        <a:p>
          <a:endParaRPr lang="en-US"/>
        </a:p>
      </dgm:t>
    </dgm:pt>
    <dgm:pt modelId="{9DB9E2D2-4118-42DE-9EA8-9513F19A6847}" type="pres">
      <dgm:prSet presAssocID="{A19DD6FB-A818-4419-8A7A-6B6DA0035C92}" presName="hierRoot3" presStyleCnt="0"/>
      <dgm:spPr/>
    </dgm:pt>
    <dgm:pt modelId="{6A440D02-5340-4DC2-916D-EF95C431227F}" type="pres">
      <dgm:prSet presAssocID="{A19DD6FB-A818-4419-8A7A-6B6DA0035C92}" presName="composite3" presStyleCnt="0"/>
      <dgm:spPr/>
    </dgm:pt>
    <dgm:pt modelId="{D7D55D8C-EA2D-4D67-BA9B-8AE9E03884B5}" type="pres">
      <dgm:prSet presAssocID="{A19DD6FB-A818-4419-8A7A-6B6DA0035C92}" presName="background3" presStyleLbl="node3" presStyleIdx="1" presStyleCnt="7"/>
      <dgm:spPr/>
    </dgm:pt>
    <dgm:pt modelId="{C2D71023-D4E7-4A2F-A643-CFD3A7A71343}" type="pres">
      <dgm:prSet presAssocID="{A19DD6FB-A818-4419-8A7A-6B6DA0035C92}" presName="text3" presStyleLbl="fgAcc3" presStyleIdx="1" presStyleCnt="7" custScaleX="119476" custLinFactNeighborX="8409">
        <dgm:presLayoutVars>
          <dgm:chPref val="3"/>
        </dgm:presLayoutVars>
      </dgm:prSet>
      <dgm:spPr/>
      <dgm:t>
        <a:bodyPr/>
        <a:lstStyle/>
        <a:p>
          <a:endParaRPr lang="en-US"/>
        </a:p>
      </dgm:t>
    </dgm:pt>
    <dgm:pt modelId="{99708C2B-011B-46F6-8E5A-0358273A7A6D}" type="pres">
      <dgm:prSet presAssocID="{A19DD6FB-A818-4419-8A7A-6B6DA0035C92}" presName="hierChild4" presStyleCnt="0"/>
      <dgm:spPr/>
    </dgm:pt>
    <dgm:pt modelId="{7661E287-4546-48D4-9AC6-21F011A8308D}" type="pres">
      <dgm:prSet presAssocID="{CABBF350-EFFF-4E41-B1FC-278ABAEF39FB}" presName="Name17" presStyleLbl="parChTrans1D3" presStyleIdx="2" presStyleCnt="7"/>
      <dgm:spPr/>
      <dgm:t>
        <a:bodyPr/>
        <a:lstStyle/>
        <a:p>
          <a:endParaRPr lang="en-US"/>
        </a:p>
      </dgm:t>
    </dgm:pt>
    <dgm:pt modelId="{A7C2F427-0215-4544-9D80-CB99FA3B22CB}" type="pres">
      <dgm:prSet presAssocID="{AD10C7BB-8859-424C-BDB8-780E64A8FFF3}" presName="hierRoot3" presStyleCnt="0"/>
      <dgm:spPr/>
    </dgm:pt>
    <dgm:pt modelId="{87948FE0-A8F4-4947-A6B7-AC8E04A5F81D}" type="pres">
      <dgm:prSet presAssocID="{AD10C7BB-8859-424C-BDB8-780E64A8FFF3}" presName="composite3" presStyleCnt="0"/>
      <dgm:spPr/>
    </dgm:pt>
    <dgm:pt modelId="{1A6AF187-CFDB-4C1D-941F-FB08F60065CB}" type="pres">
      <dgm:prSet presAssocID="{AD10C7BB-8859-424C-BDB8-780E64A8FFF3}" presName="background3" presStyleLbl="node3" presStyleIdx="2" presStyleCnt="7"/>
      <dgm:spPr/>
    </dgm:pt>
    <dgm:pt modelId="{207EE5A9-D722-4963-9311-3D03AC9F3E5D}" type="pres">
      <dgm:prSet presAssocID="{AD10C7BB-8859-424C-BDB8-780E64A8FFF3}" presName="text3" presStyleLbl="fgAcc3" presStyleIdx="2" presStyleCnt="7" custScaleX="123969">
        <dgm:presLayoutVars>
          <dgm:chPref val="3"/>
        </dgm:presLayoutVars>
      </dgm:prSet>
      <dgm:spPr/>
      <dgm:t>
        <a:bodyPr/>
        <a:lstStyle/>
        <a:p>
          <a:endParaRPr lang="en-US"/>
        </a:p>
      </dgm:t>
    </dgm:pt>
    <dgm:pt modelId="{E97327F9-7249-4DC2-9009-8F0A5F32F9A6}" type="pres">
      <dgm:prSet presAssocID="{AD10C7BB-8859-424C-BDB8-780E64A8FFF3}" presName="hierChild4" presStyleCnt="0"/>
      <dgm:spPr/>
    </dgm:pt>
    <dgm:pt modelId="{1DA8A7DB-F1A6-46F8-9E6A-42DF7659E053}" type="pres">
      <dgm:prSet presAssocID="{97B67CBD-A528-429A-94AB-797EA43613FB}" presName="Name10" presStyleLbl="parChTrans1D2" presStyleIdx="1" presStyleCnt="2"/>
      <dgm:spPr/>
      <dgm:t>
        <a:bodyPr/>
        <a:lstStyle/>
        <a:p>
          <a:endParaRPr lang="en-US"/>
        </a:p>
      </dgm:t>
    </dgm:pt>
    <dgm:pt modelId="{525F3BCC-76FA-46F1-9E3A-492031750835}" type="pres">
      <dgm:prSet presAssocID="{739518BB-34F8-42EC-80A0-6EC3B3DDAEC8}" presName="hierRoot2" presStyleCnt="0"/>
      <dgm:spPr/>
    </dgm:pt>
    <dgm:pt modelId="{56288A68-4F6E-4585-856D-BC95E6CC7E28}" type="pres">
      <dgm:prSet presAssocID="{739518BB-34F8-42EC-80A0-6EC3B3DDAEC8}" presName="composite2" presStyleCnt="0"/>
      <dgm:spPr/>
    </dgm:pt>
    <dgm:pt modelId="{AACD81D8-6585-46F8-9BD4-2628D2BE7DB7}" type="pres">
      <dgm:prSet presAssocID="{739518BB-34F8-42EC-80A0-6EC3B3DDAEC8}" presName="background2" presStyleLbl="node2" presStyleIdx="1" presStyleCnt="2"/>
      <dgm:spPr/>
    </dgm:pt>
    <dgm:pt modelId="{2E24E9EA-1F01-447D-9ADA-9AFDCD836AD5}" type="pres">
      <dgm:prSet presAssocID="{739518BB-34F8-42EC-80A0-6EC3B3DDAEC8}" presName="text2" presStyleLbl="fgAcc2" presStyleIdx="1" presStyleCnt="2" custScaleX="390452" custScaleY="130787">
        <dgm:presLayoutVars>
          <dgm:chPref val="3"/>
        </dgm:presLayoutVars>
      </dgm:prSet>
      <dgm:spPr/>
      <dgm:t>
        <a:bodyPr/>
        <a:lstStyle/>
        <a:p>
          <a:endParaRPr lang="en-US"/>
        </a:p>
      </dgm:t>
    </dgm:pt>
    <dgm:pt modelId="{AC433320-8B12-405E-8C55-0636BFB3C380}" type="pres">
      <dgm:prSet presAssocID="{739518BB-34F8-42EC-80A0-6EC3B3DDAEC8}" presName="hierChild3" presStyleCnt="0"/>
      <dgm:spPr/>
    </dgm:pt>
    <dgm:pt modelId="{6C15A31C-9293-4BEE-A3BC-E0FBF0AC4513}" type="pres">
      <dgm:prSet presAssocID="{C14C75C6-7C47-4AA1-A262-8A5498AF910F}" presName="Name17" presStyleLbl="parChTrans1D3" presStyleIdx="3" presStyleCnt="7"/>
      <dgm:spPr/>
      <dgm:t>
        <a:bodyPr/>
        <a:lstStyle/>
        <a:p>
          <a:endParaRPr lang="en-US"/>
        </a:p>
      </dgm:t>
    </dgm:pt>
    <dgm:pt modelId="{3623954E-ABBE-486E-BD1A-AE815AA0A18F}" type="pres">
      <dgm:prSet presAssocID="{15B2C15E-027F-4657-8BD1-4D2DC1E03E54}" presName="hierRoot3" presStyleCnt="0"/>
      <dgm:spPr/>
    </dgm:pt>
    <dgm:pt modelId="{906C3E71-D814-4554-A3EB-82BA27D9A97E}" type="pres">
      <dgm:prSet presAssocID="{15B2C15E-027F-4657-8BD1-4D2DC1E03E54}" presName="composite3" presStyleCnt="0"/>
      <dgm:spPr/>
    </dgm:pt>
    <dgm:pt modelId="{E13E8BD0-76A7-40DA-8D2D-6FEE47B411CE}" type="pres">
      <dgm:prSet presAssocID="{15B2C15E-027F-4657-8BD1-4D2DC1E03E54}" presName="background3" presStyleLbl="node3" presStyleIdx="3" presStyleCnt="7"/>
      <dgm:spPr/>
    </dgm:pt>
    <dgm:pt modelId="{5F6D5DE6-5AFB-4578-ADC0-07C9974AEBCB}" type="pres">
      <dgm:prSet presAssocID="{15B2C15E-027F-4657-8BD1-4D2DC1E03E54}" presName="text3" presStyleLbl="fgAcc3" presStyleIdx="3" presStyleCnt="7" custScaleX="133267" custScaleY="104025">
        <dgm:presLayoutVars>
          <dgm:chPref val="3"/>
        </dgm:presLayoutVars>
      </dgm:prSet>
      <dgm:spPr/>
      <dgm:t>
        <a:bodyPr/>
        <a:lstStyle/>
        <a:p>
          <a:endParaRPr lang="en-US"/>
        </a:p>
      </dgm:t>
    </dgm:pt>
    <dgm:pt modelId="{1D6119FD-9C24-45AE-8D31-E01785E15DAB}" type="pres">
      <dgm:prSet presAssocID="{15B2C15E-027F-4657-8BD1-4D2DC1E03E54}" presName="hierChild4" presStyleCnt="0"/>
      <dgm:spPr/>
    </dgm:pt>
    <dgm:pt modelId="{955DA132-2A3A-4E1E-9AA3-A05F68BD5C72}" type="pres">
      <dgm:prSet presAssocID="{48493563-5960-4282-A9B8-E1C9AFEC5149}" presName="Name17" presStyleLbl="parChTrans1D3" presStyleIdx="4" presStyleCnt="7"/>
      <dgm:spPr/>
      <dgm:t>
        <a:bodyPr/>
        <a:lstStyle/>
        <a:p>
          <a:endParaRPr lang="en-US"/>
        </a:p>
      </dgm:t>
    </dgm:pt>
    <dgm:pt modelId="{27F8042F-7513-413F-8517-474BC04821D3}" type="pres">
      <dgm:prSet presAssocID="{957546E7-8A47-4F3B-8E8F-4BBE3169F30A}" presName="hierRoot3" presStyleCnt="0"/>
      <dgm:spPr/>
    </dgm:pt>
    <dgm:pt modelId="{E64491E2-D0F1-43FA-A70E-78ADF685D153}" type="pres">
      <dgm:prSet presAssocID="{957546E7-8A47-4F3B-8E8F-4BBE3169F30A}" presName="composite3" presStyleCnt="0"/>
      <dgm:spPr/>
    </dgm:pt>
    <dgm:pt modelId="{85A343CD-BDA5-480C-B1D3-6DF89C93BCF5}" type="pres">
      <dgm:prSet presAssocID="{957546E7-8A47-4F3B-8E8F-4BBE3169F30A}" presName="background3" presStyleLbl="node3" presStyleIdx="4" presStyleCnt="7"/>
      <dgm:spPr/>
    </dgm:pt>
    <dgm:pt modelId="{88D41C12-0E89-4CB3-962F-0A398B7ABE0F}" type="pres">
      <dgm:prSet presAssocID="{957546E7-8A47-4F3B-8E8F-4BBE3169F30A}" presName="text3" presStyleLbl="fgAcc3" presStyleIdx="4" presStyleCnt="7" custScaleX="145623" custScaleY="112168">
        <dgm:presLayoutVars>
          <dgm:chPref val="3"/>
        </dgm:presLayoutVars>
      </dgm:prSet>
      <dgm:spPr/>
      <dgm:t>
        <a:bodyPr/>
        <a:lstStyle/>
        <a:p>
          <a:endParaRPr lang="en-US"/>
        </a:p>
      </dgm:t>
    </dgm:pt>
    <dgm:pt modelId="{75366BD3-D262-4BD3-AC29-DABB6B028540}" type="pres">
      <dgm:prSet presAssocID="{957546E7-8A47-4F3B-8E8F-4BBE3169F30A}" presName="hierChild4" presStyleCnt="0"/>
      <dgm:spPr/>
    </dgm:pt>
    <dgm:pt modelId="{8491EFB1-C4B6-4FE6-9A34-AB88970E651F}" type="pres">
      <dgm:prSet presAssocID="{32A8F6B5-4DE5-4F96-B90D-2C66CCD10B6D}" presName="Name17" presStyleLbl="parChTrans1D3" presStyleIdx="5" presStyleCnt="7"/>
      <dgm:spPr/>
      <dgm:t>
        <a:bodyPr/>
        <a:lstStyle/>
        <a:p>
          <a:endParaRPr lang="en-US"/>
        </a:p>
      </dgm:t>
    </dgm:pt>
    <dgm:pt modelId="{22894F62-FF33-45F3-A0BA-BEB23CEFA337}" type="pres">
      <dgm:prSet presAssocID="{AB5D1EF4-9B06-4E49-98C5-133DB20BE322}" presName="hierRoot3" presStyleCnt="0"/>
      <dgm:spPr/>
    </dgm:pt>
    <dgm:pt modelId="{FC05BDFD-2175-404E-B7CE-759E8AF4A4A5}" type="pres">
      <dgm:prSet presAssocID="{AB5D1EF4-9B06-4E49-98C5-133DB20BE322}" presName="composite3" presStyleCnt="0"/>
      <dgm:spPr/>
    </dgm:pt>
    <dgm:pt modelId="{F58C4AB5-2C83-4638-9D75-5F1F2ACFB2A2}" type="pres">
      <dgm:prSet presAssocID="{AB5D1EF4-9B06-4E49-98C5-133DB20BE322}" presName="background3" presStyleLbl="node3" presStyleIdx="5" presStyleCnt="7"/>
      <dgm:spPr/>
    </dgm:pt>
    <dgm:pt modelId="{7C0BE4F9-E421-4786-AC2C-796E7BCB6886}" type="pres">
      <dgm:prSet presAssocID="{AB5D1EF4-9B06-4E49-98C5-133DB20BE322}" presName="text3" presStyleLbl="fgAcc3" presStyleIdx="5" presStyleCnt="7" custScaleX="125266" custScaleY="112168">
        <dgm:presLayoutVars>
          <dgm:chPref val="3"/>
        </dgm:presLayoutVars>
      </dgm:prSet>
      <dgm:spPr/>
      <dgm:t>
        <a:bodyPr/>
        <a:lstStyle/>
        <a:p>
          <a:endParaRPr lang="en-US"/>
        </a:p>
      </dgm:t>
    </dgm:pt>
    <dgm:pt modelId="{A8A6EEBF-CEFE-4A80-B878-3A2069993C15}" type="pres">
      <dgm:prSet presAssocID="{AB5D1EF4-9B06-4E49-98C5-133DB20BE322}" presName="hierChild4" presStyleCnt="0"/>
      <dgm:spPr/>
    </dgm:pt>
    <dgm:pt modelId="{08133F9E-B7AC-48D4-B4A9-387907A960EB}" type="pres">
      <dgm:prSet presAssocID="{3E472AE7-22D6-4412-9FDA-6A2249863375}" presName="Name17" presStyleLbl="parChTrans1D3" presStyleIdx="6" presStyleCnt="7"/>
      <dgm:spPr/>
      <dgm:t>
        <a:bodyPr/>
        <a:lstStyle/>
        <a:p>
          <a:endParaRPr lang="en-US"/>
        </a:p>
      </dgm:t>
    </dgm:pt>
    <dgm:pt modelId="{AABD6841-2E38-4CD7-AFB2-DAD13B01C249}" type="pres">
      <dgm:prSet presAssocID="{B6618E00-DBE2-438C-A05B-9D77D859C8DA}" presName="hierRoot3" presStyleCnt="0"/>
      <dgm:spPr/>
    </dgm:pt>
    <dgm:pt modelId="{4015FCE1-CBF5-4FE8-91B8-A24DD0F71158}" type="pres">
      <dgm:prSet presAssocID="{B6618E00-DBE2-438C-A05B-9D77D859C8DA}" presName="composite3" presStyleCnt="0"/>
      <dgm:spPr/>
    </dgm:pt>
    <dgm:pt modelId="{E6F5F111-C05F-4341-9C0B-FA7EF09E7633}" type="pres">
      <dgm:prSet presAssocID="{B6618E00-DBE2-438C-A05B-9D77D859C8DA}" presName="background3" presStyleLbl="node3" presStyleIdx="6" presStyleCnt="7"/>
      <dgm:spPr/>
    </dgm:pt>
    <dgm:pt modelId="{6D77C5B7-51CF-41E7-BD0E-55B9F3A5D316}" type="pres">
      <dgm:prSet presAssocID="{B6618E00-DBE2-438C-A05B-9D77D859C8DA}" presName="text3" presStyleLbl="fgAcc3" presStyleIdx="6" presStyleCnt="7" custScaleX="137415" custScaleY="112168">
        <dgm:presLayoutVars>
          <dgm:chPref val="3"/>
        </dgm:presLayoutVars>
      </dgm:prSet>
      <dgm:spPr/>
      <dgm:t>
        <a:bodyPr/>
        <a:lstStyle/>
        <a:p>
          <a:endParaRPr lang="en-US"/>
        </a:p>
      </dgm:t>
    </dgm:pt>
    <dgm:pt modelId="{170FED23-55B2-485A-86EA-D8B6D2BBBB4B}" type="pres">
      <dgm:prSet presAssocID="{B6618E00-DBE2-438C-A05B-9D77D859C8DA}" presName="hierChild4" presStyleCnt="0"/>
      <dgm:spPr/>
    </dgm:pt>
  </dgm:ptLst>
  <dgm:cxnLst>
    <dgm:cxn modelId="{6E25BEF0-1FA3-4845-956A-85420576DAFB}" srcId="{739518BB-34F8-42EC-80A0-6EC3B3DDAEC8}" destId="{957546E7-8A47-4F3B-8E8F-4BBE3169F30A}" srcOrd="1" destOrd="0" parTransId="{48493563-5960-4282-A9B8-E1C9AFEC5149}" sibTransId="{DAFEDFC1-B0A4-4448-A1B7-2FC1AE14880C}"/>
    <dgm:cxn modelId="{038B9AC9-60BD-41D9-82E4-89CA8E05F61F}" type="presOf" srcId="{AB5D1EF4-9B06-4E49-98C5-133DB20BE322}" destId="{7C0BE4F9-E421-4786-AC2C-796E7BCB6886}" srcOrd="0" destOrd="0" presId="urn:microsoft.com/office/officeart/2005/8/layout/hierarchy1"/>
    <dgm:cxn modelId="{C547ECD4-F6E2-4E09-92E3-757A561B55D2}" type="presOf" srcId="{15B2C15E-027F-4657-8BD1-4D2DC1E03E54}" destId="{5F6D5DE6-5AFB-4578-ADC0-07C9974AEBCB}" srcOrd="0" destOrd="0" presId="urn:microsoft.com/office/officeart/2005/8/layout/hierarchy1"/>
    <dgm:cxn modelId="{A4257EF4-68DB-4E21-A301-005BCCEC6167}" type="presOf" srcId="{D6B40480-B656-4F3F-A743-CB0BE6D3092A}" destId="{E02B7A37-C06D-44DE-9226-37C14650243A}" srcOrd="0" destOrd="0" presId="urn:microsoft.com/office/officeart/2005/8/layout/hierarchy1"/>
    <dgm:cxn modelId="{05D83024-93B0-41AF-A375-2A15510DAB55}" type="presOf" srcId="{345E1113-4D1D-416D-9687-EBE3CB9C05B6}" destId="{CA1E1ACC-3299-4D13-85F0-CD1C7767A0E4}" srcOrd="0" destOrd="0" presId="urn:microsoft.com/office/officeart/2005/8/layout/hierarchy1"/>
    <dgm:cxn modelId="{6325495E-7FB6-4FC6-BC3F-CB813BD76B03}" type="presOf" srcId="{A19DD6FB-A818-4419-8A7A-6B6DA0035C92}" destId="{C2D71023-D4E7-4A2F-A643-CFD3A7A71343}" srcOrd="0" destOrd="0" presId="urn:microsoft.com/office/officeart/2005/8/layout/hierarchy1"/>
    <dgm:cxn modelId="{2F74717D-D728-40F8-9802-FAF784074490}" type="presOf" srcId="{957546E7-8A47-4F3B-8E8F-4BBE3169F30A}" destId="{88D41C12-0E89-4CB3-962F-0A398B7ABE0F}" srcOrd="0" destOrd="0" presId="urn:microsoft.com/office/officeart/2005/8/layout/hierarchy1"/>
    <dgm:cxn modelId="{0BA6C1F3-6B54-449F-AF03-A382B6269682}" type="presOf" srcId="{739518BB-34F8-42EC-80A0-6EC3B3DDAEC8}" destId="{2E24E9EA-1F01-447D-9ADA-9AFDCD836AD5}" srcOrd="0" destOrd="0" presId="urn:microsoft.com/office/officeart/2005/8/layout/hierarchy1"/>
    <dgm:cxn modelId="{90EB6227-190F-4A23-9F2D-987E18CE2AFA}" srcId="{739518BB-34F8-42EC-80A0-6EC3B3DDAEC8}" destId="{AB5D1EF4-9B06-4E49-98C5-133DB20BE322}" srcOrd="2" destOrd="0" parTransId="{32A8F6B5-4DE5-4F96-B90D-2C66CCD10B6D}" sibTransId="{D63D1BC2-6C04-4CE9-923C-142167759054}"/>
    <dgm:cxn modelId="{22DF8123-D42C-4C4C-94B0-1E57251F28F5}" type="presOf" srcId="{B6618E00-DBE2-438C-A05B-9D77D859C8DA}" destId="{6D77C5B7-51CF-41E7-BD0E-55B9F3A5D316}" srcOrd="0" destOrd="0" presId="urn:microsoft.com/office/officeart/2005/8/layout/hierarchy1"/>
    <dgm:cxn modelId="{573346F7-DFA9-43DB-9AA3-CE497100C15D}" srcId="{E9C22581-D58D-4F01-A437-5C6060B7D4B9}" destId="{A19DD6FB-A818-4419-8A7A-6B6DA0035C92}" srcOrd="1" destOrd="0" parTransId="{1800FF27-6BAD-445D-A1A1-24B75D6029C6}" sibTransId="{7822BDA8-76E5-4CFB-B4B4-BD28820DEE5C}"/>
    <dgm:cxn modelId="{C7B5E769-C78F-4FD8-BB4B-131A31D5FBBE}" type="presOf" srcId="{E9C22581-D58D-4F01-A437-5C6060B7D4B9}" destId="{8F147CC6-82B6-4DF2-808F-767DEEE19B32}" srcOrd="0" destOrd="0" presId="urn:microsoft.com/office/officeart/2005/8/layout/hierarchy1"/>
    <dgm:cxn modelId="{13EE5906-3CD1-4CE1-B089-15DE0B2B726F}" srcId="{739518BB-34F8-42EC-80A0-6EC3B3DDAEC8}" destId="{B6618E00-DBE2-438C-A05B-9D77D859C8DA}" srcOrd="3" destOrd="0" parTransId="{3E472AE7-22D6-4412-9FDA-6A2249863375}" sibTransId="{F1D1E77C-0F61-45B9-BA64-AAAA0BBEEABD}"/>
    <dgm:cxn modelId="{1A61A9F8-36B5-443A-880D-01E236AA04AC}" srcId="{4D927226-4C19-4B9E-8955-330EB88C2431}" destId="{E9C22581-D58D-4F01-A437-5C6060B7D4B9}" srcOrd="0" destOrd="0" parTransId="{539FAACB-47A9-4F89-BB99-F3C97D1DB667}" sibTransId="{637E48C0-96DC-4245-9D8E-D51164E29524}"/>
    <dgm:cxn modelId="{8C6D72F0-3852-4917-8755-BD126A2DAA0B}" type="presOf" srcId="{AD10C7BB-8859-424C-BDB8-780E64A8FFF3}" destId="{207EE5A9-D722-4963-9311-3D03AC9F3E5D}" srcOrd="0" destOrd="0" presId="urn:microsoft.com/office/officeart/2005/8/layout/hierarchy1"/>
    <dgm:cxn modelId="{64EF57E4-8B8A-4FC7-A551-92F1135F2A39}" type="presOf" srcId="{3E360F3C-1B3C-4B91-8FBE-0272DA0B7EC8}" destId="{33490441-8D3D-4123-968A-89DEC25D6673}" srcOrd="0" destOrd="0" presId="urn:microsoft.com/office/officeart/2005/8/layout/hierarchy1"/>
    <dgm:cxn modelId="{0ECCED45-61B9-43F6-AFD6-957F06984CC5}" type="presOf" srcId="{4D927226-4C19-4B9E-8955-330EB88C2431}" destId="{3C4337B1-E9AF-4BB4-B717-DE47201D5F24}" srcOrd="0" destOrd="0" presId="urn:microsoft.com/office/officeart/2005/8/layout/hierarchy1"/>
    <dgm:cxn modelId="{F0938F8D-BACF-4852-BB7E-A7F5C24E2F15}" type="presOf" srcId="{3E472AE7-22D6-4412-9FDA-6A2249863375}" destId="{08133F9E-B7AC-48D4-B4A9-387907A960EB}" srcOrd="0" destOrd="0" presId="urn:microsoft.com/office/officeart/2005/8/layout/hierarchy1"/>
    <dgm:cxn modelId="{AF0B4F25-A504-4354-9FDA-FBCE8EF5270B}" type="presOf" srcId="{539FAACB-47A9-4F89-BB99-F3C97D1DB667}" destId="{A199CE75-501D-413D-A240-2984FB640E2A}" srcOrd="0" destOrd="0" presId="urn:microsoft.com/office/officeart/2005/8/layout/hierarchy1"/>
    <dgm:cxn modelId="{D4474BA6-911D-4BEA-A7CB-545BC2D0A8A7}" srcId="{3E360F3C-1B3C-4B91-8FBE-0272DA0B7EC8}" destId="{4D927226-4C19-4B9E-8955-330EB88C2431}" srcOrd="0" destOrd="0" parTransId="{72F4C120-D07F-41B2-99B8-A863BB846540}" sibTransId="{C36AF477-AFD0-4803-BD80-9E6F8E61C9BE}"/>
    <dgm:cxn modelId="{09D2952F-CF83-4A32-AC8C-F7C5AD24E926}" type="presOf" srcId="{97B67CBD-A528-429A-94AB-797EA43613FB}" destId="{1DA8A7DB-F1A6-46F8-9E6A-42DF7659E053}" srcOrd="0" destOrd="0" presId="urn:microsoft.com/office/officeart/2005/8/layout/hierarchy1"/>
    <dgm:cxn modelId="{A4F7BB58-06C6-4E15-B749-C7CBC7637AB6}" type="presOf" srcId="{1800FF27-6BAD-445D-A1A1-24B75D6029C6}" destId="{871B5598-812A-4301-B764-F2694BCF6E73}" srcOrd="0" destOrd="0" presId="urn:microsoft.com/office/officeart/2005/8/layout/hierarchy1"/>
    <dgm:cxn modelId="{155A2203-8440-4B55-B052-E6C37B47FA6E}" srcId="{4D927226-4C19-4B9E-8955-330EB88C2431}" destId="{739518BB-34F8-42EC-80A0-6EC3B3DDAEC8}" srcOrd="1" destOrd="0" parTransId="{97B67CBD-A528-429A-94AB-797EA43613FB}" sibTransId="{5A8F7272-0F08-487C-B2D2-BAC79947D25C}"/>
    <dgm:cxn modelId="{440958C9-A56A-41B9-828B-41F5DB1F8BD2}" type="presOf" srcId="{C14C75C6-7C47-4AA1-A262-8A5498AF910F}" destId="{6C15A31C-9293-4BEE-A3BC-E0FBF0AC4513}" srcOrd="0" destOrd="0" presId="urn:microsoft.com/office/officeart/2005/8/layout/hierarchy1"/>
    <dgm:cxn modelId="{DEABD97F-658D-4F76-ACA7-438E3811A417}" type="presOf" srcId="{CABBF350-EFFF-4E41-B1FC-278ABAEF39FB}" destId="{7661E287-4546-48D4-9AC6-21F011A8308D}" srcOrd="0" destOrd="0" presId="urn:microsoft.com/office/officeart/2005/8/layout/hierarchy1"/>
    <dgm:cxn modelId="{A984C773-FC07-4EC0-9141-26160960EDDC}" srcId="{E9C22581-D58D-4F01-A437-5C6060B7D4B9}" destId="{AD10C7BB-8859-424C-BDB8-780E64A8FFF3}" srcOrd="2" destOrd="0" parTransId="{CABBF350-EFFF-4E41-B1FC-278ABAEF39FB}" sibTransId="{1DB066A0-8E61-4CE6-A24D-12B74AA4F134}"/>
    <dgm:cxn modelId="{11A97D48-1E18-4162-95EB-29A10F66ECE1}" srcId="{739518BB-34F8-42EC-80A0-6EC3B3DDAEC8}" destId="{15B2C15E-027F-4657-8BD1-4D2DC1E03E54}" srcOrd="0" destOrd="0" parTransId="{C14C75C6-7C47-4AA1-A262-8A5498AF910F}" sibTransId="{CE3503DD-D523-4A16-B372-6BB95BB4A5AD}"/>
    <dgm:cxn modelId="{D993E163-4654-414E-BC62-7C44CDC18CBE}" srcId="{E9C22581-D58D-4F01-A437-5C6060B7D4B9}" destId="{D6B40480-B656-4F3F-A743-CB0BE6D3092A}" srcOrd="0" destOrd="0" parTransId="{345E1113-4D1D-416D-9687-EBE3CB9C05B6}" sibTransId="{679C656D-8DDC-413B-89D8-570F51F3A931}"/>
    <dgm:cxn modelId="{E04B969F-6C3B-4585-A4FE-EE576DFD4945}" type="presOf" srcId="{32A8F6B5-4DE5-4F96-B90D-2C66CCD10B6D}" destId="{8491EFB1-C4B6-4FE6-9A34-AB88970E651F}" srcOrd="0" destOrd="0" presId="urn:microsoft.com/office/officeart/2005/8/layout/hierarchy1"/>
    <dgm:cxn modelId="{7A81191E-C1EA-44FA-AE24-A41B9BCBA8B9}" type="presOf" srcId="{48493563-5960-4282-A9B8-E1C9AFEC5149}" destId="{955DA132-2A3A-4E1E-9AA3-A05F68BD5C72}" srcOrd="0" destOrd="0" presId="urn:microsoft.com/office/officeart/2005/8/layout/hierarchy1"/>
    <dgm:cxn modelId="{4D197CDE-B02B-460F-8D3B-3AB94D3CD458}" type="presParOf" srcId="{33490441-8D3D-4123-968A-89DEC25D6673}" destId="{22BA8AF0-CD9B-4BEE-A4C0-6F52EAA00AAF}" srcOrd="0" destOrd="0" presId="urn:microsoft.com/office/officeart/2005/8/layout/hierarchy1"/>
    <dgm:cxn modelId="{525E5E94-BC7D-4197-98BC-58B2842D9971}" type="presParOf" srcId="{22BA8AF0-CD9B-4BEE-A4C0-6F52EAA00AAF}" destId="{60AC5F5F-ADAF-47CB-9948-1F186F405A78}" srcOrd="0" destOrd="0" presId="urn:microsoft.com/office/officeart/2005/8/layout/hierarchy1"/>
    <dgm:cxn modelId="{AFFAF94B-33D1-4021-AACD-782477317F33}" type="presParOf" srcId="{60AC5F5F-ADAF-47CB-9948-1F186F405A78}" destId="{B5CD2EA7-B5D4-4C3C-9B91-B0DDC4A831EC}" srcOrd="0" destOrd="0" presId="urn:microsoft.com/office/officeart/2005/8/layout/hierarchy1"/>
    <dgm:cxn modelId="{0F96C089-7633-47AE-8284-F95BF6AFF59A}" type="presParOf" srcId="{60AC5F5F-ADAF-47CB-9948-1F186F405A78}" destId="{3C4337B1-E9AF-4BB4-B717-DE47201D5F24}" srcOrd="1" destOrd="0" presId="urn:microsoft.com/office/officeart/2005/8/layout/hierarchy1"/>
    <dgm:cxn modelId="{4B829AD7-2E0E-4FEB-94F3-56C07F9D0D0C}" type="presParOf" srcId="{22BA8AF0-CD9B-4BEE-A4C0-6F52EAA00AAF}" destId="{8D77E905-D1BB-4720-AF2F-E0C6F839D6E6}" srcOrd="1" destOrd="0" presId="urn:microsoft.com/office/officeart/2005/8/layout/hierarchy1"/>
    <dgm:cxn modelId="{2094CA58-46AA-4C5C-8C0A-F580CB230B04}" type="presParOf" srcId="{8D77E905-D1BB-4720-AF2F-E0C6F839D6E6}" destId="{A199CE75-501D-413D-A240-2984FB640E2A}" srcOrd="0" destOrd="0" presId="urn:microsoft.com/office/officeart/2005/8/layout/hierarchy1"/>
    <dgm:cxn modelId="{6A4F694F-ACDE-4727-9817-E1BEC6240F71}" type="presParOf" srcId="{8D77E905-D1BB-4720-AF2F-E0C6F839D6E6}" destId="{042241C7-47B6-4799-9029-70A7943B983D}" srcOrd="1" destOrd="0" presId="urn:microsoft.com/office/officeart/2005/8/layout/hierarchy1"/>
    <dgm:cxn modelId="{4DD94122-0763-4DF4-90DD-B2B2670AE5B9}" type="presParOf" srcId="{042241C7-47B6-4799-9029-70A7943B983D}" destId="{2E1031E9-685B-4007-B022-A5243805F020}" srcOrd="0" destOrd="0" presId="urn:microsoft.com/office/officeart/2005/8/layout/hierarchy1"/>
    <dgm:cxn modelId="{0506F11D-621A-4F77-BAB1-26D1E39D61DC}" type="presParOf" srcId="{2E1031E9-685B-4007-B022-A5243805F020}" destId="{2885C62B-74E9-4C2D-AE3A-AAC600B79CD9}" srcOrd="0" destOrd="0" presId="urn:microsoft.com/office/officeart/2005/8/layout/hierarchy1"/>
    <dgm:cxn modelId="{92039550-6844-4859-A826-6BC68FB19B6D}" type="presParOf" srcId="{2E1031E9-685B-4007-B022-A5243805F020}" destId="{8F147CC6-82B6-4DF2-808F-767DEEE19B32}" srcOrd="1" destOrd="0" presId="urn:microsoft.com/office/officeart/2005/8/layout/hierarchy1"/>
    <dgm:cxn modelId="{2EFD81FE-489F-4A7D-8284-51563C2933C9}" type="presParOf" srcId="{042241C7-47B6-4799-9029-70A7943B983D}" destId="{CD24B37F-3B87-409F-AEF5-355E7FB5312F}" srcOrd="1" destOrd="0" presId="urn:microsoft.com/office/officeart/2005/8/layout/hierarchy1"/>
    <dgm:cxn modelId="{966F9C2A-61B9-4947-8F57-89256DD241CF}" type="presParOf" srcId="{CD24B37F-3B87-409F-AEF5-355E7FB5312F}" destId="{CA1E1ACC-3299-4D13-85F0-CD1C7767A0E4}" srcOrd="0" destOrd="0" presId="urn:microsoft.com/office/officeart/2005/8/layout/hierarchy1"/>
    <dgm:cxn modelId="{B7026631-2B29-4B5E-AB6A-F68F75B407AA}" type="presParOf" srcId="{CD24B37F-3B87-409F-AEF5-355E7FB5312F}" destId="{2AC43C00-2F28-4454-A19F-B6D8DB5893C9}" srcOrd="1" destOrd="0" presId="urn:microsoft.com/office/officeart/2005/8/layout/hierarchy1"/>
    <dgm:cxn modelId="{4E451FE9-C383-464A-86ED-ABE16F3AB894}" type="presParOf" srcId="{2AC43C00-2F28-4454-A19F-B6D8DB5893C9}" destId="{E753D494-6470-4BDB-B8AD-9929560C35FC}" srcOrd="0" destOrd="0" presId="urn:microsoft.com/office/officeart/2005/8/layout/hierarchy1"/>
    <dgm:cxn modelId="{87089B9E-CCB3-4CC3-81E4-F5B431273637}" type="presParOf" srcId="{E753D494-6470-4BDB-B8AD-9929560C35FC}" destId="{65F14EFB-3B10-46F8-B32B-E11A93563EB9}" srcOrd="0" destOrd="0" presId="urn:microsoft.com/office/officeart/2005/8/layout/hierarchy1"/>
    <dgm:cxn modelId="{03D7E3D6-D2EF-4D22-884D-F854DB9B7B5B}" type="presParOf" srcId="{E753D494-6470-4BDB-B8AD-9929560C35FC}" destId="{E02B7A37-C06D-44DE-9226-37C14650243A}" srcOrd="1" destOrd="0" presId="urn:microsoft.com/office/officeart/2005/8/layout/hierarchy1"/>
    <dgm:cxn modelId="{3EFE541B-FD9F-49D3-9DE8-F4BDCC8E41C4}" type="presParOf" srcId="{2AC43C00-2F28-4454-A19F-B6D8DB5893C9}" destId="{811CE83A-D1AF-4762-8D36-EB6353E5CFFB}" srcOrd="1" destOrd="0" presId="urn:microsoft.com/office/officeart/2005/8/layout/hierarchy1"/>
    <dgm:cxn modelId="{431EA93E-D4ED-4D35-9830-116EECC283E3}" type="presParOf" srcId="{CD24B37F-3B87-409F-AEF5-355E7FB5312F}" destId="{871B5598-812A-4301-B764-F2694BCF6E73}" srcOrd="2" destOrd="0" presId="urn:microsoft.com/office/officeart/2005/8/layout/hierarchy1"/>
    <dgm:cxn modelId="{74E17FD4-7143-4D95-A46E-25BD4328559B}" type="presParOf" srcId="{CD24B37F-3B87-409F-AEF5-355E7FB5312F}" destId="{9DB9E2D2-4118-42DE-9EA8-9513F19A6847}" srcOrd="3" destOrd="0" presId="urn:microsoft.com/office/officeart/2005/8/layout/hierarchy1"/>
    <dgm:cxn modelId="{5812039E-3524-483E-9191-C2ED59F77D04}" type="presParOf" srcId="{9DB9E2D2-4118-42DE-9EA8-9513F19A6847}" destId="{6A440D02-5340-4DC2-916D-EF95C431227F}" srcOrd="0" destOrd="0" presId="urn:microsoft.com/office/officeart/2005/8/layout/hierarchy1"/>
    <dgm:cxn modelId="{43720521-A7EB-4208-82D3-E8A2C919C06A}" type="presParOf" srcId="{6A440D02-5340-4DC2-916D-EF95C431227F}" destId="{D7D55D8C-EA2D-4D67-BA9B-8AE9E03884B5}" srcOrd="0" destOrd="0" presId="urn:microsoft.com/office/officeart/2005/8/layout/hierarchy1"/>
    <dgm:cxn modelId="{50DE2255-0899-46A9-AF40-2E58A3005029}" type="presParOf" srcId="{6A440D02-5340-4DC2-916D-EF95C431227F}" destId="{C2D71023-D4E7-4A2F-A643-CFD3A7A71343}" srcOrd="1" destOrd="0" presId="urn:microsoft.com/office/officeart/2005/8/layout/hierarchy1"/>
    <dgm:cxn modelId="{219BE125-18E8-4DEC-894E-C50C6BE8377E}" type="presParOf" srcId="{9DB9E2D2-4118-42DE-9EA8-9513F19A6847}" destId="{99708C2B-011B-46F6-8E5A-0358273A7A6D}" srcOrd="1" destOrd="0" presId="urn:microsoft.com/office/officeart/2005/8/layout/hierarchy1"/>
    <dgm:cxn modelId="{B3B8D86B-4047-419C-90F5-53E0588EE3F5}" type="presParOf" srcId="{CD24B37F-3B87-409F-AEF5-355E7FB5312F}" destId="{7661E287-4546-48D4-9AC6-21F011A8308D}" srcOrd="4" destOrd="0" presId="urn:microsoft.com/office/officeart/2005/8/layout/hierarchy1"/>
    <dgm:cxn modelId="{50B50CCB-0228-4B6E-8185-81EF6BBB26C9}" type="presParOf" srcId="{CD24B37F-3B87-409F-AEF5-355E7FB5312F}" destId="{A7C2F427-0215-4544-9D80-CB99FA3B22CB}" srcOrd="5" destOrd="0" presId="urn:microsoft.com/office/officeart/2005/8/layout/hierarchy1"/>
    <dgm:cxn modelId="{554173B8-FA71-44CD-A422-D70BE3D8813A}" type="presParOf" srcId="{A7C2F427-0215-4544-9D80-CB99FA3B22CB}" destId="{87948FE0-A8F4-4947-A6B7-AC8E04A5F81D}" srcOrd="0" destOrd="0" presId="urn:microsoft.com/office/officeart/2005/8/layout/hierarchy1"/>
    <dgm:cxn modelId="{355BCADC-F780-480A-8B00-CBEFDF20047D}" type="presParOf" srcId="{87948FE0-A8F4-4947-A6B7-AC8E04A5F81D}" destId="{1A6AF187-CFDB-4C1D-941F-FB08F60065CB}" srcOrd="0" destOrd="0" presId="urn:microsoft.com/office/officeart/2005/8/layout/hierarchy1"/>
    <dgm:cxn modelId="{6B1822E6-E385-4BEB-A0C2-5773BC288673}" type="presParOf" srcId="{87948FE0-A8F4-4947-A6B7-AC8E04A5F81D}" destId="{207EE5A9-D722-4963-9311-3D03AC9F3E5D}" srcOrd="1" destOrd="0" presId="urn:microsoft.com/office/officeart/2005/8/layout/hierarchy1"/>
    <dgm:cxn modelId="{4B00326C-D0BA-450E-9BC4-653D902146CF}" type="presParOf" srcId="{A7C2F427-0215-4544-9D80-CB99FA3B22CB}" destId="{E97327F9-7249-4DC2-9009-8F0A5F32F9A6}" srcOrd="1" destOrd="0" presId="urn:microsoft.com/office/officeart/2005/8/layout/hierarchy1"/>
    <dgm:cxn modelId="{DB72F697-C4A1-4229-8225-B7F9AD8F054B}" type="presParOf" srcId="{8D77E905-D1BB-4720-AF2F-E0C6F839D6E6}" destId="{1DA8A7DB-F1A6-46F8-9E6A-42DF7659E053}" srcOrd="2" destOrd="0" presId="urn:microsoft.com/office/officeart/2005/8/layout/hierarchy1"/>
    <dgm:cxn modelId="{B04C83CC-3526-4E16-9287-A586B683916F}" type="presParOf" srcId="{8D77E905-D1BB-4720-AF2F-E0C6F839D6E6}" destId="{525F3BCC-76FA-46F1-9E3A-492031750835}" srcOrd="3" destOrd="0" presId="urn:microsoft.com/office/officeart/2005/8/layout/hierarchy1"/>
    <dgm:cxn modelId="{8FF3E039-E1A7-4219-BBFF-79E5B2E52FF7}" type="presParOf" srcId="{525F3BCC-76FA-46F1-9E3A-492031750835}" destId="{56288A68-4F6E-4585-856D-BC95E6CC7E28}" srcOrd="0" destOrd="0" presId="urn:microsoft.com/office/officeart/2005/8/layout/hierarchy1"/>
    <dgm:cxn modelId="{2DF6BBB8-BF5B-4E17-BE42-F6DD63CD18CC}" type="presParOf" srcId="{56288A68-4F6E-4585-856D-BC95E6CC7E28}" destId="{AACD81D8-6585-46F8-9BD4-2628D2BE7DB7}" srcOrd="0" destOrd="0" presId="urn:microsoft.com/office/officeart/2005/8/layout/hierarchy1"/>
    <dgm:cxn modelId="{E2B02B83-70FF-4D17-9534-363F2C5E2904}" type="presParOf" srcId="{56288A68-4F6E-4585-856D-BC95E6CC7E28}" destId="{2E24E9EA-1F01-447D-9ADA-9AFDCD836AD5}" srcOrd="1" destOrd="0" presId="urn:microsoft.com/office/officeart/2005/8/layout/hierarchy1"/>
    <dgm:cxn modelId="{FF0736FB-E002-4E66-8257-BB22040E30DC}" type="presParOf" srcId="{525F3BCC-76FA-46F1-9E3A-492031750835}" destId="{AC433320-8B12-405E-8C55-0636BFB3C380}" srcOrd="1" destOrd="0" presId="urn:microsoft.com/office/officeart/2005/8/layout/hierarchy1"/>
    <dgm:cxn modelId="{591C5A43-112F-456D-860F-3A2B2435513B}" type="presParOf" srcId="{AC433320-8B12-405E-8C55-0636BFB3C380}" destId="{6C15A31C-9293-4BEE-A3BC-E0FBF0AC4513}" srcOrd="0" destOrd="0" presId="urn:microsoft.com/office/officeart/2005/8/layout/hierarchy1"/>
    <dgm:cxn modelId="{03127A43-797E-4DFB-BB5F-CE7DC9EE75FB}" type="presParOf" srcId="{AC433320-8B12-405E-8C55-0636BFB3C380}" destId="{3623954E-ABBE-486E-BD1A-AE815AA0A18F}" srcOrd="1" destOrd="0" presId="urn:microsoft.com/office/officeart/2005/8/layout/hierarchy1"/>
    <dgm:cxn modelId="{821CA1E6-3BF9-4A8B-A1AA-5C0A6E96528A}" type="presParOf" srcId="{3623954E-ABBE-486E-BD1A-AE815AA0A18F}" destId="{906C3E71-D814-4554-A3EB-82BA27D9A97E}" srcOrd="0" destOrd="0" presId="urn:microsoft.com/office/officeart/2005/8/layout/hierarchy1"/>
    <dgm:cxn modelId="{70502E30-E6E7-47C2-B51F-7547D15267F3}" type="presParOf" srcId="{906C3E71-D814-4554-A3EB-82BA27D9A97E}" destId="{E13E8BD0-76A7-40DA-8D2D-6FEE47B411CE}" srcOrd="0" destOrd="0" presId="urn:microsoft.com/office/officeart/2005/8/layout/hierarchy1"/>
    <dgm:cxn modelId="{597B8C75-4DD1-451B-BE9E-6E28B7371B8D}" type="presParOf" srcId="{906C3E71-D814-4554-A3EB-82BA27D9A97E}" destId="{5F6D5DE6-5AFB-4578-ADC0-07C9974AEBCB}" srcOrd="1" destOrd="0" presId="urn:microsoft.com/office/officeart/2005/8/layout/hierarchy1"/>
    <dgm:cxn modelId="{D241BF27-3C6C-46E1-A4FF-207CC7943081}" type="presParOf" srcId="{3623954E-ABBE-486E-BD1A-AE815AA0A18F}" destId="{1D6119FD-9C24-45AE-8D31-E01785E15DAB}" srcOrd="1" destOrd="0" presId="urn:microsoft.com/office/officeart/2005/8/layout/hierarchy1"/>
    <dgm:cxn modelId="{4F62C332-B980-4067-9FEA-5F2B4FAEB014}" type="presParOf" srcId="{AC433320-8B12-405E-8C55-0636BFB3C380}" destId="{955DA132-2A3A-4E1E-9AA3-A05F68BD5C72}" srcOrd="2" destOrd="0" presId="urn:microsoft.com/office/officeart/2005/8/layout/hierarchy1"/>
    <dgm:cxn modelId="{2EA35DEE-1D64-441A-8B5E-4A4295BBDBCC}" type="presParOf" srcId="{AC433320-8B12-405E-8C55-0636BFB3C380}" destId="{27F8042F-7513-413F-8517-474BC04821D3}" srcOrd="3" destOrd="0" presId="urn:microsoft.com/office/officeart/2005/8/layout/hierarchy1"/>
    <dgm:cxn modelId="{D195044A-1A7D-4C70-AE5A-EED306747B6B}" type="presParOf" srcId="{27F8042F-7513-413F-8517-474BC04821D3}" destId="{E64491E2-D0F1-43FA-A70E-78ADF685D153}" srcOrd="0" destOrd="0" presId="urn:microsoft.com/office/officeart/2005/8/layout/hierarchy1"/>
    <dgm:cxn modelId="{A5FCE54B-F8A3-4EA5-B341-F520610FFCC0}" type="presParOf" srcId="{E64491E2-D0F1-43FA-A70E-78ADF685D153}" destId="{85A343CD-BDA5-480C-B1D3-6DF89C93BCF5}" srcOrd="0" destOrd="0" presId="urn:microsoft.com/office/officeart/2005/8/layout/hierarchy1"/>
    <dgm:cxn modelId="{95A5A376-CAFE-4E03-A191-A8F83B6A210F}" type="presParOf" srcId="{E64491E2-D0F1-43FA-A70E-78ADF685D153}" destId="{88D41C12-0E89-4CB3-962F-0A398B7ABE0F}" srcOrd="1" destOrd="0" presId="urn:microsoft.com/office/officeart/2005/8/layout/hierarchy1"/>
    <dgm:cxn modelId="{46582792-2F5E-406A-8D3A-93B82E623A47}" type="presParOf" srcId="{27F8042F-7513-413F-8517-474BC04821D3}" destId="{75366BD3-D262-4BD3-AC29-DABB6B028540}" srcOrd="1" destOrd="0" presId="urn:microsoft.com/office/officeart/2005/8/layout/hierarchy1"/>
    <dgm:cxn modelId="{0A4AB956-FB10-4983-956F-39928DC01020}" type="presParOf" srcId="{AC433320-8B12-405E-8C55-0636BFB3C380}" destId="{8491EFB1-C4B6-4FE6-9A34-AB88970E651F}" srcOrd="4" destOrd="0" presId="urn:microsoft.com/office/officeart/2005/8/layout/hierarchy1"/>
    <dgm:cxn modelId="{221C896C-1233-44D3-9E3B-51DB29A4B3B4}" type="presParOf" srcId="{AC433320-8B12-405E-8C55-0636BFB3C380}" destId="{22894F62-FF33-45F3-A0BA-BEB23CEFA337}" srcOrd="5" destOrd="0" presId="urn:microsoft.com/office/officeart/2005/8/layout/hierarchy1"/>
    <dgm:cxn modelId="{E9116B70-DA7E-49CE-92CC-B15F71EC5319}" type="presParOf" srcId="{22894F62-FF33-45F3-A0BA-BEB23CEFA337}" destId="{FC05BDFD-2175-404E-B7CE-759E8AF4A4A5}" srcOrd="0" destOrd="0" presId="urn:microsoft.com/office/officeart/2005/8/layout/hierarchy1"/>
    <dgm:cxn modelId="{B9CB8534-00EF-49FB-A621-E524A24677D7}" type="presParOf" srcId="{FC05BDFD-2175-404E-B7CE-759E8AF4A4A5}" destId="{F58C4AB5-2C83-4638-9D75-5F1F2ACFB2A2}" srcOrd="0" destOrd="0" presId="urn:microsoft.com/office/officeart/2005/8/layout/hierarchy1"/>
    <dgm:cxn modelId="{BFE96B2E-6941-47D8-8DB9-46778ADB46D1}" type="presParOf" srcId="{FC05BDFD-2175-404E-B7CE-759E8AF4A4A5}" destId="{7C0BE4F9-E421-4786-AC2C-796E7BCB6886}" srcOrd="1" destOrd="0" presId="urn:microsoft.com/office/officeart/2005/8/layout/hierarchy1"/>
    <dgm:cxn modelId="{2821D9B5-0EE7-4FAA-BABA-45367935F3C1}" type="presParOf" srcId="{22894F62-FF33-45F3-A0BA-BEB23CEFA337}" destId="{A8A6EEBF-CEFE-4A80-B878-3A2069993C15}" srcOrd="1" destOrd="0" presId="urn:microsoft.com/office/officeart/2005/8/layout/hierarchy1"/>
    <dgm:cxn modelId="{B4973DD3-C466-4A48-921D-214D82C876E7}" type="presParOf" srcId="{AC433320-8B12-405E-8C55-0636BFB3C380}" destId="{08133F9E-B7AC-48D4-B4A9-387907A960EB}" srcOrd="6" destOrd="0" presId="urn:microsoft.com/office/officeart/2005/8/layout/hierarchy1"/>
    <dgm:cxn modelId="{2144C968-5F54-4604-8691-6EC9F820C53A}" type="presParOf" srcId="{AC433320-8B12-405E-8C55-0636BFB3C380}" destId="{AABD6841-2E38-4CD7-AFB2-DAD13B01C249}" srcOrd="7" destOrd="0" presId="urn:microsoft.com/office/officeart/2005/8/layout/hierarchy1"/>
    <dgm:cxn modelId="{31AD4245-BE19-4FD4-8F21-C84A41211709}" type="presParOf" srcId="{AABD6841-2E38-4CD7-AFB2-DAD13B01C249}" destId="{4015FCE1-CBF5-4FE8-91B8-A24DD0F71158}" srcOrd="0" destOrd="0" presId="urn:microsoft.com/office/officeart/2005/8/layout/hierarchy1"/>
    <dgm:cxn modelId="{1EDA3709-3969-4673-A90F-38D4463909DB}" type="presParOf" srcId="{4015FCE1-CBF5-4FE8-91B8-A24DD0F71158}" destId="{E6F5F111-C05F-4341-9C0B-FA7EF09E7633}" srcOrd="0" destOrd="0" presId="urn:microsoft.com/office/officeart/2005/8/layout/hierarchy1"/>
    <dgm:cxn modelId="{E8BE4306-3BB5-4E92-B39E-A297CEB9B7E5}" type="presParOf" srcId="{4015FCE1-CBF5-4FE8-91B8-A24DD0F71158}" destId="{6D77C5B7-51CF-41E7-BD0E-55B9F3A5D316}" srcOrd="1" destOrd="0" presId="urn:microsoft.com/office/officeart/2005/8/layout/hierarchy1"/>
    <dgm:cxn modelId="{09B0B999-1487-4B96-85D7-D723E1D2C5FF}" type="presParOf" srcId="{AABD6841-2E38-4CD7-AFB2-DAD13B01C249}" destId="{170FED23-55B2-485A-86EA-D8B6D2BBBB4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31A176-A2C4-402D-8297-888286894EA9}" type="doc">
      <dgm:prSet loTypeId="urn:microsoft.com/office/officeart/2005/8/layout/radial6" loCatId="cycle" qsTypeId="urn:microsoft.com/office/officeart/2005/8/quickstyle/3d1" qsCatId="3D" csTypeId="urn:microsoft.com/office/officeart/2005/8/colors/accent2_2" csCatId="accent2" phldr="1"/>
      <dgm:spPr/>
      <dgm:t>
        <a:bodyPr/>
        <a:lstStyle/>
        <a:p>
          <a:endParaRPr lang="tr-TR"/>
        </a:p>
      </dgm:t>
    </dgm:pt>
    <dgm:pt modelId="{600317F3-7FF8-48B8-A1F2-614DE1A494E5}">
      <dgm:prSet phldrT="[Metin]"/>
      <dgm:spPr>
        <a:solidFill>
          <a:srgbClr val="006859"/>
        </a:solidFill>
      </dgm:spPr>
      <dgm:t>
        <a:bodyPr/>
        <a:lstStyle/>
        <a:p>
          <a:r>
            <a:rPr lang="tr-TR" dirty="0"/>
            <a:t>HCS/GHS</a:t>
          </a:r>
        </a:p>
      </dgm:t>
    </dgm:pt>
    <dgm:pt modelId="{BFB6E1D3-057B-4C2F-BA02-3DEF73101211}" type="parTrans" cxnId="{F90A6F3B-DA8F-467B-9117-8B5D8ED3C4AF}">
      <dgm:prSet/>
      <dgm:spPr/>
      <dgm:t>
        <a:bodyPr/>
        <a:lstStyle/>
        <a:p>
          <a:endParaRPr lang="tr-TR"/>
        </a:p>
      </dgm:t>
    </dgm:pt>
    <dgm:pt modelId="{3BED6359-4BA8-4686-A52C-C06509AE76EB}" type="sibTrans" cxnId="{F90A6F3B-DA8F-467B-9117-8B5D8ED3C4AF}">
      <dgm:prSet/>
      <dgm:spPr/>
      <dgm:t>
        <a:bodyPr/>
        <a:lstStyle/>
        <a:p>
          <a:endParaRPr lang="tr-TR"/>
        </a:p>
      </dgm:t>
    </dgm:pt>
    <dgm:pt modelId="{BF663A61-5F96-4981-A90C-7B8D7437FAD2}">
      <dgm:prSet phldrT="[Metin]"/>
      <dgm:spPr>
        <a:solidFill>
          <a:srgbClr val="006859"/>
        </a:solidFill>
      </dgm:spPr>
      <dgm:t>
        <a:bodyPr/>
        <a:lstStyle/>
        <a:p>
          <a:r>
            <a:rPr lang="en-US" b="1" dirty="0" err="1">
              <a:solidFill>
                <a:schemeClr val="bg1"/>
              </a:solidFill>
              <a:effectLst>
                <a:outerShdw blurRad="38100" dist="38100" dir="2700000" algn="tl">
                  <a:srgbClr val="000000">
                    <a:alpha val="43137"/>
                  </a:srgbClr>
                </a:outerShdw>
              </a:effectLst>
            </a:rPr>
            <a:t>Peligros</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para</a:t>
          </a:r>
          <a:r>
            <a:rPr lang="en-US" b="1" dirty="0">
              <a:solidFill>
                <a:schemeClr val="bg1"/>
              </a:solidFill>
              <a:effectLst>
                <a:outerShdw blurRad="38100" dist="38100" dir="2700000" algn="tl">
                  <a:srgbClr val="000000">
                    <a:alpha val="43137"/>
                  </a:srgbClr>
                </a:outerShdw>
              </a:effectLst>
            </a:rPr>
            <a:t> la </a:t>
          </a:r>
          <a:r>
            <a:rPr lang="en-US" b="1" dirty="0" err="1">
              <a:solidFill>
                <a:schemeClr val="bg1"/>
              </a:solidFill>
              <a:effectLst>
                <a:outerShdw blurRad="38100" dist="38100" dir="2700000" algn="tl">
                  <a:srgbClr val="000000">
                    <a:alpha val="43137"/>
                  </a:srgbClr>
                </a:outerShdw>
              </a:effectLst>
            </a:rPr>
            <a:t>Salud</a:t>
          </a:r>
          <a:endParaRPr lang="tr-TR" dirty="0">
            <a:solidFill>
              <a:schemeClr val="bg1"/>
            </a:solidFill>
          </a:endParaRPr>
        </a:p>
      </dgm:t>
    </dgm:pt>
    <dgm:pt modelId="{CC720976-A720-488A-8CCF-1E8B24869CE5}" type="parTrans" cxnId="{85F6892E-7594-42BB-B74E-9BE1647DFD86}">
      <dgm:prSet/>
      <dgm:spPr/>
      <dgm:t>
        <a:bodyPr/>
        <a:lstStyle/>
        <a:p>
          <a:endParaRPr lang="tr-TR"/>
        </a:p>
      </dgm:t>
    </dgm:pt>
    <dgm:pt modelId="{2114E5FA-CEA4-401D-81F9-5560E3FA1FEE}" type="sibTrans" cxnId="{85F6892E-7594-42BB-B74E-9BE1647DFD86}">
      <dgm:prSet/>
      <dgm:spPr/>
      <dgm:t>
        <a:bodyPr/>
        <a:lstStyle/>
        <a:p>
          <a:endParaRPr lang="tr-TR"/>
        </a:p>
      </dgm:t>
    </dgm:pt>
    <dgm:pt modelId="{9C582D0A-4079-4837-8301-D937A242CFC5}">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Llama </a:t>
          </a:r>
          <a:r>
            <a:rPr lang="en-US" b="1" dirty="0" err="1">
              <a:solidFill>
                <a:schemeClr val="bg1"/>
              </a:solidFill>
              <a:effectLst>
                <a:outerShdw blurRad="38100" dist="38100" dir="2700000" algn="tl">
                  <a:srgbClr val="000000">
                    <a:alpha val="43137"/>
                  </a:srgbClr>
                </a:outerShdw>
              </a:effectLst>
            </a:rPr>
            <a:t>sobre</a:t>
          </a:r>
          <a:r>
            <a:rPr lang="en-US" b="1" dirty="0">
              <a:solidFill>
                <a:schemeClr val="bg1"/>
              </a:solidFill>
              <a:effectLst>
                <a:outerShdw blurRad="38100" dist="38100" dir="2700000" algn="tl">
                  <a:srgbClr val="000000">
                    <a:alpha val="43137"/>
                  </a:srgbClr>
                </a:outerShdw>
              </a:effectLst>
            </a:rPr>
            <a:t> un </a:t>
          </a:r>
          <a:r>
            <a:rPr lang="en-US" b="1" dirty="0" err="1">
              <a:solidFill>
                <a:schemeClr val="bg1"/>
              </a:solidFill>
              <a:effectLst>
                <a:outerShdw blurRad="38100" dist="38100" dir="2700000" algn="tl">
                  <a:srgbClr val="000000">
                    <a:alpha val="43137"/>
                  </a:srgbClr>
                </a:outerShdw>
              </a:effectLst>
            </a:rPr>
            <a:t>círculo</a:t>
          </a:r>
          <a:endParaRPr lang="tr-TR" dirty="0">
            <a:solidFill>
              <a:schemeClr val="bg1"/>
            </a:solidFill>
          </a:endParaRPr>
        </a:p>
      </dgm:t>
    </dgm:pt>
    <dgm:pt modelId="{2796598E-C99E-4BFE-99CA-84F9B19AB35E}" type="parTrans" cxnId="{1C1921DA-34E5-4112-ACC4-97EC4DDFFA8E}">
      <dgm:prSet/>
      <dgm:spPr/>
      <dgm:t>
        <a:bodyPr/>
        <a:lstStyle/>
        <a:p>
          <a:endParaRPr lang="tr-TR"/>
        </a:p>
      </dgm:t>
    </dgm:pt>
    <dgm:pt modelId="{C8BA98FF-5FAF-4625-8FCD-7653ACC98F31}" type="sibTrans" cxnId="{1C1921DA-34E5-4112-ACC4-97EC4DDFFA8E}">
      <dgm:prSet/>
      <dgm:spPr/>
      <dgm:t>
        <a:bodyPr/>
        <a:lstStyle/>
        <a:p>
          <a:endParaRPr lang="tr-TR"/>
        </a:p>
      </dgm:t>
    </dgm:pt>
    <dgm:pt modelId="{59E86846-0B4F-4E40-99FE-9B65031B5022}">
      <dgm:prSet phldrT="[Metin]"/>
      <dgm:spPr>
        <a:solidFill>
          <a:srgbClr val="006859"/>
        </a:solidFill>
      </dgm:spPr>
      <dgm:t>
        <a:bodyPr/>
        <a:lstStyle/>
        <a:p>
          <a:r>
            <a:rPr lang="en-US" b="1" dirty="0" err="1">
              <a:solidFill>
                <a:schemeClr val="bg1"/>
              </a:solidFill>
              <a:effectLst>
                <a:outerShdw blurRad="38100" dist="38100" dir="2700000" algn="tl">
                  <a:srgbClr val="000000">
                    <a:alpha val="43137"/>
                  </a:srgbClr>
                </a:outerShdw>
              </a:effectLst>
            </a:rPr>
            <a:t>Calavera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y</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Tibios</a:t>
          </a:r>
          <a:r>
            <a:rPr lang="en-US" b="1" dirty="0">
              <a:solidFill>
                <a:schemeClr val="bg1"/>
              </a:solidFill>
              <a:effectLst>
                <a:outerShdw blurRad="38100" dist="38100" dir="2700000" algn="tl">
                  <a:srgbClr val="000000">
                    <a:alpha val="43137"/>
                  </a:srgbClr>
                </a:outerShdw>
              </a:effectLst>
            </a:rPr>
            <a:t> Cruzados</a:t>
          </a:r>
          <a:endParaRPr lang="tr-TR" dirty="0">
            <a:solidFill>
              <a:schemeClr val="bg1"/>
            </a:solidFill>
          </a:endParaRPr>
        </a:p>
      </dgm:t>
    </dgm:pt>
    <dgm:pt modelId="{4CA09BDD-DF26-4B1C-AD21-20ABE7044ADB}" type="parTrans" cxnId="{21A8F8A5-0D93-43D7-9BBC-F91767BECB86}">
      <dgm:prSet/>
      <dgm:spPr/>
      <dgm:t>
        <a:bodyPr/>
        <a:lstStyle/>
        <a:p>
          <a:endParaRPr lang="tr-TR"/>
        </a:p>
      </dgm:t>
    </dgm:pt>
    <dgm:pt modelId="{D8B8662E-379B-4AE2-B67E-5ACDD81B8FE5}" type="sibTrans" cxnId="{21A8F8A5-0D93-43D7-9BBC-F91767BECB86}">
      <dgm:prSet/>
      <dgm:spPr/>
      <dgm:t>
        <a:bodyPr/>
        <a:lstStyle/>
        <a:p>
          <a:endParaRPr lang="tr-TR"/>
        </a:p>
      </dgm:t>
    </dgm:pt>
    <dgm:pt modelId="{81DCDAFE-27F3-4E24-8F80-DE2BC4CEFC9E}">
      <dgm:prSet phldrT="[Metin]"/>
      <dgm:spPr>
        <a:solidFill>
          <a:srgbClr val="006859"/>
        </a:solidFill>
      </dgm:spPr>
      <dgm:t>
        <a:bodyPr/>
        <a:lstStyle/>
        <a:p>
          <a:r>
            <a:rPr lang="en-US" b="1" dirty="0" err="1">
              <a:solidFill>
                <a:schemeClr val="bg1"/>
              </a:solidFill>
              <a:effectLst>
                <a:outerShdw blurRad="38100" dist="38100" dir="2700000" algn="tl">
                  <a:srgbClr val="000000">
                    <a:alpha val="43137"/>
                  </a:srgbClr>
                </a:outerShdw>
              </a:effectLst>
            </a:rPr>
            <a:t>Medioambiente</a:t>
          </a:r>
          <a:endParaRPr lang="tr-TR" dirty="0">
            <a:solidFill>
              <a:schemeClr val="bg1"/>
            </a:solidFill>
          </a:endParaRPr>
        </a:p>
      </dgm:t>
    </dgm:pt>
    <dgm:pt modelId="{B159EED7-58D5-4DD2-BB1C-83456AB6D4CD}" type="parTrans" cxnId="{116BB6B6-1C67-49CD-AAA2-EF2DA1D7EBD8}">
      <dgm:prSet/>
      <dgm:spPr/>
      <dgm:t>
        <a:bodyPr/>
        <a:lstStyle/>
        <a:p>
          <a:endParaRPr lang="tr-TR"/>
        </a:p>
      </dgm:t>
    </dgm:pt>
    <dgm:pt modelId="{1ACADCB4-F0C4-414C-B6D8-5C22BC1CB857}" type="sibTrans" cxnId="{116BB6B6-1C67-49CD-AAA2-EF2DA1D7EBD8}">
      <dgm:prSet/>
      <dgm:spPr/>
      <dgm:t>
        <a:bodyPr/>
        <a:lstStyle/>
        <a:p>
          <a:endParaRPr lang="tr-TR"/>
        </a:p>
      </dgm:t>
    </dgm:pt>
    <dgm:pt modelId="{8B22AE25-FCDD-45B5-860E-A64223008A40}">
      <dgm:prSet phldrT="[Metin]"/>
      <dgm:spPr>
        <a:solidFill>
          <a:srgbClr val="006859"/>
        </a:solidFill>
      </dgm:spPr>
      <dgm:t>
        <a:bodyPr/>
        <a:lstStyle/>
        <a:p>
          <a:r>
            <a:rPr lang="en-US" b="1" dirty="0">
              <a:solidFill>
                <a:schemeClr val="bg1"/>
              </a:solidFill>
              <a:effectLst>
                <a:outerShdw blurRad="38100" dist="38100" dir="2700000" algn="tl">
                  <a:srgbClr val="000000">
                    <a:alpha val="43137"/>
                  </a:srgbClr>
                </a:outerShdw>
              </a:effectLst>
            </a:rPr>
            <a:t>Llama</a:t>
          </a:r>
          <a:endParaRPr lang="tr-TR" dirty="0">
            <a:solidFill>
              <a:schemeClr val="bg1"/>
            </a:solidFill>
          </a:endParaRPr>
        </a:p>
      </dgm:t>
    </dgm:pt>
    <dgm:pt modelId="{4BFBCAB4-26D8-480F-B060-E5EF69A4E33A}" type="parTrans" cxnId="{F949A0CA-F520-47BB-90E5-258BCFB7201A}">
      <dgm:prSet/>
      <dgm:spPr/>
      <dgm:t>
        <a:bodyPr/>
        <a:lstStyle/>
        <a:p>
          <a:endParaRPr lang="tr-TR"/>
        </a:p>
      </dgm:t>
    </dgm:pt>
    <dgm:pt modelId="{4213B2E8-AEA6-407B-95CE-69EC96B8145B}" type="sibTrans" cxnId="{F949A0CA-F520-47BB-90E5-258BCFB7201A}">
      <dgm:prSet/>
      <dgm:spPr/>
      <dgm:t>
        <a:bodyPr/>
        <a:lstStyle/>
        <a:p>
          <a:endParaRPr lang="tr-TR"/>
        </a:p>
      </dgm:t>
    </dgm:pt>
    <dgm:pt modelId="{D0ABA65C-620F-4F87-9D3A-72020468F8C0}">
      <dgm:prSet phldrT="[Metin]"/>
      <dgm:spPr>
        <a:solidFill>
          <a:srgbClr val="006859"/>
        </a:solidFill>
      </dgm:spPr>
      <dgm:t>
        <a:bodyPr/>
        <a:lstStyle/>
        <a:p>
          <a:r>
            <a:rPr lang="en-US" b="1" dirty="0" err="1">
              <a:solidFill>
                <a:schemeClr val="bg1"/>
              </a:solidFill>
              <a:effectLst>
                <a:outerShdw blurRad="38100" dist="38100" dir="2700000" algn="tl">
                  <a:srgbClr val="000000">
                    <a:alpha val="43137"/>
                  </a:srgbClr>
                </a:outerShdw>
              </a:effectLst>
            </a:rPr>
            <a:t>Signo</a:t>
          </a:r>
          <a:r>
            <a:rPr lang="en-US" b="1" dirty="0">
              <a:solidFill>
                <a:schemeClr val="bg1"/>
              </a:solidFill>
              <a:effectLst>
                <a:outerShdw blurRad="38100" dist="38100" dir="2700000" algn="tl">
                  <a:srgbClr val="000000">
                    <a:alpha val="43137"/>
                  </a:srgbClr>
                </a:outerShdw>
              </a:effectLst>
            </a:rPr>
            <a:t> de </a:t>
          </a:r>
          <a:r>
            <a:rPr lang="en-US" b="1" dirty="0" err="1">
              <a:solidFill>
                <a:schemeClr val="bg1"/>
              </a:solidFill>
              <a:effectLst>
                <a:outerShdw blurRad="38100" dist="38100" dir="2700000" algn="tl">
                  <a:srgbClr val="000000">
                    <a:alpha val="43137"/>
                  </a:srgbClr>
                </a:outerShdw>
              </a:effectLst>
            </a:rPr>
            <a:t>Exclamación</a:t>
          </a:r>
          <a:endParaRPr lang="tr-TR" dirty="0">
            <a:solidFill>
              <a:schemeClr val="bg1"/>
            </a:solidFill>
          </a:endParaRPr>
        </a:p>
      </dgm:t>
      <dgm:extLst>
        <a:ext uri="{E40237B7-FDA0-4F09-8148-C483321AD2D9}">
          <dgm14:cNvPr xmlns:dgm14="http://schemas.microsoft.com/office/drawing/2010/diagram" id="0" name="" descr="Exclamación&#10;" title="Signo de Exclamación"/>
        </a:ext>
      </dgm:extLst>
    </dgm:pt>
    <dgm:pt modelId="{D2D13FC4-823F-487D-8A3D-11F0AF166A1A}" type="parTrans" cxnId="{29006B1A-8058-46CF-BB0A-E4214DFB3CD9}">
      <dgm:prSet/>
      <dgm:spPr/>
      <dgm:t>
        <a:bodyPr/>
        <a:lstStyle/>
        <a:p>
          <a:endParaRPr lang="tr-TR"/>
        </a:p>
      </dgm:t>
    </dgm:pt>
    <dgm:pt modelId="{569E8EA7-4890-4C89-BFD1-1AE3294013DD}" type="sibTrans" cxnId="{29006B1A-8058-46CF-BB0A-E4214DFB3CD9}">
      <dgm:prSet/>
      <dgm:spPr/>
      <dgm:t>
        <a:bodyPr/>
        <a:lstStyle/>
        <a:p>
          <a:endParaRPr lang="tr-TR"/>
        </a:p>
      </dgm:t>
    </dgm:pt>
    <dgm:pt modelId="{7D9D9FE9-5DE9-4271-9A42-613FF510C91B}">
      <dgm:prSet phldrT="[Metin]"/>
      <dgm:spPr>
        <a:solidFill>
          <a:srgbClr val="006859"/>
        </a:solidFill>
      </dgm:spPr>
      <dgm:t>
        <a:bodyPr/>
        <a:lstStyle/>
        <a:p>
          <a:r>
            <a:rPr lang="en-US" b="1" dirty="0" err="1" smtClean="0">
              <a:solidFill>
                <a:schemeClr val="bg1"/>
              </a:solidFill>
              <a:effectLst>
                <a:outerShdw blurRad="38100" dist="38100" dir="2700000" algn="tl">
                  <a:srgbClr val="000000">
                    <a:alpha val="43137"/>
                  </a:srgbClr>
                </a:outerShdw>
              </a:effectLst>
            </a:rPr>
            <a:t>Botella</a:t>
          </a:r>
          <a:r>
            <a:rPr lang="en-US" b="1" dirty="0" smtClean="0">
              <a:solidFill>
                <a:schemeClr val="bg1"/>
              </a:solidFill>
              <a:effectLst>
                <a:outerShdw blurRad="38100" dist="38100" dir="2700000" algn="tl">
                  <a:srgbClr val="000000">
                    <a:alpha val="43137"/>
                  </a:srgbClr>
                </a:outerShdw>
              </a:effectLst>
            </a:rPr>
            <a:t> de Gas</a:t>
          </a:r>
          <a:endParaRPr lang="tr-TR" dirty="0">
            <a:solidFill>
              <a:schemeClr val="bg1"/>
            </a:solidFill>
          </a:endParaRPr>
        </a:p>
      </dgm:t>
    </dgm:pt>
    <dgm:pt modelId="{78A765DF-A466-4BBC-97AC-4C40B4EB5087}" type="parTrans" cxnId="{FE628CA3-5DAB-4163-A95A-A38FAE959C1D}">
      <dgm:prSet/>
      <dgm:spPr/>
      <dgm:t>
        <a:bodyPr/>
        <a:lstStyle/>
        <a:p>
          <a:endParaRPr lang="tr-TR"/>
        </a:p>
      </dgm:t>
    </dgm:pt>
    <dgm:pt modelId="{06157760-0F01-401F-930F-908323421C86}" type="sibTrans" cxnId="{FE628CA3-5DAB-4163-A95A-A38FAE959C1D}">
      <dgm:prSet/>
      <dgm:spPr/>
      <dgm:t>
        <a:bodyPr/>
        <a:lstStyle/>
        <a:p>
          <a:endParaRPr lang="tr-TR"/>
        </a:p>
      </dgm:t>
    </dgm:pt>
    <dgm:pt modelId="{2BB6DF2F-B3F5-491A-B433-B42E75AFDB57}">
      <dgm:prSet phldrT="[Metin]"/>
      <dgm:spPr>
        <a:solidFill>
          <a:srgbClr val="006859"/>
        </a:solidFill>
      </dgm:spPr>
      <dgm:t>
        <a:bodyPr/>
        <a:lstStyle/>
        <a:p>
          <a:r>
            <a:rPr lang="en-US" b="1" dirty="0" err="1">
              <a:solidFill>
                <a:schemeClr val="bg1"/>
              </a:solidFill>
              <a:effectLst>
                <a:outerShdw blurRad="38100" dist="38100" dir="2700000" algn="tl">
                  <a:srgbClr val="000000">
                    <a:alpha val="43137"/>
                  </a:srgbClr>
                </a:outerShdw>
              </a:effectLst>
            </a:rPr>
            <a:t>Corrosión</a:t>
          </a:r>
          <a:endParaRPr lang="tr-TR" dirty="0">
            <a:solidFill>
              <a:schemeClr val="bg1"/>
            </a:solidFill>
          </a:endParaRPr>
        </a:p>
      </dgm:t>
      <dgm:extLst>
        <a:ext uri="{E40237B7-FDA0-4F09-8148-C483321AD2D9}">
          <dgm14:cNvPr xmlns:dgm14="http://schemas.microsoft.com/office/drawing/2010/diagram" id="0" name="" title="simbolo - Corrosión"/>
        </a:ext>
      </dgm:extLst>
    </dgm:pt>
    <dgm:pt modelId="{EA1DE386-BBD9-428F-A5F2-1C7EDA8F024D}" type="parTrans" cxnId="{8E28CE0F-175B-4656-BE9D-D4A34A268111}">
      <dgm:prSet/>
      <dgm:spPr/>
      <dgm:t>
        <a:bodyPr/>
        <a:lstStyle/>
        <a:p>
          <a:endParaRPr lang="tr-TR"/>
        </a:p>
      </dgm:t>
    </dgm:pt>
    <dgm:pt modelId="{12B300A3-B26E-4699-8303-968639FED742}" type="sibTrans" cxnId="{8E28CE0F-175B-4656-BE9D-D4A34A268111}">
      <dgm:prSet/>
      <dgm:spPr/>
      <dgm:t>
        <a:bodyPr/>
        <a:lstStyle/>
        <a:p>
          <a:endParaRPr lang="tr-TR"/>
        </a:p>
      </dgm:t>
    </dgm:pt>
    <dgm:pt modelId="{1FB194C5-1791-4176-8FE4-7C5D4C064324}">
      <dgm:prSet phldrT="[Metin]"/>
      <dgm:spPr>
        <a:solidFill>
          <a:srgbClr val="006859"/>
        </a:solidFill>
      </dgm:spPr>
      <dgm:t>
        <a:bodyPr/>
        <a:lstStyle/>
        <a:p>
          <a:r>
            <a:rPr lang="tr-TR" dirty="0">
              <a:solidFill>
                <a:schemeClr val="bg1"/>
              </a:solidFill>
            </a:rPr>
            <a:t>Bomba Explotando</a:t>
          </a:r>
        </a:p>
      </dgm:t>
    </dgm:pt>
    <dgm:pt modelId="{23C382AF-126C-4D0F-B1AF-A7E83A593B57}" type="parTrans" cxnId="{7C59192B-1EB8-4990-9CE9-49A7EC659C0E}">
      <dgm:prSet/>
      <dgm:spPr/>
      <dgm:t>
        <a:bodyPr/>
        <a:lstStyle/>
        <a:p>
          <a:endParaRPr lang="tr-TR"/>
        </a:p>
      </dgm:t>
    </dgm:pt>
    <dgm:pt modelId="{5B8AB077-C98C-4C17-8310-E348E69426D7}" type="sibTrans" cxnId="{7C59192B-1EB8-4990-9CE9-49A7EC659C0E}">
      <dgm:prSet/>
      <dgm:spPr/>
      <dgm:t>
        <a:bodyPr/>
        <a:lstStyle/>
        <a:p>
          <a:endParaRPr lang="tr-TR"/>
        </a:p>
      </dgm:t>
    </dgm:pt>
    <dgm:pt modelId="{34AAB116-82B4-4E34-9F7A-7690B01B4A2D}" type="pres">
      <dgm:prSet presAssocID="{2031A176-A2C4-402D-8297-888286894EA9}" presName="Name0" presStyleCnt="0">
        <dgm:presLayoutVars>
          <dgm:chMax val="1"/>
          <dgm:dir/>
          <dgm:animLvl val="ctr"/>
          <dgm:resizeHandles val="exact"/>
        </dgm:presLayoutVars>
      </dgm:prSet>
      <dgm:spPr/>
      <dgm:t>
        <a:bodyPr/>
        <a:lstStyle/>
        <a:p>
          <a:endParaRPr lang="en-US"/>
        </a:p>
      </dgm:t>
    </dgm:pt>
    <dgm:pt modelId="{12054C35-20EC-46CF-999C-3118CA6C5D3B}" type="pres">
      <dgm:prSet presAssocID="{600317F3-7FF8-48B8-A1F2-614DE1A494E5}" presName="centerShape" presStyleLbl="node0" presStyleIdx="0" presStyleCnt="1" custScaleX="148674" custScaleY="131038"/>
      <dgm:spPr/>
      <dgm:t>
        <a:bodyPr/>
        <a:lstStyle/>
        <a:p>
          <a:endParaRPr lang="en-US"/>
        </a:p>
      </dgm:t>
    </dgm:pt>
    <dgm:pt modelId="{275A6707-F0B6-4C3A-B7DF-7AACB6940BA7}" type="pres">
      <dgm:prSet presAssocID="{BF663A61-5F96-4981-A90C-7B8D7437FAD2}" presName="node" presStyleLbl="node1" presStyleIdx="0" presStyleCnt="9" custScaleX="129385">
        <dgm:presLayoutVars>
          <dgm:bulletEnabled val="1"/>
        </dgm:presLayoutVars>
      </dgm:prSet>
      <dgm:spPr/>
      <dgm:t>
        <a:bodyPr/>
        <a:lstStyle/>
        <a:p>
          <a:endParaRPr lang="en-US"/>
        </a:p>
      </dgm:t>
    </dgm:pt>
    <dgm:pt modelId="{A3ECB172-BF06-4A93-B890-751E3929B34D}" type="pres">
      <dgm:prSet presAssocID="{BF663A61-5F96-4981-A90C-7B8D7437FAD2}" presName="dummy" presStyleCnt="0"/>
      <dgm:spPr/>
    </dgm:pt>
    <dgm:pt modelId="{45520122-D93B-448E-B150-EEA89223B3A5}" type="pres">
      <dgm:prSet presAssocID="{2114E5FA-CEA4-401D-81F9-5560E3FA1FEE}" presName="sibTrans" presStyleLbl="sibTrans2D1" presStyleIdx="0" presStyleCnt="9"/>
      <dgm:spPr/>
      <dgm:t>
        <a:bodyPr/>
        <a:lstStyle/>
        <a:p>
          <a:endParaRPr lang="en-US"/>
        </a:p>
      </dgm:t>
    </dgm:pt>
    <dgm:pt modelId="{79940641-CFF9-41B7-B272-B9184D2CC3E2}" type="pres">
      <dgm:prSet presAssocID="{8B22AE25-FCDD-45B5-860E-A64223008A40}" presName="node" presStyleLbl="node1" presStyleIdx="1" presStyleCnt="9" custScaleX="127291">
        <dgm:presLayoutVars>
          <dgm:bulletEnabled val="1"/>
        </dgm:presLayoutVars>
      </dgm:prSet>
      <dgm:spPr/>
      <dgm:t>
        <a:bodyPr/>
        <a:lstStyle/>
        <a:p>
          <a:endParaRPr lang="en-US"/>
        </a:p>
      </dgm:t>
    </dgm:pt>
    <dgm:pt modelId="{C096C250-C138-4FBE-AAEB-12D1F6749979}" type="pres">
      <dgm:prSet presAssocID="{8B22AE25-FCDD-45B5-860E-A64223008A40}" presName="dummy" presStyleCnt="0"/>
      <dgm:spPr/>
    </dgm:pt>
    <dgm:pt modelId="{7083F57F-6765-47CD-91DE-D2DC91276039}" type="pres">
      <dgm:prSet presAssocID="{4213B2E8-AEA6-407B-95CE-69EC96B8145B}" presName="sibTrans" presStyleLbl="sibTrans2D1" presStyleIdx="1" presStyleCnt="9"/>
      <dgm:spPr/>
      <dgm:t>
        <a:bodyPr/>
        <a:lstStyle/>
        <a:p>
          <a:endParaRPr lang="en-US"/>
        </a:p>
      </dgm:t>
    </dgm:pt>
    <dgm:pt modelId="{A2476EF0-D770-4D4B-9E66-CEA8BE3D0667}" type="pres">
      <dgm:prSet presAssocID="{D0ABA65C-620F-4F87-9D3A-72020468F8C0}" presName="node" presStyleLbl="node1" presStyleIdx="2" presStyleCnt="9" custScaleX="123598">
        <dgm:presLayoutVars>
          <dgm:bulletEnabled val="1"/>
        </dgm:presLayoutVars>
      </dgm:prSet>
      <dgm:spPr/>
      <dgm:t>
        <a:bodyPr/>
        <a:lstStyle/>
        <a:p>
          <a:endParaRPr lang="en-US"/>
        </a:p>
      </dgm:t>
    </dgm:pt>
    <dgm:pt modelId="{FC338DEA-5230-4A5F-A9E5-14932331F4A3}" type="pres">
      <dgm:prSet presAssocID="{D0ABA65C-620F-4F87-9D3A-72020468F8C0}" presName="dummy" presStyleCnt="0"/>
      <dgm:spPr/>
    </dgm:pt>
    <dgm:pt modelId="{19FD7330-B00C-4D96-961B-4B0F1184011D}" type="pres">
      <dgm:prSet presAssocID="{569E8EA7-4890-4C89-BFD1-1AE3294013DD}" presName="sibTrans" presStyleLbl="sibTrans2D1" presStyleIdx="2" presStyleCnt="9"/>
      <dgm:spPr/>
      <dgm:t>
        <a:bodyPr/>
        <a:lstStyle/>
        <a:p>
          <a:endParaRPr lang="en-US"/>
        </a:p>
      </dgm:t>
    </dgm:pt>
    <dgm:pt modelId="{AA13878F-BD35-4FE1-B395-BACC219FC4D1}" type="pres">
      <dgm:prSet presAssocID="{7D9D9FE9-5DE9-4271-9A42-613FF510C91B}" presName="node" presStyleLbl="node1" presStyleIdx="3" presStyleCnt="9" custScaleX="130697">
        <dgm:presLayoutVars>
          <dgm:bulletEnabled val="1"/>
        </dgm:presLayoutVars>
      </dgm:prSet>
      <dgm:spPr/>
      <dgm:t>
        <a:bodyPr/>
        <a:lstStyle/>
        <a:p>
          <a:endParaRPr lang="en-US"/>
        </a:p>
      </dgm:t>
    </dgm:pt>
    <dgm:pt modelId="{EA15FB6A-7746-4F2A-90DD-948E47CC79A1}" type="pres">
      <dgm:prSet presAssocID="{7D9D9FE9-5DE9-4271-9A42-613FF510C91B}" presName="dummy" presStyleCnt="0"/>
      <dgm:spPr/>
    </dgm:pt>
    <dgm:pt modelId="{0F820415-F0FF-45BA-BE92-5E25E032AAC8}" type="pres">
      <dgm:prSet presAssocID="{06157760-0F01-401F-930F-908323421C86}" presName="sibTrans" presStyleLbl="sibTrans2D1" presStyleIdx="3" presStyleCnt="9"/>
      <dgm:spPr/>
      <dgm:t>
        <a:bodyPr/>
        <a:lstStyle/>
        <a:p>
          <a:endParaRPr lang="en-US"/>
        </a:p>
      </dgm:t>
    </dgm:pt>
    <dgm:pt modelId="{B16CC4D1-3A2C-44A4-BC7D-A9E113E5C536}" type="pres">
      <dgm:prSet presAssocID="{2BB6DF2F-B3F5-491A-B433-B42E75AFDB57}" presName="node" presStyleLbl="node1" presStyleIdx="4" presStyleCnt="9" custScaleX="131364">
        <dgm:presLayoutVars>
          <dgm:bulletEnabled val="1"/>
        </dgm:presLayoutVars>
      </dgm:prSet>
      <dgm:spPr/>
      <dgm:t>
        <a:bodyPr/>
        <a:lstStyle/>
        <a:p>
          <a:endParaRPr lang="en-US"/>
        </a:p>
      </dgm:t>
    </dgm:pt>
    <dgm:pt modelId="{55E8356C-2D38-4C5B-9C9F-9ED8BB8E60E8}" type="pres">
      <dgm:prSet presAssocID="{2BB6DF2F-B3F5-491A-B433-B42E75AFDB57}" presName="dummy" presStyleCnt="0"/>
      <dgm:spPr/>
    </dgm:pt>
    <dgm:pt modelId="{679B39FB-31E9-4ADE-A4C8-361B818674DA}" type="pres">
      <dgm:prSet presAssocID="{12B300A3-B26E-4699-8303-968639FED742}" presName="sibTrans" presStyleLbl="sibTrans2D1" presStyleIdx="4" presStyleCnt="9"/>
      <dgm:spPr/>
      <dgm:t>
        <a:bodyPr/>
        <a:lstStyle/>
        <a:p>
          <a:endParaRPr lang="en-US"/>
        </a:p>
      </dgm:t>
    </dgm:pt>
    <dgm:pt modelId="{ED08656A-6223-4A4E-A519-E361FBBF37D1}" type="pres">
      <dgm:prSet presAssocID="{1FB194C5-1791-4176-8FE4-7C5D4C064324}" presName="node" presStyleLbl="node1" presStyleIdx="5" presStyleCnt="9" custScaleX="124681">
        <dgm:presLayoutVars>
          <dgm:bulletEnabled val="1"/>
        </dgm:presLayoutVars>
      </dgm:prSet>
      <dgm:spPr/>
      <dgm:t>
        <a:bodyPr/>
        <a:lstStyle/>
        <a:p>
          <a:endParaRPr lang="en-US"/>
        </a:p>
      </dgm:t>
    </dgm:pt>
    <dgm:pt modelId="{80C4511C-6A19-41F2-BB9A-87D93812AA1C}" type="pres">
      <dgm:prSet presAssocID="{1FB194C5-1791-4176-8FE4-7C5D4C064324}" presName="dummy" presStyleCnt="0"/>
      <dgm:spPr/>
    </dgm:pt>
    <dgm:pt modelId="{F41BD9C4-F0C6-4E8F-B215-574CAABAA38B}" type="pres">
      <dgm:prSet presAssocID="{5B8AB077-C98C-4C17-8310-E348E69426D7}" presName="sibTrans" presStyleLbl="sibTrans2D1" presStyleIdx="5" presStyleCnt="9"/>
      <dgm:spPr/>
      <dgm:t>
        <a:bodyPr/>
        <a:lstStyle/>
        <a:p>
          <a:endParaRPr lang="en-US"/>
        </a:p>
      </dgm:t>
    </dgm:pt>
    <dgm:pt modelId="{B762CDAD-D51C-4A90-ACA6-57D775303133}" type="pres">
      <dgm:prSet presAssocID="{9C582D0A-4079-4837-8301-D937A242CFC5}" presName="node" presStyleLbl="node1" presStyleIdx="6" presStyleCnt="9" custScaleX="136596">
        <dgm:presLayoutVars>
          <dgm:bulletEnabled val="1"/>
        </dgm:presLayoutVars>
      </dgm:prSet>
      <dgm:spPr/>
      <dgm:t>
        <a:bodyPr/>
        <a:lstStyle/>
        <a:p>
          <a:endParaRPr lang="en-US"/>
        </a:p>
      </dgm:t>
    </dgm:pt>
    <dgm:pt modelId="{523D67CD-E733-4818-9D52-4B4EE96581E5}" type="pres">
      <dgm:prSet presAssocID="{9C582D0A-4079-4837-8301-D937A242CFC5}" presName="dummy" presStyleCnt="0"/>
      <dgm:spPr/>
    </dgm:pt>
    <dgm:pt modelId="{03077BCF-908A-42D9-AE21-EC1913F83293}" type="pres">
      <dgm:prSet presAssocID="{C8BA98FF-5FAF-4625-8FCD-7653ACC98F31}" presName="sibTrans" presStyleLbl="sibTrans2D1" presStyleIdx="6" presStyleCnt="9"/>
      <dgm:spPr/>
      <dgm:t>
        <a:bodyPr/>
        <a:lstStyle/>
        <a:p>
          <a:endParaRPr lang="en-US"/>
        </a:p>
      </dgm:t>
    </dgm:pt>
    <dgm:pt modelId="{3F9EC4B0-F529-4590-9632-0498A8BDA0A1}" type="pres">
      <dgm:prSet presAssocID="{59E86846-0B4F-4E40-99FE-9B65031B5022}" presName="node" presStyleLbl="node1" presStyleIdx="7" presStyleCnt="9" custScaleX="135398">
        <dgm:presLayoutVars>
          <dgm:bulletEnabled val="1"/>
        </dgm:presLayoutVars>
      </dgm:prSet>
      <dgm:spPr/>
      <dgm:t>
        <a:bodyPr/>
        <a:lstStyle/>
        <a:p>
          <a:endParaRPr lang="en-US"/>
        </a:p>
      </dgm:t>
    </dgm:pt>
    <dgm:pt modelId="{76E4F49A-E1EB-4F10-9632-382F39A6E13A}" type="pres">
      <dgm:prSet presAssocID="{59E86846-0B4F-4E40-99FE-9B65031B5022}" presName="dummy" presStyleCnt="0"/>
      <dgm:spPr/>
    </dgm:pt>
    <dgm:pt modelId="{B942F2EF-E9E5-4134-BF35-5C41BE509589}" type="pres">
      <dgm:prSet presAssocID="{D8B8662E-379B-4AE2-B67E-5ACDD81B8FE5}" presName="sibTrans" presStyleLbl="sibTrans2D1" presStyleIdx="7" presStyleCnt="9"/>
      <dgm:spPr/>
      <dgm:t>
        <a:bodyPr/>
        <a:lstStyle/>
        <a:p>
          <a:endParaRPr lang="en-US"/>
        </a:p>
      </dgm:t>
    </dgm:pt>
    <dgm:pt modelId="{D78328B4-2FAC-471E-B05A-69019975226A}" type="pres">
      <dgm:prSet presAssocID="{81DCDAFE-27F3-4E24-8F80-DE2BC4CEFC9E}" presName="node" presStyleLbl="node1" presStyleIdx="8" presStyleCnt="9" custScaleX="133975">
        <dgm:presLayoutVars>
          <dgm:bulletEnabled val="1"/>
        </dgm:presLayoutVars>
      </dgm:prSet>
      <dgm:spPr/>
      <dgm:t>
        <a:bodyPr/>
        <a:lstStyle/>
        <a:p>
          <a:endParaRPr lang="en-US"/>
        </a:p>
      </dgm:t>
    </dgm:pt>
    <dgm:pt modelId="{03DB5B86-1D73-4713-8B3E-966E657AF13C}" type="pres">
      <dgm:prSet presAssocID="{81DCDAFE-27F3-4E24-8F80-DE2BC4CEFC9E}" presName="dummy" presStyleCnt="0"/>
      <dgm:spPr/>
    </dgm:pt>
    <dgm:pt modelId="{779AAB6B-C5FB-475E-A7B9-66053167B4DC}" type="pres">
      <dgm:prSet presAssocID="{1ACADCB4-F0C4-414C-B6D8-5C22BC1CB857}" presName="sibTrans" presStyleLbl="sibTrans2D1" presStyleIdx="8" presStyleCnt="9"/>
      <dgm:spPr/>
      <dgm:t>
        <a:bodyPr/>
        <a:lstStyle/>
        <a:p>
          <a:endParaRPr lang="en-US"/>
        </a:p>
      </dgm:t>
    </dgm:pt>
  </dgm:ptLst>
  <dgm:cxnLst>
    <dgm:cxn modelId="{CA4F5F98-15D2-4C09-8FE7-FC381981A6D3}" type="presOf" srcId="{569E8EA7-4890-4C89-BFD1-1AE3294013DD}" destId="{19FD7330-B00C-4D96-961B-4B0F1184011D}" srcOrd="0" destOrd="0" presId="urn:microsoft.com/office/officeart/2005/8/layout/radial6"/>
    <dgm:cxn modelId="{1692202A-857B-465A-BEA2-5FFBDF544F52}" type="presOf" srcId="{BF663A61-5F96-4981-A90C-7B8D7437FAD2}" destId="{275A6707-F0B6-4C3A-B7DF-7AACB6940BA7}" srcOrd="0" destOrd="0" presId="urn:microsoft.com/office/officeart/2005/8/layout/radial6"/>
    <dgm:cxn modelId="{50676322-B9B6-41DE-9F92-3C412B8950D4}" type="presOf" srcId="{D0ABA65C-620F-4F87-9D3A-72020468F8C0}" destId="{A2476EF0-D770-4D4B-9E66-CEA8BE3D0667}" srcOrd="0" destOrd="0" presId="urn:microsoft.com/office/officeart/2005/8/layout/radial6"/>
    <dgm:cxn modelId="{E54E50EE-FB7D-4CB5-A6A6-5754BAAE08E2}" type="presOf" srcId="{600317F3-7FF8-48B8-A1F2-614DE1A494E5}" destId="{12054C35-20EC-46CF-999C-3118CA6C5D3B}" srcOrd="0" destOrd="0" presId="urn:microsoft.com/office/officeart/2005/8/layout/radial6"/>
    <dgm:cxn modelId="{116BB6B6-1C67-49CD-AAA2-EF2DA1D7EBD8}" srcId="{600317F3-7FF8-48B8-A1F2-614DE1A494E5}" destId="{81DCDAFE-27F3-4E24-8F80-DE2BC4CEFC9E}" srcOrd="8" destOrd="0" parTransId="{B159EED7-58D5-4DD2-BB1C-83456AB6D4CD}" sibTransId="{1ACADCB4-F0C4-414C-B6D8-5C22BC1CB857}"/>
    <dgm:cxn modelId="{C942C1A6-AF54-404C-B13F-90B88A243A96}" type="presOf" srcId="{4213B2E8-AEA6-407B-95CE-69EC96B8145B}" destId="{7083F57F-6765-47CD-91DE-D2DC91276039}" srcOrd="0" destOrd="0" presId="urn:microsoft.com/office/officeart/2005/8/layout/radial6"/>
    <dgm:cxn modelId="{F949A0CA-F520-47BB-90E5-258BCFB7201A}" srcId="{600317F3-7FF8-48B8-A1F2-614DE1A494E5}" destId="{8B22AE25-FCDD-45B5-860E-A64223008A40}" srcOrd="1" destOrd="0" parTransId="{4BFBCAB4-26D8-480F-B060-E5EF69A4E33A}" sibTransId="{4213B2E8-AEA6-407B-95CE-69EC96B8145B}"/>
    <dgm:cxn modelId="{543D8FB2-BA6E-44E3-8FFC-C4903BF65FA5}" type="presOf" srcId="{2031A176-A2C4-402D-8297-888286894EA9}" destId="{34AAB116-82B4-4E34-9F7A-7690B01B4A2D}" srcOrd="0" destOrd="0" presId="urn:microsoft.com/office/officeart/2005/8/layout/radial6"/>
    <dgm:cxn modelId="{3BAAD500-9E3B-4743-BBA3-B57313BF9A6C}" type="presOf" srcId="{06157760-0F01-401F-930F-908323421C86}" destId="{0F820415-F0FF-45BA-BE92-5E25E032AAC8}" srcOrd="0" destOrd="0" presId="urn:microsoft.com/office/officeart/2005/8/layout/radial6"/>
    <dgm:cxn modelId="{1936FF5C-3CB2-43CD-BF42-3D340BE95FE1}" type="presOf" srcId="{2114E5FA-CEA4-401D-81F9-5560E3FA1FEE}" destId="{45520122-D93B-448E-B150-EEA89223B3A5}" srcOrd="0" destOrd="0" presId="urn:microsoft.com/office/officeart/2005/8/layout/radial6"/>
    <dgm:cxn modelId="{E4D13296-8884-40E2-94F5-445AFE50414A}" type="presOf" srcId="{2BB6DF2F-B3F5-491A-B433-B42E75AFDB57}" destId="{B16CC4D1-3A2C-44A4-BC7D-A9E113E5C536}" srcOrd="0" destOrd="0" presId="urn:microsoft.com/office/officeart/2005/8/layout/radial6"/>
    <dgm:cxn modelId="{1039DA8F-DC17-42C4-AB00-CC4D67CAC01E}" type="presOf" srcId="{1ACADCB4-F0C4-414C-B6D8-5C22BC1CB857}" destId="{779AAB6B-C5FB-475E-A7B9-66053167B4DC}" srcOrd="0" destOrd="0" presId="urn:microsoft.com/office/officeart/2005/8/layout/radial6"/>
    <dgm:cxn modelId="{F326CE76-FA2A-41D9-8DBE-467A7D27B06D}" type="presOf" srcId="{1FB194C5-1791-4176-8FE4-7C5D4C064324}" destId="{ED08656A-6223-4A4E-A519-E361FBBF37D1}" srcOrd="0" destOrd="0" presId="urn:microsoft.com/office/officeart/2005/8/layout/radial6"/>
    <dgm:cxn modelId="{21A8F8A5-0D93-43D7-9BBC-F91767BECB86}" srcId="{600317F3-7FF8-48B8-A1F2-614DE1A494E5}" destId="{59E86846-0B4F-4E40-99FE-9B65031B5022}" srcOrd="7" destOrd="0" parTransId="{4CA09BDD-DF26-4B1C-AD21-20ABE7044ADB}" sibTransId="{D8B8662E-379B-4AE2-B67E-5ACDD81B8FE5}"/>
    <dgm:cxn modelId="{D91DBE03-9C1E-4B29-87AE-46B3C75E0204}" type="presOf" srcId="{9C582D0A-4079-4837-8301-D937A242CFC5}" destId="{B762CDAD-D51C-4A90-ACA6-57D775303133}" srcOrd="0" destOrd="0" presId="urn:microsoft.com/office/officeart/2005/8/layout/radial6"/>
    <dgm:cxn modelId="{A20EB54C-B61F-482A-92B6-A369958A2505}" type="presOf" srcId="{5B8AB077-C98C-4C17-8310-E348E69426D7}" destId="{F41BD9C4-F0C6-4E8F-B215-574CAABAA38B}" srcOrd="0" destOrd="0" presId="urn:microsoft.com/office/officeart/2005/8/layout/radial6"/>
    <dgm:cxn modelId="{B0D83882-7D0A-4473-A5CE-49ABF536F52B}" type="presOf" srcId="{12B300A3-B26E-4699-8303-968639FED742}" destId="{679B39FB-31E9-4ADE-A4C8-361B818674DA}" srcOrd="0" destOrd="0" presId="urn:microsoft.com/office/officeart/2005/8/layout/radial6"/>
    <dgm:cxn modelId="{29006B1A-8058-46CF-BB0A-E4214DFB3CD9}" srcId="{600317F3-7FF8-48B8-A1F2-614DE1A494E5}" destId="{D0ABA65C-620F-4F87-9D3A-72020468F8C0}" srcOrd="2" destOrd="0" parTransId="{D2D13FC4-823F-487D-8A3D-11F0AF166A1A}" sibTransId="{569E8EA7-4890-4C89-BFD1-1AE3294013DD}"/>
    <dgm:cxn modelId="{85F6892E-7594-42BB-B74E-9BE1647DFD86}" srcId="{600317F3-7FF8-48B8-A1F2-614DE1A494E5}" destId="{BF663A61-5F96-4981-A90C-7B8D7437FAD2}" srcOrd="0" destOrd="0" parTransId="{CC720976-A720-488A-8CCF-1E8B24869CE5}" sibTransId="{2114E5FA-CEA4-401D-81F9-5560E3FA1FEE}"/>
    <dgm:cxn modelId="{8E28CE0F-175B-4656-BE9D-D4A34A268111}" srcId="{600317F3-7FF8-48B8-A1F2-614DE1A494E5}" destId="{2BB6DF2F-B3F5-491A-B433-B42E75AFDB57}" srcOrd="4" destOrd="0" parTransId="{EA1DE386-BBD9-428F-A5F2-1C7EDA8F024D}" sibTransId="{12B300A3-B26E-4699-8303-968639FED742}"/>
    <dgm:cxn modelId="{A74F6C6B-2D2D-4659-A88E-7BC0D036A506}" type="presOf" srcId="{7D9D9FE9-5DE9-4271-9A42-613FF510C91B}" destId="{AA13878F-BD35-4FE1-B395-BACC219FC4D1}" srcOrd="0" destOrd="0" presId="urn:microsoft.com/office/officeart/2005/8/layout/radial6"/>
    <dgm:cxn modelId="{E182D374-D269-4D90-9937-52EDFD9F7007}" type="presOf" srcId="{D8B8662E-379B-4AE2-B67E-5ACDD81B8FE5}" destId="{B942F2EF-E9E5-4134-BF35-5C41BE509589}" srcOrd="0" destOrd="0" presId="urn:microsoft.com/office/officeart/2005/8/layout/radial6"/>
    <dgm:cxn modelId="{FE628CA3-5DAB-4163-A95A-A38FAE959C1D}" srcId="{600317F3-7FF8-48B8-A1F2-614DE1A494E5}" destId="{7D9D9FE9-5DE9-4271-9A42-613FF510C91B}" srcOrd="3" destOrd="0" parTransId="{78A765DF-A466-4BBC-97AC-4C40B4EB5087}" sibTransId="{06157760-0F01-401F-930F-908323421C86}"/>
    <dgm:cxn modelId="{7C59192B-1EB8-4990-9CE9-49A7EC659C0E}" srcId="{600317F3-7FF8-48B8-A1F2-614DE1A494E5}" destId="{1FB194C5-1791-4176-8FE4-7C5D4C064324}" srcOrd="5" destOrd="0" parTransId="{23C382AF-126C-4D0F-B1AF-A7E83A593B57}" sibTransId="{5B8AB077-C98C-4C17-8310-E348E69426D7}"/>
    <dgm:cxn modelId="{DF4D0446-705D-4460-A655-2F5248FF3A17}" type="presOf" srcId="{81DCDAFE-27F3-4E24-8F80-DE2BC4CEFC9E}" destId="{D78328B4-2FAC-471E-B05A-69019975226A}" srcOrd="0" destOrd="0" presId="urn:microsoft.com/office/officeart/2005/8/layout/radial6"/>
    <dgm:cxn modelId="{627C66C6-F1EB-4E50-9EF7-00283B61F927}" type="presOf" srcId="{C8BA98FF-5FAF-4625-8FCD-7653ACC98F31}" destId="{03077BCF-908A-42D9-AE21-EC1913F83293}" srcOrd="0" destOrd="0" presId="urn:microsoft.com/office/officeart/2005/8/layout/radial6"/>
    <dgm:cxn modelId="{1F6E4DE9-B2DB-44CC-83AA-BB3C7DBEE799}" type="presOf" srcId="{8B22AE25-FCDD-45B5-860E-A64223008A40}" destId="{79940641-CFF9-41B7-B272-B9184D2CC3E2}" srcOrd="0" destOrd="0" presId="urn:microsoft.com/office/officeart/2005/8/layout/radial6"/>
    <dgm:cxn modelId="{F90A6F3B-DA8F-467B-9117-8B5D8ED3C4AF}" srcId="{2031A176-A2C4-402D-8297-888286894EA9}" destId="{600317F3-7FF8-48B8-A1F2-614DE1A494E5}" srcOrd="0" destOrd="0" parTransId="{BFB6E1D3-057B-4C2F-BA02-3DEF73101211}" sibTransId="{3BED6359-4BA8-4686-A52C-C06509AE76EB}"/>
    <dgm:cxn modelId="{A8648BE7-3B3E-4746-BBF5-E2E5C10F4F61}" type="presOf" srcId="{59E86846-0B4F-4E40-99FE-9B65031B5022}" destId="{3F9EC4B0-F529-4590-9632-0498A8BDA0A1}" srcOrd="0" destOrd="0" presId="urn:microsoft.com/office/officeart/2005/8/layout/radial6"/>
    <dgm:cxn modelId="{1C1921DA-34E5-4112-ACC4-97EC4DDFFA8E}" srcId="{600317F3-7FF8-48B8-A1F2-614DE1A494E5}" destId="{9C582D0A-4079-4837-8301-D937A242CFC5}" srcOrd="6" destOrd="0" parTransId="{2796598E-C99E-4BFE-99CA-84F9B19AB35E}" sibTransId="{C8BA98FF-5FAF-4625-8FCD-7653ACC98F31}"/>
    <dgm:cxn modelId="{64E6BDD7-E1F4-4758-B071-C052BB6C5E54}" type="presParOf" srcId="{34AAB116-82B4-4E34-9F7A-7690B01B4A2D}" destId="{12054C35-20EC-46CF-999C-3118CA6C5D3B}" srcOrd="0" destOrd="0" presId="urn:microsoft.com/office/officeart/2005/8/layout/radial6"/>
    <dgm:cxn modelId="{1C2740CC-4A42-4070-945C-3B4DBAE86359}" type="presParOf" srcId="{34AAB116-82B4-4E34-9F7A-7690B01B4A2D}" destId="{275A6707-F0B6-4C3A-B7DF-7AACB6940BA7}" srcOrd="1" destOrd="0" presId="urn:microsoft.com/office/officeart/2005/8/layout/radial6"/>
    <dgm:cxn modelId="{947EF0A2-156E-435D-8866-6810DA98200D}" type="presParOf" srcId="{34AAB116-82B4-4E34-9F7A-7690B01B4A2D}" destId="{A3ECB172-BF06-4A93-B890-751E3929B34D}" srcOrd="2" destOrd="0" presId="urn:microsoft.com/office/officeart/2005/8/layout/radial6"/>
    <dgm:cxn modelId="{5E70C19F-F975-4A3E-A113-F70DBBD284F8}" type="presParOf" srcId="{34AAB116-82B4-4E34-9F7A-7690B01B4A2D}" destId="{45520122-D93B-448E-B150-EEA89223B3A5}" srcOrd="3" destOrd="0" presId="urn:microsoft.com/office/officeart/2005/8/layout/radial6"/>
    <dgm:cxn modelId="{30E87B91-42E0-4E05-B4C3-EC623A8773E9}" type="presParOf" srcId="{34AAB116-82B4-4E34-9F7A-7690B01B4A2D}" destId="{79940641-CFF9-41B7-B272-B9184D2CC3E2}" srcOrd="4" destOrd="0" presId="urn:microsoft.com/office/officeart/2005/8/layout/radial6"/>
    <dgm:cxn modelId="{DC8B26E7-2EC6-4915-BEF2-A3465F47F344}" type="presParOf" srcId="{34AAB116-82B4-4E34-9F7A-7690B01B4A2D}" destId="{C096C250-C138-4FBE-AAEB-12D1F6749979}" srcOrd="5" destOrd="0" presId="urn:microsoft.com/office/officeart/2005/8/layout/radial6"/>
    <dgm:cxn modelId="{8BE80287-47C9-4079-82FE-F3B5044C7584}" type="presParOf" srcId="{34AAB116-82B4-4E34-9F7A-7690B01B4A2D}" destId="{7083F57F-6765-47CD-91DE-D2DC91276039}" srcOrd="6" destOrd="0" presId="urn:microsoft.com/office/officeart/2005/8/layout/radial6"/>
    <dgm:cxn modelId="{5E724215-0D81-4C6F-A8E9-9455062988AB}" type="presParOf" srcId="{34AAB116-82B4-4E34-9F7A-7690B01B4A2D}" destId="{A2476EF0-D770-4D4B-9E66-CEA8BE3D0667}" srcOrd="7" destOrd="0" presId="urn:microsoft.com/office/officeart/2005/8/layout/radial6"/>
    <dgm:cxn modelId="{C518A8C4-0BDC-41E2-8847-8681BD150842}" type="presParOf" srcId="{34AAB116-82B4-4E34-9F7A-7690B01B4A2D}" destId="{FC338DEA-5230-4A5F-A9E5-14932331F4A3}" srcOrd="8" destOrd="0" presId="urn:microsoft.com/office/officeart/2005/8/layout/radial6"/>
    <dgm:cxn modelId="{448106FD-3CB3-4BF4-B3F2-4CD28A5DF0FF}" type="presParOf" srcId="{34AAB116-82B4-4E34-9F7A-7690B01B4A2D}" destId="{19FD7330-B00C-4D96-961B-4B0F1184011D}" srcOrd="9" destOrd="0" presId="urn:microsoft.com/office/officeart/2005/8/layout/radial6"/>
    <dgm:cxn modelId="{47A8EF3A-AE70-42B7-BA59-780E8386EBFC}" type="presParOf" srcId="{34AAB116-82B4-4E34-9F7A-7690B01B4A2D}" destId="{AA13878F-BD35-4FE1-B395-BACC219FC4D1}" srcOrd="10" destOrd="0" presId="urn:microsoft.com/office/officeart/2005/8/layout/radial6"/>
    <dgm:cxn modelId="{856690EC-2CAB-4C89-9057-A28E3146DF1B}" type="presParOf" srcId="{34AAB116-82B4-4E34-9F7A-7690B01B4A2D}" destId="{EA15FB6A-7746-4F2A-90DD-948E47CC79A1}" srcOrd="11" destOrd="0" presId="urn:microsoft.com/office/officeart/2005/8/layout/radial6"/>
    <dgm:cxn modelId="{466AF2CA-C7E1-478C-89F4-AA7AF7868667}" type="presParOf" srcId="{34AAB116-82B4-4E34-9F7A-7690B01B4A2D}" destId="{0F820415-F0FF-45BA-BE92-5E25E032AAC8}" srcOrd="12" destOrd="0" presId="urn:microsoft.com/office/officeart/2005/8/layout/radial6"/>
    <dgm:cxn modelId="{31C4E753-F2A2-4CB2-BAAD-26DC22E4BDA5}" type="presParOf" srcId="{34AAB116-82B4-4E34-9F7A-7690B01B4A2D}" destId="{B16CC4D1-3A2C-44A4-BC7D-A9E113E5C536}" srcOrd="13" destOrd="0" presId="urn:microsoft.com/office/officeart/2005/8/layout/radial6"/>
    <dgm:cxn modelId="{3E421FA0-9F91-49F9-BC3B-A97EBDD848F4}" type="presParOf" srcId="{34AAB116-82B4-4E34-9F7A-7690B01B4A2D}" destId="{55E8356C-2D38-4C5B-9C9F-9ED8BB8E60E8}" srcOrd="14" destOrd="0" presId="urn:microsoft.com/office/officeart/2005/8/layout/radial6"/>
    <dgm:cxn modelId="{57F203EE-7091-4138-8004-06D9A3D8B0D6}" type="presParOf" srcId="{34AAB116-82B4-4E34-9F7A-7690B01B4A2D}" destId="{679B39FB-31E9-4ADE-A4C8-361B818674DA}" srcOrd="15" destOrd="0" presId="urn:microsoft.com/office/officeart/2005/8/layout/radial6"/>
    <dgm:cxn modelId="{B62914CA-8C56-4D34-B86D-FB5937F26155}" type="presParOf" srcId="{34AAB116-82B4-4E34-9F7A-7690B01B4A2D}" destId="{ED08656A-6223-4A4E-A519-E361FBBF37D1}" srcOrd="16" destOrd="0" presId="urn:microsoft.com/office/officeart/2005/8/layout/radial6"/>
    <dgm:cxn modelId="{0486AD37-A114-472B-8D5E-11A83683065A}" type="presParOf" srcId="{34AAB116-82B4-4E34-9F7A-7690B01B4A2D}" destId="{80C4511C-6A19-41F2-BB9A-87D93812AA1C}" srcOrd="17" destOrd="0" presId="urn:microsoft.com/office/officeart/2005/8/layout/radial6"/>
    <dgm:cxn modelId="{B1790165-82D6-4505-9BD1-E5865501C18C}" type="presParOf" srcId="{34AAB116-82B4-4E34-9F7A-7690B01B4A2D}" destId="{F41BD9C4-F0C6-4E8F-B215-574CAABAA38B}" srcOrd="18" destOrd="0" presId="urn:microsoft.com/office/officeart/2005/8/layout/radial6"/>
    <dgm:cxn modelId="{7CE15DAA-6C3A-4DDA-9DB7-48C2D9DE0254}" type="presParOf" srcId="{34AAB116-82B4-4E34-9F7A-7690B01B4A2D}" destId="{B762CDAD-D51C-4A90-ACA6-57D775303133}" srcOrd="19" destOrd="0" presId="urn:microsoft.com/office/officeart/2005/8/layout/radial6"/>
    <dgm:cxn modelId="{B0119486-1E15-4356-81FA-A8AB3D7BE3B2}" type="presParOf" srcId="{34AAB116-82B4-4E34-9F7A-7690B01B4A2D}" destId="{523D67CD-E733-4818-9D52-4B4EE96581E5}" srcOrd="20" destOrd="0" presId="urn:microsoft.com/office/officeart/2005/8/layout/radial6"/>
    <dgm:cxn modelId="{91BF2BA1-69B4-431E-9FFE-635CEF6BA6D1}" type="presParOf" srcId="{34AAB116-82B4-4E34-9F7A-7690B01B4A2D}" destId="{03077BCF-908A-42D9-AE21-EC1913F83293}" srcOrd="21" destOrd="0" presId="urn:microsoft.com/office/officeart/2005/8/layout/radial6"/>
    <dgm:cxn modelId="{0A1189F1-611C-4944-BEEF-D4925CCA23A0}" type="presParOf" srcId="{34AAB116-82B4-4E34-9F7A-7690B01B4A2D}" destId="{3F9EC4B0-F529-4590-9632-0498A8BDA0A1}" srcOrd="22" destOrd="0" presId="urn:microsoft.com/office/officeart/2005/8/layout/radial6"/>
    <dgm:cxn modelId="{92637D2B-A283-407B-9DE9-86DAC616B5C3}" type="presParOf" srcId="{34AAB116-82B4-4E34-9F7A-7690B01B4A2D}" destId="{76E4F49A-E1EB-4F10-9632-382F39A6E13A}" srcOrd="23" destOrd="0" presId="urn:microsoft.com/office/officeart/2005/8/layout/radial6"/>
    <dgm:cxn modelId="{63DAC346-899A-4A4B-A09B-E3DC43F0912A}" type="presParOf" srcId="{34AAB116-82B4-4E34-9F7A-7690B01B4A2D}" destId="{B942F2EF-E9E5-4134-BF35-5C41BE509589}" srcOrd="24" destOrd="0" presId="urn:microsoft.com/office/officeart/2005/8/layout/radial6"/>
    <dgm:cxn modelId="{2F70BE21-8A89-44A9-B871-18FADF644851}" type="presParOf" srcId="{34AAB116-82B4-4E34-9F7A-7690B01B4A2D}" destId="{D78328B4-2FAC-471E-B05A-69019975226A}" srcOrd="25" destOrd="0" presId="urn:microsoft.com/office/officeart/2005/8/layout/radial6"/>
    <dgm:cxn modelId="{AEC1A7F5-36B4-44E6-A376-4A64FE69FB75}" type="presParOf" srcId="{34AAB116-82B4-4E34-9F7A-7690B01B4A2D}" destId="{03DB5B86-1D73-4713-8B3E-966E657AF13C}" srcOrd="26" destOrd="0" presId="urn:microsoft.com/office/officeart/2005/8/layout/radial6"/>
    <dgm:cxn modelId="{A564A6D8-CFB6-46F6-843E-665D946E5C8A}" type="presParOf" srcId="{34AAB116-82B4-4E34-9F7A-7690B01B4A2D}" destId="{779AAB6B-C5FB-475E-A7B9-66053167B4DC}"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0E54A-C114-4948-94BA-B3B9E183F6A7}" type="doc">
      <dgm:prSet loTypeId="urn:microsoft.com/office/officeart/2005/8/layout/hierarchy6" loCatId="hierarchy" qsTypeId="urn:microsoft.com/office/officeart/2005/8/quickstyle/3d1" qsCatId="3D" csTypeId="urn:microsoft.com/office/officeart/2005/8/colors/accent2_2" csCatId="accent2" phldr="1"/>
      <dgm:spPr/>
      <dgm:t>
        <a:bodyPr/>
        <a:lstStyle/>
        <a:p>
          <a:endParaRPr lang="tr-TR"/>
        </a:p>
      </dgm:t>
    </dgm:pt>
    <dgm:pt modelId="{1DD1E1A2-1EF6-4F1C-BF41-99C799663AA9}">
      <dgm:prSet phldrT="[Metin]" custT="1"/>
      <dgm:spPr>
        <a:solidFill>
          <a:srgbClr val="006859"/>
        </a:solidFill>
      </dgm:spPr>
      <dgm:t>
        <a:bodyPr/>
        <a:lstStyle/>
        <a:p>
          <a:r>
            <a:rPr lang="en-US" sz="4000" noProof="0" dirty="0" err="1"/>
            <a:t>Palabras</a:t>
          </a:r>
          <a:r>
            <a:rPr lang="en-US" sz="4000" noProof="0" dirty="0"/>
            <a:t> de </a:t>
          </a:r>
          <a:r>
            <a:rPr lang="en-US" sz="4000" noProof="0" dirty="0" err="1"/>
            <a:t>Señalización</a:t>
          </a:r>
          <a:endParaRPr lang="en-US" sz="4000" noProof="0" dirty="0"/>
        </a:p>
      </dgm:t>
    </dgm:pt>
    <dgm:pt modelId="{8EE473A5-07E6-48C9-809D-158C4E14A803}" type="parTrans" cxnId="{5C0B7FDA-8821-499C-BB06-4D5F9671E50B}">
      <dgm:prSet/>
      <dgm:spPr/>
      <dgm:t>
        <a:bodyPr/>
        <a:lstStyle/>
        <a:p>
          <a:endParaRPr lang="tr-TR"/>
        </a:p>
      </dgm:t>
    </dgm:pt>
    <dgm:pt modelId="{68EAB054-B05B-47D5-804C-336FD17029FD}" type="sibTrans" cxnId="{5C0B7FDA-8821-499C-BB06-4D5F9671E50B}">
      <dgm:prSet/>
      <dgm:spPr/>
      <dgm:t>
        <a:bodyPr/>
        <a:lstStyle/>
        <a:p>
          <a:endParaRPr lang="tr-TR"/>
        </a:p>
      </dgm:t>
    </dgm:pt>
    <dgm:pt modelId="{836AD019-FE1B-4743-9356-9729E53E2900}">
      <dgm:prSet phldrT="[Metin]"/>
      <dgm:spPr>
        <a:solidFill>
          <a:srgbClr val="006859"/>
        </a:solidFill>
      </dgm:spPr>
      <dgm:t>
        <a:bodyPr/>
        <a:lstStyle/>
        <a:p>
          <a:r>
            <a:rPr lang="en-US" noProof="0" dirty="0" err="1"/>
            <a:t>Advertencia</a:t>
          </a:r>
          <a:endParaRPr lang="en-US" noProof="0" dirty="0"/>
        </a:p>
      </dgm:t>
    </dgm:pt>
    <dgm:pt modelId="{5429FC0C-DD54-445F-A386-C0E895CA201E}" type="parTrans" cxnId="{FAE5474B-6EF9-4492-B4F5-D021877E47BA}">
      <dgm:prSet/>
      <dgm:spPr/>
      <dgm:t>
        <a:bodyPr/>
        <a:lstStyle/>
        <a:p>
          <a:endParaRPr lang="tr-TR"/>
        </a:p>
      </dgm:t>
    </dgm:pt>
    <dgm:pt modelId="{60170C39-05C1-4280-95FE-F54EBFAFD73E}" type="sibTrans" cxnId="{FAE5474B-6EF9-4492-B4F5-D021877E47BA}">
      <dgm:prSet/>
      <dgm:spPr/>
      <dgm:t>
        <a:bodyPr/>
        <a:lstStyle/>
        <a:p>
          <a:endParaRPr lang="tr-TR"/>
        </a:p>
      </dgm:t>
    </dgm:pt>
    <dgm:pt modelId="{7650D2ED-2601-4C9A-AC25-6DB05DA35E30}">
      <dgm:prSet phldrT="[Metin]"/>
      <dgm:spPr>
        <a:solidFill>
          <a:srgbClr val="006859"/>
        </a:solidFill>
      </dgm:spPr>
      <dgm:t>
        <a:bodyPr/>
        <a:lstStyle/>
        <a:p>
          <a:r>
            <a:rPr lang="en-US" noProof="0" dirty="0" err="1"/>
            <a:t>Peligro</a:t>
          </a:r>
          <a:endParaRPr lang="en-US" noProof="0" dirty="0"/>
        </a:p>
      </dgm:t>
    </dgm:pt>
    <dgm:pt modelId="{95E972ED-A778-4C80-8A8B-3E6CF5F5E246}" type="parTrans" cxnId="{D60E7220-3162-411C-9737-2CC2D9C61E2D}">
      <dgm:prSet/>
      <dgm:spPr/>
      <dgm:t>
        <a:bodyPr/>
        <a:lstStyle/>
        <a:p>
          <a:endParaRPr lang="tr-TR"/>
        </a:p>
      </dgm:t>
    </dgm:pt>
    <dgm:pt modelId="{20B083C3-3CBB-43BA-B54A-2A542FF8A7A8}" type="sibTrans" cxnId="{D60E7220-3162-411C-9737-2CC2D9C61E2D}">
      <dgm:prSet/>
      <dgm:spPr/>
      <dgm:t>
        <a:bodyPr/>
        <a:lstStyle/>
        <a:p>
          <a:endParaRPr lang="tr-TR"/>
        </a:p>
      </dgm:t>
    </dgm:pt>
    <dgm:pt modelId="{50512CE0-1660-4AD7-B913-697A5EEB617C}" type="pres">
      <dgm:prSet presAssocID="{CD90E54A-C114-4948-94BA-B3B9E183F6A7}" presName="mainComposite" presStyleCnt="0">
        <dgm:presLayoutVars>
          <dgm:chPref val="1"/>
          <dgm:dir/>
          <dgm:animOne val="branch"/>
          <dgm:animLvl val="lvl"/>
          <dgm:resizeHandles val="exact"/>
        </dgm:presLayoutVars>
      </dgm:prSet>
      <dgm:spPr/>
      <dgm:t>
        <a:bodyPr/>
        <a:lstStyle/>
        <a:p>
          <a:endParaRPr lang="en-US"/>
        </a:p>
      </dgm:t>
    </dgm:pt>
    <dgm:pt modelId="{31B85E41-9F89-49D0-84C2-6FBD195425C1}" type="pres">
      <dgm:prSet presAssocID="{CD90E54A-C114-4948-94BA-B3B9E183F6A7}" presName="hierFlow" presStyleCnt="0"/>
      <dgm:spPr/>
    </dgm:pt>
    <dgm:pt modelId="{2C390EA7-7685-4234-86E8-F2A9C083D0F2}" type="pres">
      <dgm:prSet presAssocID="{CD90E54A-C114-4948-94BA-B3B9E183F6A7}" presName="hierChild1" presStyleCnt="0">
        <dgm:presLayoutVars>
          <dgm:chPref val="1"/>
          <dgm:animOne val="branch"/>
          <dgm:animLvl val="lvl"/>
        </dgm:presLayoutVars>
      </dgm:prSet>
      <dgm:spPr/>
    </dgm:pt>
    <dgm:pt modelId="{D9222C8D-2606-473D-AB12-D0E71BAE009F}" type="pres">
      <dgm:prSet presAssocID="{1DD1E1A2-1EF6-4F1C-BF41-99C799663AA9}" presName="Name14" presStyleCnt="0"/>
      <dgm:spPr/>
    </dgm:pt>
    <dgm:pt modelId="{D88CA9BA-3C12-40D4-A81F-4E58F7AA6819}" type="pres">
      <dgm:prSet presAssocID="{1DD1E1A2-1EF6-4F1C-BF41-99C799663AA9}" presName="level1Shape" presStyleLbl="node0" presStyleIdx="0" presStyleCnt="1" custScaleX="156116">
        <dgm:presLayoutVars>
          <dgm:chPref val="3"/>
        </dgm:presLayoutVars>
      </dgm:prSet>
      <dgm:spPr/>
      <dgm:t>
        <a:bodyPr/>
        <a:lstStyle/>
        <a:p>
          <a:endParaRPr lang="en-US"/>
        </a:p>
      </dgm:t>
    </dgm:pt>
    <dgm:pt modelId="{DD4F3BEA-56BD-4872-8A4D-D19972B66DC8}" type="pres">
      <dgm:prSet presAssocID="{1DD1E1A2-1EF6-4F1C-BF41-99C799663AA9}" presName="hierChild2" presStyleCnt="0"/>
      <dgm:spPr/>
    </dgm:pt>
    <dgm:pt modelId="{0E20F5EC-7424-4FA0-94FE-51A37FED6AE5}" type="pres">
      <dgm:prSet presAssocID="{5429FC0C-DD54-445F-A386-C0E895CA201E}" presName="Name19" presStyleLbl="parChTrans1D2" presStyleIdx="0" presStyleCnt="2"/>
      <dgm:spPr/>
      <dgm:t>
        <a:bodyPr/>
        <a:lstStyle/>
        <a:p>
          <a:endParaRPr lang="en-US"/>
        </a:p>
      </dgm:t>
    </dgm:pt>
    <dgm:pt modelId="{C33437C7-4003-4F55-B51B-70D5C2039A3F}" type="pres">
      <dgm:prSet presAssocID="{836AD019-FE1B-4743-9356-9729E53E2900}" presName="Name21" presStyleCnt="0"/>
      <dgm:spPr/>
    </dgm:pt>
    <dgm:pt modelId="{F51F6004-A70F-4CCE-B908-63B8E2D8A242}" type="pres">
      <dgm:prSet presAssocID="{836AD019-FE1B-4743-9356-9729E53E2900}" presName="level2Shape" presStyleLbl="node2" presStyleIdx="0" presStyleCnt="2"/>
      <dgm:spPr/>
      <dgm:t>
        <a:bodyPr/>
        <a:lstStyle/>
        <a:p>
          <a:endParaRPr lang="en-US"/>
        </a:p>
      </dgm:t>
    </dgm:pt>
    <dgm:pt modelId="{791C669E-F203-4CE6-8FC1-61A976D073DB}" type="pres">
      <dgm:prSet presAssocID="{836AD019-FE1B-4743-9356-9729E53E2900}" presName="hierChild3" presStyleCnt="0"/>
      <dgm:spPr/>
    </dgm:pt>
    <dgm:pt modelId="{D6FC4888-2A02-4D10-BF85-A0B522B46B1B}" type="pres">
      <dgm:prSet presAssocID="{95E972ED-A778-4C80-8A8B-3E6CF5F5E246}" presName="Name19" presStyleLbl="parChTrans1D2" presStyleIdx="1" presStyleCnt="2"/>
      <dgm:spPr/>
      <dgm:t>
        <a:bodyPr/>
        <a:lstStyle/>
        <a:p>
          <a:endParaRPr lang="en-US"/>
        </a:p>
      </dgm:t>
    </dgm:pt>
    <dgm:pt modelId="{1C94B631-F543-4569-8995-266A2A2B39E9}" type="pres">
      <dgm:prSet presAssocID="{7650D2ED-2601-4C9A-AC25-6DB05DA35E30}" presName="Name21" presStyleCnt="0"/>
      <dgm:spPr/>
    </dgm:pt>
    <dgm:pt modelId="{0CB22126-3DE6-4830-9D47-3B64392C81EF}" type="pres">
      <dgm:prSet presAssocID="{7650D2ED-2601-4C9A-AC25-6DB05DA35E30}" presName="level2Shape" presStyleLbl="node2" presStyleIdx="1" presStyleCnt="2"/>
      <dgm:spPr/>
      <dgm:t>
        <a:bodyPr/>
        <a:lstStyle/>
        <a:p>
          <a:endParaRPr lang="en-US"/>
        </a:p>
      </dgm:t>
    </dgm:pt>
    <dgm:pt modelId="{2C5D2C8E-62E3-4C2A-A512-5BBEAC581EE1}" type="pres">
      <dgm:prSet presAssocID="{7650D2ED-2601-4C9A-AC25-6DB05DA35E30}" presName="hierChild3" presStyleCnt="0"/>
      <dgm:spPr/>
    </dgm:pt>
    <dgm:pt modelId="{16C6C1A9-CD16-4640-B49A-7428922EF219}" type="pres">
      <dgm:prSet presAssocID="{CD90E54A-C114-4948-94BA-B3B9E183F6A7}" presName="bgShapesFlow" presStyleCnt="0"/>
      <dgm:spPr/>
    </dgm:pt>
  </dgm:ptLst>
  <dgm:cxnLst>
    <dgm:cxn modelId="{D4AE179F-D2C6-4BF5-B08B-74D928777EF8}" type="presOf" srcId="{95E972ED-A778-4C80-8A8B-3E6CF5F5E246}" destId="{D6FC4888-2A02-4D10-BF85-A0B522B46B1B}" srcOrd="0" destOrd="0" presId="urn:microsoft.com/office/officeart/2005/8/layout/hierarchy6"/>
    <dgm:cxn modelId="{03439DBD-64E2-49C2-9181-23FA03747BB0}" type="presOf" srcId="{7650D2ED-2601-4C9A-AC25-6DB05DA35E30}" destId="{0CB22126-3DE6-4830-9D47-3B64392C81EF}" srcOrd="0" destOrd="0" presId="urn:microsoft.com/office/officeart/2005/8/layout/hierarchy6"/>
    <dgm:cxn modelId="{D60E7220-3162-411C-9737-2CC2D9C61E2D}" srcId="{1DD1E1A2-1EF6-4F1C-BF41-99C799663AA9}" destId="{7650D2ED-2601-4C9A-AC25-6DB05DA35E30}" srcOrd="1" destOrd="0" parTransId="{95E972ED-A778-4C80-8A8B-3E6CF5F5E246}" sibTransId="{20B083C3-3CBB-43BA-B54A-2A542FF8A7A8}"/>
    <dgm:cxn modelId="{C33E0FAC-942A-4B98-812C-BD7CCC6B3D64}" type="presOf" srcId="{1DD1E1A2-1EF6-4F1C-BF41-99C799663AA9}" destId="{D88CA9BA-3C12-40D4-A81F-4E58F7AA6819}" srcOrd="0" destOrd="0" presId="urn:microsoft.com/office/officeart/2005/8/layout/hierarchy6"/>
    <dgm:cxn modelId="{E4C12538-F32D-4871-B47B-B2985A7CBF69}" type="presOf" srcId="{CD90E54A-C114-4948-94BA-B3B9E183F6A7}" destId="{50512CE0-1660-4AD7-B913-697A5EEB617C}" srcOrd="0" destOrd="0" presId="urn:microsoft.com/office/officeart/2005/8/layout/hierarchy6"/>
    <dgm:cxn modelId="{FAE5474B-6EF9-4492-B4F5-D021877E47BA}" srcId="{1DD1E1A2-1EF6-4F1C-BF41-99C799663AA9}" destId="{836AD019-FE1B-4743-9356-9729E53E2900}" srcOrd="0" destOrd="0" parTransId="{5429FC0C-DD54-445F-A386-C0E895CA201E}" sibTransId="{60170C39-05C1-4280-95FE-F54EBFAFD73E}"/>
    <dgm:cxn modelId="{76260E3C-296D-4B77-A72D-8EC04C63B087}" type="presOf" srcId="{836AD019-FE1B-4743-9356-9729E53E2900}" destId="{F51F6004-A70F-4CCE-B908-63B8E2D8A242}" srcOrd="0" destOrd="0" presId="urn:microsoft.com/office/officeart/2005/8/layout/hierarchy6"/>
    <dgm:cxn modelId="{5C0B7FDA-8821-499C-BB06-4D5F9671E50B}" srcId="{CD90E54A-C114-4948-94BA-B3B9E183F6A7}" destId="{1DD1E1A2-1EF6-4F1C-BF41-99C799663AA9}" srcOrd="0" destOrd="0" parTransId="{8EE473A5-07E6-48C9-809D-158C4E14A803}" sibTransId="{68EAB054-B05B-47D5-804C-336FD17029FD}"/>
    <dgm:cxn modelId="{3FC659A1-73AC-46A5-AC2B-5F03D3E7BD13}" type="presOf" srcId="{5429FC0C-DD54-445F-A386-C0E895CA201E}" destId="{0E20F5EC-7424-4FA0-94FE-51A37FED6AE5}" srcOrd="0" destOrd="0" presId="urn:microsoft.com/office/officeart/2005/8/layout/hierarchy6"/>
    <dgm:cxn modelId="{CEB98323-9453-4852-B044-1AAA020B21AB}" type="presParOf" srcId="{50512CE0-1660-4AD7-B913-697A5EEB617C}" destId="{31B85E41-9F89-49D0-84C2-6FBD195425C1}" srcOrd="0" destOrd="0" presId="urn:microsoft.com/office/officeart/2005/8/layout/hierarchy6"/>
    <dgm:cxn modelId="{365D2EA1-4119-4433-A6D4-2DA403D215FE}" type="presParOf" srcId="{31B85E41-9F89-49D0-84C2-6FBD195425C1}" destId="{2C390EA7-7685-4234-86E8-F2A9C083D0F2}" srcOrd="0" destOrd="0" presId="urn:microsoft.com/office/officeart/2005/8/layout/hierarchy6"/>
    <dgm:cxn modelId="{7A819917-EAC3-412E-A389-B0740B545F51}" type="presParOf" srcId="{2C390EA7-7685-4234-86E8-F2A9C083D0F2}" destId="{D9222C8D-2606-473D-AB12-D0E71BAE009F}" srcOrd="0" destOrd="0" presId="urn:microsoft.com/office/officeart/2005/8/layout/hierarchy6"/>
    <dgm:cxn modelId="{3DE22BFD-6858-4D37-983B-ACC7B0715C32}" type="presParOf" srcId="{D9222C8D-2606-473D-AB12-D0E71BAE009F}" destId="{D88CA9BA-3C12-40D4-A81F-4E58F7AA6819}" srcOrd="0" destOrd="0" presId="urn:microsoft.com/office/officeart/2005/8/layout/hierarchy6"/>
    <dgm:cxn modelId="{398270A1-1803-42B2-8CB7-CB387483AC58}" type="presParOf" srcId="{D9222C8D-2606-473D-AB12-D0E71BAE009F}" destId="{DD4F3BEA-56BD-4872-8A4D-D19972B66DC8}" srcOrd="1" destOrd="0" presId="urn:microsoft.com/office/officeart/2005/8/layout/hierarchy6"/>
    <dgm:cxn modelId="{895D3F11-10CD-47DB-B63D-98B3A8AFF554}" type="presParOf" srcId="{DD4F3BEA-56BD-4872-8A4D-D19972B66DC8}" destId="{0E20F5EC-7424-4FA0-94FE-51A37FED6AE5}" srcOrd="0" destOrd="0" presId="urn:microsoft.com/office/officeart/2005/8/layout/hierarchy6"/>
    <dgm:cxn modelId="{040E8B94-F514-4A3D-B6E2-45691B148F43}" type="presParOf" srcId="{DD4F3BEA-56BD-4872-8A4D-D19972B66DC8}" destId="{C33437C7-4003-4F55-B51B-70D5C2039A3F}" srcOrd="1" destOrd="0" presId="urn:microsoft.com/office/officeart/2005/8/layout/hierarchy6"/>
    <dgm:cxn modelId="{AA9761A2-2CCA-407C-9EF7-6D27ECD8BE0E}" type="presParOf" srcId="{C33437C7-4003-4F55-B51B-70D5C2039A3F}" destId="{F51F6004-A70F-4CCE-B908-63B8E2D8A242}" srcOrd="0" destOrd="0" presId="urn:microsoft.com/office/officeart/2005/8/layout/hierarchy6"/>
    <dgm:cxn modelId="{48E2B925-C4FD-47E3-BD09-F04B99ACE4F3}" type="presParOf" srcId="{C33437C7-4003-4F55-B51B-70D5C2039A3F}" destId="{791C669E-F203-4CE6-8FC1-61A976D073DB}" srcOrd="1" destOrd="0" presId="urn:microsoft.com/office/officeart/2005/8/layout/hierarchy6"/>
    <dgm:cxn modelId="{89274389-0C11-4482-98C5-7D7F46CB078B}" type="presParOf" srcId="{DD4F3BEA-56BD-4872-8A4D-D19972B66DC8}" destId="{D6FC4888-2A02-4D10-BF85-A0B522B46B1B}" srcOrd="2" destOrd="0" presId="urn:microsoft.com/office/officeart/2005/8/layout/hierarchy6"/>
    <dgm:cxn modelId="{D0D47CDD-6E08-46BC-8610-895261AB312B}" type="presParOf" srcId="{DD4F3BEA-56BD-4872-8A4D-D19972B66DC8}" destId="{1C94B631-F543-4569-8995-266A2A2B39E9}" srcOrd="3" destOrd="0" presId="urn:microsoft.com/office/officeart/2005/8/layout/hierarchy6"/>
    <dgm:cxn modelId="{931CDA92-DB55-47AE-9E0E-5C672D8C97EA}" type="presParOf" srcId="{1C94B631-F543-4569-8995-266A2A2B39E9}" destId="{0CB22126-3DE6-4830-9D47-3B64392C81EF}" srcOrd="0" destOrd="0" presId="urn:microsoft.com/office/officeart/2005/8/layout/hierarchy6"/>
    <dgm:cxn modelId="{2A8747A3-1EE8-4FB1-BCAF-9B7E9E2B284D}" type="presParOf" srcId="{1C94B631-F543-4569-8995-266A2A2B39E9}" destId="{2C5D2C8E-62E3-4C2A-A512-5BBEAC581EE1}" srcOrd="1" destOrd="0" presId="urn:microsoft.com/office/officeart/2005/8/layout/hierarchy6"/>
    <dgm:cxn modelId="{5484D6E5-D3B2-461F-AEC4-92E90686A44A}" type="presParOf" srcId="{50512CE0-1660-4AD7-B913-697A5EEB617C}" destId="{16C6C1A9-CD16-4640-B49A-7428922EF219}"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FD8AE-CA67-4DC2-91BC-A5DC4FD282CC}">
      <dsp:nvSpPr>
        <dsp:cNvPr id="0" name=""/>
        <dsp:cNvSpPr/>
      </dsp:nvSpPr>
      <dsp:spPr>
        <a:xfrm>
          <a:off x="3909408" y="813827"/>
          <a:ext cx="3206801" cy="344837"/>
        </a:xfrm>
        <a:custGeom>
          <a:avLst/>
          <a:gdLst/>
          <a:ahLst/>
          <a:cxnLst/>
          <a:rect l="0" t="0" r="0" b="0"/>
          <a:pathLst>
            <a:path>
              <a:moveTo>
                <a:pt x="0" y="0"/>
              </a:moveTo>
              <a:lnTo>
                <a:pt x="0" y="224835"/>
              </a:lnTo>
              <a:lnTo>
                <a:pt x="3206801" y="224835"/>
              </a:lnTo>
              <a:lnTo>
                <a:pt x="3206801" y="34483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C01F38-0CDE-4BEB-9148-7414CE61A82D}">
      <dsp:nvSpPr>
        <dsp:cNvPr id="0" name=""/>
        <dsp:cNvSpPr/>
      </dsp:nvSpPr>
      <dsp:spPr>
        <a:xfrm>
          <a:off x="3771886" y="813827"/>
          <a:ext cx="137522" cy="344837"/>
        </a:xfrm>
        <a:custGeom>
          <a:avLst/>
          <a:gdLst/>
          <a:ahLst/>
          <a:cxnLst/>
          <a:rect l="0" t="0" r="0" b="0"/>
          <a:pathLst>
            <a:path>
              <a:moveTo>
                <a:pt x="137522" y="0"/>
              </a:moveTo>
              <a:lnTo>
                <a:pt x="137522" y="224835"/>
              </a:lnTo>
              <a:lnTo>
                <a:pt x="0" y="224835"/>
              </a:lnTo>
              <a:lnTo>
                <a:pt x="0" y="344837"/>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35CA4-E7E2-406A-A737-F37DC3129254}">
      <dsp:nvSpPr>
        <dsp:cNvPr id="0" name=""/>
        <dsp:cNvSpPr/>
      </dsp:nvSpPr>
      <dsp:spPr>
        <a:xfrm>
          <a:off x="876282" y="813827"/>
          <a:ext cx="3033125" cy="387121"/>
        </a:xfrm>
        <a:custGeom>
          <a:avLst/>
          <a:gdLst/>
          <a:ahLst/>
          <a:cxnLst/>
          <a:rect l="0" t="0" r="0" b="0"/>
          <a:pathLst>
            <a:path>
              <a:moveTo>
                <a:pt x="3033125" y="0"/>
              </a:moveTo>
              <a:lnTo>
                <a:pt x="3033125" y="267119"/>
              </a:lnTo>
              <a:lnTo>
                <a:pt x="0" y="267119"/>
              </a:lnTo>
              <a:lnTo>
                <a:pt x="0" y="38712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88F00-48C8-4449-A5B3-D97564C85664}">
      <dsp:nvSpPr>
        <dsp:cNvPr id="0" name=""/>
        <dsp:cNvSpPr/>
      </dsp:nvSpPr>
      <dsp:spPr>
        <a:xfrm>
          <a:off x="2019149" y="-8731"/>
          <a:ext cx="3780519" cy="822558"/>
        </a:xfrm>
        <a:prstGeom prst="roundRect">
          <a:avLst>
            <a:gd name="adj" fmla="val 10000"/>
          </a:avLst>
        </a:prstGeom>
        <a:solidFill>
          <a:srgbClr val="00685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08C7B9FF-356B-472B-9E92-B13C57A422BE}">
      <dsp:nvSpPr>
        <dsp:cNvPr id="0" name=""/>
        <dsp:cNvSpPr/>
      </dsp:nvSpPr>
      <dsp:spPr>
        <a:xfrm>
          <a:off x="2163078" y="128001"/>
          <a:ext cx="3780519" cy="822558"/>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a:t>PELIGROS</a:t>
          </a:r>
        </a:p>
      </dsp:txBody>
      <dsp:txXfrm>
        <a:off x="2187170" y="152093"/>
        <a:ext cx="3732335" cy="774374"/>
      </dsp:txXfrm>
    </dsp:sp>
    <dsp:sp modelId="{F2C39963-4616-4159-B1BE-CC3EE1486CF9}">
      <dsp:nvSpPr>
        <dsp:cNvPr id="0" name=""/>
        <dsp:cNvSpPr/>
      </dsp:nvSpPr>
      <dsp:spPr>
        <a:xfrm>
          <a:off x="-143929" y="1200948"/>
          <a:ext cx="2040425" cy="822558"/>
        </a:xfrm>
        <a:prstGeom prst="roundRect">
          <a:avLst>
            <a:gd name="adj" fmla="val 10000"/>
          </a:avLst>
        </a:prstGeom>
        <a:solidFill>
          <a:srgbClr val="00685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A0F8871F-85D3-4C71-8005-25C312505ACA}">
      <dsp:nvSpPr>
        <dsp:cNvPr id="0" name=""/>
        <dsp:cNvSpPr/>
      </dsp:nvSpPr>
      <dsp:spPr>
        <a:xfrm>
          <a:off x="0" y="1337682"/>
          <a:ext cx="2040425" cy="82255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noProof="0" dirty="0" err="1"/>
            <a:t>Peligros</a:t>
          </a:r>
          <a:r>
            <a:rPr lang="en-US" sz="2200" b="1" kern="1200" noProof="0" dirty="0"/>
            <a:t> </a:t>
          </a:r>
          <a:r>
            <a:rPr lang="en-US" sz="2200" b="1" kern="1200" noProof="0" dirty="0" err="1"/>
            <a:t>Físicos</a:t>
          </a:r>
          <a:endParaRPr lang="en-US" sz="2200" kern="1200" noProof="0" dirty="0"/>
        </a:p>
      </dsp:txBody>
      <dsp:txXfrm>
        <a:off x="24092" y="1361774"/>
        <a:ext cx="1992241" cy="774374"/>
      </dsp:txXfrm>
    </dsp:sp>
    <dsp:sp modelId="{F19A33BE-4174-4E5C-B458-C5594D4EF7A0}">
      <dsp:nvSpPr>
        <dsp:cNvPr id="0" name=""/>
        <dsp:cNvSpPr/>
      </dsp:nvSpPr>
      <dsp:spPr>
        <a:xfrm>
          <a:off x="2751673" y="1158665"/>
          <a:ext cx="2040425" cy="822558"/>
        </a:xfrm>
        <a:prstGeom prst="roundRect">
          <a:avLst>
            <a:gd name="adj" fmla="val 10000"/>
          </a:avLst>
        </a:prstGeom>
        <a:solidFill>
          <a:srgbClr val="00685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0FFB6DC3-090C-4E1A-8654-FFE7497C86BB}">
      <dsp:nvSpPr>
        <dsp:cNvPr id="0" name=""/>
        <dsp:cNvSpPr/>
      </dsp:nvSpPr>
      <dsp:spPr>
        <a:xfrm>
          <a:off x="2895603" y="1295398"/>
          <a:ext cx="2040425" cy="82255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noProof="0" dirty="0" err="1"/>
            <a:t>Peligros</a:t>
          </a:r>
          <a:r>
            <a:rPr lang="en-US" sz="2200" b="1" kern="1200" noProof="0" dirty="0"/>
            <a:t> a la </a:t>
          </a:r>
          <a:r>
            <a:rPr lang="en-US" sz="2200" b="1" kern="1200" noProof="0" dirty="0" err="1"/>
            <a:t>Salud</a:t>
          </a:r>
          <a:endParaRPr lang="en-US" sz="2200" kern="1200" noProof="0" dirty="0"/>
        </a:p>
      </dsp:txBody>
      <dsp:txXfrm>
        <a:off x="2919695" y="1319490"/>
        <a:ext cx="1992241" cy="774374"/>
      </dsp:txXfrm>
    </dsp:sp>
    <dsp:sp modelId="{CFEC5932-52D7-47A7-BADF-C4312D33E442}">
      <dsp:nvSpPr>
        <dsp:cNvPr id="0" name=""/>
        <dsp:cNvSpPr/>
      </dsp:nvSpPr>
      <dsp:spPr>
        <a:xfrm>
          <a:off x="5918149" y="1158665"/>
          <a:ext cx="2396120" cy="822558"/>
        </a:xfrm>
        <a:prstGeom prst="roundRect">
          <a:avLst>
            <a:gd name="adj" fmla="val 10000"/>
          </a:avLst>
        </a:prstGeom>
        <a:solidFill>
          <a:srgbClr val="00685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4AF8A225-9B79-4836-A0A9-CEBD7C2E7E5A}">
      <dsp:nvSpPr>
        <dsp:cNvPr id="0" name=""/>
        <dsp:cNvSpPr/>
      </dsp:nvSpPr>
      <dsp:spPr>
        <a:xfrm>
          <a:off x="6062079" y="1295398"/>
          <a:ext cx="2396120" cy="822558"/>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noProof="0" dirty="0" err="1"/>
            <a:t>Peligros</a:t>
          </a:r>
          <a:r>
            <a:rPr lang="en-US" sz="2200" b="1" kern="1200" noProof="0" dirty="0"/>
            <a:t> </a:t>
          </a:r>
          <a:r>
            <a:rPr lang="en-US" sz="2200" b="1" kern="1200" noProof="0" dirty="0" err="1"/>
            <a:t>Ambientales</a:t>
          </a:r>
          <a:endParaRPr lang="en-US" sz="2200" kern="1200" noProof="0" dirty="0"/>
        </a:p>
      </dsp:txBody>
      <dsp:txXfrm>
        <a:off x="6086171" y="1319490"/>
        <a:ext cx="2347936" cy="774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EE11-6A94-4A68-88E3-26A8E065D012}">
      <dsp:nvSpPr>
        <dsp:cNvPr id="0" name=""/>
        <dsp:cNvSpPr/>
      </dsp:nvSpPr>
      <dsp:spPr>
        <a:xfrm>
          <a:off x="0" y="0"/>
          <a:ext cx="6855161" cy="756551"/>
        </a:xfrm>
        <a:prstGeom prst="roundRect">
          <a:avLst>
            <a:gd name="adj" fmla="val 10000"/>
          </a:avLst>
        </a:prstGeom>
        <a:solidFill>
          <a:srgbClr val="0068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err="1"/>
            <a:t>Grupos</a:t>
          </a:r>
          <a:r>
            <a:rPr lang="en-US" sz="2100" kern="1200" dirty="0"/>
            <a:t> de </a:t>
          </a:r>
          <a:r>
            <a:rPr lang="en-US" sz="2100" kern="1200" dirty="0" err="1"/>
            <a:t>Peligros</a:t>
          </a:r>
          <a:r>
            <a:rPr lang="en-US" sz="2100" kern="1200" dirty="0"/>
            <a:t> (</a:t>
          </a:r>
          <a:r>
            <a:rPr lang="en-US" sz="2100" kern="1200" dirty="0" err="1"/>
            <a:t>Físico</a:t>
          </a:r>
          <a:r>
            <a:rPr lang="en-US" sz="2100" kern="1200" dirty="0"/>
            <a:t>, a la </a:t>
          </a:r>
          <a:r>
            <a:rPr lang="en-US" sz="2100" kern="1200" dirty="0" err="1"/>
            <a:t>Salud</a:t>
          </a:r>
          <a:r>
            <a:rPr lang="en-US" sz="2100" kern="1200" dirty="0"/>
            <a:t> </a:t>
          </a:r>
          <a:r>
            <a:rPr lang="en-US" sz="2100" kern="1200" dirty="0" err="1"/>
            <a:t>y</a:t>
          </a:r>
          <a:r>
            <a:rPr lang="en-US" sz="2100" kern="1200" dirty="0"/>
            <a:t> </a:t>
          </a:r>
          <a:r>
            <a:rPr lang="en-US" sz="2100" kern="1200" dirty="0" err="1"/>
            <a:t>Ambiental</a:t>
          </a:r>
          <a:r>
            <a:rPr lang="en-US" sz="2100" kern="1200" dirty="0"/>
            <a:t>)</a:t>
          </a:r>
        </a:p>
      </dsp:txBody>
      <dsp:txXfrm>
        <a:off x="22159" y="22159"/>
        <a:ext cx="5974853" cy="712233"/>
      </dsp:txXfrm>
    </dsp:sp>
    <dsp:sp modelId="{8B28136A-6650-4566-98A7-F39522B25CAC}">
      <dsp:nvSpPr>
        <dsp:cNvPr id="0" name=""/>
        <dsp:cNvSpPr/>
      </dsp:nvSpPr>
      <dsp:spPr>
        <a:xfrm>
          <a:off x="574119" y="894106"/>
          <a:ext cx="6855161" cy="756551"/>
        </a:xfrm>
        <a:prstGeom prst="roundRect">
          <a:avLst>
            <a:gd name="adj" fmla="val 10000"/>
          </a:avLst>
        </a:prstGeom>
        <a:solidFill>
          <a:srgbClr val="0068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err="1"/>
            <a:t>Clase</a:t>
          </a:r>
          <a:r>
            <a:rPr lang="en-US" sz="2100" kern="1200" dirty="0"/>
            <a:t> de </a:t>
          </a:r>
          <a:r>
            <a:rPr lang="en-US" sz="2100" kern="1200" dirty="0" err="1"/>
            <a:t>Peligro</a:t>
          </a:r>
          <a:r>
            <a:rPr lang="en-US" sz="2100" kern="1200" dirty="0"/>
            <a:t> (</a:t>
          </a:r>
          <a:r>
            <a:rPr lang="en-US" sz="2100" kern="1200" dirty="0" err="1"/>
            <a:t>Explosivos</a:t>
          </a:r>
          <a:r>
            <a:rPr lang="en-US" sz="2100" kern="1200" dirty="0"/>
            <a:t>, </a:t>
          </a:r>
          <a:r>
            <a:rPr lang="en-US" sz="2100" kern="1200" dirty="0" err="1"/>
            <a:t>Toxicidad</a:t>
          </a:r>
          <a:r>
            <a:rPr lang="en-US" sz="2100" kern="1200" dirty="0"/>
            <a:t> </a:t>
          </a:r>
          <a:r>
            <a:rPr lang="en-US" sz="2100" kern="1200" dirty="0" err="1"/>
            <a:t>Aguda</a:t>
          </a:r>
          <a:r>
            <a:rPr lang="en-US" sz="2100" kern="1200" dirty="0"/>
            <a:t>,…)</a:t>
          </a:r>
        </a:p>
      </dsp:txBody>
      <dsp:txXfrm>
        <a:off x="596278" y="916265"/>
        <a:ext cx="5744965" cy="712233"/>
      </dsp:txXfrm>
    </dsp:sp>
    <dsp:sp modelId="{20277EEB-515A-416E-8231-60D5485F377F}">
      <dsp:nvSpPr>
        <dsp:cNvPr id="0" name=""/>
        <dsp:cNvSpPr/>
      </dsp:nvSpPr>
      <dsp:spPr>
        <a:xfrm>
          <a:off x="1139670" y="1788213"/>
          <a:ext cx="6855161" cy="756551"/>
        </a:xfrm>
        <a:prstGeom prst="roundRect">
          <a:avLst>
            <a:gd name="adj" fmla="val 10000"/>
          </a:avLst>
        </a:prstGeom>
        <a:solidFill>
          <a:srgbClr val="0068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Categorías de Peligro (1, 2 or Tipo A, B…)</a:t>
          </a:r>
          <a:endParaRPr lang="en-US" sz="2100" kern="1200" dirty="0"/>
        </a:p>
      </dsp:txBody>
      <dsp:txXfrm>
        <a:off x="1161829" y="1810372"/>
        <a:ext cx="5753534" cy="712233"/>
      </dsp:txXfrm>
    </dsp:sp>
    <dsp:sp modelId="{126D92D1-77B4-4E0D-9A32-48A9E1B2BEF6}">
      <dsp:nvSpPr>
        <dsp:cNvPr id="0" name=""/>
        <dsp:cNvSpPr/>
      </dsp:nvSpPr>
      <dsp:spPr>
        <a:xfrm>
          <a:off x="1713790" y="2682320"/>
          <a:ext cx="6855161" cy="756551"/>
        </a:xfrm>
        <a:prstGeom prst="roundRect">
          <a:avLst>
            <a:gd name="adj" fmla="val 10000"/>
          </a:avLst>
        </a:prstGeom>
        <a:solidFill>
          <a:srgbClr val="0068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Subcategorías de Peligro (1A, 1B, 2A….)</a:t>
          </a:r>
          <a:endParaRPr lang="en-US" sz="2100" kern="1200" dirty="0"/>
        </a:p>
      </dsp:txBody>
      <dsp:txXfrm>
        <a:off x="1735949" y="2704479"/>
        <a:ext cx="5744965" cy="712233"/>
      </dsp:txXfrm>
    </dsp:sp>
    <dsp:sp modelId="{67121BA6-E8A1-4900-B797-BA87D147DC37}">
      <dsp:nvSpPr>
        <dsp:cNvPr id="0" name=""/>
        <dsp:cNvSpPr/>
      </dsp:nvSpPr>
      <dsp:spPr>
        <a:xfrm>
          <a:off x="6363402" y="579449"/>
          <a:ext cx="491758" cy="491758"/>
        </a:xfrm>
        <a:prstGeom prst="downArrow">
          <a:avLst>
            <a:gd name="adj1" fmla="val 55000"/>
            <a:gd name="adj2" fmla="val 45000"/>
          </a:avLst>
        </a:prstGeom>
        <a:solidFill>
          <a:schemeClr val="bg1">
            <a:alpha val="90000"/>
          </a:schemeClr>
        </a:solidFill>
        <a:ln w="25400" cap="flat" cmpd="sng" algn="ctr">
          <a:solidFill>
            <a:srgbClr val="145F4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6474048" y="579449"/>
        <a:ext cx="270466" cy="370048"/>
      </dsp:txXfrm>
    </dsp:sp>
    <dsp:sp modelId="{E323A48F-E9A2-43CF-A860-DBFE5AEB705E}">
      <dsp:nvSpPr>
        <dsp:cNvPr id="0" name=""/>
        <dsp:cNvSpPr/>
      </dsp:nvSpPr>
      <dsp:spPr>
        <a:xfrm>
          <a:off x="6937522" y="1473556"/>
          <a:ext cx="491758" cy="491758"/>
        </a:xfrm>
        <a:prstGeom prst="downArrow">
          <a:avLst>
            <a:gd name="adj1" fmla="val 55000"/>
            <a:gd name="adj2" fmla="val 45000"/>
          </a:avLst>
        </a:prstGeom>
        <a:solidFill>
          <a:schemeClr val="bg1">
            <a:alpha val="90000"/>
          </a:schemeClr>
        </a:solidFill>
        <a:ln w="25400" cap="flat" cmpd="sng" algn="ctr">
          <a:solidFill>
            <a:srgbClr val="145F4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7048168" y="1473556"/>
        <a:ext cx="270466" cy="370048"/>
      </dsp:txXfrm>
    </dsp:sp>
    <dsp:sp modelId="{5BD69DF5-5B49-4E29-9C1D-DA92A6928599}">
      <dsp:nvSpPr>
        <dsp:cNvPr id="0" name=""/>
        <dsp:cNvSpPr/>
      </dsp:nvSpPr>
      <dsp:spPr>
        <a:xfrm>
          <a:off x="7503073" y="2367663"/>
          <a:ext cx="491758" cy="491758"/>
        </a:xfrm>
        <a:prstGeom prst="downArrow">
          <a:avLst>
            <a:gd name="adj1" fmla="val 55000"/>
            <a:gd name="adj2" fmla="val 45000"/>
          </a:avLst>
        </a:prstGeom>
        <a:solidFill>
          <a:schemeClr val="bg1">
            <a:alpha val="90000"/>
          </a:schemeClr>
        </a:solidFill>
        <a:ln w="25400" cap="flat" cmpd="sng" algn="ctr">
          <a:solidFill>
            <a:srgbClr val="145F4D">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7613719" y="2367663"/>
        <a:ext cx="270466" cy="370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Times" pitchFamily="-110" charset="0"/>
                <a:ea typeface="MS PGothic" panose="020B0600070205080204" pitchFamily="34" charset="-128"/>
                <a:cs typeface="MS PGothic" pitchFamily="34" charset="-128"/>
              </a:defRPr>
            </a:lvl1pPr>
          </a:lstStyle>
          <a:p>
            <a:pPr>
              <a:defRPr/>
            </a:pPr>
            <a:endParaRPr lang="es-ES_tradnl"/>
          </a:p>
        </p:txBody>
      </p:sp>
      <p:sp>
        <p:nvSpPr>
          <p:cNvPr id="819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Times" pitchFamily="-110" charset="0"/>
                <a:ea typeface="MS PGothic" panose="020B0600070205080204" pitchFamily="34" charset="-128"/>
                <a:cs typeface="MS PGothic" pitchFamily="34" charset="-128"/>
              </a:defRPr>
            </a:lvl1pPr>
          </a:lstStyle>
          <a:p>
            <a:pPr>
              <a:defRPr/>
            </a:pPr>
            <a:endParaRPr lang="es-ES_tradnl"/>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Times" pitchFamily="-110" charset="0"/>
                <a:ea typeface="MS PGothic" panose="020B0600070205080204" pitchFamily="34" charset="-128"/>
                <a:cs typeface="MS PGothic" pitchFamily="34" charset="-128"/>
              </a:defRPr>
            </a:lvl1pPr>
          </a:lstStyle>
          <a:p>
            <a:pPr>
              <a:defRPr/>
            </a:pPr>
            <a:endParaRPr lang="es-ES_tradnl"/>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FA306E34-DF5C-42CD-9D62-D0E1259F267C}" type="slidenum">
              <a:rPr lang="en-US" altLang="en-US"/>
              <a:pPr/>
              <a:t>‹#›</a:t>
            </a:fld>
            <a:endParaRPr lang="en-US" altLang="en-US"/>
          </a:p>
        </p:txBody>
      </p:sp>
    </p:spTree>
    <p:extLst>
      <p:ext uri="{BB962C8B-B14F-4D97-AF65-F5344CB8AC3E}">
        <p14:creationId xmlns:p14="http://schemas.microsoft.com/office/powerpoint/2010/main" val="679383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panose="020B0600070205080204"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anose="020B0600070205080204" pitchFamily="34" charset="-128"/>
        <a:cs typeface="ＭＳ Ｐゴシック" pitchFamily="-110" charset="-128"/>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dropbox.com/s/8igarlegp6b49ym/Safety%20Data%20Sheet%20Gasoline.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31C3B1C0-C007-4728-8F51-F73302C0654B}" type="slidenum">
              <a:rPr lang="en-US" altLang="en-US" sz="1300"/>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Slayt Görüntüsü Yer Tutucusu"/>
          <p:cNvSpPr>
            <a:spLocks noGrp="1" noRot="1" noChangeAspect="1" noTextEdit="1"/>
          </p:cNvSpPr>
          <p:nvPr>
            <p:ph type="sldImg"/>
          </p:nvPr>
        </p:nvSpPr>
        <p:spPr>
          <a:ln/>
        </p:spPr>
      </p:sp>
      <p:sp>
        <p:nvSpPr>
          <p:cNvPr id="235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Comunicación de Riesgos provee a los empleados información que les permite protegerse en el lugar de trabajo de los peligros químicos mencionados. </a:t>
            </a:r>
          </a:p>
          <a:p>
            <a:endParaRPr lang="en-US" altLang="en-US" smtClean="0">
              <a:latin typeface="Times" charset="0"/>
            </a:endParaRPr>
          </a:p>
          <a:p>
            <a:endParaRPr lang="tr-TR" altLang="en-US" smtClean="0">
              <a:latin typeface="Times" charset="0"/>
            </a:endParaRPr>
          </a:p>
        </p:txBody>
      </p:sp>
      <p:sp>
        <p:nvSpPr>
          <p:cNvPr id="235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8F3AA011-2C2D-4336-868F-4C50E6ABE847}" type="slidenum">
              <a:rPr lang="en-US" altLang="en-US" sz="1300"/>
              <a:pPr>
                <a:spcBef>
                  <a:spcPct val="0"/>
                </a:spcBef>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Slayt Görüntüsü Yer Tutucusu"/>
          <p:cNvSpPr>
            <a:spLocks noGrp="1" noRot="1" noChangeAspect="1" noTextEdit="1"/>
          </p:cNvSpPr>
          <p:nvPr>
            <p:ph type="sldImg"/>
          </p:nvPr>
        </p:nvSpPr>
        <p:spPr>
          <a:ln/>
        </p:spPr>
      </p:sp>
      <p:sp>
        <p:nvSpPr>
          <p:cNvPr id="256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GHS, que significa </a:t>
            </a:r>
            <a:r>
              <a:rPr lang="en-US" altLang="en-US" b="1" smtClean="0">
                <a:latin typeface="Times" charset="0"/>
              </a:rPr>
              <a:t>“Sistema Globalmente Armonizado de Clasificación y Etiquetado de Productos Químicos,”</a:t>
            </a:r>
            <a:r>
              <a:rPr lang="en-US" altLang="en-US" smtClean="0">
                <a:latin typeface="Times" charset="0"/>
              </a:rPr>
              <a:t> es un enfoque internacional para la comunicación de riesgos que provee criterios consensuados para la clasificación de los productos químicos peligrosos y un enfoque estandarizado para etiquetas y fichas de datos de seguridad. Este es un nuevo sistema para la clasificación y etiquetado de los productos químicos, cubriendo peligros para la salud, físicos y ambientales. Este sistema apunta a mejorar la seguridad y la salud de trabajadores a través de una comunicación más efectiva sobre los productos químicos y sus peligros. </a:t>
            </a:r>
          </a:p>
        </p:txBody>
      </p:sp>
      <p:sp>
        <p:nvSpPr>
          <p:cNvPr id="256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4CF34174-5CA2-4796-AC45-A157EEA34905}" type="slidenum">
              <a:rPr lang="en-US" altLang="en-US" sz="1300"/>
              <a:pPr>
                <a:spcBef>
                  <a:spcPct val="0"/>
                </a:spcBef>
              </a:pPr>
              <a:t>11</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a:ln/>
        </p:spPr>
      </p:sp>
      <p:sp>
        <p:nvSpPr>
          <p:cNvPr id="2765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charset="0"/>
              </a:rPr>
              <a:t>Norma de Comunicación de Riesgos</a:t>
            </a:r>
            <a:r>
              <a:rPr lang="en-US" altLang="en-US" smtClean="0">
                <a:latin typeface="Times" charset="0"/>
              </a:rPr>
              <a:t> (HCS) or 29 CFR 1910.1200 protege el derecho de los empleados a estar informados sobre los peligros químicos en su lugar de trabajo. Esta norma es también conocida como la norma del “Derecho a Saber.” La norma de comunicación de riesgos cubre peligros para la salud, físicos y ambientales y obliga a que los empleadores informen y entrenen trabajadores sobre los químicos peligrosos y sus posibles peligros en el lugar de trabajo. </a:t>
            </a:r>
          </a:p>
          <a:p>
            <a:endParaRPr lang="en-US" altLang="en-US" smtClean="0">
              <a:latin typeface="Times" charset="0"/>
            </a:endParaRPr>
          </a:p>
          <a:p>
            <a:endParaRPr lang="tr-TR" altLang="en-US" smtClean="0">
              <a:latin typeface="Times" charset="0"/>
            </a:endParaRPr>
          </a:p>
        </p:txBody>
      </p:sp>
      <p:sp>
        <p:nvSpPr>
          <p:cNvPr id="2765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958FE9E2-A47F-420D-858A-A72EFE378D77}" type="slidenum">
              <a:rPr lang="en-US" altLang="en-US" sz="1300"/>
              <a:pPr>
                <a:spcBef>
                  <a:spcPct val="0"/>
                </a:spcBef>
              </a:pPr>
              <a:t>12</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a:ln/>
        </p:spPr>
      </p:sp>
      <p:sp>
        <p:nvSpPr>
          <p:cNvPr id="2969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HCS fue promulgada por primera vez el 25 de noviembre de 1983 y se hizo aplicable a la industria de la construcción en 1994. Fue revisada en el 2012 para alinearla con la GHS, que es respaldada por las Naciones Unidas. Este nuevo sistema será implementado en su totalidad para junio del 2016</a:t>
            </a:r>
          </a:p>
          <a:p>
            <a:endParaRPr lang="tr-TR" altLang="en-US" smtClean="0">
              <a:latin typeface="Times" charset="0"/>
            </a:endParaRPr>
          </a:p>
        </p:txBody>
      </p:sp>
      <p:sp>
        <p:nvSpPr>
          <p:cNvPr id="2970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E17D802E-5640-41FE-92EC-78E25DA694E2}" type="slidenum">
              <a:rPr lang="en-US" altLang="en-US" sz="1300"/>
              <a:pPr>
                <a:spcBef>
                  <a:spcPct val="0"/>
                </a:spcBef>
              </a:pPr>
              <a:t>13</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a:ln/>
        </p:spPr>
      </p:sp>
      <p:sp>
        <p:nvSpPr>
          <p:cNvPr id="317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Se espera que la HCS/GHS mejore el entendimiento de peligros y seguridad en el uso de químicos. La nueva norma ayudará a reducir lesiones y accidentes y a decrecer los costos de empresas estadounidenses al eliminar: la necesidad de actualizar etiquetas periódicamente, revisar las fichas de datos de seguridad y realizar evaluaciones para clasificación. </a:t>
            </a:r>
          </a:p>
          <a:p>
            <a:endParaRPr lang="tr-TR" altLang="en-US" smtClean="0">
              <a:latin typeface="Times" charset="0"/>
            </a:endParaRPr>
          </a:p>
        </p:txBody>
      </p:sp>
      <p:sp>
        <p:nvSpPr>
          <p:cNvPr id="3174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9D571DA7-D0A1-4686-8AD0-89170BEE7DA9}" type="slidenum">
              <a:rPr lang="en-US" altLang="en-US" sz="1300"/>
              <a:pPr>
                <a:spcBef>
                  <a:spcPct val="0"/>
                </a:spcBef>
              </a:pPr>
              <a:t>14</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a:ln/>
        </p:spPr>
      </p:sp>
      <p:sp>
        <p:nvSpPr>
          <p:cNvPr id="337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Norma de Comunicación de Riesgos tiene 10 secciones que son: propósito, alcance y aplicación, definiciones, clasificación de peligros, programa escrito de comunicación de riesgos, etiquetas y otras formas de advertencia, fichas de datos de seguridad, información y entrenamiento de empleados, secretos comerciales y fechas de vigencia.</a:t>
            </a:r>
          </a:p>
          <a:p>
            <a:r>
              <a:rPr lang="en-US" altLang="en-US" smtClean="0">
                <a:latin typeface="Times" charset="0"/>
              </a:rPr>
              <a:t> </a:t>
            </a:r>
          </a:p>
          <a:p>
            <a:r>
              <a:rPr lang="en-US" altLang="en-US" smtClean="0">
                <a:latin typeface="Times" charset="0"/>
              </a:rPr>
              <a:t>Estas secciones son explicadas en detalle en los siguientes diapositivas.</a:t>
            </a:r>
          </a:p>
        </p:txBody>
      </p:sp>
      <p:sp>
        <p:nvSpPr>
          <p:cNvPr id="3379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908E494-B2E1-463B-B05C-75CB810E87C6}" type="slidenum">
              <a:rPr lang="en-US" altLang="en-US" sz="1300"/>
              <a:pPr>
                <a:spcBef>
                  <a:spcPct val="0"/>
                </a:spcBef>
              </a:pPr>
              <a:t>15</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a:ln/>
        </p:spPr>
      </p:sp>
      <p:sp>
        <p:nvSpPr>
          <p:cNvPr id="3584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propósito principal de la norma es asegurar que todo producto químico importado o producido sea clasificado de acuerdo a sus peligros, y que la información sobre sus riesgos sea transmitida a ambos los empleadores y empleados.</a:t>
            </a:r>
          </a:p>
          <a:p>
            <a:endParaRPr lang="tr-TR" altLang="en-US" smtClean="0">
              <a:latin typeface="Times" charset="0"/>
            </a:endParaRPr>
          </a:p>
        </p:txBody>
      </p:sp>
      <p:sp>
        <p:nvSpPr>
          <p:cNvPr id="3584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DE251F64-3A48-4EA6-A392-D45B101FBF4C}" type="slidenum">
              <a:rPr lang="tr-TR" altLang="en-US" sz="1300"/>
              <a:pPr>
                <a:spcBef>
                  <a:spcPct val="0"/>
                </a:spcBef>
              </a:pPr>
              <a:t>16</a:t>
            </a:fld>
            <a:endParaRPr lang="tr-TR"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a:ln/>
        </p:spPr>
      </p:sp>
      <p:sp>
        <p:nvSpPr>
          <p:cNvPr id="378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HCS también apunta a dar información a personas que pueden estar expuestas a químicos peligrosos, información sobre medidas de protección como el etiquetado de químicos, desarrollo de programas de entrenamiento, uso de fichas de datos de seguridad (SDS) y el mantenimiento de un programa escrito de comunicación de riesgos.</a:t>
            </a:r>
          </a:p>
          <a:p>
            <a:endParaRPr lang="tr-TR" altLang="en-US" smtClean="0">
              <a:latin typeface="Times" charset="0"/>
            </a:endParaRPr>
          </a:p>
        </p:txBody>
      </p:sp>
      <p:sp>
        <p:nvSpPr>
          <p:cNvPr id="378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7979B158-8A1D-421D-A692-E63FDDE4976C}" type="slidenum">
              <a:rPr lang="tr-TR" altLang="en-US" sz="1300"/>
              <a:pPr>
                <a:spcBef>
                  <a:spcPct val="0"/>
                </a:spcBef>
              </a:pPr>
              <a:t>17</a:t>
            </a:fld>
            <a:endParaRPr lang="tr-TR"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p:cNvSpPr>
            <a:spLocks noGrp="1" noRot="1" noChangeAspect="1" noTextEdit="1"/>
          </p:cNvSpPr>
          <p:nvPr>
            <p:ph type="sldImg"/>
          </p:nvPr>
        </p:nvSpPr>
        <p:spPr>
          <a:ln/>
        </p:spPr>
      </p:sp>
      <p:sp>
        <p:nvSpPr>
          <p:cNvPr id="399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Bajo la HCS, los empleadores deben informar a sus empleados sobre la existencia de sustancias químicas peligrosas en su lugar de trabajo, a través de </a:t>
            </a:r>
            <a:r>
              <a:rPr lang="en-US" altLang="en-US" b="1" smtClean="0">
                <a:latin typeface="Times" charset="0"/>
              </a:rPr>
              <a:t>etiquetas u otra forma de advertencia </a:t>
            </a:r>
            <a:r>
              <a:rPr lang="en-US" altLang="en-US" smtClean="0">
                <a:latin typeface="Times" charset="0"/>
              </a:rPr>
              <a:t>como pancartas y marcas,  </a:t>
            </a:r>
            <a:r>
              <a:rPr lang="en-US" altLang="en-US" b="1" smtClean="0">
                <a:latin typeface="Times" charset="0"/>
              </a:rPr>
              <a:t>fichas de datos de seguridad</a:t>
            </a:r>
            <a:r>
              <a:rPr lang="en-US" altLang="en-US" smtClean="0">
                <a:latin typeface="Times" charset="0"/>
              </a:rPr>
              <a:t> que son documentos que contienen detalles sobre químicos peligrosos específicos, y </a:t>
            </a:r>
            <a:r>
              <a:rPr lang="en-US" altLang="en-US" b="1" smtClean="0">
                <a:latin typeface="Times" charset="0"/>
              </a:rPr>
              <a:t>entrenamiento</a:t>
            </a:r>
            <a:r>
              <a:rPr lang="en-US" altLang="en-US" smtClean="0">
                <a:latin typeface="Times" charset="0"/>
              </a:rPr>
              <a:t>  sobre la norma, la existencia de químicos peligrosos en el lugar de trabajo y el uso de esos químicos. </a:t>
            </a:r>
          </a:p>
          <a:p>
            <a:endParaRPr lang="tr-TR" altLang="en-US" smtClean="0">
              <a:latin typeface="Times" charset="0"/>
            </a:endParaRPr>
          </a:p>
          <a:p>
            <a:endParaRPr lang="tr-TR" altLang="en-US" smtClean="0">
              <a:latin typeface="Times" charset="0"/>
            </a:endParaRPr>
          </a:p>
          <a:p>
            <a:r>
              <a:rPr lang="en-US" altLang="en-US" b="1" smtClean="0">
                <a:latin typeface="Times" charset="0"/>
              </a:rPr>
              <a:t>Fuente de la Figura:</a:t>
            </a:r>
            <a:r>
              <a:rPr lang="en-US" altLang="en-US" smtClean="0">
                <a:latin typeface="Times" charset="0"/>
              </a:rPr>
              <a:t> Número de la subvención</a:t>
            </a:r>
            <a:r>
              <a:rPr lang="en-US" altLang="en-US" b="1" smtClean="0">
                <a:latin typeface="Times" charset="0"/>
              </a:rPr>
              <a:t> </a:t>
            </a:r>
            <a:r>
              <a:rPr lang="en-US" altLang="en-US" smtClean="0">
                <a:latin typeface="Times" charset="0"/>
              </a:rPr>
              <a:t>Susan Harwood   22315-11-60-F-72, UNIVERSIDAD DE PUERTO RICO, Campus de Río Piedras </a:t>
            </a:r>
          </a:p>
          <a:p>
            <a:r>
              <a:rPr lang="en-US" altLang="en-US" smtClean="0">
                <a:latin typeface="Times" charset="0"/>
              </a:rPr>
              <a:t>	            División de Educación Continua y Estudios Profesionales (DECEP) [Division of Continued Education and Professional Studies]</a:t>
            </a:r>
          </a:p>
          <a:p>
            <a:endParaRPr lang="tr-TR" altLang="en-US" smtClean="0">
              <a:latin typeface="Times" charset="0"/>
            </a:endParaRPr>
          </a:p>
        </p:txBody>
      </p:sp>
      <p:sp>
        <p:nvSpPr>
          <p:cNvPr id="3994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3D225EDF-B881-4D62-9A3E-4DFBEC2CCBF5}" type="slidenum">
              <a:rPr lang="en-US" altLang="en-US" sz="1300"/>
              <a:pPr>
                <a:spcBef>
                  <a:spcPct val="0"/>
                </a:spcBef>
              </a:pPr>
              <a:t>18</a:t>
            </a:fld>
            <a:endParaRPr lang="en-US" alt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Slayt Görüntüsü Yer Tutucusu"/>
          <p:cNvSpPr>
            <a:spLocks noGrp="1" noRot="1" noChangeAspect="1" noTextEdit="1"/>
          </p:cNvSpPr>
          <p:nvPr>
            <p:ph type="sldImg"/>
          </p:nvPr>
        </p:nvSpPr>
        <p:spPr>
          <a:ln/>
        </p:spPr>
      </p:sp>
      <p:sp>
        <p:nvSpPr>
          <p:cNvPr id="419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empleadores en laboratorios y centros de trabajo donde los empleados solo manipulan químicos peligrosos en contenedores sellados deben revisar las etiquetas en los contenedores para asegurarse que estas no están deterioradas o no han sido removidas, deben mantener fichas de datos de seguridad y hacerlas accesibles a los empleados, y asegurarse de que todos los empleados están entrenados en concordancia con la información y la sección de entrenamiento de la norma. </a:t>
            </a:r>
          </a:p>
          <a:p>
            <a:endParaRPr lang="tr-TR" altLang="en-US" smtClean="0">
              <a:latin typeface="Times" charset="0"/>
            </a:endParaRPr>
          </a:p>
        </p:txBody>
      </p:sp>
      <p:sp>
        <p:nvSpPr>
          <p:cNvPr id="4198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AC826601-E299-4323-8AE6-60D7B0F6D9A8}" type="slidenum">
              <a:rPr lang="en-US" altLang="en-US" sz="1300"/>
              <a:pPr>
                <a:spcBef>
                  <a:spcPct val="0"/>
                </a:spcBef>
              </a:pPr>
              <a:t>19</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6F693ED-786D-4D85-8E1C-3FF98966981B}" type="slidenum">
              <a:rPr lang="en-US" altLang="en-US" sz="1300"/>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a:ln/>
        </p:spPr>
      </p:sp>
      <p:sp>
        <p:nvSpPr>
          <p:cNvPr id="4403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fabricantes y distribuidores están obligados a proveer las fichas de datos de seguridad y etiquetas de los contenedores antes de su envío. Si la ficha de datos de seguridad no es proveída con un envío que ha sido etiquetado como una sustancia química peligrosa, el distribuidor o el empleador debe obtener una del fabricante o importador del producto químico tan pronto como sea posible. El fabricante del producto químico o importador deberá también proveer a los distribuidores o empleadores con una ficha de datos de seguridad cuando ésta sea requerida. </a:t>
            </a:r>
          </a:p>
          <a:p>
            <a:endParaRPr lang="tr-TR" altLang="en-US" smtClean="0">
              <a:latin typeface="Times" charset="0"/>
            </a:endParaRPr>
          </a:p>
          <a:p>
            <a:endParaRPr lang="tr-TR" altLang="en-US" smtClean="0">
              <a:latin typeface="Times" charset="0"/>
            </a:endParaRPr>
          </a:p>
          <a:p>
            <a:pPr eaLnBrk="1" hangingPunct="1">
              <a:lnSpc>
                <a:spcPct val="90000"/>
              </a:lnSpc>
              <a:buFont typeface="Wingdings" pitchFamily="2" charset="2"/>
              <a:buNone/>
            </a:pPr>
            <a:r>
              <a:rPr lang="en-US" altLang="en-US" b="1" smtClean="0">
                <a:latin typeface="Times" charset="0"/>
              </a:rPr>
              <a:t>Figure Source</a:t>
            </a:r>
            <a:r>
              <a:rPr lang="tr-TR" altLang="en-US" sz="800" b="1" smtClean="0">
                <a:latin typeface="Times" charset="0"/>
              </a:rPr>
              <a:t>: </a:t>
            </a:r>
            <a:r>
              <a:rPr lang="en-US" altLang="en-US" sz="800" smtClean="0">
                <a:latin typeface="Times" charset="0"/>
              </a:rPr>
              <a:t>Susan Harwood grant number 22315-11-60-F-72</a:t>
            </a:r>
            <a:r>
              <a:rPr lang="tr-TR" altLang="en-US" sz="800" smtClean="0">
                <a:latin typeface="Times" charset="0"/>
              </a:rPr>
              <a:t>, </a:t>
            </a:r>
            <a:r>
              <a:rPr lang="en-US" altLang="en-US" smtClean="0">
                <a:latin typeface="Times" charset="0"/>
              </a:rPr>
              <a:t>UNIVERSITY OF  PUERTO RICO Rí</a:t>
            </a:r>
            <a:r>
              <a:rPr lang="tr-TR" altLang="en-US" smtClean="0">
                <a:latin typeface="Times" charset="0"/>
              </a:rPr>
              <a:t>o </a:t>
            </a:r>
            <a:r>
              <a:rPr lang="en-US" altLang="en-US" smtClean="0">
                <a:latin typeface="Times" charset="0"/>
              </a:rPr>
              <a:t>Piedras  Campus</a:t>
            </a:r>
            <a:endParaRPr lang="tr-TR" altLang="en-US" smtClean="0">
              <a:latin typeface="Times" charset="0"/>
            </a:endParaRPr>
          </a:p>
          <a:p>
            <a:pPr eaLnBrk="1" hangingPunct="1">
              <a:lnSpc>
                <a:spcPct val="90000"/>
              </a:lnSpc>
              <a:buFont typeface="Wingdings" pitchFamily="2" charset="2"/>
              <a:buNone/>
            </a:pPr>
            <a:r>
              <a:rPr lang="tr-TR" altLang="en-US" smtClean="0">
                <a:latin typeface="Times" charset="0"/>
              </a:rPr>
              <a:t>	  </a:t>
            </a:r>
            <a:r>
              <a:rPr lang="en-US" altLang="en-US" smtClean="0">
                <a:latin typeface="Times" charset="0"/>
              </a:rPr>
              <a:t>Division of Continued Education and Professional Studies</a:t>
            </a:r>
            <a:r>
              <a:rPr lang="tr-TR" altLang="en-US" smtClean="0">
                <a:latin typeface="Times" charset="0"/>
              </a:rPr>
              <a:t> </a:t>
            </a:r>
            <a:r>
              <a:rPr lang="en-US" altLang="en-US" smtClean="0">
                <a:latin typeface="Times" charset="0"/>
              </a:rPr>
              <a:t>(DECEP)</a:t>
            </a:r>
          </a:p>
          <a:p>
            <a:endParaRPr lang="tr-TR" altLang="en-US" smtClean="0">
              <a:latin typeface="Times" charset="0"/>
            </a:endParaRPr>
          </a:p>
        </p:txBody>
      </p:sp>
      <p:sp>
        <p:nvSpPr>
          <p:cNvPr id="4403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5D2DFBDE-0F4A-407E-BEA1-105D9A622FBA}" type="slidenum">
              <a:rPr lang="en-US" altLang="en-US" sz="1300"/>
              <a:pPr>
                <a:spcBef>
                  <a:spcPct val="0"/>
                </a:spcBef>
              </a:pPr>
              <a:t>20</a:t>
            </a:fld>
            <a:endParaRPr lang="en-US" alt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a:ln/>
        </p:spPr>
      </p:sp>
      <p:sp>
        <p:nvSpPr>
          <p:cNvPr id="4608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Ambos empleados y empleadores deben conocer los significados de las palabras usadas en la HCS para un mejor entendimiento de éstos. Hay muchos términos que son definidos en la sección de definiciones de la HCS, como por ejemplosustancia química, fabricante de sustancias químicas, nombre de la sustancia química, empleado, empleador, clase de peligro, y así sucesivamente. </a:t>
            </a:r>
          </a:p>
        </p:txBody>
      </p:sp>
      <p:sp>
        <p:nvSpPr>
          <p:cNvPr id="4608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8D881207-5460-4838-9E2E-C0E16A54CAEE}" type="slidenum">
              <a:rPr lang="en-US" altLang="en-US" sz="1300"/>
              <a:pPr>
                <a:spcBef>
                  <a:spcPct val="0"/>
                </a:spcBef>
              </a:pPr>
              <a:t>21</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a:ln/>
        </p:spPr>
      </p:sp>
      <p:sp>
        <p:nvSpPr>
          <p:cNvPr id="4813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También hay otras definiciones dadas en la HCS, como por ejemplo: etiqueta, pictograma, área de trabajo, lugar de trabajo, etc. </a:t>
            </a:r>
          </a:p>
        </p:txBody>
      </p:sp>
      <p:sp>
        <p:nvSpPr>
          <p:cNvPr id="4813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3C92042F-DE56-4925-95AA-002158318C5E}" type="slidenum">
              <a:rPr lang="en-US" altLang="en-US" sz="1300"/>
              <a:pPr>
                <a:spcBef>
                  <a:spcPct val="0"/>
                </a:spcBef>
              </a:pPr>
              <a:t>22</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a:ln/>
        </p:spPr>
      </p:sp>
      <p:sp>
        <p:nvSpPr>
          <p:cNvPr id="5017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términos: sustancia química, empleador y clase de peligro son tres de las definiciones dadas en la norma de comunicación de riesgos. “Sustancia química” significa cualquier sustancia, o mezcla de sustancias. “Empleador” significa una persona involucrada en una empresa en donde las sustancias químicas son o usadas o distribuidas o producidas para su uso o distribución, incluyendo contratistas o subcontratistas.</a:t>
            </a:r>
          </a:p>
          <a:p>
            <a:r>
              <a:rPr lang="en-US" altLang="en-US" smtClean="0">
                <a:latin typeface="Times" charset="0"/>
              </a:rPr>
              <a:t> “Clase de Peligro” significa la naturaleza de un peligro para la salud o físico. Ejemplo: sólido inflamable, carcinogénico, toxicidad oral aguda. Para una lista completa de términos y sus definiciones se puede usar la sección de definiciones de la norma de comunicación de riesgos. </a:t>
            </a:r>
          </a:p>
          <a:p>
            <a:endParaRPr lang="tr-TR" altLang="en-US" smtClean="0">
              <a:latin typeface="Times" charset="0"/>
            </a:endParaRPr>
          </a:p>
        </p:txBody>
      </p:sp>
      <p:sp>
        <p:nvSpPr>
          <p:cNvPr id="5018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F5B0333E-FABB-4E3A-BA4B-93526055B2BE}" type="slidenum">
              <a:rPr lang="en-US" altLang="en-US" sz="1300"/>
              <a:pPr>
                <a:spcBef>
                  <a:spcPct val="0"/>
                </a:spcBef>
              </a:pPr>
              <a:t>23</a:t>
            </a:fld>
            <a:endParaRPr lang="en-US" alt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a:ln/>
        </p:spPr>
      </p:sp>
      <p:sp>
        <p:nvSpPr>
          <p:cNvPr id="5222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De acuerdo al HCS, importadores y fabricantes están obligados a clasificar los productos químicos según sus peligros usando la amplia gama de literatura científica disponible u otras evidencias sobre peligros potenciales. Los peligros son clasificados bajo tres encabezados en HCS: Peligros Físicos, Peligros para la Salud y Peligros Ambientales. Los peligros físicos son aquellos que amenazan la salud física de los empleados, como explosivos. Los peligros para la salud están asociados a productos químicos que generan efectos peligrosos como irritación de la piel, carcinogenicidad y toxicidad aguda. Peligros ambientales pueden generar riesgos de daño a ambientes acuáticos como toxicidad acuática aguda y toxicidad crónica aguda. </a:t>
            </a:r>
            <a:r>
              <a:rPr lang="en-US" altLang="en-US" b="1" smtClean="0">
                <a:latin typeface="Times" charset="0"/>
              </a:rPr>
              <a:t>OSHA no obliga el uso de peligros ambientales en HCS/GHS. </a:t>
            </a:r>
            <a:endParaRPr lang="en-US" altLang="en-US" smtClean="0">
              <a:latin typeface="Times" charset="0"/>
            </a:endParaRPr>
          </a:p>
        </p:txBody>
      </p:sp>
      <p:sp>
        <p:nvSpPr>
          <p:cNvPr id="5222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2AC8C00-9319-48A9-8230-37327CBE94C1}" type="slidenum">
              <a:rPr lang="en-US" altLang="en-US" sz="1300"/>
              <a:pPr>
                <a:spcBef>
                  <a:spcPct val="0"/>
                </a:spcBef>
              </a:pPr>
              <a:t>24</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a:ln/>
        </p:spPr>
      </p:sp>
      <p:sp>
        <p:nvSpPr>
          <p:cNvPr id="542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Peligros Físicos, Para la Salud y Ambientales están además clasificados en base a la severidad del peligro, expresado por números y/o letras. Bajo cada clase de peligro hay diferentes categorías y subcategorías de peligro. Estas categorías muestran la severidad del peligro. En la medida que el número de la categoría de peligro se incrementa, la severidad del peligro decrece. </a:t>
            </a:r>
          </a:p>
          <a:p>
            <a:r>
              <a:rPr lang="en-US" altLang="en-US" smtClean="0">
                <a:latin typeface="Times" charset="0"/>
              </a:rPr>
              <a:t>Las palabras de señalización y declaraciones de peligro son asignadas a los peligros de acuerdo a sus categorías de peligro. </a:t>
            </a:r>
          </a:p>
        </p:txBody>
      </p:sp>
      <p:sp>
        <p:nvSpPr>
          <p:cNvPr id="5427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B0B070D-D6DC-4110-9465-9CE156F0B0B0}" type="slidenum">
              <a:rPr lang="en-US" altLang="en-US" sz="1300"/>
              <a:pPr>
                <a:spcBef>
                  <a:spcPct val="0"/>
                </a:spcBef>
              </a:pPr>
              <a:t>25</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a:ln/>
        </p:spPr>
      </p:sp>
      <p:sp>
        <p:nvSpPr>
          <p:cNvPr id="5632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Hay 16 peligros físicos que son </a:t>
            </a:r>
            <a:r>
              <a:rPr lang="en-US" altLang="en-US" b="1" smtClean="0">
                <a:latin typeface="Times" charset="0"/>
              </a:rPr>
              <a:t>explosivos</a:t>
            </a:r>
            <a:r>
              <a:rPr lang="en-US" altLang="en-US" smtClean="0">
                <a:latin typeface="Times" charset="0"/>
              </a:rPr>
              <a:t>, </a:t>
            </a:r>
            <a:r>
              <a:rPr lang="en-US" altLang="en-US" b="1" smtClean="0">
                <a:latin typeface="Times" charset="0"/>
              </a:rPr>
              <a:t>gases inflamables</a:t>
            </a:r>
            <a:r>
              <a:rPr lang="en-US" altLang="en-US" smtClean="0">
                <a:latin typeface="Times" charset="0"/>
              </a:rPr>
              <a:t>, </a:t>
            </a:r>
            <a:r>
              <a:rPr lang="en-US" altLang="en-US" b="1" smtClean="0">
                <a:latin typeface="Times" charset="0"/>
              </a:rPr>
              <a:t>aerosoles inflamables</a:t>
            </a:r>
            <a:r>
              <a:rPr lang="en-US" altLang="en-US" smtClean="0">
                <a:latin typeface="Times" charset="0"/>
              </a:rPr>
              <a:t>, </a:t>
            </a:r>
            <a:r>
              <a:rPr lang="en-US" altLang="en-US" b="1" smtClean="0">
                <a:latin typeface="Times" charset="0"/>
              </a:rPr>
              <a:t>gases comburentes</a:t>
            </a:r>
            <a:r>
              <a:rPr lang="en-US" altLang="en-US" smtClean="0">
                <a:latin typeface="Times" charset="0"/>
              </a:rPr>
              <a:t> que pueden, generalmente al proveer oxígeno, causar o contribuir a la combustión de otro material más que el aire mismo, </a:t>
            </a:r>
            <a:r>
              <a:rPr lang="en-US" altLang="en-US" b="1" smtClean="0">
                <a:latin typeface="Times" charset="0"/>
              </a:rPr>
              <a:t>gases a presión</a:t>
            </a:r>
            <a:r>
              <a:rPr lang="en-US" altLang="en-US" smtClean="0">
                <a:latin typeface="Times" charset="0"/>
              </a:rPr>
              <a:t> que son una sustancia comprimida, licuada, o disuelta a 29 psi o más, </a:t>
            </a:r>
            <a:r>
              <a:rPr lang="en-US" altLang="en-US" b="1" smtClean="0">
                <a:latin typeface="Times" charset="0"/>
              </a:rPr>
              <a:t>líquidos inflamables</a:t>
            </a:r>
            <a:r>
              <a:rPr lang="en-US" altLang="en-US" smtClean="0">
                <a:latin typeface="Times" charset="0"/>
              </a:rPr>
              <a:t>, </a:t>
            </a:r>
            <a:r>
              <a:rPr lang="en-US" altLang="en-US" b="1" smtClean="0">
                <a:latin typeface="Times" charset="0"/>
              </a:rPr>
              <a:t>sólidos inflamables</a:t>
            </a:r>
            <a:r>
              <a:rPr lang="en-US" altLang="en-US" smtClean="0">
                <a:latin typeface="Times" charset="0"/>
              </a:rPr>
              <a:t>, </a:t>
            </a:r>
            <a:r>
              <a:rPr lang="en-US" altLang="en-US" b="1" smtClean="0">
                <a:latin typeface="Times" charset="0"/>
              </a:rPr>
              <a:t>sustancias auto-reactivas</a:t>
            </a:r>
            <a:r>
              <a:rPr lang="en-US" altLang="en-US" smtClean="0">
                <a:latin typeface="Times" charset="0"/>
              </a:rPr>
              <a:t>, que son líquidos termalmente inestables o sustancias sólidas o mezclas que pueden experimentar una fuerte descomposión exotérmica aun sin la participación del oxígeno, </a:t>
            </a:r>
            <a:r>
              <a:rPr lang="en-US" altLang="en-US" b="1" smtClean="0">
                <a:latin typeface="Times" charset="0"/>
              </a:rPr>
              <a:t>líquidos pirofóricos</a:t>
            </a:r>
            <a:r>
              <a:rPr lang="en-US" altLang="en-US" smtClean="0">
                <a:latin typeface="Times" charset="0"/>
              </a:rPr>
              <a:t>, </a:t>
            </a:r>
            <a:r>
              <a:rPr lang="en-US" altLang="en-US" b="1" smtClean="0">
                <a:latin typeface="Times" charset="0"/>
              </a:rPr>
              <a:t>sólidos pirofóricos</a:t>
            </a:r>
            <a:r>
              <a:rPr lang="en-US" altLang="en-US" smtClean="0">
                <a:latin typeface="Times" charset="0"/>
              </a:rPr>
              <a:t> que son capaces de ignición espontánea en aire, </a:t>
            </a:r>
            <a:r>
              <a:rPr lang="en-US" altLang="en-US" b="1" smtClean="0">
                <a:latin typeface="Times" charset="0"/>
              </a:rPr>
              <a:t>sustancias de calentamiento espontáneo</a:t>
            </a:r>
            <a:r>
              <a:rPr lang="en-US" altLang="en-US" smtClean="0">
                <a:latin typeface="Times" charset="0"/>
              </a:rPr>
              <a:t> que generan calor en reacción con el aire y sin ninguna otra fuente de energía, </a:t>
            </a:r>
            <a:r>
              <a:rPr lang="en-US" altLang="en-US" b="1" smtClean="0">
                <a:latin typeface="Times" charset="0"/>
              </a:rPr>
              <a:t>sustancias que emiten gases inflamables en contacto con el agua</a:t>
            </a:r>
            <a:r>
              <a:rPr lang="en-US" altLang="en-US" smtClean="0">
                <a:latin typeface="Times" charset="0"/>
              </a:rPr>
              <a:t>, </a:t>
            </a:r>
            <a:r>
              <a:rPr lang="en-US" altLang="en-US" b="1" smtClean="0">
                <a:latin typeface="Times" charset="0"/>
              </a:rPr>
              <a:t>comburentes líquidos</a:t>
            </a:r>
            <a:r>
              <a:rPr lang="en-US" altLang="en-US" smtClean="0">
                <a:latin typeface="Times" charset="0"/>
              </a:rPr>
              <a:t> y </a:t>
            </a:r>
            <a:r>
              <a:rPr lang="en-US" altLang="en-US" b="1" smtClean="0">
                <a:latin typeface="Times" charset="0"/>
              </a:rPr>
              <a:t>comburentes sólidos</a:t>
            </a:r>
            <a:r>
              <a:rPr lang="en-US" altLang="en-US" smtClean="0">
                <a:latin typeface="Times" charset="0"/>
              </a:rPr>
              <a:t> que son sustancias que liberan oxígeno en otro material con el propósito de combustión, </a:t>
            </a:r>
            <a:r>
              <a:rPr lang="en-US" altLang="en-US" b="1" smtClean="0">
                <a:latin typeface="Times" charset="0"/>
              </a:rPr>
              <a:t>peróxidos orgánicos </a:t>
            </a:r>
            <a:r>
              <a:rPr lang="en-US" altLang="en-US" smtClean="0">
                <a:latin typeface="Times" charset="0"/>
              </a:rPr>
              <a:t>que se encuentran en muchos productos como aceleradores, activadores, agentes inter-enlazantes y agentes de curado y </a:t>
            </a:r>
            <a:r>
              <a:rPr lang="en-US" altLang="en-US" b="1" smtClean="0">
                <a:latin typeface="Times" charset="0"/>
              </a:rPr>
              <a:t>corrosivos para los metales</a:t>
            </a:r>
            <a:r>
              <a:rPr lang="en-US" altLang="en-US" smtClean="0">
                <a:latin typeface="Times" charset="0"/>
              </a:rPr>
              <a:t>. </a:t>
            </a:r>
          </a:p>
          <a:p>
            <a:r>
              <a:rPr lang="en-US" altLang="en-US" smtClean="0">
                <a:latin typeface="Times" charset="0"/>
              </a:rPr>
              <a:t>  </a:t>
            </a:r>
          </a:p>
          <a:p>
            <a:r>
              <a:rPr lang="en-US" altLang="en-US" smtClean="0">
                <a:latin typeface="Times" charset="0"/>
              </a:rPr>
              <a:t> </a:t>
            </a:r>
          </a:p>
          <a:p>
            <a:r>
              <a:rPr lang="en-US" altLang="en-US" smtClean="0">
                <a:latin typeface="Times" charset="0"/>
              </a:rPr>
              <a:t> </a:t>
            </a:r>
          </a:p>
          <a:p>
            <a:r>
              <a:rPr lang="en-US" altLang="en-US" b="1" smtClean="0">
                <a:latin typeface="Times" charset="0"/>
              </a:rPr>
              <a:t>Figura	:</a:t>
            </a:r>
            <a:r>
              <a:rPr lang="en-US" altLang="en-US" smtClean="0">
                <a:latin typeface="Times" charset="0"/>
              </a:rPr>
              <a:t> Sustancias que emiten gases inflamables al contactarse con el agua.  </a:t>
            </a:r>
          </a:p>
          <a:p>
            <a:r>
              <a:rPr lang="en-US" altLang="en-US" b="1" smtClean="0">
                <a:latin typeface="Times" charset="0"/>
              </a:rPr>
              <a:t>Fuente: 	: </a:t>
            </a:r>
            <a:r>
              <a:rPr lang="en-US" altLang="en-US" smtClean="0">
                <a:latin typeface="Times" charset="0"/>
              </a:rPr>
              <a:t>Número de la subvención</a:t>
            </a:r>
            <a:r>
              <a:rPr lang="en-US" altLang="en-US" b="1" smtClean="0">
                <a:latin typeface="Times" charset="0"/>
              </a:rPr>
              <a:t> </a:t>
            </a:r>
            <a:r>
              <a:rPr lang="en-US" altLang="en-US" smtClean="0">
                <a:latin typeface="Times" charset="0"/>
              </a:rPr>
              <a:t>Susan Harwood   22315-11-60-F-72, UNIVERSIDAD DE PUERTO RICO, Campus de Río Piedras </a:t>
            </a:r>
          </a:p>
          <a:p>
            <a:r>
              <a:rPr lang="en-US" altLang="en-US" smtClean="0">
                <a:latin typeface="Times" charset="0"/>
              </a:rPr>
              <a:t>	 División de Educación Continua y Estudios Profesionales (DECEP) [Division of Continued Education and Professional Studies]</a:t>
            </a:r>
          </a:p>
          <a:p>
            <a:pPr marL="0" lvl="1">
              <a:lnSpc>
                <a:spcPct val="90000"/>
              </a:lnSpc>
            </a:pPr>
            <a:endParaRPr lang="en-US" altLang="en-US" smtClean="0">
              <a:latin typeface="Times" charset="0"/>
            </a:endParaRPr>
          </a:p>
        </p:txBody>
      </p:sp>
      <p:sp>
        <p:nvSpPr>
          <p:cNvPr id="5632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3525E218-DE39-4A7D-96E2-4A2A1AAF1A12}" type="slidenum">
              <a:rPr lang="en-US" altLang="en-US" sz="1300"/>
              <a:pPr>
                <a:spcBef>
                  <a:spcPct val="0"/>
                </a:spcBef>
              </a:pPr>
              <a:t>26</a:t>
            </a:fld>
            <a:endParaRPr lang="en-US"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a:ln/>
        </p:spPr>
      </p:sp>
      <p:sp>
        <p:nvSpPr>
          <p:cNvPr id="583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clases de peligros físicos y sus categorías se alistan arriba. Hay diferentes números de categorías para diferentes peligros. Por ejemplo la categoría para comburentes líquidos puede ser 1, 2 o 3. En cambio, los peróxidos orgánicos pueden ser del tipo A al G, donde la categoría de peligro está designada por una letra. Más información sobre las categorías y la categorización de los peligros físicos puede encontrarse en el APÉNDICE B DEL CFR 1910.1200 – CRITERIOS DE PELIGROS FÍSICOS</a:t>
            </a:r>
            <a:endParaRPr lang="tr-TR" altLang="en-US" smtClean="0">
              <a:latin typeface="Times" charset="0"/>
            </a:endParaRPr>
          </a:p>
          <a:p>
            <a:endParaRPr lang="tr-TR" altLang="en-US" smtClean="0">
              <a:latin typeface="Times" charset="0"/>
            </a:endParaRPr>
          </a:p>
        </p:txBody>
      </p:sp>
      <p:sp>
        <p:nvSpPr>
          <p:cNvPr id="583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D11BC521-8F01-4F09-9130-1D03AFCBA6D5}" type="slidenum">
              <a:rPr lang="en-US" altLang="en-US" sz="1300"/>
              <a:pPr>
                <a:spcBef>
                  <a:spcPct val="0"/>
                </a:spcBef>
              </a:pPr>
              <a:t>27</a:t>
            </a:fld>
            <a:endParaRPr lang="en-US" alt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a:ln/>
        </p:spPr>
      </p:sp>
      <p:sp>
        <p:nvSpPr>
          <p:cNvPr id="604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Líquido inflamable denota un líquido que tiene un punto de flash de no más de 93°C (199.4°F). El punto de flash es la temperatura mínima a la cual el líquido libera la suficiente concentración de vapor para formar una mezcla inflamable con el aire cerca de la superficie del líquido. Un líquido inflamable se clasifica en una de cuatro categorías. Las declaraciones de peligro, palabras de señalización y pictogramas pueden cambiar para diferentes categorías. Para las categorías 1 y 2 se usa la palabra de  señalización “</a:t>
            </a:r>
            <a:r>
              <a:rPr lang="en-US" altLang="ja-JP" smtClean="0">
                <a:latin typeface="Times" charset="0"/>
              </a:rPr>
              <a:t>Peligro</a:t>
            </a:r>
            <a:r>
              <a:rPr lang="en-US" altLang="en-US" smtClean="0">
                <a:latin typeface="Times" charset="0"/>
              </a:rPr>
              <a:t>”</a:t>
            </a:r>
            <a:r>
              <a:rPr lang="en-US" altLang="ja-JP" smtClean="0">
                <a:latin typeface="Times" charset="0"/>
              </a:rPr>
              <a:t>, mientras que para las categorías 3 y 4 se usa la palabra de señalización </a:t>
            </a:r>
            <a:r>
              <a:rPr lang="en-US" altLang="en-US" smtClean="0">
                <a:latin typeface="Times" charset="0"/>
              </a:rPr>
              <a:t>“</a:t>
            </a:r>
            <a:r>
              <a:rPr lang="en-US" altLang="ja-JP" smtClean="0">
                <a:latin typeface="Times" charset="0"/>
              </a:rPr>
              <a:t>Advertencia.</a:t>
            </a:r>
            <a:r>
              <a:rPr lang="en-US" altLang="en-US" smtClean="0">
                <a:latin typeface="Times" charset="0"/>
              </a:rPr>
              <a:t>”</a:t>
            </a:r>
            <a:r>
              <a:rPr lang="en-US" altLang="ja-JP" smtClean="0">
                <a:latin typeface="Times" charset="0"/>
              </a:rPr>
              <a:t> El pictograma de Llama se usa para las categorías 1, 2, y 3, per no hay pictograma para la categoría 4.</a:t>
            </a:r>
          </a:p>
          <a:p>
            <a:endParaRPr lang="tr-TR" altLang="en-US" smtClean="0">
              <a:latin typeface="Times" charset="0"/>
            </a:endParaRPr>
          </a:p>
        </p:txBody>
      </p:sp>
      <p:sp>
        <p:nvSpPr>
          <p:cNvPr id="6042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277F9466-071F-4790-B6B7-E2B55C1E4A2F}" type="slidenum">
              <a:rPr lang="en-US" altLang="en-US" sz="1300"/>
              <a:pPr>
                <a:spcBef>
                  <a:spcPct val="0"/>
                </a:spcBef>
              </a:pPr>
              <a:t>28</a:t>
            </a:fld>
            <a:endParaRPr lang="en-US" alt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a:ln/>
        </p:spPr>
      </p:sp>
      <p:sp>
        <p:nvSpPr>
          <p:cNvPr id="6246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0725" lvl="2" indent="244475"/>
            <a:r>
              <a:rPr lang="en-US" altLang="en-US" smtClean="0">
                <a:latin typeface="Times" charset="0"/>
              </a:rPr>
              <a:t>Hay 10 clases de peligros a la salud; específicamente, </a:t>
            </a:r>
            <a:r>
              <a:rPr lang="en-US" altLang="en-US" b="1" smtClean="0">
                <a:latin typeface="Times" charset="0"/>
              </a:rPr>
              <a:t>toxicidad aguda</a:t>
            </a:r>
            <a:r>
              <a:rPr lang="en-US" altLang="en-US" smtClean="0">
                <a:latin typeface="Times" charset="0"/>
              </a:rPr>
              <a:t>, que puede dañar los órganos y causar daño a los órganos; </a:t>
            </a:r>
            <a:r>
              <a:rPr lang="en-US" altLang="en-US" b="1" smtClean="0">
                <a:latin typeface="Times" charset="0"/>
              </a:rPr>
              <a:t>corrosión cutánea e irritación </a:t>
            </a:r>
            <a:r>
              <a:rPr lang="en-US" altLang="en-US" smtClean="0">
                <a:latin typeface="Times" charset="0"/>
              </a:rPr>
              <a:t>que son sustancias químicas que causan daño irreversible y destrucción a la piel; </a:t>
            </a:r>
            <a:r>
              <a:rPr lang="en-US" altLang="en-US" b="1" smtClean="0">
                <a:latin typeface="Times" charset="0"/>
              </a:rPr>
              <a:t>daño ocular severo e irritación ocular, respiratoria, o sensitización cutánea, mutágenos a células germinales </a:t>
            </a:r>
            <a:r>
              <a:rPr lang="en-US" altLang="en-US" smtClean="0">
                <a:latin typeface="Times" charset="0"/>
              </a:rPr>
              <a:t>que pueden inducir mutaciones hereditables en células germinales humanas; </a:t>
            </a:r>
            <a:r>
              <a:rPr lang="en-US" altLang="en-US" b="1" smtClean="0">
                <a:latin typeface="Times" charset="0"/>
              </a:rPr>
              <a:t>carcinogenicidad, toxicología reproductiva</a:t>
            </a:r>
            <a:r>
              <a:rPr lang="en-US" altLang="en-US" smtClean="0">
                <a:latin typeface="Times" charset="0"/>
              </a:rPr>
              <a:t> que afectan la habilidad de hombres y mujeres de tener niños y niñas saludables</a:t>
            </a:r>
            <a:r>
              <a:rPr lang="en-US" altLang="en-US" b="1" smtClean="0">
                <a:latin typeface="Times" charset="0"/>
              </a:rPr>
              <a:t>; toxicidad sistémica a órganos diana </a:t>
            </a:r>
            <a:r>
              <a:rPr lang="en-US" altLang="en-US" smtClean="0">
                <a:latin typeface="Times" charset="0"/>
              </a:rPr>
              <a:t>que es causada por una sola exposición o por exposición repetitiva y que puede dañar o afectar la función de un órgano particular; y </a:t>
            </a:r>
            <a:r>
              <a:rPr lang="en-US" altLang="en-US" b="1" smtClean="0">
                <a:latin typeface="Times" charset="0"/>
              </a:rPr>
              <a:t>toxicidad por aspiración</a:t>
            </a:r>
            <a:r>
              <a:rPr lang="en-US" altLang="en-US" smtClean="0">
                <a:latin typeface="Times" charset="0"/>
              </a:rPr>
              <a:t> que puede causar neumonía química, y grados variables de </a:t>
            </a:r>
            <a:r>
              <a:rPr lang="en-US" altLang="en-US" b="1" smtClean="0">
                <a:latin typeface="Times" charset="0"/>
              </a:rPr>
              <a:t>daño pulmonar, o muerte</a:t>
            </a:r>
            <a:r>
              <a:rPr lang="en-US" altLang="en-US" sz="3800" b="1" smtClean="0">
                <a:latin typeface="Times" charset="0"/>
              </a:rPr>
              <a:t>.</a:t>
            </a:r>
          </a:p>
          <a:p>
            <a:endParaRPr lang="en-US" altLang="en-US" smtClean="0">
              <a:latin typeface="Times" charset="0"/>
            </a:endParaRPr>
          </a:p>
          <a:p>
            <a:r>
              <a:rPr lang="en-US" altLang="en-US" b="1" smtClean="0">
                <a:latin typeface="Times" charset="0"/>
              </a:rPr>
              <a:t>Figuras:</a:t>
            </a:r>
            <a:r>
              <a:rPr lang="tr-TR" altLang="en-US" b="1" smtClean="0">
                <a:latin typeface="Times" charset="0"/>
              </a:rPr>
              <a:t>	</a:t>
            </a:r>
            <a:r>
              <a:rPr lang="en-US" altLang="en-US" b="1" smtClean="0">
                <a:latin typeface="Times" charset="0"/>
              </a:rPr>
              <a:t>Superior-</a:t>
            </a:r>
            <a:r>
              <a:rPr lang="en-US" altLang="en-US" smtClean="0">
                <a:latin typeface="Times" charset="0"/>
              </a:rPr>
              <a:t> Corrosión cutánea </a:t>
            </a:r>
            <a:r>
              <a:rPr lang="en-US" altLang="en-US" b="1" smtClean="0">
                <a:latin typeface="Times" charset="0"/>
              </a:rPr>
              <a:t>Inferior</a:t>
            </a:r>
            <a:r>
              <a:rPr lang="en-US" altLang="en-US" smtClean="0">
                <a:latin typeface="Times" charset="0"/>
              </a:rPr>
              <a:t>- Daño ocular severo</a:t>
            </a:r>
            <a:endParaRPr lang="tr-TR" altLang="en-US" smtClean="0">
              <a:latin typeface="Times" charset="0"/>
            </a:endParaRPr>
          </a:p>
          <a:p>
            <a:pPr eaLnBrk="1" hangingPunct="1">
              <a:lnSpc>
                <a:spcPct val="90000"/>
              </a:lnSpc>
              <a:buFont typeface="Wingdings" pitchFamily="2" charset="2"/>
              <a:buNone/>
            </a:pPr>
            <a:r>
              <a:rPr lang="en-US" altLang="en-US" sz="800" b="1" smtClean="0">
                <a:latin typeface="Times" charset="0"/>
              </a:rPr>
              <a:t>Fuente:</a:t>
            </a:r>
            <a:r>
              <a:rPr lang="tr-TR" altLang="en-US" sz="800" b="1" smtClean="0">
                <a:latin typeface="Times" charset="0"/>
              </a:rPr>
              <a:t>	</a:t>
            </a:r>
            <a:r>
              <a:rPr lang="en-US" altLang="en-US" sz="800" smtClean="0">
                <a:latin typeface="Times" charset="0"/>
              </a:rPr>
              <a:t>Susan Harwood propuesta número 22315-11-60-F-72</a:t>
            </a:r>
            <a:r>
              <a:rPr lang="tr-TR" altLang="en-US" sz="800" smtClean="0">
                <a:latin typeface="Times" charset="0"/>
              </a:rPr>
              <a:t>, </a:t>
            </a:r>
            <a:r>
              <a:rPr lang="en-US" altLang="en-US" smtClean="0">
                <a:latin typeface="Times" charset="0"/>
              </a:rPr>
              <a:t>UNIVERSIDAD DE  PUERTO RICO Rí</a:t>
            </a:r>
            <a:r>
              <a:rPr lang="tr-TR" altLang="en-US" smtClean="0">
                <a:latin typeface="Times" charset="0"/>
              </a:rPr>
              <a:t>o </a:t>
            </a:r>
            <a:r>
              <a:rPr lang="en-US" altLang="en-US" smtClean="0">
                <a:latin typeface="Times" charset="0"/>
              </a:rPr>
              <a:t>Piedras  Campus</a:t>
            </a:r>
            <a:endParaRPr lang="tr-TR" altLang="en-US" smtClean="0">
              <a:latin typeface="Times" charset="0"/>
            </a:endParaRPr>
          </a:p>
          <a:p>
            <a:pPr eaLnBrk="1" hangingPunct="1">
              <a:lnSpc>
                <a:spcPct val="90000"/>
              </a:lnSpc>
              <a:buFont typeface="Wingdings" pitchFamily="2" charset="2"/>
              <a:buNone/>
            </a:pPr>
            <a:r>
              <a:rPr lang="tr-TR" altLang="en-US" smtClean="0">
                <a:latin typeface="Times" charset="0"/>
              </a:rPr>
              <a:t>	 </a:t>
            </a:r>
            <a:r>
              <a:rPr lang="en-US" altLang="en-US" smtClean="0">
                <a:latin typeface="Times" charset="0"/>
              </a:rPr>
              <a:t>Division de Educación Continua y Estudios Profesionales (DECEP)</a:t>
            </a:r>
          </a:p>
          <a:p>
            <a:endParaRPr lang="en-US" altLang="en-US" smtClean="0">
              <a:solidFill>
                <a:srgbClr val="FF0000"/>
              </a:solidFill>
              <a:latin typeface="Times" charset="0"/>
            </a:endParaRPr>
          </a:p>
          <a:p>
            <a:endParaRPr lang="tr-TR" altLang="en-US" smtClean="0">
              <a:latin typeface="Times" charset="0"/>
            </a:endParaRPr>
          </a:p>
        </p:txBody>
      </p:sp>
      <p:sp>
        <p:nvSpPr>
          <p:cNvPr id="6246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B61AF01F-54EE-4377-9174-307219862C03}" type="slidenum">
              <a:rPr lang="en-US" altLang="en-US" sz="1300"/>
              <a:pPr>
                <a:spcBef>
                  <a:spcPct val="0"/>
                </a:spcBef>
              </a:pPr>
              <a:t>29</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Slayt Görüntüsü Yer Tutucusu"/>
          <p:cNvSpPr>
            <a:spLocks noGrp="1" noRot="1" noChangeAspect="1" noTextEdit="1"/>
          </p:cNvSpPr>
          <p:nvPr>
            <p:ph type="sldImg"/>
          </p:nvPr>
        </p:nvSpPr>
        <p:spPr>
          <a:ln/>
        </p:spPr>
      </p:sp>
      <p:sp>
        <p:nvSpPr>
          <p:cNvPr id="92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latin typeface="Times" charset="0"/>
            </a:endParaRPr>
          </a:p>
        </p:txBody>
      </p:sp>
      <p:sp>
        <p:nvSpPr>
          <p:cNvPr id="922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A7D92EE3-2928-4523-BF48-3EDBB5AA0129}" type="slidenum">
              <a:rPr lang="en-US" altLang="en-US" sz="1300"/>
              <a:pPr>
                <a:spcBef>
                  <a:spcPct val="0"/>
                </a:spcBef>
              </a:pPr>
              <a:t>3</a:t>
            </a:fld>
            <a:endParaRPr lang="en-US" alt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a:ln/>
        </p:spPr>
      </p:sp>
      <p:sp>
        <p:nvSpPr>
          <p:cNvPr id="645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clases de peligros a la salud y sus categorías están alistadas arriba. Hay diferentes categorías para diferentes clases de peligros. Más información sobre la clasificación y categorización de los peligros para la salud se encuentra en el APÉNDICE A de CFR 1910.1200– HEALTH HAZARD CRITERIA</a:t>
            </a:r>
          </a:p>
          <a:p>
            <a:endParaRPr lang="en-US" altLang="en-US" smtClean="0">
              <a:latin typeface="Times" charset="0"/>
            </a:endParaRPr>
          </a:p>
          <a:p>
            <a:endParaRPr lang="tr-TR" altLang="en-US" smtClean="0">
              <a:latin typeface="Times" charset="0"/>
            </a:endParaRPr>
          </a:p>
        </p:txBody>
      </p:sp>
      <p:sp>
        <p:nvSpPr>
          <p:cNvPr id="6451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DA205A5-B118-4A97-B923-4C040B3CC278}" type="slidenum">
              <a:rPr lang="en-US" altLang="en-US" sz="1300"/>
              <a:pPr>
                <a:spcBef>
                  <a:spcPct val="0"/>
                </a:spcBef>
              </a:pPr>
              <a:t>30</a:t>
            </a:fld>
            <a:endParaRPr lang="en-US" alt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a:ln/>
        </p:spPr>
      </p:sp>
      <p:sp>
        <p:nvSpPr>
          <p:cNvPr id="665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Daño ocular serio es la producción de daño a los tejidos oculares, o deterioro serio de la visión, después de la aplicación de una sustancia de ensayo a la superficie anterior del ojo, el cual no es completamente reversible después de 21 días de la aplicación. Irritación ocular es la producción de cambios en el ojo después de la aplicación de una sustancia de ensayo a la superficie anterior del ojo, que es completamente reversible después de 21 días de la aplicación. Hay 3 categorías de daño ocular serio e irritación. La categoría 1 es para daño ocular; las categorías 2A y 2B son para peligro de irritación ocular. La declaración de peligro “</a:t>
            </a:r>
            <a:r>
              <a:rPr lang="en-US" altLang="ja-JP" smtClean="0">
                <a:latin typeface="Times" charset="0"/>
              </a:rPr>
              <a:t>Causa daño ocular severo</a:t>
            </a:r>
            <a:r>
              <a:rPr lang="en-US" altLang="en-US" smtClean="0">
                <a:latin typeface="Times" charset="0"/>
              </a:rPr>
              <a:t>”</a:t>
            </a:r>
            <a:r>
              <a:rPr lang="en-US" altLang="ja-JP" smtClean="0">
                <a:latin typeface="Times" charset="0"/>
              </a:rPr>
              <a:t> es usada para la Categoría 1;  </a:t>
            </a:r>
            <a:r>
              <a:rPr lang="en-US" altLang="en-US" smtClean="0">
                <a:latin typeface="Times" charset="0"/>
              </a:rPr>
              <a:t>“</a:t>
            </a:r>
            <a:r>
              <a:rPr lang="en-US" altLang="ja-JP" smtClean="0">
                <a:latin typeface="Times" charset="0"/>
              </a:rPr>
              <a:t>Causa irritación ocular severa</a:t>
            </a:r>
            <a:r>
              <a:rPr lang="en-US" altLang="en-US" smtClean="0">
                <a:latin typeface="Times" charset="0"/>
              </a:rPr>
              <a:t>”</a:t>
            </a:r>
            <a:r>
              <a:rPr lang="en-US" altLang="ja-JP" smtClean="0">
                <a:latin typeface="Times" charset="0"/>
              </a:rPr>
              <a:t> se usa para la categoría 2A; y </a:t>
            </a:r>
            <a:r>
              <a:rPr lang="en-US" altLang="en-US" smtClean="0">
                <a:latin typeface="Times" charset="0"/>
              </a:rPr>
              <a:t>“</a:t>
            </a:r>
            <a:r>
              <a:rPr lang="en-US" altLang="ja-JP" smtClean="0">
                <a:latin typeface="Times" charset="0"/>
              </a:rPr>
              <a:t>Causa irritación ocular</a:t>
            </a:r>
            <a:r>
              <a:rPr lang="en-US" altLang="en-US" smtClean="0">
                <a:latin typeface="Times" charset="0"/>
              </a:rPr>
              <a:t>”</a:t>
            </a:r>
            <a:r>
              <a:rPr lang="en-US" altLang="ja-JP" smtClean="0">
                <a:latin typeface="Times" charset="0"/>
              </a:rPr>
              <a:t> se usa para la Categoría 2B. La palabra de señalización </a:t>
            </a:r>
            <a:r>
              <a:rPr lang="en-US" altLang="en-US" smtClean="0">
                <a:latin typeface="Times" charset="0"/>
              </a:rPr>
              <a:t>“</a:t>
            </a:r>
            <a:r>
              <a:rPr lang="en-US" altLang="ja-JP" smtClean="0">
                <a:latin typeface="Times" charset="0"/>
              </a:rPr>
              <a:t>Peligro</a:t>
            </a:r>
            <a:r>
              <a:rPr lang="en-US" altLang="en-US" smtClean="0">
                <a:latin typeface="Times" charset="0"/>
              </a:rPr>
              <a:t>”</a:t>
            </a:r>
            <a:r>
              <a:rPr lang="en-US" altLang="ja-JP" smtClean="0">
                <a:latin typeface="Times" charset="0"/>
              </a:rPr>
              <a:t> se usa para la Categoría 1 y </a:t>
            </a:r>
            <a:r>
              <a:rPr lang="en-US" altLang="en-US" smtClean="0">
                <a:latin typeface="Times" charset="0"/>
              </a:rPr>
              <a:t>“</a:t>
            </a:r>
            <a:r>
              <a:rPr lang="en-US" altLang="ja-JP" smtClean="0">
                <a:latin typeface="Times" charset="0"/>
              </a:rPr>
              <a:t>Advertencia</a:t>
            </a:r>
            <a:r>
              <a:rPr lang="en-US" altLang="en-US" smtClean="0">
                <a:latin typeface="Times" charset="0"/>
              </a:rPr>
              <a:t>”</a:t>
            </a:r>
            <a:r>
              <a:rPr lang="en-US" altLang="ja-JP" smtClean="0">
                <a:latin typeface="Times" charset="0"/>
              </a:rPr>
              <a:t> se  usa para las Categorías 2A and 2B. El pictograma de Corrosión se usa para la Categoría 1, y el pictograma de símbolo de exclamación se usa para la Categoría 2A. No hay pictograma para la Categoría 2B.</a:t>
            </a:r>
            <a:endParaRPr lang="en-US" altLang="en-US" smtClean="0">
              <a:latin typeface="Times" charset="0"/>
            </a:endParaRPr>
          </a:p>
        </p:txBody>
      </p:sp>
      <p:sp>
        <p:nvSpPr>
          <p:cNvPr id="6656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4AA3E2AA-0BF4-480D-8325-85696CD8E3EE}" type="slidenum">
              <a:rPr lang="en-US" altLang="en-US" sz="1300"/>
              <a:pPr>
                <a:spcBef>
                  <a:spcPct val="0"/>
                </a:spcBef>
              </a:pPr>
              <a:t>31</a:t>
            </a:fld>
            <a:endParaRPr lang="en-US" altLang="en-US"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a:ln/>
        </p:spPr>
      </p:sp>
      <p:sp>
        <p:nvSpPr>
          <p:cNvPr id="686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clases de peligros abmientales y sus categorías se muestran arriba. Los peligros ambientales son los peligros que afectan la vida acuática. Hay dos clases diferentes de peligros para peligros ambientales; estos son toxicidad acuática aguda y toxicidad acuática crónica. OSHA no requiere peligros ambientales en las etiquetas y la SDS. </a:t>
            </a:r>
          </a:p>
          <a:p>
            <a:endParaRPr lang="tr-TR" altLang="en-US" smtClean="0">
              <a:latin typeface="Times" charset="0"/>
            </a:endParaRPr>
          </a:p>
        </p:txBody>
      </p:sp>
      <p:sp>
        <p:nvSpPr>
          <p:cNvPr id="6861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0F099644-96E0-4C43-8A9A-9C45BC6CC4D0}" type="slidenum">
              <a:rPr lang="en-US" altLang="en-US" sz="1300"/>
              <a:pPr>
                <a:spcBef>
                  <a:spcPct val="0"/>
                </a:spcBef>
              </a:pPr>
              <a:t>32</a:t>
            </a:fld>
            <a:endParaRPr lang="en-US" altLang="en-US"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a:ln/>
        </p:spPr>
      </p:sp>
      <p:sp>
        <p:nvSpPr>
          <p:cNvPr id="7065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toxicidad acuática crónica significa las propiedades potenciales o actuales de una sustancia que puede causar efectos adversos a los organismos acuáticos. Hay 4 categorías (1,2,3 y 4) para la clase de peligro de la </a:t>
            </a:r>
            <a:r>
              <a:rPr lang="en-US" altLang="en-US" b="1" smtClean="0">
                <a:latin typeface="Times" charset="0"/>
              </a:rPr>
              <a:t>Toxicidad</a:t>
            </a:r>
            <a:r>
              <a:rPr lang="en-US" altLang="en-US" smtClean="0">
                <a:latin typeface="Times" charset="0"/>
              </a:rPr>
              <a:t> </a:t>
            </a:r>
            <a:r>
              <a:rPr lang="en-US" altLang="en-US" b="1" smtClean="0">
                <a:latin typeface="Times" charset="0"/>
              </a:rPr>
              <a:t>Acuática</a:t>
            </a:r>
            <a:r>
              <a:rPr lang="en-US" altLang="en-US" smtClean="0">
                <a:latin typeface="Times" charset="0"/>
              </a:rPr>
              <a:t> </a:t>
            </a:r>
            <a:r>
              <a:rPr lang="en-US" altLang="en-US" b="1" smtClean="0">
                <a:latin typeface="Times" charset="0"/>
              </a:rPr>
              <a:t>Crónica</a:t>
            </a:r>
            <a:r>
              <a:rPr lang="en-US" altLang="en-US" smtClean="0">
                <a:latin typeface="Times" charset="0"/>
              </a:rPr>
              <a:t> . En la Categoría 1, peligro de toxicidad acuática crónica, se usa la severidad de los cambios de peligro según las categorías, y la palabra de señalización de “Advertencia”. No hay ninguna palabra de señalización para otras categorías. Se usa el pictograma del medioambiente para las Categorías 1 y 2, y no hay ningún pictograma para las Categorías 3 y 4. </a:t>
            </a:r>
          </a:p>
          <a:p>
            <a:endParaRPr lang="tr-TR" altLang="en-US" smtClean="0">
              <a:latin typeface="Times" charset="0"/>
            </a:endParaRPr>
          </a:p>
        </p:txBody>
      </p:sp>
      <p:sp>
        <p:nvSpPr>
          <p:cNvPr id="7066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89A012F0-29A9-4DBB-9F5E-119E77377EF7}" type="slidenum">
              <a:rPr lang="en-US" altLang="en-US" sz="1300"/>
              <a:pPr>
                <a:spcBef>
                  <a:spcPct val="0"/>
                </a:spcBef>
              </a:pPr>
              <a:t>33</a:t>
            </a:fld>
            <a:endParaRPr lang="en-US" altLang="en-US"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a:ln/>
        </p:spPr>
      </p:sp>
      <p:sp>
        <p:nvSpPr>
          <p:cNvPr id="7270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latin typeface="Times" charset="0"/>
              </a:rPr>
              <a:t>Los empleadores están obligados a mantener un programa por escrito de comunicación de riesgos en el lugar de trabajo . En cada lugar de trabajo, debe haber fichas de datos de seguridad, etiquetas y otras formas de advertencia sobre los compuestos químicos presentes; una lista de sustancias químicas existentes usando un identificador de producto, la cual puede ser un nombre o número exclusivo referenciado en la HDS apropiada; e </a:t>
            </a:r>
            <a:r>
              <a:rPr lang="tr-TR" altLang="en-US" smtClean="0">
                <a:latin typeface="Times" charset="0"/>
              </a:rPr>
              <a:t>información de entrenamiento sobre riesgos relacionados con trabajos no rutinarios, como por ejemplo</a:t>
            </a:r>
            <a:r>
              <a:rPr lang="en-US" altLang="en-US" smtClean="0">
                <a:latin typeface="Times" charset="0"/>
              </a:rPr>
              <a:t> </a:t>
            </a:r>
            <a:r>
              <a:rPr lang="tr-TR" altLang="en-US" smtClean="0">
                <a:latin typeface="Times" charset="0"/>
              </a:rPr>
              <a:t>tener un manual sobre como limpiar los reactores.</a:t>
            </a:r>
          </a:p>
        </p:txBody>
      </p:sp>
      <p:sp>
        <p:nvSpPr>
          <p:cNvPr id="7270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4C4A1724-D036-46A7-88B3-1415531594DA}" type="slidenum">
              <a:rPr lang="en-US" altLang="en-US" sz="1300"/>
              <a:pPr>
                <a:spcBef>
                  <a:spcPct val="0"/>
                </a:spcBef>
              </a:pPr>
              <a:t>34</a:t>
            </a:fld>
            <a:endParaRPr lang="en-US" altLang="en-US"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a:ln/>
        </p:spPr>
      </p:sp>
      <p:sp>
        <p:nvSpPr>
          <p:cNvPr id="747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latin typeface="Times" charset="0"/>
              </a:rPr>
              <a:t>Para lugares de trabajo con múltiples empleadores donde todos los empleados pueden ser expuestos a compuestos quimicos peligrosos, todos los empleadores deben preparar un programa de comunicación que incluye acceso para los empleados de otros patrones a las fichas de datos de seguridad; provee las medidas precautorias tomadas para proteger</a:t>
            </a:r>
            <a:r>
              <a:rPr lang="tr-TR" altLang="en-US" smtClean="0">
                <a:latin typeface="Times" charset="0"/>
              </a:rPr>
              <a:t> </a:t>
            </a:r>
            <a:r>
              <a:rPr lang="en-US" altLang="en-US" smtClean="0">
                <a:latin typeface="Times" charset="0"/>
              </a:rPr>
              <a:t>trabajadores de otros empleadores de posibles peligros ; y</a:t>
            </a:r>
            <a:r>
              <a:rPr lang="tr-TR" altLang="en-US" smtClean="0">
                <a:latin typeface="Times" charset="0"/>
              </a:rPr>
              <a:t> t</a:t>
            </a:r>
            <a:r>
              <a:rPr lang="en-US" altLang="en-US" smtClean="0">
                <a:latin typeface="Times" charset="0"/>
              </a:rPr>
              <a:t>iene métodos para informar a los empleados de otros patrones sobre el sistema de etiquetado existente</a:t>
            </a:r>
          </a:p>
          <a:p>
            <a:r>
              <a:rPr lang="tr-TR" altLang="en-US" smtClean="0">
                <a:latin typeface="Times" charset="0"/>
              </a:rPr>
              <a:t>. </a:t>
            </a:r>
            <a:endParaRPr lang="en-US" altLang="en-US" smtClean="0">
              <a:latin typeface="Times" charset="0"/>
            </a:endParaRPr>
          </a:p>
          <a:p>
            <a:endParaRPr lang="tr-TR" altLang="en-US" smtClean="0">
              <a:latin typeface="Times" charset="0"/>
            </a:endParaRPr>
          </a:p>
        </p:txBody>
      </p:sp>
      <p:sp>
        <p:nvSpPr>
          <p:cNvPr id="747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01B35107-9EB2-438F-BDE4-272F4BFBFB6C}" type="slidenum">
              <a:rPr lang="en-US" altLang="en-US" sz="1300"/>
              <a:pPr>
                <a:spcBef>
                  <a:spcPct val="0"/>
                </a:spcBef>
              </a:pPr>
              <a:t>35</a:t>
            </a:fld>
            <a:endParaRPr lang="en-US" altLang="en-US"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Si el empleador tiene más de un lugar de trabajo, los materiales para la comunicación de riesgos puede mantenerse en el lugar principal de trabajo. El empleador debe asegurarse que los empleados pueden obtener la información requerida inmediatamente en una emergencia.</a:t>
            </a:r>
          </a:p>
          <a:p>
            <a:endParaRPr lang="tr-TR" altLang="en-US" smtClean="0">
              <a:latin typeface="Times" charset="0"/>
            </a:endParaRPr>
          </a:p>
          <a:p>
            <a:pPr eaLnBrk="1" hangingPunct="1">
              <a:lnSpc>
                <a:spcPct val="90000"/>
              </a:lnSpc>
              <a:buFont typeface="Wingdings" pitchFamily="2" charset="2"/>
              <a:buNone/>
            </a:pPr>
            <a:r>
              <a:rPr lang="en-US" altLang="en-US" sz="800" b="1" smtClean="0">
                <a:latin typeface="Times" charset="0"/>
              </a:rPr>
              <a:t>Fuente de la Figura :</a:t>
            </a:r>
            <a:r>
              <a:rPr lang="tr-TR" altLang="en-US" sz="800" b="1" smtClean="0">
                <a:latin typeface="Times" charset="0"/>
              </a:rPr>
              <a:t>	</a:t>
            </a:r>
            <a:r>
              <a:rPr lang="en-US" altLang="en-US" sz="800" smtClean="0">
                <a:latin typeface="Times" charset="0"/>
              </a:rPr>
              <a:t>Susan Harwood propuesta número 22315-11-60-F-72</a:t>
            </a:r>
            <a:r>
              <a:rPr lang="tr-TR" altLang="en-US" sz="800" smtClean="0">
                <a:latin typeface="Times" charset="0"/>
              </a:rPr>
              <a:t>, </a:t>
            </a:r>
            <a:r>
              <a:rPr lang="en-US" altLang="en-US" smtClean="0">
                <a:latin typeface="Times" charset="0"/>
              </a:rPr>
              <a:t>UNIVERSIDAD DE  PUERTO RICO Rí</a:t>
            </a:r>
            <a:r>
              <a:rPr lang="tr-TR" altLang="en-US" smtClean="0">
                <a:latin typeface="Times" charset="0"/>
              </a:rPr>
              <a:t>o </a:t>
            </a:r>
            <a:r>
              <a:rPr lang="en-US" altLang="en-US" smtClean="0">
                <a:latin typeface="Times" charset="0"/>
              </a:rPr>
              <a:t>Piedras</a:t>
            </a:r>
          </a:p>
          <a:p>
            <a:pPr eaLnBrk="1" hangingPunct="1">
              <a:lnSpc>
                <a:spcPct val="90000"/>
              </a:lnSpc>
              <a:buFont typeface="Wingdings" pitchFamily="2" charset="2"/>
              <a:buNone/>
            </a:pPr>
            <a:r>
              <a:rPr lang="en-US" altLang="en-US" smtClean="0">
                <a:latin typeface="Times" charset="0"/>
              </a:rPr>
              <a:t>                                           Campus</a:t>
            </a:r>
            <a:r>
              <a:rPr lang="tr-TR" altLang="en-US" smtClean="0">
                <a:latin typeface="Times" charset="0"/>
              </a:rPr>
              <a:t> </a:t>
            </a:r>
            <a:r>
              <a:rPr lang="en-US" altLang="en-US" smtClean="0">
                <a:latin typeface="Times" charset="0"/>
              </a:rPr>
              <a:t>Division de Educación Continua y Estudios Profesionales (DECEP)</a:t>
            </a:r>
          </a:p>
          <a:p>
            <a:pPr eaLnBrk="1" hangingPunct="1">
              <a:lnSpc>
                <a:spcPct val="90000"/>
              </a:lnSpc>
              <a:buFont typeface="Wingdings" pitchFamily="2" charset="2"/>
              <a:buNone/>
            </a:pPr>
            <a:endParaRPr lang="en-US" altLang="en-US" b="1" smtClean="0">
              <a:latin typeface="Times" charset="0"/>
            </a:endParaRPr>
          </a:p>
          <a:p>
            <a:endParaRPr lang="en-US" altLang="en-US" smtClean="0">
              <a:latin typeface="Times"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1F85130D-5E4B-4F36-9F75-A972F2A9A272}" type="slidenum">
              <a:rPr lang="en-US" altLang="en-US" sz="1300">
                <a:solidFill>
                  <a:srgbClr val="000000"/>
                </a:solidFill>
              </a:rPr>
              <a:pPr>
                <a:spcBef>
                  <a:spcPct val="0"/>
                </a:spcBef>
              </a:pPr>
              <a:t>36</a:t>
            </a:fld>
            <a:endParaRPr lang="en-US" altLang="en-US" sz="13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a:ln/>
        </p:spPr>
      </p:sp>
      <p:sp>
        <p:nvSpPr>
          <p:cNvPr id="7885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latin typeface="Times" charset="0"/>
              </a:rPr>
              <a:t>Las etiquetas son escritas, impresas o elementos de información gráfica concerniente a una sustancia química peligrosa  que están sujetadas a, impresas en, o pegadas al contenedor o paquete de una sustancia química peligrosa</a:t>
            </a:r>
          </a:p>
          <a:p>
            <a:endParaRPr lang="tr-TR" altLang="en-US" smtClean="0">
              <a:latin typeface="Times" charset="0"/>
            </a:endParaRPr>
          </a:p>
          <a:p>
            <a:pPr eaLnBrk="1" hangingPunct="1">
              <a:lnSpc>
                <a:spcPct val="90000"/>
              </a:lnSpc>
              <a:buFont typeface="Wingdings" pitchFamily="2" charset="2"/>
              <a:buNone/>
            </a:pPr>
            <a:r>
              <a:rPr lang="en-US" altLang="en-US" sz="800" b="1" smtClean="0">
                <a:latin typeface="Times" charset="0"/>
              </a:rPr>
              <a:t>Fuente de la Figura :</a:t>
            </a:r>
            <a:r>
              <a:rPr lang="tr-TR" altLang="en-US" sz="800" b="1" smtClean="0">
                <a:latin typeface="Times" charset="0"/>
              </a:rPr>
              <a:t>	</a:t>
            </a:r>
            <a:r>
              <a:rPr lang="en-US" altLang="en-US" sz="800" smtClean="0">
                <a:latin typeface="Times" charset="0"/>
              </a:rPr>
              <a:t>Susan Harwood propuesta número 22315-11-60-F-72</a:t>
            </a:r>
            <a:r>
              <a:rPr lang="tr-TR" altLang="en-US" sz="800" smtClean="0">
                <a:latin typeface="Times" charset="0"/>
              </a:rPr>
              <a:t>, </a:t>
            </a:r>
            <a:r>
              <a:rPr lang="en-US" altLang="en-US" smtClean="0">
                <a:latin typeface="Times" charset="0"/>
              </a:rPr>
              <a:t>UNIVERSIDAD DE  PUERTO RICO Rí</a:t>
            </a:r>
            <a:r>
              <a:rPr lang="tr-TR" altLang="en-US" smtClean="0">
                <a:latin typeface="Times" charset="0"/>
              </a:rPr>
              <a:t>o </a:t>
            </a:r>
            <a:r>
              <a:rPr lang="en-US" altLang="en-US" smtClean="0">
                <a:latin typeface="Times" charset="0"/>
              </a:rPr>
              <a:t>Piedras</a:t>
            </a:r>
          </a:p>
          <a:p>
            <a:pPr eaLnBrk="1" hangingPunct="1">
              <a:lnSpc>
                <a:spcPct val="90000"/>
              </a:lnSpc>
              <a:buFont typeface="Wingdings" pitchFamily="2" charset="2"/>
              <a:buNone/>
            </a:pPr>
            <a:r>
              <a:rPr lang="en-US" altLang="en-US" smtClean="0">
                <a:latin typeface="Times" charset="0"/>
              </a:rPr>
              <a:t>                                           Campus</a:t>
            </a:r>
            <a:r>
              <a:rPr lang="tr-TR" altLang="en-US" smtClean="0">
                <a:latin typeface="Times" charset="0"/>
              </a:rPr>
              <a:t> </a:t>
            </a:r>
            <a:r>
              <a:rPr lang="en-US" altLang="en-US" smtClean="0">
                <a:latin typeface="Times" charset="0"/>
              </a:rPr>
              <a:t>Division de Educación Continua y Estudios Profesionales (DECEP)</a:t>
            </a:r>
          </a:p>
          <a:p>
            <a:pPr eaLnBrk="1" hangingPunct="1">
              <a:lnSpc>
                <a:spcPct val="90000"/>
              </a:lnSpc>
              <a:buFont typeface="Wingdings" pitchFamily="2" charset="2"/>
              <a:buNone/>
            </a:pPr>
            <a:endParaRPr lang="en-US" altLang="en-US" b="1" smtClean="0">
              <a:latin typeface="Times" charset="0"/>
            </a:endParaRPr>
          </a:p>
          <a:p>
            <a:endParaRPr lang="tr-TR" altLang="en-US" smtClean="0">
              <a:latin typeface="Times" charset="0"/>
            </a:endParaRPr>
          </a:p>
        </p:txBody>
      </p:sp>
      <p:sp>
        <p:nvSpPr>
          <p:cNvPr id="7885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A7F717D0-516C-4A56-BC49-29565DDAE4A9}" type="slidenum">
              <a:rPr lang="en-US" altLang="en-US" sz="1300">
                <a:solidFill>
                  <a:srgbClr val="000000"/>
                </a:solidFill>
              </a:rPr>
              <a:pPr>
                <a:spcBef>
                  <a:spcPct val="0"/>
                </a:spcBef>
              </a:pPr>
              <a:t>37</a:t>
            </a:fld>
            <a:endParaRPr lang="en-US" altLang="en-US" sz="13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a:ln/>
        </p:spPr>
      </p:sp>
      <p:sp>
        <p:nvSpPr>
          <p:cNvPr id="8089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latin typeface="Times" charset="0"/>
              </a:rPr>
              <a:t>Los empleadores pueden usar cualquier sistema de etiquetado siempre y cuando las etiquetas tengan la información y secciones obligatorias. Las etiquetas deben ser legibles y estar claramente visibles. Deben estar en ingl</a:t>
            </a:r>
            <a:r>
              <a:rPr lang="en-US" altLang="en-US" smtClean="0">
                <a:latin typeface="Calibri" pitchFamily="34" charset="0"/>
              </a:rPr>
              <a:t>és</a:t>
            </a:r>
            <a:r>
              <a:rPr lang="tr-TR" altLang="en-US" smtClean="0">
                <a:latin typeface="Times" charset="0"/>
              </a:rPr>
              <a:t> </a:t>
            </a:r>
            <a:r>
              <a:rPr lang="en-US" altLang="en-US" smtClean="0">
                <a:latin typeface="Times" charset="0"/>
              </a:rPr>
              <a:t>pero otros lenguajes pueden ser agregados si es necesario.</a:t>
            </a:r>
          </a:p>
          <a:p>
            <a:pPr marL="0" lvl="1"/>
            <a:endParaRPr lang="tr-TR" altLang="en-US" smtClean="0">
              <a:latin typeface="Times" charset="0"/>
            </a:endParaRPr>
          </a:p>
        </p:txBody>
      </p:sp>
      <p:sp>
        <p:nvSpPr>
          <p:cNvPr id="8090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06453975-ADA7-409C-86B0-DAB99D7AFE41}" type="slidenum">
              <a:rPr lang="en-US" altLang="en-US" sz="1300">
                <a:solidFill>
                  <a:srgbClr val="000000"/>
                </a:solidFill>
              </a:rPr>
              <a:pPr>
                <a:spcBef>
                  <a:spcPct val="0"/>
                </a:spcBef>
              </a:pPr>
              <a:t>38</a:t>
            </a:fld>
            <a:endParaRPr lang="en-US" altLang="en-US" sz="13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a:ln/>
        </p:spPr>
      </p:sp>
      <p:sp>
        <p:nvSpPr>
          <p:cNvPr id="829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Productores, distribuidores o importadores de productos químicos, que se enteren de nueva información sobre un producto químico deben actualizar la etiqueta </a:t>
            </a:r>
            <a:r>
              <a:rPr lang="en-US" altLang="en-US" b="1" smtClean="0">
                <a:latin typeface="Times" charset="0"/>
              </a:rPr>
              <a:t>dentro de los 6 meses.</a:t>
            </a:r>
            <a:endParaRPr lang="tr-TR" altLang="en-US" smtClean="0">
              <a:latin typeface="Times" charset="0"/>
            </a:endParaRPr>
          </a:p>
        </p:txBody>
      </p:sp>
      <p:sp>
        <p:nvSpPr>
          <p:cNvPr id="8294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78F2CE67-7294-427F-BC49-900C05329181}" type="slidenum">
              <a:rPr lang="en-US" altLang="en-US" sz="1300">
                <a:solidFill>
                  <a:srgbClr val="000000"/>
                </a:solidFill>
              </a:rPr>
              <a:pPr>
                <a:spcBef>
                  <a:spcPct val="0"/>
                </a:spcBef>
              </a:pPr>
              <a:t>39</a:t>
            </a:fld>
            <a:endParaRPr lang="en-US" altLang="en-US" sz="13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Slayt Görüntüsü Yer Tutucusu"/>
          <p:cNvSpPr>
            <a:spLocks noGrp="1" noRot="1" noChangeAspect="1" noTextEdit="1"/>
          </p:cNvSpPr>
          <p:nvPr>
            <p:ph type="sldImg"/>
          </p:nvPr>
        </p:nvSpPr>
        <p:spPr>
          <a:ln/>
        </p:spPr>
      </p:sp>
      <p:sp>
        <p:nvSpPr>
          <p:cNvPr id="1126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trabajadores tienen el derecho a condiciones laborales que no los expongan al riesgo de ser dañados seriamente. Para ayudar a asegurar que el lugar de trabajo sea saludable y seguro, la Ley de OSH otorga a los trabajadores el derecho a pedir a la OSHA que inspeccione su lugar de trabajo; ejercer sus derechos bajo la protección de esta ley sin represalias ni discriminación; y recibir información y entrenamiento sobre peligros y los métodos para prevenirlos. Según la Ley de OSH, los trabajadores también tienen el derecho a pedir que se apliquen los estándares de la OSHA en su lugar de trabajo; obtener copias de los resultados de exámenes relacionados a los peligros en el lugar de trabajo; y revisar los registros de enfermedades y accidentes relacionados con el trabajo y obtener copias de sus registros médicos. </a:t>
            </a:r>
          </a:p>
        </p:txBody>
      </p:sp>
      <p:sp>
        <p:nvSpPr>
          <p:cNvPr id="1126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757E5D7B-0EC4-4AC7-9CE3-0D2737811EEC}" type="slidenum">
              <a:rPr lang="en-US" altLang="en-US" sz="1300"/>
              <a:pPr>
                <a:spcBef>
                  <a:spcPct val="0"/>
                </a:spcBef>
              </a:pPr>
              <a:t>4</a:t>
            </a:fld>
            <a:endParaRPr lang="en-US" altLang="en-US"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a:ln/>
        </p:spPr>
      </p:sp>
      <p:sp>
        <p:nvSpPr>
          <p:cNvPr id="849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productores, importadores y distribuidores están obligados a etiquetar o marcar sus sustancias químicas antes de que salgan del lugar de trabajo.</a:t>
            </a:r>
          </a:p>
          <a:p>
            <a:pPr eaLnBrk="1" hangingPunct="1">
              <a:lnSpc>
                <a:spcPct val="90000"/>
              </a:lnSpc>
              <a:buFont typeface="Wingdings" pitchFamily="2" charset="2"/>
              <a:buNone/>
            </a:pPr>
            <a:r>
              <a:rPr lang="en-US" altLang="en-US" sz="800" b="1" smtClean="0">
                <a:latin typeface="Times" charset="0"/>
              </a:rPr>
              <a:t>Fuente de la Figura :</a:t>
            </a:r>
            <a:r>
              <a:rPr lang="tr-TR" altLang="en-US" sz="800" b="1" smtClean="0">
                <a:latin typeface="Times" charset="0"/>
              </a:rPr>
              <a:t>	</a:t>
            </a:r>
            <a:r>
              <a:rPr lang="en-US" altLang="en-US" sz="800" smtClean="0">
                <a:latin typeface="Times" charset="0"/>
              </a:rPr>
              <a:t>Susan Harwood propuesta número 22315-11-60-F-72</a:t>
            </a:r>
            <a:r>
              <a:rPr lang="tr-TR" altLang="en-US" sz="800" smtClean="0">
                <a:latin typeface="Times" charset="0"/>
              </a:rPr>
              <a:t>, </a:t>
            </a:r>
            <a:r>
              <a:rPr lang="en-US" altLang="en-US" smtClean="0">
                <a:latin typeface="Times" charset="0"/>
              </a:rPr>
              <a:t>UNIVERSIDAD DE  PUERTO RICO Rí</a:t>
            </a:r>
            <a:r>
              <a:rPr lang="tr-TR" altLang="en-US" smtClean="0">
                <a:latin typeface="Times" charset="0"/>
              </a:rPr>
              <a:t>o </a:t>
            </a:r>
            <a:r>
              <a:rPr lang="en-US" altLang="en-US" smtClean="0">
                <a:latin typeface="Times" charset="0"/>
              </a:rPr>
              <a:t>Piedras</a:t>
            </a:r>
          </a:p>
          <a:p>
            <a:pPr eaLnBrk="1" hangingPunct="1">
              <a:lnSpc>
                <a:spcPct val="90000"/>
              </a:lnSpc>
              <a:buFont typeface="Wingdings" pitchFamily="2" charset="2"/>
              <a:buNone/>
            </a:pPr>
            <a:r>
              <a:rPr lang="en-US" altLang="en-US" smtClean="0">
                <a:latin typeface="Times" charset="0"/>
              </a:rPr>
              <a:t>                                           Campus</a:t>
            </a:r>
            <a:r>
              <a:rPr lang="tr-TR" altLang="en-US" smtClean="0">
                <a:latin typeface="Times" charset="0"/>
              </a:rPr>
              <a:t> </a:t>
            </a:r>
            <a:r>
              <a:rPr lang="en-US" altLang="en-US" smtClean="0">
                <a:latin typeface="Times" charset="0"/>
              </a:rPr>
              <a:t>Division de Educación Continua y Estudios Profesionales (DECEP)</a:t>
            </a:r>
          </a:p>
          <a:p>
            <a:pPr eaLnBrk="1" hangingPunct="1">
              <a:lnSpc>
                <a:spcPct val="90000"/>
              </a:lnSpc>
              <a:buFont typeface="Wingdings" pitchFamily="2" charset="2"/>
              <a:buNone/>
            </a:pPr>
            <a:endParaRPr lang="en-US" altLang="en-US" b="1" smtClean="0">
              <a:latin typeface="Times" charset="0"/>
            </a:endParaRPr>
          </a:p>
          <a:p>
            <a:endParaRPr lang="en-US" altLang="en-US" smtClean="0">
              <a:latin typeface="Times" charset="0"/>
            </a:endParaRPr>
          </a:p>
          <a:p>
            <a:endParaRPr lang="tr-TR" altLang="en-US" smtClean="0">
              <a:latin typeface="Times" charset="0"/>
            </a:endParaRPr>
          </a:p>
        </p:txBody>
      </p:sp>
      <p:sp>
        <p:nvSpPr>
          <p:cNvPr id="8499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ECB26937-9FA7-4E13-9EA0-09DC354AD7AC}" type="slidenum">
              <a:rPr lang="en-US" altLang="en-US" sz="1300">
                <a:solidFill>
                  <a:srgbClr val="000000"/>
                </a:solidFill>
              </a:rPr>
              <a:pPr>
                <a:spcBef>
                  <a:spcPct val="0"/>
                </a:spcBef>
              </a:pPr>
              <a:t>40</a:t>
            </a:fld>
            <a:endParaRPr lang="en-US" altLang="en-US" sz="13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ln/>
        </p:spPr>
      </p:sp>
      <p:sp>
        <p:nvSpPr>
          <p:cNvPr id="8704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etiquetas deben seguir un formato específico de acuerdo a la GHS. Éste requiere que una etiqueta incluya un</a:t>
            </a:r>
            <a:r>
              <a:rPr lang="en-US" altLang="en-US" b="1" smtClean="0">
                <a:latin typeface="Times" charset="0"/>
              </a:rPr>
              <a:t> identificador del producto</a:t>
            </a:r>
            <a:r>
              <a:rPr lang="en-US" altLang="en-US" smtClean="0">
                <a:latin typeface="Times" charset="0"/>
              </a:rPr>
              <a:t> que muestre cómo el producto químico peligroso es identificado, con información como: el nombre del producto químico o el número del código o lote; </a:t>
            </a:r>
            <a:r>
              <a:rPr lang="en-US" altLang="en-US" b="1" smtClean="0">
                <a:latin typeface="Times" charset="0"/>
              </a:rPr>
              <a:t>pictogramas; </a:t>
            </a:r>
            <a:r>
              <a:rPr lang="en-US" altLang="en-US" b="1" smtClean="0">
                <a:solidFill>
                  <a:srgbClr val="FF0000"/>
                </a:solidFill>
                <a:latin typeface="Times" charset="0"/>
              </a:rPr>
              <a:t>palabras de advertencia; declaraciones precautorias; y el nombre, dirección, número de teléfono del fabricante</a:t>
            </a:r>
            <a:r>
              <a:rPr lang="en-US" altLang="en-US" b="1" smtClean="0">
                <a:latin typeface="Times" charset="0"/>
              </a:rPr>
              <a:t>, importador o responsable</a:t>
            </a:r>
            <a:r>
              <a:rPr lang="en-US" altLang="en-US" smtClean="0">
                <a:latin typeface="Times" charset="0"/>
              </a:rPr>
              <a:t>. </a:t>
            </a:r>
          </a:p>
        </p:txBody>
      </p:sp>
      <p:sp>
        <p:nvSpPr>
          <p:cNvPr id="8704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04D37B3F-4029-4859-8ACD-DFD726D40B6D}" type="slidenum">
              <a:rPr lang="en-US" altLang="en-US" sz="1300"/>
              <a:pPr>
                <a:spcBef>
                  <a:spcPct val="0"/>
                </a:spcBef>
              </a:pPr>
              <a:t>41</a:t>
            </a:fld>
            <a:endParaRPr lang="en-US" altLang="en-US"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a:ln/>
        </p:spPr>
      </p:sp>
      <p:sp>
        <p:nvSpPr>
          <p:cNvPr id="890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latin typeface="Times" charset="0"/>
              </a:rPr>
              <a:t>Una etiqueta de muestra que se ve arriba, tiene un </a:t>
            </a:r>
            <a:r>
              <a:rPr lang="en-US" altLang="en-US" b="1" smtClean="0">
                <a:latin typeface="Times" charset="0"/>
              </a:rPr>
              <a:t>identificador de producto</a:t>
            </a:r>
            <a:r>
              <a:rPr lang="en-US" altLang="en-US" smtClean="0">
                <a:latin typeface="Times" charset="0"/>
              </a:rPr>
              <a:t>,</a:t>
            </a:r>
            <a:r>
              <a:rPr lang="en-US" altLang="en-US" b="1" smtClean="0">
                <a:latin typeface="Times" charset="0"/>
              </a:rPr>
              <a:t> </a:t>
            </a:r>
            <a:r>
              <a:rPr lang="en-US" altLang="en-US" smtClean="0">
                <a:latin typeface="Times" charset="0"/>
              </a:rPr>
              <a:t>Toxiflam; los pictogramas de llama y calavera y tibios cruzados; la </a:t>
            </a:r>
            <a:r>
              <a:rPr lang="en-US" altLang="en-US" b="1" smtClean="0">
                <a:latin typeface="Times" charset="0"/>
              </a:rPr>
              <a:t>palabra de señalización </a:t>
            </a:r>
            <a:r>
              <a:rPr lang="en-US" altLang="en-US" smtClean="0">
                <a:latin typeface="Times" charset="0"/>
              </a:rPr>
              <a:t>“Peligro”; </a:t>
            </a:r>
            <a:r>
              <a:rPr lang="en-US" altLang="en-US" b="1" smtClean="0">
                <a:latin typeface="Times" charset="0"/>
              </a:rPr>
              <a:t>la declaración de riesgo </a:t>
            </a:r>
            <a:r>
              <a:rPr lang="en-US" altLang="en-US" smtClean="0">
                <a:latin typeface="Times" charset="0"/>
              </a:rPr>
              <a:t>“Tóxico si ingerido, Líquido y Vapor Inflamable”; </a:t>
            </a:r>
            <a:r>
              <a:rPr lang="en-US" altLang="en-US" b="1" smtClean="0">
                <a:latin typeface="Times" charset="0"/>
              </a:rPr>
              <a:t>declaración precautoria </a:t>
            </a:r>
            <a:r>
              <a:rPr lang="en-US" altLang="en-US" smtClean="0">
                <a:latin typeface="Times" charset="0"/>
              </a:rPr>
              <a:t>“No coma, beba o use productos de tabacos cuando use este producto. Lávese las manos bien despu</a:t>
            </a:r>
            <a:r>
              <a:rPr lang="en-US" altLang="en-US" smtClean="0">
                <a:latin typeface="Calibri" pitchFamily="34" charset="0"/>
              </a:rPr>
              <a:t>és de manejar el producto</a:t>
            </a:r>
            <a:r>
              <a:rPr lang="en-US" altLang="en-US" smtClean="0">
                <a:latin typeface="Times" charset="0"/>
              </a:rPr>
              <a:t>. Mant</a:t>
            </a:r>
            <a:r>
              <a:rPr lang="en-US" altLang="en-US" smtClean="0">
                <a:latin typeface="Calibri" pitchFamily="34" charset="0"/>
              </a:rPr>
              <a:t>enga el contenedor bien cerrado. Manténgase alejado de fuentes de calor/chispas/llama abierta</a:t>
            </a:r>
            <a:r>
              <a:rPr lang="en-US" altLang="en-US" smtClean="0">
                <a:latin typeface="Times" charset="0"/>
              </a:rPr>
              <a:t>. No fume. Lleve guantes protectores y protección para los ojos/cara. Asegura que el contenedor y equipo de recepción tengan conexión a tierra. Use únicamente herramientas que no causen chispas. Almacene en un lugar fresco/bien ventilado. SI SE INGIERE: Enjuáguese la boca y llame al Centro de Control de Envenenamiento o a un m</a:t>
            </a:r>
            <a:r>
              <a:rPr lang="en-US" altLang="en-US" smtClean="0">
                <a:latin typeface="Calibri" pitchFamily="34" charset="0"/>
              </a:rPr>
              <a:t>édico inmediatamente</a:t>
            </a:r>
            <a:r>
              <a:rPr lang="en-US" altLang="en-US" smtClean="0">
                <a:latin typeface="Times" charset="0"/>
              </a:rPr>
              <a:t>; y dale su </a:t>
            </a:r>
            <a:r>
              <a:rPr lang="en-US" altLang="en-US" b="1" smtClean="0">
                <a:latin typeface="Times" charset="0"/>
              </a:rPr>
              <a:t>nombre, dirección, número del fabricante, importador o  la persona responsable, </a:t>
            </a:r>
            <a:r>
              <a:rPr lang="en-US" altLang="en-US" smtClean="0">
                <a:latin typeface="Times" charset="0"/>
              </a:rPr>
              <a:t>tales</a:t>
            </a:r>
            <a:r>
              <a:rPr lang="en-US" altLang="en-US" b="1" smtClean="0">
                <a:latin typeface="Times" charset="0"/>
              </a:rPr>
              <a:t> </a:t>
            </a:r>
            <a:r>
              <a:rPr lang="en-US" altLang="en-US" smtClean="0">
                <a:latin typeface="Times" charset="0"/>
              </a:rPr>
              <a:t>como “MiCompañía, MiCalle, MiCiudad, NJ 00000, Tel: 444 999 9999”.</a:t>
            </a:r>
          </a:p>
          <a:p>
            <a:endParaRPr lang="tr-TR" altLang="en-US" smtClean="0">
              <a:latin typeface="Times" charset="0"/>
            </a:endParaRPr>
          </a:p>
        </p:txBody>
      </p:sp>
      <p:sp>
        <p:nvSpPr>
          <p:cNvPr id="890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E67B31D6-41E3-4766-8B17-07E966D12373}" type="slidenum">
              <a:rPr lang="en-US" altLang="en-US" sz="1300"/>
              <a:pPr>
                <a:spcBef>
                  <a:spcPct val="0"/>
                </a:spcBef>
              </a:pPr>
              <a:t>42</a:t>
            </a:fld>
            <a:endParaRPr lang="en-US" alt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Görüntüsü Yer Tutucusu"/>
          <p:cNvSpPr>
            <a:spLocks noGrp="1" noRot="1" noChangeAspect="1" noTextEdit="1"/>
          </p:cNvSpPr>
          <p:nvPr>
            <p:ph type="sldImg"/>
          </p:nvPr>
        </p:nvSpPr>
        <p:spPr>
          <a:ln/>
        </p:spPr>
      </p:sp>
      <p:sp>
        <p:nvSpPr>
          <p:cNvPr id="911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pictogramas son símbolos estandarizados que alertan a los trabajadores sobre varios peligros. Cada pictograma consiste en un símbolo en un fondo blanco enmarcado con un borde rojo y representa un peligro distinto. En el nuevo sistema de etiquetado tenemos 9 pictogramas para comunicar los peligros a la salud, peligros físicos y peligros ambientales. La O</a:t>
            </a:r>
            <a:r>
              <a:rPr lang="tr-TR" altLang="en-US" smtClean="0">
                <a:latin typeface="Times" charset="0"/>
              </a:rPr>
              <a:t>SHA</a:t>
            </a:r>
            <a:r>
              <a:rPr lang="en-US" altLang="en-US" smtClean="0">
                <a:latin typeface="Times" charset="0"/>
              </a:rPr>
              <a:t> no obliga el uso del pictograma de peligros ambientales. Cada pictograma muestra los peligros a la salud y la seguridad relacionados con el producto químico mismo. En una sola etiqueta pueden encontrarse uno o más de un pictograma. Estos pictogramas también pueden ser encontrados en las fichas de datos de seguridad que contienen más información sobre cada producto químico.</a:t>
            </a:r>
          </a:p>
          <a:p>
            <a:endParaRPr lang="en-US" altLang="en-US" smtClean="0">
              <a:latin typeface="Times" charset="0"/>
            </a:endParaRPr>
          </a:p>
        </p:txBody>
      </p:sp>
      <p:sp>
        <p:nvSpPr>
          <p:cNvPr id="9114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C175FEDC-C414-49DB-B454-2CF740BE30FC}" type="slidenum">
              <a:rPr lang="en-US" altLang="en-US" sz="1300"/>
              <a:pPr>
                <a:spcBef>
                  <a:spcPct val="0"/>
                </a:spcBef>
              </a:pPr>
              <a:t>43</a:t>
            </a:fld>
            <a:endParaRPr lang="en-US" altLang="en-US" sz="13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Görüntüsü Yer Tutucusu"/>
          <p:cNvSpPr>
            <a:spLocks noGrp="1" noRot="1" noChangeAspect="1" noTextEdit="1"/>
          </p:cNvSpPr>
          <p:nvPr>
            <p:ph type="sldImg"/>
          </p:nvPr>
        </p:nvSpPr>
        <p:spPr>
          <a:ln/>
        </p:spPr>
      </p:sp>
      <p:sp>
        <p:nvSpPr>
          <p:cNvPr id="931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primer pictograma es un símbolo de Peligro para la Salud asociado con sustancias químicas que pueden causar problemas de salud por un largo período de tiempo.  Estos son </a:t>
            </a:r>
            <a:r>
              <a:rPr lang="en-US" altLang="en-US" b="1" smtClean="0">
                <a:latin typeface="Times" charset="0"/>
              </a:rPr>
              <a:t>carcinógenos </a:t>
            </a:r>
            <a:r>
              <a:rPr lang="en-US" altLang="en-US" smtClean="0">
                <a:latin typeface="Times" charset="0"/>
              </a:rPr>
              <a:t>que pueden generar cancer, </a:t>
            </a:r>
            <a:r>
              <a:rPr lang="en-US" altLang="en-US" b="1" smtClean="0">
                <a:latin typeface="Times" charset="0"/>
              </a:rPr>
              <a:t>mutagenicidad </a:t>
            </a:r>
            <a:r>
              <a:rPr lang="en-US" altLang="en-US" smtClean="0">
                <a:latin typeface="Times" charset="0"/>
              </a:rPr>
              <a:t>que puede causar alteraciones en el ADN, </a:t>
            </a:r>
            <a:r>
              <a:rPr lang="en-US" altLang="en-US" b="1" smtClean="0">
                <a:latin typeface="Times" charset="0"/>
              </a:rPr>
              <a:t>toxicidad para la reproducción </a:t>
            </a:r>
            <a:r>
              <a:rPr lang="en-US" altLang="en-US" smtClean="0">
                <a:latin typeface="Times" charset="0"/>
              </a:rPr>
              <a:t>que afecta la habilidad de hombres y mujeres de tener hijos saludables, </a:t>
            </a:r>
            <a:r>
              <a:rPr lang="en-US" altLang="en-US" b="1" smtClean="0">
                <a:latin typeface="Times" charset="0"/>
              </a:rPr>
              <a:t>sensibilización respiratoria</a:t>
            </a:r>
            <a:r>
              <a:rPr lang="en-US" altLang="en-US" smtClean="0">
                <a:latin typeface="Times" charset="0"/>
              </a:rPr>
              <a:t> que puede causar reacciones alérgicas después de la exposición, peligros de </a:t>
            </a:r>
            <a:r>
              <a:rPr lang="en-US" altLang="en-US" b="1" smtClean="0">
                <a:latin typeface="Times" charset="0"/>
              </a:rPr>
              <a:t>toxicidad específica de órganos diana </a:t>
            </a:r>
            <a:r>
              <a:rPr lang="en-US" altLang="en-US" smtClean="0">
                <a:latin typeface="Times" charset="0"/>
              </a:rPr>
              <a:t>que puede dañar o afectar la función de ciertos órganos y peligros de </a:t>
            </a:r>
            <a:r>
              <a:rPr lang="en-US" altLang="en-US" b="1" smtClean="0">
                <a:latin typeface="Times" charset="0"/>
              </a:rPr>
              <a:t>toxicidad por aspiración</a:t>
            </a:r>
            <a:r>
              <a:rPr lang="en-US" altLang="en-US" smtClean="0">
                <a:latin typeface="Times" charset="0"/>
              </a:rPr>
              <a:t> que puede producir neumonía química y diferentes grados de problemas pulmonares.  </a:t>
            </a:r>
          </a:p>
          <a:p>
            <a:endParaRPr lang="en-US" altLang="en-US" smtClean="0">
              <a:latin typeface="Times" charset="0"/>
            </a:endParaRPr>
          </a:p>
        </p:txBody>
      </p:sp>
      <p:sp>
        <p:nvSpPr>
          <p:cNvPr id="9318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200620E-D0F9-4560-9720-3BFD11022A0B}" type="slidenum">
              <a:rPr lang="en-US" altLang="en-US" sz="1300"/>
              <a:pPr>
                <a:spcBef>
                  <a:spcPct val="0"/>
                </a:spcBef>
              </a:pPr>
              <a:t>44</a:t>
            </a:fld>
            <a:endParaRPr lang="en-US" altLang="en-US"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a:ln/>
        </p:spPr>
      </p:sp>
      <p:sp>
        <p:nvSpPr>
          <p:cNvPr id="9523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Este pictograma es el símbolo de una llama. Está asociado a líquidos, sólidos y aerosoles </a:t>
            </a:r>
            <a:r>
              <a:rPr lang="en-US" altLang="en-US" b="1" smtClean="0">
                <a:latin typeface="Times" charset="0"/>
              </a:rPr>
              <a:t>inflamables</a:t>
            </a:r>
            <a:r>
              <a:rPr lang="en-US" altLang="en-US" smtClean="0">
                <a:latin typeface="Times" charset="0"/>
              </a:rPr>
              <a:t>. Este pictorgrama también nos alerta de </a:t>
            </a:r>
            <a:r>
              <a:rPr lang="en-US" altLang="en-US" b="1" smtClean="0">
                <a:latin typeface="Times" charset="0"/>
              </a:rPr>
              <a:t>pirofóficos</a:t>
            </a:r>
            <a:r>
              <a:rPr lang="en-US" altLang="en-US" smtClean="0">
                <a:latin typeface="Times" charset="0"/>
              </a:rPr>
              <a:t>, que son capaces de generar ingnición espontánea en el aire, y nos alerta de sustancias químicas que se </a:t>
            </a:r>
            <a:r>
              <a:rPr lang="en-US" altLang="en-US" b="1" smtClean="0">
                <a:latin typeface="Times" charset="0"/>
              </a:rPr>
              <a:t>autocalientan </a:t>
            </a:r>
            <a:r>
              <a:rPr lang="en-US" altLang="en-US" smtClean="0">
                <a:latin typeface="Times" charset="0"/>
              </a:rPr>
              <a:t>ya que generan calor en reacción con el aire y sin ninguna otra fuente de energía. </a:t>
            </a:r>
          </a:p>
          <a:p>
            <a:endParaRPr lang="en-US" altLang="en-US" smtClean="0">
              <a:latin typeface="Times" charset="0"/>
            </a:endParaRPr>
          </a:p>
          <a:p>
            <a:r>
              <a:rPr lang="en-US" altLang="en-US" smtClean="0">
                <a:latin typeface="Times" charset="0"/>
              </a:rPr>
              <a:t>Este pictorgrama también aparece en productos químcios que emiten </a:t>
            </a:r>
            <a:r>
              <a:rPr lang="en-US" altLang="en-US" b="1" smtClean="0">
                <a:latin typeface="Times" charset="0"/>
              </a:rPr>
              <a:t>gases inflamables </a:t>
            </a:r>
            <a:r>
              <a:rPr lang="en-US" altLang="en-US" smtClean="0">
                <a:latin typeface="Times" charset="0"/>
              </a:rPr>
              <a:t>y </a:t>
            </a:r>
            <a:r>
              <a:rPr lang="en-US" altLang="en-US" b="1" smtClean="0">
                <a:latin typeface="Times" charset="0"/>
              </a:rPr>
              <a:t>productos auto-reactivos*</a:t>
            </a:r>
            <a:r>
              <a:rPr lang="en-US" altLang="en-US" smtClean="0">
                <a:latin typeface="Times" charset="0"/>
              </a:rPr>
              <a:t>* (Tipos B, C, D, E, F) que son líquidos o sustancias sólidas termalmente inestables o mezclas que pueden sufrir fuertes descomposiciones exotérmicas aun cuando no hay participación de oxígeno. Este pictograma también aparece en </a:t>
            </a:r>
            <a:r>
              <a:rPr lang="en-US" altLang="en-US" b="1" smtClean="0">
                <a:latin typeface="Times" charset="0"/>
              </a:rPr>
              <a:t>peróxidos orgánicos*** </a:t>
            </a:r>
            <a:r>
              <a:rPr lang="en-US" altLang="en-US" smtClean="0">
                <a:latin typeface="Times" charset="0"/>
              </a:rPr>
              <a:t>(tipos B, C, D, E, F)</a:t>
            </a:r>
            <a:r>
              <a:rPr lang="en-US" altLang="en-US" b="1" smtClean="0">
                <a:latin typeface="Times" charset="0"/>
              </a:rPr>
              <a:t> </a:t>
            </a:r>
            <a:r>
              <a:rPr lang="en-US" altLang="en-US" smtClean="0">
                <a:latin typeface="Times" charset="0"/>
              </a:rPr>
              <a:t>los cuales se encuentran en muchos productos como aceleradores, activadores, agentes inter-enlazantes y agentes de curado.</a:t>
            </a:r>
          </a:p>
          <a:p>
            <a:endParaRPr lang="tr-TR" altLang="en-US" smtClean="0">
              <a:latin typeface="Times" charset="0"/>
            </a:endParaRPr>
          </a:p>
          <a:p>
            <a:r>
              <a:rPr lang="tr-TR" altLang="en-US" smtClean="0">
                <a:latin typeface="Times" charset="0"/>
              </a:rPr>
              <a:t>**</a:t>
            </a:r>
            <a:r>
              <a:rPr lang="en-US" altLang="en-US" smtClean="0">
                <a:latin typeface="Times" charset="0"/>
              </a:rPr>
              <a:t>Tipos de autorreactivos</a:t>
            </a:r>
            <a:r>
              <a:rPr lang="tr-TR" altLang="en-US" smtClean="0">
                <a:latin typeface="Times" charset="0"/>
              </a:rPr>
              <a:t>;</a:t>
            </a:r>
          </a:p>
          <a:p>
            <a:r>
              <a:rPr lang="en-US" altLang="en-US" smtClean="0">
                <a:latin typeface="Times" charset="0"/>
              </a:rPr>
              <a:t>Tipo</a:t>
            </a:r>
            <a:r>
              <a:rPr lang="tr-TR" altLang="en-US" smtClean="0">
                <a:latin typeface="Times" charset="0"/>
              </a:rPr>
              <a:t> B- </a:t>
            </a:r>
            <a:r>
              <a:rPr lang="en-US" altLang="en-US" smtClean="0">
                <a:latin typeface="Times" charset="0"/>
              </a:rPr>
              <a:t>en la forma en que está empacado, no se detona o deflagra rápidamente pero es capaz de generar una explosión termal. (Causas térmicas de fuego.)  </a:t>
            </a:r>
            <a:endParaRPr lang="tr-TR" altLang="en-US" smtClean="0">
              <a:latin typeface="Times" charset="0"/>
            </a:endParaRPr>
          </a:p>
          <a:p>
            <a:r>
              <a:rPr lang="en-US" altLang="en-US" smtClean="0">
                <a:latin typeface="Times" charset="0"/>
              </a:rPr>
              <a:t>Tipo C – en la forma en que está empacado, posee propiedades explosivas pero no detonará, deflagrará o explotará por calor.  </a:t>
            </a:r>
          </a:p>
          <a:p>
            <a:r>
              <a:rPr lang="en-US" altLang="en-US" smtClean="0">
                <a:latin typeface="Times" charset="0"/>
              </a:rPr>
              <a:t>Tipos D</a:t>
            </a:r>
            <a:r>
              <a:rPr lang="tr-TR" altLang="en-US" smtClean="0">
                <a:latin typeface="Times" charset="0"/>
              </a:rPr>
              <a:t>, E, F </a:t>
            </a:r>
            <a:r>
              <a:rPr lang="en-US" altLang="en-US" smtClean="0">
                <a:latin typeface="Times" charset="0"/>
              </a:rPr>
              <a:t>– han dado muestras de peligros como detonaciones parciales, etc. cuando han sido probados en laboratorios pero no presentan estos peligros cuando están empacados.  </a:t>
            </a:r>
            <a:endParaRPr lang="tr-TR" altLang="en-US" smtClean="0">
              <a:latin typeface="Times" charset="0"/>
            </a:endParaRPr>
          </a:p>
          <a:p>
            <a:endParaRPr lang="tr-TR" altLang="en-US" smtClean="0">
              <a:latin typeface="Times" charset="0"/>
            </a:endParaRPr>
          </a:p>
          <a:p>
            <a:r>
              <a:rPr lang="tr-TR" altLang="en-US" smtClean="0">
                <a:latin typeface="Times" charset="0"/>
              </a:rPr>
              <a:t>***</a:t>
            </a:r>
            <a:r>
              <a:rPr lang="en-US" altLang="en-US" smtClean="0">
                <a:latin typeface="Times" charset="0"/>
              </a:rPr>
              <a:t>Tipos de peróxidos orgánicos</a:t>
            </a:r>
            <a:r>
              <a:rPr lang="tr-TR" altLang="en-US" smtClean="0">
                <a:latin typeface="Times" charset="0"/>
              </a:rPr>
              <a:t>:</a:t>
            </a:r>
          </a:p>
          <a:p>
            <a:r>
              <a:rPr lang="en-US" altLang="en-US" smtClean="0">
                <a:latin typeface="Times" charset="0"/>
              </a:rPr>
              <a:t>Tipo</a:t>
            </a:r>
            <a:r>
              <a:rPr lang="tr-TR" altLang="en-US" smtClean="0">
                <a:latin typeface="Times" charset="0"/>
              </a:rPr>
              <a:t> B- Cualquier </a:t>
            </a:r>
            <a:r>
              <a:rPr lang="en-US" altLang="en-US" smtClean="0">
                <a:latin typeface="Times" charset="0"/>
              </a:rPr>
              <a:t>peróxido orgánico que posee propiedades explosivas y que, estando empacado, no se detona, ni deflagra rápidamente, pero podría producir una explosión termal en ese empaque.  </a:t>
            </a:r>
          </a:p>
          <a:p>
            <a:endParaRPr lang="tr-TR" altLang="en-US" smtClean="0">
              <a:latin typeface="Times" charset="0"/>
            </a:endParaRPr>
          </a:p>
          <a:p>
            <a:r>
              <a:rPr lang="en-US" altLang="en-US" smtClean="0">
                <a:latin typeface="Times" charset="0"/>
              </a:rPr>
              <a:t>Tipo</a:t>
            </a:r>
            <a:r>
              <a:rPr lang="tr-TR" altLang="en-US" smtClean="0">
                <a:latin typeface="Times" charset="0"/>
              </a:rPr>
              <a:t> C- Cualquier peróxido orgánico que posee propiedades explosivas cuando el químico, estando empacado, no se detona ni deflagra rápidamente ni genera una explosión termal.   </a:t>
            </a:r>
            <a:r>
              <a:rPr lang="en-US" altLang="en-US" smtClean="0">
                <a:latin typeface="Times" charset="0"/>
              </a:rPr>
              <a:t> </a:t>
            </a:r>
            <a:endParaRPr lang="tr-TR" altLang="en-US" smtClean="0">
              <a:latin typeface="Times" charset="0"/>
            </a:endParaRPr>
          </a:p>
          <a:p>
            <a:endParaRPr lang="en-US" altLang="en-US" smtClean="0">
              <a:latin typeface="Times" charset="0"/>
            </a:endParaRPr>
          </a:p>
          <a:p>
            <a:r>
              <a:rPr lang="en-US" altLang="en-US" smtClean="0">
                <a:latin typeface="Times" charset="0"/>
              </a:rPr>
              <a:t>Tipo</a:t>
            </a:r>
            <a:r>
              <a:rPr lang="tr-TR" altLang="en-US" smtClean="0">
                <a:latin typeface="Times" charset="0"/>
              </a:rPr>
              <a:t> D- </a:t>
            </a:r>
          </a:p>
          <a:p>
            <a:r>
              <a:rPr lang="tr-TR" altLang="en-US" smtClean="0">
                <a:latin typeface="Times" charset="0"/>
              </a:rPr>
              <a:t>	(i) </a:t>
            </a:r>
            <a:r>
              <a:rPr lang="en-US" altLang="en-US" smtClean="0">
                <a:latin typeface="Times" charset="0"/>
              </a:rPr>
              <a:t>Detona parcialmente, no deflagra rápidamente y no muestra efectos violentos cuando es calentado bajo condiciones de confinamiento, o</a:t>
            </a:r>
          </a:p>
          <a:p>
            <a:endParaRPr lang="en-US" altLang="en-US" smtClean="0">
              <a:latin typeface="Times" charset="0"/>
            </a:endParaRPr>
          </a:p>
          <a:p>
            <a:r>
              <a:rPr lang="tr-TR" altLang="en-US" smtClean="0">
                <a:latin typeface="Times" charset="0"/>
              </a:rPr>
              <a:t>	</a:t>
            </a:r>
            <a:r>
              <a:rPr lang="en-US" altLang="en-US" smtClean="0">
                <a:latin typeface="Times" charset="0"/>
              </a:rPr>
              <a:t>(ii) No se detona de ningún modo, pero deflagra lentamente y no muestra efectos violentos cuando es calentado bajo condiciones de confinamiento, o </a:t>
            </a:r>
          </a:p>
          <a:p>
            <a:endParaRPr lang="tr-TR" altLang="en-US" smtClean="0">
              <a:latin typeface="Times" charset="0"/>
            </a:endParaRPr>
          </a:p>
          <a:p>
            <a:r>
              <a:rPr lang="tr-TR" altLang="en-US" smtClean="0">
                <a:latin typeface="Times" charset="0"/>
              </a:rPr>
              <a:t>	</a:t>
            </a:r>
            <a:r>
              <a:rPr lang="en-US" altLang="en-US" smtClean="0">
                <a:latin typeface="Times" charset="0"/>
              </a:rPr>
              <a:t>(iii) No se detona o deflagra de ningún modo y muestra efectos medianos cuando es calentado bajo condiciones de confinamiento.  </a:t>
            </a:r>
            <a:endParaRPr lang="tr-TR" altLang="en-US" smtClean="0">
              <a:latin typeface="Times" charset="0"/>
            </a:endParaRPr>
          </a:p>
          <a:p>
            <a:endParaRPr lang="en-US" altLang="en-US" smtClean="0">
              <a:latin typeface="Times" charset="0"/>
            </a:endParaRPr>
          </a:p>
          <a:p>
            <a:r>
              <a:rPr lang="en-US" altLang="en-US" smtClean="0">
                <a:latin typeface="Times" charset="0"/>
              </a:rPr>
              <a:t>Tipo</a:t>
            </a:r>
            <a:r>
              <a:rPr lang="tr-TR" altLang="en-US" smtClean="0">
                <a:latin typeface="Times" charset="0"/>
              </a:rPr>
              <a:t> E- Cualquier peróxido orgánico que, en pruebas de laboratorio, no se detona o deflagra de ninguna forma y muestra efectos mínimos o ningún efecto cuando es calentado bajo condiciones de confinamiento. </a:t>
            </a:r>
            <a:r>
              <a:rPr lang="en-US" altLang="en-US" smtClean="0">
                <a:latin typeface="Times" charset="0"/>
              </a:rPr>
              <a:t> </a:t>
            </a:r>
            <a:endParaRPr lang="tr-TR" altLang="en-US" smtClean="0">
              <a:latin typeface="Times" charset="0"/>
            </a:endParaRPr>
          </a:p>
          <a:p>
            <a:endParaRPr lang="en-US" altLang="en-US" smtClean="0">
              <a:latin typeface="Times" charset="0"/>
            </a:endParaRPr>
          </a:p>
          <a:p>
            <a:r>
              <a:rPr lang="en-US" altLang="en-US" smtClean="0">
                <a:latin typeface="Times" charset="0"/>
              </a:rPr>
              <a:t>Tipo</a:t>
            </a:r>
            <a:r>
              <a:rPr lang="tr-TR" altLang="en-US" smtClean="0">
                <a:latin typeface="Times" charset="0"/>
              </a:rPr>
              <a:t> F- Cualquier peróxido orgánico que, en pruebas de laboratorio, ni se detona ni deflagra en ningún momento y muestra sólo un efecto mínimo o ningún efecto cuando se calienta bajo condiciones de confinamento, además de mínimo o ningún poder explosivo.   </a:t>
            </a:r>
            <a:r>
              <a:rPr lang="en-US" altLang="en-US" smtClean="0">
                <a:latin typeface="Times" charset="0"/>
              </a:rPr>
              <a:t> </a:t>
            </a:r>
          </a:p>
          <a:p>
            <a:endParaRPr lang="en-US" altLang="en-US" smtClean="0">
              <a:latin typeface="Times" charset="0"/>
            </a:endParaRPr>
          </a:p>
        </p:txBody>
      </p:sp>
      <p:sp>
        <p:nvSpPr>
          <p:cNvPr id="9523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B0C21A4B-5180-4793-B500-82ADE86E8601}" type="slidenum">
              <a:rPr lang="en-US" altLang="en-US" sz="1300"/>
              <a:pPr>
                <a:spcBef>
                  <a:spcPct val="0"/>
                </a:spcBef>
              </a:pPr>
              <a:t>45</a:t>
            </a:fld>
            <a:endParaRPr lang="en-US" alt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a:ln/>
        </p:spPr>
      </p:sp>
      <p:sp>
        <p:nvSpPr>
          <p:cNvPr id="9728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signo de exclamación es usado en etiquetas para sustancias que son: </a:t>
            </a:r>
            <a:r>
              <a:rPr lang="en-US" altLang="en-US" b="1" smtClean="0">
                <a:latin typeface="Times" charset="0"/>
              </a:rPr>
              <a:t>irritantes de la piel y ojos; sensitizadores de la piel, </a:t>
            </a:r>
            <a:r>
              <a:rPr lang="en-US" altLang="en-US" smtClean="0">
                <a:latin typeface="Times" charset="0"/>
              </a:rPr>
              <a:t>que pueden causar respuestas alérgicas cuando hay contacto con la piel; </a:t>
            </a:r>
            <a:r>
              <a:rPr lang="en-US" altLang="en-US" b="1" smtClean="0">
                <a:latin typeface="Times" charset="0"/>
              </a:rPr>
              <a:t>toxicidad aguda, </a:t>
            </a:r>
            <a:r>
              <a:rPr lang="en-US" altLang="en-US" smtClean="0">
                <a:latin typeface="Times" charset="0"/>
              </a:rPr>
              <a:t>que puede herir los órganos y causar daño a los órganos; productos químicos que tienen </a:t>
            </a:r>
            <a:r>
              <a:rPr lang="en-US" altLang="en-US" b="1" smtClean="0">
                <a:latin typeface="Times" charset="0"/>
              </a:rPr>
              <a:t>efectos narcóticos;</a:t>
            </a:r>
            <a:r>
              <a:rPr lang="en-US" altLang="en-US" smtClean="0">
                <a:latin typeface="Times" charset="0"/>
              </a:rPr>
              <a:t> </a:t>
            </a:r>
            <a:r>
              <a:rPr lang="en-US" altLang="en-US" b="1" smtClean="0">
                <a:latin typeface="Times" charset="0"/>
              </a:rPr>
              <a:t>irritantes del tracto respiratorio</a:t>
            </a:r>
            <a:r>
              <a:rPr lang="en-US" altLang="en-US" smtClean="0">
                <a:latin typeface="Times" charset="0"/>
              </a:rPr>
              <a:t> cuando son inhalados; y productos químicos que son </a:t>
            </a:r>
            <a:r>
              <a:rPr lang="en-US" altLang="en-US" b="1" smtClean="0">
                <a:latin typeface="Times" charset="0"/>
              </a:rPr>
              <a:t>peligrosos para la capa de ozono</a:t>
            </a:r>
            <a:r>
              <a:rPr lang="en-US" altLang="en-US" smtClean="0">
                <a:latin typeface="Times" charset="0"/>
              </a:rPr>
              <a:t>. La OSHA no obliga a usar este pictograma para señalar peligro a la capa de ozono porque esto no afecta directamente la salud de los trabajadores.  </a:t>
            </a:r>
          </a:p>
        </p:txBody>
      </p:sp>
      <p:sp>
        <p:nvSpPr>
          <p:cNvPr id="9728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40EF336C-3B34-4FB8-9BD5-6912C7EE517E}" type="slidenum">
              <a:rPr lang="en-US" altLang="en-US" sz="1300"/>
              <a:pPr>
                <a:spcBef>
                  <a:spcPct val="0"/>
                </a:spcBef>
              </a:pPr>
              <a:t>46</a:t>
            </a:fld>
            <a:endParaRPr lang="en-US" altLang="en-US" sz="13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a:ln/>
        </p:spPr>
      </p:sp>
      <p:sp>
        <p:nvSpPr>
          <p:cNvPr id="9933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pictograma con el cilindro de gas aparecerá en etiquetas de cilindros con gases comprimidos a presión. Este pictograma en una etiqueta de produtos químicos significa que la sustancia es un gas comprimido, en estado líquido o disuelto a una presión de 29 libras por pulgada cuadrada o más.   </a:t>
            </a:r>
          </a:p>
          <a:p>
            <a:endParaRPr lang="en-US" altLang="en-US" smtClean="0">
              <a:latin typeface="Times" charset="0"/>
            </a:endParaRPr>
          </a:p>
        </p:txBody>
      </p:sp>
      <p:sp>
        <p:nvSpPr>
          <p:cNvPr id="9933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DD78E6C6-B7B2-4EF1-BA26-122CEB35CF1D}" type="slidenum">
              <a:rPr lang="en-US" altLang="en-US" sz="1300"/>
              <a:pPr>
                <a:spcBef>
                  <a:spcPct val="0"/>
                </a:spcBef>
              </a:pPr>
              <a:t>47</a:t>
            </a:fld>
            <a:endParaRPr lang="en-US" alt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a:ln/>
        </p:spPr>
      </p:sp>
      <p:sp>
        <p:nvSpPr>
          <p:cNvPr id="10137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pictograma de corrosión aparece en envases de productos químicos que causan corrosión de la piel o quemaduras y daños a los ojos. También se usa para materiales que son corrosivos de metales.  </a:t>
            </a:r>
          </a:p>
        </p:txBody>
      </p:sp>
      <p:sp>
        <p:nvSpPr>
          <p:cNvPr id="10138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EF326097-7440-4DA6-BF60-72A6B5EC225E}" type="slidenum">
              <a:rPr lang="en-US" altLang="en-US" sz="1300"/>
              <a:pPr>
                <a:spcBef>
                  <a:spcPct val="0"/>
                </a:spcBef>
              </a:pPr>
              <a:t>48</a:t>
            </a:fld>
            <a:endParaRPr lang="en-US" altLang="en-US"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a:ln/>
        </p:spPr>
      </p:sp>
      <p:sp>
        <p:nvSpPr>
          <p:cNvPr id="10342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pictograma de bomba explotando es usado para </a:t>
            </a:r>
            <a:r>
              <a:rPr lang="en-US" altLang="en-US" b="1" smtClean="0">
                <a:latin typeface="Times" charset="0"/>
              </a:rPr>
              <a:t>explosivos </a:t>
            </a:r>
            <a:r>
              <a:rPr lang="en-US" altLang="en-US" smtClean="0">
                <a:latin typeface="Times" charset="0"/>
              </a:rPr>
              <a:t>que son capaces (por reacciones químicas) de producir gas a tal temperatura, presión y velocidad que puede causar daño a su alrededor; se usa también para auto-reactivos (tipos A, B)** que son líquidos o sustancias sólidas o mezclas termalmente inestables capaces de producir una fuerte descomposición exotérmica, aun sin la participación de oxígeno; y se usa el pictograma para </a:t>
            </a:r>
            <a:r>
              <a:rPr lang="en-US" altLang="en-US" b="1" smtClean="0">
                <a:latin typeface="Times" charset="0"/>
              </a:rPr>
              <a:t>peróxidos orgánicos </a:t>
            </a:r>
            <a:r>
              <a:rPr lang="en-US" altLang="en-US" smtClean="0">
                <a:latin typeface="Times" charset="0"/>
              </a:rPr>
              <a:t>(typos A, B)*** que se encuentran en muchos productos como aceleradores, activadores, agentes inter-enlazantes y agentes de curado. </a:t>
            </a:r>
          </a:p>
          <a:p>
            <a:endParaRPr lang="en-US" altLang="en-US" smtClean="0">
              <a:latin typeface="Times" charset="0"/>
            </a:endParaRPr>
          </a:p>
          <a:p>
            <a:r>
              <a:rPr lang="en-US" altLang="en-US" smtClean="0">
                <a:latin typeface="Times" charset="0"/>
              </a:rPr>
              <a:t>**Tipos de sustancias auto-reactivas:</a:t>
            </a:r>
          </a:p>
          <a:p>
            <a:r>
              <a:rPr lang="en-US" altLang="en-US" smtClean="0">
                <a:latin typeface="Times" charset="0"/>
              </a:rPr>
              <a:t>Tipo A – en la forma en que está empacado, detonará o deflagará rápidamente. </a:t>
            </a:r>
          </a:p>
          <a:p>
            <a:r>
              <a:rPr lang="en-US" altLang="en-US" smtClean="0">
                <a:latin typeface="Times" charset="0"/>
              </a:rPr>
              <a:t>Tipo B – en la forma en que está empacado, no se detonará o deflagrará rápidamente pero es capaz de generar explosión termal (calentamiento causa explosión) . </a:t>
            </a:r>
          </a:p>
          <a:p>
            <a:endParaRPr lang="en-US" altLang="en-US" smtClean="0">
              <a:latin typeface="Times" charset="0"/>
            </a:endParaRPr>
          </a:p>
          <a:p>
            <a:r>
              <a:rPr lang="en-US" altLang="en-US" smtClean="0">
                <a:latin typeface="Times" charset="0"/>
              </a:rPr>
              <a:t>***Tipos de peróxido orgánico:</a:t>
            </a:r>
          </a:p>
          <a:p>
            <a:r>
              <a:rPr lang="en-US" altLang="en-US" smtClean="0">
                <a:latin typeface="Times" charset="0"/>
              </a:rPr>
              <a:t>Tipo A – Cualquier peróxido orgánico que, en la forma en que está empacado, puede detonarse o deflagrarse rápidamente.  </a:t>
            </a:r>
          </a:p>
          <a:p>
            <a:r>
              <a:rPr lang="en-US" altLang="en-US" smtClean="0">
                <a:latin typeface="Times" charset="0"/>
              </a:rPr>
              <a:t>Tipo B – Cualquier  peróxido orgánico que posee propiedades explosivas y que, en la forma en que está empacado, no se detona ni deflagra rápidamente, pero puede generar una explosión termal en ese empaque. </a:t>
            </a:r>
          </a:p>
          <a:p>
            <a:endParaRPr lang="en-US" altLang="en-US" smtClean="0">
              <a:latin typeface="Times" charset="0"/>
            </a:endParaRPr>
          </a:p>
        </p:txBody>
      </p:sp>
      <p:sp>
        <p:nvSpPr>
          <p:cNvPr id="10342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72FCF5FA-FA5C-4656-AB13-087249EE1E05}" type="slidenum">
              <a:rPr lang="en-US" altLang="en-US" sz="1300"/>
              <a:pPr>
                <a:spcBef>
                  <a:spcPct val="0"/>
                </a:spcBef>
              </a:pPr>
              <a:t>49</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Slayt Görüntüsü Yer Tutucusu"/>
          <p:cNvSpPr>
            <a:spLocks noGrp="1" noRot="1" noChangeAspect="1" noTextEdit="1"/>
          </p:cNvSpPr>
          <p:nvPr>
            <p:ph type="sldImg"/>
          </p:nvPr>
        </p:nvSpPr>
        <p:spPr>
          <a:ln/>
        </p:spPr>
      </p:sp>
      <p:sp>
        <p:nvSpPr>
          <p:cNvPr id="133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trabajadores pueden presentar una queja formal ante la OSHA si el empleador toma represalias en contra de sus trabajadores por acciones protegidas relacionadas a la salud o seguridad en el centro de trabajo, asbestos en las escuelas, contenedores de carga, aerolíneas, transporte motorizado comercial, productos para consumidores, medioambiente, reforma financiera, seguridad alimentaria, reformas de seguro de salud, seguridad de vehículos motorizados, </a:t>
            </a:r>
            <a:r>
              <a:rPr lang="en-US" altLang="en-US" smtClean="0">
                <a:solidFill>
                  <a:srgbClr val="FF0000"/>
                </a:solidFill>
                <a:latin typeface="Times" charset="0"/>
              </a:rPr>
              <a:t>nuclear</a:t>
            </a:r>
            <a:r>
              <a:rPr lang="en-US" altLang="en-US" smtClean="0">
                <a:latin typeface="Times" charset="0"/>
              </a:rPr>
              <a:t>, conductos, agencia de transporte público, ferroviario, marítimo, y leyes de valores financieros</a:t>
            </a:r>
            <a:r>
              <a:rPr lang="en-US" altLang="en-US" b="1" smtClean="0">
                <a:latin typeface="Times" charset="0"/>
              </a:rPr>
              <a:t>.</a:t>
            </a:r>
            <a:r>
              <a:rPr lang="en-US" altLang="en-US" smtClean="0">
                <a:latin typeface="Times" charset="0"/>
              </a:rPr>
              <a:t> Si se considera que el empleador toma represalias en contra del trabajador debido a que el trabajador ejerce sus derechos legales como empleado, los trabajadores deben contactar a la OSHA tan pronto como sea posible. Las quejas deben ser presentadas dentro de los plazos que indica la ley. Un empleado puede presentar una queja a la OSHA visitando o llamando a la oficina local de la OSHA o enviando una queja escrita a la oficina regional o la oficina de área más cercana. Las quejas escritas pueden ser presentadas por fax, comunicación electrónica, entregadas personalmente durante el horario de oficina, enviadas por correo USPS (se recomienda en ese caso un servicio de confirmación) u otro servicio comercial de mensajería.  </a:t>
            </a:r>
            <a:endParaRPr lang="tr-TR" altLang="en-US" smtClean="0">
              <a:latin typeface="Times" charset="0"/>
            </a:endParaRPr>
          </a:p>
          <a:p>
            <a:endParaRPr lang="tr-TR" altLang="en-US" smtClean="0">
              <a:latin typeface="Times" charset="0"/>
            </a:endParaRPr>
          </a:p>
        </p:txBody>
      </p:sp>
      <p:sp>
        <p:nvSpPr>
          <p:cNvPr id="1331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4D93FFFE-DD96-480B-9BD6-FD05D20879B3}" type="slidenum">
              <a:rPr lang="en-US" altLang="en-US" sz="1300"/>
              <a:pPr>
                <a:spcBef>
                  <a:spcPct val="0"/>
                </a:spcBef>
              </a:pPr>
              <a:t>5</a:t>
            </a:fld>
            <a:endParaRPr lang="en-US" altLang="en-US" sz="13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a:ln/>
        </p:spPr>
      </p:sp>
      <p:sp>
        <p:nvSpPr>
          <p:cNvPr id="10547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Este pictograma de una flama sobre un círculo se asocia a materiales que son clasificados como oxidantes. Los oxidantes son sustancias que liberan oxígeno a otro material para generar combustión. De esta forma ayudan a que los materiales se quemen mucho más rápido de lo que se quemarían normalmente. Por lo tanto, los oxidantes no deben ser almacenados cerca a materiales inflamables.  </a:t>
            </a:r>
          </a:p>
          <a:p>
            <a:endParaRPr lang="en-US" altLang="en-US" smtClean="0">
              <a:latin typeface="Times" charset="0"/>
            </a:endParaRPr>
          </a:p>
        </p:txBody>
      </p:sp>
      <p:sp>
        <p:nvSpPr>
          <p:cNvPr id="10547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A01104C2-B7AC-42F4-BD09-4895F508DFCC}" type="slidenum">
              <a:rPr lang="en-US" altLang="en-US" sz="1300"/>
              <a:pPr>
                <a:spcBef>
                  <a:spcPct val="0"/>
                </a:spcBef>
              </a:pPr>
              <a:t>50</a:t>
            </a:fld>
            <a:endParaRPr lang="en-US" altLang="en-US"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a:ln/>
        </p:spPr>
      </p:sp>
      <p:sp>
        <p:nvSpPr>
          <p:cNvPr id="10752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pictograma de la calavera y tibias cruzadas es usado para identificar productos químicos que causan riesgos de toxicidad aguda. Dependiendo de la toxicidad del producto químico, este pictograma indica que la sobreexposición a este producto químico puede ser tóxica o fatal.   </a:t>
            </a:r>
          </a:p>
          <a:p>
            <a:endParaRPr lang="en-US" altLang="en-US" smtClean="0">
              <a:latin typeface="Times" charset="0"/>
            </a:endParaRPr>
          </a:p>
        </p:txBody>
      </p:sp>
      <p:sp>
        <p:nvSpPr>
          <p:cNvPr id="10752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F68C1748-B64F-44D1-85B0-1E6E714A1458}" type="slidenum">
              <a:rPr lang="en-US" altLang="en-US" sz="1300"/>
              <a:pPr>
                <a:spcBef>
                  <a:spcPct val="0"/>
                </a:spcBef>
              </a:pPr>
              <a:t>51</a:t>
            </a:fld>
            <a:endParaRPr lang="en-US" altLang="en-US"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a:ln/>
        </p:spPr>
      </p:sp>
      <p:sp>
        <p:nvSpPr>
          <p:cNvPr id="10957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último pictograma, que es el medioambiente, aparece en produtos químicos que son considerados tóxicos para las plantas y vida acuática. La OSHA no obliga a usar este pictograma porque no afecta directamente la salud de los trabajadores expuestos.  </a:t>
            </a:r>
          </a:p>
          <a:p>
            <a:endParaRPr lang="en-US" altLang="en-US" smtClean="0">
              <a:latin typeface="Times" charset="0"/>
            </a:endParaRPr>
          </a:p>
        </p:txBody>
      </p:sp>
      <p:sp>
        <p:nvSpPr>
          <p:cNvPr id="10957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D3F94776-7E46-40C6-B741-D5ED67944B3C}" type="slidenum">
              <a:rPr lang="en-US" altLang="en-US" sz="1300"/>
              <a:pPr>
                <a:spcBef>
                  <a:spcPct val="0"/>
                </a:spcBef>
              </a:pPr>
              <a:t>52</a:t>
            </a:fld>
            <a:endParaRPr lang="en-US" altLang="en-U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a:ln/>
        </p:spPr>
      </p:sp>
      <p:sp>
        <p:nvSpPr>
          <p:cNvPr id="1116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Palabras de Señalización enfatizan los peligros e indican el nivel relativo de severidad del peligro según la forma en que es señalado en la categoría y clase de peligro de la GHS. Las palabras de señalización son usadas para indicar la severidad de los posibles peligros y orientan a las personas a tomar precauciones.  “</a:t>
            </a:r>
            <a:r>
              <a:rPr lang="en-US" altLang="ja-JP" smtClean="0">
                <a:latin typeface="Times" charset="0"/>
              </a:rPr>
              <a:t>Advertencia</a:t>
            </a:r>
            <a:r>
              <a:rPr lang="en-US" altLang="en-US" smtClean="0">
                <a:latin typeface="Times" charset="0"/>
              </a:rPr>
              <a:t>”</a:t>
            </a:r>
            <a:r>
              <a:rPr lang="en-US" altLang="ja-JP" smtClean="0">
                <a:latin typeface="Times" charset="0"/>
              </a:rPr>
              <a:t> y </a:t>
            </a:r>
            <a:r>
              <a:rPr lang="en-US" altLang="en-US" smtClean="0">
                <a:latin typeface="Times" charset="0"/>
              </a:rPr>
              <a:t>“</a:t>
            </a:r>
            <a:r>
              <a:rPr lang="en-US" altLang="ja-JP" smtClean="0">
                <a:latin typeface="Times" charset="0"/>
              </a:rPr>
              <a:t>Peligro</a:t>
            </a:r>
            <a:r>
              <a:rPr lang="en-US" altLang="en-US" smtClean="0">
                <a:latin typeface="Times" charset="0"/>
              </a:rPr>
              <a:t>”</a:t>
            </a:r>
            <a:r>
              <a:rPr lang="en-US" altLang="ja-JP" smtClean="0">
                <a:latin typeface="Times" charset="0"/>
              </a:rPr>
              <a:t> son las dos palabras de señalización usadas en la HCS/GHS.   </a:t>
            </a:r>
          </a:p>
          <a:p>
            <a:endParaRPr lang="tr-TR" altLang="en-US" smtClean="0">
              <a:latin typeface="Times" charset="0"/>
            </a:endParaRPr>
          </a:p>
        </p:txBody>
      </p:sp>
      <p:sp>
        <p:nvSpPr>
          <p:cNvPr id="11162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4F4A4BCD-0A78-4696-9B83-1375BE7EF499}" type="slidenum">
              <a:rPr lang="en-US" altLang="en-US" sz="1300"/>
              <a:pPr>
                <a:spcBef>
                  <a:spcPct val="0"/>
                </a:spcBef>
              </a:pPr>
              <a:t>53</a:t>
            </a:fld>
            <a:endParaRPr lang="en-US" altLang="en-US"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a:ln/>
        </p:spPr>
      </p:sp>
      <p:sp>
        <p:nvSpPr>
          <p:cNvPr id="11366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Se usa “Advertencia ” para los peligros menos severos, mientras que se usa “peligro” para los peligros más severos. Dado que las palabras de señalización son asignadas según categorías de peligro, puede haber más de una palabra de señalización para cada clase de peligro. Sin embargo, habrá solamente una palabra de señalización en la etiqueta sin importar la cantidad de riesgos que tiene una sustancia química. Si uno de los peligros requiere la palabra de señalización de “Peligro” y otro requiere la palabra de señalización de “Advertencia,” entonces solamente “Peligro” debe estar en la etiqueta. Se ven los colores de las palabras de señalización en la tabla de arriba. El rojo es para indicar “Peligro” y el amarillo es para indicar “Advertencia”. No hay ningún color si no hay palabra de señalización para la categoría de peligro. Para los peligros ambientales, la toxicidad acuática aguda y la toxicidad acuática crónica, se usa la palabra de señalización de “Advertencia” para la Categoría de Peligro.</a:t>
            </a:r>
          </a:p>
        </p:txBody>
      </p:sp>
      <p:sp>
        <p:nvSpPr>
          <p:cNvPr id="11366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1EDBD689-D196-4464-AE57-049325889A54}" type="slidenum">
              <a:rPr lang="en-US" altLang="en-US" sz="1300"/>
              <a:pPr>
                <a:spcBef>
                  <a:spcPct val="0"/>
                </a:spcBef>
              </a:pPr>
              <a:t>54</a:t>
            </a:fld>
            <a:endParaRPr lang="en-US" altLang="en-US"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a:ln/>
        </p:spPr>
      </p:sp>
      <p:sp>
        <p:nvSpPr>
          <p:cNvPr id="11571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Hay diferentes palabras de señalización para diferentes categorías de riesgo para cada clase de riesgo físico. Por ejemplo, se usa “Peligro” para los gases inflamables en la Categoría 1 (en rojo) y se usa “Advertencia” en la Categoría 2 (en amarillo). Se requiere la palabra de señalización “Peligro” (en rojo) para los peróxidos orgánicos, Tipos A, B, C y D, mientras los Tipos E y F requieren la palabra de señalización “Advertencia” (en amarillo). El Tipo G no tiene palabra de señalización, por eso no tiene color. </a:t>
            </a:r>
          </a:p>
        </p:txBody>
      </p:sp>
      <p:sp>
        <p:nvSpPr>
          <p:cNvPr id="11571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3E61941F-3712-4BFC-A4A9-FCB56EE21507}" type="slidenum">
              <a:rPr lang="en-US" altLang="en-US" sz="1300"/>
              <a:pPr>
                <a:spcBef>
                  <a:spcPct val="0"/>
                </a:spcBef>
              </a:pPr>
              <a:t>55</a:t>
            </a:fld>
            <a:endParaRPr lang="en-US" altLang="en-US"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a:ln/>
        </p:spPr>
      </p:sp>
      <p:sp>
        <p:nvSpPr>
          <p:cNvPr id="11776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Tambi</a:t>
            </a:r>
            <a:r>
              <a:rPr lang="en-US" altLang="en-US" smtClean="0">
                <a:latin typeface="Calibri" pitchFamily="34" charset="0"/>
              </a:rPr>
              <a:t>én se asignan palabras de señalización a diferentes categorías de peligros para cada clase de peligro ambiental.</a:t>
            </a:r>
            <a:r>
              <a:rPr lang="en-US" altLang="en-US" smtClean="0">
                <a:latin typeface="Times" charset="0"/>
              </a:rPr>
              <a:t> Por ejemplo, para daño ocular severo e irritación ocular, hay tres categorías diferentes,  y se usa “Peligro” para la Categoría 1 (en rojo) y se usa “Advertencia” para la Categoría 2A y 2B (en amarillo).</a:t>
            </a:r>
          </a:p>
        </p:txBody>
      </p:sp>
      <p:sp>
        <p:nvSpPr>
          <p:cNvPr id="11776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CAE776FD-DF1F-4640-A46A-7E4BC46D54FB}" type="slidenum">
              <a:rPr lang="en-US" altLang="en-US" sz="1300"/>
              <a:pPr>
                <a:spcBef>
                  <a:spcPct val="0"/>
                </a:spcBef>
              </a:pPr>
              <a:t>56</a:t>
            </a:fld>
            <a:endParaRPr lang="en-US" altLang="en-US"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a:ln/>
        </p:spPr>
      </p:sp>
      <p:sp>
        <p:nvSpPr>
          <p:cNvPr id="1198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declaraciones de peligro son estandarizadas y son asignadas expresiones que describen el peligro(s) de una sustancia química para cada categoría de clase de peligro.  Algunos </a:t>
            </a:r>
            <a:r>
              <a:rPr lang="en-US" altLang="en-US" b="1" smtClean="0">
                <a:latin typeface="Times" charset="0"/>
              </a:rPr>
              <a:t>ejemplos</a:t>
            </a:r>
            <a:r>
              <a:rPr lang="en-US" altLang="en-US" smtClean="0">
                <a:latin typeface="Times" charset="0"/>
              </a:rPr>
              <a:t> son </a:t>
            </a:r>
            <a:r>
              <a:rPr lang="tr-TR" altLang="en-US" smtClean="0">
                <a:latin typeface="Times" charset="0"/>
              </a:rPr>
              <a:t>“</a:t>
            </a:r>
            <a:r>
              <a:rPr lang="en-US" altLang="en-US" smtClean="0">
                <a:latin typeface="Times" charset="0"/>
              </a:rPr>
              <a:t>Causa daño ocular severo por exposición prolongada o repetitiva</a:t>
            </a:r>
            <a:r>
              <a:rPr lang="tr-TR" altLang="en-US" smtClean="0">
                <a:latin typeface="Times" charset="0"/>
              </a:rPr>
              <a:t>”</a:t>
            </a:r>
            <a:r>
              <a:rPr lang="en-US" altLang="ja-JP" smtClean="0">
                <a:latin typeface="Times" charset="0"/>
              </a:rPr>
              <a:t> y </a:t>
            </a:r>
            <a:r>
              <a:rPr lang="tr-TR" altLang="en-US" smtClean="0">
                <a:latin typeface="Times" charset="0"/>
              </a:rPr>
              <a:t>“</a:t>
            </a:r>
            <a:r>
              <a:rPr lang="en-US" altLang="ja-JP" smtClean="0">
                <a:latin typeface="Times" charset="0"/>
              </a:rPr>
              <a:t>Tóxico si es inhalado</a:t>
            </a:r>
            <a:r>
              <a:rPr lang="tr-TR" altLang="en-US" smtClean="0">
                <a:latin typeface="Times" charset="0"/>
              </a:rPr>
              <a:t>”</a:t>
            </a:r>
            <a:r>
              <a:rPr lang="tr-TR" altLang="ja-JP" smtClean="0">
                <a:latin typeface="Times" charset="0"/>
              </a:rPr>
              <a:t>.</a:t>
            </a:r>
            <a:endParaRPr lang="tr-TR" altLang="en-US" smtClean="0">
              <a:latin typeface="Times" charset="0"/>
            </a:endParaRPr>
          </a:p>
        </p:txBody>
      </p:sp>
      <p:sp>
        <p:nvSpPr>
          <p:cNvPr id="11981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717F9399-155E-494E-9B09-3C02CC9767DC}" type="slidenum">
              <a:rPr lang="en-US" altLang="en-US" sz="1300"/>
              <a:pPr>
                <a:spcBef>
                  <a:spcPct val="0"/>
                </a:spcBef>
              </a:pPr>
              <a:t>57</a:t>
            </a:fld>
            <a:endParaRPr lang="en-US" alt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a:ln/>
        </p:spPr>
      </p:sp>
      <p:sp>
        <p:nvSpPr>
          <p:cNvPr id="12185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declaraciones precautorias son medidas recomendadas para prevenir o minimizar los efectos adversos durante el manejo, transporte o almacenamiento de productos químicos peligrosos. Algunos ejemplos son “mant</a:t>
            </a:r>
            <a:r>
              <a:rPr lang="en-US" altLang="en-US" smtClean="0">
                <a:latin typeface="Calibri" pitchFamily="34" charset="0"/>
              </a:rPr>
              <a:t>éngase alejado de fuentes de calor, chispas y flamas abiertas,</a:t>
            </a:r>
            <a:r>
              <a:rPr lang="en-US" altLang="en-US" smtClean="0">
                <a:latin typeface="Times" charset="0"/>
              </a:rPr>
              <a:t> y almacenese en un lugar fresco, bien ventilado” o “no coma, beba o fume mientras uno está usando este producto”. (Se incluyen los primeros auxilios en la información precautoria.) La etiqueta GHS debe incluir toda la información precautoria apropiada.  Existen cuatro tipos de declaración precautoria: </a:t>
            </a:r>
            <a:r>
              <a:rPr lang="en-US" altLang="en-US" b="1" smtClean="0">
                <a:latin typeface="Times" charset="0"/>
              </a:rPr>
              <a:t>prevención</a:t>
            </a:r>
            <a:r>
              <a:rPr lang="en-US" altLang="en-US" smtClean="0">
                <a:latin typeface="Times" charset="0"/>
              </a:rPr>
              <a:t> que se usa para minimizar la exposición; </a:t>
            </a:r>
            <a:r>
              <a:rPr lang="en-US" altLang="en-US" b="1" smtClean="0">
                <a:latin typeface="Times" charset="0"/>
              </a:rPr>
              <a:t>respuesta</a:t>
            </a:r>
            <a:r>
              <a:rPr lang="en-US" altLang="en-US" smtClean="0">
                <a:latin typeface="Times" charset="0"/>
              </a:rPr>
              <a:t> que se usa para explicar qu</a:t>
            </a:r>
            <a:r>
              <a:rPr lang="en-US" altLang="en-US" smtClean="0">
                <a:latin typeface="Calibri" pitchFamily="34" charset="0"/>
              </a:rPr>
              <a:t>é hacer en caso de exposición; </a:t>
            </a:r>
            <a:r>
              <a:rPr lang="en-US" altLang="en-US" b="1" smtClean="0">
                <a:latin typeface="Times" charset="0"/>
              </a:rPr>
              <a:t>almacenamiento </a:t>
            </a:r>
            <a:r>
              <a:rPr lang="en-US" altLang="en-US" smtClean="0">
                <a:latin typeface="Times" charset="0"/>
              </a:rPr>
              <a:t>muestra los requisitos para el almacenamiento y desecho; </a:t>
            </a:r>
            <a:r>
              <a:rPr lang="en-US" altLang="en-US" b="1" smtClean="0">
                <a:latin typeface="Times" charset="0"/>
              </a:rPr>
              <a:t>desecho</a:t>
            </a:r>
            <a:r>
              <a:rPr lang="en-US" altLang="en-US" smtClean="0">
                <a:latin typeface="Times" charset="0"/>
              </a:rPr>
              <a:t> muestra cómo desechar la sustancia química según las regulaciones.</a:t>
            </a:r>
          </a:p>
          <a:p>
            <a:endParaRPr lang="tr-TR" altLang="en-US" smtClean="0">
              <a:latin typeface="Times" charset="0"/>
            </a:endParaRPr>
          </a:p>
        </p:txBody>
      </p:sp>
      <p:sp>
        <p:nvSpPr>
          <p:cNvPr id="12186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87E33B7-A8F8-4430-96F8-2F417900D7BE}" type="slidenum">
              <a:rPr lang="en-US" altLang="en-US" sz="1300"/>
              <a:pPr>
                <a:spcBef>
                  <a:spcPct val="0"/>
                </a:spcBef>
              </a:pPr>
              <a:t>58</a:t>
            </a:fld>
            <a:endParaRPr lang="en-US" alt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Slayt Görüntüsü Yer Tutucusu"/>
          <p:cNvSpPr>
            <a:spLocks noGrp="1" noRot="1" noChangeAspect="1" noTextEdit="1"/>
          </p:cNvSpPr>
          <p:nvPr>
            <p:ph type="sldImg"/>
          </p:nvPr>
        </p:nvSpPr>
        <p:spPr>
          <a:ln/>
        </p:spPr>
      </p:sp>
      <p:sp>
        <p:nvSpPr>
          <p:cNvPr id="12390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declaraciones suplementarias son una sección opcional para las etiquetas. El fabricante de la etiqueta puede proveer información o instrucciones adicionales cuando se considere útil. Un ejemplo de una cosa que se considere suplementaria es la recomendación del uso de ciertos tipos de equipo de protección personal (EPP) que los trabajadores necesitan usar para protegerse mientras manejan la sustancia química. Otro ejemplo puede incluir información sobre el porcentaje de ingredientes en los productos químicos.  </a:t>
            </a:r>
          </a:p>
        </p:txBody>
      </p:sp>
      <p:sp>
        <p:nvSpPr>
          <p:cNvPr id="12390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C54E18A5-64ED-42B3-B492-40FE70C037C7}" type="slidenum">
              <a:rPr lang="en-US" altLang="en-US" sz="1300"/>
              <a:pPr>
                <a:spcBef>
                  <a:spcPct val="0"/>
                </a:spcBef>
              </a:pPr>
              <a:t>59</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Norma Federal de Comunicación de Riesgos [Federal Hazard Communication Standard] (HCS), Título 29,  Parte 1910.1200 del Código de Regulaciones Federales [Code of Federal Regulations] (29 CFR  1910.1200) ordena: “Los trabajadores tienen el derecho a conocer y entender los productos químicos peligrosos que usan y cómo trabajar con ellos de forma segura.” Esta regulación tiene por objeto hacer disponible a los empleados expuestos a los productos químicos información sobre los productos químicos peligrosos que están presentes en lugares de trabajo. </a:t>
            </a:r>
          </a:p>
          <a:p>
            <a:r>
              <a:rPr lang="en-US" altLang="en-US" smtClean="0">
                <a:latin typeface="Times" charset="0"/>
              </a:rPr>
              <a:t>La Norma de Comunicación de Riesgos se aplica a todo negocio, incluyendo fabricantes, que usan los productos químicos peligrosos, sin importar el número de individuos empleados. </a:t>
            </a:r>
          </a:p>
          <a:p>
            <a:endParaRPr lang="en-US" altLang="en-US" smtClean="0">
              <a:latin typeface="Times" charset="0"/>
            </a:endParaRPr>
          </a:p>
          <a:p>
            <a:endParaRPr lang="en-US" altLang="en-US" smtClean="0">
              <a:latin typeface="Times"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E33FD29A-84A9-4C34-8F57-79FFF668133C}" type="slidenum">
              <a:rPr lang="en-US" altLang="en-US" sz="1300"/>
              <a:pPr>
                <a:spcBef>
                  <a:spcPct val="0"/>
                </a:spcBef>
              </a:pPr>
              <a:t>6</a:t>
            </a:fld>
            <a:endParaRPr lang="en-US" altLang="en-US"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Slayt Görüntüsü Yer Tutucusu"/>
          <p:cNvSpPr>
            <a:spLocks noGrp="1" noRot="1" noChangeAspect="1" noTextEdit="1"/>
          </p:cNvSpPr>
          <p:nvPr>
            <p:ph type="sldImg"/>
          </p:nvPr>
        </p:nvSpPr>
        <p:spPr>
          <a:ln/>
        </p:spPr>
      </p:sp>
      <p:sp>
        <p:nvSpPr>
          <p:cNvPr id="12595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mtClean="0">
                <a:latin typeface="Times" charset="0"/>
              </a:rPr>
              <a:t>Las Fichas de Datos de Seguridad (SDSs) son los recursos completos para los detalles sobre las sustancias químicas peligrosas y cómo puede ser usado de forma segura el producto. La HCS requiere que los fabricantes, distribuidores, o importadores de sustancias químicas provean el SDS para comunicar los riesgos de los productos químicos peligrosos.  Se puede encontrar un ejemplo en el siguiente enlace: </a:t>
            </a:r>
            <a:r>
              <a:rPr lang="tr-TR" altLang="en-US" smtClean="0">
                <a:latin typeface="Times" charset="0"/>
                <a:hlinkClick r:id="rId3"/>
              </a:rPr>
              <a:t>https://www.dropbox.com/s/8igarlegp6b49ym/Safety%20Data%20Sheet%20Gasoline.pdf</a:t>
            </a:r>
            <a:endParaRPr lang="tr-TR" altLang="en-US" smtClean="0">
              <a:latin typeface="Times" charset="0"/>
            </a:endParaRPr>
          </a:p>
          <a:p>
            <a:endParaRPr lang="en-US" altLang="en-US" smtClean="0">
              <a:latin typeface="Times" charset="0"/>
            </a:endParaRPr>
          </a:p>
          <a:p>
            <a:endParaRPr lang="tr-TR" altLang="en-US" smtClean="0">
              <a:latin typeface="Times" charset="0"/>
            </a:endParaRPr>
          </a:p>
        </p:txBody>
      </p:sp>
      <p:sp>
        <p:nvSpPr>
          <p:cNvPr id="12595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53D4609F-E5AB-436A-92A2-90A8D0B5603F}" type="slidenum">
              <a:rPr lang="en-US" altLang="en-US" sz="1300"/>
              <a:pPr>
                <a:spcBef>
                  <a:spcPct val="0"/>
                </a:spcBef>
              </a:pPr>
              <a:t>60</a:t>
            </a:fld>
            <a:endParaRPr lang="en-US" altLang="en-US"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a:ln/>
        </p:spPr>
      </p:sp>
      <p:sp>
        <p:nvSpPr>
          <p:cNvPr id="12800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SDS debe ser mandada con el primer envio del producto peligroso despu</a:t>
            </a:r>
            <a:r>
              <a:rPr lang="en-US" altLang="en-US" smtClean="0">
                <a:latin typeface="Calibri" pitchFamily="34" charset="0"/>
              </a:rPr>
              <a:t>és de que sea fabricado o actualizado</a:t>
            </a:r>
            <a:r>
              <a:rPr lang="tr-TR" altLang="en-US" smtClean="0">
                <a:latin typeface="Times" charset="0"/>
              </a:rPr>
              <a:t>. </a:t>
            </a:r>
            <a:r>
              <a:rPr lang="en-US" altLang="en-US" smtClean="0">
                <a:latin typeface="Times" charset="0"/>
              </a:rPr>
              <a:t>Si el empleado nota que la SDS no está disponible, es necesario que el fabricante sea informado inmediatamente y que la SDS sea obtenida tan pronto como sea posible.  El fabricante tiene que mandar cualquier SDS que sea solicitada por un cliente tan pronto como sea posible</a:t>
            </a:r>
            <a:r>
              <a:rPr lang="tr-TR" altLang="en-US" smtClean="0">
                <a:latin typeface="Times" charset="0"/>
              </a:rPr>
              <a:t>. </a:t>
            </a:r>
            <a:r>
              <a:rPr lang="en-US" altLang="en-US" smtClean="0">
                <a:latin typeface="Times" charset="0"/>
              </a:rPr>
              <a:t>Es necesario que los empleadores hagan disponibles las SDS(s) para los trabajadores en cualquier momento en el lugar de trabajo. </a:t>
            </a:r>
          </a:p>
          <a:p>
            <a:endParaRPr lang="tr-TR" altLang="en-US" smtClean="0">
              <a:latin typeface="Times" charset="0"/>
            </a:endParaRPr>
          </a:p>
        </p:txBody>
      </p:sp>
      <p:sp>
        <p:nvSpPr>
          <p:cNvPr id="12800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38832F38-0EC4-480D-95C1-7EB59668182A}" type="slidenum">
              <a:rPr lang="en-US" altLang="en-US" sz="1300"/>
              <a:pPr>
                <a:spcBef>
                  <a:spcPct val="0"/>
                </a:spcBef>
              </a:pPr>
              <a:t>61</a:t>
            </a:fld>
            <a:endParaRPr lang="en-US" altLang="en-US"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Slayt Görüntüsü Yer Tutucusu"/>
          <p:cNvSpPr>
            <a:spLocks noGrp="1" noRot="1" noChangeAspect="1" noTextEdit="1"/>
          </p:cNvSpPr>
          <p:nvPr>
            <p:ph type="sldImg"/>
          </p:nvPr>
        </p:nvSpPr>
        <p:spPr>
          <a:ln/>
        </p:spPr>
      </p:sp>
      <p:sp>
        <p:nvSpPr>
          <p:cNvPr id="13005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fabricantes e importadores de sustancias químicas deben obtener o desarrollar una ficha de datos de seguridad para cada sustancia química que producen o importan. Los empleadores deben tener la ficha de datos de seguridad para cada sustancia química peligrosa que usan en el lugar de trabajo. Las fichas de datos de seguridad deben ser en ingl</a:t>
            </a:r>
            <a:r>
              <a:rPr lang="en-US" altLang="en-US" smtClean="0">
                <a:latin typeface="Calibri" pitchFamily="34" charset="0"/>
              </a:rPr>
              <a:t>és, y deben ser basadas en evidencia científica</a:t>
            </a:r>
            <a:r>
              <a:rPr lang="tr-TR" altLang="en-US" smtClean="0">
                <a:latin typeface="Times" charset="0"/>
              </a:rPr>
              <a:t>. </a:t>
            </a:r>
            <a:r>
              <a:rPr lang="en-US" altLang="en-US" smtClean="0">
                <a:latin typeface="Times" charset="0"/>
              </a:rPr>
              <a:t>Si un fabricante, importador o distribuidor se entera de un peligro nuevo o de información nueva, es necesario que la ficha de datos de seguridad sea actualizada dentro de </a:t>
            </a:r>
            <a:r>
              <a:rPr lang="tr-TR" altLang="en-US" b="1" smtClean="0">
                <a:latin typeface="Times" charset="0"/>
              </a:rPr>
              <a:t>3</a:t>
            </a:r>
            <a:r>
              <a:rPr lang="en-US" altLang="en-US" b="1" smtClean="0">
                <a:latin typeface="Times" charset="0"/>
              </a:rPr>
              <a:t> meses.</a:t>
            </a:r>
          </a:p>
          <a:p>
            <a:endParaRPr lang="tr-TR" altLang="en-US" smtClean="0">
              <a:latin typeface="Times" charset="0"/>
            </a:endParaRPr>
          </a:p>
        </p:txBody>
      </p:sp>
      <p:sp>
        <p:nvSpPr>
          <p:cNvPr id="13005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CB8FF0A0-AC06-42E2-A29E-3407A53078DA}" type="slidenum">
              <a:rPr lang="en-US" altLang="en-US" sz="1300"/>
              <a:pPr>
                <a:spcBef>
                  <a:spcPct val="0"/>
                </a:spcBef>
              </a:pPr>
              <a:t>62</a:t>
            </a:fld>
            <a:endParaRPr lang="en-US" altLang="en-US"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a:ln/>
        </p:spPr>
      </p:sp>
      <p:sp>
        <p:nvSpPr>
          <p:cNvPr id="13209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SDS debe incluir 16 encabezados, y 12 de ellos son obligatorios. Primero, debe haber información sobre la </a:t>
            </a:r>
            <a:r>
              <a:rPr lang="en-US" altLang="en-US" b="1" smtClean="0">
                <a:latin typeface="Times" charset="0"/>
              </a:rPr>
              <a:t>identificación </a:t>
            </a:r>
            <a:r>
              <a:rPr lang="en-US" altLang="en-US" smtClean="0">
                <a:latin typeface="Times" charset="0"/>
              </a:rPr>
              <a:t>de una sustancia o compuesto y del proveedor, con el número de tel</a:t>
            </a:r>
            <a:r>
              <a:rPr lang="en-US" altLang="en-US" smtClean="0">
                <a:latin typeface="Calibri" pitchFamily="34" charset="0"/>
              </a:rPr>
              <a:t>éfono en caso de emergencia</a:t>
            </a:r>
            <a:r>
              <a:rPr lang="en-US" altLang="en-US" smtClean="0">
                <a:latin typeface="Times" charset="0"/>
              </a:rPr>
              <a:t>, etc. La segunda es la sección de </a:t>
            </a:r>
            <a:r>
              <a:rPr lang="en-US" altLang="en-US" b="1" smtClean="0">
                <a:latin typeface="Times" charset="0"/>
              </a:rPr>
              <a:t>identificación del peligro(s) </a:t>
            </a:r>
            <a:r>
              <a:rPr lang="en-US" altLang="en-US" smtClean="0">
                <a:latin typeface="Times" charset="0"/>
              </a:rPr>
              <a:t>que identifica los peligros de la sustancia química y las advertencias apropriadas que son relacionadas con aquellos peligros como la clasificación del peligro de la sustancia química (ej., líquido inflamable, categoría), palabra de señalización, declaración del peligro, pictograma y declaración precautoria. La tercera sección es la de </a:t>
            </a:r>
            <a:r>
              <a:rPr lang="en-US" altLang="en-US" b="1" smtClean="0">
                <a:latin typeface="Times" charset="0"/>
              </a:rPr>
              <a:t>Composición/información de  ingredientes </a:t>
            </a:r>
            <a:r>
              <a:rPr lang="en-US" altLang="en-US" smtClean="0">
                <a:latin typeface="Times" charset="0"/>
              </a:rPr>
              <a:t>que identifica el ingrediente(s) en el producto, incluyendo las impurezas y los aditivos estabilizadores como el nombre de la sustancia química, su nombre común y sinónonimo . En las siguientes secciones, la sección de </a:t>
            </a:r>
            <a:r>
              <a:rPr lang="en-US" altLang="en-US" b="1" smtClean="0">
                <a:latin typeface="Times" charset="0"/>
              </a:rPr>
              <a:t>Medidas</a:t>
            </a:r>
            <a:r>
              <a:rPr lang="en-US" altLang="en-US" smtClean="0">
                <a:latin typeface="Times" charset="0"/>
              </a:rPr>
              <a:t> </a:t>
            </a:r>
            <a:r>
              <a:rPr lang="en-US" altLang="en-US" b="1" smtClean="0">
                <a:latin typeface="Times" charset="0"/>
              </a:rPr>
              <a:t>de primeros auxilios </a:t>
            </a:r>
            <a:r>
              <a:rPr lang="en-US" altLang="en-US" smtClean="0">
                <a:latin typeface="Times" charset="0"/>
              </a:rPr>
              <a:t>describe los servicios de primera repuesta que le deben ser proporcionados por personas sin capacitación a un individuo que ha sido expuesto a la sustancia química. La sección de </a:t>
            </a:r>
            <a:r>
              <a:rPr lang="en-US" altLang="en-US" b="1" smtClean="0">
                <a:latin typeface="Times" charset="0"/>
              </a:rPr>
              <a:t>Medidas de prevención de incendios </a:t>
            </a:r>
            <a:r>
              <a:rPr lang="en-US" altLang="en-US" smtClean="0">
                <a:latin typeface="Times" charset="0"/>
              </a:rPr>
              <a:t>proporciona recomendaciones</a:t>
            </a:r>
            <a:r>
              <a:rPr lang="en-US" altLang="en-US" b="1" smtClean="0">
                <a:latin typeface="Times" charset="0"/>
              </a:rPr>
              <a:t> </a:t>
            </a:r>
            <a:r>
              <a:rPr lang="en-US" altLang="en-US" smtClean="0">
                <a:latin typeface="Times" charset="0"/>
              </a:rPr>
              <a:t>sobre equipo adecuado para extinguir un incendio y equipo protector especial o precauciones para los bomberos, consejos sobre los riesgos específicos que pueden ser producidos por la sustancia química durante el incendio. </a:t>
            </a:r>
            <a:r>
              <a:rPr lang="en-US" altLang="en-US" b="1" smtClean="0">
                <a:latin typeface="Times" charset="0"/>
              </a:rPr>
              <a:t>Las medidas en caso de la liberación accidental  </a:t>
            </a:r>
            <a:r>
              <a:rPr lang="en-US" altLang="en-US" smtClean="0">
                <a:latin typeface="Times" charset="0"/>
              </a:rPr>
              <a:t>proveen recomendaciones sobre las respuestas apropiadas en caso de derrame, fuga, o liberación, incluyendo las prácticas de contención y  limpieza para prevenir o minimizar la exposición a las personas, propiedades, o al medioambiente. La sección de </a:t>
            </a:r>
            <a:r>
              <a:rPr lang="en-US" altLang="en-US" b="1" smtClean="0">
                <a:latin typeface="Times" charset="0"/>
              </a:rPr>
              <a:t>Manejo y almacenamiento</a:t>
            </a:r>
            <a:r>
              <a:rPr lang="en-US" altLang="en-US" smtClean="0">
                <a:latin typeface="Times" charset="0"/>
              </a:rPr>
              <a:t> proporciona consejos sobre las prácticas del manejo seguro y las condiciones del almacenamiento seguro de las sustancias químicas.  </a:t>
            </a:r>
          </a:p>
        </p:txBody>
      </p:sp>
      <p:sp>
        <p:nvSpPr>
          <p:cNvPr id="13210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449709BF-B6E9-4465-8CC6-532025D81081}" type="slidenum">
              <a:rPr lang="en-US" altLang="en-US" sz="1300"/>
              <a:pPr>
                <a:spcBef>
                  <a:spcPct val="0"/>
                </a:spcBef>
              </a:pPr>
              <a:t>63</a:t>
            </a:fld>
            <a:endParaRPr lang="en-US" altLang="en-US"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Slayt Görüntüsü Yer Tutucusu"/>
          <p:cNvSpPr>
            <a:spLocks noGrp="1" noRot="1" noChangeAspect="1" noTextEdit="1"/>
          </p:cNvSpPr>
          <p:nvPr>
            <p:ph type="sldImg"/>
          </p:nvPr>
        </p:nvSpPr>
        <p:spPr>
          <a:ln/>
        </p:spPr>
      </p:sp>
      <p:sp>
        <p:nvSpPr>
          <p:cNvPr id="13414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100" smtClean="0">
                <a:latin typeface="Times" charset="0"/>
              </a:rPr>
              <a:t>La sección de </a:t>
            </a:r>
            <a:r>
              <a:rPr lang="en-US" altLang="en-US" sz="1100" b="1" smtClean="0">
                <a:latin typeface="Times" charset="0"/>
              </a:rPr>
              <a:t>Controles de exposición/protección personal </a:t>
            </a:r>
            <a:r>
              <a:rPr lang="en-US" altLang="en-US" sz="1100" smtClean="0">
                <a:latin typeface="Times" charset="0"/>
              </a:rPr>
              <a:t>tiene que ver con los límites de exposición recomendado por OSHA, </a:t>
            </a:r>
            <a:r>
              <a:rPr lang="en-US" altLang="en-US" sz="1100" u="sng" smtClean="0">
                <a:solidFill>
                  <a:srgbClr val="FF0000"/>
                </a:solidFill>
                <a:latin typeface="Times" charset="0"/>
              </a:rPr>
              <a:t>Límites de Exposición Permisibles (PELs), Conferencia Americana de Higienistas Industriales Gubernamentales (ACGIH) Valores de Límite de Umbral  (TLVs) y fabricantes, controles de ingeniería, y medidas de protección personal que pueden ser usados para minimizar exposición</a:t>
            </a:r>
            <a:r>
              <a:rPr lang="en-US" altLang="en-US" sz="1100" smtClean="0">
                <a:latin typeface="Times" charset="0"/>
              </a:rPr>
              <a:t>. La sección de </a:t>
            </a:r>
            <a:r>
              <a:rPr lang="en-US" altLang="en-US" sz="1100" b="1" smtClean="0">
                <a:latin typeface="Times" charset="0"/>
              </a:rPr>
              <a:t>Propiedades físicas y químicas </a:t>
            </a:r>
            <a:r>
              <a:rPr lang="en-US" altLang="en-US" sz="1100" smtClean="0">
                <a:latin typeface="Times" charset="0"/>
              </a:rPr>
              <a:t>identifica las propiedades físicas y químicas relacionadas con la sustancia o compuesto tales como la apariencia, olor, presión de vapor, pH, densidad relativa, etc. La sección de </a:t>
            </a:r>
            <a:r>
              <a:rPr lang="en-US" altLang="en-US" sz="1100" b="1" smtClean="0">
                <a:latin typeface="Times" charset="0"/>
              </a:rPr>
              <a:t>Estabilidad y reactividad </a:t>
            </a:r>
            <a:r>
              <a:rPr lang="en-US" altLang="en-US" sz="1100" smtClean="0">
                <a:latin typeface="Times" charset="0"/>
              </a:rPr>
              <a:t>describe los peligros de la reactividad de la sustancia química y la información sobre la estabilidad de la sustancia química tales como la descripción de la prueba de datos específica de una sustancia química, estabilizadores que pueden ser necesarios para mantener la estabilidad química, etc. La </a:t>
            </a:r>
            <a:r>
              <a:rPr lang="en-US" altLang="en-US" sz="1100" b="1" smtClean="0">
                <a:latin typeface="Times" charset="0"/>
              </a:rPr>
              <a:t>Información toxicológica </a:t>
            </a:r>
            <a:r>
              <a:rPr lang="en-US" altLang="en-US" sz="1100" smtClean="0">
                <a:latin typeface="Times" charset="0"/>
              </a:rPr>
              <a:t>identifica los efectos toxicológicos  y a la salud, o indica que tales datos no están disponibles, tal como la información sobre las probables vías de exposición (inhalación, (inhalation, ingestión, contacto cutáneo e ocular, descripción de los efectos retrasados, inmediatos, o crónicos debido a  of the delayed, immediate, o exposición a mediano o largo plazo, etc</a:t>
            </a:r>
            <a:r>
              <a:rPr lang="tr-TR" altLang="en-US" sz="1100" smtClean="0">
                <a:latin typeface="Times" charset="0"/>
              </a:rPr>
              <a:t>)</a:t>
            </a:r>
            <a:r>
              <a:rPr lang="en-US" altLang="en-US" sz="1100" smtClean="0">
                <a:latin typeface="Times" charset="0"/>
              </a:rPr>
              <a:t>.</a:t>
            </a:r>
            <a:r>
              <a:rPr lang="tr-TR" altLang="en-US" sz="1100" smtClean="0">
                <a:latin typeface="Times" charset="0"/>
              </a:rPr>
              <a:t> </a:t>
            </a:r>
            <a:r>
              <a:rPr lang="en-US" altLang="en-US" sz="1100" smtClean="0">
                <a:latin typeface="Times" charset="0"/>
              </a:rPr>
              <a:t>Las secciones de </a:t>
            </a:r>
            <a:r>
              <a:rPr lang="en-US" altLang="en-US" sz="1100" b="1" smtClean="0">
                <a:latin typeface="Times" charset="0"/>
              </a:rPr>
              <a:t>Información ecológica, Consideraciones para la eliminación, Información sobre el transporte </a:t>
            </a:r>
            <a:r>
              <a:rPr lang="en-US" altLang="en-US" sz="1100" smtClean="0">
                <a:latin typeface="Times" charset="0"/>
              </a:rPr>
              <a:t>e</a:t>
            </a:r>
            <a:r>
              <a:rPr lang="en-US" altLang="en-US" sz="1100" b="1" smtClean="0">
                <a:latin typeface="Times" charset="0"/>
              </a:rPr>
              <a:t> Información regulatoria </a:t>
            </a:r>
            <a:r>
              <a:rPr lang="en-US" altLang="en-US" sz="1100" smtClean="0">
                <a:latin typeface="Times" charset="0"/>
              </a:rPr>
              <a:t>no son obligatorias y por eso no se hacen cumplir por OSHA</a:t>
            </a:r>
            <a:r>
              <a:rPr lang="tr-TR" altLang="en-US" sz="1100" smtClean="0">
                <a:latin typeface="Times" charset="0"/>
              </a:rPr>
              <a:t>.</a:t>
            </a:r>
            <a:r>
              <a:rPr lang="en-US" altLang="en-US" sz="1100" smtClean="0">
                <a:latin typeface="Times" charset="0"/>
              </a:rPr>
              <a:t> La sección de </a:t>
            </a:r>
            <a:r>
              <a:rPr lang="en-US" altLang="en-US" sz="1100" b="1" smtClean="0">
                <a:latin typeface="Times" charset="0"/>
              </a:rPr>
              <a:t>Información ecológica </a:t>
            </a:r>
            <a:r>
              <a:rPr lang="en-US" altLang="en-US" sz="1100" smtClean="0">
                <a:latin typeface="Times" charset="0"/>
              </a:rPr>
              <a:t>delinea los impactos ecológicos de la sustancia química si se libera al medioambiente, tal como la posibilidad de que una sustancia se transfiere de la tierra al agua subterránea, la potencial de la reducción de la capa de ozono. La sección de </a:t>
            </a:r>
            <a:r>
              <a:rPr lang="en-US" altLang="en-US" sz="1100" b="1" smtClean="0">
                <a:latin typeface="Times" charset="0"/>
              </a:rPr>
              <a:t>Consideraciones para la eliminación </a:t>
            </a:r>
            <a:r>
              <a:rPr lang="en-US" altLang="en-US" sz="1100" smtClean="0">
                <a:latin typeface="Times" charset="0"/>
              </a:rPr>
              <a:t>proporciona consejos sobre las mejores prácticas del desecho, </a:t>
            </a:r>
            <a:r>
              <a:rPr lang="en-US" altLang="en-US" sz="1100" b="1" smtClean="0">
                <a:latin typeface="Times" charset="0"/>
              </a:rPr>
              <a:t> </a:t>
            </a:r>
            <a:r>
              <a:rPr lang="en-US" altLang="en-US" sz="1100" smtClean="0">
                <a:latin typeface="Times" charset="0"/>
              </a:rPr>
              <a:t>reciclaje o recuperación de la sustancia química o su contenedor, etc. La sección de </a:t>
            </a:r>
            <a:r>
              <a:rPr lang="en-US" altLang="en-US" sz="1100" b="1" smtClean="0">
                <a:latin typeface="Times" charset="0"/>
              </a:rPr>
              <a:t>Información sobre el transporte </a:t>
            </a:r>
            <a:r>
              <a:rPr lang="en-US" altLang="en-US" sz="1100" smtClean="0">
                <a:latin typeface="Times" charset="0"/>
              </a:rPr>
              <a:t>incluye información sobre la clasificación del envío y transporte de químicos peligrosos  por tierra, a</a:t>
            </a:r>
            <a:r>
              <a:rPr lang="en-US" altLang="en-US" sz="1100" smtClean="0">
                <a:latin typeface="Calibri" pitchFamily="34" charset="0"/>
              </a:rPr>
              <a:t>é</a:t>
            </a:r>
            <a:r>
              <a:rPr lang="en-US" altLang="en-US" sz="1100" smtClean="0">
                <a:latin typeface="Times" charset="0"/>
              </a:rPr>
              <a:t>reo, ferrocarril o marítimo, tales como el número UN (el número de identificación de cuatro dígitos de una sustancia), el nombre UN oficial para el envío, etc. La sección de </a:t>
            </a:r>
            <a:r>
              <a:rPr lang="en-US" altLang="en-US" sz="1100" b="1" smtClean="0">
                <a:latin typeface="Times" charset="0"/>
              </a:rPr>
              <a:t>Información regulatoria </a:t>
            </a:r>
            <a:r>
              <a:rPr lang="en-US" altLang="en-US" sz="1100" smtClean="0">
                <a:latin typeface="Times" charset="0"/>
              </a:rPr>
              <a:t>identifica las condiciones de trabajo y las normas ambientales específicas para el producto que no est</a:t>
            </a:r>
            <a:r>
              <a:rPr lang="en-US" altLang="en-US" sz="1100" smtClean="0">
                <a:latin typeface="Calibri" pitchFamily="34" charset="0"/>
              </a:rPr>
              <a:t>é indicado en ningún otro lugar en la SDS, tal como cualquier información regulatoria al nivel nacional y/o regional sobre la sustancia o compuesto (incluyendo cualquier norma de </a:t>
            </a:r>
            <a:r>
              <a:rPr lang="en-US" altLang="en-US" sz="1100" smtClean="0">
                <a:latin typeface="Times" charset="0"/>
              </a:rPr>
              <a:t>OSHA, el Departmento del Transporte, la Agencia de Protección Ambiental, o las normas de la Comisión de Seguridad de Productos del Consumidor). La sección de </a:t>
            </a:r>
            <a:r>
              <a:rPr lang="en-US" altLang="en-US" sz="1100" b="1" smtClean="0">
                <a:latin typeface="Times" charset="0"/>
              </a:rPr>
              <a:t>Otra información </a:t>
            </a:r>
            <a:r>
              <a:rPr lang="en-US" altLang="en-US" sz="1100" smtClean="0">
                <a:latin typeface="Times" charset="0"/>
              </a:rPr>
              <a:t>es otra sección obligatoria e indica cuándo la SDS fue preparada o cuándo fue hecha la última revisión conocida. La SDS tambi</a:t>
            </a:r>
            <a:r>
              <a:rPr lang="en-US" altLang="en-US" sz="1100" smtClean="0">
                <a:latin typeface="Calibri" pitchFamily="34" charset="0"/>
              </a:rPr>
              <a:t>én puede expresar dónde hicieron los cambios a la versión anterior.</a:t>
            </a:r>
            <a:r>
              <a:rPr lang="en-US" altLang="en-US" sz="1100" smtClean="0">
                <a:latin typeface="Times" charset="0"/>
              </a:rPr>
              <a:t> Tal vez Usted desea contactarle al proveedor para una explicación de los cambios. Otra información útil tambi</a:t>
            </a:r>
            <a:r>
              <a:rPr lang="en-US" altLang="en-US" sz="1100" smtClean="0">
                <a:latin typeface="Calibri" pitchFamily="34" charset="0"/>
              </a:rPr>
              <a:t>én puede estar incluida en esta sección. </a:t>
            </a:r>
            <a:endParaRPr lang="en-US" altLang="en-US" sz="1100" b="1" smtClean="0">
              <a:latin typeface="Times" charset="0"/>
            </a:endParaRPr>
          </a:p>
          <a:p>
            <a:pPr>
              <a:lnSpc>
                <a:spcPct val="80000"/>
              </a:lnSpc>
            </a:pPr>
            <a:endParaRPr lang="en-US" altLang="en-US" sz="1100" smtClean="0">
              <a:latin typeface="Times" charset="0"/>
            </a:endParaRPr>
          </a:p>
          <a:p>
            <a:pPr marL="0" lvl="2">
              <a:lnSpc>
                <a:spcPct val="80000"/>
              </a:lnSpc>
            </a:pPr>
            <a:endParaRPr lang="tr-TR" altLang="en-US" sz="1100" smtClean="0">
              <a:latin typeface="Times" charset="0"/>
            </a:endParaRPr>
          </a:p>
          <a:p>
            <a:pPr>
              <a:lnSpc>
                <a:spcPct val="80000"/>
              </a:lnSpc>
            </a:pPr>
            <a:endParaRPr lang="tr-TR" altLang="en-US" sz="1100" smtClean="0">
              <a:latin typeface="Times" charset="0"/>
            </a:endParaRPr>
          </a:p>
          <a:p>
            <a:pPr>
              <a:lnSpc>
                <a:spcPct val="80000"/>
              </a:lnSpc>
            </a:pPr>
            <a:endParaRPr lang="tr-TR" altLang="en-US" sz="1100" smtClean="0">
              <a:latin typeface="Times" charset="0"/>
            </a:endParaRPr>
          </a:p>
          <a:p>
            <a:pPr marL="0" lvl="2">
              <a:lnSpc>
                <a:spcPct val="80000"/>
              </a:lnSpc>
            </a:pPr>
            <a:endParaRPr lang="en-US" altLang="en-US" sz="1100" smtClean="0">
              <a:latin typeface="Times" charset="0"/>
            </a:endParaRPr>
          </a:p>
          <a:p>
            <a:pPr>
              <a:lnSpc>
                <a:spcPct val="80000"/>
              </a:lnSpc>
            </a:pPr>
            <a:endParaRPr lang="tr-TR" altLang="en-US" sz="1100" smtClean="0">
              <a:latin typeface="Times" charset="0"/>
            </a:endParaRPr>
          </a:p>
        </p:txBody>
      </p:sp>
      <p:sp>
        <p:nvSpPr>
          <p:cNvPr id="13414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59A4F5A-B6A6-490A-9215-D40426EF0383}" type="slidenum">
              <a:rPr lang="en-US" altLang="en-US" sz="1300"/>
              <a:pPr>
                <a:spcBef>
                  <a:spcPct val="0"/>
                </a:spcBef>
              </a:pPr>
              <a:t>64</a:t>
            </a:fld>
            <a:endParaRPr lang="en-US" altLang="en-US"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Slayt Görüntüsü Yer Tutucusu"/>
          <p:cNvSpPr>
            <a:spLocks noGrp="1" noRot="1" noChangeAspect="1" noTextEdit="1"/>
          </p:cNvSpPr>
          <p:nvPr>
            <p:ph type="sldImg"/>
          </p:nvPr>
        </p:nvSpPr>
        <p:spPr>
          <a:ln/>
        </p:spPr>
      </p:sp>
      <p:sp>
        <p:nvSpPr>
          <p:cNvPr id="13619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muestra que se delinea arriba presenta las primeras dos secciones de una ficha de datos de seguridad típica. </a:t>
            </a:r>
            <a:endParaRPr lang="tr-TR" altLang="en-US" smtClean="0">
              <a:latin typeface="Times" charset="0"/>
            </a:endParaRPr>
          </a:p>
        </p:txBody>
      </p:sp>
      <p:sp>
        <p:nvSpPr>
          <p:cNvPr id="13619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9D83EC55-7821-47F7-9A74-D90C65F3280B}" type="slidenum">
              <a:rPr lang="en-US" altLang="en-US" sz="1300"/>
              <a:pPr>
                <a:spcBef>
                  <a:spcPct val="0"/>
                </a:spcBef>
              </a:pPr>
              <a:t>65</a:t>
            </a:fld>
            <a:endParaRPr lang="en-US" altLang="en-US"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Slayt Görüntüsü Yer Tutucusu"/>
          <p:cNvSpPr>
            <a:spLocks noGrp="1" noRot="1" noChangeAspect="1" noTextEdit="1"/>
          </p:cNvSpPr>
          <p:nvPr>
            <p:ph type="sldImg"/>
          </p:nvPr>
        </p:nvSpPr>
        <p:spPr>
          <a:ln/>
        </p:spPr>
      </p:sp>
      <p:sp>
        <p:nvSpPr>
          <p:cNvPr id="13824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Cada trabajador debe estudiar la SDS antes de trabajar con las sustancia químicas. Si los trabajadores tienen que desplazarse entre un turno laboral, las fichas de datos de seguridad tienen que estar guardadas en el lugar de trabajo principal. Sin embargo, el empleador tiene que asegurarse que los trabajadores puedan obtener la información necesaria en caso de emergencia. Si el trabajador necesita información adicional o si tiene preguntas, debe preguntarles a sus patrones o supervisores.</a:t>
            </a:r>
            <a:r>
              <a:rPr lang="tr-TR" altLang="en-US" smtClean="0">
                <a:latin typeface="Times" charset="0"/>
              </a:rPr>
              <a:t> </a:t>
            </a:r>
            <a:endParaRPr lang="en-US" altLang="en-US" smtClean="0">
              <a:latin typeface="Times" charset="0"/>
            </a:endParaRPr>
          </a:p>
          <a:p>
            <a:endParaRPr lang="tr-TR" altLang="en-US" smtClean="0">
              <a:latin typeface="Times" charset="0"/>
            </a:endParaRPr>
          </a:p>
        </p:txBody>
      </p:sp>
      <p:sp>
        <p:nvSpPr>
          <p:cNvPr id="13824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57ECFAF2-79F6-4FE1-8584-3120D619BFE5}" type="slidenum">
              <a:rPr lang="en-US" altLang="en-US" sz="1300"/>
              <a:pPr>
                <a:spcBef>
                  <a:spcPct val="0"/>
                </a:spcBef>
              </a:pPr>
              <a:t>66</a:t>
            </a:fld>
            <a:endParaRPr lang="en-US" altLang="en-US" sz="13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Slayt Görüntüsü Yer Tutucusu"/>
          <p:cNvSpPr>
            <a:spLocks noGrp="1" noRot="1" noChangeAspect="1" noTextEdit="1"/>
          </p:cNvSpPr>
          <p:nvPr>
            <p:ph type="sldImg"/>
          </p:nvPr>
        </p:nvSpPr>
        <p:spPr>
          <a:ln/>
        </p:spPr>
      </p:sp>
      <p:sp>
        <p:nvSpPr>
          <p:cNvPr id="14029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mtClean="0">
                <a:latin typeface="Times" charset="0"/>
              </a:rPr>
              <a:t>Los trabajadores deben ser informados sobre los requisitos de capacitación e información, operaciones en el lugar de trabajo donde están ubicadas u donde se usan sustancias químicas peligrosas</a:t>
            </a:r>
            <a:r>
              <a:rPr lang="tr-TR" altLang="en-US" smtClean="0">
                <a:latin typeface="Times" charset="0"/>
              </a:rPr>
              <a:t>, </a:t>
            </a:r>
            <a:r>
              <a:rPr lang="en-US" altLang="en-US" smtClean="0">
                <a:latin typeface="Times" charset="0"/>
              </a:rPr>
              <a:t>además de la ubicación y la disponibilidad del programa por escrito de comunicación de riesgos, las fichas de datos de seguriad, y la(s) lista(s) de las sustancias químicas peligrosas. </a:t>
            </a:r>
          </a:p>
          <a:p>
            <a:pPr>
              <a:lnSpc>
                <a:spcPct val="80000"/>
              </a:lnSpc>
            </a:pPr>
            <a:endParaRPr lang="tr-TR" altLang="en-US" smtClean="0">
              <a:latin typeface="Times" charset="0"/>
            </a:endParaRPr>
          </a:p>
        </p:txBody>
      </p:sp>
      <p:sp>
        <p:nvSpPr>
          <p:cNvPr id="14029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F866874A-403B-43AD-A256-E9E46B854827}" type="slidenum">
              <a:rPr lang="en-US" altLang="en-US" sz="1300"/>
              <a:pPr>
                <a:spcBef>
                  <a:spcPct val="0"/>
                </a:spcBef>
              </a:pPr>
              <a:t>67</a:t>
            </a:fld>
            <a:endParaRPr lang="en-US" altLang="en-US" sz="13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Slayt Görüntüsü Yer Tutucusu"/>
          <p:cNvSpPr>
            <a:spLocks noGrp="1" noRot="1" noChangeAspect="1" noTextEdit="1"/>
          </p:cNvSpPr>
          <p:nvPr>
            <p:ph type="sldImg"/>
          </p:nvPr>
        </p:nvSpPr>
        <p:spPr>
          <a:ln/>
        </p:spPr>
      </p:sp>
      <p:sp>
        <p:nvSpPr>
          <p:cNvPr id="14233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Los trabajadores deben ser entrenados en los m</a:t>
            </a:r>
            <a:r>
              <a:rPr lang="en-US" altLang="en-US" smtClean="0">
                <a:latin typeface="Calibri" pitchFamily="34" charset="0"/>
              </a:rPr>
              <a:t>étodos y las observaciones que se usan para detectar la presencia o liberación</a:t>
            </a:r>
            <a:r>
              <a:rPr lang="en-US" altLang="en-US" smtClean="0">
                <a:latin typeface="Times" charset="0"/>
              </a:rPr>
              <a:t> de sustancias químicas peligrosas en el lugar de trabajo,  las medidas que los</a:t>
            </a:r>
            <a:r>
              <a:rPr lang="en-US" altLang="en-US" smtClean="0">
                <a:solidFill>
                  <a:srgbClr val="FF0000"/>
                </a:solidFill>
                <a:latin typeface="Times" charset="0"/>
              </a:rPr>
              <a:t> trabajadores pueden usar para protegerse de los riesgos posibles</a:t>
            </a:r>
            <a:r>
              <a:rPr lang="en-US" altLang="en-US" smtClean="0">
                <a:latin typeface="Times" charset="0"/>
              </a:rPr>
              <a:t>, y los detalles del programa de comunicación de riesgo desarrollado por el empleador, incluyendo , las etiquetas en los contenedores recibidos; el sistema de etiquetado del empleador; las fichas de datos de seguridad; dónde encontrar y cómo usar la información específica en la SDS, etc.</a:t>
            </a:r>
          </a:p>
          <a:p>
            <a:endParaRPr lang="tr-TR" altLang="en-US" smtClean="0">
              <a:latin typeface="Times" charset="0"/>
            </a:endParaRPr>
          </a:p>
        </p:txBody>
      </p:sp>
      <p:sp>
        <p:nvSpPr>
          <p:cNvPr id="14234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6BB235AF-94CD-40D4-A37A-D42DAE006085}" type="slidenum">
              <a:rPr lang="en-US" altLang="en-US" sz="1300"/>
              <a:pPr>
                <a:spcBef>
                  <a:spcPct val="0"/>
                </a:spcBef>
              </a:pPr>
              <a:t>68</a:t>
            </a:fld>
            <a:endParaRPr lang="en-US" altLang="en-US" sz="13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Slayt Görüntüsü Yer Tutucusu"/>
          <p:cNvSpPr>
            <a:spLocks noGrp="1" noRot="1" noChangeAspect="1" noTextEdit="1"/>
          </p:cNvSpPr>
          <p:nvPr>
            <p:ph type="sldImg"/>
          </p:nvPr>
        </p:nvSpPr>
        <p:spPr>
          <a:ln/>
        </p:spPr>
      </p:sp>
      <p:sp>
        <p:nvSpPr>
          <p:cNvPr id="14438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Fabricantes, importadores, o empleadores pueden  retener la identidad de sustancias químicas específicas, incluyendo el nombre de la sustancia química, el porcentaje exacto de ingredientes y otra información sobre sustancias químicas peligrosas.  </a:t>
            </a:r>
            <a:endParaRPr lang="tr-TR" altLang="en-US" smtClean="0">
              <a:latin typeface="Times" charset="0"/>
            </a:endParaRPr>
          </a:p>
          <a:p>
            <a:endParaRPr lang="en-US" altLang="en-US" b="1" smtClean="0">
              <a:latin typeface="Times" charset="0"/>
            </a:endParaRPr>
          </a:p>
          <a:p>
            <a:r>
              <a:rPr lang="en-US" altLang="en-US" b="1" smtClean="0">
                <a:latin typeface="Times" charset="0"/>
              </a:rPr>
              <a:t>Fuente de la Figura:</a:t>
            </a:r>
            <a:r>
              <a:rPr lang="en-US" altLang="en-US" smtClean="0">
                <a:latin typeface="Times" charset="0"/>
              </a:rPr>
              <a:t> Número de la subvención</a:t>
            </a:r>
            <a:r>
              <a:rPr lang="en-US" altLang="en-US" b="1" smtClean="0">
                <a:latin typeface="Times" charset="0"/>
              </a:rPr>
              <a:t> </a:t>
            </a:r>
            <a:r>
              <a:rPr lang="en-US" altLang="en-US" smtClean="0">
                <a:latin typeface="Times" charset="0"/>
              </a:rPr>
              <a:t>Susan Harwood   22315-11-60-F-72, UNIVERSIDAD DE PUERTO RICO, Campus de Río Piedras </a:t>
            </a:r>
          </a:p>
          <a:p>
            <a:r>
              <a:rPr lang="en-US" altLang="en-US" smtClean="0">
                <a:latin typeface="Times" charset="0"/>
              </a:rPr>
              <a:t>	            División de Educación Continua y Estudios Profesionales (DECEP) [Division of Continued Education and Professional Studies]</a:t>
            </a:r>
          </a:p>
          <a:p>
            <a:endParaRPr lang="tr-TR" altLang="en-US" smtClean="0">
              <a:latin typeface="Times" charset="0"/>
            </a:endParaRPr>
          </a:p>
        </p:txBody>
      </p:sp>
      <p:sp>
        <p:nvSpPr>
          <p:cNvPr id="14438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2744D652-B08F-48CF-B540-9EBF56CAF4F9}" type="slidenum">
              <a:rPr lang="en-US" altLang="en-US" sz="1300"/>
              <a:pPr>
                <a:spcBef>
                  <a:spcPct val="0"/>
                </a:spcBef>
              </a:pPr>
              <a:t>69</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Görüntüsü Yer Tutucusu"/>
          <p:cNvSpPr>
            <a:spLocks noGrp="1" noRot="1" noChangeAspect="1" noTextEdit="1"/>
          </p:cNvSpPr>
          <p:nvPr>
            <p:ph type="sldImg"/>
          </p:nvPr>
        </p:nvSpPr>
        <p:spPr>
          <a:ln/>
        </p:spPr>
      </p:sp>
      <p:sp>
        <p:nvSpPr>
          <p:cNvPr id="1741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Este entrenamiento está basado en la premisa de que quienes son entrenados son personas que están trabajando con productos químicos y que nunca han seguido un entrenamiento sobre las Normas de Comunicación de Riesgos (HCS), o que necesitan un entrenamiento de repaso sobre HCS, con actualizaciones, incluyendo GHS. El entrenador que use esta presentación tiene la libertad de usarla en su totalidad o de seleccionar cualquier parte de ésta que él/ella considere apropiado en concordancia con los objetivos del entrenamiento. </a:t>
            </a:r>
          </a:p>
          <a:p>
            <a:endParaRPr lang="en-US" altLang="en-US" smtClean="0">
              <a:latin typeface="Times" charset="0"/>
            </a:endParaRPr>
          </a:p>
          <a:p>
            <a:endParaRPr lang="tr-TR" altLang="en-US" smtClean="0">
              <a:latin typeface="Times" charset="0"/>
            </a:endParaRPr>
          </a:p>
        </p:txBody>
      </p:sp>
      <p:sp>
        <p:nvSpPr>
          <p:cNvPr id="1741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8D308350-4979-44DB-8C12-68D69A92AB08}" type="slidenum">
              <a:rPr lang="en-US" altLang="en-US" sz="1300"/>
              <a:pPr>
                <a:spcBef>
                  <a:spcPct val="0"/>
                </a:spcBef>
              </a:pPr>
              <a:t>7</a:t>
            </a:fld>
            <a:endParaRPr lang="en-US" altLang="en-US" sz="13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Slayt Görüntüsü Yer Tutucusu"/>
          <p:cNvSpPr>
            <a:spLocks noGrp="1" noRot="1" noChangeAspect="1" noTextEdit="1"/>
          </p:cNvSpPr>
          <p:nvPr>
            <p:ph type="sldImg"/>
          </p:nvPr>
        </p:nvSpPr>
        <p:spPr>
          <a:ln/>
        </p:spPr>
      </p:sp>
      <p:sp>
        <p:nvSpPr>
          <p:cNvPr id="146435"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En caso de emergencia, para tratamientos de primeros auxilios, el fabricante, importador o empleador, debe </a:t>
            </a:r>
            <a:r>
              <a:rPr lang="en-US" altLang="en-US" b="1" smtClean="0">
                <a:latin typeface="Times" charset="0"/>
              </a:rPr>
              <a:t>inmediatamente revelar </a:t>
            </a:r>
            <a:r>
              <a:rPr lang="en-US" altLang="en-US" smtClean="0">
                <a:latin typeface="Times" charset="0"/>
              </a:rPr>
              <a:t>la</a:t>
            </a:r>
            <a:r>
              <a:rPr lang="en-US" altLang="en-US" b="1" smtClean="0">
                <a:latin typeface="Times" charset="0"/>
              </a:rPr>
              <a:t> </a:t>
            </a:r>
            <a:r>
              <a:rPr lang="en-US" altLang="en-US" smtClean="0">
                <a:latin typeface="Times" charset="0"/>
              </a:rPr>
              <a:t>identidad química y porcentajes de ingredientes al médico o enfermero tratante sin ningún acuerdo de confidencialidad.</a:t>
            </a:r>
          </a:p>
          <a:p>
            <a:endParaRPr lang="tr-TR" altLang="en-US" smtClean="0">
              <a:latin typeface="Times" charset="0"/>
            </a:endParaRPr>
          </a:p>
        </p:txBody>
      </p:sp>
      <p:sp>
        <p:nvSpPr>
          <p:cNvPr id="146436"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E88EBCD3-7F0A-4CCE-8EFC-97D597B0B64E}" type="slidenum">
              <a:rPr lang="en-US" altLang="en-US" sz="1300"/>
              <a:pPr>
                <a:spcBef>
                  <a:spcPct val="0"/>
                </a:spcBef>
              </a:pPr>
              <a:t>70</a:t>
            </a:fld>
            <a:endParaRPr lang="en-US" altLang="en-US" sz="13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Slayt Görüntüsü Yer Tutucusu"/>
          <p:cNvSpPr>
            <a:spLocks noGrp="1" noRot="1" noChangeAspect="1" noTextEdit="1"/>
          </p:cNvSpPr>
          <p:nvPr>
            <p:ph type="sldImg"/>
          </p:nvPr>
        </p:nvSpPr>
        <p:spPr>
          <a:ln/>
        </p:spPr>
      </p:sp>
      <p:sp>
        <p:nvSpPr>
          <p:cNvPr id="148483"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En situaciones que no son emergencias, el importador, fabricante o empleador puede revelar información sobre los químicos a los profesonales de la salud que proveen servicios médicos o de salud a trabajadores expuestos si la solicitud es hecha por escrito, tiene detalle razonable, e incluye una descripción de procedimientos que deben ser usados para mantener la confidencialidad de la información revelada. Si hay una disputa entre las partes sobre secretos comerciales pueden acudir a la OSHA para resolverla.</a:t>
            </a:r>
          </a:p>
          <a:p>
            <a:pPr>
              <a:lnSpc>
                <a:spcPct val="80000"/>
              </a:lnSpc>
            </a:pPr>
            <a:endParaRPr lang="tr-TR" altLang="en-US" sz="1000" smtClean="0">
              <a:latin typeface="Times" charset="0"/>
            </a:endParaRPr>
          </a:p>
        </p:txBody>
      </p:sp>
      <p:sp>
        <p:nvSpPr>
          <p:cNvPr id="148484"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28382A6C-6B9D-45A8-BEE5-FE41D86615E6}" type="slidenum">
              <a:rPr lang="en-US" altLang="en-US" sz="1300"/>
              <a:pPr>
                <a:spcBef>
                  <a:spcPct val="0"/>
                </a:spcBef>
              </a:pPr>
              <a:t>71</a:t>
            </a:fld>
            <a:endParaRPr lang="en-US" altLang="en-US" sz="13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a:ln/>
        </p:spPr>
      </p:sp>
      <p:sp>
        <p:nvSpPr>
          <p:cNvPr id="150531"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De acuerdo a la versión revisada de la norma de comunicación de riesgos publicada el 24 de marzo del 2012, los empleadores tienen hasta el 1 de diciembre del 2013 para entrenar a sus trabajadores sobre los nuevos elementos de las etiquetas y sobre el formato de las fichas de datos de seguridad.  Fabricantes y distribuidores de químicos deben reclasificar sus químicos de acuerdo a las indicaciones de la GHS y formatear las fichas de datos de seguridad y etiquetas hasta el 1 de junio del 2015, y después de eso tienen seis meses para distribuir el inventario antiguo. </a:t>
            </a:r>
          </a:p>
          <a:p>
            <a:r>
              <a:rPr lang="en-US" altLang="en-US" smtClean="0">
                <a:latin typeface="Times" charset="0"/>
              </a:rPr>
              <a:t> Después del 1 de diciembre del 2015, los distribuidores no deben enviar contenedores etiquetados por el fabricante o importador de los químicos a menos que tenga una etiqueta GHS. El etiquetado y el programa de comunicación de riesgos del lugar de trabajo deben ser actualizados de acuerdo a la GHS, y los empleadores tienen hasta el 1 de junio del 2016 para proveer entrenamiento adicional para los empleados sobre peligros para la salud y físicos recientemente identificados. </a:t>
            </a:r>
          </a:p>
          <a:p>
            <a:r>
              <a:rPr lang="en-US" altLang="en-US" smtClean="0">
                <a:latin typeface="Times" charset="0"/>
              </a:rPr>
              <a:t> </a:t>
            </a:r>
          </a:p>
          <a:p>
            <a:r>
              <a:rPr lang="en-US" altLang="en-US" smtClean="0">
                <a:latin typeface="Times" charset="0"/>
              </a:rPr>
              <a:t> Durante el período de transición, los empleadores deberán cumplir con la norma existente de comunicación de riesgos o con la norma revisada con la GHS o ambas. </a:t>
            </a:r>
          </a:p>
          <a:p>
            <a:r>
              <a:rPr lang="en-US" altLang="en-US" smtClean="0">
                <a:latin typeface="Times" charset="0"/>
              </a:rPr>
              <a:t>La OSHA reconoce que los programas de comunicación de riesgos se realizarán durante un período de tiempo en el que tanto las etiquetas y las SDS producidas bajo ambas normas estarán presentes en el lugar de trabajo. Esto será considerado aceptable y los empleadores no serán obligados a mantener dos grupos de etiquetas y las SDS para cumplir con la norma.  </a:t>
            </a:r>
          </a:p>
          <a:p>
            <a:endParaRPr lang="tr-TR" altLang="en-US" smtClean="0">
              <a:latin typeface="Times" charset="0"/>
            </a:endParaRPr>
          </a:p>
        </p:txBody>
      </p:sp>
      <p:sp>
        <p:nvSpPr>
          <p:cNvPr id="150532"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1937D060-4662-4741-9BC8-8A068CADA487}" type="slidenum">
              <a:rPr lang="en-US" altLang="en-US" sz="1300"/>
              <a:pPr>
                <a:spcBef>
                  <a:spcPct val="0"/>
                </a:spcBef>
              </a:pPr>
              <a:t>72</a:t>
            </a:fld>
            <a:endParaRPr lang="en-US" altLang="en-US" sz="13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Slayt Görüntüsü Yer Tutucusu"/>
          <p:cNvSpPr>
            <a:spLocks noGrp="1" noRot="1" noChangeAspect="1" noTextEdit="1"/>
          </p:cNvSpPr>
          <p:nvPr>
            <p:ph type="sldImg"/>
          </p:nvPr>
        </p:nvSpPr>
        <p:spPr>
          <a:ln/>
        </p:spPr>
      </p:sp>
      <p:sp>
        <p:nvSpPr>
          <p:cNvPr id="15257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 HCS clasifica peligros como peligros físicos, para la salud y ambientales. Los peligros ambientales no son regidos por la OSHA. Estas clases de peligros son además clasificados en base a su severidad expresada por números y letras. En cada lugar de trabajo, los empleadores están obligados a mantener un programa escrito de comunicación de riesgos que incluye fichas de datos de seguridad, etiquetas u otra forma de advertencia sobre químicos, una lista de los productos químicos existentes usando un identificador de producto referido por la SDS, e información de entrenamiento sobre los peligros de trabajos no rutinarios, como el limpiado de recipientes de reacción.</a:t>
            </a:r>
          </a:p>
        </p:txBody>
      </p:sp>
      <p:sp>
        <p:nvSpPr>
          <p:cNvPr id="15258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14EF9F17-D31D-40ED-923C-31BBF75A0B92}" type="slidenum">
              <a:rPr lang="en-US" altLang="en-US" sz="1300"/>
              <a:pPr>
                <a:spcBef>
                  <a:spcPct val="0"/>
                </a:spcBef>
              </a:pPr>
              <a:t>73</a:t>
            </a:fld>
            <a:endParaRPr lang="en-US" altLang="en-US" sz="13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Slayt Görüntüsü Yer Tutucusu"/>
          <p:cNvSpPr>
            <a:spLocks noGrp="1" noRot="1" noChangeAspect="1" noTextEdit="1"/>
          </p:cNvSpPr>
          <p:nvPr>
            <p:ph type="sldImg"/>
          </p:nvPr>
        </p:nvSpPr>
        <p:spPr>
          <a:ln/>
        </p:spPr>
      </p:sp>
      <p:sp>
        <p:nvSpPr>
          <p:cNvPr id="15462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fichas de datos de seguridad deben siempre estar disponibles para los trabajadores en el lugar de trabajo. La SDS debe estar escrita en inglés; sin embargo, otros lenguajes puede ser incluidos si es necesario. La información dada debe estar basada en evidencia científica. Si nueva información es disponible, la SDS debe ser actualizada por el fabricante, importador o distribuidor dentro de </a:t>
            </a:r>
            <a:r>
              <a:rPr lang="en-US" altLang="en-US" b="1" smtClean="0">
                <a:latin typeface="Times" charset="0"/>
              </a:rPr>
              <a:t>tres meses</a:t>
            </a:r>
            <a:r>
              <a:rPr lang="en-US" altLang="en-US" smtClean="0">
                <a:latin typeface="Times" charset="0"/>
              </a:rPr>
              <a:t>. Las etiquetas en los contenedores deben ser legibles y claramente exhibidas. Las etiquetas deben estar escritas en inglés, sin embargo, otros idiomas pueden ser incluidos como información adicional. Éstas deben ser revisadas dentro de los </a:t>
            </a:r>
            <a:r>
              <a:rPr lang="en-US" altLang="en-US" b="1" smtClean="0">
                <a:latin typeface="Times" charset="0"/>
              </a:rPr>
              <a:t>seis meses </a:t>
            </a:r>
            <a:r>
              <a:rPr lang="en-US" altLang="en-US" smtClean="0">
                <a:latin typeface="Times" charset="0"/>
              </a:rPr>
              <a:t>después de que nueva información es disponible. </a:t>
            </a:r>
          </a:p>
        </p:txBody>
      </p:sp>
      <p:sp>
        <p:nvSpPr>
          <p:cNvPr id="15462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5A0069A7-F7B6-445B-AE81-D48B671569E3}" type="slidenum">
              <a:rPr lang="en-US" altLang="en-US" sz="1300"/>
              <a:pPr>
                <a:spcBef>
                  <a:spcPct val="0"/>
                </a:spcBef>
              </a:pPr>
              <a:t>74</a:t>
            </a:fld>
            <a:endParaRPr lang="en-US" altLang="en-US" sz="13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1A7C05A-9BA9-4F8C-8E5F-3F3C34B2467A}" type="slidenum">
              <a:rPr lang="en-US" altLang="en-US" sz="1300"/>
              <a:pPr/>
              <a:t>75</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Slayt Görüntüsü Yer Tutucusu"/>
          <p:cNvSpPr>
            <a:spLocks noGrp="1" noRot="1" noChangeAspect="1" noTextEdit="1"/>
          </p:cNvSpPr>
          <p:nvPr>
            <p:ph type="sldImg"/>
          </p:nvPr>
        </p:nvSpPr>
        <p:spPr>
          <a:ln/>
        </p:spPr>
      </p:sp>
      <p:sp>
        <p:nvSpPr>
          <p:cNvPr id="1945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El objetivo de este material de entrenamiento es dar información sobre el derecho a saber, comunicación de riesgos, el Sistema Globalmente Armonizado de Clasificación y Etiquetado de Productos Químicos (GHS) y la Norma de Comunicación de Riesgos (HCS) a través de la identificación de sus propósitos. Otro entrenamiento de este módulo de entrenamiento es explicar cada sección de la norma de comunicación de riesgos y presentar información de las fechas de vigencia para la implementación de la nueva norma. </a:t>
            </a:r>
          </a:p>
        </p:txBody>
      </p:sp>
      <p:sp>
        <p:nvSpPr>
          <p:cNvPr id="1946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0BC2A13E-FFEB-4EA3-9850-14AF314E25A7}" type="slidenum">
              <a:rPr lang="en-US" altLang="en-US" sz="1300"/>
              <a:pPr>
                <a:spcBef>
                  <a:spcPct val="0"/>
                </a:spcBef>
              </a:pPr>
              <a:t>8</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Slayt Görüntüsü Yer Tutucusu"/>
          <p:cNvSpPr>
            <a:spLocks noGrp="1" noRot="1" noChangeAspect="1" noTextEdit="1"/>
          </p:cNvSpPr>
          <p:nvPr>
            <p:ph type="sldImg"/>
          </p:nvPr>
        </p:nvSpPr>
        <p:spPr>
          <a:ln/>
        </p:spPr>
      </p:sp>
      <p:sp>
        <p:nvSpPr>
          <p:cNvPr id="21507"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Las sustancias químicas causan un amplio rango de peligros para la salud, como irritación y carcinogenicidad; peligros físicos como inflamabilidad y corrosión; y peligros ambientales que son toxicidad acuática crónica y toxicidad acuática aguda.  </a:t>
            </a:r>
          </a:p>
        </p:txBody>
      </p:sp>
      <p:sp>
        <p:nvSpPr>
          <p:cNvPr id="21508"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ＭＳ Ｐゴシック" pitchFamily="34" charset="-128"/>
              </a:defRPr>
            </a:lvl1pPr>
            <a:lvl2pPr marL="784225" indent="-301625">
              <a:spcBef>
                <a:spcPct val="30000"/>
              </a:spcBef>
              <a:defRPr sz="1200">
                <a:solidFill>
                  <a:schemeClr val="tx1"/>
                </a:solidFill>
                <a:latin typeface="Times" charset="0"/>
                <a:ea typeface="ＭＳ Ｐゴシック" pitchFamily="34" charset="-128"/>
              </a:defRPr>
            </a:lvl2pPr>
            <a:lvl3pPr marL="1208088" indent="-241300">
              <a:spcBef>
                <a:spcPct val="30000"/>
              </a:spcBef>
              <a:defRPr sz="1200">
                <a:solidFill>
                  <a:schemeClr val="tx1"/>
                </a:solidFill>
                <a:latin typeface="Times" charset="0"/>
                <a:ea typeface="ＭＳ Ｐゴシック" pitchFamily="34" charset="-128"/>
              </a:defRPr>
            </a:lvl3pPr>
            <a:lvl4pPr marL="1690688" indent="-241300">
              <a:spcBef>
                <a:spcPct val="30000"/>
              </a:spcBef>
              <a:defRPr sz="1200">
                <a:solidFill>
                  <a:schemeClr val="tx1"/>
                </a:solidFill>
                <a:latin typeface="Times" charset="0"/>
                <a:ea typeface="ＭＳ Ｐゴシック" pitchFamily="34" charset="-128"/>
              </a:defRPr>
            </a:lvl4pPr>
            <a:lvl5pPr marL="2174875" indent="-241300">
              <a:spcBef>
                <a:spcPct val="30000"/>
              </a:spcBef>
              <a:defRPr sz="1200">
                <a:solidFill>
                  <a:schemeClr val="tx1"/>
                </a:solidFill>
                <a:latin typeface="Times" charset="0"/>
                <a:ea typeface="ＭＳ Ｐゴシック" pitchFamily="34" charset="-128"/>
              </a:defRPr>
            </a:lvl5pPr>
            <a:lvl6pPr marL="2632075" indent="-241300" eaLnBrk="0" fontAlgn="base" hangingPunct="0">
              <a:spcBef>
                <a:spcPct val="30000"/>
              </a:spcBef>
              <a:spcAft>
                <a:spcPct val="0"/>
              </a:spcAft>
              <a:defRPr sz="1200">
                <a:solidFill>
                  <a:schemeClr val="tx1"/>
                </a:solidFill>
                <a:latin typeface="Times" charset="0"/>
                <a:ea typeface="ＭＳ Ｐゴシック" pitchFamily="34" charset="-128"/>
              </a:defRPr>
            </a:lvl6pPr>
            <a:lvl7pPr marL="3089275" indent="-241300" eaLnBrk="0" fontAlgn="base" hangingPunct="0">
              <a:spcBef>
                <a:spcPct val="30000"/>
              </a:spcBef>
              <a:spcAft>
                <a:spcPct val="0"/>
              </a:spcAft>
              <a:defRPr sz="1200">
                <a:solidFill>
                  <a:schemeClr val="tx1"/>
                </a:solidFill>
                <a:latin typeface="Times" charset="0"/>
                <a:ea typeface="ＭＳ Ｐゴシック" pitchFamily="34" charset="-128"/>
              </a:defRPr>
            </a:lvl7pPr>
            <a:lvl8pPr marL="3546475" indent="-241300" eaLnBrk="0" fontAlgn="base" hangingPunct="0">
              <a:spcBef>
                <a:spcPct val="30000"/>
              </a:spcBef>
              <a:spcAft>
                <a:spcPct val="0"/>
              </a:spcAft>
              <a:defRPr sz="1200">
                <a:solidFill>
                  <a:schemeClr val="tx1"/>
                </a:solidFill>
                <a:latin typeface="Times" charset="0"/>
                <a:ea typeface="ＭＳ Ｐゴシック" pitchFamily="34" charset="-128"/>
              </a:defRPr>
            </a:lvl8pPr>
            <a:lvl9pPr marL="4003675" indent="-241300" eaLnBrk="0" fontAlgn="base" hangingPunct="0">
              <a:spcBef>
                <a:spcPct val="30000"/>
              </a:spcBef>
              <a:spcAft>
                <a:spcPct val="0"/>
              </a:spcAft>
              <a:defRPr sz="1200">
                <a:solidFill>
                  <a:schemeClr val="tx1"/>
                </a:solidFill>
                <a:latin typeface="Times" charset="0"/>
                <a:ea typeface="ＭＳ Ｐゴシック" pitchFamily="34" charset="-128"/>
              </a:defRPr>
            </a:lvl9pPr>
          </a:lstStyle>
          <a:p>
            <a:pPr>
              <a:spcBef>
                <a:spcPct val="0"/>
              </a:spcBef>
            </a:pPr>
            <a:fld id="{3AC2743A-EA74-4184-9B17-1409DEC52D30}" type="slidenum">
              <a:rPr lang="en-US" altLang="en-US" sz="1300"/>
              <a:pPr>
                <a:spcBef>
                  <a:spcPct val="0"/>
                </a:spcBef>
              </a:pPr>
              <a:t>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3762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74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21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4525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551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71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159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81904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41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319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38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55113" cy="70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6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anose="020B0600070205080204" pitchFamily="34" charset="-128"/>
          <a:cs typeface="MS PGothic" pitchFamily="34"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S PGothic" pitchFamily="34" charset="-128"/>
        </a:defRPr>
      </a:lvl1pPr>
      <a:lvl2pPr marL="742950" indent="-285750" algn="l" rtl="0" eaLnBrk="0" fontAlgn="base" hangingPunct="0">
        <a:spcBef>
          <a:spcPct val="20000"/>
        </a:spcBef>
        <a:spcAft>
          <a:spcPct val="0"/>
        </a:spcAft>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dsg/hazcom/HCSFinalRegTxt.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5.png"/><Relationship Id="rId2" Type="http://schemas.openxmlformats.org/officeDocument/2006/relationships/notesSlide" Target="../notesSlides/notesSlide43.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4.png"/><Relationship Id="rId5" Type="http://schemas.openxmlformats.org/officeDocument/2006/relationships/diagramQuickStyle" Target="../diagrams/quickStyle4.xm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diagramLayout" Target="../diagrams/layout4.xml"/><Relationship Id="rId9" Type="http://schemas.openxmlformats.org/officeDocument/2006/relationships/image" Target="../media/image22.png"/><Relationship Id="rId1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Publications/OSHA3655.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dropbox.com/s/8igarlegp6b49ym/Safety%20Data%20Sheet%20Gasoline.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ctrTitle"/>
          </p:nvPr>
        </p:nvSpPr>
        <p:spPr bwMode="auto">
          <a:xfrm>
            <a:off x="684213" y="1484313"/>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NORMA DE COMUNICACIÓN DE RIESGOS 2012 (HCS/GHS)</a:t>
            </a:r>
          </a:p>
        </p:txBody>
      </p:sp>
      <p:sp>
        <p:nvSpPr>
          <p:cNvPr id="4099" name="2 Alt Başlık"/>
          <p:cNvSpPr>
            <a:spLocks noGrp="1"/>
          </p:cNvSpPr>
          <p:nvPr>
            <p:ph type="subTitle" idx="1"/>
          </p:nvPr>
        </p:nvSpPr>
        <p:spPr bwMode="auto">
          <a:xfrm>
            <a:off x="1403350" y="3068638"/>
            <a:ext cx="6400800" cy="252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altLang="en-US" sz="2600" smtClean="0"/>
              <a:t>ELABORADO POR </a:t>
            </a:r>
          </a:p>
          <a:p>
            <a:pPr>
              <a:lnSpc>
                <a:spcPct val="90000"/>
              </a:lnSpc>
            </a:pPr>
            <a:r>
              <a:rPr lang="en-US" altLang="en-US" sz="2600" smtClean="0"/>
              <a:t>WAYNE STATE UNIVERSITY</a:t>
            </a:r>
          </a:p>
          <a:p>
            <a:pPr>
              <a:lnSpc>
                <a:spcPct val="90000"/>
              </a:lnSpc>
            </a:pPr>
            <a:r>
              <a:rPr lang="en-US" altLang="en-US" sz="2600" smtClean="0"/>
              <a:t>PARA LA</a:t>
            </a:r>
          </a:p>
          <a:p>
            <a:pPr>
              <a:lnSpc>
                <a:spcPct val="90000"/>
              </a:lnSpc>
            </a:pPr>
            <a:r>
              <a:rPr lang="en-US" altLang="en-US" sz="2600" smtClean="0"/>
              <a:t>SUBVENCIÓN DE ENTRENAMIENTO SUSAN HARWOOD </a:t>
            </a:r>
            <a:br>
              <a:rPr lang="en-US" altLang="en-US" sz="2600" smtClean="0"/>
            </a:br>
            <a:r>
              <a:rPr lang="en-US" altLang="en-US" sz="2600" smtClean="0"/>
              <a:t>2014-2015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bwMode="auto">
          <a:xfrm>
            <a:off x="2362200" y="76200"/>
            <a:ext cx="5029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dirty="0" smtClean="0">
                <a:solidFill>
                  <a:srgbClr val="FFFFFF"/>
                </a:solidFill>
              </a:rPr>
              <a:t>COMUNICACIÓN DE RIESGOS  </a:t>
            </a:r>
            <a:endParaRPr lang="tr-TR" altLang="en-US" sz="3600" dirty="0" smtClean="0">
              <a:solidFill>
                <a:schemeClr val="bg1"/>
              </a:solidFill>
            </a:endParaRPr>
          </a:p>
        </p:txBody>
      </p:sp>
      <p:sp>
        <p:nvSpPr>
          <p:cNvPr id="22531" name="2 İçerik Yer Tutucusu"/>
          <p:cNvSpPr>
            <a:spLocks noGrp="1"/>
          </p:cNvSpPr>
          <p:nvPr>
            <p:ph idx="1"/>
          </p:nvPr>
        </p:nvSpPr>
        <p:spPr bwMode="auto">
          <a:xfrm>
            <a:off x="152400" y="2057400"/>
            <a:ext cx="8839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t>El objetivo principal de la comunicación de riesgos es proveer información a los empleados sobre cómo se pueden proteger de sustancias químicas peligrosas en su lugar de trabajo. </a:t>
            </a:r>
          </a:p>
        </p:txBody>
      </p:sp>
      <p:sp>
        <p:nvSpPr>
          <p:cNvPr id="22532"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E9F3F5D6-1A17-4345-A9AD-F24EF176433B}" type="slidenum">
              <a:rPr lang="tr-TR" altLang="en-US"/>
              <a:pPr/>
              <a:t>10</a:t>
            </a:fld>
            <a:endParaRPr lang="tr-TR"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bwMode="auto">
          <a:xfrm>
            <a:off x="1981200" y="152400"/>
            <a:ext cx="5562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smtClean="0">
                <a:solidFill>
                  <a:srgbClr val="FFFFFF"/>
                </a:solidFill>
              </a:rPr>
              <a:t>SISTEMA GLOBALMENTE ARMONIZADO</a:t>
            </a:r>
          </a:p>
        </p:txBody>
      </p:sp>
      <p:sp>
        <p:nvSpPr>
          <p:cNvPr id="24579" name="2 İçerik Yer Tutucusu"/>
          <p:cNvSpPr>
            <a:spLocks noGrp="1"/>
          </p:cNvSpPr>
          <p:nvPr>
            <p:ph idx="1"/>
          </p:nvPr>
        </p:nvSpPr>
        <p:spPr bwMode="auto">
          <a:xfrm>
            <a:off x="152400" y="1295400"/>
            <a:ext cx="8991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b="1" smtClean="0"/>
              <a:t>El Sistema Globalmente Armonizado de Clasificación y Etiquetado de Productos Químicos (GHS) es</a:t>
            </a:r>
            <a:endParaRPr lang="en-US" altLang="en-US" smtClean="0"/>
          </a:p>
          <a:p>
            <a:pPr lvl="1">
              <a:buFont typeface="Arial" pitchFamily="34" charset="0"/>
              <a:buChar char="•"/>
            </a:pPr>
            <a:r>
              <a:rPr lang="en-US" altLang="en-US" smtClean="0"/>
              <a:t>Aplicable internacionalmente</a:t>
            </a:r>
          </a:p>
          <a:p>
            <a:pPr lvl="1">
              <a:buFont typeface="Arial" pitchFamily="34" charset="0"/>
              <a:buChar char="•"/>
            </a:pPr>
            <a:r>
              <a:rPr lang="en-US" altLang="en-US" smtClean="0"/>
              <a:t>Un nuevo sistema de clasificación y etiquetado de sustancias químicas</a:t>
            </a:r>
          </a:p>
          <a:p>
            <a:r>
              <a:rPr lang="en-US" altLang="en-US" smtClean="0"/>
              <a:t>GHS</a:t>
            </a:r>
          </a:p>
          <a:p>
            <a:pPr lvl="1">
              <a:buFont typeface="Arial" pitchFamily="34" charset="0"/>
              <a:buChar char="•"/>
            </a:pPr>
            <a:r>
              <a:rPr lang="en-US" altLang="en-US" smtClean="0"/>
              <a:t>Trata de sustancias químicas peligrosas</a:t>
            </a:r>
          </a:p>
          <a:p>
            <a:pPr lvl="1">
              <a:buFont typeface="Arial" pitchFamily="34" charset="0"/>
              <a:buChar char="•"/>
            </a:pPr>
            <a:r>
              <a:rPr lang="en-US" altLang="en-US" smtClean="0"/>
              <a:t>Está orientado a mejorar la seguridad y salud de trabajadores a través de una comunicación efectiva de riesgos.</a:t>
            </a:r>
          </a:p>
          <a:p>
            <a:endParaRPr lang="tr-TR" altLang="en-US" smtClean="0"/>
          </a:p>
        </p:txBody>
      </p:sp>
      <p:sp>
        <p:nvSpPr>
          <p:cNvPr id="2458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C8AC100A-7EE1-49BE-B8FB-49DBEF5696BA}" type="slidenum">
              <a:rPr lang="tr-TR" altLang="en-US"/>
              <a:pPr/>
              <a:t>11</a:t>
            </a:fld>
            <a:endParaRPr lang="tr-TR"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eaLnBrk="1" hangingPunct="1"/>
            <a:r>
              <a:rPr lang="en-US" altLang="en-US" sz="3200" kern="1200" dirty="0" smtClean="0">
                <a:solidFill>
                  <a:srgbClr val="FFFFFF"/>
                </a:solidFill>
                <a:latin typeface="Times" charset="0"/>
                <a:cs typeface="+mn-cs"/>
              </a:rPr>
              <a:t>NORMA DE COMUNICACIÓN DE RIESGOS </a:t>
            </a:r>
            <a:r>
              <a:rPr lang="en-US" altLang="en-US" sz="3200" kern="1200" dirty="0" err="1" smtClean="0">
                <a:solidFill>
                  <a:srgbClr val="FFFFFF"/>
                </a:solidFill>
                <a:latin typeface="Times" charset="0"/>
                <a:cs typeface="+mn-cs"/>
              </a:rPr>
              <a:t>diapositiva</a:t>
            </a:r>
            <a:r>
              <a:rPr lang="en-US" altLang="en-US" sz="3200" kern="1200" dirty="0" smtClean="0">
                <a:solidFill>
                  <a:srgbClr val="FFFFFF"/>
                </a:solidFill>
                <a:latin typeface="Times" charset="0"/>
                <a:cs typeface="+mn-cs"/>
              </a:rPr>
              <a:t> 12</a:t>
            </a:r>
            <a:br>
              <a:rPr lang="en-US" altLang="en-US" sz="3200" kern="1200" dirty="0" smtClean="0">
                <a:solidFill>
                  <a:srgbClr val="FFFFFF"/>
                </a:solidFill>
                <a:latin typeface="Times" charset="0"/>
                <a:cs typeface="+mn-cs"/>
              </a:rPr>
            </a:br>
            <a:endParaRPr lang="en-US" dirty="0"/>
          </a:p>
        </p:txBody>
      </p:sp>
      <p:sp>
        <p:nvSpPr>
          <p:cNvPr id="26626" name="2 İçerik Yer Tutucusu"/>
          <p:cNvSpPr>
            <a:spLocks noGrp="1"/>
          </p:cNvSpPr>
          <p:nvPr>
            <p:ph idx="4294967295"/>
          </p:nvPr>
        </p:nvSpPr>
        <p:spPr bwMode="auto">
          <a:xfrm>
            <a:off x="0" y="1600200"/>
            <a:ext cx="8763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b="1" smtClean="0"/>
              <a:t>Norma de Comunicación de Riesgos (HCS) - 29 CFR 1910.1200</a:t>
            </a:r>
            <a:endParaRPr lang="en-US" altLang="en-US" smtClean="0"/>
          </a:p>
          <a:p>
            <a:pPr lvl="1">
              <a:buFont typeface="Arial" pitchFamily="34" charset="0"/>
              <a:buChar char="•"/>
            </a:pPr>
            <a:r>
              <a:rPr lang="en-US" altLang="en-US" smtClean="0"/>
              <a:t>También conocida como la norma del “Derecho a Saber”</a:t>
            </a:r>
          </a:p>
          <a:p>
            <a:pPr>
              <a:buFontTx/>
              <a:buNone/>
            </a:pPr>
            <a:endParaRPr lang="en-US" altLang="en-US" sz="2000" smtClean="0"/>
          </a:p>
          <a:p>
            <a:pPr lvl="1">
              <a:buFont typeface="Arial" pitchFamily="34" charset="0"/>
              <a:buChar char="•"/>
            </a:pPr>
            <a:r>
              <a:rPr lang="en-US" altLang="en-US" smtClean="0"/>
              <a:t>Obliga a que empleadores informen y entrenen trabajadores sobre las sustancias químicas peligrosas</a:t>
            </a:r>
          </a:p>
          <a:p>
            <a:pPr lvl="2"/>
            <a:r>
              <a:rPr lang="en-US" altLang="en-US" smtClean="0"/>
              <a:t>Enfocándose en posibles peligros para la salud y físicos en su lugar de trabajo.</a:t>
            </a:r>
          </a:p>
          <a:p>
            <a:pPr lvl="2"/>
            <a:endParaRPr lang="en-US" altLang="en-US" smtClean="0"/>
          </a:p>
        </p:txBody>
      </p:sp>
      <p:sp>
        <p:nvSpPr>
          <p:cNvPr id="26627"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F241C90E-FB8D-4F03-9DAF-7149C31E69A8}" type="slidenum">
              <a:rPr lang="tr-TR" altLang="en-US"/>
              <a:pPr/>
              <a:t>12</a:t>
            </a:fld>
            <a:endParaRPr lang="tr-TR" altLang="en-US"/>
          </a:p>
        </p:txBody>
      </p:sp>
      <p:sp>
        <p:nvSpPr>
          <p:cNvPr id="26628" name="1 Başlık"/>
          <p:cNvSpPr txBox="1">
            <a:spLocks/>
          </p:cNvSpPr>
          <p:nvPr/>
        </p:nvSpPr>
        <p:spPr bwMode="auto">
          <a:xfrm>
            <a:off x="2057400" y="15240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eaLnBrk="1" hangingPunct="1"/>
            <a:r>
              <a:rPr lang="en-US" altLang="en-US" sz="3200" dirty="0">
                <a:solidFill>
                  <a:srgbClr val="FFFFFF"/>
                </a:solidFill>
              </a:rPr>
              <a:t>NORMA DE COMUNICACIÓN DE RIESGOS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eaLnBrk="1" hangingPunct="1"/>
            <a:r>
              <a:rPr lang="en-US" altLang="en-US" sz="3200" kern="1200" dirty="0">
                <a:solidFill>
                  <a:srgbClr val="FFFFFF"/>
                </a:solidFill>
                <a:latin typeface="Times" charset="0"/>
                <a:cs typeface="+mn-cs"/>
              </a:rPr>
              <a:t>NORMA DE COMUNICACIÓN DE RIESGOS</a:t>
            </a:r>
            <a:br>
              <a:rPr lang="en-US" altLang="en-US" sz="3200" kern="1200" dirty="0">
                <a:solidFill>
                  <a:srgbClr val="FFFFFF"/>
                </a:solidFill>
                <a:latin typeface="Times" charset="0"/>
                <a:cs typeface="+mn-cs"/>
              </a:rPr>
            </a:br>
            <a:r>
              <a:rPr lang="en-US" altLang="en-US" sz="3200" kern="1200" dirty="0" err="1" smtClean="0">
                <a:solidFill>
                  <a:srgbClr val="FFFFFF"/>
                </a:solidFill>
                <a:latin typeface="Times" charset="0"/>
                <a:cs typeface="+mn-cs"/>
              </a:rPr>
              <a:t>diapositiva</a:t>
            </a:r>
            <a:r>
              <a:rPr lang="en-US" altLang="en-US" sz="3200" kern="1200" dirty="0" smtClean="0">
                <a:solidFill>
                  <a:srgbClr val="FFFFFF"/>
                </a:solidFill>
                <a:latin typeface="Times" charset="0"/>
                <a:cs typeface="+mn-cs"/>
              </a:rPr>
              <a:t> 13</a:t>
            </a:r>
            <a:endParaRPr lang="en-US" dirty="0"/>
          </a:p>
        </p:txBody>
      </p:sp>
      <p:sp>
        <p:nvSpPr>
          <p:cNvPr id="28674" name="2 İçerik Yer Tutucusu"/>
          <p:cNvSpPr>
            <a:spLocks noGrp="1"/>
          </p:cNvSpPr>
          <p:nvPr>
            <p:ph idx="4294967295"/>
          </p:nvPr>
        </p:nvSpPr>
        <p:spPr bwMode="auto">
          <a:xfrm>
            <a:off x="0" y="1752600"/>
            <a:ext cx="83058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smtClean="0"/>
              <a:t>HCS</a:t>
            </a:r>
          </a:p>
          <a:p>
            <a:pPr lvl="1">
              <a:buFont typeface="Arial" pitchFamily="34" charset="0"/>
              <a:buChar char="•"/>
            </a:pPr>
            <a:r>
              <a:rPr lang="en-US" altLang="en-US" smtClean="0"/>
              <a:t>Promulgada por primera vez el 25 de noviembre de 1983</a:t>
            </a:r>
          </a:p>
          <a:p>
            <a:pPr lvl="1">
              <a:buFont typeface="Arial" pitchFamily="34" charset="0"/>
              <a:buChar char="•"/>
            </a:pPr>
            <a:r>
              <a:rPr lang="en-US" altLang="en-US" smtClean="0"/>
              <a:t>Se hizo aplicable a la industria de la construcción en 1994</a:t>
            </a:r>
          </a:p>
          <a:p>
            <a:pPr lvl="1">
              <a:buFont typeface="Arial" pitchFamily="34" charset="0"/>
              <a:buChar char="•"/>
            </a:pPr>
            <a:r>
              <a:rPr lang="en-US" altLang="en-US" smtClean="0"/>
              <a:t>Fue revisada para alinearla con la GHS en el 2012</a:t>
            </a:r>
          </a:p>
          <a:p>
            <a:pPr lvl="1">
              <a:buFont typeface="Arial" pitchFamily="34" charset="0"/>
              <a:buChar char="•"/>
            </a:pPr>
            <a:r>
              <a:rPr lang="en-US" altLang="en-US" smtClean="0"/>
              <a:t>Será implementada en su totalidad para junio del 2016</a:t>
            </a:r>
          </a:p>
          <a:p>
            <a:pPr>
              <a:buFontTx/>
              <a:buNone/>
            </a:pPr>
            <a:endParaRPr lang="en-US" altLang="en-US" smtClean="0"/>
          </a:p>
          <a:p>
            <a:pPr>
              <a:buFontTx/>
              <a:buNone/>
            </a:pPr>
            <a:endParaRPr lang="tr-TR" altLang="en-US" smtClean="0"/>
          </a:p>
        </p:txBody>
      </p:sp>
      <p:sp>
        <p:nvSpPr>
          <p:cNvPr id="2867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9F5ADE29-D911-4029-B9C8-73096CE6CD13}" type="slidenum">
              <a:rPr lang="tr-TR" altLang="en-US"/>
              <a:pPr/>
              <a:t>13</a:t>
            </a:fld>
            <a:endParaRPr lang="tr-TR" altLang="en-US"/>
          </a:p>
        </p:txBody>
      </p:sp>
      <p:sp>
        <p:nvSpPr>
          <p:cNvPr id="28676" name="1 Başlık"/>
          <p:cNvSpPr txBox="1">
            <a:spLocks/>
          </p:cNvSpPr>
          <p:nvPr/>
        </p:nvSpPr>
        <p:spPr bwMode="auto">
          <a:xfrm>
            <a:off x="2057400" y="15240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eaLnBrk="1" hangingPunct="1"/>
            <a:r>
              <a:rPr lang="en-US" altLang="en-US" sz="3200" dirty="0">
                <a:solidFill>
                  <a:srgbClr val="FFFFFF"/>
                </a:solidFill>
              </a:rPr>
              <a:t>NORMA DE COMUNICACIÓN DE RIESGOS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eaLnBrk="1" hangingPunct="1"/>
            <a:r>
              <a:rPr lang="en-US" altLang="en-US" sz="3200" kern="1200" dirty="0">
                <a:solidFill>
                  <a:srgbClr val="FFFFFF"/>
                </a:solidFill>
                <a:latin typeface="Times" charset="0"/>
                <a:cs typeface="+mn-cs"/>
              </a:rPr>
              <a:t>NORMA DE COMUNICACIÓN DE RIESGOS</a:t>
            </a:r>
            <a:br>
              <a:rPr lang="en-US" altLang="en-US" sz="3200" kern="1200" dirty="0">
                <a:solidFill>
                  <a:srgbClr val="FFFFFF"/>
                </a:solidFill>
                <a:latin typeface="Times" charset="0"/>
                <a:cs typeface="+mn-cs"/>
              </a:rPr>
            </a:br>
            <a:r>
              <a:rPr lang="en-US" altLang="en-US" sz="3200" kern="1200" dirty="0" err="1" smtClean="0">
                <a:solidFill>
                  <a:srgbClr val="FFFFFF"/>
                </a:solidFill>
                <a:latin typeface="Times" charset="0"/>
                <a:cs typeface="+mn-cs"/>
              </a:rPr>
              <a:t>Diapositiva</a:t>
            </a:r>
            <a:r>
              <a:rPr lang="en-US" altLang="en-US" sz="3200" kern="1200" dirty="0" smtClean="0">
                <a:solidFill>
                  <a:srgbClr val="FFFFFF"/>
                </a:solidFill>
                <a:latin typeface="Times" charset="0"/>
                <a:cs typeface="+mn-cs"/>
              </a:rPr>
              <a:t> 14</a:t>
            </a:r>
            <a:endParaRPr lang="en-US" dirty="0"/>
          </a:p>
        </p:txBody>
      </p:sp>
      <p:sp>
        <p:nvSpPr>
          <p:cNvPr id="30722" name="2 İçerik Yer Tutucusu"/>
          <p:cNvSpPr>
            <a:spLocks noGrp="1"/>
          </p:cNvSpPr>
          <p:nvPr>
            <p:ph idx="4294967295"/>
          </p:nvPr>
        </p:nvSpPr>
        <p:spPr bwMode="auto">
          <a:xfrm>
            <a:off x="0" y="1447800"/>
            <a:ext cx="8839200" cy="541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La nueva norma (HCS/GHS) ayudará a: </a:t>
            </a:r>
          </a:p>
          <a:p>
            <a:pPr lvl="1">
              <a:buFont typeface="Arial" pitchFamily="34" charset="0"/>
              <a:buChar char="•"/>
            </a:pPr>
            <a:r>
              <a:rPr lang="en-US" altLang="en-US" smtClean="0"/>
              <a:t>Mejorar el entendimiento de peligros y seguridad en el uso de las sustancias químicas</a:t>
            </a:r>
          </a:p>
          <a:p>
            <a:pPr lvl="1">
              <a:buFont typeface="Arial" pitchFamily="34" charset="0"/>
              <a:buChar char="•"/>
            </a:pPr>
            <a:r>
              <a:rPr lang="en-US" altLang="en-US" smtClean="0"/>
              <a:t>Reducir lesiones y enfermedades</a:t>
            </a:r>
          </a:p>
          <a:p>
            <a:pPr lvl="1">
              <a:buFont typeface="Arial" pitchFamily="34" charset="0"/>
              <a:buChar char="•"/>
            </a:pPr>
            <a:r>
              <a:rPr lang="en-US" altLang="en-US" smtClean="0"/>
              <a:t>Decrecer los costos para empresas estadounidenses</a:t>
            </a:r>
          </a:p>
          <a:p>
            <a:r>
              <a:rPr lang="en-US" altLang="en-US" smtClean="0"/>
              <a:t>Eliminará:</a:t>
            </a:r>
          </a:p>
          <a:p>
            <a:pPr lvl="1">
              <a:buFont typeface="Arial" pitchFamily="34" charset="0"/>
              <a:buChar char="•"/>
            </a:pPr>
            <a:r>
              <a:rPr lang="en-US" altLang="en-US" smtClean="0"/>
              <a:t>Actualización de etiquetas  </a:t>
            </a:r>
          </a:p>
          <a:p>
            <a:pPr lvl="1">
              <a:buFont typeface="Arial" pitchFamily="34" charset="0"/>
              <a:buChar char="•"/>
            </a:pPr>
            <a:r>
              <a:rPr lang="en-US" altLang="en-US" smtClean="0"/>
              <a:t>Revisiones de las SDS</a:t>
            </a:r>
          </a:p>
          <a:p>
            <a:pPr lvl="1">
              <a:buFont typeface="Arial" pitchFamily="34" charset="0"/>
              <a:buChar char="•"/>
            </a:pPr>
            <a:r>
              <a:rPr lang="en-US" altLang="en-US" smtClean="0"/>
              <a:t>Evaluaciones adicionales para su clasificación.    </a:t>
            </a:r>
          </a:p>
          <a:p>
            <a:endParaRPr lang="tr-TR" altLang="en-US" smtClean="0"/>
          </a:p>
        </p:txBody>
      </p:sp>
      <p:sp>
        <p:nvSpPr>
          <p:cNvPr id="30723"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067ACED-CE76-4AD2-A3E7-4F50A564CDB5}" type="slidenum">
              <a:rPr lang="tr-TR" altLang="en-US"/>
              <a:pPr/>
              <a:t>14</a:t>
            </a:fld>
            <a:endParaRPr lang="tr-TR" altLang="en-US"/>
          </a:p>
        </p:txBody>
      </p:sp>
      <p:sp>
        <p:nvSpPr>
          <p:cNvPr id="30724" name="1 Başlık"/>
          <p:cNvSpPr txBox="1">
            <a:spLocks/>
          </p:cNvSpPr>
          <p:nvPr/>
        </p:nvSpPr>
        <p:spPr bwMode="auto">
          <a:xfrm>
            <a:off x="2057400" y="15240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eaLnBrk="1" hangingPunct="1"/>
            <a:r>
              <a:rPr lang="en-US" altLang="en-US" sz="3200" dirty="0">
                <a:solidFill>
                  <a:srgbClr val="FFFFFF"/>
                </a:solidFill>
              </a:rPr>
              <a:t>NORMA DE COMUNICACIÓN DE RIESGOS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s-ES" dirty="0" smtClean="0"/>
              <a:t>NORMA DE COMUNICACIÓN DE RIESGOS diapositiva 15</a:t>
            </a:r>
            <a:br>
              <a:rPr lang="es-ES" dirty="0" smtClean="0"/>
            </a:br>
            <a:endParaRPr lang="en-US" dirty="0"/>
          </a:p>
        </p:txBody>
      </p:sp>
      <p:sp>
        <p:nvSpPr>
          <p:cNvPr id="32770" name="2 İçerik Yer Tutucusu"/>
          <p:cNvSpPr>
            <a:spLocks noGrp="1"/>
          </p:cNvSpPr>
          <p:nvPr>
            <p:ph idx="4294967295"/>
          </p:nvPr>
        </p:nvSpPr>
        <p:spPr bwMode="auto">
          <a:xfrm>
            <a:off x="0" y="1447800"/>
            <a:ext cx="8686800" cy="5173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altLang="en-US" sz="2600" smtClean="0"/>
              <a:t>La Norma de Comunicación de Riesgos tiene 10 secciones:</a:t>
            </a:r>
          </a:p>
          <a:p>
            <a:pPr>
              <a:lnSpc>
                <a:spcPct val="90000"/>
              </a:lnSpc>
              <a:buFontTx/>
              <a:buNone/>
            </a:pPr>
            <a:r>
              <a:rPr lang="en-US" altLang="en-US" sz="2600" smtClean="0"/>
              <a:t>	a) Propósito</a:t>
            </a:r>
          </a:p>
          <a:p>
            <a:pPr>
              <a:lnSpc>
                <a:spcPct val="90000"/>
              </a:lnSpc>
              <a:buFontTx/>
              <a:buNone/>
            </a:pPr>
            <a:r>
              <a:rPr lang="en-US" altLang="en-US" sz="2600" smtClean="0"/>
              <a:t>	b) Alcance y Aplicación</a:t>
            </a:r>
          </a:p>
          <a:p>
            <a:pPr>
              <a:lnSpc>
                <a:spcPct val="90000"/>
              </a:lnSpc>
              <a:buFontTx/>
              <a:buNone/>
            </a:pPr>
            <a:r>
              <a:rPr lang="en-US" altLang="en-US" sz="2600" smtClean="0"/>
              <a:t>	c) Definiciones</a:t>
            </a:r>
          </a:p>
          <a:p>
            <a:pPr>
              <a:lnSpc>
                <a:spcPct val="90000"/>
              </a:lnSpc>
              <a:buFontTx/>
              <a:buNone/>
            </a:pPr>
            <a:r>
              <a:rPr lang="en-US" altLang="en-US" sz="2600" smtClean="0"/>
              <a:t>	d) Clasificación de Peligros</a:t>
            </a:r>
          </a:p>
          <a:p>
            <a:pPr>
              <a:lnSpc>
                <a:spcPct val="90000"/>
              </a:lnSpc>
              <a:buFontTx/>
              <a:buNone/>
            </a:pPr>
            <a:r>
              <a:rPr lang="en-US" altLang="en-US" sz="2600" smtClean="0"/>
              <a:t>	e) Programa Escrito de Comunicación de Riesgos</a:t>
            </a:r>
          </a:p>
          <a:p>
            <a:pPr>
              <a:lnSpc>
                <a:spcPct val="90000"/>
              </a:lnSpc>
              <a:buFontTx/>
              <a:buNone/>
            </a:pPr>
            <a:r>
              <a:rPr lang="en-US" altLang="en-US" sz="2600" smtClean="0"/>
              <a:t>	f) Etiquetas y otras Formas de Advertencia</a:t>
            </a:r>
          </a:p>
          <a:p>
            <a:pPr>
              <a:lnSpc>
                <a:spcPct val="90000"/>
              </a:lnSpc>
              <a:buFontTx/>
              <a:buNone/>
            </a:pPr>
            <a:r>
              <a:rPr lang="en-US" altLang="en-US" sz="2600" smtClean="0"/>
              <a:t>	g) Fichas de Datos de Seguridad</a:t>
            </a:r>
          </a:p>
          <a:p>
            <a:pPr>
              <a:lnSpc>
                <a:spcPct val="90000"/>
              </a:lnSpc>
              <a:buFontTx/>
              <a:buNone/>
            </a:pPr>
            <a:r>
              <a:rPr lang="en-US" altLang="en-US" sz="2600" smtClean="0"/>
              <a:t>	h) Información y Entrenamiento de Empleados</a:t>
            </a:r>
          </a:p>
          <a:p>
            <a:pPr>
              <a:lnSpc>
                <a:spcPct val="90000"/>
              </a:lnSpc>
              <a:buFontTx/>
              <a:buNone/>
            </a:pPr>
            <a:r>
              <a:rPr lang="en-US" altLang="en-US" sz="2600" smtClean="0"/>
              <a:t>	i) Secretos Comerciales</a:t>
            </a:r>
          </a:p>
          <a:p>
            <a:pPr>
              <a:lnSpc>
                <a:spcPct val="90000"/>
              </a:lnSpc>
              <a:buFontTx/>
              <a:buNone/>
            </a:pPr>
            <a:r>
              <a:rPr lang="en-US" altLang="en-US" sz="2600" smtClean="0"/>
              <a:t>	j) Fechas de vigencia </a:t>
            </a:r>
          </a:p>
          <a:p>
            <a:pPr marL="971550" lvl="1" indent="-514350">
              <a:lnSpc>
                <a:spcPct val="80000"/>
              </a:lnSpc>
            </a:pPr>
            <a:endParaRPr lang="tr-TR" altLang="en-US" sz="2400" smtClean="0"/>
          </a:p>
          <a:p>
            <a:pPr marL="971550" lvl="1" indent="-514350">
              <a:lnSpc>
                <a:spcPct val="80000"/>
              </a:lnSpc>
            </a:pPr>
            <a:endParaRPr lang="tr-TR" altLang="en-US" sz="2400" smtClean="0"/>
          </a:p>
          <a:p>
            <a:pPr marL="971550" lvl="1" indent="-514350">
              <a:lnSpc>
                <a:spcPct val="80000"/>
              </a:lnSpc>
            </a:pPr>
            <a:endParaRPr lang="tr-TR" altLang="en-US" sz="2400" smtClean="0"/>
          </a:p>
          <a:p>
            <a:pPr marL="971550" lvl="1" indent="-514350">
              <a:lnSpc>
                <a:spcPct val="80000"/>
              </a:lnSpc>
            </a:pPr>
            <a:endParaRPr lang="tr-TR" altLang="en-US" sz="2400" smtClean="0"/>
          </a:p>
        </p:txBody>
      </p:sp>
      <p:sp>
        <p:nvSpPr>
          <p:cNvPr id="32771"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5F19966F-C8D7-460D-8D6A-E394CE28C668}" type="slidenum">
              <a:rPr lang="tr-TR" altLang="en-US"/>
              <a:pPr/>
              <a:t>15</a:t>
            </a:fld>
            <a:endParaRPr lang="tr-TR" altLang="en-US"/>
          </a:p>
        </p:txBody>
      </p:sp>
      <p:sp>
        <p:nvSpPr>
          <p:cNvPr id="32772" name="1 Başlık"/>
          <p:cNvSpPr txBox="1">
            <a:spLocks/>
          </p:cNvSpPr>
          <p:nvPr/>
        </p:nvSpPr>
        <p:spPr bwMode="auto">
          <a:xfrm>
            <a:off x="2057400" y="152400"/>
            <a:ext cx="5638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eaLnBrk="1" hangingPunct="1"/>
            <a:r>
              <a:rPr lang="en-US" altLang="en-US" sz="3200">
                <a:solidFill>
                  <a:srgbClr val="FFFFFF"/>
                </a:solidFill>
              </a:rPr>
              <a:t>NORMA DE COMUNICACIÓN DE RIESGOS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304800"/>
            <a:ext cx="8229600" cy="685800"/>
          </a:xfrm>
        </p:spPr>
        <p:txBody>
          <a:bodyPr wrap="square" lIns="91440" tIns="45720" rIns="91440" bIns="45720" numCol="1" anchor="t" anchorCtr="0" compatLnSpc="1">
            <a:prstTxWarp prst="textNoShape">
              <a:avLst/>
            </a:prstTxWarp>
            <a:normAutofit fontScale="90000"/>
          </a:bodyPr>
          <a:lstStyle/>
          <a:p>
            <a:pPr>
              <a:defRPr/>
            </a:pPr>
            <a:r>
              <a:rPr lang="en-US" sz="2900">
                <a:solidFill>
                  <a:srgbClr val="FFFFFF"/>
                </a:solidFill>
                <a:ea typeface="MS PGothic" pitchFamily="34" charset="-128"/>
              </a:rPr>
              <a:t>PROPÓSITO</a:t>
            </a:r>
            <a:r>
              <a:rPr lang="en-US" sz="2900">
                <a:ea typeface="MS PGothic" pitchFamily="34" charset="-128"/>
              </a:rPr>
              <a:t/>
            </a:r>
            <a:br>
              <a:rPr lang="en-US" sz="2900">
                <a:ea typeface="MS PGothic" pitchFamily="34" charset="-128"/>
              </a:rPr>
            </a:br>
            <a:endParaRPr lang="tr-TR" sz="3200">
              <a:solidFill>
                <a:schemeClr val="bg1"/>
              </a:solidFill>
              <a:ea typeface="MS PGothic" pitchFamily="34" charset="-128"/>
            </a:endParaRPr>
          </a:p>
        </p:txBody>
      </p:sp>
      <p:sp>
        <p:nvSpPr>
          <p:cNvPr id="34819" name="2 İçerik Yer Tutucusu"/>
          <p:cNvSpPr>
            <a:spLocks noGrp="1"/>
          </p:cNvSpPr>
          <p:nvPr>
            <p:ph idx="1"/>
          </p:nvPr>
        </p:nvSpPr>
        <p:spPr bwMode="auto">
          <a:xfrm>
            <a:off x="304800" y="1676400"/>
            <a:ext cx="85344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El objetivo principal de la Norma de Comunicación de Riesgos es:</a:t>
            </a:r>
          </a:p>
          <a:p>
            <a:pPr lvl="1">
              <a:buFont typeface="Arial" pitchFamily="34" charset="0"/>
              <a:buChar char="•"/>
            </a:pPr>
            <a:r>
              <a:rPr lang="en-US" altLang="en-US" smtClean="0"/>
              <a:t>Asegurar que</a:t>
            </a:r>
          </a:p>
          <a:p>
            <a:pPr lvl="2"/>
            <a:r>
              <a:rPr lang="en-US" altLang="en-US" smtClean="0"/>
              <a:t>Todas las sustancias químicas producidas o importadas son clasificadas de acuerdo a sus peligros</a:t>
            </a:r>
          </a:p>
          <a:p>
            <a:pPr lvl="2">
              <a:buFontTx/>
              <a:buNone/>
            </a:pPr>
            <a:endParaRPr lang="en-US" altLang="en-US" smtClean="0"/>
          </a:p>
          <a:p>
            <a:pPr lvl="2"/>
            <a:r>
              <a:rPr lang="en-US" altLang="en-US" smtClean="0"/>
              <a:t>La información sobre los riesgos es transmitida tanto a los empleadores como a los empleados</a:t>
            </a:r>
          </a:p>
        </p:txBody>
      </p:sp>
      <p:sp>
        <p:nvSpPr>
          <p:cNvPr id="3482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D93A961-1F5D-4BF2-98AC-B3AFF9A26F8B}" type="slidenum">
              <a:rPr lang="tr-TR" altLang="en-US"/>
              <a:pPr/>
              <a:t>16</a:t>
            </a:fld>
            <a:endParaRPr lang="tr-TR"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bwMode="auto">
          <a:xfrm>
            <a:off x="609600"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smtClean="0">
                <a:solidFill>
                  <a:srgbClr val="FFFFFF"/>
                </a:solidFill>
              </a:rPr>
              <a:t>PROPÓSITO</a:t>
            </a:r>
            <a:endParaRPr lang="tr-TR" altLang="en-US" sz="3600" smtClean="0">
              <a:solidFill>
                <a:schemeClr val="bg1"/>
              </a:solidFill>
            </a:endParaRPr>
          </a:p>
        </p:txBody>
      </p:sp>
      <p:sp>
        <p:nvSpPr>
          <p:cNvPr id="36867" name="2 İçerik Yer Tutucusu"/>
          <p:cNvSpPr>
            <a:spLocks noGrp="1"/>
          </p:cNvSpPr>
          <p:nvPr>
            <p:ph idx="1"/>
          </p:nvPr>
        </p:nvSpPr>
        <p:spPr bwMode="auto">
          <a:xfrm>
            <a:off x="304800" y="1676400"/>
            <a:ext cx="8610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El HCS está orientado a</a:t>
            </a:r>
          </a:p>
          <a:p>
            <a:pPr lvl="1">
              <a:buFont typeface="Arial" pitchFamily="34" charset="0"/>
              <a:buChar char="•"/>
            </a:pPr>
            <a:r>
              <a:rPr lang="en-US" altLang="en-US" smtClean="0"/>
              <a:t>Dar información a los trabajadores, que pueden estar expuestos a sustancias químicas peligrosas, sobre medidas de protección como:</a:t>
            </a:r>
          </a:p>
          <a:p>
            <a:pPr lvl="2"/>
            <a:r>
              <a:rPr lang="en-US" altLang="en-US" smtClean="0"/>
              <a:t>Etiquetado de las sustancias químicas</a:t>
            </a:r>
          </a:p>
          <a:p>
            <a:pPr lvl="2"/>
            <a:r>
              <a:rPr lang="en-US" altLang="en-US" smtClean="0"/>
              <a:t>Desarrollo de programas de entrenamiento</a:t>
            </a:r>
          </a:p>
          <a:p>
            <a:pPr lvl="2"/>
            <a:r>
              <a:rPr lang="en-US" altLang="en-US" smtClean="0"/>
              <a:t>Uso de fichas de datos de seguridad (SDS), y </a:t>
            </a:r>
          </a:p>
          <a:p>
            <a:pPr lvl="2"/>
            <a:r>
              <a:rPr lang="en-US" altLang="en-US" smtClean="0"/>
              <a:t>Mantenimiento de un programa escrito de comunicación de riesgos.</a:t>
            </a:r>
          </a:p>
        </p:txBody>
      </p:sp>
      <p:sp>
        <p:nvSpPr>
          <p:cNvPr id="3686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111F176-0B35-4449-BAB8-BD436A0B5E72}" type="slidenum">
              <a:rPr lang="tr-TR" altLang="en-US"/>
              <a:pPr/>
              <a:t>17</a:t>
            </a:fld>
            <a:endParaRPr lang="tr-TR"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bwMode="auto">
          <a:xfrm>
            <a:off x="1752600" y="0"/>
            <a:ext cx="5638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rgbClr val="FFFFFF"/>
                </a:solidFill>
              </a:rPr>
              <a:t>ALCANCE Y APLICACIÓN</a:t>
            </a:r>
          </a:p>
        </p:txBody>
      </p:sp>
      <p:sp>
        <p:nvSpPr>
          <p:cNvPr id="38915" name="2 İçerik Yer Tutucusu"/>
          <p:cNvSpPr>
            <a:spLocks noGrp="1"/>
          </p:cNvSpPr>
          <p:nvPr>
            <p:ph idx="1"/>
          </p:nvPr>
        </p:nvSpPr>
        <p:spPr bwMode="auto">
          <a:xfrm>
            <a:off x="228600" y="1752600"/>
            <a:ext cx="6324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n-US" sz="3600" smtClean="0"/>
              <a:t>La HCS ordena que:</a:t>
            </a:r>
          </a:p>
          <a:p>
            <a:pPr lvl="1">
              <a:buFont typeface="Arial" pitchFamily="34" charset="0"/>
              <a:buChar char="•"/>
            </a:pPr>
            <a:r>
              <a:rPr lang="es-MX" altLang="en-US" smtClean="0"/>
              <a:t>Los empleadores deben informar a sus empleados sobre las sustancias químicas peligrosas en su lugar de trabajo, a través de:</a:t>
            </a:r>
          </a:p>
          <a:p>
            <a:pPr lvl="2"/>
            <a:r>
              <a:rPr lang="es-MX" altLang="en-US" smtClean="0"/>
              <a:t>Etiquetas u otras formas de advertencia</a:t>
            </a:r>
          </a:p>
          <a:p>
            <a:pPr lvl="2"/>
            <a:r>
              <a:rPr lang="es-MX" altLang="en-US" smtClean="0"/>
              <a:t>Fichas de datos de seguridad (SDS)</a:t>
            </a:r>
          </a:p>
          <a:p>
            <a:pPr lvl="2"/>
            <a:r>
              <a:rPr lang="es-MX" altLang="en-US" smtClean="0"/>
              <a:t>Entrenamiento</a:t>
            </a:r>
          </a:p>
        </p:txBody>
      </p:sp>
      <p:sp>
        <p:nvSpPr>
          <p:cNvPr id="38916"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9D02FAC-F86F-4DD0-A605-4CE00AE51195}" type="slidenum">
              <a:rPr lang="tr-TR" altLang="en-US"/>
              <a:pPr/>
              <a:t>18</a:t>
            </a:fld>
            <a:endParaRPr lang="tr-TR" altLang="en-US"/>
          </a:p>
        </p:txBody>
      </p:sp>
      <p:pic>
        <p:nvPicPr>
          <p:cNvPr id="6" name="Picture 6" descr="https://encrypted-tbn3.google.com/images?q=tbn:ANd9GcQKN-zWNi8yjUd8m108DBbgyp5oMQKHkmpspdaouaF7016tMJa8XB66yH89"/>
          <p:cNvPicPr>
            <a:picLocks noChangeAspect="1" noChangeArrowheads="1"/>
          </p:cNvPicPr>
          <p:nvPr/>
        </p:nvPicPr>
        <p:blipFill>
          <a:blip r:embed="rId3" cstate="print"/>
          <a:srcRect/>
          <a:stretch>
            <a:fillRect/>
          </a:stretch>
        </p:blipFill>
        <p:spPr bwMode="auto">
          <a:xfrm>
            <a:off x="6421437" y="2286000"/>
            <a:ext cx="2722563" cy="32971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a:spLocks noGrp="1"/>
          </p:cNvSpPr>
          <p:nvPr>
            <p:ph idx="1"/>
          </p:nvPr>
        </p:nvSpPr>
        <p:spPr bwMode="auto">
          <a:xfrm>
            <a:off x="228600" y="1371600"/>
            <a:ext cx="86868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La HCS también obliga a que:</a:t>
            </a:r>
          </a:p>
          <a:p>
            <a:pPr lvl="1">
              <a:buFont typeface="Arial" pitchFamily="34" charset="0"/>
              <a:buChar char="•"/>
            </a:pPr>
            <a:r>
              <a:rPr lang="en-US" altLang="en-US" smtClean="0"/>
              <a:t>Los empleadores de laboratorios y centros de trabajo donde los empleados solo manipulan las sustancias químicas en contenedores sellados, deben:</a:t>
            </a:r>
          </a:p>
          <a:p>
            <a:pPr lvl="2"/>
            <a:r>
              <a:rPr lang="en-US" altLang="en-US" smtClean="0"/>
              <a:t>Revisar las etiquetas de los contenedores para asegurarse de que éstas no están deterioradas o removidas, </a:t>
            </a:r>
          </a:p>
          <a:p>
            <a:pPr lvl="2"/>
            <a:r>
              <a:rPr lang="en-US" altLang="en-US" smtClean="0"/>
              <a:t>Mantener las fichas de datos de seguridad y tenerlas accesibles a los empleados; y </a:t>
            </a:r>
          </a:p>
          <a:p>
            <a:pPr lvl="2"/>
            <a:r>
              <a:rPr lang="en-US" altLang="en-US" smtClean="0"/>
              <a:t>Asegurarse de que todos los empleados están entrenados en concordancia con la información y la sección de entrenamiento de la norma. </a:t>
            </a:r>
          </a:p>
        </p:txBody>
      </p:sp>
      <p:sp>
        <p:nvSpPr>
          <p:cNvPr id="40963"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6F5C49B-C754-4DE0-B34C-BA1F3D67FADB}" type="slidenum">
              <a:rPr lang="tr-TR" altLang="en-US"/>
              <a:pPr/>
              <a:t>19</a:t>
            </a:fld>
            <a:endParaRPr lang="tr-TR" altLang="en-US"/>
          </a:p>
        </p:txBody>
      </p:sp>
      <p:sp>
        <p:nvSpPr>
          <p:cNvPr id="40964" name="1 Başlık"/>
          <p:cNvSpPr>
            <a:spLocks noGrp="1"/>
          </p:cNvSpPr>
          <p:nvPr>
            <p:ph type="title"/>
          </p:nvPr>
        </p:nvSpPr>
        <p:spPr bwMode="auto">
          <a:xfrm>
            <a:off x="1752600" y="0"/>
            <a:ext cx="5638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rgbClr val="FFFFFF"/>
                </a:solidFill>
              </a:rPr>
              <a:t>ALCANCE Y APLICACIÓN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bwMode="auto">
          <a:xfrm>
            <a:off x="381000" y="1447800"/>
            <a:ext cx="8458200"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smtClean="0"/>
              <a:t>BORRADOR DEL MÓDULO </a:t>
            </a:r>
            <a:r>
              <a:rPr lang="es-MX" altLang="en-US" sz="3600" smtClean="0"/>
              <a:t>PRINCIPAL</a:t>
            </a:r>
            <a:r>
              <a:rPr lang="en-US" altLang="en-US" sz="3600" smtClean="0"/>
              <a:t/>
            </a:r>
            <a:br>
              <a:rPr lang="en-US" altLang="en-US" sz="3600" smtClean="0"/>
            </a:br>
            <a:r>
              <a:rPr lang="en-US" altLang="en-US" sz="3600" smtClean="0"/>
              <a:t> </a:t>
            </a:r>
            <a:br>
              <a:rPr lang="en-US" altLang="en-US" sz="3600" smtClean="0"/>
            </a:br>
            <a:r>
              <a:rPr lang="en-US" altLang="en-US" sz="3600" smtClean="0"/>
              <a:t>NORMA DE COMUNICACIÓN DE RIESGOS CON SISTEMA GLOBALMENTE ARMONIZADO DE CLASIFICACIÓN Y ETIQUETADO DE PRODUCTOS QUÍMICOS</a:t>
            </a:r>
            <a:br>
              <a:rPr lang="en-US" altLang="en-US" sz="3600" smtClean="0"/>
            </a:br>
            <a:r>
              <a:rPr lang="en-US" altLang="en-US" sz="3600" smtClean="0"/>
              <a:t>(HCS/GHS)</a:t>
            </a:r>
          </a:p>
        </p:txBody>
      </p:sp>
      <p:sp>
        <p:nvSpPr>
          <p:cNvPr id="6147"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027493E2-664A-4556-A812-0CA0141FA55F}" type="slidenum">
              <a:rPr lang="tr-TR" altLang="en-US"/>
              <a:pPr/>
              <a:t>2</a:t>
            </a:fld>
            <a:endParaRPr lang="tr-TR"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İçerik Yer Tutucusu"/>
          <p:cNvSpPr>
            <a:spLocks noGrp="1"/>
          </p:cNvSpPr>
          <p:nvPr>
            <p:ph idx="1"/>
          </p:nvPr>
        </p:nvSpPr>
        <p:spPr bwMode="auto">
          <a:xfrm>
            <a:off x="304800" y="1828800"/>
            <a:ext cx="86868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n-US" sz="3600" smtClean="0"/>
              <a:t>Bajo la HCS </a:t>
            </a:r>
          </a:p>
          <a:p>
            <a:pPr lvl="1">
              <a:buFont typeface="Arial" pitchFamily="34" charset="0"/>
              <a:buChar char="•"/>
            </a:pPr>
            <a:r>
              <a:rPr lang="es-MX" altLang="en-US" smtClean="0"/>
              <a:t>Los fabricantes y distribuidores están obligados a proveer toda la información necesaria (SDS y etiquetas de los contenedores) a los empleadores antes del envío.</a:t>
            </a:r>
          </a:p>
        </p:txBody>
      </p:sp>
      <p:sp>
        <p:nvSpPr>
          <p:cNvPr id="43011"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B1B602C-A56C-45E4-942A-409913B5BE7B}" type="slidenum">
              <a:rPr lang="tr-TR" altLang="en-US"/>
              <a:pPr/>
              <a:t>20</a:t>
            </a:fld>
            <a:endParaRPr lang="tr-TR" altLang="en-US"/>
          </a:p>
        </p:txBody>
      </p:sp>
      <p:sp>
        <p:nvSpPr>
          <p:cNvPr id="43012" name="1 Başlık"/>
          <p:cNvSpPr>
            <a:spLocks noGrp="1"/>
          </p:cNvSpPr>
          <p:nvPr>
            <p:ph type="title"/>
          </p:nvPr>
        </p:nvSpPr>
        <p:spPr bwMode="auto">
          <a:xfrm>
            <a:off x="2057400" y="0"/>
            <a:ext cx="533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dirty="0" smtClean="0">
                <a:solidFill>
                  <a:srgbClr val="FFFFFF"/>
                </a:solidFill>
              </a:rPr>
              <a:t>ALCANCE Y APLICACIÓN  </a:t>
            </a:r>
          </a:p>
        </p:txBody>
      </p:sp>
      <p:pic>
        <p:nvPicPr>
          <p:cNvPr id="43013" name="Picture 5" descr="G:\Documents\Microsoft Clip Organizer\book10.wmf" title="Imagen - libr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810000"/>
            <a:ext cx="18176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bwMode="auto">
          <a:xfrm>
            <a:off x="4572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mtClean="0">
                <a:solidFill>
                  <a:schemeClr val="bg1"/>
                </a:solidFill>
              </a:rPr>
              <a:t>DEFINICIONES</a:t>
            </a:r>
          </a:p>
        </p:txBody>
      </p:sp>
      <p:sp>
        <p:nvSpPr>
          <p:cNvPr id="45059" name="2 İçerik Yer Tutucusu"/>
          <p:cNvSpPr>
            <a:spLocks noGrp="1"/>
          </p:cNvSpPr>
          <p:nvPr>
            <p:ph idx="1"/>
          </p:nvPr>
        </p:nvSpPr>
        <p:spPr bwMode="auto">
          <a:xfrm>
            <a:off x="152400" y="1447800"/>
            <a:ext cx="8991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La HCS define una variedad de términos; estos son: </a:t>
            </a:r>
          </a:p>
        </p:txBody>
      </p:sp>
      <p:sp>
        <p:nvSpPr>
          <p:cNvPr id="4506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8BE1970-CEC2-4BA2-82FB-13A0044AEB17}" type="slidenum">
              <a:rPr lang="tr-TR" altLang="en-US"/>
              <a:pPr/>
              <a:t>21</a:t>
            </a:fld>
            <a:endParaRPr lang="tr-TR" altLang="en-US"/>
          </a:p>
        </p:txBody>
      </p:sp>
      <p:sp>
        <p:nvSpPr>
          <p:cNvPr id="45061" name="TextBox 5"/>
          <p:cNvSpPr txBox="1">
            <a:spLocks noChangeArrowheads="1"/>
          </p:cNvSpPr>
          <p:nvPr/>
        </p:nvSpPr>
        <p:spPr bwMode="auto">
          <a:xfrm>
            <a:off x="228600" y="2057400"/>
            <a:ext cx="480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60325">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eaLnBrk="1" hangingPunct="1"/>
            <a:r>
              <a:rPr lang="es-MX" altLang="en-US"/>
              <a:t>•  Artículo</a:t>
            </a:r>
          </a:p>
          <a:p>
            <a:pPr eaLnBrk="1" hangingPunct="1"/>
            <a:r>
              <a:rPr lang="es-MX" altLang="en-US"/>
              <a:t>•  Secretario Asistente</a:t>
            </a:r>
          </a:p>
          <a:p>
            <a:pPr eaLnBrk="1" hangingPunct="1"/>
            <a:r>
              <a:rPr lang="es-MX" altLang="en-US"/>
              <a:t>•  Sustancia química</a:t>
            </a:r>
          </a:p>
          <a:p>
            <a:pPr eaLnBrk="1" hangingPunct="1"/>
            <a:r>
              <a:rPr lang="es-MX" altLang="en-US"/>
              <a:t>•  Fabricante de la sustancia química</a:t>
            </a:r>
          </a:p>
          <a:p>
            <a:pPr eaLnBrk="1" hangingPunct="1"/>
            <a:r>
              <a:rPr lang="es-MX" altLang="en-US"/>
              <a:t>•  Nombre de la sustancia química</a:t>
            </a:r>
          </a:p>
          <a:p>
            <a:pPr eaLnBrk="1" hangingPunct="1"/>
            <a:r>
              <a:rPr lang="es-MX" altLang="en-US"/>
              <a:t>•  Clasificación</a:t>
            </a:r>
          </a:p>
          <a:p>
            <a:pPr eaLnBrk="1" hangingPunct="1"/>
            <a:r>
              <a:rPr lang="es-MX" altLang="en-US"/>
              <a:t>•  Cuenta Comercial</a:t>
            </a:r>
          </a:p>
          <a:p>
            <a:pPr eaLnBrk="1" hangingPunct="1"/>
            <a:r>
              <a:rPr lang="es-MX" altLang="en-US"/>
              <a:t>•  Nombre común</a:t>
            </a:r>
          </a:p>
          <a:p>
            <a:pPr eaLnBrk="1" hangingPunct="1"/>
            <a:r>
              <a:rPr lang="es-MX" altLang="en-US"/>
              <a:t>•  Contenedor</a:t>
            </a:r>
          </a:p>
          <a:p>
            <a:pPr eaLnBrk="1" hangingPunct="1">
              <a:buFont typeface="Arial" pitchFamily="34" charset="0"/>
              <a:buChar char="•"/>
            </a:pPr>
            <a:r>
              <a:rPr lang="es-MX" altLang="en-US"/>
              <a:t>  Representante designado</a:t>
            </a:r>
          </a:p>
          <a:p>
            <a:pPr lvl="1">
              <a:buFont typeface="Arial" pitchFamily="34" charset="0"/>
              <a:buChar char="•"/>
            </a:pPr>
            <a:endParaRPr lang="en-US" altLang="en-US"/>
          </a:p>
          <a:p>
            <a:pPr lvl="1"/>
            <a:endParaRPr lang="en-US" altLang="en-US"/>
          </a:p>
        </p:txBody>
      </p:sp>
      <p:sp>
        <p:nvSpPr>
          <p:cNvPr id="45062" name="TextBox 7"/>
          <p:cNvSpPr txBox="1">
            <a:spLocks noChangeArrowheads="1"/>
          </p:cNvSpPr>
          <p:nvPr/>
        </p:nvSpPr>
        <p:spPr bwMode="auto">
          <a:xfrm>
            <a:off x="5029200" y="1981200"/>
            <a:ext cx="3886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eaLnBrk="1" hangingPunct="1"/>
            <a:r>
              <a:rPr lang="es-MX" altLang="en-US"/>
              <a:t>•  Director</a:t>
            </a:r>
          </a:p>
          <a:p>
            <a:pPr eaLnBrk="1" hangingPunct="1"/>
            <a:r>
              <a:rPr lang="es-MX" altLang="en-US"/>
              <a:t>•  Distribuidor</a:t>
            </a:r>
          </a:p>
          <a:p>
            <a:pPr eaLnBrk="1" hangingPunct="1"/>
            <a:r>
              <a:rPr lang="es-MX" altLang="en-US"/>
              <a:t>•  Empleado</a:t>
            </a:r>
          </a:p>
          <a:p>
            <a:pPr eaLnBrk="1" hangingPunct="1"/>
            <a:r>
              <a:rPr lang="es-MX" altLang="en-US"/>
              <a:t>•  Empleador</a:t>
            </a:r>
          </a:p>
          <a:p>
            <a:pPr eaLnBrk="1" hangingPunct="1"/>
            <a:r>
              <a:rPr lang="es-MX" altLang="en-US"/>
              <a:t>•  Exposición o expuesto</a:t>
            </a:r>
          </a:p>
          <a:p>
            <a:pPr eaLnBrk="1" hangingPunct="1"/>
            <a:r>
              <a:rPr lang="es-MX" altLang="en-US"/>
              <a:t>•  Emergencia previsible</a:t>
            </a:r>
          </a:p>
          <a:p>
            <a:pPr eaLnBrk="1" hangingPunct="1"/>
            <a:r>
              <a:rPr lang="es-MX" altLang="en-US"/>
              <a:t>•  Categoría de peligro</a:t>
            </a:r>
          </a:p>
          <a:p>
            <a:pPr eaLnBrk="1" hangingPunct="1"/>
            <a:r>
              <a:rPr lang="es-MX" altLang="en-US"/>
              <a:t>•  Clase de peligro</a:t>
            </a:r>
          </a:p>
          <a:p>
            <a:pPr eaLnBrk="1" hangingPunct="1"/>
            <a:r>
              <a:rPr lang="es-MX" altLang="en-US"/>
              <a:t>•  Peligro que no ha sido                 clasificado de otra forma  (HNOC) [Hazard not otherwise classified] </a:t>
            </a:r>
          </a:p>
          <a:p>
            <a:pPr>
              <a:buFont typeface="Arial" pitchFamily="34" charset="0"/>
              <a:buChar char="•"/>
            </a:pP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1 Başlık"/>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dirty="0" smtClean="0">
                <a:solidFill>
                  <a:schemeClr val="bg1"/>
                </a:solidFill>
              </a:rPr>
              <a:t>DEFINICIONES</a:t>
            </a:r>
            <a:r>
              <a:rPr lang="en-US" altLang="en-US" dirty="0" smtClean="0">
                <a:solidFill>
                  <a:schemeClr val="bg1"/>
                </a:solidFill>
              </a:rPr>
              <a:t> </a:t>
            </a:r>
            <a:endParaRPr lang="tr-TR" altLang="en-US" dirty="0" smtClean="0">
              <a:solidFill>
                <a:schemeClr val="bg1"/>
              </a:solidFill>
            </a:endParaRPr>
          </a:p>
        </p:txBody>
      </p:sp>
      <p:sp>
        <p:nvSpPr>
          <p:cNvPr id="47106" name="2 İçerik Yer Tutucusu"/>
          <p:cNvSpPr>
            <a:spLocks noGrp="1"/>
          </p:cNvSpPr>
          <p:nvPr>
            <p:ph idx="4294967295"/>
          </p:nvPr>
        </p:nvSpPr>
        <p:spPr bwMode="auto">
          <a:xfrm>
            <a:off x="0" y="2057400"/>
            <a:ext cx="433705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80000"/>
              </a:lnSpc>
            </a:pPr>
            <a:r>
              <a:rPr lang="en-US" altLang="en-US" sz="2200" smtClean="0"/>
              <a:t> D</a:t>
            </a:r>
            <a:r>
              <a:rPr lang="es-MX" altLang="en-US" sz="2400" smtClean="0"/>
              <a:t>eclaración de peligro</a:t>
            </a:r>
          </a:p>
          <a:p>
            <a:pPr>
              <a:lnSpc>
                <a:spcPct val="80000"/>
              </a:lnSpc>
            </a:pPr>
            <a:r>
              <a:rPr lang="es-MX" altLang="en-US" sz="2400" smtClean="0"/>
              <a:t>Sustancia química peligrosa</a:t>
            </a:r>
          </a:p>
          <a:p>
            <a:pPr>
              <a:lnSpc>
                <a:spcPct val="80000"/>
              </a:lnSpc>
            </a:pPr>
            <a:r>
              <a:rPr lang="es-MX" altLang="en-US" sz="2400" smtClean="0"/>
              <a:t>Peligro para la salud</a:t>
            </a:r>
          </a:p>
          <a:p>
            <a:pPr>
              <a:lnSpc>
                <a:spcPct val="80000"/>
              </a:lnSpc>
            </a:pPr>
            <a:r>
              <a:rPr lang="es-MX" altLang="en-US" sz="2400" smtClean="0"/>
              <a:t>Uso inmediato</a:t>
            </a:r>
          </a:p>
          <a:p>
            <a:pPr>
              <a:lnSpc>
                <a:spcPct val="80000"/>
              </a:lnSpc>
            </a:pPr>
            <a:r>
              <a:rPr lang="es-MX" altLang="en-US" sz="2400" smtClean="0"/>
              <a:t>Importador</a:t>
            </a:r>
          </a:p>
          <a:p>
            <a:pPr>
              <a:lnSpc>
                <a:spcPct val="80000"/>
              </a:lnSpc>
            </a:pPr>
            <a:r>
              <a:rPr lang="es-MX" altLang="en-US" sz="2400" smtClean="0"/>
              <a:t>Etiqueta</a:t>
            </a:r>
          </a:p>
          <a:p>
            <a:pPr>
              <a:lnSpc>
                <a:spcPct val="80000"/>
              </a:lnSpc>
            </a:pPr>
            <a:r>
              <a:rPr lang="es-MX" altLang="en-US" sz="2400" smtClean="0"/>
              <a:t>Elementos de etiquetas</a:t>
            </a:r>
          </a:p>
          <a:p>
            <a:pPr>
              <a:lnSpc>
                <a:spcPct val="80000"/>
              </a:lnSpc>
            </a:pPr>
            <a:r>
              <a:rPr lang="es-MX" altLang="en-US" sz="2400" smtClean="0"/>
              <a:t>Mezcla</a:t>
            </a:r>
          </a:p>
          <a:p>
            <a:pPr>
              <a:lnSpc>
                <a:spcPct val="80000"/>
              </a:lnSpc>
            </a:pPr>
            <a:r>
              <a:rPr lang="es-MX" altLang="en-US" sz="2400" smtClean="0"/>
              <a:t>Peligro físico</a:t>
            </a:r>
          </a:p>
          <a:p>
            <a:pPr>
              <a:lnSpc>
                <a:spcPct val="80000"/>
              </a:lnSpc>
            </a:pPr>
            <a:r>
              <a:rPr lang="es-MX" altLang="en-US" sz="2400" smtClean="0"/>
              <a:t>Pictograma</a:t>
            </a:r>
          </a:p>
          <a:p>
            <a:pPr>
              <a:lnSpc>
                <a:spcPct val="80000"/>
              </a:lnSpc>
            </a:pPr>
            <a:r>
              <a:rPr lang="es-MX" altLang="en-US" sz="2400" smtClean="0"/>
              <a:t>Declaración precautoria</a:t>
            </a:r>
          </a:p>
          <a:p>
            <a:pPr>
              <a:lnSpc>
                <a:spcPct val="80000"/>
              </a:lnSpc>
            </a:pPr>
            <a:r>
              <a:rPr lang="es-MX" altLang="en-US" sz="2400" smtClean="0"/>
              <a:t>Identificador de producto </a:t>
            </a:r>
          </a:p>
          <a:p>
            <a:pPr>
              <a:lnSpc>
                <a:spcPct val="60000"/>
              </a:lnSpc>
            </a:pPr>
            <a:endParaRPr lang="en-US" altLang="en-US" sz="2100" smtClean="0"/>
          </a:p>
        </p:txBody>
      </p:sp>
      <p:sp>
        <p:nvSpPr>
          <p:cNvPr id="47107" name="2 İçerik Yer Tutucusu"/>
          <p:cNvSpPr txBox="1">
            <a:spLocks/>
          </p:cNvSpPr>
          <p:nvPr/>
        </p:nvSpPr>
        <p:spPr bwMode="auto">
          <a:xfrm>
            <a:off x="4572000" y="2057400"/>
            <a:ext cx="42608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eaLnBrk="1" hangingPunct="1">
              <a:lnSpc>
                <a:spcPct val="90000"/>
              </a:lnSpc>
            </a:pPr>
            <a:r>
              <a:rPr lang="es-MX" altLang="en-US"/>
              <a:t>• Producir</a:t>
            </a:r>
          </a:p>
          <a:p>
            <a:pPr eaLnBrk="1" hangingPunct="1">
              <a:lnSpc>
                <a:spcPct val="90000"/>
              </a:lnSpc>
            </a:pPr>
            <a:r>
              <a:rPr lang="es-MX" altLang="en-US"/>
              <a:t>• Gas pirofórico</a:t>
            </a:r>
          </a:p>
          <a:p>
            <a:pPr eaLnBrk="1" hangingPunct="1">
              <a:lnSpc>
                <a:spcPct val="90000"/>
              </a:lnSpc>
            </a:pPr>
            <a:r>
              <a:rPr lang="es-MX" altLang="en-US"/>
              <a:t>• Parte responsible</a:t>
            </a:r>
          </a:p>
          <a:p>
            <a:pPr eaLnBrk="1" hangingPunct="1">
              <a:lnSpc>
                <a:spcPct val="90000"/>
              </a:lnSpc>
            </a:pPr>
            <a:r>
              <a:rPr lang="es-MX" altLang="en-US"/>
              <a:t>• Ficha de Datos de Seguridad              (SDS) [Safety data sheet]</a:t>
            </a:r>
          </a:p>
          <a:p>
            <a:pPr eaLnBrk="1" hangingPunct="1">
              <a:lnSpc>
                <a:spcPct val="90000"/>
              </a:lnSpc>
            </a:pPr>
            <a:r>
              <a:rPr lang="es-MX" altLang="en-US"/>
              <a:t>• Palabras de señalización</a:t>
            </a:r>
          </a:p>
          <a:p>
            <a:pPr eaLnBrk="1" hangingPunct="1">
              <a:lnSpc>
                <a:spcPct val="90000"/>
              </a:lnSpc>
            </a:pPr>
            <a:r>
              <a:rPr lang="es-MX" altLang="en-US"/>
              <a:t>• Asfixiante simple</a:t>
            </a:r>
          </a:p>
          <a:p>
            <a:pPr eaLnBrk="1" hangingPunct="1">
              <a:lnSpc>
                <a:spcPct val="90000"/>
              </a:lnSpc>
            </a:pPr>
            <a:r>
              <a:rPr lang="es-MX" altLang="en-US"/>
              <a:t>• Identidad química específica</a:t>
            </a:r>
          </a:p>
          <a:p>
            <a:pPr eaLnBrk="1" hangingPunct="1">
              <a:lnSpc>
                <a:spcPct val="90000"/>
              </a:lnSpc>
            </a:pPr>
            <a:r>
              <a:rPr lang="es-MX" altLang="en-US"/>
              <a:t>• Sustancia</a:t>
            </a:r>
          </a:p>
          <a:p>
            <a:pPr eaLnBrk="1" hangingPunct="1">
              <a:lnSpc>
                <a:spcPct val="90000"/>
              </a:lnSpc>
            </a:pPr>
            <a:r>
              <a:rPr lang="es-MX" altLang="en-US"/>
              <a:t>• Secreto comercial</a:t>
            </a:r>
          </a:p>
          <a:p>
            <a:pPr eaLnBrk="1" hangingPunct="1">
              <a:lnSpc>
                <a:spcPct val="90000"/>
              </a:lnSpc>
            </a:pPr>
            <a:r>
              <a:rPr lang="es-MX" altLang="en-US"/>
              <a:t>• Uso</a:t>
            </a:r>
          </a:p>
          <a:p>
            <a:pPr eaLnBrk="1" hangingPunct="1">
              <a:lnSpc>
                <a:spcPct val="90000"/>
              </a:lnSpc>
            </a:pPr>
            <a:r>
              <a:rPr lang="es-MX" altLang="en-US"/>
              <a:t>• Área de trabajo</a:t>
            </a:r>
          </a:p>
          <a:p>
            <a:pPr eaLnBrk="1" hangingPunct="1">
              <a:lnSpc>
                <a:spcPct val="90000"/>
              </a:lnSpc>
              <a:buFont typeface="Arial" pitchFamily="34" charset="0"/>
              <a:buChar char="•"/>
            </a:pPr>
            <a:r>
              <a:rPr lang="es-MX" altLang="en-US"/>
              <a:t> Lugar de trabajo  </a:t>
            </a:r>
          </a:p>
          <a:p>
            <a:pPr eaLnBrk="1" hangingPunct="1">
              <a:lnSpc>
                <a:spcPct val="70000"/>
              </a:lnSpc>
              <a:spcBef>
                <a:spcPct val="20000"/>
              </a:spcBef>
              <a:buFont typeface="Arial" pitchFamily="34" charset="0"/>
              <a:buChar char="•"/>
            </a:pPr>
            <a:endParaRPr lang="tr-TR" altLang="en-US" sz="2500"/>
          </a:p>
        </p:txBody>
      </p:sp>
      <p:sp>
        <p:nvSpPr>
          <p:cNvPr id="4710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F88FB2A1-DF7E-486B-83F8-F555DCB050C0}" type="slidenum">
              <a:rPr lang="tr-TR" altLang="en-US"/>
              <a:pPr/>
              <a:t>22</a:t>
            </a:fld>
            <a:endParaRPr lang="tr-TR" altLang="en-US"/>
          </a:p>
        </p:txBody>
      </p:sp>
      <p:sp>
        <p:nvSpPr>
          <p:cNvPr id="47110" name="6 Metin kutusu"/>
          <p:cNvSpPr txBox="1">
            <a:spLocks noChangeArrowheads="1"/>
          </p:cNvSpPr>
          <p:nvPr/>
        </p:nvSpPr>
        <p:spPr bwMode="auto">
          <a:xfrm>
            <a:off x="609600" y="12954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eaLnBrk="1" hangingPunct="1"/>
            <a:r>
              <a:rPr lang="en-US" altLang="en-US" sz="3200"/>
              <a:t>Definiciones adicionales para: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İçerik Yer Tutucusu"/>
          <p:cNvSpPr>
            <a:spLocks noGrp="1"/>
          </p:cNvSpPr>
          <p:nvPr>
            <p:ph idx="1"/>
          </p:nvPr>
        </p:nvSpPr>
        <p:spPr bwMode="auto">
          <a:xfrm>
            <a:off x="228600" y="1447800"/>
            <a:ext cx="8915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err="1" smtClean="0"/>
              <a:t>Ejempos</a:t>
            </a:r>
            <a:r>
              <a:rPr lang="en-US" altLang="en-US" sz="2800" dirty="0" smtClean="0"/>
              <a:t> de </a:t>
            </a:r>
            <a:r>
              <a:rPr lang="en-US" altLang="en-US" sz="2800" dirty="0" err="1" smtClean="0"/>
              <a:t>términos</a:t>
            </a:r>
            <a:r>
              <a:rPr lang="en-US" altLang="en-US" sz="2800" dirty="0" smtClean="0"/>
              <a:t> y </a:t>
            </a:r>
            <a:r>
              <a:rPr lang="en-US" altLang="en-US" sz="2800" dirty="0" err="1" smtClean="0"/>
              <a:t>definiciones</a:t>
            </a:r>
            <a:endParaRPr lang="en-US" altLang="en-US" sz="2800" dirty="0" smtClean="0"/>
          </a:p>
          <a:p>
            <a:pPr lvl="1">
              <a:buFont typeface="Arial" pitchFamily="34" charset="0"/>
              <a:buChar char="•"/>
            </a:pPr>
            <a:r>
              <a:rPr lang="en-US" altLang="en-US" sz="2400" dirty="0" smtClean="0"/>
              <a:t>“</a:t>
            </a:r>
            <a:r>
              <a:rPr lang="en-US" altLang="en-US" sz="2400" dirty="0" err="1" smtClean="0"/>
              <a:t>Sustancia</a:t>
            </a:r>
            <a:r>
              <a:rPr lang="en-US" altLang="en-US" sz="2400" dirty="0" smtClean="0"/>
              <a:t> </a:t>
            </a:r>
            <a:r>
              <a:rPr lang="en-US" altLang="en-US" sz="2400" dirty="0" err="1" smtClean="0"/>
              <a:t>química</a:t>
            </a:r>
            <a:r>
              <a:rPr lang="en-US" altLang="en-US" sz="2400" dirty="0" smtClean="0"/>
              <a:t>” </a:t>
            </a:r>
            <a:r>
              <a:rPr lang="en-US" altLang="en-US" sz="2400" dirty="0" err="1" smtClean="0"/>
              <a:t>significa</a:t>
            </a:r>
            <a:r>
              <a:rPr lang="en-US" altLang="en-US" sz="2400" dirty="0" smtClean="0"/>
              <a:t> </a:t>
            </a:r>
            <a:r>
              <a:rPr lang="en-US" altLang="en-US" sz="2400" dirty="0" err="1" smtClean="0"/>
              <a:t>cualquier</a:t>
            </a:r>
            <a:r>
              <a:rPr lang="en-US" altLang="en-US" sz="2400" dirty="0" smtClean="0"/>
              <a:t> </a:t>
            </a:r>
            <a:r>
              <a:rPr lang="en-US" altLang="en-US" sz="2400" dirty="0" err="1" smtClean="0"/>
              <a:t>sustancia</a:t>
            </a:r>
            <a:r>
              <a:rPr lang="en-US" altLang="en-US" sz="2400" dirty="0" smtClean="0"/>
              <a:t>, o </a:t>
            </a:r>
            <a:r>
              <a:rPr lang="en-US" altLang="en-US" sz="2400" dirty="0" err="1" smtClean="0"/>
              <a:t>mezcla</a:t>
            </a:r>
            <a:r>
              <a:rPr lang="en-US" altLang="en-US" sz="2400" dirty="0" smtClean="0"/>
              <a:t> de </a:t>
            </a:r>
            <a:r>
              <a:rPr lang="en-US" altLang="en-US" sz="2400" dirty="0" err="1" smtClean="0"/>
              <a:t>sustancias</a:t>
            </a:r>
            <a:r>
              <a:rPr lang="en-US" altLang="en-US" sz="2400" dirty="0" smtClean="0"/>
              <a:t>.</a:t>
            </a:r>
          </a:p>
          <a:p>
            <a:pPr lvl="1">
              <a:buFont typeface="Arial" pitchFamily="34" charset="0"/>
              <a:buChar char="•"/>
            </a:pPr>
            <a:r>
              <a:rPr lang="en-US" altLang="en-US" sz="2400" dirty="0" smtClean="0"/>
              <a:t>“</a:t>
            </a:r>
            <a:r>
              <a:rPr lang="en-US" altLang="en-US" sz="2400" dirty="0" err="1" smtClean="0"/>
              <a:t>Empleador</a:t>
            </a:r>
            <a:r>
              <a:rPr lang="en-US" altLang="en-US" sz="2400" dirty="0" smtClean="0"/>
              <a:t>” </a:t>
            </a:r>
            <a:r>
              <a:rPr lang="en-US" altLang="en-US" sz="2400" dirty="0" err="1" smtClean="0"/>
              <a:t>significa</a:t>
            </a:r>
            <a:r>
              <a:rPr lang="en-US" altLang="en-US" sz="2400" dirty="0" smtClean="0"/>
              <a:t> </a:t>
            </a:r>
            <a:r>
              <a:rPr lang="en-US" altLang="en-US" sz="2400" dirty="0" err="1" smtClean="0"/>
              <a:t>una</a:t>
            </a:r>
            <a:r>
              <a:rPr lang="en-US" altLang="en-US" sz="2400" dirty="0" smtClean="0"/>
              <a:t> persona </a:t>
            </a:r>
            <a:r>
              <a:rPr lang="en-US" altLang="en-US" sz="2400" dirty="0" err="1" smtClean="0"/>
              <a:t>involucrada</a:t>
            </a:r>
            <a:r>
              <a:rPr lang="en-US" altLang="en-US" sz="2400" dirty="0" smtClean="0"/>
              <a:t> </a:t>
            </a:r>
            <a:r>
              <a:rPr lang="en-US" altLang="en-US" sz="2400" dirty="0" err="1" smtClean="0"/>
              <a:t>en</a:t>
            </a:r>
            <a:r>
              <a:rPr lang="en-US" altLang="en-US" sz="2400" dirty="0" smtClean="0"/>
              <a:t> </a:t>
            </a:r>
            <a:r>
              <a:rPr lang="en-US" altLang="en-US" sz="2400" dirty="0" err="1" smtClean="0"/>
              <a:t>una</a:t>
            </a:r>
            <a:r>
              <a:rPr lang="en-US" altLang="en-US" sz="2400" dirty="0" smtClean="0"/>
              <a:t> </a:t>
            </a:r>
            <a:r>
              <a:rPr lang="en-US" altLang="en-US" sz="2400" dirty="0" err="1" smtClean="0"/>
              <a:t>empresa</a:t>
            </a:r>
            <a:r>
              <a:rPr lang="en-US" altLang="en-US" sz="2400" dirty="0" smtClean="0"/>
              <a:t> </a:t>
            </a:r>
            <a:r>
              <a:rPr lang="en-US" altLang="en-US" sz="2400" dirty="0" err="1" smtClean="0"/>
              <a:t>donde</a:t>
            </a:r>
            <a:r>
              <a:rPr lang="en-US" altLang="en-US" sz="2400" dirty="0" smtClean="0"/>
              <a:t> </a:t>
            </a:r>
            <a:r>
              <a:rPr lang="en-US" altLang="en-US" sz="2400" dirty="0" err="1" smtClean="0"/>
              <a:t>las</a:t>
            </a:r>
            <a:r>
              <a:rPr lang="en-US" altLang="en-US" sz="2400" dirty="0" smtClean="0"/>
              <a:t> </a:t>
            </a:r>
            <a:r>
              <a:rPr lang="en-US" altLang="en-US" sz="2400" dirty="0" err="1" smtClean="0"/>
              <a:t>sustancias</a:t>
            </a:r>
            <a:r>
              <a:rPr lang="en-US" altLang="en-US" sz="2400" dirty="0" smtClean="0"/>
              <a:t> </a:t>
            </a:r>
            <a:r>
              <a:rPr lang="en-US" altLang="en-US" sz="2400" dirty="0" err="1" smtClean="0"/>
              <a:t>químicas</a:t>
            </a:r>
            <a:r>
              <a:rPr lang="en-US" altLang="en-US" sz="2400" dirty="0" smtClean="0"/>
              <a:t> son o </a:t>
            </a:r>
            <a:r>
              <a:rPr lang="en-US" altLang="en-US" sz="2400" dirty="0" err="1" smtClean="0"/>
              <a:t>usadas</a:t>
            </a:r>
            <a:r>
              <a:rPr lang="en-US" altLang="en-US" sz="2400" dirty="0" smtClean="0"/>
              <a:t> o </a:t>
            </a:r>
            <a:r>
              <a:rPr lang="en-US" altLang="en-US" sz="2400" dirty="0" err="1" smtClean="0"/>
              <a:t>distribuidas</a:t>
            </a:r>
            <a:r>
              <a:rPr lang="en-US" altLang="en-US" sz="2400" dirty="0" smtClean="0"/>
              <a:t> o </a:t>
            </a:r>
            <a:r>
              <a:rPr lang="en-US" altLang="en-US" sz="2400" dirty="0" err="1" smtClean="0"/>
              <a:t>producidas</a:t>
            </a:r>
            <a:r>
              <a:rPr lang="en-US" altLang="en-US" sz="2400" dirty="0" smtClean="0"/>
              <a:t> para </a:t>
            </a:r>
            <a:r>
              <a:rPr lang="en-US" altLang="en-US" sz="2400" dirty="0" err="1" smtClean="0"/>
              <a:t>su</a:t>
            </a:r>
            <a:r>
              <a:rPr lang="en-US" altLang="en-US" sz="2400" dirty="0" smtClean="0"/>
              <a:t> </a:t>
            </a:r>
            <a:r>
              <a:rPr lang="en-US" altLang="en-US" sz="2400" dirty="0" err="1" smtClean="0"/>
              <a:t>uso</a:t>
            </a:r>
            <a:r>
              <a:rPr lang="en-US" altLang="en-US" sz="2400" dirty="0" smtClean="0"/>
              <a:t> o </a:t>
            </a:r>
            <a:r>
              <a:rPr lang="en-US" altLang="en-US" sz="2400" dirty="0" err="1" smtClean="0"/>
              <a:t>distribución</a:t>
            </a:r>
            <a:r>
              <a:rPr lang="en-US" altLang="en-US" sz="2400" dirty="0" smtClean="0"/>
              <a:t>, </a:t>
            </a:r>
            <a:r>
              <a:rPr lang="en-US" altLang="en-US" sz="2400" dirty="0" err="1" smtClean="0"/>
              <a:t>incluyendo</a:t>
            </a:r>
            <a:r>
              <a:rPr lang="en-US" altLang="en-US" sz="2400" dirty="0" smtClean="0"/>
              <a:t> un </a:t>
            </a:r>
            <a:r>
              <a:rPr lang="en-US" altLang="en-US" sz="2400" dirty="0" err="1" smtClean="0"/>
              <a:t>contratista</a:t>
            </a:r>
            <a:r>
              <a:rPr lang="en-US" altLang="en-US" sz="2400" dirty="0" smtClean="0"/>
              <a:t> o un </a:t>
            </a:r>
            <a:r>
              <a:rPr lang="en-US" altLang="en-US" sz="2400" dirty="0" err="1" smtClean="0"/>
              <a:t>subcontratista</a:t>
            </a:r>
            <a:r>
              <a:rPr lang="en-US" altLang="en-US" sz="2400" dirty="0" smtClean="0"/>
              <a:t>. </a:t>
            </a:r>
          </a:p>
          <a:p>
            <a:pPr lvl="1">
              <a:buFont typeface="Arial" pitchFamily="34" charset="0"/>
              <a:buChar char="•"/>
            </a:pPr>
            <a:r>
              <a:rPr lang="en-US" altLang="en-US" sz="2400" dirty="0" smtClean="0"/>
              <a:t>“</a:t>
            </a:r>
            <a:r>
              <a:rPr lang="en-US" altLang="en-US" sz="2400" dirty="0" err="1" smtClean="0"/>
              <a:t>Clase</a:t>
            </a:r>
            <a:r>
              <a:rPr lang="en-US" altLang="en-US" sz="2400" dirty="0" smtClean="0"/>
              <a:t> de </a:t>
            </a:r>
            <a:r>
              <a:rPr lang="en-US" altLang="en-US" sz="2400" dirty="0" err="1" smtClean="0"/>
              <a:t>Peligro</a:t>
            </a:r>
            <a:r>
              <a:rPr lang="en-US" altLang="en-US" sz="2400" dirty="0" smtClean="0"/>
              <a:t>” </a:t>
            </a:r>
            <a:r>
              <a:rPr lang="en-US" altLang="en-US" sz="2400" dirty="0" err="1" smtClean="0"/>
              <a:t>significa</a:t>
            </a:r>
            <a:r>
              <a:rPr lang="en-US" altLang="en-US" sz="2400" dirty="0" smtClean="0"/>
              <a:t> la </a:t>
            </a:r>
            <a:r>
              <a:rPr lang="en-US" altLang="en-US" sz="2400" dirty="0" err="1" smtClean="0"/>
              <a:t>naturaleza</a:t>
            </a:r>
            <a:r>
              <a:rPr lang="en-US" altLang="en-US" sz="2400" dirty="0" smtClean="0"/>
              <a:t> de un </a:t>
            </a:r>
            <a:r>
              <a:rPr lang="en-US" altLang="en-US" sz="2400" dirty="0" err="1" smtClean="0"/>
              <a:t>peligro</a:t>
            </a:r>
            <a:r>
              <a:rPr lang="en-US" altLang="en-US" sz="2400" dirty="0" smtClean="0"/>
              <a:t> a la </a:t>
            </a:r>
            <a:r>
              <a:rPr lang="en-US" altLang="en-US" sz="2400" dirty="0" err="1" smtClean="0"/>
              <a:t>salud</a:t>
            </a:r>
            <a:r>
              <a:rPr lang="en-US" altLang="en-US" sz="2400" dirty="0" smtClean="0"/>
              <a:t> o </a:t>
            </a:r>
            <a:r>
              <a:rPr lang="en-US" altLang="en-US" sz="2400" dirty="0" err="1" smtClean="0"/>
              <a:t>físico</a:t>
            </a:r>
            <a:r>
              <a:rPr lang="en-US" altLang="en-US" sz="2400" dirty="0" smtClean="0"/>
              <a:t>. </a:t>
            </a:r>
            <a:r>
              <a:rPr lang="en-US" altLang="en-US" sz="2400" dirty="0" err="1" smtClean="0"/>
              <a:t>Ejemplo</a:t>
            </a:r>
            <a:r>
              <a:rPr lang="en-US" altLang="en-US" sz="2400" dirty="0" smtClean="0"/>
              <a:t>: </a:t>
            </a:r>
            <a:r>
              <a:rPr lang="en-US" altLang="en-US" sz="2400" dirty="0" err="1" smtClean="0"/>
              <a:t>sólido</a:t>
            </a:r>
            <a:r>
              <a:rPr lang="en-US" altLang="en-US" sz="2400" dirty="0" smtClean="0"/>
              <a:t> </a:t>
            </a:r>
            <a:r>
              <a:rPr lang="en-US" altLang="en-US" sz="2400" dirty="0" err="1" smtClean="0"/>
              <a:t>inflamable</a:t>
            </a:r>
            <a:r>
              <a:rPr lang="en-US" altLang="en-US" sz="2400" dirty="0" smtClean="0"/>
              <a:t>, </a:t>
            </a:r>
            <a:r>
              <a:rPr lang="en-US" altLang="en-US" sz="2400" dirty="0" err="1" smtClean="0"/>
              <a:t>carcinogénico</a:t>
            </a:r>
            <a:r>
              <a:rPr lang="en-US" altLang="en-US" sz="2400" dirty="0" smtClean="0"/>
              <a:t>, </a:t>
            </a:r>
            <a:r>
              <a:rPr lang="en-US" altLang="en-US" sz="2400" dirty="0" err="1" smtClean="0"/>
              <a:t>toxicidad</a:t>
            </a:r>
            <a:r>
              <a:rPr lang="en-US" altLang="en-US" sz="2400" dirty="0" smtClean="0"/>
              <a:t> oral </a:t>
            </a:r>
            <a:r>
              <a:rPr lang="en-US" altLang="en-US" sz="2400" dirty="0" err="1" smtClean="0"/>
              <a:t>aguda</a:t>
            </a:r>
            <a:r>
              <a:rPr lang="en-US" altLang="en-US" sz="2400" dirty="0" smtClean="0"/>
              <a:t> </a:t>
            </a:r>
            <a:endParaRPr lang="en-US" altLang="en-US" dirty="0" smtClean="0"/>
          </a:p>
          <a:p>
            <a:r>
              <a:rPr lang="en-US" altLang="en-US" sz="2800" dirty="0" smtClean="0"/>
              <a:t>Para </a:t>
            </a:r>
            <a:r>
              <a:rPr lang="en-US" altLang="en-US" sz="2800" dirty="0" err="1" smtClean="0"/>
              <a:t>una</a:t>
            </a:r>
            <a:r>
              <a:rPr lang="en-US" altLang="en-US" sz="2800" dirty="0" smtClean="0"/>
              <a:t> </a:t>
            </a:r>
            <a:r>
              <a:rPr lang="en-US" altLang="en-US" sz="2800" dirty="0" err="1" smtClean="0"/>
              <a:t>lista</a:t>
            </a:r>
            <a:r>
              <a:rPr lang="en-US" altLang="en-US" sz="2800" dirty="0" smtClean="0"/>
              <a:t> </a:t>
            </a:r>
            <a:r>
              <a:rPr lang="en-US" altLang="en-US" sz="2800" dirty="0" err="1" smtClean="0"/>
              <a:t>completa</a:t>
            </a:r>
            <a:r>
              <a:rPr lang="en-US" altLang="en-US" sz="2800" dirty="0" smtClean="0"/>
              <a:t> de </a:t>
            </a:r>
            <a:r>
              <a:rPr lang="en-US" altLang="en-US" sz="2800" dirty="0" err="1" smtClean="0"/>
              <a:t>definiciones</a:t>
            </a:r>
            <a:r>
              <a:rPr lang="en-US" altLang="en-US" sz="2800" dirty="0" smtClean="0"/>
              <a:t>, </a:t>
            </a:r>
            <a:r>
              <a:rPr lang="en-US" altLang="en-US" sz="2800" dirty="0" err="1" smtClean="0"/>
              <a:t>consulte</a:t>
            </a:r>
            <a:r>
              <a:rPr lang="en-US" altLang="en-US" sz="2800" dirty="0" smtClean="0"/>
              <a:t>: </a:t>
            </a:r>
          </a:p>
          <a:p>
            <a:pPr>
              <a:buFontTx/>
              <a:buNone/>
            </a:pPr>
            <a:r>
              <a:rPr lang="en-US" altLang="en-US" sz="2800" u="sng" dirty="0" smtClean="0">
                <a:hlinkClick r:id="rId3" tooltip="Link to OSHA HCS final regulation text"/>
              </a:rPr>
              <a:t>https://www.osha.gov/dsg/hazcom/HCSFinalRegTxt.html</a:t>
            </a:r>
            <a:endParaRPr lang="en-US" altLang="en-US" sz="2800" dirty="0" smtClean="0"/>
          </a:p>
        </p:txBody>
      </p:sp>
      <p:sp>
        <p:nvSpPr>
          <p:cNvPr id="4915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F6AB464E-B58D-4E8E-93B8-B5B5D8E1549D}" type="slidenum">
              <a:rPr lang="tr-TR" altLang="en-US"/>
              <a:pPr/>
              <a:t>23</a:t>
            </a:fld>
            <a:endParaRPr lang="tr-TR" altLang="en-US"/>
          </a:p>
        </p:txBody>
      </p:sp>
      <p:sp>
        <p:nvSpPr>
          <p:cNvPr id="49156" name="1 Başlık"/>
          <p:cNvSpPr>
            <a:spLocks noGrp="1"/>
          </p:cNvSpPr>
          <p:nvPr>
            <p:ph type="title"/>
          </p:nvPr>
        </p:nvSpPr>
        <p:spPr bwMode="auto">
          <a:xfrm>
            <a:off x="1905000" y="304800"/>
            <a:ext cx="5715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dirty="0" smtClean="0">
                <a:solidFill>
                  <a:schemeClr val="bg1"/>
                </a:solidFill>
              </a:rPr>
              <a:t>DEFINICIONES</a:t>
            </a:r>
            <a:r>
              <a:rPr lang="en-US" altLang="en-US" dirty="0" smtClean="0">
                <a:solidFill>
                  <a:schemeClr val="bg1"/>
                </a:solidFill>
              </a:rPr>
              <a:t>  </a:t>
            </a:r>
            <a:endParaRPr lang="tr-TR" altLang="en-US"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bwMode="auto">
          <a:xfrm>
            <a:off x="15240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rgbClr val="FFFFFF"/>
                </a:solidFill>
              </a:rPr>
              <a:t>CLASIFICACIÓN DE PELIGROS</a:t>
            </a:r>
          </a:p>
        </p:txBody>
      </p:sp>
      <p:sp>
        <p:nvSpPr>
          <p:cNvPr id="51203" name="2 İçerik Yer Tutucusu"/>
          <p:cNvSpPr>
            <a:spLocks noGrp="1"/>
          </p:cNvSpPr>
          <p:nvPr>
            <p:ph idx="1"/>
          </p:nvPr>
        </p:nvSpPr>
        <p:spPr bwMode="auto">
          <a:xfrm>
            <a:off x="152400" y="1447800"/>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smtClean="0"/>
              <a:t>De acuerdo al HCS, importadores y fabricantes están obligados a clasificar los productos químicos según sus peligros usando la amplia gama de literatura científica disponible u otras evidencias sobre peligros potenciales. </a:t>
            </a:r>
          </a:p>
          <a:p>
            <a:pPr>
              <a:buFontTx/>
              <a:buNone/>
            </a:pPr>
            <a:endParaRPr lang="en-US" altLang="en-US" sz="1400" smtClean="0"/>
          </a:p>
          <a:p>
            <a:r>
              <a:rPr lang="en-US" altLang="en-US" sz="2800" smtClean="0"/>
              <a:t>La GHS divide los peligros en tres grupos:</a:t>
            </a:r>
          </a:p>
          <a:p>
            <a:pPr lvl="1"/>
            <a:endParaRPr lang="tr-TR" altLang="en-US" smtClean="0"/>
          </a:p>
        </p:txBody>
      </p:sp>
      <p:graphicFrame>
        <p:nvGraphicFramePr>
          <p:cNvPr id="4" name="3 İçerik Yer Tutucusu" title="bosquejo del texto"/>
          <p:cNvGraphicFramePr>
            <a:graphicFrameLocks/>
          </p:cNvGraphicFramePr>
          <p:nvPr>
            <p:extLst>
              <p:ext uri="{D42A27DB-BD31-4B8C-83A1-F6EECF244321}">
                <p14:modId xmlns:p14="http://schemas.microsoft.com/office/powerpoint/2010/main" val="2934599012"/>
              </p:ext>
            </p:extLst>
          </p:nvPr>
        </p:nvGraphicFramePr>
        <p:xfrm>
          <a:off x="381000" y="4343400"/>
          <a:ext cx="8458200" cy="2160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B4DBBAB-C7C1-4F91-BD8D-4F0B1A81505D}" type="slidenum">
              <a:rPr lang="tr-TR" altLang="en-US"/>
              <a:pPr/>
              <a:t>24</a:t>
            </a:fld>
            <a:endParaRPr lang="tr-TR"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İçerik Yer Tutucusu"/>
          <p:cNvSpPr>
            <a:spLocks noGrp="1"/>
          </p:cNvSpPr>
          <p:nvPr>
            <p:ph idx="1"/>
          </p:nvPr>
        </p:nvSpPr>
        <p:spPr bwMode="auto">
          <a:xfrm>
            <a:off x="304800" y="1371600"/>
            <a:ext cx="85344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Los Peligros Físicos, a la Salud y Ambientales son además clasificados en base a la severidad del peligro, expresado por números y letras (según se necesite)</a:t>
            </a:r>
          </a:p>
        </p:txBody>
      </p:sp>
      <p:graphicFrame>
        <p:nvGraphicFramePr>
          <p:cNvPr id="4" name="3 Diyagram" title="bosquejo del texto"/>
          <p:cNvGraphicFramePr/>
          <p:nvPr>
            <p:extLst>
              <p:ext uri="{D42A27DB-BD31-4B8C-83A1-F6EECF244321}">
                <p14:modId xmlns:p14="http://schemas.microsoft.com/office/powerpoint/2010/main" val="3905219977"/>
              </p:ext>
            </p:extLst>
          </p:nvPr>
        </p:nvGraphicFramePr>
        <p:xfrm>
          <a:off x="381000" y="3048000"/>
          <a:ext cx="8568952" cy="3438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2"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FCBF4425-18A6-4916-A94B-5333D0114DF3}" type="slidenum">
              <a:rPr lang="tr-TR" altLang="en-US"/>
              <a:pPr/>
              <a:t>25</a:t>
            </a:fld>
            <a:endParaRPr lang="tr-TR" altLang="en-US"/>
          </a:p>
        </p:txBody>
      </p:sp>
      <p:sp>
        <p:nvSpPr>
          <p:cNvPr id="53253" name="1 Başlık"/>
          <p:cNvSpPr>
            <a:spLocks noGrp="1"/>
          </p:cNvSpPr>
          <p:nvPr>
            <p:ph type="title"/>
          </p:nvPr>
        </p:nvSpPr>
        <p:spPr bwMode="auto">
          <a:xfrm>
            <a:off x="15240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dirty="0" smtClean="0">
                <a:solidFill>
                  <a:srgbClr val="FFFFFF"/>
                </a:solidFill>
              </a:rPr>
              <a:t>CLASIFICACIÓN DE PELIGROS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İçerik Yer Tutucusu"/>
          <p:cNvSpPr>
            <a:spLocks noGrp="1"/>
          </p:cNvSpPr>
          <p:nvPr>
            <p:ph idx="1"/>
          </p:nvPr>
        </p:nvSpPr>
        <p:spPr bwMode="auto">
          <a:xfrm>
            <a:off x="228600" y="1371600"/>
            <a:ext cx="7993063"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80000"/>
              </a:lnSpc>
            </a:pPr>
            <a:r>
              <a:rPr lang="en-US" altLang="en-US" sz="3000" smtClean="0"/>
              <a:t>Clasificación de Peligros Físicos</a:t>
            </a:r>
          </a:p>
          <a:p>
            <a:pPr lvl="1">
              <a:lnSpc>
                <a:spcPct val="80000"/>
              </a:lnSpc>
              <a:buFont typeface="Arial" pitchFamily="34" charset="0"/>
              <a:buChar char="•"/>
            </a:pPr>
            <a:r>
              <a:rPr lang="en-US" altLang="en-US" sz="2600" smtClean="0"/>
              <a:t>Explosivos</a:t>
            </a:r>
          </a:p>
          <a:p>
            <a:pPr lvl="1">
              <a:lnSpc>
                <a:spcPct val="80000"/>
              </a:lnSpc>
              <a:buFont typeface="Arial" pitchFamily="34" charset="0"/>
              <a:buChar char="•"/>
            </a:pPr>
            <a:r>
              <a:rPr lang="en-US" altLang="en-US" sz="2600" smtClean="0"/>
              <a:t>Gases Inflamables</a:t>
            </a:r>
          </a:p>
          <a:p>
            <a:pPr lvl="1">
              <a:lnSpc>
                <a:spcPct val="80000"/>
              </a:lnSpc>
              <a:buFont typeface="Arial" pitchFamily="34" charset="0"/>
              <a:buChar char="•"/>
            </a:pPr>
            <a:r>
              <a:rPr lang="en-US" altLang="en-US" sz="2600" smtClean="0"/>
              <a:t>Aerosoles Inflamables</a:t>
            </a:r>
          </a:p>
          <a:p>
            <a:pPr lvl="1">
              <a:lnSpc>
                <a:spcPct val="80000"/>
              </a:lnSpc>
              <a:buFont typeface="Arial" pitchFamily="34" charset="0"/>
              <a:buChar char="•"/>
            </a:pPr>
            <a:r>
              <a:rPr lang="en-US" altLang="en-US" sz="2600" smtClean="0"/>
              <a:t>Gases Comburentes</a:t>
            </a:r>
          </a:p>
          <a:p>
            <a:pPr lvl="1">
              <a:lnSpc>
                <a:spcPct val="80000"/>
              </a:lnSpc>
              <a:buFont typeface="Arial" pitchFamily="34" charset="0"/>
              <a:buChar char="•"/>
            </a:pPr>
            <a:r>
              <a:rPr lang="en-US" altLang="en-US" sz="2600" smtClean="0"/>
              <a:t>Gases a Presión</a:t>
            </a:r>
          </a:p>
          <a:p>
            <a:pPr lvl="1">
              <a:lnSpc>
                <a:spcPct val="80000"/>
              </a:lnSpc>
              <a:buFont typeface="Arial" pitchFamily="34" charset="0"/>
              <a:buChar char="•"/>
            </a:pPr>
            <a:r>
              <a:rPr lang="en-US" altLang="en-US" sz="2600" smtClean="0"/>
              <a:t>Líquidos Inflamables</a:t>
            </a:r>
          </a:p>
          <a:p>
            <a:pPr lvl="1">
              <a:lnSpc>
                <a:spcPct val="80000"/>
              </a:lnSpc>
              <a:buFont typeface="Arial" pitchFamily="34" charset="0"/>
              <a:buChar char="•"/>
            </a:pPr>
            <a:r>
              <a:rPr lang="en-US" altLang="en-US" sz="2600" smtClean="0"/>
              <a:t>Sólidos Inflamables</a:t>
            </a:r>
          </a:p>
          <a:p>
            <a:pPr lvl="1">
              <a:lnSpc>
                <a:spcPct val="80000"/>
              </a:lnSpc>
              <a:buFont typeface="Arial" pitchFamily="34" charset="0"/>
              <a:buChar char="•"/>
            </a:pPr>
            <a:r>
              <a:rPr lang="en-US" altLang="en-US" sz="2600" smtClean="0"/>
              <a:t>Sustancia Auto-reactiva</a:t>
            </a:r>
          </a:p>
          <a:p>
            <a:pPr lvl="1">
              <a:lnSpc>
                <a:spcPct val="80000"/>
              </a:lnSpc>
              <a:buFont typeface="Arial" pitchFamily="34" charset="0"/>
              <a:buChar char="•"/>
            </a:pPr>
            <a:r>
              <a:rPr lang="en-US" altLang="en-US" sz="2600" smtClean="0"/>
              <a:t>Líquidos Pirofóricos</a:t>
            </a:r>
          </a:p>
          <a:p>
            <a:pPr lvl="1">
              <a:lnSpc>
                <a:spcPct val="80000"/>
              </a:lnSpc>
              <a:buFont typeface="Arial" pitchFamily="34" charset="0"/>
              <a:buChar char="•"/>
            </a:pPr>
            <a:r>
              <a:rPr lang="en-US" altLang="en-US" sz="2600" smtClean="0"/>
              <a:t>Sólidos Pirofóricos</a:t>
            </a:r>
          </a:p>
          <a:p>
            <a:pPr lvl="1">
              <a:lnSpc>
                <a:spcPct val="80000"/>
              </a:lnSpc>
              <a:buFont typeface="Arial" pitchFamily="34" charset="0"/>
              <a:buChar char="•"/>
            </a:pPr>
            <a:r>
              <a:rPr lang="en-US" altLang="en-US" sz="2600" smtClean="0"/>
              <a:t>Sustancias de Calentamiento</a:t>
            </a:r>
          </a:p>
          <a:p>
            <a:pPr lvl="1">
              <a:lnSpc>
                <a:spcPct val="80000"/>
              </a:lnSpc>
            </a:pPr>
            <a:r>
              <a:rPr lang="en-US" altLang="en-US" sz="2600" smtClean="0"/>
              <a:t>   Espontáneo </a:t>
            </a:r>
          </a:p>
          <a:p>
            <a:pPr marL="627063" lvl="2" indent="177800">
              <a:lnSpc>
                <a:spcPct val="70000"/>
              </a:lnSpc>
            </a:pPr>
            <a:endParaRPr lang="tr-TR" altLang="en-US" sz="2200" smtClean="0"/>
          </a:p>
          <a:p>
            <a:pPr marL="627063" lvl="2" indent="177800">
              <a:lnSpc>
                <a:spcPct val="70000"/>
              </a:lnSpc>
            </a:pPr>
            <a:endParaRPr lang="tr-TR" altLang="en-US" sz="2200" smtClean="0"/>
          </a:p>
          <a:p>
            <a:pPr lvl="1">
              <a:lnSpc>
                <a:spcPct val="70000"/>
              </a:lnSpc>
            </a:pPr>
            <a:endParaRPr lang="tr-TR" altLang="en-US" sz="2600" smtClean="0"/>
          </a:p>
        </p:txBody>
      </p:sp>
      <p:sp>
        <p:nvSpPr>
          <p:cNvPr id="55299" name="2 İçerik Yer Tutucusu"/>
          <p:cNvSpPr txBox="1">
            <a:spLocks/>
          </p:cNvSpPr>
          <p:nvPr/>
        </p:nvSpPr>
        <p:spPr bwMode="auto">
          <a:xfrm>
            <a:off x="4114800" y="1828800"/>
            <a:ext cx="52578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pitchFamily="34" charset="-128"/>
              </a:defRPr>
            </a:lvl1pPr>
            <a:lvl2pPr>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lvl="1" eaLnBrk="1" hangingPunct="1">
              <a:buFont typeface="Arial" pitchFamily="34" charset="0"/>
              <a:buChar char="•"/>
            </a:pPr>
            <a:r>
              <a:rPr lang="en-US" altLang="en-US"/>
              <a:t> Sustancias que emiten gases inflamables al contactarse con</a:t>
            </a:r>
          </a:p>
          <a:p>
            <a:pPr lvl="1" eaLnBrk="1" hangingPunct="1"/>
            <a:r>
              <a:rPr lang="en-US" altLang="en-US"/>
              <a:t> el  agua  </a:t>
            </a:r>
          </a:p>
          <a:p>
            <a:pPr lvl="1" eaLnBrk="1" hangingPunct="1"/>
            <a:r>
              <a:rPr lang="en-US" altLang="en-US"/>
              <a:t>• Comburentes Líquidos</a:t>
            </a:r>
          </a:p>
          <a:p>
            <a:pPr lvl="1" eaLnBrk="1" hangingPunct="1"/>
            <a:r>
              <a:rPr lang="en-US" altLang="en-US"/>
              <a:t>• Comburentes Sólidos</a:t>
            </a:r>
          </a:p>
          <a:p>
            <a:pPr lvl="1" eaLnBrk="1" hangingPunct="1"/>
            <a:r>
              <a:rPr lang="en-US" altLang="en-US"/>
              <a:t>• Peróxidos Orgánicos</a:t>
            </a:r>
          </a:p>
          <a:p>
            <a:pPr lvl="1" eaLnBrk="1" hangingPunct="1">
              <a:buFont typeface="Arial" pitchFamily="34" charset="0"/>
              <a:buChar char="•"/>
            </a:pPr>
            <a:r>
              <a:rPr lang="en-US" altLang="en-US"/>
              <a:t> Corrosivos para Metales</a:t>
            </a:r>
          </a:p>
          <a:p>
            <a:pPr lvl="2" eaLnBrk="1" hangingPunct="1">
              <a:spcBef>
                <a:spcPct val="20000"/>
              </a:spcBef>
              <a:buFont typeface="Arial" pitchFamily="34" charset="0"/>
              <a:buChar char="•"/>
            </a:pPr>
            <a:endParaRPr lang="tr-TR" altLang="en-US"/>
          </a:p>
          <a:p>
            <a:pPr lvl="1" eaLnBrk="1" hangingPunct="1">
              <a:spcBef>
                <a:spcPct val="20000"/>
              </a:spcBef>
              <a:buFont typeface="Arial" pitchFamily="34" charset="0"/>
              <a:buChar char="–"/>
            </a:pPr>
            <a:endParaRPr lang="tr-TR" altLang="en-US" sz="2800"/>
          </a:p>
        </p:txBody>
      </p:sp>
      <p:sp>
        <p:nvSpPr>
          <p:cNvPr id="5530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CD5E173E-7603-463B-8EE7-F95AD009A5F6}" type="slidenum">
              <a:rPr lang="tr-TR" altLang="en-US"/>
              <a:pPr/>
              <a:t>26</a:t>
            </a:fld>
            <a:endParaRPr lang="tr-TR" altLang="en-US"/>
          </a:p>
        </p:txBody>
      </p:sp>
      <p:sp>
        <p:nvSpPr>
          <p:cNvPr id="55301" name="1 Başlık"/>
          <p:cNvSpPr>
            <a:spLocks noGrp="1"/>
          </p:cNvSpPr>
          <p:nvPr>
            <p:ph type="title"/>
          </p:nvPr>
        </p:nvSpPr>
        <p:spPr bwMode="auto">
          <a:xfrm>
            <a:off x="15240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rgbClr val="FFFFFF"/>
                </a:solidFill>
              </a:rPr>
              <a:t>CLASIFICACIÓN DE PELIGROS FÍSICOS</a:t>
            </a:r>
          </a:p>
        </p:txBody>
      </p:sp>
      <p:pic>
        <p:nvPicPr>
          <p:cNvPr id="11" name="Picture 6" descr="ANd9GcREK3-YFH4R3sZgJR91HH-teOWpVIXYx07T0iFzdwsgnFdYEcFt"/>
          <p:cNvPicPr>
            <a:picLocks noChangeAspect="1" noChangeArrowheads="1"/>
          </p:cNvPicPr>
          <p:nvPr/>
        </p:nvPicPr>
        <p:blipFill>
          <a:blip r:embed="rId3" cstate="print"/>
          <a:srcRect/>
          <a:stretch>
            <a:fillRect/>
          </a:stretch>
        </p:blipFill>
        <p:spPr bwMode="auto">
          <a:xfrm>
            <a:off x="5105400" y="4495800"/>
            <a:ext cx="3823855" cy="1752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İçerik Yer Tutucusu"/>
          <p:cNvSpPr>
            <a:spLocks noGrp="1"/>
          </p:cNvSpPr>
          <p:nvPr>
            <p:ph idx="1"/>
          </p:nvPr>
        </p:nvSpPr>
        <p:spPr bwMode="auto">
          <a:xfrm>
            <a:off x="457200" y="1219200"/>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Tx/>
              <a:buNone/>
            </a:pPr>
            <a:endParaRPr lang="tr-TR" altLang="en-US" sz="2400" smtClean="0"/>
          </a:p>
        </p:txBody>
      </p:sp>
      <p:graphicFrame>
        <p:nvGraphicFramePr>
          <p:cNvPr id="5" name="4 Tablo" title="Tablo - categoria de peligros fisicos"/>
          <p:cNvGraphicFramePr>
            <a:graphicFrameLocks noGrp="1"/>
          </p:cNvGraphicFramePr>
          <p:nvPr>
            <p:extLst>
              <p:ext uri="{D42A27DB-BD31-4B8C-83A1-F6EECF244321}">
                <p14:modId xmlns:p14="http://schemas.microsoft.com/office/powerpoint/2010/main" val="1564022262"/>
              </p:ext>
            </p:extLst>
          </p:nvPr>
        </p:nvGraphicFramePr>
        <p:xfrm>
          <a:off x="304800" y="1239838"/>
          <a:ext cx="8686799" cy="5694362"/>
        </p:xfrm>
        <a:graphic>
          <a:graphicData uri="http://schemas.openxmlformats.org/drawingml/2006/table">
            <a:tbl>
              <a:tblPr firstRow="1"/>
              <a:tblGrid>
                <a:gridCol w="3352799">
                  <a:extLst>
                    <a:ext uri="{9D8B030D-6E8A-4147-A177-3AD203B41FA5}">
                      <a16:colId xmlns="" xmlns:a16="http://schemas.microsoft.com/office/drawing/2014/main" val="20000"/>
                    </a:ext>
                  </a:extLst>
                </a:gridCol>
                <a:gridCol w="954088">
                  <a:extLst>
                    <a:ext uri="{9D8B030D-6E8A-4147-A177-3AD203B41FA5}">
                      <a16:colId xmlns="" xmlns:a16="http://schemas.microsoft.com/office/drawing/2014/main" val="20001"/>
                    </a:ext>
                  </a:extLst>
                </a:gridCol>
                <a:gridCol w="722312">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762000">
                  <a:extLst>
                    <a:ext uri="{9D8B030D-6E8A-4147-A177-3AD203B41FA5}">
                      <a16:colId xmlns="" xmlns:a16="http://schemas.microsoft.com/office/drawing/2014/main" val="20005"/>
                    </a:ext>
                  </a:extLst>
                </a:gridCol>
                <a:gridCol w="685800">
                  <a:extLst>
                    <a:ext uri="{9D8B030D-6E8A-4147-A177-3AD203B41FA5}">
                      <a16:colId xmlns="" xmlns:a16="http://schemas.microsoft.com/office/drawing/2014/main" val="20006"/>
                    </a:ext>
                  </a:extLst>
                </a:gridCol>
                <a:gridCol w="838200">
                  <a:extLst>
                    <a:ext uri="{9D8B030D-6E8A-4147-A177-3AD203B41FA5}">
                      <a16:colId xmlns="" xmlns:a16="http://schemas.microsoft.com/office/drawing/2014/main" val="20007"/>
                    </a:ext>
                  </a:extLst>
                </a:gridCol>
              </a:tblGrid>
              <a:tr h="39844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pitchFamily="-110" charset="0"/>
                          <a:ea typeface="MS PGothic" pitchFamily="34" charset="-128"/>
                        </a:rPr>
                        <a:t>Clase</a:t>
                      </a:r>
                      <a:r>
                        <a:rPr kumimoji="0" lang="en-US" sz="2000" b="1" i="0" u="none" strike="noStrike" cap="none" normalizeH="0" baseline="0" dirty="0">
                          <a:ln>
                            <a:noFill/>
                          </a:ln>
                          <a:solidFill>
                            <a:schemeClr val="tx1"/>
                          </a:solidFill>
                          <a:effectLst/>
                          <a:latin typeface="Times" pitchFamily="-110" charset="0"/>
                          <a:ea typeface="MS PGothic" pitchFamily="34" charset="-128"/>
                        </a:rPr>
                        <a:t> de </a:t>
                      </a:r>
                      <a:r>
                        <a:rPr kumimoji="0" lang="en-US" sz="2000" b="1" i="0" u="none" strike="noStrike" cap="none" normalizeH="0" baseline="0" dirty="0" err="1">
                          <a:ln>
                            <a:noFill/>
                          </a:ln>
                          <a:solidFill>
                            <a:schemeClr val="tx1"/>
                          </a:solidFill>
                          <a:effectLst/>
                          <a:latin typeface="Times" pitchFamily="-110" charset="0"/>
                          <a:ea typeface="MS PGothic" pitchFamily="34" charset="-128"/>
                        </a:rPr>
                        <a:t>Peligro</a:t>
                      </a:r>
                      <a:endParaRPr kumimoji="0" lang="en-US" sz="2000" b="1" i="0" u="none" strike="noStrike" cap="none" normalizeH="0" baseline="0" dirty="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gridSpan="7">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Categoría de Peligro</a:t>
                      </a:r>
                      <a:endParaRPr kumimoji="0" lang="en-US" sz="20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5082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Explosivos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Explosivos</a:t>
                      </a:r>
                    </a:p>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Times" pitchFamily="-110" charset="0"/>
                          <a:ea typeface="MS PGothic" pitchFamily="34" charset="-128"/>
                        </a:rPr>
                        <a:t>Inestables</a:t>
                      </a: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Div. 1.1</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Div. 1.2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Div. 1.3</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Div. 1.4</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Div 1.5</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Div 1.6</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Gases Inflamables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Aerosoles Inflamables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Gases Comburentes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Gases a Presión</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pitchFamily="-110" charset="0"/>
                          <a:ea typeface="MS PGothic" pitchFamily="34" charset="-128"/>
                        </a:rPr>
                        <a:t> </a:t>
                      </a:r>
                      <a:endParaRPr kumimoji="0" lang="en-US" sz="1200" b="1" i="0" u="none" strike="noStrike" cap="none" normalizeH="0" baseline="0" dirty="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Líquidos Inflamables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3</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4</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Sólidos Inflamables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26509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Sustancias Auto-reactivas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A</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B</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C</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D</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E</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F</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G</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Líquidos Pirofóricos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Sólidos Pirofóricos</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495271">
                <a:tc>
                  <a:txBody>
                    <a:bodyPr/>
                    <a:lstStyle/>
                    <a:p>
                      <a:pPr marL="0" marR="0" lvl="0" indent="-346075" algn="l" defTabSz="457200" rtl="0" eaLnBrk="1" fontAlgn="b" latinLnBrk="0" hangingPunct="1">
                        <a:lnSpc>
                          <a:spcPct val="100000"/>
                        </a:lnSpc>
                        <a:spcBef>
                          <a:spcPct val="0"/>
                        </a:spcBef>
                        <a:spcAft>
                          <a:spcPct val="0"/>
                        </a:spcAft>
                        <a:buClr>
                          <a:srgbClr val="000000"/>
                        </a:buClr>
                        <a:buSzTx/>
                        <a:buFont typeface="Calibri" pitchFamily="34" charset="0"/>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Sustancias de Calentamiento Espontáneo</a:t>
                      </a:r>
                      <a:endParaRPr kumimoji="0" lang="en-US" sz="1600" b="1" i="0" u="none" strike="noStrike" cap="none" normalizeH="0" baseline="0">
                        <a:ln>
                          <a:noFill/>
                        </a:ln>
                        <a:solidFill>
                          <a:srgbClr val="000000"/>
                        </a:solidFill>
                        <a:effectLst/>
                        <a:latin typeface="Times" pitchFamily="-110"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56194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a:ln>
                            <a:noFill/>
                          </a:ln>
                          <a:solidFill>
                            <a:schemeClr val="tx1"/>
                          </a:solidFill>
                          <a:effectLst/>
                          <a:latin typeface="Times" pitchFamily="-110" charset="0"/>
                          <a:ea typeface="MS PGothic" pitchFamily="34" charset="-128"/>
                        </a:rPr>
                        <a:t> Sustancias que emiten gases inflamables al contactarse con el agua</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3</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2"/>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Comburentes Líquidos</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3</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3"/>
                  </a:ext>
                </a:extLst>
              </a:tr>
              <a:tr h="28414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 Comburentes Sólidos</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3</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4"/>
                  </a:ext>
                </a:extLst>
              </a:tr>
              <a:tr h="43018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pitchFamily="-110" charset="0"/>
                          <a:ea typeface="MS PGothic" pitchFamily="34" charset="-128"/>
                        </a:rPr>
                        <a:t>Peróxidos Orgánicos</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A</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B</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C</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D</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E</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F</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Tipo G</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5"/>
                  </a:ext>
                </a:extLst>
              </a:tr>
              <a:tr h="25113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pitchFamily="-110" charset="0"/>
                          <a:ea typeface="MS PGothic" pitchFamily="34" charset="-128"/>
                        </a:rPr>
                        <a:t> </a:t>
                      </a:r>
                      <a:r>
                        <a:rPr kumimoji="0" lang="en-US" sz="1600" b="1" i="0" u="none" strike="noStrike" cap="none" normalizeH="0" baseline="0" dirty="0" err="1">
                          <a:ln>
                            <a:noFill/>
                          </a:ln>
                          <a:solidFill>
                            <a:schemeClr val="tx1"/>
                          </a:solidFill>
                          <a:effectLst/>
                          <a:latin typeface="Times" pitchFamily="-110" charset="0"/>
                          <a:ea typeface="MS PGothic" pitchFamily="34" charset="-128"/>
                        </a:rPr>
                        <a:t>Corrosivos</a:t>
                      </a:r>
                      <a:r>
                        <a:rPr kumimoji="0" lang="en-US" sz="1600" b="1" i="0" u="none" strike="noStrike" cap="none" normalizeH="0" baseline="0" dirty="0">
                          <a:ln>
                            <a:noFill/>
                          </a:ln>
                          <a:solidFill>
                            <a:schemeClr val="tx1"/>
                          </a:solidFill>
                          <a:effectLst/>
                          <a:latin typeface="Times" pitchFamily="-110" charset="0"/>
                          <a:ea typeface="MS PGothic" pitchFamily="34" charset="-128"/>
                        </a:rPr>
                        <a:t> </a:t>
                      </a:r>
                      <a:r>
                        <a:rPr kumimoji="0" lang="en-US" sz="1600" b="1" i="0" u="none" strike="noStrike" cap="none" normalizeH="0" baseline="0" dirty="0" err="1">
                          <a:ln>
                            <a:noFill/>
                          </a:ln>
                          <a:solidFill>
                            <a:schemeClr val="tx1"/>
                          </a:solidFill>
                          <a:effectLst/>
                          <a:latin typeface="Times" pitchFamily="-110" charset="0"/>
                          <a:ea typeface="MS PGothic" pitchFamily="34" charset="-128"/>
                        </a:rPr>
                        <a:t>para</a:t>
                      </a:r>
                      <a:r>
                        <a:rPr kumimoji="0" lang="en-US" sz="1600" b="1" i="0" u="none" strike="noStrike" cap="none" normalizeH="0" baseline="0" dirty="0">
                          <a:ln>
                            <a:noFill/>
                          </a:ln>
                          <a:solidFill>
                            <a:schemeClr val="tx1"/>
                          </a:solidFill>
                          <a:effectLst/>
                          <a:latin typeface="Times" pitchFamily="-110" charset="0"/>
                          <a:ea typeface="MS PGothic" pitchFamily="34" charset="-128"/>
                        </a:rPr>
                        <a:t> </a:t>
                      </a:r>
                      <a:r>
                        <a:rPr kumimoji="0" lang="en-US" sz="1600" b="1" i="0" u="none" strike="noStrike" cap="none" normalizeH="0" baseline="0" dirty="0" err="1">
                          <a:ln>
                            <a:noFill/>
                          </a:ln>
                          <a:solidFill>
                            <a:schemeClr val="tx1"/>
                          </a:solidFill>
                          <a:effectLst/>
                          <a:latin typeface="Times" pitchFamily="-110" charset="0"/>
                          <a:ea typeface="MS PGothic" pitchFamily="34" charset="-128"/>
                        </a:rPr>
                        <a:t>Metales</a:t>
                      </a:r>
                      <a:endParaRPr kumimoji="0" lang="en-US" sz="1600" b="1" i="0" u="none" strike="noStrike" cap="none" normalizeH="0" baseline="0" dirty="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pitchFamily="-110" charset="0"/>
                          <a:ea typeface="MS PGothic" pitchFamily="34" charset="-128"/>
                        </a:rPr>
                        <a:t> </a:t>
                      </a:r>
                      <a:endParaRPr kumimoji="0" lang="en-US" sz="1200" b="1" i="0" u="none" strike="noStrike" cap="none" normalizeH="0" baseline="0" dirty="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6"/>
                  </a:ext>
                </a:extLst>
              </a:tr>
            </a:tbl>
          </a:graphicData>
        </a:graphic>
      </p:graphicFrame>
      <p:sp>
        <p:nvSpPr>
          <p:cNvPr id="57505" name="Slide Number Placeholder 3"/>
          <p:cNvSpPr txBox="1">
            <a:spLocks/>
          </p:cNvSpPr>
          <p:nvPr/>
        </p:nvSpPr>
        <p:spPr bwMode="auto">
          <a:xfrm>
            <a:off x="8458200" y="6675438"/>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3BB47B9-D8EE-404D-A7C7-5244D90F991A}" type="slidenum">
              <a:rPr lang="tr-TR" altLang="en-US">
                <a:solidFill>
                  <a:schemeClr val="bg1"/>
                </a:solidFill>
              </a:rPr>
              <a:pPr/>
              <a:t>27</a:t>
            </a:fld>
            <a:endParaRPr lang="tr-TR" altLang="en-US">
              <a:solidFill>
                <a:schemeClr val="bg1"/>
              </a:solidFill>
            </a:endParaRPr>
          </a:p>
        </p:txBody>
      </p:sp>
      <p:sp>
        <p:nvSpPr>
          <p:cNvPr id="57506" name="1 Başlık"/>
          <p:cNvSpPr>
            <a:spLocks noGrp="1"/>
          </p:cNvSpPr>
          <p:nvPr>
            <p:ph type="title"/>
          </p:nvPr>
        </p:nvSpPr>
        <p:spPr bwMode="auto">
          <a:xfrm>
            <a:off x="15240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chemeClr val="bg1"/>
                </a:solidFill>
              </a:rPr>
              <a:t>CATEGORÍAS DE</a:t>
            </a:r>
            <a:br>
              <a:rPr lang="en-US" altLang="en-US" sz="4000" smtClean="0">
                <a:solidFill>
                  <a:schemeClr val="bg1"/>
                </a:solidFill>
              </a:rPr>
            </a:br>
            <a:r>
              <a:rPr lang="en-US" altLang="en-US" sz="4000" smtClean="0">
                <a:solidFill>
                  <a:schemeClr val="bg1"/>
                </a:solidFill>
              </a:rPr>
              <a:t>PELIGROS FÍSICOS</a:t>
            </a:r>
            <a:endParaRPr lang="tr-TR" altLang="en-US" sz="400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İçerik Yer Tutucusu"/>
          <p:cNvSpPr>
            <a:spLocks noGrp="1"/>
          </p:cNvSpPr>
          <p:nvPr>
            <p:ph idx="1"/>
          </p:nvPr>
        </p:nvSpPr>
        <p:spPr bwMode="auto">
          <a:xfrm>
            <a:off x="152400" y="1295400"/>
            <a:ext cx="8812213"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smtClean="0"/>
              <a:t>La clase de líquidos inflamables tiene 4 categorías (1, 2, 3 y 4), con una declaración, palabra de señalización y pictograma</a:t>
            </a:r>
          </a:p>
        </p:txBody>
      </p:sp>
      <p:graphicFrame>
        <p:nvGraphicFramePr>
          <p:cNvPr id="4" name="3 Tablo" title="tablo - clasificacion de peligros fisicos"/>
          <p:cNvGraphicFramePr>
            <a:graphicFrameLocks noGrp="1"/>
          </p:cNvGraphicFramePr>
          <p:nvPr>
            <p:extLst>
              <p:ext uri="{D42A27DB-BD31-4B8C-83A1-F6EECF244321}">
                <p14:modId xmlns:p14="http://schemas.microsoft.com/office/powerpoint/2010/main" val="2897602246"/>
              </p:ext>
            </p:extLst>
          </p:nvPr>
        </p:nvGraphicFramePr>
        <p:xfrm>
          <a:off x="152400" y="2147888"/>
          <a:ext cx="8915400" cy="4633922"/>
        </p:xfrm>
        <a:graphic>
          <a:graphicData uri="http://schemas.openxmlformats.org/drawingml/2006/table">
            <a:tbl>
              <a:tblPr firstRow="1"/>
              <a:tblGrid>
                <a:gridCol w="1404938">
                  <a:extLst>
                    <a:ext uri="{9D8B030D-6E8A-4147-A177-3AD203B41FA5}">
                      <a16:colId xmlns="" xmlns:a16="http://schemas.microsoft.com/office/drawing/2014/main" val="2478857368"/>
                    </a:ext>
                  </a:extLst>
                </a:gridCol>
                <a:gridCol w="4054475">
                  <a:extLst>
                    <a:ext uri="{9D8B030D-6E8A-4147-A177-3AD203B41FA5}">
                      <a16:colId xmlns="" xmlns:a16="http://schemas.microsoft.com/office/drawing/2014/main" val="2610787669"/>
                    </a:ext>
                  </a:extLst>
                </a:gridCol>
                <a:gridCol w="1673225">
                  <a:extLst>
                    <a:ext uri="{9D8B030D-6E8A-4147-A177-3AD203B41FA5}">
                      <a16:colId xmlns="" xmlns:a16="http://schemas.microsoft.com/office/drawing/2014/main" val="938173910"/>
                    </a:ext>
                  </a:extLst>
                </a:gridCol>
                <a:gridCol w="1782762">
                  <a:extLst>
                    <a:ext uri="{9D8B030D-6E8A-4147-A177-3AD203B41FA5}">
                      <a16:colId xmlns="" xmlns:a16="http://schemas.microsoft.com/office/drawing/2014/main" val="1125521658"/>
                    </a:ext>
                  </a:extLst>
                </a:gridCol>
              </a:tblGrid>
              <a:tr h="701667">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bg1"/>
                          </a:solidFill>
                          <a:effectLst/>
                          <a:latin typeface="Times" panose="02020603050405020304" pitchFamily="18" charset="0"/>
                          <a:ea typeface="ＭＳ Ｐゴシック" panose="020B0600070205080204" pitchFamily="34" charset="-128"/>
                        </a:rPr>
                        <a:t>Categorías</a:t>
                      </a:r>
                      <a:endParaRPr kumimoji="0" lang="en-US" altLang="en-US" sz="2000" b="1" i="0" u="none" strike="noStrike" cap="none" normalizeH="0" baseline="0" dirty="0">
                        <a:ln>
                          <a:noFill/>
                        </a:ln>
                        <a:solidFill>
                          <a:schemeClr val="bg1"/>
                        </a:solidFill>
                        <a:effectLst/>
                        <a:latin typeface="Times" panose="02020603050405020304" pitchFamily="18" charset="0"/>
                        <a:ea typeface="ＭＳ Ｐゴシック" panose="020B0600070205080204" pitchFamily="34" charset="-128"/>
                      </a:endParaRP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006859"/>
                    </a:solid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            Declaración del Peligro</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panose="02020603050405020304" pitchFamily="18" charset="0"/>
                          <a:ea typeface="ＭＳ Ｐゴシック" panose="020B0600070205080204" pitchFamily="34" charset="-128"/>
                        </a:rPr>
                        <a:t>Palabra de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Times" panose="02020603050405020304" pitchFamily="18" charset="0"/>
                          <a:ea typeface="ＭＳ Ｐゴシック" panose="020B0600070205080204" pitchFamily="34" charset="-128"/>
                        </a:rPr>
                        <a:t>Señalización</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rgbClr val="006859"/>
                    </a:solid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Símbolo (Pictograma)</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452190386"/>
                  </a:ext>
                </a:extLst>
              </a:tr>
              <a:tr h="1189025">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panose="02020603050405020304" pitchFamily="18" charset="0"/>
                          <a:ea typeface="ＭＳ Ｐゴシック" panose="020B0600070205080204" pitchFamily="34" charset="-128"/>
                        </a:rPr>
                        <a:t>Categoría</a:t>
                      </a:r>
                      <a:r>
                        <a:rPr kumimoji="0" lang="en-US" altLang="en-US" sz="2000" b="0" i="0" u="none" strike="noStrike" cap="none" normalizeH="0" baseline="0" dirty="0">
                          <a:ln>
                            <a:noFill/>
                          </a:ln>
                          <a:solidFill>
                            <a:schemeClr val="tx1"/>
                          </a:solidFill>
                          <a:effectLst/>
                          <a:latin typeface="Times" panose="02020603050405020304" pitchFamily="18" charset="0"/>
                          <a:ea typeface="ＭＳ Ｐゴシック" panose="020B0600070205080204" pitchFamily="34" charset="-128"/>
                        </a:rPr>
                        <a:t> 1</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Líquido y vapor extremadamente inflamables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(Punto de flash &lt; 23°C y punto inicial de ebullición ≤ 35°C) (95°F)</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r>
                        <a:rPr kumimoji="0" lang="en-US" altLang="ja-JP"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Peligro</a:t>
                      </a: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Llama</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 xmlns:a16="http://schemas.microsoft.com/office/drawing/2014/main" val="3190586542"/>
                  </a:ext>
                </a:extLst>
              </a:tr>
              <a:tr h="914406">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Categoría 2</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Líquido y vapor altamente inflamables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(Punto de flash &lt; 23°C y punto inicial de ebullición ≤ 35°C) (95°F)</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r>
                        <a:rPr kumimoji="0" lang="en-US" altLang="ja-JP"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Peligro</a:t>
                      </a: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Llama</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72060283"/>
                  </a:ext>
                </a:extLst>
              </a:tr>
              <a:tr h="914406">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Categoría 3</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Líquido y vapor inflamables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(Punto de flash ≥ 23°C y≤ 60°C) (140°F)</a:t>
                      </a:r>
                      <a:endParaRPr kumimoji="0" lang="en-US" altLang="en-US" sz="2000" b="1"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endParaRP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tc>
                  <a:txBody>
                    <a:bodyPr/>
                    <a:lstStyle>
                      <a:lvl1pPr>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r>
                        <a:rPr kumimoji="0" lang="en-US" altLang="ja-JP"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Advertencia</a:t>
                      </a: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Llama</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alpha val="20000"/>
                      </a:schemeClr>
                    </a:solidFill>
                  </a:tcPr>
                </a:tc>
                <a:extLst>
                  <a:ext uri="{0D108BD9-81ED-4DB2-BD59-A6C34878D82A}">
                    <a16:rowId xmlns="" xmlns:a16="http://schemas.microsoft.com/office/drawing/2014/main" val="535212818"/>
                  </a:ext>
                </a:extLst>
              </a:tr>
              <a:tr h="914406">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Categoría 4</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Líquid combustible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Punto de flash ≥ 60°C (140°F) y ≤ 93°C (200°F)</a:t>
                      </a:r>
                      <a:endParaRPr kumimoji="0" lang="en-US" altLang="en-US" sz="2000" b="1"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endParaRP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r>
                        <a:rPr kumimoji="0" lang="en-US" altLang="ja-JP"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Advertencia</a:t>
                      </a:r>
                      <a:r>
                        <a:rPr kumimoji="0" lang="en-US" altLang="en-US" sz="2000" b="0" i="0" u="none" strike="noStrike" cap="none" normalizeH="0" baseline="0">
                          <a:ln>
                            <a:noFill/>
                          </a:ln>
                          <a:solidFill>
                            <a:schemeClr val="tx1"/>
                          </a:solidFill>
                          <a:effectLst/>
                          <a:latin typeface="Times" panose="02020603050405020304" pitchFamily="18" charset="0"/>
                          <a:ea typeface="ＭＳ Ｐゴシック" panose="020B0600070205080204" pitchFamily="34" charset="-128"/>
                        </a:rPr>
                        <a:t>”</a:t>
                      </a: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defTabSz="457200">
                        <a:spcBef>
                          <a:spcPct val="20000"/>
                        </a:spcBef>
                        <a:defRPr sz="2800">
                          <a:solidFill>
                            <a:schemeClr val="tx1"/>
                          </a:solidFill>
                          <a:latin typeface="Times" panose="02020603050405020304" pitchFamily="18" charset="0"/>
                          <a:ea typeface="ＭＳ Ｐゴシック" panose="020B0600070205080204" pitchFamily="34" charset="-128"/>
                        </a:defRPr>
                      </a:lvl1pPr>
                      <a:lvl2pPr marL="742950" indent="-285750" defTabSz="457200">
                        <a:spcBef>
                          <a:spcPct val="20000"/>
                        </a:spcBef>
                        <a:defRPr sz="2400">
                          <a:solidFill>
                            <a:schemeClr val="tx1"/>
                          </a:solidFill>
                          <a:latin typeface="Times" panose="02020603050405020304" pitchFamily="18" charset="0"/>
                          <a:ea typeface="ＭＳ Ｐゴシック" panose="020B0600070205080204" pitchFamily="34" charset="-128"/>
                        </a:defRPr>
                      </a:lvl2pPr>
                      <a:lvl3pPr marL="1143000" indent="-228600" defTabSz="457200">
                        <a:spcBef>
                          <a:spcPct val="20000"/>
                        </a:spcBef>
                        <a:defRPr sz="2000">
                          <a:solidFill>
                            <a:schemeClr val="tx1"/>
                          </a:solidFill>
                          <a:latin typeface="Times" panose="02020603050405020304" pitchFamily="18" charset="0"/>
                          <a:ea typeface="ＭＳ Ｐゴシック" panose="020B0600070205080204" pitchFamily="34" charset="-128"/>
                        </a:defRPr>
                      </a:lvl3pPr>
                      <a:lvl4pPr marL="16002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4pPr>
                      <a:lvl5pPr marL="2057400" indent="-228600" defTabSz="457200">
                        <a:spcBef>
                          <a:spcPct val="20000"/>
                        </a:spcBef>
                        <a:defRPr>
                          <a:solidFill>
                            <a:schemeClr val="tx1"/>
                          </a:solidFill>
                          <a:latin typeface="Times"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panose="02020603050405020304" pitchFamily="18" charset="0"/>
                          <a:ea typeface="ＭＳ Ｐゴシック" panose="020B0600070205080204" pitchFamily="34" charset="-128"/>
                        </a:rPr>
                        <a:t>Sin </a:t>
                      </a:r>
                      <a:r>
                        <a:rPr kumimoji="0" lang="en-US" altLang="en-US" sz="2000" b="0" i="0" u="none" strike="noStrike" cap="none" normalizeH="0" baseline="0" dirty="0" err="1">
                          <a:ln>
                            <a:noFill/>
                          </a:ln>
                          <a:solidFill>
                            <a:schemeClr val="tx1"/>
                          </a:solidFill>
                          <a:effectLst/>
                          <a:latin typeface="Times" panose="02020603050405020304" pitchFamily="18" charset="0"/>
                          <a:ea typeface="ＭＳ Ｐゴシック" panose="020B0600070205080204" pitchFamily="34" charset="-128"/>
                        </a:rPr>
                        <a:t>símbolo</a:t>
                      </a:r>
                      <a:endParaRPr kumimoji="0" lang="en-US" altLang="en-US" sz="2000" b="0" i="0" u="none" strike="noStrike" cap="none" normalizeH="0" baseline="0" dirty="0">
                        <a:ln>
                          <a:noFill/>
                        </a:ln>
                        <a:solidFill>
                          <a:schemeClr val="tx1"/>
                        </a:solidFill>
                        <a:effectLst/>
                        <a:latin typeface="Times" panose="02020603050405020304" pitchFamily="18" charset="0"/>
                        <a:ea typeface="ＭＳ Ｐゴシック" panose="020B0600070205080204" pitchFamily="34" charset="-128"/>
                      </a:endParaRPr>
                    </a:p>
                  </a:txBody>
                  <a:tcPr marT="45725" marB="4572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7745343"/>
                  </a:ext>
                </a:extLst>
              </a:tr>
            </a:tbl>
          </a:graphicData>
        </a:graphic>
      </p:graphicFrame>
      <p:pic>
        <p:nvPicPr>
          <p:cNvPr id="59427" name="Picture 2" title="simbolo - Lla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5800" y="3048000"/>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8" name="Picture 2" title="simbolo - Lla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1601" y="4114800"/>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9" name="Picture 2" title="simbolo - Llam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5105400"/>
            <a:ext cx="7207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325A0F79-0915-44F8-B8E3-60365621FEA9}" type="slidenum">
              <a:rPr lang="tr-TR" altLang="en-US"/>
              <a:pPr/>
              <a:t>28</a:t>
            </a:fld>
            <a:endParaRPr lang="tr-TR" altLang="en-US"/>
          </a:p>
        </p:txBody>
      </p:sp>
      <p:sp>
        <p:nvSpPr>
          <p:cNvPr id="59431" name="1 Başlık"/>
          <p:cNvSpPr>
            <a:spLocks noGrp="1"/>
          </p:cNvSpPr>
          <p:nvPr>
            <p:ph type="title"/>
          </p:nvPr>
        </p:nvSpPr>
        <p:spPr bwMode="auto">
          <a:xfrm>
            <a:off x="15240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dirty="0" smtClean="0">
                <a:solidFill>
                  <a:schemeClr val="bg1"/>
                </a:solidFill>
              </a:rPr>
              <a:t>CLASIFICACIÓN DE PELIGROS FÍSICOS </a:t>
            </a:r>
            <a:endParaRPr lang="tr-TR" altLang="en-US" sz="4000"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İçerik Yer Tutucusu"/>
          <p:cNvSpPr>
            <a:spLocks noGrp="1"/>
          </p:cNvSpPr>
          <p:nvPr>
            <p:ph idx="1"/>
          </p:nvPr>
        </p:nvSpPr>
        <p:spPr bwMode="auto">
          <a:xfrm>
            <a:off x="76200" y="1447800"/>
            <a:ext cx="64008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altLang="en-US" sz="3000" smtClean="0"/>
              <a:t>Clasificación de peligros a la salud</a:t>
            </a:r>
          </a:p>
          <a:p>
            <a:pPr marL="682625" lvl="2" indent="231775">
              <a:lnSpc>
                <a:spcPct val="90000"/>
              </a:lnSpc>
            </a:pPr>
            <a:r>
              <a:rPr lang="en-US" altLang="en-US" sz="2200" smtClean="0"/>
              <a:t>Toxicidad Aguda</a:t>
            </a:r>
          </a:p>
          <a:p>
            <a:pPr marL="682625" lvl="2" indent="231775">
              <a:lnSpc>
                <a:spcPct val="90000"/>
              </a:lnSpc>
            </a:pPr>
            <a:r>
              <a:rPr lang="en-US" altLang="en-US" sz="2200" smtClean="0"/>
              <a:t>Corrosivo Cutáneo/Irritación</a:t>
            </a:r>
          </a:p>
          <a:p>
            <a:pPr marL="682625" lvl="2" indent="231775">
              <a:lnSpc>
                <a:spcPct val="90000"/>
              </a:lnSpc>
            </a:pPr>
            <a:r>
              <a:rPr lang="en-US" altLang="en-US" sz="2200" smtClean="0"/>
              <a:t>Daño Ocular Severo/Irritación Ocular</a:t>
            </a:r>
          </a:p>
          <a:p>
            <a:pPr marL="682625" lvl="2" indent="231775">
              <a:lnSpc>
                <a:spcPct val="90000"/>
              </a:lnSpc>
            </a:pPr>
            <a:r>
              <a:rPr lang="en-US" altLang="en-US" sz="2200" smtClean="0"/>
              <a:t>Sensitización Respiratoria o Cutánea </a:t>
            </a:r>
          </a:p>
          <a:p>
            <a:pPr marL="682625" lvl="2" indent="231775">
              <a:lnSpc>
                <a:spcPct val="90000"/>
              </a:lnSpc>
            </a:pPr>
            <a:r>
              <a:rPr lang="en-US" altLang="en-US" sz="2200" smtClean="0"/>
              <a:t>Mutagenicidad a Células Germinales</a:t>
            </a:r>
          </a:p>
          <a:p>
            <a:pPr marL="682625" lvl="2" indent="231775">
              <a:lnSpc>
                <a:spcPct val="90000"/>
              </a:lnSpc>
            </a:pPr>
            <a:r>
              <a:rPr lang="en-US" altLang="en-US" sz="2200" smtClean="0"/>
              <a:t>Carcinogenicidad</a:t>
            </a:r>
          </a:p>
          <a:p>
            <a:pPr marL="682625" lvl="2" indent="231775">
              <a:lnSpc>
                <a:spcPct val="90000"/>
              </a:lnSpc>
            </a:pPr>
            <a:r>
              <a:rPr lang="en-US" altLang="en-US" sz="2200" smtClean="0"/>
              <a:t>Toxicología Reproductiva</a:t>
            </a:r>
          </a:p>
          <a:p>
            <a:pPr marL="682625" lvl="2" indent="231775">
              <a:lnSpc>
                <a:spcPct val="90000"/>
              </a:lnSpc>
            </a:pPr>
            <a:r>
              <a:rPr lang="en-US" altLang="en-US" sz="2200" smtClean="0"/>
              <a:t>Toxicidad Sistémica a Órganos </a:t>
            </a:r>
          </a:p>
          <a:p>
            <a:pPr marL="682625" lvl="2" indent="231775">
              <a:lnSpc>
                <a:spcPct val="90000"/>
              </a:lnSpc>
              <a:buFontTx/>
              <a:buNone/>
            </a:pPr>
            <a:r>
              <a:rPr lang="en-US" altLang="en-US" sz="2200" smtClean="0"/>
              <a:t>Diana – Una Sola Exposición </a:t>
            </a:r>
          </a:p>
          <a:p>
            <a:pPr marL="682625" lvl="2" indent="231775">
              <a:lnSpc>
                <a:spcPct val="90000"/>
              </a:lnSpc>
            </a:pPr>
            <a:r>
              <a:rPr lang="en-US" altLang="en-US" sz="2200" smtClean="0"/>
              <a:t>Toxicidad Sistémica a Órganos </a:t>
            </a:r>
          </a:p>
          <a:p>
            <a:pPr marL="682625" lvl="2" indent="231775">
              <a:lnSpc>
                <a:spcPct val="90000"/>
              </a:lnSpc>
              <a:buFontTx/>
              <a:buNone/>
            </a:pPr>
            <a:r>
              <a:rPr lang="en-US" altLang="en-US" sz="2200" smtClean="0"/>
              <a:t>Diana – Exposición Repetitiva</a:t>
            </a:r>
          </a:p>
          <a:p>
            <a:pPr marL="682625" lvl="2" indent="231775">
              <a:lnSpc>
                <a:spcPct val="90000"/>
              </a:lnSpc>
            </a:pPr>
            <a:r>
              <a:rPr lang="en-US" altLang="en-US" sz="2200" smtClean="0"/>
              <a:t>Toxicidad por Aspiración</a:t>
            </a:r>
          </a:p>
          <a:p>
            <a:pPr lvl="1">
              <a:lnSpc>
                <a:spcPct val="90000"/>
              </a:lnSpc>
            </a:pPr>
            <a:endParaRPr lang="tr-TR" altLang="en-US" sz="2600" smtClean="0"/>
          </a:p>
        </p:txBody>
      </p:sp>
      <p:sp>
        <p:nvSpPr>
          <p:cNvPr id="61443" name="Slide Number Placeholder 3"/>
          <p:cNvSpPr txBox="1">
            <a:spLocks/>
          </p:cNvSpPr>
          <p:nvPr/>
        </p:nvSpPr>
        <p:spPr bwMode="auto">
          <a:xfrm>
            <a:off x="8610600" y="6324600"/>
            <a:ext cx="53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EB505E1-424D-4545-8E19-72E07806DB85}" type="slidenum">
              <a:rPr lang="tr-TR" altLang="en-US"/>
              <a:pPr/>
              <a:t>29</a:t>
            </a:fld>
            <a:endParaRPr lang="tr-TR" altLang="en-US"/>
          </a:p>
        </p:txBody>
      </p:sp>
      <p:sp>
        <p:nvSpPr>
          <p:cNvPr id="61444" name="1 Başlık"/>
          <p:cNvSpPr>
            <a:spLocks noGrp="1"/>
          </p:cNvSpPr>
          <p:nvPr>
            <p:ph type="title"/>
          </p:nvPr>
        </p:nvSpPr>
        <p:spPr bwMode="auto">
          <a:xfrm>
            <a:off x="16764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chemeClr val="bg1"/>
                </a:solidFill>
              </a:rPr>
              <a:t>CLASIFICACIÓN DE PELIGROS A LA SALUD</a:t>
            </a:r>
            <a:endParaRPr lang="tr-TR" altLang="en-US" sz="4000" smtClean="0">
              <a:solidFill>
                <a:schemeClr val="bg1"/>
              </a:solidFill>
            </a:endParaRPr>
          </a:p>
        </p:txBody>
      </p:sp>
      <p:pic>
        <p:nvPicPr>
          <p:cNvPr id="61445" name="Picture 2" descr="http://t2.gstatic.com/images?q=tbn:ANd9GcTTVosAWI92rE-Evtjcs5SWvLCoicRJTb_Vl6GXxGP70_NLoNM8" title="imagen - dedo pulgar del pi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600200"/>
            <a:ext cx="27717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title="imagen - oj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42672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bwMode="auto">
          <a:xfrm>
            <a:off x="304800" y="1447800"/>
            <a:ext cx="8569325"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n-US" sz="2900" b="1" smtClean="0"/>
              <a:t>ESTADOS UNIDOS</a:t>
            </a:r>
            <a:br>
              <a:rPr lang="es-MX" altLang="en-US" sz="2900" b="1" smtClean="0"/>
            </a:br>
            <a:r>
              <a:rPr lang="es-MX" altLang="en-US" sz="2900" b="1" smtClean="0"/>
              <a:t>MINISTERIO DE TRABAJO </a:t>
            </a:r>
            <a:r>
              <a:rPr lang="es-MX" altLang="en-US" sz="2900" b="1" smtClean="0">
                <a:solidFill>
                  <a:srgbClr val="FF0000"/>
                </a:solidFill>
              </a:rPr>
              <a:t> </a:t>
            </a:r>
            <a:r>
              <a:rPr lang="es-MX" altLang="en-US" sz="2900" b="1" smtClean="0"/>
              <a:t/>
            </a:r>
            <a:br>
              <a:rPr lang="es-MX" altLang="en-US" sz="2900" b="1" smtClean="0"/>
            </a:br>
            <a:r>
              <a:rPr lang="es-MX" altLang="en-US" sz="2900" b="1" smtClean="0"/>
              <a:t>Administración de Seguridad y Salud Ocupacional [Occupational Safety and Health Administration] (OSHA)</a:t>
            </a:r>
            <a:br>
              <a:rPr lang="es-MX" altLang="en-US" sz="2900" b="1" smtClean="0"/>
            </a:br>
            <a:r>
              <a:rPr lang="es-MX" altLang="en-US" sz="2900" b="1" smtClean="0">
                <a:solidFill>
                  <a:schemeClr val="tx1"/>
                </a:solidFill>
              </a:rPr>
              <a:t>Subvención de Entrenamiento Susan Harwood</a:t>
            </a:r>
            <a:br>
              <a:rPr lang="es-MX" altLang="en-US" sz="2900" b="1" smtClean="0">
                <a:solidFill>
                  <a:schemeClr val="tx1"/>
                </a:solidFill>
              </a:rPr>
            </a:br>
            <a:r>
              <a:rPr lang="es-MX" altLang="en-US" sz="2900" b="1" smtClean="0">
                <a:solidFill>
                  <a:schemeClr val="tx1"/>
                </a:solidFill>
              </a:rPr>
              <a:t>SH-27686-SH5 </a:t>
            </a:r>
            <a:r>
              <a:rPr lang="es-MX" altLang="en-US" sz="2900" b="1" smtClean="0"/>
              <a:t/>
            </a:r>
            <a:br>
              <a:rPr lang="es-MX" altLang="en-US" sz="2900" b="1" smtClean="0"/>
            </a:br>
            <a:r>
              <a:rPr lang="es-MX" altLang="en-US" sz="2900" smtClean="0"/>
              <a:t/>
            </a:r>
            <a:br>
              <a:rPr lang="es-MX" altLang="en-US" sz="2900" smtClean="0"/>
            </a:br>
            <a:r>
              <a:rPr lang="es-MX" altLang="en-US" sz="2900" b="1" smtClean="0"/>
              <a:t/>
            </a:r>
            <a:br>
              <a:rPr lang="es-MX" altLang="en-US" sz="2900" b="1" smtClean="0"/>
            </a:br>
            <a:endParaRPr lang="es-MX" altLang="en-US" sz="2900" smtClean="0"/>
          </a:p>
        </p:txBody>
      </p:sp>
      <p:sp>
        <p:nvSpPr>
          <p:cNvPr id="8195" name="2 İçerik Yer Tutucusu"/>
          <p:cNvSpPr>
            <a:spLocks noGrp="1"/>
          </p:cNvSpPr>
          <p:nvPr>
            <p:ph idx="1"/>
          </p:nvPr>
        </p:nvSpPr>
        <p:spPr bwMode="auto">
          <a:xfrm>
            <a:off x="0" y="5802313"/>
            <a:ext cx="9144000" cy="792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buFontTx/>
              <a:buNone/>
              <a:defRPr/>
            </a:pPr>
            <a:r>
              <a:rPr lang="es-MX" sz="1200" dirty="0">
                <a:latin typeface="Calibri" panose="020F0502020204030204" pitchFamily="34" charset="0"/>
                <a:cs typeface="Calibri" panose="020F0502020204030204" pitchFamily="34" charset="0"/>
              </a:rPr>
              <a:t>Este material ha sido producido bajo la subvención </a:t>
            </a:r>
            <a:r>
              <a:rPr lang="es-MX" sz="1200" dirty="0" err="1">
                <a:latin typeface="Calibri" panose="020F0502020204030204" pitchFamily="34" charset="0"/>
                <a:cs typeface="Calibri" panose="020F0502020204030204" pitchFamily="34" charset="0"/>
              </a:rPr>
              <a:t>Susan</a:t>
            </a:r>
            <a:r>
              <a:rPr lang="es-MX" sz="1200" dirty="0">
                <a:latin typeface="Calibri" panose="020F0502020204030204" pitchFamily="34" charset="0"/>
                <a:cs typeface="Calibri" panose="020F0502020204030204" pitchFamily="34" charset="0"/>
              </a:rPr>
              <a:t> </a:t>
            </a:r>
            <a:r>
              <a:rPr lang="es-MX" sz="1200" dirty="0" err="1">
                <a:latin typeface="Calibri" panose="020F0502020204030204" pitchFamily="34" charset="0"/>
                <a:cs typeface="Calibri" panose="020F0502020204030204" pitchFamily="34" charset="0"/>
              </a:rPr>
              <a:t>Harwood</a:t>
            </a:r>
            <a:r>
              <a:rPr lang="es-MX" sz="1200" dirty="0">
                <a:latin typeface="Calibri" panose="020F0502020204030204" pitchFamily="34" charset="0"/>
                <a:cs typeface="Calibri" panose="020F0502020204030204" pitchFamily="34" charset="0"/>
              </a:rPr>
              <a:t> número </a:t>
            </a:r>
            <a:r>
              <a:rPr lang="es-MX" sz="1200" b="1" dirty="0">
                <a:latin typeface="Calibri" panose="020F0502020204030204" pitchFamily="34" charset="0"/>
                <a:cs typeface="Calibri" panose="020F0502020204030204" pitchFamily="34" charset="0"/>
              </a:rPr>
              <a:t>SH-26321-SH4 </a:t>
            </a:r>
            <a:r>
              <a:rPr lang="es-MX" sz="1200" dirty="0">
                <a:latin typeface="Calibri" panose="020F0502020204030204" pitchFamily="34" charset="0"/>
                <a:cs typeface="Calibri" panose="020F0502020204030204" pitchFamily="34" charset="0"/>
              </a:rPr>
              <a:t>Administración de Seguridad y Salud Ocupacional. Ministerio de Trabajo de los EE.UU.</a:t>
            </a:r>
            <a:r>
              <a:rPr lang="es-ES" sz="1200" kern="1200" dirty="0">
                <a:latin typeface="Calibri" panose="020F0502020204030204" pitchFamily="34" charset="0"/>
                <a:ea typeface="ＭＳ Ｐゴシック" charset="-128"/>
                <a:cs typeface="Calibri" panose="020F0502020204030204" pitchFamily="34" charset="0"/>
              </a:rPr>
              <a:t> No refleja necesariamente los puntos de vista o las políticas del Ministerio  de Trabajo de los EE.UU., ni tampoco la mención de nombres comerciales, productos comerciales u organizaciones implica respaldo por parte del Gobierno de los EE.UU.</a:t>
            </a:r>
            <a:endParaRPr lang="es-MX" sz="1200" dirty="0">
              <a:latin typeface="Calibri" panose="020F0502020204030204" pitchFamily="34" charset="0"/>
              <a:cs typeface="Calibri" panose="020F0502020204030204" pitchFamily="34" charset="0"/>
            </a:endParaRPr>
          </a:p>
        </p:txBody>
      </p:sp>
      <p:sp>
        <p:nvSpPr>
          <p:cNvPr id="8196"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97BAFA0C-E29F-4024-8381-DE84A2161F10}" type="slidenum">
              <a:rPr lang="tr-TR" altLang="en-US"/>
              <a:pPr/>
              <a:t>3</a:t>
            </a:fld>
            <a:endParaRPr lang="tr-TR" altLang="en-US"/>
          </a:p>
        </p:txBody>
      </p:sp>
      <p:sp>
        <p:nvSpPr>
          <p:cNvPr id="8197" name="1 Başlık"/>
          <p:cNvSpPr txBox="1">
            <a:spLocks/>
          </p:cNvSpPr>
          <p:nvPr/>
        </p:nvSpPr>
        <p:spPr bwMode="auto">
          <a:xfrm>
            <a:off x="457200" y="457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tr-TR" altLang="en-US" sz="3600">
                <a:solidFill>
                  <a:schemeClr val="bg1"/>
                </a:solidFill>
              </a:rPr>
              <a:t>      RECONOCIMIENTO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title="tablo - clasificacion de peligros a la salud"/>
          <p:cNvGraphicFramePr>
            <a:graphicFrameLocks noGrp="1"/>
          </p:cNvGraphicFramePr>
          <p:nvPr>
            <p:extLst>
              <p:ext uri="{D42A27DB-BD31-4B8C-83A1-F6EECF244321}">
                <p14:modId xmlns:p14="http://schemas.microsoft.com/office/powerpoint/2010/main" val="3838894502"/>
              </p:ext>
            </p:extLst>
          </p:nvPr>
        </p:nvGraphicFramePr>
        <p:xfrm>
          <a:off x="198438" y="1524000"/>
          <a:ext cx="8793162" cy="5100639"/>
        </p:xfrm>
        <a:graphic>
          <a:graphicData uri="http://schemas.openxmlformats.org/drawingml/2006/table">
            <a:tbl>
              <a:tblPr firstRow="1"/>
              <a:tblGrid>
                <a:gridCol w="4754562">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tblGrid>
              <a:tr h="6096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Times" pitchFamily="-110" charset="0"/>
                          <a:ea typeface="MS PGothic" pitchFamily="34" charset="-128"/>
                        </a:rPr>
                        <a:t>Clase</a:t>
                      </a:r>
                      <a:r>
                        <a:rPr kumimoji="0" lang="en-US" sz="2000" b="1" i="0" u="none" strike="noStrike" cap="none" normalizeH="0" baseline="0" dirty="0">
                          <a:ln>
                            <a:noFill/>
                          </a:ln>
                          <a:solidFill>
                            <a:schemeClr val="bg1"/>
                          </a:solidFill>
                          <a:effectLst/>
                          <a:latin typeface="Times" pitchFamily="-110" charset="0"/>
                          <a:ea typeface="MS PGothic" pitchFamily="34" charset="-128"/>
                        </a:rPr>
                        <a:t> de </a:t>
                      </a:r>
                      <a:r>
                        <a:rPr kumimoji="0" lang="en-US" sz="2000" b="1" i="0" u="none" strike="noStrike" cap="none" normalizeH="0" baseline="0" dirty="0" err="1">
                          <a:ln>
                            <a:noFill/>
                          </a:ln>
                          <a:solidFill>
                            <a:schemeClr val="bg1"/>
                          </a:solidFill>
                          <a:effectLst/>
                          <a:latin typeface="Times" pitchFamily="-110" charset="0"/>
                          <a:ea typeface="MS PGothic" pitchFamily="34" charset="-128"/>
                        </a:rPr>
                        <a:t>Peligro</a:t>
                      </a:r>
                      <a:endParaRPr kumimoji="0" lang="en-US" sz="2000" b="1" i="0" u="none" strike="noStrike" cap="none" normalizeH="0" baseline="0" dirty="0">
                        <a:ln>
                          <a:noFill/>
                        </a:ln>
                        <a:solidFill>
                          <a:schemeClr val="bg1"/>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solid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Categorías de Peligro</a:t>
                      </a:r>
                      <a:endParaRPr kumimoji="0" lang="en-US" sz="20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286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Toxicidad Aguda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3</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4</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286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Corrosión Cutánea/Irritación</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1B</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1C</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286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Daño Ocular Serio / Irritación Ocular</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2B</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286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Sensitización Respiratoria o Cutánea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286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Mutagenicidad a Células Germinales</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1B</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286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Carcinogenicidad</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1B</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968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Toxicología Reproductiva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1B</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Efectos a o via lactancia</a:t>
                      </a:r>
                      <a:endParaRPr kumimoji="0" lang="en-US" sz="1600" b="0" i="0" u="none" strike="noStrike" cap="none" normalizeH="0" baseline="0">
                        <a:ln>
                          <a:noFill/>
                        </a:ln>
                        <a:solidFill>
                          <a:schemeClr val="tx1"/>
                        </a:solidFill>
                        <a:effectLst/>
                        <a:latin typeface="Tahoma"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96888">
                <a:tc>
                  <a:txBody>
                    <a:bodyPr/>
                    <a:lstStyle/>
                    <a:p>
                      <a:pPr marL="225425" marR="0" lvl="1" indent="2317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pitchFamily="-110" charset="0"/>
                          <a:ea typeface="MS PGothic" pitchFamily="34" charset="-128"/>
                        </a:rPr>
                        <a:t>Toxicidad</a:t>
                      </a:r>
                      <a:r>
                        <a:rPr kumimoji="0" lang="en-US" sz="1600" b="0" i="0" u="none" strike="noStrike" cap="none" normalizeH="0" baseline="0" dirty="0">
                          <a:ln>
                            <a:noFill/>
                          </a:ln>
                          <a:solidFill>
                            <a:schemeClr val="tx1"/>
                          </a:solidFill>
                          <a:effectLst/>
                          <a:latin typeface="Times" pitchFamily="-110" charset="0"/>
                          <a:ea typeface="MS PGothic" pitchFamily="34" charset="-128"/>
                        </a:rPr>
                        <a:t> </a:t>
                      </a:r>
                      <a:r>
                        <a:rPr kumimoji="0" lang="en-US" sz="1600" b="0" i="0" u="none" strike="noStrike" cap="none" normalizeH="0" baseline="0" dirty="0" err="1">
                          <a:ln>
                            <a:noFill/>
                          </a:ln>
                          <a:solidFill>
                            <a:schemeClr val="tx1"/>
                          </a:solidFill>
                          <a:effectLst/>
                          <a:latin typeface="Times" pitchFamily="-110" charset="0"/>
                          <a:ea typeface="MS PGothic" pitchFamily="34" charset="-128"/>
                        </a:rPr>
                        <a:t>Sistémica</a:t>
                      </a:r>
                      <a:r>
                        <a:rPr kumimoji="0" lang="en-US" sz="1600" b="0" i="0" u="none" strike="noStrike" cap="none" normalizeH="0" baseline="0" dirty="0">
                          <a:ln>
                            <a:noFill/>
                          </a:ln>
                          <a:solidFill>
                            <a:schemeClr val="tx1"/>
                          </a:solidFill>
                          <a:effectLst/>
                          <a:latin typeface="Times" pitchFamily="-110" charset="0"/>
                          <a:ea typeface="MS PGothic" pitchFamily="34" charset="-128"/>
                        </a:rPr>
                        <a:t> a </a:t>
                      </a:r>
                      <a:r>
                        <a:rPr kumimoji="0" lang="en-US" sz="1600" b="0" i="0" u="none" strike="noStrike" cap="none" normalizeH="0" baseline="0" dirty="0" err="1">
                          <a:ln>
                            <a:noFill/>
                          </a:ln>
                          <a:solidFill>
                            <a:schemeClr val="tx1"/>
                          </a:solidFill>
                          <a:effectLst/>
                          <a:latin typeface="Times" pitchFamily="-110" charset="0"/>
                          <a:ea typeface="MS PGothic" pitchFamily="34" charset="-128"/>
                        </a:rPr>
                        <a:t>Órganos</a:t>
                      </a:r>
                      <a:r>
                        <a:rPr kumimoji="0" lang="en-US" sz="1600" b="0" i="0" u="none" strike="noStrike" cap="none" normalizeH="0" baseline="0" dirty="0">
                          <a:ln>
                            <a:noFill/>
                          </a:ln>
                          <a:solidFill>
                            <a:schemeClr val="tx1"/>
                          </a:solidFill>
                          <a:effectLst/>
                          <a:latin typeface="Times" pitchFamily="-110" charset="0"/>
                          <a:ea typeface="MS PGothic" pitchFamily="34" charset="-128"/>
                        </a:rPr>
                        <a:t> Diana  (</a:t>
                      </a:r>
                      <a:r>
                        <a:rPr kumimoji="0" lang="en-US" sz="1600" b="0" i="0" u="none" strike="noStrike" cap="none" normalizeH="0" baseline="0" dirty="0" err="1">
                          <a:ln>
                            <a:noFill/>
                          </a:ln>
                          <a:solidFill>
                            <a:schemeClr val="tx1"/>
                          </a:solidFill>
                          <a:effectLst/>
                          <a:latin typeface="Times" pitchFamily="-110" charset="0"/>
                          <a:ea typeface="MS PGothic" pitchFamily="34" charset="-128"/>
                        </a:rPr>
                        <a:t>Una</a:t>
                      </a:r>
                      <a:r>
                        <a:rPr kumimoji="0" lang="en-US" sz="1600" b="0" i="0" u="none" strike="noStrike" cap="none" normalizeH="0" baseline="0" dirty="0">
                          <a:ln>
                            <a:noFill/>
                          </a:ln>
                          <a:solidFill>
                            <a:schemeClr val="tx1"/>
                          </a:solidFill>
                          <a:effectLst/>
                          <a:latin typeface="Times" pitchFamily="-110" charset="0"/>
                          <a:ea typeface="MS PGothic" pitchFamily="34" charset="-128"/>
                        </a:rPr>
                        <a:t> Sola </a:t>
                      </a:r>
                      <a:r>
                        <a:rPr kumimoji="0" lang="en-US" sz="1600" b="0" i="0" u="none" strike="noStrike" cap="none" normalizeH="0" baseline="0" dirty="0" err="1">
                          <a:ln>
                            <a:noFill/>
                          </a:ln>
                          <a:solidFill>
                            <a:schemeClr val="tx1"/>
                          </a:solidFill>
                          <a:effectLst/>
                          <a:latin typeface="Times" pitchFamily="-110" charset="0"/>
                          <a:ea typeface="MS PGothic" pitchFamily="34" charset="-128"/>
                        </a:rPr>
                        <a:t>Exposición</a:t>
                      </a:r>
                      <a:r>
                        <a:rPr kumimoji="0" lang="en-US" sz="1600" b="0" i="0" u="none" strike="noStrike" cap="none" normalizeH="0" baseline="0" dirty="0">
                          <a:ln>
                            <a:noFill/>
                          </a:ln>
                          <a:solidFill>
                            <a:schemeClr val="tx1"/>
                          </a:solidFill>
                          <a:effectLst/>
                          <a:latin typeface="Times" pitchFamily="-110" charset="0"/>
                          <a:ea typeface="MS PGothic" pitchFamily="34" charset="-128"/>
                        </a:rPr>
                        <a:t>) </a:t>
                      </a: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3</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96888">
                <a:tc>
                  <a:txBody>
                    <a:bodyPr/>
                    <a:lstStyle/>
                    <a:p>
                      <a:pPr marL="225425" marR="0" lvl="1" indent="231775"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pitchFamily="-110" charset="0"/>
                          <a:ea typeface="MS PGothic" pitchFamily="34" charset="-128"/>
                        </a:rPr>
                        <a:t>Toxicidad</a:t>
                      </a:r>
                      <a:r>
                        <a:rPr kumimoji="0" lang="en-US" sz="1600" b="0" i="0" u="none" strike="noStrike" cap="none" normalizeH="0" baseline="0" dirty="0">
                          <a:ln>
                            <a:noFill/>
                          </a:ln>
                          <a:solidFill>
                            <a:schemeClr val="tx1"/>
                          </a:solidFill>
                          <a:effectLst/>
                          <a:latin typeface="Times" pitchFamily="-110" charset="0"/>
                          <a:ea typeface="MS PGothic" pitchFamily="34" charset="-128"/>
                        </a:rPr>
                        <a:t> </a:t>
                      </a:r>
                      <a:r>
                        <a:rPr kumimoji="0" lang="en-US" sz="1600" b="0" i="0" u="none" strike="noStrike" cap="none" normalizeH="0" baseline="0" dirty="0" err="1">
                          <a:ln>
                            <a:noFill/>
                          </a:ln>
                          <a:solidFill>
                            <a:schemeClr val="tx1"/>
                          </a:solidFill>
                          <a:effectLst/>
                          <a:latin typeface="Times" pitchFamily="-110" charset="0"/>
                          <a:ea typeface="MS PGothic" pitchFamily="34" charset="-128"/>
                        </a:rPr>
                        <a:t>Sistémica</a:t>
                      </a:r>
                      <a:r>
                        <a:rPr kumimoji="0" lang="en-US" sz="1600" b="0" i="0" u="none" strike="noStrike" cap="none" normalizeH="0" baseline="0" dirty="0">
                          <a:ln>
                            <a:noFill/>
                          </a:ln>
                          <a:solidFill>
                            <a:schemeClr val="tx1"/>
                          </a:solidFill>
                          <a:effectLst/>
                          <a:latin typeface="Times" pitchFamily="-110" charset="0"/>
                          <a:ea typeface="MS PGothic" pitchFamily="34" charset="-128"/>
                        </a:rPr>
                        <a:t> a </a:t>
                      </a:r>
                      <a:r>
                        <a:rPr kumimoji="0" lang="en-US" sz="1600" b="0" i="0" u="none" strike="noStrike" cap="none" normalizeH="0" baseline="0" dirty="0" err="1">
                          <a:ln>
                            <a:noFill/>
                          </a:ln>
                          <a:solidFill>
                            <a:schemeClr val="tx1"/>
                          </a:solidFill>
                          <a:effectLst/>
                          <a:latin typeface="Times" pitchFamily="-110" charset="0"/>
                          <a:ea typeface="MS PGothic" pitchFamily="34" charset="-128"/>
                        </a:rPr>
                        <a:t>Órganos</a:t>
                      </a:r>
                      <a:r>
                        <a:rPr kumimoji="0" lang="en-US" sz="1600" b="0" i="0" u="none" strike="noStrike" cap="none" normalizeH="0" baseline="0" dirty="0">
                          <a:ln>
                            <a:noFill/>
                          </a:ln>
                          <a:solidFill>
                            <a:schemeClr val="tx1"/>
                          </a:solidFill>
                          <a:effectLst/>
                          <a:latin typeface="Times" pitchFamily="-110" charset="0"/>
                          <a:ea typeface="MS PGothic" pitchFamily="34" charset="-128"/>
                        </a:rPr>
                        <a:t> Diana (</a:t>
                      </a:r>
                      <a:r>
                        <a:rPr kumimoji="0" lang="en-US" sz="1600" b="0" i="0" u="none" strike="noStrike" cap="none" normalizeH="0" baseline="0" dirty="0" err="1">
                          <a:ln>
                            <a:noFill/>
                          </a:ln>
                          <a:solidFill>
                            <a:schemeClr val="tx1"/>
                          </a:solidFill>
                          <a:effectLst/>
                          <a:latin typeface="Times" pitchFamily="-110" charset="0"/>
                          <a:ea typeface="MS PGothic" pitchFamily="34" charset="-128"/>
                        </a:rPr>
                        <a:t>Exposición</a:t>
                      </a:r>
                      <a:r>
                        <a:rPr kumimoji="0" lang="en-US" sz="1600" b="0" i="0" u="none" strike="noStrike" cap="none" normalizeH="0" baseline="0" dirty="0">
                          <a:ln>
                            <a:noFill/>
                          </a:ln>
                          <a:solidFill>
                            <a:schemeClr val="tx1"/>
                          </a:solidFill>
                          <a:effectLst/>
                          <a:latin typeface="Times" pitchFamily="-110" charset="0"/>
                          <a:ea typeface="MS PGothic" pitchFamily="34" charset="-128"/>
                        </a:rPr>
                        <a:t> </a:t>
                      </a:r>
                      <a:r>
                        <a:rPr kumimoji="0" lang="en-US" sz="1600" b="0" i="0" u="none" strike="noStrike" cap="none" normalizeH="0" baseline="0" dirty="0" err="1">
                          <a:ln>
                            <a:noFill/>
                          </a:ln>
                          <a:solidFill>
                            <a:schemeClr val="tx1"/>
                          </a:solidFill>
                          <a:effectLst/>
                          <a:latin typeface="Times" pitchFamily="-110" charset="0"/>
                          <a:ea typeface="MS PGothic" pitchFamily="34" charset="-128"/>
                        </a:rPr>
                        <a:t>Repetitiva</a:t>
                      </a:r>
                      <a:r>
                        <a:rPr kumimoji="0" lang="en-US" sz="1600" b="0" i="0" u="none" strike="noStrike" cap="none" normalizeH="0" baseline="0" dirty="0">
                          <a:ln>
                            <a:noFill/>
                          </a:ln>
                          <a:solidFill>
                            <a:schemeClr val="tx1"/>
                          </a:solidFill>
                          <a:effectLst/>
                          <a:latin typeface="Times" pitchFamily="-110" charset="0"/>
                          <a:ea typeface="MS PGothic" pitchFamily="34" charset="-128"/>
                        </a:rPr>
                        <a:t>)</a:t>
                      </a: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2</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286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Toxicidad por Aspiración</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1</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pitchFamily="-110" charset="0"/>
                          <a:ea typeface="MS PGothic" pitchFamily="34" charset="-128"/>
                        </a:rPr>
                        <a:t> </a:t>
                      </a:r>
                      <a:endParaRPr kumimoji="0" lang="en-US" sz="1600" b="0"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10" charset="0"/>
                          <a:ea typeface="MS PGothic" pitchFamily="34" charset="-128"/>
                        </a:rPr>
                        <a:t> </a:t>
                      </a:r>
                      <a:endParaRPr kumimoji="0" lang="en-US" sz="1600" b="0" i="0" u="none" strike="noStrike" cap="none" normalizeH="0" baseline="0" dirty="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63561" name="4 Slayt Numarası Yer Tutucusu"/>
          <p:cNvSpPr>
            <a:spLocks noGrp="1"/>
          </p:cNvSpPr>
          <p:nvPr>
            <p:ph type="sldNum" sz="quarter" idx="4294967295"/>
          </p:nvPr>
        </p:nvSpPr>
        <p:spPr bwMode="auto">
          <a:xfrm>
            <a:off x="8305800" y="6675438"/>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0BC46A10-3DE2-4C58-A5EB-2AB2C5B3F177}" type="slidenum">
              <a:rPr lang="tr-TR" altLang="en-US">
                <a:solidFill>
                  <a:schemeClr val="bg1"/>
                </a:solidFill>
              </a:rPr>
              <a:pPr/>
              <a:t>30</a:t>
            </a:fld>
            <a:endParaRPr lang="tr-TR" altLang="en-US">
              <a:solidFill>
                <a:schemeClr val="bg1"/>
              </a:solidFill>
            </a:endParaRPr>
          </a:p>
        </p:txBody>
      </p:sp>
      <p:sp>
        <p:nvSpPr>
          <p:cNvPr id="63562" name="1 Başlık"/>
          <p:cNvSpPr>
            <a:spLocks noGrp="1"/>
          </p:cNvSpPr>
          <p:nvPr>
            <p:ph type="title"/>
          </p:nvPr>
        </p:nvSpPr>
        <p:spPr bwMode="auto">
          <a:xfrm>
            <a:off x="16764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dirty="0" smtClean="0">
                <a:solidFill>
                  <a:schemeClr val="bg1"/>
                </a:solidFill>
              </a:rPr>
              <a:t>CLASIFICACIÓN DE PELIGROS A LA SALUD </a:t>
            </a:r>
            <a:endParaRPr lang="tr-TR" altLang="en-US" sz="40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title="Tablo - dano ocular serio/irritacion"/>
          <p:cNvGraphicFramePr>
            <a:graphicFrameLocks noGrp="1"/>
          </p:cNvGraphicFramePr>
          <p:nvPr>
            <p:extLst>
              <p:ext uri="{D42A27DB-BD31-4B8C-83A1-F6EECF244321}">
                <p14:modId xmlns:p14="http://schemas.microsoft.com/office/powerpoint/2010/main" val="4003027894"/>
              </p:ext>
            </p:extLst>
          </p:nvPr>
        </p:nvGraphicFramePr>
        <p:xfrm>
          <a:off x="228600" y="1905000"/>
          <a:ext cx="8677275" cy="4210050"/>
        </p:xfrm>
        <a:graphic>
          <a:graphicData uri="http://schemas.openxmlformats.org/drawingml/2006/table">
            <a:tbl>
              <a:tblPr firstRow="1"/>
              <a:tblGrid>
                <a:gridCol w="1843088">
                  <a:extLst>
                    <a:ext uri="{9D8B030D-6E8A-4147-A177-3AD203B41FA5}">
                      <a16:colId xmlns="" xmlns:a16="http://schemas.microsoft.com/office/drawing/2014/main" val="20000"/>
                    </a:ext>
                  </a:extLst>
                </a:gridCol>
                <a:gridCol w="2909887">
                  <a:extLst>
                    <a:ext uri="{9D8B030D-6E8A-4147-A177-3AD203B41FA5}">
                      <a16:colId xmlns="" xmlns:a16="http://schemas.microsoft.com/office/drawing/2014/main" val="20001"/>
                    </a:ext>
                  </a:extLst>
                </a:gridCol>
                <a:gridCol w="1655763">
                  <a:extLst>
                    <a:ext uri="{9D8B030D-6E8A-4147-A177-3AD203B41FA5}">
                      <a16:colId xmlns="" xmlns:a16="http://schemas.microsoft.com/office/drawing/2014/main" val="20002"/>
                    </a:ext>
                  </a:extLst>
                </a:gridCol>
                <a:gridCol w="2268537">
                  <a:extLst>
                    <a:ext uri="{9D8B030D-6E8A-4147-A177-3AD203B41FA5}">
                      <a16:colId xmlns="" xmlns:a16="http://schemas.microsoft.com/office/drawing/2014/main" val="20003"/>
                    </a:ext>
                  </a:extLst>
                </a:gridCol>
              </a:tblGrid>
              <a:tr h="1219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pitchFamily="-110" charset="0"/>
                          <a:ea typeface="MS PGothic" pitchFamily="34" charset="-128"/>
                        </a:rPr>
                        <a:t>Categorías</a:t>
                      </a:r>
                      <a:endParaRPr kumimoji="0" lang="en-US" sz="2000" b="1" i="0" u="none" strike="noStrike" cap="none" normalizeH="0" baseline="0" dirty="0">
                        <a:ln>
                          <a:noFill/>
                        </a:ln>
                        <a:solidFill>
                          <a:schemeClr val="tx1"/>
                        </a:solidFill>
                        <a:effectLst/>
                        <a:latin typeface="Times" pitchFamily="-110" charset="0"/>
                        <a:ea typeface="MS PGothic" pitchFamily="34" charset="-128"/>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Declaración del Peligro</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Palabra de Señalización</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Símbolo (Pictograma)</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38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Categoría 1</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(Daño Ocular)</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145F4D">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Causa daño ocular serio</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a:t>
                      </a:r>
                      <a:r>
                        <a:rPr kumimoji="0" lang="en-US" altLang="ja-JP" sz="2000" b="0" i="0" u="none" strike="noStrike" cap="none" normalizeH="0" baseline="0">
                          <a:ln>
                            <a:noFill/>
                          </a:ln>
                          <a:solidFill>
                            <a:schemeClr val="tx1"/>
                          </a:solidFill>
                          <a:effectLst/>
                          <a:latin typeface="Times" pitchFamily="-110" charset="0"/>
                          <a:ea typeface="MS PGothic" pitchFamily="34" charset="-128"/>
                        </a:rPr>
                        <a:t>Peligro</a:t>
                      </a:r>
                      <a:r>
                        <a:rPr kumimoji="0" lang="en-US" sz="2000" b="0" i="0" u="none" strike="noStrike" cap="none" normalizeH="0" baseline="0">
                          <a:ln>
                            <a:noFill/>
                          </a:ln>
                          <a:solidFill>
                            <a:schemeClr val="tx1"/>
                          </a:solidFill>
                          <a:effectLst/>
                          <a:latin typeface="Times" pitchFamily="-110" charset="0"/>
                          <a:ea typeface="MS PGothic" pitchFamily="34" charset="-128"/>
                        </a:rPr>
                        <a:t>”</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Corrosión</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extLst>
                  <a:ext uri="{0D108BD9-81ED-4DB2-BD59-A6C34878D82A}">
                    <a16:rowId xmlns="" xmlns:a16="http://schemas.microsoft.com/office/drawing/2014/main" val="10001"/>
                  </a:ext>
                </a:extLst>
              </a:tr>
              <a:tr h="11461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Categoría 2A</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(Irritación Ocular)</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Causa irritación ocular seria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10" charset="0"/>
                        <a:ea typeface="MS PGothic" pitchFamily="34" charset="-128"/>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a:t>
                      </a:r>
                      <a:r>
                        <a:rPr kumimoji="0" lang="en-US" altLang="ja-JP" sz="2000" b="0" i="0" u="none" strike="noStrike" cap="none" normalizeH="0" baseline="0">
                          <a:ln>
                            <a:noFill/>
                          </a:ln>
                          <a:solidFill>
                            <a:schemeClr val="tx1"/>
                          </a:solidFill>
                          <a:effectLst/>
                          <a:latin typeface="Times" pitchFamily="-110" charset="0"/>
                          <a:ea typeface="MS PGothic" pitchFamily="34" charset="-128"/>
                        </a:rPr>
                        <a:t>Advertencia</a:t>
                      </a:r>
                      <a:r>
                        <a:rPr kumimoji="0" lang="en-US" sz="2000" b="0" i="0" u="none" strike="noStrike" cap="none" normalizeH="0" baseline="0">
                          <a:ln>
                            <a:noFill/>
                          </a:ln>
                          <a:solidFill>
                            <a:schemeClr val="tx1"/>
                          </a:solidFill>
                          <a:effectLst/>
                          <a:latin typeface="Times" pitchFamily="-110" charset="0"/>
                          <a:ea typeface="MS PGothic" pitchFamily="34" charset="-128"/>
                        </a:rPr>
                        <a:t>”</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Símbolo de Exclamación</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06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Categoría 2B</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(Irritación Ocular)</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Causa irritación ocular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pitchFamily="-110" charset="0"/>
                        <a:ea typeface="MS PGothic" pitchFamily="34" charset="-128"/>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pitchFamily="-110" charset="0"/>
                          <a:ea typeface="MS PGothic" pitchFamily="34" charset="-128"/>
                        </a:rPr>
                        <a:t>“</a:t>
                      </a:r>
                      <a:r>
                        <a:rPr kumimoji="0" lang="en-US" altLang="ja-JP" sz="2000" b="0" i="0" u="none" strike="noStrike" cap="none" normalizeH="0" baseline="0">
                          <a:ln>
                            <a:noFill/>
                          </a:ln>
                          <a:solidFill>
                            <a:schemeClr val="tx1"/>
                          </a:solidFill>
                          <a:effectLst/>
                          <a:latin typeface="Times" pitchFamily="-110" charset="0"/>
                          <a:ea typeface="MS PGothic" pitchFamily="34" charset="-128"/>
                        </a:rPr>
                        <a:t>Advertencia</a:t>
                      </a:r>
                      <a:r>
                        <a:rPr kumimoji="0" lang="en-US" sz="2000" b="0" i="0" u="none" strike="noStrike" cap="none" normalizeH="0" baseline="0">
                          <a:ln>
                            <a:noFill/>
                          </a:ln>
                          <a:solidFill>
                            <a:schemeClr val="tx1"/>
                          </a:solidFill>
                          <a:effectLst/>
                          <a:latin typeface="Times" pitchFamily="-110" charset="0"/>
                          <a:ea typeface="MS PGothic" pitchFamily="34" charset="-128"/>
                        </a:rPr>
                        <a:t>”</a:t>
                      </a:r>
                      <a:endParaRPr kumimoji="0" lang="en-US" altLang="ja-JP" sz="2000" b="0" i="0" u="none" strike="noStrike" cap="none" normalizeH="0" baseline="0">
                        <a:ln>
                          <a:noFill/>
                        </a:ln>
                        <a:solidFill>
                          <a:schemeClr val="tx1"/>
                        </a:solidFill>
                        <a:effectLst/>
                        <a:latin typeface="Times" pitchFamily="-110"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pitchFamily="-110" charset="0"/>
                        <a:ea typeface="MS PGothic" pitchFamily="34" charset="-128"/>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pitchFamily="-110" charset="0"/>
                          <a:ea typeface="MS PGothic" pitchFamily="34" charset="-128"/>
                        </a:rPr>
                        <a:t>Sin </a:t>
                      </a:r>
                      <a:r>
                        <a:rPr kumimoji="0" lang="en-US" sz="2000" b="0" i="0" u="none" strike="noStrike" cap="none" normalizeH="0" baseline="0" dirty="0" err="1">
                          <a:ln>
                            <a:noFill/>
                          </a:ln>
                          <a:solidFill>
                            <a:schemeClr val="tx1"/>
                          </a:solidFill>
                          <a:effectLst/>
                          <a:latin typeface="Times" pitchFamily="-110" charset="0"/>
                          <a:ea typeface="MS PGothic" pitchFamily="34" charset="-128"/>
                        </a:rPr>
                        <a:t>pictograma</a:t>
                      </a:r>
                      <a:endParaRPr kumimoji="0" lang="en-US" sz="2000" b="0" i="0" u="none" strike="noStrike" cap="none" normalizeH="0" baseline="0" dirty="0">
                        <a:ln>
                          <a:noFill/>
                        </a:ln>
                        <a:solidFill>
                          <a:schemeClr val="tx1"/>
                        </a:solidFill>
                        <a:effectLst/>
                        <a:latin typeface="Times" pitchFamily="-110" charset="0"/>
                        <a:ea typeface="MS PGothic" pitchFamily="34" charset="-128"/>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extLst>
                  <a:ext uri="{0D108BD9-81ED-4DB2-BD59-A6C34878D82A}">
                    <a16:rowId xmlns="" xmlns:a16="http://schemas.microsoft.com/office/drawing/2014/main" val="10003"/>
                  </a:ext>
                </a:extLst>
              </a:tr>
            </a:tbl>
          </a:graphicData>
        </a:graphic>
      </p:graphicFrame>
      <p:pic>
        <p:nvPicPr>
          <p:cNvPr id="65565" name="Picture 2" title="simbolo - corr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320040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3" title="simbolo - de Exclamic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434340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7"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5880744-4CD7-4515-B872-727B41D9039F}" type="slidenum">
              <a:rPr lang="tr-TR" altLang="en-US"/>
              <a:pPr/>
              <a:t>31</a:t>
            </a:fld>
            <a:endParaRPr lang="tr-TR" altLang="en-US"/>
          </a:p>
        </p:txBody>
      </p:sp>
      <p:sp>
        <p:nvSpPr>
          <p:cNvPr id="65568" name="1 Başlık"/>
          <p:cNvSpPr>
            <a:spLocks noGrp="1"/>
          </p:cNvSpPr>
          <p:nvPr>
            <p:ph type="title"/>
          </p:nvPr>
        </p:nvSpPr>
        <p:spPr bwMode="auto">
          <a:xfrm>
            <a:off x="15240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chemeClr val="bg1"/>
                </a:solidFill>
              </a:rPr>
              <a:t>DAÑO OCULAR SERIO/IRRITACIÓN</a:t>
            </a:r>
            <a:endParaRPr lang="tr-TR" altLang="en-US" sz="400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2 İçerik Yer Tutucusu"/>
          <p:cNvSpPr>
            <a:spLocks noGrp="1"/>
          </p:cNvSpPr>
          <p:nvPr>
            <p:ph idx="1"/>
          </p:nvPr>
        </p:nvSpPr>
        <p:spPr bwMode="auto">
          <a:xfrm>
            <a:off x="152400" y="1447800"/>
            <a:ext cx="8839200" cy="467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smtClean="0"/>
              <a:t>La clasificación de peligros ambientales no es obligatoria</a:t>
            </a:r>
            <a:endParaRPr lang="tr-TR" altLang="en-US" smtClean="0"/>
          </a:p>
          <a:p>
            <a:pPr lvl="1"/>
            <a:endParaRPr lang="tr-TR" altLang="en-US" smtClean="0"/>
          </a:p>
          <a:p>
            <a:pPr lvl="2"/>
            <a:endParaRPr lang="tr-TR" altLang="en-US" smtClean="0"/>
          </a:p>
        </p:txBody>
      </p:sp>
      <p:graphicFrame>
        <p:nvGraphicFramePr>
          <p:cNvPr id="6" name="5 Diyagram" title="caja de texto"/>
          <p:cNvGraphicFramePr/>
          <p:nvPr>
            <p:extLst>
              <p:ext uri="{D42A27DB-BD31-4B8C-83A1-F6EECF244321}">
                <p14:modId xmlns:p14="http://schemas.microsoft.com/office/powerpoint/2010/main" val="783008187"/>
              </p:ext>
            </p:extLst>
          </p:nvPr>
        </p:nvGraphicFramePr>
        <p:xfrm>
          <a:off x="228600" y="1905000"/>
          <a:ext cx="87630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58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B79827A2-8C05-4590-BD42-1C086D534E6F}" type="slidenum">
              <a:rPr lang="tr-TR" altLang="en-US"/>
              <a:pPr/>
              <a:t>32</a:t>
            </a:fld>
            <a:endParaRPr lang="tr-TR" altLang="en-US"/>
          </a:p>
        </p:txBody>
      </p:sp>
      <p:sp>
        <p:nvSpPr>
          <p:cNvPr id="67589" name="1 Başlık"/>
          <p:cNvSpPr>
            <a:spLocks noGrp="1"/>
          </p:cNvSpPr>
          <p:nvPr>
            <p:ph type="title"/>
          </p:nvPr>
        </p:nvSpPr>
        <p:spPr bwMode="auto">
          <a:xfrm>
            <a:off x="1524000" y="0"/>
            <a:ext cx="5486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chemeClr val="bg1"/>
                </a:solidFill>
              </a:rPr>
              <a:t>PELIGROS AMBIENTALES</a:t>
            </a:r>
            <a:endParaRPr lang="tr-TR" altLang="en-US" sz="400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2 İçerik Yer Tutucusu"/>
          <p:cNvSpPr>
            <a:spLocks noGrp="1"/>
          </p:cNvSpPr>
          <p:nvPr>
            <p:ph idx="1"/>
          </p:nvPr>
        </p:nvSpPr>
        <p:spPr bwMode="auto">
          <a:xfrm>
            <a:off x="0" y="1371600"/>
            <a:ext cx="8697913" cy="468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smtClean="0"/>
              <a:t>La clase de peligro de </a:t>
            </a:r>
            <a:r>
              <a:rPr lang="en-US" altLang="en-US" sz="2400" b="1" smtClean="0"/>
              <a:t>Toxicidad Acuática Crónica </a:t>
            </a:r>
            <a:r>
              <a:rPr lang="en-US" altLang="en-US" sz="2400" smtClean="0"/>
              <a:t>tiene 4 categorías (1, 2, 3 y 4) </a:t>
            </a:r>
          </a:p>
        </p:txBody>
      </p:sp>
      <p:graphicFrame>
        <p:nvGraphicFramePr>
          <p:cNvPr id="4" name="3 Tablo" title="tablo - toxicidad acuatica cronica"/>
          <p:cNvGraphicFramePr>
            <a:graphicFrameLocks noGrp="1"/>
          </p:cNvGraphicFramePr>
          <p:nvPr>
            <p:extLst>
              <p:ext uri="{D42A27DB-BD31-4B8C-83A1-F6EECF244321}">
                <p14:modId xmlns:p14="http://schemas.microsoft.com/office/powerpoint/2010/main" val="2842185406"/>
              </p:ext>
            </p:extLst>
          </p:nvPr>
        </p:nvGraphicFramePr>
        <p:xfrm>
          <a:off x="76200" y="2514600"/>
          <a:ext cx="8991600" cy="3873500"/>
        </p:xfrm>
        <a:graphic>
          <a:graphicData uri="http://schemas.openxmlformats.org/drawingml/2006/table">
            <a:tbl>
              <a:tblPr firstRow="1"/>
              <a:tblGrid>
                <a:gridCol w="1524000">
                  <a:extLst>
                    <a:ext uri="{9D8B030D-6E8A-4147-A177-3AD203B41FA5}">
                      <a16:colId xmlns="" xmlns:a16="http://schemas.microsoft.com/office/drawing/2014/main" val="20000"/>
                    </a:ext>
                  </a:extLst>
                </a:gridCol>
                <a:gridCol w="3154363">
                  <a:extLst>
                    <a:ext uri="{9D8B030D-6E8A-4147-A177-3AD203B41FA5}">
                      <a16:colId xmlns="" xmlns:a16="http://schemas.microsoft.com/office/drawing/2014/main" val="20001"/>
                    </a:ext>
                  </a:extLst>
                </a:gridCol>
                <a:gridCol w="1827212">
                  <a:extLst>
                    <a:ext uri="{9D8B030D-6E8A-4147-A177-3AD203B41FA5}">
                      <a16:colId xmlns="" xmlns:a16="http://schemas.microsoft.com/office/drawing/2014/main" val="20002"/>
                    </a:ext>
                  </a:extLst>
                </a:gridCol>
                <a:gridCol w="2486025">
                  <a:extLst>
                    <a:ext uri="{9D8B030D-6E8A-4147-A177-3AD203B41FA5}">
                      <a16:colId xmlns="" xmlns:a16="http://schemas.microsoft.com/office/drawing/2014/main" val="20003"/>
                    </a:ext>
                  </a:extLst>
                </a:gridCol>
              </a:tblGrid>
              <a:tr h="774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pitchFamily="-110" charset="0"/>
                          <a:ea typeface="MS PGothic" pitchFamily="34" charset="-128"/>
                        </a:rPr>
                        <a:t>Categorías</a:t>
                      </a:r>
                      <a:endParaRPr kumimoji="0" lang="en-US" sz="2000" b="1" i="0" u="none" strike="noStrike" cap="none" normalizeH="0" baseline="0" dirty="0">
                        <a:ln>
                          <a:noFill/>
                        </a:ln>
                        <a:solidFill>
                          <a:schemeClr val="tx1"/>
                        </a:solidFill>
                        <a:effectLst/>
                        <a:latin typeface="Times" pitchFamily="-110" charset="0"/>
                        <a:ea typeface="MS PGothic" pitchFamily="34" charset="-128"/>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Declaración del Peligro</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Palabra de Señalización</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pitchFamily="-110" charset="0"/>
                          <a:ea typeface="MS PGothic" pitchFamily="34" charset="-128"/>
                        </a:rPr>
                        <a:t>Símbolo (Pictograma)</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74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Categoría 1</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Muy tóxico para la vida acuática con efectos duraderos </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a:t>
                      </a:r>
                      <a:r>
                        <a:rPr kumimoji="0" lang="en-US" altLang="ja-JP" sz="1800" b="0" i="0" u="none" strike="noStrike" cap="none" normalizeH="0" baseline="0">
                          <a:ln>
                            <a:noFill/>
                          </a:ln>
                          <a:solidFill>
                            <a:schemeClr val="tx1"/>
                          </a:solidFill>
                          <a:effectLst/>
                          <a:latin typeface="Times" pitchFamily="-110" charset="0"/>
                          <a:ea typeface="MS PGothic" pitchFamily="34" charset="-128"/>
                        </a:rPr>
                        <a:t>Advertencia</a:t>
                      </a:r>
                      <a:r>
                        <a:rPr kumimoji="0" lang="en-US" sz="1800" b="0" i="0" u="none" strike="noStrike" cap="none" normalizeH="0" baseline="0">
                          <a:ln>
                            <a:noFill/>
                          </a:ln>
                          <a:solidFill>
                            <a:schemeClr val="tx1"/>
                          </a:solidFill>
                          <a:effectLst/>
                          <a:latin typeface="Times" pitchFamily="-110" charset="0"/>
                          <a:ea typeface="MS PGothic" pitchFamily="34" charset="-128"/>
                        </a:rPr>
                        <a:t>”</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Pez y Árbol</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extLst>
                  <a:ext uri="{0D108BD9-81ED-4DB2-BD59-A6C34878D82A}">
                    <a16:rowId xmlns="" xmlns:a16="http://schemas.microsoft.com/office/drawing/2014/main" val="10001"/>
                  </a:ext>
                </a:extLst>
              </a:tr>
              <a:tr h="774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Categoría 2</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Tóxico para la vida acuática con efectos duraderos </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Sin palabra de señalización</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Pez y Árbol</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74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Categoría 3</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Dañino para la vida acuática con efectos duraderos </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Sin palabra de señalización</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Sin símbolo</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006859">
                        <a:alpha val="20000"/>
                      </a:srgbClr>
                    </a:solidFill>
                  </a:tcPr>
                </a:tc>
                <a:extLst>
                  <a:ext uri="{0D108BD9-81ED-4DB2-BD59-A6C34878D82A}">
                    <a16:rowId xmlns="" xmlns:a16="http://schemas.microsoft.com/office/drawing/2014/main" val="10003"/>
                  </a:ext>
                </a:extLst>
              </a:tr>
              <a:tr h="7747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Categoría 4</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Puede causar efectos dañinos duraderos a la vida acuática</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pitchFamily="-110" charset="0"/>
                          <a:ea typeface="MS PGothic" pitchFamily="34" charset="-128"/>
                        </a:rPr>
                        <a:t>Sin palabra de señalización</a:t>
                      </a: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pitchFamily="-110" charset="0"/>
                          <a:ea typeface="MS PGothic" pitchFamily="34" charset="-128"/>
                        </a:rPr>
                        <a:t>Sin </a:t>
                      </a:r>
                      <a:r>
                        <a:rPr kumimoji="0" lang="en-US" sz="1800" b="0" i="0" u="none" strike="noStrike" cap="none" normalizeH="0" baseline="0" dirty="0" err="1">
                          <a:ln>
                            <a:noFill/>
                          </a:ln>
                          <a:solidFill>
                            <a:schemeClr val="tx1"/>
                          </a:solidFill>
                          <a:effectLst/>
                          <a:latin typeface="Times" pitchFamily="-110" charset="0"/>
                          <a:ea typeface="MS PGothic" pitchFamily="34" charset="-128"/>
                        </a:rPr>
                        <a:t>símbolo</a:t>
                      </a:r>
                      <a:endParaRPr kumimoji="0" lang="en-US" sz="1800" b="0" i="0" u="none" strike="noStrike" cap="none" normalizeH="0" baseline="0" dirty="0">
                        <a:ln>
                          <a:noFill/>
                        </a:ln>
                        <a:solidFill>
                          <a:schemeClr val="tx1"/>
                        </a:solidFill>
                        <a:effectLst/>
                        <a:latin typeface="Times" pitchFamily="-110" charset="0"/>
                        <a:ea typeface="MS PGothic" pitchFamily="34" charset="-128"/>
                      </a:endParaRPr>
                    </a:p>
                  </a:txBody>
                  <a:tcPr marT="45719" marB="4571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pic>
        <p:nvPicPr>
          <p:cNvPr id="69667" name="Picture 2" descr="File:GHS-pictogram-pollu.svg">
            <a:hlinkClick r:id=""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3352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68" name="Picture 2" descr="File:GHS-pictogram-pollu.svg">
            <a:hlinkClick r:id=""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4144963"/>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69"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AE9E68E-F9D8-4266-8FC9-5DB769E2E991}" type="slidenum">
              <a:rPr lang="tr-TR" altLang="en-US"/>
              <a:pPr/>
              <a:t>33</a:t>
            </a:fld>
            <a:endParaRPr lang="tr-TR" altLang="en-US"/>
          </a:p>
        </p:txBody>
      </p:sp>
      <p:sp>
        <p:nvSpPr>
          <p:cNvPr id="69670" name="1 Başlık"/>
          <p:cNvSpPr>
            <a:spLocks noGrp="1"/>
          </p:cNvSpPr>
          <p:nvPr>
            <p:ph type="title"/>
          </p:nvPr>
        </p:nvSpPr>
        <p:spPr bwMode="auto">
          <a:xfrm>
            <a:off x="1676400" y="0"/>
            <a:ext cx="6400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solidFill>
                  <a:schemeClr val="bg1"/>
                </a:solidFill>
              </a:rPr>
              <a:t>TOXICIDAD ACUÁTICA CRÓNICA</a:t>
            </a:r>
            <a:endParaRPr lang="tr-TR" altLang="en-US" sz="400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bwMode="auto">
          <a:xfrm>
            <a:off x="2286000" y="304800"/>
            <a:ext cx="5257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2200" b="1" smtClean="0">
                <a:solidFill>
                  <a:schemeClr val="bg1"/>
                </a:solidFill>
              </a:rPr>
              <a:t>PROGRAMA POR ESCRITO DE COMUNICACIÓN DE RIESGOS</a:t>
            </a:r>
          </a:p>
        </p:txBody>
      </p:sp>
      <p:sp>
        <p:nvSpPr>
          <p:cNvPr id="71683" name="2 İçerik Yer Tutucusu"/>
          <p:cNvSpPr>
            <a:spLocks noGrp="1"/>
          </p:cNvSpPr>
          <p:nvPr>
            <p:ph idx="1"/>
          </p:nvPr>
        </p:nvSpPr>
        <p:spPr bwMode="auto">
          <a:xfrm>
            <a:off x="228600" y="1447800"/>
            <a:ext cx="87630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80000"/>
              </a:lnSpc>
            </a:pPr>
            <a:r>
              <a:rPr lang="en-US" altLang="en-US" sz="2800" smtClean="0"/>
              <a:t>Los empleadores están obligados a mantener un programa escrito de comunicación de riesgos en el lugar de trabajo que debe incluir:</a:t>
            </a:r>
          </a:p>
          <a:p>
            <a:pPr>
              <a:lnSpc>
                <a:spcPct val="80000"/>
              </a:lnSpc>
              <a:buFontTx/>
              <a:buNone/>
            </a:pPr>
            <a:endParaRPr lang="en-US" altLang="en-US" sz="2800" smtClean="0"/>
          </a:p>
          <a:p>
            <a:pPr lvl="1">
              <a:lnSpc>
                <a:spcPct val="80000"/>
              </a:lnSpc>
              <a:buFont typeface="Arial" pitchFamily="34" charset="0"/>
              <a:buChar char="•"/>
            </a:pPr>
            <a:r>
              <a:rPr lang="en-US" altLang="en-US" sz="2600" smtClean="0"/>
              <a:t>Fichas de datos de seguridad (SDSs), etiquetas y otras formas de advertencia sobre los compuestos químicos presentes</a:t>
            </a:r>
          </a:p>
          <a:p>
            <a:pPr lvl="1">
              <a:lnSpc>
                <a:spcPct val="80000"/>
              </a:lnSpc>
              <a:buFont typeface="Arial" pitchFamily="34" charset="0"/>
              <a:buChar char="•"/>
            </a:pPr>
            <a:r>
              <a:rPr lang="en-US" altLang="en-US" sz="2600" smtClean="0"/>
              <a:t>Una lista de sustancias químicas existentes usando un identificador de producto (nombre o número exclusivo) referenciado en la HDS</a:t>
            </a:r>
          </a:p>
          <a:p>
            <a:pPr lvl="1">
              <a:lnSpc>
                <a:spcPct val="80000"/>
              </a:lnSpc>
              <a:buFont typeface="Arial" pitchFamily="34" charset="0"/>
              <a:buChar char="•"/>
            </a:pPr>
            <a:r>
              <a:rPr lang="tr-TR" altLang="en-US" sz="2600" smtClean="0"/>
              <a:t>Información de entrenamiento sobre riesgos relacionados con trabajos no rutinarios (por ejemplo la limpieza de reactores)</a:t>
            </a:r>
          </a:p>
          <a:p>
            <a:pPr lvl="1">
              <a:lnSpc>
                <a:spcPct val="80000"/>
              </a:lnSpc>
            </a:pPr>
            <a:endParaRPr lang="tr-TR" altLang="en-US" sz="2600" smtClean="0"/>
          </a:p>
        </p:txBody>
      </p:sp>
      <p:sp>
        <p:nvSpPr>
          <p:cNvPr id="71684"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1B24A1F0-29F0-468B-ADD9-893B40D529EE}" type="slidenum">
              <a:rPr lang="tr-TR" altLang="en-US"/>
              <a:pPr/>
              <a:t>34</a:t>
            </a:fld>
            <a:endParaRPr lang="tr-TR"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İçerik Yer Tutucusu"/>
          <p:cNvSpPr>
            <a:spLocks noGrp="1"/>
          </p:cNvSpPr>
          <p:nvPr>
            <p:ph idx="1"/>
          </p:nvPr>
        </p:nvSpPr>
        <p:spPr bwMode="auto">
          <a:xfrm>
            <a:off x="152400" y="1447800"/>
            <a:ext cx="88392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Para lugares de trabajo con múltiples empleadores, cada patrón debe preparar individualmente un programa por escrito de comunicación de riesgos que: </a:t>
            </a:r>
          </a:p>
          <a:p>
            <a:pPr lvl="1">
              <a:buFont typeface="Arial" pitchFamily="34" charset="0"/>
              <a:buChar char="•"/>
            </a:pPr>
            <a:r>
              <a:rPr lang="en-US" altLang="en-US" smtClean="0"/>
              <a:t>Incluye acceso a fichas de datos de seguridad para los empleados de otros empleadores</a:t>
            </a:r>
          </a:p>
          <a:p>
            <a:pPr lvl="1">
              <a:buFont typeface="Arial" pitchFamily="34" charset="0"/>
              <a:buChar char="•"/>
            </a:pPr>
            <a:r>
              <a:rPr lang="en-US" altLang="en-US" smtClean="0"/>
              <a:t>Provee medidas precautorias tomadas para proteger trabajadores de otros empleadores de posibles peligros </a:t>
            </a:r>
          </a:p>
          <a:p>
            <a:pPr lvl="1">
              <a:buFont typeface="Arial" pitchFamily="34" charset="0"/>
              <a:buChar char="•"/>
            </a:pPr>
            <a:r>
              <a:rPr lang="en-US" altLang="en-US" smtClean="0"/>
              <a:t>Tiene métodos para informar a los empleados de otros empleadores sobre el sistema de etiquetado existente</a:t>
            </a:r>
          </a:p>
        </p:txBody>
      </p:sp>
      <p:sp>
        <p:nvSpPr>
          <p:cNvPr id="73731"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B762AA4-B5C8-43A0-8774-E82690514243}" type="slidenum">
              <a:rPr lang="tr-TR" altLang="en-US"/>
              <a:pPr/>
              <a:t>35</a:t>
            </a:fld>
            <a:endParaRPr lang="tr-TR" altLang="en-US"/>
          </a:p>
        </p:txBody>
      </p:sp>
      <p:sp>
        <p:nvSpPr>
          <p:cNvPr id="73732" name="1 Başlık"/>
          <p:cNvSpPr>
            <a:spLocks noGrp="1"/>
          </p:cNvSpPr>
          <p:nvPr>
            <p:ph type="title"/>
          </p:nvPr>
        </p:nvSpPr>
        <p:spPr bwMode="auto">
          <a:xfrm>
            <a:off x="1905000" y="152400"/>
            <a:ext cx="6019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2200" b="1" smtClean="0">
                <a:solidFill>
                  <a:schemeClr val="bg1"/>
                </a:solidFill>
              </a:rPr>
              <a:t>PROGRAMA POR ESCRITO DE COMUNICACIÓN DE RIESGOS</a:t>
            </a:r>
            <a:r>
              <a:rPr lang="en-US" altLang="en-US" sz="2200" b="1" smtClean="0">
                <a:solidFill>
                  <a:schemeClr val="bg1"/>
                </a:solidFill>
              </a:rPr>
              <a:t>– </a:t>
            </a:r>
            <a:br>
              <a:rPr lang="en-US" altLang="en-US" sz="2200" b="1" smtClean="0">
                <a:solidFill>
                  <a:schemeClr val="bg1"/>
                </a:solidFill>
              </a:rPr>
            </a:br>
            <a:r>
              <a:rPr lang="en-US" altLang="en-US" sz="2200" b="1" smtClean="0">
                <a:solidFill>
                  <a:schemeClr val="bg1"/>
                </a:solidFill>
              </a:rPr>
              <a:t>CASOS DE MÚLTIPLES EMPLEADORES</a:t>
            </a:r>
            <a:endParaRPr lang="tr-TR" altLang="en-US" sz="2200" b="1"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bwMode="auto">
          <a:xfrm>
            <a:off x="533400" y="1524000"/>
            <a:ext cx="82296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n-US" smtClean="0"/>
              <a:t>Si el empleador tiene más de un lugar de trabajo, los materiales para la comunicación de riesgos pueden mantenerse en el </a:t>
            </a:r>
            <a:r>
              <a:rPr lang="es-MX" altLang="en-US" i="1" smtClean="0"/>
              <a:t>lugar principal de trabajo </a:t>
            </a:r>
          </a:p>
          <a:p>
            <a:pPr lvl="1">
              <a:buFont typeface="Arial" pitchFamily="34" charset="0"/>
              <a:buChar char="•"/>
            </a:pPr>
            <a:r>
              <a:rPr lang="es-MX" altLang="en-US" smtClean="0"/>
              <a:t>De donde puede ser obtenido inmediatamente en una emergencia</a:t>
            </a:r>
          </a:p>
          <a:p>
            <a:pPr lvl="1"/>
            <a:endParaRPr lang="en-US" altLang="en-US" smtClean="0"/>
          </a:p>
          <a:p>
            <a:endParaRPr lang="en-US" altLang="en-US" smtClean="0"/>
          </a:p>
        </p:txBody>
      </p:sp>
      <p:sp>
        <p:nvSpPr>
          <p:cNvPr id="75779" name="1 Başlık"/>
          <p:cNvSpPr>
            <a:spLocks noGrp="1"/>
          </p:cNvSpPr>
          <p:nvPr>
            <p:ph type="title"/>
          </p:nvPr>
        </p:nvSpPr>
        <p:spPr bwMode="auto">
          <a:xfrm>
            <a:off x="1905000" y="152400"/>
            <a:ext cx="59436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600" b="1" smtClean="0">
                <a:solidFill>
                  <a:schemeClr val="bg1"/>
                </a:solidFill>
              </a:rPr>
              <a:t>LUGAR PRIMARIO DE TRABAJO PARA EL </a:t>
            </a:r>
            <a:r>
              <a:rPr lang="tr-TR" altLang="en-US" sz="1600" b="1" smtClean="0">
                <a:solidFill>
                  <a:schemeClr val="bg1"/>
                </a:solidFill>
              </a:rPr>
              <a:t>PROGRAMA POR ESCRITO DE COMUNICACIÓN DE RIESGOS</a:t>
            </a:r>
            <a:r>
              <a:rPr lang="en-US" altLang="en-US" sz="1600" b="1" smtClean="0">
                <a:solidFill>
                  <a:schemeClr val="bg1"/>
                </a:solidFill>
              </a:rPr>
              <a:t>– MÚLTIPLES LUGARES DE TRABAJO</a:t>
            </a:r>
            <a:endParaRPr lang="tr-TR" altLang="en-US" sz="1600" b="1" smtClean="0">
              <a:solidFill>
                <a:schemeClr val="bg1"/>
              </a:solidFill>
            </a:endParaRPr>
          </a:p>
        </p:txBody>
      </p:sp>
      <p:pic>
        <p:nvPicPr>
          <p:cNvPr id="5" name="Picture 2" title="clip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215008"/>
            <a:ext cx="2737104" cy="2642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bwMode="auto">
          <a:xfrm>
            <a:off x="762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2600" b="1" smtClean="0">
                <a:solidFill>
                  <a:schemeClr val="bg1"/>
                </a:solidFill>
              </a:rPr>
              <a:t>ETIQUETAS Y OTRAS FORMAS DE </a:t>
            </a:r>
            <a:br>
              <a:rPr lang="tr-TR" altLang="en-US" sz="2600" b="1" smtClean="0">
                <a:solidFill>
                  <a:schemeClr val="bg1"/>
                </a:solidFill>
              </a:rPr>
            </a:br>
            <a:r>
              <a:rPr lang="tr-TR" altLang="en-US" sz="2600" b="1" smtClean="0">
                <a:solidFill>
                  <a:schemeClr val="bg1"/>
                </a:solidFill>
              </a:rPr>
              <a:t>ADVERTENCIA</a:t>
            </a:r>
          </a:p>
        </p:txBody>
      </p:sp>
      <p:sp>
        <p:nvSpPr>
          <p:cNvPr id="77827" name="2 İçerik Yer Tutucusu"/>
          <p:cNvSpPr>
            <a:spLocks noGrp="1"/>
          </p:cNvSpPr>
          <p:nvPr>
            <p:ph idx="1"/>
          </p:nvPr>
        </p:nvSpPr>
        <p:spPr bwMode="auto">
          <a:xfrm>
            <a:off x="304800" y="2057400"/>
            <a:ext cx="5562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smtClean="0"/>
              <a:t>Las etiquetas son: </a:t>
            </a:r>
          </a:p>
          <a:p>
            <a:pPr lvl="1">
              <a:buFont typeface="Arial" pitchFamily="34" charset="0"/>
              <a:buChar char="•"/>
            </a:pPr>
            <a:r>
              <a:rPr lang="en-US" altLang="en-US" sz="2600" smtClean="0"/>
              <a:t>Escritas, impresas o elementos de información gráfica concerniente a una sustancia química peligrosa </a:t>
            </a:r>
          </a:p>
          <a:p>
            <a:pPr lvl="1">
              <a:buFont typeface="Arial" pitchFamily="34" charset="0"/>
              <a:buChar char="•"/>
            </a:pPr>
            <a:r>
              <a:rPr lang="en-US" altLang="en-US" sz="2600" smtClean="0"/>
              <a:t>Sujetadas a, impresas en, o pegadas al contenedor o paquete de una sustancia química peligrosa</a:t>
            </a:r>
          </a:p>
          <a:p>
            <a:pPr>
              <a:buFontTx/>
              <a:buNone/>
            </a:pPr>
            <a:endParaRPr lang="tr-TR" altLang="en-US" sz="3000" smtClean="0"/>
          </a:p>
        </p:txBody>
      </p:sp>
      <p:sp>
        <p:nvSpPr>
          <p:cNvPr id="7782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1C161D6A-970F-4375-9920-39D1C8313AC4}" type="slidenum">
              <a:rPr lang="tr-TR" altLang="en-US">
                <a:solidFill>
                  <a:srgbClr val="000000"/>
                </a:solidFill>
              </a:rPr>
              <a:pPr/>
              <a:t>37</a:t>
            </a:fld>
            <a:endParaRPr lang="tr-TR" altLang="en-US">
              <a:solidFill>
                <a:srgbClr val="000000"/>
              </a:solidFill>
            </a:endParaRPr>
          </a:p>
        </p:txBody>
      </p:sp>
      <p:pic>
        <p:nvPicPr>
          <p:cNvPr id="6" name="Picture 3" descr="labels.WMF" title="imagen - etiquetas y otras formas de advertencia"/>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133600"/>
            <a:ext cx="3200400"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2 İçerik Yer Tutucusu"/>
          <p:cNvSpPr>
            <a:spLocks noGrp="1"/>
          </p:cNvSpPr>
          <p:nvPr>
            <p:ph idx="1"/>
          </p:nvPr>
        </p:nvSpPr>
        <p:spPr bwMode="auto">
          <a:xfrm>
            <a:off x="228600" y="1447800"/>
            <a:ext cx="8686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smtClean="0"/>
              <a:t>Los empleadores pueden usar cualquier sistema de etiquetado siempre y cuando las etiquetas tengan la información y secciones obligatorias.</a:t>
            </a:r>
          </a:p>
          <a:p>
            <a:r>
              <a:rPr lang="en-US" altLang="en-US" sz="3600" smtClean="0"/>
              <a:t>Las etiquetas deben</a:t>
            </a:r>
            <a:endParaRPr lang="tr-TR" altLang="en-US" sz="3600" smtClean="0"/>
          </a:p>
          <a:p>
            <a:pPr lvl="1">
              <a:buFont typeface="Arial" pitchFamily="34" charset="0"/>
              <a:buChar char="•"/>
            </a:pPr>
            <a:r>
              <a:rPr lang="en-US" altLang="en-US" smtClean="0"/>
              <a:t>Ser legibles</a:t>
            </a:r>
            <a:endParaRPr lang="tr-TR" altLang="en-US" smtClean="0"/>
          </a:p>
          <a:p>
            <a:pPr lvl="1">
              <a:buFont typeface="Arial" pitchFamily="34" charset="0"/>
              <a:buChar char="•"/>
            </a:pPr>
            <a:r>
              <a:rPr lang="en-US" altLang="en-US" smtClean="0"/>
              <a:t>Estar claramente visibles</a:t>
            </a:r>
            <a:endParaRPr lang="tr-TR" altLang="en-US" smtClean="0"/>
          </a:p>
          <a:p>
            <a:pPr lvl="1">
              <a:buFont typeface="Arial" pitchFamily="34" charset="0"/>
              <a:buChar char="•"/>
            </a:pPr>
            <a:r>
              <a:rPr lang="en-US" altLang="en-US" smtClean="0"/>
              <a:t>Estar en inglés</a:t>
            </a:r>
            <a:r>
              <a:rPr lang="tr-TR" altLang="en-US" smtClean="0"/>
              <a:t> </a:t>
            </a:r>
            <a:r>
              <a:rPr lang="en-US" altLang="en-US" smtClean="0"/>
              <a:t>(otros lenguajes pueden ser agregados si es necesario)</a:t>
            </a:r>
          </a:p>
        </p:txBody>
      </p:sp>
      <p:sp>
        <p:nvSpPr>
          <p:cNvPr id="7987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A84307A2-1E5B-4269-8538-EFB11AB5C697}" type="slidenum">
              <a:rPr lang="tr-TR" altLang="en-US">
                <a:solidFill>
                  <a:srgbClr val="000000"/>
                </a:solidFill>
              </a:rPr>
              <a:pPr/>
              <a:t>38</a:t>
            </a:fld>
            <a:endParaRPr lang="tr-TR" altLang="en-US">
              <a:solidFill>
                <a:srgbClr val="000000"/>
              </a:solidFill>
            </a:endParaRPr>
          </a:p>
        </p:txBody>
      </p:sp>
      <p:sp>
        <p:nvSpPr>
          <p:cNvPr id="79876" name="1 Başlık"/>
          <p:cNvSpPr>
            <a:spLocks noGrp="1"/>
          </p:cNvSpPr>
          <p:nvPr>
            <p:ph type="title"/>
          </p:nvPr>
        </p:nvSpPr>
        <p:spPr bwMode="auto">
          <a:xfrm>
            <a:off x="762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2600" b="1" dirty="0" smtClean="0">
                <a:solidFill>
                  <a:schemeClr val="bg1"/>
                </a:solidFill>
              </a:rPr>
              <a:t>ETIQUETAS Y OTRAS FORMAS DE </a:t>
            </a:r>
            <a:br>
              <a:rPr lang="tr-TR" altLang="en-US" sz="2600" b="1" dirty="0" smtClean="0">
                <a:solidFill>
                  <a:schemeClr val="bg1"/>
                </a:solidFill>
              </a:rPr>
            </a:br>
            <a:r>
              <a:rPr lang="tr-TR" altLang="en-US" sz="2600" b="1" dirty="0" smtClean="0">
                <a:solidFill>
                  <a:schemeClr val="bg1"/>
                </a:solidFill>
              </a:rPr>
              <a:t>ADVERTENCIA</a:t>
            </a:r>
            <a:r>
              <a:rPr lang="en-US" altLang="en-US" sz="2600" b="1" dirty="0" smtClean="0">
                <a:solidFill>
                  <a:schemeClr val="bg1"/>
                </a:solidFill>
              </a:rPr>
              <a:t> </a:t>
            </a:r>
            <a:endParaRPr lang="tr-TR" altLang="en-US" sz="2600" b="1"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2 İçerik Yer Tutucusu"/>
          <p:cNvSpPr>
            <a:spLocks noGrp="1"/>
          </p:cNvSpPr>
          <p:nvPr>
            <p:ph idx="1"/>
          </p:nvPr>
        </p:nvSpPr>
        <p:spPr bwMode="auto">
          <a:xfrm>
            <a:off x="457200" y="2209800"/>
            <a:ext cx="8229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t>Las etiquetas se deben actualizar dentro de los 6 meses empezando desde cuando alguna  nueva información esté disponible Labels</a:t>
            </a:r>
          </a:p>
        </p:txBody>
      </p:sp>
      <p:sp>
        <p:nvSpPr>
          <p:cNvPr id="81923"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F6AED0F-BB82-478E-85E2-5123B772F0FC}" type="slidenum">
              <a:rPr lang="tr-TR" altLang="en-US">
                <a:solidFill>
                  <a:srgbClr val="000000"/>
                </a:solidFill>
              </a:rPr>
              <a:pPr/>
              <a:t>39</a:t>
            </a:fld>
            <a:endParaRPr lang="tr-TR" altLang="en-US">
              <a:solidFill>
                <a:srgbClr val="000000"/>
              </a:solidFill>
            </a:endParaRPr>
          </a:p>
        </p:txBody>
      </p:sp>
      <p:sp>
        <p:nvSpPr>
          <p:cNvPr id="81924" name="1 Başlık"/>
          <p:cNvSpPr>
            <a:spLocks noGrp="1"/>
          </p:cNvSpPr>
          <p:nvPr>
            <p:ph type="title"/>
          </p:nvPr>
        </p:nvSpPr>
        <p:spPr bwMode="auto">
          <a:xfrm>
            <a:off x="762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2600" b="1" dirty="0" smtClean="0">
                <a:solidFill>
                  <a:schemeClr val="bg1"/>
                </a:solidFill>
              </a:rPr>
              <a:t>ETIQUETAS Y OTRAS FORMAS DE </a:t>
            </a:r>
            <a:br>
              <a:rPr lang="tr-TR" altLang="en-US" sz="2600" b="1" dirty="0" smtClean="0">
                <a:solidFill>
                  <a:schemeClr val="bg1"/>
                </a:solidFill>
              </a:rPr>
            </a:br>
            <a:r>
              <a:rPr lang="tr-TR" altLang="en-US" sz="2600" b="1" dirty="0" smtClean="0">
                <a:solidFill>
                  <a:schemeClr val="bg1"/>
                </a:solidFill>
              </a:rPr>
              <a:t>ADVERTENCIA</a:t>
            </a:r>
            <a:r>
              <a:rPr lang="en-US" altLang="en-US" sz="2600" b="1" dirty="0" smtClean="0">
                <a:solidFill>
                  <a:schemeClr val="bg1"/>
                </a:solidFill>
              </a:rPr>
              <a:t>  </a:t>
            </a:r>
            <a:endParaRPr lang="tr-TR" altLang="en-US" sz="2600" b="1" dirty="0" smtClean="0">
              <a:solidFill>
                <a:schemeClr val="bg1"/>
              </a:solidFill>
            </a:endParaRPr>
          </a:p>
        </p:txBody>
      </p:sp>
      <p:pic>
        <p:nvPicPr>
          <p:cNvPr id="81925" name="Picture 7" title="imagen - reloj de aren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4191000"/>
            <a:ext cx="14684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eaLnBrk="1" hangingPunct="1"/>
            <a:r>
              <a:rPr lang="en-US" altLang="en-US" sz="2800" b="1" kern="1200" dirty="0">
                <a:solidFill>
                  <a:srgbClr val="FFFFFF"/>
                </a:solidFill>
                <a:latin typeface="Times" charset="0"/>
                <a:cs typeface="+mn-cs"/>
              </a:rPr>
              <a:t>DERECHOS DE LOS</a:t>
            </a:r>
            <a:br>
              <a:rPr lang="en-US" altLang="en-US" sz="2800" b="1" kern="1200" dirty="0">
                <a:solidFill>
                  <a:srgbClr val="FFFFFF"/>
                </a:solidFill>
                <a:latin typeface="Times" charset="0"/>
                <a:cs typeface="+mn-cs"/>
              </a:rPr>
            </a:br>
            <a:r>
              <a:rPr lang="en-US" altLang="en-US" sz="2800" b="1" kern="1200" dirty="0">
                <a:solidFill>
                  <a:srgbClr val="FFFFFF"/>
                </a:solidFill>
                <a:latin typeface="Times" charset="0"/>
                <a:cs typeface="+mn-cs"/>
              </a:rPr>
              <a:t> TRABAJADORES </a:t>
            </a:r>
            <a:br>
              <a:rPr lang="en-US" altLang="en-US" sz="2800" b="1" kern="1200" dirty="0">
                <a:solidFill>
                  <a:srgbClr val="FFFFFF"/>
                </a:solidFill>
                <a:latin typeface="Times" charset="0"/>
                <a:cs typeface="+mn-cs"/>
              </a:rPr>
            </a:br>
            <a:r>
              <a:rPr lang="en-US" altLang="en-US" sz="2800" b="1" kern="1200" dirty="0">
                <a:solidFill>
                  <a:srgbClr val="FFFFFF"/>
                </a:solidFill>
                <a:latin typeface="Times" charset="0"/>
                <a:cs typeface="+mn-cs"/>
              </a:rPr>
              <a:t>SEGÚN LA LEY DE OSH</a:t>
            </a:r>
            <a:r>
              <a:rPr lang="tr-TR" altLang="en-US" sz="2800" b="1" kern="1200" dirty="0">
                <a:solidFill>
                  <a:srgbClr val="FFFFFF"/>
                </a:solidFill>
                <a:latin typeface="Times" charset="0"/>
                <a:cs typeface="+mn-cs"/>
              </a:rPr>
              <a:t/>
            </a:r>
            <a:br>
              <a:rPr lang="tr-TR" altLang="en-US" sz="2800" b="1" kern="1200" dirty="0">
                <a:solidFill>
                  <a:srgbClr val="FFFFFF"/>
                </a:solidFill>
                <a:latin typeface="Times" charset="0"/>
                <a:cs typeface="+mn-cs"/>
              </a:rPr>
            </a:br>
            <a:endParaRPr lang="en-US" dirty="0"/>
          </a:p>
        </p:txBody>
      </p:sp>
      <p:sp>
        <p:nvSpPr>
          <p:cNvPr id="3" name="Content Placeholder 2"/>
          <p:cNvSpPr>
            <a:spLocks noGrp="1"/>
          </p:cNvSpPr>
          <p:nvPr>
            <p:ph idx="4294967295"/>
          </p:nvPr>
        </p:nvSpPr>
        <p:spPr>
          <a:xfrm>
            <a:off x="228600" y="1371600"/>
            <a:ext cx="8915400" cy="5257800"/>
          </a:xfrm>
          <a:prstGeom prst="rect">
            <a:avLst/>
          </a:prstGeom>
          <a:ln w="57150">
            <a:solidFill>
              <a:srgbClr val="006859"/>
            </a:solidFill>
          </a:ln>
        </p:spPr>
        <p:style>
          <a:lnRef idx="2">
            <a:schemeClr val="accent2"/>
          </a:lnRef>
          <a:fillRef idx="1">
            <a:schemeClr val="lt1"/>
          </a:fillRef>
          <a:effectRef idx="0">
            <a:schemeClr val="accent2"/>
          </a:effectRef>
          <a:fontRef idx="minor">
            <a:schemeClr val="dk1"/>
          </a:fontRef>
        </p:style>
        <p:txBody>
          <a:bodyPr wrap="square" lIns="91440" tIns="45720" rIns="91440" bIns="45720" numCol="1" anchor="t" anchorCtr="0" compatLnSpc="1">
            <a:prstTxWarp prst="textNoShape">
              <a:avLst/>
            </a:prstTxWarp>
          </a:bodyPr>
          <a:lstStyle/>
          <a:p>
            <a:pPr>
              <a:defRPr/>
            </a:pPr>
            <a:r>
              <a:rPr lang="es-MX" i="1" dirty="0">
                <a:solidFill>
                  <a:srgbClr val="000000"/>
                </a:solidFill>
                <a:ea typeface="MS PGothic" pitchFamily="34" charset="-128"/>
              </a:rPr>
              <a:t>Los trabajadores tienen derecho a condiciones laborales seguras y saludables. La Ley de OSH otorga a los trabajadores el derecho a:</a:t>
            </a:r>
          </a:p>
          <a:p>
            <a:pPr lvl="2">
              <a:defRPr/>
            </a:pPr>
            <a:r>
              <a:rPr lang="es-MX" sz="2600" i="1" dirty="0">
                <a:solidFill>
                  <a:srgbClr val="000000"/>
                </a:solidFill>
                <a:ea typeface="MS PGothic" pitchFamily="34" charset="-128"/>
              </a:rPr>
              <a:t>Pedir a la OSHA que inspeccione su centro de trabajo;</a:t>
            </a:r>
          </a:p>
          <a:p>
            <a:pPr lvl="2">
              <a:defRPr/>
            </a:pPr>
            <a:r>
              <a:rPr lang="es-MX" sz="2600" i="1" dirty="0">
                <a:solidFill>
                  <a:srgbClr val="000000"/>
                </a:solidFill>
                <a:ea typeface="MS PGothic" pitchFamily="34" charset="-128"/>
              </a:rPr>
              <a:t>Revise los registros del empleador sobre accidentes y enfermedades relacionadas con el trabajo que realizan.  </a:t>
            </a:r>
          </a:p>
          <a:p>
            <a:pPr lvl="2">
              <a:defRPr/>
            </a:pPr>
            <a:r>
              <a:rPr lang="es-MX" sz="2600" i="1" dirty="0">
                <a:solidFill>
                  <a:srgbClr val="000000"/>
                </a:solidFill>
                <a:ea typeface="MS PGothic" pitchFamily="34" charset="-128"/>
              </a:rPr>
              <a:t>Obtener copias de sus registros médicos; y</a:t>
            </a:r>
          </a:p>
          <a:p>
            <a:pPr lvl="2">
              <a:defRPr/>
            </a:pPr>
            <a:r>
              <a:rPr lang="es-MX" sz="2600" i="1" dirty="0">
                <a:solidFill>
                  <a:srgbClr val="000000"/>
                </a:solidFill>
                <a:ea typeface="MS PGothic" pitchFamily="34" charset="-128"/>
              </a:rPr>
              <a:t>Recibir información y entrenamiento sobre los peligros y su prevención, usando los estándares de la OSHA aplicables.  </a:t>
            </a:r>
          </a:p>
          <a:p>
            <a:pPr lvl="2">
              <a:defRPr/>
            </a:pPr>
            <a:endParaRPr lang="en-US" sz="3200" dirty="0">
              <a:solidFill>
                <a:srgbClr val="000000"/>
              </a:solidFill>
              <a:ea typeface="MS PGothic" pitchFamily="34" charset="-128"/>
            </a:endParaRPr>
          </a:p>
        </p:txBody>
      </p:sp>
      <p:sp>
        <p:nvSpPr>
          <p:cNvPr id="10243" name="1 Başlık"/>
          <p:cNvSpPr txBox="1">
            <a:spLocks/>
          </p:cNvSpPr>
          <p:nvPr/>
        </p:nvSpPr>
        <p:spPr bwMode="auto">
          <a:xfrm>
            <a:off x="2286000" y="0"/>
            <a:ext cx="525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eaLnBrk="1" hangingPunct="1"/>
            <a:r>
              <a:rPr lang="en-US" altLang="en-US" sz="2800" b="1" dirty="0">
                <a:solidFill>
                  <a:schemeClr val="bg1"/>
                </a:solidFill>
              </a:rPr>
              <a:t>DERECHOS DE LOS</a:t>
            </a:r>
          </a:p>
          <a:p>
            <a:pPr algn="ctr" eaLnBrk="1" hangingPunct="1"/>
            <a:r>
              <a:rPr lang="en-US" altLang="en-US" sz="2800" b="1" dirty="0">
                <a:solidFill>
                  <a:schemeClr val="bg1"/>
                </a:solidFill>
              </a:rPr>
              <a:t> TRABAJADORES </a:t>
            </a:r>
          </a:p>
          <a:p>
            <a:pPr algn="ctr" eaLnBrk="1" hangingPunct="1"/>
            <a:r>
              <a:rPr lang="en-US" altLang="en-US" sz="2800" b="1" dirty="0">
                <a:solidFill>
                  <a:schemeClr val="bg1"/>
                </a:solidFill>
              </a:rPr>
              <a:t>SEGÚN LA LEY DE OSH</a:t>
            </a:r>
            <a:endParaRPr lang="tr-TR" altLang="en-US" sz="2800" b="1" dirty="0">
              <a:solidFill>
                <a:schemeClr val="bg1"/>
              </a:solidFill>
            </a:endParaRPr>
          </a:p>
        </p:txBody>
      </p:sp>
      <p:pic>
        <p:nvPicPr>
          <p:cNvPr id="10244" name="Picture 10" descr="C:\Users\serhan\AppData\Local\Microsoft\Windows\Temporary Internet Files\Content.IE5\GUE8SK41\MC900441394[1].png" title="imagen - maz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5562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p:cNvSpPr>
            <a:spLocks noGrp="1"/>
          </p:cNvSpPr>
          <p:nvPr>
            <p:ph type="title"/>
          </p:nvPr>
        </p:nvSpPr>
        <p:spPr bwMode="auto">
          <a:xfrm>
            <a:off x="762000" y="3048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2600" b="1" dirty="0" smtClean="0">
                <a:solidFill>
                  <a:schemeClr val="bg1"/>
                </a:solidFill>
              </a:rPr>
              <a:t>ETIQUETAS Y OTRAS FORMAS DE </a:t>
            </a:r>
            <a:br>
              <a:rPr lang="tr-TR" altLang="en-US" sz="2600" b="1" dirty="0" smtClean="0">
                <a:solidFill>
                  <a:schemeClr val="bg1"/>
                </a:solidFill>
              </a:rPr>
            </a:br>
            <a:r>
              <a:rPr lang="tr-TR" altLang="en-US" sz="2600" b="1" dirty="0" smtClean="0">
                <a:solidFill>
                  <a:schemeClr val="bg1"/>
                </a:solidFill>
              </a:rPr>
              <a:t>ADVERTENCIA</a:t>
            </a:r>
            <a:r>
              <a:rPr lang="en-US" altLang="en-US" sz="2600" b="1" dirty="0" smtClean="0">
                <a:solidFill>
                  <a:schemeClr val="bg1"/>
                </a:solidFill>
              </a:rPr>
              <a:t>   </a:t>
            </a:r>
            <a:endParaRPr lang="tr-TR" altLang="en-US" sz="2600" b="1" dirty="0" smtClean="0">
              <a:solidFill>
                <a:schemeClr val="bg1"/>
              </a:solidFill>
            </a:endParaRPr>
          </a:p>
        </p:txBody>
      </p:sp>
      <p:sp>
        <p:nvSpPr>
          <p:cNvPr id="83971" name="2 İçerik Yer Tutucusu"/>
          <p:cNvSpPr>
            <a:spLocks noGrp="1"/>
          </p:cNvSpPr>
          <p:nvPr>
            <p:ph idx="1"/>
          </p:nvPr>
        </p:nvSpPr>
        <p:spPr bwMode="auto">
          <a:xfrm>
            <a:off x="304800" y="1981200"/>
            <a:ext cx="56388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Los productores, importadores y distribuidores están obligados a etiquetar o marcar sus sustancias químicas antes de que salgan del lugar de trabajo.</a:t>
            </a:r>
          </a:p>
          <a:p>
            <a:pPr>
              <a:buFontTx/>
              <a:buNone/>
            </a:pPr>
            <a:endParaRPr lang="tr-TR" altLang="en-US" smtClean="0"/>
          </a:p>
        </p:txBody>
      </p:sp>
      <p:sp>
        <p:nvSpPr>
          <p:cNvPr id="83972"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F19E3310-A2DF-4B88-A5B2-3866411FBA2D}" type="slidenum">
              <a:rPr lang="tr-TR" altLang="en-US">
                <a:solidFill>
                  <a:srgbClr val="000000"/>
                </a:solidFill>
              </a:rPr>
              <a:pPr/>
              <a:t>40</a:t>
            </a:fld>
            <a:endParaRPr lang="tr-TR" altLang="en-US">
              <a:solidFill>
                <a:srgbClr val="000000"/>
              </a:solidFill>
            </a:endParaRPr>
          </a:p>
        </p:txBody>
      </p:sp>
      <p:pic>
        <p:nvPicPr>
          <p:cNvPr id="6" name="Picture 6" descr="ANd9GcSc1uSFfasLS7s8T5wgwaduzatkerHIXiv2zsEdrRBvx_7clSLxR118OmE2"/>
          <p:cNvPicPr>
            <a:picLocks noChangeAspect="1" noChangeArrowheads="1"/>
          </p:cNvPicPr>
          <p:nvPr/>
        </p:nvPicPr>
        <p:blipFill>
          <a:blip r:embed="rId3" cstate="print"/>
          <a:srcRect/>
          <a:stretch>
            <a:fillRect/>
          </a:stretch>
        </p:blipFill>
        <p:spPr bwMode="auto">
          <a:xfrm>
            <a:off x="6553200" y="1752599"/>
            <a:ext cx="2209800" cy="45034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İçerik Yer Tutucusu"/>
          <p:cNvSpPr>
            <a:spLocks noGrp="1"/>
          </p:cNvSpPr>
          <p:nvPr>
            <p:ph idx="1"/>
          </p:nvPr>
        </p:nvSpPr>
        <p:spPr bwMode="auto">
          <a:xfrm>
            <a:off x="228600" y="1600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smtClean="0"/>
              <a:t>Las etiquetas deben tener:</a:t>
            </a:r>
          </a:p>
          <a:p>
            <a:pPr lvl="1">
              <a:buFont typeface="Arial" pitchFamily="34" charset="0"/>
              <a:buChar char="•"/>
            </a:pPr>
            <a:r>
              <a:rPr lang="en-US" altLang="en-US" sz="3200" smtClean="0"/>
              <a:t>Identificador del producto</a:t>
            </a:r>
          </a:p>
          <a:p>
            <a:pPr lvl="1">
              <a:buFont typeface="Arial" pitchFamily="34" charset="0"/>
              <a:buChar char="•"/>
            </a:pPr>
            <a:r>
              <a:rPr lang="en-US" altLang="en-US" sz="3200" smtClean="0"/>
              <a:t>Símbolos (pictogramas que indiquen peligro)</a:t>
            </a:r>
          </a:p>
          <a:p>
            <a:pPr lvl="1">
              <a:buFont typeface="Arial" pitchFamily="34" charset="0"/>
              <a:buChar char="•"/>
            </a:pPr>
            <a:r>
              <a:rPr lang="en-US" altLang="en-US" sz="3200" smtClean="0">
                <a:solidFill>
                  <a:srgbClr val="000000"/>
                </a:solidFill>
              </a:rPr>
              <a:t>Palabras de señalización</a:t>
            </a:r>
            <a:endParaRPr lang="en-US" altLang="en-US" sz="3200" smtClean="0">
              <a:solidFill>
                <a:srgbClr val="FF0000"/>
              </a:solidFill>
            </a:endParaRPr>
          </a:p>
          <a:p>
            <a:pPr lvl="1">
              <a:buFont typeface="Arial" pitchFamily="34" charset="0"/>
              <a:buChar char="•"/>
            </a:pPr>
            <a:r>
              <a:rPr lang="en-US" altLang="en-US" sz="3200" smtClean="0"/>
              <a:t>Declaración(es) de peligro</a:t>
            </a:r>
          </a:p>
          <a:p>
            <a:pPr lvl="1">
              <a:buFont typeface="Arial" pitchFamily="34" charset="0"/>
              <a:buChar char="•"/>
            </a:pPr>
            <a:r>
              <a:rPr lang="en-US" altLang="en-US" sz="3200" smtClean="0"/>
              <a:t>Declaración(es) </a:t>
            </a:r>
            <a:r>
              <a:rPr lang="en-US" altLang="en-US" sz="3200" smtClean="0">
                <a:solidFill>
                  <a:srgbClr val="000000"/>
                </a:solidFill>
              </a:rPr>
              <a:t>precautoria(s)</a:t>
            </a:r>
          </a:p>
          <a:p>
            <a:pPr lvl="1">
              <a:buFont typeface="Arial" pitchFamily="34" charset="0"/>
              <a:buChar char="•"/>
            </a:pPr>
            <a:r>
              <a:rPr lang="en-US" altLang="en-US" sz="3200" smtClean="0"/>
              <a:t>Nombre, dirección, teléfono del fabricante, importador o responsable.  </a:t>
            </a:r>
          </a:p>
          <a:p>
            <a:endParaRPr lang="tr-TR" altLang="en-US" smtClean="0"/>
          </a:p>
        </p:txBody>
      </p:sp>
      <p:sp>
        <p:nvSpPr>
          <p:cNvPr id="86019"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199F6D35-C537-468A-87C3-E069ABE70646}" type="slidenum">
              <a:rPr lang="tr-TR" altLang="en-US"/>
              <a:pPr/>
              <a:t>41</a:t>
            </a:fld>
            <a:endParaRPr lang="tr-TR" altLang="en-US"/>
          </a:p>
        </p:txBody>
      </p:sp>
      <p:sp>
        <p:nvSpPr>
          <p:cNvPr id="86020" name="1 Başlık"/>
          <p:cNvSpPr>
            <a:spLocks noGrp="1"/>
          </p:cNvSpPr>
          <p:nvPr>
            <p:ph type="title"/>
          </p:nvPr>
        </p:nvSpPr>
        <p:spPr bwMode="auto">
          <a:xfrm>
            <a:off x="1981200" y="0"/>
            <a:ext cx="57150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200" smtClean="0">
                <a:solidFill>
                  <a:schemeClr val="bg1"/>
                </a:solidFill>
              </a:rPr>
              <a:t>ETIQUETAS Y OTRAS FORMAS DE ADVERTENCIA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2 İçerik Yer Tutucusu"/>
          <p:cNvSpPr>
            <a:spLocks noGrp="1"/>
          </p:cNvSpPr>
          <p:nvPr>
            <p:ph idx="1"/>
          </p:nvPr>
        </p:nvSpPr>
        <p:spPr bwMode="auto">
          <a:xfrm>
            <a:off x="457200" y="12954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Etiqueta de muestra</a:t>
            </a:r>
          </a:p>
        </p:txBody>
      </p:sp>
      <p:pic>
        <p:nvPicPr>
          <p:cNvPr id="88067" name="Picture 5" title="imagen- etiquetas de muest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8288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244245F-3A78-4C76-87ED-2521026192D6}" type="slidenum">
              <a:rPr lang="tr-TR" altLang="en-US"/>
              <a:pPr/>
              <a:t>42</a:t>
            </a:fld>
            <a:endParaRPr lang="tr-TR" altLang="en-US"/>
          </a:p>
        </p:txBody>
      </p:sp>
      <p:sp>
        <p:nvSpPr>
          <p:cNvPr id="88069" name="1 Başlık"/>
          <p:cNvSpPr>
            <a:spLocks noGrp="1"/>
          </p:cNvSpPr>
          <p:nvPr>
            <p:ph type="title"/>
          </p:nvPr>
        </p:nvSpPr>
        <p:spPr bwMode="auto">
          <a:xfrm>
            <a:off x="2057400" y="0"/>
            <a:ext cx="57150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200" dirty="0" smtClean="0">
                <a:solidFill>
                  <a:schemeClr val="bg1"/>
                </a:solidFill>
              </a:rPr>
              <a:t>ETIQUETAS Y OTRAS FORMAS DE ADVERTENCIA</a:t>
            </a:r>
            <a:r>
              <a:rPr lang="en-US" altLang="en-US" sz="3200" dirty="0" smtClean="0">
                <a:solidFill>
                  <a:schemeClr val="bg1"/>
                </a:solidFill>
              </a:rPr>
              <a:t> </a:t>
            </a:r>
            <a:endParaRPr lang="tr-TR" altLang="en-US" sz="3200"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3 İçerik Yer Tutucusu" title="caha de texto"/>
          <p:cNvGraphicFramePr>
            <a:graphicFrameLocks/>
          </p:cNvGraphicFramePr>
          <p:nvPr>
            <p:extLst>
              <p:ext uri="{D42A27DB-BD31-4B8C-83A1-F6EECF244321}">
                <p14:modId xmlns:p14="http://schemas.microsoft.com/office/powerpoint/2010/main" val="107077481"/>
              </p:ext>
            </p:extLst>
          </p:nvPr>
        </p:nvGraphicFramePr>
        <p:xfrm>
          <a:off x="251520" y="2057400"/>
          <a:ext cx="8712968" cy="414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0115" name="Picture 2" title="simbolo - Peligros para la Salud"/>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67200" y="1295400"/>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 title="Simbolos - Llam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77000" y="1981200"/>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3" title="simblol - signa de Exclamació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10400" y="3505200"/>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2" title="simbolos - Botella de Gas"/>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10400" y="5105400"/>
            <a:ext cx="782638"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2" title="simbolos - corrosion"/>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867400" y="5791200"/>
            <a:ext cx="8636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5" descr="File:GHS-pictogram-explos.svg" title="simbolos - Bomba Explotando">
            <a:hlinkClick r:id="" action="ppaction://hlinkfile"/>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90800" y="5867400"/>
            <a:ext cx="9366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Picture 2" descr="File:GHS-pictogram-rondflam.svg" title="simbolos - Llama sobre un círculo">
            <a:hlinkClick r:id="" action="ppaction://hlinkfile"/>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00200" y="4800600"/>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2" descr="File:GHS-pictogram-skull.svg" title="simbolos - Calavera y Tibios Cruzados">
            <a:hlinkClick r:id="" action="ppaction://hlinkfile"/>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447800" y="342900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2" descr="File:GHS-pictogram-pollu.svg" title="simbolos - Medioambiente">
            <a:hlinkClick r:id="" action="ppaction://hlinkfile"/>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981200" y="2057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4"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89AF83D-00DA-4CD5-9CA5-0BF3FE8FDB15}" type="slidenum">
              <a:rPr lang="tr-TR" altLang="en-US"/>
              <a:pPr/>
              <a:t>43</a:t>
            </a:fld>
            <a:endParaRPr lang="tr-TR" altLang="en-US"/>
          </a:p>
        </p:txBody>
      </p:sp>
      <p:sp>
        <p:nvSpPr>
          <p:cNvPr id="90125" name="1 Başlık"/>
          <p:cNvSpPr>
            <a:spLocks noGrp="1"/>
          </p:cNvSpPr>
          <p:nvPr>
            <p:ph type="title"/>
          </p:nvPr>
        </p:nvSpPr>
        <p:spPr bwMode="auto">
          <a:xfrm>
            <a:off x="457200" y="3810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PICTOGRAMAS</a:t>
            </a:r>
            <a:endParaRPr lang="tr-TR" altLang="en-US"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title="simbolos - Peligros a la Salu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4 Metin kutusu"/>
          <p:cNvSpPr txBox="1">
            <a:spLocks noChangeArrowheads="1"/>
          </p:cNvSpPr>
          <p:nvPr/>
        </p:nvSpPr>
        <p:spPr bwMode="auto">
          <a:xfrm>
            <a:off x="3810000" y="1447800"/>
            <a:ext cx="533400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nSpc>
                <a:spcPct val="150000"/>
              </a:lnSpc>
              <a:buFont typeface="Arial" pitchFamily="34" charset="0"/>
              <a:buChar char="•"/>
            </a:pPr>
            <a:r>
              <a:rPr lang="es-MX" altLang="en-US" sz="3000"/>
              <a:t>Carcinógeno</a:t>
            </a:r>
          </a:p>
          <a:p>
            <a:pPr>
              <a:lnSpc>
                <a:spcPct val="150000"/>
              </a:lnSpc>
              <a:buFont typeface="Arial" pitchFamily="34" charset="0"/>
              <a:buChar char="•"/>
            </a:pPr>
            <a:r>
              <a:rPr lang="es-MX" altLang="en-US" sz="3000"/>
              <a:t>Mutagenicidad</a:t>
            </a:r>
          </a:p>
          <a:p>
            <a:pPr>
              <a:lnSpc>
                <a:spcPct val="150000"/>
              </a:lnSpc>
              <a:buFont typeface="Arial" pitchFamily="34" charset="0"/>
              <a:buChar char="•"/>
            </a:pPr>
            <a:r>
              <a:rPr lang="es-MX" altLang="en-US" sz="3000"/>
              <a:t>Toxicidad para la  Reproducción</a:t>
            </a:r>
          </a:p>
          <a:p>
            <a:pPr>
              <a:lnSpc>
                <a:spcPct val="150000"/>
              </a:lnSpc>
              <a:buFont typeface="Arial" pitchFamily="34" charset="0"/>
              <a:buChar char="•"/>
            </a:pPr>
            <a:r>
              <a:rPr lang="es-MX" altLang="en-US" sz="3000"/>
              <a:t>Sensitización Respiratoria</a:t>
            </a:r>
          </a:p>
          <a:p>
            <a:pPr>
              <a:lnSpc>
                <a:spcPct val="150000"/>
              </a:lnSpc>
              <a:buFont typeface="Arial" pitchFamily="34" charset="0"/>
              <a:buChar char="•"/>
            </a:pPr>
            <a:r>
              <a:rPr lang="es-MX" altLang="en-US" sz="3000"/>
              <a:t>Toxicidad Específica de Órganos Diana</a:t>
            </a:r>
          </a:p>
          <a:p>
            <a:pPr>
              <a:lnSpc>
                <a:spcPct val="150000"/>
              </a:lnSpc>
              <a:buFont typeface="Arial" pitchFamily="34" charset="0"/>
              <a:buChar char="•"/>
            </a:pPr>
            <a:r>
              <a:rPr lang="es-MX" altLang="en-US" sz="3000"/>
              <a:t>Peligro por Aspiración</a:t>
            </a:r>
          </a:p>
          <a:p>
            <a:endParaRPr lang="tr-TR" altLang="en-US" sz="3000"/>
          </a:p>
        </p:txBody>
      </p:sp>
      <p:sp>
        <p:nvSpPr>
          <p:cNvPr id="92164"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E3F59771-FDA4-42A6-A023-D3EF2C4E2330}" type="slidenum">
              <a:rPr lang="tr-TR" altLang="en-US"/>
              <a:pPr/>
              <a:t>44</a:t>
            </a:fld>
            <a:endParaRPr lang="tr-TR" altLang="en-US"/>
          </a:p>
        </p:txBody>
      </p:sp>
      <p:sp>
        <p:nvSpPr>
          <p:cNvPr id="92165" name="1 Başlık"/>
          <p:cNvSpPr>
            <a:spLocks noGrp="1"/>
          </p:cNvSpPr>
          <p:nvPr>
            <p:ph type="title"/>
          </p:nvPr>
        </p:nvSpPr>
        <p:spPr bwMode="auto">
          <a:xfrm>
            <a:off x="457200" y="3810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err="1" smtClean="0">
                <a:solidFill>
                  <a:schemeClr val="bg1"/>
                </a:solidFill>
              </a:rPr>
              <a:t>Peligros</a:t>
            </a:r>
            <a:r>
              <a:rPr lang="en-US" altLang="en-US" dirty="0" smtClean="0">
                <a:solidFill>
                  <a:schemeClr val="bg1"/>
                </a:solidFill>
              </a:rPr>
              <a:t> a la </a:t>
            </a:r>
            <a:r>
              <a:rPr lang="en-US" altLang="en-US" dirty="0" err="1" smtClean="0">
                <a:solidFill>
                  <a:schemeClr val="bg1"/>
                </a:solidFill>
              </a:rPr>
              <a:t>Salud</a:t>
            </a:r>
            <a:endParaRPr lang="tr-TR" altLang="en-US"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4 Metin kutusu"/>
          <p:cNvSpPr txBox="1">
            <a:spLocks noChangeArrowheads="1"/>
          </p:cNvSpPr>
          <p:nvPr/>
        </p:nvSpPr>
        <p:spPr bwMode="auto">
          <a:xfrm>
            <a:off x="3581400" y="1752600"/>
            <a:ext cx="5257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lvl="1">
              <a:lnSpc>
                <a:spcPct val="150000"/>
              </a:lnSpc>
              <a:buFont typeface="Arial" pitchFamily="34" charset="0"/>
              <a:buChar char="•"/>
            </a:pPr>
            <a:r>
              <a:rPr lang="es-MX" altLang="en-US" sz="3000"/>
              <a:t>Inflamables</a:t>
            </a:r>
          </a:p>
          <a:p>
            <a:pPr lvl="1">
              <a:lnSpc>
                <a:spcPct val="150000"/>
              </a:lnSpc>
              <a:buFont typeface="Arial" pitchFamily="34" charset="0"/>
              <a:buChar char="•"/>
            </a:pPr>
            <a:r>
              <a:rPr lang="es-MX" altLang="en-US" sz="3000"/>
              <a:t>Pirofóricos</a:t>
            </a:r>
          </a:p>
          <a:p>
            <a:pPr lvl="1">
              <a:lnSpc>
                <a:spcPct val="150000"/>
              </a:lnSpc>
              <a:buFont typeface="Arial" pitchFamily="34" charset="0"/>
              <a:buChar char="•"/>
            </a:pPr>
            <a:r>
              <a:rPr lang="es-MX" altLang="en-US" sz="3000"/>
              <a:t>Calentamiento Espontáneo</a:t>
            </a:r>
          </a:p>
          <a:p>
            <a:pPr lvl="1">
              <a:lnSpc>
                <a:spcPct val="150000"/>
              </a:lnSpc>
              <a:buFont typeface="Arial" pitchFamily="34" charset="0"/>
              <a:buChar char="•"/>
            </a:pPr>
            <a:r>
              <a:rPr lang="es-MX" altLang="en-US" sz="3000"/>
              <a:t>Emite Gas Inflamable</a:t>
            </a:r>
          </a:p>
          <a:p>
            <a:pPr lvl="1">
              <a:lnSpc>
                <a:spcPct val="150000"/>
              </a:lnSpc>
              <a:buFont typeface="Arial" pitchFamily="34" charset="0"/>
              <a:buChar char="•"/>
            </a:pPr>
            <a:r>
              <a:rPr lang="es-MX" altLang="en-US" sz="3000"/>
              <a:t>Auto-reactivos</a:t>
            </a:r>
          </a:p>
          <a:p>
            <a:pPr lvl="1">
              <a:lnSpc>
                <a:spcPct val="150000"/>
              </a:lnSpc>
              <a:buFont typeface="Arial" pitchFamily="34" charset="0"/>
              <a:buChar char="•"/>
            </a:pPr>
            <a:r>
              <a:rPr lang="es-MX" altLang="en-US" sz="3000"/>
              <a:t>Peróxidos Orgánicos</a:t>
            </a:r>
          </a:p>
          <a:p>
            <a:endParaRPr lang="es-MX" altLang="en-US" sz="3000"/>
          </a:p>
        </p:txBody>
      </p:sp>
      <p:pic>
        <p:nvPicPr>
          <p:cNvPr id="94211" name="Picture 2" title="simbolos - lla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335ABCE5-527F-451F-8594-37D591B83479}" type="slidenum">
              <a:rPr lang="tr-TR" altLang="en-US"/>
              <a:pPr/>
              <a:t>45</a:t>
            </a:fld>
            <a:endParaRPr lang="tr-TR" altLang="en-US"/>
          </a:p>
        </p:txBody>
      </p:sp>
      <p:sp>
        <p:nvSpPr>
          <p:cNvPr id="94213" name="1 Başlık"/>
          <p:cNvSpPr>
            <a:spLocks noGrp="1"/>
          </p:cNvSpPr>
          <p:nvPr>
            <p:ph type="title"/>
          </p:nvPr>
        </p:nvSpPr>
        <p:spPr bwMode="auto">
          <a:xfrm>
            <a:off x="571500" y="147638"/>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Llama</a:t>
            </a:r>
            <a:endParaRPr lang="tr-TR" altLang="en-US" smtClean="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4 Metin kutusu"/>
          <p:cNvSpPr txBox="1">
            <a:spLocks noChangeArrowheads="1"/>
          </p:cNvSpPr>
          <p:nvPr/>
        </p:nvSpPr>
        <p:spPr bwMode="auto">
          <a:xfrm>
            <a:off x="2971800" y="1447800"/>
            <a:ext cx="61722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lvl="1">
              <a:lnSpc>
                <a:spcPct val="150000"/>
              </a:lnSpc>
              <a:buFont typeface="Arial" pitchFamily="34" charset="0"/>
              <a:buChar char="•"/>
            </a:pPr>
            <a:r>
              <a:rPr lang="es-MX" altLang="en-US" sz="3000"/>
              <a:t>Irritante (piel y ojos)  </a:t>
            </a:r>
          </a:p>
          <a:p>
            <a:pPr lvl="1">
              <a:lnSpc>
                <a:spcPct val="150000"/>
              </a:lnSpc>
              <a:buFont typeface="Arial" pitchFamily="34" charset="0"/>
              <a:buChar char="•"/>
            </a:pPr>
            <a:r>
              <a:rPr lang="es-MX" altLang="en-US" sz="3000"/>
              <a:t>Sensitizador Cutáneo</a:t>
            </a:r>
          </a:p>
          <a:p>
            <a:pPr lvl="1">
              <a:lnSpc>
                <a:spcPct val="150000"/>
              </a:lnSpc>
              <a:buFont typeface="Arial" pitchFamily="34" charset="0"/>
              <a:buChar char="•"/>
            </a:pPr>
            <a:r>
              <a:rPr lang="es-MX" altLang="en-US" sz="3000"/>
              <a:t>Toxicidad Aguda (dañina)</a:t>
            </a:r>
          </a:p>
          <a:p>
            <a:pPr lvl="1">
              <a:lnSpc>
                <a:spcPct val="150000"/>
              </a:lnSpc>
              <a:buFont typeface="Arial" pitchFamily="34" charset="0"/>
              <a:buChar char="•"/>
            </a:pPr>
            <a:r>
              <a:rPr lang="es-MX" altLang="en-US" sz="3000"/>
              <a:t>Efectos Narcóticos</a:t>
            </a:r>
          </a:p>
          <a:p>
            <a:pPr lvl="1">
              <a:lnSpc>
                <a:spcPct val="150000"/>
              </a:lnSpc>
              <a:buFont typeface="Arial" pitchFamily="34" charset="0"/>
              <a:buChar char="•"/>
            </a:pPr>
            <a:r>
              <a:rPr lang="es-MX" altLang="en-US" sz="3000"/>
              <a:t>Irritante de Vías Respiratorias</a:t>
            </a:r>
          </a:p>
          <a:p>
            <a:pPr lvl="1">
              <a:lnSpc>
                <a:spcPct val="150000"/>
              </a:lnSpc>
              <a:buFont typeface="Arial" pitchFamily="34" charset="0"/>
              <a:buChar char="•"/>
            </a:pPr>
            <a:r>
              <a:rPr lang="es-MX" altLang="en-US" sz="3000"/>
              <a:t>Peligroso para la Capa de Ozono (No Obligatorio)</a:t>
            </a:r>
          </a:p>
          <a:p>
            <a:endParaRPr lang="tr-TR" altLang="en-US"/>
          </a:p>
        </p:txBody>
      </p:sp>
      <p:pic>
        <p:nvPicPr>
          <p:cNvPr id="96259" name="Picture 3" title="simbolos - Signo de exclamac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86000"/>
            <a:ext cx="34131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A9FEB75-5BB6-448C-884A-9449A8A6E087}" type="slidenum">
              <a:rPr lang="tr-TR" altLang="en-US"/>
              <a:pPr/>
              <a:t>46</a:t>
            </a:fld>
            <a:endParaRPr lang="tr-TR" altLang="en-US"/>
          </a:p>
        </p:txBody>
      </p:sp>
      <p:sp>
        <p:nvSpPr>
          <p:cNvPr id="96261" name="1 Başlık"/>
          <p:cNvSpPr>
            <a:spLocks noGrp="1"/>
          </p:cNvSpPr>
          <p:nvPr>
            <p:ph type="title"/>
          </p:nvPr>
        </p:nvSpPr>
        <p:spPr bwMode="auto">
          <a:xfrm>
            <a:off x="762000" y="3810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Signo de Exclamación</a:t>
            </a:r>
            <a:endParaRPr lang="tr-TR" altLang="en-US" smtClean="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4 Metin kutusu"/>
          <p:cNvSpPr txBox="1">
            <a:spLocks noChangeArrowheads="1"/>
          </p:cNvSpPr>
          <p:nvPr/>
        </p:nvSpPr>
        <p:spPr bwMode="auto">
          <a:xfrm>
            <a:off x="3962400" y="2819400"/>
            <a:ext cx="500221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buFont typeface="Arial" pitchFamily="34" charset="0"/>
              <a:buChar char="•"/>
            </a:pPr>
            <a:r>
              <a:rPr lang="en-US" altLang="en-US" sz="4200"/>
              <a:t>Gases A Presión</a:t>
            </a:r>
            <a:endParaRPr lang="tr-TR" altLang="en-US" sz="4200"/>
          </a:p>
          <a:p>
            <a:pPr lvl="1">
              <a:buFont typeface="Arial" pitchFamily="34" charset="0"/>
              <a:buChar char="•"/>
            </a:pPr>
            <a:r>
              <a:rPr lang="tr-TR" altLang="en-US" sz="3200"/>
              <a:t> La sustancia está comprimida, en estado líquido o disuelta a 29 psi o mayor presión. </a:t>
            </a:r>
            <a:r>
              <a:rPr lang="en-US" altLang="en-US" sz="3200"/>
              <a:t> </a:t>
            </a:r>
          </a:p>
          <a:p>
            <a:endParaRPr lang="tr-TR" altLang="en-US"/>
          </a:p>
        </p:txBody>
      </p:sp>
      <p:pic>
        <p:nvPicPr>
          <p:cNvPr id="98307" name="Picture 2" title="simbolos - botella de g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5F6A98F9-A7CA-4F10-8C87-A1EEE801833A}" type="slidenum">
              <a:rPr lang="tr-TR" altLang="en-US"/>
              <a:pPr/>
              <a:t>47</a:t>
            </a:fld>
            <a:endParaRPr lang="tr-TR" altLang="en-US"/>
          </a:p>
        </p:txBody>
      </p:sp>
      <p:sp>
        <p:nvSpPr>
          <p:cNvPr id="98309" name="1 Başlık"/>
          <p:cNvSpPr>
            <a:spLocks noGrp="1"/>
          </p:cNvSpPr>
          <p:nvPr>
            <p:ph type="title"/>
          </p:nvPr>
        </p:nvSpPr>
        <p:spPr bwMode="auto">
          <a:xfrm>
            <a:off x="457200" y="3810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Botella de Gas</a:t>
            </a:r>
            <a:endParaRPr lang="tr-TR" altLang="en-US" smtClean="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4 Metin kutusu"/>
          <p:cNvSpPr txBox="1">
            <a:spLocks noChangeArrowheads="1"/>
          </p:cNvSpPr>
          <p:nvPr/>
        </p:nvSpPr>
        <p:spPr bwMode="auto">
          <a:xfrm>
            <a:off x="3810000" y="2263775"/>
            <a:ext cx="533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nSpc>
                <a:spcPct val="150000"/>
              </a:lnSpc>
              <a:buFont typeface="Arial" pitchFamily="34" charset="0"/>
              <a:buChar char="•"/>
            </a:pPr>
            <a:r>
              <a:rPr lang="es-MX" altLang="en-US" sz="3600"/>
              <a:t>Corrosión Cutánea/ Quemaduras</a:t>
            </a:r>
          </a:p>
          <a:p>
            <a:pPr>
              <a:lnSpc>
                <a:spcPct val="150000"/>
              </a:lnSpc>
              <a:buFont typeface="Arial" pitchFamily="34" charset="0"/>
              <a:buChar char="•"/>
            </a:pPr>
            <a:r>
              <a:rPr lang="es-MX" altLang="en-US" sz="3600"/>
              <a:t>Daños Oculares</a:t>
            </a:r>
          </a:p>
          <a:p>
            <a:pPr>
              <a:lnSpc>
                <a:spcPct val="150000"/>
              </a:lnSpc>
              <a:buFont typeface="Arial" pitchFamily="34" charset="0"/>
              <a:buChar char="•"/>
            </a:pPr>
            <a:r>
              <a:rPr lang="es-MX" altLang="en-US" sz="3600"/>
              <a:t>Corrosión de Metales</a:t>
            </a:r>
          </a:p>
          <a:p>
            <a:endParaRPr lang="es-MX" altLang="en-US"/>
          </a:p>
        </p:txBody>
      </p:sp>
      <p:pic>
        <p:nvPicPr>
          <p:cNvPr id="100355" name="Picture 2" title="simbolos - corr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4B59F9A-9DA7-4238-B661-1BC3A65CBCAA}" type="slidenum">
              <a:rPr lang="tr-TR" altLang="en-US"/>
              <a:pPr/>
              <a:t>48</a:t>
            </a:fld>
            <a:endParaRPr lang="tr-TR" altLang="en-US"/>
          </a:p>
        </p:txBody>
      </p:sp>
      <p:sp>
        <p:nvSpPr>
          <p:cNvPr id="100357" name="1 Başlık"/>
          <p:cNvSpPr>
            <a:spLocks noGrp="1"/>
          </p:cNvSpPr>
          <p:nvPr>
            <p:ph type="title"/>
          </p:nvPr>
        </p:nvSpPr>
        <p:spPr bwMode="auto">
          <a:xfrm>
            <a:off x="457200" y="3810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Corrosión</a:t>
            </a:r>
            <a:endParaRPr lang="tr-TR" altLang="en-US" smtClean="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4 Metin kutusu"/>
          <p:cNvSpPr txBox="1">
            <a:spLocks noChangeArrowheads="1"/>
          </p:cNvSpPr>
          <p:nvPr/>
        </p:nvSpPr>
        <p:spPr bwMode="auto">
          <a:xfrm>
            <a:off x="4114800" y="2209800"/>
            <a:ext cx="480060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nSpc>
                <a:spcPct val="150000"/>
              </a:lnSpc>
              <a:buFont typeface="Arial" pitchFamily="34" charset="0"/>
              <a:buChar char="•"/>
            </a:pPr>
            <a:r>
              <a:rPr lang="en-US" altLang="en-US" sz="4200"/>
              <a:t>Explosivos</a:t>
            </a:r>
          </a:p>
          <a:p>
            <a:pPr>
              <a:lnSpc>
                <a:spcPct val="150000"/>
              </a:lnSpc>
              <a:buFont typeface="Arial" pitchFamily="34" charset="0"/>
              <a:buChar char="•"/>
            </a:pPr>
            <a:r>
              <a:rPr lang="en-US" altLang="en-US" sz="4200"/>
              <a:t>Auto-reactivos</a:t>
            </a:r>
          </a:p>
          <a:p>
            <a:pPr>
              <a:lnSpc>
                <a:spcPct val="150000"/>
              </a:lnSpc>
              <a:buFont typeface="Arial" pitchFamily="34" charset="0"/>
              <a:buChar char="•"/>
            </a:pPr>
            <a:r>
              <a:rPr lang="en-US" altLang="en-US" sz="4200"/>
              <a:t>Peróxidos orgánicos</a:t>
            </a:r>
          </a:p>
          <a:p>
            <a:endParaRPr lang="tr-TR" altLang="en-US"/>
          </a:p>
        </p:txBody>
      </p:sp>
      <p:pic>
        <p:nvPicPr>
          <p:cNvPr id="102403" name="Picture 5" descr="File:GHS-pictogram-explos.svg">
            <a:hlinkClick r:id=""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5450A3B-B220-4608-88CA-D21510322471}" type="slidenum">
              <a:rPr lang="tr-TR" altLang="en-US"/>
              <a:pPr/>
              <a:t>49</a:t>
            </a:fld>
            <a:endParaRPr lang="tr-TR" altLang="en-US"/>
          </a:p>
        </p:txBody>
      </p:sp>
      <p:sp>
        <p:nvSpPr>
          <p:cNvPr id="102405" name="1 Başlık"/>
          <p:cNvSpPr>
            <a:spLocks noGrp="1"/>
          </p:cNvSpPr>
          <p:nvPr>
            <p:ph type="title"/>
          </p:nvPr>
        </p:nvSpPr>
        <p:spPr bwMode="auto">
          <a:xfrm>
            <a:off x="457200" y="3810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Bomba Explotando</a:t>
            </a:r>
            <a:endParaRPr lang="tr-TR" altLang="en-US" smtClean="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eaLnBrk="1" hangingPunct="1"/>
            <a:r>
              <a:rPr lang="en-US" altLang="en-US" sz="3200" b="1" kern="1200" dirty="0">
                <a:solidFill>
                  <a:srgbClr val="FFFFFF"/>
                </a:solidFill>
                <a:latin typeface="Times" charset="0"/>
                <a:cs typeface="+mn-cs"/>
              </a:rPr>
              <a:t>DERECHOS DE </a:t>
            </a:r>
            <a:br>
              <a:rPr lang="en-US" altLang="en-US" sz="3200" b="1" kern="1200" dirty="0">
                <a:solidFill>
                  <a:srgbClr val="FFFFFF"/>
                </a:solidFill>
                <a:latin typeface="Times" charset="0"/>
                <a:cs typeface="+mn-cs"/>
              </a:rPr>
            </a:br>
            <a:r>
              <a:rPr lang="en-US" altLang="en-US" sz="3200" b="1" kern="1200" dirty="0">
                <a:solidFill>
                  <a:srgbClr val="FFFFFF"/>
                </a:solidFill>
                <a:latin typeface="Times" charset="0"/>
                <a:cs typeface="+mn-cs"/>
              </a:rPr>
              <a:t>LOS DENUNCIANTES</a:t>
            </a:r>
            <a:r>
              <a:rPr lang="tr-TR" altLang="en-US" sz="3200" b="1" kern="1200" dirty="0">
                <a:solidFill>
                  <a:srgbClr val="FFFFFF"/>
                </a:solidFill>
                <a:latin typeface="Times" charset="0"/>
                <a:cs typeface="+mn-cs"/>
              </a:rPr>
              <a:t/>
            </a:r>
            <a:br>
              <a:rPr lang="tr-TR" altLang="en-US" sz="3200" b="1" kern="1200" dirty="0">
                <a:solidFill>
                  <a:srgbClr val="FFFFFF"/>
                </a:solidFill>
                <a:latin typeface="Times" charset="0"/>
                <a:cs typeface="+mn-cs"/>
              </a:rPr>
            </a:br>
            <a:endParaRPr lang="en-US" dirty="0"/>
          </a:p>
        </p:txBody>
      </p:sp>
      <p:sp>
        <p:nvSpPr>
          <p:cNvPr id="3" name="2 İçerik Yer Tutucusu"/>
          <p:cNvSpPr>
            <a:spLocks noGrp="1"/>
          </p:cNvSpPr>
          <p:nvPr>
            <p:ph idx="4294967295"/>
          </p:nvPr>
        </p:nvSpPr>
        <p:spPr>
          <a:xfrm>
            <a:off x="0" y="1524000"/>
            <a:ext cx="8686800" cy="5181600"/>
          </a:xfrm>
          <a:prstGeom prst="rect">
            <a:avLst/>
          </a:prstGeom>
          <a:ln w="57150">
            <a:solidFill>
              <a:srgbClr val="006859"/>
            </a:solidFill>
          </a:ln>
        </p:spPr>
        <p:style>
          <a:lnRef idx="2">
            <a:schemeClr val="accent2"/>
          </a:lnRef>
          <a:fillRef idx="1">
            <a:schemeClr val="lt1"/>
          </a:fillRef>
          <a:effectRef idx="0">
            <a:schemeClr val="accent2"/>
          </a:effectRef>
          <a:fontRef idx="minor">
            <a:schemeClr val="dk1"/>
          </a:fontRef>
        </p:style>
        <p:txBody>
          <a:bodyPr wrap="square" lIns="91440" tIns="45720" rIns="91440" bIns="45720" numCol="1" anchor="t" anchorCtr="0" compatLnSpc="1">
            <a:prstTxWarp prst="textNoShape">
              <a:avLst/>
            </a:prstTxWarp>
          </a:bodyPr>
          <a:lstStyle/>
          <a:p>
            <a:pPr>
              <a:defRPr/>
            </a:pPr>
            <a:r>
              <a:rPr lang="es-MX" sz="3000" i="1" dirty="0">
                <a:solidFill>
                  <a:srgbClr val="000000"/>
                </a:solidFill>
                <a:ea typeface="MS PGothic" pitchFamily="34" charset="-128"/>
              </a:rPr>
              <a:t>Los trabajadores pueden presentar una queja formal ante la OSHA en caso de que el empleador tome represalias realizando acciones  que perjudiquen a su personal por denunciar situaciones irregulares. </a:t>
            </a:r>
          </a:p>
          <a:p>
            <a:pPr lvl="1">
              <a:defRPr/>
            </a:pPr>
            <a:r>
              <a:rPr lang="es-MX" i="1" dirty="0">
                <a:solidFill>
                  <a:srgbClr val="000000"/>
                </a:solidFill>
                <a:ea typeface="MS PGothic" pitchFamily="34" charset="-128"/>
              </a:rPr>
              <a:t>	</a:t>
            </a:r>
          </a:p>
          <a:p>
            <a:pPr lvl="1">
              <a:defRPr/>
            </a:pPr>
            <a:r>
              <a:rPr lang="es-MX" i="1" dirty="0">
                <a:solidFill>
                  <a:srgbClr val="000000"/>
                </a:solidFill>
                <a:ea typeface="MS PGothic" pitchFamily="34" charset="-128"/>
              </a:rPr>
              <a:t> Para mayor información 	    </a:t>
            </a:r>
            <a:r>
              <a:rPr lang="es-MX" sz="2200" b="1" i="1" dirty="0">
                <a:solidFill>
                  <a:srgbClr val="000000"/>
                </a:solidFill>
                <a:ea typeface="MS PGothic" pitchFamily="34" charset="-128"/>
                <a:hlinkClick r:id="rId3"/>
              </a:rPr>
              <a:t>Derechos del Denunciante</a:t>
            </a:r>
            <a:endParaRPr lang="es-MX" sz="2200" b="1" i="1" dirty="0">
              <a:solidFill>
                <a:srgbClr val="000000"/>
              </a:solidFill>
              <a:ea typeface="MS PGothic" pitchFamily="34" charset="-128"/>
            </a:endParaRPr>
          </a:p>
          <a:p>
            <a:pPr lvl="1">
              <a:defRPr/>
            </a:pPr>
            <a:endParaRPr lang="es-MX" sz="2200" b="1" i="1" dirty="0">
              <a:solidFill>
                <a:srgbClr val="000000"/>
              </a:solidFill>
              <a:ea typeface="MS PGothic" pitchFamily="34" charset="-128"/>
            </a:endParaRPr>
          </a:p>
          <a:p>
            <a:pPr>
              <a:defRPr/>
            </a:pPr>
            <a:r>
              <a:rPr lang="es-MX" sz="2800" i="1" dirty="0">
                <a:solidFill>
                  <a:srgbClr val="000000"/>
                </a:solidFill>
                <a:ea typeface="MS PGothic" pitchFamily="34" charset="-128"/>
              </a:rPr>
              <a:t>Las leyes que protegen a los denunciantes requieren que las quejas sean presentadas ante la OSHA dentro de ciertos límites de tiempo después de que ocurra la presunta represalia. </a:t>
            </a:r>
          </a:p>
          <a:p>
            <a:pPr>
              <a:defRPr/>
            </a:pPr>
            <a:endParaRPr lang="tr-TR" sz="3000" dirty="0">
              <a:solidFill>
                <a:srgbClr val="000000"/>
              </a:solidFill>
              <a:ea typeface="MS PGothic" pitchFamily="34" charset="-128"/>
            </a:endParaRPr>
          </a:p>
          <a:p>
            <a:pPr>
              <a:defRPr/>
            </a:pPr>
            <a:endParaRPr lang="en-US" dirty="0">
              <a:solidFill>
                <a:srgbClr val="000000"/>
              </a:solidFill>
              <a:ea typeface="MS PGothic" pitchFamily="34" charset="-128"/>
            </a:endParaRPr>
          </a:p>
          <a:p>
            <a:pPr>
              <a:defRPr/>
            </a:pPr>
            <a:endParaRPr lang="en-US" dirty="0">
              <a:solidFill>
                <a:srgbClr val="000000"/>
              </a:solidFill>
              <a:ea typeface="MS PGothic" pitchFamily="34" charset="-128"/>
            </a:endParaRPr>
          </a:p>
        </p:txBody>
      </p:sp>
      <p:sp>
        <p:nvSpPr>
          <p:cNvPr id="12291" name="1 Başlık"/>
          <p:cNvSpPr txBox="1">
            <a:spLocks/>
          </p:cNvSpPr>
          <p:nvPr/>
        </p:nvSpPr>
        <p:spPr bwMode="auto">
          <a:xfrm>
            <a:off x="1981200" y="26988"/>
            <a:ext cx="525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eaLnBrk="1" hangingPunct="1"/>
            <a:r>
              <a:rPr lang="en-US" altLang="en-US" sz="3200" b="1" dirty="0">
                <a:solidFill>
                  <a:schemeClr val="bg1"/>
                </a:solidFill>
              </a:rPr>
              <a:t>DERECHOS DE </a:t>
            </a:r>
          </a:p>
          <a:p>
            <a:pPr algn="ctr" eaLnBrk="1" hangingPunct="1"/>
            <a:r>
              <a:rPr lang="en-US" altLang="en-US" sz="3200" b="1" dirty="0">
                <a:solidFill>
                  <a:schemeClr val="bg1"/>
                </a:solidFill>
              </a:rPr>
              <a:t>LOS DENUNCIANTES</a:t>
            </a:r>
            <a:endParaRPr lang="tr-TR" altLang="en-US" sz="3200" b="1" dirty="0">
              <a:solidFill>
                <a:schemeClr val="bg1"/>
              </a:solidFill>
            </a:endParaRPr>
          </a:p>
        </p:txBody>
      </p:sp>
      <p:pic>
        <p:nvPicPr>
          <p:cNvPr id="12292" name="Picture 3" descr="C:\Users\serhan\AppData\Local\Microsoft\Windows\Temporary Internet Files\Content.IE5\D4D7PT52\MC900383616[1].wmf" title="ima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8600" y="5486400"/>
            <a:ext cx="1066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Users\serhan\AppData\Local\Microsoft\Windows\Temporary Internet Files\Content.IE5\1QNYN1LP\MC900304825[1].wmf" title="imagen - dedo senalad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39624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4 Metin kutusu"/>
          <p:cNvSpPr txBox="1">
            <a:spLocks noChangeArrowheads="1"/>
          </p:cNvSpPr>
          <p:nvPr/>
        </p:nvSpPr>
        <p:spPr bwMode="auto">
          <a:xfrm>
            <a:off x="3657600" y="2743200"/>
            <a:ext cx="52355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buFont typeface="Arial" pitchFamily="34" charset="0"/>
              <a:buChar char="•"/>
            </a:pPr>
            <a:r>
              <a:rPr lang="en-US" altLang="en-US" sz="4200"/>
              <a:t>Comburentes</a:t>
            </a:r>
            <a:endParaRPr lang="tr-TR" altLang="en-US" sz="4200"/>
          </a:p>
          <a:p>
            <a:pPr lvl="1">
              <a:buFont typeface="Arial" pitchFamily="34" charset="0"/>
              <a:buChar char="•"/>
            </a:pPr>
            <a:r>
              <a:rPr lang="en-US" altLang="en-US" sz="2800"/>
              <a:t>Sustancias que liberan oxígeno en otro material para generar combustión</a:t>
            </a:r>
          </a:p>
          <a:p>
            <a:endParaRPr lang="tr-TR" altLang="en-US"/>
          </a:p>
        </p:txBody>
      </p:sp>
      <p:pic>
        <p:nvPicPr>
          <p:cNvPr id="104451" name="Picture 2" descr="File:GHS-pictogram-rondflam.svg">
            <a:hlinkClick r:id=""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6C3E6DA-5767-497B-AD2F-AEADDDB584D0}" type="slidenum">
              <a:rPr lang="tr-TR" altLang="en-US"/>
              <a:pPr/>
              <a:t>50</a:t>
            </a:fld>
            <a:endParaRPr lang="tr-TR" altLang="en-US"/>
          </a:p>
        </p:txBody>
      </p:sp>
      <p:sp>
        <p:nvSpPr>
          <p:cNvPr id="104453" name="1 Başlık"/>
          <p:cNvSpPr>
            <a:spLocks noGrp="1"/>
          </p:cNvSpPr>
          <p:nvPr>
            <p:ph type="title"/>
          </p:nvPr>
        </p:nvSpPr>
        <p:spPr bwMode="auto">
          <a:xfrm>
            <a:off x="762000" y="3048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Llama Sobre un Círculo</a:t>
            </a:r>
            <a:endParaRPr lang="tr-TR" altLang="en-US" smtClean="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4 Metin kutusu"/>
          <p:cNvSpPr txBox="1">
            <a:spLocks noChangeArrowheads="1"/>
          </p:cNvSpPr>
          <p:nvPr/>
        </p:nvSpPr>
        <p:spPr bwMode="auto">
          <a:xfrm>
            <a:off x="3657600" y="2852738"/>
            <a:ext cx="54102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buFont typeface="Arial" pitchFamily="34" charset="0"/>
              <a:buChar char="•"/>
            </a:pPr>
            <a:r>
              <a:rPr lang="en-US" altLang="en-US" sz="3800"/>
              <a:t>Toxicidad Aguda (</a:t>
            </a:r>
            <a:r>
              <a:rPr lang="tr-TR" altLang="en-US" sz="3800"/>
              <a:t>severa</a:t>
            </a:r>
            <a:r>
              <a:rPr lang="en-US" altLang="en-US" sz="3800"/>
              <a:t>)</a:t>
            </a:r>
            <a:endParaRPr lang="tr-TR" altLang="en-US" sz="3800"/>
          </a:p>
          <a:p>
            <a:pPr lvl="1">
              <a:buFont typeface="Arial" pitchFamily="34" charset="0"/>
              <a:buChar char="•"/>
            </a:pPr>
            <a:r>
              <a:rPr lang="en-US" altLang="en-US" sz="2800"/>
              <a:t>Sobreexposición puede ser tóxica o fatal.  </a:t>
            </a:r>
            <a:endParaRPr lang="tr-TR" altLang="en-US" sz="2800"/>
          </a:p>
          <a:p>
            <a:endParaRPr lang="tr-TR" altLang="en-US" sz="2800"/>
          </a:p>
          <a:p>
            <a:endParaRPr lang="tr-TR" altLang="en-US"/>
          </a:p>
        </p:txBody>
      </p:sp>
      <p:pic>
        <p:nvPicPr>
          <p:cNvPr id="106499" name="Picture 2" descr="File:GHS-pictogram-skull.svg">
            <a:hlinkClick r:id=""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AE7FE98A-7814-4371-955C-2E437D286DFC}" type="slidenum">
              <a:rPr lang="tr-TR" altLang="en-US"/>
              <a:pPr/>
              <a:t>51</a:t>
            </a:fld>
            <a:endParaRPr lang="tr-TR" altLang="en-US"/>
          </a:p>
        </p:txBody>
      </p:sp>
      <p:sp>
        <p:nvSpPr>
          <p:cNvPr id="106501" name="1 Başlık"/>
          <p:cNvSpPr>
            <a:spLocks noGrp="1"/>
          </p:cNvSpPr>
          <p:nvPr>
            <p:ph type="title"/>
          </p:nvPr>
        </p:nvSpPr>
        <p:spPr bwMode="auto">
          <a:xfrm>
            <a:off x="762000" y="2286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smtClean="0">
                <a:solidFill>
                  <a:schemeClr val="bg1"/>
                </a:solidFill>
              </a:rPr>
              <a:t>C</a:t>
            </a:r>
            <a:r>
              <a:rPr lang="en-US" altLang="en-US" sz="3600" smtClean="0">
                <a:solidFill>
                  <a:schemeClr val="bg1"/>
                </a:solidFill>
              </a:rPr>
              <a:t>alavera</a:t>
            </a:r>
            <a:r>
              <a:rPr lang="tr-TR" altLang="en-US" sz="3600" smtClean="0">
                <a:solidFill>
                  <a:schemeClr val="bg1"/>
                </a:solidFill>
              </a:rPr>
              <a:t> y Tibias Cruzadas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4 Metin kutusu"/>
          <p:cNvSpPr txBox="1">
            <a:spLocks noChangeArrowheads="1"/>
          </p:cNvSpPr>
          <p:nvPr/>
        </p:nvSpPr>
        <p:spPr bwMode="auto">
          <a:xfrm>
            <a:off x="3984625" y="2852738"/>
            <a:ext cx="50831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buFont typeface="Arial" pitchFamily="34" charset="0"/>
              <a:buChar char="•"/>
            </a:pPr>
            <a:r>
              <a:rPr lang="en-US" altLang="en-US" sz="4200"/>
              <a:t>Toxicidad Acuática</a:t>
            </a:r>
            <a:endParaRPr lang="tr-TR" altLang="en-US" sz="4200"/>
          </a:p>
          <a:p>
            <a:pPr lvl="1">
              <a:buFont typeface="Arial" pitchFamily="34" charset="0"/>
              <a:buChar char="•"/>
            </a:pPr>
            <a:r>
              <a:rPr lang="en-US" altLang="en-US" sz="2800"/>
              <a:t>Tóxico para plantas y vida acuática.</a:t>
            </a:r>
          </a:p>
          <a:p>
            <a:endParaRPr lang="tr-TR" altLang="en-US"/>
          </a:p>
        </p:txBody>
      </p:sp>
      <p:pic>
        <p:nvPicPr>
          <p:cNvPr id="108547" name="Picture 2" descr="File:GHS-pictogram-pollu.svg">
            <a:hlinkClick r:id=""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86000"/>
            <a:ext cx="3657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EA852F56-ED7F-4324-937C-495272F5EC61}" type="slidenum">
              <a:rPr lang="tr-TR" altLang="en-US"/>
              <a:pPr/>
              <a:t>52</a:t>
            </a:fld>
            <a:endParaRPr lang="tr-TR" altLang="en-US"/>
          </a:p>
        </p:txBody>
      </p:sp>
      <p:sp>
        <p:nvSpPr>
          <p:cNvPr id="108549" name="1 Başlık"/>
          <p:cNvSpPr>
            <a:spLocks noGrp="1"/>
          </p:cNvSpPr>
          <p:nvPr>
            <p:ph type="title"/>
          </p:nvPr>
        </p:nvSpPr>
        <p:spPr bwMode="auto">
          <a:xfrm>
            <a:off x="457200" y="-762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solidFill>
                  <a:schemeClr val="bg1"/>
                </a:solidFill>
              </a:rPr>
              <a:t>Medioambiente</a:t>
            </a:r>
            <a:br>
              <a:rPr lang="en-US" altLang="en-US" smtClean="0">
                <a:solidFill>
                  <a:schemeClr val="bg1"/>
                </a:solidFill>
              </a:rPr>
            </a:br>
            <a:r>
              <a:rPr lang="en-US" altLang="en-US" smtClean="0">
                <a:solidFill>
                  <a:schemeClr val="bg1"/>
                </a:solidFill>
              </a:rPr>
              <a:t>(No Obligatorio)</a:t>
            </a:r>
            <a:endParaRPr lang="tr-TR" altLang="en-US" smtClean="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2 İçerik Yer Tutucusu"/>
          <p:cNvSpPr>
            <a:spLocks noGrp="1"/>
          </p:cNvSpPr>
          <p:nvPr>
            <p:ph idx="1"/>
          </p:nvPr>
        </p:nvSpPr>
        <p:spPr bwMode="auto">
          <a:xfrm>
            <a:off x="228600" y="1371600"/>
            <a:ext cx="86868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lvl="1" indent="6350"/>
            <a:r>
              <a:rPr lang="tr-TR" altLang="en-US" sz="3400" smtClean="0"/>
              <a:t>Muestran la severidad de peligros posibles</a:t>
            </a:r>
            <a:r>
              <a:rPr lang="en-US" altLang="en-US" sz="3400" smtClean="0"/>
              <a:t> y orientan a las personas a tomar precauciones.  </a:t>
            </a:r>
          </a:p>
          <a:p>
            <a:pPr marL="457200" lvl="1" indent="6350"/>
            <a:endParaRPr lang="tr-TR" altLang="en-US" smtClean="0"/>
          </a:p>
        </p:txBody>
      </p:sp>
      <p:graphicFrame>
        <p:nvGraphicFramePr>
          <p:cNvPr id="4" name="3 Diyagram" title="caja de texto"/>
          <p:cNvGraphicFramePr/>
          <p:nvPr>
            <p:extLst>
              <p:ext uri="{D42A27DB-BD31-4B8C-83A1-F6EECF244321}">
                <p14:modId xmlns:p14="http://schemas.microsoft.com/office/powerpoint/2010/main" val="2287722346"/>
              </p:ext>
            </p:extLst>
          </p:nvPr>
        </p:nvGraphicFramePr>
        <p:xfrm>
          <a:off x="609600" y="2667000"/>
          <a:ext cx="784887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0596"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C218190-8640-4839-AD5F-BB9CDB286363}" type="slidenum">
              <a:rPr lang="tr-TR" altLang="en-US"/>
              <a:pPr/>
              <a:t>53</a:t>
            </a:fld>
            <a:endParaRPr lang="tr-TR" altLang="en-US"/>
          </a:p>
        </p:txBody>
      </p:sp>
      <p:sp>
        <p:nvSpPr>
          <p:cNvPr id="110597" name="1 Başlık"/>
          <p:cNvSpPr>
            <a:spLocks noGrp="1"/>
          </p:cNvSpPr>
          <p:nvPr>
            <p:ph type="title"/>
          </p:nvPr>
        </p:nvSpPr>
        <p:spPr bwMode="auto">
          <a:xfrm>
            <a:off x="457200" y="381000"/>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smtClean="0">
                <a:solidFill>
                  <a:schemeClr val="bg1"/>
                </a:solidFill>
              </a:rPr>
              <a:t>      </a:t>
            </a:r>
            <a:r>
              <a:rPr lang="en-US" altLang="en-US" sz="2800" smtClean="0">
                <a:solidFill>
                  <a:schemeClr val="bg1"/>
                </a:solidFill>
              </a:rPr>
              <a:t>PALABRAS DE SEÑALIZACIÓN</a:t>
            </a:r>
            <a:endParaRPr lang="tr-TR" altLang="en-US" sz="2800" smtClean="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r>
              <a:rPr lang="en-US" altLang="en-US" sz="3200" b="1" kern="1200" dirty="0">
                <a:solidFill>
                  <a:srgbClr val="FFFFFF"/>
                </a:solidFill>
                <a:latin typeface="Times" charset="0"/>
                <a:cs typeface="+mn-cs"/>
              </a:rPr>
              <a:t>PALABRAS DE SEÑALIZACIÓN</a:t>
            </a:r>
            <a:r>
              <a:rPr lang="tr-TR" altLang="en-US" sz="3200" b="1" kern="1200" dirty="0">
                <a:solidFill>
                  <a:srgbClr val="FFFFFF"/>
                </a:solidFill>
                <a:latin typeface="Times" charset="0"/>
                <a:cs typeface="+mn-cs"/>
              </a:rPr>
              <a:t/>
            </a:r>
            <a:br>
              <a:rPr lang="tr-TR" altLang="en-US" sz="3200" b="1" kern="1200" dirty="0">
                <a:solidFill>
                  <a:srgbClr val="FFFFFF"/>
                </a:solidFill>
                <a:latin typeface="Times" charset="0"/>
                <a:cs typeface="+mn-cs"/>
              </a:rPr>
            </a:br>
            <a:endParaRPr lang="en-US" dirty="0"/>
          </a:p>
        </p:txBody>
      </p:sp>
      <p:sp>
        <p:nvSpPr>
          <p:cNvPr id="112642" name="2 İçerik Yer Tutucusu"/>
          <p:cNvSpPr>
            <a:spLocks noGrp="1"/>
          </p:cNvSpPr>
          <p:nvPr>
            <p:ph idx="4294967295"/>
          </p:nvPr>
        </p:nvSpPr>
        <p:spPr bwMode="auto">
          <a:xfrm>
            <a:off x="0" y="1230313"/>
            <a:ext cx="8801100" cy="4895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n-US" sz="3600" b="1" dirty="0" smtClean="0"/>
              <a:t>Advertencia</a:t>
            </a:r>
            <a:r>
              <a:rPr lang="es-MX" altLang="en-US" sz="3600" dirty="0" smtClean="0"/>
              <a:t>  -  para peligros menos severos</a:t>
            </a:r>
          </a:p>
          <a:p>
            <a:r>
              <a:rPr lang="es-MX" altLang="en-US" sz="3600" b="1" dirty="0" smtClean="0"/>
              <a:t> Peligro</a:t>
            </a:r>
            <a:r>
              <a:rPr lang="es-MX" altLang="en-US" sz="3600" dirty="0" smtClean="0"/>
              <a:t>   -  para peligros más severos</a:t>
            </a:r>
          </a:p>
        </p:txBody>
      </p:sp>
      <p:graphicFrame>
        <p:nvGraphicFramePr>
          <p:cNvPr id="4" name="3 İçerik Yer Tutucusu" title="tablo - clases de peligros ambientales"/>
          <p:cNvGraphicFramePr>
            <a:graphicFrameLocks noGrp="1"/>
          </p:cNvGraphicFramePr>
          <p:nvPr>
            <p:extLst>
              <p:ext uri="{D42A27DB-BD31-4B8C-83A1-F6EECF244321}">
                <p14:modId xmlns:p14="http://schemas.microsoft.com/office/powerpoint/2010/main" val="1101929560"/>
              </p:ext>
            </p:extLst>
          </p:nvPr>
        </p:nvGraphicFramePr>
        <p:xfrm>
          <a:off x="1600200" y="5029200"/>
          <a:ext cx="6103938" cy="1414463"/>
        </p:xfrm>
        <a:graphic>
          <a:graphicData uri="http://schemas.openxmlformats.org/drawingml/2006/table">
            <a:tbl>
              <a:tblPr firstRow="1"/>
              <a:tblGrid>
                <a:gridCol w="3382963">
                  <a:extLst>
                    <a:ext uri="{9D8B030D-6E8A-4147-A177-3AD203B41FA5}">
                      <a16:colId xmlns="" xmlns:a16="http://schemas.microsoft.com/office/drawing/2014/main" val="20000"/>
                    </a:ext>
                  </a:extLst>
                </a:gridCol>
                <a:gridCol w="704850">
                  <a:extLst>
                    <a:ext uri="{9D8B030D-6E8A-4147-A177-3AD203B41FA5}">
                      <a16:colId xmlns="" xmlns:a16="http://schemas.microsoft.com/office/drawing/2014/main" val="20001"/>
                    </a:ext>
                  </a:extLst>
                </a:gridCol>
                <a:gridCol w="576262">
                  <a:extLst>
                    <a:ext uri="{9D8B030D-6E8A-4147-A177-3AD203B41FA5}">
                      <a16:colId xmlns="" xmlns:a16="http://schemas.microsoft.com/office/drawing/2014/main" val="20002"/>
                    </a:ext>
                  </a:extLst>
                </a:gridCol>
                <a:gridCol w="741363">
                  <a:extLst>
                    <a:ext uri="{9D8B030D-6E8A-4147-A177-3AD203B41FA5}">
                      <a16:colId xmlns="" xmlns:a16="http://schemas.microsoft.com/office/drawing/2014/main" val="20003"/>
                    </a:ext>
                  </a:extLst>
                </a:gridCol>
                <a:gridCol w="698500">
                  <a:extLst>
                    <a:ext uri="{9D8B030D-6E8A-4147-A177-3AD203B41FA5}">
                      <a16:colId xmlns="" xmlns:a16="http://schemas.microsoft.com/office/drawing/2014/main" val="20004"/>
                    </a:ext>
                  </a:extLst>
                </a:gridCol>
              </a:tblGrid>
              <a:tr h="4572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ea typeface="MS PGothic" pitchFamily="34" charset="-128"/>
                        </a:rPr>
                        <a:t>  </a:t>
                      </a:r>
                      <a:r>
                        <a:rPr kumimoji="0" lang="en-US" sz="1800" b="1" i="0" u="none" strike="noStrike" cap="none" normalizeH="0" baseline="0" dirty="0" err="1">
                          <a:ln>
                            <a:noFill/>
                          </a:ln>
                          <a:solidFill>
                            <a:srgbClr val="000000"/>
                          </a:solidFill>
                          <a:effectLst/>
                          <a:latin typeface="Calibri" pitchFamily="34" charset="0"/>
                          <a:ea typeface="MS PGothic" pitchFamily="34" charset="-128"/>
                        </a:rPr>
                        <a:t>Clases</a:t>
                      </a:r>
                      <a:r>
                        <a:rPr kumimoji="0" lang="en-US" sz="1800" b="1" i="0" u="none" strike="noStrike" cap="none" normalizeH="0" baseline="0" dirty="0">
                          <a:ln>
                            <a:noFill/>
                          </a:ln>
                          <a:solidFill>
                            <a:srgbClr val="000000"/>
                          </a:solidFill>
                          <a:effectLst/>
                          <a:latin typeface="Calibri" pitchFamily="34" charset="0"/>
                          <a:ea typeface="MS PGothic" pitchFamily="34" charset="-128"/>
                        </a:rPr>
                        <a:t> de </a:t>
                      </a:r>
                      <a:r>
                        <a:rPr kumimoji="0" lang="en-US" sz="1800" b="1" i="0" u="none" strike="noStrike" cap="none" normalizeH="0" baseline="0" dirty="0" err="1">
                          <a:ln>
                            <a:noFill/>
                          </a:ln>
                          <a:solidFill>
                            <a:srgbClr val="000000"/>
                          </a:solidFill>
                          <a:effectLst/>
                          <a:latin typeface="Calibri" pitchFamily="34" charset="0"/>
                          <a:ea typeface="MS PGothic" pitchFamily="34" charset="-128"/>
                        </a:rPr>
                        <a:t>Peligros</a:t>
                      </a:r>
                      <a:r>
                        <a:rPr kumimoji="0" lang="en-US" sz="1800" b="1" i="0" u="none" strike="noStrike" cap="none" normalizeH="0" baseline="0" dirty="0">
                          <a:ln>
                            <a:noFill/>
                          </a:ln>
                          <a:solidFill>
                            <a:srgbClr val="000000"/>
                          </a:solidFill>
                          <a:effectLst/>
                          <a:latin typeface="Calibri" pitchFamily="34" charset="0"/>
                          <a:ea typeface="MS PGothic" pitchFamily="34" charset="-128"/>
                        </a:rPr>
                        <a:t> </a:t>
                      </a:r>
                      <a:r>
                        <a:rPr kumimoji="0" lang="en-US" sz="1800" b="1" i="0" u="none" strike="noStrike" cap="none" normalizeH="0" baseline="0" dirty="0" err="1">
                          <a:ln>
                            <a:noFill/>
                          </a:ln>
                          <a:solidFill>
                            <a:srgbClr val="000000"/>
                          </a:solidFill>
                          <a:effectLst/>
                          <a:latin typeface="Calibri" pitchFamily="34" charset="0"/>
                          <a:ea typeface="MS PGothic" pitchFamily="34" charset="-128"/>
                        </a:rPr>
                        <a:t>Ambientales</a:t>
                      </a:r>
                      <a:endParaRPr kumimoji="0" lang="en-US" sz="1800" b="1" i="0" u="none" strike="noStrike" cap="none" normalizeH="0" baseline="0" dirty="0">
                        <a:ln>
                          <a:noFill/>
                        </a:ln>
                        <a:solidFill>
                          <a:srgbClr val="000000"/>
                        </a:solidFill>
                        <a:effectLst/>
                        <a:latin typeface="Calibri" pitchFamily="34" charset="0"/>
                        <a:ea typeface="MS PGothic" pitchFamily="34" charset="-128"/>
                      </a:endParaRP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ea typeface="MS PGothic" pitchFamily="34" charset="-128"/>
                        </a:rPr>
                        <a:t>CategorÍas de Peligros</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794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  Toxicidad Acuática Aguda</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1</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2</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3</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 </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778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  Toxicidad Acuática Crónica</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1</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2</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3</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ea typeface="MS PGothic" pitchFamily="34" charset="-128"/>
                        </a:rPr>
                        <a:t>4</a:t>
                      </a:r>
                    </a:p>
                  </a:txBody>
                  <a:tcPr marL="9496" marR="9496" marT="949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graphicFrame>
        <p:nvGraphicFramePr>
          <p:cNvPr id="5" name="4 Tablo" title="tablo - palabras de senalizacion"/>
          <p:cNvGraphicFramePr>
            <a:graphicFrameLocks noGrp="1"/>
          </p:cNvGraphicFramePr>
          <p:nvPr>
            <p:extLst>
              <p:ext uri="{D42A27DB-BD31-4B8C-83A1-F6EECF244321}">
                <p14:modId xmlns:p14="http://schemas.microsoft.com/office/powerpoint/2010/main" val="3376134285"/>
              </p:ext>
            </p:extLst>
          </p:nvPr>
        </p:nvGraphicFramePr>
        <p:xfrm>
          <a:off x="685800" y="3733800"/>
          <a:ext cx="5181600" cy="914400"/>
        </p:xfrm>
        <a:graphic>
          <a:graphicData uri="http://schemas.openxmlformats.org/drawingml/2006/table">
            <a:tbl>
              <a:tblPr firstRow="1"/>
              <a:tblGrid>
                <a:gridCol w="3276600">
                  <a:extLst>
                    <a:ext uri="{9D8B030D-6E8A-4147-A177-3AD203B41FA5}">
                      <a16:colId xmlns="" xmlns:a16="http://schemas.microsoft.com/office/drawing/2014/main" val="20000"/>
                    </a:ext>
                  </a:extLst>
                </a:gridCol>
                <a:gridCol w="1905000">
                  <a:extLst>
                    <a:ext uri="{9D8B030D-6E8A-4147-A177-3AD203B41FA5}">
                      <a16:colId xmlns="" xmlns:a16="http://schemas.microsoft.com/office/drawing/2014/main" val="20001"/>
                    </a:ext>
                  </a:extLst>
                </a:gridCol>
              </a:tblGrid>
              <a:tr h="2841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ea typeface="MS PGothic" pitchFamily="34" charset="-128"/>
                        </a:rPr>
                        <a:t>  </a:t>
                      </a:r>
                      <a:r>
                        <a:rPr kumimoji="0" lang="en-US" sz="1800" b="1" i="0" u="none" strike="noStrike" cap="none" normalizeH="0" baseline="0" dirty="0" err="1">
                          <a:ln>
                            <a:noFill/>
                          </a:ln>
                          <a:solidFill>
                            <a:srgbClr val="000000"/>
                          </a:solidFill>
                          <a:effectLst/>
                          <a:latin typeface="Calibri" pitchFamily="34" charset="0"/>
                          <a:ea typeface="MS PGothic" pitchFamily="34" charset="-128"/>
                        </a:rPr>
                        <a:t>Peligro</a:t>
                      </a:r>
                      <a:endParaRPr kumimoji="0" lang="en-US" sz="1800" b="1" i="0" u="none" strike="noStrike" cap="none" normalizeH="0" baseline="0" dirty="0">
                        <a:ln>
                          <a:noFill/>
                        </a:ln>
                        <a:solidFill>
                          <a:srgbClr val="000000"/>
                        </a:solidFill>
                        <a:effectLst/>
                        <a:latin typeface="Calibri" pitchFamily="34" charset="0"/>
                        <a:ea typeface="MS PGothic" pitchFamily="34" charset="-128"/>
                      </a:endParaRPr>
                    </a:p>
                  </a:txBody>
                  <a:tcPr marL="9525" marR="9525" marT="95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ea typeface="MS PGothic" pitchFamily="34" charset="-128"/>
                        </a:rPr>
                        <a:t> </a:t>
                      </a:r>
                    </a:p>
                  </a:txBody>
                  <a:tcPr marL="9525" marR="9525" marT="95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0"/>
                  </a:ext>
                </a:extLst>
              </a:tr>
              <a:tr h="2841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pitchFamily="34" charset="0"/>
                          <a:ea typeface="MS PGothic" pitchFamily="34" charset="-128"/>
                        </a:rPr>
                        <a:t>  Advertencia</a:t>
                      </a:r>
                    </a:p>
                  </a:txBody>
                  <a:tcPr marL="9525" marR="9525" marT="95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ea typeface="MS PGothic" pitchFamily="34" charset="-128"/>
                        </a:rPr>
                        <a:t> </a:t>
                      </a:r>
                    </a:p>
                  </a:txBody>
                  <a:tcPr marL="9525" marR="9525" marT="95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34607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pitchFamily="34" charset="0"/>
                          <a:ea typeface="MS PGothic" pitchFamily="34" charset="-128"/>
                        </a:rPr>
                        <a:t>  No hay </a:t>
                      </a:r>
                      <a:r>
                        <a:rPr kumimoji="0" lang="en-US" sz="1800" b="1" i="0" u="none" strike="noStrike" cap="none" normalizeH="0" baseline="0" dirty="0" err="1">
                          <a:ln>
                            <a:noFill/>
                          </a:ln>
                          <a:solidFill>
                            <a:srgbClr val="000000"/>
                          </a:solidFill>
                          <a:effectLst/>
                          <a:latin typeface="Calibri" pitchFamily="34" charset="0"/>
                          <a:ea typeface="MS PGothic" pitchFamily="34" charset="-128"/>
                        </a:rPr>
                        <a:t>palabra</a:t>
                      </a:r>
                      <a:r>
                        <a:rPr kumimoji="0" lang="en-US" sz="1800" b="1" i="0" u="none" strike="noStrike" cap="none" normalizeH="0" baseline="0" dirty="0">
                          <a:ln>
                            <a:noFill/>
                          </a:ln>
                          <a:solidFill>
                            <a:srgbClr val="000000"/>
                          </a:solidFill>
                          <a:effectLst/>
                          <a:latin typeface="Calibri" pitchFamily="34" charset="0"/>
                          <a:ea typeface="MS PGothic" pitchFamily="34" charset="-128"/>
                        </a:rPr>
                        <a:t> de </a:t>
                      </a:r>
                      <a:r>
                        <a:rPr kumimoji="0" lang="en-US" sz="1800" b="1" i="0" u="none" strike="noStrike" cap="none" normalizeH="0" baseline="0" dirty="0" err="1">
                          <a:ln>
                            <a:noFill/>
                          </a:ln>
                          <a:solidFill>
                            <a:srgbClr val="000000"/>
                          </a:solidFill>
                          <a:effectLst/>
                          <a:latin typeface="Calibri" pitchFamily="34" charset="0"/>
                          <a:ea typeface="MS PGothic" pitchFamily="34" charset="-128"/>
                        </a:rPr>
                        <a:t>señalización</a:t>
                      </a:r>
                      <a:endParaRPr kumimoji="0" lang="en-US" sz="1800" b="1" i="0" u="none" strike="noStrike" cap="none" normalizeH="0" baseline="0" dirty="0">
                        <a:ln>
                          <a:noFill/>
                        </a:ln>
                        <a:solidFill>
                          <a:srgbClr val="000000"/>
                        </a:solidFill>
                        <a:effectLst/>
                        <a:latin typeface="Calibri" pitchFamily="34" charset="0"/>
                        <a:ea typeface="MS PGothic" pitchFamily="34" charset="-128"/>
                      </a:endParaRPr>
                    </a:p>
                  </a:txBody>
                  <a:tcPr marL="9525" marR="9525" marT="95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pitchFamily="34" charset="0"/>
                          <a:ea typeface="MS PGothic" pitchFamily="34" charset="-128"/>
                        </a:rPr>
                        <a:t> </a:t>
                      </a:r>
                    </a:p>
                  </a:txBody>
                  <a:tcPr marL="9525" marR="9525" marT="951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112680" name="5 Metin kutusu"/>
          <p:cNvSpPr txBox="1">
            <a:spLocks noChangeArrowheads="1"/>
          </p:cNvSpPr>
          <p:nvPr/>
        </p:nvSpPr>
        <p:spPr bwMode="auto">
          <a:xfrm>
            <a:off x="381000" y="2667000"/>
            <a:ext cx="8496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s-MX" altLang="en-US" sz="2800"/>
              <a:t>Las palabras de señalización para diferentes categorías de clases de peligros se muestran con diferentes colores. </a:t>
            </a:r>
          </a:p>
        </p:txBody>
      </p:sp>
      <p:sp>
        <p:nvSpPr>
          <p:cNvPr id="112681"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C73AD87F-325C-4A5C-92D2-48F20145130F}" type="slidenum">
              <a:rPr lang="tr-TR" altLang="en-US"/>
              <a:pPr/>
              <a:t>54</a:t>
            </a:fld>
            <a:endParaRPr lang="tr-TR" altLang="en-US"/>
          </a:p>
        </p:txBody>
      </p:sp>
      <p:sp>
        <p:nvSpPr>
          <p:cNvPr id="112682" name="7 Metin kutusu"/>
          <p:cNvSpPr txBox="1">
            <a:spLocks noChangeArrowheads="1"/>
          </p:cNvSpPr>
          <p:nvPr/>
        </p:nvSpPr>
        <p:spPr bwMode="auto">
          <a:xfrm>
            <a:off x="2133600" y="152400"/>
            <a:ext cx="525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altLang="en-US" sz="3200" b="1" dirty="0">
                <a:solidFill>
                  <a:schemeClr val="bg1"/>
                </a:solidFill>
              </a:rPr>
              <a:t>PALABRAS DE SEÑALIZACIÓN</a:t>
            </a:r>
            <a:endParaRPr lang="tr-TR" altLang="en-US" sz="3200"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title="tablo - clases de peligros fisicos"/>
          <p:cNvGraphicFramePr>
            <a:graphicFrameLocks noGrp="1"/>
          </p:cNvGraphicFramePr>
          <p:nvPr>
            <p:extLst>
              <p:ext uri="{D42A27DB-BD31-4B8C-83A1-F6EECF244321}">
                <p14:modId xmlns:p14="http://schemas.microsoft.com/office/powerpoint/2010/main" val="1691813701"/>
              </p:ext>
            </p:extLst>
          </p:nvPr>
        </p:nvGraphicFramePr>
        <p:xfrm>
          <a:off x="152400" y="1317625"/>
          <a:ext cx="8839200" cy="5383213"/>
        </p:xfrm>
        <a:graphic>
          <a:graphicData uri="http://schemas.openxmlformats.org/drawingml/2006/table">
            <a:tbl>
              <a:tblPr firstRow="1"/>
              <a:tblGrid>
                <a:gridCol w="4090988">
                  <a:extLst>
                    <a:ext uri="{9D8B030D-6E8A-4147-A177-3AD203B41FA5}">
                      <a16:colId xmlns="" xmlns:a16="http://schemas.microsoft.com/office/drawing/2014/main" val="20000"/>
                    </a:ext>
                  </a:extLst>
                </a:gridCol>
                <a:gridCol w="1476375">
                  <a:extLst>
                    <a:ext uri="{9D8B030D-6E8A-4147-A177-3AD203B41FA5}">
                      <a16:colId xmlns="" xmlns:a16="http://schemas.microsoft.com/office/drawing/2014/main" val="20001"/>
                    </a:ext>
                  </a:extLst>
                </a:gridCol>
                <a:gridCol w="546100">
                  <a:extLst>
                    <a:ext uri="{9D8B030D-6E8A-4147-A177-3AD203B41FA5}">
                      <a16:colId xmlns="" xmlns:a16="http://schemas.microsoft.com/office/drawing/2014/main" val="20002"/>
                    </a:ext>
                  </a:extLst>
                </a:gridCol>
                <a:gridCol w="544512">
                  <a:extLst>
                    <a:ext uri="{9D8B030D-6E8A-4147-A177-3AD203B41FA5}">
                      <a16:colId xmlns="" xmlns:a16="http://schemas.microsoft.com/office/drawing/2014/main" val="20003"/>
                    </a:ext>
                  </a:extLst>
                </a:gridCol>
                <a:gridCol w="546100">
                  <a:extLst>
                    <a:ext uri="{9D8B030D-6E8A-4147-A177-3AD203B41FA5}">
                      <a16:colId xmlns="" xmlns:a16="http://schemas.microsoft.com/office/drawing/2014/main" val="20004"/>
                    </a:ext>
                  </a:extLst>
                </a:gridCol>
                <a:gridCol w="544513">
                  <a:extLst>
                    <a:ext uri="{9D8B030D-6E8A-4147-A177-3AD203B41FA5}">
                      <a16:colId xmlns="" xmlns:a16="http://schemas.microsoft.com/office/drawing/2014/main" val="20005"/>
                    </a:ext>
                  </a:extLst>
                </a:gridCol>
                <a:gridCol w="503237">
                  <a:extLst>
                    <a:ext uri="{9D8B030D-6E8A-4147-A177-3AD203B41FA5}">
                      <a16:colId xmlns="" xmlns:a16="http://schemas.microsoft.com/office/drawing/2014/main" val="20006"/>
                    </a:ext>
                  </a:extLst>
                </a:gridCol>
                <a:gridCol w="587375">
                  <a:extLst>
                    <a:ext uri="{9D8B030D-6E8A-4147-A177-3AD203B41FA5}">
                      <a16:colId xmlns="" xmlns:a16="http://schemas.microsoft.com/office/drawing/2014/main" val="20007"/>
                    </a:ext>
                  </a:extLst>
                </a:gridCol>
              </a:tblGrid>
              <a:tr h="3540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pitchFamily="-110" charset="0"/>
                          <a:ea typeface="MS PGothic" pitchFamily="34" charset="-128"/>
                        </a:rPr>
                        <a:t>Clases</a:t>
                      </a:r>
                      <a:r>
                        <a:rPr kumimoji="0" lang="en-US" sz="1800" b="1" i="0" u="none" strike="noStrike" cap="none" normalizeH="0" baseline="0" dirty="0">
                          <a:ln>
                            <a:noFill/>
                          </a:ln>
                          <a:solidFill>
                            <a:schemeClr val="tx1"/>
                          </a:solidFill>
                          <a:effectLst/>
                          <a:latin typeface="Times" pitchFamily="-110" charset="0"/>
                          <a:ea typeface="MS PGothic" pitchFamily="34" charset="-128"/>
                        </a:rPr>
                        <a:t> de </a:t>
                      </a:r>
                      <a:r>
                        <a:rPr kumimoji="0" lang="en-US" sz="1800" b="1" i="0" u="none" strike="noStrike" cap="none" normalizeH="0" baseline="0" dirty="0" err="1">
                          <a:ln>
                            <a:noFill/>
                          </a:ln>
                          <a:solidFill>
                            <a:schemeClr val="tx1"/>
                          </a:solidFill>
                          <a:effectLst/>
                          <a:latin typeface="Times" pitchFamily="-110" charset="0"/>
                          <a:ea typeface="MS PGothic" pitchFamily="34" charset="-128"/>
                        </a:rPr>
                        <a:t>Peligros</a:t>
                      </a:r>
                      <a:r>
                        <a:rPr kumimoji="0" lang="en-US" sz="1800" b="1" i="0" u="none" strike="noStrike" cap="none" normalizeH="0" baseline="0" dirty="0">
                          <a:ln>
                            <a:noFill/>
                          </a:ln>
                          <a:solidFill>
                            <a:schemeClr val="tx1"/>
                          </a:solidFill>
                          <a:effectLst/>
                          <a:latin typeface="Times" pitchFamily="-110" charset="0"/>
                          <a:ea typeface="MS PGothic" pitchFamily="34" charset="-128"/>
                        </a:rPr>
                        <a:t> </a:t>
                      </a:r>
                      <a:r>
                        <a:rPr kumimoji="0" lang="en-US" sz="1800" b="1" i="0" u="none" strike="noStrike" cap="none" normalizeH="0" baseline="0" dirty="0" err="1">
                          <a:ln>
                            <a:noFill/>
                          </a:ln>
                          <a:solidFill>
                            <a:schemeClr val="tx1"/>
                          </a:solidFill>
                          <a:effectLst/>
                          <a:latin typeface="Times" pitchFamily="-110" charset="0"/>
                          <a:ea typeface="MS PGothic" pitchFamily="34" charset="-128"/>
                        </a:rPr>
                        <a:t>Físicos</a:t>
                      </a:r>
                      <a:endParaRPr kumimoji="0" lang="en-US" sz="1800" b="1" i="0" u="none" strike="noStrike" cap="none" normalizeH="0" baseline="0" dirty="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7">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pitchFamily="-110" charset="0"/>
                          <a:ea typeface="MS PGothic" pitchFamily="34" charset="-128"/>
                        </a:rPr>
                        <a:t>Categorías de Peligros</a:t>
                      </a:r>
                      <a:endParaRPr kumimoji="0" lang="en-US" sz="18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Explosivos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Explosivos inestables</a:t>
                      </a:r>
                      <a:endParaRPr kumimoji="0" lang="en-US" sz="1200" b="1" i="0" u="none" strike="noStrike" cap="none" normalizeH="0" baseline="0">
                        <a:ln>
                          <a:noFill/>
                        </a:ln>
                        <a:solidFill>
                          <a:schemeClr val="tx1"/>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Div. 1.1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Div. 1.2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Div. 1.3</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Div. 1.4</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Div 1.5</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Div 1.6</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Gases Inflamables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Aerosoles Inflamables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Times" pitchFamily="-110" charset="0"/>
                          <a:ea typeface="MS PGothic" pitchFamily="34" charset="-128"/>
                        </a:rPr>
                        <a:t>Gases Oxidantes</a:t>
                      </a: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Gases a Presión</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Líquidos Inflamables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3</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4</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Sólidos  Inflamables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Sustancias Auto-reactivas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Tipo A</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Tipo B</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Tipo C</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Tipo D</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Tipo E</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Tipo F</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Tipo G</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Líquidos Pirofóricos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Sólidos Pirofóricos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314325">
                <a:tc>
                  <a:txBody>
                    <a:bodyPr/>
                    <a:lstStyle/>
                    <a:p>
                      <a:pPr marL="0" marR="0" lvl="0" indent="-346075" algn="l" defTabSz="457200" rtl="0" eaLnBrk="1" fontAlgn="b" latinLnBrk="0" hangingPunct="1">
                        <a:lnSpc>
                          <a:spcPct val="100000"/>
                        </a:lnSpc>
                        <a:spcBef>
                          <a:spcPct val="0"/>
                        </a:spcBef>
                        <a:spcAft>
                          <a:spcPct val="0"/>
                        </a:spcAft>
                        <a:buClr>
                          <a:srgbClr val="000000"/>
                        </a:buClr>
                        <a:buSzTx/>
                        <a:buFont typeface="Calibri" pitchFamily="34" charset="0"/>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Sustancias que pueden autocalentarse</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Sustancias que emiten gases inflamables al contacto con agua</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3</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Líquidos Oxidantes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3</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Sólidos Oxidantes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2</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3</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Peróxidos Orgánicos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Type A</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Type B</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Type C</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Type D</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Type E</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Type F</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Type G</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Corrosivos para Metales</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1</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pitchFamily="-110" charset="0"/>
                          <a:ea typeface="MS PGothic" pitchFamily="34" charset="-128"/>
                        </a:rPr>
                        <a:t> </a:t>
                      </a:r>
                      <a:endParaRPr kumimoji="0" lang="en-US" sz="1200" b="1" i="0" u="none" strike="noStrike" cap="none" normalizeH="0" baseline="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pitchFamily="-110" charset="0"/>
                          <a:ea typeface="MS PGothic" pitchFamily="34" charset="-128"/>
                        </a:rPr>
                        <a:t> </a:t>
                      </a:r>
                      <a:endParaRPr kumimoji="0" lang="en-US" sz="1200" b="1" i="0" u="none" strike="noStrike" cap="none" normalizeH="0" baseline="0" dirty="0">
                        <a:ln>
                          <a:noFill/>
                        </a:ln>
                        <a:solidFill>
                          <a:srgbClr val="000000"/>
                        </a:solidFill>
                        <a:effectLst/>
                        <a:latin typeface="Calibri" pitchFamily="34" charset="0"/>
                        <a:ea typeface="MS PGothic" pitchFamily="34" charset="-128"/>
                      </a:endParaRPr>
                    </a:p>
                  </a:txBody>
                  <a:tcPr marL="7292" marR="7292" marT="729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bl>
          </a:graphicData>
        </a:graphic>
      </p:graphicFrame>
      <p:sp>
        <p:nvSpPr>
          <p:cNvPr id="2" name="Title 1" hidden="1"/>
          <p:cNvSpPr>
            <a:spLocks noGrp="1"/>
          </p:cNvSpPr>
          <p:nvPr>
            <p:ph type="title"/>
          </p:nvPr>
        </p:nvSpPr>
        <p:spPr/>
        <p:txBody>
          <a:bodyPr/>
          <a:lstStyle/>
          <a:p>
            <a:pPr lvl="0"/>
            <a:r>
              <a:rPr lang="en-US" altLang="en-US" sz="2800" b="1" kern="1200" dirty="0">
                <a:solidFill>
                  <a:srgbClr val="FFFFFF"/>
                </a:solidFill>
                <a:latin typeface="Times" charset="0"/>
                <a:cs typeface="+mn-cs"/>
              </a:rPr>
              <a:t>PALABRAS DE SEÑALIZACIÓN  CODIFICADAS POR COLOR PARA LOS PELIGROS FÍSICOS</a:t>
            </a:r>
            <a:r>
              <a:rPr lang="tr-TR" altLang="en-US" sz="2800" b="1" kern="1200" dirty="0">
                <a:solidFill>
                  <a:srgbClr val="FFFFFF"/>
                </a:solidFill>
                <a:latin typeface="Times" charset="0"/>
                <a:cs typeface="+mn-cs"/>
              </a:rPr>
              <a:t/>
            </a:r>
            <a:br>
              <a:rPr lang="tr-TR" altLang="en-US" sz="2800" b="1" kern="1200" dirty="0">
                <a:solidFill>
                  <a:srgbClr val="FFFFFF"/>
                </a:solidFill>
                <a:latin typeface="Times" charset="0"/>
                <a:cs typeface="+mn-cs"/>
              </a:rPr>
            </a:br>
            <a:endParaRPr lang="en-US" dirty="0"/>
          </a:p>
        </p:txBody>
      </p:sp>
      <p:sp>
        <p:nvSpPr>
          <p:cNvPr id="114848" name="2 Slayt Numarası Yer Tutucusu"/>
          <p:cNvSpPr>
            <a:spLocks noGrp="1"/>
          </p:cNvSpPr>
          <p:nvPr>
            <p:ph type="sldNum" sz="quarter" idx="4294967295"/>
          </p:nvPr>
        </p:nvSpPr>
        <p:spPr bwMode="auto">
          <a:xfrm>
            <a:off x="8610600" y="6697663"/>
            <a:ext cx="5334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3FDBA2E-AF23-457F-8A09-4A7060214E35}" type="slidenum">
              <a:rPr lang="tr-TR" altLang="en-US">
                <a:solidFill>
                  <a:schemeClr val="bg1"/>
                </a:solidFill>
              </a:rPr>
              <a:pPr/>
              <a:t>55</a:t>
            </a:fld>
            <a:endParaRPr lang="tr-TR" altLang="en-US">
              <a:solidFill>
                <a:schemeClr val="bg1"/>
              </a:solidFill>
            </a:endParaRPr>
          </a:p>
        </p:txBody>
      </p:sp>
      <p:sp>
        <p:nvSpPr>
          <p:cNvPr id="114849" name="4 Metin kutusu"/>
          <p:cNvSpPr txBox="1">
            <a:spLocks noChangeArrowheads="1"/>
          </p:cNvSpPr>
          <p:nvPr/>
        </p:nvSpPr>
        <p:spPr bwMode="auto">
          <a:xfrm>
            <a:off x="1981200" y="0"/>
            <a:ext cx="5715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altLang="en-US" sz="2800" b="1" dirty="0">
                <a:solidFill>
                  <a:schemeClr val="bg1"/>
                </a:solidFill>
              </a:rPr>
              <a:t>PALABRAS DE SEÑALIZACIÓN  CODIFICADAS POR COLOR PARA LOS PELIGROS FÍSICOS</a:t>
            </a:r>
            <a:endParaRPr lang="tr-TR" altLang="en-US" sz="2800" b="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title="tablo - palabras de senalizacion codificadas for color para los peligros ambientales"/>
          <p:cNvGraphicFramePr>
            <a:graphicFrameLocks noGrp="1"/>
          </p:cNvGraphicFramePr>
          <p:nvPr>
            <p:extLst>
              <p:ext uri="{D42A27DB-BD31-4B8C-83A1-F6EECF244321}">
                <p14:modId xmlns:p14="http://schemas.microsoft.com/office/powerpoint/2010/main" val="3003259576"/>
              </p:ext>
            </p:extLst>
          </p:nvPr>
        </p:nvGraphicFramePr>
        <p:xfrm>
          <a:off x="152400" y="1295400"/>
          <a:ext cx="8839200" cy="5484813"/>
        </p:xfrm>
        <a:graphic>
          <a:graphicData uri="http://schemas.openxmlformats.org/drawingml/2006/table">
            <a:tbl>
              <a:tblPr firstRow="1"/>
              <a:tblGrid>
                <a:gridCol w="4762500">
                  <a:extLst>
                    <a:ext uri="{9D8B030D-6E8A-4147-A177-3AD203B41FA5}">
                      <a16:colId xmlns="" xmlns:a16="http://schemas.microsoft.com/office/drawing/2014/main" val="20000"/>
                    </a:ext>
                  </a:extLst>
                </a:gridCol>
                <a:gridCol w="709613">
                  <a:extLst>
                    <a:ext uri="{9D8B030D-6E8A-4147-A177-3AD203B41FA5}">
                      <a16:colId xmlns="" xmlns:a16="http://schemas.microsoft.com/office/drawing/2014/main" val="20001"/>
                    </a:ext>
                  </a:extLst>
                </a:gridCol>
                <a:gridCol w="681037">
                  <a:extLst>
                    <a:ext uri="{9D8B030D-6E8A-4147-A177-3AD203B41FA5}">
                      <a16:colId xmlns="" xmlns:a16="http://schemas.microsoft.com/office/drawing/2014/main" val="20002"/>
                    </a:ext>
                  </a:extLst>
                </a:gridCol>
                <a:gridCol w="585788">
                  <a:extLst>
                    <a:ext uri="{9D8B030D-6E8A-4147-A177-3AD203B41FA5}">
                      <a16:colId xmlns="" xmlns:a16="http://schemas.microsoft.com/office/drawing/2014/main" val="20003"/>
                    </a:ext>
                  </a:extLst>
                </a:gridCol>
                <a:gridCol w="2100262">
                  <a:extLst>
                    <a:ext uri="{9D8B030D-6E8A-4147-A177-3AD203B41FA5}">
                      <a16:colId xmlns="" xmlns:a16="http://schemas.microsoft.com/office/drawing/2014/main" val="20004"/>
                    </a:ext>
                  </a:extLst>
                </a:gridCol>
              </a:tblGrid>
              <a:tr h="4556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pitchFamily="-110" charset="0"/>
                          <a:ea typeface="MS PGothic" pitchFamily="34" charset="-128"/>
                        </a:rPr>
                        <a:t>Clases</a:t>
                      </a:r>
                      <a:r>
                        <a:rPr kumimoji="0" lang="en-US" sz="1800" b="1" i="0" u="none" strike="noStrike" cap="none" normalizeH="0" baseline="0" dirty="0">
                          <a:ln>
                            <a:noFill/>
                          </a:ln>
                          <a:solidFill>
                            <a:schemeClr val="tx1"/>
                          </a:solidFill>
                          <a:effectLst/>
                          <a:latin typeface="Times" pitchFamily="-110" charset="0"/>
                          <a:ea typeface="MS PGothic" pitchFamily="34" charset="-128"/>
                        </a:rPr>
                        <a:t> de </a:t>
                      </a:r>
                      <a:r>
                        <a:rPr kumimoji="0" lang="en-US" sz="1800" b="1" i="0" u="none" strike="noStrike" cap="none" normalizeH="0" baseline="0" dirty="0" err="1">
                          <a:ln>
                            <a:noFill/>
                          </a:ln>
                          <a:solidFill>
                            <a:schemeClr val="tx1"/>
                          </a:solidFill>
                          <a:effectLst/>
                          <a:latin typeface="Times" pitchFamily="-110" charset="0"/>
                          <a:ea typeface="MS PGothic" pitchFamily="34" charset="-128"/>
                        </a:rPr>
                        <a:t>Peligros</a:t>
                      </a:r>
                      <a:r>
                        <a:rPr kumimoji="0" lang="en-US" sz="1800" b="1" i="0" u="none" strike="noStrike" cap="none" normalizeH="0" baseline="0" dirty="0">
                          <a:ln>
                            <a:noFill/>
                          </a:ln>
                          <a:solidFill>
                            <a:schemeClr val="tx1"/>
                          </a:solidFill>
                          <a:effectLst/>
                          <a:latin typeface="Times" pitchFamily="-110" charset="0"/>
                          <a:ea typeface="MS PGothic" pitchFamily="34" charset="-128"/>
                        </a:rPr>
                        <a:t> a la </a:t>
                      </a:r>
                      <a:r>
                        <a:rPr kumimoji="0" lang="en-US" sz="1800" b="1" i="0" u="none" strike="noStrike" cap="none" normalizeH="0" baseline="0" dirty="0" err="1">
                          <a:ln>
                            <a:noFill/>
                          </a:ln>
                          <a:solidFill>
                            <a:schemeClr val="tx1"/>
                          </a:solidFill>
                          <a:effectLst/>
                          <a:latin typeface="Times" pitchFamily="-110" charset="0"/>
                          <a:ea typeface="MS PGothic" pitchFamily="34" charset="-128"/>
                        </a:rPr>
                        <a:t>Salud</a:t>
                      </a:r>
                      <a:endParaRPr kumimoji="0" lang="en-US" sz="1800" b="1" i="0" u="none" strike="noStrike" cap="none" normalizeH="0" baseline="0" dirty="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pitchFamily="-110" charset="0"/>
                          <a:ea typeface="MS PGothic" pitchFamily="34" charset="-128"/>
                        </a:rPr>
                        <a:t>Categorías de Peligros</a:t>
                      </a:r>
                      <a:endParaRPr kumimoji="0" lang="en-US" sz="18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Toxicidad Aguda</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3</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4</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1"/>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Corrosivo Cutáneo/Irritación</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1B</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1C</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2"/>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0" i="0" u="none" strike="noStrike" cap="none" normalizeH="0" baseline="0">
                        <a:ln>
                          <a:noFill/>
                        </a:ln>
                        <a:solidFill>
                          <a:schemeClr val="tx1"/>
                        </a:solidFill>
                        <a:effectLst/>
                        <a:latin typeface="Times" pitchFamily="-110" charset="0"/>
                        <a:ea typeface="MS PGothic" pitchFamily="34" charset="-128"/>
                      </a:endParaRPr>
                    </a:p>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  </a:t>
                      </a:r>
                      <a:r>
                        <a:rPr kumimoji="0" lang="en-US" sz="1400" b="1" i="0" u="none" strike="noStrike" cap="none" normalizeH="0" baseline="0">
                          <a:ln>
                            <a:noFill/>
                          </a:ln>
                          <a:solidFill>
                            <a:schemeClr val="tx1"/>
                          </a:solidFill>
                          <a:effectLst/>
                          <a:latin typeface="Times" pitchFamily="-110" charset="0"/>
                          <a:ea typeface="MS PGothic" pitchFamily="34" charset="-128"/>
                        </a:rPr>
                        <a:t>Daño Ocular Severo/Irritación Ocular</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2B</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p>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  </a:t>
                      </a:r>
                      <a:r>
                        <a:rPr kumimoji="0" lang="en-US" sz="1400" b="1" i="0" u="none" strike="noStrike" cap="none" normalizeH="0" baseline="0">
                          <a:ln>
                            <a:noFill/>
                          </a:ln>
                          <a:solidFill>
                            <a:schemeClr val="tx1"/>
                          </a:solidFill>
                          <a:effectLst/>
                          <a:latin typeface="Times" pitchFamily="-110" charset="0"/>
                          <a:ea typeface="MS PGothic" pitchFamily="34" charset="-128"/>
                        </a:rPr>
                        <a:t>Sensitización Respiratoria</a:t>
                      </a:r>
                      <a:r>
                        <a:rPr kumimoji="0" lang="en-US" sz="1400" b="0" i="0" u="none" strike="noStrike" cap="none" normalizeH="0" baseline="0">
                          <a:ln>
                            <a:noFill/>
                          </a:ln>
                          <a:solidFill>
                            <a:schemeClr val="tx1"/>
                          </a:solidFill>
                          <a:effectLst/>
                          <a:latin typeface="Times" pitchFamily="-110" charset="0"/>
                          <a:ea typeface="MS PGothic" pitchFamily="34" charset="-128"/>
                        </a:rPr>
                        <a:t> </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  </a:t>
                      </a:r>
                    </a:p>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  </a:t>
                      </a:r>
                      <a:r>
                        <a:rPr kumimoji="0" lang="en-US" sz="1400" b="1" i="0" u="none" strike="noStrike" cap="none" normalizeH="0" baseline="0">
                          <a:ln>
                            <a:noFill/>
                          </a:ln>
                          <a:solidFill>
                            <a:schemeClr val="tx1"/>
                          </a:solidFill>
                          <a:effectLst/>
                          <a:latin typeface="Times" pitchFamily="-110" charset="0"/>
                          <a:ea typeface="MS PGothic" pitchFamily="34" charset="-128"/>
                        </a:rPr>
                        <a:t>Sensitización Cutánea</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1</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p>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  </a:t>
                      </a:r>
                      <a:r>
                        <a:rPr kumimoji="0" lang="en-US" sz="1400" b="1" i="0" u="none" strike="noStrike" cap="none" normalizeH="0" baseline="0">
                          <a:ln>
                            <a:noFill/>
                          </a:ln>
                          <a:solidFill>
                            <a:schemeClr val="tx1"/>
                          </a:solidFill>
                          <a:effectLst/>
                          <a:latin typeface="Times" pitchFamily="-110" charset="0"/>
                          <a:ea typeface="MS PGothic" pitchFamily="34" charset="-128"/>
                        </a:rPr>
                        <a:t>Mutagenicidad a Células Germinales</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1B</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p>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  </a:t>
                      </a:r>
                      <a:r>
                        <a:rPr kumimoji="0" lang="en-US" sz="1400" b="1" i="0" u="none" strike="noStrike" cap="none" normalizeH="0" baseline="0">
                          <a:ln>
                            <a:noFill/>
                          </a:ln>
                          <a:solidFill>
                            <a:schemeClr val="tx1"/>
                          </a:solidFill>
                          <a:effectLst/>
                          <a:latin typeface="Times" pitchFamily="-110" charset="0"/>
                          <a:ea typeface="MS PGothic" pitchFamily="34" charset="-128"/>
                        </a:rPr>
                        <a:t>Carcinogenicidad</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1B</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p>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pitchFamily="-110" charset="0"/>
                          <a:ea typeface="MS PGothic" pitchFamily="34" charset="-128"/>
                        </a:rPr>
                        <a:t>  </a:t>
                      </a:r>
                      <a:r>
                        <a:rPr kumimoji="0" lang="en-US" sz="1400" b="1" i="0" u="none" strike="noStrike" cap="none" normalizeH="0" baseline="0">
                          <a:ln>
                            <a:noFill/>
                          </a:ln>
                          <a:solidFill>
                            <a:schemeClr val="tx1"/>
                          </a:solidFill>
                          <a:effectLst/>
                          <a:latin typeface="Times" pitchFamily="-110" charset="0"/>
                          <a:ea typeface="MS PGothic" pitchFamily="34" charset="-128"/>
                        </a:rPr>
                        <a:t>Toxicología Reproductiva</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1B</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Efectos en o vía lactancia</a:t>
                      </a:r>
                      <a:endParaRPr kumimoji="0" lang="en-US" sz="1400" b="1" i="0" u="none" strike="noStrike" cap="none" normalizeH="0" baseline="0">
                        <a:ln>
                          <a:noFill/>
                        </a:ln>
                        <a:solidFill>
                          <a:schemeClr val="tx1"/>
                        </a:solidFill>
                        <a:effectLst/>
                        <a:latin typeface="Tahoma"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MS PGothic" pitchFamily="34" charset="-128"/>
                        </a:rPr>
                        <a:t>  </a:t>
                      </a:r>
                      <a:r>
                        <a:rPr kumimoji="0" lang="en-US" sz="1400" b="1" i="0" u="none" strike="noStrike" cap="none" normalizeH="0" baseline="0">
                          <a:ln>
                            <a:noFill/>
                          </a:ln>
                          <a:solidFill>
                            <a:srgbClr val="000000"/>
                          </a:solidFill>
                          <a:effectLst/>
                          <a:latin typeface="Times" pitchFamily="-110" charset="0"/>
                          <a:ea typeface="MS PGothic" pitchFamily="34" charset="-128"/>
                        </a:rPr>
                        <a:t>Toxicidad Sistémica a Órganos Diana-Una Sola                         Exposició</a:t>
                      </a:r>
                      <a:r>
                        <a:rPr kumimoji="0" lang="en-US" sz="1400" b="1" i="0" u="none" strike="noStrike" cap="none" normalizeH="0" baseline="0">
                          <a:ln>
                            <a:noFill/>
                          </a:ln>
                          <a:solidFill>
                            <a:srgbClr val="000000"/>
                          </a:solidFill>
                          <a:effectLst/>
                          <a:latin typeface="Calibri" pitchFamily="34" charset="0"/>
                          <a:ea typeface="MS PGothic" pitchFamily="34" charset="-128"/>
                        </a:rPr>
                        <a:t>n</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3</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r>
                        <a:rPr kumimoji="0" lang="en-US" sz="1400" b="1" i="0" u="none" strike="noStrike" cap="none" normalizeH="0" baseline="0">
                          <a:ln>
                            <a:noFill/>
                          </a:ln>
                          <a:solidFill>
                            <a:srgbClr val="000000"/>
                          </a:solidFill>
                          <a:effectLst/>
                          <a:latin typeface="Times" pitchFamily="-110" charset="0"/>
                          <a:ea typeface="MS PGothic" pitchFamily="34" charset="-128"/>
                        </a:rPr>
                        <a:t>Toxicidad Sistémica a Órganos Diana-Exposición Repetitiva</a:t>
                      </a: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2</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4572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pitchFamily="-110" charset="0"/>
                          <a:ea typeface="MS PGothic" pitchFamily="34" charset="-128"/>
                        </a:rPr>
                        <a:t>  </a:t>
                      </a:r>
                      <a:r>
                        <a:rPr kumimoji="0" lang="en-US" sz="1400" b="1" i="0" u="none" strike="noStrike" cap="none" normalizeH="0" baseline="0" dirty="0" err="1">
                          <a:ln>
                            <a:noFill/>
                          </a:ln>
                          <a:solidFill>
                            <a:schemeClr val="tx1"/>
                          </a:solidFill>
                          <a:effectLst/>
                          <a:latin typeface="Times" pitchFamily="-110" charset="0"/>
                          <a:ea typeface="MS PGothic" pitchFamily="34" charset="-128"/>
                        </a:rPr>
                        <a:t>Toxicidad</a:t>
                      </a:r>
                      <a:r>
                        <a:rPr kumimoji="0" lang="en-US" sz="1400" b="1" i="0" u="none" strike="noStrike" cap="none" normalizeH="0" baseline="0" dirty="0">
                          <a:ln>
                            <a:noFill/>
                          </a:ln>
                          <a:solidFill>
                            <a:schemeClr val="tx1"/>
                          </a:solidFill>
                          <a:effectLst/>
                          <a:latin typeface="Times" pitchFamily="-110" charset="0"/>
                          <a:ea typeface="MS PGothic" pitchFamily="34" charset="-128"/>
                        </a:rPr>
                        <a:t> </a:t>
                      </a:r>
                      <a:r>
                        <a:rPr kumimoji="0" lang="en-US" sz="1400" b="1" i="0" u="none" strike="noStrike" cap="none" normalizeH="0" baseline="0" dirty="0" err="1">
                          <a:ln>
                            <a:noFill/>
                          </a:ln>
                          <a:solidFill>
                            <a:schemeClr val="tx1"/>
                          </a:solidFill>
                          <a:effectLst/>
                          <a:latin typeface="Times" pitchFamily="-110" charset="0"/>
                          <a:ea typeface="MS PGothic" pitchFamily="34" charset="-128"/>
                        </a:rPr>
                        <a:t>por</a:t>
                      </a:r>
                      <a:r>
                        <a:rPr kumimoji="0" lang="en-US" sz="1400" b="1" i="0" u="none" strike="noStrike" cap="none" normalizeH="0" baseline="0" dirty="0">
                          <a:ln>
                            <a:noFill/>
                          </a:ln>
                          <a:solidFill>
                            <a:schemeClr val="tx1"/>
                          </a:solidFill>
                          <a:effectLst/>
                          <a:latin typeface="Times" pitchFamily="-110" charset="0"/>
                          <a:ea typeface="MS PGothic" pitchFamily="34" charset="-128"/>
                        </a:rPr>
                        <a:t> </a:t>
                      </a:r>
                      <a:r>
                        <a:rPr kumimoji="0" lang="en-US" sz="1400" b="1" i="0" u="none" strike="noStrike" cap="none" normalizeH="0" baseline="0" dirty="0" err="1">
                          <a:ln>
                            <a:noFill/>
                          </a:ln>
                          <a:solidFill>
                            <a:schemeClr val="tx1"/>
                          </a:solidFill>
                          <a:effectLst/>
                          <a:latin typeface="Times" pitchFamily="-110" charset="0"/>
                          <a:ea typeface="MS PGothic" pitchFamily="34" charset="-128"/>
                        </a:rPr>
                        <a:t>Aspiración</a:t>
                      </a:r>
                      <a:endParaRPr kumimoji="0" lang="en-US" sz="1400" b="1" i="0" u="none" strike="noStrike" cap="none" normalizeH="0" baseline="0" dirty="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1</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pitchFamily="-110" charset="0"/>
                          <a:ea typeface="MS PGothic" pitchFamily="34" charset="-128"/>
                        </a:rPr>
                        <a:t> </a:t>
                      </a:r>
                      <a:endParaRPr kumimoji="0" lang="en-US" sz="1400" b="1" i="0" u="none" strike="noStrike" cap="none" normalizeH="0" baseline="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pitchFamily="-110" charset="0"/>
                          <a:ea typeface="MS PGothic" pitchFamily="34" charset="-128"/>
                        </a:rPr>
                        <a:t> </a:t>
                      </a:r>
                      <a:endParaRPr kumimoji="0" lang="en-US" sz="1400" b="1" i="0" u="none" strike="noStrike" cap="none" normalizeH="0" baseline="0" dirty="0">
                        <a:ln>
                          <a:noFill/>
                        </a:ln>
                        <a:solidFill>
                          <a:srgbClr val="000000"/>
                        </a:solidFill>
                        <a:effectLst/>
                        <a:latin typeface="Calibri" pitchFamily="34" charset="0"/>
                        <a:ea typeface="MS PGothic" pitchFamily="34" charset="-128"/>
                      </a:endParaRPr>
                    </a:p>
                  </a:txBody>
                  <a:tcPr marL="8912" marR="8912" marT="89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
        <p:nvSpPr>
          <p:cNvPr id="2" name="Title 1" hidden="1"/>
          <p:cNvSpPr>
            <a:spLocks noGrp="1"/>
          </p:cNvSpPr>
          <p:nvPr>
            <p:ph type="title"/>
          </p:nvPr>
        </p:nvSpPr>
        <p:spPr/>
        <p:txBody>
          <a:bodyPr/>
          <a:lstStyle/>
          <a:p>
            <a:pPr lvl="0"/>
            <a:r>
              <a:rPr lang="en-US" altLang="en-US" sz="2400" b="1" kern="1200" dirty="0">
                <a:solidFill>
                  <a:srgbClr val="FFFFFF"/>
                </a:solidFill>
                <a:latin typeface="Times" charset="0"/>
                <a:cs typeface="+mn-cs"/>
              </a:rPr>
              <a:t>PALABRAS DE SEÑALIZACIÓN  CODIFICADAS POR COLOR PARA LOS PELIGROS AMBIENTALES</a:t>
            </a:r>
            <a:r>
              <a:rPr lang="tr-TR" altLang="en-US" sz="2400" b="1" kern="1200" dirty="0">
                <a:solidFill>
                  <a:srgbClr val="FFFFFF"/>
                </a:solidFill>
                <a:latin typeface="Times" charset="0"/>
                <a:cs typeface="+mn-cs"/>
              </a:rPr>
              <a:t/>
            </a:r>
            <a:br>
              <a:rPr lang="tr-TR" altLang="en-US" sz="2400" b="1" kern="1200" dirty="0">
                <a:solidFill>
                  <a:srgbClr val="FFFFFF"/>
                </a:solidFill>
                <a:latin typeface="Times" charset="0"/>
                <a:cs typeface="+mn-cs"/>
              </a:rPr>
            </a:br>
            <a:endParaRPr lang="en-US" dirty="0"/>
          </a:p>
        </p:txBody>
      </p:sp>
      <p:sp>
        <p:nvSpPr>
          <p:cNvPr id="116815" name="2 Slayt Numarası Yer Tutucusu"/>
          <p:cNvSpPr>
            <a:spLocks noGrp="1"/>
          </p:cNvSpPr>
          <p:nvPr>
            <p:ph type="sldNum" sz="quarter" idx="4294967295"/>
          </p:nvPr>
        </p:nvSpPr>
        <p:spPr bwMode="auto">
          <a:xfrm>
            <a:off x="8610600" y="6675438"/>
            <a:ext cx="533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EE2E1EFF-5FA9-4C89-995F-F38A6C44563E}" type="slidenum">
              <a:rPr lang="tr-TR" altLang="en-US">
                <a:solidFill>
                  <a:schemeClr val="bg1"/>
                </a:solidFill>
              </a:rPr>
              <a:pPr/>
              <a:t>56</a:t>
            </a:fld>
            <a:endParaRPr lang="tr-TR" altLang="en-US">
              <a:solidFill>
                <a:schemeClr val="bg1"/>
              </a:solidFill>
            </a:endParaRPr>
          </a:p>
        </p:txBody>
      </p:sp>
      <p:sp>
        <p:nvSpPr>
          <p:cNvPr id="116816" name="4 Metin kutusu"/>
          <p:cNvSpPr txBox="1">
            <a:spLocks noChangeArrowheads="1"/>
          </p:cNvSpPr>
          <p:nvPr/>
        </p:nvSpPr>
        <p:spPr bwMode="auto">
          <a:xfrm>
            <a:off x="1981200" y="76200"/>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altLang="en-US" b="1" dirty="0">
                <a:solidFill>
                  <a:schemeClr val="bg1"/>
                </a:solidFill>
              </a:rPr>
              <a:t>PALABRAS DE SEÑALIZACIÓN  CODIFICADAS POR COLOR PARA LOS PELIGROS AMBIENTALES</a:t>
            </a:r>
            <a:endParaRPr lang="tr-TR" altLang="en-US"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r>
              <a:rPr lang="en-US" altLang="en-US" sz="3200" b="1" kern="1200" dirty="0">
                <a:solidFill>
                  <a:srgbClr val="FFFFFF"/>
                </a:solidFill>
                <a:latin typeface="Times" charset="0"/>
                <a:cs typeface="+mn-cs"/>
              </a:rPr>
              <a:t>DECLARACIÓN DE PELIGRO</a:t>
            </a:r>
            <a:r>
              <a:rPr lang="tr-TR" altLang="en-US" sz="3200" b="1" kern="1200" dirty="0">
                <a:solidFill>
                  <a:srgbClr val="FFFFFF"/>
                </a:solidFill>
                <a:latin typeface="Times" charset="0"/>
                <a:cs typeface="+mn-cs"/>
              </a:rPr>
              <a:t/>
            </a:r>
            <a:br>
              <a:rPr lang="tr-TR" altLang="en-US" sz="3200" b="1" kern="1200" dirty="0">
                <a:solidFill>
                  <a:srgbClr val="FFFFFF"/>
                </a:solidFill>
                <a:latin typeface="Times" charset="0"/>
                <a:cs typeface="+mn-cs"/>
              </a:rPr>
            </a:br>
            <a:endParaRPr lang="en-US" dirty="0"/>
          </a:p>
        </p:txBody>
      </p:sp>
      <p:sp>
        <p:nvSpPr>
          <p:cNvPr id="118786" name="2 İçerik Yer Tutucusu"/>
          <p:cNvSpPr>
            <a:spLocks noGrp="1"/>
          </p:cNvSpPr>
          <p:nvPr>
            <p:ph idx="4294967295"/>
          </p:nvPr>
        </p:nvSpPr>
        <p:spPr bwMode="auto">
          <a:xfrm>
            <a:off x="0" y="1447800"/>
            <a:ext cx="8534400" cy="480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La declaración de peligro describe la naturaleza del peligro(s) de una sustancia química para cada clase de peligro (ej., físico, a la salud, o ambiental)</a:t>
            </a:r>
            <a:endParaRPr lang="tr-TR" altLang="en-US" smtClean="0"/>
          </a:p>
          <a:p>
            <a:r>
              <a:rPr lang="en-US" altLang="en-US" smtClean="0"/>
              <a:t>Algunos ejemplos</a:t>
            </a:r>
          </a:p>
          <a:p>
            <a:pPr lvl="2"/>
            <a:r>
              <a:rPr lang="en-US" altLang="en-US" sz="2800" smtClean="0"/>
              <a:t>“Causa daño ocular severo por exposición prolongada o repetitiva.”</a:t>
            </a:r>
          </a:p>
          <a:p>
            <a:pPr lvl="2"/>
            <a:r>
              <a:rPr lang="en-US" altLang="en-US" sz="2800" smtClean="0"/>
              <a:t>“Tóxico si es inhalado.”</a:t>
            </a:r>
          </a:p>
          <a:p>
            <a:endParaRPr lang="en-US" altLang="en-US" smtClean="0"/>
          </a:p>
        </p:txBody>
      </p:sp>
      <p:sp>
        <p:nvSpPr>
          <p:cNvPr id="118787"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1B60AC1-0809-4611-A023-27C064F8B07D}" type="slidenum">
              <a:rPr lang="tr-TR" altLang="en-US"/>
              <a:pPr/>
              <a:t>57</a:t>
            </a:fld>
            <a:endParaRPr lang="tr-TR" altLang="en-US"/>
          </a:p>
        </p:txBody>
      </p:sp>
      <p:sp>
        <p:nvSpPr>
          <p:cNvPr id="118788" name="3 Metin kutusu"/>
          <p:cNvSpPr txBox="1">
            <a:spLocks noChangeArrowheads="1"/>
          </p:cNvSpPr>
          <p:nvPr/>
        </p:nvSpPr>
        <p:spPr bwMode="auto">
          <a:xfrm>
            <a:off x="1981200" y="152400"/>
            <a:ext cx="556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altLang="en-US" sz="3200" b="1" dirty="0">
                <a:solidFill>
                  <a:schemeClr val="bg1"/>
                </a:solidFill>
              </a:rPr>
              <a:t>DECLARACIÓN DE PELIGRO</a:t>
            </a:r>
            <a:endParaRPr lang="tr-TR" altLang="en-US" sz="3200"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r>
              <a:rPr lang="en-US" altLang="en-US" sz="3200" b="1" kern="1200" dirty="0">
                <a:solidFill>
                  <a:srgbClr val="FFFFFF"/>
                </a:solidFill>
                <a:latin typeface="Times" charset="0"/>
                <a:cs typeface="+mn-cs"/>
              </a:rPr>
              <a:t>DECLARACIÓN PRECAUTORIA</a:t>
            </a:r>
            <a:br>
              <a:rPr lang="en-US" altLang="en-US" sz="3200" b="1" kern="1200" dirty="0">
                <a:solidFill>
                  <a:srgbClr val="FFFFFF"/>
                </a:solidFill>
                <a:latin typeface="Times" charset="0"/>
                <a:cs typeface="+mn-cs"/>
              </a:rPr>
            </a:br>
            <a:endParaRPr lang="en-US" dirty="0"/>
          </a:p>
        </p:txBody>
      </p:sp>
      <p:sp>
        <p:nvSpPr>
          <p:cNvPr id="120834" name="2 İçerik Yer Tutucusu"/>
          <p:cNvSpPr>
            <a:spLocks noGrp="1"/>
          </p:cNvSpPr>
          <p:nvPr>
            <p:ph idx="4294967295"/>
          </p:nvPr>
        </p:nvSpPr>
        <p:spPr bwMode="auto">
          <a:xfrm>
            <a:off x="0" y="1600200"/>
            <a:ext cx="8591550" cy="4781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altLang="en-US" sz="3000" smtClean="0"/>
              <a:t>La declaración precautoria ayuda a prevenir o minimizar los efectos adversos durante el manejo, transporte o almacenamiento de productos químicos peligrosos</a:t>
            </a:r>
          </a:p>
          <a:p>
            <a:pPr>
              <a:lnSpc>
                <a:spcPct val="90000"/>
              </a:lnSpc>
              <a:buFontTx/>
              <a:buNone/>
            </a:pPr>
            <a:endParaRPr lang="en-US" altLang="en-US" sz="3000" smtClean="0"/>
          </a:p>
          <a:p>
            <a:pPr>
              <a:lnSpc>
                <a:spcPct val="90000"/>
              </a:lnSpc>
            </a:pPr>
            <a:r>
              <a:rPr lang="en-US" altLang="en-US" sz="3000" smtClean="0"/>
              <a:t>Existen cuatro tipos de declaraciones precautorias: </a:t>
            </a:r>
          </a:p>
          <a:p>
            <a:pPr lvl="2">
              <a:lnSpc>
                <a:spcPct val="90000"/>
              </a:lnSpc>
            </a:pPr>
            <a:r>
              <a:rPr lang="en-US" altLang="en-US" sz="2200" smtClean="0"/>
              <a:t>Prevención (para minimizar exposición)</a:t>
            </a:r>
          </a:p>
          <a:p>
            <a:pPr lvl="2">
              <a:lnSpc>
                <a:spcPct val="90000"/>
              </a:lnSpc>
            </a:pPr>
            <a:r>
              <a:rPr lang="en-US" altLang="en-US" sz="2200" smtClean="0"/>
              <a:t>Respuesta (qué hacer en caso de exposición,  ej., primeros auxilios)</a:t>
            </a:r>
          </a:p>
          <a:p>
            <a:pPr lvl="2">
              <a:lnSpc>
                <a:spcPct val="90000"/>
              </a:lnSpc>
            </a:pPr>
            <a:r>
              <a:rPr lang="en-US" altLang="en-US" sz="2200" smtClean="0"/>
              <a:t>Almacenamiento  (requisitos para el almacenamiento)</a:t>
            </a:r>
          </a:p>
          <a:p>
            <a:pPr lvl="2">
              <a:lnSpc>
                <a:spcPct val="90000"/>
              </a:lnSpc>
            </a:pPr>
            <a:r>
              <a:rPr lang="en-US" altLang="en-US" sz="2200" smtClean="0"/>
              <a:t>Desecho (consistente con las regulaciones)</a:t>
            </a:r>
          </a:p>
          <a:p>
            <a:pPr>
              <a:lnSpc>
                <a:spcPct val="90000"/>
              </a:lnSpc>
            </a:pPr>
            <a:endParaRPr lang="en-US" altLang="en-US" sz="3000" smtClean="0"/>
          </a:p>
        </p:txBody>
      </p:sp>
      <p:sp>
        <p:nvSpPr>
          <p:cNvPr id="12083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7676F2E-B575-4B94-8C78-6C33DF0F0798}" type="slidenum">
              <a:rPr lang="tr-TR" altLang="en-US"/>
              <a:pPr/>
              <a:t>58</a:t>
            </a:fld>
            <a:endParaRPr lang="tr-TR" altLang="en-US"/>
          </a:p>
        </p:txBody>
      </p:sp>
      <p:sp>
        <p:nvSpPr>
          <p:cNvPr id="120836" name="4 Dikdörtgen"/>
          <p:cNvSpPr>
            <a:spLocks noChangeArrowheads="1"/>
          </p:cNvSpPr>
          <p:nvPr/>
        </p:nvSpPr>
        <p:spPr bwMode="auto">
          <a:xfrm>
            <a:off x="2362200" y="65088"/>
            <a:ext cx="5105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altLang="en-US" sz="3200" b="1" dirty="0">
                <a:solidFill>
                  <a:schemeClr val="bg1"/>
                </a:solidFill>
              </a:rPr>
              <a:t>DECLARACIÓN PRECAUTORIA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z="3200" b="1" kern="1200" dirty="0">
                <a:solidFill>
                  <a:srgbClr val="FFFFFF"/>
                </a:solidFill>
                <a:latin typeface="Times" charset="0"/>
                <a:cs typeface="+mn-cs"/>
              </a:rPr>
              <a:t>DECLARACIONES SUPLEMENTARIAS</a:t>
            </a:r>
            <a:endParaRPr lang="en-US" dirty="0"/>
          </a:p>
        </p:txBody>
      </p:sp>
      <p:sp>
        <p:nvSpPr>
          <p:cNvPr id="122882" name="2 İçerik Yer Tutucusu"/>
          <p:cNvSpPr>
            <a:spLocks noGrp="1"/>
          </p:cNvSpPr>
          <p:nvPr>
            <p:ph idx="4294967295"/>
          </p:nvPr>
        </p:nvSpPr>
        <p:spPr bwMode="auto">
          <a:xfrm>
            <a:off x="533400" y="1600200"/>
            <a:ext cx="8610600" cy="4678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El fabricante, importador o empleador puede agregar información útil e instrucciones a las etiquetas en forma de declaraciones suplementarias (opcional)</a:t>
            </a:r>
          </a:p>
          <a:p>
            <a:pPr>
              <a:buFontTx/>
              <a:buNone/>
            </a:pPr>
            <a:endParaRPr lang="en-US" altLang="en-US" smtClean="0"/>
          </a:p>
          <a:p>
            <a:r>
              <a:rPr lang="en-US" altLang="en-US" smtClean="0"/>
              <a:t>Algunos ejemplos son:</a:t>
            </a:r>
          </a:p>
          <a:p>
            <a:pPr lvl="2"/>
            <a:r>
              <a:rPr lang="en-US" altLang="en-US" sz="2800" smtClean="0"/>
              <a:t>Equipo de protección personal recomendado (EPP) </a:t>
            </a:r>
          </a:p>
          <a:p>
            <a:pPr lvl="2"/>
            <a:r>
              <a:rPr lang="en-US" altLang="en-US" sz="2800" smtClean="0"/>
              <a:t>Ingredientes en los productos químicos, et</a:t>
            </a:r>
            <a:r>
              <a:rPr lang="tr-TR" altLang="en-US" sz="2800" smtClean="0"/>
              <a:t>c.</a:t>
            </a:r>
            <a:endParaRPr lang="en-US" altLang="en-US" sz="2800" smtClean="0"/>
          </a:p>
        </p:txBody>
      </p:sp>
      <p:sp>
        <p:nvSpPr>
          <p:cNvPr id="122883"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AC8C81F-BD78-44CF-A009-8E3F40B96384}" type="slidenum">
              <a:rPr lang="tr-TR" altLang="en-US"/>
              <a:pPr/>
              <a:t>59</a:t>
            </a:fld>
            <a:endParaRPr lang="tr-TR" altLang="en-US"/>
          </a:p>
        </p:txBody>
      </p:sp>
      <p:sp>
        <p:nvSpPr>
          <p:cNvPr id="122884" name="3 Dikdörtgen"/>
          <p:cNvSpPr>
            <a:spLocks noChangeArrowheads="1"/>
          </p:cNvSpPr>
          <p:nvPr/>
        </p:nvSpPr>
        <p:spPr bwMode="auto">
          <a:xfrm>
            <a:off x="2209800" y="65088"/>
            <a:ext cx="5257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tr-TR" altLang="en-US" sz="3200" b="1" dirty="0">
                <a:solidFill>
                  <a:schemeClr val="bg1"/>
                </a:solidFill>
              </a:rPr>
              <a:t> </a:t>
            </a:r>
            <a:r>
              <a:rPr lang="en-US" altLang="en-US" sz="3200" b="1" dirty="0">
                <a:solidFill>
                  <a:schemeClr val="bg1"/>
                </a:solidFill>
              </a:rPr>
              <a:t>DECLARACIONES SUPLEMENTARIAS</a:t>
            </a:r>
            <a:endParaRPr lang="tr-TR" alt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latin typeface="Freestyle Script" pitchFamily="66" charset="0"/>
              </a:rPr>
              <a:t>DISCLAIMER</a:t>
            </a:r>
          </a:p>
        </p:txBody>
      </p:sp>
      <p:sp>
        <p:nvSpPr>
          <p:cNvPr id="3" name="Content Placeholder 2"/>
          <p:cNvSpPr>
            <a:spLocks noGrp="1"/>
          </p:cNvSpPr>
          <p:nvPr>
            <p:ph idx="1"/>
          </p:nvPr>
        </p:nvSpPr>
        <p:spPr>
          <a:xfrm>
            <a:off x="684213" y="1600200"/>
            <a:ext cx="8002587" cy="4492625"/>
          </a:xfrm>
          <a:ln w="57150">
            <a:solidFill>
              <a:srgbClr val="006859"/>
            </a:solidFill>
          </a:ln>
        </p:spPr>
        <p:style>
          <a:lnRef idx="2">
            <a:schemeClr val="accent2"/>
          </a:lnRef>
          <a:fillRef idx="1">
            <a:schemeClr val="lt1"/>
          </a:fillRef>
          <a:effectRef idx="0">
            <a:schemeClr val="accent2"/>
          </a:effectRef>
          <a:fontRef idx="minor">
            <a:schemeClr val="dk1"/>
          </a:fontRef>
        </p:style>
        <p:txBody>
          <a:bodyPr wrap="square" lIns="91440" tIns="45720" rIns="91440" bIns="45720" numCol="1" anchor="t" anchorCtr="0" compatLnSpc="1">
            <a:prstTxWarp prst="textNoShape">
              <a:avLst/>
            </a:prstTxWarp>
            <a:normAutofit/>
          </a:bodyPr>
          <a:lstStyle/>
          <a:p>
            <a:pPr>
              <a:lnSpc>
                <a:spcPct val="80000"/>
              </a:lnSpc>
              <a:buFontTx/>
              <a:buNone/>
              <a:defRPr/>
            </a:pPr>
            <a:r>
              <a:rPr lang="en-US" sz="2000" i="1" dirty="0">
                <a:solidFill>
                  <a:srgbClr val="000000"/>
                </a:solidFill>
                <a:ea typeface="MS PGothic" pitchFamily="34" charset="-128"/>
              </a:rPr>
              <a:t>			</a:t>
            </a:r>
            <a:r>
              <a:rPr lang="es-MX" sz="2000" i="1" dirty="0">
                <a:solidFill>
                  <a:srgbClr val="000000"/>
                </a:solidFill>
                <a:ea typeface="MS PGothic" pitchFamily="34" charset="-128"/>
              </a:rPr>
              <a:t>La Norma Federal de Comunicación de Riesgos </a:t>
            </a:r>
            <a:r>
              <a:rPr lang="es-MX" sz="2000" dirty="0">
                <a:solidFill>
                  <a:srgbClr val="000000"/>
                </a:solidFill>
                <a:ea typeface="MS PGothic" pitchFamily="34" charset="-128"/>
              </a:rPr>
              <a:t>[Federal 		Hazard Communication Standard] (HCS)</a:t>
            </a:r>
            <a:r>
              <a:rPr lang="es-MX" sz="2000" i="1" dirty="0">
                <a:solidFill>
                  <a:srgbClr val="000000"/>
                </a:solidFill>
                <a:ea typeface="MS PGothic" pitchFamily="34" charset="-128"/>
              </a:rPr>
              <a:t>, Título 29, Parte 		1910.1200 del Código de Regulaciones Federales [Code 		of Federal Regulations] (29 CFR  1910.1200) ordena que 		“Los trabajadores tienen el derecho a conocer y entender 		las sustancias químicas peligrosas que usan y cómo 			trabajar con ellos de forma segura.” 	 </a:t>
            </a:r>
          </a:p>
          <a:p>
            <a:pPr>
              <a:lnSpc>
                <a:spcPct val="80000"/>
              </a:lnSpc>
              <a:buFontTx/>
              <a:buNone/>
              <a:defRPr/>
            </a:pPr>
            <a:r>
              <a:rPr lang="es-MX" sz="2000" i="1" dirty="0">
                <a:solidFill>
                  <a:srgbClr val="000000"/>
                </a:solidFill>
                <a:ea typeface="MS PGothic" pitchFamily="34" charset="-128"/>
              </a:rPr>
              <a:t>     </a:t>
            </a:r>
          </a:p>
          <a:p>
            <a:pPr>
              <a:lnSpc>
                <a:spcPct val="80000"/>
              </a:lnSpc>
              <a:buFontTx/>
              <a:buNone/>
              <a:defRPr/>
            </a:pPr>
            <a:r>
              <a:rPr lang="es-MX" sz="2000" i="1" dirty="0">
                <a:solidFill>
                  <a:srgbClr val="000000"/>
                </a:solidFill>
                <a:ea typeface="MS PGothic" pitchFamily="34" charset="-128"/>
              </a:rPr>
              <a:t>	Esta regulación </a:t>
            </a:r>
            <a:r>
              <a:rPr lang="es-MX" sz="2000" i="1" u="sng" dirty="0">
                <a:solidFill>
                  <a:srgbClr val="000000"/>
                </a:solidFill>
                <a:ea typeface="MS PGothic" pitchFamily="34" charset="-128"/>
              </a:rPr>
              <a:t>tiene por objeto hacer disponible </a:t>
            </a:r>
            <a:r>
              <a:rPr lang="es-MX" sz="2000" i="1" dirty="0">
                <a:solidFill>
                  <a:srgbClr val="000000"/>
                </a:solidFill>
                <a:ea typeface="MS PGothic" pitchFamily="34" charset="-128"/>
              </a:rPr>
              <a:t>a los empleados expuestos a las sustancias químicas información sobresustancias  químicas peligrosas que están presentes en lugares de trabajo. </a:t>
            </a:r>
          </a:p>
          <a:p>
            <a:pPr>
              <a:lnSpc>
                <a:spcPct val="80000"/>
              </a:lnSpc>
              <a:buFontTx/>
              <a:buNone/>
              <a:defRPr/>
            </a:pPr>
            <a:endParaRPr lang="es-MX" sz="2000" i="1" dirty="0">
              <a:solidFill>
                <a:srgbClr val="000000"/>
              </a:solidFill>
              <a:ea typeface="MS PGothic" pitchFamily="34" charset="-128"/>
            </a:endParaRPr>
          </a:p>
          <a:p>
            <a:pPr>
              <a:lnSpc>
                <a:spcPct val="80000"/>
              </a:lnSpc>
              <a:buFontTx/>
              <a:buNone/>
              <a:defRPr/>
            </a:pPr>
            <a:r>
              <a:rPr lang="es-MX" sz="2000" i="1" dirty="0">
                <a:solidFill>
                  <a:srgbClr val="000000"/>
                </a:solidFill>
                <a:ea typeface="MS PGothic" pitchFamily="34" charset="-128"/>
              </a:rPr>
              <a:t>	La norma de comunicación de riesgos se aplica a todo negocio, incluyendo fabricantes, que usan sustancias químicas peligrosas, sin importar el número de individuos empleados. </a:t>
            </a:r>
          </a:p>
          <a:p>
            <a:pPr>
              <a:lnSpc>
                <a:spcPct val="80000"/>
              </a:lnSpc>
              <a:buFontTx/>
              <a:buNone/>
              <a:defRPr/>
            </a:pPr>
            <a:endParaRPr lang="en-US" sz="2000" i="1" dirty="0">
              <a:solidFill>
                <a:srgbClr val="000000"/>
              </a:solidFill>
              <a:ea typeface="MS PGothic" pitchFamily="34" charset="-128"/>
            </a:endParaRPr>
          </a:p>
          <a:p>
            <a:pPr>
              <a:lnSpc>
                <a:spcPct val="80000"/>
              </a:lnSpc>
              <a:buFontTx/>
              <a:buNone/>
              <a:defRPr/>
            </a:pPr>
            <a:endParaRPr lang="en-US" sz="2000" i="1" dirty="0">
              <a:solidFill>
                <a:srgbClr val="000000"/>
              </a:solidFill>
              <a:ea typeface="MS PGothic" pitchFamily="34" charset="-128"/>
            </a:endParaRPr>
          </a:p>
          <a:p>
            <a:pPr>
              <a:lnSpc>
                <a:spcPct val="80000"/>
              </a:lnSpc>
              <a:buFontTx/>
              <a:buNone/>
              <a:defRPr/>
            </a:pPr>
            <a:endParaRPr lang="en-US" sz="2000" dirty="0">
              <a:solidFill>
                <a:srgbClr val="000000"/>
              </a:solidFill>
              <a:ea typeface="MS PGothic" pitchFamily="34" charset="-128"/>
            </a:endParaRPr>
          </a:p>
          <a:p>
            <a:pPr>
              <a:lnSpc>
                <a:spcPct val="80000"/>
              </a:lnSpc>
              <a:defRPr/>
            </a:pPr>
            <a:endParaRPr lang="en-US" sz="2000" dirty="0">
              <a:solidFill>
                <a:srgbClr val="000000"/>
              </a:solidFill>
              <a:ea typeface="MS PGothic" pitchFamily="34" charset="-128"/>
            </a:endParaRPr>
          </a:p>
        </p:txBody>
      </p:sp>
      <p:sp>
        <p:nvSpPr>
          <p:cNvPr id="14340" name="AutoShape 2" descr="data:image/jpeg;base64,/9j/4AAQSkZJRgABAQAAAQABAAD/2wCEAAkGBwgHBgkIBwgKCgkLDRYPDQwMDRsUFRAWIB0iIiAdHx8kKDQsJCYxJx8fLT0tMTU3Ojo6Iys/RD84QzQ5OjcBCgoKDQwNGg8PGjclHyU3Nzc3Nzc3Nzc3Nzc3Nzc3Nzc3Nzc3Nzc3Nzc3Nzc3Nzc3Nzc3Nzc3Nzc3Nzc3Nzc3N//AABEIAFsAZgMBIgACEQEDEQH/xAAbAAACAgMBAAAAAAAAAAAAAAAABgUHAQMEAv/EAEAQAAEDAwIDBAUIBwkAAAAAAAECAwQABRESIQYxQRMiUWEUQnGRsQcVMmKBodHwFiMzNVKywggmQ1Njc4Siwf/EABgBAAMBAQAAAAAAAAAAAAAAAAACAwEE/8QALhEAAgIBAQYDBwUAAAAAAAAAAQIAEQMhBBIxQVFhcaHwEyKBkbHB4RQyQnLR/9oADAMBAAIRAxEAPwC8aKKUJvHsCLIdZLYBbdU2S68lvJTzxn2j31hIHGMqM5pRcb6KSh8oUNXqRR/z2vxrW98pEBhOpbccj6k5on3A1m+vWUOz5hqVPyjzRVc3Hj8zFREwD6IypSlPL1tqcIScAJBPInOTjptWudxZOXGV83z5DUgDua4YdQT4KCRnHsP4Uby9Y36TMVDBbuWVRmq+i8XyQyj0qW6XdI14tziU58u7XRA4pubpckPIbEbtihpCmylS0Dmo+GTnHlQWXrFOz5VBLLXjHmisIUFpChuCMis00jCiiiiEKKKKITB5VWaEhfHLwUkFAbfGCPrpH9NWbVbup/vs8kKKdaHAFDmMqVvWjl4iWw6b39TJeU0l5DjUGJHKwCFOqaSQg+WeZ/O3MJ17liTEmocYaBbC0jQ0E4ITvjnyOc77ct+dT8e8LYkt2aHDVIkJUC+sr0hpvq4vO4J9VON+mwzURfYjLMCeplpKVOIWVnqTg1YgVc51d7AJkhwRbGhAkLfaQsqcSgakg7JQnP8A2KjWbsm3i4ogItMNSlNh0uKjpV3DnOE4yVZTjT5g8s1o4dek/MUkwTrdRIWeyK9PaBSUqGFeqdxg8uh8Ry8JIgrQ47JfXMu+suSlPOJS+0egKQoFGBsQNj7KnjAKDSdO1ZHXM1E6V9JL3ax2lmzS5Uazx0vpYUpsIYCVBWNuXnSde33ot4ssFtxQbiIa1DP0lK2Ofs+Jp34jnrZ4dlSIjpSsISUr8BqGedJ12a7fjJA/icbV9gAJ+BqOYAPQHKUXJkfZxvm9T5Af7Lmt37vjf7SPgK6K0xUdlFZbPqoSn3CtuaeckzRRRRCFFFFEJF8SSpUOzSH4KVKfTpCQgJ1bqAONW2cHrVYt3BwT/nFqWt17AyH4TqgApOoglsHfvirSvv7re9qf5hVeWZ+dFsd3ctMcPzG1o7Js9T2TYO3XAycdcUFSaozr2Z1RHdhdV5/AzlgX5VsZdZhW+KrtnVOuKSJRW4tRySSWiT4bnltURe79OcZcbdhpYQ8CgFTTvUdCoJpv4H4s/SCK5HmBLVzj/tWwNOtP8QHTwI6H21BfKS6paoqPVS9/SaN1wL3tJvt8DGlxUet3NcdNysbUf0RbcgSmUPPAsLPZnSNI2PPRpBxnl0pdl8V2p+8RrjIZiGfFUQFhfZkjBGlQOeWfaPeKcpTQagwJsaQ4lxDUVtxAVlDndQjdJ6+YxyqNlSIyGIarzcbD2slhDwRMhkqSlQ5kg4A57nHI1nvKaFx90ZMYyMV6a3fl2nNI4vYvFskQkNtfrmihJbe14PTYCp6zohS58S5SFhKtKUKV0BzuMePMUM8Lu4S6xE4cSFDKXGoROQeRBzXPc40u3vMtSJaFtuhSyiMyGcadJxnJO/KkfeJsiMqIybisvM6X01+kauPrk8wbfAacebaecLklbB7/AGaeSRjfvHbboDUE7elB1DkOfNb3AW1IbfSjHVQOMAjnjkfLOamrhAi3Liie7MQxJQzHaYSy4gLCDlSicH2io+VbuGY+NbMVjOr9iooxpOD9Ejrt7dqdVc6iojHZVVUyXYHKuevOc8S8yhMUpzjBpafVjoDaAPbr1KPvFdL3F9ybuZaZeZeisNpW8vQDqKjskEeQJ91a0WW1yHOyYkT0OaAtTfpKzoB5BQVkA+R8KV3QpDzURonQu4ugEpSFKQ2MDOAM771jFxQImBNnONnxkmuveXfRRRTTikbxAEm1OhatPeQRvjcLBpP4OGBOH+uP5QP/ACni4wmJ8NyPKaS40tOFJUMgilkcIhhR+bLhNhDYFDS0lJxsMhQNG8QQanRi3DjZGNXXlOa92Bpx5d4tcdpF7abV2DpUUpWojHfA2VsTz8qTOLUzBBt3zoWvTNQ7ct/R1aTnFP36OXVWyuIZuPJtoH36KhrtwG/IV2q5r8lWP8dZV93L7q0vYqpi48eM3v34A/eooW9SXX330PagtqMkoGdtLuAfDkPvrHE/Bdwu0C23S0pD7noLLbscqCVHSnYpzt15eVd6rWzZSuO72rcp5bWApPcWAvOUnxxzHlmmpAnL4NSLOELm+hJDWVbatI6+Ph50LTP8JTIrLso04t9oj8O369W7hP0O3xRKDDbpRJ7yiyejRbxnWlR5ZI0jbIG2y3y7jMtNsfu7qnZITKC1KCc4GcA42zt7a12y18aQrS7BRaAGn3QFtamWkBvB1bpIIKtXPcjTXbCtotFtgWw5deabfCm2yFqSXO0IBxt1xnltWZDprE2RSXNdD9JMWm4vLVd5zba3O1daKyjdaEdkO8E+sQenPGcZOxV5PCMKFbY0t65yZT6m8tJbcyFrVg5z/CFFR23OfGpC1LuNhjBLiAlxxIThY1aiM4wBg8jj7BTVb7W1w9bJnFV/YUp5htUgRmk57McyQOWo/dknnk0ntKG4OMu+JGIzufdoacyQAK/MiODm12RT1rmpU0+Slz9cDrcJG6ic/YAPA8zmo+xIVNu1nDmSVFxZz9Z0j4Gp6xX+0/KnCmCJGkQZtvKSh1zBKdWcbg7g6TkVy8MxF27iRmDcEdk/HSQjJyFjJIweo350pZgQG+cCMb4WbEKOljpV6jtr8JaVFeUHu1iqzgnuvITg7V6oohPCtvbXgtnTuc1txWaITkkQ2X04dbSoeBFQLnBNhJ7RMJDKj/kkt/ykU0YFGBjFYVB4yuPNkx/sYjwip+hViP7SM46PBx5ah7ia3To9r4YtbkmLb20JGO602BqPTJHxNMmkY5V4fZbeaU06gLQoYKVDIIpdwDhH/U5HIGRiR0uK/C9nVMdRfrqpt6Q6NcdtJ1IZSeWPE/CpriSCLjw9c4JGfSIjrXvSRS6pMngyWXGkrfsby8rQN1Ryeo8vzz5tL0tbtqdlWsNyXCypccau64rB0jPmdqXHQ05ym1hmIcG1PDt27V+ZV39m+GG+GLnMKcKfm9nnHMIQk/FZqxeIbGxeYwBUWZTRyxIT9JtX4eVQHyUP3x3h98cQWdi1OJlL7JpqMGNSTuSUD62d+v3nsvV3k3Saqy2BffG0qWOTI6gHx/PsbIRVGT2ZchyWhqufT15zZwtfJEpci3XBIMyGdK3G+8he+M5G2fz44zUrZLRFs0NMeKjzWs81nxNYrU3gtNFzsjZCcYoevVSSoooppGFFFFEIUUUUQhRRRRCa3mkPNKbdSFIUCFJIyCKTnESeDZZdZC3rG8vLjY3McnqPKnQ1rebQ62pDiQpChgpI2IpHW9ecthzezsEWp4j1zirdL0/e5HzTw45kLSDImp5NpPRPn+fHE9ZbTFs8JMaKjA5qUeaj4mizW+Jb4pbhsJaQVEkDrUgKxF/k3GPmyivZ4xSj5nufWkKKzRVJzT//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eaLnBrk="1" hangingPunct="1"/>
            <a:endParaRPr lang="en-US" altLang="en-US"/>
          </a:p>
        </p:txBody>
      </p:sp>
      <p:sp>
        <p:nvSpPr>
          <p:cNvPr id="14341" name="AutoShape 4" descr="data:image/jpeg;base64,/9j/4AAQSkZJRgABAQAAAQABAAD/2wCEAAkGBwgHBgkIBwgKCgkLDRYPDQwMDRsUFRAWIB0iIiAdHx8kKDQsJCYxJx8fLT0tMTU3Ojo6Iys/RD84QzQ5OjcBCgoKDQwNGg8PGjclHyU3Nzc3Nzc3Nzc3Nzc3Nzc3Nzc3Nzc3Nzc3Nzc3Nzc3Nzc3Nzc3Nzc3Nzc3Nzc3Nzc3N//AABEIAFsAZgMBIgACEQEDEQH/xAAbAAACAgMBAAAAAAAAAAAAAAAABgUHAQMEAv/EAEAQAAEDAwIDBAUIBwkAAAAAAAECAwQABRESIQYxQRMiUWEUQnGRsQcVMmKBodHwFiMzNVKywggmQ1Njc4Siwf/EABgBAAMBAQAAAAAAAAAAAAAAAAACAwEE/8QALhEAAgIBAQYDBwUAAAAAAAAAAQIAEQMhBBIxQVFhcaHwEyKBkbHB4RQyQnLR/9oADAMBAAIRAxEAPwC8aKKUJvHsCLIdZLYBbdU2S68lvJTzxn2j31hIHGMqM5pRcb6KSh8oUNXqRR/z2vxrW98pEBhOpbccj6k5on3A1m+vWUOz5hqVPyjzRVc3Hj8zFREwD6IypSlPL1tqcIScAJBPInOTjptWudxZOXGV83z5DUgDua4YdQT4KCRnHsP4Uby9Y36TMVDBbuWVRmq+i8XyQyj0qW6XdI14tziU58u7XRA4pubpckPIbEbtihpCmylS0Dmo+GTnHlQWXrFOz5VBLLXjHmisIUFpChuCMis00jCiiiiEKKKKITB5VWaEhfHLwUkFAbfGCPrpH9NWbVbup/vs8kKKdaHAFDmMqVvWjl4iWw6b39TJeU0l5DjUGJHKwCFOqaSQg+WeZ/O3MJ17liTEmocYaBbC0jQ0E4ITvjnyOc77ct+dT8e8LYkt2aHDVIkJUC+sr0hpvq4vO4J9VON+mwzURfYjLMCeplpKVOIWVnqTg1YgVc51d7AJkhwRbGhAkLfaQsqcSgakg7JQnP8A2KjWbsm3i4ogItMNSlNh0uKjpV3DnOE4yVZTjT5g8s1o4dek/MUkwTrdRIWeyK9PaBSUqGFeqdxg8uh8Ry8JIgrQ47JfXMu+suSlPOJS+0egKQoFGBsQNj7KnjAKDSdO1ZHXM1E6V9JL3ax2lmzS5Uazx0vpYUpsIYCVBWNuXnSde33ot4ssFtxQbiIa1DP0lK2Ofs+Jp34jnrZ4dlSIjpSsISUr8BqGedJ12a7fjJA/icbV9gAJ+BqOYAPQHKUXJkfZxvm9T5Af7Lmt37vjf7SPgK6K0xUdlFZbPqoSn3CtuaeckzRRRRCFFFFEJF8SSpUOzSH4KVKfTpCQgJ1bqAONW2cHrVYt3BwT/nFqWt17AyH4TqgApOoglsHfvirSvv7re9qf5hVeWZ+dFsd3ctMcPzG1o7Js9T2TYO3XAycdcUFSaozr2Z1RHdhdV5/AzlgX5VsZdZhW+KrtnVOuKSJRW4tRySSWiT4bnltURe79OcZcbdhpYQ8CgFTTvUdCoJpv4H4s/SCK5HmBLVzj/tWwNOtP8QHTwI6H21BfKS6paoqPVS9/SaN1wL3tJvt8DGlxUet3NcdNysbUf0RbcgSmUPPAsLPZnSNI2PPRpBxnl0pdl8V2p+8RrjIZiGfFUQFhfZkjBGlQOeWfaPeKcpTQagwJsaQ4lxDUVtxAVlDndQjdJ6+YxyqNlSIyGIarzcbD2slhDwRMhkqSlQ5kg4A57nHI1nvKaFx90ZMYyMV6a3fl2nNI4vYvFskQkNtfrmihJbe14PTYCp6zohS58S5SFhKtKUKV0BzuMePMUM8Lu4S6xE4cSFDKXGoROQeRBzXPc40u3vMtSJaFtuhSyiMyGcadJxnJO/KkfeJsiMqIybisvM6X01+kauPrk8wbfAacebaecLklbB7/AGaeSRjfvHbboDUE7elB1DkOfNb3AW1IbfSjHVQOMAjnjkfLOamrhAi3Liie7MQxJQzHaYSy4gLCDlSicH2io+VbuGY+NbMVjOr9iooxpOD9Ejrt7dqdVc6iojHZVVUyXYHKuevOc8S8yhMUpzjBpafVjoDaAPbr1KPvFdL3F9ybuZaZeZeisNpW8vQDqKjskEeQJ91a0WW1yHOyYkT0OaAtTfpKzoB5BQVkA+R8KV3QpDzURonQu4ugEpSFKQ2MDOAM771jFxQImBNnONnxkmuveXfRRRTTikbxAEm1OhatPeQRvjcLBpP4OGBOH+uP5QP/ACni4wmJ8NyPKaS40tOFJUMgilkcIhhR+bLhNhDYFDS0lJxsMhQNG8QQanRi3DjZGNXXlOa92Bpx5d4tcdpF7abV2DpUUpWojHfA2VsTz8qTOLUzBBt3zoWvTNQ7ct/R1aTnFP36OXVWyuIZuPJtoH36KhrtwG/IV2q5r8lWP8dZV93L7q0vYqpi48eM3v34A/eooW9SXX330PagtqMkoGdtLuAfDkPvrHE/Bdwu0C23S0pD7noLLbscqCVHSnYpzt15eVd6rWzZSuO72rcp5bWApPcWAvOUnxxzHlmmpAnL4NSLOELm+hJDWVbatI6+Ph50LTP8JTIrLso04t9oj8O369W7hP0O3xRKDDbpRJ7yiyejRbxnWlR5ZI0jbIG2y3y7jMtNsfu7qnZITKC1KCc4GcA42zt7a12y18aQrS7BRaAGn3QFtamWkBvB1bpIIKtXPcjTXbCtotFtgWw5deabfCm2yFqSXO0IBxt1xnltWZDprE2RSXNdD9JMWm4vLVd5zba3O1daKyjdaEdkO8E+sQenPGcZOxV5PCMKFbY0t65yZT6m8tJbcyFrVg5z/CFFR23OfGpC1LuNhjBLiAlxxIThY1aiM4wBg8jj7BTVb7W1w9bJnFV/YUp5htUgRmk57McyQOWo/dknnk0ntKG4OMu+JGIzufdoacyQAK/MiODm12RT1rmpU0+Slz9cDrcJG6ic/YAPA8zmo+xIVNu1nDmSVFxZz9Z0j4Gp6xX+0/KnCmCJGkQZtvKSh1zBKdWcbg7g6TkVy8MxF27iRmDcEdk/HSQjJyFjJIweo350pZgQG+cCMb4WbEKOljpV6jtr8JaVFeUHu1iqzgnuvITg7V6oohPCtvbXgtnTuc1txWaITkkQ2X04dbSoeBFQLnBNhJ7RMJDKj/kkt/ykU0YFGBjFYVB4yuPNkx/sYjwip+hViP7SM46PBx5ah7ia3To9r4YtbkmLb20JGO602BqPTJHxNMmkY5V4fZbeaU06gLQoYKVDIIpdwDhH/U5HIGRiR0uK/C9nVMdRfrqpt6Q6NcdtJ1IZSeWPE/CpriSCLjw9c4JGfSIjrXvSRS6pMngyWXGkrfsby8rQN1Ryeo8vzz5tL0tbtqdlWsNyXCypccau64rB0jPmdqXHQ05ym1hmIcG1PDt27V+ZV39m+GG+GLnMKcKfm9nnHMIQk/FZqxeIbGxeYwBUWZTRyxIT9JtX4eVQHyUP3x3h98cQWdi1OJlL7JpqMGNSTuSUD62d+v3nsvV3k3Saqy2BffG0qWOTI6gHx/PsbIRVGT2ZchyWhqufT15zZwtfJEpci3XBIMyGdK3G+8he+M5G2fz44zUrZLRFs0NMeKjzWs81nxNYrU3gtNFzsjZCcYoevVSSoooppGFFFFEIUUUUQhRRRRCa3mkPNKbdSFIUCFJIyCKTnESeDZZdZC3rG8vLjY3McnqPKnQ1rebQ62pDiQpChgpI2IpHW9ecthzezsEWp4j1zirdL0/e5HzTw45kLSDImp5NpPRPn+fHE9ZbTFs8JMaKjA5qUeaj4mizW+Jb4pbhsJaQVEkDrUgKxF/k3GPmyivZ4xSj5nufWkKKzRVJzT//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eaLnBrk="1" hangingPunct="1"/>
            <a:endParaRPr lang="en-US" altLang="en-US"/>
          </a:p>
        </p:txBody>
      </p:sp>
      <p:pic>
        <p:nvPicPr>
          <p:cNvPr id="14342" name="Picture 6" title="imagen - etiquet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905000"/>
            <a:ext cx="16287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4CAE12B1-8E24-46F6-AA27-2EAD5149A91A}" type="slidenum">
              <a:rPr lang="tr-TR" altLang="en-US"/>
              <a:pPr/>
              <a:t>6</a:t>
            </a:fld>
            <a:endParaRPr lang="tr-TR" altLang="en-US"/>
          </a:p>
        </p:txBody>
      </p:sp>
      <p:sp>
        <p:nvSpPr>
          <p:cNvPr id="14344" name="1 Başlık"/>
          <p:cNvSpPr txBox="1">
            <a:spLocks/>
          </p:cNvSpPr>
          <p:nvPr/>
        </p:nvSpPr>
        <p:spPr bwMode="auto">
          <a:xfrm>
            <a:off x="457200" y="457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tr-TR" altLang="en-US" sz="4400">
                <a:solidFill>
                  <a:schemeClr val="bg1"/>
                </a:solidFill>
              </a:rPr>
              <a:t>   DERECHO A SABER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Başlık"/>
          <p:cNvSpPr>
            <a:spLocks noGrp="1"/>
          </p:cNvSpPr>
          <p:nvPr>
            <p:ph type="title"/>
          </p:nvPr>
        </p:nvSpPr>
        <p:spPr bwMode="auto">
          <a:xfrm>
            <a:off x="685800" y="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smtClean="0">
                <a:solidFill>
                  <a:schemeClr val="bg1"/>
                </a:solidFill>
              </a:rPr>
              <a:t>FICHAS DE DATOS </a:t>
            </a:r>
            <a:br>
              <a:rPr lang="en-US" altLang="en-US" sz="3600" smtClean="0">
                <a:solidFill>
                  <a:schemeClr val="bg1"/>
                </a:solidFill>
              </a:rPr>
            </a:br>
            <a:r>
              <a:rPr lang="en-US" altLang="en-US" sz="3600" smtClean="0">
                <a:solidFill>
                  <a:schemeClr val="bg1"/>
                </a:solidFill>
              </a:rPr>
              <a:t>DE SEGURIDAD (SDS)</a:t>
            </a:r>
            <a:endParaRPr lang="tr-TR" altLang="en-US" sz="3600" smtClean="0">
              <a:solidFill>
                <a:schemeClr val="bg1"/>
              </a:solidFill>
            </a:endParaRPr>
          </a:p>
        </p:txBody>
      </p:sp>
      <p:sp>
        <p:nvSpPr>
          <p:cNvPr id="124931" name="2 İçerik Yer Tutucusu"/>
          <p:cNvSpPr>
            <a:spLocks noGrp="1"/>
          </p:cNvSpPr>
          <p:nvPr>
            <p:ph idx="1"/>
          </p:nvPr>
        </p:nvSpPr>
        <p:spPr bwMode="auto">
          <a:xfrm>
            <a:off x="228600" y="1524000"/>
            <a:ext cx="8686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SDS es un documento que contiene los detalles y el uso de sustancias químicas peligrosas específicas</a:t>
            </a:r>
          </a:p>
          <a:p>
            <a:r>
              <a:rPr lang="en-US" altLang="en-US" smtClean="0"/>
              <a:t>HCS requiere que los fabricantes, distribuidores o importadores de sustancias químicas provean la SDS para comunicar los riesgos de productos químicos </a:t>
            </a:r>
          </a:p>
          <a:p>
            <a:pPr>
              <a:buFontTx/>
              <a:buNone/>
            </a:pPr>
            <a:endParaRPr lang="en-US" altLang="en-US" smtClean="0"/>
          </a:p>
          <a:p>
            <a:pPr lvl="1"/>
            <a:endParaRPr lang="tr-TR" altLang="en-US" smtClean="0"/>
          </a:p>
          <a:p>
            <a:endParaRPr lang="en-US" altLang="en-US" smtClean="0"/>
          </a:p>
        </p:txBody>
      </p:sp>
      <p:sp>
        <p:nvSpPr>
          <p:cNvPr id="124932"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CEBCCC7-CE3D-49A7-A29D-FBB4A988CA00}" type="slidenum">
              <a:rPr lang="tr-TR" altLang="en-US"/>
              <a:pPr/>
              <a:t>60</a:t>
            </a:fld>
            <a:endParaRPr lang="tr-TR" altLang="en-US"/>
          </a:p>
        </p:txBody>
      </p:sp>
      <p:sp>
        <p:nvSpPr>
          <p:cNvPr id="124933" name="Rectangle 6">
            <a:hlinkClick r:id="rId3"/>
          </p:cNvPr>
          <p:cNvSpPr>
            <a:spLocks noChangeArrowheads="1"/>
          </p:cNvSpPr>
          <p:nvPr/>
        </p:nvSpPr>
        <p:spPr bwMode="auto">
          <a:xfrm>
            <a:off x="2438400" y="5029200"/>
            <a:ext cx="3733800" cy="914400"/>
          </a:xfrm>
          <a:prstGeom prst="rect">
            <a:avLst/>
          </a:prstGeom>
          <a:gradFill rotWithShape="1">
            <a:gsLst>
              <a:gs pos="0">
                <a:srgbClr val="BCBCBC"/>
              </a:gs>
              <a:gs pos="100000">
                <a:srgbClr val="000000"/>
              </a:gs>
            </a:gsLst>
            <a:lin ang="5400000"/>
          </a:gradFill>
          <a:ln w="9525">
            <a:solidFill>
              <a:srgbClr val="000000"/>
            </a:solidFill>
            <a:miter lim="800000"/>
            <a:headEnd/>
            <a:tailEnd/>
          </a:ln>
          <a:effectLst>
            <a:outerShdw dist="23000" dir="5400000" rotWithShape="0">
              <a:srgbClr val="808080">
                <a:alpha val="34998"/>
              </a:srgbClr>
            </a:outerShdw>
          </a:effec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en-US" altLang="en-US">
                <a:solidFill>
                  <a:schemeClr val="bg1"/>
                </a:solidFill>
              </a:rPr>
              <a:t>PARA VER UN EJEMPLO               HAGA CLICK AQUÍ</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2 İçerik Yer Tutucusu"/>
          <p:cNvSpPr>
            <a:spLocks noGrp="1"/>
          </p:cNvSpPr>
          <p:nvPr>
            <p:ph idx="1"/>
          </p:nvPr>
        </p:nvSpPr>
        <p:spPr bwMode="auto">
          <a:xfrm>
            <a:off x="152400" y="1371600"/>
            <a:ext cx="8812213"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smtClean="0"/>
              <a:t>Las SDSs actualizados deben: </a:t>
            </a:r>
          </a:p>
          <a:p>
            <a:pPr lvl="1">
              <a:buFont typeface="Arial" pitchFamily="34" charset="0"/>
              <a:buChar char="•"/>
            </a:pPr>
            <a:r>
              <a:rPr lang="en-US" altLang="en-US" sz="2600" smtClean="0"/>
              <a:t>ser mandadas con el primer envío del producto peligroso </a:t>
            </a:r>
          </a:p>
          <a:p>
            <a:pPr lvl="1">
              <a:buFont typeface="Arial" pitchFamily="34" charset="0"/>
              <a:buChar char="•"/>
            </a:pPr>
            <a:r>
              <a:rPr lang="en-US" altLang="en-US" sz="2600" smtClean="0"/>
              <a:t>estar disponibles para los trabajadores en cualquier momento en el lugar de trabajo</a:t>
            </a:r>
          </a:p>
          <a:p>
            <a:r>
              <a:rPr lang="en-US" altLang="en-US" sz="3000" smtClean="0"/>
              <a:t>Si el empleador nota que la SDS no está disponible, </a:t>
            </a:r>
          </a:p>
          <a:p>
            <a:pPr lvl="1">
              <a:buFont typeface="Arial" pitchFamily="34" charset="0"/>
              <a:buChar char="•"/>
            </a:pPr>
            <a:r>
              <a:rPr lang="en-US" altLang="en-US" sz="2600" smtClean="0"/>
              <a:t>es necesario que el fabricante sea informado inmediatamente y que la SDS sea obtenida tan pronto como sea posible.</a:t>
            </a:r>
          </a:p>
          <a:p>
            <a:pPr lvl="1">
              <a:buFont typeface="Arial" pitchFamily="34" charset="0"/>
              <a:buChar char="•"/>
            </a:pPr>
            <a:r>
              <a:rPr lang="en-US" altLang="en-US" sz="2600" smtClean="0"/>
              <a:t>El fabricante tiene que mandar cualquier SDS que sea solicitada por un cliente tan pronto como sea posible</a:t>
            </a:r>
          </a:p>
          <a:p>
            <a:pPr>
              <a:buFontTx/>
              <a:buNone/>
            </a:pPr>
            <a:endParaRPr lang="en-US" altLang="en-US" sz="3000" smtClean="0"/>
          </a:p>
          <a:p>
            <a:endParaRPr lang="tr-TR" altLang="en-US" sz="3000" smtClean="0"/>
          </a:p>
        </p:txBody>
      </p:sp>
      <p:sp>
        <p:nvSpPr>
          <p:cNvPr id="126979"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E9A1CFF8-29DB-40DA-B5E4-26E9E1374B90}" type="slidenum">
              <a:rPr lang="tr-TR" altLang="en-US"/>
              <a:pPr/>
              <a:t>61</a:t>
            </a:fld>
            <a:endParaRPr lang="tr-TR" altLang="en-US"/>
          </a:p>
        </p:txBody>
      </p:sp>
      <p:sp>
        <p:nvSpPr>
          <p:cNvPr id="126980" name="1 Başlık"/>
          <p:cNvSpPr>
            <a:spLocks noGrp="1"/>
          </p:cNvSpPr>
          <p:nvPr>
            <p:ph type="title"/>
          </p:nvPr>
        </p:nvSpPr>
        <p:spPr bwMode="auto">
          <a:xfrm>
            <a:off x="554038" y="1524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b="1" smtClean="0">
                <a:solidFill>
                  <a:schemeClr val="bg1"/>
                </a:solidFill>
              </a:rPr>
              <a:t>  </a:t>
            </a:r>
            <a:r>
              <a:rPr lang="en-US" altLang="en-US" sz="3600" b="1" smtClean="0">
                <a:solidFill>
                  <a:schemeClr val="bg1"/>
                </a:solidFill>
              </a:rPr>
              <a:t>FICHAS DE DATOS </a:t>
            </a:r>
            <a:br>
              <a:rPr lang="en-US" altLang="en-US" sz="3600" b="1" smtClean="0">
                <a:solidFill>
                  <a:schemeClr val="bg1"/>
                </a:solidFill>
              </a:rPr>
            </a:br>
            <a:r>
              <a:rPr lang="en-US" altLang="en-US" sz="3600" b="1" smtClean="0">
                <a:solidFill>
                  <a:schemeClr val="bg1"/>
                </a:solidFill>
              </a:rPr>
              <a:t>DE SEGURIDAD</a:t>
            </a:r>
            <a:endParaRPr lang="tr-TR" altLang="en-US" sz="3600" b="1" smtClean="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Başlık"/>
          <p:cNvSpPr>
            <a:spLocks noGrp="1"/>
          </p:cNvSpPr>
          <p:nvPr>
            <p:ph type="title"/>
          </p:nvPr>
        </p:nvSpPr>
        <p:spPr bwMode="auto">
          <a:xfrm>
            <a:off x="1981200" y="76200"/>
            <a:ext cx="5562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b="1" dirty="0" smtClean="0">
                <a:solidFill>
                  <a:schemeClr val="bg1"/>
                </a:solidFill>
              </a:rPr>
              <a:t>  </a:t>
            </a:r>
            <a:r>
              <a:rPr lang="en-US" altLang="en-US" sz="3600" b="1" dirty="0" smtClean="0">
                <a:solidFill>
                  <a:schemeClr val="bg1"/>
                </a:solidFill>
              </a:rPr>
              <a:t>FICHAS DE DATOS </a:t>
            </a:r>
            <a:br>
              <a:rPr lang="en-US" altLang="en-US" sz="3600" b="1" dirty="0" smtClean="0">
                <a:solidFill>
                  <a:schemeClr val="bg1"/>
                </a:solidFill>
              </a:rPr>
            </a:br>
            <a:r>
              <a:rPr lang="en-US" altLang="en-US" sz="3600" b="1" dirty="0" smtClean="0">
                <a:solidFill>
                  <a:schemeClr val="bg1"/>
                </a:solidFill>
              </a:rPr>
              <a:t>DE SEGURIDAD  </a:t>
            </a:r>
            <a:endParaRPr lang="tr-TR" altLang="en-US" sz="3600" b="1" dirty="0" smtClean="0">
              <a:solidFill>
                <a:schemeClr val="bg1"/>
              </a:solidFill>
            </a:endParaRPr>
          </a:p>
        </p:txBody>
      </p:sp>
      <p:sp>
        <p:nvSpPr>
          <p:cNvPr id="129027" name="2 İçerik Yer Tutucusu"/>
          <p:cNvSpPr>
            <a:spLocks noGrp="1"/>
          </p:cNvSpPr>
          <p:nvPr>
            <p:ph idx="1"/>
          </p:nvPr>
        </p:nvSpPr>
        <p:spPr bwMode="auto">
          <a:xfrm>
            <a:off x="152400" y="1447800"/>
            <a:ext cx="8812213"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smtClean="0"/>
              <a:t>Los empleadores deben tener la SDS de cada sustancia químicia peligrosa en el lugar de trabajo. </a:t>
            </a:r>
          </a:p>
          <a:p>
            <a:r>
              <a:rPr lang="en-US" altLang="en-US" sz="3000" smtClean="0"/>
              <a:t>La SDS tiene que</a:t>
            </a:r>
            <a:endParaRPr lang="tr-TR" altLang="en-US" sz="3000" smtClean="0"/>
          </a:p>
          <a:p>
            <a:pPr lvl="1">
              <a:buFont typeface="Arial" pitchFamily="34" charset="0"/>
              <a:buChar char="•"/>
            </a:pPr>
            <a:r>
              <a:rPr lang="en-US" altLang="en-US" sz="2600" smtClean="0"/>
              <a:t>ser en inglés</a:t>
            </a:r>
            <a:r>
              <a:rPr lang="en-US" altLang="en-US" sz="2600" smtClean="0">
                <a:latin typeface="Calibri" pitchFamily="34" charset="0"/>
              </a:rPr>
              <a:t> </a:t>
            </a:r>
            <a:endParaRPr lang="en-US" altLang="en-US" sz="2600" smtClean="0"/>
          </a:p>
          <a:p>
            <a:pPr lvl="1">
              <a:buFont typeface="Arial" pitchFamily="34" charset="0"/>
              <a:buChar char="•"/>
            </a:pPr>
            <a:r>
              <a:rPr lang="en-US" altLang="en-US" sz="2600" smtClean="0"/>
              <a:t>ser basada en evidencia científica </a:t>
            </a:r>
          </a:p>
          <a:p>
            <a:pPr lvl="1">
              <a:buFont typeface="Arial" pitchFamily="34" charset="0"/>
              <a:buChar char="•"/>
            </a:pPr>
            <a:r>
              <a:rPr lang="en-US" altLang="en-US" sz="2600" smtClean="0"/>
              <a:t>ser revisada dentro de </a:t>
            </a:r>
            <a:r>
              <a:rPr lang="en-US" altLang="en-US" sz="2600" b="1" smtClean="0"/>
              <a:t>3 meses </a:t>
            </a:r>
            <a:r>
              <a:rPr lang="en-US" altLang="en-US" sz="2600" smtClean="0"/>
              <a:t>cuando haya nueva información disponible  </a:t>
            </a:r>
          </a:p>
          <a:p>
            <a:r>
              <a:rPr lang="en-US" altLang="en-US" sz="3000" smtClean="0"/>
              <a:t>Los fabricantes e importadores de sustancias químicas deben obtener o desarrollar una SDS para cada sustancia química peligrosa que producen o importan</a:t>
            </a:r>
          </a:p>
        </p:txBody>
      </p:sp>
      <p:sp>
        <p:nvSpPr>
          <p:cNvPr id="12902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25588998-6311-424C-B15A-13F38A4212EB}" type="slidenum">
              <a:rPr lang="tr-TR" altLang="en-US"/>
              <a:pPr/>
              <a:t>62</a:t>
            </a:fld>
            <a:endParaRPr lang="tr-TR"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2 İçerik Yer Tutucusu"/>
          <p:cNvSpPr>
            <a:spLocks noGrp="1"/>
          </p:cNvSpPr>
          <p:nvPr>
            <p:ph idx="1"/>
          </p:nvPr>
        </p:nvSpPr>
        <p:spPr bwMode="auto">
          <a:xfrm>
            <a:off x="228600" y="1524000"/>
            <a:ext cx="8664575"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300" b="1" smtClean="0"/>
              <a:t>Hay 16 secciones en </a:t>
            </a:r>
            <a:r>
              <a:rPr lang="en-US" altLang="en-US" sz="3300" smtClean="0"/>
              <a:t>la HCS/GHS (12 son obligatorias), que se delinean a continuación:</a:t>
            </a:r>
          </a:p>
          <a:p>
            <a:pPr lvl="1">
              <a:buFont typeface="Arial" pitchFamily="34" charset="0"/>
              <a:buChar char="•"/>
            </a:pPr>
            <a:r>
              <a:rPr lang="en-US" altLang="en-US" sz="3000" smtClean="0"/>
              <a:t>Identificación</a:t>
            </a:r>
          </a:p>
          <a:p>
            <a:pPr lvl="1">
              <a:buFont typeface="Arial" pitchFamily="34" charset="0"/>
              <a:buChar char="•"/>
            </a:pPr>
            <a:r>
              <a:rPr lang="en-US" altLang="en-US" sz="3000" smtClean="0"/>
              <a:t>Identificación del peligro</a:t>
            </a:r>
          </a:p>
          <a:p>
            <a:pPr lvl="1">
              <a:buFont typeface="Arial" pitchFamily="34" charset="0"/>
              <a:buChar char="•"/>
            </a:pPr>
            <a:r>
              <a:rPr lang="en-US" altLang="en-US" sz="3000" smtClean="0"/>
              <a:t>Composición/información de los ingredientes</a:t>
            </a:r>
          </a:p>
          <a:p>
            <a:pPr lvl="1">
              <a:buFont typeface="Arial" pitchFamily="34" charset="0"/>
              <a:buChar char="•"/>
            </a:pPr>
            <a:r>
              <a:rPr lang="en-US" altLang="en-US" sz="3000" smtClean="0"/>
              <a:t>Medidas de primeros auxilios</a:t>
            </a:r>
          </a:p>
          <a:p>
            <a:pPr lvl="1">
              <a:buFont typeface="Arial" pitchFamily="34" charset="0"/>
              <a:buChar char="•"/>
            </a:pPr>
            <a:r>
              <a:rPr lang="en-US" altLang="en-US" sz="3000" smtClean="0"/>
              <a:t>Medidas de prevención de incendios</a:t>
            </a:r>
          </a:p>
          <a:p>
            <a:pPr lvl="1">
              <a:buFont typeface="Arial" pitchFamily="34" charset="0"/>
              <a:buChar char="•"/>
            </a:pPr>
            <a:r>
              <a:rPr lang="en-US" altLang="en-US" sz="3000" smtClean="0"/>
              <a:t>Medidas en caso de liberación accidental</a:t>
            </a:r>
          </a:p>
          <a:p>
            <a:pPr lvl="1">
              <a:buFont typeface="Arial" pitchFamily="34" charset="0"/>
              <a:buChar char="•"/>
            </a:pPr>
            <a:r>
              <a:rPr lang="en-US" altLang="en-US" sz="3000" smtClean="0"/>
              <a:t>Manejo y almacenamiento</a:t>
            </a:r>
          </a:p>
          <a:p>
            <a:pPr lvl="1"/>
            <a:endParaRPr lang="en-US" altLang="en-US" sz="2600" smtClean="0"/>
          </a:p>
          <a:p>
            <a:pPr lvl="1"/>
            <a:endParaRPr lang="en-US" altLang="en-US" sz="2600" smtClean="0"/>
          </a:p>
          <a:p>
            <a:pPr lvl="1"/>
            <a:endParaRPr lang="tr-TR" altLang="en-US" sz="2600" smtClean="0"/>
          </a:p>
        </p:txBody>
      </p:sp>
      <p:sp>
        <p:nvSpPr>
          <p:cNvPr id="13107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5B6F766-4409-407E-9106-CC32CE6893FF}" type="slidenum">
              <a:rPr lang="tr-TR" altLang="en-US"/>
              <a:pPr/>
              <a:t>63</a:t>
            </a:fld>
            <a:endParaRPr lang="tr-TR" altLang="en-US"/>
          </a:p>
        </p:txBody>
      </p:sp>
      <p:sp>
        <p:nvSpPr>
          <p:cNvPr id="131076" name="1 Başlık"/>
          <p:cNvSpPr>
            <a:spLocks noGrp="1"/>
          </p:cNvSpPr>
          <p:nvPr>
            <p:ph type="title"/>
          </p:nvPr>
        </p:nvSpPr>
        <p:spPr bwMode="auto">
          <a:xfrm>
            <a:off x="558800" y="762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b="1" smtClean="0">
                <a:solidFill>
                  <a:schemeClr val="bg1"/>
                </a:solidFill>
              </a:rPr>
              <a:t>  </a:t>
            </a:r>
            <a:r>
              <a:rPr lang="en-US" altLang="en-US" sz="3600" b="1" smtClean="0">
                <a:solidFill>
                  <a:schemeClr val="bg1"/>
                </a:solidFill>
              </a:rPr>
              <a:t>FICHAS DE DATOS</a:t>
            </a:r>
            <a:br>
              <a:rPr lang="en-US" altLang="en-US" sz="3600" b="1" smtClean="0">
                <a:solidFill>
                  <a:schemeClr val="bg1"/>
                </a:solidFill>
              </a:rPr>
            </a:br>
            <a:r>
              <a:rPr lang="en-US" altLang="en-US" sz="3600" b="1" smtClean="0">
                <a:solidFill>
                  <a:schemeClr val="bg1"/>
                </a:solidFill>
              </a:rPr>
              <a:t>DE SEGURIDAD</a:t>
            </a:r>
            <a:endParaRPr lang="tr-TR" altLang="en-US" sz="3600" b="1" smtClean="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2 İçerik Yer Tutucusu"/>
          <p:cNvSpPr>
            <a:spLocks noGrp="1"/>
          </p:cNvSpPr>
          <p:nvPr>
            <p:ph idx="1"/>
          </p:nvPr>
        </p:nvSpPr>
        <p:spPr bwMode="auto">
          <a:xfrm>
            <a:off x="381000" y="13716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buFont typeface="Arial" pitchFamily="34" charset="0"/>
              <a:buChar char="•"/>
            </a:pPr>
            <a:r>
              <a:rPr lang="en-US" altLang="en-US" smtClean="0"/>
              <a:t>Controles de exposición /protección personal</a:t>
            </a:r>
            <a:endParaRPr lang="tr-TR" altLang="en-US" smtClean="0"/>
          </a:p>
          <a:p>
            <a:pPr lvl="1">
              <a:buFont typeface="Arial" pitchFamily="34" charset="0"/>
              <a:buChar char="•"/>
            </a:pPr>
            <a:r>
              <a:rPr lang="en-US" altLang="en-US" smtClean="0"/>
              <a:t>Propiedades físicas y químicas</a:t>
            </a:r>
          </a:p>
          <a:p>
            <a:pPr lvl="1">
              <a:buFont typeface="Arial" pitchFamily="34" charset="0"/>
              <a:buChar char="•"/>
            </a:pPr>
            <a:r>
              <a:rPr lang="en-US" altLang="en-US" smtClean="0"/>
              <a:t>Estabilidad y reactividad</a:t>
            </a:r>
          </a:p>
          <a:p>
            <a:pPr lvl="1">
              <a:buFont typeface="Arial" pitchFamily="34" charset="0"/>
              <a:buChar char="•"/>
            </a:pPr>
            <a:r>
              <a:rPr lang="en-US" altLang="en-US" smtClean="0"/>
              <a:t>Información toxicológica</a:t>
            </a:r>
          </a:p>
          <a:p>
            <a:pPr lvl="1">
              <a:buFont typeface="Arial" pitchFamily="34" charset="0"/>
              <a:buChar char="•"/>
            </a:pPr>
            <a:r>
              <a:rPr lang="en-US" altLang="en-US" smtClean="0"/>
              <a:t>Información ecológica</a:t>
            </a:r>
          </a:p>
          <a:p>
            <a:pPr lvl="1">
              <a:buFont typeface="Arial" pitchFamily="34" charset="0"/>
              <a:buChar char="•"/>
            </a:pPr>
            <a:r>
              <a:rPr lang="en-US" altLang="en-US" smtClean="0"/>
              <a:t>Consideraciones para la eliminación</a:t>
            </a:r>
          </a:p>
          <a:p>
            <a:pPr lvl="1">
              <a:buFont typeface="Arial" pitchFamily="34" charset="0"/>
              <a:buChar char="•"/>
            </a:pPr>
            <a:r>
              <a:rPr lang="en-US" altLang="en-US" smtClean="0"/>
              <a:t>Información sobre el transporte</a:t>
            </a:r>
          </a:p>
          <a:p>
            <a:pPr lvl="1">
              <a:buFont typeface="Arial" pitchFamily="34" charset="0"/>
              <a:buChar char="•"/>
            </a:pPr>
            <a:r>
              <a:rPr lang="en-US" altLang="en-US" smtClean="0"/>
              <a:t>Informacion regulatoria</a:t>
            </a:r>
          </a:p>
          <a:p>
            <a:pPr lvl="1">
              <a:buFont typeface="Arial" pitchFamily="34" charset="0"/>
              <a:buChar char="•"/>
            </a:pPr>
            <a:r>
              <a:rPr lang="en-US" altLang="en-US" smtClean="0"/>
              <a:t>Otra información, incluyendo la fecha de preparación o la última revisión</a:t>
            </a:r>
          </a:p>
        </p:txBody>
      </p:sp>
      <p:sp>
        <p:nvSpPr>
          <p:cNvPr id="133123" name="3 Sağ Ayraç" title="no obligatorias"/>
          <p:cNvSpPr>
            <a:spLocks/>
          </p:cNvSpPr>
          <p:nvPr/>
        </p:nvSpPr>
        <p:spPr bwMode="auto">
          <a:xfrm>
            <a:off x="6165850" y="3503613"/>
            <a:ext cx="647700" cy="1965325"/>
          </a:xfrm>
          <a:prstGeom prst="rightBrace">
            <a:avLst>
              <a:gd name="adj1" fmla="val 8330"/>
              <a:gd name="adj2" fmla="val 51023"/>
            </a:avLst>
          </a:prstGeom>
          <a:noFill/>
          <a:ln w="38100">
            <a:solidFill>
              <a:srgbClr val="145F4D"/>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endParaRPr lang="tr-TR" altLang="en-US" b="1">
              <a:solidFill>
                <a:schemeClr val="bg1"/>
              </a:solidFill>
            </a:endParaRPr>
          </a:p>
        </p:txBody>
      </p:sp>
      <p:sp>
        <p:nvSpPr>
          <p:cNvPr id="133124" name="4 Metin kutusu"/>
          <p:cNvSpPr txBox="1">
            <a:spLocks noChangeArrowheads="1"/>
          </p:cNvSpPr>
          <p:nvPr/>
        </p:nvSpPr>
        <p:spPr bwMode="auto">
          <a:xfrm>
            <a:off x="6813550" y="4254500"/>
            <a:ext cx="239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r>
              <a:rPr lang="en-US" altLang="en-US" b="1"/>
              <a:t>No obligatorias</a:t>
            </a:r>
          </a:p>
        </p:txBody>
      </p:sp>
      <p:sp>
        <p:nvSpPr>
          <p:cNvPr id="13312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DBADC1DA-6208-45CA-8E04-81FAFC9C1EA9}" type="slidenum">
              <a:rPr lang="tr-TR" altLang="en-US"/>
              <a:pPr/>
              <a:t>64</a:t>
            </a:fld>
            <a:endParaRPr lang="tr-TR" altLang="en-US"/>
          </a:p>
        </p:txBody>
      </p:sp>
      <p:sp>
        <p:nvSpPr>
          <p:cNvPr id="133126" name="1 Başlık"/>
          <p:cNvSpPr>
            <a:spLocks noGrp="1"/>
          </p:cNvSpPr>
          <p:nvPr>
            <p:ph type="title"/>
          </p:nvPr>
        </p:nvSpPr>
        <p:spPr bwMode="auto">
          <a:xfrm>
            <a:off x="1904999" y="76200"/>
            <a:ext cx="5791201"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b="1" dirty="0" smtClean="0">
                <a:solidFill>
                  <a:schemeClr val="bg1"/>
                </a:solidFill>
              </a:rPr>
              <a:t>  </a:t>
            </a:r>
            <a:r>
              <a:rPr lang="en-US" altLang="en-US" sz="3600" b="1" dirty="0" smtClean="0">
                <a:solidFill>
                  <a:schemeClr val="bg1"/>
                </a:solidFill>
              </a:rPr>
              <a:t>FICHAS DE DATOS</a:t>
            </a:r>
            <a:br>
              <a:rPr lang="en-US" altLang="en-US" sz="3600" b="1" dirty="0" smtClean="0">
                <a:solidFill>
                  <a:schemeClr val="bg1"/>
                </a:solidFill>
              </a:rPr>
            </a:br>
            <a:r>
              <a:rPr lang="en-US" altLang="en-US" sz="3600" b="1" dirty="0" smtClean="0">
                <a:solidFill>
                  <a:schemeClr val="bg1"/>
                </a:solidFill>
              </a:rPr>
              <a:t>DE SEGURIDAD </a:t>
            </a:r>
            <a:endParaRPr lang="tr-TR" altLang="en-US" sz="3600" b="1" dirty="0" smtClean="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5EC39D95-B066-4C2C-8530-F5593A5FA9BD}" type="slidenum">
              <a:rPr lang="tr-TR" altLang="en-US"/>
              <a:pPr/>
              <a:t>65</a:t>
            </a:fld>
            <a:endParaRPr lang="tr-TR" altLang="en-US"/>
          </a:p>
        </p:txBody>
      </p:sp>
      <p:sp>
        <p:nvSpPr>
          <p:cNvPr id="135171" name="1 Başlık"/>
          <p:cNvSpPr>
            <a:spLocks noGrp="1"/>
          </p:cNvSpPr>
          <p:nvPr>
            <p:ph type="title"/>
          </p:nvPr>
        </p:nvSpPr>
        <p:spPr bwMode="auto">
          <a:xfrm>
            <a:off x="2133600" y="76200"/>
            <a:ext cx="5562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b="1" dirty="0" smtClean="0">
                <a:solidFill>
                  <a:schemeClr val="bg1"/>
                </a:solidFill>
              </a:rPr>
              <a:t>  </a:t>
            </a:r>
            <a:r>
              <a:rPr lang="en-US" altLang="en-US" sz="3600" b="1" dirty="0" smtClean="0">
                <a:solidFill>
                  <a:schemeClr val="bg1"/>
                </a:solidFill>
              </a:rPr>
              <a:t>FICHAS DE DATOS</a:t>
            </a:r>
            <a:br>
              <a:rPr lang="en-US" altLang="en-US" sz="3600" b="1" dirty="0" smtClean="0">
                <a:solidFill>
                  <a:schemeClr val="bg1"/>
                </a:solidFill>
              </a:rPr>
            </a:br>
            <a:r>
              <a:rPr lang="en-US" altLang="en-US" sz="3600" b="1" dirty="0" smtClean="0">
                <a:solidFill>
                  <a:schemeClr val="bg1"/>
                </a:solidFill>
              </a:rPr>
              <a:t>DE SEGURIDAD  </a:t>
            </a:r>
            <a:endParaRPr lang="tr-TR" altLang="en-US" sz="3600" b="1" dirty="0" smtClean="0">
              <a:solidFill>
                <a:schemeClr val="bg1"/>
              </a:solidFill>
            </a:endParaRPr>
          </a:p>
        </p:txBody>
      </p:sp>
      <p:pic>
        <p:nvPicPr>
          <p:cNvPr id="135172" name="Picture 2" title="muestra de la S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0"/>
            <a:ext cx="8534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3" title="simbolos - peligr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4876800"/>
            <a:ext cx="8458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2 İçerik Yer Tutucusu"/>
          <p:cNvSpPr>
            <a:spLocks noGrp="1"/>
          </p:cNvSpPr>
          <p:nvPr>
            <p:ph idx="1"/>
          </p:nvPr>
        </p:nvSpPr>
        <p:spPr bwMode="auto">
          <a:xfrm>
            <a:off x="457200" y="12954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smtClean="0"/>
              <a:t>Muestra de la </a:t>
            </a:r>
            <a:r>
              <a:rPr lang="tr-TR" altLang="en-US" sz="2800" smtClean="0"/>
              <a:t>SDS (</a:t>
            </a:r>
            <a:r>
              <a:rPr lang="en-US" altLang="en-US" sz="2800" smtClean="0"/>
              <a:t>las primeras dos</a:t>
            </a:r>
            <a:r>
              <a:rPr lang="tr-TR" altLang="en-US" sz="2800" smtClean="0"/>
              <a:t> sec</a:t>
            </a:r>
            <a:r>
              <a:rPr lang="en-US" altLang="en-US" sz="2800" smtClean="0"/>
              <a:t>cione</a:t>
            </a:r>
            <a:r>
              <a:rPr lang="tr-TR" altLang="en-US" sz="2800" smtClean="0"/>
              <a:t>s)</a:t>
            </a:r>
            <a:endParaRPr lang="en-US" altLang="en-US" sz="2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2 İçerik Yer Tutucusu"/>
          <p:cNvSpPr>
            <a:spLocks noGrp="1"/>
          </p:cNvSpPr>
          <p:nvPr>
            <p:ph idx="1"/>
          </p:nvPr>
        </p:nvSpPr>
        <p:spPr bwMode="auto">
          <a:xfrm>
            <a:off x="152400" y="1447800"/>
            <a:ext cx="88392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altLang="en-US" smtClean="0"/>
              <a:t>Cada trabajador debe estudiar las SDSs relevantes antes de trabajar con las sustancias químicas. </a:t>
            </a:r>
          </a:p>
          <a:p>
            <a:pPr>
              <a:lnSpc>
                <a:spcPct val="90000"/>
              </a:lnSpc>
            </a:pPr>
            <a:r>
              <a:rPr lang="en-US" altLang="en-US" smtClean="0"/>
              <a:t>Si los trabajadores tienen que desplazarse entre lugares de trabajo diferentes durante su turno laboral, el empleador tiene que asegurarse que los trabajadores puedan obtener la información de la SDS inmediatamente en caso de emergencia</a:t>
            </a:r>
          </a:p>
          <a:p>
            <a:pPr>
              <a:lnSpc>
                <a:spcPct val="90000"/>
              </a:lnSpc>
            </a:pPr>
            <a:r>
              <a:rPr lang="en-US" altLang="en-US" smtClean="0"/>
              <a:t>Si los trabajadores necesitan información adicional o si tienen preguntas, ellos deben preguntarles a sus patrones o supervisores</a:t>
            </a:r>
          </a:p>
          <a:p>
            <a:pPr>
              <a:lnSpc>
                <a:spcPct val="90000"/>
              </a:lnSpc>
            </a:pPr>
            <a:endParaRPr lang="tr-TR" altLang="en-US" smtClean="0"/>
          </a:p>
        </p:txBody>
      </p:sp>
      <p:sp>
        <p:nvSpPr>
          <p:cNvPr id="137219"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51E96FBD-F27F-4543-9C07-4782D91468CF}" type="slidenum">
              <a:rPr lang="tr-TR" altLang="en-US"/>
              <a:pPr/>
              <a:t>66</a:t>
            </a:fld>
            <a:endParaRPr lang="tr-TR" altLang="en-US"/>
          </a:p>
        </p:txBody>
      </p:sp>
      <p:sp>
        <p:nvSpPr>
          <p:cNvPr id="137220" name="1 Başlık"/>
          <p:cNvSpPr>
            <a:spLocks noGrp="1"/>
          </p:cNvSpPr>
          <p:nvPr>
            <p:ph type="title"/>
          </p:nvPr>
        </p:nvSpPr>
        <p:spPr bwMode="auto">
          <a:xfrm>
            <a:off x="2209800" y="76200"/>
            <a:ext cx="5486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b="1" dirty="0" smtClean="0">
                <a:solidFill>
                  <a:schemeClr val="bg1"/>
                </a:solidFill>
              </a:rPr>
              <a:t>  </a:t>
            </a:r>
            <a:r>
              <a:rPr lang="en-US" altLang="en-US" sz="3600" b="1" dirty="0" smtClean="0">
                <a:solidFill>
                  <a:schemeClr val="bg1"/>
                </a:solidFill>
              </a:rPr>
              <a:t>FICHAS DE DATOS</a:t>
            </a:r>
            <a:br>
              <a:rPr lang="en-US" altLang="en-US" sz="3600" b="1" dirty="0" smtClean="0">
                <a:solidFill>
                  <a:schemeClr val="bg1"/>
                </a:solidFill>
              </a:rPr>
            </a:br>
            <a:r>
              <a:rPr lang="en-US" altLang="en-US" sz="3600" b="1" dirty="0" smtClean="0">
                <a:solidFill>
                  <a:schemeClr val="bg1"/>
                </a:solidFill>
              </a:rPr>
              <a:t>DE SEGURIDAD   </a:t>
            </a:r>
            <a:endParaRPr lang="tr-TR" altLang="en-US" sz="3600" b="1" dirty="0" smtClean="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Başlık"/>
          <p:cNvSpPr>
            <a:spLocks noGrp="1"/>
          </p:cNvSpPr>
          <p:nvPr>
            <p:ph type="title"/>
          </p:nvPr>
        </p:nvSpPr>
        <p:spPr bwMode="auto">
          <a:xfrm>
            <a:off x="2133600" y="0"/>
            <a:ext cx="533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smtClean="0">
                <a:solidFill>
                  <a:schemeClr val="bg1"/>
                </a:solidFill>
              </a:rPr>
              <a:t>CAPACITACIÓN E INFORMACIÓN PARA LOS TRABAJADORES</a:t>
            </a:r>
            <a:endParaRPr lang="tr-TR" altLang="en-US" sz="2800" b="1" smtClean="0">
              <a:solidFill>
                <a:schemeClr val="bg1"/>
              </a:solidFill>
            </a:endParaRPr>
          </a:p>
        </p:txBody>
      </p:sp>
      <p:sp>
        <p:nvSpPr>
          <p:cNvPr id="139267" name="2 İçerik Yer Tutucusu"/>
          <p:cNvSpPr>
            <a:spLocks noGrp="1"/>
          </p:cNvSpPr>
          <p:nvPr>
            <p:ph idx="1"/>
          </p:nvPr>
        </p:nvSpPr>
        <p:spPr bwMode="auto">
          <a:xfrm>
            <a:off x="228600" y="1371600"/>
            <a:ext cx="8915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smtClean="0"/>
              <a:t>Los trabajadores deben ser informados sobre</a:t>
            </a:r>
          </a:p>
          <a:p>
            <a:pPr lvl="1">
              <a:buFont typeface="Arial" pitchFamily="34" charset="0"/>
              <a:buChar char="•"/>
            </a:pPr>
            <a:r>
              <a:rPr lang="en-US" altLang="en-US" smtClean="0"/>
              <a:t>Requisitos de capacitación e información sobre las sustancias químicas con las que van a trabajar </a:t>
            </a:r>
          </a:p>
          <a:p>
            <a:pPr lvl="1">
              <a:buFont typeface="Arial" pitchFamily="34" charset="0"/>
              <a:buChar char="•"/>
            </a:pPr>
            <a:r>
              <a:rPr lang="en-US" altLang="en-US" smtClean="0"/>
              <a:t>Operaciones en el lugar de trabajo donde están ubicadas y donde se usan sustancias químicas peligrosas</a:t>
            </a:r>
          </a:p>
          <a:p>
            <a:pPr lvl="1">
              <a:buFont typeface="Arial" pitchFamily="34" charset="0"/>
              <a:buChar char="•"/>
            </a:pPr>
            <a:r>
              <a:rPr lang="en-US" altLang="en-US" smtClean="0"/>
              <a:t>La ubicación y la disponibilidad del programa por escrito de comunicación de riesgos, las fichas de datos de seguridad, y la(s) lista(s) de las sustancias químicas peligrosas. </a:t>
            </a:r>
          </a:p>
          <a:p>
            <a:pPr lvl="1"/>
            <a:endParaRPr lang="tr-TR" altLang="en-US" smtClean="0"/>
          </a:p>
        </p:txBody>
      </p:sp>
      <p:sp>
        <p:nvSpPr>
          <p:cNvPr id="13926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1EA1FEDC-299A-4E9E-AF49-A95138214E45}" type="slidenum">
              <a:rPr lang="tr-TR" altLang="en-US"/>
              <a:pPr/>
              <a:t>67</a:t>
            </a:fld>
            <a:endParaRPr lang="tr-TR"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2 İçerik Yer Tutucusu"/>
          <p:cNvSpPr>
            <a:spLocks noGrp="1"/>
          </p:cNvSpPr>
          <p:nvPr>
            <p:ph idx="1"/>
          </p:nvPr>
        </p:nvSpPr>
        <p:spPr bwMode="auto">
          <a:xfrm>
            <a:off x="134938" y="1296988"/>
            <a:ext cx="8686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Los trabajadores deben ser entrenados en </a:t>
            </a:r>
            <a:endParaRPr lang="tr-TR" altLang="en-US" smtClean="0"/>
          </a:p>
          <a:p>
            <a:pPr lvl="1">
              <a:buFont typeface="Arial" pitchFamily="34" charset="0"/>
              <a:buChar char="•"/>
            </a:pPr>
            <a:r>
              <a:rPr lang="en-US" altLang="en-US" smtClean="0"/>
              <a:t>los métodos y las observaciones que se usan para detectar la presencia o liberación de las sustancias químicas peligrosas en el lugar de trabajo </a:t>
            </a:r>
          </a:p>
          <a:p>
            <a:pPr lvl="1">
              <a:buFont typeface="Arial" pitchFamily="34" charset="0"/>
              <a:buChar char="•"/>
            </a:pPr>
            <a:r>
              <a:rPr lang="en-US" altLang="en-US" smtClean="0"/>
              <a:t>las medidas que los trabajadores pueden usar para protegerse de los riesgos posibles</a:t>
            </a:r>
          </a:p>
          <a:p>
            <a:pPr lvl="1">
              <a:buFont typeface="Arial" pitchFamily="34" charset="0"/>
              <a:buChar char="•"/>
            </a:pPr>
            <a:r>
              <a:rPr lang="en-US" altLang="en-US" smtClean="0"/>
              <a:t>Los detalles del programa de comunicación de riesgo desarrollado por el empleador, incluyendo </a:t>
            </a:r>
          </a:p>
          <a:p>
            <a:pPr lvl="2"/>
            <a:r>
              <a:rPr lang="en-US" altLang="en-US" smtClean="0"/>
              <a:t>las etiquetas en los contenedores recibidos  </a:t>
            </a:r>
          </a:p>
          <a:p>
            <a:pPr lvl="2"/>
            <a:r>
              <a:rPr lang="en-US" altLang="en-US" smtClean="0"/>
              <a:t>el sistema de etiquetado del empleador </a:t>
            </a:r>
          </a:p>
          <a:p>
            <a:pPr lvl="2"/>
            <a:r>
              <a:rPr lang="en-US" altLang="en-US" smtClean="0"/>
              <a:t>las fichas de datos de seguridad, dónde encontrarlas, y cómo usar la información en la SDS. </a:t>
            </a:r>
          </a:p>
          <a:p>
            <a:pPr lvl="1"/>
            <a:endParaRPr lang="tr-TR" altLang="en-US" smtClean="0"/>
          </a:p>
        </p:txBody>
      </p:sp>
      <p:sp>
        <p:nvSpPr>
          <p:cNvPr id="141315"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C347453-B1D7-4E3D-8281-51CE987B4A08}" type="slidenum">
              <a:rPr lang="tr-TR" altLang="en-US"/>
              <a:pPr/>
              <a:t>68</a:t>
            </a:fld>
            <a:endParaRPr lang="tr-TR" altLang="en-US"/>
          </a:p>
        </p:txBody>
      </p:sp>
      <p:sp>
        <p:nvSpPr>
          <p:cNvPr id="141316" name="1 Başlık"/>
          <p:cNvSpPr>
            <a:spLocks noGrp="1"/>
          </p:cNvSpPr>
          <p:nvPr>
            <p:ph type="title"/>
          </p:nvPr>
        </p:nvSpPr>
        <p:spPr bwMode="auto">
          <a:xfrm>
            <a:off x="2133600" y="-26988"/>
            <a:ext cx="53340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smtClean="0">
                <a:solidFill>
                  <a:schemeClr val="bg1"/>
                </a:solidFill>
              </a:rPr>
              <a:t>CAPACITACIÓN E INFORMACIÓN PARA LOS TRABAJADORES </a:t>
            </a:r>
            <a:endParaRPr lang="tr-TR" altLang="en-US" sz="2800" b="1" dirty="0" smtClean="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Başlık"/>
          <p:cNvSpPr>
            <a:spLocks noGrp="1"/>
          </p:cNvSpPr>
          <p:nvPr>
            <p:ph type="title"/>
          </p:nvPr>
        </p:nvSpPr>
        <p:spPr bwMode="auto">
          <a:xfrm>
            <a:off x="609600" y="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4000" b="1" smtClean="0">
                <a:solidFill>
                  <a:schemeClr val="bg1"/>
                </a:solidFill>
              </a:rPr>
              <a:t>SECRETOS </a:t>
            </a:r>
            <a:br>
              <a:rPr lang="tr-TR" altLang="en-US" sz="4000" b="1" smtClean="0">
                <a:solidFill>
                  <a:schemeClr val="bg1"/>
                </a:solidFill>
              </a:rPr>
            </a:br>
            <a:r>
              <a:rPr lang="tr-TR" altLang="en-US" sz="4000" b="1" smtClean="0">
                <a:solidFill>
                  <a:schemeClr val="bg1"/>
                </a:solidFill>
              </a:rPr>
              <a:t>COMERCIALES</a:t>
            </a:r>
          </a:p>
        </p:txBody>
      </p:sp>
      <p:sp>
        <p:nvSpPr>
          <p:cNvPr id="143363" name="2 İçerik Yer Tutucusu"/>
          <p:cNvSpPr>
            <a:spLocks noGrp="1"/>
          </p:cNvSpPr>
          <p:nvPr>
            <p:ph idx="1"/>
          </p:nvPr>
        </p:nvSpPr>
        <p:spPr bwMode="auto">
          <a:xfrm>
            <a:off x="331788" y="2057400"/>
            <a:ext cx="8812212"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n-US" smtClean="0"/>
              <a:t>Fabricantes, importadores, o empleadores pueden  retener la identidad de sustancias químicas específicas, incluyendo:  </a:t>
            </a:r>
          </a:p>
          <a:p>
            <a:pPr lvl="1">
              <a:buFont typeface="Arial" pitchFamily="34" charset="0"/>
              <a:buChar char="•"/>
            </a:pPr>
            <a:r>
              <a:rPr lang="es-MX" altLang="en-US" smtClean="0"/>
              <a:t> Nombre de la sustancia química</a:t>
            </a:r>
          </a:p>
          <a:p>
            <a:pPr lvl="1">
              <a:buFont typeface="Arial" pitchFamily="34" charset="0"/>
              <a:buChar char="•"/>
            </a:pPr>
            <a:r>
              <a:rPr lang="es-MX" altLang="en-US" smtClean="0"/>
              <a:t>Porcentaje exacto de los ingredientes</a:t>
            </a:r>
          </a:p>
          <a:p>
            <a:pPr lvl="1">
              <a:buFont typeface="Arial" pitchFamily="34" charset="0"/>
              <a:buChar char="•"/>
            </a:pPr>
            <a:r>
              <a:rPr lang="es-MX" altLang="en-US" smtClean="0"/>
              <a:t>Otra información sobre sustancias</a:t>
            </a:r>
          </a:p>
          <a:p>
            <a:pPr lvl="1"/>
            <a:r>
              <a:rPr lang="es-MX" altLang="en-US" smtClean="0"/>
              <a:t>	 químicas peligrosas</a:t>
            </a:r>
          </a:p>
          <a:p>
            <a:pPr lvl="1">
              <a:buFont typeface="Arial" pitchFamily="34" charset="0"/>
              <a:buChar char="•"/>
            </a:pPr>
            <a:endParaRPr lang="en-US" altLang="en-US" smtClean="0"/>
          </a:p>
          <a:p>
            <a:pPr lvl="1">
              <a:buFont typeface="Arial" pitchFamily="34" charset="0"/>
              <a:buChar char="•"/>
            </a:pPr>
            <a:endParaRPr lang="en-US" altLang="en-US" smtClean="0"/>
          </a:p>
          <a:p>
            <a:pPr lvl="1">
              <a:buFont typeface="Arial" pitchFamily="34" charset="0"/>
              <a:buChar char="•"/>
            </a:pPr>
            <a:endParaRPr lang="en-US" altLang="en-US" smtClean="0"/>
          </a:p>
        </p:txBody>
      </p:sp>
      <p:sp>
        <p:nvSpPr>
          <p:cNvPr id="143364"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B7DB4DCE-BDD7-440C-B0EC-2CF6D5A7329D}" type="slidenum">
              <a:rPr lang="tr-TR" altLang="en-US"/>
              <a:pPr/>
              <a:t>69</a:t>
            </a:fld>
            <a:endParaRPr lang="tr-TR" altLang="en-US"/>
          </a:p>
        </p:txBody>
      </p:sp>
      <p:pic>
        <p:nvPicPr>
          <p:cNvPr id="5" name="Picture 5" descr="G:\Documents\Microsoft Clip Organizer\flasks.wmf" title="clip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4572000"/>
            <a:ext cx="2190750" cy="20478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bwMode="auto">
          <a:xfrm>
            <a:off x="2286000" y="457200"/>
            <a:ext cx="4953000"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600" smtClean="0">
                <a:solidFill>
                  <a:schemeClr val="bg1"/>
                </a:solidFill>
              </a:rPr>
              <a:t>PREMISA</a:t>
            </a:r>
          </a:p>
        </p:txBody>
      </p:sp>
      <p:sp>
        <p:nvSpPr>
          <p:cNvPr id="16387" name="2 İçerik Yer Tutucusu"/>
          <p:cNvSpPr>
            <a:spLocks noGrp="1"/>
          </p:cNvSpPr>
          <p:nvPr>
            <p:ph idx="1"/>
          </p:nvPr>
        </p:nvSpPr>
        <p:spPr bwMode="auto">
          <a:xfrm>
            <a:off x="179388" y="1524000"/>
            <a:ext cx="8748712" cy="481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MX" altLang="en-US" sz="2800" smtClean="0"/>
              <a:t> Este entrenamiento es para</a:t>
            </a:r>
          </a:p>
          <a:p>
            <a:pPr lvl="1">
              <a:buFont typeface="Arial" pitchFamily="34" charset="0"/>
              <a:buChar char="•"/>
            </a:pPr>
            <a:r>
              <a:rPr lang="es-MX" altLang="en-US" sz="2400" smtClean="0"/>
              <a:t>Personas que están trabajando con sustancias químicas y </a:t>
            </a:r>
          </a:p>
          <a:p>
            <a:pPr lvl="2"/>
            <a:r>
              <a:rPr lang="es-MX" altLang="en-US" sz="2000" smtClean="0"/>
              <a:t>Nunca han tomado ningún entrenamiento sobre las Normas de Comunicación de Riesgos (HCS), o </a:t>
            </a:r>
          </a:p>
          <a:p>
            <a:pPr lvl="2"/>
            <a:r>
              <a:rPr lang="es-MX" altLang="en-US" sz="2000" smtClean="0"/>
              <a:t>Necesitan un entrenamiento de repaso sobre HCS</a:t>
            </a:r>
          </a:p>
          <a:p>
            <a:pPr>
              <a:buFontTx/>
              <a:buNone/>
            </a:pPr>
            <a:endParaRPr lang="es-MX" altLang="en-US" sz="3000" smtClean="0"/>
          </a:p>
          <a:p>
            <a:r>
              <a:rPr lang="es-MX" altLang="en-US" sz="2800" smtClean="0"/>
              <a:t>Esta presentación</a:t>
            </a:r>
          </a:p>
          <a:p>
            <a:pPr lvl="1">
              <a:buFont typeface="Arial" pitchFamily="34" charset="0"/>
              <a:buChar char="•"/>
            </a:pPr>
            <a:r>
              <a:rPr lang="es-MX" altLang="en-US" sz="2400" smtClean="0"/>
              <a:t>Puede ser usada en su totalidad, o </a:t>
            </a:r>
          </a:p>
          <a:p>
            <a:pPr lvl="1">
              <a:buFont typeface="Arial" pitchFamily="34" charset="0"/>
              <a:buChar char="•"/>
            </a:pPr>
            <a:r>
              <a:rPr lang="es-MX" altLang="en-US" sz="2400" smtClean="0"/>
              <a:t>Puede ser selectivamente usada por un/a entrenador/a como se considere que sea apropiado en concordancia con los objetivos del entrenamiento.</a:t>
            </a:r>
          </a:p>
        </p:txBody>
      </p:sp>
      <p:sp>
        <p:nvSpPr>
          <p:cNvPr id="16388"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81D4768-6359-4B8C-9110-08485F5ACD0A}" type="slidenum">
              <a:rPr lang="tr-TR" altLang="en-US"/>
              <a:pPr/>
              <a:t>7</a:t>
            </a:fld>
            <a:endParaRPr lang="tr-TR"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Başlık"/>
          <p:cNvSpPr>
            <a:spLocks noGrp="1"/>
          </p:cNvSpPr>
          <p:nvPr>
            <p:ph type="title"/>
          </p:nvPr>
        </p:nvSpPr>
        <p:spPr bwMode="auto">
          <a:xfrm>
            <a:off x="1295400" y="0"/>
            <a:ext cx="6781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4000" b="1" smtClean="0">
                <a:solidFill>
                  <a:schemeClr val="bg1"/>
                </a:solidFill>
              </a:rPr>
              <a:t>SECRETOS COMERCIALES</a:t>
            </a:r>
          </a:p>
        </p:txBody>
      </p:sp>
      <p:sp>
        <p:nvSpPr>
          <p:cNvPr id="145411" name="2 İçerik Yer Tutucusu"/>
          <p:cNvSpPr>
            <a:spLocks noGrp="1"/>
          </p:cNvSpPr>
          <p:nvPr>
            <p:ph idx="1"/>
          </p:nvPr>
        </p:nvSpPr>
        <p:spPr bwMode="auto">
          <a:xfrm>
            <a:off x="347663" y="1844675"/>
            <a:ext cx="8812212"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En caso de emergencia, para tratamientos de primeros auxilios, el fabricante, importador o empleador, debe </a:t>
            </a:r>
            <a:r>
              <a:rPr lang="en-US" altLang="en-US" b="1" smtClean="0"/>
              <a:t>inmediatamente revelar:</a:t>
            </a:r>
            <a:endParaRPr lang="en-US" altLang="en-US" smtClean="0"/>
          </a:p>
          <a:p>
            <a:pPr lvl="1">
              <a:buFont typeface="Arial" pitchFamily="34" charset="0"/>
              <a:buChar char="•"/>
            </a:pPr>
            <a:r>
              <a:rPr lang="en-US" altLang="en-US" smtClean="0"/>
              <a:t>identidad química, y</a:t>
            </a:r>
          </a:p>
          <a:p>
            <a:pPr lvl="1">
              <a:buFont typeface="Arial" pitchFamily="34" charset="0"/>
              <a:buChar char="•"/>
            </a:pPr>
            <a:r>
              <a:rPr lang="en-US" altLang="en-US" smtClean="0"/>
              <a:t>porcentajes de ingredientes</a:t>
            </a:r>
          </a:p>
          <a:p>
            <a:pPr>
              <a:buFontTx/>
              <a:buNone/>
            </a:pPr>
            <a:r>
              <a:rPr lang="en-US" altLang="en-US" smtClean="0"/>
              <a:t>	al médico o enfermero tratante sin ningún acuerdo de confidencialidad.</a:t>
            </a:r>
          </a:p>
          <a:p>
            <a:pPr lvl="1">
              <a:buFont typeface="Arial" pitchFamily="34" charset="0"/>
              <a:buChar char="•"/>
            </a:pPr>
            <a:endParaRPr lang="en-US" altLang="en-US" smtClean="0"/>
          </a:p>
          <a:p>
            <a:pPr lvl="1">
              <a:buFont typeface="Arial" pitchFamily="34" charset="0"/>
              <a:buChar char="•"/>
            </a:pPr>
            <a:endParaRPr lang="en-US" altLang="en-US" smtClean="0"/>
          </a:p>
          <a:p>
            <a:pPr lvl="1">
              <a:buFont typeface="Arial" pitchFamily="34" charset="0"/>
              <a:buChar char="•"/>
            </a:pPr>
            <a:endParaRPr lang="en-US" altLang="en-US" smtClean="0"/>
          </a:p>
        </p:txBody>
      </p:sp>
      <p:sp>
        <p:nvSpPr>
          <p:cNvPr id="145412"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876937D1-BC52-4AD1-AF1C-8415A83BBAED}" type="slidenum">
              <a:rPr lang="tr-TR" altLang="en-US"/>
              <a:pPr/>
              <a:t>70</a:t>
            </a:fld>
            <a:endParaRPr lang="tr-TR"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2 İçerik Yer Tutucusu"/>
          <p:cNvSpPr>
            <a:spLocks noGrp="1"/>
          </p:cNvSpPr>
          <p:nvPr>
            <p:ph idx="1"/>
          </p:nvPr>
        </p:nvSpPr>
        <p:spPr bwMode="auto">
          <a:xfrm>
            <a:off x="152400" y="1447800"/>
            <a:ext cx="8839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smtClean="0"/>
              <a:t>En situaciones que no son emergencias, el importador, fabricante o empleador puede revelar información sobre los químicos a los profesionales de la salud (que proveen servicios médicos o de salud a trabajadores expuestos), si la solicitud:</a:t>
            </a:r>
          </a:p>
          <a:p>
            <a:pPr lvl="1">
              <a:buFont typeface="Arial" pitchFamily="34" charset="0"/>
              <a:buChar char="•"/>
            </a:pPr>
            <a:r>
              <a:rPr lang="en-US" altLang="en-US" sz="2400" smtClean="0"/>
              <a:t>es hecha por escrito</a:t>
            </a:r>
          </a:p>
          <a:p>
            <a:pPr lvl="1">
              <a:buFont typeface="Arial" pitchFamily="34" charset="0"/>
              <a:buChar char="•"/>
            </a:pPr>
            <a:r>
              <a:rPr lang="en-US" altLang="en-US" sz="2400" smtClean="0"/>
              <a:t>tiene detalle razonable </a:t>
            </a:r>
          </a:p>
          <a:p>
            <a:pPr lvl="1">
              <a:buFont typeface="Arial" pitchFamily="34" charset="0"/>
              <a:buChar char="•"/>
            </a:pPr>
            <a:r>
              <a:rPr lang="en-US" altLang="en-US" sz="2400" smtClean="0"/>
              <a:t>incluye descripciones de procedimientos para mantener la confidencialidad</a:t>
            </a:r>
            <a:endParaRPr lang="en-US" altLang="en-US" smtClean="0"/>
          </a:p>
          <a:p>
            <a:r>
              <a:rPr lang="en-US" altLang="en-US" sz="2800" smtClean="0"/>
              <a:t>Si hay una disputa entre las partes sobre secretos comerciales pueden acudir a la OSHA para resolverla.</a:t>
            </a:r>
          </a:p>
          <a:p>
            <a:pPr lvl="1"/>
            <a:endParaRPr lang="en-US" altLang="en-US" sz="2400" smtClean="0"/>
          </a:p>
        </p:txBody>
      </p:sp>
      <p:sp>
        <p:nvSpPr>
          <p:cNvPr id="147459"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39686478-BF48-48E6-BD9A-D58D29BA9A56}" type="slidenum">
              <a:rPr lang="tr-TR" altLang="en-US"/>
              <a:pPr/>
              <a:t>71</a:t>
            </a:fld>
            <a:endParaRPr lang="tr-TR" altLang="en-US"/>
          </a:p>
        </p:txBody>
      </p:sp>
      <p:sp>
        <p:nvSpPr>
          <p:cNvPr id="147460" name="1 Başlık"/>
          <p:cNvSpPr>
            <a:spLocks noGrp="1"/>
          </p:cNvSpPr>
          <p:nvPr>
            <p:ph type="title"/>
          </p:nvPr>
        </p:nvSpPr>
        <p:spPr bwMode="auto">
          <a:xfrm>
            <a:off x="2209800" y="0"/>
            <a:ext cx="5181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4000" b="1" dirty="0" smtClean="0">
                <a:solidFill>
                  <a:schemeClr val="bg1"/>
                </a:solidFill>
              </a:rPr>
              <a:t>SECRETOS </a:t>
            </a:r>
            <a:br>
              <a:rPr lang="tr-TR" altLang="en-US" sz="4000" b="1" dirty="0" smtClean="0">
                <a:solidFill>
                  <a:schemeClr val="bg1"/>
                </a:solidFill>
              </a:rPr>
            </a:br>
            <a:r>
              <a:rPr lang="tr-TR" altLang="en-US" sz="4000" b="1" dirty="0" smtClean="0">
                <a:solidFill>
                  <a:schemeClr val="bg1"/>
                </a:solidFill>
              </a:rPr>
              <a:t>COMERCIALES</a:t>
            </a:r>
            <a:r>
              <a:rPr lang="en-US" altLang="en-US" sz="4000" b="1" dirty="0" smtClean="0">
                <a:solidFill>
                  <a:schemeClr val="bg1"/>
                </a:solidFill>
              </a:rPr>
              <a:t> </a:t>
            </a:r>
            <a:endParaRPr lang="tr-TR" altLang="en-US" sz="4000" b="1" dirty="0" smtClean="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Başlık"/>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mtClean="0"/>
              <a:t>EFFECTIVE DATES</a:t>
            </a:r>
          </a:p>
        </p:txBody>
      </p:sp>
      <p:sp>
        <p:nvSpPr>
          <p:cNvPr id="149507" name="2 İçerik Yer Tutucusu"/>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tr-TR" altLang="en-US" smtClean="0"/>
          </a:p>
        </p:txBody>
      </p:sp>
      <p:graphicFrame>
        <p:nvGraphicFramePr>
          <p:cNvPr id="5" name="3 İçerik Yer Tutucusu" title="tablo - fechas de vigencia"/>
          <p:cNvGraphicFramePr>
            <a:graphicFrameLocks/>
          </p:cNvGraphicFramePr>
          <p:nvPr>
            <p:extLst>
              <p:ext uri="{D42A27DB-BD31-4B8C-83A1-F6EECF244321}">
                <p14:modId xmlns:p14="http://schemas.microsoft.com/office/powerpoint/2010/main" val="431890444"/>
              </p:ext>
            </p:extLst>
          </p:nvPr>
        </p:nvGraphicFramePr>
        <p:xfrm>
          <a:off x="0" y="1280160"/>
          <a:ext cx="9144000" cy="5577840"/>
        </p:xfrm>
        <a:graphic>
          <a:graphicData uri="http://schemas.openxmlformats.org/drawingml/2006/table">
            <a:tbl>
              <a:tblPr firstRow="1" bandRow="1">
                <a:tableStyleId>{3C2FFA5D-87B4-456A-9821-1D502468CF0F}</a:tableStyleId>
              </a:tblPr>
              <a:tblGrid>
                <a:gridCol w="2228369">
                  <a:extLst>
                    <a:ext uri="{9D8B030D-6E8A-4147-A177-3AD203B41FA5}">
                      <a16:colId xmlns="" xmlns:a16="http://schemas.microsoft.com/office/drawing/2014/main" val="20000"/>
                    </a:ext>
                  </a:extLst>
                </a:gridCol>
                <a:gridCol w="4929287">
                  <a:extLst>
                    <a:ext uri="{9D8B030D-6E8A-4147-A177-3AD203B41FA5}">
                      <a16:colId xmlns="" xmlns:a16="http://schemas.microsoft.com/office/drawing/2014/main" val="20001"/>
                    </a:ext>
                  </a:extLst>
                </a:gridCol>
                <a:gridCol w="1986344">
                  <a:extLst>
                    <a:ext uri="{9D8B030D-6E8A-4147-A177-3AD203B41FA5}">
                      <a16:colId xmlns="" xmlns:a16="http://schemas.microsoft.com/office/drawing/2014/main" val="20002"/>
                    </a:ext>
                  </a:extLst>
                </a:gridCol>
              </a:tblGrid>
              <a:tr h="561715">
                <a:tc>
                  <a:txBody>
                    <a:bodyPr/>
                    <a:lstStyle/>
                    <a:p>
                      <a:r>
                        <a:rPr lang="es-MX" sz="1600" kern="1200" noProof="0"/>
                        <a:t>Fechas Efectivas</a:t>
                      </a:r>
                      <a:r>
                        <a:rPr lang="es-MX" sz="1600" kern="1200" baseline="0" noProof="0"/>
                        <a:t> de Cumplimiento</a:t>
                      </a:r>
                      <a:endParaRPr lang="es-MX" sz="1600" b="1" noProof="0"/>
                    </a:p>
                  </a:txBody>
                  <a:tcPr>
                    <a:solidFill>
                      <a:srgbClr val="006859"/>
                    </a:solidFill>
                  </a:tcPr>
                </a:tc>
                <a:tc>
                  <a:txBody>
                    <a:bodyPr/>
                    <a:lstStyle/>
                    <a:p>
                      <a:r>
                        <a:rPr lang="es-MX" sz="1800" kern="1200" noProof="0"/>
                        <a:t>Requisito(s)</a:t>
                      </a:r>
                      <a:endParaRPr lang="es-MX" sz="1800" noProof="0"/>
                    </a:p>
                  </a:txBody>
                  <a:tcPr>
                    <a:solidFill>
                      <a:srgbClr val="006859"/>
                    </a:solidFill>
                  </a:tcPr>
                </a:tc>
                <a:tc>
                  <a:txBody>
                    <a:bodyPr/>
                    <a:lstStyle/>
                    <a:p>
                      <a:r>
                        <a:rPr lang="es-MX" sz="1600" kern="1200" noProof="0"/>
                        <a:t>Quien</a:t>
                      </a:r>
                      <a:endParaRPr lang="es-MX" sz="1600" noProof="0"/>
                    </a:p>
                  </a:txBody>
                  <a:tcPr>
                    <a:solidFill>
                      <a:srgbClr val="006859"/>
                    </a:solidFill>
                  </a:tcPr>
                </a:tc>
                <a:extLst>
                  <a:ext uri="{0D108BD9-81ED-4DB2-BD59-A6C34878D82A}">
                    <a16:rowId xmlns="" xmlns:a16="http://schemas.microsoft.com/office/drawing/2014/main" val="10000"/>
                  </a:ext>
                </a:extLst>
              </a:tr>
              <a:tr h="798226">
                <a:tc>
                  <a:txBody>
                    <a:bodyPr/>
                    <a:lstStyle/>
                    <a:p>
                      <a:r>
                        <a:rPr lang="es-MX" sz="1600" kern="1200" noProof="0">
                          <a:solidFill>
                            <a:schemeClr val="bg1"/>
                          </a:solidFill>
                        </a:rPr>
                        <a:t>1</a:t>
                      </a:r>
                      <a:r>
                        <a:rPr lang="es-MX" sz="1600" kern="1200" baseline="0" noProof="0">
                          <a:solidFill>
                            <a:schemeClr val="bg1"/>
                          </a:solidFill>
                        </a:rPr>
                        <a:t> de Diciembre </a:t>
                      </a:r>
                      <a:r>
                        <a:rPr lang="es-MX" sz="1600" kern="1200" noProof="0">
                          <a:solidFill>
                            <a:schemeClr val="bg1"/>
                          </a:solidFill>
                        </a:rPr>
                        <a:t> 2013</a:t>
                      </a:r>
                      <a:endParaRPr lang="es-MX" sz="1600" b="1" noProof="0">
                        <a:solidFill>
                          <a:schemeClr val="bg1"/>
                        </a:solidFill>
                      </a:endParaRPr>
                    </a:p>
                  </a:txBody>
                  <a:tcPr>
                    <a:solidFill>
                      <a:srgbClr val="006859"/>
                    </a:solidFill>
                  </a:tcPr>
                </a:tc>
                <a:tc>
                  <a:txBody>
                    <a:bodyPr/>
                    <a:lstStyle/>
                    <a:p>
                      <a:r>
                        <a:rPr lang="es-MX" sz="1600" b="1" kern="1200" noProof="0">
                          <a:solidFill>
                            <a:srgbClr val="FFFFFF"/>
                          </a:solidFill>
                          <a:latin typeface="+mn-lt"/>
                          <a:ea typeface="+mn-ea"/>
                          <a:cs typeface="+mn-cs"/>
                        </a:rPr>
                        <a:t>Entrenar  empleados sobre los elementos de las nuevas etiquetas y el formato de las fichas de datos de seguridad (SDS).</a:t>
                      </a:r>
                      <a:r>
                        <a:rPr lang="es-MX" sz="1600" noProof="0">
                          <a:solidFill>
                            <a:srgbClr val="FFFFFF"/>
                          </a:solidFill>
                        </a:rPr>
                        <a:t> </a:t>
                      </a:r>
                    </a:p>
                  </a:txBody>
                  <a:tcPr>
                    <a:solidFill>
                      <a:srgbClr val="006859"/>
                    </a:solidFill>
                  </a:tcPr>
                </a:tc>
                <a:tc>
                  <a:txBody>
                    <a:bodyPr/>
                    <a:lstStyle/>
                    <a:p>
                      <a:r>
                        <a:rPr lang="es-MX" sz="1600" kern="1200" noProof="0">
                          <a:solidFill>
                            <a:schemeClr val="bg1"/>
                          </a:solidFill>
                        </a:rPr>
                        <a:t>Empleadores</a:t>
                      </a:r>
                      <a:endParaRPr lang="es-MX" sz="1600" noProof="0">
                        <a:solidFill>
                          <a:schemeClr val="bg1"/>
                        </a:solidFill>
                      </a:endParaRPr>
                    </a:p>
                  </a:txBody>
                  <a:tcPr>
                    <a:solidFill>
                      <a:srgbClr val="006859"/>
                    </a:solidFill>
                  </a:tcPr>
                </a:tc>
                <a:extLst>
                  <a:ext uri="{0D108BD9-81ED-4DB2-BD59-A6C34878D82A}">
                    <a16:rowId xmlns="" xmlns:a16="http://schemas.microsoft.com/office/drawing/2014/main" val="10001"/>
                  </a:ext>
                </a:extLst>
              </a:tr>
              <a:tr h="1507761">
                <a:tc>
                  <a:txBody>
                    <a:bodyPr/>
                    <a:lstStyle/>
                    <a:p>
                      <a:r>
                        <a:rPr lang="es-MX" sz="1600" kern="1200" noProof="0">
                          <a:solidFill>
                            <a:schemeClr val="bg1"/>
                          </a:solidFill>
                        </a:rPr>
                        <a:t>1</a:t>
                      </a:r>
                      <a:r>
                        <a:rPr lang="es-MX" sz="1600" kern="1200" baseline="0" noProof="0">
                          <a:solidFill>
                            <a:schemeClr val="bg1"/>
                          </a:solidFill>
                        </a:rPr>
                        <a:t> de Junio </a:t>
                      </a:r>
                      <a:r>
                        <a:rPr lang="es-MX" sz="1600" kern="1200" noProof="0">
                          <a:solidFill>
                            <a:schemeClr val="bg1"/>
                          </a:solidFill>
                        </a:rPr>
                        <a:t> 2015*</a:t>
                      </a:r>
                    </a:p>
                    <a:p>
                      <a:endParaRPr lang="es-MX" sz="1600" kern="1200" noProof="0">
                        <a:solidFill>
                          <a:schemeClr val="bg1"/>
                        </a:solidFill>
                      </a:endParaRPr>
                    </a:p>
                    <a:p>
                      <a:endParaRPr lang="es-MX" sz="1600" kern="1200" noProof="0">
                        <a:solidFill>
                          <a:schemeClr val="bg1"/>
                        </a:solidFill>
                      </a:endParaRPr>
                    </a:p>
                    <a:p>
                      <a:r>
                        <a:rPr lang="es-MX" sz="1600" kern="1200" noProof="0">
                          <a:solidFill>
                            <a:schemeClr val="bg1"/>
                          </a:solidFill>
                        </a:rPr>
                        <a:t>1 de Diciembre  2015</a:t>
                      </a:r>
                    </a:p>
                    <a:p>
                      <a:endParaRPr lang="es-MX" sz="1600" b="1" noProof="0">
                        <a:solidFill>
                          <a:schemeClr val="bg1"/>
                        </a:solidFill>
                      </a:endParaRPr>
                    </a:p>
                  </a:txBody>
                  <a:tcPr>
                    <a:solidFill>
                      <a:srgbClr val="006859"/>
                    </a:solidFill>
                  </a:tcPr>
                </a:tc>
                <a:tc>
                  <a:txBody>
                    <a:bodyPr/>
                    <a:lstStyle/>
                    <a:p>
                      <a:r>
                        <a:rPr lang="es-MX" sz="1600" kern="1200" noProof="0">
                          <a:solidFill>
                            <a:srgbClr val="FFFFFF"/>
                          </a:solidFill>
                          <a:latin typeface="+mn-lt"/>
                          <a:ea typeface="+mn-ea"/>
                          <a:cs typeface="+mn-cs"/>
                        </a:rPr>
                        <a:t>Cumplimiento con todas las diposiciones modificadas de esta regla final, excepto:  </a:t>
                      </a:r>
                    </a:p>
                    <a:p>
                      <a:r>
                        <a:rPr lang="es-MX" sz="1600" kern="1200" noProof="0">
                          <a:solidFill>
                            <a:srgbClr val="FFFFFF"/>
                          </a:solidFill>
                          <a:latin typeface="+mn-lt"/>
                          <a:ea typeface="+mn-ea"/>
                          <a:cs typeface="+mn-cs"/>
                        </a:rPr>
                        <a:t> </a:t>
                      </a:r>
                    </a:p>
                    <a:p>
                      <a:r>
                        <a:rPr lang="es-MX" sz="1600" kern="1200" noProof="0">
                          <a:solidFill>
                            <a:srgbClr val="FFFFFF"/>
                          </a:solidFill>
                          <a:latin typeface="+mn-lt"/>
                          <a:ea typeface="+mn-ea"/>
                          <a:cs typeface="+mn-cs"/>
                        </a:rPr>
                        <a:t>El Distribuidor no debe enviar contenedores etiquetados por el importador o el fabricante de los productos químicos a menos que ésta sea una etiqueta de la GHS</a:t>
                      </a:r>
                    </a:p>
                  </a:txBody>
                  <a:tcPr>
                    <a:solidFill>
                      <a:srgbClr val="006859"/>
                    </a:solidFill>
                  </a:tcPr>
                </a:tc>
                <a:tc>
                  <a:txBody>
                    <a:bodyPr/>
                    <a:lstStyle/>
                    <a:p>
                      <a:r>
                        <a:rPr lang="es-MX" sz="1600" kern="1200" noProof="0">
                          <a:solidFill>
                            <a:schemeClr val="bg1"/>
                          </a:solidFill>
                        </a:rPr>
                        <a:t>Fabricantes de sustancias químicas, importadores, distribuidores y empleadores.</a:t>
                      </a:r>
                      <a:endParaRPr lang="es-MX" sz="1600" noProof="0">
                        <a:solidFill>
                          <a:schemeClr val="bg1"/>
                        </a:solidFill>
                      </a:endParaRPr>
                    </a:p>
                  </a:txBody>
                  <a:tcPr>
                    <a:solidFill>
                      <a:srgbClr val="006859"/>
                    </a:solidFill>
                  </a:tcPr>
                </a:tc>
                <a:extLst>
                  <a:ext uri="{0D108BD9-81ED-4DB2-BD59-A6C34878D82A}">
                    <a16:rowId xmlns="" xmlns:a16="http://schemas.microsoft.com/office/drawing/2014/main" val="10002"/>
                  </a:ext>
                </a:extLst>
              </a:tr>
              <a:tr h="1271249">
                <a:tc>
                  <a:txBody>
                    <a:bodyPr/>
                    <a:lstStyle/>
                    <a:p>
                      <a:r>
                        <a:rPr lang="es-MX" sz="1600" kern="1200" noProof="0">
                          <a:solidFill>
                            <a:schemeClr val="bg1"/>
                          </a:solidFill>
                        </a:rPr>
                        <a:t>1</a:t>
                      </a:r>
                      <a:r>
                        <a:rPr lang="es-MX" sz="1600" kern="1200" baseline="0" noProof="0">
                          <a:solidFill>
                            <a:schemeClr val="bg1"/>
                          </a:solidFill>
                        </a:rPr>
                        <a:t> de Junio </a:t>
                      </a:r>
                      <a:r>
                        <a:rPr lang="es-MX" sz="1600" kern="1200" noProof="0">
                          <a:solidFill>
                            <a:schemeClr val="bg1"/>
                          </a:solidFill>
                        </a:rPr>
                        <a:t> 2016</a:t>
                      </a:r>
                      <a:endParaRPr lang="es-MX" sz="1600" b="1" noProof="0">
                        <a:solidFill>
                          <a:schemeClr val="bg1"/>
                        </a:solidFill>
                      </a:endParaRPr>
                    </a:p>
                  </a:txBody>
                  <a:tcPr>
                    <a:solidFill>
                      <a:srgbClr val="006859"/>
                    </a:solidFill>
                  </a:tcPr>
                </a:tc>
                <a:tc>
                  <a:txBody>
                    <a:bodyPr/>
                    <a:lstStyle/>
                    <a:p>
                      <a:r>
                        <a:rPr lang="es-MX" sz="1600" kern="1200" noProof="0">
                          <a:solidFill>
                            <a:srgbClr val="FFFFFF"/>
                          </a:solidFill>
                          <a:latin typeface="+mn-lt"/>
                          <a:ea typeface="+mn-ea"/>
                          <a:cs typeface="+mn-cs"/>
                        </a:rPr>
                        <a:t>Actualizar el programa alternativo de etiquetado y comunicación de riesgos del lugar de trabajo cuando sea necesario y proveer entrenamiento adicional a los empleados sobre peligros físicos y para la salud recientemente identificados. </a:t>
                      </a:r>
                    </a:p>
                  </a:txBody>
                  <a:tcPr>
                    <a:solidFill>
                      <a:srgbClr val="006859"/>
                    </a:solidFill>
                  </a:tcPr>
                </a:tc>
                <a:tc>
                  <a:txBody>
                    <a:bodyPr/>
                    <a:lstStyle/>
                    <a:p>
                      <a:r>
                        <a:rPr lang="es-MX" sz="1600" kern="1200" noProof="0">
                          <a:solidFill>
                            <a:schemeClr val="bg1"/>
                          </a:solidFill>
                        </a:rPr>
                        <a:t>Empleadores</a:t>
                      </a:r>
                      <a:endParaRPr lang="es-MX" sz="1600" noProof="0">
                        <a:solidFill>
                          <a:schemeClr val="bg1"/>
                        </a:solidFill>
                      </a:endParaRPr>
                    </a:p>
                  </a:txBody>
                  <a:tcPr>
                    <a:solidFill>
                      <a:srgbClr val="006859"/>
                    </a:solidFill>
                  </a:tcPr>
                </a:tc>
                <a:extLst>
                  <a:ext uri="{0D108BD9-81ED-4DB2-BD59-A6C34878D82A}">
                    <a16:rowId xmlns="" xmlns:a16="http://schemas.microsoft.com/office/drawing/2014/main" val="10003"/>
                  </a:ext>
                </a:extLst>
              </a:tr>
              <a:tr h="1271249">
                <a:tc>
                  <a:txBody>
                    <a:bodyPr/>
                    <a:lstStyle/>
                    <a:p>
                      <a:r>
                        <a:rPr lang="es-MX" sz="1600" kern="1200" noProof="0">
                          <a:solidFill>
                            <a:schemeClr val="bg1"/>
                          </a:solidFill>
                        </a:rPr>
                        <a:t>Período</a:t>
                      </a:r>
                      <a:r>
                        <a:rPr lang="es-MX" sz="1600" kern="1200" baseline="0" noProof="0">
                          <a:solidFill>
                            <a:schemeClr val="bg1"/>
                          </a:solidFill>
                        </a:rPr>
                        <a:t> de transición a la fechas efectivas de cumplimiento anotadas arriba</a:t>
                      </a:r>
                      <a:endParaRPr lang="es-MX" sz="1600" b="1" noProof="0">
                        <a:solidFill>
                          <a:schemeClr val="bg1"/>
                        </a:solidFill>
                      </a:endParaRPr>
                    </a:p>
                  </a:txBody>
                  <a:tcPr>
                    <a:solidFill>
                      <a:srgbClr val="006859"/>
                    </a:solidFill>
                  </a:tcPr>
                </a:tc>
                <a:tc>
                  <a:txBody>
                    <a:bodyPr/>
                    <a:lstStyle/>
                    <a:p>
                      <a:r>
                        <a:rPr lang="es-MX" sz="1600" kern="1200" noProof="0">
                          <a:solidFill>
                            <a:srgbClr val="FFFFFF"/>
                          </a:solidFill>
                          <a:latin typeface="+mn-lt"/>
                          <a:ea typeface="+mn-ea"/>
                          <a:cs typeface="+mn-cs"/>
                        </a:rPr>
                        <a:t>Se puede cumplir con la 29 CFR 1910.1200 (la norma final), o la norma actual, o ambas</a:t>
                      </a:r>
                      <a:r>
                        <a:rPr lang="es-MX" sz="1600" noProof="0">
                          <a:solidFill>
                            <a:srgbClr val="FFFFFF"/>
                          </a:solidFill>
                        </a:rPr>
                        <a:t> </a:t>
                      </a:r>
                    </a:p>
                  </a:txBody>
                  <a:tcPr>
                    <a:solidFill>
                      <a:srgbClr val="006859"/>
                    </a:solidFill>
                  </a:tcPr>
                </a:tc>
                <a:tc>
                  <a:txBody>
                    <a:bodyPr/>
                    <a:lstStyle/>
                    <a:p>
                      <a:r>
                        <a:rPr lang="es-MX" sz="1600" kern="1200" noProof="0" dirty="0">
                          <a:solidFill>
                            <a:schemeClr val="bg1"/>
                          </a:solidFill>
                        </a:rPr>
                        <a:t>Fabricantes de sustancias químicas, importadores, distribuidores y empleadores.</a:t>
                      </a:r>
                      <a:endParaRPr lang="es-MX" sz="1600" noProof="0" dirty="0">
                        <a:solidFill>
                          <a:schemeClr val="bg1"/>
                        </a:solidFill>
                      </a:endParaRPr>
                    </a:p>
                  </a:txBody>
                  <a:tcPr>
                    <a:solidFill>
                      <a:srgbClr val="006859"/>
                    </a:solidFill>
                  </a:tcPr>
                </a:tc>
                <a:extLst>
                  <a:ext uri="{0D108BD9-81ED-4DB2-BD59-A6C34878D82A}">
                    <a16:rowId xmlns="" xmlns:a16="http://schemas.microsoft.com/office/drawing/2014/main" val="10004"/>
                  </a:ext>
                </a:extLst>
              </a:tr>
            </a:tbl>
          </a:graphicData>
        </a:graphic>
      </p:graphicFrame>
      <p:sp>
        <p:nvSpPr>
          <p:cNvPr id="149509"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7981C6BD-033C-4085-88EF-3DDA64BAE589}" type="slidenum">
              <a:rPr lang="tr-TR" altLang="en-US">
                <a:solidFill>
                  <a:schemeClr val="bg1"/>
                </a:solidFill>
              </a:rPr>
              <a:pPr/>
              <a:t>72</a:t>
            </a:fld>
            <a:endParaRPr lang="tr-TR" altLang="en-US">
              <a:solidFill>
                <a:schemeClr val="bg1"/>
              </a:solidFill>
            </a:endParaRPr>
          </a:p>
        </p:txBody>
      </p:sp>
      <p:sp>
        <p:nvSpPr>
          <p:cNvPr id="149510" name="1 Başlık"/>
          <p:cNvSpPr txBox="1">
            <a:spLocks/>
          </p:cNvSpPr>
          <p:nvPr/>
        </p:nvSpPr>
        <p:spPr bwMode="auto">
          <a:xfrm>
            <a:off x="1066800" y="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tr-TR" altLang="en-US" sz="4000" b="1">
                <a:solidFill>
                  <a:schemeClr val="bg1"/>
                </a:solidFill>
              </a:rPr>
              <a:t>FECHAS DE </a:t>
            </a:r>
          </a:p>
          <a:p>
            <a:pPr algn="ctr"/>
            <a:r>
              <a:rPr lang="tr-TR" altLang="en-US" sz="4000" b="1">
                <a:solidFill>
                  <a:schemeClr val="bg1"/>
                </a:solidFill>
              </a:rPr>
              <a:t>VIGENCIA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r>
              <a:rPr lang="tr-TR" altLang="en-US" b="1" kern="1200" dirty="0">
                <a:solidFill>
                  <a:srgbClr val="FFFFFF"/>
                </a:solidFill>
                <a:latin typeface="Times" charset="0"/>
                <a:cs typeface="+mn-cs"/>
              </a:rPr>
              <a:t>RESUMEN</a:t>
            </a:r>
            <a:br>
              <a:rPr lang="tr-TR" altLang="en-US" b="1" kern="1200" dirty="0">
                <a:solidFill>
                  <a:srgbClr val="FFFFFF"/>
                </a:solidFill>
                <a:latin typeface="Times" charset="0"/>
                <a:cs typeface="+mn-cs"/>
              </a:rPr>
            </a:br>
            <a:endParaRPr lang="en-US" dirty="0"/>
          </a:p>
        </p:txBody>
      </p:sp>
      <p:sp>
        <p:nvSpPr>
          <p:cNvPr id="151554" name="2 İçerik Yer Tutucusu"/>
          <p:cNvSpPr>
            <a:spLocks noGrp="1"/>
          </p:cNvSpPr>
          <p:nvPr>
            <p:ph idx="4294967295"/>
          </p:nvPr>
        </p:nvSpPr>
        <p:spPr bwMode="auto">
          <a:xfrm>
            <a:off x="0" y="1371600"/>
            <a:ext cx="8686800" cy="510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La HCS clasifica peligros como peligros físicos, para la salud y ambientales. </a:t>
            </a:r>
          </a:p>
          <a:p>
            <a:pPr lvl="1">
              <a:buFont typeface="Arial" pitchFamily="34" charset="0"/>
              <a:buChar char="•"/>
            </a:pPr>
            <a:r>
              <a:rPr lang="en-US" altLang="en-US" smtClean="0"/>
              <a:t>Los peligros son además clasificados en base a su severidad.</a:t>
            </a:r>
          </a:p>
          <a:p>
            <a:r>
              <a:rPr lang="en-US" altLang="en-US" smtClean="0"/>
              <a:t>Los empleadores están obligados a mantener un programa escrito de comunicación de riesgos, y</a:t>
            </a:r>
          </a:p>
          <a:p>
            <a:pPr lvl="1">
              <a:buFont typeface="Arial" pitchFamily="34" charset="0"/>
              <a:buChar char="•"/>
            </a:pPr>
            <a:r>
              <a:rPr lang="en-US" altLang="en-US" smtClean="0"/>
              <a:t>Una lista de los productos químicos existentes usando un identificador de producto  </a:t>
            </a:r>
          </a:p>
          <a:p>
            <a:pPr lvl="1">
              <a:buFont typeface="Arial" pitchFamily="34" charset="0"/>
              <a:buChar char="•"/>
            </a:pPr>
            <a:r>
              <a:rPr lang="en-US" altLang="en-US" smtClean="0"/>
              <a:t>Información de entrenamiento sobre los peligros de trabajos no rutinarios, (ejemplo: limpiado de recipientes de reacción.)</a:t>
            </a:r>
          </a:p>
          <a:p>
            <a:endParaRPr lang="en-US" altLang="en-US" smtClean="0"/>
          </a:p>
          <a:p>
            <a:endParaRPr lang="tr-TR" altLang="en-US" smtClean="0"/>
          </a:p>
        </p:txBody>
      </p:sp>
      <p:sp>
        <p:nvSpPr>
          <p:cNvPr id="151555" name="1 Başlık"/>
          <p:cNvSpPr txBox="1">
            <a:spLocks/>
          </p:cNvSpPr>
          <p:nvPr/>
        </p:nvSpPr>
        <p:spPr bwMode="auto">
          <a:xfrm>
            <a:off x="2133600" y="304800"/>
            <a:ext cx="464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tr-TR" altLang="en-US" sz="4400" b="1" dirty="0">
                <a:solidFill>
                  <a:schemeClr val="bg1"/>
                </a:solidFill>
              </a:rPr>
              <a:t>RESUMEN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a:r>
              <a:rPr lang="tr-TR" altLang="en-US" b="1" kern="1200" dirty="0" smtClean="0">
                <a:solidFill>
                  <a:srgbClr val="FFFFFF"/>
                </a:solidFill>
                <a:latin typeface="Times" charset="0"/>
                <a:cs typeface="+mn-cs"/>
              </a:rPr>
              <a:t>RESUMEN</a:t>
            </a:r>
            <a:r>
              <a:rPr lang="en-US" altLang="en-US" b="1" kern="1200" dirty="0" smtClean="0">
                <a:solidFill>
                  <a:srgbClr val="FFFFFF"/>
                </a:solidFill>
                <a:latin typeface="Times" charset="0"/>
                <a:cs typeface="+mn-cs"/>
              </a:rPr>
              <a:t> 2</a:t>
            </a:r>
            <a:endParaRPr lang="en-US" dirty="0"/>
          </a:p>
        </p:txBody>
      </p:sp>
      <p:sp>
        <p:nvSpPr>
          <p:cNvPr id="153602" name="2 İçerik Yer Tutucusu"/>
          <p:cNvSpPr>
            <a:spLocks noGrp="1"/>
          </p:cNvSpPr>
          <p:nvPr>
            <p:ph idx="4294967295"/>
          </p:nvPr>
        </p:nvSpPr>
        <p:spPr bwMode="auto">
          <a:xfrm>
            <a:off x="228600" y="1295400"/>
            <a:ext cx="8915400"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smtClean="0"/>
              <a:t>La SDS debe estar:</a:t>
            </a:r>
          </a:p>
          <a:p>
            <a:pPr lvl="1">
              <a:buFont typeface="Arial" pitchFamily="34" charset="0"/>
              <a:buChar char="•"/>
            </a:pPr>
            <a:r>
              <a:rPr lang="en-US" altLang="en-US" sz="2400" smtClean="0"/>
              <a:t>disponible en el lugar de trabajo</a:t>
            </a:r>
          </a:p>
          <a:p>
            <a:pPr lvl="1">
              <a:buFont typeface="Arial" pitchFamily="34" charset="0"/>
              <a:buChar char="•"/>
            </a:pPr>
            <a:r>
              <a:rPr lang="en-US" altLang="en-US" sz="2400" smtClean="0"/>
              <a:t>en inglés</a:t>
            </a:r>
          </a:p>
          <a:p>
            <a:pPr lvl="1">
              <a:buFont typeface="Arial" pitchFamily="34" charset="0"/>
              <a:buChar char="•"/>
            </a:pPr>
            <a:r>
              <a:rPr lang="en-US" altLang="en-US" sz="2400" smtClean="0"/>
              <a:t>basada en evidencia científica</a:t>
            </a:r>
          </a:p>
          <a:p>
            <a:pPr lvl="1">
              <a:buFont typeface="Arial" pitchFamily="34" charset="0"/>
              <a:buChar char="•"/>
            </a:pPr>
            <a:r>
              <a:rPr lang="en-US" altLang="en-US" sz="2400" smtClean="0"/>
              <a:t>revisada </a:t>
            </a:r>
            <a:r>
              <a:rPr lang="en-US" altLang="en-US" sz="2400" b="1" smtClean="0"/>
              <a:t>dentro de los</a:t>
            </a:r>
            <a:r>
              <a:rPr lang="en-US" altLang="en-US" sz="2400" smtClean="0"/>
              <a:t> </a:t>
            </a:r>
            <a:r>
              <a:rPr lang="en-US" altLang="en-US" sz="2400" b="1" smtClean="0"/>
              <a:t>tres meses</a:t>
            </a:r>
            <a:r>
              <a:rPr lang="en-US" altLang="en-US" sz="2400" smtClean="0"/>
              <a:t> después de que nueva información es disponible</a:t>
            </a:r>
            <a:r>
              <a:rPr lang="en-US" altLang="en-US" smtClean="0"/>
              <a:t>. </a:t>
            </a:r>
          </a:p>
          <a:p>
            <a:r>
              <a:rPr lang="en-US" altLang="en-US" sz="2800" smtClean="0"/>
              <a:t>Las etiquetas deben ser:</a:t>
            </a:r>
          </a:p>
          <a:p>
            <a:pPr lvl="1">
              <a:buFont typeface="Arial" pitchFamily="34" charset="0"/>
              <a:buChar char="•"/>
            </a:pPr>
            <a:r>
              <a:rPr lang="en-US" altLang="en-US" sz="2400" smtClean="0"/>
              <a:t>Legibles</a:t>
            </a:r>
          </a:p>
          <a:p>
            <a:pPr lvl="1">
              <a:buFont typeface="Arial" pitchFamily="34" charset="0"/>
              <a:buChar char="•"/>
            </a:pPr>
            <a:r>
              <a:rPr lang="en-US" altLang="en-US" sz="2400" smtClean="0"/>
              <a:t>claramente visibles</a:t>
            </a:r>
          </a:p>
          <a:p>
            <a:pPr lvl="1">
              <a:buFont typeface="Arial" pitchFamily="34" charset="0"/>
              <a:buChar char="•"/>
            </a:pPr>
            <a:r>
              <a:rPr lang="en-US" altLang="en-US" sz="2400" smtClean="0"/>
              <a:t>en inglés</a:t>
            </a:r>
          </a:p>
          <a:p>
            <a:pPr lvl="1">
              <a:buFont typeface="Arial" pitchFamily="34" charset="0"/>
              <a:buChar char="•"/>
            </a:pPr>
            <a:r>
              <a:rPr lang="en-US" altLang="en-US" sz="2400" smtClean="0"/>
              <a:t>revisada </a:t>
            </a:r>
            <a:r>
              <a:rPr lang="en-US" altLang="en-US" sz="2400" b="1" smtClean="0"/>
              <a:t>dentro de los</a:t>
            </a:r>
            <a:r>
              <a:rPr lang="en-US" altLang="en-US" sz="2400" smtClean="0"/>
              <a:t> </a:t>
            </a:r>
            <a:r>
              <a:rPr lang="en-US" altLang="en-US" sz="2400" b="1" smtClean="0"/>
              <a:t>seis meses </a:t>
            </a:r>
            <a:r>
              <a:rPr lang="en-US" altLang="en-US" sz="2400" smtClean="0"/>
              <a:t>después de que nueva información es disponible</a:t>
            </a:r>
            <a:r>
              <a:rPr lang="en-US" altLang="en-US" smtClean="0"/>
              <a:t>.</a:t>
            </a:r>
          </a:p>
        </p:txBody>
      </p:sp>
      <p:sp>
        <p:nvSpPr>
          <p:cNvPr id="153603" name="1 Başlık"/>
          <p:cNvSpPr txBox="1">
            <a:spLocks/>
          </p:cNvSpPr>
          <p:nvPr/>
        </p:nvSpPr>
        <p:spPr bwMode="auto">
          <a:xfrm>
            <a:off x="2362200" y="304800"/>
            <a:ext cx="472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a:r>
              <a:rPr lang="tr-TR" altLang="en-US" sz="4400" b="1" dirty="0">
                <a:solidFill>
                  <a:schemeClr val="bg1"/>
                </a:solidFill>
              </a:rPr>
              <a:t>RESUMEN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fin</a:t>
            </a:r>
            <a:endParaRPr lang="en-US" dirty="0"/>
          </a:p>
        </p:txBody>
      </p:sp>
      <p:sp>
        <p:nvSpPr>
          <p:cNvPr id="155650" name="2 İçerik Yer Tutucusu"/>
          <p:cNvSpPr>
            <a:spLocks noGrp="1"/>
          </p:cNvSpPr>
          <p:nvPr>
            <p:ph idx="4294967295"/>
          </p:nvPr>
        </p:nvSpPr>
        <p:spPr bwMode="auto">
          <a:xfrm>
            <a:off x="0" y="2636838"/>
            <a:ext cx="8229600" cy="1541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lnSpc>
                <a:spcPct val="90000"/>
              </a:lnSpc>
              <a:buFontTx/>
              <a:buNone/>
            </a:pPr>
            <a:r>
              <a:rPr lang="en-US" altLang="en-US" sz="9600" smtClean="0">
                <a:latin typeface="Free Style Script" charset="0"/>
              </a:rPr>
              <a:t>¡</a:t>
            </a:r>
            <a:r>
              <a:rPr lang="tr-TR" altLang="en-US" sz="9600" smtClean="0">
                <a:latin typeface="Freestyle Script" pitchFamily="66" charset="0"/>
              </a:rPr>
              <a:t>GRACIAS!</a:t>
            </a:r>
          </a:p>
        </p:txBody>
      </p:sp>
      <p:sp>
        <p:nvSpPr>
          <p:cNvPr id="155651"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62632AD7-CA52-4065-B7C4-A4B97ECF8E5F}" type="slidenum">
              <a:rPr lang="tr-TR" altLang="en-US"/>
              <a:pPr/>
              <a:t>75</a:t>
            </a:fld>
            <a:endParaRPr lang="tr-TR"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lvl="0" eaLnBrk="1" hangingPunct="1"/>
            <a:r>
              <a:rPr lang="en-US" altLang="en-US" sz="3600" kern="1200" dirty="0">
                <a:solidFill>
                  <a:srgbClr val="FFFFFF"/>
                </a:solidFill>
                <a:latin typeface="Times" charset="0"/>
                <a:cs typeface="+mn-cs"/>
              </a:rPr>
              <a:t>OBJETIVOS DE APRENDIZAJE</a:t>
            </a:r>
            <a:br>
              <a:rPr lang="en-US" altLang="en-US" sz="3600" kern="1200" dirty="0">
                <a:solidFill>
                  <a:srgbClr val="FFFFFF"/>
                </a:solidFill>
                <a:latin typeface="Times" charset="0"/>
                <a:cs typeface="+mn-cs"/>
              </a:rPr>
            </a:br>
            <a:endParaRPr lang="en-US" dirty="0"/>
          </a:p>
        </p:txBody>
      </p:sp>
      <p:sp>
        <p:nvSpPr>
          <p:cNvPr id="18434" name="2 İçerik Yer Tutucusu"/>
          <p:cNvSpPr>
            <a:spLocks noGrp="1"/>
          </p:cNvSpPr>
          <p:nvPr>
            <p:ph idx="4294967295"/>
          </p:nvPr>
        </p:nvSpPr>
        <p:spPr bwMode="auto">
          <a:xfrm>
            <a:off x="381000" y="1600200"/>
            <a:ext cx="87630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mtClean="0"/>
              <a:t>Este módulo de entrenamiento está orientado a:</a:t>
            </a:r>
          </a:p>
          <a:p>
            <a:pPr lvl="1">
              <a:buFont typeface="Arial" pitchFamily="34" charset="0"/>
              <a:buChar char="•"/>
            </a:pPr>
            <a:r>
              <a:rPr lang="en-US" altLang="en-US" smtClean="0"/>
              <a:t>Ayudar a trabajadores a entender e identificar el propósito de:</a:t>
            </a:r>
          </a:p>
          <a:p>
            <a:pPr lvl="2"/>
            <a:r>
              <a:rPr lang="en-US" altLang="en-US" smtClean="0"/>
              <a:t>El Derecho a Saber</a:t>
            </a:r>
          </a:p>
          <a:p>
            <a:pPr lvl="2"/>
            <a:r>
              <a:rPr lang="en-US" altLang="en-US" smtClean="0"/>
              <a:t>Comunicación de Riesgos</a:t>
            </a:r>
          </a:p>
          <a:p>
            <a:pPr lvl="2"/>
            <a:r>
              <a:rPr lang="en-US" altLang="en-US" smtClean="0"/>
              <a:t>Sistema Globalmente Armonizado (GHS) y</a:t>
            </a:r>
          </a:p>
          <a:p>
            <a:pPr lvl="2"/>
            <a:r>
              <a:rPr lang="en-US" altLang="en-US" smtClean="0"/>
              <a:t>Norma de Comunicación de Riesgos (HCS)</a:t>
            </a:r>
          </a:p>
          <a:p>
            <a:pPr lvl="1">
              <a:buFont typeface="Arial" pitchFamily="34" charset="0"/>
              <a:buChar char="•"/>
            </a:pPr>
            <a:r>
              <a:rPr lang="en-US" altLang="en-US" smtClean="0"/>
              <a:t>Revisar las 10 secciones del HCS</a:t>
            </a:r>
          </a:p>
          <a:p>
            <a:pPr lvl="1">
              <a:buFont typeface="Arial" pitchFamily="34" charset="0"/>
              <a:buChar char="•"/>
            </a:pPr>
            <a:r>
              <a:rPr lang="en-US" altLang="en-US" smtClean="0"/>
              <a:t>Presentar información sobre las fechas de vigencia para implementar la nueva norma. </a:t>
            </a:r>
          </a:p>
        </p:txBody>
      </p:sp>
      <p:sp>
        <p:nvSpPr>
          <p:cNvPr id="18435" name="1 Başlık"/>
          <p:cNvSpPr txBox="1">
            <a:spLocks/>
          </p:cNvSpPr>
          <p:nvPr/>
        </p:nvSpPr>
        <p:spPr bwMode="auto">
          <a:xfrm>
            <a:off x="2286000" y="76200"/>
            <a:ext cx="4953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pPr algn="ctr" eaLnBrk="1" hangingPunct="1"/>
            <a:r>
              <a:rPr lang="en-US" altLang="en-US" sz="3600" dirty="0">
                <a:solidFill>
                  <a:schemeClr val="bg1"/>
                </a:solidFill>
              </a:rPr>
              <a:t>OBJETIVOS DE APRENDIZAJE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bwMode="auto">
          <a:xfrm>
            <a:off x="2362200" y="76200"/>
            <a:ext cx="5029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smtClean="0">
                <a:solidFill>
                  <a:srgbClr val="FFFFFF"/>
                </a:solidFill>
              </a:rPr>
              <a:t>COMUNICACIÓN DE RIESGOS </a:t>
            </a:r>
            <a:endParaRPr lang="tr-TR" altLang="en-US" sz="3600" smtClean="0">
              <a:solidFill>
                <a:srgbClr val="FFFFFF"/>
              </a:solidFill>
            </a:endParaRPr>
          </a:p>
        </p:txBody>
      </p:sp>
      <p:sp>
        <p:nvSpPr>
          <p:cNvPr id="20483" name="2 İçerik Yer Tutucusu"/>
          <p:cNvSpPr>
            <a:spLocks noGrp="1"/>
          </p:cNvSpPr>
          <p:nvPr>
            <p:ph idx="1"/>
          </p:nvPr>
        </p:nvSpPr>
        <p:spPr bwMode="auto">
          <a:xfrm>
            <a:off x="228600" y="2057400"/>
            <a:ext cx="89154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smtClean="0"/>
              <a:t>Aplicable a peligros químicos como:</a:t>
            </a:r>
          </a:p>
          <a:p>
            <a:pPr lvl="1">
              <a:buFont typeface="Arial" pitchFamily="34" charset="0"/>
              <a:buChar char="•"/>
            </a:pPr>
            <a:r>
              <a:rPr lang="en-US" altLang="en-US" smtClean="0"/>
              <a:t>Peligros para la salud (ejemplo: irritación y carcinogenicidad)</a:t>
            </a:r>
          </a:p>
          <a:p>
            <a:pPr lvl="1">
              <a:buFont typeface="Arial" pitchFamily="34" charset="0"/>
              <a:buChar char="•"/>
            </a:pPr>
            <a:r>
              <a:rPr lang="en-US" altLang="en-US" smtClean="0"/>
              <a:t>Peligros físicos (ejemplo: inflamabilidad y corrosión) </a:t>
            </a:r>
          </a:p>
          <a:p>
            <a:pPr lvl="1">
              <a:buFont typeface="Arial" pitchFamily="34" charset="0"/>
              <a:buChar char="•"/>
            </a:pPr>
            <a:r>
              <a:rPr lang="en-US" altLang="en-US" smtClean="0"/>
              <a:t>Peligros ambientales (ejemplo: toxicidad acuática) </a:t>
            </a:r>
          </a:p>
          <a:p>
            <a:pPr lvl="1"/>
            <a:endParaRPr lang="en-US" altLang="en-US" sz="3000" smtClean="0"/>
          </a:p>
        </p:txBody>
      </p:sp>
      <p:sp>
        <p:nvSpPr>
          <p:cNvPr id="20484" name="Slide Number Placeholder 3"/>
          <p:cNvSpPr txBox="1">
            <a:spLocks/>
          </p:cNvSpPr>
          <p:nvPr/>
        </p:nvSpPr>
        <p:spPr bwMode="auto">
          <a:xfrm>
            <a:off x="8458200" y="6324600"/>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pitchFamily="34" charset="-128"/>
              </a:defRPr>
            </a:lvl1pPr>
            <a:lvl2pPr marL="742950" indent="-285750">
              <a:defRPr sz="2400">
                <a:solidFill>
                  <a:schemeClr val="tx1"/>
                </a:solidFill>
                <a:latin typeface="Times" charset="0"/>
                <a:ea typeface="ＭＳ Ｐゴシック" pitchFamily="34" charset="-128"/>
              </a:defRPr>
            </a:lvl2pPr>
            <a:lvl3pPr marL="1143000" indent="-228600">
              <a:defRPr sz="2400">
                <a:solidFill>
                  <a:schemeClr val="tx1"/>
                </a:solidFill>
                <a:latin typeface="Times" charset="0"/>
                <a:ea typeface="ＭＳ Ｐゴシック" pitchFamily="34" charset="-128"/>
              </a:defRPr>
            </a:lvl3pPr>
            <a:lvl4pPr marL="1600200" indent="-228600">
              <a:defRPr sz="2400">
                <a:solidFill>
                  <a:schemeClr val="tx1"/>
                </a:solidFill>
                <a:latin typeface="Times" charset="0"/>
                <a:ea typeface="ＭＳ Ｐゴシック" pitchFamily="34" charset="-128"/>
              </a:defRPr>
            </a:lvl4pPr>
            <a:lvl5pPr marL="2057400" indent="-228600">
              <a:defRPr sz="24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charset="0"/>
                <a:ea typeface="ＭＳ Ｐゴシック" pitchFamily="34" charset="-128"/>
              </a:defRPr>
            </a:lvl9pPr>
          </a:lstStyle>
          <a:p>
            <a:fld id="{1E304C47-0640-4566-BAB6-6AFA017FE854}" type="slidenum">
              <a:rPr lang="tr-TR" altLang="en-US"/>
              <a:pPr/>
              <a:t>9</a:t>
            </a:fld>
            <a:endParaRPr lang="tr-TR"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11911</TotalTime>
  <Words>11226</Words>
  <Application>Microsoft Office PowerPoint</Application>
  <PresentationFormat>On-screen Show (4:3)</PresentationFormat>
  <Paragraphs>1248</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Blank Presentation</vt:lpstr>
      <vt:lpstr>NORMA DE COMUNICACIÓN DE RIESGOS 2012 (HCS/GHS)</vt:lpstr>
      <vt:lpstr>BORRADOR DEL MÓDULO PRINCIPAL   NORMA DE COMUNICACIÓN DE RIESGOS CON SISTEMA GLOBALMENTE ARMONIZADO DE CLASIFICACIÓN Y ETIQUETADO DE PRODUCTOS QUÍMICOS (HCS/GHS)</vt:lpstr>
      <vt:lpstr>ESTADOS UNIDOS MINISTERIO DE TRABAJO   Administración de Seguridad y Salud Ocupacional [Occupational Safety and Health Administration] (OSHA) Subvención de Entrenamiento Susan Harwood SH-27686-SH5    </vt:lpstr>
      <vt:lpstr>DERECHOS DE LOS  TRABAJADORES  SEGÚN LA LEY DE OSH </vt:lpstr>
      <vt:lpstr>DERECHOS DE  LOS DENUNCIANTES </vt:lpstr>
      <vt:lpstr>DISCLAIMER</vt:lpstr>
      <vt:lpstr>PREMISA</vt:lpstr>
      <vt:lpstr>OBJETIVOS DE APRENDIZAJE </vt:lpstr>
      <vt:lpstr>COMUNICACIÓN DE RIESGOS </vt:lpstr>
      <vt:lpstr>COMUNICACIÓN DE RIESGOS  </vt:lpstr>
      <vt:lpstr>SISTEMA GLOBALMENTE ARMONIZADO</vt:lpstr>
      <vt:lpstr>NORMA DE COMUNICACIÓN DE RIESGOS diapositiva 12 </vt:lpstr>
      <vt:lpstr>NORMA DE COMUNICACIÓN DE RIESGOS diapositiva 13</vt:lpstr>
      <vt:lpstr>NORMA DE COMUNICACIÓN DE RIESGOS Diapositiva 14</vt:lpstr>
      <vt:lpstr>NORMA DE COMUNICACIÓN DE RIESGOS diapositiva 15 </vt:lpstr>
      <vt:lpstr>PROPÓSITO </vt:lpstr>
      <vt:lpstr>PROPÓSITO</vt:lpstr>
      <vt:lpstr>ALCANCE Y APLICACIÓN</vt:lpstr>
      <vt:lpstr>ALCANCE Y APLICACIÓN </vt:lpstr>
      <vt:lpstr>ALCANCE Y APLICACIÓN  </vt:lpstr>
      <vt:lpstr>DEFINICIONES</vt:lpstr>
      <vt:lpstr>DEFINICIONES </vt:lpstr>
      <vt:lpstr>DEFINICIONES  </vt:lpstr>
      <vt:lpstr>CLASIFICACIÓN DE PELIGROS</vt:lpstr>
      <vt:lpstr>CLASIFICACIÓN DE PELIGROS </vt:lpstr>
      <vt:lpstr>CLASIFICACIÓN DE PELIGROS FÍSICOS</vt:lpstr>
      <vt:lpstr>CATEGORÍAS DE PELIGROS FÍSICOS</vt:lpstr>
      <vt:lpstr>CLASIFICACIÓN DE PELIGROS FÍSICOS </vt:lpstr>
      <vt:lpstr>CLASIFICACIÓN DE PELIGROS A LA SALUD</vt:lpstr>
      <vt:lpstr>CLASIFICACIÓN DE PELIGROS A LA SALUD </vt:lpstr>
      <vt:lpstr>DAÑO OCULAR SERIO/IRRITACIÓN</vt:lpstr>
      <vt:lpstr>PELIGROS AMBIENTALES</vt:lpstr>
      <vt:lpstr>TOXICIDAD ACUÁTICA CRÓNICA</vt:lpstr>
      <vt:lpstr>PROGRAMA POR ESCRITO DE COMUNICACIÓN DE RIESGOS</vt:lpstr>
      <vt:lpstr>PROGRAMA POR ESCRITO DE COMUNICACIÓN DE RIESGOS–  CASOS DE MÚLTIPLES EMPLEADORES</vt:lpstr>
      <vt:lpstr>LUGAR PRIMARIO DE TRABAJO PARA EL PROGRAMA POR ESCRITO DE COMUNICACIÓN DE RIESGOS– MÚLTIPLES LUGARES DE TRABAJO</vt:lpstr>
      <vt:lpstr>ETIQUETAS Y OTRAS FORMAS DE  ADVERTENCIA</vt:lpstr>
      <vt:lpstr>ETIQUETAS Y OTRAS FORMAS DE  ADVERTENCIA </vt:lpstr>
      <vt:lpstr>ETIQUETAS Y OTRAS FORMAS DE  ADVERTENCIA  </vt:lpstr>
      <vt:lpstr>ETIQUETAS Y OTRAS FORMAS DE  ADVERTENCIA   </vt:lpstr>
      <vt:lpstr>ETIQUETAS Y OTRAS FORMAS DE ADVERTENCIA</vt:lpstr>
      <vt:lpstr>ETIQUETAS Y OTRAS FORMAS DE ADVERTENCIA </vt:lpstr>
      <vt:lpstr>PICTOGRAMAS</vt:lpstr>
      <vt:lpstr>Peligros a la Salud</vt:lpstr>
      <vt:lpstr>Llama</vt:lpstr>
      <vt:lpstr>Signo de Exclamación</vt:lpstr>
      <vt:lpstr>Botella de Gas</vt:lpstr>
      <vt:lpstr>Corrosión</vt:lpstr>
      <vt:lpstr>Bomba Explotando</vt:lpstr>
      <vt:lpstr>Llama Sobre un Círculo</vt:lpstr>
      <vt:lpstr>Calavera y Tibias Cruzadas</vt:lpstr>
      <vt:lpstr>Medioambiente (No Obligatorio)</vt:lpstr>
      <vt:lpstr>      PALABRAS DE SEÑALIZACIÓN</vt:lpstr>
      <vt:lpstr>PALABRAS DE SEÑALIZACIÓN </vt:lpstr>
      <vt:lpstr>PALABRAS DE SEÑALIZACIÓN  CODIFICADAS POR COLOR PARA LOS PELIGROS FÍSICOS </vt:lpstr>
      <vt:lpstr>PALABRAS DE SEÑALIZACIÓN  CODIFICADAS POR COLOR PARA LOS PELIGROS AMBIENTALES </vt:lpstr>
      <vt:lpstr>DECLARACIÓN DE PELIGRO </vt:lpstr>
      <vt:lpstr>DECLARACIÓN PRECAUTORIA </vt:lpstr>
      <vt:lpstr>DECLARACIONES SUPLEMENTARIAS</vt:lpstr>
      <vt:lpstr>FICHAS DE DATOS  DE SEGURIDAD (SDS)</vt:lpstr>
      <vt:lpstr>  FICHAS DE DATOS  DE SEGURIDAD</vt:lpstr>
      <vt:lpstr>  FICHAS DE DATOS  DE SEGURIDAD  </vt:lpstr>
      <vt:lpstr>  FICHAS DE DATOS DE SEGURIDAD</vt:lpstr>
      <vt:lpstr>  FICHAS DE DATOS DE SEGURIDAD </vt:lpstr>
      <vt:lpstr>  FICHAS DE DATOS DE SEGURIDAD  </vt:lpstr>
      <vt:lpstr>  FICHAS DE DATOS DE SEGURIDAD   </vt:lpstr>
      <vt:lpstr>CAPACITACIÓN E INFORMACIÓN PARA LOS TRABAJADORES</vt:lpstr>
      <vt:lpstr>CAPACITACIÓN E INFORMACIÓN PARA LOS TRABAJADORES </vt:lpstr>
      <vt:lpstr>SECRETOS  COMERCIALES</vt:lpstr>
      <vt:lpstr>SECRETOS COMERCIALES</vt:lpstr>
      <vt:lpstr>SECRETOS  COMERCIALES </vt:lpstr>
      <vt:lpstr>EFFECTIVE DATES</vt:lpstr>
      <vt:lpstr>RESUMEN </vt:lpstr>
      <vt:lpstr>RESUMEN 2</vt:lpstr>
      <vt:lpstr>fin</vt:lpstr>
    </vt:vector>
  </TitlesOfParts>
  <Company>wayne state university marketing and publication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Robertson, Donna - OSHA</cp:lastModifiedBy>
  <cp:revision>777</cp:revision>
  <cp:lastPrinted>2017-03-28T17:05:44Z</cp:lastPrinted>
  <dcterms:created xsi:type="dcterms:W3CDTF">2015-01-18T15:44:32Z</dcterms:created>
  <dcterms:modified xsi:type="dcterms:W3CDTF">2017-04-26T16:07:40Z</dcterms:modified>
</cp:coreProperties>
</file>