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366" r:id="rId2"/>
    <p:sldId id="367" r:id="rId3"/>
    <p:sldId id="368" r:id="rId4"/>
    <p:sldId id="369" r:id="rId5"/>
    <p:sldId id="370" r:id="rId6"/>
    <p:sldId id="371" r:id="rId7"/>
    <p:sldId id="372" r:id="rId8"/>
    <p:sldId id="373" r:id="rId9"/>
    <p:sldId id="37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989" y="-58"/>
      </p:cViewPr>
      <p:guideLst>
        <p:guide orient="horz" pos="72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E542DC-DCD6-46E1-8B36-07706419D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8884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380087-A36F-424A-9D99-51EEA11FB6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679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mtClean="0">
                <a:ea typeface="ＭＳ Ｐゴシック" pitchFamily="34" charset="-128"/>
              </a:rPr>
              <a:t>Practice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020D777-9B7C-4A52-9739-5B60FA2A7851}" type="slidenum">
              <a:rPr lang="en-US" altLang="en-US" sz="1200">
                <a:latin typeface="Calibri" pitchFamily="34" charset="0"/>
                <a:cs typeface="Arial" charset="0"/>
              </a:rPr>
              <a:pPr/>
              <a:t>2</a:t>
            </a:fld>
            <a:endParaRPr lang="en-US" altLang="en-US" sz="120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5E932811-1012-4D6F-B779-6FB87C5607B8}" type="slidenum">
              <a:rPr lang="en-US" altLang="en-US" sz="1200">
                <a:latin typeface="Calibri" pitchFamily="34" charset="0"/>
                <a:cs typeface="Arial" charset="0"/>
              </a:rPr>
              <a:pPr/>
              <a:t>3</a:t>
            </a:fld>
            <a:endParaRPr lang="en-US" altLang="en-US" sz="120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EF8B1C54-ADAD-470A-A3C8-5A585CEC273B}" type="slidenum">
              <a:rPr lang="en-US" altLang="en-US" sz="1200">
                <a:latin typeface="Calibri" pitchFamily="34" charset="0"/>
                <a:cs typeface="Arial" charset="0"/>
              </a:rPr>
              <a:pPr/>
              <a:t>8</a:t>
            </a:fld>
            <a:endParaRPr lang="en-US" altLang="en-US" sz="120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A6C1F-189C-4F2A-A3C5-D4EB7D543BC7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92F2B9-7B86-4C98-820B-ACE18AE652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364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D7F44-874E-4041-A95C-83B52C7EEBE2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C992E-3A36-4409-AE73-145C255ACA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98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D240C-9B99-4C6C-99C0-D1CFBDC8C435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21EA2-C42B-40DD-BE24-171EBCE367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155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1660F-4A72-4C68-AAB7-5B75FEE21B79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7C870-5336-4BA3-B979-2F04FAA74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71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D1A0D-3451-4C62-9763-E515349F285B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08F6F-C54C-4DE6-9910-71926DE005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92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87661-9EC3-4DFB-8B0E-5FF17C41DFFD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B360C-5682-4076-B102-898E0D6DC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404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90B6-5D85-47D4-8E77-D678782DCAA0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D163B7-E744-4730-9B57-0BFA1ABF844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8929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57F9A-72F3-41E0-908E-4F93A185F378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A94E5F-25C4-4A33-8247-7B5C2843A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2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F3FC4-5B7B-4CDA-99F7-3CCB4695F579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946CD-B542-49AE-BA6C-2B48112DD2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896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BD2AA-2CD9-49C4-AACD-4AA38AE8AB41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441AA-16FC-407C-AFBB-A9B0335AF5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6698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586FC-797F-47C2-BCD8-FEB460E566AF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9E729-3E26-4970-B121-42978B0323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916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rgbClr val="FFFFFF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3323C1F-7310-47BB-B076-01CA801CD457}" type="datetime1">
              <a:rPr lang="en-US" altLang="en-US"/>
              <a:pPr>
                <a:defRPr/>
              </a:pPr>
              <a:t>4/26/2017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chemeClr val="accent2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800">
                <a:solidFill>
                  <a:srgbClr val="FFFFFF"/>
                </a:solidFill>
              </a:defRPr>
            </a:lvl1pPr>
          </a:lstStyle>
          <a:p>
            <a:fld id="{F46AD853-A99A-4291-AEDB-1AF29C44679C}" type="slidenum">
              <a:rPr lang="en-US" altLang="en-US"/>
              <a:pPr/>
              <a:t>‹#›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  <a:ea typeface="ＭＳ Ｐゴシック" pitchFamily="-110" charset="-128"/>
          <a:cs typeface="ＭＳ Ｐゴシック" pitchFamily="-11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  <a:ea typeface="ＭＳ Ｐゴシック" pitchFamily="-110" charset="-128"/>
          <a:cs typeface="ＭＳ Ｐゴシック" pitchFamily="-11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  <a:ea typeface="ＭＳ Ｐゴシック" pitchFamily="-110" charset="-128"/>
          <a:cs typeface="ＭＳ Ｐゴシック" pitchFamily="-11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  <a:ea typeface="ＭＳ Ｐゴシック" pitchFamily="-110" charset="-128"/>
          <a:cs typeface="ＭＳ Ｐゴシック" pitchFamily="-11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ＭＳ Ｐゴシック" charset="-128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ＭＳ Ｐゴシック" charset="-128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381000" y="474663"/>
            <a:ext cx="8382000" cy="3106737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itchFamily="34" charset="-128"/>
              </a:rPr>
              <a:t>EQUIPO DE PANTALLA TÁCTIL</a:t>
            </a:r>
            <a:br>
              <a:rPr lang="en-US" altLang="en-US" smtClean="0">
                <a:ea typeface="ＭＳ Ｐゴシック" pitchFamily="34" charset="-128"/>
              </a:rPr>
            </a:br>
            <a:r>
              <a:rPr lang="en-US" altLang="en-US" smtClean="0">
                <a:ea typeface="ＭＳ Ｐゴシック" pitchFamily="34" charset="-128"/>
              </a:rPr>
              <a:t>Entrenamiento Básico</a:t>
            </a:r>
            <a:br>
              <a:rPr lang="en-US" altLang="en-US" smtClean="0">
                <a:ea typeface="ＭＳ Ｐゴシック" pitchFamily="34" charset="-128"/>
              </a:rPr>
            </a:br>
            <a:r>
              <a:rPr lang="en-US" altLang="en-US" smtClean="0">
                <a:ea typeface="ＭＳ Ｐゴシック" pitchFamily="34" charset="-128"/>
              </a:rPr>
              <a:t/>
            </a:r>
            <a:br>
              <a:rPr lang="en-US" altLang="en-US" smtClean="0">
                <a:ea typeface="ＭＳ Ｐゴシック" pitchFamily="34" charset="-128"/>
              </a:rPr>
            </a:br>
            <a:endParaRPr lang="en-US" altLang="en-US" sz="3300" smtClean="0">
              <a:ea typeface="ＭＳ Ｐゴシック" pitchFamily="34" charset="-128"/>
            </a:endParaRPr>
          </a:p>
        </p:txBody>
      </p:sp>
      <p:pic>
        <p:nvPicPr>
          <p:cNvPr id="15363" name="Picture 4" descr="http://ecx.images-amazon.com/images/I/61CO9pyqGsL._SL1000_.jpg" title="tablet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3886200"/>
            <a:ext cx="2187575" cy="284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 descr="http://images.samsung.com/is/image/samsung/latin-en_SM-T2100ZWATPA_001_Front_white_thumb?$L2-Gallery$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0400" y="3911600"/>
            <a:ext cx="1636713" cy="282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5943600" y="4794250"/>
            <a:ext cx="3048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s-MX" altLang="en-US" sz="1200">
                <a:latin typeface="Calibri" pitchFamily="34" charset="0"/>
              </a:rPr>
              <a:t>Este material ha sido producido bajo la subvención Susan Harwood número </a:t>
            </a:r>
            <a:r>
              <a:rPr lang="es-MX" altLang="en-US" sz="1200" b="1">
                <a:latin typeface="Calibri" pitchFamily="34" charset="0"/>
              </a:rPr>
              <a:t>SH-26321-SH4 </a:t>
            </a:r>
            <a:r>
              <a:rPr lang="es-MX" altLang="en-US" sz="1200">
                <a:latin typeface="Calibri" pitchFamily="34" charset="0"/>
              </a:rPr>
              <a:t>Administración de Seguridad y Salud Ocupacional. Ministerio de Trabajo de los EE.UU.</a:t>
            </a:r>
            <a:r>
              <a:rPr lang="es-ES" altLang="en-US" sz="1200">
                <a:latin typeface="Calibri" pitchFamily="34" charset="0"/>
              </a:rPr>
              <a:t> No refleja necesariamente los puntos de vista o las políticas del Ministerio  de Trabajo de los EE.UU., ni tampoco la mención de nombres comerciales, productos comerciales u organizaciones implica respaldo por parte del Gobierno de los EE.UU.</a:t>
            </a:r>
            <a:endParaRPr lang="es-MX" altLang="en-US" sz="1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36563" y="630238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 u="sng" smtClean="0">
                <a:ea typeface="ＭＳ Ｐゴシック" pitchFamily="34" charset="-128"/>
              </a:rPr>
              <a:t>Botones de Control</a:t>
            </a:r>
          </a:p>
        </p:txBody>
      </p:sp>
      <p:pic>
        <p:nvPicPr>
          <p:cNvPr id="16387" name="Content Placeholder 5" title="imagen - tableta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08350" y="2832100"/>
            <a:ext cx="2227263" cy="2846388"/>
          </a:xfrm>
        </p:spPr>
      </p:pic>
      <p:cxnSp>
        <p:nvCxnSpPr>
          <p:cNvPr id="26" name="Straight Arrow Connector 25" title="flecha"/>
          <p:cNvCxnSpPr/>
          <p:nvPr/>
        </p:nvCxnSpPr>
        <p:spPr>
          <a:xfrm flipV="1">
            <a:off x="4421188" y="2482850"/>
            <a:ext cx="0" cy="349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89" name="Group 1" title="caja de texto"/>
          <p:cNvGrpSpPr>
            <a:grpSpLocks/>
          </p:cNvGrpSpPr>
          <p:nvPr/>
        </p:nvGrpSpPr>
        <p:grpSpPr bwMode="auto">
          <a:xfrm>
            <a:off x="1143000" y="2133600"/>
            <a:ext cx="6627813" cy="4254500"/>
            <a:chOff x="1293813" y="1274779"/>
            <a:chExt cx="6627811" cy="4254910"/>
          </a:xfrm>
        </p:grpSpPr>
        <p:cxnSp>
          <p:nvCxnSpPr>
            <p:cNvPr id="10" name="Straight Arrow Connector 9"/>
            <p:cNvCxnSpPr/>
            <p:nvPr/>
          </p:nvCxnSpPr>
          <p:spPr>
            <a:xfrm flipV="1">
              <a:off x="5334000" y="1676456"/>
              <a:ext cx="762000" cy="3810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H="1" flipV="1">
              <a:off x="2590801" y="2057492"/>
              <a:ext cx="1066800" cy="15082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4702175" y="4842236"/>
              <a:ext cx="792162" cy="43025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H="1">
              <a:off x="2362201" y="4800957"/>
              <a:ext cx="1295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H="1" flipV="1">
              <a:off x="2895601" y="1676456"/>
              <a:ext cx="762000" cy="3810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2362201" y="2667151"/>
              <a:ext cx="1066800" cy="30482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>
              <a:off x="2362201" y="2438529"/>
              <a:ext cx="10668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01" name="TextBox 23"/>
            <p:cNvSpPr txBox="1">
              <a:spLocks noChangeArrowheads="1"/>
            </p:cNvSpPr>
            <p:nvPr/>
          </p:nvSpPr>
          <p:spPr bwMode="auto">
            <a:xfrm>
              <a:off x="1293813" y="1808229"/>
              <a:ext cx="144938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Calibri" pitchFamily="34" charset="0"/>
                </a:rPr>
                <a:t>Cámara Trasera</a:t>
              </a:r>
            </a:p>
          </p:txBody>
        </p:sp>
        <p:sp>
          <p:nvSpPr>
            <p:cNvPr id="16402" name="TextBox 26"/>
            <p:cNvSpPr txBox="1">
              <a:spLocks noChangeArrowheads="1"/>
            </p:cNvSpPr>
            <p:nvPr/>
          </p:nvSpPr>
          <p:spPr bwMode="auto">
            <a:xfrm>
              <a:off x="4037013" y="1274779"/>
              <a:ext cx="13255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Calibri" pitchFamily="34" charset="0"/>
                </a:rPr>
                <a:t>Micrófono</a:t>
              </a:r>
            </a:p>
          </p:txBody>
        </p:sp>
        <p:sp>
          <p:nvSpPr>
            <p:cNvPr id="16403" name="TextBox 27"/>
            <p:cNvSpPr txBox="1">
              <a:spLocks noChangeArrowheads="1"/>
            </p:cNvSpPr>
            <p:nvPr/>
          </p:nvSpPr>
          <p:spPr bwMode="auto">
            <a:xfrm>
              <a:off x="6094412" y="1427194"/>
              <a:ext cx="1827212" cy="307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Calibri" pitchFamily="34" charset="0"/>
                </a:rPr>
                <a:t>Salida de Auriculares</a:t>
              </a:r>
            </a:p>
          </p:txBody>
        </p:sp>
        <p:sp>
          <p:nvSpPr>
            <p:cNvPr id="16404" name="TextBox 28"/>
            <p:cNvSpPr txBox="1">
              <a:spLocks noChangeArrowheads="1"/>
            </p:cNvSpPr>
            <p:nvPr/>
          </p:nvSpPr>
          <p:spPr bwMode="auto">
            <a:xfrm>
              <a:off x="1674813" y="4627903"/>
              <a:ext cx="125253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Calibri" pitchFamily="34" charset="0"/>
                </a:rPr>
                <a:t>Altavoz</a:t>
              </a:r>
            </a:p>
          </p:txBody>
        </p:sp>
        <p:sp>
          <p:nvSpPr>
            <p:cNvPr id="16405" name="TextBox 29"/>
            <p:cNvSpPr txBox="1">
              <a:spLocks noChangeArrowheads="1"/>
            </p:cNvSpPr>
            <p:nvPr/>
          </p:nvSpPr>
          <p:spPr bwMode="auto">
            <a:xfrm>
              <a:off x="5387434" y="5221714"/>
              <a:ext cx="19050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Calibri" pitchFamily="34" charset="0"/>
                </a:rPr>
                <a:t>Conector Dock</a:t>
              </a:r>
            </a:p>
          </p:txBody>
        </p:sp>
      </p:grpSp>
      <p:sp>
        <p:nvSpPr>
          <p:cNvPr id="16390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240713" y="64008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800"/>
              <a:t>2</a:t>
            </a:r>
          </a:p>
        </p:txBody>
      </p:sp>
      <p:sp>
        <p:nvSpPr>
          <p:cNvPr id="16391" name="TextBox 22"/>
          <p:cNvSpPr txBox="1">
            <a:spLocks noChangeArrowheads="1"/>
          </p:cNvSpPr>
          <p:nvPr/>
        </p:nvSpPr>
        <p:spPr bwMode="auto">
          <a:xfrm>
            <a:off x="1219200" y="2286000"/>
            <a:ext cx="1600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s-ES_tradnl" altLang="en-US" sz="1400">
                <a:latin typeface="Calibri" pitchFamily="34" charset="0"/>
              </a:rPr>
              <a:t>Activación/Reposo</a:t>
            </a:r>
          </a:p>
        </p:txBody>
      </p:sp>
      <p:sp>
        <p:nvSpPr>
          <p:cNvPr id="16392" name="TextBox 26"/>
          <p:cNvSpPr txBox="1">
            <a:spLocks noChangeArrowheads="1"/>
          </p:cNvSpPr>
          <p:nvPr/>
        </p:nvSpPr>
        <p:spPr bwMode="auto">
          <a:xfrm>
            <a:off x="1371600" y="3733800"/>
            <a:ext cx="838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400">
                <a:latin typeface="Calibri" pitchFamily="34" charset="0"/>
              </a:rPr>
              <a:t>Volumen</a:t>
            </a:r>
          </a:p>
        </p:txBody>
      </p:sp>
      <p:sp>
        <p:nvSpPr>
          <p:cNvPr id="16393" name="TextBox 26"/>
          <p:cNvSpPr txBox="1">
            <a:spLocks noChangeArrowheads="1"/>
          </p:cNvSpPr>
          <p:nvPr/>
        </p:nvSpPr>
        <p:spPr bwMode="auto">
          <a:xfrm>
            <a:off x="304800" y="3048000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400">
                <a:latin typeface="Calibri" pitchFamily="34" charset="0"/>
              </a:rPr>
              <a:t>Silenciamiento/Bloqueo de rotación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2438" y="547688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 u="sng" smtClean="0">
                <a:ea typeface="ＭＳ Ｐゴシック" pitchFamily="34" charset="-128"/>
              </a:rPr>
              <a:t>Operaciones Básicas</a:t>
            </a:r>
          </a:p>
        </p:txBody>
      </p:sp>
      <p:pic>
        <p:nvPicPr>
          <p:cNvPr id="18435" name="Content Placeholder 3" title="tableta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921000" y="2590800"/>
            <a:ext cx="2705100" cy="3516313"/>
          </a:xfrm>
        </p:spPr>
      </p:pic>
      <p:grpSp>
        <p:nvGrpSpPr>
          <p:cNvPr id="18436" name="Group 2" title="caja de texto"/>
          <p:cNvGrpSpPr>
            <a:grpSpLocks/>
          </p:cNvGrpSpPr>
          <p:nvPr/>
        </p:nvGrpSpPr>
        <p:grpSpPr bwMode="auto">
          <a:xfrm>
            <a:off x="406400" y="2392363"/>
            <a:ext cx="8496300" cy="4465637"/>
            <a:chOff x="571500" y="1644650"/>
            <a:chExt cx="8496300" cy="4466123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4495800" y="4953360"/>
              <a:ext cx="471488" cy="4239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2809875" y="1905028"/>
              <a:ext cx="1676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5353050" y="3276778"/>
              <a:ext cx="127635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2667000" y="4038861"/>
              <a:ext cx="1143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4732338" y="4300826"/>
              <a:ext cx="138112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446" name="Group 1"/>
            <p:cNvGrpSpPr>
              <a:grpSpLocks/>
            </p:cNvGrpSpPr>
            <p:nvPr/>
          </p:nvGrpSpPr>
          <p:grpSpPr bwMode="auto">
            <a:xfrm>
              <a:off x="571500" y="1644650"/>
              <a:ext cx="8496300" cy="4466123"/>
              <a:chOff x="571500" y="1644650"/>
              <a:chExt cx="8496300" cy="4466123"/>
            </a:xfrm>
          </p:grpSpPr>
          <p:sp>
            <p:nvSpPr>
              <p:cNvPr id="18447" name="TextBox 20"/>
              <p:cNvSpPr txBox="1">
                <a:spLocks noChangeArrowheads="1"/>
              </p:cNvSpPr>
              <p:nvPr/>
            </p:nvSpPr>
            <p:spPr bwMode="auto">
              <a:xfrm>
                <a:off x="1689100" y="5372029"/>
                <a:ext cx="5943600" cy="7387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eaLnBrk="1" hangingPunct="1"/>
                <a:r>
                  <a:rPr lang="en-US" altLang="en-US" sz="1400" b="1">
                    <a:latin typeface="Calibri" pitchFamily="34" charset="0"/>
                  </a:rPr>
                  <a:t>Inicio</a:t>
                </a:r>
              </a:p>
              <a:p>
                <a:pPr algn="ctr" eaLnBrk="1" hangingPunct="1"/>
                <a:r>
                  <a:rPr lang="en-US" altLang="en-US" sz="1400">
                    <a:latin typeface="Calibri" pitchFamily="34" charset="0"/>
                  </a:rPr>
                  <a:t>Cuando este botón se presiona, le lleva a la pantalla principal</a:t>
                </a:r>
              </a:p>
              <a:p>
                <a:pPr algn="ctr" eaLnBrk="1" hangingPunct="1"/>
                <a:r>
                  <a:rPr lang="en-US" altLang="en-US" sz="1400">
                    <a:latin typeface="Calibri" pitchFamily="34" charset="0"/>
                  </a:rPr>
                  <a:t> y despierta la tableta </a:t>
                </a:r>
              </a:p>
            </p:txBody>
          </p:sp>
          <p:sp>
            <p:nvSpPr>
              <p:cNvPr id="18448" name="TextBox 21"/>
              <p:cNvSpPr txBox="1">
                <a:spLocks noChangeArrowheads="1"/>
              </p:cNvSpPr>
              <p:nvPr/>
            </p:nvSpPr>
            <p:spPr bwMode="auto">
              <a:xfrm>
                <a:off x="2030413" y="1644650"/>
                <a:ext cx="838200" cy="523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r>
                  <a:rPr lang="en-US" altLang="en-US" sz="1400">
                    <a:latin typeface="Calibri" pitchFamily="34" charset="0"/>
                  </a:rPr>
                  <a:t>Cámara Frontal</a:t>
                </a:r>
              </a:p>
            </p:txBody>
          </p:sp>
          <p:sp>
            <p:nvSpPr>
              <p:cNvPr id="18449" name="TextBox 4"/>
              <p:cNvSpPr txBox="1">
                <a:spLocks noChangeArrowheads="1"/>
              </p:cNvSpPr>
              <p:nvPr/>
            </p:nvSpPr>
            <p:spPr bwMode="auto">
              <a:xfrm>
                <a:off x="571500" y="3776663"/>
                <a:ext cx="2079625" cy="11696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eaLnBrk="1" hangingPunct="1"/>
                <a:r>
                  <a:rPr lang="en-US" altLang="en-US" sz="1400" b="1">
                    <a:latin typeface="Calibri" pitchFamily="34" charset="0"/>
                  </a:rPr>
                  <a:t>Pantalla Multi-touch</a:t>
                </a:r>
              </a:p>
              <a:p>
                <a:pPr eaLnBrk="1" hangingPunct="1"/>
                <a:r>
                  <a:rPr lang="en-US" altLang="en-US" sz="1400">
                    <a:latin typeface="Calibri" pitchFamily="34" charset="0"/>
                  </a:rPr>
                  <a:t>Permite que usted pase el dedo a la derecha, izquierda, arriba, abajo.  </a:t>
                </a:r>
              </a:p>
              <a:p>
                <a:pPr eaLnBrk="1" hangingPunct="1"/>
                <a:endParaRPr lang="en-US" altLang="en-US" sz="1400">
                  <a:latin typeface="Calibri" pitchFamily="34" charset="0"/>
                </a:endParaRPr>
              </a:p>
            </p:txBody>
          </p:sp>
          <p:sp>
            <p:nvSpPr>
              <p:cNvPr id="18450" name="TextBox 6"/>
              <p:cNvSpPr txBox="1">
                <a:spLocks noChangeArrowheads="1"/>
              </p:cNvSpPr>
              <p:nvPr/>
            </p:nvSpPr>
            <p:spPr bwMode="auto">
              <a:xfrm>
                <a:off x="6553200" y="1770857"/>
                <a:ext cx="2514600" cy="954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r>
                  <a:rPr lang="en-US" altLang="en-US" sz="1400">
                    <a:latin typeface="Calibri" pitchFamily="34" charset="0"/>
                  </a:rPr>
                  <a:t>Apps </a:t>
                </a:r>
              </a:p>
              <a:p>
                <a:pPr eaLnBrk="1" hangingPunct="1"/>
                <a:r>
                  <a:rPr lang="en-US" altLang="en-US" sz="1400">
                    <a:latin typeface="Calibri" pitchFamily="34" charset="0"/>
                  </a:rPr>
                  <a:t>Usted puede iniciar la aplicación tocando el ícono del app que desee utilizar  </a:t>
                </a:r>
              </a:p>
            </p:txBody>
          </p:sp>
          <p:sp>
            <p:nvSpPr>
              <p:cNvPr id="18451" name="TextBox 13"/>
              <p:cNvSpPr txBox="1">
                <a:spLocks noChangeArrowheads="1"/>
              </p:cNvSpPr>
              <p:nvPr/>
            </p:nvSpPr>
            <p:spPr bwMode="auto">
              <a:xfrm>
                <a:off x="5817124" y="4416323"/>
                <a:ext cx="1846262" cy="523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r>
                  <a:rPr lang="en-US" altLang="en-US" sz="1400">
                    <a:latin typeface="Calibri" pitchFamily="34" charset="0"/>
                  </a:rPr>
                  <a:t>Indicador de vista de pantalla</a:t>
                </a:r>
              </a:p>
            </p:txBody>
          </p:sp>
        </p:grpSp>
      </p:grp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6407150" y="3262313"/>
            <a:ext cx="26797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Pulse en el App para comenzar  </a:t>
            </a:r>
          </a:p>
        </p:txBody>
      </p:sp>
      <p:pic>
        <p:nvPicPr>
          <p:cNvPr id="18438" name="Picture 2" descr="https://lh6.googleusercontent.com/H72BAFNKnO8XfYCoxinbcXVHI5b93d1-b_q7P_wNlxWExKbjeeP5ICUKtZ385hm-qR2JlvY-4k7OJG_TGxPG9CiO9tzCQWfuCCRxNvbsDMPgTCAqKwY6bYD2ytP_bw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48600" y="4343400"/>
            <a:ext cx="803275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Content Placeholder 2"/>
          <p:cNvSpPr txBox="1">
            <a:spLocks/>
          </p:cNvSpPr>
          <p:nvPr/>
        </p:nvSpPr>
        <p:spPr bwMode="auto">
          <a:xfrm>
            <a:off x="333375" y="1524000"/>
            <a:ext cx="88106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altLang="en-US" sz="2800">
                <a:latin typeface="Calibri" pitchFamily="34" charset="0"/>
              </a:rPr>
              <a:t>La pantalla principal muestra la hora, fecha y luego un conjunto de aplicaciones (Apps)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altLang="en-US" sz="2800">
              <a:latin typeface="Calibri" pitchFamily="34" charset="0"/>
            </a:endParaRPr>
          </a:p>
        </p:txBody>
      </p:sp>
      <p:sp>
        <p:nvSpPr>
          <p:cNvPr id="18440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240713" y="64008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80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901700" y="795338"/>
            <a:ext cx="7348538" cy="804862"/>
          </a:xfrm>
        </p:spPr>
        <p:txBody>
          <a:bodyPr/>
          <a:lstStyle/>
          <a:p>
            <a:pPr eaLnBrk="1" hangingPunct="1"/>
            <a:r>
              <a:rPr lang="en-US" altLang="en-US" u="sng" smtClean="0">
                <a:ea typeface="ＭＳ Ｐゴシック" pitchFamily="34" charset="-128"/>
              </a:rPr>
              <a:t>Gestos Multi-táctiles</a:t>
            </a:r>
            <a:br>
              <a:rPr lang="en-US" altLang="en-US" u="sng" smtClean="0">
                <a:ea typeface="ＭＳ Ｐゴシック" pitchFamily="34" charset="-128"/>
              </a:rPr>
            </a:br>
            <a:endParaRPr lang="en-US" altLang="en-US" u="sng" smtClean="0">
              <a:ea typeface="ＭＳ Ｐゴシック" pitchFamily="34" charset="-128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84238" y="1697038"/>
            <a:ext cx="7366000" cy="4178300"/>
          </a:xfrm>
        </p:spPr>
        <p:txBody>
          <a:bodyPr/>
          <a:lstStyle/>
          <a:p>
            <a:pPr marL="465138" eaLnBrk="1" hangingPunct="1"/>
            <a:r>
              <a:rPr lang="en-US" altLang="en-US" smtClean="0">
                <a:ea typeface="ＭＳ Ｐゴシック" pitchFamily="34" charset="-128"/>
              </a:rPr>
              <a:t>Cuando una aplicación está abierta toque la pantalla con 4 o 5 dedos al mismo tiempo para ir a la patalla de inicio.</a:t>
            </a:r>
          </a:p>
          <a:p>
            <a:pPr marL="465138" eaLnBrk="1" hangingPunct="1"/>
            <a:r>
              <a:rPr lang="en-US" altLang="en-US" smtClean="0">
                <a:ea typeface="ＭＳ Ｐゴシック" pitchFamily="34" charset="-128"/>
              </a:rPr>
              <a:t>Toque con 2 dedos al mismo tiempo o separándolos para ampliar o reducir la imagen en la pantalla. </a:t>
            </a:r>
          </a:p>
          <a:p>
            <a:pPr marL="465138" eaLnBrk="1" hangingPunct="1"/>
            <a:r>
              <a:rPr lang="en-US" altLang="en-US" smtClean="0">
                <a:ea typeface="ＭＳ Ｐゴシック" pitchFamily="34" charset="-128"/>
              </a:rPr>
              <a:t>Usted puede cambiar la posición de las páginas usando el dedo índice.  </a:t>
            </a:r>
            <a:endParaRPr lang="en-US" altLang="en-US" sz="800" smtClean="0">
              <a:solidFill>
                <a:srgbClr val="000000"/>
              </a:solidFill>
              <a:latin typeface="Times" charset="0"/>
              <a:ea typeface="ＭＳ Ｐゴシック" pitchFamily="34" charset="-128"/>
              <a:sym typeface="Times" charset="0"/>
            </a:endParaRPr>
          </a:p>
        </p:txBody>
      </p:sp>
      <p:sp>
        <p:nvSpPr>
          <p:cNvPr id="20484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240713" y="64008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800"/>
              <a:t>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728663" y="455613"/>
            <a:ext cx="7358062" cy="534987"/>
          </a:xfrm>
        </p:spPr>
        <p:txBody>
          <a:bodyPr/>
          <a:lstStyle/>
          <a:p>
            <a:pPr eaLnBrk="1" hangingPunct="1"/>
            <a:r>
              <a:rPr lang="en-US" altLang="en-US" u="sng" smtClean="0">
                <a:ea typeface="ＭＳ Ｐゴシック" pitchFamily="34" charset="-128"/>
              </a:rPr>
              <a:t/>
            </a:r>
            <a:br>
              <a:rPr lang="en-US" altLang="en-US" u="sng" smtClean="0">
                <a:ea typeface="ＭＳ Ｐゴシック" pitchFamily="34" charset="-128"/>
              </a:rPr>
            </a:br>
            <a:r>
              <a:rPr lang="en-US" altLang="en-US" u="sng" smtClean="0">
                <a:ea typeface="ＭＳ Ｐゴシック" pitchFamily="34" charset="-128"/>
              </a:rPr>
              <a:t>Ajuste de Brillo</a:t>
            </a: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9863" y="1554163"/>
            <a:ext cx="4249737" cy="4446587"/>
          </a:xfrm>
        </p:spPr>
        <p:txBody>
          <a:bodyPr/>
          <a:lstStyle/>
          <a:p>
            <a:pPr marL="465138" eaLnBrk="1" hangingPunct="1">
              <a:lnSpc>
                <a:spcPct val="90000"/>
              </a:lnSpc>
              <a:spcBef>
                <a:spcPts val="850"/>
              </a:spcBef>
              <a:spcAft>
                <a:spcPts val="600"/>
              </a:spcAft>
            </a:pPr>
            <a:r>
              <a:rPr lang="en-US" altLang="en-US" sz="2100" smtClean="0">
                <a:solidFill>
                  <a:srgbClr val="000000"/>
                </a:solidFill>
                <a:latin typeface="Times" charset="0"/>
                <a:ea typeface="ＭＳ Ｐゴシック" pitchFamily="34" charset="-128"/>
                <a:cs typeface="Times" charset="0"/>
                <a:sym typeface="Times" charset="0"/>
              </a:rPr>
              <a:t>Para ajustar el brillo de la pantalla, deslice su dedo hacia arriba desde la parte inferior de la pantalla.  </a:t>
            </a:r>
          </a:p>
          <a:p>
            <a:pPr marL="465138" eaLnBrk="1" hangingPunct="1">
              <a:lnSpc>
                <a:spcPct val="90000"/>
              </a:lnSpc>
              <a:spcBef>
                <a:spcPts val="850"/>
              </a:spcBef>
              <a:spcAft>
                <a:spcPts val="600"/>
              </a:spcAft>
            </a:pPr>
            <a:r>
              <a:rPr lang="en-US" altLang="en-US" sz="2100" smtClean="0">
                <a:solidFill>
                  <a:srgbClr val="000000"/>
                </a:solidFill>
                <a:latin typeface="Times" charset="0"/>
                <a:ea typeface="ＭＳ Ｐゴシック" pitchFamily="34" charset="-128"/>
                <a:cs typeface="Times" charset="0"/>
                <a:sym typeface="Times" charset="0"/>
              </a:rPr>
              <a:t>Arrastre el control de brillo en la barra de multi-tareas. Toque ligeramente de izquierda a derecha para ajustar el nivel de brillo deseado.   </a:t>
            </a:r>
          </a:p>
          <a:p>
            <a:pPr marL="465138" eaLnBrk="1" hangingPunct="1">
              <a:lnSpc>
                <a:spcPct val="90000"/>
              </a:lnSpc>
              <a:spcBef>
                <a:spcPts val="850"/>
              </a:spcBef>
            </a:pPr>
            <a:r>
              <a:rPr lang="en-US" altLang="en-US" sz="2100" smtClean="0">
                <a:solidFill>
                  <a:srgbClr val="000000"/>
                </a:solidFill>
                <a:latin typeface="Times" charset="0"/>
                <a:ea typeface="ＭＳ Ｐゴシック" pitchFamily="34" charset="-128"/>
                <a:cs typeface="Times" charset="0"/>
                <a:sym typeface="Times" charset="0"/>
              </a:rPr>
              <a:t>Usted puede usar la función de Auto-Brillo para que se ajuste automáticamente el brillo de la pantalla.  En Configuración, vaya a Brillo &amp; Fondo de Pantalla, luego active o desactive la función de Auto-Brillo.  </a:t>
            </a:r>
            <a:endParaRPr lang="en-US" altLang="en-US" sz="2100" smtClean="0">
              <a:ea typeface="ＭＳ Ｐゴシック" pitchFamily="34" charset="-128"/>
            </a:endParaRPr>
          </a:p>
        </p:txBody>
      </p:sp>
      <p:sp>
        <p:nvSpPr>
          <p:cNvPr id="21508" name="AutoShape 2" descr="Image result for brightness ipad"/>
          <p:cNvSpPr>
            <a:spLocks noChangeAspect="1" noChangeArrowheads="1"/>
          </p:cNvSpPr>
          <p:nvPr/>
        </p:nvSpPr>
        <p:spPr bwMode="auto">
          <a:xfrm>
            <a:off x="95250" y="-101600"/>
            <a:ext cx="2143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294" tIns="32147" rIns="64294" bIns="32147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1509" name="Picture 6" descr="https://support.t-mobile.com/servlet/JiveServlet/showImage/102-9728-4-18660/iPhoneControlCenterBrightness.jpg" title="imagen - ajust de brill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1538" y="1735138"/>
            <a:ext cx="3910012" cy="173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240713" y="64008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800"/>
              <a:t>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 u="sng" smtClean="0">
                <a:ea typeface="ＭＳ Ｐゴシック" pitchFamily="34" charset="-128"/>
              </a:rPr>
              <a:t>Abrir y Cerrar Apps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half" idx="1"/>
          </p:nvPr>
        </p:nvSpPr>
        <p:spPr>
          <a:xfrm>
            <a:off x="80963" y="1600200"/>
            <a:ext cx="4038600" cy="4525963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itchFamily="34" charset="-128"/>
              </a:rPr>
              <a:t>Para abrir una aplicación simplemente toque con el dedo el icono del app en la pantalla de inicio.</a:t>
            </a:r>
          </a:p>
          <a:p>
            <a:pPr eaLnBrk="1" hangingPunct="1"/>
            <a:r>
              <a:rPr lang="en-US" altLang="en-US" smtClean="0">
                <a:ea typeface="ＭＳ Ｐゴシック" pitchFamily="34" charset="-128"/>
              </a:rPr>
              <a:t>Para cerrar una aplicación presione dos veces el botón de inicio.   </a:t>
            </a:r>
          </a:p>
        </p:txBody>
      </p:sp>
      <p:pic>
        <p:nvPicPr>
          <p:cNvPr id="22532" name="Picture 10" title="imagen - app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62588" y="1460500"/>
            <a:ext cx="3224212" cy="357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AutoShape 4" descr="Image result for press the home button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itchFamily="34" charset="0"/>
            </a:endParaRPr>
          </a:p>
        </p:txBody>
      </p:sp>
      <p:sp>
        <p:nvSpPr>
          <p:cNvPr id="22534" name="AutoShape 6" descr="Image result for press the home button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 sz="1800">
              <a:latin typeface="Calibri" pitchFamily="34" charset="0"/>
            </a:endParaRPr>
          </a:p>
        </p:txBody>
      </p:sp>
      <p:pic>
        <p:nvPicPr>
          <p:cNvPr id="22535" name="Picture 8" descr="http://blog.laptopmag.com/wpress/wp-content/uploads/2013/09/Screen-Shot-2013-09-10-at-1.07.46-PM.png" title="image = telefono movil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3733800"/>
            <a:ext cx="3151188" cy="261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240713" y="64008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800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63550" y="534988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 u="sng" smtClean="0">
                <a:ea typeface="ＭＳ Ｐゴシック" pitchFamily="34" charset="-128"/>
              </a:rPr>
              <a:t>Escaneo del Código QR 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419600" cy="51593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300" smtClean="0">
                <a:solidFill>
                  <a:srgbClr val="000000"/>
                </a:solidFill>
                <a:ea typeface="ＭＳ Ｐゴシック" pitchFamily="34" charset="-128"/>
              </a:rPr>
              <a:t>Active el app del escaner QR tocando con el dedo el icono del lector QR.  </a:t>
            </a:r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endParaRPr lang="en-US" altLang="en-US" sz="230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300" smtClean="0">
                <a:solidFill>
                  <a:srgbClr val="000000"/>
                </a:solidFill>
                <a:ea typeface="ＭＳ Ｐゴシック" pitchFamily="34" charset="-128"/>
              </a:rPr>
              <a:t>Usted escaneará el QR usando la cámara trasera de su equipo.  </a:t>
            </a:r>
          </a:p>
          <a:p>
            <a:pPr lvl="1" eaLnBrk="1" hangingPunct="1">
              <a:lnSpc>
                <a:spcPct val="80000"/>
              </a:lnSpc>
              <a:spcAft>
                <a:spcPts val="1800"/>
              </a:spcAft>
            </a:pPr>
            <a:r>
              <a:rPr lang="en-US" altLang="en-US" sz="1400" smtClean="0">
                <a:solidFill>
                  <a:srgbClr val="000000"/>
                </a:solidFill>
                <a:ea typeface="ＭＳ Ｐゴシック" pitchFamily="34" charset="-128"/>
              </a:rPr>
              <a:t>Necesitará sacar el equipo de su estuche.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altLang="en-US" sz="2300" smtClean="0">
                <a:solidFill>
                  <a:srgbClr val="000000"/>
                </a:solidFill>
                <a:ea typeface="ＭＳ Ｐゴシック" pitchFamily="34" charset="-128"/>
              </a:rPr>
              <a:t>Apunte la cámara al código QR dado. Cuando el código ha sido escaneado usted escuchará un sonido  “ding”. Presione ok en las ventanas abiertas y usted será conducido al portal de entrenamiento.   </a:t>
            </a:r>
          </a:p>
          <a:p>
            <a:pPr eaLnBrk="1" hangingPunct="1">
              <a:lnSpc>
                <a:spcPct val="70000"/>
              </a:lnSpc>
            </a:pPr>
            <a:endParaRPr lang="en-US" altLang="en-US" sz="230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eaLnBrk="1" hangingPunct="1">
              <a:lnSpc>
                <a:spcPct val="70000"/>
              </a:lnSpc>
            </a:pPr>
            <a:endParaRPr lang="en-US" altLang="en-US" sz="150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eaLnBrk="1" hangingPunct="1">
              <a:lnSpc>
                <a:spcPct val="70000"/>
              </a:lnSpc>
            </a:pPr>
            <a:endParaRPr lang="en-US" altLang="en-US" sz="150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eaLnBrk="1" hangingPunct="1">
              <a:lnSpc>
                <a:spcPct val="70000"/>
              </a:lnSpc>
            </a:pPr>
            <a:endParaRPr lang="en-US" altLang="en-US" sz="1500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pic>
        <p:nvPicPr>
          <p:cNvPr id="23556" name="Picture 7" descr="http://www.qrcodepress.com/wp-content/uploads/2012/05/QR-code.jpg" title="imagen - telefono movil y app escaner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00600" y="3068638"/>
            <a:ext cx="4086225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240713" y="64008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80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 u="sng" smtClean="0">
                <a:ea typeface="ＭＳ Ｐゴシック" pitchFamily="34" charset="-128"/>
              </a:rPr>
              <a:t>Acceso al Teclado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513263" cy="4525963"/>
          </a:xfrm>
        </p:spPr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0000"/>
                </a:solidFill>
                <a:ea typeface="ＭＳ Ｐゴシック" pitchFamily="34" charset="-128"/>
              </a:rPr>
              <a:t>Teclado en la Pantalla</a:t>
            </a:r>
          </a:p>
          <a:p>
            <a:pPr lvl="1" eaLnBrk="1" hangingPunct="1"/>
            <a:r>
              <a:rPr lang="en-US" altLang="en-US" smtClean="0">
                <a:solidFill>
                  <a:srgbClr val="000000"/>
                </a:solidFill>
                <a:ea typeface="ＭＳ Ｐゴシック" pitchFamily="34" charset="-128"/>
              </a:rPr>
              <a:t>Para activar el teclado debe tocar una vez con el dedo el área rellenable, destinada a escribir el texto (usualmente está en color blanco). </a:t>
            </a:r>
          </a:p>
          <a:p>
            <a:pPr lvl="1" eaLnBrk="1" hangingPunct="1"/>
            <a:endParaRPr lang="en-US" altLang="en-US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lvl="1" eaLnBrk="1" hangingPunct="1"/>
            <a:r>
              <a:rPr lang="en-US" altLang="en-US" smtClean="0">
                <a:solidFill>
                  <a:srgbClr val="000000"/>
                </a:solidFill>
                <a:ea typeface="ＭＳ Ｐゴシック" pitchFamily="34" charset="-128"/>
              </a:rPr>
              <a:t> Verá un cursor intermitente  indicándole que ingrese un carácter. Puede entonces comenzar a tipear lo que requiera. </a:t>
            </a:r>
          </a:p>
          <a:p>
            <a:pPr eaLnBrk="1" hangingPunct="1">
              <a:buFont typeface="Arial" charset="0"/>
              <a:buNone/>
            </a:pPr>
            <a:endParaRPr lang="en-US" altLang="en-US" smtClean="0">
              <a:ea typeface="ＭＳ Ｐゴシック" pitchFamily="34" charset="-128"/>
            </a:endParaRPr>
          </a:p>
        </p:txBody>
      </p:sp>
      <p:pic>
        <p:nvPicPr>
          <p:cNvPr id="24580" name="Picture 6" descr="enter image description her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9975" y="1841500"/>
            <a:ext cx="4135438" cy="320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 title="flecha"/>
          <p:cNvCxnSpPr>
            <a:cxnSpLocks noChangeShapeType="1"/>
          </p:cNvCxnSpPr>
          <p:nvPr/>
        </p:nvCxnSpPr>
        <p:spPr bwMode="auto">
          <a:xfrm flipV="1">
            <a:off x="4460875" y="2360613"/>
            <a:ext cx="1978025" cy="1803400"/>
          </a:xfrm>
          <a:prstGeom prst="straightConnector1">
            <a:avLst/>
          </a:prstGeom>
          <a:noFill/>
          <a:ln w="31750">
            <a:solidFill>
              <a:schemeClr val="accent2"/>
            </a:solidFill>
            <a:round/>
            <a:headEnd/>
            <a:tailEnd type="triangle" w="med" len="med"/>
          </a:ln>
          <a:effectLst>
            <a:outerShdw blurRad="50800" dist="25400" dir="5400000" rotWithShape="0">
              <a:srgbClr val="808080">
                <a:alpha val="4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240713" y="64008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4A987BBB-7B23-4B23-81B7-4667DE67E7DA}" type="slidenum">
              <a:rPr lang="en-US" altLang="en-US" sz="1800"/>
              <a:pPr/>
              <a:t>8</a:t>
            </a:fld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itchFamily="34" charset="-128"/>
              </a:rPr>
              <a:t>¿PREGUNTAS?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2432</TotalTime>
  <Words>490</Words>
  <Application>Microsoft Office PowerPoint</Application>
  <PresentationFormat>On-screen Show (4:3)</PresentationFormat>
  <Paragraphs>60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EQUIPO DE PANTALLA TÁCTIL Entrenamiento Básico  </vt:lpstr>
      <vt:lpstr>Botones de Control</vt:lpstr>
      <vt:lpstr>Operaciones Básicas</vt:lpstr>
      <vt:lpstr>Gestos Multi-táctiles </vt:lpstr>
      <vt:lpstr> Ajuste de Brillo</vt:lpstr>
      <vt:lpstr>Abrir y Cerrar Apps</vt:lpstr>
      <vt:lpstr>Escaneo del Código QR  </vt:lpstr>
      <vt:lpstr>Acceso al Teclado</vt:lpstr>
      <vt:lpstr>¿PREGUNTAS?</vt:lpstr>
    </vt:vector>
  </TitlesOfParts>
  <Company>Cengage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Castle, Glenn</dc:creator>
  <cp:lastModifiedBy>Robertson, Donna - OSHA</cp:lastModifiedBy>
  <cp:revision>32</cp:revision>
  <dcterms:created xsi:type="dcterms:W3CDTF">2015-11-11T12:23:18Z</dcterms:created>
  <dcterms:modified xsi:type="dcterms:W3CDTF">2017-04-26T17:39:45Z</dcterms:modified>
</cp:coreProperties>
</file>