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922" r:id="rId2"/>
    <p:sldId id="504" r:id="rId3"/>
    <p:sldId id="748" r:id="rId4"/>
    <p:sldId id="749" r:id="rId5"/>
    <p:sldId id="750" r:id="rId6"/>
    <p:sldId id="751" r:id="rId7"/>
    <p:sldId id="752" r:id="rId8"/>
    <p:sldId id="753" r:id="rId9"/>
    <p:sldId id="754" r:id="rId10"/>
    <p:sldId id="767" r:id="rId11"/>
    <p:sldId id="768" r:id="rId12"/>
    <p:sldId id="769" r:id="rId13"/>
    <p:sldId id="770" r:id="rId14"/>
    <p:sldId id="771" r:id="rId15"/>
    <p:sldId id="772" r:id="rId16"/>
    <p:sldId id="773" r:id="rId17"/>
    <p:sldId id="505" r:id="rId18"/>
    <p:sldId id="809" r:id="rId19"/>
    <p:sldId id="912" r:id="rId20"/>
    <p:sldId id="774" r:id="rId21"/>
    <p:sldId id="933" r:id="rId22"/>
    <p:sldId id="775" r:id="rId23"/>
    <p:sldId id="791" r:id="rId24"/>
    <p:sldId id="929" r:id="rId25"/>
    <p:sldId id="924" r:id="rId26"/>
    <p:sldId id="930" r:id="rId27"/>
    <p:sldId id="931" r:id="rId28"/>
    <p:sldId id="934" r:id="rId29"/>
    <p:sldId id="826" r:id="rId30"/>
    <p:sldId id="932" r:id="rId31"/>
    <p:sldId id="755" r:id="rId32"/>
    <p:sldId id="757" r:id="rId33"/>
    <p:sldId id="780" r:id="rId34"/>
    <p:sldId id="925" r:id="rId35"/>
    <p:sldId id="938" r:id="rId36"/>
    <p:sldId id="909" r:id="rId37"/>
    <p:sldId id="911" r:id="rId38"/>
    <p:sldId id="913" r:id="rId39"/>
    <p:sldId id="928" r:id="rId40"/>
    <p:sldId id="797" r:id="rId41"/>
    <p:sldId id="910" r:id="rId42"/>
    <p:sldId id="897" r:id="rId43"/>
    <p:sldId id="935" r:id="rId44"/>
    <p:sldId id="818" r:id="rId45"/>
    <p:sldId id="914" r:id="rId46"/>
    <p:sldId id="823" r:id="rId47"/>
    <p:sldId id="824" r:id="rId48"/>
    <p:sldId id="896" r:id="rId49"/>
    <p:sldId id="901" r:id="rId50"/>
    <p:sldId id="819" r:id="rId51"/>
    <p:sldId id="830" r:id="rId52"/>
    <p:sldId id="907" r:id="rId53"/>
    <p:sldId id="904" r:id="rId54"/>
    <p:sldId id="801" r:id="rId55"/>
    <p:sldId id="827" r:id="rId56"/>
    <p:sldId id="828" r:id="rId57"/>
    <p:sldId id="936" r:id="rId58"/>
    <p:sldId id="887" r:id="rId59"/>
    <p:sldId id="820" r:id="rId60"/>
    <p:sldId id="510" r:id="rId61"/>
    <p:sldId id="786" r:id="rId62"/>
    <p:sldId id="916" r:id="rId63"/>
    <p:sldId id="906" r:id="rId64"/>
    <p:sldId id="915" r:id="rId65"/>
    <p:sldId id="832" r:id="rId66"/>
    <p:sldId id="895" r:id="rId67"/>
    <p:sldId id="900" r:id="rId68"/>
    <p:sldId id="792" r:id="rId69"/>
    <p:sldId id="864" r:id="rId70"/>
    <p:sldId id="861" r:id="rId71"/>
    <p:sldId id="865" r:id="rId72"/>
    <p:sldId id="862" r:id="rId73"/>
    <p:sldId id="903" r:id="rId74"/>
    <p:sldId id="882" r:id="rId75"/>
    <p:sldId id="884" r:id="rId76"/>
    <p:sldId id="872" r:id="rId77"/>
    <p:sldId id="844" r:id="rId78"/>
    <p:sldId id="845" r:id="rId79"/>
    <p:sldId id="846" r:id="rId80"/>
    <p:sldId id="890" r:id="rId81"/>
    <p:sldId id="874" r:id="rId82"/>
    <p:sldId id="875" r:id="rId83"/>
    <p:sldId id="877" r:id="rId84"/>
    <p:sldId id="880" r:id="rId85"/>
    <p:sldId id="919" r:id="rId86"/>
    <p:sldId id="937" r:id="rId87"/>
    <p:sldId id="843" r:id="rId88"/>
    <p:sldId id="854" r:id="rId89"/>
    <p:sldId id="883" r:id="rId90"/>
    <p:sldId id="848" r:id="rId91"/>
    <p:sldId id="850" r:id="rId92"/>
    <p:sldId id="851" r:id="rId93"/>
    <p:sldId id="939" r:id="rId94"/>
    <p:sldId id="765" r:id="rId95"/>
    <p:sldId id="764" r:id="rId96"/>
    <p:sldId id="894" r:id="rId97"/>
    <p:sldId id="921" r:id="rId98"/>
  </p:sldIdLst>
  <p:sldSz cx="9144000" cy="6858000" type="screen4x3"/>
  <p:notesSz cx="7086600" cy="93726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74964" autoAdjust="0"/>
  </p:normalViewPr>
  <p:slideViewPr>
    <p:cSldViewPr>
      <p:cViewPr>
        <p:scale>
          <a:sx n="60" d="100"/>
          <a:sy n="60" d="100"/>
        </p:scale>
        <p:origin x="-3084" y="-936"/>
      </p:cViewPr>
      <p:guideLst>
        <p:guide orient="horz" pos="2160"/>
        <p:guide pos="2880"/>
      </p:guideLst>
    </p:cSldViewPr>
  </p:slideViewPr>
  <p:outlineViewPr>
    <p:cViewPr>
      <p:scale>
        <a:sx n="33" d="100"/>
        <a:sy n="33" d="100"/>
      </p:scale>
      <p:origin x="0" y="-4524"/>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9" d="100"/>
          <a:sy n="69" d="100"/>
        </p:scale>
        <p:origin x="-3019" y="-82"/>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4046" tIns="47023" rIns="94046" bIns="47023"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4788" y="0"/>
            <a:ext cx="3070225" cy="468313"/>
          </a:xfrm>
          <a:prstGeom prst="rect">
            <a:avLst/>
          </a:prstGeom>
          <a:noFill/>
          <a:ln w="9525">
            <a:noFill/>
            <a:miter lim="800000"/>
            <a:headEnd/>
            <a:tailEnd/>
          </a:ln>
          <a:effectLst/>
        </p:spPr>
        <p:txBody>
          <a:bodyPr vert="horz" wrap="square" lIns="94046" tIns="47023" rIns="94046" bIns="47023" numCol="1" anchor="t" anchorCtr="0" compatLnSpc="1">
            <a:prstTxWarp prst="textNoShape">
              <a:avLst/>
            </a:prstTxWarp>
          </a:bodyPr>
          <a:lstStyle>
            <a:lvl1pPr algn="r" eaLnBrk="1" hangingPunct="1">
              <a:defRPr sz="1200">
                <a:latin typeface="Arial" charset="0"/>
              </a:defRPr>
            </a:lvl1pPr>
          </a:lstStyle>
          <a:p>
            <a:pPr>
              <a:defRPr/>
            </a:pPr>
            <a:fld id="{4EF51231-17BE-432D-B8DC-C273CFF47801}" type="datetimeFigureOut">
              <a:rPr lang="en-US"/>
              <a:pPr>
                <a:defRPr/>
              </a:pPr>
              <a:t>6/7/2018</a:t>
            </a:fld>
            <a:endParaRPr lang="en-US" dirty="0"/>
          </a:p>
        </p:txBody>
      </p:sp>
      <p:sp>
        <p:nvSpPr>
          <p:cNvPr id="76804" name="Rectangle 4"/>
          <p:cNvSpPr>
            <a:spLocks noGrp="1" noChangeArrowheads="1"/>
          </p:cNvSpPr>
          <p:nvPr>
            <p:ph type="ftr" sz="quarter" idx="2"/>
          </p:nvPr>
        </p:nvSpPr>
        <p:spPr bwMode="auto">
          <a:xfrm>
            <a:off x="0" y="8902700"/>
            <a:ext cx="3070225" cy="468313"/>
          </a:xfrm>
          <a:prstGeom prst="rect">
            <a:avLst/>
          </a:prstGeom>
          <a:noFill/>
          <a:ln w="9525">
            <a:noFill/>
            <a:miter lim="800000"/>
            <a:headEnd/>
            <a:tailEnd/>
          </a:ln>
          <a:effectLst/>
        </p:spPr>
        <p:txBody>
          <a:bodyPr vert="horz" wrap="square" lIns="94046" tIns="47023" rIns="94046" bIns="47023"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4788" y="8902700"/>
            <a:ext cx="3070225" cy="468313"/>
          </a:xfrm>
          <a:prstGeom prst="rect">
            <a:avLst/>
          </a:prstGeom>
          <a:noFill/>
          <a:ln w="9525">
            <a:noFill/>
            <a:miter lim="800000"/>
            <a:headEnd/>
            <a:tailEnd/>
          </a:ln>
          <a:effectLst/>
        </p:spPr>
        <p:txBody>
          <a:bodyPr vert="horz" wrap="square" lIns="94046" tIns="47023" rIns="94046" bIns="47023" numCol="1" anchor="b" anchorCtr="0" compatLnSpc="1">
            <a:prstTxWarp prst="textNoShape">
              <a:avLst/>
            </a:prstTxWarp>
          </a:bodyPr>
          <a:lstStyle>
            <a:lvl1pPr algn="r" eaLnBrk="1" hangingPunct="1">
              <a:defRPr sz="1200"/>
            </a:lvl1pPr>
          </a:lstStyle>
          <a:p>
            <a:fld id="{CB54D5FD-0E3C-461E-817D-CE581D44A29A}" type="slidenum">
              <a:rPr lang="en-US" altLang="en-US"/>
              <a:pPr/>
              <a:t>‹#›</a:t>
            </a:fld>
            <a:endParaRPr lang="en-US" altLang="en-US"/>
          </a:p>
        </p:txBody>
      </p:sp>
    </p:spTree>
    <p:extLst>
      <p:ext uri="{BB962C8B-B14F-4D97-AF65-F5344CB8AC3E}">
        <p14:creationId xmlns:p14="http://schemas.microsoft.com/office/powerpoint/2010/main" val="2096887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0225" cy="468313"/>
          </a:xfrm>
          <a:prstGeom prst="rect">
            <a:avLst/>
          </a:prstGeom>
          <a:noFill/>
          <a:ln w="9525">
            <a:noFill/>
            <a:miter lim="800000"/>
            <a:headEnd/>
            <a:tailEnd/>
          </a:ln>
          <a:effectLst/>
        </p:spPr>
        <p:txBody>
          <a:bodyPr vert="horz" wrap="square" lIns="94046" tIns="47023" rIns="94046" bIns="47023"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14788" y="0"/>
            <a:ext cx="3070225" cy="468313"/>
          </a:xfrm>
          <a:prstGeom prst="rect">
            <a:avLst/>
          </a:prstGeom>
          <a:noFill/>
          <a:ln w="9525">
            <a:noFill/>
            <a:miter lim="800000"/>
            <a:headEnd/>
            <a:tailEnd/>
          </a:ln>
          <a:effectLst/>
        </p:spPr>
        <p:txBody>
          <a:bodyPr vert="horz" wrap="square" lIns="94046" tIns="47023" rIns="94046" bIns="47023" numCol="1" anchor="t" anchorCtr="0" compatLnSpc="1">
            <a:prstTxWarp prst="textNoShape">
              <a:avLst/>
            </a:prstTxWarp>
          </a:bodyPr>
          <a:lstStyle>
            <a:lvl1pPr algn="r" eaLnBrk="1" hangingPunct="1">
              <a:defRPr sz="1200">
                <a:latin typeface="Arial" charset="0"/>
              </a:defRPr>
            </a:lvl1pPr>
          </a:lstStyle>
          <a:p>
            <a:pPr>
              <a:defRPr/>
            </a:pPr>
            <a:fld id="{CA43B455-E347-4F63-81AD-C28623AC04A3}" type="datetimeFigureOut">
              <a:rPr lang="en-US"/>
              <a:pPr>
                <a:defRPr/>
              </a:pPr>
              <a:t>6/7/2018</a:t>
            </a:fld>
            <a:endParaRPr lang="en-US" dirty="0"/>
          </a:p>
        </p:txBody>
      </p:sp>
      <p:sp>
        <p:nvSpPr>
          <p:cNvPr id="3076" name="Rectangle 4"/>
          <p:cNvSpPr>
            <a:spLocks noGrp="1" noRot="1" noChangeAspect="1" noChangeArrowheads="1" noTextEdit="1"/>
          </p:cNvSpPr>
          <p:nvPr>
            <p:ph type="sldImg" idx="2"/>
          </p:nvPr>
        </p:nvSpPr>
        <p:spPr bwMode="auto">
          <a:xfrm>
            <a:off x="1200150" y="703263"/>
            <a:ext cx="4686300" cy="351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8025" y="4451350"/>
            <a:ext cx="5670550" cy="4217988"/>
          </a:xfrm>
          <a:prstGeom prst="rect">
            <a:avLst/>
          </a:prstGeom>
          <a:noFill/>
          <a:ln w="9525">
            <a:noFill/>
            <a:miter lim="800000"/>
            <a:headEnd/>
            <a:tailEnd/>
          </a:ln>
          <a:effectLst/>
        </p:spPr>
        <p:txBody>
          <a:bodyPr vert="horz" wrap="square" lIns="94046" tIns="47023" rIns="94046" bIns="4702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902700"/>
            <a:ext cx="3070225" cy="468313"/>
          </a:xfrm>
          <a:prstGeom prst="rect">
            <a:avLst/>
          </a:prstGeom>
          <a:noFill/>
          <a:ln w="9525">
            <a:noFill/>
            <a:miter lim="800000"/>
            <a:headEnd/>
            <a:tailEnd/>
          </a:ln>
          <a:effectLst/>
        </p:spPr>
        <p:txBody>
          <a:bodyPr vert="horz" wrap="square" lIns="94046" tIns="47023" rIns="94046" bIns="47023"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4788" y="8902700"/>
            <a:ext cx="3070225" cy="468313"/>
          </a:xfrm>
          <a:prstGeom prst="rect">
            <a:avLst/>
          </a:prstGeom>
          <a:noFill/>
          <a:ln w="9525">
            <a:noFill/>
            <a:miter lim="800000"/>
            <a:headEnd/>
            <a:tailEnd/>
          </a:ln>
          <a:effectLst/>
        </p:spPr>
        <p:txBody>
          <a:bodyPr vert="horz" wrap="square" lIns="94046" tIns="47023" rIns="94046" bIns="47023" numCol="1" anchor="b" anchorCtr="0" compatLnSpc="1">
            <a:prstTxWarp prst="textNoShape">
              <a:avLst/>
            </a:prstTxWarp>
          </a:bodyPr>
          <a:lstStyle>
            <a:lvl1pPr algn="r" eaLnBrk="1" hangingPunct="1">
              <a:defRPr sz="1200"/>
            </a:lvl1pPr>
          </a:lstStyle>
          <a:p>
            <a:fld id="{0D9A788D-DFD3-4F52-A922-52C3057DB291}" type="slidenum">
              <a:rPr lang="en-US" altLang="en-US"/>
              <a:pPr/>
              <a:t>‹#›</a:t>
            </a:fld>
            <a:endParaRPr lang="en-US" altLang="en-US"/>
          </a:p>
        </p:txBody>
      </p:sp>
    </p:spTree>
    <p:extLst>
      <p:ext uri="{BB962C8B-B14F-4D97-AF65-F5344CB8AC3E}">
        <p14:creationId xmlns:p14="http://schemas.microsoft.com/office/powerpoint/2010/main" val="9681700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sha.gov/pls/osha7/eComplaintForm.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osha.gov/oshforms/OSHA7_SPANISH.pdf" TargetMode="External"/><Relationship Id="rId5" Type="http://schemas.openxmlformats.org/officeDocument/2006/relationships/hyperlink" Target="http://www.osha.gov/oshforms/osha7.pdf" TargetMode="External"/><Relationship Id="rId4" Type="http://schemas.openxmlformats.org/officeDocument/2006/relationships/hyperlink" Target="http://www.osha.gov/html/RAmap.html"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C235BB7-5C18-41C2-86F4-D241AE4D1AA5}" type="slidenum">
              <a:rPr lang="en-US" altLang="en-US"/>
              <a:pPr>
                <a:spcBef>
                  <a:spcPct val="0"/>
                </a:spcBef>
              </a:pPr>
              <a:t>1</a:t>
            </a:fld>
            <a:endParaRPr lang="en-US" altLang="en-US"/>
          </a:p>
        </p:txBody>
      </p:sp>
      <p:sp>
        <p:nvSpPr>
          <p:cNvPr id="6147"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F2127AA-FB67-495A-BA92-560DC9AB07FC}" type="slidenum">
              <a:rPr lang="en-US" altLang="en-US"/>
              <a:pPr algn="r" eaLnBrk="1" hangingPunct="1">
                <a:spcBef>
                  <a:spcPct val="0"/>
                </a:spcBef>
              </a:pPr>
              <a:t>1</a:t>
            </a:fld>
            <a:endParaRPr lang="en-US" altLang="en-US"/>
          </a:p>
        </p:txBody>
      </p:sp>
      <p:sp>
        <p:nvSpPr>
          <p:cNvPr id="6148" name="Rectangle 2"/>
          <p:cNvSpPr>
            <a:spLocks noGrp="1" noRot="1" noChangeAspect="1" noChangeArrowheads="1" noTextEdit="1"/>
          </p:cNvSpPr>
          <p:nvPr>
            <p:ph type="sldImg"/>
          </p:nvPr>
        </p:nvSpPr>
        <p:spPr>
          <a:xfrm>
            <a:off x="1257300" y="836613"/>
            <a:ext cx="4573588" cy="3429000"/>
          </a:xfrm>
          <a:ln w="12700" cap="flat">
            <a:solidFill>
              <a:schemeClr val="tx1"/>
            </a:solidFill>
          </a:ln>
        </p:spPr>
      </p:sp>
      <p:sp>
        <p:nvSpPr>
          <p:cNvPr id="6149" name="Rectangle 3"/>
          <p:cNvSpPr>
            <a:spLocks noGrp="1" noChangeArrowheads="1"/>
          </p:cNvSpPr>
          <p:nvPr>
            <p:ph type="body" idx="1"/>
          </p:nvPr>
        </p:nvSpPr>
        <p:spPr>
          <a:xfrm>
            <a:off x="1257300" y="4265613"/>
            <a:ext cx="4648200" cy="4637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91" tIns="47345" rIns="94691" bIns="47345"/>
          <a:lstStyle/>
          <a:p>
            <a:pPr eaLnBrk="1" hangingPunct="1">
              <a:lnSpc>
                <a:spcPct val="90000"/>
              </a:lnSpc>
              <a:spcBef>
                <a:spcPct val="0"/>
              </a:spcBef>
            </a:pPr>
            <a:endParaRPr lang="en-US" altLang="en-US" b="1" dirty="0" smtClean="0"/>
          </a:p>
          <a:p>
            <a:pPr eaLnBrk="1" hangingPunct="1">
              <a:lnSpc>
                <a:spcPct val="90000"/>
              </a:lnSpc>
              <a:spcBef>
                <a:spcPct val="0"/>
              </a:spcBef>
            </a:pPr>
            <a:r>
              <a:rPr lang="en-US" altLang="en-US" sz="1100" b="1" dirty="0" smtClean="0"/>
              <a:t>Course Introduction			Page 2</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OSHA				Page 4</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Definitions				Page  11</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Defining, Recognizing and Locating Confined Spaces  	Page 19</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Physical and Atmospheric Hazards		Page 22</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Safe Entry				Page 34</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Evaluating				Page 37</a:t>
            </a:r>
          </a:p>
          <a:p>
            <a:pPr eaLnBrk="1" hangingPunct="1">
              <a:lnSpc>
                <a:spcPct val="90000"/>
              </a:lnSpc>
              <a:spcBef>
                <a:spcPct val="0"/>
              </a:spcBef>
            </a:pPr>
            <a:endParaRPr lang="en-US" altLang="en-US" sz="1100" b="1" dirty="0" smtClean="0"/>
          </a:p>
          <a:p>
            <a:pPr eaLnBrk="1" hangingPunct="1">
              <a:lnSpc>
                <a:spcPct val="90000"/>
              </a:lnSpc>
              <a:spcBef>
                <a:spcPct val="0"/>
              </a:spcBef>
            </a:pPr>
            <a:r>
              <a:rPr lang="en-US" altLang="en-US" sz="1100" b="1" dirty="0" smtClean="0"/>
              <a:t>Oxygen Testing			Page 45</a:t>
            </a:r>
          </a:p>
          <a:p>
            <a:pPr eaLnBrk="1" hangingPunct="1">
              <a:lnSpc>
                <a:spcPct val="90000"/>
              </a:lnSpc>
              <a:spcBef>
                <a:spcPct val="0"/>
              </a:spcBef>
            </a:pPr>
            <a:endParaRPr lang="en-US" altLang="en-US" sz="1100" b="1" dirty="0" smtClean="0"/>
          </a:p>
          <a:p>
            <a:pPr eaLnBrk="1" hangingPunct="1">
              <a:lnSpc>
                <a:spcPct val="90000"/>
              </a:lnSpc>
            </a:pPr>
            <a:r>
              <a:rPr lang="en-US" altLang="en-US" sz="1100" b="1" dirty="0" smtClean="0"/>
              <a:t>Fire/Explosion			Page 51</a:t>
            </a:r>
          </a:p>
          <a:p>
            <a:pPr eaLnBrk="1" hangingPunct="1">
              <a:lnSpc>
                <a:spcPct val="90000"/>
              </a:lnSpc>
            </a:pPr>
            <a:endParaRPr lang="en-US" altLang="en-US" sz="1100" b="1" dirty="0" smtClean="0"/>
          </a:p>
          <a:p>
            <a:pPr eaLnBrk="1" hangingPunct="1">
              <a:lnSpc>
                <a:spcPct val="90000"/>
              </a:lnSpc>
            </a:pPr>
            <a:r>
              <a:rPr lang="en-US" altLang="en-US" sz="1100" b="1" dirty="0" smtClean="0"/>
              <a:t>Toxic Substances			Page 60</a:t>
            </a:r>
          </a:p>
          <a:p>
            <a:pPr eaLnBrk="1" hangingPunct="1">
              <a:lnSpc>
                <a:spcPct val="90000"/>
              </a:lnSpc>
            </a:pPr>
            <a:endParaRPr lang="en-US" altLang="en-US" sz="1100" b="1" dirty="0" smtClean="0"/>
          </a:p>
          <a:p>
            <a:pPr eaLnBrk="1" hangingPunct="1">
              <a:lnSpc>
                <a:spcPct val="90000"/>
              </a:lnSpc>
            </a:pPr>
            <a:r>
              <a:rPr lang="en-US" altLang="en-US" sz="1100" b="1" dirty="0" smtClean="0"/>
              <a:t>Hazard Controls			Page 69</a:t>
            </a:r>
          </a:p>
          <a:p>
            <a:pPr eaLnBrk="1" hangingPunct="1">
              <a:lnSpc>
                <a:spcPct val="90000"/>
              </a:lnSpc>
            </a:pPr>
            <a:endParaRPr lang="en-US" altLang="en-US" sz="1100" b="1" dirty="0" smtClean="0"/>
          </a:p>
          <a:p>
            <a:pPr eaLnBrk="1" hangingPunct="1">
              <a:lnSpc>
                <a:spcPct val="90000"/>
              </a:lnSpc>
            </a:pPr>
            <a:r>
              <a:rPr lang="en-US" altLang="en-US" sz="1100" b="1" dirty="0" smtClean="0"/>
              <a:t>Certification and Updating Logs		Page 79</a:t>
            </a:r>
          </a:p>
          <a:p>
            <a:pPr eaLnBrk="1" hangingPunct="1">
              <a:lnSpc>
                <a:spcPct val="90000"/>
              </a:lnSpc>
            </a:pPr>
            <a:endParaRPr lang="en-US" altLang="en-US" sz="1100" b="1" dirty="0" smtClean="0"/>
          </a:p>
          <a:p>
            <a:pPr eaLnBrk="1" hangingPunct="1">
              <a:lnSpc>
                <a:spcPct val="90000"/>
              </a:lnSpc>
            </a:pPr>
            <a:r>
              <a:rPr lang="en-US" altLang="en-US" sz="1100" b="1" dirty="0" smtClean="0"/>
              <a:t>Rescue				Page 95</a:t>
            </a:r>
          </a:p>
          <a:p>
            <a:pPr eaLnBrk="1" hangingPunct="1">
              <a:lnSpc>
                <a:spcPct val="90000"/>
              </a:lnSpc>
            </a:pPr>
            <a:endParaRPr lang="en-US" altLang="ja-JP" sz="11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507F6EA-3D1D-40C3-95C7-C55280B98339}" type="slidenum">
              <a:rPr lang="en-US" altLang="en-US"/>
              <a:pPr>
                <a:spcBef>
                  <a:spcPct val="0"/>
                </a:spcBef>
              </a:pPr>
              <a:t>10</a:t>
            </a:fld>
            <a:endParaRPr lang="en-US" altLang="en-US"/>
          </a:p>
        </p:txBody>
      </p:sp>
      <p:sp>
        <p:nvSpPr>
          <p:cNvPr id="2662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1350"/>
          </a:xfrm>
          <a:ln/>
        </p:spPr>
        <p:txBody>
          <a:bodyPr/>
          <a:lstStyle/>
          <a:p>
            <a:pPr>
              <a:defRPr/>
            </a:pPr>
            <a:r>
              <a:rPr lang="en-US" b="1" dirty="0"/>
              <a:t>DEFINITIONS</a:t>
            </a:r>
            <a:endParaRPr lang="en-US" dirty="0"/>
          </a:p>
          <a:p>
            <a:pPr>
              <a:defRPr/>
            </a:pPr>
            <a:r>
              <a:rPr lang="en-US" dirty="0"/>
              <a:t> </a:t>
            </a:r>
            <a:r>
              <a:rPr lang="en-US" b="1" dirty="0" smtClean="0"/>
              <a:t>Adjacent </a:t>
            </a:r>
            <a:r>
              <a:rPr lang="en-US" b="1" dirty="0"/>
              <a:t>Spaces</a:t>
            </a:r>
            <a:r>
              <a:rPr lang="en-US" dirty="0"/>
              <a:t> means those spaces bordering a subject space in all directions, including all points of contact, corners, diagonals, decks, tank tops, and bulkheads.</a:t>
            </a:r>
            <a:br>
              <a:rPr lang="en-US" dirty="0"/>
            </a:br>
            <a:endParaRPr lang="en-US" dirty="0"/>
          </a:p>
          <a:p>
            <a:pPr>
              <a:defRPr/>
            </a:pPr>
            <a:r>
              <a:rPr lang="en-US" b="1" dirty="0"/>
              <a:t>Attendant</a:t>
            </a:r>
            <a:r>
              <a:rPr lang="en-US" dirty="0"/>
              <a:t> is an individual stationed outside one or more permit spaces who monitors the authorized entrants and who performs all attendant’s duties assigned in the employer’s permit space program.</a:t>
            </a:r>
            <a:br>
              <a:rPr lang="en-US" dirty="0"/>
            </a:br>
            <a:endParaRPr lang="en-US" dirty="0"/>
          </a:p>
          <a:p>
            <a:pPr>
              <a:defRPr/>
            </a:pPr>
            <a:r>
              <a:rPr lang="en-US" b="1" dirty="0"/>
              <a:t>Body Harness</a:t>
            </a:r>
            <a:r>
              <a:rPr lang="en-US" dirty="0"/>
              <a:t> means a system of straps that may be secured about the employee in a manner that will distribute the fall arrest forces over at least the thighs, shoulders, chest, and pelvis, with means for attaching it to other components of a personal fall arrest system.</a:t>
            </a:r>
          </a:p>
          <a:p>
            <a:pPr>
              <a:defRPr/>
            </a:pPr>
            <a:r>
              <a:rPr lang="en-US" b="1" dirty="0"/>
              <a:t> </a:t>
            </a:r>
            <a:endParaRPr lang="en-US" dirty="0"/>
          </a:p>
          <a:p>
            <a:pPr>
              <a:defRPr/>
            </a:pPr>
            <a:r>
              <a:rPr lang="en-US" b="1" dirty="0"/>
              <a:t>Certified Industrial Hygienist (CIH)</a:t>
            </a:r>
            <a:r>
              <a:rPr lang="en-US" dirty="0"/>
              <a:t> means an industrial hygienist who is certified by the American Board of Industrial Hygiene. </a:t>
            </a:r>
            <a:br>
              <a:rPr lang="en-US" dirty="0"/>
            </a:br>
            <a:r>
              <a:rPr lang="en-US" dirty="0"/>
              <a:t/>
            </a:r>
            <a:br>
              <a:rPr lang="en-US" dirty="0"/>
            </a:br>
            <a:r>
              <a:rPr lang="en-US" b="1" dirty="0"/>
              <a:t>Cold Work</a:t>
            </a:r>
            <a:r>
              <a:rPr lang="en-US" dirty="0"/>
              <a:t> means any work that does not involve riveting, welding, burning, or other fire or spark producing operations.</a:t>
            </a:r>
          </a:p>
          <a:p>
            <a:pPr>
              <a:defRPr/>
            </a:pPr>
            <a:r>
              <a:rPr lang="en-US" b="1" dirty="0"/>
              <a:t> </a:t>
            </a:r>
            <a:endParaRPr lang="en-US" dirty="0"/>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A8DE9CF-7CDB-4AD0-86DA-34AEACB5BD00}" type="slidenum">
              <a:rPr lang="en-US" altLang="en-US"/>
              <a:pPr>
                <a:spcBef>
                  <a:spcPct val="0"/>
                </a:spcBef>
              </a:pPr>
              <a:t>11</a:t>
            </a:fld>
            <a:endParaRPr lang="en-US" altLang="en-US"/>
          </a:p>
        </p:txBody>
      </p:sp>
      <p:sp>
        <p:nvSpPr>
          <p:cNvPr id="2867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273550"/>
          </a:xfrm>
          <a:ln/>
        </p:spPr>
        <p:txBody>
          <a:bodyPr/>
          <a:lstStyle/>
          <a:p>
            <a:pPr>
              <a:defRPr/>
            </a:pPr>
            <a:r>
              <a:rPr lang="en-US" sz="1150" b="1" dirty="0" smtClean="0"/>
              <a:t>Competent Person</a:t>
            </a:r>
            <a:r>
              <a:rPr lang="en-US" sz="1150" dirty="0" smtClean="0"/>
              <a:t> for purposes of this part means a person who is capable of recognizing and evaluating employee exposure to hazardous substances or to other unsafe conditions and is capable of specifying the necessary protection and precautions to be taken to ensure the safety of employees as required by the particular regulation under the condition to which it applies. For the purposes of Subparts B, C, and D of this part, except for 1915.35(b) (8) and 1915.36(a) (5), to which the above definition applies, the competent person must also meet the additional requirements of 1915.7. </a:t>
            </a:r>
            <a:br>
              <a:rPr lang="en-US" sz="1150" dirty="0" smtClean="0"/>
            </a:br>
            <a:r>
              <a:rPr lang="en-US" sz="1150" dirty="0" smtClean="0"/>
              <a:t/>
            </a:r>
            <a:br>
              <a:rPr lang="en-US" sz="1150" dirty="0" smtClean="0"/>
            </a:br>
            <a:r>
              <a:rPr lang="en-US" sz="1150" b="1" dirty="0" smtClean="0"/>
              <a:t>Confined Space</a:t>
            </a:r>
            <a:r>
              <a:rPr lang="en-US" sz="1150" dirty="0" smtClean="0"/>
              <a:t> means a compartment of small size and limited access such as a double bottom tank, cofferdam, or other space which by its small size and confined nature can readily create or aggravate a hazardous exposure. </a:t>
            </a:r>
            <a:br>
              <a:rPr lang="en-US" sz="1150" dirty="0" smtClean="0"/>
            </a:br>
            <a:r>
              <a:rPr lang="en-US" sz="1150" dirty="0" smtClean="0"/>
              <a:t/>
            </a:r>
            <a:br>
              <a:rPr lang="en-US" sz="1150" dirty="0" smtClean="0"/>
            </a:br>
            <a:r>
              <a:rPr lang="en-US" sz="1150" b="1" dirty="0" smtClean="0"/>
              <a:t>Dangerous Atmosphere</a:t>
            </a:r>
            <a:r>
              <a:rPr lang="en-US" sz="1150" dirty="0" smtClean="0"/>
              <a:t> means an atmosphere that may expose employees to the risk of death, incapacitation, impairment of ability to self-rescue (i.e., escape unaided from a confined or enclosed space), injury, or acute illness. </a:t>
            </a:r>
            <a:br>
              <a:rPr lang="en-US" sz="1150" dirty="0" smtClean="0"/>
            </a:br>
            <a:r>
              <a:rPr lang="en-US" sz="1150" dirty="0" smtClean="0"/>
              <a:t/>
            </a:r>
            <a:br>
              <a:rPr lang="en-US" sz="1150" dirty="0" smtClean="0"/>
            </a:br>
            <a:r>
              <a:rPr lang="en-US" sz="1150" b="1" dirty="0" smtClean="0"/>
              <a:t>Designated Area</a:t>
            </a:r>
            <a:r>
              <a:rPr lang="en-US" sz="1150" dirty="0" smtClean="0"/>
              <a:t> means an area established for hot work after an inspection that is free of fire hazards. </a:t>
            </a:r>
            <a:br>
              <a:rPr lang="en-US" sz="1150" dirty="0" smtClean="0"/>
            </a:br>
            <a:r>
              <a:rPr lang="en-US" sz="1150" dirty="0" smtClean="0"/>
              <a:t/>
            </a:r>
            <a:br>
              <a:rPr lang="en-US" sz="1150" dirty="0" smtClean="0"/>
            </a:br>
            <a:r>
              <a:rPr lang="en-US" sz="1150" b="1" dirty="0" smtClean="0"/>
              <a:t>Dilution Ventilation</a:t>
            </a:r>
            <a:r>
              <a:rPr lang="en-US" sz="1150" dirty="0" smtClean="0"/>
              <a:t> means a form of exposure control that involves providing enough air in the workplace to dilute the concentration of airborne contaminants to acceptable levels.</a:t>
            </a: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95209DD-612C-4419-9CBB-6447B74895E3}" type="slidenum">
              <a:rPr lang="en-US" altLang="en-US"/>
              <a:pPr>
                <a:spcBef>
                  <a:spcPct val="0"/>
                </a:spcBef>
              </a:pPr>
              <a:t>12</a:t>
            </a:fld>
            <a:endParaRPr lang="en-US" altLang="en-US"/>
          </a:p>
        </p:txBody>
      </p:sp>
      <p:sp>
        <p:nvSpPr>
          <p:cNvPr id="3072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1350"/>
          </a:xfrm>
          <a:ln/>
        </p:spPr>
        <p:txBody>
          <a:bodyPr/>
          <a:lstStyle/>
          <a:p>
            <a:pPr>
              <a:defRPr/>
            </a:pPr>
            <a:r>
              <a:rPr lang="en-US" b="1" dirty="0"/>
              <a:t>Enclosed Space</a:t>
            </a:r>
            <a:r>
              <a:rPr lang="en-US" dirty="0"/>
              <a:t> means any space, other than a confined space, which is enclosed by bulkheads and overhead. It includes cargo holds, tanks, quarters, and machinery and boiler spaces. </a:t>
            </a:r>
            <a:br>
              <a:rPr lang="en-US" dirty="0"/>
            </a:br>
            <a:r>
              <a:rPr lang="en-US" dirty="0"/>
              <a:t/>
            </a:r>
            <a:br>
              <a:rPr lang="en-US" dirty="0"/>
            </a:br>
            <a:r>
              <a:rPr lang="en-US" b="1" dirty="0"/>
              <a:t>Enter with Restrictions</a:t>
            </a:r>
            <a:r>
              <a:rPr lang="en-US" dirty="0"/>
              <a:t> denotes a space where entry for work is permitted only if engineering controls, personal protective equipment, clothing, and time limitations are as specified by the Marine Chemist, Certified Industrial Hygienist, or the shipyard competent person. </a:t>
            </a:r>
            <a:br>
              <a:rPr lang="en-US" dirty="0"/>
            </a:br>
            <a:r>
              <a:rPr lang="en-US" dirty="0"/>
              <a:t/>
            </a:r>
            <a:br>
              <a:rPr lang="en-US" dirty="0"/>
            </a:br>
            <a:r>
              <a:rPr lang="en-US" b="1" dirty="0"/>
              <a:t>Entry</a:t>
            </a:r>
            <a:r>
              <a:rPr lang="en-US" dirty="0"/>
              <a:t> means the action by which a person passes through an opening into a space. Entry includes ensuing work activities in that space and is considered to have occurred as soon as any part of the entrant's body breaks the plane of an opening into the space.</a:t>
            </a:r>
          </a:p>
          <a:p>
            <a:pPr>
              <a:defRPr/>
            </a:pPr>
            <a:r>
              <a:rPr lang="en-US" b="1" dirty="0"/>
              <a:t> </a:t>
            </a:r>
            <a:endParaRPr lang="en-US" dirty="0"/>
          </a:p>
          <a:p>
            <a:pPr>
              <a:defRPr/>
            </a:pPr>
            <a:r>
              <a:rPr lang="en-US" b="1" dirty="0"/>
              <a:t>Explosion-Proof Lights</a:t>
            </a:r>
            <a:r>
              <a:rPr lang="en-US" dirty="0"/>
              <a:t> is an apparatus enclosed in a case that is capable of withstanding an explosion of a specified gas or vapor that may occur within it and of preventing the ignition of a specified gas or vapor surrounding the enclosure by sparks, flashes, or explosion of the gas or vapor within, and that operates at such an external temperature that a surrounding flammable atmosphere will not be ignited.</a:t>
            </a:r>
            <a:br>
              <a:rPr lang="en-US" dirty="0"/>
            </a:br>
            <a:r>
              <a:rPr lang="en-US" dirty="0"/>
              <a:t/>
            </a:r>
            <a:br>
              <a:rPr lang="en-US" dirty="0"/>
            </a:b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F7F78CC-5C17-493D-B63F-D404A743A004}" type="slidenum">
              <a:rPr lang="en-US" altLang="en-US"/>
              <a:pPr>
                <a:spcBef>
                  <a:spcPct val="0"/>
                </a:spcBef>
              </a:pPr>
              <a:t>13</a:t>
            </a:fld>
            <a:endParaRPr lang="en-US" altLang="en-US"/>
          </a:p>
        </p:txBody>
      </p:sp>
      <p:sp>
        <p:nvSpPr>
          <p:cNvPr id="3277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578350"/>
          </a:xfrm>
          <a:ln/>
        </p:spPr>
        <p:txBody>
          <a:bodyPr/>
          <a:lstStyle/>
          <a:p>
            <a:pPr>
              <a:defRPr/>
            </a:pPr>
            <a:r>
              <a:rPr lang="en-US" dirty="0" smtClean="0"/>
              <a:t>Atmospheric testing are procedures performed in testing, evaluating, removing or controlling hazardous materials or conditions, within or related to a confined or enclosed spaces, which may present hazards to personnel entering or working in, on or adjacent to the space. </a:t>
            </a:r>
            <a:br>
              <a:rPr lang="en-US" dirty="0" smtClean="0"/>
            </a:br>
            <a:r>
              <a:rPr lang="en-US" dirty="0" smtClean="0"/>
              <a:t/>
            </a:r>
            <a:br>
              <a:rPr lang="en-US" dirty="0" smtClean="0"/>
            </a:br>
            <a:r>
              <a:rPr lang="en-US" b="1" dirty="0" smtClean="0"/>
              <a:t>General Exhaust (Dilution) Ventilation Systems</a:t>
            </a:r>
            <a:r>
              <a:rPr lang="en-US" dirty="0" smtClean="0"/>
              <a:t> also called dilution ventilation, is different from local exhaust ventilation because instead of capturing emissions at their source and removing them from the air, general exhaust ventilation allows the contaminant to be emitted into the workplace air and then dilutes the concentration of the contaminant to an acceptable level (e.g., to the PEL or below). Dilution systems are often used to control evaporated liquids.</a:t>
            </a:r>
          </a:p>
          <a:p>
            <a:pPr>
              <a:defRPr/>
            </a:pPr>
            <a:r>
              <a:rPr lang="en-US" b="1" dirty="0" smtClean="0"/>
              <a:t> </a:t>
            </a:r>
            <a:endParaRPr lang="en-US" dirty="0" smtClean="0"/>
          </a:p>
          <a:p>
            <a:pPr>
              <a:defRPr/>
            </a:pPr>
            <a:r>
              <a:rPr lang="en-US" b="1" dirty="0" smtClean="0"/>
              <a:t>Hazardous Atmosphere </a:t>
            </a:r>
            <a:r>
              <a:rPr lang="en-US" dirty="0" smtClean="0"/>
              <a:t>is an atmosphere that may expose employees to risk of death, incapacitation, and impairment of ability to self rescue, injury or acute illness.</a:t>
            </a:r>
          </a:p>
          <a:p>
            <a:pPr>
              <a:defRPr/>
            </a:pPr>
            <a:r>
              <a:rPr lang="en-US" dirty="0" smtClean="0"/>
              <a:t> </a:t>
            </a:r>
          </a:p>
          <a:p>
            <a:pPr>
              <a:defRPr/>
            </a:pPr>
            <a:r>
              <a:rPr lang="en-US" b="1" dirty="0" smtClean="0"/>
              <a:t>Hot Work</a:t>
            </a:r>
            <a:r>
              <a:rPr lang="en-US" dirty="0" smtClean="0"/>
              <a:t> means any activity involving riveting, welding, burning, powder-actuated tools, or similar fire-producing operations. Grinding, drilling, abrasive blasting, or similar spark-producing operations are also considered hot work except when such operations are isolated physically from any atmosphere containing more than 10% of the lower explosive limit of a flammable or combustible substance.</a:t>
            </a:r>
            <a:br>
              <a:rPr lang="en-US" dirty="0" smtClean="0"/>
            </a:b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85C14C5-E663-4630-99A4-2F25791B2B48}" type="slidenum">
              <a:rPr lang="en-US" altLang="en-US"/>
              <a:pPr>
                <a:spcBef>
                  <a:spcPct val="0"/>
                </a:spcBef>
              </a:pPr>
              <a:t>14</a:t>
            </a:fld>
            <a:endParaRPr lang="en-US" altLang="en-US"/>
          </a:p>
        </p:txBody>
      </p:sp>
      <p:sp>
        <p:nvSpPr>
          <p:cNvPr id="3481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654550"/>
          </a:xfrm>
          <a:ln/>
        </p:spPr>
        <p:txBody>
          <a:bodyPr/>
          <a:lstStyle/>
          <a:p>
            <a:pPr>
              <a:defRPr/>
            </a:pPr>
            <a:r>
              <a:rPr lang="en-US" b="1" dirty="0" smtClean="0"/>
              <a:t>Immediately Dangerous to Life or Health (IDLH)</a:t>
            </a:r>
            <a:r>
              <a:rPr lang="en-US" dirty="0" smtClean="0"/>
              <a:t> means an atmosphere that poses an immediate threat to life or that is likely to result in acute or immediate severe health effects.</a:t>
            </a:r>
          </a:p>
          <a:p>
            <a:pPr>
              <a:defRPr/>
            </a:pPr>
            <a:r>
              <a:rPr lang="en-US" b="1" dirty="0" smtClean="0"/>
              <a:t> </a:t>
            </a:r>
            <a:endParaRPr lang="en-US" dirty="0" smtClean="0"/>
          </a:p>
          <a:p>
            <a:pPr>
              <a:defRPr/>
            </a:pPr>
            <a:r>
              <a:rPr lang="en-US" b="1" dirty="0" smtClean="0"/>
              <a:t>Inert</a:t>
            </a:r>
            <a:r>
              <a:rPr lang="en-US" dirty="0" smtClean="0"/>
              <a:t> or </a:t>
            </a:r>
            <a:r>
              <a:rPr lang="en-US" b="1" dirty="0" smtClean="0"/>
              <a:t>Inerted Atmosphere</a:t>
            </a:r>
            <a:r>
              <a:rPr lang="en-US" dirty="0" smtClean="0"/>
              <a:t> means an atmospheric condition where: </a:t>
            </a:r>
          </a:p>
          <a:p>
            <a:pPr>
              <a:defRPr/>
            </a:pPr>
            <a:r>
              <a:rPr lang="en-US" dirty="0"/>
              <a:t>The oxygen content of the atmosphere in the space is maintained at a level equal to or less than 8.0 percent by volume or at a level at or below 50 percent of the amount required to support combustion, whichever is less; or </a:t>
            </a:r>
          </a:p>
          <a:p>
            <a:pPr>
              <a:defRPr/>
            </a:pPr>
            <a:r>
              <a:rPr lang="en-US" dirty="0"/>
              <a:t>The space is flooded with water and the vapor concentration of flammable or combustible materials in the free space atmosphere above the water line is less than 10 percent of the lower explosive limit for the flammable or combustible material.</a:t>
            </a:r>
          </a:p>
          <a:p>
            <a:pPr>
              <a:defRPr/>
            </a:pPr>
            <a:r>
              <a:rPr lang="en-US" b="1" dirty="0"/>
              <a:t>Inerting</a:t>
            </a:r>
            <a:r>
              <a:rPr lang="en-US" dirty="0"/>
              <a:t> means the displacement of the atmosphere in a permit space by noncombustible gas (such as nitrogen) to such an extent that the resulting atmosphere is noncombustible. This procedure produces an IDLH oxygen-deficient atmosphere.</a:t>
            </a:r>
          </a:p>
          <a:p>
            <a:pPr>
              <a:defRPr/>
            </a:pPr>
            <a:r>
              <a:rPr lang="en-US" b="1" dirty="0"/>
              <a:t> </a:t>
            </a:r>
            <a:endParaRPr lang="en-US" dirty="0"/>
          </a:p>
          <a:p>
            <a:pPr>
              <a:defRPr/>
            </a:pPr>
            <a:r>
              <a:rPr lang="en-US" b="1" dirty="0"/>
              <a:t>Local Exhaust Ventilation Systems</a:t>
            </a:r>
            <a:r>
              <a:rPr lang="en-US" dirty="0"/>
              <a:t> is composed of five parts: fans, hoods, ducts, air cleaners, and stacks. Local exhaust ventilation is designed to capture an emitted contaminant at or near its source, before the contaminant has a chance to disperse into the workplace air. </a:t>
            </a:r>
            <a:br>
              <a:rPr lang="en-US" dirty="0"/>
            </a:b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08025" y="4451350"/>
            <a:ext cx="5670550" cy="4425950"/>
          </a:xfrm>
        </p:spPr>
        <p:txBody>
          <a:bodyPr/>
          <a:lstStyle/>
          <a:p>
            <a:pPr>
              <a:defRPr/>
            </a:pPr>
            <a:r>
              <a:rPr lang="en-US" b="1" dirty="0" smtClean="0"/>
              <a:t>Lower Explosive Limit (LEL)</a:t>
            </a:r>
            <a:r>
              <a:rPr lang="en-US" dirty="0" smtClean="0"/>
              <a:t> means the minimum concentration of vapor in air below which propagation of a flame does not occur in the presence of an ignition source.</a:t>
            </a:r>
          </a:p>
          <a:p>
            <a:pPr>
              <a:defRPr/>
            </a:pPr>
            <a:r>
              <a:rPr lang="en-US" dirty="0" smtClean="0"/>
              <a:t> </a:t>
            </a:r>
          </a:p>
          <a:p>
            <a:pPr>
              <a:defRPr/>
            </a:pPr>
            <a:r>
              <a:rPr lang="en-US" b="1" dirty="0" smtClean="0"/>
              <a:t>Marine Chemist</a:t>
            </a:r>
            <a:r>
              <a:rPr lang="en-US" dirty="0" smtClean="0"/>
              <a:t> means an individual who possesses a current Marine Chemist Certificate issued by the National Fire Protection Association. </a:t>
            </a:r>
          </a:p>
          <a:p>
            <a:pPr>
              <a:defRPr/>
            </a:pPr>
            <a:r>
              <a:rPr lang="en-US" b="1" dirty="0" smtClean="0"/>
              <a:t> </a:t>
            </a:r>
            <a:endParaRPr lang="en-US" dirty="0" smtClean="0"/>
          </a:p>
          <a:p>
            <a:pPr>
              <a:defRPr/>
            </a:pPr>
            <a:r>
              <a:rPr lang="en-US" b="1" dirty="0" smtClean="0"/>
              <a:t>MSR (Master Ship Repair)</a:t>
            </a:r>
            <a:r>
              <a:rPr lang="en-US" dirty="0" smtClean="0"/>
              <a:t> companies are approved by the government and have demonstrated that they can consistently meet stringent performance and financial requirements. </a:t>
            </a:r>
            <a:br>
              <a:rPr lang="en-US" dirty="0" smtClean="0"/>
            </a:br>
            <a:r>
              <a:rPr lang="en-US" dirty="0" smtClean="0"/>
              <a:t/>
            </a:r>
            <a:br>
              <a:rPr lang="en-US" dirty="0" smtClean="0"/>
            </a:br>
            <a:r>
              <a:rPr lang="en-US" b="1" dirty="0" smtClean="0"/>
              <a:t>Not Safe for Hot Work</a:t>
            </a:r>
            <a:r>
              <a:rPr lang="en-US" dirty="0" smtClean="0"/>
              <a:t> denotes a space where hot work may not be performed because the conditions do not meet the criteria for Safe for Hot Work.</a:t>
            </a:r>
            <a:br>
              <a:rPr lang="en-US" dirty="0" smtClean="0"/>
            </a:br>
            <a:r>
              <a:rPr lang="en-US" dirty="0" smtClean="0"/>
              <a:t/>
            </a:r>
            <a:br>
              <a:rPr lang="en-US" dirty="0" smtClean="0"/>
            </a:br>
            <a:r>
              <a:rPr lang="en-US" b="1" dirty="0" smtClean="0"/>
              <a:t>Not Safe for Workers</a:t>
            </a:r>
            <a:r>
              <a:rPr lang="en-US" dirty="0" smtClean="0"/>
              <a:t> denotes a space where an employee may not enter because the conditions do not meet the criteria for Safe for Workers. </a:t>
            </a:r>
            <a:br>
              <a:rPr lang="en-US" dirty="0" smtClean="0"/>
            </a:br>
            <a:r>
              <a:rPr lang="en-US" dirty="0" smtClean="0"/>
              <a:t/>
            </a:r>
            <a:br>
              <a:rPr lang="en-US" dirty="0" smtClean="0"/>
            </a:br>
            <a:r>
              <a:rPr lang="en-US" b="1" dirty="0" smtClean="0"/>
              <a:t>Oxygen-Deficient Atmosphere</a:t>
            </a:r>
            <a:r>
              <a:rPr lang="en-US" dirty="0" smtClean="0"/>
              <a:t> means an atmosphere having an oxygen concentration of less than 19.5% by volume. </a:t>
            </a:r>
            <a:br>
              <a:rPr lang="en-US" dirty="0" smtClean="0"/>
            </a:br>
            <a:r>
              <a:rPr lang="en-US" dirty="0" smtClean="0"/>
              <a:t/>
            </a:r>
            <a:br>
              <a:rPr lang="en-US" dirty="0" smtClean="0"/>
            </a:br>
            <a:r>
              <a:rPr lang="en-US" b="1" dirty="0" smtClean="0"/>
              <a:t>Oxygen-Enriched Atmosphere</a:t>
            </a:r>
            <a:r>
              <a:rPr lang="en-US" dirty="0" smtClean="0"/>
              <a:t> means an atmosphere that contains 22% or more oxygen by volume.</a:t>
            </a:r>
            <a:endParaRPr lang="en-US" dirty="0">
              <a:solidFill>
                <a:srgbClr val="000000"/>
              </a:solidFill>
              <a:effectLst>
                <a:outerShdw blurRad="38100" dist="38100" dir="2700000" algn="tl">
                  <a:srgbClr val="C0C0C0"/>
                </a:outerShdw>
              </a:effectLst>
            </a:endParaRPr>
          </a:p>
          <a:p>
            <a:pPr>
              <a:defRPr/>
            </a:pPr>
            <a:endParaRPr lang="en-US" dirty="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F85F931-B945-4713-974D-85100ABFAD27}" type="slidenum">
              <a:rPr lang="en-US" altLang="en-US"/>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07A5CE2-2EF3-4FC9-A6A9-176FCBA2A741}" type="slidenum">
              <a:rPr lang="en-US" altLang="en-US"/>
              <a:pPr>
                <a:spcBef>
                  <a:spcPct val="0"/>
                </a:spcBef>
              </a:pPr>
              <a:t>16</a:t>
            </a:fld>
            <a:endParaRPr lang="en-US" altLang="en-US"/>
          </a:p>
        </p:txBody>
      </p:sp>
      <p:sp>
        <p:nvSpPr>
          <p:cNvPr id="3891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816350"/>
          </a:xfrm>
          <a:ln/>
        </p:spPr>
        <p:txBody>
          <a:bodyPr/>
          <a:lstStyle/>
          <a:p>
            <a:pPr>
              <a:defRPr/>
            </a:pPr>
            <a:r>
              <a:rPr lang="en-US" b="1" dirty="0" smtClean="0"/>
              <a:t>Safe for Hot Work</a:t>
            </a:r>
            <a:r>
              <a:rPr lang="en-US" dirty="0" smtClean="0"/>
              <a:t> denotes a space that meets all of the criteria for performing hot work .</a:t>
            </a:r>
            <a:r>
              <a:rPr lang="en-US" b="1" dirty="0" smtClean="0"/>
              <a:t> </a:t>
            </a:r>
            <a:endParaRPr lang="en-US" dirty="0" smtClean="0"/>
          </a:p>
          <a:p>
            <a:pPr>
              <a:defRPr/>
            </a:pPr>
            <a:r>
              <a:rPr lang="en-US" b="1" dirty="0" smtClean="0"/>
              <a:t>Safe for Workers</a:t>
            </a:r>
            <a:r>
              <a:rPr lang="en-US" dirty="0" smtClean="0"/>
              <a:t> denotes a space that meets all of the criteria for performing work. </a:t>
            </a:r>
          </a:p>
          <a:p>
            <a:pPr>
              <a:defRPr/>
            </a:pPr>
            <a:r>
              <a:rPr lang="en-US" dirty="0" smtClean="0"/>
              <a:t/>
            </a:r>
            <a:br>
              <a:rPr lang="en-US" dirty="0" smtClean="0"/>
            </a:br>
            <a:r>
              <a:rPr lang="en-US" b="1" dirty="0" smtClean="0"/>
              <a:t>Space</a:t>
            </a:r>
            <a:r>
              <a:rPr lang="en-US" dirty="0" smtClean="0"/>
              <a:t> means an area on a vessel or vessel section or within a shipyard such as, but not limited to: cargo tanks or holds; pump or engine rooms; storage lockers; tanks containing flammable or combustible liquids, gases, or solids; rooms within buildings; crawl spaces; tunnels; or access ways. The atmosphere within a space is the entire area within its bounds.</a:t>
            </a:r>
            <a:endParaRPr lang="en-US" dirty="0"/>
          </a:p>
          <a:p>
            <a:pPr>
              <a:defRPr/>
            </a:pPr>
            <a:r>
              <a:rPr lang="en-US" dirty="0"/>
              <a:t/>
            </a:r>
            <a:br>
              <a:rPr lang="en-US" dirty="0"/>
            </a:br>
            <a:r>
              <a:rPr lang="en-US" b="1" dirty="0"/>
              <a:t>Upper Explosive Limit (UEL)</a:t>
            </a:r>
            <a:r>
              <a:rPr lang="en-US" dirty="0"/>
              <a:t> means the maximum concentration of flammable vapor in air above which propagation of flame does not occur on contact with a source of ignition. </a:t>
            </a:r>
            <a:br>
              <a:rPr lang="en-US" dirty="0"/>
            </a:br>
            <a:r>
              <a:rPr lang="en-US" dirty="0"/>
              <a:t/>
            </a:r>
            <a:br>
              <a:rPr lang="en-US" dirty="0"/>
            </a:br>
            <a:r>
              <a:rPr lang="en-US" b="1" dirty="0"/>
              <a:t>Visual Inspection</a:t>
            </a:r>
            <a:r>
              <a:rPr lang="en-US" dirty="0"/>
              <a:t> means the physical survey of the space, its surroundings and contents to identify hazards such as, but not limited to, restricted accessibility, residues, unguarded machinery, and piping or electrical systems.</a:t>
            </a: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2FC331F-5448-45F2-BFFC-A3379DAFC099}" type="slidenum">
              <a:rPr lang="en-US" altLang="en-US"/>
              <a:pPr>
                <a:spcBef>
                  <a:spcPct val="0"/>
                </a:spcBef>
              </a:pPr>
              <a:t>17</a:t>
            </a:fld>
            <a:endParaRPr lang="en-US" altLang="en-US"/>
          </a:p>
        </p:txBody>
      </p:sp>
      <p:sp>
        <p:nvSpPr>
          <p:cNvPr id="40963" name="Rectangle 2"/>
          <p:cNvSpPr>
            <a:spLocks noGrp="1" noRot="1" noChangeAspect="1" noChangeArrowheads="1" noTextEdit="1"/>
          </p:cNvSpPr>
          <p:nvPr>
            <p:ph type="sldImg"/>
          </p:nvPr>
        </p:nvSpPr>
        <p:spPr>
          <a:xfrm>
            <a:off x="1257300" y="746125"/>
            <a:ext cx="4572000" cy="3429000"/>
          </a:xfrm>
          <a:ln/>
        </p:spPr>
      </p:sp>
      <p:sp>
        <p:nvSpPr>
          <p:cNvPr id="40964" name="Rectangle 3"/>
          <p:cNvSpPr>
            <a:spLocks noGrp="1" noChangeArrowheads="1"/>
          </p:cNvSpPr>
          <p:nvPr>
            <p:ph type="body" idx="1"/>
          </p:nvPr>
        </p:nvSpPr>
        <p:spPr>
          <a:xfrm>
            <a:off x="944563" y="4449763"/>
            <a:ext cx="5197475"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What are Confined Spaces?</a:t>
            </a:r>
          </a:p>
          <a:p>
            <a:endParaRPr lang="en-US" altLang="en-US" b="1" smtClean="0">
              <a:solidFill>
                <a:srgbClr val="000000"/>
              </a:solidFill>
            </a:endParaRPr>
          </a:p>
          <a:p>
            <a:r>
              <a:rPr lang="en-US" altLang="en-US" smtClean="0">
                <a:solidFill>
                  <a:srgbClr val="000000"/>
                </a:solidFill>
              </a:rPr>
              <a:t>Confined spaces have the following characteristics:</a:t>
            </a:r>
          </a:p>
          <a:p>
            <a:endParaRPr lang="en-US" altLang="en-US" smtClean="0">
              <a:solidFill>
                <a:srgbClr val="000000"/>
              </a:solidFill>
            </a:endParaRPr>
          </a:p>
          <a:p>
            <a:pPr>
              <a:buFontTx/>
              <a:buChar char="•"/>
            </a:pPr>
            <a:r>
              <a:rPr lang="en-US" altLang="en-US" smtClean="0">
                <a:solidFill>
                  <a:srgbClr val="000000"/>
                </a:solidFill>
              </a:rPr>
              <a:t> Limited Entry</a:t>
            </a:r>
          </a:p>
          <a:p>
            <a:pPr>
              <a:buFontTx/>
              <a:buChar char="•"/>
            </a:pPr>
            <a:endParaRPr lang="en-US" altLang="en-US" smtClean="0">
              <a:solidFill>
                <a:srgbClr val="000000"/>
              </a:solidFill>
            </a:endParaRPr>
          </a:p>
          <a:p>
            <a:pPr>
              <a:buFontTx/>
              <a:buChar char="•"/>
            </a:pPr>
            <a:r>
              <a:rPr lang="en-US" altLang="en-US" smtClean="0">
                <a:solidFill>
                  <a:srgbClr val="000000"/>
                </a:solidFill>
              </a:rPr>
              <a:t> Limited Ventilation</a:t>
            </a:r>
          </a:p>
          <a:p>
            <a:pPr>
              <a:buFontTx/>
              <a:buChar char="•"/>
            </a:pPr>
            <a:endParaRPr lang="en-US" altLang="en-US" smtClean="0">
              <a:solidFill>
                <a:srgbClr val="000000"/>
              </a:solidFill>
            </a:endParaRPr>
          </a:p>
          <a:p>
            <a:pPr>
              <a:buFontTx/>
              <a:buChar char="•"/>
            </a:pPr>
            <a:r>
              <a:rPr lang="en-US" altLang="en-US" smtClean="0">
                <a:solidFill>
                  <a:srgbClr val="000000"/>
                </a:solidFill>
              </a:rPr>
              <a:t> Dangerous Place to Work</a:t>
            </a:r>
          </a:p>
          <a:p>
            <a:pPr>
              <a:buFontTx/>
              <a:buChar char="•"/>
            </a:pPr>
            <a:endParaRPr lang="en-US" altLang="en-US" smtClean="0">
              <a:solidFill>
                <a:srgbClr val="000000"/>
              </a:solidFill>
            </a:endParaRPr>
          </a:p>
          <a:p>
            <a:pPr>
              <a:buFontTx/>
              <a:buChar char="•"/>
            </a:pPr>
            <a:r>
              <a:rPr lang="en-US" altLang="en-US" smtClean="0">
                <a:solidFill>
                  <a:srgbClr val="000000"/>
                </a:solidFill>
              </a:rPr>
              <a:t> Not designed for human habitation</a:t>
            </a:r>
          </a:p>
          <a:p>
            <a:endParaRPr lang="en-US" alt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C429184-D46E-4DD7-955A-3F38BF359AA9}" type="slidenum">
              <a:rPr lang="en-US" altLang="en-US"/>
              <a:pPr>
                <a:spcBef>
                  <a:spcPct val="0"/>
                </a:spcBef>
              </a:pPr>
              <a:t>18</a:t>
            </a:fld>
            <a:endParaRPr lang="en-US" altLang="en-US"/>
          </a:p>
        </p:txBody>
      </p:sp>
      <p:sp>
        <p:nvSpPr>
          <p:cNvPr id="43011" name="Rectangle 2"/>
          <p:cNvSpPr>
            <a:spLocks noGrp="1" noRot="1" noChangeAspect="1" noChangeArrowheads="1" noTextEdit="1"/>
          </p:cNvSpPr>
          <p:nvPr>
            <p:ph type="sldImg"/>
          </p:nvPr>
        </p:nvSpPr>
        <p:spPr>
          <a:xfrm>
            <a:off x="1257300" y="746125"/>
            <a:ext cx="4572000" cy="3429000"/>
          </a:xfrm>
          <a:ln/>
        </p:spPr>
      </p:sp>
      <p:sp>
        <p:nvSpPr>
          <p:cNvPr id="43012" name="Rectangle 3"/>
          <p:cNvSpPr>
            <a:spLocks noGrp="1" noChangeArrowheads="1"/>
          </p:cNvSpPr>
          <p:nvPr>
            <p:ph type="body" idx="1"/>
          </p:nvPr>
        </p:nvSpPr>
        <p:spPr>
          <a:xfrm>
            <a:off x="944563" y="4449763"/>
            <a:ext cx="5197475" cy="3970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What are Confined Spaces?</a:t>
            </a:r>
          </a:p>
          <a:p>
            <a:r>
              <a:rPr lang="en-US" altLang="en-US" smtClean="0">
                <a:solidFill>
                  <a:srgbClr val="000000"/>
                </a:solidFill>
              </a:rPr>
              <a:t>Many workplaces contain areas that are considered "confined spaces" because while they are not necessarily designed for people, they are large enough for workers to enter and perform certain jobs. A confined space also has limited or restricted means for entry or exit and is not designed for continuous occupancy. Confined spaces include, but are not limited to, tanks, vessels, silos, storage bins, hoppers, vaults, pits, manholes, tunnels, equipment housings, ductwork, pipelines, etc.</a:t>
            </a:r>
          </a:p>
          <a:p>
            <a:endParaRPr lang="en-US" altLang="en-US" smtClean="0">
              <a:solidFill>
                <a:srgbClr val="000000"/>
              </a:solidFill>
            </a:endParaRPr>
          </a:p>
          <a:p>
            <a:r>
              <a:rPr lang="en-US" altLang="en-US" smtClean="0">
                <a:solidFill>
                  <a:srgbClr val="000000"/>
                </a:solidFill>
              </a:rPr>
              <a:t>OSHA uses the term "permit-required confined space" (permit space) to describe a confined space that has one or more of the following characteristics: contains or has the potential to contain a </a:t>
            </a:r>
            <a:r>
              <a:rPr lang="en-US" altLang="en-US" b="1" smtClean="0">
                <a:solidFill>
                  <a:srgbClr val="000000"/>
                </a:solidFill>
              </a:rPr>
              <a:t>hazardous atmosphere;</a:t>
            </a:r>
            <a:r>
              <a:rPr lang="en-US" altLang="en-US" smtClean="0">
                <a:solidFill>
                  <a:srgbClr val="000000"/>
                </a:solidFill>
              </a:rPr>
              <a:t> contains material that has the potential to </a:t>
            </a:r>
            <a:r>
              <a:rPr lang="en-US" altLang="en-US" b="1" smtClean="0">
                <a:solidFill>
                  <a:srgbClr val="000000"/>
                </a:solidFill>
              </a:rPr>
              <a:t>engulf an entrant</a:t>
            </a:r>
            <a:r>
              <a:rPr lang="en-US" altLang="en-US" smtClean="0">
                <a:solidFill>
                  <a:srgbClr val="000000"/>
                </a:solidFill>
              </a:rPr>
              <a:t>; has walls that converge inward or floors that slope downward and taper into a smaller area which could </a:t>
            </a:r>
            <a:r>
              <a:rPr lang="en-US" altLang="en-US" b="1" smtClean="0">
                <a:solidFill>
                  <a:srgbClr val="000000"/>
                </a:solidFill>
              </a:rPr>
              <a:t>trap or asphyxiate </a:t>
            </a:r>
            <a:r>
              <a:rPr lang="en-US" altLang="en-US" smtClean="0">
                <a:solidFill>
                  <a:srgbClr val="000000"/>
                </a:solidFill>
              </a:rPr>
              <a:t>an entrant; or contains any other </a:t>
            </a:r>
            <a:r>
              <a:rPr lang="en-US" altLang="en-US" b="1" smtClean="0">
                <a:solidFill>
                  <a:srgbClr val="000000"/>
                </a:solidFill>
              </a:rPr>
              <a:t>recognized safety or health hazard</a:t>
            </a:r>
            <a:r>
              <a:rPr lang="en-US" altLang="en-US" smtClean="0">
                <a:solidFill>
                  <a:srgbClr val="000000"/>
                </a:solidFill>
              </a:rPr>
              <a:t>, such as unguarded machinery, exposed live wires, or heat stress.</a:t>
            </a:r>
          </a:p>
          <a:p>
            <a:endParaRPr lang="en-US" altLang="en-US" b="1" smtClean="0">
              <a:solidFill>
                <a:srgbClr val="000000"/>
              </a:solidFill>
            </a:endParaRPr>
          </a:p>
          <a:p>
            <a:r>
              <a:rPr lang="en-US" altLang="en-US" b="1" smtClean="0">
                <a:solidFill>
                  <a:srgbClr val="000000"/>
                </a:solidFill>
              </a:rPr>
              <a:t>If it looks like a confined space, treat it like a confined space.</a:t>
            </a:r>
          </a:p>
          <a:p>
            <a:endParaRPr lang="en-US" alt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68DF8BB-A808-4EC2-841F-5DA5A48C96C0}" type="slidenum">
              <a:rPr lang="en-US" altLang="en-US"/>
              <a:pPr>
                <a:spcBef>
                  <a:spcPct val="0"/>
                </a:spcBef>
              </a:pPr>
              <a:t>19</a:t>
            </a:fld>
            <a:endParaRPr lang="en-US" altLang="en-US"/>
          </a:p>
        </p:txBody>
      </p:sp>
      <p:sp>
        <p:nvSpPr>
          <p:cNvPr id="45059" name="Rectangle 2"/>
          <p:cNvSpPr>
            <a:spLocks noGrp="1" noRot="1" noChangeAspect="1" noChangeArrowheads="1" noTextEdit="1"/>
          </p:cNvSpPr>
          <p:nvPr>
            <p:ph type="sldImg"/>
          </p:nvPr>
        </p:nvSpPr>
        <p:spPr>
          <a:xfrm>
            <a:off x="1257300" y="746125"/>
            <a:ext cx="4572000" cy="3429000"/>
          </a:xfrm>
          <a:ln/>
        </p:spPr>
      </p:sp>
      <p:sp>
        <p:nvSpPr>
          <p:cNvPr id="45060" name="Rectangle 3"/>
          <p:cNvSpPr>
            <a:spLocks noGrp="1" noChangeArrowheads="1"/>
          </p:cNvSpPr>
          <p:nvPr>
            <p:ph type="body" idx="1"/>
          </p:nvPr>
        </p:nvSpPr>
        <p:spPr>
          <a:xfrm>
            <a:off x="944563" y="4449763"/>
            <a:ext cx="5197475" cy="4351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Common Shipboard Confined Spaces</a:t>
            </a:r>
          </a:p>
          <a:p>
            <a:endParaRPr lang="en-US" altLang="en-US" sz="800" b="1" smtClean="0">
              <a:solidFill>
                <a:srgbClr val="000000"/>
              </a:solidFill>
            </a:endParaRPr>
          </a:p>
          <a:p>
            <a:r>
              <a:rPr lang="en-US" altLang="en-US" smtClean="0">
                <a:solidFill>
                  <a:srgbClr val="000000"/>
                </a:solidFill>
              </a:rPr>
              <a:t>The following are common shipboard confined spaces (Not all inclusive)</a:t>
            </a:r>
          </a:p>
          <a:p>
            <a:endParaRPr lang="en-US" altLang="en-US" sz="800" smtClean="0">
              <a:solidFill>
                <a:srgbClr val="000000"/>
              </a:solidFill>
            </a:endParaRPr>
          </a:p>
          <a:p>
            <a:pPr>
              <a:buFontTx/>
              <a:buChar char="•"/>
            </a:pPr>
            <a:r>
              <a:rPr lang="en-US" altLang="en-US" smtClean="0">
                <a:solidFill>
                  <a:srgbClr val="000000"/>
                </a:solidFill>
              </a:rPr>
              <a:t> </a:t>
            </a:r>
            <a:r>
              <a:rPr lang="en-US" altLang="en-US" smtClean="0"/>
              <a:t>* Engine rooms</a:t>
            </a:r>
          </a:p>
          <a:p>
            <a:pPr>
              <a:buFontTx/>
              <a:buChar char="•"/>
            </a:pPr>
            <a:endParaRPr lang="en-US" altLang="en-US" sz="800" smtClean="0"/>
          </a:p>
          <a:p>
            <a:pPr>
              <a:buFontTx/>
              <a:buChar char="•"/>
            </a:pPr>
            <a:r>
              <a:rPr lang="en-US" altLang="en-US" smtClean="0"/>
              <a:t> * Bilges</a:t>
            </a:r>
          </a:p>
          <a:p>
            <a:pPr>
              <a:buFontTx/>
              <a:buChar char="•"/>
            </a:pPr>
            <a:endParaRPr lang="en-US" altLang="en-US" sz="800" smtClean="0"/>
          </a:p>
          <a:p>
            <a:pPr>
              <a:buFontTx/>
              <a:buChar char="•"/>
            </a:pPr>
            <a:r>
              <a:rPr lang="en-US" altLang="en-US" smtClean="0"/>
              <a:t> * Pump rooms</a:t>
            </a:r>
          </a:p>
          <a:p>
            <a:pPr>
              <a:buFontTx/>
              <a:buChar char="•"/>
            </a:pPr>
            <a:endParaRPr lang="en-US" altLang="en-US" sz="800" smtClean="0"/>
          </a:p>
          <a:p>
            <a:pPr>
              <a:buFontTx/>
              <a:buChar char="•"/>
            </a:pPr>
            <a:r>
              <a:rPr lang="en-US" altLang="en-US" smtClean="0"/>
              <a:t> Cofferdams</a:t>
            </a:r>
          </a:p>
          <a:p>
            <a:pPr>
              <a:buFontTx/>
              <a:buChar char="•"/>
            </a:pPr>
            <a:endParaRPr lang="en-US" altLang="en-US" sz="800" smtClean="0"/>
          </a:p>
          <a:p>
            <a:pPr>
              <a:buFontTx/>
              <a:buChar char="•"/>
            </a:pPr>
            <a:r>
              <a:rPr lang="en-US" altLang="en-US" smtClean="0"/>
              <a:t> * Cargo holds</a:t>
            </a:r>
          </a:p>
          <a:p>
            <a:endParaRPr lang="en-US" altLang="en-US" sz="800" smtClean="0"/>
          </a:p>
          <a:p>
            <a:pPr>
              <a:buFontTx/>
              <a:buChar char="•"/>
            </a:pPr>
            <a:r>
              <a:rPr lang="en-US" altLang="en-US" smtClean="0"/>
              <a:t> Water and fuel tanks</a:t>
            </a:r>
          </a:p>
          <a:p>
            <a:pPr>
              <a:buFontTx/>
              <a:buChar char="•"/>
            </a:pPr>
            <a:endParaRPr lang="en-US" altLang="en-US" sz="800" smtClean="0"/>
          </a:p>
          <a:p>
            <a:pPr>
              <a:buFontTx/>
              <a:buChar char="•"/>
            </a:pPr>
            <a:r>
              <a:rPr lang="en-US" altLang="en-US" smtClean="0"/>
              <a:t> Ballast tanks</a:t>
            </a:r>
          </a:p>
          <a:p>
            <a:pPr>
              <a:buFontTx/>
              <a:buChar char="•"/>
            </a:pPr>
            <a:endParaRPr lang="en-US" altLang="en-US" sz="800" smtClean="0"/>
          </a:p>
          <a:p>
            <a:pPr>
              <a:buFontTx/>
              <a:buChar char="•"/>
            </a:pPr>
            <a:r>
              <a:rPr lang="en-US" altLang="en-US" smtClean="0"/>
              <a:t> Void tanks</a:t>
            </a:r>
          </a:p>
          <a:p>
            <a:endParaRPr lang="en-US" altLang="en-US" sz="800" smtClean="0">
              <a:solidFill>
                <a:srgbClr val="000000"/>
              </a:solidFill>
            </a:endParaRPr>
          </a:p>
          <a:p>
            <a:pPr>
              <a:buFontTx/>
              <a:buChar char="•"/>
            </a:pPr>
            <a:r>
              <a:rPr lang="en-US" altLang="en-US" smtClean="0">
                <a:solidFill>
                  <a:srgbClr val="000000"/>
                </a:solidFill>
              </a:rPr>
              <a:t> Chain lockers</a:t>
            </a:r>
          </a:p>
          <a:p>
            <a:endParaRPr lang="en-US" altLang="en-US" smtClean="0">
              <a:solidFill>
                <a:srgbClr val="000000"/>
              </a:solidFill>
            </a:endParaRPr>
          </a:p>
        </p:txBody>
      </p:sp>
      <p:sp>
        <p:nvSpPr>
          <p:cNvPr id="45061" name="TextBox 1"/>
          <p:cNvSpPr txBox="1">
            <a:spLocks noChangeArrowheads="1"/>
          </p:cNvSpPr>
          <p:nvPr/>
        </p:nvSpPr>
        <p:spPr bwMode="auto">
          <a:xfrm>
            <a:off x="3009900" y="8116888"/>
            <a:ext cx="249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t>*     By definition, these may or </a:t>
            </a:r>
          </a:p>
          <a:p>
            <a:pPr eaLnBrk="1" hangingPunct="1">
              <a:spcBef>
                <a:spcPct val="0"/>
              </a:spcBef>
            </a:pPr>
            <a:r>
              <a:rPr lang="en-US" altLang="en-US"/>
              <a:t>       may not be a confined space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6713E1E-0C61-4B91-B1B1-B2F4295F18C8}" type="slidenum">
              <a:rPr lang="en-US" altLang="en-US"/>
              <a:pPr>
                <a:spcBef>
                  <a:spcPct val="0"/>
                </a:spcBef>
              </a:pPr>
              <a:t>2</a:t>
            </a:fld>
            <a:endParaRPr lang="en-US" altLang="en-US"/>
          </a:p>
        </p:txBody>
      </p:sp>
      <p:sp>
        <p:nvSpPr>
          <p:cNvPr id="10243"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8C80D75-9E2F-45C3-B4C7-85F75111B420}" type="slidenum">
              <a:rPr lang="en-US" altLang="en-US">
                <a:cs typeface="Arial" charset="0"/>
              </a:rPr>
              <a:pPr algn="r" eaLnBrk="1" hangingPunct="1">
                <a:spcBef>
                  <a:spcPct val="0"/>
                </a:spcBef>
              </a:pPr>
              <a:t>2</a:t>
            </a:fld>
            <a:endParaRPr lang="en-US" altLang="en-US">
              <a:cs typeface="Arial" charset="0"/>
            </a:endParaRPr>
          </a:p>
        </p:txBody>
      </p:sp>
      <p:sp>
        <p:nvSpPr>
          <p:cNvPr id="10244" name="Rectangle 1026"/>
          <p:cNvSpPr>
            <a:spLocks noGrp="1" noRot="1" noChangeAspect="1" noChangeArrowheads="1" noTextEdit="1"/>
          </p:cNvSpPr>
          <p:nvPr>
            <p:ph type="sldImg"/>
          </p:nvPr>
        </p:nvSpPr>
        <p:spPr>
          <a:ln/>
        </p:spPr>
      </p:sp>
      <p:sp>
        <p:nvSpPr>
          <p:cNvPr id="106501" name="Rectangle 1027"/>
          <p:cNvSpPr>
            <a:spLocks noChangeArrowheads="1"/>
          </p:cNvSpPr>
          <p:nvPr/>
        </p:nvSpPr>
        <p:spPr bwMode="auto">
          <a:xfrm>
            <a:off x="630238" y="4451350"/>
            <a:ext cx="5668962"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defRPr/>
            </a:pPr>
            <a:r>
              <a:rPr lang="en-US" altLang="en-US" b="1" dirty="0" smtClean="0"/>
              <a:t>Working In and Around Confined Spaces</a:t>
            </a:r>
          </a:p>
          <a:p>
            <a:pPr>
              <a:defRPr/>
            </a:pPr>
            <a:endParaRPr lang="en-US" altLang="en-US" sz="800" b="1" dirty="0" smtClean="0"/>
          </a:p>
          <a:p>
            <a:pPr>
              <a:defRPr/>
            </a:pPr>
            <a:r>
              <a:rPr lang="en-US" altLang="en-US" dirty="0" smtClean="0"/>
              <a:t>At the completion of this lesson, It is expected that you will: </a:t>
            </a:r>
            <a:endParaRPr lang="en-US" altLang="en-US" sz="800" dirty="0" smtClean="0"/>
          </a:p>
          <a:p>
            <a:pPr marL="235115" indent="-235115" eaLnBrk="1" hangingPunct="1">
              <a:buFontTx/>
              <a:buChar char="•"/>
              <a:defRPr/>
            </a:pPr>
            <a:r>
              <a:rPr lang="en-US" altLang="en-US" dirty="0"/>
              <a:t> </a:t>
            </a:r>
            <a:r>
              <a:rPr lang="en-US" dirty="0"/>
              <a:t>Describe the organization known as </a:t>
            </a:r>
            <a:r>
              <a:rPr lang="en-US" dirty="0" smtClean="0"/>
              <a:t>OSHA</a:t>
            </a:r>
          </a:p>
          <a:p>
            <a:pPr eaLnBrk="1" hangingPunct="1">
              <a:defRPr/>
            </a:pPr>
            <a:endParaRPr lang="en-US" sz="800" dirty="0" smtClean="0"/>
          </a:p>
          <a:p>
            <a:pPr marL="235115" indent="-235115" eaLnBrk="1" hangingPunct="1">
              <a:buFontTx/>
              <a:buChar char="•"/>
              <a:defRPr/>
            </a:pPr>
            <a:r>
              <a:rPr lang="en-US" dirty="0" smtClean="0"/>
              <a:t>Understand </a:t>
            </a:r>
            <a:r>
              <a:rPr lang="en-US" dirty="0"/>
              <a:t>your </a:t>
            </a:r>
            <a:r>
              <a:rPr lang="en-US" dirty="0" smtClean="0"/>
              <a:t>rights, including what </a:t>
            </a:r>
            <a:r>
              <a:rPr lang="en-US" dirty="0"/>
              <a:t>“No Retribution” means</a:t>
            </a:r>
          </a:p>
          <a:p>
            <a:pPr eaLnBrk="1" hangingPunct="1">
              <a:defRPr/>
            </a:pPr>
            <a:endParaRPr lang="en-US" sz="800" dirty="0"/>
          </a:p>
          <a:p>
            <a:pPr marL="235115" indent="-235115" eaLnBrk="1" hangingPunct="1">
              <a:buFontTx/>
              <a:buChar char="•"/>
              <a:defRPr/>
            </a:pPr>
            <a:r>
              <a:rPr lang="en-US" dirty="0"/>
              <a:t>Know how to file a </a:t>
            </a:r>
            <a:r>
              <a:rPr lang="en-US" dirty="0" smtClean="0"/>
              <a:t>complaint with OSHA</a:t>
            </a:r>
          </a:p>
          <a:p>
            <a:pPr marL="235115" indent="-235115" eaLnBrk="1" hangingPunct="1">
              <a:buFontTx/>
              <a:buChar char="•"/>
              <a:defRPr/>
            </a:pPr>
            <a:endParaRPr lang="en-US" sz="800" dirty="0"/>
          </a:p>
          <a:p>
            <a:pPr marL="235115" indent="-235115" eaLnBrk="1" hangingPunct="1">
              <a:buFontTx/>
              <a:buChar char="•"/>
              <a:defRPr/>
            </a:pPr>
            <a:r>
              <a:rPr lang="en-US" dirty="0" smtClean="0"/>
              <a:t>Be able to </a:t>
            </a:r>
            <a:r>
              <a:rPr lang="en-US" b="1" i="1" dirty="0" smtClean="0"/>
              <a:t>define a confined space</a:t>
            </a:r>
          </a:p>
          <a:p>
            <a:pPr marL="235115" indent="-235115" eaLnBrk="1" hangingPunct="1">
              <a:buFontTx/>
              <a:buChar char="•"/>
              <a:defRPr/>
            </a:pPr>
            <a:endParaRPr lang="en-US" sz="800" dirty="0" smtClean="0"/>
          </a:p>
          <a:p>
            <a:pPr marL="235115" indent="-235115" eaLnBrk="1" hangingPunct="1">
              <a:buFontTx/>
              <a:buChar char="•"/>
              <a:defRPr/>
            </a:pPr>
            <a:r>
              <a:rPr lang="en-US" altLang="en-US" dirty="0" smtClean="0"/>
              <a:t>Understand </a:t>
            </a:r>
            <a:r>
              <a:rPr lang="en-US" altLang="en-US" b="1" i="1" dirty="0" smtClean="0"/>
              <a:t>confined space hazards</a:t>
            </a:r>
          </a:p>
          <a:p>
            <a:pPr marL="235115" indent="-235115" eaLnBrk="1" hangingPunct="1">
              <a:buFontTx/>
              <a:buChar char="•"/>
              <a:defRPr/>
            </a:pPr>
            <a:endParaRPr lang="en-US" altLang="en-US" sz="800" b="1" i="1" dirty="0"/>
          </a:p>
          <a:p>
            <a:pPr marL="235115" indent="-235115" eaLnBrk="1" hangingPunct="1">
              <a:buFontTx/>
              <a:buChar char="•"/>
              <a:defRPr/>
            </a:pPr>
            <a:r>
              <a:rPr lang="en-US" altLang="en-US" dirty="0" smtClean="0"/>
              <a:t>Understand common </a:t>
            </a:r>
            <a:r>
              <a:rPr lang="en-US" altLang="en-US" b="1" i="1" dirty="0" smtClean="0"/>
              <a:t>confined space terms</a:t>
            </a:r>
          </a:p>
          <a:p>
            <a:pPr eaLnBrk="1" hangingPunct="1">
              <a:defRPr/>
            </a:pPr>
            <a:endParaRPr lang="en-US" altLang="en-US" sz="800" dirty="0" smtClean="0"/>
          </a:p>
          <a:p>
            <a:pPr marL="235115" indent="-235115" eaLnBrk="1" hangingPunct="1">
              <a:buFontTx/>
              <a:buChar char="•"/>
              <a:defRPr/>
            </a:pPr>
            <a:r>
              <a:rPr lang="en-US" altLang="en-US" b="1" i="1" dirty="0" smtClean="0"/>
              <a:t>Recognize</a:t>
            </a:r>
            <a:r>
              <a:rPr lang="en-US" altLang="en-US" dirty="0" smtClean="0"/>
              <a:t> confined spaces</a:t>
            </a:r>
          </a:p>
          <a:p>
            <a:pPr marL="235115" indent="-235115" eaLnBrk="1" hangingPunct="1">
              <a:buFontTx/>
              <a:buChar char="•"/>
              <a:defRPr/>
            </a:pPr>
            <a:endParaRPr lang="en-US" altLang="en-US" sz="800" dirty="0" smtClean="0"/>
          </a:p>
          <a:p>
            <a:pPr marL="235115" indent="-235115" eaLnBrk="1" hangingPunct="1">
              <a:buFontTx/>
              <a:buChar char="•"/>
              <a:defRPr/>
            </a:pPr>
            <a:r>
              <a:rPr lang="en-US" altLang="en-US" dirty="0" smtClean="0"/>
              <a:t>Understand how confined spaces are </a:t>
            </a:r>
            <a:r>
              <a:rPr lang="en-US" altLang="en-US" b="1" i="1" dirty="0" smtClean="0"/>
              <a:t>evaluated</a:t>
            </a:r>
          </a:p>
          <a:p>
            <a:pPr eaLnBrk="1" hangingPunct="1">
              <a:defRPr/>
            </a:pPr>
            <a:endParaRPr lang="en-US" altLang="en-US" sz="800" dirty="0" smtClean="0"/>
          </a:p>
          <a:p>
            <a:pPr marL="235115" indent="-235115" eaLnBrk="1" hangingPunct="1">
              <a:buFontTx/>
              <a:buChar char="•"/>
              <a:defRPr/>
            </a:pPr>
            <a:r>
              <a:rPr lang="en-US" altLang="en-US" dirty="0" smtClean="0"/>
              <a:t>Understand and use confined space </a:t>
            </a:r>
            <a:r>
              <a:rPr lang="en-US" altLang="en-US" b="1" i="1" dirty="0" smtClean="0"/>
              <a:t>controls</a:t>
            </a:r>
            <a:endParaRPr lang="en-US" altLang="en-US" b="1" i="1" dirty="0"/>
          </a:p>
          <a:p>
            <a:pPr marL="235115" indent="-235115" eaLnBrk="1" hangingPunct="1">
              <a:buFontTx/>
              <a:buChar char="•"/>
              <a:defRPr/>
            </a:pPr>
            <a:endParaRPr lang="en-US" altLang="en-US" dirty="0">
              <a:solidFill>
                <a:srgbClr val="FF0000"/>
              </a:solidFill>
            </a:endParaRPr>
          </a:p>
          <a:p>
            <a:pPr>
              <a:buFontTx/>
              <a:buChar char="•"/>
              <a:defRPr/>
            </a:pPr>
            <a:endParaRPr lang="en-US" altLang="en-US" dirty="0" smtClean="0">
              <a:solidFill>
                <a:srgbClr val="000000"/>
              </a:solidFill>
            </a:endParaRPr>
          </a:p>
          <a:p>
            <a:pPr>
              <a:buFontTx/>
              <a:buChar char="•"/>
              <a:defRPr/>
            </a:pPr>
            <a:endParaRPr lang="en-US" altLang="en-US" dirty="0" smtClean="0">
              <a:solidFill>
                <a:srgbClr val="CC0000"/>
              </a:solidFill>
            </a:endParaRPr>
          </a:p>
          <a:p>
            <a:pPr>
              <a:buFontTx/>
              <a:buChar char="•"/>
              <a:defRPr/>
            </a:pPr>
            <a:endParaRPr lang="en-US" altLang="en-US" dirty="0" smtClean="0"/>
          </a:p>
          <a:p>
            <a:pPr>
              <a:defRPr/>
            </a:pPr>
            <a:endParaRPr lang="en-US" altLang="en-US" dirty="0" smtClean="0">
              <a:solidFill>
                <a:srgbClr val="CC0000"/>
              </a:solidFill>
            </a:endParaRPr>
          </a:p>
          <a:p>
            <a:pPr>
              <a:buFontTx/>
              <a:buChar char="•"/>
              <a:defRPr/>
            </a:pPr>
            <a:endParaRPr lang="en-US" altLang="en-US" dirty="0" smtClean="0"/>
          </a:p>
          <a:p>
            <a:pPr>
              <a:defRPr/>
            </a:pPr>
            <a:r>
              <a:rPr lang="en-US" altLang="en-US" dirty="0" smtClean="0"/>
              <a:t> </a:t>
            </a:r>
          </a:p>
          <a:p>
            <a:pPr>
              <a:defRPr/>
            </a:pPr>
            <a:endParaRPr lang="en-US" altLang="en-US" dirty="0" smtClean="0"/>
          </a:p>
          <a:p>
            <a:pPr>
              <a:defRPr/>
            </a:pPr>
            <a:endParaRPr lang="en-US" altLang="en-US" dirty="0" smtClean="0"/>
          </a:p>
        </p:txBody>
      </p:sp>
      <p:sp>
        <p:nvSpPr>
          <p:cNvPr id="2" name="Notes Placeholder 1"/>
          <p:cNvSpPr>
            <a:spLocks noGrp="1"/>
          </p:cNvSpPr>
          <p:nvPr>
            <p:ph type="body" idx="1"/>
          </p:nvPr>
        </p:nvSpPr>
        <p:spPr/>
        <p:txBody>
          <a:bodyPr/>
          <a:lstStyle/>
          <a:p>
            <a:pPr eaLnBrk="1" hangingPunct="1">
              <a:lnSpc>
                <a:spcPct val="85000"/>
              </a:lnSpc>
            </a:pPr>
            <a:r>
              <a:rPr lang="en-US" altLang="en-US" b="1" dirty="0" smtClean="0"/>
              <a:t>Introduction</a:t>
            </a:r>
          </a:p>
          <a:p>
            <a:pPr eaLnBrk="1" hangingPunct="1"/>
            <a:r>
              <a:rPr lang="en-US" altLang="en-US" dirty="0" smtClean="0"/>
              <a:t>Welcome to Confined Space training course.  </a:t>
            </a:r>
            <a:r>
              <a:rPr lang="en-US" altLang="en-US" b="1" dirty="0" smtClean="0"/>
              <a:t>This course is designed to provide you with the knowledge needed to work safely when working in confined spaces in a shipyard environment</a:t>
            </a:r>
            <a:r>
              <a:rPr lang="en-US" altLang="en-US" dirty="0" smtClean="0"/>
              <a:t>.  The target audience of this training is shipyard workers who work on-board a vessel and therefore the course content is based primarily on Federal OSHA standards. References are from 29 CFR 1915, and when appropriate NAVSEA Standard Items. This class covers not only OSHA regulations but also some Navy requirements as well as host yard rules and expectations.</a:t>
            </a:r>
          </a:p>
          <a:p>
            <a:pPr eaLnBrk="1" hangingPunct="1">
              <a:lnSpc>
                <a:spcPct val="85000"/>
              </a:lnSpc>
            </a:pPr>
            <a:r>
              <a:rPr lang="en-US" altLang="en-US" dirty="0" smtClean="0"/>
              <a:t> </a:t>
            </a:r>
            <a:endParaRPr lang="en-US" altLang="en-US" b="1" dirty="0" smtClean="0"/>
          </a:p>
          <a:p>
            <a:pPr eaLnBrk="1" hangingPunct="1">
              <a:lnSpc>
                <a:spcPct val="85000"/>
              </a:lnSpc>
            </a:pPr>
            <a:r>
              <a:rPr lang="en-US" altLang="en-US" b="1" dirty="0" smtClean="0"/>
              <a:t>Design Delivery Strategy</a:t>
            </a:r>
          </a:p>
          <a:p>
            <a:pPr eaLnBrk="1" hangingPunct="1">
              <a:lnSpc>
                <a:spcPct val="85000"/>
              </a:lnSpc>
            </a:pPr>
            <a:r>
              <a:rPr lang="en-US" altLang="en-US" dirty="0" smtClean="0"/>
              <a:t>The delivery will be: Instructor-led, video-supported and conducted in a classroom.  You will be asked to participate and demonstrate your knowledge throughout the course.  </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7786E47-EA82-4BAA-B168-C3438268356F}" type="slidenum">
              <a:rPr lang="en-US" altLang="en-US"/>
              <a:pPr>
                <a:spcBef>
                  <a:spcPct val="0"/>
                </a:spcBef>
              </a:pPr>
              <a:t>20</a:t>
            </a:fld>
            <a:endParaRPr lang="en-US" altLang="en-US"/>
          </a:p>
        </p:txBody>
      </p:sp>
      <p:sp>
        <p:nvSpPr>
          <p:cNvPr id="471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Why Go Into a Confined Space?</a:t>
            </a:r>
          </a:p>
          <a:p>
            <a:pPr>
              <a:defRPr/>
            </a:pPr>
            <a:endParaRPr lang="en-US" b="1" dirty="0" smtClean="0"/>
          </a:p>
          <a:p>
            <a:pPr marL="171450" indent="-171450">
              <a:buFont typeface="Arial" panose="020B0604020202020204" pitchFamily="34" charset="0"/>
              <a:buChar char="•"/>
              <a:defRPr/>
            </a:pPr>
            <a:r>
              <a:rPr lang="en-US" dirty="0" smtClean="0"/>
              <a:t>Repair</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Maintenance</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Inspect</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Retrieve</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Other </a:t>
            </a:r>
            <a:r>
              <a:rPr lang="en-US" sz="16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1600" dirty="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849C9F1-384E-4F24-81F8-868D40F7888C}" type="slidenum">
              <a:rPr lang="en-US" altLang="en-US"/>
              <a:pPr>
                <a:spcBef>
                  <a:spcPct val="0"/>
                </a:spcBef>
              </a:pPr>
              <a:t>21</a:t>
            </a:fld>
            <a:endParaRPr lang="en-US" altLang="en-US"/>
          </a:p>
        </p:txBody>
      </p:sp>
      <p:sp>
        <p:nvSpPr>
          <p:cNvPr id="49155"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DAE19EC-58FE-4118-AA4A-133F1827135F}" type="slidenum">
              <a:rPr lang="en-US" altLang="en-US">
                <a:cs typeface="Arial" charset="0"/>
              </a:rPr>
              <a:pPr algn="r" eaLnBrk="1" hangingPunct="1">
                <a:spcBef>
                  <a:spcPct val="0"/>
                </a:spcBef>
              </a:pPr>
              <a:t>21</a:t>
            </a:fld>
            <a:endParaRPr lang="en-US" altLang="en-US">
              <a:cs typeface="Arial" charset="0"/>
            </a:endParaRPr>
          </a:p>
        </p:txBody>
      </p:sp>
      <p:sp>
        <p:nvSpPr>
          <p:cNvPr id="49156" name="Rectangle 1026"/>
          <p:cNvSpPr>
            <a:spLocks noGrp="1" noRot="1" noChangeAspect="1" noChangeArrowheads="1" noTextEdit="1"/>
          </p:cNvSpPr>
          <p:nvPr>
            <p:ph type="sldImg"/>
          </p:nvPr>
        </p:nvSpPr>
        <p:spPr>
          <a:ln/>
        </p:spPr>
      </p:sp>
      <p:sp>
        <p:nvSpPr>
          <p:cNvPr id="106501" name="Rectangle 1027"/>
          <p:cNvSpPr>
            <a:spLocks noChangeArrowheads="1"/>
          </p:cNvSpPr>
          <p:nvPr/>
        </p:nvSpPr>
        <p:spPr bwMode="auto">
          <a:xfrm>
            <a:off x="630238" y="4451350"/>
            <a:ext cx="5668962"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defRPr/>
            </a:pPr>
            <a:r>
              <a:rPr lang="en-US" altLang="en-US" sz="1100" b="1" dirty="0" smtClean="0"/>
              <a:t> </a:t>
            </a:r>
            <a:r>
              <a:rPr lang="en-US" altLang="en-US" sz="1100" b="1" dirty="0"/>
              <a:t>General </a:t>
            </a:r>
            <a:r>
              <a:rPr lang="en-US" altLang="en-US" sz="1100" b="1" dirty="0" smtClean="0"/>
              <a:t>Hazards</a:t>
            </a:r>
          </a:p>
          <a:p>
            <a:pPr marL="235115" indent="-235115" eaLnBrk="1" hangingPunct="1">
              <a:buFontTx/>
              <a:buChar char="•"/>
              <a:defRPr/>
            </a:pPr>
            <a:r>
              <a:rPr lang="en-US" altLang="en-US" dirty="0" smtClean="0"/>
              <a:t>Work </a:t>
            </a:r>
            <a:r>
              <a:rPr lang="en-US" altLang="en-US" dirty="0"/>
              <a:t>in confined and enclosed space has a greater likelihood of causing fatalities, severe injuries and illness than any </a:t>
            </a:r>
            <a:r>
              <a:rPr lang="en-US" altLang="en-US" dirty="0" smtClean="0"/>
              <a:t>other type </a:t>
            </a:r>
            <a:r>
              <a:rPr lang="en-US" altLang="en-US" dirty="0"/>
              <a:t>of shipyard work or onboard ships.</a:t>
            </a:r>
          </a:p>
          <a:p>
            <a:pPr marL="235115" indent="-235115" eaLnBrk="1" hangingPunct="1">
              <a:buFontTx/>
              <a:buChar char="•"/>
              <a:defRPr/>
            </a:pPr>
            <a:r>
              <a:rPr lang="en-US" altLang="en-US" dirty="0"/>
              <a:t>The key hazards associated with confined spaces are:</a:t>
            </a:r>
          </a:p>
          <a:p>
            <a:pPr marL="235115" indent="-235115" eaLnBrk="1" hangingPunct="1">
              <a:buFontTx/>
              <a:buChar char="•"/>
              <a:defRPr/>
            </a:pPr>
            <a:r>
              <a:rPr lang="en-US" altLang="en-US" dirty="0"/>
              <a:t>— serious risk of fire or explosion;</a:t>
            </a:r>
          </a:p>
          <a:p>
            <a:pPr marL="235115" indent="-235115" eaLnBrk="1" hangingPunct="1">
              <a:buFontTx/>
              <a:buChar char="•"/>
              <a:defRPr/>
            </a:pPr>
            <a:r>
              <a:rPr lang="en-US" altLang="en-US" dirty="0"/>
              <a:t>— loss of consciousness from asphyxiation arising from gas, fumes, </a:t>
            </a:r>
            <a:r>
              <a:rPr lang="en-US" altLang="en-US" dirty="0" smtClean="0"/>
              <a:t>vapor </a:t>
            </a:r>
            <a:r>
              <a:rPr lang="en-US" altLang="en-US" dirty="0"/>
              <a:t>or lack of </a:t>
            </a:r>
            <a:r>
              <a:rPr lang="en-US" altLang="en-US" dirty="0" smtClean="0"/>
              <a:t>  oxygen</a:t>
            </a:r>
            <a:r>
              <a:rPr lang="en-US" altLang="en-US" dirty="0"/>
              <a:t>;</a:t>
            </a:r>
          </a:p>
          <a:p>
            <a:pPr marL="235115" indent="-235115" eaLnBrk="1" hangingPunct="1">
              <a:buFontTx/>
              <a:buChar char="•"/>
              <a:defRPr/>
            </a:pPr>
            <a:r>
              <a:rPr lang="en-US" altLang="en-US" dirty="0"/>
              <a:t>— drowning arising from increased water level;</a:t>
            </a:r>
          </a:p>
          <a:p>
            <a:pPr marL="235115" indent="-235115" eaLnBrk="1" hangingPunct="1">
              <a:buFontTx/>
              <a:buChar char="•"/>
              <a:defRPr/>
            </a:pPr>
            <a:r>
              <a:rPr lang="en-US" altLang="en-US" dirty="0"/>
              <a:t>— loss of consciousness arising from an increase in body temperature;</a:t>
            </a:r>
          </a:p>
          <a:p>
            <a:pPr marL="235115" indent="-235115" eaLnBrk="1" hangingPunct="1">
              <a:buFontTx/>
              <a:buChar char="•"/>
              <a:defRPr/>
            </a:pPr>
            <a:r>
              <a:rPr lang="en-US" altLang="en-US" dirty="0"/>
              <a:t>— asphyxiation/suffocation arising from free flowing solid (engulfment) or the inability to reach a breathable atmosphere </a:t>
            </a:r>
            <a:r>
              <a:rPr lang="en-US" altLang="en-US" dirty="0" smtClean="0"/>
              <a:t>due to </a:t>
            </a:r>
            <a:r>
              <a:rPr lang="en-US" altLang="en-US" dirty="0"/>
              <a:t>entrapment</a:t>
            </a:r>
            <a:r>
              <a:rPr lang="en-US" altLang="en-US" dirty="0" smtClean="0"/>
              <a:t>.</a:t>
            </a:r>
          </a:p>
          <a:p>
            <a:pPr marL="235115" indent="-235115" eaLnBrk="1" hangingPunct="1">
              <a:buFontTx/>
              <a:buChar char="•"/>
              <a:defRPr/>
            </a:pPr>
            <a:endParaRPr lang="en-US" altLang="en-US" dirty="0"/>
          </a:p>
          <a:p>
            <a:pPr marL="235115" indent="-235115" eaLnBrk="1" hangingPunct="1">
              <a:spcBef>
                <a:spcPts val="0"/>
              </a:spcBef>
              <a:buFontTx/>
              <a:buChar char="•"/>
              <a:defRPr/>
            </a:pPr>
            <a:r>
              <a:rPr lang="en-US" altLang="en-US" dirty="0" smtClean="0"/>
              <a:t>Workers </a:t>
            </a:r>
            <a:r>
              <a:rPr lang="en-US" altLang="en-US" dirty="0"/>
              <a:t>will routinely enter confined spaces that are difficult to access due to small and/or narrow openings. There may </a:t>
            </a:r>
            <a:r>
              <a:rPr lang="en-US" altLang="en-US" dirty="0" smtClean="0"/>
              <a:t>be physical </a:t>
            </a:r>
            <a:r>
              <a:rPr lang="en-US" altLang="en-US" dirty="0"/>
              <a:t>constraints within the space which need to be considered, and the space itself may be cramped permitting only</a:t>
            </a:r>
          </a:p>
          <a:p>
            <a:pPr eaLnBrk="1" hangingPunct="1">
              <a:spcBef>
                <a:spcPts val="0"/>
              </a:spcBef>
              <a:defRPr/>
            </a:pPr>
            <a:r>
              <a:rPr lang="en-US" altLang="en-US" dirty="0"/>
              <a:t> </a:t>
            </a:r>
            <a:r>
              <a:rPr lang="en-US" altLang="en-US" dirty="0" smtClean="0"/>
              <a:t>     restricted </a:t>
            </a:r>
            <a:r>
              <a:rPr lang="en-US" altLang="en-US" dirty="0"/>
              <a:t>mobility.</a:t>
            </a:r>
          </a:p>
          <a:p>
            <a:pPr marL="235115" indent="-235115" eaLnBrk="1" hangingPunct="1">
              <a:buFontTx/>
              <a:buChar char="•"/>
              <a:defRPr/>
            </a:pPr>
            <a:r>
              <a:rPr lang="en-US" altLang="en-US" dirty="0"/>
              <a:t>Given the usual enclosed and darkened nature of a confined space this activity ideally should not be carried out by </a:t>
            </a:r>
            <a:r>
              <a:rPr lang="en-US" altLang="en-US" dirty="0" smtClean="0"/>
              <a:t>personnel suffering </a:t>
            </a:r>
            <a:r>
              <a:rPr lang="en-US" altLang="en-US" dirty="0"/>
              <a:t>from phobias (e.g. claustrophobia) or who are susceptible to panic or anxiety attacks. </a:t>
            </a:r>
          </a:p>
          <a:p>
            <a:pPr>
              <a:buFontTx/>
              <a:buChar char="•"/>
              <a:defRPr/>
            </a:pPr>
            <a:endParaRPr lang="en-US" altLang="en-US" dirty="0" smtClean="0">
              <a:solidFill>
                <a:srgbClr val="000000"/>
              </a:solidFill>
            </a:endParaRPr>
          </a:p>
          <a:p>
            <a:pPr>
              <a:buFontTx/>
              <a:buChar char="•"/>
              <a:defRPr/>
            </a:pPr>
            <a:endParaRPr lang="en-US" altLang="en-US" dirty="0" smtClean="0">
              <a:solidFill>
                <a:srgbClr val="CC0000"/>
              </a:solidFill>
            </a:endParaRPr>
          </a:p>
          <a:p>
            <a:pPr>
              <a:buFontTx/>
              <a:buChar char="•"/>
              <a:defRPr/>
            </a:pPr>
            <a:endParaRPr lang="en-US" altLang="en-US" dirty="0" smtClean="0"/>
          </a:p>
          <a:p>
            <a:pPr>
              <a:defRPr/>
            </a:pPr>
            <a:endParaRPr lang="en-US" altLang="en-US" dirty="0" smtClean="0">
              <a:solidFill>
                <a:srgbClr val="CC0000"/>
              </a:solidFill>
            </a:endParaRPr>
          </a:p>
          <a:p>
            <a:pPr>
              <a:buFontTx/>
              <a:buChar char="•"/>
              <a:defRPr/>
            </a:pPr>
            <a:endParaRPr lang="en-US" altLang="en-US" dirty="0" smtClean="0"/>
          </a:p>
          <a:p>
            <a:pPr>
              <a:defRPr/>
            </a:pPr>
            <a:r>
              <a:rPr lang="en-US" altLang="en-US" dirty="0" smtClean="0"/>
              <a:t> </a:t>
            </a:r>
          </a:p>
          <a:p>
            <a:pPr>
              <a:defRPr/>
            </a:pPr>
            <a:endParaRPr lang="en-US" altLang="en-US" dirty="0" smtClean="0"/>
          </a:p>
          <a:p>
            <a:pPr>
              <a:defRPr/>
            </a:pPr>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E568FA-7AEE-4C47-8F76-7EFBC1F68163}" type="slidenum">
              <a:rPr lang="en-US" altLang="en-US"/>
              <a:pPr>
                <a:spcBef>
                  <a:spcPct val="0"/>
                </a:spcBef>
              </a:pPr>
              <a:t>22</a:t>
            </a:fld>
            <a:endParaRPr lang="en-US" altLang="en-US"/>
          </a:p>
        </p:txBody>
      </p:sp>
      <p:sp>
        <p:nvSpPr>
          <p:cNvPr id="512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Hazards</a:t>
            </a:r>
          </a:p>
          <a:p>
            <a:pPr>
              <a:defRPr/>
            </a:pPr>
            <a:r>
              <a:rPr lang="en-US" dirty="0" smtClean="0"/>
              <a:t>Hazards found in confined spaces are typically categorized as physical or atmospheric. Here are some examples of potential hazards  </a:t>
            </a:r>
            <a:endParaRPr lang="en-US" dirty="0"/>
          </a:p>
          <a:p>
            <a:pPr>
              <a:defRPr/>
            </a:pPr>
            <a:endParaRPr lang="en-US" b="1" dirty="0" smtClean="0"/>
          </a:p>
          <a:p>
            <a:pPr>
              <a:defRPr/>
            </a:pPr>
            <a:r>
              <a:rPr lang="en-US" b="1" dirty="0" smtClean="0"/>
              <a:t>	</a:t>
            </a:r>
          </a:p>
          <a:p>
            <a:pPr marL="171450" indent="-171450">
              <a:buFontTx/>
              <a:buChar char="-"/>
              <a:defRPr/>
            </a:pPr>
            <a:endParaRPr lang="en-US" dirty="0" smtClean="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876300" y="5295900"/>
          <a:ext cx="5105400" cy="2932113"/>
        </p:xfrm>
        <a:graphic>
          <a:graphicData uri="http://schemas.openxmlformats.org/drawingml/2006/table">
            <a:tbl>
              <a:tblPr firstRow="1" bandRow="1">
                <a:tableStyleId>{5C22544A-7EE6-4342-B048-85BDC9FD1C3A}</a:tableStyleId>
              </a:tblPr>
              <a:tblGrid>
                <a:gridCol w="2552700"/>
                <a:gridCol w="2552700"/>
              </a:tblGrid>
              <a:tr h="371043">
                <a:tc>
                  <a:txBody>
                    <a:bodyPr/>
                    <a:lstStyle/>
                    <a:p>
                      <a:pPr algn="ctr"/>
                      <a:r>
                        <a:rPr lang="en-US" sz="1800" dirty="0" smtClean="0">
                          <a:solidFill>
                            <a:schemeClr val="tx1"/>
                          </a:solidFill>
                        </a:rPr>
                        <a:t>Space</a:t>
                      </a:r>
                      <a:endParaRPr lang="en-US" sz="1800" dirty="0">
                        <a:solidFill>
                          <a:schemeClr val="tx1"/>
                        </a:solidFill>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Hazard</a:t>
                      </a:r>
                      <a:endParaRPr lang="en-US" sz="1800" dirty="0">
                        <a:solidFill>
                          <a:schemeClr val="tx1"/>
                        </a:solidFill>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267">
                <a:tc>
                  <a:txBody>
                    <a:bodyPr/>
                    <a:lstStyle/>
                    <a:p>
                      <a:r>
                        <a:rPr lang="en-US" sz="1200" dirty="0" smtClean="0">
                          <a:latin typeface="Arial" panose="020B0604020202020204" pitchFamily="34" charset="0"/>
                          <a:cs typeface="Arial" panose="020B0604020202020204" pitchFamily="34" charset="0"/>
                        </a:rPr>
                        <a:t>Ballast Tanks or Voids,</a:t>
                      </a:r>
                    </a:p>
                    <a:p>
                      <a:r>
                        <a:rPr lang="en-US" sz="1200" dirty="0" smtClean="0">
                          <a:latin typeface="Arial" panose="020B0604020202020204" pitchFamily="34" charset="0"/>
                          <a:cs typeface="Arial" panose="020B0604020202020204" pitchFamily="34" charset="0"/>
                        </a:rPr>
                        <a:t>Lazarette, Chain Locker</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Low oxygen levels due to</a:t>
                      </a:r>
                    </a:p>
                    <a:p>
                      <a:r>
                        <a:rPr lang="en-US" sz="1200" dirty="0" smtClean="0">
                          <a:latin typeface="Arial" panose="020B0604020202020204" pitchFamily="34" charset="0"/>
                          <a:cs typeface="Arial" panose="020B0604020202020204" pitchFamily="34" charset="0"/>
                        </a:rPr>
                        <a:t>rusting or displacement by paint vapors or other gases. </a:t>
                      </a: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267">
                <a:tc>
                  <a:txBody>
                    <a:bodyPr/>
                    <a:lstStyle/>
                    <a:p>
                      <a:r>
                        <a:rPr lang="en-US" sz="1200" dirty="0" smtClean="0">
                          <a:latin typeface="Arial" panose="020B0604020202020204" pitchFamily="34" charset="0"/>
                          <a:cs typeface="Arial" panose="020B0604020202020204" pitchFamily="34" charset="0"/>
                        </a:rPr>
                        <a:t>Sewage Tanks</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Toxic hydrogen sulfide levels,</a:t>
                      </a:r>
                    </a:p>
                    <a:p>
                      <a:r>
                        <a:rPr lang="en-US" sz="1200" dirty="0" smtClean="0">
                          <a:latin typeface="Arial" panose="020B0604020202020204" pitchFamily="34" charset="0"/>
                          <a:cs typeface="Arial" panose="020B0604020202020204" pitchFamily="34" charset="0"/>
                        </a:rPr>
                        <a:t>flammable gases and low</a:t>
                      </a:r>
                    </a:p>
                    <a:p>
                      <a:r>
                        <a:rPr lang="en-US" sz="1200" dirty="0" smtClean="0">
                          <a:latin typeface="Arial" panose="020B0604020202020204" pitchFamily="34" charset="0"/>
                          <a:cs typeface="Arial" panose="020B0604020202020204" pitchFamily="34" charset="0"/>
                        </a:rPr>
                        <a:t>oxygen levels.</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342">
                <a:tc>
                  <a:txBody>
                    <a:bodyPr/>
                    <a:lstStyle/>
                    <a:p>
                      <a:r>
                        <a:rPr lang="en-US" sz="1200" dirty="0" smtClean="0">
                          <a:latin typeface="Arial" panose="020B0604020202020204" pitchFamily="34" charset="0"/>
                          <a:cs typeface="Arial" panose="020B0604020202020204" pitchFamily="34" charset="0"/>
                        </a:rPr>
                        <a:t>Fuel, Lube or Hydraulic</a:t>
                      </a:r>
                    </a:p>
                    <a:p>
                      <a:r>
                        <a:rPr lang="en-US" sz="1200" dirty="0" smtClean="0">
                          <a:latin typeface="Arial" panose="020B0604020202020204" pitchFamily="34" charset="0"/>
                          <a:cs typeface="Arial" panose="020B0604020202020204" pitchFamily="34" charset="0"/>
                        </a:rPr>
                        <a:t>Oil Tanks</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Flammable and toxic atmospheres.</a:t>
                      </a:r>
                    </a:p>
                    <a:p>
                      <a:r>
                        <a:rPr lang="en-US" sz="1200" dirty="0" smtClean="0">
                          <a:latin typeface="Arial" panose="020B0604020202020204" pitchFamily="34" charset="0"/>
                          <a:cs typeface="Arial" panose="020B0604020202020204" pitchFamily="34" charset="0"/>
                        </a:rPr>
                        <a:t>Low oxygen levels. </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3193">
                <a:tc>
                  <a:txBody>
                    <a:bodyPr/>
                    <a:lstStyle/>
                    <a:p>
                      <a:r>
                        <a:rPr lang="en-US" sz="1200" dirty="0" smtClean="0">
                          <a:latin typeface="Arial" panose="020B0604020202020204" pitchFamily="34" charset="0"/>
                          <a:cs typeface="Arial" panose="020B0604020202020204" pitchFamily="34" charset="0"/>
                        </a:rPr>
                        <a:t>Slop Tanks, Holds or Voids where organic matter, like fish or fish</a:t>
                      </a:r>
                    </a:p>
                    <a:p>
                      <a:r>
                        <a:rPr lang="en-US" sz="1200" dirty="0" smtClean="0">
                          <a:latin typeface="Arial" panose="020B0604020202020204" pitchFamily="34" charset="0"/>
                          <a:cs typeface="Arial" panose="020B0604020202020204" pitchFamily="34" charset="0"/>
                        </a:rPr>
                        <a:t>slime, may collect and</a:t>
                      </a:r>
                    </a:p>
                    <a:p>
                      <a:r>
                        <a:rPr lang="en-US" sz="1200" dirty="0" smtClean="0">
                          <a:latin typeface="Arial" panose="020B0604020202020204" pitchFamily="34" charset="0"/>
                          <a:cs typeface="Arial" panose="020B0604020202020204" pitchFamily="34" charset="0"/>
                        </a:rPr>
                        <a:t>decompose</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latin typeface="Arial" panose="020B0604020202020204" pitchFamily="34" charset="0"/>
                          <a:cs typeface="Arial" panose="020B0604020202020204" pitchFamily="34" charset="0"/>
                        </a:rPr>
                        <a:t>Low oxygen levels and exposure to hydrogen sulfide as a result of the</a:t>
                      </a:r>
                    </a:p>
                    <a:p>
                      <a:r>
                        <a:rPr lang="en-US" sz="1200" dirty="0" smtClean="0">
                          <a:latin typeface="Arial" panose="020B0604020202020204" pitchFamily="34" charset="0"/>
                          <a:cs typeface="Arial" panose="020B0604020202020204" pitchFamily="34" charset="0"/>
                        </a:rPr>
                        <a:t>decomposition process. </a:t>
                      </a:r>
                      <a:endParaRPr lang="en-US" sz="1200" dirty="0">
                        <a:latin typeface="Arial" panose="020B0604020202020204" pitchFamily="34" charset="0"/>
                        <a:cs typeface="Arial" panose="020B0604020202020204" pitchFamily="34" charset="0"/>
                      </a:endParaRPr>
                    </a:p>
                  </a:txBody>
                  <a:tcPr marT="45745" marB="457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1225" name="TextBox 2"/>
          <p:cNvSpPr txBox="1">
            <a:spLocks noChangeArrowheads="1"/>
          </p:cNvSpPr>
          <p:nvPr/>
        </p:nvSpPr>
        <p:spPr bwMode="auto">
          <a:xfrm>
            <a:off x="876300" y="7734300"/>
            <a:ext cx="510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E14FA42-94ED-49EF-AA22-5E58D81C97EA}" type="slidenum">
              <a:rPr lang="en-US" altLang="en-US"/>
              <a:pPr>
                <a:spcBef>
                  <a:spcPct val="0"/>
                </a:spcBef>
              </a:pPr>
              <a:t>23</a:t>
            </a:fld>
            <a:endParaRPr lang="en-US" altLang="en-US"/>
          </a:p>
        </p:txBody>
      </p:sp>
      <p:sp>
        <p:nvSpPr>
          <p:cNvPr id="532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Evaluating Confined Spaces</a:t>
            </a:r>
          </a:p>
          <a:p>
            <a:pPr>
              <a:defRPr/>
            </a:pPr>
            <a:endParaRPr lang="en-US" sz="800" b="1" dirty="0"/>
          </a:p>
          <a:p>
            <a:pPr>
              <a:defRPr/>
            </a:pPr>
            <a:r>
              <a:rPr lang="en-US" dirty="0" smtClean="0"/>
              <a:t>Before entering a confined space they must be evaluated for the hazards we discussed previously. Here are examples of physical and atmospheric hazards</a:t>
            </a:r>
          </a:p>
          <a:p>
            <a:pPr>
              <a:defRPr/>
            </a:pPr>
            <a:endParaRPr lang="en-US" dirty="0" smtClean="0"/>
          </a:p>
          <a:p>
            <a:pPr>
              <a:defRPr/>
            </a:pPr>
            <a:endParaRPr lang="en-US" sz="800" dirty="0">
              <a:solidFill>
                <a:srgbClr val="000000"/>
              </a:solidFill>
              <a:effectLst>
                <a:outerShdw blurRad="38100" dist="38100" dir="2700000" algn="tl">
                  <a:srgbClr val="C0C0C0"/>
                </a:outerShdw>
              </a:effectLst>
            </a:endParaRPr>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pic>
        <p:nvPicPr>
          <p:cNvPr id="532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5372100"/>
            <a:ext cx="511492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0512064-C1D8-4637-BBB8-F4131398F5EA}" type="slidenum">
              <a:rPr lang="en-US" altLang="en-US">
                <a:solidFill>
                  <a:srgbClr val="000000"/>
                </a:solidFill>
              </a:rPr>
              <a:pPr>
                <a:spcBef>
                  <a:spcPct val="0"/>
                </a:spcBef>
              </a:pPr>
              <a:t>24</a:t>
            </a:fld>
            <a:endParaRPr lang="en-US" altLang="en-US">
              <a:solidFill>
                <a:srgbClr val="000000"/>
              </a:solidFill>
            </a:endParaRPr>
          </a:p>
        </p:txBody>
      </p:sp>
      <p:sp>
        <p:nvSpPr>
          <p:cNvPr id="5529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816350"/>
          </a:xfrm>
          <a:ln/>
        </p:spPr>
        <p:txBody>
          <a:bodyPr/>
          <a:lstStyle/>
          <a:p>
            <a:pPr>
              <a:defRPr/>
            </a:pPr>
            <a:r>
              <a:rPr lang="en-US" b="1" dirty="0" smtClean="0"/>
              <a:t>Physical Hazards </a:t>
            </a:r>
          </a:p>
          <a:p>
            <a:pPr>
              <a:defRPr/>
            </a:pPr>
            <a:endParaRPr lang="en-US" b="1" dirty="0"/>
          </a:p>
          <a:p>
            <a:pPr>
              <a:defRPr/>
            </a:pPr>
            <a:r>
              <a:rPr lang="en-US" dirty="0" smtClean="0"/>
              <a:t>Physical hazards include:</a:t>
            </a:r>
          </a:p>
          <a:p>
            <a:pPr>
              <a:defRPr/>
            </a:pPr>
            <a:r>
              <a:rPr lang="en-US" b="1" dirty="0" smtClean="0"/>
              <a:t>Engulfment/Drowning:</a:t>
            </a:r>
            <a:r>
              <a:rPr lang="en-US" dirty="0" smtClean="0"/>
              <a:t>  </a:t>
            </a:r>
            <a:r>
              <a:rPr lang="en-US" dirty="0"/>
              <a:t>"Engulfment" means the surrounding and effective capture of a person by a liquid or finely divided (flowable) solid substance that can be aspirated to cause death by filling or plugging the respiratory system or that can exert enough force on the body to cause death by strangulation, constriction, or crushing</a:t>
            </a:r>
            <a:r>
              <a:rPr lang="en-US" dirty="0" smtClean="0"/>
              <a:t>.</a:t>
            </a:r>
          </a:p>
          <a:p>
            <a:pPr>
              <a:defRPr/>
            </a:pPr>
            <a:r>
              <a:rPr lang="en-US" b="1" dirty="0"/>
              <a:t>Drowning arising from increased water </a:t>
            </a:r>
            <a:r>
              <a:rPr lang="en-US" b="1" dirty="0" smtClean="0"/>
              <a:t>level:</a:t>
            </a:r>
            <a:endParaRPr lang="en-US" b="1" dirty="0"/>
          </a:p>
          <a:p>
            <a:pPr>
              <a:defRPr/>
            </a:pPr>
            <a:r>
              <a:rPr lang="en-US" dirty="0"/>
              <a:t>Confined spaces should be fully drained or dry when entered. Spaces that are not fully drained or dry may pose a risk of drowning. The risk of drowning in a tank with a large amount of liquid is easily recognized. However, workers have drowned in small pools of liquid. For example, insufficient oxygen, the presence of a toxic gas, or a blow to the head can make workers unconscious. Workers who have fallen face-down into a small pool of water have drowned.</a:t>
            </a:r>
          </a:p>
          <a:p>
            <a:pPr>
              <a:defRPr/>
            </a:pPr>
            <a:r>
              <a:rPr lang="en-US" dirty="0"/>
              <a:t> </a:t>
            </a:r>
            <a:r>
              <a:rPr lang="en-US" b="1" dirty="0" smtClean="0"/>
              <a:t>Slips/Trips/Falls:</a:t>
            </a:r>
            <a:r>
              <a:rPr lang="en-US" dirty="0" smtClean="0"/>
              <a:t>  Most of the hazards found outside of a confined space are also found in a confined space., however, there is a greater likelihood of injury and death due to the difficult working conditions discussed previously.</a:t>
            </a:r>
          </a:p>
          <a:p>
            <a:pPr>
              <a:defRPr/>
            </a:pPr>
            <a:endParaRPr lang="en-US" dirty="0"/>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9ECF3EE-F5BA-45AE-9BBF-DE492B421604}" type="slidenum">
              <a:rPr lang="en-US" altLang="en-US"/>
              <a:pPr>
                <a:spcBef>
                  <a:spcPct val="0"/>
                </a:spcBef>
              </a:pPr>
              <a:t>25</a:t>
            </a:fld>
            <a:endParaRPr lang="en-US" altLang="en-US"/>
          </a:p>
        </p:txBody>
      </p:sp>
      <p:sp>
        <p:nvSpPr>
          <p:cNvPr id="57347" name="Rectangle 2"/>
          <p:cNvSpPr>
            <a:spLocks noGrp="1" noRot="1" noChangeAspect="1" noChangeArrowheads="1" noTextEdit="1"/>
          </p:cNvSpPr>
          <p:nvPr>
            <p:ph type="sldImg"/>
          </p:nvPr>
        </p:nvSpPr>
        <p:spPr>
          <a:xfrm>
            <a:off x="1257300" y="746125"/>
            <a:ext cx="4572000" cy="3429000"/>
          </a:xfrm>
          <a:ln/>
        </p:spPr>
      </p:sp>
      <p:sp>
        <p:nvSpPr>
          <p:cNvPr id="105476" name="Rectangle 3"/>
          <p:cNvSpPr>
            <a:spLocks noGrp="1" noChangeArrowheads="1"/>
          </p:cNvSpPr>
          <p:nvPr>
            <p:ph type="body" idx="1"/>
          </p:nvPr>
        </p:nvSpPr>
        <p:spPr>
          <a:xfrm>
            <a:off x="944563" y="4449763"/>
            <a:ext cx="5197475" cy="43513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150" b="1" dirty="0" smtClean="0">
                <a:latin typeface="Arial" panose="020B0604020202020204" pitchFamily="34" charset="0"/>
              </a:rPr>
              <a:t>Loss of consciousness arising from an increase in body temperature/excessive Heat</a:t>
            </a:r>
          </a:p>
          <a:p>
            <a:pPr>
              <a:defRPr/>
            </a:pPr>
            <a:r>
              <a:rPr lang="en-US" altLang="en-US" sz="1150" dirty="0" smtClean="0">
                <a:latin typeface="Arial" panose="020B0604020202020204" pitchFamily="34" charset="0"/>
              </a:rPr>
              <a:t>A person working in a very hot environment loses water and salt through sweat. This loss should be compensated by water and salt intake. Fluid intake should equal fluid loss. On average, about one liter of water each hour may be required to replace the fluid loss. Plenty of drinking water should be available on the job site and persons should be encouraged to drink water every 15 to 20 minutes even if they do not feel thirsty. Drinks specially designed to replace body fluids and electrolytes may be taken. Alcoholic drinks should NEVER be taken as alcohol dehydrates the body. The enclosed nature of a confined space can increase the risk of heat stroke or collapse from heat stress, if conditions are excessively hot. The risk may be exacerbated by the wearing of personal protective equipment or by lack of ventilation</a:t>
            </a:r>
          </a:p>
          <a:p>
            <a:pPr>
              <a:buFontTx/>
              <a:buChar char="•"/>
              <a:defRPr/>
            </a:pPr>
            <a:endParaRPr lang="en-US" altLang="en-US" sz="1150" dirty="0" smtClean="0">
              <a:latin typeface="Arial" panose="020B0604020202020204" pitchFamily="34" charset="0"/>
            </a:endParaRPr>
          </a:p>
          <a:p>
            <a:pPr>
              <a:defRPr/>
            </a:pPr>
            <a:r>
              <a:rPr lang="en-US" altLang="en-US" sz="1150" dirty="0" smtClean="0">
                <a:latin typeface="Arial" panose="020B0604020202020204" pitchFamily="34" charset="0"/>
              </a:rPr>
              <a:t> </a:t>
            </a:r>
            <a:r>
              <a:rPr lang="en-US" altLang="en-US" sz="1150" b="1" dirty="0" smtClean="0">
                <a:latin typeface="Arial" panose="020B0604020202020204" pitchFamily="34" charset="0"/>
              </a:rPr>
              <a:t>Asphyxiation/suffocation arising from free flowing solid (engulfment) or the inability to reach a breathable atmosphere due to entrapment</a:t>
            </a:r>
          </a:p>
          <a:p>
            <a:pPr>
              <a:defRPr/>
            </a:pPr>
            <a:r>
              <a:rPr lang="en-US" altLang="en-US" sz="1150" dirty="0" smtClean="0">
                <a:latin typeface="Arial" panose="020B0604020202020204" pitchFamily="34" charset="0"/>
              </a:rPr>
              <a:t>Liquids or solids can flow into the confined space causing drowning, suffocation, burns and other injuries. Solids in powder form may also be Entrapment:  OSHA considers "entrapment" to occur in any space that "has an internal configuration such that an entrant could be  trapped or asphyxiated by inwardly converging walls or by a floor which slopes downward and tapers to a smaller cross section".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ADF6C07-B84E-4648-972C-726E6954E831}" type="slidenum">
              <a:rPr lang="en-US" altLang="en-US">
                <a:solidFill>
                  <a:srgbClr val="000000"/>
                </a:solidFill>
              </a:rPr>
              <a:pPr>
                <a:spcBef>
                  <a:spcPct val="0"/>
                </a:spcBef>
              </a:pPr>
              <a:t>26</a:t>
            </a:fld>
            <a:endParaRPr lang="en-US" altLang="en-US">
              <a:solidFill>
                <a:srgbClr val="000000"/>
              </a:solidFill>
            </a:endParaRPr>
          </a:p>
        </p:txBody>
      </p:sp>
      <p:sp>
        <p:nvSpPr>
          <p:cNvPr id="5939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Exercise</a:t>
            </a:r>
          </a:p>
          <a:p>
            <a:pPr>
              <a:defRPr/>
            </a:pPr>
            <a:endParaRPr lang="en-US" sz="800" b="1" dirty="0"/>
          </a:p>
          <a:p>
            <a:pPr>
              <a:defRPr/>
            </a:pPr>
            <a:r>
              <a:rPr lang="en-US" dirty="0" smtClean="0"/>
              <a:t>How could you become a victim to each of the following in a confined space?</a:t>
            </a:r>
          </a:p>
          <a:p>
            <a:pPr>
              <a:defRPr/>
            </a:pPr>
            <a:endParaRPr lang="en-US" sz="800" dirty="0"/>
          </a:p>
          <a:p>
            <a:pPr>
              <a:defRPr/>
            </a:pPr>
            <a:r>
              <a:rPr lang="en-US" b="1" dirty="0" smtClean="0"/>
              <a:t>Engulfment/Drowning:</a:t>
            </a:r>
          </a:p>
          <a:p>
            <a:pPr>
              <a:defRPr/>
            </a:pPr>
            <a:endParaRPr lang="en-US" b="1" dirty="0" smtClean="0"/>
          </a:p>
          <a:p>
            <a:pPr>
              <a:defRPr/>
            </a:pPr>
            <a:endParaRPr lang="en-US" b="1" dirty="0" smtClean="0"/>
          </a:p>
          <a:p>
            <a:pPr>
              <a:defRPr/>
            </a:pPr>
            <a:endParaRPr lang="en-US" b="1" dirty="0"/>
          </a:p>
          <a:p>
            <a:pPr>
              <a:defRPr/>
            </a:pPr>
            <a:endParaRPr lang="en-US" dirty="0"/>
          </a:p>
          <a:p>
            <a:pPr>
              <a:defRPr/>
            </a:pPr>
            <a:r>
              <a:rPr lang="en-US" b="1" dirty="0" smtClean="0"/>
              <a:t>Slips/Trips/Falls:</a:t>
            </a:r>
          </a:p>
          <a:p>
            <a:pPr>
              <a:defRPr/>
            </a:pPr>
            <a:endParaRPr lang="en-US" b="1" dirty="0" smtClean="0"/>
          </a:p>
          <a:p>
            <a:pPr>
              <a:defRPr/>
            </a:pPr>
            <a:endParaRPr lang="en-US" b="1" dirty="0" smtClean="0"/>
          </a:p>
          <a:p>
            <a:pPr>
              <a:defRPr/>
            </a:pPr>
            <a:endParaRPr lang="en-US" dirty="0" smtClean="0"/>
          </a:p>
          <a:p>
            <a:pPr>
              <a:defRPr/>
            </a:pPr>
            <a:endParaRPr lang="en-US" dirty="0"/>
          </a:p>
          <a:p>
            <a:pPr>
              <a:defRPr/>
            </a:pPr>
            <a:r>
              <a:rPr lang="en-US" b="1" dirty="0" smtClean="0"/>
              <a:t>Entrapment:</a:t>
            </a:r>
          </a:p>
          <a:p>
            <a:pPr>
              <a:defRPr/>
            </a:pPr>
            <a:endParaRPr lang="en-US" b="1" dirty="0"/>
          </a:p>
          <a:p>
            <a:pPr>
              <a:defRPr/>
            </a:pPr>
            <a:endParaRPr lang="en-US" dirty="0"/>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784225" y="5600700"/>
          <a:ext cx="5105400" cy="609600"/>
        </p:xfrm>
        <a:graphic>
          <a:graphicData uri="http://schemas.openxmlformats.org/drawingml/2006/table">
            <a:tbl>
              <a:tblPr firstRow="1" bandRow="1">
                <a:tableStyleId>{5C22544A-7EE6-4342-B048-85BDC9FD1C3A}</a:tableStyleId>
              </a:tblPr>
              <a:tblGrid>
                <a:gridCol w="5105400"/>
              </a:tblGrid>
              <a:tr h="6096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5940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6896100"/>
            <a:ext cx="51085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8039100"/>
            <a:ext cx="51085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61A1535-9C57-43EE-ABAE-E4953CA88587}" type="slidenum">
              <a:rPr lang="en-US" altLang="en-US">
                <a:solidFill>
                  <a:srgbClr val="000000"/>
                </a:solidFill>
              </a:rPr>
              <a:pPr>
                <a:spcBef>
                  <a:spcPct val="0"/>
                </a:spcBef>
              </a:pPr>
              <a:t>27</a:t>
            </a:fld>
            <a:endParaRPr lang="en-US" altLang="en-US">
              <a:solidFill>
                <a:srgbClr val="000000"/>
              </a:solidFill>
            </a:endParaRPr>
          </a:p>
        </p:txBody>
      </p:sp>
      <p:sp>
        <p:nvSpPr>
          <p:cNvPr id="6144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578350"/>
          </a:xfrm>
          <a:ln/>
        </p:spPr>
        <p:txBody>
          <a:bodyPr/>
          <a:lstStyle/>
          <a:p>
            <a:pPr eaLnBrk="1" hangingPunct="1">
              <a:defRPr/>
            </a:pPr>
            <a:r>
              <a:rPr lang="en-US" altLang="en-US" b="1" dirty="0"/>
              <a:t>Dangerous Atmosphere </a:t>
            </a:r>
            <a:r>
              <a:rPr lang="en-US" altLang="en-US" dirty="0"/>
              <a:t>(1915.11</a:t>
            </a:r>
            <a:r>
              <a:rPr lang="en-US" altLang="en-US" dirty="0" smtClean="0"/>
              <a:t>)</a:t>
            </a:r>
            <a:endParaRPr lang="en-US" altLang="en-US" sz="800" b="1" dirty="0"/>
          </a:p>
          <a:p>
            <a:pPr eaLnBrk="1" hangingPunct="1">
              <a:defRPr/>
            </a:pPr>
            <a:r>
              <a:rPr lang="en-US" altLang="en-US" dirty="0"/>
              <a:t>“Dangerous atmosphere” – atmosphere that may expose employees to risk of death, incapacitation, impairment of ability to self-rescue (i.e., escape unaided from a confined or enclosed space), injury, or acute illness</a:t>
            </a:r>
            <a:r>
              <a:rPr lang="en-US" altLang="en-US" dirty="0" smtClean="0"/>
              <a:t>.</a:t>
            </a:r>
          </a:p>
          <a:p>
            <a:pPr>
              <a:defRPr/>
            </a:pPr>
            <a:r>
              <a:rPr lang="en-US" b="1" dirty="0" smtClean="0"/>
              <a:t>Atmospheric </a:t>
            </a:r>
            <a:r>
              <a:rPr lang="en-US" b="1" dirty="0"/>
              <a:t>hazards include:</a:t>
            </a:r>
          </a:p>
          <a:p>
            <a:pPr>
              <a:defRPr/>
            </a:pPr>
            <a:endParaRPr lang="en-US" sz="800" dirty="0"/>
          </a:p>
          <a:p>
            <a:pPr>
              <a:defRPr/>
            </a:pPr>
            <a:r>
              <a:rPr lang="en-US" b="1" dirty="0" smtClean="0"/>
              <a:t>Too Little Oxygen:  </a:t>
            </a:r>
            <a:r>
              <a:rPr lang="en-US" dirty="0" smtClean="0"/>
              <a:t>Asphyxiation</a:t>
            </a:r>
            <a:r>
              <a:rPr lang="en-US" dirty="0"/>
              <a:t> </a:t>
            </a:r>
            <a:r>
              <a:rPr lang="en-US" dirty="0" smtClean="0"/>
              <a:t>is </a:t>
            </a:r>
            <a:r>
              <a:rPr lang="en-US" dirty="0"/>
              <a:t>the condition of being deprived of </a:t>
            </a:r>
            <a:r>
              <a:rPr lang="en-US" dirty="0" smtClean="0"/>
              <a:t>oxygen to the point of causing death</a:t>
            </a:r>
            <a:r>
              <a:rPr lang="en-US" dirty="0"/>
              <a:t>. Oxygen levels that are too low (less</a:t>
            </a:r>
          </a:p>
          <a:p>
            <a:pPr>
              <a:defRPr/>
            </a:pPr>
            <a:r>
              <a:rPr lang="en-US" dirty="0"/>
              <a:t>than 19.5 percent) can cause an initial loss of </a:t>
            </a:r>
            <a:r>
              <a:rPr lang="en-US" dirty="0" smtClean="0"/>
              <a:t>awareness and </a:t>
            </a:r>
            <a:r>
              <a:rPr lang="en-US" dirty="0"/>
              <a:t>can lead to suffocation and death.</a:t>
            </a:r>
            <a:endParaRPr lang="en-US" dirty="0" smtClean="0"/>
          </a:p>
          <a:p>
            <a:pPr>
              <a:defRPr/>
            </a:pPr>
            <a:endParaRPr lang="en-US" sz="800" dirty="0"/>
          </a:p>
          <a:p>
            <a:pPr>
              <a:defRPr/>
            </a:pPr>
            <a:r>
              <a:rPr lang="en-US" b="1" dirty="0" smtClean="0"/>
              <a:t>Too Much Oxygen:</a:t>
            </a:r>
            <a:r>
              <a:rPr lang="en-US" dirty="0" smtClean="0"/>
              <a:t>  When there is too much oxygen in the air (an oxygen enriched atmosphere greater than 22%) there is an increased chance for a fire or explosion.</a:t>
            </a:r>
            <a:endParaRPr lang="en-US" dirty="0"/>
          </a:p>
          <a:p>
            <a:pPr>
              <a:defRPr/>
            </a:pPr>
            <a:endParaRPr lang="en-US" sz="800" dirty="0"/>
          </a:p>
          <a:p>
            <a:pPr>
              <a:defRPr/>
            </a:pPr>
            <a:r>
              <a:rPr lang="en-US" b="1" dirty="0"/>
              <a:t>Fire/Explosion</a:t>
            </a:r>
            <a:r>
              <a:rPr lang="en-US" b="1" dirty="0" smtClean="0"/>
              <a:t>: </a:t>
            </a:r>
            <a:r>
              <a:rPr lang="en-US" dirty="0" smtClean="0"/>
              <a:t>The </a:t>
            </a:r>
            <a:r>
              <a:rPr lang="en-US" dirty="0"/>
              <a:t>presence of </a:t>
            </a:r>
            <a:r>
              <a:rPr lang="en-US" dirty="0" smtClean="0"/>
              <a:t>flammable or </a:t>
            </a:r>
            <a:r>
              <a:rPr lang="en-US" dirty="0"/>
              <a:t>combustible gases or liquids can result in </a:t>
            </a:r>
            <a:r>
              <a:rPr lang="en-US" dirty="0" smtClean="0"/>
              <a:t>an explosion </a:t>
            </a:r>
            <a:r>
              <a:rPr lang="en-US" dirty="0"/>
              <a:t>when an ignition source (spark) </a:t>
            </a:r>
            <a:r>
              <a:rPr lang="en-US" dirty="0" smtClean="0"/>
              <a:t>is introduced.</a:t>
            </a:r>
          </a:p>
          <a:p>
            <a:pPr>
              <a:defRPr/>
            </a:pPr>
            <a:r>
              <a:rPr lang="en-US" dirty="0"/>
              <a:t>A rescuer was killed when an explosion occurred while he and his coworkers were attempting to cut a hole in a toluene tank to retrieve a worker who had died entering the confined space.  The accident, captured on video, provides a graphic view of the hazards of performing hot work around confined spaces. </a:t>
            </a:r>
          </a:p>
          <a:p>
            <a:pPr>
              <a:defRPr/>
            </a:pPr>
            <a:endParaRPr lang="en-US" dirty="0"/>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C308F54-A6E6-438D-8F06-C9CAA4AC06E6}" type="slidenum">
              <a:rPr lang="en-US" altLang="en-US"/>
              <a:pPr>
                <a:spcBef>
                  <a:spcPct val="0"/>
                </a:spcBef>
              </a:pPr>
              <a:t>28</a:t>
            </a:fld>
            <a:endParaRPr lang="en-US" altLang="en-US"/>
          </a:p>
        </p:txBody>
      </p:sp>
      <p:sp>
        <p:nvSpPr>
          <p:cNvPr id="63491" name="Rectangle 2"/>
          <p:cNvSpPr>
            <a:spLocks noGrp="1" noRot="1" noChangeAspect="1" noChangeArrowheads="1" noTextEdit="1"/>
          </p:cNvSpPr>
          <p:nvPr>
            <p:ph type="sldImg"/>
          </p:nvPr>
        </p:nvSpPr>
        <p:spPr>
          <a:xfrm>
            <a:off x="1257300" y="746125"/>
            <a:ext cx="4572000" cy="3429000"/>
          </a:xfrm>
          <a:ln/>
        </p:spPr>
      </p:sp>
      <p:sp>
        <p:nvSpPr>
          <p:cNvPr id="63492" name="Rectangle 3"/>
          <p:cNvSpPr>
            <a:spLocks noGrp="1" noChangeArrowheads="1"/>
          </p:cNvSpPr>
          <p:nvPr>
            <p:ph type="body" idx="1"/>
          </p:nvPr>
        </p:nvSpPr>
        <p:spPr>
          <a:xfrm>
            <a:off x="944563" y="4449763"/>
            <a:ext cx="5197475" cy="4452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Inhalation of Toxic Substances:  </a:t>
            </a:r>
            <a:r>
              <a:rPr lang="en-US" altLang="en-US" smtClean="0"/>
              <a:t>Hazardous and toxic substances are defined as those chemicals present in the workplace which are capable of causing harm..</a:t>
            </a:r>
          </a:p>
          <a:p>
            <a:r>
              <a:rPr lang="en-US" altLang="en-US" smtClean="0"/>
              <a:t>Toxic chemicals like hydrogen sulfide and Benzene can present significant risk for workers, affecting their skin, eyes, and respiratory tract. Exposure to toxic chemicals at excess levels or for long periods of time may be lethal.</a:t>
            </a:r>
          </a:p>
          <a:p>
            <a:r>
              <a:rPr lang="en-US" altLang="en-US" b="1" smtClean="0"/>
              <a:t>Loss of consciousness from asphyxiation arising from gas, fumes, vapor or lack of oxygen</a:t>
            </a:r>
          </a:p>
          <a:p>
            <a:r>
              <a:rPr lang="en-US" altLang="en-US" smtClean="0"/>
              <a:t>Workers can become asphyxiated by exposure to atmospheres deficient of oxygen, that can lead to serious injury or loss of life. Oxygen is the only component of the air we breathe capable of supporting. Because there are no warning signs of reduced oxygen concentrations, these environments are extremely dangerous.</a:t>
            </a:r>
          </a:p>
          <a:p>
            <a:r>
              <a:rPr lang="en-US" altLang="en-US" sz="1000" smtClean="0"/>
              <a:t>Some toxic gases typically found in confined spaces are:</a:t>
            </a:r>
          </a:p>
          <a:p>
            <a:pPr>
              <a:spcBef>
                <a:spcPct val="0"/>
              </a:spcBef>
              <a:buFontTx/>
              <a:buChar char="•"/>
            </a:pPr>
            <a:r>
              <a:rPr lang="en-US" altLang="en-US" sz="1000" smtClean="0"/>
              <a:t>Argon (Ar) ~ Displaces Oxygen		          Nitrogen (N2) ~ Displaces oxygen</a:t>
            </a:r>
          </a:p>
          <a:p>
            <a:pPr>
              <a:spcBef>
                <a:spcPct val="0"/>
              </a:spcBef>
              <a:buFontTx/>
              <a:buChar char="•"/>
            </a:pPr>
            <a:r>
              <a:rPr lang="en-US" altLang="en-US" sz="1000" smtClean="0"/>
              <a:t>Carbon dioxide (CO2) ~ Displaces oxygen, toxic	          Sulfur dioxide (SO2) ~ Toxic</a:t>
            </a:r>
          </a:p>
          <a:p>
            <a:pPr>
              <a:spcBef>
                <a:spcPct val="0"/>
              </a:spcBef>
              <a:buFontTx/>
              <a:buChar char="•"/>
            </a:pPr>
            <a:r>
              <a:rPr lang="en-US" altLang="en-US" sz="1000" smtClean="0"/>
              <a:t>Carbon monoxide (CO) ~ Toxic    	          Hydrogen sulfide (H2S) ~                   			         Flammable, toxic	</a:t>
            </a:r>
          </a:p>
          <a:p>
            <a:pPr>
              <a:spcBef>
                <a:spcPct val="0"/>
              </a:spcBef>
              <a:buFontTx/>
              <a:buChar char="•"/>
            </a:pPr>
            <a:r>
              <a:rPr lang="en-US" altLang="en-US" sz="1000" smtClean="0"/>
              <a:t>Chlorine (Cl2) ~ Toxic		         Methane (CH4) ~ Fire and 				         explosion</a:t>
            </a:r>
          </a:p>
          <a:p>
            <a:pPr>
              <a:spcBef>
                <a:spcPct val="0"/>
              </a:spcBef>
              <a:buFontTx/>
              <a:buChar char="•"/>
            </a:pPr>
            <a:r>
              <a:rPr lang="en-US" altLang="en-US" sz="1000" smtClean="0"/>
              <a:t>Gasoline Vapors ~ Fire and explosion	Oxygen (O2) ~ Low and High levels 			cause asphyxiate / explosion</a:t>
            </a:r>
          </a:p>
          <a:p>
            <a:pPr>
              <a:spcBef>
                <a:spcPct val="0"/>
              </a:spcBef>
            </a:pPr>
            <a:r>
              <a:rPr lang="en-US" altLang="en-US" sz="800" smtClean="0"/>
              <a:t>			 </a:t>
            </a:r>
          </a:p>
          <a:p>
            <a:pPr>
              <a:buFontTx/>
              <a:buChar char="•"/>
            </a:pPr>
            <a:endParaRPr lang="en-US" altLang="en-US" smtClean="0"/>
          </a:p>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F4C3AE7-CE70-4E26-872B-2C76E33F3492}" type="slidenum">
              <a:rPr lang="en-US" altLang="en-US">
                <a:solidFill>
                  <a:srgbClr val="000000"/>
                </a:solidFill>
              </a:rPr>
              <a:pPr>
                <a:spcBef>
                  <a:spcPct val="0"/>
                </a:spcBef>
              </a:pPr>
              <a:t>29</a:t>
            </a:fld>
            <a:endParaRPr lang="en-US" altLang="en-US">
              <a:solidFill>
                <a:srgbClr val="000000"/>
              </a:solidFill>
            </a:endParaRPr>
          </a:p>
        </p:txBody>
      </p:sp>
      <p:sp>
        <p:nvSpPr>
          <p:cNvPr id="6553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Exercise</a:t>
            </a:r>
          </a:p>
          <a:p>
            <a:pPr>
              <a:defRPr/>
            </a:pPr>
            <a:endParaRPr lang="en-US" sz="800" b="1" dirty="0"/>
          </a:p>
          <a:p>
            <a:pPr>
              <a:defRPr/>
            </a:pPr>
            <a:r>
              <a:rPr lang="en-US" dirty="0" smtClean="0"/>
              <a:t>How could you become a victim to each of the following in a confined space?</a:t>
            </a:r>
          </a:p>
          <a:p>
            <a:pPr>
              <a:defRPr/>
            </a:pPr>
            <a:endParaRPr lang="en-US" sz="800" dirty="0"/>
          </a:p>
          <a:p>
            <a:pPr>
              <a:defRPr/>
            </a:pPr>
            <a:r>
              <a:rPr lang="en-US" b="1" dirty="0" smtClean="0"/>
              <a:t>Toxic Fumes:</a:t>
            </a:r>
          </a:p>
          <a:p>
            <a:pPr>
              <a:defRPr/>
            </a:pPr>
            <a:endParaRPr lang="en-US" b="1" dirty="0" smtClean="0"/>
          </a:p>
          <a:p>
            <a:pPr>
              <a:defRPr/>
            </a:pPr>
            <a:endParaRPr lang="en-US" b="1" dirty="0" smtClean="0"/>
          </a:p>
          <a:p>
            <a:pPr>
              <a:defRPr/>
            </a:pPr>
            <a:endParaRPr lang="en-US" b="1" dirty="0"/>
          </a:p>
          <a:p>
            <a:pPr>
              <a:defRPr/>
            </a:pPr>
            <a:endParaRPr lang="en-US" dirty="0"/>
          </a:p>
          <a:p>
            <a:pPr>
              <a:defRPr/>
            </a:pPr>
            <a:r>
              <a:rPr lang="en-US" b="1" dirty="0" smtClean="0"/>
              <a:t>Asphyxiation:</a:t>
            </a:r>
          </a:p>
          <a:p>
            <a:pPr>
              <a:defRPr/>
            </a:pPr>
            <a:endParaRPr lang="en-US" b="1" dirty="0" smtClean="0"/>
          </a:p>
          <a:p>
            <a:pPr>
              <a:defRPr/>
            </a:pPr>
            <a:endParaRPr lang="en-US" b="1" dirty="0" smtClean="0"/>
          </a:p>
          <a:p>
            <a:pPr>
              <a:defRPr/>
            </a:pPr>
            <a:endParaRPr lang="en-US" dirty="0" smtClean="0"/>
          </a:p>
          <a:p>
            <a:pPr>
              <a:defRPr/>
            </a:pPr>
            <a:endParaRPr lang="en-US" dirty="0"/>
          </a:p>
          <a:p>
            <a:pPr>
              <a:defRPr/>
            </a:pPr>
            <a:r>
              <a:rPr lang="en-US" b="1" dirty="0" smtClean="0"/>
              <a:t>Fire /Explosion:</a:t>
            </a:r>
          </a:p>
          <a:p>
            <a:pPr>
              <a:defRPr/>
            </a:pPr>
            <a:endParaRPr lang="en-US" b="1" dirty="0"/>
          </a:p>
          <a:p>
            <a:pPr>
              <a:defRPr/>
            </a:pPr>
            <a:endParaRPr lang="en-US" dirty="0"/>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784225" y="5600700"/>
          <a:ext cx="5105400" cy="609600"/>
        </p:xfrm>
        <a:graphic>
          <a:graphicData uri="http://schemas.openxmlformats.org/drawingml/2006/table">
            <a:tbl>
              <a:tblPr firstRow="1" bandRow="1">
                <a:tableStyleId>{5C22544A-7EE6-4342-B048-85BDC9FD1C3A}</a:tableStyleId>
              </a:tblPr>
              <a:tblGrid>
                <a:gridCol w="5105400"/>
              </a:tblGrid>
              <a:tr h="6096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6554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6896100"/>
            <a:ext cx="51085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8039100"/>
            <a:ext cx="51085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AF791A3-FCBC-4051-902D-15F918C9FB9D}" type="slidenum">
              <a:rPr lang="en-US" altLang="en-US"/>
              <a:pPr algn="r" eaLnBrk="1" hangingPunct="1">
                <a:spcBef>
                  <a:spcPct val="0"/>
                </a:spcBef>
              </a:pPr>
              <a:t>3</a:t>
            </a:fld>
            <a:endParaRPr lang="en-US" altLang="en-US"/>
          </a:p>
        </p:txBody>
      </p:sp>
      <p:sp>
        <p:nvSpPr>
          <p:cNvPr id="12291"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32B8CC5-7653-417F-9F1A-E722DC78BB67}" type="slidenum">
              <a:rPr lang="en-US" altLang="en-US"/>
              <a:pPr algn="r" eaLnBrk="1" hangingPunct="1">
                <a:spcBef>
                  <a:spcPct val="0"/>
                </a:spcBef>
              </a:pPr>
              <a:t>3</a:t>
            </a:fld>
            <a:endParaRPr lang="en-US" altLang="en-US"/>
          </a:p>
        </p:txBody>
      </p:sp>
      <p:sp>
        <p:nvSpPr>
          <p:cNvPr id="12292"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2732706-C2F6-4938-8DF9-38C101CAED20}" type="slidenum">
              <a:rPr lang="en-US" altLang="en-US">
                <a:cs typeface="Arial" charset="0"/>
              </a:rPr>
              <a:pPr algn="r" eaLnBrk="1" hangingPunct="1">
                <a:spcBef>
                  <a:spcPct val="0"/>
                </a:spcBef>
              </a:pPr>
              <a:t>3</a:t>
            </a:fld>
            <a:endParaRPr lang="en-US" altLang="en-US">
              <a:cs typeface="Arial" charset="0"/>
            </a:endParaRPr>
          </a:p>
        </p:txBody>
      </p:sp>
      <p:sp>
        <p:nvSpPr>
          <p:cNvPr id="12293" name="Rectangle 1026"/>
          <p:cNvSpPr>
            <a:spLocks noGrp="1" noRot="1" noChangeAspect="1" noChangeArrowheads="1" noTextEdit="1"/>
          </p:cNvSpPr>
          <p:nvPr>
            <p:ph type="sldImg"/>
          </p:nvPr>
        </p:nvSpPr>
        <p:spPr>
          <a:ln/>
        </p:spPr>
      </p:sp>
      <p:sp>
        <p:nvSpPr>
          <p:cNvPr id="12294" name="Rectangle 1027"/>
          <p:cNvSpPr>
            <a:spLocks noGrp="1" noChangeArrowheads="1"/>
          </p:cNvSpPr>
          <p:nvPr>
            <p:ph type="body" idx="1"/>
          </p:nvPr>
        </p:nvSpPr>
        <p:spPr>
          <a:xfrm>
            <a:off x="708025" y="4451350"/>
            <a:ext cx="5591175" cy="429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a:p>
            <a:pPr eaLnBrk="1" hangingPunct="1"/>
            <a:r>
              <a:rPr lang="en-US" altLang="en-US" smtClean="0"/>
              <a:t>On December 29</a:t>
            </a:r>
            <a:r>
              <a:rPr lang="en-US" altLang="en-US" baseline="30000" smtClean="0"/>
              <a:t>th</a:t>
            </a:r>
            <a:r>
              <a:rPr lang="en-US" altLang="en-US" smtClean="0"/>
              <a:t>, 1970, the Occupational Safety and Health Administration (Federal OSHA) was founded. OSHA is responsible for spreading legally enforceable safety and health standards to protect workers on the job.</a:t>
            </a:r>
          </a:p>
          <a:p>
            <a:pPr eaLnBrk="1" hangingPunct="1"/>
            <a:endParaRPr lang="en-US" altLang="en-US" smtClean="0"/>
          </a:p>
          <a:p>
            <a:pPr eaLnBrk="1" hangingPunct="1"/>
            <a:r>
              <a:rPr lang="en-US" altLang="en-US" b="1" smtClean="0"/>
              <a:t>The Need for OSHA</a:t>
            </a:r>
          </a:p>
          <a:p>
            <a:pPr eaLnBrk="1" hangingPunct="1"/>
            <a:r>
              <a:rPr lang="en-US" altLang="en-US" smtClean="0"/>
              <a:t>Prior to 1970:</a:t>
            </a:r>
          </a:p>
          <a:p>
            <a:pPr eaLnBrk="1" hangingPunct="1"/>
            <a:r>
              <a:rPr lang="en-US" altLang="en-US" b="1" smtClean="0"/>
              <a:t>•  </a:t>
            </a:r>
            <a:r>
              <a:rPr lang="en-US" altLang="en-US" smtClean="0"/>
              <a:t>More than 14,000 worker deaths annually</a:t>
            </a:r>
          </a:p>
          <a:p>
            <a:pPr eaLnBrk="1" hangingPunct="1"/>
            <a:r>
              <a:rPr lang="en-US" altLang="en-US" smtClean="0"/>
              <a:t>•  2.5 million workers disabled by work-related injuries</a:t>
            </a:r>
          </a:p>
          <a:p>
            <a:pPr eaLnBrk="1" hangingPunct="1"/>
            <a:r>
              <a:rPr lang="en-US" altLang="en-US" smtClean="0"/>
              <a:t>•  Estimated 300,000 cases of work-related illness</a:t>
            </a:r>
          </a:p>
          <a:p>
            <a:pPr eaLnBrk="1" hangingPunct="1"/>
            <a:endParaRPr lang="en-US" altLang="en-US" smtClean="0"/>
          </a:p>
          <a:p>
            <a:pPr eaLnBrk="1" hangingPunct="1"/>
            <a:r>
              <a:rPr lang="en-US" altLang="en-US" smtClean="0"/>
              <a:t>Since 1970:</a:t>
            </a:r>
          </a:p>
          <a:p>
            <a:pPr eaLnBrk="1" hangingPunct="1">
              <a:buFontTx/>
              <a:buChar char="•"/>
            </a:pPr>
            <a:r>
              <a:rPr lang="en-US" altLang="en-US" smtClean="0"/>
              <a:t>  Work-related fatalities cut by 62%</a:t>
            </a:r>
          </a:p>
          <a:p>
            <a:pPr eaLnBrk="1" hangingPunct="1">
              <a:buFontTx/>
              <a:buChar char="•"/>
            </a:pPr>
            <a:r>
              <a:rPr lang="en-US" altLang="en-US" smtClean="0"/>
              <a:t>  Overall injury and illness rate reduced 42%</a:t>
            </a:r>
          </a:p>
          <a:p>
            <a:pPr eaLnBrk="1" hangingPunct="1">
              <a:buFontTx/>
              <a:buChar char="•"/>
            </a:pPr>
            <a:r>
              <a:rPr lang="en-US" altLang="en-US" smtClean="0"/>
              <a:t>  Brown lung disease eliminated</a:t>
            </a:r>
          </a:p>
          <a:p>
            <a:pPr eaLnBrk="1" hangingPunct="1">
              <a:buFontTx/>
              <a:buChar char="•"/>
            </a:pPr>
            <a:r>
              <a:rPr lang="en-US" altLang="en-US" smtClean="0"/>
              <a:t>  Trenching fatalities reduced 35%</a:t>
            </a:r>
          </a:p>
          <a:p>
            <a:pPr eaLnBrk="1" hangingPunct="1">
              <a:buFontTx/>
              <a:buChar char="•"/>
            </a:pPr>
            <a:r>
              <a:rPr lang="en-US" altLang="en-US" b="1" smtClean="0"/>
              <a:t>There were 4,679 workers who died on the job in 2014</a:t>
            </a:r>
          </a:p>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7A4730F-F449-4728-8D74-4A2E0027D046}" type="slidenum">
              <a:rPr lang="en-US" altLang="en-US">
                <a:solidFill>
                  <a:srgbClr val="000000"/>
                </a:solidFill>
              </a:rPr>
              <a:pPr>
                <a:spcBef>
                  <a:spcPct val="0"/>
                </a:spcBef>
              </a:pPr>
              <a:t>30</a:t>
            </a:fld>
            <a:endParaRPr lang="en-US" altLang="en-US">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8025" y="4451350"/>
            <a:ext cx="5670550"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What Went Wrong?</a:t>
            </a:r>
          </a:p>
          <a:p>
            <a:pPr>
              <a:lnSpc>
                <a:spcPct val="90000"/>
              </a:lnSpc>
            </a:pPr>
            <a:endParaRPr lang="en-US" altLang="en-US" b="1" smtClean="0">
              <a:solidFill>
                <a:schemeClr val="tx2"/>
              </a:solidFill>
            </a:endParaRPr>
          </a:p>
          <a:p>
            <a:pPr>
              <a:lnSpc>
                <a:spcPct val="90000"/>
              </a:lnSpc>
            </a:pPr>
            <a:r>
              <a:rPr lang="en-US" altLang="en-US" smtClean="0"/>
              <a:t>Based on the video you just saw, working with your partner, identify “What Should Have Been Done Differently”.</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18DE9D6-B846-4531-A9E6-0751BC57C8BA}" type="slidenum">
              <a:rPr lang="en-US" altLang="en-US"/>
              <a:pPr>
                <a:spcBef>
                  <a:spcPct val="0"/>
                </a:spcBef>
              </a:pPr>
              <a:t>31</a:t>
            </a:fld>
            <a:endParaRPr lang="en-US" altLang="en-US"/>
          </a:p>
        </p:txBody>
      </p:sp>
      <p:sp>
        <p:nvSpPr>
          <p:cNvPr id="6963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730875" cy="4044950"/>
          </a:xfrm>
          <a:ln/>
        </p:spPr>
        <p:txBody>
          <a:bodyPr/>
          <a:lstStyle/>
          <a:p>
            <a:pPr>
              <a:defRPr/>
            </a:pPr>
            <a:r>
              <a:rPr lang="en-US" dirty="0" smtClean="0"/>
              <a:t>From just January to May of 2013 there were 19 fatalities attributed to performing  work in or around confined spaces.  Please read 4 of these Fatal Facts below.</a:t>
            </a:r>
          </a:p>
          <a:p>
            <a:pPr>
              <a:defRPr/>
            </a:pPr>
            <a:endParaRPr lang="en-US" dirty="0" smtClean="0"/>
          </a:p>
          <a:p>
            <a:pPr>
              <a:defRPr/>
            </a:pPr>
            <a:r>
              <a:rPr lang="en-US" b="1" dirty="0" smtClean="0"/>
              <a:t>1. 5/24/2013 </a:t>
            </a:r>
            <a:r>
              <a:rPr lang="en-US" b="1" dirty="0"/>
              <a:t>L &amp; H Boat Docking Service, Garfield, </a:t>
            </a:r>
            <a:r>
              <a:rPr lang="en-US" b="1" dirty="0" smtClean="0"/>
              <a:t>AR 72732</a:t>
            </a:r>
            <a:endParaRPr lang="en-US" b="1" dirty="0"/>
          </a:p>
          <a:p>
            <a:pPr>
              <a:defRPr/>
            </a:pPr>
            <a:r>
              <a:rPr lang="en-US" dirty="0"/>
              <a:t>Employee working on barge died from burns and blunt </a:t>
            </a:r>
            <a:r>
              <a:rPr lang="en-US" dirty="0" smtClean="0"/>
              <a:t>force trauma </a:t>
            </a:r>
            <a:r>
              <a:rPr lang="en-US" dirty="0"/>
              <a:t>after barge exploded during welding operations.</a:t>
            </a:r>
          </a:p>
          <a:p>
            <a:pPr>
              <a:defRPr/>
            </a:pPr>
            <a:endParaRPr lang="en-US" dirty="0" smtClean="0"/>
          </a:p>
          <a:p>
            <a:pPr>
              <a:defRPr/>
            </a:pPr>
            <a:r>
              <a:rPr lang="en-US" b="1" dirty="0" smtClean="0"/>
              <a:t>2. 5/23/2013 </a:t>
            </a:r>
            <a:r>
              <a:rPr lang="en-US" b="1" dirty="0"/>
              <a:t>Shoreline Foundation, Inc., </a:t>
            </a:r>
            <a:r>
              <a:rPr lang="en-US" b="1" dirty="0" smtClean="0"/>
              <a:t>Riviera Beach</a:t>
            </a:r>
            <a:r>
              <a:rPr lang="en-US" b="1" dirty="0"/>
              <a:t>, FL 33404</a:t>
            </a:r>
          </a:p>
          <a:p>
            <a:pPr>
              <a:defRPr/>
            </a:pPr>
            <a:r>
              <a:rPr lang="en-US" dirty="0"/>
              <a:t>Worker died from oxygen deficient atmosphere in a </a:t>
            </a:r>
            <a:r>
              <a:rPr lang="en-US" dirty="0" smtClean="0"/>
              <a:t>confined space.</a:t>
            </a:r>
          </a:p>
          <a:p>
            <a:pPr>
              <a:defRPr/>
            </a:pPr>
            <a:endParaRPr lang="en-US" dirty="0"/>
          </a:p>
          <a:p>
            <a:pPr>
              <a:defRPr/>
            </a:pPr>
            <a:r>
              <a:rPr lang="en-US" b="1" dirty="0" smtClean="0"/>
              <a:t>3. 4/24/2013 </a:t>
            </a:r>
            <a:r>
              <a:rPr lang="en-US" b="1" dirty="0"/>
              <a:t>Oil Recovery Co. Inc., Mobile, AL 36602 </a:t>
            </a:r>
          </a:p>
          <a:p>
            <a:pPr>
              <a:defRPr/>
            </a:pPr>
            <a:r>
              <a:rPr lang="en-US" dirty="0"/>
              <a:t>Three employees burned while cleaning a fuel barge that exploded</a:t>
            </a:r>
            <a:r>
              <a:rPr lang="en-US" dirty="0" smtClean="0"/>
              <a:t>.</a:t>
            </a:r>
          </a:p>
          <a:p>
            <a:pPr>
              <a:defRPr/>
            </a:pPr>
            <a:endParaRPr lang="en-US" dirty="0"/>
          </a:p>
          <a:p>
            <a:pPr>
              <a:defRPr/>
            </a:pPr>
            <a:r>
              <a:rPr lang="en-US" b="1" dirty="0" smtClean="0"/>
              <a:t>4. </a:t>
            </a:r>
            <a:r>
              <a:rPr lang="en-US" b="1" dirty="0"/>
              <a:t>4/21/2013 Watson Commercial Paint, Tyler, </a:t>
            </a:r>
            <a:r>
              <a:rPr lang="en-US" b="1" dirty="0" smtClean="0"/>
              <a:t>TX 75702</a:t>
            </a:r>
            <a:endParaRPr lang="en-US" b="1" dirty="0"/>
          </a:p>
          <a:p>
            <a:pPr>
              <a:defRPr/>
            </a:pPr>
            <a:r>
              <a:rPr lang="en-US" dirty="0"/>
              <a:t>Employee died after being overcome by fumes while </a:t>
            </a:r>
            <a:r>
              <a:rPr lang="en-US" dirty="0" smtClean="0"/>
              <a:t>spray painting</a:t>
            </a:r>
            <a:r>
              <a:rPr lang="en-US" dirty="0"/>
              <a:t>.</a:t>
            </a:r>
          </a:p>
          <a:p>
            <a:pPr>
              <a:defRPr/>
            </a:pPr>
            <a:endParaRPr lang="en-US" dirty="0"/>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9018A90-CFF2-40B5-B0BE-95C30C5F9AED}" type="slidenum">
              <a:rPr lang="en-US" altLang="en-US"/>
              <a:pPr>
                <a:spcBef>
                  <a:spcPct val="0"/>
                </a:spcBef>
              </a:pPr>
              <a:t>32</a:t>
            </a:fld>
            <a:endParaRPr lang="en-US" altLang="en-US"/>
          </a:p>
        </p:txBody>
      </p:sp>
      <p:sp>
        <p:nvSpPr>
          <p:cNvPr id="7168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273550"/>
          </a:xfrm>
          <a:ln/>
        </p:spPr>
        <p:txBody>
          <a:bodyPr/>
          <a:lstStyle/>
          <a:p>
            <a:pPr>
              <a:defRPr/>
            </a:pPr>
            <a:r>
              <a:rPr lang="en-US" dirty="0" smtClean="0"/>
              <a:t>Based on the four tragedies from the previous page, complete the table below.</a:t>
            </a:r>
          </a:p>
          <a:p>
            <a:pPr>
              <a:defRPr/>
            </a:pPr>
            <a:endParaRPr lang="en-US" dirty="0" smtClean="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1028700" y="4914900"/>
          <a:ext cx="4953000" cy="3581400"/>
        </p:xfrm>
        <a:graphic>
          <a:graphicData uri="http://schemas.openxmlformats.org/drawingml/2006/table">
            <a:tbl>
              <a:tblPr firstRow="1" bandRow="1">
                <a:tableStyleId>{5C22544A-7EE6-4342-B048-85BDC9FD1C3A}</a:tableStyleId>
              </a:tblPr>
              <a:tblGrid>
                <a:gridCol w="1238250"/>
                <a:gridCol w="1238250"/>
                <a:gridCol w="1238250"/>
                <a:gridCol w="1238250"/>
              </a:tblGrid>
              <a:tr h="887973">
                <a:tc>
                  <a:txBody>
                    <a:bodyPr/>
                    <a:lstStyle/>
                    <a:p>
                      <a:pPr algn="ctr"/>
                      <a:r>
                        <a:rPr lang="en-US" sz="1200" dirty="0" smtClean="0">
                          <a:solidFill>
                            <a:schemeClr val="tx1"/>
                          </a:solidFill>
                        </a:rPr>
                        <a:t>Tragedy</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smtClean="0">
                          <a:solidFill>
                            <a:schemeClr val="tx1"/>
                          </a:solidFill>
                        </a:rPr>
                        <a:t>Cause</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smtClean="0">
                          <a:solidFill>
                            <a:schemeClr val="tx1"/>
                          </a:solidFill>
                        </a:rPr>
                        <a:t>Based on the work you do, could this happen to you?</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200" dirty="0" smtClean="0">
                          <a:solidFill>
                            <a:schemeClr val="tx1"/>
                          </a:solidFill>
                        </a:rPr>
                        <a:t>Please</a:t>
                      </a:r>
                      <a:r>
                        <a:rPr lang="en-US" sz="1200" baseline="0" dirty="0" smtClean="0">
                          <a:solidFill>
                            <a:schemeClr val="tx1"/>
                          </a:solidFill>
                        </a:rPr>
                        <a:t> explain </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78088">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latin typeface="+mn-lt"/>
                        </a:rPr>
                        <a:t>L &amp; H Boat Docking Service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smtClean="0"/>
                    </a:p>
                    <a:p>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808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latin typeface="+mn-lt"/>
                        </a:rPr>
                        <a:t>Shoreline Foundation, Inc.</a:t>
                      </a:r>
                      <a:endParaRPr 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smtClean="0"/>
                    </a:p>
                    <a:p>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808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mn-lt"/>
                        </a:rPr>
                        <a:t>Oil Recovery Co. Inc.</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smtClean="0"/>
                    </a:p>
                    <a:p>
                      <a:endParaRPr lang="en-US"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5916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mn-lt"/>
                        </a:rPr>
                        <a:t>Southeast Shipyard</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525F924-148E-40C8-AEE0-AB5FF1BB2EAF}" type="slidenum">
              <a:rPr lang="en-US" altLang="en-US"/>
              <a:pPr>
                <a:spcBef>
                  <a:spcPct val="0"/>
                </a:spcBef>
              </a:pPr>
              <a:t>33</a:t>
            </a:fld>
            <a:endParaRPr lang="en-US" altLang="en-US"/>
          </a:p>
        </p:txBody>
      </p:sp>
      <p:sp>
        <p:nvSpPr>
          <p:cNvPr id="7373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892550"/>
          </a:xfrm>
          <a:ln/>
        </p:spPr>
        <p:txBody>
          <a:bodyPr/>
          <a:lstStyle/>
          <a:p>
            <a:pPr>
              <a:defRPr/>
            </a:pPr>
            <a:r>
              <a:rPr lang="en-US" b="1" dirty="0" smtClean="0"/>
              <a:t>Safe entry procedures</a:t>
            </a:r>
          </a:p>
          <a:p>
            <a:pPr>
              <a:defRPr/>
            </a:pPr>
            <a:endParaRPr lang="en-US" b="1" dirty="0"/>
          </a:p>
          <a:p>
            <a:pPr>
              <a:defRPr/>
            </a:pPr>
            <a:r>
              <a:rPr lang="en-US" dirty="0" smtClean="0"/>
              <a:t>Before entering a confined space the hazards must be:</a:t>
            </a:r>
          </a:p>
          <a:p>
            <a:pPr>
              <a:defRPr/>
            </a:pPr>
            <a:endParaRPr lang="en-US" dirty="0" smtClean="0"/>
          </a:p>
          <a:p>
            <a:pPr marL="228600" indent="-228600">
              <a:buFont typeface="+mj-lt"/>
              <a:buAutoNum type="arabicPeriod"/>
              <a:defRPr/>
            </a:pPr>
            <a:r>
              <a:rPr lang="en-US" b="1" dirty="0" smtClean="0"/>
              <a:t>Recognized</a:t>
            </a:r>
          </a:p>
          <a:p>
            <a:pPr marL="228600" indent="-228600">
              <a:buFont typeface="+mj-lt"/>
              <a:buAutoNum type="arabicPeriod"/>
              <a:defRPr/>
            </a:pPr>
            <a:endParaRPr lang="en-US" b="1" dirty="0"/>
          </a:p>
          <a:p>
            <a:pPr marL="228600" indent="-228600">
              <a:buFont typeface="+mj-lt"/>
              <a:buAutoNum type="arabicPeriod"/>
              <a:defRPr/>
            </a:pPr>
            <a:r>
              <a:rPr lang="en-US" b="1" dirty="0" smtClean="0"/>
              <a:t>Evaluated and;</a:t>
            </a:r>
          </a:p>
          <a:p>
            <a:pPr marL="228600" indent="-228600">
              <a:buFont typeface="+mj-lt"/>
              <a:buAutoNum type="arabicPeriod"/>
              <a:defRPr/>
            </a:pPr>
            <a:endParaRPr lang="en-US" b="1" dirty="0"/>
          </a:p>
          <a:p>
            <a:pPr marL="228600" indent="-228600">
              <a:buFont typeface="+mj-lt"/>
              <a:buAutoNum type="arabicPeriod"/>
              <a:defRPr/>
            </a:pPr>
            <a:r>
              <a:rPr lang="en-US" b="1" dirty="0" smtClean="0"/>
              <a:t>Controlled</a:t>
            </a:r>
          </a:p>
          <a:p>
            <a:pPr marL="171450" indent="-171450">
              <a:buFont typeface="Arial" panose="020B0604020202020204" pitchFamily="34" charset="0"/>
              <a:buChar char="•"/>
              <a:defRPr/>
            </a:pPr>
            <a:endParaRPr lang="en-US" dirty="0"/>
          </a:p>
          <a:p>
            <a:pPr algn="ctr">
              <a:defRPr/>
            </a:pPr>
            <a:r>
              <a:rPr lang="en-US" b="1" dirty="0" smtClean="0"/>
              <a:t> </a:t>
            </a:r>
            <a:endParaRPr lang="en-US" b="1" dirty="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1F4835F-B795-40FA-A5A7-63B5E3569DA1}" type="slidenum">
              <a:rPr lang="en-US" altLang="en-US"/>
              <a:pPr>
                <a:spcBef>
                  <a:spcPct val="0"/>
                </a:spcBef>
              </a:pPr>
              <a:t>34</a:t>
            </a:fld>
            <a:endParaRPr lang="en-US" altLang="en-US"/>
          </a:p>
        </p:txBody>
      </p:sp>
      <p:sp>
        <p:nvSpPr>
          <p:cNvPr id="75779"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75F8971-F5AC-4AF3-AAC7-CF49FA5D8C66}" type="slidenum">
              <a:rPr lang="en-US" altLang="en-US">
                <a:cs typeface="Arial" charset="0"/>
              </a:rPr>
              <a:pPr algn="r" eaLnBrk="1" hangingPunct="1">
                <a:spcBef>
                  <a:spcPct val="0"/>
                </a:spcBef>
              </a:pPr>
              <a:t>34</a:t>
            </a:fld>
            <a:endParaRPr lang="en-US" altLang="en-US">
              <a:cs typeface="Arial" charset="0"/>
            </a:endParaRPr>
          </a:p>
        </p:txBody>
      </p:sp>
      <p:sp>
        <p:nvSpPr>
          <p:cNvPr id="75780" name="Rectangle 1026"/>
          <p:cNvSpPr>
            <a:spLocks noGrp="1" noRot="1" noChangeAspect="1" noChangeArrowheads="1" noTextEdit="1"/>
          </p:cNvSpPr>
          <p:nvPr>
            <p:ph type="sldImg"/>
          </p:nvPr>
        </p:nvSpPr>
        <p:spPr>
          <a:ln/>
        </p:spPr>
      </p:sp>
      <p:sp>
        <p:nvSpPr>
          <p:cNvPr id="75781" name="Rectangle 1027"/>
          <p:cNvSpPr>
            <a:spLocks noChangeArrowheads="1"/>
          </p:cNvSpPr>
          <p:nvPr/>
        </p:nvSpPr>
        <p:spPr bwMode="auto">
          <a:xfrm>
            <a:off x="630238" y="4451350"/>
            <a:ext cx="5668962"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lstStyle>
            <a:lvl1pPr marL="171450" indent="-171450">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buFontTx/>
              <a:buChar char="•"/>
            </a:pPr>
            <a:r>
              <a:rPr lang="en-US" altLang="en-US" sz="1100" b="1"/>
              <a:t>Safe entry </a:t>
            </a:r>
          </a:p>
          <a:p>
            <a:pPr eaLnBrk="1" hangingPunct="1"/>
            <a:r>
              <a:rPr lang="en-US" altLang="en-US" sz="1100"/>
              <a:t>Only enter a confined space when a permit to enter has been issued and if you consider it is safe to do so, and then only remain in the inside for as long as it is necessary to carry out the work. </a:t>
            </a:r>
          </a:p>
          <a:p>
            <a:pPr eaLnBrk="1" hangingPunct="1"/>
            <a:r>
              <a:rPr lang="en-US" altLang="en-US" sz="1100"/>
              <a:t>It is the responsibility of your employer  (i.e. ship, shipyard, contractor) to ensure that the confined space is safe to enter.</a:t>
            </a:r>
          </a:p>
          <a:p>
            <a:pPr eaLnBrk="1" hangingPunct="1"/>
            <a:r>
              <a:rPr lang="en-US" altLang="en-US" sz="1100"/>
              <a:t>— The worker has the right to refuse to enter an unsafe and/or unknown space.</a:t>
            </a:r>
          </a:p>
          <a:p>
            <a:pPr eaLnBrk="1" hangingPunct="1"/>
            <a:r>
              <a:rPr lang="en-US" altLang="en-US" sz="1100"/>
              <a:t>— If he/she is not confident that a space is safe, he/she should report his concerns and not enter until all safety requirements are met.</a:t>
            </a:r>
          </a:p>
          <a:p>
            <a:pPr eaLnBrk="1" hangingPunct="1"/>
            <a:r>
              <a:rPr lang="en-US" altLang="en-US" sz="1100"/>
              <a:t>The worker may wear a respirator or escape pack if required by an owner’s policy and only if sufficiently trained in the use of such equipment. </a:t>
            </a:r>
          </a:p>
          <a:p>
            <a:pPr eaLnBrk="1" hangingPunct="1"/>
            <a:endParaRPr lang="en-US" altLang="en-US" sz="1100"/>
          </a:p>
          <a:p>
            <a:pPr eaLnBrk="1" hangingPunct="1">
              <a:buFontTx/>
              <a:buChar char="•"/>
            </a:pPr>
            <a:r>
              <a:rPr lang="en-US" altLang="en-US" sz="1100" b="1"/>
              <a:t>Entering confined spaces adjacent to loaded tanks</a:t>
            </a:r>
          </a:p>
          <a:p>
            <a:pPr eaLnBrk="1" hangingPunct="1"/>
            <a:r>
              <a:rPr lang="en-US" altLang="en-US" sz="1100"/>
              <a:t>It is important to be aware that confined spaces may be, or have been, subject to leakage from the adjacent space. The risk is that such leakage often remains undetected because the space is not subject to regular gas measurements and ventilation.</a:t>
            </a:r>
          </a:p>
          <a:p>
            <a:pPr eaLnBrk="1" hangingPunct="1"/>
            <a:r>
              <a:rPr lang="en-US" altLang="en-US" sz="1100"/>
              <a:t>Confined spaces adjacent to loaded tanks may be entered provided the procedure for entry is given.</a:t>
            </a:r>
          </a:p>
          <a:p>
            <a:pPr eaLnBrk="1" hangingPunct="1"/>
            <a:r>
              <a:rPr lang="en-US" altLang="en-US" sz="1100"/>
              <a:t>Spaces adjacent to cargo tanks, like cofferdams and double bottom tanks, may contain accumulated residues from previous cargoes and information about these cargoes is needed to determine proper test methods for the atmosphere in the adjacent</a:t>
            </a:r>
          </a:p>
          <a:p>
            <a:pPr eaLnBrk="1" hangingPunct="1"/>
            <a:r>
              <a:rPr lang="en-US" altLang="en-US" sz="1100"/>
              <a:t>spaces.</a:t>
            </a:r>
          </a:p>
          <a:p>
            <a:pPr eaLnBrk="1" hangingPunct="1"/>
            <a:endParaRPr lang="en-US" altLang="en-US">
              <a:solidFill>
                <a:srgbClr val="CC0000"/>
              </a:solidFill>
            </a:endParaRPr>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E095E72-896B-4A48-90DA-B8700D7CBD54}" type="slidenum">
              <a:rPr lang="en-US" altLang="en-US"/>
              <a:pPr>
                <a:spcBef>
                  <a:spcPct val="0"/>
                </a:spcBef>
              </a:pPr>
              <a:t>35</a:t>
            </a:fld>
            <a:endParaRPr lang="en-US" altLang="en-US"/>
          </a:p>
        </p:txBody>
      </p:sp>
      <p:sp>
        <p:nvSpPr>
          <p:cNvPr id="77827"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D1D3491-2CA3-4F4E-A3E6-7F172255E54D}" type="slidenum">
              <a:rPr lang="en-US" altLang="en-US">
                <a:cs typeface="Arial" charset="0"/>
              </a:rPr>
              <a:pPr algn="r" eaLnBrk="1" hangingPunct="1">
                <a:spcBef>
                  <a:spcPct val="0"/>
                </a:spcBef>
              </a:pPr>
              <a:t>35</a:t>
            </a:fld>
            <a:endParaRPr lang="en-US" altLang="en-US">
              <a:cs typeface="Arial" charset="0"/>
            </a:endParaRPr>
          </a:p>
        </p:txBody>
      </p:sp>
      <p:sp>
        <p:nvSpPr>
          <p:cNvPr id="77828" name="Rectangle 1026"/>
          <p:cNvSpPr>
            <a:spLocks noGrp="1" noRot="1" noChangeAspect="1" noChangeArrowheads="1" noTextEdit="1"/>
          </p:cNvSpPr>
          <p:nvPr>
            <p:ph type="sldImg"/>
          </p:nvPr>
        </p:nvSpPr>
        <p:spPr>
          <a:ln/>
        </p:spPr>
      </p:sp>
      <p:sp>
        <p:nvSpPr>
          <p:cNvPr id="77829" name="Rectangle 1027"/>
          <p:cNvSpPr>
            <a:spLocks noChangeArrowheads="1"/>
          </p:cNvSpPr>
          <p:nvPr/>
        </p:nvSpPr>
        <p:spPr bwMode="auto">
          <a:xfrm>
            <a:off x="723900" y="4381500"/>
            <a:ext cx="57150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lstStyle>
            <a:lvl1pPr marL="171450" indent="-171450">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buFontTx/>
              <a:buChar char="•"/>
            </a:pPr>
            <a:endParaRPr lang="en-US" altLang="en-US" sz="1100"/>
          </a:p>
          <a:p>
            <a:pPr eaLnBrk="1" hangingPunct="1">
              <a:buFontTx/>
              <a:buChar char="•"/>
            </a:pPr>
            <a:r>
              <a:rPr lang="en-US" altLang="en-US" b="1"/>
              <a:t>Entering confined spaces adjacent to inerted tanks</a:t>
            </a:r>
          </a:p>
          <a:p>
            <a:pPr eaLnBrk="1" hangingPunct="1"/>
            <a:r>
              <a:rPr lang="en-US" altLang="en-US"/>
              <a:t>   When other tanks in an inert condition are either adjacent or interconnected (e.g. pipeline) to the space to be entered, personnel should be alert to the possibility of inert gas leaking into that space through, for example, bulkhead fractures or defective valves. The risk of this occurring can be minimized by maintaining a small but positive pressure in the space to be entered relative to the inert gas pressure. At all times the procedures on the vessel are to be followed.</a:t>
            </a:r>
          </a:p>
          <a:p>
            <a:pPr eaLnBrk="1" hangingPunct="1"/>
            <a:endParaRPr lang="en-US" altLang="en-US"/>
          </a:p>
          <a:p>
            <a:pPr eaLnBrk="1" hangingPunct="1">
              <a:buFontTx/>
              <a:buChar char="•"/>
            </a:pPr>
            <a:r>
              <a:rPr lang="en-US" altLang="en-US" b="1"/>
              <a:t>Entering confined spaces adjacent to loaded tanks on double hull tankers</a:t>
            </a:r>
          </a:p>
          <a:p>
            <a:pPr eaLnBrk="1" hangingPunct="1"/>
            <a:r>
              <a:rPr lang="en-US" altLang="en-US"/>
              <a:t>   The compartmentalized structure in double hull and double bottom tanks makes them more difficult to gas free than conventional tanks and particular care should be taken to monitor the tank atmosphere.</a:t>
            </a:r>
          </a:p>
          <a:p>
            <a:pPr eaLnBrk="1" hangingPunct="1"/>
            <a:r>
              <a:rPr lang="en-US" altLang="en-US"/>
              <a:t>   Once the tank atmosphere meets the entry criteria at each sampling point, actual entry by personnel should be undertaken with extreme caution, following your employers instructions. </a:t>
            </a:r>
          </a:p>
          <a:p>
            <a:pPr eaLnBrk="1" hangingPunct="1"/>
            <a:endParaRPr lang="en-US" altLang="en-US"/>
          </a:p>
          <a:p>
            <a:pPr>
              <a:buFontTx/>
              <a:buChar char="•"/>
            </a:pPr>
            <a:endParaRPr lang="en-US" altLang="en-US"/>
          </a:p>
          <a:p>
            <a:endParaRPr lang="en-US" altLang="en-US">
              <a:solidFill>
                <a:srgbClr val="CC0000"/>
              </a:solidFill>
            </a:endParaRPr>
          </a:p>
          <a:p>
            <a:pPr>
              <a:buFontTx/>
              <a:buChar char="•"/>
            </a:pPr>
            <a:endParaRPr lang="en-US" altLang="en-US"/>
          </a:p>
          <a:p>
            <a:r>
              <a:rPr lang="en-US" altLang="en-US"/>
              <a:t> </a:t>
            </a:r>
          </a:p>
          <a:p>
            <a:endParaRPr lang="en-US" altLang="en-US"/>
          </a:p>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445E8F0-F309-4AD6-BA40-37BEA2DCD15B}" type="slidenum">
              <a:rPr lang="en-US" altLang="en-US">
                <a:solidFill>
                  <a:srgbClr val="000000"/>
                </a:solidFill>
              </a:rPr>
              <a:pPr>
                <a:spcBef>
                  <a:spcPct val="0"/>
                </a:spcBef>
              </a:pPr>
              <a:t>36</a:t>
            </a:fld>
            <a:endParaRPr lang="en-US" altLang="en-US">
              <a:solidFill>
                <a:srgbClr val="000000"/>
              </a:solidFill>
            </a:endParaRPr>
          </a:p>
        </p:txBody>
      </p:sp>
      <p:sp>
        <p:nvSpPr>
          <p:cNvPr id="79875" name="Rectangle 2"/>
          <p:cNvSpPr>
            <a:spLocks noGrp="1" noRot="1" noChangeAspect="1" noChangeArrowheads="1" noTextEdit="1"/>
          </p:cNvSpPr>
          <p:nvPr>
            <p:ph type="sldImg"/>
          </p:nvPr>
        </p:nvSpPr>
        <p:spPr>
          <a:xfrm>
            <a:off x="1257300" y="746125"/>
            <a:ext cx="4572000" cy="3429000"/>
          </a:xfrm>
          <a:ln/>
        </p:spPr>
      </p:sp>
      <p:sp>
        <p:nvSpPr>
          <p:cNvPr id="79876" name="Rectangle 3"/>
          <p:cNvSpPr>
            <a:spLocks noGrp="1" noChangeArrowheads="1"/>
          </p:cNvSpPr>
          <p:nvPr>
            <p:ph type="body" idx="1"/>
          </p:nvPr>
        </p:nvSpPr>
        <p:spPr>
          <a:xfrm>
            <a:off x="944563" y="4449763"/>
            <a:ext cx="5511800" cy="3970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The Evaluators</a:t>
            </a:r>
          </a:p>
          <a:p>
            <a:r>
              <a:rPr lang="en-US" altLang="en-US" dirty="0" smtClean="0"/>
              <a:t>Confined spaces must be evaluated (inspected, tested, and certified) by either a Shipyard Competent Person or a Marine Chemist</a:t>
            </a:r>
          </a:p>
          <a:p>
            <a:endParaRPr lang="en-US" altLang="en-US" sz="800" b="1" dirty="0" smtClean="0"/>
          </a:p>
          <a:p>
            <a:r>
              <a:rPr lang="en-US" altLang="en-US" b="1" dirty="0" smtClean="0"/>
              <a:t>Competent Person </a:t>
            </a:r>
            <a:r>
              <a:rPr lang="en-US" altLang="en-US" dirty="0" smtClean="0"/>
              <a:t>(1915.7</a:t>
            </a:r>
            <a:endParaRPr lang="en-US" altLang="en-US" sz="800" b="1" dirty="0" smtClean="0"/>
          </a:p>
          <a:p>
            <a:pPr>
              <a:spcBef>
                <a:spcPct val="0"/>
              </a:spcBef>
            </a:pPr>
            <a:r>
              <a:rPr lang="en-US" altLang="en-US" dirty="0" smtClean="0"/>
              <a:t>“Competent Person” for purposes of this part means a person who is capable of recognizing and evaluating employee exposure to hazardous substances or to other unsafe conditions and is capable of specifying the necessary protection and precautions to be taken to ensure the safety of employees as required by the particular regulation under the condition to which it applies. </a:t>
            </a:r>
          </a:p>
          <a:p>
            <a:pPr>
              <a:spcBef>
                <a:spcPct val="0"/>
              </a:spcBef>
            </a:pPr>
            <a:endParaRPr lang="en-US" altLang="en-US" sz="800" dirty="0" smtClean="0"/>
          </a:p>
          <a:p>
            <a:pPr>
              <a:spcBef>
                <a:spcPct val="0"/>
              </a:spcBef>
            </a:pPr>
            <a:r>
              <a:rPr lang="en-US" altLang="en-US" b="1" dirty="0" smtClean="0"/>
              <a:t>NAVSEA 009-07 FY 16 3.1.2 </a:t>
            </a:r>
            <a:r>
              <a:rPr lang="en-US" altLang="en-US" dirty="0" smtClean="0"/>
              <a:t>requires that a Competent Person is initially trained by a Marine Chemist in a 24 hour course with a specified curricula. Refresher training must be annually for at least 8 hours. The Competent Person updates the Marine Chemist’s certification.</a:t>
            </a:r>
            <a:endParaRPr lang="en-US" altLang="en-US" sz="1600" b="1" dirty="0" smtClean="0"/>
          </a:p>
          <a:p>
            <a:pPr>
              <a:spcBef>
                <a:spcPct val="0"/>
              </a:spcBef>
            </a:pPr>
            <a:endParaRPr lang="en-US" altLang="en-US" sz="800" dirty="0" smtClean="0"/>
          </a:p>
          <a:p>
            <a:r>
              <a:rPr lang="en-US" altLang="en-US" b="1" dirty="0" smtClean="0"/>
              <a:t>Marine Chemist</a:t>
            </a:r>
            <a:r>
              <a:rPr lang="en-US" altLang="en-US" dirty="0" smtClean="0"/>
              <a:t> (1915.11 (b)) </a:t>
            </a:r>
          </a:p>
          <a:p>
            <a:endParaRPr lang="en-US" altLang="en-US" sz="800" dirty="0" smtClean="0"/>
          </a:p>
          <a:p>
            <a:r>
              <a:rPr lang="en-US" altLang="en-US" dirty="0" smtClean="0"/>
              <a:t>“Marine Chemist” means an individual who possesses a current Marine Chemist Certificate issued by the National Fire Protection Association.</a:t>
            </a:r>
          </a:p>
          <a:p>
            <a:pPr>
              <a:spcBef>
                <a:spcPct val="0"/>
              </a:spcBef>
            </a:pPr>
            <a:endParaRPr lang="en-US" altLang="en-US" dirty="0" smtClean="0"/>
          </a:p>
          <a:p>
            <a:pPr>
              <a:lnSpc>
                <a:spcPct val="90000"/>
              </a:lnSpc>
              <a:buFont typeface="Wingdings" pitchFamily="2" charset="2"/>
              <a:buNone/>
            </a:pPr>
            <a:endParaRPr lang="en-US" altLang="en-US" dirty="0" smtClean="0"/>
          </a:p>
          <a:p>
            <a:pPr marL="117475" lvl="1">
              <a:buClr>
                <a:schemeClr val="bg2"/>
              </a:buClr>
            </a:pPr>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0E280DC-2B48-4521-A8ED-44222843182A}" type="slidenum">
              <a:rPr lang="en-US" altLang="en-US">
                <a:solidFill>
                  <a:srgbClr val="000000"/>
                </a:solidFill>
              </a:rPr>
              <a:pPr>
                <a:spcBef>
                  <a:spcPct val="0"/>
                </a:spcBef>
              </a:pPr>
              <a:t>37</a:t>
            </a:fld>
            <a:endParaRPr lang="en-US" altLang="en-US">
              <a:solidFill>
                <a:srgbClr val="000000"/>
              </a:solidFill>
            </a:endParaRPr>
          </a:p>
        </p:txBody>
      </p:sp>
      <p:sp>
        <p:nvSpPr>
          <p:cNvPr id="81923" name="Rectangle 2"/>
          <p:cNvSpPr>
            <a:spLocks noGrp="1" noRot="1" noChangeAspect="1" noChangeArrowheads="1" noTextEdit="1"/>
          </p:cNvSpPr>
          <p:nvPr>
            <p:ph type="sldImg"/>
          </p:nvPr>
        </p:nvSpPr>
        <p:spPr>
          <a:xfrm>
            <a:off x="1257300" y="746125"/>
            <a:ext cx="4572000" cy="3429000"/>
          </a:xfrm>
          <a:ln/>
        </p:spPr>
      </p:sp>
      <p:sp>
        <p:nvSpPr>
          <p:cNvPr id="81924"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Visual Inspection </a:t>
            </a:r>
            <a:r>
              <a:rPr lang="en-US" altLang="en-US" dirty="0" smtClean="0"/>
              <a:t>(1915.11)</a:t>
            </a:r>
            <a:endParaRPr lang="en-US" altLang="en-US" b="1" dirty="0" smtClean="0"/>
          </a:p>
          <a:p>
            <a:r>
              <a:rPr lang="en-US" altLang="en-US" dirty="0" smtClean="0"/>
              <a:t>Marine Chemists and Competent Persons must do more than “sniff the space”, they must also do a Visual Inspection.</a:t>
            </a:r>
          </a:p>
          <a:p>
            <a:endParaRPr lang="en-US" altLang="en-US" dirty="0" smtClean="0"/>
          </a:p>
          <a:p>
            <a:r>
              <a:rPr lang="en-US" altLang="en-US" dirty="0" smtClean="0"/>
              <a:t>"Visual inspection" - the physical survey of the space, its surroundings and contents to identify hazards such as:</a:t>
            </a:r>
          </a:p>
          <a:p>
            <a:endParaRPr lang="en-US" altLang="en-US" dirty="0" smtClean="0"/>
          </a:p>
          <a:p>
            <a:pPr marL="117475" lvl="1">
              <a:buClr>
                <a:schemeClr val="tx1"/>
              </a:buClr>
              <a:buFontTx/>
              <a:buChar char="•"/>
            </a:pPr>
            <a:r>
              <a:rPr lang="en-US" altLang="en-US" dirty="0" smtClean="0"/>
              <a:t> Restricted accessibility</a:t>
            </a:r>
          </a:p>
          <a:p>
            <a:pPr marL="117475" lvl="1">
              <a:buClr>
                <a:schemeClr val="tx1"/>
              </a:buClr>
              <a:buFontTx/>
              <a:buChar char="•"/>
            </a:pPr>
            <a:endParaRPr lang="en-US" altLang="en-US" dirty="0" smtClean="0"/>
          </a:p>
          <a:p>
            <a:pPr marL="117475" lvl="1">
              <a:buClr>
                <a:schemeClr val="tx1"/>
              </a:buClr>
              <a:buFontTx/>
              <a:buChar char="•"/>
            </a:pPr>
            <a:r>
              <a:rPr lang="en-US" altLang="en-US" dirty="0" smtClean="0"/>
              <a:t> Residues</a:t>
            </a:r>
          </a:p>
          <a:p>
            <a:pPr marL="117475" lvl="1">
              <a:buClr>
                <a:schemeClr val="tx1"/>
              </a:buClr>
              <a:buFontTx/>
              <a:buChar char="•"/>
            </a:pPr>
            <a:endParaRPr lang="en-US" altLang="en-US" dirty="0" smtClean="0"/>
          </a:p>
          <a:p>
            <a:pPr marL="117475" lvl="1">
              <a:buClr>
                <a:schemeClr val="tx1"/>
              </a:buClr>
              <a:buFontTx/>
              <a:buChar char="•"/>
            </a:pPr>
            <a:r>
              <a:rPr lang="en-US" altLang="en-US" dirty="0" smtClean="0"/>
              <a:t> Unguarded machinery</a:t>
            </a:r>
          </a:p>
          <a:p>
            <a:pPr marL="117475" lvl="1">
              <a:buClr>
                <a:schemeClr val="tx1"/>
              </a:buClr>
              <a:buFontTx/>
              <a:buChar char="•"/>
            </a:pPr>
            <a:endParaRPr lang="en-US" altLang="en-US" dirty="0" smtClean="0"/>
          </a:p>
          <a:p>
            <a:pPr marL="117475" lvl="1">
              <a:buClr>
                <a:schemeClr val="tx1"/>
              </a:buClr>
              <a:buFontTx/>
              <a:buChar char="•"/>
            </a:pPr>
            <a:r>
              <a:rPr lang="en-US" altLang="en-US" dirty="0" smtClean="0"/>
              <a:t> Piping or electrical systems.</a:t>
            </a:r>
          </a:p>
          <a:p>
            <a:pPr marL="117475" lvl="1">
              <a:buClr>
                <a:schemeClr val="tx1"/>
              </a:buClr>
            </a:pPr>
            <a:endParaRPr lang="en-US" altLang="en-US" dirty="0" smtClean="0"/>
          </a:p>
          <a:p>
            <a:pPr marL="117475" lvl="1">
              <a:buClr>
                <a:schemeClr val="tx1"/>
              </a:buClr>
            </a:pPr>
            <a:r>
              <a:rPr lang="en-US" altLang="en-US" b="1" dirty="0" smtClean="0"/>
              <a:t>You should also visually inspect your work area before beginning your job!</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68F7DD2-EE8F-41E7-8C71-1F32F8C69F31}" type="slidenum">
              <a:rPr lang="en-US" altLang="en-US"/>
              <a:pPr>
                <a:spcBef>
                  <a:spcPct val="0"/>
                </a:spcBef>
              </a:pPr>
              <a:t>38</a:t>
            </a:fld>
            <a:endParaRPr lang="en-US" altLang="en-US"/>
          </a:p>
        </p:txBody>
      </p:sp>
      <p:sp>
        <p:nvSpPr>
          <p:cNvPr id="83971" name="Rectangle 2"/>
          <p:cNvSpPr>
            <a:spLocks noGrp="1" noRot="1" noChangeAspect="1" noChangeArrowheads="1" noTextEdit="1"/>
          </p:cNvSpPr>
          <p:nvPr>
            <p:ph type="sldImg"/>
          </p:nvPr>
        </p:nvSpPr>
        <p:spPr>
          <a:xfrm>
            <a:off x="1257300" y="746125"/>
            <a:ext cx="4572000" cy="3429000"/>
          </a:xfrm>
          <a:ln/>
        </p:spPr>
      </p:sp>
      <p:sp>
        <p:nvSpPr>
          <p:cNvPr id="88068" name="Rectangle 3"/>
          <p:cNvSpPr>
            <a:spLocks noGrp="1" noChangeArrowheads="1"/>
          </p:cNvSpPr>
          <p:nvPr>
            <p:ph type="body" idx="1"/>
          </p:nvPr>
        </p:nvSpPr>
        <p:spPr>
          <a:xfrm>
            <a:off x="944563" y="4449763"/>
            <a:ext cx="5511800" cy="42195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latin typeface="Arial" panose="020B0604020202020204" pitchFamily="34" charset="0"/>
              </a:rPr>
              <a:t>Initial testing should be carried out by a certified “Marine Chemist” or a “ Shipyard Competent person” who will issue a certificate stating whether the space is ‘safe for man’ and/or hot work, and if any special conditions are to be observed.</a:t>
            </a:r>
          </a:p>
          <a:p>
            <a:pPr>
              <a:defRPr/>
            </a:pPr>
            <a:r>
              <a:rPr lang="en-US" altLang="en-US" dirty="0" smtClean="0">
                <a:latin typeface="Arial" panose="020B0604020202020204" pitchFamily="34" charset="0"/>
              </a:rPr>
              <a:t>On a vessel this may be the Chief Officer, or other competent person onboard. If in doubt of the officer’s qualification, documentation is required to be shown. In no case should the worker or supervisor be considered to be a “Competent Person” – even if he is equipped with his own personal testing equipment.</a:t>
            </a:r>
          </a:p>
          <a:p>
            <a:pPr>
              <a:defRPr/>
            </a:pPr>
            <a:r>
              <a:rPr lang="en-US" altLang="en-US" dirty="0" smtClean="0">
                <a:latin typeface="Arial" panose="020B0604020202020204" pitchFamily="34" charset="0"/>
              </a:rPr>
              <a:t>Ventilation should be stopped about 10 minutes before tests are made and not restarted until the tests are completed.</a:t>
            </a:r>
          </a:p>
          <a:p>
            <a:pPr>
              <a:defRPr/>
            </a:pPr>
            <a:r>
              <a:rPr lang="en-US" altLang="en-US" dirty="0" smtClean="0">
                <a:latin typeface="Arial" panose="020B0604020202020204" pitchFamily="34" charset="0"/>
              </a:rPr>
              <a:t>The testing should be carried out in the following </a:t>
            </a:r>
          </a:p>
          <a:p>
            <a:pPr>
              <a:defRPr/>
            </a:pPr>
            <a:r>
              <a:rPr lang="en-US" altLang="en-US" dirty="0" smtClean="0">
                <a:latin typeface="Arial" panose="020B0604020202020204" pitchFamily="34" charset="0"/>
              </a:rPr>
              <a:t>• Oxygen-deficient or -enriched atmospheres</a:t>
            </a:r>
          </a:p>
          <a:p>
            <a:pPr>
              <a:defRPr/>
            </a:pPr>
            <a:r>
              <a:rPr lang="en-US" altLang="en-US" dirty="0" smtClean="0">
                <a:latin typeface="Arial" panose="020B0604020202020204" pitchFamily="34" charset="0"/>
              </a:rPr>
              <a:t>• Flammable atmospheres</a:t>
            </a:r>
          </a:p>
          <a:p>
            <a:pPr>
              <a:defRPr/>
            </a:pPr>
            <a:r>
              <a:rPr lang="en-US" altLang="en-US" dirty="0" smtClean="0">
                <a:latin typeface="Arial" panose="020B0604020202020204" pitchFamily="34" charset="0"/>
              </a:rPr>
              <a:t>• Toxic atmospheres when considered necessary</a:t>
            </a:r>
          </a:p>
          <a:p>
            <a:pPr marL="171450" indent="-171450">
              <a:buFont typeface="Arial" panose="020B0604020202020204" pitchFamily="34" charset="0"/>
              <a:buChar char="•"/>
              <a:defRPr/>
            </a:pPr>
            <a:r>
              <a:rPr lang="en-US" altLang="en-US" dirty="0" smtClean="0">
                <a:latin typeface="Arial" panose="020B0604020202020204" pitchFamily="34" charset="0"/>
              </a:rPr>
              <a:t>Volatile Organic Compounds (VOC’s) Reported as PID</a:t>
            </a:r>
          </a:p>
          <a:p>
            <a:pPr>
              <a:defRPr/>
            </a:pPr>
            <a:endParaRPr lang="en-US" altLang="en-US" dirty="0" smtClean="0">
              <a:latin typeface="Arial" panose="020B0604020202020204" pitchFamily="34" charset="0"/>
            </a:endParaRPr>
          </a:p>
          <a:p>
            <a:pPr>
              <a:defRPr/>
            </a:pPr>
            <a:r>
              <a:rPr lang="en-US" altLang="en-US" dirty="0" smtClean="0">
                <a:latin typeface="Arial" panose="020B0604020202020204" pitchFamily="34" charset="0"/>
              </a:rPr>
              <a:t>Results must be posted on OSHA 74 form or equivalent log</a:t>
            </a:r>
            <a:r>
              <a:rPr lang="en-US" altLang="en-US" dirty="0">
                <a:latin typeface="Arial" panose="020B0604020202020204" pitchFamily="34" charset="0"/>
              </a:rPr>
              <a:t> </a:t>
            </a:r>
            <a:r>
              <a:rPr lang="en-US" altLang="en-US" dirty="0" smtClean="0">
                <a:latin typeface="Arial" panose="020B0604020202020204" pitchFamily="34" charset="0"/>
              </a:rPr>
              <a:t>near by the space.</a:t>
            </a:r>
            <a:endParaRPr lang="en-US" altLang="en-US" dirty="0">
              <a:latin typeface="Arial" panose="020B0604020202020204" pitchFamily="34" charset="0"/>
            </a:endParaRPr>
          </a:p>
          <a:p>
            <a:pPr>
              <a:defRPr/>
            </a:pPr>
            <a:endParaRPr lang="en-US" altLang="en-US" sz="800" b="1" dirty="0" smtClean="0">
              <a:latin typeface="Arial" panose="020B0604020202020204" pitchFamily="34" charset="0"/>
            </a:endParaRPr>
          </a:p>
          <a:p>
            <a:pPr>
              <a:buFontTx/>
              <a:buChar char="•"/>
              <a:defRPr/>
            </a:pPr>
            <a:endParaRPr lang="en-US" altLang="en-US" sz="800"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81F3FA5-33E5-418B-9A96-D039D62653B4}" type="slidenum">
              <a:rPr lang="en-US" altLang="en-US"/>
              <a:pPr>
                <a:spcBef>
                  <a:spcPct val="0"/>
                </a:spcBef>
              </a:pPr>
              <a:t>39</a:t>
            </a:fld>
            <a:endParaRPr lang="en-US" altLang="en-US"/>
          </a:p>
        </p:txBody>
      </p:sp>
      <p:sp>
        <p:nvSpPr>
          <p:cNvPr id="86019" name="Rectangle 2"/>
          <p:cNvSpPr>
            <a:spLocks noGrp="1" noRot="1" noChangeAspect="1" noChangeArrowheads="1" noTextEdit="1"/>
          </p:cNvSpPr>
          <p:nvPr>
            <p:ph type="sldImg"/>
          </p:nvPr>
        </p:nvSpPr>
        <p:spPr>
          <a:xfrm>
            <a:off x="1257300" y="746125"/>
            <a:ext cx="4572000" cy="3429000"/>
          </a:xfrm>
          <a:ln/>
        </p:spPr>
      </p:sp>
      <p:sp>
        <p:nvSpPr>
          <p:cNvPr id="86020" name="Rectangle 3"/>
          <p:cNvSpPr>
            <a:spLocks noGrp="1" noChangeArrowheads="1"/>
          </p:cNvSpPr>
          <p:nvPr>
            <p:ph type="body" idx="1"/>
          </p:nvPr>
        </p:nvSpPr>
        <p:spPr>
          <a:xfrm>
            <a:off x="944563" y="4449763"/>
            <a:ext cx="5511800" cy="44529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latin typeface="Arial" panose="020B0604020202020204" pitchFamily="34" charset="0"/>
              </a:rPr>
              <a:t>Testing for Oxygen Content (1915.12)</a:t>
            </a:r>
            <a:endParaRPr lang="en-US" altLang="en-US" dirty="0" smtClean="0">
              <a:latin typeface="Arial" panose="020B0604020202020204" pitchFamily="34" charset="0"/>
            </a:endParaRPr>
          </a:p>
          <a:p>
            <a:pPr marL="171450" indent="-171450">
              <a:buFont typeface="Arial" panose="020B0604020202020204" pitchFamily="34" charset="0"/>
              <a:buChar char="•"/>
              <a:defRPr/>
            </a:pPr>
            <a:r>
              <a:rPr lang="en-US" altLang="en-US" dirty="0" smtClean="0">
                <a:latin typeface="Arial" panose="020B0604020202020204" pitchFamily="34" charset="0"/>
              </a:rPr>
              <a:t>Spaces must be visually inspected and tested to determine the atmosphere's oxygen content prior to initial entry into the space by an employee.  They must be sure to eliminate the hazards caused by:</a:t>
            </a:r>
          </a:p>
          <a:p>
            <a:pPr marL="171450" indent="-171450">
              <a:buFont typeface="Arial" panose="020B0604020202020204" pitchFamily="34" charset="0"/>
              <a:buChar char="•"/>
              <a:defRPr/>
            </a:pPr>
            <a:endParaRPr lang="en-US" altLang="en-US" dirty="0" smtClean="0">
              <a:latin typeface="Arial" panose="020B0604020202020204" pitchFamily="34" charset="0"/>
            </a:endParaRPr>
          </a:p>
          <a:p>
            <a:pPr marL="171450" indent="-171450">
              <a:buFont typeface="Arial" panose="020B0604020202020204" pitchFamily="34" charset="0"/>
              <a:buChar char="•"/>
              <a:defRPr/>
            </a:pPr>
            <a:r>
              <a:rPr lang="en-US" altLang="en-US" dirty="0" smtClean="0">
                <a:latin typeface="Arial" panose="020B0604020202020204" pitchFamily="34" charset="0"/>
              </a:rPr>
              <a:t> Spaces that have been sealed, coated and closed up, and non‑ventilated spaces that have been freshly painted</a:t>
            </a:r>
          </a:p>
          <a:p>
            <a:pPr marL="171450" indent="-171450">
              <a:buFont typeface="Arial" panose="020B0604020202020204" pitchFamily="34" charset="0"/>
              <a:buChar char="•"/>
              <a:defRPr/>
            </a:pPr>
            <a:endParaRPr lang="en-US" altLang="en-US" dirty="0" smtClean="0">
              <a:latin typeface="Arial" panose="020B0604020202020204" pitchFamily="34" charset="0"/>
            </a:endParaRPr>
          </a:p>
          <a:p>
            <a:pPr marL="171450" indent="-171450">
              <a:buFont typeface="Arial" panose="020B0604020202020204" pitchFamily="34" charset="0"/>
              <a:buChar char="•"/>
              <a:defRPr/>
            </a:pPr>
            <a:r>
              <a:rPr lang="en-US" altLang="en-US" dirty="0" smtClean="0">
                <a:latin typeface="Arial" panose="020B0604020202020204" pitchFamily="34" charset="0"/>
              </a:rPr>
              <a:t> Adjacent spaces, that contain or have contained, combustible or flammable liquids or gases  </a:t>
            </a:r>
          </a:p>
          <a:p>
            <a:pPr marL="171450" indent="-171450">
              <a:buFont typeface="Arial" panose="020B0604020202020204" pitchFamily="34" charset="0"/>
              <a:buChar char="•"/>
              <a:defRPr/>
            </a:pPr>
            <a:endParaRPr lang="en-US" altLang="en-US" dirty="0" smtClean="0">
              <a:latin typeface="Arial" panose="020B0604020202020204" pitchFamily="34" charset="0"/>
            </a:endParaRPr>
          </a:p>
          <a:p>
            <a:pPr marL="171450" indent="-171450">
              <a:buFont typeface="Arial" panose="020B0604020202020204" pitchFamily="34" charset="0"/>
              <a:buChar char="•"/>
              <a:defRPr/>
            </a:pPr>
            <a:r>
              <a:rPr lang="en-US" altLang="en-US" dirty="0" smtClean="0">
                <a:latin typeface="Arial" panose="020B0604020202020204" pitchFamily="34" charset="0"/>
              </a:rPr>
              <a:t> Spaces and adjacent spaces that contain or have contained liquids, gases, or solids that are toxic, corrosive, or irritant</a:t>
            </a:r>
          </a:p>
          <a:p>
            <a:pPr marL="171450" indent="-171450">
              <a:buFont typeface="Arial" panose="020B0604020202020204" pitchFamily="34" charset="0"/>
              <a:buChar char="•"/>
              <a:defRPr/>
            </a:pPr>
            <a:endParaRPr lang="en-US" altLang="en-US" dirty="0" smtClean="0">
              <a:latin typeface="Arial" panose="020B0604020202020204" pitchFamily="34" charset="0"/>
            </a:endParaRPr>
          </a:p>
          <a:p>
            <a:pPr marL="171450" indent="-171450">
              <a:buFont typeface="Arial" panose="020B0604020202020204" pitchFamily="34" charset="0"/>
              <a:buChar char="•"/>
              <a:defRPr/>
            </a:pPr>
            <a:r>
              <a:rPr lang="en-US" altLang="en-US" dirty="0" smtClean="0">
                <a:latin typeface="Arial" panose="020B0604020202020204" pitchFamily="34" charset="0"/>
              </a:rPr>
              <a:t> Spaces and adjacent spaces that have been fumigated</a:t>
            </a:r>
          </a:p>
          <a:p>
            <a:pPr marL="171450" indent="-171450">
              <a:buFont typeface="Arial" panose="020B0604020202020204" pitchFamily="34" charset="0"/>
              <a:buChar char="•"/>
              <a:defRPr/>
            </a:pPr>
            <a:endParaRPr lang="en-US" altLang="en-US" dirty="0" smtClean="0">
              <a:latin typeface="Arial" panose="020B0604020202020204" pitchFamily="34" charset="0"/>
            </a:endParaRPr>
          </a:p>
          <a:p>
            <a:pPr marL="171450" indent="-171450">
              <a:buFont typeface="Arial" panose="020B0604020202020204" pitchFamily="34" charset="0"/>
              <a:buChar char="•"/>
              <a:defRPr/>
            </a:pPr>
            <a:r>
              <a:rPr lang="en-US" altLang="en-US" dirty="0" smtClean="0">
                <a:latin typeface="Arial" panose="020B0604020202020204" pitchFamily="34" charset="0"/>
              </a:rPr>
              <a:t>Spaces containing materials or residues of materials that create an oxygen deficient atmosphere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Employee’s Responsibilities and Rights</a:t>
            </a:r>
          </a:p>
          <a:p>
            <a:pPr eaLnBrk="1" hangingPunct="1"/>
            <a:endParaRPr lang="en-US" altLang="en-US" smtClean="0"/>
          </a:p>
          <a:p>
            <a:pPr eaLnBrk="1" hangingPunct="1"/>
            <a:r>
              <a:rPr lang="en-US" altLang="en-US" smtClean="0"/>
              <a:t>Responsibilities include:</a:t>
            </a:r>
          </a:p>
          <a:p>
            <a:pPr eaLnBrk="1" hangingPunct="1">
              <a:buFontTx/>
              <a:buChar char="•"/>
            </a:pPr>
            <a:r>
              <a:rPr lang="en-US" altLang="en-US" smtClean="0"/>
              <a:t>  Complying with OSHA standards </a:t>
            </a:r>
          </a:p>
          <a:p>
            <a:pPr eaLnBrk="1" hangingPunct="1">
              <a:buFontTx/>
              <a:buChar char="•"/>
            </a:pPr>
            <a:r>
              <a:rPr lang="en-US" altLang="en-US" smtClean="0"/>
              <a:t>  Wearing required PPE</a:t>
            </a:r>
          </a:p>
          <a:p>
            <a:pPr eaLnBrk="1" hangingPunct="1">
              <a:buFontTx/>
              <a:buChar char="•"/>
            </a:pPr>
            <a:r>
              <a:rPr lang="en-US" altLang="en-US" smtClean="0"/>
              <a:t>  Reporting hazards to supervisor</a:t>
            </a:r>
          </a:p>
          <a:p>
            <a:pPr eaLnBrk="1" hangingPunct="1">
              <a:buFontTx/>
              <a:buChar char="•"/>
            </a:pPr>
            <a:r>
              <a:rPr lang="en-US" altLang="en-US" smtClean="0"/>
              <a:t>  Complying with your organization’s rules and policies</a:t>
            </a:r>
          </a:p>
          <a:p>
            <a:pPr marL="744538" lvl="1" indent="-285750" eaLnBrk="1" hangingPunct="1"/>
            <a:endParaRPr lang="en-US" altLang="en-US" smtClean="0"/>
          </a:p>
          <a:p>
            <a:pPr eaLnBrk="1" hangingPunct="1"/>
            <a:r>
              <a:rPr lang="en-US" altLang="en-US" smtClean="0"/>
              <a:t>Rights include:</a:t>
            </a:r>
          </a:p>
          <a:p>
            <a:pPr eaLnBrk="1" hangingPunct="1">
              <a:buFontTx/>
              <a:buChar char="•"/>
            </a:pPr>
            <a:r>
              <a:rPr lang="en-US" altLang="en-US" smtClean="0"/>
              <a:t>  Reviewing standards</a:t>
            </a:r>
          </a:p>
          <a:p>
            <a:pPr eaLnBrk="1" hangingPunct="1">
              <a:buFontTx/>
              <a:buChar char="•"/>
            </a:pPr>
            <a:r>
              <a:rPr lang="en-US" altLang="en-US" smtClean="0"/>
              <a:t>  Receiving training</a:t>
            </a:r>
          </a:p>
          <a:p>
            <a:pPr eaLnBrk="1" hangingPunct="1">
              <a:buFontTx/>
              <a:buChar char="•"/>
            </a:pPr>
            <a:r>
              <a:rPr lang="en-US" altLang="en-US" smtClean="0"/>
              <a:t>  Requesting an OSHA investigation (employer or OSHA) and receiving</a:t>
            </a:r>
          </a:p>
          <a:p>
            <a:pPr eaLnBrk="1" hangingPunct="1"/>
            <a:r>
              <a:rPr lang="en-US" altLang="en-US" smtClean="0"/>
              <a:t>   feedback upon request</a:t>
            </a:r>
          </a:p>
          <a:p>
            <a:pPr eaLnBrk="1" hangingPunct="1">
              <a:buFontTx/>
              <a:buChar char="•"/>
            </a:pPr>
            <a:r>
              <a:rPr lang="en-US" altLang="en-US" smtClean="0"/>
              <a:t>  Reviewing the OSHA 300 Log</a:t>
            </a:r>
          </a:p>
          <a:p>
            <a:endParaRPr lang="en-US" altLang="en-US"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611309-7810-4E9C-88C7-8F1B37809275}"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A79213B-C468-4C81-8343-D8540D647BA5}" type="slidenum">
              <a:rPr lang="en-US" altLang="en-US"/>
              <a:pPr>
                <a:spcBef>
                  <a:spcPct val="0"/>
                </a:spcBef>
              </a:pPr>
              <a:t>40</a:t>
            </a:fld>
            <a:endParaRPr lang="en-US" altLang="en-US"/>
          </a:p>
        </p:txBody>
      </p:sp>
      <p:sp>
        <p:nvSpPr>
          <p:cNvPr id="88067" name="Rectangle 2"/>
          <p:cNvSpPr>
            <a:spLocks noGrp="1" noRot="1" noChangeAspect="1" noChangeArrowheads="1" noTextEdit="1"/>
          </p:cNvSpPr>
          <p:nvPr>
            <p:ph type="sldImg"/>
          </p:nvPr>
        </p:nvSpPr>
        <p:spPr>
          <a:xfrm>
            <a:off x="1257300" y="746125"/>
            <a:ext cx="4572000" cy="3429000"/>
          </a:xfrm>
          <a:ln/>
        </p:spPr>
      </p:sp>
      <p:sp>
        <p:nvSpPr>
          <p:cNvPr id="88068" name="Rectangle 3"/>
          <p:cNvSpPr>
            <a:spLocks noGrp="1" noChangeArrowheads="1"/>
          </p:cNvSpPr>
          <p:nvPr>
            <p:ph type="body" idx="1"/>
          </p:nvPr>
        </p:nvSpPr>
        <p:spPr>
          <a:xfrm>
            <a:off x="944563" y="4449763"/>
            <a:ext cx="5275262" cy="4351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Entry </a:t>
            </a:r>
            <a:r>
              <a:rPr lang="en-US" altLang="en-US" dirty="0" smtClean="0"/>
              <a:t>(1915.11)</a:t>
            </a:r>
          </a:p>
          <a:p>
            <a:r>
              <a:rPr lang="en-US" altLang="en-US" dirty="0" smtClean="0"/>
              <a:t>“Entry” – the action by which a person passes through an opening into a space.  Entry occurs as soon as any part of body breaks the plane of an opening into the space.</a:t>
            </a:r>
          </a:p>
          <a:p>
            <a:pPr>
              <a:lnSpc>
                <a:spcPct val="80000"/>
              </a:lnSpc>
            </a:pPr>
            <a:endParaRPr lang="en-US" altLang="en-US" b="1" dirty="0" smtClean="0"/>
          </a:p>
          <a:p>
            <a:pPr>
              <a:lnSpc>
                <a:spcPct val="80000"/>
              </a:lnSpc>
            </a:pPr>
            <a:r>
              <a:rPr lang="en-US" altLang="en-US" b="1" dirty="0" smtClean="0"/>
              <a:t>Safe Confined Space Entry Practices Review</a:t>
            </a:r>
          </a:p>
          <a:p>
            <a:pPr>
              <a:lnSpc>
                <a:spcPct val="80000"/>
              </a:lnSpc>
            </a:pPr>
            <a:endParaRPr lang="en-US" altLang="en-US" b="1" dirty="0" smtClean="0"/>
          </a:p>
          <a:p>
            <a:pPr>
              <a:lnSpc>
                <a:spcPct val="80000"/>
              </a:lnSpc>
            </a:pPr>
            <a:r>
              <a:rPr lang="en-US" altLang="en-US" dirty="0" smtClean="0"/>
              <a:t>• Ensure that a Shipyard Competent Person or Marine Chemist evaluates each confined space in accordance with OSHA requirements.</a:t>
            </a:r>
          </a:p>
          <a:p>
            <a:pPr>
              <a:lnSpc>
                <a:spcPct val="80000"/>
              </a:lnSpc>
            </a:pPr>
            <a:endParaRPr lang="en-US" altLang="en-US" dirty="0" smtClean="0"/>
          </a:p>
          <a:p>
            <a:r>
              <a:rPr lang="en-US" altLang="en-US" dirty="0" smtClean="0"/>
              <a:t>• Test all spaces for oxygen content, flammability, and toxicity, using properly calibrated instruments, prior to entry (29 CFR 1915.12). Continuous testing may also be needed. A Marine Chemist or Competent</a:t>
            </a:r>
          </a:p>
          <a:p>
            <a:r>
              <a:rPr lang="en-US" altLang="en-US" dirty="0" smtClean="0"/>
              <a:t>Person will determine if this is needed and how testing must be done.</a:t>
            </a:r>
          </a:p>
          <a:p>
            <a:endParaRPr lang="en-US" altLang="en-US" dirty="0" smtClean="0"/>
          </a:p>
          <a:p>
            <a:pPr>
              <a:spcBef>
                <a:spcPct val="0"/>
              </a:spcBef>
            </a:pPr>
            <a:r>
              <a:rPr lang="en-US" altLang="en-US" dirty="0" smtClean="0"/>
              <a:t>• Before performing hot work in any space where fuel or oil exists or was previously contained, make sure that a Marine Chemist tests the space. This includes adjacent spaces as well.</a:t>
            </a:r>
          </a:p>
          <a:p>
            <a:pPr>
              <a:spcBef>
                <a:spcPct val="0"/>
              </a:spcBef>
            </a:pPr>
            <a:r>
              <a:rPr lang="en-US" altLang="en-US" dirty="0" smtClean="0"/>
              <a:t>A Hot Work Permit is also required.</a:t>
            </a:r>
          </a:p>
          <a:p>
            <a:pPr>
              <a:lnSpc>
                <a:spcPct val="80000"/>
              </a:lnSpc>
            </a:pPr>
            <a:endParaRPr lang="en-US" altLang="en-US" dirty="0" smtClean="0"/>
          </a:p>
          <a:p>
            <a:pPr>
              <a:lnSpc>
                <a:spcPct val="80000"/>
              </a:lnSpc>
            </a:pPr>
            <a:endParaRPr lang="en-US" altLang="en-US" b="1"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55D2C3F-A5E2-4A84-84D0-F12958689DA4}" type="slidenum">
              <a:rPr lang="en-US" altLang="en-US"/>
              <a:pPr>
                <a:spcBef>
                  <a:spcPct val="0"/>
                </a:spcBef>
              </a:pPr>
              <a:t>41</a:t>
            </a:fld>
            <a:endParaRPr lang="en-US" altLang="en-US"/>
          </a:p>
        </p:txBody>
      </p:sp>
      <p:sp>
        <p:nvSpPr>
          <p:cNvPr id="9011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Should you trust your senses when deciding whether or not to go into a confined space?  </a:t>
            </a:r>
          </a:p>
          <a:p>
            <a:pPr>
              <a:defRPr/>
            </a:pPr>
            <a:endParaRPr lang="en-US" b="1" dirty="0"/>
          </a:p>
          <a:p>
            <a:pPr>
              <a:defRPr/>
            </a:pPr>
            <a:r>
              <a:rPr lang="en-US" dirty="0" smtClean="0"/>
              <a:t>Circle </a:t>
            </a:r>
            <a:r>
              <a:rPr lang="en-US" b="1" dirty="0" smtClean="0"/>
              <a:t>Yes, No</a:t>
            </a:r>
            <a:r>
              <a:rPr lang="en-US" dirty="0" smtClean="0"/>
              <a:t> or </a:t>
            </a:r>
            <a:r>
              <a:rPr lang="en-US" b="1" dirty="0" smtClean="0"/>
              <a:t>It Depends </a:t>
            </a:r>
            <a:r>
              <a:rPr lang="en-US" dirty="0" smtClean="0"/>
              <a:t>and justify your answer by completing the Please Explain column.</a:t>
            </a:r>
          </a:p>
          <a:p>
            <a:pPr>
              <a:defRPr/>
            </a:pPr>
            <a:endParaRPr lang="en-US" b="1" dirty="0" smtClean="0"/>
          </a:p>
          <a:p>
            <a:pPr>
              <a:defRPr/>
            </a:pPr>
            <a:endParaRPr lang="en-US" b="1" dirty="0"/>
          </a:p>
          <a:p>
            <a:pPr>
              <a:defRPr/>
            </a:pPr>
            <a:endParaRPr lang="en-US" dirty="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3" name="Table 2"/>
          <p:cNvGraphicFramePr>
            <a:graphicFrameLocks noGrp="1"/>
          </p:cNvGraphicFramePr>
          <p:nvPr/>
        </p:nvGraphicFramePr>
        <p:xfrm>
          <a:off x="1104900" y="5829300"/>
          <a:ext cx="4724400" cy="2560638"/>
        </p:xfrm>
        <a:graphic>
          <a:graphicData uri="http://schemas.openxmlformats.org/drawingml/2006/table">
            <a:tbl>
              <a:tblPr firstRow="1" bandRow="1">
                <a:tableStyleId>{5C22544A-7EE6-4342-B048-85BDC9FD1C3A}</a:tableStyleId>
              </a:tblPr>
              <a:tblGrid>
                <a:gridCol w="1066800"/>
                <a:gridCol w="3657600"/>
              </a:tblGrid>
              <a:tr h="2560638">
                <a:tc>
                  <a:txBody>
                    <a:bodyPr/>
                    <a:lstStyle/>
                    <a:p>
                      <a:pPr algn="ctr"/>
                      <a:r>
                        <a:rPr lang="en-US" sz="1800" dirty="0" smtClean="0">
                          <a:solidFill>
                            <a:schemeClr val="tx1"/>
                          </a:solidFill>
                        </a:rPr>
                        <a:t>Yes </a:t>
                      </a:r>
                    </a:p>
                    <a:p>
                      <a:pPr algn="ctr"/>
                      <a:endParaRPr lang="en-US" sz="1800" dirty="0" smtClean="0">
                        <a:solidFill>
                          <a:schemeClr val="tx1"/>
                        </a:solidFill>
                      </a:endParaRPr>
                    </a:p>
                    <a:p>
                      <a:pPr algn="ctr"/>
                      <a:endParaRPr lang="en-US" sz="1800" dirty="0" smtClean="0">
                        <a:solidFill>
                          <a:schemeClr val="tx1"/>
                        </a:solidFill>
                      </a:endParaRPr>
                    </a:p>
                    <a:p>
                      <a:pPr algn="ctr"/>
                      <a:r>
                        <a:rPr lang="en-US" sz="1800" dirty="0" smtClean="0">
                          <a:solidFill>
                            <a:schemeClr val="tx1"/>
                          </a:solidFill>
                        </a:rPr>
                        <a:t>No</a:t>
                      </a:r>
                    </a:p>
                    <a:p>
                      <a:pPr algn="ctr"/>
                      <a:endParaRPr lang="en-US" sz="1800" dirty="0" smtClean="0">
                        <a:solidFill>
                          <a:schemeClr val="tx1"/>
                        </a:solidFill>
                      </a:endParaRPr>
                    </a:p>
                    <a:p>
                      <a:pPr algn="ctr"/>
                      <a:endParaRPr lang="en-US" sz="1800" dirty="0" smtClean="0">
                        <a:solidFill>
                          <a:schemeClr val="tx1"/>
                        </a:solidFill>
                      </a:endParaRPr>
                    </a:p>
                    <a:p>
                      <a:pPr algn="ctr"/>
                      <a:r>
                        <a:rPr lang="en-US" sz="1800" dirty="0" smtClean="0">
                          <a:solidFill>
                            <a:schemeClr val="tx1"/>
                          </a:solidFill>
                        </a:rPr>
                        <a:t>It Depends</a:t>
                      </a:r>
                      <a:endParaRPr lang="en-US" sz="1800" dirty="0">
                        <a:solidFill>
                          <a:schemeClr val="tx1"/>
                        </a:solidFill>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Please Explain</a:t>
                      </a:r>
                    </a:p>
                    <a:p>
                      <a:pPr algn="l"/>
                      <a:r>
                        <a:rPr lang="en-US" sz="1800" dirty="0" smtClean="0">
                          <a:solidFill>
                            <a:schemeClr val="tx1"/>
                          </a:solidFill>
                        </a:rPr>
                        <a:t>__________________________________________________________________________________________________________________________________________________________________________________________________________________</a:t>
                      </a:r>
                    </a:p>
                    <a:p>
                      <a:pPr algn="ctr"/>
                      <a:endParaRPr lang="en-US" sz="1800" dirty="0" smtClean="0">
                        <a:solidFill>
                          <a:schemeClr val="tx1"/>
                        </a:solidFill>
                      </a:endParaRP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327D48F-7BA3-4F38-B576-D5824066B17A}" type="slidenum">
              <a:rPr lang="en-US" altLang="en-US"/>
              <a:pPr>
                <a:spcBef>
                  <a:spcPct val="0"/>
                </a:spcBef>
              </a:pPr>
              <a:t>42</a:t>
            </a:fld>
            <a:endParaRPr lang="en-US" altLang="en-US"/>
          </a:p>
        </p:txBody>
      </p:sp>
      <p:sp>
        <p:nvSpPr>
          <p:cNvPr id="92163"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AE89224-BAE8-4353-88F3-BAEE2785752C}" type="slidenum">
              <a:rPr lang="en-US" altLang="en-US"/>
              <a:pPr algn="r" eaLnBrk="1" hangingPunct="1">
                <a:spcBef>
                  <a:spcPct val="0"/>
                </a:spcBef>
              </a:pPr>
              <a:t>42</a:t>
            </a:fld>
            <a:endParaRPr lang="en-US" alt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xfrm>
            <a:off x="708025" y="4451350"/>
            <a:ext cx="5670550" cy="3892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a:t>
            </a:r>
          </a:p>
          <a:p>
            <a:endParaRPr lang="en-US" altLang="en-US" b="1" smtClean="0"/>
          </a:p>
        </p:txBody>
      </p:sp>
      <p:graphicFrame>
        <p:nvGraphicFramePr>
          <p:cNvPr id="515077" name="Group 5"/>
          <p:cNvGraphicFramePr>
            <a:graphicFrameLocks noGrp="1"/>
          </p:cNvGraphicFramePr>
          <p:nvPr/>
        </p:nvGraphicFramePr>
        <p:xfrm>
          <a:off x="708025" y="4999038"/>
          <a:ext cx="5591175" cy="3205162"/>
        </p:xfrm>
        <a:graphic>
          <a:graphicData uri="http://schemas.openxmlformats.org/drawingml/2006/table">
            <a:tbl>
              <a:tblPr/>
              <a:tblGrid>
                <a:gridCol w="314996"/>
                <a:gridCol w="314996"/>
                <a:gridCol w="4961183"/>
              </a:tblGrid>
              <a:tr h="64246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53" marB="468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53" marB="468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If you report a work place hazard to OSHA you must give your name or it is likely that no action will be taken..</a:t>
                      </a:r>
                    </a:p>
                  </a:txBody>
                  <a:tcPr marL="94499" marR="94499" marT="46853" marB="468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8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53" marB="468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53" marB="468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rgbClr val="000000"/>
                          </a:solidFill>
                          <a:latin typeface="Arial" panose="020B0604020202020204" pitchFamily="34" charset="0"/>
                          <a:cs typeface="Arial" panose="020B0604020202020204" pitchFamily="34" charset="0"/>
                        </a:rPr>
                        <a:t>One characteristic of a confined space is that it is not designed for human habitation.</a:t>
                      </a:r>
                    </a:p>
                  </a:txBody>
                  <a:tcPr marL="94499" marR="94499" marT="46853" marB="468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5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53" marB="468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53" marB="468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Toxic hydrogen sulfide levels, flammable gases and low oxygen levels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May be found in CHT tanks</a:t>
                      </a:r>
                    </a:p>
                  </a:txBody>
                  <a:tcPr marL="94499" marR="94499" marT="46853" marB="468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6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53" marB="468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53" marB="468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cofferdam would be considered a confined space.</a:t>
                      </a:r>
                    </a:p>
                  </a:txBody>
                  <a:tcPr marL="94499" marR="94499" marT="46853" marB="468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2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53" marB="468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53" marB="468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The Gas Meter tells us how must rust is in the space.</a:t>
                      </a:r>
                    </a:p>
                  </a:txBody>
                  <a:tcPr marL="94499" marR="94499" marT="46853" marB="468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3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53" marB="4685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53" marB="468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Ensure that a Shipyard Competent Person or Marine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Chemist evaluates each confined space in accordance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with OSHA requirements.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t>
                      </a:r>
                    </a:p>
                  </a:txBody>
                  <a:tcPr marL="94499" marR="94499" marT="46853" marB="4685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DBF3593-D48F-40A3-AFB1-0E0B94932476}" type="slidenum">
              <a:rPr lang="en-US" altLang="en-US"/>
              <a:pPr>
                <a:spcBef>
                  <a:spcPct val="0"/>
                </a:spcBef>
              </a:pPr>
              <a:t>43</a:t>
            </a:fld>
            <a:endParaRPr lang="en-US" altLang="en-US"/>
          </a:p>
        </p:txBody>
      </p:sp>
      <p:sp>
        <p:nvSpPr>
          <p:cNvPr id="94211" name="Rectangle 2"/>
          <p:cNvSpPr>
            <a:spLocks noGrp="1" noRot="1" noChangeAspect="1" noChangeArrowheads="1" noTextEdit="1"/>
          </p:cNvSpPr>
          <p:nvPr>
            <p:ph type="sldImg"/>
          </p:nvPr>
        </p:nvSpPr>
        <p:spPr>
          <a:xfrm>
            <a:off x="1257300" y="746125"/>
            <a:ext cx="4572000" cy="3429000"/>
          </a:xfrm>
          <a:ln/>
        </p:spPr>
      </p:sp>
      <p:sp>
        <p:nvSpPr>
          <p:cNvPr id="94212" name="Rectangle 3"/>
          <p:cNvSpPr>
            <a:spLocks noGrp="1" noChangeArrowheads="1"/>
          </p:cNvSpPr>
          <p:nvPr>
            <p:ph type="body" idx="1"/>
          </p:nvPr>
        </p:nvSpPr>
        <p:spPr>
          <a:xfrm>
            <a:off x="787400" y="4449763"/>
            <a:ext cx="5826125"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smtClean="0"/>
              <a:t>Visual Inspection and Testing for Combustibles and Flammables </a:t>
            </a:r>
            <a:r>
              <a:rPr lang="en-US" altLang="en-US" dirty="0" smtClean="0"/>
              <a:t>(1915.12)</a:t>
            </a:r>
            <a:endParaRPr lang="en-US" altLang="en-US" b="1" dirty="0" smtClean="0"/>
          </a:p>
          <a:p>
            <a:pPr>
              <a:lnSpc>
                <a:spcPct val="90000"/>
              </a:lnSpc>
            </a:pPr>
            <a:r>
              <a:rPr lang="en-US" altLang="en-US" dirty="0" smtClean="0"/>
              <a:t>The employer must ensure that spaces and adjacent spaces that contain or have contained combustible or flammable liquids or gases are:</a:t>
            </a:r>
          </a:p>
          <a:p>
            <a:pPr>
              <a:lnSpc>
                <a:spcPct val="90000"/>
              </a:lnSpc>
            </a:pPr>
            <a:endParaRPr lang="en-US" altLang="en-US" dirty="0" smtClean="0"/>
          </a:p>
          <a:p>
            <a:pPr>
              <a:lnSpc>
                <a:spcPct val="90000"/>
              </a:lnSpc>
              <a:buFontTx/>
              <a:buChar char="•"/>
            </a:pPr>
            <a:r>
              <a:rPr lang="en-US" altLang="en-US" dirty="0" smtClean="0"/>
              <a:t> Inspected visually by the competent person to determine the presence of combustible or flammable liquids prior to entry</a:t>
            </a:r>
          </a:p>
          <a:p>
            <a:pPr>
              <a:lnSpc>
                <a:spcPct val="90000"/>
              </a:lnSpc>
              <a:buFontTx/>
              <a:buChar char="•"/>
            </a:pPr>
            <a:endParaRPr lang="en-US" altLang="en-US" dirty="0" smtClean="0"/>
          </a:p>
          <a:p>
            <a:pPr>
              <a:lnSpc>
                <a:spcPct val="90000"/>
              </a:lnSpc>
              <a:buFontTx/>
              <a:buChar char="•"/>
            </a:pPr>
            <a:r>
              <a:rPr lang="en-US" altLang="en-US" dirty="0" smtClean="0"/>
              <a:t> Tested by a competent person prior to entry by an employee to determine the concentration of flammable vapors and gases within the space</a:t>
            </a:r>
          </a:p>
          <a:p>
            <a:pPr>
              <a:lnSpc>
                <a:spcPct val="90000"/>
              </a:lnSpc>
            </a:pPr>
            <a:endParaRPr lang="en-US" altLang="en-US" dirty="0" smtClean="0"/>
          </a:p>
          <a:p>
            <a:r>
              <a:rPr lang="en-US" altLang="en-US" b="1" dirty="0" smtClean="0"/>
              <a:t>Information Exchange </a:t>
            </a:r>
            <a:r>
              <a:rPr lang="en-US" altLang="en-US" dirty="0" smtClean="0"/>
              <a:t>(1915.12)</a:t>
            </a:r>
            <a:endParaRPr lang="en-US" altLang="en-US" b="1" dirty="0" smtClean="0"/>
          </a:p>
          <a:p>
            <a:r>
              <a:rPr lang="en-US" altLang="en-US" dirty="0" smtClean="0"/>
              <a:t>Each employer whose employees work in confined and enclosed spaces or other dangerous atmospheres must ensure that all available information on the hazards, safety rules, and emergency procedures concerning those spaces and atmospheres is exchanged with any other employer whose employees may enter the same spaces.</a:t>
            </a:r>
          </a:p>
          <a:p>
            <a:pPr>
              <a:lnSpc>
                <a:spcPct val="90000"/>
              </a:lnSpc>
            </a:pPr>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D9AFE7E-9093-4979-AC5C-D05719287613}" type="slidenum">
              <a:rPr lang="en-US" altLang="en-US">
                <a:solidFill>
                  <a:srgbClr val="000000"/>
                </a:solidFill>
              </a:rPr>
              <a:pPr>
                <a:spcBef>
                  <a:spcPct val="0"/>
                </a:spcBef>
              </a:pPr>
              <a:t>44</a:t>
            </a:fld>
            <a:endParaRPr lang="en-US" altLang="en-US">
              <a:solidFill>
                <a:srgbClr val="000000"/>
              </a:solidFill>
            </a:endParaRPr>
          </a:p>
        </p:txBody>
      </p:sp>
      <p:sp>
        <p:nvSpPr>
          <p:cNvPr id="9625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273550"/>
          </a:xfrm>
          <a:ln/>
        </p:spPr>
        <p:txBody>
          <a:bodyPr/>
          <a:lstStyle/>
          <a:p>
            <a:pPr>
              <a:defRPr/>
            </a:pPr>
            <a:r>
              <a:rPr lang="en-US" b="1" dirty="0" smtClean="0"/>
              <a:t>Oxygen Levels</a:t>
            </a:r>
          </a:p>
          <a:p>
            <a:pPr>
              <a:defRPr/>
            </a:pPr>
            <a:endParaRPr lang="en-US" sz="800" b="1" dirty="0" smtClean="0"/>
          </a:p>
          <a:p>
            <a:pPr>
              <a:defRPr/>
            </a:pPr>
            <a:r>
              <a:rPr lang="en-US" altLang="en-US" b="1" dirty="0" smtClean="0"/>
              <a:t>Oxygen Deficient Atmosphere </a:t>
            </a:r>
            <a:r>
              <a:rPr lang="en-US" altLang="en-US" dirty="0" smtClean="0"/>
              <a:t>(1915.11) </a:t>
            </a:r>
          </a:p>
          <a:p>
            <a:pPr>
              <a:defRPr/>
            </a:pPr>
            <a:r>
              <a:rPr lang="en-US" altLang="en-US" dirty="0" smtClean="0"/>
              <a:t>"Oxygen deficient atmosphere" -means an atmosphere having an oxygen  concentration of less than 19.5 percent by volume</a:t>
            </a:r>
          </a:p>
          <a:p>
            <a:pPr>
              <a:defRPr/>
            </a:pPr>
            <a:endParaRPr lang="en-US" altLang="en-US" sz="800" dirty="0" smtClean="0"/>
          </a:p>
          <a:p>
            <a:pPr>
              <a:defRPr/>
            </a:pPr>
            <a:r>
              <a:rPr lang="en-US" altLang="en-US" b="1" dirty="0" smtClean="0"/>
              <a:t>Oxygen Enriched Atmosphere </a:t>
            </a:r>
            <a:r>
              <a:rPr lang="en-US" altLang="en-US" dirty="0" smtClean="0"/>
              <a:t>(1915.11) </a:t>
            </a:r>
          </a:p>
          <a:p>
            <a:pPr>
              <a:defRPr/>
            </a:pPr>
            <a:r>
              <a:rPr lang="en-US" altLang="en-US" b="1" dirty="0" smtClean="0"/>
              <a:t>"</a:t>
            </a:r>
            <a:r>
              <a:rPr lang="en-US" altLang="en-US" dirty="0" smtClean="0"/>
              <a:t>Oxygen enriched atmosphere" -means an atmosphere that contains 22.0 percent or more oxygen by volume.</a:t>
            </a:r>
          </a:p>
          <a:p>
            <a:pPr>
              <a:defRPr/>
            </a:pPr>
            <a:endParaRPr lang="en-US" altLang="en-US" b="1" dirty="0" smtClean="0"/>
          </a:p>
          <a:p>
            <a:pPr>
              <a:defRPr/>
            </a:pPr>
            <a:r>
              <a:rPr lang="en-US" altLang="en-US" b="1" dirty="0" smtClean="0"/>
              <a:t>Immediate Danger to Life or Health (IDLH) </a:t>
            </a:r>
            <a:r>
              <a:rPr lang="en-US" altLang="en-US" dirty="0" smtClean="0"/>
              <a:t>(1915.11) </a:t>
            </a:r>
          </a:p>
          <a:p>
            <a:pPr>
              <a:defRPr/>
            </a:pPr>
            <a:r>
              <a:rPr lang="en-US" altLang="en-US" dirty="0" smtClean="0"/>
              <a:t>“Immediately dangerous to life or health (IDLH)” – an atmosphere that poses an immediate threat to life or is likely to result in acute or immediate severe health effects.”</a:t>
            </a:r>
          </a:p>
          <a:p>
            <a:pPr>
              <a:defRPr/>
            </a:pPr>
            <a:endParaRPr lang="en-US" altLang="en-US" dirty="0" smtClean="0"/>
          </a:p>
          <a:p>
            <a:pPr>
              <a:defRPr/>
            </a:pPr>
            <a:r>
              <a:rPr lang="en-US" altLang="en-US" b="1" dirty="0"/>
              <a:t>Asphyxiation is the leading cause of death in confined spaces. The asphyxiations that have occurred in permit spaces have generally resulted from oxygen deficiency or from exposure to toxic atmospheres.</a:t>
            </a:r>
            <a:endParaRPr lang="en-US" altLang="en-US" b="1" dirty="0" smtClean="0"/>
          </a:p>
          <a:p>
            <a:pPr>
              <a:defRPr/>
            </a:pPr>
            <a:r>
              <a:rPr lang="en-US" altLang="en-US" dirty="0" smtClean="0"/>
              <a:t>Oxygen deficiency </a:t>
            </a:r>
            <a:r>
              <a:rPr lang="en-US" altLang="en-US" b="1" dirty="0" smtClean="0"/>
              <a:t>is not the only condition </a:t>
            </a:r>
            <a:r>
              <a:rPr lang="en-US" altLang="en-US" dirty="0" smtClean="0"/>
              <a:t>that creates and IDLH atmosphere.  What could some others be?</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346D058-60F3-4AF5-A36B-96087A619770}" type="slidenum">
              <a:rPr lang="en-US" altLang="en-US">
                <a:solidFill>
                  <a:srgbClr val="000000"/>
                </a:solidFill>
              </a:rPr>
              <a:pPr>
                <a:spcBef>
                  <a:spcPct val="0"/>
                </a:spcBef>
              </a:pPr>
              <a:t>45</a:t>
            </a:fld>
            <a:endParaRPr lang="en-US" alt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Causes of Oxygen Deficiency</a:t>
            </a:r>
          </a:p>
          <a:p>
            <a:pPr>
              <a:defRPr/>
            </a:pPr>
            <a:endParaRPr lang="en-US" sz="800" dirty="0" smtClean="0"/>
          </a:p>
          <a:p>
            <a:pPr>
              <a:defRPr/>
            </a:pPr>
            <a:r>
              <a:rPr lang="en-US" dirty="0" smtClean="0"/>
              <a:t>There </a:t>
            </a:r>
            <a:r>
              <a:rPr lang="en-US" dirty="0"/>
              <a:t>are a variety of causes that lead to oxygen deficiency. Leaking materials from storage tanks, natural gas lines, process valves and more release gas that displaces oxygen in poorly ventilated areas or confined spaces. Decomposing organic matter, such as animal, human or plant waste, produces methane, carbon monoxide, carbon dioxide, and hydrogen sulfide that displace or consume oxygen. Even corrosion, such as rust, or fermentation or other forms of oxidation will consume oxygen and pose a hazard</a:t>
            </a:r>
            <a:r>
              <a:rPr lang="en-US" dirty="0" smtClean="0"/>
              <a:t>. </a:t>
            </a:r>
          </a:p>
          <a:p>
            <a:pPr>
              <a:defRPr/>
            </a:pPr>
            <a:endParaRPr lang="en-US" sz="800" dirty="0"/>
          </a:p>
          <a:p>
            <a:pPr>
              <a:defRPr/>
            </a:pPr>
            <a:r>
              <a:rPr lang="en-US" b="1" dirty="0"/>
              <a:t>The Work That We </a:t>
            </a:r>
            <a:r>
              <a:rPr lang="en-US" b="1" dirty="0" smtClean="0"/>
              <a:t>Do (Both Hot and Cold Work)</a:t>
            </a:r>
          </a:p>
          <a:p>
            <a:pPr>
              <a:defRPr/>
            </a:pPr>
            <a:endParaRPr lang="en-US" sz="800" b="1" dirty="0" smtClean="0"/>
          </a:p>
          <a:p>
            <a:pPr>
              <a:defRPr/>
            </a:pPr>
            <a:r>
              <a:rPr lang="en-US" b="1" dirty="0" smtClean="0"/>
              <a:t>Painting</a:t>
            </a:r>
            <a:r>
              <a:rPr lang="en-US" dirty="0" smtClean="0"/>
              <a:t> – Paint that is drying consumes oxygen</a:t>
            </a:r>
          </a:p>
          <a:p>
            <a:pPr>
              <a:defRPr/>
            </a:pPr>
            <a:endParaRPr lang="en-US" sz="800" dirty="0" smtClean="0"/>
          </a:p>
          <a:p>
            <a:pPr>
              <a:defRPr/>
            </a:pPr>
            <a:r>
              <a:rPr lang="en-US" b="1" dirty="0" smtClean="0"/>
              <a:t>Welding</a:t>
            </a:r>
            <a:r>
              <a:rPr lang="en-US" dirty="0" smtClean="0"/>
              <a:t>– A leaking welding lead will emit gasses, will displace oxygen.  Welding on stainless steel will deplete oxygen.  Liquid nitrogen becomes vaporized, displacing oxygen in the atmosphere.</a:t>
            </a:r>
          </a:p>
          <a:p>
            <a:pPr>
              <a:defRPr/>
            </a:pPr>
            <a:endParaRPr lang="en-US" sz="800" dirty="0"/>
          </a:p>
          <a:p>
            <a:pPr>
              <a:defRPr/>
            </a:pPr>
            <a:r>
              <a:rPr lang="en-US" b="1" dirty="0" smtClean="0"/>
              <a:t>Cleaning – Degreasing </a:t>
            </a:r>
            <a:r>
              <a:rPr lang="en-US" dirty="0" smtClean="0"/>
              <a:t>– As solvents evaporate they displace oxygen in the atmosphere.</a:t>
            </a:r>
          </a:p>
          <a:p>
            <a:pPr>
              <a:defRPr/>
            </a:pPr>
            <a:endParaRPr lang="en-US" sz="800" dirty="0" smtClean="0"/>
          </a:p>
          <a:p>
            <a:pPr>
              <a:defRPr/>
            </a:pPr>
            <a:r>
              <a:rPr lang="en-US" b="1" dirty="0" smtClean="0"/>
              <a:t>Number of Workers </a:t>
            </a:r>
            <a:r>
              <a:rPr lang="en-US" dirty="0" smtClean="0"/>
              <a:t>– We inhale oxygen and exhale carbon dioxide </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D9327F5-775F-4B3C-8965-B449031F3D62}" type="slidenum">
              <a:rPr lang="en-US" altLang="en-US">
                <a:solidFill>
                  <a:srgbClr val="000000"/>
                </a:solidFill>
              </a:rPr>
              <a:pPr>
                <a:spcBef>
                  <a:spcPct val="0"/>
                </a:spcBef>
              </a:pPr>
              <a:t>46</a:t>
            </a:fld>
            <a:endParaRPr lang="en-US" altLang="en-US">
              <a:solidFill>
                <a:srgbClr val="000000"/>
              </a:solidFill>
            </a:endParaRPr>
          </a:p>
        </p:txBody>
      </p:sp>
      <p:sp>
        <p:nvSpPr>
          <p:cNvPr id="10035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Oxygen Deficient Atmospheres</a:t>
            </a:r>
          </a:p>
          <a:p>
            <a:pPr>
              <a:defRPr/>
            </a:pPr>
            <a:endParaRPr lang="en-US" b="1" dirty="0"/>
          </a:p>
          <a:p>
            <a:pPr>
              <a:defRPr/>
            </a:pPr>
            <a:r>
              <a:rPr lang="en-US" dirty="0" smtClean="0"/>
              <a:t/>
            </a:r>
            <a:br>
              <a:rPr lang="en-US" dirty="0" smtClean="0"/>
            </a:br>
            <a:r>
              <a:rPr lang="en-US" dirty="0" smtClean="0"/>
              <a:t/>
            </a:r>
            <a:br>
              <a:rPr lang="en-US" dirty="0" smtClean="0"/>
            </a:b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1028700" y="4914900"/>
          <a:ext cx="4724400" cy="3703638"/>
        </p:xfrm>
        <a:graphic>
          <a:graphicData uri="http://schemas.openxmlformats.org/drawingml/2006/table">
            <a:tbl>
              <a:tblPr firstRow="1" bandRow="1">
                <a:tableStyleId>{5C22544A-7EE6-4342-B048-85BDC9FD1C3A}</a:tableStyleId>
              </a:tblPr>
              <a:tblGrid>
                <a:gridCol w="762000"/>
                <a:gridCol w="3962400"/>
              </a:tblGrid>
              <a:tr h="579170">
                <a:tc>
                  <a:txBody>
                    <a:bodyPr/>
                    <a:lstStyle/>
                    <a:p>
                      <a:r>
                        <a:rPr lang="en-US" sz="1800" dirty="0" smtClean="0">
                          <a:solidFill>
                            <a:schemeClr val="tx1"/>
                          </a:solidFill>
                        </a:rPr>
                        <a:t>% </a:t>
                      </a:r>
                      <a:r>
                        <a:rPr lang="en-US" sz="1400" dirty="0" smtClean="0">
                          <a:solidFill>
                            <a:schemeClr val="tx1"/>
                          </a:solidFill>
                        </a:rPr>
                        <a:t>By</a:t>
                      </a:r>
                      <a:r>
                        <a:rPr lang="en-US" sz="1400" baseline="0" dirty="0" smtClean="0">
                          <a:solidFill>
                            <a:schemeClr val="tx1"/>
                          </a:solidFill>
                        </a:rPr>
                        <a:t> Volume</a:t>
                      </a:r>
                      <a:endParaRPr lang="en-US" sz="14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dirty="0" smtClean="0">
                          <a:solidFill>
                            <a:schemeClr val="tx1"/>
                          </a:solidFill>
                        </a:rPr>
                        <a:t>Effects and Symptoms</a:t>
                      </a:r>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70872">
                <a:tc>
                  <a:txBody>
                    <a:bodyPr/>
                    <a:lstStyle/>
                    <a:p>
                      <a:r>
                        <a:rPr lang="en-US" sz="1800" dirty="0" smtClean="0"/>
                        <a:t>19.5</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Minimum permissible</a:t>
                      </a:r>
                      <a:r>
                        <a:rPr lang="en-US" sz="1200" baseline="0" dirty="0" smtClean="0"/>
                        <a:t> oxygen level</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0135">
                <a:tc>
                  <a:txBody>
                    <a:bodyPr/>
                    <a:lstStyle/>
                    <a:p>
                      <a:r>
                        <a:rPr lang="en-US" sz="1800" dirty="0" smtClean="0"/>
                        <a:t>15-19</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Decreased ability to work strenuously. May impair</a:t>
                      </a:r>
                      <a:r>
                        <a:rPr lang="en-US" sz="1200" baseline="0" dirty="0" smtClean="0"/>
                        <a:t> coordination and may induce early symptoms in persons with coronary, pulmonary or circulatory problems</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39">
                <a:tc>
                  <a:txBody>
                    <a:bodyPr/>
                    <a:lstStyle/>
                    <a:p>
                      <a:r>
                        <a:rPr lang="en-US" sz="1800" dirty="0" smtClean="0"/>
                        <a:t>12-14</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Respiration increase with exertion, pulse up, impaired</a:t>
                      </a:r>
                      <a:r>
                        <a:rPr lang="en-US" sz="1200" baseline="0" dirty="0" smtClean="0"/>
                        <a:t> coordination, perception judgment, self rescue impeded</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39">
                <a:tc>
                  <a:txBody>
                    <a:bodyPr/>
                    <a:lstStyle/>
                    <a:p>
                      <a:r>
                        <a:rPr lang="en-US" sz="1800" dirty="0" smtClean="0"/>
                        <a:t>10-12</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Respiration further increases</a:t>
                      </a:r>
                      <a:r>
                        <a:rPr lang="en-US" sz="1200" baseline="0" dirty="0" smtClean="0"/>
                        <a:t> in rate and depth, poor judgment, lips turn blue, self rescue unlikely</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239">
                <a:tc>
                  <a:txBody>
                    <a:bodyPr/>
                    <a:lstStyle/>
                    <a:p>
                      <a:r>
                        <a:rPr lang="en-US" sz="1800" dirty="0" smtClean="0"/>
                        <a:t>8-10</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Mental failure, fainting, unconsciousness,</a:t>
                      </a:r>
                      <a:r>
                        <a:rPr lang="en-US" sz="1200" baseline="0" dirty="0" smtClean="0"/>
                        <a:t> ashen face, blueness of lips, nausea, and vomiting</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2">
                <a:tc>
                  <a:txBody>
                    <a:bodyPr/>
                    <a:lstStyle/>
                    <a:p>
                      <a:r>
                        <a:rPr lang="en-US" sz="1800" dirty="0" smtClean="0"/>
                        <a:t>6-8</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100%</a:t>
                      </a:r>
                      <a:r>
                        <a:rPr lang="en-US" sz="1200" baseline="0" dirty="0" smtClean="0"/>
                        <a:t> fatal within 8 minutes, 50% fatal within 6 minutes</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2">
                <a:tc>
                  <a:txBody>
                    <a:bodyPr/>
                    <a:lstStyle/>
                    <a:p>
                      <a:r>
                        <a:rPr lang="en-US" sz="1800" dirty="0" smtClean="0"/>
                        <a:t>4-6</a:t>
                      </a:r>
                      <a:endParaRPr lang="en-US" sz="18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t>Coma in 40 seconds, convulsions, respiration ceases, death</a:t>
                      </a:r>
                      <a:endParaRPr lang="en-US" sz="1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0214045-9839-472C-885A-C1EBC22162ED}" type="slidenum">
              <a:rPr lang="en-US" altLang="en-US">
                <a:solidFill>
                  <a:srgbClr val="000000"/>
                </a:solidFill>
              </a:rPr>
              <a:pPr>
                <a:spcBef>
                  <a:spcPct val="0"/>
                </a:spcBef>
              </a:pPr>
              <a:t>47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892550"/>
          </a:xfrm>
          <a:ln/>
        </p:spPr>
        <p:txBody>
          <a:bodyPr/>
          <a:lstStyle/>
          <a:p>
            <a:pPr>
              <a:defRPr/>
            </a:pPr>
            <a:r>
              <a:rPr lang="en-US" b="1" dirty="0" smtClean="0"/>
              <a:t>Oxygen Enrichment</a:t>
            </a:r>
          </a:p>
          <a:p>
            <a:pPr>
              <a:defRPr/>
            </a:pPr>
            <a:endParaRPr lang="en-US" b="1" dirty="0" smtClean="0"/>
          </a:p>
          <a:p>
            <a:pPr>
              <a:defRPr/>
            </a:pPr>
            <a:r>
              <a:rPr lang="en-US" dirty="0"/>
              <a:t>Oxygen-enriched atmospheres may be produced by certain chemical reactions, but in a shipyard they are typically caused by </a:t>
            </a:r>
            <a:r>
              <a:rPr lang="en-US" dirty="0" smtClean="0"/>
              <a:t>ventilating with pure oxygen or leaking </a:t>
            </a:r>
            <a:r>
              <a:rPr lang="en-US" dirty="0"/>
              <a:t>oxygen hoses and torches. Oxygen enriched atmospheres present a significant fire and explosion risk. </a:t>
            </a:r>
            <a:endParaRPr lang="en-US" dirty="0" smtClean="0"/>
          </a:p>
          <a:p>
            <a:pPr>
              <a:defRPr/>
            </a:pPr>
            <a:endParaRPr lang="en-US" dirty="0" smtClean="0"/>
          </a:p>
          <a:p>
            <a:pPr>
              <a:defRPr/>
            </a:pPr>
            <a:r>
              <a:rPr lang="en-US" b="1" dirty="0" smtClean="0"/>
              <a:t>Recent workers deaths by explosion </a:t>
            </a:r>
          </a:p>
          <a:p>
            <a:pPr>
              <a:defRPr/>
            </a:pPr>
            <a:r>
              <a:rPr lang="en-US" dirty="0"/>
              <a:t/>
            </a:r>
            <a:br>
              <a:rPr lang="en-US" dirty="0"/>
            </a:br>
            <a:r>
              <a:rPr lang="en-US" dirty="0"/>
              <a:t>4/14/2015 </a:t>
            </a:r>
            <a:r>
              <a:rPr lang="en-US" dirty="0" smtClean="0"/>
              <a:t>Omaha</a:t>
            </a:r>
            <a:r>
              <a:rPr lang="en-US" dirty="0"/>
              <a:t>, NE </a:t>
            </a:r>
            <a:r>
              <a:rPr lang="en-US" dirty="0" smtClean="0"/>
              <a:t>Dallas Two </a:t>
            </a:r>
            <a:r>
              <a:rPr lang="en-US" dirty="0"/>
              <a:t>workers killed in explosion of tanker</a:t>
            </a:r>
          </a:p>
          <a:p>
            <a:pPr>
              <a:defRPr/>
            </a:pPr>
            <a:r>
              <a:rPr lang="en-US" dirty="0"/>
              <a:t>containing petroleum waste.</a:t>
            </a:r>
          </a:p>
          <a:p>
            <a:pPr>
              <a:defRPr/>
            </a:pPr>
            <a:r>
              <a:rPr lang="en-US" dirty="0" smtClean="0"/>
              <a:t>4/24/2015  </a:t>
            </a:r>
            <a:r>
              <a:rPr lang="en-US" dirty="0"/>
              <a:t>Kettleman City, CA </a:t>
            </a:r>
            <a:r>
              <a:rPr lang="en-US" dirty="0" smtClean="0"/>
              <a:t>Worker </a:t>
            </a:r>
            <a:r>
              <a:rPr lang="en-US" dirty="0"/>
              <a:t>killed in oil tank explosion.</a:t>
            </a:r>
          </a:p>
          <a:p>
            <a:pPr>
              <a:defRPr/>
            </a:pPr>
            <a:r>
              <a:rPr lang="en-US" dirty="0"/>
              <a:t>7/17/2015   </a:t>
            </a:r>
            <a:r>
              <a:rPr lang="en-US" dirty="0" smtClean="0"/>
              <a:t>Saginaw, TX </a:t>
            </a:r>
            <a:r>
              <a:rPr lang="en-US" dirty="0"/>
              <a:t>76179Worker killed in </a:t>
            </a:r>
            <a:r>
              <a:rPr lang="en-US" dirty="0" smtClean="0"/>
              <a:t>pressurized tank explosion</a:t>
            </a:r>
            <a:r>
              <a:rPr lang="en-US" dirty="0"/>
              <a:t>.</a:t>
            </a:r>
          </a:p>
          <a:p>
            <a:pPr>
              <a:defRPr/>
            </a:pPr>
            <a:r>
              <a:rPr lang="en-US" dirty="0"/>
              <a:t>10/30/2014 </a:t>
            </a:r>
            <a:r>
              <a:rPr lang="en-US" dirty="0" smtClean="0"/>
              <a:t>Cheyenne, WY Worker </a:t>
            </a:r>
            <a:r>
              <a:rPr lang="en-US" dirty="0"/>
              <a:t>killed in oil storage </a:t>
            </a:r>
            <a:r>
              <a:rPr lang="en-US" dirty="0" smtClean="0"/>
              <a:t>tank explosion</a:t>
            </a:r>
            <a:r>
              <a:rPr lang="en-US" dirty="0"/>
              <a:t>.</a:t>
            </a:r>
          </a:p>
          <a:p>
            <a:pPr>
              <a:defRPr/>
            </a:pPr>
            <a:r>
              <a:rPr lang="en-US" dirty="0" smtClean="0"/>
              <a:t/>
            </a:r>
            <a:br>
              <a:rPr lang="en-US" dirty="0" smtClean="0"/>
            </a:br>
            <a:endParaRPr lang="en-US" dirty="0" smtClean="0"/>
          </a:p>
          <a:p>
            <a:pPr>
              <a:defRPr/>
            </a:pPr>
            <a:endParaRPr lang="en-US" dirty="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D638E6E-5036-4178-9FE0-F46A93579A79}" type="slidenum">
              <a:rPr lang="en-US" altLang="en-US"/>
              <a:pPr>
                <a:spcBef>
                  <a:spcPct val="0"/>
                </a:spcBef>
              </a:pPr>
              <a:t>48</a:t>
            </a:fld>
            <a:endParaRPr lang="en-US" altLang="en-US"/>
          </a:p>
        </p:txBody>
      </p:sp>
      <p:sp>
        <p:nvSpPr>
          <p:cNvPr id="104451" name="Rectangle 2"/>
          <p:cNvSpPr>
            <a:spLocks noGrp="1" noRot="1" noChangeAspect="1" noChangeArrowheads="1" noTextEdit="1"/>
          </p:cNvSpPr>
          <p:nvPr>
            <p:ph type="sldImg"/>
          </p:nvPr>
        </p:nvSpPr>
        <p:spPr>
          <a:xfrm>
            <a:off x="1257300" y="746125"/>
            <a:ext cx="4572000" cy="3429000"/>
          </a:xfrm>
          <a:ln/>
        </p:spPr>
      </p:sp>
      <p:sp>
        <p:nvSpPr>
          <p:cNvPr id="104452" name="Rectangle 3"/>
          <p:cNvSpPr>
            <a:spLocks noGrp="1" noChangeArrowheads="1"/>
          </p:cNvSpPr>
          <p:nvPr>
            <p:ph type="body" idx="1"/>
          </p:nvPr>
        </p:nvSpPr>
        <p:spPr>
          <a:xfrm>
            <a:off x="944563" y="4449763"/>
            <a:ext cx="5511800" cy="4297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Inerting</a:t>
            </a:r>
            <a:r>
              <a:rPr lang="en-US" altLang="en-US" smtClean="0"/>
              <a:t> means the displacement of the atmosphere in a permit space by noncombustible gas (such as nitrogen) to such an extent that the resulting atmosphere is noncombustible. This procedure produces an IDLH oxygen-deficient atmosphere.</a:t>
            </a:r>
          </a:p>
          <a:p>
            <a:endParaRPr lang="en-US" altLang="en-US" smtClean="0">
              <a:solidFill>
                <a:srgbClr val="000000"/>
              </a:solidFill>
            </a:endParaRPr>
          </a:p>
          <a:p>
            <a:r>
              <a:rPr lang="en-US" altLang="en-US" b="1" smtClean="0"/>
              <a:t>Inert</a:t>
            </a:r>
            <a:r>
              <a:rPr lang="en-US" altLang="en-US" smtClean="0"/>
              <a:t> or </a:t>
            </a:r>
            <a:r>
              <a:rPr lang="en-US" altLang="en-US" b="1" smtClean="0"/>
              <a:t>Inerted Atmosphere</a:t>
            </a:r>
            <a:r>
              <a:rPr lang="en-US" altLang="en-US" smtClean="0"/>
              <a:t> means an atmospheric condition where: </a:t>
            </a:r>
          </a:p>
          <a:p>
            <a:r>
              <a:rPr lang="en-US" altLang="en-US" smtClean="0"/>
              <a:t>The oxygen content of the atmosphere in the space is maintained at a level equal to or less than 8.0 percent by volume or at a level at or below 50 percent of the amount required to support combustion, whichever is less; or </a:t>
            </a:r>
          </a:p>
          <a:p>
            <a:r>
              <a:rPr lang="en-US" altLang="en-US" smtClean="0"/>
              <a:t>The space is flooded with water and the vapor concentration of flammable or combustible materials in the free space atmosphere above the water line is less than 10 percent of the lower explosive limit for the flammable or combustible material.</a:t>
            </a:r>
          </a:p>
          <a:p>
            <a:endParaRPr lang="en-US" altLang="en-US" smtClean="0"/>
          </a:p>
          <a:p>
            <a:r>
              <a:rPr lang="en-US" altLang="en-US" smtClean="0"/>
              <a:t>An inerted atmosphere can be done as a result of the work we do or intentionally so that hazards are controlled in an adjacent space.</a:t>
            </a:r>
          </a:p>
          <a:p>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63588" indent="-293688">
              <a:spcBef>
                <a:spcPct val="30000"/>
              </a:spcBef>
              <a:defRPr sz="1200">
                <a:solidFill>
                  <a:schemeClr val="tx1"/>
                </a:solidFill>
                <a:latin typeface="Arial" charset="0"/>
              </a:defRPr>
            </a:lvl2pPr>
            <a:lvl3pPr marL="1174750" indent="-234950">
              <a:spcBef>
                <a:spcPct val="30000"/>
              </a:spcBef>
              <a:defRPr sz="1200">
                <a:solidFill>
                  <a:schemeClr val="tx1"/>
                </a:solidFill>
                <a:latin typeface="Arial" charset="0"/>
              </a:defRPr>
            </a:lvl3pPr>
            <a:lvl4pPr marL="1644650" indent="-234950">
              <a:spcBef>
                <a:spcPct val="30000"/>
              </a:spcBef>
              <a:defRPr sz="1200">
                <a:solidFill>
                  <a:schemeClr val="tx1"/>
                </a:solidFill>
                <a:latin typeface="Arial" charset="0"/>
              </a:defRPr>
            </a:lvl4pPr>
            <a:lvl5pPr marL="2116138" indent="-234950">
              <a:spcBef>
                <a:spcPct val="30000"/>
              </a:spcBef>
              <a:defRPr sz="1200">
                <a:solidFill>
                  <a:schemeClr val="tx1"/>
                </a:solidFill>
                <a:latin typeface="Arial" charset="0"/>
              </a:defRPr>
            </a:lvl5pPr>
            <a:lvl6pPr marL="2573338" indent="-234950" eaLnBrk="0" fontAlgn="base" hangingPunct="0">
              <a:spcBef>
                <a:spcPct val="30000"/>
              </a:spcBef>
              <a:spcAft>
                <a:spcPct val="0"/>
              </a:spcAft>
              <a:defRPr sz="1200">
                <a:solidFill>
                  <a:schemeClr val="tx1"/>
                </a:solidFill>
                <a:latin typeface="Arial" charset="0"/>
              </a:defRPr>
            </a:lvl6pPr>
            <a:lvl7pPr marL="3030538" indent="-234950" eaLnBrk="0" fontAlgn="base" hangingPunct="0">
              <a:spcBef>
                <a:spcPct val="30000"/>
              </a:spcBef>
              <a:spcAft>
                <a:spcPct val="0"/>
              </a:spcAft>
              <a:defRPr sz="1200">
                <a:solidFill>
                  <a:schemeClr val="tx1"/>
                </a:solidFill>
                <a:latin typeface="Arial" charset="0"/>
              </a:defRPr>
            </a:lvl7pPr>
            <a:lvl8pPr marL="3487738" indent="-234950" eaLnBrk="0" fontAlgn="base" hangingPunct="0">
              <a:spcBef>
                <a:spcPct val="30000"/>
              </a:spcBef>
              <a:spcAft>
                <a:spcPct val="0"/>
              </a:spcAft>
              <a:defRPr sz="1200">
                <a:solidFill>
                  <a:schemeClr val="tx1"/>
                </a:solidFill>
                <a:latin typeface="Arial" charset="0"/>
              </a:defRPr>
            </a:lvl8pPr>
            <a:lvl9pPr marL="3944938" indent="-234950" eaLnBrk="0" fontAlgn="base" hangingPunct="0">
              <a:spcBef>
                <a:spcPct val="30000"/>
              </a:spcBef>
              <a:spcAft>
                <a:spcPct val="0"/>
              </a:spcAft>
              <a:defRPr sz="1200">
                <a:solidFill>
                  <a:schemeClr val="tx1"/>
                </a:solidFill>
                <a:latin typeface="Arial" charset="0"/>
              </a:defRPr>
            </a:lvl9pPr>
          </a:lstStyle>
          <a:p>
            <a:pPr>
              <a:spcBef>
                <a:spcPct val="0"/>
              </a:spcBef>
            </a:pPr>
            <a:fld id="{45284A28-5E1B-4A07-9F5B-C2B71CC4339C}" type="slidenum">
              <a:rPr lang="en-US" altLang="en-US">
                <a:cs typeface="Arial" charset="0"/>
              </a:rPr>
              <a:pPr>
                <a:spcBef>
                  <a:spcPct val="0"/>
                </a:spcBef>
              </a:pPr>
              <a:t>49</a:t>
            </a:fld>
            <a:endParaRPr lang="en-US" altLang="en-US">
              <a:cs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708025" y="4451350"/>
            <a:ext cx="5670550" cy="3740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Notes:</a:t>
            </a:r>
          </a:p>
          <a:p>
            <a:pPr>
              <a:lnSpc>
                <a:spcPct val="200000"/>
              </a:lnSpc>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6FB9BD7-E2EE-4BFD-BF1B-E7FCBE1852FF}" type="slidenum">
              <a:rPr lang="en-US" altLang="en-US"/>
              <a:pPr>
                <a:spcBef>
                  <a:spcPct val="0"/>
                </a:spcBef>
              </a:pPr>
              <a:t>5</a:t>
            </a:fld>
            <a:endParaRPr lang="en-US" altLang="en-US"/>
          </a:p>
        </p:txBody>
      </p:sp>
      <p:sp>
        <p:nvSpPr>
          <p:cNvPr id="16387"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0D684BC-782B-43C9-8278-84D652343BE1}" type="slidenum">
              <a:rPr lang="en-US" altLang="en-US"/>
              <a:pPr algn="r" eaLnBrk="1" hangingPunct="1">
                <a:spcBef>
                  <a:spcPct val="0"/>
                </a:spcBef>
              </a:pPr>
              <a:t>5</a:t>
            </a:fld>
            <a:endParaRPr lang="en-US" altLang="en-US"/>
          </a:p>
        </p:txBody>
      </p:sp>
      <p:sp>
        <p:nvSpPr>
          <p:cNvPr id="16388"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0494F9A-4FA4-4419-BD9B-5FE4095A5088}" type="slidenum">
              <a:rPr lang="en-US" altLang="en-US">
                <a:cs typeface="Arial" charset="0"/>
              </a:rPr>
              <a:pPr algn="r" eaLnBrk="1" hangingPunct="1">
                <a:spcBef>
                  <a:spcPct val="0"/>
                </a:spcBef>
              </a:pPr>
              <a:t>5</a:t>
            </a:fld>
            <a:endParaRPr lang="en-US" altLang="en-US">
              <a:cs typeface="Arial" charset="0"/>
            </a:endParaRPr>
          </a:p>
        </p:txBody>
      </p:sp>
      <p:sp>
        <p:nvSpPr>
          <p:cNvPr id="16389"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342900" y="4451350"/>
            <a:ext cx="6324600" cy="4349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Employer’s Responsibility</a:t>
            </a:r>
          </a:p>
          <a:p>
            <a:pPr eaLnBrk="1" hangingPunct="1">
              <a:defRPr/>
            </a:pPr>
            <a:r>
              <a:rPr lang="en-US" dirty="0" smtClean="0"/>
              <a:t>Employers have certain responsibilities under the OSH Act of 1970.  The following list is a summary of the most important ones.</a:t>
            </a:r>
          </a:p>
          <a:p>
            <a:pPr eaLnBrk="1" hangingPunct="1">
              <a:defRPr/>
            </a:pPr>
            <a:endParaRPr lang="en-US" sz="800" dirty="0" smtClean="0"/>
          </a:p>
          <a:p>
            <a:pPr marL="171450" indent="-171450" eaLnBrk="1" hangingPunct="1">
              <a:buFont typeface="Arial" pitchFamily="34" charset="0"/>
              <a:buChar char="•"/>
              <a:defRPr/>
            </a:pPr>
            <a:r>
              <a:rPr lang="en-US" dirty="0" smtClean="0"/>
              <a:t>Provide a workplace free from recognized hazards and comply with standards, rules and regulations issued under the OSHA Act </a:t>
            </a:r>
          </a:p>
          <a:p>
            <a:pPr marL="171450" indent="-171450" eaLnBrk="1" hangingPunct="1">
              <a:buFont typeface="Arial" pitchFamily="34" charset="0"/>
              <a:buChar char="•"/>
              <a:defRPr/>
            </a:pPr>
            <a:endParaRPr lang="en-US" sz="800" dirty="0" smtClean="0"/>
          </a:p>
          <a:p>
            <a:pPr marL="171450" indent="-171450" eaLnBrk="1" hangingPunct="1">
              <a:buFont typeface="Arial" pitchFamily="34" charset="0"/>
              <a:buChar char="•"/>
              <a:defRPr/>
            </a:pPr>
            <a:r>
              <a:rPr lang="en-US" dirty="0" smtClean="0"/>
              <a:t>Examine workplace conditions to make sure they conform to applicable OSHA standards</a:t>
            </a:r>
          </a:p>
          <a:p>
            <a:pPr marL="171450" indent="-171450" eaLnBrk="1" hangingPunct="1">
              <a:buFont typeface="Arial" pitchFamily="34" charset="0"/>
              <a:buChar char="•"/>
              <a:defRPr/>
            </a:pPr>
            <a:endParaRPr lang="en-US" sz="800" dirty="0" smtClean="0"/>
          </a:p>
          <a:p>
            <a:pPr marL="171450" indent="-171450" eaLnBrk="1" hangingPunct="1">
              <a:buFont typeface="Arial" pitchFamily="34" charset="0"/>
              <a:buChar char="•"/>
              <a:defRPr/>
            </a:pPr>
            <a:r>
              <a:rPr lang="en-US" dirty="0" smtClean="0"/>
              <a:t>Make sure employees have and use safe tools and equipment and properly maintain this equipment</a:t>
            </a:r>
          </a:p>
          <a:p>
            <a:pPr eaLnBrk="1" hangingPunct="1">
              <a:defRPr/>
            </a:pPr>
            <a:endParaRPr lang="en-US" sz="800" dirty="0"/>
          </a:p>
          <a:p>
            <a:pPr marL="171450" indent="-171450" eaLnBrk="1" hangingPunct="1">
              <a:buFont typeface="Arial" pitchFamily="34" charset="0"/>
              <a:buChar char="•"/>
              <a:defRPr/>
            </a:pPr>
            <a:r>
              <a:rPr lang="en-US" dirty="0" smtClean="0"/>
              <a:t>Use color codes, posters, labels or signs to warn employees of potential hazards</a:t>
            </a:r>
          </a:p>
          <a:p>
            <a:pPr marL="171450" indent="-171450" eaLnBrk="1" hangingPunct="1">
              <a:buFont typeface="Arial" pitchFamily="34" charset="0"/>
              <a:buChar char="•"/>
              <a:defRPr/>
            </a:pPr>
            <a:endParaRPr lang="en-US" sz="800" dirty="0" smtClean="0"/>
          </a:p>
          <a:p>
            <a:pPr marL="171450" indent="-171450" eaLnBrk="1" hangingPunct="1">
              <a:buFont typeface="Arial" pitchFamily="34" charset="0"/>
              <a:buChar char="•"/>
              <a:defRPr/>
            </a:pPr>
            <a:r>
              <a:rPr lang="en-US" dirty="0" smtClean="0"/>
              <a:t>Establish or update operating procedures and communicate them so that employees follow safety and health requirements</a:t>
            </a:r>
          </a:p>
          <a:p>
            <a:pPr marL="171450" indent="-171450" eaLnBrk="1" hangingPunct="1">
              <a:buFont typeface="Arial" pitchFamily="34" charset="0"/>
              <a:buChar char="•"/>
              <a:defRPr/>
            </a:pPr>
            <a:endParaRPr lang="en-US" sz="800" dirty="0" smtClean="0"/>
          </a:p>
          <a:p>
            <a:pPr marL="171450" indent="-171450" eaLnBrk="1" hangingPunct="1">
              <a:buFont typeface="Arial" pitchFamily="34" charset="0"/>
              <a:buChar char="•"/>
              <a:defRPr/>
            </a:pPr>
            <a:r>
              <a:rPr lang="en-US" dirty="0" smtClean="0"/>
              <a:t>Provide medical examinations and training when required by OSHA standards</a:t>
            </a:r>
          </a:p>
          <a:p>
            <a:pPr marL="171450" indent="-171450" eaLnBrk="1" hangingPunct="1">
              <a:buFont typeface="Arial" pitchFamily="34" charset="0"/>
              <a:buChar char="•"/>
              <a:defRPr/>
            </a:pPr>
            <a:endParaRPr lang="en-US" sz="800" dirty="0" smtClean="0"/>
          </a:p>
          <a:p>
            <a:pPr marL="171450" indent="-171450" eaLnBrk="1" hangingPunct="1">
              <a:buFont typeface="Arial" pitchFamily="34" charset="0"/>
              <a:buChar char="•"/>
              <a:defRPr/>
            </a:pPr>
            <a:r>
              <a:rPr lang="en-US" dirty="0" smtClean="0"/>
              <a:t>Post, at a prominent location within the workplace, the OSHA poster (or the state-plan equivalent) informing employees of their rights and responsibilities.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3992E7E-7E51-4BDA-8F61-3EBF4BB00B14}" type="slidenum">
              <a:rPr lang="en-US" altLang="en-US">
                <a:solidFill>
                  <a:srgbClr val="000000"/>
                </a:solidFill>
              </a:rPr>
              <a:pPr>
                <a:spcBef>
                  <a:spcPct val="0"/>
                </a:spcBef>
              </a:pPr>
              <a:t>50</a:t>
            </a:fld>
            <a:endParaRPr lang="en-US" alt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892550"/>
          </a:xfrm>
          <a:ln/>
        </p:spPr>
        <p:txBody>
          <a:bodyPr/>
          <a:lstStyle/>
          <a:p>
            <a:pPr>
              <a:defRPr/>
            </a:pPr>
            <a:r>
              <a:rPr lang="en-US" b="1" dirty="0" smtClean="0"/>
              <a:t>Fires and Explosions in Confined Spaces</a:t>
            </a:r>
          </a:p>
          <a:p>
            <a:pPr>
              <a:defRPr/>
            </a:pPr>
            <a:r>
              <a:rPr lang="en-US" dirty="0"/>
              <a:t>There is a great danger that flammable gas and </a:t>
            </a:r>
            <a:r>
              <a:rPr lang="en-US" dirty="0" smtClean="0"/>
              <a:t>vapor </a:t>
            </a:r>
            <a:r>
              <a:rPr lang="en-US" dirty="0"/>
              <a:t>may collect in a confined space, and these may ignite when welding or cutting takes place leading to an explosion. </a:t>
            </a:r>
          </a:p>
          <a:p>
            <a:pPr>
              <a:defRPr/>
            </a:pPr>
            <a:r>
              <a:rPr lang="en-US" dirty="0"/>
              <a:t>Fuel gas processes also increase the risk of fire and explosion particularly if leaking equipment is left in the confined space, allowing a build-up of fuel gases or oxygen. Any heat from welding or cutting, or just an electric spark, can then result in a fire or explosion.</a:t>
            </a:r>
          </a:p>
          <a:p>
            <a:pPr>
              <a:defRPr/>
            </a:pPr>
            <a:r>
              <a:rPr lang="en-US" dirty="0" smtClean="0"/>
              <a:t>Fires on board a ship can be devastating.  When they erupt in a confined space this devastation is magnified.  With limited access, visibility and ventilation they often result in fatalities. </a:t>
            </a:r>
            <a:r>
              <a:rPr lang="en-US" altLang="en-US" dirty="0">
                <a:solidFill>
                  <a:srgbClr val="000000"/>
                </a:solidFill>
              </a:rPr>
              <a:t>On a ship fires are most often caused by hot work.  </a:t>
            </a:r>
            <a:endParaRPr lang="en-US" dirty="0"/>
          </a:p>
          <a:p>
            <a:pPr>
              <a:defRPr/>
            </a:pPr>
            <a:r>
              <a:rPr lang="en-US" altLang="en-US" b="1" dirty="0" smtClean="0"/>
              <a:t>Hot Work </a:t>
            </a:r>
            <a:r>
              <a:rPr lang="en-US" altLang="en-US" dirty="0" smtClean="0"/>
              <a:t>(1915.4)</a:t>
            </a:r>
            <a:endParaRPr lang="en-US" altLang="en-US" sz="800" b="1" dirty="0" smtClean="0"/>
          </a:p>
          <a:p>
            <a:pPr>
              <a:defRPr/>
            </a:pPr>
            <a:r>
              <a:rPr lang="en-US" altLang="en-US" dirty="0" smtClean="0"/>
              <a:t> “Hot work” - means riveting, welding, grinding, burning or other fire or spark producing operations.</a:t>
            </a:r>
          </a:p>
          <a:p>
            <a:pPr>
              <a:defRPr/>
            </a:pPr>
            <a:endParaRPr lang="en-US" altLang="en-US" dirty="0">
              <a:solidFill>
                <a:srgbClr val="000000"/>
              </a:solidFill>
            </a:endParaRPr>
          </a:p>
          <a:p>
            <a:pPr>
              <a:defRPr/>
            </a:pPr>
            <a:r>
              <a:rPr lang="en-US" altLang="en-US" dirty="0" smtClean="0">
                <a:solidFill>
                  <a:srgbClr val="000000"/>
                </a:solidFill>
              </a:rPr>
              <a:t>This list is not all inclusive and additional hot work activities will be discussed on the following pages.</a:t>
            </a:r>
            <a:endParaRPr lang="en-US" altLang="en-US" dirty="0">
              <a:solidFill>
                <a:srgbClr val="000000"/>
              </a:solidFill>
            </a:endParaRPr>
          </a:p>
          <a:p>
            <a:pPr>
              <a:defRPr/>
            </a:pPr>
            <a:endParaRPr lang="en-US" dirty="0" smtClean="0"/>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80EC541-D00A-4C82-9336-84D8545CAA21}" type="slidenum">
              <a:rPr lang="en-US" altLang="en-US">
                <a:solidFill>
                  <a:srgbClr val="000000"/>
                </a:solidFill>
              </a:rPr>
              <a:pPr>
                <a:spcBef>
                  <a:spcPct val="0"/>
                </a:spcBef>
              </a:pPr>
              <a:t>51</a:t>
            </a:fld>
            <a:endParaRPr lang="en-US" altLang="en-US">
              <a:solidFill>
                <a:srgbClr val="000000"/>
              </a:solidFill>
            </a:endParaRPr>
          </a:p>
        </p:txBody>
      </p:sp>
      <p:sp>
        <p:nvSpPr>
          <p:cNvPr id="11059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lgn="just">
              <a:spcAft>
                <a:spcPct val="50000"/>
              </a:spcAft>
              <a:defRPr/>
            </a:pPr>
            <a:r>
              <a:rPr lang="en-US" altLang="en-US" b="1" dirty="0">
                <a:solidFill>
                  <a:srgbClr val="000000"/>
                </a:solidFill>
              </a:rPr>
              <a:t>Hot </a:t>
            </a:r>
            <a:r>
              <a:rPr lang="en-US" altLang="en-US" b="1" dirty="0" smtClean="0">
                <a:solidFill>
                  <a:srgbClr val="000000"/>
                </a:solidFill>
              </a:rPr>
              <a:t>Work</a:t>
            </a:r>
            <a:endParaRPr lang="en-US" altLang="en-US" sz="800" dirty="0">
              <a:solidFill>
                <a:srgbClr val="000000"/>
              </a:solidFill>
            </a:endParaRPr>
          </a:p>
          <a:p>
            <a:pPr algn="just">
              <a:spcAft>
                <a:spcPct val="50000"/>
              </a:spcAft>
              <a:defRPr/>
            </a:pPr>
            <a:r>
              <a:rPr lang="en-US" altLang="en-US" dirty="0">
                <a:solidFill>
                  <a:srgbClr val="000000"/>
                </a:solidFill>
              </a:rPr>
              <a:t>On a ship fires are most often caused by hot work.  Hot work is any work process which produces heat, sparks or fire.  </a:t>
            </a:r>
            <a:endParaRPr lang="en-US" altLang="en-US" dirty="0" smtClean="0">
              <a:solidFill>
                <a:srgbClr val="000000"/>
              </a:solidFill>
            </a:endParaRPr>
          </a:p>
          <a:p>
            <a:pPr algn="just">
              <a:spcAft>
                <a:spcPct val="50000"/>
              </a:spcAft>
              <a:defRPr/>
            </a:pPr>
            <a:r>
              <a:rPr lang="en-US" altLang="en-US" dirty="0" smtClean="0">
                <a:solidFill>
                  <a:srgbClr val="000000"/>
                </a:solidFill>
              </a:rPr>
              <a:t>Typical </a:t>
            </a:r>
            <a:r>
              <a:rPr lang="en-US" altLang="en-US" dirty="0">
                <a:solidFill>
                  <a:srgbClr val="000000"/>
                </a:solidFill>
              </a:rPr>
              <a:t>shipyard processes that are considered hot work are:</a:t>
            </a:r>
          </a:p>
          <a:p>
            <a:pPr marL="117475" lvl="1" algn="just">
              <a:buFontTx/>
              <a:buChar char="•"/>
              <a:defRPr/>
            </a:pPr>
            <a:r>
              <a:rPr lang="en-US" altLang="en-US" dirty="0">
                <a:solidFill>
                  <a:srgbClr val="000000"/>
                </a:solidFill>
              </a:rPr>
              <a:t> </a:t>
            </a:r>
            <a:r>
              <a:rPr lang="en-US" altLang="en-US" dirty="0" smtClean="0">
                <a:solidFill>
                  <a:srgbClr val="000000"/>
                </a:solidFill>
              </a:rPr>
              <a:t>Welding</a:t>
            </a:r>
            <a:endParaRPr lang="en-US" altLang="en-US" sz="800" dirty="0">
              <a:solidFill>
                <a:srgbClr val="000000"/>
              </a:solidFill>
            </a:endParaRPr>
          </a:p>
          <a:p>
            <a:pPr marL="117475" lvl="1" algn="just">
              <a:buFontTx/>
              <a:buChar char="•"/>
              <a:defRPr/>
            </a:pPr>
            <a:r>
              <a:rPr lang="en-US" altLang="en-US" dirty="0">
                <a:solidFill>
                  <a:srgbClr val="000000"/>
                </a:solidFill>
              </a:rPr>
              <a:t> </a:t>
            </a:r>
            <a:r>
              <a:rPr lang="en-US" altLang="en-US" dirty="0" smtClean="0">
                <a:solidFill>
                  <a:srgbClr val="000000"/>
                </a:solidFill>
              </a:rPr>
              <a:t>Burning</a:t>
            </a:r>
            <a:endParaRPr lang="en-US" altLang="en-US" sz="800" dirty="0">
              <a:solidFill>
                <a:srgbClr val="000000"/>
              </a:solidFill>
            </a:endParaRPr>
          </a:p>
          <a:p>
            <a:pPr marL="117475" lvl="1" algn="just">
              <a:buFontTx/>
              <a:buChar char="•"/>
              <a:defRPr/>
            </a:pPr>
            <a:r>
              <a:rPr lang="en-US" altLang="en-US" dirty="0">
                <a:solidFill>
                  <a:srgbClr val="000000"/>
                </a:solidFill>
              </a:rPr>
              <a:t> </a:t>
            </a:r>
            <a:r>
              <a:rPr lang="en-US" altLang="en-US" dirty="0" smtClean="0">
                <a:solidFill>
                  <a:srgbClr val="000000"/>
                </a:solidFill>
              </a:rPr>
              <a:t>Grinding</a:t>
            </a:r>
            <a:endParaRPr lang="en-US" altLang="en-US" sz="800" dirty="0">
              <a:solidFill>
                <a:srgbClr val="000000"/>
              </a:solidFill>
            </a:endParaRPr>
          </a:p>
          <a:p>
            <a:pPr marL="117475" lvl="1" algn="just">
              <a:buFontTx/>
              <a:buChar char="•"/>
              <a:defRPr/>
            </a:pPr>
            <a:r>
              <a:rPr lang="en-US" altLang="en-US" dirty="0">
                <a:solidFill>
                  <a:srgbClr val="000000"/>
                </a:solidFill>
              </a:rPr>
              <a:t> </a:t>
            </a:r>
            <a:r>
              <a:rPr lang="en-US" altLang="en-US" dirty="0" smtClean="0">
                <a:solidFill>
                  <a:srgbClr val="000000"/>
                </a:solidFill>
              </a:rPr>
              <a:t>Drilling</a:t>
            </a:r>
            <a:endParaRPr lang="en-US" altLang="en-US" sz="800" dirty="0">
              <a:solidFill>
                <a:srgbClr val="000000"/>
              </a:solidFill>
            </a:endParaRPr>
          </a:p>
          <a:p>
            <a:pPr marL="117475" lvl="1" algn="just">
              <a:buFontTx/>
              <a:buChar char="•"/>
              <a:defRPr/>
            </a:pPr>
            <a:r>
              <a:rPr lang="en-US" altLang="en-US" dirty="0">
                <a:solidFill>
                  <a:srgbClr val="000000"/>
                </a:solidFill>
              </a:rPr>
              <a:t> Abrasive </a:t>
            </a:r>
            <a:r>
              <a:rPr lang="en-US" altLang="en-US" dirty="0" smtClean="0">
                <a:solidFill>
                  <a:srgbClr val="000000"/>
                </a:solidFill>
              </a:rPr>
              <a:t>Blasting</a:t>
            </a:r>
            <a:endParaRPr lang="en-US" altLang="en-US" sz="800" dirty="0">
              <a:solidFill>
                <a:srgbClr val="000000"/>
              </a:solidFill>
            </a:endParaRPr>
          </a:p>
          <a:p>
            <a:pPr marL="117475" lvl="1" algn="just">
              <a:buFontTx/>
              <a:buChar char="•"/>
              <a:defRPr/>
            </a:pPr>
            <a:r>
              <a:rPr lang="en-US" altLang="en-US" dirty="0">
                <a:solidFill>
                  <a:srgbClr val="000000"/>
                </a:solidFill>
              </a:rPr>
              <a:t> Stud </a:t>
            </a:r>
            <a:r>
              <a:rPr lang="en-US" altLang="en-US" dirty="0" smtClean="0">
                <a:solidFill>
                  <a:srgbClr val="000000"/>
                </a:solidFill>
              </a:rPr>
              <a:t>Shooting</a:t>
            </a:r>
          </a:p>
          <a:p>
            <a:pPr marL="117475" lvl="1" algn="just">
              <a:defRPr/>
            </a:pPr>
            <a:endParaRPr lang="en-US" altLang="en-US" sz="800" dirty="0" smtClean="0">
              <a:solidFill>
                <a:srgbClr val="000000"/>
              </a:solidFill>
            </a:endParaRPr>
          </a:p>
          <a:p>
            <a:pPr marL="117475" lvl="1" algn="just">
              <a:defRPr/>
            </a:pPr>
            <a:r>
              <a:rPr lang="en-US" altLang="en-US" dirty="0" smtClean="0">
                <a:solidFill>
                  <a:srgbClr val="000000"/>
                </a:solidFill>
              </a:rPr>
              <a:t>Circle the work that you perform from the list above and write below how that work could create a fire or explosion.  If you do not perform hot work pick </a:t>
            </a:r>
            <a:r>
              <a:rPr lang="en-US" altLang="en-US" dirty="0">
                <a:solidFill>
                  <a:srgbClr val="000000"/>
                </a:solidFill>
              </a:rPr>
              <a:t>a</a:t>
            </a:r>
            <a:r>
              <a:rPr lang="en-US" altLang="en-US" dirty="0" smtClean="0">
                <a:solidFill>
                  <a:srgbClr val="000000"/>
                </a:solidFill>
              </a:rPr>
              <a:t> “bullet” from above and write how you think hot work may create a fire or explosion.</a:t>
            </a:r>
            <a:endParaRPr lang="en-US" altLang="en-US" dirty="0">
              <a:solidFill>
                <a:srgbClr val="000000"/>
              </a:solidFill>
            </a:endParaRPr>
          </a:p>
          <a:p>
            <a:pPr>
              <a:defRPr/>
            </a:pPr>
            <a:r>
              <a:rPr lang="en-US" dirty="0" smtClean="0"/>
              <a:t>___________________________________________________________________________________________________________________________________________________________________________________________________</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70712CA-80FD-491A-B8DA-4821197D47FB}" type="slidenum">
              <a:rPr lang="en-US" altLang="en-US"/>
              <a:pPr>
                <a:spcBef>
                  <a:spcPct val="0"/>
                </a:spcBef>
              </a:pPr>
              <a:t>52</a:t>
            </a:fld>
            <a:endParaRPr lang="en-US" altLang="en-US"/>
          </a:p>
        </p:txBody>
      </p:sp>
      <p:sp>
        <p:nvSpPr>
          <p:cNvPr id="112643" name="Rectangle 2"/>
          <p:cNvSpPr>
            <a:spLocks noGrp="1" noRot="1" noChangeAspect="1" noChangeArrowheads="1" noTextEdit="1"/>
          </p:cNvSpPr>
          <p:nvPr>
            <p:ph type="sldImg"/>
          </p:nvPr>
        </p:nvSpPr>
        <p:spPr>
          <a:xfrm>
            <a:off x="1257300" y="746125"/>
            <a:ext cx="4572000" cy="3429000"/>
          </a:xfrm>
          <a:ln/>
        </p:spPr>
      </p:sp>
      <p:sp>
        <p:nvSpPr>
          <p:cNvPr id="112644"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Adjacent Spaces </a:t>
            </a:r>
            <a:r>
              <a:rPr lang="en-US" altLang="en-US" dirty="0" smtClean="0"/>
              <a:t>(1915.11) </a:t>
            </a:r>
          </a:p>
          <a:p>
            <a:r>
              <a:rPr lang="en-US" altLang="en-US" dirty="0" smtClean="0"/>
              <a:t>“Adjacent spaces” – spaces bordering a subject space in all directions.  Including all points of contact, corners, diagonals, decks, tank tops, and bulkheads.</a:t>
            </a:r>
          </a:p>
          <a:p>
            <a:endParaRPr lang="en-US" altLang="en-US" sz="800" dirty="0" smtClean="0"/>
          </a:p>
          <a:p>
            <a:r>
              <a:rPr lang="en-US" altLang="en-US" b="1" dirty="0" smtClean="0"/>
              <a:t>Marine Chemist or Coast Guard Testing </a:t>
            </a:r>
            <a:r>
              <a:rPr lang="en-US" altLang="en-US" dirty="0" smtClean="0"/>
              <a:t>(1915.14) </a:t>
            </a:r>
          </a:p>
          <a:p>
            <a:r>
              <a:rPr lang="en-US" altLang="en-US" dirty="0" smtClean="0"/>
              <a:t>Employer must ensure that hot work is not performed in or on any of the following confined and enclosed spaces and other dangerous atmospheres, boundaries of spaces or pipelines </a:t>
            </a:r>
            <a:r>
              <a:rPr lang="en-US" altLang="en-US" u="sng" dirty="0" smtClean="0"/>
              <a:t>until</a:t>
            </a:r>
            <a:r>
              <a:rPr lang="en-US" altLang="en-US" dirty="0" smtClean="0"/>
              <a:t> the work area has been tested and certified by a Marine Chemist, Shipyard Competent Person or a U.S. Coast Guard authorized person as "Safe for Hot Work":</a:t>
            </a:r>
          </a:p>
          <a:p>
            <a:pPr>
              <a:buFontTx/>
              <a:buChar char="•"/>
            </a:pPr>
            <a:r>
              <a:rPr lang="en-US" altLang="en-US" dirty="0" smtClean="0"/>
              <a:t> Within, on, or immediately </a:t>
            </a:r>
            <a:r>
              <a:rPr lang="en-US" altLang="en-US" b="1" dirty="0" smtClean="0"/>
              <a:t>adjacent</a:t>
            </a:r>
            <a:r>
              <a:rPr lang="en-US" altLang="en-US" dirty="0" smtClean="0"/>
              <a:t> to spaces that contain or have contained combustible or flammable liquids or gases</a:t>
            </a:r>
          </a:p>
          <a:p>
            <a:pPr>
              <a:buFontTx/>
              <a:buChar char="•"/>
            </a:pPr>
            <a:r>
              <a:rPr lang="en-US" altLang="en-US" dirty="0" smtClean="0"/>
              <a:t> Within, on, or immediately </a:t>
            </a:r>
            <a:r>
              <a:rPr lang="en-US" altLang="en-US" b="1" dirty="0" smtClean="0"/>
              <a:t>adjacent</a:t>
            </a:r>
            <a:r>
              <a:rPr lang="en-US" altLang="en-US" dirty="0" smtClean="0"/>
              <a:t> to fuel tanks that contain or have last contained fuel</a:t>
            </a:r>
          </a:p>
          <a:p>
            <a:pPr>
              <a:buFontTx/>
              <a:buChar char="•"/>
            </a:pPr>
            <a:r>
              <a:rPr lang="en-US" altLang="en-US" dirty="0" smtClean="0"/>
              <a:t> On pipelines, heating coils, pump fittings or other accessories </a:t>
            </a:r>
            <a:r>
              <a:rPr lang="en-US" altLang="en-US" b="1" dirty="0" smtClean="0"/>
              <a:t>connected</a:t>
            </a:r>
            <a:r>
              <a:rPr lang="en-US" altLang="en-US" dirty="0" smtClean="0"/>
              <a:t> to spaces that contain or have last contained fuel</a:t>
            </a:r>
          </a:p>
          <a:p>
            <a:r>
              <a:rPr lang="en-US" altLang="en-US" dirty="0" smtClean="0"/>
              <a:t>Exception: Within spaces adjacent to spaces in which the flammable gases or liquids have a flash point above 150° F and the distance between such spaces and the work is 25 feet or greater.  </a:t>
            </a:r>
            <a:r>
              <a:rPr lang="en-US" altLang="en-US" b="1" dirty="0" smtClean="0"/>
              <a:t>This exception is rare at the MSR’s.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0284583-63CA-4193-BE12-BF6A08233934}" type="slidenum">
              <a:rPr lang="en-US" altLang="en-US">
                <a:solidFill>
                  <a:srgbClr val="000000"/>
                </a:solidFill>
              </a:rPr>
              <a:pPr>
                <a:spcBef>
                  <a:spcPct val="0"/>
                </a:spcBef>
              </a:pPr>
              <a:t>53</a:t>
            </a:fld>
            <a:endParaRPr lang="en-US" altLang="en-US">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708025" y="4451350"/>
            <a:ext cx="5670550"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What Went Wrong?</a:t>
            </a:r>
          </a:p>
          <a:p>
            <a:pPr>
              <a:lnSpc>
                <a:spcPct val="90000"/>
              </a:lnSpc>
            </a:pPr>
            <a:endParaRPr lang="en-US" altLang="en-US" b="1" smtClean="0">
              <a:solidFill>
                <a:schemeClr val="tx2"/>
              </a:solidFill>
            </a:endParaRPr>
          </a:p>
          <a:p>
            <a:pPr>
              <a:lnSpc>
                <a:spcPct val="90000"/>
              </a:lnSpc>
            </a:pPr>
            <a:r>
              <a:rPr lang="en-US" altLang="en-US" smtClean="0"/>
              <a:t>Based on the video you just saw, working with your partner, identify “What Should Have Been Done Differently”.</a:t>
            </a:r>
          </a:p>
          <a:p>
            <a:pPr>
              <a:lnSpc>
                <a:spcPct val="90000"/>
              </a:lnSpc>
              <a:buFontTx/>
              <a:buChar char="•"/>
            </a:pPr>
            <a:r>
              <a:rPr lang="en-US" altLang="en-US" smtClean="0"/>
              <a:t>  ____________________________________________________________</a:t>
            </a:r>
          </a:p>
          <a:p>
            <a:pPr>
              <a:lnSpc>
                <a:spcPct val="90000"/>
              </a:lnSpc>
              <a:buFontTx/>
              <a:buChar char="•"/>
            </a:pPr>
            <a:endParaRPr lang="en-US" altLang="en-US" smtClean="0"/>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buFontTx/>
              <a:buChar char="•"/>
            </a:pPr>
            <a:r>
              <a:rPr lang="en-US" altLang="en-US" smtClean="0"/>
              <a:t> ____________________________________________________________</a:t>
            </a:r>
            <a:endParaRPr lang="en-US" altLang="en-US" i="1" smtClean="0">
              <a:latin typeface="CommonBullets" pitchFamily="34" charset="2"/>
            </a:endParaRPr>
          </a:p>
          <a:p>
            <a:pPr>
              <a:lnSpc>
                <a:spcPct val="90000"/>
              </a:lnSpc>
              <a:buFontTx/>
              <a:buChar char="•"/>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E4A0870-7A00-4D0C-A8B4-A265157FAAFE}" type="slidenum">
              <a:rPr lang="en-US" altLang="en-US"/>
              <a:pPr>
                <a:spcBef>
                  <a:spcPct val="0"/>
                </a:spcBef>
              </a:pPr>
              <a:t>54</a:t>
            </a:fld>
            <a:endParaRPr lang="en-US" altLang="en-US"/>
          </a:p>
        </p:txBody>
      </p:sp>
      <p:sp>
        <p:nvSpPr>
          <p:cNvPr id="11673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altLang="en-US" b="1" dirty="0"/>
              <a:t>Defining “Fire”</a:t>
            </a:r>
          </a:p>
          <a:p>
            <a:pPr>
              <a:defRPr/>
            </a:pPr>
            <a:endParaRPr lang="en-US" altLang="en-US" b="1" dirty="0"/>
          </a:p>
          <a:p>
            <a:pPr>
              <a:defRPr/>
            </a:pPr>
            <a:r>
              <a:rPr lang="en-US" altLang="en-US" dirty="0"/>
              <a:t>Fire is “the rapid oxidation of combustible materials which releases energy in the form of light and heat”.  It is represented by a triangular pyramid known as the fire tetrahedron.  The </a:t>
            </a:r>
            <a:r>
              <a:rPr lang="en-US" altLang="en-US" dirty="0" smtClean="0"/>
              <a:t>three </a:t>
            </a:r>
            <a:r>
              <a:rPr lang="en-US" altLang="en-US" dirty="0"/>
              <a:t>elements of the pyramid are</a:t>
            </a:r>
            <a:r>
              <a:rPr lang="en-US" altLang="en-US" dirty="0" smtClean="0"/>
              <a:t>:</a:t>
            </a:r>
            <a:endParaRPr lang="en-US" b="1" dirty="0"/>
          </a:p>
          <a:p>
            <a:pPr>
              <a:defRPr/>
            </a:pPr>
            <a:r>
              <a:rPr lang="en-US" b="1" dirty="0" smtClean="0"/>
              <a:t>	</a:t>
            </a:r>
            <a:r>
              <a:rPr lang="en-US" b="1" dirty="0"/>
              <a:t>	</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876300" y="5676900"/>
          <a:ext cx="5715000" cy="3119438"/>
        </p:xfrm>
        <a:graphic>
          <a:graphicData uri="http://schemas.openxmlformats.org/drawingml/2006/table">
            <a:tbl>
              <a:tblPr firstRow="1" bandRow="1">
                <a:tableStyleId>{5C22544A-7EE6-4342-B048-85BDC9FD1C3A}</a:tableStyleId>
              </a:tblPr>
              <a:tblGrid>
                <a:gridCol w="1474839"/>
                <a:gridCol w="4240161"/>
              </a:tblGrid>
              <a:tr h="370878">
                <a:tc>
                  <a:txBody>
                    <a:bodyPr/>
                    <a:lstStyle/>
                    <a:p>
                      <a:pPr algn="ctr"/>
                      <a:r>
                        <a:rPr lang="en-US" sz="1800" dirty="0" smtClean="0">
                          <a:solidFill>
                            <a:schemeClr val="tx1"/>
                          </a:solidFill>
                        </a:rPr>
                        <a:t>Elements</a:t>
                      </a:r>
                      <a:endParaRPr lang="en-US" sz="1800" dirty="0">
                        <a:solidFill>
                          <a:schemeClr val="tx1"/>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solidFill>
                            <a:schemeClr val="tx1"/>
                          </a:solidFill>
                        </a:rPr>
                        <a:t>Shipyard Sources</a:t>
                      </a:r>
                      <a:endParaRPr lang="en-US" sz="1800" dirty="0">
                        <a:solidFill>
                          <a:schemeClr val="tx1"/>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78">
                <a:tc>
                  <a:txBody>
                    <a:bodyPr/>
                    <a:lstStyle/>
                    <a:p>
                      <a:r>
                        <a:rPr lang="en-US" sz="1800" dirty="0" smtClean="0"/>
                        <a:t>Oxygen</a:t>
                      </a:r>
                      <a:endParaRPr lang="en-US" sz="1800" dirty="0"/>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Readily available in the atmosphere</a:t>
                      </a:r>
                      <a:endParaRPr lang="en-US" sz="1800" dirty="0"/>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4493">
                <a:tc>
                  <a:txBody>
                    <a:bodyPr/>
                    <a:lstStyle/>
                    <a:p>
                      <a:r>
                        <a:rPr lang="en-US" sz="1800" dirty="0" smtClean="0"/>
                        <a:t>Fuel</a:t>
                      </a:r>
                      <a:endParaRPr lang="en-US" sz="1800" dirty="0"/>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Solvents</a:t>
                      </a:r>
                    </a:p>
                    <a:p>
                      <a:r>
                        <a:rPr lang="en-US" sz="1800" dirty="0" smtClean="0"/>
                        <a:t>Coatings</a:t>
                      </a:r>
                    </a:p>
                    <a:p>
                      <a:r>
                        <a:rPr lang="en-US" sz="1800" dirty="0" smtClean="0"/>
                        <a:t>Cleaning</a:t>
                      </a:r>
                      <a:r>
                        <a:rPr lang="en-US" sz="1800" baseline="0" dirty="0" smtClean="0"/>
                        <a:t>  agents</a:t>
                      </a:r>
                      <a:endParaRPr lang="en-US" sz="1800" dirty="0"/>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3189">
                <a:tc>
                  <a:txBody>
                    <a:bodyPr/>
                    <a:lstStyle/>
                    <a:p>
                      <a:r>
                        <a:rPr lang="en-US" sz="1800" dirty="0" smtClean="0"/>
                        <a:t>Heat</a:t>
                      </a:r>
                      <a:endParaRPr lang="en-US" sz="1800" dirty="0"/>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smtClean="0"/>
                        <a:t>Cigarettes</a:t>
                      </a:r>
                    </a:p>
                    <a:p>
                      <a:r>
                        <a:rPr lang="en-US" sz="1800" dirty="0" smtClean="0"/>
                        <a:t>Matches</a:t>
                      </a:r>
                    </a:p>
                    <a:p>
                      <a:r>
                        <a:rPr lang="en-US" sz="1800" dirty="0" smtClean="0"/>
                        <a:t>Sparks</a:t>
                      </a:r>
                      <a:r>
                        <a:rPr lang="en-US" sz="1800" baseline="0" dirty="0" smtClean="0"/>
                        <a:t> (grinding, scraping, etc)</a:t>
                      </a:r>
                    </a:p>
                    <a:p>
                      <a:r>
                        <a:rPr lang="en-US" sz="1800" baseline="0" dirty="0" smtClean="0"/>
                        <a:t>Electrical equipment</a:t>
                      </a:r>
                    </a:p>
                    <a:p>
                      <a:r>
                        <a:rPr lang="en-US" sz="1800" baseline="0" dirty="0" smtClean="0"/>
                        <a:t>Static electricity</a:t>
                      </a:r>
                      <a:endParaRPr lang="en-US" sz="1800" dirty="0"/>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604D116-6A07-4023-B213-CD6226DAA546}" type="slidenum">
              <a:rPr lang="en-US" altLang="en-US"/>
              <a:pPr>
                <a:spcBef>
                  <a:spcPct val="0"/>
                </a:spcBef>
              </a:pPr>
              <a:t>55</a:t>
            </a:fld>
            <a:endParaRPr lang="en-US" altLang="en-US"/>
          </a:p>
        </p:txBody>
      </p:sp>
      <p:sp>
        <p:nvSpPr>
          <p:cNvPr id="11878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273550"/>
          </a:xfrm>
          <a:ln/>
        </p:spPr>
        <p:txBody>
          <a:bodyPr/>
          <a:lstStyle/>
          <a:p>
            <a:pPr>
              <a:defRPr/>
            </a:pPr>
            <a:r>
              <a:rPr lang="en-US" altLang="en-US" b="1" dirty="0" smtClean="0"/>
              <a:t>Flammable Range</a:t>
            </a:r>
          </a:p>
          <a:p>
            <a:pPr>
              <a:defRPr/>
            </a:pPr>
            <a:r>
              <a:rPr lang="en-US" dirty="0" smtClean="0"/>
              <a:t>When vapors of a flammable or combustible liquid are mixed with air in the proper proportions in the presence of a source of ignition, rapid combustion or an explosion can occur. The proper proportion is called the </a:t>
            </a:r>
            <a:r>
              <a:rPr lang="en-US" b="1" dirty="0" smtClean="0"/>
              <a:t>flammable range</a:t>
            </a:r>
            <a:r>
              <a:rPr lang="en-US" dirty="0" smtClean="0"/>
              <a:t> and is also often referred to as the </a:t>
            </a:r>
            <a:r>
              <a:rPr lang="en-US" b="1" dirty="0" smtClean="0"/>
              <a:t>explosive range</a:t>
            </a:r>
            <a:r>
              <a:rPr lang="en-US" dirty="0" smtClean="0"/>
              <a:t>. The flammable range includes all concentrations of flammable vapor or gas in air, in which a flash will occur or a flame will travel if the mixture is ignited.</a:t>
            </a:r>
          </a:p>
          <a:p>
            <a:pPr>
              <a:defRPr/>
            </a:pPr>
            <a:r>
              <a:rPr lang="en-US" dirty="0" smtClean="0"/>
              <a:t> </a:t>
            </a:r>
            <a:endParaRPr lang="en-US" altLang="en-US" b="1" dirty="0" smtClean="0"/>
          </a:p>
          <a:p>
            <a:pPr>
              <a:defRPr/>
            </a:pPr>
            <a:r>
              <a:rPr lang="en-US" b="1" dirty="0"/>
              <a:t>Lower Explosive Limit (LEL)</a:t>
            </a:r>
            <a:r>
              <a:rPr lang="en-US" dirty="0"/>
              <a:t> </a:t>
            </a:r>
          </a:p>
          <a:p>
            <a:pPr>
              <a:defRPr/>
            </a:pPr>
            <a:endParaRPr lang="en-US" dirty="0"/>
          </a:p>
          <a:p>
            <a:pPr>
              <a:defRPr/>
            </a:pPr>
            <a:r>
              <a:rPr lang="en-US" dirty="0"/>
              <a:t>The lower explosive limit is the minimum concentration of vapor in air below which propagation of a flame does not occur in the presence of an ignition source.</a:t>
            </a:r>
          </a:p>
          <a:p>
            <a:pPr>
              <a:defRPr/>
            </a:pPr>
            <a:endParaRPr lang="en-US" altLang="en-US" dirty="0" smtClean="0"/>
          </a:p>
          <a:p>
            <a:pPr>
              <a:defRPr/>
            </a:pPr>
            <a:r>
              <a:rPr lang="en-US" b="1" dirty="0" smtClean="0"/>
              <a:t>Upper Explosive Limit</a:t>
            </a:r>
            <a:r>
              <a:rPr lang="en-US" dirty="0" smtClean="0"/>
              <a:t> </a:t>
            </a:r>
            <a:r>
              <a:rPr lang="en-US" b="1" dirty="0" smtClean="0"/>
              <a:t>(UEL) </a:t>
            </a:r>
          </a:p>
          <a:p>
            <a:pPr>
              <a:defRPr/>
            </a:pPr>
            <a:r>
              <a:rPr lang="en-US" dirty="0" smtClean="0"/>
              <a:t>The Upper Explosive Limit is the highest concentration (percentage) of a gas or a vapor in air capable of producing a flash of fire in the presence of an ignition source (arc, flame, heat). Concentrations higher than the UEL are "too rich" to burn.</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122EB4F-473F-476F-AABD-FC5C79EE5E03}" type="slidenum">
              <a:rPr lang="en-US" altLang="en-US"/>
              <a:pPr>
                <a:spcBef>
                  <a:spcPct val="0"/>
                </a:spcBef>
              </a:pPr>
              <a:t>56</a:t>
            </a:fld>
            <a:endParaRPr lang="en-US" altLang="en-US"/>
          </a:p>
        </p:txBody>
      </p:sp>
      <p:sp>
        <p:nvSpPr>
          <p:cNvPr id="12083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2978150"/>
          </a:xfrm>
          <a:ln/>
        </p:spPr>
        <p:txBody>
          <a:bodyPr/>
          <a:lstStyle/>
          <a:p>
            <a:pPr>
              <a:defRPr/>
            </a:pPr>
            <a:r>
              <a:rPr lang="en-US" b="1" dirty="0" smtClean="0"/>
              <a:t>Flash point:</a:t>
            </a:r>
            <a:r>
              <a:rPr lang="en-US" dirty="0" smtClean="0"/>
              <a:t> the minimum temperature at which a liquid gives off vapor within a test vessel in sufficient concentration to form an ignitable mixture with air near the surface of the liquid. The flash point is normally an indication of susceptibility to ignition.</a:t>
            </a:r>
            <a:br>
              <a:rPr lang="en-US" dirty="0" smtClean="0"/>
            </a:br>
            <a:r>
              <a:rPr lang="en-US" dirty="0" smtClean="0"/>
              <a:t/>
            </a:r>
            <a:br>
              <a:rPr lang="en-US" dirty="0" smtClean="0"/>
            </a:br>
            <a:r>
              <a:rPr lang="en-US" dirty="0" smtClean="0"/>
              <a:t>The flash point is determined by heating the liquid in test equipment and measuring the temperature at which a flash will be obtained when a small flame is introduced in the vapor zone above the surface of the liquid.</a:t>
            </a:r>
            <a:br>
              <a:rPr lang="en-US" dirty="0" smtClean="0"/>
            </a:br>
            <a:r>
              <a:rPr lang="en-US" dirty="0" smtClean="0"/>
              <a:t/>
            </a:r>
            <a:br>
              <a:rPr lang="en-US" dirty="0" smtClean="0"/>
            </a:br>
            <a:r>
              <a:rPr lang="en-US" dirty="0" smtClean="0"/>
              <a:t>A standard closed container is used to determine the closed-cup flash point and a standard open-surface dish for the open-cup flash point temperature, as specified by the American Society for Testing and Materials (ASTM D 93). These methods are referenced in OSHA's 1910.106 standard.</a:t>
            </a:r>
          </a:p>
          <a:p>
            <a:pPr>
              <a:defRPr/>
            </a:pPr>
            <a:r>
              <a:rPr lang="en-US" altLang="en-US" dirty="0" smtClean="0"/>
              <a:t>Why is this information relevant?</a:t>
            </a:r>
            <a:endParaRPr lang="en-US" altLang="en-US" dirty="0"/>
          </a:p>
          <a:p>
            <a:pPr>
              <a:defRPr/>
            </a:pPr>
            <a:endParaRPr lang="en-US" altLang="en-US" dirty="0" smtClean="0"/>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EA82E8F-6AF0-4857-BFF6-221F8A889FFB}" type="slidenum">
              <a:rPr lang="en-US" altLang="en-US">
                <a:solidFill>
                  <a:srgbClr val="000000"/>
                </a:solidFill>
              </a:rPr>
              <a:pPr>
                <a:spcBef>
                  <a:spcPct val="0"/>
                </a:spcBef>
              </a:pPr>
              <a:t>57</a:t>
            </a:fld>
            <a:endParaRPr lang="en-US" altLang="en-US">
              <a:solidFill>
                <a:srgbClr val="000000"/>
              </a:solidFill>
            </a:endParaRPr>
          </a:p>
        </p:txBody>
      </p:sp>
      <p:sp>
        <p:nvSpPr>
          <p:cNvPr id="122883" name="Rectangle 2"/>
          <p:cNvSpPr>
            <a:spLocks noGrp="1" noRot="1" noChangeAspect="1" noChangeArrowheads="1" noTextEdit="1"/>
          </p:cNvSpPr>
          <p:nvPr>
            <p:ph type="sldImg"/>
          </p:nvPr>
        </p:nvSpPr>
        <p:spPr>
          <a:xfrm>
            <a:off x="1257300" y="746125"/>
            <a:ext cx="4572000" cy="3429000"/>
          </a:xfrm>
          <a:ln>
            <a:solidFill>
              <a:schemeClr val="tx1"/>
            </a:solidFill>
          </a:ln>
        </p:spPr>
      </p:sp>
      <p:sp>
        <p:nvSpPr>
          <p:cNvPr id="122884" name="Rectangle 3"/>
          <p:cNvSpPr>
            <a:spLocks noGrp="1" noChangeArrowheads="1"/>
          </p:cNvSpPr>
          <p:nvPr>
            <p:ph type="body" idx="1"/>
          </p:nvPr>
        </p:nvSpPr>
        <p:spPr>
          <a:xfrm>
            <a:off x="944563" y="4449763"/>
            <a:ext cx="5511800" cy="3589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Adjacent Spaces </a:t>
            </a:r>
            <a:r>
              <a:rPr lang="en-US" altLang="en-US" dirty="0" smtClean="0"/>
              <a:t>(1915.11)</a:t>
            </a:r>
            <a:endParaRPr lang="en-US" altLang="en-US" sz="800" b="1" dirty="0" smtClean="0"/>
          </a:p>
          <a:p>
            <a:r>
              <a:rPr lang="en-US" altLang="en-US" dirty="0" smtClean="0"/>
              <a:t>“Adjacent spaces” – spaces bordering a subject space in all directions.  Including all points of contact, corners, diagonals, decks, tank tops, and bulkheads.</a:t>
            </a:r>
          </a:p>
          <a:p>
            <a:endParaRPr lang="en-US" altLang="en-US" sz="800" dirty="0" smtClean="0"/>
          </a:p>
          <a:p>
            <a:r>
              <a:rPr lang="en-US" altLang="en-US" b="1" dirty="0" smtClean="0"/>
              <a:t>Dangerous Atmosphere </a:t>
            </a:r>
            <a:r>
              <a:rPr lang="en-US" altLang="en-US" dirty="0" smtClean="0"/>
              <a:t>(1915.11)</a:t>
            </a:r>
            <a:endParaRPr lang="en-US" altLang="en-US" sz="800" b="1" dirty="0" smtClean="0"/>
          </a:p>
          <a:p>
            <a:r>
              <a:rPr lang="en-US" altLang="en-US" dirty="0" smtClean="0"/>
              <a:t>“Dangerous atmosphere” – atmosphere that may expose employees to risk of death, incapacitation, impairment of ability to self-rescue (i.e., escape unaided from a confined or enclosed space), injury, or acute illness.</a:t>
            </a:r>
          </a:p>
          <a:p>
            <a:endParaRPr lang="en-US" altLang="en-US" dirty="0" smtClean="0"/>
          </a:p>
          <a:p>
            <a:pPr marL="0" lvl="1">
              <a:buClr>
                <a:schemeClr val="bg2"/>
              </a:buClr>
              <a:buFont typeface="Wingdings" pitchFamily="2" charset="2"/>
              <a:buNone/>
            </a:pPr>
            <a:r>
              <a:rPr lang="en-US" altLang="en-US" b="1" i="1" dirty="0" smtClean="0"/>
              <a:t>Be aware of all spaces bordering the space you are working in.  On-board, they must all be certified.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CF0087C-DFF3-4445-92FC-156E684880E0}" type="slidenum">
              <a:rPr lang="en-US" altLang="en-US"/>
              <a:pPr>
                <a:spcBef>
                  <a:spcPct val="0"/>
                </a:spcBef>
              </a:pPr>
              <a:t>58</a:t>
            </a:fld>
            <a:endParaRPr lang="en-US" altLang="en-US"/>
          </a:p>
        </p:txBody>
      </p:sp>
      <p:sp>
        <p:nvSpPr>
          <p:cNvPr id="124931"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800" smtClean="0"/>
          </a:p>
          <a:p>
            <a:r>
              <a:rPr lang="en-US" altLang="en-US" smtClean="0"/>
              <a:t>What could be the hazards associated with Adjacent Spaces and what precautions must be taken?</a:t>
            </a:r>
            <a:endParaRPr lang="en-US" altLang="en-US" sz="800" smtClean="0"/>
          </a:p>
          <a:p>
            <a:pPr lvl="1">
              <a:buClr>
                <a:schemeClr val="bg2"/>
              </a:buClr>
              <a:buFont typeface="Wingdings" pitchFamily="2" charset="2"/>
              <a:buNone/>
            </a:pPr>
            <a:endParaRPr lang="en-US" altLang="en-US" smtClean="0"/>
          </a:p>
        </p:txBody>
      </p:sp>
      <p:graphicFrame>
        <p:nvGraphicFramePr>
          <p:cNvPr id="3" name="Table 2"/>
          <p:cNvGraphicFramePr>
            <a:graphicFrameLocks noGrp="1"/>
          </p:cNvGraphicFramePr>
          <p:nvPr/>
        </p:nvGraphicFramePr>
        <p:xfrm>
          <a:off x="952500" y="5524500"/>
          <a:ext cx="5257800" cy="2225675"/>
        </p:xfrm>
        <a:graphic>
          <a:graphicData uri="http://schemas.openxmlformats.org/drawingml/2006/table">
            <a:tbl>
              <a:tblPr firstRow="1" bandRow="1">
                <a:tableStyleId>{5C22544A-7EE6-4342-B048-85BDC9FD1C3A}</a:tableStyleId>
              </a:tblPr>
              <a:tblGrid>
                <a:gridCol w="2628900"/>
                <a:gridCol w="2628900"/>
              </a:tblGrid>
              <a:tr h="370946">
                <a:tc>
                  <a:txBody>
                    <a:bodyPr/>
                    <a:lstStyle/>
                    <a:p>
                      <a:pPr algn="ctr"/>
                      <a:r>
                        <a:rPr lang="en-US" sz="1600" dirty="0" smtClean="0">
                          <a:solidFill>
                            <a:schemeClr val="tx1"/>
                          </a:solidFill>
                        </a:rPr>
                        <a:t>Hazards</a:t>
                      </a:r>
                      <a:endParaRPr lang="en-US" sz="1600" dirty="0">
                        <a:solidFill>
                          <a:schemeClr val="tx1"/>
                        </a:solidFill>
                      </a:endParaRPr>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smtClean="0">
                          <a:solidFill>
                            <a:schemeClr val="tx1"/>
                          </a:solidFill>
                        </a:rPr>
                        <a:t>Precautions</a:t>
                      </a:r>
                      <a:endParaRPr lang="en-US" sz="1600" dirty="0">
                        <a:solidFill>
                          <a:schemeClr val="tx1"/>
                        </a:solidFill>
                      </a:endParaRPr>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946">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946">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946">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946">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946">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600" dirty="0"/>
                    </a:p>
                  </a:txBody>
                  <a:tcPr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2" name="Picture 1"/>
          <p:cNvPicPr>
            <a:picLocks noChangeAspect="1"/>
          </p:cNvPicPr>
          <p:nvPr/>
        </p:nvPicPr>
        <p:blipFill>
          <a:blip r:embed="rId3"/>
          <a:stretch>
            <a:fillRect/>
          </a:stretch>
        </p:blipFill>
        <p:spPr>
          <a:xfrm>
            <a:off x="1181100" y="876300"/>
            <a:ext cx="4648200" cy="3573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129F00D-C78D-4C96-B656-1F4D4FDB4064}" type="slidenum">
              <a:rPr lang="en-US" altLang="en-US">
                <a:solidFill>
                  <a:srgbClr val="000000"/>
                </a:solidFill>
              </a:rPr>
              <a:pPr>
                <a:spcBef>
                  <a:spcPct val="0"/>
                </a:spcBef>
              </a:pPr>
              <a:t>59</a:t>
            </a:fld>
            <a:endParaRPr lang="en-US" altLang="en-US">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708025" y="4451350"/>
            <a:ext cx="5670550" cy="4452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Evaluating Confined Spaces for Toxic Substances (1910.1028)</a:t>
            </a:r>
          </a:p>
          <a:p>
            <a:endParaRPr lang="en-US" altLang="en-US" b="1" smtClean="0"/>
          </a:p>
          <a:p>
            <a:r>
              <a:rPr lang="en-US" altLang="en-US" smtClean="0"/>
              <a:t>Hazardous and toxic substances are defined as those chemicals present in the workplace which are capable of causing harm to an organism. In this definition, the term chemicals includes dusts, mixtures, and common materials such as paints, fuels, and solvents. OSHA currently regulates exposure to approximately 400 substances. The OSHA Chemical Sampling Information file contains listings for approximately 1500 substances; the Environmental Protection Agency's (EPA's) Toxic Substance Control Act (TSCA) Chemical Substances Inventory lists information on more than 62,000 chemicals or chemical substances; some libraries maintain files of material safety data sheets (SDS) for more than 100,000 substances.</a:t>
            </a:r>
          </a:p>
          <a:p>
            <a:endParaRPr lang="en-US" altLang="en-US" smtClean="0"/>
          </a:p>
          <a:p>
            <a:r>
              <a:rPr lang="en-US" altLang="en-US" smtClean="0"/>
              <a:t>A central concept of toxicology is that effects are dose-dependent; even water can lead to water intoxication when taken in too high a dose, whereas for even a very toxic substance such as snake venom there is a dose below which there is no detectable toxic effect.</a:t>
            </a:r>
          </a:p>
          <a:p>
            <a:endParaRPr lang="en-US" altLang="en-US" smtClean="0"/>
          </a:p>
          <a:p>
            <a:r>
              <a:rPr lang="en-US" altLang="en-US" smtClean="0"/>
              <a:t> The </a:t>
            </a:r>
            <a:r>
              <a:rPr lang="en-US" altLang="en-US" b="1" smtClean="0"/>
              <a:t>threshold limit value</a:t>
            </a:r>
            <a:r>
              <a:rPr lang="en-US" altLang="en-US" smtClean="0"/>
              <a:t> (</a:t>
            </a:r>
            <a:r>
              <a:rPr lang="en-US" altLang="en-US" b="1" smtClean="0"/>
              <a:t>TLV</a:t>
            </a:r>
            <a:r>
              <a:rPr lang="en-US" altLang="en-US" smtClean="0"/>
              <a:t>) of a chemical substance is a level to which it is believed a worker can be exposed day after day for a working lifetime without adverse health effects.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79BC0CC-6B06-4FAB-BD78-826FCB6F96BD}" type="slidenum">
              <a:rPr lang="en-US" altLang="en-US"/>
              <a:pPr>
                <a:spcBef>
                  <a:spcPct val="0"/>
                </a:spcBef>
              </a:pPr>
              <a:t>6</a:t>
            </a:fld>
            <a:endParaRPr lang="en-US" altLang="en-US"/>
          </a:p>
        </p:txBody>
      </p:sp>
      <p:sp>
        <p:nvSpPr>
          <p:cNvPr id="18435"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23573DF-49BA-4D09-88DF-7C94EC0591E7}" type="slidenum">
              <a:rPr lang="en-US" altLang="en-US"/>
              <a:pPr algn="r" eaLnBrk="1" hangingPunct="1">
                <a:spcBef>
                  <a:spcPct val="0"/>
                </a:spcBef>
              </a:pPr>
              <a:t>6</a:t>
            </a:fld>
            <a:endParaRPr lang="en-US" altLang="en-US"/>
          </a:p>
        </p:txBody>
      </p:sp>
      <p:sp>
        <p:nvSpPr>
          <p:cNvPr id="18436"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C575168-4111-415A-9250-569D4271FDC7}" type="slidenum">
              <a:rPr lang="en-US" altLang="en-US">
                <a:cs typeface="Arial" charset="0"/>
              </a:rPr>
              <a:pPr algn="r" eaLnBrk="1" hangingPunct="1">
                <a:spcBef>
                  <a:spcPct val="0"/>
                </a:spcBef>
              </a:pPr>
              <a:t>6</a:t>
            </a:fld>
            <a:endParaRPr lang="en-US" altLang="en-US">
              <a:cs typeface="Arial" charset="0"/>
            </a:endParaRPr>
          </a:p>
        </p:txBody>
      </p:sp>
      <p:sp>
        <p:nvSpPr>
          <p:cNvPr id="18437"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5300" y="4451350"/>
            <a:ext cx="6019800" cy="44513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More Employer’s Responsibility</a:t>
            </a:r>
          </a:p>
          <a:p>
            <a:pPr marL="171450" indent="-171450" eaLnBrk="1" hangingPunct="1">
              <a:buFont typeface="Arial" pitchFamily="34" charset="0"/>
              <a:buChar char="•"/>
              <a:defRPr/>
            </a:pPr>
            <a:endParaRPr lang="en-US" dirty="0" smtClean="0"/>
          </a:p>
          <a:p>
            <a:pPr marL="171450" indent="-171450" eaLnBrk="1" hangingPunct="1">
              <a:buFont typeface="Arial" pitchFamily="34" charset="0"/>
              <a:buChar char="•"/>
              <a:defRPr/>
            </a:pPr>
            <a:r>
              <a:rPr lang="en-US" dirty="0" smtClean="0"/>
              <a:t>Report to the nearest OSHA office within 8 hours any fatal accident or one that results in the hospitalization of 3 or more employees</a:t>
            </a:r>
          </a:p>
          <a:p>
            <a:pPr marL="171450" indent="-171450" eaLnBrk="1" hangingPunct="1">
              <a:buFont typeface="Arial" pitchFamily="34" charset="0"/>
              <a:buChar char="•"/>
              <a:defRPr/>
            </a:pPr>
            <a:r>
              <a:rPr lang="en-US" dirty="0" smtClean="0"/>
              <a:t>Keep records of work-related injuries and illnesses.  (Note: Employers with 10 or fewer employees and employers in certain low-hazard industries are exempt from this requirement)</a:t>
            </a:r>
          </a:p>
          <a:p>
            <a:pPr marL="171450" indent="-171450" eaLnBrk="1" hangingPunct="1">
              <a:buFont typeface="Arial" pitchFamily="34" charset="0"/>
              <a:buChar char="•"/>
              <a:defRPr/>
            </a:pPr>
            <a:r>
              <a:rPr lang="en-US" dirty="0" smtClean="0"/>
              <a:t>Provide employees, former employees and their representative’s access to the Log of Work Related Injuries and Illnesses (OSHA Form 300)</a:t>
            </a:r>
          </a:p>
          <a:p>
            <a:pPr marL="171450" indent="-171450" eaLnBrk="1" hangingPunct="1">
              <a:buFont typeface="Arial" pitchFamily="34" charset="0"/>
              <a:buChar char="•"/>
              <a:defRPr/>
            </a:pPr>
            <a:r>
              <a:rPr lang="en-US" dirty="0" smtClean="0"/>
              <a:t>Provide access to employee medical records and exposure records to employees or their authorized representatives</a:t>
            </a:r>
          </a:p>
          <a:p>
            <a:pPr marL="171450" indent="-171450" eaLnBrk="1" hangingPunct="1">
              <a:buFont typeface="Arial" pitchFamily="34" charset="0"/>
              <a:buChar char="•"/>
              <a:defRPr/>
            </a:pPr>
            <a:r>
              <a:rPr lang="en-US" dirty="0" smtClean="0"/>
              <a:t>Provide to the OSHA compliance officer the names of authorized employee representatives who may be asked to accompany the compliance officer during an inspection</a:t>
            </a:r>
          </a:p>
          <a:p>
            <a:pPr marL="171450" indent="-171450" eaLnBrk="1" hangingPunct="1">
              <a:buFont typeface="Arial" pitchFamily="34" charset="0"/>
              <a:buChar char="•"/>
              <a:defRPr/>
            </a:pPr>
            <a:r>
              <a:rPr lang="en-US" dirty="0" smtClean="0"/>
              <a:t>Not discriminate against employees who exercise their rights under the Act</a:t>
            </a:r>
          </a:p>
          <a:p>
            <a:pPr marL="171450" indent="-171450" eaLnBrk="1" hangingPunct="1">
              <a:buFont typeface="Arial" pitchFamily="34" charset="0"/>
              <a:buChar char="•"/>
              <a:defRPr/>
            </a:pPr>
            <a:r>
              <a:rPr lang="en-US" dirty="0" smtClean="0"/>
              <a:t>Post OSHA citations at or near the work area involved.  Each citation must remain posted until the violation has been corrected, or for three working days, whichever is longer.  Post abatement verifications documents or tags</a:t>
            </a:r>
          </a:p>
          <a:p>
            <a:pPr marL="171450" indent="-171450" eaLnBrk="1" hangingPunct="1">
              <a:buFont typeface="Arial" pitchFamily="34" charset="0"/>
              <a:buChar char="•"/>
              <a:defRPr/>
            </a:pPr>
            <a:r>
              <a:rPr lang="en-US" dirty="0" smtClean="0"/>
              <a:t>Correct cited violations by the deadline set in the OSHA citation and submit required abatement verification documentation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DB8C737-C2AE-433F-945A-0DE092DC18B1}" type="slidenum">
              <a:rPr lang="en-US" altLang="en-US"/>
              <a:pPr>
                <a:spcBef>
                  <a:spcPct val="0"/>
                </a:spcBef>
              </a:pPr>
              <a:t>60</a:t>
            </a:fld>
            <a:endParaRPr lang="en-US" altLang="en-US"/>
          </a:p>
        </p:txBody>
      </p:sp>
      <p:sp>
        <p:nvSpPr>
          <p:cNvPr id="129027" name="Rectangle 3"/>
          <p:cNvSpPr>
            <a:spLocks noGrp="1" noChangeArrowheads="1"/>
          </p:cNvSpPr>
          <p:nvPr>
            <p:ph type="body" idx="1"/>
          </p:nvPr>
        </p:nvSpPr>
        <p:spPr>
          <a:xfrm>
            <a:off x="944563" y="4449763"/>
            <a:ext cx="5511800" cy="3665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Hazardous Material </a:t>
            </a:r>
            <a:r>
              <a:rPr lang="en-US" altLang="en-US" dirty="0" smtClean="0"/>
              <a:t>(1915.4)</a:t>
            </a:r>
            <a:endParaRPr lang="en-US" altLang="en-US" b="1" dirty="0" smtClean="0"/>
          </a:p>
          <a:p>
            <a:r>
              <a:rPr lang="en-US" altLang="en-US" dirty="0" smtClean="0"/>
              <a:t>“Hazardous material” – a material which has </a:t>
            </a:r>
            <a:r>
              <a:rPr lang="en-US" altLang="en-US" b="1" dirty="0" smtClean="0"/>
              <a:t>one or more </a:t>
            </a:r>
            <a:r>
              <a:rPr lang="en-US" altLang="en-US" dirty="0" smtClean="0"/>
              <a:t>of the following characteristics:</a:t>
            </a:r>
          </a:p>
          <a:p>
            <a:endParaRPr lang="en-US" altLang="en-US" dirty="0" smtClean="0"/>
          </a:p>
          <a:p>
            <a:pPr>
              <a:buFontTx/>
              <a:buChar char="•"/>
            </a:pPr>
            <a:r>
              <a:rPr lang="en-US" altLang="en-US" dirty="0" smtClean="0"/>
              <a:t> Flash point below 140° F</a:t>
            </a:r>
          </a:p>
          <a:p>
            <a:pPr>
              <a:buFontTx/>
              <a:buChar char="•"/>
            </a:pPr>
            <a:r>
              <a:rPr lang="en-US" altLang="en-US" dirty="0" smtClean="0"/>
              <a:t> Subject to polymerization with release of large amount of energy</a:t>
            </a:r>
          </a:p>
          <a:p>
            <a:pPr>
              <a:buFontTx/>
              <a:buChar char="•"/>
            </a:pPr>
            <a:r>
              <a:rPr lang="en-US" altLang="en-US" dirty="0" smtClean="0"/>
              <a:t> Strong oxidizer or reducing agent</a:t>
            </a:r>
          </a:p>
          <a:p>
            <a:pPr>
              <a:buFontTx/>
              <a:buChar char="•"/>
            </a:pPr>
            <a:r>
              <a:rPr lang="en-US" altLang="en-US" dirty="0" smtClean="0"/>
              <a:t> Causes first degree burns to skin, or toxic by skin contact</a:t>
            </a:r>
          </a:p>
          <a:p>
            <a:pPr>
              <a:buFontTx/>
              <a:buChar char="•"/>
            </a:pPr>
            <a:r>
              <a:rPr lang="en-US" altLang="en-US" b="1" dirty="0" smtClean="0"/>
              <a:t> May produce dusts, gases, fumes, vapors, mists</a:t>
            </a:r>
          </a:p>
          <a:p>
            <a:pPr>
              <a:buFontTx/>
              <a:buChar char="•"/>
            </a:pPr>
            <a:r>
              <a:rPr lang="en-US" altLang="en-US" b="1" dirty="0" smtClean="0"/>
              <a:t> Threshold limit value below:</a:t>
            </a:r>
          </a:p>
          <a:p>
            <a:pPr lvl="2">
              <a:buClr>
                <a:schemeClr val="tx1"/>
              </a:buClr>
              <a:buFontTx/>
              <a:buChar char="•"/>
            </a:pPr>
            <a:r>
              <a:rPr lang="en-US" altLang="en-US" b="1" dirty="0" smtClean="0"/>
              <a:t> Below 500 ppm – gas or vapor</a:t>
            </a:r>
          </a:p>
          <a:p>
            <a:pPr lvl="2">
              <a:buClr>
                <a:schemeClr val="tx1"/>
              </a:buClr>
              <a:buFontTx/>
              <a:buChar char="•"/>
            </a:pPr>
            <a:r>
              <a:rPr lang="en-US" altLang="en-US" b="1" dirty="0" smtClean="0"/>
              <a:t> Below 500 mg./m³ – fumes</a:t>
            </a:r>
          </a:p>
          <a:p>
            <a:pPr lvl="2">
              <a:buClr>
                <a:schemeClr val="tx1"/>
              </a:buClr>
              <a:buFontTx/>
              <a:buChar char="•"/>
            </a:pPr>
            <a:r>
              <a:rPr lang="en-US" altLang="en-US" b="1" dirty="0" smtClean="0"/>
              <a:t> Below 25 </a:t>
            </a:r>
            <a:r>
              <a:rPr lang="en-US" altLang="en-US" b="1" dirty="0" err="1" smtClean="0"/>
              <a:t>mppcf</a:t>
            </a:r>
            <a:r>
              <a:rPr lang="en-US" altLang="en-US" b="1" dirty="0" smtClean="0"/>
              <a:t> – dust</a:t>
            </a:r>
          </a:p>
          <a:p>
            <a:pPr lvl="1">
              <a:buClr>
                <a:schemeClr val="bg2"/>
              </a:buClr>
              <a:buFont typeface="Wingdings" pitchFamily="2" charset="2"/>
              <a:buNone/>
            </a:pPr>
            <a:endParaRPr lang="en-US" altLang="en-US" dirty="0" smtClean="0"/>
          </a:p>
        </p:txBody>
      </p:sp>
      <p:pic>
        <p:nvPicPr>
          <p:cNvPr id="1290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723900"/>
            <a:ext cx="35337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xfrm>
            <a:off x="708025" y="4451350"/>
            <a:ext cx="5670550" cy="3968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Sources of Toxicity On Board</a:t>
            </a:r>
          </a:p>
          <a:p>
            <a:pPr>
              <a:defRPr/>
            </a:pPr>
            <a:endParaRPr lang="en-US" altLang="en-US" dirty="0"/>
          </a:p>
          <a:p>
            <a:pPr marL="228600" indent="-228600">
              <a:spcBef>
                <a:spcPts val="0"/>
              </a:spcBef>
              <a:buFontTx/>
              <a:buAutoNum type="arabicPeriod"/>
              <a:defRPr/>
            </a:pPr>
            <a:r>
              <a:rPr lang="en-US" altLang="en-US" dirty="0" smtClean="0"/>
              <a:t>Products on Ships</a:t>
            </a:r>
          </a:p>
          <a:p>
            <a:pPr marL="228600" indent="-228600">
              <a:spcBef>
                <a:spcPts val="0"/>
              </a:spcBef>
              <a:buFontTx/>
              <a:buAutoNum type="arabicPeriod"/>
              <a:defRPr/>
            </a:pPr>
            <a:endParaRPr lang="en-US" altLang="en-US" dirty="0" smtClean="0"/>
          </a:p>
          <a:p>
            <a:pPr marL="228600" indent="-228600">
              <a:spcBef>
                <a:spcPts val="0"/>
              </a:spcBef>
              <a:buFontTx/>
              <a:buAutoNum type="arabicPeriod"/>
              <a:defRPr/>
            </a:pPr>
            <a:r>
              <a:rPr lang="en-US" altLang="en-US" dirty="0" smtClean="0"/>
              <a:t>Reactivity</a:t>
            </a:r>
          </a:p>
          <a:p>
            <a:pPr marL="228600" indent="-228600">
              <a:spcBef>
                <a:spcPts val="0"/>
              </a:spcBef>
              <a:buFontTx/>
              <a:buAutoNum type="arabicPeriod"/>
              <a:defRPr/>
            </a:pPr>
            <a:endParaRPr lang="en-US" altLang="en-US" dirty="0" smtClean="0"/>
          </a:p>
          <a:p>
            <a:pPr marL="228600" indent="-228600">
              <a:spcBef>
                <a:spcPts val="0"/>
              </a:spcBef>
              <a:buFontTx/>
              <a:buAutoNum type="arabicPeriod"/>
              <a:defRPr/>
            </a:pPr>
            <a:r>
              <a:rPr lang="en-US" altLang="en-US" dirty="0" smtClean="0"/>
              <a:t>Work Processes</a:t>
            </a:r>
          </a:p>
          <a:p>
            <a:pPr>
              <a:defRPr/>
            </a:pPr>
            <a:r>
              <a:rPr lang="en-US" altLang="en-US" b="1" dirty="0" smtClean="0"/>
              <a:t>2015 OSHA Recorded Accident</a:t>
            </a:r>
            <a:endParaRPr lang="en-US" altLang="en-US" b="1" dirty="0"/>
          </a:p>
          <a:p>
            <a:pPr>
              <a:defRPr/>
            </a:pPr>
            <a:r>
              <a:rPr lang="en-US" altLang="en-US" dirty="0"/>
              <a:t>A </a:t>
            </a:r>
            <a:r>
              <a:rPr lang="en-US" altLang="en-US" dirty="0" smtClean="0"/>
              <a:t>foreman </a:t>
            </a:r>
            <a:r>
              <a:rPr lang="en-US" altLang="en-US" dirty="0"/>
              <a:t>died from asphyxiation after </a:t>
            </a:r>
            <a:r>
              <a:rPr lang="en-US" altLang="en-US" dirty="0" smtClean="0"/>
              <a:t>entering a </a:t>
            </a:r>
            <a:r>
              <a:rPr lang="en-US" altLang="en-US" dirty="0"/>
              <a:t>manhole with an uncontrolled hazardous atmosphere. </a:t>
            </a:r>
            <a:r>
              <a:rPr lang="en-US" altLang="en-US" dirty="0" smtClean="0"/>
              <a:t>Four construction </a:t>
            </a:r>
            <a:r>
              <a:rPr lang="en-US" altLang="en-US" dirty="0"/>
              <a:t>workers were working in an inactive sewer </a:t>
            </a:r>
            <a:r>
              <a:rPr lang="en-US" altLang="en-US" dirty="0" smtClean="0"/>
              <a:t>system on </a:t>
            </a:r>
            <a:r>
              <a:rPr lang="en-US" altLang="en-US" dirty="0"/>
              <a:t>a jobsite that was unoccupied for over a week. A few </a:t>
            </a:r>
            <a:r>
              <a:rPr lang="en-US" altLang="en-US" dirty="0" smtClean="0"/>
              <a:t>minutes after </a:t>
            </a:r>
            <a:r>
              <a:rPr lang="en-US" altLang="en-US" dirty="0"/>
              <a:t>they started working, the crew noticed that the foreman </a:t>
            </a:r>
            <a:r>
              <a:rPr lang="en-US" altLang="en-US" dirty="0" smtClean="0"/>
              <a:t>was missing </a:t>
            </a:r>
            <a:r>
              <a:rPr lang="en-US" altLang="en-US" dirty="0"/>
              <a:t>and a manhole cover was removed. While one </a:t>
            </a:r>
            <a:r>
              <a:rPr lang="en-US" altLang="en-US" dirty="0" smtClean="0"/>
              <a:t>worker called </a:t>
            </a:r>
            <a:r>
              <a:rPr lang="en-US" altLang="en-US" dirty="0"/>
              <a:t>emergency services, a second worker entered the </a:t>
            </a:r>
            <a:r>
              <a:rPr lang="en-US" altLang="en-US" dirty="0" smtClean="0"/>
              <a:t>manhole to </a:t>
            </a:r>
            <a:r>
              <a:rPr lang="en-US" altLang="en-US" dirty="0"/>
              <a:t>assist the foreman and found him unresponsive at the bottom </a:t>
            </a:r>
            <a:r>
              <a:rPr lang="en-US" altLang="en-US" dirty="0" smtClean="0"/>
              <a:t>of the manhole. </a:t>
            </a:r>
            <a:r>
              <a:rPr lang="en-US" altLang="en-US" dirty="0"/>
              <a:t>When the second </a:t>
            </a:r>
            <a:r>
              <a:rPr lang="en-US" altLang="en-US" dirty="0" smtClean="0"/>
              <a:t>worker became </a:t>
            </a:r>
            <a:r>
              <a:rPr lang="en-US" altLang="en-US" dirty="0"/>
              <a:t>disoriented inside the manhole, another worker used a </a:t>
            </a:r>
            <a:r>
              <a:rPr lang="en-US" altLang="en-US" dirty="0" smtClean="0"/>
              <a:t>fan to </a:t>
            </a:r>
            <a:r>
              <a:rPr lang="en-US" altLang="en-US" dirty="0"/>
              <a:t>blow fresh air into the manhole and the worker was able to </a:t>
            </a:r>
            <a:r>
              <a:rPr lang="en-US" altLang="en-US" dirty="0" smtClean="0"/>
              <a:t>climb out</a:t>
            </a:r>
            <a:r>
              <a:rPr lang="en-US" altLang="en-US" dirty="0"/>
              <a:t>. The foreman was retrieved by fire department personnel </a:t>
            </a:r>
            <a:r>
              <a:rPr lang="en-US" altLang="en-US" dirty="0" smtClean="0"/>
              <a:t>and was </a:t>
            </a:r>
            <a:r>
              <a:rPr lang="en-US" altLang="en-US" dirty="0"/>
              <a:t>later pronounced dead due to asphyxiation</a:t>
            </a:r>
            <a:r>
              <a:rPr lang="en-US" altLang="en-US" dirty="0" smtClean="0"/>
              <a:t>.</a:t>
            </a:r>
          </a:p>
          <a:p>
            <a:pPr>
              <a:defRPr/>
            </a:pPr>
            <a:r>
              <a:rPr lang="en-US" altLang="en-US" b="1" i="1" dirty="0" smtClean="0"/>
              <a:t>What could have prevented this accident?</a:t>
            </a: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12D71A6-4A13-478D-8A5C-37E32CBDDA86}" type="slidenum">
              <a:rPr lang="en-US" altLang="en-US"/>
              <a:pPr>
                <a:spcBef>
                  <a:spcPct val="0"/>
                </a:spcBef>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xfrm>
            <a:off x="708025" y="4451350"/>
            <a:ext cx="5670550" cy="45021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Products On Board</a:t>
            </a:r>
          </a:p>
          <a:p>
            <a:pPr>
              <a:defRPr/>
            </a:pPr>
            <a:endParaRPr lang="en-US" altLang="en-US" sz="800" dirty="0"/>
          </a:p>
          <a:p>
            <a:pPr marL="228600" indent="-228600">
              <a:buFontTx/>
              <a:buAutoNum type="arabicPeriod"/>
              <a:defRPr/>
            </a:pPr>
            <a:r>
              <a:rPr lang="en-US" altLang="en-US" dirty="0" smtClean="0"/>
              <a:t>Gasoline</a:t>
            </a:r>
          </a:p>
          <a:p>
            <a:pPr marL="228600" indent="-228600">
              <a:buFontTx/>
              <a:buAutoNum type="arabicPeriod"/>
              <a:defRPr/>
            </a:pPr>
            <a:endParaRPr lang="en-US" altLang="en-US" sz="1000" dirty="0" smtClean="0"/>
          </a:p>
          <a:p>
            <a:pPr marL="228600" indent="-228600">
              <a:buFontTx/>
              <a:buAutoNum type="arabicPeriod"/>
              <a:defRPr/>
            </a:pPr>
            <a:r>
              <a:rPr lang="en-US" altLang="en-US" dirty="0" smtClean="0"/>
              <a:t>Jet Fuel</a:t>
            </a:r>
          </a:p>
          <a:p>
            <a:pPr marL="228600" indent="-228600">
              <a:buFontTx/>
              <a:buAutoNum type="arabicPeriod"/>
              <a:defRPr/>
            </a:pPr>
            <a:endParaRPr lang="en-US" altLang="en-US" sz="1000" dirty="0" smtClean="0"/>
          </a:p>
          <a:p>
            <a:pPr marL="228600" indent="-228600">
              <a:buFontTx/>
              <a:buAutoNum type="arabicPeriod"/>
              <a:defRPr/>
            </a:pPr>
            <a:r>
              <a:rPr lang="en-US" altLang="en-US" dirty="0" smtClean="0"/>
              <a:t>Crude Oil</a:t>
            </a:r>
          </a:p>
          <a:p>
            <a:pPr marL="228600" indent="-228600">
              <a:buFontTx/>
              <a:buAutoNum type="arabicPeriod"/>
              <a:defRPr/>
            </a:pPr>
            <a:endParaRPr lang="en-US" altLang="en-US" sz="1000" dirty="0"/>
          </a:p>
          <a:p>
            <a:pPr marL="228600" indent="-228600">
              <a:buFontTx/>
              <a:buAutoNum type="arabicPeriod"/>
              <a:defRPr/>
            </a:pPr>
            <a:r>
              <a:rPr lang="en-US" altLang="en-US" dirty="0" smtClean="0"/>
              <a:t>Benzene</a:t>
            </a:r>
          </a:p>
          <a:p>
            <a:pPr marL="228600" indent="-228600">
              <a:buFontTx/>
              <a:buAutoNum type="arabicPeriod"/>
              <a:defRPr/>
            </a:pPr>
            <a:endParaRPr lang="en-US" altLang="en-US" sz="1000" dirty="0"/>
          </a:p>
          <a:p>
            <a:pPr marL="228600" indent="-228600">
              <a:buFontTx/>
              <a:buAutoNum type="arabicPeriod"/>
              <a:defRPr/>
            </a:pPr>
            <a:r>
              <a:rPr lang="en-US" altLang="en-US" dirty="0" smtClean="0"/>
              <a:t>Adhesives</a:t>
            </a:r>
          </a:p>
          <a:p>
            <a:pPr marL="228600" indent="-228600">
              <a:buFontTx/>
              <a:buAutoNum type="arabicPeriod"/>
              <a:defRPr/>
            </a:pPr>
            <a:endParaRPr lang="en-US" altLang="en-US" dirty="0" smtClean="0"/>
          </a:p>
          <a:p>
            <a:pPr marL="228600" indent="-228600">
              <a:buFontTx/>
              <a:buAutoNum type="arabicPeriod"/>
              <a:defRPr/>
            </a:pPr>
            <a:r>
              <a:rPr lang="en-US" altLang="en-US" dirty="0" smtClean="0"/>
              <a:t>Paint and Paint Related Products</a:t>
            </a:r>
          </a:p>
          <a:p>
            <a:pPr marL="228600" indent="-228600">
              <a:buFontTx/>
              <a:buAutoNum type="arabicPeriod"/>
              <a:defRPr/>
            </a:pPr>
            <a:endParaRPr lang="en-US" altLang="en-US" sz="1000" dirty="0"/>
          </a:p>
          <a:p>
            <a:pPr>
              <a:defRPr/>
            </a:pPr>
            <a:r>
              <a:rPr lang="en-US" altLang="en-US" dirty="0" smtClean="0"/>
              <a:t>This list is not all inclusive, Which of these do you use or are exposed to?</a:t>
            </a:r>
            <a:endParaRPr lang="en-US" altLang="en-US" dirty="0"/>
          </a:p>
          <a:p>
            <a:pPr>
              <a:defRPr/>
            </a:pPr>
            <a:r>
              <a:rPr lang="en-US" altLang="en-US" b="1"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dirty="0"/>
          </a:p>
          <a:p>
            <a:pPr>
              <a:defRPr/>
            </a:pPr>
            <a:endParaRPr lang="en-US" altLang="en-US" dirty="0"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0EC1781-87A4-444A-930E-779755279BEE}" type="slidenum">
              <a:rPr lang="en-US" altLang="en-US"/>
              <a:pPr>
                <a:spcBef>
                  <a:spcPct val="0"/>
                </a:spcBef>
              </a:pPr>
              <a:t>62</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573982D-96FA-4D5A-8DCE-CD69C8A1E184}" type="slidenum">
              <a:rPr lang="en-US" altLang="en-US"/>
              <a:pPr>
                <a:spcBef>
                  <a:spcPct val="0"/>
                </a:spcBef>
              </a:pPr>
              <a:t>63</a:t>
            </a:fld>
            <a:endParaRPr lang="en-US" altLang="en-US"/>
          </a:p>
        </p:txBody>
      </p:sp>
      <p:sp>
        <p:nvSpPr>
          <p:cNvPr id="135171" name="Rectangle 2"/>
          <p:cNvSpPr>
            <a:spLocks noGrp="1" noRot="1" noChangeAspect="1" noChangeArrowheads="1" noTextEdit="1"/>
          </p:cNvSpPr>
          <p:nvPr>
            <p:ph type="sldImg"/>
          </p:nvPr>
        </p:nvSpPr>
        <p:spPr>
          <a:xfrm>
            <a:off x="1257300" y="746125"/>
            <a:ext cx="4572000" cy="3429000"/>
          </a:xfrm>
          <a:ln/>
        </p:spPr>
      </p:sp>
      <p:sp>
        <p:nvSpPr>
          <p:cNvPr id="135172" name="Rectangle 3"/>
          <p:cNvSpPr>
            <a:spLocks noGrp="1" noChangeArrowheads="1"/>
          </p:cNvSpPr>
          <p:nvPr>
            <p:ph type="body" idx="1"/>
          </p:nvPr>
        </p:nvSpPr>
        <p:spPr>
          <a:xfrm>
            <a:off x="944563" y="4295775"/>
            <a:ext cx="5275262" cy="2676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smtClean="0"/>
              <a:t>Pipelines </a:t>
            </a:r>
            <a:r>
              <a:rPr lang="en-US" altLang="en-US" dirty="0" smtClean="0"/>
              <a:t>(1915.15)</a:t>
            </a:r>
            <a:endParaRPr lang="en-US" altLang="en-US" b="1" dirty="0" smtClean="0"/>
          </a:p>
          <a:p>
            <a:pPr>
              <a:spcBef>
                <a:spcPct val="0"/>
              </a:spcBef>
            </a:pPr>
            <a:r>
              <a:rPr lang="en-US" altLang="en-US" dirty="0" smtClean="0">
                <a:solidFill>
                  <a:srgbClr val="000000"/>
                </a:solidFill>
              </a:rPr>
              <a:t>Pipelines that could carry hazardous materials into spaces that have been certified "Safe for Workers" or "Safe for Hot Work" must be disconnected, blanked off, or otherwise blocked by a positive method to prevent hazardous materials from being discharged into the space.</a:t>
            </a:r>
          </a:p>
          <a:p>
            <a:pPr>
              <a:spcBef>
                <a:spcPct val="0"/>
              </a:spcBef>
            </a:pPr>
            <a:endParaRPr lang="en-US" altLang="en-US" dirty="0" smtClean="0">
              <a:solidFill>
                <a:srgbClr val="000000"/>
              </a:solidFill>
            </a:endParaRPr>
          </a:p>
          <a:p>
            <a:pPr>
              <a:spcBef>
                <a:spcPct val="0"/>
              </a:spcBef>
            </a:pPr>
            <a:r>
              <a:rPr lang="en-US" altLang="en-US" b="1" dirty="0" smtClean="0">
                <a:solidFill>
                  <a:srgbClr val="000000"/>
                </a:solidFill>
              </a:rPr>
              <a:t>Before you begin work in a confined space, look up!</a:t>
            </a:r>
          </a:p>
          <a:p>
            <a:pPr>
              <a:spcBef>
                <a:spcPct val="0"/>
              </a:spcBef>
            </a:pPr>
            <a:endParaRPr lang="en-US" altLang="en-US" dirty="0"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xfrm>
            <a:off x="708025" y="4451350"/>
            <a:ext cx="5670550" cy="320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Reactivity on Board</a:t>
            </a:r>
          </a:p>
          <a:p>
            <a:endParaRPr lang="en-US" altLang="en-US" b="1" dirty="0" smtClean="0"/>
          </a:p>
          <a:p>
            <a:r>
              <a:rPr lang="en-US" altLang="en-US" dirty="0" smtClean="0"/>
              <a:t>Another source of toxics on-board is reactivity, such as when organic materials decay.  This decay can cause deadly toxic fumes, like hydrogen sulfide and methane.</a:t>
            </a:r>
          </a:p>
          <a:p>
            <a:r>
              <a:rPr lang="en-US" altLang="en-US" dirty="0" smtClean="0"/>
              <a:t>One of the most hazardous environments you can work in is a Collecting, Holding and Transfer (CHT) tank.</a:t>
            </a:r>
          </a:p>
          <a:p>
            <a:r>
              <a:rPr lang="en-US" altLang="en-US" dirty="0" smtClean="0"/>
              <a:t>Metals corrode when they are left in contact with air or water.</a:t>
            </a:r>
          </a:p>
          <a:p>
            <a:r>
              <a:rPr lang="en-US" altLang="en-US" dirty="0" smtClean="0"/>
              <a:t>When iron corrodes, it is called rusting.</a:t>
            </a:r>
          </a:p>
          <a:p>
            <a:r>
              <a:rPr lang="en-US" altLang="en-US" dirty="0" smtClean="0"/>
              <a:t>Rusting is the oxidation reaction of iron with oxygen in the presence of water. </a:t>
            </a:r>
          </a:p>
          <a:p>
            <a:endParaRPr lang="en-US" altLang="en-US" dirty="0" smtClean="0"/>
          </a:p>
          <a:p>
            <a:r>
              <a:rPr lang="en-US" altLang="en-US" b="1" dirty="0" smtClean="0"/>
              <a:t>What kind of hazard can we observe here? Physical, atmospheric or both?</a:t>
            </a:r>
          </a:p>
          <a:p>
            <a:r>
              <a:rPr lang="en-US" altLang="en-US" b="1" dirty="0" smtClean="0"/>
              <a:t>Please explain.</a:t>
            </a:r>
          </a:p>
          <a:p>
            <a:endParaRPr lang="en-US" altLang="en-US" b="1"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FF75DB2-9420-47B5-BCE8-A4922C5DF5E8}" type="slidenum">
              <a:rPr lang="en-US" altLang="en-US"/>
              <a:pPr>
                <a:spcBef>
                  <a:spcPct val="0"/>
                </a:spcBef>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xfrm>
            <a:off x="708025" y="4451350"/>
            <a:ext cx="5670550" cy="412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Work Processes such as welding, painting, and CHT  tank may create a toxic environment if hazard controls are not applied. </a:t>
            </a:r>
          </a:p>
          <a:p>
            <a:r>
              <a:rPr lang="en-US" altLang="en-US" b="1" smtClean="0"/>
              <a:t>Immediately Dangerous to Life or Health (IDLH) atmospheres on Board</a:t>
            </a:r>
          </a:p>
          <a:p>
            <a:r>
              <a:rPr lang="en-US" altLang="en-US" b="1" smtClean="0"/>
              <a:t>NAVSEA 009-07 FY16</a:t>
            </a:r>
          </a:p>
          <a:p>
            <a:r>
              <a:rPr lang="en-US" altLang="en-US" smtClean="0"/>
              <a:t>3.1.6 Spaces that are determined to contain Immediately Dangerous</a:t>
            </a:r>
          </a:p>
          <a:p>
            <a:r>
              <a:rPr lang="en-US" altLang="en-US" smtClean="0"/>
              <a:t>to Life or Health (IDLH) atmospheres shall never be entered except for</a:t>
            </a:r>
          </a:p>
          <a:p>
            <a:r>
              <a:rPr lang="en-US" altLang="en-US" smtClean="0"/>
              <a:t>emergency rescue or for short duration for installation of ventilation</a:t>
            </a:r>
          </a:p>
          <a:p>
            <a:r>
              <a:rPr lang="en-US" altLang="en-US" smtClean="0"/>
              <a:t>equipment in accordance with 2.2 and 2.3. When entering IDLH spaces for the</a:t>
            </a:r>
          </a:p>
          <a:p>
            <a:r>
              <a:rPr lang="en-US" altLang="en-US" smtClean="0"/>
              <a:t>purpose of installing ventilation, notify the SUPERVISOR prior to entry.</a:t>
            </a:r>
          </a:p>
          <a:p>
            <a:r>
              <a:rPr lang="en-US" altLang="en-US" smtClean="0"/>
              <a:t>Notifications of rescue shall be made as soon as management becomes aware of</a:t>
            </a:r>
          </a:p>
          <a:p>
            <a:r>
              <a:rPr lang="en-US" altLang="en-US" smtClean="0"/>
              <a:t>such an event.</a:t>
            </a:r>
          </a:p>
          <a:p>
            <a:r>
              <a:rPr lang="en-US" altLang="en-US" b="1" smtClean="0"/>
              <a:t>One of the most hazardous environments you can work in is a Collecting, Holding and Transfer (CHT) tank.</a:t>
            </a:r>
          </a:p>
          <a:p>
            <a:r>
              <a:rPr lang="en-US" altLang="en-US" b="1" smtClean="0"/>
              <a:t>If Hydrogen Sulfide gas is present, the space should be ventilated.</a:t>
            </a:r>
          </a:p>
          <a:p>
            <a:r>
              <a:rPr lang="en-US" altLang="en-US" b="1" smtClean="0"/>
              <a:t>If the gas cannot be removed, use appropriate respiratory protection and any other necessary personal protective equipment (PPE), rescue and communication equipment. </a:t>
            </a: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3732DEE-B74F-4761-86DB-646B66B53576}" type="slidenum">
              <a:rPr lang="en-US" altLang="en-US"/>
              <a:pPr>
                <a:spcBef>
                  <a:spcPct val="0"/>
                </a:spcBef>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D895891-481B-45D1-8E93-0C675D146260}" type="slidenum">
              <a:rPr lang="en-US" altLang="en-US"/>
              <a:pPr>
                <a:spcBef>
                  <a:spcPct val="0"/>
                </a:spcBef>
              </a:pPr>
              <a:t>66</a:t>
            </a:fld>
            <a:endParaRPr lang="en-US" altLang="en-US"/>
          </a:p>
        </p:txBody>
      </p:sp>
      <p:sp>
        <p:nvSpPr>
          <p:cNvPr id="141315" name="Rectangle 2"/>
          <p:cNvSpPr>
            <a:spLocks noGrp="1" noRot="1" noChangeAspect="1" noChangeArrowheads="1" noTextEdit="1"/>
          </p:cNvSpPr>
          <p:nvPr>
            <p:ph type="sldImg"/>
          </p:nvPr>
        </p:nvSpPr>
        <p:spPr>
          <a:xfrm>
            <a:off x="1257300" y="746125"/>
            <a:ext cx="4572000" cy="3429000"/>
          </a:xfrm>
          <a:ln/>
        </p:spPr>
      </p:sp>
      <p:sp>
        <p:nvSpPr>
          <p:cNvPr id="141316" name="Rectangle 3"/>
          <p:cNvSpPr>
            <a:spLocks noGrp="1" noChangeArrowheads="1"/>
          </p:cNvSpPr>
          <p:nvPr>
            <p:ph type="body" idx="1"/>
          </p:nvPr>
        </p:nvSpPr>
        <p:spPr>
          <a:xfrm>
            <a:off x="944563" y="4449763"/>
            <a:ext cx="5511800" cy="4452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Testing </a:t>
            </a:r>
            <a:r>
              <a:rPr lang="en-US" altLang="en-US" dirty="0" smtClean="0"/>
              <a:t>(1915.13)</a:t>
            </a:r>
          </a:p>
          <a:p>
            <a:r>
              <a:rPr lang="en-US" altLang="en-US" dirty="0" smtClean="0"/>
              <a:t>Liquid residues of hazardous materials must be removed from work spaces before employees start cleaning operations or cold work in a space.</a:t>
            </a:r>
          </a:p>
          <a:p>
            <a:r>
              <a:rPr lang="en-US" altLang="en-US" dirty="0" smtClean="0"/>
              <a:t>Testing must be conducted by a competent person within the space prior to the beginning of cleaning or cold work.</a:t>
            </a:r>
          </a:p>
          <a:p>
            <a:r>
              <a:rPr lang="en-US" altLang="en-US" b="1" dirty="0" smtClean="0"/>
              <a:t>Liquid residues from sewage and gray water tanks</a:t>
            </a:r>
          </a:p>
          <a:p>
            <a:r>
              <a:rPr lang="en-US" altLang="en-US" dirty="0" smtClean="0"/>
              <a:t>Biological hazards include pathogens (</a:t>
            </a:r>
            <a:r>
              <a:rPr lang="en-US" altLang="en-US" dirty="0" err="1" smtClean="0"/>
              <a:t>e.g.,bacteria</a:t>
            </a:r>
            <a:r>
              <a:rPr lang="en-US" altLang="en-US" dirty="0" smtClean="0"/>
              <a:t>, viruses, protozoa, parasitic worms, fungi) and other infectious microorganisms that can cause illnesses such as hepatitis, typhoid fever, dysentery and cholera. Inhaling</a:t>
            </a:r>
          </a:p>
          <a:p>
            <a:r>
              <a:rPr lang="en-US" altLang="en-US" dirty="0" smtClean="0"/>
              <a:t>or ingesting contaminated mists may result in serious illnesses.</a:t>
            </a:r>
          </a:p>
          <a:p>
            <a:endParaRPr lang="en-US" alt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0C858F5-0C1D-429C-8191-D4A1840DB78B}" type="slidenum">
              <a:rPr lang="en-US" altLang="en-US"/>
              <a:pPr>
                <a:spcBef>
                  <a:spcPct val="0"/>
                </a:spcBef>
              </a:pPr>
              <a:t>67</a:t>
            </a:fld>
            <a:endParaRPr lang="en-US" alt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xfrm>
            <a:off x="708025" y="4319588"/>
            <a:ext cx="5670550" cy="434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or question below circle the best answer.</a:t>
            </a:r>
          </a:p>
        </p:txBody>
      </p:sp>
      <p:graphicFrame>
        <p:nvGraphicFramePr>
          <p:cNvPr id="150532" name="Group 4"/>
          <p:cNvGraphicFramePr>
            <a:graphicFrameLocks noGrp="1"/>
          </p:cNvGraphicFramePr>
          <p:nvPr/>
        </p:nvGraphicFramePr>
        <p:xfrm>
          <a:off x="1181100" y="4787900"/>
          <a:ext cx="4724400" cy="4114800"/>
        </p:xfrm>
        <a:graphic>
          <a:graphicData uri="http://schemas.openxmlformats.org/drawingml/2006/table">
            <a:tbl>
              <a:tblPr/>
              <a:tblGrid>
                <a:gridCol w="4724400"/>
              </a:tblGrid>
              <a:tr h="4594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Visual inspection identify hazards such 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Residues</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Excessive Rust</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Unguarded Machinery</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All of the above</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  The most common cause of death in a confined space is?</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Fire</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Toxicity</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Asphyxiation</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3.  Inerting a confined space:</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Is done intentionally</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 Is done unintentionally</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 Both a and b</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11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  You cannot inert a confined space</a:t>
                      </a:r>
                    </a:p>
                  </a:txBody>
                  <a:tcPr marL="94488" marR="94488" marT="46857" marB="4685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0D7ADBA-1AAE-4850-92B1-A9ECFE704AAE}" type="slidenum">
              <a:rPr lang="en-US" altLang="en-US"/>
              <a:pPr>
                <a:spcBef>
                  <a:spcPct val="0"/>
                </a:spcBef>
              </a:pPr>
              <a:t>68</a:t>
            </a:fld>
            <a:endParaRPr lang="en-US" altLang="en-US"/>
          </a:p>
        </p:txBody>
      </p:sp>
      <p:sp>
        <p:nvSpPr>
          <p:cNvPr id="14541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435350"/>
          </a:xfrm>
          <a:ln/>
        </p:spPr>
        <p:txBody>
          <a:bodyPr/>
          <a:lstStyle/>
          <a:p>
            <a:pPr>
              <a:defRPr/>
            </a:pPr>
            <a:r>
              <a:rPr lang="en-US" b="1" dirty="0" smtClean="0"/>
              <a:t>Confined Space Controls</a:t>
            </a:r>
          </a:p>
          <a:p>
            <a:pPr>
              <a:defRPr/>
            </a:pPr>
            <a:endParaRPr lang="en-US" b="1" dirty="0"/>
          </a:p>
          <a:p>
            <a:pPr>
              <a:defRPr/>
            </a:pPr>
            <a:r>
              <a:rPr lang="en-US" dirty="0" smtClean="0"/>
              <a:t>Once confined spaces have been recognized and evaluated, controls must be put in place </a:t>
            </a:r>
            <a:r>
              <a:rPr lang="en-US" b="1" dirty="0" smtClean="0"/>
              <a:t>and followed</a:t>
            </a:r>
            <a:r>
              <a:rPr lang="en-US" dirty="0" smtClean="0"/>
              <a:t>!  These controls will be one or more of the following:</a:t>
            </a:r>
          </a:p>
          <a:p>
            <a:pPr>
              <a:defRPr/>
            </a:pPr>
            <a:endParaRPr lang="en-US" dirty="0"/>
          </a:p>
          <a:p>
            <a:pPr marL="171450" indent="-171450">
              <a:buFont typeface="Arial" panose="020B0604020202020204" pitchFamily="34" charset="0"/>
              <a:buChar char="•"/>
              <a:defRPr/>
            </a:pPr>
            <a:r>
              <a:rPr lang="en-US" dirty="0" smtClean="0"/>
              <a:t>Elimination/Substitution</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Engineering</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Administrative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Personal Protective Equipment (PPE)</a:t>
            </a:r>
            <a:endParaRPr lang="en-US" dirty="0"/>
          </a:p>
          <a:p>
            <a:pP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CD18643-2A6D-4840-AA18-006B2D8C6079}" type="slidenum">
              <a:rPr lang="en-US" altLang="en-US"/>
              <a:pPr>
                <a:spcBef>
                  <a:spcPct val="0"/>
                </a:spcBef>
              </a:pPr>
              <a:t>69</a:t>
            </a:fld>
            <a:endParaRPr lang="en-US" altLang="en-US"/>
          </a:p>
        </p:txBody>
      </p:sp>
      <p:sp>
        <p:nvSpPr>
          <p:cNvPr id="147459"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3282950"/>
          </a:xfrm>
          <a:ln/>
        </p:spPr>
        <p:txBody>
          <a:bodyPr/>
          <a:lstStyle/>
          <a:p>
            <a:pPr eaLnBrk="1" hangingPunct="1">
              <a:defRPr/>
            </a:pPr>
            <a:r>
              <a:rPr lang="en-US" altLang="en-US" b="1" dirty="0" smtClean="0"/>
              <a:t>Elimination/Substitution</a:t>
            </a:r>
          </a:p>
          <a:p>
            <a:pPr eaLnBrk="1" hangingPunct="1">
              <a:defRPr/>
            </a:pPr>
            <a:endParaRPr lang="en-US" altLang="en-US" dirty="0" smtClean="0"/>
          </a:p>
          <a:p>
            <a:pPr eaLnBrk="1" hangingPunct="1">
              <a:defRPr/>
            </a:pPr>
            <a:r>
              <a:rPr lang="en-US" altLang="en-US" dirty="0" smtClean="0"/>
              <a:t>Eliminating the hazard is the best way to protect employees. Examples of this are taking the operation out of the confined space and performing the operations land side.  You could also substitute one operation or chemical for another.</a:t>
            </a:r>
          </a:p>
          <a:p>
            <a:pPr eaLnBrk="1" hangingPunct="1">
              <a:defRPr/>
            </a:pPr>
            <a:endParaRPr lang="en-US" altLang="en-US" dirty="0"/>
          </a:p>
          <a:p>
            <a:pPr eaLnBrk="1" hangingPunct="1">
              <a:defRPr/>
            </a:pPr>
            <a:r>
              <a:rPr lang="en-US" altLang="en-US" b="1" dirty="0" smtClean="0"/>
              <a:t>Can you provide a specific example in the work that you do?</a:t>
            </a:r>
          </a:p>
          <a:p>
            <a:pPr eaLnBrk="1" hangingPunct="1">
              <a:defRPr/>
            </a:pPr>
            <a:r>
              <a:rPr lang="en-US" altLang="en-US" dirty="0" smtClean="0"/>
              <a:t> </a:t>
            </a: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xfrm>
            <a:off x="708025" y="4451350"/>
            <a:ext cx="5670550" cy="434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No Retribution</a:t>
            </a:r>
          </a:p>
          <a:p>
            <a:pPr eaLnBrk="1" hangingPunct="1"/>
            <a:endParaRPr lang="en-US" altLang="en-US" sz="800" dirty="0" smtClean="0"/>
          </a:p>
          <a:p>
            <a:pPr eaLnBrk="1" hangingPunct="1">
              <a:spcBef>
                <a:spcPct val="0"/>
              </a:spcBef>
            </a:pPr>
            <a:r>
              <a:rPr lang="en-US" altLang="en-US" dirty="0" smtClean="0"/>
              <a:t>Section 11(c) (1) No person shall discharge or in any manner discriminate against any employee because such employee has filed any oral and written complaints.  </a:t>
            </a:r>
          </a:p>
          <a:p>
            <a:pPr eaLnBrk="1" hangingPunct="1">
              <a:spcBef>
                <a:spcPct val="0"/>
              </a:spcBef>
            </a:pPr>
            <a:endParaRPr lang="en-US" altLang="en-US" sz="800" dirty="0" smtClean="0"/>
          </a:p>
          <a:p>
            <a:pPr eaLnBrk="1" hangingPunct="1">
              <a:spcBef>
                <a:spcPct val="0"/>
              </a:spcBef>
            </a:pPr>
            <a:r>
              <a:rPr lang="en-US" altLang="en-US" b="1" dirty="0" smtClean="0"/>
              <a:t>Discrimination includes:</a:t>
            </a:r>
          </a:p>
          <a:p>
            <a:pPr eaLnBrk="1" hangingPunct="1">
              <a:lnSpc>
                <a:spcPct val="150000"/>
              </a:lnSpc>
              <a:spcBef>
                <a:spcPct val="0"/>
              </a:spcBef>
              <a:buFontTx/>
              <a:buChar char="•"/>
            </a:pPr>
            <a:r>
              <a:rPr lang="en-US" altLang="en-US" sz="1300" dirty="0" smtClean="0"/>
              <a:t>  Firing or laying off </a:t>
            </a:r>
          </a:p>
          <a:p>
            <a:pPr eaLnBrk="1" hangingPunct="1">
              <a:lnSpc>
                <a:spcPct val="150000"/>
              </a:lnSpc>
              <a:spcBef>
                <a:spcPct val="0"/>
              </a:spcBef>
              <a:buFontTx/>
              <a:buChar char="•"/>
            </a:pPr>
            <a:r>
              <a:rPr lang="en-US" altLang="en-US" sz="1300" dirty="0" smtClean="0"/>
              <a:t>  Blacklisting demoting</a:t>
            </a:r>
          </a:p>
          <a:p>
            <a:pPr eaLnBrk="1" hangingPunct="1">
              <a:lnSpc>
                <a:spcPct val="150000"/>
              </a:lnSpc>
              <a:spcBef>
                <a:spcPct val="0"/>
              </a:spcBef>
              <a:buFontTx/>
              <a:buChar char="•"/>
            </a:pPr>
            <a:r>
              <a:rPr lang="en-US" altLang="en-US" sz="1300" dirty="0" smtClean="0"/>
              <a:t>  Denying overtime or promotion </a:t>
            </a:r>
          </a:p>
          <a:p>
            <a:pPr eaLnBrk="1" hangingPunct="1">
              <a:lnSpc>
                <a:spcPct val="150000"/>
              </a:lnSpc>
              <a:spcBef>
                <a:spcPct val="0"/>
              </a:spcBef>
              <a:buFontTx/>
              <a:buChar char="•"/>
            </a:pPr>
            <a:r>
              <a:rPr lang="en-US" altLang="en-US" sz="1300" dirty="0" smtClean="0"/>
              <a:t>  Disciplining</a:t>
            </a:r>
          </a:p>
          <a:p>
            <a:pPr eaLnBrk="1" hangingPunct="1">
              <a:lnSpc>
                <a:spcPct val="150000"/>
              </a:lnSpc>
              <a:spcBef>
                <a:spcPct val="0"/>
              </a:spcBef>
              <a:buFontTx/>
              <a:buChar char="•"/>
            </a:pPr>
            <a:r>
              <a:rPr lang="en-US" altLang="en-US" sz="1300" dirty="0" smtClean="0"/>
              <a:t>  Denial of benefits</a:t>
            </a:r>
          </a:p>
          <a:p>
            <a:pPr eaLnBrk="1" hangingPunct="1">
              <a:lnSpc>
                <a:spcPct val="150000"/>
              </a:lnSpc>
              <a:spcBef>
                <a:spcPct val="0"/>
              </a:spcBef>
              <a:buFontTx/>
              <a:buChar char="•"/>
            </a:pPr>
            <a:r>
              <a:rPr lang="en-US" altLang="en-US" sz="1300" dirty="0" smtClean="0"/>
              <a:t>  Failure to hire or rehire</a:t>
            </a:r>
          </a:p>
          <a:p>
            <a:pPr eaLnBrk="1" hangingPunct="1">
              <a:lnSpc>
                <a:spcPct val="150000"/>
              </a:lnSpc>
              <a:spcBef>
                <a:spcPct val="0"/>
              </a:spcBef>
              <a:buFontTx/>
              <a:buChar char="•"/>
            </a:pPr>
            <a:r>
              <a:rPr lang="en-US" altLang="en-US" sz="1300" dirty="0" smtClean="0"/>
              <a:t>  Intimidation </a:t>
            </a:r>
          </a:p>
          <a:p>
            <a:pPr eaLnBrk="1" hangingPunct="1">
              <a:lnSpc>
                <a:spcPct val="150000"/>
              </a:lnSpc>
              <a:spcBef>
                <a:spcPct val="0"/>
              </a:spcBef>
              <a:buFontTx/>
              <a:buChar char="•"/>
            </a:pPr>
            <a:r>
              <a:rPr lang="en-US" altLang="en-US" sz="1300" dirty="0" smtClean="0"/>
              <a:t>  Reassignment affecting future promotions</a:t>
            </a:r>
          </a:p>
          <a:p>
            <a:pPr eaLnBrk="1" hangingPunct="1">
              <a:lnSpc>
                <a:spcPct val="150000"/>
              </a:lnSpc>
              <a:spcBef>
                <a:spcPct val="0"/>
              </a:spcBef>
              <a:buFontTx/>
              <a:buChar char="•"/>
            </a:pPr>
            <a:r>
              <a:rPr lang="en-US" altLang="en-US" sz="1300" dirty="0" smtClean="0"/>
              <a:t>  Reducing pay or hours</a:t>
            </a:r>
          </a:p>
          <a:p>
            <a:endParaRPr lang="en-US" altLang="en-US" dirty="0"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98C819F-8C94-46AE-92CD-B234DF217D0E}" type="slidenum">
              <a:rPr lang="en-US" altLang="en-US"/>
              <a:pPr>
                <a:spcBef>
                  <a:spcPct val="0"/>
                </a:spcBef>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A977443-562D-4D0A-881E-780DC65CFD8B}" type="slidenum">
              <a:rPr lang="en-US" altLang="en-US"/>
              <a:pPr>
                <a:spcBef>
                  <a:spcPct val="0"/>
                </a:spcBef>
              </a:pPr>
              <a:t>70</a:t>
            </a:fld>
            <a:endParaRPr lang="en-US" altLang="en-US"/>
          </a:p>
        </p:txBody>
      </p:sp>
      <p:sp>
        <p:nvSpPr>
          <p:cNvPr id="14950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eaLnBrk="1" hangingPunct="1">
              <a:defRPr/>
            </a:pPr>
            <a:r>
              <a:rPr lang="en-US" altLang="en-US" b="1" dirty="0" smtClean="0"/>
              <a:t>Engineering Controls</a:t>
            </a:r>
          </a:p>
          <a:p>
            <a:pPr eaLnBrk="1" hangingPunct="1">
              <a:defRPr/>
            </a:pPr>
            <a:endParaRPr lang="en-US" altLang="en-US" dirty="0" smtClean="0"/>
          </a:p>
          <a:p>
            <a:pPr eaLnBrk="1" hangingPunct="1">
              <a:defRPr/>
            </a:pPr>
            <a:r>
              <a:rPr lang="en-US" altLang="en-US" dirty="0" smtClean="0"/>
              <a:t>Eliminating the hazard is the best way to protect employees. The next best method used to control or eliminate a hazard would be the use of engineering controls which focus on the source of the hazard rather than on the employees exposed to the hazard. Depending on the hazard or workplace conditions, OSHA recommends the use of engineering or work practice controls to manage or eliminate hazards to the greatest extent possible.</a:t>
            </a:r>
          </a:p>
          <a:p>
            <a:pPr eaLnBrk="1" hangingPunct="1">
              <a:defRPr/>
            </a:pPr>
            <a:r>
              <a:rPr lang="en-US" altLang="en-US" dirty="0" smtClean="0"/>
              <a:t> </a:t>
            </a:r>
          </a:p>
          <a:p>
            <a:pPr eaLnBrk="1" hangingPunct="1">
              <a:defRPr/>
            </a:pPr>
            <a:r>
              <a:rPr lang="en-US" altLang="en-US" b="1" dirty="0" smtClean="0"/>
              <a:t>Types of Engineering Controls</a:t>
            </a:r>
            <a:r>
              <a:rPr lang="en-US" altLang="en-US" dirty="0" smtClean="0"/>
              <a:t>:</a:t>
            </a:r>
          </a:p>
          <a:p>
            <a:pPr eaLnBrk="1" hangingPunct="1">
              <a:buFontTx/>
              <a:buChar char="•"/>
              <a:defRPr/>
            </a:pPr>
            <a:r>
              <a:rPr lang="en-US" altLang="en-US" dirty="0" smtClean="0"/>
              <a:t> Initial design specifications</a:t>
            </a:r>
          </a:p>
          <a:p>
            <a:pPr eaLnBrk="1" hangingPunct="1">
              <a:buFontTx/>
              <a:buChar char="•"/>
              <a:defRPr/>
            </a:pPr>
            <a:r>
              <a:rPr lang="en-US" altLang="en-US" dirty="0" smtClean="0"/>
              <a:t> Change process</a:t>
            </a:r>
          </a:p>
          <a:p>
            <a:pPr eaLnBrk="1" hangingPunct="1">
              <a:buFontTx/>
              <a:buChar char="•"/>
              <a:defRPr/>
            </a:pPr>
            <a:r>
              <a:rPr lang="en-US" altLang="en-US" dirty="0" smtClean="0"/>
              <a:t> Enclose process</a:t>
            </a:r>
          </a:p>
          <a:p>
            <a:pPr eaLnBrk="1" hangingPunct="1">
              <a:buFontTx/>
              <a:buChar char="•"/>
              <a:defRPr/>
            </a:pPr>
            <a:r>
              <a:rPr lang="en-US" altLang="en-US" dirty="0" smtClean="0"/>
              <a:t> Isolate process</a:t>
            </a:r>
          </a:p>
          <a:p>
            <a:pPr eaLnBrk="1" hangingPunct="1">
              <a:buFontTx/>
              <a:buChar char="•"/>
              <a:defRPr/>
            </a:pPr>
            <a:endParaRPr lang="en-US" altLang="en-US" dirty="0" smtClean="0"/>
          </a:p>
          <a:p>
            <a:pPr eaLnBrk="1" hangingPunct="1">
              <a:defRPr/>
            </a:pPr>
            <a:r>
              <a:rPr lang="en-US" altLang="en-US" dirty="0" smtClean="0"/>
              <a:t>Ventilation is an engineering control you will almost always see in a confined space.</a:t>
            </a:r>
          </a:p>
          <a:p>
            <a:pPr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r>
              <a:rPr lang="en-US" altLang="en-US" b="1" dirty="0"/>
              <a:t>Can you provide </a:t>
            </a:r>
            <a:r>
              <a:rPr lang="en-US" altLang="en-US" b="1" dirty="0" smtClean="0"/>
              <a:t>another example </a:t>
            </a:r>
            <a:r>
              <a:rPr lang="en-US" altLang="en-US" b="1" dirty="0"/>
              <a:t>in the work that you do</a:t>
            </a:r>
            <a:r>
              <a:rPr lang="en-US" altLang="en-US" b="1" dirty="0" smtClean="0"/>
              <a:t>?</a:t>
            </a:r>
            <a:endParaRPr lang="en-US" dirty="0" smtClean="0"/>
          </a:p>
          <a:p>
            <a:pPr marL="235115" indent="-235115">
              <a:lnSpc>
                <a:spcPct val="90000"/>
              </a:lnSpc>
              <a:defRPr/>
            </a:pPr>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DA07160-0117-429B-A0E6-C4264581A76E}" type="slidenum">
              <a:rPr lang="en-US" altLang="en-US">
                <a:solidFill>
                  <a:srgbClr val="000000"/>
                </a:solidFill>
              </a:rPr>
              <a:pPr>
                <a:spcBef>
                  <a:spcPct val="0"/>
                </a:spcBef>
              </a:pPr>
              <a:t>71</a:t>
            </a:fld>
            <a:endParaRPr lang="en-US" altLang="en-US">
              <a:solidFill>
                <a:srgbClr val="000000"/>
              </a:solidFill>
            </a:endParaRPr>
          </a:p>
        </p:txBody>
      </p:sp>
      <p:sp>
        <p:nvSpPr>
          <p:cNvPr id="151555"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1C1BC1E-AE23-4EAA-BA59-9DB543806C71}" type="slidenum">
              <a:rPr lang="en-US" altLang="en-US">
                <a:solidFill>
                  <a:srgbClr val="000000"/>
                </a:solidFill>
              </a:rPr>
              <a:pPr algn="r" eaLnBrk="1" hangingPunct="1">
                <a:spcBef>
                  <a:spcPct val="0"/>
                </a:spcBef>
              </a:pPr>
              <a:t>71</a:t>
            </a:fld>
            <a:endParaRPr lang="en-US" altLang="en-US">
              <a:solidFill>
                <a:srgbClr val="000000"/>
              </a:solidFill>
            </a:endParaRPr>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xfrm>
            <a:off x="708025" y="4451350"/>
            <a:ext cx="5670550" cy="4451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Administrative Controls</a:t>
            </a:r>
          </a:p>
          <a:p>
            <a:endParaRPr lang="en-US" altLang="en-US" smtClean="0"/>
          </a:p>
          <a:p>
            <a:r>
              <a:rPr lang="en-US" altLang="en-US" smtClean="0"/>
              <a:t>Administrative controls are work practices, work methods, policies and procedures established by the employer with the goal of reducing exposure to a work-related risk and/or hazard.  Administrative controls include:</a:t>
            </a:r>
          </a:p>
          <a:p>
            <a:r>
              <a:rPr lang="en-US" altLang="en-US" smtClean="0"/>
              <a:t> </a:t>
            </a:r>
          </a:p>
          <a:p>
            <a:pPr>
              <a:buFontTx/>
              <a:buChar char="•"/>
            </a:pPr>
            <a:r>
              <a:rPr lang="en-US" altLang="en-US" smtClean="0"/>
              <a:t> Following safe work practices</a:t>
            </a:r>
          </a:p>
          <a:p>
            <a:pPr>
              <a:buFontTx/>
              <a:buChar char="•"/>
            </a:pPr>
            <a:r>
              <a:rPr lang="en-US" altLang="en-US" smtClean="0"/>
              <a:t> Rotating workers in jobs that induce body fatigue, such as welders and burners that use vibratory pneumatic tools in tasks such as smoothing welds or removing paint.  These pneumatic tools can cause tendon, nerve or neurovascular disorders.</a:t>
            </a:r>
          </a:p>
          <a:p>
            <a:pPr>
              <a:buFontTx/>
              <a:buChar char="•"/>
            </a:pPr>
            <a:r>
              <a:rPr lang="en-US" altLang="en-US" smtClean="0"/>
              <a:t> Requiring worker in hot environments (such as tanks) to take breaks in cool areas and providing fluids for re-hydration</a:t>
            </a:r>
          </a:p>
          <a:p>
            <a:pPr>
              <a:buFontTx/>
              <a:buChar char="•"/>
            </a:pPr>
            <a:r>
              <a:rPr lang="en-US" altLang="en-US" smtClean="0"/>
              <a:t> Proper housekeeping.  Reducing clutter reduces the chances for an accident and minimizes the effects if an accident occurs</a:t>
            </a:r>
          </a:p>
          <a:p>
            <a:pPr>
              <a:buFontTx/>
              <a:buChar char="•"/>
            </a:pPr>
            <a:r>
              <a:rPr lang="en-US" altLang="en-US" smtClean="0"/>
              <a:t> Conducting hearing tests</a:t>
            </a:r>
          </a:p>
          <a:p>
            <a:pPr>
              <a:buFontTx/>
              <a:buChar char="•"/>
            </a:pPr>
            <a:r>
              <a:rPr lang="en-US" altLang="en-US" smtClean="0"/>
              <a:t> Directing welders to use their hands and not their necks to raise and lower their welding hoods.  Using the neck can cause neck trauma</a:t>
            </a:r>
          </a:p>
          <a:p>
            <a:pPr>
              <a:buFontTx/>
              <a:buChar char="•"/>
            </a:pPr>
            <a:r>
              <a:rPr lang="en-US" altLang="en-US" smtClean="0"/>
              <a:t> Safety training throughout the organization</a:t>
            </a:r>
          </a:p>
          <a:p>
            <a:pPr eaLnBrk="1" hangingPunct="1">
              <a:buFontTx/>
              <a:buChar char="•"/>
            </a:pPr>
            <a:r>
              <a:rPr lang="en-US" altLang="en-US" smtClean="0"/>
              <a:t> Communicating to workers through policies, procedures and signs</a:t>
            </a:r>
            <a:endParaRPr lang="en-US" altLang="en-US" smtClean="0">
              <a:solidFill>
                <a:schemeClr val="tx2"/>
              </a:solidFill>
            </a:endParaRPr>
          </a:p>
          <a:p>
            <a:pPr eaLnBrk="1" hangingPunct="1"/>
            <a:endParaRPr lang="en-US" altLang="en-US" u="sng" smtClean="0">
              <a:solidFill>
                <a:schemeClr val="tx2"/>
              </a:solidFill>
            </a:endParaRPr>
          </a:p>
          <a:p>
            <a:pPr eaLnBrk="1" hangingPunct="1"/>
            <a:endParaRPr lang="en-US" altLang="en-US" b="1" u="sng"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F2EB700-561B-4AE4-AF06-FECFE18FF78A}" type="slidenum">
              <a:rPr lang="en-US" altLang="en-US">
                <a:solidFill>
                  <a:srgbClr val="000000"/>
                </a:solidFill>
              </a:rPr>
              <a:pPr>
                <a:spcBef>
                  <a:spcPct val="0"/>
                </a:spcBef>
              </a:pPr>
              <a:t>72</a:t>
            </a:fld>
            <a:endParaRPr lang="en-US" altLang="en-US">
              <a:solidFill>
                <a:srgbClr val="000000"/>
              </a:solidFill>
            </a:endParaRPr>
          </a:p>
        </p:txBody>
      </p:sp>
      <p:sp>
        <p:nvSpPr>
          <p:cNvPr id="1536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32300"/>
            <a:ext cx="5670550" cy="4451350"/>
          </a:xfrm>
          <a:ln/>
        </p:spPr>
        <p:txBody>
          <a:bodyPr/>
          <a:lstStyle/>
          <a:p>
            <a:pPr>
              <a:defRPr/>
            </a:pPr>
            <a:r>
              <a:rPr lang="en-US" b="1" dirty="0" smtClean="0"/>
              <a:t>Personal Protective Equipment (PPE)</a:t>
            </a:r>
          </a:p>
          <a:p>
            <a:pPr marL="171450" indent="-171450">
              <a:buFont typeface="Arial" panose="020B0604020202020204" pitchFamily="34" charset="0"/>
              <a:buChar char="•"/>
              <a:defRPr/>
            </a:pPr>
            <a:r>
              <a:rPr lang="en-US" dirty="0" smtClean="0"/>
              <a:t>PPE </a:t>
            </a:r>
            <a:r>
              <a:rPr lang="en-US" dirty="0"/>
              <a:t>is traditionally regarded as the last line of protection with the emphasis being placed on avoidance and </a:t>
            </a:r>
            <a:r>
              <a:rPr lang="en-US" dirty="0" smtClean="0"/>
              <a:t>appropriate managerial </a:t>
            </a:r>
            <a:r>
              <a:rPr lang="en-US" dirty="0"/>
              <a:t>control methods. However, the potentially hazardous nature and isolated position of those entering a </a:t>
            </a:r>
            <a:r>
              <a:rPr lang="en-US" dirty="0" smtClean="0"/>
              <a:t>confined space </a:t>
            </a:r>
            <a:r>
              <a:rPr lang="en-US" dirty="0"/>
              <a:t>means that, for the </a:t>
            </a:r>
            <a:r>
              <a:rPr lang="en-US" dirty="0" smtClean="0"/>
              <a:t>worker, </a:t>
            </a:r>
            <a:r>
              <a:rPr lang="en-US" dirty="0"/>
              <a:t>PPE may be the first line of protection.</a:t>
            </a:r>
          </a:p>
          <a:p>
            <a:pPr marL="171450" indent="-171450">
              <a:buFont typeface="Arial" panose="020B0604020202020204" pitchFamily="34" charset="0"/>
              <a:buChar char="•"/>
              <a:defRPr/>
            </a:pPr>
            <a:r>
              <a:rPr lang="en-US" dirty="0"/>
              <a:t>Each confined space will present different hazards and degrees of risk to health and safety, the final provision of PPE </a:t>
            </a:r>
            <a:r>
              <a:rPr lang="en-US" dirty="0" smtClean="0"/>
              <a:t>should therefore </a:t>
            </a:r>
            <a:r>
              <a:rPr lang="en-US" dirty="0"/>
              <a:t>be based on an assessment of risk.</a:t>
            </a:r>
          </a:p>
          <a:p>
            <a:pPr marL="171450" indent="-171450">
              <a:buFont typeface="Arial" panose="020B0604020202020204" pitchFamily="34" charset="0"/>
              <a:buChar char="•"/>
              <a:defRPr/>
            </a:pPr>
            <a:r>
              <a:rPr lang="en-US" dirty="0"/>
              <a:t>As a general rule the following guidance is offered.</a:t>
            </a:r>
          </a:p>
          <a:p>
            <a:pPr marL="171450" indent="-171450">
              <a:buFont typeface="Arial" panose="020B0604020202020204" pitchFamily="34" charset="0"/>
              <a:buChar char="•"/>
              <a:defRPr/>
            </a:pPr>
            <a:r>
              <a:rPr lang="en-US" dirty="0" smtClean="0"/>
              <a:t> </a:t>
            </a:r>
            <a:r>
              <a:rPr lang="en-US" dirty="0"/>
              <a:t>Body protection (hard wearing overalls with suitable pockets for notebook, </a:t>
            </a:r>
            <a:r>
              <a:rPr lang="en-US" dirty="0" err="1"/>
              <a:t>etc</a:t>
            </a:r>
            <a:r>
              <a:rPr lang="en-US" dirty="0" smtClean="0"/>
              <a:t>)</a:t>
            </a:r>
            <a:endParaRPr lang="en-US" dirty="0"/>
          </a:p>
          <a:p>
            <a:pPr marL="171450" indent="-171450">
              <a:buFont typeface="Arial" panose="020B0604020202020204" pitchFamily="34" charset="0"/>
              <a:buChar char="•"/>
              <a:defRPr/>
            </a:pPr>
            <a:r>
              <a:rPr lang="en-US" dirty="0" smtClean="0"/>
              <a:t> </a:t>
            </a:r>
            <a:r>
              <a:rPr lang="en-US" dirty="0"/>
              <a:t>Foot protection (steel </a:t>
            </a:r>
            <a:r>
              <a:rPr lang="en-US" dirty="0" smtClean="0"/>
              <a:t>toecaps, </a:t>
            </a:r>
            <a:r>
              <a:rPr lang="en-US" dirty="0"/>
              <a:t>good grip, oil resistant);</a:t>
            </a:r>
          </a:p>
          <a:p>
            <a:pPr marL="171450" indent="-171450">
              <a:buFont typeface="Arial" panose="020B0604020202020204" pitchFamily="34" charset="0"/>
              <a:buChar char="•"/>
              <a:defRPr/>
            </a:pPr>
            <a:r>
              <a:rPr lang="en-US" dirty="0" smtClean="0"/>
              <a:t>Head </a:t>
            </a:r>
            <a:r>
              <a:rPr lang="en-US" dirty="0"/>
              <a:t>protection </a:t>
            </a:r>
          </a:p>
          <a:p>
            <a:pPr marL="171450" indent="-171450">
              <a:buFont typeface="Arial" panose="020B0604020202020204" pitchFamily="34" charset="0"/>
              <a:buChar char="•"/>
              <a:defRPr/>
            </a:pPr>
            <a:r>
              <a:rPr lang="en-US" dirty="0" smtClean="0"/>
              <a:t>Hand </a:t>
            </a:r>
            <a:r>
              <a:rPr lang="en-US" dirty="0"/>
              <a:t>protection </a:t>
            </a:r>
            <a:endParaRPr lang="en-US" dirty="0" smtClean="0"/>
          </a:p>
          <a:p>
            <a:pPr marL="171450" indent="-171450">
              <a:buFont typeface="Arial" panose="020B0604020202020204" pitchFamily="34" charset="0"/>
              <a:buChar char="•"/>
              <a:defRPr/>
            </a:pPr>
            <a:r>
              <a:rPr lang="en-US" dirty="0" smtClean="0"/>
              <a:t>Eye </a:t>
            </a:r>
            <a:r>
              <a:rPr lang="en-US" dirty="0"/>
              <a:t>protection (protective glasses, goggles);</a:t>
            </a:r>
          </a:p>
          <a:p>
            <a:pPr marL="171450" indent="-171450">
              <a:buFont typeface="Arial" panose="020B0604020202020204" pitchFamily="34" charset="0"/>
              <a:buChar char="•"/>
              <a:defRPr/>
            </a:pPr>
            <a:r>
              <a:rPr lang="en-US" dirty="0" smtClean="0"/>
              <a:t>Ear </a:t>
            </a:r>
            <a:r>
              <a:rPr lang="en-US" dirty="0"/>
              <a:t>protection (ear defenders or ear </a:t>
            </a:r>
            <a:r>
              <a:rPr lang="en-US" dirty="0" smtClean="0"/>
              <a:t>plugs);</a:t>
            </a:r>
            <a:endParaRPr lang="en-US" dirty="0"/>
          </a:p>
          <a:p>
            <a:pPr marL="171450" indent="-171450">
              <a:buFont typeface="Arial" panose="020B0604020202020204" pitchFamily="34" charset="0"/>
              <a:buChar char="•"/>
              <a:defRPr/>
            </a:pPr>
            <a:r>
              <a:rPr lang="en-US" dirty="0" smtClean="0"/>
              <a:t>Lighting </a:t>
            </a:r>
            <a:r>
              <a:rPr lang="en-US" dirty="0"/>
              <a:t>(hand held with lanyard and appropriate beam </a:t>
            </a:r>
            <a:r>
              <a:rPr lang="en-US" dirty="0" smtClean="0"/>
              <a:t>width or similar).</a:t>
            </a:r>
            <a:endParaRPr lang="en-US" dirty="0"/>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eaLnBrk="1" hangingPunct="1">
              <a:defRPr/>
            </a:pPr>
            <a:r>
              <a:rPr lang="en-US" altLang="en-US" b="1" dirty="0">
                <a:solidFill>
                  <a:srgbClr val="000000"/>
                </a:solidFill>
              </a:rPr>
              <a:t>Can you provide a specific example in the work that you do?</a:t>
            </a: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B6115BD-70FD-4B69-AF0F-C5163D73C234}" type="slidenum">
              <a:rPr lang="en-US" altLang="en-US">
                <a:solidFill>
                  <a:srgbClr val="000000"/>
                </a:solidFill>
              </a:rPr>
              <a:pPr>
                <a:spcBef>
                  <a:spcPct val="0"/>
                </a:spcBef>
              </a:pPr>
              <a:t>73</a:t>
            </a:fld>
            <a:endParaRPr lang="en-US" altLang="en-US">
              <a:solidFill>
                <a:srgbClr val="000000"/>
              </a:solidFill>
            </a:endParaRPr>
          </a:p>
        </p:txBody>
      </p:sp>
      <p:sp>
        <p:nvSpPr>
          <p:cNvPr id="1556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altLang="en-US" b="1" dirty="0" smtClean="0"/>
              <a:t>Under each level of control, list as many controls as you can that relate to working in confined spaces.</a:t>
            </a:r>
          </a:p>
          <a:p>
            <a:pPr>
              <a:defRPr/>
            </a:pPr>
            <a:endParaRPr lang="en-US" altLang="en-US" b="1" dirty="0">
              <a:solidFill>
                <a:srgbClr val="000000"/>
              </a:solidFill>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graphicFrame>
        <p:nvGraphicFramePr>
          <p:cNvPr id="2" name="Table 1"/>
          <p:cNvGraphicFramePr>
            <a:graphicFrameLocks noGrp="1"/>
          </p:cNvGraphicFramePr>
          <p:nvPr/>
        </p:nvGraphicFramePr>
        <p:xfrm>
          <a:off x="1104900" y="5143500"/>
          <a:ext cx="4724400" cy="3424238"/>
        </p:xfrm>
        <a:graphic>
          <a:graphicData uri="http://schemas.openxmlformats.org/drawingml/2006/table">
            <a:tbl>
              <a:tblPr firstRow="1" bandRow="1">
                <a:tableStyleId>{5C22544A-7EE6-4342-B048-85BDC9FD1C3A}</a:tableStyleId>
              </a:tblPr>
              <a:tblGrid>
                <a:gridCol w="1181100"/>
                <a:gridCol w="1181100"/>
                <a:gridCol w="1181100"/>
                <a:gridCol w="1181100"/>
              </a:tblGrid>
              <a:tr h="457243">
                <a:tc>
                  <a:txBody>
                    <a:bodyPr/>
                    <a:lstStyle/>
                    <a:p>
                      <a:pPr algn="ctr"/>
                      <a:r>
                        <a:rPr lang="en-US" sz="1200" dirty="0" smtClean="0">
                          <a:solidFill>
                            <a:schemeClr val="tx1"/>
                          </a:solidFill>
                        </a:rPr>
                        <a:t>Elimination / Substitution</a:t>
                      </a:r>
                      <a:endParaRPr lang="en-US" sz="12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Engineering</a:t>
                      </a:r>
                      <a:endParaRPr lang="en-US" sz="12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Administrative</a:t>
                      </a:r>
                      <a:endParaRPr lang="en-US" sz="12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smtClean="0">
                          <a:solidFill>
                            <a:schemeClr val="tx1"/>
                          </a:solidFill>
                        </a:rPr>
                        <a:t>PPE</a:t>
                      </a:r>
                      <a:endParaRPr lang="en-US" sz="12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74">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solidFill>
                          <a:schemeClr val="tx1"/>
                        </a:solidFill>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B388471-3078-4F72-B8F1-78F61B597274}" type="slidenum">
              <a:rPr lang="en-US" altLang="en-US">
                <a:solidFill>
                  <a:srgbClr val="000000"/>
                </a:solidFill>
              </a:rPr>
              <a:pPr>
                <a:spcBef>
                  <a:spcPct val="0"/>
                </a:spcBef>
              </a:pPr>
              <a:t>74</a:t>
            </a:fld>
            <a:endParaRPr lang="en-US" altLang="en-US">
              <a:solidFill>
                <a:srgbClr val="000000"/>
              </a:solidFill>
            </a:endParaRPr>
          </a:p>
        </p:txBody>
      </p:sp>
      <p:sp>
        <p:nvSpPr>
          <p:cNvPr id="157699" name="Rectangle 2"/>
          <p:cNvSpPr>
            <a:spLocks noGrp="1" noRot="1" noChangeAspect="1" noChangeArrowheads="1" noTextEdit="1"/>
          </p:cNvSpPr>
          <p:nvPr>
            <p:ph type="sldImg"/>
          </p:nvPr>
        </p:nvSpPr>
        <p:spPr>
          <a:xfrm>
            <a:off x="1277938" y="781050"/>
            <a:ext cx="4573587" cy="3429000"/>
          </a:xfrm>
          <a:ln/>
        </p:spPr>
      </p:sp>
      <p:sp>
        <p:nvSpPr>
          <p:cNvPr id="157700"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smtClean="0"/>
          </a:p>
          <a:p>
            <a:r>
              <a:rPr lang="en-US" altLang="en-US" b="1" dirty="0" smtClean="0"/>
              <a:t>Record Keeping </a:t>
            </a:r>
            <a:r>
              <a:rPr lang="en-US" altLang="en-US" dirty="0" smtClean="0"/>
              <a:t>(1915.7)</a:t>
            </a:r>
          </a:p>
          <a:p>
            <a:r>
              <a:rPr lang="en-US" altLang="en-US" dirty="0" smtClean="0"/>
              <a:t>Tests performed by competent person, marine chemist or CIH must record the:</a:t>
            </a:r>
          </a:p>
          <a:p>
            <a:pPr>
              <a:buFontTx/>
              <a:buChar char="•"/>
            </a:pPr>
            <a:r>
              <a:rPr lang="en-US" altLang="en-US" dirty="0" smtClean="0"/>
              <a:t> Location</a:t>
            </a:r>
          </a:p>
          <a:p>
            <a:pPr>
              <a:buFontTx/>
              <a:buChar char="•"/>
            </a:pPr>
            <a:r>
              <a:rPr lang="en-US" altLang="en-US" dirty="0" smtClean="0"/>
              <a:t> Time</a:t>
            </a:r>
          </a:p>
          <a:p>
            <a:pPr>
              <a:buFontTx/>
              <a:buChar char="•"/>
            </a:pPr>
            <a:r>
              <a:rPr lang="en-US" altLang="en-US" dirty="0" smtClean="0"/>
              <a:t> Date</a:t>
            </a:r>
          </a:p>
          <a:p>
            <a:pPr>
              <a:buFontTx/>
              <a:buChar char="•"/>
            </a:pPr>
            <a:r>
              <a:rPr lang="en-US" altLang="en-US" dirty="0" smtClean="0"/>
              <a:t> Location of inspected spaces</a:t>
            </a:r>
          </a:p>
          <a:p>
            <a:pPr>
              <a:buFontTx/>
              <a:buChar char="•"/>
            </a:pPr>
            <a:r>
              <a:rPr lang="en-US" altLang="en-US" dirty="0" smtClean="0"/>
              <a:t> Operations performed</a:t>
            </a:r>
          </a:p>
          <a:p>
            <a:pPr>
              <a:buFontTx/>
              <a:buChar char="•"/>
            </a:pPr>
            <a:r>
              <a:rPr lang="en-US" altLang="en-US" dirty="0" smtClean="0"/>
              <a:t> Test results</a:t>
            </a:r>
          </a:p>
          <a:p>
            <a:pPr>
              <a:buFontTx/>
              <a:buChar char="•"/>
            </a:pPr>
            <a:r>
              <a:rPr lang="en-US" altLang="en-US" dirty="0" smtClean="0"/>
              <a:t> Any instructions.</a:t>
            </a:r>
          </a:p>
          <a:p>
            <a:pPr>
              <a:buFontTx/>
              <a:buChar char="•"/>
            </a:pPr>
            <a:r>
              <a:rPr lang="en-US" altLang="en-US" dirty="0" smtClean="0"/>
              <a:t> Name and signature of person performing test.</a:t>
            </a:r>
          </a:p>
          <a:p>
            <a:endParaRPr lang="en-US" altLang="en-US" dirty="0" smtClean="0"/>
          </a:p>
          <a:p>
            <a:r>
              <a:rPr lang="en-US" altLang="en-US" dirty="0" smtClean="0"/>
              <a:t>Records must be:</a:t>
            </a:r>
          </a:p>
          <a:p>
            <a:pPr>
              <a:buFontTx/>
              <a:buChar char="•"/>
            </a:pPr>
            <a:r>
              <a:rPr lang="en-US" altLang="en-US" dirty="0" smtClean="0"/>
              <a:t> Posted in immediate vicinity of the affected operations.</a:t>
            </a:r>
          </a:p>
          <a:p>
            <a:pPr>
              <a:buFontTx/>
              <a:buChar char="•"/>
            </a:pPr>
            <a:r>
              <a:rPr lang="en-US" altLang="en-US" dirty="0" smtClean="0"/>
              <a:t> Maintained for at least three months after completion of job.</a:t>
            </a:r>
          </a:p>
          <a:p>
            <a:pPr>
              <a:buFontTx/>
              <a:buChar char="•"/>
            </a:pPr>
            <a:r>
              <a:rPr lang="en-US" altLang="en-US" dirty="0" smtClean="0"/>
              <a:t> Available for inspection.</a:t>
            </a:r>
          </a:p>
          <a:p>
            <a:pPr>
              <a:lnSpc>
                <a:spcPct val="90000"/>
              </a:lnSpc>
              <a:buFont typeface="Wingdings" pitchFamily="2" charset="2"/>
              <a:buNone/>
            </a:pPr>
            <a:endParaRPr lang="en-US" altLang="en-US" dirty="0" smtClean="0"/>
          </a:p>
          <a:p>
            <a:pPr marL="117475" lvl="1">
              <a:buClr>
                <a:schemeClr val="bg2"/>
              </a:buClr>
            </a:pPr>
            <a:endParaRPr lang="en-US" alt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7C9A9BA-56B9-4329-81EF-DE5CB876FF7E}" type="slidenum">
              <a:rPr lang="en-US" altLang="en-US"/>
              <a:pPr>
                <a:spcBef>
                  <a:spcPct val="0"/>
                </a:spcBef>
              </a:pPr>
              <a:t>75</a:t>
            </a:fld>
            <a:endParaRPr lang="en-US" altLang="en-US"/>
          </a:p>
        </p:txBody>
      </p:sp>
      <p:sp>
        <p:nvSpPr>
          <p:cNvPr id="161795" name="Rectangle 2"/>
          <p:cNvSpPr>
            <a:spLocks noGrp="1" noRot="1" noChangeAspect="1" noChangeArrowheads="1" noTextEdit="1"/>
          </p:cNvSpPr>
          <p:nvPr>
            <p:ph type="sldImg"/>
          </p:nvPr>
        </p:nvSpPr>
        <p:spPr>
          <a:xfrm>
            <a:off x="1257300" y="746125"/>
            <a:ext cx="4572000" cy="3429000"/>
          </a:xfrm>
          <a:ln/>
        </p:spPr>
      </p:sp>
      <p:sp>
        <p:nvSpPr>
          <p:cNvPr id="161796" name="Rectangle 3"/>
          <p:cNvSpPr>
            <a:spLocks noGrp="1" noChangeArrowheads="1"/>
          </p:cNvSpPr>
          <p:nvPr>
            <p:ph type="body" idx="1"/>
          </p:nvPr>
        </p:nvSpPr>
        <p:spPr>
          <a:xfrm>
            <a:off x="944563" y="4295775"/>
            <a:ext cx="5275262" cy="351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smtClean="0">
              <a:solidFill>
                <a:srgbClr val="000000"/>
              </a:solidFill>
            </a:endParaRPr>
          </a:p>
          <a:p>
            <a:pPr>
              <a:spcBef>
                <a:spcPct val="0"/>
              </a:spcBef>
            </a:pPr>
            <a:r>
              <a:rPr lang="en-US" altLang="en-US" b="1" dirty="0" smtClean="0"/>
              <a:t>Tests to Maintain Conditions NAVSEA 009-07 FY 16</a:t>
            </a:r>
            <a:endParaRPr lang="en-US" altLang="en-US" dirty="0" smtClean="0"/>
          </a:p>
          <a:p>
            <a:pPr>
              <a:spcBef>
                <a:spcPct val="0"/>
              </a:spcBef>
            </a:pPr>
            <a:endParaRPr lang="en-US" altLang="en-US" b="1" dirty="0" smtClean="0"/>
          </a:p>
          <a:p>
            <a:pPr>
              <a:spcBef>
                <a:spcPct val="0"/>
              </a:spcBef>
            </a:pPr>
            <a:r>
              <a:rPr lang="en-US" altLang="en-US" dirty="0" smtClean="0"/>
              <a:t>3.1.3.5 For those spaces where only Competent Person tests</a:t>
            </a:r>
          </a:p>
          <a:p>
            <a:pPr>
              <a:spcBef>
                <a:spcPct val="0"/>
              </a:spcBef>
            </a:pPr>
            <a:r>
              <a:rPr lang="en-US" altLang="en-US" dirty="0" smtClean="0"/>
              <a:t>and inspections are required in accordance with 2.2, a Competent Person shall visually inspect and test each space as often as necessary and, as a minimum, daily prior to entry or commencement of hot work to ensure that conditions are safe.</a:t>
            </a:r>
          </a:p>
          <a:p>
            <a:pPr>
              <a:spcBef>
                <a:spcPct val="0"/>
              </a:spcBef>
            </a:pPr>
            <a:endParaRPr lang="en-US" altLang="en-US" dirty="0" smtClean="0"/>
          </a:p>
          <a:p>
            <a:pPr>
              <a:spcBef>
                <a:spcPct val="0"/>
              </a:spcBef>
            </a:pPr>
            <a:r>
              <a:rPr lang="en-US" altLang="en-US" dirty="0" smtClean="0"/>
              <a:t>3.1.3.6 After the Competent Person has determined initially</a:t>
            </a:r>
          </a:p>
          <a:p>
            <a:pPr>
              <a:spcBef>
                <a:spcPct val="0"/>
              </a:spcBef>
            </a:pPr>
            <a:r>
              <a:rPr lang="en-US" altLang="en-US" dirty="0" smtClean="0"/>
              <a:t>that a space is safe for entry and finds subsequently that the conditions</a:t>
            </a:r>
          </a:p>
          <a:p>
            <a:pPr>
              <a:spcBef>
                <a:spcPct val="0"/>
              </a:spcBef>
            </a:pPr>
            <a:r>
              <a:rPr lang="en-US" altLang="en-US" dirty="0" smtClean="0"/>
              <a:t>within the tested space fail to meet the requirements of 2.2, work shall be</a:t>
            </a:r>
          </a:p>
          <a:p>
            <a:pPr>
              <a:spcBef>
                <a:spcPct val="0"/>
              </a:spcBef>
            </a:pPr>
            <a:r>
              <a:rPr lang="en-US" altLang="en-US" dirty="0" smtClean="0"/>
              <a:t>stopped until the conditions in the tested space are corrected, the space is</a:t>
            </a:r>
          </a:p>
          <a:p>
            <a:pPr>
              <a:spcBef>
                <a:spcPct val="0"/>
              </a:spcBef>
            </a:pPr>
            <a:r>
              <a:rPr lang="en-US" altLang="en-US" dirty="0" smtClean="0"/>
              <a:t>retested, re inspected, and a new record of tests/inspections is recorded and posted.</a:t>
            </a:r>
          </a:p>
          <a:p>
            <a:pPr>
              <a:spcBef>
                <a:spcPct val="0"/>
              </a:spcBef>
            </a:pPr>
            <a:endParaRPr lang="en-US" altLang="en-US" dirty="0" smtClean="0"/>
          </a:p>
          <a:p>
            <a:pPr>
              <a:spcBef>
                <a:spcPct val="0"/>
              </a:spcBef>
            </a:pPr>
            <a:r>
              <a:rPr lang="en-US" altLang="en-US" dirty="0" smtClean="0"/>
              <a:t>At the MSR’s the update log is updated at least every 24 hours.</a:t>
            </a:r>
          </a:p>
          <a:p>
            <a:pPr>
              <a:spcBef>
                <a:spcPct val="0"/>
              </a:spcBef>
            </a:pPr>
            <a:endParaRPr lang="en-US" altLang="en-US" dirty="0" smtClean="0">
              <a:solidFill>
                <a:srgbClr val="FF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BEEE387-8D90-4067-9890-1CC5CF6D221E}" type="slidenum">
              <a:rPr lang="en-US" altLang="en-US"/>
              <a:pPr>
                <a:spcBef>
                  <a:spcPct val="0"/>
                </a:spcBef>
              </a:pPr>
              <a:t>76</a:t>
            </a:fld>
            <a:endParaRPr lang="en-US" alt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708025" y="4451350"/>
            <a:ext cx="567055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solidFill>
                  <a:schemeClr val="tx2"/>
                </a:solidFill>
              </a:rPr>
              <a:t>As you watch the video, list the Do’s and Don’ts below!</a:t>
            </a:r>
          </a:p>
          <a:p>
            <a:pPr>
              <a:lnSpc>
                <a:spcPct val="90000"/>
              </a:lnSpc>
            </a:pPr>
            <a:endParaRPr lang="en-US" altLang="en-US" b="1" smtClean="0">
              <a:solidFill>
                <a:schemeClr val="tx2"/>
              </a:solidFill>
            </a:endParaRPr>
          </a:p>
          <a:p>
            <a:pPr>
              <a:lnSpc>
                <a:spcPct val="90000"/>
              </a:lnSpc>
            </a:pPr>
            <a:endParaRPr lang="en-US" altLang="en-US" i="1" smtClean="0">
              <a:latin typeface="CommonBullets" pitchFamily="34" charset="2"/>
            </a:endParaRPr>
          </a:p>
          <a:p>
            <a:pPr>
              <a:lnSpc>
                <a:spcPct val="90000"/>
              </a:lnSpc>
            </a:pPr>
            <a:endParaRPr lang="en-US" altLang="en-US" smtClean="0"/>
          </a:p>
          <a:p>
            <a:pPr lvl="1"/>
            <a:endParaRPr lang="en-US" altLang="en-US" i="1" smtClean="0">
              <a:latin typeface="CommonBullets" pitchFamily="34" charset="2"/>
            </a:endParaRPr>
          </a:p>
          <a:p>
            <a:pPr lvl="1"/>
            <a:endParaRPr lang="en-US" altLang="en-US" i="1" smtClean="0">
              <a:solidFill>
                <a:srgbClr val="000000"/>
              </a:solidFill>
              <a:latin typeface="CommonBullets" pitchFamily="34" charset="2"/>
            </a:endParaRPr>
          </a:p>
        </p:txBody>
      </p:sp>
      <p:sp>
        <p:nvSpPr>
          <p:cNvPr id="163845" name="Text Box 4"/>
          <p:cNvSpPr txBox="1">
            <a:spLocks noChangeArrowheads="1"/>
          </p:cNvSpPr>
          <p:nvPr/>
        </p:nvSpPr>
        <p:spPr bwMode="auto">
          <a:xfrm>
            <a:off x="787400" y="4921250"/>
            <a:ext cx="24209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46" tIns="47023" rIns="94046" bIns="47023">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b="1"/>
              <a:t>Do’s  </a:t>
            </a:r>
            <a:r>
              <a:rPr lang="en-US" altLang="en-US" sz="1800" b="1"/>
              <a:t>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
        <p:nvSpPr>
          <p:cNvPr id="163846" name="Text Box 5"/>
          <p:cNvSpPr txBox="1">
            <a:spLocks noChangeArrowheads="1"/>
          </p:cNvSpPr>
          <p:nvPr/>
        </p:nvSpPr>
        <p:spPr bwMode="auto">
          <a:xfrm>
            <a:off x="3543300" y="4921250"/>
            <a:ext cx="24209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46" tIns="47023" rIns="94046" bIns="47023">
            <a:spAutoFit/>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b="1"/>
              <a:t>Don’ts    </a:t>
            </a:r>
            <a:r>
              <a:rPr lang="en-US" altLang="en-US" sz="1800"/>
              <a:t>                       </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a:p>
            <a:pPr eaLnBrk="1" hangingPunct="1">
              <a:spcBef>
                <a:spcPct val="0"/>
              </a:spcBef>
            </a:pPr>
            <a:r>
              <a:rPr lang="en-US" altLang="en-US" sz="1800"/>
              <a:t>_________________</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B32BEF0-C6F8-4EDE-8A11-79DE2A27055D}" type="slidenum">
              <a:rPr lang="en-US" altLang="en-US"/>
              <a:pPr>
                <a:spcBef>
                  <a:spcPct val="0"/>
                </a:spcBef>
              </a:pPr>
              <a:t>77</a:t>
            </a:fld>
            <a:endParaRPr lang="en-US" altLang="en-US"/>
          </a:p>
        </p:txBody>
      </p:sp>
      <p:sp>
        <p:nvSpPr>
          <p:cNvPr id="165891" name="Rectangle 2"/>
          <p:cNvSpPr>
            <a:spLocks noGrp="1" noRot="1" noChangeAspect="1" noChangeArrowheads="1" noTextEdit="1"/>
          </p:cNvSpPr>
          <p:nvPr>
            <p:ph type="sldImg"/>
          </p:nvPr>
        </p:nvSpPr>
        <p:spPr>
          <a:xfrm>
            <a:off x="1277938" y="781050"/>
            <a:ext cx="4573587" cy="3429000"/>
          </a:xfrm>
          <a:ln/>
        </p:spPr>
      </p:sp>
      <p:sp>
        <p:nvSpPr>
          <p:cNvPr id="165892" name="Rectangle 3"/>
          <p:cNvSpPr>
            <a:spLocks noGrp="1" noChangeArrowheads="1"/>
          </p:cNvSpPr>
          <p:nvPr>
            <p:ph type="body" idx="1"/>
          </p:nvPr>
        </p:nvSpPr>
        <p:spPr>
          <a:xfrm>
            <a:off x="944563" y="4449763"/>
            <a:ext cx="5511800" cy="4122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Confined Space Update Log </a:t>
            </a:r>
            <a:r>
              <a:rPr lang="en-US" altLang="en-US" dirty="0" smtClean="0"/>
              <a:t>(1915.16)</a:t>
            </a:r>
            <a:endParaRPr lang="en-US" altLang="en-US" b="1" dirty="0" smtClean="0"/>
          </a:p>
          <a:p>
            <a:r>
              <a:rPr lang="en-US" altLang="en-US" dirty="0" smtClean="0"/>
              <a:t>The Confined Space Log must be completed in its entirety prior to entering a confined space.  The log must be updated daily or when conditions change.</a:t>
            </a:r>
          </a:p>
          <a:p>
            <a:endParaRPr lang="en-US" altLang="en-US" dirty="0" smtClean="0"/>
          </a:p>
          <a:p>
            <a:r>
              <a:rPr lang="en-US" altLang="en-US" b="1" dirty="0" smtClean="0"/>
              <a:t>Employee Comprehension</a:t>
            </a:r>
            <a:r>
              <a:rPr lang="en-US" altLang="en-US" sz="1900" b="1" dirty="0" smtClean="0"/>
              <a:t> </a:t>
            </a:r>
            <a:r>
              <a:rPr lang="en-US" altLang="en-US" dirty="0" smtClean="0"/>
              <a:t>(1915.16)</a:t>
            </a:r>
            <a:endParaRPr lang="en-US" altLang="en-US" sz="1900" b="1" dirty="0" smtClean="0"/>
          </a:p>
          <a:p>
            <a:r>
              <a:rPr lang="en-US" altLang="en-US" dirty="0" smtClean="0"/>
              <a:t>Each sign or label posted to comply with the requirements of this subpart must be presented in a manner that can be perceived and understood by all employees. </a:t>
            </a:r>
          </a:p>
          <a:p>
            <a:endParaRPr lang="en-US" altLang="en-US" dirty="0" smtClean="0"/>
          </a:p>
          <a:p>
            <a:r>
              <a:rPr lang="en-US" altLang="en-US" b="1" dirty="0" smtClean="0"/>
              <a:t>Posting a Large Area </a:t>
            </a:r>
            <a:r>
              <a:rPr lang="en-US" altLang="en-US" dirty="0" smtClean="0"/>
              <a:t>(1915.16)</a:t>
            </a:r>
            <a:endParaRPr lang="en-US" altLang="en-US" b="1" dirty="0" smtClean="0"/>
          </a:p>
          <a:p>
            <a:r>
              <a:rPr lang="en-US" altLang="en-US" dirty="0" smtClean="0"/>
              <a:t>If the entire work area has been tested and certified: not safe for workers, not safe for hot work, a sign or label to this effect can be posted conspicuously at each means of access to the work area. </a:t>
            </a:r>
          </a:p>
          <a:p>
            <a:pPr marL="117475" lvl="1">
              <a:buClr>
                <a:schemeClr val="bg2"/>
              </a:buClr>
            </a:pPr>
            <a:endParaRPr lang="en-US" alt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E5ADB58-D795-474B-8C8B-797C94A08605}" type="slidenum">
              <a:rPr lang="en-US" altLang="en-US"/>
              <a:pPr>
                <a:spcBef>
                  <a:spcPct val="0"/>
                </a:spcBef>
              </a:pPr>
              <a:t>78</a:t>
            </a:fld>
            <a:endParaRPr lang="en-US" altLang="en-US"/>
          </a:p>
        </p:txBody>
      </p:sp>
      <p:sp>
        <p:nvSpPr>
          <p:cNvPr id="167939" name="Rectangle 2"/>
          <p:cNvSpPr>
            <a:spLocks noGrp="1" noRot="1" noChangeAspect="1" noChangeArrowheads="1" noTextEdit="1"/>
          </p:cNvSpPr>
          <p:nvPr>
            <p:ph type="sldImg"/>
          </p:nvPr>
        </p:nvSpPr>
        <p:spPr>
          <a:xfrm>
            <a:off x="1257300" y="746125"/>
            <a:ext cx="4572000" cy="3429000"/>
          </a:xfrm>
          <a:ln/>
        </p:spPr>
      </p:sp>
      <p:sp>
        <p:nvSpPr>
          <p:cNvPr id="167940" name="Rectangle 3"/>
          <p:cNvSpPr>
            <a:spLocks noGrp="1" noChangeArrowheads="1"/>
          </p:cNvSpPr>
          <p:nvPr>
            <p:ph type="body" idx="1"/>
          </p:nvPr>
        </p:nvSpPr>
        <p:spPr>
          <a:xfrm>
            <a:off x="944563" y="4295775"/>
            <a:ext cx="5275262"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n-US" altLang="en-US" b="1" dirty="0" smtClean="0">
                <a:solidFill>
                  <a:srgbClr val="000000"/>
                </a:solidFill>
              </a:rPr>
              <a:t>Update Logging System</a:t>
            </a:r>
          </a:p>
          <a:p>
            <a:pPr algn="just">
              <a:spcAft>
                <a:spcPct val="50000"/>
              </a:spcAft>
            </a:pPr>
            <a:r>
              <a:rPr lang="en-US" altLang="ja-JP" dirty="0" smtClean="0"/>
              <a:t>At the MSR’s, a Marine Chemist Certification and subsequent updates are accomplished by the Prime Contractor.  Notify the Prime Contractor if you desire to work in a confined space.  </a:t>
            </a:r>
            <a:r>
              <a:rPr lang="en-US" altLang="en-US" dirty="0" smtClean="0">
                <a:solidFill>
                  <a:srgbClr val="000000"/>
                </a:solidFill>
              </a:rPr>
              <a:t>The MSR’s use a unique, color-coded, confined space logging system.  The color or the form will signal the status of the space.</a:t>
            </a:r>
          </a:p>
          <a:p>
            <a:pPr algn="just">
              <a:spcAft>
                <a:spcPct val="50000"/>
              </a:spcAft>
            </a:pPr>
            <a:endParaRPr lang="en-US" altLang="en-US" dirty="0" smtClean="0">
              <a:solidFill>
                <a:srgbClr val="000000"/>
              </a:solidFill>
            </a:endParaRPr>
          </a:p>
          <a:p>
            <a:endParaRPr lang="en-US" altLang="en-US" dirty="0" smtClean="0">
              <a:solidFill>
                <a:srgbClr val="000000"/>
              </a:solidFill>
            </a:endParaRPr>
          </a:p>
          <a:p>
            <a:endParaRPr lang="en-US" altLang="en-US" b="1" dirty="0" smtClean="0"/>
          </a:p>
          <a:p>
            <a:endParaRPr lang="en-US" altLang="en-US" b="1" dirty="0" smtClean="0"/>
          </a:p>
          <a:p>
            <a:endParaRPr lang="en-US" altLang="en-US" dirty="0" smtClean="0"/>
          </a:p>
        </p:txBody>
      </p:sp>
      <p:graphicFrame>
        <p:nvGraphicFramePr>
          <p:cNvPr id="500740" name="Group 4"/>
          <p:cNvGraphicFramePr>
            <a:graphicFrameLocks noGrp="1"/>
          </p:cNvGraphicFramePr>
          <p:nvPr/>
        </p:nvGraphicFramePr>
        <p:xfrm>
          <a:off x="1181100" y="5857875"/>
          <a:ext cx="5038725" cy="2897188"/>
        </p:xfrm>
        <a:graphic>
          <a:graphicData uri="http://schemas.openxmlformats.org/drawingml/2006/table">
            <a:tbl>
              <a:tblPr/>
              <a:tblGrid>
                <a:gridCol w="1426983"/>
                <a:gridCol w="3611742"/>
              </a:tblGrid>
              <a:tr h="4457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Color</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Status</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3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Green</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hot work</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37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Yellow</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limited hot work</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Orange/Golden Rod</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not safe for hot work</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3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Blue</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Enter with restrictions, such as engineering controls or specific  PPE but no hot work is allowed</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57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Red</a:t>
                      </a:r>
                    </a:p>
                  </a:txBody>
                  <a:tcPr marL="94476" marR="94476" marT="46854" marB="468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Not safe for workers and not safe for hot work</a:t>
                      </a:r>
                    </a:p>
                  </a:txBody>
                  <a:tcPr marL="94476" marR="94476" marT="46854" marB="468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9FF84A4-E86C-44D6-A931-382929AB4AE5}" type="slidenum">
              <a:rPr lang="en-US" altLang="en-US"/>
              <a:pPr>
                <a:spcBef>
                  <a:spcPct val="0"/>
                </a:spcBef>
              </a:pPr>
              <a:t>79</a:t>
            </a:fld>
            <a:endParaRPr lang="en-US" altLang="en-US"/>
          </a:p>
        </p:txBody>
      </p:sp>
      <p:sp>
        <p:nvSpPr>
          <p:cNvPr id="169987" name="Rectangle 2"/>
          <p:cNvSpPr>
            <a:spLocks noGrp="1" noRot="1" noChangeAspect="1" noChangeArrowheads="1" noTextEdit="1"/>
          </p:cNvSpPr>
          <p:nvPr>
            <p:ph type="sldImg"/>
          </p:nvPr>
        </p:nvSpPr>
        <p:spPr>
          <a:xfrm>
            <a:off x="1277938" y="781050"/>
            <a:ext cx="4573587" cy="3429000"/>
          </a:xfrm>
          <a:ln/>
        </p:spPr>
      </p:sp>
      <p:sp>
        <p:nvSpPr>
          <p:cNvPr id="173060" name="Rectangle 3"/>
          <p:cNvSpPr>
            <a:spLocks noGrp="1" noChangeArrowheads="1"/>
          </p:cNvSpPr>
          <p:nvPr>
            <p:ph type="body" idx="1"/>
          </p:nvPr>
        </p:nvSpPr>
        <p:spPr>
          <a:xfrm>
            <a:off x="944563" y="4449763"/>
            <a:ext cx="5511800" cy="42195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n-US" altLang="en-US" b="1" dirty="0" smtClean="0"/>
              <a:t>Tests to Maintain Conditions </a:t>
            </a:r>
            <a:r>
              <a:rPr lang="en-US" altLang="en-US" dirty="0" smtClean="0"/>
              <a:t>(1915.14)</a:t>
            </a:r>
            <a:endParaRPr lang="en-US" altLang="en-US" b="1" dirty="0" smtClean="0"/>
          </a:p>
          <a:p>
            <a:pPr>
              <a:spcBef>
                <a:spcPct val="0"/>
              </a:spcBef>
              <a:defRPr/>
            </a:pPr>
            <a:r>
              <a:rPr lang="en-US" altLang="en-US" dirty="0" smtClean="0"/>
              <a:t>Competent person must visually inspect and test each space certified as "Safe for Workers" or "Safe for Hot Work," as often as necessary to ensure that atmospheric conditions within that space is maintained within the conditions established by the certificate after the certificate has been issued.</a:t>
            </a:r>
          </a:p>
          <a:p>
            <a:pPr>
              <a:spcBef>
                <a:spcPct val="0"/>
              </a:spcBef>
              <a:defRPr/>
            </a:pPr>
            <a:endParaRPr lang="en-US" altLang="en-US" dirty="0" smtClean="0"/>
          </a:p>
          <a:p>
            <a:pPr marL="117475" lvl="1" indent="-117475">
              <a:defRPr/>
            </a:pPr>
            <a:r>
              <a:rPr lang="en-US" altLang="en-US" b="1" dirty="0" smtClean="0"/>
              <a:t>Update Logs</a:t>
            </a:r>
          </a:p>
          <a:p>
            <a:pPr marL="117475" lvl="1">
              <a:tabLst>
                <a:tab pos="58738" algn="l"/>
              </a:tabLst>
              <a:defRPr/>
            </a:pPr>
            <a:endParaRPr lang="en-US" altLang="en-US" sz="800" dirty="0" smtClean="0"/>
          </a:p>
          <a:p>
            <a:pPr marL="0" lvl="1">
              <a:tabLst>
                <a:tab pos="0" algn="l"/>
              </a:tabLst>
              <a:defRPr/>
            </a:pPr>
            <a:r>
              <a:rPr lang="en-US" altLang="en-US" dirty="0" smtClean="0"/>
              <a:t>Update logs are updated as least daily (every 24 hours) or if any conditions change!</a:t>
            </a:r>
          </a:p>
          <a:p>
            <a:pPr marL="117475" lvl="1" indent="-117475">
              <a:tabLst>
                <a:tab pos="58738" algn="l"/>
              </a:tabLst>
              <a:defRPr/>
            </a:pPr>
            <a:endParaRPr lang="en-US" altLang="en-US" sz="800" dirty="0" smtClean="0"/>
          </a:p>
          <a:p>
            <a:pPr marL="0" lvl="1">
              <a:defRPr/>
            </a:pPr>
            <a:r>
              <a:rPr lang="en-US" altLang="en-US" dirty="0" smtClean="0"/>
              <a:t>Logs of Inspections and Test by Shipyard Competent Person are posted in the immediate vicinity of the space / tank along with the Marine Chemist Certification.  These locations will typically be:</a:t>
            </a:r>
          </a:p>
          <a:p>
            <a:pPr marL="117475" lvl="1" indent="-117475">
              <a:buFontTx/>
              <a:buChar char="•"/>
              <a:tabLst>
                <a:tab pos="58738" algn="l"/>
              </a:tabLst>
              <a:defRPr/>
            </a:pPr>
            <a:r>
              <a:rPr lang="en-US" altLang="en-US" dirty="0" smtClean="0"/>
              <a:t> Main accesses to spaces</a:t>
            </a:r>
          </a:p>
          <a:p>
            <a:pPr marL="117475" lvl="1" indent="-117475">
              <a:buFontTx/>
              <a:buChar char="•"/>
              <a:tabLst>
                <a:tab pos="58738" algn="l"/>
              </a:tabLst>
              <a:defRPr/>
            </a:pPr>
            <a:r>
              <a:rPr lang="en-US" altLang="en-US" dirty="0" smtClean="0"/>
              <a:t> Escape trunks</a:t>
            </a:r>
          </a:p>
          <a:p>
            <a:pPr marL="117475" lvl="1" indent="-117475">
              <a:buFontTx/>
              <a:buChar char="•"/>
              <a:tabLst>
                <a:tab pos="58738" algn="l"/>
              </a:tabLst>
              <a:defRPr/>
            </a:pPr>
            <a:r>
              <a:rPr lang="en-US" altLang="en-US" dirty="0" smtClean="0"/>
              <a:t> Sand holes</a:t>
            </a:r>
          </a:p>
          <a:p>
            <a:pPr marL="117475" lvl="1" indent="-117475">
              <a:buFontTx/>
              <a:buChar char="•"/>
              <a:tabLst>
                <a:tab pos="58738" algn="l"/>
              </a:tabLst>
              <a:defRPr/>
            </a:pPr>
            <a:r>
              <a:rPr lang="en-US" altLang="en-US" dirty="0" smtClean="0"/>
              <a:t> Cut out to spaces</a:t>
            </a:r>
          </a:p>
          <a:p>
            <a:pPr marL="117475" lvl="1" indent="-117475">
              <a:buFontTx/>
              <a:buChar char="•"/>
              <a:tabLst>
                <a:tab pos="58738" algn="l"/>
              </a:tabLst>
              <a:defRPr/>
            </a:pPr>
            <a:r>
              <a:rPr lang="en-US" altLang="en-US" dirty="0" smtClean="0"/>
              <a:t> Any opening into a confined / enclosed space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8AE0171-7508-4470-AAB0-2C17176DB2FD}" type="slidenum">
              <a:rPr lang="en-US" altLang="en-US"/>
              <a:pPr>
                <a:spcBef>
                  <a:spcPct val="0"/>
                </a:spcBef>
              </a:pPr>
              <a:t>8</a:t>
            </a:fld>
            <a:endParaRPr lang="en-US" altLang="en-US"/>
          </a:p>
        </p:txBody>
      </p:sp>
      <p:sp>
        <p:nvSpPr>
          <p:cNvPr id="22532" name="Content Placeholder 2"/>
          <p:cNvSpPr>
            <a:spLocks noGrp="1"/>
          </p:cNvSpPr>
          <p:nvPr>
            <p:ph type="body" idx="1"/>
          </p:nvPr>
        </p:nvSpPr>
        <p:spPr>
          <a:xfrm>
            <a:off x="708025" y="4451350"/>
            <a:ext cx="2835275" cy="427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Resolve With Your Company – </a:t>
            </a:r>
            <a:r>
              <a:rPr lang="en-US" altLang="en-US" dirty="0" smtClean="0"/>
              <a:t>Follow your chain of command.  Go to your Lead, Supervisor or Safety Technician.  However, if this fails you should file a valid complaint.  </a:t>
            </a:r>
          </a:p>
          <a:p>
            <a:endParaRPr lang="en-US" altLang="en-US" b="1" dirty="0" smtClean="0"/>
          </a:p>
          <a:p>
            <a:r>
              <a:rPr lang="en-US" altLang="en-US" b="1" dirty="0" smtClean="0"/>
              <a:t>Online</a:t>
            </a:r>
            <a:r>
              <a:rPr lang="en-US" altLang="en-US" dirty="0" smtClean="0"/>
              <a:t> - Go to the Online </a:t>
            </a:r>
            <a:r>
              <a:rPr lang="en-US" altLang="en-US" dirty="0" smtClean="0">
                <a:hlinkClick r:id="rId3" tooltip="Online Complaint Form"/>
              </a:rPr>
              <a:t>Complaint Form</a:t>
            </a:r>
            <a:r>
              <a:rPr lang="en-US" altLang="en-US" dirty="0" smtClean="0"/>
              <a:t>. Written complaints that are signed by workers or their representative and submitted to an OSHA Area or Regional office are more likely to result in onsite OSHA inspections. </a:t>
            </a:r>
          </a:p>
          <a:p>
            <a:endParaRPr lang="en-US" altLang="en-US" dirty="0" smtClean="0"/>
          </a:p>
          <a:p>
            <a:r>
              <a:rPr lang="en-US" altLang="en-US" b="1" dirty="0" smtClean="0"/>
              <a:t>Telephone</a:t>
            </a:r>
            <a:r>
              <a:rPr lang="en-US" altLang="en-US" dirty="0" smtClean="0"/>
              <a:t> - your local </a:t>
            </a:r>
            <a:r>
              <a:rPr lang="en-US" altLang="en-US" dirty="0" smtClean="0">
                <a:hlinkClick r:id="rId4" tooltip="local OSHA Office"/>
              </a:rPr>
              <a:t>OSHA Regional or Area Office</a:t>
            </a:r>
            <a:r>
              <a:rPr lang="en-US" altLang="en-US" dirty="0" smtClean="0"/>
              <a:t>. OSHA staff can discuss your complaint and respond to any questions you have call 1</a:t>
            </a:r>
            <a:r>
              <a:rPr lang="en-US" altLang="en-US" b="1" dirty="0" smtClean="0"/>
              <a:t>-800-321-OSHA</a:t>
            </a:r>
            <a:r>
              <a:rPr lang="en-US" altLang="en-US" dirty="0" smtClean="0"/>
              <a:t>.  </a:t>
            </a:r>
            <a:endParaRPr lang="en-US" altLang="en-US" sz="1400" b="1" dirty="0" smtClean="0"/>
          </a:p>
          <a:p>
            <a:endParaRPr lang="en-US" altLang="en-US" sz="1400" dirty="0" smtClean="0"/>
          </a:p>
          <a:p>
            <a:endParaRPr lang="en-US" altLang="en-US" dirty="0" smtClean="0"/>
          </a:p>
        </p:txBody>
      </p:sp>
      <p:sp>
        <p:nvSpPr>
          <p:cNvPr id="22533" name="Content Placeholder 3"/>
          <p:cNvSpPr txBox="1">
            <a:spLocks/>
          </p:cNvSpPr>
          <p:nvPr/>
        </p:nvSpPr>
        <p:spPr bwMode="auto">
          <a:xfrm>
            <a:off x="3695700" y="4457700"/>
            <a:ext cx="2670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02" tIns="45851" rIns="91702" bIns="45851"/>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20000"/>
              </a:spcBef>
            </a:pPr>
            <a:r>
              <a:rPr lang="en-US" altLang="en-US" sz="1300" b="1" dirty="0" smtClean="0">
                <a:latin typeface="Calibri" pitchFamily="34" charset="0"/>
              </a:rPr>
              <a:t>Download </a:t>
            </a:r>
            <a:r>
              <a:rPr lang="en-US" altLang="en-US" sz="1300" b="1" dirty="0">
                <a:latin typeface="Calibri" pitchFamily="34" charset="0"/>
              </a:rPr>
              <a:t>and Fax/Mail</a:t>
            </a:r>
            <a:r>
              <a:rPr lang="en-US" altLang="en-US" sz="1300" dirty="0">
                <a:latin typeface="Calibri" pitchFamily="34" charset="0"/>
              </a:rPr>
              <a:t> - Download the OSHA </a:t>
            </a:r>
            <a:r>
              <a:rPr lang="en-US" altLang="en-US" sz="1300" dirty="0">
                <a:latin typeface="Calibri" pitchFamily="34" charset="0"/>
                <a:hlinkClick r:id="rId5" tooltip="OSHA Complaint Form PDF"/>
              </a:rPr>
              <a:t>complaint form</a:t>
            </a:r>
            <a:r>
              <a:rPr lang="en-US" altLang="en-US" sz="1300" dirty="0">
                <a:latin typeface="Calibri" pitchFamily="34" charset="0"/>
              </a:rPr>
              <a:t>* [</a:t>
            </a:r>
            <a:r>
              <a:rPr lang="en-US" altLang="en-US" sz="1300" dirty="0" err="1">
                <a:latin typeface="Calibri" pitchFamily="34" charset="0"/>
                <a:hlinkClick r:id="rId6" tooltip="OSHA 7 form - PDF 160K"/>
              </a:rPr>
              <a:t>En</a:t>
            </a:r>
            <a:r>
              <a:rPr lang="en-US" altLang="en-US" sz="1300" dirty="0">
                <a:latin typeface="Calibri" pitchFamily="34" charset="0"/>
                <a:hlinkClick r:id="rId6" tooltip="OSHA 7 form - PDF 160K"/>
              </a:rPr>
              <a:t> </a:t>
            </a:r>
            <a:r>
              <a:rPr lang="en-US" altLang="en-US" sz="1300" dirty="0" err="1">
                <a:latin typeface="Calibri" pitchFamily="34" charset="0"/>
                <a:hlinkClick r:id="rId6" tooltip="OSHA 7 form - PDF 160K"/>
              </a:rPr>
              <a:t>Español</a:t>
            </a:r>
            <a:r>
              <a:rPr lang="en-US" altLang="en-US" sz="1300" dirty="0">
                <a:latin typeface="Calibri" pitchFamily="34" charset="0"/>
              </a:rPr>
              <a:t>*] (or request a copy from your local </a:t>
            </a:r>
            <a:r>
              <a:rPr lang="en-US" altLang="en-US" sz="1300" dirty="0">
                <a:latin typeface="Calibri" pitchFamily="34" charset="0"/>
                <a:hlinkClick r:id="rId4"/>
              </a:rPr>
              <a:t>OSHA Regional or Area Office</a:t>
            </a:r>
            <a:r>
              <a:rPr lang="en-US" altLang="en-US" sz="1300" dirty="0">
                <a:latin typeface="Calibri" pitchFamily="34" charset="0"/>
              </a:rPr>
              <a:t>), complete it and then fax or mail it back to your local OSHA Regional or Area Office. Written complaints that are signed by a worker or representative and submitted to the closest OSHA Area Office are more likely to result in onsite OSHA inspections. Please include your name, address and telephone number so we can contact you to follow up. This information is confidential.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03C0631-8858-4D7E-AE4E-D810BC114EC6}" type="slidenum">
              <a:rPr lang="en-US" altLang="en-US"/>
              <a:pPr>
                <a:spcBef>
                  <a:spcPct val="0"/>
                </a:spcBef>
              </a:pPr>
              <a:t>80</a:t>
            </a:fld>
            <a:endParaRPr lang="en-US" altLang="en-US"/>
          </a:p>
        </p:txBody>
      </p:sp>
      <p:sp>
        <p:nvSpPr>
          <p:cNvPr id="172035" name="Rectangle 2"/>
          <p:cNvSpPr>
            <a:spLocks noGrp="1" noRot="1" noChangeAspect="1" noChangeArrowheads="1" noTextEdit="1"/>
          </p:cNvSpPr>
          <p:nvPr>
            <p:ph type="sldImg"/>
          </p:nvPr>
        </p:nvSpPr>
        <p:spPr>
          <a:xfrm>
            <a:off x="1257300" y="746125"/>
            <a:ext cx="4572000" cy="3429000"/>
          </a:xfrm>
          <a:ln/>
        </p:spPr>
      </p:sp>
      <p:sp>
        <p:nvSpPr>
          <p:cNvPr id="172036" name="Rectangle 3"/>
          <p:cNvSpPr>
            <a:spLocks noGrp="1" noChangeArrowheads="1"/>
          </p:cNvSpPr>
          <p:nvPr>
            <p:ph type="body" idx="1"/>
          </p:nvPr>
        </p:nvSpPr>
        <p:spPr>
          <a:xfrm>
            <a:off x="944563" y="4451350"/>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smtClean="0"/>
              <a:t>Safe For Workers </a:t>
            </a:r>
            <a:r>
              <a:rPr lang="en-US" altLang="en-US" dirty="0" smtClean="0"/>
              <a:t>(1915.11)</a:t>
            </a:r>
            <a:endParaRPr lang="en-US" altLang="en-US" sz="800" b="1" dirty="0" smtClean="0"/>
          </a:p>
          <a:p>
            <a:pPr>
              <a:lnSpc>
                <a:spcPct val="90000"/>
              </a:lnSpc>
            </a:pPr>
            <a:r>
              <a:rPr lang="en-US" altLang="en-US" dirty="0" smtClean="0"/>
              <a:t>"Safe for Workers“ - denotes a space that meets the following criteria: </a:t>
            </a:r>
          </a:p>
          <a:p>
            <a:pPr marL="117475" lvl="1">
              <a:lnSpc>
                <a:spcPct val="90000"/>
              </a:lnSpc>
              <a:buClr>
                <a:schemeClr val="tx1"/>
              </a:buClr>
              <a:buFontTx/>
              <a:buChar char="•"/>
            </a:pPr>
            <a:r>
              <a:rPr lang="en-US" altLang="en-US" dirty="0" smtClean="0"/>
              <a:t> The oxygen content of the atmosphere is at least 19.5 percent and below 22 percent by volume</a:t>
            </a:r>
          </a:p>
          <a:p>
            <a:pPr marL="117475" lvl="1">
              <a:lnSpc>
                <a:spcPct val="90000"/>
              </a:lnSpc>
              <a:buClr>
                <a:schemeClr val="tx1"/>
              </a:buClr>
            </a:pPr>
            <a:r>
              <a:rPr lang="en-US" altLang="en-US" dirty="0" smtClean="0"/>
              <a:t>  </a:t>
            </a:r>
          </a:p>
          <a:p>
            <a:pPr marL="117475" lvl="1">
              <a:lnSpc>
                <a:spcPct val="90000"/>
              </a:lnSpc>
              <a:buClr>
                <a:schemeClr val="tx1"/>
              </a:buClr>
              <a:buFontTx/>
              <a:buChar char="•"/>
            </a:pPr>
            <a:r>
              <a:rPr lang="en-US" altLang="en-US" dirty="0" smtClean="0"/>
              <a:t> Any toxic materials in the atmosphere associated with cargo, fuel,  tank coatings, or </a:t>
            </a:r>
            <a:r>
              <a:rPr lang="en-US" altLang="en-US" dirty="0" err="1" smtClean="0"/>
              <a:t>inerting</a:t>
            </a:r>
            <a:r>
              <a:rPr lang="en-US" altLang="en-US" dirty="0" smtClean="0"/>
              <a:t> media are within permissible concentrations at the time of the inspection</a:t>
            </a:r>
          </a:p>
          <a:p>
            <a:pPr marL="117475" lvl="1">
              <a:lnSpc>
                <a:spcPct val="90000"/>
              </a:lnSpc>
              <a:buClr>
                <a:schemeClr val="tx1"/>
              </a:buClr>
            </a:pPr>
            <a:endParaRPr lang="en-US" altLang="en-US" sz="800" dirty="0" smtClean="0"/>
          </a:p>
          <a:p>
            <a:pPr marL="117475" lvl="1">
              <a:lnSpc>
                <a:spcPct val="90000"/>
              </a:lnSpc>
              <a:buClr>
                <a:schemeClr val="tx1"/>
              </a:buClr>
              <a:buFontTx/>
              <a:buChar char="•"/>
            </a:pPr>
            <a:r>
              <a:rPr lang="en-US" altLang="en-US" dirty="0" smtClean="0"/>
              <a:t> Any residues or materials associated with the work will not produce uncontrolled release of toxic materials under existing atmospheric conditions while maintained as directed</a:t>
            </a:r>
          </a:p>
          <a:p>
            <a:pPr marL="117475" lvl="1">
              <a:lnSpc>
                <a:spcPct val="90000"/>
              </a:lnSpc>
              <a:buClr>
                <a:schemeClr val="tx1"/>
              </a:buClr>
              <a:buFontTx/>
              <a:buChar char="•"/>
            </a:pPr>
            <a:endParaRPr lang="en-US" altLang="en-US" sz="800" dirty="0" smtClean="0"/>
          </a:p>
          <a:p>
            <a:pPr marL="117475" lvl="1">
              <a:lnSpc>
                <a:spcPct val="90000"/>
              </a:lnSpc>
              <a:buClr>
                <a:schemeClr val="tx1"/>
              </a:buClr>
              <a:buFontTx/>
              <a:buChar char="•"/>
            </a:pPr>
            <a:r>
              <a:rPr lang="en-US" altLang="en-US" dirty="0" smtClean="0"/>
              <a:t> The concentration of flammable vapors is below 10 percent of the lower explosive limit (LEL)</a:t>
            </a:r>
          </a:p>
          <a:p>
            <a:pPr marL="117475" lvl="1">
              <a:lnSpc>
                <a:spcPct val="90000"/>
              </a:lnSpc>
              <a:buClr>
                <a:schemeClr val="tx1"/>
              </a:buClr>
              <a:buFontTx/>
              <a:buChar char="•"/>
            </a:pPr>
            <a:endParaRPr lang="en-US" altLang="en-US" dirty="0" smtClean="0"/>
          </a:p>
          <a:p>
            <a:pPr marL="117475" lvl="1">
              <a:lnSpc>
                <a:spcPct val="90000"/>
              </a:lnSpc>
              <a:buClr>
                <a:schemeClr val="tx1"/>
              </a:buClr>
            </a:pPr>
            <a:r>
              <a:rPr lang="en-US" altLang="en-US" b="1" dirty="0" smtClean="0"/>
              <a:t>This Golden Rod Update Log means that you may enter the space to perform cold work, but no hot work is allowed.</a:t>
            </a:r>
          </a:p>
          <a:p>
            <a:pPr marL="117475" lvl="1">
              <a:lnSpc>
                <a:spcPct val="90000"/>
              </a:lnSpc>
              <a:buClr>
                <a:schemeClr val="tx1"/>
              </a:buClr>
            </a:pPr>
            <a:r>
              <a:rPr lang="en-US" altLang="en-US" b="1" dirty="0" smtClean="0"/>
              <a:t>What condition or conditions might warrant a Golden Rod update log?</a:t>
            </a:r>
            <a:endParaRPr lang="en-US" altLang="en-US" dirty="0" smtClean="0"/>
          </a:p>
          <a:p>
            <a:pPr marL="117475" lvl="1">
              <a:lnSpc>
                <a:spcPct val="90000"/>
              </a:lnSpc>
              <a:buClr>
                <a:schemeClr val="tx1"/>
              </a:buClr>
            </a:pPr>
            <a:r>
              <a:rPr lang="en-US" altLang="en-US" b="1" dirty="0" smtClean="0"/>
              <a:t>____________________________________________________________</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46D0072-6078-4C9B-8861-C359AF25592D}" type="slidenum">
              <a:rPr lang="en-US" altLang="en-US"/>
              <a:pPr>
                <a:spcBef>
                  <a:spcPct val="0"/>
                </a:spcBef>
              </a:pPr>
              <a:t>81</a:t>
            </a:fld>
            <a:endParaRPr lang="en-US" altLang="en-US"/>
          </a:p>
        </p:txBody>
      </p:sp>
      <p:sp>
        <p:nvSpPr>
          <p:cNvPr id="174083" name="Rectangle 2"/>
          <p:cNvSpPr>
            <a:spLocks noGrp="1" noRot="1" noChangeAspect="1" noChangeArrowheads="1" noTextEdit="1"/>
          </p:cNvSpPr>
          <p:nvPr>
            <p:ph type="sldImg"/>
          </p:nvPr>
        </p:nvSpPr>
        <p:spPr>
          <a:xfrm>
            <a:off x="1257300" y="746125"/>
            <a:ext cx="4572000" cy="3429000"/>
          </a:xfrm>
          <a:ln/>
        </p:spPr>
      </p:sp>
      <p:sp>
        <p:nvSpPr>
          <p:cNvPr id="174084"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dirty="0" smtClean="0"/>
              <a:t>Safe For Hot Work </a:t>
            </a:r>
            <a:r>
              <a:rPr lang="en-US" altLang="en-US" dirty="0" smtClean="0"/>
              <a:t>(1915.11)</a:t>
            </a:r>
            <a:endParaRPr lang="en-US" altLang="en-US" sz="800" b="1" dirty="0" smtClean="0"/>
          </a:p>
          <a:p>
            <a:pPr>
              <a:lnSpc>
                <a:spcPct val="90000"/>
              </a:lnSpc>
            </a:pPr>
            <a:r>
              <a:rPr lang="en-US" altLang="en-US" dirty="0" smtClean="0"/>
              <a:t>"Safe for Hot Work" - denotes a space that meets </a:t>
            </a:r>
            <a:r>
              <a:rPr lang="en-US" altLang="en-US" u="sng" dirty="0" smtClean="0"/>
              <a:t>all</a:t>
            </a:r>
            <a:r>
              <a:rPr lang="en-US" altLang="en-US" dirty="0" smtClean="0"/>
              <a:t> of the following criteria:</a:t>
            </a:r>
          </a:p>
          <a:p>
            <a:pPr marL="117475" lvl="1">
              <a:lnSpc>
                <a:spcPct val="90000"/>
              </a:lnSpc>
              <a:buClr>
                <a:schemeClr val="tx1"/>
              </a:buClr>
              <a:buFontTx/>
              <a:buChar char="•"/>
            </a:pPr>
            <a:r>
              <a:rPr lang="en-US" altLang="en-US" dirty="0" smtClean="0"/>
              <a:t> The oxygen content of the atmosphere does not exceed 22.0 percent  by volume</a:t>
            </a:r>
          </a:p>
          <a:p>
            <a:pPr marL="117475" lvl="1">
              <a:lnSpc>
                <a:spcPct val="90000"/>
              </a:lnSpc>
              <a:buClr>
                <a:schemeClr val="tx1"/>
              </a:buClr>
            </a:pPr>
            <a:endParaRPr lang="en-US" altLang="en-US" sz="800" dirty="0" smtClean="0"/>
          </a:p>
          <a:p>
            <a:pPr marL="117475" lvl="1">
              <a:lnSpc>
                <a:spcPct val="90000"/>
              </a:lnSpc>
              <a:buClr>
                <a:schemeClr val="tx1"/>
              </a:buClr>
              <a:buFontTx/>
              <a:buChar char="•"/>
            </a:pPr>
            <a:r>
              <a:rPr lang="en-US" altLang="en-US" dirty="0" smtClean="0"/>
              <a:t> The concentration of flammable vapors in the atmosphere is less than 10 percent of the lower explosive limit</a:t>
            </a:r>
          </a:p>
          <a:p>
            <a:pPr marL="117475" lvl="1">
              <a:lnSpc>
                <a:spcPct val="90000"/>
              </a:lnSpc>
              <a:buClr>
                <a:schemeClr val="tx1"/>
              </a:buClr>
            </a:pPr>
            <a:endParaRPr lang="en-US" altLang="en-US" sz="800" dirty="0" smtClean="0"/>
          </a:p>
          <a:p>
            <a:pPr marL="117475" lvl="1">
              <a:lnSpc>
                <a:spcPct val="90000"/>
              </a:lnSpc>
              <a:buClr>
                <a:schemeClr val="tx1"/>
              </a:buClr>
              <a:buFontTx/>
              <a:buChar char="•"/>
            </a:pPr>
            <a:r>
              <a:rPr lang="en-US" altLang="en-US" dirty="0" smtClean="0"/>
              <a:t> The residues or materials in the space are not capable of  producing a higher concentration than permitted in paragraph (1) or (2) of the above, under existing atmospheric conditions in the presence of hot work and while maintained as directed by the Marine Chemist or competent person </a:t>
            </a:r>
          </a:p>
          <a:p>
            <a:pPr marL="117475" lvl="1">
              <a:lnSpc>
                <a:spcPct val="90000"/>
              </a:lnSpc>
              <a:buClr>
                <a:schemeClr val="tx1"/>
              </a:buClr>
            </a:pPr>
            <a:endParaRPr lang="en-US" altLang="en-US" sz="800" dirty="0" smtClean="0"/>
          </a:p>
          <a:p>
            <a:pPr marL="117475" lvl="1">
              <a:lnSpc>
                <a:spcPct val="90000"/>
              </a:lnSpc>
              <a:buClr>
                <a:schemeClr val="tx1"/>
              </a:buClr>
              <a:buFontTx/>
              <a:buChar char="•"/>
            </a:pPr>
            <a:r>
              <a:rPr lang="en-US" altLang="en-US" dirty="0" smtClean="0"/>
              <a:t> All adjacent spaces have been cleaned, or </a:t>
            </a:r>
            <a:r>
              <a:rPr lang="en-US" altLang="en-US" dirty="0" err="1" smtClean="0"/>
              <a:t>inerted</a:t>
            </a:r>
            <a:r>
              <a:rPr lang="en-US" altLang="en-US" dirty="0" smtClean="0"/>
              <a:t>, or treated sufficiently to prevent the spread of fire</a:t>
            </a:r>
          </a:p>
          <a:p>
            <a:pPr marL="117475" lvl="1">
              <a:lnSpc>
                <a:spcPct val="90000"/>
              </a:lnSpc>
              <a:buClr>
                <a:schemeClr val="tx1"/>
              </a:buClr>
              <a:buFontTx/>
              <a:buChar char="•"/>
            </a:pPr>
            <a:endParaRPr lang="en-US" altLang="en-US" dirty="0" smtClean="0"/>
          </a:p>
          <a:p>
            <a:pPr marL="117475" lvl="1">
              <a:lnSpc>
                <a:spcPct val="90000"/>
              </a:lnSpc>
              <a:buClr>
                <a:schemeClr val="tx1"/>
              </a:buClr>
            </a:pPr>
            <a:r>
              <a:rPr lang="en-US" altLang="en-US" b="1" dirty="0" smtClean="0"/>
              <a:t>This Green Update Log means that you may enter and perform hot work.</a:t>
            </a:r>
            <a:endParaRPr lang="en-US" altLang="en-US" dirty="0" smtClean="0"/>
          </a:p>
          <a:p>
            <a:pPr marL="117475" lvl="1">
              <a:lnSpc>
                <a:spcPct val="90000"/>
              </a:lnSpc>
              <a:buClr>
                <a:schemeClr val="tx1"/>
              </a:buClr>
              <a:buFontTx/>
              <a:buChar char="•"/>
            </a:pPr>
            <a:endParaRPr lang="en-US" altLang="en-US" sz="800" dirty="0" smtClean="0"/>
          </a:p>
          <a:p>
            <a:pPr marL="117475" lvl="1">
              <a:lnSpc>
                <a:spcPct val="90000"/>
              </a:lnSpc>
              <a:buClr>
                <a:schemeClr val="tx1"/>
              </a:buClr>
            </a:pPr>
            <a:r>
              <a:rPr lang="en-US" altLang="en-US" dirty="0" smtClean="0"/>
              <a:t>What are the differences between Safe For Workers and Hot Work (Green) and Safe For Workers (Golden – from previous page)?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24240C2-E49E-4EAB-AAE7-B1B19504DDB0}" type="slidenum">
              <a:rPr lang="en-US" altLang="en-US"/>
              <a:pPr>
                <a:spcBef>
                  <a:spcPct val="0"/>
                </a:spcBef>
              </a:pPr>
              <a:t>82</a:t>
            </a:fld>
            <a:endParaRPr lang="en-US" altLang="en-US"/>
          </a:p>
        </p:txBody>
      </p:sp>
      <p:sp>
        <p:nvSpPr>
          <p:cNvPr id="176131" name="Rectangle 2"/>
          <p:cNvSpPr>
            <a:spLocks noGrp="1" noRot="1" noChangeAspect="1" noChangeArrowheads="1" noTextEdit="1"/>
          </p:cNvSpPr>
          <p:nvPr>
            <p:ph type="sldImg"/>
          </p:nvPr>
        </p:nvSpPr>
        <p:spPr>
          <a:xfrm>
            <a:off x="1257300" y="746125"/>
            <a:ext cx="4572000" cy="3429000"/>
          </a:xfrm>
          <a:ln/>
        </p:spPr>
      </p:sp>
      <p:sp>
        <p:nvSpPr>
          <p:cNvPr id="166916" name="Rectangle 3"/>
          <p:cNvSpPr>
            <a:spLocks noGrp="1" noChangeArrowheads="1"/>
          </p:cNvSpPr>
          <p:nvPr>
            <p:ph type="body" idx="1"/>
          </p:nvPr>
        </p:nvSpPr>
        <p:spPr>
          <a:xfrm>
            <a:off x="944563" y="4449763"/>
            <a:ext cx="5511800" cy="40465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n-US" altLang="en-US" b="1" dirty="0" smtClean="0"/>
              <a:t>Safe For Workers </a:t>
            </a:r>
            <a:r>
              <a:rPr lang="en-US" altLang="en-US" dirty="0" smtClean="0"/>
              <a:t>(1915.11)</a:t>
            </a:r>
            <a:endParaRPr lang="en-US" altLang="en-US" b="1" dirty="0" smtClean="0"/>
          </a:p>
          <a:p>
            <a:pPr>
              <a:lnSpc>
                <a:spcPct val="90000"/>
              </a:lnSpc>
              <a:defRPr/>
            </a:pPr>
            <a:r>
              <a:rPr lang="en-US" altLang="en-US" dirty="0" smtClean="0"/>
              <a:t>This certificate (Yellow) indicates a space that is safe for workers,  </a:t>
            </a:r>
            <a:r>
              <a:rPr lang="en-US" altLang="en-US" b="1" dirty="0" smtClean="0"/>
              <a:t>but hot work is limited</a:t>
            </a:r>
          </a:p>
          <a:p>
            <a:pPr marL="117475" lvl="1">
              <a:lnSpc>
                <a:spcPct val="90000"/>
              </a:lnSpc>
              <a:buClr>
                <a:schemeClr val="tx1"/>
              </a:buClr>
              <a:buFontTx/>
              <a:buChar char="•"/>
              <a:defRPr/>
            </a:pPr>
            <a:endParaRPr lang="en-US" altLang="en-US" dirty="0"/>
          </a:p>
          <a:p>
            <a:pPr marL="3175" lvl="1">
              <a:lnSpc>
                <a:spcPct val="90000"/>
              </a:lnSpc>
              <a:buClr>
                <a:schemeClr val="tx1"/>
              </a:buClr>
              <a:defRPr/>
            </a:pPr>
            <a:r>
              <a:rPr lang="en-US" altLang="en-US" b="1" dirty="0" smtClean="0"/>
              <a:t>Limited Hot Work</a:t>
            </a:r>
          </a:p>
          <a:p>
            <a:pPr marL="3175" lvl="1">
              <a:lnSpc>
                <a:spcPct val="90000"/>
              </a:lnSpc>
              <a:buClr>
                <a:schemeClr val="tx1"/>
              </a:buClr>
              <a:defRPr/>
            </a:pPr>
            <a:r>
              <a:rPr lang="en-US" altLang="en-US" dirty="0" smtClean="0"/>
              <a:t>There are restrictions to the type of hot work, and/or the location of the hot work and/or other precautions that must be present.</a:t>
            </a:r>
          </a:p>
          <a:p>
            <a:pPr marL="3175" lvl="1">
              <a:lnSpc>
                <a:spcPct val="90000"/>
              </a:lnSpc>
              <a:buClr>
                <a:schemeClr val="tx1"/>
              </a:buClr>
              <a:defRPr/>
            </a:pPr>
            <a:endParaRPr lang="en-US" altLang="en-US" dirty="0"/>
          </a:p>
          <a:p>
            <a:pPr>
              <a:lnSpc>
                <a:spcPct val="90000"/>
              </a:lnSpc>
              <a:defRPr/>
            </a:pPr>
            <a:r>
              <a:rPr lang="en-US" altLang="en-US" b="1" dirty="0" smtClean="0"/>
              <a:t>Provide at least one example of “limited hot work”.</a:t>
            </a:r>
          </a:p>
          <a:p>
            <a:pPr>
              <a:lnSpc>
                <a:spcPct val="90000"/>
              </a:lnSpc>
              <a:defRPr/>
            </a:pPr>
            <a:endParaRPr lang="en-US" altLang="en-US" b="1" dirty="0" smtClean="0"/>
          </a:p>
          <a:p>
            <a:pPr>
              <a:lnSpc>
                <a:spcPct val="150000"/>
              </a:lnSpc>
              <a:defRPr/>
            </a:pPr>
            <a:r>
              <a:rPr lang="en-US" altLang="en-US" b="1"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82C33C4-B783-4C13-9F67-DF0C323E74A8}" type="slidenum">
              <a:rPr lang="en-US" altLang="en-US"/>
              <a:pPr>
                <a:spcBef>
                  <a:spcPct val="0"/>
                </a:spcBef>
              </a:pPr>
              <a:t>83</a:t>
            </a:fld>
            <a:endParaRPr lang="en-US" altLang="en-US"/>
          </a:p>
        </p:txBody>
      </p:sp>
      <p:sp>
        <p:nvSpPr>
          <p:cNvPr id="178179" name="Rectangle 2"/>
          <p:cNvSpPr>
            <a:spLocks noGrp="1" noRot="1" noChangeAspect="1" noChangeArrowheads="1" noTextEdit="1"/>
          </p:cNvSpPr>
          <p:nvPr>
            <p:ph type="sldImg"/>
          </p:nvPr>
        </p:nvSpPr>
        <p:spPr>
          <a:xfrm>
            <a:off x="1257300" y="746125"/>
            <a:ext cx="4572000" cy="3429000"/>
          </a:xfrm>
          <a:ln/>
        </p:spPr>
      </p:sp>
      <p:sp>
        <p:nvSpPr>
          <p:cNvPr id="178180" name="Rectangle 3"/>
          <p:cNvSpPr>
            <a:spLocks noGrp="1" noChangeArrowheads="1"/>
          </p:cNvSpPr>
          <p:nvPr>
            <p:ph type="body" idx="1"/>
          </p:nvPr>
        </p:nvSpPr>
        <p:spPr>
          <a:xfrm>
            <a:off x="944563" y="4449763"/>
            <a:ext cx="5511800"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t>Enter With Restrictions</a:t>
            </a:r>
            <a:endParaRPr lang="en-US" altLang="en-US" smtClean="0"/>
          </a:p>
          <a:p>
            <a:pPr>
              <a:lnSpc>
                <a:spcPct val="90000"/>
              </a:lnSpc>
            </a:pPr>
            <a:endParaRPr lang="en-US" altLang="en-US" b="1" smtClean="0"/>
          </a:p>
          <a:p>
            <a:pPr>
              <a:lnSpc>
                <a:spcPct val="90000"/>
              </a:lnSpc>
            </a:pPr>
            <a:r>
              <a:rPr lang="en-US" altLang="en-US" smtClean="0"/>
              <a:t>A blue update log indicates that a person may enter the confined space with restrictions.  These restrictions will likely include:</a:t>
            </a:r>
          </a:p>
          <a:p>
            <a:pPr>
              <a:lnSpc>
                <a:spcPct val="90000"/>
              </a:lnSpc>
            </a:pPr>
            <a:endParaRPr lang="en-US" altLang="en-US" smtClean="0"/>
          </a:p>
          <a:p>
            <a:pPr>
              <a:lnSpc>
                <a:spcPct val="90000"/>
              </a:lnSpc>
            </a:pPr>
            <a:r>
              <a:rPr lang="en-US" altLang="en-US" smtClean="0"/>
              <a:t>Engineering Controls: One example - Ventilation</a:t>
            </a:r>
          </a:p>
          <a:p>
            <a:pPr>
              <a:lnSpc>
                <a:spcPct val="90000"/>
              </a:lnSpc>
            </a:pPr>
            <a:endParaRPr lang="en-US" altLang="en-US" smtClean="0"/>
          </a:p>
          <a:p>
            <a:pPr>
              <a:lnSpc>
                <a:spcPct val="90000"/>
              </a:lnSpc>
            </a:pPr>
            <a:r>
              <a:rPr lang="en-US" altLang="en-US" smtClean="0"/>
              <a:t>Specific PPE:  One example – Respirator</a:t>
            </a:r>
          </a:p>
          <a:p>
            <a:pPr>
              <a:lnSpc>
                <a:spcPct val="90000"/>
              </a:lnSpc>
            </a:pPr>
            <a:endParaRPr lang="en-US" altLang="en-US" smtClean="0"/>
          </a:p>
          <a:p>
            <a:pPr algn="ctr">
              <a:lnSpc>
                <a:spcPct val="90000"/>
              </a:lnSpc>
            </a:pPr>
            <a:r>
              <a:rPr lang="en-US" altLang="en-US" b="1" smtClean="0"/>
              <a:t>A blue update log means that no hot work is allowed!</a:t>
            </a:r>
          </a:p>
          <a:p>
            <a:pPr marL="3175" lvl="1" algn="ctr">
              <a:lnSpc>
                <a:spcPct val="90000"/>
              </a:lnSpc>
              <a:buClr>
                <a:schemeClr val="tx1"/>
              </a:buClr>
            </a:pPr>
            <a:endParaRPr lang="en-US" altLang="en-US" smtClean="0"/>
          </a:p>
          <a:p>
            <a:pPr marL="3175" lvl="1">
              <a:lnSpc>
                <a:spcPct val="90000"/>
              </a:lnSpc>
              <a:buClr>
                <a:schemeClr val="tx1"/>
              </a:buClr>
            </a:pPr>
            <a:r>
              <a:rPr lang="en-US" altLang="en-US" smtClean="0"/>
              <a:t>What condition(s) would require a blue Update Log?</a:t>
            </a:r>
          </a:p>
          <a:p>
            <a:pPr>
              <a:lnSpc>
                <a:spcPct val="150000"/>
              </a:lnSpc>
            </a:pPr>
            <a:r>
              <a:rPr lang="en-US" altLang="en-US" b="1"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E2384AA-2AD2-4CB5-B4EB-8D31C30C03F4}" type="slidenum">
              <a:rPr lang="en-US" altLang="en-US"/>
              <a:pPr>
                <a:spcBef>
                  <a:spcPct val="0"/>
                </a:spcBef>
              </a:pPr>
              <a:t>84</a:t>
            </a:fld>
            <a:endParaRPr lang="en-US" altLang="en-US"/>
          </a:p>
        </p:txBody>
      </p:sp>
      <p:sp>
        <p:nvSpPr>
          <p:cNvPr id="180227" name="Rectangle 2"/>
          <p:cNvSpPr>
            <a:spLocks noGrp="1" noRot="1" noChangeAspect="1" noChangeArrowheads="1" noTextEdit="1"/>
          </p:cNvSpPr>
          <p:nvPr>
            <p:ph type="sldImg"/>
          </p:nvPr>
        </p:nvSpPr>
        <p:spPr>
          <a:xfrm>
            <a:off x="1257300" y="746125"/>
            <a:ext cx="4572000" cy="3429000"/>
          </a:xfrm>
          <a:ln/>
        </p:spPr>
      </p:sp>
      <p:sp>
        <p:nvSpPr>
          <p:cNvPr id="168964" name="Rectangle 3"/>
          <p:cNvSpPr>
            <a:spLocks noGrp="1" noChangeArrowheads="1"/>
          </p:cNvSpPr>
          <p:nvPr>
            <p:ph type="body" idx="1"/>
          </p:nvPr>
        </p:nvSpPr>
        <p:spPr>
          <a:xfrm>
            <a:off x="944563" y="4451350"/>
            <a:ext cx="5511800" cy="43497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smtClean="0"/>
              <a:t>Not Safe For Hot Work </a:t>
            </a:r>
            <a:r>
              <a:rPr lang="en-US" altLang="en-US" dirty="0" smtClean="0"/>
              <a:t>(1915.11)</a:t>
            </a:r>
            <a:endParaRPr lang="en-US" altLang="en-US" sz="800" b="1" dirty="0" smtClean="0"/>
          </a:p>
          <a:p>
            <a:pPr>
              <a:defRPr/>
            </a:pPr>
            <a:r>
              <a:rPr lang="en-US" altLang="en-US" dirty="0" smtClean="0"/>
              <a:t>"Not Safe for Hot Work" - denotes a space where hot work may not be performed because the conditions do not meet the criteria for Safe for Hot Work.</a:t>
            </a:r>
          </a:p>
          <a:p>
            <a:pPr>
              <a:defRPr/>
            </a:pPr>
            <a:endParaRPr lang="en-US" altLang="en-US" sz="800" dirty="0" smtClean="0"/>
          </a:p>
          <a:p>
            <a:pPr>
              <a:defRPr/>
            </a:pPr>
            <a:r>
              <a:rPr lang="en-US" altLang="en-US" b="1" dirty="0" smtClean="0"/>
              <a:t>Not Safe For Workers </a:t>
            </a:r>
            <a:r>
              <a:rPr lang="en-US" altLang="en-US" dirty="0" smtClean="0"/>
              <a:t>(1915.11)</a:t>
            </a:r>
            <a:endParaRPr lang="en-US" altLang="en-US" sz="800" b="1" dirty="0" smtClean="0"/>
          </a:p>
          <a:p>
            <a:pPr>
              <a:defRPr/>
            </a:pPr>
            <a:r>
              <a:rPr lang="en-US" altLang="en-US" dirty="0" smtClean="0"/>
              <a:t>"Not Safe for Workers" - denotes a space where an employee may not enter because the conditions do not meet the criteria for Safe for Workers.</a:t>
            </a:r>
          </a:p>
          <a:p>
            <a:pPr>
              <a:defRPr/>
            </a:pPr>
            <a:endParaRPr lang="en-US" altLang="en-US" sz="800" dirty="0" smtClean="0"/>
          </a:p>
          <a:p>
            <a:pPr>
              <a:defRPr/>
            </a:pPr>
            <a:r>
              <a:rPr lang="en-US" b="1" dirty="0" smtClean="0"/>
              <a:t>Immediately Dangerous to Life or Health (IDLH)</a:t>
            </a:r>
            <a:r>
              <a:rPr lang="en-US" dirty="0" smtClean="0"/>
              <a:t> means an atmosphere that poses an immediate threat to life or that is likely to result in acute or immediate severe health effects.</a:t>
            </a:r>
          </a:p>
          <a:p>
            <a:pPr>
              <a:defRPr/>
            </a:pPr>
            <a:endParaRPr lang="en-US" sz="800" dirty="0"/>
          </a:p>
          <a:p>
            <a:pPr marL="3175" lvl="1">
              <a:lnSpc>
                <a:spcPct val="90000"/>
              </a:lnSpc>
              <a:buClr>
                <a:schemeClr val="tx1"/>
              </a:buClr>
              <a:defRPr/>
            </a:pPr>
            <a:r>
              <a:rPr lang="en-US" altLang="en-US" dirty="0" smtClean="0"/>
              <a:t>What condition(s) would require a red update log?</a:t>
            </a:r>
          </a:p>
          <a:p>
            <a:pPr>
              <a:lnSpc>
                <a:spcPct val="150000"/>
              </a:lnSpc>
              <a:defRPr/>
            </a:pPr>
            <a:r>
              <a:rPr lang="en-US" altLang="en-US" b="1" dirty="0" smtClean="0"/>
              <a:t>____________________________________________________________________________________________________________________________________________________________________________________________________________________________________________________________</a:t>
            </a:r>
          </a:p>
          <a:p>
            <a:pPr marL="117475" lvl="1">
              <a:buClr>
                <a:schemeClr val="bg2"/>
              </a:buClr>
              <a:defRPr/>
            </a:pPr>
            <a:endParaRPr lang="en-US" alt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7960E41-3721-48ED-90C3-810614E0C586}" type="slidenum">
              <a:rPr lang="en-US" altLang="en-US"/>
              <a:pPr>
                <a:spcBef>
                  <a:spcPct val="0"/>
                </a:spcBef>
              </a:pPr>
              <a:t>85</a:t>
            </a:fld>
            <a:endParaRPr lang="en-US" altLang="en-US"/>
          </a:p>
        </p:txBody>
      </p:sp>
      <p:sp>
        <p:nvSpPr>
          <p:cNvPr id="182275" name="Rectangle 2"/>
          <p:cNvSpPr>
            <a:spLocks noGrp="1" noRot="1" noChangeAspect="1" noChangeArrowheads="1" noTextEdit="1"/>
          </p:cNvSpPr>
          <p:nvPr>
            <p:ph type="sldImg"/>
          </p:nvPr>
        </p:nvSpPr>
        <p:spPr>
          <a:xfrm>
            <a:off x="1257300" y="746125"/>
            <a:ext cx="4572000" cy="3429000"/>
          </a:xfrm>
          <a:ln/>
        </p:spPr>
      </p:sp>
      <p:sp>
        <p:nvSpPr>
          <p:cNvPr id="182276" name="Rectangle 3"/>
          <p:cNvSpPr>
            <a:spLocks noGrp="1" noChangeArrowheads="1"/>
          </p:cNvSpPr>
          <p:nvPr>
            <p:ph type="body" idx="1"/>
          </p:nvPr>
        </p:nvSpPr>
        <p:spPr>
          <a:xfrm>
            <a:off x="944563" y="4295775"/>
            <a:ext cx="5275262" cy="4373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pPr>
            <a:r>
              <a:rPr lang="en-US" altLang="en-US" smtClean="0">
                <a:solidFill>
                  <a:srgbClr val="000000"/>
                </a:solidFill>
              </a:rPr>
              <a:t>Draw a Line From the Competent Person Update Log “Color” in the left column to the “Status” in the right column</a:t>
            </a:r>
          </a:p>
          <a:p>
            <a:pPr algn="just">
              <a:spcAft>
                <a:spcPct val="50000"/>
              </a:spcAft>
            </a:pPr>
            <a:endParaRPr lang="en-US" altLang="en-US" smtClean="0">
              <a:solidFill>
                <a:srgbClr val="000000"/>
              </a:solidFill>
            </a:endParaRPr>
          </a:p>
          <a:p>
            <a:endParaRPr lang="en-US" altLang="en-US" smtClean="0">
              <a:solidFill>
                <a:srgbClr val="000000"/>
              </a:solidFill>
            </a:endParaRPr>
          </a:p>
          <a:p>
            <a:endParaRPr lang="en-US" altLang="en-US" b="1" smtClean="0"/>
          </a:p>
          <a:p>
            <a:endParaRPr lang="en-US" altLang="en-US" b="1" smtClean="0"/>
          </a:p>
          <a:p>
            <a:endParaRPr lang="en-US" altLang="en-US" smtClean="0"/>
          </a:p>
        </p:txBody>
      </p:sp>
      <p:graphicFrame>
        <p:nvGraphicFramePr>
          <p:cNvPr id="500740" name="Group 4"/>
          <p:cNvGraphicFramePr>
            <a:graphicFrameLocks noGrp="1"/>
          </p:cNvGraphicFramePr>
          <p:nvPr/>
        </p:nvGraphicFramePr>
        <p:xfrm>
          <a:off x="1181100" y="4991100"/>
          <a:ext cx="5038725" cy="3043238"/>
        </p:xfrm>
        <a:graphic>
          <a:graphicData uri="http://schemas.openxmlformats.org/drawingml/2006/table">
            <a:tbl>
              <a:tblPr/>
              <a:tblGrid>
                <a:gridCol w="1426983"/>
                <a:gridCol w="3611742"/>
              </a:tblGrid>
              <a:tr h="3808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Color</a:t>
                      </a:r>
                    </a:p>
                  </a:txBody>
                  <a:tcPr marL="94476" marR="94476" marT="46835" marB="468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Status</a:t>
                      </a:r>
                    </a:p>
                  </a:txBody>
                  <a:tcPr marL="94476" marR="94476" marT="46835" marB="468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3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Green</a:t>
                      </a:r>
                    </a:p>
                  </a:txBody>
                  <a:tcPr marL="94476" marR="94476" marT="46835" marB="468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safe for hot work</a:t>
                      </a:r>
                    </a:p>
                  </a:txBody>
                  <a:tcPr marL="94476" marR="94476" marT="46835" marB="468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3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Yellow</a:t>
                      </a:r>
                    </a:p>
                  </a:txBody>
                  <a:tcPr marL="94476" marR="94476" marT="46835" marB="468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limited hot work</a:t>
                      </a:r>
                    </a:p>
                  </a:txBody>
                  <a:tcPr marL="94476" marR="94476" marT="46835" marB="468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Orange/Golden Rod</a:t>
                      </a:r>
                    </a:p>
                  </a:txBody>
                  <a:tcPr marL="94476" marR="94476" marT="46835" marB="468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and </a:t>
                      </a:r>
                      <a:r>
                        <a:rPr kumimoji="0" lang="en-US" sz="1200" b="0" i="0" u="sng" strike="noStrike" cap="none" normalizeH="0" baseline="0" dirty="0" smtClean="0">
                          <a:ln>
                            <a:noFill/>
                          </a:ln>
                          <a:solidFill>
                            <a:schemeClr val="tx1"/>
                          </a:solidFill>
                          <a:effectLst/>
                          <a:latin typeface="Arial" charset="0"/>
                        </a:rPr>
                        <a:t>no hot work</a:t>
                      </a:r>
                    </a:p>
                  </a:txBody>
                  <a:tcPr marL="94476" marR="94476" marT="46835" marB="468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Blue</a:t>
                      </a:r>
                    </a:p>
                  </a:txBody>
                  <a:tcPr marL="94476" marR="94476" marT="46835" marB="468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Safe for workers with </a:t>
                      </a:r>
                      <a:r>
                        <a:rPr kumimoji="0" lang="en-US" sz="1200" b="0" i="0" u="sng" strike="noStrike" cap="none" normalizeH="0" baseline="0" dirty="0" smtClean="0">
                          <a:ln>
                            <a:noFill/>
                          </a:ln>
                          <a:solidFill>
                            <a:schemeClr val="tx1"/>
                          </a:solidFill>
                          <a:effectLst/>
                          <a:latin typeface="Arial" charset="0"/>
                        </a:rPr>
                        <a:t>restrictions and not safe for hot work</a:t>
                      </a:r>
                    </a:p>
                  </a:txBody>
                  <a:tcPr marL="94476" marR="94476" marT="46835" marB="468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493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Red</a:t>
                      </a:r>
                    </a:p>
                  </a:txBody>
                  <a:tcPr marL="94476" marR="94476" marT="46835" marB="4683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Not safe for workers and </a:t>
                      </a:r>
                      <a:r>
                        <a:rPr kumimoji="0" lang="en-US" sz="1200" b="0" i="0" u="sng" strike="noStrike" cap="none" normalizeH="0" baseline="0" dirty="0" smtClean="0">
                          <a:ln>
                            <a:noFill/>
                          </a:ln>
                          <a:solidFill>
                            <a:schemeClr val="tx1"/>
                          </a:solidFill>
                          <a:effectLst/>
                          <a:latin typeface="Arial" charset="0"/>
                        </a:rPr>
                        <a:t>not safe for hot work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476" marR="94476" marT="46835" marB="4683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3959C9D-E0FD-4FD1-9428-B4818C090114}" type="slidenum">
              <a:rPr lang="en-US" altLang="en-US"/>
              <a:pPr>
                <a:spcBef>
                  <a:spcPct val="0"/>
                </a:spcBef>
              </a:pPr>
              <a:t>86</a:t>
            </a:fld>
            <a:endParaRPr lang="en-US" altLang="en-US"/>
          </a:p>
        </p:txBody>
      </p:sp>
      <p:sp>
        <p:nvSpPr>
          <p:cNvPr id="184323" name="Rectangle 2"/>
          <p:cNvSpPr>
            <a:spLocks noGrp="1" noRot="1" noChangeAspect="1" noChangeArrowheads="1" noTextEdit="1"/>
          </p:cNvSpPr>
          <p:nvPr>
            <p:ph type="sldImg"/>
          </p:nvPr>
        </p:nvSpPr>
        <p:spPr>
          <a:xfrm>
            <a:off x="1257300" y="746125"/>
            <a:ext cx="4572000" cy="3429000"/>
          </a:xfrm>
          <a:ln/>
        </p:spPr>
      </p:sp>
      <p:sp>
        <p:nvSpPr>
          <p:cNvPr id="184324" name="Rectangle 3"/>
          <p:cNvSpPr>
            <a:spLocks noGrp="1" noChangeArrowheads="1"/>
          </p:cNvSpPr>
          <p:nvPr>
            <p:ph type="body" idx="1"/>
          </p:nvPr>
        </p:nvSpPr>
        <p:spPr>
          <a:xfrm>
            <a:off x="944563" y="4449763"/>
            <a:ext cx="5511800" cy="4452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Safe Confined Space Entry Practices continues</a:t>
            </a:r>
          </a:p>
          <a:p>
            <a:endParaRPr lang="en-US" altLang="en-US" b="1" smtClean="0"/>
          </a:p>
          <a:p>
            <a:r>
              <a:rPr lang="en-US" altLang="en-US" smtClean="0"/>
              <a:t>• Post entry requirements (certificate) based on the results of testing; ventilation, respirators, or protective suits may be required.</a:t>
            </a:r>
          </a:p>
          <a:p>
            <a:r>
              <a:rPr lang="en-US" altLang="en-US" smtClean="0"/>
              <a:t>• Be sure that properly working ventilation (e.g. electric fan and blower) is available. Ventilation is normally the best way to remove toxic vapors and to</a:t>
            </a:r>
          </a:p>
          <a:p>
            <a:r>
              <a:rPr lang="en-US" altLang="en-US" smtClean="0"/>
              <a:t>supply clean air to a confined space.</a:t>
            </a:r>
          </a:p>
          <a:p>
            <a:r>
              <a:rPr lang="en-US" altLang="en-US" smtClean="0"/>
              <a:t>• Be aware of what is taken into a confined space. Paints or chemicals in a confined space may cause the atmosphere to become toxic.</a:t>
            </a:r>
          </a:p>
          <a:p>
            <a:r>
              <a:rPr lang="en-US" altLang="en-US" smtClean="0"/>
              <a:t>• Never bring portable internal combustion engines into a confined space. This could lead to carbon monoxide poisoning.</a:t>
            </a:r>
          </a:p>
          <a:p>
            <a:r>
              <a:rPr lang="en-US" altLang="en-US" smtClean="0"/>
              <a:t>• In the event of an emergency, be sure that a plan is in place to contact emergency services. Make sure that the local rescue services are aware of your confined space activity so that they are prepared to respond.</a:t>
            </a:r>
          </a:p>
          <a:p>
            <a:r>
              <a:rPr lang="en-US" altLang="en-US" smtClean="0"/>
              <a:t>A sample plan is outlined in 29 CFR 1915, Subpart P.</a:t>
            </a:r>
          </a:p>
          <a:p>
            <a:r>
              <a:rPr lang="en-US" altLang="en-US" smtClean="0"/>
              <a:t>• Remove all gas hoses from the space when not in use and during breaks (e.g., lunch periods). Test all gas hoses prior to entry to ensure no leak is present.</a:t>
            </a:r>
          </a:p>
          <a:p>
            <a:endParaRPr lang="en-US" altLang="en-US" smtClean="0"/>
          </a:p>
          <a:p>
            <a:endParaRPr lang="en-US" altLang="en-US" smtClean="0"/>
          </a:p>
          <a:p>
            <a:endParaRPr lang="en-US" altLang="en-US" smtClean="0"/>
          </a:p>
          <a:p>
            <a:endParaRPr lang="en-US" altLang="en-US" smtClean="0"/>
          </a:p>
          <a:p>
            <a:pPr lvl="1">
              <a:buClr>
                <a:schemeClr val="bg2"/>
              </a:buClr>
              <a:buFont typeface="Wingdings" pitchFamily="2" charset="2"/>
              <a:buNone/>
            </a:pPr>
            <a:endParaRPr lang="en-US"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7060C2B-2A28-4891-A3A8-9F9CC376B667}" type="slidenum">
              <a:rPr lang="en-US" altLang="en-US"/>
              <a:pPr>
                <a:spcBef>
                  <a:spcPct val="0"/>
                </a:spcBef>
              </a:pPr>
              <a:t>87</a:t>
            </a:fld>
            <a:endParaRPr lang="en-US" altLang="en-US"/>
          </a:p>
        </p:txBody>
      </p:sp>
      <p:sp>
        <p:nvSpPr>
          <p:cNvPr id="186371" name="Rectangle 2"/>
          <p:cNvSpPr>
            <a:spLocks noGrp="1" noRot="1" noChangeAspect="1" noChangeArrowheads="1" noTextEdit="1"/>
          </p:cNvSpPr>
          <p:nvPr>
            <p:ph type="sldImg"/>
          </p:nvPr>
        </p:nvSpPr>
        <p:spPr>
          <a:xfrm>
            <a:off x="1277938" y="781050"/>
            <a:ext cx="4573587" cy="3429000"/>
          </a:xfrm>
          <a:ln/>
        </p:spPr>
      </p:sp>
      <p:sp>
        <p:nvSpPr>
          <p:cNvPr id="186372" name="Rectangle 3"/>
          <p:cNvSpPr>
            <a:spLocks noGrp="1" noChangeArrowheads="1"/>
          </p:cNvSpPr>
          <p:nvPr>
            <p:ph type="body" idx="1"/>
          </p:nvPr>
        </p:nvSpPr>
        <p:spPr>
          <a:xfrm>
            <a:off x="944563" y="4451350"/>
            <a:ext cx="5275262" cy="421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solidFill>
                  <a:srgbClr val="000000"/>
                </a:solidFill>
              </a:rPr>
              <a:t>Condition Changes </a:t>
            </a:r>
            <a:r>
              <a:rPr lang="en-US" altLang="en-US" dirty="0" smtClean="0"/>
              <a:t>(1915.14)</a:t>
            </a:r>
            <a:endParaRPr lang="en-US" altLang="en-US" sz="800" b="1" dirty="0" smtClean="0"/>
          </a:p>
          <a:p>
            <a:r>
              <a:rPr lang="en-US" altLang="en-US" dirty="0" smtClean="0"/>
              <a:t>If a competent person finds that the atmospheric conditions within a certified space fail to meet the applicable requirements of 1915.12, 1915.13, and 1915.14 of this part;</a:t>
            </a:r>
          </a:p>
          <a:p>
            <a:r>
              <a:rPr lang="en-US" altLang="en-US" b="1" i="1" dirty="0" smtClean="0"/>
              <a:t>Work in the certified space must be stopped and may not be resumed until the space has been retested by a Marine Chemist and a new certificate issued in accordance with 1915.14(a).</a:t>
            </a:r>
          </a:p>
          <a:p>
            <a:endParaRPr lang="en-US" altLang="en-US" sz="800" b="1" i="1"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B7867D9-3AE9-4455-ACD6-3B9723F39790}" type="slidenum">
              <a:rPr lang="en-US" altLang="en-US"/>
              <a:pPr>
                <a:spcBef>
                  <a:spcPct val="0"/>
                </a:spcBef>
              </a:pPr>
              <a:t>88</a:t>
            </a:fld>
            <a:endParaRPr lang="en-US" altLang="en-US"/>
          </a:p>
        </p:txBody>
      </p:sp>
      <p:sp>
        <p:nvSpPr>
          <p:cNvPr id="188419"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xfrm>
            <a:off x="708025" y="4451350"/>
            <a:ext cx="5670550" cy="3587750"/>
          </a:xfrm>
          <a:ln/>
        </p:spPr>
        <p:txBody>
          <a:bodyPr/>
          <a:lstStyle/>
          <a:p>
            <a:pPr algn="just">
              <a:lnSpc>
                <a:spcPct val="90000"/>
              </a:lnSpc>
              <a:buFont typeface="Wingdings" pitchFamily="2" charset="2"/>
              <a:buNone/>
              <a:defRPr/>
            </a:pPr>
            <a:r>
              <a:rPr lang="en-US" b="1" dirty="0" smtClean="0">
                <a:solidFill>
                  <a:srgbClr val="000000"/>
                </a:solidFill>
              </a:rPr>
              <a:t>Leaving The Work Area</a:t>
            </a:r>
          </a:p>
          <a:p>
            <a:pPr algn="just">
              <a:lnSpc>
                <a:spcPct val="90000"/>
              </a:lnSpc>
              <a:buFont typeface="Wingdings" pitchFamily="2" charset="2"/>
              <a:buNone/>
              <a:defRPr/>
            </a:pPr>
            <a:r>
              <a:rPr lang="en-US" dirty="0" smtClean="0">
                <a:solidFill>
                  <a:srgbClr val="000000"/>
                </a:solidFill>
              </a:rPr>
              <a:t>When you leave a work area, including at the end of your shift, do not:</a:t>
            </a:r>
          </a:p>
          <a:p>
            <a:pPr algn="just">
              <a:lnSpc>
                <a:spcPct val="90000"/>
              </a:lnSpc>
              <a:buFontTx/>
              <a:buChar char="•"/>
              <a:defRPr/>
            </a:pPr>
            <a:r>
              <a:rPr lang="en-US" dirty="0" smtClean="0">
                <a:solidFill>
                  <a:srgbClr val="000000"/>
                </a:solidFill>
              </a:rPr>
              <a:t> Leave a burning lead, fuel gas hose or cutting torch in a confined space</a:t>
            </a:r>
          </a:p>
          <a:p>
            <a:pPr algn="just">
              <a:lnSpc>
                <a:spcPct val="90000"/>
              </a:lnSpc>
              <a:buFontTx/>
              <a:buChar char="•"/>
              <a:defRPr/>
            </a:pPr>
            <a:r>
              <a:rPr lang="en-US" dirty="0" smtClean="0">
                <a:solidFill>
                  <a:srgbClr val="000000"/>
                </a:solidFill>
                <a:effectLst>
                  <a:outerShdw blurRad="38100" dist="38100" dir="2700000" algn="tl">
                    <a:srgbClr val="C0C0C0"/>
                  </a:outerShdw>
                </a:effectLst>
              </a:rPr>
              <a:t> Leave charged</a:t>
            </a:r>
            <a:r>
              <a:rPr lang="en-US" dirty="0" smtClean="0">
                <a:solidFill>
                  <a:srgbClr val="000000"/>
                </a:solidFill>
              </a:rPr>
              <a:t> compressed gas hoses unattended in an enclosed space greater than </a:t>
            </a:r>
            <a:r>
              <a:rPr lang="en-US" dirty="0" smtClean="0">
                <a:solidFill>
                  <a:srgbClr val="000000"/>
                </a:solidFill>
                <a:effectLst>
                  <a:outerShdw blurRad="38100" dist="38100" dir="2700000" algn="tl">
                    <a:srgbClr val="C0C0C0"/>
                  </a:outerShdw>
                </a:effectLst>
              </a:rPr>
              <a:t>fifteen</a:t>
            </a:r>
            <a:r>
              <a:rPr lang="en-US" dirty="0" smtClean="0">
                <a:solidFill>
                  <a:srgbClr val="000000"/>
                </a:solidFill>
              </a:rPr>
              <a:t> minutes</a:t>
            </a:r>
          </a:p>
          <a:p>
            <a:pPr algn="just">
              <a:lnSpc>
                <a:spcPct val="90000"/>
              </a:lnSpc>
              <a:buFontTx/>
              <a:buChar char="•"/>
              <a:defRPr/>
            </a:pPr>
            <a:r>
              <a:rPr lang="en-US" dirty="0" smtClean="0">
                <a:solidFill>
                  <a:srgbClr val="000000"/>
                </a:solidFill>
              </a:rPr>
              <a:t> Never leave a charged fuel gas hose in a confined space</a:t>
            </a:r>
          </a:p>
          <a:p>
            <a:pPr algn="just">
              <a:lnSpc>
                <a:spcPct val="90000"/>
              </a:lnSpc>
              <a:buFontTx/>
              <a:buChar char="•"/>
              <a:defRPr/>
            </a:pPr>
            <a:r>
              <a:rPr lang="en-US" dirty="0" smtClean="0">
                <a:solidFill>
                  <a:srgbClr val="000000"/>
                </a:solidFill>
              </a:rPr>
              <a:t> Check with your supervisor before leaving the area!</a:t>
            </a:r>
          </a:p>
          <a:p>
            <a:pPr algn="just">
              <a:lnSpc>
                <a:spcPct val="90000"/>
              </a:lnSpc>
              <a:buFontTx/>
              <a:buChar char="•"/>
              <a:defRPr/>
            </a:pPr>
            <a:endParaRPr lang="en-US" dirty="0" smtClean="0">
              <a:solidFill>
                <a:srgbClr val="000000"/>
              </a:solidFill>
            </a:endParaRPr>
          </a:p>
          <a:p>
            <a:pPr algn="just">
              <a:lnSpc>
                <a:spcPct val="90000"/>
              </a:lnSpc>
              <a:defRPr/>
            </a:pPr>
            <a:r>
              <a:rPr lang="en-US" b="1" i="1" dirty="0" smtClean="0">
                <a:solidFill>
                  <a:srgbClr val="000000"/>
                </a:solidFill>
              </a:rPr>
              <a:t>Also, during lunch and at the end of shift bleed off oxy/gas lines for </a:t>
            </a:r>
            <a:r>
              <a:rPr lang="en-US" b="1" i="1" u="sng" dirty="0" smtClean="0">
                <a:solidFill>
                  <a:srgbClr val="000000"/>
                </a:solidFill>
              </a:rPr>
              <a:t>ALL</a:t>
            </a:r>
            <a:r>
              <a:rPr lang="en-US" b="1" i="1" dirty="0" smtClean="0">
                <a:solidFill>
                  <a:srgbClr val="000000"/>
                </a:solidFill>
              </a:rPr>
              <a:t> locations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98C43BE-AB9B-45D2-B385-47418F814C57}" type="slidenum">
              <a:rPr lang="en-US" altLang="en-US"/>
              <a:pPr>
                <a:spcBef>
                  <a:spcPct val="0"/>
                </a:spcBef>
              </a:pPr>
              <a:t>89</a:t>
            </a:fld>
            <a:endParaRPr lang="en-US" altLang="en-US"/>
          </a:p>
        </p:txBody>
      </p:sp>
      <p:sp>
        <p:nvSpPr>
          <p:cNvPr id="190467"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1915 Best Practice/Confined Space Attendant -</a:t>
            </a:r>
            <a:r>
              <a:rPr lang="en-US" altLang="en-US" dirty="0" smtClean="0"/>
              <a:t>)</a:t>
            </a:r>
            <a:endParaRPr lang="en-US" b="1" dirty="0" smtClean="0"/>
          </a:p>
          <a:p>
            <a:pPr>
              <a:defRPr/>
            </a:pPr>
            <a:endParaRPr lang="en-US" dirty="0"/>
          </a:p>
          <a:p>
            <a:pPr>
              <a:defRPr/>
            </a:pPr>
            <a:r>
              <a:rPr lang="en-US" dirty="0" smtClean="0"/>
              <a:t>During </a:t>
            </a:r>
            <a:r>
              <a:rPr lang="en-US" dirty="0"/>
              <a:t>the entry of </a:t>
            </a:r>
            <a:r>
              <a:rPr lang="en-US" dirty="0" smtClean="0"/>
              <a:t>a Permit Required Confined Space</a:t>
            </a:r>
            <a:r>
              <a:rPr lang="en-US" dirty="0"/>
              <a:t>, </a:t>
            </a:r>
            <a:r>
              <a:rPr lang="en-US" dirty="0" smtClean="0"/>
              <a:t>a Confined Space Attendant must </a:t>
            </a:r>
            <a:r>
              <a:rPr lang="en-US" dirty="0"/>
              <a:t>remain in regular contact with the worker(s). </a:t>
            </a:r>
          </a:p>
          <a:p>
            <a:pPr>
              <a:defRPr/>
            </a:pPr>
            <a:endParaRPr lang="en-US" sz="800" dirty="0"/>
          </a:p>
          <a:p>
            <a:pPr marL="235115" indent="-235115">
              <a:lnSpc>
                <a:spcPct val="90000"/>
              </a:lnSpc>
              <a:defRPr/>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xfrm>
            <a:off x="708025" y="4451350"/>
            <a:ext cx="5670550" cy="396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Question One:</a:t>
            </a:r>
          </a:p>
          <a:p>
            <a:pPr>
              <a:lnSpc>
                <a:spcPct val="150000"/>
              </a:lnSpc>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altLang="en-US" dirty="0" smtClean="0"/>
              <a:t>Question Two:</a:t>
            </a:r>
          </a:p>
          <a:p>
            <a:pPr>
              <a:lnSpc>
                <a:spcPct val="150000"/>
              </a:lnSpc>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dirty="0"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6D37478-F390-4239-B145-B37BEC3DD104}" type="slidenum">
              <a:rPr lang="en-US" altLang="en-US"/>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9CF6166-892D-49E9-B8B1-B1A71CB101A0}" type="slidenum">
              <a:rPr lang="en-US" altLang="en-US"/>
              <a:pPr>
                <a:spcBef>
                  <a:spcPct val="0"/>
                </a:spcBef>
              </a:pPr>
              <a:t>90</a:t>
            </a:fld>
            <a:endParaRPr lang="en-US" altLang="en-US"/>
          </a:p>
        </p:txBody>
      </p:sp>
      <p:sp>
        <p:nvSpPr>
          <p:cNvPr id="192515" name="Rectangle 2"/>
          <p:cNvSpPr>
            <a:spLocks noGrp="1" noRot="1" noChangeAspect="1" noChangeArrowheads="1" noTextEdit="1"/>
          </p:cNvSpPr>
          <p:nvPr>
            <p:ph type="sldImg"/>
          </p:nvPr>
        </p:nvSpPr>
        <p:spPr>
          <a:xfrm>
            <a:off x="1257300" y="746125"/>
            <a:ext cx="4572000" cy="3429000"/>
          </a:xfrm>
          <a:ln/>
        </p:spPr>
      </p:sp>
      <p:sp>
        <p:nvSpPr>
          <p:cNvPr id="192516" name="Rectangle 3"/>
          <p:cNvSpPr>
            <a:spLocks noGrp="1" noChangeArrowheads="1"/>
          </p:cNvSpPr>
          <p:nvPr>
            <p:ph type="body" idx="1"/>
          </p:nvPr>
        </p:nvSpPr>
        <p:spPr>
          <a:xfrm>
            <a:off x="944563" y="4449763"/>
            <a:ext cx="5511800" cy="3970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Training </a:t>
            </a:r>
            <a:r>
              <a:rPr lang="en-US" altLang="en-US" dirty="0" smtClean="0"/>
              <a:t>(1915.12)</a:t>
            </a:r>
            <a:endParaRPr lang="en-US" altLang="en-US" b="1" dirty="0" smtClean="0"/>
          </a:p>
          <a:p>
            <a:r>
              <a:rPr lang="en-US" altLang="en-US" dirty="0" smtClean="0"/>
              <a:t>The employer must ensure that each employee that enters a confined or enclosed space and other areas with dangerous atmospheres is trained to perform all required duties safely. Training must address confined space recognition, entry, hazards, PPE, and evacuation.  These topics are not all inclusive, and employers should refer to 1915.12 (d) when designing training.</a:t>
            </a:r>
          </a:p>
          <a:p>
            <a:endParaRPr lang="en-US" altLang="en-US" dirty="0" smtClean="0"/>
          </a:p>
          <a:p>
            <a:r>
              <a:rPr lang="en-US" altLang="en-US" b="1" dirty="0" smtClean="0"/>
              <a:t>NAVSEA 009-07 FY 16</a:t>
            </a:r>
          </a:p>
          <a:p>
            <a:r>
              <a:rPr lang="en-US" altLang="en-US" dirty="0" smtClean="0"/>
              <a:t>3.1.4 Tank cleaning personnel shall be trained annually on safety</a:t>
            </a:r>
          </a:p>
          <a:p>
            <a:r>
              <a:rPr lang="en-US" altLang="en-US" dirty="0" smtClean="0"/>
              <a:t>practices to include a discussion of safety information found in Subparts A,</a:t>
            </a:r>
          </a:p>
          <a:p>
            <a:r>
              <a:rPr lang="en-US" altLang="en-US" dirty="0" smtClean="0"/>
              <a:t>B, and Section 1915.152 of Subpart I of 2.2.</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AFF32BB-25B2-4932-AE5B-226753F40743}" type="slidenum">
              <a:rPr lang="en-US" altLang="en-US"/>
              <a:pPr>
                <a:spcBef>
                  <a:spcPct val="0"/>
                </a:spcBef>
              </a:pPr>
              <a:t>91</a:t>
            </a:fld>
            <a:endParaRPr lang="en-US" alt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708025" y="4451350"/>
            <a:ext cx="5670550" cy="3816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solidFill>
                  <a:srgbClr val="000000"/>
                </a:solidFill>
              </a:rPr>
              <a:t>Detect Atmosphere Changes</a:t>
            </a:r>
          </a:p>
          <a:p>
            <a:endParaRPr lang="en-US" altLang="en-US" b="1" smtClean="0">
              <a:solidFill>
                <a:srgbClr val="000000"/>
              </a:solidFill>
            </a:endParaRPr>
          </a:p>
          <a:p>
            <a:r>
              <a:rPr lang="en-US" altLang="en-US" smtClean="0">
                <a:solidFill>
                  <a:srgbClr val="000000"/>
                </a:solidFill>
              </a:rPr>
              <a:t>In the left column there are smells, odors and tastes that indicate an atmosphere change.  In the right column there are physical symptoms that indicate an atmosphere change.  If you sense any of these… get out of the space!</a:t>
            </a:r>
          </a:p>
          <a:p>
            <a:endParaRPr lang="en-US" altLang="en-US" smtClean="0">
              <a:solidFill>
                <a:srgbClr val="000000"/>
              </a:solidFill>
            </a:endParaRPr>
          </a:p>
          <a:p>
            <a:endParaRPr lang="en-US" altLang="en-US" smtClean="0">
              <a:solidFill>
                <a:srgbClr val="000000"/>
              </a:solidFill>
            </a:endParaRPr>
          </a:p>
        </p:txBody>
      </p:sp>
      <p:graphicFrame>
        <p:nvGraphicFramePr>
          <p:cNvPr id="508932" name="Group 4"/>
          <p:cNvGraphicFramePr>
            <a:graphicFrameLocks noGrp="1"/>
          </p:cNvGraphicFramePr>
          <p:nvPr/>
        </p:nvGraphicFramePr>
        <p:xfrm>
          <a:off x="1181100" y="6013450"/>
          <a:ext cx="4724400" cy="1538288"/>
        </p:xfrm>
        <a:graphic>
          <a:graphicData uri="http://schemas.openxmlformats.org/drawingml/2006/table">
            <a:tbl>
              <a:tblPr/>
              <a:tblGrid>
                <a:gridCol w="2362200"/>
                <a:gridCol w="2362200"/>
              </a:tblGrid>
              <a:tr h="2813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Smell-Odor-Taste</a:t>
                      </a:r>
                    </a:p>
                  </a:txBody>
                  <a:tcPr marL="94488" marR="94488" marT="46891" marB="468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Physical Symptoms</a:t>
                      </a:r>
                    </a:p>
                  </a:txBody>
                  <a:tcPr marL="94488" marR="94488" marT="46891" marB="468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911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Rotten Egg</a:t>
                      </a:r>
                    </a:p>
                  </a:txBody>
                  <a:tcPr marL="94488" marR="94488" marT="46891" marB="468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Tired/Sleepy/Weak</a:t>
                      </a:r>
                    </a:p>
                  </a:txBody>
                  <a:tcPr marL="94488" marR="94488" marT="46891" marB="468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Rotten Fish</a:t>
                      </a:r>
                    </a:p>
                  </a:txBody>
                  <a:tcPr marL="94488" marR="94488" marT="46891" marB="468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Dizziness</a:t>
                      </a:r>
                    </a:p>
                  </a:txBody>
                  <a:tcPr marL="94488" marR="94488" marT="46891" marB="468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Garlic/Spicy</a:t>
                      </a:r>
                    </a:p>
                  </a:txBody>
                  <a:tcPr marL="94488" marR="94488" marT="46891" marB="468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Nausea/Vomiting</a:t>
                      </a:r>
                    </a:p>
                  </a:txBody>
                  <a:tcPr marL="94488" marR="94488" marT="46891" marB="468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26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Sweet/Aromatic</a:t>
                      </a:r>
                    </a:p>
                  </a:txBody>
                  <a:tcPr marL="94488" marR="94488" marT="46891" marB="468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Headache</a:t>
                      </a:r>
                    </a:p>
                  </a:txBody>
                  <a:tcPr marL="94488" marR="94488" marT="46891" marB="468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8F2AA3D-83FD-453C-8998-BF7900A63341}" type="slidenum">
              <a:rPr lang="en-US" altLang="en-US"/>
              <a:pPr>
                <a:spcBef>
                  <a:spcPct val="0"/>
                </a:spcBef>
              </a:pPr>
              <a:t>92</a:t>
            </a:fld>
            <a:endParaRPr lang="en-US" altLang="en-US"/>
          </a:p>
        </p:txBody>
      </p:sp>
      <p:sp>
        <p:nvSpPr>
          <p:cNvPr id="196611"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xfrm>
            <a:off x="708025" y="4451350"/>
            <a:ext cx="5670550" cy="4451350"/>
          </a:xfrm>
          <a:ln/>
        </p:spPr>
        <p:txBody>
          <a:bodyPr/>
          <a:lstStyle/>
          <a:p>
            <a:pPr>
              <a:defRPr/>
            </a:pPr>
            <a:endParaRPr lang="en-US" dirty="0" smtClean="0">
              <a:solidFill>
                <a:srgbClr val="000000"/>
              </a:solidFill>
            </a:endParaRPr>
          </a:p>
          <a:p>
            <a:pPr>
              <a:defRPr/>
            </a:pPr>
            <a:r>
              <a:rPr lang="en-US" b="1" dirty="0" smtClean="0">
                <a:solidFill>
                  <a:srgbClr val="000000"/>
                </a:solidFill>
              </a:rPr>
              <a:t>Why have confined spaces killed so many people?</a:t>
            </a:r>
          </a:p>
          <a:p>
            <a:pPr>
              <a:defRPr/>
            </a:pPr>
            <a:endParaRPr lang="en-US" dirty="0">
              <a:solidFill>
                <a:srgbClr val="000000"/>
              </a:solidFill>
            </a:endParaRPr>
          </a:p>
          <a:p>
            <a:pPr marL="171450" indent="-171450">
              <a:buFont typeface="Arial" panose="020B0604020202020204" pitchFamily="34" charset="0"/>
              <a:buChar char="•"/>
              <a:defRPr/>
            </a:pPr>
            <a:r>
              <a:rPr lang="en-US" dirty="0">
                <a:solidFill>
                  <a:srgbClr val="000000"/>
                </a:solidFill>
              </a:rPr>
              <a:t>Confined spaces are deceiving.  </a:t>
            </a:r>
          </a:p>
          <a:p>
            <a:pPr marL="171450" indent="-171450">
              <a:buFont typeface="Arial" panose="020B0604020202020204" pitchFamily="34" charset="0"/>
              <a:buChar char="•"/>
              <a:defRPr/>
            </a:pPr>
            <a:r>
              <a:rPr lang="en-US" dirty="0">
                <a:solidFill>
                  <a:srgbClr val="000000"/>
                </a:solidFill>
              </a:rPr>
              <a:t>A confined space often appears to be harmless; no danger signs are apparent &amp; the space may have been entered on prior occasions without incident. However, a worker cannot assume that conditions have not changed and that the space is safe for entry each time. </a:t>
            </a:r>
          </a:p>
          <a:p>
            <a:pPr>
              <a:defRPr/>
            </a:pPr>
            <a:endParaRPr lang="en-US" dirty="0">
              <a:solidFill>
                <a:srgbClr val="000000"/>
              </a:solidFill>
            </a:endParaRPr>
          </a:p>
          <a:p>
            <a:pPr>
              <a:defRPr/>
            </a:pPr>
            <a:r>
              <a:rPr lang="en-US" b="1" dirty="0" smtClean="0">
                <a:solidFill>
                  <a:srgbClr val="000000"/>
                </a:solidFill>
              </a:rPr>
              <a:t>Why do so many fatalities result from emergency rescue?</a:t>
            </a:r>
          </a:p>
          <a:p>
            <a:pPr>
              <a:defRPr/>
            </a:pPr>
            <a:r>
              <a:rPr lang="en-US" dirty="0" smtClean="0">
                <a:solidFill>
                  <a:srgbClr val="000000"/>
                </a:solidFill>
              </a:rPr>
              <a:t>Fatalities </a:t>
            </a:r>
            <a:r>
              <a:rPr lang="en-US" dirty="0">
                <a:solidFill>
                  <a:srgbClr val="000000"/>
                </a:solidFill>
              </a:rPr>
              <a:t>can occur when the rescuers:</a:t>
            </a:r>
          </a:p>
          <a:p>
            <a:pPr marL="171450" indent="-171450">
              <a:buFont typeface="Arial" panose="020B0604020202020204" pitchFamily="34" charset="0"/>
              <a:buChar char="•"/>
              <a:defRPr/>
            </a:pPr>
            <a:r>
              <a:rPr lang="en-US" dirty="0">
                <a:solidFill>
                  <a:srgbClr val="000000"/>
                </a:solidFill>
              </a:rPr>
              <a:t>Are overcome by their emotions</a:t>
            </a:r>
          </a:p>
          <a:p>
            <a:pPr marL="171450" indent="-171450">
              <a:buFont typeface="Arial" panose="020B0604020202020204" pitchFamily="34" charset="0"/>
              <a:buChar char="•"/>
              <a:defRPr/>
            </a:pPr>
            <a:r>
              <a:rPr lang="en-US" dirty="0">
                <a:solidFill>
                  <a:srgbClr val="000000"/>
                </a:solidFill>
              </a:rPr>
              <a:t>Take unnecessary chances</a:t>
            </a:r>
          </a:p>
          <a:p>
            <a:pPr marL="171450" indent="-171450">
              <a:buFont typeface="Arial" panose="020B0604020202020204" pitchFamily="34" charset="0"/>
              <a:buChar char="•"/>
              <a:defRPr/>
            </a:pPr>
            <a:r>
              <a:rPr lang="en-US" dirty="0">
                <a:solidFill>
                  <a:srgbClr val="000000"/>
                </a:solidFill>
              </a:rPr>
              <a:t>Do not know the hazards involved</a:t>
            </a:r>
          </a:p>
          <a:p>
            <a:pPr marL="171450" indent="-171450">
              <a:buFont typeface="Arial" panose="020B0604020202020204" pitchFamily="34" charset="0"/>
              <a:buChar char="•"/>
              <a:defRPr/>
            </a:pPr>
            <a:r>
              <a:rPr lang="en-US" dirty="0">
                <a:solidFill>
                  <a:srgbClr val="000000"/>
                </a:solidFill>
              </a:rPr>
              <a:t>Do not have a plan of action</a:t>
            </a:r>
          </a:p>
          <a:p>
            <a:pPr marL="171450" indent="-171450">
              <a:buFont typeface="Arial" panose="020B0604020202020204" pitchFamily="34" charset="0"/>
              <a:buChar char="•"/>
              <a:defRPr/>
            </a:pPr>
            <a:r>
              <a:rPr lang="en-US" dirty="0">
                <a:solidFill>
                  <a:srgbClr val="000000"/>
                </a:solidFill>
              </a:rPr>
              <a:t>Lack </a:t>
            </a:r>
            <a:r>
              <a:rPr lang="en-US" dirty="0" smtClean="0">
                <a:solidFill>
                  <a:srgbClr val="000000"/>
                </a:solidFill>
              </a:rPr>
              <a:t>confined </a:t>
            </a:r>
            <a:r>
              <a:rPr lang="en-US" dirty="0">
                <a:solidFill>
                  <a:srgbClr val="000000"/>
                </a:solidFill>
              </a:rPr>
              <a:t>space rescue training</a:t>
            </a:r>
          </a:p>
          <a:p>
            <a:pPr>
              <a:defRPr/>
            </a:pPr>
            <a:endParaRPr lang="en-US" dirty="0" smtClean="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1F595CD-153F-4B61-8802-58C748D14AC1}" type="slidenum">
              <a:rPr lang="en-US" altLang="en-US"/>
              <a:pPr>
                <a:spcBef>
                  <a:spcPct val="0"/>
                </a:spcBef>
              </a:pPr>
              <a:t>93</a:t>
            </a:fld>
            <a:endParaRPr lang="en-US" altLang="en-US"/>
          </a:p>
        </p:txBody>
      </p:sp>
      <p:sp>
        <p:nvSpPr>
          <p:cNvPr id="198659"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xfrm>
            <a:off x="708025" y="4451350"/>
            <a:ext cx="5670550" cy="4451350"/>
          </a:xfrm>
          <a:ln/>
        </p:spPr>
        <p:txBody>
          <a:bodyPr/>
          <a:lstStyle/>
          <a:p>
            <a:pPr>
              <a:defRPr/>
            </a:pPr>
            <a:r>
              <a:rPr lang="en-US" b="1" dirty="0" smtClean="0">
                <a:solidFill>
                  <a:srgbClr val="000000"/>
                </a:solidFill>
              </a:rPr>
              <a:t>If a Person is Unconscious in a Tank</a:t>
            </a:r>
          </a:p>
          <a:p>
            <a:pPr algn="just">
              <a:spcBef>
                <a:spcPct val="0"/>
              </a:spcBef>
              <a:spcAft>
                <a:spcPct val="50000"/>
              </a:spcAft>
              <a:buFontTx/>
              <a:buChar char="•"/>
              <a:defRPr/>
            </a:pPr>
            <a:r>
              <a:rPr lang="en-US" u="sng" dirty="0" smtClean="0">
                <a:solidFill>
                  <a:srgbClr val="000000"/>
                </a:solidFill>
                <a:effectLst>
                  <a:outerShdw blurRad="38100" dist="38100" dir="2700000" algn="tl">
                    <a:srgbClr val="C0C0C0"/>
                  </a:outerShdw>
                </a:effectLst>
              </a:rPr>
              <a:t> DO NOT ENTER</a:t>
            </a:r>
            <a:r>
              <a:rPr lang="en-US" dirty="0" smtClean="0">
                <a:solidFill>
                  <a:srgbClr val="000000"/>
                </a:solidFill>
              </a:rPr>
              <a:t> the tank</a:t>
            </a:r>
          </a:p>
          <a:p>
            <a:pPr algn="just">
              <a:buFontTx/>
              <a:buChar char="•"/>
              <a:defRPr/>
            </a:pPr>
            <a:r>
              <a:rPr lang="en-US" dirty="0" smtClean="0">
                <a:solidFill>
                  <a:srgbClr val="000000"/>
                </a:solidFill>
              </a:rPr>
              <a:t> More rescuers become the victim</a:t>
            </a:r>
          </a:p>
          <a:p>
            <a:pPr algn="just">
              <a:buFontTx/>
              <a:buChar char="•"/>
              <a:defRPr/>
            </a:pPr>
            <a:r>
              <a:rPr lang="en-US" dirty="0" smtClean="0">
                <a:solidFill>
                  <a:srgbClr val="000000"/>
                </a:solidFill>
              </a:rPr>
              <a:t> 75% rescuers die</a:t>
            </a:r>
          </a:p>
          <a:p>
            <a:pPr algn="just">
              <a:spcAft>
                <a:spcPct val="50000"/>
              </a:spcAft>
              <a:buFontTx/>
              <a:buChar char="•"/>
              <a:defRPr/>
            </a:pPr>
            <a:r>
              <a:rPr lang="en-US" dirty="0" smtClean="0">
                <a:solidFill>
                  <a:srgbClr val="000000"/>
                </a:solidFill>
              </a:rPr>
              <a:t> 65% of those are supervisors</a:t>
            </a:r>
          </a:p>
          <a:p>
            <a:pPr algn="just">
              <a:spcAft>
                <a:spcPct val="50000"/>
              </a:spcAft>
              <a:buFontTx/>
              <a:buChar char="•"/>
              <a:defRPr/>
            </a:pPr>
            <a:r>
              <a:rPr lang="en-US" b="1" dirty="0" smtClean="0">
                <a:solidFill>
                  <a:srgbClr val="000000"/>
                </a:solidFill>
              </a:rPr>
              <a:t>Rescue Procedures (NAVSEA Standard Item 009-07 FY16)</a:t>
            </a:r>
          </a:p>
          <a:p>
            <a:pPr algn="just">
              <a:spcBef>
                <a:spcPts val="0"/>
              </a:spcBef>
              <a:spcAft>
                <a:spcPts val="0"/>
              </a:spcAft>
              <a:buFontTx/>
              <a:buChar char="•"/>
              <a:defRPr/>
            </a:pPr>
            <a:r>
              <a:rPr lang="en-US" dirty="0">
                <a:solidFill>
                  <a:srgbClr val="000000"/>
                </a:solidFill>
              </a:rPr>
              <a:t>3.1.5 Maintain a current roster of the names of the Shipyard/Plant</a:t>
            </a:r>
          </a:p>
          <a:p>
            <a:pPr algn="just">
              <a:spcBef>
                <a:spcPts val="0"/>
              </a:spcBef>
              <a:spcAft>
                <a:spcPts val="0"/>
              </a:spcAft>
              <a:defRPr/>
            </a:pPr>
            <a:r>
              <a:rPr lang="en-US" dirty="0">
                <a:solidFill>
                  <a:srgbClr val="000000"/>
                </a:solidFill>
              </a:rPr>
              <a:t>Rescue Team Members, along with contractor certification that training</a:t>
            </a:r>
          </a:p>
          <a:p>
            <a:pPr algn="just">
              <a:spcBef>
                <a:spcPts val="0"/>
              </a:spcBef>
              <a:spcAft>
                <a:spcPts val="0"/>
              </a:spcAft>
              <a:defRPr/>
            </a:pPr>
            <a:r>
              <a:rPr lang="en-US" dirty="0">
                <a:solidFill>
                  <a:srgbClr val="000000"/>
                </a:solidFill>
              </a:rPr>
              <a:t>requirements </a:t>
            </a:r>
            <a:r>
              <a:rPr lang="en-US" dirty="0" smtClean="0">
                <a:solidFill>
                  <a:srgbClr val="000000"/>
                </a:solidFill>
              </a:rPr>
              <a:t>have </a:t>
            </a:r>
            <a:r>
              <a:rPr lang="en-US" dirty="0">
                <a:solidFill>
                  <a:srgbClr val="000000"/>
                </a:solidFill>
              </a:rPr>
              <a:t>been accomplished and are current for</a:t>
            </a:r>
          </a:p>
          <a:p>
            <a:pPr algn="just">
              <a:spcBef>
                <a:spcPts val="0"/>
              </a:spcBef>
              <a:spcAft>
                <a:spcPts val="0"/>
              </a:spcAft>
              <a:defRPr/>
            </a:pPr>
            <a:r>
              <a:rPr lang="en-US" dirty="0">
                <a:solidFill>
                  <a:srgbClr val="000000"/>
                </a:solidFill>
              </a:rPr>
              <a:t>each Rescue Team Member, or documentation of arrangements made for an </a:t>
            </a:r>
            <a:r>
              <a:rPr lang="en-US" dirty="0" smtClean="0">
                <a:solidFill>
                  <a:srgbClr val="000000"/>
                </a:solidFill>
              </a:rPr>
              <a:t>outside rescue </a:t>
            </a:r>
            <a:r>
              <a:rPr lang="en-US" dirty="0">
                <a:solidFill>
                  <a:srgbClr val="000000"/>
                </a:solidFill>
              </a:rPr>
              <a:t>team to respond promptly to a request for rescue service in a</a:t>
            </a:r>
          </a:p>
          <a:p>
            <a:pPr algn="just">
              <a:spcBef>
                <a:spcPts val="0"/>
              </a:spcBef>
              <a:spcAft>
                <a:spcPts val="0"/>
              </a:spcAft>
              <a:defRPr/>
            </a:pPr>
            <a:r>
              <a:rPr lang="en-US" dirty="0">
                <a:solidFill>
                  <a:srgbClr val="000000"/>
                </a:solidFill>
              </a:rPr>
              <a:t>contractor facility. Submit one legible copy, in approved transferrable</a:t>
            </a:r>
          </a:p>
          <a:p>
            <a:pPr algn="just">
              <a:spcBef>
                <a:spcPts val="0"/>
              </a:spcBef>
              <a:spcAft>
                <a:spcPts val="0"/>
              </a:spcAft>
              <a:defRPr/>
            </a:pPr>
            <a:r>
              <a:rPr lang="en-US" dirty="0">
                <a:solidFill>
                  <a:srgbClr val="000000"/>
                </a:solidFill>
              </a:rPr>
              <a:t>media, of the specific documents when requested by the SUPERVISOR</a:t>
            </a:r>
            <a:r>
              <a:rPr lang="en-US" dirty="0" smtClean="0">
                <a:solidFill>
                  <a:srgbClr val="000000"/>
                </a:solidFill>
              </a:rPr>
              <a:t>.</a:t>
            </a:r>
          </a:p>
          <a:p>
            <a:pPr algn="just">
              <a:spcBef>
                <a:spcPts val="0"/>
              </a:spcBef>
              <a:spcAft>
                <a:spcPts val="0"/>
              </a:spcAft>
              <a:defRPr/>
            </a:pPr>
            <a:endParaRPr lang="en-US" dirty="0">
              <a:solidFill>
                <a:srgbClr val="000000"/>
              </a:solidFill>
            </a:endParaRPr>
          </a:p>
          <a:p>
            <a:pPr algn="just">
              <a:spcBef>
                <a:spcPts val="0"/>
              </a:spcBef>
              <a:spcAft>
                <a:spcPts val="0"/>
              </a:spcAft>
              <a:buFontTx/>
              <a:buChar char="•"/>
              <a:defRPr/>
            </a:pPr>
            <a:r>
              <a:rPr lang="en-US" b="1" dirty="0">
                <a:solidFill>
                  <a:srgbClr val="000000"/>
                </a:solidFill>
              </a:rPr>
              <a:t>3.1.5.1 At a naval facility, the Navy </a:t>
            </a:r>
            <a:r>
              <a:rPr lang="en-US" b="1" dirty="0" smtClean="0">
                <a:solidFill>
                  <a:srgbClr val="000000"/>
                </a:solidFill>
              </a:rPr>
              <a:t>will Respond</a:t>
            </a:r>
          </a:p>
          <a:p>
            <a:pPr algn="just">
              <a:spcBef>
                <a:spcPts val="0"/>
              </a:spcBef>
              <a:spcAft>
                <a:spcPts val="0"/>
              </a:spcAft>
              <a:buFontTx/>
              <a:buChar char="•"/>
              <a:defRPr/>
            </a:pPr>
            <a:endParaRPr lang="en-US" b="1" dirty="0" smtClean="0">
              <a:solidFill>
                <a:srgbClr val="000000"/>
              </a:solidFill>
            </a:endParaRPr>
          </a:p>
          <a:p>
            <a:pPr algn="just">
              <a:spcAft>
                <a:spcPct val="50000"/>
              </a:spcAft>
              <a:defRPr/>
            </a:pPr>
            <a:r>
              <a:rPr lang="en-US" b="1" i="1" dirty="0" smtClean="0">
                <a:solidFill>
                  <a:srgbClr val="000000"/>
                </a:solidFill>
              </a:rPr>
              <a:t>Get Help - </a:t>
            </a:r>
            <a:r>
              <a:rPr lang="en-US" b="1" i="1" dirty="0" smtClean="0">
                <a:solidFill>
                  <a:srgbClr val="000000"/>
                </a:solidFill>
                <a:effectLst>
                  <a:outerShdw blurRad="38100" dist="38100" dir="2700000" algn="tl">
                    <a:srgbClr val="C0C0C0"/>
                  </a:outerShdw>
                </a:effectLst>
              </a:rPr>
              <a:t>RED  TELEPHONE</a:t>
            </a:r>
            <a:r>
              <a:rPr lang="en-US" b="1" i="1" dirty="0" smtClean="0">
                <a:solidFill>
                  <a:srgbClr val="000000"/>
                </a:solidFill>
              </a:rPr>
              <a:t>  or </a:t>
            </a:r>
            <a:r>
              <a:rPr lang="en-US" b="1" i="1" dirty="0" smtClean="0">
                <a:solidFill>
                  <a:srgbClr val="000000"/>
                </a:solidFill>
                <a:effectLst>
                  <a:outerShdw blurRad="38100" dist="38100" dir="2700000" algn="tl">
                    <a:srgbClr val="C0C0C0"/>
                  </a:outerShdw>
                </a:effectLst>
              </a:rPr>
              <a:t># </a:t>
            </a:r>
            <a:r>
              <a:rPr lang="en-US" b="1" i="1" u="sng" dirty="0" smtClean="0">
                <a:solidFill>
                  <a:srgbClr val="000000"/>
                </a:solidFill>
                <a:effectLst>
                  <a:outerShdw blurRad="38100" dist="38100" dir="2700000" algn="tl">
                    <a:srgbClr val="C0C0C0"/>
                  </a:outerShdw>
                </a:effectLst>
              </a:rPr>
              <a:t>3333</a:t>
            </a:r>
            <a:r>
              <a:rPr lang="en-US" b="1" i="1" dirty="0" smtClean="0">
                <a:solidFill>
                  <a:srgbClr val="000000"/>
                </a:solidFill>
              </a:rPr>
              <a:t> on ships Quarterdeck telephone or find a supervisor with a radio</a:t>
            </a:r>
            <a:endParaRPr lang="en-US" i="1" dirty="0" smtClean="0">
              <a:solidFill>
                <a:srgbClr val="000000"/>
              </a:solidFill>
            </a:endParaRPr>
          </a:p>
          <a:p>
            <a:pPr>
              <a:defRPr/>
            </a:pPr>
            <a:endParaRPr lang="en-US" dirty="0" smtClean="0">
              <a:solidFill>
                <a:srgbClr val="000000"/>
              </a:solidFill>
            </a:endParaRPr>
          </a:p>
          <a:p>
            <a:pPr>
              <a:defRPr/>
            </a:pPr>
            <a:endParaRPr lang="en-US" dirty="0" smtClean="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8114793-C115-47BD-863C-8D49BE507E4D}" type="slidenum">
              <a:rPr lang="en-US" altLang="en-US"/>
              <a:pPr>
                <a:spcBef>
                  <a:spcPct val="0"/>
                </a:spcBef>
              </a:pPr>
              <a:t>94</a:t>
            </a:fld>
            <a:endParaRPr lang="en-US" altLang="en-US"/>
          </a:p>
        </p:txBody>
      </p:sp>
      <p:sp>
        <p:nvSpPr>
          <p:cNvPr id="202755"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452938"/>
          </a:xfrm>
          <a:ln/>
        </p:spPr>
        <p:txBody>
          <a:bodyPr/>
          <a:lstStyle/>
          <a:p>
            <a:pPr>
              <a:defRPr/>
            </a:pPr>
            <a:r>
              <a:rPr lang="en-US" b="1" dirty="0" smtClean="0"/>
              <a:t>Create Your Confined Space Entry Checklist</a:t>
            </a:r>
          </a:p>
          <a:p>
            <a:pPr>
              <a:defRPr/>
            </a:pPr>
            <a:endParaRPr lang="en-US" dirty="0"/>
          </a:p>
          <a:p>
            <a:pPr>
              <a:defRPr/>
            </a:pPr>
            <a:r>
              <a:rPr lang="en-US" dirty="0" smtClean="0"/>
              <a:t>Before entering a confined space what should you do?</a:t>
            </a:r>
          </a:p>
          <a:p>
            <a:pPr>
              <a:defRPr/>
            </a:pPr>
            <a:endParaRPr lang="en-US" dirty="0"/>
          </a:p>
          <a:p>
            <a:pPr marL="171450" indent="-171450">
              <a:lnSpc>
                <a:spcPct val="150000"/>
              </a:lnSpc>
              <a:buFont typeface="Arial" panose="020B0604020202020204" pitchFamily="34" charset="0"/>
              <a:buChar char="•"/>
              <a:defRPr/>
            </a:pPr>
            <a:r>
              <a:rPr lang="en-US" dirty="0" smtClean="0"/>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p>
          <a:p>
            <a:pPr marL="171450" indent="-171450">
              <a:lnSpc>
                <a:spcPct val="150000"/>
              </a:lnSpc>
              <a:buFont typeface="Arial" panose="020B0604020202020204" pitchFamily="34" charset="0"/>
              <a:buChar char="•"/>
              <a:defRPr/>
            </a:pPr>
            <a:r>
              <a:rPr lang="en-US" dirty="0" smtClean="0">
                <a:solidFill>
                  <a:srgbClr val="000000"/>
                </a:solidFill>
                <a:effectLst>
                  <a:outerShdw blurRad="38100" dist="38100" dir="2700000" algn="tl">
                    <a:srgbClr val="C0C0C0"/>
                  </a:outerShdw>
                </a:effectLst>
              </a:rPr>
              <a:t>_______________________________________________________________</a:t>
            </a: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BB2B31C-1CEE-4398-BEAF-B3B02D08E148}" type="slidenum">
              <a:rPr lang="en-US" altLang="en-US"/>
              <a:pPr>
                <a:spcBef>
                  <a:spcPct val="0"/>
                </a:spcBef>
              </a:pPr>
              <a:t>95</a:t>
            </a:fld>
            <a:endParaRPr lang="en-US" altLang="en-US"/>
          </a:p>
        </p:txBody>
      </p:sp>
      <p:sp>
        <p:nvSpPr>
          <p:cNvPr id="204803"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349750"/>
          </a:xfrm>
          <a:ln/>
        </p:spPr>
        <p:txBody>
          <a:bodyPr/>
          <a:lstStyle/>
          <a:p>
            <a:pPr>
              <a:defRPr/>
            </a:pPr>
            <a:r>
              <a:rPr lang="en-US" b="1" dirty="0" smtClean="0"/>
              <a:t>Entry Checklist</a:t>
            </a:r>
          </a:p>
          <a:p>
            <a:pPr>
              <a:defRPr/>
            </a:pPr>
            <a:endParaRPr lang="en-US" dirty="0"/>
          </a:p>
          <a:p>
            <a:pPr>
              <a:defRPr/>
            </a:pPr>
            <a:r>
              <a:rPr lang="en-US" dirty="0" smtClean="0"/>
              <a:t>Before entering a confined space know the following!</a:t>
            </a:r>
          </a:p>
          <a:p>
            <a:pPr>
              <a:defRPr/>
            </a:pPr>
            <a:endParaRPr lang="en-US" sz="800" dirty="0"/>
          </a:p>
          <a:p>
            <a:pPr marL="171450" indent="-171450">
              <a:buFont typeface="Arial" panose="020B0604020202020204" pitchFamily="34" charset="0"/>
              <a:buChar char="•"/>
              <a:defRPr/>
            </a:pPr>
            <a:r>
              <a:rPr lang="en-US" dirty="0" smtClean="0"/>
              <a:t>That </a:t>
            </a:r>
            <a:r>
              <a:rPr lang="en-US" dirty="0"/>
              <a:t>the entry permit contains </a:t>
            </a:r>
            <a:r>
              <a:rPr lang="en-US" dirty="0" smtClean="0"/>
              <a:t>the required </a:t>
            </a:r>
            <a:r>
              <a:rPr lang="en-US" dirty="0"/>
              <a:t>information before authorizing </a:t>
            </a:r>
            <a:r>
              <a:rPr lang="en-US" dirty="0" smtClean="0"/>
              <a:t>entry, including current date and time</a:t>
            </a:r>
          </a:p>
          <a:p>
            <a:pPr marL="171450" indent="-171450">
              <a:buFont typeface="Arial" panose="020B0604020202020204" pitchFamily="34" charset="0"/>
              <a:buChar char="•"/>
              <a:defRPr/>
            </a:pPr>
            <a:endParaRPr lang="en-US" sz="800" dirty="0" smtClean="0"/>
          </a:p>
          <a:p>
            <a:pPr marL="171450" indent="-171450">
              <a:buFont typeface="Arial" panose="020B0604020202020204" pitchFamily="34" charset="0"/>
              <a:buChar char="•"/>
              <a:defRPr/>
            </a:pPr>
            <a:r>
              <a:rPr lang="en-US" dirty="0" smtClean="0"/>
              <a:t>That </a:t>
            </a:r>
            <a:r>
              <a:rPr lang="en-US" dirty="0"/>
              <a:t>that the necessary procedures, </a:t>
            </a:r>
            <a:r>
              <a:rPr lang="en-US" dirty="0" smtClean="0"/>
              <a:t>practices and </a:t>
            </a:r>
            <a:r>
              <a:rPr lang="en-US" dirty="0"/>
              <a:t>equipment for safe entry </a:t>
            </a:r>
            <a:r>
              <a:rPr lang="en-US" dirty="0" smtClean="0"/>
              <a:t>are </a:t>
            </a:r>
            <a:r>
              <a:rPr lang="en-US" dirty="0"/>
              <a:t>in full effect </a:t>
            </a:r>
            <a:r>
              <a:rPr lang="en-US" dirty="0" smtClean="0"/>
              <a:t>before allowing entry.</a:t>
            </a:r>
          </a:p>
          <a:p>
            <a:pPr>
              <a:defRPr/>
            </a:pPr>
            <a:endParaRPr lang="en-US" dirty="0"/>
          </a:p>
          <a:p>
            <a:pPr marL="171450" indent="-171450">
              <a:buFont typeface="Arial" panose="020B0604020202020204" pitchFamily="34" charset="0"/>
              <a:buChar char="•"/>
              <a:defRPr/>
            </a:pPr>
            <a:r>
              <a:rPr lang="en-US" dirty="0" smtClean="0"/>
              <a:t>Location </a:t>
            </a:r>
            <a:r>
              <a:rPr lang="en-US" dirty="0"/>
              <a:t>of the nearest telephone or two way </a:t>
            </a:r>
            <a:r>
              <a:rPr lang="en-US" dirty="0" smtClean="0"/>
              <a:t>radio</a:t>
            </a:r>
          </a:p>
          <a:p>
            <a:pPr marL="171450"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Location </a:t>
            </a:r>
            <a:r>
              <a:rPr lang="en-US" dirty="0"/>
              <a:t>of the nearest safety shower and </a:t>
            </a:r>
            <a:r>
              <a:rPr lang="en-US" dirty="0" smtClean="0"/>
              <a:t>available vehicle </a:t>
            </a:r>
            <a:r>
              <a:rPr lang="en-US" dirty="0"/>
              <a:t>to transport </a:t>
            </a:r>
            <a:r>
              <a:rPr lang="en-US" dirty="0" smtClean="0"/>
              <a:t>worker</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Location </a:t>
            </a:r>
            <a:r>
              <a:rPr lang="en-US" dirty="0"/>
              <a:t>of the nearest fire </a:t>
            </a:r>
            <a:r>
              <a:rPr lang="en-US" dirty="0" smtClean="0"/>
              <a:t>extinguisher</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Location </a:t>
            </a:r>
            <a:r>
              <a:rPr lang="en-US" dirty="0"/>
              <a:t>of the nearest first aid </a:t>
            </a:r>
            <a:r>
              <a:rPr lang="en-US" dirty="0" smtClean="0"/>
              <a:t>kit</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smtClean="0"/>
              <a:t>How </a:t>
            </a:r>
            <a:r>
              <a:rPr lang="en-US" dirty="0"/>
              <a:t>to report </a:t>
            </a:r>
            <a:r>
              <a:rPr lang="en-US" dirty="0" smtClean="0"/>
              <a:t>emergency</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1311898-BFFF-4F5A-80E7-AD4DABA4E1DD}" type="slidenum">
              <a:rPr lang="en-US" altLang="en-US"/>
              <a:pPr>
                <a:spcBef>
                  <a:spcPct val="0"/>
                </a:spcBef>
              </a:pPr>
              <a:t>96</a:t>
            </a:fld>
            <a:endParaRPr lang="en-US" altLang="en-US"/>
          </a:p>
        </p:txBody>
      </p:sp>
      <p:sp>
        <p:nvSpPr>
          <p:cNvPr id="206851"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xfrm>
            <a:off x="708025" y="4451350"/>
            <a:ext cx="5670550" cy="4349750"/>
          </a:xfrm>
          <a:ln/>
        </p:spPr>
        <p:txBody>
          <a:bodyPr/>
          <a:lstStyle/>
          <a:p>
            <a:pPr marL="235115" indent="-235115" algn="just">
              <a:lnSpc>
                <a:spcPct val="90000"/>
              </a:lnSpc>
              <a:spcAft>
                <a:spcPct val="50000"/>
              </a:spcAft>
              <a:defRPr/>
            </a:pPr>
            <a:r>
              <a:rPr lang="en-US" b="1" dirty="0" smtClean="0"/>
              <a:t>Important Points </a:t>
            </a:r>
          </a:p>
          <a:p>
            <a:pPr marL="235115" indent="-235115" algn="just">
              <a:lnSpc>
                <a:spcPct val="90000"/>
              </a:lnSpc>
              <a:spcAft>
                <a:spcPct val="30000"/>
              </a:spcAft>
              <a:buFontTx/>
              <a:buChar char="•"/>
              <a:defRPr/>
            </a:pPr>
            <a:r>
              <a:rPr lang="en-US" dirty="0" smtClean="0"/>
              <a:t>Check Marine Chemist Certification and test log.  (Required for entry)</a:t>
            </a:r>
          </a:p>
          <a:p>
            <a:pPr marL="235115" indent="-235115" algn="just">
              <a:lnSpc>
                <a:spcPct val="90000"/>
              </a:lnSpc>
              <a:spcAft>
                <a:spcPct val="30000"/>
              </a:spcAft>
              <a:buFontTx/>
              <a:buChar char="•"/>
              <a:defRPr/>
            </a:pPr>
            <a:r>
              <a:rPr lang="en-US" dirty="0" smtClean="0"/>
              <a:t>Visually check the entry and all areas within and adjacent to the space being aware of possible hazards</a:t>
            </a:r>
          </a:p>
          <a:p>
            <a:pPr marL="235115" indent="-235115" algn="just">
              <a:lnSpc>
                <a:spcPct val="90000"/>
              </a:lnSpc>
              <a:spcAft>
                <a:spcPct val="30000"/>
              </a:spcAft>
              <a:buFontTx/>
              <a:buChar char="•"/>
              <a:defRPr/>
            </a:pPr>
            <a:r>
              <a:rPr lang="en-US" dirty="0" smtClean="0"/>
              <a:t>Ensure proper ventilation (hot work)</a:t>
            </a:r>
          </a:p>
          <a:p>
            <a:pPr marL="235115" indent="-235115" algn="just">
              <a:lnSpc>
                <a:spcPct val="90000"/>
              </a:lnSpc>
              <a:spcAft>
                <a:spcPct val="30000"/>
              </a:spcAft>
              <a:buFontTx/>
              <a:buChar char="•"/>
              <a:defRPr/>
            </a:pPr>
            <a:r>
              <a:rPr lang="en-US" dirty="0" smtClean="0"/>
              <a:t>Beware of possible change of conditions</a:t>
            </a:r>
          </a:p>
          <a:p>
            <a:pPr marL="235115" indent="-235115" algn="just">
              <a:lnSpc>
                <a:spcPct val="90000"/>
              </a:lnSpc>
              <a:spcAft>
                <a:spcPct val="30000"/>
              </a:spcAft>
              <a:buFontTx/>
              <a:buChar char="•"/>
              <a:defRPr/>
            </a:pPr>
            <a:r>
              <a:rPr lang="en-US" dirty="0" smtClean="0"/>
              <a:t>Beware of possible exposure and need for self-rescue</a:t>
            </a:r>
          </a:p>
          <a:p>
            <a:pPr marL="235115" indent="-235115" algn="just">
              <a:lnSpc>
                <a:spcPct val="90000"/>
              </a:lnSpc>
              <a:spcAft>
                <a:spcPct val="30000"/>
              </a:spcAft>
              <a:buFontTx/>
              <a:buChar char="•"/>
              <a:defRPr/>
            </a:pPr>
            <a:r>
              <a:rPr lang="en-US" dirty="0" smtClean="0"/>
              <a:t>Ensure all tank screens are maintained shut at all times</a:t>
            </a:r>
          </a:p>
          <a:p>
            <a:pPr marL="235115" indent="-235115" algn="just">
              <a:lnSpc>
                <a:spcPct val="90000"/>
              </a:lnSpc>
              <a:spcAft>
                <a:spcPct val="30000"/>
              </a:spcAft>
              <a:buFontTx/>
              <a:buChar char="•"/>
              <a:defRPr/>
            </a:pPr>
            <a:r>
              <a:rPr lang="en-US" dirty="0" smtClean="0"/>
              <a:t>Report any changes, incidents or accidents immediately</a:t>
            </a:r>
          </a:p>
          <a:p>
            <a:pPr marL="235115" indent="-235115" algn="just">
              <a:lnSpc>
                <a:spcPct val="90000"/>
              </a:lnSpc>
              <a:spcAft>
                <a:spcPct val="30000"/>
              </a:spcAft>
              <a:defRPr/>
            </a:pPr>
            <a:r>
              <a:rPr lang="en-US" b="1" dirty="0" smtClean="0"/>
              <a:t>Ask yourself!</a:t>
            </a:r>
          </a:p>
          <a:p>
            <a:pPr marL="235115" indent="-235115" algn="just">
              <a:lnSpc>
                <a:spcPct val="90000"/>
              </a:lnSpc>
              <a:spcAft>
                <a:spcPct val="30000"/>
              </a:spcAft>
              <a:buFontTx/>
              <a:buChar char="•"/>
              <a:defRPr/>
            </a:pPr>
            <a:r>
              <a:rPr lang="en-US" dirty="0" smtClean="0"/>
              <a:t>Where are you working?</a:t>
            </a:r>
          </a:p>
          <a:p>
            <a:pPr marL="235115" indent="-235115" algn="just">
              <a:lnSpc>
                <a:spcPct val="90000"/>
              </a:lnSpc>
              <a:spcAft>
                <a:spcPct val="30000"/>
              </a:spcAft>
              <a:buFontTx/>
              <a:buChar char="•"/>
              <a:defRPr/>
            </a:pPr>
            <a:r>
              <a:rPr lang="en-US" dirty="0" smtClean="0"/>
              <a:t>How did you get there?</a:t>
            </a:r>
          </a:p>
          <a:p>
            <a:pPr marL="235115" indent="-235115" algn="just">
              <a:lnSpc>
                <a:spcPct val="90000"/>
              </a:lnSpc>
              <a:spcAft>
                <a:spcPct val="30000"/>
              </a:spcAft>
              <a:buFontTx/>
              <a:buChar char="•"/>
              <a:defRPr/>
            </a:pPr>
            <a:r>
              <a:rPr lang="en-US" dirty="0" smtClean="0"/>
              <a:t>What are the hazards?</a:t>
            </a:r>
          </a:p>
          <a:p>
            <a:pPr marL="235115" indent="-235115" algn="just">
              <a:lnSpc>
                <a:spcPct val="90000"/>
              </a:lnSpc>
              <a:spcAft>
                <a:spcPct val="30000"/>
              </a:spcAft>
              <a:buFontTx/>
              <a:buChar char="•"/>
              <a:defRPr/>
            </a:pPr>
            <a:r>
              <a:rPr lang="en-US" dirty="0" smtClean="0"/>
              <a:t>How would I get out?</a:t>
            </a:r>
          </a:p>
          <a:p>
            <a:pPr marL="235115" indent="-235115" algn="just">
              <a:lnSpc>
                <a:spcPct val="90000"/>
              </a:lnSpc>
              <a:spcAft>
                <a:spcPct val="30000"/>
              </a:spcAft>
              <a:buFontTx/>
              <a:buChar char="•"/>
              <a:defRPr/>
            </a:pPr>
            <a:r>
              <a:rPr lang="en-US" dirty="0" smtClean="0"/>
              <a:t>Are there other people working in the area?  If so, what materials are they using?  What PPE are they wearing?</a:t>
            </a: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buFontTx/>
              <a:buChar char="•"/>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30000"/>
              </a:spcAft>
              <a:defRPr/>
            </a:pPr>
            <a:endParaRPr lang="en-US" dirty="0" smtClean="0">
              <a:solidFill>
                <a:srgbClr val="000000"/>
              </a:solidFill>
              <a:effectLst>
                <a:outerShdw blurRad="38100" dist="38100" dir="2700000" algn="tl">
                  <a:srgbClr val="C0C0C0"/>
                </a:outerShdw>
              </a:effectLst>
            </a:endParaRPr>
          </a:p>
          <a:p>
            <a:pPr marL="235115" indent="-235115" algn="just">
              <a:lnSpc>
                <a:spcPct val="90000"/>
              </a:lnSpc>
              <a:spcAft>
                <a:spcPct val="40000"/>
              </a:spcAft>
              <a:defRPr/>
            </a:pPr>
            <a:endParaRPr lang="en-US" dirty="0" smtClean="0">
              <a:solidFill>
                <a:srgbClr val="000000"/>
              </a:solidFill>
            </a:endParaRPr>
          </a:p>
          <a:p>
            <a:pPr marL="235115" indent="-235115" algn="just">
              <a:lnSpc>
                <a:spcPct val="90000"/>
              </a:lnSpc>
              <a:spcAft>
                <a:spcPct val="50000"/>
              </a:spcAft>
              <a:defRPr/>
            </a:pPr>
            <a:endParaRPr lang="en-US" dirty="0" smtClean="0"/>
          </a:p>
          <a:p>
            <a:pPr marL="235115" indent="-235115">
              <a:lnSpc>
                <a:spcPct val="90000"/>
              </a:lnSpc>
              <a:defRPr/>
            </a:pPr>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1EF3A01-324B-4121-BE81-8D6A30CDFE22}" type="slidenum">
              <a:rPr lang="en-US" altLang="en-US"/>
              <a:pPr>
                <a:spcBef>
                  <a:spcPct val="0"/>
                </a:spcBef>
              </a:pPr>
              <a:t>97</a:t>
            </a:fld>
            <a:endParaRPr lang="en-US" altLang="en-US"/>
          </a:p>
        </p:txBody>
      </p:sp>
      <p:sp>
        <p:nvSpPr>
          <p:cNvPr id="208899"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4E6E415-B70D-473E-88F5-2C28E48EBD05}" type="slidenum">
              <a:rPr lang="en-US" altLang="en-US"/>
              <a:pPr algn="r" eaLnBrk="1" hangingPunct="1">
                <a:spcBef>
                  <a:spcPct val="0"/>
                </a:spcBef>
              </a:pPr>
              <a:t>97</a:t>
            </a:fld>
            <a:endParaRPr lang="en-US" altLang="en-US"/>
          </a:p>
        </p:txBody>
      </p:sp>
      <p:sp>
        <p:nvSpPr>
          <p:cNvPr id="208900" name="Rectangle 2"/>
          <p:cNvSpPr>
            <a:spLocks noGrp="1" noRot="1" noChangeAspect="1" noChangeArrowheads="1" noTextEdit="1"/>
          </p:cNvSpPr>
          <p:nvPr>
            <p:ph type="sldImg"/>
          </p:nvPr>
        </p:nvSpPr>
        <p:spPr>
          <a:ln/>
        </p:spPr>
      </p:sp>
      <p:sp>
        <p:nvSpPr>
          <p:cNvPr id="208901" name="Rectangle 3"/>
          <p:cNvSpPr>
            <a:spLocks noGrp="1" noChangeArrowheads="1"/>
          </p:cNvSpPr>
          <p:nvPr>
            <p:ph type="body" idx="1"/>
          </p:nvPr>
        </p:nvSpPr>
        <p:spPr>
          <a:xfrm>
            <a:off x="708025" y="4451350"/>
            <a:ext cx="5670550" cy="3892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For each statement below circle T for True or F for False.</a:t>
            </a:r>
          </a:p>
          <a:p>
            <a:endParaRPr lang="en-US" altLang="en-US" b="1" dirty="0" smtClean="0"/>
          </a:p>
        </p:txBody>
      </p:sp>
      <p:graphicFrame>
        <p:nvGraphicFramePr>
          <p:cNvPr id="515077" name="Group 5"/>
          <p:cNvGraphicFramePr>
            <a:graphicFrameLocks noGrp="1"/>
          </p:cNvGraphicFramePr>
          <p:nvPr/>
        </p:nvGraphicFramePr>
        <p:xfrm>
          <a:off x="708025" y="4999038"/>
          <a:ext cx="5591175" cy="3521075"/>
        </p:xfrm>
        <a:graphic>
          <a:graphicData uri="http://schemas.openxmlformats.org/drawingml/2006/table">
            <a:tbl>
              <a:tblPr/>
              <a:tblGrid>
                <a:gridCol w="314996"/>
                <a:gridCol w="314996"/>
                <a:gridCol w="4961183"/>
              </a:tblGrid>
              <a:tr h="64228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25" marB="468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25" marB="468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In engineering controls, eliminating the hazard is the best way to protect employees. </a:t>
                      </a:r>
                    </a:p>
                  </a:txBody>
                  <a:tcPr marL="94499" marR="94499" marT="46825" marB="468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25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25" marB="468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25" marB="468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smtClean="0">
                          <a:solidFill>
                            <a:srgbClr val="000000"/>
                          </a:solidFill>
                          <a:latin typeface="Arial" panose="020B0604020202020204" pitchFamily="34" charset="0"/>
                          <a:cs typeface="Arial" panose="020B0604020202020204" pitchFamily="34" charset="0"/>
                        </a:rPr>
                        <a:t>PPE is your last line of defense</a:t>
                      </a:r>
                      <a:r>
                        <a:rPr lang="en-US" altLang="en-US" sz="1200" baseline="0" dirty="0" smtClean="0">
                          <a:solidFill>
                            <a:srgbClr val="000000"/>
                          </a:solidFill>
                          <a:latin typeface="Arial" panose="020B0604020202020204" pitchFamily="34" charset="0"/>
                          <a:cs typeface="Arial" panose="020B0604020202020204" pitchFamily="34" charset="0"/>
                        </a:rPr>
                        <a:t> in protecting you from hazards</a:t>
                      </a:r>
                      <a:endParaRPr lang="en-US" altLang="en-US" sz="1200" dirty="0" smtClean="0">
                        <a:solidFill>
                          <a:srgbClr val="000000"/>
                        </a:solidFill>
                        <a:latin typeface="Arial" panose="020B0604020202020204" pitchFamily="34" charset="0"/>
                        <a:cs typeface="Arial" panose="020B0604020202020204" pitchFamily="34" charset="0"/>
                      </a:endParaRPr>
                    </a:p>
                  </a:txBody>
                  <a:tcPr marL="94499" marR="94499" marT="46825" marB="468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22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25" marB="468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25" marB="468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Blue permit log means enter with restrictions, such as engineering controls or specific  PPE but no hot work is allowed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t>
                      </a:r>
                    </a:p>
                  </a:txBody>
                  <a:tcPr marL="94499" marR="94499" marT="46825" marB="468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25" marB="468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25" marB="468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One of the most hazardous (IDLH) environments you can work in is a Collecting, Holding and Transfer (CHT) tank.</a:t>
                      </a:r>
                    </a:p>
                  </a:txBody>
                  <a:tcPr marL="94499" marR="94499" marT="46825" marB="468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25" marB="468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25" marB="468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If a person is Unconscious in a Tank,  ENTER the tank to save him/her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t>
                      </a:r>
                    </a:p>
                  </a:txBody>
                  <a:tcPr marL="94499" marR="94499" marT="46825" marB="468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51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25" marB="468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25" marB="468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Before entering a confined space, make sure that the necessary procedures, practices and equipment for safe entry are in full effect before allowing entry.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L="94499" marR="94499" marT="46825" marB="468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C8B4D9-0C6C-4DAB-A89F-740AC903E782}"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342170E5-0E10-4D7B-A382-FE281DF5B03A}" type="slidenum">
              <a:rPr lang="en-US" altLang="en-US"/>
              <a:pPr/>
              <a:t>‹#›</a:t>
            </a:fld>
            <a:endParaRPr lang="en-US" altLang="en-US"/>
          </a:p>
        </p:txBody>
      </p:sp>
    </p:spTree>
    <p:extLst>
      <p:ext uri="{BB962C8B-B14F-4D97-AF65-F5344CB8AC3E}">
        <p14:creationId xmlns:p14="http://schemas.microsoft.com/office/powerpoint/2010/main" val="739490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41590A7-8C5E-4559-9A70-4C2C5AF6702C}"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6B557DE1-04D0-4711-84F6-17F183A19E41}" type="slidenum">
              <a:rPr lang="en-US" altLang="en-US"/>
              <a:pPr/>
              <a:t>‹#›</a:t>
            </a:fld>
            <a:endParaRPr lang="en-US" altLang="en-US"/>
          </a:p>
        </p:txBody>
      </p:sp>
    </p:spTree>
    <p:extLst>
      <p:ext uri="{BB962C8B-B14F-4D97-AF65-F5344CB8AC3E}">
        <p14:creationId xmlns:p14="http://schemas.microsoft.com/office/powerpoint/2010/main" val="3377854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81E6D16-7E14-4999-827F-B206E1CB4A53}"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AC01FFB7-0735-4BC5-BD07-A2F09B55EDCD}" type="slidenum">
              <a:rPr lang="en-US" altLang="en-US"/>
              <a:pPr/>
              <a:t>‹#›</a:t>
            </a:fld>
            <a:endParaRPr lang="en-US" altLang="en-US"/>
          </a:p>
        </p:txBody>
      </p:sp>
    </p:spTree>
    <p:extLst>
      <p:ext uri="{BB962C8B-B14F-4D97-AF65-F5344CB8AC3E}">
        <p14:creationId xmlns:p14="http://schemas.microsoft.com/office/powerpoint/2010/main" val="1038546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0011F3B-1AD2-44EA-9C0E-D39FFF6A2DA3}"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3228F069-DF11-4FA2-A65E-7DC333C3C981}" type="slidenum">
              <a:rPr lang="en-US" altLang="en-US"/>
              <a:pPr/>
              <a:t>‹#›</a:t>
            </a:fld>
            <a:endParaRPr lang="en-US" altLang="en-US"/>
          </a:p>
        </p:txBody>
      </p:sp>
    </p:spTree>
    <p:extLst>
      <p:ext uri="{BB962C8B-B14F-4D97-AF65-F5344CB8AC3E}">
        <p14:creationId xmlns:p14="http://schemas.microsoft.com/office/powerpoint/2010/main" val="38823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Footer Placeholder 4"/>
          <p:cNvSpPr>
            <a:spLocks noGrp="1" noChangeArrowheads="1"/>
          </p:cNvSpPr>
          <p:nvPr>
            <p:ph type="ftr" sz="quarter" idx="10"/>
          </p:nvPr>
        </p:nvSpPr>
        <p:spPr>
          <a:xfrm>
            <a:off x="2286000" y="6248400"/>
            <a:ext cx="4495800" cy="457200"/>
          </a:xfrm>
          <a:prstGeom prst="rect">
            <a:avLst/>
          </a:prstGeom>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87F4A29C-88AB-4FF1-9BDA-E56230534A72}" type="slidenum">
              <a:rPr lang="en-US" altLang="en-US"/>
              <a:pPr/>
              <a:t>‹#›</a:t>
            </a:fld>
            <a:endParaRPr lang="en-US" altLang="en-US"/>
          </a:p>
        </p:txBody>
      </p:sp>
    </p:spTree>
    <p:extLst>
      <p:ext uri="{BB962C8B-B14F-4D97-AF65-F5344CB8AC3E}">
        <p14:creationId xmlns:p14="http://schemas.microsoft.com/office/powerpoint/2010/main" val="73137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E2E76EF-6875-45F8-B70A-9636A7BF1C6F}"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85356517-20FD-4456-B784-AE128CC23693}" type="slidenum">
              <a:rPr lang="en-US" altLang="en-US"/>
              <a:pPr/>
              <a:t>‹#›</a:t>
            </a:fld>
            <a:endParaRPr lang="en-US" altLang="en-US"/>
          </a:p>
        </p:txBody>
      </p:sp>
    </p:spTree>
    <p:extLst>
      <p:ext uri="{BB962C8B-B14F-4D97-AF65-F5344CB8AC3E}">
        <p14:creationId xmlns:p14="http://schemas.microsoft.com/office/powerpoint/2010/main" val="3078456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23726CB-C990-432F-8CC1-1263DFE28E33}" type="datetime1">
              <a:rPr lang="en-US"/>
              <a:pPr>
                <a:defRPr/>
              </a:pPr>
              <a:t>6/7/2018</a:t>
            </a:fld>
            <a:endParaRPr lang="en-US" dirty="0"/>
          </a:p>
        </p:txBody>
      </p:sp>
      <p:sp>
        <p:nvSpPr>
          <p:cNvPr id="5" name="Rectangle 6"/>
          <p:cNvSpPr>
            <a:spLocks noGrp="1" noChangeArrowheads="1"/>
          </p:cNvSpPr>
          <p:nvPr>
            <p:ph type="sldNum" sz="quarter" idx="11"/>
          </p:nvPr>
        </p:nvSpPr>
        <p:spPr>
          <a:ln/>
        </p:spPr>
        <p:txBody>
          <a:bodyPr/>
          <a:lstStyle>
            <a:lvl1pPr>
              <a:defRPr/>
            </a:lvl1pPr>
          </a:lstStyle>
          <a:p>
            <a:fld id="{0557DF4A-7914-41F4-B66E-8EFD3E82FE05}" type="slidenum">
              <a:rPr lang="en-US" altLang="en-US"/>
              <a:pPr/>
              <a:t>‹#›</a:t>
            </a:fld>
            <a:endParaRPr lang="en-US" altLang="en-US"/>
          </a:p>
        </p:txBody>
      </p:sp>
    </p:spTree>
    <p:extLst>
      <p:ext uri="{BB962C8B-B14F-4D97-AF65-F5344CB8AC3E}">
        <p14:creationId xmlns:p14="http://schemas.microsoft.com/office/powerpoint/2010/main" val="78163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A3E3C04-78F2-4568-A908-AF00A7905679}"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513C22B5-CFAC-4A1E-9C3A-40FEB29D80AD}" type="slidenum">
              <a:rPr lang="en-US" altLang="en-US"/>
              <a:pPr/>
              <a:t>‹#›</a:t>
            </a:fld>
            <a:endParaRPr lang="en-US" altLang="en-US"/>
          </a:p>
        </p:txBody>
      </p:sp>
    </p:spTree>
    <p:extLst>
      <p:ext uri="{BB962C8B-B14F-4D97-AF65-F5344CB8AC3E}">
        <p14:creationId xmlns:p14="http://schemas.microsoft.com/office/powerpoint/2010/main" val="420672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ADE18E8-1672-4E27-8739-34476342DCA1}" type="datetime1">
              <a:rPr lang="en-US"/>
              <a:pPr>
                <a:defRPr/>
              </a:pPr>
              <a:t>6/7/2018</a:t>
            </a:fld>
            <a:endParaRPr lang="en-US" dirty="0"/>
          </a:p>
        </p:txBody>
      </p:sp>
      <p:sp>
        <p:nvSpPr>
          <p:cNvPr id="8" name="Rectangle 6"/>
          <p:cNvSpPr>
            <a:spLocks noGrp="1" noChangeArrowheads="1"/>
          </p:cNvSpPr>
          <p:nvPr>
            <p:ph type="sldNum" sz="quarter" idx="11"/>
          </p:nvPr>
        </p:nvSpPr>
        <p:spPr>
          <a:ln/>
        </p:spPr>
        <p:txBody>
          <a:bodyPr/>
          <a:lstStyle>
            <a:lvl1pPr>
              <a:defRPr/>
            </a:lvl1pPr>
          </a:lstStyle>
          <a:p>
            <a:fld id="{5FB855C2-554B-4B12-A139-A3269DA1C95A}" type="slidenum">
              <a:rPr lang="en-US" altLang="en-US"/>
              <a:pPr/>
              <a:t>‹#›</a:t>
            </a:fld>
            <a:endParaRPr lang="en-US" altLang="en-US"/>
          </a:p>
        </p:txBody>
      </p:sp>
    </p:spTree>
    <p:extLst>
      <p:ext uri="{BB962C8B-B14F-4D97-AF65-F5344CB8AC3E}">
        <p14:creationId xmlns:p14="http://schemas.microsoft.com/office/powerpoint/2010/main" val="377603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E06ABE2-E253-4313-ACFC-EF99B5E4FE2D}" type="datetime1">
              <a:rPr lang="en-US"/>
              <a:pPr>
                <a:defRPr/>
              </a:pPr>
              <a:t>6/7/2018</a:t>
            </a:fld>
            <a:endParaRPr lang="en-US" dirty="0"/>
          </a:p>
        </p:txBody>
      </p:sp>
      <p:sp>
        <p:nvSpPr>
          <p:cNvPr id="4" name="Rectangle 6"/>
          <p:cNvSpPr>
            <a:spLocks noGrp="1" noChangeArrowheads="1"/>
          </p:cNvSpPr>
          <p:nvPr>
            <p:ph type="sldNum" sz="quarter" idx="11"/>
          </p:nvPr>
        </p:nvSpPr>
        <p:spPr>
          <a:ln/>
        </p:spPr>
        <p:txBody>
          <a:bodyPr/>
          <a:lstStyle>
            <a:lvl1pPr>
              <a:defRPr/>
            </a:lvl1pPr>
          </a:lstStyle>
          <a:p>
            <a:fld id="{FA39DE96-5D5B-4600-B00D-B5F57EF73B03}" type="slidenum">
              <a:rPr lang="en-US" altLang="en-US"/>
              <a:pPr/>
              <a:t>‹#›</a:t>
            </a:fld>
            <a:endParaRPr lang="en-US" altLang="en-US"/>
          </a:p>
        </p:txBody>
      </p:sp>
    </p:spTree>
    <p:extLst>
      <p:ext uri="{BB962C8B-B14F-4D97-AF65-F5344CB8AC3E}">
        <p14:creationId xmlns:p14="http://schemas.microsoft.com/office/powerpoint/2010/main" val="319005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74993FF-0A39-45E5-94D8-E395C03B85D6}" type="datetime1">
              <a:rPr lang="en-US"/>
              <a:pPr>
                <a:defRPr/>
              </a:pPr>
              <a:t>6/7/2018</a:t>
            </a:fld>
            <a:endParaRPr lang="en-US" dirty="0"/>
          </a:p>
        </p:txBody>
      </p:sp>
      <p:sp>
        <p:nvSpPr>
          <p:cNvPr id="3" name="Rectangle 6"/>
          <p:cNvSpPr>
            <a:spLocks noGrp="1" noChangeArrowheads="1"/>
          </p:cNvSpPr>
          <p:nvPr>
            <p:ph type="sldNum" sz="quarter" idx="11"/>
          </p:nvPr>
        </p:nvSpPr>
        <p:spPr>
          <a:ln/>
        </p:spPr>
        <p:txBody>
          <a:bodyPr/>
          <a:lstStyle>
            <a:lvl1pPr>
              <a:defRPr/>
            </a:lvl1pPr>
          </a:lstStyle>
          <a:p>
            <a:fld id="{202C0B42-970F-413E-963B-20374A3B68FE}" type="slidenum">
              <a:rPr lang="en-US" altLang="en-US"/>
              <a:pPr/>
              <a:t>‹#›</a:t>
            </a:fld>
            <a:endParaRPr lang="en-US" altLang="en-US"/>
          </a:p>
        </p:txBody>
      </p:sp>
    </p:spTree>
    <p:extLst>
      <p:ext uri="{BB962C8B-B14F-4D97-AF65-F5344CB8AC3E}">
        <p14:creationId xmlns:p14="http://schemas.microsoft.com/office/powerpoint/2010/main" val="15321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E756F44-50C2-4E1B-B74F-5E41A7C61E07}"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B93ED0C0-A185-45A1-8FD5-091D7A95968E}" type="slidenum">
              <a:rPr lang="en-US" altLang="en-US"/>
              <a:pPr/>
              <a:t>‹#›</a:t>
            </a:fld>
            <a:endParaRPr lang="en-US" altLang="en-US"/>
          </a:p>
        </p:txBody>
      </p:sp>
    </p:spTree>
    <p:extLst>
      <p:ext uri="{BB962C8B-B14F-4D97-AF65-F5344CB8AC3E}">
        <p14:creationId xmlns:p14="http://schemas.microsoft.com/office/powerpoint/2010/main" val="92803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F96CD19-3EED-4586-BC7E-0E90951AD9E4}" type="datetime1">
              <a:rPr lang="en-US"/>
              <a:pPr>
                <a:defRPr/>
              </a:pPr>
              <a:t>6/7/2018</a:t>
            </a:fld>
            <a:endParaRPr lang="en-US" dirty="0"/>
          </a:p>
        </p:txBody>
      </p:sp>
      <p:sp>
        <p:nvSpPr>
          <p:cNvPr id="6" name="Rectangle 6"/>
          <p:cNvSpPr>
            <a:spLocks noGrp="1" noChangeArrowheads="1"/>
          </p:cNvSpPr>
          <p:nvPr>
            <p:ph type="sldNum" sz="quarter" idx="11"/>
          </p:nvPr>
        </p:nvSpPr>
        <p:spPr>
          <a:ln/>
        </p:spPr>
        <p:txBody>
          <a:bodyPr/>
          <a:lstStyle>
            <a:lvl1pPr>
              <a:defRPr/>
            </a:lvl1pPr>
          </a:lstStyle>
          <a:p>
            <a:fld id="{E709ABD1-0557-4BAB-8E40-CE93ACA240BA}" type="slidenum">
              <a:rPr lang="en-US" altLang="en-US"/>
              <a:pPr/>
              <a:t>‹#›</a:t>
            </a:fld>
            <a:endParaRPr lang="en-US" altLang="en-US"/>
          </a:p>
        </p:txBody>
      </p:sp>
    </p:spTree>
    <p:extLst>
      <p:ext uri="{BB962C8B-B14F-4D97-AF65-F5344CB8AC3E}">
        <p14:creationId xmlns:p14="http://schemas.microsoft.com/office/powerpoint/2010/main" val="1044631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60B959E9-5F9B-420E-B37F-65B87B2AB46D}" type="datetime1">
              <a:rPr lang="en-US"/>
              <a:pPr>
                <a:defRPr/>
              </a:pPr>
              <a:t>6/7/2018</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0E46545-E3A9-432A-B6AD-79C0BC7C698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hf hdr="0" ft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Videos/Carbon%20Monoxide%20Gasoline%20Pump%20Barge%20fatality.mp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Videos/Painting%20Lighting%20Explosion%20FIre.m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Videos/Confined%20Spaces%201-13.avi"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2.w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Videos/303%20PreciousTime%20PAGE%20194.wmv"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in and around confined spaces </a:t>
            </a:r>
            <a:endParaRPr lang="en-US" dirty="0"/>
          </a:p>
        </p:txBody>
      </p:sp>
      <p:sp>
        <p:nvSpPr>
          <p:cNvPr id="51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BC38CDF-AE03-4423-89D2-5249A0FCA20B}" type="slidenum">
              <a:rPr lang="en-US" altLang="en-US" sz="1400"/>
              <a:pPr>
                <a:spcBef>
                  <a:spcPct val="0"/>
                </a:spcBef>
                <a:buFontTx/>
                <a:buNone/>
              </a:pPr>
              <a:t>1</a:t>
            </a:fld>
            <a:endParaRPr lang="en-US" altLang="en-US" sz="1400"/>
          </a:p>
        </p:txBody>
      </p:sp>
      <p:sp>
        <p:nvSpPr>
          <p:cNvPr id="5123"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2150DE3-D5B3-4627-9A3A-27BADF37CFFC}" type="slidenum">
              <a:rPr lang="en-US" altLang="en-US" sz="1400"/>
              <a:pPr algn="r" eaLnBrk="1" hangingPunct="1">
                <a:spcBef>
                  <a:spcPct val="0"/>
                </a:spcBef>
                <a:buFontTx/>
                <a:buNone/>
              </a:pPr>
              <a:t>1</a:t>
            </a:fld>
            <a:endParaRPr lang="en-US" altLang="en-US" sz="1400"/>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272C27C-C4BE-425B-8AA0-067FE3B6FF80}" type="slidenum">
              <a:rPr lang="en-US" altLang="en-US" sz="1400"/>
              <a:pPr>
                <a:spcBef>
                  <a:spcPct val="0"/>
                </a:spcBef>
                <a:buFontTx/>
                <a:buNone/>
              </a:pPr>
              <a:t>10</a:t>
            </a:fld>
            <a:endParaRPr lang="en-US" altLang="en-US" sz="1400"/>
          </a:p>
        </p:txBody>
      </p:sp>
      <p:sp>
        <p:nvSpPr>
          <p:cNvPr id="25603" name="Rectangle 2"/>
          <p:cNvSpPr>
            <a:spLocks noGrp="1" noChangeArrowheads="1"/>
          </p:cNvSpPr>
          <p:nvPr>
            <p:ph type="title"/>
          </p:nvPr>
        </p:nvSpPr>
        <p:spPr>
          <a:xfrm>
            <a:off x="381000" y="381000"/>
            <a:ext cx="8382000" cy="1143000"/>
          </a:xfrm>
        </p:spPr>
        <p:txBody>
          <a:bodyPr/>
          <a:lstStyle/>
          <a:p>
            <a:pPr algn="l"/>
            <a:r>
              <a:rPr lang="en-US" altLang="en-US" smtClean="0"/>
              <a:t>Terms – Adjacent Space</a:t>
            </a:r>
          </a:p>
        </p:txBody>
      </p:sp>
      <p:pic>
        <p:nvPicPr>
          <p:cNvPr id="25604"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00200"/>
            <a:ext cx="6934200"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86A8ACC-4924-411B-8102-1CE003DEB77D}" type="slidenum">
              <a:rPr lang="en-US" altLang="en-US" sz="1400"/>
              <a:pPr>
                <a:spcBef>
                  <a:spcPct val="0"/>
                </a:spcBef>
                <a:buFontTx/>
                <a:buNone/>
              </a:pPr>
              <a:t>11</a:t>
            </a:fld>
            <a:endParaRPr lang="en-US" altLang="en-US" sz="1400"/>
          </a:p>
        </p:txBody>
      </p:sp>
      <p:sp>
        <p:nvSpPr>
          <p:cNvPr id="27651" name="Rectangle 2"/>
          <p:cNvSpPr>
            <a:spLocks noGrp="1" noChangeArrowheads="1"/>
          </p:cNvSpPr>
          <p:nvPr>
            <p:ph type="title"/>
          </p:nvPr>
        </p:nvSpPr>
        <p:spPr>
          <a:xfrm>
            <a:off x="457200" y="381000"/>
            <a:ext cx="8382000" cy="1143000"/>
          </a:xfrm>
        </p:spPr>
        <p:txBody>
          <a:bodyPr/>
          <a:lstStyle/>
          <a:p>
            <a:pPr algn="l"/>
            <a:r>
              <a:rPr lang="en-US" altLang="en-US" smtClean="0"/>
              <a:t>Terms – Competent Person</a:t>
            </a:r>
          </a:p>
        </p:txBody>
      </p:sp>
      <p:pic>
        <p:nvPicPr>
          <p:cNvPr id="27653" name="Picture 5" title="Photo of a worker tesitng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524000"/>
            <a:ext cx="5929312" cy="466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2414DE3-6731-4EC6-AEAF-ABAAC172983A}" type="slidenum">
              <a:rPr lang="en-US" altLang="en-US" sz="1400"/>
              <a:pPr>
                <a:spcBef>
                  <a:spcPct val="0"/>
                </a:spcBef>
                <a:buFontTx/>
                <a:buNone/>
              </a:pPr>
              <a:t>12</a:t>
            </a:fld>
            <a:endParaRPr lang="en-US" altLang="en-US" sz="1400"/>
          </a:p>
        </p:txBody>
      </p:sp>
      <p:sp>
        <p:nvSpPr>
          <p:cNvPr id="29699" name="Rectangle 2"/>
          <p:cNvSpPr>
            <a:spLocks noGrp="1" noChangeArrowheads="1"/>
          </p:cNvSpPr>
          <p:nvPr>
            <p:ph type="title"/>
          </p:nvPr>
        </p:nvSpPr>
        <p:spPr>
          <a:xfrm>
            <a:off x="457200" y="381000"/>
            <a:ext cx="8382000" cy="1143000"/>
          </a:xfrm>
        </p:spPr>
        <p:txBody>
          <a:bodyPr/>
          <a:lstStyle/>
          <a:p>
            <a:pPr algn="l"/>
            <a:r>
              <a:rPr lang="en-US" altLang="en-US" smtClean="0"/>
              <a:t>Terms – Enclosed Space </a:t>
            </a:r>
          </a:p>
        </p:txBody>
      </p:sp>
      <p:sp>
        <p:nvSpPr>
          <p:cNvPr id="29700" name="AutoShape 6" descr="https://www.osha.gov/SLTC/etools/shipyard/shiprepair/images/confinedspace/srhw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9701" name="AutoShape 8" descr="https://www.osha.gov/SLTC/etools/shipyard/shiprepair/images/confinedspace/srhw1.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29703" name="Picture 7" title="Image of an enclos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00199"/>
            <a:ext cx="6840537" cy="4378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5C4139A-B76A-4FD6-99C3-7710F297AEC2}" type="slidenum">
              <a:rPr lang="en-US" altLang="en-US" sz="1400"/>
              <a:pPr>
                <a:spcBef>
                  <a:spcPct val="0"/>
                </a:spcBef>
                <a:buFontTx/>
                <a:buNone/>
              </a:pPr>
              <a:t>13</a:t>
            </a:fld>
            <a:endParaRPr lang="en-US" altLang="en-US" sz="1400"/>
          </a:p>
        </p:txBody>
      </p:sp>
      <p:sp>
        <p:nvSpPr>
          <p:cNvPr id="31747" name="AutoShape 6" descr="http://www.optimumstores.com/media/catalog/product/cache/39/image/700x700/17f82f742ffe127f42dca9de82fb58b1/upload/3/bw_technologies_gasalertmax_xt_gas_detector.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1748" name="AutoShape 9" descr="http://ep.yimg.com/ca/I/yhst-129433979619958_2269_860458275"/>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31750" name="Title 1"/>
          <p:cNvSpPr>
            <a:spLocks noGrp="1"/>
          </p:cNvSpPr>
          <p:nvPr>
            <p:ph type="title"/>
          </p:nvPr>
        </p:nvSpPr>
        <p:spPr/>
        <p:txBody>
          <a:bodyPr/>
          <a:lstStyle/>
          <a:p>
            <a:r>
              <a:rPr lang="en-US" altLang="en-US" smtClean="0"/>
              <a:t>Terms- Atmospheric Testing</a:t>
            </a:r>
          </a:p>
        </p:txBody>
      </p:sp>
      <p:pic>
        <p:nvPicPr>
          <p:cNvPr id="31751" name="Picture 7" title="Photo of an atmospheric te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7477" y="1828800"/>
            <a:ext cx="5584825" cy="3732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BC5E55C-4455-4C5F-8D08-D5859C4837EA}" type="slidenum">
              <a:rPr lang="en-US" altLang="en-US" sz="1400"/>
              <a:pPr>
                <a:spcBef>
                  <a:spcPct val="0"/>
                </a:spcBef>
                <a:buFontTx/>
                <a:buNone/>
              </a:pPr>
              <a:t>14</a:t>
            </a:fld>
            <a:endParaRPr lang="en-US" altLang="en-US" sz="1400"/>
          </a:p>
        </p:txBody>
      </p:sp>
      <p:sp>
        <p:nvSpPr>
          <p:cNvPr id="33795" name="Rectangle 2"/>
          <p:cNvSpPr>
            <a:spLocks noGrp="1" noChangeArrowheads="1"/>
          </p:cNvSpPr>
          <p:nvPr>
            <p:ph type="title"/>
          </p:nvPr>
        </p:nvSpPr>
        <p:spPr>
          <a:xfrm>
            <a:off x="457200" y="381000"/>
            <a:ext cx="8382000" cy="1143000"/>
          </a:xfrm>
        </p:spPr>
        <p:txBody>
          <a:bodyPr/>
          <a:lstStyle/>
          <a:p>
            <a:pPr algn="l"/>
            <a:r>
              <a:rPr lang="en-US" altLang="en-US" smtClean="0"/>
              <a:t>Terms - IDLH</a:t>
            </a:r>
          </a:p>
        </p:txBody>
      </p:sp>
      <p:pic>
        <p:nvPicPr>
          <p:cNvPr id="33797" name="Picture 5" title="Photo of a local exhaust ventilation syste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337425" cy="4610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a:r>
              <a:rPr lang="en-US" altLang="en-US" smtClean="0"/>
              <a:t>Terms - LEL</a:t>
            </a:r>
          </a:p>
        </p:txBody>
      </p:sp>
      <p:sp>
        <p:nvSpPr>
          <p:cNvPr id="358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0020538-A48A-43D4-BEF5-D490B3F05B53}" type="slidenum">
              <a:rPr lang="en-US" altLang="en-US" sz="1400"/>
              <a:pPr>
                <a:spcBef>
                  <a:spcPct val="0"/>
                </a:spcBef>
                <a:buFontTx/>
                <a:buNone/>
              </a:pPr>
              <a:t>15</a:t>
            </a:fld>
            <a:endParaRPr lang="en-US" altLang="en-US" sz="1400"/>
          </a:p>
        </p:txBody>
      </p:sp>
      <p:pic>
        <p:nvPicPr>
          <p:cNvPr id="35845" name="Picture 5" title="Image of a lower explosive lim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371600"/>
            <a:ext cx="7218363" cy="4138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8E341CB-64BE-47AB-B6AF-E454E43F6A91}" type="slidenum">
              <a:rPr lang="en-US" altLang="en-US" sz="1400"/>
              <a:pPr>
                <a:spcBef>
                  <a:spcPct val="0"/>
                </a:spcBef>
                <a:buFontTx/>
                <a:buNone/>
              </a:pPr>
              <a:t>16</a:t>
            </a:fld>
            <a:endParaRPr lang="en-US" altLang="en-US" sz="1400"/>
          </a:p>
        </p:txBody>
      </p:sp>
      <p:sp>
        <p:nvSpPr>
          <p:cNvPr id="37891" name="Rectangle 2"/>
          <p:cNvSpPr>
            <a:spLocks noGrp="1" noChangeArrowheads="1"/>
          </p:cNvSpPr>
          <p:nvPr>
            <p:ph type="title"/>
          </p:nvPr>
        </p:nvSpPr>
        <p:spPr>
          <a:xfrm>
            <a:off x="457200" y="381000"/>
            <a:ext cx="8382000" cy="1143000"/>
          </a:xfrm>
        </p:spPr>
        <p:txBody>
          <a:bodyPr/>
          <a:lstStyle/>
          <a:p>
            <a:pPr algn="l"/>
            <a:r>
              <a:rPr lang="en-US" altLang="en-US" smtClean="0"/>
              <a:t>Terms – Safe For Hot Work</a:t>
            </a:r>
          </a:p>
        </p:txBody>
      </p:sp>
      <p:pic>
        <p:nvPicPr>
          <p:cNvPr id="37893" name="Picture 5" title="Photo of a safe for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1404" y="1447800"/>
            <a:ext cx="6953250"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A498E32-D8E3-4CD6-914B-BDD56FBC9932}" type="slidenum">
              <a:rPr lang="en-US" altLang="en-US" sz="1400"/>
              <a:pPr>
                <a:spcBef>
                  <a:spcPct val="0"/>
                </a:spcBef>
                <a:buFontTx/>
                <a:buNone/>
              </a:pPr>
              <a:t>17</a:t>
            </a:fld>
            <a:endParaRPr lang="en-US" altLang="en-US" sz="1400"/>
          </a:p>
        </p:txBody>
      </p:sp>
      <p:sp>
        <p:nvSpPr>
          <p:cNvPr id="3993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Defining Confined Spaces </a:t>
            </a:r>
          </a:p>
        </p:txBody>
      </p:sp>
      <p:pic>
        <p:nvPicPr>
          <p:cNvPr id="39940" name="Picture 3" descr="82042J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676400"/>
            <a:ext cx="5943600" cy="4300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D54B4DA-7DEB-45E9-A6FE-94AAA63F3B7B}" type="slidenum">
              <a:rPr lang="en-US" altLang="en-US" sz="1400"/>
              <a:pPr>
                <a:spcBef>
                  <a:spcPct val="0"/>
                </a:spcBef>
                <a:buFontTx/>
                <a:buNone/>
              </a:pPr>
              <a:t>18</a:t>
            </a:fld>
            <a:endParaRPr lang="en-US" altLang="en-US" sz="1400"/>
          </a:p>
        </p:txBody>
      </p:sp>
      <p:sp>
        <p:nvSpPr>
          <p:cNvPr id="4198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Recognizing a Confined Space</a:t>
            </a:r>
          </a:p>
        </p:txBody>
      </p:sp>
      <p:sp>
        <p:nvSpPr>
          <p:cNvPr id="41988" name="AutoShape 2" descr="http://www.hasgoe.com/images/slides/Confined%20Space%20Trained_opt.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41990" name="Picture 6" title="Photo of an enterance to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1568" y="1524000"/>
            <a:ext cx="5819775" cy="4397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820B835-EE5F-46DD-BA4E-3C7E11FB202C}" type="slidenum">
              <a:rPr lang="en-US" altLang="en-US" sz="1400"/>
              <a:pPr>
                <a:spcBef>
                  <a:spcPct val="0"/>
                </a:spcBef>
                <a:buFontTx/>
                <a:buNone/>
              </a:pPr>
              <a:t>19</a:t>
            </a:fld>
            <a:endParaRPr lang="en-US" altLang="en-US" sz="1400"/>
          </a:p>
        </p:txBody>
      </p:sp>
      <p:sp>
        <p:nvSpPr>
          <p:cNvPr id="4403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Where Are They Found</a:t>
            </a:r>
          </a:p>
        </p:txBody>
      </p:sp>
      <p:pic>
        <p:nvPicPr>
          <p:cNvPr id="44037" name="Picture 5" title="Image of a common shipboard confined sp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309991"/>
            <a:ext cx="7077076" cy="474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Working In and Around Confined </a:t>
            </a:r>
            <a:r>
              <a:rPr lang="en-US" altLang="en-US" sz="3200" dirty="0" smtClean="0"/>
              <a:t>Spaces</a:t>
            </a:r>
            <a:r>
              <a:rPr lang="en-US" altLang="en-US" sz="3200" dirty="0"/>
              <a:t/>
            </a:r>
            <a:br>
              <a:rPr lang="en-US" altLang="en-US" sz="3200" dirty="0"/>
            </a:br>
            <a:endParaRPr lang="en-US" sz="3200" dirty="0"/>
          </a:p>
        </p:txBody>
      </p:sp>
      <p:sp>
        <p:nvSpPr>
          <p:cNvPr id="92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E6B4D65-D0B0-4434-9468-B2FD12042C6B}" type="slidenum">
              <a:rPr lang="en-US" altLang="en-US" sz="1400"/>
              <a:pPr>
                <a:spcBef>
                  <a:spcPct val="0"/>
                </a:spcBef>
                <a:buFontTx/>
                <a:buNone/>
              </a:pPr>
              <a:t>2</a:t>
            </a:fld>
            <a:endParaRPr lang="en-US" altLang="en-US" sz="1400"/>
          </a:p>
        </p:txBody>
      </p:sp>
      <p:pic>
        <p:nvPicPr>
          <p:cNvPr id="9220" name="Picture 3" descr="Figure 1: Vessel cross s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0020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BAE0AC1-2857-4331-A1BF-C4CA19B8534C}" type="slidenum">
              <a:rPr lang="en-US" altLang="en-US" sz="1400"/>
              <a:pPr>
                <a:spcBef>
                  <a:spcPct val="0"/>
                </a:spcBef>
                <a:buFontTx/>
                <a:buNone/>
              </a:pPr>
              <a:t>20</a:t>
            </a:fld>
            <a:endParaRPr lang="en-US" altLang="en-US" sz="1400"/>
          </a:p>
        </p:txBody>
      </p:sp>
      <p:sp>
        <p:nvSpPr>
          <p:cNvPr id="46083" name="Rectangle 2"/>
          <p:cNvSpPr>
            <a:spLocks noGrp="1" noChangeArrowheads="1"/>
          </p:cNvSpPr>
          <p:nvPr>
            <p:ph type="title"/>
          </p:nvPr>
        </p:nvSpPr>
        <p:spPr>
          <a:xfrm>
            <a:off x="457200" y="381000"/>
            <a:ext cx="8382000" cy="1143000"/>
          </a:xfrm>
        </p:spPr>
        <p:txBody>
          <a:bodyPr/>
          <a:lstStyle/>
          <a:p>
            <a:pPr algn="l"/>
            <a:r>
              <a:rPr lang="en-US" altLang="en-US" smtClean="0"/>
              <a:t>Why Go Into A Confined Space?</a:t>
            </a:r>
          </a:p>
        </p:txBody>
      </p:sp>
      <p:pic>
        <p:nvPicPr>
          <p:cNvPr id="46085" name="Picture 5" title="Photo of an enterance to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790596"/>
            <a:ext cx="6376987" cy="433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t>General Hazards in Confined </a:t>
            </a:r>
            <a:r>
              <a:rPr lang="en-US" altLang="en-US" sz="3600" dirty="0" smtClean="0"/>
              <a:t>Spaces</a:t>
            </a:r>
            <a:r>
              <a:rPr lang="en-US" altLang="en-US" sz="3600" dirty="0"/>
              <a:t/>
            </a:r>
            <a:br>
              <a:rPr lang="en-US" altLang="en-US" sz="3600" dirty="0"/>
            </a:br>
            <a:endParaRPr lang="en-US" sz="3600" dirty="0"/>
          </a:p>
        </p:txBody>
      </p:sp>
      <p:sp>
        <p:nvSpPr>
          <p:cNvPr id="481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1CFBE19-2947-4766-9DD8-82C27EF32E2B}" type="slidenum">
              <a:rPr lang="en-US" altLang="en-US" sz="1400"/>
              <a:pPr>
                <a:spcBef>
                  <a:spcPct val="0"/>
                </a:spcBef>
                <a:buFontTx/>
                <a:buNone/>
              </a:pPr>
              <a:t>21</a:t>
            </a:fld>
            <a:endParaRPr lang="en-US" altLang="en-US" sz="1400"/>
          </a:p>
        </p:txBody>
      </p:sp>
      <p:pic>
        <p:nvPicPr>
          <p:cNvPr id="48132" name="Picture 3" descr="Figure 1: Vessel cross s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00200"/>
            <a:ext cx="6400800" cy="4438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456ABB6-BA8B-43BC-A90A-9E9BB1EC57E2}" type="slidenum">
              <a:rPr lang="en-US" altLang="en-US" sz="1400"/>
              <a:pPr>
                <a:spcBef>
                  <a:spcPct val="0"/>
                </a:spcBef>
                <a:buFontTx/>
                <a:buNone/>
              </a:pPr>
              <a:t>22</a:t>
            </a:fld>
            <a:endParaRPr lang="en-US" altLang="en-US" sz="1400"/>
          </a:p>
        </p:txBody>
      </p:sp>
      <p:sp>
        <p:nvSpPr>
          <p:cNvPr id="50179" name="Rectangle 2"/>
          <p:cNvSpPr>
            <a:spLocks noGrp="1" noChangeArrowheads="1"/>
          </p:cNvSpPr>
          <p:nvPr>
            <p:ph type="title"/>
          </p:nvPr>
        </p:nvSpPr>
        <p:spPr>
          <a:xfrm>
            <a:off x="457200" y="381000"/>
            <a:ext cx="8382000" cy="1143000"/>
          </a:xfrm>
        </p:spPr>
        <p:txBody>
          <a:bodyPr/>
          <a:lstStyle/>
          <a:p>
            <a:pPr algn="l"/>
            <a:r>
              <a:rPr lang="en-US" altLang="en-US" smtClean="0"/>
              <a:t>Hazards</a:t>
            </a:r>
          </a:p>
        </p:txBody>
      </p:sp>
      <p:pic>
        <p:nvPicPr>
          <p:cNvPr id="50181" name="Picture 5" title="Photo of a ship on 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80015"/>
            <a:ext cx="6564313"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ABE7745-273E-486F-AED0-9E5B4D1A44FB}" type="slidenum">
              <a:rPr lang="en-US" altLang="en-US" sz="1400"/>
              <a:pPr>
                <a:spcBef>
                  <a:spcPct val="0"/>
                </a:spcBef>
                <a:buFontTx/>
                <a:buNone/>
              </a:pPr>
              <a:t>23</a:t>
            </a:fld>
            <a:endParaRPr lang="en-US" altLang="en-US" sz="1400"/>
          </a:p>
        </p:txBody>
      </p:sp>
      <p:sp>
        <p:nvSpPr>
          <p:cNvPr id="52227" name="Rectangle 2"/>
          <p:cNvSpPr>
            <a:spLocks noGrp="1" noChangeArrowheads="1"/>
          </p:cNvSpPr>
          <p:nvPr>
            <p:ph type="title"/>
          </p:nvPr>
        </p:nvSpPr>
        <p:spPr>
          <a:xfrm>
            <a:off x="0" y="381000"/>
            <a:ext cx="9144000" cy="1143000"/>
          </a:xfrm>
        </p:spPr>
        <p:txBody>
          <a:bodyPr/>
          <a:lstStyle/>
          <a:p>
            <a:pPr algn="l"/>
            <a:r>
              <a:rPr lang="en-US" altLang="en-US" smtClean="0">
                <a:solidFill>
                  <a:schemeClr val="tx1"/>
                </a:solidFill>
              </a:rPr>
              <a:t>  Physical and Atmospheric Hazards</a:t>
            </a:r>
          </a:p>
        </p:txBody>
      </p:sp>
      <p:pic>
        <p:nvPicPr>
          <p:cNvPr id="52229" name="Picture 5" title="Photo of a worker testing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0825"/>
            <a:ext cx="6596062" cy="4391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1EC69D0-C04B-497B-AEAD-6394CF604325}" type="slidenum">
              <a:rPr lang="en-US" altLang="en-US" sz="1400">
                <a:solidFill>
                  <a:srgbClr val="000000"/>
                </a:solidFill>
              </a:rPr>
              <a:pPr>
                <a:spcBef>
                  <a:spcPct val="0"/>
                </a:spcBef>
                <a:buFontTx/>
                <a:buNone/>
              </a:pPr>
              <a:t>24</a:t>
            </a:fld>
            <a:endParaRPr lang="en-US" altLang="en-US" sz="1400">
              <a:solidFill>
                <a:srgbClr val="000000"/>
              </a:solidFill>
            </a:endParaRPr>
          </a:p>
        </p:txBody>
      </p:sp>
      <p:sp>
        <p:nvSpPr>
          <p:cNvPr id="5427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Physical Hazards</a:t>
            </a:r>
          </a:p>
        </p:txBody>
      </p:sp>
      <p:sp>
        <p:nvSpPr>
          <p:cNvPr id="54276"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54278" name="Picture 6" descr="C:\Users\Chavez-Jacob-E\Pictures\Ship17.jpg" title="Photo of a confined space resc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676400"/>
            <a:ext cx="5522913" cy="415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2941FC3-37B0-444D-B9B9-B98CC076528B}" type="slidenum">
              <a:rPr lang="en-US" altLang="en-US" sz="1400"/>
              <a:pPr>
                <a:spcBef>
                  <a:spcPct val="0"/>
                </a:spcBef>
                <a:buFontTx/>
                <a:buNone/>
              </a:pPr>
              <a:t>25</a:t>
            </a:fld>
            <a:endParaRPr lang="en-US" altLang="en-US" sz="1400"/>
          </a:p>
        </p:txBody>
      </p:sp>
      <p:sp>
        <p:nvSpPr>
          <p:cNvPr id="56323"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Heat Stress and Entrapment</a:t>
            </a:r>
            <a:br>
              <a:rPr lang="en-US" altLang="en-US" smtClean="0"/>
            </a:br>
            <a:r>
              <a:rPr lang="en-US" altLang="en-US" smtClean="0"/>
              <a:t>Confined Space Hazards</a:t>
            </a:r>
          </a:p>
        </p:txBody>
      </p:sp>
      <p:pic>
        <p:nvPicPr>
          <p:cNvPr id="56325" name="Picture 5" title="Photo of a worker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0432" y="1673225"/>
            <a:ext cx="7418388" cy="439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B2B185B-AC92-41E7-84E9-6EAF604AB655}" type="slidenum">
              <a:rPr lang="en-US" altLang="en-US" sz="1400">
                <a:solidFill>
                  <a:srgbClr val="000000"/>
                </a:solidFill>
              </a:rPr>
              <a:pPr>
                <a:spcBef>
                  <a:spcPct val="0"/>
                </a:spcBef>
                <a:buFontTx/>
                <a:buNone/>
              </a:pPr>
              <a:t>26</a:t>
            </a:fld>
            <a:endParaRPr lang="en-US" altLang="en-US" sz="1400">
              <a:solidFill>
                <a:srgbClr val="000000"/>
              </a:solidFill>
            </a:endParaRPr>
          </a:p>
        </p:txBody>
      </p:sp>
      <p:sp>
        <p:nvSpPr>
          <p:cNvPr id="58371"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Physical Hazards Exercise</a:t>
            </a:r>
          </a:p>
        </p:txBody>
      </p:sp>
      <p:sp>
        <p:nvSpPr>
          <p:cNvPr id="58372"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58374" name="Picture 6" title="Photo of a confined space filled with 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1681264"/>
            <a:ext cx="4440238" cy="4373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71E41B2-3831-4AAC-A66E-EFB4B62AE4EB}" type="slidenum">
              <a:rPr lang="en-US" altLang="en-US" sz="1400">
                <a:solidFill>
                  <a:srgbClr val="000000"/>
                </a:solidFill>
              </a:rPr>
              <a:pPr>
                <a:spcBef>
                  <a:spcPct val="0"/>
                </a:spcBef>
                <a:buFontTx/>
                <a:buNone/>
              </a:pPr>
              <a:t>27</a:t>
            </a:fld>
            <a:endParaRPr lang="en-US" altLang="en-US" sz="1400">
              <a:solidFill>
                <a:srgbClr val="000000"/>
              </a:solidFill>
            </a:endParaRPr>
          </a:p>
        </p:txBody>
      </p:sp>
      <p:sp>
        <p:nvSpPr>
          <p:cNvPr id="60419"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Atmospheric Hazards</a:t>
            </a:r>
            <a:br>
              <a:rPr lang="en-US" altLang="en-US" smtClean="0">
                <a:solidFill>
                  <a:schemeClr val="tx1"/>
                </a:solidFill>
              </a:rPr>
            </a:br>
            <a:r>
              <a:rPr lang="en-US" altLang="en-US" smtClean="0">
                <a:solidFill>
                  <a:schemeClr val="tx1"/>
                </a:solidFill>
              </a:rPr>
              <a:t>Fire and Explosion</a:t>
            </a:r>
          </a:p>
        </p:txBody>
      </p:sp>
      <p:pic>
        <p:nvPicPr>
          <p:cNvPr id="60421" name="Picture 5" title="Photo of a ship on 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728" y="1914728"/>
            <a:ext cx="668655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13D4BA0-AE97-4949-8230-9CC549F511B6}" type="slidenum">
              <a:rPr lang="en-US" altLang="en-US" sz="1400"/>
              <a:pPr>
                <a:spcBef>
                  <a:spcPct val="0"/>
                </a:spcBef>
                <a:buFontTx/>
                <a:buNone/>
              </a:pPr>
              <a:t>28</a:t>
            </a:fld>
            <a:endParaRPr lang="en-US" altLang="en-US" sz="1400"/>
          </a:p>
        </p:txBody>
      </p:sp>
      <p:sp>
        <p:nvSpPr>
          <p:cNvPr id="6246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Atmospheric Hazards</a:t>
            </a:r>
            <a:br>
              <a:rPr lang="en-US" altLang="en-US" smtClean="0"/>
            </a:br>
            <a:r>
              <a:rPr lang="en-US" altLang="en-US" smtClean="0"/>
              <a:t>Toxic Fumes </a:t>
            </a:r>
          </a:p>
        </p:txBody>
      </p:sp>
      <p:pic>
        <p:nvPicPr>
          <p:cNvPr id="2" name="Picture 1" title="Image of a keep out toxic fumes sig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9799" y="1828800"/>
            <a:ext cx="4238625" cy="4030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5C1685C-16A5-4FF4-B4AA-EE3A05DA6717}" type="slidenum">
              <a:rPr lang="en-US" altLang="en-US" sz="1400">
                <a:solidFill>
                  <a:srgbClr val="000000"/>
                </a:solidFill>
              </a:rPr>
              <a:pPr>
                <a:spcBef>
                  <a:spcPct val="0"/>
                </a:spcBef>
                <a:buFontTx/>
                <a:buNone/>
              </a:pPr>
              <a:t>29</a:t>
            </a:fld>
            <a:endParaRPr lang="en-US" altLang="en-US" sz="1400">
              <a:solidFill>
                <a:srgbClr val="000000"/>
              </a:solidFill>
            </a:endParaRPr>
          </a:p>
        </p:txBody>
      </p:sp>
      <p:sp>
        <p:nvSpPr>
          <p:cNvPr id="6451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Atmospheric Hazards Exercise</a:t>
            </a:r>
          </a:p>
        </p:txBody>
      </p:sp>
      <p:sp>
        <p:nvSpPr>
          <p:cNvPr id="64516" name="AutoShape 5" descr="http://www.marineinsight.com/wp-content/uploads/2012/08/confined_space_rescue.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64518" name="Picture 6" title="Photo of a confined space filled with wa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7199" y="1826215"/>
            <a:ext cx="4440237" cy="4373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txBox="1">
            <a:spLocks noGrp="1" noChangeArrowheads="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367F982-F539-44DF-892F-0D849180C105}" type="slidenum">
              <a:rPr lang="en-US" altLang="en-US" sz="1400"/>
              <a:pPr algn="r" eaLnBrk="1" hangingPunct="1">
                <a:spcBef>
                  <a:spcPct val="0"/>
                </a:spcBef>
                <a:buFontTx/>
                <a:buNone/>
              </a:pPr>
              <a:t>3</a:t>
            </a:fld>
            <a:endParaRPr lang="en-US" altLang="en-US" sz="1400"/>
          </a:p>
        </p:txBody>
      </p:sp>
      <p:sp>
        <p:nvSpPr>
          <p:cNvPr id="11267"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5628500-E7E8-49CD-8ADD-8CD07AECE87B}" type="slidenum">
              <a:rPr lang="en-US" altLang="en-US" sz="1400"/>
              <a:pPr algn="r" eaLnBrk="1" hangingPunct="1">
                <a:spcBef>
                  <a:spcPct val="0"/>
                </a:spcBef>
                <a:buFontTx/>
                <a:buNone/>
              </a:pPr>
              <a:t>3</a:t>
            </a:fld>
            <a:endParaRPr lang="en-US" altLang="en-US" sz="1400"/>
          </a:p>
        </p:txBody>
      </p:sp>
      <p:pic>
        <p:nvPicPr>
          <p:cNvPr id="11269" name="Picture 5" title="Image of the OSHA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5" y="1898650"/>
            <a:ext cx="7661275" cy="2978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143000"/>
            <a:ext cx="2438400" cy="914400"/>
          </a:xfrm>
        </p:spPr>
        <p:txBody>
          <a:bodyPr/>
          <a:lstStyle/>
          <a:p>
            <a:r>
              <a:rPr lang="en-US" altLang="en-US" dirty="0" smtClean="0">
                <a:cs typeface="Arial" charset="0"/>
              </a:rPr>
              <a:t>OSHA</a:t>
            </a:r>
            <a:r>
              <a:rPr lang="en-US" altLang="en-US" dirty="0" smtClean="0">
                <a:solidFill>
                  <a:srgbClr val="000066"/>
                </a:solidFill>
                <a:cs typeface="Arial" charset="0"/>
              </a:rPr>
              <a:t> </a:t>
            </a:r>
            <a:r>
              <a:rPr lang="en-US" altLang="en-US" dirty="0">
                <a:solidFill>
                  <a:srgbClr val="000066"/>
                </a:solidFill>
                <a:cs typeface="Arial" charset="0"/>
              </a:rPr>
              <a:t/>
            </a:r>
            <a:br>
              <a:rPr lang="en-US" altLang="en-US" dirty="0">
                <a:solidFill>
                  <a:srgbClr val="000066"/>
                </a:solidFill>
                <a:cs typeface="Arial" charset="0"/>
              </a:rPr>
            </a:b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918B819-3AFA-4A9F-95F8-824CE6FD0B27}" type="slidenum">
              <a:rPr lang="en-US" altLang="en-US" sz="1400">
                <a:solidFill>
                  <a:srgbClr val="000000"/>
                </a:solidFill>
              </a:rPr>
              <a:pPr>
                <a:spcBef>
                  <a:spcPct val="0"/>
                </a:spcBef>
                <a:buFontTx/>
                <a:buNone/>
              </a:pPr>
              <a:t>30</a:t>
            </a:fld>
            <a:endParaRPr lang="en-US" altLang="en-US" sz="1400">
              <a:solidFill>
                <a:srgbClr val="000000"/>
              </a:solidFill>
            </a:endParaRPr>
          </a:p>
        </p:txBody>
      </p:sp>
      <p:sp>
        <p:nvSpPr>
          <p:cNvPr id="66563" name="Rectangle 2"/>
          <p:cNvSpPr>
            <a:spLocks noGrp="1" noChangeArrowheads="1"/>
          </p:cNvSpPr>
          <p:nvPr>
            <p:ph type="title" idx="4294967295"/>
          </p:nvPr>
        </p:nvSpPr>
        <p:spPr/>
        <p:txBody>
          <a:bodyPr anchor="b"/>
          <a:lstStyle/>
          <a:p>
            <a:pPr algn="l"/>
            <a:r>
              <a:rPr lang="en-US" altLang="en-US" smtClean="0">
                <a:solidFill>
                  <a:schemeClr val="tx1"/>
                </a:solidFill>
              </a:rPr>
              <a:t>OSHA Asphyxiation Video</a:t>
            </a:r>
          </a:p>
        </p:txBody>
      </p:sp>
      <p:pic>
        <p:nvPicPr>
          <p:cNvPr id="66564"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D93A4BD-F4E2-43E7-915F-E7B0A4133CBD}" type="slidenum">
              <a:rPr lang="en-US" altLang="en-US" sz="1400"/>
              <a:pPr>
                <a:spcBef>
                  <a:spcPct val="0"/>
                </a:spcBef>
                <a:buFontTx/>
                <a:buNone/>
              </a:pPr>
              <a:t>31</a:t>
            </a:fld>
            <a:endParaRPr lang="en-US" altLang="en-US" sz="1400"/>
          </a:p>
        </p:txBody>
      </p:sp>
      <p:sp>
        <p:nvSpPr>
          <p:cNvPr id="68611" name="Rectangle 2"/>
          <p:cNvSpPr>
            <a:spLocks noGrp="1" noChangeArrowheads="1"/>
          </p:cNvSpPr>
          <p:nvPr>
            <p:ph type="title"/>
          </p:nvPr>
        </p:nvSpPr>
        <p:spPr>
          <a:xfrm>
            <a:off x="457200" y="381000"/>
            <a:ext cx="8382000" cy="1143000"/>
          </a:xfrm>
        </p:spPr>
        <p:txBody>
          <a:bodyPr/>
          <a:lstStyle/>
          <a:p>
            <a:pPr algn="l"/>
            <a:r>
              <a:rPr lang="en-US" altLang="en-US" smtClean="0"/>
              <a:t>Confined Space Fatal Facts</a:t>
            </a:r>
          </a:p>
        </p:txBody>
      </p:sp>
      <p:pic>
        <p:nvPicPr>
          <p:cNvPr id="68613" name="Picture 5" title="Photo of a danger keep out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00200"/>
            <a:ext cx="5818187" cy="436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D8C4B3E-9415-4367-9EDF-2B71028B4DFF}" type="slidenum">
              <a:rPr lang="en-US" altLang="en-US" sz="1400"/>
              <a:pPr>
                <a:spcBef>
                  <a:spcPct val="0"/>
                </a:spcBef>
                <a:buFontTx/>
                <a:buNone/>
              </a:pPr>
              <a:t>32</a:t>
            </a:fld>
            <a:endParaRPr lang="en-US" altLang="en-US" sz="1400"/>
          </a:p>
        </p:txBody>
      </p:sp>
      <p:sp>
        <p:nvSpPr>
          <p:cNvPr id="70659" name="Rectangle 2"/>
          <p:cNvSpPr>
            <a:spLocks noGrp="1" noChangeArrowheads="1"/>
          </p:cNvSpPr>
          <p:nvPr>
            <p:ph type="title"/>
          </p:nvPr>
        </p:nvSpPr>
        <p:spPr>
          <a:xfrm>
            <a:off x="457200" y="381000"/>
            <a:ext cx="8382000" cy="1143000"/>
          </a:xfrm>
        </p:spPr>
        <p:txBody>
          <a:bodyPr/>
          <a:lstStyle/>
          <a:p>
            <a:pPr algn="l"/>
            <a:r>
              <a:rPr lang="en-US" altLang="en-US" smtClean="0"/>
              <a:t>Confined Space Exercise</a:t>
            </a:r>
          </a:p>
        </p:txBody>
      </p:sp>
      <p:pic>
        <p:nvPicPr>
          <p:cNvPr id="70660" name="Picture 2" title="Photo of a confined space exerci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676400"/>
            <a:ext cx="57912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FD1A5D4-3D9C-4FFD-8FEB-0E273A090947}" type="slidenum">
              <a:rPr lang="en-US" altLang="en-US" sz="1400"/>
              <a:pPr>
                <a:spcBef>
                  <a:spcPct val="0"/>
                </a:spcBef>
                <a:buFontTx/>
                <a:buNone/>
              </a:pPr>
              <a:t>33</a:t>
            </a:fld>
            <a:endParaRPr lang="en-US" altLang="en-US" sz="1400"/>
          </a:p>
        </p:txBody>
      </p:sp>
      <p:sp>
        <p:nvSpPr>
          <p:cNvPr id="72707"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Safe Entry into a Confined Space</a:t>
            </a:r>
          </a:p>
        </p:txBody>
      </p:sp>
      <p:sp>
        <p:nvSpPr>
          <p:cNvPr id="72708" name="AutoShape 6" descr="http://img.nauticexpo.com/images_ne/photo-g/ship-round-deck-hatches-30089-321447.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72710" name="Picture 6" title="Photo of a worker lifting a confined space ha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524000"/>
            <a:ext cx="6338888" cy="4668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lstStyle/>
          <a:p>
            <a:r>
              <a:rPr lang="en-US" altLang="en-US" dirty="0"/>
              <a:t>Safe Entry into Confined Spaces</a:t>
            </a:r>
            <a:br>
              <a:rPr lang="en-US" altLang="en-US" dirty="0"/>
            </a:br>
            <a:endParaRPr lang="en-US" dirty="0"/>
          </a:p>
        </p:txBody>
      </p:sp>
      <p:sp>
        <p:nvSpPr>
          <p:cNvPr id="747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DD0FB4E-2627-4438-B937-9201E6E3985D}" type="slidenum">
              <a:rPr lang="en-US" altLang="en-US" sz="1400"/>
              <a:pPr>
                <a:spcBef>
                  <a:spcPct val="0"/>
                </a:spcBef>
                <a:buFontTx/>
                <a:buNone/>
              </a:pPr>
              <a:t>34</a:t>
            </a:fld>
            <a:endParaRPr lang="en-US" altLang="en-US" sz="1400"/>
          </a:p>
        </p:txBody>
      </p:sp>
      <p:pic>
        <p:nvPicPr>
          <p:cNvPr id="2" name="Picture 1" title="Photo of a worker entering a confined spa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500" y="1714500"/>
            <a:ext cx="6477000" cy="434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90"/>
            <a:ext cx="8229600" cy="1143000"/>
          </a:xfrm>
        </p:spPr>
        <p:txBody>
          <a:bodyPr/>
          <a:lstStyle/>
          <a:p>
            <a:r>
              <a:rPr lang="en-US" altLang="en-US" dirty="0"/>
              <a:t>Safe Entry into Double Bottom Confined Spaces</a:t>
            </a:r>
            <a:br>
              <a:rPr lang="en-US" altLang="en-US" dirty="0"/>
            </a:br>
            <a:endParaRPr lang="en-US" dirty="0"/>
          </a:p>
        </p:txBody>
      </p:sp>
      <p:sp>
        <p:nvSpPr>
          <p:cNvPr id="768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C3AA8C3-F8D8-4BE1-84B2-B62AB4E08464}" type="slidenum">
              <a:rPr lang="en-US" altLang="en-US" sz="1400"/>
              <a:pPr>
                <a:spcBef>
                  <a:spcPct val="0"/>
                </a:spcBef>
                <a:buFontTx/>
                <a:buNone/>
              </a:pPr>
              <a:t>35</a:t>
            </a:fld>
            <a:endParaRPr lang="en-US" altLang="en-US" sz="1400"/>
          </a:p>
        </p:txBody>
      </p:sp>
      <p:pic>
        <p:nvPicPr>
          <p:cNvPr id="3" name="Picture 2" title="Photo of a double bottom confined spa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751013"/>
            <a:ext cx="68580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4E365B8-47A1-4671-93ED-A80443C89DCD}" type="slidenum">
              <a:rPr lang="en-US" altLang="en-US" sz="1400">
                <a:solidFill>
                  <a:srgbClr val="000000"/>
                </a:solidFill>
              </a:rPr>
              <a:pPr>
                <a:spcBef>
                  <a:spcPct val="0"/>
                </a:spcBef>
                <a:buFontTx/>
                <a:buNone/>
              </a:pPr>
              <a:t>36</a:t>
            </a:fld>
            <a:endParaRPr lang="en-US" altLang="en-US" sz="1400">
              <a:solidFill>
                <a:srgbClr val="000000"/>
              </a:solidFill>
            </a:endParaRPr>
          </a:p>
        </p:txBody>
      </p:sp>
      <p:sp>
        <p:nvSpPr>
          <p:cNvPr id="78851" name="Rectangle 2"/>
          <p:cNvSpPr>
            <a:spLocks noGrp="1" noChangeArrowheads="1"/>
          </p:cNvSpPr>
          <p:nvPr>
            <p:ph type="title"/>
          </p:nvPr>
        </p:nvSpPr>
        <p:spPr>
          <a:xfrm>
            <a:off x="685800" y="274638"/>
            <a:ext cx="7772400" cy="1143000"/>
          </a:xfrm>
        </p:spPr>
        <p:txBody>
          <a:bodyPr/>
          <a:lstStyle/>
          <a:p>
            <a:r>
              <a:rPr lang="en-US" altLang="en-US" smtClean="0"/>
              <a:t>Evaluating a Confined Space</a:t>
            </a:r>
          </a:p>
        </p:txBody>
      </p:sp>
      <p:pic>
        <p:nvPicPr>
          <p:cNvPr id="78853" name="Picture 5" title="Photo of a worker evaluating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447800"/>
            <a:ext cx="6129338" cy="4591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7113539-B88E-48BD-89EF-DC88FDEA0801}" type="slidenum">
              <a:rPr lang="en-US" altLang="en-US" sz="1400">
                <a:solidFill>
                  <a:srgbClr val="000000"/>
                </a:solidFill>
              </a:rPr>
              <a:pPr>
                <a:spcBef>
                  <a:spcPct val="0"/>
                </a:spcBef>
                <a:buFontTx/>
                <a:buNone/>
              </a:pPr>
              <a:t>37</a:t>
            </a:fld>
            <a:endParaRPr lang="en-US" altLang="en-US" sz="1400">
              <a:solidFill>
                <a:srgbClr val="000000"/>
              </a:solidFill>
            </a:endParaRPr>
          </a:p>
        </p:txBody>
      </p:sp>
      <p:sp>
        <p:nvSpPr>
          <p:cNvPr id="80899" name="Rectangle 2"/>
          <p:cNvSpPr>
            <a:spLocks noGrp="1" noChangeArrowheads="1"/>
          </p:cNvSpPr>
          <p:nvPr>
            <p:ph type="title"/>
          </p:nvPr>
        </p:nvSpPr>
        <p:spPr>
          <a:xfrm>
            <a:off x="685800" y="274638"/>
            <a:ext cx="7772400" cy="1143000"/>
          </a:xfrm>
        </p:spPr>
        <p:txBody>
          <a:bodyPr/>
          <a:lstStyle/>
          <a:p>
            <a:pPr algn="l"/>
            <a:r>
              <a:rPr lang="en-US" altLang="en-US" smtClean="0"/>
              <a:t>Visual Inspection</a:t>
            </a:r>
          </a:p>
        </p:txBody>
      </p:sp>
      <p:pic>
        <p:nvPicPr>
          <p:cNvPr id="80901" name="Picture 5" title="Photo of a worker conducting a visual insp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7137" y="1600200"/>
            <a:ext cx="6727825" cy="448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E35CDBD-064E-47F7-9E15-2BD3F6A2109D}" type="slidenum">
              <a:rPr lang="en-US" altLang="en-US" sz="1400"/>
              <a:pPr>
                <a:spcBef>
                  <a:spcPct val="0"/>
                </a:spcBef>
                <a:buFontTx/>
                <a:buNone/>
              </a:pPr>
              <a:t>38</a:t>
            </a:fld>
            <a:endParaRPr lang="en-US" altLang="en-US" sz="1400"/>
          </a:p>
        </p:txBody>
      </p:sp>
      <p:sp>
        <p:nvSpPr>
          <p:cNvPr id="82947" name="Rectangle 2"/>
          <p:cNvSpPr>
            <a:spLocks noGrp="1" noChangeArrowheads="1"/>
          </p:cNvSpPr>
          <p:nvPr>
            <p:ph type="title"/>
          </p:nvPr>
        </p:nvSpPr>
        <p:spPr>
          <a:xfrm>
            <a:off x="685800" y="274638"/>
            <a:ext cx="7772400" cy="1143000"/>
          </a:xfrm>
        </p:spPr>
        <p:txBody>
          <a:bodyPr/>
          <a:lstStyle/>
          <a:p>
            <a:pPr algn="l"/>
            <a:r>
              <a:rPr lang="en-US" altLang="en-US" smtClean="0"/>
              <a:t>Precautions and Testing </a:t>
            </a:r>
          </a:p>
        </p:txBody>
      </p:sp>
      <p:pic>
        <p:nvPicPr>
          <p:cNvPr id="82949" name="Picture 5" title="Photo of a worker testing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3475" y="1343025"/>
            <a:ext cx="6877050" cy="435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340462C-5FC1-4C84-9F4E-D61247FF2052}" type="slidenum">
              <a:rPr lang="en-US" altLang="en-US" sz="1400"/>
              <a:pPr>
                <a:spcBef>
                  <a:spcPct val="0"/>
                </a:spcBef>
                <a:buFontTx/>
                <a:buNone/>
              </a:pPr>
              <a:t>39</a:t>
            </a:fld>
            <a:endParaRPr lang="en-US" altLang="en-US" sz="1400"/>
          </a:p>
        </p:txBody>
      </p:sp>
      <p:sp>
        <p:nvSpPr>
          <p:cNvPr id="84995" name="Rectangle 2"/>
          <p:cNvSpPr>
            <a:spLocks noGrp="1" noChangeArrowheads="1"/>
          </p:cNvSpPr>
          <p:nvPr>
            <p:ph type="title"/>
          </p:nvPr>
        </p:nvSpPr>
        <p:spPr>
          <a:xfrm>
            <a:off x="685800" y="274638"/>
            <a:ext cx="7772400" cy="1143000"/>
          </a:xfrm>
        </p:spPr>
        <p:txBody>
          <a:bodyPr/>
          <a:lstStyle/>
          <a:p>
            <a:pPr algn="l"/>
            <a:r>
              <a:rPr lang="en-US" altLang="en-US" smtClean="0"/>
              <a:t> Oxygen Testing </a:t>
            </a:r>
          </a:p>
        </p:txBody>
      </p:sp>
      <p:pic>
        <p:nvPicPr>
          <p:cNvPr id="84996" name="Picture 1" title="Photo of a worker holding an oxygen test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1676400"/>
            <a:ext cx="7086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l"/>
            <a:r>
              <a:rPr lang="en-US" altLang="en-US" dirty="0" smtClean="0"/>
              <a:t>      OSHA</a:t>
            </a:r>
          </a:p>
        </p:txBody>
      </p:sp>
      <p:sp>
        <p:nvSpPr>
          <p:cNvPr id="133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94F92BD-A0AC-43D5-A6BC-6874F91628DC}" type="slidenum">
              <a:rPr lang="en-US" altLang="en-US" sz="1400"/>
              <a:pPr>
                <a:spcBef>
                  <a:spcPct val="0"/>
                </a:spcBef>
                <a:buFontTx/>
                <a:buNone/>
              </a:pPr>
              <a:t>4</a:t>
            </a:fld>
            <a:endParaRPr lang="en-US" altLang="en-US" sz="1400"/>
          </a:p>
        </p:txBody>
      </p:sp>
      <p:pic>
        <p:nvPicPr>
          <p:cNvPr id="13317" name="Picture 5" title="Photo of a ship ya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828800"/>
            <a:ext cx="7067550" cy="3376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A455209-8511-4B00-9794-3231C6427FD9}" type="slidenum">
              <a:rPr lang="en-US" altLang="en-US" sz="1400"/>
              <a:pPr>
                <a:spcBef>
                  <a:spcPct val="0"/>
                </a:spcBef>
                <a:buFontTx/>
                <a:buNone/>
              </a:pPr>
              <a:t>40</a:t>
            </a:fld>
            <a:endParaRPr lang="en-US" altLang="en-US" sz="1400"/>
          </a:p>
        </p:txBody>
      </p:sp>
      <p:sp>
        <p:nvSpPr>
          <p:cNvPr id="87043" name="Rectangle 2"/>
          <p:cNvSpPr>
            <a:spLocks noGrp="1" noChangeArrowheads="1"/>
          </p:cNvSpPr>
          <p:nvPr>
            <p:ph type="title"/>
          </p:nvPr>
        </p:nvSpPr>
        <p:spPr/>
        <p:txBody>
          <a:bodyPr/>
          <a:lstStyle/>
          <a:p>
            <a:pPr algn="l"/>
            <a:r>
              <a:rPr lang="en-US" altLang="en-US" smtClean="0"/>
              <a:t>What’s Wrong With This Picture?</a:t>
            </a:r>
          </a:p>
        </p:txBody>
      </p:sp>
      <p:pic>
        <p:nvPicPr>
          <p:cNvPr id="87044" name="Picture 3" title="Photo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00200"/>
            <a:ext cx="5943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5" name="Text Box 4" title="Image of a rectangle that is redacting information on the photo"/>
          <p:cNvSpPr txBox="1">
            <a:spLocks noChangeArrowheads="1"/>
          </p:cNvSpPr>
          <p:nvPr/>
        </p:nvSpPr>
        <p:spPr bwMode="auto">
          <a:xfrm>
            <a:off x="4800600" y="5562600"/>
            <a:ext cx="1981200" cy="3698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Confined Space Exercise  </a:t>
            </a:r>
            <a:endParaRPr lang="en-US" dirty="0"/>
          </a:p>
        </p:txBody>
      </p:sp>
      <p:sp>
        <p:nvSpPr>
          <p:cNvPr id="890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6E22567-3B07-4AB5-9921-9A05842AF0EB}" type="slidenum">
              <a:rPr lang="en-US" altLang="en-US" sz="1400"/>
              <a:pPr>
                <a:spcBef>
                  <a:spcPct val="0"/>
                </a:spcBef>
                <a:buFontTx/>
                <a:buNone/>
              </a:pPr>
              <a:t>41</a:t>
            </a:fld>
            <a:endParaRPr lang="en-US" altLang="en-US" sz="1400"/>
          </a:p>
        </p:txBody>
      </p:sp>
      <p:pic>
        <p:nvPicPr>
          <p:cNvPr id="89093" name="Picture 5" title="Image of the human mi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1975" y="1619250"/>
            <a:ext cx="5519738"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84ACA37-B687-4B14-8386-C4238646C47A}" type="slidenum">
              <a:rPr lang="en-US" altLang="en-US" sz="1400"/>
              <a:pPr>
                <a:spcBef>
                  <a:spcPct val="0"/>
                </a:spcBef>
                <a:buFontTx/>
                <a:buNone/>
              </a:pPr>
              <a:t>42</a:t>
            </a:fld>
            <a:endParaRPr lang="en-US" altLang="en-US" sz="1400"/>
          </a:p>
        </p:txBody>
      </p:sp>
      <p:sp>
        <p:nvSpPr>
          <p:cNvPr id="91139"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7D3005A-D0B2-497A-AA33-F8FAD2050DF1}" type="slidenum">
              <a:rPr lang="en-US" altLang="en-US" sz="1400"/>
              <a:pPr algn="r" eaLnBrk="1" hangingPunct="1">
                <a:spcBef>
                  <a:spcPct val="0"/>
                </a:spcBef>
                <a:buFontTx/>
                <a:buNone/>
              </a:pPr>
              <a:t>42</a:t>
            </a:fld>
            <a:endParaRPr lang="en-US" altLang="en-US" sz="1400"/>
          </a:p>
        </p:txBody>
      </p:sp>
      <p:sp>
        <p:nvSpPr>
          <p:cNvPr id="91140" name="Rectangle 2"/>
          <p:cNvSpPr>
            <a:spLocks noGrp="1" noChangeArrowheads="1"/>
          </p:cNvSpPr>
          <p:nvPr>
            <p:ph type="title" idx="4294967295"/>
          </p:nvPr>
        </p:nvSpPr>
        <p:spPr>
          <a:xfrm>
            <a:off x="457200" y="579438"/>
            <a:ext cx="8229600" cy="533400"/>
          </a:xfrm>
        </p:spPr>
        <p:txBody>
          <a:bodyPr/>
          <a:lstStyle/>
          <a:p>
            <a:pPr algn="l"/>
            <a:r>
              <a:rPr lang="en-US" altLang="en-US" smtClean="0">
                <a:solidFill>
                  <a:schemeClr val="tx1"/>
                </a:solidFill>
              </a:rPr>
              <a:t>Confined Spaces </a:t>
            </a:r>
            <a:r>
              <a:rPr lang="en-US" altLang="en-US" sz="3600" smtClean="0">
                <a:solidFill>
                  <a:schemeClr val="tx1"/>
                </a:solidFill>
              </a:rPr>
              <a:t> </a:t>
            </a:r>
            <a:r>
              <a:rPr lang="en-US" altLang="en-US" sz="3600" smtClean="0"/>
              <a:t>	</a:t>
            </a:r>
          </a:p>
        </p:txBody>
      </p:sp>
      <p:grpSp>
        <p:nvGrpSpPr>
          <p:cNvPr id="91141" name="Group 6" title="Image of a confined space quiz slide"/>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QUIZ!</a:t>
              </a:r>
            </a:p>
          </p:txBody>
        </p:sp>
      </p:grpSp>
      <p:sp>
        <p:nvSpPr>
          <p:cNvPr id="10" name="Rounded Rectangle 9" title="Image of question marks on paper"/>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A491E59-DEEB-49DF-AD30-6C78A13D52C4}" type="slidenum">
              <a:rPr lang="en-US" altLang="en-US" sz="1400"/>
              <a:pPr>
                <a:spcBef>
                  <a:spcPct val="0"/>
                </a:spcBef>
                <a:buFontTx/>
                <a:buNone/>
              </a:pPr>
              <a:t>43</a:t>
            </a:fld>
            <a:endParaRPr lang="en-US" altLang="en-US" sz="1400"/>
          </a:p>
        </p:txBody>
      </p:sp>
      <p:sp>
        <p:nvSpPr>
          <p:cNvPr id="93187" name="Rectangle 2"/>
          <p:cNvSpPr>
            <a:spLocks noGrp="1" noChangeArrowheads="1"/>
          </p:cNvSpPr>
          <p:nvPr>
            <p:ph type="title"/>
          </p:nvPr>
        </p:nvSpPr>
        <p:spPr>
          <a:xfrm>
            <a:off x="457200" y="381000"/>
            <a:ext cx="8305800" cy="1143000"/>
          </a:xfrm>
        </p:spPr>
        <p:txBody>
          <a:bodyPr/>
          <a:lstStyle/>
          <a:p>
            <a:pPr algn="l"/>
            <a:r>
              <a:rPr lang="en-US" altLang="en-US" smtClean="0"/>
              <a:t>Inspection and Testing </a:t>
            </a:r>
          </a:p>
        </p:txBody>
      </p:sp>
      <p:pic>
        <p:nvPicPr>
          <p:cNvPr id="93188" name="Picture 3" descr="Pre-Ent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1600200"/>
            <a:ext cx="6324600"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53BF7EB-07B5-4DE4-9B77-F11B9F346080}" type="slidenum">
              <a:rPr lang="en-US" altLang="en-US" sz="1400">
                <a:solidFill>
                  <a:srgbClr val="000000"/>
                </a:solidFill>
              </a:rPr>
              <a:pPr>
                <a:spcBef>
                  <a:spcPct val="0"/>
                </a:spcBef>
                <a:buFontTx/>
                <a:buNone/>
              </a:pPr>
              <a:t>44</a:t>
            </a:fld>
            <a:endParaRPr lang="en-US" altLang="en-US" sz="1400">
              <a:solidFill>
                <a:srgbClr val="000000"/>
              </a:solidFill>
            </a:endParaRPr>
          </a:p>
        </p:txBody>
      </p:sp>
      <p:sp>
        <p:nvSpPr>
          <p:cNvPr id="9523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Oxygen Levels</a:t>
            </a:r>
          </a:p>
        </p:txBody>
      </p:sp>
      <p:pic>
        <p:nvPicPr>
          <p:cNvPr id="95237" name="Picture 5" title="Photo of an oxygen level te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04975" y="1616075"/>
            <a:ext cx="5734050"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611AF66-3246-4E80-8D17-8CE63126B621}" type="slidenum">
              <a:rPr lang="en-US" altLang="en-US" sz="1400">
                <a:solidFill>
                  <a:srgbClr val="000000"/>
                </a:solidFill>
              </a:rPr>
              <a:pPr>
                <a:spcBef>
                  <a:spcPct val="0"/>
                </a:spcBef>
                <a:buFontTx/>
                <a:buNone/>
              </a:pPr>
              <a:t>45</a:t>
            </a:fld>
            <a:endParaRPr lang="en-US" altLang="en-US" sz="1400">
              <a:solidFill>
                <a:srgbClr val="000000"/>
              </a:solidFill>
            </a:endParaRPr>
          </a:p>
        </p:txBody>
      </p:sp>
      <p:sp>
        <p:nvSpPr>
          <p:cNvPr id="9728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Oxygen Deficiency</a:t>
            </a:r>
          </a:p>
        </p:txBody>
      </p:sp>
      <p:pic>
        <p:nvPicPr>
          <p:cNvPr id="97285" name="Picture 5" title="Photo of a worker paint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7152" y="1600200"/>
            <a:ext cx="6705600" cy="4681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52EF98E-0C04-4531-B988-F56F6A57D79C}" type="slidenum">
              <a:rPr lang="en-US" altLang="en-US" sz="1400">
                <a:solidFill>
                  <a:srgbClr val="000000"/>
                </a:solidFill>
              </a:rPr>
              <a:pPr>
                <a:spcBef>
                  <a:spcPct val="0"/>
                </a:spcBef>
                <a:buFontTx/>
                <a:buNone/>
              </a:pPr>
              <a:t>46</a:t>
            </a:fld>
            <a:endParaRPr lang="en-US" altLang="en-US" sz="1400">
              <a:solidFill>
                <a:srgbClr val="000000"/>
              </a:solidFill>
            </a:endParaRPr>
          </a:p>
        </p:txBody>
      </p:sp>
      <p:sp>
        <p:nvSpPr>
          <p:cNvPr id="99331" name="Rectangle 2"/>
          <p:cNvSpPr>
            <a:spLocks noGrp="1" noChangeArrowheads="1"/>
          </p:cNvSpPr>
          <p:nvPr>
            <p:ph type="title"/>
          </p:nvPr>
        </p:nvSpPr>
        <p:spPr>
          <a:xfrm>
            <a:off x="457200" y="381000"/>
            <a:ext cx="8382000" cy="1143000"/>
          </a:xfrm>
        </p:spPr>
        <p:txBody>
          <a:bodyPr/>
          <a:lstStyle/>
          <a:p>
            <a:pPr algn="l"/>
            <a:r>
              <a:rPr lang="en-US" altLang="en-US" smtClean="0"/>
              <a:t>Oxygen Deficient Atmospheres</a:t>
            </a:r>
          </a:p>
        </p:txBody>
      </p:sp>
      <p:pic>
        <p:nvPicPr>
          <p:cNvPr id="99333" name="Picture 5" title="Image of a percentage of oxygen in atmosphere gra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475" y="1657350"/>
            <a:ext cx="6877050" cy="4467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1C3215A-08EC-4611-BF0C-ED3480CC9722}" type="slidenum">
              <a:rPr lang="en-US" altLang="en-US" sz="1400">
                <a:solidFill>
                  <a:srgbClr val="000000"/>
                </a:solidFill>
              </a:rPr>
              <a:pPr>
                <a:spcBef>
                  <a:spcPct val="0"/>
                </a:spcBef>
                <a:buFontTx/>
                <a:buNone/>
              </a:pPr>
              <a:t>47</a:t>
            </a:fld>
            <a:endParaRPr lang="en-US" altLang="en-US" sz="1400">
              <a:solidFill>
                <a:srgbClr val="000000"/>
              </a:solidFill>
            </a:endParaRPr>
          </a:p>
        </p:txBody>
      </p:sp>
      <p:sp>
        <p:nvSpPr>
          <p:cNvPr id="101379" name="Rectangle 2"/>
          <p:cNvSpPr>
            <a:spLocks noGrp="1" noChangeArrowheads="1"/>
          </p:cNvSpPr>
          <p:nvPr>
            <p:ph type="title"/>
          </p:nvPr>
        </p:nvSpPr>
        <p:spPr>
          <a:xfrm>
            <a:off x="457200" y="381000"/>
            <a:ext cx="8382000" cy="1143000"/>
          </a:xfrm>
        </p:spPr>
        <p:txBody>
          <a:bodyPr/>
          <a:lstStyle/>
          <a:p>
            <a:pPr algn="l"/>
            <a:r>
              <a:rPr lang="en-US" altLang="en-US" smtClean="0"/>
              <a:t>Oxygen Enrichment</a:t>
            </a:r>
          </a:p>
        </p:txBody>
      </p:sp>
      <p:pic>
        <p:nvPicPr>
          <p:cNvPr id="101381" name="Picture 5" title="Image of results in an oxygen enriched atmosphere grap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200" y="2000250"/>
            <a:ext cx="7977188" cy="3589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47514D7-EA6A-4794-8B70-EA3C66404D63}" type="slidenum">
              <a:rPr lang="en-US" altLang="en-US" sz="1400"/>
              <a:pPr>
                <a:spcBef>
                  <a:spcPct val="0"/>
                </a:spcBef>
                <a:buFontTx/>
                <a:buNone/>
              </a:pPr>
              <a:t>48</a:t>
            </a:fld>
            <a:endParaRPr lang="en-US" altLang="en-US" sz="1400"/>
          </a:p>
        </p:txBody>
      </p:sp>
      <p:sp>
        <p:nvSpPr>
          <p:cNvPr id="103427" name="Rectangle 2"/>
          <p:cNvSpPr>
            <a:spLocks noGrp="1" noChangeArrowheads="1"/>
          </p:cNvSpPr>
          <p:nvPr>
            <p:ph type="title"/>
          </p:nvPr>
        </p:nvSpPr>
        <p:spPr>
          <a:xfrm>
            <a:off x="685800" y="274638"/>
            <a:ext cx="7772400" cy="1143000"/>
          </a:xfrm>
        </p:spPr>
        <p:txBody>
          <a:bodyPr/>
          <a:lstStyle/>
          <a:p>
            <a:pPr algn="l"/>
            <a:r>
              <a:rPr lang="en-US" altLang="en-US" smtClean="0"/>
              <a:t>Inerted Atmosphere</a:t>
            </a:r>
          </a:p>
        </p:txBody>
      </p:sp>
      <p:pic>
        <p:nvPicPr>
          <p:cNvPr id="103429" name="Picture 5" title="Photo of an atmosphere te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6330" y="1752600"/>
            <a:ext cx="5734050" cy="420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title"/>
          </p:nvPr>
        </p:nvSpPr>
        <p:spPr>
          <a:xfrm>
            <a:off x="304800" y="76200"/>
            <a:ext cx="8382000" cy="1143000"/>
          </a:xfrm>
        </p:spPr>
        <p:txBody>
          <a:bodyPr/>
          <a:lstStyle/>
          <a:p>
            <a:pPr>
              <a:defRPr/>
            </a:pPr>
            <a:r>
              <a:rPr lang="en-US" dirty="0" smtClean="0">
                <a:latin typeface="+mn-lt"/>
              </a:rPr>
              <a:t>OXYGEN LEVELS “HANGMAN” EXERCISE</a:t>
            </a:r>
          </a:p>
        </p:txBody>
      </p:sp>
      <p:sp>
        <p:nvSpPr>
          <p:cNvPr id="105475" name="Rectangle 12"/>
          <p:cNvSpPr>
            <a:spLocks noGrp="1" noChangeArrowheads="1"/>
          </p:cNvSpPr>
          <p:nvPr>
            <p:ph type="body" idx="1"/>
          </p:nvPr>
        </p:nvSpPr>
        <p:spPr>
          <a:xfrm>
            <a:off x="381000" y="1143000"/>
            <a:ext cx="8382000" cy="4572000"/>
          </a:xfrm>
        </p:spPr>
        <p:txBody>
          <a:bodyPr/>
          <a:lstStyle/>
          <a:p>
            <a:pPr>
              <a:buFontTx/>
              <a:buNone/>
            </a:pPr>
            <a:endParaRPr lang="en-US" altLang="en-US" sz="2400" dirty="0" smtClean="0"/>
          </a:p>
          <a:p>
            <a:pPr>
              <a:buFontTx/>
              <a:buNone/>
            </a:pPr>
            <a:r>
              <a:rPr lang="en-US" altLang="en-US" sz="4400" dirty="0" smtClean="0"/>
              <a:t>_ _ _ _ _ _        _ _ _ _ _ _ _ _ </a:t>
            </a:r>
          </a:p>
          <a:p>
            <a:pPr>
              <a:buFontTx/>
              <a:buNone/>
            </a:pPr>
            <a:endParaRPr lang="en-US" altLang="en-US" sz="2400" dirty="0" smtClean="0"/>
          </a:p>
          <a:p>
            <a:pPr>
              <a:buFontTx/>
              <a:buNone/>
            </a:pPr>
            <a:r>
              <a:rPr lang="en-US" altLang="en-US" sz="2400" dirty="0" smtClean="0"/>
              <a:t>There is a significantly increased likelihood</a:t>
            </a:r>
          </a:p>
          <a:p>
            <a:pPr>
              <a:buFontTx/>
              <a:buNone/>
            </a:pPr>
            <a:r>
              <a:rPr lang="en-US" altLang="en-US" sz="2400" dirty="0" smtClean="0"/>
              <a:t>of a fire with this type of atmosphere.</a:t>
            </a:r>
            <a:endParaRPr lang="en-US" altLang="en-US" sz="2000" dirty="0" smtClean="0"/>
          </a:p>
          <a:p>
            <a:pPr lvl="1">
              <a:buFontTx/>
              <a:buNone/>
            </a:pPr>
            <a:endParaRPr lang="en-US" altLang="en-US" sz="2000" dirty="0" smtClean="0"/>
          </a:p>
          <a:p>
            <a:pPr lvl="1">
              <a:buFontTx/>
              <a:buNone/>
            </a:pPr>
            <a:r>
              <a:rPr lang="en-US" altLang="en-US" sz="2000" dirty="0" smtClean="0"/>
              <a:t>                              </a:t>
            </a:r>
            <a:r>
              <a:rPr lang="en-US" altLang="en-US" sz="2400" b="1" dirty="0" smtClean="0"/>
              <a:t>(2 words)</a:t>
            </a:r>
          </a:p>
        </p:txBody>
      </p:sp>
      <p:sp>
        <p:nvSpPr>
          <p:cNvPr id="10547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0E611FF-BD66-4DD2-8709-D28BF10954D9}" type="slidenum">
              <a:rPr lang="en-US" altLang="en-US" sz="1400"/>
              <a:pPr>
                <a:spcBef>
                  <a:spcPct val="0"/>
                </a:spcBef>
                <a:buFontTx/>
                <a:buNone/>
              </a:pPr>
              <a:t>49</a:t>
            </a:fld>
            <a:endParaRPr lang="en-US" altLang="en-US" sz="1400"/>
          </a:p>
        </p:txBody>
      </p:sp>
      <p:pic>
        <p:nvPicPr>
          <p:cNvPr id="105478" name="Picture 6" title="Image of a hang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7475" y="3278188"/>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dirty="0" smtClean="0">
                <a:cs typeface="Arial" charset="0"/>
              </a:rPr>
              <a:t>OSHA </a:t>
            </a:r>
            <a:endParaRPr lang="en-US" dirty="0"/>
          </a:p>
        </p:txBody>
      </p:sp>
      <p:sp>
        <p:nvSpPr>
          <p:cNvPr id="153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CA1CBE3-9E5B-4CA1-A64F-94F156D18982}" type="slidenum">
              <a:rPr lang="en-US" altLang="en-US" sz="1400"/>
              <a:pPr>
                <a:spcBef>
                  <a:spcPct val="0"/>
                </a:spcBef>
                <a:buFontTx/>
                <a:buNone/>
              </a:pPr>
              <a:t>5</a:t>
            </a:fld>
            <a:endParaRPr lang="en-US" altLang="en-US" sz="1400"/>
          </a:p>
        </p:txBody>
      </p:sp>
      <p:sp>
        <p:nvSpPr>
          <p:cNvPr id="15363"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64FBB05-1AAF-4BFF-B991-372B686B5E8E}" type="slidenum">
              <a:rPr lang="en-US" altLang="en-US" sz="1400"/>
              <a:pPr algn="r" eaLnBrk="1" hangingPunct="1">
                <a:spcBef>
                  <a:spcPct val="0"/>
                </a:spcBef>
                <a:buFontTx/>
                <a:buNone/>
              </a:pPr>
              <a:t>5</a:t>
            </a:fld>
            <a:endParaRPr lang="en-US" altLang="en-US" sz="1400"/>
          </a:p>
        </p:txBody>
      </p:sp>
      <p:pic>
        <p:nvPicPr>
          <p:cNvPr id="15364" name="Picture 10" descr="MPj0406735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00200"/>
            <a:ext cx="6553200" cy="43672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5" name="Text Box 2"/>
          <p:cNvSpPr txBox="1">
            <a:spLocks noChangeArrowheads="1"/>
          </p:cNvSpPr>
          <p:nvPr/>
        </p:nvSpPr>
        <p:spPr bwMode="auto">
          <a:xfrm>
            <a:off x="685800" y="7620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sz="4000" b="1" dirty="0">
                <a:cs typeface="Arial" charset="0"/>
              </a:rPr>
              <a:t>OSHA</a:t>
            </a:r>
            <a:r>
              <a:rPr lang="en-US" altLang="en-US" sz="4000" b="1" dirty="0">
                <a:solidFill>
                  <a:srgbClr val="000066"/>
                </a:solidFill>
                <a:cs typeface="Arial" charset="0"/>
              </a:rPr>
              <a:t> </a:t>
            </a:r>
          </a:p>
        </p:txBody>
      </p:sp>
      <p:sp>
        <p:nvSpPr>
          <p:cNvPr id="15366" name="TextBox 1"/>
          <p:cNvSpPr txBox="1">
            <a:spLocks noChangeArrowheads="1"/>
          </p:cNvSpPr>
          <p:nvPr/>
        </p:nvSpPr>
        <p:spPr bwMode="auto">
          <a:xfrm>
            <a:off x="6172200" y="5029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solidFill>
                  <a:srgbClr val="FFFF00"/>
                </a:solidFill>
              </a:rPr>
              <a:t>Employer</a:t>
            </a:r>
            <a:endParaRPr lang="es-MX" altLang="en-US" sz="1800">
              <a:solidFill>
                <a:srgbClr val="FFFF00"/>
              </a:solidFill>
            </a:endParaRPr>
          </a:p>
        </p:txBody>
      </p:sp>
      <p:sp>
        <p:nvSpPr>
          <p:cNvPr id="15367" name="TextBox 4"/>
          <p:cNvSpPr txBox="1">
            <a:spLocks noChangeArrowheads="1"/>
          </p:cNvSpPr>
          <p:nvPr/>
        </p:nvSpPr>
        <p:spPr bwMode="auto">
          <a:xfrm>
            <a:off x="1295400" y="55626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solidFill>
                  <a:srgbClr val="FFFF00"/>
                </a:solidFill>
              </a:rPr>
              <a:t>Employee</a:t>
            </a:r>
            <a:endParaRPr lang="es-MX" altLang="en-US" sz="1800">
              <a:solidFill>
                <a:srgbClr val="FFFF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E22139B-CB75-46AD-972C-1364A41A898E}" type="slidenum">
              <a:rPr lang="en-US" altLang="en-US" sz="1400">
                <a:solidFill>
                  <a:srgbClr val="000000"/>
                </a:solidFill>
              </a:rPr>
              <a:pPr>
                <a:spcBef>
                  <a:spcPct val="0"/>
                </a:spcBef>
                <a:buFontTx/>
                <a:buNone/>
              </a:pPr>
              <a:t>50</a:t>
            </a:fld>
            <a:endParaRPr lang="en-US" altLang="en-US" sz="1400">
              <a:solidFill>
                <a:srgbClr val="000000"/>
              </a:solidFill>
            </a:endParaRPr>
          </a:p>
        </p:txBody>
      </p:sp>
      <p:sp>
        <p:nvSpPr>
          <p:cNvPr id="10752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Fire/Explosion</a:t>
            </a:r>
          </a:p>
        </p:txBody>
      </p:sp>
      <p:pic>
        <p:nvPicPr>
          <p:cNvPr id="107525" name="Picture 5" title="Photo of a fire explsoion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7650" y="1620838"/>
            <a:ext cx="6137275" cy="467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72B3F40-5C58-457F-98BA-D409DD7BC6F4}" type="slidenum">
              <a:rPr lang="en-US" altLang="en-US" sz="1400">
                <a:solidFill>
                  <a:srgbClr val="000000"/>
                </a:solidFill>
              </a:rPr>
              <a:pPr>
                <a:spcBef>
                  <a:spcPct val="0"/>
                </a:spcBef>
                <a:buFontTx/>
                <a:buNone/>
              </a:pPr>
              <a:t>51</a:t>
            </a:fld>
            <a:endParaRPr lang="en-US" altLang="en-US" sz="1400">
              <a:solidFill>
                <a:srgbClr val="000000"/>
              </a:solidFill>
            </a:endParaRPr>
          </a:p>
        </p:txBody>
      </p:sp>
      <p:sp>
        <p:nvSpPr>
          <p:cNvPr id="109571"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Hot Work in Confines Spaces</a:t>
            </a:r>
          </a:p>
        </p:txBody>
      </p:sp>
      <p:pic>
        <p:nvPicPr>
          <p:cNvPr id="109572" name="Picture 2" title="Photo of a worker wel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600200"/>
            <a:ext cx="7315200" cy="4206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B8639BD-B96B-4FCC-A96F-3357EA1F23A3}" type="slidenum">
              <a:rPr lang="en-US" altLang="en-US" sz="1400"/>
              <a:pPr>
                <a:spcBef>
                  <a:spcPct val="0"/>
                </a:spcBef>
                <a:buFontTx/>
                <a:buNone/>
              </a:pPr>
              <a:t>52</a:t>
            </a:fld>
            <a:endParaRPr lang="en-US" altLang="en-US" sz="1400"/>
          </a:p>
        </p:txBody>
      </p:sp>
      <p:sp>
        <p:nvSpPr>
          <p:cNvPr id="111619" name="Rectangle 2"/>
          <p:cNvSpPr>
            <a:spLocks noGrp="1" noChangeArrowheads="1"/>
          </p:cNvSpPr>
          <p:nvPr>
            <p:ph type="title"/>
          </p:nvPr>
        </p:nvSpPr>
        <p:spPr>
          <a:xfrm>
            <a:off x="457200" y="381000"/>
            <a:ext cx="8305800" cy="1143000"/>
          </a:xfrm>
        </p:spPr>
        <p:txBody>
          <a:bodyPr/>
          <a:lstStyle/>
          <a:p>
            <a:pPr algn="l"/>
            <a:r>
              <a:rPr lang="en-US" altLang="en-US" smtClean="0"/>
              <a:t>Adjacent Spaces and Hot Work </a:t>
            </a:r>
          </a:p>
        </p:txBody>
      </p:sp>
      <p:pic>
        <p:nvPicPr>
          <p:cNvPr id="111620" name="Picture 3" title="Photo of a danger fuel in tank sig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676400"/>
            <a:ext cx="6781800" cy="4352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755D27C-F0CF-48CB-B99F-39B8E5DFC565}" type="slidenum">
              <a:rPr lang="en-US" altLang="en-US" sz="1400">
                <a:solidFill>
                  <a:srgbClr val="000000"/>
                </a:solidFill>
              </a:rPr>
              <a:pPr>
                <a:spcBef>
                  <a:spcPct val="0"/>
                </a:spcBef>
                <a:buFontTx/>
                <a:buNone/>
              </a:pPr>
              <a:t>53</a:t>
            </a:fld>
            <a:endParaRPr lang="en-US" altLang="en-US" sz="1400">
              <a:solidFill>
                <a:srgbClr val="000000"/>
              </a:solidFill>
            </a:endParaRPr>
          </a:p>
        </p:txBody>
      </p:sp>
      <p:sp>
        <p:nvSpPr>
          <p:cNvPr id="113667" name="Rectangle 2"/>
          <p:cNvSpPr>
            <a:spLocks noGrp="1" noChangeArrowheads="1"/>
          </p:cNvSpPr>
          <p:nvPr>
            <p:ph type="title" idx="4294967295"/>
          </p:nvPr>
        </p:nvSpPr>
        <p:spPr/>
        <p:txBody>
          <a:bodyPr anchor="b"/>
          <a:lstStyle/>
          <a:p>
            <a:pPr algn="l"/>
            <a:r>
              <a:rPr lang="en-US" altLang="en-US" smtClean="0">
                <a:solidFill>
                  <a:schemeClr val="tx1"/>
                </a:solidFill>
              </a:rPr>
              <a:t>OSHA Fire Video</a:t>
            </a:r>
          </a:p>
        </p:txBody>
      </p:sp>
      <p:pic>
        <p:nvPicPr>
          <p:cNvPr id="113668"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1600200"/>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9EA9934-FE1B-4EF3-95DC-05345CFED3F6}" type="slidenum">
              <a:rPr lang="en-US" altLang="en-US" sz="1400"/>
              <a:pPr>
                <a:spcBef>
                  <a:spcPct val="0"/>
                </a:spcBef>
                <a:buFontTx/>
                <a:buNone/>
              </a:pPr>
              <a:t>54</a:t>
            </a:fld>
            <a:endParaRPr lang="en-US" altLang="en-US" sz="1400"/>
          </a:p>
        </p:txBody>
      </p:sp>
      <p:sp>
        <p:nvSpPr>
          <p:cNvPr id="115715" name="Rectangle 2"/>
          <p:cNvSpPr>
            <a:spLocks noGrp="1" noChangeArrowheads="1"/>
          </p:cNvSpPr>
          <p:nvPr>
            <p:ph type="title"/>
          </p:nvPr>
        </p:nvSpPr>
        <p:spPr>
          <a:xfrm>
            <a:off x="457200" y="381000"/>
            <a:ext cx="8382000" cy="1143000"/>
          </a:xfrm>
        </p:spPr>
        <p:txBody>
          <a:bodyPr/>
          <a:lstStyle/>
          <a:p>
            <a:pPr algn="l"/>
            <a:r>
              <a:rPr lang="en-US" altLang="en-US" smtClean="0"/>
              <a:t>Fire</a:t>
            </a:r>
          </a:p>
        </p:txBody>
      </p:sp>
      <p:pic>
        <p:nvPicPr>
          <p:cNvPr id="115716" name="Picture 2" title="Image of a fire tetrahed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512888"/>
            <a:ext cx="4343400"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36F8A78-D514-45BC-9EDB-E93D725BAE8D}" type="slidenum">
              <a:rPr lang="en-US" altLang="en-US" sz="1400"/>
              <a:pPr>
                <a:spcBef>
                  <a:spcPct val="0"/>
                </a:spcBef>
                <a:buFontTx/>
                <a:buNone/>
              </a:pPr>
              <a:t>55</a:t>
            </a:fld>
            <a:endParaRPr lang="en-US" altLang="en-US" sz="1400"/>
          </a:p>
        </p:txBody>
      </p:sp>
      <p:sp>
        <p:nvSpPr>
          <p:cNvPr id="117763" name="Rectangle 2"/>
          <p:cNvSpPr>
            <a:spLocks noGrp="1" noChangeArrowheads="1"/>
          </p:cNvSpPr>
          <p:nvPr>
            <p:ph type="title"/>
          </p:nvPr>
        </p:nvSpPr>
        <p:spPr>
          <a:xfrm>
            <a:off x="457200" y="185738"/>
            <a:ext cx="8382000" cy="1143000"/>
          </a:xfrm>
        </p:spPr>
        <p:txBody>
          <a:bodyPr/>
          <a:lstStyle/>
          <a:p>
            <a:pPr algn="l"/>
            <a:r>
              <a:rPr lang="en-US" altLang="en-US" smtClean="0"/>
              <a:t>Flammable Range</a:t>
            </a:r>
          </a:p>
        </p:txBody>
      </p:sp>
      <p:pic>
        <p:nvPicPr>
          <p:cNvPr id="117764" name="Picture 7" title="Image of flammable ran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350963"/>
            <a:ext cx="6916738" cy="42878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6A2360A-3455-4B2C-87EC-01B71598FDD3}" type="slidenum">
              <a:rPr lang="en-US" altLang="en-US" sz="1400"/>
              <a:pPr>
                <a:spcBef>
                  <a:spcPct val="0"/>
                </a:spcBef>
                <a:buFontTx/>
                <a:buNone/>
              </a:pPr>
              <a:t>56</a:t>
            </a:fld>
            <a:endParaRPr lang="en-US" altLang="en-US" sz="1400"/>
          </a:p>
        </p:txBody>
      </p:sp>
      <p:sp>
        <p:nvSpPr>
          <p:cNvPr id="119811" name="Rectangle 2"/>
          <p:cNvSpPr>
            <a:spLocks noGrp="1" noChangeArrowheads="1"/>
          </p:cNvSpPr>
          <p:nvPr>
            <p:ph type="title"/>
          </p:nvPr>
        </p:nvSpPr>
        <p:spPr>
          <a:xfrm>
            <a:off x="457200" y="185738"/>
            <a:ext cx="8382000" cy="1143000"/>
          </a:xfrm>
        </p:spPr>
        <p:txBody>
          <a:bodyPr/>
          <a:lstStyle/>
          <a:p>
            <a:pPr algn="l"/>
            <a:r>
              <a:rPr lang="en-US" altLang="en-US" smtClean="0"/>
              <a:t>Heat</a:t>
            </a:r>
          </a:p>
        </p:txBody>
      </p:sp>
      <p:pic>
        <p:nvPicPr>
          <p:cNvPr id="119813" name="Picture 5" title="Photo of f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9138" y="1574800"/>
            <a:ext cx="7772400" cy="416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4" name="TextBox 1"/>
          <p:cNvSpPr txBox="1">
            <a:spLocks noChangeArrowheads="1"/>
          </p:cNvSpPr>
          <p:nvPr/>
        </p:nvSpPr>
        <p:spPr bwMode="auto">
          <a:xfrm>
            <a:off x="2667000" y="2533650"/>
            <a:ext cx="39290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dirty="0">
                <a:solidFill>
                  <a:schemeClr val="bg1"/>
                </a:solidFill>
                <a:latin typeface="Arial Black" pitchFamily="34" charset="0"/>
              </a:rPr>
              <a:t>Flashpoint</a:t>
            </a:r>
          </a:p>
          <a:p>
            <a:pPr eaLnBrk="1" hangingPunct="1">
              <a:spcBef>
                <a:spcPct val="0"/>
              </a:spcBef>
              <a:buFontTx/>
              <a:buNone/>
            </a:pPr>
            <a:endParaRPr lang="en-US" altLang="en-US" sz="3600" b="1" dirty="0">
              <a:solidFill>
                <a:schemeClr val="bg1"/>
              </a:solidFill>
              <a:latin typeface="Arial Black" pitchFamily="34" charset="0"/>
            </a:endParaRPr>
          </a:p>
          <a:p>
            <a:pPr eaLnBrk="1" hangingPunct="1">
              <a:spcBef>
                <a:spcPct val="0"/>
              </a:spcBef>
              <a:buFontTx/>
              <a:buNone/>
            </a:pPr>
            <a:r>
              <a:rPr lang="en-US" altLang="en-US" sz="3600" b="1" dirty="0">
                <a:solidFill>
                  <a:schemeClr val="bg1"/>
                </a:solidFill>
                <a:latin typeface="Arial Black" pitchFamily="34" charset="0"/>
              </a:rPr>
              <a:t>Gasoline: -45 F</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DB394DA-CEA4-41F6-B079-FC24B3271B8B}" type="slidenum">
              <a:rPr lang="en-US" altLang="en-US" sz="1400">
                <a:solidFill>
                  <a:srgbClr val="000000"/>
                </a:solidFill>
              </a:rPr>
              <a:pPr>
                <a:spcBef>
                  <a:spcPct val="0"/>
                </a:spcBef>
                <a:buFontTx/>
                <a:buNone/>
              </a:pPr>
              <a:t>57</a:t>
            </a:fld>
            <a:endParaRPr lang="en-US" altLang="en-US" sz="1400">
              <a:solidFill>
                <a:srgbClr val="000000"/>
              </a:solidFill>
            </a:endParaRPr>
          </a:p>
        </p:txBody>
      </p:sp>
      <p:sp>
        <p:nvSpPr>
          <p:cNvPr id="121859" name="Rectangle 2"/>
          <p:cNvSpPr>
            <a:spLocks noGrp="1" noChangeArrowheads="1"/>
          </p:cNvSpPr>
          <p:nvPr>
            <p:ph type="title"/>
          </p:nvPr>
        </p:nvSpPr>
        <p:spPr>
          <a:xfrm>
            <a:off x="685800" y="274638"/>
            <a:ext cx="7772400" cy="1143000"/>
          </a:xfrm>
        </p:spPr>
        <p:txBody>
          <a:bodyPr/>
          <a:lstStyle/>
          <a:p>
            <a:r>
              <a:rPr lang="en-US" altLang="en-US" smtClean="0"/>
              <a:t> Adjacent Spaces</a:t>
            </a:r>
          </a:p>
        </p:txBody>
      </p:sp>
      <p:pic>
        <p:nvPicPr>
          <p:cNvPr id="121860" name="Picture 1" title="Image of an adjacent spa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1417638"/>
            <a:ext cx="5867400"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AC9624D-88EB-4BC2-8C72-2AC1303FDB5A}" type="slidenum">
              <a:rPr lang="en-US" altLang="en-US" sz="1400"/>
              <a:pPr>
                <a:spcBef>
                  <a:spcPct val="0"/>
                </a:spcBef>
                <a:buFontTx/>
                <a:buNone/>
              </a:pPr>
              <a:t>58</a:t>
            </a:fld>
            <a:endParaRPr lang="en-US" altLang="en-US" sz="1400"/>
          </a:p>
        </p:txBody>
      </p:sp>
      <p:sp>
        <p:nvSpPr>
          <p:cNvPr id="123907" name="Rectangle 2"/>
          <p:cNvSpPr>
            <a:spLocks noGrp="1" noChangeArrowheads="1"/>
          </p:cNvSpPr>
          <p:nvPr>
            <p:ph type="title"/>
          </p:nvPr>
        </p:nvSpPr>
        <p:spPr>
          <a:xfrm>
            <a:off x="685800" y="274638"/>
            <a:ext cx="7772400" cy="1143000"/>
          </a:xfrm>
        </p:spPr>
        <p:txBody>
          <a:bodyPr/>
          <a:lstStyle/>
          <a:p>
            <a:pPr algn="l"/>
            <a:r>
              <a:rPr lang="en-US" altLang="en-US" smtClean="0"/>
              <a:t>Adjacent Spaces - Exercise</a:t>
            </a:r>
          </a:p>
        </p:txBody>
      </p:sp>
      <p:pic>
        <p:nvPicPr>
          <p:cNvPr id="123908" name="Picture 10" descr="Illustration of the many ship repair operations that require P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00200"/>
            <a:ext cx="6934200" cy="4405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BE7506F-12E4-4342-850C-080422397649}" type="slidenum">
              <a:rPr lang="en-US" altLang="en-US" sz="1400">
                <a:solidFill>
                  <a:srgbClr val="000000"/>
                </a:solidFill>
              </a:rPr>
              <a:pPr>
                <a:spcBef>
                  <a:spcPct val="0"/>
                </a:spcBef>
                <a:buFontTx/>
                <a:buNone/>
              </a:pPr>
              <a:t>59</a:t>
            </a:fld>
            <a:endParaRPr lang="en-US" altLang="en-US" sz="1400">
              <a:solidFill>
                <a:srgbClr val="000000"/>
              </a:solidFill>
            </a:endParaRPr>
          </a:p>
        </p:txBody>
      </p:sp>
      <p:sp>
        <p:nvSpPr>
          <p:cNvPr id="12595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Inhalation of Toxic Substances</a:t>
            </a:r>
          </a:p>
        </p:txBody>
      </p:sp>
      <p:pic>
        <p:nvPicPr>
          <p:cNvPr id="125956" name="Picture 4" title="Image of danger toxic substance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554163"/>
            <a:ext cx="685800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dirty="0" smtClean="0">
                <a:cs typeface="Arial" charset="0"/>
              </a:rPr>
              <a:t>OSHA  </a:t>
            </a:r>
            <a:endParaRPr lang="en-US" dirty="0"/>
          </a:p>
        </p:txBody>
      </p:sp>
      <p:sp>
        <p:nvSpPr>
          <p:cNvPr id="174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1B8E248-D556-4101-9F51-31A9A9C06110}" type="slidenum">
              <a:rPr lang="en-US" altLang="en-US" sz="1400"/>
              <a:pPr>
                <a:spcBef>
                  <a:spcPct val="0"/>
                </a:spcBef>
                <a:buFontTx/>
                <a:buNone/>
              </a:pPr>
              <a:t>6</a:t>
            </a:fld>
            <a:endParaRPr lang="en-US" altLang="en-US" sz="1400"/>
          </a:p>
        </p:txBody>
      </p:sp>
      <p:sp>
        <p:nvSpPr>
          <p:cNvPr id="17411"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B54D2FC-5046-4CB9-8F72-0639D6A90575}" type="slidenum">
              <a:rPr lang="en-US" altLang="en-US" sz="1400"/>
              <a:pPr algn="r" eaLnBrk="1" hangingPunct="1">
                <a:spcBef>
                  <a:spcPct val="0"/>
                </a:spcBef>
                <a:buFontTx/>
                <a:buNone/>
              </a:pPr>
              <a:t>6</a:t>
            </a:fld>
            <a:endParaRPr lang="en-US" altLang="en-US" sz="1400"/>
          </a:p>
        </p:txBody>
      </p:sp>
      <p:sp>
        <p:nvSpPr>
          <p:cNvPr id="17412" name="Text Box 2"/>
          <p:cNvSpPr txBox="1">
            <a:spLocks noChangeArrowheads="1"/>
          </p:cNvSpPr>
          <p:nvPr/>
        </p:nvSpPr>
        <p:spPr bwMode="auto">
          <a:xfrm>
            <a:off x="685800" y="762000"/>
            <a:ext cx="754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en-US" altLang="en-US" sz="4000" b="1">
                <a:cs typeface="Arial" charset="0"/>
              </a:rPr>
              <a:t>OSHA</a:t>
            </a:r>
            <a:r>
              <a:rPr lang="en-US" altLang="en-US" sz="4000" b="1">
                <a:solidFill>
                  <a:srgbClr val="000066"/>
                </a:solidFill>
                <a:cs typeface="Arial" charset="0"/>
              </a:rPr>
              <a:t> </a:t>
            </a:r>
          </a:p>
        </p:txBody>
      </p:sp>
      <p:pic>
        <p:nvPicPr>
          <p:cNvPr id="17414" name="Picture 6" title="Photo of a worker going through a fi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7686" y="1600200"/>
            <a:ext cx="5429250" cy="4438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DDF197D-7C79-4104-A060-8E03AB9C454E}" type="slidenum">
              <a:rPr lang="en-US" altLang="en-US" sz="1400"/>
              <a:pPr>
                <a:spcBef>
                  <a:spcPct val="0"/>
                </a:spcBef>
                <a:buFontTx/>
                <a:buNone/>
              </a:pPr>
              <a:t>60</a:t>
            </a:fld>
            <a:endParaRPr lang="en-US" altLang="en-US" sz="1400"/>
          </a:p>
        </p:txBody>
      </p:sp>
      <p:sp>
        <p:nvSpPr>
          <p:cNvPr id="128003" name="Rectangle 2"/>
          <p:cNvSpPr>
            <a:spLocks noGrp="1" noChangeArrowheads="1"/>
          </p:cNvSpPr>
          <p:nvPr>
            <p:ph type="title"/>
          </p:nvPr>
        </p:nvSpPr>
        <p:spPr>
          <a:xfrm>
            <a:off x="685800" y="274638"/>
            <a:ext cx="7772400" cy="1143000"/>
          </a:xfrm>
        </p:spPr>
        <p:txBody>
          <a:bodyPr/>
          <a:lstStyle/>
          <a:p>
            <a:pPr algn="l"/>
            <a:r>
              <a:rPr lang="en-US" altLang="en-US" smtClean="0"/>
              <a:t>Hazardous Materials</a:t>
            </a:r>
          </a:p>
        </p:txBody>
      </p:sp>
      <p:pic>
        <p:nvPicPr>
          <p:cNvPr id="2" name="Picture 1" title="Photo of boxes and hazardous materials sign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1417638"/>
            <a:ext cx="6553200" cy="420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l"/>
            <a:r>
              <a:rPr lang="en-US" altLang="en-US" smtClean="0"/>
              <a:t>Sources of Toxicity</a:t>
            </a:r>
          </a:p>
        </p:txBody>
      </p:sp>
      <p:pic>
        <p:nvPicPr>
          <p:cNvPr id="130052" name="Picture 9" title="Image of a toxicity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371600"/>
            <a:ext cx="4495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l"/>
            <a:r>
              <a:rPr lang="en-US" altLang="en-US" smtClean="0"/>
              <a:t>Products</a:t>
            </a:r>
          </a:p>
        </p:txBody>
      </p:sp>
      <p:pic>
        <p:nvPicPr>
          <p:cNvPr id="132100" name="Picture 5" title="Photo of a container spilling out chemic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736725"/>
            <a:ext cx="57912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45174CA-E866-4625-86BF-944997A60078}" type="slidenum">
              <a:rPr lang="en-US" altLang="en-US" sz="1400"/>
              <a:pPr>
                <a:spcBef>
                  <a:spcPct val="0"/>
                </a:spcBef>
                <a:buFontTx/>
                <a:buNone/>
              </a:pPr>
              <a:t>63</a:t>
            </a:fld>
            <a:endParaRPr lang="en-US" altLang="en-US" sz="1400"/>
          </a:p>
        </p:txBody>
      </p:sp>
      <p:sp>
        <p:nvSpPr>
          <p:cNvPr id="134147" name="Rectangle 2"/>
          <p:cNvSpPr>
            <a:spLocks noGrp="1" noChangeArrowheads="1"/>
          </p:cNvSpPr>
          <p:nvPr>
            <p:ph type="title"/>
          </p:nvPr>
        </p:nvSpPr>
        <p:spPr>
          <a:xfrm>
            <a:off x="381000" y="354013"/>
            <a:ext cx="8229600" cy="1143000"/>
          </a:xfrm>
        </p:spPr>
        <p:txBody>
          <a:bodyPr/>
          <a:lstStyle/>
          <a:p>
            <a:pPr algn="l"/>
            <a:r>
              <a:rPr lang="en-US" altLang="en-US" smtClean="0"/>
              <a:t>Pipelines </a:t>
            </a:r>
          </a:p>
        </p:txBody>
      </p:sp>
      <p:pic>
        <p:nvPicPr>
          <p:cNvPr id="134148" name="Picture 3" title="Photo of pipelines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600200"/>
            <a:ext cx="7543800" cy="441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l"/>
            <a:r>
              <a:rPr lang="en-US" altLang="en-US" smtClean="0"/>
              <a:t>Reactivity</a:t>
            </a:r>
          </a:p>
        </p:txBody>
      </p:sp>
      <p:pic>
        <p:nvPicPr>
          <p:cNvPr id="136195" name="Picture 2" title="Photo of reactivity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417638"/>
            <a:ext cx="7315200" cy="4440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l"/>
            <a:r>
              <a:rPr lang="en-US" altLang="en-US" smtClean="0"/>
              <a:t>Work Processes / IDLH</a:t>
            </a:r>
          </a:p>
        </p:txBody>
      </p:sp>
      <p:pic>
        <p:nvPicPr>
          <p:cNvPr id="138243" name="Content Placeholder 4" descr="Image result for idlh confined space rescue"/>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a:xfrm>
            <a:off x="1066800" y="1417638"/>
            <a:ext cx="6705600" cy="4525962"/>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EDB7351-335D-4F1A-B61F-C7708693D377}" type="slidenum">
              <a:rPr lang="en-US" altLang="en-US" sz="1400"/>
              <a:pPr>
                <a:spcBef>
                  <a:spcPct val="0"/>
                </a:spcBef>
                <a:buFontTx/>
                <a:buNone/>
              </a:pPr>
              <a:t>66</a:t>
            </a:fld>
            <a:endParaRPr lang="en-US" altLang="en-US" sz="1400"/>
          </a:p>
        </p:txBody>
      </p:sp>
      <p:sp>
        <p:nvSpPr>
          <p:cNvPr id="140291" name="Rectangle 2"/>
          <p:cNvSpPr>
            <a:spLocks noGrp="1" noChangeArrowheads="1"/>
          </p:cNvSpPr>
          <p:nvPr>
            <p:ph type="title"/>
          </p:nvPr>
        </p:nvSpPr>
        <p:spPr>
          <a:xfrm>
            <a:off x="685800" y="274638"/>
            <a:ext cx="7772400" cy="1143000"/>
          </a:xfrm>
        </p:spPr>
        <p:txBody>
          <a:bodyPr/>
          <a:lstStyle/>
          <a:p>
            <a:pPr algn="l"/>
            <a:r>
              <a:rPr lang="en-US" altLang="en-US" smtClean="0"/>
              <a:t>Liquid Residues in Confined Spaces</a:t>
            </a:r>
          </a:p>
        </p:txBody>
      </p:sp>
      <p:pic>
        <p:nvPicPr>
          <p:cNvPr id="140292" name="Picture 3" title="Photo of the opening of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67640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901054B-7323-4E2F-BCAC-DAB569ECB953}" type="slidenum">
              <a:rPr lang="en-US" altLang="en-US" sz="1400"/>
              <a:pPr>
                <a:spcBef>
                  <a:spcPct val="0"/>
                </a:spcBef>
                <a:buFontTx/>
                <a:buNone/>
              </a:pPr>
              <a:t>67</a:t>
            </a:fld>
            <a:endParaRPr lang="en-US" altLang="en-US" sz="1400"/>
          </a:p>
        </p:txBody>
      </p:sp>
      <p:sp>
        <p:nvSpPr>
          <p:cNvPr id="142339" name="Rectangle 2"/>
          <p:cNvSpPr>
            <a:spLocks noGrp="1" noChangeArrowheads="1"/>
          </p:cNvSpPr>
          <p:nvPr>
            <p:ph type="title"/>
          </p:nvPr>
        </p:nvSpPr>
        <p:spPr>
          <a:xfrm>
            <a:off x="457200" y="731838"/>
            <a:ext cx="8229600" cy="685800"/>
          </a:xfrm>
        </p:spPr>
        <p:txBody>
          <a:bodyPr/>
          <a:lstStyle/>
          <a:p>
            <a:pPr algn="l"/>
            <a:r>
              <a:rPr lang="en-US" altLang="en-US" smtClean="0"/>
              <a:t>Confined Spaces Quiz </a:t>
            </a:r>
            <a:r>
              <a:rPr lang="en-US" altLang="en-US" sz="3600" smtClean="0"/>
              <a:t>	</a:t>
            </a:r>
          </a:p>
        </p:txBody>
      </p:sp>
      <p:grpSp>
        <p:nvGrpSpPr>
          <p:cNvPr id="142340" name="Group 5" title="Image of a confine space quiz slide"/>
          <p:cNvGrpSpPr>
            <a:grpSpLocks/>
          </p:cNvGrpSpPr>
          <p:nvPr/>
        </p:nvGrpSpPr>
        <p:grpSpPr bwMode="auto">
          <a:xfrm>
            <a:off x="495300" y="1701800"/>
            <a:ext cx="8153400" cy="4064000"/>
            <a:chOff x="0" y="0"/>
            <a:chExt cx="8153400" cy="4064000"/>
          </a:xfrm>
        </p:grpSpPr>
        <p:sp>
          <p:nvSpPr>
            <p:cNvPr id="7" name="Rounded Rectangle 6"/>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QUIZ!</a:t>
              </a:r>
            </a:p>
          </p:txBody>
        </p:sp>
      </p:grpSp>
      <p:sp>
        <p:nvSpPr>
          <p:cNvPr id="9" name="Rounded Rectangle 8" title="Image of papers with question marks on them"/>
          <p:cNvSpPr/>
          <p:nvPr/>
        </p:nvSpPr>
        <p:spPr>
          <a:xfrm>
            <a:off x="894712" y="21082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077673A-7FED-43D5-A489-9836E11300D9}" type="slidenum">
              <a:rPr lang="en-US" altLang="en-US" sz="1400"/>
              <a:pPr>
                <a:spcBef>
                  <a:spcPct val="0"/>
                </a:spcBef>
                <a:buFontTx/>
                <a:buNone/>
              </a:pPr>
              <a:t>68</a:t>
            </a:fld>
            <a:endParaRPr lang="en-US" altLang="en-US" sz="1400"/>
          </a:p>
        </p:txBody>
      </p:sp>
      <p:sp>
        <p:nvSpPr>
          <p:cNvPr id="144387"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Confined Space Hazard Controls </a:t>
            </a:r>
          </a:p>
        </p:txBody>
      </p:sp>
      <p:pic>
        <p:nvPicPr>
          <p:cNvPr id="144388" name="Picture 5" title="Photo of a worker in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597025"/>
            <a:ext cx="6599238" cy="43418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5D65578-A2B7-4908-9312-E75F62E02CAE}" type="slidenum">
              <a:rPr lang="en-US" altLang="en-US" sz="1400"/>
              <a:pPr>
                <a:spcBef>
                  <a:spcPct val="0"/>
                </a:spcBef>
                <a:buFontTx/>
                <a:buNone/>
              </a:pPr>
              <a:t>69</a:t>
            </a:fld>
            <a:endParaRPr lang="en-US" altLang="en-US" sz="1400"/>
          </a:p>
        </p:txBody>
      </p:sp>
      <p:sp>
        <p:nvSpPr>
          <p:cNvPr id="146435"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Elimination/Substitution</a:t>
            </a:r>
          </a:p>
        </p:txBody>
      </p:sp>
      <p:pic>
        <p:nvPicPr>
          <p:cNvPr id="146436" name="Picture 2" title="Photo of four chemical barr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22425"/>
            <a:ext cx="6096000" cy="4057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US" altLang="en-US" smtClean="0"/>
              <a:t>OSHA</a:t>
            </a:r>
          </a:p>
        </p:txBody>
      </p:sp>
      <p:pic>
        <p:nvPicPr>
          <p:cNvPr id="19459" name="Picture 2" descr="http://allthingsd.com/files/2012/04/pinkslip-1.jpeg" title="Photo of a person holding a pink sl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54175"/>
            <a:ext cx="5489575"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8" descr="MCj043253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3766310-A695-485E-902D-AB7AC93A468F}" type="slidenum">
              <a:rPr lang="en-US" altLang="en-US" sz="1400"/>
              <a:pPr>
                <a:spcBef>
                  <a:spcPct val="0"/>
                </a:spcBef>
                <a:buFontTx/>
                <a:buNone/>
              </a:pPr>
              <a:t>7</a:t>
            </a:fld>
            <a:endParaRPr lang="en-US" altLang="en-US" sz="1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A96F52C-6ED7-4D7D-ABE8-23E4EA54FD13}" type="slidenum">
              <a:rPr lang="en-US" altLang="en-US" sz="1400"/>
              <a:pPr>
                <a:spcBef>
                  <a:spcPct val="0"/>
                </a:spcBef>
                <a:buFontTx/>
                <a:buNone/>
              </a:pPr>
              <a:t>70</a:t>
            </a:fld>
            <a:endParaRPr lang="en-US" altLang="en-US" sz="1400"/>
          </a:p>
        </p:txBody>
      </p:sp>
      <p:sp>
        <p:nvSpPr>
          <p:cNvPr id="148483"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Engineering</a:t>
            </a:r>
          </a:p>
        </p:txBody>
      </p:sp>
      <p:pic>
        <p:nvPicPr>
          <p:cNvPr id="148484" name="Picture 3" title="Photo of ventilation engineering contr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8963" y="1676400"/>
            <a:ext cx="543242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78E223B-1701-4F86-94BF-861F22194F7B}" type="slidenum">
              <a:rPr lang="en-US" altLang="en-US" sz="1400">
                <a:solidFill>
                  <a:srgbClr val="000000"/>
                </a:solidFill>
              </a:rPr>
              <a:pPr>
                <a:spcBef>
                  <a:spcPct val="0"/>
                </a:spcBef>
                <a:buFontTx/>
                <a:buNone/>
              </a:pPr>
              <a:t>71</a:t>
            </a:fld>
            <a:endParaRPr lang="en-US" altLang="en-US" sz="1400">
              <a:solidFill>
                <a:srgbClr val="000000"/>
              </a:solidFill>
            </a:endParaRPr>
          </a:p>
        </p:txBody>
      </p:sp>
      <p:sp>
        <p:nvSpPr>
          <p:cNvPr id="150531"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FFE9B66-9B26-4F21-A2D3-5D8F094D0AEC}" type="slidenum">
              <a:rPr lang="en-US" altLang="en-US" sz="1400">
                <a:solidFill>
                  <a:srgbClr val="000000"/>
                </a:solidFill>
              </a:rPr>
              <a:pPr algn="r" eaLnBrk="1" hangingPunct="1">
                <a:spcBef>
                  <a:spcPct val="0"/>
                </a:spcBef>
                <a:buFontTx/>
                <a:buNone/>
              </a:pPr>
              <a:t>71</a:t>
            </a:fld>
            <a:endParaRPr lang="en-US" altLang="en-US" sz="1400">
              <a:solidFill>
                <a:srgbClr val="000000"/>
              </a:solidFill>
            </a:endParaRPr>
          </a:p>
        </p:txBody>
      </p:sp>
      <p:sp>
        <p:nvSpPr>
          <p:cNvPr id="150532" name="Rectangle 2"/>
          <p:cNvSpPr>
            <a:spLocks noGrp="1" noChangeArrowheads="1"/>
          </p:cNvSpPr>
          <p:nvPr>
            <p:ph type="title" idx="4294967295"/>
          </p:nvPr>
        </p:nvSpPr>
        <p:spPr/>
        <p:txBody>
          <a:bodyPr anchor="b"/>
          <a:lstStyle/>
          <a:p>
            <a:pPr algn="l" eaLnBrk="1" hangingPunct="1"/>
            <a:r>
              <a:rPr lang="en-US" altLang="en-US" smtClean="0"/>
              <a:t>Administrative</a:t>
            </a:r>
          </a:p>
        </p:txBody>
      </p:sp>
      <p:pic>
        <p:nvPicPr>
          <p:cNvPr id="150533" name="Picture 18" title="Photo of a danger don't watch arc welder at work the light might blind yo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600200"/>
            <a:ext cx="70104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851D206-D598-42C9-AC68-B5198B6AC50C}" type="slidenum">
              <a:rPr lang="en-US" altLang="en-US" sz="1400">
                <a:solidFill>
                  <a:srgbClr val="000000"/>
                </a:solidFill>
              </a:rPr>
              <a:pPr>
                <a:spcBef>
                  <a:spcPct val="0"/>
                </a:spcBef>
                <a:buFontTx/>
                <a:buNone/>
              </a:pPr>
              <a:t>72</a:t>
            </a:fld>
            <a:endParaRPr lang="en-US" altLang="en-US" sz="1400">
              <a:solidFill>
                <a:srgbClr val="000000"/>
              </a:solidFill>
            </a:endParaRPr>
          </a:p>
        </p:txBody>
      </p:sp>
      <p:sp>
        <p:nvSpPr>
          <p:cNvPr id="152579" name="Rectangle 2"/>
          <p:cNvSpPr>
            <a:spLocks noGrp="1" noChangeArrowheads="1"/>
          </p:cNvSpPr>
          <p:nvPr>
            <p:ph type="title"/>
          </p:nvPr>
        </p:nvSpPr>
        <p:spPr>
          <a:xfrm>
            <a:off x="457200" y="381000"/>
            <a:ext cx="8382000" cy="1143000"/>
          </a:xfrm>
        </p:spPr>
        <p:txBody>
          <a:bodyPr/>
          <a:lstStyle/>
          <a:p>
            <a:pPr algn="l"/>
            <a:r>
              <a:rPr lang="en-US" altLang="en-US" smtClean="0">
                <a:solidFill>
                  <a:schemeClr val="tx1"/>
                </a:solidFill>
              </a:rPr>
              <a:t>Personal Protective Equipment</a:t>
            </a:r>
          </a:p>
        </p:txBody>
      </p:sp>
      <p:pic>
        <p:nvPicPr>
          <p:cNvPr id="152580" name="Picture 2" title="Photo of a worker wearing a respira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9838" y="1600200"/>
            <a:ext cx="67310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A396BDF-09C3-445B-91CF-7D026E78C9AF}" type="slidenum">
              <a:rPr lang="en-US" altLang="en-US" sz="1400">
                <a:solidFill>
                  <a:srgbClr val="000000"/>
                </a:solidFill>
              </a:rPr>
              <a:pPr>
                <a:spcBef>
                  <a:spcPct val="0"/>
                </a:spcBef>
                <a:buFontTx/>
                <a:buNone/>
              </a:pPr>
              <a:t>73</a:t>
            </a:fld>
            <a:endParaRPr lang="en-US" altLang="en-US" sz="1400">
              <a:solidFill>
                <a:srgbClr val="000000"/>
              </a:solidFill>
            </a:endParaRPr>
          </a:p>
        </p:txBody>
      </p:sp>
      <p:sp>
        <p:nvSpPr>
          <p:cNvPr id="154627" name="Rectangle 2"/>
          <p:cNvSpPr>
            <a:spLocks noGrp="1" noChangeArrowheads="1"/>
          </p:cNvSpPr>
          <p:nvPr>
            <p:ph type="title"/>
          </p:nvPr>
        </p:nvSpPr>
        <p:spPr>
          <a:xfrm>
            <a:off x="379413" y="200025"/>
            <a:ext cx="8382000" cy="1143000"/>
          </a:xfrm>
        </p:spPr>
        <p:txBody>
          <a:bodyPr/>
          <a:lstStyle/>
          <a:p>
            <a:pPr algn="l"/>
            <a:r>
              <a:rPr lang="en-US" altLang="en-US" smtClean="0">
                <a:solidFill>
                  <a:schemeClr val="tx1"/>
                </a:solidFill>
              </a:rPr>
              <a:t>Controls Exercise</a:t>
            </a:r>
          </a:p>
        </p:txBody>
      </p:sp>
      <p:pic>
        <p:nvPicPr>
          <p:cNvPr id="154628" name="Picture 3" title="Image of hierarchy of contr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0838" y="1371600"/>
            <a:ext cx="5900737" cy="485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E004E15-14FF-4C4D-B419-446A0B5544AB}" type="slidenum">
              <a:rPr lang="en-US" altLang="en-US" sz="1400">
                <a:solidFill>
                  <a:srgbClr val="000000"/>
                </a:solidFill>
              </a:rPr>
              <a:pPr>
                <a:spcBef>
                  <a:spcPct val="0"/>
                </a:spcBef>
                <a:buFontTx/>
                <a:buNone/>
              </a:pPr>
              <a:t>74</a:t>
            </a:fld>
            <a:endParaRPr lang="en-US" altLang="en-US" sz="1400">
              <a:solidFill>
                <a:srgbClr val="000000"/>
              </a:solidFill>
            </a:endParaRPr>
          </a:p>
        </p:txBody>
      </p:sp>
      <p:sp>
        <p:nvSpPr>
          <p:cNvPr id="156675" name="Rectangle 2"/>
          <p:cNvSpPr>
            <a:spLocks noGrp="1" noChangeArrowheads="1"/>
          </p:cNvSpPr>
          <p:nvPr>
            <p:ph type="title"/>
          </p:nvPr>
        </p:nvSpPr>
        <p:spPr>
          <a:xfrm>
            <a:off x="685800" y="274638"/>
            <a:ext cx="7772400" cy="1143000"/>
          </a:xfrm>
        </p:spPr>
        <p:txBody>
          <a:bodyPr/>
          <a:lstStyle/>
          <a:p>
            <a:pPr algn="l"/>
            <a:r>
              <a:rPr lang="en-US" altLang="en-US" smtClean="0"/>
              <a:t>Certificates/Record Keeping</a:t>
            </a:r>
          </a:p>
        </p:txBody>
      </p:sp>
      <p:pic>
        <p:nvPicPr>
          <p:cNvPr id="156676" name="Picture 3" title="Photo of posted certificates and rec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787577"/>
            <a:ext cx="7162800" cy="4002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B1F5DDC-E7C3-4DAE-A8F3-30364B72257C}" type="slidenum">
              <a:rPr lang="en-US" altLang="en-US" sz="1400"/>
              <a:pPr>
                <a:spcBef>
                  <a:spcPct val="0"/>
                </a:spcBef>
                <a:buFontTx/>
                <a:buNone/>
              </a:pPr>
              <a:t>75</a:t>
            </a:fld>
            <a:endParaRPr lang="en-US" altLang="en-US" sz="1400"/>
          </a:p>
        </p:txBody>
      </p:sp>
      <p:sp>
        <p:nvSpPr>
          <p:cNvPr id="160771" name="Rectangle 2"/>
          <p:cNvSpPr>
            <a:spLocks noGrp="1" noChangeArrowheads="1"/>
          </p:cNvSpPr>
          <p:nvPr>
            <p:ph type="title"/>
          </p:nvPr>
        </p:nvSpPr>
        <p:spPr>
          <a:xfrm>
            <a:off x="381000" y="354013"/>
            <a:ext cx="8229600" cy="1143000"/>
          </a:xfrm>
        </p:spPr>
        <p:txBody>
          <a:bodyPr/>
          <a:lstStyle/>
          <a:p>
            <a:pPr algn="l"/>
            <a:r>
              <a:rPr lang="en-US" altLang="en-US" smtClean="0"/>
              <a:t>Maintenance of Safe Conditions </a:t>
            </a:r>
          </a:p>
        </p:txBody>
      </p:sp>
      <p:pic>
        <p:nvPicPr>
          <p:cNvPr id="160772" name="Picture 2" title="Photo of a ship docking ar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5700" y="1447800"/>
            <a:ext cx="6692900" cy="44783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D49CEE0-E43F-43CC-905A-42FEDF3F7F9E}" type="slidenum">
              <a:rPr lang="en-US" altLang="en-US" sz="1400"/>
              <a:pPr>
                <a:spcBef>
                  <a:spcPct val="0"/>
                </a:spcBef>
                <a:buFontTx/>
                <a:buNone/>
              </a:pPr>
              <a:t>76</a:t>
            </a:fld>
            <a:endParaRPr lang="en-US" altLang="en-US" sz="1400"/>
          </a:p>
        </p:txBody>
      </p:sp>
      <p:sp>
        <p:nvSpPr>
          <p:cNvPr id="162819" name="Rectangle 2"/>
          <p:cNvSpPr>
            <a:spLocks noGrp="1" noChangeArrowheads="1"/>
          </p:cNvSpPr>
          <p:nvPr>
            <p:ph type="title" idx="4294967295"/>
          </p:nvPr>
        </p:nvSpPr>
        <p:spPr/>
        <p:txBody>
          <a:bodyPr anchor="b"/>
          <a:lstStyle/>
          <a:p>
            <a:pPr algn="l"/>
            <a:r>
              <a:rPr lang="en-US" altLang="en-US" smtClean="0"/>
              <a:t>Confined Spaces at the MSRs </a:t>
            </a:r>
          </a:p>
        </p:txBody>
      </p:sp>
      <p:pic>
        <p:nvPicPr>
          <p:cNvPr id="162820"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0" y="1600199"/>
            <a:ext cx="6781800" cy="4513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6C5B92F-E4DB-478C-9EDC-769C0B4F7E4D}" type="slidenum">
              <a:rPr lang="en-US" altLang="en-US" sz="1400"/>
              <a:pPr>
                <a:spcBef>
                  <a:spcPct val="0"/>
                </a:spcBef>
                <a:buFontTx/>
                <a:buNone/>
              </a:pPr>
              <a:t>77</a:t>
            </a:fld>
            <a:endParaRPr lang="en-US" altLang="en-US" sz="1400"/>
          </a:p>
        </p:txBody>
      </p:sp>
      <p:sp>
        <p:nvSpPr>
          <p:cNvPr id="164867" name="Rectangle 2"/>
          <p:cNvSpPr>
            <a:spLocks noGrp="1" noChangeArrowheads="1"/>
          </p:cNvSpPr>
          <p:nvPr>
            <p:ph type="title"/>
          </p:nvPr>
        </p:nvSpPr>
        <p:spPr>
          <a:xfrm>
            <a:off x="685800" y="274638"/>
            <a:ext cx="7772400" cy="1143000"/>
          </a:xfrm>
        </p:spPr>
        <p:txBody>
          <a:bodyPr/>
          <a:lstStyle/>
          <a:p>
            <a:pPr algn="l"/>
            <a:r>
              <a:rPr lang="en-US" altLang="en-US" smtClean="0"/>
              <a:t>Certification and Update Log </a:t>
            </a:r>
          </a:p>
        </p:txBody>
      </p:sp>
      <p:grpSp>
        <p:nvGrpSpPr>
          <p:cNvPr id="164869" name="Group 4" title="Image of a confined space log"/>
          <p:cNvGrpSpPr>
            <a:grpSpLocks/>
          </p:cNvGrpSpPr>
          <p:nvPr/>
        </p:nvGrpSpPr>
        <p:grpSpPr bwMode="auto">
          <a:xfrm>
            <a:off x="685800" y="1752600"/>
            <a:ext cx="8001000" cy="4419600"/>
            <a:chOff x="672" y="528"/>
            <a:chExt cx="4656" cy="2903"/>
          </a:xfrm>
        </p:grpSpPr>
        <p:grpSp>
          <p:nvGrpSpPr>
            <p:cNvPr id="164870" name="Group 5"/>
            <p:cNvGrpSpPr>
              <a:grpSpLocks/>
            </p:cNvGrpSpPr>
            <p:nvPr/>
          </p:nvGrpSpPr>
          <p:grpSpPr bwMode="auto">
            <a:xfrm>
              <a:off x="672" y="528"/>
              <a:ext cx="4656" cy="2903"/>
              <a:chOff x="6144" y="1104"/>
              <a:chExt cx="4656" cy="2903"/>
            </a:xfrm>
          </p:grpSpPr>
          <p:sp>
            <p:nvSpPr>
              <p:cNvPr id="164886" name="Rectangle 6"/>
              <p:cNvSpPr>
                <a:spLocks noChangeArrowheads="1"/>
              </p:cNvSpPr>
              <p:nvPr/>
            </p:nvSpPr>
            <p:spPr bwMode="auto">
              <a:xfrm>
                <a:off x="6144" y="1104"/>
                <a:ext cx="4464" cy="28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grpSp>
            <p:nvGrpSpPr>
              <p:cNvPr id="164887" name="Group 7"/>
              <p:cNvGrpSpPr>
                <a:grpSpLocks/>
              </p:cNvGrpSpPr>
              <p:nvPr/>
            </p:nvGrpSpPr>
            <p:grpSpPr bwMode="auto">
              <a:xfrm>
                <a:off x="6144" y="1104"/>
                <a:ext cx="4656" cy="2903"/>
                <a:chOff x="912" y="1248"/>
                <a:chExt cx="4512" cy="2711"/>
              </a:xfrm>
            </p:grpSpPr>
            <p:graphicFrame>
              <p:nvGraphicFramePr>
                <p:cNvPr id="164888" name="Object 8">
                  <a:hlinkClick r:id="" action="ppaction://ole?verb=0"/>
                </p:cNvPr>
                <p:cNvGraphicFramePr>
                  <a:graphicFrameLocks/>
                </p:cNvGraphicFramePr>
                <p:nvPr/>
              </p:nvGraphicFramePr>
              <p:xfrm>
                <a:off x="960" y="1296"/>
                <a:ext cx="4464" cy="2663"/>
              </p:xfrm>
              <a:graphic>
                <a:graphicData uri="http://schemas.openxmlformats.org/presentationml/2006/ole">
                  <mc:AlternateContent xmlns:mc="http://schemas.openxmlformats.org/markup-compatibility/2006">
                    <mc:Choice xmlns:v="urn:schemas-microsoft-com:vml" Requires="v">
                      <p:oleObj spid="_x0000_s164926" name="Worksheet" r:id="rId4" imgW="9848850" imgH="6915150" progId="Excel.Sheet.8">
                        <p:embed/>
                      </p:oleObj>
                    </mc:Choice>
                    <mc:Fallback>
                      <p:oleObj name="Worksheet" r:id="rId4" imgW="9848850" imgH="6915150" progId="Excel.Sheet.8">
                        <p:embed/>
                        <p:pic>
                          <p:nvPicPr>
                            <p:cNvPr id="0" name="Object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1296"/>
                              <a:ext cx="4464" cy="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89" name="Rectangle 9"/>
                <p:cNvSpPr>
                  <a:spLocks noChangeArrowheads="1"/>
                </p:cNvSpPr>
                <p:nvPr/>
              </p:nvSpPr>
              <p:spPr bwMode="auto">
                <a:xfrm>
                  <a:off x="912" y="1248"/>
                  <a:ext cx="4320" cy="2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grpSp>
        </p:grpSp>
        <p:sp>
          <p:nvSpPr>
            <p:cNvPr id="164871" name="AutoShape 10"/>
            <p:cNvSpPr>
              <a:spLocks noChangeArrowheads="1"/>
            </p:cNvSpPr>
            <p:nvPr/>
          </p:nvSpPr>
          <p:spPr bwMode="auto">
            <a:xfrm flipV="1">
              <a:off x="2064" y="2448"/>
              <a:ext cx="1152" cy="528"/>
            </a:xfrm>
            <a:prstGeom prst="wedgeRectCallout">
              <a:avLst>
                <a:gd name="adj1" fmla="val -28648"/>
                <a:gd name="adj2" fmla="val 9507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endParaRPr lang="en-US" altLang="en-US" sz="2400" b="1">
                <a:solidFill>
                  <a:srgbClr val="000066"/>
                </a:solidFill>
              </a:endParaRPr>
            </a:p>
          </p:txBody>
        </p:sp>
        <p:grpSp>
          <p:nvGrpSpPr>
            <p:cNvPr id="164872" name="Group 11"/>
            <p:cNvGrpSpPr>
              <a:grpSpLocks/>
            </p:cNvGrpSpPr>
            <p:nvPr/>
          </p:nvGrpSpPr>
          <p:grpSpPr bwMode="auto">
            <a:xfrm>
              <a:off x="912" y="1434"/>
              <a:ext cx="3984" cy="1535"/>
              <a:chOff x="912" y="1434"/>
              <a:chExt cx="3984" cy="1535"/>
            </a:xfrm>
          </p:grpSpPr>
          <p:sp>
            <p:nvSpPr>
              <p:cNvPr id="164873" name="Rectangle 12"/>
              <p:cNvSpPr>
                <a:spLocks noChangeArrowheads="1"/>
              </p:cNvSpPr>
              <p:nvPr/>
            </p:nvSpPr>
            <p:spPr bwMode="auto">
              <a:xfrm>
                <a:off x="1968" y="1440"/>
                <a:ext cx="174"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4" name="Rectangle 13"/>
              <p:cNvSpPr>
                <a:spLocks noChangeArrowheads="1"/>
              </p:cNvSpPr>
              <p:nvPr/>
            </p:nvSpPr>
            <p:spPr bwMode="auto">
              <a:xfrm>
                <a:off x="2160" y="1440"/>
                <a:ext cx="180"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5" name="Rectangle 14"/>
              <p:cNvSpPr>
                <a:spLocks noChangeArrowheads="1"/>
              </p:cNvSpPr>
              <p:nvPr/>
            </p:nvSpPr>
            <p:spPr bwMode="auto">
              <a:xfrm>
                <a:off x="2364" y="1440"/>
                <a:ext cx="174"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6" name="Rectangle 15"/>
              <p:cNvSpPr>
                <a:spLocks noChangeArrowheads="1"/>
              </p:cNvSpPr>
              <p:nvPr/>
            </p:nvSpPr>
            <p:spPr bwMode="auto">
              <a:xfrm>
                <a:off x="2916" y="1434"/>
                <a:ext cx="450" cy="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7" name="Rectangle 16"/>
              <p:cNvSpPr>
                <a:spLocks noChangeArrowheads="1"/>
              </p:cNvSpPr>
              <p:nvPr/>
            </p:nvSpPr>
            <p:spPr bwMode="auto">
              <a:xfrm>
                <a:off x="3390" y="1434"/>
                <a:ext cx="1152" cy="7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8" name="Rectangle 17"/>
              <p:cNvSpPr>
                <a:spLocks noChangeArrowheads="1"/>
              </p:cNvSpPr>
              <p:nvPr/>
            </p:nvSpPr>
            <p:spPr bwMode="auto">
              <a:xfrm>
                <a:off x="1008" y="1440"/>
                <a:ext cx="450" cy="6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79" name="Rectangle 18"/>
              <p:cNvSpPr>
                <a:spLocks noChangeArrowheads="1"/>
              </p:cNvSpPr>
              <p:nvPr/>
            </p:nvSpPr>
            <p:spPr bwMode="auto">
              <a:xfrm>
                <a:off x="4578" y="1440"/>
                <a:ext cx="156" cy="7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latin typeface="Verdana" pitchFamily="34" charset="0"/>
                </a:endParaRPr>
              </a:p>
            </p:txBody>
          </p:sp>
          <p:sp>
            <p:nvSpPr>
              <p:cNvPr id="164880" name="Freeform 19"/>
              <p:cNvSpPr>
                <a:spLocks/>
              </p:cNvSpPr>
              <p:nvPr/>
            </p:nvSpPr>
            <p:spPr bwMode="auto">
              <a:xfrm>
                <a:off x="2016" y="1536"/>
                <a:ext cx="475" cy="692"/>
              </a:xfrm>
              <a:custGeom>
                <a:avLst/>
                <a:gdLst>
                  <a:gd name="T0" fmla="*/ 0 w 2376"/>
                  <a:gd name="T1" fmla="*/ 0 h 2435"/>
                  <a:gd name="T2" fmla="*/ 0 w 2376"/>
                  <a:gd name="T3" fmla="*/ 0 h 2435"/>
                  <a:gd name="T4" fmla="*/ 0 w 2376"/>
                  <a:gd name="T5" fmla="*/ 0 h 2435"/>
                  <a:gd name="T6" fmla="*/ 0 w 2376"/>
                  <a:gd name="T7" fmla="*/ 0 h 2435"/>
                  <a:gd name="T8" fmla="*/ 0 w 2376"/>
                  <a:gd name="T9" fmla="*/ 0 h 2435"/>
                  <a:gd name="T10" fmla="*/ 0 w 2376"/>
                  <a:gd name="T11" fmla="*/ 0 h 2435"/>
                  <a:gd name="T12" fmla="*/ 0 w 2376"/>
                  <a:gd name="T13" fmla="*/ 0 h 2435"/>
                  <a:gd name="T14" fmla="*/ 0 w 2376"/>
                  <a:gd name="T15" fmla="*/ 0 h 2435"/>
                  <a:gd name="T16" fmla="*/ 0 w 2376"/>
                  <a:gd name="T17" fmla="*/ 0 h 2435"/>
                  <a:gd name="T18" fmla="*/ 0 w 2376"/>
                  <a:gd name="T19" fmla="*/ 0 h 2435"/>
                  <a:gd name="T20" fmla="*/ 0 w 2376"/>
                  <a:gd name="T21" fmla="*/ 0 h 2435"/>
                  <a:gd name="T22" fmla="*/ 0 w 2376"/>
                  <a:gd name="T23" fmla="*/ 0 h 2435"/>
                  <a:gd name="T24" fmla="*/ 0 w 2376"/>
                  <a:gd name="T25" fmla="*/ 0 h 2435"/>
                  <a:gd name="T26" fmla="*/ 0 w 2376"/>
                  <a:gd name="T27" fmla="*/ 0 h 2435"/>
                  <a:gd name="T28" fmla="*/ 0 w 2376"/>
                  <a:gd name="T29" fmla="*/ 0 h 2435"/>
                  <a:gd name="T30" fmla="*/ 0 w 2376"/>
                  <a:gd name="T31" fmla="*/ 0 h 2435"/>
                  <a:gd name="T32" fmla="*/ 0 w 2376"/>
                  <a:gd name="T33" fmla="*/ 0 h 2435"/>
                  <a:gd name="T34" fmla="*/ 0 w 2376"/>
                  <a:gd name="T35" fmla="*/ 0 h 2435"/>
                  <a:gd name="T36" fmla="*/ 0 w 2376"/>
                  <a:gd name="T37" fmla="*/ 0 h 2435"/>
                  <a:gd name="T38" fmla="*/ 0 w 2376"/>
                  <a:gd name="T39" fmla="*/ 0 h 2435"/>
                  <a:gd name="T40" fmla="*/ 0 w 2376"/>
                  <a:gd name="T41" fmla="*/ 0 h 2435"/>
                  <a:gd name="T42" fmla="*/ 0 w 2376"/>
                  <a:gd name="T43" fmla="*/ 0 h 2435"/>
                  <a:gd name="T44" fmla="*/ 0 w 2376"/>
                  <a:gd name="T45" fmla="*/ 0 h 2435"/>
                  <a:gd name="T46" fmla="*/ 0 w 2376"/>
                  <a:gd name="T47" fmla="*/ 0 h 2435"/>
                  <a:gd name="T48" fmla="*/ 0 w 2376"/>
                  <a:gd name="T49" fmla="*/ 0 h 2435"/>
                  <a:gd name="T50" fmla="*/ 0 w 2376"/>
                  <a:gd name="T51" fmla="*/ 0 h 2435"/>
                  <a:gd name="T52" fmla="*/ 0 w 2376"/>
                  <a:gd name="T53" fmla="*/ 0 h 2435"/>
                  <a:gd name="T54" fmla="*/ 0 w 2376"/>
                  <a:gd name="T55" fmla="*/ 0 h 2435"/>
                  <a:gd name="T56" fmla="*/ 0 w 2376"/>
                  <a:gd name="T57" fmla="*/ 0 h 2435"/>
                  <a:gd name="T58" fmla="*/ 0 w 2376"/>
                  <a:gd name="T59" fmla="*/ 0 h 2435"/>
                  <a:gd name="T60" fmla="*/ 0 w 2376"/>
                  <a:gd name="T61" fmla="*/ 0 h 2435"/>
                  <a:gd name="T62" fmla="*/ 0 w 2376"/>
                  <a:gd name="T63" fmla="*/ 0 h 2435"/>
                  <a:gd name="T64" fmla="*/ 0 w 2376"/>
                  <a:gd name="T65" fmla="*/ 0 h 2435"/>
                  <a:gd name="T66" fmla="*/ 0 w 2376"/>
                  <a:gd name="T67" fmla="*/ 0 h 2435"/>
                  <a:gd name="T68" fmla="*/ 0 w 2376"/>
                  <a:gd name="T69" fmla="*/ 0 h 2435"/>
                  <a:gd name="T70" fmla="*/ 0 w 2376"/>
                  <a:gd name="T71" fmla="*/ 0 h 2435"/>
                  <a:gd name="T72" fmla="*/ 0 w 2376"/>
                  <a:gd name="T73" fmla="*/ 0 h 2435"/>
                  <a:gd name="T74" fmla="*/ 0 w 2376"/>
                  <a:gd name="T75" fmla="*/ 0 h 2435"/>
                  <a:gd name="T76" fmla="*/ 0 w 2376"/>
                  <a:gd name="T77" fmla="*/ 0 h 2435"/>
                  <a:gd name="T78" fmla="*/ 0 w 2376"/>
                  <a:gd name="T79" fmla="*/ 0 h 2435"/>
                  <a:gd name="T80" fmla="*/ 0 w 2376"/>
                  <a:gd name="T81" fmla="*/ 0 h 2435"/>
                  <a:gd name="T82" fmla="*/ 0 w 2376"/>
                  <a:gd name="T83" fmla="*/ 0 h 2435"/>
                  <a:gd name="T84" fmla="*/ 0 w 2376"/>
                  <a:gd name="T85" fmla="*/ 0 h 2435"/>
                  <a:gd name="T86" fmla="*/ 0 w 2376"/>
                  <a:gd name="T87" fmla="*/ 0 h 2435"/>
                  <a:gd name="T88" fmla="*/ 0 w 2376"/>
                  <a:gd name="T89" fmla="*/ 0 h 2435"/>
                  <a:gd name="T90" fmla="*/ 0 w 2376"/>
                  <a:gd name="T91" fmla="*/ 0 h 24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76"/>
                  <a:gd name="T139" fmla="*/ 0 h 2435"/>
                  <a:gd name="T140" fmla="*/ 2376 w 2376"/>
                  <a:gd name="T141" fmla="*/ 2435 h 24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76" h="2435">
                    <a:moveTo>
                      <a:pt x="9" y="816"/>
                    </a:moveTo>
                    <a:lnTo>
                      <a:pt x="0" y="291"/>
                    </a:lnTo>
                    <a:lnTo>
                      <a:pt x="512" y="465"/>
                    </a:lnTo>
                    <a:lnTo>
                      <a:pt x="402" y="558"/>
                    </a:lnTo>
                    <a:lnTo>
                      <a:pt x="515" y="683"/>
                    </a:lnTo>
                    <a:lnTo>
                      <a:pt x="631" y="837"/>
                    </a:lnTo>
                    <a:lnTo>
                      <a:pt x="723" y="952"/>
                    </a:lnTo>
                    <a:lnTo>
                      <a:pt x="822" y="1099"/>
                    </a:lnTo>
                    <a:lnTo>
                      <a:pt x="930" y="1283"/>
                    </a:lnTo>
                    <a:lnTo>
                      <a:pt x="1013" y="1481"/>
                    </a:lnTo>
                    <a:lnTo>
                      <a:pt x="1014" y="424"/>
                    </a:lnTo>
                    <a:lnTo>
                      <a:pt x="877" y="425"/>
                    </a:lnTo>
                    <a:lnTo>
                      <a:pt x="1183" y="0"/>
                    </a:lnTo>
                    <a:lnTo>
                      <a:pt x="1490" y="425"/>
                    </a:lnTo>
                    <a:lnTo>
                      <a:pt x="1354" y="422"/>
                    </a:lnTo>
                    <a:lnTo>
                      <a:pt x="1354" y="1494"/>
                    </a:lnTo>
                    <a:lnTo>
                      <a:pt x="1444" y="1290"/>
                    </a:lnTo>
                    <a:lnTo>
                      <a:pt x="1528" y="1130"/>
                    </a:lnTo>
                    <a:lnTo>
                      <a:pt x="1629" y="982"/>
                    </a:lnTo>
                    <a:lnTo>
                      <a:pt x="1747" y="830"/>
                    </a:lnTo>
                    <a:lnTo>
                      <a:pt x="1834" y="710"/>
                    </a:lnTo>
                    <a:lnTo>
                      <a:pt x="1966" y="558"/>
                    </a:lnTo>
                    <a:lnTo>
                      <a:pt x="1865" y="465"/>
                    </a:lnTo>
                    <a:lnTo>
                      <a:pt x="2376" y="287"/>
                    </a:lnTo>
                    <a:lnTo>
                      <a:pt x="2363" y="816"/>
                    </a:lnTo>
                    <a:lnTo>
                      <a:pt x="2236" y="738"/>
                    </a:lnTo>
                    <a:lnTo>
                      <a:pt x="2137" y="887"/>
                    </a:lnTo>
                    <a:lnTo>
                      <a:pt x="2021" y="1046"/>
                    </a:lnTo>
                    <a:lnTo>
                      <a:pt x="1925" y="1193"/>
                    </a:lnTo>
                    <a:lnTo>
                      <a:pt x="1840" y="1328"/>
                    </a:lnTo>
                    <a:lnTo>
                      <a:pt x="1769" y="1455"/>
                    </a:lnTo>
                    <a:lnTo>
                      <a:pt x="1699" y="1589"/>
                    </a:lnTo>
                    <a:lnTo>
                      <a:pt x="1623" y="1755"/>
                    </a:lnTo>
                    <a:lnTo>
                      <a:pt x="1589" y="1923"/>
                    </a:lnTo>
                    <a:lnTo>
                      <a:pt x="1588" y="2435"/>
                    </a:lnTo>
                    <a:lnTo>
                      <a:pt x="793" y="2435"/>
                    </a:lnTo>
                    <a:lnTo>
                      <a:pt x="793" y="1924"/>
                    </a:lnTo>
                    <a:lnTo>
                      <a:pt x="758" y="1755"/>
                    </a:lnTo>
                    <a:lnTo>
                      <a:pt x="663" y="1549"/>
                    </a:lnTo>
                    <a:lnTo>
                      <a:pt x="585" y="1414"/>
                    </a:lnTo>
                    <a:lnTo>
                      <a:pt x="518" y="1299"/>
                    </a:lnTo>
                    <a:lnTo>
                      <a:pt x="435" y="1165"/>
                    </a:lnTo>
                    <a:lnTo>
                      <a:pt x="350" y="1038"/>
                    </a:lnTo>
                    <a:lnTo>
                      <a:pt x="251" y="899"/>
                    </a:lnTo>
                    <a:lnTo>
                      <a:pt x="135" y="734"/>
                    </a:lnTo>
                    <a:lnTo>
                      <a:pt x="9" y="8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881" name="Text Box 20"/>
              <p:cNvSpPr txBox="1">
                <a:spLocks noChangeArrowheads="1"/>
              </p:cNvSpPr>
              <p:nvPr/>
            </p:nvSpPr>
            <p:spPr bwMode="auto">
              <a:xfrm>
                <a:off x="2148" y="2496"/>
                <a:ext cx="1050"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200" b="1" dirty="0">
                    <a:solidFill>
                      <a:schemeClr val="bg1"/>
                    </a:solidFill>
                  </a:rPr>
                  <a:t>It must show the date </a:t>
                </a:r>
              </a:p>
              <a:p>
                <a:pPr algn="ctr">
                  <a:buClr>
                    <a:schemeClr val="hlink"/>
                  </a:buClr>
                  <a:buSzPct val="50000"/>
                  <a:buFont typeface="Monotype Sorts" pitchFamily="2" charset="2"/>
                  <a:buNone/>
                </a:pPr>
                <a:r>
                  <a:rPr lang="en-US" altLang="en-US" sz="1200" b="1" dirty="0">
                    <a:solidFill>
                      <a:schemeClr val="bg1"/>
                    </a:solidFill>
                  </a:rPr>
                  <a:t>of the day you are </a:t>
                </a:r>
              </a:p>
              <a:p>
                <a:pPr algn="ctr">
                  <a:buClr>
                    <a:schemeClr val="hlink"/>
                  </a:buClr>
                  <a:buSzPct val="50000"/>
                  <a:buFont typeface="Monotype Sorts" pitchFamily="2" charset="2"/>
                  <a:buNone/>
                </a:pPr>
                <a:r>
                  <a:rPr lang="en-US" altLang="en-US" sz="1200" b="1" dirty="0">
                    <a:solidFill>
                      <a:schemeClr val="bg1"/>
                    </a:solidFill>
                  </a:rPr>
                  <a:t>entering the space</a:t>
                </a:r>
                <a:endParaRPr lang="en-US" altLang="en-US" sz="2400" b="1" dirty="0">
                  <a:solidFill>
                    <a:srgbClr val="000066"/>
                  </a:solidFill>
                </a:endParaRPr>
              </a:p>
            </p:txBody>
          </p:sp>
          <p:sp>
            <p:nvSpPr>
              <p:cNvPr id="164882" name="AutoShape 21"/>
              <p:cNvSpPr>
                <a:spLocks noChangeArrowheads="1"/>
              </p:cNvSpPr>
              <p:nvPr/>
            </p:nvSpPr>
            <p:spPr bwMode="auto">
              <a:xfrm>
                <a:off x="912" y="1536"/>
                <a:ext cx="624" cy="720"/>
              </a:xfrm>
              <a:prstGeom prst="upArrowCallout">
                <a:avLst>
                  <a:gd name="adj1" fmla="val 24620"/>
                  <a:gd name="adj2" fmla="val 25000"/>
                  <a:gd name="adj3" fmla="val 21154"/>
                  <a:gd name="adj4" fmla="val 7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Name of the </a:t>
                </a:r>
              </a:p>
              <a:p>
                <a:pPr algn="ctr">
                  <a:buClr>
                    <a:schemeClr val="hlink"/>
                  </a:buClr>
                  <a:buSzPct val="50000"/>
                  <a:buFont typeface="Monotype Sorts" pitchFamily="2" charset="2"/>
                  <a:buNone/>
                </a:pPr>
                <a:r>
                  <a:rPr lang="en-US" altLang="en-US" sz="1000" b="1">
                    <a:solidFill>
                      <a:schemeClr val="bg1"/>
                    </a:solidFill>
                  </a:rPr>
                  <a:t>space you are</a:t>
                </a:r>
              </a:p>
              <a:p>
                <a:pPr algn="ctr">
                  <a:buClr>
                    <a:schemeClr val="hlink"/>
                  </a:buClr>
                  <a:buSzPct val="50000"/>
                  <a:buFont typeface="Monotype Sorts" pitchFamily="2" charset="2"/>
                  <a:buNone/>
                </a:pPr>
                <a:r>
                  <a:rPr lang="en-US" altLang="en-US" sz="1000" b="1">
                    <a:solidFill>
                      <a:schemeClr val="bg1"/>
                    </a:solidFill>
                  </a:rPr>
                  <a:t>planning to</a:t>
                </a:r>
              </a:p>
              <a:p>
                <a:pPr algn="ctr">
                  <a:buClr>
                    <a:schemeClr val="hlink"/>
                  </a:buClr>
                  <a:buSzPct val="50000"/>
                  <a:buFont typeface="Monotype Sorts" pitchFamily="2" charset="2"/>
                  <a:buNone/>
                </a:pPr>
                <a:r>
                  <a:rPr lang="en-US" altLang="en-US" sz="1000" b="1">
                    <a:solidFill>
                      <a:schemeClr val="bg1"/>
                    </a:solidFill>
                  </a:rPr>
                  <a:t>enter</a:t>
                </a:r>
              </a:p>
            </p:txBody>
          </p:sp>
          <p:sp>
            <p:nvSpPr>
              <p:cNvPr id="164883" name="AutoShape 22"/>
              <p:cNvSpPr>
                <a:spLocks noChangeArrowheads="1"/>
              </p:cNvSpPr>
              <p:nvPr/>
            </p:nvSpPr>
            <p:spPr bwMode="auto">
              <a:xfrm>
                <a:off x="2820" y="1548"/>
                <a:ext cx="552" cy="594"/>
              </a:xfrm>
              <a:prstGeom prst="upArrowCallout">
                <a:avLst>
                  <a:gd name="adj1" fmla="val 25000"/>
                  <a:gd name="adj2" fmla="val 25000"/>
                  <a:gd name="adj3" fmla="val 17935"/>
                  <a:gd name="adj4" fmla="val 6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What were </a:t>
                </a:r>
              </a:p>
              <a:p>
                <a:pPr algn="ctr">
                  <a:buClr>
                    <a:schemeClr val="hlink"/>
                  </a:buClr>
                  <a:buSzPct val="50000"/>
                  <a:buFont typeface="Monotype Sorts" pitchFamily="2" charset="2"/>
                  <a:buNone/>
                </a:pPr>
                <a:r>
                  <a:rPr lang="en-US" altLang="en-US" sz="1000" b="1">
                    <a:solidFill>
                      <a:schemeClr val="bg1"/>
                    </a:solidFill>
                  </a:rPr>
                  <a:t>the results</a:t>
                </a:r>
              </a:p>
              <a:p>
                <a:pPr algn="ctr">
                  <a:buClr>
                    <a:schemeClr val="hlink"/>
                  </a:buClr>
                  <a:buSzPct val="50000"/>
                  <a:buFont typeface="Monotype Sorts" pitchFamily="2" charset="2"/>
                  <a:buNone/>
                </a:pPr>
                <a:r>
                  <a:rPr lang="en-US" altLang="en-US" sz="1000" b="1">
                    <a:solidFill>
                      <a:schemeClr val="bg1"/>
                    </a:solidFill>
                  </a:rPr>
                  <a:t>of the test</a:t>
                </a:r>
              </a:p>
            </p:txBody>
          </p:sp>
          <p:sp>
            <p:nvSpPr>
              <p:cNvPr id="164884" name="AutoShape 23"/>
              <p:cNvSpPr>
                <a:spLocks noChangeArrowheads="1"/>
              </p:cNvSpPr>
              <p:nvPr/>
            </p:nvSpPr>
            <p:spPr bwMode="auto">
              <a:xfrm>
                <a:off x="3438" y="1536"/>
                <a:ext cx="912" cy="672"/>
              </a:xfrm>
              <a:prstGeom prst="upArrowCallout">
                <a:avLst>
                  <a:gd name="adj1" fmla="val 33929"/>
                  <a:gd name="adj2" fmla="val 33929"/>
                  <a:gd name="adj3" fmla="val 16667"/>
                  <a:gd name="adj4" fmla="val 6666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Specific instructions</a:t>
                </a:r>
              </a:p>
              <a:p>
                <a:pPr algn="ctr">
                  <a:buClr>
                    <a:schemeClr val="hlink"/>
                  </a:buClr>
                  <a:buSzPct val="50000"/>
                  <a:buFont typeface="Monotype Sorts" pitchFamily="2" charset="2"/>
                  <a:buNone/>
                </a:pPr>
                <a:r>
                  <a:rPr lang="en-US" altLang="en-US" sz="1000" b="1">
                    <a:solidFill>
                      <a:schemeClr val="bg1"/>
                    </a:solidFill>
                  </a:rPr>
                  <a:t>you must follow</a:t>
                </a:r>
              </a:p>
              <a:p>
                <a:pPr algn="ctr">
                  <a:buClr>
                    <a:schemeClr val="hlink"/>
                  </a:buClr>
                  <a:buSzPct val="50000"/>
                  <a:buFont typeface="Monotype Sorts" pitchFamily="2" charset="2"/>
                  <a:buNone/>
                </a:pPr>
                <a:r>
                  <a:rPr lang="en-US" altLang="en-US" sz="1000" b="1">
                    <a:solidFill>
                      <a:schemeClr val="bg1"/>
                    </a:solidFill>
                  </a:rPr>
                  <a:t>before entering the</a:t>
                </a:r>
              </a:p>
              <a:p>
                <a:pPr algn="ctr">
                  <a:buClr>
                    <a:schemeClr val="hlink"/>
                  </a:buClr>
                  <a:buSzPct val="50000"/>
                  <a:buFont typeface="Monotype Sorts" pitchFamily="2" charset="2"/>
                  <a:buNone/>
                </a:pPr>
                <a:r>
                  <a:rPr lang="en-US" altLang="en-US" sz="1000" b="1">
                    <a:solidFill>
                      <a:schemeClr val="bg1"/>
                    </a:solidFill>
                  </a:rPr>
                  <a:t>space</a:t>
                </a:r>
              </a:p>
            </p:txBody>
          </p:sp>
          <p:sp>
            <p:nvSpPr>
              <p:cNvPr id="164885" name="AutoShape 24"/>
              <p:cNvSpPr>
                <a:spLocks noChangeArrowheads="1"/>
              </p:cNvSpPr>
              <p:nvPr/>
            </p:nvSpPr>
            <p:spPr bwMode="auto">
              <a:xfrm>
                <a:off x="4464" y="1536"/>
                <a:ext cx="432" cy="912"/>
              </a:xfrm>
              <a:prstGeom prst="upArrowCallout">
                <a:avLst>
                  <a:gd name="adj1" fmla="val 27778"/>
                  <a:gd name="adj2" fmla="val 25000"/>
                  <a:gd name="adj3" fmla="val 32409"/>
                  <a:gd name="adj4" fmla="val 7456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Clr>
                    <a:schemeClr val="hlink"/>
                  </a:buClr>
                  <a:buSzPct val="50000"/>
                  <a:buFont typeface="Monotype Sorts" pitchFamily="2" charset="2"/>
                  <a:buNone/>
                </a:pPr>
                <a:r>
                  <a:rPr lang="en-US" altLang="en-US" sz="1000" b="1">
                    <a:solidFill>
                      <a:schemeClr val="bg1"/>
                    </a:solidFill>
                  </a:rPr>
                  <a:t>Initials of </a:t>
                </a:r>
              </a:p>
              <a:p>
                <a:pPr algn="ctr">
                  <a:buClr>
                    <a:schemeClr val="hlink"/>
                  </a:buClr>
                  <a:buSzPct val="50000"/>
                  <a:buFont typeface="Monotype Sorts" pitchFamily="2" charset="2"/>
                  <a:buNone/>
                </a:pPr>
                <a:r>
                  <a:rPr lang="en-US" altLang="en-US" sz="1000" b="1">
                    <a:solidFill>
                      <a:schemeClr val="bg1"/>
                    </a:solidFill>
                  </a:rPr>
                  <a:t>the person</a:t>
                </a:r>
              </a:p>
              <a:p>
                <a:pPr algn="ctr">
                  <a:buClr>
                    <a:schemeClr val="hlink"/>
                  </a:buClr>
                  <a:buSzPct val="50000"/>
                  <a:buFont typeface="Monotype Sorts" pitchFamily="2" charset="2"/>
                  <a:buNone/>
                </a:pPr>
                <a:r>
                  <a:rPr lang="en-US" altLang="en-US" sz="1000" b="1">
                    <a:solidFill>
                      <a:schemeClr val="bg1"/>
                    </a:solidFill>
                  </a:rPr>
                  <a:t>who </a:t>
                </a:r>
              </a:p>
              <a:p>
                <a:pPr algn="ctr">
                  <a:buClr>
                    <a:schemeClr val="hlink"/>
                  </a:buClr>
                  <a:buSzPct val="50000"/>
                  <a:buFont typeface="Monotype Sorts" pitchFamily="2" charset="2"/>
                  <a:buNone/>
                </a:pPr>
                <a:r>
                  <a:rPr lang="en-US" altLang="en-US" sz="1000" b="1">
                    <a:solidFill>
                      <a:schemeClr val="bg1"/>
                    </a:solidFill>
                  </a:rPr>
                  <a:t>inspected</a:t>
                </a:r>
              </a:p>
              <a:p>
                <a:pPr algn="ctr">
                  <a:buClr>
                    <a:schemeClr val="hlink"/>
                  </a:buClr>
                  <a:buSzPct val="50000"/>
                  <a:buFont typeface="Monotype Sorts" pitchFamily="2" charset="2"/>
                  <a:buNone/>
                </a:pPr>
                <a:r>
                  <a:rPr lang="en-US" altLang="en-US" sz="1000" b="1">
                    <a:solidFill>
                      <a:schemeClr val="bg1"/>
                    </a:solidFill>
                  </a:rPr>
                  <a:t>the space</a:t>
                </a:r>
              </a:p>
            </p:txBody>
          </p:sp>
        </p:gr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941F592-0B5A-4D01-80C4-AB284822B5A4}" type="slidenum">
              <a:rPr lang="en-US" altLang="en-US" sz="1400"/>
              <a:pPr>
                <a:spcBef>
                  <a:spcPct val="0"/>
                </a:spcBef>
                <a:buFontTx/>
                <a:buNone/>
              </a:pPr>
              <a:t>78</a:t>
            </a:fld>
            <a:endParaRPr lang="en-US" altLang="en-US" sz="1400"/>
          </a:p>
        </p:txBody>
      </p:sp>
      <p:sp>
        <p:nvSpPr>
          <p:cNvPr id="4" name="Title 3"/>
          <p:cNvSpPr>
            <a:spLocks noGrp="1"/>
          </p:cNvSpPr>
          <p:nvPr>
            <p:ph type="title"/>
          </p:nvPr>
        </p:nvSpPr>
        <p:spPr/>
        <p:txBody>
          <a:bodyPr/>
          <a:lstStyle/>
          <a:p>
            <a:r>
              <a:rPr lang="en-US" dirty="0" smtClean="0"/>
              <a:t>MSR Shipboard Procedures</a:t>
            </a:r>
            <a:endParaRPr lang="en-US" dirty="0"/>
          </a:p>
        </p:txBody>
      </p:sp>
      <p:pic>
        <p:nvPicPr>
          <p:cNvPr id="13" name="Picture 12"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C938C6A-C3A5-4116-8382-6F4CEA683691}" type="slidenum">
              <a:rPr lang="en-US" altLang="en-US" sz="1400"/>
              <a:pPr>
                <a:spcBef>
                  <a:spcPct val="0"/>
                </a:spcBef>
                <a:buFontTx/>
                <a:buNone/>
              </a:pPr>
              <a:t>79</a:t>
            </a:fld>
            <a:endParaRPr lang="en-US" altLang="en-US" sz="1400"/>
          </a:p>
        </p:txBody>
      </p:sp>
      <p:sp>
        <p:nvSpPr>
          <p:cNvPr id="168963" name="Rectangle 2"/>
          <p:cNvSpPr>
            <a:spLocks noGrp="1" noChangeArrowheads="1"/>
          </p:cNvSpPr>
          <p:nvPr>
            <p:ph type="title"/>
          </p:nvPr>
        </p:nvSpPr>
        <p:spPr>
          <a:xfrm>
            <a:off x="457200" y="381000"/>
            <a:ext cx="8305800" cy="1143000"/>
          </a:xfrm>
        </p:spPr>
        <p:txBody>
          <a:bodyPr/>
          <a:lstStyle/>
          <a:p>
            <a:pPr algn="l"/>
            <a:r>
              <a:rPr lang="en-US" altLang="en-US" dirty="0" smtClean="0"/>
              <a:t>MSR Shipboard Procedures </a:t>
            </a:r>
          </a:p>
        </p:txBody>
      </p:sp>
      <p:pic>
        <p:nvPicPr>
          <p:cNvPr id="168964" name="Picture 3" title="Photo of a safe for workers or safe for hot work lo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524000"/>
            <a:ext cx="7696200" cy="467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8966" name="Text Box 5"/>
          <p:cNvSpPr txBox="1">
            <a:spLocks noChangeArrowheads="1"/>
          </p:cNvSpPr>
          <p:nvPr/>
        </p:nvSpPr>
        <p:spPr bwMode="auto">
          <a:xfrm>
            <a:off x="990600" y="58674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What does green mean?</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l"/>
            <a:r>
              <a:rPr lang="en-US" altLang="en-US" dirty="0" smtClean="0"/>
              <a:t>OSHA   </a:t>
            </a:r>
          </a:p>
        </p:txBody>
      </p:sp>
      <p:pic>
        <p:nvPicPr>
          <p:cNvPr id="21507" name="Picture 9" title="Image of the OSHA websit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1600200"/>
            <a:ext cx="6400800" cy="4468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94689AE-9AEA-45FF-83E5-89423ABC7848}" type="slidenum">
              <a:rPr lang="en-US" altLang="en-US" sz="1400"/>
              <a:pPr>
                <a:spcBef>
                  <a:spcPct val="0"/>
                </a:spcBef>
                <a:buFontTx/>
                <a:buNone/>
              </a:pPr>
              <a:t>8</a:t>
            </a:fld>
            <a:endParaRPr lang="en-US" altLang="en-US" sz="140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16A4231-F32F-4E1B-A8E6-7FF6FEC8F218}" type="slidenum">
              <a:rPr lang="en-US" altLang="en-US" sz="1400"/>
              <a:pPr>
                <a:spcBef>
                  <a:spcPct val="0"/>
                </a:spcBef>
                <a:buFontTx/>
                <a:buNone/>
              </a:pPr>
              <a:t>80</a:t>
            </a:fld>
            <a:endParaRPr lang="en-US" altLang="en-US" sz="1400"/>
          </a:p>
        </p:txBody>
      </p:sp>
      <p:sp>
        <p:nvSpPr>
          <p:cNvPr id="171011" name="Rectangle 2"/>
          <p:cNvSpPr>
            <a:spLocks noGrp="1" noChangeArrowheads="1"/>
          </p:cNvSpPr>
          <p:nvPr>
            <p:ph type="title"/>
          </p:nvPr>
        </p:nvSpPr>
        <p:spPr>
          <a:xfrm>
            <a:off x="685800" y="274638"/>
            <a:ext cx="7772400" cy="1143000"/>
          </a:xfrm>
        </p:spPr>
        <p:txBody>
          <a:bodyPr/>
          <a:lstStyle/>
          <a:p>
            <a:pPr algn="l"/>
            <a:r>
              <a:rPr lang="en-US" altLang="en-US" smtClean="0"/>
              <a:t>Safe for Cold Work </a:t>
            </a:r>
          </a:p>
        </p:txBody>
      </p:sp>
      <p:pic>
        <p:nvPicPr>
          <p:cNvPr id="171012" name="Picture 3" title="Photo of safe for cold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7086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C8596CB-66D4-4BB7-B148-F3DCECDA4D5B}" type="slidenum">
              <a:rPr lang="en-US" altLang="en-US" sz="1400"/>
              <a:pPr>
                <a:spcBef>
                  <a:spcPct val="0"/>
                </a:spcBef>
                <a:buFontTx/>
                <a:buNone/>
              </a:pPr>
              <a:t>81</a:t>
            </a:fld>
            <a:endParaRPr lang="en-US" altLang="en-US" sz="1400"/>
          </a:p>
        </p:txBody>
      </p:sp>
      <p:sp>
        <p:nvSpPr>
          <p:cNvPr id="173059" name="Rectangle 2"/>
          <p:cNvSpPr>
            <a:spLocks noGrp="1" noChangeArrowheads="1"/>
          </p:cNvSpPr>
          <p:nvPr>
            <p:ph type="title"/>
          </p:nvPr>
        </p:nvSpPr>
        <p:spPr>
          <a:xfrm>
            <a:off x="685800" y="274638"/>
            <a:ext cx="7772400" cy="1143000"/>
          </a:xfrm>
        </p:spPr>
        <p:txBody>
          <a:bodyPr/>
          <a:lstStyle/>
          <a:p>
            <a:pPr algn="l"/>
            <a:r>
              <a:rPr lang="en-US" altLang="en-US" smtClean="0"/>
              <a:t>Safe For Man and Hot Work</a:t>
            </a:r>
          </a:p>
        </p:txBody>
      </p:sp>
      <p:pic>
        <p:nvPicPr>
          <p:cNvPr id="173060" name="Picture 3" title="Photo of safe for man and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676400"/>
            <a:ext cx="6934200" cy="462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7D91D09-9259-498E-9927-C1336D50C9A8}" type="slidenum">
              <a:rPr lang="en-US" altLang="en-US" sz="1400"/>
              <a:pPr>
                <a:spcBef>
                  <a:spcPct val="0"/>
                </a:spcBef>
                <a:buFontTx/>
                <a:buNone/>
              </a:pPr>
              <a:t>82</a:t>
            </a:fld>
            <a:endParaRPr lang="en-US" altLang="en-US" sz="1400"/>
          </a:p>
        </p:txBody>
      </p:sp>
      <p:sp>
        <p:nvSpPr>
          <p:cNvPr id="175107" name="Rectangle 2"/>
          <p:cNvSpPr>
            <a:spLocks noGrp="1" noChangeArrowheads="1"/>
          </p:cNvSpPr>
          <p:nvPr>
            <p:ph type="title"/>
          </p:nvPr>
        </p:nvSpPr>
        <p:spPr>
          <a:xfrm>
            <a:off x="685800" y="274638"/>
            <a:ext cx="7772400" cy="1143000"/>
          </a:xfrm>
        </p:spPr>
        <p:txBody>
          <a:bodyPr/>
          <a:lstStyle/>
          <a:p>
            <a:pPr algn="l"/>
            <a:r>
              <a:rPr lang="en-US" altLang="en-US" smtClean="0"/>
              <a:t>Limited Hot Work</a:t>
            </a:r>
          </a:p>
        </p:txBody>
      </p:sp>
      <p:pic>
        <p:nvPicPr>
          <p:cNvPr id="175108" name="Picture 2" title="Photo of limited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524000"/>
            <a:ext cx="6477000" cy="4311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96B087E-4D2E-42E4-97FD-2FD5CCA296D2}" type="slidenum">
              <a:rPr lang="en-US" altLang="en-US" sz="1400"/>
              <a:pPr>
                <a:spcBef>
                  <a:spcPct val="0"/>
                </a:spcBef>
                <a:buFontTx/>
                <a:buNone/>
              </a:pPr>
              <a:t>83</a:t>
            </a:fld>
            <a:endParaRPr lang="en-US" altLang="en-US" sz="1400"/>
          </a:p>
        </p:txBody>
      </p:sp>
      <p:sp>
        <p:nvSpPr>
          <p:cNvPr id="177155" name="Rectangle 2"/>
          <p:cNvSpPr>
            <a:spLocks noGrp="1" noChangeArrowheads="1"/>
          </p:cNvSpPr>
          <p:nvPr>
            <p:ph type="title"/>
          </p:nvPr>
        </p:nvSpPr>
        <p:spPr>
          <a:xfrm>
            <a:off x="685800" y="274638"/>
            <a:ext cx="7772400" cy="1143000"/>
          </a:xfrm>
        </p:spPr>
        <p:txBody>
          <a:bodyPr/>
          <a:lstStyle/>
          <a:p>
            <a:pPr algn="l"/>
            <a:r>
              <a:rPr lang="en-US" altLang="en-US" smtClean="0"/>
              <a:t>Enter With Restrictions!</a:t>
            </a:r>
          </a:p>
        </p:txBody>
      </p:sp>
      <p:pic>
        <p:nvPicPr>
          <p:cNvPr id="177156" name="Picture 2" title="Photo of an enter with restrictions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371600"/>
            <a:ext cx="6781800" cy="452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2F98C4D-3A83-4489-9924-8E0C254F1CE9}" type="slidenum">
              <a:rPr lang="en-US" altLang="en-US" sz="1400"/>
              <a:pPr>
                <a:spcBef>
                  <a:spcPct val="0"/>
                </a:spcBef>
                <a:buFontTx/>
                <a:buNone/>
              </a:pPr>
              <a:t>84</a:t>
            </a:fld>
            <a:endParaRPr lang="en-US" altLang="en-US" sz="1400"/>
          </a:p>
        </p:txBody>
      </p:sp>
      <p:sp>
        <p:nvSpPr>
          <p:cNvPr id="179203" name="Rectangle 2"/>
          <p:cNvSpPr>
            <a:spLocks noGrp="1" noChangeArrowheads="1"/>
          </p:cNvSpPr>
          <p:nvPr>
            <p:ph type="title"/>
          </p:nvPr>
        </p:nvSpPr>
        <p:spPr>
          <a:xfrm>
            <a:off x="685800" y="274638"/>
            <a:ext cx="7772400" cy="1143000"/>
          </a:xfrm>
        </p:spPr>
        <p:txBody>
          <a:bodyPr/>
          <a:lstStyle/>
          <a:p>
            <a:pPr algn="l"/>
            <a:r>
              <a:rPr lang="en-US" altLang="en-US" smtClean="0"/>
              <a:t>Not Safe for workers or Hot Work </a:t>
            </a:r>
          </a:p>
        </p:txBody>
      </p:sp>
      <p:pic>
        <p:nvPicPr>
          <p:cNvPr id="179204" name="Picture 3" title="Photo of a not safe for workers or hot work 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6934200" cy="4514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B6C4599-157E-4E5B-8B1B-15F1502B8AB0}" type="slidenum">
              <a:rPr lang="en-US" altLang="en-US" sz="1400"/>
              <a:pPr>
                <a:spcBef>
                  <a:spcPct val="0"/>
                </a:spcBef>
                <a:buFontTx/>
                <a:buNone/>
              </a:pPr>
              <a:t>85</a:t>
            </a:fld>
            <a:endParaRPr lang="en-US" altLang="en-US" sz="1400"/>
          </a:p>
        </p:txBody>
      </p:sp>
      <p:sp>
        <p:nvSpPr>
          <p:cNvPr id="3" name="Title 2"/>
          <p:cNvSpPr>
            <a:spLocks noGrp="1"/>
          </p:cNvSpPr>
          <p:nvPr>
            <p:ph type="title"/>
          </p:nvPr>
        </p:nvSpPr>
        <p:spPr/>
        <p:txBody>
          <a:bodyPr/>
          <a:lstStyle/>
          <a:p>
            <a:r>
              <a:rPr lang="en-US" dirty="0" smtClean="0"/>
              <a:t>Confined Spaces Exercise</a:t>
            </a:r>
            <a:endParaRPr lang="en-US" dirty="0"/>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6" y="0"/>
            <a:ext cx="9144000" cy="6880485"/>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D402BF2-F3BD-4C67-AF81-47BEEE006318}" type="slidenum">
              <a:rPr lang="en-US" altLang="en-US" sz="1400"/>
              <a:pPr>
                <a:spcBef>
                  <a:spcPct val="0"/>
                </a:spcBef>
                <a:buFontTx/>
                <a:buNone/>
              </a:pPr>
              <a:t>86</a:t>
            </a:fld>
            <a:endParaRPr lang="en-US" altLang="en-US" sz="1400"/>
          </a:p>
        </p:txBody>
      </p:sp>
      <p:sp>
        <p:nvSpPr>
          <p:cNvPr id="183299" name="Rectangle 2"/>
          <p:cNvSpPr>
            <a:spLocks noGrp="1" noChangeArrowheads="1"/>
          </p:cNvSpPr>
          <p:nvPr>
            <p:ph type="title"/>
          </p:nvPr>
        </p:nvSpPr>
        <p:spPr>
          <a:xfrm>
            <a:off x="685800" y="274638"/>
            <a:ext cx="7772400" cy="1143000"/>
          </a:xfrm>
        </p:spPr>
        <p:txBody>
          <a:bodyPr/>
          <a:lstStyle/>
          <a:p>
            <a:pPr algn="l"/>
            <a:r>
              <a:rPr lang="en-US" altLang="en-US" smtClean="0"/>
              <a:t/>
            </a:r>
            <a:br>
              <a:rPr lang="en-US" altLang="en-US" smtClean="0"/>
            </a:br>
            <a:r>
              <a:rPr lang="en-US" altLang="en-US" smtClean="0"/>
              <a:t>Safe Confined Space Entry Practices</a:t>
            </a:r>
            <a:br>
              <a:rPr lang="en-US" altLang="en-US" smtClean="0"/>
            </a:br>
            <a:endParaRPr lang="en-US" altLang="en-US" smtClean="0"/>
          </a:p>
        </p:txBody>
      </p:sp>
      <p:pic>
        <p:nvPicPr>
          <p:cNvPr id="183300" name="Picture 3" title="Photo of a worker entering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00200"/>
            <a:ext cx="6934200" cy="4395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4E564F8-7AB1-41E1-939B-9F8955D78B18}" type="slidenum">
              <a:rPr lang="en-US" altLang="en-US" sz="1400"/>
              <a:pPr>
                <a:spcBef>
                  <a:spcPct val="0"/>
                </a:spcBef>
                <a:buFontTx/>
                <a:buNone/>
              </a:pPr>
              <a:t>87</a:t>
            </a:fld>
            <a:endParaRPr lang="en-US" altLang="en-US" sz="1400"/>
          </a:p>
        </p:txBody>
      </p:sp>
      <p:sp>
        <p:nvSpPr>
          <p:cNvPr id="185347" name="Rectangle 2"/>
          <p:cNvSpPr>
            <a:spLocks noGrp="1" noChangeArrowheads="1"/>
          </p:cNvSpPr>
          <p:nvPr>
            <p:ph type="title"/>
          </p:nvPr>
        </p:nvSpPr>
        <p:spPr>
          <a:xfrm>
            <a:off x="381000" y="354013"/>
            <a:ext cx="8229600" cy="1143000"/>
          </a:xfrm>
        </p:spPr>
        <p:txBody>
          <a:bodyPr/>
          <a:lstStyle/>
          <a:p>
            <a:pPr algn="l"/>
            <a:r>
              <a:rPr lang="en-US" altLang="en-US" dirty="0" smtClean="0"/>
              <a:t>Maintenance of Safe Conditions  </a:t>
            </a:r>
          </a:p>
        </p:txBody>
      </p:sp>
      <p:pic>
        <p:nvPicPr>
          <p:cNvPr id="185348" name="Picture 3" title="Photo of the enterance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676400"/>
            <a:ext cx="71628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773FBA9-D967-4599-82D3-345E891D067B}" type="slidenum">
              <a:rPr lang="en-US" altLang="en-US" sz="1400"/>
              <a:pPr>
                <a:spcBef>
                  <a:spcPct val="0"/>
                </a:spcBef>
                <a:buFontTx/>
                <a:buNone/>
              </a:pPr>
              <a:t>88</a:t>
            </a:fld>
            <a:endParaRPr lang="en-US" altLang="en-US" sz="1400"/>
          </a:p>
        </p:txBody>
      </p:sp>
      <p:sp>
        <p:nvSpPr>
          <p:cNvPr id="187395" name="Rectangle 2"/>
          <p:cNvSpPr>
            <a:spLocks noGrp="1" noChangeArrowheads="1"/>
          </p:cNvSpPr>
          <p:nvPr>
            <p:ph type="title"/>
          </p:nvPr>
        </p:nvSpPr>
        <p:spPr/>
        <p:txBody>
          <a:bodyPr/>
          <a:lstStyle/>
          <a:p>
            <a:r>
              <a:rPr lang="en-US" altLang="en-US" dirty="0" smtClean="0"/>
              <a:t/>
            </a:r>
            <a:br>
              <a:rPr lang="en-US" altLang="en-US" dirty="0" smtClean="0"/>
            </a:br>
            <a:r>
              <a:rPr lang="en-US" altLang="en-US" dirty="0" smtClean="0"/>
              <a:t>MSR Shipboard Procedures </a:t>
            </a:r>
          </a:p>
        </p:txBody>
      </p:sp>
      <p:pic>
        <p:nvPicPr>
          <p:cNvPr id="2" name="Picture 1" title="Photo of a ship being built"/>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1887538"/>
            <a:ext cx="65532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CD43785-0818-4110-87DB-11F5BAC66579}" type="slidenum">
              <a:rPr lang="en-US" altLang="en-US" sz="1400"/>
              <a:pPr>
                <a:spcBef>
                  <a:spcPct val="0"/>
                </a:spcBef>
                <a:buFontTx/>
                <a:buNone/>
              </a:pPr>
              <a:t>89</a:t>
            </a:fld>
            <a:endParaRPr lang="en-US" altLang="en-US" sz="1400"/>
          </a:p>
        </p:txBody>
      </p:sp>
      <p:sp>
        <p:nvSpPr>
          <p:cNvPr id="189443" name="Rectangle 2"/>
          <p:cNvSpPr>
            <a:spLocks noGrp="1" noChangeArrowheads="1"/>
          </p:cNvSpPr>
          <p:nvPr>
            <p:ph type="title"/>
          </p:nvPr>
        </p:nvSpPr>
        <p:spPr>
          <a:xfrm>
            <a:off x="457200" y="381000"/>
            <a:ext cx="8382000" cy="1143000"/>
          </a:xfrm>
        </p:spPr>
        <p:txBody>
          <a:bodyPr/>
          <a:lstStyle/>
          <a:p>
            <a:pPr algn="l"/>
            <a:r>
              <a:rPr lang="en-US" altLang="en-US" smtClean="0"/>
              <a:t>Stand By Observer </a:t>
            </a:r>
          </a:p>
        </p:txBody>
      </p:sp>
      <p:pic>
        <p:nvPicPr>
          <p:cNvPr id="189444" name="Picture 2" title="Photo of a confined space attend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9063" y="1536700"/>
            <a:ext cx="6545262"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609600"/>
            <a:ext cx="8229600" cy="1143000"/>
          </a:xfrm>
        </p:spPr>
        <p:txBody>
          <a:bodyPr/>
          <a:lstStyle/>
          <a:p>
            <a:pPr algn="l" eaLnBrk="1" hangingPunct="1"/>
            <a:r>
              <a:rPr lang="en-US" altLang="en-US" smtClean="0"/>
              <a:t>OSHA Exercise</a:t>
            </a:r>
            <a:br>
              <a:rPr lang="en-US" altLang="en-US" smtClean="0"/>
            </a:br>
            <a:endParaRPr lang="en-US" altLang="en-US"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n-US" sz="2800" dirty="0" smtClean="0"/>
              <a:t>Stump the class!</a:t>
            </a:r>
          </a:p>
          <a:p>
            <a:pPr eaLnBrk="1" hangingPunct="1">
              <a:defRPr/>
            </a:pPr>
            <a:endParaRPr lang="en-US" sz="2800" dirty="0"/>
          </a:p>
          <a:p>
            <a:pPr eaLnBrk="1" hangingPunct="1">
              <a:defRPr/>
            </a:pPr>
            <a:r>
              <a:rPr lang="en-US" sz="2800" dirty="0" smtClean="0"/>
              <a:t>With a partner, write two questions from this section (pages 4 to 9) that you believe the rest of the class will be challenged in answering correctly. (Questions must be reasonable!  If your instructor can’t answer, it doesn’t count!)</a:t>
            </a:r>
          </a:p>
          <a:p>
            <a:pPr eaLnBrk="1" hangingPunct="1">
              <a:defRPr/>
            </a:pPr>
            <a:endParaRPr lang="en-US" sz="2800" dirty="0" smtClean="0"/>
          </a:p>
        </p:txBody>
      </p:sp>
      <p:sp>
        <p:nvSpPr>
          <p:cNvPr id="23556"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2FBA2C5-FFCB-42C8-BDF5-545634A9709A}" type="slidenum">
              <a:rPr lang="en-US" altLang="en-US" sz="1400"/>
              <a:pPr>
                <a:spcBef>
                  <a:spcPct val="0"/>
                </a:spcBef>
                <a:buFontTx/>
                <a:buNone/>
              </a:pPr>
              <a:t>9</a:t>
            </a:fld>
            <a:endParaRPr lang="en-US" altLang="en-US" sz="14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AD3EA07-A222-4020-8818-1ADAFFAF367A}" type="slidenum">
              <a:rPr lang="en-US" altLang="en-US" sz="1400"/>
              <a:pPr>
                <a:spcBef>
                  <a:spcPct val="0"/>
                </a:spcBef>
                <a:buFontTx/>
                <a:buNone/>
              </a:pPr>
              <a:t>90</a:t>
            </a:fld>
            <a:endParaRPr lang="en-US" altLang="en-US" sz="1400"/>
          </a:p>
        </p:txBody>
      </p:sp>
      <p:sp>
        <p:nvSpPr>
          <p:cNvPr id="191491" name="Rectangle 2"/>
          <p:cNvSpPr>
            <a:spLocks noGrp="1" noChangeArrowheads="1"/>
          </p:cNvSpPr>
          <p:nvPr>
            <p:ph type="title"/>
          </p:nvPr>
        </p:nvSpPr>
        <p:spPr>
          <a:xfrm>
            <a:off x="457200" y="381000"/>
            <a:ext cx="8305800" cy="1143000"/>
          </a:xfrm>
        </p:spPr>
        <p:txBody>
          <a:bodyPr/>
          <a:lstStyle/>
          <a:p>
            <a:pPr algn="l"/>
            <a:r>
              <a:rPr lang="en-US" altLang="en-US" smtClean="0"/>
              <a:t>More Employer Responsibilities </a:t>
            </a:r>
          </a:p>
        </p:txBody>
      </p:sp>
      <p:pic>
        <p:nvPicPr>
          <p:cNvPr id="2" name="Picture 1" title="Photo of workers getting confined space train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1905000"/>
            <a:ext cx="5499100" cy="4108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C56E1F5-4BA3-412D-B283-C880B0FDE921}" type="slidenum">
              <a:rPr lang="en-US" altLang="en-US" sz="1400"/>
              <a:pPr>
                <a:spcBef>
                  <a:spcPct val="0"/>
                </a:spcBef>
                <a:buFontTx/>
                <a:buNone/>
              </a:pPr>
              <a:t>91</a:t>
            </a:fld>
            <a:endParaRPr lang="en-US" altLang="en-US" sz="1400"/>
          </a:p>
        </p:txBody>
      </p:sp>
      <p:sp>
        <p:nvSpPr>
          <p:cNvPr id="193539" name="Rectangle 2"/>
          <p:cNvSpPr>
            <a:spLocks noGrp="1" noChangeArrowheads="1"/>
          </p:cNvSpPr>
          <p:nvPr>
            <p:ph type="title"/>
          </p:nvPr>
        </p:nvSpPr>
        <p:spPr/>
        <p:txBody>
          <a:bodyPr/>
          <a:lstStyle/>
          <a:p>
            <a:pPr algn="l"/>
            <a:r>
              <a:rPr lang="en-US" altLang="en-US" smtClean="0"/>
              <a:t> Self Rescue </a:t>
            </a:r>
          </a:p>
        </p:txBody>
      </p:sp>
      <p:pic>
        <p:nvPicPr>
          <p:cNvPr id="193540" name="Picture 3" title="Image of confined space symptoms of dange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1600200"/>
            <a:ext cx="6781800" cy="4525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BC3AF31-BA6A-4FCB-BA59-C3D8ADE03619}" type="slidenum">
              <a:rPr lang="en-US" altLang="en-US" sz="1400"/>
              <a:pPr>
                <a:spcBef>
                  <a:spcPct val="0"/>
                </a:spcBef>
                <a:buFontTx/>
                <a:buNone/>
              </a:pPr>
              <a:t>92</a:t>
            </a:fld>
            <a:endParaRPr lang="en-US" altLang="en-US" sz="1400"/>
          </a:p>
        </p:txBody>
      </p:sp>
      <p:sp>
        <p:nvSpPr>
          <p:cNvPr id="195587" name="Rectangle 2"/>
          <p:cNvSpPr>
            <a:spLocks noGrp="1" noChangeArrowheads="1"/>
          </p:cNvSpPr>
          <p:nvPr>
            <p:ph type="title"/>
          </p:nvPr>
        </p:nvSpPr>
        <p:spPr>
          <a:xfrm>
            <a:off x="457200" y="152400"/>
            <a:ext cx="8229600" cy="1265238"/>
          </a:xfrm>
        </p:spPr>
        <p:txBody>
          <a:bodyPr/>
          <a:lstStyle/>
          <a:p>
            <a:r>
              <a:rPr lang="en-US" altLang="en-US" sz="3200" smtClean="0"/>
              <a:t>The Dangers of Confined Space Rescue </a:t>
            </a:r>
          </a:p>
        </p:txBody>
      </p:sp>
      <p:pic>
        <p:nvPicPr>
          <p:cNvPr id="195588" name="Picture 5" title="Photo of a confined space rescue">
            <a:hlinkClick r:id="rId3" action="ppaction://hlinkfile"/>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9238" y="1550988"/>
            <a:ext cx="6253162" cy="416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177658E-DF04-4203-B9AA-001F3CB1540A}" type="slidenum">
              <a:rPr lang="en-US" altLang="en-US" sz="1400"/>
              <a:pPr>
                <a:spcBef>
                  <a:spcPct val="0"/>
                </a:spcBef>
                <a:buFontTx/>
                <a:buNone/>
              </a:pPr>
              <a:t>93</a:t>
            </a:fld>
            <a:endParaRPr lang="en-US" altLang="en-US" sz="1400"/>
          </a:p>
        </p:txBody>
      </p:sp>
      <p:sp>
        <p:nvSpPr>
          <p:cNvPr id="197635" name="Rectangle 2"/>
          <p:cNvSpPr>
            <a:spLocks noGrp="1" noChangeArrowheads="1"/>
          </p:cNvSpPr>
          <p:nvPr>
            <p:ph type="title"/>
          </p:nvPr>
        </p:nvSpPr>
        <p:spPr>
          <a:xfrm>
            <a:off x="457200" y="304800"/>
            <a:ext cx="8229600" cy="1143000"/>
          </a:xfrm>
        </p:spPr>
        <p:txBody>
          <a:bodyPr/>
          <a:lstStyle/>
          <a:p>
            <a:pPr algn="l"/>
            <a:r>
              <a:rPr lang="en-US" altLang="en-US" smtClean="0"/>
              <a:t>Rescue </a:t>
            </a:r>
          </a:p>
        </p:txBody>
      </p:sp>
      <p:pic>
        <p:nvPicPr>
          <p:cNvPr id="2" name="Picture 1" title="Photo of a confined space rescu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1524000"/>
            <a:ext cx="6629400"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B832D87-3814-4913-BA9F-048AFB29A40E}" type="slidenum">
              <a:rPr lang="en-US" altLang="en-US" sz="1400"/>
              <a:pPr>
                <a:spcBef>
                  <a:spcPct val="0"/>
                </a:spcBef>
                <a:buFontTx/>
                <a:buNone/>
              </a:pPr>
              <a:t>94</a:t>
            </a:fld>
            <a:endParaRPr lang="en-US" altLang="en-US" sz="1400"/>
          </a:p>
        </p:txBody>
      </p:sp>
      <p:sp>
        <p:nvSpPr>
          <p:cNvPr id="201731" name="Rectangle 2"/>
          <p:cNvSpPr>
            <a:spLocks noGrp="1" noChangeArrowheads="1"/>
          </p:cNvSpPr>
          <p:nvPr>
            <p:ph type="title"/>
          </p:nvPr>
        </p:nvSpPr>
        <p:spPr>
          <a:xfrm>
            <a:off x="457200" y="381000"/>
            <a:ext cx="8382000" cy="1143000"/>
          </a:xfrm>
        </p:spPr>
        <p:txBody>
          <a:bodyPr/>
          <a:lstStyle/>
          <a:p>
            <a:pPr algn="l"/>
            <a:r>
              <a:rPr lang="en-US" altLang="en-US" smtClean="0"/>
              <a:t>Confined Space Exercise </a:t>
            </a:r>
          </a:p>
        </p:txBody>
      </p:sp>
      <p:pic>
        <p:nvPicPr>
          <p:cNvPr id="201732" name="Picture 2" descr="C:\Users\Tom\Desktop\My PIctures\Webite\Picture2.jpg" title="Photo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524000"/>
            <a:ext cx="5635625" cy="4235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0015318-3C24-4C03-9D6D-C7FEDDAEA96A}" type="slidenum">
              <a:rPr lang="en-US" altLang="en-US" sz="1400"/>
              <a:pPr>
                <a:spcBef>
                  <a:spcPct val="0"/>
                </a:spcBef>
                <a:buFontTx/>
                <a:buNone/>
              </a:pPr>
              <a:t>95</a:t>
            </a:fld>
            <a:endParaRPr lang="en-US" altLang="en-US" sz="1400"/>
          </a:p>
        </p:txBody>
      </p:sp>
      <p:sp>
        <p:nvSpPr>
          <p:cNvPr id="203779" name="Rectangle 2"/>
          <p:cNvSpPr>
            <a:spLocks noGrp="1" noChangeArrowheads="1"/>
          </p:cNvSpPr>
          <p:nvPr>
            <p:ph type="title"/>
          </p:nvPr>
        </p:nvSpPr>
        <p:spPr>
          <a:xfrm>
            <a:off x="457200" y="381000"/>
            <a:ext cx="8382000" cy="1143000"/>
          </a:xfrm>
        </p:spPr>
        <p:txBody>
          <a:bodyPr/>
          <a:lstStyle/>
          <a:p>
            <a:pPr algn="l"/>
            <a:r>
              <a:rPr lang="en-US" altLang="en-US" smtClean="0"/>
              <a:t>Confined Space Entry Checklist </a:t>
            </a:r>
          </a:p>
        </p:txBody>
      </p:sp>
      <p:pic>
        <p:nvPicPr>
          <p:cNvPr id="203780" name="Picture 2" descr="C:\Users\Tom\Desktop\My PIctures\Webite\Picture25.png" title="Photo of a confined 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630363"/>
            <a:ext cx="6935788" cy="4343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7954D34-B048-4ADE-9137-263CA147FCBE}" type="slidenum">
              <a:rPr lang="en-US" altLang="en-US" sz="1400"/>
              <a:pPr>
                <a:spcBef>
                  <a:spcPct val="0"/>
                </a:spcBef>
                <a:buFontTx/>
                <a:buNone/>
              </a:pPr>
              <a:t>96</a:t>
            </a:fld>
            <a:endParaRPr lang="en-US" altLang="en-US" sz="1400"/>
          </a:p>
        </p:txBody>
      </p:sp>
      <p:sp>
        <p:nvSpPr>
          <p:cNvPr id="205827" name="Rectangle 2"/>
          <p:cNvSpPr>
            <a:spLocks noGrp="1" noChangeArrowheads="1"/>
          </p:cNvSpPr>
          <p:nvPr>
            <p:ph type="title"/>
          </p:nvPr>
        </p:nvSpPr>
        <p:spPr>
          <a:xfrm>
            <a:off x="457200" y="381000"/>
            <a:ext cx="8382000" cy="1143000"/>
          </a:xfrm>
        </p:spPr>
        <p:txBody>
          <a:bodyPr/>
          <a:lstStyle/>
          <a:p>
            <a:pPr algn="l"/>
            <a:r>
              <a:rPr lang="en-US" altLang="en-US" smtClean="0"/>
              <a:t>Summary </a:t>
            </a:r>
          </a:p>
        </p:txBody>
      </p:sp>
      <p:pic>
        <p:nvPicPr>
          <p:cNvPr id="205828" name="Picture 3" title="Photo of a confin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676400"/>
            <a:ext cx="68580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9EB9A0C-7A58-4406-BDAA-FD92A30E6150}" type="slidenum">
              <a:rPr lang="en-US" altLang="en-US" sz="1400"/>
              <a:pPr>
                <a:spcBef>
                  <a:spcPct val="0"/>
                </a:spcBef>
                <a:buFontTx/>
                <a:buNone/>
              </a:pPr>
              <a:t>97</a:t>
            </a:fld>
            <a:endParaRPr lang="en-US" altLang="en-US" sz="1400"/>
          </a:p>
        </p:txBody>
      </p:sp>
      <p:sp>
        <p:nvSpPr>
          <p:cNvPr id="207875"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073E202-9735-49DF-A91D-FA7BC8792741}" type="slidenum">
              <a:rPr lang="en-US" altLang="en-US" sz="1400"/>
              <a:pPr algn="r" eaLnBrk="1" hangingPunct="1">
                <a:spcBef>
                  <a:spcPct val="0"/>
                </a:spcBef>
                <a:buFontTx/>
                <a:buNone/>
              </a:pPr>
              <a:t>97</a:t>
            </a:fld>
            <a:endParaRPr lang="en-US" altLang="en-US" sz="1400"/>
          </a:p>
        </p:txBody>
      </p:sp>
      <p:sp>
        <p:nvSpPr>
          <p:cNvPr id="207876" name="Rectangle 2"/>
          <p:cNvSpPr>
            <a:spLocks noGrp="1" noChangeArrowheads="1"/>
          </p:cNvSpPr>
          <p:nvPr>
            <p:ph type="title" idx="4294967295"/>
          </p:nvPr>
        </p:nvSpPr>
        <p:spPr>
          <a:xfrm>
            <a:off x="457200" y="579438"/>
            <a:ext cx="8229600" cy="533400"/>
          </a:xfrm>
        </p:spPr>
        <p:txBody>
          <a:bodyPr/>
          <a:lstStyle/>
          <a:p>
            <a:pPr algn="l"/>
            <a:r>
              <a:rPr lang="en-US" altLang="en-US" dirty="0" smtClean="0">
                <a:solidFill>
                  <a:schemeClr val="tx1"/>
                </a:solidFill>
              </a:rPr>
              <a:t>Confined Spaces  </a:t>
            </a:r>
            <a:r>
              <a:rPr lang="en-US" altLang="en-US" sz="3600" dirty="0" smtClean="0">
                <a:solidFill>
                  <a:schemeClr val="tx1"/>
                </a:solidFill>
              </a:rPr>
              <a:t> </a:t>
            </a:r>
            <a:r>
              <a:rPr lang="en-US" altLang="en-US" sz="3600" dirty="0" smtClean="0"/>
              <a:t>	</a:t>
            </a:r>
          </a:p>
        </p:txBody>
      </p:sp>
      <p:grpSp>
        <p:nvGrpSpPr>
          <p:cNvPr id="207877" name="Group 6" title="Photo of a confined spaces quiz slide"/>
          <p:cNvGrpSpPr>
            <a:grpSpLocks/>
          </p:cNvGrpSpPr>
          <p:nvPr/>
        </p:nvGrpSpPr>
        <p:grpSpPr bwMode="auto">
          <a:xfrm>
            <a:off x="466725" y="1676400"/>
            <a:ext cx="8153400" cy="4064000"/>
            <a:chOff x="0" y="0"/>
            <a:chExt cx="8153400" cy="4064000"/>
          </a:xfrm>
        </p:grpSpPr>
        <p:sp>
          <p:nvSpPr>
            <p:cNvPr id="8" name="Rounded Rectangle 7"/>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t>QUIZ!</a:t>
              </a:r>
            </a:p>
          </p:txBody>
        </p:sp>
      </p:grpSp>
      <p:sp>
        <p:nvSpPr>
          <p:cNvPr id="10" name="Rounded Rectangle 9" title="Decorative Image of papers with question marks"/>
          <p:cNvSpPr/>
          <p:nvPr/>
        </p:nvSpPr>
        <p:spPr>
          <a:xfrm>
            <a:off x="873125" y="2082800"/>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11132</TotalTime>
  <Words>10075</Words>
  <Application>Microsoft Office PowerPoint</Application>
  <PresentationFormat>On-screen Show (4:3)</PresentationFormat>
  <Paragraphs>1599</Paragraphs>
  <Slides>97</Slides>
  <Notes>97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Default Design</vt:lpstr>
      <vt:lpstr>Worksheet</vt:lpstr>
      <vt:lpstr>Working in and around confined spaces </vt:lpstr>
      <vt:lpstr>Working In and Around Confined Spaces </vt:lpstr>
      <vt:lpstr>OSHA  </vt:lpstr>
      <vt:lpstr>      OSHA</vt:lpstr>
      <vt:lpstr>OSHA </vt:lpstr>
      <vt:lpstr>OSHA  </vt:lpstr>
      <vt:lpstr>OSHA</vt:lpstr>
      <vt:lpstr>OSHA   </vt:lpstr>
      <vt:lpstr>OSHA Exercise </vt:lpstr>
      <vt:lpstr>Terms – Adjacent Space</vt:lpstr>
      <vt:lpstr>Terms – Competent Person</vt:lpstr>
      <vt:lpstr>Terms – Enclosed Space </vt:lpstr>
      <vt:lpstr>Terms- Atmospheric Testing</vt:lpstr>
      <vt:lpstr>Terms - IDLH</vt:lpstr>
      <vt:lpstr>Terms - LEL</vt:lpstr>
      <vt:lpstr>Terms – Safe For Hot Work</vt:lpstr>
      <vt:lpstr>Defining Confined Spaces </vt:lpstr>
      <vt:lpstr>Recognizing a Confined Space</vt:lpstr>
      <vt:lpstr>Where Are They Found</vt:lpstr>
      <vt:lpstr>Why Go Into A Confined Space?</vt:lpstr>
      <vt:lpstr>General Hazards in Confined Spaces </vt:lpstr>
      <vt:lpstr>Hazards</vt:lpstr>
      <vt:lpstr>  Physical and Atmospheric Hazards</vt:lpstr>
      <vt:lpstr>Physical Hazards</vt:lpstr>
      <vt:lpstr>Heat Stress and Entrapment Confined Space Hazards</vt:lpstr>
      <vt:lpstr>Physical Hazards Exercise</vt:lpstr>
      <vt:lpstr>Atmospheric Hazards Fire and Explosion</vt:lpstr>
      <vt:lpstr>Atmospheric Hazards Toxic Fumes </vt:lpstr>
      <vt:lpstr>Atmospheric Hazards Exercise</vt:lpstr>
      <vt:lpstr>OSHA Asphyxiation Video</vt:lpstr>
      <vt:lpstr>Confined Space Fatal Facts</vt:lpstr>
      <vt:lpstr>Confined Space Exercise</vt:lpstr>
      <vt:lpstr>Safe Entry into a Confined Space</vt:lpstr>
      <vt:lpstr>Safe Entry into Confined Spaces </vt:lpstr>
      <vt:lpstr>Safe Entry into Double Bottom Confined Spaces </vt:lpstr>
      <vt:lpstr>Evaluating a Confined Space</vt:lpstr>
      <vt:lpstr>Visual Inspection</vt:lpstr>
      <vt:lpstr>Precautions and Testing </vt:lpstr>
      <vt:lpstr> Oxygen Testing </vt:lpstr>
      <vt:lpstr>What’s Wrong With This Picture?</vt:lpstr>
      <vt:lpstr>Confined Space Exercise  </vt:lpstr>
      <vt:lpstr>Confined Spaces   </vt:lpstr>
      <vt:lpstr>Inspection and Testing </vt:lpstr>
      <vt:lpstr>Oxygen Levels</vt:lpstr>
      <vt:lpstr>Oxygen Deficiency</vt:lpstr>
      <vt:lpstr>Oxygen Deficient Atmospheres</vt:lpstr>
      <vt:lpstr>Oxygen Enrichment</vt:lpstr>
      <vt:lpstr>Inerted Atmosphere</vt:lpstr>
      <vt:lpstr>OXYGEN LEVELS “HANGMAN” EXERCISE</vt:lpstr>
      <vt:lpstr>Fire/Explosion</vt:lpstr>
      <vt:lpstr>Hot Work in Confines Spaces</vt:lpstr>
      <vt:lpstr>Adjacent Spaces and Hot Work </vt:lpstr>
      <vt:lpstr>OSHA Fire Video</vt:lpstr>
      <vt:lpstr>Fire</vt:lpstr>
      <vt:lpstr>Flammable Range</vt:lpstr>
      <vt:lpstr>Heat</vt:lpstr>
      <vt:lpstr> Adjacent Spaces</vt:lpstr>
      <vt:lpstr>Adjacent Spaces - Exercise</vt:lpstr>
      <vt:lpstr>Inhalation of Toxic Substances</vt:lpstr>
      <vt:lpstr>Hazardous Materials</vt:lpstr>
      <vt:lpstr>Sources of Toxicity</vt:lpstr>
      <vt:lpstr>Products</vt:lpstr>
      <vt:lpstr>Pipelines </vt:lpstr>
      <vt:lpstr>Reactivity</vt:lpstr>
      <vt:lpstr>Work Processes / IDLH</vt:lpstr>
      <vt:lpstr>Liquid Residues in Confined Spaces</vt:lpstr>
      <vt:lpstr>Confined Spaces Quiz  </vt:lpstr>
      <vt:lpstr>Confined Space Hazard Controls </vt:lpstr>
      <vt:lpstr>Elimination/Substitution</vt:lpstr>
      <vt:lpstr>Engineering</vt:lpstr>
      <vt:lpstr>Administrative</vt:lpstr>
      <vt:lpstr>Personal Protective Equipment</vt:lpstr>
      <vt:lpstr>Controls Exercise</vt:lpstr>
      <vt:lpstr>Certificates/Record Keeping</vt:lpstr>
      <vt:lpstr>Maintenance of Safe Conditions </vt:lpstr>
      <vt:lpstr>Confined Spaces at the MSRs </vt:lpstr>
      <vt:lpstr>Certification and Update Log </vt:lpstr>
      <vt:lpstr>MSR Shipboard Procedures</vt:lpstr>
      <vt:lpstr>MSR Shipboard Procedures </vt:lpstr>
      <vt:lpstr>Safe for Cold Work </vt:lpstr>
      <vt:lpstr>Safe For Man and Hot Work</vt:lpstr>
      <vt:lpstr>Limited Hot Work</vt:lpstr>
      <vt:lpstr>Enter With Restrictions!</vt:lpstr>
      <vt:lpstr>Not Safe for workers or Hot Work </vt:lpstr>
      <vt:lpstr>Confined Spaces Exercise</vt:lpstr>
      <vt:lpstr> Safe Confined Space Entry Practices </vt:lpstr>
      <vt:lpstr>Maintenance of Safe Conditions  </vt:lpstr>
      <vt:lpstr> MSR Shipboard Procedures </vt:lpstr>
      <vt:lpstr>Stand By Observer </vt:lpstr>
      <vt:lpstr>More Employer Responsibilities </vt:lpstr>
      <vt:lpstr> Self Rescue </vt:lpstr>
      <vt:lpstr>The Dangers of Confined Space Rescue </vt:lpstr>
      <vt:lpstr>Rescue </vt:lpstr>
      <vt:lpstr>Confined Space Exercise </vt:lpstr>
      <vt:lpstr>Confined Space Entry Checklist </vt:lpstr>
      <vt:lpstr>Summary </vt:lpstr>
      <vt:lpstr>Confined Spaces    </vt:lpstr>
    </vt:vector>
  </TitlesOfParts>
  <Company>QTS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in Confined Spaces</dc:title>
  <dc:creator>Owner</dc:creator>
  <cp:lastModifiedBy>Jozwiak, Michael - OSHA CTR</cp:lastModifiedBy>
  <cp:revision>641</cp:revision>
  <cp:lastPrinted>2013-12-27T18:00:03Z</cp:lastPrinted>
  <dcterms:created xsi:type="dcterms:W3CDTF">2009-10-20T22:52:57Z</dcterms:created>
  <dcterms:modified xsi:type="dcterms:W3CDTF">2018-06-07T22:03:42Z</dcterms:modified>
</cp:coreProperties>
</file>