
<file path=[Content_Types].xml><?xml version="1.0" encoding="utf-8"?>
<Types xmlns="http://schemas.openxmlformats.org/package/2006/content-types">
  <Default Extension="tmp" ContentType="image/png"/>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01"/>
  </p:notesMasterIdLst>
  <p:handoutMasterIdLst>
    <p:handoutMasterId r:id="rId102"/>
  </p:handoutMasterIdLst>
  <p:sldIdLst>
    <p:sldId id="940" r:id="rId2"/>
    <p:sldId id="504" r:id="rId3"/>
    <p:sldId id="941" r:id="rId4"/>
    <p:sldId id="942" r:id="rId5"/>
    <p:sldId id="943" r:id="rId6"/>
    <p:sldId id="944" r:id="rId7"/>
    <p:sldId id="945" r:id="rId8"/>
    <p:sldId id="946" r:id="rId9"/>
    <p:sldId id="947" r:id="rId10"/>
    <p:sldId id="767" r:id="rId11"/>
    <p:sldId id="768" r:id="rId12"/>
    <p:sldId id="769" r:id="rId13"/>
    <p:sldId id="770" r:id="rId14"/>
    <p:sldId id="771" r:id="rId15"/>
    <p:sldId id="772" r:id="rId16"/>
    <p:sldId id="773" r:id="rId17"/>
    <p:sldId id="505" r:id="rId18"/>
    <p:sldId id="809" r:id="rId19"/>
    <p:sldId id="912" r:id="rId20"/>
    <p:sldId id="774" r:id="rId21"/>
    <p:sldId id="933" r:id="rId22"/>
    <p:sldId id="775" r:id="rId23"/>
    <p:sldId id="791" r:id="rId24"/>
    <p:sldId id="929" r:id="rId25"/>
    <p:sldId id="924" r:id="rId26"/>
    <p:sldId id="930" r:id="rId27"/>
    <p:sldId id="931" r:id="rId28"/>
    <p:sldId id="934" r:id="rId29"/>
    <p:sldId id="826" r:id="rId30"/>
    <p:sldId id="932" r:id="rId31"/>
    <p:sldId id="755" r:id="rId32"/>
    <p:sldId id="757" r:id="rId33"/>
    <p:sldId id="780" r:id="rId34"/>
    <p:sldId id="925" r:id="rId35"/>
    <p:sldId id="938" r:id="rId36"/>
    <p:sldId id="909" r:id="rId37"/>
    <p:sldId id="911" r:id="rId38"/>
    <p:sldId id="913" r:id="rId39"/>
    <p:sldId id="928" r:id="rId40"/>
    <p:sldId id="797" r:id="rId41"/>
    <p:sldId id="910" r:id="rId42"/>
    <p:sldId id="897" r:id="rId43"/>
    <p:sldId id="935" r:id="rId44"/>
    <p:sldId id="818" r:id="rId45"/>
    <p:sldId id="914" r:id="rId46"/>
    <p:sldId id="823" r:id="rId47"/>
    <p:sldId id="824" r:id="rId48"/>
    <p:sldId id="896" r:id="rId49"/>
    <p:sldId id="901" r:id="rId50"/>
    <p:sldId id="819" r:id="rId51"/>
    <p:sldId id="830" r:id="rId52"/>
    <p:sldId id="907" r:id="rId53"/>
    <p:sldId id="904" r:id="rId54"/>
    <p:sldId id="801" r:id="rId55"/>
    <p:sldId id="827" r:id="rId56"/>
    <p:sldId id="828" r:id="rId57"/>
    <p:sldId id="936" r:id="rId58"/>
    <p:sldId id="887" r:id="rId59"/>
    <p:sldId id="820" r:id="rId60"/>
    <p:sldId id="510" r:id="rId61"/>
    <p:sldId id="786" r:id="rId62"/>
    <p:sldId id="916" r:id="rId63"/>
    <p:sldId id="906" r:id="rId64"/>
    <p:sldId id="915" r:id="rId65"/>
    <p:sldId id="832" r:id="rId66"/>
    <p:sldId id="895" r:id="rId67"/>
    <p:sldId id="900" r:id="rId68"/>
    <p:sldId id="792" r:id="rId69"/>
    <p:sldId id="864" r:id="rId70"/>
    <p:sldId id="861" r:id="rId71"/>
    <p:sldId id="865" r:id="rId72"/>
    <p:sldId id="862" r:id="rId73"/>
    <p:sldId id="903" r:id="rId74"/>
    <p:sldId id="882" r:id="rId75"/>
    <p:sldId id="891" r:id="rId76"/>
    <p:sldId id="884" r:id="rId77"/>
    <p:sldId id="872" r:id="rId78"/>
    <p:sldId id="844" r:id="rId79"/>
    <p:sldId id="845" r:id="rId80"/>
    <p:sldId id="846" r:id="rId81"/>
    <p:sldId id="890" r:id="rId82"/>
    <p:sldId id="874" r:id="rId83"/>
    <p:sldId id="875" r:id="rId84"/>
    <p:sldId id="877" r:id="rId85"/>
    <p:sldId id="880" r:id="rId86"/>
    <p:sldId id="919" r:id="rId87"/>
    <p:sldId id="937" r:id="rId88"/>
    <p:sldId id="843" r:id="rId89"/>
    <p:sldId id="854" r:id="rId90"/>
    <p:sldId id="883" r:id="rId91"/>
    <p:sldId id="848" r:id="rId92"/>
    <p:sldId id="850" r:id="rId93"/>
    <p:sldId id="851" r:id="rId94"/>
    <p:sldId id="939" r:id="rId95"/>
    <p:sldId id="849" r:id="rId96"/>
    <p:sldId id="765" r:id="rId97"/>
    <p:sldId id="764" r:id="rId98"/>
    <p:sldId id="894" r:id="rId99"/>
    <p:sldId id="921" r:id="rId100"/>
  </p:sldIdLst>
  <p:sldSz cx="9144000" cy="6858000" type="screen4x3"/>
  <p:notesSz cx="7102475" cy="9388475"/>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4" autoAdjust="0"/>
    <p:restoredTop sz="86105" autoAdjust="0"/>
  </p:normalViewPr>
  <p:slideViewPr>
    <p:cSldViewPr>
      <p:cViewPr>
        <p:scale>
          <a:sx n="70" d="100"/>
          <a:sy n="70" d="100"/>
        </p:scale>
        <p:origin x="-732" y="-252"/>
      </p:cViewPr>
      <p:guideLst>
        <p:guide orient="horz" pos="2160"/>
        <p:guide pos="2880"/>
      </p:guideLst>
    </p:cSldViewPr>
  </p:slideViewPr>
  <p:outlineViewPr>
    <p:cViewPr>
      <p:scale>
        <a:sx n="33" d="100"/>
        <a:sy n="33" d="100"/>
      </p:scale>
      <p:origin x="0" y="0"/>
    </p:cViewPr>
  </p:outlineViewPr>
  <p:notesTextViewPr>
    <p:cViewPr>
      <p:scale>
        <a:sx n="3" d="2"/>
        <a:sy n="3" d="2"/>
      </p:scale>
      <p:origin x="0" y="1098"/>
    </p:cViewPr>
  </p:notesTextViewPr>
  <p:sorterViewPr>
    <p:cViewPr varScale="1">
      <p:scale>
        <a:sx n="1" d="1"/>
        <a:sy n="1" d="1"/>
      </p:scale>
      <p:origin x="0" y="-41550"/>
    </p:cViewPr>
  </p:sorterViewPr>
  <p:notesViewPr>
    <p:cSldViewPr>
      <p:cViewPr varScale="1">
        <p:scale>
          <a:sx n="67" d="100"/>
          <a:sy n="67" d="100"/>
        </p:scale>
        <p:origin x="-3072" y="-106"/>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3076575" cy="469900"/>
          </a:xfrm>
          <a:prstGeom prst="rect">
            <a:avLst/>
          </a:prstGeom>
          <a:noFill/>
          <a:ln w="9525">
            <a:noFill/>
            <a:miter lim="800000"/>
            <a:headEnd/>
            <a:tailEnd/>
          </a:ln>
          <a:effectLst/>
        </p:spPr>
        <p:txBody>
          <a:bodyPr vert="horz" wrap="square" lIns="94225" tIns="47112" rIns="94225" bIns="47112" numCol="1" anchor="t" anchorCtr="0" compatLnSpc="1">
            <a:prstTxWarp prst="textNoShape">
              <a:avLst/>
            </a:prstTxWarp>
          </a:bodyPr>
          <a:lstStyle>
            <a:lvl1pPr eaLnBrk="1" hangingPunct="1">
              <a:defRPr sz="1200">
                <a:latin typeface="Arial" charset="0"/>
              </a:defRPr>
            </a:lvl1pPr>
          </a:lstStyle>
          <a:p>
            <a:pPr>
              <a:defRPr/>
            </a:pPr>
            <a:r>
              <a:rPr lang="en-US"/>
              <a:t>SDSRA-S2P2</a:t>
            </a:r>
          </a:p>
        </p:txBody>
      </p:sp>
      <p:sp>
        <p:nvSpPr>
          <p:cNvPr id="76803" name="Rectangle 3"/>
          <p:cNvSpPr>
            <a:spLocks noGrp="1" noChangeArrowheads="1"/>
          </p:cNvSpPr>
          <p:nvPr>
            <p:ph type="dt" sz="quarter" idx="1"/>
          </p:nvPr>
        </p:nvSpPr>
        <p:spPr bwMode="auto">
          <a:xfrm>
            <a:off x="4024313" y="0"/>
            <a:ext cx="3076575" cy="469900"/>
          </a:xfrm>
          <a:prstGeom prst="rect">
            <a:avLst/>
          </a:prstGeom>
          <a:noFill/>
          <a:ln w="9525">
            <a:noFill/>
            <a:miter lim="800000"/>
            <a:headEnd/>
            <a:tailEnd/>
          </a:ln>
          <a:effectLst/>
        </p:spPr>
        <p:txBody>
          <a:bodyPr vert="horz" wrap="square" lIns="94225" tIns="47112" rIns="94225" bIns="47112" numCol="1" anchor="t" anchorCtr="0" compatLnSpc="1">
            <a:prstTxWarp prst="textNoShape">
              <a:avLst/>
            </a:prstTxWarp>
          </a:bodyPr>
          <a:lstStyle>
            <a:lvl1pPr algn="r" eaLnBrk="1" hangingPunct="1">
              <a:defRPr sz="1200">
                <a:latin typeface="Arial" charset="0"/>
              </a:defRPr>
            </a:lvl1pPr>
          </a:lstStyle>
          <a:p>
            <a:pPr>
              <a:defRPr/>
            </a:pPr>
            <a:fld id="{01E317D1-F80A-44BC-83D5-7F7B9FD70B70}" type="datetimeFigureOut">
              <a:rPr lang="en-US"/>
              <a:pPr>
                <a:defRPr/>
              </a:pPr>
              <a:t>6/7/2018</a:t>
            </a:fld>
            <a:endParaRPr lang="en-US" dirty="0"/>
          </a:p>
        </p:txBody>
      </p:sp>
      <p:sp>
        <p:nvSpPr>
          <p:cNvPr id="76804" name="Rectangle 4"/>
          <p:cNvSpPr>
            <a:spLocks noGrp="1" noChangeArrowheads="1"/>
          </p:cNvSpPr>
          <p:nvPr>
            <p:ph type="ftr" sz="quarter" idx="2"/>
          </p:nvPr>
        </p:nvSpPr>
        <p:spPr bwMode="auto">
          <a:xfrm>
            <a:off x="0" y="8916988"/>
            <a:ext cx="3076575" cy="469900"/>
          </a:xfrm>
          <a:prstGeom prst="rect">
            <a:avLst/>
          </a:prstGeom>
          <a:noFill/>
          <a:ln w="9525">
            <a:noFill/>
            <a:miter lim="800000"/>
            <a:headEnd/>
            <a:tailEnd/>
          </a:ln>
          <a:effectLst/>
        </p:spPr>
        <p:txBody>
          <a:bodyPr vert="horz" wrap="square" lIns="94225" tIns="47112" rIns="94225" bIns="47112"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76805" name="Rectangle 5"/>
          <p:cNvSpPr>
            <a:spLocks noGrp="1" noChangeArrowheads="1"/>
          </p:cNvSpPr>
          <p:nvPr>
            <p:ph type="sldNum" sz="quarter" idx="3"/>
          </p:nvPr>
        </p:nvSpPr>
        <p:spPr bwMode="auto">
          <a:xfrm>
            <a:off x="4024313" y="8916988"/>
            <a:ext cx="3076575" cy="469900"/>
          </a:xfrm>
          <a:prstGeom prst="rect">
            <a:avLst/>
          </a:prstGeom>
          <a:noFill/>
          <a:ln w="9525">
            <a:noFill/>
            <a:miter lim="800000"/>
            <a:headEnd/>
            <a:tailEnd/>
          </a:ln>
          <a:effectLst/>
        </p:spPr>
        <p:txBody>
          <a:bodyPr vert="horz" wrap="square" lIns="94225" tIns="47112" rIns="94225" bIns="47112" numCol="1" anchor="b" anchorCtr="0" compatLnSpc="1">
            <a:prstTxWarp prst="textNoShape">
              <a:avLst/>
            </a:prstTxWarp>
          </a:bodyPr>
          <a:lstStyle>
            <a:lvl1pPr algn="r" eaLnBrk="1" hangingPunct="1">
              <a:defRPr sz="1200"/>
            </a:lvl1pPr>
          </a:lstStyle>
          <a:p>
            <a:fld id="{F4F3AD20-10CA-4E59-8DCA-C54950C9344D}" type="slidenum">
              <a:rPr lang="en-US" altLang="en-US"/>
              <a:pPr/>
              <a:t>‹#›</a:t>
            </a:fld>
            <a:endParaRPr lang="en-US" altLang="en-US"/>
          </a:p>
        </p:txBody>
      </p:sp>
    </p:spTree>
    <p:extLst>
      <p:ext uri="{BB962C8B-B14F-4D97-AF65-F5344CB8AC3E}">
        <p14:creationId xmlns:p14="http://schemas.microsoft.com/office/powerpoint/2010/main" val="14969627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6575" cy="469900"/>
          </a:xfrm>
          <a:prstGeom prst="rect">
            <a:avLst/>
          </a:prstGeom>
          <a:noFill/>
          <a:ln w="9525">
            <a:noFill/>
            <a:miter lim="800000"/>
            <a:headEnd/>
            <a:tailEnd/>
          </a:ln>
          <a:effectLst/>
        </p:spPr>
        <p:txBody>
          <a:bodyPr vert="horz" wrap="square" lIns="94225" tIns="47112" rIns="94225" bIns="47112" numCol="1" anchor="t" anchorCtr="0" compatLnSpc="1">
            <a:prstTxWarp prst="textNoShape">
              <a:avLst/>
            </a:prstTxWarp>
          </a:bodyPr>
          <a:lstStyle>
            <a:lvl1pPr eaLnBrk="1" hangingPunct="1">
              <a:defRPr sz="1200">
                <a:latin typeface="Arial" charset="0"/>
              </a:defRPr>
            </a:lvl1pPr>
          </a:lstStyle>
          <a:p>
            <a:pPr>
              <a:defRPr/>
            </a:pPr>
            <a:r>
              <a:rPr lang="en-US"/>
              <a:t>SDSRA-S2P2</a:t>
            </a:r>
          </a:p>
        </p:txBody>
      </p:sp>
      <p:sp>
        <p:nvSpPr>
          <p:cNvPr id="5123" name="Rectangle 3"/>
          <p:cNvSpPr>
            <a:spLocks noGrp="1" noChangeArrowheads="1"/>
          </p:cNvSpPr>
          <p:nvPr>
            <p:ph type="dt" idx="1"/>
          </p:nvPr>
        </p:nvSpPr>
        <p:spPr bwMode="auto">
          <a:xfrm>
            <a:off x="4024313" y="0"/>
            <a:ext cx="3076575" cy="469900"/>
          </a:xfrm>
          <a:prstGeom prst="rect">
            <a:avLst/>
          </a:prstGeom>
          <a:noFill/>
          <a:ln w="9525">
            <a:noFill/>
            <a:miter lim="800000"/>
            <a:headEnd/>
            <a:tailEnd/>
          </a:ln>
          <a:effectLst/>
        </p:spPr>
        <p:txBody>
          <a:bodyPr vert="horz" wrap="square" lIns="94225" tIns="47112" rIns="94225" bIns="47112" numCol="1" anchor="t" anchorCtr="0" compatLnSpc="1">
            <a:prstTxWarp prst="textNoShape">
              <a:avLst/>
            </a:prstTxWarp>
          </a:bodyPr>
          <a:lstStyle>
            <a:lvl1pPr algn="r" eaLnBrk="1" hangingPunct="1">
              <a:defRPr sz="1200">
                <a:latin typeface="Arial" charset="0"/>
              </a:defRPr>
            </a:lvl1pPr>
          </a:lstStyle>
          <a:p>
            <a:pPr>
              <a:defRPr/>
            </a:pPr>
            <a:fld id="{C7FE9D2C-9E5F-404E-AB44-ACAA1121587E}" type="datetimeFigureOut">
              <a:rPr lang="en-US"/>
              <a:pPr>
                <a:defRPr/>
              </a:pPr>
              <a:t>6/7/2018</a:t>
            </a:fld>
            <a:endParaRPr lang="en-US" dirty="0"/>
          </a:p>
        </p:txBody>
      </p:sp>
      <p:sp>
        <p:nvSpPr>
          <p:cNvPr id="3076" name="Rectangle 4"/>
          <p:cNvSpPr>
            <a:spLocks noGrp="1" noRot="1" noChangeAspect="1" noChangeArrowheads="1" noTextEdit="1"/>
          </p:cNvSpPr>
          <p:nvPr>
            <p:ph type="sldImg" idx="2"/>
          </p:nvPr>
        </p:nvSpPr>
        <p:spPr bwMode="auto">
          <a:xfrm>
            <a:off x="1203325" y="704850"/>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09613" y="4459288"/>
            <a:ext cx="5683250" cy="4224337"/>
          </a:xfrm>
          <a:prstGeom prst="rect">
            <a:avLst/>
          </a:prstGeom>
          <a:noFill/>
          <a:ln w="9525">
            <a:noFill/>
            <a:miter lim="800000"/>
            <a:headEnd/>
            <a:tailEnd/>
          </a:ln>
          <a:effectLst/>
        </p:spPr>
        <p:txBody>
          <a:bodyPr vert="horz" wrap="square" lIns="94225" tIns="47112" rIns="94225" bIns="4711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916988"/>
            <a:ext cx="3076575" cy="469900"/>
          </a:xfrm>
          <a:prstGeom prst="rect">
            <a:avLst/>
          </a:prstGeom>
          <a:noFill/>
          <a:ln w="9525">
            <a:noFill/>
            <a:miter lim="800000"/>
            <a:headEnd/>
            <a:tailEnd/>
          </a:ln>
          <a:effectLst/>
        </p:spPr>
        <p:txBody>
          <a:bodyPr vert="horz" wrap="square" lIns="94225" tIns="47112" rIns="94225" bIns="47112"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4024313" y="8916988"/>
            <a:ext cx="3076575" cy="469900"/>
          </a:xfrm>
          <a:prstGeom prst="rect">
            <a:avLst/>
          </a:prstGeom>
          <a:noFill/>
          <a:ln w="9525">
            <a:noFill/>
            <a:miter lim="800000"/>
            <a:headEnd/>
            <a:tailEnd/>
          </a:ln>
          <a:effectLst/>
        </p:spPr>
        <p:txBody>
          <a:bodyPr vert="horz" wrap="square" lIns="94225" tIns="47112" rIns="94225" bIns="47112" numCol="1" anchor="b" anchorCtr="0" compatLnSpc="1">
            <a:prstTxWarp prst="textNoShape">
              <a:avLst/>
            </a:prstTxWarp>
          </a:bodyPr>
          <a:lstStyle>
            <a:lvl1pPr algn="r" eaLnBrk="1" hangingPunct="1">
              <a:defRPr sz="1200"/>
            </a:lvl1pPr>
          </a:lstStyle>
          <a:p>
            <a:fld id="{553DF2E0-45C6-4A7A-ABDE-F43ABE1A1F60}" type="slidenum">
              <a:rPr lang="en-US" altLang="en-US"/>
              <a:pPr/>
              <a:t>‹#›</a:t>
            </a:fld>
            <a:endParaRPr lang="en-US" altLang="en-US"/>
          </a:p>
        </p:txBody>
      </p:sp>
    </p:spTree>
    <p:extLst>
      <p:ext uri="{BB962C8B-B14F-4D97-AF65-F5344CB8AC3E}">
        <p14:creationId xmlns:p14="http://schemas.microsoft.com/office/powerpoint/2010/main" val="257499141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wmf"/></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image" Target="../media/image8.png"/></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image" Target="../media/image8.png"/></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image" Target="../media/image9.png"/></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image" Target="../media/image3.wmf"/></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image" Target="../media/image8.png"/></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image" Target="../media/image8.png"/><Relationship Id="rId4" Type="http://schemas.openxmlformats.org/officeDocument/2006/relationships/image" Target="../media/image4.png"/></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image" Target="../media/image8.png"/></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image" Target="../media/image9.png"/></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image" Target="../media/image48.png"/><Relationship Id="rId4" Type="http://schemas.openxmlformats.org/officeDocument/2006/relationships/image" Target="../media/image4.png"/></Relationships>
</file>

<file path=ppt/notesSlides/_rels/notesSlide4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image" Target="../media/image4.png"/></Relationships>
</file>

<file path=ppt/notesSlides/_rels/note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image" Target="../media/image48.png"/></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image" Target="../media/image56.png"/></Relationships>
</file>

<file path=ppt/notesSlides/_rels/note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image" Target="../media/image48.png"/></Relationships>
</file>

<file path=ppt/notesSlides/_rels/notesSlide4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image" Target="../media/image4.png"/></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image" Target="../media/image48.png"/></Relationships>
</file>

<file path=ppt/notesSlides/_rels/note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image" Target="../media/image4.png"/></Relationships>
</file>

<file path=ppt/notesSlides/_rels/note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image" Target="../media/image4.png"/><Relationship Id="rId4" Type="http://schemas.openxmlformats.org/officeDocument/2006/relationships/image" Target="../media/image2.wmf"/></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image" Target="../media/image8.png"/></Relationships>
</file>

<file path=ppt/notesSlides/_rels/note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image" Target="../media/image71.png"/></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image" Target="../media/image4.png"/></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image" Target="../media/image4.png"/></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image" Target="../media/image78.png"/></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image" Target="../media/image4.png"/></Relationships>
</file>

<file path=ppt/notesSlides/_rels/note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image" Target="../media/image4.png"/></Relationships>
</file>

<file path=ppt/notesSlides/_rels/note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83.xml"/><Relationship Id="rId1" Type="http://schemas.openxmlformats.org/officeDocument/2006/relationships/notesMaster" Target="../notesMasters/notesMaster1.xml"/><Relationship Id="rId4" Type="http://schemas.openxmlformats.org/officeDocument/2006/relationships/image" Target="../media/image93.png"/></Relationships>
</file>

<file path=ppt/notesSlides/_rels/note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84.xml"/><Relationship Id="rId1" Type="http://schemas.openxmlformats.org/officeDocument/2006/relationships/notesMaster" Target="../notesMasters/notesMaster1.xml"/><Relationship Id="rId4" Type="http://schemas.openxmlformats.org/officeDocument/2006/relationships/image" Target="../media/image4.png"/></Relationships>
</file>

<file path=ppt/notesSlides/_rels/note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85.xml"/><Relationship Id="rId1" Type="http://schemas.openxmlformats.org/officeDocument/2006/relationships/notesMaster" Target="../notesMasters/notesMaster1.xml"/><Relationship Id="rId4" Type="http://schemas.openxmlformats.org/officeDocument/2006/relationships/image" Target="../media/image4.png"/></Relationships>
</file>

<file path=ppt/notesSlides/_rels/notesSlide8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slide" Target="../slides/slide86.xml"/><Relationship Id="rId1" Type="http://schemas.openxmlformats.org/officeDocument/2006/relationships/notesMaster" Target="../notesMasters/notesMaster1.xml"/><Relationship Id="rId4" Type="http://schemas.openxmlformats.org/officeDocument/2006/relationships/image" Target="../media/image4.png"/></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image" Target="../media/image4.png"/></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2.xml"/><Relationship Id="rId1" Type="http://schemas.openxmlformats.org/officeDocument/2006/relationships/notesMaster" Target="../notesMasters/notesMaster1.xml"/><Relationship Id="rId4" Type="http://schemas.openxmlformats.org/officeDocument/2006/relationships/image" Target="../media/image4.png"/></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 Target="../slides/slide96.xml"/><Relationship Id="rId1" Type="http://schemas.openxmlformats.org/officeDocument/2006/relationships/notesMaster" Target="../notesMasters/notesMaster1.xml"/><Relationship Id="rId4" Type="http://schemas.openxmlformats.org/officeDocument/2006/relationships/image" Target="../media/image61.png"/></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99.xml"/><Relationship Id="rId1" Type="http://schemas.openxmlformats.org/officeDocument/2006/relationships/notesMaster" Target="../notesMasters/notesMaster1.xml"/><Relationship Id="rId4" Type="http://schemas.openxmlformats.org/officeDocument/2006/relationships/image" Target="../media/image4.pn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xfrm>
            <a:off x="4032250" y="8920163"/>
            <a:ext cx="3076575" cy="468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r>
              <a:rPr lang="en-US" altLang="en-US"/>
              <a:t>1</a:t>
            </a:r>
          </a:p>
        </p:txBody>
      </p:sp>
      <p:sp>
        <p:nvSpPr>
          <p:cNvPr id="6147" name="Rectangle 7"/>
          <p:cNvSpPr txBox="1">
            <a:spLocks noGrp="1" noChangeArrowheads="1"/>
          </p:cNvSpPr>
          <p:nvPr/>
        </p:nvSpPr>
        <p:spPr bwMode="auto">
          <a:xfrm>
            <a:off x="11309350" y="8693150"/>
            <a:ext cx="30765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5" tIns="47112" rIns="94225" bIns="47112"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r>
              <a:rPr lang="en-US" altLang="en-US"/>
              <a:t>1</a:t>
            </a:r>
          </a:p>
        </p:txBody>
      </p:sp>
      <p:sp>
        <p:nvSpPr>
          <p:cNvPr id="6148" name="Rectangle 2"/>
          <p:cNvSpPr>
            <a:spLocks noGrp="1" noRot="1" noChangeAspect="1" noChangeArrowheads="1" noTextEdit="1"/>
          </p:cNvSpPr>
          <p:nvPr>
            <p:ph type="sldImg"/>
          </p:nvPr>
        </p:nvSpPr>
        <p:spPr>
          <a:xfrm>
            <a:off x="1262063" y="747713"/>
            <a:ext cx="4579937" cy="3433762"/>
          </a:xfrm>
          <a:ln w="12700" cap="flat">
            <a:solidFill>
              <a:schemeClr val="tx1"/>
            </a:solidFill>
          </a:ln>
        </p:spPr>
      </p:sp>
      <p:sp>
        <p:nvSpPr>
          <p:cNvPr id="6149" name="Rectangle 3"/>
          <p:cNvSpPr>
            <a:spLocks noGrp="1" noChangeArrowheads="1"/>
          </p:cNvSpPr>
          <p:nvPr>
            <p:ph type="body" idx="3"/>
          </p:nvPr>
        </p:nvSpPr>
        <p:spPr>
          <a:xfrm>
            <a:off x="830263" y="4470400"/>
            <a:ext cx="5683250" cy="445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smtClean="0"/>
          </a:p>
          <a:p>
            <a:pPr eaLnBrk="1" hangingPunct="1">
              <a:buFontTx/>
              <a:buChar char="•"/>
            </a:pPr>
            <a:endParaRPr lang="en-US" altLang="en-US" sz="800" dirty="0" smtClean="0"/>
          </a:p>
          <a:p>
            <a:pPr eaLnBrk="1" hangingPunct="1">
              <a:buFontTx/>
              <a:buChar char="•"/>
            </a:pPr>
            <a:endParaRPr lang="en-US" altLang="en-US" sz="800" dirty="0" smtClean="0"/>
          </a:p>
          <a:p>
            <a:pPr eaLnBrk="1" hangingPunct="1"/>
            <a:endParaRPr lang="en-US" altLang="en-US" sz="800" dirty="0" smtClean="0"/>
          </a:p>
          <a:p>
            <a:pPr eaLnBrk="1" hangingPunct="1">
              <a:buFontTx/>
              <a:buChar char="•"/>
            </a:pPr>
            <a:endParaRPr lang="en-US" altLang="en-US" sz="800" dirty="0" smtClean="0"/>
          </a:p>
          <a:p>
            <a:pPr eaLnBrk="1" hangingPunct="1"/>
            <a:r>
              <a:rPr lang="en-US" altLang="en-US" sz="1000" dirty="0" smtClean="0"/>
              <a:t>         EXERCISE            FLIPCHART     TARGET ANSWER   Key Question/QUIZ       Video</a:t>
            </a:r>
          </a:p>
          <a:p>
            <a:pPr eaLnBrk="1" hangingPunct="1"/>
            <a:endParaRPr lang="en-US" altLang="en-US" sz="800" dirty="0" smtClean="0"/>
          </a:p>
          <a:p>
            <a:pPr eaLnBrk="1" hangingPunct="1"/>
            <a:r>
              <a:rPr lang="en-US" altLang="en-US" dirty="0" smtClean="0"/>
              <a:t>Use the symbols above as a guide to support you in facilitating your class.</a:t>
            </a:r>
          </a:p>
          <a:p>
            <a:pPr eaLnBrk="1" hangingPunct="1"/>
            <a:r>
              <a:rPr lang="en-US" altLang="en-US" dirty="0" smtClean="0"/>
              <a:t>INTRODUCTION – Identify yourself and explain that this class is to support them in understanding and protecting themselves from the hazards associated with Confined Spaces.</a:t>
            </a:r>
          </a:p>
          <a:p>
            <a:pPr eaLnBrk="1" hangingPunct="1"/>
            <a:r>
              <a:rPr lang="en-US" altLang="en-US" dirty="0" smtClean="0"/>
              <a:t>	</a:t>
            </a:r>
          </a:p>
          <a:p>
            <a:pPr eaLnBrk="1" hangingPunct="1"/>
            <a:r>
              <a:rPr lang="en-US" altLang="en-US" dirty="0" smtClean="0"/>
              <a:t>	Read the bottom of Page 1  of the Training Manual</a:t>
            </a:r>
          </a:p>
          <a:p>
            <a:pPr eaLnBrk="1" hangingPunct="1"/>
            <a:r>
              <a:rPr lang="en-US" altLang="en-US" dirty="0" smtClean="0"/>
              <a:t>	Go through each of the topics briefly explaining course content.</a:t>
            </a:r>
          </a:p>
          <a:p>
            <a:pPr eaLnBrk="1" hangingPunct="1"/>
            <a:endParaRPr lang="en-US" altLang="en-US" sz="800" dirty="0" smtClean="0"/>
          </a:p>
          <a:p>
            <a:pPr eaLnBrk="1" hangingPunct="1"/>
            <a:r>
              <a:rPr lang="en-US" altLang="en-US" dirty="0" smtClean="0"/>
              <a:t>Handout Pre/Post Test and explain  by completing this test they will have a good understanding of the material being covered.  </a:t>
            </a:r>
          </a:p>
          <a:p>
            <a:pPr eaLnBrk="1" hangingPunct="1"/>
            <a:r>
              <a:rPr lang="en-US" altLang="en-US" dirty="0" smtClean="0"/>
              <a:t>Have them circle “Pre” at the top of the test.  Have them write the date in the appropriate space.  Explain that they will not need to write their names on the pre-test.  Allow 5-10 minutes to complete the pre-test and collect the tests.  Grade during the remainder of class.  Facilitator to provide pre- and post-test results to Project Director.</a:t>
            </a:r>
          </a:p>
          <a:p>
            <a:pPr eaLnBrk="1" hangingPunct="1"/>
            <a:endParaRPr lang="en-US" altLang="en-US" sz="800" dirty="0" smtClean="0"/>
          </a:p>
        </p:txBody>
      </p:sp>
      <p:pic>
        <p:nvPicPr>
          <p:cNvPr id="615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063" y="4516438"/>
            <a:ext cx="62547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338" y="4522788"/>
            <a:ext cx="627062" cy="5524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6138" y="4510088"/>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5488" y="4516438"/>
            <a:ext cx="642937"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275" y="6770688"/>
            <a:ext cx="642938" cy="566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68950" y="4522788"/>
            <a:ext cx="65881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7D76C59E-9A5D-42B2-AEBA-7E79D0DC086E}" type="slidenum">
              <a:rPr lang="en-US" altLang="en-US"/>
              <a:pPr>
                <a:spcBef>
                  <a:spcPct val="0"/>
                </a:spcBef>
              </a:pPr>
              <a:t>10</a:t>
            </a:fld>
            <a:endParaRPr lang="en-US" altLang="en-US"/>
          </a:p>
        </p:txBody>
      </p:sp>
      <p:sp>
        <p:nvSpPr>
          <p:cNvPr id="26627"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4457700"/>
          </a:xfrm>
          <a:ln/>
        </p:spPr>
        <p:txBody>
          <a:bodyPr/>
          <a:lstStyle/>
          <a:p>
            <a:pPr>
              <a:defRPr/>
            </a:pPr>
            <a:r>
              <a:rPr lang="en-US" b="1" dirty="0" smtClean="0"/>
              <a:t>DEFINITIONS</a:t>
            </a:r>
          </a:p>
          <a:p>
            <a:pPr>
              <a:defRPr/>
            </a:pPr>
            <a:endParaRPr lang="en-US" dirty="0"/>
          </a:p>
          <a:p>
            <a:pPr>
              <a:defRPr/>
            </a:pPr>
            <a:r>
              <a:rPr lang="en-US" dirty="0"/>
              <a:t> </a:t>
            </a:r>
            <a:r>
              <a:rPr lang="en-US" dirty="0" smtClean="0"/>
              <a:t>Explain that the following nine pages are common terms related to confined spaces.  Inform the participants that they will be quizzed on several of these terms.  Ask participants to read page 11.</a:t>
            </a:r>
          </a:p>
          <a:p>
            <a:pPr>
              <a:defRPr/>
            </a:pPr>
            <a:endParaRPr lang="en-US" dirty="0"/>
          </a:p>
          <a:p>
            <a:pPr>
              <a:defRPr/>
            </a:pPr>
            <a:r>
              <a:rPr lang="en-US" dirty="0" smtClean="0"/>
              <a:t>Allow one minute for participants to read page.</a:t>
            </a:r>
          </a:p>
          <a:p>
            <a:pPr>
              <a:defRPr/>
            </a:pPr>
            <a:endParaRPr lang="en-US" dirty="0" smtClean="0"/>
          </a:p>
          <a:p>
            <a:pPr>
              <a:defRPr/>
            </a:pPr>
            <a:r>
              <a:rPr lang="en-US" dirty="0" smtClean="0"/>
              <a:t>Pick two terms (one at a time) and ask if a participant can tell the class the meaning.  </a:t>
            </a:r>
          </a:p>
          <a:p>
            <a:pPr>
              <a:defRPr/>
            </a:pPr>
            <a:endParaRPr lang="en-US" dirty="0" smtClean="0"/>
          </a:p>
          <a:p>
            <a:pPr>
              <a:defRPr/>
            </a:pPr>
            <a:r>
              <a:rPr lang="en-US" dirty="0" smtClean="0"/>
              <a:t>Positively acknowledge responses.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F9240604-FEBA-4986-9C8F-6877AC09A3A6}" type="slidenum">
              <a:rPr lang="en-US" altLang="en-US"/>
              <a:pPr>
                <a:spcBef>
                  <a:spcPct val="0"/>
                </a:spcBef>
              </a:pPr>
              <a:t>11</a:t>
            </a:fld>
            <a:endParaRPr lang="en-US" altLang="en-US"/>
          </a:p>
        </p:txBody>
      </p:sp>
      <p:sp>
        <p:nvSpPr>
          <p:cNvPr id="2867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4279900"/>
          </a:xfrm>
          <a:ln/>
        </p:spPr>
        <p:txBody>
          <a:bodyPr/>
          <a:lstStyle/>
          <a:p>
            <a:pPr>
              <a:defRPr/>
            </a:pPr>
            <a:r>
              <a:rPr lang="en-US" dirty="0" smtClean="0"/>
              <a:t>Ask </a:t>
            </a:r>
            <a:r>
              <a:rPr lang="en-US" dirty="0"/>
              <a:t>participants to read page </a:t>
            </a:r>
            <a:r>
              <a:rPr lang="en-US" dirty="0" smtClean="0"/>
              <a:t>12.</a:t>
            </a:r>
            <a:endParaRPr lang="en-US" dirty="0"/>
          </a:p>
          <a:p>
            <a:pPr>
              <a:defRPr/>
            </a:pPr>
            <a:endParaRPr lang="en-US" dirty="0"/>
          </a:p>
          <a:p>
            <a:pPr>
              <a:defRPr/>
            </a:pPr>
            <a:r>
              <a:rPr lang="en-US" dirty="0"/>
              <a:t>Allow one minute for participants to read page.</a:t>
            </a:r>
          </a:p>
          <a:p>
            <a:pPr>
              <a:defRPr/>
            </a:pPr>
            <a:endParaRPr lang="en-US" dirty="0"/>
          </a:p>
          <a:p>
            <a:pPr>
              <a:defRPr/>
            </a:pPr>
            <a:r>
              <a:rPr lang="en-US" dirty="0"/>
              <a:t>Pick two terms (one at a time) and ask if a participant can tell the class the meaning.  </a:t>
            </a:r>
          </a:p>
          <a:p>
            <a:pPr>
              <a:defRPr/>
            </a:pPr>
            <a:endParaRPr lang="en-US" dirty="0"/>
          </a:p>
          <a:p>
            <a:pPr>
              <a:defRPr/>
            </a:pPr>
            <a:r>
              <a:rPr lang="en-US" dirty="0"/>
              <a:t>Positively acknowledge responses</a:t>
            </a:r>
            <a:r>
              <a:rPr lang="en-US" dirty="0" smtClean="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44FBD451-E9A8-46A7-8224-8837921A9921}" type="slidenum">
              <a:rPr lang="en-US" altLang="en-US"/>
              <a:pPr>
                <a:spcBef>
                  <a:spcPct val="0"/>
                </a:spcBef>
              </a:pPr>
              <a:t>12</a:t>
            </a:fld>
            <a:endParaRPr lang="en-US" altLang="en-US"/>
          </a:p>
        </p:txBody>
      </p:sp>
      <p:sp>
        <p:nvSpPr>
          <p:cNvPr id="30723"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4457700"/>
          </a:xfrm>
          <a:ln/>
        </p:spPr>
        <p:txBody>
          <a:bodyPr/>
          <a:lstStyle/>
          <a:p>
            <a:pPr>
              <a:defRPr/>
            </a:pPr>
            <a:r>
              <a:rPr lang="en-US" dirty="0" smtClean="0"/>
              <a:t>Ask </a:t>
            </a:r>
            <a:r>
              <a:rPr lang="en-US" dirty="0"/>
              <a:t>participants to read page </a:t>
            </a:r>
            <a:r>
              <a:rPr lang="en-US" dirty="0" smtClean="0"/>
              <a:t>13.</a:t>
            </a:r>
            <a:endParaRPr lang="en-US" dirty="0"/>
          </a:p>
          <a:p>
            <a:pPr>
              <a:defRPr/>
            </a:pPr>
            <a:endParaRPr lang="en-US" dirty="0"/>
          </a:p>
          <a:p>
            <a:pPr>
              <a:defRPr/>
            </a:pPr>
            <a:r>
              <a:rPr lang="en-US" dirty="0"/>
              <a:t>Allow one minute for participants to read page.</a:t>
            </a:r>
          </a:p>
          <a:p>
            <a:pPr>
              <a:defRPr/>
            </a:pPr>
            <a:endParaRPr lang="en-US" dirty="0"/>
          </a:p>
          <a:p>
            <a:pPr>
              <a:defRPr/>
            </a:pPr>
            <a:r>
              <a:rPr lang="en-US" dirty="0"/>
              <a:t>Pick two terms (one at a time) and ask if a participant can tell the class the meaning.  </a:t>
            </a:r>
          </a:p>
          <a:p>
            <a:pPr>
              <a:defRPr/>
            </a:pPr>
            <a:endParaRPr lang="en-US" dirty="0"/>
          </a:p>
          <a:p>
            <a:pPr>
              <a:defRPr/>
            </a:pPr>
            <a:r>
              <a:rPr lang="en-US" dirty="0"/>
              <a:t>Positively acknowledge responses.</a:t>
            </a:r>
          </a:p>
          <a:p>
            <a:pPr marL="235562" indent="-235562">
              <a:lnSpc>
                <a:spcPct val="90000"/>
              </a:lnSpc>
              <a:defRPr/>
            </a:pP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EBC51805-398F-4F0B-9B2A-51BE6D93D725}" type="slidenum">
              <a:rPr lang="en-US" altLang="en-US"/>
              <a:pPr>
                <a:spcBef>
                  <a:spcPct val="0"/>
                </a:spcBef>
              </a:pPr>
              <a:t>13</a:t>
            </a:fld>
            <a:endParaRPr lang="en-US" altLang="en-US"/>
          </a:p>
        </p:txBody>
      </p:sp>
      <p:sp>
        <p:nvSpPr>
          <p:cNvPr id="32771"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4586287"/>
          </a:xfrm>
          <a:ln/>
        </p:spPr>
        <p:txBody>
          <a:bodyPr/>
          <a:lstStyle/>
          <a:p>
            <a:pPr>
              <a:defRPr/>
            </a:pPr>
            <a:r>
              <a:rPr lang="en-US" dirty="0"/>
              <a:t>Ask participants to read page </a:t>
            </a:r>
            <a:r>
              <a:rPr lang="en-US" dirty="0" smtClean="0"/>
              <a:t>14.</a:t>
            </a:r>
            <a:endParaRPr lang="en-US" dirty="0"/>
          </a:p>
          <a:p>
            <a:pPr>
              <a:defRPr/>
            </a:pPr>
            <a:endParaRPr lang="en-US" dirty="0"/>
          </a:p>
          <a:p>
            <a:pPr>
              <a:defRPr/>
            </a:pPr>
            <a:r>
              <a:rPr lang="en-US" dirty="0"/>
              <a:t>Allow one minute for participants to read page.</a:t>
            </a:r>
          </a:p>
          <a:p>
            <a:pPr>
              <a:defRPr/>
            </a:pPr>
            <a:endParaRPr lang="en-US" dirty="0"/>
          </a:p>
          <a:p>
            <a:pPr>
              <a:defRPr/>
            </a:pPr>
            <a:r>
              <a:rPr lang="en-US" dirty="0" smtClean="0"/>
              <a:t>Again, pick </a:t>
            </a:r>
            <a:r>
              <a:rPr lang="en-US" dirty="0"/>
              <a:t>two terms </a:t>
            </a:r>
            <a:r>
              <a:rPr lang="en-US" dirty="0" smtClean="0"/>
              <a:t>(recommend Hazardous Atmosphere and Hot Work) </a:t>
            </a:r>
            <a:r>
              <a:rPr lang="en-US" dirty="0"/>
              <a:t>and ask if a participant can tell the class the meaning.  </a:t>
            </a:r>
          </a:p>
          <a:p>
            <a:pPr>
              <a:defRPr/>
            </a:pPr>
            <a:endParaRPr lang="en-US" dirty="0"/>
          </a:p>
          <a:p>
            <a:pPr>
              <a:defRPr/>
            </a:pPr>
            <a:r>
              <a:rPr lang="en-US" dirty="0"/>
              <a:t>Positively acknowledge responses</a:t>
            </a:r>
            <a:r>
              <a:rPr lang="en-US" dirty="0" smtClean="0"/>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463590E9-B618-4AB0-B0DB-2C24DE2DDCF2}" type="slidenum">
              <a:rPr lang="en-US" altLang="en-US"/>
              <a:pPr>
                <a:spcBef>
                  <a:spcPct val="0"/>
                </a:spcBef>
              </a:pPr>
              <a:t>14</a:t>
            </a:fld>
            <a:endParaRPr lang="en-US" altLang="en-US"/>
          </a:p>
        </p:txBody>
      </p:sp>
      <p:sp>
        <p:nvSpPr>
          <p:cNvPr id="34819"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4662487"/>
          </a:xfrm>
          <a:ln/>
        </p:spPr>
        <p:txBody>
          <a:bodyPr/>
          <a:lstStyle/>
          <a:p>
            <a:pPr>
              <a:defRPr/>
            </a:pPr>
            <a:r>
              <a:rPr lang="en-US" dirty="0"/>
              <a:t>Ask participants to read page </a:t>
            </a:r>
            <a:r>
              <a:rPr lang="en-US" dirty="0" smtClean="0"/>
              <a:t>15.</a:t>
            </a:r>
            <a:endParaRPr lang="en-US" dirty="0"/>
          </a:p>
          <a:p>
            <a:pPr>
              <a:defRPr/>
            </a:pPr>
            <a:endParaRPr lang="en-US" dirty="0"/>
          </a:p>
          <a:p>
            <a:pPr>
              <a:defRPr/>
            </a:pPr>
            <a:r>
              <a:rPr lang="en-US" dirty="0"/>
              <a:t>Allow one minute for participants to read page.</a:t>
            </a:r>
          </a:p>
          <a:p>
            <a:pPr>
              <a:defRPr/>
            </a:pPr>
            <a:endParaRPr lang="en-US" dirty="0"/>
          </a:p>
          <a:p>
            <a:pPr>
              <a:defRPr/>
            </a:pPr>
            <a:r>
              <a:rPr lang="en-US" dirty="0"/>
              <a:t>Pick two terms (one at a time) and ask if a participant can tell the class the meaning.  </a:t>
            </a:r>
          </a:p>
          <a:p>
            <a:pPr>
              <a:defRPr/>
            </a:pPr>
            <a:endParaRPr lang="en-US" dirty="0"/>
          </a:p>
          <a:p>
            <a:pPr>
              <a:defRPr/>
            </a:pPr>
            <a:r>
              <a:rPr lang="en-US" dirty="0"/>
              <a:t>Positively acknowledge responses</a:t>
            </a:r>
            <a:r>
              <a:rPr lang="en-US" dirty="0" smtClean="0"/>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xfrm>
            <a:off x="709613" y="4459288"/>
            <a:ext cx="5683250" cy="4432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Ask participants to read page 16.</a:t>
            </a:r>
          </a:p>
          <a:p>
            <a:endParaRPr lang="en-US" altLang="en-US" dirty="0" smtClean="0"/>
          </a:p>
          <a:p>
            <a:r>
              <a:rPr lang="en-US" altLang="en-US" dirty="0" smtClean="0"/>
              <a:t>Allow one minute for participants to read page.</a:t>
            </a:r>
          </a:p>
          <a:p>
            <a:endParaRPr lang="en-US" altLang="en-US" dirty="0" smtClean="0"/>
          </a:p>
          <a:p>
            <a:r>
              <a:rPr lang="en-US" altLang="en-US" dirty="0" smtClean="0"/>
              <a:t>Pick two terms (one at a time) and ask if a participant can tell the class the meaning.  </a:t>
            </a:r>
          </a:p>
          <a:p>
            <a:endParaRPr lang="en-US" altLang="en-US" dirty="0" smtClean="0"/>
          </a:p>
          <a:p>
            <a:r>
              <a:rPr lang="en-US" altLang="en-US" dirty="0" smtClean="0"/>
              <a:t>Positively acknowledge responses.</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5D28AF8C-7D04-4DA7-B68A-D49414DA8FC9}" type="slidenum">
              <a:rPr lang="en-US" altLang="en-US"/>
              <a:pPr>
                <a:spcBef>
                  <a:spcPct val="0"/>
                </a:spcBef>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4B139F4D-A3FE-41CF-BF4B-97E3A9DE92BB}" type="slidenum">
              <a:rPr lang="en-US" altLang="en-US"/>
              <a:pPr>
                <a:spcBef>
                  <a:spcPct val="0"/>
                </a:spcBef>
              </a:pPr>
              <a:t>16</a:t>
            </a:fld>
            <a:endParaRPr lang="en-US" altLang="en-US"/>
          </a:p>
        </p:txBody>
      </p:sp>
      <p:sp>
        <p:nvSpPr>
          <p:cNvPr id="3891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3822700"/>
          </a:xfrm>
          <a:ln/>
        </p:spPr>
        <p:txBody>
          <a:bodyPr/>
          <a:lstStyle/>
          <a:p>
            <a:pPr>
              <a:defRPr/>
            </a:pPr>
            <a:r>
              <a:rPr lang="en-US" dirty="0"/>
              <a:t>Ask participants to read page </a:t>
            </a:r>
            <a:r>
              <a:rPr lang="en-US" dirty="0" smtClean="0"/>
              <a:t>17.</a:t>
            </a:r>
            <a:endParaRPr lang="en-US" dirty="0"/>
          </a:p>
          <a:p>
            <a:pPr>
              <a:defRPr/>
            </a:pPr>
            <a:endParaRPr lang="en-US" dirty="0"/>
          </a:p>
          <a:p>
            <a:pPr>
              <a:defRPr/>
            </a:pPr>
            <a:r>
              <a:rPr lang="en-US" dirty="0"/>
              <a:t>Allow one minute for participants to read page.</a:t>
            </a:r>
          </a:p>
          <a:p>
            <a:pPr>
              <a:defRPr/>
            </a:pPr>
            <a:endParaRPr lang="en-US" dirty="0"/>
          </a:p>
          <a:p>
            <a:pPr>
              <a:defRPr/>
            </a:pPr>
            <a:r>
              <a:rPr lang="en-US" dirty="0"/>
              <a:t>Pick two terms (one at a time) and ask if a participant can tell the class the meaning.  </a:t>
            </a:r>
          </a:p>
          <a:p>
            <a:pPr>
              <a:defRPr/>
            </a:pPr>
            <a:endParaRPr lang="en-US" dirty="0"/>
          </a:p>
          <a:p>
            <a:pPr>
              <a:defRPr/>
            </a:pPr>
            <a:r>
              <a:rPr lang="en-US" dirty="0"/>
              <a:t>Positively acknowledge responses</a:t>
            </a:r>
            <a:r>
              <a:rPr lang="en-US" dirty="0" smtClean="0"/>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0AAC305B-E1F4-47A6-9D6B-2DCAE6CA58FB}" type="slidenum">
              <a:rPr lang="en-US" altLang="en-US"/>
              <a:pPr>
                <a:spcBef>
                  <a:spcPct val="0"/>
                </a:spcBef>
              </a:pPr>
              <a:t>17</a:t>
            </a:fld>
            <a:endParaRPr lang="en-US" altLang="en-US"/>
          </a:p>
        </p:txBody>
      </p:sp>
      <p:sp>
        <p:nvSpPr>
          <p:cNvPr id="40963" name="Rectangle 2"/>
          <p:cNvSpPr>
            <a:spLocks noGrp="1" noRot="1" noChangeAspect="1" noChangeArrowheads="1" noTextEdit="1"/>
          </p:cNvSpPr>
          <p:nvPr>
            <p:ph type="sldImg"/>
          </p:nvPr>
        </p:nvSpPr>
        <p:spPr>
          <a:xfrm>
            <a:off x="1262063" y="747713"/>
            <a:ext cx="4578350" cy="3433762"/>
          </a:xfrm>
          <a:ln/>
        </p:spPr>
      </p:sp>
      <p:sp>
        <p:nvSpPr>
          <p:cNvPr id="40964" name="Rectangle 3"/>
          <p:cNvSpPr>
            <a:spLocks noGrp="1" noChangeArrowheads="1"/>
          </p:cNvSpPr>
          <p:nvPr>
            <p:ph type="body" idx="1"/>
          </p:nvPr>
        </p:nvSpPr>
        <p:spPr>
          <a:xfrm>
            <a:off x="946150" y="4457700"/>
            <a:ext cx="5210175" cy="422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solidFill>
                  <a:srgbClr val="000000"/>
                </a:solidFill>
              </a:rPr>
              <a:t>What are Confined Spaces?</a:t>
            </a:r>
          </a:p>
          <a:p>
            <a:endParaRPr lang="en-US" altLang="en-US" b="1" dirty="0" smtClean="0">
              <a:solidFill>
                <a:srgbClr val="000000"/>
              </a:solidFill>
            </a:endParaRPr>
          </a:p>
          <a:p>
            <a:r>
              <a:rPr lang="en-US" altLang="en-US" dirty="0" smtClean="0">
                <a:solidFill>
                  <a:srgbClr val="000000"/>
                </a:solidFill>
              </a:rPr>
              <a:t>Read page 18 and ask if there are questions.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712F870E-AA7A-4ED5-A0C1-C72DC1DC43F1}" type="slidenum">
              <a:rPr lang="en-US" altLang="en-US"/>
              <a:pPr>
                <a:spcBef>
                  <a:spcPct val="0"/>
                </a:spcBef>
              </a:pPr>
              <a:t>18</a:t>
            </a:fld>
            <a:endParaRPr lang="en-US" altLang="en-US"/>
          </a:p>
        </p:txBody>
      </p:sp>
      <p:sp>
        <p:nvSpPr>
          <p:cNvPr id="43011" name="Rectangle 2"/>
          <p:cNvSpPr>
            <a:spLocks noGrp="1" noRot="1" noChangeAspect="1" noChangeArrowheads="1" noTextEdit="1"/>
          </p:cNvSpPr>
          <p:nvPr>
            <p:ph type="sldImg"/>
          </p:nvPr>
        </p:nvSpPr>
        <p:spPr>
          <a:xfrm>
            <a:off x="1262063" y="747713"/>
            <a:ext cx="4578350" cy="3433762"/>
          </a:xfrm>
          <a:ln/>
        </p:spPr>
      </p:sp>
      <p:sp>
        <p:nvSpPr>
          <p:cNvPr id="43012" name="Rectangle 3"/>
          <p:cNvSpPr>
            <a:spLocks noGrp="1" noChangeArrowheads="1"/>
          </p:cNvSpPr>
          <p:nvPr>
            <p:ph type="body" idx="1"/>
          </p:nvPr>
        </p:nvSpPr>
        <p:spPr>
          <a:xfrm>
            <a:off x="946150" y="4457700"/>
            <a:ext cx="5210175" cy="3976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solidFill>
                  <a:srgbClr val="000000"/>
                </a:solidFill>
              </a:rPr>
              <a:t>What are Confined Spaces?</a:t>
            </a:r>
          </a:p>
          <a:p>
            <a:endParaRPr lang="en-US" altLang="en-US" b="1" dirty="0" smtClean="0">
              <a:solidFill>
                <a:srgbClr val="000000"/>
              </a:solidFill>
            </a:endParaRPr>
          </a:p>
          <a:p>
            <a:r>
              <a:rPr lang="en-US" altLang="en-US" dirty="0" smtClean="0">
                <a:solidFill>
                  <a:srgbClr val="000000"/>
                </a:solidFill>
              </a:rPr>
              <a:t>Ask a participant  to read the first paragraph.</a:t>
            </a:r>
          </a:p>
          <a:p>
            <a:endParaRPr lang="en-US" altLang="en-US" sz="800" dirty="0" smtClean="0">
              <a:solidFill>
                <a:srgbClr val="000000"/>
              </a:solidFill>
            </a:endParaRPr>
          </a:p>
          <a:p>
            <a:r>
              <a:rPr lang="en-US" altLang="en-US" dirty="0" smtClean="0">
                <a:solidFill>
                  <a:srgbClr val="000000"/>
                </a:solidFill>
              </a:rPr>
              <a:t>Ask if there are questions.</a:t>
            </a:r>
          </a:p>
          <a:p>
            <a:endParaRPr lang="en-US" altLang="en-US" sz="800" dirty="0" smtClean="0">
              <a:solidFill>
                <a:srgbClr val="000000"/>
              </a:solidFill>
            </a:endParaRPr>
          </a:p>
          <a:p>
            <a:r>
              <a:rPr lang="en-US" altLang="en-US" dirty="0" smtClean="0">
                <a:solidFill>
                  <a:srgbClr val="000000"/>
                </a:solidFill>
              </a:rPr>
              <a:t>Ask a participant to read the second paragraph.</a:t>
            </a:r>
          </a:p>
          <a:p>
            <a:endParaRPr lang="en-US" altLang="en-US" dirty="0" smtClean="0">
              <a:solidFill>
                <a:srgbClr val="000000"/>
              </a:solidFill>
            </a:endParaRPr>
          </a:p>
          <a:p>
            <a:r>
              <a:rPr lang="en-US" altLang="en-US" dirty="0" smtClean="0">
                <a:solidFill>
                  <a:srgbClr val="000000"/>
                </a:solidFill>
              </a:rPr>
              <a:t>	Ask what does engulf an entrant mean?</a:t>
            </a:r>
          </a:p>
          <a:p>
            <a:endParaRPr lang="en-US" altLang="en-US" b="1" dirty="0" smtClean="0">
              <a:solidFill>
                <a:srgbClr val="000000"/>
              </a:solidFill>
            </a:endParaRPr>
          </a:p>
          <a:p>
            <a:r>
              <a:rPr lang="en-US" altLang="en-US" b="1" dirty="0" smtClean="0"/>
              <a:t>Engulfment</a:t>
            </a:r>
            <a:r>
              <a:rPr lang="en-US" altLang="en-US" dirty="0" smtClean="0"/>
              <a:t> means the surrounding and effective capture of a person by a liquid or finely divided (</a:t>
            </a:r>
            <a:r>
              <a:rPr lang="en-US" altLang="en-US" dirty="0" err="1" smtClean="0"/>
              <a:t>flowable</a:t>
            </a:r>
            <a:r>
              <a:rPr lang="en-US" altLang="en-US" dirty="0" smtClean="0"/>
              <a:t>) solid substance that can be aspirated to cause death </a:t>
            </a:r>
            <a:endParaRPr lang="en-US" altLang="en-US" b="1" dirty="0" smtClean="0">
              <a:solidFill>
                <a:srgbClr val="000000"/>
              </a:solidFill>
            </a:endParaRPr>
          </a:p>
          <a:p>
            <a:endParaRPr lang="en-US" altLang="en-US" dirty="0" smtClean="0">
              <a:solidFill>
                <a:srgbClr val="000000"/>
              </a:solidFill>
            </a:endParaRPr>
          </a:p>
          <a:p>
            <a:r>
              <a:rPr lang="en-US" altLang="en-US" dirty="0" smtClean="0">
                <a:solidFill>
                  <a:srgbClr val="000000"/>
                </a:solidFill>
              </a:rPr>
              <a:t>Reiterate, that regardless of a formal definition of “confined space”:</a:t>
            </a:r>
          </a:p>
          <a:p>
            <a:r>
              <a:rPr lang="en-US" altLang="en-US" b="1" dirty="0" smtClean="0">
                <a:solidFill>
                  <a:srgbClr val="000000"/>
                </a:solidFill>
              </a:rPr>
              <a:t>If it looks like a confined space, treat it like a confined space!</a:t>
            </a:r>
          </a:p>
          <a:p>
            <a:endParaRPr lang="en-US" altLang="en-US" dirty="0" smtClean="0">
              <a:solidFill>
                <a:srgbClr val="000000"/>
              </a:solidFill>
            </a:endParaRPr>
          </a:p>
        </p:txBody>
      </p:sp>
      <p:pic>
        <p:nvPicPr>
          <p:cNvPr id="4301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088" y="6931025"/>
            <a:ext cx="592137" cy="5667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7913" y="6149975"/>
            <a:ext cx="66992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309A4DEF-530B-4F1E-A021-BF0E7BCA1DC2}" type="slidenum">
              <a:rPr lang="en-US" altLang="en-US"/>
              <a:pPr>
                <a:spcBef>
                  <a:spcPct val="0"/>
                </a:spcBef>
              </a:pPr>
              <a:t>19</a:t>
            </a:fld>
            <a:endParaRPr lang="en-US" altLang="en-US"/>
          </a:p>
        </p:txBody>
      </p:sp>
      <p:sp>
        <p:nvSpPr>
          <p:cNvPr id="45059" name="Rectangle 2"/>
          <p:cNvSpPr>
            <a:spLocks noGrp="1" noRot="1" noChangeAspect="1" noChangeArrowheads="1" noTextEdit="1"/>
          </p:cNvSpPr>
          <p:nvPr>
            <p:ph type="sldImg"/>
          </p:nvPr>
        </p:nvSpPr>
        <p:spPr>
          <a:xfrm>
            <a:off x="1262063" y="747713"/>
            <a:ext cx="4578350" cy="3433762"/>
          </a:xfrm>
          <a:ln/>
        </p:spPr>
      </p:sp>
      <p:sp>
        <p:nvSpPr>
          <p:cNvPr id="45060" name="Rectangle 3"/>
          <p:cNvSpPr>
            <a:spLocks noGrp="1" noChangeArrowheads="1"/>
          </p:cNvSpPr>
          <p:nvPr>
            <p:ph type="body" idx="1"/>
          </p:nvPr>
        </p:nvSpPr>
        <p:spPr>
          <a:xfrm>
            <a:off x="946150" y="4457700"/>
            <a:ext cx="5210175" cy="4357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solidFill>
                  <a:srgbClr val="000000"/>
                </a:solidFill>
              </a:rPr>
              <a:t>Common Shipboard Confined Spaces</a:t>
            </a:r>
          </a:p>
          <a:p>
            <a:endParaRPr lang="en-US" altLang="en-US" sz="800" b="1" dirty="0" smtClean="0">
              <a:solidFill>
                <a:srgbClr val="000000"/>
              </a:solidFill>
            </a:endParaRPr>
          </a:p>
          <a:p>
            <a:r>
              <a:rPr lang="en-US" altLang="en-US" dirty="0" smtClean="0">
                <a:solidFill>
                  <a:srgbClr val="000000"/>
                </a:solidFill>
              </a:rPr>
              <a:t>Read each bullet.</a:t>
            </a:r>
          </a:p>
          <a:p>
            <a:r>
              <a:rPr lang="en-US" altLang="en-US" dirty="0" smtClean="0">
                <a:solidFill>
                  <a:srgbClr val="000000"/>
                </a:solidFill>
              </a:rPr>
              <a:t>When finished, </a:t>
            </a:r>
            <a:r>
              <a:rPr lang="en-US" altLang="en-US" b="1" i="1" dirty="0" smtClean="0">
                <a:solidFill>
                  <a:srgbClr val="000000"/>
                </a:solidFill>
              </a:rPr>
              <a:t>ask if anyone has worked or could work in any of these spaces.</a:t>
            </a:r>
          </a:p>
          <a:p>
            <a:r>
              <a:rPr lang="en-US" altLang="en-US" dirty="0" smtClean="0">
                <a:solidFill>
                  <a:srgbClr val="000000"/>
                </a:solidFill>
              </a:rPr>
              <a:t>Key point:  Many of you have or will work in a very hazardous place!</a:t>
            </a:r>
          </a:p>
        </p:txBody>
      </p:sp>
      <p:pic>
        <p:nvPicPr>
          <p:cNvPr id="450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2675" y="6213475"/>
            <a:ext cx="6159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4100" y="5329238"/>
            <a:ext cx="6715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89C2BA9E-BA45-43EA-8E13-C7E098662C65}" type="slidenum">
              <a:rPr lang="en-US" altLang="en-US"/>
              <a:pPr>
                <a:spcBef>
                  <a:spcPct val="0"/>
                </a:spcBef>
              </a:pPr>
              <a:t>2</a:t>
            </a:fld>
            <a:endParaRPr lang="en-US" altLang="en-US"/>
          </a:p>
        </p:txBody>
      </p:sp>
      <p:sp>
        <p:nvSpPr>
          <p:cNvPr id="10243" name="Rectangle 7"/>
          <p:cNvSpPr txBox="1">
            <a:spLocks noGrp="1" noChangeArrowheads="1"/>
          </p:cNvSpPr>
          <p:nvPr/>
        </p:nvSpPr>
        <p:spPr bwMode="auto">
          <a:xfrm>
            <a:off x="4024313" y="8916988"/>
            <a:ext cx="30765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5" tIns="47112" rIns="94225" bIns="47112"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BC80C98-A7E7-4271-BE7A-177EFE00977D}" type="slidenum">
              <a:rPr lang="en-US" altLang="en-US">
                <a:cs typeface="Arial" charset="0"/>
              </a:rPr>
              <a:pPr algn="r" eaLnBrk="1" hangingPunct="1">
                <a:spcBef>
                  <a:spcPct val="0"/>
                </a:spcBef>
              </a:pPr>
              <a:t>2</a:t>
            </a:fld>
            <a:endParaRPr lang="en-US" altLang="en-US">
              <a:cs typeface="Arial" charset="0"/>
            </a:endParaRPr>
          </a:p>
        </p:txBody>
      </p:sp>
      <p:sp>
        <p:nvSpPr>
          <p:cNvPr id="10244" name="Rectangle 1026"/>
          <p:cNvSpPr>
            <a:spLocks noGrp="1" noRot="1" noChangeAspect="1" noChangeArrowheads="1" noTextEdit="1"/>
          </p:cNvSpPr>
          <p:nvPr>
            <p:ph type="sldImg"/>
          </p:nvPr>
        </p:nvSpPr>
        <p:spPr>
          <a:ln/>
        </p:spPr>
      </p:sp>
      <p:sp>
        <p:nvSpPr>
          <p:cNvPr id="106501" name="Rectangle 1027"/>
          <p:cNvSpPr>
            <a:spLocks noChangeArrowheads="1"/>
          </p:cNvSpPr>
          <p:nvPr/>
        </p:nvSpPr>
        <p:spPr bwMode="auto">
          <a:xfrm>
            <a:off x="631825" y="4459288"/>
            <a:ext cx="5681663"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5" tIns="47112" rIns="94225" bIns="47112"/>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defRPr/>
            </a:pPr>
            <a:r>
              <a:rPr lang="en-US" altLang="en-US" b="1" dirty="0" smtClean="0"/>
              <a:t>Working In and Around Confined Spaces</a:t>
            </a:r>
          </a:p>
          <a:p>
            <a:pPr>
              <a:defRPr/>
            </a:pPr>
            <a:endParaRPr lang="en-US" altLang="en-US" dirty="0"/>
          </a:p>
          <a:p>
            <a:pPr>
              <a:defRPr/>
            </a:pPr>
            <a:r>
              <a:rPr lang="en-US" altLang="en-US" dirty="0" smtClean="0"/>
              <a:t>Read each objective.</a:t>
            </a:r>
          </a:p>
          <a:p>
            <a:pPr>
              <a:defRPr/>
            </a:pPr>
            <a:endParaRPr lang="en-US" altLang="en-US" dirty="0"/>
          </a:p>
          <a:p>
            <a:pPr>
              <a:defRPr/>
            </a:pPr>
            <a:r>
              <a:rPr lang="en-US" altLang="en-US" dirty="0" smtClean="0"/>
              <a:t>After reading each objective ask </a:t>
            </a:r>
            <a:r>
              <a:rPr lang="en-US" altLang="en-US" b="1" i="1" dirty="0" smtClean="0"/>
              <a:t>“who in here work in confined space?”</a:t>
            </a:r>
          </a:p>
          <a:p>
            <a:pPr>
              <a:defRPr/>
            </a:pPr>
            <a:endParaRPr lang="en-US" altLang="en-US" dirty="0"/>
          </a:p>
          <a:p>
            <a:pPr>
              <a:defRPr/>
            </a:pPr>
            <a:r>
              <a:rPr lang="en-US" altLang="en-US" dirty="0" smtClean="0"/>
              <a:t>	</a:t>
            </a:r>
            <a:r>
              <a:rPr lang="en-US" altLang="en-US" b="1" i="1" dirty="0" smtClean="0"/>
              <a:t>Ask, what space on-board a vessel is more hazardous than a 	confined space?</a:t>
            </a:r>
          </a:p>
          <a:p>
            <a:pPr>
              <a:defRPr/>
            </a:pPr>
            <a:endParaRPr lang="en-US" altLang="en-US" dirty="0"/>
          </a:p>
          <a:p>
            <a:pPr>
              <a:defRPr/>
            </a:pPr>
            <a:r>
              <a:rPr lang="en-US" altLang="en-US" dirty="0" smtClean="0"/>
              <a:t>	</a:t>
            </a:r>
          </a:p>
          <a:p>
            <a:pPr>
              <a:defRPr/>
            </a:pPr>
            <a:r>
              <a:rPr lang="en-US" altLang="en-US" dirty="0"/>
              <a:t>	</a:t>
            </a:r>
            <a:r>
              <a:rPr lang="en-US" altLang="en-US" dirty="0" smtClean="0"/>
              <a:t>Target answer:  None</a:t>
            </a:r>
            <a:endParaRPr lang="en-US" altLang="en-US" dirty="0"/>
          </a:p>
          <a:p>
            <a:pPr marL="235562" indent="-235562" eaLnBrk="1" hangingPunct="1">
              <a:buFontTx/>
              <a:buChar char="•"/>
              <a:defRPr/>
            </a:pPr>
            <a:endParaRPr lang="en-US" altLang="en-US" dirty="0">
              <a:solidFill>
                <a:srgbClr val="FF0000"/>
              </a:solidFill>
            </a:endParaRPr>
          </a:p>
          <a:p>
            <a:pPr>
              <a:buFontTx/>
              <a:buChar char="•"/>
              <a:defRPr/>
            </a:pPr>
            <a:endParaRPr lang="en-US" altLang="en-US" dirty="0" smtClean="0">
              <a:solidFill>
                <a:srgbClr val="000000"/>
              </a:solidFill>
            </a:endParaRPr>
          </a:p>
          <a:p>
            <a:pPr>
              <a:buFontTx/>
              <a:buChar char="•"/>
              <a:defRPr/>
            </a:pPr>
            <a:endParaRPr lang="en-US" altLang="en-US" dirty="0" smtClean="0">
              <a:solidFill>
                <a:srgbClr val="CC0000"/>
              </a:solidFill>
            </a:endParaRPr>
          </a:p>
          <a:p>
            <a:pPr>
              <a:buFontTx/>
              <a:buChar char="•"/>
              <a:defRPr/>
            </a:pPr>
            <a:endParaRPr lang="en-US" altLang="en-US" dirty="0" smtClean="0"/>
          </a:p>
          <a:p>
            <a:pPr>
              <a:defRPr/>
            </a:pPr>
            <a:endParaRPr lang="en-US" altLang="en-US" dirty="0" smtClean="0">
              <a:solidFill>
                <a:srgbClr val="CC0000"/>
              </a:solidFill>
            </a:endParaRPr>
          </a:p>
          <a:p>
            <a:pPr>
              <a:buFontTx/>
              <a:buChar char="•"/>
              <a:defRPr/>
            </a:pPr>
            <a:endParaRPr lang="en-US" altLang="en-US" dirty="0" smtClean="0"/>
          </a:p>
          <a:p>
            <a:pPr>
              <a:defRPr/>
            </a:pPr>
            <a:r>
              <a:rPr lang="en-US" altLang="en-US" dirty="0" smtClean="0"/>
              <a:t> </a:t>
            </a:r>
          </a:p>
          <a:p>
            <a:pPr>
              <a:defRPr/>
            </a:pPr>
            <a:endParaRPr lang="en-US" altLang="en-US" dirty="0" smtClean="0"/>
          </a:p>
          <a:p>
            <a:pPr>
              <a:defRPr/>
            </a:pPr>
            <a:endParaRPr lang="en-US" altLang="en-US" dirty="0" smtClean="0"/>
          </a:p>
        </p:txBody>
      </p:sp>
      <p:pic>
        <p:nvPicPr>
          <p:cNvPr id="102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6775" y="5762625"/>
            <a:ext cx="671513"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600" y="6569075"/>
            <a:ext cx="6175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otes Placeholder 1"/>
          <p:cNvSpPr>
            <a:spLocks noGrp="1"/>
          </p:cNvSpPr>
          <p:nvPr>
            <p:ph type="body" idx="1"/>
          </p:nvPr>
        </p:nvSpPr>
        <p:spPr/>
        <p:txBody>
          <a:bodyPr/>
          <a:lstStyle/>
          <a:p>
            <a:pPr eaLnBrk="1" hangingPunct="1">
              <a:lnSpc>
                <a:spcPct val="85000"/>
              </a:lnSpc>
            </a:pPr>
            <a:r>
              <a:rPr lang="en-US" altLang="en-US" b="1" dirty="0" smtClean="0"/>
              <a:t>Introduction</a:t>
            </a:r>
          </a:p>
          <a:p>
            <a:pPr eaLnBrk="1" hangingPunct="1"/>
            <a:endParaRPr lang="en-US" altLang="en-US" dirty="0" smtClean="0"/>
          </a:p>
          <a:p>
            <a:pPr eaLnBrk="1" hangingPunct="1"/>
            <a:r>
              <a:rPr lang="en-US" altLang="en-US" dirty="0" smtClean="0"/>
              <a:t>Ask all participants to read to themselves.  Allow one minute for reading.</a:t>
            </a:r>
          </a:p>
          <a:p>
            <a:pPr eaLnBrk="1" hangingPunct="1"/>
            <a:endParaRPr lang="en-US" altLang="en-US" dirty="0" smtClean="0"/>
          </a:p>
          <a:p>
            <a:pPr eaLnBrk="1" hangingPunct="1"/>
            <a:r>
              <a:rPr lang="en-US" altLang="en-US" dirty="0" smtClean="0"/>
              <a:t>Ask if there are questions.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95392AF6-BEC0-42ED-85DF-63869E6F5BB9}" type="slidenum">
              <a:rPr lang="en-US" altLang="en-US"/>
              <a:pPr>
                <a:spcBef>
                  <a:spcPct val="0"/>
                </a:spcBef>
              </a:pPr>
              <a:t>20</a:t>
            </a:fld>
            <a:endParaRPr lang="en-US" altLang="en-US"/>
          </a:p>
        </p:txBody>
      </p:sp>
      <p:sp>
        <p:nvSpPr>
          <p:cNvPr id="47107"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4460875"/>
          </a:xfrm>
          <a:ln/>
        </p:spPr>
        <p:txBody>
          <a:bodyPr/>
          <a:lstStyle/>
          <a:p>
            <a:pPr>
              <a:defRPr/>
            </a:pPr>
            <a:r>
              <a:rPr lang="en-US" b="1" dirty="0" smtClean="0"/>
              <a:t>Why Go Into a Confined Space?</a:t>
            </a:r>
          </a:p>
          <a:p>
            <a:pPr>
              <a:defRPr/>
            </a:pPr>
            <a:endParaRPr lang="en-US" dirty="0" smtClean="0">
              <a:solidFill>
                <a:srgbClr val="000000"/>
              </a:solidFill>
              <a:effectLst>
                <a:outerShdw blurRad="38100" dist="38100" dir="2700000" algn="tl">
                  <a:srgbClr val="C0C0C0"/>
                </a:outerShdw>
              </a:effectLst>
            </a:endParaRPr>
          </a:p>
          <a:p>
            <a:pPr eaLnBrk="1" hangingPunct="1">
              <a:defRPr/>
            </a:pPr>
            <a:r>
              <a:rPr lang="en-US" altLang="en-US" dirty="0" smtClean="0"/>
              <a:t>Read and review page.</a:t>
            </a:r>
          </a:p>
          <a:p>
            <a:pPr eaLnBrk="1" hangingPunct="1">
              <a:defRPr/>
            </a:pPr>
            <a:endParaRPr lang="en-US" altLang="en-US" dirty="0" smtClean="0"/>
          </a:p>
          <a:p>
            <a:pPr eaLnBrk="1" hangingPunct="1">
              <a:defRPr/>
            </a:pPr>
            <a:r>
              <a:rPr lang="en-US" altLang="en-US" dirty="0" smtClean="0"/>
              <a:t>Ask if questions or comments.</a:t>
            </a: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5C4924D1-5681-4628-B49B-D2FD0F5DAE7E}" type="slidenum">
              <a:rPr lang="en-US" altLang="en-US"/>
              <a:pPr>
                <a:spcBef>
                  <a:spcPct val="0"/>
                </a:spcBef>
              </a:pPr>
              <a:t>21</a:t>
            </a:fld>
            <a:endParaRPr lang="en-US" altLang="en-US"/>
          </a:p>
        </p:txBody>
      </p:sp>
      <p:sp>
        <p:nvSpPr>
          <p:cNvPr id="49155" name="Rectangle 7"/>
          <p:cNvSpPr txBox="1">
            <a:spLocks noGrp="1" noChangeArrowheads="1"/>
          </p:cNvSpPr>
          <p:nvPr/>
        </p:nvSpPr>
        <p:spPr bwMode="auto">
          <a:xfrm>
            <a:off x="4024313" y="8916988"/>
            <a:ext cx="30765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5" tIns="47112" rIns="94225" bIns="47112"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8543C873-7C0B-4164-BC05-55B73C35BA8C}" type="slidenum">
              <a:rPr lang="en-US" altLang="en-US">
                <a:cs typeface="Arial" charset="0"/>
              </a:rPr>
              <a:pPr algn="r" eaLnBrk="1" hangingPunct="1">
                <a:spcBef>
                  <a:spcPct val="0"/>
                </a:spcBef>
              </a:pPr>
              <a:t>21</a:t>
            </a:fld>
            <a:endParaRPr lang="en-US" altLang="en-US">
              <a:cs typeface="Arial" charset="0"/>
            </a:endParaRPr>
          </a:p>
        </p:txBody>
      </p:sp>
      <p:sp>
        <p:nvSpPr>
          <p:cNvPr id="49156" name="Rectangle 1026"/>
          <p:cNvSpPr>
            <a:spLocks noGrp="1" noRot="1" noChangeAspect="1" noChangeArrowheads="1" noTextEdit="1"/>
          </p:cNvSpPr>
          <p:nvPr>
            <p:ph type="sldImg"/>
          </p:nvPr>
        </p:nvSpPr>
        <p:spPr>
          <a:ln/>
        </p:spPr>
      </p:sp>
      <p:sp>
        <p:nvSpPr>
          <p:cNvPr id="49157" name="Rectangle 1027"/>
          <p:cNvSpPr>
            <a:spLocks noChangeArrowheads="1"/>
          </p:cNvSpPr>
          <p:nvPr/>
        </p:nvSpPr>
        <p:spPr bwMode="auto">
          <a:xfrm>
            <a:off x="631825" y="4459288"/>
            <a:ext cx="568166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5" tIns="47112" rIns="94225" bIns="47112"/>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r>
              <a:rPr lang="en-US" altLang="en-US" sz="1100" b="1"/>
              <a:t> General Hazards</a:t>
            </a:r>
          </a:p>
          <a:p>
            <a:pPr>
              <a:buFontTx/>
              <a:buChar char="•"/>
            </a:pPr>
            <a:endParaRPr lang="en-US" altLang="en-US">
              <a:solidFill>
                <a:srgbClr val="000000"/>
              </a:solidFill>
            </a:endParaRPr>
          </a:p>
          <a:p>
            <a:r>
              <a:rPr lang="en-US" altLang="en-US">
                <a:solidFill>
                  <a:srgbClr val="000000"/>
                </a:solidFill>
              </a:rPr>
              <a:t>Ask a participant  to read the first half of the page.</a:t>
            </a:r>
          </a:p>
          <a:p>
            <a:endParaRPr lang="en-US" altLang="en-US" sz="800">
              <a:solidFill>
                <a:srgbClr val="000000"/>
              </a:solidFill>
            </a:endParaRPr>
          </a:p>
          <a:p>
            <a:r>
              <a:rPr lang="en-US" altLang="en-US">
                <a:solidFill>
                  <a:srgbClr val="000000"/>
                </a:solidFill>
              </a:rPr>
              <a:t>Ask if there are questions.</a:t>
            </a:r>
          </a:p>
          <a:p>
            <a:endParaRPr lang="en-US" altLang="en-US" sz="800">
              <a:solidFill>
                <a:srgbClr val="000000"/>
              </a:solidFill>
            </a:endParaRPr>
          </a:p>
          <a:p>
            <a:r>
              <a:rPr lang="en-US" altLang="en-US">
                <a:solidFill>
                  <a:srgbClr val="000000"/>
                </a:solidFill>
              </a:rPr>
              <a:t>Ask a participant to read the last half of the page.</a:t>
            </a:r>
          </a:p>
          <a:p>
            <a:pPr>
              <a:buFontTx/>
              <a:buChar char="•"/>
            </a:pPr>
            <a:endParaRPr lang="en-US" altLang="en-US">
              <a:solidFill>
                <a:srgbClr val="CC0000"/>
              </a:solidFill>
            </a:endParaRPr>
          </a:p>
          <a:p>
            <a:r>
              <a:rPr lang="en-US" altLang="en-US">
                <a:solidFill>
                  <a:srgbClr val="000000"/>
                </a:solidFill>
              </a:rPr>
              <a:t>Ask if there are questions.</a:t>
            </a:r>
          </a:p>
          <a:p>
            <a:pPr>
              <a:buFontTx/>
              <a:buChar char="•"/>
            </a:pPr>
            <a:endParaRPr lang="en-US" altLang="en-US"/>
          </a:p>
          <a:p>
            <a:endParaRPr lang="en-US" altLang="en-US">
              <a:solidFill>
                <a:srgbClr val="CC0000"/>
              </a:solidFill>
            </a:endParaRPr>
          </a:p>
          <a:p>
            <a:pPr>
              <a:buFontTx/>
              <a:buChar char="•"/>
            </a:pPr>
            <a:endParaRPr lang="en-US" altLang="en-US"/>
          </a:p>
          <a:p>
            <a:r>
              <a:rPr lang="en-US" altLang="en-US"/>
              <a:t> </a:t>
            </a:r>
          </a:p>
          <a:p>
            <a:endParaRPr lang="en-US" altLang="en-US"/>
          </a:p>
          <a:p>
            <a:endParaRPr lang="en-US" altLang="en-US"/>
          </a:p>
        </p:txBody>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B760BD1D-B66E-4448-B177-AA5BF23C25E4}" type="slidenum">
              <a:rPr lang="en-US" altLang="en-US"/>
              <a:pPr>
                <a:spcBef>
                  <a:spcPct val="0"/>
                </a:spcBef>
              </a:pPr>
              <a:t>22</a:t>
            </a:fld>
            <a:endParaRPr lang="en-US" altLang="en-US"/>
          </a:p>
        </p:txBody>
      </p:sp>
      <p:sp>
        <p:nvSpPr>
          <p:cNvPr id="51203"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4460875"/>
          </a:xfrm>
          <a:ln/>
        </p:spPr>
        <p:txBody>
          <a:bodyPr/>
          <a:lstStyle/>
          <a:p>
            <a:pPr>
              <a:defRPr/>
            </a:pPr>
            <a:r>
              <a:rPr lang="en-US" b="1" dirty="0" smtClean="0"/>
              <a:t>Hazards</a:t>
            </a:r>
          </a:p>
          <a:p>
            <a:pPr>
              <a:defRPr/>
            </a:pPr>
            <a:endParaRPr lang="en-US" b="1" dirty="0" smtClean="0"/>
          </a:p>
          <a:p>
            <a:pPr>
              <a:defRPr/>
            </a:pPr>
            <a:r>
              <a:rPr lang="en-US" dirty="0" smtClean="0"/>
              <a:t>Review line-by-line the “space” and corresponding “hazard”</a:t>
            </a:r>
          </a:p>
          <a:p>
            <a:pPr>
              <a:defRPr/>
            </a:pPr>
            <a:endParaRPr lang="en-US" dirty="0"/>
          </a:p>
          <a:p>
            <a:pPr>
              <a:defRPr/>
            </a:pPr>
            <a:r>
              <a:rPr lang="en-US" dirty="0" smtClean="0"/>
              <a:t>Ask if anyone has been exposed to each space/hazard and ask them to share an example from their work experience.</a:t>
            </a:r>
          </a:p>
          <a:p>
            <a:pPr marL="235562" indent="-235562">
              <a:lnSpc>
                <a:spcPct val="90000"/>
              </a:lnSpc>
              <a:defRPr/>
            </a:pPr>
            <a:endParaRPr lang="en-US" dirty="0" smtClean="0"/>
          </a:p>
        </p:txBody>
      </p:sp>
      <p:sp>
        <p:nvSpPr>
          <p:cNvPr id="51205" name="TextBox 2"/>
          <p:cNvSpPr txBox="1">
            <a:spLocks noChangeArrowheads="1"/>
          </p:cNvSpPr>
          <p:nvPr/>
        </p:nvSpPr>
        <p:spPr bwMode="auto">
          <a:xfrm>
            <a:off x="877888" y="7747000"/>
            <a:ext cx="5116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14" tIns="45807" rIns="91614" bIns="45807">
            <a:spAutoFit/>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396CF9E6-6A8D-402C-A34D-094CC1163BAD}" type="slidenum">
              <a:rPr lang="en-US" altLang="en-US"/>
              <a:pPr>
                <a:spcBef>
                  <a:spcPct val="0"/>
                </a:spcBef>
              </a:pPr>
              <a:t>23</a:t>
            </a:fld>
            <a:endParaRPr lang="en-US" altLang="en-US"/>
          </a:p>
        </p:txBody>
      </p:sp>
      <p:sp>
        <p:nvSpPr>
          <p:cNvPr id="53251"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4460875"/>
          </a:xfrm>
          <a:ln/>
        </p:spPr>
        <p:txBody>
          <a:bodyPr/>
          <a:lstStyle/>
          <a:p>
            <a:pPr>
              <a:defRPr/>
            </a:pPr>
            <a:r>
              <a:rPr lang="en-US" b="1" dirty="0" smtClean="0"/>
              <a:t>Evaluating Confined Spaces</a:t>
            </a:r>
          </a:p>
          <a:p>
            <a:pPr>
              <a:defRPr/>
            </a:pPr>
            <a:endParaRPr lang="en-US" b="1" dirty="0"/>
          </a:p>
          <a:p>
            <a:pPr>
              <a:defRPr/>
            </a:pPr>
            <a:r>
              <a:rPr lang="en-US" dirty="0" smtClean="0"/>
              <a:t>Read the opening statement.   </a:t>
            </a:r>
          </a:p>
          <a:p>
            <a:pPr>
              <a:defRPr/>
            </a:pPr>
            <a:endParaRPr lang="en-US" dirty="0"/>
          </a:p>
          <a:p>
            <a:pPr>
              <a:defRPr/>
            </a:pPr>
            <a:r>
              <a:rPr lang="en-US" dirty="0" smtClean="0"/>
              <a:t>Remind class of the ‘engulfment” definition learned earlier in class.  (see page 19)</a:t>
            </a:r>
          </a:p>
          <a:p>
            <a:pPr>
              <a:defRPr/>
            </a:pPr>
            <a:endParaRPr lang="en-US" dirty="0"/>
          </a:p>
          <a:p>
            <a:pPr>
              <a:defRPr/>
            </a:pPr>
            <a:r>
              <a:rPr lang="en-US" dirty="0" smtClean="0"/>
              <a:t>State:  “All of these conditions can be life threatening!”</a:t>
            </a:r>
          </a:p>
          <a:p>
            <a:pPr marL="235562" indent="-235562">
              <a:lnSpc>
                <a:spcPct val="90000"/>
              </a:lnSpc>
              <a:defRPr/>
            </a:pP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8A63F63A-77DE-4CAA-8A0B-075A3B25B584}" type="slidenum">
              <a:rPr lang="en-US" altLang="en-US">
                <a:solidFill>
                  <a:srgbClr val="000000"/>
                </a:solidFill>
              </a:rPr>
              <a:pPr>
                <a:spcBef>
                  <a:spcPct val="0"/>
                </a:spcBef>
              </a:pPr>
              <a:t>24</a:t>
            </a:fld>
            <a:endParaRPr lang="en-US" altLang="en-US">
              <a:solidFill>
                <a:srgbClr val="000000"/>
              </a:solidFill>
            </a:endParaRPr>
          </a:p>
        </p:txBody>
      </p:sp>
      <p:sp>
        <p:nvSpPr>
          <p:cNvPr id="55299"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31838" y="4541838"/>
            <a:ext cx="5683250" cy="3822700"/>
          </a:xfrm>
          <a:ln/>
        </p:spPr>
        <p:txBody>
          <a:bodyPr/>
          <a:lstStyle/>
          <a:p>
            <a:pPr>
              <a:defRPr/>
            </a:pPr>
            <a:r>
              <a:rPr lang="en-US" b="1" dirty="0" smtClean="0"/>
              <a:t>Physical Hazards </a:t>
            </a:r>
          </a:p>
          <a:p>
            <a:pPr>
              <a:defRPr/>
            </a:pPr>
            <a:endParaRPr lang="en-US" b="1" dirty="0"/>
          </a:p>
          <a:p>
            <a:pPr>
              <a:defRPr/>
            </a:pPr>
            <a:r>
              <a:rPr lang="en-US" dirty="0" smtClean="0"/>
              <a:t>Begin by saying “Let’s first discuss Physical Hazards..</a:t>
            </a:r>
          </a:p>
          <a:p>
            <a:pPr>
              <a:defRPr/>
            </a:pPr>
            <a:endParaRPr lang="en-US" dirty="0"/>
          </a:p>
          <a:p>
            <a:pPr>
              <a:defRPr/>
            </a:pPr>
            <a:r>
              <a:rPr lang="en-US" dirty="0" smtClean="0"/>
              <a:t>Ask for volunteer(s) to read each category.</a:t>
            </a:r>
          </a:p>
          <a:p>
            <a:pPr>
              <a:defRPr/>
            </a:pPr>
            <a:endParaRPr lang="en-US" dirty="0"/>
          </a:p>
          <a:p>
            <a:pPr>
              <a:defRPr/>
            </a:pPr>
            <a:r>
              <a:rPr lang="en-US" dirty="0" smtClean="0"/>
              <a:t>Ask if any questions after each section.</a:t>
            </a:r>
          </a:p>
          <a:p>
            <a:pPr>
              <a:defRPr/>
            </a:pPr>
            <a:endParaRPr lang="en-US" dirty="0"/>
          </a:p>
          <a:p>
            <a:pPr>
              <a:defRPr/>
            </a:pPr>
            <a:r>
              <a:rPr lang="en-US" dirty="0" smtClean="0"/>
              <a:t>Thank participants.</a:t>
            </a:r>
            <a:endParaRPr lang="en-US" dirty="0" smtClean="0">
              <a:solidFill>
                <a:srgbClr val="000000"/>
              </a:solidFill>
              <a:effectLst>
                <a:outerShdw blurRad="38100" dist="38100" dir="2700000" algn="tl">
                  <a:srgbClr val="C0C0C0"/>
                </a:outerShdw>
              </a:effectLs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341E14FA-6A07-4AEA-9A7A-525831E5F710}" type="slidenum">
              <a:rPr lang="en-US" altLang="en-US"/>
              <a:pPr>
                <a:spcBef>
                  <a:spcPct val="0"/>
                </a:spcBef>
              </a:pPr>
              <a:t>25</a:t>
            </a:fld>
            <a:endParaRPr lang="en-US" altLang="en-US"/>
          </a:p>
        </p:txBody>
      </p:sp>
      <p:sp>
        <p:nvSpPr>
          <p:cNvPr id="57347" name="Rectangle 2"/>
          <p:cNvSpPr>
            <a:spLocks noGrp="1" noRot="1" noChangeAspect="1" noChangeArrowheads="1" noTextEdit="1"/>
          </p:cNvSpPr>
          <p:nvPr>
            <p:ph type="sldImg"/>
          </p:nvPr>
        </p:nvSpPr>
        <p:spPr>
          <a:xfrm>
            <a:off x="1262063" y="747713"/>
            <a:ext cx="4578350" cy="3433762"/>
          </a:xfrm>
          <a:ln/>
        </p:spPr>
      </p:sp>
      <p:sp>
        <p:nvSpPr>
          <p:cNvPr id="132100" name="Rectangle 3"/>
          <p:cNvSpPr>
            <a:spLocks noGrp="1" noChangeArrowheads="1"/>
          </p:cNvSpPr>
          <p:nvPr>
            <p:ph type="body" idx="1"/>
          </p:nvPr>
        </p:nvSpPr>
        <p:spPr>
          <a:xfrm>
            <a:off x="946150" y="4457700"/>
            <a:ext cx="5210175" cy="435768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t>Ask for volunteer(s) to read each category.</a:t>
            </a:r>
          </a:p>
          <a:p>
            <a:pPr>
              <a:defRPr/>
            </a:pPr>
            <a:endParaRPr lang="en-US" dirty="0"/>
          </a:p>
          <a:p>
            <a:pPr>
              <a:defRPr/>
            </a:pPr>
            <a:r>
              <a:rPr lang="en-US" dirty="0"/>
              <a:t>Ask if any questions after each section.</a:t>
            </a:r>
          </a:p>
          <a:p>
            <a:pPr>
              <a:defRPr/>
            </a:pPr>
            <a:endParaRPr lang="en-US" dirty="0"/>
          </a:p>
          <a:p>
            <a:pPr>
              <a:defRPr/>
            </a:pPr>
            <a:r>
              <a:rPr lang="en-US" dirty="0"/>
              <a:t>Thank participants</a:t>
            </a:r>
            <a:r>
              <a:rPr lang="en-US" dirty="0" smtClean="0"/>
              <a:t>.</a:t>
            </a:r>
            <a:endParaRPr lang="en-US" alt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92643858-EEFD-4C2F-AC5E-BD4D644C9A47}" type="slidenum">
              <a:rPr lang="en-US" altLang="en-US">
                <a:solidFill>
                  <a:srgbClr val="000000"/>
                </a:solidFill>
              </a:rPr>
              <a:pPr>
                <a:spcBef>
                  <a:spcPct val="0"/>
                </a:spcBef>
              </a:pPr>
              <a:t>26</a:t>
            </a:fld>
            <a:endParaRPr lang="en-US" altLang="en-US">
              <a:solidFill>
                <a:srgbClr val="000000"/>
              </a:solidFill>
            </a:endParaRPr>
          </a:p>
        </p:txBody>
      </p:sp>
      <p:sp>
        <p:nvSpPr>
          <p:cNvPr id="5939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4460875"/>
          </a:xfrm>
          <a:ln/>
        </p:spPr>
        <p:txBody>
          <a:bodyPr/>
          <a:lstStyle/>
          <a:p>
            <a:pPr>
              <a:defRPr/>
            </a:pPr>
            <a:r>
              <a:rPr lang="en-US" b="1" dirty="0" smtClean="0"/>
              <a:t>Exercise- </a:t>
            </a:r>
            <a:r>
              <a:rPr lang="en-US" dirty="0" smtClean="0"/>
              <a:t>This is an individual exercise.  </a:t>
            </a:r>
          </a:p>
          <a:p>
            <a:pPr>
              <a:defRPr/>
            </a:pPr>
            <a:endParaRPr lang="en-US" b="1" dirty="0" smtClean="0"/>
          </a:p>
          <a:p>
            <a:pPr>
              <a:defRPr/>
            </a:pPr>
            <a:r>
              <a:rPr lang="en-US" dirty="0"/>
              <a:t>Ask participants to fill in the blanks in their training manual.  </a:t>
            </a:r>
            <a:endParaRPr lang="en-US" dirty="0" smtClean="0"/>
          </a:p>
          <a:p>
            <a:pPr>
              <a:defRPr/>
            </a:pPr>
            <a:endParaRPr lang="en-US" dirty="0"/>
          </a:p>
          <a:p>
            <a:pPr>
              <a:defRPr/>
            </a:pPr>
            <a:r>
              <a:rPr lang="en-US" dirty="0" smtClean="0"/>
              <a:t>Do each section one at a time.  </a:t>
            </a:r>
          </a:p>
          <a:p>
            <a:pPr>
              <a:defRPr/>
            </a:pPr>
            <a:endParaRPr lang="en-US" b="1" dirty="0"/>
          </a:p>
          <a:p>
            <a:pPr>
              <a:defRPr/>
            </a:pPr>
            <a:r>
              <a:rPr lang="en-US" dirty="0" smtClean="0"/>
              <a:t>Write answers onto flip chart or white board.</a:t>
            </a:r>
          </a:p>
        </p:txBody>
      </p:sp>
      <p:pic>
        <p:nvPicPr>
          <p:cNvPr id="5939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38" y="4729163"/>
            <a:ext cx="625475" cy="566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38" y="6843713"/>
            <a:ext cx="627062" cy="5524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C16749AF-493D-4E2E-A5A3-7322FC61A72B}" type="slidenum">
              <a:rPr lang="en-US" altLang="en-US">
                <a:solidFill>
                  <a:srgbClr val="000000"/>
                </a:solidFill>
              </a:rPr>
              <a:pPr>
                <a:spcBef>
                  <a:spcPct val="0"/>
                </a:spcBef>
              </a:pPr>
              <a:t>27</a:t>
            </a:fld>
            <a:endParaRPr lang="en-US" altLang="en-US">
              <a:solidFill>
                <a:srgbClr val="000000"/>
              </a:solidFill>
            </a:endParaRPr>
          </a:p>
        </p:txBody>
      </p:sp>
      <p:sp>
        <p:nvSpPr>
          <p:cNvPr id="61443"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4586287"/>
          </a:xfrm>
          <a:ln/>
        </p:spPr>
        <p:txBody>
          <a:bodyPr/>
          <a:lstStyle/>
          <a:p>
            <a:pPr eaLnBrk="1" hangingPunct="1">
              <a:defRPr/>
            </a:pPr>
            <a:r>
              <a:rPr lang="en-US" altLang="en-US" b="1" dirty="0"/>
              <a:t>Dangerous Atmosphere </a:t>
            </a:r>
            <a:r>
              <a:rPr lang="en-US" altLang="en-US" dirty="0"/>
              <a:t>(1915.11) (8 CCR  8355)</a:t>
            </a:r>
          </a:p>
          <a:p>
            <a:pPr eaLnBrk="1" hangingPunct="1">
              <a:defRPr/>
            </a:pPr>
            <a:endParaRPr lang="en-US" altLang="en-US" sz="800" b="1" dirty="0"/>
          </a:p>
          <a:p>
            <a:pPr>
              <a:defRPr/>
            </a:pPr>
            <a:r>
              <a:rPr lang="en-US" dirty="0" smtClean="0"/>
              <a:t>Have participants to read page 28.</a:t>
            </a:r>
          </a:p>
          <a:p>
            <a:pPr>
              <a:defRPr/>
            </a:pPr>
            <a:endParaRPr lang="en-US" dirty="0"/>
          </a:p>
          <a:p>
            <a:pPr>
              <a:defRPr/>
            </a:pPr>
            <a:r>
              <a:rPr lang="en-US" dirty="0" smtClean="0"/>
              <a:t>Ask for an example of a dangerous atmosphere:</a:t>
            </a:r>
          </a:p>
          <a:p>
            <a:pPr>
              <a:defRPr/>
            </a:pPr>
            <a:endParaRPr lang="en-US" dirty="0"/>
          </a:p>
          <a:p>
            <a:pPr>
              <a:defRPr/>
            </a:pPr>
            <a:r>
              <a:rPr lang="en-US" dirty="0" smtClean="0"/>
              <a:t>Target Answer:</a:t>
            </a:r>
          </a:p>
          <a:p>
            <a:pPr>
              <a:defRPr/>
            </a:pPr>
            <a:r>
              <a:rPr lang="en-US" dirty="0" smtClean="0"/>
              <a:t>Too </a:t>
            </a:r>
            <a:r>
              <a:rPr lang="en-US" dirty="0"/>
              <a:t>l</a:t>
            </a:r>
            <a:r>
              <a:rPr lang="en-US" dirty="0" smtClean="0"/>
              <a:t>ittle Oxygen</a:t>
            </a:r>
          </a:p>
          <a:p>
            <a:pPr>
              <a:defRPr/>
            </a:pPr>
            <a:r>
              <a:rPr lang="en-US" dirty="0" smtClean="0"/>
              <a:t>Too much oxygen</a:t>
            </a:r>
          </a:p>
          <a:p>
            <a:pPr>
              <a:defRPr/>
            </a:pPr>
            <a:r>
              <a:rPr lang="en-US" dirty="0" smtClean="0"/>
              <a:t>Danger of fire or explosion</a:t>
            </a:r>
          </a:p>
          <a:p>
            <a:pPr>
              <a:defRPr/>
            </a:pPr>
            <a:r>
              <a:rPr lang="en-US" dirty="0" smtClean="0"/>
              <a:t>Toxic fumes</a:t>
            </a:r>
          </a:p>
          <a:p>
            <a:pPr>
              <a:defRPr/>
            </a:pPr>
            <a:endParaRPr lang="en-US" dirty="0"/>
          </a:p>
          <a:p>
            <a:pPr>
              <a:defRPr/>
            </a:pPr>
            <a:r>
              <a:rPr lang="en-US" dirty="0" smtClean="0"/>
              <a:t>To reinforce answers read the remainder of the page.</a:t>
            </a:r>
          </a:p>
        </p:txBody>
      </p:sp>
      <p:pic>
        <p:nvPicPr>
          <p:cNvPr id="6144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5350" y="5837238"/>
            <a:ext cx="615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5350" y="5129213"/>
            <a:ext cx="6699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12A318AA-4589-4D66-8806-3E51FB00746A}" type="slidenum">
              <a:rPr lang="en-US" altLang="en-US"/>
              <a:pPr>
                <a:spcBef>
                  <a:spcPct val="0"/>
                </a:spcBef>
              </a:pPr>
              <a:t>28</a:t>
            </a:fld>
            <a:endParaRPr lang="en-US" altLang="en-US"/>
          </a:p>
        </p:txBody>
      </p:sp>
      <p:sp>
        <p:nvSpPr>
          <p:cNvPr id="63491" name="Rectangle 2"/>
          <p:cNvSpPr>
            <a:spLocks noGrp="1" noRot="1" noChangeAspect="1" noChangeArrowheads="1" noTextEdit="1"/>
          </p:cNvSpPr>
          <p:nvPr>
            <p:ph type="sldImg"/>
          </p:nvPr>
        </p:nvSpPr>
        <p:spPr>
          <a:xfrm>
            <a:off x="1262063" y="747713"/>
            <a:ext cx="4578350" cy="3433762"/>
          </a:xfrm>
          <a:ln/>
        </p:spPr>
      </p:sp>
      <p:sp>
        <p:nvSpPr>
          <p:cNvPr id="63492" name="Rectangle 3"/>
          <p:cNvSpPr>
            <a:spLocks noGrp="1" noChangeArrowheads="1"/>
          </p:cNvSpPr>
          <p:nvPr>
            <p:ph type="body" idx="1"/>
          </p:nvPr>
        </p:nvSpPr>
        <p:spPr>
          <a:xfrm>
            <a:off x="946150" y="4457700"/>
            <a:ext cx="5210175" cy="4459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smtClean="0"/>
              <a:t>Allow 2-3 minutes for participants to read this page to themselves.  </a:t>
            </a:r>
          </a:p>
          <a:p>
            <a:pPr>
              <a:spcBef>
                <a:spcPct val="0"/>
              </a:spcBef>
            </a:pPr>
            <a:endParaRPr lang="en-US" altLang="en-US" sz="800" dirty="0" smtClean="0"/>
          </a:p>
          <a:p>
            <a:pPr>
              <a:spcBef>
                <a:spcPct val="0"/>
              </a:spcBef>
            </a:pPr>
            <a:r>
              <a:rPr lang="en-US" altLang="en-US" dirty="0" smtClean="0"/>
              <a:t>Ask participants if they are aware if they had ever been </a:t>
            </a:r>
            <a:r>
              <a:rPr lang="en-US" altLang="en-US" dirty="0" err="1" smtClean="0"/>
              <a:t>exposured</a:t>
            </a:r>
            <a:r>
              <a:rPr lang="en-US" altLang="en-US" dirty="0" smtClean="0"/>
              <a:t> to any of these gasses or fumes.  If yes, ask them how.</a:t>
            </a:r>
          </a:p>
          <a:p>
            <a:pPr>
              <a:spcBef>
                <a:spcPct val="0"/>
              </a:spcBef>
            </a:pPr>
            <a:endParaRPr lang="en-US" altLang="en-US" dirty="0" smtClean="0"/>
          </a:p>
          <a:p>
            <a:pPr>
              <a:spcBef>
                <a:spcPct val="0"/>
              </a:spcBef>
            </a:pPr>
            <a:r>
              <a:rPr lang="en-US" altLang="en-US" dirty="0" smtClean="0"/>
              <a:t>Ask if there are questions.</a:t>
            </a:r>
            <a:r>
              <a:rPr lang="en-US" altLang="en-US" sz="800" dirty="0" smtClean="0"/>
              <a:t>	</a:t>
            </a:r>
            <a:endParaRPr lang="en-US" alt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E21C9FA7-6033-47C9-B40C-241F48C71BF2}" type="slidenum">
              <a:rPr lang="en-US" altLang="en-US">
                <a:solidFill>
                  <a:srgbClr val="000000"/>
                </a:solidFill>
              </a:rPr>
              <a:pPr>
                <a:spcBef>
                  <a:spcPct val="0"/>
                </a:spcBef>
              </a:pPr>
              <a:t>29</a:t>
            </a:fld>
            <a:endParaRPr lang="en-US" altLang="en-US">
              <a:solidFill>
                <a:srgbClr val="000000"/>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709613" y="4459288"/>
            <a:ext cx="5683250" cy="4460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Exercise</a:t>
            </a:r>
          </a:p>
          <a:p>
            <a:r>
              <a:rPr lang="en-US" altLang="en-US" b="1" dirty="0" smtClean="0"/>
              <a:t>A</a:t>
            </a:r>
            <a:r>
              <a:rPr lang="en-US" altLang="en-US" dirty="0" smtClean="0"/>
              <a:t>sk participants to complete each section. </a:t>
            </a:r>
          </a:p>
          <a:p>
            <a:r>
              <a:rPr lang="en-US" altLang="en-US" dirty="0" smtClean="0"/>
              <a:t>For each section ask </a:t>
            </a:r>
            <a:r>
              <a:rPr lang="en-US" altLang="en-US" b="1" dirty="0" smtClean="0"/>
              <a:t>“how could you become a victim to each 	of the following in a confined space?”</a:t>
            </a:r>
          </a:p>
          <a:p>
            <a:endParaRPr lang="en-US" altLang="en-US" b="1" dirty="0" smtClean="0"/>
          </a:p>
          <a:p>
            <a:endParaRPr lang="en-US" altLang="en-US" dirty="0" smtClean="0"/>
          </a:p>
          <a:p>
            <a:r>
              <a:rPr lang="en-US" altLang="en-US" dirty="0" smtClean="0"/>
              <a:t>Toxic fumes:  Working in or around a space where the following operations are welding, painting, cleaning, is being performed or where toxic substances were stored, such as a fuel tank.</a:t>
            </a:r>
          </a:p>
          <a:p>
            <a:endParaRPr lang="en-US" altLang="en-US" dirty="0" smtClean="0"/>
          </a:p>
          <a:p>
            <a:r>
              <a:rPr lang="en-US" altLang="en-US" dirty="0" smtClean="0"/>
              <a:t>Asphyxiation:  Working in or around a space where paint has been drying, or metal is corroding, etc.</a:t>
            </a:r>
          </a:p>
          <a:p>
            <a:endParaRPr lang="en-US" altLang="en-US" dirty="0" smtClean="0"/>
          </a:p>
          <a:p>
            <a:r>
              <a:rPr lang="en-US" altLang="en-US" dirty="0" smtClean="0"/>
              <a:t>Fire / Explosion:  Working in or around a space where hot work is being performed.</a:t>
            </a:r>
          </a:p>
        </p:txBody>
      </p:sp>
      <p:pic>
        <p:nvPicPr>
          <p:cNvPr id="6554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38" y="4799013"/>
            <a:ext cx="62547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6794500"/>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0588" y="5848350"/>
            <a:ext cx="671512"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1187450" y="728663"/>
            <a:ext cx="4695825" cy="3522662"/>
          </a:xfrm>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800" b="1" dirty="0" smtClean="0"/>
              <a:t>OSHA and You!</a:t>
            </a:r>
          </a:p>
          <a:p>
            <a:pPr eaLnBrk="1" hangingPunct="1"/>
            <a:endParaRPr lang="en-US" altLang="en-US" dirty="0" smtClean="0"/>
          </a:p>
          <a:p>
            <a:r>
              <a:rPr lang="en-US" altLang="en-US" sz="1400" dirty="0" smtClean="0"/>
              <a:t>Review OSHA origin and purpose.</a:t>
            </a:r>
          </a:p>
          <a:p>
            <a:endParaRPr lang="en-US" altLang="en-US" sz="1400" dirty="0" smtClean="0"/>
          </a:p>
          <a:p>
            <a:endParaRPr lang="en-US" altLang="en-US" sz="1400" dirty="0" smtClean="0"/>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3DA87B4E-94D8-4D53-80D7-8A0C608B560D}" type="slidenum">
              <a:rPr lang="en-US" altLang="en-US"/>
              <a:pPr>
                <a:spcBef>
                  <a:spcPct val="0"/>
                </a:spcBef>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70810D2A-CF77-4D19-AD7A-CE100E10CC33}" type="slidenum">
              <a:rPr lang="en-US" altLang="en-US">
                <a:solidFill>
                  <a:srgbClr val="000000"/>
                </a:solidFill>
              </a:rPr>
              <a:pPr>
                <a:spcBef>
                  <a:spcPct val="0"/>
                </a:spcBef>
              </a:pPr>
              <a:t>30</a:t>
            </a:fld>
            <a:endParaRPr lang="en-US" altLang="en-US">
              <a:solidFill>
                <a:srgbClr val="000000"/>
              </a:solidFill>
            </a:endParaRPr>
          </a:p>
        </p:txBody>
      </p:sp>
      <p:sp>
        <p:nvSpPr>
          <p:cNvPr id="67587"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xfrm>
            <a:off x="709613" y="4459288"/>
            <a:ext cx="5683250" cy="41465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defRPr/>
            </a:pPr>
            <a:r>
              <a:rPr lang="en-US" altLang="en-US" b="1" dirty="0" smtClean="0">
                <a:solidFill>
                  <a:schemeClr val="tx2"/>
                </a:solidFill>
                <a:latin typeface="Arial" panose="020B0604020202020204" pitchFamily="34" charset="0"/>
              </a:rPr>
              <a:t>What Went Wrong?</a:t>
            </a:r>
          </a:p>
          <a:p>
            <a:pPr>
              <a:lnSpc>
                <a:spcPct val="90000"/>
              </a:lnSpc>
              <a:defRPr/>
            </a:pPr>
            <a:endParaRPr lang="en-US" altLang="en-US" dirty="0" smtClean="0">
              <a:latin typeface="Arial" panose="020B0604020202020204" pitchFamily="34" charset="0"/>
            </a:endParaRPr>
          </a:p>
          <a:p>
            <a:pPr>
              <a:lnSpc>
                <a:spcPct val="90000"/>
              </a:lnSpc>
              <a:defRPr/>
            </a:pPr>
            <a:r>
              <a:rPr lang="en-US" altLang="en-US" dirty="0" smtClean="0">
                <a:latin typeface="Arial" panose="020B0604020202020204" pitchFamily="34" charset="0"/>
              </a:rPr>
              <a:t>Explain to the participants that this is a four minute exercise.</a:t>
            </a:r>
          </a:p>
          <a:p>
            <a:pPr>
              <a:lnSpc>
                <a:spcPct val="90000"/>
              </a:lnSpc>
              <a:defRPr/>
            </a:pPr>
            <a:endParaRPr lang="en-US" altLang="en-US" dirty="0">
              <a:latin typeface="Arial" panose="020B0604020202020204" pitchFamily="34" charset="0"/>
            </a:endParaRPr>
          </a:p>
          <a:p>
            <a:pPr>
              <a:lnSpc>
                <a:spcPct val="90000"/>
              </a:lnSpc>
              <a:defRPr/>
            </a:pPr>
            <a:r>
              <a:rPr lang="en-US" altLang="en-US" dirty="0" smtClean="0">
                <a:latin typeface="Arial" panose="020B0604020202020204" pitchFamily="34" charset="0"/>
              </a:rPr>
              <a:t>Have participants get together in groups of 2-3.</a:t>
            </a:r>
          </a:p>
          <a:p>
            <a:pPr>
              <a:lnSpc>
                <a:spcPct val="90000"/>
              </a:lnSpc>
              <a:defRPr/>
            </a:pPr>
            <a:endParaRPr lang="en-US" altLang="en-US" dirty="0">
              <a:latin typeface="Arial" panose="020B0604020202020204" pitchFamily="34" charset="0"/>
            </a:endParaRPr>
          </a:p>
          <a:p>
            <a:pPr marL="228600" indent="-228600">
              <a:lnSpc>
                <a:spcPct val="90000"/>
              </a:lnSpc>
              <a:buFontTx/>
              <a:buAutoNum type="arabicPeriod"/>
              <a:defRPr/>
            </a:pPr>
            <a:r>
              <a:rPr lang="en-US" altLang="en-US" dirty="0" smtClean="0">
                <a:latin typeface="Arial" panose="020B0604020202020204" pitchFamily="34" charset="0"/>
              </a:rPr>
              <a:t>Ask them to watch the one minute video and, as they watch, look for what was wrong.</a:t>
            </a:r>
          </a:p>
          <a:p>
            <a:pPr marL="228600" indent="-228600">
              <a:lnSpc>
                <a:spcPct val="90000"/>
              </a:lnSpc>
              <a:buFontTx/>
              <a:buAutoNum type="arabicPeriod"/>
              <a:defRPr/>
            </a:pPr>
            <a:endParaRPr lang="en-US" altLang="en-US" dirty="0">
              <a:latin typeface="Arial" panose="020B0604020202020204" pitchFamily="34" charset="0"/>
            </a:endParaRPr>
          </a:p>
          <a:p>
            <a:pPr marL="228600" indent="-228600">
              <a:lnSpc>
                <a:spcPct val="90000"/>
              </a:lnSpc>
              <a:buFontTx/>
              <a:buAutoNum type="arabicPeriod"/>
              <a:defRPr/>
            </a:pPr>
            <a:r>
              <a:rPr lang="en-US" altLang="en-US" dirty="0" smtClean="0">
                <a:latin typeface="Arial" panose="020B0604020202020204" pitchFamily="34" charset="0"/>
              </a:rPr>
              <a:t>After the video give them two minutes to discuss “what should have been done differently.”</a:t>
            </a:r>
            <a:endParaRPr lang="en-US" altLang="en-US" dirty="0">
              <a:latin typeface="Arial" panose="020B0604020202020204" pitchFamily="34" charset="0"/>
            </a:endParaRPr>
          </a:p>
          <a:p>
            <a:pPr marL="228600" indent="-228600">
              <a:lnSpc>
                <a:spcPct val="90000"/>
              </a:lnSpc>
              <a:buFontTx/>
              <a:buAutoNum type="arabicPeriod"/>
              <a:defRPr/>
            </a:pPr>
            <a:endParaRPr lang="en-US" altLang="en-US" dirty="0" smtClean="0">
              <a:latin typeface="Arial" panose="020B0604020202020204" pitchFamily="34" charset="0"/>
            </a:endParaRPr>
          </a:p>
          <a:p>
            <a:pPr marL="228600" indent="-228600">
              <a:lnSpc>
                <a:spcPct val="90000"/>
              </a:lnSpc>
              <a:buFontTx/>
              <a:buAutoNum type="arabicPeriod"/>
              <a:defRPr/>
            </a:pPr>
            <a:r>
              <a:rPr lang="en-US" altLang="en-US" dirty="0" smtClean="0">
                <a:latin typeface="Arial" panose="020B0604020202020204" pitchFamily="34" charset="0"/>
              </a:rPr>
              <a:t>Request one response from the  “spokesperson” from each group.  Go around the room until all input is complete.  Add input if needed.</a:t>
            </a:r>
          </a:p>
          <a:p>
            <a:pPr>
              <a:lnSpc>
                <a:spcPct val="90000"/>
              </a:lnSpc>
              <a:defRPr/>
            </a:pPr>
            <a:endParaRPr lang="en-US" altLang="en-US" dirty="0" smtClean="0">
              <a:latin typeface="Arial" panose="020B0604020202020204" pitchFamily="34" charset="0"/>
            </a:endParaRPr>
          </a:p>
          <a:p>
            <a:pPr>
              <a:lnSpc>
                <a:spcPct val="90000"/>
              </a:lnSpc>
              <a:defRPr/>
            </a:pPr>
            <a:r>
              <a:rPr lang="en-US" altLang="en-US" dirty="0" smtClean="0">
                <a:latin typeface="Arial" panose="020B0604020202020204" pitchFamily="34" charset="0"/>
              </a:rPr>
              <a:t>Be prepared to provide answers not given by participants.  Thank participants.</a:t>
            </a:r>
            <a:endParaRPr lang="en-US" altLang="en-US" i="1" dirty="0" smtClean="0">
              <a:solidFill>
                <a:srgbClr val="000000"/>
              </a:solidFill>
              <a:latin typeface="CommonBullets" pitchFamily="34" charset="2"/>
            </a:endParaRPr>
          </a:p>
        </p:txBody>
      </p:sp>
      <p:pic>
        <p:nvPicPr>
          <p:cNvPr id="675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4713" y="4846638"/>
            <a:ext cx="6572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ECD5B627-9337-43C3-85D2-60D7A0D97FB6}" type="slidenum">
              <a:rPr lang="en-US" altLang="en-US"/>
              <a:pPr>
                <a:spcBef>
                  <a:spcPct val="0"/>
                </a:spcBef>
              </a:pPr>
              <a:t>31</a:t>
            </a:fld>
            <a:endParaRPr lang="en-US" altLang="en-US"/>
          </a:p>
        </p:txBody>
      </p:sp>
      <p:sp>
        <p:nvSpPr>
          <p:cNvPr id="6963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743575" cy="4051300"/>
          </a:xfrm>
          <a:ln/>
        </p:spPr>
        <p:txBody>
          <a:bodyPr/>
          <a:lstStyle/>
          <a:p>
            <a:pPr>
              <a:defRPr/>
            </a:pPr>
            <a:r>
              <a:rPr lang="en-US" dirty="0" smtClean="0"/>
              <a:t>Explain to class that they will be using this information to complete an activity on the following page.</a:t>
            </a:r>
          </a:p>
          <a:p>
            <a:pPr>
              <a:defRPr/>
            </a:pPr>
            <a:endParaRPr lang="en-US" dirty="0"/>
          </a:p>
          <a:p>
            <a:pPr>
              <a:defRPr/>
            </a:pPr>
            <a:r>
              <a:rPr lang="en-US" dirty="0" smtClean="0"/>
              <a:t>Read page 32 to the class.</a:t>
            </a:r>
          </a:p>
          <a:p>
            <a:pPr>
              <a:defRPr/>
            </a:pPr>
            <a:endParaRPr lang="en-US" dirty="0"/>
          </a:p>
          <a:p>
            <a:pPr>
              <a:defRPr/>
            </a:pPr>
            <a:r>
              <a:rPr lang="en-US" dirty="0" smtClean="0"/>
              <a:t>Remind  class of the significant dangers working in confined spaces.</a:t>
            </a:r>
          </a:p>
          <a:p>
            <a:pPr>
              <a:defRPr/>
            </a:pPr>
            <a:endParaRPr lang="en-US" dirty="0"/>
          </a:p>
          <a:p>
            <a:pPr>
              <a:defRPr/>
            </a:pPr>
            <a:r>
              <a:rPr lang="en-US" dirty="0" smtClean="0"/>
              <a:t>State:  These are just 4 examples of the accidents with fatal outcomes.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AE5227E0-C426-4340-A0F6-09A65E53F958}" type="slidenum">
              <a:rPr lang="en-US" altLang="en-US"/>
              <a:pPr>
                <a:spcBef>
                  <a:spcPct val="0"/>
                </a:spcBef>
              </a:pPr>
              <a:t>32</a:t>
            </a:fld>
            <a:endParaRPr lang="en-US" altLang="en-US"/>
          </a:p>
        </p:txBody>
      </p:sp>
      <p:sp>
        <p:nvSpPr>
          <p:cNvPr id="71683"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4279900"/>
          </a:xfrm>
          <a:ln/>
        </p:spPr>
        <p:txBody>
          <a:bodyPr/>
          <a:lstStyle/>
          <a:p>
            <a:pPr marL="235562" indent="-235562" algn="just">
              <a:lnSpc>
                <a:spcPct val="90000"/>
              </a:lnSpc>
              <a:spcAft>
                <a:spcPct val="30000"/>
              </a:spcAft>
              <a:defRPr/>
            </a:pPr>
            <a:r>
              <a:rPr lang="en-US" dirty="0" smtClean="0"/>
              <a:t>Have </a:t>
            </a:r>
            <a:r>
              <a:rPr lang="en-US" dirty="0"/>
              <a:t>participants get into their groups and complete the table on </a:t>
            </a:r>
            <a:r>
              <a:rPr lang="en-US" dirty="0" smtClean="0"/>
              <a:t>page </a:t>
            </a:r>
            <a:r>
              <a:rPr lang="en-US" dirty="0"/>
              <a:t>33 based on the information presented </a:t>
            </a:r>
            <a:r>
              <a:rPr lang="en-US" dirty="0" smtClean="0"/>
              <a:t>from</a:t>
            </a:r>
            <a:r>
              <a:rPr lang="en-US" baseline="0" dirty="0" smtClean="0"/>
              <a:t> </a:t>
            </a:r>
            <a:r>
              <a:rPr lang="en-US" dirty="0" smtClean="0"/>
              <a:t>page </a:t>
            </a:r>
            <a:r>
              <a:rPr lang="en-US" dirty="0"/>
              <a:t>32.</a:t>
            </a:r>
          </a:p>
          <a:p>
            <a:pPr marL="235562" indent="-235562" algn="just">
              <a:lnSpc>
                <a:spcPct val="90000"/>
              </a:lnSpc>
              <a:spcAft>
                <a:spcPct val="30000"/>
              </a:spcAft>
              <a:defRPr/>
            </a:pPr>
            <a:endParaRPr lang="en-US" dirty="0"/>
          </a:p>
          <a:p>
            <a:pPr marL="235562" indent="-235562" algn="just">
              <a:lnSpc>
                <a:spcPct val="90000"/>
              </a:lnSpc>
              <a:spcAft>
                <a:spcPct val="30000"/>
              </a:spcAft>
              <a:defRPr/>
            </a:pPr>
            <a:r>
              <a:rPr lang="en-US" dirty="0"/>
              <a:t>Ask a spokesperson from each group to share their written responses for each tragedy</a:t>
            </a:r>
            <a:r>
              <a:rPr lang="en-US" dirty="0" smtClean="0"/>
              <a:t>.</a:t>
            </a:r>
          </a:p>
          <a:p>
            <a:pPr marL="235562" indent="-235562" algn="just">
              <a:lnSpc>
                <a:spcPct val="90000"/>
              </a:lnSpc>
              <a:spcAft>
                <a:spcPct val="30000"/>
              </a:spcAft>
              <a:defRPr/>
            </a:pPr>
            <a:endParaRPr lang="en-US" dirty="0"/>
          </a:p>
          <a:p>
            <a:pPr marL="235562" indent="-235562" algn="just">
              <a:lnSpc>
                <a:spcPct val="90000"/>
              </a:lnSpc>
              <a:spcAft>
                <a:spcPct val="30000"/>
              </a:spcAft>
              <a:defRPr/>
            </a:pPr>
            <a:r>
              <a:rPr lang="en-US" altLang="en-US" dirty="0">
                <a:latin typeface="Arial" panose="020B0604020202020204" pitchFamily="34" charset="0"/>
              </a:rPr>
              <a:t>Be prepared to provide answers not given by participants.  Thank participants</a:t>
            </a:r>
            <a:endParaRPr lang="en-US" dirty="0"/>
          </a:p>
          <a:p>
            <a:pPr marL="235562" indent="-235562" algn="just">
              <a:lnSpc>
                <a:spcPct val="90000"/>
              </a:lnSpc>
              <a:spcAft>
                <a:spcPct val="30000"/>
              </a:spcAft>
              <a:defRPr/>
            </a:pPr>
            <a:endParaRPr lang="en-US" dirty="0"/>
          </a:p>
          <a:p>
            <a:pPr marL="235562" indent="-235562" algn="just">
              <a:lnSpc>
                <a:spcPct val="90000"/>
              </a:lnSpc>
              <a:spcAft>
                <a:spcPct val="30000"/>
              </a:spcAft>
              <a:defRPr/>
            </a:pPr>
            <a:r>
              <a:rPr lang="en-US" dirty="0"/>
              <a:t>Ask if any questions</a:t>
            </a:r>
            <a:r>
              <a:rPr lang="en-US" dirty="0" smtClean="0"/>
              <a:t>.</a:t>
            </a:r>
          </a:p>
        </p:txBody>
      </p:sp>
      <p:pic>
        <p:nvPicPr>
          <p:cNvPr id="716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13" y="4846638"/>
            <a:ext cx="62547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2B19D219-D4F8-41C4-8BF9-039A2DE80B78}" type="slidenum">
              <a:rPr lang="en-US" altLang="en-US"/>
              <a:pPr>
                <a:spcBef>
                  <a:spcPct val="0"/>
                </a:spcBef>
              </a:pPr>
              <a:t>33</a:t>
            </a:fld>
            <a:endParaRPr lang="en-US" altLang="en-US"/>
          </a:p>
        </p:txBody>
      </p:sp>
      <p:sp>
        <p:nvSpPr>
          <p:cNvPr id="73731"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3898900"/>
          </a:xfrm>
          <a:ln/>
        </p:spPr>
        <p:txBody>
          <a:bodyPr/>
          <a:lstStyle/>
          <a:p>
            <a:pPr>
              <a:defRPr/>
            </a:pPr>
            <a:r>
              <a:rPr lang="en-US" b="1" dirty="0" smtClean="0"/>
              <a:t>Safe entry procedures</a:t>
            </a:r>
          </a:p>
          <a:p>
            <a:pPr>
              <a:defRPr/>
            </a:pPr>
            <a:endParaRPr lang="en-US" b="1" dirty="0"/>
          </a:p>
          <a:p>
            <a:pPr>
              <a:defRPr/>
            </a:pPr>
            <a:r>
              <a:rPr lang="en-US" dirty="0" smtClean="0"/>
              <a:t>Read page 34.</a:t>
            </a:r>
          </a:p>
          <a:p>
            <a:pPr>
              <a:defRPr/>
            </a:pPr>
            <a:endParaRPr lang="en-US" dirty="0" smtClean="0"/>
          </a:p>
          <a:p>
            <a:pPr>
              <a:defRPr/>
            </a:pPr>
            <a:r>
              <a:rPr lang="en-US" dirty="0" smtClean="0"/>
              <a:t>Ask if there are questions.</a:t>
            </a:r>
          </a:p>
          <a:p>
            <a:pPr>
              <a:defRPr/>
            </a:pPr>
            <a:endParaRPr lang="en-US" dirty="0"/>
          </a:p>
          <a:p>
            <a:pPr>
              <a:defRPr/>
            </a:pPr>
            <a:r>
              <a:rPr lang="en-US" dirty="0" smtClean="0"/>
              <a:t>Say, “Lets start with recognition.” </a:t>
            </a:r>
          </a:p>
          <a:p>
            <a:pPr>
              <a:defRPr/>
            </a:pPr>
            <a:endParaRPr lang="en-US" dirty="0"/>
          </a:p>
          <a:p>
            <a:pPr>
              <a:defRPr/>
            </a:pPr>
            <a:r>
              <a:rPr lang="en-US" dirty="0" smtClean="0"/>
              <a:t>Ask participants to turn the page.</a:t>
            </a:r>
            <a:endParaRPr lang="en-US" dirty="0" smtClean="0">
              <a:solidFill>
                <a:srgbClr val="000000"/>
              </a:solidFill>
              <a:effectLst>
                <a:outerShdw blurRad="38100" dist="38100" dir="2700000" algn="tl">
                  <a:srgbClr val="C0C0C0"/>
                </a:outerShdw>
              </a:effectLs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D449587E-A6B0-47C9-ABF6-1FB29B599F2D}" type="slidenum">
              <a:rPr lang="en-US" altLang="en-US"/>
              <a:pPr>
                <a:spcBef>
                  <a:spcPct val="0"/>
                </a:spcBef>
              </a:pPr>
              <a:t>34</a:t>
            </a:fld>
            <a:endParaRPr lang="en-US" altLang="en-US"/>
          </a:p>
        </p:txBody>
      </p:sp>
      <p:sp>
        <p:nvSpPr>
          <p:cNvPr id="75779" name="Rectangle 7"/>
          <p:cNvSpPr txBox="1">
            <a:spLocks noGrp="1" noChangeArrowheads="1"/>
          </p:cNvSpPr>
          <p:nvPr/>
        </p:nvSpPr>
        <p:spPr bwMode="auto">
          <a:xfrm>
            <a:off x="4024313" y="8916988"/>
            <a:ext cx="30765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5" tIns="47112" rIns="94225" bIns="47112"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86460A95-3AA8-4FD1-A61E-55253DC67485}" type="slidenum">
              <a:rPr lang="en-US" altLang="en-US">
                <a:cs typeface="Arial" charset="0"/>
              </a:rPr>
              <a:pPr algn="r" eaLnBrk="1" hangingPunct="1">
                <a:spcBef>
                  <a:spcPct val="0"/>
                </a:spcBef>
              </a:pPr>
              <a:t>34</a:t>
            </a:fld>
            <a:endParaRPr lang="en-US" altLang="en-US">
              <a:cs typeface="Arial" charset="0"/>
            </a:endParaRPr>
          </a:p>
        </p:txBody>
      </p:sp>
      <p:sp>
        <p:nvSpPr>
          <p:cNvPr id="75780" name="Rectangle 1026"/>
          <p:cNvSpPr>
            <a:spLocks noGrp="1" noRot="1" noChangeAspect="1" noChangeArrowheads="1" noTextEdit="1"/>
          </p:cNvSpPr>
          <p:nvPr>
            <p:ph type="sldImg"/>
          </p:nvPr>
        </p:nvSpPr>
        <p:spPr>
          <a:ln/>
        </p:spPr>
      </p:sp>
      <p:sp>
        <p:nvSpPr>
          <p:cNvPr id="141317" name="Rectangle 1027"/>
          <p:cNvSpPr>
            <a:spLocks noChangeArrowheads="1"/>
          </p:cNvSpPr>
          <p:nvPr/>
        </p:nvSpPr>
        <p:spPr bwMode="auto">
          <a:xfrm>
            <a:off x="631825" y="4459288"/>
            <a:ext cx="568166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5" tIns="47112" rIns="94225" bIns="47112"/>
          <a:lstStyle>
            <a:lvl1pPr marL="171450" indent="-171450">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indent="0" eaLnBrk="1" hangingPunct="1">
              <a:defRPr/>
            </a:pPr>
            <a:r>
              <a:rPr lang="en-US" altLang="en-US" b="1" dirty="0" smtClean="0"/>
              <a:t>Safe entry </a:t>
            </a:r>
          </a:p>
          <a:p>
            <a:pPr marL="0" indent="0" eaLnBrk="1" hangingPunct="1">
              <a:defRPr/>
            </a:pPr>
            <a:endParaRPr lang="en-US" altLang="en-US" b="1" dirty="0" smtClean="0"/>
          </a:p>
          <a:p>
            <a:pPr eaLnBrk="1" hangingPunct="1">
              <a:defRPr/>
            </a:pPr>
            <a:r>
              <a:rPr lang="en-US" altLang="en-US" dirty="0" smtClean="0"/>
              <a:t>Have participants read Safety Entry section to themselves and be prepared to summarize the paragraph.</a:t>
            </a:r>
          </a:p>
          <a:p>
            <a:pPr eaLnBrk="1" hangingPunct="1">
              <a:defRPr/>
            </a:pPr>
            <a:endParaRPr lang="en-US" altLang="en-US" dirty="0" smtClean="0"/>
          </a:p>
          <a:p>
            <a:pPr eaLnBrk="1" hangingPunct="1">
              <a:defRPr/>
            </a:pPr>
            <a:r>
              <a:rPr lang="en-US" altLang="en-US" dirty="0" smtClean="0"/>
              <a:t>Ask if questions.</a:t>
            </a:r>
          </a:p>
          <a:p>
            <a:pPr eaLnBrk="1" hangingPunct="1">
              <a:defRPr/>
            </a:pPr>
            <a:endParaRPr lang="en-US" altLang="en-US" dirty="0" smtClean="0"/>
          </a:p>
          <a:p>
            <a:pPr eaLnBrk="1" hangingPunct="1">
              <a:defRPr/>
            </a:pPr>
            <a:r>
              <a:rPr lang="en-US" altLang="en-US" dirty="0" smtClean="0"/>
              <a:t>Ask a volunteer to summarize the paragraph.</a:t>
            </a:r>
          </a:p>
          <a:p>
            <a:pPr marL="0" indent="0" eaLnBrk="1" hangingPunct="1">
              <a:defRPr/>
            </a:pPr>
            <a:endParaRPr lang="en-US" altLang="en-US" dirty="0" smtClean="0"/>
          </a:p>
          <a:p>
            <a:pPr marL="0" indent="0" eaLnBrk="1" hangingPunct="1">
              <a:defRPr/>
            </a:pPr>
            <a:endParaRPr lang="en-US" altLang="en-US" b="1" dirty="0" smtClean="0"/>
          </a:p>
          <a:p>
            <a:pPr marL="0" indent="0" eaLnBrk="1" hangingPunct="1">
              <a:defRPr/>
            </a:pPr>
            <a:r>
              <a:rPr lang="en-US" altLang="en-US" b="1" dirty="0" smtClean="0"/>
              <a:t>Entering confined spaces adjacent to loaded tanks</a:t>
            </a:r>
          </a:p>
          <a:p>
            <a:pPr marL="0" indent="0" eaLnBrk="1" hangingPunct="1">
              <a:defRPr/>
            </a:pPr>
            <a:endParaRPr lang="en-US" altLang="en-US" b="1" dirty="0" smtClean="0"/>
          </a:p>
          <a:p>
            <a:pPr eaLnBrk="1" hangingPunct="1">
              <a:defRPr/>
            </a:pPr>
            <a:r>
              <a:rPr lang="en-US" altLang="en-US" dirty="0" smtClean="0"/>
              <a:t>Instructor read this section.</a:t>
            </a:r>
          </a:p>
          <a:p>
            <a:pPr eaLnBrk="1" hangingPunct="1">
              <a:defRPr/>
            </a:pPr>
            <a:endParaRPr lang="en-US" altLang="en-US" dirty="0" smtClean="0">
              <a:solidFill>
                <a:srgbClr val="CC0000"/>
              </a:solidFill>
            </a:endParaRPr>
          </a:p>
          <a:p>
            <a:pPr eaLnBrk="1" hangingPunct="1">
              <a:defRPr/>
            </a:pPr>
            <a:r>
              <a:rPr lang="en-US" altLang="en-US" dirty="0" smtClean="0"/>
              <a:t>Ask if questions,</a:t>
            </a:r>
          </a:p>
          <a:p>
            <a:pPr>
              <a:buFontTx/>
              <a:buChar char="•"/>
              <a:defRPr/>
            </a:pPr>
            <a:endParaRPr lang="en-US" altLang="en-US" dirty="0" smtClean="0"/>
          </a:p>
          <a:p>
            <a:pPr>
              <a:defRPr/>
            </a:pPr>
            <a:endParaRPr lang="en-US" altLang="en-US" dirty="0" smtClean="0">
              <a:solidFill>
                <a:srgbClr val="CC0000"/>
              </a:solidFill>
            </a:endParaRPr>
          </a:p>
          <a:p>
            <a:pPr>
              <a:buFontTx/>
              <a:buChar char="•"/>
              <a:defRPr/>
            </a:pPr>
            <a:endParaRPr lang="en-US" altLang="en-US" dirty="0" smtClean="0"/>
          </a:p>
          <a:p>
            <a:pPr>
              <a:defRPr/>
            </a:pPr>
            <a:r>
              <a:rPr lang="en-US" altLang="en-US" dirty="0" smtClean="0"/>
              <a:t> </a:t>
            </a:r>
          </a:p>
          <a:p>
            <a:pPr>
              <a:defRPr/>
            </a:pPr>
            <a:endParaRPr lang="en-US" altLang="en-US" dirty="0" smtClean="0"/>
          </a:p>
          <a:p>
            <a:pPr>
              <a:defRPr/>
            </a:pPr>
            <a:endParaRPr lang="en-US" altLang="en-US" dirty="0" smtClean="0"/>
          </a:p>
        </p:txBody>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8D00184A-046E-454F-B3C3-4CEE4013B23C}" type="slidenum">
              <a:rPr lang="en-US" altLang="en-US"/>
              <a:pPr>
                <a:spcBef>
                  <a:spcPct val="0"/>
                </a:spcBef>
              </a:pPr>
              <a:t>35</a:t>
            </a:fld>
            <a:endParaRPr lang="en-US" altLang="en-US"/>
          </a:p>
        </p:txBody>
      </p:sp>
      <p:sp>
        <p:nvSpPr>
          <p:cNvPr id="77827" name="Rectangle 7"/>
          <p:cNvSpPr txBox="1">
            <a:spLocks noGrp="1" noChangeArrowheads="1"/>
          </p:cNvSpPr>
          <p:nvPr/>
        </p:nvSpPr>
        <p:spPr bwMode="auto">
          <a:xfrm>
            <a:off x="4024313" y="8916988"/>
            <a:ext cx="30765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5" tIns="47112" rIns="94225" bIns="47112"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EC8FEA5-F094-4BFC-8EA0-8AC5DE5386C5}" type="slidenum">
              <a:rPr lang="en-US" altLang="en-US">
                <a:cs typeface="Arial" charset="0"/>
              </a:rPr>
              <a:pPr algn="r" eaLnBrk="1" hangingPunct="1">
                <a:spcBef>
                  <a:spcPct val="0"/>
                </a:spcBef>
              </a:pPr>
              <a:t>35</a:t>
            </a:fld>
            <a:endParaRPr lang="en-US" altLang="en-US">
              <a:cs typeface="Arial" charset="0"/>
            </a:endParaRPr>
          </a:p>
        </p:txBody>
      </p:sp>
      <p:sp>
        <p:nvSpPr>
          <p:cNvPr id="77828" name="Rectangle 1026"/>
          <p:cNvSpPr>
            <a:spLocks noGrp="1" noRot="1" noChangeAspect="1" noChangeArrowheads="1" noTextEdit="1"/>
          </p:cNvSpPr>
          <p:nvPr>
            <p:ph type="sldImg"/>
          </p:nvPr>
        </p:nvSpPr>
        <p:spPr>
          <a:ln/>
        </p:spPr>
      </p:sp>
      <p:sp>
        <p:nvSpPr>
          <p:cNvPr id="77829" name="Rectangle 1027"/>
          <p:cNvSpPr>
            <a:spLocks noChangeArrowheads="1"/>
          </p:cNvSpPr>
          <p:nvPr/>
        </p:nvSpPr>
        <p:spPr bwMode="auto">
          <a:xfrm>
            <a:off x="725488" y="4389438"/>
            <a:ext cx="57277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5" tIns="47112" rIns="94225" bIns="47112"/>
          <a:lstStyle>
            <a:lvl1pPr marL="171450" indent="-171450">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buFontTx/>
              <a:buChar char="•"/>
            </a:pPr>
            <a:endParaRPr lang="en-US" altLang="en-US" sz="1100"/>
          </a:p>
          <a:p>
            <a:pPr eaLnBrk="1" hangingPunct="1">
              <a:buFontTx/>
              <a:buChar char="•"/>
            </a:pPr>
            <a:r>
              <a:rPr lang="en-US" altLang="en-US" b="1"/>
              <a:t>Entering confined spaces adjacent to inerted tanks</a:t>
            </a:r>
          </a:p>
          <a:p>
            <a:pPr eaLnBrk="1" hangingPunct="1">
              <a:buFontTx/>
              <a:buChar char="•"/>
            </a:pPr>
            <a:endParaRPr lang="en-US" altLang="en-US" b="1"/>
          </a:p>
          <a:p>
            <a:pPr eaLnBrk="1" hangingPunct="1"/>
            <a:r>
              <a:rPr lang="en-US" altLang="en-US"/>
              <a:t>Instructor to read this section of page 36 to class.</a:t>
            </a:r>
          </a:p>
          <a:p>
            <a:pPr eaLnBrk="1" hangingPunct="1"/>
            <a:endParaRPr lang="en-US" altLang="en-US"/>
          </a:p>
          <a:p>
            <a:pPr eaLnBrk="1" hangingPunct="1"/>
            <a:r>
              <a:rPr lang="en-US" altLang="en-US"/>
              <a:t>Ask participants for a real work example.  Instructor to provide real work experience/example if there is no response from participants.</a:t>
            </a:r>
          </a:p>
          <a:p>
            <a:pPr eaLnBrk="1" hangingPunct="1"/>
            <a:endParaRPr lang="en-US" altLang="en-US"/>
          </a:p>
          <a:p>
            <a:pPr eaLnBrk="1" hangingPunct="1"/>
            <a:endParaRPr lang="en-US" altLang="en-US"/>
          </a:p>
          <a:p>
            <a:pPr eaLnBrk="1" hangingPunct="1">
              <a:buFontTx/>
              <a:buChar char="•"/>
            </a:pPr>
            <a:r>
              <a:rPr lang="en-US" altLang="en-US" b="1"/>
              <a:t>Entering confined spaces adjacent to loaded tanks on double hull tankers</a:t>
            </a:r>
          </a:p>
          <a:p>
            <a:pPr eaLnBrk="1" hangingPunct="1"/>
            <a:r>
              <a:rPr lang="en-US" altLang="en-US"/>
              <a:t>  </a:t>
            </a:r>
          </a:p>
          <a:p>
            <a:pPr eaLnBrk="1" hangingPunct="1"/>
            <a:r>
              <a:rPr lang="en-US" altLang="en-US"/>
              <a:t> Ask for volunteer to read this section.</a:t>
            </a:r>
          </a:p>
          <a:p>
            <a:pPr eaLnBrk="1" hangingPunct="1"/>
            <a:endParaRPr lang="en-US" altLang="en-US"/>
          </a:p>
          <a:p>
            <a:pPr eaLnBrk="1" hangingPunct="1"/>
            <a:r>
              <a:rPr lang="en-US" altLang="en-US"/>
              <a:t>Ask if questions.</a:t>
            </a:r>
          </a:p>
          <a:p>
            <a:pPr>
              <a:buFontTx/>
              <a:buChar char="•"/>
            </a:pPr>
            <a:endParaRPr lang="en-US" altLang="en-US"/>
          </a:p>
          <a:p>
            <a:endParaRPr lang="en-US" altLang="en-US">
              <a:solidFill>
                <a:srgbClr val="CC0000"/>
              </a:solidFill>
            </a:endParaRPr>
          </a:p>
          <a:p>
            <a:pPr>
              <a:buFontTx/>
              <a:buChar char="•"/>
            </a:pPr>
            <a:endParaRPr lang="en-US" altLang="en-US"/>
          </a:p>
          <a:p>
            <a:r>
              <a:rPr lang="en-US" altLang="en-US"/>
              <a:t> </a:t>
            </a:r>
          </a:p>
          <a:p>
            <a:endParaRPr lang="en-US" altLang="en-US"/>
          </a:p>
          <a:p>
            <a:endParaRPr lang="en-US" altLang="en-US"/>
          </a:p>
        </p:txBody>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FB0973B8-7A63-4EEF-B178-8EF8D72AAA95}" type="slidenum">
              <a:rPr lang="en-US" altLang="en-US">
                <a:solidFill>
                  <a:srgbClr val="000000"/>
                </a:solidFill>
              </a:rPr>
              <a:pPr>
                <a:spcBef>
                  <a:spcPct val="0"/>
                </a:spcBef>
              </a:pPr>
              <a:t>36</a:t>
            </a:fld>
            <a:endParaRPr lang="en-US" altLang="en-US">
              <a:solidFill>
                <a:srgbClr val="000000"/>
              </a:solidFill>
            </a:endParaRPr>
          </a:p>
        </p:txBody>
      </p:sp>
      <p:sp>
        <p:nvSpPr>
          <p:cNvPr id="79875" name="Rectangle 2"/>
          <p:cNvSpPr>
            <a:spLocks noGrp="1" noRot="1" noChangeAspect="1" noChangeArrowheads="1" noTextEdit="1"/>
          </p:cNvSpPr>
          <p:nvPr>
            <p:ph type="sldImg"/>
          </p:nvPr>
        </p:nvSpPr>
        <p:spPr>
          <a:xfrm>
            <a:off x="1262063" y="747713"/>
            <a:ext cx="4578350" cy="3433762"/>
          </a:xfrm>
          <a:ln/>
        </p:spPr>
      </p:sp>
      <p:sp>
        <p:nvSpPr>
          <p:cNvPr id="79876" name="Rectangle 3"/>
          <p:cNvSpPr>
            <a:spLocks noGrp="1" noChangeArrowheads="1"/>
          </p:cNvSpPr>
          <p:nvPr>
            <p:ph type="body" idx="1"/>
          </p:nvPr>
        </p:nvSpPr>
        <p:spPr>
          <a:xfrm>
            <a:off x="946150" y="4457700"/>
            <a:ext cx="5524500" cy="3976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The Evaluators</a:t>
            </a:r>
          </a:p>
          <a:p>
            <a:r>
              <a:rPr lang="en-US" altLang="en-US" dirty="0" smtClean="0"/>
              <a:t>Instructor to read Competent Person paragraph.</a:t>
            </a:r>
          </a:p>
          <a:p>
            <a:pPr>
              <a:spcBef>
                <a:spcPct val="0"/>
              </a:spcBef>
            </a:pPr>
            <a:r>
              <a:rPr lang="en-US" altLang="en-US" dirty="0" smtClean="0"/>
              <a:t>Pause for questions.</a:t>
            </a:r>
          </a:p>
          <a:p>
            <a:pPr>
              <a:spcBef>
                <a:spcPct val="0"/>
              </a:spcBef>
            </a:pPr>
            <a:r>
              <a:rPr lang="en-US" altLang="en-US" dirty="0" smtClean="0"/>
              <a:t>Instructor to read Marine Chemist section.  </a:t>
            </a:r>
          </a:p>
          <a:p>
            <a:pPr>
              <a:spcBef>
                <a:spcPct val="0"/>
              </a:spcBef>
            </a:pPr>
            <a:r>
              <a:rPr lang="en-US" altLang="en-US" dirty="0" smtClean="0"/>
              <a:t>Ask the participants what the differences were between a Marine Chemist and a Competent person. Be prepared to explain the chart below.</a:t>
            </a:r>
          </a:p>
          <a:p>
            <a:pPr>
              <a:lnSpc>
                <a:spcPct val="90000"/>
              </a:lnSpc>
              <a:buFont typeface="Wingdings" pitchFamily="2" charset="2"/>
              <a:buNone/>
            </a:pPr>
            <a:r>
              <a:rPr lang="en-US" altLang="en-US" dirty="0" smtClean="0"/>
              <a:t>Ask if there are questions</a:t>
            </a:r>
          </a:p>
          <a:p>
            <a:pPr marL="117475" lvl="1">
              <a:buClr>
                <a:schemeClr val="bg2"/>
              </a:buClr>
            </a:pPr>
            <a:endParaRPr lang="en-US" altLang="en-US" dirty="0" smtClean="0"/>
          </a:p>
        </p:txBody>
      </p:sp>
      <p:graphicFrame>
        <p:nvGraphicFramePr>
          <p:cNvPr id="2" name="Table 1"/>
          <p:cNvGraphicFramePr>
            <a:graphicFrameLocks noGrp="1"/>
          </p:cNvGraphicFramePr>
          <p:nvPr/>
        </p:nvGraphicFramePr>
        <p:xfrm>
          <a:off x="946150" y="5675313"/>
          <a:ext cx="5286375" cy="2763837"/>
        </p:xfrm>
        <a:graphic>
          <a:graphicData uri="http://schemas.openxmlformats.org/drawingml/2006/table">
            <a:tbl>
              <a:tblPr firstRow="1" bandRow="1">
                <a:tableStyleId>{5C22544A-7EE6-4342-B048-85BDC9FD1C3A}</a:tableStyleId>
              </a:tblPr>
              <a:tblGrid>
                <a:gridCol w="2643188"/>
                <a:gridCol w="2643188"/>
              </a:tblGrid>
              <a:tr h="370883">
                <a:tc>
                  <a:txBody>
                    <a:bodyPr/>
                    <a:lstStyle/>
                    <a:p>
                      <a:pPr algn="ctr"/>
                      <a:r>
                        <a:rPr lang="en-US" sz="1800" dirty="0" smtClean="0"/>
                        <a:t>Marine Chemist Certs</a:t>
                      </a:r>
                      <a:endParaRPr lang="en-US" sz="1800" dirty="0"/>
                    </a:p>
                  </a:txBody>
                  <a:tcPr marL="91431" marR="91431" marT="45725" marB="45725"/>
                </a:tc>
                <a:tc>
                  <a:txBody>
                    <a:bodyPr/>
                    <a:lstStyle/>
                    <a:p>
                      <a:pPr algn="ctr"/>
                      <a:r>
                        <a:rPr lang="en-US" sz="1800" dirty="0" smtClean="0"/>
                        <a:t>Competent Person Certs</a:t>
                      </a:r>
                      <a:endParaRPr lang="en-US" sz="1800" dirty="0"/>
                    </a:p>
                  </a:txBody>
                  <a:tcPr marL="91431" marR="91431" marT="45725" marB="45725"/>
                </a:tc>
              </a:tr>
              <a:tr h="640153">
                <a:tc>
                  <a:txBody>
                    <a:bodyPr/>
                    <a:lstStyle/>
                    <a:p>
                      <a:r>
                        <a:rPr lang="en-US" sz="1800" dirty="0" smtClean="0"/>
                        <a:t>All that a Competent Person can</a:t>
                      </a:r>
                      <a:r>
                        <a:rPr lang="en-US" sz="1800" baseline="0" dirty="0" smtClean="0"/>
                        <a:t> do</a:t>
                      </a:r>
                      <a:endParaRPr lang="en-US" sz="1800" dirty="0"/>
                    </a:p>
                  </a:txBody>
                  <a:tcPr marL="91431" marR="91431" marT="45725" marB="45725"/>
                </a:tc>
                <a:tc>
                  <a:txBody>
                    <a:bodyPr/>
                    <a:lstStyle/>
                    <a:p>
                      <a:r>
                        <a:rPr lang="en-US" sz="1800" dirty="0" smtClean="0"/>
                        <a:t>Cold Work</a:t>
                      </a:r>
                      <a:endParaRPr lang="en-US" sz="1800" dirty="0"/>
                    </a:p>
                  </a:txBody>
                  <a:tcPr marL="91431" marR="91431" marT="45725" marB="45725"/>
                </a:tc>
              </a:tr>
              <a:tr h="370883">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800" dirty="0" smtClean="0"/>
                        <a:t>Hot Work</a:t>
                      </a:r>
                    </a:p>
                  </a:txBody>
                  <a:tcPr marL="91431" marR="91431" marT="45725" marB="45725"/>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800" dirty="0" smtClean="0"/>
                        <a:t>Updates</a:t>
                      </a:r>
                    </a:p>
                  </a:txBody>
                  <a:tcPr marL="91431" marR="91431" marT="45725" marB="45725"/>
                </a:tc>
              </a:tr>
              <a:tr h="640153">
                <a:tc>
                  <a:txBody>
                    <a:bodyPr/>
                    <a:lstStyle/>
                    <a:p>
                      <a:r>
                        <a:rPr lang="en-US" sz="1800" dirty="0" smtClean="0"/>
                        <a:t>IDLH</a:t>
                      </a:r>
                      <a:r>
                        <a:rPr lang="en-US" sz="1800" baseline="0" dirty="0" smtClean="0"/>
                        <a:t> Environments</a:t>
                      </a:r>
                      <a:endParaRPr lang="en-US" sz="1800" dirty="0"/>
                    </a:p>
                  </a:txBody>
                  <a:tcPr marL="91431" marR="91431" marT="45725" marB="45725"/>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800" dirty="0" smtClean="0"/>
                        <a:t> Some change of conditions</a:t>
                      </a:r>
                    </a:p>
                  </a:txBody>
                  <a:tcPr marL="91431" marR="91431" marT="45725" marB="45725"/>
                </a:tc>
              </a:tr>
              <a:tr h="370883">
                <a:tc>
                  <a:txBody>
                    <a:bodyPr/>
                    <a:lstStyle/>
                    <a:p>
                      <a:r>
                        <a:rPr lang="en-US" sz="1800" dirty="0" smtClean="0"/>
                        <a:t>Often First Tank Opening</a:t>
                      </a:r>
                      <a:endParaRPr lang="en-US" sz="1800" dirty="0"/>
                    </a:p>
                  </a:txBody>
                  <a:tcPr marL="91431" marR="91431" marT="45725" marB="45725"/>
                </a:tc>
                <a:tc>
                  <a:txBody>
                    <a:bodyPr/>
                    <a:lstStyle/>
                    <a:p>
                      <a:endParaRPr lang="en-US" sz="1800" dirty="0"/>
                    </a:p>
                  </a:txBody>
                  <a:tcPr marL="91431" marR="91431" marT="45725" marB="45725"/>
                </a:tc>
              </a:tr>
              <a:tr h="370883">
                <a:tc>
                  <a:txBody>
                    <a:bodyPr/>
                    <a:lstStyle/>
                    <a:p>
                      <a:r>
                        <a:rPr lang="en-US" sz="1800" dirty="0" smtClean="0"/>
                        <a:t>Change of conditions</a:t>
                      </a:r>
                      <a:endParaRPr lang="en-US" sz="1800" dirty="0"/>
                    </a:p>
                  </a:txBody>
                  <a:tcPr marL="91431" marR="91431" marT="45725" marB="45725"/>
                </a:tc>
                <a:tc>
                  <a:txBody>
                    <a:bodyPr/>
                    <a:lstStyle/>
                    <a:p>
                      <a:endParaRPr lang="en-US" sz="1800" dirty="0"/>
                    </a:p>
                  </a:txBody>
                  <a:tcPr marL="91431" marR="91431" marT="45725" marB="45725"/>
                </a:tc>
              </a:tr>
            </a:tbl>
          </a:graphicData>
        </a:graphic>
      </p:graphicFrame>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D7D4B94F-BED9-420F-A84D-B9AD81B94EE8}" type="slidenum">
              <a:rPr lang="en-US" altLang="en-US">
                <a:solidFill>
                  <a:srgbClr val="000000"/>
                </a:solidFill>
              </a:rPr>
              <a:pPr>
                <a:spcBef>
                  <a:spcPct val="0"/>
                </a:spcBef>
              </a:pPr>
              <a:t>37</a:t>
            </a:fld>
            <a:endParaRPr lang="en-US" altLang="en-US">
              <a:solidFill>
                <a:srgbClr val="000000"/>
              </a:solidFill>
            </a:endParaRPr>
          </a:p>
        </p:txBody>
      </p:sp>
      <p:sp>
        <p:nvSpPr>
          <p:cNvPr id="81923" name="Rectangle 2"/>
          <p:cNvSpPr>
            <a:spLocks noGrp="1" noRot="1" noChangeAspect="1" noChangeArrowheads="1" noTextEdit="1"/>
          </p:cNvSpPr>
          <p:nvPr>
            <p:ph type="sldImg"/>
          </p:nvPr>
        </p:nvSpPr>
        <p:spPr>
          <a:xfrm>
            <a:off x="1262063" y="747713"/>
            <a:ext cx="4578350" cy="3433762"/>
          </a:xfrm>
          <a:ln/>
        </p:spPr>
      </p:sp>
      <p:sp>
        <p:nvSpPr>
          <p:cNvPr id="81924" name="Rectangle 3"/>
          <p:cNvSpPr>
            <a:spLocks noGrp="1" noChangeArrowheads="1"/>
          </p:cNvSpPr>
          <p:nvPr>
            <p:ph type="body" idx="1"/>
          </p:nvPr>
        </p:nvSpPr>
        <p:spPr>
          <a:xfrm>
            <a:off x="946150" y="4457700"/>
            <a:ext cx="5524500" cy="422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Visual Inspection </a:t>
            </a:r>
            <a:r>
              <a:rPr lang="en-US" altLang="en-US" dirty="0" smtClean="0"/>
              <a:t>(1915.11) (T8 CCR  8355)</a:t>
            </a:r>
          </a:p>
          <a:p>
            <a:endParaRPr lang="en-US" altLang="en-US" b="1" dirty="0" smtClean="0"/>
          </a:p>
          <a:p>
            <a:pPr marL="117475" lvl="1">
              <a:buClr>
                <a:schemeClr val="tx1"/>
              </a:buClr>
            </a:pPr>
            <a:r>
              <a:rPr lang="en-US" altLang="en-US" dirty="0" smtClean="0"/>
              <a:t>Instructor to read this section.</a:t>
            </a:r>
          </a:p>
          <a:p>
            <a:pPr marL="117475" lvl="1">
              <a:buClr>
                <a:schemeClr val="tx1"/>
              </a:buClr>
            </a:pPr>
            <a:endParaRPr lang="en-US" altLang="en-US" dirty="0" smtClean="0"/>
          </a:p>
          <a:p>
            <a:pPr marL="117475" lvl="1">
              <a:buClr>
                <a:schemeClr val="tx1"/>
              </a:buClr>
            </a:pPr>
            <a:r>
              <a:rPr lang="en-US" altLang="en-US" dirty="0" smtClean="0"/>
              <a:t>Ask if anyone in the class has heard of or been trained in “visual inspection”.</a:t>
            </a:r>
          </a:p>
          <a:p>
            <a:pPr marL="117475" lvl="1">
              <a:buClr>
                <a:schemeClr val="tx1"/>
              </a:buClr>
            </a:pPr>
            <a:endParaRPr lang="en-US" altLang="en-US" dirty="0" smtClean="0"/>
          </a:p>
          <a:p>
            <a:pPr marL="117475" lvl="1">
              <a:buClr>
                <a:schemeClr val="tx1"/>
              </a:buClr>
            </a:pPr>
            <a:r>
              <a:rPr lang="en-US" altLang="en-US" dirty="0" smtClean="0"/>
              <a:t>Emphasize – whether an Competent Person or Marine Chemist, each employee should also visually inspect your work area before beginning your job!</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91B53582-2239-490C-843C-FEBC6D4AD396}" type="slidenum">
              <a:rPr lang="en-US" altLang="en-US"/>
              <a:pPr>
                <a:spcBef>
                  <a:spcPct val="0"/>
                </a:spcBef>
              </a:pPr>
              <a:t>38</a:t>
            </a:fld>
            <a:endParaRPr lang="en-US" altLang="en-US"/>
          </a:p>
        </p:txBody>
      </p:sp>
      <p:sp>
        <p:nvSpPr>
          <p:cNvPr id="83971" name="Rectangle 2"/>
          <p:cNvSpPr>
            <a:spLocks noGrp="1" noRot="1" noChangeAspect="1" noChangeArrowheads="1" noTextEdit="1"/>
          </p:cNvSpPr>
          <p:nvPr>
            <p:ph type="sldImg"/>
          </p:nvPr>
        </p:nvSpPr>
        <p:spPr>
          <a:xfrm>
            <a:off x="1262063" y="747713"/>
            <a:ext cx="4578350" cy="3433762"/>
          </a:xfrm>
          <a:ln/>
        </p:spPr>
      </p:sp>
      <p:sp>
        <p:nvSpPr>
          <p:cNvPr id="83972" name="Rectangle 3"/>
          <p:cNvSpPr>
            <a:spLocks noGrp="1" noChangeArrowheads="1"/>
          </p:cNvSpPr>
          <p:nvPr>
            <p:ph type="body" idx="1"/>
          </p:nvPr>
        </p:nvSpPr>
        <p:spPr>
          <a:xfrm>
            <a:off x="946150" y="4457700"/>
            <a:ext cx="5524500" cy="422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Ask for volunteers to read page 39.</a:t>
            </a:r>
          </a:p>
          <a:p>
            <a:r>
              <a:rPr lang="en-US" altLang="en-US" dirty="0" smtClean="0"/>
              <a:t>Ask the participants “What is a VOC?”</a:t>
            </a:r>
          </a:p>
          <a:p>
            <a:r>
              <a:rPr lang="en-US" altLang="en-US" dirty="0" smtClean="0"/>
              <a:t>Be prepared to answer the question.</a:t>
            </a:r>
          </a:p>
          <a:p>
            <a:endParaRPr lang="en-US" altLang="en-US" dirty="0" smtClean="0"/>
          </a:p>
          <a:p>
            <a:r>
              <a:rPr lang="en-US" altLang="en-US" b="1" dirty="0" smtClean="0"/>
              <a:t>Volatile organic compounds</a:t>
            </a:r>
            <a:r>
              <a:rPr lang="en-US" altLang="en-US" dirty="0" smtClean="0"/>
              <a:t>, sometimes referred to as VOCs, are </a:t>
            </a:r>
            <a:r>
              <a:rPr lang="en-US" altLang="en-US" b="1" dirty="0" smtClean="0"/>
              <a:t>organic compounds</a:t>
            </a:r>
            <a:r>
              <a:rPr lang="en-US" altLang="en-US" dirty="0" smtClean="0"/>
              <a:t> that easily become vapors or gases. Along with carbon, they contain elements such as hydrogen, oxygen, fluorine, chlorine, bromine, sulfur or nitrogen.</a:t>
            </a:r>
          </a:p>
          <a:p>
            <a:endParaRPr lang="en-US" altLang="en-US" dirty="0" smtClean="0"/>
          </a:p>
          <a:p>
            <a:r>
              <a:rPr lang="en-US" altLang="en-US" b="1" dirty="0" smtClean="0"/>
              <a:t>Volatile Organic Compounds</a:t>
            </a:r>
            <a:r>
              <a:rPr lang="en-US" altLang="en-US" dirty="0" smtClean="0"/>
              <a:t> (</a:t>
            </a:r>
            <a:r>
              <a:rPr lang="en-US" altLang="en-US" b="1" dirty="0" smtClean="0"/>
              <a:t>VOCs</a:t>
            </a:r>
            <a:r>
              <a:rPr lang="en-US" altLang="en-US" dirty="0" smtClean="0"/>
              <a:t>) are measured in air by </a:t>
            </a:r>
            <a:r>
              <a:rPr lang="en-US" altLang="en-US" b="1" dirty="0" smtClean="0"/>
              <a:t>Photo-Ionization Detection</a:t>
            </a:r>
            <a:r>
              <a:rPr lang="en-US" altLang="en-US" dirty="0" smtClean="0"/>
              <a:t> (</a:t>
            </a:r>
            <a:r>
              <a:rPr lang="en-US" altLang="en-US" b="1" dirty="0" smtClean="0"/>
              <a:t>PID</a:t>
            </a:r>
            <a:r>
              <a:rPr lang="en-US" altLang="en-US" dirty="0" smtClean="0"/>
              <a:t>). A </a:t>
            </a:r>
            <a:r>
              <a:rPr lang="en-US" altLang="en-US" b="1" dirty="0" smtClean="0"/>
              <a:t>PID</a:t>
            </a:r>
            <a:r>
              <a:rPr lang="en-US" altLang="en-US" dirty="0" smtClean="0"/>
              <a:t> uses an ultraviolet (UV) light source to break down </a:t>
            </a:r>
            <a:r>
              <a:rPr lang="en-US" altLang="en-US" b="1" dirty="0" smtClean="0"/>
              <a:t>VOCs</a:t>
            </a:r>
            <a:r>
              <a:rPr lang="en-US" altLang="en-US" dirty="0" smtClean="0"/>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E99A8684-6914-4208-826A-801E84C782BA}" type="slidenum">
              <a:rPr lang="en-US" altLang="en-US"/>
              <a:pPr>
                <a:spcBef>
                  <a:spcPct val="0"/>
                </a:spcBef>
              </a:pPr>
              <a:t>39</a:t>
            </a:fld>
            <a:endParaRPr lang="en-US" altLang="en-US"/>
          </a:p>
        </p:txBody>
      </p:sp>
      <p:sp>
        <p:nvSpPr>
          <p:cNvPr id="86019" name="Rectangle 2"/>
          <p:cNvSpPr>
            <a:spLocks noGrp="1" noRot="1" noChangeAspect="1" noChangeArrowheads="1" noTextEdit="1"/>
          </p:cNvSpPr>
          <p:nvPr>
            <p:ph type="sldImg"/>
          </p:nvPr>
        </p:nvSpPr>
        <p:spPr>
          <a:xfrm>
            <a:off x="1262063" y="747713"/>
            <a:ext cx="4578350" cy="3433762"/>
          </a:xfrm>
          <a:ln/>
        </p:spPr>
      </p:sp>
      <p:sp>
        <p:nvSpPr>
          <p:cNvPr id="86020" name="Rectangle 3"/>
          <p:cNvSpPr>
            <a:spLocks noGrp="1" noChangeArrowheads="1"/>
          </p:cNvSpPr>
          <p:nvPr>
            <p:ph type="body" idx="1"/>
          </p:nvPr>
        </p:nvSpPr>
        <p:spPr>
          <a:xfrm>
            <a:off x="946150" y="4457700"/>
            <a:ext cx="5524500" cy="4459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Testing for Oxygen Content (1915.12) (8 CCR  8355)</a:t>
            </a:r>
          </a:p>
          <a:p>
            <a:endParaRPr lang="en-US" altLang="en-US" dirty="0" smtClean="0"/>
          </a:p>
          <a:p>
            <a:r>
              <a:rPr lang="en-US" altLang="en-US" dirty="0" smtClean="0"/>
              <a:t>Begin by saying, “Lets find out when we must test a confined space for oxygen.”  </a:t>
            </a:r>
          </a:p>
          <a:p>
            <a:endParaRPr lang="en-US" altLang="en-US" dirty="0" smtClean="0"/>
          </a:p>
          <a:p>
            <a:r>
              <a:rPr lang="en-US" altLang="en-US" dirty="0" smtClean="0"/>
              <a:t>Instructor read the first 3 bullets.</a:t>
            </a:r>
          </a:p>
          <a:p>
            <a:endParaRPr lang="en-US" altLang="en-US" dirty="0" smtClean="0"/>
          </a:p>
          <a:p>
            <a:r>
              <a:rPr lang="en-US" altLang="en-US" dirty="0" smtClean="0"/>
              <a:t>Ask if there are questions.</a:t>
            </a:r>
          </a:p>
          <a:p>
            <a:endParaRPr lang="en-US" altLang="en-US" dirty="0" smtClean="0"/>
          </a:p>
          <a:p>
            <a:r>
              <a:rPr lang="en-US" altLang="en-US" dirty="0" smtClean="0"/>
              <a:t>Ask for volunteer to read next three bullets</a:t>
            </a:r>
          </a:p>
          <a:p>
            <a:endParaRPr lang="en-US" altLang="en-US" dirty="0" smtClean="0"/>
          </a:p>
          <a:p>
            <a:r>
              <a:rPr lang="en-US" altLang="en-US" dirty="0" smtClean="0"/>
              <a:t>Ask if there are questions.</a:t>
            </a:r>
          </a:p>
          <a:p>
            <a:endParaRPr lang="en-US" altLang="en-US" dirty="0" smtClean="0"/>
          </a:p>
          <a:p>
            <a:r>
              <a:rPr lang="en-US" altLang="en-US" b="1" dirty="0" smtClean="0"/>
              <a:t>Ask if anyone can remember what materials can create an 	oxygen deficient atmosphere</a:t>
            </a:r>
            <a:r>
              <a:rPr lang="en-US" altLang="en-US" dirty="0" smtClean="0"/>
              <a:t>?  </a:t>
            </a:r>
          </a:p>
          <a:p>
            <a:endParaRPr lang="en-US" altLang="en-US" dirty="0" smtClean="0"/>
          </a:p>
          <a:p>
            <a:r>
              <a:rPr lang="en-US" altLang="en-US" dirty="0" smtClean="0"/>
              <a:t>Drying paint, corroding metal (most common), bio-materials decaying</a:t>
            </a:r>
          </a:p>
        </p:txBody>
      </p:sp>
      <p:pic>
        <p:nvPicPr>
          <p:cNvPr id="860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6150" y="7983538"/>
            <a:ext cx="615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6150" y="7281863"/>
            <a:ext cx="6699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b="1" dirty="0" smtClean="0"/>
              <a:t>Employee’s Responsibilities and Rights</a:t>
            </a:r>
          </a:p>
          <a:p>
            <a:pPr eaLnBrk="1" hangingPunct="1"/>
            <a:endParaRPr lang="en-US" altLang="en-US" sz="1400" dirty="0" smtClean="0"/>
          </a:p>
          <a:p>
            <a:pPr eaLnBrk="1" hangingPunct="1"/>
            <a:r>
              <a:rPr lang="en-US" altLang="en-US" sz="1400" dirty="0" smtClean="0"/>
              <a:t>Ask participants to rate themselves on how they fulfill each of their 4 responsibilities regarding OSHA compliance in the blank space provided.  </a:t>
            </a:r>
          </a:p>
          <a:p>
            <a:pPr lvl="2" eaLnBrk="1" hangingPunct="1"/>
            <a:r>
              <a:rPr lang="en-US" altLang="en-US" sz="1400" dirty="0" smtClean="0"/>
              <a:t>1 = less than 50% of the time</a:t>
            </a:r>
          </a:p>
          <a:p>
            <a:pPr lvl="2" eaLnBrk="1" hangingPunct="1"/>
            <a:r>
              <a:rPr lang="en-US" altLang="en-US" sz="1400" dirty="0" smtClean="0"/>
              <a:t>2 = 50% - 75% of the time</a:t>
            </a:r>
          </a:p>
          <a:p>
            <a:pPr lvl="2" eaLnBrk="1" hangingPunct="1"/>
            <a:r>
              <a:rPr lang="en-US" altLang="en-US" sz="1400" dirty="0" smtClean="0"/>
              <a:t>3 = 75% - 100% of the time</a:t>
            </a:r>
          </a:p>
          <a:p>
            <a:pPr eaLnBrk="1" hangingPunct="1"/>
            <a:endParaRPr lang="en-US" altLang="en-US" sz="1400" i="1" dirty="0" smtClean="0"/>
          </a:p>
          <a:p>
            <a:pPr eaLnBrk="1" hangingPunct="1"/>
            <a:r>
              <a:rPr lang="en-US" altLang="en-US" sz="1400" dirty="0" smtClean="0"/>
              <a:t>Ask the question -- </a:t>
            </a:r>
            <a:r>
              <a:rPr lang="en-US" altLang="en-US" sz="1400" b="1" i="1" dirty="0" smtClean="0"/>
              <a:t>How might your scores impact your risk of injury?</a:t>
            </a:r>
          </a:p>
          <a:p>
            <a:pPr eaLnBrk="1" hangingPunct="1"/>
            <a:r>
              <a:rPr lang="en-US" altLang="en-US" sz="1400" i="1" dirty="0" smtClean="0"/>
              <a:t>	Target Answer: The lower the score, the higher the risk!</a:t>
            </a:r>
          </a:p>
          <a:p>
            <a:pPr eaLnBrk="1" hangingPunct="1"/>
            <a:endParaRPr lang="en-US" altLang="en-US" sz="1400" dirty="0" smtClean="0"/>
          </a:p>
          <a:p>
            <a:pPr eaLnBrk="1" hangingPunct="1"/>
            <a:r>
              <a:rPr lang="en-US" altLang="en-US" sz="1400" dirty="0" smtClean="0"/>
              <a:t>	Read and review the  rights.</a:t>
            </a: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AAFDB670-E47C-40B8-AF71-30F67FDD4EF2}" type="slidenum">
              <a:rPr lang="en-US" altLang="en-US"/>
              <a:pPr>
                <a:spcBef>
                  <a:spcPct val="0"/>
                </a:spcBef>
              </a:pPr>
              <a:t>4</a:t>
            </a:fld>
            <a:endParaRPr lang="en-US" altLang="en-US"/>
          </a:p>
        </p:txBody>
      </p:sp>
      <p:pic>
        <p:nvPicPr>
          <p:cNvPr id="1434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88" y="4976813"/>
            <a:ext cx="625475" cy="566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6938" y="7361238"/>
            <a:ext cx="6175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79A57ADA-A9AB-4BE2-8EC6-47F67877F02C}" type="slidenum">
              <a:rPr lang="en-US" altLang="en-US"/>
              <a:pPr>
                <a:spcBef>
                  <a:spcPct val="0"/>
                </a:spcBef>
              </a:pPr>
              <a:t>40</a:t>
            </a:fld>
            <a:endParaRPr lang="en-US" altLang="en-US"/>
          </a:p>
        </p:txBody>
      </p:sp>
      <p:sp>
        <p:nvSpPr>
          <p:cNvPr id="88067" name="Rectangle 2"/>
          <p:cNvSpPr>
            <a:spLocks noGrp="1" noRot="1" noChangeAspect="1" noChangeArrowheads="1" noTextEdit="1"/>
          </p:cNvSpPr>
          <p:nvPr>
            <p:ph type="sldImg"/>
          </p:nvPr>
        </p:nvSpPr>
        <p:spPr>
          <a:xfrm>
            <a:off x="1262063" y="747713"/>
            <a:ext cx="4578350" cy="3433762"/>
          </a:xfrm>
          <a:ln/>
        </p:spPr>
      </p:sp>
      <p:sp>
        <p:nvSpPr>
          <p:cNvPr id="88068" name="Rectangle 3"/>
          <p:cNvSpPr>
            <a:spLocks noGrp="1" noChangeArrowheads="1"/>
          </p:cNvSpPr>
          <p:nvPr>
            <p:ph type="body" idx="1"/>
          </p:nvPr>
        </p:nvSpPr>
        <p:spPr>
          <a:xfrm>
            <a:off x="946150" y="4457700"/>
            <a:ext cx="5287963" cy="4357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Entry </a:t>
            </a:r>
            <a:r>
              <a:rPr lang="en-US" altLang="en-US" dirty="0" smtClean="0"/>
              <a:t>(1915.11) (8 CCR  8355)</a:t>
            </a:r>
          </a:p>
          <a:p>
            <a:endParaRPr lang="en-US" altLang="en-US" dirty="0" smtClean="0"/>
          </a:p>
          <a:p>
            <a:r>
              <a:rPr lang="en-US" altLang="en-US" dirty="0" smtClean="0"/>
              <a:t>Ask the class the question – </a:t>
            </a:r>
            <a:r>
              <a:rPr lang="en-US" altLang="en-US" b="1" dirty="0" smtClean="0"/>
              <a:t>“What’s wrong with the picture on page 41?”</a:t>
            </a:r>
          </a:p>
          <a:p>
            <a:endParaRPr lang="en-US" altLang="en-US" dirty="0" smtClean="0"/>
          </a:p>
          <a:p>
            <a:r>
              <a:rPr lang="en-US" altLang="en-US" dirty="0" smtClean="0"/>
              <a:t>Open hole with no certification, yellow tape, barriers or</a:t>
            </a:r>
            <a:r>
              <a:rPr lang="en-US" altLang="en-US" baseline="0" dirty="0" smtClean="0"/>
              <a:t> </a:t>
            </a:r>
            <a:r>
              <a:rPr lang="en-US" altLang="en-US" dirty="0" smtClean="0"/>
              <a:t>monitor</a:t>
            </a:r>
          </a:p>
          <a:p>
            <a:r>
              <a:rPr lang="en-US" altLang="en-US" dirty="0" smtClean="0"/>
              <a:t> </a:t>
            </a:r>
          </a:p>
          <a:p>
            <a:r>
              <a:rPr lang="en-US" altLang="en-US" dirty="0" smtClean="0"/>
              <a:t>Ask the class the question – </a:t>
            </a:r>
            <a:r>
              <a:rPr lang="en-US" altLang="en-US" b="1" dirty="0" smtClean="0"/>
              <a:t>“What should you do when you see this?”</a:t>
            </a:r>
          </a:p>
          <a:p>
            <a:r>
              <a:rPr lang="en-US" altLang="en-US" dirty="0" smtClean="0"/>
              <a:t>Report it to supervisor or ships force.</a:t>
            </a:r>
          </a:p>
          <a:p>
            <a:r>
              <a:rPr lang="en-US" altLang="en-US" dirty="0" smtClean="0"/>
              <a:t>Instructor read the first paragraph -- </a:t>
            </a:r>
          </a:p>
          <a:p>
            <a:pPr>
              <a:lnSpc>
                <a:spcPct val="80000"/>
              </a:lnSpc>
            </a:pPr>
            <a:endParaRPr lang="en-US" altLang="en-US" b="1" dirty="0" smtClean="0"/>
          </a:p>
          <a:p>
            <a:pPr>
              <a:spcBef>
                <a:spcPct val="0"/>
              </a:spcBef>
            </a:pPr>
            <a:r>
              <a:rPr lang="en-US" altLang="en-US" dirty="0" smtClean="0"/>
              <a:t>Ask for volunteers to read remaining page 41.</a:t>
            </a:r>
          </a:p>
          <a:p>
            <a:pPr>
              <a:spcBef>
                <a:spcPct val="0"/>
              </a:spcBef>
            </a:pPr>
            <a:endParaRPr lang="en-US" altLang="en-US" dirty="0" smtClean="0"/>
          </a:p>
          <a:p>
            <a:pPr>
              <a:spcBef>
                <a:spcPct val="0"/>
              </a:spcBef>
            </a:pPr>
            <a:r>
              <a:rPr lang="en-US" altLang="en-US" dirty="0" smtClean="0"/>
              <a:t>Ask if any questions.</a:t>
            </a:r>
            <a:endParaRPr lang="en-US" altLang="en-US" b="1" dirty="0" smtClean="0"/>
          </a:p>
        </p:txBody>
      </p:sp>
      <p:pic>
        <p:nvPicPr>
          <p:cNvPr id="8806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838" y="4765675"/>
            <a:ext cx="642937"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6650" y="5554663"/>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8400" y="6981825"/>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36650" y="6254750"/>
            <a:ext cx="6651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47B6A1B9-227A-4B79-B07D-FC6D3C437F76}" type="slidenum">
              <a:rPr lang="en-US" altLang="en-US"/>
              <a:pPr>
                <a:spcBef>
                  <a:spcPct val="0"/>
                </a:spcBef>
              </a:pPr>
              <a:t>41</a:t>
            </a:fld>
            <a:endParaRPr lang="en-US" altLang="en-US"/>
          </a:p>
        </p:txBody>
      </p:sp>
      <p:sp>
        <p:nvSpPr>
          <p:cNvPr id="9011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4460875"/>
          </a:xfrm>
          <a:ln/>
        </p:spPr>
        <p:txBody>
          <a:bodyPr/>
          <a:lstStyle/>
          <a:p>
            <a:pPr>
              <a:defRPr/>
            </a:pPr>
            <a:r>
              <a:rPr lang="en-US" dirty="0" smtClean="0"/>
              <a:t>Read the question on page 42.</a:t>
            </a:r>
          </a:p>
          <a:p>
            <a:pPr>
              <a:defRPr/>
            </a:pPr>
            <a:endParaRPr lang="en-US" dirty="0"/>
          </a:p>
          <a:p>
            <a:pPr>
              <a:defRPr/>
            </a:pPr>
            <a:r>
              <a:rPr lang="en-US" dirty="0" smtClean="0"/>
              <a:t>Ask participants to answer the question and complete the box and 	explain their answer.</a:t>
            </a:r>
          </a:p>
          <a:p>
            <a:pPr>
              <a:defRPr/>
            </a:pPr>
            <a:endParaRPr lang="en-US" dirty="0"/>
          </a:p>
          <a:p>
            <a:pPr>
              <a:defRPr/>
            </a:pPr>
            <a:r>
              <a:rPr lang="en-US" dirty="0" smtClean="0"/>
              <a:t>It depends.  You should not ignore your senses!  If your eyes burn, you smell something burning or a bulkhead feels hot to the touch, leave the space!  However, just because your senses do not detect a hazard, such as hydrogen sulfide, does 	not mean it is not present.</a:t>
            </a:r>
          </a:p>
          <a:p>
            <a:pPr>
              <a:defRPr/>
            </a:pPr>
            <a:endParaRPr lang="en-US" dirty="0"/>
          </a:p>
          <a:p>
            <a:pPr>
              <a:defRPr/>
            </a:pPr>
            <a:r>
              <a:rPr lang="en-US" dirty="0" smtClean="0"/>
              <a:t>Ask if there are questions.</a:t>
            </a:r>
          </a:p>
        </p:txBody>
      </p:sp>
      <p:pic>
        <p:nvPicPr>
          <p:cNvPr id="9011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4516438"/>
            <a:ext cx="62547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863" y="6186488"/>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9206045F-BE2F-4A31-A752-731E668AB218}" type="slidenum">
              <a:rPr lang="en-US" altLang="en-US"/>
              <a:pPr>
                <a:spcBef>
                  <a:spcPct val="0"/>
                </a:spcBef>
              </a:pPr>
              <a:t>42</a:t>
            </a:fld>
            <a:endParaRPr lang="en-US" altLang="en-US"/>
          </a:p>
        </p:txBody>
      </p:sp>
      <p:sp>
        <p:nvSpPr>
          <p:cNvPr id="92163" name="Rectangle 7"/>
          <p:cNvSpPr txBox="1">
            <a:spLocks noGrp="1" noChangeArrowheads="1"/>
          </p:cNvSpPr>
          <p:nvPr/>
        </p:nvSpPr>
        <p:spPr bwMode="auto">
          <a:xfrm>
            <a:off x="4024313" y="8916988"/>
            <a:ext cx="30765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5" tIns="47112" rIns="94225" bIns="47112"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7C27D6B-6FC0-4C68-962E-800EECA97B7E}" type="slidenum">
              <a:rPr lang="en-US" altLang="en-US"/>
              <a:pPr algn="r" eaLnBrk="1" hangingPunct="1">
                <a:spcBef>
                  <a:spcPct val="0"/>
                </a:spcBef>
              </a:pPr>
              <a:t>42</a:t>
            </a:fld>
            <a:endParaRPr lang="en-US" altLang="en-US"/>
          </a:p>
        </p:txBody>
      </p:sp>
      <p:sp>
        <p:nvSpPr>
          <p:cNvPr id="92164" name="Rectangle 2"/>
          <p:cNvSpPr>
            <a:spLocks noGrp="1" noRot="1" noChangeAspect="1" noChangeArrowheads="1" noTextEdit="1"/>
          </p:cNvSpPr>
          <p:nvPr>
            <p:ph type="sldImg"/>
          </p:nvPr>
        </p:nvSpPr>
        <p:spPr>
          <a:ln/>
        </p:spPr>
      </p:sp>
      <p:sp>
        <p:nvSpPr>
          <p:cNvPr id="92165" name="Rectangle 3"/>
          <p:cNvSpPr>
            <a:spLocks noGrp="1" noChangeArrowheads="1"/>
          </p:cNvSpPr>
          <p:nvPr>
            <p:ph type="body" idx="1"/>
          </p:nvPr>
        </p:nvSpPr>
        <p:spPr>
          <a:xfrm>
            <a:off x="709613" y="4459288"/>
            <a:ext cx="5683250" cy="3898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Have participants answer each question of the quiz.  </a:t>
            </a:r>
          </a:p>
          <a:p>
            <a:r>
              <a:rPr lang="en-US" altLang="en-US" b="1" dirty="0" smtClean="0"/>
              <a:t>REVIEW ANSWERS BELOW.</a:t>
            </a:r>
          </a:p>
          <a:p>
            <a:r>
              <a:rPr lang="en-US" altLang="en-US" b="1" dirty="0" smtClean="0"/>
              <a:t>Ask if questions.</a:t>
            </a:r>
          </a:p>
        </p:txBody>
      </p:sp>
      <p:graphicFrame>
        <p:nvGraphicFramePr>
          <p:cNvPr id="515077" name="Group 5"/>
          <p:cNvGraphicFramePr>
            <a:graphicFrameLocks noGrp="1"/>
          </p:cNvGraphicFramePr>
          <p:nvPr/>
        </p:nvGraphicFramePr>
        <p:xfrm>
          <a:off x="887413" y="5303838"/>
          <a:ext cx="5603875" cy="3211512"/>
        </p:xfrm>
        <a:graphic>
          <a:graphicData uri="http://schemas.openxmlformats.org/drawingml/2006/table">
            <a:tbl>
              <a:tblPr/>
              <a:tblGrid>
                <a:gridCol w="315712"/>
                <a:gridCol w="315712"/>
                <a:gridCol w="4972451"/>
              </a:tblGrid>
              <a:tr h="64373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Arial" charset="0"/>
                        </a:rPr>
                        <a:t>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4714" marR="94714" marT="46945" marB="469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F</a:t>
                      </a:r>
                    </a:p>
                  </a:txBody>
                  <a:tcPr marL="94714" marR="94714" marT="46945" marB="469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If you report a work place hazard to OSHA you must give your name or it is likely that no action will be taken..</a:t>
                      </a:r>
                    </a:p>
                  </a:txBody>
                  <a:tcPr marL="94714" marR="94714" marT="46945" marB="469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38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T</a:t>
                      </a:r>
                    </a:p>
                  </a:txBody>
                  <a:tcPr marL="94714" marR="94714" marT="46945" marB="469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F</a:t>
                      </a:r>
                    </a:p>
                  </a:txBody>
                  <a:tcPr marL="94714" marR="94714" marT="46945" marB="469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smtClean="0">
                          <a:solidFill>
                            <a:srgbClr val="000000"/>
                          </a:solidFill>
                          <a:latin typeface="Arial" panose="020B0604020202020204" pitchFamily="34" charset="0"/>
                          <a:cs typeface="Arial" panose="020B0604020202020204" pitchFamily="34" charset="0"/>
                        </a:rPr>
                        <a:t>One characteristic of a confined space is that it is not designed for human habitation.</a:t>
                      </a:r>
                    </a:p>
                  </a:txBody>
                  <a:tcPr marL="94714" marR="94714" marT="46945" marB="469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04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T</a:t>
                      </a:r>
                    </a:p>
                  </a:txBody>
                  <a:tcPr marL="94714" marR="94714" marT="46945" marB="469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F</a:t>
                      </a:r>
                    </a:p>
                  </a:txBody>
                  <a:tcPr marL="94714" marR="94714" marT="46945" marB="469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Toxic hydrogen sulfide levels, flammable gases and low oxygen levels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may be found in CHT tanks</a:t>
                      </a:r>
                    </a:p>
                  </a:txBody>
                  <a:tcPr marL="94714" marR="94714" marT="46945" marB="469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T</a:t>
                      </a:r>
                    </a:p>
                  </a:txBody>
                  <a:tcPr marL="94714" marR="94714" marT="46945" marB="469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F</a:t>
                      </a:r>
                    </a:p>
                  </a:txBody>
                  <a:tcPr marL="94714" marR="94714" marT="46945" marB="469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 cofferdam would be considered a confined space.</a:t>
                      </a:r>
                    </a:p>
                  </a:txBody>
                  <a:tcPr marL="94714" marR="94714" marT="46945" marB="469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1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T</a:t>
                      </a:r>
                    </a:p>
                  </a:txBody>
                  <a:tcPr marL="94714" marR="94714" marT="46945" marB="469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F</a:t>
                      </a:r>
                    </a:p>
                  </a:txBody>
                  <a:tcPr marL="94714" marR="94714" marT="46945" marB="469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The Gas Meter tells us how must rust is in the space.</a:t>
                      </a:r>
                    </a:p>
                  </a:txBody>
                  <a:tcPr marL="94714" marR="94714" marT="46945" marB="469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698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T</a:t>
                      </a:r>
                    </a:p>
                  </a:txBody>
                  <a:tcPr marL="94714" marR="94714" marT="46945" marB="469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F</a:t>
                      </a:r>
                    </a:p>
                  </a:txBody>
                  <a:tcPr marL="94714" marR="94714" marT="46945" marB="469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Ensure that a Shipyard Competent Person or Marine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Chemist evaluates each confined space in accordance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with OSHA requirements.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t>
                      </a:r>
                    </a:p>
                  </a:txBody>
                  <a:tcPr marL="94714" marR="94714" marT="46945" marB="469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219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13" y="4459288"/>
            <a:ext cx="642937"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0E2B88B5-2367-42F7-BE00-39B5E78195EA}" type="slidenum">
              <a:rPr lang="en-US" altLang="en-US"/>
              <a:pPr>
                <a:spcBef>
                  <a:spcPct val="0"/>
                </a:spcBef>
              </a:pPr>
              <a:t>43</a:t>
            </a:fld>
            <a:endParaRPr lang="en-US" altLang="en-US"/>
          </a:p>
        </p:txBody>
      </p:sp>
      <p:sp>
        <p:nvSpPr>
          <p:cNvPr id="94211" name="Rectangle 2"/>
          <p:cNvSpPr>
            <a:spLocks noGrp="1" noRot="1" noChangeAspect="1" noChangeArrowheads="1" noTextEdit="1"/>
          </p:cNvSpPr>
          <p:nvPr>
            <p:ph type="sldImg"/>
          </p:nvPr>
        </p:nvSpPr>
        <p:spPr>
          <a:xfrm>
            <a:off x="1262063" y="747713"/>
            <a:ext cx="4578350" cy="3433762"/>
          </a:xfrm>
          <a:ln/>
        </p:spPr>
      </p:sp>
      <p:sp>
        <p:nvSpPr>
          <p:cNvPr id="94212" name="Rectangle 3"/>
          <p:cNvSpPr>
            <a:spLocks noGrp="1" noChangeArrowheads="1"/>
          </p:cNvSpPr>
          <p:nvPr>
            <p:ph type="body" idx="1"/>
          </p:nvPr>
        </p:nvSpPr>
        <p:spPr>
          <a:xfrm>
            <a:off x="788988" y="4457700"/>
            <a:ext cx="5838825" cy="422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dirty="0" smtClean="0"/>
              <a:t>Instructor reads first section.</a:t>
            </a:r>
          </a:p>
          <a:p>
            <a:pPr>
              <a:lnSpc>
                <a:spcPct val="90000"/>
              </a:lnSpc>
            </a:pPr>
            <a:endParaRPr lang="en-US" altLang="en-US" dirty="0" smtClean="0"/>
          </a:p>
          <a:p>
            <a:pPr>
              <a:lnSpc>
                <a:spcPct val="90000"/>
              </a:lnSpc>
            </a:pPr>
            <a:r>
              <a:rPr lang="en-US" altLang="en-US" dirty="0" smtClean="0"/>
              <a:t>Ask for  volunteer to read  Information Exchange  section.</a:t>
            </a:r>
          </a:p>
          <a:p>
            <a:pPr>
              <a:lnSpc>
                <a:spcPct val="90000"/>
              </a:lnSpc>
            </a:pPr>
            <a:endParaRPr lang="en-US" altLang="en-US" dirty="0" smtClean="0"/>
          </a:p>
          <a:p>
            <a:pPr>
              <a:lnSpc>
                <a:spcPct val="90000"/>
              </a:lnSpc>
            </a:pPr>
            <a:r>
              <a:rPr lang="en-US" altLang="en-US" dirty="0" smtClean="0"/>
              <a:t>Ask if there are any questions.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CD223AF6-0333-4B93-A4DC-1FFFF061B273}" type="slidenum">
              <a:rPr lang="en-US" altLang="en-US">
                <a:solidFill>
                  <a:srgbClr val="000000"/>
                </a:solidFill>
              </a:rPr>
              <a:pPr>
                <a:spcBef>
                  <a:spcPct val="0"/>
                </a:spcBef>
              </a:pPr>
              <a:t>44</a:t>
            </a:fld>
            <a:endParaRPr lang="en-US" altLang="en-US">
              <a:solidFill>
                <a:srgbClr val="000000"/>
              </a:solidFill>
            </a:endParaRPr>
          </a:p>
        </p:txBody>
      </p:sp>
      <p:sp>
        <p:nvSpPr>
          <p:cNvPr id="96259"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4279900"/>
          </a:xfrm>
          <a:ln/>
        </p:spPr>
        <p:txBody>
          <a:bodyPr/>
          <a:lstStyle/>
          <a:p>
            <a:pPr>
              <a:defRPr/>
            </a:pPr>
            <a:r>
              <a:rPr lang="en-US" b="1" dirty="0" smtClean="0"/>
              <a:t>Oxygen Levels</a:t>
            </a:r>
          </a:p>
          <a:p>
            <a:pPr>
              <a:defRPr/>
            </a:pPr>
            <a:endParaRPr lang="en-US" dirty="0"/>
          </a:p>
          <a:p>
            <a:pPr>
              <a:defRPr/>
            </a:pPr>
            <a:r>
              <a:rPr lang="en-US" dirty="0" smtClean="0"/>
              <a:t>Ask participants to read page 45 to themselves.</a:t>
            </a:r>
          </a:p>
          <a:p>
            <a:pPr>
              <a:defRPr/>
            </a:pPr>
            <a:endParaRPr lang="en-US" dirty="0"/>
          </a:p>
          <a:p>
            <a:pPr>
              <a:defRPr/>
            </a:pPr>
            <a:r>
              <a:rPr lang="en-US" dirty="0" smtClean="0"/>
              <a:t>Ask </a:t>
            </a:r>
            <a:r>
              <a:rPr lang="en-US" b="1" dirty="0" smtClean="0"/>
              <a:t>“what is the leading cause of death in confined spaces?</a:t>
            </a:r>
            <a:endParaRPr lang="en-US" dirty="0" smtClean="0"/>
          </a:p>
          <a:p>
            <a:pPr>
              <a:defRPr/>
            </a:pPr>
            <a:r>
              <a:rPr lang="en-US" dirty="0" smtClean="0"/>
              <a:t>Asphyxiation</a:t>
            </a:r>
            <a:endParaRPr lang="en-US" dirty="0"/>
          </a:p>
          <a:p>
            <a:pPr>
              <a:defRPr/>
            </a:pPr>
            <a:r>
              <a:rPr lang="en-US" b="1" dirty="0" smtClean="0"/>
              <a:t>Ask “what other conditions could create an IDLH atmosphere?</a:t>
            </a:r>
          </a:p>
          <a:p>
            <a:pPr>
              <a:defRPr/>
            </a:pPr>
            <a:r>
              <a:rPr lang="en-US" dirty="0" smtClean="0"/>
              <a:t>Leaking gases from a pipe, CHT tank without proper precautions, working in fuel tanks without proper </a:t>
            </a:r>
            <a:r>
              <a:rPr lang="en-US" dirty="0" err="1" smtClean="0"/>
              <a:t>precaustions</a:t>
            </a:r>
            <a:endParaRPr lang="en-US" dirty="0" smtClean="0"/>
          </a:p>
        </p:txBody>
      </p:sp>
      <p:pic>
        <p:nvPicPr>
          <p:cNvPr id="9626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38" y="5938838"/>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7527925"/>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613" y="5251450"/>
            <a:ext cx="6651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613" y="6621463"/>
            <a:ext cx="6651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FC561778-1A59-4D93-8E78-0A5B018C1C92}" type="slidenum">
              <a:rPr lang="en-US" altLang="en-US">
                <a:solidFill>
                  <a:srgbClr val="000000"/>
                </a:solidFill>
              </a:rPr>
              <a:pPr>
                <a:spcBef>
                  <a:spcPct val="0"/>
                </a:spcBef>
              </a:pPr>
              <a:t>45</a:t>
            </a:fld>
            <a:endParaRPr lang="en-US" altLang="en-US">
              <a:solidFill>
                <a:srgbClr val="000000"/>
              </a:solidFill>
            </a:endParaRPr>
          </a:p>
        </p:txBody>
      </p:sp>
      <p:sp>
        <p:nvSpPr>
          <p:cNvPr id="98307"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4460875"/>
          </a:xfrm>
          <a:ln/>
        </p:spPr>
        <p:txBody>
          <a:bodyPr/>
          <a:lstStyle/>
          <a:p>
            <a:pPr>
              <a:defRPr/>
            </a:pPr>
            <a:r>
              <a:rPr lang="en-US" b="1" dirty="0"/>
              <a:t>Causes of Oxygen Deficiency</a:t>
            </a:r>
          </a:p>
          <a:p>
            <a:pPr>
              <a:defRPr/>
            </a:pPr>
            <a:endParaRPr lang="en-US" dirty="0" smtClean="0"/>
          </a:p>
          <a:p>
            <a:pPr>
              <a:defRPr/>
            </a:pPr>
            <a:r>
              <a:rPr lang="en-US" dirty="0" smtClean="0"/>
              <a:t>Read the first paragraph.</a:t>
            </a:r>
          </a:p>
          <a:p>
            <a:pPr>
              <a:defRPr/>
            </a:pPr>
            <a:endParaRPr lang="en-US" dirty="0"/>
          </a:p>
          <a:p>
            <a:pPr>
              <a:defRPr/>
            </a:pPr>
            <a:r>
              <a:rPr lang="en-US" dirty="0" smtClean="0"/>
              <a:t>Ask participants to read one definition at a time.</a:t>
            </a:r>
          </a:p>
          <a:p>
            <a:pPr>
              <a:defRPr/>
            </a:pPr>
            <a:endParaRPr lang="en-US" dirty="0"/>
          </a:p>
          <a:p>
            <a:pPr>
              <a:defRPr/>
            </a:pPr>
            <a:r>
              <a:rPr lang="en-US" dirty="0" smtClean="0"/>
              <a:t>Painting</a:t>
            </a:r>
            <a:endParaRPr lang="en-US" sz="800" dirty="0"/>
          </a:p>
          <a:p>
            <a:pPr>
              <a:defRPr/>
            </a:pPr>
            <a:r>
              <a:rPr lang="en-US" dirty="0" smtClean="0"/>
              <a:t>Welding</a:t>
            </a:r>
            <a:endParaRPr lang="en-US" sz="800" dirty="0"/>
          </a:p>
          <a:p>
            <a:pPr>
              <a:defRPr/>
            </a:pPr>
            <a:r>
              <a:rPr lang="en-US" dirty="0"/>
              <a:t>Cleaning – </a:t>
            </a:r>
            <a:r>
              <a:rPr lang="en-US" dirty="0" smtClean="0"/>
              <a:t>Degreasing</a:t>
            </a:r>
            <a:endParaRPr lang="en-US" dirty="0"/>
          </a:p>
          <a:p>
            <a:pPr>
              <a:defRPr/>
            </a:pPr>
            <a:r>
              <a:rPr lang="en-US" dirty="0" smtClean="0"/>
              <a:t>Number </a:t>
            </a:r>
            <a:r>
              <a:rPr lang="en-US" dirty="0"/>
              <a:t>of </a:t>
            </a:r>
            <a:r>
              <a:rPr lang="en-US" dirty="0" smtClean="0"/>
              <a:t>Workers</a:t>
            </a:r>
          </a:p>
          <a:p>
            <a:pPr>
              <a:defRPr/>
            </a:pPr>
            <a:endParaRPr lang="en-US" dirty="0">
              <a:solidFill>
                <a:srgbClr val="000000"/>
              </a:solidFill>
              <a:effectLst>
                <a:outerShdw blurRad="38100" dist="38100" dir="2700000" algn="tl">
                  <a:srgbClr val="C0C0C0"/>
                </a:outerShdw>
              </a:effectLst>
            </a:endParaRPr>
          </a:p>
          <a:p>
            <a:pPr>
              <a:defRPr/>
            </a:pPr>
            <a:r>
              <a:rPr lang="en-US" dirty="0" smtClean="0">
                <a:solidFill>
                  <a:srgbClr val="000000"/>
                </a:solidFill>
                <a:effectLst>
                  <a:outerShdw blurRad="38100" dist="38100" dir="2700000" algn="tl">
                    <a:srgbClr val="C0C0C0"/>
                  </a:outerShdw>
                </a:effectLst>
              </a:rPr>
              <a:t>Ask if questions.</a:t>
            </a:r>
          </a:p>
          <a:p>
            <a:pPr>
              <a:defRPr/>
            </a:pPr>
            <a:endParaRPr lang="en-US" dirty="0">
              <a:solidFill>
                <a:srgbClr val="000000"/>
              </a:solidFill>
              <a:effectLst>
                <a:outerShdw blurRad="38100" dist="38100" dir="2700000" algn="tl">
                  <a:srgbClr val="C0C0C0"/>
                </a:outerShdw>
              </a:effectLst>
            </a:endParaRPr>
          </a:p>
          <a:p>
            <a:pPr>
              <a:defRPr/>
            </a:pPr>
            <a:r>
              <a:rPr lang="en-US" dirty="0" smtClean="0">
                <a:solidFill>
                  <a:srgbClr val="000000"/>
                </a:solidFill>
                <a:effectLst>
                  <a:outerShdw blurRad="38100" dist="38100" dir="2700000" algn="tl">
                    <a:srgbClr val="C0C0C0"/>
                  </a:outerShdw>
                </a:effectLst>
              </a:rPr>
              <a:t>Thank participants.</a:t>
            </a:r>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7F91FF90-6B23-4AB7-AF9B-45BFBB151182}" type="slidenum">
              <a:rPr lang="en-US" altLang="en-US">
                <a:solidFill>
                  <a:srgbClr val="000000"/>
                </a:solidFill>
              </a:rPr>
              <a:pPr>
                <a:spcBef>
                  <a:spcPct val="0"/>
                </a:spcBef>
              </a:pPr>
              <a:t>46</a:t>
            </a:fld>
            <a:endParaRPr lang="en-US" altLang="en-US">
              <a:solidFill>
                <a:srgbClr val="000000"/>
              </a:solidFill>
            </a:endParaRPr>
          </a:p>
        </p:txBody>
      </p:sp>
      <p:sp>
        <p:nvSpPr>
          <p:cNvPr id="10035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4460875"/>
          </a:xfrm>
          <a:ln/>
        </p:spPr>
        <p:txBody>
          <a:bodyPr/>
          <a:lstStyle/>
          <a:p>
            <a:pPr>
              <a:defRPr/>
            </a:pPr>
            <a:r>
              <a:rPr lang="en-US" b="1" dirty="0"/>
              <a:t>Oxygen Deficient Atmospheres</a:t>
            </a:r>
          </a:p>
          <a:p>
            <a:pPr>
              <a:defRPr/>
            </a:pPr>
            <a:endParaRPr lang="en-US" b="1" dirty="0" smtClean="0"/>
          </a:p>
          <a:p>
            <a:pPr>
              <a:defRPr/>
            </a:pPr>
            <a:r>
              <a:rPr lang="en-US" dirty="0" smtClean="0"/>
              <a:t>Instructor to review the chart on page 47 with class.</a:t>
            </a:r>
          </a:p>
          <a:p>
            <a:pPr>
              <a:defRPr/>
            </a:pPr>
            <a:endParaRPr lang="en-US" dirty="0"/>
          </a:p>
          <a:p>
            <a:pPr>
              <a:defRPr/>
            </a:pPr>
            <a:r>
              <a:rPr lang="en-US" dirty="0" smtClean="0"/>
              <a:t>Ask if questions.</a:t>
            </a:r>
          </a:p>
          <a:p>
            <a:pPr>
              <a:defRPr/>
            </a:pPr>
            <a:endParaRPr lang="en-US" dirty="0"/>
          </a:p>
          <a:p>
            <a:pPr>
              <a:defRPr/>
            </a:pPr>
            <a:r>
              <a:rPr lang="en-US" dirty="0" smtClean="0"/>
              <a:t>Discuss significance of proper oxygen levels.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88CD683D-2F7E-45C5-B6DF-19E6587733E4}" type="slidenum">
              <a:rPr lang="en-US" altLang="en-US">
                <a:solidFill>
                  <a:srgbClr val="000000"/>
                </a:solidFill>
              </a:rPr>
              <a:pPr>
                <a:spcBef>
                  <a:spcPct val="0"/>
                </a:spcBef>
              </a:pPr>
              <a:t>47</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3898900"/>
          </a:xfrm>
          <a:ln/>
        </p:spPr>
        <p:txBody>
          <a:bodyPr/>
          <a:lstStyle/>
          <a:p>
            <a:pPr>
              <a:defRPr/>
            </a:pPr>
            <a:r>
              <a:rPr lang="en-US" b="1" dirty="0"/>
              <a:t>Oxygen Enrichment</a:t>
            </a:r>
          </a:p>
          <a:p>
            <a:pPr>
              <a:defRPr/>
            </a:pPr>
            <a:endParaRPr lang="en-US" dirty="0" smtClean="0"/>
          </a:p>
          <a:p>
            <a:pPr>
              <a:defRPr/>
            </a:pPr>
            <a:r>
              <a:rPr lang="en-US" dirty="0" smtClean="0"/>
              <a:t>Ask for volunteer to read Oxygen Enrichment section on page 48.</a:t>
            </a:r>
          </a:p>
          <a:p>
            <a:pPr>
              <a:defRPr/>
            </a:pPr>
            <a:endParaRPr lang="en-US" dirty="0" smtClean="0"/>
          </a:p>
          <a:p>
            <a:pPr>
              <a:defRPr/>
            </a:pPr>
            <a:r>
              <a:rPr lang="en-US" dirty="0" smtClean="0"/>
              <a:t>Instructor to review the recent statistics of deaths.</a:t>
            </a:r>
          </a:p>
          <a:p>
            <a:pPr>
              <a:defRPr/>
            </a:pPr>
            <a:endParaRPr lang="en-US" dirty="0"/>
          </a:p>
          <a:p>
            <a:pPr>
              <a:defRPr/>
            </a:pPr>
            <a:r>
              <a:rPr lang="en-US" b="1" dirty="0" smtClean="0"/>
              <a:t>Ask how a confined space might become Oxygen Enriched</a:t>
            </a:r>
            <a:endParaRPr lang="en-US" b="1" dirty="0"/>
          </a:p>
          <a:p>
            <a:pPr>
              <a:defRPr/>
            </a:pPr>
            <a:r>
              <a:rPr lang="en-US" b="1" dirty="0" smtClean="0"/>
              <a:t>Ventilating with oxygen instead of open air</a:t>
            </a:r>
          </a:p>
          <a:p>
            <a:pPr>
              <a:defRPr/>
            </a:pPr>
            <a:r>
              <a:rPr lang="en-US" b="1" dirty="0" smtClean="0"/>
              <a:t>Oxygen leak when welding</a:t>
            </a:r>
            <a:endParaRPr lang="en-US" dirty="0" smtClean="0"/>
          </a:p>
          <a:p>
            <a:pPr marL="235562" indent="-235562">
              <a:lnSpc>
                <a:spcPct val="90000"/>
              </a:lnSpc>
              <a:defRPr/>
            </a:pPr>
            <a:endParaRPr lang="en-US" dirty="0" smtClean="0"/>
          </a:p>
        </p:txBody>
      </p:sp>
      <p:pic>
        <p:nvPicPr>
          <p:cNvPr id="10240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613" y="5822950"/>
            <a:ext cx="6651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613" y="6791325"/>
            <a:ext cx="62230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CA1A68D4-8649-4C1E-91F1-51DC7B7D6E21}" type="slidenum">
              <a:rPr lang="en-US" altLang="en-US"/>
              <a:pPr>
                <a:spcBef>
                  <a:spcPct val="0"/>
                </a:spcBef>
              </a:pPr>
              <a:t>48</a:t>
            </a:fld>
            <a:endParaRPr lang="en-US" altLang="en-US"/>
          </a:p>
        </p:txBody>
      </p:sp>
      <p:sp>
        <p:nvSpPr>
          <p:cNvPr id="104451" name="Rectangle 2"/>
          <p:cNvSpPr>
            <a:spLocks noGrp="1" noRot="1" noChangeAspect="1" noChangeArrowheads="1" noTextEdit="1"/>
          </p:cNvSpPr>
          <p:nvPr>
            <p:ph type="sldImg"/>
          </p:nvPr>
        </p:nvSpPr>
        <p:spPr>
          <a:xfrm>
            <a:off x="1262063" y="747713"/>
            <a:ext cx="4578350" cy="3433762"/>
          </a:xfrm>
          <a:ln/>
        </p:spPr>
      </p:sp>
      <p:sp>
        <p:nvSpPr>
          <p:cNvPr id="104452" name="Rectangle 3"/>
          <p:cNvSpPr>
            <a:spLocks noGrp="1" noChangeArrowheads="1"/>
          </p:cNvSpPr>
          <p:nvPr>
            <p:ph type="body" idx="1"/>
          </p:nvPr>
        </p:nvSpPr>
        <p:spPr>
          <a:xfrm>
            <a:off x="946150" y="4457700"/>
            <a:ext cx="5524500" cy="4303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Have participants read page 49 to themselves.</a:t>
            </a:r>
          </a:p>
          <a:p>
            <a:endParaRPr lang="en-US" altLang="en-US" dirty="0" smtClean="0"/>
          </a:p>
          <a:p>
            <a:r>
              <a:rPr lang="en-US" altLang="en-US" dirty="0" smtClean="0"/>
              <a:t>Instructor summarize definitions.</a:t>
            </a:r>
          </a:p>
          <a:p>
            <a:endParaRPr lang="en-US" altLang="en-US" b="1" dirty="0" smtClean="0"/>
          </a:p>
          <a:p>
            <a:r>
              <a:rPr lang="en-US" altLang="en-US" dirty="0" smtClean="0"/>
              <a:t>Ask if any questions.</a:t>
            </a:r>
          </a:p>
          <a:p>
            <a:endParaRPr lang="en-US" altLang="en-US" dirty="0" smtClean="0"/>
          </a:p>
          <a:p>
            <a:r>
              <a:rPr lang="en-US" altLang="en-US" dirty="0" smtClean="0"/>
              <a:t>Ask</a:t>
            </a:r>
            <a:r>
              <a:rPr lang="en-US" altLang="en-US" b="1" dirty="0" smtClean="0"/>
              <a:t>, “can you intentionally inert a space?”  </a:t>
            </a:r>
          </a:p>
          <a:p>
            <a:r>
              <a:rPr lang="en-US" altLang="en-US" dirty="0" smtClean="0"/>
              <a:t>If yes, why and how.</a:t>
            </a:r>
          </a:p>
          <a:p>
            <a:endParaRPr lang="en-US" altLang="en-US" dirty="0" smtClean="0"/>
          </a:p>
          <a:p>
            <a:r>
              <a:rPr lang="en-US" altLang="en-US" dirty="0" smtClean="0"/>
              <a:t>Spaces can be filled with nitrogen or water to displace oxygen in 	an adjacent space to eliminate flammability and/or combustion</a:t>
            </a:r>
          </a:p>
        </p:txBody>
      </p:sp>
      <p:pic>
        <p:nvPicPr>
          <p:cNvPr id="1044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9013" y="7194550"/>
            <a:ext cx="6223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6150" y="5784850"/>
            <a:ext cx="6651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63588" indent="-293688">
              <a:spcBef>
                <a:spcPct val="30000"/>
              </a:spcBef>
              <a:defRPr sz="1200">
                <a:solidFill>
                  <a:schemeClr val="tx1"/>
                </a:solidFill>
                <a:latin typeface="Arial" charset="0"/>
              </a:defRPr>
            </a:lvl2pPr>
            <a:lvl3pPr marL="1176338" indent="-234950">
              <a:spcBef>
                <a:spcPct val="30000"/>
              </a:spcBef>
              <a:defRPr sz="1200">
                <a:solidFill>
                  <a:schemeClr val="tx1"/>
                </a:solidFill>
                <a:latin typeface="Arial" charset="0"/>
              </a:defRPr>
            </a:lvl3pPr>
            <a:lvl4pPr marL="1646238" indent="-234950">
              <a:spcBef>
                <a:spcPct val="30000"/>
              </a:spcBef>
              <a:defRPr sz="1200">
                <a:solidFill>
                  <a:schemeClr val="tx1"/>
                </a:solidFill>
                <a:latin typeface="Arial" charset="0"/>
              </a:defRPr>
            </a:lvl4pPr>
            <a:lvl5pPr marL="2119313" indent="-234950">
              <a:spcBef>
                <a:spcPct val="30000"/>
              </a:spcBef>
              <a:defRPr sz="1200">
                <a:solidFill>
                  <a:schemeClr val="tx1"/>
                </a:solidFill>
                <a:latin typeface="Arial" charset="0"/>
              </a:defRPr>
            </a:lvl5pPr>
            <a:lvl6pPr marL="2576513" indent="-234950" eaLnBrk="0" fontAlgn="base" hangingPunct="0">
              <a:spcBef>
                <a:spcPct val="30000"/>
              </a:spcBef>
              <a:spcAft>
                <a:spcPct val="0"/>
              </a:spcAft>
              <a:defRPr sz="1200">
                <a:solidFill>
                  <a:schemeClr val="tx1"/>
                </a:solidFill>
                <a:latin typeface="Arial" charset="0"/>
              </a:defRPr>
            </a:lvl6pPr>
            <a:lvl7pPr marL="3033713" indent="-234950" eaLnBrk="0" fontAlgn="base" hangingPunct="0">
              <a:spcBef>
                <a:spcPct val="30000"/>
              </a:spcBef>
              <a:spcAft>
                <a:spcPct val="0"/>
              </a:spcAft>
              <a:defRPr sz="1200">
                <a:solidFill>
                  <a:schemeClr val="tx1"/>
                </a:solidFill>
                <a:latin typeface="Arial" charset="0"/>
              </a:defRPr>
            </a:lvl7pPr>
            <a:lvl8pPr marL="3490913" indent="-234950" eaLnBrk="0" fontAlgn="base" hangingPunct="0">
              <a:spcBef>
                <a:spcPct val="30000"/>
              </a:spcBef>
              <a:spcAft>
                <a:spcPct val="0"/>
              </a:spcAft>
              <a:defRPr sz="1200">
                <a:solidFill>
                  <a:schemeClr val="tx1"/>
                </a:solidFill>
                <a:latin typeface="Arial" charset="0"/>
              </a:defRPr>
            </a:lvl8pPr>
            <a:lvl9pPr marL="3948113" indent="-234950" eaLnBrk="0" fontAlgn="base" hangingPunct="0">
              <a:spcBef>
                <a:spcPct val="30000"/>
              </a:spcBef>
              <a:spcAft>
                <a:spcPct val="0"/>
              </a:spcAft>
              <a:defRPr sz="1200">
                <a:solidFill>
                  <a:schemeClr val="tx1"/>
                </a:solidFill>
                <a:latin typeface="Arial" charset="0"/>
              </a:defRPr>
            </a:lvl9pPr>
          </a:lstStyle>
          <a:p>
            <a:pPr>
              <a:spcBef>
                <a:spcPct val="0"/>
              </a:spcBef>
            </a:pPr>
            <a:fld id="{25CD15D8-8636-4030-80D8-827BAD2ED2CB}" type="slidenum">
              <a:rPr lang="en-US" altLang="en-US">
                <a:cs typeface="Arial" charset="0"/>
              </a:rPr>
              <a:pPr>
                <a:spcBef>
                  <a:spcPct val="0"/>
                </a:spcBef>
              </a:pPr>
              <a:t>49</a:t>
            </a:fld>
            <a:endParaRPr lang="en-US" altLang="en-US">
              <a:cs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709613" y="4459288"/>
            <a:ext cx="5683250" cy="3746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Instructor to draw spaces on flip chart/white board.</a:t>
            </a:r>
          </a:p>
          <a:p>
            <a:endParaRPr lang="en-US" altLang="en-US" dirty="0" smtClean="0"/>
          </a:p>
          <a:p>
            <a:r>
              <a:rPr lang="en-US" altLang="en-US" dirty="0" smtClean="0"/>
              <a:t>Put class in teams of two.  Go around the room and have each team guess a letter.  If the letter is in one of the two words, write it or them in the blanks.  That person goes again.  If the letter is not in either word draw part of the hang man.  </a:t>
            </a:r>
          </a:p>
          <a:p>
            <a:endParaRPr lang="en-US" altLang="en-US" dirty="0" smtClean="0"/>
          </a:p>
          <a:p>
            <a:r>
              <a:rPr lang="en-US" altLang="en-US" dirty="0" smtClean="0"/>
              <a:t>Continue until a person raises their hand to solve.  If a person states the two words correctly </a:t>
            </a:r>
            <a:r>
              <a:rPr lang="en-US" altLang="en-US" b="1" dirty="0" smtClean="0"/>
              <a:t>and can give you the definition that team wins!</a:t>
            </a:r>
            <a:r>
              <a:rPr lang="en-US" altLang="en-US" dirty="0" smtClean="0"/>
              <a:t> If not, continue to go around the room as stated above.</a:t>
            </a:r>
          </a:p>
          <a:p>
            <a:endParaRPr lang="en-US" altLang="en-US" dirty="0" smtClean="0"/>
          </a:p>
          <a:p>
            <a:r>
              <a:rPr lang="en-US" altLang="en-US" dirty="0" smtClean="0"/>
              <a:t>The words are </a:t>
            </a:r>
            <a:r>
              <a:rPr lang="en-US" altLang="en-US" b="1" dirty="0" smtClean="0"/>
              <a:t>oxygen enriched</a:t>
            </a:r>
          </a:p>
        </p:txBody>
      </p:sp>
      <p:pic>
        <p:nvPicPr>
          <p:cNvPr id="10650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4543425"/>
            <a:ext cx="62547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563" y="6332538"/>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4C9D2978-4B49-46BE-A47F-ECDE1B3D6A03}" type="slidenum">
              <a:rPr lang="en-US" altLang="en-US"/>
              <a:pPr>
                <a:spcBef>
                  <a:spcPct val="0"/>
                </a:spcBef>
              </a:pPr>
              <a:t>5</a:t>
            </a:fld>
            <a:endParaRPr lang="en-US" altLang="en-US"/>
          </a:p>
        </p:txBody>
      </p:sp>
      <p:sp>
        <p:nvSpPr>
          <p:cNvPr id="16387" name="Rectangle 7"/>
          <p:cNvSpPr txBox="1">
            <a:spLocks noGrp="1" noChangeArrowheads="1"/>
          </p:cNvSpPr>
          <p:nvPr/>
        </p:nvSpPr>
        <p:spPr bwMode="auto">
          <a:xfrm>
            <a:off x="4024313" y="8916988"/>
            <a:ext cx="30765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5" tIns="47112" rIns="94225" bIns="47112"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3815FC2-FE4A-48B9-B6E8-F784F2DAEAF5}" type="slidenum">
              <a:rPr lang="en-US" altLang="en-US"/>
              <a:pPr algn="r" eaLnBrk="1" hangingPunct="1">
                <a:spcBef>
                  <a:spcPct val="0"/>
                </a:spcBef>
              </a:pPr>
              <a:t>5</a:t>
            </a:fld>
            <a:endParaRPr lang="en-US" altLang="en-US"/>
          </a:p>
        </p:txBody>
      </p:sp>
      <p:sp>
        <p:nvSpPr>
          <p:cNvPr id="16388" name="Rectangle 7"/>
          <p:cNvSpPr txBox="1">
            <a:spLocks noGrp="1" noChangeArrowheads="1"/>
          </p:cNvSpPr>
          <p:nvPr/>
        </p:nvSpPr>
        <p:spPr bwMode="auto">
          <a:xfrm>
            <a:off x="4024313" y="8916988"/>
            <a:ext cx="30765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5" tIns="47112" rIns="94225" bIns="47112"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09E3EF60-7E2D-46C6-9C01-5432040E1CD9}" type="slidenum">
              <a:rPr lang="en-US" altLang="en-US">
                <a:cs typeface="Arial" charset="0"/>
              </a:rPr>
              <a:pPr algn="r" eaLnBrk="1" hangingPunct="1">
                <a:spcBef>
                  <a:spcPct val="0"/>
                </a:spcBef>
              </a:pPr>
              <a:t>5</a:t>
            </a:fld>
            <a:endParaRPr lang="en-US" altLang="en-US">
              <a:cs typeface="Arial" charset="0"/>
            </a:endParaRPr>
          </a:p>
        </p:txBody>
      </p:sp>
      <p:sp>
        <p:nvSpPr>
          <p:cNvPr id="16389" name="Rectangle 2"/>
          <p:cNvSpPr>
            <a:spLocks noGrp="1" noRot="1" noChangeAspect="1" noChangeArrowheads="1" noTextEdit="1"/>
          </p:cNvSpPr>
          <p:nvPr>
            <p:ph type="sldImg"/>
          </p:nvPr>
        </p:nvSpPr>
        <p:spPr>
          <a:ln/>
        </p:spPr>
      </p:sp>
      <p:sp>
        <p:nvSpPr>
          <p:cNvPr id="16390" name="Rectangle 3"/>
          <p:cNvSpPr>
            <a:spLocks noGrp="1" noChangeArrowheads="1"/>
          </p:cNvSpPr>
          <p:nvPr>
            <p:ph type="body" idx="1"/>
          </p:nvPr>
        </p:nvSpPr>
        <p:spPr>
          <a:xfrm>
            <a:off x="649288" y="4332288"/>
            <a:ext cx="5803900" cy="4584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b="1" dirty="0" smtClean="0"/>
              <a:t>Employer’s Responsibility</a:t>
            </a:r>
          </a:p>
          <a:p>
            <a:pPr eaLnBrk="1" hangingPunct="1"/>
            <a:endParaRPr lang="en-US" altLang="en-US" sz="1400" b="1" dirty="0" smtClean="0"/>
          </a:p>
          <a:p>
            <a:pPr eaLnBrk="1" hangingPunct="1"/>
            <a:r>
              <a:rPr lang="en-US" altLang="en-US" sz="1400" dirty="0" smtClean="0"/>
              <a:t>Read and review page.</a:t>
            </a:r>
          </a:p>
          <a:p>
            <a:pPr eaLnBrk="1" hangingPunct="1"/>
            <a:endParaRPr lang="en-US" altLang="en-US" sz="1400" dirty="0" smtClean="0"/>
          </a:p>
          <a:p>
            <a:pPr eaLnBrk="1" hangingPunct="1"/>
            <a:r>
              <a:rPr lang="en-US" altLang="en-US" sz="1400" dirty="0" smtClean="0"/>
              <a:t>(Recommend trainer/participant mix of reading aloud.)</a:t>
            </a:r>
          </a:p>
          <a:p>
            <a:pPr eaLnBrk="1" hangingPunct="1"/>
            <a:endParaRPr lang="en-US" altLang="en-US" sz="1400" dirty="0" smtClean="0"/>
          </a:p>
          <a:p>
            <a:pPr eaLnBrk="1" hangingPunct="1"/>
            <a:r>
              <a:rPr lang="en-US" altLang="en-US" sz="1400" dirty="0" smtClean="0"/>
              <a:t>Ask if questions or comments.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92506DCB-5332-4531-9F9D-C7D335A0313C}" type="slidenum">
              <a:rPr lang="en-US" altLang="en-US">
                <a:solidFill>
                  <a:srgbClr val="000000"/>
                </a:solidFill>
              </a:rPr>
              <a:pPr>
                <a:spcBef>
                  <a:spcPct val="0"/>
                </a:spcBef>
              </a:pPr>
              <a:t>50</a:t>
            </a:fld>
            <a:endParaRPr lang="en-US" altLang="en-US">
              <a:solidFill>
                <a:srgbClr val="000000"/>
              </a:solidFill>
            </a:endParaRPr>
          </a:p>
        </p:txBody>
      </p:sp>
      <p:sp>
        <p:nvSpPr>
          <p:cNvPr id="108547"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3898900"/>
          </a:xfrm>
          <a:ln/>
        </p:spPr>
        <p:txBody>
          <a:bodyPr/>
          <a:lstStyle/>
          <a:p>
            <a:pPr>
              <a:defRPr/>
            </a:pPr>
            <a:r>
              <a:rPr lang="en-US" b="1" dirty="0" smtClean="0"/>
              <a:t>Fires and Explosions in Confined Spaces</a:t>
            </a:r>
          </a:p>
          <a:p>
            <a:pPr>
              <a:defRPr/>
            </a:pPr>
            <a:endParaRPr lang="en-US" dirty="0" smtClean="0"/>
          </a:p>
          <a:p>
            <a:pPr>
              <a:defRPr/>
            </a:pPr>
            <a:r>
              <a:rPr lang="en-US" dirty="0" smtClean="0"/>
              <a:t>Have participants read this page silently.</a:t>
            </a:r>
          </a:p>
          <a:p>
            <a:pPr>
              <a:defRPr/>
            </a:pPr>
            <a:endParaRPr lang="en-US" altLang="en-US" dirty="0"/>
          </a:p>
          <a:p>
            <a:pPr>
              <a:defRPr/>
            </a:pPr>
            <a:r>
              <a:rPr lang="en-US" altLang="en-US" dirty="0" smtClean="0"/>
              <a:t>Review the definition of Hot Work.</a:t>
            </a:r>
          </a:p>
          <a:p>
            <a:pPr>
              <a:defRPr/>
            </a:pPr>
            <a:endParaRPr lang="en-US" altLang="en-US" dirty="0"/>
          </a:p>
          <a:p>
            <a:pPr>
              <a:defRPr/>
            </a:pPr>
            <a:r>
              <a:rPr lang="en-US" altLang="en-US" dirty="0" smtClean="0"/>
              <a:t>Ask if questions.</a:t>
            </a:r>
          </a:p>
          <a:p>
            <a:pPr>
              <a:defRPr/>
            </a:pPr>
            <a:endParaRPr lang="en-US" altLang="en-US" dirty="0" smtClean="0"/>
          </a:p>
          <a:p>
            <a:pPr>
              <a:defRPr/>
            </a:pPr>
            <a:r>
              <a:rPr lang="en-US" altLang="en-US" b="1" dirty="0" smtClean="0">
                <a:solidFill>
                  <a:srgbClr val="000000"/>
                </a:solidFill>
              </a:rPr>
              <a:t>EMPHASIZE:</a:t>
            </a:r>
            <a:endParaRPr lang="en-US" altLang="en-US" b="1" dirty="0">
              <a:solidFill>
                <a:srgbClr val="000000"/>
              </a:solidFill>
            </a:endParaRPr>
          </a:p>
          <a:p>
            <a:pPr>
              <a:defRPr/>
            </a:pPr>
            <a:r>
              <a:rPr lang="en-US" altLang="en-US" dirty="0" smtClean="0">
                <a:solidFill>
                  <a:srgbClr val="000000"/>
                </a:solidFill>
              </a:rPr>
              <a:t>This list is not all inclusive and additional hot work activities will be discussed on the following pages.</a:t>
            </a:r>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B552DB1E-EC76-43DD-B85F-89126BBBE7E2}" type="slidenum">
              <a:rPr lang="en-US" altLang="en-US">
                <a:solidFill>
                  <a:srgbClr val="000000"/>
                </a:solidFill>
              </a:rPr>
              <a:pPr>
                <a:spcBef>
                  <a:spcPct val="0"/>
                </a:spcBef>
              </a:pPr>
              <a:t>51</a:t>
            </a:fld>
            <a:endParaRPr lang="en-US" altLang="en-US">
              <a:solidFill>
                <a:srgbClr val="000000"/>
              </a:solidFill>
            </a:endParaRPr>
          </a:p>
        </p:txBody>
      </p:sp>
      <p:sp>
        <p:nvSpPr>
          <p:cNvPr id="11059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4460875"/>
          </a:xfrm>
          <a:ln/>
        </p:spPr>
        <p:txBody>
          <a:bodyPr/>
          <a:lstStyle/>
          <a:p>
            <a:pPr algn="just">
              <a:spcAft>
                <a:spcPct val="50000"/>
              </a:spcAft>
              <a:defRPr/>
            </a:pPr>
            <a:r>
              <a:rPr lang="en-US" altLang="en-US" b="1" dirty="0">
                <a:solidFill>
                  <a:srgbClr val="000000"/>
                </a:solidFill>
              </a:rPr>
              <a:t>Hot </a:t>
            </a:r>
            <a:r>
              <a:rPr lang="en-US" altLang="en-US" b="1" dirty="0" smtClean="0">
                <a:solidFill>
                  <a:srgbClr val="000000"/>
                </a:solidFill>
              </a:rPr>
              <a:t>Work</a:t>
            </a:r>
            <a:endParaRPr lang="en-US" altLang="en-US" sz="800" dirty="0">
              <a:solidFill>
                <a:srgbClr val="000000"/>
              </a:solidFill>
            </a:endParaRPr>
          </a:p>
          <a:p>
            <a:pPr algn="just">
              <a:spcAft>
                <a:spcPct val="50000"/>
              </a:spcAft>
              <a:defRPr/>
            </a:pPr>
            <a:r>
              <a:rPr lang="en-US" altLang="en-US" dirty="0" smtClean="0">
                <a:solidFill>
                  <a:srgbClr val="000000"/>
                </a:solidFill>
              </a:rPr>
              <a:t>Instructor read page 52.</a:t>
            </a:r>
            <a:endParaRPr lang="en-US" altLang="en-US" sz="800" dirty="0">
              <a:solidFill>
                <a:srgbClr val="000000"/>
              </a:solidFill>
            </a:endParaRPr>
          </a:p>
          <a:p>
            <a:pPr marL="117698" lvl="1">
              <a:defRPr/>
            </a:pPr>
            <a:endParaRPr lang="en-US" altLang="en-US" dirty="0" smtClean="0">
              <a:solidFill>
                <a:srgbClr val="000000"/>
              </a:solidFill>
            </a:endParaRPr>
          </a:p>
          <a:p>
            <a:pPr marL="117698" lvl="1">
              <a:defRPr/>
            </a:pPr>
            <a:r>
              <a:rPr lang="en-US" altLang="en-US" dirty="0" smtClean="0">
                <a:solidFill>
                  <a:srgbClr val="000000"/>
                </a:solidFill>
              </a:rPr>
              <a:t>Have participants circle the work they  perform</a:t>
            </a:r>
          </a:p>
          <a:p>
            <a:pPr marL="117475" lvl="1" algn="just">
              <a:buFontTx/>
              <a:buChar char="•"/>
              <a:defRPr/>
            </a:pPr>
            <a:r>
              <a:rPr lang="en-US" altLang="en-US" dirty="0" smtClean="0">
                <a:solidFill>
                  <a:srgbClr val="000000"/>
                </a:solidFill>
              </a:rPr>
              <a:t> Welding</a:t>
            </a:r>
            <a:endParaRPr lang="en-US" altLang="en-US" sz="800" dirty="0" smtClean="0">
              <a:solidFill>
                <a:srgbClr val="000000"/>
              </a:solidFill>
            </a:endParaRPr>
          </a:p>
          <a:p>
            <a:pPr marL="117475" lvl="1" algn="just">
              <a:buFontTx/>
              <a:buChar char="•"/>
              <a:defRPr/>
            </a:pPr>
            <a:r>
              <a:rPr lang="en-US" altLang="en-US" dirty="0">
                <a:solidFill>
                  <a:srgbClr val="000000"/>
                </a:solidFill>
              </a:rPr>
              <a:t> Burning</a:t>
            </a:r>
            <a:endParaRPr lang="en-US" altLang="en-US" sz="800" dirty="0">
              <a:solidFill>
                <a:srgbClr val="000000"/>
              </a:solidFill>
            </a:endParaRPr>
          </a:p>
          <a:p>
            <a:pPr marL="117475" lvl="1" algn="just">
              <a:buFontTx/>
              <a:buChar char="•"/>
              <a:defRPr/>
            </a:pPr>
            <a:r>
              <a:rPr lang="en-US" altLang="en-US" dirty="0" smtClean="0">
                <a:solidFill>
                  <a:srgbClr val="000000"/>
                </a:solidFill>
              </a:rPr>
              <a:t> Grinding</a:t>
            </a:r>
            <a:endParaRPr lang="en-US" altLang="en-US" sz="800" dirty="0">
              <a:solidFill>
                <a:srgbClr val="000000"/>
              </a:solidFill>
            </a:endParaRPr>
          </a:p>
          <a:p>
            <a:pPr marL="117475" lvl="1" algn="just">
              <a:buFontTx/>
              <a:buChar char="•"/>
              <a:defRPr/>
            </a:pPr>
            <a:r>
              <a:rPr lang="en-US" altLang="en-US" dirty="0">
                <a:solidFill>
                  <a:srgbClr val="000000"/>
                </a:solidFill>
              </a:rPr>
              <a:t> </a:t>
            </a:r>
            <a:r>
              <a:rPr lang="en-US" altLang="en-US" dirty="0" smtClean="0">
                <a:solidFill>
                  <a:srgbClr val="000000"/>
                </a:solidFill>
              </a:rPr>
              <a:t>Drilling</a:t>
            </a:r>
            <a:endParaRPr lang="en-US" altLang="en-US" sz="800" dirty="0">
              <a:solidFill>
                <a:srgbClr val="000000"/>
              </a:solidFill>
            </a:endParaRPr>
          </a:p>
          <a:p>
            <a:pPr marL="117475" lvl="1" algn="just">
              <a:buFontTx/>
              <a:buChar char="•"/>
              <a:defRPr/>
            </a:pPr>
            <a:r>
              <a:rPr lang="en-US" altLang="en-US" dirty="0">
                <a:solidFill>
                  <a:srgbClr val="000000"/>
                </a:solidFill>
              </a:rPr>
              <a:t> </a:t>
            </a:r>
            <a:r>
              <a:rPr lang="en-US" altLang="en-US" dirty="0" smtClean="0">
                <a:solidFill>
                  <a:srgbClr val="000000"/>
                </a:solidFill>
              </a:rPr>
              <a:t>Abrasive </a:t>
            </a:r>
            <a:r>
              <a:rPr lang="en-US" altLang="en-US" dirty="0">
                <a:solidFill>
                  <a:srgbClr val="000000"/>
                </a:solidFill>
              </a:rPr>
              <a:t>Blasting</a:t>
            </a:r>
            <a:endParaRPr lang="en-US" altLang="en-US" sz="800" dirty="0">
              <a:solidFill>
                <a:srgbClr val="000000"/>
              </a:solidFill>
            </a:endParaRPr>
          </a:p>
          <a:p>
            <a:pPr marL="117475" lvl="1" algn="just">
              <a:buFontTx/>
              <a:buChar char="•"/>
              <a:defRPr/>
            </a:pPr>
            <a:r>
              <a:rPr lang="en-US" altLang="en-US" dirty="0">
                <a:solidFill>
                  <a:srgbClr val="000000"/>
                </a:solidFill>
              </a:rPr>
              <a:t> </a:t>
            </a:r>
            <a:r>
              <a:rPr lang="en-US" altLang="en-US" dirty="0" smtClean="0">
                <a:solidFill>
                  <a:srgbClr val="000000"/>
                </a:solidFill>
              </a:rPr>
              <a:t>Stud Shooting</a:t>
            </a:r>
          </a:p>
          <a:p>
            <a:pPr marL="117475" lvl="1" algn="just">
              <a:buFontTx/>
              <a:buChar char="•"/>
              <a:defRPr/>
            </a:pPr>
            <a:endParaRPr lang="en-US" altLang="en-US" dirty="0">
              <a:solidFill>
                <a:srgbClr val="000000"/>
              </a:solidFill>
            </a:endParaRPr>
          </a:p>
          <a:p>
            <a:pPr marL="117475" lvl="1" algn="just">
              <a:defRPr/>
            </a:pPr>
            <a:r>
              <a:rPr lang="en-US" altLang="en-US" dirty="0" smtClean="0">
                <a:solidFill>
                  <a:srgbClr val="000000"/>
                </a:solidFill>
              </a:rPr>
              <a:t>Ask them to answer the question at the bottom of page 52 </a:t>
            </a:r>
            <a:endParaRPr lang="en-US" altLang="en-US" dirty="0">
              <a:solidFill>
                <a:srgbClr val="000000"/>
              </a:solidFill>
            </a:endParaRPr>
          </a:p>
          <a:p>
            <a:pPr marL="117698" lvl="1">
              <a:defRPr/>
            </a:pPr>
            <a:endParaRPr lang="en-US" altLang="en-US" dirty="0" smtClean="0">
              <a:solidFill>
                <a:srgbClr val="000000"/>
              </a:solidFill>
            </a:endParaRPr>
          </a:p>
          <a:p>
            <a:pPr marL="235562" indent="-235562" algn="just">
              <a:lnSpc>
                <a:spcPct val="90000"/>
              </a:lnSpc>
              <a:spcAft>
                <a:spcPct val="40000"/>
              </a:spcAft>
              <a:defRPr/>
            </a:pPr>
            <a:r>
              <a:rPr lang="en-US" dirty="0" smtClean="0">
                <a:solidFill>
                  <a:srgbClr val="000000"/>
                </a:solidFill>
              </a:rPr>
              <a:t>Review by asking for 2-3 to share their answers.</a:t>
            </a:r>
          </a:p>
          <a:p>
            <a:pPr marL="235562" indent="-235562" algn="just">
              <a:lnSpc>
                <a:spcPct val="90000"/>
              </a:lnSpc>
              <a:spcAft>
                <a:spcPct val="40000"/>
              </a:spcAft>
              <a:defRPr/>
            </a:pPr>
            <a:endParaRPr lang="en-US" dirty="0">
              <a:solidFill>
                <a:srgbClr val="000000"/>
              </a:solidFill>
            </a:endParaRPr>
          </a:p>
          <a:p>
            <a:pPr marL="235562" indent="-235562" algn="just">
              <a:lnSpc>
                <a:spcPct val="90000"/>
              </a:lnSpc>
              <a:spcAft>
                <a:spcPct val="40000"/>
              </a:spcAft>
              <a:defRPr/>
            </a:pPr>
            <a:r>
              <a:rPr lang="en-US" dirty="0" smtClean="0">
                <a:solidFill>
                  <a:srgbClr val="000000"/>
                </a:solidFill>
              </a:rPr>
              <a:t>Thank participants for completing the page and those that shared.</a:t>
            </a:r>
            <a:endParaRPr lang="en-US" dirty="0" smtClean="0"/>
          </a:p>
        </p:txBody>
      </p:sp>
      <p:pic>
        <p:nvPicPr>
          <p:cNvPr id="1105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475" y="5151438"/>
            <a:ext cx="6477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A1C44BE1-63F2-488C-9074-5000291C40A1}" type="slidenum">
              <a:rPr lang="en-US" altLang="en-US"/>
              <a:pPr>
                <a:spcBef>
                  <a:spcPct val="0"/>
                </a:spcBef>
              </a:pPr>
              <a:t>52</a:t>
            </a:fld>
            <a:endParaRPr lang="en-US" altLang="en-US"/>
          </a:p>
        </p:txBody>
      </p:sp>
      <p:sp>
        <p:nvSpPr>
          <p:cNvPr id="112643" name="Rectangle 2"/>
          <p:cNvSpPr>
            <a:spLocks noGrp="1" noRot="1" noChangeAspect="1" noChangeArrowheads="1" noTextEdit="1"/>
          </p:cNvSpPr>
          <p:nvPr>
            <p:ph type="sldImg"/>
          </p:nvPr>
        </p:nvSpPr>
        <p:spPr>
          <a:xfrm>
            <a:off x="1262063" y="747713"/>
            <a:ext cx="4578350" cy="3433762"/>
          </a:xfrm>
          <a:ln/>
        </p:spPr>
      </p:sp>
      <p:sp>
        <p:nvSpPr>
          <p:cNvPr id="112644" name="Rectangle 3"/>
          <p:cNvSpPr>
            <a:spLocks noGrp="1" noChangeArrowheads="1"/>
          </p:cNvSpPr>
          <p:nvPr>
            <p:ph type="body" idx="1"/>
          </p:nvPr>
        </p:nvSpPr>
        <p:spPr>
          <a:xfrm>
            <a:off x="946150" y="4457700"/>
            <a:ext cx="5524500" cy="422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Adjacent Spaces </a:t>
            </a:r>
            <a:r>
              <a:rPr lang="en-US" altLang="en-US" dirty="0" smtClean="0"/>
              <a:t>(1915.11) (8 CCR  8355)</a:t>
            </a:r>
            <a:endParaRPr lang="en-US" altLang="en-US" sz="800" b="1" dirty="0" smtClean="0"/>
          </a:p>
          <a:p>
            <a:r>
              <a:rPr lang="en-US" altLang="en-US" dirty="0" smtClean="0"/>
              <a:t>Ask a participant to read this paragraph.</a:t>
            </a:r>
          </a:p>
          <a:p>
            <a:r>
              <a:rPr lang="en-US" altLang="en-US" dirty="0" smtClean="0"/>
              <a:t>Ask if there are questions</a:t>
            </a:r>
          </a:p>
          <a:p>
            <a:endParaRPr lang="en-US" altLang="en-US" dirty="0" smtClean="0"/>
          </a:p>
          <a:p>
            <a:r>
              <a:rPr lang="en-US" altLang="en-US" b="1" dirty="0" smtClean="0"/>
              <a:t>Marine Chemist or Coast Guard Testing </a:t>
            </a:r>
            <a:r>
              <a:rPr lang="en-US" altLang="en-US" dirty="0" smtClean="0"/>
              <a:t>(1915.14) (8 CCR  8355)</a:t>
            </a:r>
            <a:endParaRPr lang="en-US" altLang="en-US" sz="800" b="1" dirty="0" smtClean="0"/>
          </a:p>
          <a:p>
            <a:r>
              <a:rPr lang="en-US" altLang="en-US" dirty="0" smtClean="0"/>
              <a:t>Ask a participant to read this section.</a:t>
            </a:r>
          </a:p>
          <a:p>
            <a:endParaRPr lang="en-US" altLang="en-US" dirty="0" smtClean="0"/>
          </a:p>
          <a:p>
            <a:r>
              <a:rPr lang="en-US" altLang="en-US" dirty="0" smtClean="0"/>
              <a:t>Summarize this section</a:t>
            </a:r>
          </a:p>
          <a:p>
            <a:endParaRPr lang="en-US" altLang="en-US" dirty="0" smtClean="0"/>
          </a:p>
          <a:p>
            <a:r>
              <a:rPr lang="en-US" altLang="en-US" b="1" dirty="0" smtClean="0"/>
              <a:t>Emphasize</a:t>
            </a:r>
          </a:p>
          <a:p>
            <a:r>
              <a:rPr lang="en-US" altLang="en-US" dirty="0" smtClean="0"/>
              <a:t>Exception: Within spaces adjacent to spaces in which the flammable gases or liquids have a flash point above 150° F and the distance between such spaces and the work is 25 feet or greater.  </a:t>
            </a:r>
            <a:r>
              <a:rPr lang="en-US" altLang="en-US" b="1" dirty="0" smtClean="0"/>
              <a:t>This exception is rare at the MSR’s.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45A41E54-B3FB-44DD-A171-DE54EC4FC7FB}" type="slidenum">
              <a:rPr lang="en-US" altLang="en-US">
                <a:solidFill>
                  <a:srgbClr val="000000"/>
                </a:solidFill>
              </a:rPr>
              <a:pPr>
                <a:spcBef>
                  <a:spcPct val="0"/>
                </a:spcBef>
              </a:pPr>
              <a:t>53</a:t>
            </a:fld>
            <a:endParaRPr lang="en-US" altLang="en-US">
              <a:solidFill>
                <a:srgbClr val="000000"/>
              </a:solidFill>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709613" y="4459288"/>
            <a:ext cx="5683250" cy="41465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defRPr/>
            </a:pPr>
            <a:r>
              <a:rPr lang="en-US" altLang="en-US" b="1" dirty="0" smtClean="0">
                <a:solidFill>
                  <a:schemeClr val="tx2"/>
                </a:solidFill>
                <a:latin typeface="Arial" panose="020B0604020202020204" pitchFamily="34" charset="0"/>
              </a:rPr>
              <a:t>What Went Wrong?</a:t>
            </a:r>
          </a:p>
          <a:p>
            <a:pPr>
              <a:lnSpc>
                <a:spcPct val="90000"/>
              </a:lnSpc>
              <a:defRPr/>
            </a:pPr>
            <a:endParaRPr lang="en-US" altLang="en-US" dirty="0" smtClean="0">
              <a:latin typeface="Arial" panose="020B0604020202020204" pitchFamily="34" charset="0"/>
            </a:endParaRPr>
          </a:p>
          <a:p>
            <a:pPr>
              <a:lnSpc>
                <a:spcPct val="90000"/>
              </a:lnSpc>
              <a:defRPr/>
            </a:pPr>
            <a:r>
              <a:rPr lang="en-US" altLang="en-US" dirty="0" smtClean="0">
                <a:latin typeface="Arial" panose="020B0604020202020204" pitchFamily="34" charset="0"/>
              </a:rPr>
              <a:t>Explain </a:t>
            </a:r>
            <a:r>
              <a:rPr lang="en-US" altLang="en-US" dirty="0">
                <a:latin typeface="Arial" panose="020B0604020202020204" pitchFamily="34" charset="0"/>
              </a:rPr>
              <a:t>to the participants that this is a four minute exercise.</a:t>
            </a:r>
          </a:p>
          <a:p>
            <a:pPr>
              <a:lnSpc>
                <a:spcPct val="90000"/>
              </a:lnSpc>
              <a:defRPr/>
            </a:pPr>
            <a:endParaRPr lang="en-US" altLang="en-US" dirty="0">
              <a:latin typeface="Arial" panose="020B0604020202020204" pitchFamily="34" charset="0"/>
            </a:endParaRPr>
          </a:p>
          <a:p>
            <a:pPr>
              <a:lnSpc>
                <a:spcPct val="90000"/>
              </a:lnSpc>
              <a:defRPr/>
            </a:pPr>
            <a:r>
              <a:rPr lang="en-US" altLang="en-US" dirty="0">
                <a:latin typeface="Arial" panose="020B0604020202020204" pitchFamily="34" charset="0"/>
              </a:rPr>
              <a:t>Have participants get together in groups of 2-3.</a:t>
            </a:r>
          </a:p>
          <a:p>
            <a:pPr>
              <a:lnSpc>
                <a:spcPct val="90000"/>
              </a:lnSpc>
              <a:defRPr/>
            </a:pPr>
            <a:endParaRPr lang="en-US" altLang="en-US" dirty="0">
              <a:latin typeface="Arial" panose="020B0604020202020204" pitchFamily="34" charset="0"/>
            </a:endParaRPr>
          </a:p>
          <a:p>
            <a:pPr marL="228600" indent="-228600">
              <a:lnSpc>
                <a:spcPct val="90000"/>
              </a:lnSpc>
              <a:buFontTx/>
              <a:buAutoNum type="arabicPeriod"/>
              <a:defRPr/>
            </a:pPr>
            <a:r>
              <a:rPr lang="en-US" altLang="en-US" dirty="0">
                <a:latin typeface="Arial" panose="020B0604020202020204" pitchFamily="34" charset="0"/>
              </a:rPr>
              <a:t>Ask them to watch the one minute video and, as they watch, look for what was wrong.</a:t>
            </a:r>
          </a:p>
          <a:p>
            <a:pPr marL="228600" indent="-228600">
              <a:lnSpc>
                <a:spcPct val="90000"/>
              </a:lnSpc>
              <a:buFontTx/>
              <a:buAutoNum type="arabicPeriod"/>
              <a:defRPr/>
            </a:pPr>
            <a:endParaRPr lang="en-US" altLang="en-US" dirty="0">
              <a:latin typeface="Arial" panose="020B0604020202020204" pitchFamily="34" charset="0"/>
            </a:endParaRPr>
          </a:p>
          <a:p>
            <a:pPr marL="228600" indent="-228600">
              <a:lnSpc>
                <a:spcPct val="90000"/>
              </a:lnSpc>
              <a:buFontTx/>
              <a:buAutoNum type="arabicPeriod"/>
              <a:defRPr/>
            </a:pPr>
            <a:r>
              <a:rPr lang="en-US" altLang="en-US" dirty="0">
                <a:latin typeface="Arial" panose="020B0604020202020204" pitchFamily="34" charset="0"/>
              </a:rPr>
              <a:t>After the video give them two minutes to discuss “what should have been done differently.”</a:t>
            </a:r>
          </a:p>
          <a:p>
            <a:pPr marL="228600" indent="-228600">
              <a:lnSpc>
                <a:spcPct val="90000"/>
              </a:lnSpc>
              <a:buFontTx/>
              <a:buAutoNum type="arabicPeriod"/>
              <a:defRPr/>
            </a:pPr>
            <a:endParaRPr lang="en-US" altLang="en-US" dirty="0">
              <a:latin typeface="Arial" panose="020B0604020202020204" pitchFamily="34" charset="0"/>
            </a:endParaRPr>
          </a:p>
          <a:p>
            <a:pPr marL="228600" indent="-228600">
              <a:lnSpc>
                <a:spcPct val="90000"/>
              </a:lnSpc>
              <a:buFontTx/>
              <a:buAutoNum type="arabicPeriod"/>
              <a:defRPr/>
            </a:pPr>
            <a:r>
              <a:rPr lang="en-US" altLang="en-US" dirty="0">
                <a:latin typeface="Arial" panose="020B0604020202020204" pitchFamily="34" charset="0"/>
              </a:rPr>
              <a:t>Request one response from the  “spokesperson” from each group.  Go around the room until all input is complete.  Add input if needed.</a:t>
            </a:r>
          </a:p>
          <a:p>
            <a:pPr>
              <a:lnSpc>
                <a:spcPct val="90000"/>
              </a:lnSpc>
              <a:defRPr/>
            </a:pPr>
            <a:endParaRPr lang="en-US" altLang="en-US" dirty="0">
              <a:latin typeface="Arial" panose="020B0604020202020204" pitchFamily="34" charset="0"/>
            </a:endParaRPr>
          </a:p>
          <a:p>
            <a:pPr>
              <a:lnSpc>
                <a:spcPct val="90000"/>
              </a:lnSpc>
              <a:defRPr/>
            </a:pPr>
            <a:r>
              <a:rPr lang="en-US" altLang="en-US" dirty="0">
                <a:latin typeface="Arial" panose="020B0604020202020204" pitchFamily="34" charset="0"/>
              </a:rPr>
              <a:t>Thank participants.</a:t>
            </a:r>
          </a:p>
          <a:p>
            <a:pPr>
              <a:lnSpc>
                <a:spcPct val="90000"/>
              </a:lnSpc>
              <a:defRPr/>
            </a:pPr>
            <a:endParaRPr lang="en-US" altLang="en-US" i="1" dirty="0" smtClean="0">
              <a:latin typeface="CommonBullets" pitchFamily="34" charset="2"/>
            </a:endParaRPr>
          </a:p>
          <a:p>
            <a:pPr>
              <a:lnSpc>
                <a:spcPct val="90000"/>
              </a:lnSpc>
              <a:defRPr/>
            </a:pPr>
            <a:endParaRPr lang="en-US" altLang="en-US" dirty="0" smtClean="0">
              <a:latin typeface="Arial" panose="020B0604020202020204" pitchFamily="34" charset="0"/>
            </a:endParaRPr>
          </a:p>
          <a:p>
            <a:pPr lvl="1">
              <a:defRPr/>
            </a:pPr>
            <a:endParaRPr lang="en-US" altLang="en-US" i="1" dirty="0" smtClean="0">
              <a:latin typeface="CommonBullets" pitchFamily="34" charset="2"/>
            </a:endParaRPr>
          </a:p>
          <a:p>
            <a:pPr lvl="1">
              <a:defRPr/>
            </a:pPr>
            <a:endParaRPr lang="en-US" altLang="en-US" i="1" dirty="0" smtClean="0">
              <a:solidFill>
                <a:srgbClr val="000000"/>
              </a:solidFill>
              <a:latin typeface="CommonBullets" pitchFamily="34" charset="2"/>
            </a:endParaRPr>
          </a:p>
        </p:txBody>
      </p:sp>
      <p:pic>
        <p:nvPicPr>
          <p:cNvPr id="1146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4713" y="4846638"/>
            <a:ext cx="6572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07FE2B0D-B57A-4100-AAFF-72658E8CE8DB}" type="slidenum">
              <a:rPr lang="en-US" altLang="en-US"/>
              <a:pPr>
                <a:spcBef>
                  <a:spcPct val="0"/>
                </a:spcBef>
              </a:pPr>
              <a:t>54</a:t>
            </a:fld>
            <a:endParaRPr lang="en-US" alt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xfrm>
            <a:off x="709613" y="4459288"/>
            <a:ext cx="5683250" cy="4460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Defining “Fire”</a:t>
            </a:r>
          </a:p>
          <a:p>
            <a:endParaRPr lang="en-US" altLang="en-US" b="1" dirty="0" smtClean="0"/>
          </a:p>
          <a:p>
            <a:r>
              <a:rPr lang="en-US" altLang="en-US" dirty="0" smtClean="0"/>
              <a:t>Instructor reads Page 55.</a:t>
            </a:r>
          </a:p>
          <a:p>
            <a:endParaRPr lang="en-US" altLang="en-US" dirty="0" smtClean="0"/>
          </a:p>
          <a:p>
            <a:r>
              <a:rPr lang="en-US" altLang="en-US" dirty="0" smtClean="0"/>
              <a:t>Ask if any questions or comments.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8653B44A-9C35-45EA-90EA-5894FDCC1717}" type="slidenum">
              <a:rPr lang="en-US" altLang="en-US"/>
              <a:pPr>
                <a:spcBef>
                  <a:spcPct val="0"/>
                </a:spcBef>
              </a:pPr>
              <a:t>55</a:t>
            </a:fld>
            <a:endParaRPr lang="en-US" altLang="en-US"/>
          </a:p>
        </p:txBody>
      </p:sp>
      <p:sp>
        <p:nvSpPr>
          <p:cNvPr id="118787"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4279900"/>
          </a:xfrm>
          <a:ln/>
        </p:spPr>
        <p:txBody>
          <a:bodyPr/>
          <a:lstStyle/>
          <a:p>
            <a:pPr>
              <a:defRPr/>
            </a:pPr>
            <a:r>
              <a:rPr lang="en-US" altLang="en-US" b="1" dirty="0" smtClean="0"/>
              <a:t>Flammable Range</a:t>
            </a:r>
          </a:p>
          <a:p>
            <a:pPr>
              <a:defRPr/>
            </a:pPr>
            <a:endParaRPr lang="en-US" altLang="en-US" b="1" dirty="0" smtClean="0"/>
          </a:p>
          <a:p>
            <a:pPr>
              <a:defRPr/>
            </a:pPr>
            <a:r>
              <a:rPr lang="en-US" dirty="0" smtClean="0"/>
              <a:t>Instructor explains the definition of Flammable Range. Using the graphic in the slide</a:t>
            </a:r>
          </a:p>
          <a:p>
            <a:pPr>
              <a:defRPr/>
            </a:pPr>
            <a:endParaRPr lang="en-US" dirty="0" smtClean="0"/>
          </a:p>
          <a:p>
            <a:pPr>
              <a:defRPr/>
            </a:pPr>
            <a:r>
              <a:rPr lang="en-US" altLang="en-US" dirty="0" smtClean="0"/>
              <a:t>Explain LEL</a:t>
            </a:r>
          </a:p>
          <a:p>
            <a:pPr>
              <a:defRPr/>
            </a:pPr>
            <a:endParaRPr lang="en-US" altLang="en-US" dirty="0" smtClean="0"/>
          </a:p>
          <a:p>
            <a:pPr>
              <a:defRPr/>
            </a:pPr>
            <a:r>
              <a:rPr lang="en-US" altLang="en-US" dirty="0" smtClean="0"/>
              <a:t>Explain UEL</a:t>
            </a:r>
          </a:p>
          <a:p>
            <a:pPr>
              <a:defRPr/>
            </a:pPr>
            <a:endParaRPr lang="en-US" altLang="en-US" dirty="0" smtClean="0"/>
          </a:p>
          <a:p>
            <a:pPr>
              <a:defRPr/>
            </a:pPr>
            <a:r>
              <a:rPr lang="en-US" dirty="0" smtClean="0"/>
              <a:t>Provide examples of each.</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F7C1B636-221B-480F-B062-E69470D3D222}" type="slidenum">
              <a:rPr lang="en-US" altLang="en-US"/>
              <a:pPr>
                <a:spcBef>
                  <a:spcPct val="0"/>
                </a:spcBef>
              </a:pPr>
              <a:t>56</a:t>
            </a:fld>
            <a:endParaRPr lang="en-US" altLang="en-US"/>
          </a:p>
        </p:txBody>
      </p:sp>
      <p:sp>
        <p:nvSpPr>
          <p:cNvPr id="12083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2982912"/>
          </a:xfrm>
          <a:ln/>
        </p:spPr>
        <p:txBody>
          <a:bodyPr/>
          <a:lstStyle/>
          <a:p>
            <a:pPr>
              <a:defRPr/>
            </a:pPr>
            <a:r>
              <a:rPr lang="en-US" b="1" dirty="0" smtClean="0"/>
              <a:t>Flash point:</a:t>
            </a:r>
            <a:r>
              <a:rPr lang="en-US" dirty="0" smtClean="0"/>
              <a:t> </a:t>
            </a:r>
          </a:p>
          <a:p>
            <a:pPr>
              <a:defRPr/>
            </a:pPr>
            <a:endParaRPr lang="en-US" dirty="0"/>
          </a:p>
          <a:p>
            <a:pPr>
              <a:defRPr/>
            </a:pPr>
            <a:r>
              <a:rPr lang="en-US" dirty="0" smtClean="0"/>
              <a:t>Asks participants to reach page 57 to themselves.</a:t>
            </a:r>
          </a:p>
          <a:p>
            <a:pPr>
              <a:defRPr/>
            </a:pPr>
            <a:endParaRPr lang="en-US" dirty="0"/>
          </a:p>
          <a:p>
            <a:pPr>
              <a:defRPr/>
            </a:pPr>
            <a:r>
              <a:rPr lang="en-US" dirty="0" smtClean="0"/>
              <a:t>Reference the slide and point out that gasoline will almost always ignite!</a:t>
            </a:r>
          </a:p>
          <a:p>
            <a:pPr>
              <a:defRPr/>
            </a:pPr>
            <a:endParaRPr lang="en-US" dirty="0"/>
          </a:p>
          <a:p>
            <a:pPr>
              <a:defRPr/>
            </a:pPr>
            <a:r>
              <a:rPr lang="en-US" b="1" dirty="0" smtClean="0"/>
              <a:t>Instructor asks and  answers the final question.</a:t>
            </a:r>
          </a:p>
          <a:p>
            <a:pPr>
              <a:defRPr/>
            </a:pPr>
            <a:endParaRPr lang="en-US" dirty="0" smtClean="0"/>
          </a:p>
          <a:p>
            <a:pPr>
              <a:defRPr/>
            </a:pPr>
            <a:r>
              <a:rPr lang="en-US" dirty="0" smtClean="0"/>
              <a:t>Flashpoints were determined using different </a:t>
            </a:r>
            <a:r>
              <a:rPr lang="en-US" smtClean="0"/>
              <a:t>conditions.</a:t>
            </a:r>
            <a:endParaRPr lang="en-US" dirty="0" smtClean="0"/>
          </a:p>
        </p:txBody>
      </p:sp>
      <p:pic>
        <p:nvPicPr>
          <p:cNvPr id="12083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25" y="6502400"/>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3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700" y="5745163"/>
            <a:ext cx="663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93789CA2-6090-46CF-BF1D-C3B0B7453CFF}" type="slidenum">
              <a:rPr lang="en-US" altLang="en-US">
                <a:solidFill>
                  <a:srgbClr val="000000"/>
                </a:solidFill>
              </a:rPr>
              <a:pPr>
                <a:spcBef>
                  <a:spcPct val="0"/>
                </a:spcBef>
              </a:pPr>
              <a:t>57</a:t>
            </a:fld>
            <a:endParaRPr lang="en-US" altLang="en-US">
              <a:solidFill>
                <a:srgbClr val="000000"/>
              </a:solidFill>
            </a:endParaRPr>
          </a:p>
        </p:txBody>
      </p:sp>
      <p:sp>
        <p:nvSpPr>
          <p:cNvPr id="122883" name="Rectangle 2"/>
          <p:cNvSpPr>
            <a:spLocks noGrp="1" noRot="1" noChangeAspect="1" noChangeArrowheads="1" noTextEdit="1"/>
          </p:cNvSpPr>
          <p:nvPr>
            <p:ph type="sldImg"/>
          </p:nvPr>
        </p:nvSpPr>
        <p:spPr>
          <a:xfrm>
            <a:off x="1262063" y="747713"/>
            <a:ext cx="4578350" cy="3433762"/>
          </a:xfrm>
          <a:ln>
            <a:solidFill>
              <a:schemeClr val="tx1"/>
            </a:solidFill>
          </a:ln>
        </p:spPr>
      </p:sp>
      <p:sp>
        <p:nvSpPr>
          <p:cNvPr id="122884" name="Rectangle 3"/>
          <p:cNvSpPr>
            <a:spLocks noGrp="1" noChangeArrowheads="1"/>
          </p:cNvSpPr>
          <p:nvPr>
            <p:ph type="body" idx="1"/>
          </p:nvPr>
        </p:nvSpPr>
        <p:spPr>
          <a:xfrm>
            <a:off x="946150" y="4457700"/>
            <a:ext cx="5524500" cy="3595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Adjacent Spaces</a:t>
            </a:r>
          </a:p>
          <a:p>
            <a:r>
              <a:rPr lang="en-US" altLang="en-US" b="1" smtClean="0"/>
              <a:t>	</a:t>
            </a:r>
          </a:p>
          <a:p>
            <a:r>
              <a:rPr lang="en-US" altLang="en-US" b="1" smtClean="0"/>
              <a:t>	Ask are adjacent spaces important?</a:t>
            </a:r>
          </a:p>
          <a:p>
            <a:endParaRPr lang="en-US" altLang="en-US" b="1" smtClean="0"/>
          </a:p>
          <a:p>
            <a:r>
              <a:rPr lang="en-US" altLang="en-US" b="1" smtClean="0"/>
              <a:t>	</a:t>
            </a:r>
          </a:p>
          <a:p>
            <a:r>
              <a:rPr lang="en-US" altLang="en-US" b="1" smtClean="0"/>
              <a:t>	</a:t>
            </a:r>
            <a:r>
              <a:rPr lang="en-US" altLang="en-US" smtClean="0"/>
              <a:t>If conducting hot work there may be flammables, 	combustibles or toxic gases on the other side of the 	bulkhead</a:t>
            </a:r>
          </a:p>
          <a:p>
            <a:endParaRPr lang="en-US" altLang="en-US" b="1" smtClean="0"/>
          </a:p>
          <a:p>
            <a:r>
              <a:rPr lang="en-US" altLang="en-US" b="1" smtClean="0"/>
              <a:t>Read Dangerous Atmosphere</a:t>
            </a:r>
          </a:p>
          <a:p>
            <a:endParaRPr lang="en-US" altLang="en-US" b="1" smtClean="0"/>
          </a:p>
          <a:p>
            <a:r>
              <a:rPr lang="en-US" altLang="en-US" b="1" smtClean="0"/>
              <a:t>EMPHASIZE:</a:t>
            </a:r>
          </a:p>
          <a:p>
            <a:endParaRPr lang="en-US" altLang="en-US" smtClean="0"/>
          </a:p>
          <a:p>
            <a:pPr marL="0" lvl="1">
              <a:buClr>
                <a:schemeClr val="bg2"/>
              </a:buClr>
            </a:pPr>
            <a:r>
              <a:rPr lang="en-US" altLang="en-US" smtClean="0"/>
              <a:t>Be aware of all spaces bordering the space you are working in.  On-board, they must all be certified.</a:t>
            </a:r>
          </a:p>
        </p:txBody>
      </p:sp>
      <p:pic>
        <p:nvPicPr>
          <p:cNvPr id="12288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2838" y="4770438"/>
            <a:ext cx="6651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838" y="5632450"/>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6A7EF023-A634-44D9-853B-5B84BAE08AD2}" type="slidenum">
              <a:rPr lang="en-US" altLang="en-US"/>
              <a:pPr>
                <a:spcBef>
                  <a:spcPct val="0"/>
                </a:spcBef>
              </a:pPr>
              <a:t>58</a:t>
            </a:fld>
            <a:endParaRPr lang="en-US" altLang="en-US"/>
          </a:p>
        </p:txBody>
      </p:sp>
      <p:sp>
        <p:nvSpPr>
          <p:cNvPr id="124931" name="Rectangle 3"/>
          <p:cNvSpPr>
            <a:spLocks noGrp="1" noChangeArrowheads="1"/>
          </p:cNvSpPr>
          <p:nvPr>
            <p:ph type="body" idx="1"/>
          </p:nvPr>
        </p:nvSpPr>
        <p:spPr>
          <a:xfrm>
            <a:off x="946150" y="4457700"/>
            <a:ext cx="5524500" cy="422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800" smtClean="0"/>
          </a:p>
          <a:p>
            <a:endParaRPr lang="en-US" altLang="en-US" smtClean="0"/>
          </a:p>
          <a:p>
            <a:r>
              <a:rPr lang="en-US" altLang="en-US" smtClean="0"/>
              <a:t>	Have participants get in their teams of 2-3 and complete the </a:t>
            </a:r>
          </a:p>
          <a:p>
            <a:r>
              <a:rPr lang="en-US" altLang="en-US" smtClean="0"/>
              <a:t>                      on the bottom of page 59.</a:t>
            </a:r>
          </a:p>
          <a:p>
            <a:endParaRPr lang="en-US" altLang="en-US" smtClean="0"/>
          </a:p>
        </p:txBody>
      </p:sp>
      <p:graphicFrame>
        <p:nvGraphicFramePr>
          <p:cNvPr id="3" name="Table 2"/>
          <p:cNvGraphicFramePr>
            <a:graphicFrameLocks noGrp="1"/>
          </p:cNvGraphicFramePr>
          <p:nvPr/>
        </p:nvGraphicFramePr>
        <p:xfrm>
          <a:off x="1073150" y="6362700"/>
          <a:ext cx="5270500" cy="2309813"/>
        </p:xfrm>
        <a:graphic>
          <a:graphicData uri="http://schemas.openxmlformats.org/drawingml/2006/table">
            <a:tbl>
              <a:tblPr firstRow="1" bandRow="1">
                <a:tableStyleId>{5C22544A-7EE6-4342-B048-85BDC9FD1C3A}</a:tableStyleId>
              </a:tblPr>
              <a:tblGrid>
                <a:gridCol w="2635250"/>
                <a:gridCol w="2635250"/>
              </a:tblGrid>
              <a:tr h="371603">
                <a:tc>
                  <a:txBody>
                    <a:bodyPr/>
                    <a:lstStyle/>
                    <a:p>
                      <a:pPr algn="ctr"/>
                      <a:r>
                        <a:rPr lang="en-US" sz="1600" dirty="0" smtClean="0">
                          <a:solidFill>
                            <a:schemeClr val="tx1"/>
                          </a:solidFill>
                        </a:rPr>
                        <a:t>Hazards</a:t>
                      </a:r>
                      <a:endParaRPr lang="en-US" sz="1600" dirty="0">
                        <a:solidFill>
                          <a:schemeClr val="tx1"/>
                        </a:solidFill>
                      </a:endParaRPr>
                    </a:p>
                  </a:txBody>
                  <a:tcPr marL="91661" marR="91661" marT="45814" marB="458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rPr>
                        <a:t>Precautions</a:t>
                      </a:r>
                      <a:endParaRPr lang="en-US" sz="1600" dirty="0">
                        <a:solidFill>
                          <a:schemeClr val="tx1"/>
                        </a:solidFill>
                      </a:endParaRPr>
                    </a:p>
                  </a:txBody>
                  <a:tcPr marL="91661" marR="91661" marT="45814" marB="458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1603">
                <a:tc>
                  <a:txBody>
                    <a:bodyPr/>
                    <a:lstStyle/>
                    <a:p>
                      <a:r>
                        <a:rPr lang="en-US" sz="1600" dirty="0" smtClean="0"/>
                        <a:t>Combustion</a:t>
                      </a:r>
                      <a:endParaRPr lang="en-US" sz="1600" dirty="0"/>
                    </a:p>
                  </a:txBody>
                  <a:tcPr marL="91661" marR="91661" marT="45814" marB="458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smtClean="0"/>
                        <a:t>Testing</a:t>
                      </a:r>
                      <a:endParaRPr lang="en-US" sz="1600" dirty="0"/>
                    </a:p>
                  </a:txBody>
                  <a:tcPr marL="91661" marR="91661" marT="45814" marB="458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1603">
                <a:tc>
                  <a:txBody>
                    <a:bodyPr/>
                    <a:lstStyle/>
                    <a:p>
                      <a:r>
                        <a:rPr lang="en-US" sz="1600" dirty="0" smtClean="0"/>
                        <a:t>Ignition</a:t>
                      </a:r>
                      <a:endParaRPr lang="en-US" sz="1600" dirty="0"/>
                    </a:p>
                  </a:txBody>
                  <a:tcPr marL="91661" marR="91661" marT="45814" marB="458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smtClean="0"/>
                        <a:t>Fire Watch</a:t>
                      </a:r>
                      <a:endParaRPr lang="en-US" sz="1600" dirty="0"/>
                    </a:p>
                  </a:txBody>
                  <a:tcPr marL="91661" marR="91661" marT="45814" marB="458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1603">
                <a:tc>
                  <a:txBody>
                    <a:bodyPr/>
                    <a:lstStyle/>
                    <a:p>
                      <a:r>
                        <a:rPr lang="en-US" sz="1600" dirty="0" smtClean="0"/>
                        <a:t>Toxic fumes</a:t>
                      </a:r>
                      <a:endParaRPr lang="en-US" sz="1600" dirty="0"/>
                    </a:p>
                  </a:txBody>
                  <a:tcPr marL="91661" marR="91661" marT="45814" marB="458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smtClean="0"/>
                        <a:t>Housekeeping</a:t>
                      </a:r>
                      <a:endParaRPr lang="en-US" sz="1600" dirty="0"/>
                    </a:p>
                  </a:txBody>
                  <a:tcPr marL="91661" marR="91661" marT="45814" marB="458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23400">
                <a:tc>
                  <a:txBody>
                    <a:bodyPr/>
                    <a:lstStyle/>
                    <a:p>
                      <a:endParaRPr lang="en-US" sz="1600" dirty="0"/>
                    </a:p>
                  </a:txBody>
                  <a:tcPr marL="91661" marR="91661" marT="45814" marB="458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smtClean="0"/>
                        <a:t>Covering with</a:t>
                      </a:r>
                      <a:r>
                        <a:rPr lang="en-US" sz="1600" baseline="0" dirty="0" smtClean="0"/>
                        <a:t> non-flammable material </a:t>
                      </a:r>
                      <a:r>
                        <a:rPr lang="en-US" sz="1600" dirty="0" smtClean="0"/>
                        <a:t> non-</a:t>
                      </a:r>
                      <a:r>
                        <a:rPr lang="en-US" sz="1600" baseline="0" dirty="0" smtClean="0"/>
                        <a:t>removable items</a:t>
                      </a:r>
                      <a:endParaRPr lang="en-US" sz="1600" dirty="0"/>
                    </a:p>
                  </a:txBody>
                  <a:tcPr marL="91661" marR="91661" marT="45814" marB="458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2" name="Picture 1"/>
          <p:cNvPicPr>
            <a:picLocks noChangeAspect="1"/>
          </p:cNvPicPr>
          <p:nvPr/>
        </p:nvPicPr>
        <p:blipFill>
          <a:blip r:embed="rId3"/>
          <a:stretch>
            <a:fillRect/>
          </a:stretch>
        </p:blipFill>
        <p:spPr>
          <a:xfrm>
            <a:off x="1184275" y="877888"/>
            <a:ext cx="4657725" cy="3579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495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38" y="4799013"/>
            <a:ext cx="62547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95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288" y="5684838"/>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079EB21E-3585-4C6C-9699-0678F8F7E6D2}" type="slidenum">
              <a:rPr lang="en-US" altLang="en-US">
                <a:solidFill>
                  <a:srgbClr val="000000"/>
                </a:solidFill>
              </a:rPr>
              <a:pPr>
                <a:spcBef>
                  <a:spcPct val="0"/>
                </a:spcBef>
              </a:pPr>
              <a:t>59</a:t>
            </a:fld>
            <a:endParaRPr lang="en-US" altLang="en-US">
              <a:solidFill>
                <a:srgbClr val="000000"/>
              </a:solidFill>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xfrm>
            <a:off x="731838" y="4465638"/>
            <a:ext cx="5683250" cy="4460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Evaluating Confined Spaces for Toxic Substances (1910.1028)</a:t>
            </a:r>
          </a:p>
          <a:p>
            <a:endParaRPr lang="en-US" altLang="en-US" sz="800" smtClean="0"/>
          </a:p>
          <a:p>
            <a:r>
              <a:rPr lang="en-US" altLang="en-US" smtClean="0"/>
              <a:t>Instructor states – this page covers the specific agencies and substances</a:t>
            </a:r>
          </a:p>
          <a:p>
            <a:r>
              <a:rPr lang="en-US" altLang="en-US" smtClean="0"/>
              <a:t>that are toxic when breathed in or swallowed.</a:t>
            </a:r>
          </a:p>
          <a:p>
            <a:endParaRPr lang="en-US" altLang="en-US" sz="800" smtClean="0"/>
          </a:p>
          <a:p>
            <a:r>
              <a:rPr lang="en-US" altLang="en-US" smtClean="0"/>
              <a:t>Ask participants to read first paragraph.</a:t>
            </a:r>
          </a:p>
          <a:p>
            <a:r>
              <a:rPr lang="en-US" altLang="en-US" smtClean="0"/>
              <a:t>Ask if there are questions.</a:t>
            </a:r>
          </a:p>
          <a:p>
            <a:endParaRPr lang="en-US" altLang="en-US" sz="800" smtClean="0"/>
          </a:p>
          <a:p>
            <a:r>
              <a:rPr lang="en-US" altLang="en-US" smtClean="0"/>
              <a:t>Instructor reads:</a:t>
            </a:r>
          </a:p>
          <a:p>
            <a:r>
              <a:rPr lang="en-US" altLang="en-US" smtClean="0"/>
              <a:t>A central concept of toxicology is that effects are dose-dependent; even water can lead to water intoxication when taken in too high a dose, whereas for even a very toxic substance such as snake venom there is a dose below which there is no detectable toxic effect.</a:t>
            </a:r>
          </a:p>
          <a:p>
            <a:endParaRPr lang="en-US" altLang="en-US" smtClean="0"/>
          </a:p>
          <a:p>
            <a:r>
              <a:rPr lang="en-US" altLang="en-US" smtClean="0"/>
              <a:t>EMPHASIZE:</a:t>
            </a:r>
          </a:p>
          <a:p>
            <a:r>
              <a:rPr lang="en-US" altLang="en-US" smtClean="0"/>
              <a:t> The </a:t>
            </a:r>
            <a:r>
              <a:rPr lang="en-US" altLang="en-US" b="1" smtClean="0"/>
              <a:t>threshold limit value</a:t>
            </a:r>
            <a:r>
              <a:rPr lang="en-US" altLang="en-US" smtClean="0"/>
              <a:t> (</a:t>
            </a:r>
            <a:r>
              <a:rPr lang="en-US" altLang="en-US" b="1" smtClean="0"/>
              <a:t>TLV</a:t>
            </a:r>
            <a:r>
              <a:rPr lang="en-US" altLang="en-US" smtClean="0"/>
              <a:t>) of a chemical substance is a level to which it is believed a worker can be exposed day after day for a working lifetime without adverse health effects.</a:t>
            </a:r>
          </a:p>
          <a:p>
            <a:endParaRPr lang="en-US" altLang="en-US" smtClean="0"/>
          </a:p>
          <a:p>
            <a:r>
              <a:rPr lang="en-US" altLang="en-US" smtClean="0"/>
              <a:t>Ask if there are questions.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A6555B70-E43F-4259-9F35-A9C3A465D903}" type="slidenum">
              <a:rPr lang="en-US" altLang="en-US"/>
              <a:pPr>
                <a:spcBef>
                  <a:spcPct val="0"/>
                </a:spcBef>
              </a:pPr>
              <a:t>6</a:t>
            </a:fld>
            <a:endParaRPr lang="en-US" altLang="en-US"/>
          </a:p>
        </p:txBody>
      </p:sp>
      <p:sp>
        <p:nvSpPr>
          <p:cNvPr id="18435" name="Rectangle 7"/>
          <p:cNvSpPr txBox="1">
            <a:spLocks noGrp="1" noChangeArrowheads="1"/>
          </p:cNvSpPr>
          <p:nvPr/>
        </p:nvSpPr>
        <p:spPr bwMode="auto">
          <a:xfrm>
            <a:off x="4024313" y="8916988"/>
            <a:ext cx="30765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5" tIns="47112" rIns="94225" bIns="47112"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9667BB4-2E55-4AC8-AD61-108C762DC7C9}" type="slidenum">
              <a:rPr lang="en-US" altLang="en-US"/>
              <a:pPr algn="r" eaLnBrk="1" hangingPunct="1">
                <a:spcBef>
                  <a:spcPct val="0"/>
                </a:spcBef>
              </a:pPr>
              <a:t>6</a:t>
            </a:fld>
            <a:endParaRPr lang="en-US" altLang="en-US"/>
          </a:p>
        </p:txBody>
      </p:sp>
      <p:sp>
        <p:nvSpPr>
          <p:cNvPr id="18436" name="Rectangle 7"/>
          <p:cNvSpPr txBox="1">
            <a:spLocks noGrp="1" noChangeArrowheads="1"/>
          </p:cNvSpPr>
          <p:nvPr/>
        </p:nvSpPr>
        <p:spPr bwMode="auto">
          <a:xfrm>
            <a:off x="4024313" y="8916988"/>
            <a:ext cx="30765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5" tIns="47112" rIns="94225" bIns="47112"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72F8BAD-438B-4D12-B815-1511F3307EE1}" type="slidenum">
              <a:rPr lang="en-US" altLang="en-US">
                <a:cs typeface="Arial" charset="0"/>
              </a:rPr>
              <a:pPr algn="r" eaLnBrk="1" hangingPunct="1">
                <a:spcBef>
                  <a:spcPct val="0"/>
                </a:spcBef>
              </a:pPr>
              <a:t>6</a:t>
            </a:fld>
            <a:endParaRPr lang="en-US" altLang="en-US">
              <a:cs typeface="Arial" charset="0"/>
            </a:endParaRPr>
          </a:p>
        </p:txBody>
      </p:sp>
      <p:sp>
        <p:nvSpPr>
          <p:cNvPr id="18437" name="Rectangle 2"/>
          <p:cNvSpPr>
            <a:spLocks noGrp="1" noRot="1" noChangeAspect="1" noChangeArrowheads="1" noTextEdit="1"/>
          </p:cNvSpPr>
          <p:nvPr>
            <p:ph type="sldImg"/>
          </p:nvPr>
        </p:nvSpPr>
        <p:spPr>
          <a:ln/>
        </p:spPr>
      </p:sp>
      <p:sp>
        <p:nvSpPr>
          <p:cNvPr id="368647" name="Rectangle 3"/>
          <p:cNvSpPr>
            <a:spLocks noGrp="1" noChangeArrowheads="1"/>
          </p:cNvSpPr>
          <p:nvPr>
            <p:ph type="body" idx="1"/>
          </p:nvPr>
        </p:nvSpPr>
        <p:spPr>
          <a:xfrm>
            <a:off x="496888" y="4459288"/>
            <a:ext cx="6032500" cy="44577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1400" b="1" dirty="0"/>
              <a:t>More Employer’s Responsibility</a:t>
            </a:r>
          </a:p>
          <a:p>
            <a:pPr marL="171776" indent="-171776" eaLnBrk="1" hangingPunct="1">
              <a:buFont typeface="Arial" pitchFamily="34" charset="0"/>
              <a:buChar char="•"/>
              <a:defRPr/>
            </a:pPr>
            <a:endParaRPr lang="en-US" sz="1400" dirty="0"/>
          </a:p>
          <a:p>
            <a:pPr eaLnBrk="1" hangingPunct="1">
              <a:defRPr/>
            </a:pPr>
            <a:r>
              <a:rPr lang="en-US" sz="1400" dirty="0"/>
              <a:t>Say  – “Ahhhh, more employer responsibilities.” </a:t>
            </a:r>
          </a:p>
          <a:p>
            <a:pPr eaLnBrk="1" hangingPunct="1">
              <a:defRPr/>
            </a:pPr>
            <a:r>
              <a:rPr lang="en-US" sz="1400" dirty="0"/>
              <a:t>Explain that there are additional responsibilities each employer must follow.</a:t>
            </a:r>
          </a:p>
          <a:p>
            <a:pPr eaLnBrk="1" hangingPunct="1">
              <a:defRPr/>
            </a:pPr>
            <a:endParaRPr lang="en-US" sz="1400" dirty="0"/>
          </a:p>
          <a:p>
            <a:pPr eaLnBrk="1" hangingPunct="1">
              <a:defRPr/>
            </a:pPr>
            <a:r>
              <a:rPr lang="en-US" sz="1400" dirty="0"/>
              <a:t>Ask for volunteer to read  page 7.</a:t>
            </a:r>
          </a:p>
          <a:p>
            <a:pPr eaLnBrk="1" hangingPunct="1">
              <a:defRPr/>
            </a:pPr>
            <a:endParaRPr lang="en-US" sz="1400" dirty="0"/>
          </a:p>
          <a:p>
            <a:pPr eaLnBrk="1" hangingPunct="1">
              <a:defRPr/>
            </a:pPr>
            <a:r>
              <a:rPr lang="en-US" sz="1400" dirty="0"/>
              <a:t>Thank the volunteer.</a:t>
            </a:r>
          </a:p>
          <a:p>
            <a:pPr eaLnBrk="1" hangingPunct="1">
              <a:defRPr/>
            </a:pPr>
            <a:endParaRPr lang="en-US" sz="1400" dirty="0"/>
          </a:p>
          <a:p>
            <a:pPr eaLnBrk="1" hangingPunct="1">
              <a:defRPr/>
            </a:pPr>
            <a:r>
              <a:rPr lang="en-US" sz="1400" dirty="0"/>
              <a:t>Ask if there are questions</a:t>
            </a:r>
            <a:r>
              <a:rPr lang="en-US" sz="1400" dirty="0" smtClean="0"/>
              <a:t>.</a:t>
            </a:r>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66DF4DAB-1976-4419-9A56-FE42D3E5A244}" type="slidenum">
              <a:rPr lang="en-US" altLang="en-US"/>
              <a:pPr>
                <a:spcBef>
                  <a:spcPct val="0"/>
                </a:spcBef>
              </a:pPr>
              <a:t>60</a:t>
            </a:fld>
            <a:endParaRPr lang="en-US" altLang="en-US"/>
          </a:p>
        </p:txBody>
      </p:sp>
      <p:sp>
        <p:nvSpPr>
          <p:cNvPr id="129027" name="Rectangle 3"/>
          <p:cNvSpPr>
            <a:spLocks noGrp="1" noChangeArrowheads="1"/>
          </p:cNvSpPr>
          <p:nvPr>
            <p:ph type="body" idx="1"/>
          </p:nvPr>
        </p:nvSpPr>
        <p:spPr>
          <a:xfrm>
            <a:off x="946150" y="4457700"/>
            <a:ext cx="5524500" cy="3671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Hazardous Material </a:t>
            </a:r>
            <a:r>
              <a:rPr lang="en-US" altLang="en-US" smtClean="0"/>
              <a:t>(1915.4) (8 CCR  8355)</a:t>
            </a:r>
          </a:p>
          <a:p>
            <a:endParaRPr lang="en-US" altLang="en-US" sz="800" b="1" smtClean="0"/>
          </a:p>
          <a:p>
            <a:r>
              <a:rPr lang="en-US" altLang="en-US" smtClean="0"/>
              <a:t>Instructor reads/summarizes information on this page .</a:t>
            </a:r>
          </a:p>
          <a:p>
            <a:endParaRPr lang="en-US" altLang="en-US" sz="800" smtClean="0"/>
          </a:p>
          <a:p>
            <a:r>
              <a:rPr lang="en-US" altLang="en-US" smtClean="0"/>
              <a:t>States – This information is very detailed and specific, but is important for your </a:t>
            </a:r>
          </a:p>
          <a:p>
            <a:r>
              <a:rPr lang="en-US" altLang="en-US" smtClean="0"/>
              <a:t>general understanding regarding hazardous materials in the workplace.</a:t>
            </a:r>
          </a:p>
          <a:p>
            <a:endParaRPr lang="en-US" altLang="en-US" sz="800" smtClean="0"/>
          </a:p>
          <a:p>
            <a:r>
              <a:rPr lang="en-US" altLang="en-US" smtClean="0"/>
              <a:t>Ask if questions.</a:t>
            </a:r>
          </a:p>
          <a:p>
            <a:endParaRPr lang="en-US" altLang="en-US" sz="800" smtClean="0"/>
          </a:p>
          <a:p>
            <a:r>
              <a:rPr lang="en-US" altLang="en-US" b="1" i="1" smtClean="0"/>
              <a:t>Instructor Information</a:t>
            </a:r>
          </a:p>
          <a:p>
            <a:endParaRPr lang="en-US" altLang="en-US" sz="800" smtClean="0"/>
          </a:p>
          <a:p>
            <a:r>
              <a:rPr lang="en-US" altLang="en-US" smtClean="0"/>
              <a:t>Ppm = parts per million</a:t>
            </a:r>
          </a:p>
          <a:p>
            <a:endParaRPr lang="en-US" altLang="en-US" sz="800" smtClean="0"/>
          </a:p>
          <a:p>
            <a:r>
              <a:rPr lang="en-US" altLang="en-US" b="1" smtClean="0"/>
              <a:t>mg./m³ = </a:t>
            </a:r>
            <a:r>
              <a:rPr lang="en-US" altLang="en-US" smtClean="0"/>
              <a:t>Milligram Per Cubic </a:t>
            </a:r>
            <a:r>
              <a:rPr lang="en-US" altLang="en-US" u="sng" smtClean="0"/>
              <a:t>Meter</a:t>
            </a:r>
            <a:r>
              <a:rPr lang="en-US" altLang="en-US" smtClean="0"/>
              <a:t/>
            </a:r>
            <a:br>
              <a:rPr lang="en-US" altLang="en-US" smtClean="0"/>
            </a:br>
            <a:endParaRPr lang="en-US" altLang="en-US" smtClean="0"/>
          </a:p>
          <a:p>
            <a:r>
              <a:rPr lang="en-US" altLang="en-US" smtClean="0"/>
              <a:t>mppcf = Million particles per </a:t>
            </a:r>
            <a:r>
              <a:rPr lang="en-US" altLang="en-US" u="sng" smtClean="0"/>
              <a:t>cubic</a:t>
            </a:r>
            <a:r>
              <a:rPr lang="en-US" altLang="en-US" smtClean="0"/>
              <a:t> foot</a:t>
            </a:r>
          </a:p>
          <a:p>
            <a:endParaRPr lang="en-US" altLang="en-US" sz="800" smtClean="0"/>
          </a:p>
          <a:p>
            <a:r>
              <a:rPr lang="en-US" altLang="en-US" smtClean="0"/>
              <a:t>Vapors are heated solid particles while fumes are gaseous</a:t>
            </a:r>
          </a:p>
        </p:txBody>
      </p:sp>
      <p:pic>
        <p:nvPicPr>
          <p:cNvPr id="1290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1475" y="725488"/>
            <a:ext cx="3541713"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xfrm>
            <a:off x="709613" y="4459288"/>
            <a:ext cx="5683250" cy="3975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Sources of Toxicity On Board</a:t>
            </a:r>
          </a:p>
          <a:p>
            <a:r>
              <a:rPr lang="en-US" altLang="en-US" smtClean="0"/>
              <a:t>Instructor reads 1,2,3 Sources of Toxicity on Board.</a:t>
            </a:r>
          </a:p>
          <a:p>
            <a:r>
              <a:rPr lang="en-US" altLang="en-US" smtClean="0"/>
              <a:t>Ask participants to read the OSHA  Recorded Accident.</a:t>
            </a:r>
          </a:p>
          <a:p>
            <a:endParaRPr lang="en-US" altLang="en-US" smtClean="0"/>
          </a:p>
          <a:p>
            <a:endParaRPr lang="en-US" altLang="en-US" smtClean="0"/>
          </a:p>
          <a:p>
            <a:r>
              <a:rPr lang="en-US" altLang="en-US" smtClean="0"/>
              <a:t>                 Instructor asks:  What could have prevented this accident?</a:t>
            </a:r>
          </a:p>
          <a:p>
            <a:endParaRPr lang="en-US" altLang="en-US" smtClean="0"/>
          </a:p>
          <a:p>
            <a:endParaRPr lang="en-US" altLang="en-US" smtClean="0"/>
          </a:p>
          <a:p>
            <a:endParaRPr lang="en-US" altLang="en-US" smtClean="0"/>
          </a:p>
          <a:p>
            <a:r>
              <a:rPr lang="en-US" altLang="en-US" smtClean="0"/>
              <a:t>	Testing</a:t>
            </a:r>
          </a:p>
          <a:p>
            <a:r>
              <a:rPr lang="en-US" altLang="en-US" smtClean="0"/>
              <a:t>	Training</a:t>
            </a:r>
          </a:p>
          <a:p>
            <a:r>
              <a:rPr lang="en-US" altLang="en-US" smtClean="0"/>
              <a:t>	Ventilation</a:t>
            </a:r>
          </a:p>
          <a:p>
            <a:endParaRPr lang="en-US" altLang="en-US" smtClean="0"/>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B19621BA-FA47-4122-B6EF-885D18358ACD}" type="slidenum">
              <a:rPr lang="en-US" altLang="en-US"/>
              <a:pPr>
                <a:spcBef>
                  <a:spcPct val="0"/>
                </a:spcBef>
              </a:pPr>
              <a:t>61</a:t>
            </a:fld>
            <a:endParaRPr lang="en-US" altLang="en-US"/>
          </a:p>
        </p:txBody>
      </p:sp>
      <p:pic>
        <p:nvPicPr>
          <p:cNvPr id="13107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038" y="6599238"/>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7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8350" y="5470525"/>
            <a:ext cx="671513"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xfrm>
            <a:off x="709613" y="4459288"/>
            <a:ext cx="5683250" cy="45100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smtClean="0">
                <a:latin typeface="Arial" panose="020B0604020202020204" pitchFamily="34" charset="0"/>
              </a:rPr>
              <a:t>Products On Board</a:t>
            </a:r>
          </a:p>
          <a:p>
            <a:pPr>
              <a:defRPr/>
            </a:pPr>
            <a:endParaRPr lang="en-US" altLang="en-US" b="1" dirty="0" smtClean="0">
              <a:latin typeface="Arial" panose="020B0604020202020204" pitchFamily="34" charset="0"/>
            </a:endParaRPr>
          </a:p>
          <a:p>
            <a:pPr>
              <a:defRPr/>
            </a:pPr>
            <a:r>
              <a:rPr lang="en-US" altLang="en-US" dirty="0" smtClean="0">
                <a:latin typeface="Arial" panose="020B0604020202020204" pitchFamily="34" charset="0"/>
              </a:rPr>
              <a:t>Instructor states – here’s a list of products on board ship and around the</a:t>
            </a:r>
          </a:p>
          <a:p>
            <a:pPr>
              <a:defRPr/>
            </a:pPr>
            <a:r>
              <a:rPr lang="en-US" altLang="en-US" dirty="0" smtClean="0">
                <a:latin typeface="Arial" panose="020B0604020202020204" pitchFamily="34" charset="0"/>
              </a:rPr>
              <a:t>shipyard.  There are more but these are pretty common.</a:t>
            </a:r>
          </a:p>
          <a:p>
            <a:pPr>
              <a:defRPr/>
            </a:pPr>
            <a:endParaRPr lang="en-US" altLang="en-US" b="1" dirty="0" smtClean="0">
              <a:latin typeface="Arial" panose="020B0604020202020204" pitchFamily="34" charset="0"/>
            </a:endParaRPr>
          </a:p>
          <a:p>
            <a:pPr>
              <a:defRPr/>
            </a:pPr>
            <a:r>
              <a:rPr lang="en-US" altLang="en-US" b="1" dirty="0" smtClean="0">
                <a:latin typeface="Arial" panose="020B0604020202020204" pitchFamily="34" charset="0"/>
              </a:rPr>
              <a:t>                     		</a:t>
            </a:r>
            <a:r>
              <a:rPr lang="en-US" altLang="en-US" dirty="0" smtClean="0">
                <a:latin typeface="Arial" panose="020B0604020202020204" pitchFamily="34" charset="0"/>
              </a:rPr>
              <a:t>Ask</a:t>
            </a:r>
            <a:r>
              <a:rPr lang="en-US" altLang="en-US" b="1" dirty="0" smtClean="0">
                <a:latin typeface="Arial" panose="020B0604020202020204" pitchFamily="34" charset="0"/>
              </a:rPr>
              <a:t> “Which of these do you use or are exposed 			to?</a:t>
            </a:r>
          </a:p>
          <a:p>
            <a:pPr>
              <a:defRPr/>
            </a:pPr>
            <a:endParaRPr lang="en-US" altLang="en-US" b="1" dirty="0" smtClean="0">
              <a:latin typeface="Arial" panose="020B0604020202020204" pitchFamily="34" charset="0"/>
            </a:endParaRPr>
          </a:p>
          <a:p>
            <a:pPr>
              <a:defRPr/>
            </a:pPr>
            <a:r>
              <a:rPr lang="en-US" altLang="en-US" b="1" dirty="0" smtClean="0">
                <a:latin typeface="Arial" panose="020B0604020202020204" pitchFamily="34" charset="0"/>
              </a:rPr>
              <a:t>Ask participants to note the answer on page 63 in the space provided.</a:t>
            </a:r>
          </a:p>
          <a:p>
            <a:pPr>
              <a:defRPr/>
            </a:pPr>
            <a:endParaRPr lang="en-US" altLang="en-US" b="1" dirty="0">
              <a:latin typeface="Arial" panose="020B0604020202020204" pitchFamily="34" charset="0"/>
            </a:endParaRPr>
          </a:p>
          <a:p>
            <a:pPr>
              <a:defRPr/>
            </a:pPr>
            <a:r>
              <a:rPr lang="en-US" altLang="en-US" b="1" dirty="0" smtClean="0">
                <a:latin typeface="Arial" panose="020B0604020202020204" pitchFamily="34" charset="0"/>
              </a:rPr>
              <a:t>	What do these have in common?</a:t>
            </a:r>
          </a:p>
          <a:p>
            <a:pPr>
              <a:defRPr/>
            </a:pPr>
            <a:endParaRPr lang="en-US" altLang="en-US" b="1" dirty="0">
              <a:latin typeface="Arial" panose="020B0604020202020204" pitchFamily="34" charset="0"/>
            </a:endParaRPr>
          </a:p>
          <a:p>
            <a:pPr marL="228600" indent="-228600">
              <a:buFontTx/>
              <a:buAutoNum type="arabicPeriod"/>
              <a:defRPr/>
            </a:pPr>
            <a:r>
              <a:rPr lang="en-US" altLang="en-US" dirty="0" smtClean="0"/>
              <a:t>Gasoline</a:t>
            </a:r>
            <a:endParaRPr lang="en-US" altLang="en-US" sz="1000" dirty="0"/>
          </a:p>
          <a:p>
            <a:pPr marL="228600" indent="-228600">
              <a:buFontTx/>
              <a:buAutoNum type="arabicPeriod"/>
              <a:defRPr/>
            </a:pPr>
            <a:r>
              <a:rPr lang="en-US" altLang="en-US" dirty="0"/>
              <a:t>Jet </a:t>
            </a:r>
            <a:r>
              <a:rPr lang="en-US" altLang="en-US" dirty="0" smtClean="0"/>
              <a:t>Fuel</a:t>
            </a:r>
            <a:endParaRPr lang="en-US" altLang="en-US" sz="1000" dirty="0"/>
          </a:p>
          <a:p>
            <a:pPr marL="228600" indent="-228600">
              <a:buFontTx/>
              <a:buAutoNum type="arabicPeriod"/>
              <a:defRPr/>
            </a:pPr>
            <a:r>
              <a:rPr lang="en-US" altLang="en-US" dirty="0"/>
              <a:t>Crude </a:t>
            </a:r>
            <a:r>
              <a:rPr lang="en-US" altLang="en-US" dirty="0" smtClean="0"/>
              <a:t>Oil</a:t>
            </a:r>
            <a:endParaRPr lang="en-US" altLang="en-US" sz="1000" dirty="0"/>
          </a:p>
          <a:p>
            <a:pPr marL="228600" indent="-228600">
              <a:buFontTx/>
              <a:buAutoNum type="arabicPeriod"/>
              <a:defRPr/>
            </a:pPr>
            <a:r>
              <a:rPr lang="en-US" altLang="en-US" dirty="0" smtClean="0"/>
              <a:t>Benzene</a:t>
            </a:r>
            <a:endParaRPr lang="en-US" altLang="en-US" sz="1000" dirty="0"/>
          </a:p>
          <a:p>
            <a:pPr marL="228600" indent="-228600">
              <a:buFontTx/>
              <a:buAutoNum type="arabicPeriod"/>
              <a:defRPr/>
            </a:pPr>
            <a:r>
              <a:rPr lang="en-US" altLang="en-US" dirty="0" smtClean="0"/>
              <a:t>Adhesives </a:t>
            </a:r>
          </a:p>
          <a:p>
            <a:pPr marL="228600" indent="-228600">
              <a:buFontTx/>
              <a:buAutoNum type="arabicPeriod"/>
              <a:defRPr/>
            </a:pPr>
            <a:r>
              <a:rPr lang="en-US" altLang="en-US" dirty="0" smtClean="0"/>
              <a:t>Paint </a:t>
            </a:r>
            <a:r>
              <a:rPr lang="en-US" altLang="en-US" dirty="0"/>
              <a:t>and Paint Related </a:t>
            </a:r>
            <a:r>
              <a:rPr lang="en-US" altLang="en-US" dirty="0" smtClean="0"/>
              <a:t>Products</a:t>
            </a:r>
          </a:p>
          <a:p>
            <a:pPr>
              <a:defRPr/>
            </a:pPr>
            <a:r>
              <a:rPr lang="en-US" altLang="en-US" dirty="0" smtClean="0"/>
              <a:t>High flammability (many but not adhesives are flammable)</a:t>
            </a:r>
            <a:endParaRPr lang="en-US" altLang="en-US" dirty="0"/>
          </a:p>
          <a:p>
            <a:pPr>
              <a:defRPr/>
            </a:pPr>
            <a:endParaRPr lang="en-US" altLang="en-US" b="1" dirty="0" smtClean="0">
              <a:latin typeface="Arial" panose="020B0604020202020204" pitchFamily="34" charset="0"/>
            </a:endParaRPr>
          </a:p>
          <a:p>
            <a:pPr>
              <a:defRPr/>
            </a:pPr>
            <a:endParaRPr lang="en-US" altLang="en-US" dirty="0" smtClean="0">
              <a:latin typeface="Arial" panose="020B0604020202020204" pitchFamily="34" charset="0"/>
            </a:endParaRPr>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084F1815-3403-43E7-9C56-E7E21E78E308}" type="slidenum">
              <a:rPr lang="en-US" altLang="en-US"/>
              <a:pPr>
                <a:spcBef>
                  <a:spcPct val="0"/>
                </a:spcBef>
              </a:pPr>
              <a:t>62</a:t>
            </a:fld>
            <a:endParaRPr lang="en-US" altLang="en-US"/>
          </a:p>
        </p:txBody>
      </p:sp>
      <p:pic>
        <p:nvPicPr>
          <p:cNvPr id="1331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6775" y="5532438"/>
            <a:ext cx="671513"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31963" y="5534025"/>
            <a:ext cx="652462"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0263" y="6607175"/>
            <a:ext cx="671512"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260A524F-8B66-45C0-9B1B-1EB0449C6AB3}" type="slidenum">
              <a:rPr lang="en-US" altLang="en-US"/>
              <a:pPr>
                <a:spcBef>
                  <a:spcPct val="0"/>
                </a:spcBef>
              </a:pPr>
              <a:t>63</a:t>
            </a:fld>
            <a:endParaRPr lang="en-US" altLang="en-US"/>
          </a:p>
        </p:txBody>
      </p:sp>
      <p:sp>
        <p:nvSpPr>
          <p:cNvPr id="135171" name="Rectangle 2"/>
          <p:cNvSpPr>
            <a:spLocks noGrp="1" noRot="1" noChangeAspect="1" noChangeArrowheads="1" noTextEdit="1"/>
          </p:cNvSpPr>
          <p:nvPr>
            <p:ph type="sldImg"/>
          </p:nvPr>
        </p:nvSpPr>
        <p:spPr>
          <a:xfrm>
            <a:off x="1262063" y="747713"/>
            <a:ext cx="4578350" cy="3433762"/>
          </a:xfrm>
          <a:ln/>
        </p:spPr>
      </p:sp>
      <p:sp>
        <p:nvSpPr>
          <p:cNvPr id="135172" name="Rectangle 3"/>
          <p:cNvSpPr>
            <a:spLocks noGrp="1" noChangeArrowheads="1"/>
          </p:cNvSpPr>
          <p:nvPr>
            <p:ph type="body" idx="1"/>
          </p:nvPr>
        </p:nvSpPr>
        <p:spPr>
          <a:xfrm>
            <a:off x="946150" y="4303713"/>
            <a:ext cx="5287963" cy="2679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smtClean="0"/>
              <a:t>Pipelines </a:t>
            </a:r>
            <a:r>
              <a:rPr lang="en-US" altLang="en-US" smtClean="0"/>
              <a:t>(1915.15) (8 CCR  8355)</a:t>
            </a:r>
          </a:p>
          <a:p>
            <a:pPr>
              <a:spcBef>
                <a:spcPct val="0"/>
              </a:spcBef>
            </a:pPr>
            <a:endParaRPr lang="en-US" altLang="en-US" b="1" smtClean="0"/>
          </a:p>
          <a:p>
            <a:pPr>
              <a:spcBef>
                <a:spcPct val="0"/>
              </a:spcBef>
            </a:pPr>
            <a:r>
              <a:rPr lang="en-US" altLang="en-US" smtClean="0"/>
              <a:t>Ask for volunteer to read page 64.</a:t>
            </a:r>
          </a:p>
          <a:p>
            <a:pPr>
              <a:spcBef>
                <a:spcPct val="0"/>
              </a:spcBef>
            </a:pPr>
            <a:endParaRPr lang="en-US" altLang="en-US" smtClean="0"/>
          </a:p>
          <a:p>
            <a:pPr>
              <a:spcBef>
                <a:spcPct val="0"/>
              </a:spcBef>
            </a:pPr>
            <a:r>
              <a:rPr lang="en-US" altLang="en-US" b="1" smtClean="0"/>
              <a:t>EMPHASIZE:</a:t>
            </a:r>
          </a:p>
          <a:p>
            <a:pPr>
              <a:spcBef>
                <a:spcPct val="0"/>
              </a:spcBef>
            </a:pPr>
            <a:endParaRPr lang="en-US" altLang="en-US" smtClean="0">
              <a:solidFill>
                <a:srgbClr val="000000"/>
              </a:solidFill>
            </a:endParaRPr>
          </a:p>
          <a:p>
            <a:pPr>
              <a:spcBef>
                <a:spcPct val="0"/>
              </a:spcBef>
            </a:pPr>
            <a:r>
              <a:rPr lang="en-US" altLang="en-US" smtClean="0">
                <a:solidFill>
                  <a:srgbClr val="000000"/>
                </a:solidFill>
              </a:rPr>
              <a:t>Before you begin work in a confined space, look up!</a:t>
            </a:r>
          </a:p>
          <a:p>
            <a:pPr>
              <a:spcBef>
                <a:spcPct val="0"/>
              </a:spcBef>
            </a:pPr>
            <a:endParaRPr lang="en-US" altLang="en-US" smtClean="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xfrm>
            <a:off x="709613" y="4459288"/>
            <a:ext cx="5683250" cy="4197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Reactivity on Board</a:t>
            </a:r>
          </a:p>
          <a:p>
            <a:endParaRPr lang="en-US" altLang="en-US" b="1" smtClean="0"/>
          </a:p>
          <a:p>
            <a:r>
              <a:rPr lang="en-US" altLang="en-US" b="1" smtClean="0"/>
              <a:t>Instructor reads/summarizes page 65.   </a:t>
            </a:r>
          </a:p>
          <a:p>
            <a:endParaRPr lang="en-US" altLang="en-US" b="1" smtClean="0"/>
          </a:p>
          <a:p>
            <a:r>
              <a:rPr lang="en-US" altLang="en-US" b="1" smtClean="0"/>
              <a:t>	Pause and ask if anyone is familiar with or works in a CHT 	tank?</a:t>
            </a:r>
          </a:p>
          <a:p>
            <a:endParaRPr lang="en-US" altLang="en-US" b="1" smtClean="0"/>
          </a:p>
          <a:p>
            <a:r>
              <a:rPr lang="en-US" altLang="en-US" smtClean="0"/>
              <a:t>Refer to picture on page 65.  </a:t>
            </a:r>
          </a:p>
          <a:p>
            <a:endParaRPr lang="en-US" altLang="en-US" smtClean="0"/>
          </a:p>
          <a:p>
            <a:r>
              <a:rPr lang="en-US" altLang="en-US" smtClean="0"/>
              <a:t>                     Ask: </a:t>
            </a:r>
            <a:r>
              <a:rPr lang="en-US" altLang="en-US" b="1" smtClean="0"/>
              <a:t>What kind of hazard can we observe here, physical, 	atmospheric or both?</a:t>
            </a:r>
          </a:p>
          <a:p>
            <a:endParaRPr lang="en-US" altLang="en-US" b="1" smtClean="0"/>
          </a:p>
          <a:p>
            <a:r>
              <a:rPr lang="en-US" altLang="en-US" smtClean="0"/>
              <a:t>If this is rust, mostly atmospheric.  If this is biological waste, both.</a:t>
            </a:r>
          </a:p>
          <a:p>
            <a:endParaRPr lang="en-US" altLang="en-US" b="1" smtClean="0"/>
          </a:p>
          <a:p>
            <a:endParaRPr lang="en-US" altLang="en-US" b="1" smtClean="0"/>
          </a:p>
          <a:p>
            <a:endParaRPr lang="en-US" altLang="en-US" b="1" smtClean="0"/>
          </a:p>
          <a:p>
            <a:endParaRPr lang="en-US" altLang="en-US" b="1" smtClean="0"/>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6F0CA58D-7FD0-44C5-8DD1-50B95668FFED}" type="slidenum">
              <a:rPr lang="en-US" altLang="en-US"/>
              <a:pPr>
                <a:spcBef>
                  <a:spcPct val="0"/>
                </a:spcBef>
              </a:pPr>
              <a:t>64</a:t>
            </a:fld>
            <a:endParaRPr lang="en-US" altLang="en-US"/>
          </a:p>
        </p:txBody>
      </p:sp>
      <p:pic>
        <p:nvPicPr>
          <p:cNvPr id="1372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5188" y="5373688"/>
            <a:ext cx="671512"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6505575"/>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xfrm>
            <a:off x="709613" y="4459288"/>
            <a:ext cx="5683250" cy="4127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Ask a participant to read page 66.</a:t>
            </a:r>
          </a:p>
          <a:p>
            <a:endParaRPr lang="en-US" altLang="en-US" smtClean="0"/>
          </a:p>
          <a:p>
            <a:r>
              <a:rPr lang="en-US" altLang="en-US" smtClean="0"/>
              <a:t>Emphasize that a CHT tank may be the most dangerous tank you will enter on board a vessel.</a:t>
            </a:r>
          </a:p>
          <a:p>
            <a:endParaRPr lang="en-US" altLang="en-US" smtClean="0"/>
          </a:p>
          <a:p>
            <a:r>
              <a:rPr lang="en-US" altLang="en-US" smtClean="0"/>
              <a:t>These are treated as IDLH spaces and must be certified by a marine chemist prior to entry.</a:t>
            </a: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BB042058-E21E-4075-9118-F98FDCF27673}" type="slidenum">
              <a:rPr lang="en-US" altLang="en-US"/>
              <a:pPr>
                <a:spcBef>
                  <a:spcPct val="0"/>
                </a:spcBef>
              </a:pPr>
              <a:t>65</a:t>
            </a:fld>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6217AA91-BCFD-46F3-9609-E3F4DC9730A9}" type="slidenum">
              <a:rPr lang="en-US" altLang="en-US"/>
              <a:pPr>
                <a:spcBef>
                  <a:spcPct val="0"/>
                </a:spcBef>
              </a:pPr>
              <a:t>66</a:t>
            </a:fld>
            <a:endParaRPr lang="en-US" altLang="en-US"/>
          </a:p>
        </p:txBody>
      </p:sp>
      <p:sp>
        <p:nvSpPr>
          <p:cNvPr id="141315" name="Rectangle 2"/>
          <p:cNvSpPr>
            <a:spLocks noGrp="1" noRot="1" noChangeAspect="1" noChangeArrowheads="1" noTextEdit="1"/>
          </p:cNvSpPr>
          <p:nvPr>
            <p:ph type="sldImg"/>
          </p:nvPr>
        </p:nvSpPr>
        <p:spPr>
          <a:xfrm>
            <a:off x="1262063" y="747713"/>
            <a:ext cx="4578350" cy="3433762"/>
          </a:xfrm>
          <a:ln/>
        </p:spPr>
      </p:sp>
      <p:sp>
        <p:nvSpPr>
          <p:cNvPr id="141316" name="Rectangle 3"/>
          <p:cNvSpPr>
            <a:spLocks noGrp="1" noChangeArrowheads="1"/>
          </p:cNvSpPr>
          <p:nvPr>
            <p:ph type="body" idx="1"/>
          </p:nvPr>
        </p:nvSpPr>
        <p:spPr>
          <a:xfrm>
            <a:off x="946150" y="4457700"/>
            <a:ext cx="5524500" cy="4459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Testing </a:t>
            </a:r>
            <a:r>
              <a:rPr lang="en-US" altLang="en-US" smtClean="0"/>
              <a:t>(1915.13)</a:t>
            </a:r>
          </a:p>
          <a:p>
            <a:endParaRPr lang="en-US" altLang="en-US" smtClean="0"/>
          </a:p>
          <a:p>
            <a:r>
              <a:rPr lang="en-US" altLang="en-US" smtClean="0"/>
              <a:t>Instructor reads/summarizes testing and liquid residue removal.</a:t>
            </a:r>
          </a:p>
          <a:p>
            <a:endParaRPr lang="en-US" altLang="en-US" smtClean="0"/>
          </a:p>
          <a:p>
            <a:r>
              <a:rPr lang="en-US" altLang="en-US" b="1" smtClean="0"/>
              <a:t>EMPHASIZE</a:t>
            </a:r>
            <a:r>
              <a:rPr lang="en-US" altLang="en-US" smtClean="0"/>
              <a:t> – role of Competent Person.</a:t>
            </a:r>
          </a:p>
          <a:p>
            <a:endParaRPr lang="en-US" altLang="en-US" smtClean="0"/>
          </a:p>
          <a:p>
            <a:r>
              <a:rPr lang="en-US" altLang="en-US" b="1" smtClean="0"/>
              <a:t>EMPHASIZE</a:t>
            </a:r>
            <a:r>
              <a:rPr lang="en-US" altLang="en-US" smtClean="0"/>
              <a:t> -- </a:t>
            </a:r>
            <a:r>
              <a:rPr lang="en-US" altLang="en-US" b="1" smtClean="0"/>
              <a:t>At the MSR’s Continuous ventilation must be provided.</a:t>
            </a:r>
          </a:p>
          <a:p>
            <a:r>
              <a:rPr lang="en-US" altLang="en-US" smtClean="0"/>
              <a:t>	</a:t>
            </a:r>
            <a:br>
              <a:rPr lang="en-US" altLang="en-US" smtClean="0"/>
            </a:br>
            <a:r>
              <a:rPr lang="en-US" altLang="en-US" smtClean="0"/>
              <a:t>Ask if questions.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21E7B2C1-9B87-4393-8428-1769A26FBE3A}" type="slidenum">
              <a:rPr lang="en-US" altLang="en-US"/>
              <a:pPr>
                <a:spcBef>
                  <a:spcPct val="0"/>
                </a:spcBef>
              </a:pPr>
              <a:t>67</a:t>
            </a:fld>
            <a:endParaRPr lang="en-US" altLang="en-US"/>
          </a:p>
        </p:txBody>
      </p:sp>
      <p:sp>
        <p:nvSpPr>
          <p:cNvPr id="143363" name="Rectangle 2"/>
          <p:cNvSpPr>
            <a:spLocks noGrp="1" noRot="1" noChangeAspect="1" noChangeArrowheads="1" noTextEdit="1"/>
          </p:cNvSpPr>
          <p:nvPr>
            <p:ph type="sldImg"/>
          </p:nvPr>
        </p:nvSpPr>
        <p:spPr>
          <a:xfrm>
            <a:off x="1533525" y="704850"/>
            <a:ext cx="3897313" cy="2922588"/>
          </a:xfrm>
          <a:ln/>
        </p:spPr>
      </p:sp>
      <p:sp>
        <p:nvSpPr>
          <p:cNvPr id="143364" name="Rectangle 3"/>
          <p:cNvSpPr>
            <a:spLocks noGrp="1" noChangeArrowheads="1"/>
          </p:cNvSpPr>
          <p:nvPr>
            <p:ph type="body" idx="1"/>
          </p:nvPr>
        </p:nvSpPr>
        <p:spPr>
          <a:xfrm>
            <a:off x="731838" y="3856038"/>
            <a:ext cx="5683250" cy="435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                  Ask participants to take the quiz and circle their answers.      </a:t>
            </a:r>
          </a:p>
          <a:p>
            <a:endParaRPr lang="en-US" altLang="en-US" b="1" smtClean="0"/>
          </a:p>
          <a:p>
            <a:r>
              <a:rPr lang="en-US" altLang="en-US" b="1" smtClean="0"/>
              <a:t>                 Target answers in </a:t>
            </a:r>
            <a:r>
              <a:rPr lang="en-US" altLang="en-US" b="1" smtClean="0">
                <a:solidFill>
                  <a:srgbClr val="FF0000"/>
                </a:solidFill>
              </a:rPr>
              <a:t>RED</a:t>
            </a:r>
          </a:p>
        </p:txBody>
      </p:sp>
      <p:graphicFrame>
        <p:nvGraphicFramePr>
          <p:cNvPr id="150532" name="Group 4"/>
          <p:cNvGraphicFramePr>
            <a:graphicFrameLocks noGrp="1"/>
          </p:cNvGraphicFramePr>
          <p:nvPr/>
        </p:nvGraphicFramePr>
        <p:xfrm>
          <a:off x="1646238" y="4813300"/>
          <a:ext cx="4733925" cy="4121150"/>
        </p:xfrm>
        <a:graphic>
          <a:graphicData uri="http://schemas.openxmlformats.org/drawingml/2006/table">
            <a:tbl>
              <a:tblPr/>
              <a:tblGrid>
                <a:gridCol w="4733925"/>
              </a:tblGrid>
              <a:tr h="46018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1. Visual inspection identify hazards such as: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94679" marR="94679" marT="46929" marB="469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6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  Residues</a:t>
                      </a:r>
                    </a:p>
                  </a:txBody>
                  <a:tcPr marL="94679" marR="94679" marT="46929" marB="469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6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  Excessive Rust</a:t>
                      </a:r>
                    </a:p>
                  </a:txBody>
                  <a:tcPr marL="94679" marR="94679" marT="46929" marB="469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6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  Unguarded Machinery</a:t>
                      </a:r>
                    </a:p>
                  </a:txBody>
                  <a:tcPr marL="94679" marR="94679" marT="46929" marB="469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6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d)  All of the above</a:t>
                      </a:r>
                    </a:p>
                  </a:txBody>
                  <a:tcPr marL="94679" marR="94679" marT="46929" marB="469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6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2.  The most common cause of death in a confined space is?</a:t>
                      </a:r>
                    </a:p>
                  </a:txBody>
                  <a:tcPr marL="94679" marR="94679" marT="46929" marB="469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6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  Fire</a:t>
                      </a:r>
                    </a:p>
                  </a:txBody>
                  <a:tcPr marL="94679" marR="94679" marT="46929" marB="469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6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  Toxicity</a:t>
                      </a:r>
                    </a:p>
                  </a:txBody>
                  <a:tcPr marL="94679" marR="94679" marT="46929" marB="469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6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c)  Asphyxiation</a:t>
                      </a:r>
                    </a:p>
                  </a:txBody>
                  <a:tcPr marL="94679" marR="94679" marT="46929" marB="469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6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3.  Inerting a confined space:</a:t>
                      </a:r>
                    </a:p>
                  </a:txBody>
                  <a:tcPr marL="94679" marR="94679" marT="46929" marB="469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6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 Is done intentionally</a:t>
                      </a:r>
                    </a:p>
                  </a:txBody>
                  <a:tcPr marL="94679" marR="94679" marT="46929" marB="469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6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 Is done unintentionally</a:t>
                      </a:r>
                    </a:p>
                  </a:txBody>
                  <a:tcPr marL="94679" marR="94679" marT="46929" marB="469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6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c) Both a and b</a:t>
                      </a:r>
                    </a:p>
                  </a:txBody>
                  <a:tcPr marL="94679" marR="94679" marT="46929" marB="469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6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d)  You cannot inert a confined space</a:t>
                      </a:r>
                    </a:p>
                  </a:txBody>
                  <a:tcPr marL="94679" marR="94679" marT="46929" marB="469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4339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25" y="3635375"/>
            <a:ext cx="642938"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688" y="4248150"/>
            <a:ext cx="650875" cy="619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E8360E51-6E2A-4809-80BB-8CF54DA7C8FA}" type="slidenum">
              <a:rPr lang="en-US" altLang="en-US"/>
              <a:pPr>
                <a:spcBef>
                  <a:spcPct val="0"/>
                </a:spcBef>
              </a:pPr>
              <a:t>68</a:t>
            </a:fld>
            <a:endParaRPr lang="en-US" altLang="en-US"/>
          </a:p>
        </p:txBody>
      </p:sp>
      <p:sp>
        <p:nvSpPr>
          <p:cNvPr id="145411"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3440112"/>
          </a:xfrm>
          <a:ln/>
        </p:spPr>
        <p:txBody>
          <a:bodyPr/>
          <a:lstStyle/>
          <a:p>
            <a:pPr>
              <a:defRPr/>
            </a:pPr>
            <a:r>
              <a:rPr lang="en-US" b="1" dirty="0" smtClean="0"/>
              <a:t>Confined Space Controls</a:t>
            </a:r>
          </a:p>
          <a:p>
            <a:pPr>
              <a:defRPr/>
            </a:pPr>
            <a:endParaRPr lang="en-US" b="1" dirty="0"/>
          </a:p>
          <a:p>
            <a:pPr>
              <a:defRPr/>
            </a:pPr>
            <a:r>
              <a:rPr lang="en-US" dirty="0" smtClean="0"/>
              <a:t>Begin with a statement like “We have discussed recognizing and evaluating confined spaces not lets discuss what controls we must put in place to abate those </a:t>
            </a:r>
            <a:r>
              <a:rPr lang="en-US" dirty="0" err="1" smtClean="0"/>
              <a:t>hazrds.spaces</a:t>
            </a:r>
            <a:r>
              <a:rPr lang="en-US" dirty="0" smtClean="0"/>
              <a:t>.”</a:t>
            </a:r>
          </a:p>
          <a:p>
            <a:pPr>
              <a:defRPr/>
            </a:pPr>
            <a:endParaRPr lang="en-US" dirty="0"/>
          </a:p>
          <a:p>
            <a:pPr>
              <a:defRPr/>
            </a:pPr>
            <a:r>
              <a:rPr lang="en-US" dirty="0" smtClean="0"/>
              <a:t>Instructor reads/summarizes page 69 and introduces next section.</a:t>
            </a:r>
          </a:p>
          <a:p>
            <a:pPr>
              <a:defRPr/>
            </a:pPr>
            <a:endParaRPr lang="en-US" dirty="0"/>
          </a:p>
          <a:p>
            <a:pPr>
              <a:defRPr/>
            </a:pPr>
            <a:endParaRPr lang="en-US" dirty="0"/>
          </a:p>
          <a:p>
            <a:pPr>
              <a:defRPr/>
            </a:pPr>
            <a:endParaRPr lang="en-US" dirty="0" smtClean="0">
              <a:solidFill>
                <a:srgbClr val="000000"/>
              </a:solidFill>
              <a:effectLst>
                <a:outerShdw blurRad="38100" dist="38100" dir="2700000" algn="tl">
                  <a:srgbClr val="C0C0C0"/>
                </a:outerShdw>
              </a:effectLst>
            </a:endParaRPr>
          </a:p>
          <a:p>
            <a:pPr marL="235562" indent="-235562" algn="just">
              <a:lnSpc>
                <a:spcPct val="90000"/>
              </a:lnSpc>
              <a:spcAft>
                <a:spcPct val="50000"/>
              </a:spcAft>
              <a:defRPr/>
            </a:pPr>
            <a:endParaRPr lang="en-US" dirty="0" smtClean="0"/>
          </a:p>
          <a:p>
            <a:pPr marL="235562" indent="-235562">
              <a:lnSpc>
                <a:spcPct val="90000"/>
              </a:lnSpc>
              <a:defRPr/>
            </a:pPr>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892BFB9B-8D4C-46EB-9A9D-E9B88B2360C3}" type="slidenum">
              <a:rPr lang="en-US" altLang="en-US"/>
              <a:pPr>
                <a:spcBef>
                  <a:spcPct val="0"/>
                </a:spcBef>
              </a:pPr>
              <a:t>69</a:t>
            </a:fld>
            <a:endParaRPr lang="en-US" altLang="en-US"/>
          </a:p>
        </p:txBody>
      </p:sp>
      <p:sp>
        <p:nvSpPr>
          <p:cNvPr id="147459"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3287712"/>
          </a:xfrm>
          <a:ln/>
        </p:spPr>
        <p:txBody>
          <a:bodyPr/>
          <a:lstStyle/>
          <a:p>
            <a:pPr eaLnBrk="1" hangingPunct="1">
              <a:defRPr/>
            </a:pPr>
            <a:r>
              <a:rPr lang="en-US" altLang="en-US" b="1" dirty="0" smtClean="0"/>
              <a:t>Elimination/Substitution</a:t>
            </a:r>
          </a:p>
          <a:p>
            <a:pPr eaLnBrk="1" hangingPunct="1">
              <a:defRPr/>
            </a:pPr>
            <a:endParaRPr lang="en-US" altLang="en-US" b="1" dirty="0" smtClean="0"/>
          </a:p>
          <a:p>
            <a:pPr eaLnBrk="1" hangingPunct="1">
              <a:defRPr/>
            </a:pPr>
            <a:r>
              <a:rPr lang="en-US" altLang="en-US" dirty="0" smtClean="0"/>
              <a:t>Instructor reads page 70</a:t>
            </a:r>
          </a:p>
          <a:p>
            <a:pPr eaLnBrk="1" hangingPunct="1">
              <a:defRPr/>
            </a:pPr>
            <a:r>
              <a:rPr lang="en-US" altLang="en-US" dirty="0" smtClean="0"/>
              <a:t>Instructor gives example.</a:t>
            </a:r>
          </a:p>
          <a:p>
            <a:pPr eaLnBrk="1" hangingPunct="1">
              <a:defRPr/>
            </a:pPr>
            <a:r>
              <a:rPr lang="en-US" altLang="en-US" dirty="0" smtClean="0"/>
              <a:t>     </a:t>
            </a:r>
            <a:endParaRPr lang="en-US" altLang="en-US" dirty="0"/>
          </a:p>
          <a:p>
            <a:pPr eaLnBrk="1" hangingPunct="1">
              <a:defRPr/>
            </a:pPr>
            <a:endParaRPr lang="en-US" altLang="en-US" b="1" dirty="0" smtClean="0"/>
          </a:p>
          <a:p>
            <a:pPr eaLnBrk="1" hangingPunct="1">
              <a:defRPr/>
            </a:pPr>
            <a:r>
              <a:rPr lang="en-US" altLang="en-US" b="1" dirty="0"/>
              <a:t>	</a:t>
            </a:r>
            <a:r>
              <a:rPr lang="en-US" altLang="en-US" b="1" dirty="0" smtClean="0"/>
              <a:t>Can you provide a specific example in the work that you do?</a:t>
            </a:r>
          </a:p>
          <a:p>
            <a:pPr eaLnBrk="1" hangingPunct="1">
              <a:defRPr/>
            </a:pPr>
            <a:endParaRPr lang="en-US" altLang="en-US" b="1" dirty="0"/>
          </a:p>
          <a:p>
            <a:pPr eaLnBrk="1" hangingPunct="1">
              <a:defRPr/>
            </a:pPr>
            <a:endParaRPr lang="en-US" altLang="en-US" b="1" dirty="0" smtClean="0"/>
          </a:p>
          <a:p>
            <a:pPr eaLnBrk="1" hangingPunct="1">
              <a:defRPr/>
            </a:pPr>
            <a:r>
              <a:rPr lang="en-US" altLang="en-US" b="1" dirty="0" smtClean="0"/>
              <a:t>	</a:t>
            </a:r>
            <a:r>
              <a:rPr lang="en-US" altLang="en-US" dirty="0" smtClean="0"/>
              <a:t>Substituting a flammable or toxic materials for less flammable 	of toxic materials (cleaning substances, adhesives, </a:t>
            </a:r>
            <a:r>
              <a:rPr lang="en-US" altLang="en-US" dirty="0" err="1" smtClean="0"/>
              <a:t>ect</a:t>
            </a:r>
            <a:r>
              <a:rPr lang="en-US" altLang="en-US" dirty="0" smtClean="0"/>
              <a:t>.)</a:t>
            </a:r>
          </a:p>
          <a:p>
            <a:pPr eaLnBrk="1" hangingPunct="1">
              <a:defRPr/>
            </a:pPr>
            <a:r>
              <a:rPr lang="en-US" altLang="en-US" dirty="0" smtClean="0"/>
              <a:t>	Moving work from the ship to the shop.</a:t>
            </a:r>
          </a:p>
          <a:p>
            <a:pPr eaLnBrk="1" hangingPunct="1">
              <a:defRPr/>
            </a:pPr>
            <a:endParaRPr lang="en-US" altLang="en-US" b="1" dirty="0" smtClean="0"/>
          </a:p>
          <a:p>
            <a:pPr eaLnBrk="1" hangingPunct="1">
              <a:defRPr/>
            </a:pPr>
            <a:r>
              <a:rPr lang="en-US" altLang="en-US" dirty="0" smtClean="0"/>
              <a:t> </a:t>
            </a:r>
          </a:p>
          <a:p>
            <a:pPr marL="235562" indent="-235562"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562" indent="-235562"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562" indent="-235562" algn="just">
              <a:lnSpc>
                <a:spcPct val="90000"/>
              </a:lnSpc>
              <a:spcAft>
                <a:spcPct val="40000"/>
              </a:spcAft>
              <a:defRPr/>
            </a:pPr>
            <a:endParaRPr lang="en-US" dirty="0" smtClean="0">
              <a:solidFill>
                <a:srgbClr val="000000"/>
              </a:solidFill>
            </a:endParaRPr>
          </a:p>
          <a:p>
            <a:pPr marL="235562" indent="-235562" algn="just">
              <a:lnSpc>
                <a:spcPct val="90000"/>
              </a:lnSpc>
              <a:spcAft>
                <a:spcPct val="50000"/>
              </a:spcAft>
              <a:defRPr/>
            </a:pPr>
            <a:endParaRPr lang="en-US" dirty="0" smtClean="0"/>
          </a:p>
          <a:p>
            <a:pPr marL="235562" indent="-235562">
              <a:lnSpc>
                <a:spcPct val="90000"/>
              </a:lnSpc>
              <a:defRPr/>
            </a:pPr>
            <a:endParaRPr lang="en-US" dirty="0" smtClean="0"/>
          </a:p>
        </p:txBody>
      </p:sp>
      <p:pic>
        <p:nvPicPr>
          <p:cNvPr id="14746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063" y="5821363"/>
            <a:ext cx="6445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46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1063" y="6619875"/>
            <a:ext cx="67151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xfrm>
            <a:off x="709613" y="4459288"/>
            <a:ext cx="5683250" cy="435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b="1" dirty="0" smtClean="0"/>
              <a:t>No Retribution</a:t>
            </a:r>
          </a:p>
          <a:p>
            <a:pPr eaLnBrk="1" hangingPunct="1"/>
            <a:endParaRPr lang="en-US" altLang="en-US" sz="1400" dirty="0" smtClean="0"/>
          </a:p>
          <a:p>
            <a:r>
              <a:rPr lang="en-US" altLang="en-US" sz="1400" dirty="0" smtClean="0"/>
              <a:t>Explain that you suggest that before reporting a hazard to OSHA, you follow the “chain of command” and allow your organization or the host yard to rectify the situation. </a:t>
            </a:r>
          </a:p>
          <a:p>
            <a:endParaRPr lang="en-US" altLang="en-US" sz="1400" dirty="0" smtClean="0"/>
          </a:p>
          <a:p>
            <a:r>
              <a:rPr lang="en-US" altLang="en-US" sz="1400" dirty="0" smtClean="0"/>
              <a:t> Also point out that when you report a hazard to OSHA, you are  NOT “telling on an organization”, </a:t>
            </a:r>
            <a:r>
              <a:rPr lang="en-US" altLang="en-US" sz="1400" b="1" dirty="0" smtClean="0"/>
              <a:t>you are reporting a hazard!</a:t>
            </a:r>
          </a:p>
          <a:p>
            <a:endParaRPr lang="en-US" altLang="en-US" sz="1400" b="1" dirty="0" smtClean="0"/>
          </a:p>
          <a:p>
            <a:r>
              <a:rPr lang="en-US" altLang="en-US" sz="1400" dirty="0" smtClean="0"/>
              <a:t>Read the slide and ask if there are any questions.</a:t>
            </a: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FFCAD2BB-E038-4321-85BB-FFAC6E418B10}" type="slidenum">
              <a:rPr lang="en-US" altLang="en-US"/>
              <a:pPr>
                <a:spcBef>
                  <a:spcPct val="0"/>
                </a:spcBef>
              </a:pPr>
              <a:t>7</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DAFF79BF-ED0E-4D22-B1AD-E42EEF1C2701}" type="slidenum">
              <a:rPr lang="en-US" altLang="en-US"/>
              <a:pPr>
                <a:spcBef>
                  <a:spcPct val="0"/>
                </a:spcBef>
              </a:pPr>
              <a:t>70</a:t>
            </a:fld>
            <a:endParaRPr lang="en-US" altLang="en-US"/>
          </a:p>
        </p:txBody>
      </p:sp>
      <p:sp>
        <p:nvSpPr>
          <p:cNvPr id="149507"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4460875"/>
          </a:xfrm>
          <a:ln/>
        </p:spPr>
        <p:txBody>
          <a:bodyPr/>
          <a:lstStyle/>
          <a:p>
            <a:pPr eaLnBrk="1" hangingPunct="1">
              <a:defRPr/>
            </a:pPr>
            <a:r>
              <a:rPr lang="en-US" altLang="en-US" b="1" dirty="0" smtClean="0"/>
              <a:t>Engineering Controls</a:t>
            </a:r>
          </a:p>
          <a:p>
            <a:pPr eaLnBrk="1" hangingPunct="1">
              <a:defRPr/>
            </a:pPr>
            <a:endParaRPr lang="en-US" altLang="en-US" dirty="0" smtClean="0"/>
          </a:p>
          <a:p>
            <a:pPr eaLnBrk="1" hangingPunct="1">
              <a:defRPr/>
            </a:pPr>
            <a:r>
              <a:rPr lang="en-US" altLang="en-US" dirty="0" smtClean="0"/>
              <a:t>Ask for volunteer to read first </a:t>
            </a:r>
          </a:p>
          <a:p>
            <a:pPr eaLnBrk="1" hangingPunct="1">
              <a:defRPr/>
            </a:pPr>
            <a:endParaRPr lang="en-US" altLang="en-US" dirty="0"/>
          </a:p>
          <a:p>
            <a:pPr eaLnBrk="1" hangingPunct="1">
              <a:defRPr/>
            </a:pPr>
            <a:r>
              <a:rPr lang="en-US" altLang="en-US" dirty="0" smtClean="0"/>
              <a:t>Instructor reads Types of Engineering Controls. </a:t>
            </a:r>
          </a:p>
          <a:p>
            <a:pPr eaLnBrk="1" hangingPunct="1">
              <a:defRPr/>
            </a:pPr>
            <a:endParaRPr lang="en-US" altLang="en-US" dirty="0" smtClean="0"/>
          </a:p>
          <a:p>
            <a:pPr eaLnBrk="1" hangingPunct="1">
              <a:defRPr/>
            </a:pPr>
            <a:r>
              <a:rPr lang="en-US" altLang="en-US" dirty="0" smtClean="0"/>
              <a:t>EMPHASIZE:  Ventilation is an engineering control you will almost always see in a confined space.</a:t>
            </a:r>
          </a:p>
          <a:p>
            <a:pPr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562" indent="-235562" algn="just">
              <a:lnSpc>
                <a:spcPct val="90000"/>
              </a:lnSpc>
              <a:spcAft>
                <a:spcPct val="30000"/>
              </a:spcAft>
              <a:defRPr/>
            </a:pPr>
            <a:r>
              <a:rPr lang="en-US" altLang="en-US" b="1" dirty="0" smtClean="0"/>
              <a:t>                  Can </a:t>
            </a:r>
            <a:r>
              <a:rPr lang="en-US" altLang="en-US" b="1" dirty="0"/>
              <a:t>you provide </a:t>
            </a:r>
            <a:r>
              <a:rPr lang="en-US" altLang="en-US" b="1" dirty="0" smtClean="0"/>
              <a:t>another example </a:t>
            </a:r>
            <a:r>
              <a:rPr lang="en-US" altLang="en-US" b="1" dirty="0"/>
              <a:t>in the work that you do</a:t>
            </a:r>
            <a:r>
              <a:rPr lang="en-US" altLang="en-US" b="1" dirty="0" smtClean="0"/>
              <a:t>?</a:t>
            </a:r>
          </a:p>
          <a:p>
            <a:pPr marL="235562" indent="-235562" algn="just">
              <a:lnSpc>
                <a:spcPct val="90000"/>
              </a:lnSpc>
              <a:spcAft>
                <a:spcPct val="30000"/>
              </a:spcAft>
              <a:defRPr/>
            </a:pPr>
            <a:endParaRPr lang="en-US" b="1" dirty="0"/>
          </a:p>
          <a:p>
            <a:pPr marL="235562" indent="-235562" algn="just">
              <a:lnSpc>
                <a:spcPct val="90000"/>
              </a:lnSpc>
              <a:spcAft>
                <a:spcPct val="30000"/>
              </a:spcAft>
              <a:defRPr/>
            </a:pPr>
            <a:r>
              <a:rPr lang="en-US" dirty="0" smtClean="0"/>
              <a:t>Acknowledge all answers</a:t>
            </a:r>
          </a:p>
          <a:p>
            <a:pPr marL="235562" indent="-235562">
              <a:lnSpc>
                <a:spcPct val="90000"/>
              </a:lnSpc>
              <a:defRPr/>
            </a:pPr>
            <a:endParaRPr lang="en-US" dirty="0" smtClean="0"/>
          </a:p>
        </p:txBody>
      </p:sp>
      <p:pic>
        <p:nvPicPr>
          <p:cNvPr id="14950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25" y="6599238"/>
            <a:ext cx="642938"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EA503263-5AC8-4C23-9990-3DC68C8ABDF7}" type="slidenum">
              <a:rPr lang="en-US" altLang="en-US">
                <a:solidFill>
                  <a:srgbClr val="000000"/>
                </a:solidFill>
              </a:rPr>
              <a:pPr>
                <a:spcBef>
                  <a:spcPct val="0"/>
                </a:spcBef>
              </a:pPr>
              <a:t>71</a:t>
            </a:fld>
            <a:endParaRPr lang="en-US" altLang="en-US">
              <a:solidFill>
                <a:srgbClr val="000000"/>
              </a:solidFill>
            </a:endParaRPr>
          </a:p>
        </p:txBody>
      </p:sp>
      <p:sp>
        <p:nvSpPr>
          <p:cNvPr id="151555" name="Rectangle 7"/>
          <p:cNvSpPr txBox="1">
            <a:spLocks noGrp="1" noChangeArrowheads="1"/>
          </p:cNvSpPr>
          <p:nvPr/>
        </p:nvSpPr>
        <p:spPr bwMode="auto">
          <a:xfrm>
            <a:off x="4024313" y="8916988"/>
            <a:ext cx="30765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5" tIns="47112" rIns="94225" bIns="47112"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3EE3FA5-ADC2-4B23-BD19-F98F54693DF9}" type="slidenum">
              <a:rPr lang="en-US" altLang="en-US">
                <a:solidFill>
                  <a:srgbClr val="000000"/>
                </a:solidFill>
              </a:rPr>
              <a:pPr algn="r" eaLnBrk="1" hangingPunct="1">
                <a:spcBef>
                  <a:spcPct val="0"/>
                </a:spcBef>
              </a:pPr>
              <a:t>71</a:t>
            </a:fld>
            <a:endParaRPr lang="en-US" altLang="en-US">
              <a:solidFill>
                <a:srgbClr val="000000"/>
              </a:solidFill>
            </a:endParaRPr>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xfrm>
            <a:off x="709613" y="4459288"/>
            <a:ext cx="5683250" cy="445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Administrative Controls</a:t>
            </a:r>
          </a:p>
          <a:p>
            <a:endParaRPr lang="en-US" altLang="en-US" b="1" smtClean="0"/>
          </a:p>
          <a:p>
            <a:r>
              <a:rPr lang="en-US" altLang="en-US" smtClean="0"/>
              <a:t>Ask the class to read page 72 silently.</a:t>
            </a:r>
          </a:p>
          <a:p>
            <a:endParaRPr lang="en-US" altLang="en-US" smtClean="0"/>
          </a:p>
          <a:p>
            <a:r>
              <a:rPr lang="en-US" altLang="en-US" smtClean="0"/>
              <a:t>Ask if questions.</a:t>
            </a:r>
            <a:endParaRPr lang="en-US" altLang="en-US" u="sng" smtClean="0">
              <a:solidFill>
                <a:schemeClr val="tx2"/>
              </a:solidFill>
            </a:endParaRPr>
          </a:p>
          <a:p>
            <a:pPr eaLnBrk="1" hangingPunct="1"/>
            <a:endParaRPr lang="en-US" altLang="en-US" b="1" u="sng"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AC173C22-7001-464F-AC37-99B1C445B3FE}" type="slidenum">
              <a:rPr lang="en-US" altLang="en-US">
                <a:solidFill>
                  <a:srgbClr val="000000"/>
                </a:solidFill>
              </a:rPr>
              <a:pPr>
                <a:spcBef>
                  <a:spcPct val="0"/>
                </a:spcBef>
              </a:pPr>
              <a:t>72</a:t>
            </a:fld>
            <a:endParaRPr lang="en-US" altLang="en-US">
              <a:solidFill>
                <a:srgbClr val="000000"/>
              </a:solidFill>
            </a:endParaRPr>
          </a:p>
        </p:txBody>
      </p:sp>
      <p:sp>
        <p:nvSpPr>
          <p:cNvPr id="153603"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40238"/>
            <a:ext cx="5683250" cy="4457700"/>
          </a:xfrm>
          <a:ln/>
        </p:spPr>
        <p:txBody>
          <a:bodyPr/>
          <a:lstStyle/>
          <a:p>
            <a:pPr>
              <a:defRPr/>
            </a:pPr>
            <a:r>
              <a:rPr lang="en-US" b="1" dirty="0" smtClean="0"/>
              <a:t>Personal Protective Equipment (PPE)</a:t>
            </a:r>
          </a:p>
          <a:p>
            <a:pPr>
              <a:defRPr/>
            </a:pPr>
            <a:endParaRPr lang="en-US" b="1" dirty="0" smtClean="0"/>
          </a:p>
          <a:p>
            <a:pPr marL="235562" indent="-235562" algn="just">
              <a:lnSpc>
                <a:spcPct val="90000"/>
              </a:lnSpc>
              <a:spcAft>
                <a:spcPct val="30000"/>
              </a:spcAft>
              <a:defRPr/>
            </a:pPr>
            <a:r>
              <a:rPr lang="en-US" dirty="0"/>
              <a:t>Ask class to read page 73 silently.</a:t>
            </a:r>
          </a:p>
          <a:p>
            <a:pPr marL="235562" indent="-235562" algn="just">
              <a:lnSpc>
                <a:spcPct val="90000"/>
              </a:lnSpc>
              <a:spcAft>
                <a:spcPct val="30000"/>
              </a:spcAft>
              <a:defRPr/>
            </a:pPr>
            <a:endParaRPr lang="en-US" dirty="0">
              <a:solidFill>
                <a:srgbClr val="000000"/>
              </a:solidFill>
              <a:effectLst>
                <a:outerShdw blurRad="38100" dist="38100" dir="2700000" algn="tl">
                  <a:srgbClr val="C0C0C0"/>
                </a:outerShdw>
              </a:effectLst>
            </a:endParaRPr>
          </a:p>
          <a:p>
            <a:pPr eaLnBrk="1" hangingPunct="1">
              <a:defRPr/>
            </a:pPr>
            <a:r>
              <a:rPr lang="en-US" altLang="en-US" b="1" dirty="0" smtClean="0">
                <a:solidFill>
                  <a:srgbClr val="000000"/>
                </a:solidFill>
              </a:rPr>
              <a:t>                   Can </a:t>
            </a:r>
            <a:r>
              <a:rPr lang="en-US" altLang="en-US" b="1" dirty="0">
                <a:solidFill>
                  <a:srgbClr val="000000"/>
                </a:solidFill>
              </a:rPr>
              <a:t>you provide a specific example in the work that you do</a:t>
            </a:r>
            <a:r>
              <a:rPr lang="en-US" altLang="en-US" b="1" dirty="0" smtClean="0">
                <a:solidFill>
                  <a:srgbClr val="000000"/>
                </a:solidFill>
              </a:rPr>
              <a:t>?</a:t>
            </a:r>
          </a:p>
          <a:p>
            <a:pPr eaLnBrk="1" hangingPunct="1">
              <a:defRPr/>
            </a:pPr>
            <a:endParaRPr lang="en-US" altLang="en-US" b="1" dirty="0">
              <a:solidFill>
                <a:srgbClr val="000000"/>
              </a:solidFill>
            </a:endParaRPr>
          </a:p>
          <a:p>
            <a:pPr eaLnBrk="1" hangingPunct="1">
              <a:defRPr/>
            </a:pPr>
            <a:endParaRPr lang="en-US" altLang="en-US" b="1" dirty="0" smtClean="0">
              <a:solidFill>
                <a:srgbClr val="000000"/>
              </a:solidFill>
            </a:endParaRPr>
          </a:p>
          <a:p>
            <a:pPr eaLnBrk="1" hangingPunct="1">
              <a:defRPr/>
            </a:pPr>
            <a:r>
              <a:rPr lang="en-US" altLang="en-US" dirty="0" smtClean="0">
                <a:solidFill>
                  <a:srgbClr val="000000"/>
                </a:solidFill>
              </a:rPr>
              <a:t>Acknowledge all answers</a:t>
            </a:r>
            <a:endParaRPr lang="en-US" altLang="en-US" dirty="0">
              <a:solidFill>
                <a:srgbClr val="000000"/>
              </a:solidFill>
            </a:endParaRPr>
          </a:p>
          <a:p>
            <a:pPr marL="235562" indent="-235562"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5562" indent="-235562"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562" indent="-235562" algn="just">
              <a:lnSpc>
                <a:spcPct val="90000"/>
              </a:lnSpc>
              <a:spcAft>
                <a:spcPct val="40000"/>
              </a:spcAft>
              <a:defRPr/>
            </a:pPr>
            <a:endParaRPr lang="en-US" dirty="0" smtClean="0">
              <a:solidFill>
                <a:srgbClr val="000000"/>
              </a:solidFill>
            </a:endParaRPr>
          </a:p>
          <a:p>
            <a:pPr marL="235562" indent="-235562" algn="just">
              <a:lnSpc>
                <a:spcPct val="90000"/>
              </a:lnSpc>
              <a:spcAft>
                <a:spcPct val="50000"/>
              </a:spcAft>
              <a:defRPr/>
            </a:pPr>
            <a:endParaRPr lang="en-US" dirty="0" smtClean="0"/>
          </a:p>
          <a:p>
            <a:pPr marL="235562" indent="-235562">
              <a:lnSpc>
                <a:spcPct val="90000"/>
              </a:lnSpc>
              <a:defRPr/>
            </a:pPr>
            <a:endParaRPr lang="en-US" dirty="0" smtClean="0"/>
          </a:p>
        </p:txBody>
      </p:sp>
      <p:pic>
        <p:nvPicPr>
          <p:cNvPr id="15360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 y="5380038"/>
            <a:ext cx="642938"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E6671A45-1190-4BB2-B5CF-925D0E216425}" type="slidenum">
              <a:rPr lang="en-US" altLang="en-US">
                <a:solidFill>
                  <a:srgbClr val="000000"/>
                </a:solidFill>
              </a:rPr>
              <a:pPr>
                <a:spcBef>
                  <a:spcPct val="0"/>
                </a:spcBef>
              </a:pPr>
              <a:t>73</a:t>
            </a:fld>
            <a:endParaRPr lang="en-US" altLang="en-US">
              <a:solidFill>
                <a:srgbClr val="000000"/>
              </a:solidFill>
            </a:endParaRPr>
          </a:p>
        </p:txBody>
      </p:sp>
      <p:sp>
        <p:nvSpPr>
          <p:cNvPr id="155651"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55638" y="4344988"/>
            <a:ext cx="5737225" cy="4575175"/>
          </a:xfrm>
          <a:ln/>
        </p:spPr>
        <p:txBody>
          <a:bodyPr/>
          <a:lstStyle/>
          <a:p>
            <a:pPr>
              <a:defRPr/>
            </a:pPr>
            <a:r>
              <a:rPr lang="en-US" altLang="en-US" b="1" dirty="0" smtClean="0"/>
              <a:t>                    </a:t>
            </a:r>
            <a:r>
              <a:rPr lang="en-US" altLang="en-US" dirty="0" smtClean="0"/>
              <a:t>Have the class get into their teams of 2-3 and complete the chart                       	on page 74.  Allow 5 minutes.  </a:t>
            </a:r>
          </a:p>
          <a:p>
            <a:pPr>
              <a:defRPr/>
            </a:pPr>
            <a:endParaRPr lang="en-US" altLang="en-US" b="1" dirty="0"/>
          </a:p>
          <a:p>
            <a:pPr>
              <a:defRPr/>
            </a:pPr>
            <a:endParaRPr lang="en-US" altLang="en-US" b="1" dirty="0" smtClean="0"/>
          </a:p>
          <a:p>
            <a:pPr>
              <a:defRPr/>
            </a:pPr>
            <a:r>
              <a:rPr lang="en-US" altLang="en-US" dirty="0" smtClean="0"/>
              <a:t>Add any information you see that is relevant to the jobs being discussed.</a:t>
            </a:r>
          </a:p>
          <a:p>
            <a:pPr>
              <a:defRPr/>
            </a:pPr>
            <a:endParaRPr lang="en-US" altLang="en-US" dirty="0"/>
          </a:p>
          <a:p>
            <a:pPr>
              <a:defRPr/>
            </a:pPr>
            <a:r>
              <a:rPr lang="en-US" altLang="en-US" dirty="0" smtClean="0"/>
              <a:t>Acknowledge all answers.</a:t>
            </a:r>
          </a:p>
          <a:p>
            <a:pPr>
              <a:defRPr/>
            </a:pPr>
            <a:endParaRPr lang="en-US" altLang="en-US" b="1" dirty="0">
              <a:solidFill>
                <a:srgbClr val="000000"/>
              </a:solidFill>
            </a:endParaRPr>
          </a:p>
          <a:p>
            <a:pPr marL="235562" indent="-235562"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5562" indent="-235562"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562" indent="-235562" algn="just">
              <a:lnSpc>
                <a:spcPct val="90000"/>
              </a:lnSpc>
              <a:spcAft>
                <a:spcPct val="40000"/>
              </a:spcAft>
              <a:defRPr/>
            </a:pPr>
            <a:endParaRPr lang="en-US" dirty="0" smtClean="0">
              <a:solidFill>
                <a:srgbClr val="000000"/>
              </a:solidFill>
            </a:endParaRPr>
          </a:p>
          <a:p>
            <a:pPr marL="235562" indent="-235562" algn="just">
              <a:lnSpc>
                <a:spcPct val="90000"/>
              </a:lnSpc>
              <a:spcAft>
                <a:spcPct val="50000"/>
              </a:spcAft>
              <a:defRPr/>
            </a:pPr>
            <a:endParaRPr lang="en-US" dirty="0" smtClean="0"/>
          </a:p>
          <a:p>
            <a:pPr marL="235562" indent="-235562">
              <a:lnSpc>
                <a:spcPct val="90000"/>
              </a:lnSpc>
              <a:defRPr/>
            </a:pPr>
            <a:r>
              <a:rPr lang="en-US" dirty="0" smtClean="0"/>
              <a:t>       </a:t>
            </a:r>
          </a:p>
        </p:txBody>
      </p:sp>
      <p:pic>
        <p:nvPicPr>
          <p:cNvPr id="15565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038" y="4344988"/>
            <a:ext cx="62547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CDBCBABB-6881-4D2D-98CB-95B71CA0DE5E}" type="slidenum">
              <a:rPr lang="en-US" altLang="en-US">
                <a:solidFill>
                  <a:srgbClr val="000000"/>
                </a:solidFill>
              </a:rPr>
              <a:pPr>
                <a:spcBef>
                  <a:spcPct val="0"/>
                </a:spcBef>
              </a:pPr>
              <a:t>74</a:t>
            </a:fld>
            <a:endParaRPr lang="en-US" altLang="en-US">
              <a:solidFill>
                <a:srgbClr val="000000"/>
              </a:solidFill>
            </a:endParaRPr>
          </a:p>
        </p:txBody>
      </p:sp>
      <p:sp>
        <p:nvSpPr>
          <p:cNvPr id="157699" name="Rectangle 2"/>
          <p:cNvSpPr>
            <a:spLocks noGrp="1" noRot="1" noChangeAspect="1" noChangeArrowheads="1" noTextEdit="1"/>
          </p:cNvSpPr>
          <p:nvPr>
            <p:ph type="sldImg"/>
          </p:nvPr>
        </p:nvSpPr>
        <p:spPr>
          <a:xfrm>
            <a:off x="1282700" y="782638"/>
            <a:ext cx="4579938" cy="3433762"/>
          </a:xfrm>
          <a:ln/>
        </p:spPr>
      </p:sp>
      <p:sp>
        <p:nvSpPr>
          <p:cNvPr id="157700" name="Rectangle 3"/>
          <p:cNvSpPr>
            <a:spLocks noGrp="1" noChangeArrowheads="1"/>
          </p:cNvSpPr>
          <p:nvPr>
            <p:ph type="body" idx="1"/>
          </p:nvPr>
        </p:nvSpPr>
        <p:spPr>
          <a:xfrm>
            <a:off x="946150" y="4457700"/>
            <a:ext cx="5524500" cy="422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Record Keeping </a:t>
            </a:r>
            <a:r>
              <a:rPr lang="en-US" altLang="en-US" smtClean="0"/>
              <a:t>(1915.7) (8 CCR  8355)</a:t>
            </a:r>
          </a:p>
          <a:p>
            <a:r>
              <a:rPr lang="en-US" altLang="en-US" smtClean="0"/>
              <a:t>Instructor reads and reviews entire page.  Reference OSHA regulation.   </a:t>
            </a:r>
          </a:p>
          <a:p>
            <a:pPr>
              <a:lnSpc>
                <a:spcPct val="90000"/>
              </a:lnSpc>
              <a:buFont typeface="Wingdings" pitchFamily="2" charset="2"/>
              <a:buNone/>
            </a:pPr>
            <a:endParaRPr lang="en-US" altLang="en-US" smtClean="0"/>
          </a:p>
          <a:p>
            <a:pPr>
              <a:lnSpc>
                <a:spcPct val="90000"/>
              </a:lnSpc>
              <a:buFont typeface="Wingdings" pitchFamily="2" charset="2"/>
              <a:buNone/>
            </a:pPr>
            <a:r>
              <a:rPr lang="en-US" altLang="en-US" smtClean="0"/>
              <a:t>Ask if any questions.</a:t>
            </a:r>
          </a:p>
          <a:p>
            <a:pPr marL="117475" lvl="1">
              <a:buClr>
                <a:schemeClr val="bg2"/>
              </a:buClr>
            </a:pPr>
            <a:endParaRPr lang="en-US" alt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D16629E3-D400-4096-9B9E-09E670983437}" type="slidenum">
              <a:rPr lang="en-US" altLang="en-US"/>
              <a:pPr>
                <a:spcBef>
                  <a:spcPct val="0"/>
                </a:spcBef>
              </a:pPr>
              <a:t>75</a:t>
            </a:fld>
            <a:endParaRPr lang="en-US" altLang="en-US"/>
          </a:p>
        </p:txBody>
      </p:sp>
      <p:sp>
        <p:nvSpPr>
          <p:cNvPr id="159747" name="Rectangle 2"/>
          <p:cNvSpPr>
            <a:spLocks noGrp="1" noRot="1" noChangeAspect="1" noChangeArrowheads="1" noTextEdit="1"/>
          </p:cNvSpPr>
          <p:nvPr>
            <p:ph type="sldImg"/>
          </p:nvPr>
        </p:nvSpPr>
        <p:spPr>
          <a:xfrm>
            <a:off x="1262063" y="747713"/>
            <a:ext cx="4578350" cy="3433762"/>
          </a:xfrm>
          <a:ln/>
        </p:spPr>
      </p:sp>
      <p:sp>
        <p:nvSpPr>
          <p:cNvPr id="159748" name="Notes Placeholder 7"/>
          <p:cNvSpPr>
            <a:spLocks noGrp="1"/>
          </p:cNvSpPr>
          <p:nvPr/>
        </p:nvSpPr>
        <p:spPr bwMode="auto">
          <a:xfrm>
            <a:off x="709613" y="4459288"/>
            <a:ext cx="5683250"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5" tIns="47112" rIns="94225" bIns="47112">
            <a:spAutoFit/>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r>
              <a:rPr lang="en-US" altLang="en-US"/>
              <a:t>8 CCR 5157</a:t>
            </a:r>
          </a:p>
          <a:p>
            <a:endParaRPr lang="en-US" altLang="en-US"/>
          </a:p>
          <a:p>
            <a:r>
              <a:rPr lang="en-US" altLang="en-US"/>
              <a:t>Instructor  reads/summarizes page 76.  </a:t>
            </a:r>
          </a:p>
          <a:p>
            <a:endParaRPr lang="en-US" altLang="en-US"/>
          </a:p>
          <a:p>
            <a:r>
              <a:rPr lang="en-US" altLang="en-US"/>
              <a:t>State that the confined spaces on board have been discussed.</a:t>
            </a:r>
          </a:p>
          <a:p>
            <a:endParaRPr lang="en-US" altLang="en-US"/>
          </a:p>
          <a:p>
            <a:r>
              <a:rPr lang="en-US" altLang="en-US"/>
              <a:t>Ask if there questions.</a:t>
            </a:r>
          </a:p>
          <a:p>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A4F4BE28-76B6-4393-AC28-BB116724B766}" type="slidenum">
              <a:rPr lang="en-US" altLang="en-US"/>
              <a:pPr>
                <a:spcBef>
                  <a:spcPct val="0"/>
                </a:spcBef>
              </a:pPr>
              <a:t>76</a:t>
            </a:fld>
            <a:endParaRPr lang="en-US" altLang="en-US"/>
          </a:p>
        </p:txBody>
      </p:sp>
      <p:sp>
        <p:nvSpPr>
          <p:cNvPr id="161795" name="Rectangle 2"/>
          <p:cNvSpPr>
            <a:spLocks noGrp="1" noRot="1" noChangeAspect="1" noChangeArrowheads="1" noTextEdit="1"/>
          </p:cNvSpPr>
          <p:nvPr>
            <p:ph type="sldImg"/>
          </p:nvPr>
        </p:nvSpPr>
        <p:spPr>
          <a:xfrm>
            <a:off x="1262063" y="747713"/>
            <a:ext cx="4578350" cy="3433762"/>
          </a:xfrm>
          <a:ln/>
        </p:spPr>
      </p:sp>
      <p:sp>
        <p:nvSpPr>
          <p:cNvPr id="161796" name="Rectangle 3"/>
          <p:cNvSpPr>
            <a:spLocks noGrp="1" noChangeArrowheads="1"/>
          </p:cNvSpPr>
          <p:nvPr>
            <p:ph type="body" idx="1"/>
          </p:nvPr>
        </p:nvSpPr>
        <p:spPr>
          <a:xfrm>
            <a:off x="946150" y="4303713"/>
            <a:ext cx="5287963" cy="3519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solidFill>
                <a:srgbClr val="000000"/>
              </a:solidFill>
            </a:endParaRPr>
          </a:p>
          <a:p>
            <a:pPr>
              <a:spcBef>
                <a:spcPct val="0"/>
              </a:spcBef>
            </a:pPr>
            <a:r>
              <a:rPr lang="en-US" altLang="en-US" b="1" smtClean="0"/>
              <a:t>Tests to Maintain Conditions NAVSEA 009-07 FY 16</a:t>
            </a:r>
          </a:p>
          <a:p>
            <a:pPr>
              <a:spcBef>
                <a:spcPct val="0"/>
              </a:spcBef>
            </a:pPr>
            <a:endParaRPr lang="en-US" altLang="en-US" smtClean="0"/>
          </a:p>
          <a:p>
            <a:pPr>
              <a:spcBef>
                <a:spcPct val="0"/>
              </a:spcBef>
            </a:pPr>
            <a:r>
              <a:rPr lang="en-US" altLang="en-US" smtClean="0"/>
              <a:t>Ask for volunteer to read 3.1.3.5  NAV SEA </a:t>
            </a:r>
          </a:p>
          <a:p>
            <a:pPr>
              <a:spcBef>
                <a:spcPct val="0"/>
              </a:spcBef>
            </a:pPr>
            <a:endParaRPr lang="en-US" altLang="en-US" smtClean="0"/>
          </a:p>
          <a:p>
            <a:pPr>
              <a:spcBef>
                <a:spcPct val="0"/>
              </a:spcBef>
            </a:pPr>
            <a:r>
              <a:rPr lang="en-US" altLang="en-US" smtClean="0"/>
              <a:t>Ask for a volunteer to read 3.1.3.6 NAV SEA</a:t>
            </a:r>
          </a:p>
          <a:p>
            <a:pPr>
              <a:spcBef>
                <a:spcPct val="0"/>
              </a:spcBef>
            </a:pPr>
            <a:endParaRPr lang="en-US" altLang="en-US" smtClean="0"/>
          </a:p>
          <a:p>
            <a:pPr>
              <a:spcBef>
                <a:spcPct val="0"/>
              </a:spcBef>
            </a:pPr>
            <a:endParaRPr lang="en-US" altLang="en-US" b="1" smtClean="0"/>
          </a:p>
          <a:p>
            <a:pPr>
              <a:spcBef>
                <a:spcPct val="0"/>
              </a:spcBef>
            </a:pPr>
            <a:r>
              <a:rPr lang="en-US" altLang="en-US" b="1" smtClean="0"/>
              <a:t>EMPHASIZE</a:t>
            </a:r>
            <a:r>
              <a:rPr lang="en-US" altLang="en-US" smtClean="0"/>
              <a:t>:  </a:t>
            </a:r>
          </a:p>
          <a:p>
            <a:pPr>
              <a:spcBef>
                <a:spcPct val="0"/>
              </a:spcBef>
            </a:pPr>
            <a:endParaRPr lang="en-US" altLang="en-US" smtClean="0"/>
          </a:p>
          <a:p>
            <a:pPr>
              <a:spcBef>
                <a:spcPct val="0"/>
              </a:spcBef>
            </a:pPr>
            <a:r>
              <a:rPr lang="en-US" altLang="en-US" smtClean="0"/>
              <a:t>At the MSR’s the update log is updated at least every 24 hours.</a:t>
            </a:r>
          </a:p>
          <a:p>
            <a:pPr>
              <a:spcBef>
                <a:spcPct val="0"/>
              </a:spcBef>
            </a:pPr>
            <a:endParaRPr lang="en-US" altLang="en-US" smtClean="0">
              <a:solidFill>
                <a:srgbClr val="FF0000"/>
              </a:solidFill>
            </a:endParaRPr>
          </a:p>
          <a:p>
            <a:pPr>
              <a:spcBef>
                <a:spcPct val="0"/>
              </a:spcBef>
            </a:pPr>
            <a:r>
              <a:rPr lang="en-US" altLang="en-US" smtClean="0">
                <a:solidFill>
                  <a:schemeClr val="tx2"/>
                </a:solidFill>
              </a:rPr>
              <a:t>Thank the volunteers.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98E4806A-20E2-49AF-B543-508C8135CDBF}" type="slidenum">
              <a:rPr lang="en-US" altLang="en-US"/>
              <a:pPr>
                <a:spcBef>
                  <a:spcPct val="0"/>
                </a:spcBef>
              </a:pPr>
              <a:t>77</a:t>
            </a:fld>
            <a:endParaRPr lang="en-US" altLang="en-US"/>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xfrm>
            <a:off x="709613" y="4459288"/>
            <a:ext cx="568325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smtClean="0">
                <a:solidFill>
                  <a:schemeClr val="tx2"/>
                </a:solidFill>
              </a:rPr>
              <a:t>Ask participants to list the DOS AND DON’TS ON PAGE 78 as they watch the video.</a:t>
            </a:r>
          </a:p>
          <a:p>
            <a:pPr>
              <a:lnSpc>
                <a:spcPct val="90000"/>
              </a:lnSpc>
            </a:pPr>
            <a:endParaRPr lang="en-US" altLang="en-US" b="1" smtClean="0">
              <a:solidFill>
                <a:schemeClr val="tx2"/>
              </a:solidFill>
            </a:endParaRPr>
          </a:p>
          <a:p>
            <a:pPr>
              <a:lnSpc>
                <a:spcPct val="90000"/>
              </a:lnSpc>
            </a:pPr>
            <a:r>
              <a:rPr lang="en-US" altLang="en-US" b="1" smtClean="0">
                <a:solidFill>
                  <a:schemeClr val="tx2"/>
                </a:solidFill>
              </a:rPr>
              <a:t>View video.</a:t>
            </a:r>
          </a:p>
          <a:p>
            <a:pPr>
              <a:lnSpc>
                <a:spcPct val="90000"/>
              </a:lnSpc>
            </a:pPr>
            <a:endParaRPr lang="en-US" altLang="en-US" b="1" smtClean="0">
              <a:solidFill>
                <a:schemeClr val="tx2"/>
              </a:solidFill>
            </a:endParaRPr>
          </a:p>
          <a:p>
            <a:pPr>
              <a:lnSpc>
                <a:spcPct val="90000"/>
              </a:lnSpc>
            </a:pPr>
            <a:endParaRPr lang="en-US" altLang="en-US" i="1" smtClean="0">
              <a:latin typeface="CommonBullets" pitchFamily="34" charset="2"/>
            </a:endParaRPr>
          </a:p>
          <a:p>
            <a:pPr>
              <a:lnSpc>
                <a:spcPct val="90000"/>
              </a:lnSpc>
            </a:pPr>
            <a:endParaRPr lang="en-US" altLang="en-US" smtClean="0"/>
          </a:p>
          <a:p>
            <a:pPr lvl="1"/>
            <a:endParaRPr lang="en-US" altLang="en-US" i="1" smtClean="0">
              <a:latin typeface="CommonBullets" pitchFamily="34" charset="2"/>
            </a:endParaRPr>
          </a:p>
          <a:p>
            <a:pPr lvl="1"/>
            <a:endParaRPr lang="en-US" altLang="en-US" i="1" smtClean="0">
              <a:solidFill>
                <a:srgbClr val="000000"/>
              </a:solidFill>
              <a:latin typeface="CommonBullets" pitchFamily="34" charset="2"/>
            </a:endParaRPr>
          </a:p>
          <a:p>
            <a:pPr>
              <a:lnSpc>
                <a:spcPct val="90000"/>
              </a:lnSpc>
            </a:pPr>
            <a:endParaRPr lang="en-US" altLang="en-US" i="1" smtClean="0">
              <a:latin typeface="CommonBullets" pitchFamily="34" charset="2"/>
            </a:endParaRPr>
          </a:p>
          <a:p>
            <a:pPr>
              <a:lnSpc>
                <a:spcPct val="90000"/>
              </a:lnSpc>
            </a:pPr>
            <a:endParaRPr lang="en-US" altLang="en-US" smtClean="0"/>
          </a:p>
          <a:p>
            <a:pPr lvl="1"/>
            <a:endParaRPr lang="en-US" altLang="en-US" i="1" smtClean="0">
              <a:latin typeface="CommonBullets" pitchFamily="34" charset="2"/>
            </a:endParaRPr>
          </a:p>
          <a:p>
            <a:pPr lvl="1"/>
            <a:endParaRPr lang="en-US" altLang="en-US" i="1" smtClean="0">
              <a:solidFill>
                <a:srgbClr val="000000"/>
              </a:solidFill>
              <a:latin typeface="CommonBullets" pitchFamily="34" charset="2"/>
            </a:endParaRPr>
          </a:p>
          <a:p>
            <a:pPr lvl="1"/>
            <a:endParaRPr lang="en-US" altLang="en-US" i="1" smtClean="0">
              <a:solidFill>
                <a:srgbClr val="000000"/>
              </a:solidFill>
              <a:latin typeface="CommonBullets" pitchFamily="34" charset="2"/>
            </a:endParaRPr>
          </a:p>
          <a:p>
            <a:pPr lvl="1"/>
            <a:r>
              <a:rPr lang="en-US" altLang="en-US" i="1" smtClean="0">
                <a:solidFill>
                  <a:srgbClr val="000000"/>
                </a:solidFill>
                <a:latin typeface="CommonBullets" pitchFamily="34" charset="2"/>
                <a:cs typeface="Arial" charset="0"/>
              </a:rPr>
              <a:t>	</a:t>
            </a:r>
            <a:r>
              <a:rPr lang="en-US" altLang="en-US" smtClean="0">
                <a:solidFill>
                  <a:srgbClr val="000000"/>
                </a:solidFill>
                <a:cs typeface="Arial" charset="0"/>
              </a:rPr>
              <a:t>List the answers from participants.</a:t>
            </a:r>
            <a:r>
              <a:rPr lang="en-US" altLang="en-US" i="1" smtClean="0">
                <a:solidFill>
                  <a:srgbClr val="000000"/>
                </a:solidFill>
                <a:latin typeface="CommonBullets" pitchFamily="34" charset="2"/>
              </a:rPr>
              <a:t>  </a:t>
            </a:r>
          </a:p>
        </p:txBody>
      </p:sp>
      <p:sp>
        <p:nvSpPr>
          <p:cNvPr id="163845" name="Text Box 4"/>
          <p:cNvSpPr txBox="1">
            <a:spLocks noChangeArrowheads="1"/>
          </p:cNvSpPr>
          <p:nvPr/>
        </p:nvSpPr>
        <p:spPr bwMode="auto">
          <a:xfrm>
            <a:off x="884238" y="5380038"/>
            <a:ext cx="2370137"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225" tIns="47112" rIns="94225" bIns="47112">
            <a:spAutoFit/>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b="1"/>
              <a:t>         Dos  </a:t>
            </a:r>
            <a:r>
              <a:rPr lang="en-US" altLang="en-US" sz="1800" b="1"/>
              <a:t> </a:t>
            </a:r>
            <a:r>
              <a:rPr lang="en-US" altLang="en-US" sz="1800"/>
              <a:t>          </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p:txBody>
      </p:sp>
      <p:sp>
        <p:nvSpPr>
          <p:cNvPr id="163846" name="Text Box 5"/>
          <p:cNvSpPr txBox="1">
            <a:spLocks noChangeArrowheads="1"/>
          </p:cNvSpPr>
          <p:nvPr/>
        </p:nvSpPr>
        <p:spPr bwMode="auto">
          <a:xfrm>
            <a:off x="3856038" y="5380038"/>
            <a:ext cx="2382837"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5" tIns="47112" rIns="94225" bIns="47112">
            <a:spAutoFit/>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ctr" eaLnBrk="1" hangingPunct="1">
              <a:spcBef>
                <a:spcPct val="0"/>
              </a:spcBef>
            </a:pPr>
            <a:r>
              <a:rPr lang="en-US" altLang="en-US" b="1"/>
              <a:t>Don’ts    </a:t>
            </a:r>
            <a:r>
              <a:rPr lang="en-US" altLang="en-US" sz="1800"/>
              <a:t>                       </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p:txBody>
      </p:sp>
      <p:pic>
        <p:nvPicPr>
          <p:cNvPr id="16384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238" y="7437438"/>
            <a:ext cx="627062" cy="5524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2F69F705-883D-47C1-8511-5099CD1935B3}" type="slidenum">
              <a:rPr lang="en-US" altLang="en-US"/>
              <a:pPr>
                <a:spcBef>
                  <a:spcPct val="0"/>
                </a:spcBef>
              </a:pPr>
              <a:t>78</a:t>
            </a:fld>
            <a:endParaRPr lang="en-US" altLang="en-US"/>
          </a:p>
        </p:txBody>
      </p:sp>
      <p:sp>
        <p:nvSpPr>
          <p:cNvPr id="165891" name="Rectangle 2"/>
          <p:cNvSpPr>
            <a:spLocks noGrp="1" noRot="1" noChangeAspect="1" noChangeArrowheads="1" noTextEdit="1"/>
          </p:cNvSpPr>
          <p:nvPr>
            <p:ph type="sldImg"/>
          </p:nvPr>
        </p:nvSpPr>
        <p:spPr>
          <a:xfrm>
            <a:off x="1282700" y="782638"/>
            <a:ext cx="4579938" cy="3433762"/>
          </a:xfrm>
          <a:ln/>
        </p:spPr>
      </p:sp>
      <p:sp>
        <p:nvSpPr>
          <p:cNvPr id="165892" name="Rectangle 3"/>
          <p:cNvSpPr>
            <a:spLocks noGrp="1" noChangeArrowheads="1"/>
          </p:cNvSpPr>
          <p:nvPr>
            <p:ph type="body" idx="1"/>
          </p:nvPr>
        </p:nvSpPr>
        <p:spPr>
          <a:xfrm>
            <a:off x="946150" y="4457700"/>
            <a:ext cx="5524500" cy="4129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Confined Space Update Log </a:t>
            </a:r>
            <a:r>
              <a:rPr lang="en-US" altLang="en-US" smtClean="0"/>
              <a:t>(1915.16) (8 CCR  8355)</a:t>
            </a:r>
          </a:p>
          <a:p>
            <a:endParaRPr lang="en-US" altLang="en-US" smtClean="0"/>
          </a:p>
          <a:p>
            <a:r>
              <a:rPr lang="en-US" altLang="en-US" smtClean="0"/>
              <a:t>	Ask for a participant to read and explain each section.</a:t>
            </a:r>
          </a:p>
          <a:p>
            <a:endParaRPr lang="en-US" altLang="en-US" smtClean="0"/>
          </a:p>
          <a:p>
            <a:endParaRPr lang="en-US" altLang="en-US" smtClean="0"/>
          </a:p>
          <a:p>
            <a:r>
              <a:rPr lang="en-US" altLang="en-US" smtClean="0"/>
              <a:t>Acknowledge all responses.  Be prepared to provide accurate information if need be.</a:t>
            </a:r>
          </a:p>
          <a:p>
            <a:endParaRPr lang="en-US" altLang="en-US" smtClean="0"/>
          </a:p>
          <a:p>
            <a:r>
              <a:rPr lang="en-US" altLang="en-US" smtClean="0"/>
              <a:t>sk if questions or comments.</a:t>
            </a:r>
          </a:p>
        </p:txBody>
      </p:sp>
      <p:pic>
        <p:nvPicPr>
          <p:cNvPr id="1658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6150" y="4846638"/>
            <a:ext cx="6461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8323C364-1FAF-4A86-9FD9-24017B711B98}" type="slidenum">
              <a:rPr lang="en-US" altLang="en-US"/>
              <a:pPr>
                <a:spcBef>
                  <a:spcPct val="0"/>
                </a:spcBef>
              </a:pPr>
              <a:t>79</a:t>
            </a:fld>
            <a:endParaRPr lang="en-US" altLang="en-US"/>
          </a:p>
        </p:txBody>
      </p:sp>
      <p:sp>
        <p:nvSpPr>
          <p:cNvPr id="167939" name="Rectangle 2"/>
          <p:cNvSpPr>
            <a:spLocks noGrp="1" noRot="1" noChangeAspect="1" noChangeArrowheads="1" noTextEdit="1"/>
          </p:cNvSpPr>
          <p:nvPr>
            <p:ph type="sldImg"/>
          </p:nvPr>
        </p:nvSpPr>
        <p:spPr>
          <a:xfrm>
            <a:off x="1262063" y="747713"/>
            <a:ext cx="4578350" cy="3433762"/>
          </a:xfrm>
          <a:ln/>
        </p:spPr>
      </p:sp>
      <p:sp>
        <p:nvSpPr>
          <p:cNvPr id="167940" name="Rectangle 3"/>
          <p:cNvSpPr>
            <a:spLocks noGrp="1" noChangeArrowheads="1"/>
          </p:cNvSpPr>
          <p:nvPr>
            <p:ph type="body" idx="1"/>
          </p:nvPr>
        </p:nvSpPr>
        <p:spPr>
          <a:xfrm>
            <a:off x="946150" y="4303713"/>
            <a:ext cx="5287963" cy="4379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Aft>
                <a:spcPct val="50000"/>
              </a:spcAft>
            </a:pPr>
            <a:r>
              <a:rPr lang="en-US" altLang="en-US" b="1" smtClean="0">
                <a:solidFill>
                  <a:srgbClr val="000000"/>
                </a:solidFill>
              </a:rPr>
              <a:t>Update Logging System</a:t>
            </a:r>
          </a:p>
          <a:p>
            <a:pPr algn="just">
              <a:spcAft>
                <a:spcPct val="50000"/>
              </a:spcAft>
            </a:pPr>
            <a:endParaRPr lang="en-US" altLang="en-US" b="1" smtClean="0">
              <a:solidFill>
                <a:srgbClr val="000000"/>
              </a:solidFill>
            </a:endParaRPr>
          </a:p>
          <a:p>
            <a:pPr algn="just">
              <a:spcAft>
                <a:spcPct val="50000"/>
              </a:spcAft>
            </a:pPr>
            <a:r>
              <a:rPr lang="en-US" altLang="en-US" smtClean="0">
                <a:solidFill>
                  <a:srgbClr val="000000"/>
                </a:solidFill>
              </a:rPr>
              <a:t>Explain that these color coded are not always used consistently in all of the yards.</a:t>
            </a:r>
          </a:p>
          <a:p>
            <a:pPr algn="just">
              <a:spcAft>
                <a:spcPct val="50000"/>
              </a:spcAft>
            </a:pPr>
            <a:endParaRPr lang="en-US" altLang="en-US" smtClean="0">
              <a:solidFill>
                <a:srgbClr val="000000"/>
              </a:solidFill>
            </a:endParaRPr>
          </a:p>
          <a:p>
            <a:pPr algn="just">
              <a:spcAft>
                <a:spcPct val="50000"/>
              </a:spcAft>
            </a:pPr>
            <a:r>
              <a:rPr lang="en-US" altLang="en-US" smtClean="0">
                <a:solidFill>
                  <a:srgbClr val="000000"/>
                </a:solidFill>
              </a:rPr>
              <a:t>Instructor reviews the MSR Logging System on page 80.</a:t>
            </a:r>
          </a:p>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ED16FAEB-BB86-42FA-9BBD-B285BA9C58D7}" type="slidenum">
              <a:rPr lang="en-US" altLang="en-US"/>
              <a:pPr>
                <a:spcBef>
                  <a:spcPct val="0"/>
                </a:spcBef>
              </a:pPr>
              <a:t>8</a:t>
            </a:fld>
            <a:endParaRPr lang="en-US" altLang="en-US"/>
          </a:p>
        </p:txBody>
      </p:sp>
      <p:sp>
        <p:nvSpPr>
          <p:cNvPr id="22532" name="Content Placeholder 2"/>
          <p:cNvSpPr>
            <a:spLocks noGrp="1"/>
          </p:cNvSpPr>
          <p:nvPr>
            <p:ph type="body" idx="1"/>
          </p:nvPr>
        </p:nvSpPr>
        <p:spPr>
          <a:xfrm>
            <a:off x="709613" y="4459288"/>
            <a:ext cx="5667375" cy="4538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dirty="0" smtClean="0"/>
              <a:t>Resolve With Your Company </a:t>
            </a:r>
          </a:p>
          <a:p>
            <a:endParaRPr lang="en-US" altLang="en-US" sz="1400" b="1" dirty="0" smtClean="0"/>
          </a:p>
          <a:p>
            <a:r>
              <a:rPr lang="en-US" altLang="en-US" sz="1400" dirty="0" smtClean="0"/>
              <a:t>Have the participants read this page to themselves.  </a:t>
            </a:r>
          </a:p>
          <a:p>
            <a:endParaRPr lang="en-US" altLang="en-US" sz="1400" dirty="0" smtClean="0"/>
          </a:p>
          <a:p>
            <a:r>
              <a:rPr lang="en-US" altLang="en-US" sz="1400" dirty="0" smtClean="0"/>
              <a:t>Point out that when reporting a hazard, whether on-line or on the telephone, the information can be confidential.</a:t>
            </a:r>
          </a:p>
          <a:p>
            <a:endParaRPr lang="en-US" altLang="en-US" sz="1400" dirty="0" smtClean="0"/>
          </a:p>
          <a:p>
            <a:r>
              <a:rPr lang="en-US" altLang="en-US" sz="1400" dirty="0" smtClean="0"/>
              <a:t>Ask if there are any questions.</a:t>
            </a:r>
            <a:endParaRPr lang="en-US" alt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BD6E86A4-6992-47C8-83BF-87F8535E0744}" type="slidenum">
              <a:rPr lang="en-US" altLang="en-US"/>
              <a:pPr>
                <a:spcBef>
                  <a:spcPct val="0"/>
                </a:spcBef>
              </a:pPr>
              <a:t>80</a:t>
            </a:fld>
            <a:endParaRPr lang="en-US" altLang="en-US"/>
          </a:p>
        </p:txBody>
      </p:sp>
      <p:sp>
        <p:nvSpPr>
          <p:cNvPr id="169987" name="Rectangle 2"/>
          <p:cNvSpPr>
            <a:spLocks noGrp="1" noRot="1" noChangeAspect="1" noChangeArrowheads="1" noTextEdit="1"/>
          </p:cNvSpPr>
          <p:nvPr>
            <p:ph type="sldImg"/>
          </p:nvPr>
        </p:nvSpPr>
        <p:spPr>
          <a:xfrm>
            <a:off x="1282700" y="782638"/>
            <a:ext cx="4579938" cy="3433762"/>
          </a:xfrm>
          <a:ln/>
        </p:spPr>
      </p:sp>
      <p:sp>
        <p:nvSpPr>
          <p:cNvPr id="173060" name="Rectangle 3"/>
          <p:cNvSpPr>
            <a:spLocks noGrp="1" noChangeArrowheads="1"/>
          </p:cNvSpPr>
          <p:nvPr>
            <p:ph type="body" idx="1"/>
          </p:nvPr>
        </p:nvSpPr>
        <p:spPr>
          <a:xfrm>
            <a:off x="946150" y="4457700"/>
            <a:ext cx="5524500" cy="42259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defRPr/>
            </a:pPr>
            <a:r>
              <a:rPr lang="en-US" altLang="en-US" b="1" dirty="0" smtClean="0"/>
              <a:t>Tests to Maintain Conditions </a:t>
            </a:r>
            <a:r>
              <a:rPr lang="en-US" altLang="en-US" dirty="0" smtClean="0"/>
              <a:t>(1915.14) (8 CCR  8355)</a:t>
            </a:r>
          </a:p>
          <a:p>
            <a:pPr>
              <a:spcBef>
                <a:spcPct val="0"/>
              </a:spcBef>
              <a:defRPr/>
            </a:pPr>
            <a:endParaRPr lang="en-US" altLang="en-US" b="1" dirty="0" smtClean="0"/>
          </a:p>
          <a:p>
            <a:pPr>
              <a:spcBef>
                <a:spcPct val="0"/>
              </a:spcBef>
              <a:defRPr/>
            </a:pPr>
            <a:r>
              <a:rPr lang="en-US" altLang="en-US" dirty="0" smtClean="0"/>
              <a:t>Instructor reads Tests to Maintain Conditions</a:t>
            </a:r>
          </a:p>
          <a:p>
            <a:pPr>
              <a:spcBef>
                <a:spcPct val="0"/>
              </a:spcBef>
              <a:defRPr/>
            </a:pPr>
            <a:endParaRPr lang="en-US" altLang="en-US" dirty="0"/>
          </a:p>
          <a:p>
            <a:pPr>
              <a:spcBef>
                <a:spcPct val="0"/>
              </a:spcBef>
              <a:defRPr/>
            </a:pPr>
            <a:r>
              <a:rPr lang="en-US" altLang="en-US" dirty="0" smtClean="0"/>
              <a:t>Ask for volunteer to read last paragraph, Update </a:t>
            </a:r>
            <a:r>
              <a:rPr lang="en-US" altLang="en-US" dirty="0"/>
              <a:t>L</a:t>
            </a:r>
            <a:r>
              <a:rPr lang="en-US" altLang="en-US" dirty="0" smtClean="0"/>
              <a:t>ogs</a:t>
            </a:r>
            <a:endParaRPr lang="en-US" altLang="en-US" dirty="0"/>
          </a:p>
          <a:p>
            <a:pPr marL="0" lvl="1">
              <a:tabLst>
                <a:tab pos="58850" algn="l"/>
              </a:tabLst>
              <a:defRPr/>
            </a:pPr>
            <a:endParaRPr lang="en-US" altLang="en-US" dirty="0"/>
          </a:p>
          <a:p>
            <a:pPr marL="0" lvl="1">
              <a:tabLst>
                <a:tab pos="58850" algn="l"/>
              </a:tabLst>
              <a:defRPr/>
            </a:pPr>
            <a:r>
              <a:rPr lang="en-US" altLang="en-US" dirty="0" smtClean="0"/>
              <a:t>Instructor </a:t>
            </a:r>
            <a:r>
              <a:rPr lang="en-US" altLang="en-US" b="1" dirty="0" smtClean="0"/>
              <a:t>EMPHASIZ</a:t>
            </a:r>
            <a:r>
              <a:rPr lang="en-US" altLang="en-US" dirty="0" smtClean="0"/>
              <a:t>E </a:t>
            </a:r>
            <a:r>
              <a:rPr lang="en-US" altLang="en-US" dirty="0"/>
              <a:t>TYPICAL  LOCATIONS </a:t>
            </a:r>
          </a:p>
          <a:p>
            <a:pPr marL="0" lvl="1">
              <a:defRPr/>
            </a:pPr>
            <a:endParaRPr lang="en-US" altLang="en-US" dirty="0" smtClean="0"/>
          </a:p>
          <a:p>
            <a:pPr marL="117698" lvl="1" indent="-117698">
              <a:buFontTx/>
              <a:buChar char="•"/>
              <a:tabLst>
                <a:tab pos="58850" algn="l"/>
              </a:tabLst>
              <a:defRPr/>
            </a:pPr>
            <a:r>
              <a:rPr lang="en-US" altLang="en-US" dirty="0" smtClean="0"/>
              <a:t> Main accesses to spaces</a:t>
            </a:r>
          </a:p>
          <a:p>
            <a:pPr marL="117698" lvl="1" indent="-117698">
              <a:buFontTx/>
              <a:buChar char="•"/>
              <a:tabLst>
                <a:tab pos="58850" algn="l"/>
              </a:tabLst>
              <a:defRPr/>
            </a:pPr>
            <a:r>
              <a:rPr lang="en-US" altLang="en-US" dirty="0" smtClean="0"/>
              <a:t> Escape trunks</a:t>
            </a:r>
          </a:p>
          <a:p>
            <a:pPr marL="117698" lvl="1" indent="-117698">
              <a:buFontTx/>
              <a:buChar char="•"/>
              <a:tabLst>
                <a:tab pos="58850" algn="l"/>
              </a:tabLst>
              <a:defRPr/>
            </a:pPr>
            <a:r>
              <a:rPr lang="en-US" altLang="en-US" dirty="0" smtClean="0"/>
              <a:t> Sand holes</a:t>
            </a:r>
          </a:p>
          <a:p>
            <a:pPr marL="117698" lvl="1" indent="-117698">
              <a:buFontTx/>
              <a:buChar char="•"/>
              <a:tabLst>
                <a:tab pos="58850" algn="l"/>
              </a:tabLst>
              <a:defRPr/>
            </a:pPr>
            <a:r>
              <a:rPr lang="en-US" altLang="en-US" dirty="0" smtClean="0"/>
              <a:t> Cut out to spaces</a:t>
            </a:r>
          </a:p>
          <a:p>
            <a:pPr marL="117698" lvl="1" indent="-117698">
              <a:buFontTx/>
              <a:buChar char="•"/>
              <a:tabLst>
                <a:tab pos="58850" algn="l"/>
              </a:tabLst>
              <a:defRPr/>
            </a:pPr>
            <a:r>
              <a:rPr lang="en-US" altLang="en-US" dirty="0" smtClean="0"/>
              <a:t> Any opening into a confined / enclosed space</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E2FEC25C-4B1C-4606-B401-4F62415B84BB}" type="slidenum">
              <a:rPr lang="en-US" altLang="en-US"/>
              <a:pPr>
                <a:spcBef>
                  <a:spcPct val="0"/>
                </a:spcBef>
              </a:pPr>
              <a:t>81</a:t>
            </a:fld>
            <a:endParaRPr lang="en-US" altLang="en-US"/>
          </a:p>
        </p:txBody>
      </p:sp>
      <p:sp>
        <p:nvSpPr>
          <p:cNvPr id="172035" name="Rectangle 2"/>
          <p:cNvSpPr>
            <a:spLocks noGrp="1" noRot="1" noChangeAspect="1" noChangeArrowheads="1" noTextEdit="1"/>
          </p:cNvSpPr>
          <p:nvPr>
            <p:ph type="sldImg"/>
          </p:nvPr>
        </p:nvSpPr>
        <p:spPr>
          <a:xfrm>
            <a:off x="1262063" y="747713"/>
            <a:ext cx="4578350" cy="3433762"/>
          </a:xfrm>
          <a:ln/>
        </p:spPr>
      </p:sp>
      <p:sp>
        <p:nvSpPr>
          <p:cNvPr id="172036" name="Rectangle 3"/>
          <p:cNvSpPr>
            <a:spLocks noGrp="1" noChangeArrowheads="1"/>
          </p:cNvSpPr>
          <p:nvPr>
            <p:ph type="body" idx="1"/>
          </p:nvPr>
        </p:nvSpPr>
        <p:spPr>
          <a:xfrm>
            <a:off x="946150" y="4459288"/>
            <a:ext cx="5524500" cy="422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smtClean="0"/>
              <a:t>Safe For Workers </a:t>
            </a:r>
            <a:r>
              <a:rPr lang="en-US" altLang="en-US" smtClean="0"/>
              <a:t>(1915.11) (8 CCR  8355)</a:t>
            </a:r>
          </a:p>
          <a:p>
            <a:pPr>
              <a:lnSpc>
                <a:spcPct val="90000"/>
              </a:lnSpc>
            </a:pPr>
            <a:endParaRPr lang="en-US" altLang="en-US" sz="800" b="1" smtClean="0"/>
          </a:p>
          <a:p>
            <a:pPr>
              <a:lnSpc>
                <a:spcPct val="90000"/>
              </a:lnSpc>
            </a:pPr>
            <a:r>
              <a:rPr lang="en-US" altLang="en-US" smtClean="0"/>
              <a:t>Ask for volunteer to read page 82.</a:t>
            </a:r>
          </a:p>
          <a:p>
            <a:pPr marL="117475" lvl="1">
              <a:lnSpc>
                <a:spcPct val="90000"/>
              </a:lnSpc>
              <a:buClr>
                <a:schemeClr val="tx1"/>
              </a:buClr>
            </a:pPr>
            <a:endParaRPr lang="en-US" altLang="en-US" smtClean="0"/>
          </a:p>
          <a:p>
            <a:pPr marL="117475" lvl="1">
              <a:lnSpc>
                <a:spcPct val="90000"/>
              </a:lnSpc>
              <a:buClr>
                <a:schemeClr val="tx1"/>
              </a:buClr>
            </a:pPr>
            <a:r>
              <a:rPr lang="en-US" altLang="en-US" smtClean="0"/>
              <a:t>Instructor reads:</a:t>
            </a:r>
          </a:p>
          <a:p>
            <a:pPr marL="117475" lvl="1">
              <a:lnSpc>
                <a:spcPct val="90000"/>
              </a:lnSpc>
              <a:buClr>
                <a:schemeClr val="tx1"/>
              </a:buClr>
            </a:pPr>
            <a:r>
              <a:rPr lang="en-US" altLang="en-US" smtClean="0"/>
              <a:t>This Golden Rod Update Log means that you may enter the space to perform cold work, but no hot work is allowed</a:t>
            </a:r>
            <a:r>
              <a:rPr lang="en-US" altLang="en-US" b="1" smtClean="0"/>
              <a:t>. </a:t>
            </a:r>
          </a:p>
          <a:p>
            <a:pPr marL="117475" lvl="1">
              <a:lnSpc>
                <a:spcPct val="90000"/>
              </a:lnSpc>
              <a:buClr>
                <a:schemeClr val="tx1"/>
              </a:buClr>
            </a:pPr>
            <a:endParaRPr lang="en-US" altLang="en-US" b="1" smtClean="0"/>
          </a:p>
          <a:p>
            <a:pPr marL="117475" lvl="1">
              <a:lnSpc>
                <a:spcPct val="90000"/>
              </a:lnSpc>
              <a:buClr>
                <a:schemeClr val="tx1"/>
              </a:buClr>
            </a:pPr>
            <a:r>
              <a:rPr lang="en-US" altLang="en-US" b="1" smtClean="0"/>
              <a:t>            	What condition or conditions might warrant a </a:t>
            </a:r>
          </a:p>
          <a:p>
            <a:pPr marL="117475" lvl="1">
              <a:lnSpc>
                <a:spcPct val="90000"/>
              </a:lnSpc>
              <a:buClr>
                <a:schemeClr val="tx1"/>
              </a:buClr>
            </a:pPr>
            <a:r>
              <a:rPr lang="en-US" altLang="en-US" b="1" smtClean="0"/>
              <a:t>            	Golden Rod update log?</a:t>
            </a:r>
          </a:p>
          <a:p>
            <a:pPr marL="117475" lvl="1">
              <a:lnSpc>
                <a:spcPct val="90000"/>
              </a:lnSpc>
              <a:buClr>
                <a:schemeClr val="tx1"/>
              </a:buClr>
            </a:pPr>
            <a:endParaRPr lang="en-US" altLang="en-US" b="1" smtClean="0"/>
          </a:p>
          <a:p>
            <a:pPr marL="117475" lvl="1">
              <a:lnSpc>
                <a:spcPct val="90000"/>
              </a:lnSpc>
              <a:buClr>
                <a:schemeClr val="tx1"/>
              </a:buClr>
            </a:pPr>
            <a:r>
              <a:rPr lang="en-US" altLang="en-US" b="1" smtClean="0"/>
              <a:t>            	</a:t>
            </a:r>
            <a:r>
              <a:rPr lang="en-US" altLang="en-US" smtClean="0"/>
              <a:t>Have students write this answer on the bottom of page 82.</a:t>
            </a:r>
          </a:p>
          <a:p>
            <a:pPr marL="117475" lvl="1">
              <a:lnSpc>
                <a:spcPct val="90000"/>
              </a:lnSpc>
              <a:buClr>
                <a:schemeClr val="tx1"/>
              </a:buClr>
            </a:pPr>
            <a:endParaRPr lang="en-US" altLang="en-US" b="1" smtClean="0"/>
          </a:p>
          <a:p>
            <a:pPr marL="117475" lvl="1">
              <a:lnSpc>
                <a:spcPct val="90000"/>
              </a:lnSpc>
              <a:buClr>
                <a:schemeClr val="tx1"/>
              </a:buClr>
            </a:pPr>
            <a:r>
              <a:rPr lang="en-US" altLang="en-US" b="1" smtClean="0"/>
              <a:t>	</a:t>
            </a:r>
            <a:r>
              <a:rPr lang="en-US" altLang="en-US" smtClean="0"/>
              <a:t>When heat could create ignition, combustion, vapors or fumes.  	Cold work can be conducted like painting or cleaning.  In our 	industry this is very similar to Restricted Entry – No Hot Work 	(Blue) because in our Port we typically ventilate a confined space 	which is a restriction. </a:t>
            </a:r>
            <a:endParaRPr lang="en-US" altLang="en-US" b="1" smtClean="0"/>
          </a:p>
          <a:p>
            <a:pPr marL="117475" lvl="1">
              <a:lnSpc>
                <a:spcPct val="90000"/>
              </a:lnSpc>
              <a:buClr>
                <a:schemeClr val="tx1"/>
              </a:buClr>
            </a:pPr>
            <a:endParaRPr lang="en-US" altLang="en-US" smtClean="0"/>
          </a:p>
          <a:p>
            <a:pPr marL="117475" lvl="1">
              <a:lnSpc>
                <a:spcPct val="90000"/>
              </a:lnSpc>
              <a:buClr>
                <a:schemeClr val="tx1"/>
              </a:buClr>
            </a:pPr>
            <a:endParaRPr lang="en-US" altLang="en-US" b="1" smtClean="0"/>
          </a:p>
        </p:txBody>
      </p:sp>
      <p:pic>
        <p:nvPicPr>
          <p:cNvPr id="17203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50" y="6102350"/>
            <a:ext cx="642938"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203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200" y="7110413"/>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5E77AAEF-AF35-4BE4-865C-27716251A7A9}" type="slidenum">
              <a:rPr lang="en-US" altLang="en-US"/>
              <a:pPr>
                <a:spcBef>
                  <a:spcPct val="0"/>
                </a:spcBef>
              </a:pPr>
              <a:t>82</a:t>
            </a:fld>
            <a:endParaRPr lang="en-US" altLang="en-US"/>
          </a:p>
        </p:txBody>
      </p:sp>
      <p:sp>
        <p:nvSpPr>
          <p:cNvPr id="174083" name="Rectangle 2"/>
          <p:cNvSpPr>
            <a:spLocks noGrp="1" noRot="1" noChangeAspect="1" noChangeArrowheads="1" noTextEdit="1"/>
          </p:cNvSpPr>
          <p:nvPr>
            <p:ph type="sldImg"/>
          </p:nvPr>
        </p:nvSpPr>
        <p:spPr>
          <a:xfrm>
            <a:off x="1262063" y="747713"/>
            <a:ext cx="4578350" cy="3433762"/>
          </a:xfrm>
          <a:ln/>
        </p:spPr>
      </p:sp>
      <p:sp>
        <p:nvSpPr>
          <p:cNvPr id="174084" name="Rectangle 3"/>
          <p:cNvSpPr>
            <a:spLocks noGrp="1" noChangeArrowheads="1"/>
          </p:cNvSpPr>
          <p:nvPr>
            <p:ph type="body" idx="1"/>
          </p:nvPr>
        </p:nvSpPr>
        <p:spPr>
          <a:xfrm>
            <a:off x="946150" y="4457700"/>
            <a:ext cx="5524500" cy="422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smtClean="0"/>
              <a:t>Safe For Hot Work </a:t>
            </a:r>
            <a:r>
              <a:rPr lang="en-US" altLang="en-US" smtClean="0"/>
              <a:t>(1915.11) (8 CCR  8355)</a:t>
            </a:r>
          </a:p>
          <a:p>
            <a:pPr>
              <a:lnSpc>
                <a:spcPct val="90000"/>
              </a:lnSpc>
            </a:pPr>
            <a:endParaRPr lang="en-US" altLang="en-US" sz="800" b="1" smtClean="0"/>
          </a:p>
          <a:p>
            <a:pPr>
              <a:lnSpc>
                <a:spcPct val="90000"/>
              </a:lnSpc>
            </a:pPr>
            <a:r>
              <a:rPr lang="en-US" altLang="en-US" b="1" smtClean="0"/>
              <a:t>Instructor reads page 83.</a:t>
            </a:r>
          </a:p>
          <a:p>
            <a:pPr marL="117475" lvl="1">
              <a:lnSpc>
                <a:spcPct val="90000"/>
              </a:lnSpc>
              <a:buClr>
                <a:schemeClr val="tx1"/>
              </a:buClr>
            </a:pPr>
            <a:endParaRPr lang="en-US" altLang="en-US" smtClean="0"/>
          </a:p>
          <a:p>
            <a:pPr marL="117475" lvl="1">
              <a:lnSpc>
                <a:spcPct val="90000"/>
              </a:lnSpc>
              <a:buClr>
                <a:schemeClr val="tx1"/>
              </a:buClr>
            </a:pPr>
            <a:r>
              <a:rPr lang="en-US" altLang="en-US" smtClean="0"/>
              <a:t>State -- Green Tag means “go” – okay to enter.</a:t>
            </a:r>
          </a:p>
          <a:p>
            <a:pPr marL="117475" lvl="1">
              <a:lnSpc>
                <a:spcPct val="90000"/>
              </a:lnSpc>
              <a:buClr>
                <a:schemeClr val="tx1"/>
              </a:buClr>
            </a:pPr>
            <a:endParaRPr lang="en-US" altLang="en-US" smtClean="0"/>
          </a:p>
          <a:p>
            <a:pPr marL="117475" lvl="1">
              <a:lnSpc>
                <a:spcPct val="90000"/>
              </a:lnSpc>
              <a:buClr>
                <a:schemeClr val="tx1"/>
              </a:buClr>
            </a:pPr>
            <a:r>
              <a:rPr lang="en-US" altLang="en-US" smtClean="0"/>
              <a:t>            What are the differences between Safe For Workers and Hot Work  </a:t>
            </a:r>
          </a:p>
          <a:p>
            <a:pPr marL="117475" lvl="1">
              <a:lnSpc>
                <a:spcPct val="90000"/>
              </a:lnSpc>
              <a:buClr>
                <a:schemeClr val="tx1"/>
              </a:buClr>
            </a:pPr>
            <a:r>
              <a:rPr lang="en-US" altLang="en-US" smtClean="0"/>
              <a:t>            (Green) and Safe For Workers (Golden – from previous page)? </a:t>
            </a:r>
          </a:p>
          <a:p>
            <a:pPr marL="117475" lvl="1">
              <a:lnSpc>
                <a:spcPct val="90000"/>
              </a:lnSpc>
              <a:buClr>
                <a:schemeClr val="tx1"/>
              </a:buClr>
            </a:pPr>
            <a:endParaRPr lang="en-US" altLang="en-US" smtClean="0"/>
          </a:p>
          <a:p>
            <a:pPr marL="117475" lvl="1">
              <a:lnSpc>
                <a:spcPct val="90000"/>
              </a:lnSpc>
              <a:buClr>
                <a:schemeClr val="tx1"/>
              </a:buClr>
            </a:pPr>
            <a:endParaRPr lang="en-US" altLang="en-US" smtClean="0"/>
          </a:p>
          <a:p>
            <a:pPr marL="117475" lvl="1">
              <a:lnSpc>
                <a:spcPct val="90000"/>
              </a:lnSpc>
              <a:buClr>
                <a:schemeClr val="tx1"/>
              </a:buClr>
            </a:pPr>
            <a:r>
              <a:rPr lang="en-US" altLang="en-US" smtClean="0"/>
              <a:t>	Safe for workers and hot work denote a space free of 	flammables or combustibles with an oxygen level below 22 	percent of the atmosphere</a:t>
            </a:r>
          </a:p>
          <a:p>
            <a:pPr marL="117475" lvl="1">
              <a:lnSpc>
                <a:spcPct val="90000"/>
              </a:lnSpc>
              <a:buClr>
                <a:schemeClr val="tx1"/>
              </a:buClr>
            </a:pPr>
            <a:endParaRPr lang="en-US" altLang="en-US" smtClean="0"/>
          </a:p>
          <a:p>
            <a:pPr marL="117475" lvl="1">
              <a:lnSpc>
                <a:spcPct val="90000"/>
              </a:lnSpc>
              <a:buClr>
                <a:schemeClr val="tx1"/>
              </a:buClr>
            </a:pPr>
            <a:endParaRPr lang="en-US" altLang="en-US" smtClean="0"/>
          </a:p>
        </p:txBody>
      </p:sp>
      <p:pic>
        <p:nvPicPr>
          <p:cNvPr id="17408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50" y="5648325"/>
            <a:ext cx="642938"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08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200" y="6570663"/>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3461399C-77D2-498C-94A0-EC5A37F52D6D}" type="slidenum">
              <a:rPr lang="en-US" altLang="en-US"/>
              <a:pPr>
                <a:spcBef>
                  <a:spcPct val="0"/>
                </a:spcBef>
              </a:pPr>
              <a:t>83</a:t>
            </a:fld>
            <a:endParaRPr lang="en-US" altLang="en-US"/>
          </a:p>
        </p:txBody>
      </p:sp>
      <p:sp>
        <p:nvSpPr>
          <p:cNvPr id="176131" name="Rectangle 2"/>
          <p:cNvSpPr>
            <a:spLocks noGrp="1" noRot="1" noChangeAspect="1" noChangeArrowheads="1" noTextEdit="1"/>
          </p:cNvSpPr>
          <p:nvPr>
            <p:ph type="sldImg"/>
          </p:nvPr>
        </p:nvSpPr>
        <p:spPr>
          <a:xfrm>
            <a:off x="1262063" y="747713"/>
            <a:ext cx="4578350" cy="3433762"/>
          </a:xfrm>
          <a:ln/>
        </p:spPr>
      </p:sp>
      <p:sp>
        <p:nvSpPr>
          <p:cNvPr id="176132" name="Rectangle 3"/>
          <p:cNvSpPr>
            <a:spLocks noGrp="1" noChangeArrowheads="1"/>
          </p:cNvSpPr>
          <p:nvPr>
            <p:ph type="body" idx="1"/>
          </p:nvPr>
        </p:nvSpPr>
        <p:spPr>
          <a:xfrm>
            <a:off x="946150" y="4457700"/>
            <a:ext cx="5524500" cy="4052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smtClean="0"/>
              <a:t>Safe For Workers </a:t>
            </a:r>
            <a:r>
              <a:rPr lang="en-US" altLang="en-US" smtClean="0"/>
              <a:t>(1915.11) (8 CCR  8355)</a:t>
            </a:r>
          </a:p>
          <a:p>
            <a:pPr>
              <a:lnSpc>
                <a:spcPct val="90000"/>
              </a:lnSpc>
            </a:pPr>
            <a:endParaRPr lang="en-US" altLang="en-US" b="1" smtClean="0"/>
          </a:p>
          <a:p>
            <a:pPr>
              <a:lnSpc>
                <a:spcPct val="90000"/>
              </a:lnSpc>
            </a:pPr>
            <a:r>
              <a:rPr lang="en-US" altLang="en-US" smtClean="0"/>
              <a:t>Instructor reads page 84.</a:t>
            </a:r>
          </a:p>
          <a:p>
            <a:pPr>
              <a:lnSpc>
                <a:spcPct val="90000"/>
              </a:lnSpc>
            </a:pPr>
            <a:endParaRPr lang="en-US" altLang="en-US" smtClean="0"/>
          </a:p>
          <a:p>
            <a:pPr>
              <a:lnSpc>
                <a:spcPct val="90000"/>
              </a:lnSpc>
            </a:pPr>
            <a:endParaRPr lang="en-US" altLang="en-US" smtClean="0"/>
          </a:p>
          <a:p>
            <a:pPr>
              <a:lnSpc>
                <a:spcPct val="90000"/>
              </a:lnSpc>
            </a:pPr>
            <a:r>
              <a:rPr lang="en-US" altLang="en-US" smtClean="0"/>
              <a:t>                   Ask the participants to write at least one example of “limited</a:t>
            </a:r>
          </a:p>
          <a:p>
            <a:pPr>
              <a:lnSpc>
                <a:spcPct val="90000"/>
              </a:lnSpc>
            </a:pPr>
            <a:r>
              <a:rPr lang="en-US" altLang="en-US" smtClean="0"/>
              <a:t>                   hot work”.</a:t>
            </a:r>
          </a:p>
          <a:p>
            <a:pPr>
              <a:lnSpc>
                <a:spcPct val="90000"/>
              </a:lnSpc>
            </a:pPr>
            <a:endParaRPr lang="en-US" altLang="en-US" b="1" smtClean="0"/>
          </a:p>
          <a:p>
            <a:pPr>
              <a:lnSpc>
                <a:spcPct val="90000"/>
              </a:lnSpc>
            </a:pPr>
            <a:endParaRPr lang="en-US" altLang="en-US" b="1" smtClean="0"/>
          </a:p>
          <a:p>
            <a:pPr>
              <a:lnSpc>
                <a:spcPct val="90000"/>
              </a:lnSpc>
            </a:pPr>
            <a:r>
              <a:rPr lang="en-US" altLang="en-US" b="1" smtClean="0"/>
              <a:t>	</a:t>
            </a:r>
            <a:r>
              <a:rPr lang="en-US" altLang="en-US" smtClean="0"/>
              <a:t>Limited hot work typically refers to the process such as it is 	ok to rivet but not weld.</a:t>
            </a:r>
          </a:p>
          <a:p>
            <a:pPr>
              <a:lnSpc>
                <a:spcPct val="90000"/>
              </a:lnSpc>
            </a:pPr>
            <a:endParaRPr lang="en-US" altLang="en-US" smtClean="0"/>
          </a:p>
          <a:p>
            <a:pPr>
              <a:lnSpc>
                <a:spcPct val="90000"/>
              </a:lnSpc>
            </a:pPr>
            <a:r>
              <a:rPr lang="en-US" altLang="en-US" smtClean="0"/>
              <a:t>	Limited hot work can also refer to an area within a space.  </a:t>
            </a:r>
          </a:p>
          <a:p>
            <a:pPr>
              <a:lnSpc>
                <a:spcPct val="90000"/>
              </a:lnSpc>
            </a:pPr>
            <a:endParaRPr lang="en-US" altLang="en-US" b="1" smtClean="0"/>
          </a:p>
        </p:txBody>
      </p:sp>
      <p:pic>
        <p:nvPicPr>
          <p:cNvPr id="17613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850" y="6600825"/>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13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5850" y="5456238"/>
            <a:ext cx="6461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70B09F03-41F5-4488-B57C-FF041CAD2686}" type="slidenum">
              <a:rPr lang="en-US" altLang="en-US"/>
              <a:pPr>
                <a:spcBef>
                  <a:spcPct val="0"/>
                </a:spcBef>
              </a:pPr>
              <a:t>84</a:t>
            </a:fld>
            <a:endParaRPr lang="en-US" altLang="en-US"/>
          </a:p>
        </p:txBody>
      </p:sp>
      <p:sp>
        <p:nvSpPr>
          <p:cNvPr id="178179" name="Rectangle 2"/>
          <p:cNvSpPr>
            <a:spLocks noGrp="1" noRot="1" noChangeAspect="1" noChangeArrowheads="1" noTextEdit="1"/>
          </p:cNvSpPr>
          <p:nvPr>
            <p:ph type="sldImg"/>
          </p:nvPr>
        </p:nvSpPr>
        <p:spPr>
          <a:xfrm>
            <a:off x="1262063" y="747713"/>
            <a:ext cx="4578350" cy="3433762"/>
          </a:xfrm>
          <a:ln/>
        </p:spPr>
      </p:sp>
      <p:sp>
        <p:nvSpPr>
          <p:cNvPr id="178180" name="Rectangle 3"/>
          <p:cNvSpPr>
            <a:spLocks noGrp="1" noChangeArrowheads="1"/>
          </p:cNvSpPr>
          <p:nvPr>
            <p:ph type="body" idx="1"/>
          </p:nvPr>
        </p:nvSpPr>
        <p:spPr>
          <a:xfrm>
            <a:off x="946150" y="4457700"/>
            <a:ext cx="5524500" cy="422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smtClean="0"/>
              <a:t>Enter With Restrictions</a:t>
            </a:r>
            <a:endParaRPr lang="en-US" altLang="en-US" smtClean="0"/>
          </a:p>
          <a:p>
            <a:pPr>
              <a:lnSpc>
                <a:spcPct val="90000"/>
              </a:lnSpc>
            </a:pPr>
            <a:endParaRPr lang="en-US" altLang="en-US" b="1" smtClean="0"/>
          </a:p>
          <a:p>
            <a:pPr marL="0" lvl="1">
              <a:lnSpc>
                <a:spcPct val="90000"/>
              </a:lnSpc>
            </a:pPr>
            <a:endParaRPr lang="en-US" altLang="en-US" b="1" smtClean="0"/>
          </a:p>
          <a:p>
            <a:pPr marL="0" lvl="1">
              <a:lnSpc>
                <a:spcPct val="90000"/>
              </a:lnSpc>
            </a:pPr>
            <a:r>
              <a:rPr lang="en-US" altLang="en-US" b="1" smtClean="0"/>
              <a:t>                     </a:t>
            </a:r>
            <a:r>
              <a:rPr lang="en-US" altLang="en-US" smtClean="0"/>
              <a:t>Ask the participants -- </a:t>
            </a:r>
            <a:r>
              <a:rPr lang="en-US" altLang="en-US" b="1" smtClean="0"/>
              <a:t>What condition(s) would require a blue </a:t>
            </a:r>
          </a:p>
          <a:p>
            <a:pPr marL="0" lvl="1">
              <a:lnSpc>
                <a:spcPct val="90000"/>
              </a:lnSpc>
            </a:pPr>
            <a:r>
              <a:rPr lang="en-US" altLang="en-US" b="1" smtClean="0"/>
              <a:t>                      Update Log?</a:t>
            </a:r>
          </a:p>
          <a:p>
            <a:pPr>
              <a:lnSpc>
                <a:spcPct val="90000"/>
              </a:lnSpc>
            </a:pPr>
            <a:endParaRPr lang="en-US" altLang="en-US" smtClean="0"/>
          </a:p>
          <a:p>
            <a:pPr>
              <a:lnSpc>
                <a:spcPct val="90000"/>
              </a:lnSpc>
            </a:pPr>
            <a:r>
              <a:rPr lang="en-US" altLang="en-US" smtClean="0"/>
              <a:t>Instructor reviews/read/summarizes page 85.</a:t>
            </a:r>
          </a:p>
          <a:p>
            <a:pPr>
              <a:lnSpc>
                <a:spcPct val="90000"/>
              </a:lnSpc>
            </a:pPr>
            <a:endParaRPr lang="en-US" altLang="en-US" smtClean="0"/>
          </a:p>
          <a:p>
            <a:pPr>
              <a:lnSpc>
                <a:spcPct val="90000"/>
              </a:lnSpc>
            </a:pPr>
            <a:endParaRPr lang="en-US" altLang="en-US" smtClean="0"/>
          </a:p>
          <a:p>
            <a:pPr>
              <a:lnSpc>
                <a:spcPct val="90000"/>
              </a:lnSpc>
            </a:pPr>
            <a:r>
              <a:rPr lang="en-US" altLang="en-US" smtClean="0"/>
              <a:t>	This is very similar to the “Safe For Workers” Not Safe for Hot 	Work that we previously discussed</a:t>
            </a:r>
          </a:p>
          <a:p>
            <a:pPr>
              <a:lnSpc>
                <a:spcPct val="90000"/>
              </a:lnSpc>
            </a:pPr>
            <a:endParaRPr lang="en-US" altLang="en-US" b="1" smtClean="0"/>
          </a:p>
          <a:p>
            <a:pPr>
              <a:lnSpc>
                <a:spcPct val="90000"/>
              </a:lnSpc>
            </a:pPr>
            <a:endParaRPr lang="en-US" altLang="en-US" b="1" smtClean="0"/>
          </a:p>
          <a:p>
            <a:pPr>
              <a:lnSpc>
                <a:spcPct val="150000"/>
              </a:lnSpc>
            </a:pPr>
            <a:endParaRPr lang="en-US" altLang="en-US" smtClean="0"/>
          </a:p>
        </p:txBody>
      </p:sp>
      <p:pic>
        <p:nvPicPr>
          <p:cNvPr id="17818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8" y="4922838"/>
            <a:ext cx="642937"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18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663" y="6288088"/>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2871BC1C-4436-48BD-ACF0-6C895106A792}" type="slidenum">
              <a:rPr lang="en-US" altLang="en-US"/>
              <a:pPr>
                <a:spcBef>
                  <a:spcPct val="0"/>
                </a:spcBef>
              </a:pPr>
              <a:t>85</a:t>
            </a:fld>
            <a:endParaRPr lang="en-US" altLang="en-US"/>
          </a:p>
        </p:txBody>
      </p:sp>
      <p:sp>
        <p:nvSpPr>
          <p:cNvPr id="180227" name="Rectangle 2"/>
          <p:cNvSpPr>
            <a:spLocks noGrp="1" noRot="1" noChangeAspect="1" noChangeArrowheads="1" noTextEdit="1"/>
          </p:cNvSpPr>
          <p:nvPr>
            <p:ph type="sldImg"/>
          </p:nvPr>
        </p:nvSpPr>
        <p:spPr>
          <a:xfrm>
            <a:off x="1262063" y="747713"/>
            <a:ext cx="4578350" cy="3433762"/>
          </a:xfrm>
          <a:ln/>
        </p:spPr>
      </p:sp>
      <p:sp>
        <p:nvSpPr>
          <p:cNvPr id="168964" name="Rectangle 3"/>
          <p:cNvSpPr>
            <a:spLocks noGrp="1" noChangeArrowheads="1"/>
          </p:cNvSpPr>
          <p:nvPr>
            <p:ph type="body" idx="1"/>
          </p:nvPr>
        </p:nvSpPr>
        <p:spPr>
          <a:xfrm>
            <a:off x="946150" y="4459288"/>
            <a:ext cx="5524500" cy="43561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smtClean="0"/>
              <a:t>Not Safe For Hot Work </a:t>
            </a:r>
            <a:r>
              <a:rPr lang="en-US" altLang="en-US" dirty="0" smtClean="0"/>
              <a:t>(1915.11) (8 CCR  8355)</a:t>
            </a:r>
          </a:p>
          <a:p>
            <a:pPr>
              <a:defRPr/>
            </a:pPr>
            <a:endParaRPr lang="en-US" altLang="en-US" sz="800" b="1" dirty="0" smtClean="0"/>
          </a:p>
          <a:p>
            <a:pPr>
              <a:defRPr/>
            </a:pPr>
            <a:r>
              <a:rPr lang="en-US" altLang="en-US" dirty="0" smtClean="0"/>
              <a:t>Instructor states – And last but certainly not least, red means STOP!</a:t>
            </a:r>
          </a:p>
          <a:p>
            <a:pPr>
              <a:defRPr/>
            </a:pPr>
            <a:r>
              <a:rPr lang="en-US" altLang="en-US" dirty="0" smtClean="0"/>
              <a:t>Don’t enter, don’t work in this space, as it is a Dangerous or  </a:t>
            </a:r>
            <a:r>
              <a:rPr lang="en-US" dirty="0" smtClean="0"/>
              <a:t>Immediately </a:t>
            </a:r>
            <a:r>
              <a:rPr lang="en-US" dirty="0"/>
              <a:t>Dangerous to Life or Health </a:t>
            </a:r>
            <a:r>
              <a:rPr lang="en-US" altLang="en-US" dirty="0" smtClean="0"/>
              <a:t>(IDLH) situation and be an immediate severe health risk to you.</a:t>
            </a:r>
          </a:p>
          <a:p>
            <a:pPr>
              <a:defRPr/>
            </a:pPr>
            <a:endParaRPr lang="en-US" altLang="en-US" dirty="0" smtClean="0"/>
          </a:p>
          <a:p>
            <a:pPr>
              <a:defRPr/>
            </a:pPr>
            <a:r>
              <a:rPr lang="en-US" altLang="en-US" dirty="0" smtClean="0"/>
              <a:t>Instructor ask if questions.</a:t>
            </a:r>
          </a:p>
          <a:p>
            <a:pPr>
              <a:defRPr/>
            </a:pPr>
            <a:r>
              <a:rPr lang="en-US" altLang="en-US" dirty="0" smtClean="0"/>
              <a:t>Instructor asks:</a:t>
            </a:r>
          </a:p>
          <a:p>
            <a:pPr>
              <a:defRPr/>
            </a:pPr>
            <a:endParaRPr lang="en-US" altLang="en-US" b="1" dirty="0"/>
          </a:p>
          <a:p>
            <a:pPr marL="3181" lvl="1">
              <a:lnSpc>
                <a:spcPct val="90000"/>
              </a:lnSpc>
              <a:buClr>
                <a:schemeClr val="tx1"/>
              </a:buClr>
              <a:defRPr/>
            </a:pPr>
            <a:r>
              <a:rPr lang="en-US" altLang="en-US" sz="800" dirty="0"/>
              <a:t> </a:t>
            </a:r>
            <a:r>
              <a:rPr lang="en-US" altLang="en-US" sz="800" dirty="0" smtClean="0"/>
              <a:t>                         	</a:t>
            </a:r>
            <a:r>
              <a:rPr lang="en-US" altLang="en-US" b="1" dirty="0" smtClean="0"/>
              <a:t>What condition(s) would require a red update log?</a:t>
            </a:r>
          </a:p>
          <a:p>
            <a:pPr marL="3181" lvl="1">
              <a:lnSpc>
                <a:spcPct val="90000"/>
              </a:lnSpc>
              <a:buClr>
                <a:schemeClr val="tx1"/>
              </a:buClr>
              <a:defRPr/>
            </a:pPr>
            <a:r>
              <a:rPr lang="en-US" altLang="en-US" dirty="0" smtClean="0"/>
              <a:t>	</a:t>
            </a:r>
          </a:p>
          <a:p>
            <a:pPr marL="3181" lvl="1">
              <a:lnSpc>
                <a:spcPct val="90000"/>
              </a:lnSpc>
              <a:buClr>
                <a:schemeClr val="tx1"/>
              </a:buClr>
              <a:defRPr/>
            </a:pPr>
            <a:r>
              <a:rPr lang="en-US" altLang="en-US" dirty="0"/>
              <a:t>	</a:t>
            </a:r>
            <a:r>
              <a:rPr lang="en-US" altLang="en-US" dirty="0" smtClean="0"/>
              <a:t>Instructor asks participants to note answer(s) </a:t>
            </a:r>
          </a:p>
          <a:p>
            <a:pPr marL="3181" lvl="1">
              <a:lnSpc>
                <a:spcPct val="90000"/>
              </a:lnSpc>
              <a:buClr>
                <a:schemeClr val="tx1"/>
              </a:buClr>
              <a:defRPr/>
            </a:pPr>
            <a:endParaRPr lang="en-US" altLang="en-US" dirty="0"/>
          </a:p>
          <a:p>
            <a:pPr marL="3181" lvl="1">
              <a:lnSpc>
                <a:spcPct val="90000"/>
              </a:lnSpc>
              <a:buClr>
                <a:schemeClr val="tx1"/>
              </a:buClr>
              <a:defRPr/>
            </a:pPr>
            <a:r>
              <a:rPr lang="en-US" altLang="en-US" dirty="0" smtClean="0"/>
              <a:t>	Example: The space has not yet been tested by a Marine 	Chemist or competent person.</a:t>
            </a:r>
          </a:p>
          <a:p>
            <a:pPr marL="3181" lvl="1">
              <a:lnSpc>
                <a:spcPct val="90000"/>
              </a:lnSpc>
              <a:buClr>
                <a:schemeClr val="tx1"/>
              </a:buClr>
              <a:defRPr/>
            </a:pPr>
            <a:endParaRPr lang="en-US" altLang="en-US" dirty="0"/>
          </a:p>
          <a:p>
            <a:pPr marL="3181" lvl="1">
              <a:lnSpc>
                <a:spcPct val="90000"/>
              </a:lnSpc>
              <a:buClr>
                <a:schemeClr val="tx1"/>
              </a:buClr>
              <a:defRPr/>
            </a:pPr>
            <a:r>
              <a:rPr lang="en-US" altLang="en-US" dirty="0" smtClean="0"/>
              <a:t>	Example II:  Upon testing toxic fumes or an oxygen deficient 	atmosphere is found.</a:t>
            </a:r>
          </a:p>
          <a:p>
            <a:pPr>
              <a:defRPr/>
            </a:pPr>
            <a:endParaRPr lang="en-US" dirty="0" smtClean="0"/>
          </a:p>
          <a:p>
            <a:pPr>
              <a:defRPr/>
            </a:pPr>
            <a:endParaRPr lang="en-US" altLang="en-US" dirty="0" smtClean="0"/>
          </a:p>
          <a:p>
            <a:pPr marL="117698" lvl="1">
              <a:buClr>
                <a:schemeClr val="bg2"/>
              </a:buClr>
              <a:defRPr/>
            </a:pPr>
            <a:endParaRPr lang="en-US" altLang="en-US" dirty="0" smtClean="0"/>
          </a:p>
        </p:txBody>
      </p:sp>
      <p:pic>
        <p:nvPicPr>
          <p:cNvPr id="18022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8" y="6596063"/>
            <a:ext cx="642937"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023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850" y="7581900"/>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5C026386-9568-4F7F-951D-90CE4B9DC992}" type="slidenum">
              <a:rPr lang="en-US" altLang="en-US"/>
              <a:pPr>
                <a:spcBef>
                  <a:spcPct val="0"/>
                </a:spcBef>
              </a:pPr>
              <a:t>86</a:t>
            </a:fld>
            <a:endParaRPr lang="en-US" altLang="en-US"/>
          </a:p>
        </p:txBody>
      </p:sp>
      <p:sp>
        <p:nvSpPr>
          <p:cNvPr id="182275" name="Rectangle 2"/>
          <p:cNvSpPr>
            <a:spLocks noGrp="1" noRot="1" noChangeAspect="1" noChangeArrowheads="1" noTextEdit="1"/>
          </p:cNvSpPr>
          <p:nvPr>
            <p:ph type="sldImg"/>
          </p:nvPr>
        </p:nvSpPr>
        <p:spPr>
          <a:xfrm>
            <a:off x="1262063" y="747713"/>
            <a:ext cx="4578350" cy="3433762"/>
          </a:xfrm>
          <a:ln/>
        </p:spPr>
      </p:sp>
      <p:sp>
        <p:nvSpPr>
          <p:cNvPr id="182276" name="Rectangle 3"/>
          <p:cNvSpPr>
            <a:spLocks noGrp="1" noChangeArrowheads="1"/>
          </p:cNvSpPr>
          <p:nvPr>
            <p:ph type="body" idx="1"/>
          </p:nvPr>
        </p:nvSpPr>
        <p:spPr>
          <a:xfrm>
            <a:off x="1036638" y="4389438"/>
            <a:ext cx="5287962" cy="4864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Aft>
                <a:spcPct val="50000"/>
              </a:spcAft>
            </a:pPr>
            <a:endParaRPr lang="en-US" altLang="en-US" dirty="0" smtClean="0">
              <a:solidFill>
                <a:srgbClr val="000000"/>
              </a:solidFill>
            </a:endParaRPr>
          </a:p>
          <a:p>
            <a:r>
              <a:rPr lang="en-US" altLang="en-US" dirty="0" smtClean="0">
                <a:solidFill>
                  <a:srgbClr val="000000"/>
                </a:solidFill>
              </a:rPr>
              <a:t>                     Ask participants to draw a line from the “color “column to the</a:t>
            </a:r>
          </a:p>
          <a:p>
            <a:r>
              <a:rPr lang="en-US" altLang="en-US" dirty="0" smtClean="0">
                <a:solidFill>
                  <a:srgbClr val="000000"/>
                </a:solidFill>
              </a:rPr>
              <a:t>                     correct answer in the “status” column.</a:t>
            </a:r>
          </a:p>
          <a:p>
            <a:endParaRPr lang="en-US" altLang="en-US" b="1" dirty="0" smtClean="0"/>
          </a:p>
          <a:p>
            <a:r>
              <a:rPr lang="en-US" altLang="en-US" b="1" dirty="0" smtClean="0"/>
              <a:t>                      </a:t>
            </a:r>
            <a:r>
              <a:rPr lang="en-US" altLang="en-US" b="1" dirty="0" smtClean="0">
                <a:solidFill>
                  <a:schemeClr val="accent2"/>
                </a:solidFill>
              </a:rPr>
              <a:t>Answers in blue below.</a:t>
            </a:r>
          </a:p>
          <a:p>
            <a:endParaRPr lang="en-US" altLang="en-US" b="1" dirty="0" smtClean="0"/>
          </a:p>
          <a:p>
            <a:r>
              <a:rPr lang="en-US" altLang="en-US" b="1" dirty="0" smtClean="0"/>
              <a:t>Review with the class.</a:t>
            </a:r>
          </a:p>
          <a:p>
            <a:endParaRPr lang="en-US" altLang="en-US" dirty="0" smtClean="0"/>
          </a:p>
        </p:txBody>
      </p:sp>
      <p:graphicFrame>
        <p:nvGraphicFramePr>
          <p:cNvPr id="500740" name="Group 4"/>
          <p:cNvGraphicFramePr>
            <a:graphicFrameLocks noGrp="1"/>
          </p:cNvGraphicFramePr>
          <p:nvPr/>
        </p:nvGraphicFramePr>
        <p:xfrm>
          <a:off x="1112838" y="6218238"/>
          <a:ext cx="5049837" cy="3049587"/>
        </p:xfrm>
        <a:graphic>
          <a:graphicData uri="http://schemas.openxmlformats.org/drawingml/2006/table">
            <a:tbl>
              <a:tblPr/>
              <a:tblGrid>
                <a:gridCol w="1430130"/>
                <a:gridCol w="3619707"/>
              </a:tblGrid>
              <a:tr h="3816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Color</a:t>
                      </a:r>
                    </a:p>
                  </a:txBody>
                  <a:tcPr marL="94685" marR="94685" marT="46932" marB="469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Status</a:t>
                      </a:r>
                    </a:p>
                  </a:txBody>
                  <a:tcPr marL="94685" marR="94685" marT="46932" marB="469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02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Green</a:t>
                      </a:r>
                    </a:p>
                  </a:txBody>
                  <a:tcPr marL="94685" marR="94685" marT="46932" marB="469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Safe for workers and </a:t>
                      </a:r>
                      <a:r>
                        <a:rPr kumimoji="0" lang="en-US" sz="1200" b="0" i="0" u="sng" strike="noStrike" cap="none" normalizeH="0" baseline="0" dirty="0" smtClean="0">
                          <a:ln>
                            <a:noFill/>
                          </a:ln>
                          <a:solidFill>
                            <a:schemeClr val="tx1"/>
                          </a:solidFill>
                          <a:effectLst/>
                          <a:latin typeface="Arial" charset="0"/>
                        </a:rPr>
                        <a:t>safe for hot work</a:t>
                      </a:r>
                    </a:p>
                  </a:txBody>
                  <a:tcPr marL="94685" marR="94685" marT="46932" marB="469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02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Yellow</a:t>
                      </a:r>
                    </a:p>
                  </a:txBody>
                  <a:tcPr marL="94685" marR="94685" marT="46932" marB="469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Safe for workers and </a:t>
                      </a:r>
                      <a:r>
                        <a:rPr kumimoji="0" lang="en-US" sz="1200" b="0" i="0" u="sng" strike="noStrike" cap="none" normalizeH="0" baseline="0" dirty="0" smtClean="0">
                          <a:ln>
                            <a:noFill/>
                          </a:ln>
                          <a:solidFill>
                            <a:schemeClr val="tx1"/>
                          </a:solidFill>
                          <a:effectLst/>
                          <a:latin typeface="Arial" charset="0"/>
                        </a:rPr>
                        <a:t>limited hot work</a:t>
                      </a:r>
                    </a:p>
                  </a:txBody>
                  <a:tcPr marL="94685" marR="94685" marT="46932" marB="469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0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Orange/Golden Rod</a:t>
                      </a:r>
                    </a:p>
                  </a:txBody>
                  <a:tcPr marL="94685" marR="94685" marT="46932" marB="469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Safe for workers and </a:t>
                      </a:r>
                      <a:r>
                        <a:rPr kumimoji="0" lang="en-US" sz="1200" b="0" i="0" u="sng" strike="noStrike" cap="none" normalizeH="0" baseline="0" dirty="0" smtClean="0">
                          <a:ln>
                            <a:noFill/>
                          </a:ln>
                          <a:solidFill>
                            <a:schemeClr val="tx1"/>
                          </a:solidFill>
                          <a:effectLst/>
                          <a:latin typeface="Arial" charset="0"/>
                        </a:rPr>
                        <a:t>no hot work</a:t>
                      </a:r>
                    </a:p>
                  </a:txBody>
                  <a:tcPr marL="94685" marR="94685" marT="46932" marB="469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0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Blue</a:t>
                      </a:r>
                    </a:p>
                  </a:txBody>
                  <a:tcPr marL="94685" marR="94685" marT="46932" marB="469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Safe for workers with </a:t>
                      </a:r>
                      <a:r>
                        <a:rPr kumimoji="0" lang="en-US" sz="1200" b="0" i="0" u="sng" strike="noStrike" cap="none" normalizeH="0" baseline="0" dirty="0" smtClean="0">
                          <a:ln>
                            <a:noFill/>
                          </a:ln>
                          <a:solidFill>
                            <a:schemeClr val="tx1"/>
                          </a:solidFill>
                          <a:effectLst/>
                          <a:latin typeface="Arial" charset="0"/>
                        </a:rPr>
                        <a:t>restrictions and not safe for hot work</a:t>
                      </a:r>
                    </a:p>
                  </a:txBody>
                  <a:tcPr marL="94685" marR="94685" marT="46932" marB="469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66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Red</a:t>
                      </a:r>
                    </a:p>
                  </a:txBody>
                  <a:tcPr marL="94685" marR="94685" marT="46932" marB="469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Not safe for workers and </a:t>
                      </a:r>
                      <a:r>
                        <a:rPr kumimoji="0" lang="en-US" sz="1200" b="0" i="0" u="sng" strike="noStrike" cap="none" normalizeH="0" baseline="0" dirty="0" smtClean="0">
                          <a:ln>
                            <a:noFill/>
                          </a:ln>
                          <a:solidFill>
                            <a:schemeClr val="tx1"/>
                          </a:solidFill>
                          <a:effectLst/>
                          <a:latin typeface="Arial" charset="0"/>
                        </a:rPr>
                        <a:t>not safe for hot work</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4685" marR="94685" marT="46932" marB="469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8230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238" y="4681538"/>
            <a:ext cx="62547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230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113" y="5326063"/>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Arrow Connector 18"/>
          <p:cNvCxnSpPr/>
          <p:nvPr/>
        </p:nvCxnSpPr>
        <p:spPr>
          <a:xfrm>
            <a:off x="1798638" y="8580438"/>
            <a:ext cx="7620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1" name="Straight Arrow Connector 20"/>
          <p:cNvCxnSpPr/>
          <p:nvPr/>
        </p:nvCxnSpPr>
        <p:spPr>
          <a:xfrm>
            <a:off x="9875838" y="5326063"/>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798638" y="8199438"/>
            <a:ext cx="7620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8" name="Straight Arrow Connector 27"/>
          <p:cNvCxnSpPr/>
          <p:nvPr/>
        </p:nvCxnSpPr>
        <p:spPr>
          <a:xfrm>
            <a:off x="1874838" y="7818438"/>
            <a:ext cx="6858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30" name="Straight Arrow Connector 29"/>
          <p:cNvCxnSpPr/>
          <p:nvPr/>
        </p:nvCxnSpPr>
        <p:spPr>
          <a:xfrm>
            <a:off x="1798638" y="7285038"/>
            <a:ext cx="7620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500736" name="Straight Arrow Connector 500735"/>
          <p:cNvCxnSpPr/>
          <p:nvPr/>
        </p:nvCxnSpPr>
        <p:spPr>
          <a:xfrm>
            <a:off x="1798638" y="6827838"/>
            <a:ext cx="7620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9BFD4018-051B-4A5B-92BF-99E9D4FD9676}" type="slidenum">
              <a:rPr lang="en-US" altLang="en-US"/>
              <a:pPr>
                <a:spcBef>
                  <a:spcPct val="0"/>
                </a:spcBef>
              </a:pPr>
              <a:t>87</a:t>
            </a:fld>
            <a:endParaRPr lang="en-US" altLang="en-US"/>
          </a:p>
        </p:txBody>
      </p:sp>
      <p:sp>
        <p:nvSpPr>
          <p:cNvPr id="184323" name="Rectangle 2"/>
          <p:cNvSpPr>
            <a:spLocks noGrp="1" noRot="1" noChangeAspect="1" noChangeArrowheads="1" noTextEdit="1"/>
          </p:cNvSpPr>
          <p:nvPr>
            <p:ph type="sldImg"/>
          </p:nvPr>
        </p:nvSpPr>
        <p:spPr>
          <a:xfrm>
            <a:off x="1262063" y="747713"/>
            <a:ext cx="4578350" cy="3433762"/>
          </a:xfrm>
          <a:ln/>
        </p:spPr>
      </p:sp>
      <p:sp>
        <p:nvSpPr>
          <p:cNvPr id="184324" name="Rectangle 3"/>
          <p:cNvSpPr>
            <a:spLocks noGrp="1" noChangeArrowheads="1"/>
          </p:cNvSpPr>
          <p:nvPr>
            <p:ph type="body" idx="1"/>
          </p:nvPr>
        </p:nvSpPr>
        <p:spPr>
          <a:xfrm>
            <a:off x="946150" y="4457700"/>
            <a:ext cx="5524500" cy="4459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Safe Confined Space Entry Practices continues</a:t>
            </a:r>
          </a:p>
          <a:p>
            <a:endParaRPr lang="en-US" altLang="en-US" b="1" smtClean="0"/>
          </a:p>
          <a:p>
            <a:endParaRPr lang="en-US" altLang="en-US" b="1" smtClean="0"/>
          </a:p>
          <a:p>
            <a:r>
              <a:rPr lang="en-US" altLang="en-US" smtClean="0"/>
              <a:t>Instructor reads page 88 and asks for questions.</a:t>
            </a:r>
          </a:p>
          <a:p>
            <a:endParaRPr lang="en-US" altLang="en-US" b="1" smtClean="0"/>
          </a:p>
          <a:p>
            <a:endParaRPr lang="en-US" altLang="en-US" smtClean="0"/>
          </a:p>
          <a:p>
            <a:endParaRPr lang="en-US" altLang="en-US" smtClean="0"/>
          </a:p>
          <a:p>
            <a:pPr lvl="1">
              <a:buClr>
                <a:schemeClr val="bg2"/>
              </a:buClr>
              <a:buFont typeface="Wingdings" pitchFamily="2" charset="2"/>
              <a:buNone/>
            </a:pPr>
            <a:endParaRPr lang="en-US" alt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4EE43A01-8076-4DC7-A5DD-63BAEA69FCC3}" type="slidenum">
              <a:rPr lang="en-US" altLang="en-US"/>
              <a:pPr>
                <a:spcBef>
                  <a:spcPct val="0"/>
                </a:spcBef>
              </a:pPr>
              <a:t>88</a:t>
            </a:fld>
            <a:endParaRPr lang="en-US" altLang="en-US"/>
          </a:p>
        </p:txBody>
      </p:sp>
      <p:sp>
        <p:nvSpPr>
          <p:cNvPr id="186371" name="Rectangle 2"/>
          <p:cNvSpPr>
            <a:spLocks noGrp="1" noRot="1" noChangeAspect="1" noChangeArrowheads="1" noTextEdit="1"/>
          </p:cNvSpPr>
          <p:nvPr>
            <p:ph type="sldImg"/>
          </p:nvPr>
        </p:nvSpPr>
        <p:spPr>
          <a:xfrm>
            <a:off x="1282700" y="782638"/>
            <a:ext cx="4579938" cy="3433762"/>
          </a:xfrm>
          <a:ln/>
        </p:spPr>
      </p:sp>
      <p:sp>
        <p:nvSpPr>
          <p:cNvPr id="186372" name="Rectangle 3"/>
          <p:cNvSpPr>
            <a:spLocks noGrp="1" noChangeArrowheads="1"/>
          </p:cNvSpPr>
          <p:nvPr>
            <p:ph type="body" idx="1"/>
          </p:nvPr>
        </p:nvSpPr>
        <p:spPr>
          <a:xfrm>
            <a:off x="946150" y="4459288"/>
            <a:ext cx="5287963" cy="422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solidFill>
                  <a:srgbClr val="000000"/>
                </a:solidFill>
              </a:rPr>
              <a:t>Condition Changes </a:t>
            </a:r>
            <a:r>
              <a:rPr lang="en-US" altLang="en-US" smtClean="0"/>
              <a:t>(1915.14) (8 CCR  8355)</a:t>
            </a:r>
          </a:p>
          <a:p>
            <a:endParaRPr lang="en-US" altLang="en-US" sz="800" b="1" smtClean="0"/>
          </a:p>
          <a:p>
            <a:r>
              <a:rPr lang="en-US" altLang="en-US" smtClean="0"/>
              <a:t>Ask a participant to read first paragraph.</a:t>
            </a:r>
          </a:p>
          <a:p>
            <a:endParaRPr lang="en-US" altLang="en-US" smtClean="0"/>
          </a:p>
          <a:p>
            <a:r>
              <a:rPr lang="en-US" altLang="en-US" smtClean="0"/>
              <a:t>Instructor </a:t>
            </a:r>
            <a:r>
              <a:rPr lang="en-US" altLang="en-US" b="1" smtClean="0"/>
              <a:t>EMPHASIZES</a:t>
            </a:r>
            <a:r>
              <a:rPr lang="en-US" altLang="en-US" smtClean="0"/>
              <a:t>:</a:t>
            </a:r>
          </a:p>
          <a:p>
            <a:endParaRPr lang="en-US" altLang="en-US" smtClean="0"/>
          </a:p>
          <a:p>
            <a:r>
              <a:rPr lang="en-US" altLang="en-US" smtClean="0"/>
              <a:t>Work in the certified space must be stopped and may not be resumed until the space has been retested by a Marine Chemist and a new certificate issued in accordance with 1915.14(a).</a:t>
            </a:r>
          </a:p>
          <a:p>
            <a:endParaRPr lang="en-US" altLang="en-US" sz="800" smtClean="0"/>
          </a:p>
          <a:p>
            <a:r>
              <a:rPr lang="en-US" altLang="en-US" smtClean="0"/>
              <a:t>Instructor reads last paragraph and asks the class to give example(s) to answer the question:  </a:t>
            </a:r>
          </a:p>
          <a:p>
            <a:endParaRPr lang="en-US" altLang="en-US" smtClean="0"/>
          </a:p>
          <a:p>
            <a:r>
              <a:rPr lang="en-US" altLang="en-US" smtClean="0"/>
              <a:t>                      </a:t>
            </a:r>
            <a:r>
              <a:rPr lang="en-US" altLang="en-US" b="1" smtClean="0"/>
              <a:t>What could create a change in condition?</a:t>
            </a:r>
          </a:p>
          <a:p>
            <a:endParaRPr lang="en-US" altLang="en-US" smtClean="0"/>
          </a:p>
          <a:p>
            <a:r>
              <a:rPr lang="en-US" altLang="en-US" smtClean="0"/>
              <a:t>	Movement of the ship</a:t>
            </a:r>
          </a:p>
          <a:p>
            <a:r>
              <a:rPr lang="en-US" altLang="en-US" smtClean="0"/>
              <a:t>	New work process begins</a:t>
            </a:r>
          </a:p>
          <a:p>
            <a:r>
              <a:rPr lang="en-US" altLang="en-US" smtClean="0"/>
              <a:t>	Leaking pipe if detected </a:t>
            </a:r>
          </a:p>
          <a:p>
            <a:r>
              <a:rPr lang="en-US" altLang="en-US" smtClean="0"/>
              <a:t>	Fumes are detected</a:t>
            </a:r>
          </a:p>
        </p:txBody>
      </p:sp>
      <p:pic>
        <p:nvPicPr>
          <p:cNvPr id="1863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8" y="7132638"/>
            <a:ext cx="642937"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638" y="7970838"/>
            <a:ext cx="67627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1ED27EFC-022D-4398-9FF4-32B0E33FFE03}" type="slidenum">
              <a:rPr lang="en-US" altLang="en-US"/>
              <a:pPr>
                <a:spcBef>
                  <a:spcPct val="0"/>
                </a:spcBef>
              </a:pPr>
              <a:t>89</a:t>
            </a:fld>
            <a:endParaRPr lang="en-US" alt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xfrm>
            <a:off x="709613" y="4459288"/>
            <a:ext cx="5683250" cy="3594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90000"/>
              </a:lnSpc>
              <a:buFont typeface="Wingdings" pitchFamily="2" charset="2"/>
              <a:buNone/>
            </a:pPr>
            <a:r>
              <a:rPr lang="en-US" altLang="en-US" b="1" smtClean="0">
                <a:solidFill>
                  <a:srgbClr val="000000"/>
                </a:solidFill>
              </a:rPr>
              <a:t>Leaving The Work Area</a:t>
            </a:r>
          </a:p>
          <a:p>
            <a:pPr algn="just">
              <a:lnSpc>
                <a:spcPct val="90000"/>
              </a:lnSpc>
              <a:buFont typeface="Wingdings" pitchFamily="2" charset="2"/>
              <a:buNone/>
            </a:pPr>
            <a:endParaRPr lang="en-US" altLang="en-US" b="1" smtClean="0">
              <a:solidFill>
                <a:srgbClr val="000000"/>
              </a:solidFill>
            </a:endParaRPr>
          </a:p>
          <a:p>
            <a:pPr algn="just">
              <a:lnSpc>
                <a:spcPct val="90000"/>
              </a:lnSpc>
              <a:buFont typeface="Wingdings" pitchFamily="2" charset="2"/>
              <a:buNone/>
            </a:pPr>
            <a:r>
              <a:rPr lang="en-US" altLang="en-US" smtClean="0">
                <a:solidFill>
                  <a:srgbClr val="000000"/>
                </a:solidFill>
              </a:rPr>
              <a:t>Instructor reads/summarizes page 90.  </a:t>
            </a:r>
          </a:p>
          <a:p>
            <a:pPr algn="just">
              <a:lnSpc>
                <a:spcPct val="90000"/>
              </a:lnSpc>
              <a:buFont typeface="Wingdings" pitchFamily="2" charset="2"/>
              <a:buNone/>
            </a:pPr>
            <a:endParaRPr lang="en-US" altLang="en-US" smtClean="0">
              <a:solidFill>
                <a:srgbClr val="000000"/>
              </a:solidFill>
            </a:endParaRPr>
          </a:p>
          <a:p>
            <a:pPr algn="just">
              <a:lnSpc>
                <a:spcPct val="90000"/>
              </a:lnSpc>
            </a:pPr>
            <a:r>
              <a:rPr lang="en-US" altLang="en-US" b="1" smtClean="0">
                <a:solidFill>
                  <a:srgbClr val="000000"/>
                </a:solidFill>
              </a:rPr>
              <a:t>EMPHASIZE:</a:t>
            </a:r>
          </a:p>
          <a:p>
            <a:pPr algn="just">
              <a:lnSpc>
                <a:spcPct val="90000"/>
              </a:lnSpc>
            </a:pPr>
            <a:endParaRPr lang="en-US" altLang="en-US" smtClean="0">
              <a:solidFill>
                <a:srgbClr val="000000"/>
              </a:solidFill>
            </a:endParaRPr>
          </a:p>
          <a:p>
            <a:pPr algn="just">
              <a:lnSpc>
                <a:spcPct val="90000"/>
              </a:lnSpc>
            </a:pPr>
            <a:r>
              <a:rPr lang="en-US" altLang="en-US" smtClean="0">
                <a:solidFill>
                  <a:srgbClr val="000000"/>
                </a:solidFill>
              </a:rPr>
              <a:t>Also, during lunch and at the end of shift bleed off oxy/gas lines for </a:t>
            </a:r>
            <a:r>
              <a:rPr lang="en-US" altLang="en-US" u="sng" smtClean="0">
                <a:solidFill>
                  <a:srgbClr val="000000"/>
                </a:solidFill>
              </a:rPr>
              <a:t>ALL</a:t>
            </a:r>
            <a:r>
              <a:rPr lang="en-US" altLang="en-US" smtClean="0">
                <a:solidFill>
                  <a:srgbClr val="000000"/>
                </a:solidFill>
              </a:rPr>
              <a:t> locations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xfrm>
            <a:off x="496888" y="4459288"/>
            <a:ext cx="6184900" cy="4224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smtClean="0"/>
              <a:t>Read the instructions on the page 10.</a:t>
            </a:r>
          </a:p>
          <a:p>
            <a:r>
              <a:rPr lang="en-US" altLang="en-US" sz="1400" dirty="0" smtClean="0"/>
              <a:t>Explain that the purpose of this exercise is to know the material that was just covered well enough to ask pertinent questions.  Another purpose is to do a review of the material in this section.</a:t>
            </a:r>
          </a:p>
          <a:p>
            <a:r>
              <a:rPr lang="en-US" altLang="en-US" sz="1400" dirty="0" smtClean="0"/>
              <a:t>Reinforce that questions must come from the material found in pages 5 – 10.</a:t>
            </a:r>
          </a:p>
          <a:p>
            <a:endParaRPr lang="en-US" altLang="en-US" sz="1400" dirty="0" smtClean="0"/>
          </a:p>
          <a:p>
            <a:r>
              <a:rPr lang="en-US" altLang="en-US" sz="1400" dirty="0" smtClean="0"/>
              <a:t>Allow up to 5 minutes.</a:t>
            </a:r>
          </a:p>
          <a:p>
            <a:endParaRPr lang="en-US" altLang="en-US" sz="1400" dirty="0" smtClean="0"/>
          </a:p>
          <a:p>
            <a:r>
              <a:rPr lang="en-US" altLang="en-US" sz="1400" dirty="0" smtClean="0"/>
              <a:t>Ask volunteers to “stump the class”.  To be time appropriate, ask each team for one question only.  Allow 4 questions before you call an end to the exercise.</a:t>
            </a:r>
          </a:p>
          <a:p>
            <a:endParaRPr lang="en-US" altLang="en-US" sz="1400" dirty="0" smtClean="0"/>
          </a:p>
          <a:p>
            <a:r>
              <a:rPr lang="en-US" altLang="en-US" sz="1400" dirty="0" smtClean="0"/>
              <a:t>Acknowledge all participants.</a:t>
            </a: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DE8B8D7D-74DA-4336-8DD3-880935A54AB1}" type="slidenum">
              <a:rPr lang="en-US" altLang="en-US"/>
              <a:pPr>
                <a:spcBef>
                  <a:spcPct val="0"/>
                </a:spcBef>
              </a:pPr>
              <a:t>9</a:t>
            </a:fld>
            <a:endParaRPr lang="en-US" altLang="en-US"/>
          </a:p>
        </p:txBody>
      </p:sp>
      <p:pic>
        <p:nvPicPr>
          <p:cNvPr id="2458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8" y="4492625"/>
            <a:ext cx="62547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98521AED-E622-45DD-BD30-7BB1522E781D}" type="slidenum">
              <a:rPr lang="en-US" altLang="en-US"/>
              <a:pPr>
                <a:spcBef>
                  <a:spcPct val="0"/>
                </a:spcBef>
              </a:pPr>
              <a:t>90</a:t>
            </a:fld>
            <a:endParaRPr lang="en-US" altLang="en-US"/>
          </a:p>
        </p:txBody>
      </p:sp>
      <p:sp>
        <p:nvSpPr>
          <p:cNvPr id="190467"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4460875"/>
          </a:xfrm>
          <a:ln/>
        </p:spPr>
        <p:txBody>
          <a:bodyPr/>
          <a:lstStyle/>
          <a:p>
            <a:pPr>
              <a:defRPr/>
            </a:pPr>
            <a:r>
              <a:rPr lang="en-US" b="1" dirty="0" smtClean="0"/>
              <a:t>1915 Best Practice/Confined Space Attendant -</a:t>
            </a:r>
          </a:p>
          <a:p>
            <a:pPr>
              <a:defRPr/>
            </a:pPr>
            <a:endParaRPr lang="en-US" dirty="0" smtClean="0"/>
          </a:p>
          <a:p>
            <a:pPr>
              <a:defRPr/>
            </a:pPr>
            <a:r>
              <a:rPr lang="en-US" dirty="0" smtClean="0"/>
              <a:t>Instructor reads page 91</a:t>
            </a:r>
          </a:p>
          <a:p>
            <a:pPr>
              <a:defRPr/>
            </a:pPr>
            <a:endParaRPr lang="en-US" dirty="0"/>
          </a:p>
          <a:p>
            <a:pPr>
              <a:defRPr/>
            </a:pPr>
            <a:r>
              <a:rPr lang="en-US" dirty="0" smtClean="0"/>
              <a:t>Ask if questions.</a:t>
            </a:r>
          </a:p>
          <a:p>
            <a:pPr>
              <a:defRPr/>
            </a:pPr>
            <a:endParaRPr lang="en-US" sz="800" dirty="0"/>
          </a:p>
          <a:p>
            <a:pPr>
              <a:defRPr/>
            </a:pPr>
            <a:r>
              <a:rPr lang="en-US" b="1" dirty="0" smtClean="0"/>
              <a:t>EMPHASIZE</a:t>
            </a:r>
            <a:endParaRPr lang="en-US" b="1" dirty="0"/>
          </a:p>
          <a:p>
            <a:pPr>
              <a:defRPr/>
            </a:pPr>
            <a:r>
              <a:rPr lang="en-US" dirty="0" smtClean="0"/>
              <a:t>Attendant must maintain constant communication in at least one of the following ways; line of sight, voice contact, radio contact and/or video contact </a:t>
            </a:r>
            <a:endParaRPr lang="en-US" dirty="0" smtClean="0">
              <a:solidFill>
                <a:srgbClr val="000000"/>
              </a:solidFill>
              <a:effectLst>
                <a:outerShdw blurRad="38100" dist="38100" dir="2700000" algn="tl">
                  <a:srgbClr val="C0C0C0"/>
                </a:outerShdw>
              </a:effectLst>
            </a:endParaRPr>
          </a:p>
          <a:p>
            <a:pPr marL="235562" indent="-235562" algn="just">
              <a:lnSpc>
                <a:spcPct val="90000"/>
              </a:lnSpc>
              <a:spcAft>
                <a:spcPct val="40000"/>
              </a:spcAft>
              <a:defRPr/>
            </a:pPr>
            <a:endParaRPr lang="en-US" dirty="0" smtClean="0">
              <a:solidFill>
                <a:srgbClr val="000000"/>
              </a:solidFill>
            </a:endParaRPr>
          </a:p>
          <a:p>
            <a:pPr marL="235562" indent="-235562" algn="just">
              <a:lnSpc>
                <a:spcPct val="90000"/>
              </a:lnSpc>
              <a:spcAft>
                <a:spcPct val="50000"/>
              </a:spcAft>
              <a:defRPr/>
            </a:pPr>
            <a:endParaRPr lang="en-US" dirty="0" smtClean="0"/>
          </a:p>
          <a:p>
            <a:pPr marL="235562" indent="-235562">
              <a:lnSpc>
                <a:spcPct val="90000"/>
              </a:lnSpc>
              <a:defRPr/>
            </a:pPr>
            <a:endParaRPr lang="en-US"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1F5706E9-0BCF-4C59-AE8F-07142B53043B}" type="slidenum">
              <a:rPr lang="en-US" altLang="en-US"/>
              <a:pPr>
                <a:spcBef>
                  <a:spcPct val="0"/>
                </a:spcBef>
              </a:pPr>
              <a:t>91</a:t>
            </a:fld>
            <a:endParaRPr lang="en-US" altLang="en-US"/>
          </a:p>
        </p:txBody>
      </p:sp>
      <p:sp>
        <p:nvSpPr>
          <p:cNvPr id="192515" name="Rectangle 2"/>
          <p:cNvSpPr>
            <a:spLocks noGrp="1" noRot="1" noChangeAspect="1" noChangeArrowheads="1" noTextEdit="1"/>
          </p:cNvSpPr>
          <p:nvPr>
            <p:ph type="sldImg"/>
          </p:nvPr>
        </p:nvSpPr>
        <p:spPr>
          <a:xfrm>
            <a:off x="1262063" y="747713"/>
            <a:ext cx="4578350" cy="3433762"/>
          </a:xfrm>
          <a:ln/>
        </p:spPr>
      </p:sp>
      <p:sp>
        <p:nvSpPr>
          <p:cNvPr id="192516" name="Rectangle 3"/>
          <p:cNvSpPr>
            <a:spLocks noGrp="1" noChangeArrowheads="1"/>
          </p:cNvSpPr>
          <p:nvPr>
            <p:ph type="body" idx="1"/>
          </p:nvPr>
        </p:nvSpPr>
        <p:spPr>
          <a:xfrm>
            <a:off x="946150" y="4457700"/>
            <a:ext cx="5524500" cy="3976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Training </a:t>
            </a:r>
            <a:r>
              <a:rPr lang="en-US" altLang="en-US" smtClean="0"/>
              <a:t>(1915.12) (T8 CCR  8355)</a:t>
            </a:r>
          </a:p>
          <a:p>
            <a:endParaRPr lang="en-US" altLang="en-US" smtClean="0"/>
          </a:p>
          <a:p>
            <a:r>
              <a:rPr lang="en-US" altLang="en-US" b="1" smtClean="0"/>
              <a:t>	</a:t>
            </a:r>
            <a:r>
              <a:rPr lang="en-US" altLang="en-US" smtClean="0"/>
              <a:t>Instructor states that employer is required to train all 	employees.</a:t>
            </a:r>
          </a:p>
          <a:p>
            <a:r>
              <a:rPr lang="en-US" altLang="en-US" smtClean="0"/>
              <a:t>  </a:t>
            </a:r>
          </a:p>
          <a:p>
            <a:r>
              <a:rPr lang="en-US" altLang="en-US" smtClean="0"/>
              <a:t>	</a:t>
            </a:r>
            <a:r>
              <a:rPr lang="en-US" altLang="en-US" b="1" smtClean="0"/>
              <a:t>Ask if there are any tank cleaners in the audience?</a:t>
            </a:r>
          </a:p>
          <a:p>
            <a:endParaRPr lang="en-US" altLang="en-US" smtClean="0"/>
          </a:p>
          <a:p>
            <a:endParaRPr lang="en-US" altLang="en-US" smtClean="0"/>
          </a:p>
          <a:p>
            <a:r>
              <a:rPr lang="en-US" altLang="en-US" smtClean="0"/>
              <a:t>If yes, state “You are to be trained every year! </a:t>
            </a:r>
          </a:p>
          <a:p>
            <a:endParaRPr lang="en-US" altLang="en-US" b="1" smtClean="0"/>
          </a:p>
          <a:p>
            <a:endParaRPr lang="en-US" altLang="en-US" smtClean="0"/>
          </a:p>
        </p:txBody>
      </p:sp>
      <p:pic>
        <p:nvPicPr>
          <p:cNvPr id="1925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6150" y="5456238"/>
            <a:ext cx="66992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3FFAE026-4FBA-4280-B197-31CC6B487279}" type="slidenum">
              <a:rPr lang="en-US" altLang="en-US"/>
              <a:pPr>
                <a:spcBef>
                  <a:spcPct val="0"/>
                </a:spcBef>
              </a:pPr>
              <a:t>92</a:t>
            </a:fld>
            <a:endParaRPr lang="en-US" alt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709613" y="4459288"/>
            <a:ext cx="5683250" cy="427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solidFill>
                  <a:srgbClr val="000000"/>
                </a:solidFill>
              </a:rPr>
              <a:t>Detect Atmosphere Changes</a:t>
            </a:r>
          </a:p>
          <a:p>
            <a:r>
              <a:rPr lang="en-US" altLang="en-US" smtClean="0">
                <a:solidFill>
                  <a:srgbClr val="000000"/>
                </a:solidFill>
              </a:rPr>
              <a:t>Instructor reads the paragraph and reviews the two columns, Smell-Odor-Taste.  </a:t>
            </a:r>
          </a:p>
          <a:p>
            <a:endParaRPr lang="en-US" altLang="en-US" smtClean="0">
              <a:solidFill>
                <a:srgbClr val="000000"/>
              </a:solidFill>
            </a:endParaRPr>
          </a:p>
          <a:p>
            <a:endParaRPr lang="en-US" altLang="en-US" smtClean="0">
              <a:solidFill>
                <a:srgbClr val="000000"/>
              </a:solidFill>
            </a:endParaRPr>
          </a:p>
          <a:p>
            <a:endParaRPr lang="en-US" altLang="en-US" smtClean="0">
              <a:solidFill>
                <a:srgbClr val="000000"/>
              </a:solidFill>
            </a:endParaRPr>
          </a:p>
          <a:p>
            <a:endParaRPr lang="en-US" altLang="en-US" smtClean="0">
              <a:solidFill>
                <a:srgbClr val="000000"/>
              </a:solidFill>
            </a:endParaRPr>
          </a:p>
          <a:p>
            <a:endParaRPr lang="en-US" altLang="en-US" smtClean="0">
              <a:solidFill>
                <a:srgbClr val="000000"/>
              </a:solidFill>
            </a:endParaRPr>
          </a:p>
          <a:p>
            <a:endParaRPr lang="en-US" altLang="en-US" smtClean="0">
              <a:solidFill>
                <a:srgbClr val="000000"/>
              </a:solidFill>
            </a:endParaRPr>
          </a:p>
          <a:p>
            <a:endParaRPr lang="en-US" altLang="en-US" smtClean="0">
              <a:solidFill>
                <a:srgbClr val="000000"/>
              </a:solidFill>
            </a:endParaRPr>
          </a:p>
          <a:p>
            <a:endParaRPr lang="en-US" altLang="en-US" smtClean="0">
              <a:solidFill>
                <a:srgbClr val="000000"/>
              </a:solidFill>
            </a:endParaRPr>
          </a:p>
          <a:p>
            <a:r>
              <a:rPr lang="en-US" altLang="en-US" smtClean="0">
                <a:solidFill>
                  <a:srgbClr val="000000"/>
                </a:solidFill>
              </a:rPr>
              <a:t>	Ask, “What chemical smells like a rotten egg?</a:t>
            </a:r>
          </a:p>
          <a:p>
            <a:endParaRPr lang="en-US" altLang="en-US" smtClean="0">
              <a:solidFill>
                <a:srgbClr val="000000"/>
              </a:solidFill>
            </a:endParaRPr>
          </a:p>
          <a:p>
            <a:endParaRPr lang="en-US" altLang="en-US" smtClean="0">
              <a:solidFill>
                <a:srgbClr val="000000"/>
              </a:solidFill>
            </a:endParaRPr>
          </a:p>
          <a:p>
            <a:r>
              <a:rPr lang="en-US" altLang="en-US" smtClean="0">
                <a:solidFill>
                  <a:srgbClr val="000000"/>
                </a:solidFill>
              </a:rPr>
              <a:t>	Hydrogen Sulfide.  Explain that after the initial smell, this chemical 	will kill our sense of smell and then kill you.</a:t>
            </a:r>
          </a:p>
          <a:p>
            <a:endParaRPr lang="en-US" altLang="en-US" smtClean="0">
              <a:solidFill>
                <a:srgbClr val="000000"/>
              </a:solidFill>
            </a:endParaRPr>
          </a:p>
          <a:p>
            <a:r>
              <a:rPr lang="en-US" altLang="en-US" b="1" smtClean="0">
                <a:solidFill>
                  <a:srgbClr val="000000"/>
                </a:solidFill>
              </a:rPr>
              <a:t>Emphasize:  If you sense any of these… get out of the space!</a:t>
            </a:r>
          </a:p>
          <a:p>
            <a:endParaRPr lang="en-US" altLang="en-US" smtClean="0">
              <a:solidFill>
                <a:srgbClr val="000000"/>
              </a:solidFill>
            </a:endParaRPr>
          </a:p>
        </p:txBody>
      </p:sp>
      <p:graphicFrame>
        <p:nvGraphicFramePr>
          <p:cNvPr id="508932" name="Group 4"/>
          <p:cNvGraphicFramePr>
            <a:graphicFrameLocks noGrp="1"/>
          </p:cNvGraphicFramePr>
          <p:nvPr/>
        </p:nvGraphicFramePr>
        <p:xfrm>
          <a:off x="2305050" y="5075238"/>
          <a:ext cx="3438525" cy="1384300"/>
        </p:xfrm>
        <a:graphic>
          <a:graphicData uri="http://schemas.openxmlformats.org/drawingml/2006/table">
            <a:tbl>
              <a:tblPr/>
              <a:tblGrid>
                <a:gridCol w="1719263"/>
                <a:gridCol w="1719263"/>
              </a:tblGrid>
              <a:tr h="2768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Smell-Odor-Taste</a:t>
                      </a:r>
                    </a:p>
                  </a:txBody>
                  <a:tcPr marL="94679" marR="94679" marT="46988" marB="469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Physical Symptoms</a:t>
                      </a:r>
                    </a:p>
                  </a:txBody>
                  <a:tcPr marL="94679" marR="94679" marT="46988" marB="469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8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Rotten Egg</a:t>
                      </a:r>
                    </a:p>
                  </a:txBody>
                  <a:tcPr marL="94679" marR="94679" marT="46988" marB="469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Tired/Sleepy/Weak</a:t>
                      </a:r>
                    </a:p>
                  </a:txBody>
                  <a:tcPr marL="94679" marR="94679" marT="46988" marB="469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8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Rotten Fish</a:t>
                      </a:r>
                    </a:p>
                  </a:txBody>
                  <a:tcPr marL="94679" marR="94679" marT="46988" marB="469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Dizziness</a:t>
                      </a:r>
                    </a:p>
                  </a:txBody>
                  <a:tcPr marL="94679" marR="94679" marT="46988" marB="469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8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Garlic/Spicy</a:t>
                      </a:r>
                    </a:p>
                  </a:txBody>
                  <a:tcPr marL="94679" marR="94679" marT="46988" marB="469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Nausea/Vomiting</a:t>
                      </a:r>
                    </a:p>
                  </a:txBody>
                  <a:tcPr marL="94679" marR="94679" marT="46988" marB="469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8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Sweet/Aromatic</a:t>
                      </a:r>
                    </a:p>
                  </a:txBody>
                  <a:tcPr marL="94679" marR="94679" marT="46988" marB="469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Headache</a:t>
                      </a:r>
                    </a:p>
                  </a:txBody>
                  <a:tcPr marL="94679" marR="94679" marT="46988" marB="469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9458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363" y="6827838"/>
            <a:ext cx="66992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013" y="7653338"/>
            <a:ext cx="67627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F52F2ABE-6B56-48C5-B467-0F6872764196}" type="slidenum">
              <a:rPr lang="en-US" altLang="en-US"/>
              <a:pPr>
                <a:spcBef>
                  <a:spcPct val="0"/>
                </a:spcBef>
              </a:pPr>
              <a:t>93</a:t>
            </a:fld>
            <a:endParaRPr lang="en-US" altLang="en-US"/>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xfrm>
            <a:off x="709613" y="4459288"/>
            <a:ext cx="5683250" cy="445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solidFill>
                <a:srgbClr val="000000"/>
              </a:solidFill>
            </a:endParaRPr>
          </a:p>
          <a:p>
            <a:r>
              <a:rPr lang="en-US" altLang="en-US" b="1" smtClean="0">
                <a:solidFill>
                  <a:srgbClr val="000000"/>
                </a:solidFill>
              </a:rPr>
              <a:t>Why have confined spaces killed so many people?</a:t>
            </a:r>
          </a:p>
          <a:p>
            <a:endParaRPr lang="en-US" altLang="en-US" b="1" smtClean="0">
              <a:solidFill>
                <a:srgbClr val="000000"/>
              </a:solidFill>
            </a:endParaRPr>
          </a:p>
          <a:p>
            <a:r>
              <a:rPr lang="en-US" altLang="en-US" smtClean="0">
                <a:solidFill>
                  <a:srgbClr val="000000"/>
                </a:solidFill>
              </a:rPr>
              <a:t>Ask for volunteer participant to read this section.</a:t>
            </a:r>
          </a:p>
          <a:p>
            <a:endParaRPr lang="en-US" altLang="en-US" smtClean="0">
              <a:solidFill>
                <a:srgbClr val="000000"/>
              </a:solidFill>
            </a:endParaRPr>
          </a:p>
          <a:p>
            <a:r>
              <a:rPr lang="en-US" altLang="en-US" b="1" smtClean="0">
                <a:solidFill>
                  <a:srgbClr val="000000"/>
                </a:solidFill>
              </a:rPr>
              <a:t>Why do so many fatalities result from emergency rescue?</a:t>
            </a:r>
          </a:p>
          <a:p>
            <a:endParaRPr lang="en-US" altLang="en-US" b="1" smtClean="0">
              <a:solidFill>
                <a:srgbClr val="000000"/>
              </a:solidFill>
            </a:endParaRPr>
          </a:p>
          <a:p>
            <a:r>
              <a:rPr lang="en-US" altLang="en-US" smtClean="0">
                <a:solidFill>
                  <a:srgbClr val="000000"/>
                </a:solidFill>
              </a:rPr>
              <a:t>Ask for volunteer participant to read this section.</a:t>
            </a:r>
          </a:p>
          <a:p>
            <a:endParaRPr lang="en-US" altLang="en-US" b="1" smtClean="0">
              <a:solidFill>
                <a:srgbClr val="000000"/>
              </a:solidFill>
            </a:endParaRPr>
          </a:p>
          <a:p>
            <a:endParaRPr lang="en-US" altLang="en-US" smtClean="0">
              <a:solidFill>
                <a:srgbClr val="000000"/>
              </a:solidFill>
            </a:endParaRPr>
          </a:p>
          <a:p>
            <a:r>
              <a:rPr lang="en-US" altLang="en-US" smtClean="0">
                <a:solidFill>
                  <a:srgbClr val="000000"/>
                </a:solidFill>
              </a:rPr>
              <a:t>Ask if questions or comments.</a:t>
            </a:r>
          </a:p>
          <a:p>
            <a:endParaRPr lang="en-US" altLang="en-US" smtClean="0">
              <a:solidFill>
                <a:srgbClr val="00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119A1596-787C-40E7-BE5D-79B1FDC63751}" type="slidenum">
              <a:rPr lang="en-US" altLang="en-US"/>
              <a:pPr>
                <a:spcBef>
                  <a:spcPct val="0"/>
                </a:spcBef>
              </a:pPr>
              <a:t>94</a:t>
            </a:fld>
            <a:endParaRPr lang="en-US" alt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xfrm>
            <a:off x="709613" y="4459288"/>
            <a:ext cx="5683250" cy="445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solidFill>
                  <a:srgbClr val="000000"/>
                </a:solidFill>
              </a:rPr>
              <a:t>If a Person is Unconscious in a Tank</a:t>
            </a:r>
          </a:p>
          <a:p>
            <a:endParaRPr lang="en-US" altLang="en-US" b="1" smtClean="0">
              <a:solidFill>
                <a:srgbClr val="000000"/>
              </a:solidFill>
            </a:endParaRPr>
          </a:p>
          <a:p>
            <a:r>
              <a:rPr lang="en-US" altLang="en-US" smtClean="0">
                <a:solidFill>
                  <a:srgbClr val="000000"/>
                </a:solidFill>
              </a:rPr>
              <a:t>Ask participants to read page silently.</a:t>
            </a:r>
          </a:p>
          <a:p>
            <a:endParaRPr lang="en-US" altLang="en-US" smtClean="0">
              <a:solidFill>
                <a:srgbClr val="000000"/>
              </a:solidFill>
            </a:endParaRPr>
          </a:p>
          <a:p>
            <a:r>
              <a:rPr lang="en-US" altLang="en-US" smtClean="0">
                <a:solidFill>
                  <a:srgbClr val="000000"/>
                </a:solidFill>
              </a:rPr>
              <a:t>	Ask for volunteers to how hard it would be to bring an 	unconscious 	worker out of a fuel tank?  Could they climb the fixed ladder in a 	tank?  Would they be breathing harder with the exertion, thus 	potentially breathing in more toxic fumes or vapors?  </a:t>
            </a:r>
          </a:p>
          <a:p>
            <a:endParaRPr lang="en-US" altLang="en-US" smtClean="0">
              <a:solidFill>
                <a:srgbClr val="000000"/>
              </a:solidFill>
            </a:endParaRPr>
          </a:p>
          <a:p>
            <a:r>
              <a:rPr lang="en-US" altLang="en-US" smtClean="0">
                <a:solidFill>
                  <a:srgbClr val="000000"/>
                </a:solidFill>
              </a:rPr>
              <a:t>If there is a person unconscious in a tank-GET HELP</a:t>
            </a:r>
          </a:p>
          <a:p>
            <a:endParaRPr lang="en-US" altLang="en-US" smtClean="0">
              <a:solidFill>
                <a:srgbClr val="000000"/>
              </a:solidFill>
            </a:endParaRPr>
          </a:p>
        </p:txBody>
      </p:sp>
      <p:pic>
        <p:nvPicPr>
          <p:cNvPr id="1986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363" y="5456238"/>
            <a:ext cx="66992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898DDDFB-04FB-4344-B833-5BCE2191BCA3}" type="slidenum">
              <a:rPr lang="en-US" altLang="en-US"/>
              <a:pPr>
                <a:spcBef>
                  <a:spcPct val="0"/>
                </a:spcBef>
              </a:pPr>
              <a:t>95</a:t>
            </a:fld>
            <a:endParaRPr lang="en-US" altLang="en-US"/>
          </a:p>
        </p:txBody>
      </p:sp>
      <p:sp>
        <p:nvSpPr>
          <p:cNvPr id="200707" name="Rectangle 2"/>
          <p:cNvSpPr>
            <a:spLocks noGrp="1" noRot="1" noChangeAspect="1" noChangeArrowheads="1" noTextEdit="1"/>
          </p:cNvSpPr>
          <p:nvPr>
            <p:ph type="sldImg"/>
          </p:nvPr>
        </p:nvSpPr>
        <p:spPr>
          <a:xfrm>
            <a:off x="1262063" y="747713"/>
            <a:ext cx="4578350" cy="3433762"/>
          </a:xfrm>
          <a:ln/>
        </p:spPr>
      </p:sp>
      <p:sp>
        <p:nvSpPr>
          <p:cNvPr id="200708" name="Rectangle 3"/>
          <p:cNvSpPr>
            <a:spLocks noGrp="1" noChangeArrowheads="1"/>
          </p:cNvSpPr>
          <p:nvPr>
            <p:ph type="body" idx="1"/>
          </p:nvPr>
        </p:nvSpPr>
        <p:spPr>
          <a:xfrm>
            <a:off x="946150" y="4457700"/>
            <a:ext cx="5524500" cy="3900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At the MSRs</a:t>
            </a:r>
          </a:p>
          <a:p>
            <a:endParaRPr lang="en-US" altLang="en-US" b="1" smtClean="0"/>
          </a:p>
          <a:p>
            <a:r>
              <a:rPr lang="en-US" altLang="en-US" smtClean="0"/>
              <a:t>Instructor reviews emergency numbers on page</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6EE38650-DEA1-48AF-9C61-4B60E27053E8}" type="slidenum">
              <a:rPr lang="en-US" altLang="en-US"/>
              <a:pPr>
                <a:spcBef>
                  <a:spcPct val="0"/>
                </a:spcBef>
              </a:pPr>
              <a:t>96</a:t>
            </a:fld>
            <a:endParaRPr lang="en-US" altLang="en-US"/>
          </a:p>
        </p:txBody>
      </p:sp>
      <p:sp>
        <p:nvSpPr>
          <p:cNvPr id="20275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4460875"/>
          </a:xfrm>
          <a:ln/>
        </p:spPr>
        <p:txBody>
          <a:bodyPr/>
          <a:lstStyle/>
          <a:p>
            <a:pPr>
              <a:defRPr/>
            </a:pPr>
            <a:r>
              <a:rPr lang="en-US" b="1" dirty="0" smtClean="0"/>
              <a:t>Create Your Confined Space Entry Checklist</a:t>
            </a:r>
          </a:p>
          <a:p>
            <a:pPr>
              <a:defRPr/>
            </a:pPr>
            <a:endParaRPr lang="en-US" b="1" dirty="0" smtClean="0"/>
          </a:p>
          <a:p>
            <a:pPr>
              <a:defRPr/>
            </a:pPr>
            <a:r>
              <a:rPr lang="en-US" dirty="0" smtClean="0"/>
              <a:t>	Ask participants to get into their teams of 2-3 and complete page 	97.</a:t>
            </a:r>
          </a:p>
          <a:p>
            <a:pPr>
              <a:defRPr/>
            </a:pPr>
            <a:endParaRPr lang="en-US" dirty="0"/>
          </a:p>
          <a:p>
            <a:pPr>
              <a:defRPr/>
            </a:pPr>
            <a:r>
              <a:rPr lang="en-US" dirty="0" smtClean="0"/>
              <a:t>Review together as a class.</a:t>
            </a:r>
          </a:p>
          <a:p>
            <a:pPr>
              <a:defRPr/>
            </a:pPr>
            <a:endParaRPr lang="en-US" dirty="0"/>
          </a:p>
          <a:p>
            <a:pPr>
              <a:defRPr/>
            </a:pPr>
            <a:r>
              <a:rPr lang="en-US" dirty="0" smtClean="0"/>
              <a:t>	Read confined space certification</a:t>
            </a:r>
          </a:p>
          <a:p>
            <a:pPr>
              <a:defRPr/>
            </a:pPr>
            <a:r>
              <a:rPr lang="en-US" dirty="0" smtClean="0"/>
              <a:t>	Follow all controls identified on the certification</a:t>
            </a:r>
          </a:p>
          <a:p>
            <a:pPr>
              <a:defRPr/>
            </a:pPr>
            <a:r>
              <a:rPr lang="en-US" dirty="0" smtClean="0"/>
              <a:t>	Wear all required PPE</a:t>
            </a:r>
          </a:p>
          <a:p>
            <a:pPr>
              <a:defRPr/>
            </a:pPr>
            <a:r>
              <a:rPr lang="en-US" dirty="0" smtClean="0"/>
              <a:t>	Be aware of all escape routes</a:t>
            </a:r>
          </a:p>
          <a:p>
            <a:pPr>
              <a:defRPr/>
            </a:pPr>
            <a:r>
              <a:rPr lang="en-US" dirty="0" smtClean="0"/>
              <a:t>	Be aware of chemicals being used or even brought into the space</a:t>
            </a:r>
          </a:p>
          <a:p>
            <a:pPr>
              <a:defRPr/>
            </a:pPr>
            <a:r>
              <a:rPr lang="en-US" dirty="0" smtClean="0"/>
              <a:t>	Be sure there is proper lighting</a:t>
            </a:r>
          </a:p>
          <a:p>
            <a:pPr>
              <a:defRPr/>
            </a:pPr>
            <a:r>
              <a:rPr lang="en-US" dirty="0" smtClean="0"/>
              <a:t>	Be sure there is proper ventilation</a:t>
            </a:r>
          </a:p>
          <a:p>
            <a:pPr>
              <a:defRPr/>
            </a:pPr>
            <a:r>
              <a:rPr lang="en-US" dirty="0" smtClean="0"/>
              <a:t>	Be aware of and pay attention to piping systems</a:t>
            </a:r>
          </a:p>
          <a:p>
            <a:pPr>
              <a:defRPr/>
            </a:pPr>
            <a:r>
              <a:rPr lang="en-US" dirty="0" smtClean="0"/>
              <a:t>	Be aware of fall hazards</a:t>
            </a:r>
          </a:p>
          <a:p>
            <a:pPr>
              <a:defRPr/>
            </a:pPr>
            <a:r>
              <a:rPr lang="en-US" dirty="0" smtClean="0"/>
              <a:t>	Be sure the ladder is properly secured</a:t>
            </a:r>
            <a:endParaRPr lang="en-US" dirty="0"/>
          </a:p>
          <a:p>
            <a:pPr marL="235562" indent="-235562" algn="just">
              <a:lnSpc>
                <a:spcPct val="90000"/>
              </a:lnSpc>
              <a:spcAft>
                <a:spcPct val="50000"/>
              </a:spcAft>
              <a:defRPr/>
            </a:pPr>
            <a:endParaRPr lang="en-US" dirty="0" smtClean="0"/>
          </a:p>
          <a:p>
            <a:pPr marL="235562" indent="-235562">
              <a:lnSpc>
                <a:spcPct val="90000"/>
              </a:lnSpc>
              <a:defRPr/>
            </a:pPr>
            <a:endParaRPr lang="en-US" dirty="0" smtClean="0"/>
          </a:p>
        </p:txBody>
      </p:sp>
      <p:pic>
        <p:nvPicPr>
          <p:cNvPr id="2027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613" y="6689725"/>
            <a:ext cx="7016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1525" y="4786313"/>
            <a:ext cx="6461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3568B57F-82BD-4E0E-B895-9E2DFDF5C765}" type="slidenum">
              <a:rPr lang="en-US" altLang="en-US"/>
              <a:pPr>
                <a:spcBef>
                  <a:spcPct val="0"/>
                </a:spcBef>
              </a:pPr>
              <a:t>97</a:t>
            </a:fld>
            <a:endParaRPr lang="en-US" altLang="en-US"/>
          </a:p>
        </p:txBody>
      </p:sp>
      <p:sp>
        <p:nvSpPr>
          <p:cNvPr id="204803"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9613" y="4459288"/>
            <a:ext cx="5683250" cy="4356100"/>
          </a:xfrm>
          <a:ln/>
        </p:spPr>
        <p:txBody>
          <a:bodyPr/>
          <a:lstStyle/>
          <a:p>
            <a:pPr>
              <a:defRPr/>
            </a:pPr>
            <a:r>
              <a:rPr lang="en-US" b="1" dirty="0" smtClean="0"/>
              <a:t>Entry Checklist</a:t>
            </a:r>
          </a:p>
          <a:p>
            <a:pPr>
              <a:defRPr/>
            </a:pPr>
            <a:endParaRPr lang="en-US" b="1" dirty="0" smtClean="0"/>
          </a:p>
          <a:p>
            <a:pPr>
              <a:defRPr/>
            </a:pPr>
            <a:r>
              <a:rPr lang="en-US" dirty="0" smtClean="0"/>
              <a:t>Instructor to review/read page 98 for items missed from previous page.</a:t>
            </a:r>
            <a:endParaRPr lang="en-US" dirty="0"/>
          </a:p>
          <a:p>
            <a:pPr marL="235562" indent="-235562" algn="just">
              <a:lnSpc>
                <a:spcPct val="90000"/>
              </a:lnSpc>
              <a:spcAft>
                <a:spcPct val="40000"/>
              </a:spcAft>
              <a:defRPr/>
            </a:pPr>
            <a:endParaRPr lang="en-US" dirty="0" smtClean="0">
              <a:solidFill>
                <a:srgbClr val="000000"/>
              </a:solidFill>
            </a:endParaRPr>
          </a:p>
          <a:p>
            <a:pPr marL="235562" indent="-235562" algn="just">
              <a:lnSpc>
                <a:spcPct val="90000"/>
              </a:lnSpc>
              <a:spcAft>
                <a:spcPct val="50000"/>
              </a:spcAft>
              <a:defRPr/>
            </a:pPr>
            <a:endParaRPr lang="en-US" dirty="0" smtClean="0"/>
          </a:p>
          <a:p>
            <a:pPr marL="235562" indent="-235562">
              <a:lnSpc>
                <a:spcPct val="90000"/>
              </a:lnSpc>
              <a:defRPr/>
            </a:pPr>
            <a:endParaRPr lang="en-US"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46A764CB-8EE1-430A-97A7-7BFAAD0FD342}" type="slidenum">
              <a:rPr lang="en-US" altLang="en-US"/>
              <a:pPr>
                <a:spcBef>
                  <a:spcPct val="0"/>
                </a:spcBef>
              </a:pPr>
              <a:t>98</a:t>
            </a:fld>
            <a:endParaRPr lang="en-US" altLang="en-US"/>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xfrm>
            <a:off x="709613" y="4459288"/>
            <a:ext cx="5683250" cy="435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4950" indent="-234950" algn="just">
              <a:lnSpc>
                <a:spcPct val="90000"/>
              </a:lnSpc>
              <a:spcAft>
                <a:spcPct val="50000"/>
              </a:spcAft>
            </a:pPr>
            <a:r>
              <a:rPr lang="en-US" altLang="en-US" b="1" smtClean="0"/>
              <a:t>Important Points </a:t>
            </a:r>
          </a:p>
          <a:p>
            <a:pPr marL="234950" indent="-234950" algn="just">
              <a:lnSpc>
                <a:spcPct val="90000"/>
              </a:lnSpc>
              <a:spcAft>
                <a:spcPct val="50000"/>
              </a:spcAft>
            </a:pPr>
            <a:endParaRPr lang="en-US" altLang="en-US" b="1" smtClean="0"/>
          </a:p>
          <a:p>
            <a:pPr marL="234950" indent="-234950" algn="just">
              <a:lnSpc>
                <a:spcPct val="90000"/>
              </a:lnSpc>
              <a:spcAft>
                <a:spcPct val="50000"/>
              </a:spcAft>
            </a:pPr>
            <a:r>
              <a:rPr lang="en-US" altLang="en-US" smtClean="0"/>
              <a:t>Instructor to review/read page 99. </a:t>
            </a:r>
          </a:p>
          <a:p>
            <a:pPr marL="234950" indent="-234950" algn="just">
              <a:lnSpc>
                <a:spcPct val="90000"/>
              </a:lnSpc>
              <a:spcAft>
                <a:spcPct val="50000"/>
              </a:spcAft>
            </a:pPr>
            <a:endParaRPr lang="en-US" altLang="en-US" smtClean="0"/>
          </a:p>
          <a:p>
            <a:pPr marL="234950" indent="-234950" algn="just">
              <a:lnSpc>
                <a:spcPct val="90000"/>
              </a:lnSpc>
              <a:spcAft>
                <a:spcPct val="50000"/>
              </a:spcAft>
            </a:pPr>
            <a:r>
              <a:rPr lang="en-US" altLang="en-US" smtClean="0"/>
              <a:t>Ask if there are any questions. </a:t>
            </a:r>
          </a:p>
          <a:p>
            <a:pPr marL="234950" indent="-234950" algn="just">
              <a:lnSpc>
                <a:spcPct val="90000"/>
              </a:lnSpc>
              <a:spcAft>
                <a:spcPct val="40000"/>
              </a:spcAft>
            </a:pPr>
            <a:endParaRPr lang="en-US" altLang="en-US" smtClean="0">
              <a:solidFill>
                <a:srgbClr val="000000"/>
              </a:solidFill>
            </a:endParaRPr>
          </a:p>
          <a:p>
            <a:pPr marL="234950" indent="-234950" algn="just">
              <a:lnSpc>
                <a:spcPct val="90000"/>
              </a:lnSpc>
              <a:spcAft>
                <a:spcPct val="50000"/>
              </a:spcAft>
            </a:pPr>
            <a:endParaRPr lang="en-US" altLang="en-US" smtClean="0"/>
          </a:p>
          <a:p>
            <a:pPr marL="234950" indent="-234950">
              <a:lnSpc>
                <a:spcPct val="90000"/>
              </a:lnSpc>
            </a:pPr>
            <a:endParaRPr lang="en-US" alt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4588" indent="-228600">
              <a:spcBef>
                <a:spcPct val="30000"/>
              </a:spcBef>
              <a:defRPr sz="1200">
                <a:solidFill>
                  <a:schemeClr val="tx1"/>
                </a:solidFill>
                <a:latin typeface="Arial" charset="0"/>
              </a:defRPr>
            </a:lvl3pPr>
            <a:lvl4pPr marL="1601788" indent="-228600">
              <a:spcBef>
                <a:spcPct val="30000"/>
              </a:spcBef>
              <a:defRPr sz="1200">
                <a:solidFill>
                  <a:schemeClr val="tx1"/>
                </a:solidFill>
                <a:latin typeface="Arial" charset="0"/>
              </a:defRPr>
            </a:lvl4pPr>
            <a:lvl5pPr marL="2060575" indent="-228600">
              <a:spcBef>
                <a:spcPct val="30000"/>
              </a:spcBef>
              <a:defRPr sz="1200">
                <a:solidFill>
                  <a:schemeClr val="tx1"/>
                </a:solidFill>
                <a:latin typeface="Arial" charset="0"/>
              </a:defRPr>
            </a:lvl5pPr>
            <a:lvl6pPr marL="2517775" indent="-228600" eaLnBrk="0" fontAlgn="base" hangingPunct="0">
              <a:spcBef>
                <a:spcPct val="30000"/>
              </a:spcBef>
              <a:spcAft>
                <a:spcPct val="0"/>
              </a:spcAft>
              <a:defRPr sz="1200">
                <a:solidFill>
                  <a:schemeClr val="tx1"/>
                </a:solidFill>
                <a:latin typeface="Arial" charset="0"/>
              </a:defRPr>
            </a:lvl6pPr>
            <a:lvl7pPr marL="2974975" indent="-228600" eaLnBrk="0" fontAlgn="base" hangingPunct="0">
              <a:spcBef>
                <a:spcPct val="30000"/>
              </a:spcBef>
              <a:spcAft>
                <a:spcPct val="0"/>
              </a:spcAft>
              <a:defRPr sz="1200">
                <a:solidFill>
                  <a:schemeClr val="tx1"/>
                </a:solidFill>
                <a:latin typeface="Arial" charset="0"/>
              </a:defRPr>
            </a:lvl7pPr>
            <a:lvl8pPr marL="3432175" indent="-228600" eaLnBrk="0" fontAlgn="base" hangingPunct="0">
              <a:spcBef>
                <a:spcPct val="30000"/>
              </a:spcBef>
              <a:spcAft>
                <a:spcPct val="0"/>
              </a:spcAft>
              <a:defRPr sz="1200">
                <a:solidFill>
                  <a:schemeClr val="tx1"/>
                </a:solidFill>
                <a:latin typeface="Arial" charset="0"/>
              </a:defRPr>
            </a:lvl8pPr>
            <a:lvl9pPr marL="3889375" indent="-228600" eaLnBrk="0" fontAlgn="base" hangingPunct="0">
              <a:spcBef>
                <a:spcPct val="30000"/>
              </a:spcBef>
              <a:spcAft>
                <a:spcPct val="0"/>
              </a:spcAft>
              <a:defRPr sz="1200">
                <a:solidFill>
                  <a:schemeClr val="tx1"/>
                </a:solidFill>
                <a:latin typeface="Arial" charset="0"/>
              </a:defRPr>
            </a:lvl9pPr>
          </a:lstStyle>
          <a:p>
            <a:pPr>
              <a:spcBef>
                <a:spcPct val="0"/>
              </a:spcBef>
            </a:pPr>
            <a:fld id="{2FD426FB-9ACB-4D65-B328-FE0ACBA3B806}" type="slidenum">
              <a:rPr lang="en-US" altLang="en-US"/>
              <a:pPr>
                <a:spcBef>
                  <a:spcPct val="0"/>
                </a:spcBef>
              </a:pPr>
              <a:t>99</a:t>
            </a:fld>
            <a:endParaRPr lang="en-US" altLang="en-US"/>
          </a:p>
        </p:txBody>
      </p:sp>
      <p:sp>
        <p:nvSpPr>
          <p:cNvPr id="208899" name="Rectangle 7"/>
          <p:cNvSpPr txBox="1">
            <a:spLocks noGrp="1" noChangeArrowheads="1"/>
          </p:cNvSpPr>
          <p:nvPr/>
        </p:nvSpPr>
        <p:spPr bwMode="auto">
          <a:xfrm>
            <a:off x="4024313" y="8916988"/>
            <a:ext cx="30765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5" tIns="47112" rIns="94225" bIns="47112"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8C8ED4B-6093-4D9E-A660-A4D7B76EC0DE}" type="slidenum">
              <a:rPr lang="en-US" altLang="en-US"/>
              <a:pPr algn="r" eaLnBrk="1" hangingPunct="1">
                <a:spcBef>
                  <a:spcPct val="0"/>
                </a:spcBef>
              </a:pPr>
              <a:t>99</a:t>
            </a:fld>
            <a:endParaRPr lang="en-US" altLang="en-US"/>
          </a:p>
        </p:txBody>
      </p:sp>
      <p:sp>
        <p:nvSpPr>
          <p:cNvPr id="208900" name="Rectangle 2"/>
          <p:cNvSpPr>
            <a:spLocks noGrp="1" noRot="1" noChangeAspect="1" noChangeArrowheads="1" noTextEdit="1"/>
          </p:cNvSpPr>
          <p:nvPr>
            <p:ph type="sldImg"/>
          </p:nvPr>
        </p:nvSpPr>
        <p:spPr>
          <a:xfrm>
            <a:off x="1603375" y="704850"/>
            <a:ext cx="3895725" cy="2922588"/>
          </a:xfrm>
          <a:ln/>
        </p:spPr>
      </p:sp>
      <p:sp>
        <p:nvSpPr>
          <p:cNvPr id="208901" name="Rectangle 3"/>
          <p:cNvSpPr>
            <a:spLocks noGrp="1" noChangeArrowheads="1"/>
          </p:cNvSpPr>
          <p:nvPr>
            <p:ph type="body" idx="1"/>
          </p:nvPr>
        </p:nvSpPr>
        <p:spPr>
          <a:xfrm>
            <a:off x="731838" y="3787775"/>
            <a:ext cx="5638800" cy="4792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                  Have the participants complete the final quiz by marking T or F.</a:t>
            </a:r>
          </a:p>
          <a:p>
            <a:r>
              <a:rPr lang="en-US" altLang="en-US" b="1" smtClean="0"/>
              <a:t>                  Review answers.</a:t>
            </a:r>
          </a:p>
          <a:p>
            <a:endParaRPr lang="en-US" altLang="en-US" b="1" smtClean="0"/>
          </a:p>
          <a:p>
            <a:r>
              <a:rPr lang="en-US" altLang="en-US" b="1" smtClean="0"/>
              <a:t>                  </a:t>
            </a:r>
            <a:r>
              <a:rPr lang="en-US" altLang="en-US" b="1" smtClean="0">
                <a:solidFill>
                  <a:srgbClr val="FF0000"/>
                </a:solidFill>
              </a:rPr>
              <a:t>Correct answers in red below.</a:t>
            </a:r>
          </a:p>
          <a:p>
            <a:endParaRPr lang="en-US" altLang="en-US" b="1" smtClean="0"/>
          </a:p>
          <a:p>
            <a:endParaRPr lang="en-US" altLang="en-US" b="1" smtClean="0"/>
          </a:p>
          <a:p>
            <a:endParaRPr lang="en-US" altLang="en-US" b="1" smtClean="0"/>
          </a:p>
          <a:p>
            <a:endParaRPr lang="en-US" altLang="en-US" b="1" smtClean="0"/>
          </a:p>
          <a:p>
            <a:endParaRPr lang="en-US" altLang="en-US" b="1" smtClean="0"/>
          </a:p>
          <a:p>
            <a:endParaRPr lang="en-US" altLang="en-US" b="1" smtClean="0"/>
          </a:p>
          <a:p>
            <a:endParaRPr lang="en-US" altLang="en-US" b="1" smtClean="0"/>
          </a:p>
          <a:p>
            <a:endParaRPr lang="en-US" altLang="en-US" b="1" smtClean="0"/>
          </a:p>
          <a:p>
            <a:endParaRPr lang="en-US" altLang="en-US" b="1" smtClean="0"/>
          </a:p>
          <a:p>
            <a:endParaRPr lang="en-US" altLang="en-US" b="1" smtClean="0"/>
          </a:p>
          <a:p>
            <a:endParaRPr lang="en-US" altLang="en-US" b="1" smtClean="0"/>
          </a:p>
          <a:p>
            <a:endParaRPr lang="en-US" altLang="en-US" b="1" smtClean="0"/>
          </a:p>
          <a:p>
            <a:endParaRPr lang="en-US" altLang="en-US" b="1" smtClean="0"/>
          </a:p>
          <a:p>
            <a:endParaRPr lang="en-US" altLang="en-US" b="1" smtClean="0"/>
          </a:p>
          <a:p>
            <a:endParaRPr lang="en-US" altLang="en-US" b="1" smtClean="0"/>
          </a:p>
          <a:p>
            <a:pPr algn="ctr"/>
            <a:r>
              <a:rPr lang="en-US" altLang="en-US" b="1" smtClean="0"/>
              <a:t>THANK PARTICIPANTS-Conduct Feedback Form and Post Test</a:t>
            </a:r>
          </a:p>
        </p:txBody>
      </p:sp>
      <p:graphicFrame>
        <p:nvGraphicFramePr>
          <p:cNvPr id="515077" name="Group 5"/>
          <p:cNvGraphicFramePr>
            <a:graphicFrameLocks noGrp="1"/>
          </p:cNvGraphicFramePr>
          <p:nvPr/>
        </p:nvGraphicFramePr>
        <p:xfrm>
          <a:off x="755650" y="4994275"/>
          <a:ext cx="5470525" cy="3184525"/>
        </p:xfrm>
        <a:graphic>
          <a:graphicData uri="http://schemas.openxmlformats.org/drawingml/2006/table">
            <a:tbl>
              <a:tblPr/>
              <a:tblGrid>
                <a:gridCol w="308199"/>
                <a:gridCol w="308199"/>
                <a:gridCol w="4854127"/>
              </a:tblGrid>
              <a:tr h="67301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94708" marR="94708" marT="46908" marB="469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708" marR="94708" marT="46908" marB="469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 In engineering controls, eliminating the hazard is the best way to protect employees. </a:t>
                      </a:r>
                    </a:p>
                  </a:txBody>
                  <a:tcPr marL="94708" marR="94708" marT="46908" marB="469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72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708" marR="94708" marT="46908" marB="469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F</a:t>
                      </a:r>
                    </a:p>
                  </a:txBody>
                  <a:tcPr marL="94708" marR="94708" marT="46908" marB="469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smtClean="0">
                          <a:solidFill>
                            <a:srgbClr val="000000"/>
                          </a:solidFill>
                          <a:latin typeface="Arial" panose="020B0604020202020204" pitchFamily="34" charset="0"/>
                          <a:cs typeface="Arial" panose="020B0604020202020204" pitchFamily="34" charset="0"/>
                        </a:rPr>
                        <a:t>PPE is your last line of defense</a:t>
                      </a:r>
                      <a:r>
                        <a:rPr lang="en-US" altLang="en-US" sz="1200" baseline="0" dirty="0" smtClean="0">
                          <a:solidFill>
                            <a:srgbClr val="000000"/>
                          </a:solidFill>
                          <a:latin typeface="Arial" panose="020B0604020202020204" pitchFamily="34" charset="0"/>
                          <a:cs typeface="Arial" panose="020B0604020202020204" pitchFamily="34" charset="0"/>
                        </a:rPr>
                        <a:t> in protecting you from hazards</a:t>
                      </a:r>
                      <a:endParaRPr lang="en-US" altLang="en-US" sz="1200" dirty="0" smtClean="0">
                        <a:solidFill>
                          <a:srgbClr val="000000"/>
                        </a:solidFill>
                        <a:latin typeface="Arial" panose="020B0604020202020204" pitchFamily="34" charset="0"/>
                        <a:cs typeface="Arial" panose="020B0604020202020204" pitchFamily="34" charset="0"/>
                      </a:endParaRPr>
                    </a:p>
                  </a:txBody>
                  <a:tcPr marL="94708" marR="94708" marT="46908" marB="469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9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T</a:t>
                      </a:r>
                    </a:p>
                  </a:txBody>
                  <a:tcPr marL="94708" marR="94708" marT="46908" marB="469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708" marR="94708" marT="46908" marB="469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 Blue permit log means enter with restrictions, such as engineering controls or specific  PPE but no hot work is allowed</a:t>
                      </a:r>
                    </a:p>
                  </a:txBody>
                  <a:tcPr marL="94708" marR="94708" marT="46908" marB="469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9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T</a:t>
                      </a:r>
                    </a:p>
                  </a:txBody>
                  <a:tcPr marL="94708" marR="94708" marT="46908" marB="469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708" marR="94708" marT="46908" marB="469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 One of the most hazardous (IDLH) environments you can work in is a Collecting, Holding and Transfer (CHT) tank.</a:t>
                      </a:r>
                    </a:p>
                  </a:txBody>
                  <a:tcPr marL="94708" marR="94708" marT="46908" marB="469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9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708" marR="94708" marT="46908" marB="469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F</a:t>
                      </a:r>
                    </a:p>
                  </a:txBody>
                  <a:tcPr marL="94708" marR="94708" marT="46908" marB="469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If a person is Unconscious in a Tank,  ENTER the tank to save him/her</a:t>
                      </a:r>
                    </a:p>
                  </a:txBody>
                  <a:tcPr marL="94708" marR="94708" marT="46908" marB="469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54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T</a:t>
                      </a:r>
                    </a:p>
                  </a:txBody>
                  <a:tcPr marL="94708" marR="94708" marT="46908" marB="469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708" marR="94708" marT="46908" marB="469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Before entering a confined space, make sure that the necessary procedures, practices and equipment for safe entry are in full effect before allowing entry.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4708" marR="94708" marT="46908" marB="469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0893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3787775"/>
            <a:ext cx="642937"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93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391025"/>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12B7DDC-F1E1-4AB8-A309-702E965644B6}" type="datetime1">
              <a:rPr lang="en-US"/>
              <a:pPr>
                <a:defRPr/>
              </a:pPr>
              <a:t>6/7/2018</a:t>
            </a:fld>
            <a:endParaRPr lang="en-US" dirty="0"/>
          </a:p>
        </p:txBody>
      </p:sp>
      <p:sp>
        <p:nvSpPr>
          <p:cNvPr id="5" name="Rectangle 6"/>
          <p:cNvSpPr>
            <a:spLocks noGrp="1" noChangeArrowheads="1"/>
          </p:cNvSpPr>
          <p:nvPr>
            <p:ph type="sldNum" sz="quarter" idx="11"/>
          </p:nvPr>
        </p:nvSpPr>
        <p:spPr>
          <a:ln/>
        </p:spPr>
        <p:txBody>
          <a:bodyPr/>
          <a:lstStyle>
            <a:lvl1pPr>
              <a:defRPr/>
            </a:lvl1pPr>
          </a:lstStyle>
          <a:p>
            <a:fld id="{E88ADCA7-8C20-4012-B3C9-A655BCEB7B54}" type="slidenum">
              <a:rPr lang="en-US" altLang="en-US"/>
              <a:pPr/>
              <a:t>‹#›</a:t>
            </a:fld>
            <a:endParaRPr lang="en-US" altLang="en-US"/>
          </a:p>
        </p:txBody>
      </p:sp>
    </p:spTree>
    <p:extLst>
      <p:ext uri="{BB962C8B-B14F-4D97-AF65-F5344CB8AC3E}">
        <p14:creationId xmlns:p14="http://schemas.microsoft.com/office/powerpoint/2010/main" val="2832267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5E6CD93-D62D-45E1-AC08-34D8F958F807}" type="datetime1">
              <a:rPr lang="en-US"/>
              <a:pPr>
                <a:defRPr/>
              </a:pPr>
              <a:t>6/7/2018</a:t>
            </a:fld>
            <a:endParaRPr lang="en-US" dirty="0"/>
          </a:p>
        </p:txBody>
      </p:sp>
      <p:sp>
        <p:nvSpPr>
          <p:cNvPr id="5" name="Rectangle 6"/>
          <p:cNvSpPr>
            <a:spLocks noGrp="1" noChangeArrowheads="1"/>
          </p:cNvSpPr>
          <p:nvPr>
            <p:ph type="sldNum" sz="quarter" idx="11"/>
          </p:nvPr>
        </p:nvSpPr>
        <p:spPr>
          <a:ln/>
        </p:spPr>
        <p:txBody>
          <a:bodyPr/>
          <a:lstStyle>
            <a:lvl1pPr>
              <a:defRPr/>
            </a:lvl1pPr>
          </a:lstStyle>
          <a:p>
            <a:fld id="{D66510DA-7E32-42E7-BB48-E8A823D93659}" type="slidenum">
              <a:rPr lang="en-US" altLang="en-US"/>
              <a:pPr/>
              <a:t>‹#›</a:t>
            </a:fld>
            <a:endParaRPr lang="en-US" altLang="en-US"/>
          </a:p>
        </p:txBody>
      </p:sp>
    </p:spTree>
    <p:extLst>
      <p:ext uri="{BB962C8B-B14F-4D97-AF65-F5344CB8AC3E}">
        <p14:creationId xmlns:p14="http://schemas.microsoft.com/office/powerpoint/2010/main" val="2291161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FF44AFE-FDB1-43A4-97C9-A5140AD6E8BD}" type="datetime1">
              <a:rPr lang="en-US"/>
              <a:pPr>
                <a:defRPr/>
              </a:pPr>
              <a:t>6/7/2018</a:t>
            </a:fld>
            <a:endParaRPr lang="en-US" dirty="0"/>
          </a:p>
        </p:txBody>
      </p:sp>
      <p:sp>
        <p:nvSpPr>
          <p:cNvPr id="5" name="Rectangle 6"/>
          <p:cNvSpPr>
            <a:spLocks noGrp="1" noChangeArrowheads="1"/>
          </p:cNvSpPr>
          <p:nvPr>
            <p:ph type="sldNum" sz="quarter" idx="11"/>
          </p:nvPr>
        </p:nvSpPr>
        <p:spPr>
          <a:ln/>
        </p:spPr>
        <p:txBody>
          <a:bodyPr/>
          <a:lstStyle>
            <a:lvl1pPr>
              <a:defRPr/>
            </a:lvl1pPr>
          </a:lstStyle>
          <a:p>
            <a:fld id="{4FE7CE2F-39AB-4202-A3BF-AFC2FC8FCBB8}" type="slidenum">
              <a:rPr lang="en-US" altLang="en-US"/>
              <a:pPr/>
              <a:t>‹#›</a:t>
            </a:fld>
            <a:endParaRPr lang="en-US" altLang="en-US"/>
          </a:p>
        </p:txBody>
      </p:sp>
    </p:spTree>
    <p:extLst>
      <p:ext uri="{BB962C8B-B14F-4D97-AF65-F5344CB8AC3E}">
        <p14:creationId xmlns:p14="http://schemas.microsoft.com/office/powerpoint/2010/main" val="2464493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76400"/>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A3E72A7B-6821-4176-9DB5-E0935620F65C}" type="datetime1">
              <a:rPr lang="en-US"/>
              <a:pPr>
                <a:defRPr/>
              </a:pPr>
              <a:t>6/7/2018</a:t>
            </a:fld>
            <a:endParaRPr lang="en-US" dirty="0"/>
          </a:p>
        </p:txBody>
      </p:sp>
      <p:sp>
        <p:nvSpPr>
          <p:cNvPr id="6" name="Rectangle 6"/>
          <p:cNvSpPr>
            <a:spLocks noGrp="1" noChangeArrowheads="1"/>
          </p:cNvSpPr>
          <p:nvPr>
            <p:ph type="sldNum" sz="quarter" idx="11"/>
          </p:nvPr>
        </p:nvSpPr>
        <p:spPr>
          <a:ln/>
        </p:spPr>
        <p:txBody>
          <a:bodyPr/>
          <a:lstStyle>
            <a:lvl1pPr>
              <a:defRPr/>
            </a:lvl1pPr>
          </a:lstStyle>
          <a:p>
            <a:fld id="{68E88115-F0F3-4BCB-9069-D119B72F2FEB}" type="slidenum">
              <a:rPr lang="en-US" altLang="en-US"/>
              <a:pPr/>
              <a:t>‹#›</a:t>
            </a:fld>
            <a:endParaRPr lang="en-US" altLang="en-US"/>
          </a:p>
        </p:txBody>
      </p:sp>
    </p:spTree>
    <p:extLst>
      <p:ext uri="{BB962C8B-B14F-4D97-AF65-F5344CB8AC3E}">
        <p14:creationId xmlns:p14="http://schemas.microsoft.com/office/powerpoint/2010/main" val="589432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572000" y="1600200"/>
            <a:ext cx="3810000" cy="4114800"/>
          </a:xfrm>
        </p:spPr>
        <p:txBody>
          <a:bodyPr/>
          <a:lstStyle/>
          <a:p>
            <a:pPr lvl="0"/>
            <a:endParaRPr lang="en-US" noProof="0" dirty="0" smtClean="0"/>
          </a:p>
        </p:txBody>
      </p:sp>
      <p:sp>
        <p:nvSpPr>
          <p:cNvPr id="5" name="Footer Placeholder 4"/>
          <p:cNvSpPr>
            <a:spLocks noGrp="1" noChangeArrowheads="1"/>
          </p:cNvSpPr>
          <p:nvPr>
            <p:ph type="ftr" sz="quarter" idx="10"/>
          </p:nvPr>
        </p:nvSpPr>
        <p:spPr>
          <a:xfrm>
            <a:off x="2286000" y="6248400"/>
            <a:ext cx="4495800" cy="457200"/>
          </a:xfrm>
          <a:prstGeom prst="rect">
            <a:avLst/>
          </a:prstGeom>
        </p:spPr>
        <p:txBody>
          <a:bodyPr/>
          <a:lstStyle>
            <a:lvl1pPr eaLnBrk="1" hangingPunct="1">
              <a:defRPr>
                <a:latin typeface="Arial" charset="0"/>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fld id="{CD239C31-D25B-4C5F-A43E-0B08BDB788EF}" type="slidenum">
              <a:rPr lang="en-US" altLang="en-US"/>
              <a:pPr/>
              <a:t>‹#›</a:t>
            </a:fld>
            <a:endParaRPr lang="en-US" altLang="en-US"/>
          </a:p>
        </p:txBody>
      </p:sp>
    </p:spTree>
    <p:extLst>
      <p:ext uri="{BB962C8B-B14F-4D97-AF65-F5344CB8AC3E}">
        <p14:creationId xmlns:p14="http://schemas.microsoft.com/office/powerpoint/2010/main" val="322898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3059C36-968C-49B5-B52B-816448E73671}" type="datetime1">
              <a:rPr lang="en-US"/>
              <a:pPr>
                <a:defRPr/>
              </a:pPr>
              <a:t>6/7/2018</a:t>
            </a:fld>
            <a:endParaRPr lang="en-US" dirty="0"/>
          </a:p>
        </p:txBody>
      </p:sp>
      <p:sp>
        <p:nvSpPr>
          <p:cNvPr id="5" name="Rectangle 6"/>
          <p:cNvSpPr>
            <a:spLocks noGrp="1" noChangeArrowheads="1"/>
          </p:cNvSpPr>
          <p:nvPr>
            <p:ph type="sldNum" sz="quarter" idx="11"/>
          </p:nvPr>
        </p:nvSpPr>
        <p:spPr>
          <a:ln/>
        </p:spPr>
        <p:txBody>
          <a:bodyPr/>
          <a:lstStyle>
            <a:lvl1pPr>
              <a:defRPr/>
            </a:lvl1pPr>
          </a:lstStyle>
          <a:p>
            <a:fld id="{A95B66D6-A7F8-4564-8E64-99DF390F5908}" type="slidenum">
              <a:rPr lang="en-US" altLang="en-US"/>
              <a:pPr/>
              <a:t>‹#›</a:t>
            </a:fld>
            <a:endParaRPr lang="en-US" altLang="en-US"/>
          </a:p>
        </p:txBody>
      </p:sp>
    </p:spTree>
    <p:extLst>
      <p:ext uri="{BB962C8B-B14F-4D97-AF65-F5344CB8AC3E}">
        <p14:creationId xmlns:p14="http://schemas.microsoft.com/office/powerpoint/2010/main" val="4148871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4B4AD66-763A-4217-BFCB-C9FA8245EFC5}" type="datetime1">
              <a:rPr lang="en-US"/>
              <a:pPr>
                <a:defRPr/>
              </a:pPr>
              <a:t>6/7/2018</a:t>
            </a:fld>
            <a:endParaRPr lang="en-US" dirty="0"/>
          </a:p>
        </p:txBody>
      </p:sp>
      <p:sp>
        <p:nvSpPr>
          <p:cNvPr id="5" name="Rectangle 6"/>
          <p:cNvSpPr>
            <a:spLocks noGrp="1" noChangeArrowheads="1"/>
          </p:cNvSpPr>
          <p:nvPr>
            <p:ph type="sldNum" sz="quarter" idx="11"/>
          </p:nvPr>
        </p:nvSpPr>
        <p:spPr>
          <a:ln/>
        </p:spPr>
        <p:txBody>
          <a:bodyPr/>
          <a:lstStyle>
            <a:lvl1pPr>
              <a:defRPr/>
            </a:lvl1pPr>
          </a:lstStyle>
          <a:p>
            <a:fld id="{C49C6AA1-A208-456A-AE10-80F799BA62F5}" type="slidenum">
              <a:rPr lang="en-US" altLang="en-US"/>
              <a:pPr/>
              <a:t>‹#›</a:t>
            </a:fld>
            <a:endParaRPr lang="en-US" altLang="en-US"/>
          </a:p>
        </p:txBody>
      </p:sp>
    </p:spTree>
    <p:extLst>
      <p:ext uri="{BB962C8B-B14F-4D97-AF65-F5344CB8AC3E}">
        <p14:creationId xmlns:p14="http://schemas.microsoft.com/office/powerpoint/2010/main" val="158817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2C686FF-3925-4792-B861-A8820BB3FB8D}" type="datetime1">
              <a:rPr lang="en-US"/>
              <a:pPr>
                <a:defRPr/>
              </a:pPr>
              <a:t>6/7/2018</a:t>
            </a:fld>
            <a:endParaRPr lang="en-US" dirty="0"/>
          </a:p>
        </p:txBody>
      </p:sp>
      <p:sp>
        <p:nvSpPr>
          <p:cNvPr id="6" name="Rectangle 6"/>
          <p:cNvSpPr>
            <a:spLocks noGrp="1" noChangeArrowheads="1"/>
          </p:cNvSpPr>
          <p:nvPr>
            <p:ph type="sldNum" sz="quarter" idx="11"/>
          </p:nvPr>
        </p:nvSpPr>
        <p:spPr>
          <a:ln/>
        </p:spPr>
        <p:txBody>
          <a:bodyPr/>
          <a:lstStyle>
            <a:lvl1pPr>
              <a:defRPr/>
            </a:lvl1pPr>
          </a:lstStyle>
          <a:p>
            <a:fld id="{DB0B9F22-FE5F-4560-BA5F-E3C57E67F456}" type="slidenum">
              <a:rPr lang="en-US" altLang="en-US"/>
              <a:pPr/>
              <a:t>‹#›</a:t>
            </a:fld>
            <a:endParaRPr lang="en-US" altLang="en-US"/>
          </a:p>
        </p:txBody>
      </p:sp>
    </p:spTree>
    <p:extLst>
      <p:ext uri="{BB962C8B-B14F-4D97-AF65-F5344CB8AC3E}">
        <p14:creationId xmlns:p14="http://schemas.microsoft.com/office/powerpoint/2010/main" val="4140463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63EB488-29B2-4B64-B663-B731A21A8BF0}" type="datetime1">
              <a:rPr lang="en-US"/>
              <a:pPr>
                <a:defRPr/>
              </a:pPr>
              <a:t>6/7/2018</a:t>
            </a:fld>
            <a:endParaRPr lang="en-US" dirty="0"/>
          </a:p>
        </p:txBody>
      </p:sp>
      <p:sp>
        <p:nvSpPr>
          <p:cNvPr id="8" name="Rectangle 6"/>
          <p:cNvSpPr>
            <a:spLocks noGrp="1" noChangeArrowheads="1"/>
          </p:cNvSpPr>
          <p:nvPr>
            <p:ph type="sldNum" sz="quarter" idx="11"/>
          </p:nvPr>
        </p:nvSpPr>
        <p:spPr>
          <a:ln/>
        </p:spPr>
        <p:txBody>
          <a:bodyPr/>
          <a:lstStyle>
            <a:lvl1pPr>
              <a:defRPr/>
            </a:lvl1pPr>
          </a:lstStyle>
          <a:p>
            <a:fld id="{FF4510B7-70DD-4A2B-858E-C18C56CC0377}" type="slidenum">
              <a:rPr lang="en-US" altLang="en-US"/>
              <a:pPr/>
              <a:t>‹#›</a:t>
            </a:fld>
            <a:endParaRPr lang="en-US" altLang="en-US"/>
          </a:p>
        </p:txBody>
      </p:sp>
    </p:spTree>
    <p:extLst>
      <p:ext uri="{BB962C8B-B14F-4D97-AF65-F5344CB8AC3E}">
        <p14:creationId xmlns:p14="http://schemas.microsoft.com/office/powerpoint/2010/main" val="3935673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20A2040A-92E8-4108-880A-CD969F88B1D2}" type="datetime1">
              <a:rPr lang="en-US"/>
              <a:pPr>
                <a:defRPr/>
              </a:pPr>
              <a:t>6/7/2018</a:t>
            </a:fld>
            <a:endParaRPr lang="en-US" dirty="0"/>
          </a:p>
        </p:txBody>
      </p:sp>
      <p:sp>
        <p:nvSpPr>
          <p:cNvPr id="4" name="Rectangle 6"/>
          <p:cNvSpPr>
            <a:spLocks noGrp="1" noChangeArrowheads="1"/>
          </p:cNvSpPr>
          <p:nvPr>
            <p:ph type="sldNum" sz="quarter" idx="11"/>
          </p:nvPr>
        </p:nvSpPr>
        <p:spPr>
          <a:ln/>
        </p:spPr>
        <p:txBody>
          <a:bodyPr/>
          <a:lstStyle>
            <a:lvl1pPr>
              <a:defRPr/>
            </a:lvl1pPr>
          </a:lstStyle>
          <a:p>
            <a:fld id="{7274AA22-2BCC-43A3-950C-76C560DECB8D}" type="slidenum">
              <a:rPr lang="en-US" altLang="en-US"/>
              <a:pPr/>
              <a:t>‹#›</a:t>
            </a:fld>
            <a:endParaRPr lang="en-US" altLang="en-US"/>
          </a:p>
        </p:txBody>
      </p:sp>
    </p:spTree>
    <p:extLst>
      <p:ext uri="{BB962C8B-B14F-4D97-AF65-F5344CB8AC3E}">
        <p14:creationId xmlns:p14="http://schemas.microsoft.com/office/powerpoint/2010/main" val="2298385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E592A54-93AF-45D7-8E8E-09729C0E0530}" type="datetime1">
              <a:rPr lang="en-US"/>
              <a:pPr>
                <a:defRPr/>
              </a:pPr>
              <a:t>6/7/2018</a:t>
            </a:fld>
            <a:endParaRPr lang="en-US" dirty="0"/>
          </a:p>
        </p:txBody>
      </p:sp>
      <p:sp>
        <p:nvSpPr>
          <p:cNvPr id="3" name="Rectangle 6"/>
          <p:cNvSpPr>
            <a:spLocks noGrp="1" noChangeArrowheads="1"/>
          </p:cNvSpPr>
          <p:nvPr>
            <p:ph type="sldNum" sz="quarter" idx="11"/>
          </p:nvPr>
        </p:nvSpPr>
        <p:spPr>
          <a:ln/>
        </p:spPr>
        <p:txBody>
          <a:bodyPr/>
          <a:lstStyle>
            <a:lvl1pPr>
              <a:defRPr/>
            </a:lvl1pPr>
          </a:lstStyle>
          <a:p>
            <a:fld id="{838D91A3-6C6D-4401-8C94-F398EF48F8AF}" type="slidenum">
              <a:rPr lang="en-US" altLang="en-US"/>
              <a:pPr/>
              <a:t>‹#›</a:t>
            </a:fld>
            <a:endParaRPr lang="en-US" altLang="en-US"/>
          </a:p>
        </p:txBody>
      </p:sp>
    </p:spTree>
    <p:extLst>
      <p:ext uri="{BB962C8B-B14F-4D97-AF65-F5344CB8AC3E}">
        <p14:creationId xmlns:p14="http://schemas.microsoft.com/office/powerpoint/2010/main" val="1122090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8B70211-6A43-408D-AF26-29A877B284B9}" type="datetime1">
              <a:rPr lang="en-US"/>
              <a:pPr>
                <a:defRPr/>
              </a:pPr>
              <a:t>6/7/2018</a:t>
            </a:fld>
            <a:endParaRPr lang="en-US" dirty="0"/>
          </a:p>
        </p:txBody>
      </p:sp>
      <p:sp>
        <p:nvSpPr>
          <p:cNvPr id="6" name="Rectangle 6"/>
          <p:cNvSpPr>
            <a:spLocks noGrp="1" noChangeArrowheads="1"/>
          </p:cNvSpPr>
          <p:nvPr>
            <p:ph type="sldNum" sz="quarter" idx="11"/>
          </p:nvPr>
        </p:nvSpPr>
        <p:spPr>
          <a:ln/>
        </p:spPr>
        <p:txBody>
          <a:bodyPr/>
          <a:lstStyle>
            <a:lvl1pPr>
              <a:defRPr/>
            </a:lvl1pPr>
          </a:lstStyle>
          <a:p>
            <a:fld id="{ECB38C33-099C-4D9D-A361-E8E5B2E1A134}" type="slidenum">
              <a:rPr lang="en-US" altLang="en-US"/>
              <a:pPr/>
              <a:t>‹#›</a:t>
            </a:fld>
            <a:endParaRPr lang="en-US" altLang="en-US"/>
          </a:p>
        </p:txBody>
      </p:sp>
    </p:spTree>
    <p:extLst>
      <p:ext uri="{BB962C8B-B14F-4D97-AF65-F5344CB8AC3E}">
        <p14:creationId xmlns:p14="http://schemas.microsoft.com/office/powerpoint/2010/main" val="4019956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CAA079E-A61D-4C79-98D8-292D3F851F51}" type="datetime1">
              <a:rPr lang="en-US"/>
              <a:pPr>
                <a:defRPr/>
              </a:pPr>
              <a:t>6/7/2018</a:t>
            </a:fld>
            <a:endParaRPr lang="en-US" dirty="0"/>
          </a:p>
        </p:txBody>
      </p:sp>
      <p:sp>
        <p:nvSpPr>
          <p:cNvPr id="6" name="Rectangle 6"/>
          <p:cNvSpPr>
            <a:spLocks noGrp="1" noChangeArrowheads="1"/>
          </p:cNvSpPr>
          <p:nvPr>
            <p:ph type="sldNum" sz="quarter" idx="11"/>
          </p:nvPr>
        </p:nvSpPr>
        <p:spPr>
          <a:ln/>
        </p:spPr>
        <p:txBody>
          <a:bodyPr/>
          <a:lstStyle>
            <a:lvl1pPr>
              <a:defRPr/>
            </a:lvl1pPr>
          </a:lstStyle>
          <a:p>
            <a:fld id="{63416681-1F45-4FEA-900D-31C3044EA34E}" type="slidenum">
              <a:rPr lang="en-US" altLang="en-US"/>
              <a:pPr/>
              <a:t>‹#›</a:t>
            </a:fld>
            <a:endParaRPr lang="en-US" altLang="en-US"/>
          </a:p>
        </p:txBody>
      </p:sp>
    </p:spTree>
    <p:extLst>
      <p:ext uri="{BB962C8B-B14F-4D97-AF65-F5344CB8AC3E}">
        <p14:creationId xmlns:p14="http://schemas.microsoft.com/office/powerpoint/2010/main" val="3278283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76400"/>
            <a:ext cx="8229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665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800">
                <a:latin typeface="Arial" charset="0"/>
              </a:defRPr>
            </a:lvl1pPr>
          </a:lstStyle>
          <a:p>
            <a:pPr>
              <a:defRPr/>
            </a:pPr>
            <a:fld id="{0CA0CB82-C74F-4232-A8CD-9855F7D6123C}" type="datetime1">
              <a:rPr lang="en-US"/>
              <a:pPr>
                <a:defRPr/>
              </a:pPr>
              <a:t>6/7/2018</a:t>
            </a:fld>
            <a:endParaRPr lang="en-US" dirty="0"/>
          </a:p>
        </p:txBody>
      </p:sp>
      <p:sp>
        <p:nvSpPr>
          <p:cNvPr id="1030" name="Rectangle 6"/>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B4BD1BA4-14CD-4CB6-8781-EF9A4777830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 id="2147484235" r:id="rId13"/>
  </p:sldLayoutIdLst>
  <p:hf hdr="0" ft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Videos/Carbon%20Monoxide%20Gasoline%20Pump%20Barge%20fatality.mpg"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Videos/Painting%20Lighting%20Explosion%20FIre.mpg"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Videos/Confined%20Spaces%201-13.avi" TargetMode="External"/><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6.wmf"/><Relationship Id="rId4" Type="http://schemas.openxmlformats.org/officeDocument/2006/relationships/oleObject" Target="../embeddings/oleObject1.bin"/></Relationships>
</file>

<file path=ppt/slides/_rels/slide79.xml.rels><?xml version="1.0" encoding="UTF-8" standalone="yes"?>
<Relationships xmlns="http://schemas.openxmlformats.org/package/2006/relationships"><Relationship Id="rId3" Type="http://schemas.openxmlformats.org/officeDocument/2006/relationships/image" Target="../media/image88.tmp"/><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osha.gov/pls/oshaweb/owasrch.search_form?p_doc_type=STANDARDS&amp;p_toc_level=0&amp;p_keyvalue="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6.tmp"/><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Videos/303%20PreciousTime%20PAGE%20194.wmv"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9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5.tmp"/><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2"/>
          <p:cNvSpPr txBox="1">
            <a:spLocks noGrp="1"/>
          </p:cNvSpPr>
          <p:nvPr/>
        </p:nvSpPr>
        <p:spPr bwMode="auto">
          <a:xfrm>
            <a:off x="6934200" y="627380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400"/>
              <a:t>1</a:t>
            </a:r>
          </a:p>
        </p:txBody>
      </p:sp>
      <p:sp>
        <p:nvSpPr>
          <p:cNvPr id="5125" name="Rectangle 8"/>
          <p:cNvSpPr>
            <a:spLocks noChangeArrowheads="1"/>
          </p:cNvSpPr>
          <p:nvPr/>
        </p:nvSpPr>
        <p:spPr bwMode="auto">
          <a:xfrm>
            <a:off x="582613" y="5688013"/>
            <a:ext cx="8001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ja-JP" sz="900">
                <a:ea typeface="ＭＳ Ｐゴシック" pitchFamily="34" charset="-128"/>
              </a:rPr>
              <a:t>This material was produced under grant </a:t>
            </a:r>
            <a:r>
              <a:rPr lang="en-US" altLang="en-US" sz="900">
                <a:ea typeface="ＭＳ Ｐゴシック" pitchFamily="34" charset="-128"/>
              </a:rPr>
              <a:t>SH-29629-SH16 </a:t>
            </a:r>
            <a:r>
              <a:rPr lang="en-US" altLang="ja-JP" sz="900">
                <a:ea typeface="ＭＳ Ｐゴシック" pitchFamily="34" charset="-128"/>
              </a:rPr>
              <a:t> from the Occupational Safety and Health Administration, U.S. Department of Labor.  It does not necessarily reflect the views or policies of the U.S. Department of Labor, nor does mention of trade names, commercial products or </a:t>
            </a:r>
          </a:p>
          <a:p>
            <a:pPr eaLnBrk="1" hangingPunct="1">
              <a:spcBef>
                <a:spcPct val="0"/>
              </a:spcBef>
              <a:buFontTx/>
              <a:buNone/>
            </a:pPr>
            <a:r>
              <a:rPr lang="en-US" altLang="ja-JP" sz="900">
                <a:ea typeface="ＭＳ Ｐゴシック" pitchFamily="34" charset="-128"/>
              </a:rPr>
              <a:t>organizations imply endorsement by the U.S. Government.</a:t>
            </a:r>
            <a:endParaRPr lang="en-US" altLang="en-US" sz="900"/>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hidden="1"/>
          <p:cNvSpPr>
            <a:spLocks noGrp="1"/>
          </p:cNvSpPr>
          <p:nvPr>
            <p:ph type="title"/>
          </p:nvPr>
        </p:nvSpPr>
        <p:spPr/>
        <p:txBody>
          <a:bodyPr/>
          <a:lstStyle/>
          <a:p>
            <a:r>
              <a:rPr lang="en-US" dirty="0" smtClean="0"/>
              <a:t>Intro page</a:t>
            </a:r>
            <a:endParaRPr lang="en-US" dirty="0"/>
          </a:p>
        </p:txBody>
      </p:sp>
      <p:sp>
        <p:nvSpPr>
          <p:cNvPr id="2" name="TextBox 1" title="text box"/>
          <p:cNvSpPr txBox="1"/>
          <p:nvPr/>
        </p:nvSpPr>
        <p:spPr>
          <a:xfrm>
            <a:off x="2743200" y="4343400"/>
            <a:ext cx="1676400" cy="461665"/>
          </a:xfrm>
          <a:prstGeom prst="rect">
            <a:avLst/>
          </a:prstGeom>
          <a:solidFill>
            <a:schemeClr val="tx1"/>
          </a:solidFill>
        </p:spPr>
        <p:txBody>
          <a:bodyPr wrap="square" rtlCol="0">
            <a:spAutoFit/>
          </a:bodyPr>
          <a:lstStyle/>
          <a:p>
            <a:r>
              <a:rPr lang="en-US" sz="2400" dirty="0" smtClean="0">
                <a:solidFill>
                  <a:schemeClr val="bg1"/>
                </a:solidFill>
              </a:rPr>
              <a:t>Developed</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33C1203-55C6-4311-BC71-D389F777A464}" type="slidenum">
              <a:rPr lang="en-US" altLang="en-US" sz="1400"/>
              <a:pPr>
                <a:spcBef>
                  <a:spcPct val="0"/>
                </a:spcBef>
                <a:buFontTx/>
                <a:buNone/>
              </a:pPr>
              <a:t>10</a:t>
            </a:fld>
            <a:endParaRPr lang="en-US" altLang="en-US" sz="1400"/>
          </a:p>
        </p:txBody>
      </p:sp>
      <p:sp>
        <p:nvSpPr>
          <p:cNvPr id="25603" name="Rectangle 2"/>
          <p:cNvSpPr>
            <a:spLocks noGrp="1" noChangeArrowheads="1"/>
          </p:cNvSpPr>
          <p:nvPr>
            <p:ph type="title"/>
          </p:nvPr>
        </p:nvSpPr>
        <p:spPr>
          <a:xfrm>
            <a:off x="381000" y="381000"/>
            <a:ext cx="8382000" cy="1143000"/>
          </a:xfrm>
        </p:spPr>
        <p:txBody>
          <a:bodyPr/>
          <a:lstStyle/>
          <a:p>
            <a:pPr algn="l"/>
            <a:r>
              <a:rPr lang="en-US" altLang="en-US" smtClean="0"/>
              <a:t>Terms – Adjacent Space</a:t>
            </a:r>
          </a:p>
        </p:txBody>
      </p:sp>
      <p:pic>
        <p:nvPicPr>
          <p:cNvPr id="25604" name="Picture 10" descr="Illustration of the many ship repair operations that require P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00200"/>
            <a:ext cx="6934200" cy="4405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CC33F191-B3BB-4B77-989B-F4FA862CCD8B}" type="slidenum">
              <a:rPr lang="en-US" altLang="en-US" sz="1400"/>
              <a:pPr>
                <a:spcBef>
                  <a:spcPct val="0"/>
                </a:spcBef>
                <a:buFontTx/>
                <a:buNone/>
              </a:pPr>
              <a:t>11</a:t>
            </a:fld>
            <a:endParaRPr lang="en-US" altLang="en-US" sz="1400"/>
          </a:p>
        </p:txBody>
      </p:sp>
      <p:sp>
        <p:nvSpPr>
          <p:cNvPr id="27651" name="Rectangle 2"/>
          <p:cNvSpPr>
            <a:spLocks noGrp="1" noChangeArrowheads="1"/>
          </p:cNvSpPr>
          <p:nvPr>
            <p:ph type="title"/>
          </p:nvPr>
        </p:nvSpPr>
        <p:spPr>
          <a:xfrm>
            <a:off x="457200" y="381000"/>
            <a:ext cx="8382000" cy="1143000"/>
          </a:xfrm>
        </p:spPr>
        <p:txBody>
          <a:bodyPr/>
          <a:lstStyle/>
          <a:p>
            <a:pPr algn="l"/>
            <a:r>
              <a:rPr lang="en-US" altLang="en-US" smtClean="0"/>
              <a:t>Terms – Competent Person</a:t>
            </a:r>
          </a:p>
        </p:txBody>
      </p:sp>
      <p:pic>
        <p:nvPicPr>
          <p:cNvPr id="5" name="Picture 5" title="Photo of a worker tesitng a confined sp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0"/>
            <a:ext cx="5929312" cy="4660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9FE61F5-08FA-40F6-B28D-81241398D0C4}" type="slidenum">
              <a:rPr lang="en-US" altLang="en-US" sz="1400"/>
              <a:pPr>
                <a:spcBef>
                  <a:spcPct val="0"/>
                </a:spcBef>
                <a:buFontTx/>
                <a:buNone/>
              </a:pPr>
              <a:t>12</a:t>
            </a:fld>
            <a:endParaRPr lang="en-US" altLang="en-US" sz="1400"/>
          </a:p>
        </p:txBody>
      </p:sp>
      <p:sp>
        <p:nvSpPr>
          <p:cNvPr id="29699" name="Rectangle 2"/>
          <p:cNvSpPr>
            <a:spLocks noGrp="1" noChangeArrowheads="1"/>
          </p:cNvSpPr>
          <p:nvPr>
            <p:ph type="title"/>
          </p:nvPr>
        </p:nvSpPr>
        <p:spPr>
          <a:xfrm>
            <a:off x="457200" y="381000"/>
            <a:ext cx="8382000" cy="1143000"/>
          </a:xfrm>
        </p:spPr>
        <p:txBody>
          <a:bodyPr/>
          <a:lstStyle/>
          <a:p>
            <a:pPr algn="l"/>
            <a:r>
              <a:rPr lang="en-US" altLang="en-US" smtClean="0"/>
              <a:t>Terms – Enclosed Space </a:t>
            </a:r>
          </a:p>
        </p:txBody>
      </p:sp>
      <p:sp>
        <p:nvSpPr>
          <p:cNvPr id="29700" name="AutoShape 6" descr="https://www.osha.gov/SLTC/etools/shipyard/shiprepair/images/confinedspace/srhw1.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9701" name="AutoShape 8" descr="https://www.osha.gov/SLTC/etools/shipyard/shiprepair/images/confinedspace/srhw1.jpg"/>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7" name="Picture 7" title="Image of an enclosed sp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00199"/>
            <a:ext cx="6840537" cy="4378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38AF3BA-C660-4976-B09F-5FC107AE04D4}" type="slidenum">
              <a:rPr lang="en-US" altLang="en-US" sz="1400"/>
              <a:pPr>
                <a:spcBef>
                  <a:spcPct val="0"/>
                </a:spcBef>
                <a:buFontTx/>
                <a:buNone/>
              </a:pPr>
              <a:t>13</a:t>
            </a:fld>
            <a:endParaRPr lang="en-US" altLang="en-US" sz="1400"/>
          </a:p>
        </p:txBody>
      </p:sp>
      <p:sp>
        <p:nvSpPr>
          <p:cNvPr id="31747" name="AutoShape 6" descr="http://www.optimumstores.com/media/catalog/product/cache/39/image/700x700/17f82f742ffe127f42dca9de82fb58b1/upload/3/bw_technologies_gasalertmax_xt_gas_detector.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1748" name="AutoShape 9" descr="http://ep.yimg.com/ca/I/yhst-129433979619958_2269_860458275"/>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1750" name="Title 1"/>
          <p:cNvSpPr>
            <a:spLocks noGrp="1"/>
          </p:cNvSpPr>
          <p:nvPr>
            <p:ph type="title"/>
          </p:nvPr>
        </p:nvSpPr>
        <p:spPr/>
        <p:txBody>
          <a:bodyPr/>
          <a:lstStyle/>
          <a:p>
            <a:r>
              <a:rPr lang="en-US" altLang="en-US" smtClean="0"/>
              <a:t>Terms- Atmospheric Testing</a:t>
            </a:r>
          </a:p>
        </p:txBody>
      </p:sp>
      <p:pic>
        <p:nvPicPr>
          <p:cNvPr id="7" name="Picture 7" title="Photo of an atmospheric te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477" y="1828800"/>
            <a:ext cx="5584825" cy="3732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E7DF75E-FE70-401F-8F6A-34EB64CDCBEC}" type="slidenum">
              <a:rPr lang="en-US" altLang="en-US" sz="1400"/>
              <a:pPr>
                <a:spcBef>
                  <a:spcPct val="0"/>
                </a:spcBef>
                <a:buFontTx/>
                <a:buNone/>
              </a:pPr>
              <a:t>14</a:t>
            </a:fld>
            <a:endParaRPr lang="en-US" altLang="en-US" sz="1400"/>
          </a:p>
        </p:txBody>
      </p:sp>
      <p:sp>
        <p:nvSpPr>
          <p:cNvPr id="33795" name="Rectangle 2"/>
          <p:cNvSpPr>
            <a:spLocks noGrp="1" noChangeArrowheads="1"/>
          </p:cNvSpPr>
          <p:nvPr>
            <p:ph type="title"/>
          </p:nvPr>
        </p:nvSpPr>
        <p:spPr>
          <a:xfrm>
            <a:off x="457200" y="381000"/>
            <a:ext cx="8382000" cy="1143000"/>
          </a:xfrm>
        </p:spPr>
        <p:txBody>
          <a:bodyPr/>
          <a:lstStyle/>
          <a:p>
            <a:pPr algn="l"/>
            <a:r>
              <a:rPr lang="en-US" altLang="en-US" smtClean="0"/>
              <a:t>Terms - IDLH</a:t>
            </a:r>
          </a:p>
        </p:txBody>
      </p:sp>
      <p:pic>
        <p:nvPicPr>
          <p:cNvPr id="6" name="Picture 5" title="Photo of a local exhaust ventilation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7337425" cy="4610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algn="l"/>
            <a:r>
              <a:rPr lang="en-US" altLang="en-US" smtClean="0"/>
              <a:t>Terms - LEL</a:t>
            </a:r>
          </a:p>
        </p:txBody>
      </p:sp>
      <p:sp>
        <p:nvSpPr>
          <p:cNvPr id="3584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C7E97521-D62F-45EC-84CA-EDF5A06480E1}" type="slidenum">
              <a:rPr lang="en-US" altLang="en-US" sz="1400"/>
              <a:pPr>
                <a:spcBef>
                  <a:spcPct val="0"/>
                </a:spcBef>
                <a:buFontTx/>
                <a:buNone/>
              </a:pPr>
              <a:t>15</a:t>
            </a:fld>
            <a:endParaRPr lang="en-US" altLang="en-US" sz="1400"/>
          </a:p>
        </p:txBody>
      </p:sp>
      <p:pic>
        <p:nvPicPr>
          <p:cNvPr id="5" name="Picture 5" title="Image of a lower explosive lim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00200"/>
            <a:ext cx="7218363" cy="41386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97372AD-D432-4419-8865-D798E05375B0}" type="slidenum">
              <a:rPr lang="en-US" altLang="en-US" sz="1400"/>
              <a:pPr>
                <a:spcBef>
                  <a:spcPct val="0"/>
                </a:spcBef>
                <a:buFontTx/>
                <a:buNone/>
              </a:pPr>
              <a:t>16</a:t>
            </a:fld>
            <a:endParaRPr lang="en-US" altLang="en-US" sz="1400"/>
          </a:p>
        </p:txBody>
      </p:sp>
      <p:sp>
        <p:nvSpPr>
          <p:cNvPr id="37891" name="Rectangle 2"/>
          <p:cNvSpPr>
            <a:spLocks noGrp="1" noChangeArrowheads="1"/>
          </p:cNvSpPr>
          <p:nvPr>
            <p:ph type="title"/>
          </p:nvPr>
        </p:nvSpPr>
        <p:spPr>
          <a:xfrm>
            <a:off x="457200" y="381000"/>
            <a:ext cx="8382000" cy="1143000"/>
          </a:xfrm>
        </p:spPr>
        <p:txBody>
          <a:bodyPr/>
          <a:lstStyle/>
          <a:p>
            <a:pPr algn="l"/>
            <a:r>
              <a:rPr lang="en-US" altLang="en-US" smtClean="0"/>
              <a:t>Terms – Safe For Hot Work</a:t>
            </a:r>
          </a:p>
        </p:txBody>
      </p:sp>
      <p:pic>
        <p:nvPicPr>
          <p:cNvPr id="5" name="Picture 5" title="Photo of a safe for hot work f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404" y="1447800"/>
            <a:ext cx="6953250" cy="4638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E7E22C6-65F1-4454-B05E-ABF826FAF1B3}" type="slidenum">
              <a:rPr lang="en-US" altLang="en-US" sz="1400"/>
              <a:pPr>
                <a:spcBef>
                  <a:spcPct val="0"/>
                </a:spcBef>
                <a:buFontTx/>
                <a:buNone/>
              </a:pPr>
              <a:t>17</a:t>
            </a:fld>
            <a:endParaRPr lang="en-US" altLang="en-US" sz="1400"/>
          </a:p>
        </p:txBody>
      </p:sp>
      <p:sp>
        <p:nvSpPr>
          <p:cNvPr id="39939"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altLang="en-US" smtClean="0"/>
              <a:t>Defining Confined Spaces </a:t>
            </a:r>
          </a:p>
        </p:txBody>
      </p:sp>
      <p:pic>
        <p:nvPicPr>
          <p:cNvPr id="39940" name="Picture 3" descr="82042J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76400"/>
            <a:ext cx="5943600" cy="4300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5778EB6F-311E-4E23-8A91-5DA84A24871A}" type="slidenum">
              <a:rPr lang="en-US" altLang="en-US" sz="1400"/>
              <a:pPr>
                <a:spcBef>
                  <a:spcPct val="0"/>
                </a:spcBef>
                <a:buFontTx/>
                <a:buNone/>
              </a:pPr>
              <a:t>18</a:t>
            </a:fld>
            <a:endParaRPr lang="en-US" altLang="en-US" sz="1400"/>
          </a:p>
        </p:txBody>
      </p:sp>
      <p:sp>
        <p:nvSpPr>
          <p:cNvPr id="41987"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altLang="en-US" smtClean="0"/>
              <a:t>Recognizing a Confined Space</a:t>
            </a:r>
          </a:p>
        </p:txBody>
      </p:sp>
      <p:sp>
        <p:nvSpPr>
          <p:cNvPr id="41988" name="AutoShape 2" descr="http://www.hasgoe.com/images/slides/Confined%20Space%20Trained_opt.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6" name="Picture 6" title="Photo of an enterance to a confined sp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1568" y="1524000"/>
            <a:ext cx="5819775" cy="4397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5DF2F0D5-3D26-4C66-8C29-E1E2DAD50500}" type="slidenum">
              <a:rPr lang="en-US" altLang="en-US" sz="1400"/>
              <a:pPr>
                <a:spcBef>
                  <a:spcPct val="0"/>
                </a:spcBef>
                <a:buFontTx/>
                <a:buNone/>
              </a:pPr>
              <a:t>19</a:t>
            </a:fld>
            <a:endParaRPr lang="en-US" altLang="en-US" sz="1400"/>
          </a:p>
        </p:txBody>
      </p:sp>
      <p:sp>
        <p:nvSpPr>
          <p:cNvPr id="44035"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altLang="en-US" smtClean="0"/>
              <a:t>Where Are They Found</a:t>
            </a:r>
          </a:p>
        </p:txBody>
      </p:sp>
      <p:pic>
        <p:nvPicPr>
          <p:cNvPr id="5" name="Picture 5" title="Image of a common shipboard confined spa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09991"/>
            <a:ext cx="7077076" cy="4743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CAAAF429-C509-4704-8EA7-30A6B1CC1028}" type="slidenum">
              <a:rPr lang="en-US" altLang="en-US" sz="1400"/>
              <a:pPr>
                <a:spcBef>
                  <a:spcPct val="0"/>
                </a:spcBef>
                <a:buFontTx/>
                <a:buNone/>
              </a:pPr>
              <a:t>2</a:t>
            </a:fld>
            <a:endParaRPr lang="en-US" altLang="en-US" sz="1400"/>
          </a:p>
        </p:txBody>
      </p:sp>
      <p:pic>
        <p:nvPicPr>
          <p:cNvPr id="9220" name="Picture 3" descr="Figure 1: Vessel cross s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00200"/>
            <a:ext cx="6400800" cy="4438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title="Text Box - Introduction"/>
          <p:cNvSpPr>
            <a:spLocks noGrp="1"/>
          </p:cNvSpPr>
          <p:nvPr>
            <p:ph type="title"/>
          </p:nvPr>
        </p:nvSpPr>
        <p:spPr>
          <a:xfrm>
            <a:off x="457200" y="152400"/>
            <a:ext cx="8229600" cy="1143000"/>
          </a:xfrm>
        </p:spPr>
        <p:txBody>
          <a:bodyPr/>
          <a:lstStyle/>
          <a:p>
            <a:r>
              <a:rPr lang="en-US" altLang="en-US" dirty="0"/>
              <a:t>Working In and Around Confined </a:t>
            </a:r>
            <a:r>
              <a:rPr lang="en-US" altLang="en-US" dirty="0" smtClean="0"/>
              <a:t>Spaces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1527425-989A-4D60-96A3-1FA4BF3BE571}" type="slidenum">
              <a:rPr lang="en-US" altLang="en-US" sz="1400"/>
              <a:pPr>
                <a:spcBef>
                  <a:spcPct val="0"/>
                </a:spcBef>
                <a:buFontTx/>
                <a:buNone/>
              </a:pPr>
              <a:t>20</a:t>
            </a:fld>
            <a:endParaRPr lang="en-US" altLang="en-US" sz="1400"/>
          </a:p>
        </p:txBody>
      </p:sp>
      <p:sp>
        <p:nvSpPr>
          <p:cNvPr id="46083" name="Rectangle 2"/>
          <p:cNvSpPr>
            <a:spLocks noGrp="1" noChangeArrowheads="1"/>
          </p:cNvSpPr>
          <p:nvPr>
            <p:ph type="title"/>
          </p:nvPr>
        </p:nvSpPr>
        <p:spPr>
          <a:xfrm>
            <a:off x="457200" y="381000"/>
            <a:ext cx="8382000" cy="1143000"/>
          </a:xfrm>
        </p:spPr>
        <p:txBody>
          <a:bodyPr/>
          <a:lstStyle/>
          <a:p>
            <a:pPr algn="l"/>
            <a:r>
              <a:rPr lang="en-US" altLang="en-US" smtClean="0"/>
              <a:t>Why Go Into A Confined Space?</a:t>
            </a:r>
          </a:p>
        </p:txBody>
      </p:sp>
      <p:pic>
        <p:nvPicPr>
          <p:cNvPr id="5" name="Picture 5" title="Photo of an enterance to a confined sp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790596"/>
            <a:ext cx="6376987" cy="4332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3FCECB4-C687-45E7-BA25-C4C84899BA8F}" type="slidenum">
              <a:rPr lang="en-US" altLang="en-US" sz="1400"/>
              <a:pPr>
                <a:spcBef>
                  <a:spcPct val="0"/>
                </a:spcBef>
                <a:buFontTx/>
                <a:buNone/>
              </a:pPr>
              <a:t>21</a:t>
            </a:fld>
            <a:endParaRPr lang="en-US" altLang="en-US" sz="1400"/>
          </a:p>
        </p:txBody>
      </p:sp>
      <p:pic>
        <p:nvPicPr>
          <p:cNvPr id="48132" name="Picture 3" descr="Figure 1: Vessel cross s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00200"/>
            <a:ext cx="6400800" cy="4438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57200" y="228600"/>
            <a:ext cx="8229600" cy="1143000"/>
          </a:xfrm>
        </p:spPr>
        <p:txBody>
          <a:bodyPr/>
          <a:lstStyle/>
          <a:p>
            <a:r>
              <a:rPr lang="en-US" altLang="en-US" dirty="0"/>
              <a:t>General Hazards in Confined </a:t>
            </a:r>
            <a:r>
              <a:rPr lang="en-US" altLang="en-US" dirty="0" smtClean="0"/>
              <a:t>Spaces</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C8E14557-33EE-4C90-9A47-155847F3B860}" type="slidenum">
              <a:rPr lang="en-US" altLang="en-US" sz="1400"/>
              <a:pPr>
                <a:spcBef>
                  <a:spcPct val="0"/>
                </a:spcBef>
                <a:buFontTx/>
                <a:buNone/>
              </a:pPr>
              <a:t>22</a:t>
            </a:fld>
            <a:endParaRPr lang="en-US" altLang="en-US" sz="1400"/>
          </a:p>
        </p:txBody>
      </p:sp>
      <p:sp>
        <p:nvSpPr>
          <p:cNvPr id="50179" name="Rectangle 2"/>
          <p:cNvSpPr>
            <a:spLocks noGrp="1" noChangeArrowheads="1"/>
          </p:cNvSpPr>
          <p:nvPr>
            <p:ph type="title"/>
          </p:nvPr>
        </p:nvSpPr>
        <p:spPr>
          <a:xfrm>
            <a:off x="457200" y="381000"/>
            <a:ext cx="8382000" cy="1143000"/>
          </a:xfrm>
        </p:spPr>
        <p:txBody>
          <a:bodyPr/>
          <a:lstStyle/>
          <a:p>
            <a:pPr algn="l"/>
            <a:r>
              <a:rPr lang="en-US" altLang="en-US" smtClean="0"/>
              <a:t>Hazards</a:t>
            </a:r>
          </a:p>
        </p:txBody>
      </p:sp>
      <p:pic>
        <p:nvPicPr>
          <p:cNvPr id="5" name="Picture 5" title="Photo of a ship on 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80015"/>
            <a:ext cx="6564313" cy="411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5E26E135-37D8-4037-9760-88B813B36AD6}" type="slidenum">
              <a:rPr lang="en-US" altLang="en-US" sz="1400"/>
              <a:pPr>
                <a:spcBef>
                  <a:spcPct val="0"/>
                </a:spcBef>
                <a:buFontTx/>
                <a:buNone/>
              </a:pPr>
              <a:t>23</a:t>
            </a:fld>
            <a:endParaRPr lang="en-US" altLang="en-US" sz="1400"/>
          </a:p>
        </p:txBody>
      </p:sp>
      <p:sp>
        <p:nvSpPr>
          <p:cNvPr id="52227" name="Rectangle 2"/>
          <p:cNvSpPr>
            <a:spLocks noGrp="1" noChangeArrowheads="1"/>
          </p:cNvSpPr>
          <p:nvPr>
            <p:ph type="title"/>
          </p:nvPr>
        </p:nvSpPr>
        <p:spPr>
          <a:xfrm>
            <a:off x="0" y="381000"/>
            <a:ext cx="9144000" cy="1143000"/>
          </a:xfrm>
        </p:spPr>
        <p:txBody>
          <a:bodyPr/>
          <a:lstStyle/>
          <a:p>
            <a:pPr algn="l"/>
            <a:r>
              <a:rPr lang="en-US" altLang="en-US" smtClean="0">
                <a:solidFill>
                  <a:schemeClr val="tx1"/>
                </a:solidFill>
              </a:rPr>
              <a:t>  Physical and Atmospheric Hazards</a:t>
            </a:r>
          </a:p>
        </p:txBody>
      </p:sp>
      <p:pic>
        <p:nvPicPr>
          <p:cNvPr id="5" name="Picture 5" title="Photo of a worker testing a confined sp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0825"/>
            <a:ext cx="6596062" cy="4391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1C8AA58-C8FD-4A22-AB73-2F7D761BA1E9}" type="slidenum">
              <a:rPr lang="en-US" altLang="en-US" sz="1400">
                <a:solidFill>
                  <a:srgbClr val="000000"/>
                </a:solidFill>
              </a:rPr>
              <a:pPr>
                <a:spcBef>
                  <a:spcPct val="0"/>
                </a:spcBef>
                <a:buFontTx/>
                <a:buNone/>
              </a:pPr>
              <a:t>24</a:t>
            </a:fld>
            <a:endParaRPr lang="en-US" altLang="en-US" sz="1400">
              <a:solidFill>
                <a:srgbClr val="000000"/>
              </a:solidFill>
            </a:endParaRPr>
          </a:p>
        </p:txBody>
      </p:sp>
      <p:sp>
        <p:nvSpPr>
          <p:cNvPr id="54275"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Physical Hazards</a:t>
            </a:r>
          </a:p>
        </p:txBody>
      </p:sp>
      <p:sp>
        <p:nvSpPr>
          <p:cNvPr id="54276" name="AutoShape 5" descr="http://www.marineinsight.com/wp-content/uploads/2012/08/confined_space_rescue.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6" name="Picture 6" title="Photo of a confined space resc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676400"/>
            <a:ext cx="5522913" cy="4151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C16D42C-762E-4969-9D9E-E8CB31DF90EE}" type="slidenum">
              <a:rPr lang="en-US" altLang="en-US" sz="1400"/>
              <a:pPr>
                <a:spcBef>
                  <a:spcPct val="0"/>
                </a:spcBef>
                <a:buFontTx/>
                <a:buNone/>
              </a:pPr>
              <a:t>25</a:t>
            </a:fld>
            <a:endParaRPr lang="en-US" altLang="en-US" sz="1400"/>
          </a:p>
        </p:txBody>
      </p:sp>
      <p:sp>
        <p:nvSpPr>
          <p:cNvPr id="56323"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altLang="en-US" smtClean="0"/>
              <a:t>Heat Stress and Entrapment</a:t>
            </a:r>
            <a:br>
              <a:rPr lang="en-US" altLang="en-US" smtClean="0"/>
            </a:br>
            <a:r>
              <a:rPr lang="en-US" altLang="en-US" smtClean="0"/>
              <a:t>Confined Space Hazards</a:t>
            </a:r>
          </a:p>
        </p:txBody>
      </p:sp>
      <p:pic>
        <p:nvPicPr>
          <p:cNvPr id="5" name="Picture 5" title="Photo of a worker in a confined sp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432" y="1673225"/>
            <a:ext cx="7418388" cy="4398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ABC936D1-34DF-4BD6-B5C8-508B7A336578}" type="slidenum">
              <a:rPr lang="en-US" altLang="en-US" sz="1400">
                <a:solidFill>
                  <a:srgbClr val="000000"/>
                </a:solidFill>
              </a:rPr>
              <a:pPr>
                <a:spcBef>
                  <a:spcPct val="0"/>
                </a:spcBef>
                <a:buFontTx/>
                <a:buNone/>
              </a:pPr>
              <a:t>26</a:t>
            </a:fld>
            <a:endParaRPr lang="en-US" altLang="en-US" sz="1400">
              <a:solidFill>
                <a:srgbClr val="000000"/>
              </a:solidFill>
            </a:endParaRPr>
          </a:p>
        </p:txBody>
      </p:sp>
      <p:sp>
        <p:nvSpPr>
          <p:cNvPr id="58371"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Physical Hazards Exercise</a:t>
            </a:r>
          </a:p>
        </p:txBody>
      </p:sp>
      <p:sp>
        <p:nvSpPr>
          <p:cNvPr id="58372" name="AutoShape 5" descr="http://www.marineinsight.com/wp-content/uploads/2012/08/confined_space_rescue.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6" name="Picture 6" title="Photo of a confined space filled with 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81264"/>
            <a:ext cx="4440238" cy="43735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2E1FC3BA-6086-4A99-A069-B6344DAB953D}" type="slidenum">
              <a:rPr lang="en-US" altLang="en-US" sz="1400">
                <a:solidFill>
                  <a:srgbClr val="000000"/>
                </a:solidFill>
              </a:rPr>
              <a:pPr>
                <a:spcBef>
                  <a:spcPct val="0"/>
                </a:spcBef>
                <a:buFontTx/>
                <a:buNone/>
              </a:pPr>
              <a:t>27</a:t>
            </a:fld>
            <a:endParaRPr lang="en-US" altLang="en-US" sz="1400">
              <a:solidFill>
                <a:srgbClr val="000000"/>
              </a:solidFill>
            </a:endParaRPr>
          </a:p>
        </p:txBody>
      </p:sp>
      <p:sp>
        <p:nvSpPr>
          <p:cNvPr id="60419"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Atmospheric Hazards</a:t>
            </a:r>
            <a:br>
              <a:rPr lang="en-US" altLang="en-US" smtClean="0">
                <a:solidFill>
                  <a:schemeClr val="tx1"/>
                </a:solidFill>
              </a:rPr>
            </a:br>
            <a:r>
              <a:rPr lang="en-US" altLang="en-US" smtClean="0">
                <a:solidFill>
                  <a:schemeClr val="tx1"/>
                </a:solidFill>
              </a:rPr>
              <a:t>Fire and Explosion</a:t>
            </a:r>
          </a:p>
        </p:txBody>
      </p:sp>
      <p:pic>
        <p:nvPicPr>
          <p:cNvPr id="5" name="Picture 5" title="Photo of a ship on 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728" y="1914728"/>
            <a:ext cx="6686550" cy="4000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A3993A02-AFAE-440E-84DA-81B0FC88EF30}" type="slidenum">
              <a:rPr lang="en-US" altLang="en-US" sz="1400"/>
              <a:pPr>
                <a:spcBef>
                  <a:spcPct val="0"/>
                </a:spcBef>
                <a:buFontTx/>
                <a:buNone/>
              </a:pPr>
              <a:t>28</a:t>
            </a:fld>
            <a:endParaRPr lang="en-US" altLang="en-US" sz="1400"/>
          </a:p>
        </p:txBody>
      </p:sp>
      <p:sp>
        <p:nvSpPr>
          <p:cNvPr id="62467"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altLang="en-US" smtClean="0"/>
              <a:t>Atmospheric Hazards</a:t>
            </a:r>
            <a:br>
              <a:rPr lang="en-US" altLang="en-US" smtClean="0"/>
            </a:br>
            <a:r>
              <a:rPr lang="en-US" altLang="en-US" smtClean="0"/>
              <a:t>Toxic Fumes </a:t>
            </a:r>
          </a:p>
        </p:txBody>
      </p:sp>
      <p:pic>
        <p:nvPicPr>
          <p:cNvPr id="5" name="Picture 4" title="Image of a keep out toxic fumes sig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799" y="1828800"/>
            <a:ext cx="4238625" cy="40306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6F4B27C-39DF-45F5-866C-7E8B2F736943}" type="slidenum">
              <a:rPr lang="en-US" altLang="en-US" sz="1400">
                <a:solidFill>
                  <a:srgbClr val="000000"/>
                </a:solidFill>
              </a:rPr>
              <a:pPr>
                <a:spcBef>
                  <a:spcPct val="0"/>
                </a:spcBef>
                <a:buFontTx/>
                <a:buNone/>
              </a:pPr>
              <a:t>29</a:t>
            </a:fld>
            <a:endParaRPr lang="en-US" altLang="en-US" sz="1400">
              <a:solidFill>
                <a:srgbClr val="000000"/>
              </a:solidFill>
            </a:endParaRPr>
          </a:p>
        </p:txBody>
      </p:sp>
      <p:sp>
        <p:nvSpPr>
          <p:cNvPr id="64515"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Atmospheric Hazards Exercise</a:t>
            </a:r>
          </a:p>
        </p:txBody>
      </p:sp>
      <p:sp>
        <p:nvSpPr>
          <p:cNvPr id="64516" name="AutoShape 5" descr="http://www.marineinsight.com/wp-content/uploads/2012/08/confined_space_rescue.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6" name="Picture 6" title="Photo of a confined space filled with 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7199" y="1826215"/>
            <a:ext cx="4440237" cy="43735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81000" y="4763"/>
            <a:ext cx="8229600" cy="1143000"/>
          </a:xfrm>
        </p:spPr>
        <p:txBody>
          <a:bodyPr/>
          <a:lstStyle/>
          <a:p>
            <a:pPr algn="l"/>
            <a:r>
              <a:rPr lang="en-US" altLang="en-US" dirty="0" smtClean="0"/>
              <a:t>OSHA</a:t>
            </a:r>
          </a:p>
        </p:txBody>
      </p:sp>
      <p:sp>
        <p:nvSpPr>
          <p:cNvPr id="1126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56B98EA3-09AC-4F89-83D5-5A1D088589DA}" type="slidenum">
              <a:rPr lang="en-US" altLang="en-US" sz="1400"/>
              <a:pPr>
                <a:spcBef>
                  <a:spcPct val="0"/>
                </a:spcBef>
                <a:buFontTx/>
                <a:buNone/>
              </a:pPr>
              <a:t>3</a:t>
            </a:fld>
            <a:endParaRPr lang="en-US" altLang="en-US" sz="1400"/>
          </a:p>
        </p:txBody>
      </p:sp>
      <p:pic>
        <p:nvPicPr>
          <p:cNvPr id="11269" name="Picture 1" title="Image of the OSHA logo"/>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8663" y="1925638"/>
            <a:ext cx="7686675"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BA15C42-31C7-428A-B14E-8D183B49CFEF}" type="slidenum">
              <a:rPr lang="en-US" altLang="en-US" sz="1400">
                <a:solidFill>
                  <a:srgbClr val="000000"/>
                </a:solidFill>
              </a:rPr>
              <a:pPr>
                <a:spcBef>
                  <a:spcPct val="0"/>
                </a:spcBef>
                <a:buFontTx/>
                <a:buNone/>
              </a:pPr>
              <a:t>30</a:t>
            </a:fld>
            <a:endParaRPr lang="en-US" altLang="en-US" sz="1400">
              <a:solidFill>
                <a:srgbClr val="000000"/>
              </a:solidFill>
            </a:endParaRPr>
          </a:p>
        </p:txBody>
      </p:sp>
      <p:sp>
        <p:nvSpPr>
          <p:cNvPr id="66563" name="Rectangle 2"/>
          <p:cNvSpPr>
            <a:spLocks noGrp="1" noChangeArrowheads="1"/>
          </p:cNvSpPr>
          <p:nvPr>
            <p:ph type="title" idx="4294967295"/>
          </p:nvPr>
        </p:nvSpPr>
        <p:spPr/>
        <p:txBody>
          <a:bodyPr anchor="b"/>
          <a:lstStyle/>
          <a:p>
            <a:pPr algn="l"/>
            <a:r>
              <a:rPr lang="en-US" altLang="en-US" smtClean="0">
                <a:solidFill>
                  <a:schemeClr val="tx1"/>
                </a:solidFill>
              </a:rPr>
              <a:t>OSHA Asphyxiation Video</a:t>
            </a:r>
          </a:p>
        </p:txBody>
      </p:sp>
      <p:pic>
        <p:nvPicPr>
          <p:cNvPr id="66564" name="Picture 3" descr="MPj04310140000[1]">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600200"/>
            <a:ext cx="6781800" cy="4513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8A5E781-A5BD-422F-8D84-0CE3E1AADB2E}" type="slidenum">
              <a:rPr lang="en-US" altLang="en-US" sz="1400"/>
              <a:pPr>
                <a:spcBef>
                  <a:spcPct val="0"/>
                </a:spcBef>
                <a:buFontTx/>
                <a:buNone/>
              </a:pPr>
              <a:t>31</a:t>
            </a:fld>
            <a:endParaRPr lang="en-US" altLang="en-US" sz="1400"/>
          </a:p>
        </p:txBody>
      </p:sp>
      <p:sp>
        <p:nvSpPr>
          <p:cNvPr id="68611" name="Rectangle 2"/>
          <p:cNvSpPr>
            <a:spLocks noGrp="1" noChangeArrowheads="1"/>
          </p:cNvSpPr>
          <p:nvPr>
            <p:ph type="title"/>
          </p:nvPr>
        </p:nvSpPr>
        <p:spPr>
          <a:xfrm>
            <a:off x="457200" y="381000"/>
            <a:ext cx="8382000" cy="1143000"/>
          </a:xfrm>
        </p:spPr>
        <p:txBody>
          <a:bodyPr/>
          <a:lstStyle/>
          <a:p>
            <a:pPr algn="l"/>
            <a:r>
              <a:rPr lang="en-US" altLang="en-US" smtClean="0"/>
              <a:t>Confined Space Fatal Facts</a:t>
            </a:r>
          </a:p>
        </p:txBody>
      </p:sp>
      <p:pic>
        <p:nvPicPr>
          <p:cNvPr id="5" name="Picture 5" title="Photo of a danger keep out 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00200"/>
            <a:ext cx="5818187" cy="4367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C749B1E-000B-440E-AFE0-3A1011EA6FF5}" type="slidenum">
              <a:rPr lang="en-US" altLang="en-US" sz="1400"/>
              <a:pPr>
                <a:spcBef>
                  <a:spcPct val="0"/>
                </a:spcBef>
                <a:buFontTx/>
                <a:buNone/>
              </a:pPr>
              <a:t>32</a:t>
            </a:fld>
            <a:endParaRPr lang="en-US" altLang="en-US" sz="1400"/>
          </a:p>
        </p:txBody>
      </p:sp>
      <p:sp>
        <p:nvSpPr>
          <p:cNvPr id="70659" name="Rectangle 2"/>
          <p:cNvSpPr>
            <a:spLocks noGrp="1" noChangeArrowheads="1"/>
          </p:cNvSpPr>
          <p:nvPr>
            <p:ph type="title"/>
          </p:nvPr>
        </p:nvSpPr>
        <p:spPr>
          <a:xfrm>
            <a:off x="457200" y="381000"/>
            <a:ext cx="8382000" cy="1143000"/>
          </a:xfrm>
        </p:spPr>
        <p:txBody>
          <a:bodyPr/>
          <a:lstStyle/>
          <a:p>
            <a:pPr algn="l"/>
            <a:r>
              <a:rPr lang="en-US" altLang="en-US" smtClean="0"/>
              <a:t>Confined Space Exercise</a:t>
            </a:r>
          </a:p>
        </p:txBody>
      </p:sp>
      <p:pic>
        <p:nvPicPr>
          <p:cNvPr id="5" name="Picture 2" title="Photo of a confined space exerci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76400"/>
            <a:ext cx="5791200"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699E878-5309-4504-B991-4FDA738A2853}" type="slidenum">
              <a:rPr lang="en-US" altLang="en-US" sz="1400"/>
              <a:pPr>
                <a:spcBef>
                  <a:spcPct val="0"/>
                </a:spcBef>
                <a:buFontTx/>
                <a:buNone/>
              </a:pPr>
              <a:t>33</a:t>
            </a:fld>
            <a:endParaRPr lang="en-US" altLang="en-US" sz="1400"/>
          </a:p>
        </p:txBody>
      </p:sp>
      <p:sp>
        <p:nvSpPr>
          <p:cNvPr id="72707"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Safe Entry into a Confined Space</a:t>
            </a:r>
          </a:p>
        </p:txBody>
      </p:sp>
      <p:sp>
        <p:nvSpPr>
          <p:cNvPr id="72708" name="AutoShape 6" descr="http://img.nauticexpo.com/images_ne/photo-g/ship-round-deck-hatches-30089-321447.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6" name="Picture 6" title="Photo of a worker lifting a confined space h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24000"/>
            <a:ext cx="6338888" cy="4668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69D3BC8-7747-4488-B2E9-2AE2BE48F671}" type="slidenum">
              <a:rPr lang="en-US" altLang="en-US" sz="1400"/>
              <a:pPr>
                <a:spcBef>
                  <a:spcPct val="0"/>
                </a:spcBef>
                <a:buFontTx/>
                <a:buNone/>
              </a:pPr>
              <a:t>34</a:t>
            </a:fld>
            <a:endParaRPr lang="en-US" altLang="en-US" sz="1400"/>
          </a:p>
        </p:txBody>
      </p:sp>
      <p:pic>
        <p:nvPicPr>
          <p:cNvPr id="5" name="Picture 4" title="Photo of a worker entering a confined spa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1714500"/>
            <a:ext cx="6477000" cy="4340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501520" y="228600"/>
            <a:ext cx="8229600" cy="1143000"/>
          </a:xfrm>
        </p:spPr>
        <p:txBody>
          <a:bodyPr/>
          <a:lstStyle/>
          <a:p>
            <a:r>
              <a:rPr lang="en-US" altLang="en-US" dirty="0"/>
              <a:t>Safe Entry into Confined </a:t>
            </a:r>
            <a:r>
              <a:rPr lang="en-US" altLang="en-US" dirty="0" smtClean="0"/>
              <a:t>Spaces</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49FFA49-59EE-42C6-9A86-FEBC45C18B30}" type="slidenum">
              <a:rPr lang="en-US" altLang="en-US" sz="1400"/>
              <a:pPr>
                <a:spcBef>
                  <a:spcPct val="0"/>
                </a:spcBef>
                <a:buFontTx/>
                <a:buNone/>
              </a:pPr>
              <a:t>35</a:t>
            </a:fld>
            <a:endParaRPr lang="en-US" altLang="en-US" sz="1400"/>
          </a:p>
        </p:txBody>
      </p:sp>
      <p:pic>
        <p:nvPicPr>
          <p:cNvPr id="5" name="Picture 4" title="Photo of a double bottom confined spa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751013"/>
            <a:ext cx="6858000"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a:xfrm>
            <a:off x="609600" y="381000"/>
            <a:ext cx="8229600" cy="1143000"/>
          </a:xfrm>
        </p:spPr>
        <p:txBody>
          <a:bodyPr/>
          <a:lstStyle/>
          <a:p>
            <a:r>
              <a:rPr lang="en-US" altLang="en-US" dirty="0"/>
              <a:t>Safe Entry into Double Bottom Confined </a:t>
            </a:r>
            <a:r>
              <a:rPr lang="en-US" altLang="en-US" dirty="0" smtClean="0"/>
              <a:t>Spaces</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A56ED83F-5F48-414F-A619-9AD8C9A0EAB8}" type="slidenum">
              <a:rPr lang="en-US" altLang="en-US" sz="1400">
                <a:solidFill>
                  <a:srgbClr val="000000"/>
                </a:solidFill>
              </a:rPr>
              <a:pPr>
                <a:spcBef>
                  <a:spcPct val="0"/>
                </a:spcBef>
                <a:buFontTx/>
                <a:buNone/>
              </a:pPr>
              <a:t>36</a:t>
            </a:fld>
            <a:endParaRPr lang="en-US" altLang="en-US" sz="1400">
              <a:solidFill>
                <a:srgbClr val="000000"/>
              </a:solidFill>
            </a:endParaRPr>
          </a:p>
        </p:txBody>
      </p:sp>
      <p:sp>
        <p:nvSpPr>
          <p:cNvPr id="78851" name="Rectangle 2"/>
          <p:cNvSpPr>
            <a:spLocks noGrp="1" noChangeArrowheads="1"/>
          </p:cNvSpPr>
          <p:nvPr>
            <p:ph type="title"/>
          </p:nvPr>
        </p:nvSpPr>
        <p:spPr>
          <a:xfrm>
            <a:off x="685800" y="274638"/>
            <a:ext cx="7772400" cy="1143000"/>
          </a:xfrm>
        </p:spPr>
        <p:txBody>
          <a:bodyPr/>
          <a:lstStyle/>
          <a:p>
            <a:r>
              <a:rPr lang="en-US" altLang="en-US" smtClean="0"/>
              <a:t>Evaluating a Confined Space</a:t>
            </a:r>
          </a:p>
        </p:txBody>
      </p:sp>
      <p:pic>
        <p:nvPicPr>
          <p:cNvPr id="5" name="Picture 5" title="Photo of a worker evaluating a confined spac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0" y="1447800"/>
            <a:ext cx="6129338" cy="4591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CF60823-CA6B-4FB5-A9BC-1484B47857FD}" type="slidenum">
              <a:rPr lang="en-US" altLang="en-US" sz="1400">
                <a:solidFill>
                  <a:srgbClr val="000000"/>
                </a:solidFill>
              </a:rPr>
              <a:pPr>
                <a:spcBef>
                  <a:spcPct val="0"/>
                </a:spcBef>
                <a:buFontTx/>
                <a:buNone/>
              </a:pPr>
              <a:t>37</a:t>
            </a:fld>
            <a:endParaRPr lang="en-US" altLang="en-US" sz="1400">
              <a:solidFill>
                <a:srgbClr val="000000"/>
              </a:solidFill>
            </a:endParaRPr>
          </a:p>
        </p:txBody>
      </p:sp>
      <p:sp>
        <p:nvSpPr>
          <p:cNvPr id="80899" name="Rectangle 2"/>
          <p:cNvSpPr>
            <a:spLocks noGrp="1" noChangeArrowheads="1"/>
          </p:cNvSpPr>
          <p:nvPr>
            <p:ph type="title"/>
          </p:nvPr>
        </p:nvSpPr>
        <p:spPr>
          <a:xfrm>
            <a:off x="685800" y="274638"/>
            <a:ext cx="7772400" cy="1143000"/>
          </a:xfrm>
        </p:spPr>
        <p:txBody>
          <a:bodyPr/>
          <a:lstStyle/>
          <a:p>
            <a:pPr algn="l"/>
            <a:r>
              <a:rPr lang="en-US" altLang="en-US" smtClean="0"/>
              <a:t>Visual Inspection</a:t>
            </a:r>
          </a:p>
        </p:txBody>
      </p:sp>
      <p:pic>
        <p:nvPicPr>
          <p:cNvPr id="5" name="Picture 5" title="Photo of a worker conducting a visual inspecti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27137" y="1600200"/>
            <a:ext cx="6727825" cy="4487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859A666-0C6F-4120-993B-2F16432203A0}" type="slidenum">
              <a:rPr lang="en-US" altLang="en-US" sz="1400"/>
              <a:pPr>
                <a:spcBef>
                  <a:spcPct val="0"/>
                </a:spcBef>
                <a:buFontTx/>
                <a:buNone/>
              </a:pPr>
              <a:t>38</a:t>
            </a:fld>
            <a:endParaRPr lang="en-US" altLang="en-US" sz="1400"/>
          </a:p>
        </p:txBody>
      </p:sp>
      <p:sp>
        <p:nvSpPr>
          <p:cNvPr id="82947" name="Rectangle 2"/>
          <p:cNvSpPr>
            <a:spLocks noGrp="1" noChangeArrowheads="1"/>
          </p:cNvSpPr>
          <p:nvPr>
            <p:ph type="title"/>
          </p:nvPr>
        </p:nvSpPr>
        <p:spPr>
          <a:xfrm>
            <a:off x="685800" y="274638"/>
            <a:ext cx="7772400" cy="1143000"/>
          </a:xfrm>
        </p:spPr>
        <p:txBody>
          <a:bodyPr/>
          <a:lstStyle/>
          <a:p>
            <a:pPr algn="l"/>
            <a:r>
              <a:rPr lang="en-US" altLang="en-US" smtClean="0"/>
              <a:t>Precautions and Testing </a:t>
            </a:r>
          </a:p>
        </p:txBody>
      </p:sp>
      <p:pic>
        <p:nvPicPr>
          <p:cNvPr id="5" name="Picture 5" title="Photo of a worker testing a confined spac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33475" y="1524000"/>
            <a:ext cx="6877050" cy="4356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AF205C7-DD8B-479A-9059-E66D838FAED2}" type="slidenum">
              <a:rPr lang="en-US" altLang="en-US" sz="1400"/>
              <a:pPr>
                <a:spcBef>
                  <a:spcPct val="0"/>
                </a:spcBef>
                <a:buFontTx/>
                <a:buNone/>
              </a:pPr>
              <a:t>39</a:t>
            </a:fld>
            <a:endParaRPr lang="en-US" altLang="en-US" sz="1400"/>
          </a:p>
        </p:txBody>
      </p:sp>
      <p:sp>
        <p:nvSpPr>
          <p:cNvPr id="84995" name="Rectangle 2"/>
          <p:cNvSpPr>
            <a:spLocks noGrp="1" noChangeArrowheads="1"/>
          </p:cNvSpPr>
          <p:nvPr>
            <p:ph type="title"/>
          </p:nvPr>
        </p:nvSpPr>
        <p:spPr>
          <a:xfrm>
            <a:off x="685800" y="274638"/>
            <a:ext cx="7772400" cy="1143000"/>
          </a:xfrm>
        </p:spPr>
        <p:txBody>
          <a:bodyPr/>
          <a:lstStyle/>
          <a:p>
            <a:pPr algn="l"/>
            <a:r>
              <a:rPr lang="en-US" altLang="en-US" smtClean="0"/>
              <a:t> Oxygen Testing </a:t>
            </a:r>
          </a:p>
        </p:txBody>
      </p:sp>
      <p:pic>
        <p:nvPicPr>
          <p:cNvPr id="5" name="Picture 1" title="Photo of a worker holding an oxygen test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76400"/>
            <a:ext cx="7086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lgn="l"/>
            <a:r>
              <a:rPr lang="en-US" altLang="en-US" dirty="0" smtClean="0"/>
              <a:t>      OSHA Exercise</a:t>
            </a:r>
          </a:p>
        </p:txBody>
      </p:sp>
      <p:pic>
        <p:nvPicPr>
          <p:cNvPr id="13315" name="Picture 10" descr="DSCF001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90600" y="1905000"/>
            <a:ext cx="70326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Slide Number Placeholder 1"/>
          <p:cNvSpPr>
            <a:spLocks noGrp="1"/>
          </p:cNvSpPr>
          <p:nvPr>
            <p:ph type="sldNum" sz="quarter" idx="11"/>
          </p:nvPr>
        </p:nvSpPr>
        <p:spPr>
          <a:xfrm>
            <a:off x="2286000" y="6248400"/>
            <a:ext cx="4495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a:spcBef>
                <a:spcPct val="0"/>
              </a:spcBef>
              <a:buFontTx/>
              <a:buNone/>
            </a:pPr>
            <a:fld id="{1C9CF1C6-8771-4DE8-AD03-CAB2C1C0AA66}" type="slidenum">
              <a:rPr lang="en-US" altLang="en-US" sz="1400"/>
              <a:pPr algn="l">
                <a:spcBef>
                  <a:spcPct val="0"/>
                </a:spcBef>
                <a:buFontTx/>
                <a:buNone/>
              </a:pPr>
              <a:t>4</a:t>
            </a:fld>
            <a:endParaRPr lang="en-US" altLang="en-US" sz="14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AA353D5-E4A3-452A-889D-A6229CD0A929}" type="slidenum">
              <a:rPr lang="en-US" altLang="en-US" sz="1400"/>
              <a:pPr>
                <a:spcBef>
                  <a:spcPct val="0"/>
                </a:spcBef>
                <a:buFontTx/>
                <a:buNone/>
              </a:pPr>
              <a:t>40</a:t>
            </a:fld>
            <a:endParaRPr lang="en-US" altLang="en-US" sz="1400"/>
          </a:p>
        </p:txBody>
      </p:sp>
      <p:sp>
        <p:nvSpPr>
          <p:cNvPr id="87043" name="Rectangle 2"/>
          <p:cNvSpPr>
            <a:spLocks noGrp="1" noChangeArrowheads="1"/>
          </p:cNvSpPr>
          <p:nvPr>
            <p:ph type="title"/>
          </p:nvPr>
        </p:nvSpPr>
        <p:spPr/>
        <p:txBody>
          <a:bodyPr/>
          <a:lstStyle/>
          <a:p>
            <a:pPr algn="l"/>
            <a:r>
              <a:rPr lang="en-US" altLang="en-US" smtClean="0"/>
              <a:t>What’s Wrong With This Picture?</a:t>
            </a:r>
          </a:p>
        </p:txBody>
      </p:sp>
      <p:pic>
        <p:nvPicPr>
          <p:cNvPr id="6" name="Picture 3" title="Photo of a confined sp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5943600" cy="4470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7045" name="Text Box 4" title="Image of a rectangle that is redacting information on the photo"/>
          <p:cNvSpPr txBox="1">
            <a:spLocks noChangeArrowheads="1"/>
          </p:cNvSpPr>
          <p:nvPr/>
        </p:nvSpPr>
        <p:spPr bwMode="auto">
          <a:xfrm>
            <a:off x="4953000" y="5562600"/>
            <a:ext cx="1981200" cy="369888"/>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2330010-327A-427B-88FE-D8C02197C788}" type="slidenum">
              <a:rPr lang="en-US" altLang="en-US" sz="1400"/>
              <a:pPr>
                <a:spcBef>
                  <a:spcPct val="0"/>
                </a:spcBef>
                <a:buFontTx/>
                <a:buNone/>
              </a:pPr>
              <a:t>41</a:t>
            </a:fld>
            <a:endParaRPr lang="en-US" altLang="en-US" sz="1400"/>
          </a:p>
        </p:txBody>
      </p:sp>
      <p:sp>
        <p:nvSpPr>
          <p:cNvPr id="89091" name="Rectangle 2"/>
          <p:cNvSpPr>
            <a:spLocks noGrp="1" noChangeArrowheads="1"/>
          </p:cNvSpPr>
          <p:nvPr>
            <p:ph type="title"/>
          </p:nvPr>
        </p:nvSpPr>
        <p:spPr>
          <a:xfrm>
            <a:off x="457200" y="381000"/>
            <a:ext cx="8382000" cy="1143000"/>
          </a:xfrm>
        </p:spPr>
        <p:txBody>
          <a:bodyPr/>
          <a:lstStyle/>
          <a:p>
            <a:pPr algn="l"/>
            <a:r>
              <a:rPr lang="en-US" altLang="en-US" dirty="0" smtClean="0"/>
              <a:t>Confined Space Exercise  </a:t>
            </a:r>
          </a:p>
        </p:txBody>
      </p:sp>
      <p:pic>
        <p:nvPicPr>
          <p:cNvPr id="5" name="Picture 5" title="Image of the human mi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975" y="1905000"/>
            <a:ext cx="5519738" cy="411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1CC9FE5-D5D8-45AF-8F0B-54E2602405B0}" type="slidenum">
              <a:rPr lang="en-US" altLang="en-US" sz="1400"/>
              <a:pPr>
                <a:spcBef>
                  <a:spcPct val="0"/>
                </a:spcBef>
                <a:buFontTx/>
                <a:buNone/>
              </a:pPr>
              <a:t>42</a:t>
            </a:fld>
            <a:endParaRPr lang="en-US" altLang="en-US" sz="1400"/>
          </a:p>
        </p:txBody>
      </p:sp>
      <p:sp>
        <p:nvSpPr>
          <p:cNvPr id="91139"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7CC4DA03-448D-4E03-80ED-BD6208718C6F}" type="slidenum">
              <a:rPr lang="en-US" altLang="en-US" sz="1400"/>
              <a:pPr algn="r" eaLnBrk="1" hangingPunct="1">
                <a:spcBef>
                  <a:spcPct val="0"/>
                </a:spcBef>
                <a:buFontTx/>
                <a:buNone/>
              </a:pPr>
              <a:t>42</a:t>
            </a:fld>
            <a:endParaRPr lang="en-US" altLang="en-US" sz="1400"/>
          </a:p>
        </p:txBody>
      </p:sp>
      <p:sp>
        <p:nvSpPr>
          <p:cNvPr id="91140" name="Rectangle 2"/>
          <p:cNvSpPr>
            <a:spLocks noGrp="1" noChangeArrowheads="1"/>
          </p:cNvSpPr>
          <p:nvPr>
            <p:ph type="title" idx="4294967295"/>
          </p:nvPr>
        </p:nvSpPr>
        <p:spPr>
          <a:xfrm>
            <a:off x="457200" y="579438"/>
            <a:ext cx="8229600" cy="533400"/>
          </a:xfrm>
        </p:spPr>
        <p:txBody>
          <a:bodyPr/>
          <a:lstStyle/>
          <a:p>
            <a:pPr algn="l"/>
            <a:r>
              <a:rPr lang="en-US" altLang="en-US" smtClean="0">
                <a:solidFill>
                  <a:schemeClr val="tx1"/>
                </a:solidFill>
              </a:rPr>
              <a:t>Confined Spaces </a:t>
            </a:r>
            <a:r>
              <a:rPr lang="en-US" altLang="en-US" sz="3600" smtClean="0">
                <a:solidFill>
                  <a:schemeClr val="tx1"/>
                </a:solidFill>
              </a:rPr>
              <a:t> </a:t>
            </a:r>
            <a:r>
              <a:rPr lang="en-US" altLang="en-US" sz="3600" smtClean="0"/>
              <a:t>	</a:t>
            </a:r>
          </a:p>
        </p:txBody>
      </p:sp>
      <p:grpSp>
        <p:nvGrpSpPr>
          <p:cNvPr id="91141" name="Group 6" title="Image of a confined space quiz slide"/>
          <p:cNvGrpSpPr>
            <a:grpSpLocks/>
          </p:cNvGrpSpPr>
          <p:nvPr/>
        </p:nvGrpSpPr>
        <p:grpSpPr bwMode="auto">
          <a:xfrm>
            <a:off x="466725" y="1676400"/>
            <a:ext cx="8153400" cy="4064000"/>
            <a:chOff x="0" y="0"/>
            <a:chExt cx="8153400" cy="4064000"/>
          </a:xfrm>
        </p:grpSpPr>
        <p:sp>
          <p:nvSpPr>
            <p:cNvPr id="8" name="Rounded Rectangle 7"/>
            <p:cNvSpPr/>
            <p:nvPr/>
          </p:nvSpPr>
          <p:spPr>
            <a:xfrm>
              <a:off x="0" y="0"/>
              <a:ext cx="8153400" cy="4064000"/>
            </a:xfrm>
            <a:prstGeom prst="roundRect">
              <a:avLst>
                <a:gd name="adj" fmla="val 10000"/>
              </a:avLst>
            </a:pr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2036763" y="0"/>
              <a:ext cx="6116637" cy="4064000"/>
            </a:xfrm>
            <a:prstGeom prst="rect">
              <a:avLst/>
            </a:prstGeom>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eaLnBrk="1" hangingPunct="1">
                <a:lnSpc>
                  <a:spcPct val="90000"/>
                </a:lnSpc>
                <a:spcAft>
                  <a:spcPct val="35000"/>
                </a:spcAft>
                <a:defRPr/>
              </a:pPr>
              <a:r>
                <a:rPr lang="en-US" sz="6500" dirty="0"/>
                <a:t>QUIZ!</a:t>
              </a:r>
            </a:p>
          </p:txBody>
        </p:sp>
      </p:grpSp>
      <p:sp>
        <p:nvSpPr>
          <p:cNvPr id="10" name="Rounded Rectangle 9" title="Image of question marks on paper"/>
          <p:cNvSpPr/>
          <p:nvPr/>
        </p:nvSpPr>
        <p:spPr>
          <a:xfrm>
            <a:off x="873125" y="2082800"/>
            <a:ext cx="1630363" cy="3251200"/>
          </a:xfrm>
          <a:prstGeom prst="roundRect">
            <a:avLst>
              <a:gd name="adj" fmla="val 10000"/>
            </a:avLst>
          </a:prstGeom>
          <a:blipFill rotWithShape="1">
            <a:blip r:embed="rId3" cstate="email">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D9B5495-F088-4550-ADED-5B42C367392B}" type="slidenum">
              <a:rPr lang="en-US" altLang="en-US" sz="1400"/>
              <a:pPr>
                <a:spcBef>
                  <a:spcPct val="0"/>
                </a:spcBef>
                <a:buFontTx/>
                <a:buNone/>
              </a:pPr>
              <a:t>43</a:t>
            </a:fld>
            <a:endParaRPr lang="en-US" altLang="en-US" sz="1400"/>
          </a:p>
        </p:txBody>
      </p:sp>
      <p:sp>
        <p:nvSpPr>
          <p:cNvPr id="93187" name="Rectangle 2"/>
          <p:cNvSpPr>
            <a:spLocks noGrp="1" noChangeArrowheads="1"/>
          </p:cNvSpPr>
          <p:nvPr>
            <p:ph type="title"/>
          </p:nvPr>
        </p:nvSpPr>
        <p:spPr>
          <a:xfrm>
            <a:off x="457200" y="381000"/>
            <a:ext cx="8305800" cy="1143000"/>
          </a:xfrm>
        </p:spPr>
        <p:txBody>
          <a:bodyPr/>
          <a:lstStyle/>
          <a:p>
            <a:pPr algn="l"/>
            <a:r>
              <a:rPr lang="en-US" altLang="en-US" smtClean="0"/>
              <a:t>Inspection and Testing </a:t>
            </a:r>
          </a:p>
        </p:txBody>
      </p:sp>
      <p:pic>
        <p:nvPicPr>
          <p:cNvPr id="93188" name="Picture 3" descr="Pre-En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00200"/>
            <a:ext cx="6324600" cy="4495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C2DFB3B-D042-44A7-A78E-112C194B8115}" type="slidenum">
              <a:rPr lang="en-US" altLang="en-US" sz="1400">
                <a:solidFill>
                  <a:srgbClr val="000000"/>
                </a:solidFill>
              </a:rPr>
              <a:pPr>
                <a:spcBef>
                  <a:spcPct val="0"/>
                </a:spcBef>
                <a:buFontTx/>
                <a:buNone/>
              </a:pPr>
              <a:t>44</a:t>
            </a:fld>
            <a:endParaRPr lang="en-US" altLang="en-US" sz="1400">
              <a:solidFill>
                <a:srgbClr val="000000"/>
              </a:solidFill>
            </a:endParaRPr>
          </a:p>
        </p:txBody>
      </p:sp>
      <p:sp>
        <p:nvSpPr>
          <p:cNvPr id="95235"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Oxygen Levels</a:t>
            </a:r>
          </a:p>
        </p:txBody>
      </p:sp>
      <p:pic>
        <p:nvPicPr>
          <p:cNvPr id="5" name="Picture 5" title="Photo of an oxygen level te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1616075"/>
            <a:ext cx="5734050" cy="4200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50EE3EE9-FA9F-4FF3-AF71-AF2477FFCB6E}" type="slidenum">
              <a:rPr lang="en-US" altLang="en-US" sz="1400">
                <a:solidFill>
                  <a:srgbClr val="000000"/>
                </a:solidFill>
              </a:rPr>
              <a:pPr>
                <a:spcBef>
                  <a:spcPct val="0"/>
                </a:spcBef>
                <a:buFontTx/>
                <a:buNone/>
              </a:pPr>
              <a:t>45</a:t>
            </a:fld>
            <a:endParaRPr lang="en-US" altLang="en-US" sz="1400">
              <a:solidFill>
                <a:srgbClr val="000000"/>
              </a:solidFill>
            </a:endParaRPr>
          </a:p>
        </p:txBody>
      </p:sp>
      <p:sp>
        <p:nvSpPr>
          <p:cNvPr id="97283"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Oxygen Deficiency</a:t>
            </a:r>
          </a:p>
        </p:txBody>
      </p:sp>
      <p:pic>
        <p:nvPicPr>
          <p:cNvPr id="5" name="Picture 5" title="Photo of a worker pai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152" y="1600200"/>
            <a:ext cx="6705600" cy="46815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6AEBCBD-D2A0-4919-8457-5773871551D4}" type="slidenum">
              <a:rPr lang="en-US" altLang="en-US" sz="1400">
                <a:solidFill>
                  <a:srgbClr val="000000"/>
                </a:solidFill>
              </a:rPr>
              <a:pPr>
                <a:spcBef>
                  <a:spcPct val="0"/>
                </a:spcBef>
                <a:buFontTx/>
                <a:buNone/>
              </a:pPr>
              <a:t>46</a:t>
            </a:fld>
            <a:endParaRPr lang="en-US" altLang="en-US" sz="1400">
              <a:solidFill>
                <a:srgbClr val="000000"/>
              </a:solidFill>
            </a:endParaRPr>
          </a:p>
        </p:txBody>
      </p:sp>
      <p:sp>
        <p:nvSpPr>
          <p:cNvPr id="99331" name="Rectangle 2"/>
          <p:cNvSpPr>
            <a:spLocks noGrp="1" noChangeArrowheads="1"/>
          </p:cNvSpPr>
          <p:nvPr>
            <p:ph type="title"/>
          </p:nvPr>
        </p:nvSpPr>
        <p:spPr>
          <a:xfrm>
            <a:off x="457200" y="381000"/>
            <a:ext cx="8382000" cy="1143000"/>
          </a:xfrm>
        </p:spPr>
        <p:txBody>
          <a:bodyPr/>
          <a:lstStyle/>
          <a:p>
            <a:pPr algn="l"/>
            <a:r>
              <a:rPr lang="en-US" altLang="en-US" smtClean="0"/>
              <a:t>Oxygen Deficient Atmospheres</a:t>
            </a:r>
          </a:p>
        </p:txBody>
      </p:sp>
      <p:pic>
        <p:nvPicPr>
          <p:cNvPr id="5" name="Picture 5" title="Image of a percentage of oxygen in atmosphere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1657350"/>
            <a:ext cx="6877050" cy="4467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CD08BAA-4427-462E-9BF8-69F464AA6793}" type="slidenum">
              <a:rPr lang="en-US" altLang="en-US" sz="1400">
                <a:solidFill>
                  <a:srgbClr val="000000"/>
                </a:solidFill>
              </a:rPr>
              <a:pPr>
                <a:spcBef>
                  <a:spcPct val="0"/>
                </a:spcBef>
                <a:buFontTx/>
                <a:buNone/>
              </a:pPr>
              <a:t>47</a:t>
            </a:fld>
            <a:endParaRPr lang="en-US" altLang="en-US" sz="1400">
              <a:solidFill>
                <a:srgbClr val="000000"/>
              </a:solidFill>
            </a:endParaRPr>
          </a:p>
        </p:txBody>
      </p:sp>
      <p:sp>
        <p:nvSpPr>
          <p:cNvPr id="101379" name="Rectangle 2"/>
          <p:cNvSpPr>
            <a:spLocks noGrp="1" noChangeArrowheads="1"/>
          </p:cNvSpPr>
          <p:nvPr>
            <p:ph type="title"/>
          </p:nvPr>
        </p:nvSpPr>
        <p:spPr>
          <a:xfrm>
            <a:off x="457200" y="381000"/>
            <a:ext cx="8382000" cy="1143000"/>
          </a:xfrm>
        </p:spPr>
        <p:txBody>
          <a:bodyPr/>
          <a:lstStyle/>
          <a:p>
            <a:pPr algn="l"/>
            <a:r>
              <a:rPr lang="en-US" altLang="en-US" smtClean="0"/>
              <a:t>Oxygen Enrichment</a:t>
            </a:r>
          </a:p>
        </p:txBody>
      </p:sp>
      <p:pic>
        <p:nvPicPr>
          <p:cNvPr id="5" name="Picture 5" title="Image of results in an oxygen enriched atmosphere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 y="2000250"/>
            <a:ext cx="7977188" cy="3589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9025425-AD36-48C3-80AF-C4026B0C5E97}" type="slidenum">
              <a:rPr lang="en-US" altLang="en-US" sz="1400"/>
              <a:pPr>
                <a:spcBef>
                  <a:spcPct val="0"/>
                </a:spcBef>
                <a:buFontTx/>
                <a:buNone/>
              </a:pPr>
              <a:t>48</a:t>
            </a:fld>
            <a:endParaRPr lang="en-US" altLang="en-US" sz="1400"/>
          </a:p>
        </p:txBody>
      </p:sp>
      <p:sp>
        <p:nvSpPr>
          <p:cNvPr id="103427" name="Rectangle 2"/>
          <p:cNvSpPr>
            <a:spLocks noGrp="1" noChangeArrowheads="1"/>
          </p:cNvSpPr>
          <p:nvPr>
            <p:ph type="title"/>
          </p:nvPr>
        </p:nvSpPr>
        <p:spPr>
          <a:xfrm>
            <a:off x="685800" y="274638"/>
            <a:ext cx="7772400" cy="1143000"/>
          </a:xfrm>
        </p:spPr>
        <p:txBody>
          <a:bodyPr/>
          <a:lstStyle/>
          <a:p>
            <a:pPr algn="l"/>
            <a:r>
              <a:rPr lang="en-US" altLang="en-US" smtClean="0"/>
              <a:t>Inerted Atmosphere</a:t>
            </a:r>
          </a:p>
        </p:txBody>
      </p:sp>
      <p:pic>
        <p:nvPicPr>
          <p:cNvPr id="5" name="Picture 5" title="Photo of an atmosphere te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330" y="1752600"/>
            <a:ext cx="5734050" cy="4200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a:spLocks noGrp="1" noChangeArrowheads="1"/>
          </p:cNvSpPr>
          <p:nvPr>
            <p:ph type="title"/>
          </p:nvPr>
        </p:nvSpPr>
        <p:spPr>
          <a:xfrm>
            <a:off x="304800" y="76200"/>
            <a:ext cx="8382000" cy="1143000"/>
          </a:xfrm>
        </p:spPr>
        <p:txBody>
          <a:bodyPr/>
          <a:lstStyle/>
          <a:p>
            <a:pPr>
              <a:defRPr/>
            </a:pPr>
            <a:r>
              <a:rPr lang="en-US" dirty="0" smtClean="0">
                <a:latin typeface="+mn-lt"/>
              </a:rPr>
              <a:t>OXYGEN LEVELS “HANGMAN” EXERCISE</a:t>
            </a:r>
          </a:p>
        </p:txBody>
      </p:sp>
      <p:sp>
        <p:nvSpPr>
          <p:cNvPr id="105475" name="Rectangle 12"/>
          <p:cNvSpPr>
            <a:spLocks noGrp="1" noChangeArrowheads="1"/>
          </p:cNvSpPr>
          <p:nvPr>
            <p:ph type="body" idx="1"/>
          </p:nvPr>
        </p:nvSpPr>
        <p:spPr>
          <a:xfrm>
            <a:off x="381000" y="1143000"/>
            <a:ext cx="8382000" cy="4572000"/>
          </a:xfrm>
        </p:spPr>
        <p:txBody>
          <a:bodyPr/>
          <a:lstStyle/>
          <a:p>
            <a:pPr>
              <a:buFontTx/>
              <a:buNone/>
            </a:pPr>
            <a:endParaRPr lang="en-US" altLang="en-US" sz="2400" smtClean="0"/>
          </a:p>
          <a:p>
            <a:pPr>
              <a:buFontTx/>
              <a:buNone/>
            </a:pPr>
            <a:r>
              <a:rPr lang="en-US" altLang="en-US" sz="4400" smtClean="0"/>
              <a:t>_ _ _ _ _ _        _ _ _ _ _ _ _ _ </a:t>
            </a:r>
          </a:p>
          <a:p>
            <a:pPr>
              <a:buFontTx/>
              <a:buNone/>
            </a:pPr>
            <a:endParaRPr lang="en-US" altLang="en-US" sz="2400" smtClean="0"/>
          </a:p>
          <a:p>
            <a:pPr>
              <a:buFontTx/>
              <a:buNone/>
            </a:pPr>
            <a:r>
              <a:rPr lang="en-US" altLang="en-US" sz="2400" smtClean="0"/>
              <a:t>There is a significantly increased likelihood</a:t>
            </a:r>
          </a:p>
          <a:p>
            <a:pPr>
              <a:buFontTx/>
              <a:buNone/>
            </a:pPr>
            <a:r>
              <a:rPr lang="en-US" altLang="en-US" sz="2400" smtClean="0"/>
              <a:t>of a fire with this type of atmosphere.</a:t>
            </a:r>
            <a:endParaRPr lang="en-US" altLang="en-US" sz="2000" smtClean="0"/>
          </a:p>
          <a:p>
            <a:pPr lvl="1">
              <a:buFontTx/>
              <a:buNone/>
            </a:pPr>
            <a:endParaRPr lang="en-US" altLang="en-US" sz="2000" smtClean="0"/>
          </a:p>
          <a:p>
            <a:pPr lvl="1">
              <a:buFontTx/>
              <a:buNone/>
            </a:pPr>
            <a:r>
              <a:rPr lang="en-US" altLang="en-US" sz="2000" smtClean="0"/>
              <a:t>                              </a:t>
            </a:r>
            <a:r>
              <a:rPr lang="en-US" altLang="en-US" sz="2400" b="1" smtClean="0"/>
              <a:t>(2 words)</a:t>
            </a:r>
          </a:p>
        </p:txBody>
      </p:sp>
      <p:sp>
        <p:nvSpPr>
          <p:cNvPr id="105476"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9A0DCFE-2449-4301-BD1A-044A961917BE}" type="slidenum">
              <a:rPr lang="en-US" altLang="en-US" sz="1400"/>
              <a:pPr>
                <a:spcBef>
                  <a:spcPct val="0"/>
                </a:spcBef>
                <a:buFontTx/>
                <a:buNone/>
              </a:pPr>
              <a:t>49</a:t>
            </a:fld>
            <a:endParaRPr lang="en-US" altLang="en-US" sz="1400"/>
          </a:p>
        </p:txBody>
      </p:sp>
      <p:pic>
        <p:nvPicPr>
          <p:cNvPr id="105477" name="Picture 2" title="Image of a hang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048000"/>
            <a:ext cx="1905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2"/>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01E01D7C-F1D7-44B3-94FE-1B7CB5D53F4D}" type="slidenum">
              <a:rPr lang="en-US" altLang="en-US" sz="1400"/>
              <a:pPr algn="r" eaLnBrk="1" hangingPunct="1">
                <a:spcBef>
                  <a:spcPct val="0"/>
                </a:spcBef>
                <a:buFontTx/>
                <a:buNone/>
              </a:pPr>
              <a:t>5</a:t>
            </a:fld>
            <a:endParaRPr lang="en-US" altLang="en-US" sz="1400"/>
          </a:p>
        </p:txBody>
      </p:sp>
      <p:pic>
        <p:nvPicPr>
          <p:cNvPr id="15363" name="Picture 10" descr="MPj0406735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43000" y="1600200"/>
            <a:ext cx="6553200"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Slide Number Placeholder 1"/>
          <p:cNvSpPr>
            <a:spLocks noGrp="1"/>
          </p:cNvSpPr>
          <p:nvPr>
            <p:ph type="sldNum" sz="quarter" idx="11"/>
          </p:nvPr>
        </p:nvSpPr>
        <p:spPr>
          <a:xfrm>
            <a:off x="8229600" y="6245225"/>
            <a:ext cx="30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a:spcBef>
                <a:spcPct val="0"/>
              </a:spcBef>
              <a:buFontTx/>
              <a:buNone/>
            </a:pPr>
            <a:fld id="{39E18333-6609-440E-B816-F3AC4029F187}" type="slidenum">
              <a:rPr lang="en-US" altLang="en-US" sz="1400" smtClean="0"/>
              <a:pPr algn="l">
                <a:spcBef>
                  <a:spcPct val="0"/>
                </a:spcBef>
                <a:buFontTx/>
                <a:buNone/>
              </a:pPr>
              <a:t>5</a:t>
            </a:fld>
            <a:endParaRPr lang="en-US" altLang="en-US" sz="1400" dirty="0"/>
          </a:p>
        </p:txBody>
      </p:sp>
      <p:sp>
        <p:nvSpPr>
          <p:cNvPr id="3" name="Title 2"/>
          <p:cNvSpPr>
            <a:spLocks noGrp="1"/>
          </p:cNvSpPr>
          <p:nvPr>
            <p:ph type="title"/>
          </p:nvPr>
        </p:nvSpPr>
        <p:spPr>
          <a:xfrm>
            <a:off x="609600" y="304800"/>
            <a:ext cx="8229600" cy="1143000"/>
          </a:xfrm>
        </p:spPr>
        <p:txBody>
          <a:bodyPr/>
          <a:lstStyle/>
          <a:p>
            <a:pPr algn="l"/>
            <a:r>
              <a:rPr lang="en-US" altLang="en-US" dirty="0" smtClean="0">
                <a:cs typeface="Arial" charset="0"/>
              </a:rPr>
              <a:t>OSHA Employer’s Responsibility</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5D0ED425-7A18-47A3-8619-D407E3A21D05}" type="slidenum">
              <a:rPr lang="en-US" altLang="en-US" sz="1400">
                <a:solidFill>
                  <a:srgbClr val="000000"/>
                </a:solidFill>
              </a:rPr>
              <a:pPr>
                <a:spcBef>
                  <a:spcPct val="0"/>
                </a:spcBef>
                <a:buFontTx/>
                <a:buNone/>
              </a:pPr>
              <a:t>50</a:t>
            </a:fld>
            <a:endParaRPr lang="en-US" altLang="en-US" sz="1400">
              <a:solidFill>
                <a:srgbClr val="000000"/>
              </a:solidFill>
            </a:endParaRPr>
          </a:p>
        </p:txBody>
      </p:sp>
      <p:sp>
        <p:nvSpPr>
          <p:cNvPr id="107523"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Fire/Explosion</a:t>
            </a:r>
          </a:p>
        </p:txBody>
      </p:sp>
      <p:pic>
        <p:nvPicPr>
          <p:cNvPr id="5" name="Picture 5" title="Photo of a fire explsoion in a confined sp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650" y="1620838"/>
            <a:ext cx="6137275" cy="467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20AF2C0-3EC1-417A-8FCA-B45A60BF7285}" type="slidenum">
              <a:rPr lang="en-US" altLang="en-US" sz="1400">
                <a:solidFill>
                  <a:srgbClr val="000000"/>
                </a:solidFill>
              </a:rPr>
              <a:pPr>
                <a:spcBef>
                  <a:spcPct val="0"/>
                </a:spcBef>
                <a:buFontTx/>
                <a:buNone/>
              </a:pPr>
              <a:t>51</a:t>
            </a:fld>
            <a:endParaRPr lang="en-US" altLang="en-US" sz="1400">
              <a:solidFill>
                <a:srgbClr val="000000"/>
              </a:solidFill>
            </a:endParaRPr>
          </a:p>
        </p:txBody>
      </p:sp>
      <p:sp>
        <p:nvSpPr>
          <p:cNvPr id="109571"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Hot Work in Confines Spaces</a:t>
            </a:r>
          </a:p>
        </p:txBody>
      </p:sp>
      <p:pic>
        <p:nvPicPr>
          <p:cNvPr id="109573" name="Picture 5" title="Photo of a worker we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938" y="1724025"/>
            <a:ext cx="7351712" cy="4243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A700DFA-E1C4-403E-9BAC-64271B48DF2A}" type="slidenum">
              <a:rPr lang="en-US" altLang="en-US" sz="1400"/>
              <a:pPr>
                <a:spcBef>
                  <a:spcPct val="0"/>
                </a:spcBef>
                <a:buFontTx/>
                <a:buNone/>
              </a:pPr>
              <a:t>52</a:t>
            </a:fld>
            <a:endParaRPr lang="en-US" altLang="en-US" sz="1400"/>
          </a:p>
        </p:txBody>
      </p:sp>
      <p:sp>
        <p:nvSpPr>
          <p:cNvPr id="111619" name="Rectangle 2"/>
          <p:cNvSpPr>
            <a:spLocks noGrp="1" noChangeArrowheads="1"/>
          </p:cNvSpPr>
          <p:nvPr>
            <p:ph type="title"/>
          </p:nvPr>
        </p:nvSpPr>
        <p:spPr>
          <a:xfrm>
            <a:off x="457200" y="381000"/>
            <a:ext cx="8305800" cy="1143000"/>
          </a:xfrm>
        </p:spPr>
        <p:txBody>
          <a:bodyPr/>
          <a:lstStyle/>
          <a:p>
            <a:pPr algn="l"/>
            <a:r>
              <a:rPr lang="en-US" altLang="en-US" smtClean="0"/>
              <a:t>Adjacent Spaces and Hot Work </a:t>
            </a:r>
          </a:p>
        </p:txBody>
      </p:sp>
      <p:pic>
        <p:nvPicPr>
          <p:cNvPr id="111621" name="Picture 5" descr="C:\Users\Chavez-Jacob-E\Pictures\cs15.jpg" title="Photo of a danger fuel in tank sig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0782" y="1676400"/>
            <a:ext cx="6805612" cy="4391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C3177ED-7D4D-402E-90A8-1F497E54CA34}" type="slidenum">
              <a:rPr lang="en-US" altLang="en-US" sz="1400">
                <a:solidFill>
                  <a:srgbClr val="000000"/>
                </a:solidFill>
              </a:rPr>
              <a:pPr>
                <a:spcBef>
                  <a:spcPct val="0"/>
                </a:spcBef>
                <a:buFontTx/>
                <a:buNone/>
              </a:pPr>
              <a:t>53</a:t>
            </a:fld>
            <a:endParaRPr lang="en-US" altLang="en-US" sz="1400">
              <a:solidFill>
                <a:srgbClr val="000000"/>
              </a:solidFill>
            </a:endParaRPr>
          </a:p>
        </p:txBody>
      </p:sp>
      <p:sp>
        <p:nvSpPr>
          <p:cNvPr id="113667" name="Rectangle 2"/>
          <p:cNvSpPr>
            <a:spLocks noGrp="1" noChangeArrowheads="1"/>
          </p:cNvSpPr>
          <p:nvPr>
            <p:ph type="title" idx="4294967295"/>
          </p:nvPr>
        </p:nvSpPr>
        <p:spPr/>
        <p:txBody>
          <a:bodyPr anchor="b"/>
          <a:lstStyle/>
          <a:p>
            <a:pPr algn="l"/>
            <a:r>
              <a:rPr lang="en-US" altLang="en-US" smtClean="0">
                <a:solidFill>
                  <a:schemeClr val="tx1"/>
                </a:solidFill>
              </a:rPr>
              <a:t>OSHA Fire Video</a:t>
            </a:r>
          </a:p>
        </p:txBody>
      </p:sp>
      <p:pic>
        <p:nvPicPr>
          <p:cNvPr id="113668" name="Picture 3" descr="MPj04310140000[1]">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600200"/>
            <a:ext cx="6781800" cy="4513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AA58F311-B7B3-4473-9ED6-99A6BE964D97}" type="slidenum">
              <a:rPr lang="en-US" altLang="en-US" sz="1400"/>
              <a:pPr>
                <a:spcBef>
                  <a:spcPct val="0"/>
                </a:spcBef>
                <a:buFontTx/>
                <a:buNone/>
              </a:pPr>
              <a:t>54</a:t>
            </a:fld>
            <a:endParaRPr lang="en-US" altLang="en-US" sz="1400"/>
          </a:p>
        </p:txBody>
      </p:sp>
      <p:sp>
        <p:nvSpPr>
          <p:cNvPr id="115715" name="Rectangle 2"/>
          <p:cNvSpPr>
            <a:spLocks noGrp="1" noChangeArrowheads="1"/>
          </p:cNvSpPr>
          <p:nvPr>
            <p:ph type="title"/>
          </p:nvPr>
        </p:nvSpPr>
        <p:spPr>
          <a:xfrm>
            <a:off x="457200" y="381000"/>
            <a:ext cx="8382000" cy="1143000"/>
          </a:xfrm>
        </p:spPr>
        <p:txBody>
          <a:bodyPr/>
          <a:lstStyle/>
          <a:p>
            <a:pPr algn="l"/>
            <a:r>
              <a:rPr lang="en-US" altLang="en-US" smtClean="0"/>
              <a:t>Fire</a:t>
            </a:r>
          </a:p>
        </p:txBody>
      </p:sp>
      <p:pic>
        <p:nvPicPr>
          <p:cNvPr id="115717" name="Picture 5" title="Image of a fire tetrahed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475" y="1905000"/>
            <a:ext cx="4337050" cy="3783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E3CBBC0-D22B-43B7-80AA-75215982D925}" type="slidenum">
              <a:rPr lang="en-US" altLang="en-US" sz="1400"/>
              <a:pPr>
                <a:spcBef>
                  <a:spcPct val="0"/>
                </a:spcBef>
                <a:buFontTx/>
                <a:buNone/>
              </a:pPr>
              <a:t>55</a:t>
            </a:fld>
            <a:endParaRPr lang="en-US" altLang="en-US" sz="1400"/>
          </a:p>
        </p:txBody>
      </p:sp>
      <p:sp>
        <p:nvSpPr>
          <p:cNvPr id="117763" name="Rectangle 2"/>
          <p:cNvSpPr>
            <a:spLocks noGrp="1" noChangeArrowheads="1"/>
          </p:cNvSpPr>
          <p:nvPr>
            <p:ph type="title"/>
          </p:nvPr>
        </p:nvSpPr>
        <p:spPr>
          <a:xfrm>
            <a:off x="457200" y="185738"/>
            <a:ext cx="8382000" cy="1143000"/>
          </a:xfrm>
        </p:spPr>
        <p:txBody>
          <a:bodyPr/>
          <a:lstStyle/>
          <a:p>
            <a:pPr algn="l"/>
            <a:r>
              <a:rPr lang="en-US" altLang="en-US" smtClean="0"/>
              <a:t>Flammable Range</a:t>
            </a:r>
          </a:p>
        </p:txBody>
      </p:sp>
      <p:pic>
        <p:nvPicPr>
          <p:cNvPr id="117765" name="Picture 5" descr="C:\Users\Chavez-Jacob-E\Pictures\A4.jpg" title="Image of flammable r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725" y="1524000"/>
            <a:ext cx="6940550" cy="4308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210CA626-8C7D-4342-B31E-9003019C78EE}" type="slidenum">
              <a:rPr lang="en-US" altLang="en-US" sz="1400"/>
              <a:pPr>
                <a:spcBef>
                  <a:spcPct val="0"/>
                </a:spcBef>
                <a:buFontTx/>
                <a:buNone/>
              </a:pPr>
              <a:t>56</a:t>
            </a:fld>
            <a:endParaRPr lang="en-US" altLang="en-US" sz="1400"/>
          </a:p>
        </p:txBody>
      </p:sp>
      <p:sp>
        <p:nvSpPr>
          <p:cNvPr id="119811" name="Rectangle 2"/>
          <p:cNvSpPr>
            <a:spLocks noGrp="1" noChangeArrowheads="1"/>
          </p:cNvSpPr>
          <p:nvPr>
            <p:ph type="title"/>
          </p:nvPr>
        </p:nvSpPr>
        <p:spPr>
          <a:xfrm>
            <a:off x="457200" y="185738"/>
            <a:ext cx="8382000" cy="1143000"/>
          </a:xfrm>
        </p:spPr>
        <p:txBody>
          <a:bodyPr/>
          <a:lstStyle/>
          <a:p>
            <a:pPr algn="l"/>
            <a:r>
              <a:rPr lang="en-US" altLang="en-US" smtClean="0"/>
              <a:t>Heat</a:t>
            </a:r>
          </a:p>
        </p:txBody>
      </p:sp>
      <p:pic>
        <p:nvPicPr>
          <p:cNvPr id="119815" name="Picture 7" title="Photo of 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331" y="1588477"/>
            <a:ext cx="7772400" cy="4171950"/>
          </a:xfrm>
          <a:prstGeom prst="rect">
            <a:avLst/>
          </a:prstGeom>
          <a:noFill/>
          <a:extLst>
            <a:ext uri="{909E8E84-426E-40DD-AFC4-6F175D3DCCD1}">
              <a14:hiddenFill xmlns:a14="http://schemas.microsoft.com/office/drawing/2010/main">
                <a:solidFill>
                  <a:srgbClr val="FFFFFF"/>
                </a:solidFill>
              </a14:hiddenFill>
            </a:ext>
          </a:extLst>
        </p:spPr>
      </p:pic>
      <p:sp>
        <p:nvSpPr>
          <p:cNvPr id="119814" name="TextBox 1"/>
          <p:cNvSpPr txBox="1">
            <a:spLocks noChangeArrowheads="1"/>
          </p:cNvSpPr>
          <p:nvPr/>
        </p:nvSpPr>
        <p:spPr bwMode="auto">
          <a:xfrm>
            <a:off x="2667000" y="2533650"/>
            <a:ext cx="39290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b="1" dirty="0">
                <a:solidFill>
                  <a:schemeClr val="bg1"/>
                </a:solidFill>
                <a:latin typeface="Arial Black" pitchFamily="34" charset="0"/>
              </a:rPr>
              <a:t>Flashpoint</a:t>
            </a:r>
          </a:p>
          <a:p>
            <a:pPr eaLnBrk="1" hangingPunct="1">
              <a:spcBef>
                <a:spcPct val="0"/>
              </a:spcBef>
              <a:buFontTx/>
              <a:buNone/>
            </a:pPr>
            <a:endParaRPr lang="en-US" altLang="en-US" sz="3600" b="1" dirty="0">
              <a:solidFill>
                <a:schemeClr val="bg1"/>
              </a:solidFill>
              <a:latin typeface="Arial Black" pitchFamily="34" charset="0"/>
            </a:endParaRPr>
          </a:p>
          <a:p>
            <a:pPr eaLnBrk="1" hangingPunct="1">
              <a:spcBef>
                <a:spcPct val="0"/>
              </a:spcBef>
              <a:buFontTx/>
              <a:buNone/>
            </a:pPr>
            <a:r>
              <a:rPr lang="en-US" altLang="en-US" sz="3600" b="1" dirty="0">
                <a:solidFill>
                  <a:schemeClr val="bg1"/>
                </a:solidFill>
                <a:latin typeface="Arial Black" pitchFamily="34" charset="0"/>
              </a:rPr>
              <a:t>Gasoline: -45 F</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5FF0803-DD09-4773-8F60-3924B20BA0D5}" type="slidenum">
              <a:rPr lang="en-US" altLang="en-US" sz="1400">
                <a:solidFill>
                  <a:srgbClr val="000000"/>
                </a:solidFill>
              </a:rPr>
              <a:pPr>
                <a:spcBef>
                  <a:spcPct val="0"/>
                </a:spcBef>
                <a:buFontTx/>
                <a:buNone/>
              </a:pPr>
              <a:t>57</a:t>
            </a:fld>
            <a:endParaRPr lang="en-US" altLang="en-US" sz="1400">
              <a:solidFill>
                <a:srgbClr val="000000"/>
              </a:solidFill>
            </a:endParaRPr>
          </a:p>
        </p:txBody>
      </p:sp>
      <p:sp>
        <p:nvSpPr>
          <p:cNvPr id="121859" name="Rectangle 2"/>
          <p:cNvSpPr>
            <a:spLocks noGrp="1" noChangeArrowheads="1"/>
          </p:cNvSpPr>
          <p:nvPr>
            <p:ph type="title"/>
          </p:nvPr>
        </p:nvSpPr>
        <p:spPr>
          <a:xfrm>
            <a:off x="685800" y="274638"/>
            <a:ext cx="7772400" cy="1143000"/>
          </a:xfrm>
        </p:spPr>
        <p:txBody>
          <a:bodyPr/>
          <a:lstStyle/>
          <a:p>
            <a:r>
              <a:rPr lang="en-US" altLang="en-US" smtClean="0"/>
              <a:t> Adjacent Spaces</a:t>
            </a:r>
          </a:p>
        </p:txBody>
      </p:sp>
      <p:pic>
        <p:nvPicPr>
          <p:cNvPr id="121860" name="Picture 1" title="Image of an adjacent spa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417638"/>
            <a:ext cx="5867400" cy="376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44C04D2-28AA-41DB-BB69-4B9235427505}" type="slidenum">
              <a:rPr lang="en-US" altLang="en-US" sz="1400"/>
              <a:pPr>
                <a:spcBef>
                  <a:spcPct val="0"/>
                </a:spcBef>
                <a:buFontTx/>
                <a:buNone/>
              </a:pPr>
              <a:t>58</a:t>
            </a:fld>
            <a:endParaRPr lang="en-US" altLang="en-US" sz="1400"/>
          </a:p>
        </p:txBody>
      </p:sp>
      <p:sp>
        <p:nvSpPr>
          <p:cNvPr id="123907" name="Rectangle 2"/>
          <p:cNvSpPr>
            <a:spLocks noGrp="1" noChangeArrowheads="1"/>
          </p:cNvSpPr>
          <p:nvPr>
            <p:ph type="title"/>
          </p:nvPr>
        </p:nvSpPr>
        <p:spPr>
          <a:xfrm>
            <a:off x="685800" y="274638"/>
            <a:ext cx="7772400" cy="1143000"/>
          </a:xfrm>
        </p:spPr>
        <p:txBody>
          <a:bodyPr/>
          <a:lstStyle/>
          <a:p>
            <a:pPr algn="l"/>
            <a:r>
              <a:rPr lang="en-US" altLang="en-US" smtClean="0"/>
              <a:t>Adjacent Spaces - Exercise</a:t>
            </a:r>
          </a:p>
        </p:txBody>
      </p:sp>
      <p:pic>
        <p:nvPicPr>
          <p:cNvPr id="123908" name="Picture 10" descr="Illustration of the many ship repair operations that require P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00200"/>
            <a:ext cx="6934200" cy="4405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FB9963A-42C3-45EA-A6F2-C527BD084598}" type="slidenum">
              <a:rPr lang="en-US" altLang="en-US" sz="1400">
                <a:solidFill>
                  <a:srgbClr val="000000"/>
                </a:solidFill>
              </a:rPr>
              <a:pPr>
                <a:spcBef>
                  <a:spcPct val="0"/>
                </a:spcBef>
                <a:buFontTx/>
                <a:buNone/>
              </a:pPr>
              <a:t>59</a:t>
            </a:fld>
            <a:endParaRPr lang="en-US" altLang="en-US" sz="1400">
              <a:solidFill>
                <a:srgbClr val="000000"/>
              </a:solidFill>
            </a:endParaRPr>
          </a:p>
        </p:txBody>
      </p:sp>
      <p:sp>
        <p:nvSpPr>
          <p:cNvPr id="125955"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Inhalation of Toxic Substances</a:t>
            </a:r>
          </a:p>
        </p:txBody>
      </p:sp>
      <p:pic>
        <p:nvPicPr>
          <p:cNvPr id="125956" name="Picture 4" title="Image of danger toxic substance 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54163"/>
            <a:ext cx="6858000"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2"/>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B584D9E6-F2F1-438D-84CD-F44C4885216F}" type="slidenum">
              <a:rPr lang="en-US" altLang="en-US" sz="1400"/>
              <a:pPr algn="r" eaLnBrk="1" hangingPunct="1">
                <a:spcBef>
                  <a:spcPct val="0"/>
                </a:spcBef>
                <a:buFontTx/>
                <a:buNone/>
              </a:pPr>
              <a:t>6</a:t>
            </a:fld>
            <a:endParaRPr lang="en-US" altLang="en-US" sz="1400"/>
          </a:p>
        </p:txBody>
      </p:sp>
      <p:pic>
        <p:nvPicPr>
          <p:cNvPr id="17412" name="Picture 12" descr="MPj0409031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76400" y="1600200"/>
            <a:ext cx="5410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a:spcBef>
                <a:spcPct val="0"/>
              </a:spcBef>
              <a:buFontTx/>
              <a:buNone/>
            </a:pPr>
            <a:fld id="{124475DA-CA82-48CF-A84E-9141BCC5466F}" type="slidenum">
              <a:rPr lang="en-US" altLang="en-US" sz="1400"/>
              <a:pPr algn="l">
                <a:spcBef>
                  <a:spcPct val="0"/>
                </a:spcBef>
                <a:buFontTx/>
                <a:buNone/>
              </a:pPr>
              <a:t>6</a:t>
            </a:fld>
            <a:endParaRPr lang="en-US" altLang="en-US" sz="1400"/>
          </a:p>
        </p:txBody>
      </p:sp>
      <p:sp>
        <p:nvSpPr>
          <p:cNvPr id="3" name="Title 2"/>
          <p:cNvSpPr>
            <a:spLocks noGrp="1"/>
          </p:cNvSpPr>
          <p:nvPr>
            <p:ph type="title"/>
          </p:nvPr>
        </p:nvSpPr>
        <p:spPr>
          <a:xfrm>
            <a:off x="457200" y="304800"/>
            <a:ext cx="8229600" cy="1143000"/>
          </a:xfrm>
        </p:spPr>
        <p:txBody>
          <a:bodyPr/>
          <a:lstStyle/>
          <a:p>
            <a:pPr algn="l"/>
            <a:r>
              <a:rPr lang="en-US" altLang="en-US" dirty="0" smtClean="0">
                <a:cs typeface="Arial" charset="0"/>
              </a:rPr>
              <a:t>OSHA</a:t>
            </a:r>
            <a:br>
              <a:rPr lang="en-US" altLang="en-US" dirty="0" smtClean="0">
                <a:cs typeface="Arial" charset="0"/>
              </a:rPr>
            </a:br>
            <a:r>
              <a:rPr lang="en-US" altLang="en-US" sz="3600" baseline="0" dirty="0" smtClean="0">
                <a:cs typeface="Arial" charset="0"/>
              </a:rPr>
              <a:t>More on Employer’s Responsibilities</a:t>
            </a:r>
            <a:endParaRPr lang="en-US" sz="36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0167462-9F01-4BFE-B713-99A98FAC9F59}" type="slidenum">
              <a:rPr lang="en-US" altLang="en-US" sz="1400"/>
              <a:pPr>
                <a:spcBef>
                  <a:spcPct val="0"/>
                </a:spcBef>
                <a:buFontTx/>
                <a:buNone/>
              </a:pPr>
              <a:t>60</a:t>
            </a:fld>
            <a:endParaRPr lang="en-US" altLang="en-US" sz="1400"/>
          </a:p>
        </p:txBody>
      </p:sp>
      <p:sp>
        <p:nvSpPr>
          <p:cNvPr id="128003" name="Rectangle 2"/>
          <p:cNvSpPr>
            <a:spLocks noGrp="1" noChangeArrowheads="1"/>
          </p:cNvSpPr>
          <p:nvPr>
            <p:ph type="title"/>
          </p:nvPr>
        </p:nvSpPr>
        <p:spPr>
          <a:xfrm>
            <a:off x="685800" y="274638"/>
            <a:ext cx="7772400" cy="1143000"/>
          </a:xfrm>
        </p:spPr>
        <p:txBody>
          <a:bodyPr/>
          <a:lstStyle/>
          <a:p>
            <a:pPr algn="l"/>
            <a:r>
              <a:rPr lang="en-US" altLang="en-US" smtClean="0"/>
              <a:t>Hazardous Materials</a:t>
            </a:r>
          </a:p>
        </p:txBody>
      </p:sp>
      <p:pic>
        <p:nvPicPr>
          <p:cNvPr id="2" name="Picture 1" title="Photo of boxes and hazardous materials sig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417638"/>
            <a:ext cx="6553200" cy="4206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algn="l"/>
            <a:r>
              <a:rPr lang="en-US" altLang="en-US" smtClean="0"/>
              <a:t>Sources of Toxicity</a:t>
            </a:r>
          </a:p>
        </p:txBody>
      </p:sp>
      <p:pic>
        <p:nvPicPr>
          <p:cNvPr id="130052" name="Picture 9" title="Image of a toxicity 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371600"/>
            <a:ext cx="44958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algn="l"/>
            <a:r>
              <a:rPr lang="en-US" altLang="en-US" smtClean="0"/>
              <a:t>Products</a:t>
            </a:r>
          </a:p>
        </p:txBody>
      </p:sp>
      <p:pic>
        <p:nvPicPr>
          <p:cNvPr id="132100" name="Picture 5" title="Photo of a container spilling out chemic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736725"/>
            <a:ext cx="5791200" cy="434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54694E1-456C-401F-9738-3DA4315B35CE}" type="slidenum">
              <a:rPr lang="en-US" altLang="en-US" sz="1400"/>
              <a:pPr>
                <a:spcBef>
                  <a:spcPct val="0"/>
                </a:spcBef>
                <a:buFontTx/>
                <a:buNone/>
              </a:pPr>
              <a:t>63</a:t>
            </a:fld>
            <a:endParaRPr lang="en-US" altLang="en-US" sz="1400"/>
          </a:p>
        </p:txBody>
      </p:sp>
      <p:sp>
        <p:nvSpPr>
          <p:cNvPr id="134147" name="Rectangle 2"/>
          <p:cNvSpPr>
            <a:spLocks noGrp="1" noChangeArrowheads="1"/>
          </p:cNvSpPr>
          <p:nvPr>
            <p:ph type="title"/>
          </p:nvPr>
        </p:nvSpPr>
        <p:spPr>
          <a:xfrm>
            <a:off x="381000" y="354013"/>
            <a:ext cx="8229600" cy="1143000"/>
          </a:xfrm>
        </p:spPr>
        <p:txBody>
          <a:bodyPr/>
          <a:lstStyle/>
          <a:p>
            <a:pPr algn="l"/>
            <a:r>
              <a:rPr lang="en-US" altLang="en-US" smtClean="0"/>
              <a:t>Pipelines </a:t>
            </a:r>
          </a:p>
        </p:txBody>
      </p:sp>
      <p:pic>
        <p:nvPicPr>
          <p:cNvPr id="134148" name="Picture 3" title="Photo of pipelines in a confined sp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00200"/>
            <a:ext cx="7543800" cy="441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algn="l"/>
            <a:r>
              <a:rPr lang="en-US" altLang="en-US" smtClean="0"/>
              <a:t>Reactivity</a:t>
            </a:r>
          </a:p>
        </p:txBody>
      </p:sp>
      <p:pic>
        <p:nvPicPr>
          <p:cNvPr id="136195" name="Picture 2" title="Photo of reactivity in a confined sp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417638"/>
            <a:ext cx="7315200" cy="44402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algn="l"/>
            <a:r>
              <a:rPr lang="en-US" altLang="en-US" smtClean="0"/>
              <a:t>Work Processes / IDLH</a:t>
            </a:r>
          </a:p>
        </p:txBody>
      </p:sp>
      <p:pic>
        <p:nvPicPr>
          <p:cNvPr id="138243" name="Content Placeholder 4" descr="Image result for idlh confined space rescue"/>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066800" y="1417638"/>
            <a:ext cx="6705600" cy="4525962"/>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D53759D-806F-4FF0-98E0-A86B46D39B86}" type="slidenum">
              <a:rPr lang="en-US" altLang="en-US" sz="1400"/>
              <a:pPr>
                <a:spcBef>
                  <a:spcPct val="0"/>
                </a:spcBef>
                <a:buFontTx/>
                <a:buNone/>
              </a:pPr>
              <a:t>66</a:t>
            </a:fld>
            <a:endParaRPr lang="en-US" altLang="en-US" sz="1400"/>
          </a:p>
        </p:txBody>
      </p:sp>
      <p:sp>
        <p:nvSpPr>
          <p:cNvPr id="140291" name="Rectangle 2"/>
          <p:cNvSpPr>
            <a:spLocks noGrp="1" noChangeArrowheads="1"/>
          </p:cNvSpPr>
          <p:nvPr>
            <p:ph type="title"/>
          </p:nvPr>
        </p:nvSpPr>
        <p:spPr>
          <a:xfrm>
            <a:off x="685800" y="274638"/>
            <a:ext cx="7772400" cy="1143000"/>
          </a:xfrm>
        </p:spPr>
        <p:txBody>
          <a:bodyPr/>
          <a:lstStyle/>
          <a:p>
            <a:pPr algn="l"/>
            <a:r>
              <a:rPr lang="en-US" altLang="en-US" smtClean="0"/>
              <a:t>Liquid Residues in Confined Spaces</a:t>
            </a:r>
          </a:p>
        </p:txBody>
      </p:sp>
      <p:pic>
        <p:nvPicPr>
          <p:cNvPr id="140292" name="Picture 3" title="Photo of the opening of a confined spac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95400" y="1676400"/>
            <a:ext cx="67056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99C8AF2-CBFC-425F-86C6-158E3C537649}" type="slidenum">
              <a:rPr lang="en-US" altLang="en-US" sz="1400"/>
              <a:pPr>
                <a:spcBef>
                  <a:spcPct val="0"/>
                </a:spcBef>
                <a:buFontTx/>
                <a:buNone/>
              </a:pPr>
              <a:t>67</a:t>
            </a:fld>
            <a:endParaRPr lang="en-US" altLang="en-US" sz="1400"/>
          </a:p>
        </p:txBody>
      </p:sp>
      <p:sp>
        <p:nvSpPr>
          <p:cNvPr id="142339" name="Rectangle 2"/>
          <p:cNvSpPr>
            <a:spLocks noGrp="1" noChangeArrowheads="1"/>
          </p:cNvSpPr>
          <p:nvPr>
            <p:ph type="title"/>
          </p:nvPr>
        </p:nvSpPr>
        <p:spPr>
          <a:xfrm>
            <a:off x="457200" y="731838"/>
            <a:ext cx="8229600" cy="685800"/>
          </a:xfrm>
        </p:spPr>
        <p:txBody>
          <a:bodyPr/>
          <a:lstStyle/>
          <a:p>
            <a:pPr algn="l"/>
            <a:r>
              <a:rPr lang="en-US" altLang="en-US" smtClean="0"/>
              <a:t>Confined Spaces Quiz </a:t>
            </a:r>
            <a:r>
              <a:rPr lang="en-US" altLang="en-US" sz="3600" smtClean="0"/>
              <a:t>	</a:t>
            </a:r>
          </a:p>
        </p:txBody>
      </p:sp>
      <p:grpSp>
        <p:nvGrpSpPr>
          <p:cNvPr id="142340" name="Group 5" title="Image of a confine space quiz slide"/>
          <p:cNvGrpSpPr>
            <a:grpSpLocks/>
          </p:cNvGrpSpPr>
          <p:nvPr/>
        </p:nvGrpSpPr>
        <p:grpSpPr bwMode="auto">
          <a:xfrm>
            <a:off x="495300" y="1701800"/>
            <a:ext cx="8153400" cy="4064000"/>
            <a:chOff x="0" y="0"/>
            <a:chExt cx="8153400" cy="4064000"/>
          </a:xfrm>
        </p:grpSpPr>
        <p:sp>
          <p:nvSpPr>
            <p:cNvPr id="7" name="Rounded Rectangle 6"/>
            <p:cNvSpPr/>
            <p:nvPr/>
          </p:nvSpPr>
          <p:spPr>
            <a:xfrm>
              <a:off x="0" y="0"/>
              <a:ext cx="8153400" cy="4064000"/>
            </a:xfrm>
            <a:prstGeom prst="roundRect">
              <a:avLst>
                <a:gd name="adj" fmla="val 10000"/>
              </a:avLst>
            </a:pr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ounded Rectangle 4"/>
            <p:cNvSpPr/>
            <p:nvPr/>
          </p:nvSpPr>
          <p:spPr>
            <a:xfrm>
              <a:off x="2036763" y="0"/>
              <a:ext cx="6116637" cy="4064000"/>
            </a:xfrm>
            <a:prstGeom prst="rect">
              <a:avLst/>
            </a:prstGeom>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eaLnBrk="1" hangingPunct="1">
                <a:lnSpc>
                  <a:spcPct val="90000"/>
                </a:lnSpc>
                <a:spcAft>
                  <a:spcPct val="35000"/>
                </a:spcAft>
                <a:defRPr/>
              </a:pPr>
              <a:r>
                <a:rPr lang="en-US" sz="6500" dirty="0"/>
                <a:t>QUIZ!</a:t>
              </a:r>
            </a:p>
          </p:txBody>
        </p:sp>
      </p:grpSp>
      <p:sp>
        <p:nvSpPr>
          <p:cNvPr id="9" name="Rounded Rectangle 8" title="Image of papers with question marks on them"/>
          <p:cNvSpPr/>
          <p:nvPr/>
        </p:nvSpPr>
        <p:spPr>
          <a:xfrm>
            <a:off x="901700" y="2108200"/>
            <a:ext cx="1630363" cy="3251200"/>
          </a:xfrm>
          <a:prstGeom prst="roundRect">
            <a:avLst>
              <a:gd name="adj" fmla="val 10000"/>
            </a:avLst>
          </a:prstGeom>
          <a:blipFill rotWithShape="1">
            <a:blip r:embed="rId3" cstate="email">
              <a:extLst>
                <a:ext uri="{28A0092B-C50C-407E-A947-70E740481C1C}">
                  <a14:useLocalDpi xmlns:a14="http://schemas.microsoft.com/office/drawing/2010/main" val="0"/>
                </a:ext>
              </a:extLst>
            </a:blip>
            <a:stretch>
              <a:fillRect/>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C44352C-3D51-4F40-8DD3-B2DB30E6806B}" type="slidenum">
              <a:rPr lang="en-US" altLang="en-US" sz="1400"/>
              <a:pPr>
                <a:spcBef>
                  <a:spcPct val="0"/>
                </a:spcBef>
                <a:buFontTx/>
                <a:buNone/>
              </a:pPr>
              <a:t>68</a:t>
            </a:fld>
            <a:endParaRPr lang="en-US" altLang="en-US" sz="1400"/>
          </a:p>
        </p:txBody>
      </p:sp>
      <p:sp>
        <p:nvSpPr>
          <p:cNvPr id="144387"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Confined Space Hazard Controls </a:t>
            </a:r>
          </a:p>
        </p:txBody>
      </p:sp>
      <p:pic>
        <p:nvPicPr>
          <p:cNvPr id="144388" name="Picture 5" title="Photo of a worker in a confined sp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97025"/>
            <a:ext cx="6599238" cy="43418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8FDBA79-649F-47F9-8045-237E1C7D0687}" type="slidenum">
              <a:rPr lang="en-US" altLang="en-US" sz="1400"/>
              <a:pPr>
                <a:spcBef>
                  <a:spcPct val="0"/>
                </a:spcBef>
                <a:buFontTx/>
                <a:buNone/>
              </a:pPr>
              <a:t>69</a:t>
            </a:fld>
            <a:endParaRPr lang="en-US" altLang="en-US" sz="1400"/>
          </a:p>
        </p:txBody>
      </p:sp>
      <p:sp>
        <p:nvSpPr>
          <p:cNvPr id="146435"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Elimination/Substitution</a:t>
            </a:r>
          </a:p>
        </p:txBody>
      </p:sp>
      <p:pic>
        <p:nvPicPr>
          <p:cNvPr id="146436" name="Picture 2" title="Photo of four chemical barre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22425"/>
            <a:ext cx="6096000" cy="4057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lgn="l"/>
            <a:r>
              <a:rPr lang="en-US" altLang="en-US" dirty="0" smtClean="0"/>
              <a:t>OSHA   </a:t>
            </a:r>
          </a:p>
        </p:txBody>
      </p:sp>
      <p:sp>
        <p:nvSpPr>
          <p:cNvPr id="19461"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D2454CD-45C3-4C1D-85BB-C1AE7296DB0E}" type="slidenum">
              <a:rPr lang="en-US" altLang="en-US" sz="1400"/>
              <a:pPr>
                <a:spcBef>
                  <a:spcPct val="0"/>
                </a:spcBef>
                <a:buFontTx/>
                <a:buNone/>
              </a:pPr>
              <a:t>7</a:t>
            </a:fld>
            <a:endParaRPr lang="en-US" altLang="en-US" sz="1400"/>
          </a:p>
        </p:txBody>
      </p:sp>
      <p:pic>
        <p:nvPicPr>
          <p:cNvPr id="6" name="Picture 2" descr="http://allthingsd.com/files/2012/04/pinkslip-1.jpeg" title="Photo of a person holding a pink sl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790334"/>
            <a:ext cx="5489575" cy="3641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460" name="Picture 8" descr="MCj0432538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163" y="1143000"/>
            <a:ext cx="2665412"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DC3275C-ABA6-44D4-89F9-5FE5A281C6DD}" type="slidenum">
              <a:rPr lang="en-US" altLang="en-US" sz="1400"/>
              <a:pPr>
                <a:spcBef>
                  <a:spcPct val="0"/>
                </a:spcBef>
                <a:buFontTx/>
                <a:buNone/>
              </a:pPr>
              <a:t>70</a:t>
            </a:fld>
            <a:endParaRPr lang="en-US" altLang="en-US" sz="1400"/>
          </a:p>
        </p:txBody>
      </p:sp>
      <p:sp>
        <p:nvSpPr>
          <p:cNvPr id="148483"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Engineering</a:t>
            </a:r>
          </a:p>
        </p:txBody>
      </p:sp>
      <p:pic>
        <p:nvPicPr>
          <p:cNvPr id="148484" name="Picture 3" title="Photo of ventilation engineering contro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963" y="1676400"/>
            <a:ext cx="5432425" cy="44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CE1F3FC-F5B2-4646-B521-5EADC2B80E50}" type="slidenum">
              <a:rPr lang="en-US" altLang="en-US" sz="1400">
                <a:solidFill>
                  <a:srgbClr val="000000"/>
                </a:solidFill>
              </a:rPr>
              <a:pPr>
                <a:spcBef>
                  <a:spcPct val="0"/>
                </a:spcBef>
                <a:buFontTx/>
                <a:buNone/>
              </a:pPr>
              <a:t>71</a:t>
            </a:fld>
            <a:endParaRPr lang="en-US" altLang="en-US" sz="1400">
              <a:solidFill>
                <a:srgbClr val="000000"/>
              </a:solidFill>
            </a:endParaRPr>
          </a:p>
        </p:txBody>
      </p:sp>
      <p:sp>
        <p:nvSpPr>
          <p:cNvPr id="150531" name="Slide Number Placeholder 2"/>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B2458B3B-BE13-4BDC-9BB9-42859DE30C64}" type="slidenum">
              <a:rPr lang="en-US" altLang="en-US" sz="1400">
                <a:solidFill>
                  <a:srgbClr val="000000"/>
                </a:solidFill>
              </a:rPr>
              <a:pPr algn="r" eaLnBrk="1" hangingPunct="1">
                <a:spcBef>
                  <a:spcPct val="0"/>
                </a:spcBef>
                <a:buFontTx/>
                <a:buNone/>
              </a:pPr>
              <a:t>71</a:t>
            </a:fld>
            <a:endParaRPr lang="en-US" altLang="en-US" sz="1400">
              <a:solidFill>
                <a:srgbClr val="000000"/>
              </a:solidFill>
            </a:endParaRPr>
          </a:p>
        </p:txBody>
      </p:sp>
      <p:sp>
        <p:nvSpPr>
          <p:cNvPr id="150532" name="Rectangle 2"/>
          <p:cNvSpPr>
            <a:spLocks noGrp="1" noChangeArrowheads="1"/>
          </p:cNvSpPr>
          <p:nvPr>
            <p:ph type="title" idx="4294967295"/>
          </p:nvPr>
        </p:nvSpPr>
        <p:spPr/>
        <p:txBody>
          <a:bodyPr anchor="b"/>
          <a:lstStyle/>
          <a:p>
            <a:pPr algn="l" eaLnBrk="1" hangingPunct="1"/>
            <a:r>
              <a:rPr lang="en-US" altLang="en-US" smtClean="0"/>
              <a:t>Administrative</a:t>
            </a:r>
          </a:p>
        </p:txBody>
      </p:sp>
      <p:pic>
        <p:nvPicPr>
          <p:cNvPr id="150533" name="Picture 18" title="Photo of a danger don't watch arc welder at work the light might blind yo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0200"/>
            <a:ext cx="7010400" cy="436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B8ED7D1-BA8B-406B-9031-D2B31835C9D2}" type="slidenum">
              <a:rPr lang="en-US" altLang="en-US" sz="1400">
                <a:solidFill>
                  <a:srgbClr val="000000"/>
                </a:solidFill>
              </a:rPr>
              <a:pPr>
                <a:spcBef>
                  <a:spcPct val="0"/>
                </a:spcBef>
                <a:buFontTx/>
                <a:buNone/>
              </a:pPr>
              <a:t>72</a:t>
            </a:fld>
            <a:endParaRPr lang="en-US" altLang="en-US" sz="1400">
              <a:solidFill>
                <a:srgbClr val="000000"/>
              </a:solidFill>
            </a:endParaRPr>
          </a:p>
        </p:txBody>
      </p:sp>
      <p:sp>
        <p:nvSpPr>
          <p:cNvPr id="152579"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Personal Protective Equipment</a:t>
            </a:r>
          </a:p>
        </p:txBody>
      </p:sp>
      <p:pic>
        <p:nvPicPr>
          <p:cNvPr id="152580" name="Picture 2" title="Photo of a worker wearing a respir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838" y="1600200"/>
            <a:ext cx="6731000"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2536A98F-8A41-4CD3-A590-501012B31524}" type="slidenum">
              <a:rPr lang="en-US" altLang="en-US" sz="1400">
                <a:solidFill>
                  <a:srgbClr val="000000"/>
                </a:solidFill>
              </a:rPr>
              <a:pPr>
                <a:spcBef>
                  <a:spcPct val="0"/>
                </a:spcBef>
                <a:buFontTx/>
                <a:buNone/>
              </a:pPr>
              <a:t>73</a:t>
            </a:fld>
            <a:endParaRPr lang="en-US" altLang="en-US" sz="1400">
              <a:solidFill>
                <a:srgbClr val="000000"/>
              </a:solidFill>
            </a:endParaRPr>
          </a:p>
        </p:txBody>
      </p:sp>
      <p:sp>
        <p:nvSpPr>
          <p:cNvPr id="154627" name="Rectangle 2"/>
          <p:cNvSpPr>
            <a:spLocks noGrp="1" noChangeArrowheads="1"/>
          </p:cNvSpPr>
          <p:nvPr>
            <p:ph type="title"/>
          </p:nvPr>
        </p:nvSpPr>
        <p:spPr>
          <a:xfrm>
            <a:off x="379413" y="200025"/>
            <a:ext cx="8382000" cy="1143000"/>
          </a:xfrm>
        </p:spPr>
        <p:txBody>
          <a:bodyPr/>
          <a:lstStyle/>
          <a:p>
            <a:pPr algn="l"/>
            <a:r>
              <a:rPr lang="en-US" altLang="en-US" smtClean="0">
                <a:solidFill>
                  <a:schemeClr val="tx1"/>
                </a:solidFill>
              </a:rPr>
              <a:t>Controls Exercise</a:t>
            </a:r>
          </a:p>
        </p:txBody>
      </p:sp>
      <p:pic>
        <p:nvPicPr>
          <p:cNvPr id="154628" name="Picture 3" title="Image of hierarchy of contro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838" y="1371600"/>
            <a:ext cx="5900737" cy="485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AA40844-DA49-4409-BBBF-901373C76689}" type="slidenum">
              <a:rPr lang="en-US" altLang="en-US" sz="1400">
                <a:solidFill>
                  <a:srgbClr val="000000"/>
                </a:solidFill>
              </a:rPr>
              <a:pPr>
                <a:spcBef>
                  <a:spcPct val="0"/>
                </a:spcBef>
                <a:buFontTx/>
                <a:buNone/>
              </a:pPr>
              <a:t>74</a:t>
            </a:fld>
            <a:endParaRPr lang="en-US" altLang="en-US" sz="1400">
              <a:solidFill>
                <a:srgbClr val="000000"/>
              </a:solidFill>
            </a:endParaRPr>
          </a:p>
        </p:txBody>
      </p:sp>
      <p:sp>
        <p:nvSpPr>
          <p:cNvPr id="156675" name="Rectangle 2"/>
          <p:cNvSpPr>
            <a:spLocks noGrp="1" noChangeArrowheads="1"/>
          </p:cNvSpPr>
          <p:nvPr>
            <p:ph type="title"/>
          </p:nvPr>
        </p:nvSpPr>
        <p:spPr>
          <a:xfrm>
            <a:off x="685800" y="274638"/>
            <a:ext cx="7772400" cy="1143000"/>
          </a:xfrm>
        </p:spPr>
        <p:txBody>
          <a:bodyPr/>
          <a:lstStyle/>
          <a:p>
            <a:pPr algn="l"/>
            <a:r>
              <a:rPr lang="en-US" altLang="en-US" smtClean="0"/>
              <a:t>Certificates/Record Keeping</a:t>
            </a:r>
          </a:p>
        </p:txBody>
      </p:sp>
      <p:pic>
        <p:nvPicPr>
          <p:cNvPr id="156676" name="Picture 3" title="Photo of posted certificates and reco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752600"/>
            <a:ext cx="7162800" cy="4002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2B58C9E0-49A3-4F79-8DE7-0092CA5FF91F}" type="slidenum">
              <a:rPr lang="en-US" altLang="en-US" sz="1400"/>
              <a:pPr>
                <a:spcBef>
                  <a:spcPct val="0"/>
                </a:spcBef>
                <a:buFontTx/>
                <a:buNone/>
              </a:pPr>
              <a:t>75</a:t>
            </a:fld>
            <a:endParaRPr lang="en-US" altLang="en-US" sz="1400"/>
          </a:p>
        </p:txBody>
      </p:sp>
      <p:sp>
        <p:nvSpPr>
          <p:cNvPr id="158723" name="Rectangle 2"/>
          <p:cNvSpPr>
            <a:spLocks noGrp="1" noChangeArrowheads="1"/>
          </p:cNvSpPr>
          <p:nvPr>
            <p:ph type="title"/>
          </p:nvPr>
        </p:nvSpPr>
        <p:spPr>
          <a:xfrm>
            <a:off x="685800" y="274638"/>
            <a:ext cx="7772400" cy="1143000"/>
          </a:xfrm>
        </p:spPr>
        <p:txBody>
          <a:bodyPr/>
          <a:lstStyle/>
          <a:p>
            <a:pPr algn="l"/>
            <a:r>
              <a:rPr lang="en-US" altLang="en-US" smtClean="0"/>
              <a:t>Cal OSHA</a:t>
            </a:r>
          </a:p>
        </p:txBody>
      </p:sp>
      <p:pic>
        <p:nvPicPr>
          <p:cNvPr id="158724" name="Picture 2" title="Photo of workers in a confined sp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08150"/>
            <a:ext cx="6616700" cy="38147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AD85DA89-8EB6-47D9-B863-B97607352AB6}" type="slidenum">
              <a:rPr lang="en-US" altLang="en-US" sz="1400"/>
              <a:pPr>
                <a:spcBef>
                  <a:spcPct val="0"/>
                </a:spcBef>
                <a:buFontTx/>
                <a:buNone/>
              </a:pPr>
              <a:t>76</a:t>
            </a:fld>
            <a:endParaRPr lang="en-US" altLang="en-US" sz="1400"/>
          </a:p>
        </p:txBody>
      </p:sp>
      <p:sp>
        <p:nvSpPr>
          <p:cNvPr id="160771" name="Rectangle 2"/>
          <p:cNvSpPr>
            <a:spLocks noGrp="1" noChangeArrowheads="1"/>
          </p:cNvSpPr>
          <p:nvPr>
            <p:ph type="title"/>
          </p:nvPr>
        </p:nvSpPr>
        <p:spPr>
          <a:xfrm>
            <a:off x="381000" y="354013"/>
            <a:ext cx="8229600" cy="1143000"/>
          </a:xfrm>
        </p:spPr>
        <p:txBody>
          <a:bodyPr/>
          <a:lstStyle/>
          <a:p>
            <a:pPr algn="l"/>
            <a:r>
              <a:rPr lang="en-US" altLang="en-US" smtClean="0"/>
              <a:t>Maintenance of Safe Conditions </a:t>
            </a:r>
          </a:p>
        </p:txBody>
      </p:sp>
      <p:pic>
        <p:nvPicPr>
          <p:cNvPr id="160772" name="Picture 2" title="Photo of a ship docking ar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 y="1447800"/>
            <a:ext cx="6692900" cy="44783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E549C51-838B-42E4-AD09-57257499A0DA}" type="slidenum">
              <a:rPr lang="en-US" altLang="en-US" sz="1400"/>
              <a:pPr>
                <a:spcBef>
                  <a:spcPct val="0"/>
                </a:spcBef>
                <a:buFontTx/>
                <a:buNone/>
              </a:pPr>
              <a:t>77</a:t>
            </a:fld>
            <a:endParaRPr lang="en-US" altLang="en-US" sz="1400"/>
          </a:p>
        </p:txBody>
      </p:sp>
      <p:sp>
        <p:nvSpPr>
          <p:cNvPr id="162819" name="Rectangle 2"/>
          <p:cNvSpPr>
            <a:spLocks noGrp="1" noChangeArrowheads="1"/>
          </p:cNvSpPr>
          <p:nvPr>
            <p:ph type="title" idx="4294967295"/>
          </p:nvPr>
        </p:nvSpPr>
        <p:spPr/>
        <p:txBody>
          <a:bodyPr anchor="b"/>
          <a:lstStyle/>
          <a:p>
            <a:pPr algn="l"/>
            <a:r>
              <a:rPr lang="en-US" altLang="en-US" smtClean="0"/>
              <a:t>Confined Spaces at the MSRs </a:t>
            </a:r>
          </a:p>
        </p:txBody>
      </p:sp>
      <p:pic>
        <p:nvPicPr>
          <p:cNvPr id="162820" name="Picture 3" descr="MPj04310140000[1]">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600200"/>
            <a:ext cx="6781800" cy="4513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E85D5AB-34B9-47D4-B588-5A76FC0168D8}" type="slidenum">
              <a:rPr lang="en-US" altLang="en-US" sz="1400"/>
              <a:pPr>
                <a:spcBef>
                  <a:spcPct val="0"/>
                </a:spcBef>
                <a:buFontTx/>
                <a:buNone/>
              </a:pPr>
              <a:t>78</a:t>
            </a:fld>
            <a:endParaRPr lang="en-US" altLang="en-US" sz="1400"/>
          </a:p>
        </p:txBody>
      </p:sp>
      <p:sp>
        <p:nvSpPr>
          <p:cNvPr id="164867" name="Rectangle 2"/>
          <p:cNvSpPr>
            <a:spLocks noGrp="1" noChangeArrowheads="1"/>
          </p:cNvSpPr>
          <p:nvPr>
            <p:ph type="title"/>
          </p:nvPr>
        </p:nvSpPr>
        <p:spPr>
          <a:xfrm>
            <a:off x="685800" y="274638"/>
            <a:ext cx="7772400" cy="1143000"/>
          </a:xfrm>
        </p:spPr>
        <p:txBody>
          <a:bodyPr/>
          <a:lstStyle/>
          <a:p>
            <a:pPr algn="l"/>
            <a:r>
              <a:rPr lang="en-US" altLang="en-US" smtClean="0"/>
              <a:t>Certification and Update Log </a:t>
            </a:r>
          </a:p>
        </p:txBody>
      </p:sp>
      <p:grpSp>
        <p:nvGrpSpPr>
          <p:cNvPr id="164869" name="Group 4" title="Image of a confined space log"/>
          <p:cNvGrpSpPr>
            <a:grpSpLocks/>
          </p:cNvGrpSpPr>
          <p:nvPr/>
        </p:nvGrpSpPr>
        <p:grpSpPr bwMode="auto">
          <a:xfrm>
            <a:off x="685800" y="1752600"/>
            <a:ext cx="8001000" cy="4419600"/>
            <a:chOff x="672" y="528"/>
            <a:chExt cx="4656" cy="2903"/>
          </a:xfrm>
        </p:grpSpPr>
        <p:grpSp>
          <p:nvGrpSpPr>
            <p:cNvPr id="164870" name="Group 5"/>
            <p:cNvGrpSpPr>
              <a:grpSpLocks/>
            </p:cNvGrpSpPr>
            <p:nvPr/>
          </p:nvGrpSpPr>
          <p:grpSpPr bwMode="auto">
            <a:xfrm>
              <a:off x="672" y="528"/>
              <a:ext cx="4656" cy="2903"/>
              <a:chOff x="6144" y="1104"/>
              <a:chExt cx="4656" cy="2903"/>
            </a:xfrm>
          </p:grpSpPr>
          <p:sp>
            <p:nvSpPr>
              <p:cNvPr id="164886" name="Rectangle 6"/>
              <p:cNvSpPr>
                <a:spLocks noChangeArrowheads="1"/>
              </p:cNvSpPr>
              <p:nvPr/>
            </p:nvSpPr>
            <p:spPr bwMode="auto">
              <a:xfrm>
                <a:off x="6144" y="1104"/>
                <a:ext cx="4464" cy="28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grpSp>
            <p:nvGrpSpPr>
              <p:cNvPr id="164887" name="Group 7"/>
              <p:cNvGrpSpPr>
                <a:grpSpLocks/>
              </p:cNvGrpSpPr>
              <p:nvPr/>
            </p:nvGrpSpPr>
            <p:grpSpPr bwMode="auto">
              <a:xfrm>
                <a:off x="6144" y="1104"/>
                <a:ext cx="4656" cy="2903"/>
                <a:chOff x="912" y="1248"/>
                <a:chExt cx="4512" cy="2711"/>
              </a:xfrm>
            </p:grpSpPr>
            <p:graphicFrame>
              <p:nvGraphicFramePr>
                <p:cNvPr id="164888" name="Object 8">
                  <a:hlinkClick r:id="" action="ppaction://ole?verb=0"/>
                </p:cNvPr>
                <p:cNvGraphicFramePr>
                  <a:graphicFrameLocks/>
                </p:cNvGraphicFramePr>
                <p:nvPr/>
              </p:nvGraphicFramePr>
              <p:xfrm>
                <a:off x="960" y="1296"/>
                <a:ext cx="4464" cy="2663"/>
              </p:xfrm>
              <a:graphic>
                <a:graphicData uri="http://schemas.openxmlformats.org/presentationml/2006/ole">
                  <mc:AlternateContent xmlns:mc="http://schemas.openxmlformats.org/markup-compatibility/2006">
                    <mc:Choice xmlns:v="urn:schemas-microsoft-com:vml" Requires="v">
                      <p:oleObj spid="_x0000_s164910" name="Worksheet" r:id="rId4" imgW="9848850" imgH="6915150" progId="Excel.Sheet.8">
                        <p:embed/>
                      </p:oleObj>
                    </mc:Choice>
                    <mc:Fallback>
                      <p:oleObj name="Worksheet" r:id="rId4" imgW="9848850" imgH="6915150" progId="Excel.Sheet.8">
                        <p:embed/>
                        <p:pic>
                          <p:nvPicPr>
                            <p:cNvPr id="0" name="Object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 y="1296"/>
                              <a:ext cx="4464" cy="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889" name="Rectangle 9"/>
                <p:cNvSpPr>
                  <a:spLocks noChangeArrowheads="1"/>
                </p:cNvSpPr>
                <p:nvPr/>
              </p:nvSpPr>
              <p:spPr bwMode="auto">
                <a:xfrm>
                  <a:off x="912" y="1248"/>
                  <a:ext cx="4320" cy="268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grpSp>
        </p:grpSp>
        <p:sp>
          <p:nvSpPr>
            <p:cNvPr id="164871" name="AutoShape 10"/>
            <p:cNvSpPr>
              <a:spLocks noChangeArrowheads="1"/>
            </p:cNvSpPr>
            <p:nvPr/>
          </p:nvSpPr>
          <p:spPr bwMode="auto">
            <a:xfrm flipV="1">
              <a:off x="2064" y="2448"/>
              <a:ext cx="1152" cy="528"/>
            </a:xfrm>
            <a:prstGeom prst="wedgeRectCallout">
              <a:avLst>
                <a:gd name="adj1" fmla="val -28648"/>
                <a:gd name="adj2" fmla="val 95074"/>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Clr>
                  <a:schemeClr val="hlink"/>
                </a:buClr>
                <a:buSzPct val="50000"/>
                <a:buFont typeface="Monotype Sorts" pitchFamily="2" charset="2"/>
                <a:buNone/>
              </a:pPr>
              <a:endParaRPr lang="en-US" altLang="en-US" sz="2400" b="1">
                <a:solidFill>
                  <a:srgbClr val="000066"/>
                </a:solidFill>
              </a:endParaRPr>
            </a:p>
          </p:txBody>
        </p:sp>
        <p:grpSp>
          <p:nvGrpSpPr>
            <p:cNvPr id="164872" name="Group 11"/>
            <p:cNvGrpSpPr>
              <a:grpSpLocks/>
            </p:cNvGrpSpPr>
            <p:nvPr/>
          </p:nvGrpSpPr>
          <p:grpSpPr bwMode="auto">
            <a:xfrm>
              <a:off x="912" y="1434"/>
              <a:ext cx="3984" cy="1535"/>
              <a:chOff x="912" y="1434"/>
              <a:chExt cx="3984" cy="1535"/>
            </a:xfrm>
          </p:grpSpPr>
          <p:sp>
            <p:nvSpPr>
              <p:cNvPr id="164873" name="Rectangle 12"/>
              <p:cNvSpPr>
                <a:spLocks noChangeArrowheads="1"/>
              </p:cNvSpPr>
              <p:nvPr/>
            </p:nvSpPr>
            <p:spPr bwMode="auto">
              <a:xfrm>
                <a:off x="1968" y="1440"/>
                <a:ext cx="174" cy="7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sp>
            <p:nvSpPr>
              <p:cNvPr id="164874" name="Rectangle 13"/>
              <p:cNvSpPr>
                <a:spLocks noChangeArrowheads="1"/>
              </p:cNvSpPr>
              <p:nvPr/>
            </p:nvSpPr>
            <p:spPr bwMode="auto">
              <a:xfrm>
                <a:off x="2160" y="1440"/>
                <a:ext cx="180" cy="7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sp>
            <p:nvSpPr>
              <p:cNvPr id="164875" name="Rectangle 14"/>
              <p:cNvSpPr>
                <a:spLocks noChangeArrowheads="1"/>
              </p:cNvSpPr>
              <p:nvPr/>
            </p:nvSpPr>
            <p:spPr bwMode="auto">
              <a:xfrm>
                <a:off x="2364" y="1440"/>
                <a:ext cx="174" cy="7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sp>
            <p:nvSpPr>
              <p:cNvPr id="164876" name="Rectangle 15"/>
              <p:cNvSpPr>
                <a:spLocks noChangeArrowheads="1"/>
              </p:cNvSpPr>
              <p:nvPr/>
            </p:nvSpPr>
            <p:spPr bwMode="auto">
              <a:xfrm>
                <a:off x="2916" y="1434"/>
                <a:ext cx="450" cy="8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sp>
            <p:nvSpPr>
              <p:cNvPr id="164877" name="Rectangle 16"/>
              <p:cNvSpPr>
                <a:spLocks noChangeArrowheads="1"/>
              </p:cNvSpPr>
              <p:nvPr/>
            </p:nvSpPr>
            <p:spPr bwMode="auto">
              <a:xfrm>
                <a:off x="3390" y="1434"/>
                <a:ext cx="1152" cy="7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sp>
            <p:nvSpPr>
              <p:cNvPr id="164878" name="Rectangle 17"/>
              <p:cNvSpPr>
                <a:spLocks noChangeArrowheads="1"/>
              </p:cNvSpPr>
              <p:nvPr/>
            </p:nvSpPr>
            <p:spPr bwMode="auto">
              <a:xfrm>
                <a:off x="1008" y="1440"/>
                <a:ext cx="450" cy="6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sp>
            <p:nvSpPr>
              <p:cNvPr id="164879" name="Rectangle 18"/>
              <p:cNvSpPr>
                <a:spLocks noChangeArrowheads="1"/>
              </p:cNvSpPr>
              <p:nvPr/>
            </p:nvSpPr>
            <p:spPr bwMode="auto">
              <a:xfrm>
                <a:off x="4578" y="1440"/>
                <a:ext cx="156" cy="7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sp>
            <p:nvSpPr>
              <p:cNvPr id="164880" name="Freeform 19"/>
              <p:cNvSpPr>
                <a:spLocks/>
              </p:cNvSpPr>
              <p:nvPr/>
            </p:nvSpPr>
            <p:spPr bwMode="auto">
              <a:xfrm>
                <a:off x="2016" y="1536"/>
                <a:ext cx="475" cy="692"/>
              </a:xfrm>
              <a:custGeom>
                <a:avLst/>
                <a:gdLst>
                  <a:gd name="T0" fmla="*/ 0 w 2376"/>
                  <a:gd name="T1" fmla="*/ 0 h 2435"/>
                  <a:gd name="T2" fmla="*/ 0 w 2376"/>
                  <a:gd name="T3" fmla="*/ 0 h 2435"/>
                  <a:gd name="T4" fmla="*/ 0 w 2376"/>
                  <a:gd name="T5" fmla="*/ 0 h 2435"/>
                  <a:gd name="T6" fmla="*/ 0 w 2376"/>
                  <a:gd name="T7" fmla="*/ 0 h 2435"/>
                  <a:gd name="T8" fmla="*/ 0 w 2376"/>
                  <a:gd name="T9" fmla="*/ 0 h 2435"/>
                  <a:gd name="T10" fmla="*/ 0 w 2376"/>
                  <a:gd name="T11" fmla="*/ 0 h 2435"/>
                  <a:gd name="T12" fmla="*/ 0 w 2376"/>
                  <a:gd name="T13" fmla="*/ 0 h 2435"/>
                  <a:gd name="T14" fmla="*/ 0 w 2376"/>
                  <a:gd name="T15" fmla="*/ 0 h 2435"/>
                  <a:gd name="T16" fmla="*/ 0 w 2376"/>
                  <a:gd name="T17" fmla="*/ 0 h 2435"/>
                  <a:gd name="T18" fmla="*/ 0 w 2376"/>
                  <a:gd name="T19" fmla="*/ 0 h 2435"/>
                  <a:gd name="T20" fmla="*/ 0 w 2376"/>
                  <a:gd name="T21" fmla="*/ 0 h 2435"/>
                  <a:gd name="T22" fmla="*/ 0 w 2376"/>
                  <a:gd name="T23" fmla="*/ 0 h 2435"/>
                  <a:gd name="T24" fmla="*/ 0 w 2376"/>
                  <a:gd name="T25" fmla="*/ 0 h 2435"/>
                  <a:gd name="T26" fmla="*/ 0 w 2376"/>
                  <a:gd name="T27" fmla="*/ 0 h 2435"/>
                  <a:gd name="T28" fmla="*/ 0 w 2376"/>
                  <a:gd name="T29" fmla="*/ 0 h 2435"/>
                  <a:gd name="T30" fmla="*/ 0 w 2376"/>
                  <a:gd name="T31" fmla="*/ 0 h 2435"/>
                  <a:gd name="T32" fmla="*/ 0 w 2376"/>
                  <a:gd name="T33" fmla="*/ 0 h 2435"/>
                  <a:gd name="T34" fmla="*/ 0 w 2376"/>
                  <a:gd name="T35" fmla="*/ 0 h 2435"/>
                  <a:gd name="T36" fmla="*/ 0 w 2376"/>
                  <a:gd name="T37" fmla="*/ 0 h 2435"/>
                  <a:gd name="T38" fmla="*/ 0 w 2376"/>
                  <a:gd name="T39" fmla="*/ 0 h 2435"/>
                  <a:gd name="T40" fmla="*/ 0 w 2376"/>
                  <a:gd name="T41" fmla="*/ 0 h 2435"/>
                  <a:gd name="T42" fmla="*/ 0 w 2376"/>
                  <a:gd name="T43" fmla="*/ 0 h 2435"/>
                  <a:gd name="T44" fmla="*/ 0 w 2376"/>
                  <a:gd name="T45" fmla="*/ 0 h 2435"/>
                  <a:gd name="T46" fmla="*/ 0 w 2376"/>
                  <a:gd name="T47" fmla="*/ 0 h 2435"/>
                  <a:gd name="T48" fmla="*/ 0 w 2376"/>
                  <a:gd name="T49" fmla="*/ 0 h 2435"/>
                  <a:gd name="T50" fmla="*/ 0 w 2376"/>
                  <a:gd name="T51" fmla="*/ 0 h 2435"/>
                  <a:gd name="T52" fmla="*/ 0 w 2376"/>
                  <a:gd name="T53" fmla="*/ 0 h 2435"/>
                  <a:gd name="T54" fmla="*/ 0 w 2376"/>
                  <a:gd name="T55" fmla="*/ 0 h 2435"/>
                  <a:gd name="T56" fmla="*/ 0 w 2376"/>
                  <a:gd name="T57" fmla="*/ 0 h 2435"/>
                  <a:gd name="T58" fmla="*/ 0 w 2376"/>
                  <a:gd name="T59" fmla="*/ 0 h 2435"/>
                  <a:gd name="T60" fmla="*/ 0 w 2376"/>
                  <a:gd name="T61" fmla="*/ 0 h 2435"/>
                  <a:gd name="T62" fmla="*/ 0 w 2376"/>
                  <a:gd name="T63" fmla="*/ 0 h 2435"/>
                  <a:gd name="T64" fmla="*/ 0 w 2376"/>
                  <a:gd name="T65" fmla="*/ 0 h 2435"/>
                  <a:gd name="T66" fmla="*/ 0 w 2376"/>
                  <a:gd name="T67" fmla="*/ 0 h 2435"/>
                  <a:gd name="T68" fmla="*/ 0 w 2376"/>
                  <a:gd name="T69" fmla="*/ 0 h 2435"/>
                  <a:gd name="T70" fmla="*/ 0 w 2376"/>
                  <a:gd name="T71" fmla="*/ 0 h 2435"/>
                  <a:gd name="T72" fmla="*/ 0 w 2376"/>
                  <a:gd name="T73" fmla="*/ 0 h 2435"/>
                  <a:gd name="T74" fmla="*/ 0 w 2376"/>
                  <a:gd name="T75" fmla="*/ 0 h 2435"/>
                  <a:gd name="T76" fmla="*/ 0 w 2376"/>
                  <a:gd name="T77" fmla="*/ 0 h 2435"/>
                  <a:gd name="T78" fmla="*/ 0 w 2376"/>
                  <a:gd name="T79" fmla="*/ 0 h 2435"/>
                  <a:gd name="T80" fmla="*/ 0 w 2376"/>
                  <a:gd name="T81" fmla="*/ 0 h 2435"/>
                  <a:gd name="T82" fmla="*/ 0 w 2376"/>
                  <a:gd name="T83" fmla="*/ 0 h 2435"/>
                  <a:gd name="T84" fmla="*/ 0 w 2376"/>
                  <a:gd name="T85" fmla="*/ 0 h 2435"/>
                  <a:gd name="T86" fmla="*/ 0 w 2376"/>
                  <a:gd name="T87" fmla="*/ 0 h 2435"/>
                  <a:gd name="T88" fmla="*/ 0 w 2376"/>
                  <a:gd name="T89" fmla="*/ 0 h 2435"/>
                  <a:gd name="T90" fmla="*/ 0 w 2376"/>
                  <a:gd name="T91" fmla="*/ 0 h 24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76"/>
                  <a:gd name="T139" fmla="*/ 0 h 2435"/>
                  <a:gd name="T140" fmla="*/ 2376 w 2376"/>
                  <a:gd name="T141" fmla="*/ 2435 h 24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76" h="2435">
                    <a:moveTo>
                      <a:pt x="9" y="816"/>
                    </a:moveTo>
                    <a:lnTo>
                      <a:pt x="0" y="291"/>
                    </a:lnTo>
                    <a:lnTo>
                      <a:pt x="512" y="465"/>
                    </a:lnTo>
                    <a:lnTo>
                      <a:pt x="402" y="558"/>
                    </a:lnTo>
                    <a:lnTo>
                      <a:pt x="515" y="683"/>
                    </a:lnTo>
                    <a:lnTo>
                      <a:pt x="631" y="837"/>
                    </a:lnTo>
                    <a:lnTo>
                      <a:pt x="723" y="952"/>
                    </a:lnTo>
                    <a:lnTo>
                      <a:pt x="822" y="1099"/>
                    </a:lnTo>
                    <a:lnTo>
                      <a:pt x="930" y="1283"/>
                    </a:lnTo>
                    <a:lnTo>
                      <a:pt x="1013" y="1481"/>
                    </a:lnTo>
                    <a:lnTo>
                      <a:pt x="1014" y="424"/>
                    </a:lnTo>
                    <a:lnTo>
                      <a:pt x="877" y="425"/>
                    </a:lnTo>
                    <a:lnTo>
                      <a:pt x="1183" y="0"/>
                    </a:lnTo>
                    <a:lnTo>
                      <a:pt x="1490" y="425"/>
                    </a:lnTo>
                    <a:lnTo>
                      <a:pt x="1354" y="422"/>
                    </a:lnTo>
                    <a:lnTo>
                      <a:pt x="1354" y="1494"/>
                    </a:lnTo>
                    <a:lnTo>
                      <a:pt x="1444" y="1290"/>
                    </a:lnTo>
                    <a:lnTo>
                      <a:pt x="1528" y="1130"/>
                    </a:lnTo>
                    <a:lnTo>
                      <a:pt x="1629" y="982"/>
                    </a:lnTo>
                    <a:lnTo>
                      <a:pt x="1747" y="830"/>
                    </a:lnTo>
                    <a:lnTo>
                      <a:pt x="1834" y="710"/>
                    </a:lnTo>
                    <a:lnTo>
                      <a:pt x="1966" y="558"/>
                    </a:lnTo>
                    <a:lnTo>
                      <a:pt x="1865" y="465"/>
                    </a:lnTo>
                    <a:lnTo>
                      <a:pt x="2376" y="287"/>
                    </a:lnTo>
                    <a:lnTo>
                      <a:pt x="2363" y="816"/>
                    </a:lnTo>
                    <a:lnTo>
                      <a:pt x="2236" y="738"/>
                    </a:lnTo>
                    <a:lnTo>
                      <a:pt x="2137" y="887"/>
                    </a:lnTo>
                    <a:lnTo>
                      <a:pt x="2021" y="1046"/>
                    </a:lnTo>
                    <a:lnTo>
                      <a:pt x="1925" y="1193"/>
                    </a:lnTo>
                    <a:lnTo>
                      <a:pt x="1840" y="1328"/>
                    </a:lnTo>
                    <a:lnTo>
                      <a:pt x="1769" y="1455"/>
                    </a:lnTo>
                    <a:lnTo>
                      <a:pt x="1699" y="1589"/>
                    </a:lnTo>
                    <a:lnTo>
                      <a:pt x="1623" y="1755"/>
                    </a:lnTo>
                    <a:lnTo>
                      <a:pt x="1589" y="1923"/>
                    </a:lnTo>
                    <a:lnTo>
                      <a:pt x="1588" y="2435"/>
                    </a:lnTo>
                    <a:lnTo>
                      <a:pt x="793" y="2435"/>
                    </a:lnTo>
                    <a:lnTo>
                      <a:pt x="793" y="1924"/>
                    </a:lnTo>
                    <a:lnTo>
                      <a:pt x="758" y="1755"/>
                    </a:lnTo>
                    <a:lnTo>
                      <a:pt x="663" y="1549"/>
                    </a:lnTo>
                    <a:lnTo>
                      <a:pt x="585" y="1414"/>
                    </a:lnTo>
                    <a:lnTo>
                      <a:pt x="518" y="1299"/>
                    </a:lnTo>
                    <a:lnTo>
                      <a:pt x="435" y="1165"/>
                    </a:lnTo>
                    <a:lnTo>
                      <a:pt x="350" y="1038"/>
                    </a:lnTo>
                    <a:lnTo>
                      <a:pt x="251" y="899"/>
                    </a:lnTo>
                    <a:lnTo>
                      <a:pt x="135" y="734"/>
                    </a:lnTo>
                    <a:lnTo>
                      <a:pt x="9" y="81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81" name="Text Box 20"/>
              <p:cNvSpPr txBox="1">
                <a:spLocks noChangeArrowheads="1"/>
              </p:cNvSpPr>
              <p:nvPr/>
            </p:nvSpPr>
            <p:spPr bwMode="auto">
              <a:xfrm>
                <a:off x="2148" y="2496"/>
                <a:ext cx="1050" cy="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Clr>
                    <a:schemeClr val="hlink"/>
                  </a:buClr>
                  <a:buSzPct val="50000"/>
                  <a:buFont typeface="Monotype Sorts" pitchFamily="2" charset="2"/>
                  <a:buNone/>
                </a:pPr>
                <a:r>
                  <a:rPr lang="en-US" altLang="en-US" sz="1200" b="1">
                    <a:solidFill>
                      <a:schemeClr val="bg1"/>
                    </a:solidFill>
                  </a:rPr>
                  <a:t>It must show the date </a:t>
                </a:r>
              </a:p>
              <a:p>
                <a:pPr algn="ctr">
                  <a:buClr>
                    <a:schemeClr val="hlink"/>
                  </a:buClr>
                  <a:buSzPct val="50000"/>
                  <a:buFont typeface="Monotype Sorts" pitchFamily="2" charset="2"/>
                  <a:buNone/>
                </a:pPr>
                <a:r>
                  <a:rPr lang="en-US" altLang="en-US" sz="1200" b="1">
                    <a:solidFill>
                      <a:schemeClr val="bg1"/>
                    </a:solidFill>
                  </a:rPr>
                  <a:t>of the day you are </a:t>
                </a:r>
              </a:p>
              <a:p>
                <a:pPr algn="ctr">
                  <a:buClr>
                    <a:schemeClr val="hlink"/>
                  </a:buClr>
                  <a:buSzPct val="50000"/>
                  <a:buFont typeface="Monotype Sorts" pitchFamily="2" charset="2"/>
                  <a:buNone/>
                </a:pPr>
                <a:r>
                  <a:rPr lang="en-US" altLang="en-US" sz="1200" b="1">
                    <a:solidFill>
                      <a:schemeClr val="bg1"/>
                    </a:solidFill>
                  </a:rPr>
                  <a:t>entering the space</a:t>
                </a:r>
                <a:endParaRPr lang="en-US" altLang="en-US" sz="2400" b="1">
                  <a:solidFill>
                    <a:srgbClr val="000066"/>
                  </a:solidFill>
                </a:endParaRPr>
              </a:p>
            </p:txBody>
          </p:sp>
          <p:sp>
            <p:nvSpPr>
              <p:cNvPr id="164882" name="AutoShape 21"/>
              <p:cNvSpPr>
                <a:spLocks noChangeArrowheads="1"/>
              </p:cNvSpPr>
              <p:nvPr/>
            </p:nvSpPr>
            <p:spPr bwMode="auto">
              <a:xfrm>
                <a:off x="912" y="1536"/>
                <a:ext cx="624" cy="720"/>
              </a:xfrm>
              <a:prstGeom prst="upArrowCallout">
                <a:avLst>
                  <a:gd name="adj1" fmla="val 24620"/>
                  <a:gd name="adj2" fmla="val 25000"/>
                  <a:gd name="adj3" fmla="val 21154"/>
                  <a:gd name="adj4" fmla="val 7000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Clr>
                    <a:schemeClr val="hlink"/>
                  </a:buClr>
                  <a:buSzPct val="50000"/>
                  <a:buFont typeface="Monotype Sorts" pitchFamily="2" charset="2"/>
                  <a:buNone/>
                </a:pPr>
                <a:r>
                  <a:rPr lang="en-US" altLang="en-US" sz="1000" b="1">
                    <a:solidFill>
                      <a:schemeClr val="bg1"/>
                    </a:solidFill>
                  </a:rPr>
                  <a:t>Name of the </a:t>
                </a:r>
              </a:p>
              <a:p>
                <a:pPr algn="ctr">
                  <a:buClr>
                    <a:schemeClr val="hlink"/>
                  </a:buClr>
                  <a:buSzPct val="50000"/>
                  <a:buFont typeface="Monotype Sorts" pitchFamily="2" charset="2"/>
                  <a:buNone/>
                </a:pPr>
                <a:r>
                  <a:rPr lang="en-US" altLang="en-US" sz="1000" b="1">
                    <a:solidFill>
                      <a:schemeClr val="bg1"/>
                    </a:solidFill>
                  </a:rPr>
                  <a:t>space you are</a:t>
                </a:r>
              </a:p>
              <a:p>
                <a:pPr algn="ctr">
                  <a:buClr>
                    <a:schemeClr val="hlink"/>
                  </a:buClr>
                  <a:buSzPct val="50000"/>
                  <a:buFont typeface="Monotype Sorts" pitchFamily="2" charset="2"/>
                  <a:buNone/>
                </a:pPr>
                <a:r>
                  <a:rPr lang="en-US" altLang="en-US" sz="1000" b="1">
                    <a:solidFill>
                      <a:schemeClr val="bg1"/>
                    </a:solidFill>
                  </a:rPr>
                  <a:t>planning to</a:t>
                </a:r>
              </a:p>
              <a:p>
                <a:pPr algn="ctr">
                  <a:buClr>
                    <a:schemeClr val="hlink"/>
                  </a:buClr>
                  <a:buSzPct val="50000"/>
                  <a:buFont typeface="Monotype Sorts" pitchFamily="2" charset="2"/>
                  <a:buNone/>
                </a:pPr>
                <a:r>
                  <a:rPr lang="en-US" altLang="en-US" sz="1000" b="1">
                    <a:solidFill>
                      <a:schemeClr val="bg1"/>
                    </a:solidFill>
                  </a:rPr>
                  <a:t>enter</a:t>
                </a:r>
              </a:p>
            </p:txBody>
          </p:sp>
          <p:sp>
            <p:nvSpPr>
              <p:cNvPr id="164883" name="AutoShape 22"/>
              <p:cNvSpPr>
                <a:spLocks noChangeArrowheads="1"/>
              </p:cNvSpPr>
              <p:nvPr/>
            </p:nvSpPr>
            <p:spPr bwMode="auto">
              <a:xfrm>
                <a:off x="2820" y="1548"/>
                <a:ext cx="552" cy="594"/>
              </a:xfrm>
              <a:prstGeom prst="upArrowCallout">
                <a:avLst>
                  <a:gd name="adj1" fmla="val 25000"/>
                  <a:gd name="adj2" fmla="val 25000"/>
                  <a:gd name="adj3" fmla="val 17935"/>
                  <a:gd name="adj4" fmla="val 6666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Clr>
                    <a:schemeClr val="hlink"/>
                  </a:buClr>
                  <a:buSzPct val="50000"/>
                  <a:buFont typeface="Monotype Sorts" pitchFamily="2" charset="2"/>
                  <a:buNone/>
                </a:pPr>
                <a:r>
                  <a:rPr lang="en-US" altLang="en-US" sz="1000" b="1">
                    <a:solidFill>
                      <a:schemeClr val="bg1"/>
                    </a:solidFill>
                  </a:rPr>
                  <a:t>What were </a:t>
                </a:r>
              </a:p>
              <a:p>
                <a:pPr algn="ctr">
                  <a:buClr>
                    <a:schemeClr val="hlink"/>
                  </a:buClr>
                  <a:buSzPct val="50000"/>
                  <a:buFont typeface="Monotype Sorts" pitchFamily="2" charset="2"/>
                  <a:buNone/>
                </a:pPr>
                <a:r>
                  <a:rPr lang="en-US" altLang="en-US" sz="1000" b="1">
                    <a:solidFill>
                      <a:schemeClr val="bg1"/>
                    </a:solidFill>
                  </a:rPr>
                  <a:t>the results</a:t>
                </a:r>
              </a:p>
              <a:p>
                <a:pPr algn="ctr">
                  <a:buClr>
                    <a:schemeClr val="hlink"/>
                  </a:buClr>
                  <a:buSzPct val="50000"/>
                  <a:buFont typeface="Monotype Sorts" pitchFamily="2" charset="2"/>
                  <a:buNone/>
                </a:pPr>
                <a:r>
                  <a:rPr lang="en-US" altLang="en-US" sz="1000" b="1">
                    <a:solidFill>
                      <a:schemeClr val="bg1"/>
                    </a:solidFill>
                  </a:rPr>
                  <a:t>of the test</a:t>
                </a:r>
              </a:p>
            </p:txBody>
          </p:sp>
          <p:sp>
            <p:nvSpPr>
              <p:cNvPr id="164884" name="AutoShape 23"/>
              <p:cNvSpPr>
                <a:spLocks noChangeArrowheads="1"/>
              </p:cNvSpPr>
              <p:nvPr/>
            </p:nvSpPr>
            <p:spPr bwMode="auto">
              <a:xfrm>
                <a:off x="3438" y="1536"/>
                <a:ext cx="912" cy="672"/>
              </a:xfrm>
              <a:prstGeom prst="upArrowCallout">
                <a:avLst>
                  <a:gd name="adj1" fmla="val 33929"/>
                  <a:gd name="adj2" fmla="val 33929"/>
                  <a:gd name="adj3" fmla="val 16667"/>
                  <a:gd name="adj4" fmla="val 6666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Clr>
                    <a:schemeClr val="hlink"/>
                  </a:buClr>
                  <a:buSzPct val="50000"/>
                  <a:buFont typeface="Monotype Sorts" pitchFamily="2" charset="2"/>
                  <a:buNone/>
                </a:pPr>
                <a:r>
                  <a:rPr lang="en-US" altLang="en-US" sz="1000" b="1">
                    <a:solidFill>
                      <a:schemeClr val="bg1"/>
                    </a:solidFill>
                  </a:rPr>
                  <a:t>Specific instructions</a:t>
                </a:r>
              </a:p>
              <a:p>
                <a:pPr algn="ctr">
                  <a:buClr>
                    <a:schemeClr val="hlink"/>
                  </a:buClr>
                  <a:buSzPct val="50000"/>
                  <a:buFont typeface="Monotype Sorts" pitchFamily="2" charset="2"/>
                  <a:buNone/>
                </a:pPr>
                <a:r>
                  <a:rPr lang="en-US" altLang="en-US" sz="1000" b="1">
                    <a:solidFill>
                      <a:schemeClr val="bg1"/>
                    </a:solidFill>
                  </a:rPr>
                  <a:t>you must follow</a:t>
                </a:r>
              </a:p>
              <a:p>
                <a:pPr algn="ctr">
                  <a:buClr>
                    <a:schemeClr val="hlink"/>
                  </a:buClr>
                  <a:buSzPct val="50000"/>
                  <a:buFont typeface="Monotype Sorts" pitchFamily="2" charset="2"/>
                  <a:buNone/>
                </a:pPr>
                <a:r>
                  <a:rPr lang="en-US" altLang="en-US" sz="1000" b="1">
                    <a:solidFill>
                      <a:schemeClr val="bg1"/>
                    </a:solidFill>
                  </a:rPr>
                  <a:t>before entering the</a:t>
                </a:r>
              </a:p>
              <a:p>
                <a:pPr algn="ctr">
                  <a:buClr>
                    <a:schemeClr val="hlink"/>
                  </a:buClr>
                  <a:buSzPct val="50000"/>
                  <a:buFont typeface="Monotype Sorts" pitchFamily="2" charset="2"/>
                  <a:buNone/>
                </a:pPr>
                <a:r>
                  <a:rPr lang="en-US" altLang="en-US" sz="1000" b="1">
                    <a:solidFill>
                      <a:schemeClr val="bg1"/>
                    </a:solidFill>
                  </a:rPr>
                  <a:t>space</a:t>
                </a:r>
              </a:p>
            </p:txBody>
          </p:sp>
          <p:sp>
            <p:nvSpPr>
              <p:cNvPr id="164885" name="AutoShape 24"/>
              <p:cNvSpPr>
                <a:spLocks noChangeArrowheads="1"/>
              </p:cNvSpPr>
              <p:nvPr/>
            </p:nvSpPr>
            <p:spPr bwMode="auto">
              <a:xfrm>
                <a:off x="4464" y="1536"/>
                <a:ext cx="432" cy="912"/>
              </a:xfrm>
              <a:prstGeom prst="upArrowCallout">
                <a:avLst>
                  <a:gd name="adj1" fmla="val 27778"/>
                  <a:gd name="adj2" fmla="val 25000"/>
                  <a:gd name="adj3" fmla="val 32409"/>
                  <a:gd name="adj4" fmla="val 7456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Clr>
                    <a:schemeClr val="hlink"/>
                  </a:buClr>
                  <a:buSzPct val="50000"/>
                  <a:buFont typeface="Monotype Sorts" pitchFamily="2" charset="2"/>
                  <a:buNone/>
                </a:pPr>
                <a:r>
                  <a:rPr lang="en-US" altLang="en-US" sz="1000" b="1">
                    <a:solidFill>
                      <a:schemeClr val="bg1"/>
                    </a:solidFill>
                  </a:rPr>
                  <a:t>Initials of </a:t>
                </a:r>
              </a:p>
              <a:p>
                <a:pPr algn="ctr">
                  <a:buClr>
                    <a:schemeClr val="hlink"/>
                  </a:buClr>
                  <a:buSzPct val="50000"/>
                  <a:buFont typeface="Monotype Sorts" pitchFamily="2" charset="2"/>
                  <a:buNone/>
                </a:pPr>
                <a:r>
                  <a:rPr lang="en-US" altLang="en-US" sz="1000" b="1">
                    <a:solidFill>
                      <a:schemeClr val="bg1"/>
                    </a:solidFill>
                  </a:rPr>
                  <a:t>the person</a:t>
                </a:r>
              </a:p>
              <a:p>
                <a:pPr algn="ctr">
                  <a:buClr>
                    <a:schemeClr val="hlink"/>
                  </a:buClr>
                  <a:buSzPct val="50000"/>
                  <a:buFont typeface="Monotype Sorts" pitchFamily="2" charset="2"/>
                  <a:buNone/>
                </a:pPr>
                <a:r>
                  <a:rPr lang="en-US" altLang="en-US" sz="1000" b="1">
                    <a:solidFill>
                      <a:schemeClr val="bg1"/>
                    </a:solidFill>
                  </a:rPr>
                  <a:t>who </a:t>
                </a:r>
              </a:p>
              <a:p>
                <a:pPr algn="ctr">
                  <a:buClr>
                    <a:schemeClr val="hlink"/>
                  </a:buClr>
                  <a:buSzPct val="50000"/>
                  <a:buFont typeface="Monotype Sorts" pitchFamily="2" charset="2"/>
                  <a:buNone/>
                </a:pPr>
                <a:r>
                  <a:rPr lang="en-US" altLang="en-US" sz="1000" b="1">
                    <a:solidFill>
                      <a:schemeClr val="bg1"/>
                    </a:solidFill>
                  </a:rPr>
                  <a:t>inspected</a:t>
                </a:r>
              </a:p>
              <a:p>
                <a:pPr algn="ctr">
                  <a:buClr>
                    <a:schemeClr val="hlink"/>
                  </a:buClr>
                  <a:buSzPct val="50000"/>
                  <a:buFont typeface="Monotype Sorts" pitchFamily="2" charset="2"/>
                  <a:buNone/>
                </a:pPr>
                <a:r>
                  <a:rPr lang="en-US" altLang="en-US" sz="1000" b="1">
                    <a:solidFill>
                      <a:schemeClr val="bg1"/>
                    </a:solidFill>
                  </a:rPr>
                  <a:t>the space</a:t>
                </a:r>
              </a:p>
            </p:txBody>
          </p:sp>
        </p:grpSp>
      </p:gr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2B0B3DE6-8C73-46DA-B4DD-91333ED13088}" type="slidenum">
              <a:rPr lang="en-US" altLang="en-US" sz="1400"/>
              <a:pPr>
                <a:spcBef>
                  <a:spcPct val="0"/>
                </a:spcBef>
                <a:buFontTx/>
                <a:buNone/>
              </a:pPr>
              <a:t>79</a:t>
            </a:fld>
            <a:endParaRPr lang="en-US" altLang="en-US" sz="1400"/>
          </a:p>
        </p:txBody>
      </p:sp>
      <p:sp>
        <p:nvSpPr>
          <p:cNvPr id="166915" name="Rectangle 2"/>
          <p:cNvSpPr>
            <a:spLocks noGrp="1" noChangeArrowheads="1"/>
          </p:cNvSpPr>
          <p:nvPr>
            <p:ph type="title"/>
          </p:nvPr>
        </p:nvSpPr>
        <p:spPr>
          <a:xfrm>
            <a:off x="381000" y="354013"/>
            <a:ext cx="8229600" cy="1143000"/>
          </a:xfrm>
        </p:spPr>
        <p:txBody>
          <a:bodyPr/>
          <a:lstStyle/>
          <a:p>
            <a:pPr algn="l"/>
            <a:r>
              <a:rPr lang="en-US" altLang="en-US" smtClean="0"/>
              <a:t>MSR Shipboard Procedures </a:t>
            </a:r>
          </a:p>
        </p:txBody>
      </p:sp>
      <p:pic>
        <p:nvPicPr>
          <p:cNvPr id="11" name="Picture 10"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algn="l"/>
            <a:r>
              <a:rPr lang="en-US" altLang="en-US" dirty="0" smtClean="0"/>
              <a:t>OSHA    </a:t>
            </a:r>
          </a:p>
        </p:txBody>
      </p:sp>
      <p:pic>
        <p:nvPicPr>
          <p:cNvPr id="21507" name="Picture 9" title="Image of the OSHA website">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19200" y="1600200"/>
            <a:ext cx="6400800" cy="44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BCE59C6-0BE3-4BD1-B269-C00BCBE3339E}" type="slidenum">
              <a:rPr lang="en-US" altLang="en-US" sz="1400"/>
              <a:pPr>
                <a:spcBef>
                  <a:spcPct val="0"/>
                </a:spcBef>
                <a:buFontTx/>
                <a:buNone/>
              </a:pPr>
              <a:t>8</a:t>
            </a:fld>
            <a:endParaRPr lang="en-US" altLang="en-US" sz="140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C58E62F-4255-4F7B-B856-2EEA3FD6EDC2}" type="slidenum">
              <a:rPr lang="en-US" altLang="en-US" sz="1400"/>
              <a:pPr>
                <a:spcBef>
                  <a:spcPct val="0"/>
                </a:spcBef>
                <a:buFontTx/>
                <a:buNone/>
              </a:pPr>
              <a:t>80</a:t>
            </a:fld>
            <a:endParaRPr lang="en-US" altLang="en-US" sz="1400"/>
          </a:p>
        </p:txBody>
      </p:sp>
      <p:sp>
        <p:nvSpPr>
          <p:cNvPr id="168963" name="Rectangle 2"/>
          <p:cNvSpPr>
            <a:spLocks noGrp="1" noChangeArrowheads="1"/>
          </p:cNvSpPr>
          <p:nvPr>
            <p:ph type="title"/>
          </p:nvPr>
        </p:nvSpPr>
        <p:spPr>
          <a:xfrm>
            <a:off x="457200" y="381000"/>
            <a:ext cx="8305800" cy="1143000"/>
          </a:xfrm>
        </p:spPr>
        <p:txBody>
          <a:bodyPr/>
          <a:lstStyle/>
          <a:p>
            <a:pPr algn="l"/>
            <a:r>
              <a:rPr lang="en-US" altLang="en-US" dirty="0" smtClean="0"/>
              <a:t>MSR Shipboard Procedures  </a:t>
            </a:r>
          </a:p>
        </p:txBody>
      </p:sp>
      <p:pic>
        <p:nvPicPr>
          <p:cNvPr id="168964" name="Picture 3" title="Photo of a safe for workers or safe for hot work 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24000"/>
            <a:ext cx="7696200" cy="4673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8966" name="Text Box 5"/>
          <p:cNvSpPr txBox="1">
            <a:spLocks noChangeArrowheads="1"/>
          </p:cNvSpPr>
          <p:nvPr/>
        </p:nvSpPr>
        <p:spPr bwMode="auto">
          <a:xfrm>
            <a:off x="990600" y="5867400"/>
            <a:ext cx="271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chemeClr val="bg1"/>
                </a:solidFill>
              </a:rPr>
              <a:t>What does green mean?</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C7D0553-8EDC-4F64-8908-4D6DAE070622}" type="slidenum">
              <a:rPr lang="en-US" altLang="en-US" sz="1400"/>
              <a:pPr>
                <a:spcBef>
                  <a:spcPct val="0"/>
                </a:spcBef>
                <a:buFontTx/>
                <a:buNone/>
              </a:pPr>
              <a:t>81</a:t>
            </a:fld>
            <a:endParaRPr lang="en-US" altLang="en-US" sz="1400"/>
          </a:p>
        </p:txBody>
      </p:sp>
      <p:sp>
        <p:nvSpPr>
          <p:cNvPr id="171011" name="Rectangle 2"/>
          <p:cNvSpPr>
            <a:spLocks noGrp="1" noChangeArrowheads="1"/>
          </p:cNvSpPr>
          <p:nvPr>
            <p:ph type="title"/>
          </p:nvPr>
        </p:nvSpPr>
        <p:spPr>
          <a:xfrm>
            <a:off x="685800" y="274638"/>
            <a:ext cx="7772400" cy="1143000"/>
          </a:xfrm>
        </p:spPr>
        <p:txBody>
          <a:bodyPr/>
          <a:lstStyle/>
          <a:p>
            <a:pPr algn="l"/>
            <a:r>
              <a:rPr lang="en-US" altLang="en-US" smtClean="0"/>
              <a:t>Safe for Cold Work </a:t>
            </a:r>
          </a:p>
        </p:txBody>
      </p:sp>
      <p:pic>
        <p:nvPicPr>
          <p:cNvPr id="171012" name="Picture 3" title="Photo of safe for cold work f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76400"/>
            <a:ext cx="7086600" cy="4470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A4B200EB-1C0A-44C5-97BC-CA6D8A8D26A1}" type="slidenum">
              <a:rPr lang="en-US" altLang="en-US" sz="1400"/>
              <a:pPr>
                <a:spcBef>
                  <a:spcPct val="0"/>
                </a:spcBef>
                <a:buFontTx/>
                <a:buNone/>
              </a:pPr>
              <a:t>82</a:t>
            </a:fld>
            <a:endParaRPr lang="en-US" altLang="en-US" sz="1400"/>
          </a:p>
        </p:txBody>
      </p:sp>
      <p:sp>
        <p:nvSpPr>
          <p:cNvPr id="173059" name="Rectangle 2"/>
          <p:cNvSpPr>
            <a:spLocks noGrp="1" noChangeArrowheads="1"/>
          </p:cNvSpPr>
          <p:nvPr>
            <p:ph type="title"/>
          </p:nvPr>
        </p:nvSpPr>
        <p:spPr>
          <a:xfrm>
            <a:off x="685800" y="274638"/>
            <a:ext cx="7772400" cy="1143000"/>
          </a:xfrm>
        </p:spPr>
        <p:txBody>
          <a:bodyPr/>
          <a:lstStyle/>
          <a:p>
            <a:pPr algn="l"/>
            <a:r>
              <a:rPr lang="en-US" altLang="en-US" smtClean="0"/>
              <a:t>Safe For Man and Hot Work</a:t>
            </a:r>
          </a:p>
        </p:txBody>
      </p:sp>
      <p:pic>
        <p:nvPicPr>
          <p:cNvPr id="173060" name="Picture 3" title="Photo of safe for man and hot work f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76400"/>
            <a:ext cx="6934200" cy="4622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FBA8AD8-3477-4A39-A0EB-17957C09B9F4}" type="slidenum">
              <a:rPr lang="en-US" altLang="en-US" sz="1400"/>
              <a:pPr>
                <a:spcBef>
                  <a:spcPct val="0"/>
                </a:spcBef>
                <a:buFontTx/>
                <a:buNone/>
              </a:pPr>
              <a:t>83</a:t>
            </a:fld>
            <a:endParaRPr lang="en-US" altLang="en-US" sz="1400"/>
          </a:p>
        </p:txBody>
      </p:sp>
      <p:sp>
        <p:nvSpPr>
          <p:cNvPr id="175107" name="Rectangle 2"/>
          <p:cNvSpPr>
            <a:spLocks noGrp="1" noChangeArrowheads="1"/>
          </p:cNvSpPr>
          <p:nvPr>
            <p:ph type="title"/>
          </p:nvPr>
        </p:nvSpPr>
        <p:spPr>
          <a:xfrm>
            <a:off x="685800" y="274638"/>
            <a:ext cx="7772400" cy="1143000"/>
          </a:xfrm>
        </p:spPr>
        <p:txBody>
          <a:bodyPr/>
          <a:lstStyle/>
          <a:p>
            <a:pPr algn="l"/>
            <a:r>
              <a:rPr lang="en-US" altLang="en-US" smtClean="0"/>
              <a:t>Limited Hot Work</a:t>
            </a:r>
          </a:p>
        </p:txBody>
      </p:sp>
      <p:pic>
        <p:nvPicPr>
          <p:cNvPr id="175108" name="Picture 2" title="Photo of limited hot work f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95400"/>
            <a:ext cx="6477000" cy="4311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D7AA0EC-06E4-4C8B-899B-B9F3C01435C9}" type="slidenum">
              <a:rPr lang="en-US" altLang="en-US" sz="1400"/>
              <a:pPr>
                <a:spcBef>
                  <a:spcPct val="0"/>
                </a:spcBef>
                <a:buFontTx/>
                <a:buNone/>
              </a:pPr>
              <a:t>84</a:t>
            </a:fld>
            <a:endParaRPr lang="en-US" altLang="en-US" sz="1400"/>
          </a:p>
        </p:txBody>
      </p:sp>
      <p:sp>
        <p:nvSpPr>
          <p:cNvPr id="177155" name="Rectangle 2"/>
          <p:cNvSpPr>
            <a:spLocks noGrp="1" noChangeArrowheads="1"/>
          </p:cNvSpPr>
          <p:nvPr>
            <p:ph type="title"/>
          </p:nvPr>
        </p:nvSpPr>
        <p:spPr>
          <a:xfrm>
            <a:off x="685800" y="274638"/>
            <a:ext cx="7772400" cy="1143000"/>
          </a:xfrm>
        </p:spPr>
        <p:txBody>
          <a:bodyPr/>
          <a:lstStyle/>
          <a:p>
            <a:pPr algn="l"/>
            <a:r>
              <a:rPr lang="en-US" altLang="en-US" smtClean="0"/>
              <a:t>Enter With Restrictions!</a:t>
            </a:r>
          </a:p>
        </p:txBody>
      </p:sp>
      <p:pic>
        <p:nvPicPr>
          <p:cNvPr id="177156" name="Picture 2" title="Photo of an enter with restrictions f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71600"/>
            <a:ext cx="6781800" cy="4522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CAA78BCD-7041-4BDD-A08F-650457FF22A5}" type="slidenum">
              <a:rPr lang="en-US" altLang="en-US" sz="1400"/>
              <a:pPr>
                <a:spcBef>
                  <a:spcPct val="0"/>
                </a:spcBef>
                <a:buFontTx/>
                <a:buNone/>
              </a:pPr>
              <a:t>85</a:t>
            </a:fld>
            <a:endParaRPr lang="en-US" altLang="en-US" sz="1400"/>
          </a:p>
        </p:txBody>
      </p:sp>
      <p:sp>
        <p:nvSpPr>
          <p:cNvPr id="179203" name="Rectangle 2"/>
          <p:cNvSpPr>
            <a:spLocks noGrp="1" noChangeArrowheads="1"/>
          </p:cNvSpPr>
          <p:nvPr>
            <p:ph type="title"/>
          </p:nvPr>
        </p:nvSpPr>
        <p:spPr>
          <a:xfrm>
            <a:off x="685800" y="274638"/>
            <a:ext cx="7772400" cy="1143000"/>
          </a:xfrm>
        </p:spPr>
        <p:txBody>
          <a:bodyPr/>
          <a:lstStyle/>
          <a:p>
            <a:pPr algn="l"/>
            <a:r>
              <a:rPr lang="en-US" altLang="en-US" smtClean="0"/>
              <a:t>Not Safe for workers or Hot Work </a:t>
            </a:r>
          </a:p>
        </p:txBody>
      </p:sp>
      <p:pic>
        <p:nvPicPr>
          <p:cNvPr id="179204" name="Picture 3" title="Photo of a not safe for workers or hot work f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76400"/>
            <a:ext cx="6934200" cy="4514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C7685D2-DA94-4BD7-83C7-0FA605406ADB}" type="slidenum">
              <a:rPr lang="en-US" altLang="en-US" sz="1400"/>
              <a:pPr>
                <a:spcBef>
                  <a:spcPct val="0"/>
                </a:spcBef>
                <a:buFontTx/>
                <a:buNone/>
              </a:pPr>
              <a:t>86</a:t>
            </a:fld>
            <a:endParaRPr lang="en-US" altLang="en-US" sz="1400"/>
          </a:p>
        </p:txBody>
      </p:sp>
      <p:sp>
        <p:nvSpPr>
          <p:cNvPr id="181251" name="Rectangle 2"/>
          <p:cNvSpPr>
            <a:spLocks noGrp="1" noChangeArrowheads="1"/>
          </p:cNvSpPr>
          <p:nvPr>
            <p:ph type="title"/>
          </p:nvPr>
        </p:nvSpPr>
        <p:spPr>
          <a:xfrm>
            <a:off x="381000" y="354013"/>
            <a:ext cx="8229600" cy="1143000"/>
          </a:xfrm>
        </p:spPr>
        <p:txBody>
          <a:bodyPr/>
          <a:lstStyle/>
          <a:p>
            <a:pPr algn="l"/>
            <a:r>
              <a:rPr lang="en-US" altLang="en-US" smtClean="0"/>
              <a:t>Confined Spaces Exercise </a:t>
            </a:r>
          </a:p>
        </p:txBody>
      </p:sp>
      <p:pic>
        <p:nvPicPr>
          <p:cNvPr id="11" name="Picture 10"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6" y="0"/>
            <a:ext cx="9144000" cy="6880485"/>
          </a:xfrm>
          <a:prstGeom prst="rect">
            <a:avLst/>
          </a:prstGeom>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67E33B1-95EC-4F43-9BDB-E49C52802754}" type="slidenum">
              <a:rPr lang="en-US" altLang="en-US" sz="1400"/>
              <a:pPr>
                <a:spcBef>
                  <a:spcPct val="0"/>
                </a:spcBef>
                <a:buFontTx/>
                <a:buNone/>
              </a:pPr>
              <a:t>87</a:t>
            </a:fld>
            <a:endParaRPr lang="en-US" altLang="en-US" sz="1400"/>
          </a:p>
        </p:txBody>
      </p:sp>
      <p:sp>
        <p:nvSpPr>
          <p:cNvPr id="183299" name="Rectangle 2"/>
          <p:cNvSpPr>
            <a:spLocks noGrp="1" noChangeArrowheads="1"/>
          </p:cNvSpPr>
          <p:nvPr>
            <p:ph type="title"/>
          </p:nvPr>
        </p:nvSpPr>
        <p:spPr>
          <a:xfrm>
            <a:off x="685800" y="274638"/>
            <a:ext cx="7772400" cy="1143000"/>
          </a:xfrm>
        </p:spPr>
        <p:txBody>
          <a:bodyPr/>
          <a:lstStyle/>
          <a:p>
            <a:pPr algn="l"/>
            <a:r>
              <a:rPr lang="en-US" altLang="en-US" smtClean="0"/>
              <a:t/>
            </a:r>
            <a:br>
              <a:rPr lang="en-US" altLang="en-US" smtClean="0"/>
            </a:br>
            <a:r>
              <a:rPr lang="en-US" altLang="en-US" smtClean="0"/>
              <a:t>Safe Confined Space Entry Practices</a:t>
            </a:r>
            <a:br>
              <a:rPr lang="en-US" altLang="en-US" smtClean="0"/>
            </a:br>
            <a:endParaRPr lang="en-US" altLang="en-US" smtClean="0"/>
          </a:p>
        </p:txBody>
      </p:sp>
      <p:pic>
        <p:nvPicPr>
          <p:cNvPr id="183300" name="Picture 3" title="Photo of a worker entering a confined sp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00200"/>
            <a:ext cx="6934200" cy="43957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DB7C978-F0F7-4392-8F05-05263BB73B45}" type="slidenum">
              <a:rPr lang="en-US" altLang="en-US" sz="1400"/>
              <a:pPr>
                <a:spcBef>
                  <a:spcPct val="0"/>
                </a:spcBef>
                <a:buFontTx/>
                <a:buNone/>
              </a:pPr>
              <a:t>88</a:t>
            </a:fld>
            <a:endParaRPr lang="en-US" altLang="en-US" sz="1400"/>
          </a:p>
        </p:txBody>
      </p:sp>
      <p:sp>
        <p:nvSpPr>
          <p:cNvPr id="185347" name="Rectangle 2"/>
          <p:cNvSpPr>
            <a:spLocks noGrp="1" noChangeArrowheads="1"/>
          </p:cNvSpPr>
          <p:nvPr>
            <p:ph type="title"/>
          </p:nvPr>
        </p:nvSpPr>
        <p:spPr>
          <a:xfrm>
            <a:off x="381000" y="354013"/>
            <a:ext cx="8229600" cy="1143000"/>
          </a:xfrm>
        </p:spPr>
        <p:txBody>
          <a:bodyPr/>
          <a:lstStyle/>
          <a:p>
            <a:pPr algn="l"/>
            <a:r>
              <a:rPr lang="en-US" altLang="en-US" dirty="0" smtClean="0"/>
              <a:t>Maintenance of Safe Conditions  </a:t>
            </a:r>
          </a:p>
        </p:txBody>
      </p:sp>
      <p:pic>
        <p:nvPicPr>
          <p:cNvPr id="185348" name="Picture 3" title="Photo of the enterance of a confined sp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76400"/>
            <a:ext cx="7162800" cy="436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2F6A6CD0-0D69-40F7-AAFB-200622563196}" type="slidenum">
              <a:rPr lang="en-US" altLang="en-US" sz="1400"/>
              <a:pPr>
                <a:spcBef>
                  <a:spcPct val="0"/>
                </a:spcBef>
                <a:buFontTx/>
                <a:buNone/>
              </a:pPr>
              <a:t>89</a:t>
            </a:fld>
            <a:endParaRPr lang="en-US" altLang="en-US" sz="1400"/>
          </a:p>
        </p:txBody>
      </p:sp>
      <p:sp>
        <p:nvSpPr>
          <p:cNvPr id="187395" name="Rectangle 2"/>
          <p:cNvSpPr>
            <a:spLocks noGrp="1" noChangeArrowheads="1"/>
          </p:cNvSpPr>
          <p:nvPr>
            <p:ph type="title"/>
          </p:nvPr>
        </p:nvSpPr>
        <p:spPr/>
        <p:txBody>
          <a:bodyPr/>
          <a:lstStyle/>
          <a:p>
            <a:r>
              <a:rPr lang="en-US" altLang="en-US" smtClean="0"/>
              <a:t/>
            </a:r>
            <a:br>
              <a:rPr lang="en-US" altLang="en-US" smtClean="0"/>
            </a:br>
            <a:r>
              <a:rPr lang="en-US" altLang="en-US" smtClean="0"/>
              <a:t>MSR Shipboard Procedures </a:t>
            </a:r>
          </a:p>
        </p:txBody>
      </p:sp>
      <p:pic>
        <p:nvPicPr>
          <p:cNvPr id="2" name="Picture 1" title="Photo of a ship being buil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887538"/>
            <a:ext cx="6553200"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81000" y="609600"/>
            <a:ext cx="8229600" cy="1143000"/>
          </a:xfrm>
        </p:spPr>
        <p:txBody>
          <a:bodyPr/>
          <a:lstStyle/>
          <a:p>
            <a:pPr algn="l" eaLnBrk="1" hangingPunct="1"/>
            <a:r>
              <a:rPr lang="en-US" altLang="en-US" smtClean="0"/>
              <a:t>OSHA Exercise</a:t>
            </a:r>
            <a:br>
              <a:rPr lang="en-US" altLang="en-US" smtClean="0"/>
            </a:br>
            <a:endParaRPr lang="en-US" altLang="en-US" smtClean="0"/>
          </a:p>
        </p:txBody>
      </p:sp>
      <p:sp>
        <p:nvSpPr>
          <p:cNvPr id="176131" name="Rectangle 3"/>
          <p:cNvSpPr>
            <a:spLocks noGrp="1" noChangeArrowheads="1"/>
          </p:cNvSpPr>
          <p:nvPr>
            <p:ph idx="1"/>
          </p:nvPr>
        </p:nvSpPr>
        <p:spPr>
          <a:solidFill>
            <a:schemeClr val="bg1"/>
          </a:solidFill>
        </p:spPr>
        <p:txBody>
          <a:bodyPr/>
          <a:lstStyle/>
          <a:p>
            <a:pPr marL="0" indent="0" eaLnBrk="1" hangingPunct="1">
              <a:buFontTx/>
              <a:buNone/>
              <a:defRPr/>
            </a:pPr>
            <a:r>
              <a:rPr lang="en-US" sz="2800" dirty="0" smtClean="0"/>
              <a:t>Stump the class!</a:t>
            </a:r>
          </a:p>
          <a:p>
            <a:pPr eaLnBrk="1" hangingPunct="1">
              <a:defRPr/>
            </a:pPr>
            <a:endParaRPr lang="en-US" sz="2800" dirty="0"/>
          </a:p>
          <a:p>
            <a:pPr eaLnBrk="1" hangingPunct="1">
              <a:defRPr/>
            </a:pPr>
            <a:r>
              <a:rPr lang="en-US" sz="2800" dirty="0" smtClean="0"/>
              <a:t>With a partner, write two questions from this section that you believe the rest of the class will be challenged in answering correctly. (Questions must be reasonable!  If your instructor can’t answer, it doesn’t count!)</a:t>
            </a:r>
          </a:p>
          <a:p>
            <a:pPr eaLnBrk="1" hangingPunct="1">
              <a:defRPr/>
            </a:pPr>
            <a:endParaRPr lang="en-US" sz="2800" dirty="0" smtClean="0"/>
          </a:p>
        </p:txBody>
      </p:sp>
      <p:sp>
        <p:nvSpPr>
          <p:cNvPr id="23556" name="Slide Number Placeholder 1"/>
          <p:cNvSpPr>
            <a:spLocks noGrp="1"/>
          </p:cNvSpPr>
          <p:nvPr>
            <p:ph type="sldNum" sz="quarter" idx="11"/>
          </p:nvPr>
        </p:nvSpPr>
        <p:spPr>
          <a:xfrm>
            <a:off x="457200" y="6245225"/>
            <a:ext cx="665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a:spcBef>
                <a:spcPct val="0"/>
              </a:spcBef>
              <a:buFontTx/>
              <a:buNone/>
            </a:pPr>
            <a:fld id="{20F95CFC-C4B0-40A6-9808-8D01707AC57D}" type="slidenum">
              <a:rPr lang="en-US" altLang="en-US" sz="1400"/>
              <a:pPr algn="l">
                <a:spcBef>
                  <a:spcPct val="0"/>
                </a:spcBef>
                <a:buFontTx/>
                <a:buNone/>
              </a:pPr>
              <a:t>9</a:t>
            </a:fld>
            <a:endParaRPr lang="en-US" altLang="en-US" sz="140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C4B336E8-85B6-4B6A-A502-1E7F9467932D}" type="slidenum">
              <a:rPr lang="en-US" altLang="en-US" sz="1400"/>
              <a:pPr>
                <a:spcBef>
                  <a:spcPct val="0"/>
                </a:spcBef>
                <a:buFontTx/>
                <a:buNone/>
              </a:pPr>
              <a:t>90</a:t>
            </a:fld>
            <a:endParaRPr lang="en-US" altLang="en-US" sz="1400"/>
          </a:p>
        </p:txBody>
      </p:sp>
      <p:sp>
        <p:nvSpPr>
          <p:cNvPr id="189443" name="Rectangle 2"/>
          <p:cNvSpPr>
            <a:spLocks noGrp="1" noChangeArrowheads="1"/>
          </p:cNvSpPr>
          <p:nvPr>
            <p:ph type="title"/>
          </p:nvPr>
        </p:nvSpPr>
        <p:spPr>
          <a:xfrm>
            <a:off x="457200" y="381000"/>
            <a:ext cx="8382000" cy="1143000"/>
          </a:xfrm>
        </p:spPr>
        <p:txBody>
          <a:bodyPr/>
          <a:lstStyle/>
          <a:p>
            <a:pPr algn="l"/>
            <a:r>
              <a:rPr lang="en-US" altLang="en-US" smtClean="0"/>
              <a:t>Stand By Observer </a:t>
            </a:r>
          </a:p>
        </p:txBody>
      </p:sp>
      <p:pic>
        <p:nvPicPr>
          <p:cNvPr id="189444" name="Picture 2" title="Photo of a confined space attend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063" y="1536700"/>
            <a:ext cx="6545262" cy="439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F3664D4-C99D-441B-8429-ECD8A9F826EC}" type="slidenum">
              <a:rPr lang="en-US" altLang="en-US" sz="1400"/>
              <a:pPr>
                <a:spcBef>
                  <a:spcPct val="0"/>
                </a:spcBef>
                <a:buFontTx/>
                <a:buNone/>
              </a:pPr>
              <a:t>91</a:t>
            </a:fld>
            <a:endParaRPr lang="en-US" altLang="en-US" sz="1400"/>
          </a:p>
        </p:txBody>
      </p:sp>
      <p:sp>
        <p:nvSpPr>
          <p:cNvPr id="191491" name="Rectangle 2"/>
          <p:cNvSpPr>
            <a:spLocks noGrp="1" noChangeArrowheads="1"/>
          </p:cNvSpPr>
          <p:nvPr>
            <p:ph type="title"/>
          </p:nvPr>
        </p:nvSpPr>
        <p:spPr>
          <a:xfrm>
            <a:off x="457200" y="381000"/>
            <a:ext cx="8305800" cy="1143000"/>
          </a:xfrm>
        </p:spPr>
        <p:txBody>
          <a:bodyPr/>
          <a:lstStyle/>
          <a:p>
            <a:pPr algn="l"/>
            <a:r>
              <a:rPr lang="en-US" altLang="en-US" smtClean="0"/>
              <a:t>More Employer Responsibilities </a:t>
            </a:r>
          </a:p>
        </p:txBody>
      </p:sp>
      <p:pic>
        <p:nvPicPr>
          <p:cNvPr id="2" name="Picture 1" title="Photo of workers getting confined space train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905000"/>
            <a:ext cx="5499100" cy="4108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6588A86-5F4C-4C2C-BC0D-2CA2235A6D25}" type="slidenum">
              <a:rPr lang="en-US" altLang="en-US" sz="1400"/>
              <a:pPr>
                <a:spcBef>
                  <a:spcPct val="0"/>
                </a:spcBef>
                <a:buFontTx/>
                <a:buNone/>
              </a:pPr>
              <a:t>92</a:t>
            </a:fld>
            <a:endParaRPr lang="en-US" altLang="en-US" sz="1400"/>
          </a:p>
        </p:txBody>
      </p:sp>
      <p:sp>
        <p:nvSpPr>
          <p:cNvPr id="193539" name="Rectangle 2"/>
          <p:cNvSpPr>
            <a:spLocks noGrp="1" noChangeArrowheads="1"/>
          </p:cNvSpPr>
          <p:nvPr>
            <p:ph type="title"/>
          </p:nvPr>
        </p:nvSpPr>
        <p:spPr/>
        <p:txBody>
          <a:bodyPr/>
          <a:lstStyle/>
          <a:p>
            <a:pPr algn="l"/>
            <a:r>
              <a:rPr lang="en-US" altLang="en-US" smtClean="0"/>
              <a:t> Self Rescue </a:t>
            </a:r>
          </a:p>
        </p:txBody>
      </p:sp>
      <p:pic>
        <p:nvPicPr>
          <p:cNvPr id="193540" name="Picture 3" title="Image of confined space symptoms of danger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43000" y="1600200"/>
            <a:ext cx="6781800" cy="4525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C635B1B4-639D-429E-9DF9-99704370DD05}" type="slidenum">
              <a:rPr lang="en-US" altLang="en-US" sz="1400"/>
              <a:pPr>
                <a:spcBef>
                  <a:spcPct val="0"/>
                </a:spcBef>
                <a:buFontTx/>
                <a:buNone/>
              </a:pPr>
              <a:t>93</a:t>
            </a:fld>
            <a:endParaRPr lang="en-US" altLang="en-US" sz="1400"/>
          </a:p>
        </p:txBody>
      </p:sp>
      <p:sp>
        <p:nvSpPr>
          <p:cNvPr id="195587" name="Rectangle 2"/>
          <p:cNvSpPr>
            <a:spLocks noGrp="1" noChangeArrowheads="1"/>
          </p:cNvSpPr>
          <p:nvPr>
            <p:ph type="title"/>
          </p:nvPr>
        </p:nvSpPr>
        <p:spPr>
          <a:xfrm>
            <a:off x="457200" y="152400"/>
            <a:ext cx="8229600" cy="1265238"/>
          </a:xfrm>
        </p:spPr>
        <p:txBody>
          <a:bodyPr/>
          <a:lstStyle/>
          <a:p>
            <a:r>
              <a:rPr lang="en-US" altLang="en-US" sz="3200" smtClean="0"/>
              <a:t>The Dangers of Confined Space Rescue </a:t>
            </a:r>
          </a:p>
        </p:txBody>
      </p:sp>
      <p:pic>
        <p:nvPicPr>
          <p:cNvPr id="195588" name="Picture 5" title="Photo of a confined space rescue">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9238" y="1550988"/>
            <a:ext cx="6253162" cy="416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7791F02-F05F-4E91-A85C-916083CE6F99}" type="slidenum">
              <a:rPr lang="en-US" altLang="en-US" sz="1400"/>
              <a:pPr>
                <a:spcBef>
                  <a:spcPct val="0"/>
                </a:spcBef>
                <a:buFontTx/>
                <a:buNone/>
              </a:pPr>
              <a:t>94</a:t>
            </a:fld>
            <a:endParaRPr lang="en-US" altLang="en-US" sz="1400"/>
          </a:p>
        </p:txBody>
      </p:sp>
      <p:sp>
        <p:nvSpPr>
          <p:cNvPr id="197635" name="Rectangle 2"/>
          <p:cNvSpPr>
            <a:spLocks noGrp="1" noChangeArrowheads="1"/>
          </p:cNvSpPr>
          <p:nvPr>
            <p:ph type="title"/>
          </p:nvPr>
        </p:nvSpPr>
        <p:spPr>
          <a:xfrm>
            <a:off x="457200" y="304800"/>
            <a:ext cx="8229600" cy="1143000"/>
          </a:xfrm>
        </p:spPr>
        <p:txBody>
          <a:bodyPr/>
          <a:lstStyle/>
          <a:p>
            <a:pPr algn="l"/>
            <a:r>
              <a:rPr lang="en-US" altLang="en-US" smtClean="0"/>
              <a:t>Rescue </a:t>
            </a:r>
          </a:p>
        </p:txBody>
      </p:sp>
      <p:pic>
        <p:nvPicPr>
          <p:cNvPr id="2" name="Picture 1" title="Photo of a confined space rescu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524000"/>
            <a:ext cx="6629400"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0337951-6932-4ED1-971E-657F69553A1A}" type="slidenum">
              <a:rPr lang="en-US" altLang="en-US" sz="1400"/>
              <a:pPr>
                <a:spcBef>
                  <a:spcPct val="0"/>
                </a:spcBef>
                <a:buFontTx/>
                <a:buNone/>
              </a:pPr>
              <a:t>95</a:t>
            </a:fld>
            <a:endParaRPr lang="en-US" altLang="en-US" sz="1400"/>
          </a:p>
        </p:txBody>
      </p:sp>
      <p:sp>
        <p:nvSpPr>
          <p:cNvPr id="199683" name="Rectangle 2"/>
          <p:cNvSpPr>
            <a:spLocks noGrp="1" noChangeArrowheads="1"/>
          </p:cNvSpPr>
          <p:nvPr>
            <p:ph type="title"/>
          </p:nvPr>
        </p:nvSpPr>
        <p:spPr>
          <a:xfrm>
            <a:off x="0" y="381000"/>
            <a:ext cx="9144000" cy="1143000"/>
          </a:xfrm>
        </p:spPr>
        <p:txBody>
          <a:bodyPr/>
          <a:lstStyle/>
          <a:p>
            <a:pPr algn="l"/>
            <a:r>
              <a:rPr lang="en-US" altLang="en-US" smtClean="0"/>
              <a:t>  At the MSRs – How to Get Help! </a:t>
            </a:r>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B4B5928-D425-447E-9D46-2F8C45044C8A}" type="slidenum">
              <a:rPr lang="en-US" altLang="en-US" sz="1400"/>
              <a:pPr>
                <a:spcBef>
                  <a:spcPct val="0"/>
                </a:spcBef>
                <a:buFontTx/>
                <a:buNone/>
              </a:pPr>
              <a:t>96</a:t>
            </a:fld>
            <a:endParaRPr lang="en-US" altLang="en-US" sz="1400"/>
          </a:p>
        </p:txBody>
      </p:sp>
      <p:sp>
        <p:nvSpPr>
          <p:cNvPr id="201731" name="Rectangle 2"/>
          <p:cNvSpPr>
            <a:spLocks noGrp="1" noChangeArrowheads="1"/>
          </p:cNvSpPr>
          <p:nvPr>
            <p:ph type="title"/>
          </p:nvPr>
        </p:nvSpPr>
        <p:spPr>
          <a:xfrm>
            <a:off x="457200" y="381000"/>
            <a:ext cx="8382000" cy="1143000"/>
          </a:xfrm>
        </p:spPr>
        <p:txBody>
          <a:bodyPr/>
          <a:lstStyle/>
          <a:p>
            <a:pPr algn="l"/>
            <a:r>
              <a:rPr lang="en-US" altLang="en-US" smtClean="0"/>
              <a:t>Confined Space Exercise </a:t>
            </a:r>
          </a:p>
        </p:txBody>
      </p:sp>
      <p:pic>
        <p:nvPicPr>
          <p:cNvPr id="201732" name="Picture 2" descr="C:\Users\Tom\Desktop\My PIctures\Webite\Picture2.jpg" title="Photo of a confined sp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0"/>
            <a:ext cx="5635625" cy="4235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C5657928-1390-4038-BFD5-0B40A8456C5C}" type="slidenum">
              <a:rPr lang="en-US" altLang="en-US" sz="1400"/>
              <a:pPr>
                <a:spcBef>
                  <a:spcPct val="0"/>
                </a:spcBef>
                <a:buFontTx/>
                <a:buNone/>
              </a:pPr>
              <a:t>97</a:t>
            </a:fld>
            <a:endParaRPr lang="en-US" altLang="en-US" sz="1400"/>
          </a:p>
        </p:txBody>
      </p:sp>
      <p:sp>
        <p:nvSpPr>
          <p:cNvPr id="203779" name="Rectangle 2"/>
          <p:cNvSpPr>
            <a:spLocks noGrp="1" noChangeArrowheads="1"/>
          </p:cNvSpPr>
          <p:nvPr>
            <p:ph type="title"/>
          </p:nvPr>
        </p:nvSpPr>
        <p:spPr>
          <a:xfrm>
            <a:off x="457200" y="381000"/>
            <a:ext cx="8382000" cy="1143000"/>
          </a:xfrm>
        </p:spPr>
        <p:txBody>
          <a:bodyPr/>
          <a:lstStyle/>
          <a:p>
            <a:pPr algn="l"/>
            <a:r>
              <a:rPr lang="en-US" altLang="en-US" smtClean="0"/>
              <a:t>Confined Space Entry Checklist </a:t>
            </a:r>
          </a:p>
        </p:txBody>
      </p:sp>
      <p:pic>
        <p:nvPicPr>
          <p:cNvPr id="203780" name="Picture 2" descr="C:\Users\Tom\Desktop\My PIctures\Webite\Picture25.png" title="Photo of a confined sp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30363"/>
            <a:ext cx="6935788" cy="4343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8530009-2E55-489F-8368-00B7EE99FD97}" type="slidenum">
              <a:rPr lang="en-US" altLang="en-US" sz="1400"/>
              <a:pPr>
                <a:spcBef>
                  <a:spcPct val="0"/>
                </a:spcBef>
                <a:buFontTx/>
                <a:buNone/>
              </a:pPr>
              <a:t>98</a:t>
            </a:fld>
            <a:endParaRPr lang="en-US" altLang="en-US" sz="1400"/>
          </a:p>
        </p:txBody>
      </p:sp>
      <p:sp>
        <p:nvSpPr>
          <p:cNvPr id="205827" name="Rectangle 2"/>
          <p:cNvSpPr>
            <a:spLocks noGrp="1" noChangeArrowheads="1"/>
          </p:cNvSpPr>
          <p:nvPr>
            <p:ph type="title"/>
          </p:nvPr>
        </p:nvSpPr>
        <p:spPr>
          <a:xfrm>
            <a:off x="457200" y="381000"/>
            <a:ext cx="8382000" cy="1143000"/>
          </a:xfrm>
        </p:spPr>
        <p:txBody>
          <a:bodyPr/>
          <a:lstStyle/>
          <a:p>
            <a:pPr algn="l"/>
            <a:r>
              <a:rPr lang="en-US" altLang="en-US" smtClean="0"/>
              <a:t>Summary </a:t>
            </a:r>
          </a:p>
        </p:txBody>
      </p:sp>
      <p:pic>
        <p:nvPicPr>
          <p:cNvPr id="205828" name="Picture 3" title="Photo of a confined spac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19200" y="1676400"/>
            <a:ext cx="68580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0BCBE21-0091-4F8E-9E7B-BD97C06FB697}" type="slidenum">
              <a:rPr lang="en-US" altLang="en-US" sz="1400"/>
              <a:pPr>
                <a:spcBef>
                  <a:spcPct val="0"/>
                </a:spcBef>
                <a:buFontTx/>
                <a:buNone/>
              </a:pPr>
              <a:t>99</a:t>
            </a:fld>
            <a:endParaRPr lang="en-US" altLang="en-US" sz="1400"/>
          </a:p>
        </p:txBody>
      </p:sp>
      <p:sp>
        <p:nvSpPr>
          <p:cNvPr id="207875"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A3B76473-D1B7-4B1E-8073-B5CA8727CD26}" type="slidenum">
              <a:rPr lang="en-US" altLang="en-US" sz="1400"/>
              <a:pPr algn="r" eaLnBrk="1" hangingPunct="1">
                <a:spcBef>
                  <a:spcPct val="0"/>
                </a:spcBef>
                <a:buFontTx/>
                <a:buNone/>
              </a:pPr>
              <a:t>99</a:t>
            </a:fld>
            <a:endParaRPr lang="en-US" altLang="en-US" sz="1400"/>
          </a:p>
        </p:txBody>
      </p:sp>
      <p:sp>
        <p:nvSpPr>
          <p:cNvPr id="207876" name="Rectangle 2"/>
          <p:cNvSpPr>
            <a:spLocks noGrp="1" noChangeArrowheads="1"/>
          </p:cNvSpPr>
          <p:nvPr>
            <p:ph type="title" idx="4294967295"/>
          </p:nvPr>
        </p:nvSpPr>
        <p:spPr>
          <a:xfrm>
            <a:off x="457200" y="579438"/>
            <a:ext cx="8229600" cy="533400"/>
          </a:xfrm>
        </p:spPr>
        <p:txBody>
          <a:bodyPr/>
          <a:lstStyle/>
          <a:p>
            <a:pPr algn="l"/>
            <a:r>
              <a:rPr lang="en-US" altLang="en-US" smtClean="0">
                <a:solidFill>
                  <a:schemeClr val="tx1"/>
                </a:solidFill>
              </a:rPr>
              <a:t>Confined Spaces  </a:t>
            </a:r>
            <a:r>
              <a:rPr lang="en-US" altLang="en-US" sz="3600" smtClean="0">
                <a:solidFill>
                  <a:schemeClr val="tx1"/>
                </a:solidFill>
              </a:rPr>
              <a:t> </a:t>
            </a:r>
            <a:r>
              <a:rPr lang="en-US" altLang="en-US" sz="3600" smtClean="0"/>
              <a:t>	</a:t>
            </a:r>
          </a:p>
        </p:txBody>
      </p:sp>
      <p:grpSp>
        <p:nvGrpSpPr>
          <p:cNvPr id="207877" name="Group 6" title="Photo of a confined spaces quiz slide"/>
          <p:cNvGrpSpPr>
            <a:grpSpLocks/>
          </p:cNvGrpSpPr>
          <p:nvPr/>
        </p:nvGrpSpPr>
        <p:grpSpPr bwMode="auto">
          <a:xfrm>
            <a:off x="466725" y="1676400"/>
            <a:ext cx="8153400" cy="4064000"/>
            <a:chOff x="0" y="0"/>
            <a:chExt cx="8153400" cy="4064000"/>
          </a:xfrm>
        </p:grpSpPr>
        <p:sp>
          <p:nvSpPr>
            <p:cNvPr id="8" name="Rounded Rectangle 7"/>
            <p:cNvSpPr/>
            <p:nvPr/>
          </p:nvSpPr>
          <p:spPr>
            <a:xfrm>
              <a:off x="0" y="0"/>
              <a:ext cx="8153400" cy="4064000"/>
            </a:xfrm>
            <a:prstGeom prst="roundRect">
              <a:avLst>
                <a:gd name="adj" fmla="val 10000"/>
              </a:avLst>
            </a:pr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2036763" y="0"/>
              <a:ext cx="6116637" cy="4064000"/>
            </a:xfrm>
            <a:prstGeom prst="rect">
              <a:avLst/>
            </a:prstGeom>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eaLnBrk="1" hangingPunct="1">
                <a:lnSpc>
                  <a:spcPct val="90000"/>
                </a:lnSpc>
                <a:spcAft>
                  <a:spcPct val="35000"/>
                </a:spcAft>
                <a:defRPr/>
              </a:pPr>
              <a:r>
                <a:rPr lang="en-US" sz="6500" dirty="0"/>
                <a:t>QUIZ!</a:t>
              </a:r>
            </a:p>
          </p:txBody>
        </p:sp>
      </p:grpSp>
      <p:sp>
        <p:nvSpPr>
          <p:cNvPr id="10" name="Rounded Rectangle 9" title="Decorative Image of papers with question marks"/>
          <p:cNvSpPr/>
          <p:nvPr/>
        </p:nvSpPr>
        <p:spPr>
          <a:xfrm>
            <a:off x="873125" y="2082800"/>
            <a:ext cx="1630363" cy="3251200"/>
          </a:xfrm>
          <a:prstGeom prst="roundRect">
            <a:avLst>
              <a:gd name="adj" fmla="val 10000"/>
            </a:avLst>
          </a:prstGeom>
          <a:blipFill rotWithShape="1">
            <a:blip r:embed="rId3" cstate="email">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0</TotalTime>
  <Words>4847</Words>
  <Application>Microsoft Office PowerPoint</Application>
  <PresentationFormat>On-screen Show (4:3)</PresentationFormat>
  <Paragraphs>1410</Paragraphs>
  <Slides>99</Slides>
  <Notes>99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99</vt:i4>
      </vt:variant>
    </vt:vector>
  </HeadingPairs>
  <TitlesOfParts>
    <vt:vector size="101" baseType="lpstr">
      <vt:lpstr>Default Design</vt:lpstr>
      <vt:lpstr>Worksheet</vt:lpstr>
      <vt:lpstr>Intro page</vt:lpstr>
      <vt:lpstr>Working In and Around Confined Spaces</vt:lpstr>
      <vt:lpstr>OSHA</vt:lpstr>
      <vt:lpstr>      OSHA Exercise</vt:lpstr>
      <vt:lpstr>OSHA Employer’s Responsibility</vt:lpstr>
      <vt:lpstr>OSHA More on Employer’s Responsibilities</vt:lpstr>
      <vt:lpstr>OSHA   </vt:lpstr>
      <vt:lpstr>OSHA    </vt:lpstr>
      <vt:lpstr>OSHA Exercise </vt:lpstr>
      <vt:lpstr>Terms – Adjacent Space</vt:lpstr>
      <vt:lpstr>Terms – Competent Person</vt:lpstr>
      <vt:lpstr>Terms – Enclosed Space </vt:lpstr>
      <vt:lpstr>Terms- Atmospheric Testing</vt:lpstr>
      <vt:lpstr>Terms - IDLH</vt:lpstr>
      <vt:lpstr>Terms - LEL</vt:lpstr>
      <vt:lpstr>Terms – Safe For Hot Work</vt:lpstr>
      <vt:lpstr>Defining Confined Spaces </vt:lpstr>
      <vt:lpstr>Recognizing a Confined Space</vt:lpstr>
      <vt:lpstr>Where Are They Found</vt:lpstr>
      <vt:lpstr>Why Go Into A Confined Space?</vt:lpstr>
      <vt:lpstr>General Hazards in Confined Spaces</vt:lpstr>
      <vt:lpstr>Hazards</vt:lpstr>
      <vt:lpstr>  Physical and Atmospheric Hazards</vt:lpstr>
      <vt:lpstr>Physical Hazards</vt:lpstr>
      <vt:lpstr>Heat Stress and Entrapment Confined Space Hazards</vt:lpstr>
      <vt:lpstr>Physical Hazards Exercise</vt:lpstr>
      <vt:lpstr>Atmospheric Hazards Fire and Explosion</vt:lpstr>
      <vt:lpstr>Atmospheric Hazards Toxic Fumes </vt:lpstr>
      <vt:lpstr>Atmospheric Hazards Exercise</vt:lpstr>
      <vt:lpstr>OSHA Asphyxiation Video</vt:lpstr>
      <vt:lpstr>Confined Space Fatal Facts</vt:lpstr>
      <vt:lpstr>Confined Space Exercise</vt:lpstr>
      <vt:lpstr>Safe Entry into a Confined Space</vt:lpstr>
      <vt:lpstr>Safe Entry into Confined Spaces</vt:lpstr>
      <vt:lpstr>Safe Entry into Double Bottom Confined Spaces</vt:lpstr>
      <vt:lpstr>Evaluating a Confined Space</vt:lpstr>
      <vt:lpstr>Visual Inspection</vt:lpstr>
      <vt:lpstr>Precautions and Testing </vt:lpstr>
      <vt:lpstr> Oxygen Testing </vt:lpstr>
      <vt:lpstr>What’s Wrong With This Picture?</vt:lpstr>
      <vt:lpstr>Confined Space Exercise  </vt:lpstr>
      <vt:lpstr>Confined Spaces   </vt:lpstr>
      <vt:lpstr>Inspection and Testing </vt:lpstr>
      <vt:lpstr>Oxygen Levels</vt:lpstr>
      <vt:lpstr>Oxygen Deficiency</vt:lpstr>
      <vt:lpstr>Oxygen Deficient Atmospheres</vt:lpstr>
      <vt:lpstr>Oxygen Enrichment</vt:lpstr>
      <vt:lpstr>Inerted Atmosphere</vt:lpstr>
      <vt:lpstr>OXYGEN LEVELS “HANGMAN” EXERCISE</vt:lpstr>
      <vt:lpstr>Fire/Explosion</vt:lpstr>
      <vt:lpstr>Hot Work in Confines Spaces</vt:lpstr>
      <vt:lpstr>Adjacent Spaces and Hot Work </vt:lpstr>
      <vt:lpstr>OSHA Fire Video</vt:lpstr>
      <vt:lpstr>Fire</vt:lpstr>
      <vt:lpstr>Flammable Range</vt:lpstr>
      <vt:lpstr>Heat</vt:lpstr>
      <vt:lpstr> Adjacent Spaces</vt:lpstr>
      <vt:lpstr>Adjacent Spaces - Exercise</vt:lpstr>
      <vt:lpstr>Inhalation of Toxic Substances</vt:lpstr>
      <vt:lpstr>Hazardous Materials</vt:lpstr>
      <vt:lpstr>Sources of Toxicity</vt:lpstr>
      <vt:lpstr>Products</vt:lpstr>
      <vt:lpstr>Pipelines </vt:lpstr>
      <vt:lpstr>Reactivity</vt:lpstr>
      <vt:lpstr>Work Processes / IDLH</vt:lpstr>
      <vt:lpstr>Liquid Residues in Confined Spaces</vt:lpstr>
      <vt:lpstr>Confined Spaces Quiz  </vt:lpstr>
      <vt:lpstr>Confined Space Hazard Controls </vt:lpstr>
      <vt:lpstr>Elimination/Substitution</vt:lpstr>
      <vt:lpstr>Engineering</vt:lpstr>
      <vt:lpstr>Administrative</vt:lpstr>
      <vt:lpstr>Personal Protective Equipment</vt:lpstr>
      <vt:lpstr>Controls Exercise</vt:lpstr>
      <vt:lpstr>Certificates/Record Keeping</vt:lpstr>
      <vt:lpstr>Cal OSHA</vt:lpstr>
      <vt:lpstr>Maintenance of Safe Conditions </vt:lpstr>
      <vt:lpstr>Confined Spaces at the MSRs </vt:lpstr>
      <vt:lpstr>Certification and Update Log </vt:lpstr>
      <vt:lpstr>MSR Shipboard Procedures </vt:lpstr>
      <vt:lpstr>MSR Shipboard Procedures  </vt:lpstr>
      <vt:lpstr>Safe for Cold Work </vt:lpstr>
      <vt:lpstr>Safe For Man and Hot Work</vt:lpstr>
      <vt:lpstr>Limited Hot Work</vt:lpstr>
      <vt:lpstr>Enter With Restrictions!</vt:lpstr>
      <vt:lpstr>Not Safe for workers or Hot Work </vt:lpstr>
      <vt:lpstr>Confined Spaces Exercise </vt:lpstr>
      <vt:lpstr> Safe Confined Space Entry Practices </vt:lpstr>
      <vt:lpstr>Maintenance of Safe Conditions  </vt:lpstr>
      <vt:lpstr> MSR Shipboard Procedures </vt:lpstr>
      <vt:lpstr>Stand By Observer </vt:lpstr>
      <vt:lpstr>More Employer Responsibilities </vt:lpstr>
      <vt:lpstr> Self Rescue </vt:lpstr>
      <vt:lpstr>The Dangers of Confined Space Rescue </vt:lpstr>
      <vt:lpstr>Rescue </vt:lpstr>
      <vt:lpstr>  At the MSRs – How to Get Help! </vt:lpstr>
      <vt:lpstr>Confined Space Exercise </vt:lpstr>
      <vt:lpstr>Confined Space Entry Checklist </vt:lpstr>
      <vt:lpstr>Summary </vt:lpstr>
      <vt:lpstr>Confined Spaces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2018-06-04T17:02:58Z</dcterms:created>
  <dcterms:modified xsi:type="dcterms:W3CDTF">2018-06-07T22:11:32Z</dcterms:modified>
</cp:coreProperties>
</file>