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823" r:id="rId2"/>
  </p:sldMasterIdLst>
  <p:notesMasterIdLst>
    <p:notesMasterId r:id="rId54"/>
  </p:notesMasterIdLst>
  <p:handoutMasterIdLst>
    <p:handoutMasterId r:id="rId55"/>
  </p:handoutMasterIdLst>
  <p:sldIdLst>
    <p:sldId id="257" r:id="rId3"/>
    <p:sldId id="285" r:id="rId4"/>
    <p:sldId id="821" r:id="rId5"/>
    <p:sldId id="822" r:id="rId6"/>
    <p:sldId id="817" r:id="rId7"/>
    <p:sldId id="818" r:id="rId8"/>
    <p:sldId id="819" r:id="rId9"/>
    <p:sldId id="820" r:id="rId10"/>
    <p:sldId id="823" r:id="rId11"/>
    <p:sldId id="824" r:id="rId12"/>
    <p:sldId id="744" r:id="rId13"/>
    <p:sldId id="745" r:id="rId14"/>
    <p:sldId id="746" r:id="rId15"/>
    <p:sldId id="747" r:id="rId16"/>
    <p:sldId id="954" r:id="rId17"/>
    <p:sldId id="952" r:id="rId18"/>
    <p:sldId id="782" r:id="rId19"/>
    <p:sldId id="783" r:id="rId20"/>
    <p:sldId id="826" r:id="rId21"/>
    <p:sldId id="827" r:id="rId22"/>
    <p:sldId id="828" r:id="rId23"/>
    <p:sldId id="913" r:id="rId24"/>
    <p:sldId id="947" r:id="rId25"/>
    <p:sldId id="948" r:id="rId26"/>
    <p:sldId id="950" r:id="rId27"/>
    <p:sldId id="951" r:id="rId28"/>
    <p:sldId id="953" r:id="rId29"/>
    <p:sldId id="786" r:id="rId30"/>
    <p:sldId id="955" r:id="rId31"/>
    <p:sldId id="956" r:id="rId32"/>
    <p:sldId id="964" r:id="rId33"/>
    <p:sldId id="957" r:id="rId34"/>
    <p:sldId id="960" r:id="rId35"/>
    <p:sldId id="958" r:id="rId36"/>
    <p:sldId id="789" r:id="rId37"/>
    <p:sldId id="790" r:id="rId38"/>
    <p:sldId id="791" r:id="rId39"/>
    <p:sldId id="792" r:id="rId40"/>
    <p:sldId id="793" r:id="rId41"/>
    <p:sldId id="794" r:id="rId42"/>
    <p:sldId id="831" r:id="rId43"/>
    <p:sldId id="932" r:id="rId44"/>
    <p:sldId id="933" r:id="rId45"/>
    <p:sldId id="962" r:id="rId46"/>
    <p:sldId id="934" r:id="rId47"/>
    <p:sldId id="935" r:id="rId48"/>
    <p:sldId id="937" r:id="rId49"/>
    <p:sldId id="938" r:id="rId50"/>
    <p:sldId id="916" r:id="rId51"/>
    <p:sldId id="940" r:id="rId52"/>
    <p:sldId id="963" r:id="rId53"/>
  </p:sldIdLst>
  <p:sldSz cx="9144000" cy="6858000" type="screen4x3"/>
  <p:notesSz cx="7077075" cy="93694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64" autoAdjust="0"/>
    <p:restoredTop sz="86410" autoAdjust="0"/>
  </p:normalViewPr>
  <p:slideViewPr>
    <p:cSldViewPr>
      <p:cViewPr>
        <p:scale>
          <a:sx n="87" d="100"/>
          <a:sy n="87" d="100"/>
        </p:scale>
        <p:origin x="-1704" y="-690"/>
      </p:cViewPr>
      <p:guideLst>
        <p:guide orient="horz" pos="2160"/>
        <p:guide pos="2880"/>
      </p:guideLst>
    </p:cSldViewPr>
  </p:slideViewPr>
  <p:outlineViewPr>
    <p:cViewPr>
      <p:scale>
        <a:sx n="33" d="100"/>
        <a:sy n="33" d="100"/>
      </p:scale>
      <p:origin x="0" y="-117456"/>
    </p:cViewPr>
  </p:outlineViewPr>
  <p:notesTextViewPr>
    <p:cViewPr>
      <p:scale>
        <a:sx n="100" d="100"/>
        <a:sy n="100" d="100"/>
      </p:scale>
      <p:origin x="0" y="0"/>
    </p:cViewPr>
  </p:notesTextViewPr>
  <p:sorterViewPr>
    <p:cViewPr varScale="1">
      <p:scale>
        <a:sx n="1" d="1"/>
        <a:sy n="1" d="1"/>
      </p:scale>
      <p:origin x="0" y="-8388"/>
    </p:cViewPr>
  </p:sorterViewPr>
  <p:notesViewPr>
    <p:cSldViewPr>
      <p:cViewPr varScale="1">
        <p:scale>
          <a:sx n="69" d="100"/>
          <a:sy n="69" d="100"/>
        </p:scale>
        <p:origin x="-2309" y="-82"/>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E0497-3944-4825-8812-6DE5777FABD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24C2278-268B-4572-923C-382F62143B1F}">
      <dgm:prSet/>
      <dgm:spPr>
        <a:solidFill>
          <a:schemeClr val="bg1"/>
        </a:solidFill>
        <a:ln>
          <a:solidFill>
            <a:schemeClr val="tx1"/>
          </a:solidFill>
        </a:ln>
      </dgm:spPr>
      <dgm:t>
        <a:bodyPr/>
        <a:lstStyle/>
        <a:p>
          <a:pPr rtl="0"/>
          <a:r>
            <a:rPr lang="en-US" dirty="0" smtClean="0">
              <a:solidFill>
                <a:schemeClr val="tx1"/>
              </a:solidFill>
            </a:rPr>
            <a:t>Course Purpose</a:t>
          </a:r>
          <a:endParaRPr lang="en-US" dirty="0">
            <a:solidFill>
              <a:schemeClr val="tx1"/>
            </a:solidFill>
          </a:endParaRPr>
        </a:p>
      </dgm:t>
    </dgm:pt>
    <dgm:pt modelId="{A24F8183-BA53-4318-A5EE-4ACAA2FF2A2A}" type="parTrans" cxnId="{7117EA40-9ED1-486E-9CB0-FA3C528BE353}">
      <dgm:prSet/>
      <dgm:spPr/>
      <dgm:t>
        <a:bodyPr/>
        <a:lstStyle/>
        <a:p>
          <a:endParaRPr lang="en-US"/>
        </a:p>
      </dgm:t>
    </dgm:pt>
    <dgm:pt modelId="{BEF1FBB7-96B5-49C9-B1C1-58FD77E1D65E}" type="sibTrans" cxnId="{7117EA40-9ED1-486E-9CB0-FA3C528BE353}">
      <dgm:prSet/>
      <dgm:spPr>
        <a:solidFill>
          <a:schemeClr val="tx1"/>
        </a:solidFill>
      </dgm:spPr>
      <dgm:t>
        <a:bodyPr/>
        <a:lstStyle/>
        <a:p>
          <a:endParaRPr lang="en-US"/>
        </a:p>
      </dgm:t>
    </dgm:pt>
    <dgm:pt modelId="{EECF5C9A-7965-457B-B4B5-EAD5A397EF92}">
      <dgm:prSet/>
      <dgm:spPr>
        <a:solidFill>
          <a:schemeClr val="bg1"/>
        </a:solidFill>
        <a:ln>
          <a:solidFill>
            <a:schemeClr val="tx1"/>
          </a:solidFill>
        </a:ln>
      </dgm:spPr>
      <dgm:t>
        <a:bodyPr/>
        <a:lstStyle/>
        <a:p>
          <a:pPr rtl="0"/>
          <a:r>
            <a:rPr lang="en-US" dirty="0" smtClean="0">
              <a:solidFill>
                <a:schemeClr val="tx1"/>
              </a:solidFill>
            </a:rPr>
            <a:t>Course Objectives</a:t>
          </a:r>
          <a:endParaRPr lang="en-US" dirty="0">
            <a:solidFill>
              <a:schemeClr val="tx1"/>
            </a:solidFill>
          </a:endParaRPr>
        </a:p>
      </dgm:t>
    </dgm:pt>
    <dgm:pt modelId="{3FAED111-8717-4F74-B423-EBED1CD76DF7}" type="parTrans" cxnId="{65158622-77B5-4184-B2DB-0F7409517AD6}">
      <dgm:prSet/>
      <dgm:spPr/>
      <dgm:t>
        <a:bodyPr/>
        <a:lstStyle/>
        <a:p>
          <a:endParaRPr lang="en-US"/>
        </a:p>
      </dgm:t>
    </dgm:pt>
    <dgm:pt modelId="{2C6679EA-FA9C-4FCC-918E-C7CF47559AB2}" type="sibTrans" cxnId="{65158622-77B5-4184-B2DB-0F7409517AD6}">
      <dgm:prSet/>
      <dgm:spPr>
        <a:solidFill>
          <a:schemeClr val="tx1"/>
        </a:solidFill>
      </dgm:spPr>
      <dgm:t>
        <a:bodyPr/>
        <a:lstStyle/>
        <a:p>
          <a:endParaRPr lang="en-US"/>
        </a:p>
      </dgm:t>
    </dgm:pt>
    <dgm:pt modelId="{0C9016F3-D00A-461C-B47F-5195126730AD}">
      <dgm:prSet/>
      <dgm:spPr>
        <a:solidFill>
          <a:schemeClr val="bg1"/>
        </a:solidFill>
        <a:ln>
          <a:solidFill>
            <a:schemeClr val="tx1"/>
          </a:solidFill>
        </a:ln>
      </dgm:spPr>
      <dgm:t>
        <a:bodyPr/>
        <a:lstStyle/>
        <a:p>
          <a:pPr rtl="0"/>
          <a:r>
            <a:rPr lang="en-US" dirty="0" smtClean="0">
              <a:solidFill>
                <a:schemeClr val="tx1"/>
              </a:solidFill>
            </a:rPr>
            <a:t>Course Measurement</a:t>
          </a:r>
          <a:endParaRPr lang="en-US" dirty="0">
            <a:solidFill>
              <a:schemeClr val="tx1"/>
            </a:solidFill>
          </a:endParaRPr>
        </a:p>
      </dgm:t>
    </dgm:pt>
    <dgm:pt modelId="{5451BAC9-420B-4FAD-A096-595F73151576}" type="parTrans" cxnId="{3F055C74-E238-4E2C-B12B-3958FE1FFEE3}">
      <dgm:prSet/>
      <dgm:spPr/>
      <dgm:t>
        <a:bodyPr/>
        <a:lstStyle/>
        <a:p>
          <a:endParaRPr lang="en-US"/>
        </a:p>
      </dgm:t>
    </dgm:pt>
    <dgm:pt modelId="{2EB65EB5-AF86-463E-B1DE-4519ACC69B4D}" type="sibTrans" cxnId="{3F055C74-E238-4E2C-B12B-3958FE1FFEE3}">
      <dgm:prSet/>
      <dgm:spPr/>
      <dgm:t>
        <a:bodyPr/>
        <a:lstStyle/>
        <a:p>
          <a:endParaRPr lang="en-US"/>
        </a:p>
      </dgm:t>
    </dgm:pt>
    <dgm:pt modelId="{CAECBFDE-BE61-43D2-9CA5-7FB2382AEA3F}" type="pres">
      <dgm:prSet presAssocID="{B80E0497-3944-4825-8812-6DE5777FABD2}" presName="rootnode" presStyleCnt="0">
        <dgm:presLayoutVars>
          <dgm:chMax/>
          <dgm:chPref/>
          <dgm:dir/>
          <dgm:animLvl val="lvl"/>
        </dgm:presLayoutVars>
      </dgm:prSet>
      <dgm:spPr/>
      <dgm:t>
        <a:bodyPr/>
        <a:lstStyle/>
        <a:p>
          <a:endParaRPr lang="en-US"/>
        </a:p>
      </dgm:t>
    </dgm:pt>
    <dgm:pt modelId="{7B27029C-2D18-4DE4-A7F9-C72F064771AA}" type="pres">
      <dgm:prSet presAssocID="{024C2278-268B-4572-923C-382F62143B1F}" presName="composite" presStyleCnt="0"/>
      <dgm:spPr/>
    </dgm:pt>
    <dgm:pt modelId="{F264C6A9-0DE4-49E4-9F6A-127AD34A3890}" type="pres">
      <dgm:prSet presAssocID="{024C2278-268B-4572-923C-382F62143B1F}" presName="bentUpArrow1" presStyleLbl="alignImgPlace1" presStyleIdx="0" presStyleCnt="2"/>
      <dgm:spPr>
        <a:solidFill>
          <a:schemeClr val="tx1"/>
        </a:solidFill>
      </dgm:spPr>
    </dgm:pt>
    <dgm:pt modelId="{3EC4835C-AA2D-4F1F-B976-8414744CEA79}" type="pres">
      <dgm:prSet presAssocID="{024C2278-268B-4572-923C-382F62143B1F}" presName="ParentText" presStyleLbl="node1" presStyleIdx="0" presStyleCnt="3">
        <dgm:presLayoutVars>
          <dgm:chMax val="1"/>
          <dgm:chPref val="1"/>
          <dgm:bulletEnabled val="1"/>
        </dgm:presLayoutVars>
      </dgm:prSet>
      <dgm:spPr/>
      <dgm:t>
        <a:bodyPr/>
        <a:lstStyle/>
        <a:p>
          <a:endParaRPr lang="en-US"/>
        </a:p>
      </dgm:t>
    </dgm:pt>
    <dgm:pt modelId="{F14D0864-5A54-4D43-967D-35BD30A9FCDB}" type="pres">
      <dgm:prSet presAssocID="{024C2278-268B-4572-923C-382F62143B1F}" presName="ChildText" presStyleLbl="revTx" presStyleIdx="0" presStyleCnt="2">
        <dgm:presLayoutVars>
          <dgm:chMax val="0"/>
          <dgm:chPref val="0"/>
          <dgm:bulletEnabled val="1"/>
        </dgm:presLayoutVars>
      </dgm:prSet>
      <dgm:spPr/>
    </dgm:pt>
    <dgm:pt modelId="{35E973D3-8AB6-4FBD-9056-BC549167FED2}" type="pres">
      <dgm:prSet presAssocID="{BEF1FBB7-96B5-49C9-B1C1-58FD77E1D65E}" presName="sibTrans" presStyleCnt="0"/>
      <dgm:spPr/>
    </dgm:pt>
    <dgm:pt modelId="{A36756F2-BB15-4C72-9F72-F179C4B4D201}" type="pres">
      <dgm:prSet presAssocID="{EECF5C9A-7965-457B-B4B5-EAD5A397EF92}" presName="composite" presStyleCnt="0"/>
      <dgm:spPr/>
    </dgm:pt>
    <dgm:pt modelId="{15E881A8-3038-48C9-9AFB-A5B4CF0AC525}" type="pres">
      <dgm:prSet presAssocID="{EECF5C9A-7965-457B-B4B5-EAD5A397EF92}" presName="bentUpArrow1" presStyleLbl="alignImgPlace1" presStyleIdx="1" presStyleCnt="2"/>
      <dgm:spPr>
        <a:solidFill>
          <a:schemeClr val="tx1"/>
        </a:solidFill>
      </dgm:spPr>
    </dgm:pt>
    <dgm:pt modelId="{BC601072-D781-4860-AFFC-8CAEDBD07DA1}" type="pres">
      <dgm:prSet presAssocID="{EECF5C9A-7965-457B-B4B5-EAD5A397EF92}" presName="ParentText" presStyleLbl="node1" presStyleIdx="1" presStyleCnt="3">
        <dgm:presLayoutVars>
          <dgm:chMax val="1"/>
          <dgm:chPref val="1"/>
          <dgm:bulletEnabled val="1"/>
        </dgm:presLayoutVars>
      </dgm:prSet>
      <dgm:spPr/>
      <dgm:t>
        <a:bodyPr/>
        <a:lstStyle/>
        <a:p>
          <a:endParaRPr lang="en-US"/>
        </a:p>
      </dgm:t>
    </dgm:pt>
    <dgm:pt modelId="{79DDDCFC-CF4C-4070-9BF4-E91943531602}" type="pres">
      <dgm:prSet presAssocID="{EECF5C9A-7965-457B-B4B5-EAD5A397EF92}" presName="ChildText" presStyleLbl="revTx" presStyleIdx="1" presStyleCnt="2">
        <dgm:presLayoutVars>
          <dgm:chMax val="0"/>
          <dgm:chPref val="0"/>
          <dgm:bulletEnabled val="1"/>
        </dgm:presLayoutVars>
      </dgm:prSet>
      <dgm:spPr/>
    </dgm:pt>
    <dgm:pt modelId="{BD3B584E-CA66-46B9-B6D1-2298B63DFCD2}" type="pres">
      <dgm:prSet presAssocID="{2C6679EA-FA9C-4FCC-918E-C7CF47559AB2}" presName="sibTrans" presStyleCnt="0"/>
      <dgm:spPr/>
    </dgm:pt>
    <dgm:pt modelId="{600ED9B7-C831-4DC4-9FEA-8A35F09BD413}" type="pres">
      <dgm:prSet presAssocID="{0C9016F3-D00A-461C-B47F-5195126730AD}" presName="composite" presStyleCnt="0"/>
      <dgm:spPr/>
    </dgm:pt>
    <dgm:pt modelId="{CD2FEE82-9C92-4367-B511-0DD54A5F6D91}" type="pres">
      <dgm:prSet presAssocID="{0C9016F3-D00A-461C-B47F-5195126730AD}" presName="ParentText" presStyleLbl="node1" presStyleIdx="2" presStyleCnt="3">
        <dgm:presLayoutVars>
          <dgm:chMax val="1"/>
          <dgm:chPref val="1"/>
          <dgm:bulletEnabled val="1"/>
        </dgm:presLayoutVars>
      </dgm:prSet>
      <dgm:spPr/>
      <dgm:t>
        <a:bodyPr/>
        <a:lstStyle/>
        <a:p>
          <a:endParaRPr lang="en-US"/>
        </a:p>
      </dgm:t>
    </dgm:pt>
  </dgm:ptLst>
  <dgm:cxnLst>
    <dgm:cxn modelId="{3F055C74-E238-4E2C-B12B-3958FE1FFEE3}" srcId="{B80E0497-3944-4825-8812-6DE5777FABD2}" destId="{0C9016F3-D00A-461C-B47F-5195126730AD}" srcOrd="2" destOrd="0" parTransId="{5451BAC9-420B-4FAD-A096-595F73151576}" sibTransId="{2EB65EB5-AF86-463E-B1DE-4519ACC69B4D}"/>
    <dgm:cxn modelId="{881F4ADF-E7C8-4407-B93D-7607650F9563}" type="presOf" srcId="{0C9016F3-D00A-461C-B47F-5195126730AD}" destId="{CD2FEE82-9C92-4367-B511-0DD54A5F6D91}" srcOrd="0" destOrd="0" presId="urn:microsoft.com/office/officeart/2005/8/layout/StepDownProcess"/>
    <dgm:cxn modelId="{5305B34D-0E37-4406-861E-B2CB31CA5973}" type="presOf" srcId="{EECF5C9A-7965-457B-B4B5-EAD5A397EF92}" destId="{BC601072-D781-4860-AFFC-8CAEDBD07DA1}" srcOrd="0" destOrd="0" presId="urn:microsoft.com/office/officeart/2005/8/layout/StepDownProcess"/>
    <dgm:cxn modelId="{40544276-332C-440E-8404-F44A34740174}" type="presOf" srcId="{024C2278-268B-4572-923C-382F62143B1F}" destId="{3EC4835C-AA2D-4F1F-B976-8414744CEA79}" srcOrd="0" destOrd="0" presId="urn:microsoft.com/office/officeart/2005/8/layout/StepDownProcess"/>
    <dgm:cxn modelId="{7117EA40-9ED1-486E-9CB0-FA3C528BE353}" srcId="{B80E0497-3944-4825-8812-6DE5777FABD2}" destId="{024C2278-268B-4572-923C-382F62143B1F}" srcOrd="0" destOrd="0" parTransId="{A24F8183-BA53-4318-A5EE-4ACAA2FF2A2A}" sibTransId="{BEF1FBB7-96B5-49C9-B1C1-58FD77E1D65E}"/>
    <dgm:cxn modelId="{65158622-77B5-4184-B2DB-0F7409517AD6}" srcId="{B80E0497-3944-4825-8812-6DE5777FABD2}" destId="{EECF5C9A-7965-457B-B4B5-EAD5A397EF92}" srcOrd="1" destOrd="0" parTransId="{3FAED111-8717-4F74-B423-EBED1CD76DF7}" sibTransId="{2C6679EA-FA9C-4FCC-918E-C7CF47559AB2}"/>
    <dgm:cxn modelId="{9E89A1AF-1660-4D39-87EB-E7AFC70CCCB7}" type="presOf" srcId="{B80E0497-3944-4825-8812-6DE5777FABD2}" destId="{CAECBFDE-BE61-43D2-9CA5-7FB2382AEA3F}" srcOrd="0" destOrd="0" presId="urn:microsoft.com/office/officeart/2005/8/layout/StepDownProcess"/>
    <dgm:cxn modelId="{5EF74CBF-D835-4B54-ADDA-A0B9CAF8EA2C}" type="presParOf" srcId="{CAECBFDE-BE61-43D2-9CA5-7FB2382AEA3F}" destId="{7B27029C-2D18-4DE4-A7F9-C72F064771AA}" srcOrd="0" destOrd="0" presId="urn:microsoft.com/office/officeart/2005/8/layout/StepDownProcess"/>
    <dgm:cxn modelId="{A9DC89FA-7766-472E-A35E-6072E3BDAEC2}" type="presParOf" srcId="{7B27029C-2D18-4DE4-A7F9-C72F064771AA}" destId="{F264C6A9-0DE4-49E4-9F6A-127AD34A3890}" srcOrd="0" destOrd="0" presId="urn:microsoft.com/office/officeart/2005/8/layout/StepDownProcess"/>
    <dgm:cxn modelId="{19EF76A1-7175-46CF-82DE-828D8FE11599}" type="presParOf" srcId="{7B27029C-2D18-4DE4-A7F9-C72F064771AA}" destId="{3EC4835C-AA2D-4F1F-B976-8414744CEA79}" srcOrd="1" destOrd="0" presId="urn:microsoft.com/office/officeart/2005/8/layout/StepDownProcess"/>
    <dgm:cxn modelId="{12424C8A-B9D2-4528-875B-298BA4774397}" type="presParOf" srcId="{7B27029C-2D18-4DE4-A7F9-C72F064771AA}" destId="{F14D0864-5A54-4D43-967D-35BD30A9FCDB}" srcOrd="2" destOrd="0" presId="urn:microsoft.com/office/officeart/2005/8/layout/StepDownProcess"/>
    <dgm:cxn modelId="{4E8E515D-80FD-4F11-AD86-6C1FD20F2621}" type="presParOf" srcId="{CAECBFDE-BE61-43D2-9CA5-7FB2382AEA3F}" destId="{35E973D3-8AB6-4FBD-9056-BC549167FED2}" srcOrd="1" destOrd="0" presId="urn:microsoft.com/office/officeart/2005/8/layout/StepDownProcess"/>
    <dgm:cxn modelId="{DEFED2B6-7FB3-4296-BB91-FF2707A85A4D}" type="presParOf" srcId="{CAECBFDE-BE61-43D2-9CA5-7FB2382AEA3F}" destId="{A36756F2-BB15-4C72-9F72-F179C4B4D201}" srcOrd="2" destOrd="0" presId="urn:microsoft.com/office/officeart/2005/8/layout/StepDownProcess"/>
    <dgm:cxn modelId="{EA51283A-3EA8-4A48-8427-F86100EEFBA6}" type="presParOf" srcId="{A36756F2-BB15-4C72-9F72-F179C4B4D201}" destId="{15E881A8-3038-48C9-9AFB-A5B4CF0AC525}" srcOrd="0" destOrd="0" presId="urn:microsoft.com/office/officeart/2005/8/layout/StepDownProcess"/>
    <dgm:cxn modelId="{41F9BEA0-398C-46AE-B691-4FF6D1676EF7}" type="presParOf" srcId="{A36756F2-BB15-4C72-9F72-F179C4B4D201}" destId="{BC601072-D781-4860-AFFC-8CAEDBD07DA1}" srcOrd="1" destOrd="0" presId="urn:microsoft.com/office/officeart/2005/8/layout/StepDownProcess"/>
    <dgm:cxn modelId="{CEF024A9-E1A3-4EF8-BC90-753EB0D82520}" type="presParOf" srcId="{A36756F2-BB15-4C72-9F72-F179C4B4D201}" destId="{79DDDCFC-CF4C-4070-9BF4-E91943531602}" srcOrd="2" destOrd="0" presId="urn:microsoft.com/office/officeart/2005/8/layout/StepDownProcess"/>
    <dgm:cxn modelId="{83EC3347-BAA0-4C44-B166-D952EAA3CAA4}" type="presParOf" srcId="{CAECBFDE-BE61-43D2-9CA5-7FB2382AEA3F}" destId="{BD3B584E-CA66-46B9-B6D1-2298B63DFCD2}" srcOrd="3" destOrd="0" presId="urn:microsoft.com/office/officeart/2005/8/layout/StepDownProcess"/>
    <dgm:cxn modelId="{CB446AC1-2879-4E0C-8217-C6B9A3A322F9}" type="presParOf" srcId="{CAECBFDE-BE61-43D2-9CA5-7FB2382AEA3F}" destId="{600ED9B7-C831-4DC4-9FEA-8A35F09BD413}" srcOrd="4" destOrd="0" presId="urn:microsoft.com/office/officeart/2005/8/layout/StepDownProcess"/>
    <dgm:cxn modelId="{263B630E-67CA-4651-90ED-28DC67B92BDE}" type="presParOf" srcId="{600ED9B7-C831-4DC4-9FEA-8A35F09BD413}" destId="{CD2FEE82-9C92-4367-B511-0DD54A5F6D9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536AD-26E7-475E-9237-7CA38A225B9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A4D2052-8A2B-4CAD-96F6-98BCB000D608}">
      <dgm:prSet/>
      <dgm:spPr>
        <a:solidFill>
          <a:schemeClr val="tx1"/>
        </a:solidFill>
      </dgm:spPr>
      <dgm:t>
        <a:bodyPr/>
        <a:lstStyle/>
        <a:p>
          <a:pPr rtl="0"/>
          <a:r>
            <a:rPr lang="en-US" dirty="0" smtClean="0"/>
            <a:t>Physical</a:t>
          </a:r>
          <a:endParaRPr lang="en-US" dirty="0"/>
        </a:p>
      </dgm:t>
    </dgm:pt>
    <dgm:pt modelId="{7B40C787-05FA-4D47-9501-35CF8E5E7267}" type="parTrans" cxnId="{644D8B93-0B63-48F4-BF8C-4069224B4C7C}">
      <dgm:prSet/>
      <dgm:spPr/>
      <dgm:t>
        <a:bodyPr/>
        <a:lstStyle/>
        <a:p>
          <a:endParaRPr lang="en-US"/>
        </a:p>
      </dgm:t>
    </dgm:pt>
    <dgm:pt modelId="{75478976-6882-4C39-AA26-65EB814645BB}" type="sibTrans" cxnId="{644D8B93-0B63-48F4-BF8C-4069224B4C7C}">
      <dgm:prSet/>
      <dgm:spPr/>
      <dgm:t>
        <a:bodyPr/>
        <a:lstStyle/>
        <a:p>
          <a:endParaRPr lang="en-US"/>
        </a:p>
      </dgm:t>
    </dgm:pt>
    <dgm:pt modelId="{77879B9C-8469-4B06-88B8-1E2B3B7F1527}">
      <dgm:prSet/>
      <dgm:spPr>
        <a:solidFill>
          <a:schemeClr val="bg1"/>
        </a:solidFill>
        <a:ln>
          <a:solidFill>
            <a:schemeClr val="tx1"/>
          </a:solidFill>
        </a:ln>
      </dgm:spPr>
      <dgm:t>
        <a:bodyPr/>
        <a:lstStyle/>
        <a:p>
          <a:pPr rtl="0"/>
          <a:r>
            <a:rPr lang="en-US" dirty="0" smtClean="0">
              <a:solidFill>
                <a:schemeClr val="tx1"/>
              </a:solidFill>
            </a:rPr>
            <a:t>Health</a:t>
          </a:r>
          <a:endParaRPr lang="en-US" dirty="0">
            <a:solidFill>
              <a:schemeClr val="tx1"/>
            </a:solidFill>
          </a:endParaRPr>
        </a:p>
      </dgm:t>
    </dgm:pt>
    <dgm:pt modelId="{FCEB1EAB-7A1A-484C-806A-FEF8AFB33CE6}" type="parTrans" cxnId="{0BDF0D42-09E9-40D4-946C-DB8736A0566A}">
      <dgm:prSet/>
      <dgm:spPr/>
      <dgm:t>
        <a:bodyPr/>
        <a:lstStyle/>
        <a:p>
          <a:endParaRPr lang="en-US"/>
        </a:p>
      </dgm:t>
    </dgm:pt>
    <dgm:pt modelId="{DF809FE1-4734-439C-ACF1-904AB2FB9763}" type="sibTrans" cxnId="{0BDF0D42-09E9-40D4-946C-DB8736A0566A}">
      <dgm:prSet/>
      <dgm:spPr/>
      <dgm:t>
        <a:bodyPr/>
        <a:lstStyle/>
        <a:p>
          <a:endParaRPr lang="en-US"/>
        </a:p>
      </dgm:t>
    </dgm:pt>
    <dgm:pt modelId="{30183B9F-8093-4FA0-9681-F22707B6B15B}" type="pres">
      <dgm:prSet presAssocID="{0B0536AD-26E7-475E-9237-7CA38A225B98}" presName="Name0" presStyleCnt="0">
        <dgm:presLayoutVars>
          <dgm:chPref val="3"/>
          <dgm:dir/>
          <dgm:animLvl val="lvl"/>
          <dgm:resizeHandles/>
        </dgm:presLayoutVars>
      </dgm:prSet>
      <dgm:spPr/>
      <dgm:t>
        <a:bodyPr/>
        <a:lstStyle/>
        <a:p>
          <a:endParaRPr lang="en-US"/>
        </a:p>
      </dgm:t>
    </dgm:pt>
    <dgm:pt modelId="{D26F3392-01FE-48E5-8705-68B64658E28D}" type="pres">
      <dgm:prSet presAssocID="{9A4D2052-8A2B-4CAD-96F6-98BCB000D608}" presName="horFlow" presStyleCnt="0"/>
      <dgm:spPr/>
    </dgm:pt>
    <dgm:pt modelId="{76B1DB53-9021-4C68-AF23-D7C162BB25F0}" type="pres">
      <dgm:prSet presAssocID="{9A4D2052-8A2B-4CAD-96F6-98BCB000D608}" presName="bigChev" presStyleLbl="node1" presStyleIdx="0" presStyleCnt="2"/>
      <dgm:spPr/>
      <dgm:t>
        <a:bodyPr/>
        <a:lstStyle/>
        <a:p>
          <a:endParaRPr lang="en-US"/>
        </a:p>
      </dgm:t>
    </dgm:pt>
    <dgm:pt modelId="{4D9D2691-ACD3-4FE7-B196-78B7F5D69304}" type="pres">
      <dgm:prSet presAssocID="{9A4D2052-8A2B-4CAD-96F6-98BCB000D608}" presName="vSp" presStyleCnt="0"/>
      <dgm:spPr/>
    </dgm:pt>
    <dgm:pt modelId="{45FA3B63-1B19-4DD1-BF95-1DB920196206}" type="pres">
      <dgm:prSet presAssocID="{77879B9C-8469-4B06-88B8-1E2B3B7F1527}" presName="horFlow" presStyleCnt="0"/>
      <dgm:spPr/>
    </dgm:pt>
    <dgm:pt modelId="{596D6801-2C07-4608-AE30-2D4DE673778A}" type="pres">
      <dgm:prSet presAssocID="{77879B9C-8469-4B06-88B8-1E2B3B7F1527}" presName="bigChev" presStyleLbl="node1" presStyleIdx="1" presStyleCnt="2"/>
      <dgm:spPr/>
      <dgm:t>
        <a:bodyPr/>
        <a:lstStyle/>
        <a:p>
          <a:endParaRPr lang="en-US"/>
        </a:p>
      </dgm:t>
    </dgm:pt>
  </dgm:ptLst>
  <dgm:cxnLst>
    <dgm:cxn modelId="{F83A3D47-C681-4436-AC74-932A056283CB}" type="presOf" srcId="{9A4D2052-8A2B-4CAD-96F6-98BCB000D608}" destId="{76B1DB53-9021-4C68-AF23-D7C162BB25F0}" srcOrd="0" destOrd="0" presId="urn:microsoft.com/office/officeart/2005/8/layout/lProcess3"/>
    <dgm:cxn modelId="{0BDF0D42-09E9-40D4-946C-DB8736A0566A}" srcId="{0B0536AD-26E7-475E-9237-7CA38A225B98}" destId="{77879B9C-8469-4B06-88B8-1E2B3B7F1527}" srcOrd="1" destOrd="0" parTransId="{FCEB1EAB-7A1A-484C-806A-FEF8AFB33CE6}" sibTransId="{DF809FE1-4734-439C-ACF1-904AB2FB9763}"/>
    <dgm:cxn modelId="{722B214D-848A-4C99-B3B0-CD7230BEEB6A}" type="presOf" srcId="{77879B9C-8469-4B06-88B8-1E2B3B7F1527}" destId="{596D6801-2C07-4608-AE30-2D4DE673778A}" srcOrd="0" destOrd="0" presId="urn:microsoft.com/office/officeart/2005/8/layout/lProcess3"/>
    <dgm:cxn modelId="{6195DC3B-5F48-4167-B3EC-D9960B1F0583}" type="presOf" srcId="{0B0536AD-26E7-475E-9237-7CA38A225B98}" destId="{30183B9F-8093-4FA0-9681-F22707B6B15B}" srcOrd="0" destOrd="0" presId="urn:microsoft.com/office/officeart/2005/8/layout/lProcess3"/>
    <dgm:cxn modelId="{644D8B93-0B63-48F4-BF8C-4069224B4C7C}" srcId="{0B0536AD-26E7-475E-9237-7CA38A225B98}" destId="{9A4D2052-8A2B-4CAD-96F6-98BCB000D608}" srcOrd="0" destOrd="0" parTransId="{7B40C787-05FA-4D47-9501-35CF8E5E7267}" sibTransId="{75478976-6882-4C39-AA26-65EB814645BB}"/>
    <dgm:cxn modelId="{248AED02-18F9-4F7E-977F-16CAF1267BF0}" type="presParOf" srcId="{30183B9F-8093-4FA0-9681-F22707B6B15B}" destId="{D26F3392-01FE-48E5-8705-68B64658E28D}" srcOrd="0" destOrd="0" presId="urn:microsoft.com/office/officeart/2005/8/layout/lProcess3"/>
    <dgm:cxn modelId="{553BEE3F-E2C3-4AA2-8D37-708E02ED8371}" type="presParOf" srcId="{D26F3392-01FE-48E5-8705-68B64658E28D}" destId="{76B1DB53-9021-4C68-AF23-D7C162BB25F0}" srcOrd="0" destOrd="0" presId="urn:microsoft.com/office/officeart/2005/8/layout/lProcess3"/>
    <dgm:cxn modelId="{818C398F-B78E-45CF-B179-FBEF440AD715}" type="presParOf" srcId="{30183B9F-8093-4FA0-9681-F22707B6B15B}" destId="{4D9D2691-ACD3-4FE7-B196-78B7F5D69304}" srcOrd="1" destOrd="0" presId="urn:microsoft.com/office/officeart/2005/8/layout/lProcess3"/>
    <dgm:cxn modelId="{CD211010-4FAC-40BE-B019-669B8B9951CA}" type="presParOf" srcId="{30183B9F-8093-4FA0-9681-F22707B6B15B}" destId="{45FA3B63-1B19-4DD1-BF95-1DB920196206}" srcOrd="2" destOrd="0" presId="urn:microsoft.com/office/officeart/2005/8/layout/lProcess3"/>
    <dgm:cxn modelId="{7BF08C51-0FBA-4BAA-A71A-2E33332841DD}" type="presParOf" srcId="{45FA3B63-1B19-4DD1-BF95-1DB920196206}" destId="{596D6801-2C07-4608-AE30-2D4DE673778A}"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F4E684-B8D3-40C2-804D-821BC2A57FC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5EABC16-30D8-4227-9742-A8D3D759213D}">
      <dgm:prSet phldrT="[Text]" custT="1"/>
      <dgm:spPr>
        <a:solidFill>
          <a:schemeClr val="tx1"/>
        </a:solidFill>
      </dgm:spPr>
      <dgm:t>
        <a:bodyPr/>
        <a:lstStyle/>
        <a:p>
          <a:r>
            <a:rPr lang="en-US" sz="1600" dirty="0" smtClean="0"/>
            <a:t>Y or N</a:t>
          </a:r>
          <a:endParaRPr lang="en-US" sz="1600" dirty="0"/>
        </a:p>
      </dgm:t>
    </dgm:pt>
    <dgm:pt modelId="{12ACC858-5EC3-49AA-A966-34CCE6CC9217}" type="parTrans" cxnId="{B42670BC-0765-4300-B249-C9EAA1301A9A}">
      <dgm:prSet/>
      <dgm:spPr/>
      <dgm:t>
        <a:bodyPr/>
        <a:lstStyle/>
        <a:p>
          <a:endParaRPr lang="en-US"/>
        </a:p>
      </dgm:t>
    </dgm:pt>
    <dgm:pt modelId="{48B34EDA-C633-455E-8191-39796D4135D5}" type="sibTrans" cxnId="{B42670BC-0765-4300-B249-C9EAA1301A9A}">
      <dgm:prSet/>
      <dgm:spPr/>
      <dgm:t>
        <a:bodyPr/>
        <a:lstStyle/>
        <a:p>
          <a:endParaRPr lang="en-US"/>
        </a:p>
      </dgm:t>
    </dgm:pt>
    <dgm:pt modelId="{610FD51A-7D22-493E-A384-995B2EE19408}">
      <dgm:prSet phldrT="[Text]"/>
      <dgm:spPr>
        <a:ln>
          <a:solidFill>
            <a:schemeClr val="tx1"/>
          </a:solidFill>
        </a:ln>
      </dgm:spPr>
      <dgm:t>
        <a:bodyPr/>
        <a:lstStyle/>
        <a:p>
          <a:r>
            <a:rPr lang="en-US" dirty="0" smtClean="0"/>
            <a:t>I know where the SDS is located near my job site.   if yes, list location ___________________________ </a:t>
          </a:r>
          <a:endParaRPr lang="en-US" dirty="0"/>
        </a:p>
      </dgm:t>
    </dgm:pt>
    <dgm:pt modelId="{F1DB67BB-B053-4154-B428-8B1F2406A91A}" type="parTrans" cxnId="{E9B98E04-4D26-46FF-B165-BB464C469EA8}">
      <dgm:prSet/>
      <dgm:spPr/>
      <dgm:t>
        <a:bodyPr/>
        <a:lstStyle/>
        <a:p>
          <a:endParaRPr lang="en-US"/>
        </a:p>
      </dgm:t>
    </dgm:pt>
    <dgm:pt modelId="{3E6BC6BD-507F-415D-B632-9F25F4055909}" type="sibTrans" cxnId="{E9B98E04-4D26-46FF-B165-BB464C469EA8}">
      <dgm:prSet/>
      <dgm:spPr/>
      <dgm:t>
        <a:bodyPr/>
        <a:lstStyle/>
        <a:p>
          <a:endParaRPr lang="en-US"/>
        </a:p>
      </dgm:t>
    </dgm:pt>
    <dgm:pt modelId="{7BCBD8E2-D56E-41B1-BD49-C8FE7212306F}">
      <dgm:prSet phldrT="[Text]" custT="1"/>
      <dgm:spPr>
        <a:solidFill>
          <a:schemeClr val="tx1"/>
        </a:solidFill>
      </dgm:spPr>
      <dgm:t>
        <a:bodyPr/>
        <a:lstStyle/>
        <a:p>
          <a:r>
            <a:rPr lang="en-US" sz="1800" dirty="0" smtClean="0"/>
            <a:t>Y </a:t>
          </a:r>
          <a:r>
            <a:rPr lang="en-US" sz="1600" dirty="0" smtClean="0"/>
            <a:t>or</a:t>
          </a:r>
          <a:r>
            <a:rPr lang="en-US" sz="1800" dirty="0" smtClean="0"/>
            <a:t> N</a:t>
          </a:r>
          <a:endParaRPr lang="en-US" sz="1800" dirty="0"/>
        </a:p>
      </dgm:t>
    </dgm:pt>
    <dgm:pt modelId="{84D82A7D-B94F-45D3-AFA7-6078F5C95F6C}" type="parTrans" cxnId="{75F2437C-BF63-463E-AB24-340F03107E4A}">
      <dgm:prSet/>
      <dgm:spPr/>
      <dgm:t>
        <a:bodyPr/>
        <a:lstStyle/>
        <a:p>
          <a:endParaRPr lang="en-US"/>
        </a:p>
      </dgm:t>
    </dgm:pt>
    <dgm:pt modelId="{343AD99A-EFC8-4E90-8A44-BA25C9966C6B}" type="sibTrans" cxnId="{75F2437C-BF63-463E-AB24-340F03107E4A}">
      <dgm:prSet/>
      <dgm:spPr/>
      <dgm:t>
        <a:bodyPr/>
        <a:lstStyle/>
        <a:p>
          <a:endParaRPr lang="en-US"/>
        </a:p>
      </dgm:t>
    </dgm:pt>
    <dgm:pt modelId="{9A88A729-146F-4E6C-9720-EC3DCD7D8566}">
      <dgm:prSet phldrT="[Text]"/>
      <dgm:spPr>
        <a:ln>
          <a:solidFill>
            <a:schemeClr val="tx1"/>
          </a:solidFill>
        </a:ln>
      </dgm:spPr>
      <dgm:t>
        <a:bodyPr/>
        <a:lstStyle/>
        <a:p>
          <a:r>
            <a:rPr lang="en-US" dirty="0" smtClean="0"/>
            <a:t>I have read the SDS for this hazardous material</a:t>
          </a:r>
          <a:endParaRPr lang="en-US" dirty="0"/>
        </a:p>
      </dgm:t>
    </dgm:pt>
    <dgm:pt modelId="{D6D28B31-997F-429B-BA52-1F4C58ED5091}" type="parTrans" cxnId="{7CAEC300-C8B4-44C4-9983-5A6B7D7AA6BF}">
      <dgm:prSet/>
      <dgm:spPr/>
      <dgm:t>
        <a:bodyPr/>
        <a:lstStyle/>
        <a:p>
          <a:endParaRPr lang="en-US"/>
        </a:p>
      </dgm:t>
    </dgm:pt>
    <dgm:pt modelId="{BAA1C193-52A6-44B1-AB25-89032A95C248}" type="sibTrans" cxnId="{7CAEC300-C8B4-44C4-9983-5A6B7D7AA6BF}">
      <dgm:prSet/>
      <dgm:spPr/>
      <dgm:t>
        <a:bodyPr/>
        <a:lstStyle/>
        <a:p>
          <a:endParaRPr lang="en-US"/>
        </a:p>
      </dgm:t>
    </dgm:pt>
    <dgm:pt modelId="{71430885-3F6C-49DA-952B-54EABB9698F1}">
      <dgm:prSet phldrT="[Text]" custT="1"/>
      <dgm:spPr>
        <a:solidFill>
          <a:schemeClr val="tx1"/>
        </a:solidFill>
      </dgm:spPr>
      <dgm:t>
        <a:bodyPr/>
        <a:lstStyle/>
        <a:p>
          <a:r>
            <a:rPr lang="en-US" sz="1800" dirty="0" smtClean="0"/>
            <a:t>Y </a:t>
          </a:r>
          <a:r>
            <a:rPr lang="en-US" sz="1600" dirty="0" smtClean="0"/>
            <a:t>or</a:t>
          </a:r>
          <a:r>
            <a:rPr lang="en-US" sz="1800" dirty="0" smtClean="0"/>
            <a:t> N</a:t>
          </a:r>
          <a:endParaRPr lang="en-US" sz="1800" dirty="0"/>
        </a:p>
      </dgm:t>
    </dgm:pt>
    <dgm:pt modelId="{E38C7AE7-0723-4F06-AB67-1D9E44B4A310}" type="parTrans" cxnId="{16128DE5-37E4-40DE-8168-76E6961334EA}">
      <dgm:prSet/>
      <dgm:spPr/>
      <dgm:t>
        <a:bodyPr/>
        <a:lstStyle/>
        <a:p>
          <a:endParaRPr lang="en-US"/>
        </a:p>
      </dgm:t>
    </dgm:pt>
    <dgm:pt modelId="{7EA5F848-473D-4E24-92E6-131A88F49014}" type="sibTrans" cxnId="{16128DE5-37E4-40DE-8168-76E6961334EA}">
      <dgm:prSet/>
      <dgm:spPr/>
      <dgm:t>
        <a:bodyPr/>
        <a:lstStyle/>
        <a:p>
          <a:endParaRPr lang="en-US"/>
        </a:p>
      </dgm:t>
    </dgm:pt>
    <dgm:pt modelId="{5C137941-AB52-4370-B9CF-11BCC91C798F}">
      <dgm:prSet phldrT="[Text]"/>
      <dgm:spPr>
        <a:ln>
          <a:solidFill>
            <a:schemeClr val="tx1"/>
          </a:solidFill>
        </a:ln>
      </dgm:spPr>
      <dgm:t>
        <a:bodyPr/>
        <a:lstStyle/>
        <a:p>
          <a:r>
            <a:rPr lang="en-US" dirty="0" smtClean="0"/>
            <a:t>I know the specific hazards this chemical poses.</a:t>
          </a:r>
          <a:endParaRPr lang="en-US" dirty="0"/>
        </a:p>
      </dgm:t>
    </dgm:pt>
    <dgm:pt modelId="{EC74F7BC-7B58-4D69-9F21-6DED827B1DB3}" type="parTrans" cxnId="{075B5104-7EAE-4440-82E8-B5A0EC31E3ED}">
      <dgm:prSet/>
      <dgm:spPr/>
      <dgm:t>
        <a:bodyPr/>
        <a:lstStyle/>
        <a:p>
          <a:endParaRPr lang="en-US"/>
        </a:p>
      </dgm:t>
    </dgm:pt>
    <dgm:pt modelId="{47EEAD3E-E924-42C8-B72A-9D4095181E6C}" type="sibTrans" cxnId="{075B5104-7EAE-4440-82E8-B5A0EC31E3ED}">
      <dgm:prSet/>
      <dgm:spPr/>
      <dgm:t>
        <a:bodyPr/>
        <a:lstStyle/>
        <a:p>
          <a:endParaRPr lang="en-US"/>
        </a:p>
      </dgm:t>
    </dgm:pt>
    <dgm:pt modelId="{F5DCD19B-4485-4CAD-9B30-F07A0FC0F99D}">
      <dgm:prSet custT="1"/>
      <dgm:spPr>
        <a:solidFill>
          <a:schemeClr val="tx1"/>
        </a:solidFill>
      </dgm:spPr>
      <dgm:t>
        <a:bodyPr/>
        <a:lstStyle/>
        <a:p>
          <a:r>
            <a:rPr lang="en-US" sz="1600" dirty="0" smtClean="0"/>
            <a:t>Y or N</a:t>
          </a:r>
          <a:endParaRPr lang="en-US" sz="1600" dirty="0"/>
        </a:p>
      </dgm:t>
    </dgm:pt>
    <dgm:pt modelId="{FFFC4B10-E708-41CD-8ED0-B854923ECCC3}" type="parTrans" cxnId="{62C5DE39-A8ED-43C8-92AD-C79A1DD37283}">
      <dgm:prSet/>
      <dgm:spPr/>
      <dgm:t>
        <a:bodyPr/>
        <a:lstStyle/>
        <a:p>
          <a:endParaRPr lang="en-US"/>
        </a:p>
      </dgm:t>
    </dgm:pt>
    <dgm:pt modelId="{9FE5AD05-27B0-4647-865A-C6C9499B631F}" type="sibTrans" cxnId="{62C5DE39-A8ED-43C8-92AD-C79A1DD37283}">
      <dgm:prSet/>
      <dgm:spPr/>
      <dgm:t>
        <a:bodyPr/>
        <a:lstStyle/>
        <a:p>
          <a:endParaRPr lang="en-US"/>
        </a:p>
      </dgm:t>
    </dgm:pt>
    <dgm:pt modelId="{8A461651-CBE6-453D-AC94-9A9BA7EE9106}">
      <dgm:prSet/>
      <dgm:spPr>
        <a:ln>
          <a:solidFill>
            <a:schemeClr val="tx1"/>
          </a:solidFill>
        </a:ln>
      </dgm:spPr>
      <dgm:t>
        <a:bodyPr/>
        <a:lstStyle/>
        <a:p>
          <a:r>
            <a:rPr lang="en-US" dirty="0" smtClean="0"/>
            <a:t>I know, for sure, the proper PPE to wear when handling or working with this hazardous material</a:t>
          </a:r>
          <a:endParaRPr lang="en-US" dirty="0"/>
        </a:p>
      </dgm:t>
    </dgm:pt>
    <dgm:pt modelId="{7F9593E2-D4E5-418E-959F-16362C84238F}" type="parTrans" cxnId="{859569B6-7955-4CD7-AE65-EAD9661F649F}">
      <dgm:prSet/>
      <dgm:spPr/>
      <dgm:t>
        <a:bodyPr/>
        <a:lstStyle/>
        <a:p>
          <a:endParaRPr lang="en-US"/>
        </a:p>
      </dgm:t>
    </dgm:pt>
    <dgm:pt modelId="{95E26098-23AF-49AE-80C6-51B955F1E0C0}" type="sibTrans" cxnId="{859569B6-7955-4CD7-AE65-EAD9661F649F}">
      <dgm:prSet/>
      <dgm:spPr/>
      <dgm:t>
        <a:bodyPr/>
        <a:lstStyle/>
        <a:p>
          <a:endParaRPr lang="en-US"/>
        </a:p>
      </dgm:t>
    </dgm:pt>
    <dgm:pt modelId="{25A8ABC6-843D-4FBA-823D-999EC0F17E98}" type="pres">
      <dgm:prSet presAssocID="{26F4E684-B8D3-40C2-804D-821BC2A57FCA}" presName="linearFlow" presStyleCnt="0">
        <dgm:presLayoutVars>
          <dgm:dir/>
          <dgm:animLvl val="lvl"/>
          <dgm:resizeHandles val="exact"/>
        </dgm:presLayoutVars>
      </dgm:prSet>
      <dgm:spPr/>
      <dgm:t>
        <a:bodyPr/>
        <a:lstStyle/>
        <a:p>
          <a:endParaRPr lang="en-US"/>
        </a:p>
      </dgm:t>
    </dgm:pt>
    <dgm:pt modelId="{C8142F70-7450-4FFF-B61E-78939468D72D}" type="pres">
      <dgm:prSet presAssocID="{B5EABC16-30D8-4227-9742-A8D3D759213D}" presName="composite" presStyleCnt="0"/>
      <dgm:spPr/>
    </dgm:pt>
    <dgm:pt modelId="{82E2F93D-6E9E-4638-A467-8EAF1A90214A}" type="pres">
      <dgm:prSet presAssocID="{B5EABC16-30D8-4227-9742-A8D3D759213D}" presName="parentText" presStyleLbl="alignNode1" presStyleIdx="0" presStyleCnt="4">
        <dgm:presLayoutVars>
          <dgm:chMax val="1"/>
          <dgm:bulletEnabled val="1"/>
        </dgm:presLayoutVars>
      </dgm:prSet>
      <dgm:spPr/>
      <dgm:t>
        <a:bodyPr/>
        <a:lstStyle/>
        <a:p>
          <a:endParaRPr lang="en-US"/>
        </a:p>
      </dgm:t>
    </dgm:pt>
    <dgm:pt modelId="{E89BA090-02F1-40E0-A1D5-21937049E28F}" type="pres">
      <dgm:prSet presAssocID="{B5EABC16-30D8-4227-9742-A8D3D759213D}" presName="descendantText" presStyleLbl="alignAcc1" presStyleIdx="0" presStyleCnt="4">
        <dgm:presLayoutVars>
          <dgm:bulletEnabled val="1"/>
        </dgm:presLayoutVars>
      </dgm:prSet>
      <dgm:spPr/>
      <dgm:t>
        <a:bodyPr/>
        <a:lstStyle/>
        <a:p>
          <a:endParaRPr lang="en-US"/>
        </a:p>
      </dgm:t>
    </dgm:pt>
    <dgm:pt modelId="{6442E6AC-331D-4545-89E3-347F75DAED2C}" type="pres">
      <dgm:prSet presAssocID="{48B34EDA-C633-455E-8191-39796D4135D5}" presName="sp" presStyleCnt="0"/>
      <dgm:spPr/>
    </dgm:pt>
    <dgm:pt modelId="{A8DFD879-F81D-4415-9846-AE03227B37C9}" type="pres">
      <dgm:prSet presAssocID="{7BCBD8E2-D56E-41B1-BD49-C8FE7212306F}" presName="composite" presStyleCnt="0"/>
      <dgm:spPr/>
    </dgm:pt>
    <dgm:pt modelId="{5A29A3EB-1EB2-4E87-B9C3-A56BF6340DCD}" type="pres">
      <dgm:prSet presAssocID="{7BCBD8E2-D56E-41B1-BD49-C8FE7212306F}" presName="parentText" presStyleLbl="alignNode1" presStyleIdx="1" presStyleCnt="4">
        <dgm:presLayoutVars>
          <dgm:chMax val="1"/>
          <dgm:bulletEnabled val="1"/>
        </dgm:presLayoutVars>
      </dgm:prSet>
      <dgm:spPr/>
      <dgm:t>
        <a:bodyPr/>
        <a:lstStyle/>
        <a:p>
          <a:endParaRPr lang="en-US"/>
        </a:p>
      </dgm:t>
    </dgm:pt>
    <dgm:pt modelId="{12DDA26D-8AE0-4493-A0B9-8EC643FB27EE}" type="pres">
      <dgm:prSet presAssocID="{7BCBD8E2-D56E-41B1-BD49-C8FE7212306F}" presName="descendantText" presStyleLbl="alignAcc1" presStyleIdx="1" presStyleCnt="4">
        <dgm:presLayoutVars>
          <dgm:bulletEnabled val="1"/>
        </dgm:presLayoutVars>
      </dgm:prSet>
      <dgm:spPr/>
      <dgm:t>
        <a:bodyPr/>
        <a:lstStyle/>
        <a:p>
          <a:endParaRPr lang="en-US"/>
        </a:p>
      </dgm:t>
    </dgm:pt>
    <dgm:pt modelId="{4EC938E1-F6E5-47CD-9A99-33077E7CB19B}" type="pres">
      <dgm:prSet presAssocID="{343AD99A-EFC8-4E90-8A44-BA25C9966C6B}" presName="sp" presStyleCnt="0"/>
      <dgm:spPr/>
    </dgm:pt>
    <dgm:pt modelId="{7EB2FEB6-B6DF-4FB4-8117-877A192A65CF}" type="pres">
      <dgm:prSet presAssocID="{71430885-3F6C-49DA-952B-54EABB9698F1}" presName="composite" presStyleCnt="0"/>
      <dgm:spPr/>
    </dgm:pt>
    <dgm:pt modelId="{A149A0F7-5597-4E21-948C-6DDA93FB0AF1}" type="pres">
      <dgm:prSet presAssocID="{71430885-3F6C-49DA-952B-54EABB9698F1}" presName="parentText" presStyleLbl="alignNode1" presStyleIdx="2" presStyleCnt="4">
        <dgm:presLayoutVars>
          <dgm:chMax val="1"/>
          <dgm:bulletEnabled val="1"/>
        </dgm:presLayoutVars>
      </dgm:prSet>
      <dgm:spPr/>
      <dgm:t>
        <a:bodyPr/>
        <a:lstStyle/>
        <a:p>
          <a:endParaRPr lang="en-US"/>
        </a:p>
      </dgm:t>
    </dgm:pt>
    <dgm:pt modelId="{FB0C6AC3-323C-4937-A5A0-F082A4FEAA38}" type="pres">
      <dgm:prSet presAssocID="{71430885-3F6C-49DA-952B-54EABB9698F1}" presName="descendantText" presStyleLbl="alignAcc1" presStyleIdx="2" presStyleCnt="4">
        <dgm:presLayoutVars>
          <dgm:bulletEnabled val="1"/>
        </dgm:presLayoutVars>
      </dgm:prSet>
      <dgm:spPr/>
      <dgm:t>
        <a:bodyPr/>
        <a:lstStyle/>
        <a:p>
          <a:endParaRPr lang="en-US"/>
        </a:p>
      </dgm:t>
    </dgm:pt>
    <dgm:pt modelId="{60F33DC1-5F2F-4C67-9629-4E24D8B7BB0A}" type="pres">
      <dgm:prSet presAssocID="{7EA5F848-473D-4E24-92E6-131A88F49014}" presName="sp" presStyleCnt="0"/>
      <dgm:spPr/>
    </dgm:pt>
    <dgm:pt modelId="{C8343D7C-00E6-43C7-9F9D-CFEDB12402C7}" type="pres">
      <dgm:prSet presAssocID="{F5DCD19B-4485-4CAD-9B30-F07A0FC0F99D}" presName="composite" presStyleCnt="0"/>
      <dgm:spPr/>
    </dgm:pt>
    <dgm:pt modelId="{E19C7D89-4999-4DA5-9474-2F7D3A79F117}" type="pres">
      <dgm:prSet presAssocID="{F5DCD19B-4485-4CAD-9B30-F07A0FC0F99D}" presName="parentText" presStyleLbl="alignNode1" presStyleIdx="3" presStyleCnt="4">
        <dgm:presLayoutVars>
          <dgm:chMax val="1"/>
          <dgm:bulletEnabled val="1"/>
        </dgm:presLayoutVars>
      </dgm:prSet>
      <dgm:spPr/>
      <dgm:t>
        <a:bodyPr/>
        <a:lstStyle/>
        <a:p>
          <a:endParaRPr lang="en-US"/>
        </a:p>
      </dgm:t>
    </dgm:pt>
    <dgm:pt modelId="{F266FF4A-7004-47D0-803B-6AB7AB6B66AF}" type="pres">
      <dgm:prSet presAssocID="{F5DCD19B-4485-4CAD-9B30-F07A0FC0F99D}" presName="descendantText" presStyleLbl="alignAcc1" presStyleIdx="3" presStyleCnt="4">
        <dgm:presLayoutVars>
          <dgm:bulletEnabled val="1"/>
        </dgm:presLayoutVars>
      </dgm:prSet>
      <dgm:spPr/>
      <dgm:t>
        <a:bodyPr/>
        <a:lstStyle/>
        <a:p>
          <a:endParaRPr lang="en-US"/>
        </a:p>
      </dgm:t>
    </dgm:pt>
  </dgm:ptLst>
  <dgm:cxnLst>
    <dgm:cxn modelId="{7CAEC300-C8B4-44C4-9983-5A6B7D7AA6BF}" srcId="{7BCBD8E2-D56E-41B1-BD49-C8FE7212306F}" destId="{9A88A729-146F-4E6C-9720-EC3DCD7D8566}" srcOrd="0" destOrd="0" parTransId="{D6D28B31-997F-429B-BA52-1F4C58ED5091}" sibTransId="{BAA1C193-52A6-44B1-AB25-89032A95C248}"/>
    <dgm:cxn modelId="{62C5DE39-A8ED-43C8-92AD-C79A1DD37283}" srcId="{26F4E684-B8D3-40C2-804D-821BC2A57FCA}" destId="{F5DCD19B-4485-4CAD-9B30-F07A0FC0F99D}" srcOrd="3" destOrd="0" parTransId="{FFFC4B10-E708-41CD-8ED0-B854923ECCC3}" sibTransId="{9FE5AD05-27B0-4647-865A-C6C9499B631F}"/>
    <dgm:cxn modelId="{C7417C25-4FE6-4D29-801A-482815283B96}" type="presOf" srcId="{71430885-3F6C-49DA-952B-54EABB9698F1}" destId="{A149A0F7-5597-4E21-948C-6DDA93FB0AF1}" srcOrd="0" destOrd="0" presId="urn:microsoft.com/office/officeart/2005/8/layout/chevron2"/>
    <dgm:cxn modelId="{B42670BC-0765-4300-B249-C9EAA1301A9A}" srcId="{26F4E684-B8D3-40C2-804D-821BC2A57FCA}" destId="{B5EABC16-30D8-4227-9742-A8D3D759213D}" srcOrd="0" destOrd="0" parTransId="{12ACC858-5EC3-49AA-A966-34CCE6CC9217}" sibTransId="{48B34EDA-C633-455E-8191-39796D4135D5}"/>
    <dgm:cxn modelId="{2D59866D-074E-4082-8A8F-4CF10894DD50}" type="presOf" srcId="{610FD51A-7D22-493E-A384-995B2EE19408}" destId="{E89BA090-02F1-40E0-A1D5-21937049E28F}" srcOrd="0" destOrd="0" presId="urn:microsoft.com/office/officeart/2005/8/layout/chevron2"/>
    <dgm:cxn modelId="{F578A666-19C0-46A2-8D40-5C0269B5D205}" type="presOf" srcId="{7BCBD8E2-D56E-41B1-BD49-C8FE7212306F}" destId="{5A29A3EB-1EB2-4E87-B9C3-A56BF6340DCD}" srcOrd="0" destOrd="0" presId="urn:microsoft.com/office/officeart/2005/8/layout/chevron2"/>
    <dgm:cxn modelId="{64E910AC-DB98-4790-950F-33FD4ECA2034}" type="presOf" srcId="{8A461651-CBE6-453D-AC94-9A9BA7EE9106}" destId="{F266FF4A-7004-47D0-803B-6AB7AB6B66AF}" srcOrd="0" destOrd="0" presId="urn:microsoft.com/office/officeart/2005/8/layout/chevron2"/>
    <dgm:cxn modelId="{E9B98E04-4D26-46FF-B165-BB464C469EA8}" srcId="{B5EABC16-30D8-4227-9742-A8D3D759213D}" destId="{610FD51A-7D22-493E-A384-995B2EE19408}" srcOrd="0" destOrd="0" parTransId="{F1DB67BB-B053-4154-B428-8B1F2406A91A}" sibTransId="{3E6BC6BD-507F-415D-B632-9F25F4055909}"/>
    <dgm:cxn modelId="{16128DE5-37E4-40DE-8168-76E6961334EA}" srcId="{26F4E684-B8D3-40C2-804D-821BC2A57FCA}" destId="{71430885-3F6C-49DA-952B-54EABB9698F1}" srcOrd="2" destOrd="0" parTransId="{E38C7AE7-0723-4F06-AB67-1D9E44B4A310}" sibTransId="{7EA5F848-473D-4E24-92E6-131A88F49014}"/>
    <dgm:cxn modelId="{77D92EC3-648D-4809-88F8-0F789FBFEEBB}" type="presOf" srcId="{5C137941-AB52-4370-B9CF-11BCC91C798F}" destId="{FB0C6AC3-323C-4937-A5A0-F082A4FEAA38}" srcOrd="0" destOrd="0" presId="urn:microsoft.com/office/officeart/2005/8/layout/chevron2"/>
    <dgm:cxn modelId="{859569B6-7955-4CD7-AE65-EAD9661F649F}" srcId="{F5DCD19B-4485-4CAD-9B30-F07A0FC0F99D}" destId="{8A461651-CBE6-453D-AC94-9A9BA7EE9106}" srcOrd="0" destOrd="0" parTransId="{7F9593E2-D4E5-418E-959F-16362C84238F}" sibTransId="{95E26098-23AF-49AE-80C6-51B955F1E0C0}"/>
    <dgm:cxn modelId="{075B5104-7EAE-4440-82E8-B5A0EC31E3ED}" srcId="{71430885-3F6C-49DA-952B-54EABB9698F1}" destId="{5C137941-AB52-4370-B9CF-11BCC91C798F}" srcOrd="0" destOrd="0" parTransId="{EC74F7BC-7B58-4D69-9F21-6DED827B1DB3}" sibTransId="{47EEAD3E-E924-42C8-B72A-9D4095181E6C}"/>
    <dgm:cxn modelId="{75F2437C-BF63-463E-AB24-340F03107E4A}" srcId="{26F4E684-B8D3-40C2-804D-821BC2A57FCA}" destId="{7BCBD8E2-D56E-41B1-BD49-C8FE7212306F}" srcOrd="1" destOrd="0" parTransId="{84D82A7D-B94F-45D3-AFA7-6078F5C95F6C}" sibTransId="{343AD99A-EFC8-4E90-8A44-BA25C9966C6B}"/>
    <dgm:cxn modelId="{6D3A1BF4-3629-4908-8A6E-E741116FEB01}" type="presOf" srcId="{26F4E684-B8D3-40C2-804D-821BC2A57FCA}" destId="{25A8ABC6-843D-4FBA-823D-999EC0F17E98}" srcOrd="0" destOrd="0" presId="urn:microsoft.com/office/officeart/2005/8/layout/chevron2"/>
    <dgm:cxn modelId="{797BFF19-312D-4A0D-9219-FB8395882449}" type="presOf" srcId="{F5DCD19B-4485-4CAD-9B30-F07A0FC0F99D}" destId="{E19C7D89-4999-4DA5-9474-2F7D3A79F117}" srcOrd="0" destOrd="0" presId="urn:microsoft.com/office/officeart/2005/8/layout/chevron2"/>
    <dgm:cxn modelId="{9E33AD97-7FB5-4098-9908-B7AD56217850}" type="presOf" srcId="{9A88A729-146F-4E6C-9720-EC3DCD7D8566}" destId="{12DDA26D-8AE0-4493-A0B9-8EC643FB27EE}" srcOrd="0" destOrd="0" presId="urn:microsoft.com/office/officeart/2005/8/layout/chevron2"/>
    <dgm:cxn modelId="{EA1B2BD3-5959-484E-9D94-2FED6CC8763A}" type="presOf" srcId="{B5EABC16-30D8-4227-9742-A8D3D759213D}" destId="{82E2F93D-6E9E-4638-A467-8EAF1A90214A}" srcOrd="0" destOrd="0" presId="urn:microsoft.com/office/officeart/2005/8/layout/chevron2"/>
    <dgm:cxn modelId="{C69DF5D6-9E2E-4966-A4DA-40A1C18588B7}" type="presParOf" srcId="{25A8ABC6-843D-4FBA-823D-999EC0F17E98}" destId="{C8142F70-7450-4FFF-B61E-78939468D72D}" srcOrd="0" destOrd="0" presId="urn:microsoft.com/office/officeart/2005/8/layout/chevron2"/>
    <dgm:cxn modelId="{F895FB62-277E-49B0-A999-54F23C4670D2}" type="presParOf" srcId="{C8142F70-7450-4FFF-B61E-78939468D72D}" destId="{82E2F93D-6E9E-4638-A467-8EAF1A90214A}" srcOrd="0" destOrd="0" presId="urn:microsoft.com/office/officeart/2005/8/layout/chevron2"/>
    <dgm:cxn modelId="{204F10AA-517C-4413-A2D3-60206E53BD82}" type="presParOf" srcId="{C8142F70-7450-4FFF-B61E-78939468D72D}" destId="{E89BA090-02F1-40E0-A1D5-21937049E28F}" srcOrd="1" destOrd="0" presId="urn:microsoft.com/office/officeart/2005/8/layout/chevron2"/>
    <dgm:cxn modelId="{38F7C3BD-9EB0-4A4B-B1A8-A1D583BC5597}" type="presParOf" srcId="{25A8ABC6-843D-4FBA-823D-999EC0F17E98}" destId="{6442E6AC-331D-4545-89E3-347F75DAED2C}" srcOrd="1" destOrd="0" presId="urn:microsoft.com/office/officeart/2005/8/layout/chevron2"/>
    <dgm:cxn modelId="{33A35B16-0F5D-479A-BBF2-A91D90B65926}" type="presParOf" srcId="{25A8ABC6-843D-4FBA-823D-999EC0F17E98}" destId="{A8DFD879-F81D-4415-9846-AE03227B37C9}" srcOrd="2" destOrd="0" presId="urn:microsoft.com/office/officeart/2005/8/layout/chevron2"/>
    <dgm:cxn modelId="{F1ABAE93-551F-4B20-B89F-23194D3586E3}" type="presParOf" srcId="{A8DFD879-F81D-4415-9846-AE03227B37C9}" destId="{5A29A3EB-1EB2-4E87-B9C3-A56BF6340DCD}" srcOrd="0" destOrd="0" presId="urn:microsoft.com/office/officeart/2005/8/layout/chevron2"/>
    <dgm:cxn modelId="{4AF98679-0008-4ACD-9634-E4C4784E5295}" type="presParOf" srcId="{A8DFD879-F81D-4415-9846-AE03227B37C9}" destId="{12DDA26D-8AE0-4493-A0B9-8EC643FB27EE}" srcOrd="1" destOrd="0" presId="urn:microsoft.com/office/officeart/2005/8/layout/chevron2"/>
    <dgm:cxn modelId="{832D1A93-A5A2-45BE-A405-ED8CFCB77DD6}" type="presParOf" srcId="{25A8ABC6-843D-4FBA-823D-999EC0F17E98}" destId="{4EC938E1-F6E5-47CD-9A99-33077E7CB19B}" srcOrd="3" destOrd="0" presId="urn:microsoft.com/office/officeart/2005/8/layout/chevron2"/>
    <dgm:cxn modelId="{EF915FE8-D7B1-4C6D-A306-3C6256D9DCD7}" type="presParOf" srcId="{25A8ABC6-843D-4FBA-823D-999EC0F17E98}" destId="{7EB2FEB6-B6DF-4FB4-8117-877A192A65CF}" srcOrd="4" destOrd="0" presId="urn:microsoft.com/office/officeart/2005/8/layout/chevron2"/>
    <dgm:cxn modelId="{2648E37E-41EB-49A8-9AD0-ABE518E733E1}" type="presParOf" srcId="{7EB2FEB6-B6DF-4FB4-8117-877A192A65CF}" destId="{A149A0F7-5597-4E21-948C-6DDA93FB0AF1}" srcOrd="0" destOrd="0" presId="urn:microsoft.com/office/officeart/2005/8/layout/chevron2"/>
    <dgm:cxn modelId="{5973B188-CAA5-479B-B2B2-EF9DFF12EC29}" type="presParOf" srcId="{7EB2FEB6-B6DF-4FB4-8117-877A192A65CF}" destId="{FB0C6AC3-323C-4937-A5A0-F082A4FEAA38}" srcOrd="1" destOrd="0" presId="urn:microsoft.com/office/officeart/2005/8/layout/chevron2"/>
    <dgm:cxn modelId="{D665D95B-45A3-4DD5-A34C-019779AE4E0A}" type="presParOf" srcId="{25A8ABC6-843D-4FBA-823D-999EC0F17E98}" destId="{60F33DC1-5F2F-4C67-9629-4E24D8B7BB0A}" srcOrd="5" destOrd="0" presId="urn:microsoft.com/office/officeart/2005/8/layout/chevron2"/>
    <dgm:cxn modelId="{10745796-0AD7-45F0-9360-02BB53BB1305}" type="presParOf" srcId="{25A8ABC6-843D-4FBA-823D-999EC0F17E98}" destId="{C8343D7C-00E6-43C7-9F9D-CFEDB12402C7}" srcOrd="6" destOrd="0" presId="urn:microsoft.com/office/officeart/2005/8/layout/chevron2"/>
    <dgm:cxn modelId="{72B057A5-17A9-4844-801E-74E7D46E6AAA}" type="presParOf" srcId="{C8343D7C-00E6-43C7-9F9D-CFEDB12402C7}" destId="{E19C7D89-4999-4DA5-9474-2F7D3A79F117}" srcOrd="0" destOrd="0" presId="urn:microsoft.com/office/officeart/2005/8/layout/chevron2"/>
    <dgm:cxn modelId="{A4103C53-AA88-47EC-B218-1169E552E786}" type="presParOf" srcId="{C8343D7C-00E6-43C7-9F9D-CFEDB12402C7}" destId="{F266FF4A-7004-47D0-803B-6AB7AB6B66A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4C6A9-0DE4-49E4-9F6A-127AD34A3890}">
      <dsp:nvSpPr>
        <dsp:cNvPr id="0" name=""/>
        <dsp:cNvSpPr/>
      </dsp:nvSpPr>
      <dsp:spPr>
        <a:xfrm rot="5400000">
          <a:off x="1331730" y="1202217"/>
          <a:ext cx="1063257" cy="1210481"/>
        </a:xfrm>
        <a:prstGeom prst="bentUpArrow">
          <a:avLst>
            <a:gd name="adj1" fmla="val 32840"/>
            <a:gd name="adj2" fmla="val 25000"/>
            <a:gd name="adj3" fmla="val 3578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4835C-AA2D-4F1F-B976-8414744CEA79}">
      <dsp:nvSpPr>
        <dsp:cNvPr id="0" name=""/>
        <dsp:cNvSpPr/>
      </dsp:nvSpPr>
      <dsp:spPr>
        <a:xfrm>
          <a:off x="1050032" y="23574"/>
          <a:ext cx="1789900" cy="1252872"/>
        </a:xfrm>
        <a:prstGeom prst="roundRect">
          <a:avLst>
            <a:gd name="adj" fmla="val 166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Course Purpose</a:t>
          </a:r>
          <a:endParaRPr lang="en-US" sz="1900" kern="1200" dirty="0">
            <a:solidFill>
              <a:schemeClr val="tx1"/>
            </a:solidFill>
          </a:endParaRPr>
        </a:p>
      </dsp:txBody>
      <dsp:txXfrm>
        <a:off x="1111203" y="84745"/>
        <a:ext cx="1667558" cy="1130530"/>
      </dsp:txXfrm>
    </dsp:sp>
    <dsp:sp modelId="{F14D0864-5A54-4D43-967D-35BD30A9FCDB}">
      <dsp:nvSpPr>
        <dsp:cNvPr id="0" name=""/>
        <dsp:cNvSpPr/>
      </dsp:nvSpPr>
      <dsp:spPr>
        <a:xfrm>
          <a:off x="2839932" y="143064"/>
          <a:ext cx="1301802" cy="1012626"/>
        </a:xfrm>
        <a:prstGeom prst="rect">
          <a:avLst/>
        </a:prstGeom>
        <a:noFill/>
        <a:ln>
          <a:noFill/>
        </a:ln>
        <a:effectLst/>
      </dsp:spPr>
      <dsp:style>
        <a:lnRef idx="0">
          <a:scrgbClr r="0" g="0" b="0"/>
        </a:lnRef>
        <a:fillRef idx="0">
          <a:scrgbClr r="0" g="0" b="0"/>
        </a:fillRef>
        <a:effectRef idx="0">
          <a:scrgbClr r="0" g="0" b="0"/>
        </a:effectRef>
        <a:fontRef idx="minor"/>
      </dsp:style>
    </dsp:sp>
    <dsp:sp modelId="{15E881A8-3038-48C9-9AFB-A5B4CF0AC525}">
      <dsp:nvSpPr>
        <dsp:cNvPr id="0" name=""/>
        <dsp:cNvSpPr/>
      </dsp:nvSpPr>
      <dsp:spPr>
        <a:xfrm rot="5400000">
          <a:off x="2815748" y="2609606"/>
          <a:ext cx="1063257" cy="1210481"/>
        </a:xfrm>
        <a:prstGeom prst="bentUpArrow">
          <a:avLst>
            <a:gd name="adj1" fmla="val 32840"/>
            <a:gd name="adj2" fmla="val 25000"/>
            <a:gd name="adj3" fmla="val 3578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601072-D781-4860-AFFC-8CAEDBD07DA1}">
      <dsp:nvSpPr>
        <dsp:cNvPr id="0" name=""/>
        <dsp:cNvSpPr/>
      </dsp:nvSpPr>
      <dsp:spPr>
        <a:xfrm>
          <a:off x="2534049" y="1430963"/>
          <a:ext cx="1789900" cy="1252872"/>
        </a:xfrm>
        <a:prstGeom prst="roundRect">
          <a:avLst>
            <a:gd name="adj" fmla="val 166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Course Objectives</a:t>
          </a:r>
          <a:endParaRPr lang="en-US" sz="1900" kern="1200" dirty="0">
            <a:solidFill>
              <a:schemeClr val="tx1"/>
            </a:solidFill>
          </a:endParaRPr>
        </a:p>
      </dsp:txBody>
      <dsp:txXfrm>
        <a:off x="2595220" y="1492134"/>
        <a:ext cx="1667558" cy="1130530"/>
      </dsp:txXfrm>
    </dsp:sp>
    <dsp:sp modelId="{79DDDCFC-CF4C-4070-9BF4-E91943531602}">
      <dsp:nvSpPr>
        <dsp:cNvPr id="0" name=""/>
        <dsp:cNvSpPr/>
      </dsp:nvSpPr>
      <dsp:spPr>
        <a:xfrm>
          <a:off x="4323950" y="1550453"/>
          <a:ext cx="1301802" cy="1012626"/>
        </a:xfrm>
        <a:prstGeom prst="rect">
          <a:avLst/>
        </a:prstGeom>
        <a:noFill/>
        <a:ln>
          <a:noFill/>
        </a:ln>
        <a:effectLst/>
      </dsp:spPr>
      <dsp:style>
        <a:lnRef idx="0">
          <a:scrgbClr r="0" g="0" b="0"/>
        </a:lnRef>
        <a:fillRef idx="0">
          <a:scrgbClr r="0" g="0" b="0"/>
        </a:fillRef>
        <a:effectRef idx="0">
          <a:scrgbClr r="0" g="0" b="0"/>
        </a:effectRef>
        <a:fontRef idx="minor"/>
      </dsp:style>
    </dsp:sp>
    <dsp:sp modelId="{CD2FEE82-9C92-4367-B511-0DD54A5F6D91}">
      <dsp:nvSpPr>
        <dsp:cNvPr id="0" name=""/>
        <dsp:cNvSpPr/>
      </dsp:nvSpPr>
      <dsp:spPr>
        <a:xfrm>
          <a:off x="4018067" y="2838352"/>
          <a:ext cx="1789900" cy="1252872"/>
        </a:xfrm>
        <a:prstGeom prst="roundRect">
          <a:avLst>
            <a:gd name="adj" fmla="val 166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tx1"/>
              </a:solidFill>
            </a:rPr>
            <a:t>Course Measurement</a:t>
          </a:r>
          <a:endParaRPr lang="en-US" sz="1900" kern="1200" dirty="0">
            <a:solidFill>
              <a:schemeClr val="tx1"/>
            </a:solidFill>
          </a:endParaRPr>
        </a:p>
      </dsp:txBody>
      <dsp:txXfrm>
        <a:off x="4079238" y="2899523"/>
        <a:ext cx="1667558" cy="1130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1" y="1"/>
            <a:ext cx="3066733" cy="468471"/>
          </a:xfrm>
          <a:prstGeom prst="rect">
            <a:avLst/>
          </a:prstGeom>
          <a:noFill/>
          <a:ln w="9525">
            <a:noFill/>
            <a:miter lim="800000"/>
            <a:headEnd/>
            <a:tailEnd/>
          </a:ln>
          <a:effectLst/>
        </p:spPr>
        <p:txBody>
          <a:bodyPr vert="horz" wrap="square" lIns="94250" tIns="47124" rIns="94250" bIns="47124" numCol="1" anchor="t" anchorCtr="0" compatLnSpc="1">
            <a:prstTxWarp prst="textNoShape">
              <a:avLst/>
            </a:prstTxWarp>
          </a:bodyPr>
          <a:lstStyle>
            <a:lvl1pPr>
              <a:defRPr sz="1200">
                <a:latin typeface="Arial" charset="0"/>
              </a:defRPr>
            </a:lvl1pPr>
          </a:lstStyle>
          <a:p>
            <a:pPr>
              <a:defRPr/>
            </a:pPr>
            <a:r>
              <a:rPr lang="en-US" dirty="0"/>
              <a:t>Lesson 1:  Course Introduction</a:t>
            </a:r>
          </a:p>
        </p:txBody>
      </p:sp>
      <p:sp>
        <p:nvSpPr>
          <p:cNvPr id="76803" name="Rectangle 3"/>
          <p:cNvSpPr>
            <a:spLocks noGrp="1" noChangeArrowheads="1"/>
          </p:cNvSpPr>
          <p:nvPr>
            <p:ph type="dt" sz="quarter" idx="1"/>
          </p:nvPr>
        </p:nvSpPr>
        <p:spPr bwMode="auto">
          <a:xfrm>
            <a:off x="4008706" y="1"/>
            <a:ext cx="3066733" cy="468471"/>
          </a:xfrm>
          <a:prstGeom prst="rect">
            <a:avLst/>
          </a:prstGeom>
          <a:noFill/>
          <a:ln w="9525">
            <a:noFill/>
            <a:miter lim="800000"/>
            <a:headEnd/>
            <a:tailEnd/>
          </a:ln>
          <a:effectLst/>
        </p:spPr>
        <p:txBody>
          <a:bodyPr vert="horz" wrap="square" lIns="94250" tIns="47124" rIns="94250" bIns="47124" numCol="1" anchor="t" anchorCtr="0" compatLnSpc="1">
            <a:prstTxWarp prst="textNoShape">
              <a:avLst/>
            </a:prstTxWarp>
          </a:bodyPr>
          <a:lstStyle>
            <a:lvl1pPr algn="r">
              <a:defRPr sz="1200">
                <a:latin typeface="Arial" charset="0"/>
              </a:defRPr>
            </a:lvl1pPr>
          </a:lstStyle>
          <a:p>
            <a:pPr>
              <a:defRPr/>
            </a:pPr>
            <a:fld id="{10D46651-8751-4EB8-9754-B9C7B26D3119}" type="datetimeFigureOut">
              <a:rPr lang="en-US"/>
              <a:pPr>
                <a:defRPr/>
              </a:pPr>
              <a:t>6/7/2018</a:t>
            </a:fld>
            <a:endParaRPr lang="en-US" dirty="0"/>
          </a:p>
        </p:txBody>
      </p:sp>
      <p:sp>
        <p:nvSpPr>
          <p:cNvPr id="76804" name="Rectangle 4"/>
          <p:cNvSpPr>
            <a:spLocks noGrp="1" noChangeArrowheads="1"/>
          </p:cNvSpPr>
          <p:nvPr>
            <p:ph type="ftr" sz="quarter" idx="2"/>
          </p:nvPr>
        </p:nvSpPr>
        <p:spPr bwMode="auto">
          <a:xfrm>
            <a:off x="1" y="8899328"/>
            <a:ext cx="3066733" cy="468471"/>
          </a:xfrm>
          <a:prstGeom prst="rect">
            <a:avLst/>
          </a:prstGeom>
          <a:noFill/>
          <a:ln w="9525">
            <a:noFill/>
            <a:miter lim="800000"/>
            <a:headEnd/>
            <a:tailEnd/>
          </a:ln>
          <a:effectLst/>
        </p:spPr>
        <p:txBody>
          <a:bodyPr vert="horz" wrap="square" lIns="94250" tIns="47124" rIns="94250" bIns="47124" numCol="1" anchor="b" anchorCtr="0" compatLnSpc="1">
            <a:prstTxWarp prst="textNoShape">
              <a:avLst/>
            </a:prstTxWarp>
          </a:bodyPr>
          <a:lstStyle>
            <a:lvl1pPr>
              <a:defRPr sz="1200">
                <a:latin typeface="Arial" charset="0"/>
              </a:defRPr>
            </a:lvl1pPr>
          </a:lstStyle>
          <a:p>
            <a:pPr>
              <a:defRPr/>
            </a:pPr>
            <a:endParaRPr lang="en-US" dirty="0"/>
          </a:p>
        </p:txBody>
      </p:sp>
      <p:sp>
        <p:nvSpPr>
          <p:cNvPr id="76805" name="Rectangle 5"/>
          <p:cNvSpPr>
            <a:spLocks noGrp="1" noChangeArrowheads="1"/>
          </p:cNvSpPr>
          <p:nvPr>
            <p:ph type="sldNum" sz="quarter" idx="3"/>
          </p:nvPr>
        </p:nvSpPr>
        <p:spPr bwMode="auto">
          <a:xfrm>
            <a:off x="4008706" y="8899328"/>
            <a:ext cx="3066733" cy="468471"/>
          </a:xfrm>
          <a:prstGeom prst="rect">
            <a:avLst/>
          </a:prstGeom>
          <a:noFill/>
          <a:ln w="9525">
            <a:noFill/>
            <a:miter lim="800000"/>
            <a:headEnd/>
            <a:tailEnd/>
          </a:ln>
          <a:effectLst/>
        </p:spPr>
        <p:txBody>
          <a:bodyPr vert="horz" wrap="square" lIns="94250" tIns="47124" rIns="94250" bIns="47124" numCol="1" anchor="b" anchorCtr="0" compatLnSpc="1">
            <a:prstTxWarp prst="textNoShape">
              <a:avLst/>
            </a:prstTxWarp>
          </a:bodyPr>
          <a:lstStyle>
            <a:lvl1pPr algn="r">
              <a:defRPr sz="1200">
                <a:latin typeface="Arial" charset="0"/>
              </a:defRPr>
            </a:lvl1pPr>
          </a:lstStyle>
          <a:p>
            <a:pPr>
              <a:defRPr/>
            </a:pPr>
            <a:fld id="{01415760-6116-4135-BB0A-A7964D0D5BC2}" type="slidenum">
              <a:rPr lang="en-US"/>
              <a:pPr>
                <a:defRPr/>
              </a:pPr>
              <a:t>‹#›</a:t>
            </a:fld>
            <a:endParaRPr lang="en-US" dirty="0"/>
          </a:p>
        </p:txBody>
      </p:sp>
    </p:spTree>
    <p:extLst>
      <p:ext uri="{BB962C8B-B14F-4D97-AF65-F5344CB8AC3E}">
        <p14:creationId xmlns:p14="http://schemas.microsoft.com/office/powerpoint/2010/main" val="1384926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idx="1"/>
          </p:nvPr>
        </p:nvSpPr>
        <p:spPr bwMode="auto">
          <a:xfrm>
            <a:off x="4008706" y="1"/>
            <a:ext cx="3066733" cy="468471"/>
          </a:xfrm>
          <a:prstGeom prst="rect">
            <a:avLst/>
          </a:prstGeom>
          <a:noFill/>
          <a:ln w="9525">
            <a:noFill/>
            <a:miter lim="800000"/>
            <a:headEnd/>
            <a:tailEnd/>
          </a:ln>
          <a:effectLst/>
        </p:spPr>
        <p:txBody>
          <a:bodyPr vert="horz" wrap="square" lIns="94250" tIns="47124" rIns="94250" bIns="47124" numCol="1" anchor="t" anchorCtr="0" compatLnSpc="1">
            <a:prstTxWarp prst="textNoShape">
              <a:avLst/>
            </a:prstTxWarp>
          </a:bodyPr>
          <a:lstStyle>
            <a:lvl1pPr algn="r">
              <a:defRPr sz="1200">
                <a:latin typeface="Arial" charset="0"/>
              </a:defRPr>
            </a:lvl1pPr>
          </a:lstStyle>
          <a:p>
            <a:pPr>
              <a:defRPr/>
            </a:pPr>
            <a:fld id="{D9E59824-32C1-46C8-BD75-30C56C82AC08}" type="datetimeFigureOut">
              <a:rPr lang="en-US"/>
              <a:pPr>
                <a:defRPr/>
              </a:pPr>
              <a:t>6/7/2018</a:t>
            </a:fld>
            <a:endParaRPr lang="en-US" dirty="0"/>
          </a:p>
        </p:txBody>
      </p:sp>
      <p:sp>
        <p:nvSpPr>
          <p:cNvPr id="131075" name="Rectangle 4"/>
          <p:cNvSpPr>
            <a:spLocks noGrp="1" noRot="1" noChangeAspect="1" noChangeArrowheads="1" noTextEdit="1"/>
          </p:cNvSpPr>
          <p:nvPr>
            <p:ph type="sldImg" idx="2"/>
          </p:nvPr>
        </p:nvSpPr>
        <p:spPr bwMode="auto">
          <a:xfrm>
            <a:off x="1195388" y="701675"/>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7708" y="4450478"/>
            <a:ext cx="5661660" cy="4216241"/>
          </a:xfrm>
          <a:prstGeom prst="rect">
            <a:avLst/>
          </a:prstGeom>
          <a:noFill/>
          <a:ln w="9525">
            <a:noFill/>
            <a:miter lim="800000"/>
            <a:headEnd/>
            <a:tailEnd/>
          </a:ln>
          <a:effectLst/>
        </p:spPr>
        <p:txBody>
          <a:bodyPr vert="horz" wrap="square" lIns="94250" tIns="47124" rIns="94250" bIns="471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99328"/>
            <a:ext cx="3066733" cy="468471"/>
          </a:xfrm>
          <a:prstGeom prst="rect">
            <a:avLst/>
          </a:prstGeom>
          <a:noFill/>
          <a:ln w="9525">
            <a:noFill/>
            <a:miter lim="800000"/>
            <a:headEnd/>
            <a:tailEnd/>
          </a:ln>
          <a:effectLst/>
        </p:spPr>
        <p:txBody>
          <a:bodyPr vert="horz" wrap="square" lIns="94250" tIns="47124" rIns="94250" bIns="47124" numCol="1" anchor="b" anchorCtr="0" compatLnSpc="1">
            <a:prstTxWarp prst="textNoShape">
              <a:avLst/>
            </a:prstTxWarp>
          </a:bodyPr>
          <a:lstStyle>
            <a:lvl1pPr>
              <a:defRPr sz="120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4008706" y="8899328"/>
            <a:ext cx="3066733" cy="468471"/>
          </a:xfrm>
          <a:prstGeom prst="rect">
            <a:avLst/>
          </a:prstGeom>
          <a:noFill/>
          <a:ln w="9525">
            <a:noFill/>
            <a:miter lim="800000"/>
            <a:headEnd/>
            <a:tailEnd/>
          </a:ln>
          <a:effectLst/>
        </p:spPr>
        <p:txBody>
          <a:bodyPr vert="horz" wrap="square" lIns="94250" tIns="47124" rIns="94250" bIns="47124" numCol="1" anchor="b" anchorCtr="0" compatLnSpc="1">
            <a:prstTxWarp prst="textNoShape">
              <a:avLst/>
            </a:prstTxWarp>
          </a:bodyPr>
          <a:lstStyle>
            <a:lvl1pPr algn="r">
              <a:defRPr sz="1200">
                <a:latin typeface="Arial" charset="0"/>
              </a:defRPr>
            </a:lvl1pPr>
          </a:lstStyle>
          <a:p>
            <a:pPr>
              <a:defRPr/>
            </a:pPr>
            <a:fld id="{F1E5EAE7-55D8-4A56-996F-31593AF552F0}" type="slidenum">
              <a:rPr lang="en-US"/>
              <a:pPr>
                <a:defRPr/>
              </a:pPr>
              <a:t>‹#›</a:t>
            </a:fld>
            <a:endParaRPr lang="en-US" dirty="0"/>
          </a:p>
        </p:txBody>
      </p:sp>
    </p:spTree>
    <p:extLst>
      <p:ext uri="{BB962C8B-B14F-4D97-AF65-F5344CB8AC3E}">
        <p14:creationId xmlns:p14="http://schemas.microsoft.com/office/powerpoint/2010/main" val="324087054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sha.gov/pls/osha7/eComplaintForm.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osha.gov/oshforms/OSHA7_SPANISH.pdf" TargetMode="External"/><Relationship Id="rId5" Type="http://schemas.openxmlformats.org/officeDocument/2006/relationships/hyperlink" Target="http://www.osha.gov/oshforms/osha7.pdf" TargetMode="External"/><Relationship Id="rId4" Type="http://schemas.openxmlformats.org/officeDocument/2006/relationships/hyperlink" Target="http://www.osha.gov/html/RAmap.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image" Target="../media/image45.png"/></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EE0D828D-2A43-4A1F-B4C9-5987EFBE3707}" type="slidenum">
              <a:rPr lang="en-US" smtClean="0"/>
              <a:pPr eaLnBrk="1" hangingPunct="1"/>
              <a:t>1</a:t>
            </a:fld>
            <a:endParaRPr lang="en-US" dirty="0" smtClean="0"/>
          </a:p>
        </p:txBody>
      </p:sp>
      <p:sp>
        <p:nvSpPr>
          <p:cNvPr id="132099" name="Rectangle 7"/>
          <p:cNvSpPr txBox="1">
            <a:spLocks noGrp="1" noChangeArrowheads="1"/>
          </p:cNvSpPr>
          <p:nvPr/>
        </p:nvSpPr>
        <p:spPr bwMode="auto">
          <a:xfrm>
            <a:off x="4008706" y="8899328"/>
            <a:ext cx="3066733" cy="46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0" tIns="47124" rIns="94250" bIns="4712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4F7ABD0-48EB-4AAD-AC89-2EC0B4CD516E}" type="slidenum">
              <a:rPr lang="en-US" sz="1200"/>
              <a:pPr algn="r" eaLnBrk="1" hangingPunct="1"/>
              <a:t>1</a:t>
            </a:fld>
            <a:endParaRPr lang="en-US" sz="1200" dirty="0"/>
          </a:p>
        </p:txBody>
      </p:sp>
      <p:sp>
        <p:nvSpPr>
          <p:cNvPr id="132100" name="Rectangle 2"/>
          <p:cNvSpPr>
            <a:spLocks noGrp="1" noRot="1" noChangeAspect="1" noChangeArrowheads="1" noTextEdit="1"/>
          </p:cNvSpPr>
          <p:nvPr>
            <p:ph type="sldImg"/>
          </p:nvPr>
        </p:nvSpPr>
        <p:spPr>
          <a:xfrm>
            <a:off x="1255713" y="746125"/>
            <a:ext cx="4567237" cy="3427413"/>
          </a:xfrm>
          <a:ln w="12700" cap="flat">
            <a:solidFill>
              <a:schemeClr val="tx1"/>
            </a:solidFill>
          </a:ln>
        </p:spPr>
      </p:sp>
      <p:sp>
        <p:nvSpPr>
          <p:cNvPr id="132101" name="Rectangle 3"/>
          <p:cNvSpPr>
            <a:spLocks noGrp="1" noChangeArrowheads="1"/>
          </p:cNvSpPr>
          <p:nvPr>
            <p:ph type="body" idx="1"/>
          </p:nvPr>
        </p:nvSpPr>
        <p:spPr>
          <a:xfrm>
            <a:off x="943611" y="4448853"/>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5" tIns="47448" rIns="94895" bIns="47448"/>
          <a:lstStyle/>
          <a:p>
            <a:r>
              <a:rPr lang="en-US" b="1" dirty="0"/>
              <a:t>Statistics</a:t>
            </a:r>
          </a:p>
          <a:p>
            <a:pPr marL="117812" lvl="1"/>
            <a:endParaRPr lang="en-US" sz="1400" dirty="0"/>
          </a:p>
          <a:p>
            <a:pPr marL="117812" lvl="1"/>
            <a:r>
              <a:rPr lang="en-US" dirty="0"/>
              <a:t>Each year in the United States, tens of thousands of workers are made sick or die from occupational exposures to the thousands of hazardous chemicals that are used in workplaces every day. </a:t>
            </a:r>
            <a:r>
              <a:rPr lang="en-US" dirty="0" smtClean="0"/>
              <a:t>The Environmental Protection Agency reviews </a:t>
            </a:r>
            <a:r>
              <a:rPr lang="en-US" dirty="0"/>
              <a:t>about 1,500 new chemicals every year, about half of which go on to enter commerce and be listed on </a:t>
            </a:r>
            <a:r>
              <a:rPr lang="en-US" dirty="0" smtClean="0"/>
              <a:t>their Chemical </a:t>
            </a:r>
            <a:r>
              <a:rPr lang="en-US" dirty="0"/>
              <a:t>Inventory</a:t>
            </a:r>
            <a:r>
              <a:rPr lang="en-US" dirty="0" smtClean="0"/>
              <a:t>.  </a:t>
            </a:r>
            <a:r>
              <a:rPr lang="en-US" dirty="0"/>
              <a:t>Therefore, OSHA has implemented a Hazard Communication Standard (HCS). </a:t>
            </a:r>
            <a:endParaRPr lang="en-US" dirty="0" smtClean="0"/>
          </a:p>
          <a:p>
            <a:pPr marL="117812" lvl="1"/>
            <a:endParaRPr lang="en-US" dirty="0"/>
          </a:p>
          <a:p>
            <a:r>
              <a:rPr lang="en-US" b="1" dirty="0" smtClean="0"/>
              <a:t>Hazard Communication and You</a:t>
            </a:r>
            <a:endParaRPr lang="en-US" b="1" dirty="0"/>
          </a:p>
          <a:p>
            <a:pPr marL="117812" lvl="1"/>
            <a:endParaRPr lang="en-US" sz="1400" dirty="0"/>
          </a:p>
          <a:p>
            <a:pPr marL="117812" lvl="1"/>
            <a:r>
              <a:rPr lang="en-US" dirty="0" smtClean="0"/>
              <a:t>The chemicals we work with, or are exposed to, can cause chronic and acute injuries and illnesses. It is important that you know how to protect yourself from chemical hazards.</a:t>
            </a:r>
            <a:endParaRPr lang="en-US" dirty="0"/>
          </a:p>
          <a:p>
            <a:pPr marL="117812" lvl="1"/>
            <a:endParaRPr lang="en-US" dirty="0"/>
          </a:p>
          <a:p>
            <a:pPr marL="117812" lvl="1"/>
            <a:r>
              <a:rPr lang="en-US" dirty="0"/>
              <a:t> </a:t>
            </a:r>
          </a:p>
          <a:p>
            <a:pPr eaLnBrk="1" hangingPunct="1"/>
            <a:endParaRPr lang="en-US" sz="1000" dirty="0"/>
          </a:p>
        </p:txBody>
      </p:sp>
    </p:spTree>
    <p:extLst>
      <p:ext uri="{BB962C8B-B14F-4D97-AF65-F5344CB8AC3E}">
        <p14:creationId xmlns:p14="http://schemas.microsoft.com/office/powerpoint/2010/main" val="23731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E1BB4025-A367-4E4F-8773-6977A75A13A4}" type="slidenum">
              <a:rPr lang="en-US" smtClean="0"/>
              <a:pPr eaLnBrk="1" hangingPunct="1"/>
              <a:t>10</a:t>
            </a:fld>
            <a:endParaRPr lang="en-US" dirty="0" smtClean="0"/>
          </a:p>
        </p:txBody>
      </p:sp>
      <p:sp>
        <p:nvSpPr>
          <p:cNvPr id="634884" name="Rectangle 2"/>
          <p:cNvSpPr>
            <a:spLocks noGrp="1" noRot="1" noChangeAspect="1" noChangeArrowheads="1" noTextEdit="1"/>
          </p:cNvSpPr>
          <p:nvPr>
            <p:ph type="sldImg"/>
          </p:nvPr>
        </p:nvSpPr>
        <p:spPr>
          <a:xfrm>
            <a:off x="1254125" y="746125"/>
            <a:ext cx="4568825" cy="3427413"/>
          </a:xfrm>
          <a:ln/>
        </p:spPr>
      </p:sp>
      <p:sp>
        <p:nvSpPr>
          <p:cNvPr id="634885" name="Rectangle 3"/>
          <p:cNvSpPr>
            <a:spLocks noGrp="1" noChangeArrowheads="1"/>
          </p:cNvSpPr>
          <p:nvPr>
            <p:ph type="body" idx="1"/>
          </p:nvPr>
        </p:nvSpPr>
        <p:spPr>
          <a:xfrm>
            <a:off x="943611" y="4448853"/>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0000"/>
                </a:solidFill>
              </a:rPr>
              <a:t>Your Exposure!</a:t>
            </a:r>
          </a:p>
          <a:p>
            <a:endParaRPr lang="en-US" b="1" dirty="0" smtClean="0">
              <a:solidFill>
                <a:srgbClr val="000000"/>
              </a:solidFill>
            </a:endParaRPr>
          </a:p>
          <a:p>
            <a:r>
              <a:rPr lang="en-US" dirty="0" smtClean="0">
                <a:solidFill>
                  <a:srgbClr val="000000"/>
                </a:solidFill>
              </a:rPr>
              <a:t>Using the table below, list the work you perform in the left column, the hazardous materials and/or chemicals you use to perform that work in the middle column and the potential adverse health affects that those materials could cause in the right column.</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p:txBody>
      </p:sp>
      <p:graphicFrame>
        <p:nvGraphicFramePr>
          <p:cNvPr id="603140" name="Group 4"/>
          <p:cNvGraphicFramePr>
            <a:graphicFrameLocks noGrp="1"/>
          </p:cNvGraphicFramePr>
          <p:nvPr/>
        </p:nvGraphicFramePr>
        <p:xfrm>
          <a:off x="943611" y="5933971"/>
          <a:ext cx="4875315" cy="2732751"/>
        </p:xfrm>
        <a:graphic>
          <a:graphicData uri="http://schemas.openxmlformats.org/drawingml/2006/table">
            <a:tbl>
              <a:tblPr/>
              <a:tblGrid>
                <a:gridCol w="1625105"/>
                <a:gridCol w="1625105"/>
                <a:gridCol w="1625105"/>
              </a:tblGrid>
              <a:tr h="3903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Work</a:t>
                      </a:r>
                    </a:p>
                  </a:txBody>
                  <a:tcPr marL="94361" marR="94361" marT="46848" marB="468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Materials/Chemicals</a:t>
                      </a:r>
                    </a:p>
                  </a:txBody>
                  <a:tcPr marL="94361" marR="94361" marT="46848" marB="468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Effects</a:t>
                      </a:r>
                    </a:p>
                  </a:txBody>
                  <a:tcPr marL="94361" marR="94361" marT="46848" marB="468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4361" marR="94361" marT="46848" marB="468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4089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27075"/>
            <a:ext cx="4686300" cy="3514725"/>
          </a:xfrm>
        </p:spPr>
      </p:sp>
      <p:sp>
        <p:nvSpPr>
          <p:cNvPr id="3" name="Notes Placeholder 2"/>
          <p:cNvSpPr>
            <a:spLocks noGrp="1"/>
          </p:cNvSpPr>
          <p:nvPr>
            <p:ph type="body" idx="1"/>
          </p:nvPr>
        </p:nvSpPr>
        <p:spPr/>
        <p:txBody>
          <a:bodyPr/>
          <a:lstStyle/>
          <a:p>
            <a:pPr eaLnBrk="1" hangingPunct="1"/>
            <a:r>
              <a:rPr lang="en-US" sz="1800" b="1" dirty="0"/>
              <a:t>OSHA and You!</a:t>
            </a:r>
          </a:p>
          <a:p>
            <a:pPr eaLnBrk="1" hangingPunct="1"/>
            <a:endParaRPr lang="en-US" dirty="0"/>
          </a:p>
          <a:p>
            <a:pPr marL="171803" indent="-171803">
              <a:lnSpc>
                <a:spcPct val="200000"/>
              </a:lnSpc>
              <a:buFont typeface="Arial" pitchFamily="34" charset="0"/>
              <a:buChar char="•"/>
            </a:pPr>
            <a:r>
              <a:rPr lang="en-US" sz="1800" dirty="0"/>
              <a:t>You have rights!</a:t>
            </a:r>
          </a:p>
          <a:p>
            <a:pPr marL="171803" indent="-171803">
              <a:lnSpc>
                <a:spcPct val="200000"/>
              </a:lnSpc>
              <a:buFont typeface="Arial" pitchFamily="34" charset="0"/>
              <a:buChar char="•"/>
            </a:pPr>
            <a:r>
              <a:rPr lang="en-US" sz="1800" dirty="0"/>
              <a:t>No retribution</a:t>
            </a:r>
          </a:p>
          <a:p>
            <a:pPr marL="171803" indent="-171803">
              <a:lnSpc>
                <a:spcPct val="200000"/>
              </a:lnSpc>
              <a:buFont typeface="Arial" pitchFamily="34" charset="0"/>
              <a:buChar char="•"/>
            </a:pPr>
            <a:r>
              <a:rPr lang="en-US" sz="1800" dirty="0"/>
              <a:t>Filing a complaint</a:t>
            </a:r>
          </a:p>
          <a:p>
            <a:endParaRPr lang="en-US" dirty="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11</a:t>
            </a:fld>
            <a:endParaRPr lang="en-US" dirty="0"/>
          </a:p>
        </p:txBody>
      </p:sp>
    </p:spTree>
    <p:extLst>
      <p:ext uri="{BB962C8B-B14F-4D97-AF65-F5344CB8AC3E}">
        <p14:creationId xmlns:p14="http://schemas.microsoft.com/office/powerpoint/2010/main" val="290948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Employee’s Responsibilities and Rights</a:t>
            </a:r>
          </a:p>
          <a:p>
            <a:pPr eaLnBrk="1" hangingPunct="1"/>
            <a:endParaRPr lang="en-US" dirty="0"/>
          </a:p>
          <a:p>
            <a:pPr eaLnBrk="1" hangingPunct="1"/>
            <a:r>
              <a:rPr lang="en-US" dirty="0"/>
              <a:t>Responsibilities include:</a:t>
            </a:r>
          </a:p>
          <a:p>
            <a:pPr eaLnBrk="1" hangingPunct="1">
              <a:buFontTx/>
              <a:buChar char="•"/>
            </a:pPr>
            <a:r>
              <a:rPr lang="en-US" dirty="0"/>
              <a:t>  Complying with OSHA standards </a:t>
            </a:r>
          </a:p>
          <a:p>
            <a:pPr eaLnBrk="1" hangingPunct="1">
              <a:buFontTx/>
              <a:buChar char="•"/>
            </a:pPr>
            <a:r>
              <a:rPr lang="en-US" dirty="0"/>
              <a:t>  Wearing required PPE</a:t>
            </a:r>
          </a:p>
          <a:p>
            <a:pPr eaLnBrk="1" hangingPunct="1">
              <a:buFontTx/>
              <a:buChar char="•"/>
            </a:pPr>
            <a:r>
              <a:rPr lang="en-US" dirty="0"/>
              <a:t>  Reporting hazards to supervisor</a:t>
            </a:r>
          </a:p>
          <a:p>
            <a:pPr eaLnBrk="1" hangingPunct="1">
              <a:buFontTx/>
              <a:buChar char="•"/>
            </a:pPr>
            <a:r>
              <a:rPr lang="en-US" dirty="0"/>
              <a:t>  Comply with your organization’s rules and policies</a:t>
            </a:r>
          </a:p>
          <a:p>
            <a:pPr marL="744481" lvl="1" indent="-286339" eaLnBrk="1" hangingPunct="1"/>
            <a:endParaRPr lang="en-US" dirty="0"/>
          </a:p>
          <a:p>
            <a:pPr eaLnBrk="1" hangingPunct="1"/>
            <a:r>
              <a:rPr lang="en-US" dirty="0"/>
              <a:t>Rights include:</a:t>
            </a:r>
          </a:p>
          <a:p>
            <a:pPr eaLnBrk="1" hangingPunct="1">
              <a:buFontTx/>
              <a:buChar char="•"/>
            </a:pPr>
            <a:r>
              <a:rPr lang="en-US" dirty="0"/>
              <a:t>  Reviewing standards</a:t>
            </a:r>
          </a:p>
          <a:p>
            <a:pPr eaLnBrk="1" hangingPunct="1">
              <a:buFontTx/>
              <a:buChar char="•"/>
            </a:pPr>
            <a:r>
              <a:rPr lang="en-US" dirty="0"/>
              <a:t>  Receiving training</a:t>
            </a:r>
          </a:p>
          <a:p>
            <a:pPr eaLnBrk="1" hangingPunct="1">
              <a:buFontTx/>
              <a:buChar char="•"/>
            </a:pPr>
            <a:r>
              <a:rPr lang="en-US" dirty="0"/>
              <a:t>  Requesting an OSHA investigation (employer or OSHA) and receiving</a:t>
            </a:r>
          </a:p>
          <a:p>
            <a:pPr eaLnBrk="1" hangingPunct="1"/>
            <a:r>
              <a:rPr lang="en-US" dirty="0"/>
              <a:t>   feedback upon request</a:t>
            </a:r>
          </a:p>
          <a:p>
            <a:pPr eaLnBrk="1" hangingPunct="1">
              <a:buFontTx/>
              <a:buChar char="•"/>
            </a:pPr>
            <a:r>
              <a:rPr lang="en-US" dirty="0"/>
              <a:t>  Reviewing the OSHA 300 Log</a:t>
            </a:r>
          </a:p>
          <a:p>
            <a:endParaRPr lang="en-US" dirty="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12</a:t>
            </a:fld>
            <a:endParaRPr lang="en-US" dirty="0"/>
          </a:p>
        </p:txBody>
      </p:sp>
    </p:spTree>
    <p:extLst>
      <p:ext uri="{BB962C8B-B14F-4D97-AF65-F5344CB8AC3E}">
        <p14:creationId xmlns:p14="http://schemas.microsoft.com/office/powerpoint/2010/main" val="194274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No Retribution</a:t>
            </a:r>
          </a:p>
          <a:p>
            <a:pPr eaLnBrk="1" hangingPunct="1"/>
            <a:endParaRPr lang="en-US" dirty="0"/>
          </a:p>
          <a:p>
            <a:pPr eaLnBrk="1" hangingPunct="1">
              <a:spcBef>
                <a:spcPct val="0"/>
              </a:spcBef>
            </a:pPr>
            <a:r>
              <a:rPr lang="en-US" b="1" dirty="0"/>
              <a:t>Section 11(c) (1</a:t>
            </a:r>
            <a:r>
              <a:rPr lang="en-US" b="1" dirty="0" smtClean="0"/>
              <a:t>) of the OSH Act</a:t>
            </a:r>
            <a:r>
              <a:rPr lang="en-US" b="1" baseline="0" dirty="0" smtClean="0"/>
              <a:t> </a:t>
            </a:r>
            <a:r>
              <a:rPr lang="en-US" b="1" dirty="0" smtClean="0"/>
              <a:t>states: </a:t>
            </a:r>
            <a:r>
              <a:rPr lang="en-US" b="1" dirty="0"/>
              <a:t>No person shall discharge or in any manner discriminate against any employee because such employee has filed any </a:t>
            </a:r>
            <a:r>
              <a:rPr lang="en-US" b="1" dirty="0" smtClean="0"/>
              <a:t>complaint or instituted or caused to be instituted any proceeding under or related to the Act or has testified or is about to testify in any such proceeding or because of the exercise by such employee on behalf of himself or others of any right afforded by this Act. </a:t>
            </a:r>
          </a:p>
          <a:p>
            <a:pPr eaLnBrk="1" hangingPunct="1">
              <a:spcBef>
                <a:spcPct val="0"/>
              </a:spcBef>
            </a:pPr>
            <a:endParaRPr lang="en-US" dirty="0" smtClean="0"/>
          </a:p>
          <a:p>
            <a:pPr eaLnBrk="1" hangingPunct="1">
              <a:spcBef>
                <a:spcPct val="0"/>
              </a:spcBef>
            </a:pPr>
            <a:r>
              <a:rPr lang="en-US" b="1" dirty="0" smtClean="0"/>
              <a:t>Discrimination </a:t>
            </a:r>
            <a:r>
              <a:rPr lang="en-US" b="1" dirty="0"/>
              <a:t>includes:</a:t>
            </a:r>
          </a:p>
          <a:p>
            <a:pPr eaLnBrk="1" hangingPunct="1">
              <a:spcBef>
                <a:spcPct val="0"/>
              </a:spcBef>
              <a:buFontTx/>
              <a:buChar char="•"/>
            </a:pPr>
            <a:r>
              <a:rPr lang="en-US" sz="1300" dirty="0"/>
              <a:t>  Firing or laying off </a:t>
            </a:r>
          </a:p>
          <a:p>
            <a:pPr eaLnBrk="1" hangingPunct="1">
              <a:spcBef>
                <a:spcPct val="0"/>
              </a:spcBef>
              <a:buFontTx/>
              <a:buChar char="•"/>
            </a:pPr>
            <a:r>
              <a:rPr lang="en-US" sz="1300" dirty="0"/>
              <a:t>  Blacklisting demoting</a:t>
            </a:r>
          </a:p>
          <a:p>
            <a:pPr eaLnBrk="1" hangingPunct="1">
              <a:spcBef>
                <a:spcPct val="0"/>
              </a:spcBef>
              <a:buFontTx/>
              <a:buChar char="•"/>
            </a:pPr>
            <a:r>
              <a:rPr lang="en-US" sz="1300" dirty="0"/>
              <a:t>  Denying overtime or promotion </a:t>
            </a:r>
          </a:p>
          <a:p>
            <a:pPr eaLnBrk="1" hangingPunct="1">
              <a:spcBef>
                <a:spcPct val="0"/>
              </a:spcBef>
              <a:buFontTx/>
              <a:buChar char="•"/>
            </a:pPr>
            <a:r>
              <a:rPr lang="en-US" sz="1300" dirty="0"/>
              <a:t>  Disciplining</a:t>
            </a:r>
          </a:p>
          <a:p>
            <a:pPr eaLnBrk="1" hangingPunct="1">
              <a:spcBef>
                <a:spcPct val="0"/>
              </a:spcBef>
              <a:buFontTx/>
              <a:buChar char="•"/>
            </a:pPr>
            <a:r>
              <a:rPr lang="en-US" sz="1300" dirty="0"/>
              <a:t>  Denial of benefits</a:t>
            </a:r>
          </a:p>
          <a:p>
            <a:pPr eaLnBrk="1" hangingPunct="1">
              <a:spcBef>
                <a:spcPct val="0"/>
              </a:spcBef>
              <a:buFontTx/>
              <a:buChar char="•"/>
            </a:pPr>
            <a:r>
              <a:rPr lang="en-US" sz="1300" dirty="0"/>
              <a:t>  Failure to hire or rehire</a:t>
            </a:r>
          </a:p>
          <a:p>
            <a:pPr eaLnBrk="1" hangingPunct="1">
              <a:spcBef>
                <a:spcPct val="0"/>
              </a:spcBef>
              <a:buFontTx/>
              <a:buChar char="•"/>
            </a:pPr>
            <a:r>
              <a:rPr lang="en-US" sz="1300" dirty="0"/>
              <a:t>  Intimidation </a:t>
            </a:r>
          </a:p>
          <a:p>
            <a:pPr eaLnBrk="1" hangingPunct="1">
              <a:spcBef>
                <a:spcPct val="0"/>
              </a:spcBef>
              <a:buFontTx/>
              <a:buChar char="•"/>
            </a:pPr>
            <a:r>
              <a:rPr lang="en-US" sz="1300" dirty="0"/>
              <a:t>  Reassignment affecting future promotions</a:t>
            </a:r>
          </a:p>
          <a:p>
            <a:pPr eaLnBrk="1" hangingPunct="1">
              <a:spcBef>
                <a:spcPct val="0"/>
              </a:spcBef>
              <a:buFontTx/>
              <a:buChar char="•"/>
            </a:pPr>
            <a:r>
              <a:rPr lang="en-US" sz="1300" dirty="0"/>
              <a:t>  Reducing pay or hours</a:t>
            </a:r>
          </a:p>
          <a:p>
            <a:endParaRPr lang="en-US" dirty="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13</a:t>
            </a:fld>
            <a:endParaRPr lang="en-US" dirty="0"/>
          </a:p>
        </p:txBody>
      </p:sp>
    </p:spTree>
    <p:extLst>
      <p:ext uri="{BB962C8B-B14F-4D97-AF65-F5344CB8AC3E}">
        <p14:creationId xmlns:p14="http://schemas.microsoft.com/office/powerpoint/2010/main" val="4048989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14</a:t>
            </a:fld>
            <a:endParaRPr lang="en-US" dirty="0"/>
          </a:p>
        </p:txBody>
      </p:sp>
      <p:sp>
        <p:nvSpPr>
          <p:cNvPr id="7" name="Content Placeholder 2"/>
          <p:cNvSpPr>
            <a:spLocks noGrp="1"/>
          </p:cNvSpPr>
          <p:nvPr>
            <p:ph type="body" idx="1"/>
          </p:nvPr>
        </p:nvSpPr>
        <p:spPr>
          <a:xfrm>
            <a:off x="707711" y="4450478"/>
            <a:ext cx="2830829" cy="4529087"/>
          </a:xfrm>
        </p:spPr>
        <p:txBody>
          <a:bodyPr/>
          <a:lstStyle/>
          <a:p>
            <a:r>
              <a:rPr lang="en-US" sz="1300" b="1" dirty="0"/>
              <a:t>Resolve With Your Company – </a:t>
            </a:r>
            <a:r>
              <a:rPr lang="en-US" sz="1300" dirty="0"/>
              <a:t>Follow your chain of command.  Go to your Lead, Supervisor or Safety Technician.  However, if this fails you should file a valid complaint.  </a:t>
            </a:r>
          </a:p>
          <a:p>
            <a:endParaRPr lang="en-US" sz="1300" b="1" dirty="0"/>
          </a:p>
          <a:p>
            <a:r>
              <a:rPr lang="en-US" sz="1300" b="1" dirty="0"/>
              <a:t>Online</a:t>
            </a:r>
            <a:r>
              <a:rPr lang="en-US" sz="1300" dirty="0"/>
              <a:t> - Go to the Online </a:t>
            </a:r>
            <a:r>
              <a:rPr lang="en-US" sz="1300" dirty="0">
                <a:hlinkClick r:id="rId3" tooltip="Online Complaint Form"/>
              </a:rPr>
              <a:t>Complaint Form</a:t>
            </a:r>
            <a:r>
              <a:rPr lang="en-US" sz="1300" dirty="0"/>
              <a:t>. Written complaints that are signed by workers or their representative and submitted to an OSHA Area or Regional office are more likely to result in onsite OSHA inspections. </a:t>
            </a:r>
          </a:p>
          <a:p>
            <a:endParaRPr lang="en-US" sz="1300" dirty="0"/>
          </a:p>
          <a:p>
            <a:r>
              <a:rPr lang="en-US" sz="1300" b="1" dirty="0"/>
              <a:t>Telephone</a:t>
            </a:r>
            <a:r>
              <a:rPr lang="en-US" sz="1300" dirty="0"/>
              <a:t> - your local </a:t>
            </a:r>
            <a:r>
              <a:rPr lang="en-US" sz="1300" dirty="0">
                <a:hlinkClick r:id="rId4" tooltip="local OSHA Office"/>
              </a:rPr>
              <a:t>OSHA Regional or Area Office</a:t>
            </a:r>
            <a:r>
              <a:rPr lang="en-US" sz="1300" dirty="0"/>
              <a:t>. OSHA staff can discuss your complaint and respond to any questions you have. </a:t>
            </a:r>
            <a:r>
              <a:rPr lang="en-US" sz="1300" b="1" dirty="0"/>
              <a:t>1-800-321-OSHA.</a:t>
            </a:r>
          </a:p>
          <a:p>
            <a:endParaRPr lang="en-US" sz="1400" b="1" dirty="0"/>
          </a:p>
          <a:p>
            <a:endParaRPr lang="en-US" sz="1400" dirty="0"/>
          </a:p>
          <a:p>
            <a:endParaRPr lang="en-US" dirty="0"/>
          </a:p>
        </p:txBody>
      </p:sp>
      <p:sp>
        <p:nvSpPr>
          <p:cNvPr id="8" name="Content Placeholder 3"/>
          <p:cNvSpPr txBox="1">
            <a:spLocks/>
          </p:cNvSpPr>
          <p:nvPr/>
        </p:nvSpPr>
        <p:spPr>
          <a:xfrm>
            <a:off x="3690939" y="4532547"/>
            <a:ext cx="2666999" cy="4442987"/>
          </a:xfrm>
          <a:prstGeom prst="rect">
            <a:avLst/>
          </a:prstGeom>
        </p:spPr>
        <p:txBody>
          <a:bodyPr lIns="91629" tIns="45814" rIns="91629" bIns="45814"/>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t>Download and Fax/Mail</a:t>
            </a:r>
            <a:r>
              <a:rPr lang="en-US" sz="1400" dirty="0"/>
              <a:t> - Download the OSHA </a:t>
            </a:r>
            <a:r>
              <a:rPr lang="en-US" sz="1400" dirty="0">
                <a:hlinkClick r:id="rId5" tooltip="OSHA Complaint Form PDF"/>
              </a:rPr>
              <a:t>complaint form</a:t>
            </a:r>
            <a:r>
              <a:rPr lang="en-US" sz="1400" dirty="0"/>
              <a:t>* [</a:t>
            </a:r>
            <a:r>
              <a:rPr lang="en-US" sz="1400" dirty="0">
                <a:hlinkClick r:id="rId6" tooltip="OSHA 7 form - PDF 160K"/>
              </a:rPr>
              <a:t>En Espanol</a:t>
            </a:r>
            <a:r>
              <a:rPr lang="en-US" sz="1400" dirty="0"/>
              <a:t>*] (or request a copy from your local </a:t>
            </a:r>
            <a:r>
              <a:rPr lang="en-US" sz="1400" dirty="0">
                <a:hlinkClick r:id="rId4"/>
              </a:rPr>
              <a:t>OSHA Regional or Area Office</a:t>
            </a:r>
            <a:r>
              <a:rPr lang="en-US" sz="1400" dirty="0"/>
              <a:t>),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a:t>
            </a:r>
          </a:p>
          <a:p>
            <a:endParaRPr lang="en-US" dirty="0"/>
          </a:p>
        </p:txBody>
      </p:sp>
    </p:spTree>
    <p:extLst>
      <p:ext uri="{BB962C8B-B14F-4D97-AF65-F5344CB8AC3E}">
        <p14:creationId xmlns:p14="http://schemas.microsoft.com/office/powerpoint/2010/main" val="426821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One:</a:t>
            </a:r>
          </a:p>
          <a:p>
            <a:pPr>
              <a:lnSpc>
                <a:spcPct val="150000"/>
              </a:lnSpc>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a:p>
          <a:p>
            <a:r>
              <a:rPr lang="en-US" dirty="0"/>
              <a:t>Question </a:t>
            </a:r>
            <a:r>
              <a:rPr lang="en-US" dirty="0" smtClean="0"/>
              <a:t>Two:</a:t>
            </a:r>
            <a:endParaRPr lang="en-US" dirty="0"/>
          </a:p>
          <a:p>
            <a:pPr>
              <a:lnSpc>
                <a:spcPct val="150000"/>
              </a:lnSpc>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15</a:t>
            </a:fld>
            <a:endParaRPr lang="en-US" dirty="0"/>
          </a:p>
        </p:txBody>
      </p:sp>
    </p:spTree>
    <p:extLst>
      <p:ext uri="{BB962C8B-B14F-4D97-AF65-F5344CB8AC3E}">
        <p14:creationId xmlns:p14="http://schemas.microsoft.com/office/powerpoint/2010/main" val="237323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08" eaLnBrk="0" hangingPunct="0">
              <a:defRPr>
                <a:solidFill>
                  <a:schemeClr val="tx1"/>
                </a:solidFill>
                <a:latin typeface="Arial" charset="0"/>
              </a:defRPr>
            </a:lvl1pPr>
            <a:lvl2pPr marL="752672" indent="-289490" defTabSz="934408" eaLnBrk="0" hangingPunct="0">
              <a:defRPr>
                <a:solidFill>
                  <a:schemeClr val="tx1"/>
                </a:solidFill>
                <a:latin typeface="Arial" charset="0"/>
              </a:defRPr>
            </a:lvl2pPr>
            <a:lvl3pPr marL="1157957" indent="-231592" defTabSz="934408" eaLnBrk="0" hangingPunct="0">
              <a:defRPr>
                <a:solidFill>
                  <a:schemeClr val="tx1"/>
                </a:solidFill>
                <a:latin typeface="Arial" charset="0"/>
              </a:defRPr>
            </a:lvl3pPr>
            <a:lvl4pPr marL="1621141" indent="-231592" defTabSz="934408" eaLnBrk="0" hangingPunct="0">
              <a:defRPr>
                <a:solidFill>
                  <a:schemeClr val="tx1"/>
                </a:solidFill>
                <a:latin typeface="Arial" charset="0"/>
              </a:defRPr>
            </a:lvl4pPr>
            <a:lvl5pPr marL="2084324" indent="-231592" defTabSz="934408" eaLnBrk="0" hangingPunct="0">
              <a:defRPr>
                <a:solidFill>
                  <a:schemeClr val="tx1"/>
                </a:solidFill>
                <a:latin typeface="Arial" charset="0"/>
              </a:defRPr>
            </a:lvl5pPr>
            <a:lvl6pPr marL="2547505" indent="-231592" defTabSz="934408" eaLnBrk="0" fontAlgn="base" hangingPunct="0">
              <a:spcBef>
                <a:spcPct val="0"/>
              </a:spcBef>
              <a:spcAft>
                <a:spcPct val="0"/>
              </a:spcAft>
              <a:defRPr>
                <a:solidFill>
                  <a:schemeClr val="tx1"/>
                </a:solidFill>
                <a:latin typeface="Arial" charset="0"/>
              </a:defRPr>
            </a:lvl6pPr>
            <a:lvl7pPr marL="3010690" indent="-231592" defTabSz="934408" eaLnBrk="0" fontAlgn="base" hangingPunct="0">
              <a:spcBef>
                <a:spcPct val="0"/>
              </a:spcBef>
              <a:spcAft>
                <a:spcPct val="0"/>
              </a:spcAft>
              <a:defRPr>
                <a:solidFill>
                  <a:schemeClr val="tx1"/>
                </a:solidFill>
                <a:latin typeface="Arial" charset="0"/>
              </a:defRPr>
            </a:lvl7pPr>
            <a:lvl8pPr marL="3473873" indent="-231592" defTabSz="934408" eaLnBrk="0" fontAlgn="base" hangingPunct="0">
              <a:spcBef>
                <a:spcPct val="0"/>
              </a:spcBef>
              <a:spcAft>
                <a:spcPct val="0"/>
              </a:spcAft>
              <a:defRPr>
                <a:solidFill>
                  <a:schemeClr val="tx1"/>
                </a:solidFill>
                <a:latin typeface="Arial" charset="0"/>
              </a:defRPr>
            </a:lvl8pPr>
            <a:lvl9pPr marL="3937055" indent="-231592" defTabSz="934408" eaLnBrk="0" fontAlgn="base" hangingPunct="0">
              <a:spcBef>
                <a:spcPct val="0"/>
              </a:spcBef>
              <a:spcAft>
                <a:spcPct val="0"/>
              </a:spcAft>
              <a:defRPr>
                <a:solidFill>
                  <a:schemeClr val="tx1"/>
                </a:solidFill>
                <a:latin typeface="Arial" charset="0"/>
              </a:defRPr>
            </a:lvl9pPr>
          </a:lstStyle>
          <a:p>
            <a:pPr eaLnBrk="1" hangingPunct="1"/>
            <a:fld id="{B5B4BDDD-9DEC-4EA2-8F59-E7806ACE40A5}" type="slidenum">
              <a:rPr lang="en-US" smtClean="0"/>
              <a:pPr eaLnBrk="1" hangingPunct="1"/>
              <a:t>16</a:t>
            </a:fld>
            <a:endParaRPr lang="en-US" dirty="0" smtClean="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9" y="4836881"/>
            <a:ext cx="5562599" cy="390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66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DCAC9484-5689-4266-ABB7-1D9A377D00CC}" type="slidenum">
              <a:rPr lang="en-US" smtClean="0"/>
              <a:pPr eaLnBrk="1" hangingPunct="1"/>
              <a:t>17</a:t>
            </a:fld>
            <a:endParaRPr lang="en-US" dirty="0" smtClean="0"/>
          </a:p>
        </p:txBody>
      </p:sp>
      <p:sp>
        <p:nvSpPr>
          <p:cNvPr id="636932" name="Rectangle 2"/>
          <p:cNvSpPr>
            <a:spLocks noGrp="1" noRot="1" noChangeAspect="1" noChangeArrowheads="1" noTextEdit="1"/>
          </p:cNvSpPr>
          <p:nvPr>
            <p:ph type="sldImg"/>
          </p:nvPr>
        </p:nvSpPr>
        <p:spPr>
          <a:xfrm>
            <a:off x="1254125" y="746125"/>
            <a:ext cx="4568825" cy="3427413"/>
          </a:xfrm>
          <a:ln/>
        </p:spPr>
      </p:sp>
      <p:sp>
        <p:nvSpPr>
          <p:cNvPr id="636933" name="Rectangle 3"/>
          <p:cNvSpPr>
            <a:spLocks noGrp="1" noChangeArrowheads="1"/>
          </p:cNvSpPr>
          <p:nvPr>
            <p:ph type="body" idx="1"/>
          </p:nvPr>
        </p:nvSpPr>
        <p:spPr>
          <a:xfrm>
            <a:off x="943611" y="4448853"/>
            <a:ext cx="5189855" cy="4450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Manufacturers Responsibilities</a:t>
            </a:r>
          </a:p>
          <a:p>
            <a:endParaRPr lang="en-US" dirty="0" smtClean="0"/>
          </a:p>
          <a:p>
            <a:r>
              <a:rPr lang="en-US" dirty="0" smtClean="0"/>
              <a:t>Chemical manufacturers and importers must review scientific evidence on the hazards of chemicals they produce or import and report findings to their employees and to employers who distribute or use their products.</a:t>
            </a:r>
          </a:p>
          <a:p>
            <a:endParaRPr lang="en-US" b="1" dirty="0" smtClean="0"/>
          </a:p>
          <a:p>
            <a:r>
              <a:rPr lang="en-US" b="1" dirty="0" smtClean="0"/>
              <a:t>Employer Responsibilities</a:t>
            </a:r>
          </a:p>
          <a:p>
            <a:r>
              <a:rPr lang="en-US" dirty="0" smtClean="0"/>
              <a:t>The </a:t>
            </a:r>
            <a:r>
              <a:rPr lang="en-US" dirty="0"/>
              <a:t>Hazard Communication Program must</a:t>
            </a:r>
            <a:r>
              <a:rPr lang="en-US" dirty="0" smtClean="0"/>
              <a:t>:</a:t>
            </a:r>
            <a:endParaRPr lang="en-US" dirty="0"/>
          </a:p>
          <a:p>
            <a:pPr marL="172076" indent="-172076">
              <a:lnSpc>
                <a:spcPct val="150000"/>
              </a:lnSpc>
              <a:buFont typeface="Arial" pitchFamily="34" charset="0"/>
              <a:buChar char="•"/>
            </a:pPr>
            <a:r>
              <a:rPr lang="en-US" dirty="0"/>
              <a:t>Be in writing</a:t>
            </a:r>
          </a:p>
          <a:p>
            <a:pPr marL="172076" indent="-172076">
              <a:lnSpc>
                <a:spcPct val="150000"/>
              </a:lnSpc>
              <a:buFont typeface="Arial" pitchFamily="34" charset="0"/>
              <a:buChar char="•"/>
            </a:pPr>
            <a:r>
              <a:rPr lang="en-US" dirty="0"/>
              <a:t>Describe labeling procedures</a:t>
            </a:r>
          </a:p>
          <a:p>
            <a:pPr marL="172076" indent="-172076">
              <a:lnSpc>
                <a:spcPct val="150000"/>
              </a:lnSpc>
              <a:buFont typeface="Arial" pitchFamily="34" charset="0"/>
              <a:buChar char="•"/>
            </a:pPr>
            <a:r>
              <a:rPr lang="en-US" dirty="0"/>
              <a:t>Describe SDS and their locations</a:t>
            </a:r>
          </a:p>
          <a:p>
            <a:pPr marL="172076" indent="-172076">
              <a:lnSpc>
                <a:spcPct val="150000"/>
              </a:lnSpc>
              <a:buFont typeface="Arial" pitchFamily="34" charset="0"/>
              <a:buChar char="•"/>
            </a:pPr>
            <a:r>
              <a:rPr lang="en-US" dirty="0"/>
              <a:t>Describe employee training </a:t>
            </a:r>
          </a:p>
          <a:p>
            <a:pPr marL="172076" indent="-172076">
              <a:lnSpc>
                <a:spcPct val="150000"/>
              </a:lnSpc>
              <a:buFont typeface="Arial" pitchFamily="34" charset="0"/>
              <a:buChar char="•"/>
            </a:pPr>
            <a:r>
              <a:rPr lang="en-US" dirty="0"/>
              <a:t>List all hazardous </a:t>
            </a:r>
            <a:r>
              <a:rPr lang="en-US" dirty="0" smtClean="0"/>
              <a:t>chemicals (chemical inventory)</a:t>
            </a:r>
            <a:endParaRPr lang="en-US" dirty="0"/>
          </a:p>
          <a:p>
            <a:pPr marL="172076" indent="-172076">
              <a:lnSpc>
                <a:spcPct val="150000"/>
              </a:lnSpc>
              <a:buFont typeface="Arial" pitchFamily="34" charset="0"/>
              <a:buChar char="•"/>
            </a:pPr>
            <a:r>
              <a:rPr lang="en-US" dirty="0"/>
              <a:t>Make information regarding hazards and protective measures available to other employers onsite</a:t>
            </a:r>
          </a:p>
          <a:p>
            <a:pPr marL="172076" indent="-172076">
              <a:lnSpc>
                <a:spcPct val="150000"/>
              </a:lnSpc>
              <a:buFont typeface="Arial" pitchFamily="34" charset="0"/>
              <a:buChar char="•"/>
            </a:pPr>
            <a:r>
              <a:rPr lang="en-US" dirty="0"/>
              <a:t>Apply to all sites</a:t>
            </a:r>
          </a:p>
        </p:txBody>
      </p:sp>
    </p:spTree>
    <p:extLst>
      <p:ext uri="{BB962C8B-B14F-4D97-AF65-F5344CB8AC3E}">
        <p14:creationId xmlns:p14="http://schemas.microsoft.com/office/powerpoint/2010/main" val="4198063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BB500F8F-6CF2-46A8-A7E8-75E98487CDE3}" type="slidenum">
              <a:rPr lang="en-US" smtClean="0"/>
              <a:pPr eaLnBrk="1" hangingPunct="1"/>
              <a:t>18</a:t>
            </a:fld>
            <a:endParaRPr lang="en-US" dirty="0" smtClean="0"/>
          </a:p>
        </p:txBody>
      </p:sp>
      <p:sp>
        <p:nvSpPr>
          <p:cNvPr id="637956" name="Rectangle 2"/>
          <p:cNvSpPr>
            <a:spLocks noGrp="1" noRot="1" noChangeAspect="1" noChangeArrowheads="1" noTextEdit="1"/>
          </p:cNvSpPr>
          <p:nvPr>
            <p:ph type="sldImg"/>
          </p:nvPr>
        </p:nvSpPr>
        <p:spPr>
          <a:xfrm>
            <a:off x="1254125" y="746125"/>
            <a:ext cx="4568825" cy="3427413"/>
          </a:xfrm>
          <a:ln/>
        </p:spPr>
      </p:sp>
      <p:sp>
        <p:nvSpPr>
          <p:cNvPr id="637957" name="Rectangle 3"/>
          <p:cNvSpPr>
            <a:spLocks noGrp="1" noChangeArrowheads="1"/>
          </p:cNvSpPr>
          <p:nvPr>
            <p:ph type="body" idx="1"/>
          </p:nvPr>
        </p:nvSpPr>
        <p:spPr>
          <a:xfrm>
            <a:off x="943611" y="4448853"/>
            <a:ext cx="5189855" cy="46074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Checklist </a:t>
            </a:r>
            <a:r>
              <a:rPr lang="en-US" b="1" dirty="0"/>
              <a:t>for </a:t>
            </a:r>
            <a:r>
              <a:rPr lang="en-US" b="1" dirty="0" smtClean="0"/>
              <a:t>Compliance With Your Hazard Communication Program</a:t>
            </a:r>
            <a:r>
              <a:rPr lang="en-US" dirty="0"/>
              <a:t/>
            </a:r>
            <a:br>
              <a:rPr lang="en-US" dirty="0"/>
            </a:br>
            <a:r>
              <a:rPr lang="en-US" dirty="0"/>
              <a:t/>
            </a:r>
            <a:br>
              <a:rPr lang="en-US" dirty="0"/>
            </a:br>
            <a:r>
              <a:rPr lang="en-US" dirty="0"/>
              <a:t>The following checklist will help to ensure you comply with the </a:t>
            </a:r>
            <a:r>
              <a:rPr lang="en-US" dirty="0" smtClean="0"/>
              <a:t>program:</a:t>
            </a:r>
          </a:p>
          <a:p>
            <a:pPr>
              <a:lnSpc>
                <a:spcPct val="150000"/>
              </a:lnSpc>
            </a:pPr>
            <a:r>
              <a:rPr lang="en-US" dirty="0" smtClean="0"/>
              <a:t>Obtained </a:t>
            </a:r>
            <a:r>
              <a:rPr lang="en-US" dirty="0"/>
              <a:t>a copy of the rule.</a:t>
            </a:r>
          </a:p>
          <a:p>
            <a:pPr marL="171313" indent="-171313">
              <a:lnSpc>
                <a:spcPct val="150000"/>
              </a:lnSpc>
              <a:buFont typeface="Arial" panose="020B0604020202020204" pitchFamily="34" charset="0"/>
              <a:buChar char="•"/>
            </a:pPr>
            <a:r>
              <a:rPr lang="en-US" dirty="0"/>
              <a:t>Read and understood the requirements.</a:t>
            </a:r>
          </a:p>
          <a:p>
            <a:pPr marL="171313" indent="-171313">
              <a:lnSpc>
                <a:spcPct val="150000"/>
              </a:lnSpc>
              <a:buFont typeface="Arial" panose="020B0604020202020204" pitchFamily="34" charset="0"/>
              <a:buChar char="•"/>
            </a:pPr>
            <a:r>
              <a:rPr lang="en-US" dirty="0"/>
              <a:t>Assigned responsibility for tasks.</a:t>
            </a:r>
          </a:p>
          <a:p>
            <a:pPr marL="171313" indent="-171313">
              <a:lnSpc>
                <a:spcPct val="150000"/>
              </a:lnSpc>
              <a:buFont typeface="Arial" panose="020B0604020202020204" pitchFamily="34" charset="0"/>
              <a:buChar char="•"/>
            </a:pPr>
            <a:r>
              <a:rPr lang="en-US" dirty="0"/>
              <a:t>Prepared an inventory of chemicals.</a:t>
            </a:r>
          </a:p>
          <a:p>
            <a:pPr marL="171313" indent="-171313">
              <a:lnSpc>
                <a:spcPct val="150000"/>
              </a:lnSpc>
              <a:buFont typeface="Arial" panose="020B0604020202020204" pitchFamily="34" charset="0"/>
              <a:buChar char="•"/>
            </a:pPr>
            <a:r>
              <a:rPr lang="en-US" dirty="0"/>
              <a:t>Ensured containers are labeled.</a:t>
            </a:r>
          </a:p>
          <a:p>
            <a:pPr marL="171313" indent="-171313">
              <a:lnSpc>
                <a:spcPct val="150000"/>
              </a:lnSpc>
              <a:buFont typeface="Arial" panose="020B0604020202020204" pitchFamily="34" charset="0"/>
              <a:buChar char="•"/>
            </a:pPr>
            <a:r>
              <a:rPr lang="en-US" dirty="0" smtClean="0"/>
              <a:t>Obtained an SDS </a:t>
            </a:r>
            <a:r>
              <a:rPr lang="en-US" dirty="0"/>
              <a:t>for each chemical.</a:t>
            </a:r>
          </a:p>
          <a:p>
            <a:pPr marL="171313" indent="-171313">
              <a:lnSpc>
                <a:spcPct val="150000"/>
              </a:lnSpc>
              <a:buFont typeface="Arial" panose="020B0604020202020204" pitchFamily="34" charset="0"/>
              <a:buChar char="•"/>
            </a:pPr>
            <a:r>
              <a:rPr lang="en-US" dirty="0"/>
              <a:t>Prepared written program.</a:t>
            </a:r>
          </a:p>
          <a:p>
            <a:pPr marL="171313" indent="-171313">
              <a:lnSpc>
                <a:spcPct val="150000"/>
              </a:lnSpc>
              <a:buFont typeface="Arial" panose="020B0604020202020204" pitchFamily="34" charset="0"/>
              <a:buChar char="•"/>
            </a:pPr>
            <a:r>
              <a:rPr lang="en-US" dirty="0"/>
              <a:t>Made </a:t>
            </a:r>
            <a:r>
              <a:rPr lang="en-US" dirty="0" smtClean="0"/>
              <a:t>every SDS </a:t>
            </a:r>
            <a:r>
              <a:rPr lang="en-US" dirty="0"/>
              <a:t>available to workers.</a:t>
            </a:r>
          </a:p>
          <a:p>
            <a:pPr marL="171313" indent="-171313">
              <a:lnSpc>
                <a:spcPct val="150000"/>
              </a:lnSpc>
              <a:buFont typeface="Arial" panose="020B0604020202020204" pitchFamily="34" charset="0"/>
              <a:buChar char="•"/>
            </a:pPr>
            <a:r>
              <a:rPr lang="en-US" dirty="0"/>
              <a:t>Conducted training of workers.</a:t>
            </a:r>
          </a:p>
          <a:p>
            <a:pPr marL="171313" indent="-171313">
              <a:lnSpc>
                <a:spcPct val="150000"/>
              </a:lnSpc>
              <a:buFont typeface="Arial" panose="020B0604020202020204" pitchFamily="34" charset="0"/>
              <a:buChar char="•"/>
            </a:pPr>
            <a:r>
              <a:rPr lang="en-US" dirty="0"/>
              <a:t>Established procedures to maintain current program.</a:t>
            </a:r>
          </a:p>
          <a:p>
            <a:pPr marL="171313" indent="-171313">
              <a:lnSpc>
                <a:spcPct val="150000"/>
              </a:lnSpc>
              <a:buFont typeface="Arial" panose="020B0604020202020204" pitchFamily="34" charset="0"/>
              <a:buChar char="•"/>
            </a:pPr>
            <a:r>
              <a:rPr lang="en-US" dirty="0"/>
              <a:t>Established procedures to evaluate effectiveness.</a:t>
            </a:r>
          </a:p>
          <a:p>
            <a:r>
              <a:rPr lang="en-US" dirty="0"/>
              <a:t/>
            </a:r>
            <a:br>
              <a:rPr lang="en-US" dirty="0"/>
            </a:br>
            <a:endParaRPr lang="en-US" dirty="0" smtClean="0"/>
          </a:p>
        </p:txBody>
      </p:sp>
    </p:spTree>
    <p:extLst>
      <p:ext uri="{BB962C8B-B14F-4D97-AF65-F5344CB8AC3E}">
        <p14:creationId xmlns:p14="http://schemas.microsoft.com/office/powerpoint/2010/main" val="4023388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4FE6991D-45B3-4A3A-8636-CF676D5BA68C}" type="slidenum">
              <a:rPr lang="en-US" smtClean="0"/>
              <a:pPr eaLnBrk="1" hangingPunct="1"/>
              <a:t>19</a:t>
            </a:fld>
            <a:endParaRPr lang="en-US" dirty="0" smtClean="0"/>
          </a:p>
        </p:txBody>
      </p:sp>
      <p:sp>
        <p:nvSpPr>
          <p:cNvPr id="656388" name="Rectangle 2"/>
          <p:cNvSpPr>
            <a:spLocks noGrp="1" noRot="1" noChangeAspect="1" noChangeArrowheads="1" noTextEdit="1"/>
          </p:cNvSpPr>
          <p:nvPr>
            <p:ph type="sldImg"/>
          </p:nvPr>
        </p:nvSpPr>
        <p:spPr>
          <a:xfrm>
            <a:off x="1254125" y="746125"/>
            <a:ext cx="4568825" cy="3427413"/>
          </a:xfrm>
          <a:ln/>
        </p:spPr>
      </p:sp>
      <p:sp>
        <p:nvSpPr>
          <p:cNvPr id="656389" name="Rectangle 3"/>
          <p:cNvSpPr>
            <a:spLocks noGrp="1" noChangeArrowheads="1"/>
          </p:cNvSpPr>
          <p:nvPr>
            <p:ph type="body" idx="1"/>
          </p:nvPr>
        </p:nvSpPr>
        <p:spPr>
          <a:xfrm>
            <a:off x="943611" y="4448853"/>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Training Requirements</a:t>
            </a:r>
            <a:endParaRPr lang="en-US" dirty="0" smtClean="0"/>
          </a:p>
          <a:p>
            <a:pPr>
              <a:spcBef>
                <a:spcPct val="50000"/>
              </a:spcBef>
            </a:pPr>
            <a:r>
              <a:rPr lang="en-US" dirty="0" smtClean="0"/>
              <a:t>Training is required for employees who are exposed to hazardous chemicals in their work area:</a:t>
            </a:r>
          </a:p>
          <a:p>
            <a:pPr>
              <a:spcBef>
                <a:spcPct val="50000"/>
              </a:spcBef>
            </a:pPr>
            <a:endParaRPr lang="en-US" dirty="0" smtClean="0"/>
          </a:p>
          <a:p>
            <a:pPr>
              <a:buFontTx/>
              <a:buChar char="•"/>
            </a:pPr>
            <a:r>
              <a:rPr lang="en-US" dirty="0" smtClean="0"/>
              <a:t> At the time of initial assignment and at least annually thereafter</a:t>
            </a:r>
          </a:p>
          <a:p>
            <a:endParaRPr lang="en-US" dirty="0" smtClean="0"/>
          </a:p>
          <a:p>
            <a:pPr>
              <a:buFontTx/>
              <a:buChar char="•"/>
            </a:pPr>
            <a:r>
              <a:rPr lang="en-US" dirty="0" smtClean="0"/>
              <a:t> Whenever a new hazard is introduced into their work area</a:t>
            </a:r>
          </a:p>
          <a:p>
            <a:pPr>
              <a:buFontTx/>
              <a:buChar char="•"/>
            </a:pPr>
            <a:endParaRPr lang="en-US" dirty="0" smtClean="0"/>
          </a:p>
          <a:p>
            <a:r>
              <a:rPr lang="en-US" dirty="0" smtClean="0"/>
              <a:t>Training is not satisfied solely by giving the employee the safety data sheets to read. An employer's training program is to be a forum for explaining to employees not only the hazards of the chemicals in their work area, but also how to use the information generated in the hazard communication program. This can be accomplished in many ways (audiovisuals, classroom instruction, interactive video), and should include an opportunity for employees to ask questions to ensure that they understand the information presented to them.  Training must be carried out in a language that is comprehensible to the employees.</a:t>
            </a:r>
          </a:p>
          <a:p>
            <a:endParaRPr lang="en-US" dirty="0" smtClean="0"/>
          </a:p>
          <a:p>
            <a:pPr>
              <a:spcBef>
                <a:spcPct val="50000"/>
              </a:spcBef>
            </a:pPr>
            <a:endParaRPr lang="en-US" dirty="0" smtClean="0"/>
          </a:p>
          <a:p>
            <a:endParaRPr lang="en-US" dirty="0" smtClean="0"/>
          </a:p>
          <a:p>
            <a:pPr marL="235622" lvl="1" indent="-117812"/>
            <a:endParaRPr lang="en-US" b="1" i="1" dirty="0" smtClean="0"/>
          </a:p>
        </p:txBody>
      </p:sp>
    </p:spTree>
    <p:extLst>
      <p:ext uri="{BB962C8B-B14F-4D97-AF65-F5344CB8AC3E}">
        <p14:creationId xmlns:p14="http://schemas.microsoft.com/office/powerpoint/2010/main" val="203923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4F3FD00C-2D28-47DF-8BE8-D43305A68EC0}" type="datetime1">
              <a:rPr lang="en-US" smtClean="0"/>
              <a:pPr eaLnBrk="1" hangingPunct="1"/>
              <a:t>6/7/2018</a:t>
            </a:fld>
            <a:endParaRPr lang="en-US" dirty="0" smtClean="0"/>
          </a:p>
        </p:txBody>
      </p:sp>
      <p:sp>
        <p:nvSpPr>
          <p:cNvPr id="1331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9F9DC58A-8F77-4EF4-A3ED-4674F74C71BF}" type="slidenum">
              <a:rPr lang="en-US" smtClean="0"/>
              <a:pPr eaLnBrk="1" hangingPunct="1"/>
              <a:t>2</a:t>
            </a:fld>
            <a:endParaRPr lang="en-US" dirty="0" smtClean="0"/>
          </a:p>
        </p:txBody>
      </p:sp>
      <p:sp>
        <p:nvSpPr>
          <p:cNvPr id="133125" name="Rectangle 2"/>
          <p:cNvSpPr>
            <a:spLocks noGrp="1" noRot="1" noChangeAspect="1" noChangeArrowheads="1" noTextEdit="1"/>
          </p:cNvSpPr>
          <p:nvPr>
            <p:ph type="sldImg"/>
          </p:nvPr>
        </p:nvSpPr>
        <p:spPr>
          <a:xfrm>
            <a:off x="1214438" y="696913"/>
            <a:ext cx="4662487" cy="3498850"/>
          </a:xfrm>
          <a:solidFill>
            <a:srgbClr val="FFFFFF"/>
          </a:solidFill>
          <a:ln/>
        </p:spPr>
      </p:sp>
      <p:sp>
        <p:nvSpPr>
          <p:cNvPr id="133126" name="Rectangle 3"/>
          <p:cNvSpPr>
            <a:spLocks noGrp="1" noChangeArrowheads="1"/>
          </p:cNvSpPr>
          <p:nvPr>
            <p:ph type="body" idx="1"/>
          </p:nvPr>
        </p:nvSpPr>
        <p:spPr>
          <a:xfrm>
            <a:off x="945250" y="4424452"/>
            <a:ext cx="5199684" cy="4271548"/>
          </a:xfrm>
          <a:solidFill>
            <a:srgbClr val="FFFFFF"/>
          </a:solidFill>
          <a:ln>
            <a:solidFill>
              <a:srgbClr val="000000"/>
            </a:solidFill>
          </a:ln>
        </p:spPr>
        <p:txBody>
          <a:bodyPr/>
          <a:lstStyle/>
          <a:p>
            <a:pPr lvl="0"/>
            <a:r>
              <a:rPr lang="en-US" b="1" dirty="0"/>
              <a:t>Course Purpose</a:t>
            </a:r>
            <a:r>
              <a:rPr lang="en-US" b="1" dirty="0" smtClean="0"/>
              <a:t>:</a:t>
            </a:r>
            <a:endParaRPr lang="en-US" dirty="0">
              <a:solidFill>
                <a:srgbClr val="FF0000"/>
              </a:solidFill>
            </a:endParaRPr>
          </a:p>
          <a:p>
            <a:r>
              <a:rPr lang="en-US" dirty="0" smtClean="0"/>
              <a:t>The </a:t>
            </a:r>
            <a:r>
              <a:rPr lang="en-US" dirty="0"/>
              <a:t>purpose of this course is to provide shipyard workers with the knowledge to handle chemicals safely</a:t>
            </a:r>
            <a:r>
              <a:rPr lang="en-US" dirty="0" smtClean="0"/>
              <a:t>.</a:t>
            </a:r>
            <a:endParaRPr lang="en-US" dirty="0"/>
          </a:p>
          <a:p>
            <a:pPr lvl="1"/>
            <a:endParaRPr lang="en-US" dirty="0"/>
          </a:p>
          <a:p>
            <a:pPr lvl="0"/>
            <a:r>
              <a:rPr lang="en-US" b="1" dirty="0"/>
              <a:t>Specific </a:t>
            </a:r>
            <a:r>
              <a:rPr lang="en-US" b="1" dirty="0" smtClean="0"/>
              <a:t>Objectives:</a:t>
            </a:r>
            <a:endParaRPr lang="en-US" dirty="0">
              <a:solidFill>
                <a:srgbClr val="FF0000"/>
              </a:solidFill>
            </a:endParaRPr>
          </a:p>
          <a:p>
            <a:r>
              <a:rPr lang="en-US" dirty="0"/>
              <a:t>At the completion of this lesson, it is expected that all trainees will pass the quizzes found in this lesson as well as have the ability to understand and follow the regulatory requirements, company procedures, and host yard procedures regarding</a:t>
            </a:r>
            <a:r>
              <a:rPr lang="en-US" dirty="0" smtClean="0"/>
              <a:t>:</a:t>
            </a:r>
          </a:p>
          <a:p>
            <a:pPr marL="171313" indent="-171313">
              <a:buFont typeface="Arial" panose="020B0604020202020204" pitchFamily="34" charset="0"/>
              <a:buChar char="•"/>
            </a:pPr>
            <a:r>
              <a:rPr lang="en-US" dirty="0"/>
              <a:t>Hazard classification</a:t>
            </a:r>
          </a:p>
          <a:p>
            <a:pPr marL="171313" indent="-171313">
              <a:buFont typeface="Arial" panose="020B0604020202020204" pitchFamily="34" charset="0"/>
              <a:buChar char="•"/>
            </a:pPr>
            <a:r>
              <a:rPr lang="en-US" dirty="0"/>
              <a:t>Labels</a:t>
            </a:r>
          </a:p>
          <a:p>
            <a:pPr marL="171313" indent="-171313">
              <a:buFont typeface="Arial" panose="020B0604020202020204" pitchFamily="34" charset="0"/>
              <a:buChar char="•"/>
            </a:pPr>
            <a:r>
              <a:rPr lang="en-US" dirty="0"/>
              <a:t>Safety Data Sheets</a:t>
            </a:r>
          </a:p>
          <a:p>
            <a:pPr marL="171313" indent="-171313">
              <a:buFont typeface="Arial" panose="020B0604020202020204" pitchFamily="34" charset="0"/>
              <a:buChar char="•"/>
            </a:pPr>
            <a:r>
              <a:rPr lang="en-US" dirty="0" smtClean="0"/>
              <a:t>Training</a:t>
            </a:r>
          </a:p>
          <a:p>
            <a:endParaRPr lang="en-US" b="1" dirty="0" smtClean="0"/>
          </a:p>
          <a:p>
            <a:pPr lvl="0"/>
            <a:r>
              <a:rPr lang="en-US" b="1" dirty="0" smtClean="0"/>
              <a:t>Objective </a:t>
            </a:r>
            <a:r>
              <a:rPr lang="en-US" b="1" dirty="0"/>
              <a:t>Measurement</a:t>
            </a:r>
            <a:r>
              <a:rPr lang="en-US" b="1" dirty="0" smtClean="0"/>
              <a:t>:</a:t>
            </a:r>
            <a:endParaRPr lang="en-US" dirty="0">
              <a:solidFill>
                <a:srgbClr val="FF0000"/>
              </a:solidFill>
            </a:endParaRPr>
          </a:p>
          <a:p>
            <a:r>
              <a:rPr lang="en-US" dirty="0"/>
              <a:t>At the completion of this class it is expected that the participants will demonstrate safe shipyard </a:t>
            </a:r>
            <a:r>
              <a:rPr lang="en-US" dirty="0" smtClean="0"/>
              <a:t>hazard communication practices </a:t>
            </a:r>
            <a:r>
              <a:rPr lang="en-US" dirty="0"/>
              <a:t>and pass the post-test at the end of training .</a:t>
            </a:r>
          </a:p>
          <a:p>
            <a:endParaRPr lang="en-US" dirty="0" smtClean="0"/>
          </a:p>
        </p:txBody>
      </p:sp>
    </p:spTree>
    <p:extLst>
      <p:ext uri="{BB962C8B-B14F-4D97-AF65-F5344CB8AC3E}">
        <p14:creationId xmlns:p14="http://schemas.microsoft.com/office/powerpoint/2010/main" val="1832978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361B6A47-E15C-49BE-A683-7277204E6CE5}" type="slidenum">
              <a:rPr lang="en-US" smtClean="0"/>
              <a:pPr eaLnBrk="1" hangingPunct="1"/>
              <a:t>20</a:t>
            </a:fld>
            <a:endParaRPr lang="en-US" dirty="0" smtClean="0"/>
          </a:p>
        </p:txBody>
      </p:sp>
      <p:sp>
        <p:nvSpPr>
          <p:cNvPr id="657412" name="Rectangle 2"/>
          <p:cNvSpPr>
            <a:spLocks noGrp="1" noRot="1" noChangeAspect="1" noChangeArrowheads="1" noTextEdit="1"/>
          </p:cNvSpPr>
          <p:nvPr>
            <p:ph type="sldImg"/>
          </p:nvPr>
        </p:nvSpPr>
        <p:spPr>
          <a:xfrm>
            <a:off x="1254125" y="746125"/>
            <a:ext cx="4568825" cy="3427413"/>
          </a:xfrm>
          <a:ln/>
        </p:spPr>
      </p:sp>
      <p:sp>
        <p:nvSpPr>
          <p:cNvPr id="657413" name="Rectangle 3"/>
          <p:cNvSpPr>
            <a:spLocks noGrp="1" noChangeArrowheads="1"/>
          </p:cNvSpPr>
          <p:nvPr>
            <p:ph type="body" idx="1"/>
          </p:nvPr>
        </p:nvSpPr>
        <p:spPr>
          <a:xfrm>
            <a:off x="943611" y="4448853"/>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Related Facts</a:t>
            </a:r>
          </a:p>
          <a:p>
            <a:endParaRPr lang="en-US" dirty="0" smtClean="0"/>
          </a:p>
          <a:p>
            <a:r>
              <a:rPr lang="en-US" dirty="0" smtClean="0"/>
              <a:t>Training need not be conducted on each specific chemical found in the workplace, but may be conducted by categories of hazard (e.g., carcinogens, sensitizers, acutely toxic agents, irritants, flammables) that are or may be encountered by an employee during the course of his duties.</a:t>
            </a:r>
          </a:p>
          <a:p>
            <a:endParaRPr lang="en-US" dirty="0" smtClean="0"/>
          </a:p>
          <a:p>
            <a:r>
              <a:rPr lang="en-US" dirty="0" smtClean="0"/>
              <a:t>Employees who have been previously trained by another employer, union, or other entity, do not have to be retrained if the previous training is sufficient to meet the standard’s training requirements for the current work being performed.  However, employees must have information about where to find SDSs in the workplace, who in the company is responsible for the HazCom program, and where to get copies.</a:t>
            </a:r>
          </a:p>
          <a:p>
            <a:endParaRPr lang="en-US" dirty="0" smtClean="0"/>
          </a:p>
          <a:p>
            <a:pPr marL="235622" lvl="1" indent="-117812"/>
            <a:endParaRPr lang="en-US" b="1" i="1" dirty="0" smtClean="0"/>
          </a:p>
        </p:txBody>
      </p:sp>
    </p:spTree>
    <p:extLst>
      <p:ext uri="{BB962C8B-B14F-4D97-AF65-F5344CB8AC3E}">
        <p14:creationId xmlns:p14="http://schemas.microsoft.com/office/powerpoint/2010/main" val="825779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D0AE6969-7F17-4A48-9DDF-7071B7985584}" type="slidenum">
              <a:rPr lang="en-US" smtClean="0"/>
              <a:pPr eaLnBrk="1" hangingPunct="1"/>
              <a:t>21</a:t>
            </a:fld>
            <a:endParaRPr lang="en-US" dirty="0" smtClean="0"/>
          </a:p>
        </p:txBody>
      </p:sp>
      <p:sp>
        <p:nvSpPr>
          <p:cNvPr id="658436" name="Rectangle 2"/>
          <p:cNvSpPr>
            <a:spLocks noGrp="1" noRot="1" noChangeAspect="1" noChangeArrowheads="1" noTextEdit="1"/>
          </p:cNvSpPr>
          <p:nvPr>
            <p:ph type="sldImg"/>
          </p:nvPr>
        </p:nvSpPr>
        <p:spPr>
          <a:xfrm>
            <a:off x="1254125" y="746125"/>
            <a:ext cx="4568825" cy="3427413"/>
          </a:xfrm>
          <a:ln/>
        </p:spPr>
      </p:sp>
      <p:sp>
        <p:nvSpPr>
          <p:cNvPr id="658437" name="Rectangle 3"/>
          <p:cNvSpPr>
            <a:spLocks noGrp="1" noChangeArrowheads="1"/>
          </p:cNvSpPr>
          <p:nvPr>
            <p:ph type="body" idx="1"/>
          </p:nvPr>
        </p:nvSpPr>
        <p:spPr>
          <a:xfrm>
            <a:off x="943611" y="4448853"/>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What Needs to be Trained</a:t>
            </a:r>
          </a:p>
          <a:p>
            <a:endParaRPr lang="en-US" dirty="0" smtClean="0"/>
          </a:p>
          <a:p>
            <a:r>
              <a:rPr lang="en-US" dirty="0" smtClean="0"/>
              <a:t>Training must cover the following Hazard Communication topics:</a:t>
            </a:r>
          </a:p>
          <a:p>
            <a:endParaRPr lang="en-US" dirty="0" smtClean="0"/>
          </a:p>
          <a:p>
            <a:pPr>
              <a:buFontTx/>
              <a:buChar char="•"/>
            </a:pPr>
            <a:r>
              <a:rPr lang="en-US" dirty="0" smtClean="0"/>
              <a:t> Explanation of the HazCom program, including information on labels, SDSs, and how to obtain and use available hazard information</a:t>
            </a:r>
          </a:p>
          <a:p>
            <a:pPr>
              <a:buFontTx/>
              <a:buChar char="•"/>
            </a:pPr>
            <a:r>
              <a:rPr lang="en-US" dirty="0" smtClean="0"/>
              <a:t> Hazards of chemicals</a:t>
            </a:r>
          </a:p>
          <a:p>
            <a:pPr>
              <a:buFontTx/>
              <a:buChar char="•"/>
            </a:pPr>
            <a:r>
              <a:rPr lang="en-US" dirty="0" smtClean="0"/>
              <a:t> Protective measures such as engineering controls, work practices, and the use of PPE</a:t>
            </a:r>
          </a:p>
          <a:p>
            <a:pPr>
              <a:buFontTx/>
              <a:buChar char="•"/>
            </a:pPr>
            <a:r>
              <a:rPr lang="en-US" dirty="0" smtClean="0"/>
              <a:t> How to detect the presence or release of a hazardous chemical (using monitoring devices, observation, or smell)</a:t>
            </a:r>
          </a:p>
          <a:p>
            <a:pPr>
              <a:buFontTx/>
              <a:buChar char="•"/>
            </a:pPr>
            <a:r>
              <a:rPr lang="en-US" dirty="0" smtClean="0"/>
              <a:t> The HazCom standard and its requirements</a:t>
            </a:r>
          </a:p>
          <a:p>
            <a:pPr>
              <a:buFontTx/>
              <a:buChar char="•"/>
            </a:pPr>
            <a:r>
              <a:rPr lang="en-US" dirty="0" smtClean="0"/>
              <a:t> Operations in their work areas where hazardous chemicals are present</a:t>
            </a:r>
          </a:p>
          <a:p>
            <a:pPr>
              <a:buFontTx/>
              <a:buChar char="•"/>
            </a:pPr>
            <a:r>
              <a:rPr lang="en-US" dirty="0" smtClean="0"/>
              <a:t> Location and availability of the written hazard evaluation procedures, communications program, lists of hazardous chemicals, and the required SDS's </a:t>
            </a:r>
          </a:p>
          <a:p>
            <a:pPr>
              <a:buFontTx/>
              <a:buChar char="•"/>
            </a:pPr>
            <a:endParaRPr lang="en-US" dirty="0" smtClean="0"/>
          </a:p>
          <a:p>
            <a:endParaRPr lang="en-US" dirty="0" smtClean="0"/>
          </a:p>
          <a:p>
            <a:pPr marL="235622" lvl="1" indent="-117812"/>
            <a:endParaRPr lang="en-US" b="1" i="1" dirty="0" smtClean="0"/>
          </a:p>
        </p:txBody>
      </p:sp>
    </p:spTree>
    <p:extLst>
      <p:ext uri="{BB962C8B-B14F-4D97-AF65-F5344CB8AC3E}">
        <p14:creationId xmlns:p14="http://schemas.microsoft.com/office/powerpoint/2010/main" val="930563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2E32857D-97E3-4239-9124-437B35EDAE73}" type="slidenum">
              <a:rPr lang="en-US" smtClean="0"/>
              <a:pPr eaLnBrk="1" hangingPunct="1"/>
              <a:t>22</a:t>
            </a:fld>
            <a:endParaRPr lang="en-US" dirty="0" smtClean="0"/>
          </a:p>
        </p:txBody>
      </p:sp>
      <p:sp>
        <p:nvSpPr>
          <p:cNvPr id="645124" name="Rectangle 7"/>
          <p:cNvSpPr txBox="1">
            <a:spLocks noGrp="1" noChangeArrowheads="1"/>
          </p:cNvSpPr>
          <p:nvPr/>
        </p:nvSpPr>
        <p:spPr bwMode="auto">
          <a:xfrm>
            <a:off x="4008706" y="8899328"/>
            <a:ext cx="3066733" cy="46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0" tIns="47124" rIns="94250" bIns="4712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3688915-EE56-4D35-A85B-DAC4E61B9023}" type="slidenum">
              <a:rPr lang="en-US" sz="1200"/>
              <a:pPr algn="r" eaLnBrk="1" hangingPunct="1"/>
              <a:t>22</a:t>
            </a:fld>
            <a:endParaRPr lang="en-US" sz="1200" dirty="0"/>
          </a:p>
        </p:txBody>
      </p:sp>
      <p:sp>
        <p:nvSpPr>
          <p:cNvPr id="645125" name="Rectangle 2"/>
          <p:cNvSpPr>
            <a:spLocks noGrp="1" noRot="1" noChangeAspect="1" noChangeArrowheads="1" noTextEdit="1"/>
          </p:cNvSpPr>
          <p:nvPr>
            <p:ph type="sldImg"/>
          </p:nvPr>
        </p:nvSpPr>
        <p:spPr>
          <a:ln/>
        </p:spPr>
      </p:sp>
      <p:sp>
        <p:nvSpPr>
          <p:cNvPr id="645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For each statement below circle T for True or F for False.</a:t>
            </a:r>
          </a:p>
          <a:p>
            <a:endParaRPr lang="en-US" b="1" dirty="0" smtClean="0"/>
          </a:p>
        </p:txBody>
      </p:sp>
      <p:graphicFrame>
        <p:nvGraphicFramePr>
          <p:cNvPr id="623621" name="Group 5"/>
          <p:cNvGraphicFramePr>
            <a:graphicFrameLocks noGrp="1"/>
          </p:cNvGraphicFramePr>
          <p:nvPr>
            <p:extLst>
              <p:ext uri="{D42A27DB-BD31-4B8C-83A1-F6EECF244321}">
                <p14:modId xmlns:p14="http://schemas.microsoft.com/office/powerpoint/2010/main" val="4024166057"/>
              </p:ext>
            </p:extLst>
          </p:nvPr>
        </p:nvGraphicFramePr>
        <p:xfrm>
          <a:off x="707707" y="4997028"/>
          <a:ext cx="5583026" cy="2039470"/>
        </p:xfrm>
        <a:graphic>
          <a:graphicData uri="http://schemas.openxmlformats.org/drawingml/2006/table">
            <a:tbl>
              <a:tblPr/>
              <a:tblGrid>
                <a:gridCol w="314537"/>
                <a:gridCol w="314537"/>
                <a:gridCol w="4953953"/>
              </a:tblGrid>
              <a:tr h="46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You must train employees only when new chemicals are introduced into their work area.</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FontTx/>
                        <a:buNone/>
                      </a:pPr>
                      <a:r>
                        <a:rPr lang="en-US" sz="1200" dirty="0" smtClean="0">
                          <a:latin typeface="Arial" pitchFamily="34" charset="0"/>
                          <a:cs typeface="Arial" pitchFamily="34" charset="0"/>
                        </a:rPr>
                        <a:t>Employers are responsible to obtain SDS’s and labels for each hazardous chemical, if not provided</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by the manufacturer, importer or distributor.</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8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FontTx/>
                        <a:buNone/>
                      </a:pPr>
                      <a:r>
                        <a:rPr lang="en-US" sz="1200" dirty="0" smtClean="0">
                          <a:latin typeface="Arial" pitchFamily="34" charset="0"/>
                          <a:cs typeface="Arial" pitchFamily="34" charset="0"/>
                        </a:rPr>
                        <a:t>Training need not be conducted on each specific chemical found in the workplace, but may be conducted by categories .</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It is the employees responsibility to know the location of the SDS sheets in his or her workplace.</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7214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793" indent="-286793">
              <a:buFont typeface="Arial" pitchFamily="34" charset="0"/>
              <a:buChar char="•"/>
            </a:pPr>
            <a:r>
              <a:rPr lang="en-US" sz="1600" dirty="0"/>
              <a:t>The United Nations’ Globally Harmonized System (GHS) is an international approach to hazard communication, providing agreed criteria for classification of chemical hazards, and a standardized approach to label elements and safety data sheets (formerly called MSDSs).</a:t>
            </a:r>
          </a:p>
          <a:p>
            <a:r>
              <a:rPr lang="en-US" sz="1600" dirty="0"/>
              <a:t> </a:t>
            </a:r>
          </a:p>
          <a:p>
            <a:pPr marL="286793" indent="-286793">
              <a:buFont typeface="Arial" pitchFamily="34" charset="0"/>
              <a:buChar char="•"/>
            </a:pPr>
            <a:r>
              <a:rPr lang="en-US" sz="1600" dirty="0"/>
              <a:t>The GHS was negotiated in a multi-year process by hazard communication experts from many different countries, international organizations, and stakeholder groups. It is based on major existing systems around the world, including OSHA's Hazard Communication Standard and the chemical classification and labeling systems of other US agencies.</a:t>
            </a:r>
          </a:p>
          <a:p>
            <a:pPr marL="286793" indent="-286793">
              <a:buFont typeface="Arial" pitchFamily="34" charset="0"/>
              <a:buChar char="•"/>
            </a:pPr>
            <a:endParaRPr lang="en-US" sz="1800" dirty="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23</a:t>
            </a:fld>
            <a:endParaRPr lang="en-US" dirty="0"/>
          </a:p>
        </p:txBody>
      </p:sp>
    </p:spTree>
    <p:extLst>
      <p:ext uri="{BB962C8B-B14F-4D97-AF65-F5344CB8AC3E}">
        <p14:creationId xmlns:p14="http://schemas.microsoft.com/office/powerpoint/2010/main" val="1558130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24</a:t>
            </a:fld>
            <a:endParaRPr lang="en-US" dirty="0"/>
          </a:p>
        </p:txBody>
      </p:sp>
      <p:sp>
        <p:nvSpPr>
          <p:cNvPr id="5" name="Content Placeholder 2"/>
          <p:cNvSpPr>
            <a:spLocks noGrp="1"/>
          </p:cNvSpPr>
          <p:nvPr>
            <p:ph type="body" idx="1"/>
          </p:nvPr>
        </p:nvSpPr>
        <p:spPr>
          <a:xfrm>
            <a:off x="707711" y="4450478"/>
            <a:ext cx="2678632" cy="4216241"/>
          </a:xfrm>
        </p:spPr>
        <p:txBody>
          <a:bodyPr/>
          <a:lstStyle/>
          <a:p>
            <a:pPr marL="57359" eaLnBrk="1" hangingPunct="1"/>
            <a:r>
              <a:rPr lang="en-US" sz="1600" dirty="0"/>
              <a:t>To have a common, coherent approach to classifying and communicating chemical hazards.</a:t>
            </a:r>
          </a:p>
          <a:p>
            <a:pPr marL="57359" eaLnBrk="1" hangingPunct="1"/>
            <a:endParaRPr lang="en-US" sz="1000" dirty="0"/>
          </a:p>
          <a:p>
            <a:pPr marL="57359" eaLnBrk="1" hangingPunct="1"/>
            <a:endParaRPr lang="en-US" sz="1000" dirty="0"/>
          </a:p>
          <a:p>
            <a:pPr marL="344152" indent="-286793" eaLnBrk="1" hangingPunct="1">
              <a:buFont typeface="Arial" pitchFamily="34" charset="0"/>
              <a:buChar char="•"/>
            </a:pPr>
            <a:r>
              <a:rPr lang="en-US" sz="1600" dirty="0"/>
              <a:t>Harmonized definitions of hazards</a:t>
            </a:r>
          </a:p>
          <a:p>
            <a:pPr marL="344152" indent="-286793" eaLnBrk="1" hangingPunct="1">
              <a:buFont typeface="Arial" pitchFamily="34" charset="0"/>
              <a:buChar char="•"/>
            </a:pPr>
            <a:endParaRPr lang="en-US" sz="1000" dirty="0"/>
          </a:p>
          <a:p>
            <a:pPr marL="344152" indent="-286793" eaLnBrk="1" hangingPunct="1">
              <a:buFont typeface="Arial" pitchFamily="34" charset="0"/>
              <a:buChar char="•"/>
            </a:pPr>
            <a:r>
              <a:rPr lang="en-US" sz="1600" dirty="0"/>
              <a:t>Specific criteria for labels</a:t>
            </a:r>
          </a:p>
          <a:p>
            <a:pPr marL="344152" indent="-286793" eaLnBrk="1" hangingPunct="1">
              <a:buFont typeface="Arial" pitchFamily="34" charset="0"/>
              <a:buChar char="•"/>
            </a:pPr>
            <a:endParaRPr lang="en-US" sz="1000" dirty="0"/>
          </a:p>
          <a:p>
            <a:pPr marL="344152" indent="-286793" eaLnBrk="1" hangingPunct="1">
              <a:buFont typeface="Arial" pitchFamily="34" charset="0"/>
              <a:buChar char="•"/>
            </a:pPr>
            <a:r>
              <a:rPr lang="en-US" sz="1600" dirty="0"/>
              <a:t>Harmonized format for safety data sheets</a:t>
            </a:r>
          </a:p>
          <a:p>
            <a:endParaRPr lang="en-US" sz="1600" dirty="0"/>
          </a:p>
        </p:txBody>
      </p:sp>
      <p:sp>
        <p:nvSpPr>
          <p:cNvPr id="6" name="Rectangle 5"/>
          <p:cNvSpPr/>
          <p:nvPr/>
        </p:nvSpPr>
        <p:spPr>
          <a:xfrm>
            <a:off x="3448049" y="4456461"/>
            <a:ext cx="3276600" cy="4148657"/>
          </a:xfrm>
          <a:prstGeom prst="rect">
            <a:avLst/>
          </a:prstGeom>
        </p:spPr>
        <p:txBody>
          <a:bodyPr wrap="square" lIns="91774" tIns="45887" rIns="91774" bIns="45887">
            <a:spAutoFit/>
          </a:bodyPr>
          <a:lstStyle/>
          <a:p>
            <a:pPr>
              <a:spcBef>
                <a:spcPct val="40000"/>
              </a:spcBef>
            </a:pPr>
            <a:r>
              <a:rPr lang="en-US" sz="1600" dirty="0"/>
              <a:t>The benefits include:</a:t>
            </a:r>
          </a:p>
          <a:p>
            <a:pPr eaLnBrk="1" hangingPunct="1">
              <a:spcBef>
                <a:spcPct val="40000"/>
              </a:spcBef>
              <a:buFont typeface="Arial" pitchFamily="34" charset="0"/>
              <a:buChar char="•"/>
            </a:pPr>
            <a:r>
              <a:rPr lang="en-US" sz="1600" dirty="0"/>
              <a:t> Increase the quality and consistency of information provided to the workers, employers and chemical users.</a:t>
            </a:r>
          </a:p>
          <a:p>
            <a:pPr eaLnBrk="1" hangingPunct="1">
              <a:spcBef>
                <a:spcPct val="40000"/>
              </a:spcBef>
            </a:pPr>
            <a:endParaRPr lang="en-US" sz="1000" dirty="0"/>
          </a:p>
          <a:p>
            <a:pPr eaLnBrk="1" hangingPunct="1">
              <a:spcBef>
                <a:spcPct val="40000"/>
              </a:spcBef>
              <a:buFont typeface="Arial" pitchFamily="34" charset="0"/>
              <a:buChar char="•"/>
            </a:pPr>
            <a:r>
              <a:rPr lang="en-US" sz="1600" dirty="0"/>
              <a:t> Reduced confusion</a:t>
            </a:r>
          </a:p>
          <a:p>
            <a:pPr eaLnBrk="1" hangingPunct="1">
              <a:spcBef>
                <a:spcPct val="40000"/>
              </a:spcBef>
            </a:pPr>
            <a:endParaRPr lang="en-US" sz="1000" dirty="0"/>
          </a:p>
          <a:p>
            <a:pPr eaLnBrk="1" hangingPunct="1">
              <a:spcBef>
                <a:spcPct val="40000"/>
              </a:spcBef>
              <a:buFont typeface="Arial" pitchFamily="34" charset="0"/>
              <a:buChar char="•"/>
            </a:pPr>
            <a:r>
              <a:rPr lang="en-US" sz="1600" dirty="0"/>
              <a:t> Facilitates training</a:t>
            </a:r>
          </a:p>
          <a:p>
            <a:pPr eaLnBrk="1" hangingPunct="1">
              <a:spcBef>
                <a:spcPct val="40000"/>
              </a:spcBef>
              <a:buFont typeface="Arial" pitchFamily="34" charset="0"/>
              <a:buChar char="•"/>
            </a:pPr>
            <a:endParaRPr lang="en-US" sz="1000" dirty="0"/>
          </a:p>
          <a:p>
            <a:pPr eaLnBrk="1" hangingPunct="1">
              <a:spcBef>
                <a:spcPct val="40000"/>
              </a:spcBef>
              <a:buFont typeface="Arial" pitchFamily="34" charset="0"/>
              <a:buChar char="•"/>
            </a:pPr>
            <a:r>
              <a:rPr lang="en-US" sz="1600" dirty="0"/>
              <a:t> Helps address literacy challenges</a:t>
            </a:r>
          </a:p>
          <a:p>
            <a:pPr eaLnBrk="1" hangingPunct="1">
              <a:spcBef>
                <a:spcPct val="40000"/>
              </a:spcBef>
              <a:buFont typeface="Arial" pitchFamily="34" charset="0"/>
              <a:buChar char="•"/>
            </a:pPr>
            <a:endParaRPr lang="en-US" sz="1000" dirty="0"/>
          </a:p>
          <a:p>
            <a:pPr eaLnBrk="1" hangingPunct="1">
              <a:spcBef>
                <a:spcPct val="40000"/>
              </a:spcBef>
              <a:buFont typeface="Arial" pitchFamily="34" charset="0"/>
              <a:buChar char="•"/>
            </a:pPr>
            <a:r>
              <a:rPr lang="en-US" sz="1600" dirty="0"/>
              <a:t> Facilitates international trade of chemicals</a:t>
            </a:r>
          </a:p>
        </p:txBody>
      </p:sp>
    </p:spTree>
    <p:extLst>
      <p:ext uri="{BB962C8B-B14F-4D97-AF65-F5344CB8AC3E}">
        <p14:creationId xmlns:p14="http://schemas.microsoft.com/office/powerpoint/2010/main" val="2542873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4" name="Content Placeholder 8"/>
          <p:cNvSpPr>
            <a:spLocks noGrp="1"/>
          </p:cNvSpPr>
          <p:nvPr>
            <p:ph type="body" idx="1"/>
          </p:nvPr>
        </p:nvSpPr>
        <p:spPr/>
        <p:txBody>
          <a:bodyPr/>
          <a:lstStyle/>
          <a:p>
            <a:pPr marL="286793" indent="-286793">
              <a:buFont typeface="Arial" pitchFamily="34" charset="0"/>
              <a:buChar char="•"/>
            </a:pPr>
            <a:r>
              <a:rPr lang="en-US" sz="1600" dirty="0"/>
              <a:t>Each physical or health hazard is a “hazard class” (e.g., Carcinogenicity is a hazard class).</a:t>
            </a:r>
          </a:p>
          <a:p>
            <a:pPr marL="286793" indent="-286793">
              <a:buFont typeface="Arial" pitchFamily="34" charset="0"/>
              <a:buChar char="•"/>
            </a:pPr>
            <a:endParaRPr lang="en-US" sz="1600" dirty="0"/>
          </a:p>
          <a:p>
            <a:pPr marL="286793" indent="-286793">
              <a:buFont typeface="Arial" pitchFamily="34" charset="0"/>
              <a:buChar char="•"/>
            </a:pPr>
            <a:r>
              <a:rPr lang="en-US" sz="1600" dirty="0"/>
              <a:t>A “hazard class” may be sub-divided in the criteria into several “hazard categories” based on the degree of severity of the hazard.</a:t>
            </a:r>
          </a:p>
          <a:p>
            <a:pPr marL="286793" indent="-286793">
              <a:buFont typeface="Arial" pitchFamily="34" charset="0"/>
              <a:buChar char="•"/>
            </a:pPr>
            <a:endParaRPr lang="en-US" sz="1600" dirty="0"/>
          </a:p>
          <a:p>
            <a:pPr marL="286793" indent="-286793">
              <a:buFont typeface="Arial" pitchFamily="34" charset="0"/>
              <a:buChar char="•"/>
            </a:pPr>
            <a:r>
              <a:rPr lang="en-US" sz="1600" dirty="0"/>
              <a:t>Placing a chemical into a “hazard class” , and where necessary, a “hazard category”, is the concept of classification—determining not only the hazard, but also the severity of the effect.</a:t>
            </a:r>
          </a:p>
          <a:p>
            <a:endParaRPr lang="en-US" sz="1800" dirty="0"/>
          </a:p>
          <a:p>
            <a:pPr marL="286793" indent="-286793">
              <a:buFont typeface="Arial" pitchFamily="34" charset="0"/>
              <a:buChar char="•"/>
            </a:pPr>
            <a:endParaRPr lang="en-US" sz="1800" dirty="0"/>
          </a:p>
        </p:txBody>
      </p:sp>
      <p:sp>
        <p:nvSpPr>
          <p:cNvPr id="3" name="Slide Number Placeholder 2"/>
          <p:cNvSpPr>
            <a:spLocks noGrp="1"/>
          </p:cNvSpPr>
          <p:nvPr>
            <p:ph type="sldNum" sz="quarter" idx="11"/>
          </p:nvPr>
        </p:nvSpPr>
        <p:spPr/>
        <p:txBody>
          <a:bodyPr/>
          <a:lstStyle/>
          <a:p>
            <a:pPr>
              <a:defRPr/>
            </a:pPr>
            <a:fld id="{F1E5EAE7-55D8-4A56-996F-31593AF552F0}" type="slidenum">
              <a:rPr lang="en-US" smtClean="0"/>
              <a:pPr>
                <a:defRPr/>
              </a:pPr>
              <a:t>25</a:t>
            </a:fld>
            <a:endParaRPr lang="en-US" dirty="0"/>
          </a:p>
        </p:txBody>
      </p:sp>
    </p:spTree>
    <p:extLst>
      <p:ext uri="{BB962C8B-B14F-4D97-AF65-F5344CB8AC3E}">
        <p14:creationId xmlns:p14="http://schemas.microsoft.com/office/powerpoint/2010/main" val="2133418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4" name="Content Placeholder 8"/>
          <p:cNvSpPr>
            <a:spLocks noGrp="1"/>
          </p:cNvSpPr>
          <p:nvPr>
            <p:ph type="body" idx="1"/>
          </p:nvPr>
        </p:nvSpPr>
        <p:spPr>
          <a:xfrm>
            <a:off x="707708" y="4450478"/>
            <a:ext cx="5661660" cy="4842148"/>
          </a:xfrm>
        </p:spPr>
        <p:txBody>
          <a:bodyPr/>
          <a:lstStyle/>
          <a:p>
            <a:r>
              <a:rPr lang="en-US" sz="1400" b="1" dirty="0"/>
              <a:t>Physical Hazard</a:t>
            </a:r>
            <a:endParaRPr lang="en-US" sz="1400" dirty="0"/>
          </a:p>
          <a:p>
            <a:pPr marL="172076" indent="-172076">
              <a:buFont typeface="Arial" pitchFamily="34" charset="0"/>
              <a:buChar char="•"/>
            </a:pPr>
            <a:r>
              <a:rPr lang="en-US" sz="1100" dirty="0"/>
              <a:t>Explosives</a:t>
            </a:r>
          </a:p>
          <a:p>
            <a:pPr marL="172076" indent="-172076">
              <a:buFont typeface="Arial" pitchFamily="34" charset="0"/>
              <a:buChar char="•"/>
            </a:pPr>
            <a:r>
              <a:rPr lang="en-US" sz="1100" dirty="0"/>
              <a:t>Flammable Gases</a:t>
            </a:r>
          </a:p>
          <a:p>
            <a:pPr marL="172076" indent="-172076">
              <a:buFont typeface="Arial" pitchFamily="34" charset="0"/>
              <a:buChar char="•"/>
            </a:pPr>
            <a:r>
              <a:rPr lang="en-US" sz="1100" dirty="0"/>
              <a:t>Flammable Aerosols</a:t>
            </a:r>
          </a:p>
          <a:p>
            <a:pPr marL="172076" indent="-172076">
              <a:buFont typeface="Arial" pitchFamily="34" charset="0"/>
              <a:buChar char="•"/>
            </a:pPr>
            <a:r>
              <a:rPr lang="en-US" sz="1100" dirty="0"/>
              <a:t>Oxidizing Gases</a:t>
            </a:r>
          </a:p>
          <a:p>
            <a:pPr marL="172076" indent="-172076">
              <a:buFont typeface="Arial" pitchFamily="34" charset="0"/>
              <a:buChar char="•"/>
            </a:pPr>
            <a:r>
              <a:rPr lang="en-US" sz="1100" dirty="0"/>
              <a:t>Gases Under Pressure</a:t>
            </a:r>
          </a:p>
          <a:p>
            <a:pPr marL="172076" indent="-172076">
              <a:buFont typeface="Arial" pitchFamily="34" charset="0"/>
              <a:buChar char="•"/>
            </a:pPr>
            <a:r>
              <a:rPr lang="en-US" sz="1100" dirty="0"/>
              <a:t>Flammable Liquids</a:t>
            </a:r>
          </a:p>
          <a:p>
            <a:pPr marL="172076" indent="-172076">
              <a:buFont typeface="Arial" pitchFamily="34" charset="0"/>
              <a:buChar char="•"/>
            </a:pPr>
            <a:r>
              <a:rPr lang="en-US" sz="1100" dirty="0"/>
              <a:t>Flammable Solids</a:t>
            </a:r>
          </a:p>
          <a:p>
            <a:pPr marL="172076" indent="-172076">
              <a:buFont typeface="Arial" pitchFamily="34" charset="0"/>
              <a:buChar char="•"/>
            </a:pPr>
            <a:r>
              <a:rPr lang="en-US" sz="1100" dirty="0"/>
              <a:t>Self-Reactive Substances</a:t>
            </a:r>
          </a:p>
          <a:p>
            <a:pPr marL="172076" indent="-172076">
              <a:buFont typeface="Arial" pitchFamily="34" charset="0"/>
              <a:buChar char="•"/>
            </a:pPr>
            <a:r>
              <a:rPr lang="en-US" sz="1100" dirty="0"/>
              <a:t>Pyrophoric Liquids</a:t>
            </a:r>
          </a:p>
          <a:p>
            <a:pPr marL="172076" indent="-172076">
              <a:buFont typeface="Arial" pitchFamily="34" charset="0"/>
              <a:buChar char="•"/>
            </a:pPr>
            <a:r>
              <a:rPr lang="en-US" sz="1100" dirty="0"/>
              <a:t>Pyrophoric Gases</a:t>
            </a:r>
          </a:p>
          <a:p>
            <a:pPr marL="172076" indent="-172076">
              <a:buFont typeface="Arial" pitchFamily="34" charset="0"/>
              <a:buChar char="•"/>
            </a:pPr>
            <a:r>
              <a:rPr lang="en-US" sz="1100" dirty="0"/>
              <a:t>Pyrophoric Solids</a:t>
            </a:r>
          </a:p>
          <a:p>
            <a:pPr marL="172076" indent="-172076">
              <a:buFont typeface="Arial" pitchFamily="34" charset="0"/>
              <a:buChar char="•"/>
            </a:pPr>
            <a:r>
              <a:rPr lang="en-US" sz="1100" dirty="0"/>
              <a:t>Self-Heating Substances</a:t>
            </a:r>
          </a:p>
          <a:p>
            <a:pPr marL="172076" indent="-172076">
              <a:buFont typeface="Arial" pitchFamily="34" charset="0"/>
              <a:buChar char="•"/>
            </a:pPr>
            <a:r>
              <a:rPr lang="en-US" sz="1100" dirty="0"/>
              <a:t>Substances which, in contact </a:t>
            </a:r>
            <a:br>
              <a:rPr lang="en-US" sz="1100" dirty="0"/>
            </a:br>
            <a:r>
              <a:rPr lang="en-US" sz="1100" dirty="0"/>
              <a:t>with water emit flammable gases</a:t>
            </a:r>
          </a:p>
          <a:p>
            <a:pPr marL="172076" indent="-172076">
              <a:buFont typeface="Arial" pitchFamily="34" charset="0"/>
              <a:buChar char="•"/>
            </a:pPr>
            <a:r>
              <a:rPr lang="en-US" sz="1100" dirty="0"/>
              <a:t>Oxidizing Liquids</a:t>
            </a:r>
          </a:p>
          <a:p>
            <a:pPr marL="172076" indent="-172076">
              <a:buFont typeface="Arial" pitchFamily="34" charset="0"/>
              <a:buChar char="•"/>
            </a:pPr>
            <a:r>
              <a:rPr lang="en-US" sz="1100" dirty="0"/>
              <a:t>Oxidizing Solids</a:t>
            </a:r>
          </a:p>
          <a:p>
            <a:pPr marL="172076" indent="-172076">
              <a:buFont typeface="Arial" pitchFamily="34" charset="0"/>
              <a:buChar char="•"/>
            </a:pPr>
            <a:r>
              <a:rPr lang="en-US" sz="1100" dirty="0"/>
              <a:t>Organic Peroxides</a:t>
            </a:r>
          </a:p>
          <a:p>
            <a:pPr marL="172076" indent="-172076">
              <a:buFont typeface="Arial" pitchFamily="34" charset="0"/>
              <a:buChar char="•"/>
            </a:pPr>
            <a:r>
              <a:rPr lang="en-US" sz="1100" dirty="0"/>
              <a:t>Corrosive to Metals</a:t>
            </a:r>
          </a:p>
          <a:p>
            <a:pPr marL="172076" indent="-172076">
              <a:buFont typeface="Arial" pitchFamily="34" charset="0"/>
              <a:buChar char="•"/>
            </a:pPr>
            <a:r>
              <a:rPr lang="en-US" sz="1100" dirty="0"/>
              <a:t>Combustible Dust</a:t>
            </a:r>
          </a:p>
          <a:p>
            <a:pPr marL="172076" indent="-172076">
              <a:buFont typeface="Arial" pitchFamily="34" charset="0"/>
              <a:buChar char="•"/>
            </a:pPr>
            <a:endParaRPr lang="en-US" dirty="0"/>
          </a:p>
          <a:p>
            <a:pPr marL="274047" indent="-274047"/>
            <a:endParaRPr lang="en-US" sz="2400" dirty="0"/>
          </a:p>
        </p:txBody>
      </p:sp>
      <p:sp>
        <p:nvSpPr>
          <p:cNvPr id="5" name="Content Placeholder 1"/>
          <p:cNvSpPr txBox="1">
            <a:spLocks/>
          </p:cNvSpPr>
          <p:nvPr/>
        </p:nvSpPr>
        <p:spPr>
          <a:xfrm>
            <a:off x="3462337" y="4532547"/>
            <a:ext cx="3048000" cy="4442987"/>
          </a:xfrm>
          <a:prstGeom prst="rect">
            <a:avLst/>
          </a:prstGeom>
        </p:spPr>
        <p:txBody>
          <a:bodyPr lIns="91774" tIns="45887" rIns="91774" bIns="45887"/>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Arial" pitchFamily="34" charset="0"/>
                <a:cs typeface="Arial" pitchFamily="34" charset="0"/>
              </a:rPr>
              <a:t>Health Hazard</a:t>
            </a:r>
            <a:endParaRPr lang="en-US" sz="1400" dirty="0">
              <a:latin typeface="Arial" pitchFamily="34" charset="0"/>
              <a:cs typeface="Arial" pitchFamily="34" charset="0"/>
            </a:endParaRPr>
          </a:p>
          <a:p>
            <a:r>
              <a:rPr lang="en-US" sz="1200" dirty="0">
                <a:latin typeface="Arial" pitchFamily="34" charset="0"/>
                <a:cs typeface="Arial" pitchFamily="34" charset="0"/>
              </a:rPr>
              <a:t>Acute Toxicity</a:t>
            </a:r>
          </a:p>
          <a:p>
            <a:r>
              <a:rPr lang="en-US" sz="1200" dirty="0">
                <a:latin typeface="Arial" pitchFamily="34" charset="0"/>
                <a:cs typeface="Arial" pitchFamily="34" charset="0"/>
              </a:rPr>
              <a:t>Skin Corrosion/Irritation</a:t>
            </a:r>
          </a:p>
          <a:p>
            <a:r>
              <a:rPr lang="en-US" sz="1200" dirty="0">
                <a:latin typeface="Arial" pitchFamily="34" charset="0"/>
                <a:cs typeface="Arial" pitchFamily="34" charset="0"/>
              </a:rPr>
              <a:t>Serious Eye Damage/Eye Irritation</a:t>
            </a:r>
          </a:p>
          <a:p>
            <a:r>
              <a:rPr lang="en-US" sz="1200" dirty="0">
                <a:latin typeface="Arial" pitchFamily="34" charset="0"/>
                <a:cs typeface="Arial" pitchFamily="34" charset="0"/>
              </a:rPr>
              <a:t>Respiratory or Skin Sensitization</a:t>
            </a:r>
          </a:p>
          <a:p>
            <a:r>
              <a:rPr lang="en-US" sz="1200" dirty="0">
                <a:latin typeface="Arial" pitchFamily="34" charset="0"/>
                <a:cs typeface="Arial" pitchFamily="34" charset="0"/>
              </a:rPr>
              <a:t>Germ Cell Mutagenicity</a:t>
            </a:r>
          </a:p>
          <a:p>
            <a:r>
              <a:rPr lang="en-US" sz="1200" dirty="0">
                <a:latin typeface="Arial" pitchFamily="34" charset="0"/>
                <a:cs typeface="Arial" pitchFamily="34" charset="0"/>
              </a:rPr>
              <a:t>Carcinogenicity</a:t>
            </a:r>
          </a:p>
          <a:p>
            <a:r>
              <a:rPr lang="en-US" sz="1200" dirty="0">
                <a:latin typeface="Arial" pitchFamily="34" charset="0"/>
                <a:cs typeface="Arial" pitchFamily="34" charset="0"/>
              </a:rPr>
              <a:t>Reproductive Toxicology</a:t>
            </a:r>
          </a:p>
          <a:p>
            <a:r>
              <a:rPr lang="en-US" sz="1200" dirty="0">
                <a:latin typeface="Arial" pitchFamily="34" charset="0"/>
                <a:cs typeface="Arial" pitchFamily="34" charset="0"/>
              </a:rPr>
              <a:t>Target Organ Systemic Toxicity - Single Exposure</a:t>
            </a:r>
          </a:p>
          <a:p>
            <a:r>
              <a:rPr lang="en-US" sz="1200" dirty="0">
                <a:latin typeface="Arial" pitchFamily="34" charset="0"/>
                <a:cs typeface="Arial" pitchFamily="34" charset="0"/>
              </a:rPr>
              <a:t>Target Organ Systemic Toxicity - Repeated Exposure</a:t>
            </a:r>
          </a:p>
          <a:p>
            <a:r>
              <a:rPr lang="en-US" sz="1200" dirty="0">
                <a:latin typeface="Arial" pitchFamily="34" charset="0"/>
                <a:cs typeface="Arial" pitchFamily="34" charset="0"/>
              </a:rPr>
              <a:t>Aspiration Hazards</a:t>
            </a:r>
          </a:p>
          <a:p>
            <a:r>
              <a:rPr lang="en-US" sz="1200" dirty="0">
                <a:latin typeface="Arial" pitchFamily="34" charset="0"/>
                <a:cs typeface="Arial" pitchFamily="34" charset="0"/>
              </a:rPr>
              <a:t>Simple Asphyxiants </a:t>
            </a:r>
            <a:endParaRPr lang="en-US" sz="1400" dirty="0"/>
          </a:p>
        </p:txBody>
      </p:sp>
      <p:sp>
        <p:nvSpPr>
          <p:cNvPr id="3" name="Slide Number Placeholder 2"/>
          <p:cNvSpPr>
            <a:spLocks noGrp="1"/>
          </p:cNvSpPr>
          <p:nvPr>
            <p:ph type="sldNum" sz="quarter" idx="11"/>
          </p:nvPr>
        </p:nvSpPr>
        <p:spPr/>
        <p:txBody>
          <a:bodyPr/>
          <a:lstStyle/>
          <a:p>
            <a:pPr>
              <a:defRPr/>
            </a:pPr>
            <a:fld id="{F1E5EAE7-55D8-4A56-996F-31593AF552F0}" type="slidenum">
              <a:rPr lang="en-US" smtClean="0"/>
              <a:pPr>
                <a:defRPr/>
              </a:pPr>
              <a:t>26</a:t>
            </a:fld>
            <a:endParaRPr lang="en-US" dirty="0"/>
          </a:p>
        </p:txBody>
      </p:sp>
    </p:spTree>
    <p:extLst>
      <p:ext uri="{BB962C8B-B14F-4D97-AF65-F5344CB8AC3E}">
        <p14:creationId xmlns:p14="http://schemas.microsoft.com/office/powerpoint/2010/main" val="133432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One:</a:t>
            </a:r>
          </a:p>
          <a:p>
            <a:pPr>
              <a:lnSpc>
                <a:spcPct val="150000"/>
              </a:lnSpc>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smtClean="0"/>
          </a:p>
          <a:p>
            <a:r>
              <a:rPr lang="en-US" dirty="0" smtClean="0"/>
              <a:t>Question Two:</a:t>
            </a:r>
            <a:endParaRPr lang="en-US" dirty="0"/>
          </a:p>
          <a:p>
            <a:pPr>
              <a:lnSpc>
                <a:spcPct val="150000"/>
              </a:lnSpc>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8ABFF5A-D48A-4D36-A13A-14132C1662E9}" type="slidenum">
              <a:rPr lang="en-US" smtClean="0"/>
              <a:pPr>
                <a:defRPr/>
              </a:pPr>
              <a:t>27</a:t>
            </a:fld>
            <a:endParaRPr lang="en-US" dirty="0"/>
          </a:p>
        </p:txBody>
      </p:sp>
    </p:spTree>
    <p:extLst>
      <p:ext uri="{BB962C8B-B14F-4D97-AF65-F5344CB8AC3E}">
        <p14:creationId xmlns:p14="http://schemas.microsoft.com/office/powerpoint/2010/main" val="3489224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21C3122A-ABEC-4CAC-9867-1AB9EF7AD08B}" type="slidenum">
              <a:rPr lang="en-US" smtClean="0"/>
              <a:pPr eaLnBrk="1" hangingPunct="1"/>
              <a:t>28</a:t>
            </a:fld>
            <a:endParaRPr lang="en-US" dirty="0" smtClean="0"/>
          </a:p>
        </p:txBody>
      </p:sp>
      <p:sp>
        <p:nvSpPr>
          <p:cNvPr id="641028" name="Rectangle 2"/>
          <p:cNvSpPr>
            <a:spLocks noGrp="1" noRot="1" noChangeAspect="1" noChangeArrowheads="1" noTextEdit="1"/>
          </p:cNvSpPr>
          <p:nvPr>
            <p:ph type="sldImg"/>
          </p:nvPr>
        </p:nvSpPr>
        <p:spPr>
          <a:xfrm>
            <a:off x="1254125" y="746125"/>
            <a:ext cx="4568825" cy="3427413"/>
          </a:xfrm>
          <a:ln/>
        </p:spPr>
      </p:sp>
      <p:sp>
        <p:nvSpPr>
          <p:cNvPr id="641029" name="Rectangle 3"/>
          <p:cNvSpPr>
            <a:spLocks noGrp="1" noChangeArrowheads="1"/>
          </p:cNvSpPr>
          <p:nvPr>
            <p:ph type="body" idx="1"/>
          </p:nvPr>
        </p:nvSpPr>
        <p:spPr>
          <a:xfrm>
            <a:off x="943611" y="4448853"/>
            <a:ext cx="5189855" cy="43492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Requirements</a:t>
            </a:r>
          </a:p>
          <a:p>
            <a:endParaRPr lang="en-US" dirty="0" smtClean="0"/>
          </a:p>
          <a:p>
            <a:r>
              <a:rPr lang="en-US" dirty="0" smtClean="0"/>
              <a:t>All hazardous material must be labeled!</a:t>
            </a:r>
          </a:p>
          <a:p>
            <a:endParaRPr lang="en-US" dirty="0" smtClean="0"/>
          </a:p>
          <a:p>
            <a:r>
              <a:rPr lang="en-US" dirty="0" smtClean="0"/>
              <a:t>Labels must be:</a:t>
            </a:r>
          </a:p>
          <a:p>
            <a:r>
              <a:rPr lang="en-US" dirty="0" smtClean="0"/>
              <a:t> </a:t>
            </a:r>
          </a:p>
          <a:p>
            <a:pPr>
              <a:lnSpc>
                <a:spcPct val="150000"/>
              </a:lnSpc>
              <a:buFontTx/>
              <a:buChar char="•"/>
            </a:pPr>
            <a:r>
              <a:rPr lang="en-US" dirty="0" smtClean="0"/>
              <a:t> Legible</a:t>
            </a:r>
          </a:p>
          <a:p>
            <a:pPr>
              <a:lnSpc>
                <a:spcPct val="150000"/>
              </a:lnSpc>
              <a:buFontTx/>
              <a:buChar char="•"/>
            </a:pPr>
            <a:r>
              <a:rPr lang="en-US" dirty="0" smtClean="0"/>
              <a:t> In English (plus other languages, if desired)</a:t>
            </a:r>
          </a:p>
          <a:p>
            <a:pPr>
              <a:lnSpc>
                <a:spcPct val="150000"/>
              </a:lnSpc>
              <a:buFontTx/>
              <a:buChar char="•"/>
            </a:pPr>
            <a:r>
              <a:rPr lang="en-US" dirty="0" smtClean="0"/>
              <a:t> Prominently displayed</a:t>
            </a:r>
          </a:p>
          <a:p>
            <a:pPr>
              <a:buFontTx/>
              <a:buChar char="•"/>
            </a:pPr>
            <a:endParaRPr lang="en-US" dirty="0" smtClean="0"/>
          </a:p>
          <a:p>
            <a:endParaRPr lang="en-US" dirty="0" smtClean="0"/>
          </a:p>
          <a:p>
            <a:endParaRPr lang="en-US" dirty="0" smtClean="0"/>
          </a:p>
        </p:txBody>
      </p:sp>
    </p:spTree>
    <p:extLst>
      <p:ext uri="{BB962C8B-B14F-4D97-AF65-F5344CB8AC3E}">
        <p14:creationId xmlns:p14="http://schemas.microsoft.com/office/powerpoint/2010/main" val="411766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3738"/>
            <a:ext cx="4686300" cy="3514725"/>
          </a:xfrm>
        </p:spPr>
      </p:sp>
      <p:sp>
        <p:nvSpPr>
          <p:cNvPr id="3" name="Notes Placeholder 2"/>
          <p:cNvSpPr>
            <a:spLocks noGrp="1"/>
          </p:cNvSpPr>
          <p:nvPr>
            <p:ph type="body" idx="1"/>
          </p:nvPr>
        </p:nvSpPr>
        <p:spPr/>
        <p:txBody>
          <a:bodyPr/>
          <a:lstStyle/>
          <a:p>
            <a:pPr marL="274047" indent="-274047"/>
            <a:endParaRPr lang="en-US" b="1" dirty="0" smtClean="0"/>
          </a:p>
          <a:p>
            <a:pPr marL="274047" indent="-274047"/>
            <a:r>
              <a:rPr lang="en-US" b="1" dirty="0" smtClean="0"/>
              <a:t>Label Requirements</a:t>
            </a:r>
          </a:p>
          <a:p>
            <a:pPr marL="274047" indent="-274047"/>
            <a:endParaRPr lang="en-US" dirty="0"/>
          </a:p>
          <a:p>
            <a:pPr marL="274047" indent="-274047">
              <a:buFont typeface="Arial" pitchFamily="34" charset="0"/>
              <a:buChar char="•"/>
            </a:pPr>
            <a:r>
              <a:rPr lang="en-US" dirty="0" smtClean="0"/>
              <a:t>Product identifier</a:t>
            </a:r>
            <a:endParaRPr lang="en-US" dirty="0"/>
          </a:p>
          <a:p>
            <a:pPr marL="274047" indent="-274047">
              <a:buFont typeface="Arial" pitchFamily="34" charset="0"/>
              <a:buChar char="•"/>
            </a:pPr>
            <a:r>
              <a:rPr lang="en-US" dirty="0"/>
              <a:t>Signal word (Danger or Warning</a:t>
            </a:r>
            <a:r>
              <a:rPr lang="en-US" dirty="0" smtClean="0"/>
              <a:t>)</a:t>
            </a:r>
            <a:endParaRPr lang="en-US" dirty="0"/>
          </a:p>
          <a:p>
            <a:pPr marL="274047" indent="-274047">
              <a:buFont typeface="Arial" pitchFamily="34" charset="0"/>
              <a:buChar char="•"/>
            </a:pPr>
            <a:r>
              <a:rPr lang="en-US" dirty="0"/>
              <a:t>Hazard statement(s</a:t>
            </a:r>
            <a:r>
              <a:rPr lang="en-US" dirty="0" smtClean="0"/>
              <a:t>)</a:t>
            </a:r>
            <a:endParaRPr lang="en-US" dirty="0"/>
          </a:p>
          <a:p>
            <a:pPr marL="274047" indent="-274047">
              <a:lnSpc>
                <a:spcPct val="150000"/>
              </a:lnSpc>
              <a:buFont typeface="Arial" pitchFamily="34" charset="0"/>
              <a:buChar char="•"/>
            </a:pPr>
            <a:r>
              <a:rPr lang="en-US" dirty="0"/>
              <a:t>Pictogram(s</a:t>
            </a:r>
            <a:r>
              <a:rPr lang="en-US" dirty="0" smtClean="0"/>
              <a:t>)</a:t>
            </a:r>
            <a:endParaRPr lang="en-US" dirty="0"/>
          </a:p>
          <a:p>
            <a:pPr marL="274047" indent="-274047">
              <a:buFont typeface="Arial" pitchFamily="34" charset="0"/>
              <a:buChar char="•"/>
            </a:pPr>
            <a:r>
              <a:rPr lang="en-US" dirty="0"/>
              <a:t>Precautionary statement(s</a:t>
            </a:r>
            <a:r>
              <a:rPr lang="en-US" dirty="0" smtClean="0"/>
              <a:t>)</a:t>
            </a:r>
            <a:endParaRPr lang="en-US" dirty="0"/>
          </a:p>
          <a:p>
            <a:pPr marL="274047" indent="-274047">
              <a:buFont typeface="Arial" pitchFamily="34" charset="0"/>
              <a:buChar char="•"/>
            </a:pPr>
            <a:r>
              <a:rPr lang="en-US" dirty="0"/>
              <a:t>Name, address, and phone number of the responsible  </a:t>
            </a:r>
            <a:r>
              <a:rPr lang="en-US" dirty="0" smtClean="0"/>
              <a:t>party</a:t>
            </a:r>
            <a:endParaRPr lang="en-US" dirty="0"/>
          </a:p>
          <a:p>
            <a:endParaRPr lang="en-US" dirty="0"/>
          </a:p>
          <a:p>
            <a:r>
              <a:rPr lang="en-US" b="1" i="1" dirty="0" smtClean="0"/>
              <a:t>There are additional labeling requirements when transporting hazardous chemicals.  If you are involved with this process, such as a driver or working in shipping and receiving, and are not sure of those requirements, contact your supervisor!</a:t>
            </a:r>
            <a:endParaRPr lang="en-US" b="1" i="1" dirty="0"/>
          </a:p>
          <a:p>
            <a:endParaRPr lang="en-US" dirty="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29</a:t>
            </a:fld>
            <a:endParaRPr lang="en-US" dirty="0"/>
          </a:p>
        </p:txBody>
      </p:sp>
    </p:spTree>
    <p:extLst>
      <p:ext uri="{BB962C8B-B14F-4D97-AF65-F5344CB8AC3E}">
        <p14:creationId xmlns:p14="http://schemas.microsoft.com/office/powerpoint/2010/main" val="367621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xfrm>
            <a:off x="4010342" y="8721945"/>
            <a:ext cx="3066733" cy="468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1F97E37A-55BB-460D-AE2E-B02DF9F1AC5E}" type="slidenum">
              <a:rPr lang="en-US" smtClean="0"/>
              <a:pPr eaLnBrk="1" hangingPunct="1"/>
              <a:t>3</a:t>
            </a:fld>
            <a:endParaRPr lang="en-US" dirty="0" smtClean="0"/>
          </a:p>
        </p:txBody>
      </p:sp>
      <p:sp>
        <p:nvSpPr>
          <p:cNvPr id="134147" name="Rectangle 2"/>
          <p:cNvSpPr>
            <a:spLocks noGrp="1" noRot="1" noChangeAspect="1" noChangeArrowheads="1" noTextEdit="1"/>
          </p:cNvSpPr>
          <p:nvPr>
            <p:ph type="sldImg"/>
          </p:nvPr>
        </p:nvSpPr>
        <p:spPr>
          <a:xfrm>
            <a:off x="1217613" y="728663"/>
            <a:ext cx="4641850" cy="3482975"/>
          </a:xfrm>
          <a:ln cap="flat"/>
        </p:spPr>
      </p:sp>
      <p:sp>
        <p:nvSpPr>
          <p:cNvPr id="134148" name="Rectangle 3"/>
          <p:cNvSpPr>
            <a:spLocks noGrp="1" noChangeArrowheads="1"/>
          </p:cNvSpPr>
          <p:nvPr>
            <p:ph type="body" idx="1"/>
          </p:nvPr>
        </p:nvSpPr>
        <p:spPr>
          <a:xfrm>
            <a:off x="707708" y="4450478"/>
            <a:ext cx="5661660" cy="3915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buFont typeface="Arial" pitchFamily="34" charset="0"/>
              <a:buChar char="•"/>
            </a:pPr>
            <a:r>
              <a:rPr lang="en-US" sz="2000" dirty="0"/>
              <a:t>  Introduction</a:t>
            </a:r>
          </a:p>
          <a:p>
            <a:pPr>
              <a:lnSpc>
                <a:spcPct val="150000"/>
              </a:lnSpc>
              <a:buFont typeface="Arial" pitchFamily="34" charset="0"/>
              <a:buChar char="•"/>
            </a:pPr>
            <a:r>
              <a:rPr lang="en-US" sz="2000" dirty="0"/>
              <a:t>  OSHA</a:t>
            </a:r>
          </a:p>
          <a:p>
            <a:pPr>
              <a:lnSpc>
                <a:spcPct val="150000"/>
              </a:lnSpc>
              <a:buFont typeface="Arial" pitchFamily="34" charset="0"/>
              <a:buChar char="•"/>
            </a:pPr>
            <a:r>
              <a:rPr lang="en-US" sz="2000" dirty="0"/>
              <a:t>  Hazard Communication Program</a:t>
            </a:r>
          </a:p>
          <a:p>
            <a:pPr>
              <a:lnSpc>
                <a:spcPct val="150000"/>
              </a:lnSpc>
              <a:buFont typeface="Arial" pitchFamily="34" charset="0"/>
              <a:buChar char="•"/>
            </a:pPr>
            <a:r>
              <a:rPr lang="en-US" sz="2000" dirty="0"/>
              <a:t>  Labeling</a:t>
            </a:r>
          </a:p>
          <a:p>
            <a:pPr>
              <a:lnSpc>
                <a:spcPct val="150000"/>
              </a:lnSpc>
              <a:buFont typeface="Arial" pitchFamily="34" charset="0"/>
              <a:buChar char="•"/>
            </a:pPr>
            <a:r>
              <a:rPr lang="en-US" sz="2000" dirty="0"/>
              <a:t>  Safety Data Sheets</a:t>
            </a:r>
          </a:p>
          <a:p>
            <a:pPr>
              <a:lnSpc>
                <a:spcPct val="150000"/>
              </a:lnSpc>
              <a:buFont typeface="Arial" pitchFamily="34" charset="0"/>
              <a:buChar char="•"/>
            </a:pPr>
            <a:r>
              <a:rPr lang="en-US" sz="2000" dirty="0"/>
              <a:t> The Globally Harmonized System  (GHS)</a:t>
            </a:r>
          </a:p>
          <a:p>
            <a:pPr>
              <a:lnSpc>
                <a:spcPct val="150000"/>
              </a:lnSpc>
            </a:pPr>
            <a:r>
              <a:rPr lang="en-US" sz="2400" dirty="0"/>
              <a:t> </a:t>
            </a:r>
          </a:p>
          <a:p>
            <a:endParaRPr lang="en-US" dirty="0" smtClean="0"/>
          </a:p>
        </p:txBody>
      </p:sp>
    </p:spTree>
    <p:extLst>
      <p:ext uri="{BB962C8B-B14F-4D97-AF65-F5344CB8AC3E}">
        <p14:creationId xmlns:p14="http://schemas.microsoft.com/office/powerpoint/2010/main" val="3102658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30</a:t>
            </a:fld>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19140" y="4380377"/>
            <a:ext cx="5714999" cy="4570090"/>
          </a:xfrm>
          <a:prstGeom prst="rect">
            <a:avLst/>
          </a:prstGeom>
        </p:spPr>
      </p:pic>
    </p:spTree>
    <p:extLst>
      <p:ext uri="{BB962C8B-B14F-4D97-AF65-F5344CB8AC3E}">
        <p14:creationId xmlns:p14="http://schemas.microsoft.com/office/powerpoint/2010/main" val="2986994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Draw a line from the hazard to the correct pictogram</a:t>
            </a:r>
            <a:endParaRPr lang="en-US" dirty="0"/>
          </a:p>
          <a:p>
            <a:endParaRPr lang="en-US" dirty="0" smtClean="0"/>
          </a:p>
          <a:p>
            <a:pPr algn="ctr"/>
            <a:r>
              <a:rPr lang="en-US" dirty="0" smtClean="0"/>
              <a:t>Corrosion</a:t>
            </a:r>
          </a:p>
          <a:p>
            <a:pPr algn="ctr"/>
            <a:endParaRPr lang="en-US" sz="800" dirty="0"/>
          </a:p>
          <a:p>
            <a:pPr algn="ctr"/>
            <a:r>
              <a:rPr lang="en-US" dirty="0" smtClean="0"/>
              <a:t>Oxidizers</a:t>
            </a:r>
          </a:p>
          <a:p>
            <a:pPr algn="ctr"/>
            <a:endParaRPr lang="en-US" sz="800" dirty="0"/>
          </a:p>
          <a:p>
            <a:pPr algn="ctr"/>
            <a:r>
              <a:rPr lang="en-US" dirty="0" smtClean="0"/>
              <a:t>Health</a:t>
            </a:r>
          </a:p>
          <a:p>
            <a:pPr algn="ctr"/>
            <a:endParaRPr lang="en-US" sz="800" dirty="0"/>
          </a:p>
          <a:p>
            <a:pPr algn="ctr"/>
            <a:r>
              <a:rPr lang="en-US" dirty="0"/>
              <a:t>Acute </a:t>
            </a:r>
            <a:r>
              <a:rPr lang="en-US" dirty="0" smtClean="0"/>
              <a:t>Toxicity</a:t>
            </a:r>
          </a:p>
          <a:p>
            <a:pPr algn="ctr"/>
            <a:endParaRPr lang="en-US" sz="800" dirty="0"/>
          </a:p>
          <a:p>
            <a:pPr algn="ctr"/>
            <a:r>
              <a:rPr lang="en-US" dirty="0" smtClean="0"/>
              <a:t>Flammables</a:t>
            </a:r>
          </a:p>
          <a:p>
            <a:pPr algn="ctr"/>
            <a:endParaRPr lang="en-US" sz="800" dirty="0"/>
          </a:p>
          <a:p>
            <a:pPr algn="ctr"/>
            <a:r>
              <a:rPr lang="en-US" dirty="0"/>
              <a:t>Gas Under </a:t>
            </a:r>
            <a:r>
              <a:rPr lang="en-US" dirty="0" smtClean="0"/>
              <a:t>Pressure</a:t>
            </a:r>
          </a:p>
          <a:p>
            <a:pPr algn="ctr"/>
            <a:endParaRPr lang="en-US" sz="800" dirty="0"/>
          </a:p>
          <a:p>
            <a:pPr algn="ctr"/>
            <a:r>
              <a:rPr lang="en-US" dirty="0"/>
              <a:t>Aquatic </a:t>
            </a:r>
            <a:r>
              <a:rPr lang="en-US" dirty="0" smtClean="0"/>
              <a:t>Toxicity</a:t>
            </a:r>
          </a:p>
          <a:p>
            <a:pPr algn="ctr"/>
            <a:endParaRPr lang="en-US" sz="800" dirty="0"/>
          </a:p>
          <a:p>
            <a:pPr algn="ctr"/>
            <a:r>
              <a:rPr lang="en-US" dirty="0" smtClean="0"/>
              <a:t>Explosives</a:t>
            </a:r>
          </a:p>
          <a:p>
            <a:pPr algn="ctr"/>
            <a:endParaRPr lang="en-US" sz="800" dirty="0"/>
          </a:p>
          <a:p>
            <a:pPr algn="ctr"/>
            <a:r>
              <a:rPr lang="en-US" dirty="0"/>
              <a:t>Irritant / Respiratory</a:t>
            </a:r>
          </a:p>
          <a:p>
            <a:endParaRPr lang="en-US" dirty="0"/>
          </a:p>
        </p:txBody>
      </p:sp>
      <p:sp>
        <p:nvSpPr>
          <p:cNvPr id="5" name="Slide Number Placeholder 4"/>
          <p:cNvSpPr>
            <a:spLocks noGrp="1"/>
          </p:cNvSpPr>
          <p:nvPr>
            <p:ph type="sldNum" sz="quarter" idx="11"/>
          </p:nvPr>
        </p:nvSpPr>
        <p:spPr/>
        <p:txBody>
          <a:bodyPr/>
          <a:lstStyle/>
          <a:p>
            <a:pPr>
              <a:defRPr/>
            </a:pPr>
            <a:fld id="{F1E5EAE7-55D8-4A56-996F-31593AF552F0}" type="slidenum">
              <a:rPr lang="en-US" smtClean="0"/>
              <a:pPr>
                <a:defRPr/>
              </a:pPr>
              <a:t>31</a:t>
            </a:fld>
            <a:endParaRPr lang="en-US" dirty="0"/>
          </a:p>
        </p:txBody>
      </p:sp>
      <p:pic>
        <p:nvPicPr>
          <p:cNvPr id="8" name="Picture 7"/>
          <p:cNvPicPr>
            <a:picLocks noChangeAspect="1"/>
          </p:cNvPicPr>
          <p:nvPr/>
        </p:nvPicPr>
        <p:blipFill>
          <a:blip r:embed="rId3"/>
          <a:stretch>
            <a:fillRect/>
          </a:stretch>
        </p:blipFill>
        <p:spPr>
          <a:xfrm>
            <a:off x="1135583" y="6774745"/>
            <a:ext cx="808581" cy="810518"/>
          </a:xfrm>
          <a:prstGeom prst="rect">
            <a:avLst/>
          </a:prstGeom>
        </p:spPr>
      </p:pic>
      <p:pic>
        <p:nvPicPr>
          <p:cNvPr id="9" name="Picture 8"/>
          <p:cNvPicPr>
            <a:picLocks noChangeAspect="1"/>
          </p:cNvPicPr>
          <p:nvPr/>
        </p:nvPicPr>
        <p:blipFill>
          <a:blip r:embed="rId4"/>
          <a:stretch>
            <a:fillRect/>
          </a:stretch>
        </p:blipFill>
        <p:spPr>
          <a:xfrm>
            <a:off x="5160123" y="5569930"/>
            <a:ext cx="786240" cy="785940"/>
          </a:xfrm>
          <a:prstGeom prst="rect">
            <a:avLst/>
          </a:prstGeom>
        </p:spPr>
      </p:pic>
      <p:pic>
        <p:nvPicPr>
          <p:cNvPr id="10" name="Picture 9"/>
          <p:cNvPicPr>
            <a:picLocks noChangeAspect="1"/>
          </p:cNvPicPr>
          <p:nvPr/>
        </p:nvPicPr>
        <p:blipFill>
          <a:blip r:embed="rId5"/>
          <a:stretch>
            <a:fillRect/>
          </a:stretch>
        </p:blipFill>
        <p:spPr>
          <a:xfrm>
            <a:off x="5198458" y="6401007"/>
            <a:ext cx="747905" cy="747620"/>
          </a:xfrm>
          <a:prstGeom prst="rect">
            <a:avLst/>
          </a:prstGeom>
        </p:spPr>
      </p:pic>
      <p:pic>
        <p:nvPicPr>
          <p:cNvPr id="12" name="Picture 11"/>
          <p:cNvPicPr>
            <a:picLocks noChangeAspect="1"/>
          </p:cNvPicPr>
          <p:nvPr/>
        </p:nvPicPr>
        <p:blipFill>
          <a:blip r:embed="rId6"/>
          <a:stretch>
            <a:fillRect/>
          </a:stretch>
        </p:blipFill>
        <p:spPr>
          <a:xfrm>
            <a:off x="5103327" y="7137257"/>
            <a:ext cx="938167" cy="939112"/>
          </a:xfrm>
          <a:prstGeom prst="rect">
            <a:avLst/>
          </a:prstGeom>
        </p:spPr>
      </p:pic>
      <p:pic>
        <p:nvPicPr>
          <p:cNvPr id="13" name="Picture 12"/>
          <p:cNvPicPr>
            <a:picLocks noChangeAspect="1"/>
          </p:cNvPicPr>
          <p:nvPr/>
        </p:nvPicPr>
        <p:blipFill>
          <a:blip r:embed="rId7"/>
          <a:stretch>
            <a:fillRect/>
          </a:stretch>
        </p:blipFill>
        <p:spPr>
          <a:xfrm>
            <a:off x="1157318" y="4955371"/>
            <a:ext cx="798975" cy="799779"/>
          </a:xfrm>
          <a:prstGeom prst="rect">
            <a:avLst/>
          </a:prstGeom>
        </p:spPr>
      </p:pic>
      <p:pic>
        <p:nvPicPr>
          <p:cNvPr id="14" name="Picture 13"/>
          <p:cNvPicPr>
            <a:picLocks noChangeAspect="1"/>
          </p:cNvPicPr>
          <p:nvPr/>
        </p:nvPicPr>
        <p:blipFill>
          <a:blip r:embed="rId8"/>
          <a:stretch>
            <a:fillRect/>
          </a:stretch>
        </p:blipFill>
        <p:spPr>
          <a:xfrm>
            <a:off x="1123454" y="5837678"/>
            <a:ext cx="832839" cy="832521"/>
          </a:xfrm>
          <a:prstGeom prst="rect">
            <a:avLst/>
          </a:prstGeom>
        </p:spPr>
      </p:pic>
      <p:pic>
        <p:nvPicPr>
          <p:cNvPr id="18" name="Picture 17"/>
          <p:cNvPicPr>
            <a:picLocks noChangeAspect="1"/>
          </p:cNvPicPr>
          <p:nvPr/>
        </p:nvPicPr>
        <p:blipFill>
          <a:blip r:embed="rId9"/>
          <a:stretch>
            <a:fillRect/>
          </a:stretch>
        </p:blipFill>
        <p:spPr>
          <a:xfrm>
            <a:off x="5246070" y="4937004"/>
            <a:ext cx="614346" cy="614965"/>
          </a:xfrm>
          <a:prstGeom prst="rect">
            <a:avLst/>
          </a:prstGeom>
        </p:spPr>
      </p:pic>
      <p:pic>
        <p:nvPicPr>
          <p:cNvPr id="1026" name="Picture 2" descr="https://upload.wikimedia.org/wikipedia/commons/thumb/2/21/GHS-pictogram-silhouette.svg/1024px-GHS-pictogram-silhouette.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4908" y="8076370"/>
            <a:ext cx="751456" cy="7522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1"/>
          <a:stretch>
            <a:fillRect/>
          </a:stretch>
        </p:blipFill>
        <p:spPr>
          <a:xfrm>
            <a:off x="1129402" y="7741319"/>
            <a:ext cx="820941" cy="833923"/>
          </a:xfrm>
          <a:prstGeom prst="rect">
            <a:avLst/>
          </a:prstGeom>
        </p:spPr>
      </p:pic>
    </p:spTree>
    <p:extLst>
      <p:ext uri="{BB962C8B-B14F-4D97-AF65-F5344CB8AC3E}">
        <p14:creationId xmlns:p14="http://schemas.microsoft.com/office/powerpoint/2010/main" val="147982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047" indent="-274047"/>
            <a:r>
              <a:rPr lang="en-US" b="1" dirty="0" smtClean="0"/>
              <a:t>Label </a:t>
            </a:r>
            <a:r>
              <a:rPr lang="en-US" b="1" dirty="0"/>
              <a:t>Requirements</a:t>
            </a:r>
          </a:p>
          <a:p>
            <a:pPr marL="274047" indent="-274047"/>
            <a:endParaRPr lang="en-US" dirty="0"/>
          </a:p>
          <a:p>
            <a:pPr marL="274047" indent="-274047">
              <a:buFont typeface="+mj-lt"/>
              <a:buAutoNum type="arabicParenR"/>
            </a:pPr>
            <a:r>
              <a:rPr lang="en-US" dirty="0"/>
              <a:t>Product identifier</a:t>
            </a:r>
          </a:p>
          <a:p>
            <a:pPr marL="274047" indent="-274047">
              <a:buFont typeface="+mj-lt"/>
              <a:buAutoNum type="arabicParenR"/>
            </a:pPr>
            <a:endParaRPr lang="en-US" dirty="0"/>
          </a:p>
          <a:p>
            <a:pPr marL="274047" indent="-274047">
              <a:buFont typeface="+mj-lt"/>
              <a:buAutoNum type="arabicParenR"/>
            </a:pPr>
            <a:r>
              <a:rPr lang="en-US" dirty="0"/>
              <a:t>Signal word (Danger or Warning)</a:t>
            </a:r>
          </a:p>
          <a:p>
            <a:pPr marL="274047" indent="-274047">
              <a:buFont typeface="+mj-lt"/>
              <a:buAutoNum type="arabicParenR"/>
            </a:pPr>
            <a:endParaRPr lang="en-US" dirty="0"/>
          </a:p>
          <a:p>
            <a:pPr marL="274047" indent="-274047">
              <a:buFont typeface="+mj-lt"/>
              <a:buAutoNum type="arabicParenR"/>
            </a:pPr>
            <a:r>
              <a:rPr lang="en-US" dirty="0" smtClean="0"/>
              <a:t>Pictogram(s)</a:t>
            </a:r>
          </a:p>
          <a:p>
            <a:pPr marL="274047" indent="-274047">
              <a:buFont typeface="+mj-lt"/>
              <a:buAutoNum type="arabicParenR"/>
            </a:pPr>
            <a:endParaRPr lang="en-US" dirty="0"/>
          </a:p>
          <a:p>
            <a:pPr marL="274047" indent="-274047">
              <a:buFont typeface="+mj-lt"/>
              <a:buAutoNum type="arabicParenR"/>
            </a:pPr>
            <a:r>
              <a:rPr lang="en-US" dirty="0" smtClean="0"/>
              <a:t>Hazard Statements</a:t>
            </a:r>
            <a:endParaRPr lang="en-US" dirty="0"/>
          </a:p>
          <a:p>
            <a:pPr marL="274047" indent="-274047">
              <a:buFont typeface="+mj-lt"/>
              <a:buAutoNum type="arabicParenR"/>
            </a:pPr>
            <a:endParaRPr lang="en-US" dirty="0"/>
          </a:p>
          <a:p>
            <a:pPr marL="274047" indent="-274047">
              <a:buFont typeface="+mj-lt"/>
              <a:buAutoNum type="arabicParenR"/>
            </a:pPr>
            <a:r>
              <a:rPr lang="en-US" dirty="0"/>
              <a:t>Precautionary statement(s)</a:t>
            </a:r>
          </a:p>
          <a:p>
            <a:pPr marL="274047" indent="-274047">
              <a:buFont typeface="+mj-lt"/>
              <a:buAutoNum type="arabicParenR"/>
            </a:pPr>
            <a:endParaRPr lang="en-US" dirty="0"/>
          </a:p>
          <a:p>
            <a:pPr marL="274047" indent="-274047">
              <a:buFont typeface="+mj-lt"/>
              <a:buAutoNum type="arabicParenR"/>
            </a:pPr>
            <a:r>
              <a:rPr lang="en-US" dirty="0"/>
              <a:t>Name, address, and phone number of the responsible </a:t>
            </a:r>
            <a:r>
              <a:rPr lang="en-US" dirty="0" smtClean="0"/>
              <a:t>party</a:t>
            </a:r>
          </a:p>
          <a:p>
            <a:pPr marL="274047" indent="-274047">
              <a:buFont typeface="+mj-lt"/>
              <a:buAutoNum type="arabicParenR"/>
            </a:pPr>
            <a:endParaRPr lang="en-US" dirty="0"/>
          </a:p>
          <a:p>
            <a:pPr algn="ctr"/>
            <a:r>
              <a:rPr lang="en-US" b="1" i="1" dirty="0" smtClean="0"/>
              <a:t>These requirements do not have to be listed in this order!</a:t>
            </a:r>
            <a:endParaRPr lang="en-US" b="1" i="1" dirty="0"/>
          </a:p>
          <a:p>
            <a:pPr marL="229435" indent="-229435">
              <a:buFont typeface="+mj-lt"/>
              <a:buAutoNum type="arabicParenR"/>
            </a:pPr>
            <a:endParaRPr lang="en-US" dirty="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32</a:t>
            </a:fld>
            <a:endParaRPr lang="en-US" dirty="0"/>
          </a:p>
        </p:txBody>
      </p:sp>
    </p:spTree>
    <p:extLst>
      <p:ext uri="{BB962C8B-B14F-4D97-AF65-F5344CB8AC3E}">
        <p14:creationId xmlns:p14="http://schemas.microsoft.com/office/powerpoint/2010/main" val="182639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047" indent="-274047"/>
            <a:r>
              <a:rPr lang="en-US" b="1" dirty="0"/>
              <a:t>Label </a:t>
            </a:r>
            <a:r>
              <a:rPr lang="en-US" b="1" dirty="0" smtClean="0"/>
              <a:t>Requirements</a:t>
            </a:r>
          </a:p>
          <a:p>
            <a:pPr marL="274047" indent="-274047"/>
            <a:endParaRPr lang="en-US" b="1" dirty="0"/>
          </a:p>
          <a:p>
            <a:pPr marL="274047" indent="-274047"/>
            <a:r>
              <a:rPr lang="en-US" dirty="0" smtClean="0"/>
              <a:t>Write the requirement below that corresponds with the number above.</a:t>
            </a:r>
            <a:endParaRPr lang="en-US" dirty="0"/>
          </a:p>
          <a:p>
            <a:pPr marL="274047" indent="-274047"/>
            <a:endParaRPr lang="en-US" dirty="0"/>
          </a:p>
          <a:p>
            <a:pPr marL="274047" indent="-274047">
              <a:buFont typeface="+mj-lt"/>
              <a:buAutoNum type="arabicParenR"/>
            </a:pPr>
            <a:r>
              <a:rPr lang="en-US" dirty="0"/>
              <a:t>______________________________________________________</a:t>
            </a:r>
          </a:p>
          <a:p>
            <a:pPr marL="274047" indent="-274047">
              <a:buFont typeface="+mj-lt"/>
              <a:buAutoNum type="arabicParenR"/>
            </a:pPr>
            <a:endParaRPr lang="en-US" dirty="0"/>
          </a:p>
          <a:p>
            <a:pPr marL="274047" indent="-274047">
              <a:buFont typeface="+mj-lt"/>
              <a:buAutoNum type="arabicParenR"/>
            </a:pPr>
            <a:r>
              <a:rPr lang="en-US" dirty="0"/>
              <a:t>______________________________________________________</a:t>
            </a:r>
          </a:p>
          <a:p>
            <a:pPr marL="274047" indent="-274047">
              <a:buFont typeface="+mj-lt"/>
              <a:buAutoNum type="arabicParenR"/>
            </a:pPr>
            <a:endParaRPr lang="en-US" dirty="0"/>
          </a:p>
          <a:p>
            <a:pPr marL="274047" indent="-274047">
              <a:buFont typeface="+mj-lt"/>
              <a:buAutoNum type="arabicParenR"/>
            </a:pPr>
            <a:r>
              <a:rPr lang="en-US" dirty="0"/>
              <a:t>______________________________________________________</a:t>
            </a:r>
          </a:p>
          <a:p>
            <a:pPr marL="274047" indent="-274047">
              <a:buFont typeface="+mj-lt"/>
              <a:buAutoNum type="arabicParenR"/>
            </a:pPr>
            <a:endParaRPr lang="en-US" dirty="0"/>
          </a:p>
          <a:p>
            <a:pPr marL="274047" indent="-274047">
              <a:buFont typeface="+mj-lt"/>
              <a:buAutoNum type="arabicParenR"/>
            </a:pPr>
            <a:r>
              <a:rPr lang="en-US" dirty="0"/>
              <a:t>______________________________________________________</a:t>
            </a:r>
          </a:p>
          <a:p>
            <a:pPr marL="274047" indent="-274047">
              <a:buFont typeface="+mj-lt"/>
              <a:buAutoNum type="arabicParenR"/>
            </a:pPr>
            <a:endParaRPr lang="en-US" dirty="0"/>
          </a:p>
          <a:p>
            <a:pPr marL="274047" indent="-274047">
              <a:buFont typeface="+mj-lt"/>
              <a:buAutoNum type="arabicParenR"/>
            </a:pPr>
            <a:r>
              <a:rPr lang="en-US" dirty="0"/>
              <a:t>______________________________________________________</a:t>
            </a:r>
          </a:p>
          <a:p>
            <a:pPr marL="274047" indent="-274047">
              <a:buFont typeface="+mj-lt"/>
              <a:buAutoNum type="arabicParenR"/>
            </a:pPr>
            <a:endParaRPr lang="en-US" dirty="0"/>
          </a:p>
          <a:p>
            <a:pPr marL="274047" indent="-274047">
              <a:buFont typeface="+mj-lt"/>
              <a:buAutoNum type="arabicParenR"/>
            </a:pPr>
            <a:r>
              <a:rPr lang="en-US" dirty="0" smtClean="0"/>
              <a:t>______________________________________________________</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F1E5EAE7-55D8-4A56-996F-31593AF552F0}" type="slidenum">
              <a:rPr lang="en-US" smtClean="0"/>
              <a:pPr>
                <a:defRPr/>
              </a:pPr>
              <a:t>33</a:t>
            </a:fld>
            <a:endParaRPr lang="en-US" dirty="0"/>
          </a:p>
        </p:txBody>
      </p:sp>
    </p:spTree>
    <p:extLst>
      <p:ext uri="{BB962C8B-B14F-4D97-AF65-F5344CB8AC3E}">
        <p14:creationId xmlns:p14="http://schemas.microsoft.com/office/powerpoint/2010/main" val="2073989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34</a:t>
            </a:fld>
            <a:endParaRPr lang="en-US" dirty="0"/>
          </a:p>
        </p:txBody>
      </p:sp>
      <p:sp>
        <p:nvSpPr>
          <p:cNvPr id="6" name="Content Placeholder 6"/>
          <p:cNvSpPr>
            <a:spLocks noGrp="1"/>
          </p:cNvSpPr>
          <p:nvPr>
            <p:ph type="body" idx="1"/>
          </p:nvPr>
        </p:nvSpPr>
        <p:spPr>
          <a:xfrm>
            <a:off x="707708" y="4450478"/>
            <a:ext cx="5661660" cy="4347641"/>
          </a:xfrm>
        </p:spPr>
        <p:txBody>
          <a:bodyPr/>
          <a:lstStyle/>
          <a:p>
            <a:pPr marL="172076" indent="-172076">
              <a:buFont typeface="Arial" pitchFamily="34" charset="0"/>
              <a:buChar char="•"/>
            </a:pPr>
            <a:r>
              <a:rPr lang="en-US" dirty="0"/>
              <a:t>ACME Chemicals 3211 Ivy Street, San Diego Ca.  92222 (800-222-1122)</a:t>
            </a:r>
          </a:p>
          <a:p>
            <a:pPr marL="172076" indent="-172076">
              <a:buFont typeface="Arial" pitchFamily="34" charset="0"/>
              <a:buChar char="•"/>
            </a:pPr>
            <a:endParaRPr lang="en-US" sz="900" dirty="0"/>
          </a:p>
          <a:p>
            <a:pPr marL="172076" indent="-172076">
              <a:buFont typeface="Arial" pitchFamily="34" charset="0"/>
              <a:buChar char="•"/>
            </a:pPr>
            <a:r>
              <a:rPr lang="en-US" dirty="0"/>
              <a:t>Do not breathe dust/fume/gas/mist/vapors/spray.  Wear protective gloves/protective clothing/eye protection/face protection.  Wear respirator protection.</a:t>
            </a:r>
          </a:p>
          <a:p>
            <a:pPr marL="172076" indent="-172076">
              <a:buFont typeface="Arial" pitchFamily="34" charset="0"/>
              <a:buChar char="•"/>
            </a:pPr>
            <a:endParaRPr lang="en-US" sz="900" dirty="0"/>
          </a:p>
          <a:p>
            <a:pPr marL="172076" indent="-172076">
              <a:buFont typeface="Arial" pitchFamily="34" charset="0"/>
              <a:buChar char="•"/>
            </a:pPr>
            <a:r>
              <a:rPr lang="en-US" dirty="0"/>
              <a:t>Sulfuric Acid</a:t>
            </a:r>
          </a:p>
          <a:p>
            <a:pPr marL="172076" indent="-172076">
              <a:buFont typeface="Arial" pitchFamily="34" charset="0"/>
              <a:buChar char="•"/>
            </a:pPr>
            <a:endParaRPr lang="en-US" sz="900" dirty="0"/>
          </a:p>
          <a:p>
            <a:pPr marL="172076" indent="-172076">
              <a:buFont typeface="Arial" pitchFamily="34" charset="0"/>
              <a:buChar char="•"/>
            </a:pPr>
            <a:r>
              <a:rPr lang="en-US" dirty="0"/>
              <a:t>Danger!  May be harmful if swallowed.  Causes sever skin burns and eye damage.  Fatal if inhaled.  Harmful to aquatic life.</a:t>
            </a:r>
          </a:p>
          <a:p>
            <a:pPr marL="172076" indent="-172076">
              <a:buFont typeface="Arial" pitchFamily="34" charset="0"/>
              <a:buChar char="•"/>
            </a:pPr>
            <a:endParaRPr lang="en-US" sz="900" dirty="0"/>
          </a:p>
          <a:p>
            <a:pPr marL="172076" indent="-172076">
              <a:buFont typeface="Arial" pitchFamily="34" charset="0"/>
              <a:buChar char="•"/>
            </a:pPr>
            <a:r>
              <a:rPr lang="en-US" dirty="0"/>
              <a:t>If in eyes:  Rinse cautiously with water for several minutes.  Remove contact lenses.  Continue rinsing.   Immediately call a POISON CNETER or doctor/physician.  In case of fire use water spray, alcohol-resistant foam, dry chemical or carbon dioxide.</a:t>
            </a:r>
          </a:p>
          <a:p>
            <a:pPr marL="172076" indent="-172076">
              <a:buFont typeface="Arial" pitchFamily="34" charset="0"/>
              <a:buChar char="•"/>
            </a:pPr>
            <a:endParaRPr lang="en-US" sz="900" dirty="0"/>
          </a:p>
          <a:p>
            <a:pPr marL="172076" indent="-172076">
              <a:buFont typeface="Arial" pitchFamily="34" charset="0"/>
              <a:buChar char="•"/>
            </a:pPr>
            <a:r>
              <a:rPr lang="en-US" dirty="0"/>
              <a:t>See SDS for further details regarding this product.</a:t>
            </a:r>
          </a:p>
          <a:p>
            <a:endParaRPr lang="en-US" dirty="0"/>
          </a:p>
          <a:p>
            <a:r>
              <a:rPr lang="en-US" dirty="0"/>
              <a:t>        </a:t>
            </a:r>
          </a:p>
          <a:p>
            <a:endParaRPr lang="en-US" dirty="0"/>
          </a:p>
          <a:p>
            <a:r>
              <a:rPr lang="en-US" dirty="0"/>
              <a:t>  </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8032409"/>
            <a:ext cx="590550" cy="58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8" y="8032409"/>
            <a:ext cx="590550" cy="58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929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12E10962-CD49-4474-B347-E0D8DA77DD35}" type="slidenum">
              <a:rPr lang="en-US" smtClean="0"/>
              <a:pPr eaLnBrk="1" hangingPunct="1"/>
              <a:t>35</a:t>
            </a:fld>
            <a:endParaRPr lang="en-US" dirty="0" smtClean="0"/>
          </a:p>
        </p:txBody>
      </p:sp>
      <p:sp>
        <p:nvSpPr>
          <p:cNvPr id="644100" name="Rectangle 2"/>
          <p:cNvSpPr>
            <a:spLocks noGrp="1" noRot="1" noChangeAspect="1" noChangeArrowheads="1" noTextEdit="1"/>
          </p:cNvSpPr>
          <p:nvPr>
            <p:ph type="sldImg"/>
          </p:nvPr>
        </p:nvSpPr>
        <p:spPr>
          <a:xfrm>
            <a:off x="1254125" y="746125"/>
            <a:ext cx="4568825" cy="3427413"/>
          </a:xfrm>
          <a:ln/>
        </p:spPr>
      </p:sp>
      <p:sp>
        <p:nvSpPr>
          <p:cNvPr id="644101" name="Rectangle 3"/>
          <p:cNvSpPr>
            <a:spLocks noGrp="1" noChangeArrowheads="1"/>
          </p:cNvSpPr>
          <p:nvPr>
            <p:ph type="body" idx="1"/>
          </p:nvPr>
        </p:nvSpPr>
        <p:spPr>
          <a:xfrm>
            <a:off x="943611" y="4448853"/>
            <a:ext cx="5189855" cy="43492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Exceptions</a:t>
            </a:r>
          </a:p>
          <a:p>
            <a:endParaRPr lang="en-US" dirty="0" smtClean="0"/>
          </a:p>
          <a:p>
            <a:r>
              <a:rPr lang="en-US" dirty="0" smtClean="0"/>
              <a:t>The following are exceptions to the labeling rules:</a:t>
            </a:r>
          </a:p>
          <a:p>
            <a:endParaRPr lang="en-US" dirty="0" smtClean="0"/>
          </a:p>
          <a:p>
            <a:pPr>
              <a:buFontTx/>
              <a:buChar char="•"/>
            </a:pPr>
            <a:r>
              <a:rPr lang="en-US" dirty="0" smtClean="0"/>
              <a:t> You can post signs/placards that convey hazard information if there are a number of stationary containers within a work area with similar contents and hazards. </a:t>
            </a:r>
            <a:r>
              <a:rPr lang="en-US" dirty="0"/>
              <a:t>Process sheets, batch tickets, and operating procedures can be used in lieu of affixing labels to individual stationary process containers.</a:t>
            </a:r>
            <a:endParaRPr lang="en-US" dirty="0" smtClean="0"/>
          </a:p>
          <a:p>
            <a:pPr>
              <a:buFontTx/>
              <a:buChar char="•"/>
            </a:pPr>
            <a:endParaRPr lang="en-US" sz="800" dirty="0"/>
          </a:p>
          <a:p>
            <a:pPr>
              <a:buFontTx/>
              <a:buChar char="•"/>
            </a:pPr>
            <a:r>
              <a:rPr lang="en-US" dirty="0" smtClean="0"/>
              <a:t> You can substitute various types of standard operating procedures, process sheets, and similar written materials for container labels on stationary process equipment if they contain the same information and are readily accessible to employees in the work area</a:t>
            </a:r>
          </a:p>
          <a:p>
            <a:pPr>
              <a:buFontTx/>
              <a:buChar char="•"/>
            </a:pPr>
            <a:endParaRPr lang="en-US" sz="800" dirty="0"/>
          </a:p>
          <a:p>
            <a:pPr>
              <a:buFontTx/>
              <a:buChar char="•"/>
            </a:pPr>
            <a:r>
              <a:rPr lang="en-US" dirty="0" smtClean="0"/>
              <a:t> You are not required to label portable containers into which hazardous chemicals are transferred from labeled containers and are intended only for the immediate use </a:t>
            </a:r>
            <a:r>
              <a:rPr lang="en-US" b="1" i="1" dirty="0" smtClean="0"/>
              <a:t>of the employee who makes the transfer</a:t>
            </a:r>
          </a:p>
          <a:p>
            <a:pPr>
              <a:buFontTx/>
              <a:buChar char="•"/>
            </a:pPr>
            <a:endParaRPr lang="en-US" sz="800" dirty="0"/>
          </a:p>
          <a:p>
            <a:pPr>
              <a:buFontTx/>
              <a:buChar char="•"/>
            </a:pPr>
            <a:r>
              <a:rPr lang="en-US" dirty="0" smtClean="0"/>
              <a:t> Pipes or piping systems, and engines, fuel tanks, or other operating systems in a vehicle, are not considered to be containers</a:t>
            </a:r>
          </a:p>
        </p:txBody>
      </p:sp>
    </p:spTree>
    <p:extLst>
      <p:ext uri="{BB962C8B-B14F-4D97-AF65-F5344CB8AC3E}">
        <p14:creationId xmlns:p14="http://schemas.microsoft.com/office/powerpoint/2010/main" val="3864422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2E32857D-97E3-4239-9124-437B35EDAE73}" type="slidenum">
              <a:rPr lang="en-US" smtClean="0"/>
              <a:pPr eaLnBrk="1" hangingPunct="1"/>
              <a:t>36</a:t>
            </a:fld>
            <a:endParaRPr lang="en-US" dirty="0" smtClean="0"/>
          </a:p>
        </p:txBody>
      </p:sp>
      <p:sp>
        <p:nvSpPr>
          <p:cNvPr id="645124" name="Rectangle 7"/>
          <p:cNvSpPr txBox="1">
            <a:spLocks noGrp="1" noChangeArrowheads="1"/>
          </p:cNvSpPr>
          <p:nvPr/>
        </p:nvSpPr>
        <p:spPr bwMode="auto">
          <a:xfrm>
            <a:off x="4008706" y="8899328"/>
            <a:ext cx="3066733" cy="46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0" tIns="47124" rIns="94250" bIns="4712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3688915-EE56-4D35-A85B-DAC4E61B9023}" type="slidenum">
              <a:rPr lang="en-US" sz="1200"/>
              <a:pPr algn="r" eaLnBrk="1" hangingPunct="1"/>
              <a:t>36</a:t>
            </a:fld>
            <a:endParaRPr lang="en-US" sz="1200" dirty="0"/>
          </a:p>
        </p:txBody>
      </p:sp>
      <p:sp>
        <p:nvSpPr>
          <p:cNvPr id="645125" name="Rectangle 2"/>
          <p:cNvSpPr>
            <a:spLocks noGrp="1" noRot="1" noChangeAspect="1" noChangeArrowheads="1" noTextEdit="1"/>
          </p:cNvSpPr>
          <p:nvPr>
            <p:ph type="sldImg"/>
          </p:nvPr>
        </p:nvSpPr>
        <p:spPr>
          <a:ln/>
        </p:spPr>
      </p:sp>
      <p:sp>
        <p:nvSpPr>
          <p:cNvPr id="645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For each statement below circle T for True or F for False.</a:t>
            </a:r>
          </a:p>
          <a:p>
            <a:endParaRPr lang="en-US" b="1" dirty="0" smtClean="0"/>
          </a:p>
        </p:txBody>
      </p:sp>
      <p:graphicFrame>
        <p:nvGraphicFramePr>
          <p:cNvPr id="623621" name="Group 5"/>
          <p:cNvGraphicFramePr>
            <a:graphicFrameLocks noGrp="1"/>
          </p:cNvGraphicFramePr>
          <p:nvPr>
            <p:extLst>
              <p:ext uri="{D42A27DB-BD31-4B8C-83A1-F6EECF244321}">
                <p14:modId xmlns:p14="http://schemas.microsoft.com/office/powerpoint/2010/main" val="3914323524"/>
              </p:ext>
            </p:extLst>
          </p:nvPr>
        </p:nvGraphicFramePr>
        <p:xfrm>
          <a:off x="707707" y="4997029"/>
          <a:ext cx="5583027" cy="1741953"/>
        </p:xfrm>
        <a:graphic>
          <a:graphicData uri="http://schemas.openxmlformats.org/drawingml/2006/table">
            <a:tbl>
              <a:tblPr/>
              <a:tblGrid>
                <a:gridCol w="314537"/>
                <a:gridCol w="314537"/>
                <a:gridCol w="4953953"/>
              </a:tblGrid>
              <a:tr h="3122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One of the pictograms represents an exploding bomb.</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“signal word” could be either Danger or Warning.</a:t>
                      </a:r>
                      <a:endParaRPr kumimoji="0" lang="en-US" sz="1200" b="0" i="0" u="none" strike="noStrike" cap="none" normalizeH="0" baseline="0" dirty="0" smtClean="0">
                        <a:ln>
                          <a:noFill/>
                        </a:ln>
                        <a:solidFill>
                          <a:srgbClr val="FF0000"/>
                        </a:solidFill>
                        <a:effectLst/>
                        <a:latin typeface="Arial" charset="0"/>
                      </a:endParaRP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Every label must have at least 5 elements.</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hazard classification will be either Physical or Mental.</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01294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5359362A-62B7-4A17-90E6-DC3237AF4998}" type="slidenum">
              <a:rPr lang="en-US" smtClean="0"/>
              <a:pPr eaLnBrk="1" hangingPunct="1"/>
              <a:t>37</a:t>
            </a:fld>
            <a:endParaRPr lang="en-US" dirty="0" smtClean="0"/>
          </a:p>
        </p:txBody>
      </p:sp>
      <p:sp>
        <p:nvSpPr>
          <p:cNvPr id="646148" name="Rectangle 2"/>
          <p:cNvSpPr>
            <a:spLocks noGrp="1" noRot="1" noChangeAspect="1" noChangeArrowheads="1" noTextEdit="1"/>
          </p:cNvSpPr>
          <p:nvPr>
            <p:ph type="sldImg"/>
          </p:nvPr>
        </p:nvSpPr>
        <p:spPr>
          <a:xfrm>
            <a:off x="1254125" y="746125"/>
            <a:ext cx="4568825" cy="3427413"/>
          </a:xfrm>
          <a:ln/>
        </p:spPr>
      </p:sp>
      <p:sp>
        <p:nvSpPr>
          <p:cNvPr id="646149" name="Rectangle 3"/>
          <p:cNvSpPr>
            <a:spLocks noGrp="1" noChangeArrowheads="1"/>
          </p:cNvSpPr>
          <p:nvPr>
            <p:ph type="body" idx="1"/>
          </p:nvPr>
        </p:nvSpPr>
        <p:spPr>
          <a:xfrm>
            <a:off x="943611" y="4448853"/>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Safety Data Sheets</a:t>
            </a:r>
            <a:r>
              <a:rPr lang="en-US" dirty="0" smtClean="0"/>
              <a:t> </a:t>
            </a:r>
          </a:p>
          <a:p>
            <a:endParaRPr lang="en-US" dirty="0" smtClean="0"/>
          </a:p>
          <a:p>
            <a:pPr>
              <a:lnSpc>
                <a:spcPct val="110000"/>
              </a:lnSpc>
            </a:pPr>
            <a:r>
              <a:rPr lang="en-US" dirty="0" smtClean="0"/>
              <a:t>Safety Data Sheets (SDS) are the internationally standardized way to document the hazardous properties of chemicals and other hazardous agents. Chemical companies provide such data sheets, and collections of SDS sheets are available from several sources. </a:t>
            </a:r>
          </a:p>
        </p:txBody>
      </p:sp>
    </p:spTree>
    <p:extLst>
      <p:ext uri="{BB962C8B-B14F-4D97-AF65-F5344CB8AC3E}">
        <p14:creationId xmlns:p14="http://schemas.microsoft.com/office/powerpoint/2010/main" val="1014962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A9CA6060-6697-4D0B-8042-329BC5DEB120}" type="slidenum">
              <a:rPr lang="en-US" smtClean="0"/>
              <a:pPr eaLnBrk="1" hangingPunct="1"/>
              <a:t>38</a:t>
            </a:fld>
            <a:endParaRPr lang="en-US" dirty="0" smtClean="0"/>
          </a:p>
        </p:txBody>
      </p:sp>
      <p:sp>
        <p:nvSpPr>
          <p:cNvPr id="647172" name="Rectangle 2"/>
          <p:cNvSpPr>
            <a:spLocks noGrp="1" noRot="1" noChangeAspect="1" noChangeArrowheads="1" noTextEdit="1"/>
          </p:cNvSpPr>
          <p:nvPr>
            <p:ph type="sldImg"/>
          </p:nvPr>
        </p:nvSpPr>
        <p:spPr>
          <a:xfrm>
            <a:off x="1254125" y="746125"/>
            <a:ext cx="4568825" cy="3427413"/>
          </a:xfrm>
          <a:ln/>
        </p:spPr>
      </p:sp>
      <p:sp>
        <p:nvSpPr>
          <p:cNvPr id="647173" name="Rectangle 3"/>
          <p:cNvSpPr>
            <a:spLocks noGrp="1" noChangeArrowheads="1"/>
          </p:cNvSpPr>
          <p:nvPr>
            <p:ph type="body" idx="1"/>
          </p:nvPr>
        </p:nvSpPr>
        <p:spPr>
          <a:xfrm>
            <a:off x="943611" y="4448853"/>
            <a:ext cx="5189855"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dirty="0" smtClean="0"/>
              <a:t>Manufacturer and Distributor Requirements</a:t>
            </a:r>
          </a:p>
          <a:p>
            <a:pPr>
              <a:lnSpc>
                <a:spcPct val="90000"/>
              </a:lnSpc>
            </a:pPr>
            <a:endParaRPr lang="en-US" dirty="0" smtClean="0"/>
          </a:p>
          <a:p>
            <a:pPr>
              <a:lnSpc>
                <a:spcPct val="90000"/>
              </a:lnSpc>
            </a:pPr>
            <a:r>
              <a:rPr lang="en-US" dirty="0" smtClean="0"/>
              <a:t>Chemical manufacturers and importers must develop an SDS for each hazardous chemical they produce or import, and must provide the SDS at the time of the initial shipment to a downstream distributor or user.  Distributors also must ensure that downstream employers are similarly provided a SDS.</a:t>
            </a:r>
          </a:p>
          <a:p>
            <a:pPr>
              <a:lnSpc>
                <a:spcPct val="90000"/>
              </a:lnSpc>
            </a:pPr>
            <a:endParaRPr lang="en-US" dirty="0" smtClean="0"/>
          </a:p>
          <a:p>
            <a:pPr>
              <a:lnSpc>
                <a:spcPct val="90000"/>
              </a:lnSpc>
            </a:pPr>
            <a:r>
              <a:rPr lang="en-US" dirty="0" smtClean="0"/>
              <a:t>OSHA does not require that SDS be provided to purchasers of household consumer products (such as "windex" and "white‑out“) when the products are used in the workplace in the same manner that a consumer would use them, i.e.; where the duration and frequency of use (and therefore exposure) is not greater than what the typical consumer would experience. Employees who are required to work with hazardous chemicals in a greater duration and frequency of exposure than a normal consumer have a right to know about the properties of those hazardous chemicals. </a:t>
            </a:r>
          </a:p>
          <a:p>
            <a:pPr>
              <a:lnSpc>
                <a:spcPct val="90000"/>
              </a:lnSpc>
            </a:pPr>
            <a:endParaRPr lang="en-US" dirty="0" smtClean="0"/>
          </a:p>
        </p:txBody>
      </p:sp>
    </p:spTree>
    <p:extLst>
      <p:ext uri="{BB962C8B-B14F-4D97-AF65-F5344CB8AC3E}">
        <p14:creationId xmlns:p14="http://schemas.microsoft.com/office/powerpoint/2010/main" val="3869365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D8FF955F-7794-4856-BF0A-01544F4E9435}" type="slidenum">
              <a:rPr lang="en-US" smtClean="0"/>
              <a:pPr eaLnBrk="1" hangingPunct="1"/>
              <a:t>39</a:t>
            </a:fld>
            <a:endParaRPr lang="en-US" dirty="0" smtClean="0"/>
          </a:p>
        </p:txBody>
      </p:sp>
      <p:sp>
        <p:nvSpPr>
          <p:cNvPr id="648196" name="Rectangle 2"/>
          <p:cNvSpPr>
            <a:spLocks noGrp="1" noRot="1" noChangeAspect="1" noChangeArrowheads="1" noTextEdit="1"/>
          </p:cNvSpPr>
          <p:nvPr>
            <p:ph type="sldImg"/>
          </p:nvPr>
        </p:nvSpPr>
        <p:spPr>
          <a:xfrm>
            <a:off x="1254125" y="746125"/>
            <a:ext cx="4568825" cy="3427413"/>
          </a:xfrm>
          <a:ln/>
        </p:spPr>
      </p:sp>
      <p:sp>
        <p:nvSpPr>
          <p:cNvPr id="648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Employer Responsibilities</a:t>
            </a:r>
          </a:p>
          <a:p>
            <a:endParaRPr lang="en-US" b="1" dirty="0" smtClean="0"/>
          </a:p>
          <a:p>
            <a:pPr marL="117812" lvl="1"/>
            <a:r>
              <a:rPr lang="en-US" dirty="0" smtClean="0"/>
              <a:t>Employees have a right to know what hazardous material they are working with, therefore:</a:t>
            </a:r>
          </a:p>
          <a:p>
            <a:pPr marL="117812" lvl="1"/>
            <a:endParaRPr lang="en-US" dirty="0" smtClean="0"/>
          </a:p>
          <a:p>
            <a:pPr marL="117812" lvl="1">
              <a:buFontTx/>
              <a:buChar char="•"/>
            </a:pPr>
            <a:r>
              <a:rPr lang="en-US" dirty="0" smtClean="0"/>
              <a:t> SDS’s must be easily accessible to all employees working with hazardous material</a:t>
            </a:r>
          </a:p>
          <a:p>
            <a:pPr marL="117812" lvl="1">
              <a:buFontTx/>
              <a:buChar char="•"/>
            </a:pPr>
            <a:endParaRPr lang="en-US" dirty="0" smtClean="0"/>
          </a:p>
          <a:p>
            <a:pPr marL="117812" lvl="1">
              <a:buFontTx/>
              <a:buChar char="•"/>
            </a:pPr>
            <a:r>
              <a:rPr lang="en-US" dirty="0" smtClean="0"/>
              <a:t> An SDS is available to all employees at any time, either through electronic or paper means</a:t>
            </a:r>
          </a:p>
          <a:p>
            <a:pPr marL="117812" lvl="1">
              <a:buFontTx/>
              <a:buChar char="•"/>
            </a:pPr>
            <a:endParaRPr lang="en-US" dirty="0" smtClean="0"/>
          </a:p>
          <a:p>
            <a:pPr marL="117812" lvl="1">
              <a:buFontTx/>
              <a:buChar char="•"/>
            </a:pPr>
            <a:r>
              <a:rPr lang="en-US" dirty="0" smtClean="0"/>
              <a:t> Any employee can request a copy of any SDS for any reason, without fear of reprisal.</a:t>
            </a:r>
          </a:p>
          <a:p>
            <a:endParaRPr lang="en-US" dirty="0" smtClean="0"/>
          </a:p>
        </p:txBody>
      </p:sp>
    </p:spTree>
    <p:extLst>
      <p:ext uri="{BB962C8B-B14F-4D97-AF65-F5344CB8AC3E}">
        <p14:creationId xmlns:p14="http://schemas.microsoft.com/office/powerpoint/2010/main" val="293741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Your instructor will be handing out your pre-test and provide you with instructions on completing it.</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937AB940-6A1F-409E-A723-E601F2B0C626}" type="slidenum">
              <a:rPr lang="en-US" smtClean="0"/>
              <a:pPr eaLnBrk="1" hangingPunct="1"/>
              <a:t>4</a:t>
            </a:fld>
            <a:endParaRPr lang="en-US" dirty="0" smtClean="0"/>
          </a:p>
        </p:txBody>
      </p:sp>
    </p:spTree>
    <p:extLst>
      <p:ext uri="{BB962C8B-B14F-4D97-AF65-F5344CB8AC3E}">
        <p14:creationId xmlns:p14="http://schemas.microsoft.com/office/powerpoint/2010/main" val="4218550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568DE127-92E5-4570-A363-96DC878847D1}" type="slidenum">
              <a:rPr lang="en-US" smtClean="0"/>
              <a:pPr eaLnBrk="1" hangingPunct="1"/>
              <a:t>40</a:t>
            </a:fld>
            <a:endParaRPr lang="en-US" dirty="0" smtClean="0"/>
          </a:p>
        </p:txBody>
      </p:sp>
      <p:sp>
        <p:nvSpPr>
          <p:cNvPr id="649220" name="Rectangle 2"/>
          <p:cNvSpPr>
            <a:spLocks noGrp="1" noRot="1" noChangeAspect="1" noChangeArrowheads="1" noTextEdit="1"/>
          </p:cNvSpPr>
          <p:nvPr>
            <p:ph type="sldImg"/>
          </p:nvPr>
        </p:nvSpPr>
        <p:spPr>
          <a:xfrm>
            <a:off x="1254125" y="746125"/>
            <a:ext cx="4568825" cy="3427413"/>
          </a:xfrm>
          <a:ln/>
        </p:spPr>
      </p:sp>
      <p:sp>
        <p:nvSpPr>
          <p:cNvPr id="649221" name="Rectangle 3"/>
          <p:cNvSpPr>
            <a:spLocks noGrp="1" noChangeArrowheads="1"/>
          </p:cNvSpPr>
          <p:nvPr>
            <p:ph type="body" idx="1"/>
          </p:nvPr>
        </p:nvSpPr>
        <p:spPr>
          <a:xfrm>
            <a:off x="707708" y="4450478"/>
            <a:ext cx="5661660" cy="4605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Employee Responsibilities</a:t>
            </a:r>
          </a:p>
          <a:p>
            <a:endParaRPr lang="en-US" b="1" dirty="0" smtClean="0"/>
          </a:p>
          <a:p>
            <a:r>
              <a:rPr lang="en-US" dirty="0" smtClean="0"/>
              <a:t>You have the responsibility:</a:t>
            </a:r>
          </a:p>
          <a:p>
            <a:endParaRPr lang="en-US" dirty="0" smtClean="0"/>
          </a:p>
          <a:p>
            <a:pPr marL="117812" lvl="1">
              <a:buFontTx/>
              <a:buChar char="•"/>
            </a:pPr>
            <a:r>
              <a:rPr lang="en-US" dirty="0" smtClean="0"/>
              <a:t> To know the hazard of the chemical you are working with and/or is in your immediate area</a:t>
            </a:r>
          </a:p>
          <a:p>
            <a:pPr marL="117812" lvl="1">
              <a:buFontTx/>
              <a:buChar char="•"/>
            </a:pPr>
            <a:endParaRPr lang="en-US" dirty="0" smtClean="0"/>
          </a:p>
          <a:p>
            <a:pPr marL="117812" lvl="1">
              <a:buFontTx/>
              <a:buChar char="•"/>
            </a:pPr>
            <a:r>
              <a:rPr lang="en-US" dirty="0" smtClean="0"/>
              <a:t> To read and follow the instructions on all labels, of all written operating procedures, and other forms of written instruction</a:t>
            </a:r>
          </a:p>
          <a:p>
            <a:pPr marL="117812" lvl="1">
              <a:buFontTx/>
              <a:buChar char="•"/>
            </a:pPr>
            <a:endParaRPr lang="en-US" dirty="0" smtClean="0"/>
          </a:p>
          <a:p>
            <a:pPr marL="117812" lvl="1">
              <a:buFontTx/>
              <a:buChar char="•"/>
            </a:pPr>
            <a:r>
              <a:rPr lang="en-US" dirty="0" smtClean="0"/>
              <a:t> To use any necessary personal protection specified on the SDS for the chemical you are using</a:t>
            </a:r>
          </a:p>
          <a:p>
            <a:pPr marL="117812" lvl="1">
              <a:buFontTx/>
              <a:buChar char="•"/>
            </a:pPr>
            <a:endParaRPr lang="en-US" dirty="0" smtClean="0"/>
          </a:p>
          <a:p>
            <a:pPr marL="117812" lvl="1">
              <a:buFontTx/>
              <a:buChar char="•"/>
            </a:pPr>
            <a:r>
              <a:rPr lang="en-US" dirty="0" smtClean="0"/>
              <a:t> To follow safe work practices</a:t>
            </a:r>
          </a:p>
          <a:p>
            <a:pPr marL="117812" lvl="1">
              <a:buFontTx/>
              <a:buChar char="•"/>
            </a:pPr>
            <a:endParaRPr lang="en-US" dirty="0" smtClean="0"/>
          </a:p>
          <a:p>
            <a:pPr marL="117812" lvl="1">
              <a:buFontTx/>
              <a:buChar char="•"/>
            </a:pPr>
            <a:r>
              <a:rPr lang="en-US" dirty="0" smtClean="0"/>
              <a:t> To follow this and all Environmental, Health and Safety policies and best management practices</a:t>
            </a:r>
          </a:p>
          <a:p>
            <a:endParaRPr lang="en-US" dirty="0" smtClean="0"/>
          </a:p>
        </p:txBody>
      </p:sp>
    </p:spTree>
    <p:extLst>
      <p:ext uri="{BB962C8B-B14F-4D97-AF65-F5344CB8AC3E}">
        <p14:creationId xmlns:p14="http://schemas.microsoft.com/office/powerpoint/2010/main" val="3686132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41</a:t>
            </a:fld>
            <a:endParaRPr lang="en-US" dirty="0"/>
          </a:p>
        </p:txBody>
      </p:sp>
      <p:sp>
        <p:nvSpPr>
          <p:cNvPr id="5" name="Notes Placeholder 4"/>
          <p:cNvSpPr txBox="1">
            <a:spLocks noGrp="1"/>
          </p:cNvSpPr>
          <p:nvPr>
            <p:ph type="body" idx="1"/>
          </p:nvPr>
        </p:nvSpPr>
        <p:spPr>
          <a:xfrm>
            <a:off x="1100138" y="4450478"/>
            <a:ext cx="4800600" cy="704404"/>
          </a:xfrm>
          <a:prstGeom prst="rect">
            <a:avLst/>
          </a:prstGeom>
          <a:noFill/>
        </p:spPr>
        <p:txBody>
          <a:bodyPr wrap="square" rtlCol="0">
            <a:spAutoFit/>
          </a:bodyPr>
          <a:lstStyle/>
          <a:p>
            <a:pPr algn="ctr"/>
            <a:r>
              <a:rPr lang="en-US" dirty="0" smtClean="0"/>
              <a:t>Name a hazardous material you commonly use on the job: ________________</a:t>
            </a:r>
          </a:p>
          <a:p>
            <a:r>
              <a:rPr lang="en-US" dirty="0" smtClean="0"/>
              <a:t>Read each statement below and if you agree, circle Y, if not circle N.</a:t>
            </a:r>
            <a:endParaRPr lang="en-US" dirty="0"/>
          </a:p>
        </p:txBody>
      </p:sp>
      <p:graphicFrame>
        <p:nvGraphicFramePr>
          <p:cNvPr id="6" name="Content Placeholder 7"/>
          <p:cNvGraphicFramePr>
            <a:graphicFrameLocks/>
          </p:cNvGraphicFramePr>
          <p:nvPr>
            <p:extLst>
              <p:ext uri="{D42A27DB-BD31-4B8C-83A1-F6EECF244321}">
                <p14:modId xmlns:p14="http://schemas.microsoft.com/office/powerpoint/2010/main" val="2644840494"/>
              </p:ext>
            </p:extLst>
          </p:nvPr>
        </p:nvGraphicFramePr>
        <p:xfrm>
          <a:off x="1100137" y="5445554"/>
          <a:ext cx="4724399" cy="3358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624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MSDS – 1994</a:t>
            </a:r>
          </a:p>
          <a:p>
            <a:pPr marL="57359" eaLnBrk="1" hangingPunct="1"/>
            <a:r>
              <a:rPr lang="en-US" sz="1600" dirty="0"/>
              <a:t>Specifies what information is required, but chemical manufacturer or importer can use whatever format or order of information they want.</a:t>
            </a:r>
          </a:p>
          <a:p>
            <a:pPr marL="57359" eaLnBrk="1" hangingPunct="1"/>
            <a:endParaRPr lang="en-US" sz="1800" dirty="0"/>
          </a:p>
          <a:p>
            <a:r>
              <a:rPr lang="en-US" sz="1800" b="1" dirty="0"/>
              <a:t>SDS – Current</a:t>
            </a:r>
          </a:p>
          <a:p>
            <a:pPr marL="57359" eaLnBrk="1" hangingPunct="1"/>
            <a:r>
              <a:rPr lang="en-US" sz="1600" dirty="0"/>
              <a:t>Mandates 16-section SDS headings, order of information, and what information is to be provided under the headings.</a:t>
            </a:r>
          </a:p>
          <a:p>
            <a:pPr marL="57359" eaLnBrk="1" hangingPunct="1"/>
            <a:r>
              <a:rPr lang="en-US" sz="1600" dirty="0"/>
              <a:t>OSHA will not enforce sections 12-15 this information is outside of its jurisdiction, however sections 12-15 must be listed on the SDS.</a:t>
            </a:r>
          </a:p>
          <a:p>
            <a:pPr marL="57359" eaLnBrk="1" hangingPunct="1"/>
            <a:endParaRPr lang="en-US" dirty="0" smtClean="0"/>
          </a:p>
          <a:p>
            <a:pPr marL="57359" eaLnBrk="1" hangingPunct="1"/>
            <a:endParaRPr lang="en-US" dirty="0" smtClean="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42</a:t>
            </a:fld>
            <a:endParaRPr lang="en-US" dirty="0"/>
          </a:p>
        </p:txBody>
      </p:sp>
    </p:spTree>
    <p:extLst>
      <p:ext uri="{BB962C8B-B14F-4D97-AF65-F5344CB8AC3E}">
        <p14:creationId xmlns:p14="http://schemas.microsoft.com/office/powerpoint/2010/main" val="2535103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SDSs now have a </a:t>
            </a:r>
            <a:r>
              <a:rPr lang="en-US" sz="1800" dirty="0">
                <a:solidFill>
                  <a:srgbClr val="000000"/>
                </a:solidFill>
              </a:rPr>
              <a:t>required sixteen section format.</a:t>
            </a:r>
            <a:endParaRPr lang="en-US" dirty="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43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51026110"/>
              </p:ext>
            </p:extLst>
          </p:nvPr>
        </p:nvGraphicFramePr>
        <p:xfrm>
          <a:off x="719139" y="4532544"/>
          <a:ext cx="5638800" cy="4409898"/>
        </p:xfrm>
        <a:graphic>
          <a:graphicData uri="http://schemas.openxmlformats.org/drawingml/2006/table">
            <a:tbl>
              <a:tblPr firstRow="1" bandRow="1">
                <a:tableStyleId>{5C22544A-7EE6-4342-B048-85BDC9FD1C3A}</a:tableStyleId>
              </a:tblPr>
              <a:tblGrid>
                <a:gridCol w="5638800"/>
              </a:tblGrid>
              <a:tr h="275619">
                <a:tc>
                  <a:txBody>
                    <a:bodyPr/>
                    <a:lstStyle/>
                    <a:p>
                      <a:r>
                        <a:rPr lang="en-US" sz="1200" b="1" dirty="0" smtClean="0"/>
                        <a:t>Section 1:  Identification of the Substance or mixture</a:t>
                      </a:r>
                      <a:r>
                        <a:rPr lang="en-US" sz="1200" b="1" baseline="0" dirty="0" smtClean="0"/>
                        <a:t> and of the supplier</a:t>
                      </a:r>
                      <a:endParaRPr lang="en-US" sz="1200" b="1" dirty="0"/>
                    </a:p>
                  </a:txBody>
                  <a:tcPr marL="91441" marR="91441" marT="45651" marB="45651">
                    <a:solidFill>
                      <a:schemeClr val="tx1"/>
                    </a:solidFill>
                  </a:tcPr>
                </a:tc>
              </a:tr>
              <a:tr h="275619">
                <a:tc>
                  <a:txBody>
                    <a:bodyPr/>
                    <a:lstStyle/>
                    <a:p>
                      <a:r>
                        <a:rPr lang="en-US" sz="1200" b="1" dirty="0" smtClean="0">
                          <a:solidFill>
                            <a:schemeClr val="tx1"/>
                          </a:solidFill>
                        </a:rPr>
                        <a:t>Section 2:  Hazard Identification</a:t>
                      </a:r>
                      <a:endParaRPr lang="en-US" sz="1200" b="1" dirty="0">
                        <a:solidFill>
                          <a:schemeClr val="tx1"/>
                        </a:solidFill>
                      </a:endParaRPr>
                    </a:p>
                  </a:txBody>
                  <a:tcPr marL="91441" marR="91441" marT="45651" marB="45651">
                    <a:solidFill>
                      <a:schemeClr val="bg1"/>
                    </a:solidFill>
                  </a:tcPr>
                </a:tc>
              </a:tr>
              <a:tr h="275619">
                <a:tc>
                  <a:txBody>
                    <a:bodyPr/>
                    <a:lstStyle/>
                    <a:p>
                      <a:pPr eaLnBrk="1" hangingPunct="1">
                        <a:buFontTx/>
                        <a:buNone/>
                      </a:pPr>
                      <a:r>
                        <a:rPr lang="en-US" sz="1200" b="1" dirty="0" smtClean="0">
                          <a:solidFill>
                            <a:schemeClr val="bg1"/>
                          </a:solidFill>
                        </a:rPr>
                        <a:t>Section 3:  Composition/information on ingredients Substance/Mixture</a:t>
                      </a:r>
                      <a:endParaRPr lang="en-US" sz="1200" b="1" dirty="0">
                        <a:solidFill>
                          <a:schemeClr val="bg1"/>
                        </a:solidFill>
                      </a:endParaRPr>
                    </a:p>
                  </a:txBody>
                  <a:tcPr marL="91441" marR="91441" marT="45651" marB="45651">
                    <a:solidFill>
                      <a:schemeClr val="tx2"/>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t>Section 4:  First aid measures </a:t>
                      </a:r>
                      <a:endParaRPr lang="en-US" sz="1200" dirty="0" smtClean="0"/>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bg1"/>
                          </a:solidFill>
                        </a:rPr>
                        <a:t>Section 5:  Firefighting measures</a:t>
                      </a:r>
                      <a:endParaRPr lang="en-US" sz="1200" dirty="0" smtClean="0">
                        <a:solidFill>
                          <a:schemeClr val="bg1"/>
                        </a:solidFill>
                      </a:endParaRPr>
                    </a:p>
                  </a:txBody>
                  <a:tcPr marL="91441" marR="91441" marT="45651" marB="45651">
                    <a:solidFill>
                      <a:schemeClr val="tx2"/>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t>Section 6: Accidental release measures</a:t>
                      </a:r>
                      <a:endParaRPr lang="en-US" sz="1200" dirty="0" smtClean="0"/>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bg1"/>
                          </a:solidFill>
                        </a:rPr>
                        <a:t>Section 7:  Handling and storage</a:t>
                      </a:r>
                      <a:endParaRPr lang="en-US" sz="1200" dirty="0" smtClean="0">
                        <a:solidFill>
                          <a:schemeClr val="bg1"/>
                        </a:solidFill>
                      </a:endParaRPr>
                    </a:p>
                  </a:txBody>
                  <a:tcPr marL="91441" marR="91441" marT="45651" marB="45651">
                    <a:solidFill>
                      <a:schemeClr val="tx2"/>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t>Section</a:t>
                      </a:r>
                      <a:r>
                        <a:rPr lang="en-US" sz="1200" b="1" baseline="0" dirty="0" smtClean="0"/>
                        <a:t> </a:t>
                      </a:r>
                      <a:r>
                        <a:rPr lang="en-US" sz="1200" b="1" dirty="0" smtClean="0"/>
                        <a:t>8:  Exposure controls/personal protection</a:t>
                      </a:r>
                      <a:r>
                        <a:rPr lang="en-US" sz="1200" dirty="0" smtClean="0"/>
                        <a:t>.</a:t>
                      </a: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bg1"/>
                          </a:solidFill>
                        </a:rPr>
                        <a:t>Section 9:  Physical and chemical properties</a:t>
                      </a:r>
                      <a:endParaRPr lang="en-US" sz="1200" dirty="0" smtClean="0">
                        <a:solidFill>
                          <a:schemeClr val="bg1"/>
                        </a:solidFill>
                      </a:endParaRPr>
                    </a:p>
                  </a:txBody>
                  <a:tcPr marL="91441" marR="91441" marT="45651" marB="45651">
                    <a:solidFill>
                      <a:schemeClr val="tx2"/>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t>Section 10:  Stability and reactivity</a:t>
                      </a:r>
                      <a:endParaRPr lang="en-US" sz="1200" dirty="0" smtClean="0"/>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bg1"/>
                          </a:solidFill>
                        </a:rPr>
                        <a:t>Section 11:  Toxicological </a:t>
                      </a:r>
                    </a:p>
                  </a:txBody>
                  <a:tcPr marL="91441" marR="91441" marT="45651" marB="45651">
                    <a:solidFill>
                      <a:schemeClr val="tx2"/>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t>Section 12:  </a:t>
                      </a:r>
                      <a:r>
                        <a:rPr lang="en-US" sz="1200" i="1" dirty="0" smtClean="0"/>
                        <a:t>Ecological information (non mandatory)</a:t>
                      </a: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bg1"/>
                          </a:solidFill>
                        </a:rPr>
                        <a:t>Section 13:  </a:t>
                      </a:r>
                      <a:r>
                        <a:rPr lang="en-US" sz="1200" i="1" dirty="0" smtClean="0">
                          <a:solidFill>
                            <a:schemeClr val="bg1"/>
                          </a:solidFill>
                        </a:rPr>
                        <a:t>Disposal considerations (non mandatory)</a:t>
                      </a:r>
                    </a:p>
                  </a:txBody>
                  <a:tcPr marL="91441" marR="91441" marT="45651" marB="45651">
                    <a:solidFill>
                      <a:schemeClr val="tx2"/>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t>Section 14:  </a:t>
                      </a:r>
                      <a:r>
                        <a:rPr lang="en-US" sz="1200" i="1" dirty="0" smtClean="0"/>
                        <a:t>Transport information (non mandatory)</a:t>
                      </a: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bg1"/>
                          </a:solidFill>
                        </a:rPr>
                        <a:t>Section 15:  </a:t>
                      </a:r>
                      <a:r>
                        <a:rPr lang="en-US" sz="1200" i="1" dirty="0" smtClean="0">
                          <a:solidFill>
                            <a:schemeClr val="bg1"/>
                          </a:solidFill>
                        </a:rPr>
                        <a:t>Regulatory information (non mandatory)</a:t>
                      </a:r>
                    </a:p>
                  </a:txBody>
                  <a:tcPr marL="91441" marR="91441" marT="45651" marB="45651">
                    <a:solidFill>
                      <a:schemeClr val="tx2"/>
                    </a:solidFill>
                  </a:tcPr>
                </a:tc>
              </a:tr>
              <a:tr h="275619">
                <a:tc>
                  <a:txBody>
                    <a:bodyPr/>
                    <a:lstStyle/>
                    <a:p>
                      <a:pPr eaLnBrk="1" hangingPunct="1">
                        <a:buFontTx/>
                        <a:buNone/>
                      </a:pPr>
                      <a:r>
                        <a:rPr lang="en-US" sz="1200" b="1" dirty="0" smtClean="0">
                          <a:solidFill>
                            <a:schemeClr val="tx1"/>
                          </a:solidFill>
                        </a:rPr>
                        <a:t>Section 16:  </a:t>
                      </a:r>
                      <a:r>
                        <a:rPr lang="en-US" sz="1200" b="1" dirty="0" smtClean="0"/>
                        <a:t>Other information including information on preparation and SDS revision</a:t>
                      </a:r>
                    </a:p>
                  </a:txBody>
                  <a:tcPr marL="91441" marR="91441" marT="45651" marB="45651">
                    <a:solidFill>
                      <a:schemeClr val="bg1"/>
                    </a:solidFill>
                  </a:tcPr>
                </a:tc>
              </a:tr>
            </a:tbl>
          </a:graphicData>
        </a:graphic>
      </p:graphicFrame>
    </p:spTree>
    <p:extLst>
      <p:ext uri="{BB962C8B-B14F-4D97-AF65-F5344CB8AC3E}">
        <p14:creationId xmlns:p14="http://schemas.microsoft.com/office/powerpoint/2010/main" val="2613191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SDSs now have a </a:t>
            </a:r>
            <a:r>
              <a:rPr lang="en-US" sz="1800" dirty="0">
                <a:solidFill>
                  <a:srgbClr val="000000"/>
                </a:solidFill>
              </a:rPr>
              <a:t>required sixteen section format.</a:t>
            </a:r>
            <a:endParaRPr lang="en-US" dirty="0"/>
          </a:p>
        </p:txBody>
      </p:sp>
      <p:sp>
        <p:nvSpPr>
          <p:cNvPr id="4" name="Slide Number Placeholder 3"/>
          <p:cNvSpPr>
            <a:spLocks noGrp="1"/>
          </p:cNvSpPr>
          <p:nvPr>
            <p:ph type="sldNum" sz="quarter" idx="10"/>
          </p:nvPr>
        </p:nvSpPr>
        <p:spPr/>
        <p:txBody>
          <a:bodyPr/>
          <a:lstStyle/>
          <a:p>
            <a:pPr>
              <a:defRPr/>
            </a:pPr>
            <a:fld id="{F1E5EAE7-55D8-4A56-996F-31593AF552F0}" type="slidenum">
              <a:rPr lang="en-US" smtClean="0"/>
              <a:pPr>
                <a:defRPr/>
              </a:pPr>
              <a:t>44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24950808"/>
              </p:ext>
            </p:extLst>
          </p:nvPr>
        </p:nvGraphicFramePr>
        <p:xfrm>
          <a:off x="719139" y="4532544"/>
          <a:ext cx="5638800" cy="4409898"/>
        </p:xfrm>
        <a:graphic>
          <a:graphicData uri="http://schemas.openxmlformats.org/drawingml/2006/table">
            <a:tbl>
              <a:tblPr firstRow="1" bandRow="1">
                <a:tableStyleId>{5C22544A-7EE6-4342-B048-85BDC9FD1C3A}</a:tableStyleId>
              </a:tblPr>
              <a:tblGrid>
                <a:gridCol w="5638800"/>
              </a:tblGrid>
              <a:tr h="275619">
                <a:tc>
                  <a:txBody>
                    <a:bodyPr/>
                    <a:lstStyle/>
                    <a:p>
                      <a:r>
                        <a:rPr lang="en-US" sz="1200" b="1" dirty="0" smtClean="0">
                          <a:solidFill>
                            <a:schemeClr val="tx1"/>
                          </a:solidFill>
                        </a:rPr>
                        <a:t>Section 1: ________________________________________________</a:t>
                      </a:r>
                      <a:endParaRPr lang="en-US" sz="1200" b="1" dirty="0">
                        <a:solidFill>
                          <a:schemeClr val="tx1"/>
                        </a:solidFill>
                      </a:endParaRPr>
                    </a:p>
                  </a:txBody>
                  <a:tcPr marL="91441" marR="91441" marT="45651" marB="45651">
                    <a:solidFill>
                      <a:schemeClr val="bg1"/>
                    </a:solidFill>
                  </a:tcPr>
                </a:tc>
              </a:tr>
              <a:tr h="2756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2: ________________________________________________</a:t>
                      </a:r>
                      <a:endParaRPr lang="en-US" sz="1200" dirty="0" smtClean="0">
                        <a:solidFill>
                          <a:schemeClr val="tx1"/>
                        </a:solidFill>
                      </a:endParaRPr>
                    </a:p>
                  </a:txBody>
                  <a:tcPr marL="91441" marR="91441" marT="45651" marB="45651">
                    <a:solidFill>
                      <a:schemeClr val="bg1"/>
                    </a:solidFill>
                  </a:tcPr>
                </a:tc>
              </a:tr>
              <a:tr h="275619">
                <a:tc>
                  <a:txBody>
                    <a:bodyPr/>
                    <a:lstStyle/>
                    <a:p>
                      <a:pPr eaLnBrk="1" hangingPunct="1">
                        <a:buFontTx/>
                        <a:buNone/>
                      </a:pPr>
                      <a:r>
                        <a:rPr lang="en-US" sz="1200" b="1" dirty="0" smtClean="0">
                          <a:solidFill>
                            <a:schemeClr val="tx1"/>
                          </a:solidFill>
                        </a:rPr>
                        <a:t>Section 3: ________________________________________________</a:t>
                      </a:r>
                      <a:endParaRPr lang="en-US" sz="1200" b="1" dirty="0">
                        <a:solidFill>
                          <a:schemeClr val="tx1"/>
                        </a:solidFill>
                      </a:endParaRP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4: ________________________________________________</a:t>
                      </a:r>
                      <a:endParaRPr lang="en-US" sz="1200" dirty="0" smtClean="0">
                        <a:solidFill>
                          <a:schemeClr val="tx1"/>
                        </a:solidFill>
                      </a:endParaRP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5: ________________________________________________</a:t>
                      </a:r>
                      <a:endParaRPr lang="en-US" sz="1200" dirty="0" smtClean="0">
                        <a:solidFill>
                          <a:schemeClr val="tx1"/>
                        </a:solidFill>
                      </a:endParaRPr>
                    </a:p>
                  </a:txBody>
                  <a:tcPr marL="91441" marR="91441" marT="45651" marB="45651">
                    <a:solidFill>
                      <a:schemeClr val="bg1"/>
                    </a:solidFill>
                  </a:tcPr>
                </a:tc>
              </a:tr>
              <a:tr h="2756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6: ________________________________________________</a:t>
                      </a:r>
                      <a:endParaRPr lang="en-US" sz="1200" dirty="0" smtClean="0">
                        <a:solidFill>
                          <a:schemeClr val="tx1"/>
                        </a:solidFill>
                      </a:endParaRPr>
                    </a:p>
                  </a:txBody>
                  <a:tcPr marL="91441" marR="91441" marT="45651" marB="45651">
                    <a:solidFill>
                      <a:schemeClr val="bg1"/>
                    </a:solidFill>
                  </a:tcPr>
                </a:tc>
              </a:tr>
              <a:tr h="2756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7: ________________________________________________</a:t>
                      </a:r>
                      <a:endParaRPr lang="en-US" sz="1200" dirty="0" smtClean="0">
                        <a:solidFill>
                          <a:schemeClr val="tx1"/>
                        </a:solidFill>
                      </a:endParaRPr>
                    </a:p>
                  </a:txBody>
                  <a:tcPr marL="91441" marR="91441" marT="45651" marB="45651">
                    <a:solidFill>
                      <a:schemeClr val="bg1"/>
                    </a:solidFill>
                  </a:tcPr>
                </a:tc>
              </a:tr>
              <a:tr h="2756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a:t>
                      </a:r>
                      <a:r>
                        <a:rPr lang="en-US" sz="1200" b="1" baseline="0" dirty="0" smtClean="0">
                          <a:solidFill>
                            <a:schemeClr val="tx1"/>
                          </a:solidFill>
                        </a:rPr>
                        <a:t> </a:t>
                      </a:r>
                      <a:r>
                        <a:rPr lang="en-US" sz="1200" b="1" dirty="0" smtClean="0">
                          <a:solidFill>
                            <a:schemeClr val="tx1"/>
                          </a:solidFill>
                        </a:rPr>
                        <a:t>8: ________________________________________________</a:t>
                      </a:r>
                      <a:endParaRPr lang="en-US" sz="1200" dirty="0" smtClean="0">
                        <a:solidFill>
                          <a:schemeClr val="tx1"/>
                        </a:solidFill>
                      </a:endParaRPr>
                    </a:p>
                  </a:txBody>
                  <a:tcPr marL="91441" marR="91441" marT="45651" marB="45651">
                    <a:solidFill>
                      <a:schemeClr val="bg1"/>
                    </a:solidFill>
                  </a:tcPr>
                </a:tc>
              </a:tr>
              <a:tr h="2756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9: ________________________________________________</a:t>
                      </a:r>
                      <a:endParaRPr lang="en-US" sz="1200" dirty="0" smtClean="0">
                        <a:solidFill>
                          <a:schemeClr val="tx1"/>
                        </a:solidFill>
                      </a:endParaRP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10: ________________________________________________</a:t>
                      </a:r>
                      <a:endParaRPr lang="en-US" sz="1200" dirty="0" smtClean="0">
                        <a:solidFill>
                          <a:schemeClr val="tx1"/>
                        </a:solidFill>
                      </a:endParaRPr>
                    </a:p>
                  </a:txBody>
                  <a:tcPr marL="91441" marR="91441" marT="45651" marB="45651">
                    <a:solidFill>
                      <a:schemeClr val="bg1"/>
                    </a:solidFill>
                  </a:tcPr>
                </a:tc>
              </a:tr>
              <a:tr h="2756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11: ________________________________________________</a:t>
                      </a: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12: ________________________________________________</a:t>
                      </a:r>
                      <a:endParaRPr lang="en-US" sz="1200" i="1" dirty="0" smtClean="0">
                        <a:solidFill>
                          <a:schemeClr val="tx1"/>
                        </a:solidFill>
                      </a:endParaRP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13: ________________________________________________</a:t>
                      </a:r>
                      <a:endParaRPr lang="en-US" sz="1200" i="1" dirty="0" smtClean="0">
                        <a:solidFill>
                          <a:schemeClr val="tx1"/>
                        </a:solidFill>
                      </a:endParaRP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14: ________________________________________________</a:t>
                      </a:r>
                      <a:endParaRPr lang="en-US" sz="1200" i="1" dirty="0" smtClean="0">
                        <a:solidFill>
                          <a:schemeClr val="tx1"/>
                        </a:solidFill>
                      </a:endParaRPr>
                    </a:p>
                  </a:txBody>
                  <a:tcPr marL="91441" marR="91441" marT="45651" marB="45651">
                    <a:solidFill>
                      <a:schemeClr val="bg1"/>
                    </a:solidFill>
                  </a:tcPr>
                </a:tc>
              </a:tr>
              <a:tr h="275619">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rPr>
                        <a:t>Section 15: ________________________________________________</a:t>
                      </a:r>
                      <a:endParaRPr lang="en-US" sz="1200" i="1" dirty="0" smtClean="0">
                        <a:solidFill>
                          <a:schemeClr val="tx1"/>
                        </a:solidFill>
                      </a:endParaRPr>
                    </a:p>
                  </a:txBody>
                  <a:tcPr marL="91441" marR="91441" marT="45651" marB="45651">
                    <a:solidFill>
                      <a:schemeClr val="bg1"/>
                    </a:solidFill>
                  </a:tcPr>
                </a:tc>
              </a:tr>
              <a:tr h="275619">
                <a:tc>
                  <a:txBody>
                    <a:bodyPr/>
                    <a:lstStyle/>
                    <a:p>
                      <a:pPr eaLnBrk="1" hangingPunct="1">
                        <a:buFontTx/>
                        <a:buNone/>
                      </a:pPr>
                      <a:r>
                        <a:rPr lang="en-US" sz="1200" b="1" dirty="0" smtClean="0">
                          <a:solidFill>
                            <a:schemeClr val="tx1"/>
                          </a:solidFill>
                        </a:rPr>
                        <a:t>Section 16: ________________________________________________</a:t>
                      </a:r>
                    </a:p>
                  </a:txBody>
                  <a:tcPr marL="91441" marR="91441" marT="45651" marB="45651">
                    <a:solidFill>
                      <a:schemeClr val="bg1"/>
                    </a:solidFill>
                  </a:tcPr>
                </a:tc>
              </a:tr>
            </a:tbl>
          </a:graphicData>
        </a:graphic>
      </p:graphicFrame>
    </p:spTree>
    <p:extLst>
      <p:ext uri="{BB962C8B-B14F-4D97-AF65-F5344CB8AC3E}">
        <p14:creationId xmlns:p14="http://schemas.microsoft.com/office/powerpoint/2010/main" val="1869393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xfrm>
            <a:off x="707708" y="4450478"/>
            <a:ext cx="5661660" cy="4042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Section 4.0 </a:t>
            </a:r>
            <a:r>
              <a:rPr lang="en-US" b="1" dirty="0"/>
              <a:t>  </a:t>
            </a:r>
            <a:r>
              <a:rPr lang="en-US" b="1" dirty="0" smtClean="0"/>
              <a:t>First Aid Measures</a:t>
            </a:r>
            <a:endParaRPr lang="en-US" b="1" dirty="0"/>
          </a:p>
          <a:p>
            <a:r>
              <a:rPr lang="en-US" sz="1100" b="1" dirty="0"/>
              <a:t>4.1  PRODUCT SPECIFIC HAZARDS:</a:t>
            </a:r>
            <a:r>
              <a:rPr lang="en-US" sz="1100" dirty="0"/>
              <a:t>  Highly Flammable liquid and vapor, May be fatal if swallowed, May cause serious eye and skin irritation.</a:t>
            </a:r>
          </a:p>
          <a:p>
            <a:endParaRPr lang="en-US" sz="1100" b="1" dirty="0"/>
          </a:p>
          <a:p>
            <a:r>
              <a:rPr lang="en-US" sz="1100" b="1" dirty="0"/>
              <a:t>4.2  GENERAL ADVICE:  </a:t>
            </a:r>
            <a:r>
              <a:rPr lang="en-US" sz="1100" dirty="0"/>
              <a:t>Where there is potential for exposure, restrict access to authorized persons; provide specific activity training to operators to minimize exposures.  Take care to self-protect by avoiding becoming contaminated.  Use adequate respiratory protection.  Move contaminated patients(s) out of dangerous area.  Take off all contaminated clothing and shoes.  Seek medical assistance-show the safety data sheet or label of possible.</a:t>
            </a:r>
          </a:p>
          <a:p>
            <a:endParaRPr lang="en-US" sz="1100" dirty="0"/>
          </a:p>
          <a:p>
            <a:r>
              <a:rPr lang="en-US" sz="1100" b="1" dirty="0"/>
              <a:t>4.3  DESCRIPTION OF FIRST AID MEASURES:  </a:t>
            </a:r>
          </a:p>
          <a:p>
            <a:r>
              <a:rPr lang="en-US" sz="1100" b="1" dirty="0"/>
              <a:t>Eyes:  </a:t>
            </a:r>
            <a:r>
              <a:rPr lang="en-US" sz="1100" dirty="0"/>
              <a:t> In case of contact, immediately flush eyes with plenty of water for at least 15 minutes. Get medical aid. </a:t>
            </a:r>
            <a:br>
              <a:rPr lang="en-US" sz="1100" dirty="0"/>
            </a:br>
            <a:r>
              <a:rPr lang="en-US" sz="1100" b="1" dirty="0"/>
              <a:t>Skin:</a:t>
            </a:r>
            <a:r>
              <a:rPr lang="en-US" sz="1100" dirty="0"/>
              <a:t> In case of contact, flush skin with plenty of water. Remove contaminated clothing and shoes. Get medical aid if irritation develops and persists. Wash clothing before reuse. </a:t>
            </a:r>
            <a:br>
              <a:rPr lang="en-US" sz="1100" dirty="0"/>
            </a:br>
            <a:r>
              <a:rPr lang="en-US" sz="1100" b="1" dirty="0"/>
              <a:t>Ingestion:</a:t>
            </a:r>
            <a:r>
              <a:rPr lang="en-US" sz="1100" dirty="0"/>
              <a:t> Potential for aspiration if swallowed. Get medical aid immediately. Do not induce vomiting unless directed to do so by medical personnel. Never give anything by mouth to an unconscious person. If vomiting occurs naturally, have victim lean forward. </a:t>
            </a:r>
            <a:br>
              <a:rPr lang="en-US" sz="1100" dirty="0"/>
            </a:br>
            <a:r>
              <a:rPr lang="en-US" sz="1100" b="1" dirty="0"/>
              <a:t>Inhalation:</a:t>
            </a:r>
            <a:r>
              <a:rPr lang="en-US" sz="1100" dirty="0"/>
              <a:t> If inhaled, remove to fresh air. If not breathing, give artificial respiration. If breathing is difficult, give oxygen. Get medical aid. </a:t>
            </a:r>
            <a:br>
              <a:rPr lang="en-US" sz="1100" dirty="0"/>
            </a:br>
            <a:endParaRPr lang="en-US" sz="1100" dirty="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6989" indent="-294995" eaLnBrk="0" hangingPunct="0">
              <a:defRPr>
                <a:solidFill>
                  <a:schemeClr val="tx1"/>
                </a:solidFill>
                <a:latin typeface="Arial" charset="0"/>
              </a:defRPr>
            </a:lvl2pPr>
            <a:lvl3pPr marL="1179983" indent="-235996" eaLnBrk="0" hangingPunct="0">
              <a:defRPr>
                <a:solidFill>
                  <a:schemeClr val="tx1"/>
                </a:solidFill>
                <a:latin typeface="Arial" charset="0"/>
              </a:defRPr>
            </a:lvl3pPr>
            <a:lvl4pPr marL="1651976" indent="-235996" eaLnBrk="0" hangingPunct="0">
              <a:defRPr>
                <a:solidFill>
                  <a:schemeClr val="tx1"/>
                </a:solidFill>
                <a:latin typeface="Arial" charset="0"/>
              </a:defRPr>
            </a:lvl4pPr>
            <a:lvl5pPr marL="2123970" indent="-235996" eaLnBrk="0" hangingPunct="0">
              <a:defRPr>
                <a:solidFill>
                  <a:schemeClr val="tx1"/>
                </a:solidFill>
                <a:latin typeface="Arial" charset="0"/>
              </a:defRPr>
            </a:lvl5pPr>
            <a:lvl6pPr marL="2595964" indent="-235996" eaLnBrk="0" fontAlgn="base" hangingPunct="0">
              <a:spcBef>
                <a:spcPct val="0"/>
              </a:spcBef>
              <a:spcAft>
                <a:spcPct val="0"/>
              </a:spcAft>
              <a:defRPr>
                <a:solidFill>
                  <a:schemeClr val="tx1"/>
                </a:solidFill>
                <a:latin typeface="Arial" charset="0"/>
              </a:defRPr>
            </a:lvl6pPr>
            <a:lvl7pPr marL="3067956" indent="-235996" eaLnBrk="0" fontAlgn="base" hangingPunct="0">
              <a:spcBef>
                <a:spcPct val="0"/>
              </a:spcBef>
              <a:spcAft>
                <a:spcPct val="0"/>
              </a:spcAft>
              <a:defRPr>
                <a:solidFill>
                  <a:schemeClr val="tx1"/>
                </a:solidFill>
                <a:latin typeface="Arial" charset="0"/>
              </a:defRPr>
            </a:lvl7pPr>
            <a:lvl8pPr marL="3539949" indent="-235996" eaLnBrk="0" fontAlgn="base" hangingPunct="0">
              <a:spcBef>
                <a:spcPct val="0"/>
              </a:spcBef>
              <a:spcAft>
                <a:spcPct val="0"/>
              </a:spcAft>
              <a:defRPr>
                <a:solidFill>
                  <a:schemeClr val="tx1"/>
                </a:solidFill>
                <a:latin typeface="Arial" charset="0"/>
              </a:defRPr>
            </a:lvl8pPr>
            <a:lvl9pPr marL="4011943" indent="-235996" eaLnBrk="0" fontAlgn="base" hangingPunct="0">
              <a:spcBef>
                <a:spcPct val="0"/>
              </a:spcBef>
              <a:spcAft>
                <a:spcPct val="0"/>
              </a:spcAft>
              <a:defRPr>
                <a:solidFill>
                  <a:schemeClr val="tx1"/>
                </a:solidFill>
                <a:latin typeface="Arial" charset="0"/>
              </a:defRPr>
            </a:lvl9pPr>
          </a:lstStyle>
          <a:p>
            <a:pPr eaLnBrk="1" hangingPunct="1"/>
            <a:fld id="{D4F39003-D2BF-4CE3-B755-74705008341E}" type="slidenum">
              <a:rPr lang="en-US" smtClean="0"/>
              <a:pPr eaLnBrk="1" hangingPunct="1"/>
              <a:t>45</a:t>
            </a:fld>
            <a:endParaRPr lang="en-US" dirty="0" smtClean="0"/>
          </a:p>
        </p:txBody>
      </p:sp>
    </p:spTree>
    <p:extLst>
      <p:ext uri="{BB962C8B-B14F-4D97-AF65-F5344CB8AC3E}">
        <p14:creationId xmlns:p14="http://schemas.microsoft.com/office/powerpoint/2010/main" val="21726212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ctr" hangingPunct="1"/>
            <a:endParaRPr lang="en-US"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408" eaLnBrk="0" hangingPunct="0">
              <a:defRPr>
                <a:solidFill>
                  <a:schemeClr val="tx1"/>
                </a:solidFill>
                <a:latin typeface="Arial" charset="0"/>
              </a:defRPr>
            </a:lvl1pPr>
            <a:lvl2pPr marL="752672" indent="-289490" defTabSz="934408" eaLnBrk="0" hangingPunct="0">
              <a:defRPr>
                <a:solidFill>
                  <a:schemeClr val="tx1"/>
                </a:solidFill>
                <a:latin typeface="Arial" charset="0"/>
              </a:defRPr>
            </a:lvl2pPr>
            <a:lvl3pPr marL="1157957" indent="-231592" defTabSz="934408" eaLnBrk="0" hangingPunct="0">
              <a:defRPr>
                <a:solidFill>
                  <a:schemeClr val="tx1"/>
                </a:solidFill>
                <a:latin typeface="Arial" charset="0"/>
              </a:defRPr>
            </a:lvl3pPr>
            <a:lvl4pPr marL="1621141" indent="-231592" defTabSz="934408" eaLnBrk="0" hangingPunct="0">
              <a:defRPr>
                <a:solidFill>
                  <a:schemeClr val="tx1"/>
                </a:solidFill>
                <a:latin typeface="Arial" charset="0"/>
              </a:defRPr>
            </a:lvl4pPr>
            <a:lvl5pPr marL="2084324" indent="-231592" defTabSz="934408" eaLnBrk="0" hangingPunct="0">
              <a:defRPr>
                <a:solidFill>
                  <a:schemeClr val="tx1"/>
                </a:solidFill>
                <a:latin typeface="Arial" charset="0"/>
              </a:defRPr>
            </a:lvl5pPr>
            <a:lvl6pPr marL="2547505" indent="-231592" defTabSz="934408" eaLnBrk="0" fontAlgn="base" hangingPunct="0">
              <a:spcBef>
                <a:spcPct val="0"/>
              </a:spcBef>
              <a:spcAft>
                <a:spcPct val="0"/>
              </a:spcAft>
              <a:defRPr>
                <a:solidFill>
                  <a:schemeClr val="tx1"/>
                </a:solidFill>
                <a:latin typeface="Arial" charset="0"/>
              </a:defRPr>
            </a:lvl6pPr>
            <a:lvl7pPr marL="3010690" indent="-231592" defTabSz="934408" eaLnBrk="0" fontAlgn="base" hangingPunct="0">
              <a:spcBef>
                <a:spcPct val="0"/>
              </a:spcBef>
              <a:spcAft>
                <a:spcPct val="0"/>
              </a:spcAft>
              <a:defRPr>
                <a:solidFill>
                  <a:schemeClr val="tx1"/>
                </a:solidFill>
                <a:latin typeface="Arial" charset="0"/>
              </a:defRPr>
            </a:lvl7pPr>
            <a:lvl8pPr marL="3473873" indent="-231592" defTabSz="934408" eaLnBrk="0" fontAlgn="base" hangingPunct="0">
              <a:spcBef>
                <a:spcPct val="0"/>
              </a:spcBef>
              <a:spcAft>
                <a:spcPct val="0"/>
              </a:spcAft>
              <a:defRPr>
                <a:solidFill>
                  <a:schemeClr val="tx1"/>
                </a:solidFill>
                <a:latin typeface="Arial" charset="0"/>
              </a:defRPr>
            </a:lvl8pPr>
            <a:lvl9pPr marL="3937055" indent="-231592" defTabSz="934408" eaLnBrk="0" fontAlgn="base" hangingPunct="0">
              <a:spcBef>
                <a:spcPct val="0"/>
              </a:spcBef>
              <a:spcAft>
                <a:spcPct val="0"/>
              </a:spcAft>
              <a:defRPr>
                <a:solidFill>
                  <a:schemeClr val="tx1"/>
                </a:solidFill>
                <a:latin typeface="Arial" charset="0"/>
              </a:defRPr>
            </a:lvl9pPr>
          </a:lstStyle>
          <a:p>
            <a:pPr eaLnBrk="1" hangingPunct="1"/>
            <a:fld id="{E42CF4D7-93C2-40B4-A744-CFA1227D9C32}" type="slidenum">
              <a:rPr lang="en-US" smtClean="0"/>
              <a:pPr eaLnBrk="1" hangingPunct="1"/>
              <a:t>46</a:t>
            </a:fld>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01" y="4456461"/>
            <a:ext cx="5635054" cy="418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374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6989" indent="-294995" eaLnBrk="0" hangingPunct="0">
              <a:defRPr>
                <a:solidFill>
                  <a:schemeClr val="tx1"/>
                </a:solidFill>
                <a:latin typeface="Arial" charset="0"/>
              </a:defRPr>
            </a:lvl2pPr>
            <a:lvl3pPr marL="1179983" indent="-235996" eaLnBrk="0" hangingPunct="0">
              <a:defRPr>
                <a:solidFill>
                  <a:schemeClr val="tx1"/>
                </a:solidFill>
                <a:latin typeface="Arial" charset="0"/>
              </a:defRPr>
            </a:lvl3pPr>
            <a:lvl4pPr marL="1651976" indent="-235996" eaLnBrk="0" hangingPunct="0">
              <a:defRPr>
                <a:solidFill>
                  <a:schemeClr val="tx1"/>
                </a:solidFill>
                <a:latin typeface="Arial" charset="0"/>
              </a:defRPr>
            </a:lvl4pPr>
            <a:lvl5pPr marL="2123970" indent="-235996" eaLnBrk="0" hangingPunct="0">
              <a:defRPr>
                <a:solidFill>
                  <a:schemeClr val="tx1"/>
                </a:solidFill>
                <a:latin typeface="Arial" charset="0"/>
              </a:defRPr>
            </a:lvl5pPr>
            <a:lvl6pPr marL="2595964" indent="-235996" eaLnBrk="0" fontAlgn="base" hangingPunct="0">
              <a:spcBef>
                <a:spcPct val="0"/>
              </a:spcBef>
              <a:spcAft>
                <a:spcPct val="0"/>
              </a:spcAft>
              <a:defRPr>
                <a:solidFill>
                  <a:schemeClr val="tx1"/>
                </a:solidFill>
                <a:latin typeface="Arial" charset="0"/>
              </a:defRPr>
            </a:lvl6pPr>
            <a:lvl7pPr marL="3067956" indent="-235996" eaLnBrk="0" fontAlgn="base" hangingPunct="0">
              <a:spcBef>
                <a:spcPct val="0"/>
              </a:spcBef>
              <a:spcAft>
                <a:spcPct val="0"/>
              </a:spcAft>
              <a:defRPr>
                <a:solidFill>
                  <a:schemeClr val="tx1"/>
                </a:solidFill>
                <a:latin typeface="Arial" charset="0"/>
              </a:defRPr>
            </a:lvl7pPr>
            <a:lvl8pPr marL="3539949" indent="-235996" eaLnBrk="0" fontAlgn="base" hangingPunct="0">
              <a:spcBef>
                <a:spcPct val="0"/>
              </a:spcBef>
              <a:spcAft>
                <a:spcPct val="0"/>
              </a:spcAft>
              <a:defRPr>
                <a:solidFill>
                  <a:schemeClr val="tx1"/>
                </a:solidFill>
                <a:latin typeface="Arial" charset="0"/>
              </a:defRPr>
            </a:lvl8pPr>
            <a:lvl9pPr marL="4011943" indent="-235996" eaLnBrk="0" fontAlgn="base" hangingPunct="0">
              <a:spcBef>
                <a:spcPct val="0"/>
              </a:spcBef>
              <a:spcAft>
                <a:spcPct val="0"/>
              </a:spcAft>
              <a:defRPr>
                <a:solidFill>
                  <a:schemeClr val="tx1"/>
                </a:solidFill>
                <a:latin typeface="Arial" charset="0"/>
              </a:defRPr>
            </a:lvl9pPr>
          </a:lstStyle>
          <a:p>
            <a:pPr eaLnBrk="1" hangingPunct="1"/>
            <a:fld id="{1EC281F6-AAAA-40B0-B5D1-CAFAB7ECD76A}" type="slidenum">
              <a:rPr lang="en-US" smtClean="0"/>
              <a:pPr eaLnBrk="1" hangingPunct="1"/>
              <a:t>47</a:t>
            </a:fld>
            <a:endParaRPr lang="en-US" dirty="0" smtClean="0"/>
          </a:p>
        </p:txBody>
      </p:sp>
      <p:sp>
        <p:nvSpPr>
          <p:cNvPr id="653316" name="Rectangle 2"/>
          <p:cNvSpPr>
            <a:spLocks noGrp="1" noRot="1" noChangeAspect="1" noChangeArrowheads="1" noTextEdit="1"/>
          </p:cNvSpPr>
          <p:nvPr>
            <p:ph type="sldImg"/>
          </p:nvPr>
        </p:nvSpPr>
        <p:spPr>
          <a:xfrm>
            <a:off x="1254125" y="746125"/>
            <a:ext cx="4568825" cy="3427413"/>
          </a:xfrm>
          <a:ln/>
        </p:spPr>
      </p:sp>
      <p:sp>
        <p:nvSpPr>
          <p:cNvPr id="653317" name="Rectangle 3"/>
          <p:cNvSpPr>
            <a:spLocks noGrp="1" noChangeArrowheads="1"/>
          </p:cNvSpPr>
          <p:nvPr>
            <p:ph type="body" idx="1"/>
          </p:nvPr>
        </p:nvSpPr>
        <p:spPr>
          <a:xfrm>
            <a:off x="943610" y="4448853"/>
            <a:ext cx="5504393" cy="437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Host Yard Rules!</a:t>
            </a:r>
          </a:p>
          <a:p>
            <a:endParaRPr lang="en-US" b="1" dirty="0" smtClean="0"/>
          </a:p>
          <a:p>
            <a:r>
              <a:rPr lang="en-US" dirty="0" smtClean="0"/>
              <a:t>When working at a host yard you must:</a:t>
            </a:r>
          </a:p>
          <a:p>
            <a:endParaRPr lang="en-US" dirty="0" smtClean="0"/>
          </a:p>
          <a:p>
            <a:pPr>
              <a:buFontTx/>
              <a:buChar char="•"/>
            </a:pPr>
            <a:r>
              <a:rPr lang="en-US" dirty="0" smtClean="0"/>
              <a:t> Notify the host yard and get approval to bring hazardous materials into the yard. (this includes all Volatile Organic Compounds, like paints and solvents)</a:t>
            </a:r>
          </a:p>
          <a:p>
            <a:pPr>
              <a:buFontTx/>
              <a:buChar char="•"/>
            </a:pPr>
            <a:endParaRPr lang="en-US" dirty="0" smtClean="0"/>
          </a:p>
          <a:p>
            <a:pPr>
              <a:buFontTx/>
              <a:buChar char="•"/>
            </a:pPr>
            <a:r>
              <a:rPr lang="en-US" dirty="0" smtClean="0"/>
              <a:t> Provide the host yard with the SDS</a:t>
            </a:r>
          </a:p>
          <a:p>
            <a:pPr>
              <a:buFontTx/>
              <a:buChar char="•"/>
            </a:pPr>
            <a:endParaRPr lang="en-US" dirty="0" smtClean="0"/>
          </a:p>
          <a:p>
            <a:pPr>
              <a:buFontTx/>
              <a:buChar char="•"/>
            </a:pPr>
            <a:r>
              <a:rPr lang="en-US" dirty="0" smtClean="0"/>
              <a:t> Be sure all materials/chemicals are properly labeled</a:t>
            </a:r>
          </a:p>
          <a:p>
            <a:pPr>
              <a:buFontTx/>
              <a:buChar char="•"/>
            </a:pPr>
            <a:endParaRPr lang="en-US" dirty="0" smtClean="0"/>
          </a:p>
          <a:p>
            <a:pPr>
              <a:buFontTx/>
              <a:buChar char="•"/>
            </a:pPr>
            <a:r>
              <a:rPr lang="en-US" dirty="0" smtClean="0"/>
              <a:t> If you do not provide the host yard with the SDS and/or if your hazardous materials are not properly labeled, you will not be allowed entry </a:t>
            </a:r>
          </a:p>
          <a:p>
            <a:pPr>
              <a:buFontTx/>
              <a:buChar char="•"/>
            </a:pPr>
            <a:endParaRPr lang="en-US" dirty="0" smtClean="0"/>
          </a:p>
          <a:p>
            <a:pPr>
              <a:buFontTx/>
              <a:buChar char="•"/>
            </a:pPr>
            <a:r>
              <a:rPr lang="en-US" dirty="0" smtClean="0"/>
              <a:t> SDSs must be made available to you and others, so, </a:t>
            </a:r>
            <a:r>
              <a:rPr lang="en-US" b="1" i="1" dirty="0" smtClean="0"/>
              <a:t>take them with you!</a:t>
            </a:r>
          </a:p>
          <a:p>
            <a:pPr>
              <a:buFontTx/>
              <a:buChar char="•"/>
            </a:pPr>
            <a:endParaRPr lang="en-US" b="1" i="1" dirty="0" smtClean="0"/>
          </a:p>
          <a:p>
            <a:pPr>
              <a:buFontTx/>
              <a:buChar char="•"/>
            </a:pPr>
            <a:endParaRPr lang="en-US" dirty="0" smtClean="0"/>
          </a:p>
        </p:txBody>
      </p:sp>
    </p:spTree>
    <p:extLst>
      <p:ext uri="{BB962C8B-B14F-4D97-AF65-F5344CB8AC3E}">
        <p14:creationId xmlns:p14="http://schemas.microsoft.com/office/powerpoint/2010/main" val="1426830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6989" indent="-294995" eaLnBrk="0" hangingPunct="0">
              <a:defRPr>
                <a:solidFill>
                  <a:schemeClr val="tx1"/>
                </a:solidFill>
                <a:latin typeface="Arial" charset="0"/>
              </a:defRPr>
            </a:lvl2pPr>
            <a:lvl3pPr marL="1179983" indent="-235996" eaLnBrk="0" hangingPunct="0">
              <a:defRPr>
                <a:solidFill>
                  <a:schemeClr val="tx1"/>
                </a:solidFill>
                <a:latin typeface="Arial" charset="0"/>
              </a:defRPr>
            </a:lvl3pPr>
            <a:lvl4pPr marL="1651976" indent="-235996" eaLnBrk="0" hangingPunct="0">
              <a:defRPr>
                <a:solidFill>
                  <a:schemeClr val="tx1"/>
                </a:solidFill>
                <a:latin typeface="Arial" charset="0"/>
              </a:defRPr>
            </a:lvl4pPr>
            <a:lvl5pPr marL="2123970" indent="-235996" eaLnBrk="0" hangingPunct="0">
              <a:defRPr>
                <a:solidFill>
                  <a:schemeClr val="tx1"/>
                </a:solidFill>
                <a:latin typeface="Arial" charset="0"/>
              </a:defRPr>
            </a:lvl5pPr>
            <a:lvl6pPr marL="2595964" indent="-235996" eaLnBrk="0" fontAlgn="base" hangingPunct="0">
              <a:spcBef>
                <a:spcPct val="0"/>
              </a:spcBef>
              <a:spcAft>
                <a:spcPct val="0"/>
              </a:spcAft>
              <a:defRPr>
                <a:solidFill>
                  <a:schemeClr val="tx1"/>
                </a:solidFill>
                <a:latin typeface="Arial" charset="0"/>
              </a:defRPr>
            </a:lvl6pPr>
            <a:lvl7pPr marL="3067956" indent="-235996" eaLnBrk="0" fontAlgn="base" hangingPunct="0">
              <a:spcBef>
                <a:spcPct val="0"/>
              </a:spcBef>
              <a:spcAft>
                <a:spcPct val="0"/>
              </a:spcAft>
              <a:defRPr>
                <a:solidFill>
                  <a:schemeClr val="tx1"/>
                </a:solidFill>
                <a:latin typeface="Arial" charset="0"/>
              </a:defRPr>
            </a:lvl7pPr>
            <a:lvl8pPr marL="3539949" indent="-235996" eaLnBrk="0" fontAlgn="base" hangingPunct="0">
              <a:spcBef>
                <a:spcPct val="0"/>
              </a:spcBef>
              <a:spcAft>
                <a:spcPct val="0"/>
              </a:spcAft>
              <a:defRPr>
                <a:solidFill>
                  <a:schemeClr val="tx1"/>
                </a:solidFill>
                <a:latin typeface="Arial" charset="0"/>
              </a:defRPr>
            </a:lvl8pPr>
            <a:lvl9pPr marL="4011943" indent="-235996" eaLnBrk="0" fontAlgn="base" hangingPunct="0">
              <a:spcBef>
                <a:spcPct val="0"/>
              </a:spcBef>
              <a:spcAft>
                <a:spcPct val="0"/>
              </a:spcAft>
              <a:defRPr>
                <a:solidFill>
                  <a:schemeClr val="tx1"/>
                </a:solidFill>
                <a:latin typeface="Arial" charset="0"/>
              </a:defRPr>
            </a:lvl9pPr>
          </a:lstStyle>
          <a:p>
            <a:pPr eaLnBrk="1" hangingPunct="1"/>
            <a:fld id="{62BCB379-9A6B-4EBE-9C6D-AAA2E07711D5}" type="slidenum">
              <a:rPr lang="en-US" smtClean="0"/>
              <a:pPr eaLnBrk="1" hangingPunct="1"/>
              <a:t>48</a:t>
            </a:fld>
            <a:endParaRPr lang="en-US" dirty="0" smtClean="0"/>
          </a:p>
        </p:txBody>
      </p:sp>
      <p:sp>
        <p:nvSpPr>
          <p:cNvPr id="654340" name="Rectangle 2"/>
          <p:cNvSpPr>
            <a:spLocks noGrp="1" noRot="1" noChangeAspect="1" noChangeArrowheads="1" noTextEdit="1"/>
          </p:cNvSpPr>
          <p:nvPr>
            <p:ph type="sldImg"/>
          </p:nvPr>
        </p:nvSpPr>
        <p:spPr>
          <a:xfrm>
            <a:off x="1254125" y="746125"/>
            <a:ext cx="4568825" cy="3427413"/>
          </a:xfrm>
          <a:ln/>
        </p:spPr>
      </p:sp>
      <p:sp>
        <p:nvSpPr>
          <p:cNvPr id="654341" name="Rectangle 3"/>
          <p:cNvSpPr>
            <a:spLocks noGrp="1" noChangeArrowheads="1"/>
          </p:cNvSpPr>
          <p:nvPr>
            <p:ph type="body" idx="1"/>
          </p:nvPr>
        </p:nvSpPr>
        <p:spPr>
          <a:xfrm>
            <a:off x="943610" y="4448852"/>
            <a:ext cx="5504393" cy="4217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Important</a:t>
            </a:r>
          </a:p>
          <a:p>
            <a:endParaRPr lang="en-US" b="1" dirty="0" smtClean="0"/>
          </a:p>
          <a:p>
            <a:r>
              <a:rPr lang="en-US" sz="1600" dirty="0"/>
              <a:t>Dispose of hazards using host yard processes and procedures.  Identify where their hazardous waste bins are located.  You should also find a spill kit and fire extinguisher at this location.</a:t>
            </a:r>
          </a:p>
          <a:p>
            <a:endParaRPr lang="en-US" sz="1600" dirty="0"/>
          </a:p>
          <a:p>
            <a:r>
              <a:rPr lang="en-US" sz="1600" dirty="0"/>
              <a:t>When working in a space with other workers from your company, the host site or a subcontractor, ask to see their SDS as you do not know the materials or chemicals they are using.</a:t>
            </a:r>
          </a:p>
          <a:p>
            <a:endParaRPr lang="en-US" sz="1600" dirty="0"/>
          </a:p>
          <a:p>
            <a:r>
              <a:rPr lang="en-US" sz="1600" dirty="0"/>
              <a:t>If you do not know where to find an SDS on the job site, ask your supervisor or safety technician.</a:t>
            </a:r>
          </a:p>
          <a:p>
            <a:endParaRPr lang="en-US" dirty="0" smtClean="0"/>
          </a:p>
          <a:p>
            <a:pPr>
              <a:buFontTx/>
              <a:buChar char="•"/>
            </a:pPr>
            <a:endParaRPr lang="en-US" b="1" i="1" dirty="0" smtClean="0"/>
          </a:p>
        </p:txBody>
      </p:sp>
    </p:spTree>
    <p:extLst>
      <p:ext uri="{BB962C8B-B14F-4D97-AF65-F5344CB8AC3E}">
        <p14:creationId xmlns:p14="http://schemas.microsoft.com/office/powerpoint/2010/main" val="1128535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2E32857D-97E3-4239-9124-437B35EDAE73}" type="slidenum">
              <a:rPr lang="en-US" smtClean="0"/>
              <a:pPr eaLnBrk="1" hangingPunct="1"/>
              <a:t>49</a:t>
            </a:fld>
            <a:endParaRPr lang="en-US" dirty="0" smtClean="0"/>
          </a:p>
        </p:txBody>
      </p:sp>
      <p:sp>
        <p:nvSpPr>
          <p:cNvPr id="645124" name="Rectangle 7"/>
          <p:cNvSpPr txBox="1">
            <a:spLocks noGrp="1" noChangeArrowheads="1"/>
          </p:cNvSpPr>
          <p:nvPr/>
        </p:nvSpPr>
        <p:spPr bwMode="auto">
          <a:xfrm>
            <a:off x="4008706" y="8899328"/>
            <a:ext cx="3066733" cy="46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0" tIns="47124" rIns="94250" bIns="4712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3688915-EE56-4D35-A85B-DAC4E61B9023}" type="slidenum">
              <a:rPr lang="en-US" sz="1200"/>
              <a:pPr algn="r" eaLnBrk="1" hangingPunct="1"/>
              <a:t>49</a:t>
            </a:fld>
            <a:endParaRPr lang="en-US" sz="1200" dirty="0"/>
          </a:p>
        </p:txBody>
      </p:sp>
      <p:sp>
        <p:nvSpPr>
          <p:cNvPr id="645125" name="Rectangle 2"/>
          <p:cNvSpPr>
            <a:spLocks noGrp="1" noRot="1" noChangeAspect="1" noChangeArrowheads="1" noTextEdit="1"/>
          </p:cNvSpPr>
          <p:nvPr>
            <p:ph type="sldImg"/>
          </p:nvPr>
        </p:nvSpPr>
        <p:spPr>
          <a:ln/>
        </p:spPr>
      </p:sp>
      <p:sp>
        <p:nvSpPr>
          <p:cNvPr id="645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For each statement below circle T for True or F for False.</a:t>
            </a:r>
          </a:p>
          <a:p>
            <a:endParaRPr lang="en-US" b="1" dirty="0" smtClean="0"/>
          </a:p>
        </p:txBody>
      </p:sp>
      <p:graphicFrame>
        <p:nvGraphicFramePr>
          <p:cNvPr id="623621" name="Group 5"/>
          <p:cNvGraphicFramePr>
            <a:graphicFrameLocks noGrp="1"/>
          </p:cNvGraphicFramePr>
          <p:nvPr>
            <p:extLst>
              <p:ext uri="{D42A27DB-BD31-4B8C-83A1-F6EECF244321}">
                <p14:modId xmlns:p14="http://schemas.microsoft.com/office/powerpoint/2010/main" val="3090670896"/>
              </p:ext>
            </p:extLst>
          </p:nvPr>
        </p:nvGraphicFramePr>
        <p:xfrm>
          <a:off x="719137" y="4836880"/>
          <a:ext cx="5583026" cy="2169537"/>
        </p:xfrm>
        <a:graphic>
          <a:graphicData uri="http://schemas.openxmlformats.org/drawingml/2006/table">
            <a:tbl>
              <a:tblPr/>
              <a:tblGrid>
                <a:gridCol w="314537"/>
                <a:gridCol w="314537"/>
                <a:gridCol w="4953953"/>
              </a:tblGrid>
              <a:tr h="45930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F</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SDS stands for Safety Description Specification</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9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The SDS is developed by chemical manufacturers and importers</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35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The SDS must be provided to employees in paper copies only</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2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T</a:t>
                      </a: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F</a:t>
                      </a: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An employee has the right to request an SDS of their company as well as another worker from a different company that is working in their space</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80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Arial" charset="0"/>
                      </a:endParaRPr>
                    </a:p>
                  </a:txBody>
                  <a:tcPr marL="94361" marR="94361" marT="46836" marB="468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F</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Arial" charset="0"/>
                      </a:endParaRPr>
                    </a:p>
                  </a:txBody>
                  <a:tcPr marL="94361" marR="94361" marT="46836" marB="468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The SDS provides you with information regarding personal protective equipment</a:t>
                      </a:r>
                    </a:p>
                  </a:txBody>
                  <a:tcPr marL="94361" marR="94361" marT="46836" marB="468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0465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60142CBC-EBF8-476D-89FF-8633DFC325C7}" type="slidenum">
              <a:rPr lang="en-US" smtClean="0"/>
              <a:pPr eaLnBrk="1" hangingPunct="1"/>
              <a:t>5</a:t>
            </a:fld>
            <a:endParaRPr lang="en-US" dirty="0" smtClean="0"/>
          </a:p>
        </p:txBody>
      </p:sp>
      <p:sp>
        <p:nvSpPr>
          <p:cNvPr id="629764" name="Rectangle 2"/>
          <p:cNvSpPr>
            <a:spLocks noGrp="1" noRot="1" noChangeAspect="1" noChangeArrowheads="1" noTextEdit="1"/>
          </p:cNvSpPr>
          <p:nvPr>
            <p:ph type="sldImg"/>
          </p:nvPr>
        </p:nvSpPr>
        <p:spPr>
          <a:xfrm>
            <a:off x="1254125" y="746125"/>
            <a:ext cx="4568825" cy="3427413"/>
          </a:xfrm>
          <a:ln/>
        </p:spPr>
      </p:sp>
      <p:sp>
        <p:nvSpPr>
          <p:cNvPr id="6" name="Rectangle 1027"/>
          <p:cNvSpPr>
            <a:spLocks noGrp="1" noChangeArrowheads="1"/>
          </p:cNvSpPr>
          <p:nvPr>
            <p:ph type="body" idx="1"/>
          </p:nvPr>
        </p:nvSpPr>
        <p:spPr bwMode="auto">
          <a:xfrm>
            <a:off x="942975" y="4449330"/>
            <a:ext cx="5191125" cy="46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0" tIns="47124" rIns="94250" bIns="47124"/>
          <a:lstStyle/>
          <a:p>
            <a:pPr eaLnBrk="0" hangingPunct="0">
              <a:spcBef>
                <a:spcPct val="30000"/>
              </a:spcBef>
            </a:pPr>
            <a:endParaRPr lang="en-US" b="1" dirty="0"/>
          </a:p>
          <a:p>
            <a:r>
              <a:rPr lang="en-US" b="1" dirty="0" smtClean="0"/>
              <a:t>Hazard Communication Standard</a:t>
            </a:r>
            <a:endParaRPr lang="en-US" b="1" dirty="0"/>
          </a:p>
          <a:p>
            <a:pPr marL="117812" lvl="1"/>
            <a:endParaRPr lang="en-US" dirty="0"/>
          </a:p>
          <a:p>
            <a:r>
              <a:rPr lang="en-US" b="1" dirty="0" smtClean="0"/>
              <a:t>In </a:t>
            </a:r>
            <a:r>
              <a:rPr lang="en-US" b="1" dirty="0"/>
              <a:t>order to ensure chemical safety in the workplace, information about the identities and hazards of the chemicals must be available and understandable to workers. OSHA's Hazard Communication Standard (HCS) requires the development and dissemination of such information:</a:t>
            </a:r>
            <a:endParaRPr lang="en-US" dirty="0"/>
          </a:p>
          <a:p>
            <a:pPr marL="171313" indent="-171313">
              <a:buFont typeface="Arial" panose="020B0604020202020204" pitchFamily="34" charset="0"/>
              <a:buChar char="•"/>
            </a:pPr>
            <a:r>
              <a:rPr lang="en-US" dirty="0"/>
              <a:t>Chemical manufacturers and importers are required to evaluate the hazards of the chemicals they produce or import, and prepare labels and safety data sheets to convey the hazard information to their downstream customers;</a:t>
            </a:r>
          </a:p>
          <a:p>
            <a:pPr marL="171313" indent="-171313">
              <a:buFont typeface="Arial" panose="020B0604020202020204" pitchFamily="34" charset="0"/>
              <a:buChar char="•"/>
            </a:pPr>
            <a:r>
              <a:rPr lang="en-US" dirty="0"/>
              <a:t>All employers with hazardous chemicals in their workplaces must have labels and safety data sheets for their exposed workers, and train them to handle the chemicals appropriately.</a:t>
            </a:r>
          </a:p>
          <a:p>
            <a:pPr eaLnBrk="0" hangingPunct="0">
              <a:spcBef>
                <a:spcPct val="30000"/>
              </a:spcBef>
            </a:pPr>
            <a:endParaRPr lang="en-US" dirty="0"/>
          </a:p>
          <a:p>
            <a:pPr eaLnBrk="0" hangingPunct="0">
              <a:spcBef>
                <a:spcPct val="30000"/>
              </a:spcBef>
            </a:pPr>
            <a:r>
              <a:rPr lang="en-US" dirty="0"/>
              <a:t>Unless otherwise specified the corresponding OSHA regulation that applies to this lesson is 1910.1200</a:t>
            </a:r>
            <a:r>
              <a:rPr lang="en-US" dirty="0" smtClean="0"/>
              <a:t>.  </a:t>
            </a:r>
            <a:endParaRPr lang="en-US" dirty="0"/>
          </a:p>
        </p:txBody>
      </p:sp>
    </p:spTree>
    <p:extLst>
      <p:ext uri="{BB962C8B-B14F-4D97-AF65-F5344CB8AC3E}">
        <p14:creationId xmlns:p14="http://schemas.microsoft.com/office/powerpoint/2010/main" val="29307978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Your instructor will be handing out your post-test and provide you with instructions on completing it.</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6989" indent="-294995" eaLnBrk="0" hangingPunct="0">
              <a:defRPr>
                <a:solidFill>
                  <a:schemeClr val="tx1"/>
                </a:solidFill>
                <a:latin typeface="Arial" charset="0"/>
              </a:defRPr>
            </a:lvl2pPr>
            <a:lvl3pPr marL="1179983" indent="-235996" eaLnBrk="0" hangingPunct="0">
              <a:defRPr>
                <a:solidFill>
                  <a:schemeClr val="tx1"/>
                </a:solidFill>
                <a:latin typeface="Arial" charset="0"/>
              </a:defRPr>
            </a:lvl3pPr>
            <a:lvl4pPr marL="1651976" indent="-235996" eaLnBrk="0" hangingPunct="0">
              <a:defRPr>
                <a:solidFill>
                  <a:schemeClr val="tx1"/>
                </a:solidFill>
                <a:latin typeface="Arial" charset="0"/>
              </a:defRPr>
            </a:lvl4pPr>
            <a:lvl5pPr marL="2123970" indent="-235996" eaLnBrk="0" hangingPunct="0">
              <a:defRPr>
                <a:solidFill>
                  <a:schemeClr val="tx1"/>
                </a:solidFill>
                <a:latin typeface="Arial" charset="0"/>
              </a:defRPr>
            </a:lvl5pPr>
            <a:lvl6pPr marL="2595964" indent="-235996" eaLnBrk="0" fontAlgn="base" hangingPunct="0">
              <a:spcBef>
                <a:spcPct val="0"/>
              </a:spcBef>
              <a:spcAft>
                <a:spcPct val="0"/>
              </a:spcAft>
              <a:defRPr>
                <a:solidFill>
                  <a:schemeClr val="tx1"/>
                </a:solidFill>
                <a:latin typeface="Arial" charset="0"/>
              </a:defRPr>
            </a:lvl6pPr>
            <a:lvl7pPr marL="3067956" indent="-235996" eaLnBrk="0" fontAlgn="base" hangingPunct="0">
              <a:spcBef>
                <a:spcPct val="0"/>
              </a:spcBef>
              <a:spcAft>
                <a:spcPct val="0"/>
              </a:spcAft>
              <a:defRPr>
                <a:solidFill>
                  <a:schemeClr val="tx1"/>
                </a:solidFill>
                <a:latin typeface="Arial" charset="0"/>
              </a:defRPr>
            </a:lvl7pPr>
            <a:lvl8pPr marL="3539949" indent="-235996" eaLnBrk="0" fontAlgn="base" hangingPunct="0">
              <a:spcBef>
                <a:spcPct val="0"/>
              </a:spcBef>
              <a:spcAft>
                <a:spcPct val="0"/>
              </a:spcAft>
              <a:defRPr>
                <a:solidFill>
                  <a:schemeClr val="tx1"/>
                </a:solidFill>
                <a:latin typeface="Arial" charset="0"/>
              </a:defRPr>
            </a:lvl8pPr>
            <a:lvl9pPr marL="4011943" indent="-235996" eaLnBrk="0" fontAlgn="base" hangingPunct="0">
              <a:spcBef>
                <a:spcPct val="0"/>
              </a:spcBef>
              <a:spcAft>
                <a:spcPct val="0"/>
              </a:spcAft>
              <a:defRPr>
                <a:solidFill>
                  <a:schemeClr val="tx1"/>
                </a:solidFill>
                <a:latin typeface="Arial" charset="0"/>
              </a:defRPr>
            </a:lvl9pPr>
          </a:lstStyle>
          <a:p>
            <a:pPr eaLnBrk="1" hangingPunct="1"/>
            <a:fld id="{937AB940-6A1F-409E-A723-E601F2B0C626}" type="slidenum">
              <a:rPr lang="en-US" smtClean="0">
                <a:solidFill>
                  <a:prstClr val="black"/>
                </a:solidFill>
              </a:rPr>
              <a:pPr eaLnBrk="1" hangingPunct="1"/>
              <a:t>50</a:t>
            </a:fld>
            <a:endParaRPr lang="en-US" dirty="0" smtClean="0">
              <a:solidFill>
                <a:prstClr val="black"/>
              </a:solidFill>
            </a:endParaRPr>
          </a:p>
        </p:txBody>
      </p:sp>
    </p:spTree>
    <p:extLst>
      <p:ext uri="{BB962C8B-B14F-4D97-AF65-F5344CB8AC3E}">
        <p14:creationId xmlns:p14="http://schemas.microsoft.com/office/powerpoint/2010/main" val="775587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F1E5EAE7-55D8-4A56-996F-31593AF552F0}" type="slidenum">
              <a:rPr lang="en-US" smtClean="0"/>
              <a:pPr>
                <a:defRPr/>
              </a:pPr>
              <a:t>51</a:t>
            </a:fld>
            <a:endParaRPr lang="en-US" dirty="0"/>
          </a:p>
        </p:txBody>
      </p:sp>
    </p:spTree>
    <p:extLst>
      <p:ext uri="{BB962C8B-B14F-4D97-AF65-F5344CB8AC3E}">
        <p14:creationId xmlns:p14="http://schemas.microsoft.com/office/powerpoint/2010/main" val="136627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21E595F4-858D-46C5-82F1-DB42144F85F5}" type="slidenum">
              <a:rPr lang="en-US" smtClean="0"/>
              <a:pPr eaLnBrk="1" hangingPunct="1"/>
              <a:t>6</a:t>
            </a:fld>
            <a:endParaRPr lang="en-US" dirty="0" smtClean="0"/>
          </a:p>
        </p:txBody>
      </p:sp>
      <p:sp>
        <p:nvSpPr>
          <p:cNvPr id="630788" name="Rectangle 2"/>
          <p:cNvSpPr>
            <a:spLocks noGrp="1" noRot="1" noChangeAspect="1" noChangeArrowheads="1" noTextEdit="1"/>
          </p:cNvSpPr>
          <p:nvPr>
            <p:ph type="sldImg"/>
          </p:nvPr>
        </p:nvSpPr>
        <p:spPr>
          <a:xfrm>
            <a:off x="1254125" y="746125"/>
            <a:ext cx="4568825" cy="3427413"/>
          </a:xfrm>
          <a:ln/>
        </p:spPr>
      </p:sp>
      <p:sp>
        <p:nvSpPr>
          <p:cNvPr id="630789" name="Rectangle 3"/>
          <p:cNvSpPr>
            <a:spLocks noGrp="1" noChangeArrowheads="1"/>
          </p:cNvSpPr>
          <p:nvPr>
            <p:ph type="body" idx="1"/>
          </p:nvPr>
        </p:nvSpPr>
        <p:spPr>
          <a:xfrm>
            <a:off x="943611" y="4448854"/>
            <a:ext cx="5189855" cy="46082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Related Facts</a:t>
            </a:r>
          </a:p>
          <a:p>
            <a:pPr marL="117812" lvl="1"/>
            <a:endParaRPr lang="en-US" sz="1400" dirty="0"/>
          </a:p>
          <a:p>
            <a:pPr marL="117812" lvl="1"/>
            <a:r>
              <a:rPr lang="en-US" dirty="0" smtClean="0"/>
              <a:t>Chemical exposure may cause or contribute to many serious health effects such as: </a:t>
            </a:r>
          </a:p>
          <a:p>
            <a:pPr marL="117812" lvl="1"/>
            <a:endParaRPr lang="en-US" dirty="0" smtClean="0"/>
          </a:p>
          <a:p>
            <a:pPr marL="117812" lvl="1">
              <a:buFontTx/>
              <a:buChar char="•"/>
            </a:pPr>
            <a:r>
              <a:rPr lang="en-US" dirty="0" smtClean="0"/>
              <a:t> Heart ailments</a:t>
            </a:r>
          </a:p>
          <a:p>
            <a:pPr marL="117812" lvl="1">
              <a:buFontTx/>
              <a:buChar char="•"/>
            </a:pPr>
            <a:r>
              <a:rPr lang="en-US" dirty="0" smtClean="0"/>
              <a:t> Central nervous system damage</a:t>
            </a:r>
          </a:p>
          <a:p>
            <a:pPr marL="117812" lvl="1">
              <a:buFontTx/>
              <a:buChar char="•"/>
            </a:pPr>
            <a:r>
              <a:rPr lang="en-US" dirty="0" smtClean="0"/>
              <a:t> Kidney and lung damage</a:t>
            </a:r>
          </a:p>
          <a:p>
            <a:pPr marL="117812" lvl="1">
              <a:buFontTx/>
              <a:buChar char="•"/>
            </a:pPr>
            <a:r>
              <a:rPr lang="en-US" dirty="0" smtClean="0"/>
              <a:t> Sterility</a:t>
            </a:r>
          </a:p>
          <a:p>
            <a:pPr marL="117812" lvl="1">
              <a:buFontTx/>
              <a:buChar char="•"/>
            </a:pPr>
            <a:r>
              <a:rPr lang="en-US" dirty="0" smtClean="0"/>
              <a:t> Cancer</a:t>
            </a:r>
          </a:p>
          <a:p>
            <a:pPr marL="117812" lvl="1">
              <a:buFontTx/>
              <a:buChar char="•"/>
            </a:pPr>
            <a:r>
              <a:rPr lang="en-US" dirty="0" smtClean="0"/>
              <a:t> Burns</a:t>
            </a:r>
          </a:p>
          <a:p>
            <a:pPr marL="117812" lvl="1">
              <a:buFontTx/>
              <a:buChar char="•"/>
            </a:pPr>
            <a:r>
              <a:rPr lang="en-US" dirty="0" smtClean="0"/>
              <a:t> Rashes</a:t>
            </a:r>
          </a:p>
          <a:p>
            <a:pPr marL="117812" lvl="1">
              <a:buFontTx/>
              <a:buChar char="•"/>
            </a:pPr>
            <a:endParaRPr lang="en-US" dirty="0" smtClean="0"/>
          </a:p>
          <a:p>
            <a:pPr marL="117812" lvl="1"/>
            <a:r>
              <a:rPr lang="en-US" dirty="0" smtClean="0"/>
              <a:t>Some chemicals may also be safety hazards and have the potential to cause fires and explosions and other serious accidents.  </a:t>
            </a:r>
            <a:endParaRPr lang="en-US" dirty="0" smtClean="0">
              <a:solidFill>
                <a:srgbClr val="000000"/>
              </a:solidFill>
            </a:endParaRPr>
          </a:p>
        </p:txBody>
      </p:sp>
    </p:spTree>
    <p:extLst>
      <p:ext uri="{BB962C8B-B14F-4D97-AF65-F5344CB8AC3E}">
        <p14:creationId xmlns:p14="http://schemas.microsoft.com/office/powerpoint/2010/main" val="256864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F82D4151-2EDC-4CDE-82BD-E0D9DF8CC24B}" type="slidenum">
              <a:rPr lang="en-US" smtClean="0"/>
              <a:pPr eaLnBrk="1" hangingPunct="1"/>
              <a:t>7</a:t>
            </a:fld>
            <a:endParaRPr lang="en-US" dirty="0" smtClean="0"/>
          </a:p>
        </p:txBody>
      </p:sp>
      <p:sp>
        <p:nvSpPr>
          <p:cNvPr id="631812" name="Rectangle 2"/>
          <p:cNvSpPr>
            <a:spLocks noGrp="1" noRot="1" noChangeAspect="1" noChangeArrowheads="1" noTextEdit="1"/>
          </p:cNvSpPr>
          <p:nvPr>
            <p:ph type="sldImg"/>
          </p:nvPr>
        </p:nvSpPr>
        <p:spPr>
          <a:xfrm>
            <a:off x="1254125" y="746125"/>
            <a:ext cx="4568825" cy="3427413"/>
          </a:xfrm>
          <a:ln/>
        </p:spPr>
      </p:sp>
      <p:sp>
        <p:nvSpPr>
          <p:cNvPr id="631813" name="Rectangle 3"/>
          <p:cNvSpPr>
            <a:spLocks noGrp="1" noChangeArrowheads="1"/>
          </p:cNvSpPr>
          <p:nvPr>
            <p:ph type="body" idx="1"/>
          </p:nvPr>
        </p:nvSpPr>
        <p:spPr>
          <a:xfrm>
            <a:off x="943611" y="4448854"/>
            <a:ext cx="5189855" cy="46082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Health Hazards</a:t>
            </a:r>
          </a:p>
          <a:p>
            <a:pPr marL="117812" lvl="1"/>
            <a:endParaRPr lang="en-US" sz="1400" dirty="0"/>
          </a:p>
          <a:p>
            <a:r>
              <a:rPr lang="en-US" dirty="0" smtClean="0"/>
              <a:t>There are two types of health hazards – Acute and Chronic.</a:t>
            </a:r>
          </a:p>
          <a:p>
            <a:endParaRPr lang="en-US" dirty="0" smtClean="0"/>
          </a:p>
          <a:p>
            <a:pPr>
              <a:buFontTx/>
              <a:buChar char="•"/>
            </a:pPr>
            <a:r>
              <a:rPr lang="en-US" dirty="0" smtClean="0"/>
              <a:t>  Acute health hazards are usually immediate and quick, and have short-term symptoms (an example is a chemical burn)</a:t>
            </a:r>
          </a:p>
          <a:p>
            <a:pPr>
              <a:buFontTx/>
              <a:buChar char="•"/>
            </a:pPr>
            <a:endParaRPr lang="en-US" dirty="0" smtClean="0"/>
          </a:p>
          <a:p>
            <a:pPr>
              <a:buFontTx/>
              <a:buChar char="•"/>
            </a:pPr>
            <a:r>
              <a:rPr lang="en-US" dirty="0" smtClean="0"/>
              <a:t>  Chronic health hazards are usually of long duration, and have long-term exposure (an example is lung cancer from smoking)</a:t>
            </a:r>
          </a:p>
          <a:p>
            <a:pPr marL="117812" lvl="1"/>
            <a:endParaRPr lang="en-US" dirty="0" smtClean="0"/>
          </a:p>
          <a:p>
            <a:r>
              <a:rPr lang="en-US" dirty="0" smtClean="0"/>
              <a:t>Chronic health hazards are usually much more dangerous than acute, because the toxicity from the hazard builds up over time.</a:t>
            </a:r>
          </a:p>
          <a:p>
            <a:pPr marL="117812" lvl="1">
              <a:buFontTx/>
              <a:buChar char="•"/>
            </a:pPr>
            <a:endParaRPr lang="en-US" dirty="0" smtClean="0"/>
          </a:p>
          <a:p>
            <a:pPr marL="117812" lvl="1">
              <a:buFontTx/>
              <a:buChar char="•"/>
            </a:pPr>
            <a:endParaRPr lang="en-US" dirty="0" smtClean="0">
              <a:solidFill>
                <a:srgbClr val="000000"/>
              </a:solidFill>
            </a:endParaRPr>
          </a:p>
        </p:txBody>
      </p:sp>
    </p:spTree>
    <p:extLst>
      <p:ext uri="{BB962C8B-B14F-4D97-AF65-F5344CB8AC3E}">
        <p14:creationId xmlns:p14="http://schemas.microsoft.com/office/powerpoint/2010/main" val="68229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89A6F3EE-CBE8-46A3-91F3-1ECBE45382CC}" type="slidenum">
              <a:rPr lang="en-US" smtClean="0"/>
              <a:pPr eaLnBrk="1" hangingPunct="1"/>
              <a:t>8</a:t>
            </a:fld>
            <a:endParaRPr lang="en-US" dirty="0" smtClean="0"/>
          </a:p>
        </p:txBody>
      </p:sp>
      <p:sp>
        <p:nvSpPr>
          <p:cNvPr id="632836" name="Rectangle 2"/>
          <p:cNvSpPr>
            <a:spLocks noGrp="1" noRot="1" noChangeAspect="1" noChangeArrowheads="1" noTextEdit="1"/>
          </p:cNvSpPr>
          <p:nvPr>
            <p:ph type="sldImg"/>
          </p:nvPr>
        </p:nvSpPr>
        <p:spPr>
          <a:xfrm>
            <a:off x="1254125" y="746125"/>
            <a:ext cx="4568825" cy="3427413"/>
          </a:xfrm>
          <a:ln/>
        </p:spPr>
      </p:sp>
      <p:sp>
        <p:nvSpPr>
          <p:cNvPr id="632837" name="Rectangle 3"/>
          <p:cNvSpPr>
            <a:spLocks noGrp="1" noChangeArrowheads="1"/>
          </p:cNvSpPr>
          <p:nvPr>
            <p:ph type="body" idx="1"/>
          </p:nvPr>
        </p:nvSpPr>
        <p:spPr>
          <a:xfrm>
            <a:off x="943611" y="4448854"/>
            <a:ext cx="5189855" cy="46082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Hazardous Material Entry Routes</a:t>
            </a:r>
          </a:p>
          <a:p>
            <a:pPr marL="117812" lvl="1"/>
            <a:endParaRPr lang="en-US" sz="1400" dirty="0"/>
          </a:p>
          <a:p>
            <a:pPr marL="117812" lvl="1"/>
            <a:r>
              <a:rPr lang="en-US" dirty="0" smtClean="0"/>
              <a:t>The ways that hazardous materials can enter the body are through: </a:t>
            </a:r>
          </a:p>
          <a:p>
            <a:pPr marL="117812" lvl="1"/>
            <a:endParaRPr lang="en-US" dirty="0" smtClean="0"/>
          </a:p>
          <a:p>
            <a:pPr marL="117812" lvl="1">
              <a:buFontTx/>
              <a:buChar char="•"/>
            </a:pPr>
            <a:r>
              <a:rPr lang="en-US" dirty="0" smtClean="0"/>
              <a:t> Inhalation (through breathing which is the fastest way)</a:t>
            </a:r>
          </a:p>
          <a:p>
            <a:pPr marL="117812" lvl="1">
              <a:buFontTx/>
              <a:buChar char="•"/>
            </a:pPr>
            <a:endParaRPr lang="en-US" dirty="0" smtClean="0"/>
          </a:p>
          <a:p>
            <a:pPr marL="117812" lvl="1">
              <a:buFontTx/>
              <a:buChar char="•"/>
            </a:pPr>
            <a:r>
              <a:rPr lang="en-US" dirty="0" smtClean="0"/>
              <a:t> Absorption (through the skin or eyes)</a:t>
            </a:r>
          </a:p>
          <a:p>
            <a:pPr marL="117812" lvl="1">
              <a:buFontTx/>
              <a:buChar char="•"/>
            </a:pPr>
            <a:endParaRPr lang="en-US" dirty="0" smtClean="0"/>
          </a:p>
          <a:p>
            <a:pPr marL="117812" lvl="1">
              <a:buFontTx/>
              <a:buChar char="•"/>
            </a:pPr>
            <a:r>
              <a:rPr lang="en-US" dirty="0" smtClean="0"/>
              <a:t> Ingestion (swallowing)</a:t>
            </a:r>
          </a:p>
          <a:p>
            <a:pPr marL="117812" lvl="1">
              <a:buFontTx/>
              <a:buChar char="•"/>
            </a:pPr>
            <a:endParaRPr lang="en-US" dirty="0" smtClean="0"/>
          </a:p>
          <a:p>
            <a:pPr marL="117812" lvl="1">
              <a:buFontTx/>
              <a:buChar char="•"/>
            </a:pPr>
            <a:r>
              <a:rPr lang="en-US" dirty="0" smtClean="0"/>
              <a:t> Injection (penetrating the skin)</a:t>
            </a:r>
          </a:p>
          <a:p>
            <a:pPr marL="117812" lvl="1"/>
            <a:r>
              <a:rPr lang="en-US" dirty="0" smtClean="0"/>
              <a:t>.  </a:t>
            </a:r>
            <a:endParaRPr lang="en-US" dirty="0" smtClean="0">
              <a:solidFill>
                <a:srgbClr val="000000"/>
              </a:solidFill>
            </a:endParaRPr>
          </a:p>
        </p:txBody>
      </p:sp>
    </p:spTree>
    <p:extLst>
      <p:ext uri="{BB962C8B-B14F-4D97-AF65-F5344CB8AC3E}">
        <p14:creationId xmlns:p14="http://schemas.microsoft.com/office/powerpoint/2010/main" val="354764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5773" indent="-294527" eaLnBrk="0" hangingPunct="0">
              <a:defRPr>
                <a:solidFill>
                  <a:schemeClr val="tx1"/>
                </a:solidFill>
                <a:latin typeface="Arial" charset="0"/>
              </a:defRPr>
            </a:lvl2pPr>
            <a:lvl3pPr marL="1178113" indent="-235622" eaLnBrk="0" hangingPunct="0">
              <a:defRPr>
                <a:solidFill>
                  <a:schemeClr val="tx1"/>
                </a:solidFill>
                <a:latin typeface="Arial" charset="0"/>
              </a:defRPr>
            </a:lvl3pPr>
            <a:lvl4pPr marL="1649357" indent="-235622" eaLnBrk="0" hangingPunct="0">
              <a:defRPr>
                <a:solidFill>
                  <a:schemeClr val="tx1"/>
                </a:solidFill>
                <a:latin typeface="Arial" charset="0"/>
              </a:defRPr>
            </a:lvl4pPr>
            <a:lvl5pPr marL="2120603" indent="-235622" eaLnBrk="0" hangingPunct="0">
              <a:defRPr>
                <a:solidFill>
                  <a:schemeClr val="tx1"/>
                </a:solidFill>
                <a:latin typeface="Arial" charset="0"/>
              </a:defRPr>
            </a:lvl5pPr>
            <a:lvl6pPr marL="2591849" indent="-235622" eaLnBrk="0" fontAlgn="base" hangingPunct="0">
              <a:spcBef>
                <a:spcPct val="0"/>
              </a:spcBef>
              <a:spcAft>
                <a:spcPct val="0"/>
              </a:spcAft>
              <a:defRPr>
                <a:solidFill>
                  <a:schemeClr val="tx1"/>
                </a:solidFill>
                <a:latin typeface="Arial" charset="0"/>
              </a:defRPr>
            </a:lvl6pPr>
            <a:lvl7pPr marL="3063092" indent="-235622" eaLnBrk="0" fontAlgn="base" hangingPunct="0">
              <a:spcBef>
                <a:spcPct val="0"/>
              </a:spcBef>
              <a:spcAft>
                <a:spcPct val="0"/>
              </a:spcAft>
              <a:defRPr>
                <a:solidFill>
                  <a:schemeClr val="tx1"/>
                </a:solidFill>
                <a:latin typeface="Arial" charset="0"/>
              </a:defRPr>
            </a:lvl7pPr>
            <a:lvl8pPr marL="3534337" indent="-235622" eaLnBrk="0" fontAlgn="base" hangingPunct="0">
              <a:spcBef>
                <a:spcPct val="0"/>
              </a:spcBef>
              <a:spcAft>
                <a:spcPct val="0"/>
              </a:spcAft>
              <a:defRPr>
                <a:solidFill>
                  <a:schemeClr val="tx1"/>
                </a:solidFill>
                <a:latin typeface="Arial" charset="0"/>
              </a:defRPr>
            </a:lvl8pPr>
            <a:lvl9pPr marL="4005583" indent="-235622" eaLnBrk="0" fontAlgn="base" hangingPunct="0">
              <a:spcBef>
                <a:spcPct val="0"/>
              </a:spcBef>
              <a:spcAft>
                <a:spcPct val="0"/>
              </a:spcAft>
              <a:defRPr>
                <a:solidFill>
                  <a:schemeClr val="tx1"/>
                </a:solidFill>
                <a:latin typeface="Arial" charset="0"/>
              </a:defRPr>
            </a:lvl9pPr>
          </a:lstStyle>
          <a:p>
            <a:pPr eaLnBrk="1" hangingPunct="1"/>
            <a:fld id="{B75CF2DB-DD1F-4E59-BA29-0756D72574A2}" type="slidenum">
              <a:rPr lang="en-US" smtClean="0"/>
              <a:pPr eaLnBrk="1" hangingPunct="1"/>
              <a:t>9</a:t>
            </a:fld>
            <a:endParaRPr lang="en-US" dirty="0" smtClean="0"/>
          </a:p>
        </p:txBody>
      </p:sp>
      <p:sp>
        <p:nvSpPr>
          <p:cNvPr id="633860" name="Rectangle 2"/>
          <p:cNvSpPr>
            <a:spLocks noGrp="1" noRot="1" noChangeAspect="1" noChangeArrowheads="1" noTextEdit="1"/>
          </p:cNvSpPr>
          <p:nvPr>
            <p:ph type="sldImg"/>
          </p:nvPr>
        </p:nvSpPr>
        <p:spPr>
          <a:xfrm>
            <a:off x="1254125" y="746125"/>
            <a:ext cx="4568825" cy="3427413"/>
          </a:xfrm>
          <a:ln/>
        </p:spPr>
      </p:sp>
      <p:sp>
        <p:nvSpPr>
          <p:cNvPr id="633861" name="Rectangle 3"/>
          <p:cNvSpPr>
            <a:spLocks noGrp="1" noChangeArrowheads="1"/>
          </p:cNvSpPr>
          <p:nvPr>
            <p:ph type="body" idx="1"/>
          </p:nvPr>
        </p:nvSpPr>
        <p:spPr>
          <a:xfrm>
            <a:off x="943611" y="4448853"/>
            <a:ext cx="5189855" cy="4044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0000"/>
                </a:solidFill>
              </a:rPr>
              <a:t>Shipyard Material Hazards</a:t>
            </a:r>
          </a:p>
          <a:p>
            <a:endParaRPr lang="en-US" b="1" dirty="0" smtClean="0">
              <a:solidFill>
                <a:srgbClr val="000000"/>
              </a:solidFill>
            </a:endParaRPr>
          </a:p>
          <a:p>
            <a:r>
              <a:rPr lang="en-US" dirty="0" smtClean="0"/>
              <a:t>One of the potential threats to shipyard workers is the exposure to hazardous chemicals and materials on the job site.  These include:</a:t>
            </a:r>
          </a:p>
          <a:p>
            <a:endParaRPr lang="en-US" dirty="0" smtClean="0"/>
          </a:p>
          <a:p>
            <a:pPr>
              <a:buFontTx/>
              <a:buChar char="•"/>
            </a:pPr>
            <a:r>
              <a:rPr lang="en-US" dirty="0" smtClean="0"/>
              <a:t> Paint</a:t>
            </a:r>
          </a:p>
          <a:p>
            <a:pPr>
              <a:buFontTx/>
              <a:buChar char="•"/>
            </a:pPr>
            <a:r>
              <a:rPr lang="en-US" dirty="0" smtClean="0"/>
              <a:t> Solvents</a:t>
            </a:r>
          </a:p>
          <a:p>
            <a:pPr>
              <a:buFontTx/>
              <a:buChar char="•"/>
            </a:pPr>
            <a:r>
              <a:rPr lang="en-US" dirty="0" smtClean="0"/>
              <a:t> Lubricants</a:t>
            </a:r>
          </a:p>
          <a:p>
            <a:pPr>
              <a:buFontTx/>
              <a:buChar char="•"/>
            </a:pPr>
            <a:r>
              <a:rPr lang="en-US" dirty="0" smtClean="0"/>
              <a:t> Insulation</a:t>
            </a:r>
          </a:p>
          <a:p>
            <a:pPr>
              <a:buFontTx/>
              <a:buChar char="•"/>
            </a:pPr>
            <a:r>
              <a:rPr lang="en-US" dirty="0" smtClean="0"/>
              <a:t> Blast Grit</a:t>
            </a:r>
          </a:p>
          <a:p>
            <a:pPr>
              <a:buFontTx/>
              <a:buChar char="•"/>
            </a:pPr>
            <a:r>
              <a:rPr lang="en-US" dirty="0" smtClean="0"/>
              <a:t> Smoke</a:t>
            </a:r>
          </a:p>
          <a:p>
            <a:pPr>
              <a:buFontTx/>
              <a:buChar char="•"/>
            </a:pPr>
            <a:r>
              <a:rPr lang="en-US" dirty="0" smtClean="0"/>
              <a:t> Grinding Dust</a:t>
            </a:r>
          </a:p>
          <a:p>
            <a:pPr>
              <a:buFontTx/>
              <a:buChar char="•"/>
            </a:pPr>
            <a:r>
              <a:rPr lang="en-US" dirty="0" smtClean="0"/>
              <a:t> Heavy Metals</a:t>
            </a:r>
          </a:p>
          <a:p>
            <a:pPr>
              <a:buFontTx/>
              <a:buChar char="•"/>
            </a:pPr>
            <a:r>
              <a:rPr lang="en-US" dirty="0" smtClean="0"/>
              <a:t> Insulation and other materials containing asbestos</a:t>
            </a:r>
          </a:p>
          <a:p>
            <a:endParaRPr lang="en-US" dirty="0" smtClean="0"/>
          </a:p>
          <a:p>
            <a:r>
              <a:rPr lang="en-US" b="1" i="1" dirty="0" smtClean="0"/>
              <a:t>…and many other substances!</a:t>
            </a:r>
          </a:p>
          <a:p>
            <a:endParaRPr lang="en-US" b="1" i="1" dirty="0" smtClean="0"/>
          </a:p>
          <a:p>
            <a:endParaRPr lang="en-US" dirty="0" smtClean="0">
              <a:solidFill>
                <a:srgbClr val="000000"/>
              </a:solidFill>
            </a:endParaRPr>
          </a:p>
        </p:txBody>
      </p:sp>
    </p:spTree>
    <p:extLst>
      <p:ext uri="{BB962C8B-B14F-4D97-AF65-F5344CB8AC3E}">
        <p14:creationId xmlns:p14="http://schemas.microsoft.com/office/powerpoint/2010/main" val="11384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6654800" cy="476250"/>
          </a:xfrm>
          <a:prstGeom prst="rect">
            <a:avLst/>
          </a:prstGeom>
        </p:spPr>
        <p:txBody>
          <a:bodyPr/>
          <a:lstStyle>
            <a:lvl1pPr>
              <a:defRPr>
                <a:latin typeface="Arial" charset="0"/>
              </a:defRPr>
            </a:lvl1pPr>
          </a:lstStyle>
          <a:p>
            <a:pPr>
              <a:defRPr/>
            </a:pPr>
            <a:endParaRPr lang="en-US" dirty="0"/>
          </a:p>
        </p:txBody>
      </p:sp>
      <p:sp>
        <p:nvSpPr>
          <p:cNvPr id="5" name="Rectangle 4"/>
          <p:cNvSpPr>
            <a:spLocks noGrp="1" noChangeArrowheads="1"/>
          </p:cNvSpPr>
          <p:nvPr>
            <p:ph type="sldNum" sz="quarter" idx="11"/>
          </p:nvPr>
        </p:nvSpPr>
        <p:spPr/>
        <p:txBody>
          <a:bodyPr/>
          <a:lstStyle>
            <a:lvl1pPr>
              <a:defRPr/>
            </a:lvl1pPr>
          </a:lstStyle>
          <a:p>
            <a:pPr>
              <a:defRPr/>
            </a:pPr>
            <a:fld id="{8BA4E9DC-4046-490D-B839-665D32E1143D}" type="slidenum">
              <a:rPr lang="en-US"/>
              <a:pPr>
                <a:defRPr/>
              </a:pPr>
              <a:t>‹#›</a:t>
            </a:fld>
            <a:endParaRPr lang="en-US" dirty="0"/>
          </a:p>
        </p:txBody>
      </p:sp>
    </p:spTree>
    <p:extLst>
      <p:ext uri="{BB962C8B-B14F-4D97-AF65-F5344CB8AC3E}">
        <p14:creationId xmlns:p14="http://schemas.microsoft.com/office/powerpoint/2010/main" val="2241102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E0031CD-80E9-42A8-9B30-8D17578DD765}" type="slidenum">
              <a:rPr lang="en-US"/>
              <a:pPr>
                <a:defRPr/>
              </a:pPr>
              <a:t>‹#›</a:t>
            </a:fld>
            <a:endParaRPr lang="en-US" dirty="0"/>
          </a:p>
        </p:txBody>
      </p:sp>
    </p:spTree>
    <p:extLst>
      <p:ext uri="{BB962C8B-B14F-4D97-AF65-F5344CB8AC3E}">
        <p14:creationId xmlns:p14="http://schemas.microsoft.com/office/powerpoint/2010/main" val="119689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A111FE3-99B7-472C-B54A-53CD164EC0C1}" type="slidenum">
              <a:rPr lang="en-US"/>
              <a:pPr>
                <a:defRPr/>
              </a:pPr>
              <a:t>‹#›</a:t>
            </a:fld>
            <a:endParaRPr lang="en-US" dirty="0"/>
          </a:p>
        </p:txBody>
      </p:sp>
    </p:spTree>
    <p:extLst>
      <p:ext uri="{BB962C8B-B14F-4D97-AF65-F5344CB8AC3E}">
        <p14:creationId xmlns:p14="http://schemas.microsoft.com/office/powerpoint/2010/main" val="222134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A36EE11-2C32-4C1A-BB8F-7F87F3E3D968}" type="slidenum">
              <a:rPr lang="en-US"/>
              <a:pPr>
                <a:defRPr/>
              </a:pPr>
              <a:t>‹#›</a:t>
            </a:fld>
            <a:endParaRPr lang="en-US" dirty="0"/>
          </a:p>
        </p:txBody>
      </p:sp>
    </p:spTree>
    <p:extLst>
      <p:ext uri="{BB962C8B-B14F-4D97-AF65-F5344CB8AC3E}">
        <p14:creationId xmlns:p14="http://schemas.microsoft.com/office/powerpoint/2010/main" val="194330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A7ED265-FDB4-49E0-B7FE-9B80F6AE12A6}" type="slidenum">
              <a:rPr lang="en-US"/>
              <a:pPr>
                <a:defRPr/>
              </a:pPr>
              <a:t>‹#›</a:t>
            </a:fld>
            <a:endParaRPr lang="en-US" dirty="0"/>
          </a:p>
        </p:txBody>
      </p:sp>
    </p:spTree>
    <p:extLst>
      <p:ext uri="{BB962C8B-B14F-4D97-AF65-F5344CB8AC3E}">
        <p14:creationId xmlns:p14="http://schemas.microsoft.com/office/powerpoint/2010/main" val="151839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6E2DA9-0808-46D1-BFEB-49AF6ACACF64}" type="slidenum">
              <a:rPr lang="en-US"/>
              <a:pPr>
                <a:defRPr/>
              </a:pPr>
              <a:t>‹#›</a:t>
            </a:fld>
            <a:endParaRPr lang="en-US" dirty="0"/>
          </a:p>
        </p:txBody>
      </p:sp>
    </p:spTree>
    <p:extLst>
      <p:ext uri="{BB962C8B-B14F-4D97-AF65-F5344CB8AC3E}">
        <p14:creationId xmlns:p14="http://schemas.microsoft.com/office/powerpoint/2010/main" val="310091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86A747-E6DD-41A2-9287-194A37F7215B}" type="slidenum">
              <a:rPr lang="en-US"/>
              <a:pPr>
                <a:defRPr/>
              </a:pPr>
              <a:t>‹#›</a:t>
            </a:fld>
            <a:endParaRPr lang="en-US" dirty="0"/>
          </a:p>
        </p:txBody>
      </p:sp>
    </p:spTree>
    <p:extLst>
      <p:ext uri="{BB962C8B-B14F-4D97-AF65-F5344CB8AC3E}">
        <p14:creationId xmlns:p14="http://schemas.microsoft.com/office/powerpoint/2010/main" val="1478807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543EFA-62A8-468A-A37B-F937F253B7C9}" type="slidenum">
              <a:rPr lang="en-US"/>
              <a:pPr>
                <a:defRPr/>
              </a:pPr>
              <a:t>‹#›</a:t>
            </a:fld>
            <a:endParaRPr lang="en-US" dirty="0"/>
          </a:p>
        </p:txBody>
      </p:sp>
    </p:spTree>
    <p:extLst>
      <p:ext uri="{BB962C8B-B14F-4D97-AF65-F5344CB8AC3E}">
        <p14:creationId xmlns:p14="http://schemas.microsoft.com/office/powerpoint/2010/main" val="189703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062DA5-05BB-49CA-A563-CD958158886C}" type="slidenum">
              <a:rPr lang="en-US"/>
              <a:pPr>
                <a:defRPr/>
              </a:pPr>
              <a:t>‹#›</a:t>
            </a:fld>
            <a:endParaRPr lang="en-US" dirty="0"/>
          </a:p>
        </p:txBody>
      </p:sp>
    </p:spTree>
    <p:extLst>
      <p:ext uri="{BB962C8B-B14F-4D97-AF65-F5344CB8AC3E}">
        <p14:creationId xmlns:p14="http://schemas.microsoft.com/office/powerpoint/2010/main" val="53610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6654800" cy="476250"/>
          </a:xfrm>
          <a:prstGeom prst="rect">
            <a:avLst/>
          </a:prstGeom>
        </p:spPr>
        <p:txBody>
          <a:bodyPr/>
          <a:lstStyle>
            <a:lvl1pPr>
              <a:defRPr>
                <a:latin typeface="Arial" charset="0"/>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fld id="{431FF7FC-6A2E-4F7E-8806-EF16810AD883}" type="slidenum">
              <a:rPr lang="en-US"/>
              <a:pPr>
                <a:defRPr/>
              </a:pPr>
              <a:t>‹#›</a:t>
            </a:fld>
            <a:endParaRPr lang="en-US" dirty="0"/>
          </a:p>
        </p:txBody>
      </p:sp>
    </p:spTree>
    <p:extLst>
      <p:ext uri="{BB962C8B-B14F-4D97-AF65-F5344CB8AC3E}">
        <p14:creationId xmlns:p14="http://schemas.microsoft.com/office/powerpoint/2010/main" val="419193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6654800" cy="476250"/>
          </a:xfrm>
          <a:prstGeom prst="rect">
            <a:avLst/>
          </a:prstGeom>
        </p:spPr>
        <p:txBody>
          <a:bodyPr/>
          <a:lstStyle>
            <a:lvl1pPr>
              <a:defRPr>
                <a:latin typeface="Arial" charset="0"/>
              </a:defRPr>
            </a:lvl1pPr>
          </a:lstStyle>
          <a:p>
            <a:pPr>
              <a:defRPr/>
            </a:pPr>
            <a:endParaRPr lang="en-US" dirty="0"/>
          </a:p>
        </p:txBody>
      </p:sp>
      <p:sp>
        <p:nvSpPr>
          <p:cNvPr id="4" name="Rectangle 3"/>
          <p:cNvSpPr>
            <a:spLocks noGrp="1" noChangeArrowheads="1"/>
          </p:cNvSpPr>
          <p:nvPr>
            <p:ph type="sldNum" sz="quarter" idx="11"/>
          </p:nvPr>
        </p:nvSpPr>
        <p:spPr/>
        <p:txBody>
          <a:bodyPr/>
          <a:lstStyle>
            <a:lvl1pPr>
              <a:defRPr/>
            </a:lvl1pPr>
          </a:lstStyle>
          <a:p>
            <a:pPr>
              <a:defRPr/>
            </a:pPr>
            <a:fld id="{E630A1D2-6E69-4CB1-8EDD-98EC9685E3BF}" type="slidenum">
              <a:rPr lang="en-US"/>
              <a:pPr>
                <a:defRPr/>
              </a:pPr>
              <a:t>‹#›</a:t>
            </a:fld>
            <a:endParaRPr lang="en-US" dirty="0"/>
          </a:p>
        </p:txBody>
      </p:sp>
    </p:spTree>
    <p:extLst>
      <p:ext uri="{BB962C8B-B14F-4D97-AF65-F5344CB8AC3E}">
        <p14:creationId xmlns:p14="http://schemas.microsoft.com/office/powerpoint/2010/main" val="400167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326018-4BC2-4E48-9B86-E6391CDE1EE0}" type="slidenum">
              <a:rPr lang="en-US"/>
              <a:pPr>
                <a:defRPr/>
              </a:pPr>
              <a:t>‹#›</a:t>
            </a:fld>
            <a:endParaRPr lang="en-US" dirty="0"/>
          </a:p>
        </p:txBody>
      </p:sp>
    </p:spTree>
    <p:extLst>
      <p:ext uri="{BB962C8B-B14F-4D97-AF65-F5344CB8AC3E}">
        <p14:creationId xmlns:p14="http://schemas.microsoft.com/office/powerpoint/2010/main" val="276105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6654800" cy="476250"/>
          </a:xfrm>
          <a:prstGeom prst="rect">
            <a:avLst/>
          </a:prstGeom>
        </p:spPr>
        <p:txBody>
          <a:bodyPr/>
          <a:lstStyle>
            <a:lvl1pPr>
              <a:defRPr>
                <a:latin typeface="Arial" charset="0"/>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fld id="{5A554158-3742-4905-B7FE-650EAFAFD029}" type="slidenum">
              <a:rPr lang="en-US"/>
              <a:pPr>
                <a:defRPr/>
              </a:pPr>
              <a:t>‹#›</a:t>
            </a:fld>
            <a:endParaRPr lang="en-US" dirty="0"/>
          </a:p>
        </p:txBody>
      </p:sp>
    </p:spTree>
    <p:extLst>
      <p:ext uri="{BB962C8B-B14F-4D97-AF65-F5344CB8AC3E}">
        <p14:creationId xmlns:p14="http://schemas.microsoft.com/office/powerpoint/2010/main" val="54022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5"/>
          <p:cNvSpPr>
            <a:spLocks noGrp="1" noChangeArrowheads="1"/>
          </p:cNvSpPr>
          <p:nvPr>
            <p:ph type="ftr" sz="quarter" idx="10"/>
          </p:nvPr>
        </p:nvSpPr>
        <p:spPr>
          <a:xfrm>
            <a:off x="2286000" y="6248400"/>
            <a:ext cx="44958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58E35470-D7DC-4711-A8EA-5E808FDBECDD}" type="slidenum">
              <a:rPr lang="en-US"/>
              <a:pPr>
                <a:defRPr/>
              </a:pPr>
              <a:t>‹#›</a:t>
            </a:fld>
            <a:endParaRPr lang="en-US" dirty="0"/>
          </a:p>
        </p:txBody>
      </p:sp>
    </p:spTree>
    <p:extLst>
      <p:ext uri="{BB962C8B-B14F-4D97-AF65-F5344CB8AC3E}">
        <p14:creationId xmlns:p14="http://schemas.microsoft.com/office/powerpoint/2010/main" val="55109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7DF135-3621-4E79-86F8-4BF42C95A0BF}" type="slidenum">
              <a:rPr lang="en-US"/>
              <a:pPr>
                <a:defRPr/>
              </a:pPr>
              <a:t>‹#›</a:t>
            </a:fld>
            <a:endParaRPr lang="en-US" dirty="0"/>
          </a:p>
        </p:txBody>
      </p:sp>
    </p:spTree>
    <p:extLst>
      <p:ext uri="{BB962C8B-B14F-4D97-AF65-F5344CB8AC3E}">
        <p14:creationId xmlns:p14="http://schemas.microsoft.com/office/powerpoint/2010/main" val="153572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3D0AB1-8651-40E3-8FCC-7EDADFDDED1D}" type="slidenum">
              <a:rPr lang="en-US"/>
              <a:pPr>
                <a:defRPr/>
              </a:pPr>
              <a:t>‹#›</a:t>
            </a:fld>
            <a:endParaRPr lang="en-US" dirty="0"/>
          </a:p>
        </p:txBody>
      </p:sp>
      <p:pic>
        <p:nvPicPr>
          <p:cNvPr id="7" name="Picture 7" descr="C:\Users\Tom\Desktop\LogoColor.jpe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21163" y="6189663"/>
            <a:ext cx="4651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84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9FEA18-F04D-40A9-88FD-3D37A21A74CB}" type="slidenum">
              <a:rPr lang="en-US"/>
              <a:pPr>
                <a:defRPr/>
              </a:pPr>
              <a:t>‹#›</a:t>
            </a:fld>
            <a:endParaRPr lang="en-US" dirty="0"/>
          </a:p>
        </p:txBody>
      </p:sp>
    </p:spTree>
    <p:extLst>
      <p:ext uri="{BB962C8B-B14F-4D97-AF65-F5344CB8AC3E}">
        <p14:creationId xmlns:p14="http://schemas.microsoft.com/office/powerpoint/2010/main" val="4236321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3355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529FDA2-2B0A-4282-A0C4-31EFEDC389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80" r:id="rId4"/>
    <p:sldLayoutId id="2147483895" r:id="rId5"/>
    <p:sldLayoutId id="2147483896" r:id="rId6"/>
  </p:sldLayoutIdLst>
  <p:hf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8400716-BA31-43A6-ACCF-034C6BDE06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0&amp;p_keyvalu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25E2648-B7B7-4458-BEBE-F10566A68BF2}" type="slidenum">
              <a:rPr lang="en-US" sz="1400"/>
              <a:pPr algn="r" eaLnBrk="1" hangingPunct="1"/>
              <a:t>1</a:t>
            </a:fld>
            <a:endParaRPr lang="en-US" sz="1400" dirty="0"/>
          </a:p>
        </p:txBody>
      </p:sp>
      <p:sp>
        <p:nvSpPr>
          <p:cNvPr id="7174" name="Rectangle 4"/>
          <p:cNvSpPr>
            <a:spLocks noChangeArrowheads="1"/>
          </p:cNvSpPr>
          <p:nvPr/>
        </p:nvSpPr>
        <p:spPr bwMode="auto">
          <a:xfrm>
            <a:off x="471854" y="1405925"/>
            <a:ext cx="7848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endParaRPr lang="en-US" sz="3600" dirty="0"/>
          </a:p>
          <a:p>
            <a:pPr algn="ctr"/>
            <a:r>
              <a:rPr lang="en-US" sz="3200" dirty="0" smtClean="0"/>
              <a:t>An Injury Prevention </a:t>
            </a:r>
            <a:r>
              <a:rPr lang="en-US" sz="3200" dirty="0"/>
              <a:t>Course for Shipyard Workers</a:t>
            </a:r>
          </a:p>
          <a:p>
            <a:pPr algn="ctr"/>
            <a:endParaRPr lang="en-US" sz="3200" dirty="0"/>
          </a:p>
          <a:p>
            <a:pPr algn="ctr"/>
            <a:endParaRPr lang="en-US" sz="3200" b="1" dirty="0"/>
          </a:p>
          <a:p>
            <a:pPr algn="ctr"/>
            <a:endParaRPr lang="en-US" sz="2000" b="1" dirty="0"/>
          </a:p>
        </p:txBody>
      </p:sp>
      <p:pic>
        <p:nvPicPr>
          <p:cNvPr id="7176" name="Picture 8" descr="LOGO-Email-PSDSR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81795" y="3441596"/>
            <a:ext cx="35052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8"/>
          <p:cNvSpPr>
            <a:spLocks noChangeArrowheads="1"/>
          </p:cNvSpPr>
          <p:nvPr/>
        </p:nvSpPr>
        <p:spPr bwMode="auto">
          <a:xfrm>
            <a:off x="590550" y="5665786"/>
            <a:ext cx="8001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ja-JP" sz="900" dirty="0"/>
              <a:t>This material was produced under grant </a:t>
            </a:r>
            <a:r>
              <a:rPr lang="en-US" sz="900" dirty="0" smtClean="0"/>
              <a:t>SH-29629-SH6 f</a:t>
            </a:r>
            <a:r>
              <a:rPr lang="en-US" altLang="ja-JP" sz="900" dirty="0" smtClean="0"/>
              <a:t>rom </a:t>
            </a:r>
            <a:r>
              <a:rPr lang="en-US" altLang="ja-JP" sz="900" dirty="0"/>
              <a:t>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900" dirty="0"/>
          </a:p>
        </p:txBody>
      </p:sp>
      <p:sp>
        <p:nvSpPr>
          <p:cNvPr id="2" name="Slide Number Placeholder 1"/>
          <p:cNvSpPr>
            <a:spLocks noGrp="1"/>
          </p:cNvSpPr>
          <p:nvPr>
            <p:ph type="sldNum" sz="quarter" idx="11"/>
          </p:nvPr>
        </p:nvSpPr>
        <p:spPr/>
        <p:txBody>
          <a:bodyPr/>
          <a:lstStyle/>
          <a:p>
            <a:pPr>
              <a:defRPr/>
            </a:pPr>
            <a:fld id="{AB326018-4BC2-4E48-9B86-E6391CDE1EE0}" type="slidenum">
              <a:rPr lang="en-US" smtClean="0"/>
              <a:pPr>
                <a:defRPr/>
              </a:pPr>
              <a:t>1</a:t>
            </a:fld>
            <a:endParaRPr lang="en-US" dirty="0"/>
          </a:p>
        </p:txBody>
      </p:sp>
      <p:sp>
        <p:nvSpPr>
          <p:cNvPr id="4" name="Title 3"/>
          <p:cNvSpPr>
            <a:spLocks noGrp="1"/>
          </p:cNvSpPr>
          <p:nvPr>
            <p:ph type="title"/>
          </p:nvPr>
        </p:nvSpPr>
        <p:spPr>
          <a:xfrm>
            <a:off x="457200" y="304800"/>
            <a:ext cx="8229600" cy="1143000"/>
          </a:xfrm>
        </p:spPr>
        <p:txBody>
          <a:bodyPr/>
          <a:lstStyle/>
          <a:p>
            <a:pPr lvl="0" eaLnBrk="1" hangingPunct="1"/>
            <a:r>
              <a:rPr lang="en-US" sz="4000" kern="1200" dirty="0">
                <a:solidFill>
                  <a:srgbClr val="000000"/>
                </a:solidFill>
                <a:latin typeface="Arial" charset="0"/>
                <a:ea typeface="+mn-ea"/>
                <a:cs typeface="+mn-cs"/>
              </a:rPr>
              <a:t>Understanding </a:t>
            </a:r>
            <a:br>
              <a:rPr lang="en-US" sz="4000" kern="1200" dirty="0">
                <a:solidFill>
                  <a:srgbClr val="000000"/>
                </a:solidFill>
                <a:latin typeface="Arial" charset="0"/>
                <a:ea typeface="+mn-ea"/>
                <a:cs typeface="+mn-cs"/>
              </a:rPr>
            </a:br>
            <a:r>
              <a:rPr lang="en-US" sz="4000" kern="1200" dirty="0">
                <a:solidFill>
                  <a:srgbClr val="000000"/>
                </a:solidFill>
                <a:latin typeface="Arial" charset="0"/>
                <a:ea typeface="+mn-ea"/>
                <a:cs typeface="+mn-cs"/>
              </a:rPr>
              <a:t>Hazard </a:t>
            </a:r>
            <a:r>
              <a:rPr lang="en-US" sz="4000" kern="1200" dirty="0" smtClean="0">
                <a:solidFill>
                  <a:srgbClr val="000000"/>
                </a:solidFill>
                <a:latin typeface="Arial" charset="0"/>
                <a:ea typeface="+mn-ea"/>
                <a:cs typeface="+mn-cs"/>
              </a:rPr>
              <a:t>Communication</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9" name="Picture 4" title="Photo of a hazardous chemical in a contain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16002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10</a:t>
            </a:fld>
            <a:endParaRPr lang="en-US" dirty="0"/>
          </a:p>
        </p:txBody>
      </p:sp>
      <p:sp>
        <p:nvSpPr>
          <p:cNvPr id="3" name="Title 2"/>
          <p:cNvSpPr>
            <a:spLocks noGrp="1"/>
          </p:cNvSpPr>
          <p:nvPr>
            <p:ph type="title"/>
          </p:nvPr>
        </p:nvSpPr>
        <p:spPr>
          <a:xfrm>
            <a:off x="304800" y="304800"/>
            <a:ext cx="8229600" cy="1143000"/>
          </a:xfrm>
        </p:spPr>
        <p:txBody>
          <a:bodyPr/>
          <a:lstStyle/>
          <a:p>
            <a:r>
              <a:rPr lang="en-US" kern="1200" dirty="0">
                <a:solidFill>
                  <a:srgbClr val="000000"/>
                </a:solidFill>
                <a:latin typeface="Arial" charset="0"/>
                <a:ea typeface="+mn-ea"/>
                <a:cs typeface="+mn-cs"/>
              </a:rPr>
              <a:t>Introduction Exercise</a:t>
            </a:r>
            <a:endParaRPr lang="en-US" dirty="0"/>
          </a:p>
        </p:txBody>
      </p:sp>
    </p:spTree>
    <p:extLst>
      <p:ext uri="{BB962C8B-B14F-4D97-AF65-F5344CB8AC3E}">
        <p14:creationId xmlns:p14="http://schemas.microsoft.com/office/powerpoint/2010/main" val="49985359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47"/>
            <a:ext cx="8229600" cy="1143000"/>
          </a:xfrm>
          <a:ln>
            <a:noFill/>
          </a:ln>
        </p:spPr>
        <p:txBody>
          <a:bodyPr/>
          <a:lstStyle/>
          <a:p>
            <a:pPr algn="l"/>
            <a:r>
              <a:rPr lang="en-US" dirty="0" smtClean="0"/>
              <a:t>OSHA</a:t>
            </a:r>
            <a:endParaRPr lang="en-US" dirty="0"/>
          </a:p>
        </p:txBody>
      </p:sp>
      <p:pic>
        <p:nvPicPr>
          <p:cNvPr id="1029" name="Picture 5" descr="http://alliancepayroll.files.wordpress.com/2011/06/osha-logosvg1.png" title="Image of the OSHA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1905000"/>
            <a:ext cx="6858000" cy="19812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431FF7FC-6A2E-4F7E-8806-EF16810AD883}" type="slidenum">
              <a:rPr lang="en-US" smtClean="0"/>
              <a:pPr>
                <a:defRPr/>
              </a:pPr>
              <a:t>11</a:t>
            </a:fld>
            <a:endParaRPr lang="en-US" dirty="0"/>
          </a:p>
        </p:txBody>
      </p:sp>
    </p:spTree>
    <p:extLst>
      <p:ext uri="{BB962C8B-B14F-4D97-AF65-F5344CB8AC3E}">
        <p14:creationId xmlns:p14="http://schemas.microsoft.com/office/powerpoint/2010/main" val="1112383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l"/>
            <a:r>
              <a:rPr lang="en-US" dirty="0" smtClean="0"/>
              <a:t>      OSHA</a:t>
            </a:r>
            <a:endParaRPr lang="en-US" dirty="0"/>
          </a:p>
        </p:txBody>
      </p:sp>
      <p:pic>
        <p:nvPicPr>
          <p:cNvPr id="2050" name="Picture 2" title="Image of different parts of a ship"/>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400" y="1295400"/>
            <a:ext cx="7485063"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pPr>
              <a:defRPr/>
            </a:pPr>
            <a:fld id="{58E35470-D7DC-4711-A8EA-5E808FDBECDD}" type="slidenum">
              <a:rPr lang="en-US" smtClean="0"/>
              <a:pPr>
                <a:defRPr/>
              </a:pPr>
              <a:t>12</a:t>
            </a:fld>
            <a:endParaRPr lang="en-US" dirty="0"/>
          </a:p>
        </p:txBody>
      </p:sp>
    </p:spTree>
    <p:extLst>
      <p:ext uri="{BB962C8B-B14F-4D97-AF65-F5344CB8AC3E}">
        <p14:creationId xmlns:p14="http://schemas.microsoft.com/office/powerpoint/2010/main" val="3675367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l"/>
            <a:r>
              <a:rPr lang="en-US" dirty="0" smtClean="0"/>
              <a:t>OSHA </a:t>
            </a:r>
            <a:endParaRPr lang="en-US" dirty="0"/>
          </a:p>
        </p:txBody>
      </p:sp>
      <p:pic>
        <p:nvPicPr>
          <p:cNvPr id="67586" name="Picture 2" descr="http://allthingsd.com/files/2012/04/pinkslip-1.jpeg" title="Photo of a worker holding a pink slip"/>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0" y="1653639"/>
            <a:ext cx="5489592" cy="36425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Cj04325380000[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4802" y="1143000"/>
            <a:ext cx="2666441" cy="262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431FF7FC-6A2E-4F7E-8806-EF16810AD883}" type="slidenum">
              <a:rPr lang="en-US" smtClean="0"/>
              <a:pPr>
                <a:defRPr/>
              </a:pPr>
              <a:t>13</a:t>
            </a:fld>
            <a:endParaRPr lang="en-US" dirty="0"/>
          </a:p>
        </p:txBody>
      </p:sp>
    </p:spTree>
    <p:extLst>
      <p:ext uri="{BB962C8B-B14F-4D97-AF65-F5344CB8AC3E}">
        <p14:creationId xmlns:p14="http://schemas.microsoft.com/office/powerpoint/2010/main" val="2374441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l"/>
            <a:r>
              <a:rPr lang="en-US" dirty="0" smtClean="0"/>
              <a:t>OSHA  </a:t>
            </a:r>
            <a:endParaRPr lang="en-US" dirty="0"/>
          </a:p>
        </p:txBody>
      </p:sp>
      <p:pic>
        <p:nvPicPr>
          <p:cNvPr id="8" name="Picture 9" title="Image of the osha websit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t="6735" r="2025" b="4033"/>
          <a:stretch>
            <a:fillRect/>
          </a:stretch>
        </p:blipFill>
        <p:spPr bwMode="auto">
          <a:xfrm>
            <a:off x="1219200" y="1600200"/>
            <a:ext cx="64008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431FF7FC-6A2E-4F7E-8806-EF16810AD883}" type="slidenum">
              <a:rPr lang="en-US" smtClean="0"/>
              <a:pPr>
                <a:defRPr/>
              </a:pPr>
              <a:t>14</a:t>
            </a:fld>
            <a:endParaRPr lang="en-US" dirty="0"/>
          </a:p>
        </p:txBody>
      </p:sp>
    </p:spTree>
    <p:extLst>
      <p:ext uri="{BB962C8B-B14F-4D97-AF65-F5344CB8AC3E}">
        <p14:creationId xmlns:p14="http://schemas.microsoft.com/office/powerpoint/2010/main" val="2830661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a:ln>
            <a:noFill/>
          </a:ln>
        </p:spPr>
        <p:txBody>
          <a:bodyPr/>
          <a:lstStyle/>
          <a:p>
            <a:pPr algn="l" eaLnBrk="1" hangingPunct="1"/>
            <a:r>
              <a:rPr lang="en-US" dirty="0" smtClean="0"/>
              <a:t>EXERCISE</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marL="0" indent="0" eaLnBrk="1" hangingPunct="1">
              <a:buNone/>
            </a:pPr>
            <a:r>
              <a:rPr lang="en-US" sz="2000" dirty="0" smtClean="0"/>
              <a:t>Stump the class!</a:t>
            </a:r>
            <a:endParaRPr lang="en-US" sz="2000" b="0" dirty="0" smtClean="0">
              <a:solidFill>
                <a:schemeClr val="tx1"/>
              </a:solidFill>
            </a:endParaRPr>
          </a:p>
          <a:p>
            <a:pPr eaLnBrk="1" hangingPunct="1"/>
            <a:endParaRPr lang="en-US" sz="2000" dirty="0"/>
          </a:p>
          <a:p>
            <a:pPr eaLnBrk="1" hangingPunct="1"/>
            <a:r>
              <a:rPr lang="en-US" sz="2000" b="0" dirty="0" smtClean="0">
                <a:solidFill>
                  <a:schemeClr val="tx1"/>
                </a:solidFill>
              </a:rPr>
              <a:t>With a partner, write two questions from this section that you believe the rest of the class will be challenged in answering correctly. (Questions must be reasonable!  If your instructor can’t answer, it doesn’t count!)</a:t>
            </a:r>
          </a:p>
          <a:p>
            <a:pPr marL="0" indent="0" eaLnBrk="1" hangingPunct="1">
              <a:buNone/>
            </a:pPr>
            <a:r>
              <a:rPr lang="en-US" sz="20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000" b="0" dirty="0" smtClean="0">
              <a:solidFill>
                <a:schemeClr val="tx1"/>
              </a:solidFill>
            </a:endParaRPr>
          </a:p>
          <a:p>
            <a:pPr eaLnBrk="1" hangingPunct="1"/>
            <a:endParaRPr lang="en-US" sz="2800" b="0" dirty="0" smtClean="0">
              <a:solidFill>
                <a:schemeClr val="tx1"/>
              </a:solidFill>
            </a:endParaRPr>
          </a:p>
        </p:txBody>
      </p:sp>
      <p:sp>
        <p:nvSpPr>
          <p:cNvPr id="3" name="Slide Number Placeholder 2"/>
          <p:cNvSpPr>
            <a:spLocks noGrp="1"/>
          </p:cNvSpPr>
          <p:nvPr>
            <p:ph type="sldNum" sz="quarter" idx="11"/>
          </p:nvPr>
        </p:nvSpPr>
        <p:spPr/>
        <p:txBody>
          <a:bodyPr/>
          <a:lstStyle/>
          <a:p>
            <a:pPr>
              <a:defRPr/>
            </a:pPr>
            <a:fld id="{8BA4E9DC-4046-490D-B839-665D32E1143D}" type="slidenum">
              <a:rPr lang="en-US" smtClean="0"/>
              <a:pPr>
                <a:defRPr/>
              </a:pPr>
              <a:t>15</a:t>
            </a:fld>
            <a:endParaRPr lang="en-US" dirty="0"/>
          </a:p>
        </p:txBody>
      </p:sp>
    </p:spTree>
    <p:extLst>
      <p:ext uri="{BB962C8B-B14F-4D97-AF65-F5344CB8AC3E}">
        <p14:creationId xmlns:p14="http://schemas.microsoft.com/office/powerpoint/2010/main" val="3060899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31">
                                            <p:bg/>
                                          </p:spTgt>
                                        </p:tgtEl>
                                        <p:attrNameLst>
                                          <p:attrName>style.visibility</p:attrName>
                                        </p:attrNameLst>
                                      </p:cBhvr>
                                      <p:to>
                                        <p:strVal val="visible"/>
                                      </p:to>
                                    </p:set>
                                    <p:animEffect transition="in" filter="dissolve">
                                      <p:cBhvr>
                                        <p:cTn id="7" dur="500"/>
                                        <p:tgtEl>
                                          <p:spTgt spid="176131">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6131">
                                            <p:txEl>
                                              <p:pRg st="0" end="0"/>
                                            </p:txEl>
                                          </p:spTgt>
                                        </p:tgtEl>
                                        <p:attrNameLst>
                                          <p:attrName>style.visibility</p:attrName>
                                        </p:attrNameLst>
                                      </p:cBhvr>
                                      <p:to>
                                        <p:strVal val="visible"/>
                                      </p:to>
                                    </p:set>
                                    <p:animEffect transition="in" filter="dissolve">
                                      <p:cBhvr>
                                        <p:cTn id="12" dur="500"/>
                                        <p:tgtEl>
                                          <p:spTgt spid="176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dissolve">
                                      <p:cBhvr>
                                        <p:cTn id="17" dur="500"/>
                                        <p:tgtEl>
                                          <p:spTgt spid="176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6131">
                                            <p:txEl>
                                              <p:pRg st="3" end="3"/>
                                            </p:txEl>
                                          </p:spTgt>
                                        </p:tgtEl>
                                        <p:attrNameLst>
                                          <p:attrName>style.visibility</p:attrName>
                                        </p:attrNameLst>
                                      </p:cBhvr>
                                      <p:to>
                                        <p:strVal val="visible"/>
                                      </p:to>
                                    </p:set>
                                    <p:animEffect transition="in" filter="dissolve">
                                      <p:cBhvr>
                                        <p:cTn id="22" dur="500"/>
                                        <p:tgtEl>
                                          <p:spTgt spid="176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normAutofit fontScale="90000"/>
          </a:bodyPr>
          <a:lstStyle/>
          <a:p>
            <a:pPr algn="l">
              <a:defRPr/>
            </a:pPr>
            <a:r>
              <a:rPr lang="en-US" sz="4000" dirty="0" smtClean="0"/>
              <a:t>How Hazard Communication Works</a:t>
            </a:r>
            <a:endParaRPr lang="en-US" dirty="0"/>
          </a:p>
        </p:txBody>
      </p:sp>
      <p:sp>
        <p:nvSpPr>
          <p:cNvPr id="2" name="Slide Number Placeholder 1"/>
          <p:cNvSpPr>
            <a:spLocks noGrp="1"/>
          </p:cNvSpPr>
          <p:nvPr>
            <p:ph type="sldNum" sz="quarter" idx="11"/>
          </p:nvPr>
        </p:nvSpPr>
        <p:spPr/>
        <p:txBody>
          <a:bodyPr/>
          <a:lstStyle/>
          <a:p>
            <a:pPr>
              <a:defRPr/>
            </a:pPr>
            <a:fld id="{E630A1D2-6E69-4CB1-8EDD-98EC9685E3BF}" type="slidenum">
              <a:rPr lang="en-US" smtClean="0"/>
              <a:pPr>
                <a:defRPr/>
              </a:pPr>
              <a:t>16</a:t>
            </a:fld>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7341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a:t>The </a:t>
            </a:r>
            <a:r>
              <a:rPr lang="en-US" dirty="0" smtClean="0"/>
              <a:t>Hazard Communication </a:t>
            </a:r>
            <a:r>
              <a:rPr lang="en-US" dirty="0"/>
              <a:t>Program </a:t>
            </a:r>
            <a:endParaRPr lang="en-US" dirty="0" smtClean="0"/>
          </a:p>
        </p:txBody>
      </p:sp>
      <p:pic>
        <p:nvPicPr>
          <p:cNvPr id="294917" name="Picture 4" descr="MPj044345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600200"/>
            <a:ext cx="67818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17</a:t>
            </a:fld>
            <a:endParaRPr lang="en-US" dirty="0"/>
          </a:p>
        </p:txBody>
      </p:sp>
    </p:spTree>
    <p:extLst>
      <p:ext uri="{BB962C8B-B14F-4D97-AF65-F5344CB8AC3E}">
        <p14:creationId xmlns:p14="http://schemas.microsoft.com/office/powerpoint/2010/main" val="84631903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smtClean="0"/>
              <a:t>The Hazard Communication Program  </a:t>
            </a:r>
          </a:p>
        </p:txBody>
      </p:sp>
      <p:pic>
        <p:nvPicPr>
          <p:cNvPr id="295941" name="Picture 4" title="Image of a slide that says each employer must have a written hazcom procedur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16002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18</a:t>
            </a:fld>
            <a:endParaRPr lang="en-US" dirty="0"/>
          </a:p>
        </p:txBody>
      </p:sp>
    </p:spTree>
    <p:extLst>
      <p:ext uri="{BB962C8B-B14F-4D97-AF65-F5344CB8AC3E}">
        <p14:creationId xmlns:p14="http://schemas.microsoft.com/office/powerpoint/2010/main" val="297228168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a:t>The </a:t>
            </a:r>
            <a:r>
              <a:rPr lang="en-US" dirty="0" smtClean="0"/>
              <a:t>Hazard Communication Program   </a:t>
            </a:r>
            <a:endParaRPr lang="en-US" dirty="0" smtClean="0">
              <a:solidFill>
                <a:schemeClr val="tx1"/>
              </a:solidFill>
            </a:endParaRPr>
          </a:p>
        </p:txBody>
      </p:sp>
      <p:pic>
        <p:nvPicPr>
          <p:cNvPr id="314373" name="Picture 4" title="Image of a slide that says employee hazcom trai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6002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19</a:t>
            </a:fld>
            <a:endParaRPr lang="en-US" dirty="0"/>
          </a:p>
        </p:txBody>
      </p:sp>
    </p:spTree>
    <p:extLst>
      <p:ext uri="{BB962C8B-B14F-4D97-AF65-F5344CB8AC3E}">
        <p14:creationId xmlns:p14="http://schemas.microsoft.com/office/powerpoint/2010/main" val="318268995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dirty="0" smtClean="0">
                <a:latin typeface="+mn-lt"/>
              </a:rPr>
              <a:t>Purpose and Objectives</a:t>
            </a:r>
          </a:p>
        </p:txBody>
      </p:sp>
      <p:sp>
        <p:nvSpPr>
          <p:cNvPr id="5" name="Rectangle 8"/>
          <p:cNvSpPr>
            <a:spLocks noChangeArrowheads="1"/>
          </p:cNvSpPr>
          <p:nvPr/>
        </p:nvSpPr>
        <p:spPr bwMode="auto">
          <a:xfrm>
            <a:off x="590550" y="5887971"/>
            <a:ext cx="8001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ja-JP" sz="900" dirty="0"/>
              <a:t>This material was produced under grant </a:t>
            </a:r>
            <a:r>
              <a:rPr lang="en-US" sz="900" dirty="0" smtClean="0"/>
              <a:t>SH-29629-SH6</a:t>
            </a:r>
            <a:r>
              <a:rPr lang="en-US" altLang="ja-JP" sz="900" dirty="0" smtClean="0"/>
              <a:t> </a:t>
            </a:r>
            <a:r>
              <a:rPr lang="en-US" altLang="ja-JP" sz="900"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900" dirty="0"/>
          </a:p>
        </p:txBody>
      </p:sp>
      <p:graphicFrame>
        <p:nvGraphicFramePr>
          <p:cNvPr id="7" name="Diagram 6" title="Image of course purpose, objectives, and measurement intro slide"/>
          <p:cNvGraphicFramePr/>
          <p:nvPr>
            <p:extLst>
              <p:ext uri="{D42A27DB-BD31-4B8C-83A1-F6EECF244321}">
                <p14:modId xmlns:p14="http://schemas.microsoft.com/office/powerpoint/2010/main" val="2053208909"/>
              </p:ext>
            </p:extLst>
          </p:nvPr>
        </p:nvGraphicFramePr>
        <p:xfrm>
          <a:off x="1295400" y="1371600"/>
          <a:ext cx="6858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a:t>The </a:t>
            </a:r>
            <a:r>
              <a:rPr lang="en-US" dirty="0" smtClean="0"/>
              <a:t>Hazard Communication Program    </a:t>
            </a:r>
            <a:endParaRPr lang="en-US" dirty="0" smtClean="0">
              <a:solidFill>
                <a:schemeClr val="tx1"/>
              </a:solidFill>
            </a:endParaRPr>
          </a:p>
        </p:txBody>
      </p:sp>
      <p:pic>
        <p:nvPicPr>
          <p:cNvPr id="315397" name="Picture 4" title="Photo of a hazardous material cabin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16764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20</a:t>
            </a:fld>
            <a:endParaRPr lang="en-US" dirty="0"/>
          </a:p>
        </p:txBody>
      </p:sp>
    </p:spTree>
    <p:extLst>
      <p:ext uri="{BB962C8B-B14F-4D97-AF65-F5344CB8AC3E}">
        <p14:creationId xmlns:p14="http://schemas.microsoft.com/office/powerpoint/2010/main" val="393853697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a:t>The </a:t>
            </a:r>
            <a:r>
              <a:rPr lang="en-US" dirty="0" smtClean="0"/>
              <a:t>Hazard Communication Program     </a:t>
            </a:r>
            <a:endParaRPr lang="en-US" dirty="0" smtClean="0">
              <a:solidFill>
                <a:schemeClr val="tx1"/>
              </a:solidFill>
            </a:endParaRPr>
          </a:p>
        </p:txBody>
      </p:sp>
      <p:pic>
        <p:nvPicPr>
          <p:cNvPr id="316421" name="Picture 4" title="Photo of a worker putting on glov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002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21</a:t>
            </a:fld>
            <a:endParaRPr lang="en-US" dirty="0"/>
          </a:p>
        </p:txBody>
      </p:sp>
    </p:spTree>
    <p:extLst>
      <p:ext uri="{BB962C8B-B14F-4D97-AF65-F5344CB8AC3E}">
        <p14:creationId xmlns:p14="http://schemas.microsoft.com/office/powerpoint/2010/main" val="86034219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53A193-3B93-4EC1-81A7-3825D9D60926}" type="slidenum">
              <a:rPr lang="en-US" sz="1400"/>
              <a:pPr algn="r" eaLnBrk="1" hangingPunct="1"/>
              <a:t>22</a:t>
            </a:fld>
            <a:endParaRPr lang="en-US" sz="1400" dirty="0"/>
          </a:p>
        </p:txBody>
      </p:sp>
      <p:sp>
        <p:nvSpPr>
          <p:cNvPr id="303108" name="Rectangle 2"/>
          <p:cNvSpPr>
            <a:spLocks noGrp="1" noChangeArrowheads="1"/>
          </p:cNvSpPr>
          <p:nvPr>
            <p:ph type="title" idx="4294967295"/>
          </p:nvPr>
        </p:nvSpPr>
        <p:spPr>
          <a:xfrm>
            <a:off x="457200" y="579438"/>
            <a:ext cx="8229600" cy="533400"/>
          </a:xfrm>
        </p:spPr>
        <p:txBody>
          <a:bodyPr/>
          <a:lstStyle/>
          <a:p>
            <a:pPr algn="l"/>
            <a:r>
              <a:rPr lang="en-US" dirty="0" smtClean="0"/>
              <a:t>The Hazard Communication Program Quiz</a:t>
            </a:r>
            <a:r>
              <a:rPr lang="en-US" sz="3600" dirty="0" smtClean="0"/>
              <a:t>	</a:t>
            </a:r>
          </a:p>
        </p:txBody>
      </p:sp>
      <p:pic>
        <p:nvPicPr>
          <p:cNvPr id="303110" name="Picture 6" descr="quiz"/>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1981200"/>
            <a:ext cx="44958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AB326018-4BC2-4E48-9B86-E6391CDE1EE0}" type="slidenum">
              <a:rPr lang="en-US" smtClean="0"/>
              <a:pPr>
                <a:defRPr/>
              </a:pPr>
              <a:t>22</a:t>
            </a:fld>
            <a:endParaRPr lang="en-US" dirty="0"/>
          </a:p>
        </p:txBody>
      </p:sp>
    </p:spTree>
    <p:extLst>
      <p:ext uri="{BB962C8B-B14F-4D97-AF65-F5344CB8AC3E}">
        <p14:creationId xmlns:p14="http://schemas.microsoft.com/office/powerpoint/2010/main" val="4084218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l"/>
            <a:r>
              <a:rPr lang="en-US" dirty="0" smtClean="0"/>
              <a:t>GHS– What is it?</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23</a:t>
            </a:fld>
            <a:endParaRPr lang="en-US" dirty="0"/>
          </a:p>
        </p:txBody>
      </p:sp>
      <p:pic>
        <p:nvPicPr>
          <p:cNvPr id="1026" name="Picture 2" title="Image of a slide that says the globally harmonized system of classification and labeling of chemica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600200"/>
            <a:ext cx="6473734" cy="434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272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l"/>
            <a:r>
              <a:rPr lang="en-US" dirty="0" smtClean="0"/>
              <a:t>GHS – Why Adopt It?</a:t>
            </a:r>
            <a:endParaRPr lang="en-US" dirty="0"/>
          </a:p>
        </p:txBody>
      </p:sp>
      <p:sp>
        <p:nvSpPr>
          <p:cNvPr id="6" name="Slide Number Placeholder 5"/>
          <p:cNvSpPr>
            <a:spLocks noGrp="1"/>
          </p:cNvSpPr>
          <p:nvPr>
            <p:ph type="sldNum" sz="quarter" idx="11"/>
          </p:nvPr>
        </p:nvSpPr>
        <p:spPr/>
        <p:txBody>
          <a:bodyPr/>
          <a:lstStyle/>
          <a:p>
            <a:pPr>
              <a:defRPr/>
            </a:pPr>
            <a:fld id="{431FF7FC-6A2E-4F7E-8806-EF16810AD883}" type="slidenum">
              <a:rPr lang="en-US" smtClean="0"/>
              <a:pPr>
                <a:defRPr/>
              </a:pPr>
              <a:t>24</a:t>
            </a:fld>
            <a:endParaRPr lang="en-US" dirty="0"/>
          </a:p>
        </p:txBody>
      </p:sp>
      <p:pic>
        <p:nvPicPr>
          <p:cNvPr id="7170" name="Picture 2" title="Photo of a rubber stamp by the word approv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1747652"/>
            <a:ext cx="4632960"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930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7"/>
          <p:cNvSpPr>
            <a:spLocks noGrp="1"/>
          </p:cNvSpPr>
          <p:nvPr>
            <p:ph type="title" idx="4294967295"/>
          </p:nvPr>
        </p:nvSpPr>
        <p:spPr>
          <a:xfrm>
            <a:off x="0" y="274638"/>
            <a:ext cx="9144000" cy="1143000"/>
          </a:xfrm>
          <a:ln>
            <a:noFill/>
          </a:ln>
        </p:spPr>
        <p:txBody>
          <a:bodyPr/>
          <a:lstStyle/>
          <a:p>
            <a:pPr algn="l"/>
            <a:r>
              <a:rPr lang="en-US" sz="3600" dirty="0" smtClean="0"/>
              <a:t>Hazard Classification</a:t>
            </a:r>
          </a:p>
        </p:txBody>
      </p:sp>
      <p:sp>
        <p:nvSpPr>
          <p:cNvPr id="2" name="Slide Number Placeholder 1"/>
          <p:cNvSpPr>
            <a:spLocks noGrp="1"/>
          </p:cNvSpPr>
          <p:nvPr>
            <p:ph type="sldNum" sz="quarter" idx="10"/>
          </p:nvPr>
        </p:nvSpPr>
        <p:spPr/>
        <p:txBody>
          <a:bodyPr/>
          <a:lstStyle/>
          <a:p>
            <a:pPr>
              <a:defRPr/>
            </a:pPr>
            <a:fld id="{AB326018-4BC2-4E48-9B86-E6391CDE1EE0}" type="slidenum">
              <a:rPr lang="en-US" smtClean="0"/>
              <a:pPr>
                <a:defRPr/>
              </a:pPr>
              <a:t>25</a:t>
            </a:fld>
            <a:endParaRPr lang="en-US" dirty="0"/>
          </a:p>
        </p:txBody>
      </p:sp>
      <p:pic>
        <p:nvPicPr>
          <p:cNvPr id="8194" name="Picture 2" descr="http://goodhealth.freeservers.com/carcinogen-sign.jpg" title="Image of a hazard sign that says carcinoge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1" y="1456706"/>
            <a:ext cx="4571998" cy="457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03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7"/>
          <p:cNvSpPr>
            <a:spLocks noGrp="1"/>
          </p:cNvSpPr>
          <p:nvPr>
            <p:ph type="title"/>
          </p:nvPr>
        </p:nvSpPr>
        <p:spPr>
          <a:xfrm>
            <a:off x="0" y="274638"/>
            <a:ext cx="9144000" cy="1143000"/>
          </a:xfrm>
          <a:ln>
            <a:noFill/>
          </a:ln>
        </p:spPr>
        <p:txBody>
          <a:bodyPr/>
          <a:lstStyle/>
          <a:p>
            <a:pPr algn="l"/>
            <a:r>
              <a:rPr lang="en-US" dirty="0" smtClean="0"/>
              <a:t>Hazard </a:t>
            </a:r>
            <a:r>
              <a:rPr lang="en-US" sz="3600" dirty="0" smtClean="0"/>
              <a:t>Classifications</a:t>
            </a:r>
          </a:p>
        </p:txBody>
      </p:sp>
      <p:sp>
        <p:nvSpPr>
          <p:cNvPr id="3" name="Slide Number Placeholder 2"/>
          <p:cNvSpPr>
            <a:spLocks noGrp="1"/>
          </p:cNvSpPr>
          <p:nvPr>
            <p:ph type="sldNum" sz="quarter" idx="11"/>
          </p:nvPr>
        </p:nvSpPr>
        <p:spPr/>
        <p:txBody>
          <a:bodyPr/>
          <a:lstStyle/>
          <a:p>
            <a:pPr>
              <a:defRPr/>
            </a:pPr>
            <a:fld id="{431FF7FC-6A2E-4F7E-8806-EF16810AD883}" type="slidenum">
              <a:rPr lang="en-US" smtClean="0"/>
              <a:pPr>
                <a:defRPr/>
              </a:pPr>
              <a:t>26</a:t>
            </a:fld>
            <a:endParaRPr lang="en-US" dirty="0"/>
          </a:p>
        </p:txBody>
      </p:sp>
      <p:pic>
        <p:nvPicPr>
          <p:cNvPr id="17410" name="Picture 2" title="Image of the human bod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1828799"/>
            <a:ext cx="1714479" cy="4371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title="Image of a slide that says physical and health"/>
          <p:cNvGraphicFramePr/>
          <p:nvPr>
            <p:extLst>
              <p:ext uri="{D42A27DB-BD31-4B8C-83A1-F6EECF244321}">
                <p14:modId xmlns:p14="http://schemas.microsoft.com/office/powerpoint/2010/main" val="4151630970"/>
              </p:ext>
            </p:extLst>
          </p:nvPr>
        </p:nvGraphicFramePr>
        <p:xfrm>
          <a:off x="1143000" y="2362200"/>
          <a:ext cx="441960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119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81000" y="609600"/>
            <a:ext cx="8229600" cy="1143000"/>
          </a:xfrm>
          <a:ln>
            <a:noFill/>
          </a:ln>
        </p:spPr>
        <p:txBody>
          <a:bodyPr/>
          <a:lstStyle/>
          <a:p>
            <a:pPr algn="l" eaLnBrk="1" hangingPunct="1"/>
            <a:r>
              <a:rPr lang="en-US" dirty="0" smtClean="0"/>
              <a:t>EXERCISE </a:t>
            </a:r>
            <a:br>
              <a:rPr lang="en-US" dirty="0" smtClean="0"/>
            </a:br>
            <a:endParaRPr lang="en-US" dirty="0" smtClean="0"/>
          </a:p>
        </p:txBody>
      </p:sp>
      <p:sp>
        <p:nvSpPr>
          <p:cNvPr id="176131" name="Rectangle 3"/>
          <p:cNvSpPr>
            <a:spLocks noGrp="1" noChangeArrowheads="1"/>
          </p:cNvSpPr>
          <p:nvPr>
            <p:ph idx="1"/>
          </p:nvPr>
        </p:nvSpPr>
        <p:spPr>
          <a:solidFill>
            <a:schemeClr val="bg1"/>
          </a:solidFill>
        </p:spPr>
        <p:txBody>
          <a:bodyPr/>
          <a:lstStyle/>
          <a:p>
            <a:pPr marL="0" indent="0" eaLnBrk="1" hangingPunct="1">
              <a:buNone/>
            </a:pPr>
            <a:r>
              <a:rPr lang="en-US" sz="2000" dirty="0" smtClean="0"/>
              <a:t>Stump the class!</a:t>
            </a:r>
            <a:endParaRPr lang="en-US" sz="2000" b="0" dirty="0" smtClean="0">
              <a:solidFill>
                <a:schemeClr val="tx1"/>
              </a:solidFill>
            </a:endParaRPr>
          </a:p>
          <a:p>
            <a:pPr eaLnBrk="1" hangingPunct="1"/>
            <a:endParaRPr lang="en-US" sz="2000" dirty="0"/>
          </a:p>
          <a:p>
            <a:pPr eaLnBrk="1" hangingPunct="1"/>
            <a:r>
              <a:rPr lang="en-US" sz="2000" b="0" dirty="0" smtClean="0">
                <a:solidFill>
                  <a:schemeClr val="tx1"/>
                </a:solidFill>
              </a:rPr>
              <a:t>With a partner, write two questions from this section (page 16 to 27) that you believe the rest of the class will be challenged in answering correctly. (Questions must be reasonable!  If your instructor can’t answer, it doesn’t count!)</a:t>
            </a:r>
          </a:p>
          <a:p>
            <a:pPr marL="0" indent="0" eaLnBrk="1" hangingPunct="1">
              <a:buNone/>
            </a:pPr>
            <a:r>
              <a:rPr lang="en-US" sz="20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000" b="0" dirty="0" smtClean="0">
              <a:solidFill>
                <a:schemeClr val="tx1"/>
              </a:solidFill>
            </a:endParaRPr>
          </a:p>
          <a:p>
            <a:pPr eaLnBrk="1" hangingPunct="1"/>
            <a:endParaRPr lang="en-US" sz="2800" b="0" dirty="0" smtClean="0">
              <a:solidFill>
                <a:schemeClr val="tx1"/>
              </a:solidFill>
            </a:endParaRPr>
          </a:p>
        </p:txBody>
      </p:sp>
      <p:sp>
        <p:nvSpPr>
          <p:cNvPr id="3" name="Slide Number Placeholder 2"/>
          <p:cNvSpPr>
            <a:spLocks noGrp="1"/>
          </p:cNvSpPr>
          <p:nvPr>
            <p:ph type="sldNum" sz="quarter" idx="11"/>
          </p:nvPr>
        </p:nvSpPr>
        <p:spPr/>
        <p:txBody>
          <a:bodyPr/>
          <a:lstStyle/>
          <a:p>
            <a:pPr>
              <a:defRPr/>
            </a:pPr>
            <a:fld id="{8BA4E9DC-4046-490D-B839-665D32E1143D}" type="slidenum">
              <a:rPr lang="en-US" smtClean="0"/>
              <a:pPr>
                <a:defRPr/>
              </a:pPr>
              <a:t>27</a:t>
            </a:fld>
            <a:endParaRPr lang="en-US" dirty="0"/>
          </a:p>
        </p:txBody>
      </p:sp>
    </p:spTree>
    <p:extLst>
      <p:ext uri="{BB962C8B-B14F-4D97-AF65-F5344CB8AC3E}">
        <p14:creationId xmlns:p14="http://schemas.microsoft.com/office/powerpoint/2010/main" val="45308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31">
                                            <p:bg/>
                                          </p:spTgt>
                                        </p:tgtEl>
                                        <p:attrNameLst>
                                          <p:attrName>style.visibility</p:attrName>
                                        </p:attrNameLst>
                                      </p:cBhvr>
                                      <p:to>
                                        <p:strVal val="visible"/>
                                      </p:to>
                                    </p:set>
                                    <p:animEffect transition="in" filter="dissolve">
                                      <p:cBhvr>
                                        <p:cTn id="7" dur="500"/>
                                        <p:tgtEl>
                                          <p:spTgt spid="176131">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6131">
                                            <p:txEl>
                                              <p:pRg st="0" end="0"/>
                                            </p:txEl>
                                          </p:spTgt>
                                        </p:tgtEl>
                                        <p:attrNameLst>
                                          <p:attrName>style.visibility</p:attrName>
                                        </p:attrNameLst>
                                      </p:cBhvr>
                                      <p:to>
                                        <p:strVal val="visible"/>
                                      </p:to>
                                    </p:set>
                                    <p:animEffect transition="in" filter="dissolve">
                                      <p:cBhvr>
                                        <p:cTn id="12" dur="500"/>
                                        <p:tgtEl>
                                          <p:spTgt spid="176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dissolve">
                                      <p:cBhvr>
                                        <p:cTn id="17" dur="500"/>
                                        <p:tgtEl>
                                          <p:spTgt spid="176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6131">
                                            <p:txEl>
                                              <p:pRg st="3" end="3"/>
                                            </p:txEl>
                                          </p:spTgt>
                                        </p:tgtEl>
                                        <p:attrNameLst>
                                          <p:attrName>style.visibility</p:attrName>
                                        </p:attrNameLst>
                                      </p:cBhvr>
                                      <p:to>
                                        <p:strVal val="visible"/>
                                      </p:to>
                                    </p:set>
                                    <p:animEffect transition="in" filter="dissolve">
                                      <p:cBhvr>
                                        <p:cTn id="22" dur="500"/>
                                        <p:tgtEl>
                                          <p:spTgt spid="176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smtClean="0"/>
              <a:t>Labeling</a:t>
            </a: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28</a:t>
            </a:fld>
            <a:endParaRPr lang="en-US" dirty="0"/>
          </a:p>
        </p:txBody>
      </p:sp>
      <p:pic>
        <p:nvPicPr>
          <p:cNvPr id="6" name="Picture 5" title="Image of a hazardous material label"/>
          <p:cNvPicPr>
            <a:picLocks noChangeAspect="1"/>
          </p:cNvPicPr>
          <p:nvPr/>
        </p:nvPicPr>
        <p:blipFill>
          <a:blip r:embed="rId3"/>
          <a:stretch>
            <a:fillRect/>
          </a:stretch>
        </p:blipFill>
        <p:spPr>
          <a:xfrm>
            <a:off x="790575" y="1481137"/>
            <a:ext cx="7562850" cy="3895725"/>
          </a:xfrm>
          <a:prstGeom prst="rect">
            <a:avLst/>
          </a:prstGeom>
          <a:ln>
            <a:solidFill>
              <a:schemeClr val="tx1"/>
            </a:solidFill>
          </a:ln>
        </p:spPr>
      </p:pic>
    </p:spTree>
    <p:extLst>
      <p:ext uri="{BB962C8B-B14F-4D97-AF65-F5344CB8AC3E}">
        <p14:creationId xmlns:p14="http://schemas.microsoft.com/office/powerpoint/2010/main" val="127795130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l"/>
            <a:r>
              <a:rPr lang="en-US" dirty="0" smtClean="0"/>
              <a:t>Labels</a:t>
            </a:r>
            <a:endParaRPr lang="en-US" dirty="0"/>
          </a:p>
        </p:txBody>
      </p:sp>
      <p:pic>
        <p:nvPicPr>
          <p:cNvPr id="1028" name="Picture 4" descr="http://www.ghssafety.com/images/label_example.jpg" title="Image of a hazardous material lab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56708" y="1410143"/>
            <a:ext cx="4230583"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pPr>
              <a:defRPr/>
            </a:pPr>
            <a:fld id="{8BA4E9DC-4046-490D-B839-665D32E1143D}" type="slidenum">
              <a:rPr lang="en-US" smtClean="0"/>
              <a:pPr>
                <a:defRPr/>
              </a:pPr>
              <a:t>29</a:t>
            </a:fld>
            <a:endParaRPr lang="en-US" dirty="0"/>
          </a:p>
        </p:txBody>
      </p:sp>
    </p:spTree>
    <p:extLst>
      <p:ext uri="{BB962C8B-B14F-4D97-AF65-F5344CB8AC3E}">
        <p14:creationId xmlns:p14="http://schemas.microsoft.com/office/powerpoint/2010/main" val="3207983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04800"/>
            <a:ext cx="7772400" cy="762000"/>
          </a:xfrm>
          <a:noFill/>
        </p:spPr>
        <p:txBody>
          <a:bodyPr lIns="92075" tIns="46038" rIns="92075" bIns="46038"/>
          <a:lstStyle/>
          <a:p>
            <a:pPr algn="l"/>
            <a:r>
              <a:rPr lang="en-US" dirty="0" smtClean="0">
                <a:solidFill>
                  <a:schemeClr val="tx1"/>
                </a:solidFill>
              </a:rPr>
              <a:t>Training Topics</a:t>
            </a:r>
          </a:p>
        </p:txBody>
      </p:sp>
      <p:pic>
        <p:nvPicPr>
          <p:cNvPr id="9" name="Picture 3" title="Image of a hazardous material communication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447800"/>
            <a:ext cx="6629400" cy="418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3</a:t>
            </a:fld>
            <a:endParaRPr lang="en-US" dirty="0"/>
          </a:p>
        </p:txBody>
      </p:sp>
    </p:spTree>
    <p:extLst>
      <p:ext uri="{BB962C8B-B14F-4D97-AF65-F5344CB8AC3E}">
        <p14:creationId xmlns:p14="http://schemas.microsoft.com/office/powerpoint/2010/main" val="302209525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39762"/>
          </a:xfrm>
          <a:ln>
            <a:noFill/>
          </a:ln>
        </p:spPr>
        <p:txBody>
          <a:bodyPr/>
          <a:lstStyle/>
          <a:p>
            <a:pPr algn="l"/>
            <a:r>
              <a:rPr lang="en-US" dirty="0" smtClean="0"/>
              <a:t>Pictograms And Hazards</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30</a:t>
            </a:fld>
            <a:endParaRPr lang="en-US" dirty="0"/>
          </a:p>
        </p:txBody>
      </p:sp>
      <p:pic>
        <p:nvPicPr>
          <p:cNvPr id="8" name="Picture 2" title="Image of a hazard pictogram"/>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347118" y="1733550"/>
            <a:ext cx="4449763"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315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l"/>
            <a:r>
              <a:rPr lang="en-US" dirty="0" smtClean="0"/>
              <a:t>Pictogram Exercise</a:t>
            </a:r>
            <a:endParaRPr lang="en-US" dirty="0"/>
          </a:p>
        </p:txBody>
      </p:sp>
      <p:pic>
        <p:nvPicPr>
          <p:cNvPr id="6" name="Content Placeholder 5" title="Image of hazard pictogram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057400" y="1600200"/>
            <a:ext cx="4800600" cy="4038600"/>
          </a:xfrm>
          <a:prstGeom prst="rect">
            <a:avLst/>
          </a:prstGeom>
        </p:spPr>
      </p:pic>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31</a:t>
            </a:fld>
            <a:endParaRPr lang="en-US" dirty="0"/>
          </a:p>
        </p:txBody>
      </p:sp>
    </p:spTree>
    <p:extLst>
      <p:ext uri="{BB962C8B-B14F-4D97-AF65-F5344CB8AC3E}">
        <p14:creationId xmlns:p14="http://schemas.microsoft.com/office/powerpoint/2010/main" val="2688308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32</a:t>
            </a:fld>
            <a:endParaRPr lang="en-US" dirty="0"/>
          </a:p>
        </p:txBody>
      </p:sp>
      <p:pic>
        <p:nvPicPr>
          <p:cNvPr id="8" name="Picture 5" title="Image of hazardous label requirement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1371600"/>
            <a:ext cx="7456977" cy="481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52400"/>
            <a:ext cx="8229600" cy="1143000"/>
          </a:xfrm>
          <a:ln>
            <a:noFill/>
          </a:ln>
        </p:spPr>
        <p:txBody>
          <a:bodyPr/>
          <a:lstStyle/>
          <a:p>
            <a:pPr algn="l"/>
            <a:r>
              <a:rPr lang="en-US" sz="3600" dirty="0" smtClean="0"/>
              <a:t>Label Requirements</a:t>
            </a:r>
          </a:p>
        </p:txBody>
      </p:sp>
    </p:spTree>
    <p:extLst>
      <p:ext uri="{BB962C8B-B14F-4D97-AF65-F5344CB8AC3E}">
        <p14:creationId xmlns:p14="http://schemas.microsoft.com/office/powerpoint/2010/main" val="292644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lstStyle/>
          <a:p>
            <a:r>
              <a:rPr lang="en-US" dirty="0" smtClean="0"/>
              <a:t>Label Requirements Exercise</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33</a:t>
            </a:fld>
            <a:endParaRPr lang="en-US" dirty="0"/>
          </a:p>
        </p:txBody>
      </p:sp>
      <p:pic>
        <p:nvPicPr>
          <p:cNvPr id="6" name="Picture 5" title="Image of hazardous lab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618" y="1570266"/>
            <a:ext cx="7624763" cy="4522330"/>
          </a:xfrm>
          <a:prstGeom prst="rect">
            <a:avLst/>
          </a:prstGeom>
          <a:ln>
            <a:solidFill>
              <a:schemeClr val="tx1"/>
            </a:solidFill>
          </a:ln>
        </p:spPr>
      </p:pic>
    </p:spTree>
    <p:extLst>
      <p:ext uri="{BB962C8B-B14F-4D97-AF65-F5344CB8AC3E}">
        <p14:creationId xmlns:p14="http://schemas.microsoft.com/office/powerpoint/2010/main" val="1607632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39762"/>
          </a:xfrm>
          <a:ln>
            <a:noFill/>
          </a:ln>
        </p:spPr>
        <p:txBody>
          <a:bodyPr/>
          <a:lstStyle/>
          <a:p>
            <a:pPr algn="l"/>
            <a:r>
              <a:rPr lang="en-US" dirty="0" smtClean="0"/>
              <a:t>Draw A Label (Exercise)</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34</a:t>
            </a:fld>
            <a:endParaRPr lang="en-US" dirty="0"/>
          </a:p>
        </p:txBody>
      </p:sp>
      <p:sp>
        <p:nvSpPr>
          <p:cNvPr id="8" name="TextBox 7"/>
          <p:cNvSpPr txBox="1"/>
          <p:nvPr/>
        </p:nvSpPr>
        <p:spPr>
          <a:xfrm>
            <a:off x="457200" y="1118027"/>
            <a:ext cx="8077200" cy="646331"/>
          </a:xfrm>
          <a:prstGeom prst="rect">
            <a:avLst/>
          </a:prstGeom>
          <a:noFill/>
        </p:spPr>
        <p:txBody>
          <a:bodyPr wrap="square" rtlCol="0">
            <a:spAutoFit/>
          </a:bodyPr>
          <a:lstStyle/>
          <a:p>
            <a:r>
              <a:rPr lang="en-US" dirty="0"/>
              <a:t>C</a:t>
            </a:r>
            <a:r>
              <a:rPr lang="en-US" dirty="0" smtClean="0"/>
              <a:t>reate a label that complies with the GHS format using the information at the bottom of this page. </a:t>
            </a:r>
            <a:endParaRPr lang="en-US" dirty="0"/>
          </a:p>
        </p:txBody>
      </p:sp>
      <p:sp>
        <p:nvSpPr>
          <p:cNvPr id="10" name="TextBox 9" title="Image of a blank rectangle"/>
          <p:cNvSpPr txBox="1"/>
          <p:nvPr/>
        </p:nvSpPr>
        <p:spPr>
          <a:xfrm>
            <a:off x="838200" y="2209800"/>
            <a:ext cx="7543800" cy="3970318"/>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538112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smtClean="0"/>
              <a:t>Labeling  </a:t>
            </a:r>
          </a:p>
        </p:txBody>
      </p:sp>
      <p:pic>
        <p:nvPicPr>
          <p:cNvPr id="302085" name="Picture 4" title="Photo of a warning sig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17526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35</a:t>
            </a:fld>
            <a:endParaRPr lang="en-US" dirty="0"/>
          </a:p>
        </p:txBody>
      </p:sp>
    </p:spTree>
    <p:extLst>
      <p:ext uri="{BB962C8B-B14F-4D97-AF65-F5344CB8AC3E}">
        <p14:creationId xmlns:p14="http://schemas.microsoft.com/office/powerpoint/2010/main" val="239530790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53A193-3B93-4EC1-81A7-3825D9D60926}" type="slidenum">
              <a:rPr lang="en-US" sz="1400"/>
              <a:pPr algn="r" eaLnBrk="1" hangingPunct="1"/>
              <a:t>36</a:t>
            </a:fld>
            <a:endParaRPr lang="en-US" sz="1400" dirty="0"/>
          </a:p>
        </p:txBody>
      </p:sp>
      <p:sp>
        <p:nvSpPr>
          <p:cNvPr id="303108" name="Rectangle 2"/>
          <p:cNvSpPr>
            <a:spLocks noGrp="1" noChangeArrowheads="1"/>
          </p:cNvSpPr>
          <p:nvPr>
            <p:ph type="title" idx="4294967295"/>
          </p:nvPr>
        </p:nvSpPr>
        <p:spPr>
          <a:xfrm>
            <a:off x="457200" y="579438"/>
            <a:ext cx="8229600" cy="533400"/>
          </a:xfrm>
        </p:spPr>
        <p:txBody>
          <a:bodyPr/>
          <a:lstStyle/>
          <a:p>
            <a:pPr algn="l"/>
            <a:r>
              <a:rPr lang="en-US" dirty="0" smtClean="0"/>
              <a:t>Labeling</a:t>
            </a:r>
            <a:r>
              <a:rPr lang="en-US" sz="3600" dirty="0" smtClean="0"/>
              <a:t>	</a:t>
            </a:r>
          </a:p>
        </p:txBody>
      </p:sp>
      <p:sp>
        <p:nvSpPr>
          <p:cNvPr id="303109" name="Rectangle 3"/>
          <p:cNvSpPr>
            <a:spLocks noGrp="1" noChangeArrowheads="1"/>
          </p:cNvSpPr>
          <p:nvPr>
            <p:ph type="body" idx="4294967295"/>
          </p:nvPr>
        </p:nvSpPr>
        <p:spPr/>
        <p:txBody>
          <a:bodyPr/>
          <a:lstStyle/>
          <a:p>
            <a:endParaRPr lang="en-US" dirty="0" smtClean="0"/>
          </a:p>
        </p:txBody>
      </p:sp>
      <p:pic>
        <p:nvPicPr>
          <p:cNvPr id="303110" name="Picture 6" descr="quiz"/>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1981200"/>
            <a:ext cx="44958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AB326018-4BC2-4E48-9B86-E6391CDE1EE0}" type="slidenum">
              <a:rPr lang="en-US" smtClean="0"/>
              <a:pPr>
                <a:defRPr/>
              </a:pPr>
              <a:t>36</a:t>
            </a:fld>
            <a:endParaRPr lang="en-US" dirty="0"/>
          </a:p>
        </p:txBody>
      </p:sp>
    </p:spTree>
    <p:extLst>
      <p:ext uri="{BB962C8B-B14F-4D97-AF65-F5344CB8AC3E}">
        <p14:creationId xmlns:p14="http://schemas.microsoft.com/office/powerpoint/2010/main" val="2807432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smtClean="0"/>
              <a:t>Safety Data Sheets</a:t>
            </a: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37</a:t>
            </a:fld>
            <a:endParaRPr lang="en-US" dirty="0"/>
          </a:p>
        </p:txBody>
      </p:sp>
      <p:pic>
        <p:nvPicPr>
          <p:cNvPr id="4" name="Picture 3" title="Image of a safety data sheets binder"/>
          <p:cNvPicPr>
            <a:picLocks noChangeAspect="1"/>
          </p:cNvPicPr>
          <p:nvPr/>
        </p:nvPicPr>
        <p:blipFill>
          <a:blip r:embed="rId3"/>
          <a:stretch>
            <a:fillRect/>
          </a:stretch>
        </p:blipFill>
        <p:spPr>
          <a:xfrm>
            <a:off x="2362200" y="1676400"/>
            <a:ext cx="4039406" cy="4039406"/>
          </a:xfrm>
          <a:prstGeom prst="rect">
            <a:avLst/>
          </a:prstGeom>
          <a:ln>
            <a:solidFill>
              <a:schemeClr val="tx1"/>
            </a:solidFill>
          </a:ln>
        </p:spPr>
      </p:pic>
    </p:spTree>
    <p:extLst>
      <p:ext uri="{BB962C8B-B14F-4D97-AF65-F5344CB8AC3E}">
        <p14:creationId xmlns:p14="http://schemas.microsoft.com/office/powerpoint/2010/main" val="5699973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smtClean="0"/>
              <a:t>SDS</a:t>
            </a: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38</a:t>
            </a:fld>
            <a:endParaRPr lang="en-US" dirty="0"/>
          </a:p>
        </p:txBody>
      </p:sp>
      <p:pic>
        <p:nvPicPr>
          <p:cNvPr id="3" name="Picture 2" title="Photo of a chemical manufacturer pla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1752600"/>
            <a:ext cx="6058137" cy="3581400"/>
          </a:xfrm>
          <a:prstGeom prst="rect">
            <a:avLst/>
          </a:prstGeom>
          <a:ln>
            <a:solidFill>
              <a:schemeClr val="tx1"/>
            </a:solidFill>
          </a:ln>
        </p:spPr>
      </p:pic>
    </p:spTree>
    <p:extLst>
      <p:ext uri="{BB962C8B-B14F-4D97-AF65-F5344CB8AC3E}">
        <p14:creationId xmlns:p14="http://schemas.microsoft.com/office/powerpoint/2010/main" val="417762870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smtClean="0"/>
              <a:t>SDS </a:t>
            </a: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39</a:t>
            </a:fld>
            <a:endParaRPr lang="en-US" dirty="0"/>
          </a:p>
        </p:txBody>
      </p:sp>
      <p:pic>
        <p:nvPicPr>
          <p:cNvPr id="4" name="Picture 3" title="Image of a right to understand st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2324" y="1455738"/>
            <a:ext cx="5599351" cy="4330616"/>
          </a:xfrm>
          <a:prstGeom prst="rect">
            <a:avLst/>
          </a:prstGeom>
        </p:spPr>
      </p:pic>
    </p:spTree>
    <p:extLst>
      <p:ext uri="{BB962C8B-B14F-4D97-AF65-F5344CB8AC3E}">
        <p14:creationId xmlns:p14="http://schemas.microsoft.com/office/powerpoint/2010/main" val="411096948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dirty="0" smtClean="0"/>
              <a:t>Introduction-Pre-Test</a:t>
            </a:r>
          </a:p>
        </p:txBody>
      </p:sp>
      <p:pic>
        <p:nvPicPr>
          <p:cNvPr id="1026" name="Picture 2" title="Image of question mar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4999" y="2079171"/>
            <a:ext cx="5514975" cy="38604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4</a:t>
            </a:fld>
            <a:endParaRPr lang="en-US" dirty="0"/>
          </a:p>
        </p:txBody>
      </p:sp>
    </p:spTree>
    <p:extLst>
      <p:ext uri="{BB962C8B-B14F-4D97-AF65-F5344CB8AC3E}">
        <p14:creationId xmlns:p14="http://schemas.microsoft.com/office/powerpoint/2010/main" val="139625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dirty="0" smtClean="0"/>
              <a:t>SDS  </a:t>
            </a: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40</a:t>
            </a:fld>
            <a:endParaRPr lang="en-US" dirty="0"/>
          </a:p>
        </p:txBody>
      </p:sp>
      <p:pic>
        <p:nvPicPr>
          <p:cNvPr id="5" name="Picture 4" title="Photo of a worker welding on a ship"/>
          <p:cNvPicPr>
            <a:picLocks noChangeAspect="1"/>
          </p:cNvPicPr>
          <p:nvPr/>
        </p:nvPicPr>
        <p:blipFill>
          <a:blip r:embed="rId3"/>
          <a:stretch>
            <a:fillRect/>
          </a:stretch>
        </p:blipFill>
        <p:spPr>
          <a:xfrm>
            <a:off x="1524000" y="1400175"/>
            <a:ext cx="6096000" cy="4057650"/>
          </a:xfrm>
          <a:prstGeom prst="rect">
            <a:avLst/>
          </a:prstGeom>
          <a:ln>
            <a:solidFill>
              <a:schemeClr val="tx1"/>
            </a:solidFill>
          </a:ln>
        </p:spPr>
      </p:pic>
    </p:spTree>
    <p:extLst>
      <p:ext uri="{BB962C8B-B14F-4D97-AF65-F5344CB8AC3E}">
        <p14:creationId xmlns:p14="http://schemas.microsoft.com/office/powerpoint/2010/main" val="239554990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smtClean="0"/>
              <a:t>SDS Questionnaire</a:t>
            </a:r>
            <a:endParaRPr lang="en-US" dirty="0"/>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41</a:t>
            </a:fld>
            <a:endParaRPr lang="en-US" dirty="0"/>
          </a:p>
        </p:txBody>
      </p:sp>
      <p:pic>
        <p:nvPicPr>
          <p:cNvPr id="4098" name="Picture 2" descr="http://magmods.files.wordpress.com/2010/10/questionnaire1.jpg" title="Image of a questionnaire check lis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1413163"/>
            <a:ext cx="6400800" cy="42615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95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noFill/>
          </a:ln>
        </p:spPr>
        <p:txBody>
          <a:bodyPr/>
          <a:lstStyle/>
          <a:p>
            <a:pPr algn="l"/>
            <a:r>
              <a:rPr lang="en-US" dirty="0" smtClean="0"/>
              <a:t>Safety Data Sheets (SDS)</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42</a:t>
            </a:fld>
            <a:endParaRPr lang="en-US" dirty="0"/>
          </a:p>
        </p:txBody>
      </p:sp>
      <p:pic>
        <p:nvPicPr>
          <p:cNvPr id="7" name="Picture 4" descr="http://blog.msdsonline.com/wp-content/uploads/2011/08/small-GHSLogo-copy.png" title="Image of GHS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1417638"/>
            <a:ext cx="4038600"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81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B326018-4BC2-4E48-9B86-E6391CDE1EE0}" type="slidenum">
              <a:rPr lang="en-US" smtClean="0"/>
              <a:pPr>
                <a:defRPr/>
              </a:pPr>
              <a:t>43</a:t>
            </a:fld>
            <a:endParaRPr lang="en-US" dirty="0"/>
          </a:p>
        </p:txBody>
      </p:sp>
      <p:pic>
        <p:nvPicPr>
          <p:cNvPr id="5" name="Picture 4" title="Image of how to read a safety data sheet"/>
          <p:cNvPicPr>
            <a:picLocks noChangeAspect="1"/>
          </p:cNvPicPr>
          <p:nvPr/>
        </p:nvPicPr>
        <p:blipFill>
          <a:blip r:embed="rId3"/>
          <a:stretch>
            <a:fillRect/>
          </a:stretch>
        </p:blipFill>
        <p:spPr>
          <a:xfrm>
            <a:off x="1145498" y="1271783"/>
            <a:ext cx="6553200" cy="4823472"/>
          </a:xfrm>
          <a:prstGeom prst="rect">
            <a:avLst/>
          </a:prstGeom>
        </p:spPr>
      </p:pic>
      <p:sp>
        <p:nvSpPr>
          <p:cNvPr id="6" name="TextBox 5" title="Image of a blank rectangle redacting information on the slide"/>
          <p:cNvSpPr txBox="1"/>
          <p:nvPr/>
        </p:nvSpPr>
        <p:spPr>
          <a:xfrm>
            <a:off x="5948491" y="5645926"/>
            <a:ext cx="1671509" cy="369332"/>
          </a:xfrm>
          <a:prstGeom prst="rect">
            <a:avLst/>
          </a:prstGeom>
          <a:solidFill>
            <a:schemeClr val="bg1"/>
          </a:solidFill>
        </p:spPr>
        <p:txBody>
          <a:bodyPr wrap="square" rtlCol="0">
            <a:spAutoFit/>
          </a:bodyPr>
          <a:lstStyle/>
          <a:p>
            <a:r>
              <a:rPr lang="en-US" dirty="0" smtClean="0"/>
              <a:t>                      </a:t>
            </a:r>
            <a:endParaRPr lang="en-US" dirty="0"/>
          </a:p>
        </p:txBody>
      </p:sp>
      <p:sp>
        <p:nvSpPr>
          <p:cNvPr id="7" name="Title 6"/>
          <p:cNvSpPr>
            <a:spLocks noGrp="1"/>
          </p:cNvSpPr>
          <p:nvPr>
            <p:ph type="title"/>
          </p:nvPr>
        </p:nvSpPr>
        <p:spPr>
          <a:xfrm>
            <a:off x="228600" y="128783"/>
            <a:ext cx="8229600" cy="1143000"/>
          </a:xfrm>
        </p:spPr>
        <p:txBody>
          <a:bodyPr/>
          <a:lstStyle/>
          <a:p>
            <a:r>
              <a:rPr lang="en-US" dirty="0"/>
              <a:t>Safety Data Sheets – 16 </a:t>
            </a:r>
            <a:r>
              <a:rPr lang="en-US" dirty="0" smtClean="0"/>
              <a:t>Headings</a:t>
            </a:r>
            <a:endParaRPr lang="en-US" dirty="0"/>
          </a:p>
        </p:txBody>
      </p:sp>
    </p:spTree>
    <p:extLst>
      <p:ext uri="{BB962C8B-B14F-4D97-AF65-F5344CB8AC3E}">
        <p14:creationId xmlns:p14="http://schemas.microsoft.com/office/powerpoint/2010/main" val="2437847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B326018-4BC2-4E48-9B86-E6391CDE1EE0}" type="slidenum">
              <a:rPr lang="en-US" smtClean="0"/>
              <a:pPr>
                <a:defRPr/>
              </a:pPr>
              <a:t>44</a:t>
            </a:fld>
            <a:endParaRPr lang="en-US" dirty="0"/>
          </a:p>
        </p:txBody>
      </p:sp>
      <p:pic>
        <p:nvPicPr>
          <p:cNvPr id="3" name="Picture 2" title="Image of required sixteen sections on a S D S"/>
          <p:cNvPicPr>
            <a:picLocks noChangeAspect="1"/>
          </p:cNvPicPr>
          <p:nvPr/>
        </p:nvPicPr>
        <p:blipFill>
          <a:blip r:embed="rId3"/>
          <a:stretch>
            <a:fillRect/>
          </a:stretch>
        </p:blipFill>
        <p:spPr>
          <a:xfrm>
            <a:off x="1143000" y="1228724"/>
            <a:ext cx="6858000" cy="4876285"/>
          </a:xfrm>
          <a:prstGeom prst="rect">
            <a:avLst/>
          </a:prstGeom>
        </p:spPr>
      </p:pic>
      <p:sp>
        <p:nvSpPr>
          <p:cNvPr id="6" name="Title 5"/>
          <p:cNvSpPr>
            <a:spLocks noGrp="1"/>
          </p:cNvSpPr>
          <p:nvPr>
            <p:ph type="title"/>
          </p:nvPr>
        </p:nvSpPr>
        <p:spPr>
          <a:xfrm>
            <a:off x="304800" y="97447"/>
            <a:ext cx="8229600" cy="1143000"/>
          </a:xfrm>
        </p:spPr>
        <p:txBody>
          <a:bodyPr/>
          <a:lstStyle/>
          <a:p>
            <a:r>
              <a:rPr lang="en-US" dirty="0"/>
              <a:t>16 Headings Exercise-Put In Order</a:t>
            </a:r>
            <a:r>
              <a:rPr lang="en-US" dirty="0" smtClean="0"/>
              <a:t>!</a:t>
            </a:r>
            <a:endParaRPr lang="en-US" dirty="0"/>
          </a:p>
        </p:txBody>
      </p:sp>
    </p:spTree>
    <p:extLst>
      <p:ext uri="{BB962C8B-B14F-4D97-AF65-F5344CB8AC3E}">
        <p14:creationId xmlns:p14="http://schemas.microsoft.com/office/powerpoint/2010/main" val="3789531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ln>
            <a:noFill/>
          </a:ln>
        </p:spPr>
        <p:txBody>
          <a:bodyPr/>
          <a:lstStyle/>
          <a:p>
            <a:pPr algn="l"/>
            <a:r>
              <a:rPr lang="en-US" dirty="0" smtClean="0"/>
              <a:t>Safety </a:t>
            </a:r>
            <a:r>
              <a:rPr lang="en-US" dirty="0"/>
              <a:t>Data </a:t>
            </a:r>
            <a:r>
              <a:rPr lang="en-US" dirty="0" smtClean="0"/>
              <a:t>Sheets Exercise</a:t>
            </a:r>
          </a:p>
        </p:txBody>
      </p:sp>
      <p:sp>
        <p:nvSpPr>
          <p:cNvPr id="29699" name="Text Placeholder 2"/>
          <p:cNvSpPr>
            <a:spLocks noGrp="1"/>
          </p:cNvSpPr>
          <p:nvPr>
            <p:ph type="body" sz="half" idx="1"/>
          </p:nvPr>
        </p:nvSpPr>
        <p:spPr>
          <a:ln>
            <a:solidFill>
              <a:schemeClr val="tx1"/>
            </a:solidFill>
          </a:ln>
        </p:spPr>
        <p:txBody>
          <a:bodyPr/>
          <a:lstStyle/>
          <a:p>
            <a:pPr marL="0" indent="0">
              <a:buNone/>
            </a:pPr>
            <a:r>
              <a:rPr lang="en-US" sz="2000" dirty="0" smtClean="0"/>
              <a:t>Based on the information below, what PPE requirements would you follow in handling Benzene?</a:t>
            </a:r>
            <a:endParaRPr lang="en-US" dirty="0" smtClean="0"/>
          </a:p>
          <a:p>
            <a:r>
              <a:rPr lang="en-US" dirty="0" smtClean="0"/>
              <a:t>_______________</a:t>
            </a:r>
          </a:p>
          <a:p>
            <a:r>
              <a:rPr lang="en-US" dirty="0" smtClean="0"/>
              <a:t>_______________</a:t>
            </a:r>
          </a:p>
          <a:p>
            <a:r>
              <a:rPr lang="en-US" dirty="0" smtClean="0"/>
              <a:t>_______________</a:t>
            </a:r>
          </a:p>
          <a:p>
            <a:r>
              <a:rPr lang="en-US" dirty="0" smtClean="0"/>
              <a:t>_______________</a:t>
            </a:r>
          </a:p>
          <a:p>
            <a:r>
              <a:rPr lang="en-US" dirty="0" smtClean="0"/>
              <a:t>_______________</a:t>
            </a:r>
          </a:p>
        </p:txBody>
      </p:sp>
      <p:sp>
        <p:nvSpPr>
          <p:cNvPr id="29700" name="Content Placeholder 3"/>
          <p:cNvSpPr>
            <a:spLocks noGrp="1"/>
          </p:cNvSpPr>
          <p:nvPr>
            <p:ph sz="half" idx="2"/>
          </p:nvPr>
        </p:nvSpPr>
        <p:spPr>
          <a:ln>
            <a:solidFill>
              <a:schemeClr val="tx1"/>
            </a:solidFill>
          </a:ln>
        </p:spPr>
        <p:txBody>
          <a:bodyPr/>
          <a:lstStyle/>
          <a:p>
            <a:pPr marL="0" indent="0">
              <a:buNone/>
            </a:pPr>
            <a:r>
              <a:rPr lang="en-US" sz="2000" dirty="0" smtClean="0"/>
              <a:t>Where would you find the actual and specific PPE requirements on the SDS?</a:t>
            </a:r>
          </a:p>
          <a:p>
            <a:endParaRPr lang="en-US" sz="1000" dirty="0"/>
          </a:p>
          <a:p>
            <a:r>
              <a:rPr lang="en-US" dirty="0"/>
              <a:t>_______________</a:t>
            </a:r>
          </a:p>
          <a:p>
            <a:endParaRPr lang="en-US" sz="2000" dirty="0" smtClean="0"/>
          </a:p>
        </p:txBody>
      </p:sp>
      <p:sp>
        <p:nvSpPr>
          <p:cNvPr id="2" name="Slide Number Placeholder 1"/>
          <p:cNvSpPr>
            <a:spLocks noGrp="1"/>
          </p:cNvSpPr>
          <p:nvPr>
            <p:ph type="sldNum" sz="quarter" idx="11"/>
          </p:nvPr>
        </p:nvSpPr>
        <p:spPr/>
        <p:txBody>
          <a:bodyPr/>
          <a:lstStyle/>
          <a:p>
            <a:pPr>
              <a:defRPr/>
            </a:pPr>
            <a:fld id="{5A554158-3742-4905-B7FE-650EAFAFD029}" type="slidenum">
              <a:rPr lang="en-US" smtClean="0"/>
              <a:pPr>
                <a:defRPr/>
              </a:pPr>
              <a:t>45</a:t>
            </a:fld>
            <a:endParaRPr lang="en-US" dirty="0"/>
          </a:p>
        </p:txBody>
      </p:sp>
    </p:spTree>
    <p:extLst>
      <p:ext uri="{BB962C8B-B14F-4D97-AF65-F5344CB8AC3E}">
        <p14:creationId xmlns:p14="http://schemas.microsoft.com/office/powerpoint/2010/main" val="4283671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itle 1"/>
          <p:cNvSpPr>
            <a:spLocks noGrp="1"/>
          </p:cNvSpPr>
          <p:nvPr>
            <p:ph type="title"/>
          </p:nvPr>
        </p:nvSpPr>
        <p:spPr>
          <a:ln>
            <a:noFill/>
          </a:ln>
        </p:spPr>
        <p:txBody>
          <a:bodyPr/>
          <a:lstStyle/>
          <a:p>
            <a:pPr algn="l"/>
            <a:r>
              <a:rPr lang="en-US" dirty="0" smtClean="0">
                <a:solidFill>
                  <a:schemeClr val="tx1"/>
                </a:solidFill>
              </a:rPr>
              <a:t>GHS</a:t>
            </a:r>
            <a:r>
              <a:rPr lang="en-US" dirty="0" smtClean="0">
                <a:solidFill>
                  <a:srgbClr val="FF0000"/>
                </a:solidFill>
              </a:rPr>
              <a:t> </a:t>
            </a:r>
            <a:r>
              <a:rPr lang="en-US" dirty="0" smtClean="0"/>
              <a:t>Changes – </a:t>
            </a:r>
            <a:r>
              <a:rPr lang="en-US" sz="3600" dirty="0" smtClean="0"/>
              <a:t>When?</a:t>
            </a:r>
          </a:p>
        </p:txBody>
      </p:sp>
      <p:sp>
        <p:nvSpPr>
          <p:cNvPr id="2" name="Slide Number Placeholder 1"/>
          <p:cNvSpPr>
            <a:spLocks noGrp="1"/>
          </p:cNvSpPr>
          <p:nvPr>
            <p:ph type="sldNum" sz="quarter" idx="11"/>
          </p:nvPr>
        </p:nvSpPr>
        <p:spPr/>
        <p:txBody>
          <a:bodyPr/>
          <a:lstStyle/>
          <a:p>
            <a:pPr>
              <a:defRPr/>
            </a:pPr>
            <a:fld id="{E630A1D2-6E69-4CB1-8EDD-98EC9685E3BF}" type="slidenum">
              <a:rPr lang="en-US" smtClean="0"/>
              <a:pPr>
                <a:defRPr/>
              </a:pPr>
              <a:t>46</a:t>
            </a:fld>
            <a:endParaRPr lang="en-US" dirty="0"/>
          </a:p>
        </p:txBody>
      </p:sp>
      <p:pic>
        <p:nvPicPr>
          <p:cNvPr id="15" name="Picture 1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867838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2"/>
          <p:cNvSpPr>
            <a:spLocks noGrp="1" noChangeArrowheads="1"/>
          </p:cNvSpPr>
          <p:nvPr>
            <p:ph type="title"/>
          </p:nvPr>
        </p:nvSpPr>
        <p:spPr>
          <a:xfrm>
            <a:off x="423472" y="228600"/>
            <a:ext cx="8229600" cy="731838"/>
          </a:xfrm>
          <a:ln>
            <a:noFill/>
          </a:ln>
        </p:spPr>
        <p:txBody>
          <a:bodyPr/>
          <a:lstStyle/>
          <a:p>
            <a:pPr algn="l"/>
            <a:r>
              <a:rPr lang="en-US" dirty="0">
                <a:solidFill>
                  <a:schemeClr val="tx1"/>
                </a:solidFill>
              </a:rPr>
              <a:t/>
            </a:r>
            <a:br>
              <a:rPr lang="en-US" dirty="0">
                <a:solidFill>
                  <a:schemeClr val="tx1"/>
                </a:solidFill>
              </a:rPr>
            </a:br>
            <a:r>
              <a:rPr lang="en-US" dirty="0" smtClean="0"/>
              <a:t>Labeling </a:t>
            </a:r>
            <a:r>
              <a:rPr lang="en-US" dirty="0"/>
              <a:t>&amp; </a:t>
            </a:r>
            <a:r>
              <a:rPr lang="en-US" dirty="0" smtClean="0"/>
              <a:t>SDSs </a:t>
            </a:r>
            <a:r>
              <a:rPr lang="en-US" dirty="0"/>
              <a:t>at the MSRs</a:t>
            </a:r>
            <a:endParaRPr lang="en-US"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47</a:t>
            </a:fld>
            <a:endParaRPr lang="en-US" dirty="0"/>
          </a:p>
        </p:txBody>
      </p:sp>
      <p:pic>
        <p:nvPicPr>
          <p:cNvPr id="1026" name="Picture 2" descr="http://kpbs.media.clients.ellingtoncms.com/img/photos/2009/07/06/port4_-_t700.jpg?f40c0e74b997dbb01ce524758e0d04a31382c8a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600200"/>
            <a:ext cx="6667500" cy="44291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06029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2"/>
          <p:cNvSpPr>
            <a:spLocks noGrp="1" noChangeArrowheads="1"/>
          </p:cNvSpPr>
          <p:nvPr>
            <p:ph type="title"/>
          </p:nvPr>
        </p:nvSpPr>
        <p:spPr>
          <a:xfrm>
            <a:off x="457200" y="-74612"/>
            <a:ext cx="8229600" cy="1143000"/>
          </a:xfrm>
          <a:ln>
            <a:noFill/>
          </a:ln>
        </p:spPr>
        <p:txBody>
          <a:bodyPr/>
          <a:lstStyle/>
          <a:p>
            <a:pPr algn="l"/>
            <a:r>
              <a:rPr lang="en-US" dirty="0">
                <a:solidFill>
                  <a:schemeClr val="tx1"/>
                </a:solidFill>
              </a:rPr>
              <a:t/>
            </a:r>
            <a:br>
              <a:rPr lang="en-US" dirty="0">
                <a:solidFill>
                  <a:schemeClr val="tx1"/>
                </a:solidFill>
              </a:rPr>
            </a:br>
            <a:r>
              <a:rPr lang="en-US" dirty="0"/>
              <a:t>Labeling &amp; </a:t>
            </a:r>
            <a:r>
              <a:rPr lang="en-US" dirty="0" smtClean="0"/>
              <a:t>SDSs </a:t>
            </a:r>
            <a:r>
              <a:rPr lang="en-US" dirty="0"/>
              <a:t>at the </a:t>
            </a:r>
            <a:r>
              <a:rPr lang="en-US" dirty="0" smtClean="0"/>
              <a:t>MSRs </a:t>
            </a:r>
            <a:endParaRPr lang="en-US"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48</a:t>
            </a:fld>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68278024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53A193-3B93-4EC1-81A7-3825D9D60926}" type="slidenum">
              <a:rPr lang="en-US" sz="1400"/>
              <a:pPr algn="r" eaLnBrk="1" hangingPunct="1"/>
              <a:t>49</a:t>
            </a:fld>
            <a:endParaRPr lang="en-US" sz="1400" dirty="0"/>
          </a:p>
        </p:txBody>
      </p:sp>
      <p:sp>
        <p:nvSpPr>
          <p:cNvPr id="303108" name="Rectangle 2"/>
          <p:cNvSpPr>
            <a:spLocks noGrp="1" noChangeArrowheads="1"/>
          </p:cNvSpPr>
          <p:nvPr>
            <p:ph type="title" idx="4294967295"/>
          </p:nvPr>
        </p:nvSpPr>
        <p:spPr>
          <a:xfrm>
            <a:off x="457200" y="579438"/>
            <a:ext cx="8229600" cy="533400"/>
          </a:xfrm>
        </p:spPr>
        <p:txBody>
          <a:bodyPr/>
          <a:lstStyle/>
          <a:p>
            <a:pPr algn="l"/>
            <a:r>
              <a:rPr lang="en-US" dirty="0" smtClean="0"/>
              <a:t>SDS Quiz</a:t>
            </a:r>
            <a:r>
              <a:rPr lang="en-US" sz="3600" dirty="0" smtClean="0"/>
              <a:t>	</a:t>
            </a:r>
          </a:p>
        </p:txBody>
      </p:sp>
      <p:pic>
        <p:nvPicPr>
          <p:cNvPr id="303110" name="Picture 6" descr="quiz"/>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1981200"/>
            <a:ext cx="44958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AB326018-4BC2-4E48-9B86-E6391CDE1EE0}" type="slidenum">
              <a:rPr lang="en-US" smtClean="0"/>
              <a:pPr>
                <a:defRPr/>
              </a:pPr>
              <a:t>49</a:t>
            </a:fld>
            <a:endParaRPr lang="en-US" dirty="0"/>
          </a:p>
        </p:txBody>
      </p:sp>
    </p:spTree>
    <p:extLst>
      <p:ext uri="{BB962C8B-B14F-4D97-AF65-F5344CB8AC3E}">
        <p14:creationId xmlns:p14="http://schemas.microsoft.com/office/powerpoint/2010/main" val="3089142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2"/>
          <p:cNvSpPr>
            <a:spLocks noGrp="1" noChangeArrowheads="1"/>
          </p:cNvSpPr>
          <p:nvPr>
            <p:ph type="title"/>
          </p:nvPr>
        </p:nvSpPr>
        <p:spPr>
          <a:xfrm>
            <a:off x="457200" y="311150"/>
            <a:ext cx="8229600" cy="1144588"/>
          </a:xfrm>
          <a:noFill/>
        </p:spPr>
        <p:txBody>
          <a:bodyPr lIns="92075" tIns="46038" rIns="92075" bIns="46038"/>
          <a:lstStyle/>
          <a:p>
            <a:pPr algn="l"/>
            <a:r>
              <a:rPr lang="en-US" dirty="0" smtClean="0"/>
              <a:t>Introduction</a:t>
            </a:r>
          </a:p>
        </p:txBody>
      </p:sp>
      <p:pic>
        <p:nvPicPr>
          <p:cNvPr id="287749" name="Picture 4" title="Photo of a worker looking at a label on a ca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16002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5</a:t>
            </a:fld>
            <a:endParaRPr lang="en-US" dirty="0"/>
          </a:p>
        </p:txBody>
      </p:sp>
    </p:spTree>
    <p:extLst>
      <p:ext uri="{BB962C8B-B14F-4D97-AF65-F5344CB8AC3E}">
        <p14:creationId xmlns:p14="http://schemas.microsoft.com/office/powerpoint/2010/main" val="341849738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ln>
            <a:noFill/>
          </a:ln>
        </p:spPr>
        <p:txBody>
          <a:bodyPr/>
          <a:lstStyle/>
          <a:p>
            <a:pPr algn="l"/>
            <a:r>
              <a:rPr lang="en-US" dirty="0" smtClean="0"/>
              <a:t>Post-Test</a:t>
            </a:r>
          </a:p>
        </p:txBody>
      </p:sp>
      <p:pic>
        <p:nvPicPr>
          <p:cNvPr id="1026" name="Picture 2" title="Image of question mar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2057400"/>
            <a:ext cx="5514975" cy="38604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22450270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Questions / Comments</a:t>
            </a:r>
            <a:endParaRPr lang="en-US" dirty="0"/>
          </a:p>
        </p:txBody>
      </p:sp>
      <p:sp>
        <p:nvSpPr>
          <p:cNvPr id="5" name="Slide Number Placeholder 4"/>
          <p:cNvSpPr>
            <a:spLocks noGrp="1"/>
          </p:cNvSpPr>
          <p:nvPr>
            <p:ph type="sldNum" sz="quarter" idx="11"/>
          </p:nvPr>
        </p:nvSpPr>
        <p:spPr/>
        <p:txBody>
          <a:bodyPr/>
          <a:lstStyle/>
          <a:p>
            <a:pPr>
              <a:defRPr/>
            </a:pPr>
            <a:fld id="{431FF7FC-6A2E-4F7E-8806-EF16810AD883}" type="slidenum">
              <a:rPr lang="en-US" smtClean="0"/>
              <a:pPr>
                <a:defRPr/>
              </a:pPr>
              <a:t>51</a:t>
            </a:fld>
            <a:endParaRPr lang="en-US" dirty="0"/>
          </a:p>
        </p:txBody>
      </p:sp>
      <p:pic>
        <p:nvPicPr>
          <p:cNvPr id="8" name="Picture 7" title="Decorative image that says questions and comments"/>
          <p:cNvPicPr>
            <a:picLocks noChangeAspect="1"/>
          </p:cNvPicPr>
          <p:nvPr/>
        </p:nvPicPr>
        <p:blipFill>
          <a:blip r:embed="rId3"/>
          <a:stretch>
            <a:fillRect/>
          </a:stretch>
        </p:blipFill>
        <p:spPr>
          <a:xfrm>
            <a:off x="1790700" y="1725985"/>
            <a:ext cx="5562600" cy="4273352"/>
          </a:xfrm>
          <a:prstGeom prst="rect">
            <a:avLst/>
          </a:prstGeom>
        </p:spPr>
      </p:pic>
    </p:spTree>
    <p:extLst>
      <p:ext uri="{BB962C8B-B14F-4D97-AF65-F5344CB8AC3E}">
        <p14:creationId xmlns:p14="http://schemas.microsoft.com/office/powerpoint/2010/main" val="3848112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2"/>
          <p:cNvSpPr>
            <a:spLocks noGrp="1" noChangeArrowheads="1"/>
          </p:cNvSpPr>
          <p:nvPr>
            <p:ph type="title"/>
          </p:nvPr>
        </p:nvSpPr>
        <p:spPr>
          <a:xfrm>
            <a:off x="457200" y="311150"/>
            <a:ext cx="8229600" cy="1144588"/>
          </a:xfrm>
          <a:noFill/>
        </p:spPr>
        <p:txBody>
          <a:bodyPr lIns="92075" tIns="46038" rIns="92075" bIns="46038"/>
          <a:lstStyle/>
          <a:p>
            <a:pPr algn="l"/>
            <a:r>
              <a:rPr lang="en-US" dirty="0" smtClean="0"/>
              <a:t>Introduction </a:t>
            </a:r>
          </a:p>
        </p:txBody>
      </p:sp>
      <p:pic>
        <p:nvPicPr>
          <p:cNvPr id="288773" name="Picture 4" title="Photo of a chemical burn on ski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16002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6</a:t>
            </a:fld>
            <a:endParaRPr lang="en-US" dirty="0"/>
          </a:p>
        </p:txBody>
      </p:sp>
    </p:spTree>
    <p:extLst>
      <p:ext uri="{BB962C8B-B14F-4D97-AF65-F5344CB8AC3E}">
        <p14:creationId xmlns:p14="http://schemas.microsoft.com/office/powerpoint/2010/main" val="274011084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2"/>
          <p:cNvSpPr>
            <a:spLocks noGrp="1" noChangeArrowheads="1"/>
          </p:cNvSpPr>
          <p:nvPr>
            <p:ph type="title"/>
          </p:nvPr>
        </p:nvSpPr>
        <p:spPr>
          <a:xfrm>
            <a:off x="457200" y="311150"/>
            <a:ext cx="8229600" cy="1144588"/>
          </a:xfrm>
          <a:noFill/>
        </p:spPr>
        <p:txBody>
          <a:bodyPr lIns="92075" tIns="46038" rIns="92075" bIns="46038"/>
          <a:lstStyle/>
          <a:p>
            <a:pPr algn="l"/>
            <a:r>
              <a:rPr lang="en-US" dirty="0" smtClean="0"/>
              <a:t>Introduction  </a:t>
            </a:r>
          </a:p>
        </p:txBody>
      </p:sp>
      <p:pic>
        <p:nvPicPr>
          <p:cNvPr id="289797" name="Picture 4" title="Photo of an eye exposed to chemical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5865" y="14478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7</a:t>
            </a:fld>
            <a:endParaRPr lang="en-US" dirty="0"/>
          </a:p>
        </p:txBody>
      </p:sp>
    </p:spTree>
    <p:extLst>
      <p:ext uri="{BB962C8B-B14F-4D97-AF65-F5344CB8AC3E}">
        <p14:creationId xmlns:p14="http://schemas.microsoft.com/office/powerpoint/2010/main" val="263734748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2"/>
          <p:cNvSpPr>
            <a:spLocks noGrp="1" noChangeArrowheads="1"/>
          </p:cNvSpPr>
          <p:nvPr>
            <p:ph type="title"/>
          </p:nvPr>
        </p:nvSpPr>
        <p:spPr>
          <a:xfrm>
            <a:off x="457200" y="311150"/>
            <a:ext cx="8229600" cy="1144588"/>
          </a:xfrm>
          <a:noFill/>
        </p:spPr>
        <p:txBody>
          <a:bodyPr lIns="92075" tIns="46038" rIns="92075" bIns="46038"/>
          <a:lstStyle/>
          <a:p>
            <a:pPr algn="l"/>
            <a:r>
              <a:rPr lang="en-US" dirty="0" smtClean="0"/>
              <a:t>Introduction   </a:t>
            </a:r>
          </a:p>
        </p:txBody>
      </p:sp>
      <p:pic>
        <p:nvPicPr>
          <p:cNvPr id="290821" name="Picture 4" title="Image of the inside of the human bod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16002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8</a:t>
            </a:fld>
            <a:endParaRPr lang="en-US" dirty="0"/>
          </a:p>
        </p:txBody>
      </p:sp>
    </p:spTree>
    <p:extLst>
      <p:ext uri="{BB962C8B-B14F-4D97-AF65-F5344CB8AC3E}">
        <p14:creationId xmlns:p14="http://schemas.microsoft.com/office/powerpoint/2010/main" val="232339824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5" name="Picture 4" title="Photo of hazardous chemicals at a shipyar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6800" y="16002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BA4E9DC-4046-490D-B839-665D32E1143D}" type="slidenum">
              <a:rPr lang="en-US" smtClean="0"/>
              <a:pPr>
                <a:defRPr/>
              </a:pPr>
              <a:t>9</a:t>
            </a:fld>
            <a:endParaRPr lang="en-US" dirty="0"/>
          </a:p>
        </p:txBody>
      </p:sp>
      <p:sp>
        <p:nvSpPr>
          <p:cNvPr id="3" name="Title 2"/>
          <p:cNvSpPr>
            <a:spLocks noGrp="1"/>
          </p:cNvSpPr>
          <p:nvPr>
            <p:ph type="title"/>
          </p:nvPr>
        </p:nvSpPr>
        <p:spPr>
          <a:xfrm>
            <a:off x="457200" y="274638"/>
            <a:ext cx="8229600" cy="677862"/>
          </a:xfrm>
        </p:spPr>
        <p:txBody>
          <a:bodyPr/>
          <a:lstStyle/>
          <a:p>
            <a:r>
              <a:rPr lang="en-US" dirty="0" smtClean="0"/>
              <a:t> Introduction </a:t>
            </a:r>
            <a:endParaRPr lang="en-US" dirty="0"/>
          </a:p>
        </p:txBody>
      </p:sp>
    </p:spTree>
    <p:extLst>
      <p:ext uri="{BB962C8B-B14F-4D97-AF65-F5344CB8AC3E}">
        <p14:creationId xmlns:p14="http://schemas.microsoft.com/office/powerpoint/2010/main" val="286550215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3749</Words>
  <Application>Microsoft Office PowerPoint</Application>
  <PresentationFormat>On-screen Show (4:3)</PresentationFormat>
  <Paragraphs>702</Paragraphs>
  <Slides>51</Slides>
  <Notes>51</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Default Design</vt:lpstr>
      <vt:lpstr>Custom Design</vt:lpstr>
      <vt:lpstr>Understanding  Hazard Communication</vt:lpstr>
      <vt:lpstr>Purpose and Objectives</vt:lpstr>
      <vt:lpstr>Training Topics</vt:lpstr>
      <vt:lpstr>Introduction-Pre-Test</vt:lpstr>
      <vt:lpstr>Introduction</vt:lpstr>
      <vt:lpstr>Introduction </vt:lpstr>
      <vt:lpstr>Introduction  </vt:lpstr>
      <vt:lpstr>Introduction   </vt:lpstr>
      <vt:lpstr> Introduction </vt:lpstr>
      <vt:lpstr>Introduction Exercise</vt:lpstr>
      <vt:lpstr>OSHA</vt:lpstr>
      <vt:lpstr>      OSHA</vt:lpstr>
      <vt:lpstr>OSHA </vt:lpstr>
      <vt:lpstr>OSHA  </vt:lpstr>
      <vt:lpstr>EXERCISE </vt:lpstr>
      <vt:lpstr>How Hazard Communication Works</vt:lpstr>
      <vt:lpstr>The Hazard Communication Program </vt:lpstr>
      <vt:lpstr>The Hazard Communication Program  </vt:lpstr>
      <vt:lpstr>The Hazard Communication Program   </vt:lpstr>
      <vt:lpstr>The Hazard Communication Program    </vt:lpstr>
      <vt:lpstr>The Hazard Communication Program     </vt:lpstr>
      <vt:lpstr>The Hazard Communication Program Quiz </vt:lpstr>
      <vt:lpstr>GHS– What is it?</vt:lpstr>
      <vt:lpstr>GHS – Why Adopt It?</vt:lpstr>
      <vt:lpstr>Hazard Classification</vt:lpstr>
      <vt:lpstr>Hazard Classifications</vt:lpstr>
      <vt:lpstr>EXERCISE  </vt:lpstr>
      <vt:lpstr>Labeling</vt:lpstr>
      <vt:lpstr>Labels</vt:lpstr>
      <vt:lpstr>Pictograms And Hazards</vt:lpstr>
      <vt:lpstr>Pictogram Exercise</vt:lpstr>
      <vt:lpstr>Label Requirements</vt:lpstr>
      <vt:lpstr>Label Requirements Exercise</vt:lpstr>
      <vt:lpstr>Draw A Label (Exercise)</vt:lpstr>
      <vt:lpstr>Labeling  </vt:lpstr>
      <vt:lpstr>Labeling </vt:lpstr>
      <vt:lpstr>Safety Data Sheets</vt:lpstr>
      <vt:lpstr>SDS</vt:lpstr>
      <vt:lpstr>SDS </vt:lpstr>
      <vt:lpstr>SDS  </vt:lpstr>
      <vt:lpstr>SDS Questionnaire</vt:lpstr>
      <vt:lpstr>Safety Data Sheets (SDS)</vt:lpstr>
      <vt:lpstr>Safety Data Sheets – 16 Headings</vt:lpstr>
      <vt:lpstr>16 Headings Exercise-Put In Order!</vt:lpstr>
      <vt:lpstr>Safety Data Sheets Exercise</vt:lpstr>
      <vt:lpstr>GHS Changes – When?</vt:lpstr>
      <vt:lpstr> Labeling &amp; SDSs at the MSRs</vt:lpstr>
      <vt:lpstr> Labeling &amp; SDSs at the MSRs </vt:lpstr>
      <vt:lpstr>SDS Quiz </vt:lpstr>
      <vt:lpstr>Post-Test</vt:lpstr>
      <vt:lpstr>Questions / Comments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2018-06-06T16:55:46Z</dcterms:created>
  <dcterms:modified xsi:type="dcterms:W3CDTF">2018-06-07T22:24:02Z</dcterms:modified>
</cp:coreProperties>
</file>