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61"/>
  </p:notesMasterIdLst>
  <p:sldIdLst>
    <p:sldId id="256" r:id="rId2"/>
    <p:sldId id="257" r:id="rId3"/>
    <p:sldId id="258" r:id="rId4"/>
    <p:sldId id="318" r:id="rId5"/>
    <p:sldId id="315" r:id="rId6"/>
    <p:sldId id="259" r:id="rId7"/>
    <p:sldId id="260" r:id="rId8"/>
    <p:sldId id="286" r:id="rId9"/>
    <p:sldId id="262" r:id="rId10"/>
    <p:sldId id="263" r:id="rId11"/>
    <p:sldId id="283" r:id="rId12"/>
    <p:sldId id="264" r:id="rId13"/>
    <p:sldId id="265" r:id="rId14"/>
    <p:sldId id="316" r:id="rId15"/>
    <p:sldId id="266" r:id="rId16"/>
    <p:sldId id="270" r:id="rId17"/>
    <p:sldId id="269" r:id="rId18"/>
    <p:sldId id="301" r:id="rId19"/>
    <p:sldId id="317" r:id="rId20"/>
    <p:sldId id="302" r:id="rId21"/>
    <p:sldId id="303" r:id="rId22"/>
    <p:sldId id="305" r:id="rId23"/>
    <p:sldId id="306" r:id="rId24"/>
    <p:sldId id="298" r:id="rId25"/>
    <p:sldId id="299" r:id="rId26"/>
    <p:sldId id="267" r:id="rId27"/>
    <p:sldId id="273" r:id="rId28"/>
    <p:sldId id="277" r:id="rId29"/>
    <p:sldId id="278" r:id="rId30"/>
    <p:sldId id="285" r:id="rId31"/>
    <p:sldId id="287" r:id="rId32"/>
    <p:sldId id="288" r:id="rId33"/>
    <p:sldId id="289" r:id="rId34"/>
    <p:sldId id="290" r:id="rId35"/>
    <p:sldId id="291" r:id="rId36"/>
    <p:sldId id="292" r:id="rId37"/>
    <p:sldId id="293" r:id="rId38"/>
    <p:sldId id="274" r:id="rId39"/>
    <p:sldId id="296" r:id="rId40"/>
    <p:sldId id="294" r:id="rId41"/>
    <p:sldId id="295" r:id="rId42"/>
    <p:sldId id="275" r:id="rId43"/>
    <p:sldId id="297" r:id="rId44"/>
    <p:sldId id="276" r:id="rId45"/>
    <p:sldId id="282" r:id="rId46"/>
    <p:sldId id="268" r:id="rId47"/>
    <p:sldId id="281" r:id="rId48"/>
    <p:sldId id="279" r:id="rId49"/>
    <p:sldId id="280" r:id="rId50"/>
    <p:sldId id="319" r:id="rId51"/>
    <p:sldId id="300" r:id="rId52"/>
    <p:sldId id="304" r:id="rId53"/>
    <p:sldId id="307" r:id="rId54"/>
    <p:sldId id="308" r:id="rId55"/>
    <p:sldId id="309" r:id="rId56"/>
    <p:sldId id="310" r:id="rId57"/>
    <p:sldId id="312" r:id="rId58"/>
    <p:sldId id="313" r:id="rId59"/>
    <p:sldId id="314"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5" autoAdjust="0"/>
    <p:restoredTop sz="85763" autoAdjust="0"/>
  </p:normalViewPr>
  <p:slideViewPr>
    <p:cSldViewPr snapToGrid="0">
      <p:cViewPr>
        <p:scale>
          <a:sx n="75" d="100"/>
          <a:sy n="75" d="100"/>
        </p:scale>
        <p:origin x="-1666" y="-4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18653-3331-4658-B3B5-E51DF7DA3E4F}" type="datetimeFigureOut">
              <a:rPr lang="en-US" smtClean="0"/>
              <a:t>6/14/2018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DABD3-82D9-4110-8297-B483DFBD618F}" type="slidenum">
              <a:rPr lang="en-US" smtClean="0"/>
              <a:t>‹#›</a:t>
            </a:fld>
            <a:endParaRPr lang="en-US" dirty="0"/>
          </a:p>
        </p:txBody>
      </p:sp>
    </p:spTree>
    <p:extLst>
      <p:ext uri="{BB962C8B-B14F-4D97-AF65-F5344CB8AC3E}">
        <p14:creationId xmlns:p14="http://schemas.microsoft.com/office/powerpoint/2010/main" val="1918323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sha.gov/Publications/OSHA3825.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3</a:t>
            </a:fld>
            <a:endParaRPr lang="en-US" dirty="0"/>
          </a:p>
        </p:txBody>
      </p:sp>
    </p:spTree>
    <p:extLst>
      <p:ext uri="{BB962C8B-B14F-4D97-AF65-F5344CB8AC3E}">
        <p14:creationId xmlns:p14="http://schemas.microsoft.com/office/powerpoint/2010/main" val="1061591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to go through each of the definitions and explain</a:t>
            </a:r>
            <a:r>
              <a:rPr lang="en-US" baseline="0" dirty="0" smtClean="0"/>
              <a:t> what each of the definitions mean, and answer any questions that might arise. </a:t>
            </a:r>
          </a:p>
          <a:p>
            <a:r>
              <a:rPr lang="en-US" baseline="0" dirty="0" smtClean="0"/>
              <a:t>Definitions may be found at 29 CFR 1926.1202.</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12</a:t>
            </a:fld>
            <a:endParaRPr lang="en-US" dirty="0"/>
          </a:p>
        </p:txBody>
      </p:sp>
    </p:spTree>
    <p:extLst>
      <p:ext uri="{BB962C8B-B14F-4D97-AF65-F5344CB8AC3E}">
        <p14:creationId xmlns:p14="http://schemas.microsoft.com/office/powerpoint/2010/main" val="377856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to</a:t>
            </a:r>
            <a:r>
              <a:rPr lang="en-US" baseline="0" dirty="0" smtClean="0"/>
              <a:t> explain the differences between subpart AA and the previous general industry confined space subpart, and ensure it is conveyed that the standard has changed and employers must follow subpart AA in the construction fields.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 </a:t>
            </a:r>
            <a:r>
              <a:rPr lang="en-US" dirty="0" smtClean="0"/>
              <a:t>https://www.osha.gov/confinedspaces/faq.html</a:t>
            </a:r>
          </a:p>
          <a:p>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13</a:t>
            </a:fld>
            <a:endParaRPr lang="en-US" dirty="0"/>
          </a:p>
        </p:txBody>
      </p:sp>
    </p:spTree>
    <p:extLst>
      <p:ext uri="{BB962C8B-B14F-4D97-AF65-F5344CB8AC3E}">
        <p14:creationId xmlns:p14="http://schemas.microsoft.com/office/powerpoint/2010/main" val="3005951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statistic was taken from OSHA.GOV </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15</a:t>
            </a:fld>
            <a:endParaRPr lang="en-US" dirty="0"/>
          </a:p>
        </p:txBody>
      </p:sp>
    </p:spTree>
    <p:extLst>
      <p:ext uri="{BB962C8B-B14F-4D97-AF65-F5344CB8AC3E}">
        <p14:creationId xmlns:p14="http://schemas.microsoft.com/office/powerpoint/2010/main" val="1271378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these</a:t>
            </a:r>
            <a:r>
              <a:rPr lang="en-US" baseline="0" dirty="0" smtClean="0"/>
              <a:t> are the very basic components, this is not all inclusive list of a confined space plan </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16</a:t>
            </a:fld>
            <a:endParaRPr lang="en-US" dirty="0"/>
          </a:p>
        </p:txBody>
      </p:sp>
    </p:spTree>
    <p:extLst>
      <p:ext uri="{BB962C8B-B14F-4D97-AF65-F5344CB8AC3E}">
        <p14:creationId xmlns:p14="http://schemas.microsoft.com/office/powerpoint/2010/main" val="4093737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different job titles of participants</a:t>
            </a:r>
            <a:r>
              <a:rPr lang="en-US" baseline="0" dirty="0" smtClean="0"/>
              <a:t> in a confined space entry, each need to be trained on their individual duties relating to the confined space operation. </a:t>
            </a:r>
          </a:p>
          <a:p>
            <a:endParaRPr lang="en-US" baseline="0" dirty="0" smtClean="0"/>
          </a:p>
          <a:p>
            <a:r>
              <a:rPr lang="en-US" baseline="0" dirty="0" smtClean="0"/>
              <a:t>Note – This training you are receiving is basic awareness training, and does not fulfill (or meet) the training requirements for the standard.</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17</a:t>
            </a:fld>
            <a:endParaRPr lang="en-US" dirty="0"/>
          </a:p>
        </p:txBody>
      </p:sp>
    </p:spTree>
    <p:extLst>
      <p:ext uri="{BB962C8B-B14F-4D97-AF65-F5344CB8AC3E}">
        <p14:creationId xmlns:p14="http://schemas.microsoft.com/office/powerpoint/2010/main" val="518827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job duties of the attendant.  This isn’t an all inclusive list but it should be noted they are responsible for the individual in the confined space and they need to ensure constant contact with them, and not perform other jobs. Duties outlined in 29 CFR 1926.1209.</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18</a:t>
            </a:fld>
            <a:endParaRPr lang="en-US" dirty="0"/>
          </a:p>
        </p:txBody>
      </p:sp>
    </p:spTree>
    <p:extLst>
      <p:ext uri="{BB962C8B-B14F-4D97-AF65-F5344CB8AC3E}">
        <p14:creationId xmlns:p14="http://schemas.microsoft.com/office/powerpoint/2010/main" val="1319099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listing of the job duties of the entrant,</a:t>
            </a:r>
            <a:r>
              <a:rPr lang="en-US" baseline="0" dirty="0" smtClean="0"/>
              <a:t> they must listen to the orders of the attendant to ensure their own safety.  Duties outlined in 29 CFR 1926.1208.</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20</a:t>
            </a:fld>
            <a:endParaRPr lang="en-US" dirty="0"/>
          </a:p>
        </p:txBody>
      </p:sp>
    </p:spTree>
    <p:extLst>
      <p:ext uri="{BB962C8B-B14F-4D97-AF65-F5344CB8AC3E}">
        <p14:creationId xmlns:p14="http://schemas.microsoft.com/office/powerpoint/2010/main" val="3099795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supervisor</a:t>
            </a:r>
            <a:r>
              <a:rPr lang="en-US" baseline="0" dirty="0" smtClean="0"/>
              <a:t> must ensure the job is safe before any work is performed, and all hazards are mitigated.  Duties outlined in 29 CFR 1926.1210.</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21</a:t>
            </a:fld>
            <a:endParaRPr lang="en-US" dirty="0"/>
          </a:p>
        </p:txBody>
      </p:sp>
    </p:spTree>
    <p:extLst>
      <p:ext uri="{BB962C8B-B14F-4D97-AF65-F5344CB8AC3E}">
        <p14:creationId xmlns:p14="http://schemas.microsoft.com/office/powerpoint/2010/main" val="1892938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controlling contractor needs to ensure the worksite</a:t>
            </a:r>
            <a:r>
              <a:rPr lang="en-US" baseline="0" dirty="0" smtClean="0"/>
              <a:t> is free of hazards and there is communication to ensure there isn’t going to be a future hazard.  </a:t>
            </a:r>
          </a:p>
          <a:p>
            <a:r>
              <a:rPr lang="en-US" baseline="0" dirty="0" smtClean="0"/>
              <a:t>Source https://www.osha.gov/Publications/OSHA3825.pdf </a:t>
            </a:r>
          </a:p>
        </p:txBody>
      </p:sp>
      <p:sp>
        <p:nvSpPr>
          <p:cNvPr id="4" name="Slide Number Placeholder 3"/>
          <p:cNvSpPr>
            <a:spLocks noGrp="1"/>
          </p:cNvSpPr>
          <p:nvPr>
            <p:ph type="sldNum" sz="quarter" idx="10"/>
          </p:nvPr>
        </p:nvSpPr>
        <p:spPr/>
        <p:txBody>
          <a:bodyPr/>
          <a:lstStyle/>
          <a:p>
            <a:fld id="{AEFDABD3-82D9-4110-8297-B483DFBD618F}" type="slidenum">
              <a:rPr lang="en-US" smtClean="0"/>
              <a:t>22</a:t>
            </a:fld>
            <a:endParaRPr lang="en-US" dirty="0"/>
          </a:p>
        </p:txBody>
      </p:sp>
    </p:spTree>
    <p:extLst>
      <p:ext uri="{BB962C8B-B14F-4D97-AF65-F5344CB8AC3E}">
        <p14:creationId xmlns:p14="http://schemas.microsoft.com/office/powerpoint/2010/main" val="1520206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job duties of the host employer </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23</a:t>
            </a:fld>
            <a:endParaRPr lang="en-US" dirty="0"/>
          </a:p>
        </p:txBody>
      </p:sp>
    </p:spTree>
    <p:extLst>
      <p:ext uri="{BB962C8B-B14F-4D97-AF65-F5344CB8AC3E}">
        <p14:creationId xmlns:p14="http://schemas.microsoft.com/office/powerpoint/2010/main" val="91999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4</a:t>
            </a:fld>
            <a:endParaRPr lang="en-US" dirty="0"/>
          </a:p>
        </p:txBody>
      </p:sp>
    </p:spTree>
    <p:extLst>
      <p:ext uri="{BB962C8B-B14F-4D97-AF65-F5344CB8AC3E}">
        <p14:creationId xmlns:p14="http://schemas.microsoft.com/office/powerpoint/2010/main" val="113852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Procedure for permit entry confined spaces.  As defined in 29 CFR 1926.1206.</a:t>
            </a:r>
          </a:p>
        </p:txBody>
      </p:sp>
    </p:spTree>
    <p:extLst>
      <p:ext uri="{BB962C8B-B14F-4D97-AF65-F5344CB8AC3E}">
        <p14:creationId xmlns:p14="http://schemas.microsoft.com/office/powerpoint/2010/main" val="2563305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All of this information must be on a permit entry confined space permit when issued.</a:t>
            </a:r>
          </a:p>
        </p:txBody>
      </p:sp>
    </p:spTree>
    <p:extLst>
      <p:ext uri="{BB962C8B-B14F-4D97-AF65-F5344CB8AC3E}">
        <p14:creationId xmlns:p14="http://schemas.microsoft.com/office/powerpoint/2010/main" val="421588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CSB video for dangers</a:t>
            </a:r>
            <a:r>
              <a:rPr lang="en-US" baseline="0" dirty="0" smtClean="0"/>
              <a:t> in a confined space.  </a:t>
            </a:r>
          </a:p>
          <a:p>
            <a:r>
              <a:rPr lang="en-US" baseline="0" dirty="0" smtClean="0"/>
              <a:t>Source: https://youtu.be/f2ItJe2Incs </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26</a:t>
            </a:fld>
            <a:endParaRPr lang="en-US" dirty="0"/>
          </a:p>
        </p:txBody>
      </p:sp>
    </p:spTree>
    <p:extLst>
      <p:ext uri="{BB962C8B-B14F-4D97-AF65-F5344CB8AC3E}">
        <p14:creationId xmlns:p14="http://schemas.microsoft.com/office/powerpoint/2010/main" val="3567878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to explain the dangers in each of the different hazards of a confined space and the importance of isolating the different hazards. </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27</a:t>
            </a:fld>
            <a:endParaRPr lang="en-US" dirty="0"/>
          </a:p>
        </p:txBody>
      </p:sp>
    </p:spTree>
    <p:extLst>
      <p:ext uri="{BB962C8B-B14F-4D97-AF65-F5344CB8AC3E}">
        <p14:creationId xmlns:p14="http://schemas.microsoft.com/office/powerpoint/2010/main" val="4126751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a:t>
            </a:r>
            <a:r>
              <a:rPr lang="en-US" baseline="0" dirty="0" smtClean="0"/>
              <a:t> to explain the dangers in each of the different hazards of a confined space and the importance of isolating the different hazards. </a:t>
            </a:r>
            <a:endParaRPr lang="en-US" dirty="0" smtClean="0"/>
          </a:p>
          <a:p>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28</a:t>
            </a:fld>
            <a:endParaRPr lang="en-US" dirty="0"/>
          </a:p>
        </p:txBody>
      </p:sp>
    </p:spTree>
    <p:extLst>
      <p:ext uri="{BB962C8B-B14F-4D97-AF65-F5344CB8AC3E}">
        <p14:creationId xmlns:p14="http://schemas.microsoft.com/office/powerpoint/2010/main" val="345749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a:t>
            </a:r>
            <a:r>
              <a:rPr lang="en-US" baseline="0" dirty="0" smtClean="0"/>
              <a:t> to explain the dangers in each of the different hazards of a confined space and the importance of isolating the different hazards. </a:t>
            </a:r>
            <a:endParaRPr lang="en-US" dirty="0" smtClean="0"/>
          </a:p>
          <a:p>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29</a:t>
            </a:fld>
            <a:endParaRPr lang="en-US" dirty="0"/>
          </a:p>
        </p:txBody>
      </p:sp>
    </p:spTree>
    <p:extLst>
      <p:ext uri="{BB962C8B-B14F-4D97-AF65-F5344CB8AC3E}">
        <p14:creationId xmlns:p14="http://schemas.microsoft.com/office/powerpoint/2010/main" val="2269789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Dangers of an oxygen deficient</a:t>
            </a:r>
            <a:r>
              <a:rPr lang="en-US" baseline="0" dirty="0" smtClean="0"/>
              <a:t> atmosphere.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Source:  </a:t>
            </a:r>
            <a:r>
              <a:rPr lang="en-US" dirty="0" smtClean="0"/>
              <a:t>Western Iowa Tech (2007).  Process</a:t>
            </a:r>
            <a:r>
              <a:rPr lang="en-US" baseline="0" dirty="0" smtClean="0"/>
              <a:t> safety management: Module 6, confined spaces.  </a:t>
            </a:r>
            <a:r>
              <a:rPr lang="en-US" i="1" baseline="0" dirty="0" smtClean="0"/>
              <a:t>Susan Harwood Grantee</a:t>
            </a:r>
            <a:r>
              <a:rPr lang="en-US" i="0" baseline="0" dirty="0" smtClean="0"/>
              <a:t>.  Retrieved on November 28, 2016.  Website: http://www.osha.gov/dte/grant_materials/fy07/sh-16634-07.html</a:t>
            </a:r>
          </a:p>
          <a:p>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30</a:t>
            </a:fld>
            <a:endParaRPr lang="en-US" dirty="0"/>
          </a:p>
        </p:txBody>
      </p:sp>
    </p:spTree>
    <p:extLst>
      <p:ext uri="{BB962C8B-B14F-4D97-AF65-F5344CB8AC3E}">
        <p14:creationId xmlns:p14="http://schemas.microsoft.com/office/powerpoint/2010/main" val="1377673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to explain the dangers of an oxygen enrichened environment </a:t>
            </a:r>
          </a:p>
          <a:p>
            <a:r>
              <a:rPr lang="en-US" dirty="0" smtClean="0"/>
              <a:t>https://www.osha.gov/SLTC/etools/shipyard/shiprepair/confinedspace/oxygendeficient.html </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31</a:t>
            </a:fld>
            <a:endParaRPr lang="en-US" dirty="0"/>
          </a:p>
        </p:txBody>
      </p:sp>
    </p:spTree>
    <p:extLst>
      <p:ext uri="{BB962C8B-B14F-4D97-AF65-F5344CB8AC3E}">
        <p14:creationId xmlns:p14="http://schemas.microsoft.com/office/powerpoint/2010/main" val="944857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to explain flammable atmospheres and how the</a:t>
            </a:r>
            <a:r>
              <a:rPr lang="en-US" baseline="0" dirty="0" smtClean="0"/>
              <a:t> components of different operations might build up to a dangerous atmosphere </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32</a:t>
            </a:fld>
            <a:endParaRPr lang="en-US" dirty="0"/>
          </a:p>
        </p:txBody>
      </p:sp>
    </p:spTree>
    <p:extLst>
      <p:ext uri="{BB962C8B-B14F-4D97-AF65-F5344CB8AC3E}">
        <p14:creationId xmlns:p14="http://schemas.microsoft.com/office/powerpoint/2010/main" val="109986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causes of toxic atmospheres in</a:t>
            </a:r>
            <a:r>
              <a:rPr lang="en-US" baseline="0" dirty="0" smtClean="0"/>
              <a:t> confined space</a:t>
            </a:r>
          </a:p>
          <a:p>
            <a:r>
              <a:rPr lang="en-US" baseline="0" dirty="0" smtClean="0"/>
              <a:t>Picture source: https://www.osha.gov/Publications/HazComm_QuickCard_Pictogram.html</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33</a:t>
            </a:fld>
            <a:endParaRPr lang="en-US" dirty="0"/>
          </a:p>
        </p:txBody>
      </p:sp>
    </p:spTree>
    <p:extLst>
      <p:ext uri="{BB962C8B-B14F-4D97-AF65-F5344CB8AC3E}">
        <p14:creationId xmlns:p14="http://schemas.microsoft.com/office/powerpoint/2010/main" val="3247152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questions will very in responses the last question is around 60% of would be rescuers are fatalities.  </a:t>
            </a:r>
          </a:p>
          <a:p>
            <a:r>
              <a:rPr lang="en-US" dirty="0" smtClean="0">
                <a:solidFill>
                  <a:srgbClr val="FF0000"/>
                </a:solidFill>
              </a:rPr>
              <a:t>Source https://www.cdc.gov/niosh/docs/86-110/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EFDABD3-82D9-4110-8297-B483DFBD618F}" type="slidenum">
              <a:rPr lang="en-US" smtClean="0"/>
              <a:t>5</a:t>
            </a:fld>
            <a:endParaRPr lang="en-US" dirty="0"/>
          </a:p>
        </p:txBody>
      </p:sp>
    </p:spTree>
    <p:extLst>
      <p:ext uri="{BB962C8B-B14F-4D97-AF65-F5344CB8AC3E}">
        <p14:creationId xmlns:p14="http://schemas.microsoft.com/office/powerpoint/2010/main" val="1631659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Effects of carbon</a:t>
            </a:r>
            <a:r>
              <a:rPr lang="en-US" baseline="0" dirty="0" smtClean="0"/>
              <a:t> monoxide on the body –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t>Western Iowa Tech (2007).  Process</a:t>
            </a:r>
            <a:r>
              <a:rPr lang="en-US" baseline="0" dirty="0" smtClean="0"/>
              <a:t> safety management: Module 6, confined spaces.  </a:t>
            </a:r>
            <a:r>
              <a:rPr lang="en-US" i="1" baseline="0" dirty="0" smtClean="0"/>
              <a:t>Susan Harwood Grantee</a:t>
            </a:r>
            <a:r>
              <a:rPr lang="en-US" i="0" baseline="0" dirty="0" smtClean="0"/>
              <a:t>.  Retrieved on November 28, 2016.  Website: http://www.osha.gov/dte/grant_materials/fy07/sh-16634-07.html</a:t>
            </a:r>
          </a:p>
          <a:p>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34</a:t>
            </a:fld>
            <a:endParaRPr lang="en-US" dirty="0"/>
          </a:p>
        </p:txBody>
      </p:sp>
    </p:spTree>
    <p:extLst>
      <p:ext uri="{BB962C8B-B14F-4D97-AF65-F5344CB8AC3E}">
        <p14:creationId xmlns:p14="http://schemas.microsoft.com/office/powerpoint/2010/main" val="2363936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Hazards associated with temperature extremes in confined spaces.</a:t>
            </a:r>
          </a:p>
        </p:txBody>
      </p:sp>
    </p:spTree>
    <p:extLst>
      <p:ext uri="{BB962C8B-B14F-4D97-AF65-F5344CB8AC3E}">
        <p14:creationId xmlns:p14="http://schemas.microsoft.com/office/powerpoint/2010/main" val="3012909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Examples of engulfment hazards in confined spaces.</a:t>
            </a:r>
          </a:p>
        </p:txBody>
      </p:sp>
    </p:spTree>
    <p:extLst>
      <p:ext uri="{BB962C8B-B14F-4D97-AF65-F5344CB8AC3E}">
        <p14:creationId xmlns:p14="http://schemas.microsoft.com/office/powerpoint/2010/main" val="3396039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Other possible hazards in confined spaces.</a:t>
            </a:r>
          </a:p>
          <a:p>
            <a:endParaRPr lang="en-US" dirty="0" smtClean="0">
              <a:latin typeface="Times New Roman" pitchFamily="18" charset="0"/>
            </a:endParaRPr>
          </a:p>
          <a:p>
            <a:r>
              <a:rPr lang="en-US" dirty="0" smtClean="0">
                <a:latin typeface="Times New Roman" pitchFamily="18" charset="0"/>
              </a:rPr>
              <a:t>Noise:  Can be introduced into the confined space and can last longer through vessel vibrations than in normal conditions.  Amplification of the sound can also be a hazard.</a:t>
            </a:r>
          </a:p>
          <a:p>
            <a:endParaRPr lang="en-US" dirty="0" smtClean="0">
              <a:latin typeface="Times New Roman" pitchFamily="18" charset="0"/>
            </a:endParaRPr>
          </a:p>
          <a:p>
            <a:r>
              <a:rPr lang="en-US" dirty="0" smtClean="0">
                <a:latin typeface="Times New Roman" pitchFamily="18" charset="0"/>
              </a:rPr>
              <a:t>Slick/Wet Surfaces:  This can cause a falling or slipping hazard in addition to other hazards.</a:t>
            </a:r>
          </a:p>
          <a:p>
            <a:endParaRPr lang="en-US" dirty="0" smtClean="0">
              <a:latin typeface="Times New Roman" pitchFamily="18" charset="0"/>
            </a:endParaRPr>
          </a:p>
          <a:p>
            <a:r>
              <a:rPr lang="en-US" dirty="0" smtClean="0">
                <a:latin typeface="Times New Roman" pitchFamily="18" charset="0"/>
              </a:rPr>
              <a:t>Falling objects:  They can create a hazard for equipment and personnel on impact. </a:t>
            </a:r>
          </a:p>
        </p:txBody>
      </p:sp>
    </p:spTree>
    <p:extLst>
      <p:ext uri="{BB962C8B-B14F-4D97-AF65-F5344CB8AC3E}">
        <p14:creationId xmlns:p14="http://schemas.microsoft.com/office/powerpoint/2010/main" val="1076812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Isolation</a:t>
            </a:r>
            <a:r>
              <a:rPr lang="en-US" baseline="0" dirty="0" smtClean="0"/>
              <a:t> of all energy going to the confined space</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38</a:t>
            </a:fld>
            <a:endParaRPr lang="en-US" dirty="0"/>
          </a:p>
        </p:txBody>
      </p:sp>
    </p:spTree>
    <p:extLst>
      <p:ext uri="{BB962C8B-B14F-4D97-AF65-F5344CB8AC3E}">
        <p14:creationId xmlns:p14="http://schemas.microsoft.com/office/powerpoint/2010/main" val="3046229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Picture https://www.osha.gov/dts/osta/lototraining/hottopics/ht-relche-1-4.html</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39</a:t>
            </a:fld>
            <a:endParaRPr lang="en-US" dirty="0"/>
          </a:p>
        </p:txBody>
      </p:sp>
    </p:spTree>
    <p:extLst>
      <p:ext uri="{BB962C8B-B14F-4D97-AF65-F5344CB8AC3E}">
        <p14:creationId xmlns:p14="http://schemas.microsoft.com/office/powerpoint/2010/main" val="7806827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https://www.osha.gov/SLTC/etools/shipyard/shiprepair/confinedspace/atmospherictesting.html </a:t>
            </a:r>
          </a:p>
          <a:p>
            <a:r>
              <a:rPr lang="en-US" dirty="0" smtClean="0"/>
              <a:t>Testing the different levels inside a confined</a:t>
            </a:r>
            <a:r>
              <a:rPr lang="en-US" baseline="0" dirty="0" smtClean="0"/>
              <a:t> space is important due to the gasses density in relation to the air, some vapors might sit in the top or the bottom of the confined space so it is important to test at all different levels. </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40</a:t>
            </a:fld>
            <a:endParaRPr lang="en-US" dirty="0"/>
          </a:p>
        </p:txBody>
      </p:sp>
    </p:spTree>
    <p:extLst>
      <p:ext uri="{BB962C8B-B14F-4D97-AF65-F5344CB8AC3E}">
        <p14:creationId xmlns:p14="http://schemas.microsoft.com/office/powerpoint/2010/main" val="4115753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https://www.osha.gov/Publications/OSHA3639.pdf</a:t>
            </a:r>
          </a:p>
          <a:p>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41</a:t>
            </a:fld>
            <a:endParaRPr lang="en-US" dirty="0"/>
          </a:p>
        </p:txBody>
      </p:sp>
    </p:spTree>
    <p:extLst>
      <p:ext uri="{BB962C8B-B14F-4D97-AF65-F5344CB8AC3E}">
        <p14:creationId xmlns:p14="http://schemas.microsoft.com/office/powerpoint/2010/main" val="2852885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of Picture 1: https://www.osha.gov/Publications/OSHA3639.pdf</a:t>
            </a:r>
          </a:p>
          <a:p>
            <a:r>
              <a:rPr lang="en-US" dirty="0" smtClean="0"/>
              <a:t>Source of Picture 2: https://www.osha.gov/SLTC/confinedspaces/</a:t>
            </a:r>
          </a:p>
          <a:p>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42</a:t>
            </a:fld>
            <a:endParaRPr lang="en-US" dirty="0"/>
          </a:p>
        </p:txBody>
      </p:sp>
    </p:spTree>
    <p:extLst>
      <p:ext uri="{BB962C8B-B14F-4D97-AF65-F5344CB8AC3E}">
        <p14:creationId xmlns:p14="http://schemas.microsoft.com/office/powerpoint/2010/main" val="1244499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If possible use at least two attendants of the confined space.  Only one is required but use proper judgment.  Working knowledge and certification of first aid and CPR is also recommended.</a:t>
            </a:r>
          </a:p>
        </p:txBody>
      </p:sp>
    </p:spTree>
    <p:extLst>
      <p:ext uri="{BB962C8B-B14F-4D97-AF65-F5344CB8AC3E}">
        <p14:creationId xmlns:p14="http://schemas.microsoft.com/office/powerpoint/2010/main" val="268901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https://www.osha.gov/confinedspaces/faq.html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Define a confined space  - under</a:t>
            </a:r>
            <a:r>
              <a:rPr lang="en-US" baseline="0" dirty="0" smtClean="0"/>
              <a:t> 29 CFR 1926.1202</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6</a:t>
            </a:fld>
            <a:endParaRPr lang="en-US" dirty="0"/>
          </a:p>
        </p:txBody>
      </p:sp>
    </p:spTree>
    <p:extLst>
      <p:ext uri="{BB962C8B-B14F-4D97-AF65-F5344CB8AC3E}">
        <p14:creationId xmlns:p14="http://schemas.microsoft.com/office/powerpoint/2010/main" val="1805665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types of rescue</a:t>
            </a:r>
            <a:r>
              <a:rPr lang="en-US" baseline="0" dirty="0" smtClean="0"/>
              <a:t>, it should be noted that 60% of would be rescuers are fatalities </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44</a:t>
            </a:fld>
            <a:endParaRPr lang="en-US" dirty="0"/>
          </a:p>
        </p:txBody>
      </p:sp>
    </p:spTree>
    <p:extLst>
      <p:ext uri="{BB962C8B-B14F-4D97-AF65-F5344CB8AC3E}">
        <p14:creationId xmlns:p14="http://schemas.microsoft.com/office/powerpoint/2010/main" val="18465623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CSB video – </a:t>
            </a:r>
          </a:p>
          <a:p>
            <a:r>
              <a:rPr lang="en-US" dirty="0" smtClean="0"/>
              <a:t>Source https://youtu.be/BeaX0IRjyd8 </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46</a:t>
            </a:fld>
            <a:endParaRPr lang="en-US" dirty="0"/>
          </a:p>
        </p:txBody>
      </p:sp>
    </p:spTree>
    <p:extLst>
      <p:ext uri="{BB962C8B-B14F-4D97-AF65-F5344CB8AC3E}">
        <p14:creationId xmlns:p14="http://schemas.microsoft.com/office/powerpoint/2010/main" val="2052959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one: </a:t>
            </a:r>
          </a:p>
          <a:p>
            <a:pPr marL="171450" indent="-171450">
              <a:buFont typeface="Arial" panose="020B0604020202020204" pitchFamily="34" charset="0"/>
              <a:buChar char="•"/>
            </a:pPr>
            <a:r>
              <a:rPr lang="en-US" baseline="0" dirty="0" smtClean="0"/>
              <a:t>the placement of hazardous materials within the pipe could have prevented the fire from blocking the exit</a:t>
            </a:r>
          </a:p>
          <a:p>
            <a:pPr marL="171450" indent="-171450">
              <a:buFont typeface="Arial" panose="020B0604020202020204" pitchFamily="34" charset="0"/>
              <a:buChar char="•"/>
            </a:pPr>
            <a:r>
              <a:rPr lang="en-US" baseline="0" dirty="0" smtClean="0"/>
              <a:t>Having fire fighting equipment readily available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Question two</a:t>
            </a:r>
          </a:p>
          <a:p>
            <a:pPr marL="171450" indent="-171450">
              <a:buFont typeface="Arial" panose="020B0604020202020204" pitchFamily="34" charset="0"/>
              <a:buChar char="•"/>
            </a:pPr>
            <a:r>
              <a:rPr lang="en-US" baseline="0" dirty="0" smtClean="0"/>
              <a:t>Hiring a company with a good safety record</a:t>
            </a:r>
          </a:p>
          <a:p>
            <a:pPr marL="171450" indent="-171450">
              <a:buFont typeface="Arial" panose="020B0604020202020204" pitchFamily="34" charset="0"/>
              <a:buChar char="•"/>
            </a:pPr>
            <a:r>
              <a:rPr lang="en-US" baseline="0" dirty="0" smtClean="0"/>
              <a:t>Having a second means of egress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There are several answers for the questions, they are designed to get participants to identify the hazards of this situation</a:t>
            </a:r>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47</a:t>
            </a:fld>
            <a:endParaRPr lang="en-US" dirty="0"/>
          </a:p>
        </p:txBody>
      </p:sp>
    </p:spTree>
    <p:extLst>
      <p:ext uri="{BB962C8B-B14F-4D97-AF65-F5344CB8AC3E}">
        <p14:creationId xmlns:p14="http://schemas.microsoft.com/office/powerpoint/2010/main" val="2274075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https://www.osha.gov/Publications/OSHA3819.pdf</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48</a:t>
            </a:fld>
            <a:endParaRPr lang="en-US" dirty="0"/>
          </a:p>
        </p:txBody>
      </p:sp>
    </p:spTree>
    <p:extLst>
      <p:ext uri="{BB962C8B-B14F-4D97-AF65-F5344CB8AC3E}">
        <p14:creationId xmlns:p14="http://schemas.microsoft.com/office/powerpoint/2010/main" val="38013014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https://www.osha.gov/Publications/OSHA3819.pdf</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49</a:t>
            </a:fld>
            <a:endParaRPr lang="en-US" dirty="0"/>
          </a:p>
        </p:txBody>
      </p:sp>
    </p:spTree>
    <p:extLst>
      <p:ext uri="{BB962C8B-B14F-4D97-AF65-F5344CB8AC3E}">
        <p14:creationId xmlns:p14="http://schemas.microsoft.com/office/powerpoint/2010/main" val="15679982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https://www.osha.gov/as/opa/quicktakes/qt081516.html </a:t>
            </a:r>
          </a:p>
          <a:p>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50</a:t>
            </a:fld>
            <a:endParaRPr lang="en-US" dirty="0"/>
          </a:p>
        </p:txBody>
      </p:sp>
    </p:spTree>
    <p:extLst>
      <p:ext uri="{BB962C8B-B14F-4D97-AF65-F5344CB8AC3E}">
        <p14:creationId xmlns:p14="http://schemas.microsoft.com/office/powerpoint/2010/main" val="4058969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Workers Rights</a:t>
            </a:r>
          </a:p>
          <a:p>
            <a:pPr eaLnBrk="1" hangingPunct="1">
              <a:spcBef>
                <a:spcPct val="0"/>
              </a:spcBef>
            </a:pPr>
            <a:r>
              <a:rPr lang="en-US" dirty="0" smtClean="0"/>
              <a:t>http://www.osha.gov/Publications/osha3021.pdf</a:t>
            </a:r>
          </a:p>
          <a:p>
            <a:pPr eaLnBrk="1" hangingPunct="1">
              <a:spcBef>
                <a:spcPct val="0"/>
              </a:spcBef>
            </a:pPr>
            <a:endParaRPr lang="en-US" dirty="0" smtClean="0"/>
          </a:p>
          <a:p>
            <a:pPr eaLnBrk="1" hangingPunct="1">
              <a:spcBef>
                <a:spcPct val="0"/>
              </a:spcBef>
            </a:pPr>
            <a:r>
              <a:rPr lang="en-US" dirty="0" smtClean="0"/>
              <a:t>The instructor will discuss employee rights and responsibilities with the participants.</a:t>
            </a:r>
          </a:p>
          <a:p>
            <a:pPr eaLnBrk="1" hangingPunct="1">
              <a:spcBef>
                <a:spcPct val="0"/>
              </a:spcBef>
            </a:pPr>
            <a:endParaRPr lang="en-US" dirty="0" smtClean="0"/>
          </a:p>
          <a:p>
            <a:pPr eaLnBrk="1" hangingPunct="1">
              <a:spcBef>
                <a:spcPct val="0"/>
              </a:spcBef>
            </a:pPr>
            <a:endParaRPr lang="en-US" dirty="0"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9BA75D2-E637-4932-AAED-A4C58E62932C}" type="slidenum">
              <a:rPr lang="en-US" smtClean="0">
                <a:solidFill>
                  <a:srgbClr val="000000"/>
                </a:solidFill>
                <a:latin typeface="Calibri" pitchFamily="34" charset="0"/>
              </a:rPr>
              <a:pPr fontAlgn="base">
                <a:spcBef>
                  <a:spcPct val="0"/>
                </a:spcBef>
                <a:spcAft>
                  <a:spcPct val="0"/>
                </a:spcAft>
                <a:defRPr/>
              </a:pPr>
              <a:t>53</a:t>
            </a:fld>
            <a:endParaRPr lang="en-US" dirty="0" smtClean="0">
              <a:solidFill>
                <a:srgbClr val="000000"/>
              </a:solidFill>
              <a:latin typeface="Calibri" pitchFamily="34" charset="0"/>
            </a:endParaRPr>
          </a:p>
        </p:txBody>
      </p:sp>
    </p:spTree>
    <p:extLst>
      <p:ext uri="{BB962C8B-B14F-4D97-AF65-F5344CB8AC3E}">
        <p14:creationId xmlns:p14="http://schemas.microsoft.com/office/powerpoint/2010/main" val="5535425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information above was taken from the new 2 hour Intro to OSHA PPT, slide #10.</a:t>
            </a:r>
          </a:p>
          <a:p>
            <a:pPr eaLnBrk="1" hangingPunct="1">
              <a:spcBef>
                <a:spcPct val="0"/>
              </a:spcBef>
            </a:pPr>
            <a:endParaRPr lang="en-US" dirty="0" smtClean="0"/>
          </a:p>
          <a:p>
            <a:pPr eaLnBrk="1" hangingPunct="1">
              <a:spcBef>
                <a:spcPct val="0"/>
              </a:spcBef>
            </a:pPr>
            <a:r>
              <a:rPr lang="en-US" dirty="0" smtClean="0"/>
              <a:t>The instructor will discuss employee rights and responsibilities with the participants.</a:t>
            </a:r>
          </a:p>
          <a:p>
            <a:pPr eaLnBrk="1" hangingPunct="1">
              <a:spcBef>
                <a:spcPct val="0"/>
              </a:spcBef>
            </a:pPr>
            <a:endParaRPr lang="en-US" dirty="0" smtClean="0"/>
          </a:p>
          <a:p>
            <a:pPr eaLnBrk="1" hangingPunct="1">
              <a:spcBef>
                <a:spcPct val="0"/>
              </a:spcBef>
            </a:pPr>
            <a:endParaRPr lang="en-US" dirty="0"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9BA75D2-E637-4932-AAED-A4C58E62932C}" type="slidenum">
              <a:rPr lang="en-US" smtClean="0">
                <a:solidFill>
                  <a:srgbClr val="000000"/>
                </a:solidFill>
                <a:latin typeface="Calibri" pitchFamily="34" charset="0"/>
              </a:rPr>
              <a:pPr fontAlgn="base">
                <a:spcBef>
                  <a:spcPct val="0"/>
                </a:spcBef>
                <a:spcAft>
                  <a:spcPct val="0"/>
                </a:spcAft>
                <a:defRPr/>
              </a:pPr>
              <a:t>54</a:t>
            </a:fld>
            <a:endParaRPr lang="en-US" dirty="0" smtClean="0">
              <a:solidFill>
                <a:srgbClr val="000000"/>
              </a:solidFill>
              <a:latin typeface="Calibri" pitchFamily="34" charset="0"/>
            </a:endParaRPr>
          </a:p>
        </p:txBody>
      </p:sp>
    </p:spTree>
    <p:extLst>
      <p:ext uri="{BB962C8B-B14F-4D97-AF65-F5344CB8AC3E}">
        <p14:creationId xmlns:p14="http://schemas.microsoft.com/office/powerpoint/2010/main" val="1951605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Rights</a:t>
            </a:r>
          </a:p>
          <a:p>
            <a:r>
              <a:rPr lang="en-US" dirty="0" smtClean="0"/>
              <a:t>http://www.osha.gov/Publications/osha3021.pdf</a:t>
            </a:r>
          </a:p>
          <a:p>
            <a:endParaRPr lang="en-US" dirty="0"/>
          </a:p>
        </p:txBody>
      </p:sp>
      <p:sp>
        <p:nvSpPr>
          <p:cNvPr id="4" name="Slide Number Placeholder 3"/>
          <p:cNvSpPr>
            <a:spLocks noGrp="1"/>
          </p:cNvSpPr>
          <p:nvPr>
            <p:ph type="sldNum" sz="quarter" idx="10"/>
          </p:nvPr>
        </p:nvSpPr>
        <p:spPr/>
        <p:txBody>
          <a:bodyPr/>
          <a:lstStyle/>
          <a:p>
            <a:fld id="{9D479CFA-D824-448F-B2AE-29AE5C7A92A3}"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488129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Workers Rights</a:t>
            </a:r>
          </a:p>
          <a:p>
            <a:pPr eaLnBrk="1" hangingPunct="1">
              <a:spcBef>
                <a:spcPct val="0"/>
              </a:spcBef>
            </a:pPr>
            <a:r>
              <a:rPr lang="en-US" dirty="0" smtClean="0"/>
              <a:t>http://www.osha.gov/Publications/osha3021.pdf</a:t>
            </a:r>
          </a:p>
          <a:p>
            <a:pPr eaLnBrk="1" hangingPunct="1">
              <a:spcBef>
                <a:spcPct val="0"/>
              </a:spcBef>
            </a:pPr>
            <a:endParaRPr lang="en-US" dirty="0" smtClean="0"/>
          </a:p>
          <a:p>
            <a:pPr eaLnBrk="1" hangingPunct="1">
              <a:spcBef>
                <a:spcPct val="0"/>
              </a:spcBef>
            </a:pPr>
            <a:r>
              <a:rPr lang="en-US" b="1" baseline="0" dirty="0" smtClean="0"/>
              <a:t>Incorporate into all 4 modules. 3-4 slides need to be added.</a:t>
            </a:r>
            <a:br>
              <a:rPr lang="en-US" b="1" baseline="0" dirty="0" smtClean="0"/>
            </a:br>
            <a:r>
              <a:rPr lang="en-US" b="1" baseline="0" dirty="0" smtClean="0"/>
              <a:t>Provide handouts to minimize amount of info on slides.</a:t>
            </a:r>
            <a:endParaRPr lang="en-US" b="1" dirty="0" smtClean="0"/>
          </a:p>
          <a:p>
            <a:pPr eaLnBrk="1" hangingPunct="1">
              <a:spcBef>
                <a:spcPct val="0"/>
              </a:spcBef>
            </a:pPr>
            <a:endParaRPr lang="en-US" dirty="0"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62A920DF-579C-4E3D-BF12-8135EF9D88E7}" type="slidenum">
              <a:rPr lang="en-US" smtClean="0">
                <a:solidFill>
                  <a:prstClr val="black"/>
                </a:solidFill>
                <a:latin typeface="Calibri" pitchFamily="34" charset="0"/>
              </a:rPr>
              <a:pPr fontAlgn="base">
                <a:spcBef>
                  <a:spcPct val="0"/>
                </a:spcBef>
                <a:spcAft>
                  <a:spcPct val="0"/>
                </a:spcAft>
                <a:defRPr/>
              </a:pPr>
              <a:t>56</a:t>
            </a:fld>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661344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https://www.osha.gov/Publications/OSHA3825.pdf</a:t>
            </a:r>
            <a:r>
              <a:rPr lang="en-US" sz="1200" u="sng"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(for construction) or </a:t>
            </a:r>
            <a:r>
              <a:rPr lang="en-US" u="none" dirty="0" smtClean="0"/>
              <a:t>https</a:t>
            </a:r>
            <a:r>
              <a:rPr lang="en-US" dirty="0" smtClean="0"/>
              <a:t>://www.osha.gov/Publications/osha3138.html</a:t>
            </a:r>
            <a:r>
              <a:rPr lang="en-US" baseline="0" dirty="0" smtClean="0"/>
              <a:t> (for general industry)</a:t>
            </a:r>
          </a:p>
          <a:p>
            <a:r>
              <a:rPr lang="en-US" baseline="0" dirty="0" smtClean="0"/>
              <a:t>Definition of a permit-required confined spaces at 29 CFR 1926.1202.</a:t>
            </a:r>
            <a:endParaRPr lang="en-US" dirty="0" smtClean="0"/>
          </a:p>
          <a:p>
            <a:r>
              <a:rPr lang="en-US" dirty="0" smtClean="0"/>
              <a:t>Instructor</a:t>
            </a:r>
            <a:r>
              <a:rPr lang="en-US" baseline="0" dirty="0" smtClean="0"/>
              <a:t> to explain what the different components of what a permit required confined space is and how it is different from a non-permit space</a:t>
            </a:r>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7</a:t>
            </a:fld>
            <a:endParaRPr lang="en-US" dirty="0"/>
          </a:p>
        </p:txBody>
      </p:sp>
    </p:spTree>
    <p:extLst>
      <p:ext uri="{BB962C8B-B14F-4D97-AF65-F5344CB8AC3E}">
        <p14:creationId xmlns:p14="http://schemas.microsoft.com/office/powerpoint/2010/main" val="1216306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Whistleblower Protection Program</a:t>
            </a:r>
          </a:p>
          <a:p>
            <a:r>
              <a:rPr lang="en-US" dirty="0" smtClean="0"/>
              <a:t>http://www.whistleblowers.gov/ </a:t>
            </a:r>
          </a:p>
          <a:p>
            <a:endParaRPr lang="en-US" dirty="0"/>
          </a:p>
        </p:txBody>
      </p:sp>
      <p:sp>
        <p:nvSpPr>
          <p:cNvPr id="4" name="Slide Number Placeholder 3"/>
          <p:cNvSpPr>
            <a:spLocks noGrp="1"/>
          </p:cNvSpPr>
          <p:nvPr>
            <p:ph type="sldNum" sz="quarter" idx="10"/>
          </p:nvPr>
        </p:nvSpPr>
        <p:spPr/>
        <p:txBody>
          <a:bodyPr/>
          <a:lstStyle/>
          <a:p>
            <a:fld id="{584F8542-2B95-4473-A5D6-F7A041C4FF65}" type="slidenum">
              <a:rPr lang="en-US" smtClean="0"/>
              <a:t>57</a:t>
            </a:fld>
            <a:endParaRPr lang="en-US" dirty="0"/>
          </a:p>
        </p:txBody>
      </p:sp>
    </p:spTree>
    <p:extLst>
      <p:ext uri="{BB962C8B-B14F-4D97-AF65-F5344CB8AC3E}">
        <p14:creationId xmlns:p14="http://schemas.microsoft.com/office/powerpoint/2010/main" val="511786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Whistleblower Protection Program</a:t>
            </a:r>
          </a:p>
          <a:p>
            <a:r>
              <a:rPr lang="en-US" dirty="0" smtClean="0"/>
              <a:t>http://www.whistleblowers.gov/ </a:t>
            </a:r>
          </a:p>
          <a:p>
            <a:endParaRPr lang="en-US" dirty="0"/>
          </a:p>
        </p:txBody>
      </p:sp>
      <p:sp>
        <p:nvSpPr>
          <p:cNvPr id="4" name="Slide Number Placeholder 3"/>
          <p:cNvSpPr>
            <a:spLocks noGrp="1"/>
          </p:cNvSpPr>
          <p:nvPr>
            <p:ph type="sldNum" sz="quarter" idx="10"/>
          </p:nvPr>
        </p:nvSpPr>
        <p:spPr/>
        <p:txBody>
          <a:bodyPr/>
          <a:lstStyle/>
          <a:p>
            <a:fld id="{584F8542-2B95-4473-A5D6-F7A041C4FF65}" type="slidenum">
              <a:rPr lang="en-US" smtClean="0"/>
              <a:t>58</a:t>
            </a:fld>
            <a:endParaRPr lang="en-US" dirty="0"/>
          </a:p>
        </p:txBody>
      </p:sp>
    </p:spTree>
    <p:extLst>
      <p:ext uri="{BB962C8B-B14F-4D97-AF65-F5344CB8AC3E}">
        <p14:creationId xmlns:p14="http://schemas.microsoft.com/office/powerpoint/2010/main" val="9812241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Information above was taken from the new 2 hour Intro to OSHA PPT, slide #40.</a:t>
            </a:r>
          </a:p>
          <a:p>
            <a:pPr eaLnBrk="1" hangingPunct="1">
              <a:spcBef>
                <a:spcPct val="0"/>
              </a:spcBef>
            </a:pPr>
            <a:endParaRPr lang="en-US" dirty="0" smtClean="0"/>
          </a:p>
          <a:p>
            <a:pPr eaLnBrk="1" hangingPunct="1">
              <a:spcBef>
                <a:spcPct val="0"/>
              </a:spcBef>
            </a:pPr>
            <a:r>
              <a:rPr lang="en-US" dirty="0" smtClean="0"/>
              <a:t>The instructor will discuss employee rights and responsibilities with the participants.</a:t>
            </a:r>
          </a:p>
          <a:p>
            <a:pPr eaLnBrk="1" hangingPunct="1">
              <a:spcBef>
                <a:spcPct val="0"/>
              </a:spcBef>
            </a:pPr>
            <a:endParaRPr 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5E02162B-EE0C-4EC3-BAD4-BF4CFF068150}" type="slidenum">
              <a:rPr lang="en-US" smtClean="0">
                <a:solidFill>
                  <a:srgbClr val="000000"/>
                </a:solidFill>
                <a:latin typeface="Calibri" pitchFamily="34" charset="0"/>
              </a:rPr>
              <a:pPr fontAlgn="base">
                <a:spcBef>
                  <a:spcPct val="0"/>
                </a:spcBef>
                <a:spcAft>
                  <a:spcPct val="0"/>
                </a:spcAft>
                <a:defRPr/>
              </a:pPr>
              <a:t>59</a:t>
            </a:fld>
            <a:endParaRPr lang="en-US" dirty="0" smtClean="0">
              <a:solidFill>
                <a:srgbClr val="000000"/>
              </a:solidFill>
              <a:latin typeface="Calibri" pitchFamily="34" charset="0"/>
            </a:endParaRPr>
          </a:p>
        </p:txBody>
      </p:sp>
    </p:spTree>
    <p:extLst>
      <p:ext uri="{BB962C8B-B14F-4D97-AF65-F5344CB8AC3E}">
        <p14:creationId xmlns:p14="http://schemas.microsoft.com/office/powerpoint/2010/main" val="65614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Flow chart to determine if it is a confined space versus a permit required confined space.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Western Iowa Tech (2007).  Process</a:t>
            </a:r>
            <a:r>
              <a:rPr lang="en-US" baseline="0" dirty="0" smtClean="0"/>
              <a:t> safety management: Module 6, confined spaces.  </a:t>
            </a:r>
            <a:r>
              <a:rPr lang="en-US" i="1" baseline="0" dirty="0" smtClean="0"/>
              <a:t>Susan Harwood Grantee</a:t>
            </a:r>
            <a:r>
              <a:rPr lang="en-US" i="0" baseline="0" dirty="0" smtClean="0"/>
              <a:t>.  Retrieved on November 28, 2016.  Website: http://www.osha.gov/dte/grant_materials/fy07/sh-16634-07.html</a:t>
            </a:r>
          </a:p>
          <a:p>
            <a:endParaRPr lang="en-US" dirty="0" smtClean="0">
              <a:latin typeface="Times New Roman" pitchFamily="18" charset="0"/>
            </a:endParaRPr>
          </a:p>
        </p:txBody>
      </p:sp>
    </p:spTree>
    <p:extLst>
      <p:ext uri="{BB962C8B-B14F-4D97-AF65-F5344CB8AC3E}">
        <p14:creationId xmlns:p14="http://schemas.microsoft.com/office/powerpoint/2010/main" val="364052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to go through each of the definitions and explain</a:t>
            </a:r>
            <a:r>
              <a:rPr lang="en-US" baseline="0" dirty="0" smtClean="0"/>
              <a:t> what each of the definitions mean, and answer any questions that might arise.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Definitions may be found at 29 CFR 1926.1202.</a:t>
            </a:r>
            <a:endParaRPr lang="en-US" dirty="0" smtClean="0"/>
          </a:p>
          <a:p>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9</a:t>
            </a:fld>
            <a:endParaRPr lang="en-US" dirty="0"/>
          </a:p>
        </p:txBody>
      </p:sp>
    </p:spTree>
    <p:extLst>
      <p:ext uri="{BB962C8B-B14F-4D97-AF65-F5344CB8AC3E}">
        <p14:creationId xmlns:p14="http://schemas.microsoft.com/office/powerpoint/2010/main" val="2355623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to go through each of the definitions and explain</a:t>
            </a:r>
            <a:r>
              <a:rPr lang="en-US" baseline="0" dirty="0" smtClean="0"/>
              <a:t> what each of the definitions mean, and answer any questions that might arise.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Definitions may be found at 29 CFR 1926.1202.</a:t>
            </a:r>
            <a:endParaRPr lang="en-US" dirty="0" smtClean="0"/>
          </a:p>
          <a:p>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10</a:t>
            </a:fld>
            <a:endParaRPr lang="en-US" dirty="0"/>
          </a:p>
        </p:txBody>
      </p:sp>
    </p:spTree>
    <p:extLst>
      <p:ext uri="{BB962C8B-B14F-4D97-AF65-F5344CB8AC3E}">
        <p14:creationId xmlns:p14="http://schemas.microsoft.com/office/powerpoint/2010/main" val="807502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https://www.osha.gov/confinedspaces/faq.html</a:t>
            </a:r>
          </a:p>
          <a:p>
            <a:endParaRPr lang="en-US" dirty="0" smtClean="0"/>
          </a:p>
          <a:p>
            <a:r>
              <a:rPr lang="en-US" dirty="0" smtClean="0"/>
              <a:t>This flow chart is to help explain the role of communication on a multi employer worksite,</a:t>
            </a:r>
            <a:r>
              <a:rPr lang="en-US" baseline="0" dirty="0" smtClean="0"/>
              <a:t> and how they need to coordinate entry with each other so processes down the line aren't affected and employees remain safe. </a:t>
            </a:r>
            <a:endParaRPr lang="en-US" dirty="0" smtClean="0"/>
          </a:p>
          <a:p>
            <a:endParaRPr lang="en-US" dirty="0"/>
          </a:p>
        </p:txBody>
      </p:sp>
      <p:sp>
        <p:nvSpPr>
          <p:cNvPr id="4" name="Slide Number Placeholder 3"/>
          <p:cNvSpPr>
            <a:spLocks noGrp="1"/>
          </p:cNvSpPr>
          <p:nvPr>
            <p:ph type="sldNum" sz="quarter" idx="10"/>
          </p:nvPr>
        </p:nvSpPr>
        <p:spPr/>
        <p:txBody>
          <a:bodyPr/>
          <a:lstStyle/>
          <a:p>
            <a:fld id="{AEFDABD3-82D9-4110-8297-B483DFBD618F}" type="slidenum">
              <a:rPr lang="en-US" smtClean="0"/>
              <a:t>11</a:t>
            </a:fld>
            <a:endParaRPr lang="en-US" dirty="0"/>
          </a:p>
        </p:txBody>
      </p:sp>
    </p:spTree>
    <p:extLst>
      <p:ext uri="{BB962C8B-B14F-4D97-AF65-F5344CB8AC3E}">
        <p14:creationId xmlns:p14="http://schemas.microsoft.com/office/powerpoint/2010/main" val="2489980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6/14/2018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6/14/2018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f2ItJe2Inc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BeaX0IRjyd8"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Confined Spaces in Construction</a:t>
            </a:r>
            <a:endParaRPr lang="en-US" dirty="0"/>
          </a:p>
        </p:txBody>
      </p:sp>
      <p:sp>
        <p:nvSpPr>
          <p:cNvPr id="3" name="Subtitle 2"/>
          <p:cNvSpPr>
            <a:spLocks noGrp="1"/>
          </p:cNvSpPr>
          <p:nvPr>
            <p:ph type="subTitle" idx="1"/>
          </p:nvPr>
        </p:nvSpPr>
        <p:spPr/>
        <p:txBody>
          <a:bodyPr>
            <a:normAutofit fontScale="92500" lnSpcReduction="20000"/>
          </a:bodyPr>
          <a:lstStyle/>
          <a:p>
            <a:r>
              <a:rPr lang="en-US" dirty="0">
                <a:solidFill>
                  <a:schemeClr val="tx1"/>
                </a:solidFill>
              </a:rPr>
              <a:t>This material was produced under a grant (</a:t>
            </a:r>
            <a:r>
              <a:rPr lang="en-US" dirty="0" smtClean="0">
                <a:solidFill>
                  <a:schemeClr val="tx1"/>
                </a:solidFill>
              </a:rPr>
              <a:t>SH-29639-SH6) </a:t>
            </a:r>
            <a:r>
              <a:rPr lang="en-US" dirty="0">
                <a:solidFill>
                  <a:schemeClr val="tx1"/>
                </a:solidFill>
              </a:rPr>
              <a:t>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endParaRPr lang="en-US" dirty="0"/>
          </a:p>
        </p:txBody>
      </p:sp>
    </p:spTree>
    <p:extLst>
      <p:ext uri="{BB962C8B-B14F-4D97-AF65-F5344CB8AC3E}">
        <p14:creationId xmlns:p14="http://schemas.microsoft.com/office/powerpoint/2010/main" val="1438967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(continued)</a:t>
            </a:r>
            <a:endParaRPr lang="en-US" dirty="0"/>
          </a:p>
        </p:txBody>
      </p:sp>
      <p:sp>
        <p:nvSpPr>
          <p:cNvPr id="3" name="Content Placeholder 2"/>
          <p:cNvSpPr>
            <a:spLocks noGrp="1"/>
          </p:cNvSpPr>
          <p:nvPr>
            <p:ph idx="1"/>
          </p:nvPr>
        </p:nvSpPr>
        <p:spPr>
          <a:xfrm>
            <a:off x="1141412" y="1851102"/>
            <a:ext cx="9905999" cy="4728117"/>
          </a:xfrm>
        </p:spPr>
        <p:txBody>
          <a:bodyPr>
            <a:normAutofit fontScale="92500" lnSpcReduction="10000"/>
          </a:bodyPr>
          <a:lstStyle/>
          <a:p>
            <a:r>
              <a:rPr lang="en-US" sz="2600" u="sng" dirty="0" smtClean="0"/>
              <a:t>Early-Warning:</a:t>
            </a:r>
            <a:r>
              <a:rPr lang="en-US" sz="2600" dirty="0" smtClean="0"/>
              <a:t> </a:t>
            </a:r>
            <a:r>
              <a:rPr lang="en-US" dirty="0"/>
              <a:t>system means the method used to alert authorized entrants and attendants that an engulfment hazard may be developing. Examples of early-warning systems include, but are not limited to: alarms activated by remote sensors; and lookouts with equipment for immediately communicating with the authorized entrants and </a:t>
            </a:r>
            <a:r>
              <a:rPr lang="en-US" dirty="0" smtClean="0"/>
              <a:t>attendants.</a:t>
            </a:r>
          </a:p>
          <a:p>
            <a:r>
              <a:rPr lang="en-US" sz="2600" u="sng" dirty="0"/>
              <a:t>Entry </a:t>
            </a:r>
            <a:r>
              <a:rPr lang="en-US" sz="2600" u="sng" dirty="0" smtClean="0"/>
              <a:t>Employer:</a:t>
            </a:r>
            <a:r>
              <a:rPr lang="en-US" sz="2600" dirty="0" smtClean="0"/>
              <a:t> </a:t>
            </a:r>
            <a:r>
              <a:rPr lang="en-US" dirty="0" smtClean="0"/>
              <a:t>means </a:t>
            </a:r>
            <a:r>
              <a:rPr lang="en-US" dirty="0"/>
              <a:t>any employer who decides that an employee it directs will enter a permit space</a:t>
            </a:r>
            <a:r>
              <a:rPr lang="en-US" dirty="0" smtClean="0"/>
              <a:t>.</a:t>
            </a:r>
          </a:p>
          <a:p>
            <a:r>
              <a:rPr lang="en-US" sz="2600" u="sng" dirty="0"/>
              <a:t>Entry R</a:t>
            </a:r>
            <a:r>
              <a:rPr lang="en-US" sz="2600" u="sng" dirty="0" smtClean="0"/>
              <a:t>escue:</a:t>
            </a:r>
            <a:r>
              <a:rPr lang="en-US" sz="2600" dirty="0" smtClean="0"/>
              <a:t> </a:t>
            </a:r>
            <a:r>
              <a:rPr lang="en-US" dirty="0"/>
              <a:t>occurs when a rescue service enters a permit space to rescue one or more employees. </a:t>
            </a:r>
            <a:endParaRPr lang="en-US" dirty="0" smtClean="0"/>
          </a:p>
          <a:p>
            <a:r>
              <a:rPr lang="en-US" sz="2600" u="sng" dirty="0"/>
              <a:t>Host E</a:t>
            </a:r>
            <a:r>
              <a:rPr lang="en-US" sz="2600" u="sng" dirty="0" smtClean="0"/>
              <a:t>mployer:</a:t>
            </a:r>
            <a:r>
              <a:rPr lang="en-US" sz="2600" dirty="0" smtClean="0"/>
              <a:t> </a:t>
            </a:r>
            <a:r>
              <a:rPr lang="en-US" dirty="0"/>
              <a:t>means the employer that owns or manages the property where the construction work is taking place.</a:t>
            </a:r>
          </a:p>
        </p:txBody>
      </p:sp>
    </p:spTree>
    <p:extLst>
      <p:ext uri="{BB962C8B-B14F-4D97-AF65-F5344CB8AC3E}">
        <p14:creationId xmlns:p14="http://schemas.microsoft.com/office/powerpoint/2010/main" val="2164241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Flow chart of responsibilities </a:t>
            </a:r>
            <a:endParaRPr lang="en-US" dirty="0"/>
          </a:p>
        </p:txBody>
      </p:sp>
      <p:pic>
        <p:nvPicPr>
          <p:cNvPr id="4" name="Content Placeholder 3" descr="Flow chart of responsibilities while on a construction site." title="Flow chart or responsibiliti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8218" y="1711548"/>
            <a:ext cx="5372390" cy="4617592"/>
          </a:xfrm>
          <a:prstGeom prst="rect">
            <a:avLst/>
          </a:prstGeom>
        </p:spPr>
      </p:pic>
    </p:spTree>
    <p:extLst>
      <p:ext uri="{BB962C8B-B14F-4D97-AF65-F5344CB8AC3E}">
        <p14:creationId xmlns:p14="http://schemas.microsoft.com/office/powerpoint/2010/main" val="1407805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(conclusion)</a:t>
            </a:r>
            <a:endParaRPr lang="en-US" dirty="0"/>
          </a:p>
        </p:txBody>
      </p:sp>
      <p:sp>
        <p:nvSpPr>
          <p:cNvPr id="3" name="Content Placeholder 2"/>
          <p:cNvSpPr>
            <a:spLocks noGrp="1"/>
          </p:cNvSpPr>
          <p:nvPr>
            <p:ph idx="1"/>
          </p:nvPr>
        </p:nvSpPr>
        <p:spPr>
          <a:xfrm>
            <a:off x="1141412" y="2097088"/>
            <a:ext cx="9905999" cy="4482131"/>
          </a:xfrm>
        </p:spPr>
        <p:txBody>
          <a:bodyPr>
            <a:normAutofit fontScale="92500" lnSpcReduction="20000"/>
          </a:bodyPr>
          <a:lstStyle/>
          <a:p>
            <a:r>
              <a:rPr lang="en-US" sz="2600" u="sng" dirty="0" smtClean="0"/>
              <a:t>Lock-Out:</a:t>
            </a:r>
            <a:r>
              <a:rPr lang="en-US" sz="2600" dirty="0" smtClean="0"/>
              <a:t> </a:t>
            </a:r>
            <a:r>
              <a:rPr lang="en-US" dirty="0"/>
              <a:t>means the placement of a lockout device on an energy isolating device, in accordance with an established procedure, ensuring that the energy isolating device and the equipment being controlled cannot be operated until the lockout device is removed. </a:t>
            </a:r>
          </a:p>
          <a:p>
            <a:r>
              <a:rPr lang="en-US" sz="2600" u="sng" dirty="0" smtClean="0"/>
              <a:t>Lower </a:t>
            </a:r>
            <a:r>
              <a:rPr lang="en-US" sz="2600" u="sng" dirty="0"/>
              <a:t>F</a:t>
            </a:r>
            <a:r>
              <a:rPr lang="en-US" sz="2600" u="sng" dirty="0" smtClean="0"/>
              <a:t>lammable </a:t>
            </a:r>
            <a:r>
              <a:rPr lang="en-US" sz="2600" u="sng" dirty="0"/>
              <a:t>L</a:t>
            </a:r>
            <a:r>
              <a:rPr lang="en-US" sz="2600" u="sng" dirty="0" smtClean="0"/>
              <a:t>imit </a:t>
            </a:r>
            <a:r>
              <a:rPr lang="en-US" sz="2600" u="sng" dirty="0"/>
              <a:t>or </a:t>
            </a:r>
            <a:r>
              <a:rPr lang="en-US" sz="2600" u="sng" dirty="0" smtClean="0"/>
              <a:t>Lower </a:t>
            </a:r>
            <a:r>
              <a:rPr lang="en-US" sz="2600" u="sng" dirty="0"/>
              <a:t>E</a:t>
            </a:r>
            <a:r>
              <a:rPr lang="en-US" sz="2600" u="sng" dirty="0" smtClean="0"/>
              <a:t>xplosive </a:t>
            </a:r>
            <a:r>
              <a:rPr lang="en-US" sz="2600" u="sng" dirty="0"/>
              <a:t>L</a:t>
            </a:r>
            <a:r>
              <a:rPr lang="en-US" sz="2600" u="sng" dirty="0" smtClean="0"/>
              <a:t>imit:</a:t>
            </a:r>
            <a:r>
              <a:rPr lang="en-US" sz="2600" dirty="0" smtClean="0"/>
              <a:t> </a:t>
            </a:r>
            <a:r>
              <a:rPr lang="en-US" dirty="0"/>
              <a:t>means the minimum concentration of a substance in air needed for an ignition source to cause a flame or explosion. </a:t>
            </a:r>
          </a:p>
          <a:p>
            <a:r>
              <a:rPr lang="en-US" sz="2600" u="sng" dirty="0" smtClean="0"/>
              <a:t>Monitor </a:t>
            </a:r>
            <a:r>
              <a:rPr lang="en-US" sz="2600" u="sng" dirty="0"/>
              <a:t>or M</a:t>
            </a:r>
            <a:r>
              <a:rPr lang="en-US" sz="2600" u="sng" dirty="0" smtClean="0"/>
              <a:t>onitoring:</a:t>
            </a:r>
            <a:r>
              <a:rPr lang="en-US" sz="2600" dirty="0" smtClean="0"/>
              <a:t> </a:t>
            </a:r>
            <a:r>
              <a:rPr lang="en-US" dirty="0"/>
              <a:t>means the process used to identify and evaluate the hazards after an authorized entrant enters the space. </a:t>
            </a:r>
            <a:endParaRPr lang="en-US" dirty="0" smtClean="0"/>
          </a:p>
          <a:p>
            <a:r>
              <a:rPr lang="en-US" sz="2600" u="sng" dirty="0" smtClean="0"/>
              <a:t>Non-entry rescue</a:t>
            </a:r>
            <a:r>
              <a:rPr lang="en-US" sz="2600" dirty="0" smtClean="0"/>
              <a:t>:  </a:t>
            </a:r>
            <a:r>
              <a:rPr lang="en-US" dirty="0" smtClean="0"/>
              <a:t>occurs </a:t>
            </a:r>
            <a:r>
              <a:rPr lang="en-US" dirty="0"/>
              <a:t>when a rescue service, usually the attendant, retrieves employees in a permit space without entering the permit space. </a:t>
            </a:r>
          </a:p>
        </p:txBody>
      </p:sp>
    </p:spTree>
    <p:extLst>
      <p:ext uri="{BB962C8B-B14F-4D97-AF65-F5344CB8AC3E}">
        <p14:creationId xmlns:p14="http://schemas.microsoft.com/office/powerpoint/2010/main" val="1955585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 Key Differences Construction confined Space:</a:t>
            </a:r>
            <a:endParaRPr lang="en-US" dirty="0"/>
          </a:p>
        </p:txBody>
      </p:sp>
      <p:sp>
        <p:nvSpPr>
          <p:cNvPr id="6" name="Content Placeholder 5"/>
          <p:cNvSpPr>
            <a:spLocks noGrp="1"/>
          </p:cNvSpPr>
          <p:nvPr>
            <p:ph idx="1"/>
          </p:nvPr>
        </p:nvSpPr>
        <p:spPr>
          <a:xfrm>
            <a:off x="1141413" y="1729047"/>
            <a:ext cx="9905998" cy="4582594"/>
          </a:xfrm>
        </p:spPr>
        <p:txBody>
          <a:bodyPr>
            <a:noAutofit/>
          </a:bodyPr>
          <a:lstStyle/>
          <a:p>
            <a:pPr marL="0" indent="0">
              <a:buNone/>
            </a:pPr>
            <a:endParaRPr lang="en-US" sz="2200" dirty="0" smtClean="0">
              <a:effectLst/>
            </a:endParaRPr>
          </a:p>
          <a:p>
            <a:r>
              <a:rPr lang="en-US" sz="2200" dirty="0" smtClean="0">
                <a:effectLst/>
              </a:rPr>
              <a:t>More </a:t>
            </a:r>
            <a:r>
              <a:rPr lang="en-US" sz="2200" dirty="0">
                <a:effectLst/>
              </a:rPr>
              <a:t>detailed provisions requiring coordinated activities when there are multiple employers at the </a:t>
            </a:r>
            <a:r>
              <a:rPr lang="en-US" sz="2200" dirty="0" smtClean="0">
                <a:effectLst/>
              </a:rPr>
              <a:t>worksite. </a:t>
            </a:r>
          </a:p>
          <a:p>
            <a:r>
              <a:rPr lang="en-US" sz="2200" dirty="0" smtClean="0">
                <a:effectLst/>
              </a:rPr>
              <a:t>Requiring </a:t>
            </a:r>
            <a:r>
              <a:rPr lang="en-US" sz="2200" dirty="0">
                <a:effectLst/>
              </a:rPr>
              <a:t>a competent person to evaluate the work site and identify confined spaces, including permit spaces.</a:t>
            </a:r>
          </a:p>
          <a:p>
            <a:r>
              <a:rPr lang="en-US" sz="2200" dirty="0">
                <a:effectLst/>
              </a:rPr>
              <a:t>Requiring continuous atmospheric monitoring whenever possible</a:t>
            </a:r>
            <a:r>
              <a:rPr lang="en-US" sz="2200" dirty="0" smtClean="0">
                <a:effectLst/>
              </a:rPr>
              <a:t>.</a:t>
            </a:r>
            <a:endParaRPr lang="en-US" sz="2200" dirty="0">
              <a:effectLst/>
            </a:endParaRPr>
          </a:p>
        </p:txBody>
      </p:sp>
    </p:spTree>
    <p:extLst>
      <p:ext uri="{BB962C8B-B14F-4D97-AF65-F5344CB8AC3E}">
        <p14:creationId xmlns:p14="http://schemas.microsoft.com/office/powerpoint/2010/main" val="2954564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Key Differences Construction confined </a:t>
            </a:r>
            <a:r>
              <a:rPr lang="en-US" dirty="0" smtClean="0"/>
              <a:t>Space (continued):</a:t>
            </a:r>
            <a:endParaRPr lang="en-US" dirty="0"/>
          </a:p>
        </p:txBody>
      </p:sp>
      <p:sp>
        <p:nvSpPr>
          <p:cNvPr id="3" name="Content Placeholder 2"/>
          <p:cNvSpPr>
            <a:spLocks noGrp="1"/>
          </p:cNvSpPr>
          <p:nvPr>
            <p:ph idx="1"/>
          </p:nvPr>
        </p:nvSpPr>
        <p:spPr/>
        <p:txBody>
          <a:bodyPr>
            <a:normAutofit/>
          </a:bodyPr>
          <a:lstStyle/>
          <a:p>
            <a:r>
              <a:rPr lang="en-US" dirty="0"/>
              <a:t>Requiring continuous monitoring of engulfment hazards. For example, when workers are performing work in a storm sewer, a storm upstream from the workers could cause flash flooding. </a:t>
            </a:r>
            <a:endParaRPr lang="en-US" dirty="0" smtClean="0"/>
          </a:p>
          <a:p>
            <a:r>
              <a:rPr lang="en-US" dirty="0" smtClean="0"/>
              <a:t>Allowing </a:t>
            </a:r>
            <a:r>
              <a:rPr lang="en-US" dirty="0"/>
              <a:t>for the suspension of a permit, instead of cancellation, in the event of changes from the entry conditions list on the permit or an unexpected event requiring evacuation of the space. The space must be returned to the entry conditions listed on the permit before </a:t>
            </a:r>
            <a:r>
              <a:rPr lang="en-US" dirty="0" smtClean="0"/>
              <a:t>re-entry.</a:t>
            </a:r>
            <a:endParaRPr lang="en-US" dirty="0"/>
          </a:p>
          <a:p>
            <a:endParaRPr lang="en-US" dirty="0"/>
          </a:p>
        </p:txBody>
      </p:sp>
    </p:spTree>
    <p:extLst>
      <p:ext uri="{BB962C8B-B14F-4D97-AF65-F5344CB8AC3E}">
        <p14:creationId xmlns:p14="http://schemas.microsoft.com/office/powerpoint/2010/main" val="176402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Fatality/Injury Reports</a:t>
            </a:r>
            <a:endParaRPr lang="en-US" dirty="0"/>
          </a:p>
        </p:txBody>
      </p:sp>
      <p:sp>
        <p:nvSpPr>
          <p:cNvPr id="3" name="Content Placeholder 2"/>
          <p:cNvSpPr>
            <a:spLocks noGrp="1"/>
          </p:cNvSpPr>
          <p:nvPr>
            <p:ph idx="1"/>
          </p:nvPr>
        </p:nvSpPr>
        <p:spPr/>
        <p:txBody>
          <a:bodyPr anchor="ctr"/>
          <a:lstStyle/>
          <a:p>
            <a:r>
              <a:rPr lang="en-US" dirty="0"/>
              <a:t>Expected to save 800 construction workers a year from serious injury</a:t>
            </a:r>
          </a:p>
          <a:p>
            <a:pPr algn="ctr"/>
            <a:endParaRPr lang="en-US" dirty="0"/>
          </a:p>
        </p:txBody>
      </p:sp>
    </p:spTree>
    <p:extLst>
      <p:ext uri="{BB962C8B-B14F-4D97-AF65-F5344CB8AC3E}">
        <p14:creationId xmlns:p14="http://schemas.microsoft.com/office/powerpoint/2010/main" val="1055968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Components of a confined space plan</a:t>
            </a:r>
          </a:p>
        </p:txBody>
      </p:sp>
      <p:sp>
        <p:nvSpPr>
          <p:cNvPr id="3" name="Content Placeholder 2"/>
          <p:cNvSpPr>
            <a:spLocks noGrp="1"/>
          </p:cNvSpPr>
          <p:nvPr>
            <p:ph idx="1"/>
          </p:nvPr>
        </p:nvSpPr>
        <p:spPr/>
        <p:txBody>
          <a:bodyPr/>
          <a:lstStyle/>
          <a:p>
            <a:pPr marL="0" indent="0">
              <a:buNone/>
            </a:pPr>
            <a:r>
              <a:rPr lang="en-US" dirty="0" smtClean="0"/>
              <a:t> Basic Elements</a:t>
            </a:r>
          </a:p>
          <a:p>
            <a:r>
              <a:rPr lang="en-US" altLang="en-US" dirty="0"/>
              <a:t>Management leadership and employee participation</a:t>
            </a:r>
          </a:p>
          <a:p>
            <a:r>
              <a:rPr lang="en-US" altLang="en-US" dirty="0"/>
              <a:t>Hazard identification and assessment</a:t>
            </a:r>
          </a:p>
          <a:p>
            <a:r>
              <a:rPr lang="en-US" altLang="en-US" dirty="0"/>
              <a:t>Hazard prevention and control</a:t>
            </a:r>
          </a:p>
          <a:p>
            <a:r>
              <a:rPr lang="en-US" altLang="en-US" dirty="0"/>
              <a:t>Information and training</a:t>
            </a:r>
          </a:p>
          <a:p>
            <a:r>
              <a:rPr lang="en-US" altLang="en-US" dirty="0"/>
              <a:t>Evaluation of program effectiveness</a:t>
            </a:r>
          </a:p>
          <a:p>
            <a:endParaRPr lang="en-US" dirty="0"/>
          </a:p>
        </p:txBody>
      </p:sp>
    </p:spTree>
    <p:extLst>
      <p:ext uri="{BB962C8B-B14F-4D97-AF65-F5344CB8AC3E}">
        <p14:creationId xmlns:p14="http://schemas.microsoft.com/office/powerpoint/2010/main" val="4146687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Training</a:t>
            </a:r>
            <a:endParaRPr lang="en-US" dirty="0"/>
          </a:p>
        </p:txBody>
      </p:sp>
      <p:sp>
        <p:nvSpPr>
          <p:cNvPr id="3" name="Content Placeholder 2"/>
          <p:cNvSpPr>
            <a:spLocks noGrp="1"/>
          </p:cNvSpPr>
          <p:nvPr>
            <p:ph idx="1"/>
          </p:nvPr>
        </p:nvSpPr>
        <p:spPr>
          <a:xfrm>
            <a:off x="1141412" y="1918010"/>
            <a:ext cx="9905999" cy="3479181"/>
          </a:xfrm>
        </p:spPr>
        <p:txBody>
          <a:bodyPr>
            <a:normAutofit/>
          </a:bodyPr>
          <a:lstStyle/>
          <a:p>
            <a:r>
              <a:rPr lang="en-US" sz="2800" dirty="0" smtClean="0"/>
              <a:t>Training of:</a:t>
            </a:r>
          </a:p>
          <a:p>
            <a:pPr lvl="2"/>
            <a:r>
              <a:rPr lang="en-US" sz="2000" dirty="0" smtClean="0"/>
              <a:t>Attendant</a:t>
            </a:r>
          </a:p>
          <a:p>
            <a:pPr lvl="2"/>
            <a:r>
              <a:rPr lang="en-US" sz="2000" dirty="0" smtClean="0"/>
              <a:t>Entrant</a:t>
            </a:r>
          </a:p>
          <a:p>
            <a:pPr lvl="2"/>
            <a:r>
              <a:rPr lang="en-US" sz="2000" dirty="0" smtClean="0"/>
              <a:t>Supervisor</a:t>
            </a:r>
          </a:p>
          <a:p>
            <a:pPr lvl="2"/>
            <a:r>
              <a:rPr lang="en-US" sz="2000" dirty="0" smtClean="0"/>
              <a:t>Controlling contractor</a:t>
            </a:r>
          </a:p>
          <a:p>
            <a:pPr lvl="2"/>
            <a:r>
              <a:rPr lang="en-US" sz="2000" dirty="0" smtClean="0"/>
              <a:t>Host Employer</a:t>
            </a:r>
          </a:p>
          <a:p>
            <a:pPr lvl="2"/>
            <a:endParaRPr lang="en-US" dirty="0" smtClean="0"/>
          </a:p>
          <a:p>
            <a:endParaRPr lang="en-US" dirty="0"/>
          </a:p>
        </p:txBody>
      </p:sp>
    </p:spTree>
    <p:extLst>
      <p:ext uri="{BB962C8B-B14F-4D97-AF65-F5344CB8AC3E}">
        <p14:creationId xmlns:p14="http://schemas.microsoft.com/office/powerpoint/2010/main" val="3875956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Attendant</a:t>
            </a:r>
            <a:endParaRPr lang="en-US" dirty="0"/>
          </a:p>
        </p:txBody>
      </p:sp>
      <p:sp>
        <p:nvSpPr>
          <p:cNvPr id="3" name="Content Placeholder 2"/>
          <p:cNvSpPr>
            <a:spLocks noGrp="1"/>
          </p:cNvSpPr>
          <p:nvPr>
            <p:ph idx="1"/>
          </p:nvPr>
        </p:nvSpPr>
        <p:spPr/>
        <p:txBody>
          <a:bodyPr>
            <a:normAutofit lnSpcReduction="10000"/>
          </a:bodyPr>
          <a:lstStyle/>
          <a:p>
            <a:r>
              <a:rPr lang="en-US" dirty="0">
                <a:effectLst/>
              </a:rPr>
              <a:t>Remain outside the permit space during entry operations unless relieved by another authorized attendant;</a:t>
            </a:r>
          </a:p>
          <a:p>
            <a:r>
              <a:rPr lang="en-US" dirty="0">
                <a:effectLst/>
              </a:rPr>
              <a:t>Perform non-entry rescues when specified by the employer's rescue procedure;</a:t>
            </a:r>
          </a:p>
          <a:p>
            <a:r>
              <a:rPr lang="en-US" dirty="0">
                <a:effectLst/>
              </a:rPr>
              <a:t>Know existing and potential hazards, including information on the mode of exposure, signs or symptoms, consequences and physiological effects;</a:t>
            </a:r>
          </a:p>
          <a:p>
            <a:r>
              <a:rPr lang="en-US" dirty="0">
                <a:effectLst/>
              </a:rPr>
              <a:t>Maintain communication with and keep an accurate account of those workers entering the permit space;</a:t>
            </a:r>
          </a:p>
          <a:p>
            <a:endParaRPr lang="en-US" dirty="0"/>
          </a:p>
        </p:txBody>
      </p:sp>
    </p:spTree>
    <p:extLst>
      <p:ext uri="{BB962C8B-B14F-4D97-AF65-F5344CB8AC3E}">
        <p14:creationId xmlns:p14="http://schemas.microsoft.com/office/powerpoint/2010/main" val="143411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Attendant Continued</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effectLst/>
              </a:rPr>
              <a:t>Order evacuation of the permit space when:</a:t>
            </a:r>
          </a:p>
          <a:p>
            <a:pPr lvl="1"/>
            <a:r>
              <a:rPr lang="en-US" sz="2400" dirty="0">
                <a:effectLst/>
              </a:rPr>
              <a:t>A prohibited condition exists;</a:t>
            </a:r>
          </a:p>
          <a:p>
            <a:pPr lvl="1"/>
            <a:r>
              <a:rPr lang="en-US" sz="2400" dirty="0">
                <a:effectLst/>
              </a:rPr>
              <a:t>A worker shows signs of physiological effects of hazard exposure;</a:t>
            </a:r>
          </a:p>
          <a:p>
            <a:pPr lvl="1"/>
            <a:r>
              <a:rPr lang="en-US" sz="2400" dirty="0">
                <a:effectLst/>
              </a:rPr>
              <a:t>An emergency outside the confined space exists; and</a:t>
            </a:r>
          </a:p>
          <a:p>
            <a:pPr lvl="1"/>
            <a:r>
              <a:rPr lang="en-US" sz="2400" dirty="0">
                <a:effectLst/>
              </a:rPr>
              <a:t>The attendant cannot effectively and safely perform required duties.</a:t>
            </a:r>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a:effectLst/>
              </a:rPr>
              <a:t>Summon rescue and other services during an emergency;</a:t>
            </a:r>
          </a:p>
          <a:p>
            <a:r>
              <a:rPr lang="en-US" dirty="0">
                <a:effectLst/>
              </a:rPr>
              <a:t>Ensure that unauthorized people stay away from permit spaces or exit immediately if they have entered the permit space;</a:t>
            </a:r>
          </a:p>
          <a:p>
            <a:r>
              <a:rPr lang="en-US" dirty="0">
                <a:effectLst/>
              </a:rPr>
              <a:t>Inform authorized entrants and the entry supervisor if any unauthorized person enters the permit space; and</a:t>
            </a:r>
          </a:p>
          <a:p>
            <a:r>
              <a:rPr lang="en-US" dirty="0">
                <a:effectLst/>
              </a:rPr>
              <a:t>Perform no other duties that interfere with the attendant's primary duties.</a:t>
            </a:r>
          </a:p>
          <a:p>
            <a:endParaRPr lang="en-US" dirty="0"/>
          </a:p>
        </p:txBody>
      </p:sp>
    </p:spTree>
    <p:extLst>
      <p:ext uri="{BB962C8B-B14F-4D97-AF65-F5344CB8AC3E}">
        <p14:creationId xmlns:p14="http://schemas.microsoft.com/office/powerpoint/2010/main" val="54337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normAutofit fontScale="92500"/>
          </a:bodyPr>
          <a:lstStyle/>
          <a:p>
            <a:r>
              <a:rPr lang="en-US" dirty="0" smtClean="0"/>
              <a:t>Identify the characteristics of confined spaces</a:t>
            </a:r>
          </a:p>
          <a:p>
            <a:r>
              <a:rPr lang="en-US" dirty="0"/>
              <a:t>Identify the characteristics of permit required confined spaces (PRCS)</a:t>
            </a:r>
          </a:p>
          <a:p>
            <a:r>
              <a:rPr lang="en-US" dirty="0" smtClean="0"/>
              <a:t>Identify the differences between General Industry and Construction confined space</a:t>
            </a:r>
          </a:p>
          <a:p>
            <a:r>
              <a:rPr lang="en-US" dirty="0" smtClean="0"/>
              <a:t>Look at expected injury reduction associated with confined space in construction rule</a:t>
            </a:r>
          </a:p>
          <a:p>
            <a:r>
              <a:rPr lang="en-US" dirty="0" smtClean="0"/>
              <a:t>Identify the key components of a confined space </a:t>
            </a:r>
            <a:r>
              <a:rPr lang="en-US" dirty="0"/>
              <a:t>p</a:t>
            </a:r>
            <a:r>
              <a:rPr lang="en-US" dirty="0" smtClean="0"/>
              <a:t>lan</a:t>
            </a:r>
          </a:p>
          <a:p>
            <a:r>
              <a:rPr lang="en-US" dirty="0" smtClean="0"/>
              <a:t>Identify the duties of the entrant, attendant, and supervisor</a:t>
            </a:r>
          </a:p>
          <a:p>
            <a:endParaRPr lang="en-US" dirty="0"/>
          </a:p>
        </p:txBody>
      </p:sp>
    </p:spTree>
    <p:extLst>
      <p:ext uri="{BB962C8B-B14F-4D97-AF65-F5344CB8AC3E}">
        <p14:creationId xmlns:p14="http://schemas.microsoft.com/office/powerpoint/2010/main" val="4149859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Entrant</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effectLst/>
              </a:rPr>
              <a:t>Know space hazards, including information on the means of exposure such as inhalation or dermal absorption, signs of symptoms and consequences of the exposure;</a:t>
            </a:r>
          </a:p>
          <a:p>
            <a:r>
              <a:rPr lang="en-US" dirty="0">
                <a:effectLst/>
              </a:rPr>
              <a:t>Use appropriate personal protective equipment properly;</a:t>
            </a:r>
          </a:p>
          <a:p>
            <a:r>
              <a:rPr lang="en-US" dirty="0">
                <a:effectLst/>
              </a:rPr>
              <a:t>Maintain communication with attendants as necessary to enable them to monitor the entrant's status and alert the entrant to evacuate when necessary;</a:t>
            </a:r>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a:effectLst/>
              </a:rPr>
              <a:t>Exit from the permit space as soon as possible when:</a:t>
            </a:r>
          </a:p>
          <a:p>
            <a:pPr lvl="1"/>
            <a:r>
              <a:rPr lang="en-US" dirty="0">
                <a:effectLst/>
              </a:rPr>
              <a:t>Ordered by the authorized person;</a:t>
            </a:r>
          </a:p>
          <a:p>
            <a:pPr lvl="1"/>
            <a:r>
              <a:rPr lang="en-US" dirty="0">
                <a:effectLst/>
              </a:rPr>
              <a:t>He or she recognizes the warning signs or symptoms of exposure;</a:t>
            </a:r>
          </a:p>
          <a:p>
            <a:pPr lvl="1"/>
            <a:r>
              <a:rPr lang="en-US" dirty="0">
                <a:effectLst/>
              </a:rPr>
              <a:t>A prohibited condition exists; or</a:t>
            </a:r>
          </a:p>
          <a:p>
            <a:pPr lvl="1"/>
            <a:r>
              <a:rPr lang="en-US" dirty="0">
                <a:effectLst/>
              </a:rPr>
              <a:t>An automatic alarm is activated.</a:t>
            </a:r>
          </a:p>
          <a:p>
            <a:r>
              <a:rPr lang="en-US" dirty="0">
                <a:effectLst/>
              </a:rPr>
              <a:t>Alert the attendant when a prohibited condition exists or when warning signs or symptoms of exposure exist.</a:t>
            </a:r>
          </a:p>
          <a:p>
            <a:endParaRPr lang="en-US" dirty="0"/>
          </a:p>
        </p:txBody>
      </p:sp>
    </p:spTree>
    <p:extLst>
      <p:ext uri="{BB962C8B-B14F-4D97-AF65-F5344CB8AC3E}">
        <p14:creationId xmlns:p14="http://schemas.microsoft.com/office/powerpoint/2010/main" val="1722305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a:t>
            </a:r>
            <a:endParaRPr lang="en-US" dirty="0"/>
          </a:p>
        </p:txBody>
      </p:sp>
      <p:sp>
        <p:nvSpPr>
          <p:cNvPr id="3" name="Content Placeholder 2"/>
          <p:cNvSpPr>
            <a:spLocks noGrp="1"/>
          </p:cNvSpPr>
          <p:nvPr>
            <p:ph idx="1"/>
          </p:nvPr>
        </p:nvSpPr>
        <p:spPr/>
        <p:txBody>
          <a:bodyPr>
            <a:normAutofit fontScale="70000" lnSpcReduction="20000"/>
          </a:bodyPr>
          <a:lstStyle/>
          <a:p>
            <a:r>
              <a:rPr lang="en-US" dirty="0">
                <a:effectLst/>
              </a:rPr>
              <a:t>Know space hazards including information on the mode of exposure, signs or symptoms and consequences;</a:t>
            </a:r>
          </a:p>
          <a:p>
            <a:r>
              <a:rPr lang="en-US" dirty="0">
                <a:effectLst/>
              </a:rPr>
              <a:t>Verify emergency plans and specified entry conditions such as permits, tests, procedures and equipment before allowing entry;</a:t>
            </a:r>
          </a:p>
          <a:p>
            <a:r>
              <a:rPr lang="en-US" dirty="0">
                <a:effectLst/>
              </a:rPr>
              <a:t>Terminate entry and cancel permits when entry operations are completed or if a new condition exists;</a:t>
            </a:r>
          </a:p>
          <a:p>
            <a:r>
              <a:rPr lang="en-US" dirty="0">
                <a:effectLst/>
              </a:rPr>
              <a:t>Verify that rescue services are available and that the means for summoning them are </a:t>
            </a:r>
            <a:r>
              <a:rPr lang="en-US" dirty="0" smtClean="0">
                <a:effectLst/>
              </a:rPr>
              <a:t>operable, and that employer will be notified as soon as services become unavailable;</a:t>
            </a:r>
            <a:endParaRPr lang="en-US" dirty="0">
              <a:effectLst/>
            </a:endParaRPr>
          </a:p>
          <a:p>
            <a:r>
              <a:rPr lang="en-US" dirty="0">
                <a:effectLst/>
              </a:rPr>
              <a:t>Take appropriate measures to remove unauthorized entrants; and</a:t>
            </a:r>
          </a:p>
          <a:p>
            <a:r>
              <a:rPr lang="en-US" dirty="0">
                <a:effectLst/>
              </a:rPr>
              <a:t>Ensure that entry operations remain consistent with the entry permit and that acceptable entry conditions are maintained</a:t>
            </a:r>
          </a:p>
          <a:p>
            <a:endParaRPr lang="en-US" dirty="0"/>
          </a:p>
        </p:txBody>
      </p:sp>
    </p:spTree>
    <p:extLst>
      <p:ext uri="{BB962C8B-B14F-4D97-AF65-F5344CB8AC3E}">
        <p14:creationId xmlns:p14="http://schemas.microsoft.com/office/powerpoint/2010/main" val="3967162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Contractor</a:t>
            </a:r>
            <a:endParaRPr lang="en-US" dirty="0"/>
          </a:p>
        </p:txBody>
      </p:sp>
      <p:sp>
        <p:nvSpPr>
          <p:cNvPr id="7" name="Content Placeholder 6"/>
          <p:cNvSpPr>
            <a:spLocks noGrp="1"/>
          </p:cNvSpPr>
          <p:nvPr>
            <p:ph idx="1"/>
          </p:nvPr>
        </p:nvSpPr>
        <p:spPr/>
        <p:txBody>
          <a:bodyPr/>
          <a:lstStyle/>
          <a:p>
            <a:r>
              <a:rPr lang="en-US" dirty="0"/>
              <a:t> Share information it has about permit space hazards with entry employers and other employers whose activities may create hazards in the permit space</a:t>
            </a:r>
            <a:r>
              <a:rPr lang="en-US" dirty="0" smtClean="0"/>
              <a:t>.</a:t>
            </a:r>
          </a:p>
          <a:p>
            <a:r>
              <a:rPr lang="en-US" dirty="0" smtClean="0"/>
              <a:t> Coordinate </a:t>
            </a:r>
            <a:r>
              <a:rPr lang="en-US" dirty="0"/>
              <a:t>entry operations when there is more than one entry employer. </a:t>
            </a:r>
            <a:endParaRPr lang="en-US" dirty="0" smtClean="0"/>
          </a:p>
          <a:p>
            <a:r>
              <a:rPr lang="en-US" dirty="0" smtClean="0"/>
              <a:t>Coordinate </a:t>
            </a:r>
            <a:r>
              <a:rPr lang="en-US" dirty="0"/>
              <a:t>operations when permit space entry occurs during other activities at the site that might create a hazard in the space.</a:t>
            </a:r>
          </a:p>
        </p:txBody>
      </p:sp>
    </p:spTree>
    <p:extLst>
      <p:ext uri="{BB962C8B-B14F-4D97-AF65-F5344CB8AC3E}">
        <p14:creationId xmlns:p14="http://schemas.microsoft.com/office/powerpoint/2010/main" val="1632663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Employer</a:t>
            </a:r>
            <a:endParaRPr lang="en-US" dirty="0"/>
          </a:p>
        </p:txBody>
      </p:sp>
      <p:sp>
        <p:nvSpPr>
          <p:cNvPr id="7" name="Content Placeholder 6"/>
          <p:cNvSpPr>
            <a:spLocks noGrp="1"/>
          </p:cNvSpPr>
          <p:nvPr>
            <p:ph idx="1"/>
          </p:nvPr>
        </p:nvSpPr>
        <p:spPr/>
        <p:txBody>
          <a:bodyPr>
            <a:normAutofit fontScale="62500" lnSpcReduction="20000"/>
          </a:bodyPr>
          <a:lstStyle/>
          <a:p>
            <a:r>
              <a:rPr lang="en-US" dirty="0" smtClean="0"/>
              <a:t>The </a:t>
            </a:r>
            <a:r>
              <a:rPr lang="en-US" dirty="0"/>
              <a:t>assessment and identification of permit spaces of the workplace must have been conducted. The host employer must advise the contractor of any permit spaces on their premises that the contractor may have a reason to enter. </a:t>
            </a:r>
            <a:endParaRPr lang="en-US" dirty="0" smtClean="0"/>
          </a:p>
          <a:p>
            <a:r>
              <a:rPr lang="en-US" dirty="0" smtClean="0"/>
              <a:t>The </a:t>
            </a:r>
            <a:r>
              <a:rPr lang="en-US" dirty="0"/>
              <a:t>permit space must only be entered by the contractor in compliance with a PRCS program. The host and contractor must agree as to exactly what program will be followed. </a:t>
            </a:r>
            <a:endParaRPr lang="en-US" dirty="0" smtClean="0"/>
          </a:p>
          <a:p>
            <a:r>
              <a:rPr lang="en-US" dirty="0" smtClean="0"/>
              <a:t> </a:t>
            </a:r>
            <a:r>
              <a:rPr lang="en-US" dirty="0"/>
              <a:t>The host employer must communicate the hazards in the space and the reasoning behind designating the space as a permit-required</a:t>
            </a:r>
            <a:r>
              <a:rPr lang="en-US" dirty="0" smtClean="0"/>
              <a:t>. </a:t>
            </a:r>
          </a:p>
          <a:p>
            <a:r>
              <a:rPr lang="en-US" dirty="0" smtClean="0"/>
              <a:t>Hosts </a:t>
            </a:r>
            <a:r>
              <a:rPr lang="en-US" dirty="0"/>
              <a:t>must also inform contractors of any entry precautions that have been implemented. </a:t>
            </a:r>
            <a:endParaRPr lang="en-US" dirty="0" smtClean="0"/>
          </a:p>
          <a:p>
            <a:r>
              <a:rPr lang="en-US" dirty="0" smtClean="0"/>
              <a:t>Hosts </a:t>
            </a:r>
            <a:r>
              <a:rPr lang="en-US" dirty="0"/>
              <a:t>must coordinate operations with the contractor when host and contractor employees will be working in or near permit spaces. </a:t>
            </a:r>
            <a:r>
              <a:rPr lang="en-US" dirty="0" smtClean="0"/>
              <a:t> </a:t>
            </a:r>
          </a:p>
          <a:p>
            <a:r>
              <a:rPr lang="en-US" dirty="0" smtClean="0"/>
              <a:t>At </a:t>
            </a:r>
            <a:r>
              <a:rPr lang="en-US" dirty="0"/>
              <a:t>the end of the entry operations, the contractor must debrief the host regarding the permit program and any hazards confronted in the space during entry operations. </a:t>
            </a:r>
          </a:p>
        </p:txBody>
      </p:sp>
    </p:spTree>
    <p:extLst>
      <p:ext uri="{BB962C8B-B14F-4D97-AF65-F5344CB8AC3E}">
        <p14:creationId xmlns:p14="http://schemas.microsoft.com/office/powerpoint/2010/main" val="333235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dirty="0" smtClean="0"/>
              <a:t>Entry Permit Systems</a:t>
            </a:r>
          </a:p>
        </p:txBody>
      </p:sp>
      <p:sp>
        <p:nvSpPr>
          <p:cNvPr id="32771" name="Rectangle 3"/>
          <p:cNvSpPr>
            <a:spLocks noGrp="1" noChangeArrowheads="1"/>
          </p:cNvSpPr>
          <p:nvPr>
            <p:ph sz="half" idx="1"/>
          </p:nvPr>
        </p:nvSpPr>
        <p:spPr/>
        <p:txBody>
          <a:bodyPr>
            <a:normAutofit fontScale="85000" lnSpcReduction="10000"/>
          </a:bodyPr>
          <a:lstStyle/>
          <a:p>
            <a:pPr eaLnBrk="1" hangingPunct="1">
              <a:buSzPct val="150000"/>
              <a:buFontTx/>
              <a:buChar char="•"/>
            </a:pPr>
            <a:r>
              <a:rPr lang="en-US" dirty="0" smtClean="0"/>
              <a:t>Written permit signed by entry supervisor.</a:t>
            </a:r>
          </a:p>
          <a:p>
            <a:pPr eaLnBrk="1" hangingPunct="1">
              <a:buSzPct val="150000"/>
              <a:buFontTx/>
              <a:buChar char="•"/>
            </a:pPr>
            <a:r>
              <a:rPr lang="en-US" dirty="0" smtClean="0"/>
              <a:t>Verifies pre-entry precautions have been taken and the space is safe to enter.</a:t>
            </a:r>
          </a:p>
          <a:p>
            <a:pPr eaLnBrk="1" hangingPunct="1">
              <a:buSzPct val="150000"/>
              <a:buFontTx/>
              <a:buChar char="•"/>
            </a:pPr>
            <a:r>
              <a:rPr lang="en-US" dirty="0" smtClean="0"/>
              <a:t>Posted at entry to confined space.</a:t>
            </a:r>
          </a:p>
          <a:p>
            <a:pPr eaLnBrk="1" hangingPunct="1">
              <a:buSzPct val="150000"/>
              <a:buFontTx/>
              <a:buChar char="•"/>
            </a:pPr>
            <a:r>
              <a:rPr lang="en-US" dirty="0" smtClean="0"/>
              <a:t>Specifies apparent hazards and corrective actions taken prior to entry.</a:t>
            </a:r>
          </a:p>
        </p:txBody>
      </p:sp>
      <p:sp>
        <p:nvSpPr>
          <p:cNvPr id="2" name="Content Placeholder 1"/>
          <p:cNvSpPr>
            <a:spLocks noGrp="1"/>
          </p:cNvSpPr>
          <p:nvPr>
            <p:ph sz="half" idx="2"/>
          </p:nvPr>
        </p:nvSpPr>
        <p:spPr/>
        <p:txBody>
          <a:bodyPr>
            <a:normAutofit fontScale="85000" lnSpcReduction="10000"/>
          </a:bodyPr>
          <a:lstStyle/>
          <a:p>
            <a:pPr>
              <a:buSzPct val="150000"/>
              <a:buFontTx/>
              <a:buChar char="•"/>
            </a:pPr>
            <a:r>
              <a:rPr lang="en-US" dirty="0"/>
              <a:t>Requires termination of permit when task is completed or when new conditions exist.</a:t>
            </a:r>
          </a:p>
          <a:p>
            <a:pPr>
              <a:buSzPct val="150000"/>
              <a:buFontTx/>
              <a:buChar char="•"/>
            </a:pPr>
            <a:r>
              <a:rPr lang="en-US" dirty="0"/>
              <a:t>Reasons for suspending the entry </a:t>
            </a:r>
          </a:p>
          <a:p>
            <a:pPr>
              <a:buSzPct val="150000"/>
              <a:buFontTx/>
              <a:buChar char="•"/>
            </a:pPr>
            <a:r>
              <a:rPr lang="en-US" dirty="0"/>
              <a:t>Communication procedures during </a:t>
            </a:r>
            <a:r>
              <a:rPr lang="en-US" dirty="0" smtClean="0"/>
              <a:t>entry</a:t>
            </a:r>
          </a:p>
          <a:p>
            <a:pPr>
              <a:buSzPct val="150000"/>
              <a:buFontTx/>
              <a:buChar char="•"/>
            </a:pPr>
            <a:r>
              <a:rPr lang="en-US" dirty="0" smtClean="0"/>
              <a:t>Requires </a:t>
            </a:r>
            <a:r>
              <a:rPr lang="en-US" dirty="0"/>
              <a:t>termination of permit when task is completed or when new conditions exist.</a:t>
            </a:r>
          </a:p>
          <a:p>
            <a:pPr>
              <a:buSzPct val="150000"/>
              <a:buFontTx/>
              <a:buChar char="•"/>
            </a:pPr>
            <a:r>
              <a:rPr lang="en-US" dirty="0"/>
              <a:t>Reasons for suspending the entry </a:t>
            </a:r>
          </a:p>
          <a:p>
            <a:pPr>
              <a:buSzPct val="150000"/>
              <a:buFontTx/>
              <a:buChar char="•"/>
            </a:pPr>
            <a:r>
              <a:rPr lang="en-US" dirty="0"/>
              <a:t>Communication procedures during entry</a:t>
            </a:r>
          </a:p>
          <a:p>
            <a:endParaRPr lang="en-US" dirty="0"/>
          </a:p>
        </p:txBody>
      </p:sp>
    </p:spTree>
    <p:extLst>
      <p:ext uri="{BB962C8B-B14F-4D97-AF65-F5344CB8AC3E}">
        <p14:creationId xmlns:p14="http://schemas.microsoft.com/office/powerpoint/2010/main" val="154359716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dirty="0" smtClean="0"/>
              <a:t>Entry Permit Requirements</a:t>
            </a:r>
          </a:p>
        </p:txBody>
      </p:sp>
      <p:sp>
        <p:nvSpPr>
          <p:cNvPr id="33795" name="Rectangle 3"/>
          <p:cNvSpPr>
            <a:spLocks noGrp="1" noChangeArrowheads="1"/>
          </p:cNvSpPr>
          <p:nvPr>
            <p:ph sz="half" idx="1"/>
          </p:nvPr>
        </p:nvSpPr>
        <p:spPr/>
        <p:txBody>
          <a:bodyPr>
            <a:normAutofit fontScale="92500" lnSpcReduction="20000"/>
          </a:bodyPr>
          <a:lstStyle/>
          <a:p>
            <a:pPr eaLnBrk="1" hangingPunct="1">
              <a:buSzPct val="150000"/>
              <a:buFontTx/>
              <a:buChar char="•"/>
            </a:pPr>
            <a:r>
              <a:rPr lang="en-US" dirty="0" smtClean="0"/>
              <a:t>Date, location, and name of confined space.</a:t>
            </a:r>
          </a:p>
          <a:p>
            <a:pPr eaLnBrk="1" hangingPunct="1">
              <a:buSzPct val="150000"/>
              <a:buFontTx/>
              <a:buChar char="•"/>
            </a:pPr>
            <a:r>
              <a:rPr lang="en-US" dirty="0" smtClean="0"/>
              <a:t>Purpose of entry and known hazards.</a:t>
            </a:r>
          </a:p>
          <a:p>
            <a:pPr eaLnBrk="1" hangingPunct="1">
              <a:buSzPct val="150000"/>
              <a:buFontTx/>
              <a:buChar char="•"/>
            </a:pPr>
            <a:r>
              <a:rPr lang="en-US" dirty="0" smtClean="0"/>
              <a:t>Duration of entry permit time.</a:t>
            </a:r>
          </a:p>
          <a:p>
            <a:pPr eaLnBrk="1" hangingPunct="1">
              <a:buSzPct val="150000"/>
              <a:buFontTx/>
              <a:buChar char="•"/>
            </a:pPr>
            <a:r>
              <a:rPr lang="en-US" dirty="0" smtClean="0"/>
              <a:t>Authorized entrants, attendants, supervisors.</a:t>
            </a:r>
          </a:p>
          <a:p>
            <a:pPr eaLnBrk="1" hangingPunct="1">
              <a:buSzPct val="150000"/>
              <a:buFontTx/>
              <a:buChar char="•"/>
            </a:pPr>
            <a:r>
              <a:rPr lang="en-US" dirty="0" smtClean="0"/>
              <a:t>Rescue and emergency services identified and means to summons.</a:t>
            </a:r>
          </a:p>
        </p:txBody>
      </p:sp>
      <p:sp>
        <p:nvSpPr>
          <p:cNvPr id="2" name="Content Placeholder 1"/>
          <p:cNvSpPr>
            <a:spLocks noGrp="1"/>
          </p:cNvSpPr>
          <p:nvPr>
            <p:ph sz="half" idx="2"/>
          </p:nvPr>
        </p:nvSpPr>
        <p:spPr/>
        <p:txBody>
          <a:bodyPr>
            <a:normAutofit fontScale="92500" lnSpcReduction="20000"/>
          </a:bodyPr>
          <a:lstStyle/>
          <a:p>
            <a:pPr>
              <a:buSzPct val="150000"/>
              <a:buFontTx/>
              <a:buChar char="•"/>
            </a:pPr>
            <a:r>
              <a:rPr lang="en-US" dirty="0"/>
              <a:t>Air testing results - signature of tester.</a:t>
            </a:r>
          </a:p>
          <a:p>
            <a:pPr>
              <a:buSzPct val="150000"/>
              <a:buFontTx/>
              <a:buChar char="•"/>
            </a:pPr>
            <a:r>
              <a:rPr lang="en-US" dirty="0"/>
              <a:t>Equipment – PPE, Testing, Communication, &amp; Rescue</a:t>
            </a:r>
          </a:p>
          <a:p>
            <a:pPr>
              <a:buSzPct val="150000"/>
              <a:buFontTx/>
              <a:buChar char="•"/>
            </a:pPr>
            <a:r>
              <a:rPr lang="en-US" dirty="0"/>
              <a:t>Protective measures to be taken.</a:t>
            </a:r>
          </a:p>
          <a:p>
            <a:pPr lvl="2"/>
            <a:r>
              <a:rPr lang="en-US" dirty="0"/>
              <a:t>Ventilation, Isolation, Flushing</a:t>
            </a:r>
          </a:p>
          <a:p>
            <a:pPr lvl="2"/>
            <a:r>
              <a:rPr lang="en-US" dirty="0"/>
              <a:t>Lockout / </a:t>
            </a:r>
            <a:r>
              <a:rPr lang="en-US" dirty="0" smtClean="0"/>
              <a:t>Tag out, </a:t>
            </a:r>
            <a:r>
              <a:rPr lang="en-US" dirty="0"/>
              <a:t>Purging</a:t>
            </a:r>
          </a:p>
          <a:p>
            <a:endParaRPr lang="en-US" dirty="0"/>
          </a:p>
        </p:txBody>
      </p:sp>
    </p:spTree>
    <p:extLst>
      <p:ext uri="{BB962C8B-B14F-4D97-AF65-F5344CB8AC3E}">
        <p14:creationId xmlns:p14="http://schemas.microsoft.com/office/powerpoint/2010/main" val="227148028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Link to You Tube Video"/>
          <p:cNvSpPr>
            <a:spLocks noGrp="1"/>
          </p:cNvSpPr>
          <p:nvPr>
            <p:ph type="title"/>
          </p:nvPr>
        </p:nvSpPr>
        <p:spPr>
          <a:xfrm>
            <a:off x="2895600" y="466118"/>
            <a:ext cx="6969760" cy="1139162"/>
          </a:xfrm>
        </p:spPr>
        <p:txBody>
          <a:bodyPr/>
          <a:lstStyle/>
          <a:p>
            <a:pPr algn="ctr"/>
            <a:r>
              <a:rPr lang="en-US" dirty="0" smtClean="0"/>
              <a:t>CSB- Confined Space</a:t>
            </a:r>
            <a:br>
              <a:rPr lang="en-US" dirty="0" smtClean="0"/>
            </a:br>
            <a:r>
              <a:rPr lang="en-US" sz="2400" dirty="0" smtClean="0">
                <a:hlinkClick r:id="rId3" tooltip="Link to Video"/>
              </a:rPr>
              <a:t>https://youtu.be/f2ItJe2Incs </a:t>
            </a:r>
            <a:endParaRPr lang="en-US" sz="2400" dirty="0"/>
          </a:p>
        </p:txBody>
      </p:sp>
      <p:pic>
        <p:nvPicPr>
          <p:cNvPr id="1026" name="Picture 2" title="Image from Vid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756" y="1899920"/>
            <a:ext cx="7494056" cy="4247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243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Hazards in confined space</a:t>
            </a:r>
            <a:endParaRPr lang="en-US" dirty="0"/>
          </a:p>
        </p:txBody>
      </p:sp>
      <p:sp>
        <p:nvSpPr>
          <p:cNvPr id="10" name="Text Placeholder 9"/>
          <p:cNvSpPr>
            <a:spLocks noGrp="1"/>
          </p:cNvSpPr>
          <p:nvPr>
            <p:ph type="body" idx="1"/>
          </p:nvPr>
        </p:nvSpPr>
        <p:spPr/>
        <p:txBody>
          <a:bodyPr/>
          <a:lstStyle/>
          <a:p>
            <a:r>
              <a:rPr lang="en-US" dirty="0" smtClean="0"/>
              <a:t>Atmospheric</a:t>
            </a:r>
            <a:endParaRPr lang="en-US" dirty="0"/>
          </a:p>
        </p:txBody>
      </p:sp>
      <p:sp>
        <p:nvSpPr>
          <p:cNvPr id="11" name="Content Placeholder 10"/>
          <p:cNvSpPr>
            <a:spLocks noGrp="1"/>
          </p:cNvSpPr>
          <p:nvPr>
            <p:ph sz="half" idx="2"/>
          </p:nvPr>
        </p:nvSpPr>
        <p:spPr/>
        <p:txBody>
          <a:bodyPr/>
          <a:lstStyle/>
          <a:p>
            <a:r>
              <a:rPr lang="en-US" dirty="0" smtClean="0"/>
              <a:t>Oxygen Deficient/enriched</a:t>
            </a:r>
          </a:p>
          <a:p>
            <a:r>
              <a:rPr lang="en-US" dirty="0" smtClean="0"/>
              <a:t>Flammable Atmosphere</a:t>
            </a:r>
          </a:p>
          <a:p>
            <a:r>
              <a:rPr lang="en-US" dirty="0" smtClean="0"/>
              <a:t>Toxic Atmosphere	</a:t>
            </a:r>
            <a:endParaRPr lang="en-US" dirty="0"/>
          </a:p>
        </p:txBody>
      </p:sp>
      <p:sp>
        <p:nvSpPr>
          <p:cNvPr id="12" name="Text Placeholder 11"/>
          <p:cNvSpPr>
            <a:spLocks noGrp="1"/>
          </p:cNvSpPr>
          <p:nvPr>
            <p:ph type="body" sz="quarter" idx="3"/>
          </p:nvPr>
        </p:nvSpPr>
        <p:spPr/>
        <p:txBody>
          <a:bodyPr/>
          <a:lstStyle/>
          <a:p>
            <a:r>
              <a:rPr lang="en-US" dirty="0" smtClean="0"/>
              <a:t>Chemical</a:t>
            </a:r>
            <a:endParaRPr lang="en-US" dirty="0"/>
          </a:p>
        </p:txBody>
      </p:sp>
      <p:sp>
        <p:nvSpPr>
          <p:cNvPr id="13" name="Content Placeholder 12"/>
          <p:cNvSpPr>
            <a:spLocks noGrp="1"/>
          </p:cNvSpPr>
          <p:nvPr>
            <p:ph sz="quarter" idx="4"/>
          </p:nvPr>
        </p:nvSpPr>
        <p:spPr/>
        <p:txBody>
          <a:bodyPr>
            <a:normAutofit fontScale="92500" lnSpcReduction="20000"/>
          </a:bodyPr>
          <a:lstStyle/>
          <a:p>
            <a:r>
              <a:rPr lang="en-US" dirty="0" smtClean="0"/>
              <a:t>Inerting Operations – Carbon Dioxide, Nitrogen</a:t>
            </a:r>
          </a:p>
          <a:p>
            <a:r>
              <a:rPr lang="en-US" dirty="0" smtClean="0"/>
              <a:t>Chemical Reactions</a:t>
            </a:r>
          </a:p>
          <a:p>
            <a:pPr lvl="1"/>
            <a:r>
              <a:rPr lang="en-US" dirty="0" smtClean="0"/>
              <a:t>Manufacturing</a:t>
            </a:r>
          </a:p>
          <a:p>
            <a:pPr lvl="1"/>
            <a:r>
              <a:rPr lang="en-US" dirty="0" smtClean="0"/>
              <a:t>Cleaning</a:t>
            </a:r>
          </a:p>
          <a:p>
            <a:pPr lvl="1"/>
            <a:r>
              <a:rPr lang="en-US" dirty="0" smtClean="0"/>
              <a:t>Curing</a:t>
            </a:r>
          </a:p>
          <a:p>
            <a:pPr lvl="1"/>
            <a:r>
              <a:rPr lang="en-US" dirty="0" smtClean="0"/>
              <a:t>Stored products</a:t>
            </a:r>
          </a:p>
        </p:txBody>
      </p:sp>
    </p:spTree>
    <p:extLst>
      <p:ext uri="{BB962C8B-B14F-4D97-AF65-F5344CB8AC3E}">
        <p14:creationId xmlns:p14="http://schemas.microsoft.com/office/powerpoint/2010/main" val="799251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Hazards in confined </a:t>
            </a:r>
            <a:r>
              <a:rPr lang="en-US" dirty="0" smtClean="0"/>
              <a:t>space (continued)</a:t>
            </a:r>
            <a:endParaRPr lang="en-US" dirty="0"/>
          </a:p>
        </p:txBody>
      </p:sp>
      <p:sp>
        <p:nvSpPr>
          <p:cNvPr id="3" name="Text Placeholder 2"/>
          <p:cNvSpPr>
            <a:spLocks noGrp="1"/>
          </p:cNvSpPr>
          <p:nvPr>
            <p:ph type="body" idx="1"/>
          </p:nvPr>
        </p:nvSpPr>
        <p:spPr/>
        <p:txBody>
          <a:bodyPr/>
          <a:lstStyle/>
          <a:p>
            <a:r>
              <a:rPr lang="en-US" dirty="0" smtClean="0"/>
              <a:t>engulfment</a:t>
            </a:r>
            <a:endParaRPr lang="en-US" dirty="0"/>
          </a:p>
        </p:txBody>
      </p:sp>
      <p:sp>
        <p:nvSpPr>
          <p:cNvPr id="4" name="Content Placeholder 3"/>
          <p:cNvSpPr>
            <a:spLocks noGrp="1"/>
          </p:cNvSpPr>
          <p:nvPr>
            <p:ph sz="half" idx="2"/>
          </p:nvPr>
        </p:nvSpPr>
        <p:spPr/>
        <p:txBody>
          <a:bodyPr/>
          <a:lstStyle/>
          <a:p>
            <a:r>
              <a:rPr lang="en-US" dirty="0" smtClean="0"/>
              <a:t>Trapped by a liquid or finely divided solid</a:t>
            </a:r>
            <a:endParaRPr lang="en-US" dirty="0"/>
          </a:p>
        </p:txBody>
      </p:sp>
      <p:sp>
        <p:nvSpPr>
          <p:cNvPr id="5" name="Text Placeholder 4"/>
          <p:cNvSpPr>
            <a:spLocks noGrp="1"/>
          </p:cNvSpPr>
          <p:nvPr>
            <p:ph type="body" sz="quarter" idx="3"/>
          </p:nvPr>
        </p:nvSpPr>
        <p:spPr/>
        <p:txBody>
          <a:bodyPr/>
          <a:lstStyle/>
          <a:p>
            <a:r>
              <a:rPr lang="en-US" dirty="0" smtClean="0"/>
              <a:t>Moving Equipment</a:t>
            </a:r>
            <a:endParaRPr lang="en-US" dirty="0"/>
          </a:p>
        </p:txBody>
      </p:sp>
      <p:sp>
        <p:nvSpPr>
          <p:cNvPr id="6" name="Content Placeholder 5"/>
          <p:cNvSpPr>
            <a:spLocks noGrp="1"/>
          </p:cNvSpPr>
          <p:nvPr>
            <p:ph sz="quarter" idx="4"/>
          </p:nvPr>
        </p:nvSpPr>
        <p:spPr/>
        <p:txBody>
          <a:bodyPr/>
          <a:lstStyle/>
          <a:p>
            <a:r>
              <a:rPr lang="en-US" dirty="0" smtClean="0"/>
              <a:t>Entrapment in the equipment</a:t>
            </a:r>
          </a:p>
          <a:p>
            <a:r>
              <a:rPr lang="en-US" dirty="0" smtClean="0"/>
              <a:t>Electrocution</a:t>
            </a:r>
          </a:p>
          <a:p>
            <a:r>
              <a:rPr lang="en-US" dirty="0" smtClean="0"/>
              <a:t>Create engulfment hazard</a:t>
            </a:r>
            <a:endParaRPr lang="en-US" dirty="0"/>
          </a:p>
        </p:txBody>
      </p:sp>
    </p:spTree>
    <p:extLst>
      <p:ext uri="{BB962C8B-B14F-4D97-AF65-F5344CB8AC3E}">
        <p14:creationId xmlns:p14="http://schemas.microsoft.com/office/powerpoint/2010/main" val="1357862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Hazards in confined </a:t>
            </a:r>
            <a:r>
              <a:rPr lang="en-US" dirty="0" smtClean="0"/>
              <a:t>space (conclusion)</a:t>
            </a:r>
            <a:endParaRPr lang="en-US" dirty="0"/>
          </a:p>
        </p:txBody>
      </p:sp>
      <p:sp>
        <p:nvSpPr>
          <p:cNvPr id="3" name="Text Placeholder 2"/>
          <p:cNvSpPr>
            <a:spLocks noGrp="1"/>
          </p:cNvSpPr>
          <p:nvPr>
            <p:ph type="body" idx="1"/>
          </p:nvPr>
        </p:nvSpPr>
        <p:spPr/>
        <p:txBody>
          <a:bodyPr/>
          <a:lstStyle/>
          <a:p>
            <a:r>
              <a:rPr lang="en-US" dirty="0" smtClean="0"/>
              <a:t>Many other Hazards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Falls</a:t>
            </a:r>
          </a:p>
          <a:p>
            <a:r>
              <a:rPr lang="en-US" dirty="0" smtClean="0"/>
              <a:t>Poor Lighting</a:t>
            </a:r>
          </a:p>
          <a:p>
            <a:r>
              <a:rPr lang="en-US" dirty="0" smtClean="0"/>
              <a:t>Noise</a:t>
            </a:r>
          </a:p>
          <a:p>
            <a:r>
              <a:rPr lang="en-US" dirty="0" smtClean="0"/>
              <a:t>Electrical</a:t>
            </a:r>
          </a:p>
          <a:p>
            <a:r>
              <a:rPr lang="en-US" dirty="0" smtClean="0"/>
              <a:t>Thermal</a:t>
            </a:r>
            <a:endParaRPr lang="en-US" dirty="0"/>
          </a:p>
        </p:txBody>
      </p:sp>
    </p:spTree>
    <p:extLst>
      <p:ext uri="{BB962C8B-B14F-4D97-AF65-F5344CB8AC3E}">
        <p14:creationId xmlns:p14="http://schemas.microsoft.com/office/powerpoint/2010/main" val="325110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 (continued)</a:t>
            </a:r>
            <a:endParaRPr lang="en-US" b="1" dirty="0"/>
          </a:p>
        </p:txBody>
      </p:sp>
      <p:sp>
        <p:nvSpPr>
          <p:cNvPr id="3" name="Content Placeholder 2"/>
          <p:cNvSpPr>
            <a:spLocks noGrp="1"/>
          </p:cNvSpPr>
          <p:nvPr>
            <p:ph idx="1"/>
          </p:nvPr>
        </p:nvSpPr>
        <p:spPr/>
        <p:txBody>
          <a:bodyPr/>
          <a:lstStyle/>
          <a:p>
            <a:r>
              <a:rPr lang="en-US" dirty="0"/>
              <a:t>Identify the hazards in a </a:t>
            </a:r>
            <a:r>
              <a:rPr lang="en-US" dirty="0" smtClean="0"/>
              <a:t>confined </a:t>
            </a:r>
            <a:r>
              <a:rPr lang="en-US" dirty="0"/>
              <a:t>s</a:t>
            </a:r>
            <a:r>
              <a:rPr lang="en-US" dirty="0" smtClean="0"/>
              <a:t>pace</a:t>
            </a:r>
          </a:p>
          <a:p>
            <a:r>
              <a:rPr lang="en-US" dirty="0" smtClean="0"/>
              <a:t>Understand eliminating hazards using Lock-out/Tag-out (LOTO)</a:t>
            </a:r>
          </a:p>
          <a:p>
            <a:r>
              <a:rPr lang="en-US" dirty="0" smtClean="0"/>
              <a:t>Understand ventilation practices</a:t>
            </a:r>
          </a:p>
          <a:p>
            <a:r>
              <a:rPr lang="en-US" dirty="0" smtClean="0"/>
              <a:t>Understand rescue preparation</a:t>
            </a:r>
          </a:p>
          <a:p>
            <a:r>
              <a:rPr lang="en-US" dirty="0" smtClean="0"/>
              <a:t>Understand employee rights </a:t>
            </a:r>
          </a:p>
          <a:p>
            <a:endParaRPr lang="en-US" dirty="0"/>
          </a:p>
        </p:txBody>
      </p:sp>
    </p:spTree>
    <p:extLst>
      <p:ext uri="{BB962C8B-B14F-4D97-AF65-F5344CB8AC3E}">
        <p14:creationId xmlns:p14="http://schemas.microsoft.com/office/powerpoint/2010/main" val="715062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Oxygen Deficient atmosphere</a:t>
            </a:r>
            <a:endParaRPr lang="en-US" dirty="0"/>
          </a:p>
        </p:txBody>
      </p:sp>
      <p:sp>
        <p:nvSpPr>
          <p:cNvPr id="7" name="Content Placeholder 6"/>
          <p:cNvSpPr>
            <a:spLocks noGrp="1"/>
          </p:cNvSpPr>
          <p:nvPr>
            <p:ph idx="1"/>
          </p:nvPr>
        </p:nvSpPr>
        <p:spPr/>
        <p:txBody>
          <a:bodyPr>
            <a:normAutofit fontScale="92500" lnSpcReduction="20000"/>
          </a:bodyPr>
          <a:lstStyle/>
          <a:p>
            <a:pPr lvl="1">
              <a:buNone/>
            </a:pPr>
            <a:r>
              <a:rPr lang="en-US" dirty="0"/>
              <a:t>19.5 %		</a:t>
            </a:r>
            <a:r>
              <a:rPr lang="en-US" dirty="0" smtClean="0"/>
              <a:t>-Minimum </a:t>
            </a:r>
            <a:r>
              <a:rPr lang="en-US" dirty="0"/>
              <a:t>acceptable oxygen level.</a:t>
            </a:r>
          </a:p>
          <a:p>
            <a:pPr lvl="1">
              <a:buNone/>
            </a:pPr>
            <a:r>
              <a:rPr lang="en-US" dirty="0"/>
              <a:t>15 - 19%		</a:t>
            </a:r>
            <a:r>
              <a:rPr lang="en-US" dirty="0" smtClean="0"/>
              <a:t>-Decreased </a:t>
            </a:r>
            <a:r>
              <a:rPr lang="en-US" dirty="0"/>
              <a:t>ability to work strenuously.	</a:t>
            </a:r>
            <a:endParaRPr lang="en-US" dirty="0" smtClean="0"/>
          </a:p>
          <a:p>
            <a:pPr lvl="1">
              <a:buNone/>
            </a:pPr>
            <a:r>
              <a:rPr lang="en-US" dirty="0"/>
              <a:t>	</a:t>
            </a:r>
            <a:r>
              <a:rPr lang="en-US" dirty="0" smtClean="0"/>
              <a:t>			Impair </a:t>
            </a:r>
            <a:r>
              <a:rPr lang="en-US" dirty="0"/>
              <a:t>coordination.  Early symptoms.</a:t>
            </a:r>
          </a:p>
          <a:p>
            <a:pPr lvl="1">
              <a:buNone/>
            </a:pPr>
            <a:r>
              <a:rPr lang="en-US" dirty="0"/>
              <a:t>12-14%		</a:t>
            </a:r>
            <a:r>
              <a:rPr lang="en-US" dirty="0" smtClean="0"/>
              <a:t>-Respiration </a:t>
            </a:r>
            <a:r>
              <a:rPr lang="en-US" dirty="0"/>
              <a:t>increases.  Poor judgment.</a:t>
            </a:r>
          </a:p>
          <a:p>
            <a:pPr lvl="1">
              <a:buNone/>
            </a:pPr>
            <a:r>
              <a:rPr lang="en-US" dirty="0"/>
              <a:t>10-12%		</a:t>
            </a:r>
            <a:r>
              <a:rPr lang="en-US" dirty="0" smtClean="0"/>
              <a:t>-Respiration </a:t>
            </a:r>
            <a:r>
              <a:rPr lang="en-US" dirty="0"/>
              <a:t>increases.  Lips blue.</a:t>
            </a:r>
          </a:p>
          <a:p>
            <a:pPr lvl="1">
              <a:buNone/>
            </a:pPr>
            <a:r>
              <a:rPr lang="en-US" dirty="0"/>
              <a:t>8-10%		</a:t>
            </a:r>
            <a:r>
              <a:rPr lang="en-US" dirty="0" smtClean="0"/>
              <a:t>-Mental </a:t>
            </a:r>
            <a:r>
              <a:rPr lang="en-US" dirty="0"/>
              <a:t>failure.  Fainting. Nausea				</a:t>
            </a:r>
            <a:r>
              <a:rPr lang="en-US" dirty="0" smtClean="0"/>
              <a:t>			Unconsciousness</a:t>
            </a:r>
            <a:r>
              <a:rPr lang="en-US" dirty="0"/>
              <a:t>. Vomiting.</a:t>
            </a:r>
          </a:p>
          <a:p>
            <a:pPr lvl="1">
              <a:buNone/>
            </a:pPr>
            <a:r>
              <a:rPr lang="en-US" dirty="0"/>
              <a:t>6-8%		</a:t>
            </a:r>
            <a:r>
              <a:rPr lang="en-US" dirty="0" smtClean="0"/>
              <a:t>-8 </a:t>
            </a:r>
            <a:r>
              <a:rPr lang="en-US" dirty="0"/>
              <a:t>minutes - fatal,  6 minutes - 50% fatal			</a:t>
            </a:r>
            <a:endParaRPr lang="en-US" dirty="0" smtClean="0"/>
          </a:p>
          <a:p>
            <a:pPr lvl="1">
              <a:buNone/>
            </a:pPr>
            <a:r>
              <a:rPr lang="en-US" dirty="0"/>
              <a:t>	</a:t>
            </a:r>
            <a:r>
              <a:rPr lang="en-US" dirty="0" smtClean="0"/>
              <a:t>			4-5minutes </a:t>
            </a:r>
            <a:r>
              <a:rPr lang="en-US" dirty="0"/>
              <a:t>- possible recovery.</a:t>
            </a:r>
          </a:p>
          <a:p>
            <a:pPr lvl="1">
              <a:buNone/>
            </a:pPr>
            <a:r>
              <a:rPr lang="en-US" dirty="0"/>
              <a:t>4-6%		</a:t>
            </a:r>
            <a:r>
              <a:rPr lang="en-US" dirty="0" smtClean="0"/>
              <a:t>-Coma </a:t>
            </a:r>
            <a:r>
              <a:rPr lang="en-US" dirty="0"/>
              <a:t>in 40 seconds.  Death</a:t>
            </a:r>
          </a:p>
          <a:p>
            <a:endParaRPr lang="en-US" dirty="0"/>
          </a:p>
        </p:txBody>
      </p:sp>
    </p:spTree>
    <p:extLst>
      <p:ext uri="{BB962C8B-B14F-4D97-AF65-F5344CB8AC3E}">
        <p14:creationId xmlns:p14="http://schemas.microsoft.com/office/powerpoint/2010/main" val="3006242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Oxygen Enriched</a:t>
            </a:r>
            <a:endParaRPr lang="en-US" dirty="0"/>
          </a:p>
        </p:txBody>
      </p:sp>
      <p:sp>
        <p:nvSpPr>
          <p:cNvPr id="3" name="Content Placeholder 2"/>
          <p:cNvSpPr>
            <a:spLocks noGrp="1"/>
          </p:cNvSpPr>
          <p:nvPr>
            <p:ph idx="1"/>
          </p:nvPr>
        </p:nvSpPr>
        <p:spPr/>
        <p:txBody>
          <a:bodyPr/>
          <a:lstStyle/>
          <a:p>
            <a:pPr>
              <a:buSzPct val="150000"/>
              <a:buFontTx/>
              <a:buChar char="•"/>
            </a:pPr>
            <a:r>
              <a:rPr lang="en-US" dirty="0"/>
              <a:t>Oxygen level above </a:t>
            </a:r>
            <a:r>
              <a:rPr lang="en-US" dirty="0" smtClean="0"/>
              <a:t>22%.</a:t>
            </a:r>
            <a:endParaRPr lang="en-US" dirty="0"/>
          </a:p>
          <a:p>
            <a:pPr>
              <a:buSzPct val="150000"/>
              <a:buFontTx/>
              <a:buChar char="•"/>
            </a:pPr>
            <a:r>
              <a:rPr lang="en-US" dirty="0"/>
              <a:t>Causes flammable and combustible materials to burn violently when ignited.</a:t>
            </a:r>
          </a:p>
          <a:p>
            <a:pPr>
              <a:buSzPct val="150000"/>
              <a:buFontTx/>
              <a:buChar char="•"/>
            </a:pPr>
            <a:r>
              <a:rPr lang="en-US" dirty="0"/>
              <a:t>Hair, clothing, materials, etc.</a:t>
            </a:r>
          </a:p>
          <a:p>
            <a:pPr>
              <a:buSzPct val="150000"/>
              <a:buFontTx/>
              <a:buChar char="•"/>
            </a:pPr>
            <a:r>
              <a:rPr lang="en-US" dirty="0"/>
              <a:t>Oil soaked clothing and materials.</a:t>
            </a:r>
          </a:p>
          <a:p>
            <a:pPr>
              <a:buSzPct val="150000"/>
              <a:buFontTx/>
              <a:buChar char="•"/>
            </a:pPr>
            <a:r>
              <a:rPr lang="en-US" dirty="0"/>
              <a:t>Never use pure oxygen to ventilate.</a:t>
            </a:r>
          </a:p>
          <a:p>
            <a:pPr>
              <a:buSzPct val="150000"/>
              <a:buFontTx/>
              <a:buChar char="•"/>
            </a:pPr>
            <a:r>
              <a:rPr lang="en-US" dirty="0"/>
              <a:t>Never store or place compressed tanks in a confined space.</a:t>
            </a:r>
          </a:p>
          <a:p>
            <a:endParaRPr lang="en-US" dirty="0"/>
          </a:p>
        </p:txBody>
      </p:sp>
    </p:spTree>
    <p:extLst>
      <p:ext uri="{BB962C8B-B14F-4D97-AF65-F5344CB8AC3E}">
        <p14:creationId xmlns:p14="http://schemas.microsoft.com/office/powerpoint/2010/main" val="2265794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Flammable Atmosphere</a:t>
            </a:r>
            <a:endParaRPr lang="en-US" dirty="0"/>
          </a:p>
        </p:txBody>
      </p:sp>
      <p:sp>
        <p:nvSpPr>
          <p:cNvPr id="3" name="Content Placeholder 2"/>
          <p:cNvSpPr>
            <a:spLocks noGrp="1"/>
          </p:cNvSpPr>
          <p:nvPr>
            <p:ph idx="1"/>
          </p:nvPr>
        </p:nvSpPr>
        <p:spPr>
          <a:xfrm>
            <a:off x="1141412" y="1795849"/>
            <a:ext cx="9905999" cy="4473146"/>
          </a:xfrm>
        </p:spPr>
        <p:txBody>
          <a:bodyPr>
            <a:normAutofit lnSpcReduction="10000"/>
          </a:bodyPr>
          <a:lstStyle/>
          <a:p>
            <a:pPr>
              <a:buSzPct val="150000"/>
              <a:buFontTx/>
              <a:buChar char="•"/>
            </a:pPr>
            <a:r>
              <a:rPr lang="en-US" dirty="0"/>
              <a:t> Critical Factors:</a:t>
            </a:r>
          </a:p>
          <a:p>
            <a:pPr lvl="1"/>
            <a:r>
              <a:rPr lang="en-US" dirty="0"/>
              <a:t>Oxygen content in the </a:t>
            </a:r>
            <a:r>
              <a:rPr lang="en-US" dirty="0" smtClean="0"/>
              <a:t>air</a:t>
            </a:r>
            <a:endParaRPr lang="en-US" dirty="0"/>
          </a:p>
          <a:p>
            <a:pPr lvl="1"/>
            <a:r>
              <a:rPr lang="en-US" dirty="0"/>
              <a:t>Presence of a flammable gas, or vapor</a:t>
            </a:r>
          </a:p>
          <a:p>
            <a:pPr lvl="1"/>
            <a:r>
              <a:rPr lang="en-US" dirty="0"/>
              <a:t>Presence of dust  (visibility of 5’ or less)</a:t>
            </a:r>
          </a:p>
          <a:p>
            <a:pPr>
              <a:buSzPct val="150000"/>
              <a:buFontTx/>
              <a:buChar char="•"/>
            </a:pPr>
            <a:r>
              <a:rPr lang="en-US" dirty="0"/>
              <a:t>Proper air/gas mixture can lead to explosion</a:t>
            </a:r>
          </a:p>
          <a:p>
            <a:pPr>
              <a:buSzPct val="150000"/>
              <a:buFontTx/>
              <a:buChar char="•"/>
            </a:pPr>
            <a:r>
              <a:rPr lang="en-US" dirty="0"/>
              <a:t>Typical Ignition Sources:</a:t>
            </a:r>
          </a:p>
          <a:p>
            <a:pPr lvl="1"/>
            <a:r>
              <a:rPr lang="en-US" dirty="0"/>
              <a:t>Sparking or electric </a:t>
            </a:r>
            <a:r>
              <a:rPr lang="en-US" dirty="0" smtClean="0"/>
              <a:t>tool</a:t>
            </a:r>
          </a:p>
          <a:p>
            <a:pPr lvl="1"/>
            <a:r>
              <a:rPr lang="en-US" dirty="0" smtClean="0"/>
              <a:t>Static Electricity</a:t>
            </a:r>
            <a:endParaRPr lang="en-US" dirty="0"/>
          </a:p>
          <a:p>
            <a:pPr lvl="1"/>
            <a:r>
              <a:rPr lang="en-US" dirty="0"/>
              <a:t>Welding / cutting operations.</a:t>
            </a:r>
          </a:p>
          <a:p>
            <a:pPr lvl="1"/>
            <a:r>
              <a:rPr lang="en-US" dirty="0"/>
              <a:t>Smoking</a:t>
            </a:r>
          </a:p>
          <a:p>
            <a:endParaRPr lang="en-US" dirty="0"/>
          </a:p>
        </p:txBody>
      </p:sp>
    </p:spTree>
    <p:extLst>
      <p:ext uri="{BB962C8B-B14F-4D97-AF65-F5344CB8AC3E}">
        <p14:creationId xmlns:p14="http://schemas.microsoft.com/office/powerpoint/2010/main" val="955904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Toxic Atmospheres</a:t>
            </a:r>
            <a:endParaRPr lang="en-US" dirty="0"/>
          </a:p>
        </p:txBody>
      </p:sp>
      <p:sp>
        <p:nvSpPr>
          <p:cNvPr id="3" name="Content Placeholder 2"/>
          <p:cNvSpPr>
            <a:spLocks noGrp="1"/>
          </p:cNvSpPr>
          <p:nvPr>
            <p:ph idx="1"/>
          </p:nvPr>
        </p:nvSpPr>
        <p:spPr/>
        <p:txBody>
          <a:bodyPr>
            <a:normAutofit fontScale="85000" lnSpcReduction="20000"/>
          </a:bodyPr>
          <a:lstStyle/>
          <a:p>
            <a:pPr>
              <a:buSzPct val="150000"/>
            </a:pPr>
            <a:r>
              <a:rPr lang="en-US" dirty="0"/>
              <a:t>Product stored in a confined space:</a:t>
            </a:r>
          </a:p>
          <a:p>
            <a:pPr lvl="2">
              <a:buFont typeface="Courier New" pitchFamily="49" charset="0"/>
              <a:buChar char="o"/>
            </a:pPr>
            <a:r>
              <a:rPr lang="en-US" dirty="0"/>
              <a:t>Gases released when </a:t>
            </a:r>
            <a:r>
              <a:rPr lang="en-US" dirty="0" smtClean="0"/>
              <a:t>cleaning.</a:t>
            </a:r>
            <a:endParaRPr lang="en-US" dirty="0"/>
          </a:p>
          <a:p>
            <a:pPr lvl="2">
              <a:buFont typeface="Courier New" pitchFamily="49" charset="0"/>
              <a:buChar char="o"/>
            </a:pPr>
            <a:r>
              <a:rPr lang="en-US" dirty="0"/>
              <a:t>Materials absorbed into walls of confined space.</a:t>
            </a:r>
          </a:p>
          <a:p>
            <a:pPr lvl="2">
              <a:buFont typeface="Courier New" pitchFamily="49" charset="0"/>
              <a:buChar char="o"/>
            </a:pPr>
            <a:r>
              <a:rPr lang="en-US" dirty="0"/>
              <a:t>Decomposition of materials in the confined space.</a:t>
            </a:r>
          </a:p>
          <a:p>
            <a:pPr>
              <a:buSzPct val="150000"/>
            </a:pPr>
            <a:r>
              <a:rPr lang="en-US" dirty="0"/>
              <a:t>Work performed in a confined space:</a:t>
            </a:r>
          </a:p>
          <a:p>
            <a:pPr lvl="2">
              <a:buFont typeface="Courier New" pitchFamily="49" charset="0"/>
              <a:buChar char="o"/>
            </a:pPr>
            <a:r>
              <a:rPr lang="en-US" dirty="0"/>
              <a:t>Welding, cutting, brazing, soldering.</a:t>
            </a:r>
          </a:p>
          <a:p>
            <a:pPr lvl="2">
              <a:buFont typeface="Courier New" pitchFamily="49" charset="0"/>
              <a:buChar char="o"/>
            </a:pPr>
            <a:r>
              <a:rPr lang="en-US" dirty="0"/>
              <a:t>Painting, scraping, sanding, degreasing.</a:t>
            </a:r>
          </a:p>
          <a:p>
            <a:pPr lvl="2">
              <a:buFont typeface="Courier New" pitchFamily="49" charset="0"/>
              <a:buChar char="o"/>
            </a:pPr>
            <a:r>
              <a:rPr lang="en-US" dirty="0"/>
              <a:t>Sealing, bonding, melting.</a:t>
            </a:r>
          </a:p>
          <a:p>
            <a:pPr>
              <a:buSzPct val="150000"/>
            </a:pPr>
            <a:r>
              <a:rPr lang="en-US" dirty="0"/>
              <a:t>Areas adjacent to a confined space.</a:t>
            </a:r>
          </a:p>
          <a:p>
            <a:pPr lvl="2">
              <a:buFont typeface="Courier New" pitchFamily="49" charset="0"/>
              <a:buChar char="o"/>
            </a:pPr>
            <a:r>
              <a:rPr lang="en-US" dirty="0" smtClean="0"/>
              <a:t>Exhaust, </a:t>
            </a:r>
            <a:r>
              <a:rPr lang="en-US" dirty="0"/>
              <a:t>pumps, generators</a:t>
            </a:r>
          </a:p>
          <a:p>
            <a:endParaRPr lang="en-US" dirty="0"/>
          </a:p>
        </p:txBody>
      </p:sp>
      <p:pic>
        <p:nvPicPr>
          <p:cNvPr id="4" name="Picture 3" descr="Toxic pictogram " title="Pictogra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317" y="2249487"/>
            <a:ext cx="3153123" cy="3153123"/>
          </a:xfrm>
          <a:prstGeom prst="rect">
            <a:avLst/>
          </a:prstGeom>
        </p:spPr>
      </p:pic>
    </p:spTree>
    <p:extLst>
      <p:ext uri="{BB962C8B-B14F-4D97-AF65-F5344CB8AC3E}">
        <p14:creationId xmlns:p14="http://schemas.microsoft.com/office/powerpoint/2010/main" val="527820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latin typeface="Times New Roman" charset="0"/>
              </a:rPr>
              <a:t>Carbon Monoxide</a:t>
            </a:r>
            <a:r>
              <a:rPr lang="en-US" dirty="0">
                <a:solidFill>
                  <a:schemeClr val="tx2"/>
                </a:solidFill>
                <a:effectLst>
                  <a:outerShdw blurRad="38100" dist="38100" dir="2700000" algn="tl">
                    <a:srgbClr val="000000"/>
                  </a:outerShdw>
                </a:effectLst>
                <a:latin typeface="Times New Roman" charset="0"/>
              </a:rPr>
              <a:t/>
            </a:r>
            <a:br>
              <a:rPr lang="en-US" dirty="0">
                <a:solidFill>
                  <a:schemeClr val="tx2"/>
                </a:solidFill>
                <a:effectLst>
                  <a:outerShdw blurRad="38100" dist="38100" dir="2700000" algn="tl">
                    <a:srgbClr val="000000"/>
                  </a:outerShdw>
                </a:effectLst>
                <a:latin typeface="Times New Roman" charset="0"/>
              </a:rPr>
            </a:br>
            <a:endParaRPr lang="en-US" dirty="0"/>
          </a:p>
        </p:txBody>
      </p:sp>
      <p:sp>
        <p:nvSpPr>
          <p:cNvPr id="3" name="Content Placeholder 2"/>
          <p:cNvSpPr>
            <a:spLocks noGrp="1"/>
          </p:cNvSpPr>
          <p:nvPr>
            <p:ph idx="1"/>
          </p:nvPr>
        </p:nvSpPr>
        <p:spPr>
          <a:xfrm>
            <a:off x="1828800" y="1439311"/>
            <a:ext cx="8050775" cy="5455316"/>
          </a:xfrm>
        </p:spPr>
        <p:txBody>
          <a:bodyPr>
            <a:normAutofit fontScale="32500" lnSpcReduction="20000"/>
          </a:bodyPr>
          <a:lstStyle/>
          <a:p>
            <a:pPr marL="342900" indent="-342900" eaLnBrk="0" hangingPunct="0">
              <a:spcBef>
                <a:spcPct val="20000"/>
              </a:spcBef>
              <a:buClr>
                <a:schemeClr val="accent1"/>
              </a:buClr>
              <a:buSzPct val="150000"/>
              <a:buFontTx/>
              <a:buChar char="•"/>
              <a:defRPr/>
            </a:pPr>
            <a:r>
              <a:rPr lang="en-US" sz="7400" dirty="0">
                <a:effectLst/>
                <a:latin typeface="Times New Roman" charset="0"/>
              </a:rPr>
              <a:t>Odorless, Colorless Gas.</a:t>
            </a:r>
          </a:p>
          <a:p>
            <a:pPr marL="342900" indent="-342900" eaLnBrk="0" hangingPunct="0">
              <a:spcBef>
                <a:spcPct val="20000"/>
              </a:spcBef>
              <a:buClr>
                <a:schemeClr val="accent1"/>
              </a:buClr>
              <a:buSzPct val="150000"/>
              <a:buFontTx/>
              <a:buChar char="•"/>
              <a:defRPr/>
            </a:pPr>
            <a:r>
              <a:rPr lang="en-US" sz="7400" dirty="0">
                <a:effectLst/>
                <a:latin typeface="Times New Roman" charset="0"/>
              </a:rPr>
              <a:t>Combustion By-Product.</a:t>
            </a:r>
          </a:p>
          <a:p>
            <a:pPr marL="342900" indent="-342900" eaLnBrk="0" hangingPunct="0">
              <a:spcBef>
                <a:spcPct val="20000"/>
              </a:spcBef>
              <a:buClr>
                <a:schemeClr val="accent1"/>
              </a:buClr>
              <a:buSzPct val="150000"/>
              <a:buFontTx/>
              <a:buChar char="•"/>
              <a:defRPr/>
            </a:pPr>
            <a:r>
              <a:rPr lang="en-US" sz="7400" dirty="0">
                <a:effectLst/>
                <a:latin typeface="Times New Roman" charset="0"/>
              </a:rPr>
              <a:t>Quickly collapse at high concentrations.</a:t>
            </a:r>
          </a:p>
          <a:p>
            <a:pPr marL="342900" indent="-342900" eaLnBrk="0" hangingPunct="0">
              <a:spcBef>
                <a:spcPct val="20000"/>
              </a:spcBef>
              <a:defRPr/>
            </a:pPr>
            <a:r>
              <a:rPr lang="en-US" sz="7400" dirty="0">
                <a:effectLst/>
                <a:latin typeface="Times New Roman" charset="0"/>
              </a:rPr>
              <a:t>   </a:t>
            </a:r>
            <a:r>
              <a:rPr lang="en-US" sz="7400" u="sng" dirty="0">
                <a:effectLst/>
                <a:latin typeface="Times New Roman" charset="0"/>
              </a:rPr>
              <a:t>PPM</a:t>
            </a:r>
            <a:r>
              <a:rPr lang="en-US" sz="7400" dirty="0">
                <a:effectLst/>
                <a:latin typeface="Times New Roman" charset="0"/>
              </a:rPr>
              <a:t>		</a:t>
            </a:r>
            <a:r>
              <a:rPr lang="en-US" sz="7400" u="sng" dirty="0">
                <a:effectLst/>
                <a:latin typeface="Times New Roman" charset="0"/>
              </a:rPr>
              <a:t>Effect</a:t>
            </a:r>
            <a:r>
              <a:rPr lang="en-US" sz="7400" dirty="0">
                <a:effectLst/>
                <a:latin typeface="Times New Roman" charset="0"/>
              </a:rPr>
              <a:t>		</a:t>
            </a:r>
            <a:r>
              <a:rPr lang="en-US" sz="7400" u="sng" dirty="0">
                <a:effectLst/>
                <a:latin typeface="Times New Roman" charset="0"/>
              </a:rPr>
              <a:t>Time</a:t>
            </a:r>
            <a:endParaRPr lang="en-US" sz="7400" dirty="0">
              <a:effectLst/>
              <a:latin typeface="Times New Roman" charset="0"/>
            </a:endParaRPr>
          </a:p>
          <a:p>
            <a:pPr marL="342900" indent="-342900" eaLnBrk="0" hangingPunct="0">
              <a:spcBef>
                <a:spcPct val="20000"/>
              </a:spcBef>
              <a:defRPr/>
            </a:pPr>
            <a:r>
              <a:rPr lang="en-US" sz="7400" dirty="0" smtClean="0">
                <a:effectLst/>
                <a:latin typeface="Times New Roman" charset="0"/>
              </a:rPr>
              <a:t>50</a:t>
            </a:r>
            <a:r>
              <a:rPr lang="en-US" sz="7400" dirty="0">
                <a:effectLst/>
                <a:latin typeface="Times New Roman" charset="0"/>
              </a:rPr>
              <a:t>		Permissible Exposure Level	8 Hours</a:t>
            </a:r>
          </a:p>
          <a:p>
            <a:pPr marL="342900" indent="-342900" eaLnBrk="0" hangingPunct="0">
              <a:spcBef>
                <a:spcPct val="20000"/>
              </a:spcBef>
              <a:defRPr/>
            </a:pPr>
            <a:r>
              <a:rPr lang="en-US" sz="7400" dirty="0" smtClean="0">
                <a:effectLst/>
                <a:latin typeface="Times New Roman" charset="0"/>
              </a:rPr>
              <a:t>200</a:t>
            </a:r>
            <a:r>
              <a:rPr lang="en-US" sz="7400" dirty="0">
                <a:effectLst/>
                <a:latin typeface="Times New Roman" charset="0"/>
              </a:rPr>
              <a:t>	</a:t>
            </a:r>
            <a:r>
              <a:rPr lang="en-US" sz="7400" dirty="0" smtClean="0">
                <a:effectLst/>
                <a:latin typeface="Times New Roman" charset="0"/>
              </a:rPr>
              <a:t>	Slight </a:t>
            </a:r>
            <a:r>
              <a:rPr lang="en-US" sz="7400" dirty="0">
                <a:effectLst/>
                <a:latin typeface="Times New Roman" charset="0"/>
              </a:rPr>
              <a:t>headache, discomfort	3 Hours</a:t>
            </a:r>
          </a:p>
          <a:p>
            <a:pPr marL="342900" indent="-342900" eaLnBrk="0" hangingPunct="0">
              <a:spcBef>
                <a:spcPct val="20000"/>
              </a:spcBef>
              <a:defRPr/>
            </a:pPr>
            <a:r>
              <a:rPr lang="en-US" sz="7400" dirty="0" smtClean="0">
                <a:effectLst/>
                <a:latin typeface="Times New Roman" charset="0"/>
              </a:rPr>
              <a:t>600</a:t>
            </a:r>
            <a:r>
              <a:rPr lang="en-US" sz="7400" dirty="0">
                <a:effectLst/>
                <a:latin typeface="Times New Roman" charset="0"/>
              </a:rPr>
              <a:t>		Headache, discomfort		1 Hour</a:t>
            </a:r>
          </a:p>
          <a:p>
            <a:pPr marL="342900" indent="-342900" eaLnBrk="0" hangingPunct="0">
              <a:spcBef>
                <a:spcPct val="20000"/>
              </a:spcBef>
              <a:defRPr/>
            </a:pPr>
            <a:r>
              <a:rPr lang="en-US" sz="7400" dirty="0" smtClean="0">
                <a:effectLst/>
                <a:latin typeface="Times New Roman" charset="0"/>
              </a:rPr>
              <a:t>1000-2000</a:t>
            </a:r>
            <a:r>
              <a:rPr lang="en-US" sz="7400" dirty="0">
                <a:effectLst/>
                <a:latin typeface="Times New Roman" charset="0"/>
              </a:rPr>
              <a:t>	Confusion, nausea, headache	2 Hours</a:t>
            </a:r>
          </a:p>
          <a:p>
            <a:pPr marL="342900" indent="-342900" eaLnBrk="0" hangingPunct="0">
              <a:spcBef>
                <a:spcPct val="20000"/>
              </a:spcBef>
              <a:defRPr/>
            </a:pPr>
            <a:r>
              <a:rPr lang="en-US" sz="7400" dirty="0" smtClean="0">
                <a:effectLst/>
                <a:latin typeface="Times New Roman" charset="0"/>
              </a:rPr>
              <a:t>1000-2000</a:t>
            </a:r>
            <a:r>
              <a:rPr lang="en-US" sz="7400" dirty="0">
                <a:effectLst/>
                <a:latin typeface="Times New Roman" charset="0"/>
              </a:rPr>
              <a:t>	Tendency to stagger		1 1/2 Hours</a:t>
            </a:r>
          </a:p>
          <a:p>
            <a:pPr marL="342900" indent="-342900" eaLnBrk="0" hangingPunct="0">
              <a:spcBef>
                <a:spcPct val="20000"/>
              </a:spcBef>
              <a:defRPr/>
            </a:pPr>
            <a:r>
              <a:rPr lang="en-US" sz="7400" dirty="0" smtClean="0">
                <a:effectLst/>
                <a:latin typeface="Times New Roman" charset="0"/>
              </a:rPr>
              <a:t>1000-2000</a:t>
            </a:r>
            <a:r>
              <a:rPr lang="en-US" sz="7400" dirty="0">
                <a:effectLst/>
                <a:latin typeface="Times New Roman" charset="0"/>
              </a:rPr>
              <a:t>	Slight heart palpitation	</a:t>
            </a:r>
            <a:r>
              <a:rPr lang="en-US" sz="7400" dirty="0" smtClean="0">
                <a:effectLst/>
                <a:latin typeface="Times New Roman" charset="0"/>
              </a:rPr>
              <a:t>30 </a:t>
            </a:r>
            <a:r>
              <a:rPr lang="en-US" sz="7400" dirty="0">
                <a:effectLst/>
                <a:latin typeface="Times New Roman" charset="0"/>
              </a:rPr>
              <a:t>Min.</a:t>
            </a:r>
          </a:p>
          <a:p>
            <a:pPr marL="342900" indent="-342900" eaLnBrk="0" hangingPunct="0">
              <a:spcBef>
                <a:spcPct val="20000"/>
              </a:spcBef>
              <a:defRPr/>
            </a:pPr>
            <a:r>
              <a:rPr lang="en-US" sz="7400" dirty="0" smtClean="0">
                <a:effectLst/>
                <a:latin typeface="Times New Roman" charset="0"/>
              </a:rPr>
              <a:t>2000-2500</a:t>
            </a:r>
            <a:r>
              <a:rPr lang="en-US" sz="7400" dirty="0">
                <a:effectLst/>
                <a:latin typeface="Times New Roman" charset="0"/>
              </a:rPr>
              <a:t>	Unconsciousness		</a:t>
            </a:r>
            <a:r>
              <a:rPr lang="en-US" sz="7400" dirty="0" smtClean="0">
                <a:effectLst/>
                <a:latin typeface="Times New Roman" charset="0"/>
              </a:rPr>
              <a:t>30 </a:t>
            </a:r>
            <a:r>
              <a:rPr lang="en-US" sz="7400" dirty="0">
                <a:effectLst/>
                <a:latin typeface="Times New Roman" charset="0"/>
              </a:rPr>
              <a:t>Min</a:t>
            </a:r>
            <a:r>
              <a:rPr lang="en-US" sz="7400" dirty="0">
                <a:effectLst>
                  <a:outerShdw blurRad="38100" dist="38100" dir="2700000" algn="tl">
                    <a:srgbClr val="000000"/>
                  </a:outerShdw>
                </a:effectLst>
                <a:latin typeface="Times New Roman" charset="0"/>
              </a:rPr>
              <a:t>.</a:t>
            </a:r>
          </a:p>
          <a:p>
            <a:endParaRPr lang="en-US" dirty="0"/>
          </a:p>
        </p:txBody>
      </p:sp>
    </p:spTree>
    <p:extLst>
      <p:ext uri="{BB962C8B-B14F-4D97-AF65-F5344CB8AC3E}">
        <p14:creationId xmlns:p14="http://schemas.microsoft.com/office/powerpoint/2010/main" val="2734758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dirty="0" smtClean="0"/>
              <a:t>Temperature Extremes</a:t>
            </a:r>
          </a:p>
        </p:txBody>
      </p:sp>
      <p:sp>
        <p:nvSpPr>
          <p:cNvPr id="24579" name="Rectangle 3"/>
          <p:cNvSpPr>
            <a:spLocks noGrp="1" noChangeArrowheads="1"/>
          </p:cNvSpPr>
          <p:nvPr>
            <p:ph idx="1"/>
          </p:nvPr>
        </p:nvSpPr>
        <p:spPr/>
        <p:txBody>
          <a:bodyPr/>
          <a:lstStyle/>
          <a:p>
            <a:pPr eaLnBrk="1" hangingPunct="1">
              <a:buSzPct val="150000"/>
              <a:buFontTx/>
              <a:buChar char="•"/>
            </a:pPr>
            <a:r>
              <a:rPr lang="en-US" dirty="0" smtClean="0"/>
              <a:t>Extremely hot or cold temperatures.</a:t>
            </a:r>
          </a:p>
          <a:p>
            <a:pPr eaLnBrk="1" hangingPunct="1">
              <a:buSzPct val="150000"/>
              <a:buFontTx/>
              <a:buChar char="•"/>
            </a:pPr>
            <a:r>
              <a:rPr lang="en-US" dirty="0" smtClean="0"/>
              <a:t>Steam cleaning of confined spaces.</a:t>
            </a:r>
          </a:p>
          <a:p>
            <a:pPr eaLnBrk="1" hangingPunct="1">
              <a:buSzPct val="150000"/>
              <a:buFontTx/>
              <a:buChar char="•"/>
            </a:pPr>
            <a:r>
              <a:rPr lang="en-US" dirty="0" smtClean="0"/>
              <a:t>Humidity factors.</a:t>
            </a:r>
          </a:p>
          <a:p>
            <a:pPr eaLnBrk="1" hangingPunct="1">
              <a:buSzPct val="150000"/>
              <a:buFontTx/>
              <a:buChar char="•"/>
            </a:pPr>
            <a:r>
              <a:rPr lang="en-US" dirty="0" smtClean="0"/>
              <a:t>Extremely cold liquids.</a:t>
            </a:r>
          </a:p>
          <a:p>
            <a:pPr eaLnBrk="1" hangingPunct="1">
              <a:buSzPct val="150000"/>
              <a:buFontTx/>
              <a:buChar char="•"/>
            </a:pPr>
            <a:r>
              <a:rPr lang="en-US" dirty="0" smtClean="0"/>
              <a:t>Work processes inside the confined space can increase temperature extremes.</a:t>
            </a:r>
          </a:p>
          <a:p>
            <a:pPr eaLnBrk="1" hangingPunct="1">
              <a:buSzPct val="150000"/>
              <a:buFontTx/>
              <a:buChar char="•"/>
            </a:pPr>
            <a:r>
              <a:rPr lang="en-US" dirty="0" smtClean="0"/>
              <a:t>Personal protective equipment.</a:t>
            </a:r>
          </a:p>
        </p:txBody>
      </p:sp>
    </p:spTree>
    <p:extLst>
      <p:ext uri="{BB962C8B-B14F-4D97-AF65-F5344CB8AC3E}">
        <p14:creationId xmlns:p14="http://schemas.microsoft.com/office/powerpoint/2010/main" val="75274899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dirty="0" smtClean="0"/>
              <a:t>Engulfment Hazards</a:t>
            </a:r>
          </a:p>
        </p:txBody>
      </p:sp>
      <p:sp>
        <p:nvSpPr>
          <p:cNvPr id="25603" name="Rectangle 3"/>
          <p:cNvSpPr>
            <a:spLocks noGrp="1" noChangeArrowheads="1"/>
          </p:cNvSpPr>
          <p:nvPr>
            <p:ph idx="1"/>
          </p:nvPr>
        </p:nvSpPr>
        <p:spPr/>
        <p:txBody>
          <a:bodyPr/>
          <a:lstStyle/>
          <a:p>
            <a:pPr eaLnBrk="1" hangingPunct="1">
              <a:buSzPct val="150000"/>
              <a:buFontTx/>
              <a:buChar char="•"/>
            </a:pPr>
            <a:r>
              <a:rPr lang="en-US" dirty="0" smtClean="0"/>
              <a:t>Loose, granular materials stored in bins and hoppers - grain, sand, coal, etc.</a:t>
            </a:r>
          </a:p>
          <a:p>
            <a:pPr eaLnBrk="1" hangingPunct="1">
              <a:buSzPct val="150000"/>
              <a:buFontTx/>
              <a:buChar char="•"/>
            </a:pPr>
            <a:r>
              <a:rPr lang="en-US" dirty="0" smtClean="0"/>
              <a:t>Crusting and bridging below a worker.</a:t>
            </a:r>
          </a:p>
          <a:p>
            <a:pPr eaLnBrk="1" hangingPunct="1">
              <a:buSzPct val="150000"/>
              <a:buFontTx/>
              <a:buChar char="•"/>
            </a:pPr>
            <a:r>
              <a:rPr lang="en-US" dirty="0" smtClean="0"/>
              <a:t>Flooding of confined space.</a:t>
            </a:r>
          </a:p>
          <a:p>
            <a:pPr eaLnBrk="1" hangingPunct="1">
              <a:buSzPct val="150000"/>
              <a:buFontTx/>
              <a:buChar char="•"/>
            </a:pPr>
            <a:r>
              <a:rPr lang="en-US" dirty="0" smtClean="0"/>
              <a:t>Water or sewage flow.</a:t>
            </a:r>
          </a:p>
        </p:txBody>
      </p:sp>
    </p:spTree>
    <p:extLst>
      <p:ext uri="{BB962C8B-B14F-4D97-AF65-F5344CB8AC3E}">
        <p14:creationId xmlns:p14="http://schemas.microsoft.com/office/powerpoint/2010/main" val="54966314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1" y="419013"/>
            <a:ext cx="9905998" cy="1478570"/>
          </a:xfrm>
        </p:spPr>
        <p:txBody>
          <a:bodyPr/>
          <a:lstStyle/>
          <a:p>
            <a:pPr>
              <a:defRPr/>
            </a:pPr>
            <a:r>
              <a:rPr lang="en-US" dirty="0" smtClean="0"/>
              <a:t>Other Hazards</a:t>
            </a:r>
          </a:p>
        </p:txBody>
      </p:sp>
      <p:sp>
        <p:nvSpPr>
          <p:cNvPr id="26627" name="Rectangle 3"/>
          <p:cNvSpPr>
            <a:spLocks noGrp="1" noChangeArrowheads="1"/>
          </p:cNvSpPr>
          <p:nvPr>
            <p:ph idx="1"/>
          </p:nvPr>
        </p:nvSpPr>
        <p:spPr>
          <a:xfrm>
            <a:off x="1981200" y="1295401"/>
            <a:ext cx="8229600" cy="5013325"/>
          </a:xfrm>
        </p:spPr>
        <p:txBody>
          <a:bodyPr lIns="91440">
            <a:normAutofit/>
          </a:bodyPr>
          <a:lstStyle/>
          <a:p>
            <a:pPr eaLnBrk="1" hangingPunct="1">
              <a:buSzPct val="150000"/>
              <a:buFontTx/>
              <a:buChar char="•"/>
              <a:defRPr/>
            </a:pPr>
            <a:r>
              <a:rPr lang="en-US" dirty="0" smtClean="0"/>
              <a:t>Noise</a:t>
            </a:r>
          </a:p>
          <a:p>
            <a:pPr lvl="2" eaLnBrk="1" hangingPunct="1">
              <a:defRPr/>
            </a:pPr>
            <a:r>
              <a:rPr lang="en-US" dirty="0" smtClean="0"/>
              <a:t>Amplified  due to acoustics within the space.</a:t>
            </a:r>
          </a:p>
          <a:p>
            <a:pPr lvl="2" eaLnBrk="1" hangingPunct="1">
              <a:defRPr/>
            </a:pPr>
            <a:r>
              <a:rPr lang="en-US" dirty="0" smtClean="0"/>
              <a:t>Damaged hearing, affect communication.</a:t>
            </a:r>
          </a:p>
          <a:p>
            <a:pPr eaLnBrk="1" hangingPunct="1">
              <a:buSzPct val="150000"/>
              <a:buFontTx/>
              <a:buChar char="•"/>
              <a:defRPr/>
            </a:pPr>
            <a:r>
              <a:rPr lang="en-US" dirty="0" smtClean="0"/>
              <a:t>Slick / Wet Surfaces</a:t>
            </a:r>
          </a:p>
          <a:p>
            <a:pPr lvl="2" eaLnBrk="1" hangingPunct="1">
              <a:defRPr/>
            </a:pPr>
            <a:r>
              <a:rPr lang="en-US" dirty="0" smtClean="0"/>
              <a:t>Slips and falls.</a:t>
            </a:r>
          </a:p>
          <a:p>
            <a:pPr lvl="2" eaLnBrk="1" hangingPunct="1">
              <a:defRPr/>
            </a:pPr>
            <a:r>
              <a:rPr lang="en-US" dirty="0" smtClean="0"/>
              <a:t>Increased chance of electric shock.</a:t>
            </a:r>
          </a:p>
          <a:p>
            <a:pPr>
              <a:buSzPct val="150000"/>
              <a:defRPr/>
            </a:pPr>
            <a:r>
              <a:rPr lang="en-US" dirty="0" smtClean="0"/>
              <a:t>Falling Objects</a:t>
            </a:r>
          </a:p>
          <a:p>
            <a:pPr lvl="2" eaLnBrk="1" hangingPunct="1">
              <a:defRPr/>
            </a:pPr>
            <a:r>
              <a:rPr lang="en-US" dirty="0" smtClean="0"/>
              <a:t>Topside openings expose workers inside confined space to falling objects.</a:t>
            </a:r>
          </a:p>
          <a:p>
            <a:pPr marL="228600" lvl="2">
              <a:spcBef>
                <a:spcPts val="1000"/>
              </a:spcBef>
              <a:buClr>
                <a:srgbClr val="F9F9F9"/>
              </a:buClr>
              <a:buSzPct val="150000"/>
              <a:defRPr/>
            </a:pPr>
            <a:r>
              <a:rPr lang="en-US" sz="2400" dirty="0" smtClean="0">
                <a:effectLst>
                  <a:outerShdw blurRad="38100" dist="38100" dir="2700000" algn="tl">
                    <a:srgbClr val="000000">
                      <a:alpha val="43137"/>
                    </a:srgbClr>
                  </a:outerShdw>
                </a:effectLst>
              </a:rPr>
              <a:t>Mechanical</a:t>
            </a:r>
            <a:r>
              <a:rPr lang="en-US" sz="2400" dirty="0" smtClean="0">
                <a:effectLst/>
              </a:rPr>
              <a:t> </a:t>
            </a:r>
          </a:p>
          <a:p>
            <a:pPr lvl="2" eaLnBrk="1" hangingPunct="1">
              <a:defRPr/>
            </a:pPr>
            <a:r>
              <a:rPr lang="en-US" dirty="0" smtClean="0"/>
              <a:t>Drive Shafts</a:t>
            </a:r>
          </a:p>
          <a:p>
            <a:pPr lvl="2" eaLnBrk="1" hangingPunct="1">
              <a:defRPr/>
            </a:pPr>
            <a:r>
              <a:rPr lang="en-US" dirty="0" smtClean="0"/>
              <a:t>Drive Gears</a:t>
            </a:r>
          </a:p>
          <a:p>
            <a:pPr lvl="2" eaLnBrk="1" hangingPunct="1">
              <a:buFont typeface="Wingdings" pitchFamily="2" charset="2"/>
              <a:buNone/>
              <a:defRPr/>
            </a:pPr>
            <a:endParaRPr lang="en-US" dirty="0" smtClean="0"/>
          </a:p>
          <a:p>
            <a:pPr lvl="2" eaLnBrk="1" hangingPunct="1">
              <a:buFont typeface="Wingdings" pitchFamily="2" charset="2"/>
              <a:buNone/>
              <a:defRPr/>
            </a:pPr>
            <a:endParaRPr lang="en-US" dirty="0" smtClean="0"/>
          </a:p>
        </p:txBody>
      </p:sp>
    </p:spTree>
    <p:extLst>
      <p:ext uri="{BB962C8B-B14F-4D97-AF65-F5344CB8AC3E}">
        <p14:creationId xmlns:p14="http://schemas.microsoft.com/office/powerpoint/2010/main" val="360068691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Lockout Tag out</a:t>
            </a:r>
            <a:endParaRPr lang="en-US" dirty="0"/>
          </a:p>
        </p:txBody>
      </p:sp>
      <p:sp>
        <p:nvSpPr>
          <p:cNvPr id="5" name="Text Placeholder 4"/>
          <p:cNvSpPr>
            <a:spLocks noGrp="1"/>
          </p:cNvSpPr>
          <p:nvPr>
            <p:ph type="body" idx="1"/>
          </p:nvPr>
        </p:nvSpPr>
        <p:spPr>
          <a:xfrm>
            <a:off x="1370019" y="1886465"/>
            <a:ext cx="4649783" cy="848497"/>
          </a:xfrm>
        </p:spPr>
        <p:txBody>
          <a:bodyPr/>
          <a:lstStyle/>
          <a:p>
            <a:r>
              <a:rPr lang="en-US" dirty="0" smtClean="0"/>
              <a:t>Types of energy</a:t>
            </a:r>
            <a:endParaRPr lang="en-US" dirty="0"/>
          </a:p>
        </p:txBody>
      </p:sp>
      <p:sp>
        <p:nvSpPr>
          <p:cNvPr id="6" name="Content Placeholder 5"/>
          <p:cNvSpPr>
            <a:spLocks noGrp="1"/>
          </p:cNvSpPr>
          <p:nvPr>
            <p:ph sz="half" idx="2"/>
          </p:nvPr>
        </p:nvSpPr>
        <p:spPr>
          <a:xfrm>
            <a:off x="1141410" y="3073397"/>
            <a:ext cx="4878391" cy="3591014"/>
          </a:xfrm>
        </p:spPr>
        <p:txBody>
          <a:bodyPr>
            <a:normAutofit fontScale="70000" lnSpcReduction="20000"/>
          </a:bodyPr>
          <a:lstStyle/>
          <a:p>
            <a:r>
              <a:rPr lang="en-US" dirty="0" smtClean="0"/>
              <a:t>Electrical</a:t>
            </a:r>
          </a:p>
          <a:p>
            <a:r>
              <a:rPr lang="en-US" dirty="0" smtClean="0"/>
              <a:t>Gravitational</a:t>
            </a:r>
          </a:p>
          <a:p>
            <a:r>
              <a:rPr lang="en-US" dirty="0" smtClean="0"/>
              <a:t>Water</a:t>
            </a:r>
          </a:p>
          <a:p>
            <a:r>
              <a:rPr lang="en-US" dirty="0" smtClean="0"/>
              <a:t>Gas</a:t>
            </a:r>
          </a:p>
          <a:p>
            <a:r>
              <a:rPr lang="en-US" dirty="0" smtClean="0"/>
              <a:t>Steam </a:t>
            </a:r>
          </a:p>
          <a:p>
            <a:r>
              <a:rPr lang="en-US" dirty="0" smtClean="0"/>
              <a:t>Pneumatic</a:t>
            </a:r>
          </a:p>
          <a:p>
            <a:r>
              <a:rPr lang="en-US" dirty="0" smtClean="0"/>
              <a:t>Thermal</a:t>
            </a:r>
          </a:p>
          <a:p>
            <a:r>
              <a:rPr lang="en-US" dirty="0" smtClean="0"/>
              <a:t>Chemical</a:t>
            </a:r>
          </a:p>
          <a:p>
            <a:r>
              <a:rPr lang="en-US" dirty="0" smtClean="0"/>
              <a:t>Many other energy sources</a:t>
            </a:r>
            <a:endParaRPr lang="en-US" dirty="0"/>
          </a:p>
        </p:txBody>
      </p:sp>
      <p:pic>
        <p:nvPicPr>
          <p:cNvPr id="9" name="Picture 8" descr="application of a lockout device " title="Lockout Tagou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8" y="2953763"/>
            <a:ext cx="4435602" cy="2957068"/>
          </a:xfrm>
          <a:prstGeom prst="rect">
            <a:avLst/>
          </a:prstGeom>
        </p:spPr>
      </p:pic>
    </p:spTree>
    <p:extLst>
      <p:ext uri="{BB962C8B-B14F-4D97-AF65-F5344CB8AC3E}">
        <p14:creationId xmlns:p14="http://schemas.microsoft.com/office/powerpoint/2010/main" val="2842076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Lockout tag out (continued)</a:t>
            </a:r>
            <a:endParaRPr lang="en-US" dirty="0"/>
          </a:p>
        </p:txBody>
      </p:sp>
      <p:sp>
        <p:nvSpPr>
          <p:cNvPr id="5" name="Text Placeholder 4"/>
          <p:cNvSpPr>
            <a:spLocks noGrp="1"/>
          </p:cNvSpPr>
          <p:nvPr>
            <p:ph type="body" sz="quarter" idx="3"/>
          </p:nvPr>
        </p:nvSpPr>
        <p:spPr/>
        <p:txBody>
          <a:bodyPr/>
          <a:lstStyle/>
          <a:p>
            <a:r>
              <a:rPr lang="en-US" dirty="0" smtClean="0"/>
              <a:t>Some practices include</a:t>
            </a:r>
            <a:endParaRPr lang="en-US" dirty="0"/>
          </a:p>
        </p:txBody>
      </p:sp>
      <p:sp>
        <p:nvSpPr>
          <p:cNvPr id="6" name="Content Placeholder 5"/>
          <p:cNvSpPr>
            <a:spLocks noGrp="1"/>
          </p:cNvSpPr>
          <p:nvPr>
            <p:ph sz="quarter" idx="4"/>
          </p:nvPr>
        </p:nvSpPr>
        <p:spPr/>
        <p:txBody>
          <a:bodyPr>
            <a:normAutofit fontScale="70000" lnSpcReduction="20000"/>
          </a:bodyPr>
          <a:lstStyle/>
          <a:p>
            <a:pPr>
              <a:buSzPct val="150000"/>
              <a:buFontTx/>
              <a:buChar char="•"/>
            </a:pPr>
            <a:r>
              <a:rPr lang="en-US" dirty="0"/>
              <a:t>Locking and tagging out electrical sources.</a:t>
            </a:r>
          </a:p>
          <a:p>
            <a:pPr>
              <a:buSzPct val="150000"/>
              <a:buFontTx/>
              <a:buChar char="•"/>
            </a:pPr>
            <a:r>
              <a:rPr lang="en-US" dirty="0"/>
              <a:t>Blanking and bleeding pneumatic and hydraulic lines.</a:t>
            </a:r>
          </a:p>
          <a:p>
            <a:pPr>
              <a:buSzPct val="150000"/>
              <a:buFontTx/>
              <a:buChar char="•"/>
            </a:pPr>
            <a:r>
              <a:rPr lang="en-US" dirty="0"/>
              <a:t>Disconnecting mechanical drives and shafts.</a:t>
            </a:r>
          </a:p>
          <a:p>
            <a:pPr>
              <a:buSzPct val="150000"/>
              <a:buFontTx/>
              <a:buChar char="•"/>
            </a:pPr>
            <a:r>
              <a:rPr lang="en-US" dirty="0"/>
              <a:t>Securing mechanical parts.</a:t>
            </a:r>
          </a:p>
          <a:p>
            <a:pPr>
              <a:buSzPct val="150000"/>
              <a:buFontTx/>
              <a:buChar char="•"/>
            </a:pPr>
            <a:r>
              <a:rPr lang="en-US" dirty="0"/>
              <a:t>Blanking sewer and water flow.</a:t>
            </a:r>
          </a:p>
          <a:p>
            <a:pPr>
              <a:buSzPct val="150000"/>
              <a:buFontTx/>
              <a:buChar char="•"/>
            </a:pPr>
            <a:r>
              <a:rPr lang="en-US" dirty="0"/>
              <a:t>Locking and tagging out shutoff valves.</a:t>
            </a:r>
          </a:p>
          <a:p>
            <a:endParaRPr lang="en-US" dirty="0"/>
          </a:p>
        </p:txBody>
      </p:sp>
      <p:pic>
        <p:nvPicPr>
          <p:cNvPr id="7" name="Picture 6" descr="application of a lockout device " title="Lockout Tagou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663" y="2249485"/>
            <a:ext cx="2141035" cy="3813719"/>
          </a:xfrm>
          <a:prstGeom prst="rect">
            <a:avLst/>
          </a:prstGeom>
        </p:spPr>
      </p:pic>
    </p:spTree>
    <p:extLst>
      <p:ext uri="{BB962C8B-B14F-4D97-AF65-F5344CB8AC3E}">
        <p14:creationId xmlns:p14="http://schemas.microsoft.com/office/powerpoint/2010/main" val="48278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Confined Space Fatality </a:t>
            </a:r>
            <a:endParaRPr lang="en-US" dirty="0"/>
          </a:p>
        </p:txBody>
      </p:sp>
      <p:graphicFrame>
        <p:nvGraphicFramePr>
          <p:cNvPr id="4" name="Content Placeholder 3" descr="Table showing the Fatality in North Sioux City S.D." title="Fatality table"/>
          <p:cNvGraphicFramePr>
            <a:graphicFrameLocks noGrp="1"/>
          </p:cNvGraphicFramePr>
          <p:nvPr>
            <p:ph idx="1"/>
            <p:extLst>
              <p:ext uri="{D42A27DB-BD31-4B8C-83A1-F6EECF244321}">
                <p14:modId xmlns:p14="http://schemas.microsoft.com/office/powerpoint/2010/main" val="2168937742"/>
              </p:ext>
            </p:extLst>
          </p:nvPr>
        </p:nvGraphicFramePr>
        <p:xfrm>
          <a:off x="1884362" y="2906244"/>
          <a:ext cx="8420100" cy="1135380"/>
        </p:xfrm>
        <a:graphic>
          <a:graphicData uri="http://schemas.openxmlformats.org/drawingml/2006/table">
            <a:tbl>
              <a:tblPr firstRow="1"/>
              <a:tblGrid>
                <a:gridCol w="1485900">
                  <a:extLst>
                    <a:ext uri="{9D8B030D-6E8A-4147-A177-3AD203B41FA5}">
                      <a16:colId xmlns:a16="http://schemas.microsoft.com/office/drawing/2014/main" xmlns="" val="3171401440"/>
                    </a:ext>
                  </a:extLst>
                </a:gridCol>
                <a:gridCol w="2971800">
                  <a:extLst>
                    <a:ext uri="{9D8B030D-6E8A-4147-A177-3AD203B41FA5}">
                      <a16:colId xmlns:a16="http://schemas.microsoft.com/office/drawing/2014/main" xmlns="" val="2414801703"/>
                    </a:ext>
                  </a:extLst>
                </a:gridCol>
                <a:gridCol w="3962400">
                  <a:extLst>
                    <a:ext uri="{9D8B030D-6E8A-4147-A177-3AD203B41FA5}">
                      <a16:colId xmlns:a16="http://schemas.microsoft.com/office/drawing/2014/main" xmlns="" val="4177914958"/>
                    </a:ext>
                  </a:extLst>
                </a:gridCol>
              </a:tblGrid>
              <a:tr h="0">
                <a:tc>
                  <a:txBody>
                    <a:bodyPr/>
                    <a:lstStyle/>
                    <a:p>
                      <a:pPr algn="ctr"/>
                      <a:r>
                        <a:rPr lang="en-US" dirty="0">
                          <a:solidFill>
                            <a:schemeClr val="tx1"/>
                          </a:solidFill>
                          <a:effectLst/>
                          <a:latin typeface="Tahoma" panose="020B0604030504040204" pitchFamily="34" charset="0"/>
                        </a:rPr>
                        <a:t>7/10/2010</a:t>
                      </a:r>
                    </a:p>
                  </a:txBody>
                  <a:tcPr marL="19050" marR="19050" marT="19050" marB="19050">
                    <a:lnL>
                      <a:noFill/>
                    </a:lnL>
                    <a:lnR>
                      <a:noFill/>
                    </a:lnR>
                    <a:lnT>
                      <a:noFill/>
                    </a:lnT>
                    <a:lnB>
                      <a:noFill/>
                    </a:lnB>
                  </a:tcPr>
                </a:tc>
                <a:tc>
                  <a:txBody>
                    <a:bodyPr/>
                    <a:lstStyle/>
                    <a:p>
                      <a:r>
                        <a:rPr lang="en-US" dirty="0">
                          <a:solidFill>
                            <a:schemeClr val="tx1"/>
                          </a:solidFill>
                          <a:effectLst/>
                          <a:latin typeface="Tahoma" panose="020B0604030504040204" pitchFamily="34" charset="0"/>
                        </a:rPr>
                        <a:t>Speedy Rooter Inc.,</a:t>
                      </a:r>
                      <a:br>
                        <a:rPr lang="en-US" dirty="0">
                          <a:solidFill>
                            <a:schemeClr val="tx1"/>
                          </a:solidFill>
                          <a:effectLst/>
                          <a:latin typeface="Tahoma" panose="020B0604030504040204" pitchFamily="34" charset="0"/>
                        </a:rPr>
                      </a:br>
                      <a:r>
                        <a:rPr lang="en-US" dirty="0">
                          <a:solidFill>
                            <a:schemeClr val="tx1"/>
                          </a:solidFill>
                          <a:effectLst/>
                          <a:latin typeface="Tahoma" panose="020B0604030504040204" pitchFamily="34" charset="0"/>
                        </a:rPr>
                        <a:t>North Sioux City, SD 57049</a:t>
                      </a:r>
                    </a:p>
                  </a:txBody>
                  <a:tcPr marL="19050" marR="19050" marT="19050" marB="19050">
                    <a:lnL>
                      <a:noFill/>
                    </a:lnL>
                    <a:lnR>
                      <a:noFill/>
                    </a:lnR>
                    <a:lnT>
                      <a:noFill/>
                    </a:lnT>
                    <a:lnB>
                      <a:noFill/>
                    </a:lnB>
                  </a:tcPr>
                </a:tc>
                <a:tc>
                  <a:txBody>
                    <a:bodyPr/>
                    <a:lstStyle/>
                    <a:p>
                      <a:r>
                        <a:rPr lang="en-US" dirty="0">
                          <a:solidFill>
                            <a:schemeClr val="tx1"/>
                          </a:solidFill>
                          <a:effectLst/>
                          <a:latin typeface="Tahoma" panose="020B0604030504040204" pitchFamily="34" charset="0"/>
                        </a:rPr>
                        <a:t>Two workers were fixing a clogged sewer and were overcome by sewer gases. One worker fatality and one worker was hospitalized.</a:t>
                      </a:r>
                    </a:p>
                  </a:txBody>
                  <a:tcPr marL="19050" marR="19050" marT="19050" marB="19050">
                    <a:lnL>
                      <a:noFill/>
                    </a:lnL>
                    <a:lnR>
                      <a:noFill/>
                    </a:lnR>
                    <a:lnT>
                      <a:noFill/>
                    </a:lnT>
                    <a:lnB>
                      <a:noFill/>
                    </a:lnB>
                  </a:tcPr>
                </a:tc>
                <a:extLst>
                  <a:ext uri="{0D108BD9-81ED-4DB2-BD59-A6C34878D82A}">
                    <a16:rowId xmlns:a16="http://schemas.microsoft.com/office/drawing/2014/main" xmlns="" val="247795264"/>
                  </a:ext>
                </a:extLst>
              </a:tr>
            </a:tbl>
          </a:graphicData>
        </a:graphic>
      </p:graphicFrame>
      <p:pic>
        <p:nvPicPr>
          <p:cNvPr id="5" name="Picture 4" descr="Diagram showing a sewer and the components. " title="Sew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813" y="3650677"/>
            <a:ext cx="2616548" cy="2920545"/>
          </a:xfrm>
          <a:prstGeom prst="rect">
            <a:avLst/>
          </a:prstGeom>
        </p:spPr>
      </p:pic>
    </p:spTree>
    <p:extLst>
      <p:ext uri="{BB962C8B-B14F-4D97-AF65-F5344CB8AC3E}">
        <p14:creationId xmlns:p14="http://schemas.microsoft.com/office/powerpoint/2010/main" val="3645106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the atmosphere</a:t>
            </a:r>
            <a:endParaRPr lang="en-US" dirty="0"/>
          </a:p>
        </p:txBody>
      </p:sp>
      <p:sp>
        <p:nvSpPr>
          <p:cNvPr id="4" name="Text Placeholder 3"/>
          <p:cNvSpPr>
            <a:spLocks noGrp="1"/>
          </p:cNvSpPr>
          <p:nvPr>
            <p:ph type="body" idx="1"/>
          </p:nvPr>
        </p:nvSpPr>
        <p:spPr/>
        <p:txBody>
          <a:bodyPr/>
          <a:lstStyle/>
          <a:p>
            <a:r>
              <a:rPr lang="en-US" dirty="0" smtClean="0"/>
              <a:t>How to test</a:t>
            </a:r>
            <a:endParaRPr lang="en-US" dirty="0"/>
          </a:p>
        </p:txBody>
      </p:sp>
      <p:sp>
        <p:nvSpPr>
          <p:cNvPr id="3" name="Content Placeholder 2"/>
          <p:cNvSpPr>
            <a:spLocks noGrp="1"/>
          </p:cNvSpPr>
          <p:nvPr>
            <p:ph sz="half" idx="2"/>
          </p:nvPr>
        </p:nvSpPr>
        <p:spPr/>
        <p:txBody>
          <a:bodyPr/>
          <a:lstStyle/>
          <a:p>
            <a:pPr>
              <a:buSzPct val="150000"/>
              <a:buFontTx/>
              <a:buChar char="•"/>
            </a:pPr>
            <a:r>
              <a:rPr lang="en-US" dirty="0"/>
              <a:t>Verify presence of safe work atmosphere.</a:t>
            </a:r>
          </a:p>
          <a:p>
            <a:pPr>
              <a:buSzPct val="150000"/>
              <a:buFontTx/>
              <a:buChar char="•"/>
            </a:pPr>
            <a:r>
              <a:rPr lang="en-US" dirty="0"/>
              <a:t>Test all areas of a confined space.</a:t>
            </a:r>
          </a:p>
          <a:p>
            <a:pPr lvl="1"/>
            <a:r>
              <a:rPr lang="en-US" dirty="0"/>
              <a:t>Top, Middle, Bottom, and each end</a:t>
            </a:r>
          </a:p>
          <a:p>
            <a:endParaRPr lang="en-US" dirty="0"/>
          </a:p>
        </p:txBody>
      </p:sp>
      <p:sp>
        <p:nvSpPr>
          <p:cNvPr id="5" name="Text Placeholder 4"/>
          <p:cNvSpPr>
            <a:spLocks noGrp="1"/>
          </p:cNvSpPr>
          <p:nvPr>
            <p:ph type="body" sz="quarter" idx="3"/>
          </p:nvPr>
        </p:nvSpPr>
        <p:spPr/>
        <p:txBody>
          <a:bodyPr/>
          <a:lstStyle/>
          <a:p>
            <a:r>
              <a:rPr lang="en-US" dirty="0" smtClean="0"/>
              <a:t>What to test with</a:t>
            </a:r>
            <a:endParaRPr lang="en-US" dirty="0"/>
          </a:p>
        </p:txBody>
      </p:sp>
      <p:sp>
        <p:nvSpPr>
          <p:cNvPr id="6" name="Content Placeholder 5"/>
          <p:cNvSpPr>
            <a:spLocks noGrp="1"/>
          </p:cNvSpPr>
          <p:nvPr>
            <p:ph sz="quarter" idx="4"/>
          </p:nvPr>
        </p:nvSpPr>
        <p:spPr/>
        <p:txBody>
          <a:bodyPr/>
          <a:lstStyle/>
          <a:p>
            <a:endParaRPr lang="en-US" dirty="0"/>
          </a:p>
        </p:txBody>
      </p:sp>
      <p:pic>
        <p:nvPicPr>
          <p:cNvPr id="7" name="Picture 6" descr="Testing of a confined space " title="Test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8" y="2283228"/>
            <a:ext cx="4677294" cy="3507970"/>
          </a:xfrm>
          <a:prstGeom prst="rect">
            <a:avLst/>
          </a:prstGeom>
        </p:spPr>
      </p:pic>
    </p:spTree>
    <p:extLst>
      <p:ext uri="{BB962C8B-B14F-4D97-AF65-F5344CB8AC3E}">
        <p14:creationId xmlns:p14="http://schemas.microsoft.com/office/powerpoint/2010/main" val="1352846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Ventilation</a:t>
            </a:r>
            <a:endParaRPr lang="en-US" dirty="0"/>
          </a:p>
        </p:txBody>
      </p:sp>
      <p:sp>
        <p:nvSpPr>
          <p:cNvPr id="4" name="Content Placeholder 3"/>
          <p:cNvSpPr>
            <a:spLocks noGrp="1"/>
          </p:cNvSpPr>
          <p:nvPr>
            <p:ph sz="half" idx="1"/>
          </p:nvPr>
        </p:nvSpPr>
        <p:spPr>
          <a:xfrm>
            <a:off x="1141410" y="1754659"/>
            <a:ext cx="4878389" cy="4703805"/>
          </a:xfrm>
        </p:spPr>
        <p:txBody>
          <a:bodyPr>
            <a:normAutofit fontScale="92500" lnSpcReduction="10000"/>
          </a:bodyPr>
          <a:lstStyle/>
          <a:p>
            <a:pPr>
              <a:buSzPct val="150000"/>
              <a:buFontTx/>
              <a:buChar char="•"/>
            </a:pPr>
            <a:r>
              <a:rPr lang="en-US" dirty="0"/>
              <a:t>First option to correct problems.</a:t>
            </a:r>
          </a:p>
          <a:p>
            <a:pPr>
              <a:buSzPct val="150000"/>
              <a:buFontTx/>
              <a:buChar char="•"/>
            </a:pPr>
            <a:r>
              <a:rPr lang="en-US" dirty="0"/>
              <a:t>Must be aware of hazards you are trying to correct in the confined space.</a:t>
            </a:r>
          </a:p>
          <a:p>
            <a:pPr>
              <a:buSzPct val="150000"/>
              <a:buFontTx/>
              <a:buChar char="•"/>
            </a:pPr>
            <a:r>
              <a:rPr lang="en-US" dirty="0"/>
              <a:t>Air intake in a safe location to draw fresh air only.</a:t>
            </a:r>
          </a:p>
          <a:p>
            <a:pPr>
              <a:buSzPct val="150000"/>
              <a:buFontTx/>
              <a:buChar char="•"/>
            </a:pPr>
            <a:r>
              <a:rPr lang="en-US" dirty="0"/>
              <a:t>Continuous ventilation whenever possible.</a:t>
            </a:r>
          </a:p>
          <a:p>
            <a:pPr>
              <a:buSzPct val="150000"/>
              <a:buFontTx/>
              <a:buChar char="•"/>
            </a:pPr>
            <a:r>
              <a:rPr lang="en-US" dirty="0"/>
              <a:t>Retest the confined space before entry</a:t>
            </a:r>
            <a:r>
              <a:rPr lang="en-US" dirty="0" smtClean="0"/>
              <a:t>.</a:t>
            </a:r>
          </a:p>
          <a:p>
            <a:pPr>
              <a:buSzPct val="150000"/>
              <a:buFontTx/>
              <a:buChar char="•"/>
            </a:pPr>
            <a:r>
              <a:rPr lang="en-US" dirty="0" smtClean="0"/>
              <a:t>Continuous testing of the air during entry.</a:t>
            </a:r>
            <a:endParaRPr lang="en-US" dirty="0"/>
          </a:p>
          <a:p>
            <a:endParaRPr lang="en-US" dirty="0"/>
          </a:p>
        </p:txBody>
      </p:sp>
      <p:pic>
        <p:nvPicPr>
          <p:cNvPr id="3" name="Picture 2" descr="Negative air veltilation" title="Ventil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946" y="2676698"/>
            <a:ext cx="4185718" cy="3067396"/>
          </a:xfrm>
          <a:prstGeom prst="rect">
            <a:avLst/>
          </a:prstGeom>
        </p:spPr>
      </p:pic>
    </p:spTree>
    <p:extLst>
      <p:ext uri="{BB962C8B-B14F-4D97-AF65-F5344CB8AC3E}">
        <p14:creationId xmlns:p14="http://schemas.microsoft.com/office/powerpoint/2010/main" val="3170859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Ventilation (continued)</a:t>
            </a:r>
            <a:endParaRPr lang="en-US" dirty="0"/>
          </a:p>
        </p:txBody>
      </p:sp>
      <p:sp>
        <p:nvSpPr>
          <p:cNvPr id="5" name="Text Placeholder 4"/>
          <p:cNvSpPr>
            <a:spLocks noGrp="1"/>
          </p:cNvSpPr>
          <p:nvPr>
            <p:ph type="body" idx="1"/>
          </p:nvPr>
        </p:nvSpPr>
        <p:spPr/>
        <p:txBody>
          <a:bodyPr/>
          <a:lstStyle/>
          <a:p>
            <a:r>
              <a:rPr lang="en-US" dirty="0" smtClean="0"/>
              <a:t>Natural</a:t>
            </a:r>
            <a:endParaRPr lang="en-US" dirty="0"/>
          </a:p>
        </p:txBody>
      </p:sp>
      <p:sp>
        <p:nvSpPr>
          <p:cNvPr id="6" name="Content Placeholder 5"/>
          <p:cNvSpPr>
            <a:spLocks noGrp="1"/>
          </p:cNvSpPr>
          <p:nvPr>
            <p:ph sz="half" idx="2"/>
          </p:nvPr>
        </p:nvSpPr>
        <p:spPr/>
        <p:txBody>
          <a:bodyPr/>
          <a:lstStyle/>
          <a:p>
            <a:r>
              <a:rPr lang="en-US" dirty="0" smtClean="0"/>
              <a:t>Natural forces pull out the atmosphere and replace it</a:t>
            </a:r>
          </a:p>
          <a:p>
            <a:pPr lvl="1"/>
            <a:r>
              <a:rPr lang="en-US" dirty="0" smtClean="0"/>
              <a:t>Very slow process</a:t>
            </a:r>
            <a:endParaRPr lang="en-US" dirty="0"/>
          </a:p>
        </p:txBody>
      </p:sp>
      <p:sp>
        <p:nvSpPr>
          <p:cNvPr id="7" name="Text Placeholder 6"/>
          <p:cNvSpPr>
            <a:spLocks noGrp="1"/>
          </p:cNvSpPr>
          <p:nvPr>
            <p:ph type="body" sz="quarter" idx="3"/>
          </p:nvPr>
        </p:nvSpPr>
        <p:spPr/>
        <p:txBody>
          <a:bodyPr/>
          <a:lstStyle/>
          <a:p>
            <a:r>
              <a:rPr lang="en-US" dirty="0" smtClean="0"/>
              <a:t>Mechanical</a:t>
            </a:r>
            <a:endParaRPr lang="en-US" dirty="0"/>
          </a:p>
        </p:txBody>
      </p:sp>
      <p:sp>
        <p:nvSpPr>
          <p:cNvPr id="8" name="Content Placeholder 7"/>
          <p:cNvSpPr>
            <a:spLocks noGrp="1"/>
          </p:cNvSpPr>
          <p:nvPr>
            <p:ph sz="quarter" idx="4"/>
          </p:nvPr>
        </p:nvSpPr>
        <p:spPr/>
        <p:txBody>
          <a:bodyPr/>
          <a:lstStyle/>
          <a:p>
            <a:r>
              <a:rPr lang="en-US" dirty="0" smtClean="0"/>
              <a:t>Use of fans and blowers, can be used to push new air in or pull out existing atmosphere</a:t>
            </a:r>
          </a:p>
          <a:p>
            <a:pPr lvl="1"/>
            <a:r>
              <a:rPr lang="en-US" dirty="0" smtClean="0"/>
              <a:t>Only limited by the size of equipment used</a:t>
            </a:r>
          </a:p>
          <a:p>
            <a:pPr lvl="1"/>
            <a:endParaRPr lang="en-US" dirty="0"/>
          </a:p>
        </p:txBody>
      </p:sp>
      <p:pic>
        <p:nvPicPr>
          <p:cNvPr id="3" name="Picture 2" descr="Shows some confined space hazards " title="Confined space hazard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19645" y="111937"/>
            <a:ext cx="4149984" cy="2549504"/>
          </a:xfrm>
          <a:prstGeom prst="rect">
            <a:avLst/>
          </a:prstGeom>
        </p:spPr>
      </p:pic>
      <p:pic>
        <p:nvPicPr>
          <p:cNvPr id="4" name="Picture 3" descr="Positive air ventilation " title="Ventil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1655" y="4583511"/>
            <a:ext cx="2915748" cy="2183997"/>
          </a:xfrm>
          <a:prstGeom prst="rect">
            <a:avLst/>
          </a:prstGeom>
        </p:spPr>
      </p:pic>
    </p:spTree>
    <p:extLst>
      <p:ext uri="{BB962C8B-B14F-4D97-AF65-F5344CB8AC3E}">
        <p14:creationId xmlns:p14="http://schemas.microsoft.com/office/powerpoint/2010/main" val="354751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dirty="0" smtClean="0"/>
              <a:t>Standby / Rescue</a:t>
            </a:r>
          </a:p>
        </p:txBody>
      </p:sp>
      <p:sp>
        <p:nvSpPr>
          <p:cNvPr id="31747" name="Rectangle 3"/>
          <p:cNvSpPr>
            <a:spLocks noGrp="1" noChangeArrowheads="1"/>
          </p:cNvSpPr>
          <p:nvPr>
            <p:ph idx="1"/>
          </p:nvPr>
        </p:nvSpPr>
        <p:spPr/>
        <p:txBody>
          <a:bodyPr/>
          <a:lstStyle/>
          <a:p>
            <a:pPr eaLnBrk="1" hangingPunct="1">
              <a:buSzPct val="150000"/>
              <a:buFontTx/>
              <a:buChar char="•"/>
            </a:pPr>
            <a:r>
              <a:rPr lang="en-US" dirty="0" smtClean="0"/>
              <a:t>Worker assigned to remain outside the confined space and be in constant contact with the workers inside.</a:t>
            </a:r>
          </a:p>
          <a:p>
            <a:pPr eaLnBrk="1" hangingPunct="1">
              <a:buSzPct val="150000"/>
              <a:buFontTx/>
              <a:buChar char="•"/>
            </a:pPr>
            <a:r>
              <a:rPr lang="en-US" dirty="0" smtClean="0"/>
              <a:t>Know emergency rescue procedures.</a:t>
            </a:r>
          </a:p>
          <a:p>
            <a:pPr eaLnBrk="1" hangingPunct="1">
              <a:buSzPct val="150000"/>
              <a:buFontTx/>
              <a:buChar char="•"/>
            </a:pPr>
            <a:r>
              <a:rPr lang="en-US" dirty="0"/>
              <a:t>6</a:t>
            </a:r>
            <a:r>
              <a:rPr lang="en-US" dirty="0" smtClean="0"/>
              <a:t>0% of workers who die in confined spaces are would-be rescuers.</a:t>
            </a:r>
          </a:p>
          <a:p>
            <a:pPr eaLnBrk="1" hangingPunct="1">
              <a:buSzPct val="150000"/>
              <a:buFontTx/>
              <a:buChar char="•"/>
            </a:pPr>
            <a:r>
              <a:rPr lang="en-US" dirty="0" smtClean="0"/>
              <a:t>Trained in use of emergency rescue equipment and PPE.</a:t>
            </a:r>
          </a:p>
        </p:txBody>
      </p:sp>
    </p:spTree>
    <p:extLst>
      <p:ext uri="{BB962C8B-B14F-4D97-AF65-F5344CB8AC3E}">
        <p14:creationId xmlns:p14="http://schemas.microsoft.com/office/powerpoint/2010/main" val="412416698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Rescue</a:t>
            </a:r>
            <a:endParaRPr lang="en-US" dirty="0"/>
          </a:p>
        </p:txBody>
      </p:sp>
      <p:sp>
        <p:nvSpPr>
          <p:cNvPr id="5" name="Text Placeholder 4"/>
          <p:cNvSpPr>
            <a:spLocks noGrp="1"/>
          </p:cNvSpPr>
          <p:nvPr>
            <p:ph type="body" idx="1"/>
          </p:nvPr>
        </p:nvSpPr>
        <p:spPr/>
        <p:txBody>
          <a:bodyPr/>
          <a:lstStyle/>
          <a:p>
            <a:r>
              <a:rPr lang="en-US" dirty="0" smtClean="0"/>
              <a:t>Non entry rescue</a:t>
            </a:r>
            <a:endParaRPr lang="en-US" dirty="0"/>
          </a:p>
        </p:txBody>
      </p:sp>
      <p:sp>
        <p:nvSpPr>
          <p:cNvPr id="6" name="Content Placeholder 5"/>
          <p:cNvSpPr>
            <a:spLocks noGrp="1"/>
          </p:cNvSpPr>
          <p:nvPr>
            <p:ph sz="half" idx="2"/>
          </p:nvPr>
        </p:nvSpPr>
        <p:spPr/>
        <p:txBody>
          <a:bodyPr/>
          <a:lstStyle/>
          <a:p>
            <a:r>
              <a:rPr lang="en-US" dirty="0" smtClean="0"/>
              <a:t>Rescue is performed outside the space</a:t>
            </a:r>
          </a:p>
          <a:p>
            <a:r>
              <a:rPr lang="en-US" dirty="0" smtClean="0"/>
              <a:t>Prior to entry, a retrieval system and a body harness should be in place</a:t>
            </a:r>
            <a:endParaRPr lang="en-US" dirty="0"/>
          </a:p>
        </p:txBody>
      </p:sp>
      <p:sp>
        <p:nvSpPr>
          <p:cNvPr id="7" name="Text Placeholder 6"/>
          <p:cNvSpPr>
            <a:spLocks noGrp="1"/>
          </p:cNvSpPr>
          <p:nvPr>
            <p:ph type="body" sz="quarter" idx="3"/>
          </p:nvPr>
        </p:nvSpPr>
        <p:spPr/>
        <p:txBody>
          <a:bodyPr/>
          <a:lstStyle/>
          <a:p>
            <a:r>
              <a:rPr lang="en-US" dirty="0" smtClean="0"/>
              <a:t>Self rescue</a:t>
            </a:r>
            <a:endParaRPr lang="en-US" dirty="0"/>
          </a:p>
        </p:txBody>
      </p:sp>
      <p:sp>
        <p:nvSpPr>
          <p:cNvPr id="8" name="Content Placeholder 7"/>
          <p:cNvSpPr>
            <a:spLocks noGrp="1"/>
          </p:cNvSpPr>
          <p:nvPr>
            <p:ph sz="quarter" idx="4"/>
          </p:nvPr>
        </p:nvSpPr>
        <p:spPr/>
        <p:txBody>
          <a:bodyPr/>
          <a:lstStyle/>
          <a:p>
            <a:r>
              <a:rPr lang="en-US" dirty="0" smtClean="0"/>
              <a:t>Entrant is capable to recognizing a hazard is present and is able to exit from the space</a:t>
            </a:r>
            <a:endParaRPr lang="en-US" dirty="0"/>
          </a:p>
        </p:txBody>
      </p:sp>
    </p:spTree>
    <p:extLst>
      <p:ext uri="{BB962C8B-B14F-4D97-AF65-F5344CB8AC3E}">
        <p14:creationId xmlns:p14="http://schemas.microsoft.com/office/powerpoint/2010/main" val="26038361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Rescue continued</a:t>
            </a:r>
            <a:endParaRPr lang="en-US" dirty="0"/>
          </a:p>
        </p:txBody>
      </p:sp>
      <p:sp>
        <p:nvSpPr>
          <p:cNvPr id="4" name="Content Placeholder 3"/>
          <p:cNvSpPr>
            <a:spLocks noGrp="1"/>
          </p:cNvSpPr>
          <p:nvPr>
            <p:ph idx="1"/>
          </p:nvPr>
        </p:nvSpPr>
        <p:spPr/>
        <p:txBody>
          <a:bodyPr>
            <a:normAutofit lnSpcReduction="10000"/>
          </a:bodyPr>
          <a:lstStyle/>
          <a:p>
            <a:pPr marL="114300" lvl="1" indent="0">
              <a:buNone/>
            </a:pPr>
            <a:r>
              <a:rPr lang="en-US" sz="2800" dirty="0" smtClean="0">
                <a:latin typeface="Arial" panose="020B0604020202020204" pitchFamily="34" charset="0"/>
                <a:cs typeface="Arial" panose="020B0604020202020204" pitchFamily="34" charset="0"/>
              </a:rPr>
              <a:t>Entry </a:t>
            </a:r>
            <a:r>
              <a:rPr lang="en-US" sz="2800" dirty="0">
                <a:latin typeface="Arial" panose="020B0604020202020204" pitchFamily="34" charset="0"/>
                <a:cs typeface="Arial" panose="020B0604020202020204" pitchFamily="34" charset="0"/>
              </a:rPr>
              <a:t>rescue </a:t>
            </a:r>
            <a:endParaRPr lang="en-US" sz="2800" dirty="0" smtClean="0">
              <a:latin typeface="Arial" panose="020B0604020202020204" pitchFamily="34" charset="0"/>
              <a:cs typeface="Arial" panose="020B0604020202020204" pitchFamily="34" charset="0"/>
            </a:endParaRPr>
          </a:p>
          <a:p>
            <a:pPr marL="114300" lvl="1" indent="0">
              <a:buNone/>
            </a:pPr>
            <a:endParaRPr lang="en-US" altLang="en-US" sz="2800" dirty="0">
              <a:latin typeface="Arial" panose="020B0604020202020204" pitchFamily="34" charset="0"/>
              <a:cs typeface="Arial" panose="020B0604020202020204" pitchFamily="34" charset="0"/>
            </a:endParaRPr>
          </a:p>
          <a:p>
            <a:pPr marL="457200" lvl="1" indent="-342900"/>
            <a:r>
              <a:rPr lang="en-US" altLang="en-US" sz="2400" dirty="0" smtClean="0">
                <a:latin typeface="Arial" panose="020B0604020202020204" pitchFamily="34" charset="0"/>
              </a:rPr>
              <a:t>Entry </a:t>
            </a:r>
            <a:r>
              <a:rPr lang="en-US" altLang="en-US" sz="2400" dirty="0">
                <a:latin typeface="Arial" panose="020B0604020202020204" pitchFamily="34" charset="0"/>
              </a:rPr>
              <a:t>rescue is clearly the form of rescue that presents the greatest risk </a:t>
            </a:r>
          </a:p>
          <a:p>
            <a:pPr marL="457200" lvl="1" indent="-342900"/>
            <a:r>
              <a:rPr lang="en-US" altLang="en-US" sz="2400" dirty="0" smtClean="0">
                <a:latin typeface="Arial" panose="020B0604020202020204" pitchFamily="34" charset="0"/>
              </a:rPr>
              <a:t>Entry </a:t>
            </a:r>
            <a:r>
              <a:rPr lang="en-US" altLang="en-US" sz="2400" dirty="0">
                <a:latin typeface="Arial" panose="020B0604020202020204" pitchFamily="34" charset="0"/>
              </a:rPr>
              <a:t>rescues should be avoided whenever possible</a:t>
            </a:r>
          </a:p>
          <a:p>
            <a:pPr marL="457200" lvl="1" indent="-342900"/>
            <a:r>
              <a:rPr lang="en-US" altLang="en-US" sz="2400" dirty="0" smtClean="0">
                <a:latin typeface="Arial" panose="020B0604020202020204" pitchFamily="34" charset="0"/>
              </a:rPr>
              <a:t>Entry </a:t>
            </a:r>
            <a:r>
              <a:rPr lang="en-US" altLang="en-US" sz="2400" dirty="0">
                <a:latin typeface="Arial" panose="020B0604020202020204" pitchFamily="34" charset="0"/>
              </a:rPr>
              <a:t>rescue requires a considerable amount of equipment </a:t>
            </a:r>
            <a:r>
              <a:rPr lang="en-US" altLang="en-US" sz="2400" dirty="0" smtClean="0">
                <a:latin typeface="Arial" panose="020B0604020202020204" pitchFamily="34" charset="0"/>
              </a:rPr>
              <a:t>and trained individuals </a:t>
            </a:r>
            <a:endParaRPr lang="en-US" altLang="en-US" sz="2400" dirty="0">
              <a:latin typeface="Arial" panose="020B0604020202020204" pitchFamily="34" charset="0"/>
            </a:endParaRPr>
          </a:p>
          <a:p>
            <a:endParaRPr lang="en-US" dirty="0"/>
          </a:p>
        </p:txBody>
      </p:sp>
    </p:spTree>
    <p:extLst>
      <p:ext uri="{BB962C8B-B14F-4D97-AF65-F5344CB8AC3E}">
        <p14:creationId xmlns:p14="http://schemas.microsoft.com/office/powerpoint/2010/main" val="728158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62560"/>
            <a:ext cx="9905998" cy="1300480"/>
          </a:xfrm>
        </p:spPr>
        <p:txBody>
          <a:bodyPr/>
          <a:lstStyle/>
          <a:p>
            <a:pPr algn="ctr"/>
            <a:r>
              <a:rPr lang="en-US" dirty="0" smtClean="0"/>
              <a:t>CSB- No Escape</a:t>
            </a:r>
            <a:br>
              <a:rPr lang="en-US" dirty="0" smtClean="0"/>
            </a:br>
            <a:r>
              <a:rPr lang="en-US" sz="2400" dirty="0" smtClean="0">
                <a:hlinkClick r:id="rId3" tooltip="Link to video"/>
              </a:rPr>
              <a:t>https://youtu.be/BeaX0IRjyd8 </a:t>
            </a:r>
            <a:endParaRPr lang="en-US" sz="2400" dirty="0"/>
          </a:p>
        </p:txBody>
      </p:sp>
      <p:pic>
        <p:nvPicPr>
          <p:cNvPr id="2050" name="Picture 2" descr="C:\Users\drobertson\Pictures\1 Witcc Video.jpg" title="Image from Video"/>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628273" y="1727200"/>
            <a:ext cx="9163251"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24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Review</a:t>
            </a:r>
            <a:endParaRPr lang="en-US" dirty="0"/>
          </a:p>
        </p:txBody>
      </p:sp>
      <p:sp>
        <p:nvSpPr>
          <p:cNvPr id="3" name="Content Placeholder 2"/>
          <p:cNvSpPr>
            <a:spLocks noGrp="1"/>
          </p:cNvSpPr>
          <p:nvPr>
            <p:ph idx="1"/>
          </p:nvPr>
        </p:nvSpPr>
        <p:spPr/>
        <p:txBody>
          <a:bodyPr/>
          <a:lstStyle/>
          <a:p>
            <a:r>
              <a:rPr lang="en-US" dirty="0" smtClean="0"/>
              <a:t>What could have been done to avoid the hazardous situation?</a:t>
            </a:r>
          </a:p>
          <a:p>
            <a:r>
              <a:rPr lang="en-US" dirty="0" smtClean="0"/>
              <a:t>What possible ways could their lives been saved?</a:t>
            </a:r>
          </a:p>
          <a:p>
            <a:endParaRPr lang="en-US" dirty="0"/>
          </a:p>
        </p:txBody>
      </p:sp>
    </p:spTree>
    <p:extLst>
      <p:ext uri="{BB962C8B-B14F-4D97-AF65-F5344CB8AC3E}">
        <p14:creationId xmlns:p14="http://schemas.microsoft.com/office/powerpoint/2010/main" val="9127664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Fatal Facts: asphyxiation in sewer line manhole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Description of Accident:</a:t>
            </a:r>
          </a:p>
          <a:p>
            <a:r>
              <a:rPr lang="en-US" dirty="0"/>
              <a:t>A construction foreman died from asphyxiation after entering a manhole with an uncontrolled hazardous atmosphere. </a:t>
            </a:r>
            <a:r>
              <a:rPr lang="en-US" dirty="0" smtClean="0"/>
              <a:t> Four </a:t>
            </a:r>
            <a:r>
              <a:rPr lang="en-US" dirty="0"/>
              <a:t>construction workers were working in an inactive sewer system on a jobsite that was unoccupied for over a week. </a:t>
            </a:r>
            <a:r>
              <a:rPr lang="en-US" dirty="0" smtClean="0"/>
              <a:t> A </a:t>
            </a:r>
            <a:r>
              <a:rPr lang="en-US" dirty="0"/>
              <a:t>few minutes after they started working, the crew noticed that the foreman was missing and a manhole cover was removed. </a:t>
            </a:r>
            <a:r>
              <a:rPr lang="en-US" dirty="0" smtClean="0"/>
              <a:t> While </a:t>
            </a:r>
            <a:r>
              <a:rPr lang="en-US" dirty="0"/>
              <a:t>one worker called emergency services, a second worker entered the manhole to assist the foreman and found him unresponsive at the bottom of the 20²/³ ft. </a:t>
            </a:r>
            <a:r>
              <a:rPr lang="en-US" dirty="0" smtClean="0"/>
              <a:t>manhole.  When </a:t>
            </a:r>
            <a:r>
              <a:rPr lang="en-US" dirty="0"/>
              <a:t>the second worker became disoriented inside the manhole, another worker used a fan to blow fresh air into the manhole and the worker was able to climb out. </a:t>
            </a:r>
            <a:r>
              <a:rPr lang="en-US" dirty="0" smtClean="0"/>
              <a:t> The </a:t>
            </a:r>
            <a:r>
              <a:rPr lang="en-US" dirty="0"/>
              <a:t>foreman was retrieved by fire department personnel and was later pronounced dead due to asphyxiation.</a:t>
            </a:r>
          </a:p>
        </p:txBody>
      </p:sp>
      <p:pic>
        <p:nvPicPr>
          <p:cNvPr id="4" name="Picture 3" descr="Diagram showing different parts of a sewer " title="Sewer diagra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986" y="880802"/>
            <a:ext cx="1466850" cy="1638300"/>
          </a:xfrm>
          <a:prstGeom prst="rect">
            <a:avLst/>
          </a:prstGeom>
        </p:spPr>
      </p:pic>
    </p:spTree>
    <p:extLst>
      <p:ext uri="{BB962C8B-B14F-4D97-AF65-F5344CB8AC3E}">
        <p14:creationId xmlns:p14="http://schemas.microsoft.com/office/powerpoint/2010/main" val="2039459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the Causes of incident?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Workers were not trained to recognize confined space hazards and to take appropriate protective measures. </a:t>
            </a:r>
            <a:endParaRPr lang="en-US" dirty="0" smtClean="0"/>
          </a:p>
          <a:p>
            <a:r>
              <a:rPr lang="en-US" dirty="0" smtClean="0"/>
              <a:t>The </a:t>
            </a:r>
            <a:r>
              <a:rPr lang="en-US" dirty="0"/>
              <a:t>atmosphere in the manhole was not assessed to determine if conditions were acceptable before or during entry. </a:t>
            </a:r>
            <a:r>
              <a:rPr lang="en-US" dirty="0" smtClean="0"/>
              <a:t> </a:t>
            </a:r>
          </a:p>
          <a:p>
            <a:r>
              <a:rPr lang="en-US" dirty="0" smtClean="0"/>
              <a:t>Proper </a:t>
            </a:r>
            <a:r>
              <a:rPr lang="en-US" dirty="0"/>
              <a:t>ventilation was not used to control atmospheric hazards in the </a:t>
            </a:r>
            <a:r>
              <a:rPr lang="en-US" dirty="0" smtClean="0"/>
              <a:t>manhole.</a:t>
            </a:r>
          </a:p>
          <a:p>
            <a:r>
              <a:rPr lang="en-US" dirty="0" smtClean="0"/>
              <a:t>Protective </a:t>
            </a:r>
            <a:r>
              <a:rPr lang="en-US" dirty="0"/>
              <a:t>and emergency equipment was not provided at the worksite. </a:t>
            </a:r>
            <a:r>
              <a:rPr lang="en-US" dirty="0" smtClean="0"/>
              <a:t> </a:t>
            </a:r>
          </a:p>
          <a:p>
            <a:r>
              <a:rPr lang="en-US" dirty="0" smtClean="0"/>
              <a:t>An </a:t>
            </a:r>
            <a:r>
              <a:rPr lang="en-US" dirty="0"/>
              <a:t>attendant was not stationed outside the manhole to monitor the situation and call for emergency services.</a:t>
            </a:r>
          </a:p>
        </p:txBody>
      </p:sp>
    </p:spTree>
    <p:extLst>
      <p:ext uri="{BB962C8B-B14F-4D97-AF65-F5344CB8AC3E}">
        <p14:creationId xmlns:p14="http://schemas.microsoft.com/office/powerpoint/2010/main" val="411609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confined spaces do you have in your work environment?</a:t>
            </a:r>
            <a:endParaRPr lang="en-US" dirty="0"/>
          </a:p>
        </p:txBody>
      </p:sp>
      <p:sp>
        <p:nvSpPr>
          <p:cNvPr id="3" name="Content Placeholder 2"/>
          <p:cNvSpPr>
            <a:spLocks noGrp="1"/>
          </p:cNvSpPr>
          <p:nvPr>
            <p:ph idx="1"/>
          </p:nvPr>
        </p:nvSpPr>
        <p:spPr/>
        <p:txBody>
          <a:bodyPr/>
          <a:lstStyle/>
          <a:p>
            <a:r>
              <a:rPr lang="en-US" dirty="0" smtClean="0"/>
              <a:t>Has there ever been an accident in an confined space at your work?</a:t>
            </a:r>
          </a:p>
          <a:p>
            <a:r>
              <a:rPr lang="en-US" dirty="0" smtClean="0"/>
              <a:t>How could accidents been avoided?</a:t>
            </a:r>
          </a:p>
          <a:p>
            <a:r>
              <a:rPr lang="en-US" dirty="0" smtClean="0"/>
              <a:t>What percentage would-be rescuers die trying to perform rescue operations without proper training or procedures?</a:t>
            </a:r>
            <a:endParaRPr lang="en-US" dirty="0"/>
          </a:p>
        </p:txBody>
      </p:sp>
    </p:spTree>
    <p:extLst>
      <p:ext uri="{BB962C8B-B14F-4D97-AF65-F5344CB8AC3E}">
        <p14:creationId xmlns:p14="http://schemas.microsoft.com/office/powerpoint/2010/main" val="1116371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 fined space fatality </a:t>
            </a:r>
            <a:endParaRPr lang="en-US" dirty="0"/>
          </a:p>
        </p:txBody>
      </p:sp>
      <p:sp>
        <p:nvSpPr>
          <p:cNvPr id="3" name="Content Placeholder 2"/>
          <p:cNvSpPr>
            <a:spLocks noGrp="1"/>
          </p:cNvSpPr>
          <p:nvPr>
            <p:ph idx="1"/>
          </p:nvPr>
        </p:nvSpPr>
        <p:spPr/>
        <p:txBody>
          <a:bodyPr>
            <a:normAutofit fontScale="92500"/>
          </a:bodyPr>
          <a:lstStyle/>
          <a:p>
            <a:r>
              <a:rPr lang="en-US" dirty="0">
                <a:effectLst/>
              </a:rPr>
              <a:t>Iowa OSHA also issued 29 serious citations totaling $203,000 to Performance Contractors Inc. in Sergeant Bluff following a fatal incident in March. Inspectors concluded that the company failed to purge, flush and monitor a permitted confined space, exposing a worker to a fatal, oxygen-deficient atmosphere. The company failed to provide air monitoring equipment needed to fully test inside the permitted space, did not provide any rescue equipment or procedures for summoning rescue and emergency services, and failed to ensure that the workers were trained to understand the hazards experienced during confined space entry.</a:t>
            </a:r>
            <a:endParaRPr lang="en-US" dirty="0"/>
          </a:p>
        </p:txBody>
      </p:sp>
    </p:spTree>
    <p:extLst>
      <p:ext uri="{BB962C8B-B14F-4D97-AF65-F5344CB8AC3E}">
        <p14:creationId xmlns:p14="http://schemas.microsoft.com/office/powerpoint/2010/main" val="2307468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Questions?</a:t>
            </a:r>
            <a:endParaRPr lang="en-US" dirty="0"/>
          </a:p>
        </p:txBody>
      </p:sp>
    </p:spTree>
    <p:extLst>
      <p:ext uri="{BB962C8B-B14F-4D97-AF65-F5344CB8AC3E}">
        <p14:creationId xmlns:p14="http://schemas.microsoft.com/office/powerpoint/2010/main" val="22345257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Workers Rights and responsibilities</a:t>
            </a:r>
            <a:endParaRPr lang="en-US" dirty="0"/>
          </a:p>
        </p:txBody>
      </p:sp>
    </p:spTree>
    <p:extLst>
      <p:ext uri="{BB962C8B-B14F-4D97-AF65-F5344CB8AC3E}">
        <p14:creationId xmlns:p14="http://schemas.microsoft.com/office/powerpoint/2010/main" val="18126242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609600"/>
            <a:ext cx="6347713" cy="2012903"/>
          </a:xfrm>
        </p:spPr>
        <p:txBody>
          <a:bodyPr>
            <a:normAutofit fontScale="90000"/>
          </a:bodyPr>
          <a:lstStyle/>
          <a:p>
            <a:pPr algn="ctr">
              <a:defRPr/>
            </a:pPr>
            <a:r>
              <a:rPr lang="en-US" dirty="0" smtClean="0"/>
              <a:t>Employee Rights &amp; </a:t>
            </a:r>
            <a:r>
              <a:rPr lang="en-US" dirty="0"/>
              <a:t>Responsibilities</a:t>
            </a:r>
            <a:br>
              <a:rPr lang="en-US" dirty="0"/>
            </a:br>
            <a:r>
              <a:rPr lang="en-US" dirty="0"/>
              <a:t>Occupational Safety and Health Act of 1970</a:t>
            </a:r>
            <a:endParaRPr lang="en-US" dirty="0">
              <a:solidFill>
                <a:schemeClr val="accent1">
                  <a:satMod val="150000"/>
                </a:schemeClr>
              </a:solidFill>
            </a:endParaRPr>
          </a:p>
        </p:txBody>
      </p:sp>
      <p:sp>
        <p:nvSpPr>
          <p:cNvPr id="44034" name="Content Placeholder 1"/>
          <p:cNvSpPr>
            <a:spLocks noGrp="1"/>
          </p:cNvSpPr>
          <p:nvPr>
            <p:ph idx="1"/>
          </p:nvPr>
        </p:nvSpPr>
        <p:spPr>
          <a:xfrm>
            <a:off x="2133599" y="2622504"/>
            <a:ext cx="6347714" cy="3880773"/>
          </a:xfrm>
        </p:spPr>
        <p:txBody>
          <a:bodyPr>
            <a:normAutofit fontScale="92500" lnSpcReduction="20000"/>
          </a:bodyPr>
          <a:lstStyle/>
          <a:p>
            <a:pPr eaLnBrk="1" hangingPunct="1"/>
            <a:r>
              <a:rPr lang="en-US" dirty="0" smtClean="0"/>
              <a:t>To assure safe and healthful working conditions for working men and women</a:t>
            </a:r>
          </a:p>
          <a:p>
            <a:pPr eaLnBrk="1" hangingPunct="1"/>
            <a:r>
              <a:rPr lang="en-US" dirty="0"/>
              <a:t>B</a:t>
            </a:r>
            <a:r>
              <a:rPr lang="en-US" dirty="0" smtClean="0"/>
              <a:t>y authorizing enforcement of the standards developed under the Act</a:t>
            </a:r>
          </a:p>
          <a:p>
            <a:pPr eaLnBrk="1" hangingPunct="1"/>
            <a:r>
              <a:rPr lang="en-US" dirty="0" smtClean="0"/>
              <a:t>By assisting and encouraging the States in their efforts to assure safe and healthful working conditions</a:t>
            </a:r>
          </a:p>
          <a:p>
            <a:pPr eaLnBrk="1" hangingPunct="1"/>
            <a:r>
              <a:rPr lang="en-US" dirty="0" smtClean="0"/>
              <a:t>By providing for research, information, education, and training in the field of occupational safety and health…</a:t>
            </a:r>
          </a:p>
        </p:txBody>
      </p:sp>
    </p:spTree>
    <p:extLst>
      <p:ext uri="{BB962C8B-B14F-4D97-AF65-F5344CB8AC3E}">
        <p14:creationId xmlns:p14="http://schemas.microsoft.com/office/powerpoint/2010/main" val="36744548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pPr eaLnBrk="1" hangingPunct="1"/>
            <a:r>
              <a:rPr lang="en-US" dirty="0" smtClean="0"/>
              <a:t>You have the right to:</a:t>
            </a:r>
          </a:p>
          <a:p>
            <a:pPr eaLnBrk="1" hangingPunct="1">
              <a:buFont typeface="Wingdings 3" pitchFamily="18" charset="2"/>
              <a:buNone/>
            </a:pPr>
            <a:endParaRPr lang="en-US" dirty="0" smtClean="0"/>
          </a:p>
          <a:p>
            <a:pPr lvl="1" eaLnBrk="1" hangingPunct="1"/>
            <a:r>
              <a:rPr lang="en-US" sz="2200" dirty="0"/>
              <a:t>A safe and healthful workplace </a:t>
            </a:r>
            <a:endParaRPr lang="en-US" sz="2200" b="1" dirty="0"/>
          </a:p>
          <a:p>
            <a:pPr lvl="1" eaLnBrk="1" hangingPunct="1"/>
            <a:r>
              <a:rPr lang="en-US" sz="2200" dirty="0"/>
              <a:t>Know about hazardous chemicals</a:t>
            </a:r>
            <a:endParaRPr lang="en-US" sz="2200" b="1" dirty="0"/>
          </a:p>
          <a:p>
            <a:pPr lvl="1" eaLnBrk="1" hangingPunct="1"/>
            <a:r>
              <a:rPr lang="en-US" sz="2200" dirty="0"/>
              <a:t>Information about injuries and illnesses in your workplace </a:t>
            </a:r>
            <a:endParaRPr lang="en-US" sz="2200" b="1" dirty="0"/>
          </a:p>
          <a:p>
            <a:pPr lvl="1" eaLnBrk="1" hangingPunct="1"/>
            <a:r>
              <a:rPr lang="en-US" sz="2200" dirty="0"/>
              <a:t>Complain or request hazard correction from employer </a:t>
            </a:r>
            <a:endParaRPr lang="en-US" sz="2200" b="1" dirty="0"/>
          </a:p>
          <a:p>
            <a:pPr eaLnBrk="1" hangingPunct="1"/>
            <a:endParaRPr lang="en-US" dirty="0" smtClean="0"/>
          </a:p>
        </p:txBody>
      </p:sp>
      <p:sp>
        <p:nvSpPr>
          <p:cNvPr id="3" name="Title 2"/>
          <p:cNvSpPr>
            <a:spLocks noGrp="1"/>
          </p:cNvSpPr>
          <p:nvPr>
            <p:ph type="title"/>
          </p:nvPr>
        </p:nvSpPr>
        <p:spPr/>
        <p:txBody>
          <a:bodyPr>
            <a:normAutofit/>
          </a:bodyPr>
          <a:lstStyle/>
          <a:p>
            <a:pPr algn="ctr">
              <a:defRPr/>
            </a:pPr>
            <a:r>
              <a:rPr lang="en-US" dirty="0" smtClean="0"/>
              <a:t>Employee Rights &amp; Responsibilities</a:t>
            </a:r>
            <a:endParaRPr lang="en-US" dirty="0">
              <a:solidFill>
                <a:schemeClr val="accent1">
                  <a:satMod val="150000"/>
                </a:schemeClr>
              </a:solidFill>
            </a:endParaRPr>
          </a:p>
        </p:txBody>
      </p:sp>
    </p:spTree>
    <p:extLst>
      <p:ext uri="{BB962C8B-B14F-4D97-AF65-F5344CB8AC3E}">
        <p14:creationId xmlns:p14="http://schemas.microsoft.com/office/powerpoint/2010/main" val="1464850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33400"/>
            <a:ext cx="6716598" cy="1313688"/>
          </a:xfrm>
        </p:spPr>
        <p:txBody>
          <a:bodyPr>
            <a:normAutofit/>
          </a:bodyPr>
          <a:lstStyle/>
          <a:p>
            <a:r>
              <a:rPr lang="en-US" sz="3200" dirty="0"/>
              <a:t>Employee Rights &amp; Responsibilities</a:t>
            </a:r>
            <a:br>
              <a:rPr lang="en-US" sz="3200" dirty="0"/>
            </a:br>
            <a:r>
              <a:rPr lang="en-US" sz="3200" b="1" i="1" dirty="0"/>
              <a:t>You have the right to:</a:t>
            </a:r>
            <a:endParaRPr lang="en-US" sz="3200" dirty="0"/>
          </a:p>
        </p:txBody>
      </p:sp>
      <p:sp>
        <p:nvSpPr>
          <p:cNvPr id="3" name="Content Placeholder 2"/>
          <p:cNvSpPr>
            <a:spLocks noGrp="1"/>
          </p:cNvSpPr>
          <p:nvPr>
            <p:ph idx="1"/>
          </p:nvPr>
        </p:nvSpPr>
        <p:spPr/>
        <p:txBody>
          <a:bodyPr/>
          <a:lstStyle/>
          <a:p>
            <a:r>
              <a:rPr lang="en-US" dirty="0"/>
              <a:t>File a confidential complaint with OSHA to </a:t>
            </a:r>
            <a:r>
              <a:rPr lang="en-US" dirty="0" smtClean="0"/>
              <a:t>have their </a:t>
            </a:r>
            <a:r>
              <a:rPr lang="en-US" dirty="0"/>
              <a:t>workplace inspected.</a:t>
            </a:r>
            <a:endParaRPr lang="en-US" dirty="0" smtClean="0"/>
          </a:p>
          <a:p>
            <a:r>
              <a:rPr lang="en-US" dirty="0" smtClean="0"/>
              <a:t>Receive </a:t>
            </a:r>
            <a:r>
              <a:rPr lang="en-US" dirty="0"/>
              <a:t>information and training about </a:t>
            </a:r>
            <a:r>
              <a:rPr lang="en-US" dirty="0" smtClean="0"/>
              <a:t>hazards, methods </a:t>
            </a:r>
            <a:r>
              <a:rPr lang="en-US" dirty="0"/>
              <a:t>to prevent harm, and the OSHA </a:t>
            </a:r>
            <a:r>
              <a:rPr lang="en-US" dirty="0" smtClean="0"/>
              <a:t>standards that </a:t>
            </a:r>
            <a:r>
              <a:rPr lang="en-US" dirty="0"/>
              <a:t>apply to their workplace. The training must </a:t>
            </a:r>
            <a:r>
              <a:rPr lang="en-US" dirty="0" smtClean="0"/>
              <a:t>be done </a:t>
            </a:r>
            <a:r>
              <a:rPr lang="en-US" dirty="0"/>
              <a:t>in a language and vocabulary workers </a:t>
            </a:r>
            <a:r>
              <a:rPr lang="en-US" dirty="0" smtClean="0"/>
              <a:t>can understand.</a:t>
            </a:r>
          </a:p>
          <a:p>
            <a:r>
              <a:rPr lang="en-US" dirty="0"/>
              <a:t>Get copies of their workplace medical </a:t>
            </a:r>
            <a:r>
              <a:rPr lang="en-US" dirty="0" smtClean="0"/>
              <a:t>records and exposure records.</a:t>
            </a:r>
            <a:endParaRPr lang="en-US" dirty="0"/>
          </a:p>
          <a:p>
            <a:r>
              <a:rPr lang="en-US" b="1" dirty="0"/>
              <a:t> </a:t>
            </a:r>
            <a:r>
              <a:rPr lang="en-US" dirty="0"/>
              <a:t>Participate in an OSHA inspection and speak </a:t>
            </a:r>
            <a:r>
              <a:rPr lang="en-US" dirty="0" smtClean="0"/>
              <a:t>in private </a:t>
            </a:r>
            <a:r>
              <a:rPr lang="en-US" dirty="0"/>
              <a:t>with the inspector.</a:t>
            </a:r>
          </a:p>
        </p:txBody>
      </p:sp>
    </p:spTree>
    <p:extLst>
      <p:ext uri="{BB962C8B-B14F-4D97-AF65-F5344CB8AC3E}">
        <p14:creationId xmlns:p14="http://schemas.microsoft.com/office/powerpoint/2010/main" val="22283554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1" y="304800"/>
            <a:ext cx="6311245" cy="1143000"/>
          </a:xfrm>
        </p:spPr>
        <p:txBody>
          <a:bodyPr>
            <a:normAutofit/>
          </a:bodyPr>
          <a:lstStyle/>
          <a:p>
            <a:pPr algn="ctr">
              <a:defRPr/>
            </a:pPr>
            <a:r>
              <a:rPr lang="en-US" dirty="0"/>
              <a:t>Employee Rights &amp; </a:t>
            </a:r>
            <a:r>
              <a:rPr lang="en-US" dirty="0" smtClean="0"/>
              <a:t>Responsibilities (continued):</a:t>
            </a:r>
            <a:endParaRPr lang="en-US" dirty="0">
              <a:solidFill>
                <a:schemeClr val="accent1">
                  <a:satMod val="150000"/>
                </a:schemeClr>
              </a:solidFill>
            </a:endParaRPr>
          </a:p>
        </p:txBody>
      </p:sp>
      <p:sp>
        <p:nvSpPr>
          <p:cNvPr id="45058" name="Content Placeholder 1"/>
          <p:cNvSpPr>
            <a:spLocks noGrp="1"/>
          </p:cNvSpPr>
          <p:nvPr>
            <p:ph idx="1"/>
          </p:nvPr>
        </p:nvSpPr>
        <p:spPr>
          <a:xfrm>
            <a:off x="1981201" y="2057400"/>
            <a:ext cx="6518635" cy="4389120"/>
          </a:xfrm>
        </p:spPr>
        <p:txBody>
          <a:bodyPr>
            <a:normAutofit/>
          </a:bodyPr>
          <a:lstStyle/>
          <a:p>
            <a:r>
              <a:rPr lang="en-US" dirty="0"/>
              <a:t>File a complaint with OSHA if they have </a:t>
            </a:r>
            <a:r>
              <a:rPr lang="en-US" dirty="0" smtClean="0"/>
              <a:t>been retaliated </a:t>
            </a:r>
            <a:r>
              <a:rPr lang="en-US" dirty="0"/>
              <a:t>or discriminated against by </a:t>
            </a:r>
            <a:r>
              <a:rPr lang="en-US" dirty="0" smtClean="0"/>
              <a:t>their employer </a:t>
            </a:r>
            <a:r>
              <a:rPr lang="en-US" dirty="0"/>
              <a:t>as the result of requesting an </a:t>
            </a:r>
            <a:r>
              <a:rPr lang="en-US" dirty="0" smtClean="0"/>
              <a:t>inspection or </a:t>
            </a:r>
            <a:r>
              <a:rPr lang="en-US" dirty="0"/>
              <a:t>using any of their other rights under the OSH Act</a:t>
            </a:r>
            <a:r>
              <a:rPr lang="en-US" dirty="0" smtClean="0"/>
              <a:t>. </a:t>
            </a:r>
          </a:p>
          <a:p>
            <a:r>
              <a:rPr lang="en-US" dirty="0"/>
              <a:t>File a complaint if punished or </a:t>
            </a:r>
            <a:r>
              <a:rPr lang="en-US" dirty="0" smtClean="0"/>
              <a:t>discriminated against </a:t>
            </a:r>
            <a:r>
              <a:rPr lang="en-US" dirty="0"/>
              <a:t>for acting as a “whistleblower” under </a:t>
            </a:r>
            <a:r>
              <a:rPr lang="en-US" dirty="0" smtClean="0"/>
              <a:t>the additional 21 </a:t>
            </a:r>
            <a:r>
              <a:rPr lang="en-US" dirty="0"/>
              <a:t>federal statutes for which OSHA </a:t>
            </a:r>
            <a:r>
              <a:rPr lang="en-US" dirty="0" smtClean="0"/>
              <a:t>has jurisdiction</a:t>
            </a:r>
            <a:r>
              <a:rPr lang="en-US" dirty="0"/>
              <a:t>.</a:t>
            </a:r>
            <a:endParaRPr lang="en-US" b="1" i="1" dirty="0" smtClean="0"/>
          </a:p>
        </p:txBody>
      </p:sp>
    </p:spTree>
    <p:extLst>
      <p:ext uri="{BB962C8B-B14F-4D97-AF65-F5344CB8AC3E}">
        <p14:creationId xmlns:p14="http://schemas.microsoft.com/office/powerpoint/2010/main" val="1573369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664" y="363717"/>
            <a:ext cx="7093670" cy="856488"/>
          </a:xfrm>
        </p:spPr>
        <p:txBody>
          <a:bodyPr>
            <a:normAutofit fontScale="90000"/>
          </a:bodyPr>
          <a:lstStyle/>
          <a:p>
            <a:pPr algn="ctr"/>
            <a:r>
              <a:rPr lang="en-US" sz="4400" dirty="0"/>
              <a:t>Whistleblower Protection</a:t>
            </a:r>
          </a:p>
        </p:txBody>
      </p:sp>
      <p:sp>
        <p:nvSpPr>
          <p:cNvPr id="3" name="Content Placeholder 2"/>
          <p:cNvSpPr>
            <a:spLocks noGrp="1"/>
          </p:cNvSpPr>
          <p:nvPr>
            <p:ph idx="1"/>
          </p:nvPr>
        </p:nvSpPr>
        <p:spPr>
          <a:xfrm>
            <a:off x="2236510" y="1389889"/>
            <a:ext cx="6461289" cy="5037841"/>
          </a:xfrm>
        </p:spPr>
        <p:txBody>
          <a:bodyPr>
            <a:normAutofit fontScale="85000" lnSpcReduction="10000"/>
          </a:bodyPr>
          <a:lstStyle/>
          <a:p>
            <a:pPr marL="0" indent="0">
              <a:buNone/>
            </a:pPr>
            <a:r>
              <a:rPr lang="en-US" b="1" u="sng" dirty="0" smtClean="0"/>
              <a:t>Whistleblower </a:t>
            </a:r>
            <a:r>
              <a:rPr lang="en-US" b="1" u="sng" dirty="0"/>
              <a:t>Protection Advisory Committee (WPAC) </a:t>
            </a:r>
            <a:r>
              <a:rPr lang="en-US" dirty="0"/>
              <a:t>was established to advise, consult with, and make recommendations to the Secretary of Labor and the Assistant Secretary of Labor for Occupational Safety and Health on ways to improve the fairness, efficiency, effectiveness, and transparency of OSHA's administration of whistleblower protections. In particular, the committee advises OSHA on the development and implementation of improved customer service models, enhancements in the investigative and enforcement process, training, and regulations governing OSHA investigations. In addition, WPAC advises OSHA in cooperative activities with other federal agencies that are responsible for areas covered by the whistleblower protection statutes enforced by OSHA</a:t>
            </a:r>
            <a:r>
              <a:rPr lang="en-US" dirty="0" smtClean="0"/>
              <a:t>.</a:t>
            </a:r>
            <a:endParaRPr lang="en-US" dirty="0"/>
          </a:p>
        </p:txBody>
      </p:sp>
    </p:spTree>
    <p:extLst>
      <p:ext uri="{BB962C8B-B14F-4D97-AF65-F5344CB8AC3E}">
        <p14:creationId xmlns:p14="http://schemas.microsoft.com/office/powerpoint/2010/main" val="18458148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Whistleblower </a:t>
            </a:r>
            <a:r>
              <a:rPr lang="en-US" dirty="0" smtClean="0"/>
              <a:t>Protection (continued)</a:t>
            </a:r>
            <a:endParaRPr lang="en-US" dirty="0"/>
          </a:p>
        </p:txBody>
      </p:sp>
      <p:pic>
        <p:nvPicPr>
          <p:cNvPr id="8" name="Picture 7" descr="Whistleblower web page" title="Whistleblower web pag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43009" y="2029803"/>
            <a:ext cx="7619290" cy="4124304"/>
          </a:xfrm>
          <a:prstGeom prst="rect">
            <a:avLst/>
          </a:prstGeom>
        </p:spPr>
      </p:pic>
    </p:spTree>
    <p:extLst>
      <p:ext uri="{BB962C8B-B14F-4D97-AF65-F5344CB8AC3E}">
        <p14:creationId xmlns:p14="http://schemas.microsoft.com/office/powerpoint/2010/main" val="4996165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defRPr/>
            </a:pPr>
            <a:r>
              <a:rPr lang="en-US" dirty="0"/>
              <a:t>Employee Rights &amp; </a:t>
            </a:r>
            <a:r>
              <a:rPr lang="en-US" dirty="0" smtClean="0"/>
              <a:t>Responsibilities (conclusion)</a:t>
            </a:r>
            <a:endParaRPr lang="en-US" dirty="0">
              <a:solidFill>
                <a:schemeClr val="accent1">
                  <a:satMod val="150000"/>
                </a:schemeClr>
              </a:solidFill>
            </a:endParaRPr>
          </a:p>
        </p:txBody>
      </p:sp>
      <p:sp>
        <p:nvSpPr>
          <p:cNvPr id="35842" name="Content Placeholder 1"/>
          <p:cNvSpPr>
            <a:spLocks noGrp="1"/>
          </p:cNvSpPr>
          <p:nvPr>
            <p:ph idx="1"/>
          </p:nvPr>
        </p:nvSpPr>
        <p:spPr>
          <a:xfrm>
            <a:off x="1981200" y="2209800"/>
            <a:ext cx="6792012" cy="4343400"/>
          </a:xfrm>
        </p:spPr>
        <p:txBody>
          <a:bodyPr rtlCol="0">
            <a:normAutofit/>
          </a:bodyPr>
          <a:lstStyle/>
          <a:p>
            <a:pPr marL="0" indent="0">
              <a:lnSpc>
                <a:spcPct val="150000"/>
              </a:lnSpc>
              <a:buNone/>
            </a:pPr>
            <a:r>
              <a:rPr lang="en-US" dirty="0" smtClean="0"/>
              <a:t>Workers Rights: http</a:t>
            </a:r>
            <a:r>
              <a:rPr lang="en-US" dirty="0"/>
              <a:t>://</a:t>
            </a:r>
            <a:r>
              <a:rPr lang="en-US" dirty="0" smtClean="0"/>
              <a:t>www.osha.gov/Publications/osha3021.pdf </a:t>
            </a:r>
            <a:endParaRPr lang="en-US" dirty="0"/>
          </a:p>
          <a:p>
            <a:pPr marL="804672" lvl="1">
              <a:lnSpc>
                <a:spcPct val="150000"/>
              </a:lnSpc>
              <a:spcBef>
                <a:spcPts val="0"/>
              </a:spcBef>
              <a:defRPr/>
            </a:pPr>
            <a:r>
              <a:rPr lang="en-US" dirty="0" smtClean="0"/>
              <a:t>Compliance Assistance Specialists in the area offices </a:t>
            </a:r>
          </a:p>
          <a:p>
            <a:pPr marL="804672" lvl="1">
              <a:lnSpc>
                <a:spcPct val="150000"/>
              </a:lnSpc>
              <a:spcBef>
                <a:spcPts val="0"/>
              </a:spcBef>
              <a:defRPr/>
            </a:pPr>
            <a:r>
              <a:rPr lang="en-US" dirty="0" smtClean="0"/>
              <a:t>National Institute for Occupational Safety and Health (NIOSH) – OSHA’s sister agency</a:t>
            </a:r>
          </a:p>
          <a:p>
            <a:pPr marL="804672" lvl="1">
              <a:lnSpc>
                <a:spcPct val="150000"/>
              </a:lnSpc>
              <a:spcBef>
                <a:spcPts val="0"/>
              </a:spcBef>
              <a:defRPr/>
            </a:pPr>
            <a:r>
              <a:rPr lang="en-US" dirty="0" smtClean="0"/>
              <a:t>OSHA Training Institute Education Centers</a:t>
            </a:r>
          </a:p>
          <a:p>
            <a:pPr marL="804672" lvl="1">
              <a:lnSpc>
                <a:spcPct val="150000"/>
              </a:lnSpc>
              <a:spcBef>
                <a:spcPts val="0"/>
              </a:spcBef>
              <a:defRPr/>
            </a:pPr>
            <a:r>
              <a:rPr lang="en-US" dirty="0" smtClean="0"/>
              <a:t>Doctors, nurses, other health care providers</a:t>
            </a:r>
          </a:p>
          <a:p>
            <a:pPr marL="804672" lvl="1">
              <a:lnSpc>
                <a:spcPct val="150000"/>
              </a:lnSpc>
              <a:spcBef>
                <a:spcPts val="0"/>
              </a:spcBef>
              <a:defRPr/>
            </a:pPr>
            <a:r>
              <a:rPr lang="en-US" dirty="0" smtClean="0"/>
              <a:t>Other local, community-based resources</a:t>
            </a:r>
          </a:p>
          <a:p>
            <a:pPr marL="438912" indent="-320040">
              <a:spcBef>
                <a:spcPts val="0"/>
              </a:spcBef>
              <a:buFont typeface="Wingdings 2"/>
              <a:buChar char=""/>
              <a:defRPr/>
            </a:pPr>
            <a:endParaRPr lang="en-US" dirty="0" smtClean="0"/>
          </a:p>
        </p:txBody>
      </p:sp>
    </p:spTree>
    <p:extLst>
      <p:ext uri="{BB962C8B-B14F-4D97-AF65-F5344CB8AC3E}">
        <p14:creationId xmlns:p14="http://schemas.microsoft.com/office/powerpoint/2010/main" val="1844933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Confined Space</a:t>
            </a:r>
            <a:endParaRPr lang="en-US" b="1" dirty="0"/>
          </a:p>
        </p:txBody>
      </p:sp>
      <p:sp>
        <p:nvSpPr>
          <p:cNvPr id="3" name="Content Placeholder 2"/>
          <p:cNvSpPr>
            <a:spLocks noGrp="1"/>
          </p:cNvSpPr>
          <p:nvPr>
            <p:ph idx="1"/>
          </p:nvPr>
        </p:nvSpPr>
        <p:spPr/>
        <p:txBody>
          <a:bodyPr/>
          <a:lstStyle/>
          <a:p>
            <a:pPr marL="0" indent="0">
              <a:buNone/>
            </a:pPr>
            <a:r>
              <a:rPr lang="en-US" dirty="0">
                <a:effectLst/>
              </a:rPr>
              <a:t>A confined space </a:t>
            </a:r>
            <a:r>
              <a:rPr lang="en-US" dirty="0" smtClean="0">
                <a:effectLst/>
              </a:rPr>
              <a:t>has:</a:t>
            </a:r>
            <a:endParaRPr lang="en-US" dirty="0">
              <a:effectLst/>
            </a:endParaRPr>
          </a:p>
          <a:p>
            <a:pPr lvl="1"/>
            <a:r>
              <a:rPr lang="en-US" dirty="0">
                <a:effectLst/>
              </a:rPr>
              <a:t>Limited means of </a:t>
            </a:r>
            <a:r>
              <a:rPr lang="en-US" dirty="0" smtClean="0">
                <a:effectLst/>
              </a:rPr>
              <a:t>entry/exit</a:t>
            </a:r>
            <a:r>
              <a:rPr lang="en-US" dirty="0">
                <a:effectLst/>
              </a:rPr>
              <a:t>,</a:t>
            </a:r>
          </a:p>
          <a:p>
            <a:pPr lvl="1"/>
            <a:r>
              <a:rPr lang="en-US" dirty="0">
                <a:effectLst/>
              </a:rPr>
              <a:t>Is large enough for a worker to enter it, and</a:t>
            </a:r>
          </a:p>
          <a:p>
            <a:pPr lvl="1"/>
            <a:r>
              <a:rPr lang="en-US" dirty="0">
                <a:effectLst/>
              </a:rPr>
              <a:t>Is not intended for regular/continuous </a:t>
            </a:r>
            <a:r>
              <a:rPr lang="en-US" dirty="0" smtClean="0">
                <a:effectLst/>
              </a:rPr>
              <a:t>occupancy.</a:t>
            </a:r>
          </a:p>
          <a:p>
            <a:pPr marL="457200" lvl="1" indent="0">
              <a:buNone/>
            </a:pPr>
            <a:endParaRPr lang="en-US" dirty="0">
              <a:effectLst/>
            </a:endParaRPr>
          </a:p>
          <a:p>
            <a:pPr marL="457200" lvl="1" indent="0">
              <a:buNone/>
            </a:pPr>
            <a:r>
              <a:rPr lang="en-US" dirty="0" smtClean="0">
                <a:effectLst/>
              </a:rPr>
              <a:t>Examples </a:t>
            </a:r>
            <a:r>
              <a:rPr lang="en-US" dirty="0">
                <a:effectLst/>
              </a:rPr>
              <a:t>may include sewers, pits, crawl spaces, attics, boilers, and many more.</a:t>
            </a:r>
          </a:p>
        </p:txBody>
      </p:sp>
    </p:spTree>
    <p:extLst>
      <p:ext uri="{BB962C8B-B14F-4D97-AF65-F5344CB8AC3E}">
        <p14:creationId xmlns:p14="http://schemas.microsoft.com/office/powerpoint/2010/main" val="2805063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Permit-required Confined Spaces</a:t>
            </a:r>
            <a:endParaRPr lang="en-US" b="1" dirty="0"/>
          </a:p>
        </p:txBody>
      </p:sp>
      <p:sp>
        <p:nvSpPr>
          <p:cNvPr id="3" name="Content Placeholder 2"/>
          <p:cNvSpPr>
            <a:spLocks noGrp="1"/>
          </p:cNvSpPr>
          <p:nvPr>
            <p:ph idx="1"/>
          </p:nvPr>
        </p:nvSpPr>
        <p:spPr>
          <a:xfrm>
            <a:off x="1141412" y="2097088"/>
            <a:ext cx="9905999" cy="4225653"/>
          </a:xfrm>
        </p:spPr>
        <p:txBody>
          <a:bodyPr>
            <a:normAutofit fontScale="92500"/>
          </a:bodyPr>
          <a:lstStyle/>
          <a:p>
            <a:pPr marL="0" indent="0">
              <a:buNone/>
            </a:pPr>
            <a:r>
              <a:rPr lang="en-US" sz="2800" b="1" dirty="0" smtClean="0">
                <a:effectLst/>
              </a:rPr>
              <a:t>Permit-required </a:t>
            </a:r>
            <a:r>
              <a:rPr lang="en-US" sz="2800" b="1" dirty="0">
                <a:effectLst/>
              </a:rPr>
              <a:t>confined </a:t>
            </a:r>
            <a:r>
              <a:rPr lang="en-US" sz="2800" b="1" dirty="0" smtClean="0">
                <a:effectLst/>
              </a:rPr>
              <a:t>spaces</a:t>
            </a:r>
            <a:r>
              <a:rPr lang="en-US" sz="2800" dirty="0">
                <a:effectLst/>
              </a:rPr>
              <a:t> </a:t>
            </a:r>
            <a:r>
              <a:rPr lang="en-US" sz="2800" dirty="0" smtClean="0">
                <a:effectLst/>
              </a:rPr>
              <a:t>have </a:t>
            </a:r>
            <a:r>
              <a:rPr lang="en-US" sz="2800" dirty="0">
                <a:effectLst/>
              </a:rPr>
              <a:t>one or more of these characteristics</a:t>
            </a:r>
            <a:r>
              <a:rPr lang="en-US" sz="2800" dirty="0" smtClean="0">
                <a:effectLst/>
              </a:rPr>
              <a:t>: </a:t>
            </a:r>
          </a:p>
          <a:p>
            <a:r>
              <a:rPr lang="en-US" dirty="0" smtClean="0">
                <a:effectLst/>
              </a:rPr>
              <a:t>Contains </a:t>
            </a:r>
            <a:r>
              <a:rPr lang="en-US" dirty="0">
                <a:effectLst/>
              </a:rPr>
              <a:t>or has the potential to contain a hazardous </a:t>
            </a:r>
            <a:r>
              <a:rPr lang="en-US" dirty="0" smtClean="0">
                <a:effectLst/>
              </a:rPr>
              <a:t>atmosphere;</a:t>
            </a:r>
          </a:p>
          <a:p>
            <a:r>
              <a:rPr lang="en-US" dirty="0" smtClean="0">
                <a:effectLst/>
              </a:rPr>
              <a:t>Contains </a:t>
            </a:r>
            <a:r>
              <a:rPr lang="en-US" dirty="0">
                <a:effectLst/>
              </a:rPr>
              <a:t>a material with the potential to engulf someone who enters the </a:t>
            </a:r>
            <a:r>
              <a:rPr lang="en-US" dirty="0" smtClean="0">
                <a:effectLst/>
              </a:rPr>
              <a:t>space;</a:t>
            </a:r>
          </a:p>
          <a:p>
            <a:r>
              <a:rPr lang="en-US" dirty="0" smtClean="0">
                <a:effectLst/>
              </a:rPr>
              <a:t>Has </a:t>
            </a:r>
            <a:r>
              <a:rPr lang="en-US" dirty="0">
                <a:effectLst/>
              </a:rPr>
              <a:t>an internal configuration that might cause an entrant to be trapped or asphyxiated by inwardly converging walls or by a floor that slopes downward and tapers to a smaller cross section</a:t>
            </a:r>
            <a:r>
              <a:rPr lang="en-US" dirty="0" smtClean="0">
                <a:effectLst/>
              </a:rPr>
              <a:t>; or</a:t>
            </a:r>
          </a:p>
          <a:p>
            <a:r>
              <a:rPr lang="en-US" dirty="0" smtClean="0">
                <a:effectLst/>
              </a:rPr>
              <a:t>Contains </a:t>
            </a:r>
            <a:r>
              <a:rPr lang="en-US" dirty="0">
                <a:effectLst/>
              </a:rPr>
              <a:t>any other recognized serious safety or health hazards.</a:t>
            </a:r>
          </a:p>
          <a:p>
            <a:endParaRPr lang="en-US" dirty="0"/>
          </a:p>
        </p:txBody>
      </p:sp>
    </p:spTree>
    <p:extLst>
      <p:ext uri="{BB962C8B-B14F-4D97-AF65-F5344CB8AC3E}">
        <p14:creationId xmlns:p14="http://schemas.microsoft.com/office/powerpoint/2010/main" val="659153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smtClean="0"/>
              <a:t>Categorizing Work Space</a:t>
            </a:r>
          </a:p>
        </p:txBody>
      </p:sp>
      <p:sp>
        <p:nvSpPr>
          <p:cNvPr id="8195" name="Rectangle 3" descr="Definition of a confined space" title="Flow chart of confined space"/>
          <p:cNvSpPr>
            <a:spLocks noChangeArrowheads="1"/>
          </p:cNvSpPr>
          <p:nvPr/>
        </p:nvSpPr>
        <p:spPr bwMode="auto">
          <a:xfrm>
            <a:off x="1682750" y="1758950"/>
            <a:ext cx="4483100" cy="1358900"/>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dirty="0"/>
          </a:p>
        </p:txBody>
      </p:sp>
      <p:sp>
        <p:nvSpPr>
          <p:cNvPr id="8196" name="Rectangle 4"/>
          <p:cNvSpPr>
            <a:spLocks noChangeArrowheads="1"/>
          </p:cNvSpPr>
          <p:nvPr/>
        </p:nvSpPr>
        <p:spPr bwMode="auto">
          <a:xfrm>
            <a:off x="1660525" y="1858963"/>
            <a:ext cx="4190956"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dirty="0">
                <a:solidFill>
                  <a:schemeClr val="tx2"/>
                </a:solidFill>
              </a:rPr>
              <a:t>* Space large enough to enter &amp;;</a:t>
            </a:r>
          </a:p>
          <a:p>
            <a:pPr eaLnBrk="0" hangingPunct="0"/>
            <a:r>
              <a:rPr lang="en-US" sz="2000" b="1" dirty="0">
                <a:solidFill>
                  <a:schemeClr val="tx2"/>
                </a:solidFill>
              </a:rPr>
              <a:t>* Limited or Restricted entry or exit &amp;;</a:t>
            </a:r>
          </a:p>
          <a:p>
            <a:pPr eaLnBrk="0" hangingPunct="0"/>
            <a:r>
              <a:rPr lang="en-US" sz="2000" b="1" dirty="0">
                <a:solidFill>
                  <a:schemeClr val="tx2"/>
                </a:solidFill>
              </a:rPr>
              <a:t>* Not designed for continuous worker</a:t>
            </a:r>
          </a:p>
          <a:p>
            <a:pPr eaLnBrk="0" hangingPunct="0"/>
            <a:r>
              <a:rPr lang="en-US" sz="2000" b="1" dirty="0">
                <a:solidFill>
                  <a:schemeClr val="tx2"/>
                </a:solidFill>
              </a:rPr>
              <a:t>   occupancy.</a:t>
            </a:r>
          </a:p>
        </p:txBody>
      </p:sp>
      <p:sp>
        <p:nvSpPr>
          <p:cNvPr id="8197" name="Rectangle 5"/>
          <p:cNvSpPr>
            <a:spLocks noChangeArrowheads="1"/>
          </p:cNvSpPr>
          <p:nvPr/>
        </p:nvSpPr>
        <p:spPr bwMode="auto">
          <a:xfrm>
            <a:off x="6308725" y="1889126"/>
            <a:ext cx="51296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dirty="0"/>
              <a:t>NO</a:t>
            </a:r>
          </a:p>
        </p:txBody>
      </p:sp>
      <p:sp>
        <p:nvSpPr>
          <p:cNvPr id="8198" name="Line 6" descr="Line showing where to move if it is not a confined space. " title="Flow chart of confined space"/>
          <p:cNvSpPr>
            <a:spLocks noChangeShapeType="1"/>
          </p:cNvSpPr>
          <p:nvPr/>
        </p:nvSpPr>
        <p:spPr bwMode="auto">
          <a:xfrm>
            <a:off x="6096000" y="2438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9" name="Rectangle 7" descr="Not a confined Space" title="Flow chart of confined space"/>
          <p:cNvSpPr>
            <a:spLocks noChangeArrowheads="1"/>
          </p:cNvSpPr>
          <p:nvPr/>
        </p:nvSpPr>
        <p:spPr bwMode="auto">
          <a:xfrm>
            <a:off x="7146926" y="2193925"/>
            <a:ext cx="2798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dirty="0"/>
          </a:p>
        </p:txBody>
      </p:sp>
      <p:sp>
        <p:nvSpPr>
          <p:cNvPr id="8200" name="Rectangle 8"/>
          <p:cNvSpPr>
            <a:spLocks noChangeArrowheads="1"/>
          </p:cNvSpPr>
          <p:nvPr/>
        </p:nvSpPr>
        <p:spPr bwMode="auto">
          <a:xfrm>
            <a:off x="7092950" y="2216150"/>
            <a:ext cx="2806700" cy="444500"/>
          </a:xfrm>
          <a:prstGeom prst="rect">
            <a:avLst/>
          </a:prstGeom>
          <a:solidFill>
            <a:schemeClr val="accent1"/>
          </a:solidFill>
          <a:ln w="12700">
            <a:solidFill>
              <a:schemeClr val="tx1"/>
            </a:solidFill>
            <a:miter lim="800000"/>
            <a:headEnd/>
            <a:tailEnd/>
          </a:ln>
        </p:spPr>
        <p:txBody>
          <a:bodyPr wrap="none" lIns="90488" tIns="44450" rIns="90488" bIns="44450" anchor="ctr"/>
          <a:lstStyle/>
          <a:p>
            <a:pPr algn="ctr" eaLnBrk="0" hangingPunct="0"/>
            <a:r>
              <a:rPr lang="en-US" b="1" dirty="0"/>
              <a:t>Not a confined Space</a:t>
            </a:r>
          </a:p>
        </p:txBody>
      </p:sp>
      <p:sp>
        <p:nvSpPr>
          <p:cNvPr id="8201" name="Rectangle 9" descr="Permit required confined Space" title="Flow chart of confined space"/>
          <p:cNvSpPr>
            <a:spLocks noChangeArrowheads="1"/>
          </p:cNvSpPr>
          <p:nvPr/>
        </p:nvSpPr>
        <p:spPr bwMode="auto">
          <a:xfrm>
            <a:off x="1682750" y="3892550"/>
            <a:ext cx="1663700" cy="2882900"/>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dirty="0"/>
          </a:p>
        </p:txBody>
      </p:sp>
      <p:sp>
        <p:nvSpPr>
          <p:cNvPr id="8202" name="Rectangle 10" descr="Non permit required confined space" title="Flow chart of confined space"/>
          <p:cNvSpPr>
            <a:spLocks noChangeArrowheads="1"/>
          </p:cNvSpPr>
          <p:nvPr/>
        </p:nvSpPr>
        <p:spPr bwMode="auto">
          <a:xfrm>
            <a:off x="8769350" y="3968750"/>
            <a:ext cx="1739900" cy="2806700"/>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dirty="0"/>
          </a:p>
        </p:txBody>
      </p:sp>
      <p:sp>
        <p:nvSpPr>
          <p:cNvPr id="8203" name="Rectangle 11" descr="it is a confined space, deturnining ir it is a permitt required. " title="Flow chart of confined space"/>
          <p:cNvSpPr>
            <a:spLocks noChangeArrowheads="1"/>
          </p:cNvSpPr>
          <p:nvPr/>
        </p:nvSpPr>
        <p:spPr bwMode="auto">
          <a:xfrm>
            <a:off x="5187950" y="3282950"/>
            <a:ext cx="2197100" cy="368300"/>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dirty="0"/>
          </a:p>
        </p:txBody>
      </p:sp>
      <p:sp>
        <p:nvSpPr>
          <p:cNvPr id="8204" name="Rectangle 12" descr="does the confined Space have a hazardious atmosphere" title="Flow chart of confined space"/>
          <p:cNvSpPr>
            <a:spLocks noChangeArrowheads="1"/>
          </p:cNvSpPr>
          <p:nvPr/>
        </p:nvSpPr>
        <p:spPr bwMode="auto">
          <a:xfrm>
            <a:off x="4959350" y="4044950"/>
            <a:ext cx="2730500" cy="368300"/>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dirty="0"/>
          </a:p>
        </p:txBody>
      </p:sp>
      <p:sp>
        <p:nvSpPr>
          <p:cNvPr id="8205" name="Rectangle 13" descr="Does the confined space have a        Engulfment Hazard?" title="Flow chart of confined space"/>
          <p:cNvSpPr>
            <a:spLocks noChangeArrowheads="1"/>
          </p:cNvSpPr>
          <p:nvPr/>
        </p:nvSpPr>
        <p:spPr bwMode="auto">
          <a:xfrm>
            <a:off x="4959350" y="4730750"/>
            <a:ext cx="2730500" cy="368300"/>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dirty="0"/>
          </a:p>
        </p:txBody>
      </p:sp>
      <p:sp>
        <p:nvSpPr>
          <p:cNvPr id="8206" name="Rectangle 14" descr="Does the confined space have a Configuration Hazard?" title="Flow chart of confined space"/>
          <p:cNvSpPr>
            <a:spLocks noChangeArrowheads="1"/>
          </p:cNvSpPr>
          <p:nvPr/>
        </p:nvSpPr>
        <p:spPr bwMode="auto">
          <a:xfrm>
            <a:off x="4959350" y="5416550"/>
            <a:ext cx="2730500" cy="368300"/>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dirty="0"/>
          </a:p>
        </p:txBody>
      </p:sp>
      <p:sp>
        <p:nvSpPr>
          <p:cNvPr id="8207" name="Rectangle 15" descr="Does the confined space have any other recognized serious hazard?" title="Flow chart of confined space"/>
          <p:cNvSpPr>
            <a:spLocks noChangeArrowheads="1"/>
          </p:cNvSpPr>
          <p:nvPr/>
        </p:nvSpPr>
        <p:spPr bwMode="auto">
          <a:xfrm>
            <a:off x="4959350" y="6102350"/>
            <a:ext cx="2730500" cy="673100"/>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dirty="0"/>
          </a:p>
        </p:txBody>
      </p:sp>
      <p:sp>
        <p:nvSpPr>
          <p:cNvPr id="8208" name="Line 16" descr="line showing flow if it is a confined space" title="Flow chart of confined space"/>
          <p:cNvSpPr>
            <a:spLocks noChangeShapeType="1"/>
          </p:cNvSpPr>
          <p:nvPr/>
        </p:nvSpPr>
        <p:spPr bwMode="auto">
          <a:xfrm flipH="1">
            <a:off x="3276600" y="3505200"/>
            <a:ext cx="1905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09" name="Line 17" descr="line showing flow if it is a confined space" title="Flow chart of confined space"/>
          <p:cNvSpPr>
            <a:spLocks noChangeShapeType="1"/>
          </p:cNvSpPr>
          <p:nvPr/>
        </p:nvSpPr>
        <p:spPr bwMode="auto">
          <a:xfrm flipV="1">
            <a:off x="3276600" y="3124200"/>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10" name="Rectangle 18"/>
          <p:cNvSpPr>
            <a:spLocks noChangeArrowheads="1"/>
          </p:cNvSpPr>
          <p:nvPr/>
        </p:nvSpPr>
        <p:spPr bwMode="auto">
          <a:xfrm>
            <a:off x="3717925" y="3108326"/>
            <a:ext cx="53861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dirty="0"/>
              <a:t>YES</a:t>
            </a:r>
          </a:p>
        </p:txBody>
      </p:sp>
      <p:sp>
        <p:nvSpPr>
          <p:cNvPr id="8211" name="Rectangle 19"/>
          <p:cNvSpPr>
            <a:spLocks noChangeArrowheads="1"/>
          </p:cNvSpPr>
          <p:nvPr/>
        </p:nvSpPr>
        <p:spPr bwMode="auto">
          <a:xfrm>
            <a:off x="5165725" y="3260726"/>
            <a:ext cx="172964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dirty="0"/>
              <a:t> </a:t>
            </a:r>
            <a:r>
              <a:rPr lang="en-US" b="1" dirty="0"/>
              <a:t>Confined Space</a:t>
            </a:r>
          </a:p>
        </p:txBody>
      </p:sp>
      <p:sp>
        <p:nvSpPr>
          <p:cNvPr id="8212" name="Rectangle 20" descr="Does the confined space have a Hazardous Atmosphere?&#10;" title="Flow chart of confined space"/>
          <p:cNvSpPr>
            <a:spLocks noChangeArrowheads="1"/>
          </p:cNvSpPr>
          <p:nvPr/>
        </p:nvSpPr>
        <p:spPr bwMode="auto">
          <a:xfrm>
            <a:off x="5013325" y="4038601"/>
            <a:ext cx="258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b="1" dirty="0" smtClean="0"/>
              <a:t>Hazardous Atmosphere</a:t>
            </a:r>
            <a:endParaRPr lang="en-US" b="1" dirty="0"/>
          </a:p>
        </p:txBody>
      </p:sp>
      <p:sp>
        <p:nvSpPr>
          <p:cNvPr id="8213" name="Rectangle 21" descr="Does the confined space have a        Engulfment Hazard?&#10;" title="Flow chart of confined space"/>
          <p:cNvSpPr>
            <a:spLocks noChangeArrowheads="1"/>
          </p:cNvSpPr>
          <p:nvPr/>
        </p:nvSpPr>
        <p:spPr bwMode="auto">
          <a:xfrm>
            <a:off x="4860925" y="4708526"/>
            <a:ext cx="292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a:t>       Engulfment Hazard</a:t>
            </a:r>
          </a:p>
        </p:txBody>
      </p:sp>
      <p:sp>
        <p:nvSpPr>
          <p:cNvPr id="8214" name="Rectangle 22" descr="Does the confined space have a Configuration Hazard?&#10;" title="Flow chart of confined space"/>
          <p:cNvSpPr>
            <a:spLocks noChangeArrowheads="1"/>
          </p:cNvSpPr>
          <p:nvPr/>
        </p:nvSpPr>
        <p:spPr bwMode="auto">
          <a:xfrm>
            <a:off x="5089525" y="5440364"/>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dirty="0"/>
              <a:t> </a:t>
            </a:r>
            <a:r>
              <a:rPr lang="en-US" sz="2000" b="1" dirty="0"/>
              <a:t>Configuration Hazard</a:t>
            </a:r>
          </a:p>
        </p:txBody>
      </p:sp>
      <p:sp>
        <p:nvSpPr>
          <p:cNvPr id="8215" name="Rectangle 23" descr="Does the confined space have any other recognized serious hazard&#10; &#10;" title="Flow chart of confined space"/>
          <p:cNvSpPr>
            <a:spLocks noChangeArrowheads="1"/>
          </p:cNvSpPr>
          <p:nvPr/>
        </p:nvSpPr>
        <p:spPr bwMode="auto">
          <a:xfrm>
            <a:off x="5089526" y="6049964"/>
            <a:ext cx="270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dirty="0"/>
              <a:t>   </a:t>
            </a:r>
            <a:r>
              <a:rPr lang="en-US" sz="2000" b="1" dirty="0"/>
              <a:t>Any other recognized</a:t>
            </a:r>
          </a:p>
          <a:p>
            <a:pPr eaLnBrk="0" hangingPunct="0"/>
            <a:r>
              <a:rPr lang="en-US" sz="2000" b="1" dirty="0"/>
              <a:t>      serious hazard</a:t>
            </a:r>
          </a:p>
        </p:txBody>
      </p:sp>
      <p:sp>
        <p:nvSpPr>
          <p:cNvPr id="8216" name="Rectangle 24"/>
          <p:cNvSpPr>
            <a:spLocks noChangeArrowheads="1"/>
          </p:cNvSpPr>
          <p:nvPr/>
        </p:nvSpPr>
        <p:spPr bwMode="auto">
          <a:xfrm>
            <a:off x="1736726" y="3946526"/>
            <a:ext cx="1168591" cy="20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dirty="0"/>
              <a:t>  Permit- </a:t>
            </a:r>
          </a:p>
          <a:p>
            <a:pPr eaLnBrk="0" hangingPunct="0"/>
            <a:endParaRPr lang="en-US" b="1" dirty="0"/>
          </a:p>
          <a:p>
            <a:pPr eaLnBrk="0" hangingPunct="0"/>
            <a:r>
              <a:rPr lang="en-US" b="1" dirty="0"/>
              <a:t> Required </a:t>
            </a:r>
          </a:p>
          <a:p>
            <a:pPr eaLnBrk="0" hangingPunct="0"/>
            <a:endParaRPr lang="en-US" b="1" dirty="0"/>
          </a:p>
          <a:p>
            <a:pPr eaLnBrk="0" hangingPunct="0"/>
            <a:r>
              <a:rPr lang="en-US" b="1" dirty="0"/>
              <a:t> Confined </a:t>
            </a:r>
          </a:p>
          <a:p>
            <a:pPr eaLnBrk="0" hangingPunct="0"/>
            <a:endParaRPr lang="en-US" b="1" dirty="0"/>
          </a:p>
          <a:p>
            <a:pPr eaLnBrk="0" hangingPunct="0"/>
            <a:r>
              <a:rPr lang="en-US" b="1" dirty="0"/>
              <a:t>    Space</a:t>
            </a:r>
          </a:p>
        </p:txBody>
      </p:sp>
      <p:sp>
        <p:nvSpPr>
          <p:cNvPr id="8217" name="Rectangle 25"/>
          <p:cNvSpPr>
            <a:spLocks noChangeArrowheads="1"/>
          </p:cNvSpPr>
          <p:nvPr/>
        </p:nvSpPr>
        <p:spPr bwMode="auto">
          <a:xfrm>
            <a:off x="8899525" y="4022726"/>
            <a:ext cx="1216040" cy="20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dirty="0"/>
              <a:t>     Non</a:t>
            </a:r>
          </a:p>
          <a:p>
            <a:pPr eaLnBrk="0" hangingPunct="0"/>
            <a:endParaRPr lang="en-US" b="1" dirty="0"/>
          </a:p>
          <a:p>
            <a:pPr eaLnBrk="0" hangingPunct="0"/>
            <a:r>
              <a:rPr lang="en-US" b="1" dirty="0"/>
              <a:t>   Permit </a:t>
            </a:r>
          </a:p>
          <a:p>
            <a:pPr eaLnBrk="0" hangingPunct="0"/>
            <a:endParaRPr lang="en-US" b="1" dirty="0"/>
          </a:p>
          <a:p>
            <a:pPr eaLnBrk="0" hangingPunct="0"/>
            <a:r>
              <a:rPr lang="en-US" b="1" dirty="0"/>
              <a:t>  Required </a:t>
            </a:r>
          </a:p>
          <a:p>
            <a:pPr eaLnBrk="0" hangingPunct="0"/>
            <a:endParaRPr lang="en-US" b="1" dirty="0"/>
          </a:p>
          <a:p>
            <a:pPr eaLnBrk="0" hangingPunct="0"/>
            <a:r>
              <a:rPr lang="en-US" b="1" dirty="0"/>
              <a:t>    Space</a:t>
            </a:r>
          </a:p>
        </p:txBody>
      </p:sp>
      <p:sp>
        <p:nvSpPr>
          <p:cNvPr id="8218" name="Line 26" descr="line showing flow if it is a confined space"/>
          <p:cNvSpPr>
            <a:spLocks noChangeShapeType="1"/>
          </p:cNvSpPr>
          <p:nvPr/>
        </p:nvSpPr>
        <p:spPr bwMode="auto">
          <a:xfrm>
            <a:off x="6248400" y="3657600"/>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19" name="Line 27" descr="line showing flow if it is a confined space that is permit required" title="Flow chart of confined space"/>
          <p:cNvSpPr>
            <a:spLocks noChangeShapeType="1"/>
          </p:cNvSpPr>
          <p:nvPr/>
        </p:nvSpPr>
        <p:spPr bwMode="auto">
          <a:xfrm flipH="1">
            <a:off x="4572000" y="4267200"/>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20" name="Line 28" descr="line showing flow if it is a confined space not permit required" title="Flow chart of confined space"/>
          <p:cNvSpPr>
            <a:spLocks noChangeShapeType="1"/>
          </p:cNvSpPr>
          <p:nvPr/>
        </p:nvSpPr>
        <p:spPr bwMode="auto">
          <a:xfrm>
            <a:off x="7696200" y="4267200"/>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21" name="Line 29" descr="line showing flow if it is a confined space not permit required" title="Flow chart of confined space"/>
          <p:cNvSpPr>
            <a:spLocks noChangeShapeType="1"/>
          </p:cNvSpPr>
          <p:nvPr/>
        </p:nvSpPr>
        <p:spPr bwMode="auto">
          <a:xfrm>
            <a:off x="8077200" y="4267200"/>
            <a:ext cx="0" cy="213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22" name="Line 30" descr="line showing flow if it is a confined space that is permit required" title="Flow chart of confined space"/>
          <p:cNvSpPr>
            <a:spLocks noChangeShapeType="1"/>
          </p:cNvSpPr>
          <p:nvPr/>
        </p:nvSpPr>
        <p:spPr bwMode="auto">
          <a:xfrm>
            <a:off x="4572000" y="4267200"/>
            <a:ext cx="0" cy="2057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23" name="Line 31" descr="line showing flow if it is a confined space that is permit required" title="Flow chart of confined space"/>
          <p:cNvSpPr>
            <a:spLocks noChangeShapeType="1"/>
          </p:cNvSpPr>
          <p:nvPr/>
        </p:nvSpPr>
        <p:spPr bwMode="auto">
          <a:xfrm flipH="1">
            <a:off x="4572000" y="4876800"/>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24" name="Line 32" descr="line showing flow if it is a confined space not permit required" title="Flow chart of confined space"/>
          <p:cNvSpPr>
            <a:spLocks noChangeShapeType="1"/>
          </p:cNvSpPr>
          <p:nvPr/>
        </p:nvSpPr>
        <p:spPr bwMode="auto">
          <a:xfrm>
            <a:off x="7696200" y="4953000"/>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25" name="Line 33" descr="line showing flow if it is a confined space not permit required" title="Flow chart of confined space"/>
          <p:cNvSpPr>
            <a:spLocks noChangeShapeType="1"/>
          </p:cNvSpPr>
          <p:nvPr/>
        </p:nvSpPr>
        <p:spPr bwMode="auto">
          <a:xfrm>
            <a:off x="7696200" y="5638800"/>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26" name="Line 34" descr="line showing flow if it is a confined space that is permit required" title="Flow chart of confined space"/>
          <p:cNvSpPr>
            <a:spLocks noChangeShapeType="1"/>
          </p:cNvSpPr>
          <p:nvPr/>
        </p:nvSpPr>
        <p:spPr bwMode="auto">
          <a:xfrm flipH="1">
            <a:off x="4572000" y="5638800"/>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27" name="Line 35" descr="line showing flow if it is a confined space that is permit required" title="Flow chart of confined space"/>
          <p:cNvSpPr>
            <a:spLocks noChangeShapeType="1"/>
          </p:cNvSpPr>
          <p:nvPr/>
        </p:nvSpPr>
        <p:spPr bwMode="auto">
          <a:xfrm>
            <a:off x="4572000" y="6324600"/>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28" name="Line 36" descr="line showing flow if it is a confined space not permit required" title="Flow chart of confined space"/>
          <p:cNvSpPr>
            <a:spLocks noChangeShapeType="1"/>
          </p:cNvSpPr>
          <p:nvPr/>
        </p:nvSpPr>
        <p:spPr bwMode="auto">
          <a:xfrm flipH="1">
            <a:off x="7696200" y="6400800"/>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29" name="Line 37" descr="line showing flow if it is a confined space not permit required" title="Flow chart of confined space"/>
          <p:cNvSpPr>
            <a:spLocks noChangeShapeType="1"/>
          </p:cNvSpPr>
          <p:nvPr/>
        </p:nvSpPr>
        <p:spPr bwMode="auto">
          <a:xfrm>
            <a:off x="8077200" y="5257800"/>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30" name="Line 38" descr="line showing flow if it is a confined space that is permit required" title="Flow chart of confined space"/>
          <p:cNvSpPr>
            <a:spLocks noChangeShapeType="1"/>
          </p:cNvSpPr>
          <p:nvPr/>
        </p:nvSpPr>
        <p:spPr bwMode="auto">
          <a:xfrm flipH="1">
            <a:off x="3352800" y="5257800"/>
            <a:ext cx="1219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31" name="Rectangle 39"/>
          <p:cNvSpPr>
            <a:spLocks noChangeArrowheads="1"/>
          </p:cNvSpPr>
          <p:nvPr/>
        </p:nvSpPr>
        <p:spPr bwMode="auto">
          <a:xfrm>
            <a:off x="3489325" y="4784726"/>
            <a:ext cx="53861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dirty="0"/>
              <a:t>YES</a:t>
            </a:r>
          </a:p>
        </p:txBody>
      </p:sp>
      <p:sp>
        <p:nvSpPr>
          <p:cNvPr id="8232" name="Rectangle 40"/>
          <p:cNvSpPr>
            <a:spLocks noChangeArrowheads="1"/>
          </p:cNvSpPr>
          <p:nvPr/>
        </p:nvSpPr>
        <p:spPr bwMode="auto">
          <a:xfrm>
            <a:off x="8137525" y="4784726"/>
            <a:ext cx="51296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dirty="0"/>
              <a:t>NO</a:t>
            </a:r>
          </a:p>
        </p:txBody>
      </p:sp>
      <p:sp>
        <p:nvSpPr>
          <p:cNvPr id="8233" name="Rectangle 41"/>
          <p:cNvSpPr>
            <a:spLocks noChangeArrowheads="1"/>
          </p:cNvSpPr>
          <p:nvPr/>
        </p:nvSpPr>
        <p:spPr bwMode="auto">
          <a:xfrm>
            <a:off x="6003925" y="4403726"/>
            <a:ext cx="78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a:t>Or</a:t>
            </a:r>
          </a:p>
        </p:txBody>
      </p:sp>
      <p:sp>
        <p:nvSpPr>
          <p:cNvPr id="8234" name="Rectangle 42"/>
          <p:cNvSpPr>
            <a:spLocks noChangeArrowheads="1"/>
          </p:cNvSpPr>
          <p:nvPr/>
        </p:nvSpPr>
        <p:spPr bwMode="auto">
          <a:xfrm>
            <a:off x="6003925" y="5105401"/>
            <a:ext cx="78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a:t>Or</a:t>
            </a:r>
          </a:p>
        </p:txBody>
      </p:sp>
      <p:sp>
        <p:nvSpPr>
          <p:cNvPr id="8235" name="Rectangle 43"/>
          <p:cNvSpPr>
            <a:spLocks noChangeArrowheads="1"/>
          </p:cNvSpPr>
          <p:nvPr/>
        </p:nvSpPr>
        <p:spPr bwMode="auto">
          <a:xfrm>
            <a:off x="6003925" y="5745164"/>
            <a:ext cx="45204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dirty="0"/>
              <a:t>Or</a:t>
            </a:r>
          </a:p>
        </p:txBody>
      </p:sp>
      <p:pic>
        <p:nvPicPr>
          <p:cNvPr id="44" name="Content Placeholder 3" descr="Danger confined space Sign, do not enter" title="Danger confined space sig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73315" y="198043"/>
            <a:ext cx="2356022" cy="1817918"/>
          </a:xfrm>
          <a:prstGeom prst="rect">
            <a:avLst/>
          </a:prstGeom>
        </p:spPr>
      </p:pic>
    </p:spTree>
    <p:extLst>
      <p:ext uri="{BB962C8B-B14F-4D97-AF65-F5344CB8AC3E}">
        <p14:creationId xmlns:p14="http://schemas.microsoft.com/office/powerpoint/2010/main" val="357679912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Definitions</a:t>
            </a:r>
            <a:endParaRPr lang="en-US" dirty="0"/>
          </a:p>
        </p:txBody>
      </p:sp>
      <p:sp>
        <p:nvSpPr>
          <p:cNvPr id="6" name="Content Placeholder 5"/>
          <p:cNvSpPr>
            <a:spLocks noGrp="1"/>
          </p:cNvSpPr>
          <p:nvPr>
            <p:ph idx="1"/>
          </p:nvPr>
        </p:nvSpPr>
        <p:spPr>
          <a:xfrm>
            <a:off x="1141412" y="2097087"/>
            <a:ext cx="9905999" cy="4549039"/>
          </a:xfrm>
        </p:spPr>
        <p:txBody>
          <a:bodyPr>
            <a:normAutofit fontScale="85000" lnSpcReduction="20000"/>
          </a:bodyPr>
          <a:lstStyle/>
          <a:p>
            <a:r>
              <a:rPr lang="en-US" sz="2800" u="sng" dirty="0" smtClean="0"/>
              <a:t>Barrier:</a:t>
            </a:r>
            <a:r>
              <a:rPr lang="en-US" sz="2800" dirty="0" smtClean="0"/>
              <a:t> </a:t>
            </a:r>
            <a:r>
              <a:rPr lang="en-US" dirty="0"/>
              <a:t>means a physical obstruction that blocks or limits </a:t>
            </a:r>
            <a:r>
              <a:rPr lang="en-US" dirty="0" smtClean="0"/>
              <a:t>access.</a:t>
            </a:r>
          </a:p>
          <a:p>
            <a:r>
              <a:rPr lang="en-US" sz="2800" u="sng" dirty="0"/>
              <a:t>Competent P</a:t>
            </a:r>
            <a:r>
              <a:rPr lang="en-US" sz="2800" u="sng" dirty="0" smtClean="0"/>
              <a:t>erson:</a:t>
            </a:r>
            <a:r>
              <a:rPr lang="en-US" sz="2800" dirty="0" smtClean="0"/>
              <a:t> </a:t>
            </a:r>
            <a:r>
              <a:rPr lang="en-US" dirty="0" smtClean="0"/>
              <a:t>means </a:t>
            </a:r>
            <a:r>
              <a:rPr lang="en-US" dirty="0"/>
              <a:t>one who is capable of identifying existing and predictable hazards in the surroundings or working conditions which are unsanitary, hazardous, or dangerous to employees, and who has the authorization to take prompt corrective measures to eliminate them. </a:t>
            </a:r>
            <a:endParaRPr lang="en-US" dirty="0" smtClean="0"/>
          </a:p>
          <a:p>
            <a:r>
              <a:rPr lang="en-US" sz="2800" u="sng" dirty="0" smtClean="0"/>
              <a:t>Control:</a:t>
            </a:r>
            <a:r>
              <a:rPr lang="en-US" sz="2800" dirty="0" smtClean="0"/>
              <a:t> </a:t>
            </a:r>
            <a:r>
              <a:rPr lang="en-US" dirty="0"/>
              <a:t>means the action taken to reduce the level of any hazard inside a confined space using engineering methods (for example, by ventilation), and then using these methods to maintain the reduced hazard level. Control also refers to the engineering methods used for this purpose. Personal protective equipment is not a control. </a:t>
            </a:r>
          </a:p>
          <a:p>
            <a:r>
              <a:rPr lang="en-US" sz="2800" u="sng" dirty="0" smtClean="0"/>
              <a:t>Controlling Contractor:</a:t>
            </a:r>
            <a:r>
              <a:rPr lang="en-US" sz="2800" dirty="0" smtClean="0"/>
              <a:t> </a:t>
            </a:r>
            <a:r>
              <a:rPr lang="en-US" dirty="0" smtClean="0"/>
              <a:t>is </a:t>
            </a:r>
            <a:r>
              <a:rPr lang="en-US" dirty="0"/>
              <a:t>the employer that has overall responsibility for construction at the worksite. Note. If the controlling contractor owns or manages the property, then it is both a controlling employer and a host </a:t>
            </a:r>
            <a:r>
              <a:rPr lang="en-US" dirty="0" smtClean="0"/>
              <a:t>employer.</a:t>
            </a:r>
            <a:endParaRPr lang="en-US" dirty="0"/>
          </a:p>
        </p:txBody>
      </p:sp>
    </p:spTree>
    <p:extLst>
      <p:ext uri="{BB962C8B-B14F-4D97-AF65-F5344CB8AC3E}">
        <p14:creationId xmlns:p14="http://schemas.microsoft.com/office/powerpoint/2010/main" val="33219248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0</TotalTime>
  <Words>4510</Words>
  <Application>Microsoft Office PowerPoint</Application>
  <PresentationFormat>Custom</PresentationFormat>
  <Paragraphs>526</Paragraphs>
  <Slides>59</Slides>
  <Notes>52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Circuit</vt:lpstr>
      <vt:lpstr>Confined Spaces in Construction</vt:lpstr>
      <vt:lpstr>Objectives</vt:lpstr>
      <vt:lpstr>Objectives (continued)</vt:lpstr>
      <vt:lpstr>Confined Space Fatality </vt:lpstr>
      <vt:lpstr>What confined spaces do you have in your work environment?</vt:lpstr>
      <vt:lpstr>Confined Space</vt:lpstr>
      <vt:lpstr>Permit-required Confined Spaces</vt:lpstr>
      <vt:lpstr>Categorizing Work Space</vt:lpstr>
      <vt:lpstr>Definitions</vt:lpstr>
      <vt:lpstr>Definitions (continued)</vt:lpstr>
      <vt:lpstr>Flow chart of responsibilities </vt:lpstr>
      <vt:lpstr>Definitions (conclusion)</vt:lpstr>
      <vt:lpstr>5 Key Differences Construction confined Space:</vt:lpstr>
      <vt:lpstr>5 Key Differences Construction confined Space (continued):</vt:lpstr>
      <vt:lpstr>Fatality/Injury Reports</vt:lpstr>
      <vt:lpstr>Components of a confined space plan</vt:lpstr>
      <vt:lpstr>Training</vt:lpstr>
      <vt:lpstr>Attendant</vt:lpstr>
      <vt:lpstr>Attendant Continued</vt:lpstr>
      <vt:lpstr>Entrant</vt:lpstr>
      <vt:lpstr>Supervisor</vt:lpstr>
      <vt:lpstr>Controlling Contractor</vt:lpstr>
      <vt:lpstr>Host Employer</vt:lpstr>
      <vt:lpstr>Entry Permit Systems</vt:lpstr>
      <vt:lpstr>Entry Permit Requirements</vt:lpstr>
      <vt:lpstr>CSB- Confined Space https://youtu.be/f2ItJe2Incs </vt:lpstr>
      <vt:lpstr>Hazards in confined space</vt:lpstr>
      <vt:lpstr>Hazards in confined space (continued)</vt:lpstr>
      <vt:lpstr>Hazards in confined space (conclusion)</vt:lpstr>
      <vt:lpstr>Oxygen Deficient atmosphere</vt:lpstr>
      <vt:lpstr>Oxygen Enriched</vt:lpstr>
      <vt:lpstr>Flammable Atmosphere</vt:lpstr>
      <vt:lpstr>Toxic Atmospheres</vt:lpstr>
      <vt:lpstr>Carbon Monoxide </vt:lpstr>
      <vt:lpstr>Temperature Extremes</vt:lpstr>
      <vt:lpstr>Engulfment Hazards</vt:lpstr>
      <vt:lpstr>Other Hazards</vt:lpstr>
      <vt:lpstr>Lockout Tag out</vt:lpstr>
      <vt:lpstr>Lockout tag out (continued)</vt:lpstr>
      <vt:lpstr>Testing the atmosphere</vt:lpstr>
      <vt:lpstr>Ventilation</vt:lpstr>
      <vt:lpstr>Ventilation (continued)</vt:lpstr>
      <vt:lpstr>Standby / Rescue</vt:lpstr>
      <vt:lpstr>Rescue</vt:lpstr>
      <vt:lpstr>Rescue continued</vt:lpstr>
      <vt:lpstr>CSB- No Escape https://youtu.be/BeaX0IRjyd8 </vt:lpstr>
      <vt:lpstr>Video Review</vt:lpstr>
      <vt:lpstr>Fatal Facts: asphyxiation in sewer line manhole</vt:lpstr>
      <vt:lpstr>What were the Causes of incident?</vt:lpstr>
      <vt:lpstr>Con fined space fatality </vt:lpstr>
      <vt:lpstr>Questions?</vt:lpstr>
      <vt:lpstr>Workers Rights and responsibilities</vt:lpstr>
      <vt:lpstr>Employee Rights &amp; Responsibilities Occupational Safety and Health Act of 1970</vt:lpstr>
      <vt:lpstr>Employee Rights &amp; Responsibilities</vt:lpstr>
      <vt:lpstr>Employee Rights &amp; Responsibilities You have the right to:</vt:lpstr>
      <vt:lpstr>Employee Rights &amp; Responsibilities (continued):</vt:lpstr>
      <vt:lpstr>Whistleblower Protection</vt:lpstr>
      <vt:lpstr>Whistleblower Protection (continued)</vt:lpstr>
      <vt:lpstr>Employee Rights &amp; Responsibilities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2018-06-13T16:08:11Z</dcterms:created>
  <dcterms:modified xsi:type="dcterms:W3CDTF">2018-06-14T15:46:17Z</dcterms:modified>
</cp:coreProperties>
</file>