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notesMasterIdLst>
    <p:notesMasterId r:id="rId53"/>
  </p:notesMasterIdLst>
  <p:sldIdLst>
    <p:sldId id="256" r:id="rId2"/>
    <p:sldId id="257" r:id="rId3"/>
    <p:sldId id="278" r:id="rId4"/>
    <p:sldId id="283" r:id="rId5"/>
    <p:sldId id="297" r:id="rId6"/>
    <p:sldId id="298" r:id="rId7"/>
    <p:sldId id="262" r:id="rId8"/>
    <p:sldId id="263" r:id="rId9"/>
    <p:sldId id="258" r:id="rId10"/>
    <p:sldId id="259" r:id="rId11"/>
    <p:sldId id="260" r:id="rId12"/>
    <p:sldId id="265" r:id="rId13"/>
    <p:sldId id="279" r:id="rId14"/>
    <p:sldId id="268" r:id="rId15"/>
    <p:sldId id="272" r:id="rId16"/>
    <p:sldId id="273" r:id="rId17"/>
    <p:sldId id="276" r:id="rId18"/>
    <p:sldId id="269" r:id="rId19"/>
    <p:sldId id="310" r:id="rId20"/>
    <p:sldId id="299" r:id="rId21"/>
    <p:sldId id="267" r:id="rId22"/>
    <p:sldId id="277" r:id="rId23"/>
    <p:sldId id="284" r:id="rId24"/>
    <p:sldId id="291" r:id="rId25"/>
    <p:sldId id="280" r:id="rId26"/>
    <p:sldId id="270" r:id="rId27"/>
    <p:sldId id="264" r:id="rId28"/>
    <p:sldId id="271" r:id="rId29"/>
    <p:sldId id="266" r:id="rId30"/>
    <p:sldId id="274" r:id="rId31"/>
    <p:sldId id="275" r:id="rId32"/>
    <p:sldId id="285" r:id="rId33"/>
    <p:sldId id="281" r:id="rId34"/>
    <p:sldId id="286" r:id="rId35"/>
    <p:sldId id="287" r:id="rId36"/>
    <p:sldId id="288" r:id="rId37"/>
    <p:sldId id="282" r:id="rId38"/>
    <p:sldId id="289" r:id="rId39"/>
    <p:sldId id="290" r:id="rId40"/>
    <p:sldId id="292" r:id="rId41"/>
    <p:sldId id="296" r:id="rId42"/>
    <p:sldId id="309" r:id="rId43"/>
    <p:sldId id="300" r:id="rId44"/>
    <p:sldId id="301" r:id="rId45"/>
    <p:sldId id="302" r:id="rId46"/>
    <p:sldId id="303" r:id="rId47"/>
    <p:sldId id="304" r:id="rId48"/>
    <p:sldId id="305" r:id="rId49"/>
    <p:sldId id="306" r:id="rId50"/>
    <p:sldId id="307" r:id="rId51"/>
    <p:sldId id="30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0000" autoAdjust="0"/>
    <p:restoredTop sz="79954" autoAdjust="0"/>
  </p:normalViewPr>
  <p:slideViewPr>
    <p:cSldViewPr snapToGrid="0">
      <p:cViewPr>
        <p:scale>
          <a:sx n="68" d="100"/>
          <a:sy n="68" d="100"/>
        </p:scale>
        <p:origin x="-1925" y="-6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CEC3D-69AA-4B72-A961-3E255FD4AF3C}" type="datetimeFigureOut">
              <a:rPr lang="en-US" smtClean="0"/>
              <a:t>6/14/2018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2B0AE-0988-4111-B20A-8BB2ABC4F3B8}" type="slidenum">
              <a:rPr lang="en-US" smtClean="0"/>
              <a:t>‹#›</a:t>
            </a:fld>
            <a:endParaRPr lang="en-US"/>
          </a:p>
        </p:txBody>
      </p:sp>
    </p:spTree>
    <p:extLst>
      <p:ext uri="{BB962C8B-B14F-4D97-AF65-F5344CB8AC3E}">
        <p14:creationId xmlns:p14="http://schemas.microsoft.com/office/powerpoint/2010/main" val="290081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https://www.osha.gov/confinedspaces/faq.html; 29 CFR 1910.146 and 1926.1202</a:t>
            </a:r>
          </a:p>
          <a:p>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3</a:t>
            </a:fld>
            <a:endParaRPr lang="en-US"/>
          </a:p>
        </p:txBody>
      </p:sp>
    </p:spTree>
    <p:extLst>
      <p:ext uri="{BB962C8B-B14F-4D97-AF65-F5344CB8AC3E}">
        <p14:creationId xmlns:p14="http://schemas.microsoft.com/office/powerpoint/2010/main" val="2320683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Source:</a:t>
            </a:r>
          </a:p>
          <a:p>
            <a:pPr marL="171450" indent="-171450">
              <a:buFont typeface="Arial" panose="020B0604020202020204" pitchFamily="34" charset="0"/>
              <a:buChar char="•"/>
            </a:pPr>
            <a:r>
              <a:rPr lang="en-US" dirty="0" smtClean="0"/>
              <a:t> </a:t>
            </a:r>
            <a:r>
              <a:rPr lang="en-US" sz="1200" b="0" i="0" kern="1200" dirty="0" smtClean="0">
                <a:solidFill>
                  <a:schemeClr val="tx1"/>
                </a:solidFill>
                <a:effectLst/>
                <a:latin typeface="+mn-lt"/>
                <a:ea typeface="+mn-ea"/>
                <a:cs typeface="+mn-cs"/>
              </a:rPr>
              <a:t>www.oshainfo.gatech.edu/ppt/</a:t>
            </a:r>
            <a:r>
              <a:rPr lang="en-US" sz="1200" b="1" i="0" kern="1200" dirty="0" smtClean="0">
                <a:solidFill>
                  <a:schemeClr val="tx1"/>
                </a:solidFill>
                <a:effectLst/>
                <a:latin typeface="+mn-lt"/>
                <a:ea typeface="+mn-ea"/>
                <a:cs typeface="+mn-cs"/>
              </a:rPr>
              <a:t>confined</a:t>
            </a:r>
            <a:r>
              <a:rPr lang="en-US" sz="1200" b="0" i="0" kern="1200" dirty="0" smtClean="0">
                <a:solidFill>
                  <a:schemeClr val="tx1"/>
                </a:solidFill>
                <a:effectLst/>
                <a:latin typeface="+mn-lt"/>
                <a:ea typeface="+mn-ea"/>
                <a:cs typeface="+mn-cs"/>
              </a:rPr>
              <a:t>-gi.ppt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"Handbook of Chemical Hazard Analysis Procedures" by Federal Emergency Management Agency (FEMA), U.S. Department of Transportation (DOT), U.S. Environmental Protection Agency (EPA)</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http://www.firehouse.com/article/10574881/the-rest-of-the-story-calculating-vapor-density</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18</a:t>
            </a:fld>
            <a:endParaRPr lang="en-US"/>
          </a:p>
        </p:txBody>
      </p:sp>
    </p:spTree>
    <p:extLst>
      <p:ext uri="{BB962C8B-B14F-4D97-AF65-F5344CB8AC3E}">
        <p14:creationId xmlns:p14="http://schemas.microsoft.com/office/powerpoint/2010/main" val="168645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https://www.youtube.com/watch?v=SuC4aurqkm8</a:t>
            </a:r>
          </a:p>
          <a:p>
            <a:r>
              <a:rPr lang="en-US" dirty="0" smtClean="0"/>
              <a:t>Work safe BC</a:t>
            </a:r>
          </a:p>
          <a:p>
            <a:endParaRPr lang="en-US" dirty="0" smtClean="0"/>
          </a:p>
        </p:txBody>
      </p:sp>
      <p:sp>
        <p:nvSpPr>
          <p:cNvPr id="4" name="Slide Number Placeholder 3"/>
          <p:cNvSpPr>
            <a:spLocks noGrp="1"/>
          </p:cNvSpPr>
          <p:nvPr>
            <p:ph type="sldNum" sz="quarter" idx="10"/>
          </p:nvPr>
        </p:nvSpPr>
        <p:spPr/>
        <p:txBody>
          <a:bodyPr/>
          <a:lstStyle/>
          <a:p>
            <a:fld id="{0A12B0AE-0988-4111-B20A-8BB2ABC4F3B8}" type="slidenum">
              <a:rPr lang="en-US" smtClean="0"/>
              <a:t>20</a:t>
            </a:fld>
            <a:endParaRPr lang="en-US"/>
          </a:p>
        </p:txBody>
      </p:sp>
    </p:spTree>
    <p:extLst>
      <p:ext uri="{BB962C8B-B14F-4D97-AF65-F5344CB8AC3E}">
        <p14:creationId xmlns:p14="http://schemas.microsoft.com/office/powerpoint/2010/main" val="264394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source https://www.osha.gov/SLTC/etools/hurricane/confined-spaces.html</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26</a:t>
            </a:fld>
            <a:endParaRPr lang="en-US"/>
          </a:p>
        </p:txBody>
      </p:sp>
    </p:spTree>
    <p:extLst>
      <p:ext uri="{BB962C8B-B14F-4D97-AF65-F5344CB8AC3E}">
        <p14:creationId xmlns:p14="http://schemas.microsoft.com/office/powerpoint/2010/main" val="21187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https://www.osha.gov/confinedspaces/1926_subpart_aa.pdf; This statement is actually under the standard</a:t>
            </a:r>
            <a:r>
              <a:rPr lang="en-US" baseline="0" dirty="0" smtClean="0"/>
              <a:t> when entry is under alternate procedures (1926.1203(e)).  However, this is a good practice no matter what.</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27</a:t>
            </a:fld>
            <a:endParaRPr lang="en-US"/>
          </a:p>
        </p:txBody>
      </p:sp>
    </p:spTree>
    <p:extLst>
      <p:ext uri="{BB962C8B-B14F-4D97-AF65-F5344CB8AC3E}">
        <p14:creationId xmlns:p14="http://schemas.microsoft.com/office/powerpoint/2010/main" val="334636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28</a:t>
            </a:fld>
            <a:endParaRPr lang="en-US"/>
          </a:p>
        </p:txBody>
      </p:sp>
    </p:spTree>
    <p:extLst>
      <p:ext uri="{BB962C8B-B14F-4D97-AF65-F5344CB8AC3E}">
        <p14:creationId xmlns:p14="http://schemas.microsoft.com/office/powerpoint/2010/main" val="1226407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CFR 1926.1203(e)(2)</a:t>
            </a:r>
            <a:r>
              <a:rPr lang="en-US" baseline="0" dirty="0" smtClean="0"/>
              <a:t>(iii)</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29</a:t>
            </a:fld>
            <a:endParaRPr lang="en-US"/>
          </a:p>
        </p:txBody>
      </p:sp>
    </p:spTree>
    <p:extLst>
      <p:ext uri="{BB962C8B-B14F-4D97-AF65-F5344CB8AC3E}">
        <p14:creationId xmlns:p14="http://schemas.microsoft.com/office/powerpoint/2010/main" val="844580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a:t>
            </a:r>
            <a:r>
              <a:rPr lang="en-US" baseline="0" dirty="0" smtClean="0"/>
              <a:t> CFR 1926.1202 Definitions</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30</a:t>
            </a:fld>
            <a:endParaRPr lang="en-US"/>
          </a:p>
        </p:txBody>
      </p:sp>
    </p:spTree>
    <p:extLst>
      <p:ext uri="{BB962C8B-B14F-4D97-AF65-F5344CB8AC3E}">
        <p14:creationId xmlns:p14="http://schemas.microsoft.com/office/powerpoint/2010/main" val="30221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http://www2.mathesongas.com/pdfs/products/Lower-(LEL)-&amp;-Upper-(UEL)-Explosive-Limits-.pdf </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31</a:t>
            </a:fld>
            <a:endParaRPr lang="en-US"/>
          </a:p>
        </p:txBody>
      </p:sp>
    </p:spTree>
    <p:extLst>
      <p:ext uri="{BB962C8B-B14F-4D97-AF65-F5344CB8AC3E}">
        <p14:creationId xmlns:p14="http://schemas.microsoft.com/office/powerpoint/2010/main" val="2326300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https://www.osha.gov/dts/shib/shib093013.html</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32</a:t>
            </a:fld>
            <a:endParaRPr lang="en-US"/>
          </a:p>
        </p:txBody>
      </p:sp>
    </p:spTree>
    <p:extLst>
      <p:ext uri="{BB962C8B-B14F-4D97-AF65-F5344CB8AC3E}">
        <p14:creationId xmlns:p14="http://schemas.microsoft.com/office/powerpoint/2010/main" val="3973695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https://www.osha.gov/dts/shib/shib093013.html</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33</a:t>
            </a:fld>
            <a:endParaRPr lang="en-US"/>
          </a:p>
        </p:txBody>
      </p:sp>
    </p:spTree>
    <p:extLst>
      <p:ext uri="{BB962C8B-B14F-4D97-AF65-F5344CB8AC3E}">
        <p14:creationId xmlns:p14="http://schemas.microsoft.com/office/powerpoint/2010/main" val="322985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https://www.osha.gov/Publications/osha3138.html; 29 CFR 1910.146 and 1926.1202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4</a:t>
            </a:fld>
            <a:endParaRPr lang="en-US"/>
          </a:p>
        </p:txBody>
      </p:sp>
    </p:spTree>
    <p:extLst>
      <p:ext uri="{BB962C8B-B14F-4D97-AF65-F5344CB8AC3E}">
        <p14:creationId xmlns:p14="http://schemas.microsoft.com/office/powerpoint/2010/main" val="3185301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https://www.osha.gov/SLTC/etools/hurricane/confined-spaces.html</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34</a:t>
            </a:fld>
            <a:endParaRPr lang="en-US"/>
          </a:p>
        </p:txBody>
      </p:sp>
    </p:spTree>
    <p:extLst>
      <p:ext uri="{BB962C8B-B14F-4D97-AF65-F5344CB8AC3E}">
        <p14:creationId xmlns:p14="http://schemas.microsoft.com/office/powerpoint/2010/main" val="2978988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https://www.osha.gov/dts/shib/shib093013.html</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37</a:t>
            </a:fld>
            <a:endParaRPr lang="en-US"/>
          </a:p>
        </p:txBody>
      </p:sp>
    </p:spTree>
    <p:extLst>
      <p:ext uri="{BB962C8B-B14F-4D97-AF65-F5344CB8AC3E}">
        <p14:creationId xmlns:p14="http://schemas.microsoft.com/office/powerpoint/2010/main" val="71739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40</a:t>
            </a:fld>
            <a:endParaRPr lang="en-US"/>
          </a:p>
        </p:txBody>
      </p:sp>
    </p:spTree>
    <p:extLst>
      <p:ext uri="{BB962C8B-B14F-4D97-AF65-F5344CB8AC3E}">
        <p14:creationId xmlns:p14="http://schemas.microsoft.com/office/powerpoint/2010/main" val="2122775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prior to the construction</a:t>
            </a:r>
            <a:r>
              <a:rPr lang="en-US" baseline="0" dirty="0" smtClean="0"/>
              <a:t> standard—29 CFR 1926.1201 -1213.</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41</a:t>
            </a:fld>
            <a:endParaRPr lang="en-US"/>
          </a:p>
        </p:txBody>
      </p:sp>
    </p:spTree>
    <p:extLst>
      <p:ext uri="{BB962C8B-B14F-4D97-AF65-F5344CB8AC3E}">
        <p14:creationId xmlns:p14="http://schemas.microsoft.com/office/powerpoint/2010/main" val="1952305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a:p>
            <a:pPr eaLnBrk="1" hangingPunct="1">
              <a:spcBef>
                <a:spcPct val="0"/>
              </a:spcBef>
            </a:pPr>
            <a:endParaRPr 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44</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1060844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information above was taken from the new 2 hour Intro to OSHA PPT, slide #10.</a:t>
            </a:r>
          </a:p>
          <a:p>
            <a:pPr eaLnBrk="1" hangingPunct="1">
              <a:spcBef>
                <a:spcPct val="0"/>
              </a:spcBef>
            </a:pPr>
            <a:endParaRPr lang="en-US" smtClean="0"/>
          </a:p>
          <a:p>
            <a:pPr eaLnBrk="1" hangingPunct="1">
              <a:spcBef>
                <a:spcPct val="0"/>
              </a:spcBef>
            </a:pPr>
            <a:r>
              <a:rPr lang="en-US" smtClean="0"/>
              <a:t>The instructor will discuss employee rights and responsibilities with the participants.</a:t>
            </a:r>
          </a:p>
          <a:p>
            <a:pPr eaLnBrk="1" hangingPunct="1">
              <a:spcBef>
                <a:spcPct val="0"/>
              </a:spcBef>
            </a:pPr>
            <a:endParaRPr lang="en-US" smtClean="0"/>
          </a:p>
          <a:p>
            <a:pPr eaLnBrk="1" hangingPunct="1">
              <a:spcBef>
                <a:spcPct val="0"/>
              </a:spcBef>
            </a:pPr>
            <a:endParaRPr lang="en-US"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45</a:t>
            </a:fld>
            <a:endParaRPr lang="en-US" smtClean="0">
              <a:solidFill>
                <a:srgbClr val="000000"/>
              </a:solidFill>
              <a:latin typeface="Calibri" pitchFamily="34" charset="0"/>
            </a:endParaRPr>
          </a:p>
        </p:txBody>
      </p:sp>
    </p:spTree>
    <p:extLst>
      <p:ext uri="{BB962C8B-B14F-4D97-AF65-F5344CB8AC3E}">
        <p14:creationId xmlns:p14="http://schemas.microsoft.com/office/powerpoint/2010/main" val="1640828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Rights</a:t>
            </a:r>
          </a:p>
          <a:p>
            <a:r>
              <a:rPr lang="en-US" dirty="0" smtClean="0"/>
              <a:t>http://www.osha.gov/Publications/osha3021.pdf</a:t>
            </a:r>
          </a:p>
          <a:p>
            <a:endParaRPr lang="en-US" dirty="0"/>
          </a:p>
        </p:txBody>
      </p:sp>
      <p:sp>
        <p:nvSpPr>
          <p:cNvPr id="4" name="Slide Number Placeholder 3"/>
          <p:cNvSpPr>
            <a:spLocks noGrp="1"/>
          </p:cNvSpPr>
          <p:nvPr>
            <p:ph type="sldNum" sz="quarter" idx="10"/>
          </p:nvPr>
        </p:nvSpPr>
        <p:spPr/>
        <p:txBody>
          <a:bodyPr/>
          <a:lstStyle/>
          <a:p>
            <a:fld id="{9D479CFA-D824-448F-B2AE-29AE5C7A92A3}"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144511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b="1" baseline="0" dirty="0" smtClean="0"/>
              <a:t>Incorporate into all 4 modules. 3-4 slides need to be added.</a:t>
            </a:r>
            <a:br>
              <a:rPr lang="en-US" b="1" baseline="0" dirty="0" smtClean="0"/>
            </a:br>
            <a:r>
              <a:rPr lang="en-US" b="1" baseline="0" dirty="0" smtClean="0"/>
              <a:t>Provide handouts to minimize amount of info on slides.</a:t>
            </a:r>
            <a:endParaRPr lang="en-US" b="1" dirty="0" smtClean="0"/>
          </a:p>
          <a:p>
            <a:pPr eaLnBrk="1" hangingPunct="1">
              <a:spcBef>
                <a:spcPct val="0"/>
              </a:spcBef>
            </a:pPr>
            <a:endParaRPr 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62A920DF-579C-4E3D-BF12-8135EF9D88E7}" type="slidenum">
              <a:rPr lang="en-US" smtClean="0">
                <a:solidFill>
                  <a:prstClr val="black"/>
                </a:solidFill>
                <a:latin typeface="Calibri" pitchFamily="34" charset="0"/>
              </a:rPr>
              <a:pPr fontAlgn="base">
                <a:spcBef>
                  <a:spcPct val="0"/>
                </a:spcBef>
                <a:spcAft>
                  <a:spcPct val="0"/>
                </a:spcAft>
                <a:defRPr/>
              </a:pPr>
              <a:t>47</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1527908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48</a:t>
            </a:fld>
            <a:endParaRPr lang="en-US" dirty="0"/>
          </a:p>
        </p:txBody>
      </p:sp>
    </p:spTree>
    <p:extLst>
      <p:ext uri="{BB962C8B-B14F-4D97-AF65-F5344CB8AC3E}">
        <p14:creationId xmlns:p14="http://schemas.microsoft.com/office/powerpoint/2010/main" val="3118633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p>
          <a:p>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49</a:t>
            </a:fld>
            <a:endParaRPr lang="en-US" dirty="0"/>
          </a:p>
        </p:txBody>
      </p:sp>
    </p:spTree>
    <p:extLst>
      <p:ext uri="{BB962C8B-B14F-4D97-AF65-F5344CB8AC3E}">
        <p14:creationId xmlns:p14="http://schemas.microsoft.com/office/powerpoint/2010/main" val="41669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https://www.osha.gov/video/shipyard_accidents/03_confined_space.html </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5</a:t>
            </a:fld>
            <a:endParaRPr lang="en-US"/>
          </a:p>
        </p:txBody>
      </p:sp>
    </p:spTree>
    <p:extLst>
      <p:ext uri="{BB962C8B-B14F-4D97-AF65-F5344CB8AC3E}">
        <p14:creationId xmlns:p14="http://schemas.microsoft.com/office/powerpoint/2010/main" val="3978150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p>
          <a:p>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50</a:t>
            </a:fld>
            <a:endParaRPr lang="en-US" dirty="0"/>
          </a:p>
        </p:txBody>
      </p:sp>
    </p:spTree>
    <p:extLst>
      <p:ext uri="{BB962C8B-B14F-4D97-AF65-F5344CB8AC3E}">
        <p14:creationId xmlns:p14="http://schemas.microsoft.com/office/powerpoint/2010/main" val="3213266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Information above was taken from the new 2 hour Intro to OSHA PPT, slide #40.</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endParaRPr 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5E02162B-EE0C-4EC3-BAD4-BF4CFF068150}" type="slidenum">
              <a:rPr lang="en-US" smtClean="0">
                <a:solidFill>
                  <a:srgbClr val="000000"/>
                </a:solidFill>
                <a:latin typeface="Calibri" pitchFamily="34" charset="0"/>
              </a:rPr>
              <a:pPr fontAlgn="base">
                <a:spcBef>
                  <a:spcPct val="0"/>
                </a:spcBef>
                <a:spcAft>
                  <a:spcPct val="0"/>
                </a:spcAft>
                <a:defRPr/>
              </a:pPr>
              <a:t>51</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22816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https://www.osha.gov/SLTC/etools/hurricane/confined-spaces.html </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6</a:t>
            </a:fld>
            <a:endParaRPr lang="en-US"/>
          </a:p>
        </p:txBody>
      </p:sp>
    </p:spTree>
    <p:extLst>
      <p:ext uri="{BB962C8B-B14F-4D97-AF65-F5344CB8AC3E}">
        <p14:creationId xmlns:p14="http://schemas.microsoft.com/office/powerpoint/2010/main" val="2558164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OSHA.GOV</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9</a:t>
            </a:fld>
            <a:endParaRPr lang="en-US"/>
          </a:p>
        </p:txBody>
      </p:sp>
    </p:spTree>
    <p:extLst>
      <p:ext uri="{BB962C8B-B14F-4D97-AF65-F5344CB8AC3E}">
        <p14:creationId xmlns:p14="http://schemas.microsoft.com/office/powerpoint/2010/main" val="327611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hazards</a:t>
            </a:r>
            <a:r>
              <a:rPr lang="en-US" baseline="0" dirty="0" smtClean="0"/>
              <a:t> that it could include:</a:t>
            </a:r>
          </a:p>
          <a:p>
            <a:pPr marL="171450" indent="-171450">
              <a:buFont typeface="Arial" panose="020B0604020202020204" pitchFamily="34" charset="0"/>
              <a:buChar char="•"/>
            </a:pPr>
            <a:r>
              <a:rPr lang="en-US" baseline="0" dirty="0" smtClean="0"/>
              <a:t>Fall hazards, Atmospheric, </a:t>
            </a:r>
            <a:r>
              <a:rPr lang="en-US" dirty="0" smtClean="0"/>
              <a:t>Chemical thermal,</a:t>
            </a:r>
            <a:r>
              <a:rPr lang="en-US" baseline="0" dirty="0" smtClean="0"/>
              <a:t> </a:t>
            </a:r>
            <a:r>
              <a:rPr lang="en-US" dirty="0" smtClean="0"/>
              <a:t>As well as a host of other hazards associated with confined space.</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Energies</a:t>
            </a:r>
            <a:r>
              <a:rPr lang="en-US" baseline="0" dirty="0" smtClean="0"/>
              <a:t> to be isolated include:</a:t>
            </a:r>
          </a:p>
          <a:p>
            <a:pPr marL="171450" indent="-171450">
              <a:buFont typeface="Arial" panose="020B0604020202020204" pitchFamily="34" charset="0"/>
              <a:buChar char="•"/>
            </a:pPr>
            <a:r>
              <a:rPr lang="en-US" baseline="0" dirty="0" smtClean="0"/>
              <a:t>Gravitational, electric, thermal, chemical.</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Atmospheric testing is the only way to identify atmospheric hazards.</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10</a:t>
            </a:fld>
            <a:endParaRPr lang="en-US"/>
          </a:p>
        </p:txBody>
      </p:sp>
    </p:spTree>
    <p:extLst>
      <p:ext uri="{BB962C8B-B14F-4D97-AF65-F5344CB8AC3E}">
        <p14:creationId xmlns:p14="http://schemas.microsoft.com/office/powerpoint/2010/main" val="255627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https://www.osha.gov/confinedspaces/1926_subpart_aa.pdf; 29 CFR 1926.1202 (definitions)</a:t>
            </a:r>
          </a:p>
          <a:p>
            <a:endParaRPr lang="en-US" dirty="0" smtClean="0"/>
          </a:p>
          <a:p>
            <a:r>
              <a:rPr lang="en-US" dirty="0" smtClean="0"/>
              <a:t>Note – for combustible</a:t>
            </a:r>
            <a:r>
              <a:rPr lang="en-US" baseline="0" dirty="0" smtClean="0"/>
              <a:t> dust, this concentration may be approximated as a condition in which the dust obscures vision at a distance of 5 feet or less.</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11</a:t>
            </a:fld>
            <a:endParaRPr lang="en-US"/>
          </a:p>
        </p:txBody>
      </p:sp>
    </p:spTree>
    <p:extLst>
      <p:ext uri="{BB962C8B-B14F-4D97-AF65-F5344CB8AC3E}">
        <p14:creationId xmlns:p14="http://schemas.microsoft.com/office/powerpoint/2010/main" val="203002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https://www.osha.gov/confinedspaces/1926_subpart_aa.pdf </a:t>
            </a:r>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12</a:t>
            </a:fld>
            <a:endParaRPr lang="en-US"/>
          </a:p>
        </p:txBody>
      </p:sp>
    </p:spTree>
    <p:extLst>
      <p:ext uri="{BB962C8B-B14F-4D97-AF65-F5344CB8AC3E}">
        <p14:creationId xmlns:p14="http://schemas.microsoft.com/office/powerpoint/2010/main" val="345673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2B0AE-0988-4111-B20A-8BB2ABC4F3B8}" type="slidenum">
              <a:rPr lang="en-US" smtClean="0"/>
              <a:t>17</a:t>
            </a:fld>
            <a:endParaRPr lang="en-US"/>
          </a:p>
        </p:txBody>
      </p:sp>
    </p:spTree>
    <p:extLst>
      <p:ext uri="{BB962C8B-B14F-4D97-AF65-F5344CB8AC3E}">
        <p14:creationId xmlns:p14="http://schemas.microsoft.com/office/powerpoint/2010/main" val="3503547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40D3AFD-1D89-47DA-B8A2-290E1D5F5258}" type="datetimeFigureOut">
              <a:rPr lang="en-US" smtClean="0"/>
              <a:t>6/14/2018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369037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0D3AFD-1D89-47DA-B8A2-290E1D5F5258}"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351348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0D3AFD-1D89-47DA-B8A2-290E1D5F5258}"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2159475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0D3AFD-1D89-47DA-B8A2-290E1D5F5258}"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418-C91A-40AB-BF8D-7ABF218690D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5299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0D3AFD-1D89-47DA-B8A2-290E1D5F5258}"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424718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0D3AFD-1D89-47DA-B8A2-290E1D5F5258}" type="datetimeFigureOut">
              <a:rPr lang="en-US" smtClean="0"/>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56028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0D3AFD-1D89-47DA-B8A2-290E1D5F5258}" type="datetimeFigureOut">
              <a:rPr lang="en-US" smtClean="0"/>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205248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0D3AFD-1D89-47DA-B8A2-290E1D5F5258}"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3844471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0D3AFD-1D89-47DA-B8A2-290E1D5F5258}"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307506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0D3AFD-1D89-47DA-B8A2-290E1D5F5258}"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49358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0D3AFD-1D89-47DA-B8A2-290E1D5F5258}"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286661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0D3AFD-1D89-47DA-B8A2-290E1D5F5258}"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143055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0D3AFD-1D89-47DA-B8A2-290E1D5F5258}" type="datetimeFigureOut">
              <a:rPr lang="en-US" smtClean="0"/>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74602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0D3AFD-1D89-47DA-B8A2-290E1D5F5258}" type="datetimeFigureOut">
              <a:rPr lang="en-US" smtClean="0"/>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291183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D3AFD-1D89-47DA-B8A2-290E1D5F5258}" type="datetimeFigureOut">
              <a:rPr lang="en-US" smtClean="0"/>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154400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0D3AFD-1D89-47DA-B8A2-290E1D5F5258}"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298952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0D3AFD-1D89-47DA-B8A2-290E1D5F5258}"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418-C91A-40AB-BF8D-7ABF218690DE}" type="slidenum">
              <a:rPr lang="en-US" smtClean="0"/>
              <a:t>‹#›</a:t>
            </a:fld>
            <a:endParaRPr lang="en-US"/>
          </a:p>
        </p:txBody>
      </p:sp>
    </p:spTree>
    <p:extLst>
      <p:ext uri="{BB962C8B-B14F-4D97-AF65-F5344CB8AC3E}">
        <p14:creationId xmlns:p14="http://schemas.microsoft.com/office/powerpoint/2010/main" val="40789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40D3AFD-1D89-47DA-B8A2-290E1D5F5258}" type="datetimeFigureOut">
              <a:rPr lang="en-US" smtClean="0"/>
              <a:t>6/14/2018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6667418-C91A-40AB-BF8D-7ABF218690DE}" type="slidenum">
              <a:rPr lang="en-US" smtClean="0"/>
              <a:t>‹#›</a:t>
            </a:fld>
            <a:endParaRPr lang="en-US"/>
          </a:p>
        </p:txBody>
      </p:sp>
    </p:spTree>
    <p:extLst>
      <p:ext uri="{BB962C8B-B14F-4D97-AF65-F5344CB8AC3E}">
        <p14:creationId xmlns:p14="http://schemas.microsoft.com/office/powerpoint/2010/main" val="257529879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uC4aurqkm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sha.gov/video/shipyard_accidents/03_confined_spac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Instrumentation and air monitoring</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solidFill>
                  <a:schemeClr val="tx1"/>
                </a:solidFill>
              </a:rPr>
              <a:t>This material was produced under a grant (SH-27666-SH6)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endParaRPr lang="en-US" dirty="0"/>
          </a:p>
        </p:txBody>
      </p:sp>
    </p:spTree>
    <p:extLst>
      <p:ext uri="{BB962C8B-B14F-4D97-AF65-F5344CB8AC3E}">
        <p14:creationId xmlns:p14="http://schemas.microsoft.com/office/powerpoint/2010/main" val="628891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this confined space safe continued</a:t>
            </a:r>
            <a:endParaRPr lang="en-US" dirty="0"/>
          </a:p>
        </p:txBody>
      </p:sp>
      <p:sp>
        <p:nvSpPr>
          <p:cNvPr id="3" name="Content Placeholder 2"/>
          <p:cNvSpPr>
            <a:spLocks noGrp="1"/>
          </p:cNvSpPr>
          <p:nvPr>
            <p:ph idx="1"/>
          </p:nvPr>
        </p:nvSpPr>
        <p:spPr/>
        <p:txBody>
          <a:bodyPr/>
          <a:lstStyle/>
          <a:p>
            <a:r>
              <a:rPr lang="en-US" dirty="0" smtClean="0"/>
              <a:t>What hazards could be present?</a:t>
            </a:r>
          </a:p>
          <a:p>
            <a:r>
              <a:rPr lang="en-US" dirty="0" smtClean="0"/>
              <a:t>What energies need to be isolated?</a:t>
            </a:r>
          </a:p>
          <a:p>
            <a:r>
              <a:rPr lang="en-US" dirty="0" smtClean="0"/>
              <a:t>How do we know what atmospheric hazards exist?</a:t>
            </a:r>
            <a:endParaRPr lang="en-US" dirty="0"/>
          </a:p>
        </p:txBody>
      </p:sp>
    </p:spTree>
    <p:extLst>
      <p:ext uri="{BB962C8B-B14F-4D97-AF65-F5344CB8AC3E}">
        <p14:creationId xmlns:p14="http://schemas.microsoft.com/office/powerpoint/2010/main" val="2303751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atmospheric hazard?</a:t>
            </a:r>
            <a:endParaRPr lang="en-US" dirty="0"/>
          </a:p>
        </p:txBody>
      </p:sp>
      <p:sp>
        <p:nvSpPr>
          <p:cNvPr id="4" name="Content Placeholder 3"/>
          <p:cNvSpPr>
            <a:spLocks noGrp="1"/>
          </p:cNvSpPr>
          <p:nvPr>
            <p:ph idx="1"/>
          </p:nvPr>
        </p:nvSpPr>
        <p:spPr>
          <a:xfrm>
            <a:off x="1070518" y="1837853"/>
            <a:ext cx="10448692" cy="4183806"/>
          </a:xfrm>
        </p:spPr>
        <p:txBody>
          <a:bodyPr/>
          <a:lstStyle/>
          <a:p>
            <a:pPr marL="0" indent="0">
              <a:buNone/>
            </a:pPr>
            <a:r>
              <a:rPr lang="en-US" sz="2800" dirty="0"/>
              <a:t>Hazardous atmosphere means an atmosphere that may expose employees to the risk of death, incapacitation, impairment of ability to self-rescue (that is, escape unaided from a permit space), injury, or acute illness from one or more of the following causes: </a:t>
            </a:r>
            <a:endParaRPr lang="en-US" sz="2800" dirty="0" smtClean="0"/>
          </a:p>
          <a:p>
            <a:pPr marL="0" indent="0" algn="ctr">
              <a:buNone/>
            </a:pPr>
            <a:endParaRPr lang="en-US" dirty="0" smtClean="0"/>
          </a:p>
          <a:p>
            <a:r>
              <a:rPr lang="en-US" dirty="0" smtClean="0"/>
              <a:t>Flammable gas, vapor or mist in excess of 10% of its Lower Flammable Limit </a:t>
            </a:r>
            <a:r>
              <a:rPr lang="en-US" dirty="0" smtClean="0"/>
              <a:t>(LFL</a:t>
            </a:r>
            <a:r>
              <a:rPr lang="en-US" dirty="0" smtClean="0"/>
              <a:t>);</a:t>
            </a:r>
          </a:p>
          <a:p>
            <a:r>
              <a:rPr lang="en-US" dirty="0" smtClean="0"/>
              <a:t>Airborne combustible dust at a concentration that meets or exceeds its LFL;</a:t>
            </a:r>
          </a:p>
          <a:p>
            <a:pPr marL="0" indent="0">
              <a:buNone/>
            </a:pPr>
            <a:endParaRPr lang="en-US" dirty="0" smtClean="0"/>
          </a:p>
        </p:txBody>
      </p:sp>
    </p:spTree>
    <p:extLst>
      <p:ext uri="{BB962C8B-B14F-4D97-AF65-F5344CB8AC3E}">
        <p14:creationId xmlns:p14="http://schemas.microsoft.com/office/powerpoint/2010/main" val="193984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atmospheric hazard continued</a:t>
            </a:r>
            <a:endParaRPr lang="en-US" dirty="0"/>
          </a:p>
        </p:txBody>
      </p:sp>
      <p:sp>
        <p:nvSpPr>
          <p:cNvPr id="3" name="Content Placeholder 2"/>
          <p:cNvSpPr>
            <a:spLocks noGrp="1"/>
          </p:cNvSpPr>
          <p:nvPr>
            <p:ph idx="1"/>
          </p:nvPr>
        </p:nvSpPr>
        <p:spPr/>
        <p:txBody>
          <a:bodyPr>
            <a:noAutofit/>
          </a:bodyPr>
          <a:lstStyle/>
          <a:p>
            <a:r>
              <a:rPr lang="en-US" dirty="0" smtClean="0"/>
              <a:t>Atmospheric </a:t>
            </a:r>
            <a:r>
              <a:rPr lang="en-US" dirty="0"/>
              <a:t>oxygen concentration below 19.5 percent or above 23.5 percent</a:t>
            </a:r>
            <a:r>
              <a:rPr lang="en-US" dirty="0" smtClean="0"/>
              <a:t>;</a:t>
            </a:r>
          </a:p>
          <a:p>
            <a:r>
              <a:rPr lang="en-US" dirty="0" smtClean="0"/>
              <a:t>Atmospheric </a:t>
            </a:r>
            <a:r>
              <a:rPr lang="en-US" dirty="0"/>
              <a:t>concentration of any substance for which a dose or a permissible exposure limit is published in Subpart D—Occupational Health and Environmental Control, or in Subpart Z—Toxic and Hazardous Substances, of this part and which could result in employee exposure in excess of its dose or permissible exposure limit</a:t>
            </a:r>
            <a:r>
              <a:rPr lang="en-US" dirty="0" smtClean="0"/>
              <a:t>; or</a:t>
            </a:r>
          </a:p>
          <a:p>
            <a:r>
              <a:rPr lang="en-US" dirty="0" smtClean="0"/>
              <a:t>Any </a:t>
            </a:r>
            <a:r>
              <a:rPr lang="en-US" dirty="0"/>
              <a:t>other atmospheric condition that is immediately dangerous to life or health</a:t>
            </a:r>
            <a:r>
              <a:rPr lang="en-US" dirty="0" smtClean="0"/>
              <a:t>.</a:t>
            </a:r>
          </a:p>
        </p:txBody>
      </p:sp>
    </p:spTree>
    <p:extLst>
      <p:ext uri="{BB962C8B-B14F-4D97-AF65-F5344CB8AC3E}">
        <p14:creationId xmlns:p14="http://schemas.microsoft.com/office/powerpoint/2010/main" val="3426361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main types of atmospheric hazards</a:t>
            </a:r>
            <a:endParaRPr lang="en-US" dirty="0"/>
          </a:p>
        </p:txBody>
      </p:sp>
      <p:sp>
        <p:nvSpPr>
          <p:cNvPr id="3" name="Content Placeholder 2"/>
          <p:cNvSpPr>
            <a:spLocks noGrp="1"/>
          </p:cNvSpPr>
          <p:nvPr>
            <p:ph idx="1"/>
          </p:nvPr>
        </p:nvSpPr>
        <p:spPr/>
        <p:txBody>
          <a:bodyPr anchor="ctr"/>
          <a:lstStyle/>
          <a:p>
            <a:r>
              <a:rPr lang="en-US" dirty="0" smtClean="0"/>
              <a:t>Unsafe Oxygen levels, either an oxygen deficient below 19.5% or oxygen enriched above 23.5%</a:t>
            </a:r>
          </a:p>
          <a:p>
            <a:r>
              <a:rPr lang="en-US" dirty="0" smtClean="0"/>
              <a:t>Flammable gases</a:t>
            </a:r>
          </a:p>
          <a:p>
            <a:r>
              <a:rPr lang="en-US" dirty="0" smtClean="0"/>
              <a:t>Toxic vapors and/or toxic dust particulates </a:t>
            </a:r>
            <a:endParaRPr lang="en-US" dirty="0"/>
          </a:p>
        </p:txBody>
      </p:sp>
    </p:spTree>
    <p:extLst>
      <p:ext uri="{BB962C8B-B14F-4D97-AF65-F5344CB8AC3E}">
        <p14:creationId xmlns:p14="http://schemas.microsoft.com/office/powerpoint/2010/main" val="32917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instruments</a:t>
            </a:r>
            <a:endParaRPr lang="en-US" dirty="0"/>
          </a:p>
        </p:txBody>
      </p:sp>
      <p:sp>
        <p:nvSpPr>
          <p:cNvPr id="3" name="Content Placeholder 2"/>
          <p:cNvSpPr>
            <a:spLocks noGrp="1"/>
          </p:cNvSpPr>
          <p:nvPr>
            <p:ph idx="1"/>
          </p:nvPr>
        </p:nvSpPr>
        <p:spPr/>
        <p:txBody>
          <a:bodyPr/>
          <a:lstStyle/>
          <a:p>
            <a:r>
              <a:rPr lang="en-US" dirty="0" smtClean="0"/>
              <a:t>Use direct reading with “Real Time” information on actual concentration</a:t>
            </a:r>
          </a:p>
          <a:p>
            <a:r>
              <a:rPr lang="en-US" dirty="0" smtClean="0"/>
              <a:t>Alarm only devices do not provide readings and are not considered acceptable direct reading instruments. </a:t>
            </a:r>
            <a:endParaRPr lang="en-US" dirty="0"/>
          </a:p>
        </p:txBody>
      </p:sp>
    </p:spTree>
    <p:extLst>
      <p:ext uri="{BB962C8B-B14F-4D97-AF65-F5344CB8AC3E}">
        <p14:creationId xmlns:p14="http://schemas.microsoft.com/office/powerpoint/2010/main" val="4161904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characteristics</a:t>
            </a:r>
            <a:endParaRPr lang="en-US" dirty="0"/>
          </a:p>
        </p:txBody>
      </p:sp>
      <p:sp>
        <p:nvSpPr>
          <p:cNvPr id="3" name="Content Placeholder 2"/>
          <p:cNvSpPr>
            <a:spLocks noGrp="1"/>
          </p:cNvSpPr>
          <p:nvPr>
            <p:ph idx="1"/>
          </p:nvPr>
        </p:nvSpPr>
        <p:spPr/>
        <p:txBody>
          <a:bodyPr/>
          <a:lstStyle/>
          <a:p>
            <a:pPr>
              <a:buSzPct val="75000"/>
            </a:pPr>
            <a:r>
              <a:rPr lang="en-US" altLang="en-US" dirty="0">
                <a:effectLst/>
              </a:rPr>
              <a:t>Easily operated</a:t>
            </a:r>
          </a:p>
          <a:p>
            <a:pPr>
              <a:buSzPct val="75000"/>
            </a:pPr>
            <a:r>
              <a:rPr lang="en-US" altLang="en-US" dirty="0">
                <a:effectLst/>
              </a:rPr>
              <a:t>Readable in both light and dark conditions</a:t>
            </a:r>
          </a:p>
          <a:p>
            <a:pPr>
              <a:buSzPct val="75000"/>
            </a:pPr>
            <a:r>
              <a:rPr lang="en-US" altLang="en-US" dirty="0">
                <a:effectLst/>
              </a:rPr>
              <a:t>Easily calibrated or standardized</a:t>
            </a:r>
          </a:p>
          <a:p>
            <a:pPr>
              <a:buSzPct val="75000"/>
            </a:pPr>
            <a:r>
              <a:rPr lang="en-US" altLang="en-US" dirty="0">
                <a:effectLst/>
              </a:rPr>
              <a:t>Equipped with a peak-hold feature to record the highest concentration encountered</a:t>
            </a:r>
          </a:p>
          <a:p>
            <a:pPr>
              <a:buSzPct val="75000"/>
            </a:pPr>
            <a:r>
              <a:rPr lang="en-US" altLang="en-US" dirty="0">
                <a:effectLst/>
              </a:rPr>
              <a:t>Equipped with audible and visual alarms for a preset concentration</a:t>
            </a:r>
          </a:p>
          <a:p>
            <a:endParaRPr lang="en-US" dirty="0"/>
          </a:p>
        </p:txBody>
      </p:sp>
    </p:spTree>
    <p:extLst>
      <p:ext uri="{BB962C8B-B14F-4D97-AF65-F5344CB8AC3E}">
        <p14:creationId xmlns:p14="http://schemas.microsoft.com/office/powerpoint/2010/main" val="1037526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characteristic continued</a:t>
            </a:r>
            <a:endParaRPr lang="en-US" dirty="0"/>
          </a:p>
        </p:txBody>
      </p:sp>
      <p:sp>
        <p:nvSpPr>
          <p:cNvPr id="3" name="Content Placeholder 2"/>
          <p:cNvSpPr>
            <a:spLocks noGrp="1"/>
          </p:cNvSpPr>
          <p:nvPr>
            <p:ph idx="1"/>
          </p:nvPr>
        </p:nvSpPr>
        <p:spPr/>
        <p:txBody>
          <a:bodyPr/>
          <a:lstStyle/>
          <a:p>
            <a:pPr>
              <a:buSzPct val="75000"/>
            </a:pPr>
            <a:r>
              <a:rPr lang="en-US" altLang="en-US" dirty="0">
                <a:effectLst/>
              </a:rPr>
              <a:t>Explosion-proof</a:t>
            </a:r>
          </a:p>
          <a:p>
            <a:pPr>
              <a:buSzPct val="75000"/>
            </a:pPr>
            <a:r>
              <a:rPr lang="en-US" altLang="en-US" dirty="0">
                <a:effectLst/>
              </a:rPr>
              <a:t>Equipped with fully charged batteries at all times</a:t>
            </a:r>
          </a:p>
          <a:p>
            <a:pPr>
              <a:buSzPct val="75000"/>
            </a:pPr>
            <a:r>
              <a:rPr lang="en-US" altLang="en-US" dirty="0">
                <a:effectLst/>
              </a:rPr>
              <a:t>Easily protected against contamination</a:t>
            </a:r>
          </a:p>
          <a:p>
            <a:pPr>
              <a:buSzPct val="75000"/>
            </a:pPr>
            <a:r>
              <a:rPr lang="en-US" altLang="en-US" dirty="0">
                <a:effectLst/>
              </a:rPr>
              <a:t>Equipped with a remote probe for non-entry testing</a:t>
            </a:r>
          </a:p>
          <a:p>
            <a:pPr>
              <a:buSzPct val="75000"/>
            </a:pPr>
            <a:r>
              <a:rPr lang="en-US" altLang="en-US" dirty="0">
                <a:effectLst/>
              </a:rPr>
              <a:t>Reliable, rugged, and dependable</a:t>
            </a:r>
          </a:p>
          <a:p>
            <a:endParaRPr lang="en-US" dirty="0"/>
          </a:p>
        </p:txBody>
      </p:sp>
    </p:spTree>
    <p:extLst>
      <p:ext uri="{BB962C8B-B14F-4D97-AF65-F5344CB8AC3E}">
        <p14:creationId xmlns:p14="http://schemas.microsoft.com/office/powerpoint/2010/main" val="2808261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test?</a:t>
            </a:r>
            <a:br>
              <a:rPr lang="en-US" dirty="0" smtClean="0"/>
            </a:br>
            <a:endParaRPr lang="en-US" dirty="0"/>
          </a:p>
        </p:txBody>
      </p:sp>
      <p:sp>
        <p:nvSpPr>
          <p:cNvPr id="3" name="Content Placeholder 2"/>
          <p:cNvSpPr>
            <a:spLocks noGrp="1"/>
          </p:cNvSpPr>
          <p:nvPr>
            <p:ph idx="1"/>
          </p:nvPr>
        </p:nvSpPr>
        <p:spPr>
          <a:xfrm>
            <a:off x="389468" y="1659466"/>
            <a:ext cx="3234266" cy="4320647"/>
          </a:xfrm>
        </p:spPr>
        <p:txBody>
          <a:bodyPr>
            <a:normAutofit fontScale="92500"/>
          </a:bodyPr>
          <a:lstStyle/>
          <a:p>
            <a:r>
              <a:rPr lang="en-US" dirty="0" smtClean="0"/>
              <a:t>Texting at every level is important to ensure proper readings of all gasses within the confined space</a:t>
            </a:r>
          </a:p>
          <a:p>
            <a:endParaRPr lang="en-US" dirty="0"/>
          </a:p>
          <a:p>
            <a:r>
              <a:rPr lang="en-US" dirty="0" smtClean="0"/>
              <a:t>Good air at the opening does not mean good air at the bottom.</a:t>
            </a:r>
          </a:p>
          <a:p>
            <a:endParaRPr lang="en-US" dirty="0"/>
          </a:p>
        </p:txBody>
      </p:sp>
      <p:sp>
        <p:nvSpPr>
          <p:cNvPr id="4" name="Rounded Rectangle 3" title="Simulated Confined Space Illustration"/>
          <p:cNvSpPr/>
          <p:nvPr/>
        </p:nvSpPr>
        <p:spPr>
          <a:xfrm>
            <a:off x="6749522" y="1072623"/>
            <a:ext cx="4629678" cy="578537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Confined Space</a:t>
            </a:r>
            <a:endParaRPr lang="en-US" dirty="0">
              <a:solidFill>
                <a:schemeClr val="bg1"/>
              </a:solidFill>
            </a:endParaRPr>
          </a:p>
        </p:txBody>
      </p:sp>
      <p:sp>
        <p:nvSpPr>
          <p:cNvPr id="5" name="Left Arrow 4"/>
          <p:cNvSpPr/>
          <p:nvPr/>
        </p:nvSpPr>
        <p:spPr>
          <a:xfrm>
            <a:off x="3623733" y="2060575"/>
            <a:ext cx="3115734" cy="530226"/>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Good Air</a:t>
            </a:r>
            <a:endParaRPr lang="en-US" dirty="0"/>
          </a:p>
        </p:txBody>
      </p:sp>
      <p:sp>
        <p:nvSpPr>
          <p:cNvPr id="7" name="Left Arrow 6"/>
          <p:cNvSpPr/>
          <p:nvPr/>
        </p:nvSpPr>
        <p:spPr>
          <a:xfrm>
            <a:off x="3623733" y="5449888"/>
            <a:ext cx="3115734" cy="53022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Deadly Air</a:t>
            </a:r>
            <a:endParaRPr lang="en-US" dirty="0"/>
          </a:p>
        </p:txBody>
      </p:sp>
      <p:sp>
        <p:nvSpPr>
          <p:cNvPr id="8" name="Left Arrow 7"/>
          <p:cNvSpPr/>
          <p:nvPr/>
        </p:nvSpPr>
        <p:spPr>
          <a:xfrm>
            <a:off x="3623733" y="3623735"/>
            <a:ext cx="3115734" cy="56726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Poor Air</a:t>
            </a:r>
            <a:endParaRPr lang="en-US" dirty="0">
              <a:solidFill>
                <a:schemeClr val="bg1"/>
              </a:solidFill>
            </a:endParaRPr>
          </a:p>
        </p:txBody>
      </p:sp>
      <p:cxnSp>
        <p:nvCxnSpPr>
          <p:cNvPr id="10" name="Straight Connector 9" descr="Seperates the top 1/3 from the rest of the tank" title="Seperation line"/>
          <p:cNvCxnSpPr/>
          <p:nvPr/>
        </p:nvCxnSpPr>
        <p:spPr>
          <a:xfrm>
            <a:off x="6739467" y="3132667"/>
            <a:ext cx="4639733" cy="169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Seperates the Bottom 1/3 from the rest of the tank" title="Seperation line"/>
          <p:cNvCxnSpPr/>
          <p:nvPr/>
        </p:nvCxnSpPr>
        <p:spPr>
          <a:xfrm>
            <a:off x="6729412" y="4958821"/>
            <a:ext cx="4639733" cy="169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descr="Shows the opening for the hatch " title="Rectangle"/>
          <p:cNvSpPr/>
          <p:nvPr/>
        </p:nvSpPr>
        <p:spPr>
          <a:xfrm>
            <a:off x="9803422" y="886638"/>
            <a:ext cx="870438" cy="206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Shows where to enter the tank" title="Opening"/>
          <p:cNvSpPr/>
          <p:nvPr/>
        </p:nvSpPr>
        <p:spPr>
          <a:xfrm>
            <a:off x="9803422" y="820051"/>
            <a:ext cx="865919" cy="17785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73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Vapor Density Chart</a:t>
            </a:r>
            <a:endParaRPr lang="en-US" dirty="0"/>
          </a:p>
        </p:txBody>
      </p:sp>
      <p:sp>
        <p:nvSpPr>
          <p:cNvPr id="3" name="Content Placeholder 2"/>
          <p:cNvSpPr>
            <a:spLocks noGrp="1"/>
          </p:cNvSpPr>
          <p:nvPr>
            <p:ph idx="1"/>
          </p:nvPr>
        </p:nvSpPr>
        <p:spPr>
          <a:xfrm>
            <a:off x="1473200" y="1828800"/>
            <a:ext cx="9574211" cy="4859867"/>
          </a:xfrm>
        </p:spPr>
        <p:txBody>
          <a:bodyPr>
            <a:normAutofit fontScale="70000" lnSpcReduction="20000"/>
          </a:bodyPr>
          <a:lstStyle/>
          <a:p>
            <a:pPr>
              <a:spcBef>
                <a:spcPct val="50000"/>
              </a:spcBef>
            </a:pPr>
            <a:r>
              <a:rPr lang="en-US" altLang="en-US" b="1" dirty="0"/>
              <a:t>Hydrogen:              0.07</a:t>
            </a:r>
          </a:p>
          <a:p>
            <a:pPr>
              <a:spcBef>
                <a:spcPct val="50000"/>
              </a:spcBef>
            </a:pPr>
            <a:r>
              <a:rPr lang="en-US" altLang="en-US" b="1" dirty="0"/>
              <a:t>Methane:                0.55</a:t>
            </a:r>
          </a:p>
          <a:p>
            <a:pPr>
              <a:spcBef>
                <a:spcPct val="50000"/>
              </a:spcBef>
            </a:pPr>
            <a:r>
              <a:rPr lang="en-US" altLang="en-US" b="1" dirty="0"/>
              <a:t>Ammonia:               0.59</a:t>
            </a:r>
          </a:p>
          <a:p>
            <a:pPr>
              <a:spcBef>
                <a:spcPct val="50000"/>
              </a:spcBef>
            </a:pPr>
            <a:r>
              <a:rPr lang="en-US" altLang="en-US" b="1" dirty="0"/>
              <a:t>Carbon Monoxide:  0.96</a:t>
            </a:r>
          </a:p>
          <a:p>
            <a:pPr>
              <a:spcBef>
                <a:spcPct val="50000"/>
              </a:spcBef>
            </a:pPr>
            <a:r>
              <a:rPr lang="en-US" altLang="en-US" b="1" dirty="0"/>
              <a:t>Nitrogen:                 0.97</a:t>
            </a:r>
          </a:p>
          <a:p>
            <a:pPr>
              <a:spcBef>
                <a:spcPct val="50000"/>
              </a:spcBef>
            </a:pPr>
            <a:r>
              <a:rPr lang="en-US" altLang="en-US" sz="2800" b="1" dirty="0">
                <a:solidFill>
                  <a:schemeClr val="accent2"/>
                </a:solidFill>
              </a:rPr>
              <a:t>Air:  1.0</a:t>
            </a:r>
            <a:endParaRPr lang="en-US" altLang="en-US" sz="2800" b="1" dirty="0"/>
          </a:p>
          <a:p>
            <a:pPr>
              <a:spcBef>
                <a:spcPct val="50000"/>
              </a:spcBef>
            </a:pPr>
            <a:r>
              <a:rPr lang="en-US" altLang="en-US" b="1" dirty="0"/>
              <a:t>Hydrogen Sulfide:  1.19</a:t>
            </a:r>
          </a:p>
          <a:p>
            <a:pPr>
              <a:spcBef>
                <a:spcPct val="50000"/>
              </a:spcBef>
            </a:pPr>
            <a:r>
              <a:rPr lang="en-US" altLang="en-US" b="1" dirty="0"/>
              <a:t>Argon:                    1.38</a:t>
            </a:r>
          </a:p>
          <a:p>
            <a:pPr>
              <a:spcBef>
                <a:spcPct val="50000"/>
              </a:spcBef>
            </a:pPr>
            <a:r>
              <a:rPr lang="en-US" altLang="en-US" b="1" dirty="0"/>
              <a:t>Carbon Dioxide:     1.52</a:t>
            </a:r>
          </a:p>
          <a:p>
            <a:pPr>
              <a:spcBef>
                <a:spcPct val="50000"/>
              </a:spcBef>
            </a:pPr>
            <a:r>
              <a:rPr lang="en-US" altLang="en-US" b="1" dirty="0"/>
              <a:t>Toluene:                 3.2</a:t>
            </a:r>
          </a:p>
          <a:p>
            <a:pPr>
              <a:spcBef>
                <a:spcPct val="50000"/>
              </a:spcBef>
            </a:pPr>
            <a:r>
              <a:rPr lang="en-US" altLang="en-US" b="1" dirty="0"/>
              <a:t>Gasoline:                3.0-4.0</a:t>
            </a:r>
          </a:p>
          <a:p>
            <a:pPr>
              <a:spcBef>
                <a:spcPct val="50000"/>
              </a:spcBef>
            </a:pPr>
            <a:r>
              <a:rPr lang="en-US" altLang="en-US" b="1" dirty="0"/>
              <a:t>Jet Fuel, JP-8:        4.7</a:t>
            </a:r>
          </a:p>
          <a:p>
            <a:endParaRPr lang="en-US" dirty="0"/>
          </a:p>
        </p:txBody>
      </p:sp>
      <p:sp>
        <p:nvSpPr>
          <p:cNvPr id="11" name="Right Arrow 10" descr="This arrow represents air on the vapor density chart." title="Arrow"/>
          <p:cNvSpPr/>
          <p:nvPr/>
        </p:nvSpPr>
        <p:spPr>
          <a:xfrm>
            <a:off x="3121269" y="3802685"/>
            <a:ext cx="7051431" cy="3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02872" y="2938038"/>
            <a:ext cx="4510454" cy="400110"/>
          </a:xfrm>
          <a:prstGeom prst="rect">
            <a:avLst/>
          </a:prstGeom>
          <a:noFill/>
        </p:spPr>
        <p:txBody>
          <a:bodyPr wrap="square" rtlCol="0">
            <a:spAutoFit/>
          </a:bodyPr>
          <a:lstStyle/>
          <a:p>
            <a:r>
              <a:rPr lang="en-US" sz="2000" dirty="0" smtClean="0"/>
              <a:t>Lighter Than Air</a:t>
            </a:r>
            <a:endParaRPr lang="en-US" sz="2000" dirty="0"/>
          </a:p>
        </p:txBody>
      </p:sp>
      <p:sp>
        <p:nvSpPr>
          <p:cNvPr id="13" name="TextBox 12"/>
          <p:cNvSpPr txBox="1"/>
          <p:nvPr/>
        </p:nvSpPr>
        <p:spPr>
          <a:xfrm>
            <a:off x="5402872" y="4663117"/>
            <a:ext cx="2488223" cy="400110"/>
          </a:xfrm>
          <a:prstGeom prst="rect">
            <a:avLst/>
          </a:prstGeom>
          <a:noFill/>
        </p:spPr>
        <p:txBody>
          <a:bodyPr wrap="square" rtlCol="0">
            <a:spAutoFit/>
          </a:bodyPr>
          <a:lstStyle/>
          <a:p>
            <a:r>
              <a:rPr lang="en-US" sz="2000" dirty="0" smtClean="0"/>
              <a:t>Heavier Than Air</a:t>
            </a:r>
            <a:endParaRPr lang="en-US" sz="2000" dirty="0"/>
          </a:p>
        </p:txBody>
      </p:sp>
    </p:spTree>
    <p:extLst>
      <p:ext uri="{BB962C8B-B14F-4D97-AF65-F5344CB8AC3E}">
        <p14:creationId xmlns:p14="http://schemas.microsoft.com/office/powerpoint/2010/main" val="1565733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Warning</a:t>
            </a:r>
            <a:endParaRPr lang="en-US" sz="7200" dirty="0"/>
          </a:p>
        </p:txBody>
      </p:sp>
      <p:sp>
        <p:nvSpPr>
          <p:cNvPr id="3" name="Content Placeholder 2"/>
          <p:cNvSpPr>
            <a:spLocks noGrp="1"/>
          </p:cNvSpPr>
          <p:nvPr>
            <p:ph idx="1"/>
          </p:nvPr>
        </p:nvSpPr>
        <p:spPr/>
        <p:txBody>
          <a:bodyPr/>
          <a:lstStyle/>
          <a:p>
            <a:pPr marL="0" indent="0" algn="ctr">
              <a:buNone/>
            </a:pPr>
            <a:r>
              <a:rPr lang="en-US" dirty="0" smtClean="0"/>
              <a:t>The following video deals with death in a confined space, and may be disturbing for some viewers. There is harsh language used in the film that could offend some viewers please use caution when viewing</a:t>
            </a:r>
            <a:endParaRPr lang="en-US" dirty="0"/>
          </a:p>
        </p:txBody>
      </p:sp>
    </p:spTree>
    <p:extLst>
      <p:ext uri="{BB962C8B-B14F-4D97-AF65-F5344CB8AC3E}">
        <p14:creationId xmlns:p14="http://schemas.microsoft.com/office/powerpoint/2010/main" val="392303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Identify atmospheric hazards</a:t>
            </a:r>
          </a:p>
          <a:p>
            <a:r>
              <a:rPr lang="en-US" dirty="0" smtClean="0"/>
              <a:t>Identify sources of atmospheric hazards</a:t>
            </a:r>
          </a:p>
          <a:p>
            <a:r>
              <a:rPr lang="en-US" dirty="0"/>
              <a:t>I</a:t>
            </a:r>
            <a:r>
              <a:rPr lang="en-US" dirty="0" smtClean="0"/>
              <a:t>dentify testing equipment</a:t>
            </a:r>
          </a:p>
          <a:p>
            <a:r>
              <a:rPr lang="en-US" dirty="0" smtClean="0"/>
              <a:t>Understand the usage characteristics of testing equipment</a:t>
            </a:r>
          </a:p>
          <a:p>
            <a:r>
              <a:rPr lang="en-US" dirty="0" smtClean="0"/>
              <a:t>Identify control practices</a:t>
            </a:r>
          </a:p>
          <a:p>
            <a:r>
              <a:rPr lang="en-US" dirty="0" smtClean="0"/>
              <a:t>Look at case studies</a:t>
            </a:r>
          </a:p>
          <a:p>
            <a:endParaRPr lang="en-US" dirty="0"/>
          </a:p>
        </p:txBody>
      </p:sp>
    </p:spTree>
    <p:extLst>
      <p:ext uri="{BB962C8B-B14F-4D97-AF65-F5344CB8AC3E}">
        <p14:creationId xmlns:p14="http://schemas.microsoft.com/office/powerpoint/2010/main" val="4294602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The Cody Mcnolty story</a:t>
            </a:r>
            <a:endParaRPr lang="en-US" dirty="0"/>
          </a:p>
        </p:txBody>
      </p:sp>
      <p:sp>
        <p:nvSpPr>
          <p:cNvPr id="3" name="Content Placeholder 2"/>
          <p:cNvSpPr>
            <a:spLocks noGrp="1"/>
          </p:cNvSpPr>
          <p:nvPr>
            <p:ph idx="1"/>
          </p:nvPr>
        </p:nvSpPr>
        <p:spPr/>
        <p:txBody>
          <a:bodyPr/>
          <a:lstStyle/>
          <a:p>
            <a:pPr marL="0" indent="0">
              <a:buNone/>
            </a:pPr>
            <a:r>
              <a:rPr lang="en-US" dirty="0" smtClean="0"/>
              <a:t>Show Work safe BC Video</a:t>
            </a:r>
          </a:p>
          <a:p>
            <a:pPr marL="0" indent="0">
              <a:buNone/>
            </a:pPr>
            <a:r>
              <a:rPr lang="en-US" dirty="0">
                <a:hlinkClick r:id="rId3" tooltip="Link to video"/>
              </a:rPr>
              <a:t>https://www.youtube.com/watch?v=SuC4aurqkm8</a:t>
            </a:r>
            <a:endParaRPr lang="en-US" dirty="0"/>
          </a:p>
          <a:p>
            <a:pPr marL="0" indent="0">
              <a:buNone/>
            </a:pPr>
            <a:endParaRPr lang="en-US" dirty="0"/>
          </a:p>
        </p:txBody>
      </p:sp>
    </p:spTree>
    <p:extLst>
      <p:ext uri="{BB962C8B-B14F-4D97-AF65-F5344CB8AC3E}">
        <p14:creationId xmlns:p14="http://schemas.microsoft.com/office/powerpoint/2010/main" val="3166332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Air monitoring</a:t>
            </a:r>
            <a:endParaRPr lang="en-US" dirty="0"/>
          </a:p>
        </p:txBody>
      </p:sp>
    </p:spTree>
    <p:extLst>
      <p:ext uri="{BB962C8B-B14F-4D97-AF65-F5344CB8AC3E}">
        <p14:creationId xmlns:p14="http://schemas.microsoft.com/office/powerpoint/2010/main" val="2848477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There is no universal monitor that can test for all possible gasses</a:t>
            </a:r>
            <a:endParaRPr lang="en-US" dirty="0"/>
          </a:p>
        </p:txBody>
      </p:sp>
    </p:spTree>
    <p:extLst>
      <p:ext uri="{BB962C8B-B14F-4D97-AF65-F5344CB8AC3E}">
        <p14:creationId xmlns:p14="http://schemas.microsoft.com/office/powerpoint/2010/main" val="293906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Reasons for hazard assessment</a:t>
            </a:r>
            <a:endParaRPr lang="en-US" dirty="0"/>
          </a:p>
        </p:txBody>
      </p:sp>
      <p:sp>
        <p:nvSpPr>
          <p:cNvPr id="5" name="Content Placeholder 4"/>
          <p:cNvSpPr>
            <a:spLocks noGrp="1"/>
          </p:cNvSpPr>
          <p:nvPr>
            <p:ph idx="1"/>
          </p:nvPr>
        </p:nvSpPr>
        <p:spPr/>
        <p:txBody>
          <a:bodyPr anchor="ctr"/>
          <a:lstStyle/>
          <a:p>
            <a:r>
              <a:rPr lang="en-US" dirty="0" smtClean="0"/>
              <a:t>A hazard assessment should be done in order to assess what hazardous atmosphere (including chemicals) is likely to be present and what sensors are need to be in the air monitor to identify the presence of those hazardous atmosphere (including chemicals)</a:t>
            </a:r>
            <a:endParaRPr lang="en-US" dirty="0"/>
          </a:p>
        </p:txBody>
      </p:sp>
    </p:spTree>
    <p:extLst>
      <p:ext uri="{BB962C8B-B14F-4D97-AF65-F5344CB8AC3E}">
        <p14:creationId xmlns:p14="http://schemas.microsoft.com/office/powerpoint/2010/main" val="3355651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3" name="Content Placeholder 2"/>
          <p:cNvSpPr>
            <a:spLocks noGrp="1"/>
          </p:cNvSpPr>
          <p:nvPr>
            <p:ph idx="1"/>
          </p:nvPr>
        </p:nvSpPr>
        <p:spPr/>
        <p:txBody>
          <a:bodyPr/>
          <a:lstStyle/>
          <a:p>
            <a:r>
              <a:rPr lang="en-US" dirty="0">
                <a:effectLst/>
              </a:rPr>
              <a:t>The responsiveness of sensors will vary with workplace environmental conditions, such as temperature and humidity. </a:t>
            </a:r>
            <a:endParaRPr lang="en-US" dirty="0" smtClean="0">
              <a:effectLst/>
            </a:endParaRPr>
          </a:p>
          <a:p>
            <a:r>
              <a:rPr lang="en-US" dirty="0" smtClean="0">
                <a:effectLst/>
              </a:rPr>
              <a:t>Therefore</a:t>
            </a:r>
            <a:r>
              <a:rPr lang="en-US" dirty="0">
                <a:effectLst/>
              </a:rPr>
              <a:t>, to the degree possible, operators should calibrate sensors in environmental conditions that are the same as (or similar to) the actual workplace conditions. </a:t>
            </a:r>
            <a:endParaRPr lang="en-US" dirty="0" smtClean="0">
              <a:effectLst/>
            </a:endParaRPr>
          </a:p>
          <a:p>
            <a:r>
              <a:rPr lang="en-US" dirty="0" smtClean="0">
                <a:effectLst/>
              </a:rPr>
              <a:t>Follow </a:t>
            </a:r>
            <a:r>
              <a:rPr lang="en-US" dirty="0">
                <a:effectLst/>
              </a:rPr>
              <a:t>the manufacturer's guidelines for proper calibration.</a:t>
            </a:r>
            <a:endParaRPr lang="en-US" dirty="0"/>
          </a:p>
        </p:txBody>
      </p:sp>
    </p:spTree>
    <p:extLst>
      <p:ext uri="{BB962C8B-B14F-4D97-AF65-F5344CB8AC3E}">
        <p14:creationId xmlns:p14="http://schemas.microsoft.com/office/powerpoint/2010/main" val="2138185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testing</a:t>
            </a:r>
            <a:endParaRPr lang="en-US" dirty="0"/>
          </a:p>
        </p:txBody>
      </p:sp>
      <p:sp>
        <p:nvSpPr>
          <p:cNvPr id="4" name="Content Placeholder 3"/>
          <p:cNvSpPr>
            <a:spLocks noGrp="1"/>
          </p:cNvSpPr>
          <p:nvPr>
            <p:ph idx="1"/>
          </p:nvPr>
        </p:nvSpPr>
        <p:spPr/>
        <p:txBody>
          <a:bodyPr/>
          <a:lstStyle/>
          <a:p>
            <a:pPr marL="0" indent="0">
              <a:buNone/>
            </a:pPr>
            <a:r>
              <a:rPr lang="en-US" dirty="0" smtClean="0"/>
              <a:t>Meant to evaluate the atmosphere inside a confined space, it determines:</a:t>
            </a:r>
          </a:p>
          <a:p>
            <a:pPr lvl="1"/>
            <a:r>
              <a:rPr lang="en-US" dirty="0" smtClean="0"/>
              <a:t>What chemical hazards are present or may become present</a:t>
            </a:r>
          </a:p>
          <a:p>
            <a:pPr lvl="1"/>
            <a:r>
              <a:rPr lang="en-US" dirty="0" smtClean="0"/>
              <a:t>How to best deal with hazards and perform tasks at hand</a:t>
            </a:r>
          </a:p>
          <a:p>
            <a:pPr marL="457200" lvl="1" indent="0">
              <a:buNone/>
            </a:pPr>
            <a:endParaRPr lang="en-US" sz="2400" dirty="0" smtClean="0"/>
          </a:p>
          <a:p>
            <a:pPr marL="457200" lvl="1" indent="0">
              <a:buNone/>
            </a:pPr>
            <a:r>
              <a:rPr lang="en-US" sz="2400" dirty="0" smtClean="0"/>
              <a:t>Ex. Finding the oxygen level slightly below 20.9%, The entry supervisor will choose procedures to address the hazard- most likely through ventilation.</a:t>
            </a:r>
            <a:endParaRPr lang="en-US" sz="2400" dirty="0"/>
          </a:p>
        </p:txBody>
      </p:sp>
    </p:spTree>
    <p:extLst>
      <p:ext uri="{BB962C8B-B14F-4D97-AF65-F5344CB8AC3E}">
        <p14:creationId xmlns:p14="http://schemas.microsoft.com/office/powerpoint/2010/main" val="2101593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Air Monitoring (continued)</a:t>
            </a:r>
            <a:endParaRPr lang="en-US" dirty="0"/>
          </a:p>
        </p:txBody>
      </p:sp>
      <p:sp>
        <p:nvSpPr>
          <p:cNvPr id="7" name="Content Placeholder 6"/>
          <p:cNvSpPr>
            <a:spLocks noGrp="1"/>
          </p:cNvSpPr>
          <p:nvPr>
            <p:ph sz="half" idx="2"/>
          </p:nvPr>
        </p:nvSpPr>
        <p:spPr/>
        <p:txBody>
          <a:bodyPr>
            <a:normAutofit fontScale="92500" lnSpcReduction="20000"/>
          </a:bodyPr>
          <a:lstStyle/>
          <a:p>
            <a:r>
              <a:rPr lang="en-US" dirty="0" smtClean="0"/>
              <a:t>Must conduct atmospheric testing before entry into the confined space</a:t>
            </a:r>
          </a:p>
          <a:p>
            <a:endParaRPr lang="en-US" dirty="0" smtClean="0"/>
          </a:p>
          <a:p>
            <a:r>
              <a:rPr lang="en-US" dirty="0" smtClean="0"/>
              <a:t>The reason for testing is to ensure atmosphere is safe to enter</a:t>
            </a:r>
          </a:p>
          <a:p>
            <a:endParaRPr lang="en-US" dirty="0"/>
          </a:p>
          <a:p>
            <a:r>
              <a:rPr lang="en-US" dirty="0" smtClean="0"/>
              <a:t>Test every time before reentering the confined space</a:t>
            </a:r>
          </a:p>
          <a:p>
            <a:endParaRPr lang="en-US" dirty="0"/>
          </a:p>
          <a:p>
            <a:endParaRPr lang="en-US" dirty="0"/>
          </a:p>
        </p:txBody>
      </p:sp>
      <p:pic>
        <p:nvPicPr>
          <p:cNvPr id="1026" name="Picture 2" descr="Photo courtesy of OSHA.  This picture shows actual disaster site work conditions and may not illustrate proper safety and health procedur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2819" y="2337211"/>
            <a:ext cx="3915570" cy="336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03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often do we need to test?</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atmosphere within the space must be continuously monitored unless the entry employer can demonstrate that equipment for continuous monitoring is not commercially available or periodic monitoring is sufficient. If continuous monitoring is used, the employer must ensure that the monitoring equipment has an alarm that will notify all entrants if a specified atmospheric threshold is achieved, or that an employee will check the monitor with sufficient frequency to ensure that entrants have adequate time to escape. If continuous monitoring is not used, periodic monitoring is required. All monitoring must ensure that the continuous forced air ventilation is preventing the accumulation of a hazardous atmosphere. Any employee who enters the space, or that employee’s authorized representative, must be provided with an opportunity to observe the testing required by this paragraph. </a:t>
            </a:r>
          </a:p>
        </p:txBody>
      </p:sp>
    </p:spTree>
    <p:extLst>
      <p:ext uri="{BB962C8B-B14F-4D97-AF65-F5344CB8AC3E}">
        <p14:creationId xmlns:p14="http://schemas.microsoft.com/office/powerpoint/2010/main" val="3154323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Air monitoring (conclusion)</a:t>
            </a:r>
            <a:endParaRPr lang="en-US" dirty="0"/>
          </a:p>
        </p:txBody>
      </p:sp>
      <p:sp>
        <p:nvSpPr>
          <p:cNvPr id="6" name="Content Placeholder 5"/>
          <p:cNvSpPr>
            <a:spLocks noGrp="1"/>
          </p:cNvSpPr>
          <p:nvPr>
            <p:ph sz="half" idx="2"/>
          </p:nvPr>
        </p:nvSpPr>
        <p:spPr>
          <a:xfrm>
            <a:off x="1119108" y="2571592"/>
            <a:ext cx="4878391" cy="2717801"/>
          </a:xfrm>
        </p:spPr>
        <p:txBody>
          <a:bodyPr>
            <a:normAutofit fontScale="92500"/>
          </a:bodyPr>
          <a:lstStyle/>
          <a:p>
            <a:r>
              <a:rPr lang="en-US" u="sng" dirty="0" smtClean="0"/>
              <a:t>Initial entry is prohibited </a:t>
            </a:r>
            <a:r>
              <a:rPr lang="en-US" dirty="0" smtClean="0"/>
              <a:t>until testing of the atmosphere has been performed</a:t>
            </a:r>
          </a:p>
          <a:p>
            <a:r>
              <a:rPr lang="en-US" dirty="0" smtClean="0"/>
              <a:t>Every time the confined space is entered</a:t>
            </a:r>
          </a:p>
          <a:p>
            <a:r>
              <a:rPr lang="en-US" dirty="0" smtClean="0"/>
              <a:t>Continuously </a:t>
            </a:r>
            <a:endParaRPr lang="en-US" dirty="0"/>
          </a:p>
        </p:txBody>
      </p:sp>
      <p:sp>
        <p:nvSpPr>
          <p:cNvPr id="8" name="Content Placeholder 7"/>
          <p:cNvSpPr>
            <a:spLocks noGrp="1"/>
          </p:cNvSpPr>
          <p:nvPr>
            <p:ph sz="quarter" idx="4"/>
          </p:nvPr>
        </p:nvSpPr>
        <p:spPr>
          <a:xfrm>
            <a:off x="6183351" y="2560440"/>
            <a:ext cx="4875210" cy="2717801"/>
          </a:xfrm>
        </p:spPr>
        <p:txBody>
          <a:bodyPr/>
          <a:lstStyle/>
          <a:p>
            <a:r>
              <a:rPr lang="en-US" dirty="0" smtClean="0"/>
              <a:t>Person assigned the task of monitoring must be versed on the operation and limitations of the instrument used</a:t>
            </a:r>
            <a:endParaRPr lang="en-US" dirty="0"/>
          </a:p>
        </p:txBody>
      </p:sp>
    </p:spTree>
    <p:extLst>
      <p:ext uri="{BB962C8B-B14F-4D97-AF65-F5344CB8AC3E}">
        <p14:creationId xmlns:p14="http://schemas.microsoft.com/office/powerpoint/2010/main" val="785839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Atmospheric monitoring</a:t>
            </a:r>
            <a:endParaRPr lang="en-US" dirty="0"/>
          </a:p>
        </p:txBody>
      </p:sp>
      <p:sp>
        <p:nvSpPr>
          <p:cNvPr id="3" name="Content Placeholder 2"/>
          <p:cNvSpPr>
            <a:spLocks noGrp="1"/>
          </p:cNvSpPr>
          <p:nvPr>
            <p:ph idx="1"/>
          </p:nvPr>
        </p:nvSpPr>
        <p:spPr/>
        <p:txBody>
          <a:bodyPr/>
          <a:lstStyle/>
          <a:p>
            <a:pPr marL="0" indent="0">
              <a:buNone/>
            </a:pPr>
            <a:r>
              <a:rPr lang="en-US" altLang="en-US" dirty="0" smtClean="0"/>
              <a:t>When testing for atmospheric hazards, test in the following order</a:t>
            </a:r>
          </a:p>
          <a:p>
            <a:r>
              <a:rPr lang="en-US" altLang="en-US" dirty="0" smtClean="0"/>
              <a:t>Oxygen</a:t>
            </a:r>
            <a:endParaRPr lang="en-US" altLang="en-US" dirty="0"/>
          </a:p>
          <a:p>
            <a:r>
              <a:rPr lang="en-US" altLang="en-US" dirty="0"/>
              <a:t>Combustible gases and vapors</a:t>
            </a:r>
          </a:p>
          <a:p>
            <a:r>
              <a:rPr lang="en-US" altLang="en-US" dirty="0"/>
              <a:t>Toxic gases and </a:t>
            </a:r>
            <a:r>
              <a:rPr lang="en-US" altLang="en-US" dirty="0" smtClean="0"/>
              <a:t>vapors</a:t>
            </a:r>
          </a:p>
          <a:p>
            <a:endParaRPr lang="en-US" altLang="en-US" dirty="0"/>
          </a:p>
          <a:p>
            <a:r>
              <a:rPr lang="en-US" dirty="0" smtClean="0"/>
              <a:t>Or test for all simultaneously</a:t>
            </a:r>
            <a:endParaRPr lang="en-US" dirty="0"/>
          </a:p>
        </p:txBody>
      </p:sp>
    </p:spTree>
    <p:extLst>
      <p:ext uri="{BB962C8B-B14F-4D97-AF65-F5344CB8AC3E}">
        <p14:creationId xmlns:p14="http://schemas.microsoft.com/office/powerpoint/2010/main" val="379536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confined Space?</a:t>
            </a:r>
            <a:endParaRPr lang="en-US" dirty="0"/>
          </a:p>
        </p:txBody>
      </p:sp>
      <p:sp>
        <p:nvSpPr>
          <p:cNvPr id="3" name="Content Placeholder 2"/>
          <p:cNvSpPr>
            <a:spLocks noGrp="1"/>
          </p:cNvSpPr>
          <p:nvPr>
            <p:ph idx="1"/>
          </p:nvPr>
        </p:nvSpPr>
        <p:spPr/>
        <p:txBody>
          <a:bodyPr/>
          <a:lstStyle/>
          <a:p>
            <a:pPr marL="0" indent="0">
              <a:buNone/>
            </a:pPr>
            <a:r>
              <a:rPr lang="en-US" dirty="0">
                <a:effectLst/>
              </a:rPr>
              <a:t>A confined space has:</a:t>
            </a:r>
          </a:p>
          <a:p>
            <a:pPr lvl="1"/>
            <a:r>
              <a:rPr lang="en-US" dirty="0">
                <a:effectLst/>
              </a:rPr>
              <a:t>Limited means of entry/exit,</a:t>
            </a:r>
          </a:p>
          <a:p>
            <a:pPr lvl="1"/>
            <a:r>
              <a:rPr lang="en-US" dirty="0">
                <a:effectLst/>
              </a:rPr>
              <a:t>Is large enough for a worker to enter it, and</a:t>
            </a:r>
          </a:p>
          <a:p>
            <a:pPr lvl="1"/>
            <a:r>
              <a:rPr lang="en-US" dirty="0">
                <a:effectLst/>
              </a:rPr>
              <a:t>Is not intended for regular/continuous occupancy.</a:t>
            </a:r>
          </a:p>
          <a:p>
            <a:pPr marL="457200" lvl="1" indent="0">
              <a:buNone/>
            </a:pPr>
            <a:endParaRPr lang="en-US" dirty="0">
              <a:effectLst/>
            </a:endParaRPr>
          </a:p>
          <a:p>
            <a:pPr marL="457200" lvl="1" indent="0">
              <a:buNone/>
            </a:pPr>
            <a:r>
              <a:rPr lang="en-US" dirty="0">
                <a:effectLst/>
              </a:rPr>
              <a:t>Examples may include sewers, pits, crawl spaces, attics, boilers, and many more</a:t>
            </a:r>
            <a:endParaRPr lang="en-US" dirty="0"/>
          </a:p>
        </p:txBody>
      </p:sp>
    </p:spTree>
    <p:extLst>
      <p:ext uri="{BB962C8B-B14F-4D97-AF65-F5344CB8AC3E}">
        <p14:creationId xmlns:p14="http://schemas.microsoft.com/office/powerpoint/2010/main" val="4277024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and Lower Explosive Limits</a:t>
            </a:r>
            <a:endParaRPr lang="en-US" dirty="0"/>
          </a:p>
        </p:txBody>
      </p:sp>
      <p:sp>
        <p:nvSpPr>
          <p:cNvPr id="3" name="Content Placeholder 2"/>
          <p:cNvSpPr>
            <a:spLocks noGrp="1"/>
          </p:cNvSpPr>
          <p:nvPr>
            <p:ph idx="1"/>
          </p:nvPr>
        </p:nvSpPr>
        <p:spPr/>
        <p:txBody>
          <a:bodyPr/>
          <a:lstStyle/>
          <a:p>
            <a:pPr marL="0" indent="0">
              <a:buFont typeface="Wingdings" panose="05000000000000000000" pitchFamily="2" charset="2"/>
              <a:buNone/>
            </a:pPr>
            <a:r>
              <a:rPr lang="en-US" altLang="en-US" sz="2800" b="1" dirty="0"/>
              <a:t>Lower Explosive Limit:</a:t>
            </a:r>
          </a:p>
          <a:p>
            <a:pPr marL="0" indent="0">
              <a:buFont typeface="Wingdings" panose="05000000000000000000" pitchFamily="2" charset="2"/>
              <a:buNone/>
            </a:pPr>
            <a:r>
              <a:rPr lang="en-US" altLang="en-US" dirty="0"/>
              <a:t>The minimum concentration of a flammable gas in air that will ignite and burn</a:t>
            </a:r>
            <a:r>
              <a:rPr lang="en-US" altLang="en-US" dirty="0" smtClean="0"/>
              <a:t>.</a:t>
            </a:r>
          </a:p>
          <a:p>
            <a:pPr marL="0" indent="0">
              <a:buFont typeface="Wingdings" panose="05000000000000000000" pitchFamily="2" charset="2"/>
              <a:buNone/>
            </a:pPr>
            <a:endParaRPr lang="en-US" altLang="en-US" u="sng" dirty="0"/>
          </a:p>
          <a:p>
            <a:pPr marL="0" indent="0">
              <a:buNone/>
            </a:pPr>
            <a:r>
              <a:rPr lang="en-US" sz="2800" b="1" dirty="0" smtClean="0"/>
              <a:t>Upper explosive limit:</a:t>
            </a:r>
          </a:p>
          <a:p>
            <a:pPr marL="0" indent="0">
              <a:buNone/>
            </a:pPr>
            <a:r>
              <a:rPr lang="en-US" dirty="0" smtClean="0"/>
              <a:t>The concentration of a flammable gas in air that is to rich to burn </a:t>
            </a:r>
            <a:endParaRPr lang="en-US" dirty="0"/>
          </a:p>
        </p:txBody>
      </p:sp>
    </p:spTree>
    <p:extLst>
      <p:ext uri="{BB962C8B-B14F-4D97-AF65-F5344CB8AC3E}">
        <p14:creationId xmlns:p14="http://schemas.microsoft.com/office/powerpoint/2010/main" val="1923279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Lower Explosive Limits:</a:t>
            </a:r>
            <a:br>
              <a:rPr lang="en-US" altLang="en-US" dirty="0"/>
            </a:b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None/>
            </a:pPr>
            <a:r>
              <a:rPr lang="en-US" altLang="en-US" sz="3000" u="sng" dirty="0" smtClean="0"/>
              <a:t>Chemical </a:t>
            </a:r>
            <a:r>
              <a:rPr lang="en-US" altLang="en-US" sz="3000" u="sng" dirty="0"/>
              <a:t>Name	</a:t>
            </a:r>
            <a:r>
              <a:rPr lang="en-US" altLang="en-US" sz="3000" dirty="0"/>
              <a:t>	</a:t>
            </a:r>
            <a:r>
              <a:rPr lang="en-US" altLang="en-US" sz="3000" u="sng" dirty="0"/>
              <a:t>LEL	</a:t>
            </a:r>
            <a:r>
              <a:rPr lang="en-US" altLang="en-US" sz="3000" dirty="0"/>
              <a:t>	</a:t>
            </a:r>
            <a:r>
              <a:rPr lang="en-US" altLang="en-US" sz="3000" dirty="0" smtClean="0"/>
              <a:t>	</a:t>
            </a:r>
            <a:r>
              <a:rPr lang="en-US" altLang="en-US" sz="3000" u="sng" dirty="0" smtClean="0"/>
              <a:t>UEL</a:t>
            </a:r>
            <a:endParaRPr lang="en-US" altLang="en-US" sz="3000" u="sng" dirty="0"/>
          </a:p>
          <a:p>
            <a:pPr>
              <a:buFont typeface="Wingdings" panose="05000000000000000000" pitchFamily="2" charset="2"/>
              <a:buNone/>
            </a:pPr>
            <a:r>
              <a:rPr lang="en-US" altLang="en-US" sz="3000" dirty="0"/>
              <a:t>Ammonia		</a:t>
            </a:r>
            <a:r>
              <a:rPr lang="en-US" altLang="en-US" sz="3000" dirty="0" smtClean="0"/>
              <a:t>	15.00</a:t>
            </a:r>
            <a:r>
              <a:rPr lang="en-US" altLang="en-US" sz="3000" dirty="0"/>
              <a:t>%	</a:t>
            </a:r>
            <a:r>
              <a:rPr lang="en-US" altLang="en-US" sz="3000" dirty="0" smtClean="0"/>
              <a:t>	28.00 </a:t>
            </a:r>
            <a:r>
              <a:rPr lang="en-US" altLang="en-US" sz="3000" dirty="0"/>
              <a:t>%</a:t>
            </a:r>
          </a:p>
          <a:p>
            <a:pPr>
              <a:buFont typeface="Wingdings" panose="05000000000000000000" pitchFamily="2" charset="2"/>
              <a:buNone/>
            </a:pPr>
            <a:r>
              <a:rPr lang="en-US" altLang="en-US" sz="3000" dirty="0"/>
              <a:t>Carbon Monoxide	</a:t>
            </a:r>
            <a:r>
              <a:rPr lang="en-US" altLang="en-US" sz="3000" dirty="0" smtClean="0"/>
              <a:t>	12.50</a:t>
            </a:r>
            <a:r>
              <a:rPr lang="en-US" altLang="en-US" sz="3000" dirty="0"/>
              <a:t>%	</a:t>
            </a:r>
            <a:r>
              <a:rPr lang="en-US" altLang="en-US" sz="3000" dirty="0" smtClean="0"/>
              <a:t>	74.00 </a:t>
            </a:r>
            <a:r>
              <a:rPr lang="en-US" altLang="en-US" sz="3000" dirty="0"/>
              <a:t>%</a:t>
            </a:r>
          </a:p>
          <a:p>
            <a:pPr>
              <a:buFont typeface="Wingdings" panose="05000000000000000000" pitchFamily="2" charset="2"/>
              <a:buNone/>
            </a:pPr>
            <a:r>
              <a:rPr lang="en-US" altLang="en-US" sz="3000" dirty="0"/>
              <a:t>Methane			  5.00 %	</a:t>
            </a:r>
            <a:r>
              <a:rPr lang="en-US" altLang="en-US" sz="3000" dirty="0" smtClean="0"/>
              <a:t>	15.00 </a:t>
            </a:r>
            <a:r>
              <a:rPr lang="en-US" altLang="en-US" sz="3000" dirty="0"/>
              <a:t>%</a:t>
            </a:r>
          </a:p>
          <a:p>
            <a:pPr>
              <a:buFont typeface="Wingdings" panose="05000000000000000000" pitchFamily="2" charset="2"/>
              <a:buNone/>
            </a:pPr>
            <a:r>
              <a:rPr lang="en-US" altLang="en-US" sz="3000" dirty="0" err="1" smtClean="0"/>
              <a:t>Proplyene</a:t>
            </a:r>
            <a:r>
              <a:rPr lang="en-US" altLang="en-US" sz="3000" dirty="0"/>
              <a:t>		</a:t>
            </a:r>
            <a:r>
              <a:rPr lang="en-US" altLang="en-US" sz="3000" dirty="0" smtClean="0"/>
              <a:t>	  2.40 </a:t>
            </a:r>
            <a:r>
              <a:rPr lang="en-US" altLang="en-US" sz="3000" dirty="0"/>
              <a:t>%	</a:t>
            </a:r>
            <a:r>
              <a:rPr lang="en-US" altLang="en-US" sz="3000" dirty="0" smtClean="0"/>
              <a:t>	11.00 </a:t>
            </a:r>
            <a:r>
              <a:rPr lang="en-US" altLang="en-US" sz="3000" dirty="0"/>
              <a:t>%</a:t>
            </a:r>
          </a:p>
          <a:p>
            <a:endParaRPr lang="en-US" dirty="0"/>
          </a:p>
        </p:txBody>
      </p:sp>
    </p:spTree>
    <p:extLst>
      <p:ext uri="{BB962C8B-B14F-4D97-AF65-F5344CB8AC3E}">
        <p14:creationId xmlns:p14="http://schemas.microsoft.com/office/powerpoint/2010/main" val="1679670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a:t>
            </a:r>
            <a:endParaRPr lang="en-US" dirty="0"/>
          </a:p>
        </p:txBody>
      </p:sp>
      <p:sp>
        <p:nvSpPr>
          <p:cNvPr id="3" name="Content Placeholder 2"/>
          <p:cNvSpPr>
            <a:spLocks noGrp="1"/>
          </p:cNvSpPr>
          <p:nvPr>
            <p:ph idx="1"/>
          </p:nvPr>
        </p:nvSpPr>
        <p:spPr>
          <a:xfrm>
            <a:off x="1141412" y="2249487"/>
            <a:ext cx="9905999" cy="4133206"/>
          </a:xfrm>
        </p:spPr>
        <p:txBody>
          <a:bodyPr>
            <a:normAutofit lnSpcReduction="10000"/>
          </a:bodyPr>
          <a:lstStyle/>
          <a:p>
            <a:r>
              <a:rPr lang="en-US" dirty="0">
                <a:effectLst/>
              </a:rPr>
              <a:t>"Calibration" refers to an instrument's measuring accuracy relative to a known traceable concentration of test gas. </a:t>
            </a:r>
            <a:endParaRPr lang="en-US" dirty="0" smtClean="0">
              <a:effectLst/>
            </a:endParaRPr>
          </a:p>
          <a:p>
            <a:r>
              <a:rPr lang="en-US" dirty="0" smtClean="0">
                <a:effectLst/>
              </a:rPr>
              <a:t>Best way to verify that a Direct Read Portable Gas Monitors (DRPGMs) is reading accurately and reliable, is to compare </a:t>
            </a:r>
            <a:r>
              <a:rPr lang="en-US" dirty="0">
                <a:effectLst/>
              </a:rPr>
              <a:t>the sensor's response to a known concentration of the test gas. </a:t>
            </a:r>
            <a:endParaRPr lang="en-US" dirty="0" smtClean="0">
              <a:effectLst/>
            </a:endParaRPr>
          </a:p>
          <a:p>
            <a:r>
              <a:rPr lang="en-US" dirty="0" smtClean="0">
                <a:effectLst/>
              </a:rPr>
              <a:t>To </a:t>
            </a:r>
            <a:r>
              <a:rPr lang="en-US" dirty="0">
                <a:effectLst/>
              </a:rPr>
              <a:t>confirm the validity of this comparison</a:t>
            </a:r>
            <a:r>
              <a:rPr lang="en-US" dirty="0" smtClean="0">
                <a:effectLst/>
              </a:rPr>
              <a:t>, it </a:t>
            </a:r>
            <a:r>
              <a:rPr lang="en-US" dirty="0">
                <a:effectLst/>
              </a:rPr>
              <a:t>is important to ensure the calibration gas has not expired (always check the expiration date of the gas before usage). </a:t>
            </a:r>
            <a:endParaRPr lang="en-US" dirty="0" smtClean="0">
              <a:effectLst/>
            </a:endParaRPr>
          </a:p>
          <a:p>
            <a:r>
              <a:rPr lang="en-US" dirty="0" smtClean="0">
                <a:effectLst/>
              </a:rPr>
              <a:t>The </a:t>
            </a:r>
            <a:r>
              <a:rPr lang="en-US" dirty="0">
                <a:effectLst/>
              </a:rPr>
              <a:t>instrument's response to the calibration gas serves as the reference point.</a:t>
            </a:r>
            <a:endParaRPr lang="en-US" dirty="0"/>
          </a:p>
        </p:txBody>
      </p:sp>
    </p:spTree>
    <p:extLst>
      <p:ext uri="{BB962C8B-B14F-4D97-AF65-F5344CB8AC3E}">
        <p14:creationId xmlns:p14="http://schemas.microsoft.com/office/powerpoint/2010/main" val="1511253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(continued)</a:t>
            </a:r>
            <a:endParaRPr lang="en-US" dirty="0"/>
          </a:p>
        </p:txBody>
      </p:sp>
      <p:sp>
        <p:nvSpPr>
          <p:cNvPr id="3" name="Content Placeholder 2"/>
          <p:cNvSpPr>
            <a:spLocks noGrp="1"/>
          </p:cNvSpPr>
          <p:nvPr>
            <p:ph idx="1"/>
          </p:nvPr>
        </p:nvSpPr>
        <p:spPr/>
        <p:txBody>
          <a:bodyPr/>
          <a:lstStyle/>
          <a:p>
            <a:r>
              <a:rPr lang="en-US" dirty="0">
                <a:effectLst/>
              </a:rPr>
              <a:t>The primary reason for proper, regular instrument calibration is to provide accurate gas-concentration readings that could prevent worker illness, injury, or death. Correctly calibrating an instrument helps to ensure that the DRPGM will respond accurately to the gases it is designed to detect, thereby warning users of hazardous conditions before the conditions reach dangerous levels</a:t>
            </a:r>
            <a:r>
              <a:rPr lang="en-US" dirty="0" smtClean="0">
                <a:effectLst/>
              </a:rPr>
              <a:t>.</a:t>
            </a:r>
          </a:p>
          <a:p>
            <a:r>
              <a:rPr lang="en-US" dirty="0" smtClean="0">
                <a:effectLst/>
              </a:rPr>
              <a:t>Always calibrate per the manufacturers’ specifications.</a:t>
            </a:r>
            <a:endParaRPr lang="en-US" dirty="0"/>
          </a:p>
        </p:txBody>
      </p:sp>
    </p:spTree>
    <p:extLst>
      <p:ext uri="{BB962C8B-B14F-4D97-AF65-F5344CB8AC3E}">
        <p14:creationId xmlns:p14="http://schemas.microsoft.com/office/powerpoint/2010/main" val="3526661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Drift</a:t>
            </a:r>
            <a:endParaRPr lang="en-US" dirty="0"/>
          </a:p>
        </p:txBody>
      </p:sp>
      <p:sp>
        <p:nvSpPr>
          <p:cNvPr id="3" name="Content Placeholder 2"/>
          <p:cNvSpPr>
            <a:spLocks noGrp="1"/>
          </p:cNvSpPr>
          <p:nvPr>
            <p:ph idx="1"/>
          </p:nvPr>
        </p:nvSpPr>
        <p:spPr/>
        <p:txBody>
          <a:bodyPr/>
          <a:lstStyle/>
          <a:p>
            <a:r>
              <a:rPr lang="en-US" dirty="0">
                <a:effectLst/>
              </a:rPr>
              <a:t>When an instrument's reference point shifts, the reading will shift accordingly and be unreliable. This is called "calibration drift," and it happens to all sensors over time. An instrument that experiences calibration drift can still measure the quantity of gas present, but it cannot convert this information into an accurate numerical reading.</a:t>
            </a:r>
            <a:endParaRPr lang="en-US" dirty="0"/>
          </a:p>
        </p:txBody>
      </p:sp>
      <p:pic>
        <p:nvPicPr>
          <p:cNvPr id="3074" name="Picture 2" descr="Photo courtesy of OSHA.  This picture shows actual disaster site work conditions and may not illustrate proper safety and health procedur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87951" y="4245348"/>
            <a:ext cx="264795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30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calibration drift?</a:t>
            </a:r>
            <a:endParaRPr lang="en-US" dirty="0"/>
          </a:p>
        </p:txBody>
      </p:sp>
      <p:sp>
        <p:nvSpPr>
          <p:cNvPr id="3" name="Content Placeholder 2"/>
          <p:cNvSpPr>
            <a:spLocks noGrp="1"/>
          </p:cNvSpPr>
          <p:nvPr>
            <p:ph idx="1"/>
          </p:nvPr>
        </p:nvSpPr>
        <p:spPr/>
        <p:txBody>
          <a:bodyPr>
            <a:normAutofit lnSpcReduction="10000"/>
          </a:bodyPr>
          <a:lstStyle/>
          <a:p>
            <a:r>
              <a:rPr lang="en-US" dirty="0">
                <a:effectLst/>
              </a:rPr>
              <a:t>Degradation caused by exposure to phosphates</a:t>
            </a:r>
          </a:p>
          <a:p>
            <a:r>
              <a:rPr lang="en-US" dirty="0">
                <a:effectLst/>
              </a:rPr>
              <a:t>Degradation of phosphorus-containing components</a:t>
            </a:r>
          </a:p>
          <a:p>
            <a:r>
              <a:rPr lang="en-US" dirty="0">
                <a:effectLst/>
              </a:rPr>
              <a:t>Degradation of lead-containing components</a:t>
            </a:r>
          </a:p>
          <a:p>
            <a:r>
              <a:rPr lang="en-US" dirty="0">
                <a:effectLst/>
              </a:rPr>
              <a:t>Gradual chemical degradation of sensors and drift in electronic components that occur normally over time.</a:t>
            </a:r>
          </a:p>
          <a:p>
            <a:r>
              <a:rPr lang="en-US" dirty="0">
                <a:effectLst/>
              </a:rPr>
              <a:t>Use in extreme environmental conditions, such as high/low temperature and humidity, and high levels of airborne particulates.</a:t>
            </a:r>
          </a:p>
          <a:p>
            <a:endParaRPr lang="en-US" dirty="0"/>
          </a:p>
        </p:txBody>
      </p:sp>
      <p:pic>
        <p:nvPicPr>
          <p:cNvPr id="2050" name="Picture 2" descr="Photo courtesy of OSHA.  This picture shows actual disaster site work conditions and may not illustrate proper safety and health procedur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28610" y="416182"/>
            <a:ext cx="3337798" cy="336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77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calibration drift continued </a:t>
            </a:r>
            <a:endParaRPr lang="en-US" dirty="0"/>
          </a:p>
        </p:txBody>
      </p:sp>
      <p:sp>
        <p:nvSpPr>
          <p:cNvPr id="3" name="Content Placeholder 2"/>
          <p:cNvSpPr>
            <a:spLocks noGrp="1"/>
          </p:cNvSpPr>
          <p:nvPr>
            <p:ph idx="1"/>
          </p:nvPr>
        </p:nvSpPr>
        <p:spPr/>
        <p:txBody>
          <a:bodyPr>
            <a:normAutofit lnSpcReduction="10000"/>
          </a:bodyPr>
          <a:lstStyle/>
          <a:p>
            <a:r>
              <a:rPr lang="en-US" dirty="0">
                <a:effectLst/>
              </a:rPr>
              <a:t>Exposure to high concentrations of the target gases and vapors.</a:t>
            </a:r>
          </a:p>
          <a:p>
            <a:r>
              <a:rPr lang="en-US" dirty="0">
                <a:effectLst/>
              </a:rPr>
              <a:t>Exposure of catalytic hot-bead LEL sensors in the instruments to volatile silicones, hydride gases, halogenated hydrocarbons, and sulfide gases.</a:t>
            </a:r>
          </a:p>
          <a:p>
            <a:r>
              <a:rPr lang="en-US" dirty="0">
                <a:effectLst/>
              </a:rPr>
              <a:t>Exposure of electrochemical toxic gas sensors to solvent vapors and highly corrosive gases.</a:t>
            </a:r>
          </a:p>
          <a:p>
            <a:r>
              <a:rPr lang="en-US" dirty="0">
                <a:effectLst/>
              </a:rPr>
              <a:t>Handling/jostling of the equipment causing enough vibration or shock over time to affect electronic components and circuitry.</a:t>
            </a:r>
          </a:p>
          <a:p>
            <a:endParaRPr lang="en-US" dirty="0"/>
          </a:p>
        </p:txBody>
      </p:sp>
    </p:spTree>
    <p:extLst>
      <p:ext uri="{BB962C8B-B14F-4D97-AF65-F5344CB8AC3E}">
        <p14:creationId xmlns:p14="http://schemas.microsoft.com/office/powerpoint/2010/main" val="3509439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testing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effectLst/>
              </a:rPr>
              <a:t>This is a qualitative function check in which a challenge gas is passed over the sensor(s) at a concentration and exposure time sufficient to activate all alarm settings. </a:t>
            </a:r>
            <a:endParaRPr lang="en-US" dirty="0" smtClean="0">
              <a:effectLst/>
            </a:endParaRPr>
          </a:p>
          <a:p>
            <a:r>
              <a:rPr lang="en-US" dirty="0" smtClean="0">
                <a:effectLst/>
              </a:rPr>
              <a:t>The </a:t>
            </a:r>
            <a:r>
              <a:rPr lang="en-US" dirty="0">
                <a:effectLst/>
              </a:rPr>
              <a:t>purpose of this check is to confirm that gas can get to the sensor(s) and that all the instrument's alarms are functional. </a:t>
            </a:r>
            <a:endParaRPr lang="en-US" dirty="0" smtClean="0">
              <a:effectLst/>
            </a:endParaRPr>
          </a:p>
          <a:p>
            <a:r>
              <a:rPr lang="en-US" dirty="0" smtClean="0">
                <a:effectLst/>
              </a:rPr>
              <a:t>The </a:t>
            </a:r>
            <a:r>
              <a:rPr lang="en-US" dirty="0">
                <a:effectLst/>
              </a:rPr>
              <a:t>bump test or function check does not provide a measure of the instrument's accuracy. </a:t>
            </a:r>
            <a:endParaRPr lang="en-US" dirty="0" smtClean="0">
              <a:effectLst/>
            </a:endParaRPr>
          </a:p>
          <a:p>
            <a:r>
              <a:rPr lang="en-US" dirty="0" smtClean="0">
                <a:effectLst/>
              </a:rPr>
              <a:t>When </a:t>
            </a:r>
            <a:r>
              <a:rPr lang="en-US" dirty="0">
                <a:effectLst/>
              </a:rPr>
              <a:t>performing a bump test, the challenge gas concentration should trigger the DRPGM's alarm(s).</a:t>
            </a:r>
            <a:endParaRPr lang="en-US" dirty="0"/>
          </a:p>
        </p:txBody>
      </p:sp>
    </p:spTree>
    <p:extLst>
      <p:ext uri="{BB962C8B-B14F-4D97-AF65-F5344CB8AC3E}">
        <p14:creationId xmlns:p14="http://schemas.microsoft.com/office/powerpoint/2010/main" val="2481875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perform bump test and full calibration</a:t>
            </a:r>
            <a:endParaRPr lang="en-US" dirty="0"/>
          </a:p>
        </p:txBody>
      </p:sp>
      <p:sp>
        <p:nvSpPr>
          <p:cNvPr id="3" name="Content Placeholder 2"/>
          <p:cNvSpPr>
            <a:spLocks noGrp="1"/>
          </p:cNvSpPr>
          <p:nvPr>
            <p:ph idx="1"/>
          </p:nvPr>
        </p:nvSpPr>
        <p:spPr/>
        <p:txBody>
          <a:bodyPr>
            <a:normAutofit lnSpcReduction="10000"/>
          </a:bodyPr>
          <a:lstStyle/>
          <a:p>
            <a:r>
              <a:rPr lang="en-US" dirty="0">
                <a:effectLst/>
              </a:rPr>
              <a:t>A bump test </a:t>
            </a:r>
            <a:r>
              <a:rPr lang="en-US" dirty="0" smtClean="0">
                <a:effectLst/>
              </a:rPr>
              <a:t>or </a:t>
            </a:r>
            <a:r>
              <a:rPr lang="en-US" dirty="0">
                <a:effectLst/>
              </a:rPr>
              <a:t>calibration check of portable gas monitors should be conducted before each day's use in accordance with the </a:t>
            </a:r>
            <a:r>
              <a:rPr lang="en-US" dirty="0" smtClean="0">
                <a:effectLst/>
              </a:rPr>
              <a:t>manufacturers’ instructions</a:t>
            </a:r>
          </a:p>
          <a:p>
            <a:r>
              <a:rPr lang="en-US" dirty="0">
                <a:effectLst/>
              </a:rPr>
              <a:t> If an instrument fails a bump test or a calibration check, the operator should perform a full calibration on it before using </a:t>
            </a:r>
            <a:r>
              <a:rPr lang="en-US" dirty="0" smtClean="0">
                <a:effectLst/>
              </a:rPr>
              <a:t>it.  How often you should calibrate the meter depends on how much its used, always refer to the manufacturers’ recommendations.  If </a:t>
            </a:r>
            <a:r>
              <a:rPr lang="en-US" dirty="0">
                <a:effectLst/>
              </a:rPr>
              <a:t>the instrument fails the full calibration, the employer should remove it from service.</a:t>
            </a:r>
            <a:endParaRPr lang="en-US" dirty="0"/>
          </a:p>
        </p:txBody>
      </p:sp>
    </p:spTree>
    <p:extLst>
      <p:ext uri="{BB962C8B-B14F-4D97-AF65-F5344CB8AC3E}">
        <p14:creationId xmlns:p14="http://schemas.microsoft.com/office/powerpoint/2010/main" val="492489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perform the calibrations  </a:t>
            </a:r>
            <a:endParaRPr lang="en-US" dirty="0"/>
          </a:p>
        </p:txBody>
      </p:sp>
      <p:sp>
        <p:nvSpPr>
          <p:cNvPr id="3" name="Content Placeholder 2"/>
          <p:cNvSpPr>
            <a:spLocks noGrp="1"/>
          </p:cNvSpPr>
          <p:nvPr>
            <p:ph idx="1"/>
          </p:nvPr>
        </p:nvSpPr>
        <p:spPr/>
        <p:txBody>
          <a:bodyPr/>
          <a:lstStyle/>
          <a:p>
            <a:r>
              <a:rPr lang="en-US" dirty="0">
                <a:effectLst/>
              </a:rPr>
              <a:t>Follow the </a:t>
            </a:r>
            <a:r>
              <a:rPr lang="en-US" dirty="0" smtClean="0">
                <a:effectLst/>
              </a:rPr>
              <a:t>manufacturers’ </a:t>
            </a:r>
            <a:r>
              <a:rPr lang="en-US" dirty="0">
                <a:effectLst/>
              </a:rPr>
              <a:t>guidelines for proper </a:t>
            </a:r>
            <a:r>
              <a:rPr lang="en-US" dirty="0" smtClean="0">
                <a:effectLst/>
              </a:rPr>
              <a:t>calibration</a:t>
            </a:r>
          </a:p>
          <a:p>
            <a:r>
              <a:rPr lang="en-US" dirty="0">
                <a:effectLst/>
              </a:rPr>
              <a:t>Only use a </a:t>
            </a:r>
            <a:r>
              <a:rPr lang="en-US" dirty="0" smtClean="0">
                <a:effectLst/>
              </a:rPr>
              <a:t>certified </a:t>
            </a:r>
            <a:r>
              <a:rPr lang="en-US" dirty="0">
                <a:effectLst/>
              </a:rPr>
              <a:t>traceable test gas, and do so before its expiration </a:t>
            </a:r>
            <a:r>
              <a:rPr lang="en-US" dirty="0" smtClean="0">
                <a:effectLst/>
              </a:rPr>
              <a:t>date</a:t>
            </a:r>
          </a:p>
          <a:p>
            <a:r>
              <a:rPr lang="en-US" dirty="0">
                <a:effectLst/>
              </a:rPr>
              <a:t>Train DRPGM operators on the proper methods of calibration. </a:t>
            </a:r>
            <a:r>
              <a:rPr lang="en-US" dirty="0" smtClean="0">
                <a:effectLst/>
              </a:rPr>
              <a:t> Most </a:t>
            </a:r>
            <a:r>
              <a:rPr lang="en-US" dirty="0">
                <a:effectLst/>
              </a:rPr>
              <a:t>instruments are designed to be field calibrated with detailed instructions provided in the </a:t>
            </a:r>
            <a:r>
              <a:rPr lang="en-US" dirty="0" smtClean="0">
                <a:effectLst/>
              </a:rPr>
              <a:t>manufacturers’ </a:t>
            </a:r>
            <a:r>
              <a:rPr lang="en-US" dirty="0">
                <a:effectLst/>
              </a:rPr>
              <a:t>user manual, training videos, or computer-based training modules</a:t>
            </a:r>
            <a:endParaRPr lang="en-US" dirty="0"/>
          </a:p>
        </p:txBody>
      </p:sp>
    </p:spTree>
    <p:extLst>
      <p:ext uri="{BB962C8B-B14F-4D97-AF65-F5344CB8AC3E}">
        <p14:creationId xmlns:p14="http://schemas.microsoft.com/office/powerpoint/2010/main" val="162338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Permit required confined space?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800" b="1" dirty="0">
                <a:effectLst/>
              </a:rPr>
              <a:t>Permit-required confined spaces</a:t>
            </a:r>
            <a:r>
              <a:rPr lang="en-US" sz="2800" dirty="0">
                <a:effectLst/>
              </a:rPr>
              <a:t> have one or more of these characteristics: </a:t>
            </a:r>
          </a:p>
          <a:p>
            <a:r>
              <a:rPr lang="en-US" dirty="0">
                <a:effectLst/>
              </a:rPr>
              <a:t>Contains or has the potential to contain a hazardous atmosphere;</a:t>
            </a:r>
          </a:p>
          <a:p>
            <a:r>
              <a:rPr lang="en-US" dirty="0">
                <a:effectLst/>
              </a:rPr>
              <a:t>Contains a material with the potential to engulf someone who enters the space;</a:t>
            </a:r>
          </a:p>
          <a:p>
            <a:r>
              <a:rPr lang="en-US" dirty="0">
                <a:effectLst/>
              </a:rPr>
              <a:t>Has an internal configuration that might cause an entrant to be trapped or asphyxiated by inwardly converging walls or by a floor that slopes downward and tapers to a smaller cross section; and</a:t>
            </a:r>
          </a:p>
          <a:p>
            <a:r>
              <a:rPr lang="en-US" dirty="0">
                <a:effectLst/>
              </a:rPr>
              <a:t>Contains any other recognized serious safety or health hazards.</a:t>
            </a:r>
          </a:p>
          <a:p>
            <a:endParaRPr lang="en-US" dirty="0"/>
          </a:p>
        </p:txBody>
      </p:sp>
    </p:spTree>
    <p:extLst>
      <p:ext uri="{BB962C8B-B14F-4D97-AF65-F5344CB8AC3E}">
        <p14:creationId xmlns:p14="http://schemas.microsoft.com/office/powerpoint/2010/main" val="3083949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p:txBody>
          <a:bodyPr>
            <a:normAutofit lnSpcReduction="10000"/>
          </a:bodyPr>
          <a:lstStyle/>
          <a:p>
            <a:r>
              <a:rPr lang="en-US" dirty="0"/>
              <a:t>•Company laying </a:t>
            </a:r>
            <a:r>
              <a:rPr lang="en-US" dirty="0" smtClean="0"/>
              <a:t>sewer pipe </a:t>
            </a:r>
            <a:r>
              <a:rPr lang="en-US" dirty="0"/>
              <a:t>&amp; manholes for a </a:t>
            </a:r>
            <a:r>
              <a:rPr lang="en-US" dirty="0" smtClean="0"/>
              <a:t>new housing development 6 </a:t>
            </a:r>
            <a:r>
              <a:rPr lang="en-US" dirty="0"/>
              <a:t>employees </a:t>
            </a:r>
            <a:r>
              <a:rPr lang="en-US" dirty="0" smtClean="0"/>
              <a:t>onsite. </a:t>
            </a:r>
            <a:r>
              <a:rPr lang="en-US" dirty="0"/>
              <a:t>City codes require </a:t>
            </a:r>
            <a:r>
              <a:rPr lang="en-US" dirty="0" smtClean="0"/>
              <a:t>a vacuum </a:t>
            </a:r>
            <a:r>
              <a:rPr lang="en-US" dirty="0"/>
              <a:t>test – </a:t>
            </a:r>
            <a:r>
              <a:rPr lang="en-US" dirty="0" smtClean="0"/>
              <a:t>must maintain </a:t>
            </a:r>
            <a:r>
              <a:rPr lang="en-US" dirty="0"/>
              <a:t>10 inches </a:t>
            </a:r>
            <a:r>
              <a:rPr lang="en-US" dirty="0" smtClean="0"/>
              <a:t>of mercury </a:t>
            </a:r>
            <a:r>
              <a:rPr lang="en-US" dirty="0"/>
              <a:t>for a </a:t>
            </a:r>
            <a:r>
              <a:rPr lang="en-US" dirty="0" smtClean="0"/>
              <a:t>specific time </a:t>
            </a:r>
            <a:r>
              <a:rPr lang="en-US" dirty="0"/>
              <a:t>based on depth </a:t>
            </a:r>
            <a:r>
              <a:rPr lang="en-US" dirty="0" smtClean="0"/>
              <a:t>of manhole. </a:t>
            </a:r>
            <a:r>
              <a:rPr lang="en-US" dirty="0"/>
              <a:t>If vacuum test </a:t>
            </a:r>
            <a:r>
              <a:rPr lang="en-US" dirty="0" smtClean="0"/>
              <a:t>fails, then </a:t>
            </a:r>
            <a:r>
              <a:rPr lang="en-US" dirty="0"/>
              <a:t>sections of </a:t>
            </a:r>
            <a:r>
              <a:rPr lang="en-US" dirty="0" smtClean="0"/>
              <a:t>the manhole </a:t>
            </a:r>
            <a:r>
              <a:rPr lang="en-US" dirty="0"/>
              <a:t>must </a:t>
            </a:r>
            <a:r>
              <a:rPr lang="en-US" dirty="0" smtClean="0"/>
              <a:t>be grouted </a:t>
            </a:r>
            <a:r>
              <a:rPr lang="en-US" dirty="0"/>
              <a:t>to get a </a:t>
            </a:r>
            <a:r>
              <a:rPr lang="en-US" dirty="0" smtClean="0"/>
              <a:t>better seal. </a:t>
            </a:r>
            <a:r>
              <a:rPr lang="en-US" dirty="0"/>
              <a:t>• After vacuum test </a:t>
            </a:r>
            <a:r>
              <a:rPr lang="en-US" dirty="0" smtClean="0"/>
              <a:t>failure, employee </a:t>
            </a:r>
            <a:r>
              <a:rPr lang="en-US" dirty="0"/>
              <a:t>reportedly </a:t>
            </a:r>
            <a:r>
              <a:rPr lang="en-US" dirty="0" smtClean="0"/>
              <a:t>was assigned </a:t>
            </a:r>
            <a:r>
              <a:rPr lang="en-US" dirty="0"/>
              <a:t>the grouting </a:t>
            </a:r>
            <a:r>
              <a:rPr lang="en-US" dirty="0" smtClean="0"/>
              <a:t>task Grouting </a:t>
            </a:r>
            <a:r>
              <a:rPr lang="en-US" dirty="0"/>
              <a:t>is done by </a:t>
            </a:r>
            <a:r>
              <a:rPr lang="en-US" dirty="0" smtClean="0"/>
              <a:t>hand and </a:t>
            </a:r>
            <a:r>
              <a:rPr lang="en-US" dirty="0"/>
              <a:t>takes about 1 </a:t>
            </a:r>
            <a:r>
              <a:rPr lang="en-US" dirty="0" smtClean="0"/>
              <a:t>hour. The </a:t>
            </a:r>
            <a:r>
              <a:rPr lang="en-US" dirty="0"/>
              <a:t>employee was </a:t>
            </a:r>
            <a:r>
              <a:rPr lang="en-US" dirty="0" smtClean="0"/>
              <a:t>working alone.</a:t>
            </a:r>
            <a:endParaRPr lang="en-US" dirty="0"/>
          </a:p>
          <a:p>
            <a:r>
              <a:rPr lang="en-US" dirty="0" smtClean="0"/>
              <a:t> </a:t>
            </a:r>
            <a:r>
              <a:rPr lang="en-US" dirty="0"/>
              <a:t>The employee was found </a:t>
            </a:r>
            <a:r>
              <a:rPr lang="en-US" dirty="0" smtClean="0"/>
              <a:t>at the </a:t>
            </a:r>
            <a:r>
              <a:rPr lang="en-US" dirty="0"/>
              <a:t>bottom of the </a:t>
            </a:r>
            <a:r>
              <a:rPr lang="en-US" dirty="0" smtClean="0"/>
              <a:t>manhole unconscious</a:t>
            </a:r>
            <a:endParaRPr lang="en-US" dirty="0"/>
          </a:p>
        </p:txBody>
      </p:sp>
      <p:pic>
        <p:nvPicPr>
          <p:cNvPr id="4" name="Picture 3" descr="This is an example of a typical manhole/sewer pipe. The picture is used to describe the case study found on the slide." title="Confined Space - Manhole/Sewer Pip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6952" y="1"/>
            <a:ext cx="3678528" cy="2393634"/>
          </a:xfrm>
          <a:prstGeom prst="rect">
            <a:avLst/>
          </a:prstGeom>
        </p:spPr>
      </p:pic>
    </p:spTree>
    <p:extLst>
      <p:ext uri="{BB962C8B-B14F-4D97-AF65-F5344CB8AC3E}">
        <p14:creationId xmlns:p14="http://schemas.microsoft.com/office/powerpoint/2010/main" val="148947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went Wrong?</a:t>
            </a:r>
            <a:endParaRPr lang="en-US" dirty="0"/>
          </a:p>
        </p:txBody>
      </p:sp>
      <p:sp>
        <p:nvSpPr>
          <p:cNvPr id="3" name="Content Placeholder 2"/>
          <p:cNvSpPr>
            <a:spLocks noGrp="1"/>
          </p:cNvSpPr>
          <p:nvPr>
            <p:ph idx="1"/>
          </p:nvPr>
        </p:nvSpPr>
        <p:spPr>
          <a:xfrm>
            <a:off x="1141412" y="2249487"/>
            <a:ext cx="7584933" cy="3541714"/>
          </a:xfrm>
        </p:spPr>
        <p:txBody>
          <a:bodyPr>
            <a:normAutofit lnSpcReduction="10000"/>
          </a:bodyPr>
          <a:lstStyle/>
          <a:p>
            <a:r>
              <a:rPr lang="en-US" dirty="0"/>
              <a:t>OSHA issued two serious violations and </a:t>
            </a:r>
            <a:r>
              <a:rPr lang="en-US" dirty="0" smtClean="0"/>
              <a:t>one other </a:t>
            </a:r>
            <a:r>
              <a:rPr lang="en-US" dirty="0"/>
              <a:t>than serious violation:</a:t>
            </a:r>
          </a:p>
          <a:p>
            <a:pPr marL="0" indent="0">
              <a:buNone/>
            </a:pPr>
            <a:r>
              <a:rPr lang="en-US" dirty="0"/>
              <a:t>– 5(a)(1) – Develop and Implement a confined </a:t>
            </a:r>
            <a:r>
              <a:rPr lang="en-US" dirty="0" smtClean="0"/>
              <a:t>space entry </a:t>
            </a:r>
            <a:r>
              <a:rPr lang="en-US" dirty="0"/>
              <a:t>program</a:t>
            </a:r>
          </a:p>
          <a:p>
            <a:pPr marL="0" indent="0">
              <a:buNone/>
            </a:pPr>
            <a:r>
              <a:rPr lang="en-US" dirty="0"/>
              <a:t>– 29CFR1926.21(b)(6)(</a:t>
            </a:r>
            <a:r>
              <a:rPr lang="en-US" dirty="0" err="1"/>
              <a:t>i</a:t>
            </a:r>
            <a:r>
              <a:rPr lang="en-US" dirty="0"/>
              <a:t>) – Training</a:t>
            </a:r>
          </a:p>
          <a:p>
            <a:pPr marL="0" indent="0">
              <a:buNone/>
            </a:pPr>
            <a:r>
              <a:rPr lang="en-US" dirty="0"/>
              <a:t>– 29CFR1904.39(a) – Employer to report a </a:t>
            </a:r>
            <a:r>
              <a:rPr lang="en-US" dirty="0" smtClean="0"/>
              <a:t>workplace fatality </a:t>
            </a:r>
            <a:r>
              <a:rPr lang="en-US" dirty="0"/>
              <a:t>within 8 hours</a:t>
            </a:r>
          </a:p>
        </p:txBody>
      </p:sp>
      <p:pic>
        <p:nvPicPr>
          <p:cNvPr id="4" name="Picture 3" descr="This picture illustrates the dimensions of a four foot by four foot round concrete pipe." title="The Confined Spa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6345" y="259262"/>
            <a:ext cx="3371245" cy="4455938"/>
          </a:xfrm>
          <a:prstGeom prst="rect">
            <a:avLst/>
          </a:prstGeom>
        </p:spPr>
      </p:pic>
    </p:spTree>
    <p:extLst>
      <p:ext uri="{BB962C8B-B14F-4D97-AF65-F5344CB8AC3E}">
        <p14:creationId xmlns:p14="http://schemas.microsoft.com/office/powerpoint/2010/main" val="3895141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br>
              <a:rPr lang="en-US" dirty="0" smtClean="0"/>
            </a:br>
            <a:endParaRPr lang="en-US" dirty="0"/>
          </a:p>
        </p:txBody>
      </p:sp>
    </p:spTree>
    <p:extLst>
      <p:ext uri="{BB962C8B-B14F-4D97-AF65-F5344CB8AC3E}">
        <p14:creationId xmlns:p14="http://schemas.microsoft.com/office/powerpoint/2010/main" val="854081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Workers Rights and responsibilities</a:t>
            </a:r>
            <a:endParaRPr lang="en-US" dirty="0"/>
          </a:p>
        </p:txBody>
      </p:sp>
    </p:spTree>
    <p:extLst>
      <p:ext uri="{BB962C8B-B14F-4D97-AF65-F5344CB8AC3E}">
        <p14:creationId xmlns:p14="http://schemas.microsoft.com/office/powerpoint/2010/main" val="3058111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609600"/>
            <a:ext cx="6347713" cy="2012903"/>
          </a:xfrm>
        </p:spPr>
        <p:txBody>
          <a:bodyPr>
            <a:normAutofit fontScale="90000"/>
          </a:bodyPr>
          <a:lstStyle/>
          <a:p>
            <a:pPr algn="ctr">
              <a:defRPr/>
            </a:pPr>
            <a:r>
              <a:rPr lang="en-US" dirty="0" smtClean="0"/>
              <a:t>Employee Rights &amp; </a:t>
            </a:r>
            <a:r>
              <a:rPr lang="en-US" dirty="0"/>
              <a:t>Responsibilities</a:t>
            </a:r>
            <a:br>
              <a:rPr lang="en-US" dirty="0"/>
            </a:br>
            <a:r>
              <a:rPr lang="en-US" dirty="0"/>
              <a:t>Occupational Safety and Health Act of 1970</a:t>
            </a:r>
            <a:endParaRPr lang="en-US" dirty="0">
              <a:solidFill>
                <a:schemeClr val="accent1">
                  <a:satMod val="150000"/>
                </a:schemeClr>
              </a:solidFill>
            </a:endParaRPr>
          </a:p>
        </p:txBody>
      </p:sp>
      <p:sp>
        <p:nvSpPr>
          <p:cNvPr id="44034" name="Content Placeholder 1"/>
          <p:cNvSpPr>
            <a:spLocks noGrp="1"/>
          </p:cNvSpPr>
          <p:nvPr>
            <p:ph idx="1"/>
          </p:nvPr>
        </p:nvSpPr>
        <p:spPr>
          <a:xfrm>
            <a:off x="2133599" y="2622504"/>
            <a:ext cx="6347714" cy="3880773"/>
          </a:xfrm>
        </p:spPr>
        <p:txBody>
          <a:bodyPr>
            <a:normAutofit fontScale="92500" lnSpcReduction="20000"/>
          </a:bodyPr>
          <a:lstStyle/>
          <a:p>
            <a:pPr eaLnBrk="1" hangingPunct="1"/>
            <a:r>
              <a:rPr lang="en-US" dirty="0" smtClean="0"/>
              <a:t>To assure safe and healthful working conditions for working men and women</a:t>
            </a:r>
          </a:p>
          <a:p>
            <a:pPr eaLnBrk="1" hangingPunct="1"/>
            <a:r>
              <a:rPr lang="en-US" dirty="0"/>
              <a:t>B</a:t>
            </a:r>
            <a:r>
              <a:rPr lang="en-US" dirty="0" smtClean="0"/>
              <a:t>y authorizing enforcement of the standards developed under the Act</a:t>
            </a:r>
          </a:p>
          <a:p>
            <a:pPr eaLnBrk="1" hangingPunct="1"/>
            <a:r>
              <a:rPr lang="en-US" dirty="0" smtClean="0"/>
              <a:t>By assisting and encouraging the States in their efforts to assure safe and healthful working conditions</a:t>
            </a:r>
          </a:p>
          <a:p>
            <a:pPr eaLnBrk="1" hangingPunct="1"/>
            <a:r>
              <a:rPr lang="en-US" dirty="0" smtClean="0"/>
              <a:t>By providing for research, information, education, and training in the field of occupational safety and health…</a:t>
            </a:r>
          </a:p>
        </p:txBody>
      </p:sp>
    </p:spTree>
    <p:extLst>
      <p:ext uri="{BB962C8B-B14F-4D97-AF65-F5344CB8AC3E}">
        <p14:creationId xmlns:p14="http://schemas.microsoft.com/office/powerpoint/2010/main" val="3018876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eaLnBrk="1" hangingPunct="1"/>
            <a:r>
              <a:rPr lang="en-US" dirty="0" smtClean="0"/>
              <a:t>You have the right to:</a:t>
            </a:r>
          </a:p>
          <a:p>
            <a:pPr eaLnBrk="1" hangingPunct="1">
              <a:buFont typeface="Wingdings 3" pitchFamily="18" charset="2"/>
              <a:buNone/>
            </a:pPr>
            <a:endParaRPr lang="en-US" dirty="0" smtClean="0"/>
          </a:p>
          <a:p>
            <a:pPr lvl="1" eaLnBrk="1" hangingPunct="1"/>
            <a:r>
              <a:rPr lang="en-US" sz="2200" dirty="0"/>
              <a:t>A safe and healthful workplace </a:t>
            </a:r>
            <a:endParaRPr lang="en-US" sz="2200" b="1" dirty="0"/>
          </a:p>
          <a:p>
            <a:pPr lvl="1" eaLnBrk="1" hangingPunct="1"/>
            <a:r>
              <a:rPr lang="en-US" sz="2200" dirty="0"/>
              <a:t>Know about hazardous chemicals</a:t>
            </a:r>
            <a:endParaRPr lang="en-US" sz="2200" b="1" dirty="0"/>
          </a:p>
          <a:p>
            <a:pPr lvl="1" eaLnBrk="1" hangingPunct="1"/>
            <a:r>
              <a:rPr lang="en-US" sz="2200" dirty="0"/>
              <a:t>Information about injuries and illnesses in your workplace </a:t>
            </a:r>
            <a:endParaRPr lang="en-US" sz="2200" b="1" dirty="0"/>
          </a:p>
          <a:p>
            <a:pPr lvl="1" eaLnBrk="1" hangingPunct="1"/>
            <a:r>
              <a:rPr lang="en-US" sz="2200" dirty="0"/>
              <a:t>Complain or request hazard correction from employer </a:t>
            </a:r>
            <a:endParaRPr lang="en-US" sz="2200" b="1" dirty="0"/>
          </a:p>
          <a:p>
            <a:pPr eaLnBrk="1" hangingPunct="1"/>
            <a:endParaRPr lang="en-US" dirty="0" smtClean="0"/>
          </a:p>
        </p:txBody>
      </p:sp>
      <p:sp>
        <p:nvSpPr>
          <p:cNvPr id="3" name="Title 2"/>
          <p:cNvSpPr>
            <a:spLocks noGrp="1"/>
          </p:cNvSpPr>
          <p:nvPr>
            <p:ph type="title"/>
          </p:nvPr>
        </p:nvSpPr>
        <p:spPr/>
        <p:txBody>
          <a:bodyPr>
            <a:normAutofit/>
          </a:bodyPr>
          <a:lstStyle/>
          <a:p>
            <a:pPr algn="ctr">
              <a:defRPr/>
            </a:pPr>
            <a:r>
              <a:rPr lang="en-US" dirty="0" smtClean="0"/>
              <a:t>Employee Rights &amp; Responsibilities</a:t>
            </a:r>
            <a:endParaRPr lang="en-US" dirty="0">
              <a:solidFill>
                <a:schemeClr val="accent1">
                  <a:satMod val="150000"/>
                </a:schemeClr>
              </a:solidFill>
            </a:endParaRPr>
          </a:p>
        </p:txBody>
      </p:sp>
    </p:spTree>
    <p:extLst>
      <p:ext uri="{BB962C8B-B14F-4D97-AF65-F5344CB8AC3E}">
        <p14:creationId xmlns:p14="http://schemas.microsoft.com/office/powerpoint/2010/main" val="960788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33400"/>
            <a:ext cx="6716598" cy="1313688"/>
          </a:xfrm>
        </p:spPr>
        <p:txBody>
          <a:bodyPr>
            <a:normAutofit/>
          </a:bodyPr>
          <a:lstStyle/>
          <a:p>
            <a:r>
              <a:rPr lang="en-US" sz="3200" dirty="0"/>
              <a:t>Employee Rights &amp; Responsibilities</a:t>
            </a:r>
            <a:br>
              <a:rPr lang="en-US" sz="3200" dirty="0"/>
            </a:br>
            <a:r>
              <a:rPr lang="en-US" sz="3200" b="1" i="1" dirty="0"/>
              <a:t>You have the right to:</a:t>
            </a:r>
            <a:endParaRPr lang="en-US" sz="3200" dirty="0"/>
          </a:p>
        </p:txBody>
      </p:sp>
      <p:sp>
        <p:nvSpPr>
          <p:cNvPr id="3" name="Content Placeholder 2"/>
          <p:cNvSpPr>
            <a:spLocks noGrp="1"/>
          </p:cNvSpPr>
          <p:nvPr>
            <p:ph idx="1"/>
          </p:nvPr>
        </p:nvSpPr>
        <p:spPr/>
        <p:txBody>
          <a:bodyPr/>
          <a:lstStyle/>
          <a:p>
            <a:r>
              <a:rPr lang="en-US" dirty="0"/>
              <a:t>File a confidential complaint with OSHA to </a:t>
            </a:r>
            <a:r>
              <a:rPr lang="en-US" dirty="0" smtClean="0"/>
              <a:t>have their </a:t>
            </a:r>
            <a:r>
              <a:rPr lang="en-US" dirty="0"/>
              <a:t>workplace inspected.</a:t>
            </a:r>
            <a:endParaRPr lang="en-US" dirty="0" smtClean="0"/>
          </a:p>
          <a:p>
            <a:r>
              <a:rPr lang="en-US" dirty="0" smtClean="0"/>
              <a:t>Receive </a:t>
            </a:r>
            <a:r>
              <a:rPr lang="en-US" dirty="0"/>
              <a:t>information and training about </a:t>
            </a:r>
            <a:r>
              <a:rPr lang="en-US" dirty="0" smtClean="0"/>
              <a:t>hazards, methods </a:t>
            </a:r>
            <a:r>
              <a:rPr lang="en-US" dirty="0"/>
              <a:t>to prevent harm, and the OSHA </a:t>
            </a:r>
            <a:r>
              <a:rPr lang="en-US" dirty="0" smtClean="0"/>
              <a:t>standards that </a:t>
            </a:r>
            <a:r>
              <a:rPr lang="en-US" dirty="0"/>
              <a:t>apply to their workplace. The training must </a:t>
            </a:r>
            <a:r>
              <a:rPr lang="en-US" dirty="0" smtClean="0"/>
              <a:t>be done </a:t>
            </a:r>
            <a:r>
              <a:rPr lang="en-US" dirty="0"/>
              <a:t>in a language and vocabulary workers </a:t>
            </a:r>
            <a:r>
              <a:rPr lang="en-US" dirty="0" smtClean="0"/>
              <a:t>can understand.</a:t>
            </a:r>
          </a:p>
          <a:p>
            <a:r>
              <a:rPr lang="en-US" dirty="0"/>
              <a:t>Get copies of their workplace medical </a:t>
            </a:r>
            <a:r>
              <a:rPr lang="en-US" dirty="0" smtClean="0"/>
              <a:t>records and exposure records.</a:t>
            </a:r>
            <a:endParaRPr lang="en-US" dirty="0"/>
          </a:p>
          <a:p>
            <a:r>
              <a:rPr lang="en-US" b="1" dirty="0"/>
              <a:t> </a:t>
            </a:r>
            <a:r>
              <a:rPr lang="en-US" dirty="0"/>
              <a:t>Participate in an OSHA inspection and speak </a:t>
            </a:r>
            <a:r>
              <a:rPr lang="en-US" dirty="0" smtClean="0"/>
              <a:t>in private </a:t>
            </a:r>
            <a:r>
              <a:rPr lang="en-US" dirty="0"/>
              <a:t>with the inspector.</a:t>
            </a:r>
          </a:p>
        </p:txBody>
      </p:sp>
    </p:spTree>
    <p:extLst>
      <p:ext uri="{BB962C8B-B14F-4D97-AF65-F5344CB8AC3E}">
        <p14:creationId xmlns:p14="http://schemas.microsoft.com/office/powerpoint/2010/main" val="4278507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1" y="304800"/>
            <a:ext cx="6311245" cy="1143000"/>
          </a:xfrm>
        </p:spPr>
        <p:txBody>
          <a:bodyPr>
            <a:normAutofit/>
          </a:bodyPr>
          <a:lstStyle/>
          <a:p>
            <a:pPr algn="ctr">
              <a:defRPr/>
            </a:pPr>
            <a:r>
              <a:rPr lang="en-US" dirty="0"/>
              <a:t>Employee Rights &amp; </a:t>
            </a:r>
            <a:r>
              <a:rPr lang="en-US" dirty="0" smtClean="0"/>
              <a:t>Responsibilities Continued:</a:t>
            </a:r>
            <a:endParaRPr lang="en-US" dirty="0">
              <a:solidFill>
                <a:schemeClr val="accent1">
                  <a:satMod val="150000"/>
                </a:schemeClr>
              </a:solidFill>
            </a:endParaRPr>
          </a:p>
        </p:txBody>
      </p:sp>
      <p:sp>
        <p:nvSpPr>
          <p:cNvPr id="45058" name="Content Placeholder 1"/>
          <p:cNvSpPr>
            <a:spLocks noGrp="1"/>
          </p:cNvSpPr>
          <p:nvPr>
            <p:ph idx="1"/>
          </p:nvPr>
        </p:nvSpPr>
        <p:spPr>
          <a:xfrm>
            <a:off x="1981201" y="2057400"/>
            <a:ext cx="6518635" cy="4389120"/>
          </a:xfrm>
        </p:spPr>
        <p:txBody>
          <a:bodyPr>
            <a:normAutofit/>
          </a:bodyPr>
          <a:lstStyle/>
          <a:p>
            <a:r>
              <a:rPr lang="en-US" dirty="0"/>
              <a:t>File a complaint with OSHA if they have </a:t>
            </a:r>
            <a:r>
              <a:rPr lang="en-US" dirty="0" smtClean="0"/>
              <a:t>been retaliated </a:t>
            </a:r>
            <a:r>
              <a:rPr lang="en-US" dirty="0"/>
              <a:t>or discriminated against by </a:t>
            </a:r>
            <a:r>
              <a:rPr lang="en-US" dirty="0" smtClean="0"/>
              <a:t>their employer </a:t>
            </a:r>
            <a:r>
              <a:rPr lang="en-US" dirty="0"/>
              <a:t>as the result of requesting an </a:t>
            </a:r>
            <a:r>
              <a:rPr lang="en-US" dirty="0" smtClean="0"/>
              <a:t>inspection or </a:t>
            </a:r>
            <a:r>
              <a:rPr lang="en-US" dirty="0"/>
              <a:t>using any of their other rights under the OSH Act</a:t>
            </a:r>
            <a:r>
              <a:rPr lang="en-US" dirty="0" smtClean="0"/>
              <a:t>. </a:t>
            </a:r>
          </a:p>
          <a:p>
            <a:r>
              <a:rPr lang="en-US" dirty="0"/>
              <a:t>File a complaint if punished or </a:t>
            </a:r>
            <a:r>
              <a:rPr lang="en-US" dirty="0" smtClean="0"/>
              <a:t>discriminated against </a:t>
            </a:r>
            <a:r>
              <a:rPr lang="en-US" dirty="0"/>
              <a:t>for acting as a “whistleblower” under </a:t>
            </a:r>
            <a:r>
              <a:rPr lang="en-US" dirty="0" smtClean="0"/>
              <a:t>the additional 21 </a:t>
            </a:r>
            <a:r>
              <a:rPr lang="en-US" dirty="0"/>
              <a:t>federal statutes for which OSHA </a:t>
            </a:r>
            <a:r>
              <a:rPr lang="en-US" dirty="0" smtClean="0"/>
              <a:t>has jurisdiction</a:t>
            </a:r>
            <a:r>
              <a:rPr lang="en-US" dirty="0"/>
              <a:t>.</a:t>
            </a:r>
            <a:endParaRPr lang="en-US" b="1" i="1" dirty="0" smtClean="0"/>
          </a:p>
        </p:txBody>
      </p:sp>
    </p:spTree>
    <p:extLst>
      <p:ext uri="{BB962C8B-B14F-4D97-AF65-F5344CB8AC3E}">
        <p14:creationId xmlns:p14="http://schemas.microsoft.com/office/powerpoint/2010/main" val="25535826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Whistleblower Protection</a:t>
            </a:r>
            <a:endParaRPr lang="en-US" dirty="0"/>
          </a:p>
        </p:txBody>
      </p:sp>
      <p:sp>
        <p:nvSpPr>
          <p:cNvPr id="3" name="Content Placeholder 2"/>
          <p:cNvSpPr>
            <a:spLocks noGrp="1"/>
          </p:cNvSpPr>
          <p:nvPr>
            <p:ph idx="1"/>
          </p:nvPr>
        </p:nvSpPr>
        <p:spPr>
          <a:xfrm>
            <a:off x="1141412" y="2249486"/>
            <a:ext cx="9905999" cy="4334193"/>
          </a:xfrm>
        </p:spPr>
        <p:txBody>
          <a:bodyPr>
            <a:normAutofit/>
          </a:bodyPr>
          <a:lstStyle/>
          <a:p>
            <a:pPr marL="0" indent="0">
              <a:buNone/>
            </a:pPr>
            <a:r>
              <a:rPr lang="en-US" dirty="0"/>
              <a:t>OSHA's Whistleblower Protection Program enforces the whistleblower provisions of more than twenty whistleblower statutes protecting employees who report violations of various workplace safety and health, airline, commercial motor carrier, consumer product, environmental, financial reform, food safety, health insurance reform, motor vehicle safety, nuclear, pipeline, public transportation agency, railroad, maritime, and securities laws. </a:t>
            </a:r>
            <a:r>
              <a:rPr lang="en-US" dirty="0" smtClean="0"/>
              <a:t> Rights </a:t>
            </a:r>
            <a:r>
              <a:rPr lang="en-US" dirty="0"/>
              <a:t>afforded by these whistleblower protection laws include, but are not limited to, worker participation in safety and health activities, reporting a work-related injury, illness or fatality, or reporting a violation of the statutes herein.</a:t>
            </a:r>
          </a:p>
          <a:p>
            <a:pPr marL="0" indent="0">
              <a:buNone/>
            </a:pPr>
            <a:endParaRPr lang="en-US" dirty="0"/>
          </a:p>
        </p:txBody>
      </p:sp>
    </p:spTree>
    <p:extLst>
      <p:ext uri="{BB962C8B-B14F-4D97-AF65-F5344CB8AC3E}">
        <p14:creationId xmlns:p14="http://schemas.microsoft.com/office/powerpoint/2010/main" val="214758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664" y="363717"/>
            <a:ext cx="7093670" cy="856488"/>
          </a:xfrm>
        </p:spPr>
        <p:txBody>
          <a:bodyPr>
            <a:normAutofit fontScale="90000"/>
          </a:bodyPr>
          <a:lstStyle/>
          <a:p>
            <a:pPr algn="ctr"/>
            <a:r>
              <a:rPr lang="en-US" sz="4400" dirty="0"/>
              <a:t>Whistleblower </a:t>
            </a:r>
            <a:r>
              <a:rPr lang="en-US" sz="4400" dirty="0" smtClean="0"/>
              <a:t>Protection (Continued)</a:t>
            </a:r>
            <a:endParaRPr lang="en-US" sz="4400" dirty="0"/>
          </a:p>
        </p:txBody>
      </p:sp>
      <p:sp>
        <p:nvSpPr>
          <p:cNvPr id="3" name="Content Placeholder 2"/>
          <p:cNvSpPr>
            <a:spLocks noGrp="1"/>
          </p:cNvSpPr>
          <p:nvPr>
            <p:ph idx="1"/>
          </p:nvPr>
        </p:nvSpPr>
        <p:spPr>
          <a:xfrm>
            <a:off x="2236510" y="1389889"/>
            <a:ext cx="6461289" cy="5037841"/>
          </a:xfrm>
        </p:spPr>
        <p:txBody>
          <a:bodyPr>
            <a:normAutofit fontScale="85000" lnSpcReduction="10000"/>
          </a:bodyPr>
          <a:lstStyle/>
          <a:p>
            <a:pPr marL="0" indent="0">
              <a:buNone/>
            </a:pPr>
            <a:r>
              <a:rPr lang="en-US" b="1" u="sng" dirty="0" smtClean="0"/>
              <a:t>Whistleblower </a:t>
            </a:r>
            <a:r>
              <a:rPr lang="en-US" b="1" u="sng" dirty="0"/>
              <a:t>Protection Advisory Committee (WPAC) </a:t>
            </a:r>
            <a:r>
              <a:rPr lang="en-US" dirty="0"/>
              <a:t>was established to advise, consult with, and make recommendations to the Secretary of Labor and the Assistant Secretary of Labor for Occupational Safety and Health on ways to improve the fairness, efficiency, effectiveness, and transparency of OSHA's administration of whistleblower protections. In particular, the committee advises OSHA on the development and implementation of improved customer service models, enhancements in the investigative and enforcement process, training, and regulations governing OSHA investigations. In addition, WPAC advises OSHA in cooperative activities with other federal agencies that are responsible for areas covered by the whistleblower protection statutes enforced by OSHA</a:t>
            </a:r>
            <a:r>
              <a:rPr lang="en-US" dirty="0" smtClean="0"/>
              <a:t>.</a:t>
            </a:r>
            <a:endParaRPr lang="en-US" dirty="0"/>
          </a:p>
        </p:txBody>
      </p:sp>
    </p:spTree>
    <p:extLst>
      <p:ext uri="{BB962C8B-B14F-4D97-AF65-F5344CB8AC3E}">
        <p14:creationId xmlns:p14="http://schemas.microsoft.com/office/powerpoint/2010/main" val="4175491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confined space</a:t>
            </a:r>
            <a:endParaRPr lang="en-US" dirty="0"/>
          </a:p>
        </p:txBody>
      </p:sp>
      <p:sp>
        <p:nvSpPr>
          <p:cNvPr id="3" name="Content Placeholder 2"/>
          <p:cNvSpPr>
            <a:spLocks noGrp="1"/>
          </p:cNvSpPr>
          <p:nvPr>
            <p:ph idx="1"/>
          </p:nvPr>
        </p:nvSpPr>
        <p:spPr/>
        <p:txBody>
          <a:bodyPr/>
          <a:lstStyle/>
          <a:p>
            <a:pPr marL="0" indent="0">
              <a:buNone/>
            </a:pPr>
            <a:r>
              <a:rPr lang="en-US" dirty="0" smtClean="0">
                <a:effectLst/>
              </a:rPr>
              <a:t>Show Video</a:t>
            </a:r>
            <a:endParaRPr lang="en-US" dirty="0" smtClean="0">
              <a:effectLst/>
              <a:hlinkClick r:id="rId3" tooltip="Link to video"/>
            </a:endParaRPr>
          </a:p>
          <a:p>
            <a:pPr marL="0" indent="0">
              <a:buNone/>
            </a:pPr>
            <a:r>
              <a:rPr lang="en-US" dirty="0" smtClean="0">
                <a:hlinkClick r:id="rId3" tooltip="Link to video"/>
              </a:rPr>
              <a:t>https://www.osha.gov/video/shipyard_accidents/03_confined_space.html </a:t>
            </a:r>
            <a:endParaRPr lang="en-US" dirty="0"/>
          </a:p>
        </p:txBody>
      </p:sp>
    </p:spTree>
    <p:extLst>
      <p:ext uri="{BB962C8B-B14F-4D97-AF65-F5344CB8AC3E}">
        <p14:creationId xmlns:p14="http://schemas.microsoft.com/office/powerpoint/2010/main" val="22120298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Whistleblower </a:t>
            </a:r>
            <a:r>
              <a:rPr lang="en-US" dirty="0" smtClean="0"/>
              <a:t>Protection (conclusion)</a:t>
            </a:r>
            <a:endParaRPr lang="en-US" dirty="0"/>
          </a:p>
        </p:txBody>
      </p:sp>
      <p:pic>
        <p:nvPicPr>
          <p:cNvPr id="8" name="Picture 7" descr="This is a screenshot of OSHA's Whistleblower page. " title="OSHA.gov - Whistleblower P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3009" y="2029803"/>
            <a:ext cx="7619290" cy="4124304"/>
          </a:xfrm>
          <a:prstGeom prst="rect">
            <a:avLst/>
          </a:prstGeom>
        </p:spPr>
      </p:pic>
    </p:spTree>
    <p:extLst>
      <p:ext uri="{BB962C8B-B14F-4D97-AF65-F5344CB8AC3E}">
        <p14:creationId xmlns:p14="http://schemas.microsoft.com/office/powerpoint/2010/main" val="42152036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US" dirty="0"/>
              <a:t>Employee Rights &amp; </a:t>
            </a:r>
            <a:r>
              <a:rPr lang="en-US" dirty="0" smtClean="0"/>
              <a:t>Responsibilities (continued)</a:t>
            </a:r>
            <a:endParaRPr lang="en-US" dirty="0">
              <a:solidFill>
                <a:schemeClr val="accent1">
                  <a:satMod val="150000"/>
                </a:schemeClr>
              </a:solidFill>
            </a:endParaRPr>
          </a:p>
        </p:txBody>
      </p:sp>
      <p:sp>
        <p:nvSpPr>
          <p:cNvPr id="35842" name="Content Placeholder 1"/>
          <p:cNvSpPr>
            <a:spLocks noGrp="1"/>
          </p:cNvSpPr>
          <p:nvPr>
            <p:ph idx="1"/>
          </p:nvPr>
        </p:nvSpPr>
        <p:spPr>
          <a:xfrm>
            <a:off x="2685535" y="2246870"/>
            <a:ext cx="6792012" cy="4343400"/>
          </a:xfrm>
        </p:spPr>
        <p:txBody>
          <a:bodyPr rtlCol="0">
            <a:normAutofit/>
          </a:bodyPr>
          <a:lstStyle/>
          <a:p>
            <a:pPr marL="0" indent="0">
              <a:lnSpc>
                <a:spcPct val="150000"/>
              </a:lnSpc>
              <a:buNone/>
            </a:pPr>
            <a:r>
              <a:rPr lang="en-US" dirty="0" smtClean="0"/>
              <a:t>Workers Rights:</a:t>
            </a:r>
            <a:endParaRPr lang="en-US" dirty="0"/>
          </a:p>
          <a:p>
            <a:pPr marL="804672" lvl="1">
              <a:lnSpc>
                <a:spcPct val="150000"/>
              </a:lnSpc>
              <a:spcBef>
                <a:spcPts val="0"/>
              </a:spcBef>
              <a:defRPr/>
            </a:pPr>
            <a:r>
              <a:rPr lang="en-US" dirty="0" smtClean="0"/>
              <a:t>Compliance Assistance Specialists in the area offices </a:t>
            </a:r>
          </a:p>
          <a:p>
            <a:pPr marL="804672" lvl="1">
              <a:lnSpc>
                <a:spcPct val="150000"/>
              </a:lnSpc>
              <a:spcBef>
                <a:spcPts val="0"/>
              </a:spcBef>
              <a:defRPr/>
            </a:pPr>
            <a:r>
              <a:rPr lang="en-US" dirty="0" smtClean="0"/>
              <a:t>National Institute for Occupational Safety and Health (NIOSH) – OSHA’s sister agency</a:t>
            </a:r>
          </a:p>
          <a:p>
            <a:pPr marL="804672" lvl="1">
              <a:lnSpc>
                <a:spcPct val="150000"/>
              </a:lnSpc>
              <a:spcBef>
                <a:spcPts val="0"/>
              </a:spcBef>
              <a:defRPr/>
            </a:pPr>
            <a:r>
              <a:rPr lang="en-US" dirty="0" smtClean="0"/>
              <a:t>OSHA Training Institute Education Centers</a:t>
            </a:r>
          </a:p>
          <a:p>
            <a:pPr marL="804672" lvl="1">
              <a:lnSpc>
                <a:spcPct val="150000"/>
              </a:lnSpc>
              <a:spcBef>
                <a:spcPts val="0"/>
              </a:spcBef>
              <a:defRPr/>
            </a:pPr>
            <a:r>
              <a:rPr lang="en-US" dirty="0" smtClean="0"/>
              <a:t>Doctors, nurses, other health care providers</a:t>
            </a:r>
          </a:p>
          <a:p>
            <a:pPr marL="804672" lvl="1">
              <a:lnSpc>
                <a:spcPct val="150000"/>
              </a:lnSpc>
              <a:spcBef>
                <a:spcPts val="0"/>
              </a:spcBef>
              <a:defRPr/>
            </a:pPr>
            <a:r>
              <a:rPr lang="en-US" dirty="0" smtClean="0"/>
              <a:t>Other local, community-based resources</a:t>
            </a:r>
          </a:p>
          <a:p>
            <a:pPr marL="438912" indent="-320040">
              <a:spcBef>
                <a:spcPts val="0"/>
              </a:spcBef>
              <a:buFont typeface="Wingdings 2"/>
              <a:buChar char=""/>
              <a:defRPr/>
            </a:pPr>
            <a:endParaRPr lang="en-US" dirty="0" smtClean="0"/>
          </a:p>
        </p:txBody>
      </p:sp>
    </p:spTree>
    <p:extLst>
      <p:ext uri="{BB962C8B-B14F-4D97-AF65-F5344CB8AC3E}">
        <p14:creationId xmlns:p14="http://schemas.microsoft.com/office/powerpoint/2010/main" val="3235805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questions</a:t>
            </a:r>
            <a:endParaRPr lang="en-US" dirty="0"/>
          </a:p>
        </p:txBody>
      </p:sp>
      <p:sp>
        <p:nvSpPr>
          <p:cNvPr id="3" name="Content Placeholder 2"/>
          <p:cNvSpPr>
            <a:spLocks noGrp="1"/>
          </p:cNvSpPr>
          <p:nvPr>
            <p:ph idx="1"/>
          </p:nvPr>
        </p:nvSpPr>
        <p:spPr/>
        <p:txBody>
          <a:bodyPr/>
          <a:lstStyle/>
          <a:p>
            <a:r>
              <a:rPr lang="en-US" dirty="0" smtClean="0"/>
              <a:t>How could this have been avoided?</a:t>
            </a:r>
          </a:p>
          <a:p>
            <a:r>
              <a:rPr lang="en-US" dirty="0" smtClean="0"/>
              <a:t>What should have been done differently </a:t>
            </a:r>
          </a:p>
          <a:p>
            <a:pPr marL="0" indent="0">
              <a:buNone/>
            </a:pPr>
            <a:endParaRPr lang="en-US" dirty="0"/>
          </a:p>
        </p:txBody>
      </p:sp>
      <p:pic>
        <p:nvPicPr>
          <p:cNvPr id="4" name="Picture 3" descr="Photo courtesy of OSHA.&#10;THis picture shows actual disaster site work conditions and may not illustrate proper safety and health procedures." title="Disaster site worker"/>
          <p:cNvPicPr>
            <a:picLocks noChangeAspect="1"/>
          </p:cNvPicPr>
          <p:nvPr/>
        </p:nvPicPr>
        <p:blipFill>
          <a:blip r:embed="rId3"/>
          <a:stretch>
            <a:fillRect/>
          </a:stretch>
        </p:blipFill>
        <p:spPr>
          <a:xfrm>
            <a:off x="7112376" y="3424519"/>
            <a:ext cx="3935035" cy="2958354"/>
          </a:xfrm>
          <a:prstGeom prst="rect">
            <a:avLst/>
          </a:prstGeom>
        </p:spPr>
      </p:pic>
    </p:spTree>
    <p:extLst>
      <p:ext uri="{BB962C8B-B14F-4D97-AF65-F5344CB8AC3E}">
        <p14:creationId xmlns:p14="http://schemas.microsoft.com/office/powerpoint/2010/main" val="3509270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Instrumentation</a:t>
            </a:r>
            <a:endParaRPr lang="en-US" dirty="0"/>
          </a:p>
        </p:txBody>
      </p:sp>
    </p:spTree>
    <p:extLst>
      <p:ext uri="{BB962C8B-B14F-4D97-AF65-F5344CB8AC3E}">
        <p14:creationId xmlns:p14="http://schemas.microsoft.com/office/powerpoint/2010/main" val="17602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Common mistakes with air monitoring</a:t>
            </a:r>
            <a:endParaRPr lang="en-US" dirty="0"/>
          </a:p>
        </p:txBody>
      </p:sp>
      <p:sp>
        <p:nvSpPr>
          <p:cNvPr id="7" name="AutoShape 4" descr="Image result for osha confined space"/>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altLang="en-US" dirty="0"/>
              <a:t>Test instruments not calibrated at all</a:t>
            </a:r>
          </a:p>
          <a:p>
            <a:r>
              <a:rPr lang="en-US" altLang="en-US" dirty="0"/>
              <a:t>Equipment calibrated with wrong gases</a:t>
            </a:r>
          </a:p>
          <a:p>
            <a:r>
              <a:rPr lang="en-US" altLang="en-US" dirty="0" smtClean="0"/>
              <a:t>Meter </a:t>
            </a:r>
            <a:r>
              <a:rPr lang="en-US" altLang="en-US" dirty="0"/>
              <a:t>is zeroed in an area where gases are present giving the meter a false zero</a:t>
            </a:r>
          </a:p>
          <a:p>
            <a:r>
              <a:rPr lang="en-US" altLang="en-US" dirty="0"/>
              <a:t>Permit does not identify toxic gases to test </a:t>
            </a:r>
          </a:p>
          <a:p>
            <a:r>
              <a:rPr lang="en-US" altLang="en-US" dirty="0"/>
              <a:t>Tester cannot be identified</a:t>
            </a:r>
          </a:p>
          <a:p>
            <a:endParaRPr lang="en-US" dirty="0"/>
          </a:p>
        </p:txBody>
      </p:sp>
    </p:spTree>
    <p:extLst>
      <p:ext uri="{BB962C8B-B14F-4D97-AF65-F5344CB8AC3E}">
        <p14:creationId xmlns:p14="http://schemas.microsoft.com/office/powerpoint/2010/main" val="4066683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this confined Space Safe?</a:t>
            </a:r>
            <a:endParaRPr lang="en-US" dirty="0"/>
          </a:p>
        </p:txBody>
      </p:sp>
      <p:pic>
        <p:nvPicPr>
          <p:cNvPr id="4" name="Content Placeholder 3" descr="This picture illustrates several different hazards that can be found within a confined space. Electrical hazards are present as well as falls, proper ingress/egress issues, and housekeeping." title="Confined Space with Ventilation"/>
          <p:cNvPicPr>
            <a:picLocks noGrp="1" noChangeAspect="1"/>
          </p:cNvPicPr>
          <p:nvPr>
            <p:ph idx="1"/>
          </p:nvPr>
        </p:nvPicPr>
        <p:blipFill>
          <a:blip r:embed="rId3"/>
          <a:stretch>
            <a:fillRect/>
          </a:stretch>
        </p:blipFill>
        <p:spPr>
          <a:xfrm>
            <a:off x="2353734" y="1726408"/>
            <a:ext cx="7481358" cy="4587872"/>
          </a:xfrm>
          <a:prstGeom prst="rect">
            <a:avLst/>
          </a:prstGeom>
        </p:spPr>
      </p:pic>
    </p:spTree>
    <p:extLst>
      <p:ext uri="{BB962C8B-B14F-4D97-AF65-F5344CB8AC3E}">
        <p14:creationId xmlns:p14="http://schemas.microsoft.com/office/powerpoint/2010/main" val="1904266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2820</Words>
  <Application>Microsoft Office PowerPoint</Application>
  <PresentationFormat>Custom</PresentationFormat>
  <Paragraphs>305</Paragraphs>
  <Slides>51</Slides>
  <Notes>31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Circuit</vt:lpstr>
      <vt:lpstr>Instrumentation and air monitoring</vt:lpstr>
      <vt:lpstr>Objectives</vt:lpstr>
      <vt:lpstr>What is a confined Space?</vt:lpstr>
      <vt:lpstr>What is a Permit required confined space?</vt:lpstr>
      <vt:lpstr>Video confined space</vt:lpstr>
      <vt:lpstr>Video questions</vt:lpstr>
      <vt:lpstr>Instrumentation</vt:lpstr>
      <vt:lpstr>Common mistakes with air monitoring</vt:lpstr>
      <vt:lpstr>Is this confined Space Safe?</vt:lpstr>
      <vt:lpstr>Is this confined space safe continued</vt:lpstr>
      <vt:lpstr>What is a atmospheric hazard?</vt:lpstr>
      <vt:lpstr>What is a atmospheric hazard continued</vt:lpstr>
      <vt:lpstr>Three main types of atmospheric hazards</vt:lpstr>
      <vt:lpstr>Types of instruments</vt:lpstr>
      <vt:lpstr>Monitor characteristics</vt:lpstr>
      <vt:lpstr>Monitor characteristic continued</vt:lpstr>
      <vt:lpstr>Where do you test? </vt:lpstr>
      <vt:lpstr>Vapor Density Chart</vt:lpstr>
      <vt:lpstr>Warning</vt:lpstr>
      <vt:lpstr>Video The Cody Mcnolty story</vt:lpstr>
      <vt:lpstr>Air monitoring</vt:lpstr>
      <vt:lpstr>There is no universal monitor that can test for all possible gasses</vt:lpstr>
      <vt:lpstr>Reasons for hazard assessment</vt:lpstr>
      <vt:lpstr>Sensors</vt:lpstr>
      <vt:lpstr>Evaluation testing</vt:lpstr>
      <vt:lpstr>Air Monitoring (continued)</vt:lpstr>
      <vt:lpstr>How often do we need to test?</vt:lpstr>
      <vt:lpstr>Air monitoring (conclusion)</vt:lpstr>
      <vt:lpstr>Atmospheric monitoring</vt:lpstr>
      <vt:lpstr>Upper and Lower Explosive Limits</vt:lpstr>
      <vt:lpstr>Lower Explosive Limits: </vt:lpstr>
      <vt:lpstr>Calibration</vt:lpstr>
      <vt:lpstr>Calibration (continued)</vt:lpstr>
      <vt:lpstr>Calibration Drift</vt:lpstr>
      <vt:lpstr>What causes calibration drift?</vt:lpstr>
      <vt:lpstr>What causes calibration drift continued </vt:lpstr>
      <vt:lpstr>Bump testing</vt:lpstr>
      <vt:lpstr>When to perform bump test and full calibration</vt:lpstr>
      <vt:lpstr>To perform the calibrations  </vt:lpstr>
      <vt:lpstr>Case study 1</vt:lpstr>
      <vt:lpstr>What went Wrong?</vt:lpstr>
      <vt:lpstr>Questions? </vt:lpstr>
      <vt:lpstr>Workers Rights and responsibilities</vt:lpstr>
      <vt:lpstr>Employee Rights &amp; Responsibilities Occupational Safety and Health Act of 1970</vt:lpstr>
      <vt:lpstr>Employee Rights &amp; Responsibilities</vt:lpstr>
      <vt:lpstr>Employee Rights &amp; Responsibilities You have the right to:</vt:lpstr>
      <vt:lpstr>Employee Rights &amp; Responsibilities Continued:</vt:lpstr>
      <vt:lpstr>Whistleblower Protection</vt:lpstr>
      <vt:lpstr>Whistleblower Protection (Continued)</vt:lpstr>
      <vt:lpstr>Whistleblower Protection (conclusion)</vt:lpstr>
      <vt:lpstr>Employee Rights &amp; Responsibilities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2018-06-14T15:59:37Z</dcterms:created>
  <dcterms:modified xsi:type="dcterms:W3CDTF">2018-06-14T16:06:59Z</dcterms:modified>
</cp:coreProperties>
</file>