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50" r:id="rId2"/>
  </p:sldMasterIdLst>
  <p:notesMasterIdLst>
    <p:notesMasterId r:id="rId36"/>
  </p:notesMasterIdLst>
  <p:sldIdLst>
    <p:sldId id="256" r:id="rId3"/>
    <p:sldId id="289" r:id="rId4"/>
    <p:sldId id="257" r:id="rId5"/>
    <p:sldId id="258" r:id="rId6"/>
    <p:sldId id="259" r:id="rId7"/>
    <p:sldId id="260" r:id="rId8"/>
    <p:sldId id="290" r:id="rId9"/>
    <p:sldId id="262" r:id="rId10"/>
    <p:sldId id="263" r:id="rId11"/>
    <p:sldId id="264" r:id="rId12"/>
    <p:sldId id="267" r:id="rId13"/>
    <p:sldId id="268" r:id="rId14"/>
    <p:sldId id="269" r:id="rId15"/>
    <p:sldId id="291" r:id="rId16"/>
    <p:sldId id="270" r:id="rId17"/>
    <p:sldId id="293" r:id="rId18"/>
    <p:sldId id="292" r:id="rId19"/>
    <p:sldId id="297" r:id="rId20"/>
    <p:sldId id="294" r:id="rId21"/>
    <p:sldId id="296" r:id="rId22"/>
    <p:sldId id="295" r:id="rId23"/>
    <p:sldId id="283" r:id="rId24"/>
    <p:sldId id="284" r:id="rId25"/>
    <p:sldId id="285" r:id="rId26"/>
    <p:sldId id="286" r:id="rId27"/>
    <p:sldId id="287" r:id="rId28"/>
    <p:sldId id="298" r:id="rId29"/>
    <p:sldId id="302" r:id="rId30"/>
    <p:sldId id="299" r:id="rId31"/>
    <p:sldId id="300" r:id="rId32"/>
    <p:sldId id="275" r:id="rId33"/>
    <p:sldId id="301" r:id="rId34"/>
    <p:sldId id="304"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1pPr>
    <a:lvl2pPr marL="4572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2pPr>
    <a:lvl3pPr marL="9144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3pPr>
    <a:lvl4pPr marL="13716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4pPr>
    <a:lvl5pPr marL="18288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5pPr>
    <a:lvl6pPr marL="22860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6pPr>
    <a:lvl7pPr marL="27432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7pPr>
    <a:lvl8pPr marL="32004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8pPr>
    <a:lvl9pPr marL="36576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413"/>
    <p:restoredTop sz="86464" autoAdjust="0"/>
  </p:normalViewPr>
  <p:slideViewPr>
    <p:cSldViewPr snapToGrid="0" snapToObjects="1">
      <p:cViewPr varScale="1">
        <p:scale>
          <a:sx n="100" d="100"/>
          <a:sy n="100" d="100"/>
        </p:scale>
        <p:origin x="2274" y="72"/>
      </p:cViewPr>
      <p:guideLst>
        <p:guide orient="horz" pos="2160"/>
        <p:guide pos="2880"/>
      </p:guideLst>
    </p:cSldViewPr>
  </p:slideViewPr>
  <p:outlineViewPr>
    <p:cViewPr>
      <p:scale>
        <a:sx n="33" d="100"/>
        <a:sy n="33" d="100"/>
      </p:scale>
      <p:origin x="0" y="-15080"/>
    </p:cViewPr>
  </p:outlineViewPr>
  <p:notesTextViewPr>
    <p:cViewPr>
      <p:scale>
        <a:sx n="1" d="1"/>
        <a:sy n="1" d="1"/>
      </p:scale>
      <p:origin x="0" y="0"/>
    </p:cViewPr>
  </p:notesTextViewPr>
  <p:sorterViewPr>
    <p:cViewPr>
      <p:scale>
        <a:sx n="124" d="100"/>
        <a:sy n="124"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diagrams/_rels/data2.xml.rels><?xml version="1.0" encoding="UTF-8" standalone="yes"?>
<Relationships xmlns="http://schemas.openxmlformats.org/package/2006/relationships"><Relationship Id="rId1" Type="http://schemas.openxmlformats.org/officeDocument/2006/relationships/image" Target="../media/image9.png"/></Relationships>
</file>

<file path=ppt/diagrams/_rels/drawing2.xml.rels><?xml version="1.0" encoding="UTF-8" standalone="yes"?>
<Relationships xmlns="http://schemas.openxmlformats.org/package/2006/relationships"><Relationship Id="rId1"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06E33D-BC58-A34C-9D60-5B6434F02D5D}"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B35A9396-F9B4-2341-8397-B0675272F24E}">
      <dgm:prSet custT="1"/>
      <dgm:spPr/>
      <dgm:t>
        <a:bodyPr/>
        <a:lstStyle/>
        <a:p>
          <a:pPr rtl="0"/>
          <a:r>
            <a:rPr lang="en-US" sz="2400" b="1" i="0" baseline="0" dirty="0">
              <a:solidFill>
                <a:schemeClr val="tx1"/>
              </a:solidFill>
              <a:latin typeface="Arial" charset="0"/>
              <a:ea typeface="Arial" charset="0"/>
              <a:cs typeface="Arial" charset="0"/>
            </a:rPr>
            <a:t>Element 1 - Management, Leadership, and Employee Involvement.</a:t>
          </a:r>
          <a:endParaRPr lang="en-US" sz="2400" b="1" i="0" dirty="0">
            <a:solidFill>
              <a:schemeClr val="tx1"/>
            </a:solidFill>
            <a:latin typeface="Arial" charset="0"/>
            <a:ea typeface="Arial" charset="0"/>
            <a:cs typeface="Arial" charset="0"/>
          </a:endParaRPr>
        </a:p>
      </dgm:t>
    </dgm:pt>
    <dgm:pt modelId="{E08C8C65-1044-7743-887E-8D14A93FCDEC}" type="parTrans" cxnId="{BC21BDAB-6787-3D4C-BDEC-C702BED5AAF0}">
      <dgm:prSet/>
      <dgm:spPr/>
      <dgm:t>
        <a:bodyPr/>
        <a:lstStyle/>
        <a:p>
          <a:endParaRPr lang="en-US">
            <a:solidFill>
              <a:schemeClr val="tx1"/>
            </a:solidFill>
          </a:endParaRPr>
        </a:p>
      </dgm:t>
    </dgm:pt>
    <dgm:pt modelId="{15574C24-08EF-DA40-91FA-C46514CBDAC4}" type="sibTrans" cxnId="{BC21BDAB-6787-3D4C-BDEC-C702BED5AAF0}">
      <dgm:prSet/>
      <dgm:spPr/>
      <dgm:t>
        <a:bodyPr/>
        <a:lstStyle/>
        <a:p>
          <a:endParaRPr lang="en-US">
            <a:solidFill>
              <a:schemeClr val="tx1"/>
            </a:solidFill>
          </a:endParaRPr>
        </a:p>
      </dgm:t>
    </dgm:pt>
    <dgm:pt modelId="{2B15EB76-4E7F-9142-89A1-9719877D93F8}">
      <dgm:prSet custT="1"/>
      <dgm:spPr/>
      <dgm:t>
        <a:bodyPr/>
        <a:lstStyle/>
        <a:p>
          <a:pPr rtl="0"/>
          <a:r>
            <a:rPr lang="en-US" sz="2400" b="1" i="0" baseline="0" dirty="0">
              <a:solidFill>
                <a:schemeClr val="tx1"/>
              </a:solidFill>
              <a:latin typeface="Arial" charset="0"/>
              <a:ea typeface="Arial" charset="0"/>
              <a:cs typeface="Arial" charset="0"/>
            </a:rPr>
            <a:t>Element 2 - Worksite Analysis.</a:t>
          </a:r>
          <a:endParaRPr lang="en-US" sz="2400" b="1" i="0" dirty="0">
            <a:solidFill>
              <a:schemeClr val="tx1"/>
            </a:solidFill>
            <a:latin typeface="Arial" charset="0"/>
            <a:ea typeface="Arial" charset="0"/>
            <a:cs typeface="Arial" charset="0"/>
          </a:endParaRPr>
        </a:p>
      </dgm:t>
    </dgm:pt>
    <dgm:pt modelId="{F834874A-E22D-024C-B653-4A33A4FD4FF1}" type="parTrans" cxnId="{A80F2AB3-BDBB-3A40-A4D1-03F5E084E2DD}">
      <dgm:prSet/>
      <dgm:spPr/>
      <dgm:t>
        <a:bodyPr/>
        <a:lstStyle/>
        <a:p>
          <a:endParaRPr lang="en-US">
            <a:solidFill>
              <a:schemeClr val="tx1"/>
            </a:solidFill>
          </a:endParaRPr>
        </a:p>
      </dgm:t>
    </dgm:pt>
    <dgm:pt modelId="{C3588A82-3CEE-7648-998C-72C68D0C1364}" type="sibTrans" cxnId="{A80F2AB3-BDBB-3A40-A4D1-03F5E084E2DD}">
      <dgm:prSet/>
      <dgm:spPr/>
      <dgm:t>
        <a:bodyPr/>
        <a:lstStyle/>
        <a:p>
          <a:endParaRPr lang="en-US">
            <a:solidFill>
              <a:schemeClr val="tx1"/>
            </a:solidFill>
          </a:endParaRPr>
        </a:p>
      </dgm:t>
    </dgm:pt>
    <dgm:pt modelId="{F4306BA8-BA24-4645-AF33-36B0E0D7FFF2}">
      <dgm:prSet custT="1"/>
      <dgm:spPr/>
      <dgm:t>
        <a:bodyPr/>
        <a:lstStyle/>
        <a:p>
          <a:pPr rtl="0"/>
          <a:r>
            <a:rPr lang="en-US" sz="2400" b="1" i="0" baseline="0" dirty="0">
              <a:solidFill>
                <a:schemeClr val="tx1"/>
              </a:solidFill>
              <a:latin typeface="Arial" charset="0"/>
              <a:ea typeface="Arial" charset="0"/>
              <a:cs typeface="Arial" charset="0"/>
            </a:rPr>
            <a:t>Element 3 - Hazard Prevention and Control.</a:t>
          </a:r>
          <a:endParaRPr lang="en-US" sz="2400" b="1" i="0" dirty="0">
            <a:solidFill>
              <a:schemeClr val="tx1"/>
            </a:solidFill>
            <a:latin typeface="Arial" charset="0"/>
            <a:ea typeface="Arial" charset="0"/>
            <a:cs typeface="Arial" charset="0"/>
          </a:endParaRPr>
        </a:p>
      </dgm:t>
    </dgm:pt>
    <dgm:pt modelId="{97E7F7B4-2961-194B-B424-E18896456EFF}" type="parTrans" cxnId="{B9090FA0-2AC6-4449-B711-5E27B473F7C7}">
      <dgm:prSet/>
      <dgm:spPr/>
      <dgm:t>
        <a:bodyPr/>
        <a:lstStyle/>
        <a:p>
          <a:endParaRPr lang="en-US">
            <a:solidFill>
              <a:schemeClr val="tx1"/>
            </a:solidFill>
          </a:endParaRPr>
        </a:p>
      </dgm:t>
    </dgm:pt>
    <dgm:pt modelId="{3BF5A5A8-5105-444D-96CE-28C5F488D8EB}" type="sibTrans" cxnId="{B9090FA0-2AC6-4449-B711-5E27B473F7C7}">
      <dgm:prSet/>
      <dgm:spPr/>
      <dgm:t>
        <a:bodyPr/>
        <a:lstStyle/>
        <a:p>
          <a:endParaRPr lang="en-US">
            <a:solidFill>
              <a:schemeClr val="tx1"/>
            </a:solidFill>
          </a:endParaRPr>
        </a:p>
      </dgm:t>
    </dgm:pt>
    <dgm:pt modelId="{B8BC17D6-2B9C-D949-ABAD-C0E260FB7D00}">
      <dgm:prSet custT="1"/>
      <dgm:spPr/>
      <dgm:t>
        <a:bodyPr/>
        <a:lstStyle/>
        <a:p>
          <a:pPr rtl="0"/>
          <a:r>
            <a:rPr lang="en-US" sz="2400" b="1" i="0" baseline="0" dirty="0">
              <a:solidFill>
                <a:schemeClr val="tx1"/>
              </a:solidFill>
              <a:latin typeface="Arial" charset="0"/>
              <a:ea typeface="Arial" charset="0"/>
              <a:cs typeface="Arial" charset="0"/>
            </a:rPr>
            <a:t>Element 4 - Safety and Health Training and Education.</a:t>
          </a:r>
          <a:endParaRPr lang="en-US" sz="2400" b="1" i="0" dirty="0">
            <a:solidFill>
              <a:schemeClr val="tx1"/>
            </a:solidFill>
            <a:latin typeface="Arial" charset="0"/>
            <a:ea typeface="Arial" charset="0"/>
            <a:cs typeface="Arial" charset="0"/>
          </a:endParaRPr>
        </a:p>
      </dgm:t>
    </dgm:pt>
    <dgm:pt modelId="{1F9D6E6D-033C-204B-A4FC-6C6FFA2308FD}" type="parTrans" cxnId="{ACFA5D44-E6CE-2E40-ACCD-FF8D7127E592}">
      <dgm:prSet/>
      <dgm:spPr/>
      <dgm:t>
        <a:bodyPr/>
        <a:lstStyle/>
        <a:p>
          <a:endParaRPr lang="en-US">
            <a:solidFill>
              <a:schemeClr val="tx1"/>
            </a:solidFill>
          </a:endParaRPr>
        </a:p>
      </dgm:t>
    </dgm:pt>
    <dgm:pt modelId="{66877A25-0553-3242-B544-162A525D14FB}" type="sibTrans" cxnId="{ACFA5D44-E6CE-2E40-ACCD-FF8D7127E592}">
      <dgm:prSet/>
      <dgm:spPr/>
      <dgm:t>
        <a:bodyPr/>
        <a:lstStyle/>
        <a:p>
          <a:endParaRPr lang="en-US">
            <a:solidFill>
              <a:schemeClr val="tx1"/>
            </a:solidFill>
          </a:endParaRPr>
        </a:p>
      </dgm:t>
    </dgm:pt>
    <dgm:pt modelId="{8B849A89-BC12-7C40-9B70-EEE8E4095E80}" type="pres">
      <dgm:prSet presAssocID="{B006E33D-BC58-A34C-9D60-5B6434F02D5D}" presName="linear" presStyleCnt="0">
        <dgm:presLayoutVars>
          <dgm:animLvl val="lvl"/>
          <dgm:resizeHandles val="exact"/>
        </dgm:presLayoutVars>
      </dgm:prSet>
      <dgm:spPr/>
      <dgm:t>
        <a:bodyPr/>
        <a:lstStyle/>
        <a:p>
          <a:endParaRPr lang="en-US"/>
        </a:p>
      </dgm:t>
    </dgm:pt>
    <dgm:pt modelId="{D4B14094-E112-6B43-B4D1-C77A1E196608}" type="pres">
      <dgm:prSet presAssocID="{B35A9396-F9B4-2341-8397-B0675272F24E}" presName="parentText" presStyleLbl="node1" presStyleIdx="0" presStyleCnt="4">
        <dgm:presLayoutVars>
          <dgm:chMax val="0"/>
          <dgm:bulletEnabled val="1"/>
        </dgm:presLayoutVars>
      </dgm:prSet>
      <dgm:spPr/>
      <dgm:t>
        <a:bodyPr/>
        <a:lstStyle/>
        <a:p>
          <a:endParaRPr lang="en-US"/>
        </a:p>
      </dgm:t>
    </dgm:pt>
    <dgm:pt modelId="{1891AC8F-C7F6-7845-A340-BCEBEB27D64A}" type="pres">
      <dgm:prSet presAssocID="{15574C24-08EF-DA40-91FA-C46514CBDAC4}" presName="spacer" presStyleCnt="0"/>
      <dgm:spPr/>
    </dgm:pt>
    <dgm:pt modelId="{66DBC193-F546-1446-869E-0A515ED207A5}" type="pres">
      <dgm:prSet presAssocID="{2B15EB76-4E7F-9142-89A1-9719877D93F8}" presName="parentText" presStyleLbl="node1" presStyleIdx="1" presStyleCnt="4">
        <dgm:presLayoutVars>
          <dgm:chMax val="0"/>
          <dgm:bulletEnabled val="1"/>
        </dgm:presLayoutVars>
      </dgm:prSet>
      <dgm:spPr/>
      <dgm:t>
        <a:bodyPr/>
        <a:lstStyle/>
        <a:p>
          <a:endParaRPr lang="en-US"/>
        </a:p>
      </dgm:t>
    </dgm:pt>
    <dgm:pt modelId="{1A1895C0-3866-4742-B210-E96ED61F7189}" type="pres">
      <dgm:prSet presAssocID="{C3588A82-3CEE-7648-998C-72C68D0C1364}" presName="spacer" presStyleCnt="0"/>
      <dgm:spPr/>
    </dgm:pt>
    <dgm:pt modelId="{E23537AD-3205-C443-921A-FF10C0D585F9}" type="pres">
      <dgm:prSet presAssocID="{F4306BA8-BA24-4645-AF33-36B0E0D7FFF2}" presName="parentText" presStyleLbl="node1" presStyleIdx="2" presStyleCnt="4">
        <dgm:presLayoutVars>
          <dgm:chMax val="0"/>
          <dgm:bulletEnabled val="1"/>
        </dgm:presLayoutVars>
      </dgm:prSet>
      <dgm:spPr/>
      <dgm:t>
        <a:bodyPr/>
        <a:lstStyle/>
        <a:p>
          <a:endParaRPr lang="en-US"/>
        </a:p>
      </dgm:t>
    </dgm:pt>
    <dgm:pt modelId="{64487BC7-A2EB-3040-93A8-881CD7DFB12A}" type="pres">
      <dgm:prSet presAssocID="{3BF5A5A8-5105-444D-96CE-28C5F488D8EB}" presName="spacer" presStyleCnt="0"/>
      <dgm:spPr/>
    </dgm:pt>
    <dgm:pt modelId="{D7D95573-0C30-0F45-A895-C3861AF2423A}" type="pres">
      <dgm:prSet presAssocID="{B8BC17D6-2B9C-D949-ABAD-C0E260FB7D00}" presName="parentText" presStyleLbl="node1" presStyleIdx="3" presStyleCnt="4">
        <dgm:presLayoutVars>
          <dgm:chMax val="0"/>
          <dgm:bulletEnabled val="1"/>
        </dgm:presLayoutVars>
      </dgm:prSet>
      <dgm:spPr/>
      <dgm:t>
        <a:bodyPr/>
        <a:lstStyle/>
        <a:p>
          <a:endParaRPr lang="en-US"/>
        </a:p>
      </dgm:t>
    </dgm:pt>
  </dgm:ptLst>
  <dgm:cxnLst>
    <dgm:cxn modelId="{A9DDF083-C33D-461C-AD0E-475227661608}" type="presOf" srcId="{B8BC17D6-2B9C-D949-ABAD-C0E260FB7D00}" destId="{D7D95573-0C30-0F45-A895-C3861AF2423A}" srcOrd="0" destOrd="0" presId="urn:microsoft.com/office/officeart/2005/8/layout/vList2"/>
    <dgm:cxn modelId="{3091E486-2377-4DB5-A47E-FA279FCC5270}" type="presOf" srcId="{B006E33D-BC58-A34C-9D60-5B6434F02D5D}" destId="{8B849A89-BC12-7C40-9B70-EEE8E4095E80}" srcOrd="0" destOrd="0" presId="urn:microsoft.com/office/officeart/2005/8/layout/vList2"/>
    <dgm:cxn modelId="{BC21BDAB-6787-3D4C-BDEC-C702BED5AAF0}" srcId="{B006E33D-BC58-A34C-9D60-5B6434F02D5D}" destId="{B35A9396-F9B4-2341-8397-B0675272F24E}" srcOrd="0" destOrd="0" parTransId="{E08C8C65-1044-7743-887E-8D14A93FCDEC}" sibTransId="{15574C24-08EF-DA40-91FA-C46514CBDAC4}"/>
    <dgm:cxn modelId="{A80F2AB3-BDBB-3A40-A4D1-03F5E084E2DD}" srcId="{B006E33D-BC58-A34C-9D60-5B6434F02D5D}" destId="{2B15EB76-4E7F-9142-89A1-9719877D93F8}" srcOrd="1" destOrd="0" parTransId="{F834874A-E22D-024C-B653-4A33A4FD4FF1}" sibTransId="{C3588A82-3CEE-7648-998C-72C68D0C1364}"/>
    <dgm:cxn modelId="{B9090FA0-2AC6-4449-B711-5E27B473F7C7}" srcId="{B006E33D-BC58-A34C-9D60-5B6434F02D5D}" destId="{F4306BA8-BA24-4645-AF33-36B0E0D7FFF2}" srcOrd="2" destOrd="0" parTransId="{97E7F7B4-2961-194B-B424-E18896456EFF}" sibTransId="{3BF5A5A8-5105-444D-96CE-28C5F488D8EB}"/>
    <dgm:cxn modelId="{ACFA5D44-E6CE-2E40-ACCD-FF8D7127E592}" srcId="{B006E33D-BC58-A34C-9D60-5B6434F02D5D}" destId="{B8BC17D6-2B9C-D949-ABAD-C0E260FB7D00}" srcOrd="3" destOrd="0" parTransId="{1F9D6E6D-033C-204B-A4FC-6C6FFA2308FD}" sibTransId="{66877A25-0553-3242-B544-162A525D14FB}"/>
    <dgm:cxn modelId="{ADF83916-71D6-4EAC-B6C3-98B8819C77CC}" type="presOf" srcId="{B35A9396-F9B4-2341-8397-B0675272F24E}" destId="{D4B14094-E112-6B43-B4D1-C77A1E196608}" srcOrd="0" destOrd="0" presId="urn:microsoft.com/office/officeart/2005/8/layout/vList2"/>
    <dgm:cxn modelId="{4F4133FD-7509-4B28-A107-1C37DA5D5FBF}" type="presOf" srcId="{F4306BA8-BA24-4645-AF33-36B0E0D7FFF2}" destId="{E23537AD-3205-C443-921A-FF10C0D585F9}" srcOrd="0" destOrd="0" presId="urn:microsoft.com/office/officeart/2005/8/layout/vList2"/>
    <dgm:cxn modelId="{070F1422-09A7-44A6-8947-FA616F384117}" type="presOf" srcId="{2B15EB76-4E7F-9142-89A1-9719877D93F8}" destId="{66DBC193-F546-1446-869E-0A515ED207A5}" srcOrd="0" destOrd="0" presId="urn:microsoft.com/office/officeart/2005/8/layout/vList2"/>
    <dgm:cxn modelId="{18184CA7-44FC-4892-B51D-7DF9B03C89E6}" type="presParOf" srcId="{8B849A89-BC12-7C40-9B70-EEE8E4095E80}" destId="{D4B14094-E112-6B43-B4D1-C77A1E196608}" srcOrd="0" destOrd="0" presId="urn:microsoft.com/office/officeart/2005/8/layout/vList2"/>
    <dgm:cxn modelId="{E8236919-15FA-4023-A768-50F053338477}" type="presParOf" srcId="{8B849A89-BC12-7C40-9B70-EEE8E4095E80}" destId="{1891AC8F-C7F6-7845-A340-BCEBEB27D64A}" srcOrd="1" destOrd="0" presId="urn:microsoft.com/office/officeart/2005/8/layout/vList2"/>
    <dgm:cxn modelId="{2F817AE8-770D-4702-9135-1E2440860C9B}" type="presParOf" srcId="{8B849A89-BC12-7C40-9B70-EEE8E4095E80}" destId="{66DBC193-F546-1446-869E-0A515ED207A5}" srcOrd="2" destOrd="0" presId="urn:microsoft.com/office/officeart/2005/8/layout/vList2"/>
    <dgm:cxn modelId="{A1F1BCE3-34D0-41FA-8529-069A4AB23DE1}" type="presParOf" srcId="{8B849A89-BC12-7C40-9B70-EEE8E4095E80}" destId="{1A1895C0-3866-4742-B210-E96ED61F7189}" srcOrd="3" destOrd="0" presId="urn:microsoft.com/office/officeart/2005/8/layout/vList2"/>
    <dgm:cxn modelId="{7C04C79E-1806-48EA-9783-8E4FE97FE56E}" type="presParOf" srcId="{8B849A89-BC12-7C40-9B70-EEE8E4095E80}" destId="{E23537AD-3205-C443-921A-FF10C0D585F9}" srcOrd="4" destOrd="0" presId="urn:microsoft.com/office/officeart/2005/8/layout/vList2"/>
    <dgm:cxn modelId="{117BEEE7-88DB-4914-9723-5B68605094B2}" type="presParOf" srcId="{8B849A89-BC12-7C40-9B70-EEE8E4095E80}" destId="{64487BC7-A2EB-3040-93A8-881CD7DFB12A}" srcOrd="5" destOrd="0" presId="urn:microsoft.com/office/officeart/2005/8/layout/vList2"/>
    <dgm:cxn modelId="{88735F4D-FC76-4BF6-8A8F-867F2DAE6AFF}" type="presParOf" srcId="{8B849A89-BC12-7C40-9B70-EEE8E4095E80}" destId="{D7D95573-0C30-0F45-A895-C3861AF2423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D43F5F-CC54-2D4B-8586-FDBCE4D83EDB}" type="doc">
      <dgm:prSet loTypeId="urn:microsoft.com/office/officeart/2008/layout/PictureStrips" loCatId="" qsTypeId="urn:microsoft.com/office/officeart/2005/8/quickstyle/simple4" qsCatId="simple" csTypeId="urn:microsoft.com/office/officeart/2005/8/colors/accent1_2" csCatId="accent1" phldr="1"/>
      <dgm:spPr/>
      <dgm:t>
        <a:bodyPr/>
        <a:lstStyle/>
        <a:p>
          <a:endParaRPr lang="en-US"/>
        </a:p>
      </dgm:t>
    </dgm:pt>
    <dgm:pt modelId="{01C9636C-5712-DF41-8E22-04799BA99DDA}">
      <dgm:prSet/>
      <dgm:spPr/>
      <dgm:t>
        <a:bodyPr/>
        <a:lstStyle/>
        <a:p>
          <a:pPr rtl="0"/>
          <a:r>
            <a:rPr lang="en-US" b="1" i="0" baseline="0" dirty="0">
              <a:latin typeface="Arial" charset="0"/>
              <a:ea typeface="Arial" charset="0"/>
              <a:cs typeface="Arial" charset="0"/>
            </a:rPr>
            <a:t>Noun:</a:t>
          </a:r>
          <a:endParaRPr lang="en-US" b="1" i="0" dirty="0">
            <a:latin typeface="Arial" charset="0"/>
            <a:ea typeface="Arial" charset="0"/>
            <a:cs typeface="Arial" charset="0"/>
          </a:endParaRPr>
        </a:p>
      </dgm:t>
    </dgm:pt>
    <dgm:pt modelId="{3A1D496E-98D1-D849-9F31-EF292101B33F}" type="parTrans" cxnId="{B9278462-273F-974F-BB1E-63BE2655EEFA}">
      <dgm:prSet/>
      <dgm:spPr/>
      <dgm:t>
        <a:bodyPr/>
        <a:lstStyle/>
        <a:p>
          <a:endParaRPr lang="en-US"/>
        </a:p>
      </dgm:t>
    </dgm:pt>
    <dgm:pt modelId="{8EBAE6F3-A20E-4E44-B228-988D6E4D4953}" type="sibTrans" cxnId="{B9278462-273F-974F-BB1E-63BE2655EEFA}">
      <dgm:prSet/>
      <dgm:spPr/>
      <dgm:t>
        <a:bodyPr/>
        <a:lstStyle/>
        <a:p>
          <a:endParaRPr lang="en-US"/>
        </a:p>
      </dgm:t>
    </dgm:pt>
    <dgm:pt modelId="{BF362360-A38F-834D-B228-B7A90FD53A1B}">
      <dgm:prSet/>
      <dgm:spPr/>
      <dgm:t>
        <a:bodyPr/>
        <a:lstStyle/>
        <a:p>
          <a:pPr rtl="0"/>
          <a:r>
            <a:rPr lang="en-US" b="1" i="0" baseline="0" dirty="0">
              <a:latin typeface="Arial" charset="0"/>
              <a:ea typeface="Arial" charset="0"/>
              <a:cs typeface="Arial" charset="0"/>
            </a:rPr>
            <a:t>Accidents can be controlled</a:t>
          </a:r>
          <a:endParaRPr lang="en-US" b="1" i="0" dirty="0">
            <a:latin typeface="Arial" charset="0"/>
            <a:ea typeface="Arial" charset="0"/>
            <a:cs typeface="Arial" charset="0"/>
          </a:endParaRPr>
        </a:p>
      </dgm:t>
    </dgm:pt>
    <dgm:pt modelId="{9D68D571-6DFF-254F-959C-FE8EDB81C83A}" type="parTrans" cxnId="{F6B39702-BAE6-4449-B4B5-60ACEA4054F3}">
      <dgm:prSet/>
      <dgm:spPr/>
      <dgm:t>
        <a:bodyPr/>
        <a:lstStyle/>
        <a:p>
          <a:endParaRPr lang="en-US"/>
        </a:p>
      </dgm:t>
    </dgm:pt>
    <dgm:pt modelId="{1EDE0DF4-82EF-3741-A4FD-3E84D6D30927}" type="sibTrans" cxnId="{F6B39702-BAE6-4449-B4B5-60ACEA4054F3}">
      <dgm:prSet/>
      <dgm:spPr/>
      <dgm:t>
        <a:bodyPr/>
        <a:lstStyle/>
        <a:p>
          <a:endParaRPr lang="en-US"/>
        </a:p>
      </dgm:t>
    </dgm:pt>
    <dgm:pt modelId="{1D8D58DA-86BF-EB4C-83AE-37FA4E8FA160}">
      <dgm:prSet/>
      <dgm:spPr/>
      <dgm:t>
        <a:bodyPr/>
        <a:lstStyle/>
        <a:p>
          <a:pPr rtl="0"/>
          <a:r>
            <a:rPr lang="en-US" b="1" i="0" baseline="0" dirty="0">
              <a:latin typeface="Arial" charset="0"/>
              <a:ea typeface="Arial" charset="0"/>
              <a:cs typeface="Arial" charset="0"/>
            </a:rPr>
            <a:t>An unexpected, unplanned and undesirable event.</a:t>
          </a:r>
          <a:endParaRPr lang="en-US" b="1" i="0" dirty="0">
            <a:latin typeface="Arial" charset="0"/>
            <a:ea typeface="Arial" charset="0"/>
            <a:cs typeface="Arial" charset="0"/>
          </a:endParaRPr>
        </a:p>
      </dgm:t>
    </dgm:pt>
    <dgm:pt modelId="{C7F3BD93-9D2A-EF4A-AB75-01CDC7B79D92}" type="parTrans" cxnId="{2DA883B0-D843-984C-9798-4342A9BC3FD2}">
      <dgm:prSet/>
      <dgm:spPr/>
      <dgm:t>
        <a:bodyPr/>
        <a:lstStyle/>
        <a:p>
          <a:endParaRPr lang="en-US"/>
        </a:p>
      </dgm:t>
    </dgm:pt>
    <dgm:pt modelId="{1E462E43-FC1F-2B4C-B9F0-C7122C4B03C1}" type="sibTrans" cxnId="{2DA883B0-D843-984C-9798-4342A9BC3FD2}">
      <dgm:prSet/>
      <dgm:spPr/>
      <dgm:t>
        <a:bodyPr/>
        <a:lstStyle/>
        <a:p>
          <a:endParaRPr lang="en-US"/>
        </a:p>
      </dgm:t>
    </dgm:pt>
    <dgm:pt modelId="{4F8D89B8-92D3-7D42-B69D-BAF4EA48EA34}" type="pres">
      <dgm:prSet presAssocID="{6FD43F5F-CC54-2D4B-8586-FDBCE4D83EDB}" presName="Name0" presStyleCnt="0">
        <dgm:presLayoutVars>
          <dgm:dir/>
          <dgm:resizeHandles val="exact"/>
        </dgm:presLayoutVars>
      </dgm:prSet>
      <dgm:spPr/>
      <dgm:t>
        <a:bodyPr/>
        <a:lstStyle/>
        <a:p>
          <a:endParaRPr lang="en-US"/>
        </a:p>
      </dgm:t>
    </dgm:pt>
    <dgm:pt modelId="{9D91FBD8-5BCF-EB41-8ACF-7AC95F581BBC}" type="pres">
      <dgm:prSet presAssocID="{01C9636C-5712-DF41-8E22-04799BA99DDA}" presName="composite" presStyleCnt="0"/>
      <dgm:spPr/>
    </dgm:pt>
    <dgm:pt modelId="{E5BA0B6C-C44D-514F-B5A2-C1E062338AD0}" type="pres">
      <dgm:prSet presAssocID="{01C9636C-5712-DF41-8E22-04799BA99DDA}" presName="rect1" presStyleLbl="trAlignAcc1" presStyleIdx="0" presStyleCnt="1">
        <dgm:presLayoutVars>
          <dgm:bulletEnabled val="1"/>
        </dgm:presLayoutVars>
      </dgm:prSet>
      <dgm:spPr/>
      <dgm:t>
        <a:bodyPr/>
        <a:lstStyle/>
        <a:p>
          <a:endParaRPr lang="en-US"/>
        </a:p>
      </dgm:t>
    </dgm:pt>
    <dgm:pt modelId="{A75D4DAA-9A56-A741-BF50-363A53445232}" type="pres">
      <dgm:prSet presAssocID="{01C9636C-5712-DF41-8E22-04799BA99DDA}" presName="rect2" presStyleLbl="fgImgPlace1" presStyleIdx="0" presStyleCnt="1" custScaleX="146076" custLinFactNeighborX="-12640"/>
      <dgm:spPr>
        <a:blipFill rotWithShape="1">
          <a:blip xmlns:r="http://schemas.openxmlformats.org/officeDocument/2006/relationships" r:embed="rId1"/>
          <a:stretch>
            <a:fillRect/>
          </a:stretch>
        </a:blipFill>
      </dgm:spPr>
      <dgm:extLst>
        <a:ext uri="{E40237B7-FDA0-4F09-8148-C483321AD2D9}">
          <dgm14:cNvPr xmlns:dgm14="http://schemas.microsoft.com/office/drawing/2010/diagram" id="0" name="" descr="There is an image and a text box" title="An image of a slip hazard "/>
        </a:ext>
      </dgm:extLst>
    </dgm:pt>
  </dgm:ptLst>
  <dgm:cxnLst>
    <dgm:cxn modelId="{B9278462-273F-974F-BB1E-63BE2655EEFA}" srcId="{6FD43F5F-CC54-2D4B-8586-FDBCE4D83EDB}" destId="{01C9636C-5712-DF41-8E22-04799BA99DDA}" srcOrd="0" destOrd="0" parTransId="{3A1D496E-98D1-D849-9F31-EF292101B33F}" sibTransId="{8EBAE6F3-A20E-4E44-B228-988D6E4D4953}"/>
    <dgm:cxn modelId="{4A9A1E5E-5C41-410A-B3B1-49E15DA435AB}" type="presOf" srcId="{6FD43F5F-CC54-2D4B-8586-FDBCE4D83EDB}" destId="{4F8D89B8-92D3-7D42-B69D-BAF4EA48EA34}" srcOrd="0" destOrd="0" presId="urn:microsoft.com/office/officeart/2008/layout/PictureStrips"/>
    <dgm:cxn modelId="{0756E7D7-33FF-4B5F-AC8B-F6ACC96DDA8C}" type="presOf" srcId="{1D8D58DA-86BF-EB4C-83AE-37FA4E8FA160}" destId="{E5BA0B6C-C44D-514F-B5A2-C1E062338AD0}" srcOrd="0" destOrd="1" presId="urn:microsoft.com/office/officeart/2008/layout/PictureStrips"/>
    <dgm:cxn modelId="{2DA883B0-D843-984C-9798-4342A9BC3FD2}" srcId="{01C9636C-5712-DF41-8E22-04799BA99DDA}" destId="{1D8D58DA-86BF-EB4C-83AE-37FA4E8FA160}" srcOrd="0" destOrd="0" parTransId="{C7F3BD93-9D2A-EF4A-AB75-01CDC7B79D92}" sibTransId="{1E462E43-FC1F-2B4C-B9F0-C7122C4B03C1}"/>
    <dgm:cxn modelId="{2203C8B2-4C62-4783-B990-74873E2A1096}" type="presOf" srcId="{01C9636C-5712-DF41-8E22-04799BA99DDA}" destId="{E5BA0B6C-C44D-514F-B5A2-C1E062338AD0}" srcOrd="0" destOrd="0" presId="urn:microsoft.com/office/officeart/2008/layout/PictureStrips"/>
    <dgm:cxn modelId="{9C3E87C1-23FE-4FCB-8120-692B24F43AD1}" type="presOf" srcId="{BF362360-A38F-834D-B228-B7A90FD53A1B}" destId="{E5BA0B6C-C44D-514F-B5A2-C1E062338AD0}" srcOrd="0" destOrd="2" presId="urn:microsoft.com/office/officeart/2008/layout/PictureStrips"/>
    <dgm:cxn modelId="{F6B39702-BAE6-4449-B4B5-60ACEA4054F3}" srcId="{01C9636C-5712-DF41-8E22-04799BA99DDA}" destId="{BF362360-A38F-834D-B228-B7A90FD53A1B}" srcOrd="1" destOrd="0" parTransId="{9D68D571-6DFF-254F-959C-FE8EDB81C83A}" sibTransId="{1EDE0DF4-82EF-3741-A4FD-3E84D6D30927}"/>
    <dgm:cxn modelId="{F5A77976-5922-4C50-B498-3B2C16442FFB}" type="presParOf" srcId="{4F8D89B8-92D3-7D42-B69D-BAF4EA48EA34}" destId="{9D91FBD8-5BCF-EB41-8ACF-7AC95F581BBC}" srcOrd="0" destOrd="0" presId="urn:microsoft.com/office/officeart/2008/layout/PictureStrips"/>
    <dgm:cxn modelId="{EA830F8B-52C3-4897-9DA1-29BA02D0E9D2}" type="presParOf" srcId="{9D91FBD8-5BCF-EB41-8ACF-7AC95F581BBC}" destId="{E5BA0B6C-C44D-514F-B5A2-C1E062338AD0}" srcOrd="0" destOrd="0" presId="urn:microsoft.com/office/officeart/2008/layout/PictureStrips"/>
    <dgm:cxn modelId="{79CBD979-48FD-4F3A-979E-FE48D7C37FA8}" type="presParOf" srcId="{9D91FBD8-5BCF-EB41-8ACF-7AC95F581BBC}" destId="{A75D4DAA-9A56-A741-BF50-363A53445232}"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4C3543A-63C0-FB4B-A711-06C796C7002B}" type="doc">
      <dgm:prSet loTypeId="urn:microsoft.com/office/officeart/2005/8/layout/vList2" loCatId="" qsTypeId="urn:microsoft.com/office/officeart/2005/8/quickstyle/simple2" qsCatId="simple" csTypeId="urn:microsoft.com/office/officeart/2005/8/colors/accent3_2" csCatId="accent3" phldr="1"/>
      <dgm:spPr/>
      <dgm:t>
        <a:bodyPr/>
        <a:lstStyle/>
        <a:p>
          <a:endParaRPr lang="en-US"/>
        </a:p>
      </dgm:t>
    </dgm:pt>
    <dgm:pt modelId="{55EEA7FE-9E48-9645-A22F-13731C0887B8}">
      <dgm:prSet custT="1"/>
      <dgm:spPr/>
      <dgm:t>
        <a:bodyPr/>
        <a:lstStyle/>
        <a:p>
          <a:pPr rtl="0"/>
          <a:r>
            <a:rPr lang="en-US" sz="2600" b="1" i="0" dirty="0">
              <a:solidFill>
                <a:schemeClr val="tx1"/>
              </a:solidFill>
              <a:latin typeface="Arial" charset="0"/>
              <a:ea typeface="Arial" charset="0"/>
              <a:cs typeface="Arial" charset="0"/>
            </a:rPr>
            <a:t>DEFINITION: A company-wide policy that seeks to eliminate all events that result in injury (including lost workdays) and/or property damage.</a:t>
          </a:r>
        </a:p>
      </dgm:t>
    </dgm:pt>
    <dgm:pt modelId="{39527BE2-5FC2-584D-9C41-444E891B2D40}" type="parTrans" cxnId="{FEA9E053-E348-C945-8752-8AC838727542}">
      <dgm:prSet/>
      <dgm:spPr/>
      <dgm:t>
        <a:bodyPr/>
        <a:lstStyle/>
        <a:p>
          <a:endParaRPr lang="en-US">
            <a:solidFill>
              <a:schemeClr val="tx1"/>
            </a:solidFill>
          </a:endParaRPr>
        </a:p>
      </dgm:t>
    </dgm:pt>
    <dgm:pt modelId="{BA044BB8-DAB6-F84F-B09F-083A553CE448}" type="sibTrans" cxnId="{FEA9E053-E348-C945-8752-8AC838727542}">
      <dgm:prSet/>
      <dgm:spPr/>
      <dgm:t>
        <a:bodyPr/>
        <a:lstStyle/>
        <a:p>
          <a:endParaRPr lang="en-US">
            <a:solidFill>
              <a:schemeClr val="tx1"/>
            </a:solidFill>
          </a:endParaRPr>
        </a:p>
      </dgm:t>
    </dgm:pt>
    <dgm:pt modelId="{0126CEF0-47E0-7640-A02C-99104880689F}">
      <dgm:prSet custT="1"/>
      <dgm:spPr/>
      <dgm:t>
        <a:bodyPr/>
        <a:lstStyle/>
        <a:p>
          <a:pPr rtl="0"/>
          <a:r>
            <a:rPr lang="en-US" sz="2600" b="1" i="0" dirty="0">
              <a:solidFill>
                <a:schemeClr val="tx1"/>
              </a:solidFill>
              <a:latin typeface="Arial" charset="0"/>
              <a:ea typeface="Arial" charset="0"/>
              <a:cs typeface="Arial" charset="0"/>
            </a:rPr>
            <a:t>Having no incidents should be a company vision rather than a performance goal.</a:t>
          </a:r>
        </a:p>
      </dgm:t>
    </dgm:pt>
    <dgm:pt modelId="{2A9BF02C-64C1-FE4B-AA2E-FA3060E596A7}" type="parTrans" cxnId="{001A6558-B4B3-404D-AECF-10352AF4D3F4}">
      <dgm:prSet/>
      <dgm:spPr/>
      <dgm:t>
        <a:bodyPr/>
        <a:lstStyle/>
        <a:p>
          <a:endParaRPr lang="en-US">
            <a:solidFill>
              <a:schemeClr val="tx1"/>
            </a:solidFill>
          </a:endParaRPr>
        </a:p>
      </dgm:t>
    </dgm:pt>
    <dgm:pt modelId="{A95DC2A7-0075-AA44-9B91-720603027632}" type="sibTrans" cxnId="{001A6558-B4B3-404D-AECF-10352AF4D3F4}">
      <dgm:prSet/>
      <dgm:spPr/>
      <dgm:t>
        <a:bodyPr/>
        <a:lstStyle/>
        <a:p>
          <a:endParaRPr lang="en-US">
            <a:solidFill>
              <a:schemeClr val="tx1"/>
            </a:solidFill>
          </a:endParaRPr>
        </a:p>
      </dgm:t>
    </dgm:pt>
    <dgm:pt modelId="{EA555B2A-D12C-1441-861E-8E09A17B7DFB}" type="pres">
      <dgm:prSet presAssocID="{64C3543A-63C0-FB4B-A711-06C796C7002B}" presName="linear" presStyleCnt="0">
        <dgm:presLayoutVars>
          <dgm:animLvl val="lvl"/>
          <dgm:resizeHandles val="exact"/>
        </dgm:presLayoutVars>
      </dgm:prSet>
      <dgm:spPr/>
      <dgm:t>
        <a:bodyPr/>
        <a:lstStyle/>
        <a:p>
          <a:endParaRPr lang="en-US"/>
        </a:p>
      </dgm:t>
    </dgm:pt>
    <dgm:pt modelId="{F68ECD7E-CBDC-DF42-83F2-658248619C1B}" type="pres">
      <dgm:prSet presAssocID="{55EEA7FE-9E48-9645-A22F-13731C0887B8}" presName="parentText" presStyleLbl="node1" presStyleIdx="0" presStyleCnt="2">
        <dgm:presLayoutVars>
          <dgm:chMax val="0"/>
          <dgm:bulletEnabled val="1"/>
        </dgm:presLayoutVars>
      </dgm:prSet>
      <dgm:spPr/>
      <dgm:t>
        <a:bodyPr/>
        <a:lstStyle/>
        <a:p>
          <a:endParaRPr lang="en-US"/>
        </a:p>
      </dgm:t>
    </dgm:pt>
    <dgm:pt modelId="{52B8A67D-7A28-5249-87AC-005A507C2E5E}" type="pres">
      <dgm:prSet presAssocID="{BA044BB8-DAB6-F84F-B09F-083A553CE448}" presName="spacer" presStyleCnt="0"/>
      <dgm:spPr/>
    </dgm:pt>
    <dgm:pt modelId="{71E489B5-2461-864A-8523-5E13D120B0F6}" type="pres">
      <dgm:prSet presAssocID="{0126CEF0-47E0-7640-A02C-99104880689F}" presName="parentText" presStyleLbl="node1" presStyleIdx="1" presStyleCnt="2" custScaleY="77499">
        <dgm:presLayoutVars>
          <dgm:chMax val="0"/>
          <dgm:bulletEnabled val="1"/>
        </dgm:presLayoutVars>
      </dgm:prSet>
      <dgm:spPr/>
      <dgm:t>
        <a:bodyPr/>
        <a:lstStyle/>
        <a:p>
          <a:endParaRPr lang="en-US"/>
        </a:p>
      </dgm:t>
    </dgm:pt>
  </dgm:ptLst>
  <dgm:cxnLst>
    <dgm:cxn modelId="{FEA9E053-E348-C945-8752-8AC838727542}" srcId="{64C3543A-63C0-FB4B-A711-06C796C7002B}" destId="{55EEA7FE-9E48-9645-A22F-13731C0887B8}" srcOrd="0" destOrd="0" parTransId="{39527BE2-5FC2-584D-9C41-444E891B2D40}" sibTransId="{BA044BB8-DAB6-F84F-B09F-083A553CE448}"/>
    <dgm:cxn modelId="{D4F4ECD6-D5F2-4D58-9212-A817365C97D7}" type="presOf" srcId="{55EEA7FE-9E48-9645-A22F-13731C0887B8}" destId="{F68ECD7E-CBDC-DF42-83F2-658248619C1B}" srcOrd="0" destOrd="0" presId="urn:microsoft.com/office/officeart/2005/8/layout/vList2"/>
    <dgm:cxn modelId="{001A6558-B4B3-404D-AECF-10352AF4D3F4}" srcId="{64C3543A-63C0-FB4B-A711-06C796C7002B}" destId="{0126CEF0-47E0-7640-A02C-99104880689F}" srcOrd="1" destOrd="0" parTransId="{2A9BF02C-64C1-FE4B-AA2E-FA3060E596A7}" sibTransId="{A95DC2A7-0075-AA44-9B91-720603027632}"/>
    <dgm:cxn modelId="{41AE8273-31C3-4204-895F-9F21D4EA58CE}" type="presOf" srcId="{64C3543A-63C0-FB4B-A711-06C796C7002B}" destId="{EA555B2A-D12C-1441-861E-8E09A17B7DFB}" srcOrd="0" destOrd="0" presId="urn:microsoft.com/office/officeart/2005/8/layout/vList2"/>
    <dgm:cxn modelId="{2E13A867-AB5B-4E79-A44D-E315A717962F}" type="presOf" srcId="{0126CEF0-47E0-7640-A02C-99104880689F}" destId="{71E489B5-2461-864A-8523-5E13D120B0F6}" srcOrd="0" destOrd="0" presId="urn:microsoft.com/office/officeart/2005/8/layout/vList2"/>
    <dgm:cxn modelId="{891F1418-AD39-48AB-BE0D-E1210D5C7B92}" type="presParOf" srcId="{EA555B2A-D12C-1441-861E-8E09A17B7DFB}" destId="{F68ECD7E-CBDC-DF42-83F2-658248619C1B}" srcOrd="0" destOrd="0" presId="urn:microsoft.com/office/officeart/2005/8/layout/vList2"/>
    <dgm:cxn modelId="{53617418-D6A5-4E3F-8F3E-E905A0EF899A}" type="presParOf" srcId="{EA555B2A-D12C-1441-861E-8E09A17B7DFB}" destId="{52B8A67D-7A28-5249-87AC-005A507C2E5E}" srcOrd="1" destOrd="0" presId="urn:microsoft.com/office/officeart/2005/8/layout/vList2"/>
    <dgm:cxn modelId="{E823B51F-CFCE-4D96-9851-A9FC2250AA64}" type="presParOf" srcId="{EA555B2A-D12C-1441-861E-8E09A17B7DFB}" destId="{71E489B5-2461-864A-8523-5E13D120B0F6}"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4C3543A-63C0-FB4B-A711-06C796C7002B}" type="doc">
      <dgm:prSet loTypeId="urn:microsoft.com/office/officeart/2005/8/layout/vList2" loCatId="" qsTypeId="urn:microsoft.com/office/officeart/2005/8/quickstyle/simple2" qsCatId="simple" csTypeId="urn:microsoft.com/office/officeart/2005/8/colors/accent3_2" csCatId="accent3"/>
      <dgm:spPr/>
      <dgm:t>
        <a:bodyPr/>
        <a:lstStyle/>
        <a:p>
          <a:endParaRPr lang="en-US"/>
        </a:p>
      </dgm:t>
    </dgm:pt>
    <dgm:pt modelId="{55EEA7FE-9E48-9645-A22F-13731C0887B8}">
      <dgm:prSet custT="1"/>
      <dgm:spPr/>
      <dgm:t>
        <a:bodyPr/>
        <a:lstStyle/>
        <a:p>
          <a:pPr rtl="0"/>
          <a:r>
            <a:rPr lang="en-US" sz="2600" b="1" i="0" baseline="0" dirty="0">
              <a:solidFill>
                <a:schemeClr val="tx1"/>
              </a:solidFill>
              <a:latin typeface="Arial" charset="0"/>
              <a:ea typeface="Arial" charset="0"/>
              <a:cs typeface="Arial" charset="0"/>
            </a:rPr>
            <a:t>Safety standards are communicated to all employees.</a:t>
          </a:r>
          <a:endParaRPr lang="en-US" sz="2600" b="1" i="0" dirty="0">
            <a:solidFill>
              <a:schemeClr val="tx1"/>
            </a:solidFill>
            <a:latin typeface="Arial" charset="0"/>
            <a:ea typeface="Arial" charset="0"/>
            <a:cs typeface="Arial" charset="0"/>
          </a:endParaRPr>
        </a:p>
      </dgm:t>
    </dgm:pt>
    <dgm:pt modelId="{39527BE2-5FC2-584D-9C41-444E891B2D40}" type="parTrans" cxnId="{FEA9E053-E348-C945-8752-8AC838727542}">
      <dgm:prSet/>
      <dgm:spPr/>
      <dgm:t>
        <a:bodyPr/>
        <a:lstStyle/>
        <a:p>
          <a:endParaRPr lang="en-US">
            <a:solidFill>
              <a:schemeClr val="tx1"/>
            </a:solidFill>
          </a:endParaRPr>
        </a:p>
      </dgm:t>
    </dgm:pt>
    <dgm:pt modelId="{BA044BB8-DAB6-F84F-B09F-083A553CE448}" type="sibTrans" cxnId="{FEA9E053-E348-C945-8752-8AC838727542}">
      <dgm:prSet/>
      <dgm:spPr/>
      <dgm:t>
        <a:bodyPr/>
        <a:lstStyle/>
        <a:p>
          <a:endParaRPr lang="en-US">
            <a:solidFill>
              <a:schemeClr val="tx1"/>
            </a:solidFill>
          </a:endParaRPr>
        </a:p>
      </dgm:t>
    </dgm:pt>
    <dgm:pt modelId="{E1B73E99-F8B8-FE40-8647-7303B27A477E}">
      <dgm:prSet custT="1"/>
      <dgm:spPr/>
      <dgm:t>
        <a:bodyPr/>
        <a:lstStyle/>
        <a:p>
          <a:pPr rtl="0"/>
          <a:r>
            <a:rPr lang="en-US" sz="2600" b="1" i="0" baseline="0" dirty="0">
              <a:solidFill>
                <a:schemeClr val="tx1"/>
              </a:solidFill>
              <a:latin typeface="Arial" charset="0"/>
              <a:ea typeface="Arial" charset="0"/>
              <a:cs typeface="Arial" charset="0"/>
            </a:rPr>
            <a:t>Responsibilities for implementing standards are understood and accepted. </a:t>
          </a:r>
          <a:endParaRPr lang="en-US" sz="2600" b="1" i="0" dirty="0">
            <a:solidFill>
              <a:schemeClr val="tx1"/>
            </a:solidFill>
            <a:latin typeface="Arial" charset="0"/>
            <a:ea typeface="Arial" charset="0"/>
            <a:cs typeface="Arial" charset="0"/>
          </a:endParaRPr>
        </a:p>
      </dgm:t>
    </dgm:pt>
    <dgm:pt modelId="{11E6C2C1-20E1-0D4A-A1EA-40D6706607B9}" type="parTrans" cxnId="{D4C15064-A390-8442-8D5E-6C85299E11D4}">
      <dgm:prSet/>
      <dgm:spPr/>
      <dgm:t>
        <a:bodyPr/>
        <a:lstStyle/>
        <a:p>
          <a:endParaRPr lang="en-US">
            <a:solidFill>
              <a:schemeClr val="tx1"/>
            </a:solidFill>
          </a:endParaRPr>
        </a:p>
      </dgm:t>
    </dgm:pt>
    <dgm:pt modelId="{B1B75082-0E71-554B-BE4A-07DC2EC4A780}" type="sibTrans" cxnId="{D4C15064-A390-8442-8D5E-6C85299E11D4}">
      <dgm:prSet/>
      <dgm:spPr/>
      <dgm:t>
        <a:bodyPr/>
        <a:lstStyle/>
        <a:p>
          <a:endParaRPr lang="en-US">
            <a:solidFill>
              <a:schemeClr val="tx1"/>
            </a:solidFill>
          </a:endParaRPr>
        </a:p>
      </dgm:t>
    </dgm:pt>
    <dgm:pt modelId="{985536A4-4D21-3B43-9045-4419BACBA51D}">
      <dgm:prSet custT="1"/>
      <dgm:spPr/>
      <dgm:t>
        <a:bodyPr/>
        <a:lstStyle/>
        <a:p>
          <a:pPr rtl="0"/>
          <a:r>
            <a:rPr lang="en-US" sz="2600" b="1" i="0" baseline="0" dirty="0">
              <a:solidFill>
                <a:schemeClr val="tx1"/>
              </a:solidFill>
              <a:latin typeface="Arial" charset="0"/>
              <a:ea typeface="Arial" charset="0"/>
              <a:cs typeface="Arial" charset="0"/>
            </a:rPr>
            <a:t>Records will document how standards and best management practices are met.</a:t>
          </a:r>
          <a:endParaRPr lang="en-US" sz="2600" b="1" i="0" dirty="0">
            <a:solidFill>
              <a:schemeClr val="tx1"/>
            </a:solidFill>
            <a:latin typeface="Arial" charset="0"/>
            <a:ea typeface="Arial" charset="0"/>
            <a:cs typeface="Arial" charset="0"/>
          </a:endParaRPr>
        </a:p>
      </dgm:t>
    </dgm:pt>
    <dgm:pt modelId="{C5E010BC-8EF9-E441-B90F-F22C066E0E1F}" type="parTrans" cxnId="{C47B34DE-1080-A045-B20A-FCB0239466C8}">
      <dgm:prSet/>
      <dgm:spPr/>
      <dgm:t>
        <a:bodyPr/>
        <a:lstStyle/>
        <a:p>
          <a:endParaRPr lang="en-US">
            <a:solidFill>
              <a:schemeClr val="tx1"/>
            </a:solidFill>
          </a:endParaRPr>
        </a:p>
      </dgm:t>
    </dgm:pt>
    <dgm:pt modelId="{39C84BAB-DE0D-7B4E-A251-937536064A54}" type="sibTrans" cxnId="{C47B34DE-1080-A045-B20A-FCB0239466C8}">
      <dgm:prSet/>
      <dgm:spPr/>
      <dgm:t>
        <a:bodyPr/>
        <a:lstStyle/>
        <a:p>
          <a:endParaRPr lang="en-US">
            <a:solidFill>
              <a:schemeClr val="tx1"/>
            </a:solidFill>
          </a:endParaRPr>
        </a:p>
      </dgm:t>
    </dgm:pt>
    <dgm:pt modelId="{C0507E54-9CFE-B245-97EB-1F0DD9D0660E}">
      <dgm:prSet custT="1"/>
      <dgm:spPr/>
      <dgm:t>
        <a:bodyPr/>
        <a:lstStyle/>
        <a:p>
          <a:pPr rtl="0"/>
          <a:r>
            <a:rPr lang="en-US" sz="2600" b="1" i="0" baseline="0">
              <a:solidFill>
                <a:schemeClr val="tx1"/>
              </a:solidFill>
              <a:latin typeface="Arial" charset="0"/>
              <a:ea typeface="Arial" charset="0"/>
              <a:cs typeface="Arial" charset="0"/>
            </a:rPr>
            <a:t>Internal management control.</a:t>
          </a:r>
          <a:endParaRPr lang="en-US" sz="2600" b="1" i="0">
            <a:solidFill>
              <a:schemeClr val="tx1"/>
            </a:solidFill>
            <a:latin typeface="Arial" charset="0"/>
            <a:ea typeface="Arial" charset="0"/>
            <a:cs typeface="Arial" charset="0"/>
          </a:endParaRPr>
        </a:p>
      </dgm:t>
    </dgm:pt>
    <dgm:pt modelId="{EB537194-B123-7742-82CB-E381D4403069}" type="parTrans" cxnId="{737650C8-15E4-D049-B1AD-CD129765BB87}">
      <dgm:prSet/>
      <dgm:spPr/>
      <dgm:t>
        <a:bodyPr/>
        <a:lstStyle/>
        <a:p>
          <a:endParaRPr lang="en-US">
            <a:solidFill>
              <a:schemeClr val="tx1"/>
            </a:solidFill>
          </a:endParaRPr>
        </a:p>
      </dgm:t>
    </dgm:pt>
    <dgm:pt modelId="{7893D44C-C359-4B48-86D1-1DE8FB338E97}" type="sibTrans" cxnId="{737650C8-15E4-D049-B1AD-CD129765BB87}">
      <dgm:prSet/>
      <dgm:spPr/>
      <dgm:t>
        <a:bodyPr/>
        <a:lstStyle/>
        <a:p>
          <a:endParaRPr lang="en-US">
            <a:solidFill>
              <a:schemeClr val="tx1"/>
            </a:solidFill>
          </a:endParaRPr>
        </a:p>
      </dgm:t>
    </dgm:pt>
    <dgm:pt modelId="{3DF5BC2F-C6B0-0C43-98D6-48955CAA41EB}">
      <dgm:prSet custT="1"/>
      <dgm:spPr/>
      <dgm:t>
        <a:bodyPr/>
        <a:lstStyle/>
        <a:p>
          <a:pPr rtl="0"/>
          <a:r>
            <a:rPr lang="en-US" sz="2600" b="1" i="0" baseline="0" dirty="0">
              <a:solidFill>
                <a:schemeClr val="tx1"/>
              </a:solidFill>
              <a:latin typeface="Arial" charset="0"/>
              <a:ea typeface="Arial" charset="0"/>
              <a:cs typeface="Arial" charset="0"/>
            </a:rPr>
            <a:t>Cost avoidance.</a:t>
          </a:r>
          <a:endParaRPr lang="en-US" sz="2600" b="1" i="0" dirty="0">
            <a:solidFill>
              <a:schemeClr val="tx1"/>
            </a:solidFill>
            <a:latin typeface="Arial" charset="0"/>
            <a:ea typeface="Arial" charset="0"/>
            <a:cs typeface="Arial" charset="0"/>
          </a:endParaRPr>
        </a:p>
      </dgm:t>
    </dgm:pt>
    <dgm:pt modelId="{497183C7-E044-8540-A0D8-FE7E9C9A49FA}" type="parTrans" cxnId="{7B0D52D4-3BB2-1041-A456-A3B70DB59457}">
      <dgm:prSet/>
      <dgm:spPr/>
      <dgm:t>
        <a:bodyPr/>
        <a:lstStyle/>
        <a:p>
          <a:endParaRPr lang="en-US">
            <a:solidFill>
              <a:schemeClr val="tx1"/>
            </a:solidFill>
          </a:endParaRPr>
        </a:p>
      </dgm:t>
    </dgm:pt>
    <dgm:pt modelId="{5DF8C178-D36C-2246-BF15-B087C7D450A5}" type="sibTrans" cxnId="{7B0D52D4-3BB2-1041-A456-A3B70DB59457}">
      <dgm:prSet/>
      <dgm:spPr/>
      <dgm:t>
        <a:bodyPr/>
        <a:lstStyle/>
        <a:p>
          <a:endParaRPr lang="en-US">
            <a:solidFill>
              <a:schemeClr val="tx1"/>
            </a:solidFill>
          </a:endParaRPr>
        </a:p>
      </dgm:t>
    </dgm:pt>
    <dgm:pt modelId="{EA555B2A-D12C-1441-861E-8E09A17B7DFB}" type="pres">
      <dgm:prSet presAssocID="{64C3543A-63C0-FB4B-A711-06C796C7002B}" presName="linear" presStyleCnt="0">
        <dgm:presLayoutVars>
          <dgm:animLvl val="lvl"/>
          <dgm:resizeHandles val="exact"/>
        </dgm:presLayoutVars>
      </dgm:prSet>
      <dgm:spPr/>
      <dgm:t>
        <a:bodyPr/>
        <a:lstStyle/>
        <a:p>
          <a:endParaRPr lang="en-US"/>
        </a:p>
      </dgm:t>
    </dgm:pt>
    <dgm:pt modelId="{F68ECD7E-CBDC-DF42-83F2-658248619C1B}" type="pres">
      <dgm:prSet presAssocID="{55EEA7FE-9E48-9645-A22F-13731C0887B8}" presName="parentText" presStyleLbl="node1" presStyleIdx="0" presStyleCnt="5">
        <dgm:presLayoutVars>
          <dgm:chMax val="0"/>
          <dgm:bulletEnabled val="1"/>
        </dgm:presLayoutVars>
      </dgm:prSet>
      <dgm:spPr/>
      <dgm:t>
        <a:bodyPr/>
        <a:lstStyle/>
        <a:p>
          <a:endParaRPr lang="en-US"/>
        </a:p>
      </dgm:t>
    </dgm:pt>
    <dgm:pt modelId="{52B8A67D-7A28-5249-87AC-005A507C2E5E}" type="pres">
      <dgm:prSet presAssocID="{BA044BB8-DAB6-F84F-B09F-083A553CE448}" presName="spacer" presStyleCnt="0"/>
      <dgm:spPr/>
    </dgm:pt>
    <dgm:pt modelId="{51BA1906-0942-0841-B7AA-E03A1AACF93B}" type="pres">
      <dgm:prSet presAssocID="{E1B73E99-F8B8-FE40-8647-7303B27A477E}" presName="parentText" presStyleLbl="node1" presStyleIdx="1" presStyleCnt="5">
        <dgm:presLayoutVars>
          <dgm:chMax val="0"/>
          <dgm:bulletEnabled val="1"/>
        </dgm:presLayoutVars>
      </dgm:prSet>
      <dgm:spPr/>
      <dgm:t>
        <a:bodyPr/>
        <a:lstStyle/>
        <a:p>
          <a:endParaRPr lang="en-US"/>
        </a:p>
      </dgm:t>
    </dgm:pt>
    <dgm:pt modelId="{E95BAD1F-46A4-A146-8D74-D36AACC062AC}" type="pres">
      <dgm:prSet presAssocID="{B1B75082-0E71-554B-BE4A-07DC2EC4A780}" presName="spacer" presStyleCnt="0"/>
      <dgm:spPr/>
    </dgm:pt>
    <dgm:pt modelId="{E7434733-88DD-B04E-B698-3973648EA84A}" type="pres">
      <dgm:prSet presAssocID="{985536A4-4D21-3B43-9045-4419BACBA51D}" presName="parentText" presStyleLbl="node1" presStyleIdx="2" presStyleCnt="5">
        <dgm:presLayoutVars>
          <dgm:chMax val="0"/>
          <dgm:bulletEnabled val="1"/>
        </dgm:presLayoutVars>
      </dgm:prSet>
      <dgm:spPr/>
      <dgm:t>
        <a:bodyPr/>
        <a:lstStyle/>
        <a:p>
          <a:endParaRPr lang="en-US"/>
        </a:p>
      </dgm:t>
    </dgm:pt>
    <dgm:pt modelId="{50F392DE-5786-884C-8092-EDF5214D4E8B}" type="pres">
      <dgm:prSet presAssocID="{39C84BAB-DE0D-7B4E-A251-937536064A54}" presName="spacer" presStyleCnt="0"/>
      <dgm:spPr/>
    </dgm:pt>
    <dgm:pt modelId="{A25C30AE-8836-364A-9CB0-6428EA3A8AE5}" type="pres">
      <dgm:prSet presAssocID="{C0507E54-9CFE-B245-97EB-1F0DD9D0660E}" presName="parentText" presStyleLbl="node1" presStyleIdx="3" presStyleCnt="5">
        <dgm:presLayoutVars>
          <dgm:chMax val="0"/>
          <dgm:bulletEnabled val="1"/>
        </dgm:presLayoutVars>
      </dgm:prSet>
      <dgm:spPr/>
      <dgm:t>
        <a:bodyPr/>
        <a:lstStyle/>
        <a:p>
          <a:endParaRPr lang="en-US"/>
        </a:p>
      </dgm:t>
    </dgm:pt>
    <dgm:pt modelId="{2296B5EB-C8E8-804D-99BA-FDEF2ABE4747}" type="pres">
      <dgm:prSet presAssocID="{7893D44C-C359-4B48-86D1-1DE8FB338E97}" presName="spacer" presStyleCnt="0"/>
      <dgm:spPr/>
    </dgm:pt>
    <dgm:pt modelId="{0DCFA3FD-A3CC-6448-9EFA-77D8DEFA1346}" type="pres">
      <dgm:prSet presAssocID="{3DF5BC2F-C6B0-0C43-98D6-48955CAA41EB}" presName="parentText" presStyleLbl="node1" presStyleIdx="4" presStyleCnt="5">
        <dgm:presLayoutVars>
          <dgm:chMax val="0"/>
          <dgm:bulletEnabled val="1"/>
        </dgm:presLayoutVars>
      </dgm:prSet>
      <dgm:spPr/>
      <dgm:t>
        <a:bodyPr/>
        <a:lstStyle/>
        <a:p>
          <a:endParaRPr lang="en-US"/>
        </a:p>
      </dgm:t>
    </dgm:pt>
  </dgm:ptLst>
  <dgm:cxnLst>
    <dgm:cxn modelId="{5F34BC44-9A2F-4F9C-815A-DAE4F10023D2}" type="presOf" srcId="{3DF5BC2F-C6B0-0C43-98D6-48955CAA41EB}" destId="{0DCFA3FD-A3CC-6448-9EFA-77D8DEFA1346}" srcOrd="0" destOrd="0" presId="urn:microsoft.com/office/officeart/2005/8/layout/vList2"/>
    <dgm:cxn modelId="{E83E0AD2-D71C-45DC-97FE-B49DC31CD525}" type="presOf" srcId="{E1B73E99-F8B8-FE40-8647-7303B27A477E}" destId="{51BA1906-0942-0841-B7AA-E03A1AACF93B}" srcOrd="0" destOrd="0" presId="urn:microsoft.com/office/officeart/2005/8/layout/vList2"/>
    <dgm:cxn modelId="{D4C15064-A390-8442-8D5E-6C85299E11D4}" srcId="{64C3543A-63C0-FB4B-A711-06C796C7002B}" destId="{E1B73E99-F8B8-FE40-8647-7303B27A477E}" srcOrd="1" destOrd="0" parTransId="{11E6C2C1-20E1-0D4A-A1EA-40D6706607B9}" sibTransId="{B1B75082-0E71-554B-BE4A-07DC2EC4A780}"/>
    <dgm:cxn modelId="{E7F3B62A-AF7E-409B-B4D4-46909705DBDB}" type="presOf" srcId="{64C3543A-63C0-FB4B-A711-06C796C7002B}" destId="{EA555B2A-D12C-1441-861E-8E09A17B7DFB}" srcOrd="0" destOrd="0" presId="urn:microsoft.com/office/officeart/2005/8/layout/vList2"/>
    <dgm:cxn modelId="{8821BFB9-B1DB-4952-9966-4745923D6494}" type="presOf" srcId="{985536A4-4D21-3B43-9045-4419BACBA51D}" destId="{E7434733-88DD-B04E-B698-3973648EA84A}" srcOrd="0" destOrd="0" presId="urn:microsoft.com/office/officeart/2005/8/layout/vList2"/>
    <dgm:cxn modelId="{B30E6459-C615-4B62-9770-1EFE40EC2463}" type="presOf" srcId="{55EEA7FE-9E48-9645-A22F-13731C0887B8}" destId="{F68ECD7E-CBDC-DF42-83F2-658248619C1B}" srcOrd="0" destOrd="0" presId="urn:microsoft.com/office/officeart/2005/8/layout/vList2"/>
    <dgm:cxn modelId="{767AF28D-CBDD-4CEE-A981-E55BFF2A2536}" type="presOf" srcId="{C0507E54-9CFE-B245-97EB-1F0DD9D0660E}" destId="{A25C30AE-8836-364A-9CB0-6428EA3A8AE5}" srcOrd="0" destOrd="0" presId="urn:microsoft.com/office/officeart/2005/8/layout/vList2"/>
    <dgm:cxn modelId="{7B0D52D4-3BB2-1041-A456-A3B70DB59457}" srcId="{64C3543A-63C0-FB4B-A711-06C796C7002B}" destId="{3DF5BC2F-C6B0-0C43-98D6-48955CAA41EB}" srcOrd="4" destOrd="0" parTransId="{497183C7-E044-8540-A0D8-FE7E9C9A49FA}" sibTransId="{5DF8C178-D36C-2246-BF15-B087C7D450A5}"/>
    <dgm:cxn modelId="{737650C8-15E4-D049-B1AD-CD129765BB87}" srcId="{64C3543A-63C0-FB4B-A711-06C796C7002B}" destId="{C0507E54-9CFE-B245-97EB-1F0DD9D0660E}" srcOrd="3" destOrd="0" parTransId="{EB537194-B123-7742-82CB-E381D4403069}" sibTransId="{7893D44C-C359-4B48-86D1-1DE8FB338E97}"/>
    <dgm:cxn modelId="{C47B34DE-1080-A045-B20A-FCB0239466C8}" srcId="{64C3543A-63C0-FB4B-A711-06C796C7002B}" destId="{985536A4-4D21-3B43-9045-4419BACBA51D}" srcOrd="2" destOrd="0" parTransId="{C5E010BC-8EF9-E441-B90F-F22C066E0E1F}" sibTransId="{39C84BAB-DE0D-7B4E-A251-937536064A54}"/>
    <dgm:cxn modelId="{FEA9E053-E348-C945-8752-8AC838727542}" srcId="{64C3543A-63C0-FB4B-A711-06C796C7002B}" destId="{55EEA7FE-9E48-9645-A22F-13731C0887B8}" srcOrd="0" destOrd="0" parTransId="{39527BE2-5FC2-584D-9C41-444E891B2D40}" sibTransId="{BA044BB8-DAB6-F84F-B09F-083A553CE448}"/>
    <dgm:cxn modelId="{7E4B026B-EA39-4A45-8C3D-E43F87505272}" type="presParOf" srcId="{EA555B2A-D12C-1441-861E-8E09A17B7DFB}" destId="{F68ECD7E-CBDC-DF42-83F2-658248619C1B}" srcOrd="0" destOrd="0" presId="urn:microsoft.com/office/officeart/2005/8/layout/vList2"/>
    <dgm:cxn modelId="{8C9BBD62-1EDF-4896-85A9-F8A7AF1F0E4F}" type="presParOf" srcId="{EA555B2A-D12C-1441-861E-8E09A17B7DFB}" destId="{52B8A67D-7A28-5249-87AC-005A507C2E5E}" srcOrd="1" destOrd="0" presId="urn:microsoft.com/office/officeart/2005/8/layout/vList2"/>
    <dgm:cxn modelId="{135123B8-ABB7-402A-9FB8-0223ED5F898D}" type="presParOf" srcId="{EA555B2A-D12C-1441-861E-8E09A17B7DFB}" destId="{51BA1906-0942-0841-B7AA-E03A1AACF93B}" srcOrd="2" destOrd="0" presId="urn:microsoft.com/office/officeart/2005/8/layout/vList2"/>
    <dgm:cxn modelId="{799487B5-9793-409D-AFDE-D0380FD3DA1E}" type="presParOf" srcId="{EA555B2A-D12C-1441-861E-8E09A17B7DFB}" destId="{E95BAD1F-46A4-A146-8D74-D36AACC062AC}" srcOrd="3" destOrd="0" presId="urn:microsoft.com/office/officeart/2005/8/layout/vList2"/>
    <dgm:cxn modelId="{BD123EC1-FEB7-4A0B-A6FE-FD1082D187BB}" type="presParOf" srcId="{EA555B2A-D12C-1441-861E-8E09A17B7DFB}" destId="{E7434733-88DD-B04E-B698-3973648EA84A}" srcOrd="4" destOrd="0" presId="urn:microsoft.com/office/officeart/2005/8/layout/vList2"/>
    <dgm:cxn modelId="{F4F82DEF-9838-4D12-B186-AE0BC152EB9D}" type="presParOf" srcId="{EA555B2A-D12C-1441-861E-8E09A17B7DFB}" destId="{50F392DE-5786-884C-8092-EDF5214D4E8B}" srcOrd="5" destOrd="0" presId="urn:microsoft.com/office/officeart/2005/8/layout/vList2"/>
    <dgm:cxn modelId="{71F9FD26-6F90-4501-AF59-33543E466BE7}" type="presParOf" srcId="{EA555B2A-D12C-1441-861E-8E09A17B7DFB}" destId="{A25C30AE-8836-364A-9CB0-6428EA3A8AE5}" srcOrd="6" destOrd="0" presId="urn:microsoft.com/office/officeart/2005/8/layout/vList2"/>
    <dgm:cxn modelId="{82DA3B56-F98D-411F-AA28-6814DCE17644}" type="presParOf" srcId="{EA555B2A-D12C-1441-861E-8E09A17B7DFB}" destId="{2296B5EB-C8E8-804D-99BA-FDEF2ABE4747}" srcOrd="7" destOrd="0" presId="urn:microsoft.com/office/officeart/2005/8/layout/vList2"/>
    <dgm:cxn modelId="{D07E7C0A-5163-4FD9-9C25-8D7EFDFA3200}" type="presParOf" srcId="{EA555B2A-D12C-1441-861E-8E09A17B7DFB}" destId="{0DCFA3FD-A3CC-6448-9EFA-77D8DEFA1346}"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DB699A8-183E-804D-9055-DD83582B4D5F}" type="doc">
      <dgm:prSet loTypeId="urn:microsoft.com/office/officeart/2005/8/layout/process4" loCatId="" qsTypeId="urn:microsoft.com/office/officeart/2005/8/quickstyle/simple2" qsCatId="simple" csTypeId="urn:microsoft.com/office/officeart/2005/8/colors/colorful1" csCatId="colorful" phldr="1"/>
      <dgm:spPr/>
      <dgm:t>
        <a:bodyPr/>
        <a:lstStyle/>
        <a:p>
          <a:endParaRPr lang="en-US"/>
        </a:p>
      </dgm:t>
    </dgm:pt>
    <dgm:pt modelId="{48E9C077-C59F-8B46-86E8-C34D13E69452}">
      <dgm:prSet custT="1"/>
      <dgm:spPr/>
      <dgm:t>
        <a:bodyPr/>
        <a:lstStyle/>
        <a:p>
          <a:pPr rtl="0"/>
          <a:r>
            <a:rPr lang="en-US" sz="2800" b="1" i="0" baseline="0" dirty="0">
              <a:solidFill>
                <a:schemeClr val="tx1"/>
              </a:solidFill>
              <a:latin typeface="Arial" charset="0"/>
              <a:ea typeface="Arial" charset="0"/>
              <a:cs typeface="Arial" charset="0"/>
            </a:rPr>
            <a:t>1. Define the need for change</a:t>
          </a:r>
          <a:endParaRPr lang="en-US" sz="2800" b="1" i="0" dirty="0">
            <a:solidFill>
              <a:schemeClr val="tx1"/>
            </a:solidFill>
            <a:latin typeface="Arial" charset="0"/>
            <a:ea typeface="Arial" charset="0"/>
            <a:cs typeface="Arial" charset="0"/>
          </a:endParaRPr>
        </a:p>
      </dgm:t>
    </dgm:pt>
    <dgm:pt modelId="{46E45967-158B-8047-A37E-D895784F7D75}" type="parTrans" cxnId="{C24C53B1-FCAF-FC42-AE3E-AEE8FA48D85E}">
      <dgm:prSet/>
      <dgm:spPr/>
      <dgm:t>
        <a:bodyPr/>
        <a:lstStyle/>
        <a:p>
          <a:endParaRPr lang="en-US">
            <a:solidFill>
              <a:schemeClr val="tx1"/>
            </a:solidFill>
          </a:endParaRPr>
        </a:p>
      </dgm:t>
    </dgm:pt>
    <dgm:pt modelId="{0973975F-9373-9942-A022-435B6A505F27}" type="sibTrans" cxnId="{C24C53B1-FCAF-FC42-AE3E-AEE8FA48D85E}">
      <dgm:prSet/>
      <dgm:spPr/>
      <dgm:t>
        <a:bodyPr/>
        <a:lstStyle/>
        <a:p>
          <a:endParaRPr lang="en-US">
            <a:solidFill>
              <a:schemeClr val="tx1"/>
            </a:solidFill>
          </a:endParaRPr>
        </a:p>
      </dgm:t>
    </dgm:pt>
    <dgm:pt modelId="{F364C62E-3B59-C241-96C1-1BB414D8AE1E}">
      <dgm:prSet custT="1"/>
      <dgm:spPr/>
      <dgm:t>
        <a:bodyPr/>
        <a:lstStyle/>
        <a:p>
          <a:pPr rtl="0"/>
          <a:r>
            <a:rPr lang="en-US" sz="2800" b="1" i="0" baseline="0" dirty="0">
              <a:solidFill>
                <a:schemeClr val="tx1"/>
              </a:solidFill>
              <a:latin typeface="Arial" charset="0"/>
              <a:ea typeface="Arial" charset="0"/>
              <a:cs typeface="Arial" charset="0"/>
            </a:rPr>
            <a:t>2. Commit to the desired result</a:t>
          </a:r>
          <a:endParaRPr lang="en-US" sz="2800" b="1" i="0" dirty="0">
            <a:solidFill>
              <a:schemeClr val="tx1"/>
            </a:solidFill>
            <a:latin typeface="Arial" charset="0"/>
            <a:ea typeface="Arial" charset="0"/>
            <a:cs typeface="Arial" charset="0"/>
          </a:endParaRPr>
        </a:p>
      </dgm:t>
    </dgm:pt>
    <dgm:pt modelId="{E076AA1D-4325-3F48-B773-B574BE9EAB72}" type="parTrans" cxnId="{F74E07D5-1080-9446-96FD-849F5BACA208}">
      <dgm:prSet/>
      <dgm:spPr/>
      <dgm:t>
        <a:bodyPr/>
        <a:lstStyle/>
        <a:p>
          <a:endParaRPr lang="en-US">
            <a:solidFill>
              <a:schemeClr val="tx1"/>
            </a:solidFill>
          </a:endParaRPr>
        </a:p>
      </dgm:t>
    </dgm:pt>
    <dgm:pt modelId="{E02A98DC-9623-D645-911B-0AB74CFB074E}" type="sibTrans" cxnId="{F74E07D5-1080-9446-96FD-849F5BACA208}">
      <dgm:prSet/>
      <dgm:spPr/>
      <dgm:t>
        <a:bodyPr/>
        <a:lstStyle/>
        <a:p>
          <a:endParaRPr lang="en-US">
            <a:solidFill>
              <a:schemeClr val="tx1"/>
            </a:solidFill>
          </a:endParaRPr>
        </a:p>
      </dgm:t>
    </dgm:pt>
    <dgm:pt modelId="{A64C68BA-4100-DA46-A80A-98F1B68ACC42}">
      <dgm:prSet custT="1"/>
      <dgm:spPr/>
      <dgm:t>
        <a:bodyPr/>
        <a:lstStyle/>
        <a:p>
          <a:pPr rtl="0"/>
          <a:r>
            <a:rPr lang="en-US" sz="2800" b="1" i="0" baseline="0" dirty="0">
              <a:solidFill>
                <a:schemeClr val="tx1"/>
              </a:solidFill>
              <a:latin typeface="Arial" charset="0"/>
              <a:ea typeface="Arial" charset="0"/>
              <a:cs typeface="Arial" charset="0"/>
            </a:rPr>
            <a:t>3. Assess current safety culture</a:t>
          </a:r>
          <a:endParaRPr lang="en-US" sz="2800" b="1" i="0" dirty="0">
            <a:solidFill>
              <a:schemeClr val="tx1"/>
            </a:solidFill>
            <a:latin typeface="Arial" charset="0"/>
            <a:ea typeface="Arial" charset="0"/>
            <a:cs typeface="Arial" charset="0"/>
          </a:endParaRPr>
        </a:p>
      </dgm:t>
    </dgm:pt>
    <dgm:pt modelId="{66936F64-7EE8-6147-A4DA-BCB99EF3600D}" type="parTrans" cxnId="{AD470861-ECA5-FB4C-8357-FC8932167990}">
      <dgm:prSet/>
      <dgm:spPr/>
      <dgm:t>
        <a:bodyPr/>
        <a:lstStyle/>
        <a:p>
          <a:endParaRPr lang="en-US">
            <a:solidFill>
              <a:schemeClr val="tx1"/>
            </a:solidFill>
          </a:endParaRPr>
        </a:p>
      </dgm:t>
    </dgm:pt>
    <dgm:pt modelId="{50F9322F-3237-B143-95D8-E385E396A767}" type="sibTrans" cxnId="{AD470861-ECA5-FB4C-8357-FC8932167990}">
      <dgm:prSet/>
      <dgm:spPr/>
      <dgm:t>
        <a:bodyPr/>
        <a:lstStyle/>
        <a:p>
          <a:endParaRPr lang="en-US">
            <a:solidFill>
              <a:schemeClr val="tx1"/>
            </a:solidFill>
          </a:endParaRPr>
        </a:p>
      </dgm:t>
    </dgm:pt>
    <dgm:pt modelId="{57B4E1AF-4053-144B-B63E-A883C08B0166}" type="pres">
      <dgm:prSet presAssocID="{9DB699A8-183E-804D-9055-DD83582B4D5F}" presName="Name0" presStyleCnt="0">
        <dgm:presLayoutVars>
          <dgm:dir/>
          <dgm:animLvl val="lvl"/>
          <dgm:resizeHandles val="exact"/>
        </dgm:presLayoutVars>
      </dgm:prSet>
      <dgm:spPr/>
      <dgm:t>
        <a:bodyPr/>
        <a:lstStyle/>
        <a:p>
          <a:endParaRPr lang="en-US"/>
        </a:p>
      </dgm:t>
    </dgm:pt>
    <dgm:pt modelId="{07BE4C1A-E76B-8544-A3D2-B5B444536F19}" type="pres">
      <dgm:prSet presAssocID="{A64C68BA-4100-DA46-A80A-98F1B68ACC42}" presName="boxAndChildren" presStyleCnt="0"/>
      <dgm:spPr/>
    </dgm:pt>
    <dgm:pt modelId="{521CD62E-E840-374F-88A8-DF0ABFD90237}" type="pres">
      <dgm:prSet presAssocID="{A64C68BA-4100-DA46-A80A-98F1B68ACC42}" presName="parentTextBox" presStyleLbl="node1" presStyleIdx="0" presStyleCnt="3"/>
      <dgm:spPr/>
      <dgm:t>
        <a:bodyPr/>
        <a:lstStyle/>
        <a:p>
          <a:endParaRPr lang="en-US"/>
        </a:p>
      </dgm:t>
    </dgm:pt>
    <dgm:pt modelId="{D9D46895-5EB2-7446-B909-3C771B0D3440}" type="pres">
      <dgm:prSet presAssocID="{E02A98DC-9623-D645-911B-0AB74CFB074E}" presName="sp" presStyleCnt="0"/>
      <dgm:spPr/>
    </dgm:pt>
    <dgm:pt modelId="{F4557BCE-A6CD-F444-B1A6-A8FD6560AAEE}" type="pres">
      <dgm:prSet presAssocID="{F364C62E-3B59-C241-96C1-1BB414D8AE1E}" presName="arrowAndChildren" presStyleCnt="0"/>
      <dgm:spPr/>
    </dgm:pt>
    <dgm:pt modelId="{2161F699-0049-3942-8781-0BE42FBF1F09}" type="pres">
      <dgm:prSet presAssocID="{F364C62E-3B59-C241-96C1-1BB414D8AE1E}" presName="parentTextArrow" presStyleLbl="node1" presStyleIdx="1" presStyleCnt="3"/>
      <dgm:spPr/>
      <dgm:t>
        <a:bodyPr/>
        <a:lstStyle/>
        <a:p>
          <a:endParaRPr lang="en-US"/>
        </a:p>
      </dgm:t>
    </dgm:pt>
    <dgm:pt modelId="{36B15BD9-7435-4B4C-B8B3-A1A7C2FCA8FB}" type="pres">
      <dgm:prSet presAssocID="{0973975F-9373-9942-A022-435B6A505F27}" presName="sp" presStyleCnt="0"/>
      <dgm:spPr/>
    </dgm:pt>
    <dgm:pt modelId="{D8625152-BE99-944A-88A1-CB0B4B2FEA4E}" type="pres">
      <dgm:prSet presAssocID="{48E9C077-C59F-8B46-86E8-C34D13E69452}" presName="arrowAndChildren" presStyleCnt="0"/>
      <dgm:spPr/>
    </dgm:pt>
    <dgm:pt modelId="{92502BE6-3C35-7145-A621-0575081AEBDB}" type="pres">
      <dgm:prSet presAssocID="{48E9C077-C59F-8B46-86E8-C34D13E69452}" presName="parentTextArrow" presStyleLbl="node1" presStyleIdx="2" presStyleCnt="3"/>
      <dgm:spPr/>
      <dgm:t>
        <a:bodyPr/>
        <a:lstStyle/>
        <a:p>
          <a:endParaRPr lang="en-US"/>
        </a:p>
      </dgm:t>
    </dgm:pt>
  </dgm:ptLst>
  <dgm:cxnLst>
    <dgm:cxn modelId="{7913D019-1E13-4521-AC5F-4C1ABD682AAD}" type="presOf" srcId="{9DB699A8-183E-804D-9055-DD83582B4D5F}" destId="{57B4E1AF-4053-144B-B63E-A883C08B0166}" srcOrd="0" destOrd="0" presId="urn:microsoft.com/office/officeart/2005/8/layout/process4"/>
    <dgm:cxn modelId="{C24C53B1-FCAF-FC42-AE3E-AEE8FA48D85E}" srcId="{9DB699A8-183E-804D-9055-DD83582B4D5F}" destId="{48E9C077-C59F-8B46-86E8-C34D13E69452}" srcOrd="0" destOrd="0" parTransId="{46E45967-158B-8047-A37E-D895784F7D75}" sibTransId="{0973975F-9373-9942-A022-435B6A505F27}"/>
    <dgm:cxn modelId="{AD470861-ECA5-FB4C-8357-FC8932167990}" srcId="{9DB699A8-183E-804D-9055-DD83582B4D5F}" destId="{A64C68BA-4100-DA46-A80A-98F1B68ACC42}" srcOrd="2" destOrd="0" parTransId="{66936F64-7EE8-6147-A4DA-BCB99EF3600D}" sibTransId="{50F9322F-3237-B143-95D8-E385E396A767}"/>
    <dgm:cxn modelId="{CB94B3F8-FFBD-49A4-80FF-1BB21F986C05}" type="presOf" srcId="{A64C68BA-4100-DA46-A80A-98F1B68ACC42}" destId="{521CD62E-E840-374F-88A8-DF0ABFD90237}" srcOrd="0" destOrd="0" presId="urn:microsoft.com/office/officeart/2005/8/layout/process4"/>
    <dgm:cxn modelId="{BF8E4CBD-730F-4073-AF48-694B47FB3A22}" type="presOf" srcId="{F364C62E-3B59-C241-96C1-1BB414D8AE1E}" destId="{2161F699-0049-3942-8781-0BE42FBF1F09}" srcOrd="0" destOrd="0" presId="urn:microsoft.com/office/officeart/2005/8/layout/process4"/>
    <dgm:cxn modelId="{A8B80FF7-6440-4725-A577-E2A03334F92C}" type="presOf" srcId="{48E9C077-C59F-8B46-86E8-C34D13E69452}" destId="{92502BE6-3C35-7145-A621-0575081AEBDB}" srcOrd="0" destOrd="0" presId="urn:microsoft.com/office/officeart/2005/8/layout/process4"/>
    <dgm:cxn modelId="{F74E07D5-1080-9446-96FD-849F5BACA208}" srcId="{9DB699A8-183E-804D-9055-DD83582B4D5F}" destId="{F364C62E-3B59-C241-96C1-1BB414D8AE1E}" srcOrd="1" destOrd="0" parTransId="{E076AA1D-4325-3F48-B773-B574BE9EAB72}" sibTransId="{E02A98DC-9623-D645-911B-0AB74CFB074E}"/>
    <dgm:cxn modelId="{416C1A4A-0589-4851-803F-E68D96760A19}" type="presParOf" srcId="{57B4E1AF-4053-144B-B63E-A883C08B0166}" destId="{07BE4C1A-E76B-8544-A3D2-B5B444536F19}" srcOrd="0" destOrd="0" presId="urn:microsoft.com/office/officeart/2005/8/layout/process4"/>
    <dgm:cxn modelId="{C609FDE1-2B97-4045-9E9D-81E5FD64F9FB}" type="presParOf" srcId="{07BE4C1A-E76B-8544-A3D2-B5B444536F19}" destId="{521CD62E-E840-374F-88A8-DF0ABFD90237}" srcOrd="0" destOrd="0" presId="urn:microsoft.com/office/officeart/2005/8/layout/process4"/>
    <dgm:cxn modelId="{EE0D808B-0EC1-4B68-84D0-EF4CC44B80F4}" type="presParOf" srcId="{57B4E1AF-4053-144B-B63E-A883C08B0166}" destId="{D9D46895-5EB2-7446-B909-3C771B0D3440}" srcOrd="1" destOrd="0" presId="urn:microsoft.com/office/officeart/2005/8/layout/process4"/>
    <dgm:cxn modelId="{9FDC7181-4898-4125-98FD-93ACCEADB744}" type="presParOf" srcId="{57B4E1AF-4053-144B-B63E-A883C08B0166}" destId="{F4557BCE-A6CD-F444-B1A6-A8FD6560AAEE}" srcOrd="2" destOrd="0" presId="urn:microsoft.com/office/officeart/2005/8/layout/process4"/>
    <dgm:cxn modelId="{512E8B24-6ADF-44F7-A242-BAAEFD63F542}" type="presParOf" srcId="{F4557BCE-A6CD-F444-B1A6-A8FD6560AAEE}" destId="{2161F699-0049-3942-8781-0BE42FBF1F09}" srcOrd="0" destOrd="0" presId="urn:microsoft.com/office/officeart/2005/8/layout/process4"/>
    <dgm:cxn modelId="{76C3ADAB-1192-4876-88A2-87571CBFBB10}" type="presParOf" srcId="{57B4E1AF-4053-144B-B63E-A883C08B0166}" destId="{36B15BD9-7435-4B4C-B8B3-A1A7C2FCA8FB}" srcOrd="3" destOrd="0" presId="urn:microsoft.com/office/officeart/2005/8/layout/process4"/>
    <dgm:cxn modelId="{A3780072-1921-49CD-93D2-0E2C5604E81F}" type="presParOf" srcId="{57B4E1AF-4053-144B-B63E-A883C08B0166}" destId="{D8625152-BE99-944A-88A1-CB0B4B2FEA4E}" srcOrd="4" destOrd="0" presId="urn:microsoft.com/office/officeart/2005/8/layout/process4"/>
    <dgm:cxn modelId="{2F813A3F-F60A-488F-90AC-CC6D1A0535E0}" type="presParOf" srcId="{D8625152-BE99-944A-88A1-CB0B4B2FEA4E}" destId="{92502BE6-3C35-7145-A621-0575081AEBDB}"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5E1A5A2-FC40-3543-AB58-BD5185E73E43}" type="doc">
      <dgm:prSet loTypeId="urn:microsoft.com/office/officeart/2005/8/layout/process4" loCatId="" qsTypeId="urn:microsoft.com/office/officeart/2005/8/quickstyle/simple2" qsCatId="simple" csTypeId="urn:microsoft.com/office/officeart/2005/8/colors/colorful1" csCatId="colorful" phldr="1"/>
      <dgm:spPr/>
      <dgm:t>
        <a:bodyPr/>
        <a:lstStyle/>
        <a:p>
          <a:endParaRPr lang="en-US"/>
        </a:p>
      </dgm:t>
    </dgm:pt>
    <dgm:pt modelId="{DF57786B-6A75-B042-959A-4CB0E521EBE7}">
      <dgm:prSet custT="1"/>
      <dgm:spPr/>
      <dgm:t>
        <a:bodyPr/>
        <a:lstStyle/>
        <a:p>
          <a:pPr rtl="0"/>
          <a:r>
            <a:rPr lang="en-US" sz="2800" b="1" i="0" baseline="0" dirty="0">
              <a:solidFill>
                <a:schemeClr val="tx1"/>
              </a:solidFill>
              <a:latin typeface="Arial" charset="0"/>
              <a:ea typeface="Arial" charset="0"/>
              <a:cs typeface="Arial" charset="0"/>
            </a:rPr>
            <a:t>4. Strategically plan for implementation</a:t>
          </a:r>
          <a:endParaRPr lang="en-US" sz="2800" b="1" i="0" dirty="0">
            <a:solidFill>
              <a:schemeClr val="tx1"/>
            </a:solidFill>
            <a:latin typeface="Arial" charset="0"/>
            <a:ea typeface="Arial" charset="0"/>
            <a:cs typeface="Arial" charset="0"/>
          </a:endParaRPr>
        </a:p>
      </dgm:t>
    </dgm:pt>
    <dgm:pt modelId="{911C819B-C0DF-F249-A3CC-7EBCDBB100FD}" type="parTrans" cxnId="{86EC9F41-8712-A443-870B-78F88D6B741F}">
      <dgm:prSet/>
      <dgm:spPr/>
      <dgm:t>
        <a:bodyPr/>
        <a:lstStyle/>
        <a:p>
          <a:endParaRPr lang="en-US">
            <a:solidFill>
              <a:schemeClr val="tx1"/>
            </a:solidFill>
          </a:endParaRPr>
        </a:p>
      </dgm:t>
    </dgm:pt>
    <dgm:pt modelId="{1B5BF599-4062-2049-8388-38F92719F8E6}" type="sibTrans" cxnId="{86EC9F41-8712-A443-870B-78F88D6B741F}">
      <dgm:prSet/>
      <dgm:spPr/>
      <dgm:t>
        <a:bodyPr/>
        <a:lstStyle/>
        <a:p>
          <a:endParaRPr lang="en-US">
            <a:solidFill>
              <a:schemeClr val="tx1"/>
            </a:solidFill>
          </a:endParaRPr>
        </a:p>
      </dgm:t>
    </dgm:pt>
    <dgm:pt modelId="{DA2B09D4-3BF2-6042-934F-B8EF0A9462C6}">
      <dgm:prSet custT="1"/>
      <dgm:spPr/>
      <dgm:t>
        <a:bodyPr/>
        <a:lstStyle/>
        <a:p>
          <a:pPr rtl="0"/>
          <a:r>
            <a:rPr lang="en-US" sz="2800" b="1" i="0" baseline="0" dirty="0">
              <a:solidFill>
                <a:schemeClr val="tx1"/>
              </a:solidFill>
              <a:latin typeface="Arial" charset="0"/>
              <a:ea typeface="Arial" charset="0"/>
              <a:cs typeface="Arial" charset="0"/>
            </a:rPr>
            <a:t>5. Focus on Incident Control</a:t>
          </a:r>
          <a:endParaRPr lang="en-US" sz="2800" b="1" i="0" dirty="0">
            <a:solidFill>
              <a:schemeClr val="tx1"/>
            </a:solidFill>
            <a:latin typeface="Arial" charset="0"/>
            <a:ea typeface="Arial" charset="0"/>
            <a:cs typeface="Arial" charset="0"/>
          </a:endParaRPr>
        </a:p>
      </dgm:t>
    </dgm:pt>
    <dgm:pt modelId="{5A5F3B5D-99B2-8041-BD6A-9F35A37EA135}" type="parTrans" cxnId="{9F4ADAD7-14A2-EE42-9D3B-9C4EB92DA781}">
      <dgm:prSet/>
      <dgm:spPr/>
      <dgm:t>
        <a:bodyPr/>
        <a:lstStyle/>
        <a:p>
          <a:endParaRPr lang="en-US">
            <a:solidFill>
              <a:schemeClr val="tx1"/>
            </a:solidFill>
          </a:endParaRPr>
        </a:p>
      </dgm:t>
    </dgm:pt>
    <dgm:pt modelId="{1D69A141-83C0-D74D-9289-56C726370F45}" type="sibTrans" cxnId="{9F4ADAD7-14A2-EE42-9D3B-9C4EB92DA781}">
      <dgm:prSet/>
      <dgm:spPr/>
      <dgm:t>
        <a:bodyPr/>
        <a:lstStyle/>
        <a:p>
          <a:endParaRPr lang="en-US">
            <a:solidFill>
              <a:schemeClr val="tx1"/>
            </a:solidFill>
          </a:endParaRPr>
        </a:p>
      </dgm:t>
    </dgm:pt>
    <dgm:pt modelId="{F3CFF176-EA74-E147-95F1-66D30F46840C}">
      <dgm:prSet custT="1"/>
      <dgm:spPr/>
      <dgm:t>
        <a:bodyPr/>
        <a:lstStyle/>
        <a:p>
          <a:pPr rtl="0"/>
          <a:r>
            <a:rPr lang="en-US" sz="2800" b="1" i="0" baseline="0" dirty="0">
              <a:solidFill>
                <a:schemeClr val="tx1"/>
              </a:solidFill>
              <a:latin typeface="Arial" charset="0"/>
              <a:ea typeface="Arial" charset="0"/>
              <a:cs typeface="Arial" charset="0"/>
            </a:rPr>
            <a:t>6. Implement and communicate</a:t>
          </a:r>
          <a:endParaRPr lang="en-US" sz="2800" b="1" i="0" dirty="0">
            <a:solidFill>
              <a:schemeClr val="tx1"/>
            </a:solidFill>
            <a:latin typeface="Arial" charset="0"/>
            <a:ea typeface="Arial" charset="0"/>
            <a:cs typeface="Arial" charset="0"/>
          </a:endParaRPr>
        </a:p>
      </dgm:t>
    </dgm:pt>
    <dgm:pt modelId="{0D21D8F6-96F0-3D45-8C61-809866CA0835}" type="parTrans" cxnId="{ADF9538E-DB0E-C542-883F-88351A0A7A1C}">
      <dgm:prSet/>
      <dgm:spPr/>
      <dgm:t>
        <a:bodyPr/>
        <a:lstStyle/>
        <a:p>
          <a:endParaRPr lang="en-US">
            <a:solidFill>
              <a:schemeClr val="tx1"/>
            </a:solidFill>
          </a:endParaRPr>
        </a:p>
      </dgm:t>
    </dgm:pt>
    <dgm:pt modelId="{7601FF77-1E45-9847-A72C-54B8FF86033D}" type="sibTrans" cxnId="{ADF9538E-DB0E-C542-883F-88351A0A7A1C}">
      <dgm:prSet/>
      <dgm:spPr/>
      <dgm:t>
        <a:bodyPr/>
        <a:lstStyle/>
        <a:p>
          <a:endParaRPr lang="en-US">
            <a:solidFill>
              <a:schemeClr val="tx1"/>
            </a:solidFill>
          </a:endParaRPr>
        </a:p>
      </dgm:t>
    </dgm:pt>
    <dgm:pt modelId="{D159CDF5-B915-2C4E-944C-9619B7DF289D}">
      <dgm:prSet custT="1"/>
      <dgm:spPr/>
      <dgm:t>
        <a:bodyPr/>
        <a:lstStyle/>
        <a:p>
          <a:pPr rtl="0"/>
          <a:r>
            <a:rPr lang="en-US" sz="2800" b="1" i="0" baseline="0" dirty="0">
              <a:solidFill>
                <a:schemeClr val="tx1"/>
              </a:solidFill>
              <a:latin typeface="Arial" charset="0"/>
              <a:ea typeface="Arial" charset="0"/>
              <a:cs typeface="Arial" charset="0"/>
            </a:rPr>
            <a:t>7. Evaluate and measure results</a:t>
          </a:r>
          <a:endParaRPr lang="en-US" sz="2800" b="1" i="0" dirty="0">
            <a:solidFill>
              <a:schemeClr val="tx1"/>
            </a:solidFill>
            <a:latin typeface="Arial" charset="0"/>
            <a:ea typeface="Arial" charset="0"/>
            <a:cs typeface="Arial" charset="0"/>
          </a:endParaRPr>
        </a:p>
      </dgm:t>
    </dgm:pt>
    <dgm:pt modelId="{4415EBEC-0BBE-1240-A161-F311C742D67C}" type="parTrans" cxnId="{978170AF-A7A5-724B-B401-AC58D246A0E9}">
      <dgm:prSet/>
      <dgm:spPr/>
      <dgm:t>
        <a:bodyPr/>
        <a:lstStyle/>
        <a:p>
          <a:endParaRPr lang="en-US">
            <a:solidFill>
              <a:schemeClr val="tx1"/>
            </a:solidFill>
          </a:endParaRPr>
        </a:p>
      </dgm:t>
    </dgm:pt>
    <dgm:pt modelId="{57080CB9-841E-3642-A8CE-F93F85BAB23C}" type="sibTrans" cxnId="{978170AF-A7A5-724B-B401-AC58D246A0E9}">
      <dgm:prSet/>
      <dgm:spPr/>
      <dgm:t>
        <a:bodyPr/>
        <a:lstStyle/>
        <a:p>
          <a:endParaRPr lang="en-US">
            <a:solidFill>
              <a:schemeClr val="tx1"/>
            </a:solidFill>
          </a:endParaRPr>
        </a:p>
      </dgm:t>
    </dgm:pt>
    <dgm:pt modelId="{4C0E7691-0DB4-F44A-A35C-25EDD2719ED8}" type="pres">
      <dgm:prSet presAssocID="{95E1A5A2-FC40-3543-AB58-BD5185E73E43}" presName="Name0" presStyleCnt="0">
        <dgm:presLayoutVars>
          <dgm:dir/>
          <dgm:animLvl val="lvl"/>
          <dgm:resizeHandles val="exact"/>
        </dgm:presLayoutVars>
      </dgm:prSet>
      <dgm:spPr/>
      <dgm:t>
        <a:bodyPr/>
        <a:lstStyle/>
        <a:p>
          <a:endParaRPr lang="en-US"/>
        </a:p>
      </dgm:t>
    </dgm:pt>
    <dgm:pt modelId="{E08EE630-1DDA-0D45-A044-3A117D5F69E2}" type="pres">
      <dgm:prSet presAssocID="{D159CDF5-B915-2C4E-944C-9619B7DF289D}" presName="boxAndChildren" presStyleCnt="0"/>
      <dgm:spPr/>
    </dgm:pt>
    <dgm:pt modelId="{225F6207-094C-B44C-A81B-D2580A8873FD}" type="pres">
      <dgm:prSet presAssocID="{D159CDF5-B915-2C4E-944C-9619B7DF289D}" presName="parentTextBox" presStyleLbl="node1" presStyleIdx="0" presStyleCnt="4"/>
      <dgm:spPr/>
      <dgm:t>
        <a:bodyPr/>
        <a:lstStyle/>
        <a:p>
          <a:endParaRPr lang="en-US"/>
        </a:p>
      </dgm:t>
    </dgm:pt>
    <dgm:pt modelId="{F7209B54-5485-434C-80AA-E10F74E2F91D}" type="pres">
      <dgm:prSet presAssocID="{7601FF77-1E45-9847-A72C-54B8FF86033D}" presName="sp" presStyleCnt="0"/>
      <dgm:spPr/>
    </dgm:pt>
    <dgm:pt modelId="{95EF95DF-074B-9B47-B97A-9255ED9E3C55}" type="pres">
      <dgm:prSet presAssocID="{F3CFF176-EA74-E147-95F1-66D30F46840C}" presName="arrowAndChildren" presStyleCnt="0"/>
      <dgm:spPr/>
    </dgm:pt>
    <dgm:pt modelId="{5CD10D5F-F3F2-6A47-B9DA-C766AC60C116}" type="pres">
      <dgm:prSet presAssocID="{F3CFF176-EA74-E147-95F1-66D30F46840C}" presName="parentTextArrow" presStyleLbl="node1" presStyleIdx="1" presStyleCnt="4"/>
      <dgm:spPr/>
      <dgm:t>
        <a:bodyPr/>
        <a:lstStyle/>
        <a:p>
          <a:endParaRPr lang="en-US"/>
        </a:p>
      </dgm:t>
    </dgm:pt>
    <dgm:pt modelId="{8C3D1581-5002-5741-BD09-80FBEE675206}" type="pres">
      <dgm:prSet presAssocID="{1D69A141-83C0-D74D-9289-56C726370F45}" presName="sp" presStyleCnt="0"/>
      <dgm:spPr/>
    </dgm:pt>
    <dgm:pt modelId="{5C84E385-DEF6-AF48-BCD4-92C046F8FCCF}" type="pres">
      <dgm:prSet presAssocID="{DA2B09D4-3BF2-6042-934F-B8EF0A9462C6}" presName="arrowAndChildren" presStyleCnt="0"/>
      <dgm:spPr/>
    </dgm:pt>
    <dgm:pt modelId="{D0933FFC-D349-CD4A-853E-20D6FA16AAE8}" type="pres">
      <dgm:prSet presAssocID="{DA2B09D4-3BF2-6042-934F-B8EF0A9462C6}" presName="parentTextArrow" presStyleLbl="node1" presStyleIdx="2" presStyleCnt="4"/>
      <dgm:spPr/>
      <dgm:t>
        <a:bodyPr/>
        <a:lstStyle/>
        <a:p>
          <a:endParaRPr lang="en-US"/>
        </a:p>
      </dgm:t>
    </dgm:pt>
    <dgm:pt modelId="{1D03F4AE-5225-4D4B-AF7F-8D110E517D20}" type="pres">
      <dgm:prSet presAssocID="{1B5BF599-4062-2049-8388-38F92719F8E6}" presName="sp" presStyleCnt="0"/>
      <dgm:spPr/>
    </dgm:pt>
    <dgm:pt modelId="{18A9BD6F-C9D1-4E49-87A6-E05A255DFE7F}" type="pres">
      <dgm:prSet presAssocID="{DF57786B-6A75-B042-959A-4CB0E521EBE7}" presName="arrowAndChildren" presStyleCnt="0"/>
      <dgm:spPr/>
    </dgm:pt>
    <dgm:pt modelId="{C9035015-5261-E940-BA47-0B03070DC01C}" type="pres">
      <dgm:prSet presAssocID="{DF57786B-6A75-B042-959A-4CB0E521EBE7}" presName="parentTextArrow" presStyleLbl="node1" presStyleIdx="3" presStyleCnt="4"/>
      <dgm:spPr/>
      <dgm:t>
        <a:bodyPr/>
        <a:lstStyle/>
        <a:p>
          <a:endParaRPr lang="en-US"/>
        </a:p>
      </dgm:t>
    </dgm:pt>
  </dgm:ptLst>
  <dgm:cxnLst>
    <dgm:cxn modelId="{435922FC-C638-4195-A95F-91D0231D438F}" type="presOf" srcId="{D159CDF5-B915-2C4E-944C-9619B7DF289D}" destId="{225F6207-094C-B44C-A81B-D2580A8873FD}" srcOrd="0" destOrd="0" presId="urn:microsoft.com/office/officeart/2005/8/layout/process4"/>
    <dgm:cxn modelId="{86EC9F41-8712-A443-870B-78F88D6B741F}" srcId="{95E1A5A2-FC40-3543-AB58-BD5185E73E43}" destId="{DF57786B-6A75-B042-959A-4CB0E521EBE7}" srcOrd="0" destOrd="0" parTransId="{911C819B-C0DF-F249-A3CC-7EBCDBB100FD}" sibTransId="{1B5BF599-4062-2049-8388-38F92719F8E6}"/>
    <dgm:cxn modelId="{9F4ADAD7-14A2-EE42-9D3B-9C4EB92DA781}" srcId="{95E1A5A2-FC40-3543-AB58-BD5185E73E43}" destId="{DA2B09D4-3BF2-6042-934F-B8EF0A9462C6}" srcOrd="1" destOrd="0" parTransId="{5A5F3B5D-99B2-8041-BD6A-9F35A37EA135}" sibTransId="{1D69A141-83C0-D74D-9289-56C726370F45}"/>
    <dgm:cxn modelId="{ADF9538E-DB0E-C542-883F-88351A0A7A1C}" srcId="{95E1A5A2-FC40-3543-AB58-BD5185E73E43}" destId="{F3CFF176-EA74-E147-95F1-66D30F46840C}" srcOrd="2" destOrd="0" parTransId="{0D21D8F6-96F0-3D45-8C61-809866CA0835}" sibTransId="{7601FF77-1E45-9847-A72C-54B8FF86033D}"/>
    <dgm:cxn modelId="{978170AF-A7A5-724B-B401-AC58D246A0E9}" srcId="{95E1A5A2-FC40-3543-AB58-BD5185E73E43}" destId="{D159CDF5-B915-2C4E-944C-9619B7DF289D}" srcOrd="3" destOrd="0" parTransId="{4415EBEC-0BBE-1240-A161-F311C742D67C}" sibTransId="{57080CB9-841E-3642-A8CE-F93F85BAB23C}"/>
    <dgm:cxn modelId="{2CF1C49D-DAD9-4CE8-A856-1E3B78D1E401}" type="presOf" srcId="{DA2B09D4-3BF2-6042-934F-B8EF0A9462C6}" destId="{D0933FFC-D349-CD4A-853E-20D6FA16AAE8}" srcOrd="0" destOrd="0" presId="urn:microsoft.com/office/officeart/2005/8/layout/process4"/>
    <dgm:cxn modelId="{DA15A732-60B2-4296-A839-05A635C88198}" type="presOf" srcId="{DF57786B-6A75-B042-959A-4CB0E521EBE7}" destId="{C9035015-5261-E940-BA47-0B03070DC01C}" srcOrd="0" destOrd="0" presId="urn:microsoft.com/office/officeart/2005/8/layout/process4"/>
    <dgm:cxn modelId="{D0190265-8516-4FD3-8765-7EC4B4DC8656}" type="presOf" srcId="{95E1A5A2-FC40-3543-AB58-BD5185E73E43}" destId="{4C0E7691-0DB4-F44A-A35C-25EDD2719ED8}" srcOrd="0" destOrd="0" presId="urn:microsoft.com/office/officeart/2005/8/layout/process4"/>
    <dgm:cxn modelId="{6D0C7B4D-763C-49D9-AAB5-8088B771A510}" type="presOf" srcId="{F3CFF176-EA74-E147-95F1-66D30F46840C}" destId="{5CD10D5F-F3F2-6A47-B9DA-C766AC60C116}" srcOrd="0" destOrd="0" presId="urn:microsoft.com/office/officeart/2005/8/layout/process4"/>
    <dgm:cxn modelId="{287D9A1B-5E1B-493F-A5C8-611931891700}" type="presParOf" srcId="{4C0E7691-0DB4-F44A-A35C-25EDD2719ED8}" destId="{E08EE630-1DDA-0D45-A044-3A117D5F69E2}" srcOrd="0" destOrd="0" presId="urn:microsoft.com/office/officeart/2005/8/layout/process4"/>
    <dgm:cxn modelId="{0BD04FFB-499A-4120-AB4D-564BF7F481E8}" type="presParOf" srcId="{E08EE630-1DDA-0D45-A044-3A117D5F69E2}" destId="{225F6207-094C-B44C-A81B-D2580A8873FD}" srcOrd="0" destOrd="0" presId="urn:microsoft.com/office/officeart/2005/8/layout/process4"/>
    <dgm:cxn modelId="{03F386EA-EF01-4FEA-8539-AEDD20178DC8}" type="presParOf" srcId="{4C0E7691-0DB4-F44A-A35C-25EDD2719ED8}" destId="{F7209B54-5485-434C-80AA-E10F74E2F91D}" srcOrd="1" destOrd="0" presId="urn:microsoft.com/office/officeart/2005/8/layout/process4"/>
    <dgm:cxn modelId="{1075C022-0F05-4C53-94B3-62B861299E3B}" type="presParOf" srcId="{4C0E7691-0DB4-F44A-A35C-25EDD2719ED8}" destId="{95EF95DF-074B-9B47-B97A-9255ED9E3C55}" srcOrd="2" destOrd="0" presId="urn:microsoft.com/office/officeart/2005/8/layout/process4"/>
    <dgm:cxn modelId="{CFBF39D4-77EE-46FC-A793-EC524BCDA95B}" type="presParOf" srcId="{95EF95DF-074B-9B47-B97A-9255ED9E3C55}" destId="{5CD10D5F-F3F2-6A47-B9DA-C766AC60C116}" srcOrd="0" destOrd="0" presId="urn:microsoft.com/office/officeart/2005/8/layout/process4"/>
    <dgm:cxn modelId="{4120F1BA-A05C-4E13-A12A-9DE3659808EC}" type="presParOf" srcId="{4C0E7691-0DB4-F44A-A35C-25EDD2719ED8}" destId="{8C3D1581-5002-5741-BD09-80FBEE675206}" srcOrd="3" destOrd="0" presId="urn:microsoft.com/office/officeart/2005/8/layout/process4"/>
    <dgm:cxn modelId="{E3CA2E65-B5D1-4B3E-9899-80472BA66447}" type="presParOf" srcId="{4C0E7691-0DB4-F44A-A35C-25EDD2719ED8}" destId="{5C84E385-DEF6-AF48-BCD4-92C046F8FCCF}" srcOrd="4" destOrd="0" presId="urn:microsoft.com/office/officeart/2005/8/layout/process4"/>
    <dgm:cxn modelId="{956736F5-1C5D-443C-8A3E-5AD25F65E0FB}" type="presParOf" srcId="{5C84E385-DEF6-AF48-BCD4-92C046F8FCCF}" destId="{D0933FFC-D349-CD4A-853E-20D6FA16AAE8}" srcOrd="0" destOrd="0" presId="urn:microsoft.com/office/officeart/2005/8/layout/process4"/>
    <dgm:cxn modelId="{2C02CAA7-D0D1-47F4-A08F-7014EC56715E}" type="presParOf" srcId="{4C0E7691-0DB4-F44A-A35C-25EDD2719ED8}" destId="{1D03F4AE-5225-4D4B-AF7F-8D110E517D20}" srcOrd="5" destOrd="0" presId="urn:microsoft.com/office/officeart/2005/8/layout/process4"/>
    <dgm:cxn modelId="{9414BA4B-90DD-4F33-9509-1FC267D7B5FE}" type="presParOf" srcId="{4C0E7691-0DB4-F44A-A35C-25EDD2719ED8}" destId="{18A9BD6F-C9D1-4E49-87A6-E05A255DFE7F}" srcOrd="6" destOrd="0" presId="urn:microsoft.com/office/officeart/2005/8/layout/process4"/>
    <dgm:cxn modelId="{76797F7D-89A1-4C37-8255-C4F408A05EB5}" type="presParOf" srcId="{18A9BD6F-C9D1-4E49-87A6-E05A255DFE7F}" destId="{C9035015-5261-E940-BA47-0B03070DC01C}"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303ACE6-7ABB-E245-B9F9-56C8FC4FC7EE}"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561B3F8E-24EA-C74E-9717-BD033858760A}">
      <dgm:prSet custT="1"/>
      <dgm:spPr/>
      <dgm:t>
        <a:bodyPr/>
        <a:lstStyle/>
        <a:p>
          <a:pPr rtl="0"/>
          <a:r>
            <a:rPr lang="en-US" sz="2200" b="1" i="0" baseline="0" dirty="0">
              <a:solidFill>
                <a:schemeClr val="tx1"/>
              </a:solidFill>
            </a:rPr>
            <a:t>Staff training and education will pay off in a safer and healthier workforce.</a:t>
          </a:r>
          <a:endParaRPr lang="en-US" sz="2200" dirty="0">
            <a:solidFill>
              <a:schemeClr val="tx1"/>
            </a:solidFill>
          </a:endParaRPr>
        </a:p>
      </dgm:t>
    </dgm:pt>
    <dgm:pt modelId="{64212D05-D443-C449-8E36-54593943BF4C}" type="parTrans" cxnId="{B06E85F6-4F5D-1745-B5A4-E739DF3C8260}">
      <dgm:prSet/>
      <dgm:spPr/>
      <dgm:t>
        <a:bodyPr/>
        <a:lstStyle/>
        <a:p>
          <a:endParaRPr lang="en-US" sz="2000">
            <a:solidFill>
              <a:schemeClr val="tx1"/>
            </a:solidFill>
          </a:endParaRPr>
        </a:p>
      </dgm:t>
    </dgm:pt>
    <dgm:pt modelId="{71ED14AA-8304-5F40-B32F-6F4DA8F60050}" type="sibTrans" cxnId="{B06E85F6-4F5D-1745-B5A4-E739DF3C8260}">
      <dgm:prSet/>
      <dgm:spPr/>
      <dgm:t>
        <a:bodyPr/>
        <a:lstStyle/>
        <a:p>
          <a:endParaRPr lang="en-US" sz="2000">
            <a:solidFill>
              <a:schemeClr val="tx1"/>
            </a:solidFill>
          </a:endParaRPr>
        </a:p>
      </dgm:t>
    </dgm:pt>
    <dgm:pt modelId="{446292F2-20C2-5442-893E-0AE9809C6516}">
      <dgm:prSet custT="1"/>
      <dgm:spPr/>
      <dgm:t>
        <a:bodyPr/>
        <a:lstStyle/>
        <a:p>
          <a:pPr rtl="0"/>
          <a:r>
            <a:rPr lang="en-US" sz="2200" b="1" i="0" baseline="0" dirty="0">
              <a:solidFill>
                <a:schemeClr val="tx1"/>
              </a:solidFill>
            </a:rPr>
            <a:t>Employee health and safety is a result of their own actions and those of co-workers.</a:t>
          </a:r>
          <a:endParaRPr lang="en-US" sz="2200" dirty="0">
            <a:solidFill>
              <a:schemeClr val="tx1"/>
            </a:solidFill>
          </a:endParaRPr>
        </a:p>
      </dgm:t>
    </dgm:pt>
    <dgm:pt modelId="{CFEA82C8-6483-6B47-97E9-6534EED4FD7F}" type="parTrans" cxnId="{69E87569-F4B2-644C-A129-A4A879E25B83}">
      <dgm:prSet/>
      <dgm:spPr/>
      <dgm:t>
        <a:bodyPr/>
        <a:lstStyle/>
        <a:p>
          <a:endParaRPr lang="en-US" sz="2000">
            <a:solidFill>
              <a:schemeClr val="tx1"/>
            </a:solidFill>
          </a:endParaRPr>
        </a:p>
      </dgm:t>
    </dgm:pt>
    <dgm:pt modelId="{DDF30781-BF5A-D34C-BE67-AF6031423496}" type="sibTrans" cxnId="{69E87569-F4B2-644C-A129-A4A879E25B83}">
      <dgm:prSet/>
      <dgm:spPr/>
      <dgm:t>
        <a:bodyPr/>
        <a:lstStyle/>
        <a:p>
          <a:endParaRPr lang="en-US" sz="2000">
            <a:solidFill>
              <a:schemeClr val="tx1"/>
            </a:solidFill>
          </a:endParaRPr>
        </a:p>
      </dgm:t>
    </dgm:pt>
    <dgm:pt modelId="{7749D808-B3B7-E54A-BA71-D68347FC0DA7}">
      <dgm:prSet custT="1"/>
      <dgm:spPr/>
      <dgm:t>
        <a:bodyPr/>
        <a:lstStyle/>
        <a:p>
          <a:pPr rtl="0"/>
          <a:r>
            <a:rPr lang="en-US" sz="2200" b="1" i="0" baseline="0" dirty="0">
              <a:solidFill>
                <a:schemeClr val="tx1"/>
              </a:solidFill>
            </a:rPr>
            <a:t>Ensure that everyone is properly trained: managers, supervisors, all full and part time and temporary workers.</a:t>
          </a:r>
          <a:endParaRPr lang="en-US" sz="2200" dirty="0">
            <a:solidFill>
              <a:schemeClr val="tx1"/>
            </a:solidFill>
          </a:endParaRPr>
        </a:p>
      </dgm:t>
    </dgm:pt>
    <dgm:pt modelId="{DB74B927-DD51-3A45-BD86-CDF83791467C}" type="parTrans" cxnId="{E0341585-7C08-B147-8962-E7325AD38D33}">
      <dgm:prSet/>
      <dgm:spPr/>
      <dgm:t>
        <a:bodyPr/>
        <a:lstStyle/>
        <a:p>
          <a:endParaRPr lang="en-US" sz="2000">
            <a:solidFill>
              <a:schemeClr val="tx1"/>
            </a:solidFill>
          </a:endParaRPr>
        </a:p>
      </dgm:t>
    </dgm:pt>
    <dgm:pt modelId="{194B57EB-D398-5540-9E1C-679EADC0A59F}" type="sibTrans" cxnId="{E0341585-7C08-B147-8962-E7325AD38D33}">
      <dgm:prSet/>
      <dgm:spPr/>
      <dgm:t>
        <a:bodyPr/>
        <a:lstStyle/>
        <a:p>
          <a:endParaRPr lang="en-US" sz="2000">
            <a:solidFill>
              <a:schemeClr val="tx1"/>
            </a:solidFill>
          </a:endParaRPr>
        </a:p>
      </dgm:t>
    </dgm:pt>
    <dgm:pt modelId="{3753569B-63A9-0846-B950-7A6F5B9E454F}">
      <dgm:prSet custT="1"/>
      <dgm:spPr/>
      <dgm:t>
        <a:bodyPr/>
        <a:lstStyle/>
        <a:p>
          <a:pPr rtl="0"/>
          <a:r>
            <a:rPr lang="en-US" sz="2200" b="1" i="0" baseline="0" dirty="0">
              <a:solidFill>
                <a:schemeClr val="tx1"/>
              </a:solidFill>
            </a:rPr>
            <a:t>Make sure no one does any job that appears unsafe.</a:t>
          </a:r>
          <a:endParaRPr lang="en-US" sz="2200" dirty="0">
            <a:solidFill>
              <a:schemeClr val="tx1"/>
            </a:solidFill>
          </a:endParaRPr>
        </a:p>
      </dgm:t>
    </dgm:pt>
    <dgm:pt modelId="{CEFE48C8-5C41-3B40-A098-9CDBD742D27D}" type="parTrans" cxnId="{05DECD0C-2107-7448-959A-85FCED024682}">
      <dgm:prSet/>
      <dgm:spPr/>
      <dgm:t>
        <a:bodyPr/>
        <a:lstStyle/>
        <a:p>
          <a:endParaRPr lang="en-US" sz="2000">
            <a:solidFill>
              <a:schemeClr val="tx1"/>
            </a:solidFill>
          </a:endParaRPr>
        </a:p>
      </dgm:t>
    </dgm:pt>
    <dgm:pt modelId="{23E74D7E-336C-2F42-BB7F-AD0097FB3B3B}" type="sibTrans" cxnId="{05DECD0C-2107-7448-959A-85FCED024682}">
      <dgm:prSet/>
      <dgm:spPr/>
      <dgm:t>
        <a:bodyPr/>
        <a:lstStyle/>
        <a:p>
          <a:endParaRPr lang="en-US" sz="2000">
            <a:solidFill>
              <a:schemeClr val="tx1"/>
            </a:solidFill>
          </a:endParaRPr>
        </a:p>
      </dgm:t>
    </dgm:pt>
    <dgm:pt modelId="{208DC15A-9F8B-9E44-879A-884EC76C2C9D}" type="pres">
      <dgm:prSet presAssocID="{5303ACE6-7ABB-E245-B9F9-56C8FC4FC7EE}" presName="linear" presStyleCnt="0">
        <dgm:presLayoutVars>
          <dgm:animLvl val="lvl"/>
          <dgm:resizeHandles val="exact"/>
        </dgm:presLayoutVars>
      </dgm:prSet>
      <dgm:spPr/>
      <dgm:t>
        <a:bodyPr/>
        <a:lstStyle/>
        <a:p>
          <a:endParaRPr lang="en-US"/>
        </a:p>
      </dgm:t>
    </dgm:pt>
    <dgm:pt modelId="{FC723B16-EEED-BD40-9670-96689FB64416}" type="pres">
      <dgm:prSet presAssocID="{561B3F8E-24EA-C74E-9717-BD033858760A}" presName="parentText" presStyleLbl="node1" presStyleIdx="0" presStyleCnt="4" custScaleY="69494" custLinFactNeighborY="71415">
        <dgm:presLayoutVars>
          <dgm:chMax val="0"/>
          <dgm:bulletEnabled val="1"/>
        </dgm:presLayoutVars>
      </dgm:prSet>
      <dgm:spPr/>
      <dgm:t>
        <a:bodyPr/>
        <a:lstStyle/>
        <a:p>
          <a:endParaRPr lang="en-US"/>
        </a:p>
      </dgm:t>
    </dgm:pt>
    <dgm:pt modelId="{37A3B4BF-2E10-3049-ACBC-C2EA6F59FEF1}" type="pres">
      <dgm:prSet presAssocID="{71ED14AA-8304-5F40-B32F-6F4DA8F60050}" presName="spacer" presStyleCnt="0"/>
      <dgm:spPr/>
    </dgm:pt>
    <dgm:pt modelId="{0B6D9F43-C50F-C348-AE67-0184EA6E5094}" type="pres">
      <dgm:prSet presAssocID="{446292F2-20C2-5442-893E-0AE9809C6516}" presName="parentText" presStyleLbl="node1" presStyleIdx="1" presStyleCnt="4" custScaleY="69494">
        <dgm:presLayoutVars>
          <dgm:chMax val="0"/>
          <dgm:bulletEnabled val="1"/>
        </dgm:presLayoutVars>
      </dgm:prSet>
      <dgm:spPr/>
      <dgm:t>
        <a:bodyPr/>
        <a:lstStyle/>
        <a:p>
          <a:endParaRPr lang="en-US"/>
        </a:p>
      </dgm:t>
    </dgm:pt>
    <dgm:pt modelId="{F9C55E1B-4D09-1F48-88FB-354A0DE68F83}" type="pres">
      <dgm:prSet presAssocID="{DDF30781-BF5A-D34C-BE67-AF6031423496}" presName="spacer" presStyleCnt="0"/>
      <dgm:spPr/>
    </dgm:pt>
    <dgm:pt modelId="{638637B1-6CDC-6F49-A845-5F45044275C4}" type="pres">
      <dgm:prSet presAssocID="{7749D808-B3B7-E54A-BA71-D68347FC0DA7}" presName="parentText" presStyleLbl="node1" presStyleIdx="2" presStyleCnt="4" custScaleY="69494" custLinFactNeighborY="-71415">
        <dgm:presLayoutVars>
          <dgm:chMax val="0"/>
          <dgm:bulletEnabled val="1"/>
        </dgm:presLayoutVars>
      </dgm:prSet>
      <dgm:spPr/>
      <dgm:t>
        <a:bodyPr/>
        <a:lstStyle/>
        <a:p>
          <a:endParaRPr lang="en-US"/>
        </a:p>
      </dgm:t>
    </dgm:pt>
    <dgm:pt modelId="{277E4A96-38D6-9B4E-91AC-3062683E9289}" type="pres">
      <dgm:prSet presAssocID="{194B57EB-D398-5540-9E1C-679EADC0A59F}" presName="spacer" presStyleCnt="0"/>
      <dgm:spPr/>
    </dgm:pt>
    <dgm:pt modelId="{EEA15099-5521-6F43-A81A-61C1166C9B8E}" type="pres">
      <dgm:prSet presAssocID="{3753569B-63A9-0846-B950-7A6F5B9E454F}" presName="parentText" presStyleLbl="node1" presStyleIdx="3" presStyleCnt="4" custScaleY="69494" custLinFactY="-4391" custLinFactNeighborY="-100000">
        <dgm:presLayoutVars>
          <dgm:chMax val="0"/>
          <dgm:bulletEnabled val="1"/>
        </dgm:presLayoutVars>
      </dgm:prSet>
      <dgm:spPr/>
      <dgm:t>
        <a:bodyPr/>
        <a:lstStyle/>
        <a:p>
          <a:endParaRPr lang="en-US"/>
        </a:p>
      </dgm:t>
    </dgm:pt>
  </dgm:ptLst>
  <dgm:cxnLst>
    <dgm:cxn modelId="{B06E85F6-4F5D-1745-B5A4-E739DF3C8260}" srcId="{5303ACE6-7ABB-E245-B9F9-56C8FC4FC7EE}" destId="{561B3F8E-24EA-C74E-9717-BD033858760A}" srcOrd="0" destOrd="0" parTransId="{64212D05-D443-C449-8E36-54593943BF4C}" sibTransId="{71ED14AA-8304-5F40-B32F-6F4DA8F60050}"/>
    <dgm:cxn modelId="{69E87569-F4B2-644C-A129-A4A879E25B83}" srcId="{5303ACE6-7ABB-E245-B9F9-56C8FC4FC7EE}" destId="{446292F2-20C2-5442-893E-0AE9809C6516}" srcOrd="1" destOrd="0" parTransId="{CFEA82C8-6483-6B47-97E9-6534EED4FD7F}" sibTransId="{DDF30781-BF5A-D34C-BE67-AF6031423496}"/>
    <dgm:cxn modelId="{AA4718E4-3333-447C-A664-8A4E30F54515}" type="presOf" srcId="{7749D808-B3B7-E54A-BA71-D68347FC0DA7}" destId="{638637B1-6CDC-6F49-A845-5F45044275C4}" srcOrd="0" destOrd="0" presId="urn:microsoft.com/office/officeart/2005/8/layout/vList2"/>
    <dgm:cxn modelId="{A751DB7F-0D2B-4A66-B319-8CE765AD6873}" type="presOf" srcId="{3753569B-63A9-0846-B950-7A6F5B9E454F}" destId="{EEA15099-5521-6F43-A81A-61C1166C9B8E}" srcOrd="0" destOrd="0" presId="urn:microsoft.com/office/officeart/2005/8/layout/vList2"/>
    <dgm:cxn modelId="{E0341585-7C08-B147-8962-E7325AD38D33}" srcId="{5303ACE6-7ABB-E245-B9F9-56C8FC4FC7EE}" destId="{7749D808-B3B7-E54A-BA71-D68347FC0DA7}" srcOrd="2" destOrd="0" parTransId="{DB74B927-DD51-3A45-BD86-CDF83791467C}" sibTransId="{194B57EB-D398-5540-9E1C-679EADC0A59F}"/>
    <dgm:cxn modelId="{05DECD0C-2107-7448-959A-85FCED024682}" srcId="{5303ACE6-7ABB-E245-B9F9-56C8FC4FC7EE}" destId="{3753569B-63A9-0846-B950-7A6F5B9E454F}" srcOrd="3" destOrd="0" parTransId="{CEFE48C8-5C41-3B40-A098-9CDBD742D27D}" sibTransId="{23E74D7E-336C-2F42-BB7F-AD0097FB3B3B}"/>
    <dgm:cxn modelId="{19F69DF3-E2B4-4841-A20B-B0C311AD05EC}" type="presOf" srcId="{5303ACE6-7ABB-E245-B9F9-56C8FC4FC7EE}" destId="{208DC15A-9F8B-9E44-879A-884EC76C2C9D}" srcOrd="0" destOrd="0" presId="urn:microsoft.com/office/officeart/2005/8/layout/vList2"/>
    <dgm:cxn modelId="{C002E652-F8BC-4271-9D42-AC4BBE4FE3D0}" type="presOf" srcId="{446292F2-20C2-5442-893E-0AE9809C6516}" destId="{0B6D9F43-C50F-C348-AE67-0184EA6E5094}" srcOrd="0" destOrd="0" presId="urn:microsoft.com/office/officeart/2005/8/layout/vList2"/>
    <dgm:cxn modelId="{210B4CC2-74D1-498D-84E0-D117ECED6D23}" type="presOf" srcId="{561B3F8E-24EA-C74E-9717-BD033858760A}" destId="{FC723B16-EEED-BD40-9670-96689FB64416}" srcOrd="0" destOrd="0" presId="urn:microsoft.com/office/officeart/2005/8/layout/vList2"/>
    <dgm:cxn modelId="{CD4C4AF4-6032-43F4-AEE1-5522ADBF1F6E}" type="presParOf" srcId="{208DC15A-9F8B-9E44-879A-884EC76C2C9D}" destId="{FC723B16-EEED-BD40-9670-96689FB64416}" srcOrd="0" destOrd="0" presId="urn:microsoft.com/office/officeart/2005/8/layout/vList2"/>
    <dgm:cxn modelId="{E816FBB9-F9E8-4DB6-B83A-3D62343199CA}" type="presParOf" srcId="{208DC15A-9F8B-9E44-879A-884EC76C2C9D}" destId="{37A3B4BF-2E10-3049-ACBC-C2EA6F59FEF1}" srcOrd="1" destOrd="0" presId="urn:microsoft.com/office/officeart/2005/8/layout/vList2"/>
    <dgm:cxn modelId="{2C9DFA89-4FCA-4D82-BD7E-A0C484C99D74}" type="presParOf" srcId="{208DC15A-9F8B-9E44-879A-884EC76C2C9D}" destId="{0B6D9F43-C50F-C348-AE67-0184EA6E5094}" srcOrd="2" destOrd="0" presId="urn:microsoft.com/office/officeart/2005/8/layout/vList2"/>
    <dgm:cxn modelId="{92C28831-FBAC-4398-816B-9582653C3C2D}" type="presParOf" srcId="{208DC15A-9F8B-9E44-879A-884EC76C2C9D}" destId="{F9C55E1B-4D09-1F48-88FB-354A0DE68F83}" srcOrd="3" destOrd="0" presId="urn:microsoft.com/office/officeart/2005/8/layout/vList2"/>
    <dgm:cxn modelId="{349D500B-902E-4E6D-889C-CC4C7E552176}" type="presParOf" srcId="{208DC15A-9F8B-9E44-879A-884EC76C2C9D}" destId="{638637B1-6CDC-6F49-A845-5F45044275C4}" srcOrd="4" destOrd="0" presId="urn:microsoft.com/office/officeart/2005/8/layout/vList2"/>
    <dgm:cxn modelId="{D119824A-78D6-4A78-88CA-97636EAAF5FB}" type="presParOf" srcId="{208DC15A-9F8B-9E44-879A-884EC76C2C9D}" destId="{277E4A96-38D6-9B4E-91AC-3062683E9289}" srcOrd="5" destOrd="0" presId="urn:microsoft.com/office/officeart/2005/8/layout/vList2"/>
    <dgm:cxn modelId="{B9E9C8E1-43A6-41D2-9822-576ABE3A5F5B}" type="presParOf" srcId="{208DC15A-9F8B-9E44-879A-884EC76C2C9D}" destId="{EEA15099-5521-6F43-A81A-61C1166C9B8E}"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3DECF54-3F32-CC49-8B39-54119FAF9ABB}" type="doc">
      <dgm:prSet loTypeId="urn:microsoft.com/office/officeart/2005/8/layout/vProcess5" loCatId="" qsTypeId="urn:microsoft.com/office/officeart/2005/8/quickstyle/simple2" qsCatId="simple" csTypeId="urn:microsoft.com/office/officeart/2005/8/colors/colorful1" csCatId="colorful"/>
      <dgm:spPr/>
      <dgm:t>
        <a:bodyPr/>
        <a:lstStyle/>
        <a:p>
          <a:endParaRPr lang="en-US"/>
        </a:p>
      </dgm:t>
    </dgm:pt>
    <dgm:pt modelId="{9DD55A17-DB83-C746-AB83-52EF9987768D}">
      <dgm:prSet custT="1"/>
      <dgm:spPr/>
      <dgm:t>
        <a:bodyPr/>
        <a:lstStyle/>
        <a:p>
          <a:pPr rtl="0"/>
          <a:r>
            <a:rPr lang="en-US" sz="2200" b="1" i="0" baseline="0">
              <a:solidFill>
                <a:schemeClr val="tx1"/>
              </a:solidFill>
            </a:rPr>
            <a:t>Emergency preparedness drills for workers.</a:t>
          </a:r>
          <a:endParaRPr lang="en-US" sz="2200">
            <a:solidFill>
              <a:schemeClr val="tx1"/>
            </a:solidFill>
          </a:endParaRPr>
        </a:p>
      </dgm:t>
    </dgm:pt>
    <dgm:pt modelId="{EF9B0B04-FE4E-BB4D-A203-11BAF6921A1F}" type="parTrans" cxnId="{3CDF6772-C9CF-EF48-B25C-309A5EDA9438}">
      <dgm:prSet/>
      <dgm:spPr/>
      <dgm:t>
        <a:bodyPr/>
        <a:lstStyle/>
        <a:p>
          <a:endParaRPr lang="en-US">
            <a:solidFill>
              <a:schemeClr val="tx1"/>
            </a:solidFill>
          </a:endParaRPr>
        </a:p>
      </dgm:t>
    </dgm:pt>
    <dgm:pt modelId="{CF9B85A6-5437-1548-A747-05F594E69BEC}" type="sibTrans" cxnId="{3CDF6772-C9CF-EF48-B25C-309A5EDA9438}">
      <dgm:prSet/>
      <dgm:spPr/>
      <dgm:t>
        <a:bodyPr/>
        <a:lstStyle/>
        <a:p>
          <a:endParaRPr lang="en-US">
            <a:solidFill>
              <a:schemeClr val="tx1"/>
            </a:solidFill>
          </a:endParaRPr>
        </a:p>
      </dgm:t>
    </dgm:pt>
    <dgm:pt modelId="{B7DB7B72-3303-BA4C-8945-8F83000F1DE9}">
      <dgm:prSet custT="1"/>
      <dgm:spPr/>
      <dgm:t>
        <a:bodyPr/>
        <a:lstStyle/>
        <a:p>
          <a:pPr rtl="0"/>
          <a:r>
            <a:rPr lang="en-US" sz="2200" b="1" i="0" baseline="0" dirty="0">
              <a:solidFill>
                <a:schemeClr val="tx1"/>
              </a:solidFill>
            </a:rPr>
            <a:t>Ensure proper job skills and awareness of the hazards when employees learn new operations.</a:t>
          </a:r>
          <a:endParaRPr lang="en-US" sz="2200" dirty="0">
            <a:solidFill>
              <a:schemeClr val="tx1"/>
            </a:solidFill>
          </a:endParaRPr>
        </a:p>
      </dgm:t>
    </dgm:pt>
    <dgm:pt modelId="{42B4734D-20E7-6D45-B8D6-45FFDE8087B0}" type="parTrans" cxnId="{87B0123E-BA4B-8549-B303-244B50C1EAB5}">
      <dgm:prSet/>
      <dgm:spPr/>
      <dgm:t>
        <a:bodyPr/>
        <a:lstStyle/>
        <a:p>
          <a:endParaRPr lang="en-US">
            <a:solidFill>
              <a:schemeClr val="tx1"/>
            </a:solidFill>
          </a:endParaRPr>
        </a:p>
      </dgm:t>
    </dgm:pt>
    <dgm:pt modelId="{AA418A19-1CAA-5E4B-8D04-BFBF028DB5D9}" type="sibTrans" cxnId="{87B0123E-BA4B-8549-B303-244B50C1EAB5}">
      <dgm:prSet/>
      <dgm:spPr/>
      <dgm:t>
        <a:bodyPr/>
        <a:lstStyle/>
        <a:p>
          <a:endParaRPr lang="en-US">
            <a:solidFill>
              <a:schemeClr val="tx1"/>
            </a:solidFill>
          </a:endParaRPr>
        </a:p>
      </dgm:t>
    </dgm:pt>
    <dgm:pt modelId="{9C6D1764-8EAA-4D41-86AD-CC24C798B1A4}">
      <dgm:prSet custT="1"/>
      <dgm:spPr/>
      <dgm:t>
        <a:bodyPr/>
        <a:lstStyle/>
        <a:p>
          <a:pPr rtl="0"/>
          <a:r>
            <a:rPr lang="en-US" sz="2200" b="1" i="0" baseline="0" dirty="0">
              <a:solidFill>
                <a:schemeClr val="tx1"/>
              </a:solidFill>
            </a:rPr>
            <a:t>Recognize hazards and understand responsibilities. </a:t>
          </a:r>
          <a:endParaRPr lang="en-US" sz="2200" dirty="0">
            <a:solidFill>
              <a:schemeClr val="tx1"/>
            </a:solidFill>
          </a:endParaRPr>
        </a:p>
      </dgm:t>
    </dgm:pt>
    <dgm:pt modelId="{08DC4631-BE4C-9B48-A24C-7229D5D4682D}" type="parTrans" cxnId="{86F24B9E-5040-3044-B150-2CB870CFF6BC}">
      <dgm:prSet/>
      <dgm:spPr/>
      <dgm:t>
        <a:bodyPr/>
        <a:lstStyle/>
        <a:p>
          <a:endParaRPr lang="en-US">
            <a:solidFill>
              <a:schemeClr val="tx1"/>
            </a:solidFill>
          </a:endParaRPr>
        </a:p>
      </dgm:t>
    </dgm:pt>
    <dgm:pt modelId="{B20FB7F4-BE71-F944-B7D8-9C3E1503D9E8}" type="sibTrans" cxnId="{86F24B9E-5040-3044-B150-2CB870CFF6BC}">
      <dgm:prSet/>
      <dgm:spPr/>
      <dgm:t>
        <a:bodyPr/>
        <a:lstStyle/>
        <a:p>
          <a:endParaRPr lang="en-US">
            <a:solidFill>
              <a:schemeClr val="tx1"/>
            </a:solidFill>
          </a:endParaRPr>
        </a:p>
      </dgm:t>
    </dgm:pt>
    <dgm:pt modelId="{11A7EF0B-DAB9-7849-BD31-2520F30F24FF}" type="pres">
      <dgm:prSet presAssocID="{93DECF54-3F32-CC49-8B39-54119FAF9ABB}" presName="outerComposite" presStyleCnt="0">
        <dgm:presLayoutVars>
          <dgm:chMax val="5"/>
          <dgm:dir/>
          <dgm:resizeHandles val="exact"/>
        </dgm:presLayoutVars>
      </dgm:prSet>
      <dgm:spPr/>
      <dgm:t>
        <a:bodyPr/>
        <a:lstStyle/>
        <a:p>
          <a:endParaRPr lang="en-US"/>
        </a:p>
      </dgm:t>
    </dgm:pt>
    <dgm:pt modelId="{0CB9AB71-C66D-2245-A4E1-1A8F3AF3C308}" type="pres">
      <dgm:prSet presAssocID="{93DECF54-3F32-CC49-8B39-54119FAF9ABB}" presName="dummyMaxCanvas" presStyleCnt="0">
        <dgm:presLayoutVars/>
      </dgm:prSet>
      <dgm:spPr/>
    </dgm:pt>
    <dgm:pt modelId="{35CC195A-18BC-964A-A74A-B8007B6635A9}" type="pres">
      <dgm:prSet presAssocID="{93DECF54-3F32-CC49-8B39-54119FAF9ABB}" presName="ThreeNodes_1" presStyleLbl="node1" presStyleIdx="0" presStyleCnt="3">
        <dgm:presLayoutVars>
          <dgm:bulletEnabled val="1"/>
        </dgm:presLayoutVars>
      </dgm:prSet>
      <dgm:spPr/>
      <dgm:t>
        <a:bodyPr/>
        <a:lstStyle/>
        <a:p>
          <a:endParaRPr lang="en-US"/>
        </a:p>
      </dgm:t>
    </dgm:pt>
    <dgm:pt modelId="{929A588B-21ED-5742-BA6E-F237802352BB}" type="pres">
      <dgm:prSet presAssocID="{93DECF54-3F32-CC49-8B39-54119FAF9ABB}" presName="ThreeNodes_2" presStyleLbl="node1" presStyleIdx="1" presStyleCnt="3">
        <dgm:presLayoutVars>
          <dgm:bulletEnabled val="1"/>
        </dgm:presLayoutVars>
      </dgm:prSet>
      <dgm:spPr/>
      <dgm:t>
        <a:bodyPr/>
        <a:lstStyle/>
        <a:p>
          <a:endParaRPr lang="en-US"/>
        </a:p>
      </dgm:t>
    </dgm:pt>
    <dgm:pt modelId="{05B682DC-1D28-2940-B2A5-E512802215A5}" type="pres">
      <dgm:prSet presAssocID="{93DECF54-3F32-CC49-8B39-54119FAF9ABB}" presName="ThreeNodes_3" presStyleLbl="node1" presStyleIdx="2" presStyleCnt="3">
        <dgm:presLayoutVars>
          <dgm:bulletEnabled val="1"/>
        </dgm:presLayoutVars>
      </dgm:prSet>
      <dgm:spPr/>
      <dgm:t>
        <a:bodyPr/>
        <a:lstStyle/>
        <a:p>
          <a:endParaRPr lang="en-US"/>
        </a:p>
      </dgm:t>
    </dgm:pt>
    <dgm:pt modelId="{B468F1C5-9111-A744-8D01-580A435984A1}" type="pres">
      <dgm:prSet presAssocID="{93DECF54-3F32-CC49-8B39-54119FAF9ABB}" presName="ThreeConn_1-2" presStyleLbl="fgAccFollowNode1" presStyleIdx="0" presStyleCnt="2">
        <dgm:presLayoutVars>
          <dgm:bulletEnabled val="1"/>
        </dgm:presLayoutVars>
      </dgm:prSet>
      <dgm:spPr/>
      <dgm:t>
        <a:bodyPr/>
        <a:lstStyle/>
        <a:p>
          <a:endParaRPr lang="en-US"/>
        </a:p>
      </dgm:t>
    </dgm:pt>
    <dgm:pt modelId="{AC86C2D2-2DBF-1846-8095-8BD19C6875AE}" type="pres">
      <dgm:prSet presAssocID="{93DECF54-3F32-CC49-8B39-54119FAF9ABB}" presName="ThreeConn_2-3" presStyleLbl="fgAccFollowNode1" presStyleIdx="1" presStyleCnt="2">
        <dgm:presLayoutVars>
          <dgm:bulletEnabled val="1"/>
        </dgm:presLayoutVars>
      </dgm:prSet>
      <dgm:spPr/>
      <dgm:t>
        <a:bodyPr/>
        <a:lstStyle/>
        <a:p>
          <a:endParaRPr lang="en-US"/>
        </a:p>
      </dgm:t>
    </dgm:pt>
    <dgm:pt modelId="{324777B4-8CD9-7941-987F-4BE0F308FA2C}" type="pres">
      <dgm:prSet presAssocID="{93DECF54-3F32-CC49-8B39-54119FAF9ABB}" presName="ThreeNodes_1_text" presStyleLbl="node1" presStyleIdx="2" presStyleCnt="3">
        <dgm:presLayoutVars>
          <dgm:bulletEnabled val="1"/>
        </dgm:presLayoutVars>
      </dgm:prSet>
      <dgm:spPr/>
      <dgm:t>
        <a:bodyPr/>
        <a:lstStyle/>
        <a:p>
          <a:endParaRPr lang="en-US"/>
        </a:p>
      </dgm:t>
    </dgm:pt>
    <dgm:pt modelId="{B3AE10E2-8692-5749-BA56-C2C77E954585}" type="pres">
      <dgm:prSet presAssocID="{93DECF54-3F32-CC49-8B39-54119FAF9ABB}" presName="ThreeNodes_2_text" presStyleLbl="node1" presStyleIdx="2" presStyleCnt="3">
        <dgm:presLayoutVars>
          <dgm:bulletEnabled val="1"/>
        </dgm:presLayoutVars>
      </dgm:prSet>
      <dgm:spPr/>
      <dgm:t>
        <a:bodyPr/>
        <a:lstStyle/>
        <a:p>
          <a:endParaRPr lang="en-US"/>
        </a:p>
      </dgm:t>
    </dgm:pt>
    <dgm:pt modelId="{07BB70AE-85A3-CA43-9D23-2B90E20E078B}" type="pres">
      <dgm:prSet presAssocID="{93DECF54-3F32-CC49-8B39-54119FAF9ABB}" presName="ThreeNodes_3_text" presStyleLbl="node1" presStyleIdx="2" presStyleCnt="3">
        <dgm:presLayoutVars>
          <dgm:bulletEnabled val="1"/>
        </dgm:presLayoutVars>
      </dgm:prSet>
      <dgm:spPr/>
      <dgm:t>
        <a:bodyPr/>
        <a:lstStyle/>
        <a:p>
          <a:endParaRPr lang="en-US"/>
        </a:p>
      </dgm:t>
    </dgm:pt>
  </dgm:ptLst>
  <dgm:cxnLst>
    <dgm:cxn modelId="{45DF4AF1-44E1-4598-8376-E9CA020E38A0}" type="presOf" srcId="{B7DB7B72-3303-BA4C-8945-8F83000F1DE9}" destId="{929A588B-21ED-5742-BA6E-F237802352BB}" srcOrd="0" destOrd="0" presId="urn:microsoft.com/office/officeart/2005/8/layout/vProcess5"/>
    <dgm:cxn modelId="{CBF0DD4D-8FF2-4417-952B-9B30EEBE40E0}" type="presOf" srcId="{9DD55A17-DB83-C746-AB83-52EF9987768D}" destId="{324777B4-8CD9-7941-987F-4BE0F308FA2C}" srcOrd="1" destOrd="0" presId="urn:microsoft.com/office/officeart/2005/8/layout/vProcess5"/>
    <dgm:cxn modelId="{EF5F7A93-F026-4A75-8F4A-5C5CE18EB93A}" type="presOf" srcId="{9DD55A17-DB83-C746-AB83-52EF9987768D}" destId="{35CC195A-18BC-964A-A74A-B8007B6635A9}" srcOrd="0" destOrd="0" presId="urn:microsoft.com/office/officeart/2005/8/layout/vProcess5"/>
    <dgm:cxn modelId="{CD0EF569-B012-4908-B538-EBDE3AC4857A}" type="presOf" srcId="{B7DB7B72-3303-BA4C-8945-8F83000F1DE9}" destId="{B3AE10E2-8692-5749-BA56-C2C77E954585}" srcOrd="1" destOrd="0" presId="urn:microsoft.com/office/officeart/2005/8/layout/vProcess5"/>
    <dgm:cxn modelId="{F81DF1D2-8770-4CC8-BD44-DF58F127B91A}" type="presOf" srcId="{93DECF54-3F32-CC49-8B39-54119FAF9ABB}" destId="{11A7EF0B-DAB9-7849-BD31-2520F30F24FF}" srcOrd="0" destOrd="0" presId="urn:microsoft.com/office/officeart/2005/8/layout/vProcess5"/>
    <dgm:cxn modelId="{2DAF9ECA-6D9B-4BB8-9C5B-6C07B38341B6}" type="presOf" srcId="{9C6D1764-8EAA-4D41-86AD-CC24C798B1A4}" destId="{05B682DC-1D28-2940-B2A5-E512802215A5}" srcOrd="0" destOrd="0" presId="urn:microsoft.com/office/officeart/2005/8/layout/vProcess5"/>
    <dgm:cxn modelId="{F7D6EDBB-4C82-460C-B947-41F479634AD4}" type="presOf" srcId="{9C6D1764-8EAA-4D41-86AD-CC24C798B1A4}" destId="{07BB70AE-85A3-CA43-9D23-2B90E20E078B}" srcOrd="1" destOrd="0" presId="urn:microsoft.com/office/officeart/2005/8/layout/vProcess5"/>
    <dgm:cxn modelId="{3CDF6772-C9CF-EF48-B25C-309A5EDA9438}" srcId="{93DECF54-3F32-CC49-8B39-54119FAF9ABB}" destId="{9DD55A17-DB83-C746-AB83-52EF9987768D}" srcOrd="0" destOrd="0" parTransId="{EF9B0B04-FE4E-BB4D-A203-11BAF6921A1F}" sibTransId="{CF9B85A6-5437-1548-A747-05F594E69BEC}"/>
    <dgm:cxn modelId="{BBFAA6CE-26ED-4692-9E8D-FD903986AB0B}" type="presOf" srcId="{AA418A19-1CAA-5E4B-8D04-BFBF028DB5D9}" destId="{AC86C2D2-2DBF-1846-8095-8BD19C6875AE}" srcOrd="0" destOrd="0" presId="urn:microsoft.com/office/officeart/2005/8/layout/vProcess5"/>
    <dgm:cxn modelId="{86F24B9E-5040-3044-B150-2CB870CFF6BC}" srcId="{93DECF54-3F32-CC49-8B39-54119FAF9ABB}" destId="{9C6D1764-8EAA-4D41-86AD-CC24C798B1A4}" srcOrd="2" destOrd="0" parTransId="{08DC4631-BE4C-9B48-A24C-7229D5D4682D}" sibTransId="{B20FB7F4-BE71-F944-B7D8-9C3E1503D9E8}"/>
    <dgm:cxn modelId="{87B0123E-BA4B-8549-B303-244B50C1EAB5}" srcId="{93DECF54-3F32-CC49-8B39-54119FAF9ABB}" destId="{B7DB7B72-3303-BA4C-8945-8F83000F1DE9}" srcOrd="1" destOrd="0" parTransId="{42B4734D-20E7-6D45-B8D6-45FFDE8087B0}" sibTransId="{AA418A19-1CAA-5E4B-8D04-BFBF028DB5D9}"/>
    <dgm:cxn modelId="{6785388F-9D87-4905-90A8-EF83E15AB945}" type="presOf" srcId="{CF9B85A6-5437-1548-A747-05F594E69BEC}" destId="{B468F1C5-9111-A744-8D01-580A435984A1}" srcOrd="0" destOrd="0" presId="urn:microsoft.com/office/officeart/2005/8/layout/vProcess5"/>
    <dgm:cxn modelId="{F0B95F9D-D79A-483F-BDB0-58DB247784E4}" type="presParOf" srcId="{11A7EF0B-DAB9-7849-BD31-2520F30F24FF}" destId="{0CB9AB71-C66D-2245-A4E1-1A8F3AF3C308}" srcOrd="0" destOrd="0" presId="urn:microsoft.com/office/officeart/2005/8/layout/vProcess5"/>
    <dgm:cxn modelId="{0F450809-437A-41B7-9C21-17152508B502}" type="presParOf" srcId="{11A7EF0B-DAB9-7849-BD31-2520F30F24FF}" destId="{35CC195A-18BC-964A-A74A-B8007B6635A9}" srcOrd="1" destOrd="0" presId="urn:microsoft.com/office/officeart/2005/8/layout/vProcess5"/>
    <dgm:cxn modelId="{F6A9B21B-CE1F-48A5-B9F8-C3894B7E217D}" type="presParOf" srcId="{11A7EF0B-DAB9-7849-BD31-2520F30F24FF}" destId="{929A588B-21ED-5742-BA6E-F237802352BB}" srcOrd="2" destOrd="0" presId="urn:microsoft.com/office/officeart/2005/8/layout/vProcess5"/>
    <dgm:cxn modelId="{466EDACC-E461-4A9C-98C5-2EC9DE93085F}" type="presParOf" srcId="{11A7EF0B-DAB9-7849-BD31-2520F30F24FF}" destId="{05B682DC-1D28-2940-B2A5-E512802215A5}" srcOrd="3" destOrd="0" presId="urn:microsoft.com/office/officeart/2005/8/layout/vProcess5"/>
    <dgm:cxn modelId="{F466C5F3-58E7-4318-8590-BAFFCBDA006F}" type="presParOf" srcId="{11A7EF0B-DAB9-7849-BD31-2520F30F24FF}" destId="{B468F1C5-9111-A744-8D01-580A435984A1}" srcOrd="4" destOrd="0" presId="urn:microsoft.com/office/officeart/2005/8/layout/vProcess5"/>
    <dgm:cxn modelId="{1AB96159-696D-487B-BD2C-6CEB58DDA8FD}" type="presParOf" srcId="{11A7EF0B-DAB9-7849-BD31-2520F30F24FF}" destId="{AC86C2D2-2DBF-1846-8095-8BD19C6875AE}" srcOrd="5" destOrd="0" presId="urn:microsoft.com/office/officeart/2005/8/layout/vProcess5"/>
    <dgm:cxn modelId="{91EC00FA-D7B2-477E-9B25-CF751FA860E0}" type="presParOf" srcId="{11A7EF0B-DAB9-7849-BD31-2520F30F24FF}" destId="{324777B4-8CD9-7941-987F-4BE0F308FA2C}" srcOrd="6" destOrd="0" presId="urn:microsoft.com/office/officeart/2005/8/layout/vProcess5"/>
    <dgm:cxn modelId="{28244553-61F8-4E87-A5D7-BB5B9FAFFA36}" type="presParOf" srcId="{11A7EF0B-DAB9-7849-BD31-2520F30F24FF}" destId="{B3AE10E2-8692-5749-BA56-C2C77E954585}" srcOrd="7" destOrd="0" presId="urn:microsoft.com/office/officeart/2005/8/layout/vProcess5"/>
    <dgm:cxn modelId="{0F29FF81-5B9C-4531-AB73-576F6D5EC1D7}" type="presParOf" srcId="{11A7EF0B-DAB9-7849-BD31-2520F30F24FF}" destId="{07BB70AE-85A3-CA43-9D23-2B90E20E078B}"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B14094-E112-6B43-B4D1-C77A1E196608}">
      <dsp:nvSpPr>
        <dsp:cNvPr id="0" name=""/>
        <dsp:cNvSpPr/>
      </dsp:nvSpPr>
      <dsp:spPr>
        <a:xfrm>
          <a:off x="0" y="3771"/>
          <a:ext cx="8277384" cy="91260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Element 1 - Management, Leadership, and Employee Involvement.</a:t>
          </a:r>
          <a:endParaRPr lang="en-US" sz="2400" b="1" i="0" kern="1200" dirty="0">
            <a:solidFill>
              <a:schemeClr val="tx1"/>
            </a:solidFill>
            <a:latin typeface="Arial" charset="0"/>
            <a:ea typeface="Arial" charset="0"/>
            <a:cs typeface="Arial" charset="0"/>
          </a:endParaRPr>
        </a:p>
      </dsp:txBody>
      <dsp:txXfrm>
        <a:off x="44549" y="48320"/>
        <a:ext cx="8188286" cy="823502"/>
      </dsp:txXfrm>
    </dsp:sp>
    <dsp:sp modelId="{66DBC193-F546-1446-869E-0A515ED207A5}">
      <dsp:nvSpPr>
        <dsp:cNvPr id="0" name=""/>
        <dsp:cNvSpPr/>
      </dsp:nvSpPr>
      <dsp:spPr>
        <a:xfrm>
          <a:off x="0" y="953811"/>
          <a:ext cx="8277384" cy="91260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Element 2 - Worksite Analysis.</a:t>
          </a:r>
          <a:endParaRPr lang="en-US" sz="2400" b="1" i="0" kern="1200" dirty="0">
            <a:solidFill>
              <a:schemeClr val="tx1"/>
            </a:solidFill>
            <a:latin typeface="Arial" charset="0"/>
            <a:ea typeface="Arial" charset="0"/>
            <a:cs typeface="Arial" charset="0"/>
          </a:endParaRPr>
        </a:p>
      </dsp:txBody>
      <dsp:txXfrm>
        <a:off x="44549" y="998360"/>
        <a:ext cx="8188286" cy="823502"/>
      </dsp:txXfrm>
    </dsp:sp>
    <dsp:sp modelId="{E23537AD-3205-C443-921A-FF10C0D585F9}">
      <dsp:nvSpPr>
        <dsp:cNvPr id="0" name=""/>
        <dsp:cNvSpPr/>
      </dsp:nvSpPr>
      <dsp:spPr>
        <a:xfrm>
          <a:off x="0" y="1903851"/>
          <a:ext cx="8277384" cy="91260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Element 3 - Hazard Prevention and Control.</a:t>
          </a:r>
          <a:endParaRPr lang="en-US" sz="2400" b="1" i="0" kern="1200" dirty="0">
            <a:solidFill>
              <a:schemeClr val="tx1"/>
            </a:solidFill>
            <a:latin typeface="Arial" charset="0"/>
            <a:ea typeface="Arial" charset="0"/>
            <a:cs typeface="Arial" charset="0"/>
          </a:endParaRPr>
        </a:p>
      </dsp:txBody>
      <dsp:txXfrm>
        <a:off x="44549" y="1948400"/>
        <a:ext cx="8188286" cy="823502"/>
      </dsp:txXfrm>
    </dsp:sp>
    <dsp:sp modelId="{D7D95573-0C30-0F45-A895-C3861AF2423A}">
      <dsp:nvSpPr>
        <dsp:cNvPr id="0" name=""/>
        <dsp:cNvSpPr/>
      </dsp:nvSpPr>
      <dsp:spPr>
        <a:xfrm>
          <a:off x="0" y="2853891"/>
          <a:ext cx="8277384" cy="912600"/>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Element 4 - Safety and Health Training and Education.</a:t>
          </a:r>
          <a:endParaRPr lang="en-US" sz="2400" b="1" i="0" kern="1200" dirty="0">
            <a:solidFill>
              <a:schemeClr val="tx1"/>
            </a:solidFill>
            <a:latin typeface="Arial" charset="0"/>
            <a:ea typeface="Arial" charset="0"/>
            <a:cs typeface="Arial" charset="0"/>
          </a:endParaRPr>
        </a:p>
      </dsp:txBody>
      <dsp:txXfrm>
        <a:off x="44549" y="2898440"/>
        <a:ext cx="8188286" cy="8235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BA0B6C-C44D-514F-B5A2-C1E062338AD0}">
      <dsp:nvSpPr>
        <dsp:cNvPr id="0" name=""/>
        <dsp:cNvSpPr/>
      </dsp:nvSpPr>
      <dsp:spPr>
        <a:xfrm>
          <a:off x="883465" y="334835"/>
          <a:ext cx="7289749" cy="227804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42997" tIns="148590" rIns="148590" bIns="148590" numCol="1" spcCol="1270" anchor="t" anchorCtr="0">
          <a:noAutofit/>
        </a:bodyPr>
        <a:lstStyle/>
        <a:p>
          <a:pPr lvl="0" algn="l" defTabSz="1733550" rtl="0">
            <a:lnSpc>
              <a:spcPct val="90000"/>
            </a:lnSpc>
            <a:spcBef>
              <a:spcPct val="0"/>
            </a:spcBef>
            <a:spcAft>
              <a:spcPct val="35000"/>
            </a:spcAft>
          </a:pPr>
          <a:r>
            <a:rPr lang="en-US" sz="3900" b="1" i="0" kern="1200" baseline="0" dirty="0">
              <a:latin typeface="Arial" charset="0"/>
              <a:ea typeface="Arial" charset="0"/>
              <a:cs typeface="Arial" charset="0"/>
            </a:rPr>
            <a:t>Noun:</a:t>
          </a:r>
          <a:endParaRPr lang="en-US" sz="3900" b="1" i="0" kern="1200" dirty="0">
            <a:latin typeface="Arial" charset="0"/>
            <a:ea typeface="Arial" charset="0"/>
            <a:cs typeface="Arial" charset="0"/>
          </a:endParaRPr>
        </a:p>
        <a:p>
          <a:pPr marL="285750" lvl="1" indent="-285750" algn="l" defTabSz="1333500" rtl="0">
            <a:lnSpc>
              <a:spcPct val="90000"/>
            </a:lnSpc>
            <a:spcBef>
              <a:spcPct val="0"/>
            </a:spcBef>
            <a:spcAft>
              <a:spcPct val="15000"/>
            </a:spcAft>
            <a:buChar char="••"/>
          </a:pPr>
          <a:r>
            <a:rPr lang="en-US" sz="3000" b="1" i="0" kern="1200" baseline="0" dirty="0">
              <a:latin typeface="Arial" charset="0"/>
              <a:ea typeface="Arial" charset="0"/>
              <a:cs typeface="Arial" charset="0"/>
            </a:rPr>
            <a:t>An unexpected, unplanned and undesirable event.</a:t>
          </a:r>
          <a:endParaRPr lang="en-US" sz="3000" b="1" i="0" kern="1200" dirty="0">
            <a:latin typeface="Arial" charset="0"/>
            <a:ea typeface="Arial" charset="0"/>
            <a:cs typeface="Arial" charset="0"/>
          </a:endParaRPr>
        </a:p>
        <a:p>
          <a:pPr marL="285750" lvl="1" indent="-285750" algn="l" defTabSz="1333500" rtl="0">
            <a:lnSpc>
              <a:spcPct val="90000"/>
            </a:lnSpc>
            <a:spcBef>
              <a:spcPct val="0"/>
            </a:spcBef>
            <a:spcAft>
              <a:spcPct val="15000"/>
            </a:spcAft>
            <a:buChar char="••"/>
          </a:pPr>
          <a:r>
            <a:rPr lang="en-US" sz="3000" b="1" i="0" kern="1200" baseline="0" dirty="0">
              <a:latin typeface="Arial" charset="0"/>
              <a:ea typeface="Arial" charset="0"/>
              <a:cs typeface="Arial" charset="0"/>
            </a:rPr>
            <a:t>Accidents can be controlled</a:t>
          </a:r>
          <a:endParaRPr lang="en-US" sz="3000" b="1" i="0" kern="1200" dirty="0">
            <a:latin typeface="Arial" charset="0"/>
            <a:ea typeface="Arial" charset="0"/>
            <a:cs typeface="Arial" charset="0"/>
          </a:endParaRPr>
        </a:p>
      </dsp:txBody>
      <dsp:txXfrm>
        <a:off x="883465" y="334835"/>
        <a:ext cx="7289749" cy="2278046"/>
      </dsp:txXfrm>
    </dsp:sp>
    <dsp:sp modelId="{A75D4DAA-9A56-A741-BF50-363A53445232}">
      <dsp:nvSpPr>
        <dsp:cNvPr id="0" name=""/>
        <dsp:cNvSpPr/>
      </dsp:nvSpPr>
      <dsp:spPr>
        <a:xfrm>
          <a:off x="10792" y="5784"/>
          <a:ext cx="2329375" cy="2391948"/>
        </a:xfrm>
        <a:prstGeom prst="rect">
          <a:avLst/>
        </a:prstGeom>
        <a:blipFill rotWithShape="1">
          <a:blip xmlns:r="http://schemas.openxmlformats.org/officeDocument/2006/relationships" r:embed="rId1"/>
          <a:stretch>
            <a:fillRect/>
          </a:stretch>
        </a:blipFill>
        <a:ln>
          <a:noFill/>
        </a:ln>
        <a:effectLst/>
      </dsp:spPr>
      <dsp:style>
        <a:lnRef idx="0">
          <a:scrgbClr r="0" g="0" b="0"/>
        </a:lnRef>
        <a:fillRef idx="1">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8ECD7E-CBDC-DF42-83F2-658248619C1B}">
      <dsp:nvSpPr>
        <dsp:cNvPr id="0" name=""/>
        <dsp:cNvSpPr/>
      </dsp:nvSpPr>
      <dsp:spPr>
        <a:xfrm>
          <a:off x="0" y="73549"/>
          <a:ext cx="7685503" cy="174915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dirty="0">
              <a:solidFill>
                <a:schemeClr val="tx1"/>
              </a:solidFill>
              <a:latin typeface="Arial" charset="0"/>
              <a:ea typeface="Arial" charset="0"/>
              <a:cs typeface="Arial" charset="0"/>
            </a:rPr>
            <a:t>DEFINITION: A company-wide policy that seeks to eliminate all events that result in injury (including lost workdays) and/or property damage.</a:t>
          </a:r>
        </a:p>
      </dsp:txBody>
      <dsp:txXfrm>
        <a:off x="85386" y="158935"/>
        <a:ext cx="7514731" cy="1578378"/>
      </dsp:txXfrm>
    </dsp:sp>
    <dsp:sp modelId="{71E489B5-2461-864A-8523-5E13D120B0F6}">
      <dsp:nvSpPr>
        <dsp:cNvPr id="0" name=""/>
        <dsp:cNvSpPr/>
      </dsp:nvSpPr>
      <dsp:spPr>
        <a:xfrm>
          <a:off x="0" y="2009899"/>
          <a:ext cx="7685503" cy="1355573"/>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dirty="0">
              <a:solidFill>
                <a:schemeClr val="tx1"/>
              </a:solidFill>
              <a:latin typeface="Arial" charset="0"/>
              <a:ea typeface="Arial" charset="0"/>
              <a:cs typeface="Arial" charset="0"/>
            </a:rPr>
            <a:t>Having no incidents should be a company vision rather than a performance goal.</a:t>
          </a:r>
        </a:p>
      </dsp:txBody>
      <dsp:txXfrm>
        <a:off x="66174" y="2076073"/>
        <a:ext cx="7553155" cy="12232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8ECD7E-CBDC-DF42-83F2-658248619C1B}">
      <dsp:nvSpPr>
        <dsp:cNvPr id="0" name=""/>
        <dsp:cNvSpPr/>
      </dsp:nvSpPr>
      <dsp:spPr>
        <a:xfrm>
          <a:off x="0" y="992"/>
          <a:ext cx="8609846" cy="760134"/>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latin typeface="Arial" charset="0"/>
              <a:ea typeface="Arial" charset="0"/>
              <a:cs typeface="Arial" charset="0"/>
            </a:rPr>
            <a:t>Safety standards are communicated to all employees.</a:t>
          </a:r>
          <a:endParaRPr lang="en-US" sz="2600" b="1" i="0" kern="1200" dirty="0">
            <a:solidFill>
              <a:schemeClr val="tx1"/>
            </a:solidFill>
            <a:latin typeface="Arial" charset="0"/>
            <a:ea typeface="Arial" charset="0"/>
            <a:cs typeface="Arial" charset="0"/>
          </a:endParaRPr>
        </a:p>
      </dsp:txBody>
      <dsp:txXfrm>
        <a:off x="37107" y="38099"/>
        <a:ext cx="8535632" cy="685920"/>
      </dsp:txXfrm>
    </dsp:sp>
    <dsp:sp modelId="{51BA1906-0942-0841-B7AA-E03A1AACF93B}">
      <dsp:nvSpPr>
        <dsp:cNvPr id="0" name=""/>
        <dsp:cNvSpPr/>
      </dsp:nvSpPr>
      <dsp:spPr>
        <a:xfrm>
          <a:off x="0" y="772264"/>
          <a:ext cx="8609846" cy="760134"/>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latin typeface="Arial" charset="0"/>
              <a:ea typeface="Arial" charset="0"/>
              <a:cs typeface="Arial" charset="0"/>
            </a:rPr>
            <a:t>Responsibilities for implementing standards are understood and accepted. </a:t>
          </a:r>
          <a:endParaRPr lang="en-US" sz="2600" b="1" i="0" kern="1200" dirty="0">
            <a:solidFill>
              <a:schemeClr val="tx1"/>
            </a:solidFill>
            <a:latin typeface="Arial" charset="0"/>
            <a:ea typeface="Arial" charset="0"/>
            <a:cs typeface="Arial" charset="0"/>
          </a:endParaRPr>
        </a:p>
      </dsp:txBody>
      <dsp:txXfrm>
        <a:off x="37107" y="809371"/>
        <a:ext cx="8535632" cy="685920"/>
      </dsp:txXfrm>
    </dsp:sp>
    <dsp:sp modelId="{E7434733-88DD-B04E-B698-3973648EA84A}">
      <dsp:nvSpPr>
        <dsp:cNvPr id="0" name=""/>
        <dsp:cNvSpPr/>
      </dsp:nvSpPr>
      <dsp:spPr>
        <a:xfrm>
          <a:off x="0" y="1543536"/>
          <a:ext cx="8609846" cy="760134"/>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latin typeface="Arial" charset="0"/>
              <a:ea typeface="Arial" charset="0"/>
              <a:cs typeface="Arial" charset="0"/>
            </a:rPr>
            <a:t>Records will document how standards and best management practices are met.</a:t>
          </a:r>
          <a:endParaRPr lang="en-US" sz="2600" b="1" i="0" kern="1200" dirty="0">
            <a:solidFill>
              <a:schemeClr val="tx1"/>
            </a:solidFill>
            <a:latin typeface="Arial" charset="0"/>
            <a:ea typeface="Arial" charset="0"/>
            <a:cs typeface="Arial" charset="0"/>
          </a:endParaRPr>
        </a:p>
      </dsp:txBody>
      <dsp:txXfrm>
        <a:off x="37107" y="1580643"/>
        <a:ext cx="8535632" cy="685920"/>
      </dsp:txXfrm>
    </dsp:sp>
    <dsp:sp modelId="{A25C30AE-8836-364A-9CB0-6428EA3A8AE5}">
      <dsp:nvSpPr>
        <dsp:cNvPr id="0" name=""/>
        <dsp:cNvSpPr/>
      </dsp:nvSpPr>
      <dsp:spPr>
        <a:xfrm>
          <a:off x="0" y="2314808"/>
          <a:ext cx="8609846" cy="760134"/>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baseline="0">
              <a:solidFill>
                <a:schemeClr val="tx1"/>
              </a:solidFill>
              <a:latin typeface="Arial" charset="0"/>
              <a:ea typeface="Arial" charset="0"/>
              <a:cs typeface="Arial" charset="0"/>
            </a:rPr>
            <a:t>Internal management control.</a:t>
          </a:r>
          <a:endParaRPr lang="en-US" sz="2600" b="1" i="0" kern="1200">
            <a:solidFill>
              <a:schemeClr val="tx1"/>
            </a:solidFill>
            <a:latin typeface="Arial" charset="0"/>
            <a:ea typeface="Arial" charset="0"/>
            <a:cs typeface="Arial" charset="0"/>
          </a:endParaRPr>
        </a:p>
      </dsp:txBody>
      <dsp:txXfrm>
        <a:off x="37107" y="2351915"/>
        <a:ext cx="8535632" cy="685920"/>
      </dsp:txXfrm>
    </dsp:sp>
    <dsp:sp modelId="{0DCFA3FD-A3CC-6448-9EFA-77D8DEFA1346}">
      <dsp:nvSpPr>
        <dsp:cNvPr id="0" name=""/>
        <dsp:cNvSpPr/>
      </dsp:nvSpPr>
      <dsp:spPr>
        <a:xfrm>
          <a:off x="0" y="3086080"/>
          <a:ext cx="8609846" cy="760134"/>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b="1" i="0" kern="1200" baseline="0" dirty="0">
              <a:solidFill>
                <a:schemeClr val="tx1"/>
              </a:solidFill>
              <a:latin typeface="Arial" charset="0"/>
              <a:ea typeface="Arial" charset="0"/>
              <a:cs typeface="Arial" charset="0"/>
            </a:rPr>
            <a:t>Cost avoidance.</a:t>
          </a:r>
          <a:endParaRPr lang="en-US" sz="2600" b="1" i="0" kern="1200" dirty="0">
            <a:solidFill>
              <a:schemeClr val="tx1"/>
            </a:solidFill>
            <a:latin typeface="Arial" charset="0"/>
            <a:ea typeface="Arial" charset="0"/>
            <a:cs typeface="Arial" charset="0"/>
          </a:endParaRPr>
        </a:p>
      </dsp:txBody>
      <dsp:txXfrm>
        <a:off x="37107" y="3123187"/>
        <a:ext cx="8535632" cy="6859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1CD62E-E840-374F-88A8-DF0ABFD90237}">
      <dsp:nvSpPr>
        <dsp:cNvPr id="0" name=""/>
        <dsp:cNvSpPr/>
      </dsp:nvSpPr>
      <dsp:spPr>
        <a:xfrm>
          <a:off x="0" y="2412397"/>
          <a:ext cx="8805203" cy="791802"/>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charset="0"/>
              <a:ea typeface="Arial" charset="0"/>
              <a:cs typeface="Arial" charset="0"/>
            </a:rPr>
            <a:t>3. Assess current safety culture</a:t>
          </a:r>
          <a:endParaRPr lang="en-US" sz="2800" b="1" i="0" kern="1200" dirty="0">
            <a:solidFill>
              <a:schemeClr val="tx1"/>
            </a:solidFill>
            <a:latin typeface="Arial" charset="0"/>
            <a:ea typeface="Arial" charset="0"/>
            <a:cs typeface="Arial" charset="0"/>
          </a:endParaRPr>
        </a:p>
      </dsp:txBody>
      <dsp:txXfrm>
        <a:off x="0" y="2412397"/>
        <a:ext cx="8805203" cy="791802"/>
      </dsp:txXfrm>
    </dsp:sp>
    <dsp:sp modelId="{2161F699-0049-3942-8781-0BE42FBF1F09}">
      <dsp:nvSpPr>
        <dsp:cNvPr id="0" name=""/>
        <dsp:cNvSpPr/>
      </dsp:nvSpPr>
      <dsp:spPr>
        <a:xfrm rot="10800000">
          <a:off x="0" y="1206482"/>
          <a:ext cx="8805203" cy="1217792"/>
        </a:xfrm>
        <a:prstGeom prst="upArrowCallou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charset="0"/>
              <a:ea typeface="Arial" charset="0"/>
              <a:cs typeface="Arial" charset="0"/>
            </a:rPr>
            <a:t>2. Commit to the desired result</a:t>
          </a:r>
          <a:endParaRPr lang="en-US" sz="2800" b="1" i="0" kern="1200" dirty="0">
            <a:solidFill>
              <a:schemeClr val="tx1"/>
            </a:solidFill>
            <a:latin typeface="Arial" charset="0"/>
            <a:ea typeface="Arial" charset="0"/>
            <a:cs typeface="Arial" charset="0"/>
          </a:endParaRPr>
        </a:p>
      </dsp:txBody>
      <dsp:txXfrm rot="10800000">
        <a:off x="0" y="1206482"/>
        <a:ext cx="8805203" cy="791285"/>
      </dsp:txXfrm>
    </dsp:sp>
    <dsp:sp modelId="{92502BE6-3C35-7145-A621-0575081AEBDB}">
      <dsp:nvSpPr>
        <dsp:cNvPr id="0" name=""/>
        <dsp:cNvSpPr/>
      </dsp:nvSpPr>
      <dsp:spPr>
        <a:xfrm rot="10800000">
          <a:off x="0" y="566"/>
          <a:ext cx="8805203" cy="1217792"/>
        </a:xfrm>
        <a:prstGeom prst="upArrowCallou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charset="0"/>
              <a:ea typeface="Arial" charset="0"/>
              <a:cs typeface="Arial" charset="0"/>
            </a:rPr>
            <a:t>1. Define the need for change</a:t>
          </a:r>
          <a:endParaRPr lang="en-US" sz="2800" b="1" i="0" kern="1200" dirty="0">
            <a:solidFill>
              <a:schemeClr val="tx1"/>
            </a:solidFill>
            <a:latin typeface="Arial" charset="0"/>
            <a:ea typeface="Arial" charset="0"/>
            <a:cs typeface="Arial" charset="0"/>
          </a:endParaRPr>
        </a:p>
      </dsp:txBody>
      <dsp:txXfrm rot="10800000">
        <a:off x="0" y="566"/>
        <a:ext cx="8805203" cy="79128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5F6207-094C-B44C-A81B-D2580A8873FD}">
      <dsp:nvSpPr>
        <dsp:cNvPr id="0" name=""/>
        <dsp:cNvSpPr/>
      </dsp:nvSpPr>
      <dsp:spPr>
        <a:xfrm>
          <a:off x="0" y="2942712"/>
          <a:ext cx="8561485" cy="643793"/>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charset="0"/>
              <a:ea typeface="Arial" charset="0"/>
              <a:cs typeface="Arial" charset="0"/>
            </a:rPr>
            <a:t>7. Evaluate and measure results</a:t>
          </a:r>
          <a:endParaRPr lang="en-US" sz="2800" b="1" i="0" kern="1200" dirty="0">
            <a:solidFill>
              <a:schemeClr val="tx1"/>
            </a:solidFill>
            <a:latin typeface="Arial" charset="0"/>
            <a:ea typeface="Arial" charset="0"/>
            <a:cs typeface="Arial" charset="0"/>
          </a:endParaRPr>
        </a:p>
      </dsp:txBody>
      <dsp:txXfrm>
        <a:off x="0" y="2942712"/>
        <a:ext cx="8561485" cy="643793"/>
      </dsp:txXfrm>
    </dsp:sp>
    <dsp:sp modelId="{5CD10D5F-F3F2-6A47-B9DA-C766AC60C116}">
      <dsp:nvSpPr>
        <dsp:cNvPr id="0" name=""/>
        <dsp:cNvSpPr/>
      </dsp:nvSpPr>
      <dsp:spPr>
        <a:xfrm rot="10800000">
          <a:off x="0" y="1962215"/>
          <a:ext cx="8561485" cy="990154"/>
        </a:xfrm>
        <a:prstGeom prst="upArrowCallou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charset="0"/>
              <a:ea typeface="Arial" charset="0"/>
              <a:cs typeface="Arial" charset="0"/>
            </a:rPr>
            <a:t>6. Implement and communicate</a:t>
          </a:r>
          <a:endParaRPr lang="en-US" sz="2800" b="1" i="0" kern="1200" dirty="0">
            <a:solidFill>
              <a:schemeClr val="tx1"/>
            </a:solidFill>
            <a:latin typeface="Arial" charset="0"/>
            <a:ea typeface="Arial" charset="0"/>
            <a:cs typeface="Arial" charset="0"/>
          </a:endParaRPr>
        </a:p>
      </dsp:txBody>
      <dsp:txXfrm rot="10800000">
        <a:off x="0" y="1962215"/>
        <a:ext cx="8561485" cy="643372"/>
      </dsp:txXfrm>
    </dsp:sp>
    <dsp:sp modelId="{D0933FFC-D349-CD4A-853E-20D6FA16AAE8}">
      <dsp:nvSpPr>
        <dsp:cNvPr id="0" name=""/>
        <dsp:cNvSpPr/>
      </dsp:nvSpPr>
      <dsp:spPr>
        <a:xfrm rot="10800000">
          <a:off x="0" y="981717"/>
          <a:ext cx="8561485" cy="990154"/>
        </a:xfrm>
        <a:prstGeom prst="upArrowCallou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charset="0"/>
              <a:ea typeface="Arial" charset="0"/>
              <a:cs typeface="Arial" charset="0"/>
            </a:rPr>
            <a:t>5. Focus on Incident Control</a:t>
          </a:r>
          <a:endParaRPr lang="en-US" sz="2800" b="1" i="0" kern="1200" dirty="0">
            <a:solidFill>
              <a:schemeClr val="tx1"/>
            </a:solidFill>
            <a:latin typeface="Arial" charset="0"/>
            <a:ea typeface="Arial" charset="0"/>
            <a:cs typeface="Arial" charset="0"/>
          </a:endParaRPr>
        </a:p>
      </dsp:txBody>
      <dsp:txXfrm rot="10800000">
        <a:off x="0" y="981717"/>
        <a:ext cx="8561485" cy="643372"/>
      </dsp:txXfrm>
    </dsp:sp>
    <dsp:sp modelId="{C9035015-5261-E940-BA47-0B03070DC01C}">
      <dsp:nvSpPr>
        <dsp:cNvPr id="0" name=""/>
        <dsp:cNvSpPr/>
      </dsp:nvSpPr>
      <dsp:spPr>
        <a:xfrm rot="10800000">
          <a:off x="0" y="1219"/>
          <a:ext cx="8561485" cy="990154"/>
        </a:xfrm>
        <a:prstGeom prst="upArrowCallou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tx1"/>
              </a:solidFill>
              <a:latin typeface="Arial" charset="0"/>
              <a:ea typeface="Arial" charset="0"/>
              <a:cs typeface="Arial" charset="0"/>
            </a:rPr>
            <a:t>4. Strategically plan for implementation</a:t>
          </a:r>
          <a:endParaRPr lang="en-US" sz="2800" b="1" i="0" kern="1200" dirty="0">
            <a:solidFill>
              <a:schemeClr val="tx1"/>
            </a:solidFill>
            <a:latin typeface="Arial" charset="0"/>
            <a:ea typeface="Arial" charset="0"/>
            <a:cs typeface="Arial" charset="0"/>
          </a:endParaRPr>
        </a:p>
      </dsp:txBody>
      <dsp:txXfrm rot="10800000">
        <a:off x="0" y="1219"/>
        <a:ext cx="8561485" cy="6433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723B16-EEED-BD40-9670-96689FB64416}">
      <dsp:nvSpPr>
        <dsp:cNvPr id="0" name=""/>
        <dsp:cNvSpPr/>
      </dsp:nvSpPr>
      <dsp:spPr>
        <a:xfrm>
          <a:off x="0" y="246868"/>
          <a:ext cx="8686944" cy="845602"/>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rPr>
            <a:t>Staff training and education will pay off in a safer and healthier workforce.</a:t>
          </a:r>
          <a:endParaRPr lang="en-US" sz="2200" kern="1200" dirty="0">
            <a:solidFill>
              <a:schemeClr val="tx1"/>
            </a:solidFill>
          </a:endParaRPr>
        </a:p>
      </dsp:txBody>
      <dsp:txXfrm>
        <a:off x="41279" y="288147"/>
        <a:ext cx="8604386" cy="763044"/>
      </dsp:txXfrm>
    </dsp:sp>
    <dsp:sp modelId="{0B6D9F43-C50F-C348-AE67-0184EA6E5094}">
      <dsp:nvSpPr>
        <dsp:cNvPr id="0" name=""/>
        <dsp:cNvSpPr/>
      </dsp:nvSpPr>
      <dsp:spPr>
        <a:xfrm>
          <a:off x="0" y="1145983"/>
          <a:ext cx="8686944" cy="845602"/>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rPr>
            <a:t>Employee health and safety is a result of their own actions and those of co-workers.</a:t>
          </a:r>
          <a:endParaRPr lang="en-US" sz="2200" kern="1200" dirty="0">
            <a:solidFill>
              <a:schemeClr val="tx1"/>
            </a:solidFill>
          </a:endParaRPr>
        </a:p>
      </dsp:txBody>
      <dsp:txXfrm>
        <a:off x="41279" y="1187262"/>
        <a:ext cx="8604386" cy="763044"/>
      </dsp:txXfrm>
    </dsp:sp>
    <dsp:sp modelId="{638637B1-6CDC-6F49-A845-5F45044275C4}">
      <dsp:nvSpPr>
        <dsp:cNvPr id="0" name=""/>
        <dsp:cNvSpPr/>
      </dsp:nvSpPr>
      <dsp:spPr>
        <a:xfrm>
          <a:off x="0" y="2045097"/>
          <a:ext cx="8686944" cy="845602"/>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rPr>
            <a:t>Ensure that everyone is properly trained: managers, supervisors, all full and part time and temporary workers.</a:t>
          </a:r>
          <a:endParaRPr lang="en-US" sz="2200" kern="1200" dirty="0">
            <a:solidFill>
              <a:schemeClr val="tx1"/>
            </a:solidFill>
          </a:endParaRPr>
        </a:p>
      </dsp:txBody>
      <dsp:txXfrm>
        <a:off x="41279" y="2086376"/>
        <a:ext cx="8604386" cy="763044"/>
      </dsp:txXfrm>
    </dsp:sp>
    <dsp:sp modelId="{EEA15099-5521-6F43-A81A-61C1166C9B8E}">
      <dsp:nvSpPr>
        <dsp:cNvPr id="0" name=""/>
        <dsp:cNvSpPr/>
      </dsp:nvSpPr>
      <dsp:spPr>
        <a:xfrm>
          <a:off x="0" y="2970959"/>
          <a:ext cx="8686944" cy="845602"/>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rPr>
            <a:t>Make sure no one does any job that appears unsafe.</a:t>
          </a:r>
          <a:endParaRPr lang="en-US" sz="2200" kern="1200" dirty="0">
            <a:solidFill>
              <a:schemeClr val="tx1"/>
            </a:solidFill>
          </a:endParaRPr>
        </a:p>
      </dsp:txBody>
      <dsp:txXfrm>
        <a:off x="41279" y="3012238"/>
        <a:ext cx="8604386" cy="76304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CC195A-18BC-964A-A74A-B8007B6635A9}">
      <dsp:nvSpPr>
        <dsp:cNvPr id="0" name=""/>
        <dsp:cNvSpPr/>
      </dsp:nvSpPr>
      <dsp:spPr>
        <a:xfrm>
          <a:off x="0" y="0"/>
          <a:ext cx="7436145" cy="1006995"/>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a:solidFill>
                <a:schemeClr val="tx1"/>
              </a:solidFill>
            </a:rPr>
            <a:t>Emergency preparedness drills for workers.</a:t>
          </a:r>
          <a:endParaRPr lang="en-US" sz="2200" kern="1200">
            <a:solidFill>
              <a:schemeClr val="tx1"/>
            </a:solidFill>
          </a:endParaRPr>
        </a:p>
      </dsp:txBody>
      <dsp:txXfrm>
        <a:off x="29494" y="29494"/>
        <a:ext cx="6349518" cy="948007"/>
      </dsp:txXfrm>
    </dsp:sp>
    <dsp:sp modelId="{929A588B-21ED-5742-BA6E-F237802352BB}">
      <dsp:nvSpPr>
        <dsp:cNvPr id="0" name=""/>
        <dsp:cNvSpPr/>
      </dsp:nvSpPr>
      <dsp:spPr>
        <a:xfrm>
          <a:off x="656130" y="1174828"/>
          <a:ext cx="7436145" cy="1006995"/>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rPr>
            <a:t>Ensure proper job skills and awareness of the hazards when employees learn new operations.</a:t>
          </a:r>
          <a:endParaRPr lang="en-US" sz="2200" kern="1200" dirty="0">
            <a:solidFill>
              <a:schemeClr val="tx1"/>
            </a:solidFill>
          </a:endParaRPr>
        </a:p>
      </dsp:txBody>
      <dsp:txXfrm>
        <a:off x="685624" y="1204322"/>
        <a:ext cx="6066480" cy="948007"/>
      </dsp:txXfrm>
    </dsp:sp>
    <dsp:sp modelId="{05B682DC-1D28-2940-B2A5-E512802215A5}">
      <dsp:nvSpPr>
        <dsp:cNvPr id="0" name=""/>
        <dsp:cNvSpPr/>
      </dsp:nvSpPr>
      <dsp:spPr>
        <a:xfrm>
          <a:off x="1312261" y="2349656"/>
          <a:ext cx="7436145" cy="1006995"/>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rPr>
            <a:t>Recognize hazards and understand responsibilities. </a:t>
          </a:r>
          <a:endParaRPr lang="en-US" sz="2200" kern="1200" dirty="0">
            <a:solidFill>
              <a:schemeClr val="tx1"/>
            </a:solidFill>
          </a:endParaRPr>
        </a:p>
      </dsp:txBody>
      <dsp:txXfrm>
        <a:off x="1341755" y="2379150"/>
        <a:ext cx="6066480" cy="948007"/>
      </dsp:txXfrm>
    </dsp:sp>
    <dsp:sp modelId="{B468F1C5-9111-A744-8D01-580A435984A1}">
      <dsp:nvSpPr>
        <dsp:cNvPr id="0" name=""/>
        <dsp:cNvSpPr/>
      </dsp:nvSpPr>
      <dsp:spPr>
        <a:xfrm>
          <a:off x="6781598" y="763638"/>
          <a:ext cx="654547" cy="654547"/>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endParaRPr lang="en-US" sz="3100" kern="1200">
            <a:solidFill>
              <a:schemeClr val="tx1"/>
            </a:solidFill>
          </a:endParaRPr>
        </a:p>
      </dsp:txBody>
      <dsp:txXfrm>
        <a:off x="6928871" y="763638"/>
        <a:ext cx="360001" cy="492547"/>
      </dsp:txXfrm>
    </dsp:sp>
    <dsp:sp modelId="{AC86C2D2-2DBF-1846-8095-8BD19C6875AE}">
      <dsp:nvSpPr>
        <dsp:cNvPr id="0" name=""/>
        <dsp:cNvSpPr/>
      </dsp:nvSpPr>
      <dsp:spPr>
        <a:xfrm>
          <a:off x="7437729" y="1931753"/>
          <a:ext cx="654547" cy="654547"/>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lvl="0" algn="ctr" defTabSz="1377950">
            <a:lnSpc>
              <a:spcPct val="90000"/>
            </a:lnSpc>
            <a:spcBef>
              <a:spcPct val="0"/>
            </a:spcBef>
            <a:spcAft>
              <a:spcPct val="35000"/>
            </a:spcAft>
          </a:pPr>
          <a:endParaRPr lang="en-US" sz="3100" kern="1200">
            <a:solidFill>
              <a:schemeClr val="tx1"/>
            </a:solidFill>
          </a:endParaRPr>
        </a:p>
      </dsp:txBody>
      <dsp:txXfrm>
        <a:off x="7585002" y="1931753"/>
        <a:ext cx="360001" cy="49254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Shape 107"/>
          <p:cNvSpPr>
            <a:spLocks noGrp="1" noRot="1" noChangeAspect="1" noChangeArrowheads="1"/>
          </p:cNvSpPr>
          <p:nvPr>
            <p:ph type="sldImg"/>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1" name="Shape 108"/>
          <p:cNvSpPr>
            <a:spLocks noGrp="1" noChangeArrowheads="1"/>
          </p:cNvSpPr>
          <p:nvPr>
            <p:ph type="body" sz="quarter" idx="1"/>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smtClean="0">
              <a:sym typeface="Calibri" panose="020F0502020204030204" pitchFamily="34"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1pPr>
    <a:lvl2pPr marL="742950" indent="-28575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2pPr>
    <a:lvl3pPr marL="11430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3pPr>
    <a:lvl4pPr marL="16002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4pPr>
    <a:lvl5pPr marL="20574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p:sp>
      <p:sp>
        <p:nvSpPr>
          <p:cNvPr id="4099" name="Notes Placeholder 2"/>
          <p:cNvSpPr>
            <a:spLocks noGrp="1"/>
          </p:cNvSpPr>
          <p:nvPr>
            <p:ph type="body" idx="1"/>
          </p:nvPr>
        </p:nvSpPr>
        <p:spPr/>
        <p:txBody>
          <a:bodyPr/>
          <a:lstStyle/>
          <a:p>
            <a:endParaRPr lang="en-US" alt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ChangeArrowheads="1" noTextEdit="1"/>
          </p:cNvSpPr>
          <p:nvPr>
            <p:ph type="sldImg"/>
          </p:nvPr>
        </p:nvSpPr>
        <p:spPr/>
      </p:sp>
      <p:sp>
        <p:nvSpPr>
          <p:cNvPr id="22531" name="Notes Placeholder 2"/>
          <p:cNvSpPr>
            <a:spLocks noGrp="1" noChangeArrowheads="1"/>
          </p:cNvSpPr>
          <p:nvPr>
            <p:ph type="body" idx="1"/>
          </p:nvPr>
        </p:nvSpPr>
        <p:spPr/>
        <p:txBody>
          <a:bodyPr/>
          <a:lstStyle/>
          <a:p>
            <a:pPr marL="0" lvl="1" indent="0" eaLnBrk="1" hangingPunct="1">
              <a:spcBef>
                <a:spcPct val="0"/>
              </a:spcBef>
            </a:pPr>
            <a:r>
              <a:rPr lang="en-US" altLang="en-US" smtClean="0">
                <a:solidFill>
                  <a:srgbClr val="000000"/>
                </a:solidFill>
              </a:rPr>
              <a:t>Safety Goals must be communicated: They must be Realistic and reflect the Safety Culture of your organization.</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ChangeArrowheads="1" noTextEdit="1"/>
          </p:cNvSpPr>
          <p:nvPr>
            <p:ph type="sldImg"/>
          </p:nvPr>
        </p:nvSpPr>
        <p:spPr/>
      </p:sp>
      <p:sp>
        <p:nvSpPr>
          <p:cNvPr id="24579"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How can you effectively communicate safety, in words and actions, to ensure your staff understands the significance?</a:t>
            </a:r>
          </a:p>
          <a:p>
            <a:pPr eaLnBrk="1" hangingPunct="1">
              <a:spcBef>
                <a:spcPct val="0"/>
              </a:spcBef>
            </a:pPr>
            <a:endParaRPr lang="en-US" altLang="en-US" i="1" smtClean="0">
              <a:solidFill>
                <a:srgbClr val="000000"/>
              </a:solidFill>
            </a:endParaRPr>
          </a:p>
          <a:p>
            <a:pPr eaLnBrk="1" hangingPunct="1">
              <a:spcBef>
                <a:spcPct val="0"/>
              </a:spcBef>
            </a:pPr>
            <a:r>
              <a:rPr lang="en-US" altLang="en-US" i="1" smtClean="0">
                <a:solidFill>
                  <a:srgbClr val="000000"/>
                </a:solidFill>
              </a:rPr>
              <a:t>[SPEAKER NOTE] Play devil’s advocate. What are some ways that company’s may be communicating the opposite? I.e. “This job is late</a:t>
            </a:r>
            <a:r>
              <a:rPr lang="mr-IN" altLang="en-US" i="1" smtClean="0">
                <a:solidFill>
                  <a:srgbClr val="000000"/>
                </a:solidFill>
              </a:rPr>
              <a:t>…</a:t>
            </a:r>
            <a:r>
              <a:rPr lang="en-US" altLang="en-US" i="1" smtClean="0">
                <a:solidFill>
                  <a:srgbClr val="000000"/>
                </a:solidFill>
              </a:rPr>
              <a:t>.hurry!” is not promoting safety.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ChangeArrowheads="1" noTextEdit="1"/>
          </p:cNvSpPr>
          <p:nvPr>
            <p:ph type="sldImg"/>
          </p:nvPr>
        </p:nvSpPr>
        <p:spPr/>
      </p:sp>
      <p:sp>
        <p:nvSpPr>
          <p:cNvPr id="26627"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Employees should be encouraged to participate in setting safety standards and practices to ensure that they are engaged in workplace safety.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p:sp>
      <p:sp>
        <p:nvSpPr>
          <p:cNvPr id="2867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p:sp>
      <p:sp>
        <p:nvSpPr>
          <p:cNvPr id="3072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ChangeArrowheads="1" noTextEdit="1"/>
          </p:cNvSpPr>
          <p:nvPr>
            <p:ph type="sldImg"/>
          </p:nvPr>
        </p:nvSpPr>
        <p:spPr/>
      </p:sp>
      <p:sp>
        <p:nvSpPr>
          <p:cNvPr id="32771"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Picture this scenario: as Safety Coordinator you work with management to implement a new safety program to improve safety performance. You let all employees know past incident rates and set goals. You then post the goals on the company’s safety bulletin board.</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ChangeArrowheads="1" noTextEdit="1"/>
          </p:cNvSpPr>
          <p:nvPr>
            <p:ph type="sldImg"/>
          </p:nvPr>
        </p:nvSpPr>
        <p:spPr/>
      </p:sp>
      <p:sp>
        <p:nvSpPr>
          <p:cNvPr id="3" name="Notes Placeholder 2">
            <a:extLst/>
          </p:cNvPr>
          <p:cNvSpPr>
            <a:spLocks noGrp="1"/>
          </p:cNvSpPr>
          <p:nvPr>
            <p:ph type="body" idx="1"/>
          </p:nvPr>
        </p:nvSpPr>
        <p:spPr/>
        <p:txBody>
          <a:bodyPr/>
          <a:lstStyle/>
          <a:p>
            <a:pPr eaLnBrk="1" fontAlgn="auto" hangingPunct="1">
              <a:spcBef>
                <a:spcPts val="0"/>
              </a:spcBef>
              <a:spcAft>
                <a:spcPts val="0"/>
              </a:spcAft>
              <a:defRPr/>
            </a:pPr>
            <a:r>
              <a:rPr lang="en-US" dirty="0">
                <a:solidFill>
                  <a:sysClr val="windowText" lastClr="000000"/>
                </a:solidFill>
                <a:sym typeface="Calibri"/>
              </a:rPr>
              <a:t>[SPEAKER NOTE] Discuss the below, one question at a time.</a:t>
            </a:r>
          </a:p>
          <a:p>
            <a:pPr eaLnBrk="1" fontAlgn="auto" hangingPunct="1">
              <a:spcBef>
                <a:spcPts val="0"/>
              </a:spcBef>
              <a:spcAft>
                <a:spcPts val="0"/>
              </a:spcAft>
              <a:defRPr/>
            </a:pPr>
            <a:endParaRPr lang="en-US" dirty="0">
              <a:solidFill>
                <a:sysClr val="windowText" lastClr="000000"/>
              </a:solidFill>
              <a:sym typeface="Calibri"/>
            </a:endParaRPr>
          </a:p>
          <a:p>
            <a:pPr marL="228600" indent="-228600" eaLnBrk="1" fontAlgn="auto" hangingPunct="1">
              <a:spcBef>
                <a:spcPts val="0"/>
              </a:spcBef>
              <a:spcAft>
                <a:spcPts val="0"/>
              </a:spcAft>
              <a:buFont typeface="+mj-lt"/>
              <a:buAutoNum type="arabicPeriod"/>
              <a:defRPr/>
            </a:pPr>
            <a:r>
              <a:rPr lang="en-US" dirty="0">
                <a:solidFill>
                  <a:sysClr val="windowText" lastClr="000000"/>
                </a:solidFill>
                <a:sym typeface="Calibri"/>
              </a:rPr>
              <a:t>Do you feel as though this is an acceptable goal?</a:t>
            </a:r>
          </a:p>
          <a:p>
            <a:pPr marL="228600" indent="-228600" eaLnBrk="1" fontAlgn="auto" hangingPunct="1">
              <a:spcBef>
                <a:spcPts val="0"/>
              </a:spcBef>
              <a:spcAft>
                <a:spcPts val="0"/>
              </a:spcAft>
              <a:buFont typeface="+mj-lt"/>
              <a:buAutoNum type="arabicPeriod"/>
              <a:defRPr/>
            </a:pPr>
            <a:r>
              <a:rPr lang="en-US" dirty="0">
                <a:solidFill>
                  <a:sysClr val="windowText" lastClr="000000"/>
                </a:solidFill>
                <a:sym typeface="Calibri"/>
              </a:rPr>
              <a:t>You’re communicating that you expect 50% less lost work days; is this what you want to communicate? </a:t>
            </a:r>
          </a:p>
          <a:p>
            <a:pPr marL="228600" indent="-228600" eaLnBrk="1" fontAlgn="auto" hangingPunct="1">
              <a:spcBef>
                <a:spcPts val="0"/>
              </a:spcBef>
              <a:spcAft>
                <a:spcPts val="0"/>
              </a:spcAft>
              <a:buFont typeface="+mj-lt"/>
              <a:buAutoNum type="arabicPeriod"/>
              <a:defRPr/>
            </a:pPr>
            <a:r>
              <a:rPr lang="en-US" dirty="0">
                <a:solidFill>
                  <a:sysClr val="windowText" lastClr="000000"/>
                </a:solidFill>
                <a:sym typeface="Calibri"/>
              </a:rPr>
              <a:t>Although it’s an impressive decrease, if the goal is zero incidents, that’s what should be communicated: Employees and leadership team should agree that the vision is zero lost-time incidents. </a:t>
            </a:r>
          </a:p>
          <a:p>
            <a:pPr eaLnBrk="1" fontAlgn="auto" hangingPunct="1">
              <a:spcBef>
                <a:spcPts val="0"/>
              </a:spcBef>
              <a:spcAft>
                <a:spcPts val="0"/>
              </a:spcAft>
              <a:defRPr/>
            </a:pPr>
            <a:endParaRPr lang="en-US" dirty="0">
              <a:solidFill>
                <a:sysClr val="windowText" lastClr="000000"/>
              </a:solidFill>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ChangeArrowheads="1" noTextEdit="1"/>
          </p:cNvSpPr>
          <p:nvPr>
            <p:ph type="sldImg"/>
          </p:nvPr>
        </p:nvSpPr>
        <p:spPr/>
      </p:sp>
      <p:sp>
        <p:nvSpPr>
          <p:cNvPr id="36867"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The benefits of a Minimal Incident Safety Policy includes</a:t>
            </a:r>
            <a:r>
              <a:rPr lang="mr-IN" altLang="en-US" smtClean="0">
                <a:solidFill>
                  <a:srgbClr val="000000"/>
                </a:solidFill>
              </a:rPr>
              <a:t>…</a:t>
            </a:r>
            <a:endParaRPr lang="en-US" altLang="en-US" smtClean="0">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p:sp>
      <p:sp>
        <p:nvSpPr>
          <p:cNvPr id="3891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ChangeArrowheads="1" noTextEdit="1"/>
          </p:cNvSpPr>
          <p:nvPr>
            <p:ph type="sldImg"/>
          </p:nvPr>
        </p:nvSpPr>
        <p:spPr/>
      </p:sp>
      <p:sp>
        <p:nvSpPr>
          <p:cNvPr id="3" name="Notes Placeholder 2">
            <a:extLst/>
          </p:cNvPr>
          <p:cNvSpPr>
            <a:spLocks noGrp="1"/>
          </p:cNvSpPr>
          <p:nvPr>
            <p:ph type="body" idx="1"/>
          </p:nvPr>
        </p:nvSpPr>
        <p:spPr/>
        <p:txBody>
          <a:bodyPr/>
          <a:lstStyle/>
          <a:p>
            <a:pPr eaLnBrk="1" fontAlgn="auto" hangingPunct="1">
              <a:spcBef>
                <a:spcPts val="0"/>
              </a:spcBef>
              <a:spcAft>
                <a:spcPts val="0"/>
              </a:spcAft>
              <a:defRPr/>
            </a:pPr>
            <a:r>
              <a:rPr lang="en-US" dirty="0">
                <a:solidFill>
                  <a:sysClr val="windowText" lastClr="000000"/>
                </a:solidFill>
                <a:sym typeface="Calibri"/>
              </a:rPr>
              <a:t>[SAFETY] See handout on page 5 of your Workbook.</a:t>
            </a:r>
          </a:p>
          <a:p>
            <a:pPr eaLnBrk="1" fontAlgn="auto" hangingPunct="1">
              <a:spcBef>
                <a:spcPts val="0"/>
              </a:spcBef>
              <a:spcAft>
                <a:spcPts val="0"/>
              </a:spcAft>
              <a:defRPr/>
            </a:pPr>
            <a:endParaRPr lang="en-US" dirty="0">
              <a:solidFill>
                <a:sysClr val="windowText" lastClr="000000"/>
              </a:solidFill>
              <a:sym typeface="Calibri"/>
            </a:endParaRPr>
          </a:p>
          <a:p>
            <a:pPr eaLnBrk="1" fontAlgn="auto" hangingPunct="1">
              <a:spcBef>
                <a:spcPts val="0"/>
              </a:spcBef>
              <a:spcAft>
                <a:spcPts val="0"/>
              </a:spcAft>
              <a:defRPr/>
            </a:pPr>
            <a:r>
              <a:rPr lang="en-US" dirty="0">
                <a:solidFill>
                  <a:sysClr val="windowText" lastClr="000000"/>
                </a:solidFill>
                <a:sym typeface="Calibri"/>
              </a:rPr>
              <a:t>[MANAGER] See handout on page 5 of your Workbook.</a:t>
            </a:r>
          </a:p>
          <a:p>
            <a:pPr eaLnBrk="1" fontAlgn="auto" hangingPunct="1">
              <a:spcBef>
                <a:spcPts val="0"/>
              </a:spcBef>
              <a:spcAft>
                <a:spcPts val="0"/>
              </a:spcAft>
              <a:defRPr/>
            </a:pPr>
            <a:endParaRPr lang="en-US" dirty="0">
              <a:solidFill>
                <a:sysClr val="windowText" lastClr="000000"/>
              </a:solidFill>
              <a:sym typeface="Calibri"/>
            </a:endParaRPr>
          </a:p>
          <a:p>
            <a:pPr marL="228600" indent="-228600" eaLnBrk="1" fontAlgn="auto" hangingPunct="1">
              <a:spcBef>
                <a:spcPts val="0"/>
              </a:spcBef>
              <a:spcAft>
                <a:spcPts val="0"/>
              </a:spcAft>
              <a:buFontTx/>
              <a:buAutoNum type="arabicPeriod"/>
              <a:defRPr/>
            </a:pPr>
            <a:r>
              <a:rPr lang="en-US" dirty="0">
                <a:solidFill>
                  <a:sysClr val="windowText" lastClr="000000"/>
                </a:solidFill>
                <a:sym typeface="Calibri"/>
              </a:rPr>
              <a:t>Define the need for change: must come from management. Management must communicate and demonstrate expectations and how employees will benefit from the change in safety culture</a:t>
            </a:r>
          </a:p>
          <a:p>
            <a:pPr marL="228600" indent="-228600" eaLnBrk="1" fontAlgn="auto" hangingPunct="1">
              <a:spcBef>
                <a:spcPts val="0"/>
              </a:spcBef>
              <a:spcAft>
                <a:spcPts val="0"/>
              </a:spcAft>
              <a:buFontTx/>
              <a:buAutoNum type="arabicPeriod"/>
              <a:defRPr/>
            </a:pPr>
            <a:r>
              <a:rPr lang="en-US" dirty="0">
                <a:solidFill>
                  <a:sysClr val="windowText" lastClr="000000"/>
                </a:solidFill>
                <a:sym typeface="Calibri"/>
              </a:rPr>
              <a:t>Commit to the desired result: Management must provide guidance to achieve goals and target objectives to work towards the vision of zero incidents. Demonstrated commitment must be evident from all levels of management. Too often, management voices its commitment, yet it does not know how to visibly demonstrate that commitment to employees.</a:t>
            </a:r>
          </a:p>
          <a:p>
            <a:pPr marL="228600" indent="-228600" eaLnBrk="1" fontAlgn="auto" hangingPunct="1">
              <a:spcBef>
                <a:spcPts val="0"/>
              </a:spcBef>
              <a:spcAft>
                <a:spcPts val="0"/>
              </a:spcAft>
              <a:buFontTx/>
              <a:buAutoNum type="arabicPeriod"/>
              <a:defRPr/>
            </a:pPr>
            <a:r>
              <a:rPr lang="en-US" dirty="0">
                <a:solidFill>
                  <a:sysClr val="windowText" lastClr="000000"/>
                </a:solidFill>
                <a:sym typeface="Calibri"/>
              </a:rPr>
              <a:t>Assess current safety culture: Actively solicit employee input and, in return, provide feedback to employees. Examine technical and human factors, and identify and remove barriers that prevent desired performance. Evaluate environmental, organizational, and cultural influences.</a:t>
            </a:r>
          </a:p>
          <a:p>
            <a:pPr eaLnBrk="1" fontAlgn="auto" hangingPunct="1">
              <a:spcBef>
                <a:spcPts val="0"/>
              </a:spcBef>
              <a:spcAft>
                <a:spcPts val="0"/>
              </a:spcAft>
              <a:defRPr/>
            </a:pPr>
            <a:r>
              <a:rPr lang="en-US" dirty="0">
                <a:solidFill>
                  <a:sysClr val="windowText" lastClr="000000"/>
                </a:solidFill>
                <a:sym typeface="Calibri"/>
              </a:rPr>
              <a:t> </a:t>
            </a:r>
          </a:p>
          <a:p>
            <a:pPr marL="228600" indent="-228600" eaLnBrk="1" fontAlgn="auto" hangingPunct="1">
              <a:spcBef>
                <a:spcPts val="0"/>
              </a:spcBef>
              <a:spcAft>
                <a:spcPts val="0"/>
              </a:spcAft>
              <a:buFontTx/>
              <a:buAutoNum type="arabicPeriod"/>
              <a:defRPr/>
            </a:pPr>
            <a:endParaRPr lang="en-US" dirty="0">
              <a:solidFill>
                <a:sysClr val="windowText" lastClr="000000"/>
              </a:solidFill>
              <a:sym typeface="Calibri"/>
            </a:endParaRPr>
          </a:p>
          <a:p>
            <a:pPr eaLnBrk="1" fontAlgn="auto" hangingPunct="1">
              <a:spcBef>
                <a:spcPts val="0"/>
              </a:spcBef>
              <a:spcAft>
                <a:spcPts val="0"/>
              </a:spcAft>
              <a:defRPr/>
            </a:pPr>
            <a:r>
              <a:rPr lang="en-US" dirty="0">
                <a:solidFill>
                  <a:sysClr val="windowText" lastClr="000000"/>
                </a:solidFill>
                <a:sym typeface="Calibri"/>
              </a:rPr>
              <a:t> </a:t>
            </a:r>
          </a:p>
          <a:p>
            <a:pPr marL="228600" indent="-228600" eaLnBrk="1" fontAlgn="auto" hangingPunct="1">
              <a:spcBef>
                <a:spcPts val="0"/>
              </a:spcBef>
              <a:spcAft>
                <a:spcPts val="0"/>
              </a:spcAft>
              <a:buFontTx/>
              <a:buAutoNum type="arabicPeriod"/>
              <a:defRPr/>
            </a:pPr>
            <a:endParaRPr lang="en-US" dirty="0">
              <a:solidFill>
                <a:sysClr val="windowText" lastClr="000000"/>
              </a:solidFill>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p:sp>
      <p:sp>
        <p:nvSpPr>
          <p:cNvPr id="614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ChangeArrowheads="1" noTextEdit="1"/>
          </p:cNvSpPr>
          <p:nvPr>
            <p:ph type="sldImg"/>
          </p:nvPr>
        </p:nvSpPr>
        <p:spPr/>
      </p:sp>
      <p:sp>
        <p:nvSpPr>
          <p:cNvPr id="3" name="Notes Placeholder 2">
            <a:extLst/>
          </p:cNvPr>
          <p:cNvSpPr>
            <a:spLocks noGrp="1"/>
          </p:cNvSpPr>
          <p:nvPr>
            <p:ph type="body" idx="1"/>
          </p:nvPr>
        </p:nvSpPr>
        <p:spPr/>
        <p:txBody>
          <a:bodyPr/>
          <a:lstStyle/>
          <a:p>
            <a:pPr eaLnBrk="1" fontAlgn="auto" hangingPunct="1">
              <a:spcBef>
                <a:spcPts val="0"/>
              </a:spcBef>
              <a:spcAft>
                <a:spcPts val="0"/>
              </a:spcAft>
              <a:defRPr/>
            </a:pPr>
            <a:r>
              <a:rPr lang="en-US" dirty="0">
                <a:solidFill>
                  <a:sysClr val="windowText" lastClr="000000"/>
                </a:solidFill>
                <a:sym typeface="Calibri"/>
              </a:rPr>
              <a:t>[SAFETY] See handout on page 5 of your Workbook.</a:t>
            </a:r>
          </a:p>
          <a:p>
            <a:pPr eaLnBrk="1" fontAlgn="auto" hangingPunct="1">
              <a:spcBef>
                <a:spcPts val="0"/>
              </a:spcBef>
              <a:spcAft>
                <a:spcPts val="0"/>
              </a:spcAft>
              <a:defRPr/>
            </a:pPr>
            <a:endParaRPr lang="en-US" dirty="0">
              <a:solidFill>
                <a:sysClr val="windowText" lastClr="000000"/>
              </a:solidFill>
              <a:sym typeface="Calibri"/>
            </a:endParaRPr>
          </a:p>
          <a:p>
            <a:pPr eaLnBrk="1" fontAlgn="auto" hangingPunct="1">
              <a:spcBef>
                <a:spcPts val="0"/>
              </a:spcBef>
              <a:spcAft>
                <a:spcPts val="0"/>
              </a:spcAft>
              <a:defRPr/>
            </a:pPr>
            <a:r>
              <a:rPr lang="en-US" dirty="0">
                <a:solidFill>
                  <a:sysClr val="windowText" lastClr="000000"/>
                </a:solidFill>
                <a:sym typeface="Calibri"/>
              </a:rPr>
              <a:t>[MANAGER] See handout on page 5 of your Workbook.</a:t>
            </a:r>
          </a:p>
          <a:p>
            <a:pPr eaLnBrk="1" fontAlgn="auto" hangingPunct="1">
              <a:spcBef>
                <a:spcPts val="0"/>
              </a:spcBef>
              <a:spcAft>
                <a:spcPts val="0"/>
              </a:spcAft>
              <a:defRPr/>
            </a:pPr>
            <a:endParaRPr lang="en-US" dirty="0">
              <a:solidFill>
                <a:sysClr val="windowText" lastClr="000000"/>
              </a:solidFill>
              <a:sym typeface="Calibri"/>
            </a:endParaRPr>
          </a:p>
          <a:p>
            <a:pPr eaLnBrk="1" fontAlgn="auto" hangingPunct="1">
              <a:spcBef>
                <a:spcPts val="0"/>
              </a:spcBef>
              <a:spcAft>
                <a:spcPts val="0"/>
              </a:spcAft>
              <a:defRPr/>
            </a:pPr>
            <a:r>
              <a:rPr lang="en-US" dirty="0">
                <a:solidFill>
                  <a:sysClr val="windowText" lastClr="000000"/>
                </a:solidFill>
                <a:sym typeface="Calibri"/>
              </a:rPr>
              <a:t>  </a:t>
            </a:r>
          </a:p>
          <a:p>
            <a:pPr marL="228600" indent="-228600" eaLnBrk="1" fontAlgn="auto" hangingPunct="1">
              <a:spcBef>
                <a:spcPts val="0"/>
              </a:spcBef>
              <a:spcAft>
                <a:spcPts val="0"/>
              </a:spcAft>
              <a:buFont typeface="+mj-lt"/>
              <a:buAutoNum type="arabicPeriod" startAt="4"/>
              <a:defRPr/>
            </a:pPr>
            <a:r>
              <a:rPr lang="en-US" dirty="0">
                <a:solidFill>
                  <a:sysClr val="windowText" lastClr="000000"/>
                </a:solidFill>
                <a:sym typeface="Calibri"/>
              </a:rPr>
              <a:t>Strategically plan for implementation: Use staff input and pertinent data collected to define critical issues and prioritize them accordingly. Develop goals and objectives that are aligned with the overall company culture. Determine the barriers that exist and create a strategy to address them.</a:t>
            </a:r>
          </a:p>
          <a:p>
            <a:pPr marL="228600" indent="-228600" eaLnBrk="1" fontAlgn="auto" hangingPunct="1">
              <a:spcBef>
                <a:spcPts val="0"/>
              </a:spcBef>
              <a:spcAft>
                <a:spcPts val="0"/>
              </a:spcAft>
              <a:buFont typeface="+mj-lt"/>
              <a:buAutoNum type="arabicPeriod" startAt="4"/>
              <a:defRPr/>
            </a:pPr>
            <a:r>
              <a:rPr lang="en-US" dirty="0">
                <a:solidFill>
                  <a:sysClr val="windowText" lastClr="000000"/>
                </a:solidFill>
                <a:sym typeface="Calibri"/>
              </a:rPr>
              <a:t>Focus on Incident Control: The vision is zero incidents. Although there is some disagreement as to whether this is possible, the bottom line is that working toward zero will ensure fewer and fewer incidents.</a:t>
            </a:r>
          </a:p>
          <a:p>
            <a:pPr marL="228600" indent="-228600" eaLnBrk="1" fontAlgn="auto" hangingPunct="1">
              <a:spcBef>
                <a:spcPts val="0"/>
              </a:spcBef>
              <a:spcAft>
                <a:spcPts val="0"/>
              </a:spcAft>
              <a:buFont typeface="+mj-lt"/>
              <a:buAutoNum type="arabicPeriod" startAt="4"/>
              <a:defRPr/>
            </a:pPr>
            <a:r>
              <a:rPr lang="en-US" dirty="0">
                <a:solidFill>
                  <a:sysClr val="windowText" lastClr="000000"/>
                </a:solidFill>
                <a:sym typeface="Calibri"/>
              </a:rPr>
              <a:t>Implement and communicate: It is necessary for behaviors to change. Be sure that there is consistency and commitment among leadership and clearly communicated goals.</a:t>
            </a:r>
          </a:p>
          <a:p>
            <a:pPr marL="228600" indent="-228600" eaLnBrk="1" fontAlgn="auto" hangingPunct="1">
              <a:spcBef>
                <a:spcPts val="0"/>
              </a:spcBef>
              <a:spcAft>
                <a:spcPts val="0"/>
              </a:spcAft>
              <a:buFont typeface="+mj-lt"/>
              <a:buAutoNum type="arabicPeriod" startAt="4"/>
              <a:defRPr/>
            </a:pPr>
            <a:r>
              <a:rPr lang="en-US" dirty="0">
                <a:solidFill>
                  <a:sysClr val="windowText" lastClr="000000"/>
                </a:solidFill>
                <a:sym typeface="Calibri"/>
              </a:rPr>
              <a:t>Evaluate and measure results: Review progress and evaluate results on a regular basis. Are incidents increasing or decreasing? If there is an increase, the system is out of control. A decrease indicates that the system is improving and appears to be working towards long term improvement.</a:t>
            </a:r>
          </a:p>
          <a:p>
            <a:pPr eaLnBrk="1" fontAlgn="auto" hangingPunct="1">
              <a:spcBef>
                <a:spcPts val="0"/>
              </a:spcBef>
              <a:spcAft>
                <a:spcPts val="0"/>
              </a:spcAft>
              <a:defRPr/>
            </a:pPr>
            <a:r>
              <a:rPr lang="en-US" dirty="0">
                <a:solidFill>
                  <a:sysClr val="windowText" lastClr="000000"/>
                </a:solidFill>
                <a:sym typeface="Calibri"/>
              </a:rPr>
              <a:t> </a:t>
            </a:r>
          </a:p>
          <a:p>
            <a:pPr marL="228600" indent="-228600" eaLnBrk="1" fontAlgn="auto" hangingPunct="1">
              <a:spcBef>
                <a:spcPts val="0"/>
              </a:spcBef>
              <a:spcAft>
                <a:spcPts val="0"/>
              </a:spcAft>
              <a:buFont typeface="+mj-lt"/>
              <a:buAutoNum type="arabicPeriod" startAt="4"/>
              <a:defRPr/>
            </a:pPr>
            <a:endParaRPr lang="en-US" dirty="0">
              <a:solidFill>
                <a:sysClr val="windowText" lastClr="000000"/>
              </a:solidFill>
              <a:sym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ChangeArrowheads="1" noTextEdit="1"/>
          </p:cNvSpPr>
          <p:nvPr>
            <p:ph type="sldImg"/>
          </p:nvPr>
        </p:nvSpPr>
        <p:spPr/>
      </p:sp>
      <p:sp>
        <p:nvSpPr>
          <p:cNvPr id="45059"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[SAFETY] See handout on page 6 of your Workbook.</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See handout on page 6 of your Workbook.</a:t>
            </a:r>
          </a:p>
          <a:p>
            <a:pPr eaLnBrk="1" hangingPunct="1">
              <a:spcBef>
                <a:spcPct val="0"/>
              </a:spcBef>
            </a:pPr>
            <a:endParaRPr lang="en-US" altLang="en-US" smtClean="0">
              <a:solidFill>
                <a:srgbClr val="000000"/>
              </a:solidFill>
            </a:endParaRPr>
          </a:p>
          <a:p>
            <a:pPr eaLnBrk="1" hangingPunct="1">
              <a:spcBef>
                <a:spcPct val="0"/>
              </a:spcBef>
            </a:pPr>
            <a:r>
              <a:rPr lang="en-US" altLang="en-US" b="1" smtClean="0">
                <a:solidFill>
                  <a:srgbClr val="000000"/>
                </a:solidFill>
              </a:rPr>
              <a:t>Roles</a:t>
            </a:r>
            <a:endParaRPr lang="en-US" altLang="en-US" smtClean="0">
              <a:solidFill>
                <a:srgbClr val="000000"/>
              </a:solidFill>
            </a:endParaRPr>
          </a:p>
          <a:p>
            <a:pPr eaLnBrk="1" hangingPunct="1">
              <a:spcBef>
                <a:spcPct val="0"/>
              </a:spcBef>
            </a:pPr>
            <a:r>
              <a:rPr lang="en-US" altLang="en-US" smtClean="0">
                <a:solidFill>
                  <a:srgbClr val="000000"/>
                </a:solidFill>
              </a:rPr>
              <a:t>Management, the safety professional, and employees all play differing, but key, roles in developing the new safety culture.</a:t>
            </a:r>
          </a:p>
          <a:p>
            <a:pPr eaLnBrk="1" hangingPunct="1">
              <a:spcBef>
                <a:spcPct val="0"/>
              </a:spcBef>
            </a:pPr>
            <a:endParaRPr lang="en-US" altLang="en-US" b="1" smtClean="0">
              <a:solidFill>
                <a:srgbClr val="000000"/>
              </a:solidFill>
            </a:endParaRPr>
          </a:p>
          <a:p>
            <a:pPr eaLnBrk="1" hangingPunct="1">
              <a:spcBef>
                <a:spcPct val="0"/>
              </a:spcBef>
            </a:pPr>
            <a:r>
              <a:rPr lang="en-US" altLang="en-US" b="1" smtClean="0">
                <a:solidFill>
                  <a:srgbClr val="000000"/>
                </a:solidFill>
              </a:rPr>
              <a:t>Management</a:t>
            </a:r>
            <a:endParaRPr lang="en-US" altLang="en-US" b="1" i="1" smtClean="0">
              <a:solidFill>
                <a:srgbClr val="000000"/>
              </a:solidFill>
            </a:endParaRPr>
          </a:p>
          <a:p>
            <a:pPr eaLnBrk="1" hangingPunct="1">
              <a:spcBef>
                <a:spcPct val="0"/>
              </a:spcBef>
            </a:pPr>
            <a:r>
              <a:rPr lang="en-US" altLang="en-US" smtClean="0">
                <a:solidFill>
                  <a:srgbClr val="000000"/>
                </a:solidFill>
              </a:rPr>
              <a:t>Most of the time, management and employees are blamed for incidents. In reality, it is usually the management system alone that is to blame. Management must come to the realization that the organization needs to commit resources to allow safety improvements.</a:t>
            </a:r>
            <a:endParaRPr lang="en-US" altLang="en-US" i="1" smtClean="0">
              <a:solidFill>
                <a:srgbClr val="000000"/>
              </a:solidFill>
            </a:endParaRPr>
          </a:p>
          <a:p>
            <a:pPr eaLnBrk="1" hangingPunct="1">
              <a:spcBef>
                <a:spcPct val="0"/>
              </a:spcBef>
            </a:pPr>
            <a:r>
              <a:rPr lang="en-US" altLang="en-US" smtClean="0">
                <a:solidFill>
                  <a:srgbClr val="000000"/>
                </a:solidFill>
              </a:rPr>
              <a:t> </a:t>
            </a:r>
            <a:endParaRPr lang="en-US" altLang="en-US" i="1" smtClean="0">
              <a:solidFill>
                <a:srgbClr val="000000"/>
              </a:solidFill>
            </a:endParaRPr>
          </a:p>
          <a:p>
            <a:pPr eaLnBrk="1" hangingPunct="1">
              <a:spcBef>
                <a:spcPct val="0"/>
              </a:spcBef>
            </a:pPr>
            <a:r>
              <a:rPr lang="en-US" altLang="en-US" b="1" smtClean="0">
                <a:solidFill>
                  <a:srgbClr val="000000"/>
                </a:solidFill>
              </a:rPr>
              <a:t>Safety Staff</a:t>
            </a:r>
            <a:endParaRPr lang="en-US" altLang="en-US" b="1" i="1" smtClean="0">
              <a:solidFill>
                <a:srgbClr val="000000"/>
              </a:solidFill>
            </a:endParaRPr>
          </a:p>
          <a:p>
            <a:pPr eaLnBrk="1" hangingPunct="1">
              <a:spcBef>
                <a:spcPct val="0"/>
              </a:spcBef>
            </a:pPr>
            <a:r>
              <a:rPr lang="en-US" altLang="en-US" smtClean="0">
                <a:solidFill>
                  <a:srgbClr val="000000"/>
                </a:solidFill>
              </a:rPr>
              <a:t>Some companies consider the safety professional "at fault" when an incident occurs. However, the minimal incidents safety culture understands that safety professionals are the driving force but depends upon management directives. The safety professional provides the appropriate mentoring, coaching, and guidance to help management make the right decisions. But, one must remember that executive management must be the authority; top-level managers must make the final decision.</a:t>
            </a:r>
            <a:endParaRPr lang="en-US" altLang="en-US" i="1" smtClean="0">
              <a:solidFill>
                <a:srgbClr val="000000"/>
              </a:solidFill>
            </a:endParaRPr>
          </a:p>
          <a:p>
            <a:pPr eaLnBrk="1" hangingPunct="1">
              <a:spcBef>
                <a:spcPct val="0"/>
              </a:spcBef>
            </a:pPr>
            <a:r>
              <a:rPr lang="en-US" altLang="en-US" b="1" smtClean="0">
                <a:solidFill>
                  <a:srgbClr val="000000"/>
                </a:solidFill>
              </a:rPr>
              <a:t> </a:t>
            </a:r>
            <a:endParaRPr lang="en-US" altLang="en-US" b="1" i="1" smtClean="0">
              <a:solidFill>
                <a:srgbClr val="000000"/>
              </a:solidFill>
            </a:endParaRPr>
          </a:p>
          <a:p>
            <a:pPr eaLnBrk="1" hangingPunct="1">
              <a:spcBef>
                <a:spcPct val="0"/>
              </a:spcBef>
            </a:pPr>
            <a:r>
              <a:rPr lang="en-US" altLang="en-US" b="1" smtClean="0">
                <a:solidFill>
                  <a:srgbClr val="000000"/>
                </a:solidFill>
              </a:rPr>
              <a:t>Employee</a:t>
            </a:r>
            <a:endParaRPr lang="en-US" altLang="en-US" b="1" i="1" smtClean="0">
              <a:solidFill>
                <a:srgbClr val="000000"/>
              </a:solidFill>
            </a:endParaRPr>
          </a:p>
          <a:p>
            <a:pPr eaLnBrk="1" hangingPunct="1">
              <a:spcBef>
                <a:spcPct val="0"/>
              </a:spcBef>
            </a:pPr>
            <a:r>
              <a:rPr lang="en-US" altLang="en-US" smtClean="0">
                <a:solidFill>
                  <a:srgbClr val="000000"/>
                </a:solidFill>
              </a:rPr>
              <a:t>One of the keys to success is to involve employees in the safety process. Employees must understand that they must take an active role in the development and planning of the new safety culture. It is vitally important to the success of the process that employees are provided with the tools, funding, and resources to accomplish the given tasks.</a:t>
            </a:r>
            <a:endParaRPr lang="en-US" altLang="en-US" i="1" smtClean="0">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p:sp>
      <p:sp>
        <p:nvSpPr>
          <p:cNvPr id="4710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p:sp>
      <p:sp>
        <p:nvSpPr>
          <p:cNvPr id="4915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p:sp>
      <p:sp>
        <p:nvSpPr>
          <p:cNvPr id="5120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p:sp>
      <p:sp>
        <p:nvSpPr>
          <p:cNvPr id="5325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ChangeArrowheads="1" noTextEdit="1"/>
          </p:cNvSpPr>
          <p:nvPr>
            <p:ph type="sldImg"/>
          </p:nvPr>
        </p:nvSpPr>
        <p:spPr/>
      </p:sp>
      <p:sp>
        <p:nvSpPr>
          <p:cNvPr id="3" name="Notes Placeholder 2">
            <a:extLst/>
          </p:cNvPr>
          <p:cNvSpPr>
            <a:spLocks noGrp="1"/>
          </p:cNvSpPr>
          <p:nvPr>
            <p:ph type="body" idx="1"/>
          </p:nvPr>
        </p:nvSpPr>
        <p:spPr/>
        <p:txBody>
          <a:bodyPr/>
          <a:lstStyle/>
          <a:p>
            <a:pPr marL="800100" lvl="1" indent="-342900" defTabSz="457200" eaLnBrk="1" fontAlgn="auto" hangingPunct="1">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2000" b="1" dirty="0">
                <a:solidFill>
                  <a:srgbClr val="FFFFFF"/>
                </a:solidFill>
                <a:latin typeface="Arial"/>
                <a:ea typeface="Arial"/>
                <a:cs typeface="Arial"/>
                <a:sym typeface="Arial"/>
              </a:rPr>
              <a:t>Hold emergency preparedness drills for workers.  Include nature of drill and expectations for employees during the drill.</a:t>
            </a:r>
          </a:p>
          <a:p>
            <a:pPr marL="800100" lvl="1" indent="-342900" defTabSz="457200" eaLnBrk="1" fontAlgn="auto" hangingPunct="1">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2000" b="1" dirty="0">
                <a:solidFill>
                  <a:srgbClr val="FFFFFF"/>
                </a:solidFill>
                <a:latin typeface="Arial"/>
                <a:ea typeface="Arial"/>
                <a:cs typeface="Arial"/>
                <a:sym typeface="Arial"/>
              </a:rPr>
              <a:t>Pay close attention to employees learning new operations to make sure they have the proper job skills and awareness of the hazards. Expectations must be provided in the trainings.</a:t>
            </a:r>
          </a:p>
          <a:p>
            <a:pPr marL="800100" lvl="1" indent="-342900" defTabSz="457200" eaLnBrk="1" fontAlgn="auto" hangingPunct="1">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2000" b="1" dirty="0">
                <a:solidFill>
                  <a:srgbClr val="FFFFFF"/>
                </a:solidFill>
                <a:latin typeface="Arial"/>
                <a:ea typeface="Arial"/>
                <a:cs typeface="Arial"/>
                <a:sym typeface="Arial"/>
              </a:rPr>
              <a:t>Supervisors and managers must be trained to recognize hazards and understand their responsibilities. Provide them with guidelines for reporting and correcting hazards.</a:t>
            </a:r>
          </a:p>
          <a:p>
            <a:pPr lvl="1" defTabSz="457200" eaLnBrk="1" fontAlgn="auto" hangingPunct="1">
              <a:spcBef>
                <a:spcPts val="600"/>
              </a:spcBef>
              <a:spcAft>
                <a:spcPts val="0"/>
              </a:spcAft>
              <a:buSzPct val="100000"/>
              <a:buFont typeface="Arial"/>
              <a:buChar char="–"/>
              <a:defRPr sz="2500" b="1">
                <a:solidFill>
                  <a:schemeClr val="accent6">
                    <a:hueOff val="-2024602"/>
                    <a:satOff val="46824"/>
                  </a:schemeClr>
                </a:solidFill>
                <a:latin typeface="Arial"/>
                <a:ea typeface="Arial"/>
                <a:cs typeface="Arial"/>
                <a:sym typeface="Arial"/>
              </a:defRPr>
            </a:pPr>
            <a:endParaRPr lang="en-US" sz="2000" b="1" dirty="0">
              <a:solidFill>
                <a:srgbClr val="FFFFFF"/>
              </a:solidFill>
              <a:latin typeface="Arial"/>
              <a:ea typeface="Arial"/>
              <a:cs typeface="Arial"/>
              <a:sym typeface="Arial"/>
            </a:endParaRPr>
          </a:p>
          <a:p>
            <a:pPr eaLnBrk="1" fontAlgn="auto" hangingPunct="1">
              <a:spcBef>
                <a:spcPts val="0"/>
              </a:spcBef>
              <a:spcAft>
                <a:spcPts val="0"/>
              </a:spcAft>
              <a:defRPr/>
            </a:pPr>
            <a:endParaRPr lang="en-US" dirty="0">
              <a:solidFill>
                <a:sysClr val="windowText" lastClr="000000"/>
              </a:solidFill>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p:sp>
      <p:sp>
        <p:nvSpPr>
          <p:cNvPr id="5734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p:sp>
      <p:sp>
        <p:nvSpPr>
          <p:cNvPr id="5939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nvPr>
        </p:nvSpPr>
        <p:spPr/>
      </p:sp>
      <p:sp>
        <p:nvSpPr>
          <p:cNvPr id="61443"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Employees’ health and safety are affected not only by their own actions but by those of their co-workers.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ChangeArrowheads="1" noTextEdit="1"/>
          </p:cNvSpPr>
          <p:nvPr>
            <p:ph type="sldImg"/>
          </p:nvPr>
        </p:nvSpPr>
        <p:spPr/>
      </p:sp>
      <p:sp>
        <p:nvSpPr>
          <p:cNvPr id="8195"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We’ll cover Element #1 now, and the remaining Elements later in the day.</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p:sp>
      <p:sp>
        <p:nvSpPr>
          <p:cNvPr id="6349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ChangeArrowheads="1" noTextEdit="1"/>
          </p:cNvSpPr>
          <p:nvPr>
            <p:ph type="sldImg"/>
          </p:nvPr>
        </p:nvSpPr>
        <p:spPr/>
      </p:sp>
      <p:sp>
        <p:nvSpPr>
          <p:cNvPr id="65539"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Let’s finish this section with a small group activity: create a general Safety Statement for a company. Doesn’t necessarily need to be for your business; any business, real or imagined, will do. </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[SAFETY] See page 7 of your Workbook</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See page 7 of your Workbook</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p:sp>
      <p:sp>
        <p:nvSpPr>
          <p:cNvPr id="6758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Helvetica" panose="020B0604020202020204" pitchFamily="34" charset="0"/>
                <a:cs typeface="Helvetica" panose="020B0604020202020204" pitchFamily="34" charset="0"/>
              </a:defRPr>
            </a:lvl1pPr>
            <a:lvl2pPr marL="742950" indent="-285750">
              <a:defRPr>
                <a:solidFill>
                  <a:schemeClr val="tx1"/>
                </a:solidFill>
                <a:latin typeface="Helvetica" panose="020B0604020202020204" pitchFamily="34" charset="0"/>
                <a:cs typeface="Helvetica" panose="020B0604020202020204" pitchFamily="34" charset="0"/>
              </a:defRPr>
            </a:lvl2pPr>
            <a:lvl3pPr marL="1143000" indent="-228600">
              <a:defRPr>
                <a:solidFill>
                  <a:schemeClr val="tx1"/>
                </a:solidFill>
                <a:latin typeface="Helvetica" panose="020B0604020202020204" pitchFamily="34" charset="0"/>
                <a:cs typeface="Helvetica" panose="020B0604020202020204" pitchFamily="34" charset="0"/>
              </a:defRPr>
            </a:lvl3pPr>
            <a:lvl4pPr marL="1600200" indent="-228600">
              <a:defRPr>
                <a:solidFill>
                  <a:schemeClr val="tx1"/>
                </a:solidFill>
                <a:latin typeface="Helvetica" panose="020B0604020202020204" pitchFamily="34" charset="0"/>
                <a:cs typeface="Helvetica" panose="020B0604020202020204" pitchFamily="34" charset="0"/>
              </a:defRPr>
            </a:lvl4pPr>
            <a:lvl5pPr marL="2057400" indent="-228600">
              <a:defRPr>
                <a:solidFill>
                  <a:schemeClr val="tx1"/>
                </a:solidFill>
                <a:latin typeface="Helvetica" panose="020B0604020202020204" pitchFamily="34" charset="0"/>
                <a:cs typeface="Helvetica" panose="020B0604020202020204" pitchFamily="34" charset="0"/>
              </a:defRPr>
            </a:lvl5pPr>
            <a:lvl6pPr marL="25146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B73906E-6DCB-4363-A6D9-7EAAEEFA91CB}" type="slidenum">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Helvetica"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Helvetica" panose="020B0604020202020204" pitchFamily="34" charset="0"/>
            </a:endParaRPr>
          </a:p>
        </p:txBody>
      </p:sp>
    </p:spTree>
    <p:extLst>
      <p:ext uri="{BB962C8B-B14F-4D97-AF65-F5344CB8AC3E}">
        <p14:creationId xmlns:p14="http://schemas.microsoft.com/office/powerpoint/2010/main" val="2727607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p:sp>
      <p:sp>
        <p:nvSpPr>
          <p:cNvPr id="1024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ChangeArrowheads="1" noTextEdit="1"/>
          </p:cNvSpPr>
          <p:nvPr>
            <p:ph type="sldImg"/>
          </p:nvPr>
        </p:nvSpPr>
        <p:spPr/>
      </p:sp>
      <p:sp>
        <p:nvSpPr>
          <p:cNvPr id="12291"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Employee engagement starts with Management and your company’s Leadership team. That’s where we’ll begin.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p:sp>
      <p:sp>
        <p:nvSpPr>
          <p:cNvPr id="1433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p:sp>
      <p:sp>
        <p:nvSpPr>
          <p:cNvPr id="1638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ChangeArrowheads="1" noTextEdit="1"/>
          </p:cNvSpPr>
          <p:nvPr>
            <p:ph type="sldImg"/>
          </p:nvPr>
        </p:nvSpPr>
        <p:spPr/>
      </p:sp>
      <p:sp>
        <p:nvSpPr>
          <p:cNvPr id="18435" name="Notes Placeholder 2"/>
          <p:cNvSpPr>
            <a:spLocks noGrp="1" noChangeArrowheads="1"/>
          </p:cNvSpPr>
          <p:nvPr>
            <p:ph type="body" idx="1"/>
          </p:nvPr>
        </p:nvSpPr>
        <p:spPr/>
        <p:txBody>
          <a:bodyPr/>
          <a:lstStyle/>
          <a:p>
            <a:pPr marL="0" lvl="1" indent="0" eaLnBrk="1" hangingPunct="1">
              <a:spcBef>
                <a:spcPct val="0"/>
              </a:spcBef>
            </a:pPr>
            <a:r>
              <a:rPr lang="en-US" altLang="en-US" smtClean="0">
                <a:solidFill>
                  <a:srgbClr val="000000"/>
                </a:solidFill>
              </a:rPr>
              <a:t>Your safety culture requires strong commitment from the top and Safety must truly be the #1 priority.  It must become an integral part of your business and Safety must become everyone’s responsibility. In conjunction with management, clearly articulate your safety Goals &amp; Objectives.</a:t>
            </a:r>
          </a:p>
          <a:p>
            <a:pPr marL="0" lvl="1" indent="0" eaLnBrk="1" hangingPunct="1">
              <a:spcBef>
                <a:spcPct val="0"/>
              </a:spcBef>
            </a:pPr>
            <a:endParaRPr lang="en-US" altLang="en-US" smtClean="0">
              <a:solidFill>
                <a:srgbClr val="000000"/>
              </a:solidFill>
            </a:endParaRPr>
          </a:p>
          <a:p>
            <a:pPr marL="0" lvl="1" indent="0" eaLnBrk="1" hangingPunct="1">
              <a:spcBef>
                <a:spcPct val="0"/>
              </a:spcBef>
            </a:pPr>
            <a:r>
              <a:rPr lang="en-US" altLang="en-US" smtClean="0">
                <a:solidFill>
                  <a:srgbClr val="000000"/>
                </a:solidFill>
              </a:rPr>
              <a:t>What might be reasonable Goals &amp; Objectives of a small construction business?</a:t>
            </a:r>
          </a:p>
          <a:p>
            <a:pPr marL="0" lvl="1" indent="0" eaLnBrk="1" hangingPunct="1">
              <a:spcBef>
                <a:spcPct val="0"/>
              </a:spcBef>
            </a:pPr>
            <a:r>
              <a:rPr lang="en-US" altLang="en-US" i="1" smtClean="0">
                <a:solidFill>
                  <a:srgbClr val="000000"/>
                </a:solidFill>
              </a:rPr>
              <a:t>[SPEAKER NOTE] Use flipchart or whiteboard to capture ideas</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ChangeArrowheads="1" noTextEdit="1"/>
          </p:cNvSpPr>
          <p:nvPr>
            <p:ph type="sldImg"/>
          </p:nvPr>
        </p:nvSpPr>
        <p:spPr/>
      </p:sp>
      <p:sp>
        <p:nvSpPr>
          <p:cNvPr id="20483" name="Notes Placeholder 2"/>
          <p:cNvSpPr>
            <a:spLocks noGrp="1" noChangeArrowheads="1"/>
          </p:cNvSpPr>
          <p:nvPr>
            <p:ph type="body" idx="1"/>
          </p:nvPr>
        </p:nvSpPr>
        <p:spPr/>
        <p:txBody>
          <a:bodyPr/>
          <a:lstStyle/>
          <a:p>
            <a:pPr marL="0" lvl="1" indent="0" eaLnBrk="1" hangingPunct="1">
              <a:spcBef>
                <a:spcPct val="0"/>
              </a:spcBef>
            </a:pPr>
            <a:r>
              <a:rPr lang="en-US" altLang="en-US" smtClean="0">
                <a:solidFill>
                  <a:srgbClr val="000000"/>
                </a:solidFill>
              </a:rPr>
              <a:t>We must promote the goal of minimal incident performance through planning, creating a company infrastructure to manage safety, and appropriately assigning tasks.</a:t>
            </a:r>
          </a:p>
          <a:p>
            <a:pPr eaLnBrk="1" hangingPunct="1">
              <a:spcBef>
                <a:spcPct val="0"/>
              </a:spcBef>
            </a:pPr>
            <a:endParaRPr lang="en-US" alt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519062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87165296"/>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8" name="Body Level One…"/>
          <p:cNvSpPr>
            <a:spLocks noGrp="1"/>
          </p:cNvSpPr>
          <p:nvPr>
            <p:ph type="body" idx="1"/>
          </p:nvPr>
        </p:nvSpPr>
        <p:spPr>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9" name="Title Text"/>
          <p:cNvSpPr>
            <a:spLocks noGrp="1"/>
          </p:cNvSpPr>
          <p:nvPr>
            <p:ph type="title"/>
          </p:nvPr>
        </p:nvSpPr>
        <p:spPr>
          <a:xfrm>
            <a:off x="457201" y="485776"/>
            <a:ext cx="8229600" cy="790575"/>
          </a:xfrm>
          <a:prstGeom prst="rect">
            <a:avLst/>
          </a:prstGeom>
        </p:spPr>
        <p:txBody>
          <a:bodyPr/>
          <a:lstStyle>
            <a:lvl1pPr>
              <a:defRPr b="1" i="0">
                <a:solidFill>
                  <a:srgbClr val="ED7D31"/>
                </a:solidFill>
                <a:latin typeface="Arial Black" charset="0"/>
                <a:ea typeface="Arial Black" charset="0"/>
                <a:cs typeface="Arial Black" charset="0"/>
              </a:defRPr>
            </a:lvl1pPr>
          </a:lstStyle>
          <a:p>
            <a:r>
              <a:rPr lang="en-US" dirty="0"/>
              <a:t>Click to edit Master title style</a:t>
            </a:r>
            <a:endParaRPr dirty="0"/>
          </a:p>
        </p:txBody>
      </p:sp>
    </p:spTree>
    <p:extLst>
      <p:ext uri="{BB962C8B-B14F-4D97-AF65-F5344CB8AC3E}">
        <p14:creationId xmlns:p14="http://schemas.microsoft.com/office/powerpoint/2010/main" val="4022914468"/>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6" name="Title Text"/>
          <p:cNvSpPr>
            <a:spLocks noGrp="1" noChangeArrowheads="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smtClean="0">
                <a:sym typeface="Calibri Light" panose="020F0302020204030204" pitchFamily="34" charset="0"/>
              </a:rPr>
              <a:t>Title Text</a:t>
            </a:r>
          </a:p>
        </p:txBody>
      </p:sp>
      <p:sp>
        <p:nvSpPr>
          <p:cNvPr id="1027" name="Body Level One…"/>
          <p:cNvSpPr>
            <a:spLocks noGrp="1" noChangeArrowheads="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smtClean="0">
                <a:sym typeface="Calibri" panose="020F0502020204030204" pitchFamily="34" charset="0"/>
              </a:rPr>
              <a:t>Body Level One</a:t>
            </a:r>
          </a:p>
          <a:p>
            <a:pPr lvl="1"/>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4" name="Rectangle">
            <a:extLst/>
          </p:cNvPr>
          <p:cNvSpPr/>
          <p:nvPr userDrawn="1"/>
        </p:nvSpPr>
        <p:spPr>
          <a:xfrm>
            <a:off x="7315200" y="0"/>
            <a:ext cx="1828800" cy="422275"/>
          </a:xfrm>
          <a:prstGeom prst="rect">
            <a:avLst/>
          </a:prstGeom>
          <a:solidFill>
            <a:schemeClr val="accent5">
              <a:hueOff val="-11405933"/>
              <a:satOff val="40776"/>
            </a:schemeClr>
          </a:solidFill>
          <a:ln w="12700">
            <a:miter lim="400000"/>
          </a:ln>
        </p:spPr>
        <p:txBody>
          <a:bodyPr lIns="45719" rIns="45719"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endParaRPr lang="en-US" sz="1200" b="1" kern="0" spc="300" dirty="0">
              <a:solidFill>
                <a:srgbClr val="FFFFFF"/>
              </a:solidFill>
              <a:latin typeface="Arial Hebrew"/>
              <a:ea typeface="Arial Hebrew"/>
              <a:cs typeface="Arial Hebrew"/>
              <a:sym typeface="Arial Hebrew"/>
            </a:endParaRPr>
          </a:p>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200" b="1" kern="0" spc="300" dirty="0">
                <a:solidFill>
                  <a:srgbClr val="FFFFFF"/>
                </a:solidFill>
                <a:latin typeface="Arial Hebrew"/>
                <a:ea typeface="Arial Hebrew"/>
                <a:cs typeface="Arial Hebrew"/>
                <a:sym typeface="Arial Hebrew"/>
              </a:rPr>
              <a:t>CSIP</a:t>
            </a:r>
          </a:p>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endParaRPr sz="1200" b="1" kern="0" spc="300" dirty="0">
              <a:solidFill>
                <a:srgbClr val="FFFFFF"/>
              </a:solidFill>
              <a:latin typeface="Arial Hebrew"/>
              <a:ea typeface="Arial Hebrew"/>
              <a:cs typeface="Arial Hebrew"/>
              <a:sym typeface="Arial Hebrew"/>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1pPr>
      <a:lvl2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sz="2800" b="1">
          <a:solidFill>
            <a:schemeClr val="bg1"/>
          </a:solidFill>
          <a:latin typeface="Arial" charset="0"/>
          <a:ea typeface="Arial" charset="0"/>
          <a:cs typeface="Arial" charset="0"/>
          <a:sym typeface="Calibri" panose="020F0502020204030204" pitchFamily="34" charset="0"/>
        </a:defRPr>
      </a:lvl1pPr>
      <a:lvl2pPr marL="723900" indent="-266700" algn="l" rtl="0" eaLnBrk="0" fontAlgn="base" hangingPunct="0">
        <a:lnSpc>
          <a:spcPct val="90000"/>
        </a:lnSpc>
        <a:spcBef>
          <a:spcPts val="1000"/>
        </a:spcBef>
        <a:spcAft>
          <a:spcPct val="0"/>
        </a:spcAft>
        <a:buSzPct val="100000"/>
        <a:buFont typeface="Arial" panose="020B0604020202020204" pitchFamily="34" charset="0"/>
        <a:buChar char="•"/>
        <a:defRPr sz="2800" b="1">
          <a:solidFill>
            <a:schemeClr val="bg1"/>
          </a:solidFill>
          <a:latin typeface="Arial" charset="0"/>
          <a:ea typeface="Arial" charset="0"/>
          <a:cs typeface="Arial" charset="0"/>
          <a:sym typeface="Calibri" panose="020F0502020204030204" pitchFamily="34" charset="0"/>
        </a:defRPr>
      </a:lvl2pPr>
      <a:lvl3pPr marL="1233488" indent="-319088" algn="l" rtl="0" eaLnBrk="0" fontAlgn="base" hangingPunct="0">
        <a:lnSpc>
          <a:spcPct val="90000"/>
        </a:lnSpc>
        <a:spcBef>
          <a:spcPts val="1000"/>
        </a:spcBef>
        <a:spcAft>
          <a:spcPct val="0"/>
        </a:spcAft>
        <a:buSzPct val="100000"/>
        <a:buFont typeface="Arial" panose="020B0604020202020204" pitchFamily="34" charset="0"/>
        <a:buChar char="•"/>
        <a:defRPr sz="2800" b="1">
          <a:solidFill>
            <a:schemeClr val="bg1"/>
          </a:solidFill>
          <a:latin typeface="Arial" charset="0"/>
          <a:ea typeface="Arial" charset="0"/>
          <a:cs typeface="Arial" charset="0"/>
          <a:sym typeface="Calibri" panose="020F0502020204030204" pitchFamily="34" charset="0"/>
        </a:defRPr>
      </a:lvl3pPr>
      <a:lvl4pPr marL="1727200" indent="-355600" algn="l" rtl="0" eaLnBrk="0" fontAlgn="base" hangingPunct="0">
        <a:lnSpc>
          <a:spcPct val="90000"/>
        </a:lnSpc>
        <a:spcBef>
          <a:spcPts val="1000"/>
        </a:spcBef>
        <a:spcAft>
          <a:spcPct val="0"/>
        </a:spcAft>
        <a:buSzPct val="100000"/>
        <a:buFont typeface="Arial" panose="020B0604020202020204" pitchFamily="34" charset="0"/>
        <a:buChar char="•"/>
        <a:defRPr sz="2800" b="1">
          <a:solidFill>
            <a:schemeClr val="bg1"/>
          </a:solidFill>
          <a:latin typeface="Arial" charset="0"/>
          <a:ea typeface="Arial" charset="0"/>
          <a:cs typeface="Arial" charset="0"/>
          <a:sym typeface="Calibri" panose="020F0502020204030204" pitchFamily="34" charset="0"/>
        </a:defRPr>
      </a:lvl4pPr>
      <a:lvl5pPr marL="2184400" indent="-355600" algn="l" rtl="0" eaLnBrk="0" fontAlgn="base" hangingPunct="0">
        <a:lnSpc>
          <a:spcPct val="90000"/>
        </a:lnSpc>
        <a:spcBef>
          <a:spcPts val="1000"/>
        </a:spcBef>
        <a:spcAft>
          <a:spcPct val="0"/>
        </a:spcAft>
        <a:buSzPct val="100000"/>
        <a:buFont typeface="Arial" panose="020B0604020202020204" pitchFamily="34" charset="0"/>
        <a:buChar char="•"/>
        <a:defRPr sz="2800" b="1">
          <a:solidFill>
            <a:schemeClr val="bg1"/>
          </a:solidFill>
          <a:latin typeface="Arial" charset="0"/>
          <a:ea typeface="Arial" charset="0"/>
          <a:cs typeface="Arial" charset="0"/>
          <a:sym typeface="Calibri" panose="020F0502020204030204" pitchFamily="34" charset="0"/>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Text"/>
          <p:cNvSpPr>
            <a:spLocks noGrp="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smtClean="0">
                <a:sym typeface="Calibri Light" panose="020F0302020204030204" pitchFamily="34" charset="0"/>
              </a:rPr>
              <a:t>Title Text</a:t>
            </a:r>
          </a:p>
        </p:txBody>
      </p:sp>
      <p:sp>
        <p:nvSpPr>
          <p:cNvPr id="1027" name="Body Level One…"/>
          <p:cNvSpPr>
            <a:spLocks noGrp="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smtClean="0">
                <a:sym typeface="Calibri" panose="020F0502020204030204" pitchFamily="34" charset="0"/>
              </a:rPr>
              <a:t>Body Level One</a:t>
            </a:r>
          </a:p>
          <a:p>
            <a:pPr lvl="1"/>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4" name="Shape 204"/>
          <p:cNvSpPr/>
          <p:nvPr userDrawn="1"/>
        </p:nvSpPr>
        <p:spPr>
          <a:xfrm>
            <a:off x="7772400" y="0"/>
            <a:ext cx="1371600" cy="422275"/>
          </a:xfrm>
          <a:prstGeom prst="rect">
            <a:avLst/>
          </a:prstGeom>
          <a:solidFill>
            <a:srgbClr val="FF7031"/>
          </a:solidFill>
          <a:ln w="12700">
            <a:miter lim="400000"/>
          </a:ln>
        </p:spPr>
        <p:txBody>
          <a:bodyPr lIns="34289" tIns="34289" rIns="34289" bIns="34289" anchor="ctr"/>
          <a:lstStyle/>
          <a:p>
            <a:pPr algn="ctr" eaLnBrk="1" fontAlgn="auto" hangingPunct="1">
              <a:spcBef>
                <a:spcPts val="0"/>
              </a:spcBef>
              <a:spcAft>
                <a:spcPts val="0"/>
              </a:spcAft>
              <a:defRPr sz="1200" b="1" spc="300">
                <a:solidFill>
                  <a:srgbClr val="FFFFFF"/>
                </a:solidFill>
                <a:latin typeface="Arial Hebrew"/>
                <a:ea typeface="Arial Hebrew"/>
                <a:cs typeface="Arial Hebrew"/>
                <a:sym typeface="Arial Hebrew"/>
              </a:defRPr>
            </a:pPr>
            <a:r>
              <a:rPr lang="en-US" sz="900" b="1" spc="300" dirty="0">
                <a:solidFill>
                  <a:srgbClr val="FFFFFF"/>
                </a:solidFill>
                <a:latin typeface="Arial Hebrew"/>
                <a:ea typeface="Arial Hebrew"/>
                <a:cs typeface="Arial Hebrew"/>
                <a:sym typeface="Arial Hebrew"/>
              </a:rPr>
              <a:t>CSIP</a:t>
            </a:r>
            <a:endParaRPr sz="900" b="1" spc="300" dirty="0">
              <a:solidFill>
                <a:srgbClr val="FFFFFF"/>
              </a:solidFill>
              <a:latin typeface="Arial Hebrew"/>
              <a:ea typeface="Arial Hebrew"/>
              <a:cs typeface="Arial Hebrew"/>
              <a:sym typeface="Arial Hebrew"/>
            </a:endParaRPr>
          </a:p>
        </p:txBody>
      </p:sp>
    </p:spTree>
    <p:extLst>
      <p:ext uri="{BB962C8B-B14F-4D97-AF65-F5344CB8AC3E}">
        <p14:creationId xmlns:p14="http://schemas.microsoft.com/office/powerpoint/2010/main" val="3691233325"/>
      </p:ext>
    </p:extLst>
  </p:cSld>
  <p:clrMap bg1="lt1" tx1="dk1" bg2="lt2" tx2="dk2" accent1="accent1" accent2="accent2" accent3="accent3" accent4="accent4" accent5="accent5" accent6="accent6" hlink="hlink" folHlink="folHlink"/>
  <p:sldLayoutIdLst>
    <p:sldLayoutId id="2147483651" r:id="rId1"/>
    <p:sldLayoutId id="2147483652" r:id="rId2"/>
  </p:sldLayoutIdLst>
  <p:transition spd="med"/>
  <p:hf sldNum="0" hdr="0" ftr="0" dt="0"/>
  <p:txStyles>
    <p:titleStyle>
      <a:lvl1pPr algn="l" rtl="0" fontAlgn="base">
        <a:lnSpc>
          <a:spcPct val="90000"/>
        </a:lnSpc>
        <a:spcBef>
          <a:spcPct val="0"/>
        </a:spcBef>
        <a:spcAft>
          <a:spcPct val="0"/>
        </a:spcAft>
        <a:defRPr sz="3800" b="1">
          <a:solidFill>
            <a:srgbClr val="ED7D31"/>
          </a:solidFill>
          <a:latin typeface="Arial Black" charset="0"/>
          <a:ea typeface="Arial Black" charset="0"/>
          <a:cs typeface="Arial Black" charset="0"/>
          <a:sym typeface="Calibri Light" panose="020F0302020204030204" pitchFamily="34" charset="0"/>
        </a:defRPr>
      </a:lvl1pPr>
      <a:lvl2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2pPr>
      <a:lvl3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3pPr>
      <a:lvl4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4pPr>
      <a:lvl5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1pPr>
      <a:lvl2pPr marL="4572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2pPr>
      <a:lvl3pPr marL="9144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3pPr>
      <a:lvl4pPr marL="13716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4pPr>
      <a:lvl5pPr marL="18288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5pPr>
      <a:lvl6pPr marL="26416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6.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idx="4294967295"/>
          </p:nvPr>
        </p:nvSpPr>
        <p:spPr>
          <a:xfrm>
            <a:off x="0" y="1006475"/>
            <a:ext cx="8229600" cy="1508125"/>
          </a:xfrm>
        </p:spPr>
        <p:txBody>
          <a:bodyPr/>
          <a:lstStyle/>
          <a:p>
            <a:pPr eaLnBrk="1"/>
            <a:r>
              <a:rPr lang="en-US" altLang="en-US" sz="6000" smtClean="0">
                <a:solidFill>
                  <a:srgbClr val="DEE60E"/>
                </a:solidFill>
                <a:latin typeface="Arial Black" panose="020B0A04020102020204" pitchFamily="34" charset="0"/>
                <a:cs typeface="Calibri Light" panose="020F0302020204030204" pitchFamily="34" charset="0"/>
              </a:rPr>
              <a:t>Workplace Safety &amp; Employee </a:t>
            </a:r>
            <a:r>
              <a:rPr lang="en-US" altLang="en-US" smtClean="0">
                <a:latin typeface="Calibri Light" panose="020F0302020204030204" pitchFamily="34" charset="0"/>
                <a:cs typeface="Calibri Light" panose="020F0302020204030204" pitchFamily="34" charset="0"/>
              </a:rPr>
              <a:t/>
            </a:r>
            <a:br>
              <a:rPr lang="en-US" altLang="en-US" smtClean="0">
                <a:latin typeface="Calibri Light" panose="020F0302020204030204" pitchFamily="34" charset="0"/>
                <a:cs typeface="Calibri Light" panose="020F0302020204030204" pitchFamily="34" charset="0"/>
              </a:rPr>
            </a:br>
            <a:r>
              <a:rPr lang="en-US" altLang="en-US" sz="6000" smtClean="0">
                <a:solidFill>
                  <a:srgbClr val="DEE60E"/>
                </a:solidFill>
                <a:latin typeface="Arial Black" panose="020B0A04020102020204" pitchFamily="34" charset="0"/>
                <a:cs typeface="Calibri Light" panose="020F0302020204030204" pitchFamily="34" charset="0"/>
              </a:rPr>
              <a:t>Engagement</a:t>
            </a:r>
            <a:endParaRPr lang="en-US" altLang="en-US" smtClean="0">
              <a:latin typeface="Calibri Light" panose="020F0302020204030204" pitchFamily="34" charset="0"/>
              <a:cs typeface="Calibri Light" panose="020F0302020204030204" pitchFamily="34" charset="0"/>
            </a:endParaRPr>
          </a:p>
        </p:txBody>
      </p:sp>
      <p:pic>
        <p:nvPicPr>
          <p:cNvPr id="3076" name="Picture 1" title="Image">
            <a:extLst/>
          </p:cNvPr>
          <p:cNvPicPr>
            <a:picLocks noChangeAspect="1" noChangeArrowheads="1"/>
          </p:cNvPicPr>
          <p:nvPr/>
        </p:nvPicPr>
        <p:blipFill>
          <a:blip r:embed="rId3"/>
          <a:srcRect/>
          <a:stretch>
            <a:fillRect/>
          </a:stretch>
        </p:blipFill>
        <p:spPr bwMode="auto">
          <a:xfrm>
            <a:off x="0" y="3124200"/>
            <a:ext cx="9144000" cy="2636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a:xfrm>
            <a:off x="0" y="92075"/>
            <a:ext cx="8229600" cy="1508125"/>
          </a:xfrm>
        </p:spPr>
        <p:txBody>
          <a:bodyPr/>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a:t>
            </a:r>
            <a:r>
              <a:rPr lang="en-US" altLang="en-US" sz="3800" dirty="0" smtClean="0">
                <a:solidFill>
                  <a:srgbClr val="FF7031"/>
                </a:solidFill>
                <a:latin typeface="Arial Black" panose="020B0A04020102020204" pitchFamily="34" charset="0"/>
                <a:cs typeface="Calibri Light" panose="020F0302020204030204" pitchFamily="34" charset="0"/>
              </a:rPr>
              <a:t>Leadership  </a:t>
            </a:r>
            <a:r>
              <a:rPr lang="en-US" altLang="en-US" sz="3800" dirty="0" smtClean="0">
                <a:solidFill>
                  <a:srgbClr val="FF7031"/>
                </a:solidFill>
                <a:latin typeface="Arial Black" panose="020B0A04020102020204" pitchFamily="34" charset="0"/>
                <a:cs typeface="Calibri Light" panose="020F0302020204030204" pitchFamily="34" charset="0"/>
              </a:rPr>
              <a:t>Involvement</a:t>
            </a:r>
            <a:endParaRPr lang="en-US" altLang="en-US" dirty="0" smtClean="0">
              <a:latin typeface="Calibri Light" panose="020F0302020204030204" pitchFamily="34" charset="0"/>
              <a:cs typeface="Calibri Light" panose="020F0302020204030204" pitchFamily="34" charset="0"/>
            </a:endParaRPr>
          </a:p>
        </p:txBody>
      </p:sp>
      <p:sp>
        <p:nvSpPr>
          <p:cNvPr id="21507" name="Shape 215"/>
          <p:cNvSpPr>
            <a:spLocks noChangeArrowheads="1"/>
          </p:cNvSpPr>
          <p:nvPr/>
        </p:nvSpPr>
        <p:spPr bwMode="auto">
          <a:xfrm>
            <a:off x="401638" y="1852613"/>
            <a:ext cx="7262812"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lnSpc>
                <a:spcPct val="80000"/>
              </a:lnSpc>
            </a:pPr>
            <a:r>
              <a:rPr lang="en-US" altLang="en-US" sz="2500" b="1">
                <a:solidFill>
                  <a:srgbClr val="DEE60E"/>
                </a:solidFill>
                <a:latin typeface="Arial" panose="020B0604020202020204" pitchFamily="34" charset="0"/>
                <a:cs typeface="Arial" panose="020B0604020202020204" pitchFamily="34" charset="0"/>
                <a:sym typeface="Arial" panose="020B0604020202020204" pitchFamily="34" charset="0"/>
              </a:rPr>
              <a:t>Basic Principles of Good Safety Management, </a:t>
            </a:r>
            <a:r>
              <a:rPr lang="en-US" altLang="en-US" sz="2500" b="1" i="1">
                <a:solidFill>
                  <a:srgbClr val="DEE60E"/>
                </a:solidFill>
                <a:latin typeface="Arial" panose="020B0604020202020204" pitchFamily="34" charset="0"/>
                <a:cs typeface="Arial" panose="020B0604020202020204" pitchFamily="34" charset="0"/>
                <a:sym typeface="Arial" panose="020B0604020202020204" pitchFamily="34" charset="0"/>
              </a:rPr>
              <a:t>continued</a:t>
            </a:r>
          </a:p>
        </p:txBody>
      </p:sp>
      <p:sp>
        <p:nvSpPr>
          <p:cNvPr id="164" name="Circle" descr="Yellow circle" title="Graphic">
            <a:extLst/>
          </p:cNvPr>
          <p:cNvSpPr/>
          <p:nvPr/>
        </p:nvSpPr>
        <p:spPr bwMode="auto">
          <a:xfrm>
            <a:off x="558800" y="2840038"/>
            <a:ext cx="2471738" cy="2471737"/>
          </a:xfrm>
          <a:prstGeom prst="ellipse">
            <a:avLst/>
          </a:prstGeom>
          <a:solidFill>
            <a:schemeClr val="accent6">
              <a:hueOff val="-2024602"/>
              <a:satOff val="46824"/>
            </a:schemeClr>
          </a:solidFill>
          <a:ln w="12700">
            <a:miter lim="400000"/>
          </a:ln>
        </p:spPr>
        <p:txBody>
          <a:bodyPr lIns="45719" rIns="45719" anchor="ctr"/>
          <a:lstStyle/>
          <a:p>
            <a:pPr eaLnBrk="1" fontAlgn="auto">
              <a:spcBef>
                <a:spcPts val="0"/>
              </a:spcBef>
              <a:spcAft>
                <a:spcPts val="0"/>
              </a:spcAft>
              <a:defRPr/>
            </a:pPr>
            <a:endParaRPr kern="0">
              <a:latin typeface="+mj-lt"/>
              <a:ea typeface="+mj-ea"/>
              <a:cs typeface="+mj-cs"/>
              <a:sym typeface="Calibri"/>
            </a:endParaRPr>
          </a:p>
        </p:txBody>
      </p:sp>
      <p:sp>
        <p:nvSpPr>
          <p:cNvPr id="166" name="Rules &amp; Procedures">
            <a:extLst/>
          </p:cNvPr>
          <p:cNvSpPr/>
          <p:nvPr/>
        </p:nvSpPr>
        <p:spPr bwMode="auto">
          <a:xfrm>
            <a:off x="687388" y="3667125"/>
            <a:ext cx="2214562" cy="817563"/>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Rules &amp; Procedures</a:t>
            </a:r>
          </a:p>
        </p:txBody>
      </p:sp>
      <p:sp>
        <p:nvSpPr>
          <p:cNvPr id="16395" name="Circle" descr="White circle" title="Graphic">
            <a:extLst/>
          </p:cNvPr>
          <p:cNvSpPr>
            <a:spLocks noChangeArrowheads="1"/>
          </p:cNvSpPr>
          <p:nvPr/>
        </p:nvSpPr>
        <p:spPr bwMode="auto">
          <a:xfrm>
            <a:off x="3241675" y="2713038"/>
            <a:ext cx="2725738" cy="2725737"/>
          </a:xfrm>
          <a:prstGeom prst="ellipse">
            <a:avLst/>
          </a:prstGeom>
          <a:solidFill>
            <a:srgbClr val="FFFFFF"/>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p>
            <a:pPr eaLnBrk="1">
              <a:defRPr/>
            </a:pPr>
            <a:endParaRPr lang="en-US" altLang="en-US">
              <a:solidFill>
                <a:srgbClr val="FFFFFF"/>
              </a:solidFill>
              <a:cs typeface="Calibri" panose="020F0502020204030204" pitchFamily="34" charset="0"/>
            </a:endParaRPr>
          </a:p>
        </p:txBody>
      </p:sp>
      <p:sp>
        <p:nvSpPr>
          <p:cNvPr id="167" name="Audits">
            <a:extLst/>
          </p:cNvPr>
          <p:cNvSpPr/>
          <p:nvPr/>
        </p:nvSpPr>
        <p:spPr>
          <a:xfrm>
            <a:off x="3473450" y="3778250"/>
            <a:ext cx="2262188" cy="449263"/>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Audits</a:t>
            </a:r>
          </a:p>
        </p:txBody>
      </p:sp>
      <p:sp>
        <p:nvSpPr>
          <p:cNvPr id="163" name="Circle" descr="Orange circle" title="Graphic">
            <a:extLst/>
          </p:cNvPr>
          <p:cNvSpPr/>
          <p:nvPr/>
        </p:nvSpPr>
        <p:spPr bwMode="auto">
          <a:xfrm>
            <a:off x="6149975" y="2713038"/>
            <a:ext cx="2725738" cy="2725737"/>
          </a:xfrm>
          <a:prstGeom prst="ellipse">
            <a:avLst/>
          </a:prstGeom>
          <a:solidFill>
            <a:schemeClr val="accent5">
              <a:hueOff val="-11405933"/>
              <a:satOff val="40776"/>
            </a:schemeClr>
          </a:solidFill>
          <a:ln w="12700">
            <a:miter lim="400000"/>
          </a:ln>
        </p:spPr>
        <p:txBody>
          <a:bodyPr lIns="45719" rIns="45719" anchor="ctr"/>
          <a:lstStyle/>
          <a:p>
            <a:pPr eaLnBrk="1" fontAlgn="auto">
              <a:spcBef>
                <a:spcPts val="0"/>
              </a:spcBef>
              <a:spcAft>
                <a:spcPts val="0"/>
              </a:spcAft>
              <a:defRPr/>
            </a:pPr>
            <a:endParaRPr kern="0">
              <a:latin typeface="+mj-lt"/>
              <a:ea typeface="+mj-ea"/>
              <a:cs typeface="+mj-cs"/>
              <a:sym typeface="Calibri"/>
            </a:endParaRPr>
          </a:p>
        </p:txBody>
      </p:sp>
      <p:sp>
        <p:nvSpPr>
          <p:cNvPr id="168" name="Safety Communications">
            <a:extLst/>
          </p:cNvPr>
          <p:cNvSpPr/>
          <p:nvPr/>
        </p:nvSpPr>
        <p:spPr>
          <a:xfrm>
            <a:off x="6149975" y="3683000"/>
            <a:ext cx="2725738" cy="793750"/>
          </a:xfrm>
          <a:prstGeom prst="rect">
            <a:avLst/>
          </a:prstGeom>
          <a:ln w="12700">
            <a:miter lim="400000"/>
          </a:ln>
          <a:extLst>
            <a:ext uri="{C572A759-6A51-4108-AA02-DFA0A04FC94B}"/>
          </a:extLst>
        </p:spPr>
        <p:txBody>
          <a:bodyPr lIns="45719" rIns="45719">
            <a:spAutoFit/>
          </a:bodyPr>
          <a:lstStyle>
            <a:lvl1pPr algn="ctr" defTabSz="457200">
              <a:defRPr sz="24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Safety Communications</a:t>
            </a:r>
          </a:p>
        </p:txBody>
      </p:sp>
      <p:pic>
        <p:nvPicPr>
          <p:cNvPr id="16390" name="Picture 2" descr="An image of a hand writting &quot;rules&quot; with a red marker" title="Image">
            <a:extLst/>
          </p:cNvPr>
          <p:cNvPicPr>
            <a:picLocks noChangeAspect="1" noChangeArrowheads="1"/>
          </p:cNvPicPr>
          <p:nvPr/>
        </p:nvPicPr>
        <p:blipFill>
          <a:blip r:embed="rId3"/>
          <a:srcRect/>
          <a:stretch>
            <a:fillRect/>
          </a:stretch>
        </p:blipFill>
        <p:spPr bwMode="auto">
          <a:xfrm>
            <a:off x="3292475" y="4549775"/>
            <a:ext cx="3463925" cy="224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DISCUSSION</a:t>
            </a:r>
            <a:endParaRPr sz="1400" b="1" kern="0" spc="300" dirty="0">
              <a:solidFill>
                <a:srgbClr val="C00000"/>
              </a:solidFill>
              <a:latin typeface="Arial" charset="0"/>
              <a:ea typeface="Arial" charset="0"/>
              <a:cs typeface="Arial" charset="0"/>
              <a:sym typeface="Arial Hebrew"/>
            </a:endParaRPr>
          </a:p>
        </p:txBody>
      </p:sp>
      <p:sp>
        <p:nvSpPr>
          <p:cNvPr id="23555" name="Title 1"/>
          <p:cNvSpPr>
            <a:spLocks noGrp="1"/>
          </p:cNvSpPr>
          <p:nvPr>
            <p:ph type="title" idx="4294967295"/>
          </p:nvPr>
        </p:nvSpPr>
        <p:spPr>
          <a:xfrm>
            <a:off x="0" y="292100"/>
            <a:ext cx="8229600" cy="2236788"/>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Involvement</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Basic Safety Philosophy</a:t>
            </a:r>
          </a:p>
        </p:txBody>
      </p:sp>
      <p:sp>
        <p:nvSpPr>
          <p:cNvPr id="188" name="Every incident can be avoided…">
            <a:extLst/>
          </p:cNvPr>
          <p:cNvSpPr/>
          <p:nvPr/>
        </p:nvSpPr>
        <p:spPr>
          <a:xfrm>
            <a:off x="15875" y="2528888"/>
            <a:ext cx="5988050" cy="2986087"/>
          </a:xfrm>
          <a:prstGeom prst="rect">
            <a:avLst/>
          </a:prstGeom>
          <a:ln w="12700">
            <a:miter lim="400000"/>
          </a:ln>
          <a:extLst>
            <a:ext uri="{C572A759-6A51-4108-AA02-DFA0A04FC94B}"/>
          </a:extLst>
        </p:spPr>
        <p:txBody>
          <a:bodyPr lIns="45719" rIns="45719">
            <a:spAutoFit/>
          </a:bodyPr>
          <a:lstStyle/>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800" b="1" kern="0" dirty="0">
                <a:solidFill>
                  <a:schemeClr val="bg1"/>
                </a:solidFill>
                <a:latin typeface="Arial"/>
                <a:ea typeface="Arial"/>
                <a:cs typeface="Arial"/>
                <a:sym typeface="Arial"/>
              </a:rPr>
              <a:t>Every incident can be avoided</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800" b="1" kern="0" dirty="0">
                <a:solidFill>
                  <a:schemeClr val="bg1"/>
                </a:solidFill>
                <a:latin typeface="Arial"/>
                <a:ea typeface="Arial"/>
                <a:cs typeface="Arial"/>
                <a:sym typeface="Arial"/>
              </a:rPr>
              <a:t>No job is worth getting hurt</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800" b="1" kern="0" dirty="0">
                <a:solidFill>
                  <a:schemeClr val="bg1"/>
                </a:solidFill>
                <a:latin typeface="Arial"/>
                <a:ea typeface="Arial"/>
                <a:cs typeface="Arial"/>
                <a:sym typeface="Arial"/>
              </a:rPr>
              <a:t>Every job will be done safely</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800" b="1" kern="0" dirty="0">
                <a:solidFill>
                  <a:schemeClr val="bg1"/>
                </a:solidFill>
                <a:latin typeface="Arial"/>
                <a:ea typeface="Arial"/>
                <a:cs typeface="Arial"/>
                <a:sym typeface="Arial"/>
              </a:rPr>
              <a:t>Incidents can be managed</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800" b="1" kern="0" dirty="0">
                <a:solidFill>
                  <a:schemeClr val="bg1"/>
                </a:solidFill>
                <a:latin typeface="Arial"/>
                <a:ea typeface="Arial"/>
                <a:cs typeface="Arial"/>
                <a:sym typeface="Arial"/>
              </a:rPr>
              <a:t>Safety is everyone’s responsibility</a:t>
            </a:r>
          </a:p>
        </p:txBody>
      </p:sp>
      <p:pic>
        <p:nvPicPr>
          <p:cNvPr id="3" name="Picture 2" descr="An image of a yellow safety first sign" title="Yellow sign">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98921" y="2257619"/>
            <a:ext cx="2509445" cy="3264318"/>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idx="4294967295"/>
          </p:nvPr>
        </p:nvSpPr>
        <p:spPr>
          <a:xfrm>
            <a:off x="0" y="92075"/>
            <a:ext cx="8229600" cy="1508125"/>
          </a:xfrm>
        </p:spPr>
        <p:txBody>
          <a:bodyPr/>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a:t>
            </a:r>
            <a:r>
              <a:rPr lang="en-US" altLang="en-US" sz="3800" dirty="0" smtClean="0">
                <a:solidFill>
                  <a:srgbClr val="FF7031"/>
                </a:solidFill>
                <a:latin typeface="Arial Black" panose="020B0A04020102020204" pitchFamily="34" charset="0"/>
                <a:cs typeface="Calibri Light" panose="020F0302020204030204" pitchFamily="34" charset="0"/>
              </a:rPr>
              <a:t>Leadership   </a:t>
            </a:r>
            <a:r>
              <a:rPr lang="en-US" altLang="en-US" sz="3800" dirty="0" smtClean="0">
                <a:solidFill>
                  <a:srgbClr val="FF7031"/>
                </a:solidFill>
                <a:latin typeface="Arial Black" panose="020B0A04020102020204" pitchFamily="34" charset="0"/>
                <a:cs typeface="Calibri Light" panose="020F0302020204030204" pitchFamily="34" charset="0"/>
              </a:rPr>
              <a:t>Involvement</a:t>
            </a:r>
            <a:endParaRPr lang="en-US" altLang="en-US" dirty="0" smtClean="0">
              <a:latin typeface="Calibri Light" panose="020F0302020204030204" pitchFamily="34" charset="0"/>
              <a:cs typeface="Calibri Light" panose="020F0302020204030204" pitchFamily="34" charset="0"/>
            </a:endParaRPr>
          </a:p>
        </p:txBody>
      </p:sp>
      <p:sp>
        <p:nvSpPr>
          <p:cNvPr id="25603" name="Shape 215"/>
          <p:cNvSpPr>
            <a:spLocks noChangeArrowheads="1"/>
          </p:cNvSpPr>
          <p:nvPr/>
        </p:nvSpPr>
        <p:spPr bwMode="auto">
          <a:xfrm>
            <a:off x="401638" y="1736725"/>
            <a:ext cx="7262812"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lnSpc>
                <a:spcPct val="80000"/>
              </a:lnSpc>
            </a:pPr>
            <a:r>
              <a:rPr lang="en-US" altLang="en-US" sz="2500" b="1">
                <a:solidFill>
                  <a:srgbClr val="DEE60E"/>
                </a:solidFill>
                <a:latin typeface="Arial" panose="020B0604020202020204" pitchFamily="34" charset="0"/>
                <a:cs typeface="Arial" panose="020B0604020202020204" pitchFamily="34" charset="0"/>
                <a:sym typeface="Arial" panose="020B0604020202020204" pitchFamily="34" charset="0"/>
              </a:rPr>
              <a:t>Basic Safety Philosophy </a:t>
            </a:r>
          </a:p>
        </p:txBody>
      </p:sp>
      <p:sp>
        <p:nvSpPr>
          <p:cNvPr id="20484" name="Rectangle" descr="An orange rectangle" title="Shape">
            <a:extLst/>
          </p:cNvPr>
          <p:cNvSpPr>
            <a:spLocks noChangeArrowheads="1"/>
          </p:cNvSpPr>
          <p:nvPr/>
        </p:nvSpPr>
        <p:spPr bwMode="auto">
          <a:xfrm>
            <a:off x="-30163" y="2174875"/>
            <a:ext cx="4748213" cy="1703388"/>
          </a:xfrm>
          <a:prstGeom prst="rect">
            <a:avLst/>
          </a:prstGeom>
          <a:solidFill>
            <a:srgbClr val="FF7234"/>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p>
            <a:pPr eaLnBrk="1">
              <a:defRPr/>
            </a:pPr>
            <a:endParaRPr lang="en-US" altLang="en-US" sz="2000">
              <a:solidFill>
                <a:srgbClr val="FFFFFF"/>
              </a:solidFill>
              <a:cs typeface="Calibri" panose="020F0502020204030204" pitchFamily="34" charset="0"/>
            </a:endParaRPr>
          </a:p>
        </p:txBody>
      </p:sp>
      <p:sp>
        <p:nvSpPr>
          <p:cNvPr id="25605" name="Safety / Best manufacturing practices"/>
          <p:cNvSpPr>
            <a:spLocks noChangeArrowheads="1"/>
          </p:cNvSpPr>
          <p:nvPr/>
        </p:nvSpPr>
        <p:spPr bwMode="auto">
          <a:xfrm>
            <a:off x="227013" y="2540000"/>
            <a:ext cx="388143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800" b="1">
                <a:solidFill>
                  <a:schemeClr val="bg2"/>
                </a:solidFill>
                <a:latin typeface="Arial" panose="020B0604020202020204" pitchFamily="34" charset="0"/>
                <a:cs typeface="Arial" panose="020B0604020202020204" pitchFamily="34" charset="0"/>
                <a:sym typeface="Arial" panose="020B0604020202020204" pitchFamily="34" charset="0"/>
              </a:rPr>
              <a:t>Safety / Best workplace practices</a:t>
            </a:r>
          </a:p>
        </p:txBody>
      </p:sp>
      <p:sp>
        <p:nvSpPr>
          <p:cNvPr id="25606" name="Safety standards, procedures and practices must be developed."/>
          <p:cNvSpPr>
            <a:spLocks noChangeArrowheads="1"/>
          </p:cNvSpPr>
          <p:nvPr/>
        </p:nvSpPr>
        <p:spPr bwMode="auto">
          <a:xfrm>
            <a:off x="4913313" y="2054225"/>
            <a:ext cx="3879850" cy="181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800" b="1">
                <a:solidFill>
                  <a:srgbClr val="FFFFFF"/>
                </a:solidFill>
                <a:latin typeface="Arial" panose="020B0604020202020204" pitchFamily="34" charset="0"/>
                <a:cs typeface="Arial" panose="020B0604020202020204" pitchFamily="34" charset="0"/>
                <a:sym typeface="Arial" panose="020B0604020202020204" pitchFamily="34" charset="0"/>
              </a:rPr>
              <a:t>Safety standards, procedures and practices must be developed.</a:t>
            </a:r>
          </a:p>
        </p:txBody>
      </p:sp>
      <p:sp>
        <p:nvSpPr>
          <p:cNvPr id="25607" name="Training - Everyone must understand and meet the requirements."/>
          <p:cNvSpPr>
            <a:spLocks noChangeArrowheads="1"/>
          </p:cNvSpPr>
          <p:nvPr/>
        </p:nvSpPr>
        <p:spPr bwMode="auto">
          <a:xfrm>
            <a:off x="227013" y="4143375"/>
            <a:ext cx="4284662"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800" b="1">
                <a:solidFill>
                  <a:srgbClr val="FFFFFF"/>
                </a:solidFill>
                <a:latin typeface="Arial" panose="020B0604020202020204" pitchFamily="34" charset="0"/>
                <a:cs typeface="Arial" panose="020B0604020202020204" pitchFamily="34" charset="0"/>
                <a:sym typeface="Arial" panose="020B0604020202020204" pitchFamily="34" charset="0"/>
              </a:rPr>
              <a:t>Training: Everyone must understand and meet the requirements.</a:t>
            </a:r>
          </a:p>
        </p:txBody>
      </p:sp>
      <p:sp>
        <p:nvSpPr>
          <p:cNvPr id="20483" name="Rectangle" descr="An orange rectangle" title="Shape">
            <a:extLst/>
          </p:cNvPr>
          <p:cNvSpPr>
            <a:spLocks noChangeArrowheads="1"/>
          </p:cNvSpPr>
          <p:nvPr/>
        </p:nvSpPr>
        <p:spPr bwMode="auto">
          <a:xfrm>
            <a:off x="4724400" y="3884613"/>
            <a:ext cx="4446588" cy="2070100"/>
          </a:xfrm>
          <a:prstGeom prst="rect">
            <a:avLst/>
          </a:prstGeom>
          <a:solidFill>
            <a:srgbClr val="FF7234"/>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p>
            <a:pPr eaLnBrk="1">
              <a:defRPr/>
            </a:pPr>
            <a:endParaRPr lang="en-US" altLang="en-US">
              <a:solidFill>
                <a:srgbClr val="FFFFFF"/>
              </a:solidFill>
              <a:cs typeface="Calibri" panose="020F0502020204030204" pitchFamily="34" charset="0"/>
            </a:endParaRPr>
          </a:p>
        </p:txBody>
      </p:sp>
      <p:sp>
        <p:nvSpPr>
          <p:cNvPr id="25609" name="Working safety is a condition of employment."/>
          <p:cNvSpPr>
            <a:spLocks noChangeArrowheads="1"/>
          </p:cNvSpPr>
          <p:nvPr/>
        </p:nvSpPr>
        <p:spPr bwMode="auto">
          <a:xfrm>
            <a:off x="5405438" y="4203700"/>
            <a:ext cx="3179762"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800" b="1">
                <a:solidFill>
                  <a:srgbClr val="535353"/>
                </a:solidFill>
                <a:latin typeface="Arial" panose="020B0604020202020204" pitchFamily="34" charset="0"/>
                <a:cs typeface="Arial" panose="020B0604020202020204" pitchFamily="34" charset="0"/>
                <a:sym typeface="Arial" panose="020B0604020202020204" pitchFamily="34" charset="0"/>
              </a:rPr>
              <a:t>Working safety is a condition of employment.</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p:cNvSpPr>
            <a:spLocks noGrp="1"/>
          </p:cNvSpPr>
          <p:nvPr>
            <p:ph type="title" idx="4294967295"/>
          </p:nvPr>
        </p:nvSpPr>
        <p:spPr>
          <a:xfrm>
            <a:off x="0" y="266700"/>
            <a:ext cx="8229600" cy="2166938"/>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Involvement</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Minimal Incident Safety Policy</a:t>
            </a:r>
          </a:p>
        </p:txBody>
      </p:sp>
      <p:graphicFrame>
        <p:nvGraphicFramePr>
          <p:cNvPr id="2" name="Diagram 1" descr="There are two grey text boxes" title="Smart Art graphic that shows a list">
            <a:extLst/>
          </p:cNvPr>
          <p:cNvGraphicFramePr/>
          <p:nvPr/>
        </p:nvGraphicFramePr>
        <p:xfrm>
          <a:off x="584737" y="2434269"/>
          <a:ext cx="7685503" cy="34390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idx="4294967295"/>
          </p:nvPr>
        </p:nvSpPr>
        <p:spPr>
          <a:xfrm>
            <a:off x="0" y="92075"/>
            <a:ext cx="8229600" cy="1508125"/>
          </a:xfrm>
        </p:spPr>
        <p:txBody>
          <a:bodyPr/>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a:t>
            </a:r>
            <a:r>
              <a:rPr lang="en-US" altLang="en-US" sz="3800" dirty="0" smtClean="0">
                <a:solidFill>
                  <a:srgbClr val="FF7031"/>
                </a:solidFill>
                <a:latin typeface="Arial Black" panose="020B0A04020102020204" pitchFamily="34" charset="0"/>
                <a:cs typeface="Calibri Light" panose="020F0302020204030204" pitchFamily="34" charset="0"/>
              </a:rPr>
              <a:t>Involvement </a:t>
            </a:r>
            <a:endParaRPr lang="en-US" altLang="en-US" dirty="0" smtClean="0">
              <a:latin typeface="Calibri Light" panose="020F0302020204030204" pitchFamily="34" charset="0"/>
              <a:cs typeface="Calibri Light" panose="020F0302020204030204" pitchFamily="34" charset="0"/>
            </a:endParaRPr>
          </a:p>
        </p:txBody>
      </p:sp>
      <p:sp>
        <p:nvSpPr>
          <p:cNvPr id="29699" name="Shape 215"/>
          <p:cNvSpPr>
            <a:spLocks noChangeArrowheads="1"/>
          </p:cNvSpPr>
          <p:nvPr/>
        </p:nvSpPr>
        <p:spPr bwMode="auto">
          <a:xfrm>
            <a:off x="401638" y="1736725"/>
            <a:ext cx="7262812"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lnSpc>
                <a:spcPct val="80000"/>
              </a:lnSpc>
            </a:pPr>
            <a:r>
              <a:rPr lang="en-US" altLang="en-US" sz="2500" b="1">
                <a:solidFill>
                  <a:srgbClr val="DEE60E"/>
                </a:solidFill>
                <a:latin typeface="Arial" panose="020B0604020202020204" pitchFamily="34" charset="0"/>
                <a:cs typeface="Arial" panose="020B0604020202020204" pitchFamily="34" charset="0"/>
                <a:sym typeface="Arial" panose="020B0604020202020204" pitchFamily="34" charset="0"/>
              </a:rPr>
              <a:t>Minimal Incident Safety Policy</a:t>
            </a:r>
          </a:p>
        </p:txBody>
      </p:sp>
      <p:graphicFrame>
        <p:nvGraphicFramePr>
          <p:cNvPr id="2" name="Diagram 1" descr="There are five grey text boxes" title="Smart Art graphic that shows a list">
            <a:extLst/>
          </p:cNvPr>
          <p:cNvGraphicFramePr/>
          <p:nvPr/>
        </p:nvGraphicFramePr>
        <p:xfrm>
          <a:off x="401857" y="2148976"/>
          <a:ext cx="8609846" cy="38472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hape 204">
            <a:extLst/>
          </p:cNvPr>
          <p:cNvSpPr/>
          <p:nvPr/>
        </p:nvSpPr>
        <p:spPr>
          <a:xfrm>
            <a:off x="7315200" y="11113"/>
            <a:ext cx="1828800" cy="423862"/>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DISCUSSION</a:t>
            </a:r>
            <a:endParaRPr sz="1400" b="1" kern="0" spc="300" dirty="0">
              <a:solidFill>
                <a:srgbClr val="C00000"/>
              </a:solidFill>
              <a:latin typeface="Arial" charset="0"/>
              <a:ea typeface="Arial" charset="0"/>
              <a:cs typeface="Arial" charset="0"/>
              <a:sym typeface="Arial Hebrew"/>
            </a:endParaRPr>
          </a:p>
        </p:txBody>
      </p:sp>
      <p:sp>
        <p:nvSpPr>
          <p:cNvPr id="31747" name="Title 1"/>
          <p:cNvSpPr>
            <a:spLocks noGrp="1"/>
          </p:cNvSpPr>
          <p:nvPr>
            <p:ph type="title" idx="4294967295"/>
          </p:nvPr>
        </p:nvSpPr>
        <p:spPr>
          <a:xfrm>
            <a:off x="0" y="317500"/>
            <a:ext cx="8229600" cy="2057400"/>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Involvement</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Minimal Incident Safety Policy SCENARIO</a:t>
            </a:r>
          </a:p>
        </p:txBody>
      </p:sp>
      <p:sp>
        <p:nvSpPr>
          <p:cNvPr id="3" name="Rectangle 2">
            <a:extLst/>
          </p:cNvPr>
          <p:cNvSpPr/>
          <p:nvPr/>
        </p:nvSpPr>
        <p:spPr>
          <a:xfrm>
            <a:off x="844550" y="2286000"/>
            <a:ext cx="6621463" cy="3770313"/>
          </a:xfrm>
          <a:prstGeom prst="rect">
            <a:avLst/>
          </a:prstGeom>
        </p:spPr>
        <p:txBody>
          <a:bodyPr>
            <a:spAutoFit/>
          </a:bodyPr>
          <a:lstStyle/>
          <a:p>
            <a:pPr marL="971550" lvl="1" indent="-514350" defTabSz="457200" eaLnBrk="1" fontAlgn="auto">
              <a:spcBef>
                <a:spcPts val="600"/>
              </a:spcBef>
              <a:spcAft>
                <a:spcPts val="0"/>
              </a:spcAft>
              <a:buSzPct val="100000"/>
              <a:buFont typeface="+mj-lt"/>
              <a:buAutoNum type="arabicPeriod"/>
              <a:defRPr sz="2500" b="1">
                <a:solidFill>
                  <a:schemeClr val="accent6">
                    <a:hueOff val="-2024602"/>
                    <a:satOff val="46824"/>
                  </a:schemeClr>
                </a:solidFill>
                <a:latin typeface="Arial"/>
                <a:ea typeface="Arial"/>
                <a:cs typeface="Arial"/>
                <a:sym typeface="Arial"/>
              </a:defRPr>
            </a:pPr>
            <a:r>
              <a:rPr lang="en-US" sz="2800" b="1" kern="0" dirty="0">
                <a:solidFill>
                  <a:srgbClr val="FFFFFF"/>
                </a:solidFill>
                <a:latin typeface="Arial"/>
                <a:ea typeface="Arial"/>
                <a:cs typeface="Arial"/>
                <a:sym typeface="Arial"/>
              </a:rPr>
              <a:t>Implement a new safety program to improve safety performance.</a:t>
            </a:r>
          </a:p>
          <a:p>
            <a:pPr marL="971550" lvl="1" indent="-514350" defTabSz="457200" eaLnBrk="1" fontAlgn="auto">
              <a:spcBef>
                <a:spcPts val="600"/>
              </a:spcBef>
              <a:spcAft>
                <a:spcPts val="0"/>
              </a:spcAft>
              <a:buSzPct val="100000"/>
              <a:buFont typeface="+mj-lt"/>
              <a:buAutoNum type="arabicPeriod"/>
              <a:defRPr sz="2500" b="1">
                <a:solidFill>
                  <a:schemeClr val="accent6">
                    <a:hueOff val="-2024602"/>
                    <a:satOff val="46824"/>
                  </a:schemeClr>
                </a:solidFill>
                <a:latin typeface="Arial"/>
                <a:ea typeface="Arial"/>
                <a:cs typeface="Arial"/>
                <a:sym typeface="Arial"/>
              </a:defRPr>
            </a:pPr>
            <a:r>
              <a:rPr lang="en-US" sz="2800" b="1" kern="0" dirty="0">
                <a:solidFill>
                  <a:srgbClr val="FFFFFF"/>
                </a:solidFill>
                <a:latin typeface="Arial"/>
                <a:ea typeface="Arial"/>
                <a:cs typeface="Arial"/>
                <a:sym typeface="Arial"/>
              </a:rPr>
              <a:t>Communicate to all employees past incident rates.</a:t>
            </a:r>
          </a:p>
          <a:p>
            <a:pPr marL="971550" lvl="1" indent="-514350" defTabSz="457200" eaLnBrk="1" fontAlgn="auto">
              <a:spcBef>
                <a:spcPts val="600"/>
              </a:spcBef>
              <a:spcAft>
                <a:spcPts val="0"/>
              </a:spcAft>
              <a:buSzPct val="100000"/>
              <a:buFont typeface="+mj-lt"/>
              <a:buAutoNum type="arabicPeriod"/>
              <a:defRPr sz="2500" b="1">
                <a:solidFill>
                  <a:schemeClr val="accent6">
                    <a:hueOff val="-2024602"/>
                    <a:satOff val="46824"/>
                  </a:schemeClr>
                </a:solidFill>
                <a:latin typeface="Arial"/>
                <a:ea typeface="Arial"/>
                <a:cs typeface="Arial"/>
                <a:sym typeface="Arial"/>
              </a:defRPr>
            </a:pPr>
            <a:r>
              <a:rPr lang="en-US" sz="2800" b="1" kern="0" dirty="0">
                <a:solidFill>
                  <a:srgbClr val="FFFFFF"/>
                </a:solidFill>
                <a:latin typeface="Arial"/>
                <a:ea typeface="Arial"/>
                <a:cs typeface="Arial"/>
                <a:sym typeface="Arial"/>
              </a:rPr>
              <a:t>Establish goals to achieve.</a:t>
            </a:r>
          </a:p>
          <a:p>
            <a:pPr marL="971550" lvl="1" indent="-514350" defTabSz="457200" eaLnBrk="1" fontAlgn="auto">
              <a:spcBef>
                <a:spcPts val="600"/>
              </a:spcBef>
              <a:spcAft>
                <a:spcPts val="0"/>
              </a:spcAft>
              <a:buSzPct val="100000"/>
              <a:buFont typeface="+mj-lt"/>
              <a:buAutoNum type="arabicPeriod"/>
              <a:defRPr sz="2500" b="1">
                <a:solidFill>
                  <a:schemeClr val="accent6">
                    <a:hueOff val="-2024602"/>
                    <a:satOff val="46824"/>
                  </a:schemeClr>
                </a:solidFill>
                <a:latin typeface="Arial"/>
                <a:ea typeface="Arial"/>
                <a:cs typeface="Arial"/>
                <a:sym typeface="Arial"/>
              </a:defRPr>
            </a:pPr>
            <a:r>
              <a:rPr lang="en-US" sz="2800" b="1" kern="0" dirty="0">
                <a:solidFill>
                  <a:srgbClr val="FFFFFF"/>
                </a:solidFill>
                <a:latin typeface="Arial"/>
                <a:ea typeface="Arial"/>
                <a:cs typeface="Arial"/>
                <a:sym typeface="Arial"/>
              </a:rPr>
              <a:t>Post goals on safety bulletin board </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DISCUSSION</a:t>
            </a:r>
            <a:endParaRPr sz="1400" b="1" kern="0" spc="300" dirty="0">
              <a:solidFill>
                <a:srgbClr val="C00000"/>
              </a:solidFill>
              <a:latin typeface="Arial" charset="0"/>
              <a:ea typeface="Arial" charset="0"/>
              <a:cs typeface="Arial" charset="0"/>
              <a:sym typeface="Arial Hebrew"/>
            </a:endParaRPr>
          </a:p>
        </p:txBody>
      </p:sp>
      <p:sp>
        <p:nvSpPr>
          <p:cNvPr id="33795" name="Title 2"/>
          <p:cNvSpPr>
            <a:spLocks noGrp="1"/>
          </p:cNvSpPr>
          <p:nvPr>
            <p:ph type="title" idx="4294967295"/>
          </p:nvPr>
        </p:nvSpPr>
        <p:spPr>
          <a:xfrm>
            <a:off x="0" y="92075"/>
            <a:ext cx="8229600" cy="1508125"/>
          </a:xfrm>
        </p:spPr>
        <p:txBody>
          <a:bodyPr/>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a:t>
            </a:r>
            <a:r>
              <a:rPr lang="en-US" altLang="en-US" sz="3800" dirty="0" smtClean="0">
                <a:solidFill>
                  <a:srgbClr val="FF7031"/>
                </a:solidFill>
                <a:latin typeface="Arial Black" panose="020B0A04020102020204" pitchFamily="34" charset="0"/>
                <a:cs typeface="Calibri Light" panose="020F0302020204030204" pitchFamily="34" charset="0"/>
              </a:rPr>
              <a:t> Involvement </a:t>
            </a:r>
            <a:endParaRPr lang="en-US" altLang="en-US" dirty="0" smtClean="0">
              <a:latin typeface="Calibri Light" panose="020F0302020204030204" pitchFamily="34" charset="0"/>
              <a:cs typeface="Calibri Light" panose="020F0302020204030204" pitchFamily="34" charset="0"/>
            </a:endParaRPr>
          </a:p>
        </p:txBody>
      </p:sp>
      <p:sp>
        <p:nvSpPr>
          <p:cNvPr id="33796" name="Shape 215"/>
          <p:cNvSpPr>
            <a:spLocks noChangeArrowheads="1"/>
          </p:cNvSpPr>
          <p:nvPr/>
        </p:nvSpPr>
        <p:spPr bwMode="auto">
          <a:xfrm>
            <a:off x="401638" y="1736725"/>
            <a:ext cx="7262812"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lnSpc>
                <a:spcPct val="80000"/>
              </a:lnSpc>
            </a:pPr>
            <a:r>
              <a:rPr lang="en-US" altLang="en-US" sz="2500" b="1">
                <a:solidFill>
                  <a:srgbClr val="DEE60E"/>
                </a:solidFill>
                <a:latin typeface="Arial" panose="020B0604020202020204" pitchFamily="34" charset="0"/>
                <a:cs typeface="Arial" panose="020B0604020202020204" pitchFamily="34" charset="0"/>
                <a:sym typeface="Arial" panose="020B0604020202020204" pitchFamily="34" charset="0"/>
              </a:rPr>
              <a:t>Minimal Incident Safety Policy SCENARIO</a:t>
            </a:r>
          </a:p>
        </p:txBody>
      </p:sp>
      <p:graphicFrame>
        <p:nvGraphicFramePr>
          <p:cNvPr id="2" name="Table 1" descr="A table that shows a safety policy scenario about ideal and actual lost work days" title="Table">
            <a:extLst/>
          </p:cNvPr>
          <p:cNvGraphicFramePr>
            <a:graphicFrameLocks noGrp="1"/>
          </p:cNvGraphicFramePr>
          <p:nvPr/>
        </p:nvGraphicFramePr>
        <p:xfrm>
          <a:off x="986432" y="2338069"/>
          <a:ext cx="7096778" cy="2156667"/>
        </p:xfrm>
        <a:graphic>
          <a:graphicData uri="http://schemas.openxmlformats.org/drawingml/2006/table">
            <a:tbl>
              <a:tblPr firstRow="1" bandRow="1">
                <a:tableStyleId>{284E427A-3D55-4303-BF80-6455036E1DE7}</a:tableStyleId>
              </a:tblPr>
              <a:tblGrid>
                <a:gridCol w="3548389">
                  <a:extLst>
                    <a:ext uri="{9D8B030D-6E8A-4147-A177-3AD203B41FA5}">
                      <a16:colId xmlns:a16="http://schemas.microsoft.com/office/drawing/2014/main" val="20000"/>
                    </a:ext>
                  </a:extLst>
                </a:gridCol>
                <a:gridCol w="3548389">
                  <a:extLst>
                    <a:ext uri="{9D8B030D-6E8A-4147-A177-3AD203B41FA5}">
                      <a16:colId xmlns:a16="http://schemas.microsoft.com/office/drawing/2014/main" val="20001"/>
                    </a:ext>
                  </a:extLst>
                </a:gridCol>
              </a:tblGrid>
              <a:tr h="1343212">
                <a:tc>
                  <a:txBody>
                    <a:bodyPr/>
                    <a:lstStyle/>
                    <a:p>
                      <a:pPr algn="ctr"/>
                      <a:r>
                        <a:rPr lang="en-US" sz="3000" dirty="0">
                          <a:solidFill>
                            <a:schemeClr val="tx1"/>
                          </a:solidFill>
                        </a:rPr>
                        <a:t>Last Year: Lost Work Days</a:t>
                      </a:r>
                      <a:endParaRPr lang="en-US" sz="3000"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000" dirty="0">
                          <a:solidFill>
                            <a:schemeClr val="tx1"/>
                          </a:solidFill>
                        </a:rPr>
                        <a:t>Goal:  Lost Work Days</a:t>
                      </a:r>
                      <a:endParaRPr lang="en-US" sz="3000" b="1" dirty="0">
                        <a:solidFill>
                          <a:schemeClr val="tx1"/>
                        </a:solidFill>
                      </a:endParaRPr>
                    </a:p>
                  </a:txBody>
                  <a:tcPr/>
                </a:tc>
                <a:extLst>
                  <a:ext uri="{0D108BD9-81ED-4DB2-BD59-A6C34878D82A}">
                    <a16:rowId xmlns:a16="http://schemas.microsoft.com/office/drawing/2014/main" val="10000"/>
                  </a:ext>
                </a:extLst>
              </a:tr>
              <a:tr h="813455">
                <a:tc>
                  <a:txBody>
                    <a:bodyPr/>
                    <a:lstStyle/>
                    <a:p>
                      <a:pPr algn="ctr"/>
                      <a:r>
                        <a:rPr lang="en-US" sz="4000" b="1" dirty="0">
                          <a:solidFill>
                            <a:schemeClr val="tx1"/>
                          </a:solidFill>
                        </a:rPr>
                        <a:t>30</a:t>
                      </a:r>
                    </a:p>
                  </a:txBody>
                  <a:tcPr/>
                </a:tc>
                <a:tc>
                  <a:txBody>
                    <a:bodyPr/>
                    <a:lstStyle/>
                    <a:p>
                      <a:pPr algn="ctr"/>
                      <a:r>
                        <a:rPr lang="en-US" sz="4000" b="1" dirty="0">
                          <a:solidFill>
                            <a:schemeClr val="tx1"/>
                          </a:solidFill>
                        </a:rPr>
                        <a:t>15</a:t>
                      </a:r>
                    </a:p>
                  </a:txBody>
                  <a:tcPr/>
                </a:tc>
                <a:extLst>
                  <a:ext uri="{0D108BD9-81ED-4DB2-BD59-A6C34878D82A}">
                    <a16:rowId xmlns:a16="http://schemas.microsoft.com/office/drawing/2014/main" val="10001"/>
                  </a:ext>
                </a:extLst>
              </a:tr>
            </a:tbl>
          </a:graphicData>
        </a:graphic>
      </p:graphicFrame>
      <p:pic>
        <p:nvPicPr>
          <p:cNvPr id="26628" name="Picture 8" descr="An image of a person taking notes" title="Image">
            <a:extLst/>
          </p:cNvPr>
          <p:cNvPicPr>
            <a:picLocks noChangeAspect="1" noChangeArrowheads="1"/>
          </p:cNvPicPr>
          <p:nvPr/>
        </p:nvPicPr>
        <p:blipFill>
          <a:blip r:embed="rId3"/>
          <a:srcRect/>
          <a:stretch>
            <a:fillRect/>
          </a:stretch>
        </p:blipFill>
        <p:spPr bwMode="auto">
          <a:xfrm>
            <a:off x="4192588" y="3729038"/>
            <a:ext cx="4951412" cy="312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2"/>
          <p:cNvSpPr>
            <a:spLocks noGrp="1"/>
          </p:cNvSpPr>
          <p:nvPr>
            <p:ph type="title" idx="4294967295"/>
          </p:nvPr>
        </p:nvSpPr>
        <p:spPr>
          <a:xfrm>
            <a:off x="0" y="92075"/>
            <a:ext cx="8229600" cy="1508125"/>
          </a:xfrm>
        </p:spPr>
        <p:txBody>
          <a:bodyPr/>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a:t>
            </a:r>
            <a:r>
              <a:rPr lang="en-US" altLang="en-US" sz="3800" dirty="0" smtClean="0">
                <a:solidFill>
                  <a:srgbClr val="FF7031"/>
                </a:solidFill>
                <a:latin typeface="Arial Black" panose="020B0A04020102020204" pitchFamily="34" charset="0"/>
                <a:cs typeface="Calibri Light" panose="020F0302020204030204" pitchFamily="34" charset="0"/>
              </a:rPr>
              <a:t>Involvement  </a:t>
            </a:r>
            <a:endParaRPr lang="en-US" altLang="en-US" dirty="0" smtClean="0">
              <a:latin typeface="Calibri Light" panose="020F0302020204030204" pitchFamily="34" charset="0"/>
              <a:cs typeface="Calibri Light" panose="020F0302020204030204" pitchFamily="34" charset="0"/>
            </a:endParaRPr>
          </a:p>
        </p:txBody>
      </p:sp>
      <p:sp>
        <p:nvSpPr>
          <p:cNvPr id="35843" name="Shape 215"/>
          <p:cNvSpPr>
            <a:spLocks noChangeArrowheads="1"/>
          </p:cNvSpPr>
          <p:nvPr/>
        </p:nvSpPr>
        <p:spPr bwMode="auto">
          <a:xfrm>
            <a:off x="401638" y="1736725"/>
            <a:ext cx="7262812"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lnSpc>
                <a:spcPct val="80000"/>
              </a:lnSpc>
            </a:pPr>
            <a:r>
              <a:rPr lang="en-US" altLang="en-US" sz="2500" b="1">
                <a:solidFill>
                  <a:srgbClr val="DEE60E"/>
                </a:solidFill>
                <a:latin typeface="Arial" panose="020B0604020202020204" pitchFamily="34" charset="0"/>
                <a:cs typeface="Arial" panose="020B0604020202020204" pitchFamily="34" charset="0"/>
                <a:sym typeface="Arial" panose="020B0604020202020204" pitchFamily="34" charset="0"/>
              </a:rPr>
              <a:t>Minimal Incident Safety Policy</a:t>
            </a:r>
          </a:p>
        </p:txBody>
      </p:sp>
      <p:pic>
        <p:nvPicPr>
          <p:cNvPr id="4" name="Picture 3" descr="An image of someone holding a 0% sign" title="Image">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61927" y="1765042"/>
            <a:ext cx="3520019" cy="257781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extBox 1">
            <a:extLst/>
          </p:cNvPr>
          <p:cNvSpPr txBox="1"/>
          <p:nvPr/>
        </p:nvSpPr>
        <p:spPr>
          <a:xfrm>
            <a:off x="-61189" y="2160588"/>
            <a:ext cx="5825381" cy="392414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2800" b="1" kern="0" dirty="0">
                <a:solidFill>
                  <a:srgbClr val="FFFFFF"/>
                </a:solidFill>
                <a:latin typeface="Arial"/>
                <a:ea typeface="Arial"/>
                <a:cs typeface="Arial"/>
                <a:sym typeface="Arial"/>
              </a:rPr>
              <a:t>Better productivity</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2800" b="1" kern="0" dirty="0">
                <a:solidFill>
                  <a:srgbClr val="FFFFFF"/>
                </a:solidFill>
                <a:latin typeface="Arial"/>
                <a:ea typeface="Arial"/>
                <a:cs typeface="Arial"/>
                <a:sym typeface="Arial"/>
              </a:rPr>
              <a:t>Team building through active employee engagement</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2800" b="1" kern="0" dirty="0">
                <a:solidFill>
                  <a:srgbClr val="FFFFFF"/>
                </a:solidFill>
                <a:latin typeface="Arial"/>
                <a:ea typeface="Arial"/>
                <a:cs typeface="Arial"/>
                <a:sym typeface="Arial"/>
              </a:rPr>
              <a:t>Unsafe behavior stands out</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2800" b="1" kern="0" dirty="0">
                <a:solidFill>
                  <a:srgbClr val="FFFFFF"/>
                </a:solidFill>
                <a:latin typeface="Arial"/>
                <a:ea typeface="Arial"/>
                <a:cs typeface="Arial"/>
                <a:sym typeface="Arial"/>
              </a:rPr>
              <a:t>Unsafe behavior is unacceptable</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2800" b="1" kern="0" dirty="0">
                <a:solidFill>
                  <a:srgbClr val="FFFFFF"/>
                </a:solidFill>
                <a:latin typeface="Arial"/>
                <a:ea typeface="Arial"/>
                <a:cs typeface="Arial"/>
                <a:sym typeface="Arial"/>
              </a:rPr>
              <a:t>Safe work is peer influenced</a:t>
            </a:r>
            <a:endParaRPr lang="en-US" sz="2500" b="1" kern="0" dirty="0">
              <a:solidFill>
                <a:schemeClr val="accent6">
                  <a:hueOff val="-2024602"/>
                  <a:satOff val="46824"/>
                </a:schemeClr>
              </a:solidFill>
              <a:latin typeface="+mj-lt"/>
              <a:ea typeface="+mj-ea"/>
              <a:cs typeface="+mj-cs"/>
              <a:sym typeface="Calibri"/>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idx="4294967295"/>
          </p:nvPr>
        </p:nvSpPr>
        <p:spPr>
          <a:xfrm>
            <a:off x="0" y="92075"/>
            <a:ext cx="8229600" cy="1508125"/>
          </a:xfrm>
        </p:spPr>
        <p:txBody>
          <a:bodyPr/>
          <a:lstStyle/>
          <a:p>
            <a:pPr eaLnBrk="1"/>
            <a:r>
              <a:rPr lang="en-US" altLang="en-US" sz="3800" smtClean="0">
                <a:solidFill>
                  <a:srgbClr val="FF7031"/>
                </a:solidFill>
                <a:latin typeface="Arial Black" panose="020B0A04020102020204" pitchFamily="34" charset="0"/>
                <a:cs typeface="Calibri Light" panose="020F0302020204030204" pitchFamily="34" charset="0"/>
              </a:rPr>
              <a:t>Implementing Your Workplace Safety Program</a:t>
            </a:r>
            <a:endParaRPr lang="en-US" altLang="en-US" smtClean="0">
              <a:latin typeface="Calibri Light" panose="020F0302020204030204" pitchFamily="34" charset="0"/>
              <a:cs typeface="Calibri Light" panose="020F0302020204030204" pitchFamily="34" charset="0"/>
            </a:endParaRPr>
          </a:p>
        </p:txBody>
      </p:sp>
      <p:sp>
        <p:nvSpPr>
          <p:cNvPr id="257" name="Purpose: To reduce work-related injury and illness.…">
            <a:extLst/>
          </p:cNvPr>
          <p:cNvSpPr/>
          <p:nvPr/>
        </p:nvSpPr>
        <p:spPr>
          <a:xfrm>
            <a:off x="38100" y="1817688"/>
            <a:ext cx="8610600" cy="4124325"/>
          </a:xfrm>
          <a:prstGeom prst="rect">
            <a:avLst/>
          </a:prstGeom>
          <a:ln w="12700">
            <a:miter lim="400000"/>
          </a:ln>
          <a:extLst>
            <a:ext uri="{C572A759-6A51-4108-AA02-DFA0A04FC94B}"/>
          </a:extLst>
        </p:spPr>
        <p:txBody>
          <a:bodyPr lIns="45719" rIns="45719">
            <a:spAutoFit/>
          </a:bodyPr>
          <a:lstStyle/>
          <a:p>
            <a:pPr lvl="1" defTabSz="457200" eaLnBrk="1" fontAlgn="auto">
              <a:spcBef>
                <a:spcPts val="600"/>
              </a:spcBef>
              <a:spcAft>
                <a:spcPts val="0"/>
              </a:spcAft>
              <a:buSzPct val="100000"/>
              <a:defRPr sz="2500" b="1">
                <a:solidFill>
                  <a:schemeClr val="accent6">
                    <a:hueOff val="-2024602"/>
                    <a:satOff val="46824"/>
                  </a:schemeClr>
                </a:solidFill>
                <a:latin typeface="Arial"/>
                <a:ea typeface="Arial"/>
                <a:cs typeface="Arial"/>
                <a:sym typeface="Arial"/>
              </a:defRPr>
            </a:pPr>
            <a:r>
              <a:rPr sz="2800" b="1" kern="0" dirty="0">
                <a:solidFill>
                  <a:schemeClr val="bg1"/>
                </a:solidFill>
                <a:latin typeface="Arial"/>
                <a:ea typeface="Arial"/>
                <a:cs typeface="Arial"/>
                <a:sym typeface="Arial"/>
              </a:rPr>
              <a:t>Purpose: </a:t>
            </a:r>
            <a:r>
              <a:rPr sz="2800" b="1" kern="0" dirty="0">
                <a:solidFill>
                  <a:schemeClr val="accent6">
                    <a:hueOff val="-2024602"/>
                    <a:satOff val="46824"/>
                  </a:schemeClr>
                </a:solidFill>
                <a:latin typeface="Arial"/>
                <a:ea typeface="Arial"/>
                <a:cs typeface="Arial"/>
                <a:sym typeface="Arial"/>
              </a:rPr>
              <a:t>To reduce work-related injury and illness.</a:t>
            </a:r>
          </a:p>
          <a:p>
            <a:pPr lvl="1" defTabSz="457200" eaLnBrk="1" fontAlgn="auto">
              <a:spcBef>
                <a:spcPts val="600"/>
              </a:spcBef>
              <a:spcAft>
                <a:spcPts val="0"/>
              </a:spcAft>
              <a:buSzPct val="100000"/>
              <a:defRPr sz="2500" b="1">
                <a:solidFill>
                  <a:schemeClr val="accent6">
                    <a:hueOff val="-2024602"/>
                    <a:satOff val="46824"/>
                  </a:schemeClr>
                </a:solidFill>
                <a:latin typeface="Arial"/>
                <a:ea typeface="Arial"/>
                <a:cs typeface="Arial"/>
                <a:sym typeface="Arial"/>
              </a:defRPr>
            </a:pPr>
            <a:r>
              <a:rPr sz="2800" b="1" kern="0" dirty="0">
                <a:solidFill>
                  <a:schemeClr val="bg1"/>
                </a:solidFill>
                <a:latin typeface="Arial"/>
                <a:ea typeface="Arial"/>
                <a:cs typeface="Arial"/>
                <a:sym typeface="Arial"/>
              </a:rPr>
              <a:t>Content: </a:t>
            </a:r>
            <a:r>
              <a:rPr sz="2800" b="1" kern="0" dirty="0">
                <a:solidFill>
                  <a:schemeClr val="accent6">
                    <a:hueOff val="-2024602"/>
                    <a:satOff val="46824"/>
                  </a:schemeClr>
                </a:solidFill>
                <a:latin typeface="Arial"/>
                <a:ea typeface="Arial"/>
                <a:cs typeface="Arial"/>
                <a:sym typeface="Arial"/>
              </a:rPr>
              <a:t>The program should include any policy, procedure, training that protects workers from work-related injuries and illness while on the job.</a:t>
            </a:r>
          </a:p>
          <a:p>
            <a:pPr lvl="1" defTabSz="457200" eaLnBrk="1" fontAlgn="auto">
              <a:spcBef>
                <a:spcPts val="600"/>
              </a:spcBef>
              <a:spcAft>
                <a:spcPts val="0"/>
              </a:spcAft>
              <a:buSzPct val="100000"/>
              <a:defRPr sz="2500" b="1">
                <a:solidFill>
                  <a:schemeClr val="accent6">
                    <a:hueOff val="-2024602"/>
                    <a:satOff val="46824"/>
                  </a:schemeClr>
                </a:solidFill>
                <a:latin typeface="Arial"/>
                <a:ea typeface="Arial"/>
                <a:cs typeface="Arial"/>
                <a:sym typeface="Arial"/>
              </a:defRPr>
            </a:pPr>
            <a:r>
              <a:rPr sz="2800" b="1" kern="0" dirty="0">
                <a:solidFill>
                  <a:schemeClr val="bg1"/>
                </a:solidFill>
                <a:latin typeface="Arial"/>
                <a:ea typeface="Arial"/>
                <a:cs typeface="Arial"/>
                <a:sym typeface="Arial"/>
              </a:rPr>
              <a:t>Concerns: </a:t>
            </a:r>
            <a:r>
              <a:rPr sz="2800" b="1" kern="0" dirty="0">
                <a:solidFill>
                  <a:schemeClr val="accent6">
                    <a:hueOff val="-2024602"/>
                    <a:satOff val="46824"/>
                  </a:schemeClr>
                </a:solidFill>
                <a:latin typeface="Arial"/>
                <a:ea typeface="Arial"/>
                <a:cs typeface="Arial"/>
                <a:sym typeface="Arial"/>
              </a:rPr>
              <a:t>Promote and reward safe practices at work, reducing injuries and illnesses at work and eliminating fatalities at work.</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39939" name="Title 1"/>
          <p:cNvSpPr>
            <a:spLocks noGrp="1"/>
          </p:cNvSpPr>
          <p:nvPr>
            <p:ph type="title" idx="4294967295"/>
          </p:nvPr>
        </p:nvSpPr>
        <p:spPr>
          <a:xfrm>
            <a:off x="0" y="422275"/>
            <a:ext cx="8229600" cy="1955800"/>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Implementing Your Workplace Safety Program</a:t>
            </a:r>
            <a:r>
              <a:rPr lang="en-US" altLang="en-US" sz="1200" dirty="0" smtClean="0">
                <a:solidFill>
                  <a:srgbClr val="FF7031"/>
                </a:solidFill>
                <a:latin typeface="Arial" panose="020B0604020202020204" pitchFamily="34" charset="0"/>
                <a:cs typeface="Arial" panose="020B0604020202020204" pitchFamily="34" charset="0"/>
              </a:rPr>
              <a:t/>
            </a:r>
            <a:br>
              <a:rPr lang="en-US" altLang="en-US" sz="1200" dirty="0" smtClean="0">
                <a:solidFill>
                  <a:srgbClr val="FF7031"/>
                </a:solidFill>
                <a:latin typeface="Arial" panose="020B0604020202020204" pitchFamily="34" charset="0"/>
                <a:cs typeface="Arial" panose="020B0604020202020204" pitchFamily="34" charset="0"/>
              </a:rPr>
            </a:br>
            <a:r>
              <a:rPr lang="en-US" altLang="en-US" sz="1200" dirty="0" smtClean="0">
                <a:solidFill>
                  <a:srgbClr val="FF7031"/>
                </a:solidFill>
                <a:latin typeface="Arial" panose="020B0604020202020204" pitchFamily="34" charset="0"/>
                <a:cs typeface="Arial" panose="020B0604020202020204" pitchFamily="34" charset="0"/>
              </a:rPr>
              <a:t/>
            </a:r>
            <a:br>
              <a:rPr lang="en-US" altLang="en-US" sz="1200" dirty="0" smtClean="0">
                <a:solidFill>
                  <a:srgbClr val="FF7031"/>
                </a:solidFill>
                <a:latin typeface="Arial" panose="020B0604020202020204" pitchFamily="34" charset="0"/>
                <a:cs typeface="Arial" panose="020B0604020202020204" pitchFamily="34" charset="0"/>
              </a:rPr>
            </a:br>
            <a:r>
              <a:rPr lang="en-US" altLang="en-US" sz="1200" dirty="0">
                <a:solidFill>
                  <a:srgbClr val="FF7031"/>
                </a:solidFill>
                <a:latin typeface="Arial" panose="020B0604020202020204" pitchFamily="34" charset="0"/>
                <a:cs typeface="Arial" panose="020B0604020202020204" pitchFamily="34" charset="0"/>
              </a:rPr>
              <a:t/>
            </a:r>
            <a:br>
              <a:rPr lang="en-US" altLang="en-US" sz="1200" dirty="0">
                <a:solidFill>
                  <a:srgbClr val="FF7031"/>
                </a:solidFill>
                <a:latin typeface="Arial" panose="020B0604020202020204" pitchFamily="34" charset="0"/>
                <a:cs typeface="Arial" panose="020B060402020202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Minimal Incident Safety Policy:  Company Culture</a:t>
            </a:r>
            <a:endParaRPr lang="en-US" altLang="en-US" sz="2400" b="1" dirty="0" smtClean="0">
              <a:solidFill>
                <a:srgbClr val="FFFF00"/>
              </a:solidFill>
              <a:latin typeface="Calibri Light" panose="020F0302020204030204" pitchFamily="34" charset="0"/>
              <a:cs typeface="Calibri Light" panose="020F0302020204030204" pitchFamily="34" charset="0"/>
            </a:endParaRPr>
          </a:p>
        </p:txBody>
      </p:sp>
      <p:graphicFrame>
        <p:nvGraphicFramePr>
          <p:cNvPr id="6" name="Diagram 5" descr="Three texts boxes that have arrows pointing to the subsequent box" title="Better productivity&#10;Team building through active employee engagement&#10;Smart Art graphic that shows a list">
            <a:extLst/>
          </p:cNvPr>
          <p:cNvGraphicFramePr/>
          <p:nvPr/>
        </p:nvGraphicFramePr>
        <p:xfrm>
          <a:off x="185092" y="2378380"/>
          <a:ext cx="8805203" cy="32047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0" y="92075"/>
            <a:ext cx="8229600" cy="1508125"/>
          </a:xfrm>
        </p:spPr>
        <p:txBody>
          <a:bodyPr/>
          <a:lstStyle/>
          <a:p>
            <a:pPr>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Overview</a:t>
            </a:r>
            <a:r>
              <a:rPr lang="en-US" dirty="0"/>
              <a:t> </a:t>
            </a:r>
          </a:p>
        </p:txBody>
      </p:sp>
      <p:sp>
        <p:nvSpPr>
          <p:cNvPr id="5123" name="Shape 189"/>
          <p:cNvSpPr>
            <a:spLocks noChangeArrowheads="1"/>
          </p:cNvSpPr>
          <p:nvPr/>
        </p:nvSpPr>
        <p:spPr bwMode="auto">
          <a:xfrm>
            <a:off x="341313" y="1773238"/>
            <a:ext cx="24511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Management &amp;  </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Leadership</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Involvement</a:t>
            </a:r>
          </a:p>
        </p:txBody>
      </p:sp>
      <p:pic>
        <p:nvPicPr>
          <p:cNvPr id="4101" name="BIA_OSHA_INTRO_SYMBOLS_4_POWERPOINT.png" descr="BIA_OSHA_INTRO_SYMBOLS_4_POWERPOINT.png" title="Yellow sign">
            <a:extLst/>
          </p:cNvPr>
          <p:cNvPicPr>
            <a:picLocks noChangeAspect="1" noChangeArrowheads="1"/>
          </p:cNvPicPr>
          <p:nvPr/>
        </p:nvPicPr>
        <p:blipFill>
          <a:blip r:embed="rId3"/>
          <a:srcRect/>
          <a:stretch>
            <a:fillRect/>
          </a:stretch>
        </p:blipFill>
        <p:spPr bwMode="auto">
          <a:xfrm>
            <a:off x="228600" y="2800350"/>
            <a:ext cx="2789238"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5125" name="Shape 190"/>
          <p:cNvSpPr>
            <a:spLocks noChangeArrowheads="1"/>
          </p:cNvSpPr>
          <p:nvPr/>
        </p:nvSpPr>
        <p:spPr bwMode="auto">
          <a:xfrm>
            <a:off x="3597275" y="2120900"/>
            <a:ext cx="22891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Implementing </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Your Plan</a:t>
            </a:r>
          </a:p>
        </p:txBody>
      </p:sp>
      <p:pic>
        <p:nvPicPr>
          <p:cNvPr id="4100" name="BIA_OSHA_INJURY_PREVENTION_SYMBOLS_4_POWERPOINT.png" descr="BIA_OSHA_INJURY_PREVENTION_SYMBOLS_4_POWERPOINT.png" title="White sign">
            <a:extLst/>
          </p:cNvPr>
          <p:cNvPicPr>
            <a:picLocks noChangeAspect="1" noChangeArrowheads="1"/>
          </p:cNvPicPr>
          <p:nvPr/>
        </p:nvPicPr>
        <p:blipFill>
          <a:blip r:embed="rId4"/>
          <a:srcRect/>
          <a:stretch>
            <a:fillRect/>
          </a:stretch>
        </p:blipFill>
        <p:spPr bwMode="auto">
          <a:xfrm>
            <a:off x="3436938" y="2822575"/>
            <a:ext cx="2713037"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5127" name="Shape 190"/>
          <p:cNvSpPr>
            <a:spLocks noChangeArrowheads="1"/>
          </p:cNvSpPr>
          <p:nvPr/>
        </p:nvSpPr>
        <p:spPr bwMode="auto">
          <a:xfrm>
            <a:off x="6772275" y="2005013"/>
            <a:ext cx="20335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Employee</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Engagement</a:t>
            </a:r>
          </a:p>
        </p:txBody>
      </p:sp>
      <p:pic>
        <p:nvPicPr>
          <p:cNvPr id="4102" name="BIA_OSHA_SAFETY_SYMBOLS_4_POWERPOINT.png" descr="BIA_OSHA_SAFETY_SYMBOLS_4_POWERPOINT.png" title="Orange sign">
            <a:extLst/>
          </p:cNvPr>
          <p:cNvPicPr>
            <a:picLocks noChangeAspect="1" noChangeArrowheads="1"/>
          </p:cNvPicPr>
          <p:nvPr/>
        </p:nvPicPr>
        <p:blipFill>
          <a:blip r:embed="rId5"/>
          <a:srcRect/>
          <a:stretch>
            <a:fillRect/>
          </a:stretch>
        </p:blipFill>
        <p:spPr bwMode="auto">
          <a:xfrm>
            <a:off x="6448425" y="2824163"/>
            <a:ext cx="2713038" cy="271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41987" name="Title 2"/>
          <p:cNvSpPr>
            <a:spLocks noGrp="1"/>
          </p:cNvSpPr>
          <p:nvPr>
            <p:ph type="title" idx="4294967295"/>
          </p:nvPr>
        </p:nvSpPr>
        <p:spPr>
          <a:xfrm>
            <a:off x="457200" y="422275"/>
            <a:ext cx="8686800" cy="1935163"/>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Implementing Your Workplace Safety Program</a:t>
            </a:r>
            <a:r>
              <a:rPr lang="en-US" altLang="en-US" sz="2400" dirty="0" smtClean="0">
                <a:solidFill>
                  <a:srgbClr val="FF7031"/>
                </a:solidFill>
                <a:latin typeface="Arial Black" panose="020B0A04020102020204" pitchFamily="34" charset="0"/>
                <a:cs typeface="Calibri Light" panose="020F0302020204030204" pitchFamily="34" charset="0"/>
              </a:rPr>
              <a:t/>
            </a:r>
            <a:br>
              <a:rPr lang="en-US" altLang="en-US" sz="2400" dirty="0" smtClean="0">
                <a:solidFill>
                  <a:srgbClr val="FF7031"/>
                </a:solidFill>
                <a:latin typeface="Arial Black" panose="020B0A04020102020204" pitchFamily="34" charset="0"/>
                <a:cs typeface="Calibri Light" panose="020F0302020204030204" pitchFamily="34" charset="0"/>
              </a:rPr>
            </a:br>
            <a:r>
              <a:rPr lang="en-US" altLang="en-US" sz="2400" dirty="0" smtClean="0">
                <a:solidFill>
                  <a:srgbClr val="FF7031"/>
                </a:solidFill>
                <a:latin typeface="Arial Black" panose="020B0A04020102020204" pitchFamily="34" charset="0"/>
                <a:cs typeface="Calibri Light" panose="020F0302020204030204" pitchFamily="34" charset="0"/>
              </a:rPr>
              <a:t/>
            </a:r>
            <a:br>
              <a:rPr lang="en-US" altLang="en-US" sz="2400" dirty="0" smtClean="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Minimal Incident Safety Policy:  Company Culture, </a:t>
            </a:r>
            <a:r>
              <a:rPr lang="en-US" altLang="en-US" sz="2400" b="1" dirty="0" err="1" smtClean="0">
                <a:solidFill>
                  <a:srgbClr val="FFFF00"/>
                </a:solidFill>
                <a:latin typeface="Arial" panose="020B0604020202020204" pitchFamily="34" charset="0"/>
                <a:cs typeface="Arial" panose="020B0604020202020204" pitchFamily="34" charset="0"/>
              </a:rPr>
              <a:t>contin</a:t>
            </a:r>
            <a:r>
              <a:rPr lang="en-US" altLang="en-US" sz="2400" b="1" dirty="0" smtClean="0">
                <a:solidFill>
                  <a:srgbClr val="FFFF00"/>
                </a:solidFill>
                <a:latin typeface="Arial" panose="020B0604020202020204" pitchFamily="34" charset="0"/>
                <a:cs typeface="Arial" panose="020B0604020202020204" pitchFamily="34" charset="0"/>
              </a:rPr>
              <a:t>.</a:t>
            </a:r>
            <a:endParaRPr lang="en-US" altLang="en-US" b="1" dirty="0" smtClean="0">
              <a:solidFill>
                <a:srgbClr val="FFFF00"/>
              </a:solidFill>
              <a:latin typeface="Arial" panose="020B0604020202020204" pitchFamily="34" charset="0"/>
              <a:cs typeface="Arial" panose="020B0604020202020204" pitchFamily="34" charset="0"/>
            </a:endParaRPr>
          </a:p>
        </p:txBody>
      </p:sp>
      <p:graphicFrame>
        <p:nvGraphicFramePr>
          <p:cNvPr id="2" name="Diagram 1" descr="There are four text boxes, which have an arrow pointing to the subsequent box" title="Smart Art graphic that shows a list">
            <a:extLst/>
          </p:cNvPr>
          <p:cNvGraphicFramePr/>
          <p:nvPr/>
        </p:nvGraphicFramePr>
        <p:xfrm>
          <a:off x="265728" y="2358225"/>
          <a:ext cx="8561485" cy="3587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44035" name="Title 1"/>
          <p:cNvSpPr>
            <a:spLocks noGrp="1"/>
          </p:cNvSpPr>
          <p:nvPr>
            <p:ph type="title" idx="4294967295"/>
          </p:nvPr>
        </p:nvSpPr>
        <p:spPr>
          <a:xfrm>
            <a:off x="0" y="422275"/>
            <a:ext cx="8229600" cy="1727200"/>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Implementing Your Workplace Safety Program</a:t>
            </a:r>
            <a:r>
              <a:rPr lang="en-US" altLang="en-US" sz="1200" dirty="0" smtClean="0">
                <a:solidFill>
                  <a:srgbClr val="FF7031"/>
                </a:solidFill>
                <a:latin typeface="Arial" panose="020B0604020202020204" pitchFamily="34" charset="0"/>
                <a:cs typeface="Arial" panose="020B0604020202020204" pitchFamily="34" charset="0"/>
              </a:rPr>
              <a:t/>
            </a:r>
            <a:br>
              <a:rPr lang="en-US" altLang="en-US" sz="1200" dirty="0" smtClean="0">
                <a:solidFill>
                  <a:srgbClr val="FF7031"/>
                </a:solidFill>
                <a:latin typeface="Arial" panose="020B0604020202020204" pitchFamily="34" charset="0"/>
                <a:cs typeface="Arial" panose="020B0604020202020204" pitchFamily="34" charset="0"/>
              </a:rPr>
            </a:br>
            <a:r>
              <a:rPr lang="en-US" altLang="en-US" sz="1200" dirty="0" smtClean="0">
                <a:solidFill>
                  <a:srgbClr val="FF7031"/>
                </a:solidFill>
                <a:latin typeface="Arial" panose="020B0604020202020204" pitchFamily="34" charset="0"/>
                <a:cs typeface="Arial" panose="020B0604020202020204" pitchFamily="34" charset="0"/>
              </a:rPr>
              <a:t/>
            </a:r>
            <a:br>
              <a:rPr lang="en-US" altLang="en-US" sz="1200" dirty="0" smtClean="0">
                <a:solidFill>
                  <a:srgbClr val="FF7031"/>
                </a:solidFill>
                <a:latin typeface="Arial" panose="020B0604020202020204" pitchFamily="34" charset="0"/>
                <a:cs typeface="Arial" panose="020B060402020202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Minimal Incident Safety Policy:  ROLES</a:t>
            </a:r>
            <a:endParaRPr lang="en-US" altLang="en-US" sz="2400" b="1" dirty="0" smtClean="0">
              <a:solidFill>
                <a:srgbClr val="FFFF00"/>
              </a:solidFill>
              <a:latin typeface="Calibri Light" panose="020F0302020204030204" pitchFamily="34" charset="0"/>
              <a:cs typeface="Calibri Light" panose="020F0302020204030204" pitchFamily="34" charset="0"/>
            </a:endParaRPr>
          </a:p>
        </p:txBody>
      </p:sp>
      <p:sp>
        <p:nvSpPr>
          <p:cNvPr id="35845" name="Circle" descr="Yellow circle" title="Graphic">
            <a:extLst/>
          </p:cNvPr>
          <p:cNvSpPr>
            <a:spLocks noChangeArrowheads="1"/>
          </p:cNvSpPr>
          <p:nvPr/>
        </p:nvSpPr>
        <p:spPr bwMode="auto">
          <a:xfrm>
            <a:off x="230188" y="2333625"/>
            <a:ext cx="2725737" cy="2725738"/>
          </a:xfrm>
          <a:prstGeom prst="ellipse">
            <a:avLst/>
          </a:prstGeom>
          <a:solidFill>
            <a:srgbClr val="DEE60E"/>
          </a:solidFill>
          <a:ln w="12700">
            <a:solidFill>
              <a:srgbClr val="DEE60E"/>
            </a:solidFill>
            <a:miter lim="400000"/>
            <a:headEnd/>
            <a:tailEnd/>
          </a:ln>
        </p:spPr>
        <p:txBody>
          <a:bodyPr lIns="45719" rIns="45719" anchor="ctr"/>
          <a:lstStyle/>
          <a:p>
            <a:pPr eaLnBrk="1">
              <a:defRPr/>
            </a:pPr>
            <a:endParaRPr lang="en-US" altLang="en-US">
              <a:solidFill>
                <a:srgbClr val="FFFFFF"/>
              </a:solidFill>
              <a:cs typeface="Calibri" panose="020F0502020204030204" pitchFamily="34" charset="0"/>
            </a:endParaRPr>
          </a:p>
        </p:txBody>
      </p:sp>
      <p:sp>
        <p:nvSpPr>
          <p:cNvPr id="208" name="Improved quality…">
            <a:extLst/>
          </p:cNvPr>
          <p:cNvSpPr/>
          <p:nvPr/>
        </p:nvSpPr>
        <p:spPr>
          <a:xfrm>
            <a:off x="0" y="3398838"/>
            <a:ext cx="3357563" cy="522287"/>
          </a:xfrm>
          <a:prstGeom prst="rect">
            <a:avLst/>
          </a:prstGeom>
          <a:ln w="12700">
            <a:miter lim="400000"/>
          </a:ln>
          <a:extLst>
            <a:ext uri="{C572A759-6A51-4108-AA02-DFA0A04FC94B}"/>
          </a:extLst>
        </p:spPr>
        <p:txBody>
          <a:bodyPr lIns="45719" rIns="45719">
            <a:spAutoFit/>
          </a:bodyPr>
          <a:lstStyle/>
          <a:p>
            <a:pPr lvl="1" defTabSz="457200" eaLnBrk="1" fontAlgn="auto">
              <a:spcBef>
                <a:spcPts val="600"/>
              </a:spcBef>
              <a:spcAft>
                <a:spcPts val="0"/>
              </a:spcAft>
              <a:buSzPct val="100000"/>
              <a:defRPr sz="2500" b="1">
                <a:solidFill>
                  <a:schemeClr val="accent6">
                    <a:hueOff val="-2024602"/>
                    <a:satOff val="46824"/>
                  </a:schemeClr>
                </a:solidFill>
                <a:latin typeface="Arial"/>
                <a:ea typeface="Arial"/>
                <a:cs typeface="Arial"/>
                <a:sym typeface="Arial"/>
              </a:defRPr>
            </a:pPr>
            <a:r>
              <a:rPr lang="en-US" sz="2800" b="1" kern="0" dirty="0">
                <a:solidFill>
                  <a:schemeClr val="bg2"/>
                </a:solidFill>
                <a:latin typeface="Arial"/>
                <a:ea typeface="Arial"/>
                <a:cs typeface="Arial"/>
                <a:sym typeface="Arial"/>
              </a:rPr>
              <a:t>Management</a:t>
            </a:r>
          </a:p>
        </p:txBody>
      </p:sp>
      <p:sp>
        <p:nvSpPr>
          <p:cNvPr id="35844" name="Circle" descr="White circle" title="Graphic">
            <a:extLst/>
          </p:cNvPr>
          <p:cNvSpPr>
            <a:spLocks noChangeArrowheads="1"/>
          </p:cNvSpPr>
          <p:nvPr/>
        </p:nvSpPr>
        <p:spPr bwMode="auto">
          <a:xfrm>
            <a:off x="3109913" y="2330450"/>
            <a:ext cx="2725737" cy="2725738"/>
          </a:xfrm>
          <a:prstGeom prst="ellipse">
            <a:avLst/>
          </a:prstGeom>
          <a:solidFill>
            <a:srgbClr val="FFFFFF"/>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p>
            <a:pPr eaLnBrk="1">
              <a:defRPr/>
            </a:pPr>
            <a:endParaRPr lang="en-US" altLang="en-US">
              <a:solidFill>
                <a:srgbClr val="FFFFFF"/>
              </a:solidFill>
              <a:cs typeface="Calibri" panose="020F0502020204030204" pitchFamily="34" charset="0"/>
            </a:endParaRPr>
          </a:p>
        </p:txBody>
      </p:sp>
      <p:sp>
        <p:nvSpPr>
          <p:cNvPr id="13" name="Improved quality…">
            <a:extLst/>
          </p:cNvPr>
          <p:cNvSpPr/>
          <p:nvPr/>
        </p:nvSpPr>
        <p:spPr>
          <a:xfrm>
            <a:off x="3035300" y="3371850"/>
            <a:ext cx="3357563" cy="522288"/>
          </a:xfrm>
          <a:prstGeom prst="rect">
            <a:avLst/>
          </a:prstGeom>
          <a:ln w="12700">
            <a:miter lim="400000"/>
          </a:ln>
          <a:extLst>
            <a:ext uri="{C572A759-6A51-4108-AA02-DFA0A04FC94B}"/>
          </a:extLst>
        </p:spPr>
        <p:txBody>
          <a:bodyPr lIns="45719" rIns="45719">
            <a:spAutoFit/>
          </a:bodyPr>
          <a:lstStyle/>
          <a:p>
            <a:pPr lvl="1" defTabSz="457200" eaLnBrk="1" fontAlgn="auto">
              <a:spcBef>
                <a:spcPts val="600"/>
              </a:spcBef>
              <a:spcAft>
                <a:spcPts val="0"/>
              </a:spcAft>
              <a:buSzPct val="100000"/>
              <a:defRPr sz="2500" b="1">
                <a:solidFill>
                  <a:schemeClr val="accent6">
                    <a:hueOff val="-2024602"/>
                    <a:satOff val="46824"/>
                  </a:schemeClr>
                </a:solidFill>
                <a:latin typeface="Arial"/>
                <a:ea typeface="Arial"/>
                <a:cs typeface="Arial"/>
                <a:sym typeface="Arial"/>
              </a:defRPr>
            </a:pPr>
            <a:r>
              <a:rPr lang="en-US" sz="2800" b="1" kern="0" dirty="0">
                <a:solidFill>
                  <a:schemeClr val="bg2"/>
                </a:solidFill>
                <a:latin typeface="Arial"/>
                <a:ea typeface="Arial"/>
                <a:cs typeface="Arial"/>
                <a:sym typeface="Arial"/>
              </a:rPr>
              <a:t>Safety Staff</a:t>
            </a:r>
          </a:p>
        </p:txBody>
      </p:sp>
      <p:sp>
        <p:nvSpPr>
          <p:cNvPr id="9" name="Circle" descr="Orange circle" title="Graphic ">
            <a:extLst/>
          </p:cNvPr>
          <p:cNvSpPr/>
          <p:nvPr/>
        </p:nvSpPr>
        <p:spPr>
          <a:xfrm>
            <a:off x="6021388" y="2327275"/>
            <a:ext cx="2725737" cy="2725738"/>
          </a:xfrm>
          <a:prstGeom prst="ellipse">
            <a:avLst/>
          </a:prstGeom>
          <a:solidFill>
            <a:schemeClr val="accent5">
              <a:hueOff val="-11405933"/>
              <a:satOff val="40776"/>
            </a:schemeClr>
          </a:solidFill>
          <a:ln w="12700">
            <a:miter lim="400000"/>
          </a:ln>
        </p:spPr>
        <p:txBody>
          <a:bodyPr lIns="45719" rIns="45719" anchor="ctr"/>
          <a:lstStyle/>
          <a:p>
            <a:pPr eaLnBrk="1" fontAlgn="auto">
              <a:spcBef>
                <a:spcPts val="0"/>
              </a:spcBef>
              <a:spcAft>
                <a:spcPts val="0"/>
              </a:spcAft>
              <a:defRPr/>
            </a:pPr>
            <a:endParaRPr kern="0">
              <a:latin typeface="+mj-lt"/>
              <a:ea typeface="+mj-ea"/>
              <a:cs typeface="+mj-cs"/>
              <a:sym typeface="Calibri"/>
            </a:endParaRPr>
          </a:p>
        </p:txBody>
      </p:sp>
      <p:sp>
        <p:nvSpPr>
          <p:cNvPr id="14" name="Improved quality…">
            <a:extLst/>
          </p:cNvPr>
          <p:cNvSpPr/>
          <p:nvPr/>
        </p:nvSpPr>
        <p:spPr>
          <a:xfrm>
            <a:off x="5984875" y="3398838"/>
            <a:ext cx="3357563" cy="522287"/>
          </a:xfrm>
          <a:prstGeom prst="rect">
            <a:avLst/>
          </a:prstGeom>
          <a:ln w="12700">
            <a:miter lim="400000"/>
          </a:ln>
          <a:extLst>
            <a:ext uri="{C572A759-6A51-4108-AA02-DFA0A04FC94B}"/>
          </a:extLst>
        </p:spPr>
        <p:txBody>
          <a:bodyPr lIns="45719" rIns="45719">
            <a:spAutoFit/>
          </a:bodyPr>
          <a:lstStyle/>
          <a:p>
            <a:pPr lvl="1" defTabSz="457200" eaLnBrk="1" fontAlgn="auto">
              <a:spcBef>
                <a:spcPts val="600"/>
              </a:spcBef>
              <a:spcAft>
                <a:spcPts val="0"/>
              </a:spcAft>
              <a:buSzPct val="100000"/>
              <a:defRPr sz="2500" b="1">
                <a:solidFill>
                  <a:schemeClr val="accent6">
                    <a:hueOff val="-2024602"/>
                    <a:satOff val="46824"/>
                  </a:schemeClr>
                </a:solidFill>
                <a:latin typeface="Arial"/>
                <a:ea typeface="Arial"/>
                <a:cs typeface="Arial"/>
                <a:sym typeface="Arial"/>
              </a:defRPr>
            </a:pPr>
            <a:r>
              <a:rPr lang="en-US" sz="2800" b="1" kern="0" dirty="0">
                <a:solidFill>
                  <a:schemeClr val="bg2"/>
                </a:solidFill>
                <a:latin typeface="Arial"/>
                <a:ea typeface="Arial"/>
                <a:cs typeface="Arial"/>
                <a:sym typeface="Arial"/>
              </a:rPr>
              <a:t>Employees</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idx="4294967295"/>
          </p:nvPr>
        </p:nvSpPr>
        <p:spPr>
          <a:xfrm>
            <a:off x="0" y="381000"/>
            <a:ext cx="8229600" cy="1968500"/>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Implementing Your Workplace Safety Program</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OSHA Covers Nearly All Employees</a:t>
            </a:r>
          </a:p>
        </p:txBody>
      </p:sp>
      <p:sp>
        <p:nvSpPr>
          <p:cNvPr id="288" name="The general duty clause reads “Each employer shall furnish…a place of employment which is free from recognized hazards that are causing or are likely to cause death or serious physical harm to his employees.”…">
            <a:extLst/>
          </p:cNvPr>
          <p:cNvSpPr/>
          <p:nvPr/>
        </p:nvSpPr>
        <p:spPr>
          <a:xfrm>
            <a:off x="-117475" y="2211388"/>
            <a:ext cx="9107488" cy="3708400"/>
          </a:xfrm>
          <a:prstGeom prst="rect">
            <a:avLst/>
          </a:prstGeom>
          <a:ln w="12700">
            <a:miter lim="400000"/>
          </a:ln>
          <a:extLst>
            <a:ext uri="{C572A759-6A51-4108-AA02-DFA0A04FC94B}"/>
          </a:extLst>
        </p:spPr>
        <p:txBody>
          <a:bodyPr lIns="45719" rIns="45719">
            <a:spAutoFit/>
          </a:bodyPr>
          <a:lstStyle/>
          <a:p>
            <a:pPr lvl="1" defTabSz="457200" eaLnBrk="1" fontAlgn="auto">
              <a:spcBef>
                <a:spcPts val="600"/>
              </a:spcBef>
              <a:spcAft>
                <a:spcPts val="0"/>
              </a:spcAft>
              <a:buSzPct val="100000"/>
              <a:defRPr sz="2500" b="1">
                <a:solidFill>
                  <a:schemeClr val="accent6">
                    <a:hueOff val="-2024602"/>
                    <a:satOff val="46824"/>
                  </a:schemeClr>
                </a:solidFill>
                <a:latin typeface="Arial"/>
                <a:ea typeface="Arial"/>
                <a:cs typeface="Arial"/>
                <a:sym typeface="Arial"/>
              </a:defRPr>
            </a:pPr>
            <a:r>
              <a:rPr sz="2500" b="1" kern="0" dirty="0">
                <a:solidFill>
                  <a:schemeClr val="bg1"/>
                </a:solidFill>
                <a:latin typeface="Arial"/>
                <a:ea typeface="Arial"/>
                <a:cs typeface="Arial"/>
                <a:sym typeface="Arial"/>
              </a:rPr>
              <a:t>The general duty clause</a:t>
            </a:r>
            <a:r>
              <a:rPr lang="en-US" sz="2500" b="1" kern="0" dirty="0">
                <a:solidFill>
                  <a:schemeClr val="bg1"/>
                </a:solidFill>
                <a:latin typeface="Arial"/>
                <a:ea typeface="Arial"/>
                <a:cs typeface="Arial"/>
                <a:sym typeface="Arial"/>
              </a:rPr>
              <a:t> </a:t>
            </a:r>
            <a:r>
              <a:rPr lang="en-US" sz="2500" b="1" kern="0" dirty="0">
                <a:solidFill>
                  <a:schemeClr val="accent6">
                    <a:hueOff val="-2024602"/>
                    <a:satOff val="46824"/>
                  </a:schemeClr>
                </a:solidFill>
                <a:latin typeface="Arial"/>
                <a:ea typeface="Arial"/>
                <a:cs typeface="Arial"/>
                <a:sym typeface="Arial"/>
              </a:rPr>
              <a:t>[29 CFR, 1970]</a:t>
            </a:r>
            <a:r>
              <a:rPr sz="2500" b="1" kern="0" dirty="0">
                <a:solidFill>
                  <a:schemeClr val="bg1"/>
                </a:solidFill>
                <a:latin typeface="Arial"/>
                <a:ea typeface="Arial"/>
                <a:cs typeface="Arial"/>
                <a:sym typeface="Arial"/>
              </a:rPr>
              <a:t> reads</a:t>
            </a:r>
            <a:r>
              <a:rPr lang="en-US" sz="2500" b="1" kern="0" dirty="0">
                <a:solidFill>
                  <a:schemeClr val="bg1"/>
                </a:solidFill>
                <a:latin typeface="Arial"/>
                <a:ea typeface="Arial"/>
                <a:cs typeface="Arial"/>
                <a:sym typeface="Arial"/>
              </a:rPr>
              <a:t>                     </a:t>
            </a:r>
            <a:r>
              <a:rPr sz="2500" b="1" kern="0" dirty="0">
                <a:solidFill>
                  <a:schemeClr val="bg1"/>
                </a:solidFill>
                <a:latin typeface="Arial"/>
                <a:ea typeface="Arial"/>
                <a:cs typeface="Arial"/>
                <a:sym typeface="Arial"/>
              </a:rPr>
              <a:t> </a:t>
            </a:r>
            <a:endParaRPr lang="en-US" sz="2500" b="1" kern="0" dirty="0">
              <a:solidFill>
                <a:schemeClr val="bg1"/>
              </a:solidFill>
              <a:latin typeface="Arial"/>
              <a:ea typeface="Arial"/>
              <a:cs typeface="Arial"/>
              <a:sym typeface="Arial"/>
            </a:endParaRP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500" b="1" kern="0" dirty="0">
                <a:solidFill>
                  <a:srgbClr val="FFFFFF"/>
                </a:solidFill>
                <a:latin typeface="Arial"/>
                <a:ea typeface="Arial"/>
                <a:cs typeface="Arial"/>
                <a:sym typeface="Arial"/>
              </a:rPr>
              <a:t>“Each employer shall furnish…a place of employment which is free from recognized hazards that are causing or are likely to cause death or serious physical harm to his employees.”</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500" b="1" kern="0" dirty="0">
                <a:solidFill>
                  <a:srgbClr val="FFFFFF"/>
                </a:solidFill>
                <a:latin typeface="Arial"/>
                <a:ea typeface="Arial"/>
                <a:cs typeface="Arial"/>
                <a:sym typeface="Arial"/>
              </a:rPr>
              <a:t>Need to communicate employees rights under the OSHA Act, including the right to file a complaint  free from discrimination and explain the elements of a valid complaint.</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idx="4294967295"/>
          </p:nvPr>
        </p:nvSpPr>
        <p:spPr>
          <a:xfrm>
            <a:off x="0" y="381000"/>
            <a:ext cx="8229600" cy="2284413"/>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Implementing Your Workplace Safety Program</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Leadership and Employee Involvement</a:t>
            </a:r>
          </a:p>
        </p:txBody>
      </p:sp>
      <p:sp>
        <p:nvSpPr>
          <p:cNvPr id="48132" name="Your plan should include statements on the value of workplace safety and why management  is committed to it."/>
          <p:cNvSpPr>
            <a:spLocks noChangeArrowheads="1"/>
          </p:cNvSpPr>
          <p:nvPr/>
        </p:nvSpPr>
        <p:spPr bwMode="auto">
          <a:xfrm>
            <a:off x="357188" y="2665413"/>
            <a:ext cx="3879850" cy="267811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800" b="1">
                <a:solidFill>
                  <a:schemeClr val="tx1"/>
                </a:solidFill>
                <a:latin typeface="Arial" panose="020B0604020202020204" pitchFamily="34" charset="0"/>
                <a:cs typeface="Arial" panose="020B0604020202020204" pitchFamily="34" charset="0"/>
                <a:sym typeface="Arial" panose="020B0604020202020204" pitchFamily="34" charset="0"/>
              </a:rPr>
              <a:t>Your plan should include statements on the value of workplace safety and why management is committed to it.</a:t>
            </a:r>
          </a:p>
        </p:txBody>
      </p:sp>
      <p:sp>
        <p:nvSpPr>
          <p:cNvPr id="48133" name="A list of locations where written safety and health policies are posted for all employees to see."/>
          <p:cNvSpPr>
            <a:spLocks noChangeArrowheads="1"/>
          </p:cNvSpPr>
          <p:nvPr/>
        </p:nvSpPr>
        <p:spPr bwMode="auto">
          <a:xfrm>
            <a:off x="4700588" y="2849563"/>
            <a:ext cx="4284662"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800" b="1">
                <a:solidFill>
                  <a:srgbClr val="FFFFFF"/>
                </a:solidFill>
                <a:latin typeface="Arial" panose="020B0604020202020204" pitchFamily="34" charset="0"/>
                <a:cs typeface="Arial" panose="020B0604020202020204" pitchFamily="34" charset="0"/>
                <a:sym typeface="Arial" panose="020B0604020202020204" pitchFamily="34" charset="0"/>
              </a:rPr>
              <a:t>A list of locations where written safety and health policies are posted for all employees to see.</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idx="4294967295"/>
          </p:nvPr>
        </p:nvSpPr>
        <p:spPr>
          <a:xfrm>
            <a:off x="0" y="92075"/>
            <a:ext cx="8229600" cy="1508125"/>
          </a:xfrm>
        </p:spPr>
        <p:txBody>
          <a:bodyPr/>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Implementing Your Workplace </a:t>
            </a:r>
            <a:r>
              <a:rPr lang="en-US" altLang="en-US" sz="3800" dirty="0" smtClean="0">
                <a:solidFill>
                  <a:srgbClr val="FF7031"/>
                </a:solidFill>
                <a:latin typeface="Arial Black" panose="020B0A04020102020204" pitchFamily="34" charset="0"/>
                <a:cs typeface="Calibri Light" panose="020F0302020204030204" pitchFamily="34" charset="0"/>
              </a:rPr>
              <a:t> Safety </a:t>
            </a:r>
            <a:r>
              <a:rPr lang="en-US" altLang="en-US" sz="3800" dirty="0" smtClean="0">
                <a:solidFill>
                  <a:srgbClr val="FF7031"/>
                </a:solidFill>
                <a:latin typeface="Arial Black" panose="020B0A04020102020204" pitchFamily="34" charset="0"/>
                <a:cs typeface="Calibri Light" panose="020F0302020204030204" pitchFamily="34" charset="0"/>
              </a:rPr>
              <a:t>Program</a:t>
            </a:r>
            <a:endParaRPr lang="en-US" altLang="en-US" dirty="0" smtClean="0">
              <a:latin typeface="Calibri Light" panose="020F0302020204030204" pitchFamily="34" charset="0"/>
              <a:cs typeface="Calibri Light" panose="020F0302020204030204" pitchFamily="34" charset="0"/>
            </a:endParaRPr>
          </a:p>
        </p:txBody>
      </p:sp>
      <p:sp>
        <p:nvSpPr>
          <p:cNvPr id="50179" name="Shape 215"/>
          <p:cNvSpPr>
            <a:spLocks noChangeArrowheads="1"/>
          </p:cNvSpPr>
          <p:nvPr/>
        </p:nvSpPr>
        <p:spPr bwMode="auto">
          <a:xfrm>
            <a:off x="401638" y="1652588"/>
            <a:ext cx="7262812"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lnSpc>
                <a:spcPct val="80000"/>
              </a:lnSpc>
            </a:pPr>
            <a:r>
              <a:rPr lang="en-US" altLang="en-US" sz="2500" b="1">
                <a:solidFill>
                  <a:srgbClr val="DEE60E"/>
                </a:solidFill>
                <a:latin typeface="Arial" panose="020B0604020202020204" pitchFamily="34" charset="0"/>
                <a:cs typeface="Arial" panose="020B0604020202020204" pitchFamily="34" charset="0"/>
                <a:sym typeface="Arial" panose="020B0604020202020204" pitchFamily="34" charset="0"/>
              </a:rPr>
              <a:t>Leadership and Employee Involvement</a:t>
            </a:r>
          </a:p>
        </p:txBody>
      </p:sp>
      <p:sp>
        <p:nvSpPr>
          <p:cNvPr id="50180" name="A schedule of when and where regular meetings are held that address employee safety and health issues."/>
          <p:cNvSpPr>
            <a:spLocks noChangeArrowheads="1"/>
          </p:cNvSpPr>
          <p:nvPr/>
        </p:nvSpPr>
        <p:spPr bwMode="auto">
          <a:xfrm>
            <a:off x="357188" y="2646363"/>
            <a:ext cx="3879850" cy="267811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800" b="1">
                <a:solidFill>
                  <a:schemeClr val="tx1"/>
                </a:solidFill>
                <a:latin typeface="Arial" panose="020B0604020202020204" pitchFamily="34" charset="0"/>
                <a:cs typeface="Arial" panose="020B0604020202020204" pitchFamily="34" charset="0"/>
                <a:sym typeface="Arial" panose="020B0604020202020204" pitchFamily="34" charset="0"/>
              </a:rPr>
              <a:t>A schedule of when and where regular meetings are held that address employee safety and health issues.</a:t>
            </a:r>
          </a:p>
        </p:txBody>
      </p:sp>
      <p:sp>
        <p:nvSpPr>
          <p:cNvPr id="50181" name="A stipulation that abiding by all safety and health rules is a condition of employment."/>
          <p:cNvSpPr>
            <a:spLocks noChangeArrowheads="1"/>
          </p:cNvSpPr>
          <p:nvPr/>
        </p:nvSpPr>
        <p:spPr bwMode="auto">
          <a:xfrm>
            <a:off x="5057775" y="2830513"/>
            <a:ext cx="3592513"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800" b="1">
                <a:solidFill>
                  <a:srgbClr val="FFFFFF"/>
                </a:solidFill>
                <a:latin typeface="Arial" panose="020B0604020202020204" pitchFamily="34" charset="0"/>
                <a:cs typeface="Arial" panose="020B0604020202020204" pitchFamily="34" charset="0"/>
                <a:sym typeface="Arial" panose="020B0604020202020204" pitchFamily="34" charset="0"/>
              </a:rPr>
              <a:t>A stipulation that abiding by all safety and health rules is a condition of employment.</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2"/>
          <p:cNvSpPr>
            <a:spLocks noGrp="1"/>
          </p:cNvSpPr>
          <p:nvPr>
            <p:ph type="title" idx="4294967295"/>
          </p:nvPr>
        </p:nvSpPr>
        <p:spPr>
          <a:xfrm>
            <a:off x="0" y="304800"/>
            <a:ext cx="8229600" cy="1760538"/>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Implementing Your Workplace Safety Program</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Result</a:t>
            </a:r>
          </a:p>
        </p:txBody>
      </p:sp>
      <p:graphicFrame>
        <p:nvGraphicFramePr>
          <p:cNvPr id="2" name="Diagram 1" descr="There are four text boxes, which are orange, grey, yellow, and blue" title="Smart Art graphic that shows a list">
            <a:extLst/>
          </p:cNvPr>
          <p:cNvGraphicFramePr/>
          <p:nvPr/>
        </p:nvGraphicFramePr>
        <p:xfrm>
          <a:off x="283202" y="1898543"/>
          <a:ext cx="8686944" cy="41703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idx="4294967295"/>
          </p:nvPr>
        </p:nvSpPr>
        <p:spPr>
          <a:xfrm>
            <a:off x="0" y="355600"/>
            <a:ext cx="8229600" cy="1992313"/>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Implementing Your Workplace Safety Program</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Training Basics</a:t>
            </a:r>
          </a:p>
        </p:txBody>
      </p:sp>
      <p:graphicFrame>
        <p:nvGraphicFramePr>
          <p:cNvPr id="3" name="Diagram 2" descr="There are three text boxes" title="Smart Art graphic that shows a list">
            <a:extLst/>
          </p:cNvPr>
          <p:cNvGraphicFramePr/>
          <p:nvPr/>
        </p:nvGraphicFramePr>
        <p:xfrm>
          <a:off x="181422" y="2347431"/>
          <a:ext cx="8748407" cy="33566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1988" name="Picture 1" descr="There is a silhouette of a fireman holding a fire extinguisher and standing next to a fire truck" title="Clip art image">
            <a:extLst/>
          </p:cNvPr>
          <p:cNvPicPr>
            <a:picLocks noChangeAspect="1" noChangeArrowheads="1"/>
          </p:cNvPicPr>
          <p:nvPr/>
        </p:nvPicPr>
        <p:blipFill>
          <a:blip r:embed="rId8"/>
          <a:srcRect/>
          <a:stretch>
            <a:fillRect/>
          </a:stretch>
        </p:blipFill>
        <p:spPr bwMode="auto">
          <a:xfrm>
            <a:off x="6307138" y="4086225"/>
            <a:ext cx="3036887" cy="292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idx="4294967295"/>
          </p:nvPr>
        </p:nvSpPr>
        <p:spPr>
          <a:xfrm>
            <a:off x="0" y="92075"/>
            <a:ext cx="8229600" cy="1508125"/>
          </a:xfrm>
        </p:spPr>
        <p:txBody>
          <a:bodyPr/>
          <a:lstStyle/>
          <a:p>
            <a:pPr eaLnBrk="1"/>
            <a:r>
              <a:rPr lang="en-US" altLang="en-US" sz="3800" smtClean="0">
                <a:solidFill>
                  <a:srgbClr val="FF7031"/>
                </a:solidFill>
                <a:latin typeface="Arial Black" panose="020B0A04020102020204" pitchFamily="34" charset="0"/>
                <a:cs typeface="Calibri Light" panose="020F0302020204030204" pitchFamily="34" charset="0"/>
              </a:rPr>
              <a:t>Employee Engagement</a:t>
            </a:r>
            <a:endParaRPr lang="en-US" altLang="en-US" smtClean="0">
              <a:latin typeface="Calibri Light" panose="020F0302020204030204" pitchFamily="34" charset="0"/>
              <a:cs typeface="Calibri Light" panose="020F0302020204030204" pitchFamily="34" charset="0"/>
            </a:endParaRPr>
          </a:p>
        </p:txBody>
      </p:sp>
      <p:sp>
        <p:nvSpPr>
          <p:cNvPr id="56323" name="Shape 215"/>
          <p:cNvSpPr>
            <a:spLocks noChangeArrowheads="1"/>
          </p:cNvSpPr>
          <p:nvPr/>
        </p:nvSpPr>
        <p:spPr bwMode="auto">
          <a:xfrm>
            <a:off x="401638" y="1736725"/>
            <a:ext cx="7262812"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lnSpc>
                <a:spcPct val="80000"/>
              </a:lnSpc>
            </a:pPr>
            <a:r>
              <a:rPr lang="en-US" altLang="en-US" sz="2500" b="1">
                <a:solidFill>
                  <a:srgbClr val="DEE60E"/>
                </a:solidFill>
                <a:latin typeface="Arial" panose="020B0604020202020204" pitchFamily="34" charset="0"/>
                <a:cs typeface="Arial" panose="020B0604020202020204" pitchFamily="34" charset="0"/>
                <a:sym typeface="Arial" panose="020B0604020202020204" pitchFamily="34" charset="0"/>
              </a:rPr>
              <a:t>Safety Policy: PRINCIPLES</a:t>
            </a:r>
          </a:p>
        </p:txBody>
      </p:sp>
      <p:sp>
        <p:nvSpPr>
          <p:cNvPr id="213" name="Working safely is a condition of employment.…">
            <a:extLst/>
          </p:cNvPr>
          <p:cNvSpPr/>
          <p:nvPr/>
        </p:nvSpPr>
        <p:spPr>
          <a:xfrm>
            <a:off x="-104775" y="2222500"/>
            <a:ext cx="8913813" cy="3476625"/>
          </a:xfrm>
          <a:prstGeom prst="rect">
            <a:avLst/>
          </a:prstGeom>
          <a:ln w="12700">
            <a:miter lim="400000"/>
          </a:ln>
          <a:extLst>
            <a:ext uri="{C572A759-6A51-4108-AA02-DFA0A04FC94B}"/>
          </a:extLst>
        </p:spPr>
        <p:txBody>
          <a:bodyPr lIns="45719" rIns="45719">
            <a:spAutoFit/>
          </a:bodyPr>
          <a:lstStyle/>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3000" b="1" kern="0" dirty="0">
                <a:solidFill>
                  <a:schemeClr val="bg1"/>
                </a:solidFill>
                <a:latin typeface="Arial"/>
                <a:ea typeface="Arial"/>
                <a:cs typeface="Arial"/>
                <a:sym typeface="Arial"/>
              </a:rPr>
              <a:t>Working safely is a condition of employment.</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3000" b="1" kern="0" dirty="0">
                <a:solidFill>
                  <a:schemeClr val="bg1"/>
                </a:solidFill>
                <a:latin typeface="Arial"/>
                <a:ea typeface="Arial"/>
                <a:cs typeface="Arial"/>
                <a:sym typeface="Arial"/>
              </a:rPr>
              <a:t>Each employee is expected to give consideration to the prevention of injury to self and co-workers.</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3000" b="1" kern="0" dirty="0">
                <a:solidFill>
                  <a:schemeClr val="bg1"/>
                </a:solidFill>
                <a:latin typeface="Arial"/>
                <a:ea typeface="Arial"/>
                <a:cs typeface="Arial"/>
                <a:sym typeface="Arial"/>
              </a:rPr>
              <a:t>Involvement and thinking of all people in the safety process is valued and expected.</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idx="4294967295"/>
          </p:nvPr>
        </p:nvSpPr>
        <p:spPr>
          <a:xfrm>
            <a:off x="0" y="355600"/>
            <a:ext cx="8229600" cy="1793875"/>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Employee Engagement</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Safety Policy:  PRINCIPLES</a:t>
            </a:r>
          </a:p>
        </p:txBody>
      </p:sp>
      <p:pic>
        <p:nvPicPr>
          <p:cNvPr id="8" name="Picture 7" descr="An image of a green arrow pointing up" title="Clip art image">
            <a:extLst/>
          </p:cNvPr>
          <p:cNvPicPr>
            <a:picLocks noChangeAspect="1"/>
          </p:cNvPicPr>
          <p:nvPr/>
        </p:nvPicPr>
        <p:blipFill>
          <a:blip r:embed="rId3" cstate="email">
            <a:duotone>
              <a:schemeClr val="accent6">
                <a:shade val="45000"/>
                <a:satMod val="135000"/>
              </a:schemeClr>
              <a:prstClr val="white"/>
            </a:duotone>
            <a:extLst>
              <a:ext uri="{28A0092B-C50C-407E-A947-70E740481C1C}">
                <a14:useLocalDpi xmlns:a14="http://schemas.microsoft.com/office/drawing/2010/main"/>
              </a:ext>
            </a:extLst>
          </a:blip>
          <a:stretch>
            <a:fillRect/>
          </a:stretch>
        </p:blipFill>
        <p:spPr>
          <a:xfrm rot="10800000" flipH="1">
            <a:off x="6441357" y="2141282"/>
            <a:ext cx="2444913" cy="4326636"/>
          </a:xfrm>
          <a:prstGeom prst="rect">
            <a:avLst/>
          </a:prstGeom>
        </p:spPr>
      </p:pic>
      <p:sp>
        <p:nvSpPr>
          <p:cNvPr id="3" name="Rectangle 2">
            <a:extLst/>
          </p:cNvPr>
          <p:cNvSpPr/>
          <p:nvPr/>
        </p:nvSpPr>
        <p:spPr>
          <a:xfrm>
            <a:off x="-49213" y="2141538"/>
            <a:ext cx="6940551" cy="3938587"/>
          </a:xfrm>
          <a:prstGeom prst="rect">
            <a:avLst/>
          </a:prstGeom>
        </p:spPr>
        <p:txBody>
          <a:bodyPr>
            <a:spAutoFit/>
          </a:bodyPr>
          <a:lstStyle/>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3000" b="1" kern="0" dirty="0">
                <a:solidFill>
                  <a:schemeClr val="bg1"/>
                </a:solidFill>
                <a:latin typeface="Arial"/>
                <a:ea typeface="Arial"/>
                <a:cs typeface="Arial"/>
                <a:sym typeface="Arial"/>
              </a:rPr>
              <a:t>Continual improvement is the goal.</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3000" b="1" kern="0" dirty="0">
                <a:solidFill>
                  <a:schemeClr val="bg1"/>
                </a:solidFill>
                <a:latin typeface="Arial"/>
                <a:ea typeface="Arial"/>
                <a:cs typeface="Arial"/>
                <a:sym typeface="Arial"/>
              </a:rPr>
              <a:t>Individuals and teams must be recognized for their adherence to and advancement of safety.</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lang="en-US" sz="3000" b="1" kern="0" dirty="0">
                <a:solidFill>
                  <a:schemeClr val="bg1"/>
                </a:solidFill>
                <a:latin typeface="Arial"/>
                <a:ea typeface="Arial"/>
                <a:cs typeface="Arial"/>
                <a:sym typeface="Arial"/>
              </a:rPr>
              <a:t>Employees are encouraged to provide feedback and insight on safety.</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2"/>
          <p:cNvSpPr>
            <a:spLocks noGrp="1"/>
          </p:cNvSpPr>
          <p:nvPr>
            <p:ph type="title" idx="4294967295"/>
          </p:nvPr>
        </p:nvSpPr>
        <p:spPr>
          <a:xfrm>
            <a:off x="0" y="355600"/>
            <a:ext cx="8229600" cy="1854200"/>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Employee Engagement</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Role of Senior Management</a:t>
            </a:r>
          </a:p>
        </p:txBody>
      </p:sp>
      <p:sp>
        <p:nvSpPr>
          <p:cNvPr id="2" name="TextBox 1">
            <a:extLst/>
          </p:cNvPr>
          <p:cNvSpPr txBox="1"/>
          <p:nvPr/>
        </p:nvSpPr>
        <p:spPr>
          <a:xfrm>
            <a:off x="-439572" y="2055885"/>
            <a:ext cx="5317716" cy="437555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marL="1371600" lvl="1" indent="-457200" defTabSz="457200" eaLnBrk="1" fontAlgn="auto">
              <a:spcBef>
                <a:spcPts val="500"/>
              </a:spcBef>
              <a:spcAft>
                <a:spcPts val="0"/>
              </a:spcAft>
              <a:buSzPct val="100000"/>
              <a:buFont typeface="Arial"/>
              <a:buChar char="•"/>
              <a:defRPr sz="2500">
                <a:solidFill>
                  <a:srgbClr val="FFFFFF"/>
                </a:solidFill>
                <a:latin typeface="Arial"/>
                <a:ea typeface="Arial"/>
                <a:cs typeface="Arial"/>
                <a:sym typeface="Arial"/>
              </a:defRPr>
            </a:pPr>
            <a:r>
              <a:rPr lang="en-US" sz="3000" b="1" kern="0" dirty="0">
                <a:solidFill>
                  <a:srgbClr val="FFFFFF"/>
                </a:solidFill>
                <a:latin typeface="Arial"/>
                <a:ea typeface="Arial"/>
                <a:cs typeface="Arial"/>
                <a:sym typeface="Arial"/>
              </a:rPr>
              <a:t>Help employees manage hazards associated with their work (tasks or responsibilities). </a:t>
            </a:r>
          </a:p>
          <a:p>
            <a:pPr marL="1371600" lvl="1" indent="-457200" defTabSz="457200" eaLnBrk="1" fontAlgn="auto">
              <a:spcBef>
                <a:spcPts val="500"/>
              </a:spcBef>
              <a:spcAft>
                <a:spcPts val="0"/>
              </a:spcAft>
              <a:buSzPct val="100000"/>
              <a:buFont typeface="Arial"/>
              <a:buChar char="•"/>
              <a:defRPr sz="2500">
                <a:solidFill>
                  <a:srgbClr val="FFFFFF"/>
                </a:solidFill>
                <a:latin typeface="Arial"/>
                <a:ea typeface="Arial"/>
                <a:cs typeface="Arial"/>
                <a:sym typeface="Arial"/>
              </a:defRPr>
            </a:pPr>
            <a:r>
              <a:rPr lang="en-US" sz="3000" b="1" kern="0" dirty="0">
                <a:solidFill>
                  <a:srgbClr val="FFFFFF"/>
                </a:solidFill>
                <a:latin typeface="Arial"/>
                <a:ea typeface="Arial"/>
                <a:cs typeface="Arial"/>
                <a:sym typeface="Arial"/>
              </a:rPr>
              <a:t>Be open to feedback and insight from employees.</a:t>
            </a:r>
          </a:p>
          <a:p>
            <a:pPr eaLnBrk="1" fontAlgn="auto">
              <a:spcBef>
                <a:spcPts val="0"/>
              </a:spcBef>
              <a:spcAft>
                <a:spcPts val="0"/>
              </a:spcAft>
              <a:defRPr/>
            </a:pPr>
            <a:endParaRPr lang="en-US" sz="3000" kern="0" dirty="0">
              <a:latin typeface="+mj-lt"/>
              <a:ea typeface="+mj-ea"/>
              <a:cs typeface="+mj-cs"/>
              <a:sym typeface="Calibri"/>
            </a:endParaRPr>
          </a:p>
        </p:txBody>
      </p:sp>
      <p:pic>
        <p:nvPicPr>
          <p:cNvPr id="7" name="Picture 6" descr="An aerial view of three people sitting at a table reviewing paperwork" title="Image">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982458" y="2406689"/>
            <a:ext cx="3657599" cy="245744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idx="4294967295"/>
          </p:nvPr>
        </p:nvSpPr>
        <p:spPr>
          <a:xfrm>
            <a:off x="0" y="92075"/>
            <a:ext cx="8229600" cy="1508125"/>
          </a:xfrm>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Workplace Safety Program: Elements</a:t>
            </a:r>
            <a:endParaRPr lang="en-US" dirty="0"/>
          </a:p>
        </p:txBody>
      </p:sp>
      <p:graphicFrame>
        <p:nvGraphicFramePr>
          <p:cNvPr id="2" name="Diagram 1" title="Smart Art graphic that shows a list">
            <a:extLst/>
          </p:cNvPr>
          <p:cNvGraphicFramePr/>
          <p:nvPr/>
        </p:nvGraphicFramePr>
        <p:xfrm>
          <a:off x="395566" y="1914466"/>
          <a:ext cx="8277384" cy="37702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idx="4294967295"/>
          </p:nvPr>
        </p:nvSpPr>
        <p:spPr>
          <a:xfrm>
            <a:off x="0" y="92075"/>
            <a:ext cx="8229600" cy="1508125"/>
          </a:xfrm>
        </p:spPr>
        <p:txBody>
          <a:bodyPr/>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Employee </a:t>
            </a:r>
            <a:r>
              <a:rPr lang="en-US" altLang="en-US" sz="3800" dirty="0" smtClean="0">
                <a:solidFill>
                  <a:srgbClr val="FF7031"/>
                </a:solidFill>
                <a:latin typeface="Arial Black" panose="020B0A04020102020204" pitchFamily="34" charset="0"/>
                <a:cs typeface="Calibri Light" panose="020F0302020204030204" pitchFamily="34" charset="0"/>
              </a:rPr>
              <a:t>Engagement </a:t>
            </a:r>
            <a:endParaRPr lang="en-US" altLang="en-US" dirty="0" smtClean="0">
              <a:latin typeface="Calibri Light" panose="020F0302020204030204" pitchFamily="34" charset="0"/>
              <a:cs typeface="Calibri Light" panose="020F0302020204030204" pitchFamily="34" charset="0"/>
            </a:endParaRPr>
          </a:p>
        </p:txBody>
      </p:sp>
      <p:sp>
        <p:nvSpPr>
          <p:cNvPr id="267" name="Circle" descr="Yellow circle" title="Graphic">
            <a:extLst/>
          </p:cNvPr>
          <p:cNvSpPr/>
          <p:nvPr/>
        </p:nvSpPr>
        <p:spPr>
          <a:xfrm>
            <a:off x="1546225" y="1325563"/>
            <a:ext cx="5568950" cy="5184775"/>
          </a:xfrm>
          <a:prstGeom prst="ellipse">
            <a:avLst/>
          </a:prstGeom>
          <a:solidFill>
            <a:schemeClr val="accent6">
              <a:hueOff val="-2024602"/>
              <a:satOff val="46824"/>
            </a:schemeClr>
          </a:solidFill>
          <a:ln w="12700">
            <a:miter lim="400000"/>
          </a:ln>
        </p:spPr>
        <p:txBody>
          <a:bodyPr lIns="45719" rIns="45719" anchor="ctr"/>
          <a:lstStyle/>
          <a:p>
            <a:pPr eaLnBrk="1" fontAlgn="auto">
              <a:spcBef>
                <a:spcPts val="0"/>
              </a:spcBef>
              <a:spcAft>
                <a:spcPts val="0"/>
              </a:spcAft>
              <a:defRPr/>
            </a:pPr>
            <a:endParaRPr kern="0">
              <a:latin typeface="+mj-lt"/>
              <a:ea typeface="+mj-ea"/>
              <a:cs typeface="+mj-cs"/>
              <a:sym typeface="Calibri"/>
            </a:endParaRPr>
          </a:p>
        </p:txBody>
      </p:sp>
      <p:sp>
        <p:nvSpPr>
          <p:cNvPr id="268" name="Workers need to be involved in the creation and use of the workplace safety program for it to succeed.">
            <a:extLst/>
          </p:cNvPr>
          <p:cNvSpPr/>
          <p:nvPr/>
        </p:nvSpPr>
        <p:spPr>
          <a:xfrm>
            <a:off x="2035175" y="2478088"/>
            <a:ext cx="4616450" cy="2862262"/>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lang="en-US" sz="3000" kern="0" dirty="0"/>
              <a:t>Workers should </a:t>
            </a:r>
            <a:r>
              <a:rPr sz="3000" kern="0" dirty="0"/>
              <a:t>be involved in the creation and use of the workplace safety program for it to succeed.</a:t>
            </a:r>
          </a:p>
        </p:txBody>
      </p:sp>
      <p:pic>
        <p:nvPicPr>
          <p:cNvPr id="48133" name="Picture 1" descr="An image of four people standing on top of the words &quot;team work&quot;" title="Clip mart image">
            <a:extLst/>
          </p:cNvPr>
          <p:cNvPicPr>
            <a:picLocks noChangeAspect="1" noChangeArrowheads="1"/>
          </p:cNvPicPr>
          <p:nvPr/>
        </p:nvPicPr>
        <p:blipFill>
          <a:blip r:embed="rId3"/>
          <a:srcRect/>
          <a:stretch>
            <a:fillRect/>
          </a:stretch>
        </p:blipFill>
        <p:spPr bwMode="auto">
          <a:xfrm>
            <a:off x="4294188" y="4056063"/>
            <a:ext cx="4027487" cy="287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64515" name="Title 2"/>
          <p:cNvSpPr>
            <a:spLocks noGrp="1"/>
          </p:cNvSpPr>
          <p:nvPr>
            <p:ph type="title" idx="4294967295"/>
          </p:nvPr>
        </p:nvSpPr>
        <p:spPr>
          <a:xfrm>
            <a:off x="0" y="533400"/>
            <a:ext cx="8229600" cy="1912938"/>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Employee Engagement</a:t>
            </a:r>
            <a:r>
              <a:rPr lang="en-US" altLang="en-US" sz="1200" dirty="0" smtClean="0">
                <a:solidFill>
                  <a:srgbClr val="FF7031"/>
                </a:solidFill>
                <a:latin typeface="Arial" panose="020B0604020202020204" pitchFamily="34" charset="0"/>
                <a:cs typeface="Arial" panose="020B0604020202020204" pitchFamily="34" charset="0"/>
              </a:rPr>
              <a:t/>
            </a:r>
            <a:br>
              <a:rPr lang="en-US" altLang="en-US" sz="1200" dirty="0" smtClean="0">
                <a:solidFill>
                  <a:srgbClr val="FF7031"/>
                </a:solidFill>
                <a:latin typeface="Arial" panose="020B0604020202020204" pitchFamily="34" charset="0"/>
                <a:cs typeface="Arial" panose="020B0604020202020204" pitchFamily="34" charset="0"/>
              </a:rPr>
            </a:br>
            <a:r>
              <a:rPr lang="en-US" altLang="en-US" sz="1200" dirty="0" smtClean="0">
                <a:solidFill>
                  <a:srgbClr val="FF7031"/>
                </a:solidFill>
                <a:latin typeface="Arial" panose="020B0604020202020204" pitchFamily="34" charset="0"/>
                <a:cs typeface="Arial" panose="020B0604020202020204" pitchFamily="34" charset="0"/>
              </a:rPr>
              <a:t/>
            </a:r>
            <a:br>
              <a:rPr lang="en-US" altLang="en-US" sz="1200" dirty="0" smtClean="0">
                <a:solidFill>
                  <a:srgbClr val="FF7031"/>
                </a:solidFill>
                <a:latin typeface="Arial" panose="020B0604020202020204" pitchFamily="34" charset="0"/>
                <a:cs typeface="Arial" panose="020B0604020202020204" pitchFamily="34" charset="0"/>
              </a:rPr>
            </a:br>
            <a:r>
              <a:rPr lang="en-US" altLang="en-US" sz="1200" dirty="0">
                <a:solidFill>
                  <a:srgbClr val="FF7031"/>
                </a:solidFill>
                <a:latin typeface="Arial" panose="020B0604020202020204" pitchFamily="34" charset="0"/>
                <a:cs typeface="Arial" panose="020B0604020202020204" pitchFamily="34" charset="0"/>
              </a:rPr>
              <a:t/>
            </a:r>
            <a:br>
              <a:rPr lang="en-US" altLang="en-US" sz="1200" dirty="0">
                <a:solidFill>
                  <a:srgbClr val="FF7031"/>
                </a:solidFill>
                <a:latin typeface="Arial" panose="020B0604020202020204" pitchFamily="34" charset="0"/>
                <a:cs typeface="Arial" panose="020B0604020202020204" pitchFamily="34" charset="0"/>
              </a:rPr>
            </a:br>
            <a:r>
              <a:rPr lang="en-US" altLang="en-US" sz="1200" dirty="0" smtClean="0">
                <a:solidFill>
                  <a:srgbClr val="FF7031"/>
                </a:solidFill>
                <a:latin typeface="Arial" panose="020B0604020202020204" pitchFamily="34" charset="0"/>
                <a:cs typeface="Arial" panose="020B0604020202020204" pitchFamily="34" charset="0"/>
              </a:rPr>
              <a:t/>
            </a:r>
            <a:br>
              <a:rPr lang="en-US" altLang="en-US" sz="1200" dirty="0" smtClean="0">
                <a:solidFill>
                  <a:srgbClr val="FF7031"/>
                </a:solidFill>
                <a:latin typeface="Arial" panose="020B0604020202020204" pitchFamily="34" charset="0"/>
                <a:cs typeface="Arial" panose="020B0604020202020204" pitchFamily="34" charset="0"/>
              </a:rPr>
            </a:br>
            <a:r>
              <a:rPr lang="en-US" altLang="en-US" sz="1200" dirty="0">
                <a:solidFill>
                  <a:srgbClr val="FF7031"/>
                </a:solidFill>
                <a:latin typeface="Arial" panose="020B0604020202020204" pitchFamily="34" charset="0"/>
                <a:cs typeface="Arial" panose="020B0604020202020204" pitchFamily="34" charset="0"/>
              </a:rPr>
              <a:t/>
            </a:r>
            <a:br>
              <a:rPr lang="en-US" altLang="en-US" sz="1200" dirty="0">
                <a:solidFill>
                  <a:srgbClr val="FF7031"/>
                </a:solidFill>
                <a:latin typeface="Arial" panose="020B0604020202020204" pitchFamily="34" charset="0"/>
                <a:cs typeface="Arial" panose="020B060402020202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Safety Statement</a:t>
            </a:r>
            <a:endParaRPr lang="en-US" altLang="en-US" sz="2400" b="1" dirty="0" smtClean="0">
              <a:solidFill>
                <a:srgbClr val="FFFF00"/>
              </a:solidFill>
              <a:latin typeface="Calibri Light" panose="020F0302020204030204" pitchFamily="34" charset="0"/>
              <a:cs typeface="Calibri Light" panose="020F0302020204030204" pitchFamily="34" charset="0"/>
            </a:endParaRPr>
          </a:p>
        </p:txBody>
      </p:sp>
      <p:sp>
        <p:nvSpPr>
          <p:cNvPr id="64517" name="Rectangle 3"/>
          <p:cNvSpPr>
            <a:spLocks noChangeArrowheads="1"/>
          </p:cNvSpPr>
          <p:nvPr/>
        </p:nvSpPr>
        <p:spPr bwMode="auto">
          <a:xfrm>
            <a:off x="2286000" y="2446338"/>
            <a:ext cx="4948238" cy="25542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r>
              <a:rPr lang="en-US" altLang="en-US" sz="3200" b="1">
                <a:solidFill>
                  <a:schemeClr val="tx1"/>
                </a:solidFill>
                <a:latin typeface="Arial" panose="020B0604020202020204" pitchFamily="34" charset="0"/>
                <a:cs typeface="Arial" panose="020B0604020202020204" pitchFamily="34" charset="0"/>
              </a:rPr>
              <a:t>Craft a Safety Statement that emphasizes Employee Engagement, as well as Management Leadership.</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idx="4294967295"/>
          </p:nvPr>
        </p:nvSpPr>
        <p:spPr>
          <a:xfrm>
            <a:off x="0" y="2568575"/>
            <a:ext cx="8229600" cy="1508125"/>
          </a:xfrm>
        </p:spPr>
        <p:txBody>
          <a:bodyPr/>
          <a:lstStyle/>
          <a:p>
            <a:pPr algn="ctr"/>
            <a:r>
              <a:rPr lang="en-US" altLang="en-US" sz="6000" dirty="0" smtClean="0">
                <a:solidFill>
                  <a:srgbClr val="DEE60E"/>
                </a:solidFill>
                <a:latin typeface="Arial Black" panose="020B0A04020102020204" pitchFamily="34" charset="0"/>
                <a:cs typeface="Arial" panose="020B0604020202020204" pitchFamily="34" charset="0"/>
              </a:rPr>
              <a:t>Questions?</a:t>
            </a:r>
            <a:endParaRPr lang="en-US" altLang="en-US" dirty="0" smtClean="0">
              <a:latin typeface="Calibri Light" panose="020F0302020204030204" pitchFamily="34" charset="0"/>
              <a:cs typeface="Calibri Light" panose="020F0302020204030204" pitchFamily="34" charset="0"/>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ext Placeholder 1"/>
          <p:cNvSpPr>
            <a:spLocks noGrp="1"/>
          </p:cNvSpPr>
          <p:nvPr>
            <p:ph type="body" idx="1"/>
          </p:nvPr>
        </p:nvSpPr>
        <p:spPr>
          <a:xfrm>
            <a:off x="442913" y="1631950"/>
            <a:ext cx="8229600" cy="4283075"/>
          </a:xfrm>
        </p:spPr>
        <p:txBody>
          <a:bodyPr/>
          <a:lstStyle/>
          <a:p>
            <a:r>
              <a:rPr lang="en-US" altLang="en-US" dirty="0" smtClean="0">
                <a:latin typeface="Arial" panose="020B0604020202020204" pitchFamily="34" charset="0"/>
                <a:cs typeface="Arial" panose="020B0604020202020204" pitchFamily="34" charset="0"/>
              </a:rPr>
              <a:t>This material was produced under grant SH29640SH6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altLang="en-US" dirty="0" smtClean="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161927" y="90489"/>
            <a:ext cx="1095374" cy="366712"/>
          </a:xfrm>
        </p:spPr>
        <p:txBody>
          <a:bodyPr/>
          <a:lstStyle/>
          <a:p>
            <a:r>
              <a:rPr lang="en-US" sz="800" dirty="0" smtClean="0">
                <a:solidFill>
                  <a:schemeClr val="tx1">
                    <a:lumMod val="75000"/>
                    <a:lumOff val="25000"/>
                  </a:schemeClr>
                </a:solidFill>
              </a:rPr>
              <a:t>OSHA </a:t>
            </a:r>
            <a:r>
              <a:rPr lang="en-US" sz="800" dirty="0" smtClean="0">
                <a:solidFill>
                  <a:schemeClr val="tx1">
                    <a:lumMod val="75000"/>
                    <a:lumOff val="25000"/>
                  </a:schemeClr>
                </a:solidFill>
              </a:rPr>
              <a:t>Disclaimer</a:t>
            </a:r>
            <a:endParaRPr lang="en-US" sz="800" dirty="0">
              <a:solidFill>
                <a:schemeClr val="tx1">
                  <a:lumMod val="75000"/>
                  <a:lumOff val="25000"/>
                </a:schemeClr>
              </a:solidFill>
            </a:endParaRPr>
          </a:p>
        </p:txBody>
      </p:sp>
    </p:spTree>
    <p:extLst>
      <p:ext uri="{BB962C8B-B14F-4D97-AF65-F5344CB8AC3E}">
        <p14:creationId xmlns:p14="http://schemas.microsoft.com/office/powerpoint/2010/main" val="155971606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0" y="92075"/>
            <a:ext cx="8229600" cy="1508125"/>
          </a:xfrm>
        </p:spPr>
        <p:txBody>
          <a:bodyPr/>
          <a:lstStyle/>
          <a:p>
            <a:pPr eaLnBrk="1">
              <a:defRPr/>
            </a:pPr>
            <a:r>
              <a:rPr lang="en-US" sz="3200" kern="1200" dirty="0">
                <a:solidFill>
                  <a:srgbClr val="FFFFFF"/>
                </a:solidFill>
                <a:latin typeface="Arial Black" panose="020B0604020202020204" pitchFamily="34" charset="0"/>
                <a:ea typeface="Helvetica" pitchFamily="2" charset="0"/>
                <a:cs typeface="Calibri" panose="020F0502020204030204" pitchFamily="34" charset="0"/>
              </a:rPr>
              <a:t>[ELEMENT 1]  </a:t>
            </a:r>
            <a:r>
              <a:rPr lang="en-US" dirty="0"/>
              <a:t/>
            </a:r>
            <a:br>
              <a:rPr lang="en-US" dirty="0"/>
            </a:b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Management/Leadership/ Employee Involvement</a:t>
            </a:r>
            <a:endParaRPr lang="en-US" dirty="0"/>
          </a:p>
        </p:txBody>
      </p:sp>
      <p:sp>
        <p:nvSpPr>
          <p:cNvPr id="9219" name="Text Placeholder 2"/>
          <p:cNvSpPr>
            <a:spLocks noGrp="1"/>
          </p:cNvSpPr>
          <p:nvPr>
            <p:ph type="body" idx="4294967295"/>
          </p:nvPr>
        </p:nvSpPr>
        <p:spPr>
          <a:xfrm>
            <a:off x="0" y="1600200"/>
            <a:ext cx="8229600" cy="5257800"/>
          </a:xfrm>
        </p:spPr>
        <p:txBody>
          <a:bodyPr/>
          <a:lstStyle/>
          <a:p>
            <a:pPr eaLnBrk="1"/>
            <a:r>
              <a:rPr lang="en-US" altLang="en-US" smtClean="0">
                <a:latin typeface="Arial" panose="020B0604020202020204" pitchFamily="34" charset="0"/>
                <a:cs typeface="Arial" panose="020B0604020202020204" pitchFamily="34" charset="0"/>
              </a:rPr>
              <a:t>Employer and employee involvement and communication on workplace-safety and health issues are essential.</a:t>
            </a:r>
          </a:p>
          <a:p>
            <a:pPr eaLnBrk="1"/>
            <a:r>
              <a:rPr lang="en-US" altLang="en-US" smtClean="0">
                <a:latin typeface="Arial" panose="020B0604020202020204" pitchFamily="34" charset="0"/>
                <a:cs typeface="Arial" panose="020B0604020202020204" pitchFamily="34" charset="0"/>
              </a:rPr>
              <a:t>Post the company’s written safety and health policy for all to see. </a:t>
            </a:r>
          </a:p>
          <a:p>
            <a:pPr eaLnBrk="1"/>
            <a:r>
              <a:rPr lang="en-US" altLang="en-US" smtClean="0">
                <a:latin typeface="Arial" panose="020B0604020202020204" pitchFamily="34" charset="0"/>
                <a:cs typeface="Arial" panose="020B0604020202020204" pitchFamily="34" charset="0"/>
              </a:rPr>
              <a:t>Involve all employees in policy making on safety and health issues.</a:t>
            </a:r>
          </a:p>
          <a:p>
            <a:pPr eaLnBrk="1"/>
            <a:r>
              <a:rPr lang="en-US" altLang="en-US" smtClean="0">
                <a:latin typeface="Arial" panose="020B0604020202020204" pitchFamily="34" charset="0"/>
                <a:cs typeface="Arial" panose="020B0604020202020204" pitchFamily="34" charset="0"/>
              </a:rPr>
              <a:t>Everyone must take an active part in safety activities.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a:xfrm>
            <a:off x="0" y="92075"/>
            <a:ext cx="8229600" cy="1508125"/>
          </a:xfrm>
        </p:spPr>
        <p:txBody>
          <a:bodyPr/>
          <a:lstStyle/>
          <a:p>
            <a:pPr eaLnBrk="1"/>
            <a:r>
              <a:rPr lang="en-US" altLang="en-US" sz="3800" smtClean="0">
                <a:solidFill>
                  <a:srgbClr val="FF7031"/>
                </a:solidFill>
                <a:latin typeface="Arial Black" panose="020B0A04020102020204" pitchFamily="34" charset="0"/>
                <a:cs typeface="Calibri Light" panose="020F0302020204030204" pitchFamily="34" charset="0"/>
              </a:rPr>
              <a:t>Management &amp; Leadership Involvement</a:t>
            </a:r>
            <a:endParaRPr lang="en-US" altLang="en-US" smtClean="0">
              <a:latin typeface="Calibri Light" panose="020F0302020204030204" pitchFamily="34" charset="0"/>
              <a:cs typeface="Calibri Light" panose="020F0302020204030204" pitchFamily="34" charset="0"/>
            </a:endParaRPr>
          </a:p>
        </p:txBody>
      </p:sp>
      <p:sp>
        <p:nvSpPr>
          <p:cNvPr id="11267" name="Shape 215"/>
          <p:cNvSpPr>
            <a:spLocks noChangeArrowheads="1"/>
          </p:cNvSpPr>
          <p:nvPr/>
        </p:nvSpPr>
        <p:spPr bwMode="auto">
          <a:xfrm>
            <a:off x="401638" y="1852613"/>
            <a:ext cx="7262812"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lnSpc>
                <a:spcPct val="80000"/>
              </a:lnSpc>
            </a:pPr>
            <a:r>
              <a:rPr lang="en-US" altLang="en-US" sz="2500" b="1">
                <a:solidFill>
                  <a:srgbClr val="DEE60E"/>
                </a:solidFill>
                <a:latin typeface="Arial" panose="020B0604020202020204" pitchFamily="34" charset="0"/>
                <a:cs typeface="Arial" panose="020B0604020202020204" pitchFamily="34" charset="0"/>
                <a:sym typeface="Arial" panose="020B0604020202020204" pitchFamily="34" charset="0"/>
              </a:rPr>
              <a:t>What Is Workplace Safety?</a:t>
            </a:r>
          </a:p>
        </p:txBody>
      </p:sp>
      <p:sp>
        <p:nvSpPr>
          <p:cNvPr id="127" name="Definition: The process of protecting employees from work related illness and injury. It starts by the development of a company Environmental, Safety and Health Policy statement and implementation of a work place safety plan and program.">
            <a:extLst/>
          </p:cNvPr>
          <p:cNvSpPr/>
          <p:nvPr/>
        </p:nvSpPr>
        <p:spPr>
          <a:xfrm>
            <a:off x="-9525" y="2265363"/>
            <a:ext cx="4676775" cy="1693862"/>
          </a:xfrm>
          <a:prstGeom prst="rect">
            <a:avLst/>
          </a:prstGeom>
          <a:ln w="12700">
            <a:miter lim="400000"/>
          </a:ln>
          <a:extLst>
            <a:ext uri="{C572A759-6A51-4108-AA02-DFA0A04FC94B}"/>
          </a:extLst>
        </p:spPr>
        <p:txBody>
          <a:bodyPr lIns="45719" rIns="45719">
            <a:spAutoFit/>
          </a:bodyPr>
          <a:lstStyle/>
          <a:p>
            <a:pPr lvl="1" defTabSz="457200" eaLnBrk="1" fontAlgn="auto">
              <a:spcBef>
                <a:spcPts val="600"/>
              </a:spcBef>
              <a:spcAft>
                <a:spcPts val="0"/>
              </a:spcAft>
              <a:buSzPct val="100000"/>
              <a:defRPr sz="2500" b="1">
                <a:solidFill>
                  <a:schemeClr val="accent6">
                    <a:hueOff val="-2024602"/>
                    <a:satOff val="46824"/>
                  </a:schemeClr>
                </a:solidFill>
                <a:latin typeface="Arial"/>
                <a:ea typeface="Arial"/>
                <a:cs typeface="Arial"/>
                <a:sym typeface="Arial"/>
              </a:defRPr>
            </a:pPr>
            <a:r>
              <a:rPr lang="en-US" sz="2600" b="1" kern="0" dirty="0">
                <a:solidFill>
                  <a:schemeClr val="bg1"/>
                </a:solidFill>
                <a:latin typeface="Arial"/>
                <a:ea typeface="Arial"/>
                <a:cs typeface="Arial"/>
                <a:sym typeface="Arial"/>
              </a:rPr>
              <a:t>DEFINITION</a:t>
            </a:r>
            <a:r>
              <a:rPr sz="2600" b="1" kern="0" dirty="0">
                <a:solidFill>
                  <a:schemeClr val="bg1"/>
                </a:solidFill>
                <a:latin typeface="Arial"/>
                <a:ea typeface="Arial"/>
                <a:cs typeface="Arial"/>
                <a:sym typeface="Arial"/>
              </a:rPr>
              <a:t>: The process of protecting employees from work related illness and injury. </a:t>
            </a:r>
          </a:p>
        </p:txBody>
      </p:sp>
      <p:sp>
        <p:nvSpPr>
          <p:cNvPr id="8" name="Definition: The process of protecting employees from work related illness and injury. It starts by the development of a company Environmental, Safety and Health Policy statement and implementation of a work place safety plan and program.">
            <a:extLst/>
          </p:cNvPr>
          <p:cNvSpPr/>
          <p:nvPr/>
        </p:nvSpPr>
        <p:spPr>
          <a:xfrm>
            <a:off x="-9525" y="4338638"/>
            <a:ext cx="8747125" cy="1692275"/>
          </a:xfrm>
          <a:prstGeom prst="rect">
            <a:avLst/>
          </a:prstGeom>
          <a:ln w="12700">
            <a:miter lim="400000"/>
          </a:ln>
          <a:extLst>
            <a:ext uri="{C572A759-6A51-4108-AA02-DFA0A04FC94B}"/>
          </a:extLst>
        </p:spPr>
        <p:txBody>
          <a:bodyPr lIns="45719" rIns="45719">
            <a:spAutoFit/>
          </a:bodyPr>
          <a:lstStyle/>
          <a:p>
            <a:pPr lvl="1" defTabSz="457200" eaLnBrk="1" fontAlgn="auto">
              <a:spcBef>
                <a:spcPts val="600"/>
              </a:spcBef>
              <a:spcAft>
                <a:spcPts val="0"/>
              </a:spcAft>
              <a:buSzPct val="100000"/>
              <a:defRPr sz="2500" b="1">
                <a:solidFill>
                  <a:schemeClr val="accent6">
                    <a:hueOff val="-2024602"/>
                    <a:satOff val="46824"/>
                  </a:schemeClr>
                </a:solidFill>
                <a:latin typeface="Arial"/>
                <a:ea typeface="Arial"/>
                <a:cs typeface="Arial"/>
                <a:sym typeface="Arial"/>
              </a:defRPr>
            </a:pPr>
            <a:r>
              <a:rPr sz="2600" b="1" kern="0" dirty="0">
                <a:solidFill>
                  <a:schemeClr val="bg1"/>
                </a:solidFill>
                <a:latin typeface="Arial"/>
                <a:ea typeface="Arial"/>
                <a:cs typeface="Arial"/>
                <a:sym typeface="Arial"/>
              </a:rPr>
              <a:t>It starts by </a:t>
            </a:r>
            <a:r>
              <a:rPr lang="en-US" sz="2600" b="1" kern="0" dirty="0">
                <a:solidFill>
                  <a:schemeClr val="bg1"/>
                </a:solidFill>
                <a:latin typeface="Arial"/>
                <a:ea typeface="Arial"/>
                <a:cs typeface="Arial"/>
                <a:sym typeface="Arial"/>
              </a:rPr>
              <a:t>developing </a:t>
            </a:r>
            <a:r>
              <a:rPr sz="2600" b="1" kern="0" dirty="0">
                <a:solidFill>
                  <a:schemeClr val="bg1"/>
                </a:solidFill>
                <a:latin typeface="Arial"/>
                <a:ea typeface="Arial"/>
                <a:cs typeface="Arial"/>
                <a:sym typeface="Arial"/>
              </a:rPr>
              <a:t>a company Environmental, Safety and Health Policy statement and implementation of a work place safety </a:t>
            </a:r>
            <a:r>
              <a:rPr lang="en-US" sz="2600" b="1" kern="0" dirty="0">
                <a:solidFill>
                  <a:schemeClr val="bg1"/>
                </a:solidFill>
                <a:latin typeface="Arial"/>
                <a:ea typeface="Arial"/>
                <a:cs typeface="Arial"/>
                <a:sym typeface="Arial"/>
              </a:rPr>
              <a:t>plan </a:t>
            </a:r>
            <a:r>
              <a:rPr sz="2600" b="1" kern="0" dirty="0">
                <a:solidFill>
                  <a:schemeClr val="bg1"/>
                </a:solidFill>
                <a:latin typeface="Arial"/>
                <a:ea typeface="Arial"/>
                <a:cs typeface="Arial"/>
                <a:sym typeface="Arial"/>
              </a:rPr>
              <a:t>and program.</a:t>
            </a:r>
          </a:p>
        </p:txBody>
      </p:sp>
      <p:pic>
        <p:nvPicPr>
          <p:cNvPr id="6" name="Picture 5" title="Image">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67047" y="1947093"/>
            <a:ext cx="4094503" cy="1885957"/>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idx="4294967295"/>
          </p:nvPr>
        </p:nvSpPr>
        <p:spPr>
          <a:xfrm>
            <a:off x="0" y="92075"/>
            <a:ext cx="8229600" cy="1508125"/>
          </a:xfrm>
        </p:spPr>
        <p:txBody>
          <a:bodyPr/>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Involvement</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Accident [</a:t>
            </a:r>
            <a:r>
              <a:rPr lang="en-US" altLang="en-US" sz="2400" b="1" dirty="0" err="1" smtClean="0">
                <a:solidFill>
                  <a:srgbClr val="FFFF00"/>
                </a:solidFill>
                <a:latin typeface="Arial" panose="020B0604020202020204" pitchFamily="34" charset="0"/>
                <a:cs typeface="Arial" panose="020B0604020202020204" pitchFamily="34" charset="0"/>
              </a:rPr>
              <a:t>ak-si-duhnt</a:t>
            </a:r>
            <a:r>
              <a:rPr lang="en-US" altLang="en-US" sz="2400" b="1" dirty="0" smtClean="0">
                <a:solidFill>
                  <a:srgbClr val="FFFF00"/>
                </a:solidFill>
                <a:latin typeface="Arial" panose="020B0604020202020204" pitchFamily="34" charset="0"/>
                <a:cs typeface="Arial" panose="020B0604020202020204" pitchFamily="34" charset="0"/>
              </a:rPr>
              <a:t>]</a:t>
            </a:r>
          </a:p>
        </p:txBody>
      </p:sp>
      <p:pic>
        <p:nvPicPr>
          <p:cNvPr id="10245" name="Picture 1" title="Green sign">
            <a:extLst/>
          </p:cNvPr>
          <p:cNvPicPr>
            <a:picLocks noChangeAspect="1" noChangeArrowheads="1"/>
          </p:cNvPicPr>
          <p:nvPr/>
        </p:nvPicPr>
        <p:blipFill>
          <a:blip r:embed="rId3"/>
          <a:srcRect/>
          <a:stretch>
            <a:fillRect/>
          </a:stretch>
        </p:blipFill>
        <p:spPr bwMode="auto">
          <a:xfrm>
            <a:off x="471488" y="2451100"/>
            <a:ext cx="2427287" cy="267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p:cNvPr>
          <p:cNvSpPr/>
          <p:nvPr/>
        </p:nvSpPr>
        <p:spPr>
          <a:xfrm>
            <a:off x="3024188" y="2913063"/>
            <a:ext cx="3095625" cy="1755775"/>
          </a:xfrm>
          <a:prstGeom prst="rect">
            <a:avLst/>
          </a:prstGeom>
          <a:solidFill>
            <a:srgbClr val="FFFF00"/>
          </a:solidFill>
        </p:spPr>
        <p:txBody>
          <a:bodyPr>
            <a:spAutoFit/>
          </a:bodyPr>
          <a:lstStyle/>
          <a:p>
            <a:pPr algn="ctr" eaLnBrk="1" fontAlgn="auto">
              <a:spcBef>
                <a:spcPts val="0"/>
              </a:spcBef>
              <a:spcAft>
                <a:spcPts val="0"/>
              </a:spcAft>
              <a:defRPr/>
            </a:pPr>
            <a:endParaRPr lang="en-US" b="1" kern="0" dirty="0">
              <a:latin typeface="Arial" panose="020B0604020202020204" pitchFamily="34" charset="0"/>
              <a:cs typeface="Arial" panose="020B0604020202020204" pitchFamily="34" charset="0"/>
            </a:endParaRPr>
          </a:p>
          <a:p>
            <a:pPr algn="ctr" eaLnBrk="1" fontAlgn="auto">
              <a:spcBef>
                <a:spcPts val="0"/>
              </a:spcBef>
              <a:spcAft>
                <a:spcPts val="0"/>
              </a:spcAft>
              <a:defRPr/>
            </a:pPr>
            <a:r>
              <a:rPr lang="en-US" b="1" kern="0" dirty="0">
                <a:latin typeface="Arial" panose="020B0604020202020204" pitchFamily="34" charset="0"/>
                <a:cs typeface="Arial" panose="020B0604020202020204" pitchFamily="34" charset="0"/>
              </a:rPr>
              <a:t> NOUN:</a:t>
            </a:r>
          </a:p>
          <a:p>
            <a:pPr algn="ctr" eaLnBrk="1" fontAlgn="auto">
              <a:spcBef>
                <a:spcPts val="0"/>
              </a:spcBef>
              <a:spcAft>
                <a:spcPts val="0"/>
              </a:spcAft>
              <a:defRPr/>
            </a:pPr>
            <a:r>
              <a:rPr lang="en-US" b="1" kern="0" dirty="0">
                <a:latin typeface="Arial" panose="020B0604020202020204" pitchFamily="34" charset="0"/>
                <a:cs typeface="Arial" panose="020B0604020202020204" pitchFamily="34" charset="0"/>
              </a:rPr>
              <a:t>An unexpected, unplanned, uncontrollable &amp; undesirable event.</a:t>
            </a:r>
          </a:p>
          <a:p>
            <a:pPr algn="ctr" eaLnBrk="1" fontAlgn="auto">
              <a:spcBef>
                <a:spcPts val="0"/>
              </a:spcBef>
              <a:spcAft>
                <a:spcPts val="0"/>
              </a:spcAft>
              <a:defRPr/>
            </a:pPr>
            <a:endParaRPr lang="en-US" b="1" kern="0" dirty="0">
              <a:latin typeface="Arial" panose="020B0604020202020204" pitchFamily="34" charset="0"/>
              <a:cs typeface="Arial" panose="020B0604020202020204" pitchFamily="34" charset="0"/>
            </a:endParaRPr>
          </a:p>
        </p:txBody>
      </p:sp>
      <p:pic>
        <p:nvPicPr>
          <p:cNvPr id="10246" name="Picture 2" title="Yellow sign">
            <a:extLst/>
          </p:cNvPr>
          <p:cNvPicPr>
            <a:picLocks noChangeAspect="1" noChangeArrowheads="1"/>
          </p:cNvPicPr>
          <p:nvPr/>
        </p:nvPicPr>
        <p:blipFill>
          <a:blip r:embed="rId4"/>
          <a:srcRect/>
          <a:stretch>
            <a:fillRect/>
          </a:stretch>
        </p:blipFill>
        <p:spPr bwMode="auto">
          <a:xfrm>
            <a:off x="6221413" y="2451100"/>
            <a:ext cx="2884487"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a:xfrm>
            <a:off x="0" y="317500"/>
            <a:ext cx="8229600" cy="2044700"/>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Involvement</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FF00"/>
                </a:solidFill>
                <a:latin typeface="Arial Black" panose="020B0A04020102020204" pitchFamily="34" charset="0"/>
                <a:cs typeface="Calibri Light" panose="020F0302020204030204" pitchFamily="34" charset="0"/>
              </a:rPr>
              <a:t/>
            </a:r>
            <a:br>
              <a:rPr lang="en-US" altLang="en-US" sz="1200" dirty="0" smtClean="0">
                <a:solidFill>
                  <a:srgbClr val="FFFF00"/>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Accident [</a:t>
            </a:r>
            <a:r>
              <a:rPr lang="en-US" altLang="en-US" sz="2400" b="1" dirty="0" err="1" smtClean="0">
                <a:solidFill>
                  <a:srgbClr val="FFFF00"/>
                </a:solidFill>
                <a:latin typeface="Arial" panose="020B0604020202020204" pitchFamily="34" charset="0"/>
                <a:cs typeface="Arial" panose="020B0604020202020204" pitchFamily="34" charset="0"/>
              </a:rPr>
              <a:t>ak-si-duhnt</a:t>
            </a:r>
            <a:r>
              <a:rPr lang="en-US" altLang="en-US" sz="2400" b="1" dirty="0" smtClean="0">
                <a:solidFill>
                  <a:srgbClr val="FFFF00"/>
                </a:solidFill>
                <a:latin typeface="Arial" panose="020B0604020202020204" pitchFamily="34" charset="0"/>
                <a:cs typeface="Arial" panose="020B0604020202020204" pitchFamily="34" charset="0"/>
              </a:rPr>
              <a:t>]</a:t>
            </a:r>
          </a:p>
        </p:txBody>
      </p:sp>
      <p:graphicFrame>
        <p:nvGraphicFramePr>
          <p:cNvPr id="5" name="Diagram 4" title="Smart Art graphic of an image and text box">
            <a:extLst/>
          </p:cNvPr>
          <p:cNvGraphicFramePr/>
          <p:nvPr/>
        </p:nvGraphicFramePr>
        <p:xfrm>
          <a:off x="443467" y="2877178"/>
          <a:ext cx="8385569" cy="26186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DISCUSSION</a:t>
            </a:r>
            <a:endParaRPr sz="1400" b="1" kern="0" spc="300" dirty="0">
              <a:solidFill>
                <a:srgbClr val="C00000"/>
              </a:solidFill>
              <a:latin typeface="Arial" charset="0"/>
              <a:ea typeface="Arial" charset="0"/>
              <a:cs typeface="Arial" charset="0"/>
              <a:sym typeface="Arial Hebrew"/>
            </a:endParaRPr>
          </a:p>
        </p:txBody>
      </p:sp>
      <p:sp>
        <p:nvSpPr>
          <p:cNvPr id="17411" name="Title 1"/>
          <p:cNvSpPr>
            <a:spLocks noGrp="1"/>
          </p:cNvSpPr>
          <p:nvPr>
            <p:ph type="title" idx="4294967295"/>
          </p:nvPr>
        </p:nvSpPr>
        <p:spPr>
          <a:xfrm>
            <a:off x="0" y="304800"/>
            <a:ext cx="8229600" cy="2219325"/>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Involvement</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Basic Principles of Good Safety Management</a:t>
            </a:r>
          </a:p>
        </p:txBody>
      </p:sp>
      <p:sp>
        <p:nvSpPr>
          <p:cNvPr id="144" name="Circle" descr="Yellow circle" title="Circle">
            <a:extLst/>
          </p:cNvPr>
          <p:cNvSpPr/>
          <p:nvPr/>
        </p:nvSpPr>
        <p:spPr>
          <a:xfrm>
            <a:off x="430213" y="2651125"/>
            <a:ext cx="2470150" cy="2470150"/>
          </a:xfrm>
          <a:prstGeom prst="ellipse">
            <a:avLst/>
          </a:prstGeom>
          <a:solidFill>
            <a:schemeClr val="accent6">
              <a:hueOff val="-2024602"/>
              <a:satOff val="46824"/>
            </a:schemeClr>
          </a:solidFill>
          <a:ln w="12700">
            <a:miter lim="400000"/>
          </a:ln>
        </p:spPr>
        <p:txBody>
          <a:bodyPr lIns="45719" rIns="45719" anchor="ctr"/>
          <a:lstStyle/>
          <a:p>
            <a:pPr eaLnBrk="1" fontAlgn="auto">
              <a:spcBef>
                <a:spcPts val="0"/>
              </a:spcBef>
              <a:spcAft>
                <a:spcPts val="0"/>
              </a:spcAft>
              <a:defRPr/>
            </a:pPr>
            <a:endParaRPr kern="0">
              <a:latin typeface="+mj-lt"/>
              <a:ea typeface="+mj-ea"/>
              <a:cs typeface="+mj-cs"/>
              <a:sym typeface="Calibri"/>
            </a:endParaRPr>
          </a:p>
        </p:txBody>
      </p:sp>
      <p:sp>
        <p:nvSpPr>
          <p:cNvPr id="146" name="Management Commitment">
            <a:extLst/>
          </p:cNvPr>
          <p:cNvSpPr/>
          <p:nvPr/>
        </p:nvSpPr>
        <p:spPr>
          <a:xfrm>
            <a:off x="558800" y="3524250"/>
            <a:ext cx="2212975" cy="817563"/>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Management Commitment</a:t>
            </a:r>
          </a:p>
        </p:txBody>
      </p:sp>
      <p:sp>
        <p:nvSpPr>
          <p:cNvPr id="12291" name="Circle" descr="White circle" title="Graphic">
            <a:extLst/>
          </p:cNvPr>
          <p:cNvSpPr>
            <a:spLocks noChangeArrowheads="1"/>
          </p:cNvSpPr>
          <p:nvPr/>
        </p:nvSpPr>
        <p:spPr bwMode="auto">
          <a:xfrm>
            <a:off x="3113088" y="2524125"/>
            <a:ext cx="2725737" cy="2724150"/>
          </a:xfrm>
          <a:prstGeom prst="ellipse">
            <a:avLst/>
          </a:prstGeom>
          <a:solidFill>
            <a:srgbClr val="FFFFFF"/>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p>
            <a:pPr eaLnBrk="1">
              <a:defRPr/>
            </a:pPr>
            <a:endParaRPr lang="en-US" altLang="en-US">
              <a:solidFill>
                <a:srgbClr val="FFFFFF"/>
              </a:solidFill>
              <a:cs typeface="Calibri" panose="020F0502020204030204" pitchFamily="34" charset="0"/>
            </a:endParaRPr>
          </a:p>
        </p:txBody>
      </p:sp>
      <p:sp>
        <p:nvSpPr>
          <p:cNvPr id="147" name="Documented Safety Philosophy">
            <a:extLst/>
          </p:cNvPr>
          <p:cNvSpPr/>
          <p:nvPr/>
        </p:nvSpPr>
        <p:spPr>
          <a:xfrm>
            <a:off x="3344863" y="3340100"/>
            <a:ext cx="2262187" cy="1185863"/>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Documented Safety Philosophy</a:t>
            </a:r>
          </a:p>
        </p:txBody>
      </p:sp>
      <p:sp>
        <p:nvSpPr>
          <p:cNvPr id="12289" name="Circle" descr="Orange circle" title="Graphic">
            <a:extLst/>
          </p:cNvPr>
          <p:cNvSpPr>
            <a:spLocks noChangeArrowheads="1"/>
          </p:cNvSpPr>
          <p:nvPr/>
        </p:nvSpPr>
        <p:spPr bwMode="auto">
          <a:xfrm>
            <a:off x="6021388" y="2524125"/>
            <a:ext cx="2725737" cy="2724150"/>
          </a:xfrm>
          <a:prstGeom prst="ellipse">
            <a:avLst/>
          </a:prstGeom>
          <a:solidFill>
            <a:srgbClr val="FF7031"/>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p>
            <a:pPr eaLnBrk="1">
              <a:defRPr/>
            </a:pPr>
            <a:endParaRPr lang="en-US" altLang="en-US">
              <a:cs typeface="Calibri" panose="020F0502020204030204" pitchFamily="34" charset="0"/>
            </a:endParaRPr>
          </a:p>
        </p:txBody>
      </p:sp>
      <p:sp>
        <p:nvSpPr>
          <p:cNvPr id="148" name="Safety Goals &amp; Objectives">
            <a:extLst/>
          </p:cNvPr>
          <p:cNvSpPr/>
          <p:nvPr/>
        </p:nvSpPr>
        <p:spPr>
          <a:xfrm>
            <a:off x="6253163" y="3478213"/>
            <a:ext cx="2262187" cy="817562"/>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Safety Goals &amp; Objectives</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a:xfrm>
            <a:off x="0" y="334963"/>
            <a:ext cx="8229600" cy="2282825"/>
          </a:xfrm>
        </p:spPr>
        <p:txBody>
          <a:bodyPr anchor="t"/>
          <a:lstStyle/>
          <a:p>
            <a:pPr eaLnBrk="1"/>
            <a:r>
              <a:rPr lang="en-US" altLang="en-US" sz="3800" dirty="0" smtClean="0">
                <a:solidFill>
                  <a:srgbClr val="FF7031"/>
                </a:solidFill>
                <a:latin typeface="Arial Black" panose="020B0A04020102020204" pitchFamily="34" charset="0"/>
                <a:cs typeface="Calibri Light" panose="020F0302020204030204" pitchFamily="34" charset="0"/>
              </a:rPr>
              <a:t>Management &amp; Leadership Involvement</a:t>
            </a: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1200" dirty="0">
                <a:solidFill>
                  <a:srgbClr val="FF7031"/>
                </a:solidFill>
                <a:latin typeface="Arial Black" panose="020B0A04020102020204" pitchFamily="34" charset="0"/>
                <a:cs typeface="Calibri Light" panose="020F0302020204030204" pitchFamily="34" charset="0"/>
              </a:rPr>
              <a:t/>
            </a:r>
            <a:br>
              <a:rPr lang="en-US" altLang="en-US" sz="1200" dirty="0">
                <a:solidFill>
                  <a:srgbClr val="FF7031"/>
                </a:solidFill>
                <a:latin typeface="Arial Black" panose="020B0A04020102020204" pitchFamily="34" charset="0"/>
                <a:cs typeface="Calibri Light" panose="020F0302020204030204" pitchFamily="34" charset="0"/>
              </a:rPr>
            </a:br>
            <a:r>
              <a:rPr lang="en-US" altLang="en-US" sz="1200" dirty="0" smtClean="0">
                <a:solidFill>
                  <a:srgbClr val="FF7031"/>
                </a:solidFill>
                <a:latin typeface="Arial Black" panose="020B0A04020102020204" pitchFamily="34" charset="0"/>
                <a:cs typeface="Calibri Light" panose="020F0302020204030204" pitchFamily="34" charset="0"/>
              </a:rPr>
              <a:t/>
            </a:r>
            <a:br>
              <a:rPr lang="en-US" altLang="en-US" sz="1200" dirty="0" smtClean="0">
                <a:solidFill>
                  <a:srgbClr val="FF7031"/>
                </a:solidFill>
                <a:latin typeface="Arial Black" panose="020B0A04020102020204" pitchFamily="34" charset="0"/>
                <a:cs typeface="Calibri Light" panose="020F0302020204030204" pitchFamily="34" charset="0"/>
              </a:rPr>
            </a:br>
            <a:r>
              <a:rPr lang="en-US" altLang="en-US" sz="2400" b="1" dirty="0" smtClean="0">
                <a:solidFill>
                  <a:srgbClr val="FFFF00"/>
                </a:solidFill>
                <a:latin typeface="Arial" panose="020B0604020202020204" pitchFamily="34" charset="0"/>
                <a:cs typeface="Arial" panose="020B0604020202020204" pitchFamily="34" charset="0"/>
              </a:rPr>
              <a:t>Basic Principles of Good Safety Management, </a:t>
            </a:r>
            <a:r>
              <a:rPr lang="en-US" altLang="en-US" sz="2400" b="1" i="1" dirty="0" smtClean="0">
                <a:solidFill>
                  <a:srgbClr val="FFFF00"/>
                </a:solidFill>
                <a:latin typeface="Arial" panose="020B0604020202020204" pitchFamily="34" charset="0"/>
                <a:cs typeface="Arial" panose="020B0604020202020204" pitchFamily="34" charset="0"/>
              </a:rPr>
              <a:t>continued</a:t>
            </a:r>
          </a:p>
        </p:txBody>
      </p:sp>
      <p:sp>
        <p:nvSpPr>
          <p:cNvPr id="154" name="Circle" descr="Yellow circle" title="Graphic">
            <a:extLst/>
          </p:cNvPr>
          <p:cNvSpPr/>
          <p:nvPr/>
        </p:nvSpPr>
        <p:spPr>
          <a:xfrm>
            <a:off x="430213" y="2651125"/>
            <a:ext cx="2470150" cy="2470150"/>
          </a:xfrm>
          <a:prstGeom prst="ellipse">
            <a:avLst/>
          </a:prstGeom>
          <a:solidFill>
            <a:schemeClr val="accent6">
              <a:hueOff val="-2024602"/>
              <a:satOff val="46824"/>
            </a:schemeClr>
          </a:solidFill>
          <a:ln w="12700">
            <a:miter lim="400000"/>
          </a:ln>
        </p:spPr>
        <p:txBody>
          <a:bodyPr lIns="45719" rIns="45719" anchor="ctr"/>
          <a:lstStyle/>
          <a:p>
            <a:pPr eaLnBrk="1" fontAlgn="auto">
              <a:spcBef>
                <a:spcPts val="0"/>
              </a:spcBef>
              <a:spcAft>
                <a:spcPts val="0"/>
              </a:spcAft>
              <a:defRPr/>
            </a:pPr>
            <a:endParaRPr kern="0">
              <a:latin typeface="+mj-lt"/>
              <a:ea typeface="+mj-ea"/>
              <a:cs typeface="+mj-cs"/>
              <a:sym typeface="Calibri"/>
            </a:endParaRPr>
          </a:p>
        </p:txBody>
      </p:sp>
      <p:sp>
        <p:nvSpPr>
          <p:cNvPr id="156" name="Committee Organization for Safety">
            <a:extLst/>
          </p:cNvPr>
          <p:cNvSpPr/>
          <p:nvPr/>
        </p:nvSpPr>
        <p:spPr>
          <a:xfrm>
            <a:off x="558800" y="3340100"/>
            <a:ext cx="2212975" cy="1185863"/>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a:t>Committee Organization for Safety</a:t>
            </a:r>
          </a:p>
        </p:txBody>
      </p:sp>
      <p:sp>
        <p:nvSpPr>
          <p:cNvPr id="14341" name="Circle" descr="White circle" title="Graphic">
            <a:extLst/>
          </p:cNvPr>
          <p:cNvSpPr>
            <a:spLocks noChangeArrowheads="1"/>
          </p:cNvSpPr>
          <p:nvPr/>
        </p:nvSpPr>
        <p:spPr bwMode="auto">
          <a:xfrm>
            <a:off x="3113088" y="2524125"/>
            <a:ext cx="2725737" cy="2724150"/>
          </a:xfrm>
          <a:prstGeom prst="ellipse">
            <a:avLst/>
          </a:prstGeom>
          <a:solidFill>
            <a:srgbClr val="FFFFFF"/>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p>
            <a:pPr eaLnBrk="1">
              <a:defRPr/>
            </a:pPr>
            <a:endParaRPr lang="en-US" altLang="en-US">
              <a:solidFill>
                <a:srgbClr val="FFFFFF"/>
              </a:solidFill>
              <a:cs typeface="Calibri" panose="020F0502020204030204" pitchFamily="34" charset="0"/>
            </a:endParaRPr>
          </a:p>
        </p:txBody>
      </p:sp>
      <p:sp>
        <p:nvSpPr>
          <p:cNvPr id="157" name="Line Responsibility for Safety">
            <a:extLst/>
          </p:cNvPr>
          <p:cNvSpPr/>
          <p:nvPr/>
        </p:nvSpPr>
        <p:spPr>
          <a:xfrm>
            <a:off x="3344863" y="3213100"/>
            <a:ext cx="2262187" cy="1185863"/>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a:t>Line Responsibility for Safety</a:t>
            </a:r>
          </a:p>
        </p:txBody>
      </p:sp>
      <p:sp>
        <p:nvSpPr>
          <p:cNvPr id="14339" name="Circle" descr="Orange circle" title="Graphic">
            <a:extLst/>
          </p:cNvPr>
          <p:cNvSpPr>
            <a:spLocks noChangeArrowheads="1"/>
          </p:cNvSpPr>
          <p:nvPr/>
        </p:nvSpPr>
        <p:spPr bwMode="auto">
          <a:xfrm>
            <a:off x="6021388" y="2524125"/>
            <a:ext cx="2725737" cy="2724150"/>
          </a:xfrm>
          <a:prstGeom prst="ellipse">
            <a:avLst/>
          </a:prstGeom>
          <a:solidFill>
            <a:srgbClr val="FF7031"/>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p>
            <a:pPr eaLnBrk="1">
              <a:defRPr/>
            </a:pPr>
            <a:endParaRPr lang="en-US" altLang="en-US">
              <a:cs typeface="Calibri" panose="020F0502020204030204" pitchFamily="34" charset="0"/>
            </a:endParaRPr>
          </a:p>
        </p:txBody>
      </p:sp>
      <p:sp>
        <p:nvSpPr>
          <p:cNvPr id="158" name="Supportive Safety Staff">
            <a:extLst/>
          </p:cNvPr>
          <p:cNvSpPr/>
          <p:nvPr/>
        </p:nvSpPr>
        <p:spPr>
          <a:xfrm>
            <a:off x="6253163" y="3478213"/>
            <a:ext cx="2262187" cy="817562"/>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a:t>Supportive Safety Staff</a:t>
            </a:r>
          </a:p>
        </p:txBody>
      </p:sp>
      <p:pic>
        <p:nvPicPr>
          <p:cNvPr id="14346" name="Picture 13" descr="A silhouette of a person holding a power cord. There is a lightening bolt on his chest" title="Clip Art image">
            <a:extLst/>
          </p:cNvPr>
          <p:cNvPicPr>
            <a:picLocks noChangeAspect="1" noChangeArrowheads="1"/>
          </p:cNvPicPr>
          <p:nvPr/>
        </p:nvPicPr>
        <p:blipFill>
          <a:blip r:embed="rId3"/>
          <a:srcRect/>
          <a:stretch>
            <a:fillRect/>
          </a:stretch>
        </p:blipFill>
        <p:spPr bwMode="auto">
          <a:xfrm>
            <a:off x="3113088" y="4914900"/>
            <a:ext cx="2493962" cy="185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BIA wo ">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BIA wo " id="{7285124B-5878-F642-BA53-2F6CC0380D2F}" vid="{5A5097CB-E792-0247-A718-603EFEED6403}"/>
    </a:ext>
  </a:extLst>
</a:theme>
</file>

<file path=ppt/theme/theme3.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1852</Words>
  <Application>Microsoft Office PowerPoint</Application>
  <PresentationFormat>On-screen Show (4:3)</PresentationFormat>
  <Paragraphs>212</Paragraphs>
  <Slides>33</Slides>
  <Notes>33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33</vt:i4>
      </vt:variant>
    </vt:vector>
  </HeadingPairs>
  <TitlesOfParts>
    <vt:vector size="42" baseType="lpstr">
      <vt:lpstr>Arial</vt:lpstr>
      <vt:lpstr>Arial Black</vt:lpstr>
      <vt:lpstr>Arial Hebrew</vt:lpstr>
      <vt:lpstr>Calibri</vt:lpstr>
      <vt:lpstr>Calibri Light</vt:lpstr>
      <vt:lpstr>Helvetica</vt:lpstr>
      <vt:lpstr>Tahoma</vt:lpstr>
      <vt:lpstr>Office Theme</vt:lpstr>
      <vt:lpstr>BIA wo </vt:lpstr>
      <vt:lpstr>Workplace Safety &amp; Employee  Engagement</vt:lpstr>
      <vt:lpstr>Overview </vt:lpstr>
      <vt:lpstr>Workplace Safety Program: Elements</vt:lpstr>
      <vt:lpstr>[ELEMENT 1]   Management/Leadership/ Employee Involvement</vt:lpstr>
      <vt:lpstr>Management &amp; Leadership Involvement</vt:lpstr>
      <vt:lpstr>Management &amp; Leadership Involvement         Accident [ak-si-duhnt]</vt:lpstr>
      <vt:lpstr>Management &amp; Leadership Involvement    Accident [ak-si-duhnt]</vt:lpstr>
      <vt:lpstr>Management &amp; Leadership Involvement    Basic Principles of Good Safety Management</vt:lpstr>
      <vt:lpstr>Management &amp; Leadership Involvement    Basic Principles of Good Safety Management, continued</vt:lpstr>
      <vt:lpstr>Management &amp; Leadership  Involvement</vt:lpstr>
      <vt:lpstr>Management &amp; Leadership Involvement   Basic Safety Philosophy</vt:lpstr>
      <vt:lpstr>Management &amp; Leadership   Involvement</vt:lpstr>
      <vt:lpstr>Management &amp; Leadership Involvement   Minimal Incident Safety Policy</vt:lpstr>
      <vt:lpstr>Management &amp; Leadership Involvement </vt:lpstr>
      <vt:lpstr>Management &amp; Leadership Involvement   Minimal Incident Safety Policy SCENARIO</vt:lpstr>
      <vt:lpstr>Management &amp; Leadership  Involvement </vt:lpstr>
      <vt:lpstr>Management &amp; Leadership Involvement  </vt:lpstr>
      <vt:lpstr>Implementing Your Workplace Safety Program</vt:lpstr>
      <vt:lpstr>Implementing Your Workplace Safety Program   Minimal Incident Safety Policy:  Company Culture</vt:lpstr>
      <vt:lpstr>Implementing Your Workplace Safety Program  Minimal Incident Safety Policy:  Company Culture, contin.</vt:lpstr>
      <vt:lpstr>Implementing Your Workplace Safety Program  Minimal Incident Safety Policy:  ROLES</vt:lpstr>
      <vt:lpstr>Implementing Your Workplace Safety Program  OSHA Covers Nearly All Employees</vt:lpstr>
      <vt:lpstr>Implementing Your Workplace Safety Program  Leadership and Employee Involvement</vt:lpstr>
      <vt:lpstr>Implementing Your Workplace  Safety Program</vt:lpstr>
      <vt:lpstr>Implementing Your Workplace Safety Program   Result</vt:lpstr>
      <vt:lpstr>Implementing Your Workplace Safety Program   Training Basics</vt:lpstr>
      <vt:lpstr>Employee Engagement</vt:lpstr>
      <vt:lpstr>Employee Engagement      Safety Policy:  PRINCIPLES</vt:lpstr>
      <vt:lpstr>Employee Engagement     Role of Senior Management</vt:lpstr>
      <vt:lpstr>Employee Engagement </vt:lpstr>
      <vt:lpstr>Employee Engagement     Safety Statement</vt:lpstr>
      <vt:lpstr>Questions?</vt:lpstr>
      <vt:lpstr>OSHA 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2018-07-16T20:45:04Z</dcterms:modified>
</cp:coreProperties>
</file>