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7.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8.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9.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0.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1.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2.xml" ContentType="application/vnd.openxmlformats-officedocument.presentationml.notesSlide+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notesSlides/notesSlide13.xml" ContentType="application/vnd.openxmlformats-officedocument.presentationml.notesSlide+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notesSlides/notesSlide16.xml" ContentType="application/vnd.openxmlformats-officedocument.presentationml.notesSlide+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notesSlides/notesSlide17.xml" ContentType="application/vnd.openxmlformats-officedocument.presentationml.notesSlide+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notesSlides/notesSlide22.xml" ContentType="application/vnd.openxmlformats-officedocument.presentationml.notesSlide+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notesSlides/notesSlide23.xml" ContentType="application/vnd.openxmlformats-officedocument.presentationml.notesSlide+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ppt/notesSlides/notesSlide24.xml" ContentType="application/vnd.openxmlformats-officedocument.presentationml.notesSlide+xml"/>
  <Override PartName="/ppt/diagrams/data16.xml" ContentType="application/vnd.openxmlformats-officedocument.drawingml.diagramData+xml"/>
  <Override PartName="/ppt/diagrams/layout16.xml" ContentType="application/vnd.openxmlformats-officedocument.drawingml.diagramLayout+xml"/>
  <Override PartName="/ppt/diagrams/quickStyle16.xml" ContentType="application/vnd.openxmlformats-officedocument.drawingml.diagramStyle+xml"/>
  <Override PartName="/ppt/diagrams/colors16.xml" ContentType="application/vnd.openxmlformats-officedocument.drawingml.diagramColors+xml"/>
  <Override PartName="/ppt/diagrams/drawing16.xml" ContentType="application/vnd.ms-office.drawingml.diagramDrawing+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diagrams/data17.xml" ContentType="application/vnd.openxmlformats-officedocument.drawingml.diagramData+xml"/>
  <Override PartName="/ppt/diagrams/layout17.xml" ContentType="application/vnd.openxmlformats-officedocument.drawingml.diagramLayout+xml"/>
  <Override PartName="/ppt/diagrams/quickStyle17.xml" ContentType="application/vnd.openxmlformats-officedocument.drawingml.diagramStyle+xml"/>
  <Override PartName="/ppt/diagrams/colors17.xml" ContentType="application/vnd.openxmlformats-officedocument.drawingml.diagramColors+xml"/>
  <Override PartName="/ppt/diagrams/drawing17.xml" ContentType="application/vnd.ms-office.drawingml.diagramDrawing+xml"/>
  <Override PartName="/ppt/notesSlides/notesSlide28.xml" ContentType="application/vnd.openxmlformats-officedocument.presentationml.notesSlide+xml"/>
  <Override PartName="/ppt/notesSlides/notesSlide2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51" r:id="rId1"/>
    <p:sldMasterId id="2147483660" r:id="rId2"/>
  </p:sldMasterIdLst>
  <p:notesMasterIdLst>
    <p:notesMasterId r:id="rId32"/>
  </p:notesMasterIdLst>
  <p:sldIdLst>
    <p:sldId id="282" r:id="rId3"/>
    <p:sldId id="314" r:id="rId4"/>
    <p:sldId id="325" r:id="rId5"/>
    <p:sldId id="326" r:id="rId6"/>
    <p:sldId id="327" r:id="rId7"/>
    <p:sldId id="332" r:id="rId8"/>
    <p:sldId id="331" r:id="rId9"/>
    <p:sldId id="329" r:id="rId10"/>
    <p:sldId id="303" r:id="rId11"/>
    <p:sldId id="302" r:id="rId12"/>
    <p:sldId id="305" r:id="rId13"/>
    <p:sldId id="306" r:id="rId14"/>
    <p:sldId id="304" r:id="rId15"/>
    <p:sldId id="315" r:id="rId16"/>
    <p:sldId id="317" r:id="rId17"/>
    <p:sldId id="318" r:id="rId18"/>
    <p:sldId id="319" r:id="rId19"/>
    <p:sldId id="323" r:id="rId20"/>
    <p:sldId id="324" r:id="rId21"/>
    <p:sldId id="307" r:id="rId22"/>
    <p:sldId id="308" r:id="rId23"/>
    <p:sldId id="309" r:id="rId24"/>
    <p:sldId id="310" r:id="rId25"/>
    <p:sldId id="311" r:id="rId26"/>
    <p:sldId id="312" r:id="rId27"/>
    <p:sldId id="267" r:id="rId28"/>
    <p:sldId id="330" r:id="rId29"/>
    <p:sldId id="313" r:id="rId30"/>
    <p:sldId id="334"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1pPr>
    <a:lvl2pPr marL="4572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2pPr>
    <a:lvl3pPr marL="9144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3pPr>
    <a:lvl4pPr marL="13716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4pPr>
    <a:lvl5pPr marL="1828800" algn="l" rtl="0" eaLnBrk="0" fontAlgn="base" hangingPunct="0">
      <a:spcBef>
        <a:spcPct val="0"/>
      </a:spcBef>
      <a:spcAft>
        <a:spcPct val="0"/>
      </a:spcAft>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5pPr>
    <a:lvl6pPr marL="22860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6pPr>
    <a:lvl7pPr marL="27432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7pPr>
    <a:lvl8pPr marL="32004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8pPr>
    <a:lvl9pPr marL="3657600" algn="l" defTabSz="914400" rtl="0" eaLnBrk="1" latinLnBrk="0" hangingPunct="1">
      <a:defRPr kern="1200">
        <a:solidFill>
          <a:srgbClr val="000000"/>
        </a:solidFill>
        <a:latin typeface="Calibri" panose="020F0502020204030204" pitchFamily="34" charset="0"/>
        <a:ea typeface="+mn-ea"/>
        <a:cs typeface="Helvetica" panose="020B0604020202020204" pitchFamily="34"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1"/>
    </p:ext>
    <p:ext uri="{D31A062A-798A-4329-ABDD-BBA856620510}">
      <p14:defaultImageDpi xmlns:p14="http://schemas.microsoft.com/office/powerpoint/2010/main" val="96"/>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871"/>
    <p:restoredTop sz="86418" autoAdjust="0"/>
  </p:normalViewPr>
  <p:slideViewPr>
    <p:cSldViewPr snapToGrid="0" snapToObjects="1">
      <p:cViewPr varScale="1">
        <p:scale>
          <a:sx n="99" d="100"/>
          <a:sy n="99" d="100"/>
        </p:scale>
        <p:origin x="1758" y="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diagrams/_rels/data10.xml.rels><?xml version="1.0" encoding="UTF-8" standalone="yes"?>
<Relationships xmlns="http://schemas.openxmlformats.org/package/2006/relationships"><Relationship Id="rId1" Type="http://schemas.openxmlformats.org/officeDocument/2006/relationships/image" Target="../media/image8.png"/></Relationships>
</file>

<file path=ppt/diagrams/_rels/drawing10.xml.rels><?xml version="1.0" encoding="UTF-8" standalone="yes"?>
<Relationships xmlns="http://schemas.openxmlformats.org/package/2006/relationships"><Relationship Id="rId1" Type="http://schemas.openxmlformats.org/officeDocument/2006/relationships/image" Target="../media/image8.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3">
  <dgm:title val=""/>
  <dgm:desc val=""/>
  <dgm:catLst>
    <dgm:cat type="accent1" pri="11300"/>
  </dgm:catLst>
  <dgm:styleLbl name="node0">
    <dgm:fillClrLst meth="repeat">
      <a:schemeClr val="accent1">
        <a:shade val="80000"/>
      </a:schemeClr>
    </dgm:fillClrLst>
    <dgm:linClrLst meth="repeat">
      <a:schemeClr val="lt1"/>
    </dgm:linClrLst>
    <dgm:effectClrLst/>
    <dgm:txLinClrLst/>
    <dgm:txFillClrLst/>
    <dgm:txEffectClrLst/>
  </dgm:styleLbl>
  <dgm:styleLbl name="alignNode1">
    <dgm:fillClrLst>
      <a:schemeClr val="accent1">
        <a:shade val="80000"/>
      </a:schemeClr>
      <a:schemeClr val="accent1">
        <a:tint val="70000"/>
      </a:schemeClr>
    </dgm:fillClrLst>
    <dgm:linClrLst>
      <a:schemeClr val="accent1">
        <a:shade val="80000"/>
      </a:schemeClr>
      <a:schemeClr val="accent1">
        <a:tint val="70000"/>
      </a:schemeClr>
    </dgm:linClrLst>
    <dgm:effectClrLst/>
    <dgm:txLinClrLst/>
    <dgm:txFillClrLst/>
    <dgm:txEffectClrLst/>
  </dgm:styleLbl>
  <dgm:styleLbl name="node1">
    <dgm:fillClrLst>
      <a:schemeClr val="accent1">
        <a:shade val="80000"/>
      </a:schemeClr>
      <a:schemeClr val="accent1">
        <a:tint val="70000"/>
      </a:schemeClr>
    </dgm:fillClrLst>
    <dgm:linClrLst meth="repeat">
      <a:schemeClr val="lt1"/>
    </dgm:linClrLst>
    <dgm:effectClrLst/>
    <dgm:txLinClrLst/>
    <dgm:txFillClrLst/>
    <dgm:txEffectClrLst/>
  </dgm:styleLbl>
  <dgm:styleLbl name="lnNode1">
    <dgm:fillClrLst>
      <a:schemeClr val="accent1">
        <a:shade val="80000"/>
      </a:schemeClr>
      <a:schemeClr val="accent1">
        <a:tint val="70000"/>
      </a:schemeClr>
    </dgm:fillClrLst>
    <dgm:linClrLst meth="repeat">
      <a:schemeClr val="lt1"/>
    </dgm:linClrLst>
    <dgm:effectClrLst/>
    <dgm:txLinClrLst/>
    <dgm:txFillClrLst/>
    <dgm:txEffectClrLst/>
  </dgm:styleLbl>
  <dgm:styleLbl name="vennNode1">
    <dgm:fillClrLst>
      <a:schemeClr val="accent1">
        <a:shade val="80000"/>
        <a:alpha val="50000"/>
      </a:schemeClr>
      <a:schemeClr val="accent1">
        <a:tint val="70000"/>
        <a:alpha val="50000"/>
      </a:schemeClr>
    </dgm:fillClrLst>
    <dgm:linClrLst meth="repeat">
      <a:schemeClr val="lt1"/>
    </dgm:linClrLst>
    <dgm:effectClrLst/>
    <dgm:txLinClrLst/>
    <dgm:txFillClrLst/>
    <dgm:txEffectClrLst/>
  </dgm:styleLbl>
  <dgm:styleLbl name="node2">
    <dgm:fillClrLst>
      <a:schemeClr val="accent1">
        <a:tint val="99000"/>
      </a:schemeClr>
    </dgm:fillClrLst>
    <dgm:linClrLst meth="repeat">
      <a:schemeClr val="lt1"/>
    </dgm:linClrLst>
    <dgm:effectClrLst/>
    <dgm:txLinClrLst/>
    <dgm:txFillClrLst/>
    <dgm:txEffectClrLst/>
  </dgm:styleLbl>
  <dgm:styleLbl name="node3">
    <dgm:fillClrLst>
      <a:schemeClr val="accent1">
        <a:tint val="80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dgm:txEffectClrLst/>
  </dgm:styleLbl>
  <dgm:styleLbl name="f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bgSibTrans2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lt1"/>
    </dgm:txFillClrLst>
    <dgm:txEffectClrLst/>
  </dgm:styleLbl>
  <dgm:styleLbl name="sibTrans1D1">
    <dgm:fillClrLst>
      <a:schemeClr val="accent1">
        <a:shade val="90000"/>
      </a:schemeClr>
      <a:schemeClr val="accent1">
        <a:tint val="70000"/>
      </a:schemeClr>
    </dgm:fillClrLst>
    <dgm:linClrLst>
      <a:schemeClr val="accent1">
        <a:shade val="90000"/>
      </a:schemeClr>
      <a:schemeClr val="accent1">
        <a:tint val="7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9000"/>
      </a:schemeClr>
    </dgm:fillClrLst>
    <dgm:linClrLst meth="repeat">
      <a:schemeClr val="lt1"/>
    </dgm:linClrLst>
    <dgm:effectClrLst/>
    <dgm:txLinClrLst/>
    <dgm:txFillClrLst/>
    <dgm:txEffectClrLst/>
  </dgm:styleLbl>
  <dgm:styleLbl name="asst3">
    <dgm:fillClrLst>
      <a:schemeClr val="accent1">
        <a:tint val="80000"/>
      </a:schemeClr>
    </dgm:fillClrLst>
    <dgm:linClrLst meth="repeat">
      <a:schemeClr val="lt1"/>
    </dgm:linClrLst>
    <dgm:effectClrLst/>
    <dgm:txLinClrLst/>
    <dgm:txFillClrLst/>
    <dgm:txEffectClrLst/>
  </dgm:styleLbl>
  <dgm:styleLbl name="asst4">
    <dgm:fillClrLst>
      <a:schemeClr val="accent1">
        <a:tint val="7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lt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9000"/>
      </a:schemeClr>
    </dgm:fillClrLst>
    <dgm:linClrLst meth="repeat">
      <a:schemeClr val="accent1">
        <a:tint val="99000"/>
      </a:schemeClr>
    </dgm:linClrLst>
    <dgm:effectClrLst/>
    <dgm:txLinClrLst/>
    <dgm:txFillClrLst meth="repeat">
      <a:schemeClr val="tx1"/>
    </dgm:txFillClrLst>
    <dgm:txEffectClrLst/>
  </dgm:styleLbl>
  <dgm:styleLbl name="parChTrans1D3">
    <dgm:fillClrLst meth="repeat">
      <a:schemeClr val="accent1">
        <a:tint val="80000"/>
      </a:schemeClr>
    </dgm:fillClrLst>
    <dgm:linClrLst meth="repeat">
      <a:schemeClr val="accent1">
        <a:tint val="80000"/>
      </a:schemeClr>
    </dgm:linClrLst>
    <dgm:effectClrLst/>
    <dgm:txLinClrLst/>
    <dgm:txFillClrLst meth="repeat">
      <a:schemeClr val="tx1"/>
    </dgm:txFillClrLst>
    <dgm:txEffectClrLst/>
  </dgm:styleLbl>
  <dgm:styleLbl name="parChTrans1D4">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FgAcc1">
    <dgm:fillClrLst meth="repeat">
      <a:schemeClr val="lt1"/>
    </dgm:fillClrLst>
    <dgm:linClrLst>
      <a:schemeClr val="accent1">
        <a:shade val="80000"/>
      </a:schemeClr>
      <a:schemeClr val="accent1">
        <a:tint val="7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9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8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21AC70F-AE41-574C-A00A-1EA0C4DDA092}" type="doc">
      <dgm:prSet loTypeId="urn:microsoft.com/office/officeart/2005/8/layout/vList2" loCatId="" qsTypeId="urn:microsoft.com/office/officeart/2005/8/quickstyle/simple2" qsCatId="simple" csTypeId="urn:microsoft.com/office/officeart/2005/8/colors/accent1_2" csCatId="accent1" phldr="1"/>
      <dgm:spPr/>
      <dgm:t>
        <a:bodyPr/>
        <a:lstStyle/>
        <a:p>
          <a:endParaRPr lang="en-US"/>
        </a:p>
      </dgm:t>
    </dgm:pt>
    <dgm:pt modelId="{A9CD2718-ACF5-2B47-A5A7-7753E1450438}">
      <dgm:prSet custT="1"/>
      <dgm:spPr/>
      <dgm:t>
        <a:bodyPr/>
        <a:lstStyle/>
        <a:p>
          <a:pPr rtl="0"/>
          <a:r>
            <a:rPr lang="en-US" sz="2500" b="1" i="0" baseline="0" dirty="0">
              <a:latin typeface="Arial" charset="0"/>
              <a:ea typeface="Arial" charset="0"/>
              <a:cs typeface="Arial" charset="0"/>
            </a:rPr>
            <a:t>Publish safety rules and expectations in New Hire Orientation and thoroughly discuss during Orientation</a:t>
          </a:r>
          <a:endParaRPr lang="en-US" sz="2500" b="1" i="0" dirty="0">
            <a:latin typeface="Arial" charset="0"/>
            <a:ea typeface="Arial" charset="0"/>
            <a:cs typeface="Arial" charset="0"/>
          </a:endParaRPr>
        </a:p>
      </dgm:t>
    </dgm:pt>
    <dgm:pt modelId="{C746D687-BA8E-154B-9496-C2E35C091312}" type="parTrans" cxnId="{5FD56FE0-DA00-3C41-92D5-EB8AD988AC7E}">
      <dgm:prSet/>
      <dgm:spPr/>
      <dgm:t>
        <a:bodyPr/>
        <a:lstStyle/>
        <a:p>
          <a:endParaRPr lang="en-US"/>
        </a:p>
      </dgm:t>
    </dgm:pt>
    <dgm:pt modelId="{BE0BABB4-E36E-FC4A-BD75-4C9C5297153C}" type="sibTrans" cxnId="{5FD56FE0-DA00-3C41-92D5-EB8AD988AC7E}">
      <dgm:prSet/>
      <dgm:spPr/>
      <dgm:t>
        <a:bodyPr/>
        <a:lstStyle/>
        <a:p>
          <a:endParaRPr lang="en-US"/>
        </a:p>
      </dgm:t>
    </dgm:pt>
    <dgm:pt modelId="{3C21783F-0CD6-AC44-B423-B8E682C7FDD5}">
      <dgm:prSet custT="1"/>
      <dgm:spPr/>
      <dgm:t>
        <a:bodyPr/>
        <a:lstStyle/>
        <a:p>
          <a:pPr rtl="0"/>
          <a:r>
            <a:rPr lang="en-US" sz="2500" b="1" i="0" baseline="0" dirty="0">
              <a:latin typeface="Arial" charset="0"/>
              <a:ea typeface="Arial" charset="0"/>
              <a:cs typeface="Arial" charset="0"/>
            </a:rPr>
            <a:t>Avoid conflicting management directives by ensuring the entire message is appropriate</a:t>
          </a:r>
          <a:endParaRPr lang="en-US" sz="2500" b="1" i="0" dirty="0">
            <a:latin typeface="Arial" charset="0"/>
            <a:ea typeface="Arial" charset="0"/>
            <a:cs typeface="Arial" charset="0"/>
          </a:endParaRPr>
        </a:p>
      </dgm:t>
    </dgm:pt>
    <dgm:pt modelId="{8391A24A-EF79-5E43-A487-C40139706836}" type="parTrans" cxnId="{6B3EAE30-C126-2D4C-931E-E9A0EF0DA442}">
      <dgm:prSet/>
      <dgm:spPr/>
      <dgm:t>
        <a:bodyPr/>
        <a:lstStyle/>
        <a:p>
          <a:endParaRPr lang="en-US"/>
        </a:p>
      </dgm:t>
    </dgm:pt>
    <dgm:pt modelId="{3879C720-B5B7-6046-B9AF-FE8AE7326440}" type="sibTrans" cxnId="{6B3EAE30-C126-2D4C-931E-E9A0EF0DA442}">
      <dgm:prSet/>
      <dgm:spPr/>
      <dgm:t>
        <a:bodyPr/>
        <a:lstStyle/>
        <a:p>
          <a:endParaRPr lang="en-US"/>
        </a:p>
      </dgm:t>
    </dgm:pt>
    <dgm:pt modelId="{DA518658-4875-1B41-B1BE-466590DEECE4}">
      <dgm:prSet custT="1"/>
      <dgm:spPr/>
      <dgm:t>
        <a:bodyPr/>
        <a:lstStyle/>
        <a:p>
          <a:pPr rtl="0"/>
          <a:r>
            <a:rPr lang="en-US" sz="2600" b="1" i="0" baseline="0" dirty="0">
              <a:solidFill>
                <a:srgbClr val="FFFFFF"/>
              </a:solidFill>
              <a:latin typeface="Arial" charset="0"/>
              <a:ea typeface="Arial" charset="0"/>
              <a:cs typeface="Arial" charset="0"/>
            </a:rPr>
            <a:t>For example, safety completing a job takes precedence over quickly completing a job</a:t>
          </a:r>
          <a:endParaRPr lang="en-US" sz="2600" b="1" i="0" dirty="0">
            <a:solidFill>
              <a:srgbClr val="FFFFFF"/>
            </a:solidFill>
            <a:latin typeface="Arial" charset="0"/>
            <a:ea typeface="Arial" charset="0"/>
            <a:cs typeface="Arial" charset="0"/>
          </a:endParaRPr>
        </a:p>
      </dgm:t>
    </dgm:pt>
    <dgm:pt modelId="{E40F1C75-5525-9243-A91B-77E1EA81118B}" type="parTrans" cxnId="{635ED7FD-3171-2841-9D09-BD57A149DD6E}">
      <dgm:prSet/>
      <dgm:spPr/>
      <dgm:t>
        <a:bodyPr/>
        <a:lstStyle/>
        <a:p>
          <a:endParaRPr lang="en-US"/>
        </a:p>
      </dgm:t>
    </dgm:pt>
    <dgm:pt modelId="{8E3C16E0-4A69-4548-8B36-06E95B12DC95}" type="sibTrans" cxnId="{635ED7FD-3171-2841-9D09-BD57A149DD6E}">
      <dgm:prSet/>
      <dgm:spPr/>
      <dgm:t>
        <a:bodyPr/>
        <a:lstStyle/>
        <a:p>
          <a:endParaRPr lang="en-US"/>
        </a:p>
      </dgm:t>
    </dgm:pt>
    <dgm:pt modelId="{667B7F20-49D0-0B4C-9C48-4408BB80EDF9}">
      <dgm:prSet custT="1"/>
      <dgm:spPr/>
      <dgm:t>
        <a:bodyPr/>
        <a:lstStyle/>
        <a:p>
          <a:pPr rtl="0"/>
          <a:r>
            <a:rPr lang="en-US" sz="2600" b="1" i="0" baseline="0" dirty="0">
              <a:solidFill>
                <a:srgbClr val="FFFFFF"/>
              </a:solidFill>
              <a:latin typeface="Arial" charset="0"/>
              <a:ea typeface="Arial" charset="0"/>
              <a:cs typeface="Arial" charset="0"/>
            </a:rPr>
            <a:t>Managers should avoid statements such as, “Be safe, but hurry. We have finish this project ASAP”</a:t>
          </a:r>
          <a:endParaRPr lang="en-US" sz="2600" b="1" i="0" dirty="0">
            <a:solidFill>
              <a:srgbClr val="FFFFFF"/>
            </a:solidFill>
            <a:latin typeface="Arial" charset="0"/>
            <a:ea typeface="Arial" charset="0"/>
            <a:cs typeface="Arial" charset="0"/>
          </a:endParaRPr>
        </a:p>
      </dgm:t>
    </dgm:pt>
    <dgm:pt modelId="{C7A28DB9-DD85-E841-8BCA-E1E3899BA8A1}" type="parTrans" cxnId="{E55A9079-7FF0-9245-AAD7-A536DE19BC16}">
      <dgm:prSet/>
      <dgm:spPr/>
      <dgm:t>
        <a:bodyPr/>
        <a:lstStyle/>
        <a:p>
          <a:endParaRPr lang="en-US"/>
        </a:p>
      </dgm:t>
    </dgm:pt>
    <dgm:pt modelId="{FD9012F7-A931-6C4C-A451-DCB4BC814409}" type="sibTrans" cxnId="{E55A9079-7FF0-9245-AAD7-A536DE19BC16}">
      <dgm:prSet/>
      <dgm:spPr/>
      <dgm:t>
        <a:bodyPr/>
        <a:lstStyle/>
        <a:p>
          <a:endParaRPr lang="en-US"/>
        </a:p>
      </dgm:t>
    </dgm:pt>
    <dgm:pt modelId="{766F3F78-6393-8149-B1DC-14C73210CCAC}" type="pres">
      <dgm:prSet presAssocID="{D21AC70F-AE41-574C-A00A-1EA0C4DDA092}" presName="linear" presStyleCnt="0">
        <dgm:presLayoutVars>
          <dgm:animLvl val="lvl"/>
          <dgm:resizeHandles val="exact"/>
        </dgm:presLayoutVars>
      </dgm:prSet>
      <dgm:spPr/>
      <dgm:t>
        <a:bodyPr/>
        <a:lstStyle/>
        <a:p>
          <a:endParaRPr lang="en-US"/>
        </a:p>
      </dgm:t>
    </dgm:pt>
    <dgm:pt modelId="{17B6CDEA-084E-5841-8FCD-4825A12F6397}" type="pres">
      <dgm:prSet presAssocID="{A9CD2718-ACF5-2B47-A5A7-7753E1450438}" presName="parentText" presStyleLbl="node1" presStyleIdx="0" presStyleCnt="2" custScaleY="76768" custLinFactNeighborY="-65516">
        <dgm:presLayoutVars>
          <dgm:chMax val="0"/>
          <dgm:bulletEnabled val="1"/>
        </dgm:presLayoutVars>
      </dgm:prSet>
      <dgm:spPr/>
      <dgm:t>
        <a:bodyPr/>
        <a:lstStyle/>
        <a:p>
          <a:endParaRPr lang="en-US"/>
        </a:p>
      </dgm:t>
    </dgm:pt>
    <dgm:pt modelId="{ED9B662B-1F1D-BF4E-AED9-4D89C25649B2}" type="pres">
      <dgm:prSet presAssocID="{BE0BABB4-E36E-FC4A-BD75-4C9C5297153C}" presName="spacer" presStyleCnt="0"/>
      <dgm:spPr/>
    </dgm:pt>
    <dgm:pt modelId="{E0306CC5-B6D0-204A-9EC5-866F60BA6F3E}" type="pres">
      <dgm:prSet presAssocID="{3C21783F-0CD6-AC44-B423-B8E682C7FDD5}" presName="parentText" presStyleLbl="node1" presStyleIdx="1" presStyleCnt="2" custScaleY="78305" custLinFactNeighborY="-17180">
        <dgm:presLayoutVars>
          <dgm:chMax val="0"/>
          <dgm:bulletEnabled val="1"/>
        </dgm:presLayoutVars>
      </dgm:prSet>
      <dgm:spPr/>
      <dgm:t>
        <a:bodyPr/>
        <a:lstStyle/>
        <a:p>
          <a:endParaRPr lang="en-US"/>
        </a:p>
      </dgm:t>
    </dgm:pt>
    <dgm:pt modelId="{ACADCF73-49C6-2348-BFB5-7F0B5D55AB52}" type="pres">
      <dgm:prSet presAssocID="{3C21783F-0CD6-AC44-B423-B8E682C7FDD5}" presName="childText" presStyleLbl="revTx" presStyleIdx="0" presStyleCnt="1" custLinFactNeighborX="1300" custLinFactNeighborY="-2993">
        <dgm:presLayoutVars>
          <dgm:bulletEnabled val="1"/>
        </dgm:presLayoutVars>
      </dgm:prSet>
      <dgm:spPr/>
      <dgm:t>
        <a:bodyPr/>
        <a:lstStyle/>
        <a:p>
          <a:endParaRPr lang="en-US"/>
        </a:p>
      </dgm:t>
    </dgm:pt>
  </dgm:ptLst>
  <dgm:cxnLst>
    <dgm:cxn modelId="{9B728469-9F9A-424D-AFC9-A985DA208232}" type="presOf" srcId="{DA518658-4875-1B41-B1BE-466590DEECE4}" destId="{ACADCF73-49C6-2348-BFB5-7F0B5D55AB52}" srcOrd="0" destOrd="0" presId="urn:microsoft.com/office/officeart/2005/8/layout/vList2"/>
    <dgm:cxn modelId="{9E81691E-9C43-4827-B5D0-92D659288562}" type="presOf" srcId="{3C21783F-0CD6-AC44-B423-B8E682C7FDD5}" destId="{E0306CC5-B6D0-204A-9EC5-866F60BA6F3E}" srcOrd="0" destOrd="0" presId="urn:microsoft.com/office/officeart/2005/8/layout/vList2"/>
    <dgm:cxn modelId="{9722AF7A-FA84-43B5-9EBC-77B9C63A5B20}" type="presOf" srcId="{667B7F20-49D0-0B4C-9C48-4408BB80EDF9}" destId="{ACADCF73-49C6-2348-BFB5-7F0B5D55AB52}" srcOrd="0" destOrd="1" presId="urn:microsoft.com/office/officeart/2005/8/layout/vList2"/>
    <dgm:cxn modelId="{44837C23-E9A2-43DD-AA12-DB7074804579}" type="presOf" srcId="{D21AC70F-AE41-574C-A00A-1EA0C4DDA092}" destId="{766F3F78-6393-8149-B1DC-14C73210CCAC}" srcOrd="0" destOrd="0" presId="urn:microsoft.com/office/officeart/2005/8/layout/vList2"/>
    <dgm:cxn modelId="{5FD56FE0-DA00-3C41-92D5-EB8AD988AC7E}" srcId="{D21AC70F-AE41-574C-A00A-1EA0C4DDA092}" destId="{A9CD2718-ACF5-2B47-A5A7-7753E1450438}" srcOrd="0" destOrd="0" parTransId="{C746D687-BA8E-154B-9496-C2E35C091312}" sibTransId="{BE0BABB4-E36E-FC4A-BD75-4C9C5297153C}"/>
    <dgm:cxn modelId="{E55A9079-7FF0-9245-AAD7-A536DE19BC16}" srcId="{3C21783F-0CD6-AC44-B423-B8E682C7FDD5}" destId="{667B7F20-49D0-0B4C-9C48-4408BB80EDF9}" srcOrd="1" destOrd="0" parTransId="{C7A28DB9-DD85-E841-8BCA-E1E3899BA8A1}" sibTransId="{FD9012F7-A931-6C4C-A451-DCB4BC814409}"/>
    <dgm:cxn modelId="{6B3EAE30-C126-2D4C-931E-E9A0EF0DA442}" srcId="{D21AC70F-AE41-574C-A00A-1EA0C4DDA092}" destId="{3C21783F-0CD6-AC44-B423-B8E682C7FDD5}" srcOrd="1" destOrd="0" parTransId="{8391A24A-EF79-5E43-A487-C40139706836}" sibTransId="{3879C720-B5B7-6046-B9AF-FE8AE7326440}"/>
    <dgm:cxn modelId="{F20C3D3F-1EF7-46DB-BFF7-56DC144C0A59}" type="presOf" srcId="{A9CD2718-ACF5-2B47-A5A7-7753E1450438}" destId="{17B6CDEA-084E-5841-8FCD-4825A12F6397}" srcOrd="0" destOrd="0" presId="urn:microsoft.com/office/officeart/2005/8/layout/vList2"/>
    <dgm:cxn modelId="{635ED7FD-3171-2841-9D09-BD57A149DD6E}" srcId="{3C21783F-0CD6-AC44-B423-B8E682C7FDD5}" destId="{DA518658-4875-1B41-B1BE-466590DEECE4}" srcOrd="0" destOrd="0" parTransId="{E40F1C75-5525-9243-A91B-77E1EA81118B}" sibTransId="{8E3C16E0-4A69-4548-8B36-06E95B12DC95}"/>
    <dgm:cxn modelId="{1888449A-6B46-445B-8542-EC5C2E11945B}" type="presParOf" srcId="{766F3F78-6393-8149-B1DC-14C73210CCAC}" destId="{17B6CDEA-084E-5841-8FCD-4825A12F6397}" srcOrd="0" destOrd="0" presId="urn:microsoft.com/office/officeart/2005/8/layout/vList2"/>
    <dgm:cxn modelId="{8160A684-A75D-4DEA-A777-E07C6B9FCAC2}" type="presParOf" srcId="{766F3F78-6393-8149-B1DC-14C73210CCAC}" destId="{ED9B662B-1F1D-BF4E-AED9-4D89C25649B2}" srcOrd="1" destOrd="0" presId="urn:microsoft.com/office/officeart/2005/8/layout/vList2"/>
    <dgm:cxn modelId="{3D25FFA3-0DAC-4BA9-B22D-0EB4D11818AC}" type="presParOf" srcId="{766F3F78-6393-8149-B1DC-14C73210CCAC}" destId="{E0306CC5-B6D0-204A-9EC5-866F60BA6F3E}" srcOrd="2" destOrd="0" presId="urn:microsoft.com/office/officeart/2005/8/layout/vList2"/>
    <dgm:cxn modelId="{5A8FEFE2-EF60-4F7C-A277-6EF3651CDA20}" type="presParOf" srcId="{766F3F78-6393-8149-B1DC-14C73210CCAC}" destId="{ACADCF73-49C6-2348-BFB5-7F0B5D55AB52}"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7F7C2E2-9C33-C948-8623-D308AC30E543}" type="doc">
      <dgm:prSet loTypeId="urn:microsoft.com/office/officeart/2008/layout/PictureStrips" loCatId="" qsTypeId="urn:microsoft.com/office/officeart/2005/8/quickstyle/simple4" qsCatId="simple" csTypeId="urn:microsoft.com/office/officeart/2005/8/colors/accent1_2" csCatId="accent1" phldr="1"/>
      <dgm:spPr/>
      <dgm:t>
        <a:bodyPr/>
        <a:lstStyle/>
        <a:p>
          <a:endParaRPr lang="en-US"/>
        </a:p>
      </dgm:t>
    </dgm:pt>
    <dgm:pt modelId="{05F3ECEF-8330-3F45-8ED7-4EAF8094E422}">
      <dgm:prSet custT="1"/>
      <dgm:spPr/>
      <dgm:t>
        <a:bodyPr/>
        <a:lstStyle/>
        <a:p>
          <a:pPr rtl="0"/>
          <a:r>
            <a:rPr lang="en-US" sz="3200" b="1" i="0" baseline="0" dirty="0">
              <a:solidFill>
                <a:sysClr val="windowText" lastClr="000000"/>
              </a:solidFill>
            </a:rPr>
            <a:t>Priorities:</a:t>
          </a:r>
          <a:endParaRPr lang="en-US" sz="3200" dirty="0">
            <a:solidFill>
              <a:sysClr val="windowText" lastClr="000000"/>
            </a:solidFill>
          </a:endParaRPr>
        </a:p>
      </dgm:t>
    </dgm:pt>
    <dgm:pt modelId="{C63F4612-506B-CA45-A618-1180CCB1D41E}" type="parTrans" cxnId="{55BA394B-7EDA-8F46-83AD-AABDDA2B8755}">
      <dgm:prSet/>
      <dgm:spPr/>
      <dgm:t>
        <a:bodyPr/>
        <a:lstStyle/>
        <a:p>
          <a:endParaRPr lang="en-US"/>
        </a:p>
      </dgm:t>
    </dgm:pt>
    <dgm:pt modelId="{6AC50203-10BF-3C46-B89E-A8A4FFDA089C}" type="sibTrans" cxnId="{55BA394B-7EDA-8F46-83AD-AABDDA2B8755}">
      <dgm:prSet/>
      <dgm:spPr/>
      <dgm:t>
        <a:bodyPr/>
        <a:lstStyle/>
        <a:p>
          <a:endParaRPr lang="en-US"/>
        </a:p>
      </dgm:t>
    </dgm:pt>
    <dgm:pt modelId="{D6841086-1FA7-AB45-902B-95309711DF24}">
      <dgm:prSet custT="1"/>
      <dgm:spPr/>
      <dgm:t>
        <a:bodyPr/>
        <a:lstStyle/>
        <a:p>
          <a:pPr rtl="0"/>
          <a:r>
            <a:rPr lang="en-US" sz="2400" b="1" i="0" baseline="0" dirty="0">
              <a:solidFill>
                <a:sysClr val="windowText" lastClr="000000"/>
              </a:solidFill>
            </a:rPr>
            <a:t>New Jobs</a:t>
          </a:r>
          <a:endParaRPr lang="en-US" sz="2400" dirty="0">
            <a:solidFill>
              <a:sysClr val="windowText" lastClr="000000"/>
            </a:solidFill>
          </a:endParaRPr>
        </a:p>
      </dgm:t>
    </dgm:pt>
    <dgm:pt modelId="{532A65F0-7E7E-F141-9D70-C97316C18BC7}" type="parTrans" cxnId="{EE0F3A70-F3BB-2B42-9AD3-2ABD42E99726}">
      <dgm:prSet/>
      <dgm:spPr/>
      <dgm:t>
        <a:bodyPr/>
        <a:lstStyle/>
        <a:p>
          <a:endParaRPr lang="en-US"/>
        </a:p>
      </dgm:t>
    </dgm:pt>
    <dgm:pt modelId="{B88BCD0C-5B98-D549-960F-D229C8D546DA}" type="sibTrans" cxnId="{EE0F3A70-F3BB-2B42-9AD3-2ABD42E99726}">
      <dgm:prSet/>
      <dgm:spPr/>
      <dgm:t>
        <a:bodyPr/>
        <a:lstStyle/>
        <a:p>
          <a:endParaRPr lang="en-US"/>
        </a:p>
      </dgm:t>
    </dgm:pt>
    <dgm:pt modelId="{49606218-9D4A-4C4F-BF29-3D5F52DFEF85}">
      <dgm:prSet custT="1"/>
      <dgm:spPr/>
      <dgm:t>
        <a:bodyPr/>
        <a:lstStyle/>
        <a:p>
          <a:pPr rtl="0"/>
          <a:r>
            <a:rPr lang="en-US" sz="2400" b="1" i="0" baseline="0" dirty="0">
              <a:solidFill>
                <a:sysClr val="windowText" lastClr="000000"/>
              </a:solidFill>
            </a:rPr>
            <a:t>Potential of Severe Injuries</a:t>
          </a:r>
          <a:endParaRPr lang="en-US" sz="2400" dirty="0">
            <a:solidFill>
              <a:sysClr val="windowText" lastClr="000000"/>
            </a:solidFill>
          </a:endParaRPr>
        </a:p>
      </dgm:t>
    </dgm:pt>
    <dgm:pt modelId="{0406FFFA-6065-1246-8E68-51184C28B577}" type="parTrans" cxnId="{E7EC84C1-C412-9240-9516-3D04F6076682}">
      <dgm:prSet/>
      <dgm:spPr/>
      <dgm:t>
        <a:bodyPr/>
        <a:lstStyle/>
        <a:p>
          <a:endParaRPr lang="en-US"/>
        </a:p>
      </dgm:t>
    </dgm:pt>
    <dgm:pt modelId="{6D806722-C0C9-AC47-84DD-A3A057F12D5F}" type="sibTrans" cxnId="{E7EC84C1-C412-9240-9516-3D04F6076682}">
      <dgm:prSet/>
      <dgm:spPr/>
      <dgm:t>
        <a:bodyPr/>
        <a:lstStyle/>
        <a:p>
          <a:endParaRPr lang="en-US"/>
        </a:p>
      </dgm:t>
    </dgm:pt>
    <dgm:pt modelId="{43D9548C-FBD6-A743-BC95-73BC43293A36}">
      <dgm:prSet custT="1"/>
      <dgm:spPr/>
      <dgm:t>
        <a:bodyPr/>
        <a:lstStyle/>
        <a:p>
          <a:pPr rtl="0"/>
          <a:r>
            <a:rPr lang="en-US" sz="2400" b="1" i="0" baseline="0" dirty="0">
              <a:solidFill>
                <a:sysClr val="windowText" lastClr="000000"/>
              </a:solidFill>
            </a:rPr>
            <a:t>History of Disabling Injuries</a:t>
          </a:r>
          <a:endParaRPr lang="en-US" sz="2400" dirty="0">
            <a:solidFill>
              <a:sysClr val="windowText" lastClr="000000"/>
            </a:solidFill>
          </a:endParaRPr>
        </a:p>
      </dgm:t>
    </dgm:pt>
    <dgm:pt modelId="{521BE60D-7937-414D-81CF-B6D2607B74C2}" type="parTrans" cxnId="{72308C1E-17E3-F448-86DF-830AA76DA797}">
      <dgm:prSet/>
      <dgm:spPr/>
      <dgm:t>
        <a:bodyPr/>
        <a:lstStyle/>
        <a:p>
          <a:endParaRPr lang="en-US"/>
        </a:p>
      </dgm:t>
    </dgm:pt>
    <dgm:pt modelId="{0543DB8E-5166-0C4A-944C-C42077DF64EE}" type="sibTrans" cxnId="{72308C1E-17E3-F448-86DF-830AA76DA797}">
      <dgm:prSet/>
      <dgm:spPr/>
      <dgm:t>
        <a:bodyPr/>
        <a:lstStyle/>
        <a:p>
          <a:endParaRPr lang="en-US"/>
        </a:p>
      </dgm:t>
    </dgm:pt>
    <dgm:pt modelId="{2002745B-D99D-944A-A57C-54793FAA8BD8}">
      <dgm:prSet custT="1"/>
      <dgm:spPr/>
      <dgm:t>
        <a:bodyPr/>
        <a:lstStyle/>
        <a:p>
          <a:pPr rtl="0"/>
          <a:r>
            <a:rPr lang="en-US" sz="2400" b="1" i="0" baseline="0" dirty="0">
              <a:solidFill>
                <a:sysClr val="windowText" lastClr="000000"/>
              </a:solidFill>
            </a:rPr>
            <a:t>Frequency of Accidents</a:t>
          </a:r>
          <a:endParaRPr lang="en-US" sz="2400" dirty="0">
            <a:solidFill>
              <a:sysClr val="windowText" lastClr="000000"/>
            </a:solidFill>
          </a:endParaRPr>
        </a:p>
      </dgm:t>
    </dgm:pt>
    <dgm:pt modelId="{6A8D38CE-EF09-684F-BDB6-26F251854735}" type="parTrans" cxnId="{1D3E3D86-D8B8-6648-B30C-DB0AAF1A6DA2}">
      <dgm:prSet/>
      <dgm:spPr/>
      <dgm:t>
        <a:bodyPr/>
        <a:lstStyle/>
        <a:p>
          <a:endParaRPr lang="en-US"/>
        </a:p>
      </dgm:t>
    </dgm:pt>
    <dgm:pt modelId="{6B066188-9563-A44A-8546-B808DCDD4DFD}" type="sibTrans" cxnId="{1D3E3D86-D8B8-6648-B30C-DB0AAF1A6DA2}">
      <dgm:prSet/>
      <dgm:spPr/>
      <dgm:t>
        <a:bodyPr/>
        <a:lstStyle/>
        <a:p>
          <a:endParaRPr lang="en-US"/>
        </a:p>
      </dgm:t>
    </dgm:pt>
    <dgm:pt modelId="{00877C1D-B597-3B44-BB40-44F951708698}" type="pres">
      <dgm:prSet presAssocID="{67F7C2E2-9C33-C948-8623-D308AC30E543}" presName="Name0" presStyleCnt="0">
        <dgm:presLayoutVars>
          <dgm:dir/>
          <dgm:resizeHandles val="exact"/>
        </dgm:presLayoutVars>
      </dgm:prSet>
      <dgm:spPr/>
      <dgm:t>
        <a:bodyPr/>
        <a:lstStyle/>
        <a:p>
          <a:endParaRPr lang="en-US"/>
        </a:p>
      </dgm:t>
    </dgm:pt>
    <dgm:pt modelId="{6C92520F-C3E8-B447-9EDB-04DAA83FF141}" type="pres">
      <dgm:prSet presAssocID="{05F3ECEF-8330-3F45-8ED7-4EAF8094E422}" presName="composite" presStyleCnt="0"/>
      <dgm:spPr/>
    </dgm:pt>
    <dgm:pt modelId="{E504153B-3AFF-244B-8F49-0D19B1B147BD}" type="pres">
      <dgm:prSet presAssocID="{05F3ECEF-8330-3F45-8ED7-4EAF8094E422}" presName="rect1" presStyleLbl="trAlignAcc1" presStyleIdx="0" presStyleCnt="1" custScaleX="83563" custLinFactNeighborX="-2993" custLinFactNeighborY="1510">
        <dgm:presLayoutVars>
          <dgm:bulletEnabled val="1"/>
        </dgm:presLayoutVars>
      </dgm:prSet>
      <dgm:spPr/>
      <dgm:t>
        <a:bodyPr/>
        <a:lstStyle/>
        <a:p>
          <a:endParaRPr lang="en-US"/>
        </a:p>
      </dgm:t>
    </dgm:pt>
    <dgm:pt modelId="{B27FAE09-4DA7-954C-A945-E1B573681D80}" type="pres">
      <dgm:prSet presAssocID="{05F3ECEF-8330-3F45-8ED7-4EAF8094E422}" presName="rect2" presStyleLbl="fgImgPlace1" presStyleIdx="0" presStyleCnt="1" custScaleX="154166" custScaleY="99515"/>
      <dgm:spPr>
        <a:blipFill rotWithShape="1">
          <a:blip xmlns:r="http://schemas.openxmlformats.org/officeDocument/2006/relationships" r:embed="rId1"/>
          <a:stretch>
            <a:fillRect/>
          </a:stretch>
        </a:blipFill>
      </dgm:spPr>
      <dgm:extLst>
        <a:ext uri="{E40237B7-FDA0-4F09-8148-C483321AD2D9}">
          <dgm14:cNvPr xmlns:dgm14="http://schemas.microsoft.com/office/drawing/2010/diagram" id="0" name="" descr="An image of a dial that says priority" title="Image"/>
        </a:ext>
      </dgm:extLst>
    </dgm:pt>
  </dgm:ptLst>
  <dgm:cxnLst>
    <dgm:cxn modelId="{F8C1D4BB-BF10-4C04-A94E-C7BE9D6BEDD7}" type="presOf" srcId="{D6841086-1FA7-AB45-902B-95309711DF24}" destId="{E504153B-3AFF-244B-8F49-0D19B1B147BD}" srcOrd="0" destOrd="1" presId="urn:microsoft.com/office/officeart/2008/layout/PictureStrips"/>
    <dgm:cxn modelId="{43330C99-8E8E-496F-B4DE-A222C511822F}" type="presOf" srcId="{67F7C2E2-9C33-C948-8623-D308AC30E543}" destId="{00877C1D-B597-3B44-BB40-44F951708698}" srcOrd="0" destOrd="0" presId="urn:microsoft.com/office/officeart/2008/layout/PictureStrips"/>
    <dgm:cxn modelId="{10D16ED0-7009-4C1C-99E3-E5042D6DE66C}" type="presOf" srcId="{43D9548C-FBD6-A743-BC95-73BC43293A36}" destId="{E504153B-3AFF-244B-8F49-0D19B1B147BD}" srcOrd="0" destOrd="3" presId="urn:microsoft.com/office/officeart/2008/layout/PictureStrips"/>
    <dgm:cxn modelId="{1D3E3D86-D8B8-6648-B30C-DB0AAF1A6DA2}" srcId="{05F3ECEF-8330-3F45-8ED7-4EAF8094E422}" destId="{2002745B-D99D-944A-A57C-54793FAA8BD8}" srcOrd="3" destOrd="0" parTransId="{6A8D38CE-EF09-684F-BDB6-26F251854735}" sibTransId="{6B066188-9563-A44A-8546-B808DCDD4DFD}"/>
    <dgm:cxn modelId="{E7EC84C1-C412-9240-9516-3D04F6076682}" srcId="{05F3ECEF-8330-3F45-8ED7-4EAF8094E422}" destId="{49606218-9D4A-4C4F-BF29-3D5F52DFEF85}" srcOrd="1" destOrd="0" parTransId="{0406FFFA-6065-1246-8E68-51184C28B577}" sibTransId="{6D806722-C0C9-AC47-84DD-A3A057F12D5F}"/>
    <dgm:cxn modelId="{4352734B-4F28-40BD-BCE7-EDEFB788331F}" type="presOf" srcId="{2002745B-D99D-944A-A57C-54793FAA8BD8}" destId="{E504153B-3AFF-244B-8F49-0D19B1B147BD}" srcOrd="0" destOrd="4" presId="urn:microsoft.com/office/officeart/2008/layout/PictureStrips"/>
    <dgm:cxn modelId="{55BA394B-7EDA-8F46-83AD-AABDDA2B8755}" srcId="{67F7C2E2-9C33-C948-8623-D308AC30E543}" destId="{05F3ECEF-8330-3F45-8ED7-4EAF8094E422}" srcOrd="0" destOrd="0" parTransId="{C63F4612-506B-CA45-A618-1180CCB1D41E}" sibTransId="{6AC50203-10BF-3C46-B89E-A8A4FFDA089C}"/>
    <dgm:cxn modelId="{9220433C-1739-4BAB-87C8-C2214129B3B6}" type="presOf" srcId="{49606218-9D4A-4C4F-BF29-3D5F52DFEF85}" destId="{E504153B-3AFF-244B-8F49-0D19B1B147BD}" srcOrd="0" destOrd="2" presId="urn:microsoft.com/office/officeart/2008/layout/PictureStrips"/>
    <dgm:cxn modelId="{72308C1E-17E3-F448-86DF-830AA76DA797}" srcId="{05F3ECEF-8330-3F45-8ED7-4EAF8094E422}" destId="{43D9548C-FBD6-A743-BC95-73BC43293A36}" srcOrd="2" destOrd="0" parTransId="{521BE60D-7937-414D-81CF-B6D2607B74C2}" sibTransId="{0543DB8E-5166-0C4A-944C-C42077DF64EE}"/>
    <dgm:cxn modelId="{EE0F3A70-F3BB-2B42-9AD3-2ABD42E99726}" srcId="{05F3ECEF-8330-3F45-8ED7-4EAF8094E422}" destId="{D6841086-1FA7-AB45-902B-95309711DF24}" srcOrd="0" destOrd="0" parTransId="{532A65F0-7E7E-F141-9D70-C97316C18BC7}" sibTransId="{B88BCD0C-5B98-D549-960F-D229C8D546DA}"/>
    <dgm:cxn modelId="{BB0FF69F-4B28-4F82-89A5-15C298AF87A7}" type="presOf" srcId="{05F3ECEF-8330-3F45-8ED7-4EAF8094E422}" destId="{E504153B-3AFF-244B-8F49-0D19B1B147BD}" srcOrd="0" destOrd="0" presId="urn:microsoft.com/office/officeart/2008/layout/PictureStrips"/>
    <dgm:cxn modelId="{D975D6CB-3478-4623-8D22-74857B3594FD}" type="presParOf" srcId="{00877C1D-B597-3B44-BB40-44F951708698}" destId="{6C92520F-C3E8-B447-9EDB-04DAA83FF141}" srcOrd="0" destOrd="0" presId="urn:microsoft.com/office/officeart/2008/layout/PictureStrips"/>
    <dgm:cxn modelId="{5729A052-EA61-4EA5-A214-19F97FB4A30E}" type="presParOf" srcId="{6C92520F-C3E8-B447-9EDB-04DAA83FF141}" destId="{E504153B-3AFF-244B-8F49-0D19B1B147BD}" srcOrd="0" destOrd="0" presId="urn:microsoft.com/office/officeart/2008/layout/PictureStrips"/>
    <dgm:cxn modelId="{6B6AC0C0-70B0-45D0-B27D-BEB677145F1F}" type="presParOf" srcId="{6C92520F-C3E8-B447-9EDB-04DAA83FF141}" destId="{B27FAE09-4DA7-954C-A945-E1B573681D80}" srcOrd="1" destOrd="0" presId="urn:microsoft.com/office/officeart/2008/layout/PictureStrip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B9FA0E4-4E4B-6049-863A-5DEB4ED4A654}"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9D88EA98-1C14-4641-BA0F-7C3E3AC23026}">
      <dgm:prSet/>
      <dgm:spPr/>
      <dgm:t>
        <a:bodyPr/>
        <a:lstStyle/>
        <a:p>
          <a:pPr rtl="0"/>
          <a:r>
            <a:rPr lang="en-US" b="1" i="0" baseline="0">
              <a:solidFill>
                <a:schemeClr val="tx1"/>
              </a:solidFill>
            </a:rPr>
            <a:t>Observation</a:t>
          </a:r>
          <a:endParaRPr lang="en-US">
            <a:solidFill>
              <a:schemeClr val="tx1"/>
            </a:solidFill>
          </a:endParaRPr>
        </a:p>
      </dgm:t>
    </dgm:pt>
    <dgm:pt modelId="{9284A0C0-2F5C-E64B-BEAD-74A30D431C39}" type="parTrans" cxnId="{B80EBDDA-C0CF-CB4F-8C7A-F96FA5EDD3F2}">
      <dgm:prSet/>
      <dgm:spPr/>
      <dgm:t>
        <a:bodyPr/>
        <a:lstStyle/>
        <a:p>
          <a:endParaRPr lang="en-US"/>
        </a:p>
      </dgm:t>
    </dgm:pt>
    <dgm:pt modelId="{9ABE4DE8-D2FC-BE42-91A8-F58CFAA9A968}" type="sibTrans" cxnId="{B80EBDDA-C0CF-CB4F-8C7A-F96FA5EDD3F2}">
      <dgm:prSet/>
      <dgm:spPr/>
      <dgm:t>
        <a:bodyPr/>
        <a:lstStyle/>
        <a:p>
          <a:endParaRPr lang="en-US"/>
        </a:p>
      </dgm:t>
    </dgm:pt>
    <dgm:pt modelId="{F8E1DB7F-6095-8740-B9C2-73E9CA51BB76}">
      <dgm:prSet/>
      <dgm:spPr/>
      <dgm:t>
        <a:bodyPr/>
        <a:lstStyle/>
        <a:p>
          <a:pPr rtl="0"/>
          <a:r>
            <a:rPr lang="en-US" b="1" i="0" baseline="0">
              <a:solidFill>
                <a:srgbClr val="FFFFFF"/>
              </a:solidFill>
              <a:latin typeface="Arial" charset="0"/>
              <a:ea typeface="Arial" charset="0"/>
              <a:cs typeface="Arial" charset="0"/>
            </a:rPr>
            <a:t>Select experienced worker(s) to participate in the JSA process.</a:t>
          </a:r>
          <a:endParaRPr lang="en-US" b="1" i="0">
            <a:solidFill>
              <a:srgbClr val="FFFFFF"/>
            </a:solidFill>
            <a:latin typeface="Arial" charset="0"/>
            <a:ea typeface="Arial" charset="0"/>
            <a:cs typeface="Arial" charset="0"/>
          </a:endParaRPr>
        </a:p>
      </dgm:t>
    </dgm:pt>
    <dgm:pt modelId="{3C8D8260-EEFD-4C40-A420-78036623A578}" type="parTrans" cxnId="{511768C0-DC23-3943-B5A7-AC1EB3576E96}">
      <dgm:prSet/>
      <dgm:spPr/>
      <dgm:t>
        <a:bodyPr/>
        <a:lstStyle/>
        <a:p>
          <a:endParaRPr lang="en-US"/>
        </a:p>
      </dgm:t>
    </dgm:pt>
    <dgm:pt modelId="{613CEC70-73B9-064E-9F95-40E0BEFC844D}" type="sibTrans" cxnId="{511768C0-DC23-3943-B5A7-AC1EB3576E96}">
      <dgm:prSet/>
      <dgm:spPr/>
      <dgm:t>
        <a:bodyPr/>
        <a:lstStyle/>
        <a:p>
          <a:endParaRPr lang="en-US"/>
        </a:p>
      </dgm:t>
    </dgm:pt>
    <dgm:pt modelId="{937E5D48-F930-0240-A0AA-81254C008FA7}">
      <dgm:prSet/>
      <dgm:spPr/>
      <dgm:t>
        <a:bodyPr/>
        <a:lstStyle/>
        <a:p>
          <a:pPr rtl="0"/>
          <a:r>
            <a:rPr lang="en-US" b="1" i="0" baseline="0" dirty="0">
              <a:solidFill>
                <a:srgbClr val="FFFFFF"/>
              </a:solidFill>
              <a:latin typeface="Arial" charset="0"/>
              <a:ea typeface="Arial" charset="0"/>
              <a:cs typeface="Arial" charset="0"/>
            </a:rPr>
            <a:t>Explain purpose of JSA.</a:t>
          </a:r>
          <a:endParaRPr lang="en-US" b="1" i="0" dirty="0">
            <a:solidFill>
              <a:srgbClr val="FFFFFF"/>
            </a:solidFill>
            <a:latin typeface="Arial" charset="0"/>
            <a:ea typeface="Arial" charset="0"/>
            <a:cs typeface="Arial" charset="0"/>
          </a:endParaRPr>
        </a:p>
      </dgm:t>
    </dgm:pt>
    <dgm:pt modelId="{5B60D285-6E86-C747-99AD-3BEB1E515D51}" type="parTrans" cxnId="{254E80D5-280A-E44F-B25D-2691543AE7D1}">
      <dgm:prSet/>
      <dgm:spPr/>
      <dgm:t>
        <a:bodyPr/>
        <a:lstStyle/>
        <a:p>
          <a:endParaRPr lang="en-US"/>
        </a:p>
      </dgm:t>
    </dgm:pt>
    <dgm:pt modelId="{03A7F1DD-45E7-A847-A8FC-F24136BF01E4}" type="sibTrans" cxnId="{254E80D5-280A-E44F-B25D-2691543AE7D1}">
      <dgm:prSet/>
      <dgm:spPr/>
      <dgm:t>
        <a:bodyPr/>
        <a:lstStyle/>
        <a:p>
          <a:endParaRPr lang="en-US"/>
        </a:p>
      </dgm:t>
    </dgm:pt>
    <dgm:pt modelId="{86D0F818-17F9-E846-BB6B-048175449D8D}">
      <dgm:prSet/>
      <dgm:spPr/>
      <dgm:t>
        <a:bodyPr/>
        <a:lstStyle/>
        <a:p>
          <a:pPr rtl="0"/>
          <a:r>
            <a:rPr lang="en-US" b="1" i="0" baseline="0" dirty="0">
              <a:solidFill>
                <a:srgbClr val="FFFFFF"/>
              </a:solidFill>
              <a:latin typeface="Arial" charset="0"/>
              <a:ea typeface="Arial" charset="0"/>
              <a:cs typeface="Arial" charset="0"/>
            </a:rPr>
            <a:t>Note any deviations (Very Important!).</a:t>
          </a:r>
          <a:endParaRPr lang="en-US" b="1" i="0" dirty="0">
            <a:solidFill>
              <a:srgbClr val="FFFFFF"/>
            </a:solidFill>
            <a:latin typeface="Arial" charset="0"/>
            <a:ea typeface="Arial" charset="0"/>
            <a:cs typeface="Arial" charset="0"/>
          </a:endParaRPr>
        </a:p>
      </dgm:t>
    </dgm:pt>
    <dgm:pt modelId="{CEF09609-CFFE-D644-B26D-F756AF9D2B58}" type="parTrans" cxnId="{50EED590-0F96-E044-BB14-0364D96566CE}">
      <dgm:prSet/>
      <dgm:spPr/>
      <dgm:t>
        <a:bodyPr/>
        <a:lstStyle/>
        <a:p>
          <a:endParaRPr lang="en-US"/>
        </a:p>
      </dgm:t>
    </dgm:pt>
    <dgm:pt modelId="{4D33F370-FB56-D44C-98ED-DCFBC8D1B64F}" type="sibTrans" cxnId="{50EED590-0F96-E044-BB14-0364D96566CE}">
      <dgm:prSet/>
      <dgm:spPr/>
      <dgm:t>
        <a:bodyPr/>
        <a:lstStyle/>
        <a:p>
          <a:endParaRPr lang="en-US"/>
        </a:p>
      </dgm:t>
    </dgm:pt>
    <dgm:pt modelId="{CDA00915-BE04-F848-8DF3-75D01695552B}">
      <dgm:prSet/>
      <dgm:spPr/>
      <dgm:t>
        <a:bodyPr/>
        <a:lstStyle/>
        <a:p>
          <a:pPr rtl="0"/>
          <a:r>
            <a:rPr lang="en-US" b="1" i="0" baseline="0" dirty="0">
              <a:solidFill>
                <a:srgbClr val="FFFFFF"/>
              </a:solidFill>
              <a:latin typeface="Arial" charset="0"/>
              <a:ea typeface="Arial" charset="0"/>
              <a:cs typeface="Arial" charset="0"/>
            </a:rPr>
            <a:t>Observe the employee perform the job.</a:t>
          </a:r>
          <a:endParaRPr lang="en-US" b="1" i="0" dirty="0">
            <a:solidFill>
              <a:srgbClr val="FFFFFF"/>
            </a:solidFill>
            <a:latin typeface="Arial" charset="0"/>
            <a:ea typeface="Arial" charset="0"/>
            <a:cs typeface="Arial" charset="0"/>
          </a:endParaRPr>
        </a:p>
      </dgm:t>
    </dgm:pt>
    <dgm:pt modelId="{38B8A5A5-3F4B-1F44-B588-1FE47949AF6F}" type="parTrans" cxnId="{40041D03-BA91-0744-B224-F12DEEC3E68F}">
      <dgm:prSet/>
      <dgm:spPr/>
      <dgm:t>
        <a:bodyPr/>
        <a:lstStyle/>
        <a:p>
          <a:endParaRPr lang="en-US"/>
        </a:p>
      </dgm:t>
    </dgm:pt>
    <dgm:pt modelId="{44C70444-38C2-6A41-96F9-37F20756CD4C}" type="sibTrans" cxnId="{40041D03-BA91-0744-B224-F12DEEC3E68F}">
      <dgm:prSet/>
      <dgm:spPr/>
      <dgm:t>
        <a:bodyPr/>
        <a:lstStyle/>
        <a:p>
          <a:endParaRPr lang="en-US"/>
        </a:p>
      </dgm:t>
    </dgm:pt>
    <dgm:pt modelId="{8404B4A7-030E-704E-8639-0E7FC5E1E3A0}">
      <dgm:prSet/>
      <dgm:spPr/>
      <dgm:t>
        <a:bodyPr/>
        <a:lstStyle/>
        <a:p>
          <a:pPr rtl="0"/>
          <a:r>
            <a:rPr lang="en-US" b="1" i="0" dirty="0">
              <a:solidFill>
                <a:srgbClr val="FFFFFF"/>
              </a:solidFill>
              <a:latin typeface="Arial" charset="0"/>
              <a:ea typeface="Arial" charset="0"/>
              <a:cs typeface="Arial" charset="0"/>
            </a:rPr>
            <a:t>Document observations!</a:t>
          </a:r>
        </a:p>
      </dgm:t>
    </dgm:pt>
    <dgm:pt modelId="{3B8FD431-EAC8-FB45-ACE3-E391E9446774}" type="parTrans" cxnId="{9D78FB1A-59F1-9344-85D8-081ACB6ABAD2}">
      <dgm:prSet/>
      <dgm:spPr/>
      <dgm:t>
        <a:bodyPr/>
        <a:lstStyle/>
        <a:p>
          <a:endParaRPr lang="en-US"/>
        </a:p>
      </dgm:t>
    </dgm:pt>
    <dgm:pt modelId="{B115B4AA-8624-F544-93FE-CCFDBF2B3F6D}" type="sibTrans" cxnId="{9D78FB1A-59F1-9344-85D8-081ACB6ABAD2}">
      <dgm:prSet/>
      <dgm:spPr/>
      <dgm:t>
        <a:bodyPr/>
        <a:lstStyle/>
        <a:p>
          <a:endParaRPr lang="en-US"/>
        </a:p>
      </dgm:t>
    </dgm:pt>
    <dgm:pt modelId="{591A0059-37DD-E747-8646-624FD455CB9E}" type="pres">
      <dgm:prSet presAssocID="{3B9FA0E4-4E4B-6049-863A-5DEB4ED4A654}" presName="linear" presStyleCnt="0">
        <dgm:presLayoutVars>
          <dgm:animLvl val="lvl"/>
          <dgm:resizeHandles val="exact"/>
        </dgm:presLayoutVars>
      </dgm:prSet>
      <dgm:spPr/>
      <dgm:t>
        <a:bodyPr/>
        <a:lstStyle/>
        <a:p>
          <a:endParaRPr lang="en-US"/>
        </a:p>
      </dgm:t>
    </dgm:pt>
    <dgm:pt modelId="{AB74F649-9C09-0E4A-B12E-6FD503044DDB}" type="pres">
      <dgm:prSet presAssocID="{9D88EA98-1C14-4641-BA0F-7C3E3AC23026}" presName="parentText" presStyleLbl="node1" presStyleIdx="0" presStyleCnt="1">
        <dgm:presLayoutVars>
          <dgm:chMax val="0"/>
          <dgm:bulletEnabled val="1"/>
        </dgm:presLayoutVars>
      </dgm:prSet>
      <dgm:spPr/>
      <dgm:t>
        <a:bodyPr/>
        <a:lstStyle/>
        <a:p>
          <a:endParaRPr lang="en-US"/>
        </a:p>
      </dgm:t>
    </dgm:pt>
    <dgm:pt modelId="{BC06BFF7-E108-334C-B72E-99F84698B9FD}" type="pres">
      <dgm:prSet presAssocID="{9D88EA98-1C14-4641-BA0F-7C3E3AC23026}" presName="childText" presStyleLbl="revTx" presStyleIdx="0" presStyleCnt="1">
        <dgm:presLayoutVars>
          <dgm:bulletEnabled val="1"/>
        </dgm:presLayoutVars>
      </dgm:prSet>
      <dgm:spPr/>
      <dgm:t>
        <a:bodyPr/>
        <a:lstStyle/>
        <a:p>
          <a:endParaRPr lang="en-US"/>
        </a:p>
      </dgm:t>
    </dgm:pt>
  </dgm:ptLst>
  <dgm:cxnLst>
    <dgm:cxn modelId="{254E80D5-280A-E44F-B25D-2691543AE7D1}" srcId="{9D88EA98-1C14-4641-BA0F-7C3E3AC23026}" destId="{937E5D48-F930-0240-A0AA-81254C008FA7}" srcOrd="1" destOrd="0" parTransId="{5B60D285-6E86-C747-99AD-3BEB1E515D51}" sibTransId="{03A7F1DD-45E7-A847-A8FC-F24136BF01E4}"/>
    <dgm:cxn modelId="{9D78FB1A-59F1-9344-85D8-081ACB6ABAD2}" srcId="{9D88EA98-1C14-4641-BA0F-7C3E3AC23026}" destId="{8404B4A7-030E-704E-8639-0E7FC5E1E3A0}" srcOrd="4" destOrd="0" parTransId="{3B8FD431-EAC8-FB45-ACE3-E391E9446774}" sibTransId="{B115B4AA-8624-F544-93FE-CCFDBF2B3F6D}"/>
    <dgm:cxn modelId="{511768C0-DC23-3943-B5A7-AC1EB3576E96}" srcId="{9D88EA98-1C14-4641-BA0F-7C3E3AC23026}" destId="{F8E1DB7F-6095-8740-B9C2-73E9CA51BB76}" srcOrd="0" destOrd="0" parTransId="{3C8D8260-EEFD-4C40-A420-78036623A578}" sibTransId="{613CEC70-73B9-064E-9F95-40E0BEFC844D}"/>
    <dgm:cxn modelId="{6A720D26-2CD2-49EB-8034-64E4CC96A83D}" type="presOf" srcId="{8404B4A7-030E-704E-8639-0E7FC5E1E3A0}" destId="{BC06BFF7-E108-334C-B72E-99F84698B9FD}" srcOrd="0" destOrd="4" presId="urn:microsoft.com/office/officeart/2005/8/layout/vList2"/>
    <dgm:cxn modelId="{50EED590-0F96-E044-BB14-0364D96566CE}" srcId="{9D88EA98-1C14-4641-BA0F-7C3E3AC23026}" destId="{86D0F818-17F9-E846-BB6B-048175449D8D}" srcOrd="2" destOrd="0" parTransId="{CEF09609-CFFE-D644-B26D-F756AF9D2B58}" sibTransId="{4D33F370-FB56-D44C-98ED-DCFBC8D1B64F}"/>
    <dgm:cxn modelId="{386C0EB7-8806-4B5F-BBB1-695079869009}" type="presOf" srcId="{3B9FA0E4-4E4B-6049-863A-5DEB4ED4A654}" destId="{591A0059-37DD-E747-8646-624FD455CB9E}" srcOrd="0" destOrd="0" presId="urn:microsoft.com/office/officeart/2005/8/layout/vList2"/>
    <dgm:cxn modelId="{40041D03-BA91-0744-B224-F12DEEC3E68F}" srcId="{9D88EA98-1C14-4641-BA0F-7C3E3AC23026}" destId="{CDA00915-BE04-F848-8DF3-75D01695552B}" srcOrd="3" destOrd="0" parTransId="{38B8A5A5-3F4B-1F44-B588-1FE47949AF6F}" sibTransId="{44C70444-38C2-6A41-96F9-37F20756CD4C}"/>
    <dgm:cxn modelId="{3B1EA6FF-0EC9-497C-A237-C9A427C74590}" type="presOf" srcId="{F8E1DB7F-6095-8740-B9C2-73E9CA51BB76}" destId="{BC06BFF7-E108-334C-B72E-99F84698B9FD}" srcOrd="0" destOrd="0" presId="urn:microsoft.com/office/officeart/2005/8/layout/vList2"/>
    <dgm:cxn modelId="{7BA89FF6-CD7C-4522-A0C4-CBC30BDEBE24}" type="presOf" srcId="{CDA00915-BE04-F848-8DF3-75D01695552B}" destId="{BC06BFF7-E108-334C-B72E-99F84698B9FD}" srcOrd="0" destOrd="3" presId="urn:microsoft.com/office/officeart/2005/8/layout/vList2"/>
    <dgm:cxn modelId="{4A75EEE7-5E2D-420E-A297-2793AB5E00AC}" type="presOf" srcId="{86D0F818-17F9-E846-BB6B-048175449D8D}" destId="{BC06BFF7-E108-334C-B72E-99F84698B9FD}" srcOrd="0" destOrd="2" presId="urn:microsoft.com/office/officeart/2005/8/layout/vList2"/>
    <dgm:cxn modelId="{B80EBDDA-C0CF-CB4F-8C7A-F96FA5EDD3F2}" srcId="{3B9FA0E4-4E4B-6049-863A-5DEB4ED4A654}" destId="{9D88EA98-1C14-4641-BA0F-7C3E3AC23026}" srcOrd="0" destOrd="0" parTransId="{9284A0C0-2F5C-E64B-BEAD-74A30D431C39}" sibTransId="{9ABE4DE8-D2FC-BE42-91A8-F58CFAA9A968}"/>
    <dgm:cxn modelId="{D1A0FA55-2C7C-4789-A838-C44027149742}" type="presOf" srcId="{9D88EA98-1C14-4641-BA0F-7C3E3AC23026}" destId="{AB74F649-9C09-0E4A-B12E-6FD503044DDB}" srcOrd="0" destOrd="0" presId="urn:microsoft.com/office/officeart/2005/8/layout/vList2"/>
    <dgm:cxn modelId="{B66E035B-2E90-45BC-97A1-427D49CD6142}" type="presOf" srcId="{937E5D48-F930-0240-A0AA-81254C008FA7}" destId="{BC06BFF7-E108-334C-B72E-99F84698B9FD}" srcOrd="0" destOrd="1" presId="urn:microsoft.com/office/officeart/2005/8/layout/vList2"/>
    <dgm:cxn modelId="{F86CFC07-C5CE-47CF-81BB-E737EF58A3CC}" type="presParOf" srcId="{591A0059-37DD-E747-8646-624FD455CB9E}" destId="{AB74F649-9C09-0E4A-B12E-6FD503044DDB}" srcOrd="0" destOrd="0" presId="urn:microsoft.com/office/officeart/2005/8/layout/vList2"/>
    <dgm:cxn modelId="{DB8CF7C5-3B74-467B-B768-08A1EF3DCEF1}" type="presParOf" srcId="{591A0059-37DD-E747-8646-624FD455CB9E}" destId="{BC06BFF7-E108-334C-B72E-99F84698B9FD}"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A89293A4-1666-584C-A5B9-669DEA22A25E}" type="doc">
      <dgm:prSet loTypeId="urn:microsoft.com/office/officeart/2005/8/layout/vList2" loCatId="" qsTypeId="urn:microsoft.com/office/officeart/2005/8/quickstyle/simple2" qsCatId="simple" csTypeId="urn:microsoft.com/office/officeart/2005/8/colors/colorful1" csCatId="colorful"/>
      <dgm:spPr/>
      <dgm:t>
        <a:bodyPr/>
        <a:lstStyle/>
        <a:p>
          <a:endParaRPr lang="en-US"/>
        </a:p>
      </dgm:t>
    </dgm:pt>
    <dgm:pt modelId="{9F58F22C-C7E0-B84F-962E-E78BB237D1AF}">
      <dgm:prSet custT="1"/>
      <dgm:spPr/>
      <dgm:t>
        <a:bodyPr/>
        <a:lstStyle/>
        <a:p>
          <a:pPr rtl="0"/>
          <a:r>
            <a:rPr lang="en-US" sz="2800" b="1" i="0" baseline="0" dirty="0">
              <a:solidFill>
                <a:schemeClr val="tx1"/>
              </a:solidFill>
            </a:rPr>
            <a:t>Search for Hazards:</a:t>
          </a:r>
          <a:endParaRPr lang="en-US" sz="2800" dirty="0">
            <a:solidFill>
              <a:schemeClr val="tx1"/>
            </a:solidFill>
          </a:endParaRPr>
        </a:p>
      </dgm:t>
    </dgm:pt>
    <dgm:pt modelId="{ED2A2B26-B934-D540-8B64-272E0B5E17F7}" type="parTrans" cxnId="{390505D3-C6FB-2C4B-9EA7-7AB936A8601D}">
      <dgm:prSet/>
      <dgm:spPr/>
      <dgm:t>
        <a:bodyPr/>
        <a:lstStyle/>
        <a:p>
          <a:endParaRPr lang="en-US"/>
        </a:p>
      </dgm:t>
    </dgm:pt>
    <dgm:pt modelId="{CDB84519-CC26-3344-A138-56E2ECA019A5}" type="sibTrans" cxnId="{390505D3-C6FB-2C4B-9EA7-7AB936A8601D}">
      <dgm:prSet/>
      <dgm:spPr/>
      <dgm:t>
        <a:bodyPr/>
        <a:lstStyle/>
        <a:p>
          <a:endParaRPr lang="en-US"/>
        </a:p>
      </dgm:t>
    </dgm:pt>
    <dgm:pt modelId="{B6CC48C2-AC23-4B49-B4F6-DD12C2D6E2EB}">
      <dgm:prSet custT="1"/>
      <dgm:spPr/>
      <dgm:t>
        <a:bodyPr/>
        <a:lstStyle/>
        <a:p>
          <a:pPr rtl="0"/>
          <a:r>
            <a:rPr lang="en-US" sz="2400" b="1" i="0" baseline="0" dirty="0">
              <a:solidFill>
                <a:srgbClr val="FFFFFF"/>
              </a:solidFill>
            </a:rPr>
            <a:t>Produced by Work</a:t>
          </a:r>
          <a:endParaRPr lang="en-US" sz="2400" dirty="0">
            <a:solidFill>
              <a:srgbClr val="FFFFFF"/>
            </a:solidFill>
          </a:endParaRPr>
        </a:p>
      </dgm:t>
    </dgm:pt>
    <dgm:pt modelId="{D5BEF811-9AB2-8047-93AE-D41B4E076B6A}" type="parTrans" cxnId="{C413955B-D173-DD4F-A48C-96D807774589}">
      <dgm:prSet/>
      <dgm:spPr/>
      <dgm:t>
        <a:bodyPr/>
        <a:lstStyle/>
        <a:p>
          <a:endParaRPr lang="en-US"/>
        </a:p>
      </dgm:t>
    </dgm:pt>
    <dgm:pt modelId="{42C91BC8-10C2-AE44-89BF-0939DA9DF679}" type="sibTrans" cxnId="{C413955B-D173-DD4F-A48C-96D807774589}">
      <dgm:prSet/>
      <dgm:spPr/>
      <dgm:t>
        <a:bodyPr/>
        <a:lstStyle/>
        <a:p>
          <a:endParaRPr lang="en-US"/>
        </a:p>
      </dgm:t>
    </dgm:pt>
    <dgm:pt modelId="{850BC630-29EC-1E4B-A067-2C06D6D46520}">
      <dgm:prSet custT="1"/>
      <dgm:spPr/>
      <dgm:t>
        <a:bodyPr/>
        <a:lstStyle/>
        <a:p>
          <a:pPr rtl="0"/>
          <a:r>
            <a:rPr lang="en-US" sz="2400" b="1" i="0" baseline="0" dirty="0">
              <a:solidFill>
                <a:srgbClr val="FFFFFF"/>
              </a:solidFill>
            </a:rPr>
            <a:t>Produced by Environment</a:t>
          </a:r>
          <a:endParaRPr lang="en-US" sz="2400" dirty="0">
            <a:solidFill>
              <a:srgbClr val="FFFFFF"/>
            </a:solidFill>
          </a:endParaRPr>
        </a:p>
      </dgm:t>
    </dgm:pt>
    <dgm:pt modelId="{0FD83968-63AF-334B-A562-1BE790CAA236}" type="parTrans" cxnId="{AB1DF6D7-2BD7-3D4C-B454-D899C11B14A2}">
      <dgm:prSet/>
      <dgm:spPr/>
      <dgm:t>
        <a:bodyPr/>
        <a:lstStyle/>
        <a:p>
          <a:endParaRPr lang="en-US"/>
        </a:p>
      </dgm:t>
    </dgm:pt>
    <dgm:pt modelId="{A4255990-6DAE-2848-9F95-2EC78BEF1648}" type="sibTrans" cxnId="{AB1DF6D7-2BD7-3D4C-B454-D899C11B14A2}">
      <dgm:prSet/>
      <dgm:spPr/>
      <dgm:t>
        <a:bodyPr/>
        <a:lstStyle/>
        <a:p>
          <a:endParaRPr lang="en-US"/>
        </a:p>
      </dgm:t>
    </dgm:pt>
    <dgm:pt modelId="{C2018F37-49EA-3746-A448-2942593A56E3}">
      <dgm:prSet custT="1"/>
      <dgm:spPr/>
      <dgm:t>
        <a:bodyPr/>
        <a:lstStyle/>
        <a:p>
          <a:pPr rtl="0"/>
          <a:r>
            <a:rPr lang="en-US" sz="2800" b="1" i="0" baseline="0" dirty="0">
              <a:solidFill>
                <a:schemeClr val="tx1"/>
              </a:solidFill>
            </a:rPr>
            <a:t>Repeat job observation as many times as necessary to identify all hazards.</a:t>
          </a:r>
          <a:endParaRPr lang="en-US" sz="2800" dirty="0">
            <a:solidFill>
              <a:schemeClr val="tx1"/>
            </a:solidFill>
          </a:endParaRPr>
        </a:p>
      </dgm:t>
    </dgm:pt>
    <dgm:pt modelId="{A049BEBD-F7C7-8041-913C-E35E70196E16}" type="parTrans" cxnId="{2790E6A5-7B04-3E40-9CED-B361DE6BDBBF}">
      <dgm:prSet/>
      <dgm:spPr/>
      <dgm:t>
        <a:bodyPr/>
        <a:lstStyle/>
        <a:p>
          <a:endParaRPr lang="en-US"/>
        </a:p>
      </dgm:t>
    </dgm:pt>
    <dgm:pt modelId="{465F8F20-B5B3-1342-BEF7-51412B5D761E}" type="sibTrans" cxnId="{2790E6A5-7B04-3E40-9CED-B361DE6BDBBF}">
      <dgm:prSet/>
      <dgm:spPr/>
      <dgm:t>
        <a:bodyPr/>
        <a:lstStyle/>
        <a:p>
          <a:endParaRPr lang="en-US"/>
        </a:p>
      </dgm:t>
    </dgm:pt>
    <dgm:pt modelId="{481FB346-E949-F64C-BEEF-2936953929E7}" type="pres">
      <dgm:prSet presAssocID="{A89293A4-1666-584C-A5B9-669DEA22A25E}" presName="linear" presStyleCnt="0">
        <dgm:presLayoutVars>
          <dgm:animLvl val="lvl"/>
          <dgm:resizeHandles val="exact"/>
        </dgm:presLayoutVars>
      </dgm:prSet>
      <dgm:spPr/>
      <dgm:t>
        <a:bodyPr/>
        <a:lstStyle/>
        <a:p>
          <a:endParaRPr lang="en-US"/>
        </a:p>
      </dgm:t>
    </dgm:pt>
    <dgm:pt modelId="{3CFE5FA0-28B6-534E-AB9C-B76697FCCFF0}" type="pres">
      <dgm:prSet presAssocID="{9F58F22C-C7E0-B84F-962E-E78BB237D1AF}" presName="parentText" presStyleLbl="node1" presStyleIdx="0" presStyleCnt="2" custLinFactNeighborX="226">
        <dgm:presLayoutVars>
          <dgm:chMax val="0"/>
          <dgm:bulletEnabled val="1"/>
        </dgm:presLayoutVars>
      </dgm:prSet>
      <dgm:spPr/>
      <dgm:t>
        <a:bodyPr/>
        <a:lstStyle/>
        <a:p>
          <a:endParaRPr lang="en-US"/>
        </a:p>
      </dgm:t>
    </dgm:pt>
    <dgm:pt modelId="{3008C42C-227C-9747-AEBE-402007AD89D1}" type="pres">
      <dgm:prSet presAssocID="{9F58F22C-C7E0-B84F-962E-E78BB237D1AF}" presName="childText" presStyleLbl="revTx" presStyleIdx="0" presStyleCnt="1">
        <dgm:presLayoutVars>
          <dgm:bulletEnabled val="1"/>
        </dgm:presLayoutVars>
      </dgm:prSet>
      <dgm:spPr/>
      <dgm:t>
        <a:bodyPr/>
        <a:lstStyle/>
        <a:p>
          <a:endParaRPr lang="en-US"/>
        </a:p>
      </dgm:t>
    </dgm:pt>
    <dgm:pt modelId="{AE9B2DD4-C407-2B4F-8FA5-BA4425342B8F}" type="pres">
      <dgm:prSet presAssocID="{C2018F37-49EA-3746-A448-2942593A56E3}" presName="parentText" presStyleLbl="node1" presStyleIdx="1" presStyleCnt="2" custLinFactNeighborX="-230" custLinFactNeighborY="-3246">
        <dgm:presLayoutVars>
          <dgm:chMax val="0"/>
          <dgm:bulletEnabled val="1"/>
        </dgm:presLayoutVars>
      </dgm:prSet>
      <dgm:spPr/>
      <dgm:t>
        <a:bodyPr/>
        <a:lstStyle/>
        <a:p>
          <a:endParaRPr lang="en-US"/>
        </a:p>
      </dgm:t>
    </dgm:pt>
  </dgm:ptLst>
  <dgm:cxnLst>
    <dgm:cxn modelId="{C413955B-D173-DD4F-A48C-96D807774589}" srcId="{9F58F22C-C7E0-B84F-962E-E78BB237D1AF}" destId="{B6CC48C2-AC23-4B49-B4F6-DD12C2D6E2EB}" srcOrd="0" destOrd="0" parTransId="{D5BEF811-9AB2-8047-93AE-D41B4E076B6A}" sibTransId="{42C91BC8-10C2-AE44-89BF-0939DA9DF679}"/>
    <dgm:cxn modelId="{390505D3-C6FB-2C4B-9EA7-7AB936A8601D}" srcId="{A89293A4-1666-584C-A5B9-669DEA22A25E}" destId="{9F58F22C-C7E0-B84F-962E-E78BB237D1AF}" srcOrd="0" destOrd="0" parTransId="{ED2A2B26-B934-D540-8B64-272E0B5E17F7}" sibTransId="{CDB84519-CC26-3344-A138-56E2ECA019A5}"/>
    <dgm:cxn modelId="{2790E6A5-7B04-3E40-9CED-B361DE6BDBBF}" srcId="{A89293A4-1666-584C-A5B9-669DEA22A25E}" destId="{C2018F37-49EA-3746-A448-2942593A56E3}" srcOrd="1" destOrd="0" parTransId="{A049BEBD-F7C7-8041-913C-E35E70196E16}" sibTransId="{465F8F20-B5B3-1342-BEF7-51412B5D761E}"/>
    <dgm:cxn modelId="{C6D845D3-F8DE-400E-B38D-FB90B52421C4}" type="presOf" srcId="{C2018F37-49EA-3746-A448-2942593A56E3}" destId="{AE9B2DD4-C407-2B4F-8FA5-BA4425342B8F}" srcOrd="0" destOrd="0" presId="urn:microsoft.com/office/officeart/2005/8/layout/vList2"/>
    <dgm:cxn modelId="{9D14FA5A-FC02-4D32-A53A-1E6D13D8488C}" type="presOf" srcId="{B6CC48C2-AC23-4B49-B4F6-DD12C2D6E2EB}" destId="{3008C42C-227C-9747-AEBE-402007AD89D1}" srcOrd="0" destOrd="0" presId="urn:microsoft.com/office/officeart/2005/8/layout/vList2"/>
    <dgm:cxn modelId="{DC62FCE3-9B5E-4D26-9CAF-975D35B84CFC}" type="presOf" srcId="{A89293A4-1666-584C-A5B9-669DEA22A25E}" destId="{481FB346-E949-F64C-BEEF-2936953929E7}" srcOrd="0" destOrd="0" presId="urn:microsoft.com/office/officeart/2005/8/layout/vList2"/>
    <dgm:cxn modelId="{3C51DD69-051D-41AC-A091-1FFBFC720A74}" type="presOf" srcId="{9F58F22C-C7E0-B84F-962E-E78BB237D1AF}" destId="{3CFE5FA0-28B6-534E-AB9C-B76697FCCFF0}" srcOrd="0" destOrd="0" presId="urn:microsoft.com/office/officeart/2005/8/layout/vList2"/>
    <dgm:cxn modelId="{341E058F-4E0B-4F86-8524-6035513D0080}" type="presOf" srcId="{850BC630-29EC-1E4B-A067-2C06D6D46520}" destId="{3008C42C-227C-9747-AEBE-402007AD89D1}" srcOrd="0" destOrd="1" presId="urn:microsoft.com/office/officeart/2005/8/layout/vList2"/>
    <dgm:cxn modelId="{AB1DF6D7-2BD7-3D4C-B454-D899C11B14A2}" srcId="{9F58F22C-C7E0-B84F-962E-E78BB237D1AF}" destId="{850BC630-29EC-1E4B-A067-2C06D6D46520}" srcOrd="1" destOrd="0" parTransId="{0FD83968-63AF-334B-A562-1BE790CAA236}" sibTransId="{A4255990-6DAE-2848-9F95-2EC78BEF1648}"/>
    <dgm:cxn modelId="{246C5F5D-B4D7-492A-88ED-84C93319591B}" type="presParOf" srcId="{481FB346-E949-F64C-BEEF-2936953929E7}" destId="{3CFE5FA0-28B6-534E-AB9C-B76697FCCFF0}" srcOrd="0" destOrd="0" presId="urn:microsoft.com/office/officeart/2005/8/layout/vList2"/>
    <dgm:cxn modelId="{A129DF0F-CA4E-4C8B-B26F-D733CC0C6421}" type="presParOf" srcId="{481FB346-E949-F64C-BEEF-2936953929E7}" destId="{3008C42C-227C-9747-AEBE-402007AD89D1}" srcOrd="1" destOrd="0" presId="urn:microsoft.com/office/officeart/2005/8/layout/vList2"/>
    <dgm:cxn modelId="{506EAF50-2664-4E7E-9728-1DAF4A4B3605}" type="presParOf" srcId="{481FB346-E949-F64C-BEEF-2936953929E7}" destId="{AE9B2DD4-C407-2B4F-8FA5-BA4425342B8F}"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C7EAB968-AE8C-9944-BC20-FC481F5696EF}" type="doc">
      <dgm:prSet loTypeId="urn:microsoft.com/office/officeart/2005/8/layout/hProcess3" loCatId="" qsTypeId="urn:microsoft.com/office/officeart/2005/8/quickstyle/simple2" qsCatId="simple" csTypeId="urn:microsoft.com/office/officeart/2005/8/colors/accent3_2" csCatId="accent3" phldr="1"/>
      <dgm:spPr/>
      <dgm:t>
        <a:bodyPr/>
        <a:lstStyle/>
        <a:p>
          <a:endParaRPr lang="en-US"/>
        </a:p>
      </dgm:t>
    </dgm:pt>
    <dgm:pt modelId="{65522349-976D-FB4C-A828-047F43DF8215}">
      <dgm:prSet custT="1"/>
      <dgm:spPr/>
      <dgm:t>
        <a:bodyPr/>
        <a:lstStyle/>
        <a:p>
          <a:pPr rtl="0"/>
          <a:r>
            <a:rPr lang="en-US" sz="3000" b="1" i="0" baseline="0" dirty="0">
              <a:solidFill>
                <a:schemeClr val="tx1"/>
              </a:solidFill>
              <a:latin typeface="Arial"/>
              <a:cs typeface="Arial"/>
            </a:rPr>
            <a:t>Employers must protect employees from hazards such as falling objects, harmful substances, and noise exposures that can cause injury.</a:t>
          </a:r>
          <a:endParaRPr lang="en-US" sz="3000" b="1" dirty="0">
            <a:solidFill>
              <a:schemeClr val="tx1"/>
            </a:solidFill>
            <a:latin typeface="Arial"/>
            <a:cs typeface="Arial"/>
          </a:endParaRPr>
        </a:p>
      </dgm:t>
    </dgm:pt>
    <dgm:pt modelId="{99E4666F-41DE-304D-9C1B-C59C9BC3EF63}" type="parTrans" cxnId="{5EF4C25B-B248-5547-85CA-F4B67EB87361}">
      <dgm:prSet/>
      <dgm:spPr/>
      <dgm:t>
        <a:bodyPr/>
        <a:lstStyle/>
        <a:p>
          <a:endParaRPr lang="en-US">
            <a:solidFill>
              <a:schemeClr val="tx1"/>
            </a:solidFill>
          </a:endParaRPr>
        </a:p>
      </dgm:t>
    </dgm:pt>
    <dgm:pt modelId="{A00C87B9-8E33-204A-A797-E759113C9F54}" type="sibTrans" cxnId="{5EF4C25B-B248-5547-85CA-F4B67EB87361}">
      <dgm:prSet/>
      <dgm:spPr/>
      <dgm:t>
        <a:bodyPr/>
        <a:lstStyle/>
        <a:p>
          <a:endParaRPr lang="en-US">
            <a:solidFill>
              <a:schemeClr val="tx1"/>
            </a:solidFill>
          </a:endParaRPr>
        </a:p>
      </dgm:t>
    </dgm:pt>
    <dgm:pt modelId="{83A65931-97EA-C440-8373-C2414F35E1FC}" type="pres">
      <dgm:prSet presAssocID="{C7EAB968-AE8C-9944-BC20-FC481F5696EF}" presName="Name0" presStyleCnt="0">
        <dgm:presLayoutVars>
          <dgm:dir/>
          <dgm:animLvl val="lvl"/>
          <dgm:resizeHandles val="exact"/>
        </dgm:presLayoutVars>
      </dgm:prSet>
      <dgm:spPr/>
      <dgm:t>
        <a:bodyPr/>
        <a:lstStyle/>
        <a:p>
          <a:endParaRPr lang="en-US"/>
        </a:p>
      </dgm:t>
    </dgm:pt>
    <dgm:pt modelId="{9D939903-CDFB-A048-AA2F-F96B2ADE1E71}" type="pres">
      <dgm:prSet presAssocID="{C7EAB968-AE8C-9944-BC20-FC481F5696EF}" presName="dummy" presStyleCnt="0"/>
      <dgm:spPr/>
    </dgm:pt>
    <dgm:pt modelId="{8AAC073E-CDE3-9043-BEBB-A38033E0B633}" type="pres">
      <dgm:prSet presAssocID="{C7EAB968-AE8C-9944-BC20-FC481F5696EF}" presName="linH" presStyleCnt="0"/>
      <dgm:spPr/>
    </dgm:pt>
    <dgm:pt modelId="{ACFC8646-A5BF-3749-9087-62857AEAE0B1}" type="pres">
      <dgm:prSet presAssocID="{C7EAB968-AE8C-9944-BC20-FC481F5696EF}" presName="padding1" presStyleCnt="0"/>
      <dgm:spPr/>
    </dgm:pt>
    <dgm:pt modelId="{AAF9A978-19E8-3245-9EAD-D202907F8CEF}" type="pres">
      <dgm:prSet presAssocID="{65522349-976D-FB4C-A828-047F43DF8215}" presName="linV" presStyleCnt="0"/>
      <dgm:spPr/>
    </dgm:pt>
    <dgm:pt modelId="{A60DABBE-2757-314F-A9BC-7A81C899DD8F}" type="pres">
      <dgm:prSet presAssocID="{65522349-976D-FB4C-A828-047F43DF8215}" presName="spVertical1" presStyleCnt="0"/>
      <dgm:spPr/>
    </dgm:pt>
    <dgm:pt modelId="{618ED734-1567-D545-AF6F-ED3E6B8069FF}" type="pres">
      <dgm:prSet presAssocID="{65522349-976D-FB4C-A828-047F43DF8215}" presName="parTx" presStyleLbl="revTx" presStyleIdx="0" presStyleCnt="1" custScaleX="2000000" custLinFactX="-33680" custLinFactNeighborX="-100000">
        <dgm:presLayoutVars>
          <dgm:chMax val="0"/>
          <dgm:chPref val="0"/>
          <dgm:bulletEnabled val="1"/>
        </dgm:presLayoutVars>
      </dgm:prSet>
      <dgm:spPr/>
      <dgm:t>
        <a:bodyPr/>
        <a:lstStyle/>
        <a:p>
          <a:endParaRPr lang="en-US"/>
        </a:p>
      </dgm:t>
    </dgm:pt>
    <dgm:pt modelId="{699D801E-9975-3C42-89FD-8DE3412CDFCB}" type="pres">
      <dgm:prSet presAssocID="{65522349-976D-FB4C-A828-047F43DF8215}" presName="spVertical2" presStyleCnt="0"/>
      <dgm:spPr/>
    </dgm:pt>
    <dgm:pt modelId="{713D25AC-938E-1F45-8EE7-9DCEB62726F6}" type="pres">
      <dgm:prSet presAssocID="{65522349-976D-FB4C-A828-047F43DF8215}" presName="spVertical3" presStyleCnt="0"/>
      <dgm:spPr/>
    </dgm:pt>
    <dgm:pt modelId="{A11A887F-DD53-2B40-B13A-2D8CA5125888}" type="pres">
      <dgm:prSet presAssocID="{C7EAB968-AE8C-9944-BC20-FC481F5696EF}" presName="padding2" presStyleCnt="0"/>
      <dgm:spPr/>
    </dgm:pt>
    <dgm:pt modelId="{C42D4F6A-AE6C-DD4A-A0C3-FC9EEDC9C4FD}" type="pres">
      <dgm:prSet presAssocID="{C7EAB968-AE8C-9944-BC20-FC481F5696EF}" presName="negArrow" presStyleCnt="0"/>
      <dgm:spPr/>
    </dgm:pt>
    <dgm:pt modelId="{DDE04E42-A4CD-A442-A27A-5D93C229528F}" type="pres">
      <dgm:prSet presAssocID="{C7EAB968-AE8C-9944-BC20-FC481F5696EF}" presName="backgroundArrow" presStyleLbl="node1" presStyleIdx="0" presStyleCnt="1"/>
      <dgm:spPr/>
    </dgm:pt>
  </dgm:ptLst>
  <dgm:cxnLst>
    <dgm:cxn modelId="{76A8B302-04EF-4786-A202-F0CD0D806D52}" type="presOf" srcId="{C7EAB968-AE8C-9944-BC20-FC481F5696EF}" destId="{83A65931-97EA-C440-8373-C2414F35E1FC}" srcOrd="0" destOrd="0" presId="urn:microsoft.com/office/officeart/2005/8/layout/hProcess3"/>
    <dgm:cxn modelId="{86B867B9-4CF5-49B2-ADBD-C68F2272E4AE}" type="presOf" srcId="{65522349-976D-FB4C-A828-047F43DF8215}" destId="{618ED734-1567-D545-AF6F-ED3E6B8069FF}" srcOrd="0" destOrd="0" presId="urn:microsoft.com/office/officeart/2005/8/layout/hProcess3"/>
    <dgm:cxn modelId="{5EF4C25B-B248-5547-85CA-F4B67EB87361}" srcId="{C7EAB968-AE8C-9944-BC20-FC481F5696EF}" destId="{65522349-976D-FB4C-A828-047F43DF8215}" srcOrd="0" destOrd="0" parTransId="{99E4666F-41DE-304D-9C1B-C59C9BC3EF63}" sibTransId="{A00C87B9-8E33-204A-A797-E759113C9F54}"/>
    <dgm:cxn modelId="{872A5D9A-B725-4707-8DEF-3EAD3C1DBD6B}" type="presParOf" srcId="{83A65931-97EA-C440-8373-C2414F35E1FC}" destId="{9D939903-CDFB-A048-AA2F-F96B2ADE1E71}" srcOrd="0" destOrd="0" presId="urn:microsoft.com/office/officeart/2005/8/layout/hProcess3"/>
    <dgm:cxn modelId="{741865A4-C6E4-4E2B-BBF2-5F0F9380D918}" type="presParOf" srcId="{83A65931-97EA-C440-8373-C2414F35E1FC}" destId="{8AAC073E-CDE3-9043-BEBB-A38033E0B633}" srcOrd="1" destOrd="0" presId="urn:microsoft.com/office/officeart/2005/8/layout/hProcess3"/>
    <dgm:cxn modelId="{E2BB2A3F-BA60-4762-88EB-66D094D549CD}" type="presParOf" srcId="{8AAC073E-CDE3-9043-BEBB-A38033E0B633}" destId="{ACFC8646-A5BF-3749-9087-62857AEAE0B1}" srcOrd="0" destOrd="0" presId="urn:microsoft.com/office/officeart/2005/8/layout/hProcess3"/>
    <dgm:cxn modelId="{6E615F7C-099E-42E7-AACC-4CE109DDDBB5}" type="presParOf" srcId="{8AAC073E-CDE3-9043-BEBB-A38033E0B633}" destId="{AAF9A978-19E8-3245-9EAD-D202907F8CEF}" srcOrd="1" destOrd="0" presId="urn:microsoft.com/office/officeart/2005/8/layout/hProcess3"/>
    <dgm:cxn modelId="{AB5B4338-BD0C-4986-8F18-9118B58EFAAA}" type="presParOf" srcId="{AAF9A978-19E8-3245-9EAD-D202907F8CEF}" destId="{A60DABBE-2757-314F-A9BC-7A81C899DD8F}" srcOrd="0" destOrd="0" presId="urn:microsoft.com/office/officeart/2005/8/layout/hProcess3"/>
    <dgm:cxn modelId="{3B47EFF0-3DFA-42D3-8B45-747B1D51B4CE}" type="presParOf" srcId="{AAF9A978-19E8-3245-9EAD-D202907F8CEF}" destId="{618ED734-1567-D545-AF6F-ED3E6B8069FF}" srcOrd="1" destOrd="0" presId="urn:microsoft.com/office/officeart/2005/8/layout/hProcess3"/>
    <dgm:cxn modelId="{35422A58-981A-40BE-A071-4B5BBF652AB4}" type="presParOf" srcId="{AAF9A978-19E8-3245-9EAD-D202907F8CEF}" destId="{699D801E-9975-3C42-89FD-8DE3412CDFCB}" srcOrd="2" destOrd="0" presId="urn:microsoft.com/office/officeart/2005/8/layout/hProcess3"/>
    <dgm:cxn modelId="{49DA1FC9-3AE1-4E27-9F99-ABC5953B6AC4}" type="presParOf" srcId="{AAF9A978-19E8-3245-9EAD-D202907F8CEF}" destId="{713D25AC-938E-1F45-8EE7-9DCEB62726F6}" srcOrd="3" destOrd="0" presId="urn:microsoft.com/office/officeart/2005/8/layout/hProcess3"/>
    <dgm:cxn modelId="{C47567F4-A948-4900-A838-C4F4C9E5B7BE}" type="presParOf" srcId="{8AAC073E-CDE3-9043-BEBB-A38033E0B633}" destId="{A11A887F-DD53-2B40-B13A-2D8CA5125888}" srcOrd="2" destOrd="0" presId="urn:microsoft.com/office/officeart/2005/8/layout/hProcess3"/>
    <dgm:cxn modelId="{32B3A511-9AF8-4F0F-8456-8D8B4F3FCFE2}" type="presParOf" srcId="{8AAC073E-CDE3-9043-BEBB-A38033E0B633}" destId="{C42D4F6A-AE6C-DD4A-A0C3-FC9EEDC9C4FD}" srcOrd="3" destOrd="0" presId="urn:microsoft.com/office/officeart/2005/8/layout/hProcess3"/>
    <dgm:cxn modelId="{A3874D1F-53C1-4CF7-8547-A09474A76654}" type="presParOf" srcId="{8AAC073E-CDE3-9043-BEBB-A38033E0B633}" destId="{DDE04E42-A4CD-A442-A27A-5D93C229528F}" srcOrd="4" destOrd="0" presId="urn:microsoft.com/office/officeart/2005/8/layout/hProcess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C7EAB968-AE8C-9944-BC20-FC481F5696EF}" type="doc">
      <dgm:prSet loTypeId="urn:microsoft.com/office/officeart/2005/8/layout/hProcess9" loCatId="" qsTypeId="urn:microsoft.com/office/officeart/2005/8/quickstyle/simple2" qsCatId="simple" csTypeId="urn:microsoft.com/office/officeart/2005/8/colors/accent3_4" csCatId="accent3" phldr="1"/>
      <dgm:spPr/>
      <dgm:t>
        <a:bodyPr/>
        <a:lstStyle/>
        <a:p>
          <a:endParaRPr lang="en-US"/>
        </a:p>
      </dgm:t>
    </dgm:pt>
    <dgm:pt modelId="{B71D43C1-F757-4144-928C-27900D7724C5}">
      <dgm:prSet/>
      <dgm:spPr/>
      <dgm:t>
        <a:bodyPr/>
        <a:lstStyle/>
        <a:p>
          <a:pPr rtl="0"/>
          <a:r>
            <a:rPr lang="en-US" b="1" i="0" baseline="0" dirty="0">
              <a:solidFill>
                <a:schemeClr val="tx1"/>
              </a:solidFill>
              <a:latin typeface="Arial"/>
              <a:cs typeface="Arial"/>
            </a:rPr>
            <a:t>Employers must:</a:t>
          </a:r>
          <a:endParaRPr lang="en-US" b="1" dirty="0">
            <a:solidFill>
              <a:schemeClr val="tx1"/>
            </a:solidFill>
            <a:latin typeface="Arial"/>
            <a:cs typeface="Arial"/>
          </a:endParaRPr>
        </a:p>
      </dgm:t>
    </dgm:pt>
    <dgm:pt modelId="{271BFA21-772F-AD4D-BCB7-03930FE44679}" type="parTrans" cxnId="{13A84627-4A2D-994F-98E7-348FC8894ACB}">
      <dgm:prSet/>
      <dgm:spPr/>
      <dgm:t>
        <a:bodyPr/>
        <a:lstStyle/>
        <a:p>
          <a:endParaRPr lang="en-US">
            <a:solidFill>
              <a:schemeClr val="tx1"/>
            </a:solidFill>
          </a:endParaRPr>
        </a:p>
      </dgm:t>
    </dgm:pt>
    <dgm:pt modelId="{DC708F2E-20DF-C44E-B476-5ACEDC6C78A1}" type="sibTrans" cxnId="{13A84627-4A2D-994F-98E7-348FC8894ACB}">
      <dgm:prSet/>
      <dgm:spPr/>
      <dgm:t>
        <a:bodyPr/>
        <a:lstStyle/>
        <a:p>
          <a:endParaRPr lang="en-US">
            <a:solidFill>
              <a:schemeClr val="tx1"/>
            </a:solidFill>
          </a:endParaRPr>
        </a:p>
      </dgm:t>
    </dgm:pt>
    <dgm:pt modelId="{E9430E9E-2DFC-2649-9A8C-9C9B61BA1633}">
      <dgm:prSet/>
      <dgm:spPr/>
      <dgm:t>
        <a:bodyPr/>
        <a:lstStyle/>
        <a:p>
          <a:pPr rtl="0"/>
          <a:r>
            <a:rPr lang="en-US" b="1" i="0" baseline="0" dirty="0">
              <a:solidFill>
                <a:schemeClr val="tx1"/>
              </a:solidFill>
              <a:latin typeface="Arial"/>
              <a:cs typeface="Arial"/>
            </a:rPr>
            <a:t>Eliminate and reduce hazards.</a:t>
          </a:r>
          <a:endParaRPr lang="en-US" b="1" dirty="0">
            <a:solidFill>
              <a:schemeClr val="tx1"/>
            </a:solidFill>
            <a:latin typeface="Arial"/>
            <a:cs typeface="Arial"/>
          </a:endParaRPr>
        </a:p>
      </dgm:t>
    </dgm:pt>
    <dgm:pt modelId="{0DFD3662-CA5D-0A4E-BF6E-8B28A89540E9}" type="parTrans" cxnId="{44C59D2D-4CF5-F046-900C-F8426A7E6E98}">
      <dgm:prSet/>
      <dgm:spPr/>
      <dgm:t>
        <a:bodyPr/>
        <a:lstStyle/>
        <a:p>
          <a:endParaRPr lang="en-US">
            <a:solidFill>
              <a:schemeClr val="tx1"/>
            </a:solidFill>
          </a:endParaRPr>
        </a:p>
      </dgm:t>
    </dgm:pt>
    <dgm:pt modelId="{6817FD3F-C1D0-0F44-9AA6-0F177340012A}" type="sibTrans" cxnId="{44C59D2D-4CF5-F046-900C-F8426A7E6E98}">
      <dgm:prSet/>
      <dgm:spPr/>
      <dgm:t>
        <a:bodyPr/>
        <a:lstStyle/>
        <a:p>
          <a:endParaRPr lang="en-US">
            <a:solidFill>
              <a:schemeClr val="tx1"/>
            </a:solidFill>
          </a:endParaRPr>
        </a:p>
      </dgm:t>
    </dgm:pt>
    <dgm:pt modelId="{08DC0B44-92B9-1C4D-8609-3835D469D222}">
      <dgm:prSet/>
      <dgm:spPr/>
      <dgm:t>
        <a:bodyPr/>
        <a:lstStyle/>
        <a:p>
          <a:pPr rtl="0"/>
          <a:r>
            <a:rPr lang="en-US" b="1" i="0" baseline="0" dirty="0">
              <a:solidFill>
                <a:schemeClr val="tx1"/>
              </a:solidFill>
              <a:latin typeface="Arial"/>
              <a:cs typeface="Arial"/>
            </a:rPr>
            <a:t>PPEs if the controls don’t eliminate the hazards.  </a:t>
          </a:r>
          <a:endParaRPr lang="en-US" b="1" dirty="0">
            <a:solidFill>
              <a:schemeClr val="tx1"/>
            </a:solidFill>
            <a:latin typeface="Arial"/>
            <a:cs typeface="Arial"/>
          </a:endParaRPr>
        </a:p>
      </dgm:t>
    </dgm:pt>
    <dgm:pt modelId="{55A747AD-DFB3-5140-8F91-35612648BA10}" type="parTrans" cxnId="{390C821D-F228-1D43-BF0C-0F7EA5B0193E}">
      <dgm:prSet/>
      <dgm:spPr/>
      <dgm:t>
        <a:bodyPr/>
        <a:lstStyle/>
        <a:p>
          <a:endParaRPr lang="en-US">
            <a:solidFill>
              <a:schemeClr val="tx1"/>
            </a:solidFill>
          </a:endParaRPr>
        </a:p>
      </dgm:t>
    </dgm:pt>
    <dgm:pt modelId="{6FE3E121-998F-C443-9BC3-0B5DE308D74B}" type="sibTrans" cxnId="{390C821D-F228-1D43-BF0C-0F7EA5B0193E}">
      <dgm:prSet/>
      <dgm:spPr/>
      <dgm:t>
        <a:bodyPr/>
        <a:lstStyle/>
        <a:p>
          <a:endParaRPr lang="en-US">
            <a:solidFill>
              <a:schemeClr val="tx1"/>
            </a:solidFill>
          </a:endParaRPr>
        </a:p>
      </dgm:t>
    </dgm:pt>
    <dgm:pt modelId="{04F64AB0-C05D-9445-99D0-10B98F97FB04}">
      <dgm:prSet/>
      <dgm:spPr/>
      <dgm:t>
        <a:bodyPr/>
        <a:lstStyle/>
        <a:p>
          <a:pPr rtl="0"/>
          <a:r>
            <a:rPr lang="en-US" b="1" i="0" baseline="0" dirty="0">
              <a:solidFill>
                <a:schemeClr val="tx1"/>
              </a:solidFill>
              <a:latin typeface="Arial"/>
              <a:cs typeface="Arial"/>
            </a:rPr>
            <a:t>PPE is the </a:t>
          </a:r>
          <a:r>
            <a:rPr lang="en-US" b="1" i="0" u="sng" baseline="0" dirty="0">
              <a:solidFill>
                <a:schemeClr val="tx1"/>
              </a:solidFill>
              <a:latin typeface="Arial"/>
              <a:cs typeface="Arial"/>
            </a:rPr>
            <a:t>last</a:t>
          </a:r>
          <a:r>
            <a:rPr lang="en-US" b="1" i="0" baseline="0" dirty="0">
              <a:solidFill>
                <a:schemeClr val="tx1"/>
              </a:solidFill>
              <a:latin typeface="Arial"/>
              <a:cs typeface="Arial"/>
            </a:rPr>
            <a:t> level of control!</a:t>
          </a:r>
          <a:endParaRPr lang="en-US" b="1" dirty="0">
            <a:solidFill>
              <a:schemeClr val="tx1"/>
            </a:solidFill>
            <a:latin typeface="Arial"/>
            <a:cs typeface="Arial"/>
          </a:endParaRPr>
        </a:p>
      </dgm:t>
    </dgm:pt>
    <dgm:pt modelId="{9FA0E466-BD6B-9E4C-B256-E90C00601530}" type="parTrans" cxnId="{04787A2B-3985-3646-9190-BB291E84B78D}">
      <dgm:prSet/>
      <dgm:spPr/>
      <dgm:t>
        <a:bodyPr/>
        <a:lstStyle/>
        <a:p>
          <a:endParaRPr lang="en-US">
            <a:solidFill>
              <a:schemeClr val="tx1"/>
            </a:solidFill>
          </a:endParaRPr>
        </a:p>
      </dgm:t>
    </dgm:pt>
    <dgm:pt modelId="{1F5D371D-6C70-C24E-83F4-F816000F7E0F}" type="sibTrans" cxnId="{04787A2B-3985-3646-9190-BB291E84B78D}">
      <dgm:prSet/>
      <dgm:spPr/>
      <dgm:t>
        <a:bodyPr/>
        <a:lstStyle/>
        <a:p>
          <a:endParaRPr lang="en-US">
            <a:solidFill>
              <a:schemeClr val="tx1"/>
            </a:solidFill>
          </a:endParaRPr>
        </a:p>
      </dgm:t>
    </dgm:pt>
    <dgm:pt modelId="{D88769A9-BB21-9F4B-BA0F-6ABF66821D92}" type="pres">
      <dgm:prSet presAssocID="{C7EAB968-AE8C-9944-BC20-FC481F5696EF}" presName="CompostProcess" presStyleCnt="0">
        <dgm:presLayoutVars>
          <dgm:dir/>
          <dgm:resizeHandles val="exact"/>
        </dgm:presLayoutVars>
      </dgm:prSet>
      <dgm:spPr/>
      <dgm:t>
        <a:bodyPr/>
        <a:lstStyle/>
        <a:p>
          <a:endParaRPr lang="en-US"/>
        </a:p>
      </dgm:t>
    </dgm:pt>
    <dgm:pt modelId="{012F90A0-3E95-2244-968F-2ECAC1CF3B7C}" type="pres">
      <dgm:prSet presAssocID="{C7EAB968-AE8C-9944-BC20-FC481F5696EF}" presName="arrow" presStyleLbl="bgShp" presStyleIdx="0" presStyleCnt="1" custScaleX="117647"/>
      <dgm:spPr/>
    </dgm:pt>
    <dgm:pt modelId="{3E0FA84E-7364-FD46-B1C4-CCA775BA96DC}" type="pres">
      <dgm:prSet presAssocID="{C7EAB968-AE8C-9944-BC20-FC481F5696EF}" presName="linearProcess" presStyleCnt="0"/>
      <dgm:spPr/>
    </dgm:pt>
    <dgm:pt modelId="{76BE3E9D-9EB5-3C4B-BC98-4C60FE38AEC0}" type="pres">
      <dgm:prSet presAssocID="{B71D43C1-F757-4144-928C-27900D7724C5}" presName="textNode" presStyleLbl="node1" presStyleIdx="0" presStyleCnt="2" custScaleX="75610" custLinFactX="-5713" custLinFactNeighborX="-100000" custLinFactNeighborY="1033">
        <dgm:presLayoutVars>
          <dgm:bulletEnabled val="1"/>
        </dgm:presLayoutVars>
      </dgm:prSet>
      <dgm:spPr/>
      <dgm:t>
        <a:bodyPr/>
        <a:lstStyle/>
        <a:p>
          <a:endParaRPr lang="en-US"/>
        </a:p>
      </dgm:t>
    </dgm:pt>
    <dgm:pt modelId="{8FF57978-8778-6B40-92DC-87E3545D5195}" type="pres">
      <dgm:prSet presAssocID="{DC708F2E-20DF-C44E-B476-5ACEDC6C78A1}" presName="sibTrans" presStyleCnt="0"/>
      <dgm:spPr/>
    </dgm:pt>
    <dgm:pt modelId="{6A55EBAA-DBE9-8B43-A84D-FC3C8D319417}" type="pres">
      <dgm:prSet presAssocID="{04F64AB0-C05D-9445-99D0-10B98F97FB04}" presName="textNode" presStyleLbl="node1" presStyleIdx="1" presStyleCnt="2" custScaleX="65548" custLinFactNeighborX="-83707">
        <dgm:presLayoutVars>
          <dgm:bulletEnabled val="1"/>
        </dgm:presLayoutVars>
      </dgm:prSet>
      <dgm:spPr/>
      <dgm:t>
        <a:bodyPr/>
        <a:lstStyle/>
        <a:p>
          <a:endParaRPr lang="en-US"/>
        </a:p>
      </dgm:t>
    </dgm:pt>
  </dgm:ptLst>
  <dgm:cxnLst>
    <dgm:cxn modelId="{04215D35-CAC1-4CA3-8479-97C46EB88D3F}" type="presOf" srcId="{04F64AB0-C05D-9445-99D0-10B98F97FB04}" destId="{6A55EBAA-DBE9-8B43-A84D-FC3C8D319417}" srcOrd="0" destOrd="0" presId="urn:microsoft.com/office/officeart/2005/8/layout/hProcess9"/>
    <dgm:cxn modelId="{44C59D2D-4CF5-F046-900C-F8426A7E6E98}" srcId="{B71D43C1-F757-4144-928C-27900D7724C5}" destId="{E9430E9E-2DFC-2649-9A8C-9C9B61BA1633}" srcOrd="0" destOrd="0" parTransId="{0DFD3662-CA5D-0A4E-BF6E-8B28A89540E9}" sibTransId="{6817FD3F-C1D0-0F44-9AA6-0F177340012A}"/>
    <dgm:cxn modelId="{13A84627-4A2D-994F-98E7-348FC8894ACB}" srcId="{C7EAB968-AE8C-9944-BC20-FC481F5696EF}" destId="{B71D43C1-F757-4144-928C-27900D7724C5}" srcOrd="0" destOrd="0" parTransId="{271BFA21-772F-AD4D-BCB7-03930FE44679}" sibTransId="{DC708F2E-20DF-C44E-B476-5ACEDC6C78A1}"/>
    <dgm:cxn modelId="{390C821D-F228-1D43-BF0C-0F7EA5B0193E}" srcId="{B71D43C1-F757-4144-928C-27900D7724C5}" destId="{08DC0B44-92B9-1C4D-8609-3835D469D222}" srcOrd="1" destOrd="0" parTransId="{55A747AD-DFB3-5140-8F91-35612648BA10}" sibTransId="{6FE3E121-998F-C443-9BC3-0B5DE308D74B}"/>
    <dgm:cxn modelId="{626DE50E-7C96-44DF-99E8-41026C9FEB70}" type="presOf" srcId="{E9430E9E-2DFC-2649-9A8C-9C9B61BA1633}" destId="{76BE3E9D-9EB5-3C4B-BC98-4C60FE38AEC0}" srcOrd="0" destOrd="1" presId="urn:microsoft.com/office/officeart/2005/8/layout/hProcess9"/>
    <dgm:cxn modelId="{04787A2B-3985-3646-9190-BB291E84B78D}" srcId="{C7EAB968-AE8C-9944-BC20-FC481F5696EF}" destId="{04F64AB0-C05D-9445-99D0-10B98F97FB04}" srcOrd="1" destOrd="0" parTransId="{9FA0E466-BD6B-9E4C-B256-E90C00601530}" sibTransId="{1F5D371D-6C70-C24E-83F4-F816000F7E0F}"/>
    <dgm:cxn modelId="{1FF54E87-ADE8-4C7C-8D37-A1E9E104F54F}" type="presOf" srcId="{C7EAB968-AE8C-9944-BC20-FC481F5696EF}" destId="{D88769A9-BB21-9F4B-BA0F-6ABF66821D92}" srcOrd="0" destOrd="0" presId="urn:microsoft.com/office/officeart/2005/8/layout/hProcess9"/>
    <dgm:cxn modelId="{43D9651D-BDB9-4B4E-8E56-887E0AD84B47}" type="presOf" srcId="{B71D43C1-F757-4144-928C-27900D7724C5}" destId="{76BE3E9D-9EB5-3C4B-BC98-4C60FE38AEC0}" srcOrd="0" destOrd="0" presId="urn:microsoft.com/office/officeart/2005/8/layout/hProcess9"/>
    <dgm:cxn modelId="{37EC9DFA-3E97-4672-BBE5-B154B4BDD584}" type="presOf" srcId="{08DC0B44-92B9-1C4D-8609-3835D469D222}" destId="{76BE3E9D-9EB5-3C4B-BC98-4C60FE38AEC0}" srcOrd="0" destOrd="2" presId="urn:microsoft.com/office/officeart/2005/8/layout/hProcess9"/>
    <dgm:cxn modelId="{A0361319-2D71-484C-BE67-F89DEC4456CC}" type="presParOf" srcId="{D88769A9-BB21-9F4B-BA0F-6ABF66821D92}" destId="{012F90A0-3E95-2244-968F-2ECAC1CF3B7C}" srcOrd="0" destOrd="0" presId="urn:microsoft.com/office/officeart/2005/8/layout/hProcess9"/>
    <dgm:cxn modelId="{D261F7D6-62B1-41B4-883A-10BCB61EE607}" type="presParOf" srcId="{D88769A9-BB21-9F4B-BA0F-6ABF66821D92}" destId="{3E0FA84E-7364-FD46-B1C4-CCA775BA96DC}" srcOrd="1" destOrd="0" presId="urn:microsoft.com/office/officeart/2005/8/layout/hProcess9"/>
    <dgm:cxn modelId="{58C6386A-69BE-47E9-87BA-4B370269BD7F}" type="presParOf" srcId="{3E0FA84E-7364-FD46-B1C4-CCA775BA96DC}" destId="{76BE3E9D-9EB5-3C4B-BC98-4C60FE38AEC0}" srcOrd="0" destOrd="0" presId="urn:microsoft.com/office/officeart/2005/8/layout/hProcess9"/>
    <dgm:cxn modelId="{7F47BEB6-F4D4-4424-8715-1BBFF952BF50}" type="presParOf" srcId="{3E0FA84E-7364-FD46-B1C4-CCA775BA96DC}" destId="{8FF57978-8778-6B40-92DC-87E3545D5195}" srcOrd="1" destOrd="0" presId="urn:microsoft.com/office/officeart/2005/8/layout/hProcess9"/>
    <dgm:cxn modelId="{46D0D059-0B3D-4825-A72D-C3857EFBC1A0}" type="presParOf" srcId="{3E0FA84E-7364-FD46-B1C4-CCA775BA96DC}" destId="{6A55EBAA-DBE9-8B43-A84D-FC3C8D319417}" srcOrd="2"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09E3BC3B-8F7F-B241-93ED-FDF927E579E3}" type="doc">
      <dgm:prSet loTypeId="urn:microsoft.com/office/officeart/2005/8/layout/default" loCatId="" qsTypeId="urn:microsoft.com/office/officeart/2005/8/quickstyle/simple2" qsCatId="simple" csTypeId="urn:microsoft.com/office/officeart/2005/8/colors/accent2_2" csCatId="accent2" phldr="1"/>
      <dgm:spPr/>
      <dgm:t>
        <a:bodyPr/>
        <a:lstStyle/>
        <a:p>
          <a:endParaRPr lang="en-US"/>
        </a:p>
      </dgm:t>
    </dgm:pt>
    <dgm:pt modelId="{B27551E2-CBFD-A844-8994-989F925DFCEE}">
      <dgm:prSet custT="1"/>
      <dgm:spPr/>
      <dgm:t>
        <a:bodyPr/>
        <a:lstStyle/>
        <a:p>
          <a:pPr rtl="0"/>
          <a:r>
            <a:rPr lang="en-US" sz="2400" b="1" i="0" baseline="0" dirty="0">
              <a:solidFill>
                <a:schemeClr val="tx1"/>
              </a:solidFill>
              <a:latin typeface="Arial"/>
              <a:cs typeface="Arial"/>
            </a:rPr>
            <a:t>Objects that might fall from above.</a:t>
          </a:r>
          <a:endParaRPr lang="en-US" sz="2400" b="1" dirty="0">
            <a:solidFill>
              <a:schemeClr val="tx1"/>
            </a:solidFill>
            <a:latin typeface="Arial"/>
            <a:cs typeface="Arial"/>
          </a:endParaRPr>
        </a:p>
      </dgm:t>
    </dgm:pt>
    <dgm:pt modelId="{929B0BF7-01BB-9245-BBB3-F85FCED90A5F}" type="parTrans" cxnId="{FA07D8F6-0B88-344B-A500-FBD43CFB4775}">
      <dgm:prSet/>
      <dgm:spPr/>
      <dgm:t>
        <a:bodyPr/>
        <a:lstStyle/>
        <a:p>
          <a:endParaRPr lang="en-US" b="1">
            <a:solidFill>
              <a:schemeClr val="tx1"/>
            </a:solidFill>
            <a:latin typeface="Arial"/>
            <a:cs typeface="Arial"/>
          </a:endParaRPr>
        </a:p>
      </dgm:t>
    </dgm:pt>
    <dgm:pt modelId="{E00D7360-5118-F146-B6C4-11F0B139B766}" type="sibTrans" cxnId="{FA07D8F6-0B88-344B-A500-FBD43CFB4775}">
      <dgm:prSet/>
      <dgm:spPr/>
      <dgm:t>
        <a:bodyPr/>
        <a:lstStyle/>
        <a:p>
          <a:endParaRPr lang="en-US" b="1">
            <a:solidFill>
              <a:schemeClr val="tx1"/>
            </a:solidFill>
            <a:latin typeface="Arial"/>
            <a:cs typeface="Arial"/>
          </a:endParaRPr>
        </a:p>
      </dgm:t>
    </dgm:pt>
    <dgm:pt modelId="{20E47C29-48E5-A541-A732-B2B94E5A6B6B}">
      <dgm:prSet custT="1"/>
      <dgm:spPr/>
      <dgm:t>
        <a:bodyPr/>
        <a:lstStyle/>
        <a:p>
          <a:pPr rtl="0"/>
          <a:r>
            <a:rPr lang="en-US" sz="2400" b="1" i="0" baseline="0" dirty="0">
              <a:solidFill>
                <a:schemeClr val="tx1"/>
              </a:solidFill>
              <a:latin typeface="Arial"/>
              <a:cs typeface="Arial"/>
            </a:rPr>
            <a:t>Exposed pipes or beams at work level.</a:t>
          </a:r>
          <a:endParaRPr lang="en-US" sz="2400" b="1" dirty="0">
            <a:solidFill>
              <a:schemeClr val="tx1"/>
            </a:solidFill>
            <a:latin typeface="Arial"/>
            <a:cs typeface="Arial"/>
          </a:endParaRPr>
        </a:p>
      </dgm:t>
    </dgm:pt>
    <dgm:pt modelId="{D8FD204F-ADB4-354E-8E15-2F530543975D}" type="parTrans" cxnId="{0EE4C0C8-9FD1-BE4A-9FFB-9D4550D5A345}">
      <dgm:prSet/>
      <dgm:spPr/>
      <dgm:t>
        <a:bodyPr/>
        <a:lstStyle/>
        <a:p>
          <a:endParaRPr lang="en-US" b="1">
            <a:solidFill>
              <a:schemeClr val="tx1"/>
            </a:solidFill>
            <a:latin typeface="Arial"/>
            <a:cs typeface="Arial"/>
          </a:endParaRPr>
        </a:p>
      </dgm:t>
    </dgm:pt>
    <dgm:pt modelId="{7B5CAA0F-E55D-6842-8734-3E632BB81621}" type="sibTrans" cxnId="{0EE4C0C8-9FD1-BE4A-9FFB-9D4550D5A345}">
      <dgm:prSet/>
      <dgm:spPr/>
      <dgm:t>
        <a:bodyPr/>
        <a:lstStyle/>
        <a:p>
          <a:endParaRPr lang="en-US" b="1">
            <a:solidFill>
              <a:schemeClr val="tx1"/>
            </a:solidFill>
            <a:latin typeface="Arial"/>
            <a:cs typeface="Arial"/>
          </a:endParaRPr>
        </a:p>
      </dgm:t>
    </dgm:pt>
    <dgm:pt modelId="{FB651888-F58B-3D42-9FA3-7C8A84B0C098}">
      <dgm:prSet custT="1"/>
      <dgm:spPr/>
      <dgm:t>
        <a:bodyPr/>
        <a:lstStyle/>
        <a:p>
          <a:pPr rtl="0"/>
          <a:r>
            <a:rPr lang="en-US" sz="2400" b="1" i="0" baseline="0" dirty="0">
              <a:solidFill>
                <a:schemeClr val="tx1"/>
              </a:solidFill>
              <a:latin typeface="Arial"/>
              <a:cs typeface="Arial"/>
            </a:rPr>
            <a:t>Exposed liquid chemicals.</a:t>
          </a:r>
          <a:endParaRPr lang="en-US" sz="2400" b="1" dirty="0">
            <a:solidFill>
              <a:schemeClr val="tx1"/>
            </a:solidFill>
            <a:latin typeface="Arial"/>
            <a:cs typeface="Arial"/>
          </a:endParaRPr>
        </a:p>
      </dgm:t>
    </dgm:pt>
    <dgm:pt modelId="{8749385F-D8B4-8F46-98CB-64F9984C9FC8}" type="parTrans" cxnId="{ADCB4072-6001-CC43-8C6D-215216BA453C}">
      <dgm:prSet/>
      <dgm:spPr/>
      <dgm:t>
        <a:bodyPr/>
        <a:lstStyle/>
        <a:p>
          <a:endParaRPr lang="en-US" b="1">
            <a:solidFill>
              <a:schemeClr val="tx1"/>
            </a:solidFill>
            <a:latin typeface="Arial"/>
            <a:cs typeface="Arial"/>
          </a:endParaRPr>
        </a:p>
      </dgm:t>
    </dgm:pt>
    <dgm:pt modelId="{BCD5C7F5-30F2-5A42-B13E-E26B9117AEC3}" type="sibTrans" cxnId="{ADCB4072-6001-CC43-8C6D-215216BA453C}">
      <dgm:prSet/>
      <dgm:spPr/>
      <dgm:t>
        <a:bodyPr/>
        <a:lstStyle/>
        <a:p>
          <a:endParaRPr lang="en-US" b="1">
            <a:solidFill>
              <a:schemeClr val="tx1"/>
            </a:solidFill>
            <a:latin typeface="Arial"/>
            <a:cs typeface="Arial"/>
          </a:endParaRPr>
        </a:p>
      </dgm:t>
    </dgm:pt>
    <dgm:pt modelId="{E535D450-32BE-964E-8EC7-5365F638F5D5}">
      <dgm:prSet custT="1"/>
      <dgm:spPr/>
      <dgm:t>
        <a:bodyPr/>
        <a:lstStyle/>
        <a:p>
          <a:pPr rtl="0"/>
          <a:r>
            <a:rPr lang="en-US" sz="2400" b="1" i="0" baseline="0" dirty="0">
              <a:solidFill>
                <a:schemeClr val="tx1"/>
              </a:solidFill>
              <a:latin typeface="Arial"/>
              <a:cs typeface="Arial"/>
            </a:rPr>
            <a:t>Sources of heat, intense light, noise, or dust.</a:t>
          </a:r>
          <a:endParaRPr lang="en-US" sz="2400" b="1" dirty="0">
            <a:solidFill>
              <a:schemeClr val="tx1"/>
            </a:solidFill>
            <a:latin typeface="Arial"/>
            <a:cs typeface="Arial"/>
          </a:endParaRPr>
        </a:p>
      </dgm:t>
    </dgm:pt>
    <dgm:pt modelId="{BE3065D2-DE73-8B42-A544-5C268882A186}" type="parTrans" cxnId="{23272EB7-6C1C-B345-A808-C0407E55C446}">
      <dgm:prSet/>
      <dgm:spPr/>
      <dgm:t>
        <a:bodyPr/>
        <a:lstStyle/>
        <a:p>
          <a:endParaRPr lang="en-US" b="1">
            <a:solidFill>
              <a:schemeClr val="tx1"/>
            </a:solidFill>
            <a:latin typeface="Arial"/>
            <a:cs typeface="Arial"/>
          </a:endParaRPr>
        </a:p>
      </dgm:t>
    </dgm:pt>
    <dgm:pt modelId="{160BFA04-1EB3-7F4B-99EF-7C09B7A98F23}" type="sibTrans" cxnId="{23272EB7-6C1C-B345-A808-C0407E55C446}">
      <dgm:prSet/>
      <dgm:spPr/>
      <dgm:t>
        <a:bodyPr/>
        <a:lstStyle/>
        <a:p>
          <a:endParaRPr lang="en-US" b="1">
            <a:solidFill>
              <a:schemeClr val="tx1"/>
            </a:solidFill>
            <a:latin typeface="Arial"/>
            <a:cs typeface="Arial"/>
          </a:endParaRPr>
        </a:p>
      </dgm:t>
    </dgm:pt>
    <dgm:pt modelId="{BFE031E9-A7B0-C042-8725-8E612A5705AB}">
      <dgm:prSet custT="1"/>
      <dgm:spPr/>
      <dgm:t>
        <a:bodyPr/>
        <a:lstStyle/>
        <a:p>
          <a:pPr rtl="0"/>
          <a:r>
            <a:rPr lang="en-US" sz="2400" b="1" i="0" baseline="0" dirty="0">
              <a:solidFill>
                <a:schemeClr val="tx1"/>
              </a:solidFill>
              <a:latin typeface="Arial"/>
              <a:cs typeface="Arial"/>
            </a:rPr>
            <a:t>Equipment or materials that could produce flying particles.</a:t>
          </a:r>
          <a:endParaRPr lang="en-US" sz="2400" b="1" dirty="0">
            <a:solidFill>
              <a:schemeClr val="tx1"/>
            </a:solidFill>
            <a:latin typeface="Arial"/>
            <a:cs typeface="Arial"/>
          </a:endParaRPr>
        </a:p>
      </dgm:t>
    </dgm:pt>
    <dgm:pt modelId="{D45912F0-B551-E244-970C-5942D561DC9D}" type="parTrans" cxnId="{B224B042-CB52-8A48-9CAF-D57BC619C02B}">
      <dgm:prSet/>
      <dgm:spPr/>
      <dgm:t>
        <a:bodyPr/>
        <a:lstStyle/>
        <a:p>
          <a:endParaRPr lang="en-US" b="1">
            <a:solidFill>
              <a:schemeClr val="tx1"/>
            </a:solidFill>
            <a:latin typeface="Arial"/>
            <a:cs typeface="Arial"/>
          </a:endParaRPr>
        </a:p>
      </dgm:t>
    </dgm:pt>
    <dgm:pt modelId="{E86FE697-0A1F-F849-BF6C-260CF0414B50}" type="sibTrans" cxnId="{B224B042-CB52-8A48-9CAF-D57BC619C02B}">
      <dgm:prSet/>
      <dgm:spPr/>
      <dgm:t>
        <a:bodyPr/>
        <a:lstStyle/>
        <a:p>
          <a:endParaRPr lang="en-US" b="1">
            <a:solidFill>
              <a:schemeClr val="tx1"/>
            </a:solidFill>
            <a:latin typeface="Arial"/>
            <a:cs typeface="Arial"/>
          </a:endParaRPr>
        </a:p>
      </dgm:t>
    </dgm:pt>
    <dgm:pt modelId="{D429E785-AC22-6346-9BC2-63D3630AC6E3}" type="pres">
      <dgm:prSet presAssocID="{09E3BC3B-8F7F-B241-93ED-FDF927E579E3}" presName="diagram" presStyleCnt="0">
        <dgm:presLayoutVars>
          <dgm:dir/>
          <dgm:resizeHandles val="exact"/>
        </dgm:presLayoutVars>
      </dgm:prSet>
      <dgm:spPr/>
      <dgm:t>
        <a:bodyPr/>
        <a:lstStyle/>
        <a:p>
          <a:endParaRPr lang="en-US"/>
        </a:p>
      </dgm:t>
    </dgm:pt>
    <dgm:pt modelId="{5B718509-B31A-674F-BF99-3BB77E8352EC}" type="pres">
      <dgm:prSet presAssocID="{B27551E2-CBFD-A844-8994-989F925DFCEE}" presName="node" presStyleLbl="node1" presStyleIdx="0" presStyleCnt="5">
        <dgm:presLayoutVars>
          <dgm:bulletEnabled val="1"/>
        </dgm:presLayoutVars>
      </dgm:prSet>
      <dgm:spPr/>
      <dgm:t>
        <a:bodyPr/>
        <a:lstStyle/>
        <a:p>
          <a:endParaRPr lang="en-US"/>
        </a:p>
      </dgm:t>
    </dgm:pt>
    <dgm:pt modelId="{4DF44FDE-670C-FF49-A801-664A75013934}" type="pres">
      <dgm:prSet presAssocID="{E00D7360-5118-F146-B6C4-11F0B139B766}" presName="sibTrans" presStyleCnt="0"/>
      <dgm:spPr/>
    </dgm:pt>
    <dgm:pt modelId="{9B23F121-8312-2B43-917C-102F0EC20AD3}" type="pres">
      <dgm:prSet presAssocID="{20E47C29-48E5-A541-A732-B2B94E5A6B6B}" presName="node" presStyleLbl="node1" presStyleIdx="1" presStyleCnt="5">
        <dgm:presLayoutVars>
          <dgm:bulletEnabled val="1"/>
        </dgm:presLayoutVars>
      </dgm:prSet>
      <dgm:spPr/>
      <dgm:t>
        <a:bodyPr/>
        <a:lstStyle/>
        <a:p>
          <a:endParaRPr lang="en-US"/>
        </a:p>
      </dgm:t>
    </dgm:pt>
    <dgm:pt modelId="{8BD69ED9-1AEB-8B44-B453-B6B652DEEDE0}" type="pres">
      <dgm:prSet presAssocID="{7B5CAA0F-E55D-6842-8734-3E632BB81621}" presName="sibTrans" presStyleCnt="0"/>
      <dgm:spPr/>
    </dgm:pt>
    <dgm:pt modelId="{85DC4B0C-383F-DA46-865C-588CDA2F788B}" type="pres">
      <dgm:prSet presAssocID="{FB651888-F58B-3D42-9FA3-7C8A84B0C098}" presName="node" presStyleLbl="node1" presStyleIdx="2" presStyleCnt="5">
        <dgm:presLayoutVars>
          <dgm:bulletEnabled val="1"/>
        </dgm:presLayoutVars>
      </dgm:prSet>
      <dgm:spPr/>
      <dgm:t>
        <a:bodyPr/>
        <a:lstStyle/>
        <a:p>
          <a:endParaRPr lang="en-US"/>
        </a:p>
      </dgm:t>
    </dgm:pt>
    <dgm:pt modelId="{CC630054-A1A0-834C-AC7F-CAF3AD92D2D9}" type="pres">
      <dgm:prSet presAssocID="{BCD5C7F5-30F2-5A42-B13E-E26B9117AEC3}" presName="sibTrans" presStyleCnt="0"/>
      <dgm:spPr/>
    </dgm:pt>
    <dgm:pt modelId="{04A33B4D-0592-EE47-B7AA-8572F7B11FDD}" type="pres">
      <dgm:prSet presAssocID="{E535D450-32BE-964E-8EC7-5365F638F5D5}" presName="node" presStyleLbl="node1" presStyleIdx="3" presStyleCnt="5">
        <dgm:presLayoutVars>
          <dgm:bulletEnabled val="1"/>
        </dgm:presLayoutVars>
      </dgm:prSet>
      <dgm:spPr/>
      <dgm:t>
        <a:bodyPr/>
        <a:lstStyle/>
        <a:p>
          <a:endParaRPr lang="en-US"/>
        </a:p>
      </dgm:t>
    </dgm:pt>
    <dgm:pt modelId="{60B0CB65-A387-2745-81C3-CEB36683EFDF}" type="pres">
      <dgm:prSet presAssocID="{160BFA04-1EB3-7F4B-99EF-7C09B7A98F23}" presName="sibTrans" presStyleCnt="0"/>
      <dgm:spPr/>
    </dgm:pt>
    <dgm:pt modelId="{9B74256F-E1D5-1741-818F-36B128155F48}" type="pres">
      <dgm:prSet presAssocID="{BFE031E9-A7B0-C042-8725-8E612A5705AB}" presName="node" presStyleLbl="node1" presStyleIdx="4" presStyleCnt="5">
        <dgm:presLayoutVars>
          <dgm:bulletEnabled val="1"/>
        </dgm:presLayoutVars>
      </dgm:prSet>
      <dgm:spPr/>
      <dgm:t>
        <a:bodyPr/>
        <a:lstStyle/>
        <a:p>
          <a:endParaRPr lang="en-US"/>
        </a:p>
      </dgm:t>
    </dgm:pt>
  </dgm:ptLst>
  <dgm:cxnLst>
    <dgm:cxn modelId="{23272EB7-6C1C-B345-A808-C0407E55C446}" srcId="{09E3BC3B-8F7F-B241-93ED-FDF927E579E3}" destId="{E535D450-32BE-964E-8EC7-5365F638F5D5}" srcOrd="3" destOrd="0" parTransId="{BE3065D2-DE73-8B42-A544-5C268882A186}" sibTransId="{160BFA04-1EB3-7F4B-99EF-7C09B7A98F23}"/>
    <dgm:cxn modelId="{0EE4C0C8-9FD1-BE4A-9FFB-9D4550D5A345}" srcId="{09E3BC3B-8F7F-B241-93ED-FDF927E579E3}" destId="{20E47C29-48E5-A541-A732-B2B94E5A6B6B}" srcOrd="1" destOrd="0" parTransId="{D8FD204F-ADB4-354E-8E15-2F530543975D}" sibTransId="{7B5CAA0F-E55D-6842-8734-3E632BB81621}"/>
    <dgm:cxn modelId="{ADCB4072-6001-CC43-8C6D-215216BA453C}" srcId="{09E3BC3B-8F7F-B241-93ED-FDF927E579E3}" destId="{FB651888-F58B-3D42-9FA3-7C8A84B0C098}" srcOrd="2" destOrd="0" parTransId="{8749385F-D8B4-8F46-98CB-64F9984C9FC8}" sibTransId="{BCD5C7F5-30F2-5A42-B13E-E26B9117AEC3}"/>
    <dgm:cxn modelId="{89FE5865-5E2F-4C1E-86E2-25F36B4BBA24}" type="presOf" srcId="{B27551E2-CBFD-A844-8994-989F925DFCEE}" destId="{5B718509-B31A-674F-BF99-3BB77E8352EC}" srcOrd="0" destOrd="0" presId="urn:microsoft.com/office/officeart/2005/8/layout/default"/>
    <dgm:cxn modelId="{2BD3312E-D5CF-4CF2-B86B-CF435DD75BB2}" type="presOf" srcId="{BFE031E9-A7B0-C042-8725-8E612A5705AB}" destId="{9B74256F-E1D5-1741-818F-36B128155F48}" srcOrd="0" destOrd="0" presId="urn:microsoft.com/office/officeart/2005/8/layout/default"/>
    <dgm:cxn modelId="{8BEAE911-261F-4612-903E-9AD5CDD0446B}" type="presOf" srcId="{20E47C29-48E5-A541-A732-B2B94E5A6B6B}" destId="{9B23F121-8312-2B43-917C-102F0EC20AD3}" srcOrd="0" destOrd="0" presId="urn:microsoft.com/office/officeart/2005/8/layout/default"/>
    <dgm:cxn modelId="{B224B042-CB52-8A48-9CAF-D57BC619C02B}" srcId="{09E3BC3B-8F7F-B241-93ED-FDF927E579E3}" destId="{BFE031E9-A7B0-C042-8725-8E612A5705AB}" srcOrd="4" destOrd="0" parTransId="{D45912F0-B551-E244-970C-5942D561DC9D}" sibTransId="{E86FE697-0A1F-F849-BF6C-260CF0414B50}"/>
    <dgm:cxn modelId="{2469C7A9-7AE0-4BB6-B589-BEC084EC03A5}" type="presOf" srcId="{E535D450-32BE-964E-8EC7-5365F638F5D5}" destId="{04A33B4D-0592-EE47-B7AA-8572F7B11FDD}" srcOrd="0" destOrd="0" presId="urn:microsoft.com/office/officeart/2005/8/layout/default"/>
    <dgm:cxn modelId="{52BDAF70-36FF-41E3-9331-729C51143D45}" type="presOf" srcId="{09E3BC3B-8F7F-B241-93ED-FDF927E579E3}" destId="{D429E785-AC22-6346-9BC2-63D3630AC6E3}" srcOrd="0" destOrd="0" presId="urn:microsoft.com/office/officeart/2005/8/layout/default"/>
    <dgm:cxn modelId="{FA07D8F6-0B88-344B-A500-FBD43CFB4775}" srcId="{09E3BC3B-8F7F-B241-93ED-FDF927E579E3}" destId="{B27551E2-CBFD-A844-8994-989F925DFCEE}" srcOrd="0" destOrd="0" parTransId="{929B0BF7-01BB-9245-BBB3-F85FCED90A5F}" sibTransId="{E00D7360-5118-F146-B6C4-11F0B139B766}"/>
    <dgm:cxn modelId="{E5A67A75-646F-4591-B4A5-38D6F369317D}" type="presOf" srcId="{FB651888-F58B-3D42-9FA3-7C8A84B0C098}" destId="{85DC4B0C-383F-DA46-865C-588CDA2F788B}" srcOrd="0" destOrd="0" presId="urn:microsoft.com/office/officeart/2005/8/layout/default"/>
    <dgm:cxn modelId="{3006B286-A70E-464B-A9A1-A7DBED7EC42B}" type="presParOf" srcId="{D429E785-AC22-6346-9BC2-63D3630AC6E3}" destId="{5B718509-B31A-674F-BF99-3BB77E8352EC}" srcOrd="0" destOrd="0" presId="urn:microsoft.com/office/officeart/2005/8/layout/default"/>
    <dgm:cxn modelId="{51BE2218-9705-43A5-87B1-29AC3D4BFD62}" type="presParOf" srcId="{D429E785-AC22-6346-9BC2-63D3630AC6E3}" destId="{4DF44FDE-670C-FF49-A801-664A75013934}" srcOrd="1" destOrd="0" presId="urn:microsoft.com/office/officeart/2005/8/layout/default"/>
    <dgm:cxn modelId="{FCF03C1C-C57F-4622-8586-DA9D3ABFC325}" type="presParOf" srcId="{D429E785-AC22-6346-9BC2-63D3630AC6E3}" destId="{9B23F121-8312-2B43-917C-102F0EC20AD3}" srcOrd="2" destOrd="0" presId="urn:microsoft.com/office/officeart/2005/8/layout/default"/>
    <dgm:cxn modelId="{02B5D380-4718-4BDC-B19D-FF27421BDE3D}" type="presParOf" srcId="{D429E785-AC22-6346-9BC2-63D3630AC6E3}" destId="{8BD69ED9-1AEB-8B44-B453-B6B652DEEDE0}" srcOrd="3" destOrd="0" presId="urn:microsoft.com/office/officeart/2005/8/layout/default"/>
    <dgm:cxn modelId="{F139C4BC-C7FA-49F7-922A-18B97F920D7C}" type="presParOf" srcId="{D429E785-AC22-6346-9BC2-63D3630AC6E3}" destId="{85DC4B0C-383F-DA46-865C-588CDA2F788B}" srcOrd="4" destOrd="0" presId="urn:microsoft.com/office/officeart/2005/8/layout/default"/>
    <dgm:cxn modelId="{CA9D1B65-7FFE-4DE1-AE79-CC181A63487C}" type="presParOf" srcId="{D429E785-AC22-6346-9BC2-63D3630AC6E3}" destId="{CC630054-A1A0-834C-AC7F-CAF3AD92D2D9}" srcOrd="5" destOrd="0" presId="urn:microsoft.com/office/officeart/2005/8/layout/default"/>
    <dgm:cxn modelId="{0A887A25-C783-46A4-B01A-10DEF7C55B36}" type="presParOf" srcId="{D429E785-AC22-6346-9BC2-63D3630AC6E3}" destId="{04A33B4D-0592-EE47-B7AA-8572F7B11FDD}" srcOrd="6" destOrd="0" presId="urn:microsoft.com/office/officeart/2005/8/layout/default"/>
    <dgm:cxn modelId="{553724F0-C447-4E2D-BA4F-22BB4A9F797A}" type="presParOf" srcId="{D429E785-AC22-6346-9BC2-63D3630AC6E3}" destId="{60B0CB65-A387-2745-81C3-CEB36683EFDF}" srcOrd="7" destOrd="0" presId="urn:microsoft.com/office/officeart/2005/8/layout/default"/>
    <dgm:cxn modelId="{458309CC-99B0-433E-A308-D195D11928D6}" type="presParOf" srcId="{D429E785-AC22-6346-9BC2-63D3630AC6E3}" destId="{9B74256F-E1D5-1741-818F-36B128155F48}" srcOrd="8"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09E3BC3B-8F7F-B241-93ED-FDF927E579E3}" type="doc">
      <dgm:prSet loTypeId="urn:microsoft.com/office/officeart/2005/8/layout/default" loCatId="" qsTypeId="urn:microsoft.com/office/officeart/2005/8/quickstyle/simple2" qsCatId="simple" csTypeId="urn:microsoft.com/office/officeart/2005/8/colors/accent2_2" csCatId="accent2" phldr="1"/>
      <dgm:spPr/>
      <dgm:t>
        <a:bodyPr/>
        <a:lstStyle/>
        <a:p>
          <a:endParaRPr lang="en-US"/>
        </a:p>
      </dgm:t>
    </dgm:pt>
    <dgm:pt modelId="{4FB04ACE-2522-524B-814A-4F6328930EF0}">
      <dgm:prSet custT="1"/>
      <dgm:spPr>
        <a:solidFill>
          <a:schemeClr val="accent2">
            <a:hueOff val="0"/>
            <a:satOff val="0"/>
            <a:lumOff val="0"/>
          </a:schemeClr>
        </a:solidFill>
      </dgm:spPr>
      <dgm:t>
        <a:bodyPr/>
        <a:lstStyle/>
        <a:p>
          <a:pPr algn="l"/>
          <a:r>
            <a:rPr lang="en-US" sz="2800" b="1" dirty="0">
              <a:solidFill>
                <a:schemeClr val="tx1"/>
              </a:solidFill>
              <a:latin typeface="Calibri" charset="0"/>
            </a:rPr>
            <a:t>Engineering controls consist of substitution, isolation, ventilation and equipment modification. </a:t>
          </a:r>
          <a:endParaRPr lang="en-US" sz="2800" b="1" i="1" dirty="0">
            <a:solidFill>
              <a:schemeClr val="tx1"/>
            </a:solidFill>
            <a:ea typeface="+mn-ea"/>
            <a:cs typeface="+mn-cs"/>
          </a:endParaRPr>
        </a:p>
      </dgm:t>
    </dgm:pt>
    <dgm:pt modelId="{3AB1FCD0-76D3-D240-AF44-3F7B4F0977E4}" type="parTrans" cxnId="{60412681-FAC3-2941-B09B-EF0AAC78A5DC}">
      <dgm:prSet/>
      <dgm:spPr/>
      <dgm:t>
        <a:bodyPr/>
        <a:lstStyle/>
        <a:p>
          <a:endParaRPr lang="en-US">
            <a:solidFill>
              <a:schemeClr val="tx1"/>
            </a:solidFill>
          </a:endParaRPr>
        </a:p>
      </dgm:t>
    </dgm:pt>
    <dgm:pt modelId="{96AD32C8-5914-6742-B079-13AC34F9D994}" type="sibTrans" cxnId="{60412681-FAC3-2941-B09B-EF0AAC78A5DC}">
      <dgm:prSet/>
      <dgm:spPr/>
      <dgm:t>
        <a:bodyPr/>
        <a:lstStyle/>
        <a:p>
          <a:endParaRPr lang="en-US">
            <a:solidFill>
              <a:schemeClr val="tx1"/>
            </a:solidFill>
          </a:endParaRPr>
        </a:p>
      </dgm:t>
    </dgm:pt>
    <dgm:pt modelId="{D429E785-AC22-6346-9BC2-63D3630AC6E3}" type="pres">
      <dgm:prSet presAssocID="{09E3BC3B-8F7F-B241-93ED-FDF927E579E3}" presName="diagram" presStyleCnt="0">
        <dgm:presLayoutVars>
          <dgm:dir/>
          <dgm:resizeHandles val="exact"/>
        </dgm:presLayoutVars>
      </dgm:prSet>
      <dgm:spPr/>
      <dgm:t>
        <a:bodyPr/>
        <a:lstStyle/>
        <a:p>
          <a:endParaRPr lang="en-US"/>
        </a:p>
      </dgm:t>
    </dgm:pt>
    <dgm:pt modelId="{69B92B37-6ED6-DA49-B9D2-357F8DD6FA21}" type="pres">
      <dgm:prSet presAssocID="{4FB04ACE-2522-524B-814A-4F6328930EF0}" presName="node" presStyleLbl="node1" presStyleIdx="0" presStyleCnt="1" custScaleX="100000" custScaleY="16503" custLinFactNeighborX="-10931" custLinFactNeighborY="-27679">
        <dgm:presLayoutVars>
          <dgm:bulletEnabled val="1"/>
        </dgm:presLayoutVars>
      </dgm:prSet>
      <dgm:spPr/>
      <dgm:t>
        <a:bodyPr/>
        <a:lstStyle/>
        <a:p>
          <a:endParaRPr lang="en-US"/>
        </a:p>
      </dgm:t>
    </dgm:pt>
  </dgm:ptLst>
  <dgm:cxnLst>
    <dgm:cxn modelId="{BA07C775-744D-4EF1-A0F9-09E7D36E4CE7}" type="presOf" srcId="{09E3BC3B-8F7F-B241-93ED-FDF927E579E3}" destId="{D429E785-AC22-6346-9BC2-63D3630AC6E3}" srcOrd="0" destOrd="0" presId="urn:microsoft.com/office/officeart/2005/8/layout/default"/>
    <dgm:cxn modelId="{60412681-FAC3-2941-B09B-EF0AAC78A5DC}" srcId="{09E3BC3B-8F7F-B241-93ED-FDF927E579E3}" destId="{4FB04ACE-2522-524B-814A-4F6328930EF0}" srcOrd="0" destOrd="0" parTransId="{3AB1FCD0-76D3-D240-AF44-3F7B4F0977E4}" sibTransId="{96AD32C8-5914-6742-B079-13AC34F9D994}"/>
    <dgm:cxn modelId="{854BD5EA-B8AE-4420-8615-F3CDCE26DDD7}" type="presOf" srcId="{4FB04ACE-2522-524B-814A-4F6328930EF0}" destId="{69B92B37-6ED6-DA49-B9D2-357F8DD6FA21}" srcOrd="0" destOrd="0" presId="urn:microsoft.com/office/officeart/2005/8/layout/default"/>
    <dgm:cxn modelId="{13F431C1-CA3F-4A6C-BF4C-8200ACDE071C}" type="presParOf" srcId="{D429E785-AC22-6346-9BC2-63D3630AC6E3}" destId="{69B92B37-6ED6-DA49-B9D2-357F8DD6FA21}"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17.xml><?xml version="1.0" encoding="utf-8"?>
<dgm:dataModel xmlns:dgm="http://schemas.openxmlformats.org/drawingml/2006/diagram" xmlns:a="http://schemas.openxmlformats.org/drawingml/2006/main">
  <dgm:ptLst>
    <dgm:pt modelId="{FAF9521F-E32E-2A43-B477-12C4A3F80627}"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71C58989-3A29-9241-869B-BCF915919391}">
      <dgm:prSet custT="1"/>
      <dgm:spPr/>
      <dgm:t>
        <a:bodyPr/>
        <a:lstStyle/>
        <a:p>
          <a:pPr rtl="0"/>
          <a:r>
            <a:rPr lang="en-US" sz="2800" b="1" i="0" baseline="0" dirty="0">
              <a:solidFill>
                <a:schemeClr val="tx1"/>
              </a:solidFill>
              <a:latin typeface="Arial" charset="0"/>
              <a:ea typeface="Arial" charset="0"/>
              <a:cs typeface="Arial" charset="0"/>
            </a:rPr>
            <a:t>All employees, management, supervisors, safety staff, etc. should receive regular Safety &amp; Health Education Training.</a:t>
          </a:r>
          <a:endParaRPr lang="en-US" sz="2800" b="1" i="0" dirty="0">
            <a:solidFill>
              <a:schemeClr val="tx1"/>
            </a:solidFill>
            <a:latin typeface="Arial" charset="0"/>
            <a:ea typeface="Arial" charset="0"/>
            <a:cs typeface="Arial" charset="0"/>
          </a:endParaRPr>
        </a:p>
      </dgm:t>
    </dgm:pt>
    <dgm:pt modelId="{2A991FAC-BDBC-3C4E-9C9C-95F1068D0AEA}" type="parTrans" cxnId="{57E0EF09-C9CB-7D43-BCBA-CBE48AB4A8E7}">
      <dgm:prSet/>
      <dgm:spPr/>
      <dgm:t>
        <a:bodyPr/>
        <a:lstStyle/>
        <a:p>
          <a:endParaRPr lang="en-US">
            <a:solidFill>
              <a:schemeClr val="tx1"/>
            </a:solidFill>
          </a:endParaRPr>
        </a:p>
      </dgm:t>
    </dgm:pt>
    <dgm:pt modelId="{BE8BD0C9-770E-B746-9807-EAE77CF76A52}" type="sibTrans" cxnId="{57E0EF09-C9CB-7D43-BCBA-CBE48AB4A8E7}">
      <dgm:prSet/>
      <dgm:spPr/>
      <dgm:t>
        <a:bodyPr/>
        <a:lstStyle/>
        <a:p>
          <a:endParaRPr lang="en-US">
            <a:solidFill>
              <a:schemeClr val="tx1"/>
            </a:solidFill>
          </a:endParaRPr>
        </a:p>
      </dgm:t>
    </dgm:pt>
    <dgm:pt modelId="{276D0F1F-DF6D-E04A-9B38-C52A1B5A914D}">
      <dgm:prSet custT="1"/>
      <dgm:spPr/>
      <dgm:t>
        <a:bodyPr/>
        <a:lstStyle/>
        <a:p>
          <a:pPr rtl="0"/>
          <a:r>
            <a:rPr lang="en-US" sz="2800" b="1" i="0" dirty="0">
              <a:solidFill>
                <a:schemeClr val="tx1"/>
              </a:solidFill>
              <a:latin typeface="Arial" charset="0"/>
              <a:ea typeface="Arial" charset="0"/>
              <a:cs typeface="Arial" charset="0"/>
            </a:rPr>
            <a:t>As part of this Training, management will create an individualized written Safety &amp; Injury Prevention Plan</a:t>
          </a:r>
        </a:p>
      </dgm:t>
    </dgm:pt>
    <dgm:pt modelId="{ABCCC554-A68D-4B4D-B20B-D80C762DD1D6}" type="parTrans" cxnId="{8CF52993-3F15-AD48-BA95-6E01C1110622}">
      <dgm:prSet/>
      <dgm:spPr/>
      <dgm:t>
        <a:bodyPr/>
        <a:lstStyle/>
        <a:p>
          <a:endParaRPr lang="en-US">
            <a:solidFill>
              <a:schemeClr val="tx1"/>
            </a:solidFill>
          </a:endParaRPr>
        </a:p>
      </dgm:t>
    </dgm:pt>
    <dgm:pt modelId="{D0DD54D8-69EB-3C46-9276-109A07B63479}" type="sibTrans" cxnId="{8CF52993-3F15-AD48-BA95-6E01C1110622}">
      <dgm:prSet/>
      <dgm:spPr/>
      <dgm:t>
        <a:bodyPr/>
        <a:lstStyle/>
        <a:p>
          <a:endParaRPr lang="en-US">
            <a:solidFill>
              <a:schemeClr val="tx1"/>
            </a:solidFill>
          </a:endParaRPr>
        </a:p>
      </dgm:t>
    </dgm:pt>
    <dgm:pt modelId="{58100B0C-C399-A942-9573-4D4CC633F89D}" type="pres">
      <dgm:prSet presAssocID="{FAF9521F-E32E-2A43-B477-12C4A3F80627}" presName="linear" presStyleCnt="0">
        <dgm:presLayoutVars>
          <dgm:animLvl val="lvl"/>
          <dgm:resizeHandles val="exact"/>
        </dgm:presLayoutVars>
      </dgm:prSet>
      <dgm:spPr/>
      <dgm:t>
        <a:bodyPr/>
        <a:lstStyle/>
        <a:p>
          <a:endParaRPr lang="en-US"/>
        </a:p>
      </dgm:t>
    </dgm:pt>
    <dgm:pt modelId="{F8902675-52ED-5244-9B90-4AB6E34DA02E}" type="pres">
      <dgm:prSet presAssocID="{71C58989-3A29-9241-869B-BCF915919391}" presName="parentText" presStyleLbl="node1" presStyleIdx="0" presStyleCnt="2">
        <dgm:presLayoutVars>
          <dgm:chMax val="0"/>
          <dgm:bulletEnabled val="1"/>
        </dgm:presLayoutVars>
      </dgm:prSet>
      <dgm:spPr/>
      <dgm:t>
        <a:bodyPr/>
        <a:lstStyle/>
        <a:p>
          <a:endParaRPr lang="en-US"/>
        </a:p>
      </dgm:t>
    </dgm:pt>
    <dgm:pt modelId="{2E03F5AA-5E82-984E-BB87-08931E3D6B35}" type="pres">
      <dgm:prSet presAssocID="{BE8BD0C9-770E-B746-9807-EAE77CF76A52}" presName="spacer" presStyleCnt="0"/>
      <dgm:spPr/>
    </dgm:pt>
    <dgm:pt modelId="{1FDD2882-A1FA-1C4B-84B6-002C6248095C}" type="pres">
      <dgm:prSet presAssocID="{276D0F1F-DF6D-E04A-9B38-C52A1B5A914D}" presName="parentText" presStyleLbl="node1" presStyleIdx="1" presStyleCnt="2">
        <dgm:presLayoutVars>
          <dgm:chMax val="0"/>
          <dgm:bulletEnabled val="1"/>
        </dgm:presLayoutVars>
      </dgm:prSet>
      <dgm:spPr/>
      <dgm:t>
        <a:bodyPr/>
        <a:lstStyle/>
        <a:p>
          <a:endParaRPr lang="en-US"/>
        </a:p>
      </dgm:t>
    </dgm:pt>
  </dgm:ptLst>
  <dgm:cxnLst>
    <dgm:cxn modelId="{D7BF5666-9B36-4B2B-B701-BCD2C04B8427}" type="presOf" srcId="{276D0F1F-DF6D-E04A-9B38-C52A1B5A914D}" destId="{1FDD2882-A1FA-1C4B-84B6-002C6248095C}" srcOrd="0" destOrd="0" presId="urn:microsoft.com/office/officeart/2005/8/layout/vList2"/>
    <dgm:cxn modelId="{57E0EF09-C9CB-7D43-BCBA-CBE48AB4A8E7}" srcId="{FAF9521F-E32E-2A43-B477-12C4A3F80627}" destId="{71C58989-3A29-9241-869B-BCF915919391}" srcOrd="0" destOrd="0" parTransId="{2A991FAC-BDBC-3C4E-9C9C-95F1068D0AEA}" sibTransId="{BE8BD0C9-770E-B746-9807-EAE77CF76A52}"/>
    <dgm:cxn modelId="{8CF52993-3F15-AD48-BA95-6E01C1110622}" srcId="{FAF9521F-E32E-2A43-B477-12C4A3F80627}" destId="{276D0F1F-DF6D-E04A-9B38-C52A1B5A914D}" srcOrd="1" destOrd="0" parTransId="{ABCCC554-A68D-4B4D-B20B-D80C762DD1D6}" sibTransId="{D0DD54D8-69EB-3C46-9276-109A07B63479}"/>
    <dgm:cxn modelId="{79D04B1B-2F31-4805-8460-D50C00E56942}" type="presOf" srcId="{FAF9521F-E32E-2A43-B477-12C4A3F80627}" destId="{58100B0C-C399-A942-9573-4D4CC633F89D}" srcOrd="0" destOrd="0" presId="urn:microsoft.com/office/officeart/2005/8/layout/vList2"/>
    <dgm:cxn modelId="{0C7CDB11-1C88-4C36-8429-E3BA39578458}" type="presOf" srcId="{71C58989-3A29-9241-869B-BCF915919391}" destId="{F8902675-52ED-5244-9B90-4AB6E34DA02E}" srcOrd="0" destOrd="0" presId="urn:microsoft.com/office/officeart/2005/8/layout/vList2"/>
    <dgm:cxn modelId="{686F6437-AB16-4ABE-814D-4C9627A9BB0F}" type="presParOf" srcId="{58100B0C-C399-A942-9573-4D4CC633F89D}" destId="{F8902675-52ED-5244-9B90-4AB6E34DA02E}" srcOrd="0" destOrd="0" presId="urn:microsoft.com/office/officeart/2005/8/layout/vList2"/>
    <dgm:cxn modelId="{06B95555-B685-4C0A-97FC-1486C248C61E}" type="presParOf" srcId="{58100B0C-C399-A942-9573-4D4CC633F89D}" destId="{2E03F5AA-5E82-984E-BB87-08931E3D6B35}" srcOrd="1" destOrd="0" presId="urn:microsoft.com/office/officeart/2005/8/layout/vList2"/>
    <dgm:cxn modelId="{47942D1E-26A9-4696-9071-B23B57EB9A57}" type="presParOf" srcId="{58100B0C-C399-A942-9573-4D4CC633F89D}" destId="{1FDD2882-A1FA-1C4B-84B6-002C6248095C}" srcOrd="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21AC70F-AE41-574C-A00A-1EA0C4DDA092}"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A9CD2718-ACF5-2B47-A5A7-7753E1450438}">
      <dgm:prSet/>
      <dgm:spPr/>
      <dgm:t>
        <a:bodyPr/>
        <a:lstStyle/>
        <a:p>
          <a:pPr rtl="0"/>
          <a:r>
            <a:rPr lang="en-US" b="1" i="0" baseline="0" dirty="0">
              <a:solidFill>
                <a:schemeClr val="tx1"/>
              </a:solidFill>
            </a:rPr>
            <a:t>Conflicting Messages are a major issue:</a:t>
          </a:r>
          <a:endParaRPr lang="en-US" dirty="0">
            <a:solidFill>
              <a:schemeClr val="tx1"/>
            </a:solidFill>
          </a:endParaRPr>
        </a:p>
      </dgm:t>
    </dgm:pt>
    <dgm:pt modelId="{C746D687-BA8E-154B-9496-C2E35C091312}" type="parTrans" cxnId="{5FD56FE0-DA00-3C41-92D5-EB8AD988AC7E}">
      <dgm:prSet/>
      <dgm:spPr/>
      <dgm:t>
        <a:bodyPr/>
        <a:lstStyle/>
        <a:p>
          <a:endParaRPr lang="en-US"/>
        </a:p>
      </dgm:t>
    </dgm:pt>
    <dgm:pt modelId="{BE0BABB4-E36E-FC4A-BD75-4C9C5297153C}" type="sibTrans" cxnId="{5FD56FE0-DA00-3C41-92D5-EB8AD988AC7E}">
      <dgm:prSet/>
      <dgm:spPr/>
      <dgm:t>
        <a:bodyPr/>
        <a:lstStyle/>
        <a:p>
          <a:endParaRPr lang="en-US"/>
        </a:p>
      </dgm:t>
    </dgm:pt>
    <dgm:pt modelId="{3392F350-430F-3541-9BFE-9BB98E9F7AE8}">
      <dgm:prSet custT="1"/>
      <dgm:spPr/>
      <dgm:t>
        <a:bodyPr/>
        <a:lstStyle/>
        <a:p>
          <a:pPr rtl="0"/>
          <a:r>
            <a:rPr lang="en-US" sz="2500" b="1" i="0" dirty="0">
              <a:solidFill>
                <a:srgbClr val="FFFFFF"/>
              </a:solidFill>
              <a:latin typeface="Arial" charset="0"/>
              <a:ea typeface="Arial" charset="0"/>
              <a:cs typeface="Arial" charset="0"/>
            </a:rPr>
            <a:t>Over a third of the employees surveyed by the National Safety Council claimed that workplace safety is secondary to performing tasks</a:t>
          </a:r>
        </a:p>
      </dgm:t>
    </dgm:pt>
    <dgm:pt modelId="{75A12C5D-7510-7545-B7F5-750148FBB41B}" type="parTrans" cxnId="{B4CC40B5-8C08-EA4D-9F3E-9954F79F7F83}">
      <dgm:prSet/>
      <dgm:spPr/>
      <dgm:t>
        <a:bodyPr/>
        <a:lstStyle/>
        <a:p>
          <a:endParaRPr lang="en-US"/>
        </a:p>
      </dgm:t>
    </dgm:pt>
    <dgm:pt modelId="{49980494-6839-A346-B09F-024DE4B6121D}" type="sibTrans" cxnId="{B4CC40B5-8C08-EA4D-9F3E-9954F79F7F83}">
      <dgm:prSet/>
      <dgm:spPr/>
      <dgm:t>
        <a:bodyPr/>
        <a:lstStyle/>
        <a:p>
          <a:endParaRPr lang="en-US"/>
        </a:p>
      </dgm:t>
    </dgm:pt>
    <dgm:pt modelId="{6D1AE897-D2AF-B949-B956-FBDFC7CECF52}">
      <dgm:prSet custT="1"/>
      <dgm:spPr/>
      <dgm:t>
        <a:bodyPr/>
        <a:lstStyle/>
        <a:p>
          <a:pPr rtl="0"/>
          <a:r>
            <a:rPr lang="en-US" sz="2500" b="1" i="0" dirty="0">
              <a:solidFill>
                <a:srgbClr val="FFFFFF"/>
              </a:solidFill>
              <a:latin typeface="Arial" charset="0"/>
              <a:ea typeface="Arial" charset="0"/>
              <a:cs typeface="Arial" charset="0"/>
            </a:rPr>
            <a:t>In total, 36% of respondents strongly or somewhat agreed that “safety takes a back seat to completing job tasks.”</a:t>
          </a:r>
        </a:p>
      </dgm:t>
    </dgm:pt>
    <dgm:pt modelId="{C1798A05-61B6-9B4F-A2D9-FA83F6C21569}" type="parTrans" cxnId="{00C35FD1-3840-2F4F-BAB0-75F75004968F}">
      <dgm:prSet/>
      <dgm:spPr/>
      <dgm:t>
        <a:bodyPr/>
        <a:lstStyle/>
        <a:p>
          <a:endParaRPr lang="en-US"/>
        </a:p>
      </dgm:t>
    </dgm:pt>
    <dgm:pt modelId="{E73FD0E9-D70F-7D42-B326-57154246AC93}" type="sibTrans" cxnId="{00C35FD1-3840-2F4F-BAB0-75F75004968F}">
      <dgm:prSet/>
      <dgm:spPr/>
      <dgm:t>
        <a:bodyPr/>
        <a:lstStyle/>
        <a:p>
          <a:endParaRPr lang="en-US"/>
        </a:p>
      </dgm:t>
    </dgm:pt>
    <dgm:pt modelId="{FCFA2FDF-D997-6A4D-8B9D-3379845E1DD1}">
      <dgm:prSet custT="1"/>
      <dgm:spPr/>
      <dgm:t>
        <a:bodyPr/>
        <a:lstStyle/>
        <a:p>
          <a:pPr rtl="0"/>
          <a:r>
            <a:rPr lang="en-US" sz="2500" b="1" i="0" dirty="0">
              <a:solidFill>
                <a:srgbClr val="FFFFFF"/>
              </a:solidFill>
              <a:latin typeface="Arial" charset="0"/>
              <a:ea typeface="Arial" charset="0"/>
              <a:cs typeface="Arial" charset="0"/>
            </a:rPr>
            <a:t>30% agreed that “employees are resistant to working safely.”</a:t>
          </a:r>
        </a:p>
      </dgm:t>
    </dgm:pt>
    <dgm:pt modelId="{4BDAC1BB-FB36-FD4A-BAB7-80B5FC040E32}" type="parTrans" cxnId="{A1C0B0CD-0FF5-064E-91A6-E2149C2F1F13}">
      <dgm:prSet/>
      <dgm:spPr/>
      <dgm:t>
        <a:bodyPr/>
        <a:lstStyle/>
        <a:p>
          <a:endParaRPr lang="en-US"/>
        </a:p>
      </dgm:t>
    </dgm:pt>
    <dgm:pt modelId="{3FF0D923-F8D7-4141-A6DF-7D7C11E12688}" type="sibTrans" cxnId="{A1C0B0CD-0FF5-064E-91A6-E2149C2F1F13}">
      <dgm:prSet/>
      <dgm:spPr/>
      <dgm:t>
        <a:bodyPr/>
        <a:lstStyle/>
        <a:p>
          <a:endParaRPr lang="en-US"/>
        </a:p>
      </dgm:t>
    </dgm:pt>
    <dgm:pt modelId="{766F3F78-6393-8149-B1DC-14C73210CCAC}" type="pres">
      <dgm:prSet presAssocID="{D21AC70F-AE41-574C-A00A-1EA0C4DDA092}" presName="linear" presStyleCnt="0">
        <dgm:presLayoutVars>
          <dgm:animLvl val="lvl"/>
          <dgm:resizeHandles val="exact"/>
        </dgm:presLayoutVars>
      </dgm:prSet>
      <dgm:spPr/>
      <dgm:t>
        <a:bodyPr/>
        <a:lstStyle/>
        <a:p>
          <a:endParaRPr lang="en-US"/>
        </a:p>
      </dgm:t>
    </dgm:pt>
    <dgm:pt modelId="{17B6CDEA-084E-5841-8FCD-4825A12F6397}" type="pres">
      <dgm:prSet presAssocID="{A9CD2718-ACF5-2B47-A5A7-7753E1450438}" presName="parentText" presStyleLbl="node1" presStyleIdx="0" presStyleCnt="1">
        <dgm:presLayoutVars>
          <dgm:chMax val="0"/>
          <dgm:bulletEnabled val="1"/>
        </dgm:presLayoutVars>
      </dgm:prSet>
      <dgm:spPr/>
      <dgm:t>
        <a:bodyPr/>
        <a:lstStyle/>
        <a:p>
          <a:endParaRPr lang="en-US"/>
        </a:p>
      </dgm:t>
    </dgm:pt>
    <dgm:pt modelId="{AA2DF4AD-E0A3-1C4F-A7A5-6FC8CE1914DF}" type="pres">
      <dgm:prSet presAssocID="{A9CD2718-ACF5-2B47-A5A7-7753E1450438}" presName="childText" presStyleLbl="revTx" presStyleIdx="0" presStyleCnt="1">
        <dgm:presLayoutVars>
          <dgm:bulletEnabled val="1"/>
        </dgm:presLayoutVars>
      </dgm:prSet>
      <dgm:spPr/>
      <dgm:t>
        <a:bodyPr/>
        <a:lstStyle/>
        <a:p>
          <a:endParaRPr lang="en-US"/>
        </a:p>
      </dgm:t>
    </dgm:pt>
  </dgm:ptLst>
  <dgm:cxnLst>
    <dgm:cxn modelId="{A64D5399-5D18-4489-B87C-FDEE72CB9780}" type="presOf" srcId="{3392F350-430F-3541-9BFE-9BB98E9F7AE8}" destId="{AA2DF4AD-E0A3-1C4F-A7A5-6FC8CE1914DF}" srcOrd="0" destOrd="0" presId="urn:microsoft.com/office/officeart/2005/8/layout/vList2"/>
    <dgm:cxn modelId="{CB5357BB-93EF-4BBB-8C59-3748F58127F7}" type="presOf" srcId="{6D1AE897-D2AF-B949-B956-FBDFC7CECF52}" destId="{AA2DF4AD-E0A3-1C4F-A7A5-6FC8CE1914DF}" srcOrd="0" destOrd="1" presId="urn:microsoft.com/office/officeart/2005/8/layout/vList2"/>
    <dgm:cxn modelId="{B4CC40B5-8C08-EA4D-9F3E-9954F79F7F83}" srcId="{A9CD2718-ACF5-2B47-A5A7-7753E1450438}" destId="{3392F350-430F-3541-9BFE-9BB98E9F7AE8}" srcOrd="0" destOrd="0" parTransId="{75A12C5D-7510-7545-B7F5-750148FBB41B}" sibTransId="{49980494-6839-A346-B09F-024DE4B6121D}"/>
    <dgm:cxn modelId="{E8FD7CB0-35B7-40C2-9F00-CBBE82B583A6}" type="presOf" srcId="{FCFA2FDF-D997-6A4D-8B9D-3379845E1DD1}" destId="{AA2DF4AD-E0A3-1C4F-A7A5-6FC8CE1914DF}" srcOrd="0" destOrd="2" presId="urn:microsoft.com/office/officeart/2005/8/layout/vList2"/>
    <dgm:cxn modelId="{97F8CF6F-102A-4DF9-BA0C-43E2DF7EDD01}" type="presOf" srcId="{A9CD2718-ACF5-2B47-A5A7-7753E1450438}" destId="{17B6CDEA-084E-5841-8FCD-4825A12F6397}" srcOrd="0" destOrd="0" presId="urn:microsoft.com/office/officeart/2005/8/layout/vList2"/>
    <dgm:cxn modelId="{9824FC0B-E326-4137-B094-151561CDC341}" type="presOf" srcId="{D21AC70F-AE41-574C-A00A-1EA0C4DDA092}" destId="{766F3F78-6393-8149-B1DC-14C73210CCAC}" srcOrd="0" destOrd="0" presId="urn:microsoft.com/office/officeart/2005/8/layout/vList2"/>
    <dgm:cxn modelId="{A1C0B0CD-0FF5-064E-91A6-E2149C2F1F13}" srcId="{A9CD2718-ACF5-2B47-A5A7-7753E1450438}" destId="{FCFA2FDF-D997-6A4D-8B9D-3379845E1DD1}" srcOrd="2" destOrd="0" parTransId="{4BDAC1BB-FB36-FD4A-BAB7-80B5FC040E32}" sibTransId="{3FF0D923-F8D7-4141-A6DF-7D7C11E12688}"/>
    <dgm:cxn modelId="{00C35FD1-3840-2F4F-BAB0-75F75004968F}" srcId="{A9CD2718-ACF5-2B47-A5A7-7753E1450438}" destId="{6D1AE897-D2AF-B949-B956-FBDFC7CECF52}" srcOrd="1" destOrd="0" parTransId="{C1798A05-61B6-9B4F-A2D9-FA83F6C21569}" sibTransId="{E73FD0E9-D70F-7D42-B326-57154246AC93}"/>
    <dgm:cxn modelId="{5FD56FE0-DA00-3C41-92D5-EB8AD988AC7E}" srcId="{D21AC70F-AE41-574C-A00A-1EA0C4DDA092}" destId="{A9CD2718-ACF5-2B47-A5A7-7753E1450438}" srcOrd="0" destOrd="0" parTransId="{C746D687-BA8E-154B-9496-C2E35C091312}" sibTransId="{BE0BABB4-E36E-FC4A-BD75-4C9C5297153C}"/>
    <dgm:cxn modelId="{F02D4F4E-4C56-45E6-BBC7-E718005F19DE}" type="presParOf" srcId="{766F3F78-6393-8149-B1DC-14C73210CCAC}" destId="{17B6CDEA-084E-5841-8FCD-4825A12F6397}" srcOrd="0" destOrd="0" presId="urn:microsoft.com/office/officeart/2005/8/layout/vList2"/>
    <dgm:cxn modelId="{577E9165-3D2C-4598-93B2-DBAD02CA49BE}" type="presParOf" srcId="{766F3F78-6393-8149-B1DC-14C73210CCAC}" destId="{AA2DF4AD-E0A3-1C4F-A7A5-6FC8CE1914DF}"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21AC70F-AE41-574C-A00A-1EA0C4DDA092}" type="doc">
      <dgm:prSet loTypeId="urn:microsoft.com/office/officeart/2005/8/layout/vList2" loCatId="" qsTypeId="urn:microsoft.com/office/officeart/2005/8/quickstyle/simple2" qsCatId="simple" csTypeId="urn:microsoft.com/office/officeart/2005/8/colors/accent3_2" csCatId="accent3" phldr="1"/>
      <dgm:spPr/>
      <dgm:t>
        <a:bodyPr/>
        <a:lstStyle/>
        <a:p>
          <a:endParaRPr lang="en-US"/>
        </a:p>
      </dgm:t>
    </dgm:pt>
    <dgm:pt modelId="{A9CD2718-ACF5-2B47-A5A7-7753E1450438}">
      <dgm:prSet/>
      <dgm:spPr/>
      <dgm:t>
        <a:bodyPr/>
        <a:lstStyle/>
        <a:p>
          <a:pPr rtl="0"/>
          <a:r>
            <a:rPr lang="en-US" b="1" i="0" baseline="0" dirty="0">
              <a:solidFill>
                <a:schemeClr val="tx1"/>
              </a:solidFill>
            </a:rPr>
            <a:t>Conflicting Messages are a major issue:</a:t>
          </a:r>
          <a:endParaRPr lang="en-US" dirty="0">
            <a:solidFill>
              <a:schemeClr val="tx1"/>
            </a:solidFill>
          </a:endParaRPr>
        </a:p>
      </dgm:t>
      <dgm:extLst>
        <a:ext uri="{E40237B7-FDA0-4F09-8148-C483321AD2D9}">
          <dgm14:cNvPr xmlns:dgm14="http://schemas.microsoft.com/office/drawing/2010/diagram" id="0" name="" title="Gray text box"/>
        </a:ext>
      </dgm:extLst>
    </dgm:pt>
    <dgm:pt modelId="{C746D687-BA8E-154B-9496-C2E35C091312}" type="parTrans" cxnId="{5FD56FE0-DA00-3C41-92D5-EB8AD988AC7E}">
      <dgm:prSet/>
      <dgm:spPr/>
      <dgm:t>
        <a:bodyPr/>
        <a:lstStyle/>
        <a:p>
          <a:endParaRPr lang="en-US"/>
        </a:p>
      </dgm:t>
    </dgm:pt>
    <dgm:pt modelId="{BE0BABB4-E36E-FC4A-BD75-4C9C5297153C}" type="sibTrans" cxnId="{5FD56FE0-DA00-3C41-92D5-EB8AD988AC7E}">
      <dgm:prSet/>
      <dgm:spPr/>
      <dgm:t>
        <a:bodyPr/>
        <a:lstStyle/>
        <a:p>
          <a:endParaRPr lang="en-US"/>
        </a:p>
      </dgm:t>
    </dgm:pt>
    <dgm:pt modelId="{3392F350-430F-3541-9BFE-9BB98E9F7AE8}">
      <dgm:prSet custT="1"/>
      <dgm:spPr/>
      <dgm:t>
        <a:bodyPr/>
        <a:lstStyle/>
        <a:p>
          <a:pPr rtl="0"/>
          <a:endParaRPr lang="en-US" sz="2500" b="1" i="0" dirty="0">
            <a:solidFill>
              <a:srgbClr val="FFFFFF"/>
            </a:solidFill>
            <a:latin typeface="Arial" charset="0"/>
            <a:ea typeface="Arial" charset="0"/>
            <a:cs typeface="Arial" charset="0"/>
          </a:endParaRPr>
        </a:p>
      </dgm:t>
      <dgm:extLst>
        <a:ext uri="{E40237B7-FDA0-4F09-8148-C483321AD2D9}">
          <dgm14:cNvPr xmlns:dgm14="http://schemas.microsoft.com/office/drawing/2010/diagram" id="0" name="" title="List text box"/>
        </a:ext>
      </dgm:extLst>
    </dgm:pt>
    <dgm:pt modelId="{75A12C5D-7510-7545-B7F5-750148FBB41B}" type="parTrans" cxnId="{B4CC40B5-8C08-EA4D-9F3E-9954F79F7F83}">
      <dgm:prSet/>
      <dgm:spPr/>
      <dgm:t>
        <a:bodyPr/>
        <a:lstStyle/>
        <a:p>
          <a:endParaRPr lang="en-US"/>
        </a:p>
      </dgm:t>
    </dgm:pt>
    <dgm:pt modelId="{49980494-6839-A346-B09F-024DE4B6121D}" type="sibTrans" cxnId="{B4CC40B5-8C08-EA4D-9F3E-9954F79F7F83}">
      <dgm:prSet/>
      <dgm:spPr/>
      <dgm:t>
        <a:bodyPr/>
        <a:lstStyle/>
        <a:p>
          <a:endParaRPr lang="en-US"/>
        </a:p>
      </dgm:t>
    </dgm:pt>
    <dgm:pt modelId="{FCFA2FDF-D997-6A4D-8B9D-3379845E1DD1}">
      <dgm:prSet custT="1"/>
      <dgm:spPr/>
      <dgm:t>
        <a:bodyPr/>
        <a:lstStyle/>
        <a:p>
          <a:pPr rtl="0"/>
          <a:r>
            <a:rPr lang="en-US" sz="2500" b="1" i="0" dirty="0">
              <a:solidFill>
                <a:srgbClr val="FFFFFF"/>
              </a:solidFill>
              <a:latin typeface="Arial" charset="0"/>
              <a:ea typeface="Arial" charset="0"/>
              <a:cs typeface="Arial" charset="0"/>
            </a:rPr>
            <a:t>30% agreed that “employees are resistant to working safely.”</a:t>
          </a:r>
        </a:p>
      </dgm:t>
    </dgm:pt>
    <dgm:pt modelId="{4BDAC1BB-FB36-FD4A-BAB7-80B5FC040E32}" type="parTrans" cxnId="{A1C0B0CD-0FF5-064E-91A6-E2149C2F1F13}">
      <dgm:prSet/>
      <dgm:spPr/>
      <dgm:t>
        <a:bodyPr/>
        <a:lstStyle/>
        <a:p>
          <a:endParaRPr lang="en-US"/>
        </a:p>
      </dgm:t>
    </dgm:pt>
    <dgm:pt modelId="{3FF0D923-F8D7-4141-A6DF-7D7C11E12688}" type="sibTrans" cxnId="{A1C0B0CD-0FF5-064E-91A6-E2149C2F1F13}">
      <dgm:prSet/>
      <dgm:spPr/>
      <dgm:t>
        <a:bodyPr/>
        <a:lstStyle/>
        <a:p>
          <a:endParaRPr lang="en-US"/>
        </a:p>
      </dgm:t>
    </dgm:pt>
    <dgm:pt modelId="{766F3F78-6393-8149-B1DC-14C73210CCAC}" type="pres">
      <dgm:prSet presAssocID="{D21AC70F-AE41-574C-A00A-1EA0C4DDA092}" presName="linear" presStyleCnt="0">
        <dgm:presLayoutVars>
          <dgm:animLvl val="lvl"/>
          <dgm:resizeHandles val="exact"/>
        </dgm:presLayoutVars>
      </dgm:prSet>
      <dgm:spPr/>
      <dgm:t>
        <a:bodyPr/>
        <a:lstStyle/>
        <a:p>
          <a:endParaRPr lang="en-US"/>
        </a:p>
      </dgm:t>
    </dgm:pt>
    <dgm:pt modelId="{17B6CDEA-084E-5841-8FCD-4825A12F6397}" type="pres">
      <dgm:prSet presAssocID="{A9CD2718-ACF5-2B47-A5A7-7753E1450438}" presName="parentText" presStyleLbl="node1" presStyleIdx="0" presStyleCnt="1" custLinFactNeighborY="4274">
        <dgm:presLayoutVars>
          <dgm:chMax val="0"/>
          <dgm:bulletEnabled val="1"/>
        </dgm:presLayoutVars>
      </dgm:prSet>
      <dgm:spPr/>
      <dgm:t>
        <a:bodyPr/>
        <a:lstStyle/>
        <a:p>
          <a:endParaRPr lang="en-US"/>
        </a:p>
      </dgm:t>
    </dgm:pt>
    <dgm:pt modelId="{AA2DF4AD-E0A3-1C4F-A7A5-6FC8CE1914DF}" type="pres">
      <dgm:prSet presAssocID="{A9CD2718-ACF5-2B47-A5A7-7753E1450438}" presName="childText" presStyleLbl="revTx" presStyleIdx="0" presStyleCnt="1" custScaleY="232160">
        <dgm:presLayoutVars>
          <dgm:bulletEnabled val="1"/>
        </dgm:presLayoutVars>
      </dgm:prSet>
      <dgm:spPr/>
      <dgm:t>
        <a:bodyPr/>
        <a:lstStyle/>
        <a:p>
          <a:endParaRPr lang="en-US"/>
        </a:p>
      </dgm:t>
    </dgm:pt>
  </dgm:ptLst>
  <dgm:cxnLst>
    <dgm:cxn modelId="{690D926F-6267-4E89-8BE8-52A12ED894A5}" type="presOf" srcId="{FCFA2FDF-D997-6A4D-8B9D-3379845E1DD1}" destId="{AA2DF4AD-E0A3-1C4F-A7A5-6FC8CE1914DF}" srcOrd="0" destOrd="1" presId="urn:microsoft.com/office/officeart/2005/8/layout/vList2"/>
    <dgm:cxn modelId="{7522A32E-1DFE-4827-8A03-76628D36DAFF}" type="presOf" srcId="{D21AC70F-AE41-574C-A00A-1EA0C4DDA092}" destId="{766F3F78-6393-8149-B1DC-14C73210CCAC}" srcOrd="0" destOrd="0" presId="urn:microsoft.com/office/officeart/2005/8/layout/vList2"/>
    <dgm:cxn modelId="{3A9CB93D-F460-4F78-AFC1-8F54E98EC63D}" type="presOf" srcId="{3392F350-430F-3541-9BFE-9BB98E9F7AE8}" destId="{AA2DF4AD-E0A3-1C4F-A7A5-6FC8CE1914DF}" srcOrd="0" destOrd="0" presId="urn:microsoft.com/office/officeart/2005/8/layout/vList2"/>
    <dgm:cxn modelId="{B4CC40B5-8C08-EA4D-9F3E-9954F79F7F83}" srcId="{A9CD2718-ACF5-2B47-A5A7-7753E1450438}" destId="{3392F350-430F-3541-9BFE-9BB98E9F7AE8}" srcOrd="0" destOrd="0" parTransId="{75A12C5D-7510-7545-B7F5-750148FBB41B}" sibTransId="{49980494-6839-A346-B09F-024DE4B6121D}"/>
    <dgm:cxn modelId="{E57C465E-4E8C-492B-BD09-FD7FA6F35911}" type="presOf" srcId="{A9CD2718-ACF5-2B47-A5A7-7753E1450438}" destId="{17B6CDEA-084E-5841-8FCD-4825A12F6397}" srcOrd="0" destOrd="0" presId="urn:microsoft.com/office/officeart/2005/8/layout/vList2"/>
    <dgm:cxn modelId="{A1C0B0CD-0FF5-064E-91A6-E2149C2F1F13}" srcId="{A9CD2718-ACF5-2B47-A5A7-7753E1450438}" destId="{FCFA2FDF-D997-6A4D-8B9D-3379845E1DD1}" srcOrd="1" destOrd="0" parTransId="{4BDAC1BB-FB36-FD4A-BAB7-80B5FC040E32}" sibTransId="{3FF0D923-F8D7-4141-A6DF-7D7C11E12688}"/>
    <dgm:cxn modelId="{5FD56FE0-DA00-3C41-92D5-EB8AD988AC7E}" srcId="{D21AC70F-AE41-574C-A00A-1EA0C4DDA092}" destId="{A9CD2718-ACF5-2B47-A5A7-7753E1450438}" srcOrd="0" destOrd="0" parTransId="{C746D687-BA8E-154B-9496-C2E35C091312}" sibTransId="{BE0BABB4-E36E-FC4A-BD75-4C9C5297153C}"/>
    <dgm:cxn modelId="{115A6AF0-E070-4352-B1B8-19578640855E}" type="presParOf" srcId="{766F3F78-6393-8149-B1DC-14C73210CCAC}" destId="{17B6CDEA-084E-5841-8FCD-4825A12F6397}" srcOrd="0" destOrd="0" presId="urn:microsoft.com/office/officeart/2005/8/layout/vList2"/>
    <dgm:cxn modelId="{4B2CF151-AF2F-4DB1-8618-1B1F620F3F17}" type="presParOf" srcId="{766F3F78-6393-8149-B1DC-14C73210CCAC}" destId="{AA2DF4AD-E0A3-1C4F-A7A5-6FC8CE1914DF}" srcOrd="1"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914149C-2849-1544-8941-9856761494A6}" type="doc">
      <dgm:prSet loTypeId="urn:microsoft.com/office/officeart/2005/8/layout/vList2" loCatId="" qsTypeId="urn:microsoft.com/office/officeart/2005/8/quickstyle/simple2" qsCatId="simple" csTypeId="urn:microsoft.com/office/officeart/2005/8/colors/accent2_2" csCatId="accent2" phldr="1"/>
      <dgm:spPr/>
      <dgm:t>
        <a:bodyPr/>
        <a:lstStyle/>
        <a:p>
          <a:endParaRPr lang="en-US"/>
        </a:p>
      </dgm:t>
    </dgm:pt>
    <dgm:pt modelId="{50D09E99-11B0-484B-9EA5-33D01831E807}">
      <dgm:prSet custT="1"/>
      <dgm:spPr/>
      <dgm:t>
        <a:bodyPr/>
        <a:lstStyle/>
        <a:p>
          <a:pPr rtl="0"/>
          <a:r>
            <a:rPr lang="en-US" sz="2400" b="1" i="0" baseline="0" dirty="0">
              <a:solidFill>
                <a:schemeClr val="tx1"/>
              </a:solidFill>
            </a:rPr>
            <a:t>Conduct regular site inspections</a:t>
          </a:r>
          <a:endParaRPr lang="en-US" sz="2400" b="1" dirty="0">
            <a:solidFill>
              <a:schemeClr val="tx1"/>
            </a:solidFill>
          </a:endParaRPr>
        </a:p>
      </dgm:t>
    </dgm:pt>
    <dgm:pt modelId="{566AEEB7-1FFB-8442-9667-EA4E62DFC2B8}" type="parTrans" cxnId="{F697F17A-0175-544E-BADB-396CC1A9B5F3}">
      <dgm:prSet/>
      <dgm:spPr/>
      <dgm:t>
        <a:bodyPr/>
        <a:lstStyle/>
        <a:p>
          <a:endParaRPr lang="en-US" sz="2400" b="1">
            <a:solidFill>
              <a:schemeClr val="tx1"/>
            </a:solidFill>
          </a:endParaRPr>
        </a:p>
      </dgm:t>
    </dgm:pt>
    <dgm:pt modelId="{A3A0F51F-0789-DC49-B3EC-29927F7E685A}" type="sibTrans" cxnId="{F697F17A-0175-544E-BADB-396CC1A9B5F3}">
      <dgm:prSet/>
      <dgm:spPr/>
      <dgm:t>
        <a:bodyPr/>
        <a:lstStyle/>
        <a:p>
          <a:endParaRPr lang="en-US" sz="2400" b="1">
            <a:solidFill>
              <a:schemeClr val="tx1"/>
            </a:solidFill>
          </a:endParaRPr>
        </a:p>
      </dgm:t>
    </dgm:pt>
    <dgm:pt modelId="{635E346F-354D-EF4A-8099-4ECC3B2D7F77}">
      <dgm:prSet custT="1"/>
      <dgm:spPr/>
      <dgm:t>
        <a:bodyPr/>
        <a:lstStyle/>
        <a:p>
          <a:pPr rtl="0"/>
          <a:r>
            <a:rPr lang="en-US" sz="2400" b="1" i="0" baseline="0">
              <a:solidFill>
                <a:schemeClr val="tx1"/>
              </a:solidFill>
            </a:rPr>
            <a:t>Develop and use a checklist</a:t>
          </a:r>
          <a:endParaRPr lang="en-US" sz="2400" b="1">
            <a:solidFill>
              <a:schemeClr val="tx1"/>
            </a:solidFill>
          </a:endParaRPr>
        </a:p>
      </dgm:t>
    </dgm:pt>
    <dgm:pt modelId="{08C36748-B1FF-3D4A-8B57-C5E15B8D851B}" type="parTrans" cxnId="{D4F660B4-1F33-644A-98D4-418E7E4BD4FE}">
      <dgm:prSet/>
      <dgm:spPr/>
      <dgm:t>
        <a:bodyPr/>
        <a:lstStyle/>
        <a:p>
          <a:endParaRPr lang="en-US" sz="2400" b="1">
            <a:solidFill>
              <a:schemeClr val="tx1"/>
            </a:solidFill>
          </a:endParaRPr>
        </a:p>
      </dgm:t>
    </dgm:pt>
    <dgm:pt modelId="{66FA5BD3-B58D-3D4F-A3CD-51D73EA3AD68}" type="sibTrans" cxnId="{D4F660B4-1F33-644A-98D4-418E7E4BD4FE}">
      <dgm:prSet/>
      <dgm:spPr/>
      <dgm:t>
        <a:bodyPr/>
        <a:lstStyle/>
        <a:p>
          <a:endParaRPr lang="en-US" sz="2400" b="1">
            <a:solidFill>
              <a:schemeClr val="tx1"/>
            </a:solidFill>
          </a:endParaRPr>
        </a:p>
      </dgm:t>
    </dgm:pt>
    <dgm:pt modelId="{2EC7F4B7-18BC-DB43-A2A1-D557287DD65C}">
      <dgm:prSet custT="1"/>
      <dgm:spPr/>
      <dgm:t>
        <a:bodyPr/>
        <a:lstStyle/>
        <a:p>
          <a:pPr rtl="0"/>
          <a:r>
            <a:rPr lang="en-US" sz="2400" b="1" i="0" baseline="0" dirty="0">
              <a:solidFill>
                <a:schemeClr val="tx1"/>
              </a:solidFill>
            </a:rPr>
            <a:t>Provide a reliable hazard reporting system</a:t>
          </a:r>
          <a:endParaRPr lang="en-US" sz="2400" b="1" dirty="0">
            <a:solidFill>
              <a:schemeClr val="tx1"/>
            </a:solidFill>
          </a:endParaRPr>
        </a:p>
      </dgm:t>
    </dgm:pt>
    <dgm:pt modelId="{9ADC1FE2-E6F8-4A46-84B9-8108FF12BD2B}" type="parTrans" cxnId="{A9CFEDE1-79DD-6444-B5F6-EC658988C779}">
      <dgm:prSet/>
      <dgm:spPr/>
      <dgm:t>
        <a:bodyPr/>
        <a:lstStyle/>
        <a:p>
          <a:endParaRPr lang="en-US" sz="2400" b="1">
            <a:solidFill>
              <a:schemeClr val="tx1"/>
            </a:solidFill>
          </a:endParaRPr>
        </a:p>
      </dgm:t>
    </dgm:pt>
    <dgm:pt modelId="{21CC49A1-B74A-1E4A-BBA4-BA8C453F71D5}" type="sibTrans" cxnId="{A9CFEDE1-79DD-6444-B5F6-EC658988C779}">
      <dgm:prSet/>
      <dgm:spPr/>
      <dgm:t>
        <a:bodyPr/>
        <a:lstStyle/>
        <a:p>
          <a:endParaRPr lang="en-US" sz="2400" b="1">
            <a:solidFill>
              <a:schemeClr val="tx1"/>
            </a:solidFill>
          </a:endParaRPr>
        </a:p>
      </dgm:t>
    </dgm:pt>
    <dgm:pt modelId="{EA737600-DF1D-604E-BCC8-88FE6FA39C6D}">
      <dgm:prSet custT="1"/>
      <dgm:spPr/>
      <dgm:t>
        <a:bodyPr/>
        <a:lstStyle/>
        <a:p>
          <a:pPr rtl="0"/>
          <a:r>
            <a:rPr lang="en-US" sz="2400" b="1" dirty="0">
              <a:solidFill>
                <a:schemeClr val="tx1"/>
              </a:solidFill>
            </a:rPr>
            <a:t>Employees notify management</a:t>
          </a:r>
        </a:p>
      </dgm:t>
    </dgm:pt>
    <dgm:pt modelId="{EAA56B51-77F2-4A46-BD36-7CFD3B3AE72F}" type="parTrans" cxnId="{C7B8BCB4-68A4-8E43-8013-09875E7B3D48}">
      <dgm:prSet/>
      <dgm:spPr/>
      <dgm:t>
        <a:bodyPr/>
        <a:lstStyle/>
        <a:p>
          <a:endParaRPr lang="en-US" sz="2400" b="1">
            <a:solidFill>
              <a:schemeClr val="tx1"/>
            </a:solidFill>
          </a:endParaRPr>
        </a:p>
      </dgm:t>
    </dgm:pt>
    <dgm:pt modelId="{BE80F1BC-87B8-E943-8850-E899B9AEED10}" type="sibTrans" cxnId="{C7B8BCB4-68A4-8E43-8013-09875E7B3D48}">
      <dgm:prSet/>
      <dgm:spPr/>
      <dgm:t>
        <a:bodyPr/>
        <a:lstStyle/>
        <a:p>
          <a:endParaRPr lang="en-US" sz="2400" b="1">
            <a:solidFill>
              <a:schemeClr val="tx1"/>
            </a:solidFill>
          </a:endParaRPr>
        </a:p>
      </dgm:t>
    </dgm:pt>
    <dgm:pt modelId="{903A1920-3F8C-3F45-9890-8C50E7BA6B13}">
      <dgm:prSet custT="1"/>
      <dgm:spPr/>
      <dgm:t>
        <a:bodyPr/>
        <a:lstStyle/>
        <a:p>
          <a:r>
            <a:rPr lang="en-US" sz="2400" b="1" dirty="0">
              <a:solidFill>
                <a:schemeClr val="tx1"/>
              </a:solidFill>
            </a:rPr>
            <a:t>No fear or Reprisal</a:t>
          </a:r>
        </a:p>
      </dgm:t>
    </dgm:pt>
    <dgm:pt modelId="{70C556DE-9BBF-AF47-BD9F-5E0BC18987C6}" type="parTrans" cxnId="{12D9D34C-EC94-1147-BA95-64A4AA4D74B1}">
      <dgm:prSet/>
      <dgm:spPr/>
      <dgm:t>
        <a:bodyPr/>
        <a:lstStyle/>
        <a:p>
          <a:endParaRPr lang="en-US" sz="2400" b="1">
            <a:solidFill>
              <a:schemeClr val="tx1"/>
            </a:solidFill>
          </a:endParaRPr>
        </a:p>
      </dgm:t>
    </dgm:pt>
    <dgm:pt modelId="{97353A98-14BB-9941-AB08-B03DBD377868}" type="sibTrans" cxnId="{12D9D34C-EC94-1147-BA95-64A4AA4D74B1}">
      <dgm:prSet/>
      <dgm:spPr/>
      <dgm:t>
        <a:bodyPr/>
        <a:lstStyle/>
        <a:p>
          <a:endParaRPr lang="en-US" sz="2400" b="1">
            <a:solidFill>
              <a:schemeClr val="tx1"/>
            </a:solidFill>
          </a:endParaRPr>
        </a:p>
      </dgm:t>
    </dgm:pt>
    <dgm:pt modelId="{A4D63A71-38F6-6446-9435-FAC9220C9369}">
      <dgm:prSet custT="1"/>
      <dgm:spPr/>
      <dgm:t>
        <a:bodyPr/>
        <a:lstStyle/>
        <a:p>
          <a:r>
            <a:rPr lang="en-US" sz="2400" b="1" dirty="0">
              <a:solidFill>
                <a:schemeClr val="tx1"/>
              </a:solidFill>
            </a:rPr>
            <a:t>Timely &amp; appropriate responses</a:t>
          </a:r>
        </a:p>
      </dgm:t>
    </dgm:pt>
    <dgm:pt modelId="{752A6579-6B0A-CA40-958E-F77AC2517887}" type="parTrans" cxnId="{6481C85D-F175-1E48-8993-9084836EC965}">
      <dgm:prSet/>
      <dgm:spPr/>
      <dgm:t>
        <a:bodyPr/>
        <a:lstStyle/>
        <a:p>
          <a:endParaRPr lang="en-US" sz="2400" b="1">
            <a:solidFill>
              <a:schemeClr val="tx1"/>
            </a:solidFill>
          </a:endParaRPr>
        </a:p>
      </dgm:t>
    </dgm:pt>
    <dgm:pt modelId="{B83A42F3-4D37-8140-961F-517509FB21E8}" type="sibTrans" cxnId="{6481C85D-F175-1E48-8993-9084836EC965}">
      <dgm:prSet/>
      <dgm:spPr/>
      <dgm:t>
        <a:bodyPr/>
        <a:lstStyle/>
        <a:p>
          <a:endParaRPr lang="en-US" sz="2400" b="1">
            <a:solidFill>
              <a:schemeClr val="tx1"/>
            </a:solidFill>
          </a:endParaRPr>
        </a:p>
      </dgm:t>
    </dgm:pt>
    <dgm:pt modelId="{318EB49D-0E0A-5D41-9AD2-CA55BB09A36C}">
      <dgm:prSet custT="1"/>
      <dgm:spPr/>
      <dgm:t>
        <a:bodyPr/>
        <a:lstStyle/>
        <a:p>
          <a:pPr rtl="0"/>
          <a:r>
            <a:rPr lang="en-US" sz="2400" b="1" i="0" baseline="0" dirty="0">
              <a:solidFill>
                <a:schemeClr val="tx1"/>
              </a:solidFill>
            </a:rPr>
            <a:t>Establish daily work area inspection procedures </a:t>
          </a:r>
          <a:endParaRPr lang="en-US" sz="2400" b="1" dirty="0">
            <a:solidFill>
              <a:schemeClr val="tx1"/>
            </a:solidFill>
          </a:endParaRPr>
        </a:p>
      </dgm:t>
    </dgm:pt>
    <dgm:pt modelId="{90BF409E-E269-F64B-8C67-78FB60A200FE}" type="parTrans" cxnId="{1D3D22B3-FE8D-AD4F-B7CF-52AD0109C189}">
      <dgm:prSet/>
      <dgm:spPr/>
      <dgm:t>
        <a:bodyPr/>
        <a:lstStyle/>
        <a:p>
          <a:endParaRPr lang="en-US">
            <a:solidFill>
              <a:schemeClr val="tx1"/>
            </a:solidFill>
          </a:endParaRPr>
        </a:p>
      </dgm:t>
    </dgm:pt>
    <dgm:pt modelId="{A21DF0EE-AC57-2F4A-91F4-383D2E21FBA4}" type="sibTrans" cxnId="{1D3D22B3-FE8D-AD4F-B7CF-52AD0109C189}">
      <dgm:prSet/>
      <dgm:spPr/>
      <dgm:t>
        <a:bodyPr/>
        <a:lstStyle/>
        <a:p>
          <a:endParaRPr lang="en-US">
            <a:solidFill>
              <a:schemeClr val="tx1"/>
            </a:solidFill>
          </a:endParaRPr>
        </a:p>
      </dgm:t>
    </dgm:pt>
    <dgm:pt modelId="{B4BCD660-0435-9943-B919-90824475DD66}" type="pres">
      <dgm:prSet presAssocID="{D914149C-2849-1544-8941-9856761494A6}" presName="linear" presStyleCnt="0">
        <dgm:presLayoutVars>
          <dgm:animLvl val="lvl"/>
          <dgm:resizeHandles val="exact"/>
        </dgm:presLayoutVars>
      </dgm:prSet>
      <dgm:spPr/>
      <dgm:t>
        <a:bodyPr/>
        <a:lstStyle/>
        <a:p>
          <a:endParaRPr lang="en-US"/>
        </a:p>
      </dgm:t>
    </dgm:pt>
    <dgm:pt modelId="{18B46857-4B45-4249-A1B0-E94C984D295C}" type="pres">
      <dgm:prSet presAssocID="{50D09E99-11B0-484B-9EA5-33D01831E807}" presName="parentText" presStyleLbl="node1" presStyleIdx="0" presStyleCnt="7" custLinFactY="-175623" custLinFactNeighborX="-67466" custLinFactNeighborY="-200000">
        <dgm:presLayoutVars>
          <dgm:chMax val="0"/>
          <dgm:bulletEnabled val="1"/>
        </dgm:presLayoutVars>
      </dgm:prSet>
      <dgm:spPr/>
      <dgm:t>
        <a:bodyPr/>
        <a:lstStyle/>
        <a:p>
          <a:endParaRPr lang="en-US"/>
        </a:p>
      </dgm:t>
    </dgm:pt>
    <dgm:pt modelId="{27494704-7CB2-D54E-A062-4A81569AF955}" type="pres">
      <dgm:prSet presAssocID="{A3A0F51F-0789-DC49-B3EC-29927F7E685A}" presName="spacer" presStyleCnt="0"/>
      <dgm:spPr/>
    </dgm:pt>
    <dgm:pt modelId="{30EC08FA-9C88-8040-AD93-82F0833F73F0}" type="pres">
      <dgm:prSet presAssocID="{318EB49D-0E0A-5D41-9AD2-CA55BB09A36C}" presName="parentText" presStyleLbl="node1" presStyleIdx="1" presStyleCnt="7">
        <dgm:presLayoutVars>
          <dgm:chMax val="0"/>
          <dgm:bulletEnabled val="1"/>
        </dgm:presLayoutVars>
      </dgm:prSet>
      <dgm:spPr/>
      <dgm:t>
        <a:bodyPr/>
        <a:lstStyle/>
        <a:p>
          <a:endParaRPr lang="en-US"/>
        </a:p>
      </dgm:t>
    </dgm:pt>
    <dgm:pt modelId="{27316AE0-4DE7-A440-B048-4C3D9D9A29FB}" type="pres">
      <dgm:prSet presAssocID="{A21DF0EE-AC57-2F4A-91F4-383D2E21FBA4}" presName="spacer" presStyleCnt="0"/>
      <dgm:spPr/>
    </dgm:pt>
    <dgm:pt modelId="{AE8D2DD5-BF5A-174E-8B48-4C587BC1DB1E}" type="pres">
      <dgm:prSet presAssocID="{635E346F-354D-EF4A-8099-4ECC3B2D7F77}" presName="parentText" presStyleLbl="node1" presStyleIdx="2" presStyleCnt="7">
        <dgm:presLayoutVars>
          <dgm:chMax val="0"/>
          <dgm:bulletEnabled val="1"/>
        </dgm:presLayoutVars>
      </dgm:prSet>
      <dgm:spPr/>
      <dgm:t>
        <a:bodyPr/>
        <a:lstStyle/>
        <a:p>
          <a:endParaRPr lang="en-US"/>
        </a:p>
      </dgm:t>
    </dgm:pt>
    <dgm:pt modelId="{7DE07BCA-A89C-784F-8243-DAB9EB7D5D43}" type="pres">
      <dgm:prSet presAssocID="{66FA5BD3-B58D-3D4F-A3CD-51D73EA3AD68}" presName="spacer" presStyleCnt="0"/>
      <dgm:spPr/>
    </dgm:pt>
    <dgm:pt modelId="{A04FD023-F06C-5A4F-AF36-0FA314B80623}" type="pres">
      <dgm:prSet presAssocID="{2EC7F4B7-18BC-DB43-A2A1-D557287DD65C}" presName="parentText" presStyleLbl="node1" presStyleIdx="3" presStyleCnt="7">
        <dgm:presLayoutVars>
          <dgm:chMax val="0"/>
          <dgm:bulletEnabled val="1"/>
        </dgm:presLayoutVars>
      </dgm:prSet>
      <dgm:spPr/>
      <dgm:t>
        <a:bodyPr/>
        <a:lstStyle/>
        <a:p>
          <a:endParaRPr lang="en-US"/>
        </a:p>
      </dgm:t>
    </dgm:pt>
    <dgm:pt modelId="{EC1A7620-C535-5344-B1F5-823D4D97C67F}" type="pres">
      <dgm:prSet presAssocID="{21CC49A1-B74A-1E4A-BBA4-BA8C453F71D5}" presName="spacer" presStyleCnt="0"/>
      <dgm:spPr/>
    </dgm:pt>
    <dgm:pt modelId="{6316FCE3-BAD6-304B-82DA-AB1CA126A8FD}" type="pres">
      <dgm:prSet presAssocID="{EA737600-DF1D-604E-BCC8-88FE6FA39C6D}" presName="parentText" presStyleLbl="node1" presStyleIdx="4" presStyleCnt="7">
        <dgm:presLayoutVars>
          <dgm:chMax val="0"/>
          <dgm:bulletEnabled val="1"/>
        </dgm:presLayoutVars>
      </dgm:prSet>
      <dgm:spPr/>
      <dgm:t>
        <a:bodyPr/>
        <a:lstStyle/>
        <a:p>
          <a:endParaRPr lang="en-US"/>
        </a:p>
      </dgm:t>
    </dgm:pt>
    <dgm:pt modelId="{258A8CE7-D7A9-6D49-AD4C-0327DDCB2303}" type="pres">
      <dgm:prSet presAssocID="{BE80F1BC-87B8-E943-8850-E899B9AEED10}" presName="spacer" presStyleCnt="0"/>
      <dgm:spPr/>
    </dgm:pt>
    <dgm:pt modelId="{B7C5A00C-52CB-2748-B886-6DA78873DABA}" type="pres">
      <dgm:prSet presAssocID="{903A1920-3F8C-3F45-9890-8C50E7BA6B13}" presName="parentText" presStyleLbl="node1" presStyleIdx="5" presStyleCnt="7">
        <dgm:presLayoutVars>
          <dgm:chMax val="0"/>
          <dgm:bulletEnabled val="1"/>
        </dgm:presLayoutVars>
      </dgm:prSet>
      <dgm:spPr/>
      <dgm:t>
        <a:bodyPr/>
        <a:lstStyle/>
        <a:p>
          <a:endParaRPr lang="en-US"/>
        </a:p>
      </dgm:t>
    </dgm:pt>
    <dgm:pt modelId="{6F3BC12A-E6C0-FE40-9315-10D9B860E96E}" type="pres">
      <dgm:prSet presAssocID="{97353A98-14BB-9941-AB08-B03DBD377868}" presName="spacer" presStyleCnt="0"/>
      <dgm:spPr/>
    </dgm:pt>
    <dgm:pt modelId="{9A2B8839-C9E3-0C46-88C8-F9F2BC8A5DE0}" type="pres">
      <dgm:prSet presAssocID="{A4D63A71-38F6-6446-9435-FAC9220C9369}" presName="parentText" presStyleLbl="node1" presStyleIdx="6" presStyleCnt="7">
        <dgm:presLayoutVars>
          <dgm:chMax val="0"/>
          <dgm:bulletEnabled val="1"/>
        </dgm:presLayoutVars>
      </dgm:prSet>
      <dgm:spPr/>
      <dgm:t>
        <a:bodyPr/>
        <a:lstStyle/>
        <a:p>
          <a:endParaRPr lang="en-US"/>
        </a:p>
      </dgm:t>
    </dgm:pt>
  </dgm:ptLst>
  <dgm:cxnLst>
    <dgm:cxn modelId="{D4F660B4-1F33-644A-98D4-418E7E4BD4FE}" srcId="{D914149C-2849-1544-8941-9856761494A6}" destId="{635E346F-354D-EF4A-8099-4ECC3B2D7F77}" srcOrd="2" destOrd="0" parTransId="{08C36748-B1FF-3D4A-8B57-C5E15B8D851B}" sibTransId="{66FA5BD3-B58D-3D4F-A3CD-51D73EA3AD68}"/>
    <dgm:cxn modelId="{1F370757-F6A8-4D05-9615-15A23509E46E}" type="presOf" srcId="{903A1920-3F8C-3F45-9890-8C50E7BA6B13}" destId="{B7C5A00C-52CB-2748-B886-6DA78873DABA}" srcOrd="0" destOrd="0" presId="urn:microsoft.com/office/officeart/2005/8/layout/vList2"/>
    <dgm:cxn modelId="{0E085C3F-B349-47ED-BD2B-5576B55B4B65}" type="presOf" srcId="{635E346F-354D-EF4A-8099-4ECC3B2D7F77}" destId="{AE8D2DD5-BF5A-174E-8B48-4C587BC1DB1E}" srcOrd="0" destOrd="0" presId="urn:microsoft.com/office/officeart/2005/8/layout/vList2"/>
    <dgm:cxn modelId="{ABCE18F4-DE7D-4D97-B7DF-D43B4663C2A9}" type="presOf" srcId="{A4D63A71-38F6-6446-9435-FAC9220C9369}" destId="{9A2B8839-C9E3-0C46-88C8-F9F2BC8A5DE0}" srcOrd="0" destOrd="0" presId="urn:microsoft.com/office/officeart/2005/8/layout/vList2"/>
    <dgm:cxn modelId="{786C9AD8-2E57-496B-9A47-8AECD2CC4CF8}" type="presOf" srcId="{EA737600-DF1D-604E-BCC8-88FE6FA39C6D}" destId="{6316FCE3-BAD6-304B-82DA-AB1CA126A8FD}" srcOrd="0" destOrd="0" presId="urn:microsoft.com/office/officeart/2005/8/layout/vList2"/>
    <dgm:cxn modelId="{E24B3DFB-48F0-4CC9-87AE-0686BF3A9974}" type="presOf" srcId="{2EC7F4B7-18BC-DB43-A2A1-D557287DD65C}" destId="{A04FD023-F06C-5A4F-AF36-0FA314B80623}" srcOrd="0" destOrd="0" presId="urn:microsoft.com/office/officeart/2005/8/layout/vList2"/>
    <dgm:cxn modelId="{6481C85D-F175-1E48-8993-9084836EC965}" srcId="{D914149C-2849-1544-8941-9856761494A6}" destId="{A4D63A71-38F6-6446-9435-FAC9220C9369}" srcOrd="6" destOrd="0" parTransId="{752A6579-6B0A-CA40-958E-F77AC2517887}" sibTransId="{B83A42F3-4D37-8140-961F-517509FB21E8}"/>
    <dgm:cxn modelId="{F697F17A-0175-544E-BADB-396CC1A9B5F3}" srcId="{D914149C-2849-1544-8941-9856761494A6}" destId="{50D09E99-11B0-484B-9EA5-33D01831E807}" srcOrd="0" destOrd="0" parTransId="{566AEEB7-1FFB-8442-9667-EA4E62DFC2B8}" sibTransId="{A3A0F51F-0789-DC49-B3EC-29927F7E685A}"/>
    <dgm:cxn modelId="{C7B8BCB4-68A4-8E43-8013-09875E7B3D48}" srcId="{D914149C-2849-1544-8941-9856761494A6}" destId="{EA737600-DF1D-604E-BCC8-88FE6FA39C6D}" srcOrd="4" destOrd="0" parTransId="{EAA56B51-77F2-4A46-BD36-7CFD3B3AE72F}" sibTransId="{BE80F1BC-87B8-E943-8850-E899B9AEED10}"/>
    <dgm:cxn modelId="{97B8124B-53A6-45E0-8582-0D03990E4BEF}" type="presOf" srcId="{318EB49D-0E0A-5D41-9AD2-CA55BB09A36C}" destId="{30EC08FA-9C88-8040-AD93-82F0833F73F0}" srcOrd="0" destOrd="0" presId="urn:microsoft.com/office/officeart/2005/8/layout/vList2"/>
    <dgm:cxn modelId="{12D9D34C-EC94-1147-BA95-64A4AA4D74B1}" srcId="{D914149C-2849-1544-8941-9856761494A6}" destId="{903A1920-3F8C-3F45-9890-8C50E7BA6B13}" srcOrd="5" destOrd="0" parTransId="{70C556DE-9BBF-AF47-BD9F-5E0BC18987C6}" sibTransId="{97353A98-14BB-9941-AB08-B03DBD377868}"/>
    <dgm:cxn modelId="{A9CFEDE1-79DD-6444-B5F6-EC658988C779}" srcId="{D914149C-2849-1544-8941-9856761494A6}" destId="{2EC7F4B7-18BC-DB43-A2A1-D557287DD65C}" srcOrd="3" destOrd="0" parTransId="{9ADC1FE2-E6F8-4A46-84B9-8108FF12BD2B}" sibTransId="{21CC49A1-B74A-1E4A-BBA4-BA8C453F71D5}"/>
    <dgm:cxn modelId="{FEA98D79-05F4-4790-A0A6-80906721A462}" type="presOf" srcId="{D914149C-2849-1544-8941-9856761494A6}" destId="{B4BCD660-0435-9943-B919-90824475DD66}" srcOrd="0" destOrd="0" presId="urn:microsoft.com/office/officeart/2005/8/layout/vList2"/>
    <dgm:cxn modelId="{1D3D22B3-FE8D-AD4F-B7CF-52AD0109C189}" srcId="{D914149C-2849-1544-8941-9856761494A6}" destId="{318EB49D-0E0A-5D41-9AD2-CA55BB09A36C}" srcOrd="1" destOrd="0" parTransId="{90BF409E-E269-F64B-8C67-78FB60A200FE}" sibTransId="{A21DF0EE-AC57-2F4A-91F4-383D2E21FBA4}"/>
    <dgm:cxn modelId="{2E5793C3-B150-4722-8D46-77072FC0268B}" type="presOf" srcId="{50D09E99-11B0-484B-9EA5-33D01831E807}" destId="{18B46857-4B45-4249-A1B0-E94C984D295C}" srcOrd="0" destOrd="0" presId="urn:microsoft.com/office/officeart/2005/8/layout/vList2"/>
    <dgm:cxn modelId="{8B3DDA0B-8BBD-4959-8E56-29A49D840CDF}" type="presParOf" srcId="{B4BCD660-0435-9943-B919-90824475DD66}" destId="{18B46857-4B45-4249-A1B0-E94C984D295C}" srcOrd="0" destOrd="0" presId="urn:microsoft.com/office/officeart/2005/8/layout/vList2"/>
    <dgm:cxn modelId="{ADFB00C3-F563-4D13-9D53-88CE796BB078}" type="presParOf" srcId="{B4BCD660-0435-9943-B919-90824475DD66}" destId="{27494704-7CB2-D54E-A062-4A81569AF955}" srcOrd="1" destOrd="0" presId="urn:microsoft.com/office/officeart/2005/8/layout/vList2"/>
    <dgm:cxn modelId="{E5E6E03D-6A70-43D6-A4D5-DFB854FBEC09}" type="presParOf" srcId="{B4BCD660-0435-9943-B919-90824475DD66}" destId="{30EC08FA-9C88-8040-AD93-82F0833F73F0}" srcOrd="2" destOrd="0" presId="urn:microsoft.com/office/officeart/2005/8/layout/vList2"/>
    <dgm:cxn modelId="{7DDFDAE6-281B-4ADC-B597-41016E7CB0FD}" type="presParOf" srcId="{B4BCD660-0435-9943-B919-90824475DD66}" destId="{27316AE0-4DE7-A440-B048-4C3D9D9A29FB}" srcOrd="3" destOrd="0" presId="urn:microsoft.com/office/officeart/2005/8/layout/vList2"/>
    <dgm:cxn modelId="{0A85FC8C-6D29-4B84-A6F8-330A402318BB}" type="presParOf" srcId="{B4BCD660-0435-9943-B919-90824475DD66}" destId="{AE8D2DD5-BF5A-174E-8B48-4C587BC1DB1E}" srcOrd="4" destOrd="0" presId="urn:microsoft.com/office/officeart/2005/8/layout/vList2"/>
    <dgm:cxn modelId="{451AC152-6DF8-4147-AD4F-09646084CD5B}" type="presParOf" srcId="{B4BCD660-0435-9943-B919-90824475DD66}" destId="{7DE07BCA-A89C-784F-8243-DAB9EB7D5D43}" srcOrd="5" destOrd="0" presId="urn:microsoft.com/office/officeart/2005/8/layout/vList2"/>
    <dgm:cxn modelId="{93F1CDD9-7D14-4751-9DFA-A3121EB35C34}" type="presParOf" srcId="{B4BCD660-0435-9943-B919-90824475DD66}" destId="{A04FD023-F06C-5A4F-AF36-0FA314B80623}" srcOrd="6" destOrd="0" presId="urn:microsoft.com/office/officeart/2005/8/layout/vList2"/>
    <dgm:cxn modelId="{5D9C0C67-321A-4538-B036-C91C384D4338}" type="presParOf" srcId="{B4BCD660-0435-9943-B919-90824475DD66}" destId="{EC1A7620-C535-5344-B1F5-823D4D97C67F}" srcOrd="7" destOrd="0" presId="urn:microsoft.com/office/officeart/2005/8/layout/vList2"/>
    <dgm:cxn modelId="{15A8C91E-D561-4FD0-BAF3-E626FE72484F}" type="presParOf" srcId="{B4BCD660-0435-9943-B919-90824475DD66}" destId="{6316FCE3-BAD6-304B-82DA-AB1CA126A8FD}" srcOrd="8" destOrd="0" presId="urn:microsoft.com/office/officeart/2005/8/layout/vList2"/>
    <dgm:cxn modelId="{28025643-E53A-4E27-B752-FF563DEE1B0D}" type="presParOf" srcId="{B4BCD660-0435-9943-B919-90824475DD66}" destId="{258A8CE7-D7A9-6D49-AD4C-0327DDCB2303}" srcOrd="9" destOrd="0" presId="urn:microsoft.com/office/officeart/2005/8/layout/vList2"/>
    <dgm:cxn modelId="{7D0B8D44-C64C-43E9-92E2-A986DC1D5255}" type="presParOf" srcId="{B4BCD660-0435-9943-B919-90824475DD66}" destId="{B7C5A00C-52CB-2748-B886-6DA78873DABA}" srcOrd="10" destOrd="0" presId="urn:microsoft.com/office/officeart/2005/8/layout/vList2"/>
    <dgm:cxn modelId="{DBF9AE8D-689F-46F9-9A97-779DA2B28BD0}" type="presParOf" srcId="{B4BCD660-0435-9943-B919-90824475DD66}" destId="{6F3BC12A-E6C0-FE40-9315-10D9B860E96E}" srcOrd="11" destOrd="0" presId="urn:microsoft.com/office/officeart/2005/8/layout/vList2"/>
    <dgm:cxn modelId="{C915A300-AE80-4E15-91A7-43F561787CC6}" type="presParOf" srcId="{B4BCD660-0435-9943-B919-90824475DD66}" destId="{9A2B8839-C9E3-0C46-88C8-F9F2BC8A5DE0}" srcOrd="12"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006E33D-BC58-A34C-9D60-5B6434F02D5D}"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B35A9396-F9B4-2341-8397-B0675272F24E}">
      <dgm:prSet/>
      <dgm:spPr/>
      <dgm:t>
        <a:bodyPr/>
        <a:lstStyle/>
        <a:p>
          <a:pPr rtl="0"/>
          <a:r>
            <a:rPr lang="en-US" b="1" i="0" baseline="0" dirty="0">
              <a:solidFill>
                <a:schemeClr val="tx1"/>
              </a:solidFill>
            </a:rPr>
            <a:t>Element 1 - Management, Leadership, and Employee Involvement.</a:t>
          </a:r>
          <a:endParaRPr lang="en-US" dirty="0">
            <a:solidFill>
              <a:schemeClr val="tx1"/>
            </a:solidFill>
          </a:endParaRPr>
        </a:p>
      </dgm:t>
    </dgm:pt>
    <dgm:pt modelId="{E08C8C65-1044-7743-887E-8D14A93FCDEC}" type="parTrans" cxnId="{BC21BDAB-6787-3D4C-BDEC-C702BED5AAF0}">
      <dgm:prSet/>
      <dgm:spPr/>
      <dgm:t>
        <a:bodyPr/>
        <a:lstStyle/>
        <a:p>
          <a:endParaRPr lang="en-US">
            <a:solidFill>
              <a:schemeClr val="tx1"/>
            </a:solidFill>
          </a:endParaRPr>
        </a:p>
      </dgm:t>
    </dgm:pt>
    <dgm:pt modelId="{15574C24-08EF-DA40-91FA-C46514CBDAC4}" type="sibTrans" cxnId="{BC21BDAB-6787-3D4C-BDEC-C702BED5AAF0}">
      <dgm:prSet/>
      <dgm:spPr/>
      <dgm:t>
        <a:bodyPr/>
        <a:lstStyle/>
        <a:p>
          <a:endParaRPr lang="en-US">
            <a:solidFill>
              <a:schemeClr val="tx1"/>
            </a:solidFill>
          </a:endParaRPr>
        </a:p>
      </dgm:t>
    </dgm:pt>
    <dgm:pt modelId="{2B15EB76-4E7F-9142-89A1-9719877D93F8}">
      <dgm:prSet/>
      <dgm:spPr/>
      <dgm:t>
        <a:bodyPr/>
        <a:lstStyle/>
        <a:p>
          <a:pPr rtl="0"/>
          <a:r>
            <a:rPr lang="en-US" b="1" i="0" baseline="0" dirty="0">
              <a:solidFill>
                <a:schemeClr val="tx1"/>
              </a:solidFill>
            </a:rPr>
            <a:t>Element 2 - Worksite Analysis.</a:t>
          </a:r>
          <a:endParaRPr lang="en-US" dirty="0">
            <a:solidFill>
              <a:schemeClr val="tx1"/>
            </a:solidFill>
          </a:endParaRPr>
        </a:p>
      </dgm:t>
    </dgm:pt>
    <dgm:pt modelId="{F834874A-E22D-024C-B653-4A33A4FD4FF1}" type="parTrans" cxnId="{A80F2AB3-BDBB-3A40-A4D1-03F5E084E2DD}">
      <dgm:prSet/>
      <dgm:spPr/>
      <dgm:t>
        <a:bodyPr/>
        <a:lstStyle/>
        <a:p>
          <a:endParaRPr lang="en-US">
            <a:solidFill>
              <a:schemeClr val="tx1"/>
            </a:solidFill>
          </a:endParaRPr>
        </a:p>
      </dgm:t>
    </dgm:pt>
    <dgm:pt modelId="{C3588A82-3CEE-7648-998C-72C68D0C1364}" type="sibTrans" cxnId="{A80F2AB3-BDBB-3A40-A4D1-03F5E084E2DD}">
      <dgm:prSet/>
      <dgm:spPr/>
      <dgm:t>
        <a:bodyPr/>
        <a:lstStyle/>
        <a:p>
          <a:endParaRPr lang="en-US">
            <a:solidFill>
              <a:schemeClr val="tx1"/>
            </a:solidFill>
          </a:endParaRPr>
        </a:p>
      </dgm:t>
    </dgm:pt>
    <dgm:pt modelId="{F4306BA8-BA24-4645-AF33-36B0E0D7FFF2}">
      <dgm:prSet/>
      <dgm:spPr/>
      <dgm:t>
        <a:bodyPr/>
        <a:lstStyle/>
        <a:p>
          <a:pPr rtl="0"/>
          <a:r>
            <a:rPr lang="en-US" b="1" i="0" baseline="0" dirty="0">
              <a:solidFill>
                <a:schemeClr val="tx1"/>
              </a:solidFill>
            </a:rPr>
            <a:t>Element 3 - Hazard Prevention and Control.</a:t>
          </a:r>
          <a:endParaRPr lang="en-US" dirty="0">
            <a:solidFill>
              <a:schemeClr val="tx1"/>
            </a:solidFill>
          </a:endParaRPr>
        </a:p>
      </dgm:t>
    </dgm:pt>
    <dgm:pt modelId="{97E7F7B4-2961-194B-B424-E18896456EFF}" type="parTrans" cxnId="{B9090FA0-2AC6-4449-B711-5E27B473F7C7}">
      <dgm:prSet/>
      <dgm:spPr/>
      <dgm:t>
        <a:bodyPr/>
        <a:lstStyle/>
        <a:p>
          <a:endParaRPr lang="en-US">
            <a:solidFill>
              <a:schemeClr val="tx1"/>
            </a:solidFill>
          </a:endParaRPr>
        </a:p>
      </dgm:t>
    </dgm:pt>
    <dgm:pt modelId="{3BF5A5A8-5105-444D-96CE-28C5F488D8EB}" type="sibTrans" cxnId="{B9090FA0-2AC6-4449-B711-5E27B473F7C7}">
      <dgm:prSet/>
      <dgm:spPr/>
      <dgm:t>
        <a:bodyPr/>
        <a:lstStyle/>
        <a:p>
          <a:endParaRPr lang="en-US">
            <a:solidFill>
              <a:schemeClr val="tx1"/>
            </a:solidFill>
          </a:endParaRPr>
        </a:p>
      </dgm:t>
    </dgm:pt>
    <dgm:pt modelId="{B8BC17D6-2B9C-D949-ABAD-C0E260FB7D00}">
      <dgm:prSet/>
      <dgm:spPr/>
      <dgm:t>
        <a:bodyPr/>
        <a:lstStyle/>
        <a:p>
          <a:pPr rtl="0"/>
          <a:r>
            <a:rPr lang="en-US" b="1" i="0" baseline="0" dirty="0">
              <a:solidFill>
                <a:schemeClr val="tx1"/>
              </a:solidFill>
            </a:rPr>
            <a:t>Element 4 - Safety and Health Training and Education.</a:t>
          </a:r>
          <a:endParaRPr lang="en-US" dirty="0">
            <a:solidFill>
              <a:schemeClr val="tx1"/>
            </a:solidFill>
          </a:endParaRPr>
        </a:p>
      </dgm:t>
    </dgm:pt>
    <dgm:pt modelId="{1F9D6E6D-033C-204B-A4FC-6C6FFA2308FD}" type="parTrans" cxnId="{ACFA5D44-E6CE-2E40-ACCD-FF8D7127E592}">
      <dgm:prSet/>
      <dgm:spPr/>
      <dgm:t>
        <a:bodyPr/>
        <a:lstStyle/>
        <a:p>
          <a:endParaRPr lang="en-US">
            <a:solidFill>
              <a:schemeClr val="tx1"/>
            </a:solidFill>
          </a:endParaRPr>
        </a:p>
      </dgm:t>
    </dgm:pt>
    <dgm:pt modelId="{66877A25-0553-3242-B544-162A525D14FB}" type="sibTrans" cxnId="{ACFA5D44-E6CE-2E40-ACCD-FF8D7127E592}">
      <dgm:prSet/>
      <dgm:spPr/>
      <dgm:t>
        <a:bodyPr/>
        <a:lstStyle/>
        <a:p>
          <a:endParaRPr lang="en-US">
            <a:solidFill>
              <a:schemeClr val="tx1"/>
            </a:solidFill>
          </a:endParaRPr>
        </a:p>
      </dgm:t>
    </dgm:pt>
    <dgm:pt modelId="{8B849A89-BC12-7C40-9B70-EEE8E4095E80}" type="pres">
      <dgm:prSet presAssocID="{B006E33D-BC58-A34C-9D60-5B6434F02D5D}" presName="linear" presStyleCnt="0">
        <dgm:presLayoutVars>
          <dgm:animLvl val="lvl"/>
          <dgm:resizeHandles val="exact"/>
        </dgm:presLayoutVars>
      </dgm:prSet>
      <dgm:spPr/>
      <dgm:t>
        <a:bodyPr/>
        <a:lstStyle/>
        <a:p>
          <a:endParaRPr lang="en-US"/>
        </a:p>
      </dgm:t>
    </dgm:pt>
    <dgm:pt modelId="{D4B14094-E112-6B43-B4D1-C77A1E196608}" type="pres">
      <dgm:prSet presAssocID="{B35A9396-F9B4-2341-8397-B0675272F24E}" presName="parentText" presStyleLbl="node1" presStyleIdx="0" presStyleCnt="4">
        <dgm:presLayoutVars>
          <dgm:chMax val="0"/>
          <dgm:bulletEnabled val="1"/>
        </dgm:presLayoutVars>
      </dgm:prSet>
      <dgm:spPr/>
      <dgm:t>
        <a:bodyPr/>
        <a:lstStyle/>
        <a:p>
          <a:endParaRPr lang="en-US"/>
        </a:p>
      </dgm:t>
    </dgm:pt>
    <dgm:pt modelId="{1891AC8F-C7F6-7845-A340-BCEBEB27D64A}" type="pres">
      <dgm:prSet presAssocID="{15574C24-08EF-DA40-91FA-C46514CBDAC4}" presName="spacer" presStyleCnt="0"/>
      <dgm:spPr/>
    </dgm:pt>
    <dgm:pt modelId="{66DBC193-F546-1446-869E-0A515ED207A5}" type="pres">
      <dgm:prSet presAssocID="{2B15EB76-4E7F-9142-89A1-9719877D93F8}" presName="parentText" presStyleLbl="node1" presStyleIdx="1" presStyleCnt="4">
        <dgm:presLayoutVars>
          <dgm:chMax val="0"/>
          <dgm:bulletEnabled val="1"/>
        </dgm:presLayoutVars>
      </dgm:prSet>
      <dgm:spPr/>
      <dgm:t>
        <a:bodyPr/>
        <a:lstStyle/>
        <a:p>
          <a:endParaRPr lang="en-US"/>
        </a:p>
      </dgm:t>
    </dgm:pt>
    <dgm:pt modelId="{1A1895C0-3866-4742-B210-E96ED61F7189}" type="pres">
      <dgm:prSet presAssocID="{C3588A82-3CEE-7648-998C-72C68D0C1364}" presName="spacer" presStyleCnt="0"/>
      <dgm:spPr/>
    </dgm:pt>
    <dgm:pt modelId="{E23537AD-3205-C443-921A-FF10C0D585F9}" type="pres">
      <dgm:prSet presAssocID="{F4306BA8-BA24-4645-AF33-36B0E0D7FFF2}" presName="parentText" presStyleLbl="node1" presStyleIdx="2" presStyleCnt="4">
        <dgm:presLayoutVars>
          <dgm:chMax val="0"/>
          <dgm:bulletEnabled val="1"/>
        </dgm:presLayoutVars>
      </dgm:prSet>
      <dgm:spPr/>
      <dgm:t>
        <a:bodyPr/>
        <a:lstStyle/>
        <a:p>
          <a:endParaRPr lang="en-US"/>
        </a:p>
      </dgm:t>
    </dgm:pt>
    <dgm:pt modelId="{64487BC7-A2EB-3040-93A8-881CD7DFB12A}" type="pres">
      <dgm:prSet presAssocID="{3BF5A5A8-5105-444D-96CE-28C5F488D8EB}" presName="spacer" presStyleCnt="0"/>
      <dgm:spPr/>
    </dgm:pt>
    <dgm:pt modelId="{D7D95573-0C30-0F45-A895-C3861AF2423A}" type="pres">
      <dgm:prSet presAssocID="{B8BC17D6-2B9C-D949-ABAD-C0E260FB7D00}" presName="parentText" presStyleLbl="node1" presStyleIdx="3" presStyleCnt="4">
        <dgm:presLayoutVars>
          <dgm:chMax val="0"/>
          <dgm:bulletEnabled val="1"/>
        </dgm:presLayoutVars>
      </dgm:prSet>
      <dgm:spPr/>
      <dgm:t>
        <a:bodyPr/>
        <a:lstStyle/>
        <a:p>
          <a:endParaRPr lang="en-US"/>
        </a:p>
      </dgm:t>
    </dgm:pt>
  </dgm:ptLst>
  <dgm:cxnLst>
    <dgm:cxn modelId="{71040C6E-B00B-4220-A005-F6C895166B99}" type="presOf" srcId="{B8BC17D6-2B9C-D949-ABAD-C0E260FB7D00}" destId="{D7D95573-0C30-0F45-A895-C3861AF2423A}" srcOrd="0" destOrd="0" presId="urn:microsoft.com/office/officeart/2005/8/layout/vList2"/>
    <dgm:cxn modelId="{B9090FA0-2AC6-4449-B711-5E27B473F7C7}" srcId="{B006E33D-BC58-A34C-9D60-5B6434F02D5D}" destId="{F4306BA8-BA24-4645-AF33-36B0E0D7FFF2}" srcOrd="2" destOrd="0" parTransId="{97E7F7B4-2961-194B-B424-E18896456EFF}" sibTransId="{3BF5A5A8-5105-444D-96CE-28C5F488D8EB}"/>
    <dgm:cxn modelId="{BC21BDAB-6787-3D4C-BDEC-C702BED5AAF0}" srcId="{B006E33D-BC58-A34C-9D60-5B6434F02D5D}" destId="{B35A9396-F9B4-2341-8397-B0675272F24E}" srcOrd="0" destOrd="0" parTransId="{E08C8C65-1044-7743-887E-8D14A93FCDEC}" sibTransId="{15574C24-08EF-DA40-91FA-C46514CBDAC4}"/>
    <dgm:cxn modelId="{ACFA5D44-E6CE-2E40-ACCD-FF8D7127E592}" srcId="{B006E33D-BC58-A34C-9D60-5B6434F02D5D}" destId="{B8BC17D6-2B9C-D949-ABAD-C0E260FB7D00}" srcOrd="3" destOrd="0" parTransId="{1F9D6E6D-033C-204B-A4FC-6C6FFA2308FD}" sibTransId="{66877A25-0553-3242-B544-162A525D14FB}"/>
    <dgm:cxn modelId="{1C793A1E-5268-4714-B451-FFFD3654EDEF}" type="presOf" srcId="{2B15EB76-4E7F-9142-89A1-9719877D93F8}" destId="{66DBC193-F546-1446-869E-0A515ED207A5}" srcOrd="0" destOrd="0" presId="urn:microsoft.com/office/officeart/2005/8/layout/vList2"/>
    <dgm:cxn modelId="{8F5821AA-9F40-4F4F-BA63-DCBFB4E2F1F5}" type="presOf" srcId="{B35A9396-F9B4-2341-8397-B0675272F24E}" destId="{D4B14094-E112-6B43-B4D1-C77A1E196608}" srcOrd="0" destOrd="0" presId="urn:microsoft.com/office/officeart/2005/8/layout/vList2"/>
    <dgm:cxn modelId="{A80F2AB3-BDBB-3A40-A4D1-03F5E084E2DD}" srcId="{B006E33D-BC58-A34C-9D60-5B6434F02D5D}" destId="{2B15EB76-4E7F-9142-89A1-9719877D93F8}" srcOrd="1" destOrd="0" parTransId="{F834874A-E22D-024C-B653-4A33A4FD4FF1}" sibTransId="{C3588A82-3CEE-7648-998C-72C68D0C1364}"/>
    <dgm:cxn modelId="{78B3B744-57FC-498A-BE03-2458EB23976A}" type="presOf" srcId="{F4306BA8-BA24-4645-AF33-36B0E0D7FFF2}" destId="{E23537AD-3205-C443-921A-FF10C0D585F9}" srcOrd="0" destOrd="0" presId="urn:microsoft.com/office/officeart/2005/8/layout/vList2"/>
    <dgm:cxn modelId="{AE63F242-D8EA-4C67-A683-28D4A9E5C99A}" type="presOf" srcId="{B006E33D-BC58-A34C-9D60-5B6434F02D5D}" destId="{8B849A89-BC12-7C40-9B70-EEE8E4095E80}" srcOrd="0" destOrd="0" presId="urn:microsoft.com/office/officeart/2005/8/layout/vList2"/>
    <dgm:cxn modelId="{2F337794-EE29-4AA3-B0AA-FFAABD4D3A88}" type="presParOf" srcId="{8B849A89-BC12-7C40-9B70-EEE8E4095E80}" destId="{D4B14094-E112-6B43-B4D1-C77A1E196608}" srcOrd="0" destOrd="0" presId="urn:microsoft.com/office/officeart/2005/8/layout/vList2"/>
    <dgm:cxn modelId="{8C9639C5-9AC1-47C0-A685-EB79CAEFD125}" type="presParOf" srcId="{8B849A89-BC12-7C40-9B70-EEE8E4095E80}" destId="{1891AC8F-C7F6-7845-A340-BCEBEB27D64A}" srcOrd="1" destOrd="0" presId="urn:microsoft.com/office/officeart/2005/8/layout/vList2"/>
    <dgm:cxn modelId="{326A7F2C-891E-47F2-A271-8438DEDCD259}" type="presParOf" srcId="{8B849A89-BC12-7C40-9B70-EEE8E4095E80}" destId="{66DBC193-F546-1446-869E-0A515ED207A5}" srcOrd="2" destOrd="0" presId="urn:microsoft.com/office/officeart/2005/8/layout/vList2"/>
    <dgm:cxn modelId="{558BAF25-97C6-401E-952D-8B8553F8995C}" type="presParOf" srcId="{8B849A89-BC12-7C40-9B70-EEE8E4095E80}" destId="{1A1895C0-3866-4742-B210-E96ED61F7189}" srcOrd="3" destOrd="0" presId="urn:microsoft.com/office/officeart/2005/8/layout/vList2"/>
    <dgm:cxn modelId="{08EDC132-2B8F-487F-8D52-4904A142E5FA}" type="presParOf" srcId="{8B849A89-BC12-7C40-9B70-EEE8E4095E80}" destId="{E23537AD-3205-C443-921A-FF10C0D585F9}" srcOrd="4" destOrd="0" presId="urn:microsoft.com/office/officeart/2005/8/layout/vList2"/>
    <dgm:cxn modelId="{F0C5688D-A568-4A3E-9967-7D147F9F9060}" type="presParOf" srcId="{8B849A89-BC12-7C40-9B70-EEE8E4095E80}" destId="{64487BC7-A2EB-3040-93A8-881CD7DFB12A}" srcOrd="5" destOrd="0" presId="urn:microsoft.com/office/officeart/2005/8/layout/vList2"/>
    <dgm:cxn modelId="{1B009CCA-8431-4AED-8F5F-AF9BBEECF1B4}" type="presParOf" srcId="{8B849A89-BC12-7C40-9B70-EEE8E4095E80}" destId="{D7D95573-0C30-0F45-A895-C3861AF2423A}"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FAF9521F-E32E-2A43-B477-12C4A3F80627}"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22AF01F0-8840-BE4B-BBDC-33F8BBC4F274}">
      <dgm:prSet custT="1"/>
      <dgm:spPr/>
      <dgm:t>
        <a:bodyPr/>
        <a:lstStyle/>
        <a:p>
          <a:pPr rtl="0"/>
          <a:r>
            <a:rPr lang="en-US" sz="2400" b="1" i="0" baseline="0" dirty="0">
              <a:solidFill>
                <a:schemeClr val="tx1"/>
              </a:solidFill>
              <a:latin typeface="Arial" charset="0"/>
              <a:ea typeface="Arial" charset="0"/>
              <a:cs typeface="Arial" charset="0"/>
            </a:rPr>
            <a:t>Analyze all workplace conditions to </a:t>
          </a:r>
          <a:r>
            <a:rPr lang="en-US" sz="2400" b="1" i="0" u="sng" baseline="0" dirty="0">
              <a:solidFill>
                <a:schemeClr val="tx1"/>
              </a:solidFill>
              <a:latin typeface="Arial" charset="0"/>
              <a:ea typeface="Arial" charset="0"/>
              <a:cs typeface="Arial" charset="0"/>
            </a:rPr>
            <a:t>identify and eliminate existing or potential hazards.</a:t>
          </a:r>
          <a:endParaRPr lang="en-US" sz="2400" b="1" i="0" baseline="0" dirty="0">
            <a:solidFill>
              <a:schemeClr val="tx1"/>
            </a:solidFill>
            <a:latin typeface="Arial" charset="0"/>
            <a:ea typeface="Arial" charset="0"/>
            <a:cs typeface="Arial" charset="0"/>
          </a:endParaRPr>
        </a:p>
      </dgm:t>
      <dgm:extLst>
        <a:ext uri="{E40237B7-FDA0-4F09-8148-C483321AD2D9}">
          <dgm14:cNvPr xmlns:dgm14="http://schemas.microsoft.com/office/drawing/2010/diagram" id="0" name="" descr="There are four text boxes, which are orange, grey, yellow, and blue" title="Smart Art graphic that shows a list"/>
        </a:ext>
      </dgm:extLst>
    </dgm:pt>
    <dgm:pt modelId="{462ACA8D-918D-794C-BAEA-4FFCED9BB9F3}" type="parTrans" cxnId="{8951333A-EEF7-EF43-8553-20E5F6685174}">
      <dgm:prSet/>
      <dgm:spPr/>
      <dgm:t>
        <a:bodyPr/>
        <a:lstStyle/>
        <a:p>
          <a:endParaRPr lang="en-US" baseline="0">
            <a:solidFill>
              <a:schemeClr val="tx1"/>
            </a:solidFill>
          </a:endParaRPr>
        </a:p>
      </dgm:t>
    </dgm:pt>
    <dgm:pt modelId="{CB657051-FAF7-9E44-823A-0573A5A5582E}" type="sibTrans" cxnId="{8951333A-EEF7-EF43-8553-20E5F6685174}">
      <dgm:prSet/>
      <dgm:spPr/>
      <dgm:t>
        <a:bodyPr/>
        <a:lstStyle/>
        <a:p>
          <a:endParaRPr lang="en-US" baseline="0">
            <a:solidFill>
              <a:schemeClr val="tx1"/>
            </a:solidFill>
          </a:endParaRPr>
        </a:p>
      </dgm:t>
    </dgm:pt>
    <dgm:pt modelId="{702965DA-368A-3D45-8389-98AD5C4545BD}">
      <dgm:prSet custT="1"/>
      <dgm:spPr/>
      <dgm:t>
        <a:bodyPr/>
        <a:lstStyle/>
        <a:p>
          <a:pPr rtl="0"/>
          <a:r>
            <a:rPr lang="en-US" sz="2400" b="1" i="0" baseline="0" dirty="0">
              <a:solidFill>
                <a:schemeClr val="tx1"/>
              </a:solidFill>
              <a:latin typeface="Arial" charset="0"/>
              <a:ea typeface="Arial" charset="0"/>
              <a:cs typeface="Arial" charset="0"/>
            </a:rPr>
            <a:t>Have an outline for the procedure for reporting hazards</a:t>
          </a:r>
        </a:p>
      </dgm:t>
    </dgm:pt>
    <dgm:pt modelId="{D8652B82-D327-7E45-AB83-F3FCAC78FDD4}" type="parTrans" cxnId="{3C444BDC-D737-674E-9799-C46333519F30}">
      <dgm:prSet/>
      <dgm:spPr/>
      <dgm:t>
        <a:bodyPr/>
        <a:lstStyle/>
        <a:p>
          <a:endParaRPr lang="en-US" baseline="0">
            <a:solidFill>
              <a:schemeClr val="tx1"/>
            </a:solidFill>
          </a:endParaRPr>
        </a:p>
      </dgm:t>
    </dgm:pt>
    <dgm:pt modelId="{AF157A2A-1FB1-B344-A508-CFDFB6A5E0E7}" type="sibTrans" cxnId="{3C444BDC-D737-674E-9799-C46333519F30}">
      <dgm:prSet/>
      <dgm:spPr/>
      <dgm:t>
        <a:bodyPr/>
        <a:lstStyle/>
        <a:p>
          <a:endParaRPr lang="en-US" baseline="0">
            <a:solidFill>
              <a:schemeClr val="tx1"/>
            </a:solidFill>
          </a:endParaRPr>
        </a:p>
      </dgm:t>
    </dgm:pt>
    <dgm:pt modelId="{FDB44FC9-E730-C543-9729-D815A4123634}">
      <dgm:prSet custT="1"/>
      <dgm:spPr/>
      <dgm:t>
        <a:bodyPr/>
        <a:lstStyle/>
        <a:p>
          <a:pPr rtl="0"/>
          <a:r>
            <a:rPr lang="en-US" sz="2400" b="1" i="0" baseline="0" dirty="0">
              <a:solidFill>
                <a:schemeClr val="tx1"/>
              </a:solidFill>
              <a:latin typeface="Arial" charset="0"/>
              <a:ea typeface="Arial" charset="0"/>
              <a:cs typeface="Arial" charset="0"/>
            </a:rPr>
            <a:t>Perform analysis on a regular and timely basis.</a:t>
          </a:r>
        </a:p>
      </dgm:t>
    </dgm:pt>
    <dgm:pt modelId="{DEA6A325-E296-E64E-A4C9-7055ADC32F92}" type="parTrans" cxnId="{CA38BC62-A286-7D4C-831C-0045FF2620F1}">
      <dgm:prSet/>
      <dgm:spPr/>
      <dgm:t>
        <a:bodyPr/>
        <a:lstStyle/>
        <a:p>
          <a:endParaRPr lang="en-US" baseline="0">
            <a:solidFill>
              <a:schemeClr val="tx1"/>
            </a:solidFill>
          </a:endParaRPr>
        </a:p>
      </dgm:t>
    </dgm:pt>
    <dgm:pt modelId="{BACCD40F-3452-1944-979F-0E954A72896F}" type="sibTrans" cxnId="{CA38BC62-A286-7D4C-831C-0045FF2620F1}">
      <dgm:prSet/>
      <dgm:spPr/>
      <dgm:t>
        <a:bodyPr/>
        <a:lstStyle/>
        <a:p>
          <a:endParaRPr lang="en-US" baseline="0">
            <a:solidFill>
              <a:schemeClr val="tx1"/>
            </a:solidFill>
          </a:endParaRPr>
        </a:p>
      </dgm:t>
    </dgm:pt>
    <dgm:pt modelId="{53ADE993-DC10-9E45-90EB-5628717C33FC}">
      <dgm:prSet custT="1"/>
      <dgm:spPr/>
      <dgm:t>
        <a:bodyPr/>
        <a:lstStyle/>
        <a:p>
          <a:pPr rtl="0"/>
          <a:r>
            <a:rPr lang="en-US" sz="2400" b="1" i="0" baseline="0" dirty="0">
              <a:solidFill>
                <a:schemeClr val="tx1"/>
              </a:solidFill>
              <a:latin typeface="Arial" charset="0"/>
              <a:ea typeface="Arial" charset="0"/>
              <a:cs typeface="Arial" charset="0"/>
            </a:rPr>
            <a:t>Make certain all employees know and understand current hazard analysis for all jobs and processes.</a:t>
          </a:r>
        </a:p>
      </dgm:t>
    </dgm:pt>
    <dgm:pt modelId="{C009887C-98FC-1B4A-987F-499E35EFD45B}" type="parTrans" cxnId="{D601616B-2F67-4745-A8C2-54222DD7CA95}">
      <dgm:prSet/>
      <dgm:spPr/>
      <dgm:t>
        <a:bodyPr/>
        <a:lstStyle/>
        <a:p>
          <a:endParaRPr lang="en-US" baseline="0">
            <a:solidFill>
              <a:schemeClr val="tx1"/>
            </a:solidFill>
          </a:endParaRPr>
        </a:p>
      </dgm:t>
    </dgm:pt>
    <dgm:pt modelId="{C76B586D-565E-7A46-913A-C176551AD74A}" type="sibTrans" cxnId="{D601616B-2F67-4745-A8C2-54222DD7CA95}">
      <dgm:prSet/>
      <dgm:spPr/>
      <dgm:t>
        <a:bodyPr/>
        <a:lstStyle/>
        <a:p>
          <a:endParaRPr lang="en-US" baseline="0">
            <a:solidFill>
              <a:schemeClr val="tx1"/>
            </a:solidFill>
          </a:endParaRPr>
        </a:p>
      </dgm:t>
    </dgm:pt>
    <dgm:pt modelId="{58100B0C-C399-A942-9573-4D4CC633F89D}" type="pres">
      <dgm:prSet presAssocID="{FAF9521F-E32E-2A43-B477-12C4A3F80627}" presName="linear" presStyleCnt="0">
        <dgm:presLayoutVars>
          <dgm:animLvl val="lvl"/>
          <dgm:resizeHandles val="exact"/>
        </dgm:presLayoutVars>
      </dgm:prSet>
      <dgm:spPr/>
      <dgm:t>
        <a:bodyPr/>
        <a:lstStyle/>
        <a:p>
          <a:endParaRPr lang="en-US"/>
        </a:p>
      </dgm:t>
    </dgm:pt>
    <dgm:pt modelId="{00FBB600-4220-4440-AECB-149ADBABE284}" type="pres">
      <dgm:prSet presAssocID="{22AF01F0-8840-BE4B-BBDC-33F8BBC4F274}" presName="parentText" presStyleLbl="node1" presStyleIdx="0" presStyleCnt="4">
        <dgm:presLayoutVars>
          <dgm:chMax val="0"/>
          <dgm:bulletEnabled val="1"/>
        </dgm:presLayoutVars>
      </dgm:prSet>
      <dgm:spPr/>
      <dgm:t>
        <a:bodyPr/>
        <a:lstStyle/>
        <a:p>
          <a:endParaRPr lang="en-US"/>
        </a:p>
      </dgm:t>
    </dgm:pt>
    <dgm:pt modelId="{5355CB5E-834B-7C41-82E1-B74A133DF778}" type="pres">
      <dgm:prSet presAssocID="{CB657051-FAF7-9E44-823A-0573A5A5582E}" presName="spacer" presStyleCnt="0"/>
      <dgm:spPr/>
    </dgm:pt>
    <dgm:pt modelId="{7144AE03-8536-F643-BE9F-29F224987E5A}" type="pres">
      <dgm:prSet presAssocID="{702965DA-368A-3D45-8389-98AD5C4545BD}" presName="parentText" presStyleLbl="node1" presStyleIdx="1" presStyleCnt="4">
        <dgm:presLayoutVars>
          <dgm:chMax val="0"/>
          <dgm:bulletEnabled val="1"/>
        </dgm:presLayoutVars>
      </dgm:prSet>
      <dgm:spPr/>
      <dgm:t>
        <a:bodyPr/>
        <a:lstStyle/>
        <a:p>
          <a:endParaRPr lang="en-US"/>
        </a:p>
      </dgm:t>
    </dgm:pt>
    <dgm:pt modelId="{FB4DC457-4A8F-5547-8658-94C69E5A0D5A}" type="pres">
      <dgm:prSet presAssocID="{AF157A2A-1FB1-B344-A508-CFDFB6A5E0E7}" presName="spacer" presStyleCnt="0"/>
      <dgm:spPr/>
    </dgm:pt>
    <dgm:pt modelId="{43086EC4-047E-8E47-81AB-6A6780128BC0}" type="pres">
      <dgm:prSet presAssocID="{FDB44FC9-E730-C543-9729-D815A4123634}" presName="parentText" presStyleLbl="node1" presStyleIdx="2" presStyleCnt="4">
        <dgm:presLayoutVars>
          <dgm:chMax val="0"/>
          <dgm:bulletEnabled val="1"/>
        </dgm:presLayoutVars>
      </dgm:prSet>
      <dgm:spPr/>
      <dgm:t>
        <a:bodyPr/>
        <a:lstStyle/>
        <a:p>
          <a:endParaRPr lang="en-US"/>
        </a:p>
      </dgm:t>
    </dgm:pt>
    <dgm:pt modelId="{92A1A469-B64D-4245-A39B-EC83A70C0A05}" type="pres">
      <dgm:prSet presAssocID="{BACCD40F-3452-1944-979F-0E954A72896F}" presName="spacer" presStyleCnt="0"/>
      <dgm:spPr/>
    </dgm:pt>
    <dgm:pt modelId="{4537A193-FBD0-8D47-BDC2-53946C83F749}" type="pres">
      <dgm:prSet presAssocID="{53ADE993-DC10-9E45-90EB-5628717C33FC}" presName="parentText" presStyleLbl="node1" presStyleIdx="3" presStyleCnt="4">
        <dgm:presLayoutVars>
          <dgm:chMax val="0"/>
          <dgm:bulletEnabled val="1"/>
        </dgm:presLayoutVars>
      </dgm:prSet>
      <dgm:spPr/>
      <dgm:t>
        <a:bodyPr/>
        <a:lstStyle/>
        <a:p>
          <a:endParaRPr lang="en-US"/>
        </a:p>
      </dgm:t>
    </dgm:pt>
  </dgm:ptLst>
  <dgm:cxnLst>
    <dgm:cxn modelId="{B2A9EA02-C675-4617-B826-FD27FA0ED675}" type="presOf" srcId="{53ADE993-DC10-9E45-90EB-5628717C33FC}" destId="{4537A193-FBD0-8D47-BDC2-53946C83F749}" srcOrd="0" destOrd="0" presId="urn:microsoft.com/office/officeart/2005/8/layout/vList2"/>
    <dgm:cxn modelId="{D601616B-2F67-4745-A8C2-54222DD7CA95}" srcId="{FAF9521F-E32E-2A43-B477-12C4A3F80627}" destId="{53ADE993-DC10-9E45-90EB-5628717C33FC}" srcOrd="3" destOrd="0" parTransId="{C009887C-98FC-1B4A-987F-499E35EFD45B}" sibTransId="{C76B586D-565E-7A46-913A-C176551AD74A}"/>
    <dgm:cxn modelId="{8951333A-EEF7-EF43-8553-20E5F6685174}" srcId="{FAF9521F-E32E-2A43-B477-12C4A3F80627}" destId="{22AF01F0-8840-BE4B-BBDC-33F8BBC4F274}" srcOrd="0" destOrd="0" parTransId="{462ACA8D-918D-794C-BAEA-4FFCED9BB9F3}" sibTransId="{CB657051-FAF7-9E44-823A-0573A5A5582E}"/>
    <dgm:cxn modelId="{CA38BC62-A286-7D4C-831C-0045FF2620F1}" srcId="{FAF9521F-E32E-2A43-B477-12C4A3F80627}" destId="{FDB44FC9-E730-C543-9729-D815A4123634}" srcOrd="2" destOrd="0" parTransId="{DEA6A325-E296-E64E-A4C9-7055ADC32F92}" sibTransId="{BACCD40F-3452-1944-979F-0E954A72896F}"/>
    <dgm:cxn modelId="{8A703003-7668-45C8-8AEB-932547C5A94F}" type="presOf" srcId="{22AF01F0-8840-BE4B-BBDC-33F8BBC4F274}" destId="{00FBB600-4220-4440-AECB-149ADBABE284}" srcOrd="0" destOrd="0" presId="urn:microsoft.com/office/officeart/2005/8/layout/vList2"/>
    <dgm:cxn modelId="{B10D11D4-5FE4-4EF3-8B76-D9784565E7CC}" type="presOf" srcId="{702965DA-368A-3D45-8389-98AD5C4545BD}" destId="{7144AE03-8536-F643-BE9F-29F224987E5A}" srcOrd="0" destOrd="0" presId="urn:microsoft.com/office/officeart/2005/8/layout/vList2"/>
    <dgm:cxn modelId="{3C444BDC-D737-674E-9799-C46333519F30}" srcId="{FAF9521F-E32E-2A43-B477-12C4A3F80627}" destId="{702965DA-368A-3D45-8389-98AD5C4545BD}" srcOrd="1" destOrd="0" parTransId="{D8652B82-D327-7E45-AB83-F3FCAC78FDD4}" sibTransId="{AF157A2A-1FB1-B344-A508-CFDFB6A5E0E7}"/>
    <dgm:cxn modelId="{E5441AA9-1CE4-44BE-8D1E-F1D90B8EE2D9}" type="presOf" srcId="{FDB44FC9-E730-C543-9729-D815A4123634}" destId="{43086EC4-047E-8E47-81AB-6A6780128BC0}" srcOrd="0" destOrd="0" presId="urn:microsoft.com/office/officeart/2005/8/layout/vList2"/>
    <dgm:cxn modelId="{E8D83707-C9A8-43E4-82C2-364381CD9F61}" type="presOf" srcId="{FAF9521F-E32E-2A43-B477-12C4A3F80627}" destId="{58100B0C-C399-A942-9573-4D4CC633F89D}" srcOrd="0" destOrd="0" presId="urn:microsoft.com/office/officeart/2005/8/layout/vList2"/>
    <dgm:cxn modelId="{79847E0B-720F-4F51-8452-2DEC3E72F70C}" type="presParOf" srcId="{58100B0C-C399-A942-9573-4D4CC633F89D}" destId="{00FBB600-4220-4440-AECB-149ADBABE284}" srcOrd="0" destOrd="0" presId="urn:microsoft.com/office/officeart/2005/8/layout/vList2"/>
    <dgm:cxn modelId="{E58AB445-DD95-402B-899D-201D7926F3E5}" type="presParOf" srcId="{58100B0C-C399-A942-9573-4D4CC633F89D}" destId="{5355CB5E-834B-7C41-82E1-B74A133DF778}" srcOrd="1" destOrd="0" presId="urn:microsoft.com/office/officeart/2005/8/layout/vList2"/>
    <dgm:cxn modelId="{E721F138-81BB-44F8-A877-195B8F531254}" type="presParOf" srcId="{58100B0C-C399-A942-9573-4D4CC633F89D}" destId="{7144AE03-8536-F643-BE9F-29F224987E5A}" srcOrd="2" destOrd="0" presId="urn:microsoft.com/office/officeart/2005/8/layout/vList2"/>
    <dgm:cxn modelId="{0D17F307-5F94-4DBB-8940-9E0766986090}" type="presParOf" srcId="{58100B0C-C399-A942-9573-4D4CC633F89D}" destId="{FB4DC457-4A8F-5547-8658-94C69E5A0D5A}" srcOrd="3" destOrd="0" presId="urn:microsoft.com/office/officeart/2005/8/layout/vList2"/>
    <dgm:cxn modelId="{59B0B4A7-74C9-4789-8572-794B5E595911}" type="presParOf" srcId="{58100B0C-C399-A942-9573-4D4CC633F89D}" destId="{43086EC4-047E-8E47-81AB-6A6780128BC0}" srcOrd="4" destOrd="0" presId="urn:microsoft.com/office/officeart/2005/8/layout/vList2"/>
    <dgm:cxn modelId="{A580354F-3A78-4AE8-854A-9277B07532B3}" type="presParOf" srcId="{58100B0C-C399-A942-9573-4D4CC633F89D}" destId="{92A1A469-B64D-4245-A39B-EC83A70C0A05}" srcOrd="5" destOrd="0" presId="urn:microsoft.com/office/officeart/2005/8/layout/vList2"/>
    <dgm:cxn modelId="{8A5B6850-B663-4E2B-9834-76CED085DBC7}" type="presParOf" srcId="{58100B0C-C399-A942-9573-4D4CC633F89D}" destId="{4537A193-FBD0-8D47-BDC2-53946C83F749}"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FAF9521F-E32E-2A43-B477-12C4A3F80627}"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5059EAAA-E005-064F-BFC0-21A0875AB7C4}">
      <dgm:prSet/>
      <dgm:spPr/>
      <dgm:t>
        <a:bodyPr/>
        <a:lstStyle/>
        <a:p>
          <a:pPr rtl="0"/>
          <a:r>
            <a:rPr lang="en-US" b="1" i="0" baseline="0" dirty="0">
              <a:solidFill>
                <a:schemeClr val="tx1"/>
              </a:solidFill>
              <a:latin typeface="Arial" charset="0"/>
              <a:ea typeface="Arial" charset="0"/>
              <a:cs typeface="Arial" charset="0"/>
            </a:rPr>
            <a:t>Focus workplace design on all physical aspects of the work environment, including:</a:t>
          </a:r>
          <a:endParaRPr lang="en-US" b="1" i="0" dirty="0">
            <a:solidFill>
              <a:schemeClr val="tx1"/>
            </a:solidFill>
            <a:latin typeface="Arial" charset="0"/>
            <a:ea typeface="Arial" charset="0"/>
            <a:cs typeface="Arial" charset="0"/>
          </a:endParaRPr>
        </a:p>
      </dgm:t>
    </dgm:pt>
    <dgm:pt modelId="{4A95F9ED-19A4-6E42-AE6B-BF8D6AB94EFE}" type="parTrans" cxnId="{EAAD0F78-110F-A443-AC7D-0728129D514D}">
      <dgm:prSet/>
      <dgm:spPr/>
      <dgm:t>
        <a:bodyPr/>
        <a:lstStyle/>
        <a:p>
          <a:endParaRPr lang="en-US"/>
        </a:p>
      </dgm:t>
    </dgm:pt>
    <dgm:pt modelId="{15215431-E27F-784D-9F72-DBAB1F7F5D61}" type="sibTrans" cxnId="{EAAD0F78-110F-A443-AC7D-0728129D514D}">
      <dgm:prSet/>
      <dgm:spPr/>
      <dgm:t>
        <a:bodyPr/>
        <a:lstStyle/>
        <a:p>
          <a:endParaRPr lang="en-US"/>
        </a:p>
      </dgm:t>
    </dgm:pt>
    <dgm:pt modelId="{D66C168D-E76E-CA4C-A389-1447B21E1558}">
      <dgm:prSet custT="1"/>
      <dgm:spPr/>
      <dgm:t>
        <a:bodyPr/>
        <a:lstStyle/>
        <a:p>
          <a:pPr rtl="0"/>
          <a:r>
            <a:rPr lang="en-US" sz="2200" b="1" i="0" baseline="0" dirty="0">
              <a:solidFill>
                <a:srgbClr val="FFFFFF"/>
              </a:solidFill>
              <a:latin typeface="Arial" charset="0"/>
              <a:ea typeface="Arial" charset="0"/>
              <a:cs typeface="Arial" charset="0"/>
            </a:rPr>
            <a:t>Size and arrangement of work space </a:t>
          </a:r>
          <a:endParaRPr lang="en-US" sz="2200" b="1" i="0" dirty="0">
            <a:solidFill>
              <a:srgbClr val="FFFFFF"/>
            </a:solidFill>
            <a:latin typeface="Arial" charset="0"/>
            <a:ea typeface="Arial" charset="0"/>
            <a:cs typeface="Arial" charset="0"/>
          </a:endParaRPr>
        </a:p>
      </dgm:t>
    </dgm:pt>
    <dgm:pt modelId="{F51029D9-417D-0442-B299-8CAC921E31FE}" type="parTrans" cxnId="{EE44052E-BE0B-A543-86FD-76B202A4C2DC}">
      <dgm:prSet/>
      <dgm:spPr/>
      <dgm:t>
        <a:bodyPr/>
        <a:lstStyle/>
        <a:p>
          <a:endParaRPr lang="en-US"/>
        </a:p>
      </dgm:t>
    </dgm:pt>
    <dgm:pt modelId="{897AD7ED-1C0E-E34D-ADFF-B26539CB4F6B}" type="sibTrans" cxnId="{EE44052E-BE0B-A543-86FD-76B202A4C2DC}">
      <dgm:prSet/>
      <dgm:spPr/>
      <dgm:t>
        <a:bodyPr/>
        <a:lstStyle/>
        <a:p>
          <a:endParaRPr lang="en-US"/>
        </a:p>
      </dgm:t>
    </dgm:pt>
    <dgm:pt modelId="{4AEC5C77-BE3D-7742-B4D9-A199E857DAA0}">
      <dgm:prSet custT="1"/>
      <dgm:spPr/>
      <dgm:t>
        <a:bodyPr/>
        <a:lstStyle/>
        <a:p>
          <a:pPr rtl="0"/>
          <a:r>
            <a:rPr lang="en-US" sz="2200" b="1" i="0" baseline="0" dirty="0">
              <a:solidFill>
                <a:srgbClr val="FFFFFF"/>
              </a:solidFill>
              <a:latin typeface="Arial" charset="0"/>
              <a:ea typeface="Arial" charset="0"/>
              <a:cs typeface="Arial" charset="0"/>
            </a:rPr>
            <a:t>Physical demands of the tasks to be performed </a:t>
          </a:r>
          <a:endParaRPr lang="en-US" sz="2200" b="1" i="0" dirty="0">
            <a:solidFill>
              <a:srgbClr val="FFFFFF"/>
            </a:solidFill>
            <a:latin typeface="Arial" charset="0"/>
            <a:ea typeface="Arial" charset="0"/>
            <a:cs typeface="Arial" charset="0"/>
          </a:endParaRPr>
        </a:p>
      </dgm:t>
    </dgm:pt>
    <dgm:pt modelId="{6CA0EEC8-825D-6F43-B8D5-1201064580DB}" type="parTrans" cxnId="{CB2AA90C-CAE0-0849-A914-050400DCB127}">
      <dgm:prSet/>
      <dgm:spPr/>
      <dgm:t>
        <a:bodyPr/>
        <a:lstStyle/>
        <a:p>
          <a:endParaRPr lang="en-US"/>
        </a:p>
      </dgm:t>
    </dgm:pt>
    <dgm:pt modelId="{98485AAD-2359-B942-B442-2D41C0994064}" type="sibTrans" cxnId="{CB2AA90C-CAE0-0849-A914-050400DCB127}">
      <dgm:prSet/>
      <dgm:spPr/>
      <dgm:t>
        <a:bodyPr/>
        <a:lstStyle/>
        <a:p>
          <a:endParaRPr lang="en-US"/>
        </a:p>
      </dgm:t>
    </dgm:pt>
    <dgm:pt modelId="{DC7FA9F9-94D2-6D4A-9C42-3428727BCDFD}">
      <dgm:prSet custT="1"/>
      <dgm:spPr/>
      <dgm:t>
        <a:bodyPr/>
        <a:lstStyle/>
        <a:p>
          <a:pPr rtl="0"/>
          <a:r>
            <a:rPr lang="en-US" sz="2200" b="1" i="0" baseline="0" dirty="0">
              <a:solidFill>
                <a:srgbClr val="FFFFFF"/>
              </a:solidFill>
              <a:latin typeface="Arial" charset="0"/>
              <a:ea typeface="Arial" charset="0"/>
              <a:cs typeface="Arial" charset="0"/>
            </a:rPr>
            <a:t>Design of tools and other devices people use </a:t>
          </a:r>
          <a:endParaRPr lang="en-US" sz="2200" b="1" i="0" dirty="0">
            <a:solidFill>
              <a:srgbClr val="FFFFFF"/>
            </a:solidFill>
            <a:latin typeface="Arial" charset="0"/>
            <a:ea typeface="Arial" charset="0"/>
            <a:cs typeface="Arial" charset="0"/>
          </a:endParaRPr>
        </a:p>
      </dgm:t>
    </dgm:pt>
    <dgm:pt modelId="{9BC7FBF9-FF6F-B94D-9E6F-4BDBC67ECFAB}" type="parTrans" cxnId="{DF750335-7300-7D44-A1B1-122A034B4DDC}">
      <dgm:prSet/>
      <dgm:spPr/>
      <dgm:t>
        <a:bodyPr/>
        <a:lstStyle/>
        <a:p>
          <a:endParaRPr lang="en-US"/>
        </a:p>
      </dgm:t>
    </dgm:pt>
    <dgm:pt modelId="{1AB9E467-469C-A348-9DD7-318BEF03A756}" type="sibTrans" cxnId="{DF750335-7300-7D44-A1B1-122A034B4DDC}">
      <dgm:prSet/>
      <dgm:spPr/>
      <dgm:t>
        <a:bodyPr/>
        <a:lstStyle/>
        <a:p>
          <a:endParaRPr lang="en-US"/>
        </a:p>
      </dgm:t>
    </dgm:pt>
    <dgm:pt modelId="{B222ADCB-1FE6-BD43-B9B5-DD3C52B87421}">
      <dgm:prSet/>
      <dgm:spPr/>
      <dgm:t>
        <a:bodyPr/>
        <a:lstStyle/>
        <a:p>
          <a:pPr rtl="0"/>
          <a:r>
            <a:rPr lang="en-US" b="1" i="0" baseline="0" dirty="0">
              <a:solidFill>
                <a:schemeClr val="tx1"/>
              </a:solidFill>
              <a:latin typeface="Arial" charset="0"/>
              <a:ea typeface="Arial" charset="0"/>
              <a:cs typeface="Arial" charset="0"/>
            </a:rPr>
            <a:t>I</a:t>
          </a:r>
          <a:r>
            <a:rPr lang="en-US" b="1" i="0" u="sng" baseline="0" dirty="0">
              <a:solidFill>
                <a:schemeClr val="tx1"/>
              </a:solidFill>
              <a:latin typeface="Arial" charset="0"/>
              <a:ea typeface="Arial" charset="0"/>
              <a:cs typeface="Arial" charset="0"/>
            </a:rPr>
            <a:t>mprove people’s ability to be productive, without error or accident, for extended time periods</a:t>
          </a:r>
          <a:r>
            <a:rPr lang="en-US" b="1" i="0" u="none" baseline="0" dirty="0">
              <a:solidFill>
                <a:schemeClr val="tx1"/>
              </a:solidFill>
              <a:latin typeface="Arial" charset="0"/>
              <a:ea typeface="Arial" charset="0"/>
              <a:cs typeface="Arial" charset="0"/>
            </a:rPr>
            <a:t>.  </a:t>
          </a:r>
          <a:endParaRPr lang="en-US" b="1" i="0" u="none" dirty="0">
            <a:solidFill>
              <a:schemeClr val="tx1"/>
            </a:solidFill>
            <a:latin typeface="Arial" charset="0"/>
            <a:ea typeface="Arial" charset="0"/>
            <a:cs typeface="Arial" charset="0"/>
          </a:endParaRPr>
        </a:p>
      </dgm:t>
    </dgm:pt>
    <dgm:pt modelId="{C58238AD-049B-664A-9FE3-3BD6F3FFCBEB}" type="parTrans" cxnId="{2C98E820-EEBA-9F4A-AD85-97925CE5F994}">
      <dgm:prSet/>
      <dgm:spPr/>
      <dgm:t>
        <a:bodyPr/>
        <a:lstStyle/>
        <a:p>
          <a:endParaRPr lang="en-US"/>
        </a:p>
      </dgm:t>
    </dgm:pt>
    <dgm:pt modelId="{8B9AD997-DF67-7742-AB7D-15CB56AB7F05}" type="sibTrans" cxnId="{2C98E820-EEBA-9F4A-AD85-97925CE5F994}">
      <dgm:prSet/>
      <dgm:spPr/>
      <dgm:t>
        <a:bodyPr/>
        <a:lstStyle/>
        <a:p>
          <a:endParaRPr lang="en-US"/>
        </a:p>
      </dgm:t>
    </dgm:pt>
    <dgm:pt modelId="{3AC5082A-5889-7649-9D82-A40D4A35DF0B}">
      <dgm:prSet custT="1"/>
      <dgm:spPr/>
      <dgm:t>
        <a:bodyPr/>
        <a:lstStyle/>
        <a:p>
          <a:pPr rtl="0"/>
          <a:r>
            <a:rPr lang="en-US" sz="2300" b="1" i="0" baseline="0" dirty="0">
              <a:solidFill>
                <a:srgbClr val="FFFFFF"/>
              </a:solidFill>
              <a:latin typeface="Arial" charset="0"/>
              <a:ea typeface="Arial" charset="0"/>
              <a:cs typeface="Arial" charset="0"/>
            </a:rPr>
            <a:t>Proper workplace design improves safety and productivity.</a:t>
          </a:r>
          <a:endParaRPr lang="en-US" sz="2300" b="1" i="0" dirty="0">
            <a:solidFill>
              <a:srgbClr val="FFFFFF"/>
            </a:solidFill>
            <a:latin typeface="Arial" charset="0"/>
            <a:ea typeface="Arial" charset="0"/>
            <a:cs typeface="Arial" charset="0"/>
          </a:endParaRPr>
        </a:p>
      </dgm:t>
    </dgm:pt>
    <dgm:pt modelId="{5C04AD49-1940-C946-B52B-02F0891C6A03}" type="parTrans" cxnId="{F564039B-94C9-EE43-966F-52A106A1B289}">
      <dgm:prSet/>
      <dgm:spPr/>
      <dgm:t>
        <a:bodyPr/>
        <a:lstStyle/>
        <a:p>
          <a:endParaRPr lang="en-US"/>
        </a:p>
      </dgm:t>
    </dgm:pt>
    <dgm:pt modelId="{1C269175-0A2B-BA4A-8183-46BE66A5AC70}" type="sibTrans" cxnId="{F564039B-94C9-EE43-966F-52A106A1B289}">
      <dgm:prSet/>
      <dgm:spPr/>
      <dgm:t>
        <a:bodyPr/>
        <a:lstStyle/>
        <a:p>
          <a:endParaRPr lang="en-US"/>
        </a:p>
      </dgm:t>
    </dgm:pt>
    <dgm:pt modelId="{58100B0C-C399-A942-9573-4D4CC633F89D}" type="pres">
      <dgm:prSet presAssocID="{FAF9521F-E32E-2A43-B477-12C4A3F80627}" presName="linear" presStyleCnt="0">
        <dgm:presLayoutVars>
          <dgm:animLvl val="lvl"/>
          <dgm:resizeHandles val="exact"/>
        </dgm:presLayoutVars>
      </dgm:prSet>
      <dgm:spPr/>
      <dgm:t>
        <a:bodyPr/>
        <a:lstStyle/>
        <a:p>
          <a:endParaRPr lang="en-US"/>
        </a:p>
      </dgm:t>
    </dgm:pt>
    <dgm:pt modelId="{5E254F31-A2FC-9144-9D70-F17D3FF722CC}" type="pres">
      <dgm:prSet presAssocID="{5059EAAA-E005-064F-BFC0-21A0875AB7C4}" presName="parentText" presStyleLbl="node1" presStyleIdx="0" presStyleCnt="2">
        <dgm:presLayoutVars>
          <dgm:chMax val="0"/>
          <dgm:bulletEnabled val="1"/>
        </dgm:presLayoutVars>
      </dgm:prSet>
      <dgm:spPr/>
      <dgm:t>
        <a:bodyPr/>
        <a:lstStyle/>
        <a:p>
          <a:endParaRPr lang="en-US"/>
        </a:p>
      </dgm:t>
    </dgm:pt>
    <dgm:pt modelId="{572E7319-A134-8A45-B685-A87150FD6FDE}" type="pres">
      <dgm:prSet presAssocID="{5059EAAA-E005-064F-BFC0-21A0875AB7C4}" presName="childText" presStyleLbl="revTx" presStyleIdx="0" presStyleCnt="2">
        <dgm:presLayoutVars>
          <dgm:bulletEnabled val="1"/>
        </dgm:presLayoutVars>
      </dgm:prSet>
      <dgm:spPr/>
      <dgm:t>
        <a:bodyPr/>
        <a:lstStyle/>
        <a:p>
          <a:endParaRPr lang="en-US"/>
        </a:p>
      </dgm:t>
    </dgm:pt>
    <dgm:pt modelId="{3139B71D-986C-5945-9DB9-4D65E00CC5DB}" type="pres">
      <dgm:prSet presAssocID="{B222ADCB-1FE6-BD43-B9B5-DD3C52B87421}" presName="parentText" presStyleLbl="node1" presStyleIdx="1" presStyleCnt="2" custLinFactNeighborX="-226" custLinFactNeighborY="5132">
        <dgm:presLayoutVars>
          <dgm:chMax val="0"/>
          <dgm:bulletEnabled val="1"/>
        </dgm:presLayoutVars>
      </dgm:prSet>
      <dgm:spPr/>
      <dgm:t>
        <a:bodyPr/>
        <a:lstStyle/>
        <a:p>
          <a:endParaRPr lang="en-US"/>
        </a:p>
      </dgm:t>
    </dgm:pt>
    <dgm:pt modelId="{A80BEAB7-5DF0-A444-AB64-1AE61A5B39CA}" type="pres">
      <dgm:prSet presAssocID="{B222ADCB-1FE6-BD43-B9B5-DD3C52B87421}" presName="childText" presStyleLbl="revTx" presStyleIdx="1" presStyleCnt="2" custLinFactNeighborX="230" custLinFactNeighborY="20874">
        <dgm:presLayoutVars>
          <dgm:bulletEnabled val="1"/>
        </dgm:presLayoutVars>
      </dgm:prSet>
      <dgm:spPr/>
      <dgm:t>
        <a:bodyPr/>
        <a:lstStyle/>
        <a:p>
          <a:endParaRPr lang="en-US"/>
        </a:p>
      </dgm:t>
    </dgm:pt>
  </dgm:ptLst>
  <dgm:cxnLst>
    <dgm:cxn modelId="{EA381897-52F9-419F-89B9-B6A5BCF6FDA6}" type="presOf" srcId="{3AC5082A-5889-7649-9D82-A40D4A35DF0B}" destId="{A80BEAB7-5DF0-A444-AB64-1AE61A5B39CA}" srcOrd="0" destOrd="0" presId="urn:microsoft.com/office/officeart/2005/8/layout/vList2"/>
    <dgm:cxn modelId="{F564039B-94C9-EE43-966F-52A106A1B289}" srcId="{B222ADCB-1FE6-BD43-B9B5-DD3C52B87421}" destId="{3AC5082A-5889-7649-9D82-A40D4A35DF0B}" srcOrd="0" destOrd="0" parTransId="{5C04AD49-1940-C946-B52B-02F0891C6A03}" sibTransId="{1C269175-0A2B-BA4A-8183-46BE66A5AC70}"/>
    <dgm:cxn modelId="{18A88259-3DEF-449F-A62B-3D0699433DE4}" type="presOf" srcId="{4AEC5C77-BE3D-7742-B4D9-A199E857DAA0}" destId="{572E7319-A134-8A45-B685-A87150FD6FDE}" srcOrd="0" destOrd="1" presId="urn:microsoft.com/office/officeart/2005/8/layout/vList2"/>
    <dgm:cxn modelId="{A7F8797B-1DD8-4114-B2D2-263DBFB63C53}" type="presOf" srcId="{FAF9521F-E32E-2A43-B477-12C4A3F80627}" destId="{58100B0C-C399-A942-9573-4D4CC633F89D}" srcOrd="0" destOrd="0" presId="urn:microsoft.com/office/officeart/2005/8/layout/vList2"/>
    <dgm:cxn modelId="{6D5B9B66-2A41-4581-B742-776A7749BB18}" type="presOf" srcId="{5059EAAA-E005-064F-BFC0-21A0875AB7C4}" destId="{5E254F31-A2FC-9144-9D70-F17D3FF722CC}" srcOrd="0" destOrd="0" presId="urn:microsoft.com/office/officeart/2005/8/layout/vList2"/>
    <dgm:cxn modelId="{DBB139E8-76A4-4842-91EF-6C6B713D4B77}" type="presOf" srcId="{D66C168D-E76E-CA4C-A389-1447B21E1558}" destId="{572E7319-A134-8A45-B685-A87150FD6FDE}" srcOrd="0" destOrd="0" presId="urn:microsoft.com/office/officeart/2005/8/layout/vList2"/>
    <dgm:cxn modelId="{DF750335-7300-7D44-A1B1-122A034B4DDC}" srcId="{5059EAAA-E005-064F-BFC0-21A0875AB7C4}" destId="{DC7FA9F9-94D2-6D4A-9C42-3428727BCDFD}" srcOrd="2" destOrd="0" parTransId="{9BC7FBF9-FF6F-B94D-9E6F-4BDBC67ECFAB}" sibTransId="{1AB9E467-469C-A348-9DD7-318BEF03A756}"/>
    <dgm:cxn modelId="{CB2AA90C-CAE0-0849-A914-050400DCB127}" srcId="{5059EAAA-E005-064F-BFC0-21A0875AB7C4}" destId="{4AEC5C77-BE3D-7742-B4D9-A199E857DAA0}" srcOrd="1" destOrd="0" parTransId="{6CA0EEC8-825D-6F43-B8D5-1201064580DB}" sibTransId="{98485AAD-2359-B942-B442-2D41C0994064}"/>
    <dgm:cxn modelId="{EAAD0F78-110F-A443-AC7D-0728129D514D}" srcId="{FAF9521F-E32E-2A43-B477-12C4A3F80627}" destId="{5059EAAA-E005-064F-BFC0-21A0875AB7C4}" srcOrd="0" destOrd="0" parTransId="{4A95F9ED-19A4-6E42-AE6B-BF8D6AB94EFE}" sibTransId="{15215431-E27F-784D-9F72-DBAB1F7F5D61}"/>
    <dgm:cxn modelId="{F7549E63-E7C8-4A9A-80B7-93FF65E2CB58}" type="presOf" srcId="{DC7FA9F9-94D2-6D4A-9C42-3428727BCDFD}" destId="{572E7319-A134-8A45-B685-A87150FD6FDE}" srcOrd="0" destOrd="2" presId="urn:microsoft.com/office/officeart/2005/8/layout/vList2"/>
    <dgm:cxn modelId="{BA7131E1-9A47-4FA3-9BBB-274D75C99B9C}" type="presOf" srcId="{B222ADCB-1FE6-BD43-B9B5-DD3C52B87421}" destId="{3139B71D-986C-5945-9DB9-4D65E00CC5DB}" srcOrd="0" destOrd="0" presId="urn:microsoft.com/office/officeart/2005/8/layout/vList2"/>
    <dgm:cxn modelId="{EE44052E-BE0B-A543-86FD-76B202A4C2DC}" srcId="{5059EAAA-E005-064F-BFC0-21A0875AB7C4}" destId="{D66C168D-E76E-CA4C-A389-1447B21E1558}" srcOrd="0" destOrd="0" parTransId="{F51029D9-417D-0442-B299-8CAC921E31FE}" sibTransId="{897AD7ED-1C0E-E34D-ADFF-B26539CB4F6B}"/>
    <dgm:cxn modelId="{2C98E820-EEBA-9F4A-AD85-97925CE5F994}" srcId="{FAF9521F-E32E-2A43-B477-12C4A3F80627}" destId="{B222ADCB-1FE6-BD43-B9B5-DD3C52B87421}" srcOrd="1" destOrd="0" parTransId="{C58238AD-049B-664A-9FE3-3BD6F3FFCBEB}" sibTransId="{8B9AD997-DF67-7742-AB7D-15CB56AB7F05}"/>
    <dgm:cxn modelId="{D5B9738E-5933-485E-AAEE-E7AD8E9B1D82}" type="presParOf" srcId="{58100B0C-C399-A942-9573-4D4CC633F89D}" destId="{5E254F31-A2FC-9144-9D70-F17D3FF722CC}" srcOrd="0" destOrd="0" presId="urn:microsoft.com/office/officeart/2005/8/layout/vList2"/>
    <dgm:cxn modelId="{D58D9930-9E42-4DEC-B7C1-E13FFE4CB1AC}" type="presParOf" srcId="{58100B0C-C399-A942-9573-4D4CC633F89D}" destId="{572E7319-A134-8A45-B685-A87150FD6FDE}" srcOrd="1" destOrd="0" presId="urn:microsoft.com/office/officeart/2005/8/layout/vList2"/>
    <dgm:cxn modelId="{974BDC45-01DA-436E-A33B-51ED228ED9D8}" type="presParOf" srcId="{58100B0C-C399-A942-9573-4D4CC633F89D}" destId="{3139B71D-986C-5945-9DB9-4D65E00CC5DB}" srcOrd="2" destOrd="0" presId="urn:microsoft.com/office/officeart/2005/8/layout/vList2"/>
    <dgm:cxn modelId="{7EA0C776-2FD2-4C1F-9EE4-41A58ECFB864}" type="presParOf" srcId="{58100B0C-C399-A942-9573-4D4CC633F89D}" destId="{A80BEAB7-5DF0-A444-AB64-1AE61A5B39CA}" srcOrd="3"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AF9521F-E32E-2A43-B477-12C4A3F80627}" type="doc">
      <dgm:prSet loTypeId="urn:microsoft.com/office/officeart/2005/8/layout/vList2" loCatId="" qsTypeId="urn:microsoft.com/office/officeart/2005/8/quickstyle/simple2" qsCatId="simple" csTypeId="urn:microsoft.com/office/officeart/2005/8/colors/colorful1" csCatId="colorful" phldr="1"/>
      <dgm:spPr/>
      <dgm:t>
        <a:bodyPr/>
        <a:lstStyle/>
        <a:p>
          <a:endParaRPr lang="en-US"/>
        </a:p>
      </dgm:t>
    </dgm:pt>
    <dgm:pt modelId="{71C58989-3A29-9241-869B-BCF915919391}">
      <dgm:prSet/>
      <dgm:spPr/>
      <dgm:t>
        <a:bodyPr/>
        <a:lstStyle/>
        <a:p>
          <a:pPr rtl="0"/>
          <a:r>
            <a:rPr lang="en-US" b="1" i="0" baseline="0" dirty="0">
              <a:solidFill>
                <a:schemeClr val="tx1"/>
              </a:solidFill>
            </a:rPr>
            <a:t>We want to </a:t>
          </a:r>
          <a:r>
            <a:rPr lang="en-US" b="1" i="0" u="sng" baseline="0" dirty="0">
              <a:solidFill>
                <a:schemeClr val="tx1"/>
              </a:solidFill>
            </a:rPr>
            <a:t>eliminate hazards during the design or planning stages of a project</a:t>
          </a:r>
          <a:endParaRPr lang="en-US" b="1" dirty="0">
            <a:solidFill>
              <a:schemeClr val="tx1"/>
            </a:solidFill>
          </a:endParaRPr>
        </a:p>
      </dgm:t>
    </dgm:pt>
    <dgm:pt modelId="{2A991FAC-BDBC-3C4E-9C9C-95F1068D0AEA}" type="parTrans" cxnId="{57E0EF09-C9CB-7D43-BCBA-CBE48AB4A8E7}">
      <dgm:prSet/>
      <dgm:spPr/>
      <dgm:t>
        <a:bodyPr/>
        <a:lstStyle/>
        <a:p>
          <a:endParaRPr lang="en-US">
            <a:solidFill>
              <a:schemeClr val="tx1"/>
            </a:solidFill>
          </a:endParaRPr>
        </a:p>
      </dgm:t>
    </dgm:pt>
    <dgm:pt modelId="{BE8BD0C9-770E-B746-9807-EAE77CF76A52}" type="sibTrans" cxnId="{57E0EF09-C9CB-7D43-BCBA-CBE48AB4A8E7}">
      <dgm:prSet/>
      <dgm:spPr/>
      <dgm:t>
        <a:bodyPr/>
        <a:lstStyle/>
        <a:p>
          <a:endParaRPr lang="en-US">
            <a:solidFill>
              <a:schemeClr val="tx1"/>
            </a:solidFill>
          </a:endParaRPr>
        </a:p>
      </dgm:t>
    </dgm:pt>
    <dgm:pt modelId="{533527D6-F130-CA4A-9D59-CAC2D23938EF}">
      <dgm:prSet/>
      <dgm:spPr/>
      <dgm:t>
        <a:bodyPr/>
        <a:lstStyle/>
        <a:p>
          <a:pPr rtl="0"/>
          <a:r>
            <a:rPr lang="en-US" b="1" i="0" baseline="0" dirty="0">
              <a:solidFill>
                <a:schemeClr val="tx1"/>
              </a:solidFill>
            </a:rPr>
            <a:t>Review incident causes and inspection results to help identify trends</a:t>
          </a:r>
          <a:endParaRPr lang="en-US" b="1" dirty="0">
            <a:solidFill>
              <a:schemeClr val="tx1"/>
            </a:solidFill>
          </a:endParaRPr>
        </a:p>
      </dgm:t>
    </dgm:pt>
    <dgm:pt modelId="{DB96231D-6B4E-C141-A68F-6626F999D1FE}" type="parTrans" cxnId="{8D321772-F92C-FD42-B026-795DCF24C2BB}">
      <dgm:prSet/>
      <dgm:spPr/>
      <dgm:t>
        <a:bodyPr/>
        <a:lstStyle/>
        <a:p>
          <a:endParaRPr lang="en-US">
            <a:solidFill>
              <a:schemeClr val="tx1"/>
            </a:solidFill>
          </a:endParaRPr>
        </a:p>
      </dgm:t>
    </dgm:pt>
    <dgm:pt modelId="{4B057497-F150-E844-B1B0-2C43EF210819}" type="sibTrans" cxnId="{8D321772-F92C-FD42-B026-795DCF24C2BB}">
      <dgm:prSet/>
      <dgm:spPr/>
      <dgm:t>
        <a:bodyPr/>
        <a:lstStyle/>
        <a:p>
          <a:endParaRPr lang="en-US">
            <a:solidFill>
              <a:schemeClr val="tx1"/>
            </a:solidFill>
          </a:endParaRPr>
        </a:p>
      </dgm:t>
    </dgm:pt>
    <dgm:pt modelId="{12874368-6848-994A-95EC-B23ABBB2D1E9}">
      <dgm:prSet/>
      <dgm:spPr/>
      <dgm:t>
        <a:bodyPr/>
        <a:lstStyle/>
        <a:p>
          <a:pPr rtl="0"/>
          <a:r>
            <a:rPr lang="en-US" b="1" i="0" baseline="0" dirty="0">
              <a:solidFill>
                <a:schemeClr val="tx1"/>
              </a:solidFill>
            </a:rPr>
            <a:t>Knowledge of </a:t>
          </a:r>
          <a:r>
            <a:rPr lang="en-US" b="1" i="0" u="sng" baseline="0" dirty="0">
              <a:solidFill>
                <a:schemeClr val="tx1"/>
              </a:solidFill>
            </a:rPr>
            <a:t>Emergency Response Plans and procedures</a:t>
          </a:r>
          <a:r>
            <a:rPr lang="en-US" b="1" i="0" u="none" baseline="0" dirty="0">
              <a:solidFill>
                <a:schemeClr val="tx1"/>
              </a:solidFill>
            </a:rPr>
            <a:t> and</a:t>
          </a:r>
          <a:r>
            <a:rPr lang="en-US" b="1" i="0" baseline="0" dirty="0">
              <a:solidFill>
                <a:schemeClr val="tx1"/>
              </a:solidFill>
            </a:rPr>
            <a:t> participation in drills</a:t>
          </a:r>
          <a:endParaRPr lang="en-US" b="1" dirty="0">
            <a:solidFill>
              <a:schemeClr val="tx1"/>
            </a:solidFill>
          </a:endParaRPr>
        </a:p>
      </dgm:t>
    </dgm:pt>
    <dgm:pt modelId="{E47BC2B3-B23A-9547-8041-BCE156D30519}" type="parTrans" cxnId="{DDB69DCB-5CFB-EB47-8095-782C7E613419}">
      <dgm:prSet/>
      <dgm:spPr/>
      <dgm:t>
        <a:bodyPr/>
        <a:lstStyle/>
        <a:p>
          <a:endParaRPr lang="en-US">
            <a:solidFill>
              <a:schemeClr val="tx1"/>
            </a:solidFill>
          </a:endParaRPr>
        </a:p>
      </dgm:t>
    </dgm:pt>
    <dgm:pt modelId="{66EC37EF-8DED-9C4E-9D54-C3C241F8FF77}" type="sibTrans" cxnId="{DDB69DCB-5CFB-EB47-8095-782C7E613419}">
      <dgm:prSet/>
      <dgm:spPr/>
      <dgm:t>
        <a:bodyPr/>
        <a:lstStyle/>
        <a:p>
          <a:endParaRPr lang="en-US">
            <a:solidFill>
              <a:schemeClr val="tx1"/>
            </a:solidFill>
          </a:endParaRPr>
        </a:p>
      </dgm:t>
    </dgm:pt>
    <dgm:pt modelId="{58100B0C-C399-A942-9573-4D4CC633F89D}" type="pres">
      <dgm:prSet presAssocID="{FAF9521F-E32E-2A43-B477-12C4A3F80627}" presName="linear" presStyleCnt="0">
        <dgm:presLayoutVars>
          <dgm:animLvl val="lvl"/>
          <dgm:resizeHandles val="exact"/>
        </dgm:presLayoutVars>
      </dgm:prSet>
      <dgm:spPr/>
      <dgm:t>
        <a:bodyPr/>
        <a:lstStyle/>
        <a:p>
          <a:endParaRPr lang="en-US"/>
        </a:p>
      </dgm:t>
    </dgm:pt>
    <dgm:pt modelId="{F8902675-52ED-5244-9B90-4AB6E34DA02E}" type="pres">
      <dgm:prSet presAssocID="{71C58989-3A29-9241-869B-BCF915919391}" presName="parentText" presStyleLbl="node1" presStyleIdx="0" presStyleCnt="3">
        <dgm:presLayoutVars>
          <dgm:chMax val="0"/>
          <dgm:bulletEnabled val="1"/>
        </dgm:presLayoutVars>
      </dgm:prSet>
      <dgm:spPr/>
      <dgm:t>
        <a:bodyPr/>
        <a:lstStyle/>
        <a:p>
          <a:endParaRPr lang="en-US"/>
        </a:p>
      </dgm:t>
    </dgm:pt>
    <dgm:pt modelId="{2E03F5AA-5E82-984E-BB87-08931E3D6B35}" type="pres">
      <dgm:prSet presAssocID="{BE8BD0C9-770E-B746-9807-EAE77CF76A52}" presName="spacer" presStyleCnt="0"/>
      <dgm:spPr/>
    </dgm:pt>
    <dgm:pt modelId="{0078526B-B730-844F-9A15-C0E5280401B2}" type="pres">
      <dgm:prSet presAssocID="{533527D6-F130-CA4A-9D59-CAC2D23938EF}" presName="parentText" presStyleLbl="node1" presStyleIdx="1" presStyleCnt="3">
        <dgm:presLayoutVars>
          <dgm:chMax val="0"/>
          <dgm:bulletEnabled val="1"/>
        </dgm:presLayoutVars>
      </dgm:prSet>
      <dgm:spPr/>
      <dgm:t>
        <a:bodyPr/>
        <a:lstStyle/>
        <a:p>
          <a:endParaRPr lang="en-US"/>
        </a:p>
      </dgm:t>
    </dgm:pt>
    <dgm:pt modelId="{70E1D68D-E1D8-E640-A4C5-2AB5D9F4C978}" type="pres">
      <dgm:prSet presAssocID="{4B057497-F150-E844-B1B0-2C43EF210819}" presName="spacer" presStyleCnt="0"/>
      <dgm:spPr/>
    </dgm:pt>
    <dgm:pt modelId="{7BF87C32-3BC6-1D47-AA7E-5A3E78654C0B}" type="pres">
      <dgm:prSet presAssocID="{12874368-6848-994A-95EC-B23ABBB2D1E9}" presName="parentText" presStyleLbl="node1" presStyleIdx="2" presStyleCnt="3">
        <dgm:presLayoutVars>
          <dgm:chMax val="0"/>
          <dgm:bulletEnabled val="1"/>
        </dgm:presLayoutVars>
      </dgm:prSet>
      <dgm:spPr/>
      <dgm:t>
        <a:bodyPr/>
        <a:lstStyle/>
        <a:p>
          <a:endParaRPr lang="en-US"/>
        </a:p>
      </dgm:t>
    </dgm:pt>
  </dgm:ptLst>
  <dgm:cxnLst>
    <dgm:cxn modelId="{DAD1BDEB-4D79-45AE-AC78-D6612309B0A3}" type="presOf" srcId="{533527D6-F130-CA4A-9D59-CAC2D23938EF}" destId="{0078526B-B730-844F-9A15-C0E5280401B2}" srcOrd="0" destOrd="0" presId="urn:microsoft.com/office/officeart/2005/8/layout/vList2"/>
    <dgm:cxn modelId="{57E0EF09-C9CB-7D43-BCBA-CBE48AB4A8E7}" srcId="{FAF9521F-E32E-2A43-B477-12C4A3F80627}" destId="{71C58989-3A29-9241-869B-BCF915919391}" srcOrd="0" destOrd="0" parTransId="{2A991FAC-BDBC-3C4E-9C9C-95F1068D0AEA}" sibTransId="{BE8BD0C9-770E-B746-9807-EAE77CF76A52}"/>
    <dgm:cxn modelId="{569985E7-55B4-40E5-9F48-6CDE5C963DC5}" type="presOf" srcId="{FAF9521F-E32E-2A43-B477-12C4A3F80627}" destId="{58100B0C-C399-A942-9573-4D4CC633F89D}" srcOrd="0" destOrd="0" presId="urn:microsoft.com/office/officeart/2005/8/layout/vList2"/>
    <dgm:cxn modelId="{DDB69DCB-5CFB-EB47-8095-782C7E613419}" srcId="{FAF9521F-E32E-2A43-B477-12C4A3F80627}" destId="{12874368-6848-994A-95EC-B23ABBB2D1E9}" srcOrd="2" destOrd="0" parTransId="{E47BC2B3-B23A-9547-8041-BCE156D30519}" sibTransId="{66EC37EF-8DED-9C4E-9D54-C3C241F8FF77}"/>
    <dgm:cxn modelId="{8D321772-F92C-FD42-B026-795DCF24C2BB}" srcId="{FAF9521F-E32E-2A43-B477-12C4A3F80627}" destId="{533527D6-F130-CA4A-9D59-CAC2D23938EF}" srcOrd="1" destOrd="0" parTransId="{DB96231D-6B4E-C141-A68F-6626F999D1FE}" sibTransId="{4B057497-F150-E844-B1B0-2C43EF210819}"/>
    <dgm:cxn modelId="{883EFC32-5E4E-4A6A-8F02-5EF6135423BA}" type="presOf" srcId="{71C58989-3A29-9241-869B-BCF915919391}" destId="{F8902675-52ED-5244-9B90-4AB6E34DA02E}" srcOrd="0" destOrd="0" presId="urn:microsoft.com/office/officeart/2005/8/layout/vList2"/>
    <dgm:cxn modelId="{FABFA810-7204-4721-802B-93D0408397DE}" type="presOf" srcId="{12874368-6848-994A-95EC-B23ABBB2D1E9}" destId="{7BF87C32-3BC6-1D47-AA7E-5A3E78654C0B}" srcOrd="0" destOrd="0" presId="urn:microsoft.com/office/officeart/2005/8/layout/vList2"/>
    <dgm:cxn modelId="{FE8FFFA9-8083-474B-BC3C-8B5769DDA94F}" type="presParOf" srcId="{58100B0C-C399-A942-9573-4D4CC633F89D}" destId="{F8902675-52ED-5244-9B90-4AB6E34DA02E}" srcOrd="0" destOrd="0" presId="urn:microsoft.com/office/officeart/2005/8/layout/vList2"/>
    <dgm:cxn modelId="{D52A147C-C4FF-44A5-895A-7C290FB1A6E4}" type="presParOf" srcId="{58100B0C-C399-A942-9573-4D4CC633F89D}" destId="{2E03F5AA-5E82-984E-BB87-08931E3D6B35}" srcOrd="1" destOrd="0" presId="urn:microsoft.com/office/officeart/2005/8/layout/vList2"/>
    <dgm:cxn modelId="{6EE5EF58-695E-4D8B-BC43-70205BE88659}" type="presParOf" srcId="{58100B0C-C399-A942-9573-4D4CC633F89D}" destId="{0078526B-B730-844F-9A15-C0E5280401B2}" srcOrd="2" destOrd="0" presId="urn:microsoft.com/office/officeart/2005/8/layout/vList2"/>
    <dgm:cxn modelId="{CD488433-A078-4303-A53B-DAF1079CEE6F}" type="presParOf" srcId="{58100B0C-C399-A942-9573-4D4CC633F89D}" destId="{70E1D68D-E1D8-E640-A4C5-2AB5D9F4C978}" srcOrd="3" destOrd="0" presId="urn:microsoft.com/office/officeart/2005/8/layout/vList2"/>
    <dgm:cxn modelId="{85A5AABC-E133-48F6-B43D-90F4A81FF5B5}" type="presParOf" srcId="{58100B0C-C399-A942-9573-4D4CC633F89D}" destId="{7BF87C32-3BC6-1D47-AA7E-5A3E78654C0B}" srcOrd="4"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A5937BF-BCD7-464C-9544-D8E22CE7820C}" type="doc">
      <dgm:prSet loTypeId="urn:microsoft.com/office/officeart/2005/8/layout/vList2" loCatId="" qsTypeId="urn:microsoft.com/office/officeart/2005/8/quickstyle/simple2" qsCatId="simple" csTypeId="urn:microsoft.com/office/officeart/2005/8/colors/accent1_3" csCatId="accent1" phldr="1"/>
      <dgm:spPr/>
      <dgm:t>
        <a:bodyPr/>
        <a:lstStyle/>
        <a:p>
          <a:endParaRPr lang="en-US"/>
        </a:p>
      </dgm:t>
    </dgm:pt>
    <dgm:pt modelId="{99589D0A-F8D9-7C44-8E08-F51808F3659F}">
      <dgm:prSet custT="1"/>
      <dgm:spPr/>
      <dgm:t>
        <a:bodyPr/>
        <a:lstStyle/>
        <a:p>
          <a:pPr rtl="0"/>
          <a:r>
            <a:rPr lang="en-US" sz="2200" b="1" i="0" baseline="0" dirty="0">
              <a:solidFill>
                <a:schemeClr val="tx1"/>
              </a:solidFill>
              <a:latin typeface="Arial" charset="0"/>
              <a:ea typeface="Arial" charset="0"/>
              <a:cs typeface="Arial" charset="0"/>
            </a:rPr>
            <a:t>Regularly and thoroughly maintain equipment, and vehicles</a:t>
          </a:r>
          <a:endParaRPr lang="en-US" sz="2200" b="1" i="0" dirty="0">
            <a:solidFill>
              <a:schemeClr val="tx1"/>
            </a:solidFill>
            <a:latin typeface="Arial" charset="0"/>
            <a:ea typeface="Arial" charset="0"/>
            <a:cs typeface="Arial" charset="0"/>
          </a:endParaRPr>
        </a:p>
      </dgm:t>
    </dgm:pt>
    <dgm:pt modelId="{45F05CBE-83A0-5B4D-9E1D-2D89E6DA34E4}" type="parTrans" cxnId="{5AAE254E-8A69-8B45-94E4-471B12605AAC}">
      <dgm:prSet/>
      <dgm:spPr/>
      <dgm:t>
        <a:bodyPr/>
        <a:lstStyle/>
        <a:p>
          <a:endParaRPr lang="en-US">
            <a:solidFill>
              <a:schemeClr val="tx1"/>
            </a:solidFill>
          </a:endParaRPr>
        </a:p>
      </dgm:t>
    </dgm:pt>
    <dgm:pt modelId="{25B17CD2-782B-5D4F-8DBA-553DA199D07B}" type="sibTrans" cxnId="{5AAE254E-8A69-8B45-94E4-471B12605AAC}">
      <dgm:prSet/>
      <dgm:spPr/>
      <dgm:t>
        <a:bodyPr/>
        <a:lstStyle/>
        <a:p>
          <a:endParaRPr lang="en-US">
            <a:solidFill>
              <a:schemeClr val="tx1"/>
            </a:solidFill>
          </a:endParaRPr>
        </a:p>
      </dgm:t>
    </dgm:pt>
    <dgm:pt modelId="{DC53BFD6-DA4F-0343-B5B9-8750BC2837F4}">
      <dgm:prSet custT="1"/>
      <dgm:spPr/>
      <dgm:t>
        <a:bodyPr/>
        <a:lstStyle/>
        <a:p>
          <a:pPr rtl="0"/>
          <a:r>
            <a:rPr lang="en-US" sz="2200" b="1" i="0" baseline="0" dirty="0">
              <a:solidFill>
                <a:schemeClr val="tx1"/>
              </a:solidFill>
              <a:latin typeface="Arial" charset="0"/>
              <a:ea typeface="Arial" charset="0"/>
              <a:cs typeface="Arial" charset="0"/>
            </a:rPr>
            <a:t>Ensure that employees know how to use and maintain PPE</a:t>
          </a:r>
          <a:endParaRPr lang="en-US" sz="2200" b="1" i="0" dirty="0">
            <a:solidFill>
              <a:schemeClr val="tx1"/>
            </a:solidFill>
            <a:latin typeface="Arial" charset="0"/>
            <a:ea typeface="Arial" charset="0"/>
            <a:cs typeface="Arial" charset="0"/>
          </a:endParaRPr>
        </a:p>
      </dgm:t>
    </dgm:pt>
    <dgm:pt modelId="{916B848F-9E24-A147-BE5C-836AC061486C}" type="parTrans" cxnId="{D4453CFA-8757-A84D-8285-9491C2164048}">
      <dgm:prSet/>
      <dgm:spPr/>
      <dgm:t>
        <a:bodyPr/>
        <a:lstStyle/>
        <a:p>
          <a:endParaRPr lang="en-US">
            <a:solidFill>
              <a:schemeClr val="tx1"/>
            </a:solidFill>
          </a:endParaRPr>
        </a:p>
      </dgm:t>
    </dgm:pt>
    <dgm:pt modelId="{79FF400A-3430-144C-8198-F1DB56119F18}" type="sibTrans" cxnId="{D4453CFA-8757-A84D-8285-9491C2164048}">
      <dgm:prSet/>
      <dgm:spPr/>
      <dgm:t>
        <a:bodyPr/>
        <a:lstStyle/>
        <a:p>
          <a:endParaRPr lang="en-US">
            <a:solidFill>
              <a:schemeClr val="tx1"/>
            </a:solidFill>
          </a:endParaRPr>
        </a:p>
      </dgm:t>
    </dgm:pt>
    <dgm:pt modelId="{2C456B99-0152-6943-927F-EDE652E97009}">
      <dgm:prSet custT="1"/>
      <dgm:spPr/>
      <dgm:t>
        <a:bodyPr/>
        <a:lstStyle/>
        <a:p>
          <a:pPr rtl="0"/>
          <a:r>
            <a:rPr lang="en-US" sz="2200" b="1" i="0" baseline="0" dirty="0">
              <a:solidFill>
                <a:schemeClr val="tx1"/>
              </a:solidFill>
              <a:latin typeface="Arial" charset="0"/>
              <a:ea typeface="Arial" charset="0"/>
              <a:cs typeface="Arial" charset="0"/>
            </a:rPr>
            <a:t>Train employees in proper procedures for handling specific situations </a:t>
          </a:r>
          <a:endParaRPr lang="en-US" sz="2200" b="1" i="0" dirty="0">
            <a:solidFill>
              <a:schemeClr val="tx1"/>
            </a:solidFill>
            <a:latin typeface="Arial" charset="0"/>
            <a:ea typeface="Arial" charset="0"/>
            <a:cs typeface="Arial" charset="0"/>
          </a:endParaRPr>
        </a:p>
      </dgm:t>
    </dgm:pt>
    <dgm:pt modelId="{6B7D74D7-3290-4745-AB0A-8F1DF328FD9D}" type="parTrans" cxnId="{890A7162-623A-FC43-B658-DB707EF5E3FC}">
      <dgm:prSet/>
      <dgm:spPr/>
      <dgm:t>
        <a:bodyPr/>
        <a:lstStyle/>
        <a:p>
          <a:endParaRPr lang="en-US">
            <a:solidFill>
              <a:schemeClr val="tx1"/>
            </a:solidFill>
          </a:endParaRPr>
        </a:p>
      </dgm:t>
    </dgm:pt>
    <dgm:pt modelId="{52F55063-66AE-814E-B27B-0D49C1A96B87}" type="sibTrans" cxnId="{890A7162-623A-FC43-B658-DB707EF5E3FC}">
      <dgm:prSet/>
      <dgm:spPr/>
      <dgm:t>
        <a:bodyPr/>
        <a:lstStyle/>
        <a:p>
          <a:endParaRPr lang="en-US">
            <a:solidFill>
              <a:schemeClr val="tx1"/>
            </a:solidFill>
          </a:endParaRPr>
        </a:p>
      </dgm:t>
    </dgm:pt>
    <dgm:pt modelId="{DFCE809E-3F9F-DB4C-9671-7BDFEEBE10F4}">
      <dgm:prSet custT="1"/>
      <dgm:spPr/>
      <dgm:t>
        <a:bodyPr/>
        <a:lstStyle/>
        <a:p>
          <a:pPr rtl="0"/>
          <a:r>
            <a:rPr lang="en-US" sz="2200" b="1" i="0" baseline="0" dirty="0">
              <a:solidFill>
                <a:schemeClr val="tx1"/>
              </a:solidFill>
              <a:latin typeface="Arial" charset="0"/>
              <a:ea typeface="Arial" charset="0"/>
              <a:cs typeface="Arial" charset="0"/>
            </a:rPr>
            <a:t>Monitor for air quality, heat stress, noise, ergonomics and other job hazards</a:t>
          </a:r>
          <a:endParaRPr lang="en-US" sz="2200" b="1" i="0" dirty="0">
            <a:solidFill>
              <a:schemeClr val="tx1"/>
            </a:solidFill>
            <a:latin typeface="Arial" charset="0"/>
            <a:ea typeface="Arial" charset="0"/>
            <a:cs typeface="Arial" charset="0"/>
          </a:endParaRPr>
        </a:p>
      </dgm:t>
    </dgm:pt>
    <dgm:pt modelId="{5878DDC2-712A-B44E-8FD8-68318C943053}" type="parTrans" cxnId="{B1B947A4-206F-3949-9FB2-8A41C33D52FB}">
      <dgm:prSet/>
      <dgm:spPr/>
      <dgm:t>
        <a:bodyPr/>
        <a:lstStyle/>
        <a:p>
          <a:endParaRPr lang="en-US">
            <a:solidFill>
              <a:schemeClr val="tx1"/>
            </a:solidFill>
          </a:endParaRPr>
        </a:p>
      </dgm:t>
    </dgm:pt>
    <dgm:pt modelId="{B18A6615-5EA7-524E-AACB-6789ABA99508}" type="sibTrans" cxnId="{B1B947A4-206F-3949-9FB2-8A41C33D52FB}">
      <dgm:prSet/>
      <dgm:spPr/>
      <dgm:t>
        <a:bodyPr/>
        <a:lstStyle/>
        <a:p>
          <a:endParaRPr lang="en-US">
            <a:solidFill>
              <a:schemeClr val="tx1"/>
            </a:solidFill>
          </a:endParaRPr>
        </a:p>
      </dgm:t>
    </dgm:pt>
    <dgm:pt modelId="{EE3DF561-BD29-F643-949E-C102B8AF1F45}">
      <dgm:prSet custT="1"/>
      <dgm:spPr/>
      <dgm:t>
        <a:bodyPr/>
        <a:lstStyle/>
        <a:p>
          <a:pPr rtl="0"/>
          <a:r>
            <a:rPr lang="en-US" sz="2200" b="1" i="0" baseline="0" dirty="0">
              <a:solidFill>
                <a:schemeClr val="tx1"/>
              </a:solidFill>
              <a:latin typeface="Arial" charset="0"/>
              <a:ea typeface="Arial" charset="0"/>
              <a:cs typeface="Arial" charset="0"/>
            </a:rPr>
            <a:t>Emergency Action Plans and procedures - Fire, life safety and first aid issues </a:t>
          </a:r>
          <a:endParaRPr lang="en-US" sz="2200" b="1" i="0" dirty="0">
            <a:solidFill>
              <a:schemeClr val="tx1"/>
            </a:solidFill>
            <a:latin typeface="Arial" charset="0"/>
            <a:ea typeface="Arial" charset="0"/>
            <a:cs typeface="Arial" charset="0"/>
          </a:endParaRPr>
        </a:p>
      </dgm:t>
    </dgm:pt>
    <dgm:pt modelId="{B8A0654A-D90E-EA41-9B9D-F2C32BB3FEC3}" type="parTrans" cxnId="{7244D7D0-3C16-F342-AD18-0FAE16985CCD}">
      <dgm:prSet/>
      <dgm:spPr/>
      <dgm:t>
        <a:bodyPr/>
        <a:lstStyle/>
        <a:p>
          <a:endParaRPr lang="en-US">
            <a:solidFill>
              <a:schemeClr val="tx1"/>
            </a:solidFill>
          </a:endParaRPr>
        </a:p>
      </dgm:t>
    </dgm:pt>
    <dgm:pt modelId="{7BE9EC24-D2B0-2A4D-A97C-9A46738890D9}" type="sibTrans" cxnId="{7244D7D0-3C16-F342-AD18-0FAE16985CCD}">
      <dgm:prSet/>
      <dgm:spPr/>
      <dgm:t>
        <a:bodyPr/>
        <a:lstStyle/>
        <a:p>
          <a:endParaRPr lang="en-US">
            <a:solidFill>
              <a:schemeClr val="tx1"/>
            </a:solidFill>
          </a:endParaRPr>
        </a:p>
      </dgm:t>
    </dgm:pt>
    <dgm:pt modelId="{B85A47E4-B6D7-E243-9FB7-C350A038A904}" type="pres">
      <dgm:prSet presAssocID="{FA5937BF-BCD7-464C-9544-D8E22CE7820C}" presName="linear" presStyleCnt="0">
        <dgm:presLayoutVars>
          <dgm:animLvl val="lvl"/>
          <dgm:resizeHandles val="exact"/>
        </dgm:presLayoutVars>
      </dgm:prSet>
      <dgm:spPr/>
      <dgm:t>
        <a:bodyPr/>
        <a:lstStyle/>
        <a:p>
          <a:endParaRPr lang="en-US"/>
        </a:p>
      </dgm:t>
    </dgm:pt>
    <dgm:pt modelId="{906529D9-5166-4F47-953D-0F3663EAF19D}" type="pres">
      <dgm:prSet presAssocID="{99589D0A-F8D9-7C44-8E08-F51808F3659F}" presName="parentText" presStyleLbl="node1" presStyleIdx="0" presStyleCnt="5">
        <dgm:presLayoutVars>
          <dgm:chMax val="0"/>
          <dgm:bulletEnabled val="1"/>
        </dgm:presLayoutVars>
      </dgm:prSet>
      <dgm:spPr/>
      <dgm:t>
        <a:bodyPr/>
        <a:lstStyle/>
        <a:p>
          <a:endParaRPr lang="en-US"/>
        </a:p>
      </dgm:t>
    </dgm:pt>
    <dgm:pt modelId="{2B9543DC-7444-9B40-B077-0415EA570B58}" type="pres">
      <dgm:prSet presAssocID="{25B17CD2-782B-5D4F-8DBA-553DA199D07B}" presName="spacer" presStyleCnt="0"/>
      <dgm:spPr/>
    </dgm:pt>
    <dgm:pt modelId="{A910E291-F56C-C447-AD49-8D7ED77A3F22}" type="pres">
      <dgm:prSet presAssocID="{DC53BFD6-DA4F-0343-B5B9-8750BC2837F4}" presName="parentText" presStyleLbl="node1" presStyleIdx="1" presStyleCnt="5">
        <dgm:presLayoutVars>
          <dgm:chMax val="0"/>
          <dgm:bulletEnabled val="1"/>
        </dgm:presLayoutVars>
      </dgm:prSet>
      <dgm:spPr/>
      <dgm:t>
        <a:bodyPr/>
        <a:lstStyle/>
        <a:p>
          <a:endParaRPr lang="en-US"/>
        </a:p>
      </dgm:t>
    </dgm:pt>
    <dgm:pt modelId="{E125B5A6-C20E-F746-A14A-7095E6C9AA37}" type="pres">
      <dgm:prSet presAssocID="{79FF400A-3430-144C-8198-F1DB56119F18}" presName="spacer" presStyleCnt="0"/>
      <dgm:spPr/>
    </dgm:pt>
    <dgm:pt modelId="{1A7941DE-0CB7-E840-9301-330F74563442}" type="pres">
      <dgm:prSet presAssocID="{2C456B99-0152-6943-927F-EDE652E97009}" presName="parentText" presStyleLbl="node1" presStyleIdx="2" presStyleCnt="5">
        <dgm:presLayoutVars>
          <dgm:chMax val="0"/>
          <dgm:bulletEnabled val="1"/>
        </dgm:presLayoutVars>
      </dgm:prSet>
      <dgm:spPr/>
      <dgm:t>
        <a:bodyPr/>
        <a:lstStyle/>
        <a:p>
          <a:endParaRPr lang="en-US"/>
        </a:p>
      </dgm:t>
    </dgm:pt>
    <dgm:pt modelId="{B74DB676-75DB-434A-8AFC-8C9D76D6853F}" type="pres">
      <dgm:prSet presAssocID="{52F55063-66AE-814E-B27B-0D49C1A96B87}" presName="spacer" presStyleCnt="0"/>
      <dgm:spPr/>
    </dgm:pt>
    <dgm:pt modelId="{853A9585-4262-BA49-AB1E-73738F3FE716}" type="pres">
      <dgm:prSet presAssocID="{DFCE809E-3F9F-DB4C-9671-7BDFEEBE10F4}" presName="parentText" presStyleLbl="node1" presStyleIdx="3" presStyleCnt="5">
        <dgm:presLayoutVars>
          <dgm:chMax val="0"/>
          <dgm:bulletEnabled val="1"/>
        </dgm:presLayoutVars>
      </dgm:prSet>
      <dgm:spPr/>
      <dgm:t>
        <a:bodyPr/>
        <a:lstStyle/>
        <a:p>
          <a:endParaRPr lang="en-US"/>
        </a:p>
      </dgm:t>
    </dgm:pt>
    <dgm:pt modelId="{F7A0D2B8-0DF6-2646-A658-022B52C2516B}" type="pres">
      <dgm:prSet presAssocID="{B18A6615-5EA7-524E-AACB-6789ABA99508}" presName="spacer" presStyleCnt="0"/>
      <dgm:spPr/>
    </dgm:pt>
    <dgm:pt modelId="{EE6DCB81-CC1D-1348-ADB8-147FE2802984}" type="pres">
      <dgm:prSet presAssocID="{EE3DF561-BD29-F643-949E-C102B8AF1F45}" presName="parentText" presStyleLbl="node1" presStyleIdx="4" presStyleCnt="5">
        <dgm:presLayoutVars>
          <dgm:chMax val="0"/>
          <dgm:bulletEnabled val="1"/>
        </dgm:presLayoutVars>
      </dgm:prSet>
      <dgm:spPr/>
      <dgm:t>
        <a:bodyPr/>
        <a:lstStyle/>
        <a:p>
          <a:endParaRPr lang="en-US"/>
        </a:p>
      </dgm:t>
    </dgm:pt>
  </dgm:ptLst>
  <dgm:cxnLst>
    <dgm:cxn modelId="{D4453CFA-8757-A84D-8285-9491C2164048}" srcId="{FA5937BF-BCD7-464C-9544-D8E22CE7820C}" destId="{DC53BFD6-DA4F-0343-B5B9-8750BC2837F4}" srcOrd="1" destOrd="0" parTransId="{916B848F-9E24-A147-BE5C-836AC061486C}" sibTransId="{79FF400A-3430-144C-8198-F1DB56119F18}"/>
    <dgm:cxn modelId="{8A3207BC-871B-4422-BFE5-12835BC7E11E}" type="presOf" srcId="{EE3DF561-BD29-F643-949E-C102B8AF1F45}" destId="{EE6DCB81-CC1D-1348-ADB8-147FE2802984}" srcOrd="0" destOrd="0" presId="urn:microsoft.com/office/officeart/2005/8/layout/vList2"/>
    <dgm:cxn modelId="{1EBCC713-F8B5-4694-9090-8100B9E3FD67}" type="presOf" srcId="{99589D0A-F8D9-7C44-8E08-F51808F3659F}" destId="{906529D9-5166-4F47-953D-0F3663EAF19D}" srcOrd="0" destOrd="0" presId="urn:microsoft.com/office/officeart/2005/8/layout/vList2"/>
    <dgm:cxn modelId="{72E14297-2F93-44E7-B460-69114BDCF588}" type="presOf" srcId="{2C456B99-0152-6943-927F-EDE652E97009}" destId="{1A7941DE-0CB7-E840-9301-330F74563442}" srcOrd="0" destOrd="0" presId="urn:microsoft.com/office/officeart/2005/8/layout/vList2"/>
    <dgm:cxn modelId="{BFFEDDC2-DDA4-4BAB-850A-464877F3F3A0}" type="presOf" srcId="{FA5937BF-BCD7-464C-9544-D8E22CE7820C}" destId="{B85A47E4-B6D7-E243-9FB7-C350A038A904}" srcOrd="0" destOrd="0" presId="urn:microsoft.com/office/officeart/2005/8/layout/vList2"/>
    <dgm:cxn modelId="{890A7162-623A-FC43-B658-DB707EF5E3FC}" srcId="{FA5937BF-BCD7-464C-9544-D8E22CE7820C}" destId="{2C456B99-0152-6943-927F-EDE652E97009}" srcOrd="2" destOrd="0" parTransId="{6B7D74D7-3290-4745-AB0A-8F1DF328FD9D}" sibTransId="{52F55063-66AE-814E-B27B-0D49C1A96B87}"/>
    <dgm:cxn modelId="{5AAE254E-8A69-8B45-94E4-471B12605AAC}" srcId="{FA5937BF-BCD7-464C-9544-D8E22CE7820C}" destId="{99589D0A-F8D9-7C44-8E08-F51808F3659F}" srcOrd="0" destOrd="0" parTransId="{45F05CBE-83A0-5B4D-9E1D-2D89E6DA34E4}" sibTransId="{25B17CD2-782B-5D4F-8DBA-553DA199D07B}"/>
    <dgm:cxn modelId="{69C8409A-3C16-494F-90A1-66DCF9F25E5E}" type="presOf" srcId="{DC53BFD6-DA4F-0343-B5B9-8750BC2837F4}" destId="{A910E291-F56C-C447-AD49-8D7ED77A3F22}" srcOrd="0" destOrd="0" presId="urn:microsoft.com/office/officeart/2005/8/layout/vList2"/>
    <dgm:cxn modelId="{B1B947A4-206F-3949-9FB2-8A41C33D52FB}" srcId="{FA5937BF-BCD7-464C-9544-D8E22CE7820C}" destId="{DFCE809E-3F9F-DB4C-9671-7BDFEEBE10F4}" srcOrd="3" destOrd="0" parTransId="{5878DDC2-712A-B44E-8FD8-68318C943053}" sibTransId="{B18A6615-5EA7-524E-AACB-6789ABA99508}"/>
    <dgm:cxn modelId="{95E02161-C890-46C9-90A2-871F3E2120F3}" type="presOf" srcId="{DFCE809E-3F9F-DB4C-9671-7BDFEEBE10F4}" destId="{853A9585-4262-BA49-AB1E-73738F3FE716}" srcOrd="0" destOrd="0" presId="urn:microsoft.com/office/officeart/2005/8/layout/vList2"/>
    <dgm:cxn modelId="{7244D7D0-3C16-F342-AD18-0FAE16985CCD}" srcId="{FA5937BF-BCD7-464C-9544-D8E22CE7820C}" destId="{EE3DF561-BD29-F643-949E-C102B8AF1F45}" srcOrd="4" destOrd="0" parTransId="{B8A0654A-D90E-EA41-9B9D-F2C32BB3FEC3}" sibTransId="{7BE9EC24-D2B0-2A4D-A97C-9A46738890D9}"/>
    <dgm:cxn modelId="{73B83F60-3CEC-4874-8EE0-982785A3F343}" type="presParOf" srcId="{B85A47E4-B6D7-E243-9FB7-C350A038A904}" destId="{906529D9-5166-4F47-953D-0F3663EAF19D}" srcOrd="0" destOrd="0" presId="urn:microsoft.com/office/officeart/2005/8/layout/vList2"/>
    <dgm:cxn modelId="{B607BB15-4FAE-4347-8635-9FD9DA9C2A2B}" type="presParOf" srcId="{B85A47E4-B6D7-E243-9FB7-C350A038A904}" destId="{2B9543DC-7444-9B40-B077-0415EA570B58}" srcOrd="1" destOrd="0" presId="urn:microsoft.com/office/officeart/2005/8/layout/vList2"/>
    <dgm:cxn modelId="{0EF88D62-D779-4158-9CCC-9DD5AB92912F}" type="presParOf" srcId="{B85A47E4-B6D7-E243-9FB7-C350A038A904}" destId="{A910E291-F56C-C447-AD49-8D7ED77A3F22}" srcOrd="2" destOrd="0" presId="urn:microsoft.com/office/officeart/2005/8/layout/vList2"/>
    <dgm:cxn modelId="{37504F59-AC12-4F3A-BF1F-84860AF318F3}" type="presParOf" srcId="{B85A47E4-B6D7-E243-9FB7-C350A038A904}" destId="{E125B5A6-C20E-F746-A14A-7095E6C9AA37}" srcOrd="3" destOrd="0" presId="urn:microsoft.com/office/officeart/2005/8/layout/vList2"/>
    <dgm:cxn modelId="{F54E5BFA-AF0B-4519-8AF0-A7497D4EB6A4}" type="presParOf" srcId="{B85A47E4-B6D7-E243-9FB7-C350A038A904}" destId="{1A7941DE-0CB7-E840-9301-330F74563442}" srcOrd="4" destOrd="0" presId="urn:microsoft.com/office/officeart/2005/8/layout/vList2"/>
    <dgm:cxn modelId="{8440EC81-D15A-4C6E-A819-1C129493437C}" type="presParOf" srcId="{B85A47E4-B6D7-E243-9FB7-C350A038A904}" destId="{B74DB676-75DB-434A-8AFC-8C9D76D6853F}" srcOrd="5" destOrd="0" presId="urn:microsoft.com/office/officeart/2005/8/layout/vList2"/>
    <dgm:cxn modelId="{321569E7-98BC-40AF-836D-1CE88B2E346F}" type="presParOf" srcId="{B85A47E4-B6D7-E243-9FB7-C350A038A904}" destId="{853A9585-4262-BA49-AB1E-73738F3FE716}" srcOrd="6" destOrd="0" presId="urn:microsoft.com/office/officeart/2005/8/layout/vList2"/>
    <dgm:cxn modelId="{D39716BD-7206-443D-9C9C-17E8446CC323}" type="presParOf" srcId="{B85A47E4-B6D7-E243-9FB7-C350A038A904}" destId="{F7A0D2B8-0DF6-2646-A658-022B52C2516B}" srcOrd="7" destOrd="0" presId="urn:microsoft.com/office/officeart/2005/8/layout/vList2"/>
    <dgm:cxn modelId="{1B95DCA8-889F-46B2-85A9-22A5C69CD783}" type="presParOf" srcId="{B85A47E4-B6D7-E243-9FB7-C350A038A904}" destId="{EE6DCB81-CC1D-1348-ADB8-147FE2802984}"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6CDEA-084E-5841-8FCD-4825A12F6397}">
      <dsp:nvSpPr>
        <dsp:cNvPr id="0" name=""/>
        <dsp:cNvSpPr/>
      </dsp:nvSpPr>
      <dsp:spPr>
        <a:xfrm>
          <a:off x="0" y="0"/>
          <a:ext cx="8692729" cy="963304"/>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i="0" kern="1200" baseline="0" dirty="0">
              <a:latin typeface="Arial" charset="0"/>
              <a:ea typeface="Arial" charset="0"/>
              <a:cs typeface="Arial" charset="0"/>
            </a:rPr>
            <a:t>Publish safety rules and expectations in New Hire Orientation and thoroughly discuss during Orientation</a:t>
          </a:r>
          <a:endParaRPr lang="en-US" sz="2500" b="1" i="0" kern="1200" dirty="0">
            <a:latin typeface="Arial" charset="0"/>
            <a:ea typeface="Arial" charset="0"/>
            <a:cs typeface="Arial" charset="0"/>
          </a:endParaRPr>
        </a:p>
      </dsp:txBody>
      <dsp:txXfrm>
        <a:off x="47025" y="47025"/>
        <a:ext cx="8598679" cy="869254"/>
      </dsp:txXfrm>
    </dsp:sp>
    <dsp:sp modelId="{E0306CC5-B6D0-204A-9EC5-866F60BA6F3E}">
      <dsp:nvSpPr>
        <dsp:cNvPr id="0" name=""/>
        <dsp:cNvSpPr/>
      </dsp:nvSpPr>
      <dsp:spPr>
        <a:xfrm>
          <a:off x="0" y="1005422"/>
          <a:ext cx="8692729" cy="982590"/>
        </a:xfrm>
        <a:prstGeom prst="roundRect">
          <a:avLst/>
        </a:prstGeom>
        <a:solidFill>
          <a:schemeClr val="accent1">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i="0" kern="1200" baseline="0" dirty="0">
              <a:latin typeface="Arial" charset="0"/>
              <a:ea typeface="Arial" charset="0"/>
              <a:cs typeface="Arial" charset="0"/>
            </a:rPr>
            <a:t>Avoid conflicting management directives by ensuring the entire message is appropriate</a:t>
          </a:r>
          <a:endParaRPr lang="en-US" sz="2500" b="1" i="0" kern="1200" dirty="0">
            <a:latin typeface="Arial" charset="0"/>
            <a:ea typeface="Arial" charset="0"/>
            <a:cs typeface="Arial" charset="0"/>
          </a:endParaRPr>
        </a:p>
      </dsp:txBody>
      <dsp:txXfrm>
        <a:off x="47966" y="1053388"/>
        <a:ext cx="8596797" cy="886658"/>
      </dsp:txXfrm>
    </dsp:sp>
    <dsp:sp modelId="{ACADCF73-49C6-2348-BFB5-7F0B5D55AB52}">
      <dsp:nvSpPr>
        <dsp:cNvPr id="0" name=""/>
        <dsp:cNvSpPr/>
      </dsp:nvSpPr>
      <dsp:spPr>
        <a:xfrm>
          <a:off x="0" y="2210508"/>
          <a:ext cx="8692729" cy="15136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5994" tIns="33020" rIns="184912" bIns="33020" numCol="1" spcCol="1270" anchor="t" anchorCtr="0">
          <a:noAutofit/>
        </a:bodyPr>
        <a:lstStyle/>
        <a:p>
          <a:pPr marL="228600" lvl="1" indent="-228600" algn="l" defTabSz="1155700" rtl="0">
            <a:lnSpc>
              <a:spcPct val="90000"/>
            </a:lnSpc>
            <a:spcBef>
              <a:spcPct val="0"/>
            </a:spcBef>
            <a:spcAft>
              <a:spcPct val="20000"/>
            </a:spcAft>
            <a:buChar char="••"/>
          </a:pPr>
          <a:r>
            <a:rPr lang="en-US" sz="2600" b="1" i="0" kern="1200" baseline="0" dirty="0">
              <a:solidFill>
                <a:srgbClr val="FFFFFF"/>
              </a:solidFill>
              <a:latin typeface="Arial" charset="0"/>
              <a:ea typeface="Arial" charset="0"/>
              <a:cs typeface="Arial" charset="0"/>
            </a:rPr>
            <a:t>For example, safety completing a job takes precedence over quickly completing a job</a:t>
          </a:r>
          <a:endParaRPr lang="en-US" sz="2600" b="1" i="0" kern="1200" dirty="0">
            <a:solidFill>
              <a:srgbClr val="FFFFFF"/>
            </a:solidFill>
            <a:latin typeface="Arial" charset="0"/>
            <a:ea typeface="Arial" charset="0"/>
            <a:cs typeface="Arial" charset="0"/>
          </a:endParaRPr>
        </a:p>
        <a:p>
          <a:pPr marL="228600" lvl="1" indent="-228600" algn="l" defTabSz="1155700" rtl="0">
            <a:lnSpc>
              <a:spcPct val="90000"/>
            </a:lnSpc>
            <a:spcBef>
              <a:spcPct val="0"/>
            </a:spcBef>
            <a:spcAft>
              <a:spcPct val="20000"/>
            </a:spcAft>
            <a:buChar char="••"/>
          </a:pPr>
          <a:r>
            <a:rPr lang="en-US" sz="2600" b="1" i="0" kern="1200" baseline="0" dirty="0">
              <a:solidFill>
                <a:srgbClr val="FFFFFF"/>
              </a:solidFill>
              <a:latin typeface="Arial" charset="0"/>
              <a:ea typeface="Arial" charset="0"/>
              <a:cs typeface="Arial" charset="0"/>
            </a:rPr>
            <a:t>Managers should avoid statements such as, “Be safe, but hurry. We have finish this project ASAP”</a:t>
          </a:r>
          <a:endParaRPr lang="en-US" sz="2600" b="1" i="0" kern="1200" dirty="0">
            <a:solidFill>
              <a:srgbClr val="FFFFFF"/>
            </a:solidFill>
            <a:latin typeface="Arial" charset="0"/>
            <a:ea typeface="Arial" charset="0"/>
            <a:cs typeface="Arial" charset="0"/>
          </a:endParaRPr>
        </a:p>
      </dsp:txBody>
      <dsp:txXfrm>
        <a:off x="0" y="2210508"/>
        <a:ext cx="8692729" cy="1513687"/>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04153B-3AFF-244B-8F49-0D19B1B147BD}">
      <dsp:nvSpPr>
        <dsp:cNvPr id="0" name=""/>
        <dsp:cNvSpPr/>
      </dsp:nvSpPr>
      <dsp:spPr>
        <a:xfrm>
          <a:off x="1349330" y="945964"/>
          <a:ext cx="6848683" cy="2561197"/>
        </a:xfrm>
        <a:prstGeom prst="rect">
          <a:avLst/>
        </a:prstGeom>
        <a:solidFill>
          <a:schemeClr val="lt1">
            <a:alpha val="40000"/>
            <a:hueOff val="0"/>
            <a:satOff val="0"/>
            <a:lumOff val="0"/>
            <a:alphaOff val="0"/>
          </a:schemeClr>
        </a:solidFill>
        <a:ln w="9525" cap="flat"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734785" tIns="121920" rIns="121920" bIns="121920" numCol="1" spcCol="1270" anchor="t" anchorCtr="0">
          <a:noAutofit/>
        </a:bodyPr>
        <a:lstStyle/>
        <a:p>
          <a:pPr lvl="0" algn="l" defTabSz="1422400" rtl="0">
            <a:lnSpc>
              <a:spcPct val="90000"/>
            </a:lnSpc>
            <a:spcBef>
              <a:spcPct val="0"/>
            </a:spcBef>
            <a:spcAft>
              <a:spcPct val="35000"/>
            </a:spcAft>
          </a:pPr>
          <a:r>
            <a:rPr lang="en-US" sz="3200" b="1" i="0" kern="1200" baseline="0" dirty="0">
              <a:solidFill>
                <a:sysClr val="windowText" lastClr="000000"/>
              </a:solidFill>
            </a:rPr>
            <a:t>Priorities:</a:t>
          </a:r>
          <a:endParaRPr lang="en-US" sz="3200" kern="1200" dirty="0">
            <a:solidFill>
              <a:sysClr val="windowText" lastClr="000000"/>
            </a:solidFill>
          </a:endParaRPr>
        </a:p>
        <a:p>
          <a:pPr marL="228600" lvl="1" indent="-228600" algn="l" defTabSz="1066800" rtl="0">
            <a:lnSpc>
              <a:spcPct val="90000"/>
            </a:lnSpc>
            <a:spcBef>
              <a:spcPct val="0"/>
            </a:spcBef>
            <a:spcAft>
              <a:spcPct val="15000"/>
            </a:spcAft>
            <a:buChar char="••"/>
          </a:pPr>
          <a:r>
            <a:rPr lang="en-US" sz="2400" b="1" i="0" kern="1200" baseline="0" dirty="0">
              <a:solidFill>
                <a:sysClr val="windowText" lastClr="000000"/>
              </a:solidFill>
            </a:rPr>
            <a:t>New Jobs</a:t>
          </a:r>
          <a:endParaRPr lang="en-US" sz="2400" kern="1200" dirty="0">
            <a:solidFill>
              <a:sysClr val="windowText" lastClr="000000"/>
            </a:solidFill>
          </a:endParaRPr>
        </a:p>
        <a:p>
          <a:pPr marL="228600" lvl="1" indent="-228600" algn="l" defTabSz="1066800" rtl="0">
            <a:lnSpc>
              <a:spcPct val="90000"/>
            </a:lnSpc>
            <a:spcBef>
              <a:spcPct val="0"/>
            </a:spcBef>
            <a:spcAft>
              <a:spcPct val="15000"/>
            </a:spcAft>
            <a:buChar char="••"/>
          </a:pPr>
          <a:r>
            <a:rPr lang="en-US" sz="2400" b="1" i="0" kern="1200" baseline="0" dirty="0">
              <a:solidFill>
                <a:sysClr val="windowText" lastClr="000000"/>
              </a:solidFill>
            </a:rPr>
            <a:t>Potential of Severe Injuries</a:t>
          </a:r>
          <a:endParaRPr lang="en-US" sz="2400" kern="1200" dirty="0">
            <a:solidFill>
              <a:sysClr val="windowText" lastClr="000000"/>
            </a:solidFill>
          </a:endParaRPr>
        </a:p>
        <a:p>
          <a:pPr marL="228600" lvl="1" indent="-228600" algn="l" defTabSz="1066800" rtl="0">
            <a:lnSpc>
              <a:spcPct val="90000"/>
            </a:lnSpc>
            <a:spcBef>
              <a:spcPct val="0"/>
            </a:spcBef>
            <a:spcAft>
              <a:spcPct val="15000"/>
            </a:spcAft>
            <a:buChar char="••"/>
          </a:pPr>
          <a:r>
            <a:rPr lang="en-US" sz="2400" b="1" i="0" kern="1200" baseline="0" dirty="0">
              <a:solidFill>
                <a:sysClr val="windowText" lastClr="000000"/>
              </a:solidFill>
            </a:rPr>
            <a:t>History of Disabling Injuries</a:t>
          </a:r>
          <a:endParaRPr lang="en-US" sz="2400" kern="1200" dirty="0">
            <a:solidFill>
              <a:sysClr val="windowText" lastClr="000000"/>
            </a:solidFill>
          </a:endParaRPr>
        </a:p>
        <a:p>
          <a:pPr marL="228600" lvl="1" indent="-228600" algn="l" defTabSz="1066800" rtl="0">
            <a:lnSpc>
              <a:spcPct val="90000"/>
            </a:lnSpc>
            <a:spcBef>
              <a:spcPct val="0"/>
            </a:spcBef>
            <a:spcAft>
              <a:spcPct val="15000"/>
            </a:spcAft>
            <a:buChar char="••"/>
          </a:pPr>
          <a:r>
            <a:rPr lang="en-US" sz="2400" b="1" i="0" kern="1200" baseline="0" dirty="0">
              <a:solidFill>
                <a:sysClr val="windowText" lastClr="000000"/>
              </a:solidFill>
            </a:rPr>
            <a:t>Frequency of Accidents</a:t>
          </a:r>
          <a:endParaRPr lang="en-US" sz="2400" kern="1200" dirty="0">
            <a:solidFill>
              <a:sysClr val="windowText" lastClr="000000"/>
            </a:solidFill>
          </a:endParaRPr>
        </a:p>
      </dsp:txBody>
      <dsp:txXfrm>
        <a:off x="1349330" y="945964"/>
        <a:ext cx="6848683" cy="2561197"/>
      </dsp:txXfrm>
    </dsp:sp>
    <dsp:sp modelId="{B27FAE09-4DA7-954C-A945-E1B573681D80}">
      <dsp:nvSpPr>
        <dsp:cNvPr id="0" name=""/>
        <dsp:cNvSpPr/>
      </dsp:nvSpPr>
      <dsp:spPr>
        <a:xfrm>
          <a:off x="94010" y="543860"/>
          <a:ext cx="2763947" cy="2676214"/>
        </a:xfrm>
        <a:prstGeom prst="rect">
          <a:avLst/>
        </a:prstGeom>
        <a:blipFill rotWithShape="1">
          <a:blip xmlns:r="http://schemas.openxmlformats.org/officeDocument/2006/relationships" r:embed="rId1"/>
          <a:stretch>
            <a:fillRect/>
          </a:stretch>
        </a:blipFill>
        <a:ln>
          <a:noFill/>
        </a:ln>
        <a:effectLst/>
      </dsp:spPr>
      <dsp:style>
        <a:lnRef idx="0">
          <a:scrgbClr r="0" g="0" b="0"/>
        </a:lnRef>
        <a:fillRef idx="1">
          <a:scrgbClr r="0" g="0" b="0"/>
        </a:fillRef>
        <a:effectRef idx="2">
          <a:scrgbClr r="0" g="0" b="0"/>
        </a:effectRef>
        <a:fontRef idx="minor"/>
      </dsp:style>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B74F649-9C09-0E4A-B12E-6FD503044DDB}">
      <dsp:nvSpPr>
        <dsp:cNvPr id="0" name=""/>
        <dsp:cNvSpPr/>
      </dsp:nvSpPr>
      <dsp:spPr>
        <a:xfrm>
          <a:off x="0" y="34252"/>
          <a:ext cx="8550513" cy="818999"/>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33350" tIns="133350" rIns="133350" bIns="133350" numCol="1" spcCol="1270" anchor="ctr" anchorCtr="0">
          <a:noAutofit/>
        </a:bodyPr>
        <a:lstStyle/>
        <a:p>
          <a:pPr lvl="0" algn="l" defTabSz="1555750" rtl="0">
            <a:lnSpc>
              <a:spcPct val="90000"/>
            </a:lnSpc>
            <a:spcBef>
              <a:spcPct val="0"/>
            </a:spcBef>
            <a:spcAft>
              <a:spcPct val="35000"/>
            </a:spcAft>
          </a:pPr>
          <a:r>
            <a:rPr lang="en-US" sz="3500" b="1" i="0" kern="1200" baseline="0">
              <a:solidFill>
                <a:schemeClr val="tx1"/>
              </a:solidFill>
            </a:rPr>
            <a:t>Observation</a:t>
          </a:r>
          <a:endParaRPr lang="en-US" sz="3500" kern="1200">
            <a:solidFill>
              <a:schemeClr val="tx1"/>
            </a:solidFill>
          </a:endParaRPr>
        </a:p>
      </dsp:txBody>
      <dsp:txXfrm>
        <a:off x="39980" y="74232"/>
        <a:ext cx="8470553" cy="739039"/>
      </dsp:txXfrm>
    </dsp:sp>
    <dsp:sp modelId="{BC06BFF7-E108-334C-B72E-99F84698B9FD}">
      <dsp:nvSpPr>
        <dsp:cNvPr id="0" name=""/>
        <dsp:cNvSpPr/>
      </dsp:nvSpPr>
      <dsp:spPr>
        <a:xfrm>
          <a:off x="0" y="853252"/>
          <a:ext cx="8550513" cy="2535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1479" tIns="44450" rIns="248920" bIns="44450" numCol="1" spcCol="1270" anchor="t" anchorCtr="0">
          <a:noAutofit/>
        </a:bodyPr>
        <a:lstStyle/>
        <a:p>
          <a:pPr marL="228600" lvl="1" indent="-228600" algn="l" defTabSz="1200150" rtl="0">
            <a:lnSpc>
              <a:spcPct val="90000"/>
            </a:lnSpc>
            <a:spcBef>
              <a:spcPct val="0"/>
            </a:spcBef>
            <a:spcAft>
              <a:spcPct val="20000"/>
            </a:spcAft>
            <a:buChar char="••"/>
          </a:pPr>
          <a:r>
            <a:rPr lang="en-US" sz="2700" b="1" i="0" kern="1200" baseline="0">
              <a:solidFill>
                <a:srgbClr val="FFFFFF"/>
              </a:solidFill>
              <a:latin typeface="Arial" charset="0"/>
              <a:ea typeface="Arial" charset="0"/>
              <a:cs typeface="Arial" charset="0"/>
            </a:rPr>
            <a:t>Select experienced worker(s) to participate in the JSA process.</a:t>
          </a:r>
          <a:endParaRPr lang="en-US" sz="2700" b="1" i="0" kern="1200">
            <a:solidFill>
              <a:srgbClr val="FFFFFF"/>
            </a:solidFill>
            <a:latin typeface="Arial" charset="0"/>
            <a:ea typeface="Arial" charset="0"/>
            <a:cs typeface="Arial" charset="0"/>
          </a:endParaRPr>
        </a:p>
        <a:p>
          <a:pPr marL="228600" lvl="1" indent="-228600" algn="l" defTabSz="1200150" rtl="0">
            <a:lnSpc>
              <a:spcPct val="90000"/>
            </a:lnSpc>
            <a:spcBef>
              <a:spcPct val="0"/>
            </a:spcBef>
            <a:spcAft>
              <a:spcPct val="20000"/>
            </a:spcAft>
            <a:buChar char="••"/>
          </a:pPr>
          <a:r>
            <a:rPr lang="en-US" sz="2700" b="1" i="0" kern="1200" baseline="0" dirty="0">
              <a:solidFill>
                <a:srgbClr val="FFFFFF"/>
              </a:solidFill>
              <a:latin typeface="Arial" charset="0"/>
              <a:ea typeface="Arial" charset="0"/>
              <a:cs typeface="Arial" charset="0"/>
            </a:rPr>
            <a:t>Explain purpose of JSA.</a:t>
          </a:r>
          <a:endParaRPr lang="en-US" sz="2700" b="1" i="0" kern="1200" dirty="0">
            <a:solidFill>
              <a:srgbClr val="FFFFFF"/>
            </a:solidFill>
            <a:latin typeface="Arial" charset="0"/>
            <a:ea typeface="Arial" charset="0"/>
            <a:cs typeface="Arial" charset="0"/>
          </a:endParaRPr>
        </a:p>
        <a:p>
          <a:pPr marL="228600" lvl="1" indent="-228600" algn="l" defTabSz="1200150" rtl="0">
            <a:lnSpc>
              <a:spcPct val="90000"/>
            </a:lnSpc>
            <a:spcBef>
              <a:spcPct val="0"/>
            </a:spcBef>
            <a:spcAft>
              <a:spcPct val="20000"/>
            </a:spcAft>
            <a:buChar char="••"/>
          </a:pPr>
          <a:r>
            <a:rPr lang="en-US" sz="2700" b="1" i="0" kern="1200" baseline="0" dirty="0">
              <a:solidFill>
                <a:srgbClr val="FFFFFF"/>
              </a:solidFill>
              <a:latin typeface="Arial" charset="0"/>
              <a:ea typeface="Arial" charset="0"/>
              <a:cs typeface="Arial" charset="0"/>
            </a:rPr>
            <a:t>Note any deviations (Very Important!).</a:t>
          </a:r>
          <a:endParaRPr lang="en-US" sz="2700" b="1" i="0" kern="1200" dirty="0">
            <a:solidFill>
              <a:srgbClr val="FFFFFF"/>
            </a:solidFill>
            <a:latin typeface="Arial" charset="0"/>
            <a:ea typeface="Arial" charset="0"/>
            <a:cs typeface="Arial" charset="0"/>
          </a:endParaRPr>
        </a:p>
        <a:p>
          <a:pPr marL="228600" lvl="1" indent="-228600" algn="l" defTabSz="1200150" rtl="0">
            <a:lnSpc>
              <a:spcPct val="90000"/>
            </a:lnSpc>
            <a:spcBef>
              <a:spcPct val="0"/>
            </a:spcBef>
            <a:spcAft>
              <a:spcPct val="20000"/>
            </a:spcAft>
            <a:buChar char="••"/>
          </a:pPr>
          <a:r>
            <a:rPr lang="en-US" sz="2700" b="1" i="0" kern="1200" baseline="0" dirty="0">
              <a:solidFill>
                <a:srgbClr val="FFFFFF"/>
              </a:solidFill>
              <a:latin typeface="Arial" charset="0"/>
              <a:ea typeface="Arial" charset="0"/>
              <a:cs typeface="Arial" charset="0"/>
            </a:rPr>
            <a:t>Observe the employee perform the job.</a:t>
          </a:r>
          <a:endParaRPr lang="en-US" sz="2700" b="1" i="0" kern="1200" dirty="0">
            <a:solidFill>
              <a:srgbClr val="FFFFFF"/>
            </a:solidFill>
            <a:latin typeface="Arial" charset="0"/>
            <a:ea typeface="Arial" charset="0"/>
            <a:cs typeface="Arial" charset="0"/>
          </a:endParaRPr>
        </a:p>
        <a:p>
          <a:pPr marL="228600" lvl="1" indent="-228600" algn="l" defTabSz="1200150" rtl="0">
            <a:lnSpc>
              <a:spcPct val="90000"/>
            </a:lnSpc>
            <a:spcBef>
              <a:spcPct val="0"/>
            </a:spcBef>
            <a:spcAft>
              <a:spcPct val="20000"/>
            </a:spcAft>
            <a:buChar char="••"/>
          </a:pPr>
          <a:r>
            <a:rPr lang="en-US" sz="2700" b="1" i="0" kern="1200" dirty="0">
              <a:solidFill>
                <a:srgbClr val="FFFFFF"/>
              </a:solidFill>
              <a:latin typeface="Arial" charset="0"/>
              <a:ea typeface="Arial" charset="0"/>
              <a:cs typeface="Arial" charset="0"/>
            </a:rPr>
            <a:t>Document observations!</a:t>
          </a:r>
        </a:p>
      </dsp:txBody>
      <dsp:txXfrm>
        <a:off x="0" y="853252"/>
        <a:ext cx="8550513" cy="2535750"/>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CFE5FA0-28B6-534E-AB9C-B76697FCCFF0}">
      <dsp:nvSpPr>
        <dsp:cNvPr id="0" name=""/>
        <dsp:cNvSpPr/>
      </dsp:nvSpPr>
      <dsp:spPr>
        <a:xfrm>
          <a:off x="0" y="23829"/>
          <a:ext cx="8277384" cy="112320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baseline="0" dirty="0">
              <a:solidFill>
                <a:schemeClr val="tx1"/>
              </a:solidFill>
            </a:rPr>
            <a:t>Search for Hazards:</a:t>
          </a:r>
          <a:endParaRPr lang="en-US" sz="2800" kern="1200" dirty="0">
            <a:solidFill>
              <a:schemeClr val="tx1"/>
            </a:solidFill>
          </a:endParaRPr>
        </a:p>
      </dsp:txBody>
      <dsp:txXfrm>
        <a:off x="54830" y="78659"/>
        <a:ext cx="8167724" cy="1013540"/>
      </dsp:txXfrm>
    </dsp:sp>
    <dsp:sp modelId="{3008C42C-227C-9747-AEBE-402007AD89D1}">
      <dsp:nvSpPr>
        <dsp:cNvPr id="0" name=""/>
        <dsp:cNvSpPr/>
      </dsp:nvSpPr>
      <dsp:spPr>
        <a:xfrm>
          <a:off x="0" y="1147030"/>
          <a:ext cx="8277384" cy="9936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2807" tIns="30480" rIns="170688" bIns="30480" numCol="1" spcCol="1270" anchor="t" anchorCtr="0">
          <a:noAutofit/>
        </a:bodyPr>
        <a:lstStyle/>
        <a:p>
          <a:pPr marL="228600" lvl="1" indent="-228600" algn="l" defTabSz="1066800" rtl="0">
            <a:lnSpc>
              <a:spcPct val="90000"/>
            </a:lnSpc>
            <a:spcBef>
              <a:spcPct val="0"/>
            </a:spcBef>
            <a:spcAft>
              <a:spcPct val="20000"/>
            </a:spcAft>
            <a:buChar char="••"/>
          </a:pPr>
          <a:r>
            <a:rPr lang="en-US" sz="2400" b="1" i="0" kern="1200" baseline="0" dirty="0">
              <a:solidFill>
                <a:srgbClr val="FFFFFF"/>
              </a:solidFill>
            </a:rPr>
            <a:t>Produced by Work</a:t>
          </a:r>
          <a:endParaRPr lang="en-US" sz="2400" kern="1200" dirty="0">
            <a:solidFill>
              <a:srgbClr val="FFFFFF"/>
            </a:solidFill>
          </a:endParaRPr>
        </a:p>
        <a:p>
          <a:pPr marL="228600" lvl="1" indent="-228600" algn="l" defTabSz="1066800" rtl="0">
            <a:lnSpc>
              <a:spcPct val="90000"/>
            </a:lnSpc>
            <a:spcBef>
              <a:spcPct val="0"/>
            </a:spcBef>
            <a:spcAft>
              <a:spcPct val="20000"/>
            </a:spcAft>
            <a:buChar char="••"/>
          </a:pPr>
          <a:r>
            <a:rPr lang="en-US" sz="2400" b="1" i="0" kern="1200" baseline="0" dirty="0">
              <a:solidFill>
                <a:srgbClr val="FFFFFF"/>
              </a:solidFill>
            </a:rPr>
            <a:t>Produced by Environment</a:t>
          </a:r>
          <a:endParaRPr lang="en-US" sz="2400" kern="1200" dirty="0">
            <a:solidFill>
              <a:srgbClr val="FFFFFF"/>
            </a:solidFill>
          </a:endParaRPr>
        </a:p>
      </dsp:txBody>
      <dsp:txXfrm>
        <a:off x="0" y="1147030"/>
        <a:ext cx="8277384" cy="993600"/>
      </dsp:txXfrm>
    </dsp:sp>
    <dsp:sp modelId="{AE9B2DD4-C407-2B4F-8FA5-BA4425342B8F}">
      <dsp:nvSpPr>
        <dsp:cNvPr id="0" name=""/>
        <dsp:cNvSpPr/>
      </dsp:nvSpPr>
      <dsp:spPr>
        <a:xfrm>
          <a:off x="0" y="2108377"/>
          <a:ext cx="8277384" cy="11232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baseline="0" dirty="0">
              <a:solidFill>
                <a:schemeClr val="tx1"/>
              </a:solidFill>
            </a:rPr>
            <a:t>Repeat job observation as many times as necessary to identify all hazards.</a:t>
          </a:r>
          <a:endParaRPr lang="en-US" sz="2800" kern="1200" dirty="0">
            <a:solidFill>
              <a:schemeClr val="tx1"/>
            </a:solidFill>
          </a:endParaRPr>
        </a:p>
      </dsp:txBody>
      <dsp:txXfrm>
        <a:off x="54830" y="2163207"/>
        <a:ext cx="8167724" cy="1013540"/>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E04E42-A4CD-A442-A27A-5D93C229528F}">
      <dsp:nvSpPr>
        <dsp:cNvPr id="0" name=""/>
        <dsp:cNvSpPr/>
      </dsp:nvSpPr>
      <dsp:spPr>
        <a:xfrm>
          <a:off x="0" y="229804"/>
          <a:ext cx="7733372" cy="4608000"/>
        </a:xfrm>
        <a:prstGeom prst="rightArrow">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sp>
    <dsp:sp modelId="{618ED734-1567-D545-AF6F-ED3E6B8069FF}">
      <dsp:nvSpPr>
        <dsp:cNvPr id="0" name=""/>
        <dsp:cNvSpPr/>
      </dsp:nvSpPr>
      <dsp:spPr>
        <a:xfrm>
          <a:off x="202305" y="1381804"/>
          <a:ext cx="6334341" cy="2304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304800" rIns="0" bIns="304800" numCol="1" spcCol="1270" anchor="ctr" anchorCtr="0">
          <a:noAutofit/>
        </a:bodyPr>
        <a:lstStyle/>
        <a:p>
          <a:pPr lvl="0" algn="ctr" defTabSz="1333500" rtl="0">
            <a:lnSpc>
              <a:spcPct val="90000"/>
            </a:lnSpc>
            <a:spcBef>
              <a:spcPct val="0"/>
            </a:spcBef>
            <a:spcAft>
              <a:spcPct val="35000"/>
            </a:spcAft>
          </a:pPr>
          <a:r>
            <a:rPr lang="en-US" sz="3000" b="1" i="0" kern="1200" baseline="0" dirty="0">
              <a:solidFill>
                <a:schemeClr val="tx1"/>
              </a:solidFill>
              <a:latin typeface="Arial"/>
              <a:cs typeface="Arial"/>
            </a:rPr>
            <a:t>Employers must protect employees from hazards such as falling objects, harmful substances, and noise exposures that can cause injury.</a:t>
          </a:r>
          <a:endParaRPr lang="en-US" sz="3000" b="1" kern="1200" dirty="0">
            <a:solidFill>
              <a:schemeClr val="tx1"/>
            </a:solidFill>
            <a:latin typeface="Arial"/>
            <a:cs typeface="Arial"/>
          </a:endParaRPr>
        </a:p>
      </dsp:txBody>
      <dsp:txXfrm>
        <a:off x="202305" y="1381804"/>
        <a:ext cx="6334341" cy="2304000"/>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2F90A0-3E95-2244-968F-2ECAC1CF3B7C}">
      <dsp:nvSpPr>
        <dsp:cNvPr id="0" name=""/>
        <dsp:cNvSpPr/>
      </dsp:nvSpPr>
      <dsp:spPr>
        <a:xfrm>
          <a:off x="2" y="0"/>
          <a:ext cx="8015603" cy="4269346"/>
        </a:xfrm>
        <a:prstGeom prst="rightArrow">
          <a:avLst/>
        </a:prstGeom>
        <a:solidFill>
          <a:schemeClr val="accent3">
            <a:tint val="5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6BE3E9D-9EB5-3C4B-BC98-4C60FE38AEC0}">
      <dsp:nvSpPr>
        <dsp:cNvPr id="0" name=""/>
        <dsp:cNvSpPr/>
      </dsp:nvSpPr>
      <dsp:spPr>
        <a:xfrm>
          <a:off x="424552" y="1298444"/>
          <a:ext cx="3143936" cy="1707738"/>
        </a:xfrm>
        <a:prstGeom prst="roundRect">
          <a:avLst/>
        </a:prstGeom>
        <a:solidFill>
          <a:schemeClr val="accent3">
            <a:shade val="5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t"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a:cs typeface="Arial"/>
            </a:rPr>
            <a:t>Employers must:</a:t>
          </a:r>
          <a:endParaRPr lang="en-US" sz="2200" b="1" kern="1200" dirty="0">
            <a:solidFill>
              <a:schemeClr val="tx1"/>
            </a:solidFill>
            <a:latin typeface="Arial"/>
            <a:cs typeface="Arial"/>
          </a:endParaRPr>
        </a:p>
        <a:p>
          <a:pPr marL="171450" lvl="1" indent="-171450" algn="l" defTabSz="755650" rtl="0">
            <a:lnSpc>
              <a:spcPct val="90000"/>
            </a:lnSpc>
            <a:spcBef>
              <a:spcPct val="0"/>
            </a:spcBef>
            <a:spcAft>
              <a:spcPct val="15000"/>
            </a:spcAft>
            <a:buChar char="••"/>
          </a:pPr>
          <a:r>
            <a:rPr lang="en-US" sz="1700" b="1" i="0" kern="1200" baseline="0" dirty="0">
              <a:solidFill>
                <a:schemeClr val="tx1"/>
              </a:solidFill>
              <a:latin typeface="Arial"/>
              <a:cs typeface="Arial"/>
            </a:rPr>
            <a:t>Eliminate and reduce hazards.</a:t>
          </a:r>
          <a:endParaRPr lang="en-US" sz="1700" b="1" kern="1200" dirty="0">
            <a:solidFill>
              <a:schemeClr val="tx1"/>
            </a:solidFill>
            <a:latin typeface="Arial"/>
            <a:cs typeface="Arial"/>
          </a:endParaRPr>
        </a:p>
        <a:p>
          <a:pPr marL="171450" lvl="1" indent="-171450" algn="l" defTabSz="755650" rtl="0">
            <a:lnSpc>
              <a:spcPct val="90000"/>
            </a:lnSpc>
            <a:spcBef>
              <a:spcPct val="0"/>
            </a:spcBef>
            <a:spcAft>
              <a:spcPct val="15000"/>
            </a:spcAft>
            <a:buChar char="••"/>
          </a:pPr>
          <a:r>
            <a:rPr lang="en-US" sz="1700" b="1" i="0" kern="1200" baseline="0" dirty="0">
              <a:solidFill>
                <a:schemeClr val="tx1"/>
              </a:solidFill>
              <a:latin typeface="Arial"/>
              <a:cs typeface="Arial"/>
            </a:rPr>
            <a:t>PPEs if the controls don’t eliminate the hazards.  </a:t>
          </a:r>
          <a:endParaRPr lang="en-US" sz="1700" b="1" kern="1200" dirty="0">
            <a:solidFill>
              <a:schemeClr val="tx1"/>
            </a:solidFill>
            <a:latin typeface="Arial"/>
            <a:cs typeface="Arial"/>
          </a:endParaRPr>
        </a:p>
      </dsp:txBody>
      <dsp:txXfrm>
        <a:off x="507917" y="1381809"/>
        <a:ext cx="2977206" cy="1541008"/>
      </dsp:txXfrm>
    </dsp:sp>
    <dsp:sp modelId="{6A55EBAA-DBE9-8B43-A84D-FC3C8D319417}">
      <dsp:nvSpPr>
        <dsp:cNvPr id="0" name=""/>
        <dsp:cNvSpPr/>
      </dsp:nvSpPr>
      <dsp:spPr>
        <a:xfrm>
          <a:off x="4124650" y="1280803"/>
          <a:ext cx="2725549" cy="1707738"/>
        </a:xfrm>
        <a:prstGeom prst="roundRect">
          <a:avLst/>
        </a:prstGeom>
        <a:solidFill>
          <a:schemeClr val="accent3">
            <a:shade val="50000"/>
            <a:hueOff val="0"/>
            <a:satOff val="0"/>
            <a:lumOff val="35962"/>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ctr" defTabSz="977900" rtl="0">
            <a:lnSpc>
              <a:spcPct val="90000"/>
            </a:lnSpc>
            <a:spcBef>
              <a:spcPct val="0"/>
            </a:spcBef>
            <a:spcAft>
              <a:spcPct val="35000"/>
            </a:spcAft>
          </a:pPr>
          <a:r>
            <a:rPr lang="en-US" sz="2200" b="1" i="0" kern="1200" baseline="0" dirty="0">
              <a:solidFill>
                <a:schemeClr val="tx1"/>
              </a:solidFill>
              <a:latin typeface="Arial"/>
              <a:cs typeface="Arial"/>
            </a:rPr>
            <a:t>PPE is the </a:t>
          </a:r>
          <a:r>
            <a:rPr lang="en-US" sz="2200" b="1" i="0" u="sng" kern="1200" baseline="0" dirty="0">
              <a:solidFill>
                <a:schemeClr val="tx1"/>
              </a:solidFill>
              <a:latin typeface="Arial"/>
              <a:cs typeface="Arial"/>
            </a:rPr>
            <a:t>last</a:t>
          </a:r>
          <a:r>
            <a:rPr lang="en-US" sz="2200" b="1" i="0" kern="1200" baseline="0" dirty="0">
              <a:solidFill>
                <a:schemeClr val="tx1"/>
              </a:solidFill>
              <a:latin typeface="Arial"/>
              <a:cs typeface="Arial"/>
            </a:rPr>
            <a:t> level of control!</a:t>
          </a:r>
          <a:endParaRPr lang="en-US" sz="2200" b="1" kern="1200" dirty="0">
            <a:solidFill>
              <a:schemeClr val="tx1"/>
            </a:solidFill>
            <a:latin typeface="Arial"/>
            <a:cs typeface="Arial"/>
          </a:endParaRPr>
        </a:p>
      </dsp:txBody>
      <dsp:txXfrm>
        <a:off x="4208015" y="1364168"/>
        <a:ext cx="2558819" cy="1541008"/>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B718509-B31A-674F-BF99-3BB77E8352EC}">
      <dsp:nvSpPr>
        <dsp:cNvPr id="0" name=""/>
        <dsp:cNvSpPr/>
      </dsp:nvSpPr>
      <dsp:spPr>
        <a:xfrm>
          <a:off x="0" y="298211"/>
          <a:ext cx="2622370" cy="157342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a:cs typeface="Arial"/>
            </a:rPr>
            <a:t>Objects that might fall from above.</a:t>
          </a:r>
          <a:endParaRPr lang="en-US" sz="2400" b="1" kern="1200" dirty="0">
            <a:solidFill>
              <a:schemeClr val="tx1"/>
            </a:solidFill>
            <a:latin typeface="Arial"/>
            <a:cs typeface="Arial"/>
          </a:endParaRPr>
        </a:p>
      </dsp:txBody>
      <dsp:txXfrm>
        <a:off x="0" y="298211"/>
        <a:ext cx="2622370" cy="1573422"/>
      </dsp:txXfrm>
    </dsp:sp>
    <dsp:sp modelId="{9B23F121-8312-2B43-917C-102F0EC20AD3}">
      <dsp:nvSpPr>
        <dsp:cNvPr id="0" name=""/>
        <dsp:cNvSpPr/>
      </dsp:nvSpPr>
      <dsp:spPr>
        <a:xfrm>
          <a:off x="2884607" y="298211"/>
          <a:ext cx="2622370" cy="157342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a:cs typeface="Arial"/>
            </a:rPr>
            <a:t>Exposed pipes or beams at work level.</a:t>
          </a:r>
          <a:endParaRPr lang="en-US" sz="2400" b="1" kern="1200" dirty="0">
            <a:solidFill>
              <a:schemeClr val="tx1"/>
            </a:solidFill>
            <a:latin typeface="Arial"/>
            <a:cs typeface="Arial"/>
          </a:endParaRPr>
        </a:p>
      </dsp:txBody>
      <dsp:txXfrm>
        <a:off x="2884607" y="298211"/>
        <a:ext cx="2622370" cy="1573422"/>
      </dsp:txXfrm>
    </dsp:sp>
    <dsp:sp modelId="{85DC4B0C-383F-DA46-865C-588CDA2F788B}">
      <dsp:nvSpPr>
        <dsp:cNvPr id="0" name=""/>
        <dsp:cNvSpPr/>
      </dsp:nvSpPr>
      <dsp:spPr>
        <a:xfrm>
          <a:off x="5769215" y="298211"/>
          <a:ext cx="2622370" cy="157342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a:cs typeface="Arial"/>
            </a:rPr>
            <a:t>Exposed liquid chemicals.</a:t>
          </a:r>
          <a:endParaRPr lang="en-US" sz="2400" b="1" kern="1200" dirty="0">
            <a:solidFill>
              <a:schemeClr val="tx1"/>
            </a:solidFill>
            <a:latin typeface="Arial"/>
            <a:cs typeface="Arial"/>
          </a:endParaRPr>
        </a:p>
      </dsp:txBody>
      <dsp:txXfrm>
        <a:off x="5769215" y="298211"/>
        <a:ext cx="2622370" cy="1573422"/>
      </dsp:txXfrm>
    </dsp:sp>
    <dsp:sp modelId="{04A33B4D-0592-EE47-B7AA-8572F7B11FDD}">
      <dsp:nvSpPr>
        <dsp:cNvPr id="0" name=""/>
        <dsp:cNvSpPr/>
      </dsp:nvSpPr>
      <dsp:spPr>
        <a:xfrm>
          <a:off x="1442303" y="2133870"/>
          <a:ext cx="2622370" cy="157342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a:cs typeface="Arial"/>
            </a:rPr>
            <a:t>Sources of heat, intense light, noise, or dust.</a:t>
          </a:r>
          <a:endParaRPr lang="en-US" sz="2400" b="1" kern="1200" dirty="0">
            <a:solidFill>
              <a:schemeClr val="tx1"/>
            </a:solidFill>
            <a:latin typeface="Arial"/>
            <a:cs typeface="Arial"/>
          </a:endParaRPr>
        </a:p>
      </dsp:txBody>
      <dsp:txXfrm>
        <a:off x="1442303" y="2133870"/>
        <a:ext cx="2622370" cy="1573422"/>
      </dsp:txXfrm>
    </dsp:sp>
    <dsp:sp modelId="{9B74256F-E1D5-1741-818F-36B128155F48}">
      <dsp:nvSpPr>
        <dsp:cNvPr id="0" name=""/>
        <dsp:cNvSpPr/>
      </dsp:nvSpPr>
      <dsp:spPr>
        <a:xfrm>
          <a:off x="4326911" y="2133870"/>
          <a:ext cx="2622370" cy="1573422"/>
        </a:xfrm>
        <a:prstGeom prst="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rtl="0">
            <a:lnSpc>
              <a:spcPct val="90000"/>
            </a:lnSpc>
            <a:spcBef>
              <a:spcPct val="0"/>
            </a:spcBef>
            <a:spcAft>
              <a:spcPct val="35000"/>
            </a:spcAft>
          </a:pPr>
          <a:r>
            <a:rPr lang="en-US" sz="2400" b="1" i="0" kern="1200" baseline="0" dirty="0">
              <a:solidFill>
                <a:schemeClr val="tx1"/>
              </a:solidFill>
              <a:latin typeface="Arial"/>
              <a:cs typeface="Arial"/>
            </a:rPr>
            <a:t>Equipment or materials that could produce flying particles.</a:t>
          </a:r>
          <a:endParaRPr lang="en-US" sz="2400" b="1" kern="1200" dirty="0">
            <a:solidFill>
              <a:schemeClr val="tx1"/>
            </a:solidFill>
            <a:latin typeface="Arial"/>
            <a:cs typeface="Arial"/>
          </a:endParaRPr>
        </a:p>
      </dsp:txBody>
      <dsp:txXfrm>
        <a:off x="4326911" y="2133870"/>
        <a:ext cx="2622370" cy="1573422"/>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9B92B37-6ED6-DA49-B9D2-357F8DD6FA21}">
      <dsp:nvSpPr>
        <dsp:cNvPr id="0" name=""/>
        <dsp:cNvSpPr/>
      </dsp:nvSpPr>
      <dsp:spPr>
        <a:xfrm>
          <a:off x="0" y="0"/>
          <a:ext cx="8383391" cy="830106"/>
        </a:xfrm>
        <a:prstGeom prst="rect">
          <a:avLst/>
        </a:prstGeom>
        <a:solidFill>
          <a:schemeClr val="accent2">
            <a:hueOff val="0"/>
            <a:satOff val="0"/>
            <a:lum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a:lnSpc>
              <a:spcPct val="90000"/>
            </a:lnSpc>
            <a:spcBef>
              <a:spcPct val="0"/>
            </a:spcBef>
            <a:spcAft>
              <a:spcPct val="35000"/>
            </a:spcAft>
          </a:pPr>
          <a:r>
            <a:rPr lang="en-US" sz="2800" b="1" kern="1200" dirty="0">
              <a:solidFill>
                <a:schemeClr val="tx1"/>
              </a:solidFill>
              <a:latin typeface="Calibri" charset="0"/>
            </a:rPr>
            <a:t>Engineering controls consist of substitution, isolation, ventilation and equipment modification. </a:t>
          </a:r>
          <a:endParaRPr lang="en-US" sz="2800" b="1" i="1" kern="1200" dirty="0">
            <a:solidFill>
              <a:schemeClr val="tx1"/>
            </a:solidFill>
            <a:ea typeface="+mn-ea"/>
            <a:cs typeface="+mn-cs"/>
          </a:endParaRPr>
        </a:p>
      </dsp:txBody>
      <dsp:txXfrm>
        <a:off x="0" y="0"/>
        <a:ext cx="8383391" cy="830106"/>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02675-52ED-5244-9B90-4AB6E34DA02E}">
      <dsp:nvSpPr>
        <dsp:cNvPr id="0" name=""/>
        <dsp:cNvSpPr/>
      </dsp:nvSpPr>
      <dsp:spPr>
        <a:xfrm>
          <a:off x="0" y="233967"/>
          <a:ext cx="8628735" cy="1482974"/>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baseline="0" dirty="0">
              <a:solidFill>
                <a:schemeClr val="tx1"/>
              </a:solidFill>
              <a:latin typeface="Arial" charset="0"/>
              <a:ea typeface="Arial" charset="0"/>
              <a:cs typeface="Arial" charset="0"/>
            </a:rPr>
            <a:t>All employees, management, supervisors, safety staff, etc. should receive regular Safety &amp; Health Education Training.</a:t>
          </a:r>
          <a:endParaRPr lang="en-US" sz="2800" b="1" i="0" kern="1200" dirty="0">
            <a:solidFill>
              <a:schemeClr val="tx1"/>
            </a:solidFill>
            <a:latin typeface="Arial" charset="0"/>
            <a:ea typeface="Arial" charset="0"/>
            <a:cs typeface="Arial" charset="0"/>
          </a:endParaRPr>
        </a:p>
      </dsp:txBody>
      <dsp:txXfrm>
        <a:off x="72393" y="306360"/>
        <a:ext cx="8483949" cy="1338188"/>
      </dsp:txXfrm>
    </dsp:sp>
    <dsp:sp modelId="{1FDD2882-A1FA-1C4B-84B6-002C6248095C}">
      <dsp:nvSpPr>
        <dsp:cNvPr id="0" name=""/>
        <dsp:cNvSpPr/>
      </dsp:nvSpPr>
      <dsp:spPr>
        <a:xfrm>
          <a:off x="0" y="1904142"/>
          <a:ext cx="8628735" cy="1482974"/>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06680" tIns="106680" rIns="106680" bIns="106680" numCol="1" spcCol="1270" anchor="ctr" anchorCtr="0">
          <a:noAutofit/>
        </a:bodyPr>
        <a:lstStyle/>
        <a:p>
          <a:pPr lvl="0" algn="l" defTabSz="1244600" rtl="0">
            <a:lnSpc>
              <a:spcPct val="90000"/>
            </a:lnSpc>
            <a:spcBef>
              <a:spcPct val="0"/>
            </a:spcBef>
            <a:spcAft>
              <a:spcPct val="35000"/>
            </a:spcAft>
          </a:pPr>
          <a:r>
            <a:rPr lang="en-US" sz="2800" b="1" i="0" kern="1200" dirty="0">
              <a:solidFill>
                <a:schemeClr val="tx1"/>
              </a:solidFill>
              <a:latin typeface="Arial" charset="0"/>
              <a:ea typeface="Arial" charset="0"/>
              <a:cs typeface="Arial" charset="0"/>
            </a:rPr>
            <a:t>As part of this Training, management will create an individualized written Safety &amp; Injury Prevention Plan</a:t>
          </a:r>
        </a:p>
      </dsp:txBody>
      <dsp:txXfrm>
        <a:off x="72393" y="1976535"/>
        <a:ext cx="8483949" cy="133818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6CDEA-084E-5841-8FCD-4825A12F6397}">
      <dsp:nvSpPr>
        <dsp:cNvPr id="0" name=""/>
        <dsp:cNvSpPr/>
      </dsp:nvSpPr>
      <dsp:spPr>
        <a:xfrm>
          <a:off x="0" y="263"/>
          <a:ext cx="8692729" cy="7956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b="1" i="0" kern="1200" baseline="0" dirty="0">
              <a:solidFill>
                <a:schemeClr val="tx1"/>
              </a:solidFill>
            </a:rPr>
            <a:t>Conflicting Messages are a major issue:</a:t>
          </a:r>
          <a:endParaRPr lang="en-US" sz="3400" kern="1200" dirty="0">
            <a:solidFill>
              <a:schemeClr val="tx1"/>
            </a:solidFill>
          </a:endParaRPr>
        </a:p>
      </dsp:txBody>
      <dsp:txXfrm>
        <a:off x="38838" y="39101"/>
        <a:ext cx="8615053" cy="717924"/>
      </dsp:txXfrm>
    </dsp:sp>
    <dsp:sp modelId="{AA2DF4AD-E0A3-1C4F-A7A5-6FC8CE1914DF}">
      <dsp:nvSpPr>
        <dsp:cNvPr id="0" name=""/>
        <dsp:cNvSpPr/>
      </dsp:nvSpPr>
      <dsp:spPr>
        <a:xfrm>
          <a:off x="0" y="795863"/>
          <a:ext cx="8692729" cy="28855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5994" tIns="31750" rIns="177800" bIns="31750" numCol="1" spcCol="1270" anchor="t" anchorCtr="0">
          <a:noAutofit/>
        </a:bodyPr>
        <a:lstStyle/>
        <a:p>
          <a:pPr marL="228600" lvl="1" indent="-228600" algn="l" defTabSz="1111250" rtl="0">
            <a:lnSpc>
              <a:spcPct val="90000"/>
            </a:lnSpc>
            <a:spcBef>
              <a:spcPct val="0"/>
            </a:spcBef>
            <a:spcAft>
              <a:spcPct val="20000"/>
            </a:spcAft>
            <a:buChar char="••"/>
          </a:pPr>
          <a:r>
            <a:rPr lang="en-US" sz="2500" b="1" i="0" kern="1200" dirty="0">
              <a:solidFill>
                <a:srgbClr val="FFFFFF"/>
              </a:solidFill>
              <a:latin typeface="Arial" charset="0"/>
              <a:ea typeface="Arial" charset="0"/>
              <a:cs typeface="Arial" charset="0"/>
            </a:rPr>
            <a:t>Over a third of the employees surveyed by the National Safety Council claimed that workplace safety is secondary to performing tasks</a:t>
          </a:r>
        </a:p>
        <a:p>
          <a:pPr marL="228600" lvl="1" indent="-228600" algn="l" defTabSz="1111250" rtl="0">
            <a:lnSpc>
              <a:spcPct val="90000"/>
            </a:lnSpc>
            <a:spcBef>
              <a:spcPct val="0"/>
            </a:spcBef>
            <a:spcAft>
              <a:spcPct val="20000"/>
            </a:spcAft>
            <a:buChar char="••"/>
          </a:pPr>
          <a:r>
            <a:rPr lang="en-US" sz="2500" b="1" i="0" kern="1200" dirty="0">
              <a:solidFill>
                <a:srgbClr val="FFFFFF"/>
              </a:solidFill>
              <a:latin typeface="Arial" charset="0"/>
              <a:ea typeface="Arial" charset="0"/>
              <a:cs typeface="Arial" charset="0"/>
            </a:rPr>
            <a:t>In total, 36% of respondents strongly or somewhat agreed that “safety takes a back seat to completing job tasks.”</a:t>
          </a:r>
        </a:p>
        <a:p>
          <a:pPr marL="228600" lvl="1" indent="-228600" algn="l" defTabSz="1111250" rtl="0">
            <a:lnSpc>
              <a:spcPct val="90000"/>
            </a:lnSpc>
            <a:spcBef>
              <a:spcPct val="0"/>
            </a:spcBef>
            <a:spcAft>
              <a:spcPct val="20000"/>
            </a:spcAft>
            <a:buChar char="••"/>
          </a:pPr>
          <a:r>
            <a:rPr lang="en-US" sz="2500" b="1" i="0" kern="1200" dirty="0">
              <a:solidFill>
                <a:srgbClr val="FFFFFF"/>
              </a:solidFill>
              <a:latin typeface="Arial" charset="0"/>
              <a:ea typeface="Arial" charset="0"/>
              <a:cs typeface="Arial" charset="0"/>
            </a:rPr>
            <a:t>30% agreed that “employees are resistant to working safely.”</a:t>
          </a:r>
        </a:p>
      </dsp:txBody>
      <dsp:txXfrm>
        <a:off x="0" y="795863"/>
        <a:ext cx="8692729" cy="288558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B6CDEA-084E-5841-8FCD-4825A12F6397}">
      <dsp:nvSpPr>
        <dsp:cNvPr id="0" name=""/>
        <dsp:cNvSpPr/>
      </dsp:nvSpPr>
      <dsp:spPr>
        <a:xfrm>
          <a:off x="0" y="184028"/>
          <a:ext cx="8692729" cy="79560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29540" tIns="129540" rIns="129540" bIns="129540" numCol="1" spcCol="1270" anchor="ctr" anchorCtr="0">
          <a:noAutofit/>
        </a:bodyPr>
        <a:lstStyle/>
        <a:p>
          <a:pPr lvl="0" algn="l" defTabSz="1511300" rtl="0">
            <a:lnSpc>
              <a:spcPct val="90000"/>
            </a:lnSpc>
            <a:spcBef>
              <a:spcPct val="0"/>
            </a:spcBef>
            <a:spcAft>
              <a:spcPct val="35000"/>
            </a:spcAft>
          </a:pPr>
          <a:r>
            <a:rPr lang="en-US" sz="3400" b="1" i="0" kern="1200" baseline="0" dirty="0">
              <a:solidFill>
                <a:schemeClr val="tx1"/>
              </a:solidFill>
            </a:rPr>
            <a:t>Conflicting Messages are a major issue:</a:t>
          </a:r>
          <a:endParaRPr lang="en-US" sz="3400" kern="1200" dirty="0">
            <a:solidFill>
              <a:schemeClr val="tx1"/>
            </a:solidFill>
          </a:endParaRPr>
        </a:p>
      </dsp:txBody>
      <dsp:txXfrm>
        <a:off x="38838" y="222866"/>
        <a:ext cx="8615053" cy="717924"/>
      </dsp:txXfrm>
    </dsp:sp>
    <dsp:sp modelId="{AA2DF4AD-E0A3-1C4F-A7A5-6FC8CE1914DF}">
      <dsp:nvSpPr>
        <dsp:cNvPr id="0" name=""/>
        <dsp:cNvSpPr/>
      </dsp:nvSpPr>
      <dsp:spPr>
        <a:xfrm>
          <a:off x="0" y="931500"/>
          <a:ext cx="8692729" cy="26143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5994" tIns="31750" rIns="177800" bIns="31750" numCol="1" spcCol="1270" anchor="t" anchorCtr="0">
          <a:noAutofit/>
        </a:bodyPr>
        <a:lstStyle/>
        <a:p>
          <a:pPr marL="228600" lvl="1" indent="-228600" algn="l" defTabSz="1111250" rtl="0">
            <a:lnSpc>
              <a:spcPct val="90000"/>
            </a:lnSpc>
            <a:spcBef>
              <a:spcPct val="0"/>
            </a:spcBef>
            <a:spcAft>
              <a:spcPct val="20000"/>
            </a:spcAft>
            <a:buChar char="••"/>
          </a:pPr>
          <a:endParaRPr lang="en-US" sz="2500" b="1" i="0" kern="1200" dirty="0">
            <a:solidFill>
              <a:srgbClr val="FFFFFF"/>
            </a:solidFill>
            <a:latin typeface="Arial" charset="0"/>
            <a:ea typeface="Arial" charset="0"/>
            <a:cs typeface="Arial" charset="0"/>
          </a:endParaRPr>
        </a:p>
        <a:p>
          <a:pPr marL="228600" lvl="1" indent="-228600" algn="l" defTabSz="1111250" rtl="0">
            <a:lnSpc>
              <a:spcPct val="90000"/>
            </a:lnSpc>
            <a:spcBef>
              <a:spcPct val="0"/>
            </a:spcBef>
            <a:spcAft>
              <a:spcPct val="20000"/>
            </a:spcAft>
            <a:buChar char="••"/>
          </a:pPr>
          <a:r>
            <a:rPr lang="en-US" sz="2500" b="1" i="0" kern="1200" dirty="0">
              <a:solidFill>
                <a:srgbClr val="FFFFFF"/>
              </a:solidFill>
              <a:latin typeface="Arial" charset="0"/>
              <a:ea typeface="Arial" charset="0"/>
              <a:cs typeface="Arial" charset="0"/>
            </a:rPr>
            <a:t>30% agreed that “employees are resistant to working safely.”</a:t>
          </a:r>
        </a:p>
      </dsp:txBody>
      <dsp:txXfrm>
        <a:off x="0" y="931500"/>
        <a:ext cx="8692729" cy="261430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8B46857-4B45-4249-A1B0-E94C984D295C}">
      <dsp:nvSpPr>
        <dsp:cNvPr id="0" name=""/>
        <dsp:cNvSpPr/>
      </dsp:nvSpPr>
      <dsp:spPr>
        <a:xfrm>
          <a:off x="0" y="0"/>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rPr>
            <a:t>Conduct regular site inspections</a:t>
          </a:r>
          <a:endParaRPr lang="en-US" sz="2400" b="1" kern="1200" dirty="0">
            <a:solidFill>
              <a:schemeClr val="tx1"/>
            </a:solidFill>
          </a:endParaRPr>
        </a:p>
      </dsp:txBody>
      <dsp:txXfrm>
        <a:off x="27281" y="27281"/>
        <a:ext cx="8222822" cy="504295"/>
      </dsp:txXfrm>
    </dsp:sp>
    <dsp:sp modelId="{30EC08FA-9C88-8040-AD93-82F0833F73F0}">
      <dsp:nvSpPr>
        <dsp:cNvPr id="0" name=""/>
        <dsp:cNvSpPr/>
      </dsp:nvSpPr>
      <dsp:spPr>
        <a:xfrm>
          <a:off x="0" y="574315"/>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rPr>
            <a:t>Establish daily work area inspection procedures </a:t>
          </a:r>
          <a:endParaRPr lang="en-US" sz="2400" b="1" kern="1200" dirty="0">
            <a:solidFill>
              <a:schemeClr val="tx1"/>
            </a:solidFill>
          </a:endParaRPr>
        </a:p>
      </dsp:txBody>
      <dsp:txXfrm>
        <a:off x="27281" y="601596"/>
        <a:ext cx="8222822" cy="504295"/>
      </dsp:txXfrm>
    </dsp:sp>
    <dsp:sp modelId="{AE8D2DD5-BF5A-174E-8B48-4C587BC1DB1E}">
      <dsp:nvSpPr>
        <dsp:cNvPr id="0" name=""/>
        <dsp:cNvSpPr/>
      </dsp:nvSpPr>
      <dsp:spPr>
        <a:xfrm>
          <a:off x="0" y="1147503"/>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a:solidFill>
                <a:schemeClr val="tx1"/>
              </a:solidFill>
            </a:rPr>
            <a:t>Develop and use a checklist</a:t>
          </a:r>
          <a:endParaRPr lang="en-US" sz="2400" b="1" kern="1200">
            <a:solidFill>
              <a:schemeClr val="tx1"/>
            </a:solidFill>
          </a:endParaRPr>
        </a:p>
      </dsp:txBody>
      <dsp:txXfrm>
        <a:off x="27281" y="1174784"/>
        <a:ext cx="8222822" cy="504295"/>
      </dsp:txXfrm>
    </dsp:sp>
    <dsp:sp modelId="{A04FD023-F06C-5A4F-AF36-0FA314B80623}">
      <dsp:nvSpPr>
        <dsp:cNvPr id="0" name=""/>
        <dsp:cNvSpPr/>
      </dsp:nvSpPr>
      <dsp:spPr>
        <a:xfrm>
          <a:off x="0" y="1720690"/>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rPr>
            <a:t>Provide a reliable hazard reporting system</a:t>
          </a:r>
          <a:endParaRPr lang="en-US" sz="2400" b="1" kern="1200" dirty="0">
            <a:solidFill>
              <a:schemeClr val="tx1"/>
            </a:solidFill>
          </a:endParaRPr>
        </a:p>
      </dsp:txBody>
      <dsp:txXfrm>
        <a:off x="27281" y="1747971"/>
        <a:ext cx="8222822" cy="504295"/>
      </dsp:txXfrm>
    </dsp:sp>
    <dsp:sp modelId="{6316FCE3-BAD6-304B-82DA-AB1CA126A8FD}">
      <dsp:nvSpPr>
        <dsp:cNvPr id="0" name=""/>
        <dsp:cNvSpPr/>
      </dsp:nvSpPr>
      <dsp:spPr>
        <a:xfrm>
          <a:off x="0" y="2293878"/>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kern="1200" dirty="0">
              <a:solidFill>
                <a:schemeClr val="tx1"/>
              </a:solidFill>
            </a:rPr>
            <a:t>Employees notify management</a:t>
          </a:r>
        </a:p>
      </dsp:txBody>
      <dsp:txXfrm>
        <a:off x="27281" y="2321159"/>
        <a:ext cx="8222822" cy="504295"/>
      </dsp:txXfrm>
    </dsp:sp>
    <dsp:sp modelId="{B7C5A00C-52CB-2748-B886-6DA78873DABA}">
      <dsp:nvSpPr>
        <dsp:cNvPr id="0" name=""/>
        <dsp:cNvSpPr/>
      </dsp:nvSpPr>
      <dsp:spPr>
        <a:xfrm>
          <a:off x="0" y="2867065"/>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No fear or Reprisal</a:t>
          </a:r>
        </a:p>
      </dsp:txBody>
      <dsp:txXfrm>
        <a:off x="27281" y="2894346"/>
        <a:ext cx="8222822" cy="504295"/>
      </dsp:txXfrm>
    </dsp:sp>
    <dsp:sp modelId="{9A2B8839-C9E3-0C46-88C8-F9F2BC8A5DE0}">
      <dsp:nvSpPr>
        <dsp:cNvPr id="0" name=""/>
        <dsp:cNvSpPr/>
      </dsp:nvSpPr>
      <dsp:spPr>
        <a:xfrm>
          <a:off x="0" y="3440253"/>
          <a:ext cx="8277384" cy="558857"/>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a:lnSpc>
              <a:spcPct val="90000"/>
            </a:lnSpc>
            <a:spcBef>
              <a:spcPct val="0"/>
            </a:spcBef>
            <a:spcAft>
              <a:spcPct val="35000"/>
            </a:spcAft>
          </a:pPr>
          <a:r>
            <a:rPr lang="en-US" sz="2400" b="1" kern="1200" dirty="0">
              <a:solidFill>
                <a:schemeClr val="tx1"/>
              </a:solidFill>
            </a:rPr>
            <a:t>Timely &amp; appropriate responses</a:t>
          </a:r>
        </a:p>
      </dsp:txBody>
      <dsp:txXfrm>
        <a:off x="27281" y="3467534"/>
        <a:ext cx="8222822" cy="504295"/>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4B14094-E112-6B43-B4D1-C77A1E196608}">
      <dsp:nvSpPr>
        <dsp:cNvPr id="0" name=""/>
        <dsp:cNvSpPr/>
      </dsp:nvSpPr>
      <dsp:spPr>
        <a:xfrm>
          <a:off x="0" y="9711"/>
          <a:ext cx="8277384" cy="88803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chemeClr val="tx1"/>
              </a:solidFill>
            </a:rPr>
            <a:t>Element 1 - Management, Leadership, and Employee Involvement.</a:t>
          </a:r>
          <a:endParaRPr lang="en-US" sz="2300" kern="1200" dirty="0">
            <a:solidFill>
              <a:schemeClr val="tx1"/>
            </a:solidFill>
          </a:endParaRPr>
        </a:p>
      </dsp:txBody>
      <dsp:txXfrm>
        <a:off x="43350" y="53061"/>
        <a:ext cx="8190684" cy="801330"/>
      </dsp:txXfrm>
    </dsp:sp>
    <dsp:sp modelId="{66DBC193-F546-1446-869E-0A515ED207A5}">
      <dsp:nvSpPr>
        <dsp:cNvPr id="0" name=""/>
        <dsp:cNvSpPr/>
      </dsp:nvSpPr>
      <dsp:spPr>
        <a:xfrm>
          <a:off x="0" y="963981"/>
          <a:ext cx="8277384" cy="88803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chemeClr val="tx1"/>
              </a:solidFill>
            </a:rPr>
            <a:t>Element 2 - Worksite Analysis.</a:t>
          </a:r>
          <a:endParaRPr lang="en-US" sz="2300" kern="1200" dirty="0">
            <a:solidFill>
              <a:schemeClr val="tx1"/>
            </a:solidFill>
          </a:endParaRPr>
        </a:p>
      </dsp:txBody>
      <dsp:txXfrm>
        <a:off x="43350" y="1007331"/>
        <a:ext cx="8190684" cy="801330"/>
      </dsp:txXfrm>
    </dsp:sp>
    <dsp:sp modelId="{E23537AD-3205-C443-921A-FF10C0D585F9}">
      <dsp:nvSpPr>
        <dsp:cNvPr id="0" name=""/>
        <dsp:cNvSpPr/>
      </dsp:nvSpPr>
      <dsp:spPr>
        <a:xfrm>
          <a:off x="0" y="1918251"/>
          <a:ext cx="8277384" cy="88803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chemeClr val="tx1"/>
              </a:solidFill>
            </a:rPr>
            <a:t>Element 3 - Hazard Prevention and Control.</a:t>
          </a:r>
          <a:endParaRPr lang="en-US" sz="2300" kern="1200" dirty="0">
            <a:solidFill>
              <a:schemeClr val="tx1"/>
            </a:solidFill>
          </a:endParaRPr>
        </a:p>
      </dsp:txBody>
      <dsp:txXfrm>
        <a:off x="43350" y="1961601"/>
        <a:ext cx="8190684" cy="801330"/>
      </dsp:txXfrm>
    </dsp:sp>
    <dsp:sp modelId="{D7D95573-0C30-0F45-A895-C3861AF2423A}">
      <dsp:nvSpPr>
        <dsp:cNvPr id="0" name=""/>
        <dsp:cNvSpPr/>
      </dsp:nvSpPr>
      <dsp:spPr>
        <a:xfrm>
          <a:off x="0" y="2872521"/>
          <a:ext cx="8277384" cy="88803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7630" tIns="87630" rIns="87630" bIns="87630" numCol="1" spcCol="1270" anchor="ctr" anchorCtr="0">
          <a:noAutofit/>
        </a:bodyPr>
        <a:lstStyle/>
        <a:p>
          <a:pPr lvl="0" algn="l" defTabSz="1022350" rtl="0">
            <a:lnSpc>
              <a:spcPct val="90000"/>
            </a:lnSpc>
            <a:spcBef>
              <a:spcPct val="0"/>
            </a:spcBef>
            <a:spcAft>
              <a:spcPct val="35000"/>
            </a:spcAft>
          </a:pPr>
          <a:r>
            <a:rPr lang="en-US" sz="2300" b="1" i="0" kern="1200" baseline="0" dirty="0">
              <a:solidFill>
                <a:schemeClr val="tx1"/>
              </a:solidFill>
            </a:rPr>
            <a:t>Element 4 - Safety and Health Training and Education.</a:t>
          </a:r>
          <a:endParaRPr lang="en-US" sz="2300" kern="1200" dirty="0">
            <a:solidFill>
              <a:schemeClr val="tx1"/>
            </a:solidFill>
          </a:endParaRPr>
        </a:p>
      </dsp:txBody>
      <dsp:txXfrm>
        <a:off x="43350" y="2915871"/>
        <a:ext cx="8190684" cy="80133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FBB600-4220-4440-AECB-149ADBABE284}">
      <dsp:nvSpPr>
        <dsp:cNvPr id="0" name=""/>
        <dsp:cNvSpPr/>
      </dsp:nvSpPr>
      <dsp:spPr>
        <a:xfrm>
          <a:off x="0" y="1263"/>
          <a:ext cx="8335169" cy="89834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Analyze all workplace conditions to </a:t>
          </a:r>
          <a:r>
            <a:rPr lang="en-US" sz="2400" b="1" i="0" u="sng" kern="1200" baseline="0" dirty="0">
              <a:solidFill>
                <a:schemeClr val="tx1"/>
              </a:solidFill>
              <a:latin typeface="Arial" charset="0"/>
              <a:ea typeface="Arial" charset="0"/>
              <a:cs typeface="Arial" charset="0"/>
            </a:rPr>
            <a:t>identify and eliminate existing or potential hazards.</a:t>
          </a:r>
          <a:endParaRPr lang="en-US" sz="2400" b="1" i="0" kern="1200" baseline="0" dirty="0">
            <a:solidFill>
              <a:schemeClr val="tx1"/>
            </a:solidFill>
            <a:latin typeface="Arial" charset="0"/>
            <a:ea typeface="Arial" charset="0"/>
            <a:cs typeface="Arial" charset="0"/>
          </a:endParaRPr>
        </a:p>
      </dsp:txBody>
      <dsp:txXfrm>
        <a:off x="43853" y="45116"/>
        <a:ext cx="8247463" cy="810634"/>
      </dsp:txXfrm>
    </dsp:sp>
    <dsp:sp modelId="{7144AE03-8536-F643-BE9F-29F224987E5A}">
      <dsp:nvSpPr>
        <dsp:cNvPr id="0" name=""/>
        <dsp:cNvSpPr/>
      </dsp:nvSpPr>
      <dsp:spPr>
        <a:xfrm>
          <a:off x="0" y="913779"/>
          <a:ext cx="8335169" cy="89834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Have an outline for the procedure for reporting hazards</a:t>
          </a:r>
        </a:p>
      </dsp:txBody>
      <dsp:txXfrm>
        <a:off x="43853" y="957632"/>
        <a:ext cx="8247463" cy="810634"/>
      </dsp:txXfrm>
    </dsp:sp>
    <dsp:sp modelId="{43086EC4-047E-8E47-81AB-6A6780128BC0}">
      <dsp:nvSpPr>
        <dsp:cNvPr id="0" name=""/>
        <dsp:cNvSpPr/>
      </dsp:nvSpPr>
      <dsp:spPr>
        <a:xfrm>
          <a:off x="0" y="1826295"/>
          <a:ext cx="8335169" cy="89834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Perform analysis on a regular and timely basis.</a:t>
          </a:r>
        </a:p>
      </dsp:txBody>
      <dsp:txXfrm>
        <a:off x="43853" y="1870148"/>
        <a:ext cx="8247463" cy="810634"/>
      </dsp:txXfrm>
    </dsp:sp>
    <dsp:sp modelId="{4537A193-FBD0-8D47-BDC2-53946C83F749}">
      <dsp:nvSpPr>
        <dsp:cNvPr id="0" name=""/>
        <dsp:cNvSpPr/>
      </dsp:nvSpPr>
      <dsp:spPr>
        <a:xfrm>
          <a:off x="0" y="2738810"/>
          <a:ext cx="8335169" cy="898340"/>
        </a:xfrm>
        <a:prstGeom prst="roundRect">
          <a:avLst/>
        </a:prstGeom>
        <a:solidFill>
          <a:schemeClr val="accent5">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1440" tIns="91440" rIns="91440" bIns="91440" numCol="1" spcCol="1270" anchor="ctr" anchorCtr="0">
          <a:noAutofit/>
        </a:bodyPr>
        <a:lstStyle/>
        <a:p>
          <a:pPr lvl="0" algn="l" defTabSz="1066800" rtl="0">
            <a:lnSpc>
              <a:spcPct val="90000"/>
            </a:lnSpc>
            <a:spcBef>
              <a:spcPct val="0"/>
            </a:spcBef>
            <a:spcAft>
              <a:spcPct val="35000"/>
            </a:spcAft>
          </a:pPr>
          <a:r>
            <a:rPr lang="en-US" sz="2400" b="1" i="0" kern="1200" baseline="0" dirty="0">
              <a:solidFill>
                <a:schemeClr val="tx1"/>
              </a:solidFill>
              <a:latin typeface="Arial" charset="0"/>
              <a:ea typeface="Arial" charset="0"/>
              <a:cs typeface="Arial" charset="0"/>
            </a:rPr>
            <a:t>Make certain all employees know and understand current hazard analysis for all jobs and processes.</a:t>
          </a:r>
        </a:p>
      </dsp:txBody>
      <dsp:txXfrm>
        <a:off x="43853" y="2782663"/>
        <a:ext cx="8247463" cy="81063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E254F31-A2FC-9144-9D70-F17D3FF722CC}">
      <dsp:nvSpPr>
        <dsp:cNvPr id="0" name=""/>
        <dsp:cNvSpPr/>
      </dsp:nvSpPr>
      <dsp:spPr>
        <a:xfrm>
          <a:off x="0" y="43327"/>
          <a:ext cx="8446260" cy="96525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i="0" kern="1200" baseline="0" dirty="0">
              <a:solidFill>
                <a:schemeClr val="tx1"/>
              </a:solidFill>
              <a:latin typeface="Arial" charset="0"/>
              <a:ea typeface="Arial" charset="0"/>
              <a:cs typeface="Arial" charset="0"/>
            </a:rPr>
            <a:t>Focus workplace design on all physical aspects of the work environment, including:</a:t>
          </a:r>
          <a:endParaRPr lang="en-US" sz="2500" b="1" i="0" kern="1200" dirty="0">
            <a:solidFill>
              <a:schemeClr val="tx1"/>
            </a:solidFill>
            <a:latin typeface="Arial" charset="0"/>
            <a:ea typeface="Arial" charset="0"/>
            <a:cs typeface="Arial" charset="0"/>
          </a:endParaRPr>
        </a:p>
      </dsp:txBody>
      <dsp:txXfrm>
        <a:off x="47120" y="90447"/>
        <a:ext cx="8352020" cy="871010"/>
      </dsp:txXfrm>
    </dsp:sp>
    <dsp:sp modelId="{572E7319-A134-8A45-B685-A87150FD6FDE}">
      <dsp:nvSpPr>
        <dsp:cNvPr id="0" name=""/>
        <dsp:cNvSpPr/>
      </dsp:nvSpPr>
      <dsp:spPr>
        <a:xfrm>
          <a:off x="0" y="1008577"/>
          <a:ext cx="8446260" cy="106087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169" tIns="27940" rIns="156464" bIns="27940" numCol="1" spcCol="1270" anchor="t" anchorCtr="0">
          <a:noAutofit/>
        </a:bodyPr>
        <a:lstStyle/>
        <a:p>
          <a:pPr marL="228600" lvl="1" indent="-228600" algn="l" defTabSz="977900" rtl="0">
            <a:lnSpc>
              <a:spcPct val="90000"/>
            </a:lnSpc>
            <a:spcBef>
              <a:spcPct val="0"/>
            </a:spcBef>
            <a:spcAft>
              <a:spcPct val="20000"/>
            </a:spcAft>
            <a:buChar char="••"/>
          </a:pPr>
          <a:r>
            <a:rPr lang="en-US" sz="2200" b="1" i="0" kern="1200" baseline="0" dirty="0">
              <a:solidFill>
                <a:srgbClr val="FFFFFF"/>
              </a:solidFill>
              <a:latin typeface="Arial" charset="0"/>
              <a:ea typeface="Arial" charset="0"/>
              <a:cs typeface="Arial" charset="0"/>
            </a:rPr>
            <a:t>Size and arrangement of work space </a:t>
          </a:r>
          <a:endParaRPr lang="en-US" sz="2200" b="1" i="0" kern="1200" dirty="0">
            <a:solidFill>
              <a:srgbClr val="FFFFFF"/>
            </a:solidFill>
            <a:latin typeface="Arial" charset="0"/>
            <a:ea typeface="Arial" charset="0"/>
            <a:cs typeface="Arial" charset="0"/>
          </a:endParaRPr>
        </a:p>
        <a:p>
          <a:pPr marL="228600" lvl="1" indent="-228600" algn="l" defTabSz="977900" rtl="0">
            <a:lnSpc>
              <a:spcPct val="90000"/>
            </a:lnSpc>
            <a:spcBef>
              <a:spcPct val="0"/>
            </a:spcBef>
            <a:spcAft>
              <a:spcPct val="20000"/>
            </a:spcAft>
            <a:buChar char="••"/>
          </a:pPr>
          <a:r>
            <a:rPr lang="en-US" sz="2200" b="1" i="0" kern="1200" baseline="0" dirty="0">
              <a:solidFill>
                <a:srgbClr val="FFFFFF"/>
              </a:solidFill>
              <a:latin typeface="Arial" charset="0"/>
              <a:ea typeface="Arial" charset="0"/>
              <a:cs typeface="Arial" charset="0"/>
            </a:rPr>
            <a:t>Physical demands of the tasks to be performed </a:t>
          </a:r>
          <a:endParaRPr lang="en-US" sz="2200" b="1" i="0" kern="1200" dirty="0">
            <a:solidFill>
              <a:srgbClr val="FFFFFF"/>
            </a:solidFill>
            <a:latin typeface="Arial" charset="0"/>
            <a:ea typeface="Arial" charset="0"/>
            <a:cs typeface="Arial" charset="0"/>
          </a:endParaRPr>
        </a:p>
        <a:p>
          <a:pPr marL="228600" lvl="1" indent="-228600" algn="l" defTabSz="977900" rtl="0">
            <a:lnSpc>
              <a:spcPct val="90000"/>
            </a:lnSpc>
            <a:spcBef>
              <a:spcPct val="0"/>
            </a:spcBef>
            <a:spcAft>
              <a:spcPct val="20000"/>
            </a:spcAft>
            <a:buChar char="••"/>
          </a:pPr>
          <a:r>
            <a:rPr lang="en-US" sz="2200" b="1" i="0" kern="1200" baseline="0" dirty="0">
              <a:solidFill>
                <a:srgbClr val="FFFFFF"/>
              </a:solidFill>
              <a:latin typeface="Arial" charset="0"/>
              <a:ea typeface="Arial" charset="0"/>
              <a:cs typeface="Arial" charset="0"/>
            </a:rPr>
            <a:t>Design of tools and other devices people use </a:t>
          </a:r>
          <a:endParaRPr lang="en-US" sz="2200" b="1" i="0" kern="1200" dirty="0">
            <a:solidFill>
              <a:srgbClr val="FFFFFF"/>
            </a:solidFill>
            <a:latin typeface="Arial" charset="0"/>
            <a:ea typeface="Arial" charset="0"/>
            <a:cs typeface="Arial" charset="0"/>
          </a:endParaRPr>
        </a:p>
      </dsp:txBody>
      <dsp:txXfrm>
        <a:off x="0" y="1008577"/>
        <a:ext cx="8446260" cy="1060875"/>
      </dsp:txXfrm>
    </dsp:sp>
    <dsp:sp modelId="{3139B71D-986C-5945-9DB9-4D65E00CC5DB}">
      <dsp:nvSpPr>
        <dsp:cNvPr id="0" name=""/>
        <dsp:cNvSpPr/>
      </dsp:nvSpPr>
      <dsp:spPr>
        <a:xfrm>
          <a:off x="0" y="2103977"/>
          <a:ext cx="8446260" cy="96525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95250" tIns="95250" rIns="95250" bIns="95250" numCol="1" spcCol="1270" anchor="ctr" anchorCtr="0">
          <a:noAutofit/>
        </a:bodyPr>
        <a:lstStyle/>
        <a:p>
          <a:pPr lvl="0" algn="l" defTabSz="1111250" rtl="0">
            <a:lnSpc>
              <a:spcPct val="90000"/>
            </a:lnSpc>
            <a:spcBef>
              <a:spcPct val="0"/>
            </a:spcBef>
            <a:spcAft>
              <a:spcPct val="35000"/>
            </a:spcAft>
          </a:pPr>
          <a:r>
            <a:rPr lang="en-US" sz="2500" b="1" i="0" kern="1200" baseline="0" dirty="0">
              <a:solidFill>
                <a:schemeClr val="tx1"/>
              </a:solidFill>
              <a:latin typeface="Arial" charset="0"/>
              <a:ea typeface="Arial" charset="0"/>
              <a:cs typeface="Arial" charset="0"/>
            </a:rPr>
            <a:t>I</a:t>
          </a:r>
          <a:r>
            <a:rPr lang="en-US" sz="2500" b="1" i="0" u="sng" kern="1200" baseline="0" dirty="0">
              <a:solidFill>
                <a:schemeClr val="tx1"/>
              </a:solidFill>
              <a:latin typeface="Arial" charset="0"/>
              <a:ea typeface="Arial" charset="0"/>
              <a:cs typeface="Arial" charset="0"/>
            </a:rPr>
            <a:t>mprove people’s ability to be productive, without error or accident, for extended time periods</a:t>
          </a:r>
          <a:r>
            <a:rPr lang="en-US" sz="2500" b="1" i="0" u="none" kern="1200" baseline="0" dirty="0">
              <a:solidFill>
                <a:schemeClr val="tx1"/>
              </a:solidFill>
              <a:latin typeface="Arial" charset="0"/>
              <a:ea typeface="Arial" charset="0"/>
              <a:cs typeface="Arial" charset="0"/>
            </a:rPr>
            <a:t>.  </a:t>
          </a:r>
          <a:endParaRPr lang="en-US" sz="2500" b="1" i="0" u="none" kern="1200" dirty="0">
            <a:solidFill>
              <a:schemeClr val="tx1"/>
            </a:solidFill>
            <a:latin typeface="Arial" charset="0"/>
            <a:ea typeface="Arial" charset="0"/>
            <a:cs typeface="Arial" charset="0"/>
          </a:endParaRPr>
        </a:p>
      </dsp:txBody>
      <dsp:txXfrm>
        <a:off x="47120" y="2151097"/>
        <a:ext cx="8352020" cy="871010"/>
      </dsp:txXfrm>
    </dsp:sp>
    <dsp:sp modelId="{A80BEAB7-5DF0-A444-AB64-1AE61A5B39CA}">
      <dsp:nvSpPr>
        <dsp:cNvPr id="0" name=""/>
        <dsp:cNvSpPr/>
      </dsp:nvSpPr>
      <dsp:spPr>
        <a:xfrm>
          <a:off x="0" y="3078029"/>
          <a:ext cx="8446260" cy="6727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68169" tIns="29210" rIns="163576" bIns="29210" numCol="1" spcCol="1270" anchor="t" anchorCtr="0">
          <a:noAutofit/>
        </a:bodyPr>
        <a:lstStyle/>
        <a:p>
          <a:pPr marL="228600" lvl="1" indent="-228600" algn="l" defTabSz="1022350" rtl="0">
            <a:lnSpc>
              <a:spcPct val="90000"/>
            </a:lnSpc>
            <a:spcBef>
              <a:spcPct val="0"/>
            </a:spcBef>
            <a:spcAft>
              <a:spcPct val="20000"/>
            </a:spcAft>
            <a:buChar char="••"/>
          </a:pPr>
          <a:r>
            <a:rPr lang="en-US" sz="2300" b="1" i="0" kern="1200" baseline="0" dirty="0">
              <a:solidFill>
                <a:srgbClr val="FFFFFF"/>
              </a:solidFill>
              <a:latin typeface="Arial" charset="0"/>
              <a:ea typeface="Arial" charset="0"/>
              <a:cs typeface="Arial" charset="0"/>
            </a:rPr>
            <a:t>Proper workplace design improves safety and productivity.</a:t>
          </a:r>
          <a:endParaRPr lang="en-US" sz="2300" b="1" i="0" kern="1200" dirty="0">
            <a:solidFill>
              <a:srgbClr val="FFFFFF"/>
            </a:solidFill>
            <a:latin typeface="Arial" charset="0"/>
            <a:ea typeface="Arial" charset="0"/>
            <a:cs typeface="Arial" charset="0"/>
          </a:endParaRPr>
        </a:p>
      </dsp:txBody>
      <dsp:txXfrm>
        <a:off x="0" y="3078029"/>
        <a:ext cx="8446260" cy="67275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8902675-52ED-5244-9B90-4AB6E34DA02E}">
      <dsp:nvSpPr>
        <dsp:cNvPr id="0" name=""/>
        <dsp:cNvSpPr/>
      </dsp:nvSpPr>
      <dsp:spPr>
        <a:xfrm>
          <a:off x="0" y="47487"/>
          <a:ext cx="8628735" cy="1119690"/>
        </a:xfrm>
        <a:prstGeom prst="roundRect">
          <a:avLst/>
        </a:prstGeom>
        <a:solidFill>
          <a:schemeClr val="accent2">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b="1" i="0" kern="1200" baseline="0" dirty="0">
              <a:solidFill>
                <a:schemeClr val="tx1"/>
              </a:solidFill>
            </a:rPr>
            <a:t>We want to </a:t>
          </a:r>
          <a:r>
            <a:rPr lang="en-US" sz="2900" b="1" i="0" u="sng" kern="1200" baseline="0" dirty="0">
              <a:solidFill>
                <a:schemeClr val="tx1"/>
              </a:solidFill>
            </a:rPr>
            <a:t>eliminate hazards during the design or planning stages of a project</a:t>
          </a:r>
          <a:endParaRPr lang="en-US" sz="2900" b="1" kern="1200" dirty="0">
            <a:solidFill>
              <a:schemeClr val="tx1"/>
            </a:solidFill>
          </a:endParaRPr>
        </a:p>
      </dsp:txBody>
      <dsp:txXfrm>
        <a:off x="54659" y="102146"/>
        <a:ext cx="8519417" cy="1010372"/>
      </dsp:txXfrm>
    </dsp:sp>
    <dsp:sp modelId="{0078526B-B730-844F-9A15-C0E5280401B2}">
      <dsp:nvSpPr>
        <dsp:cNvPr id="0" name=""/>
        <dsp:cNvSpPr/>
      </dsp:nvSpPr>
      <dsp:spPr>
        <a:xfrm>
          <a:off x="0" y="1250697"/>
          <a:ext cx="8628735" cy="1119690"/>
        </a:xfrm>
        <a:prstGeom prst="roundRect">
          <a:avLst/>
        </a:prstGeom>
        <a:solidFill>
          <a:schemeClr val="accent3">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b="1" i="0" kern="1200" baseline="0" dirty="0">
              <a:solidFill>
                <a:schemeClr val="tx1"/>
              </a:solidFill>
            </a:rPr>
            <a:t>Review incident causes and inspection results to help identify trends</a:t>
          </a:r>
          <a:endParaRPr lang="en-US" sz="2900" b="1" kern="1200" dirty="0">
            <a:solidFill>
              <a:schemeClr val="tx1"/>
            </a:solidFill>
          </a:endParaRPr>
        </a:p>
      </dsp:txBody>
      <dsp:txXfrm>
        <a:off x="54659" y="1305356"/>
        <a:ext cx="8519417" cy="1010372"/>
      </dsp:txXfrm>
    </dsp:sp>
    <dsp:sp modelId="{7BF87C32-3BC6-1D47-AA7E-5A3E78654C0B}">
      <dsp:nvSpPr>
        <dsp:cNvPr id="0" name=""/>
        <dsp:cNvSpPr/>
      </dsp:nvSpPr>
      <dsp:spPr>
        <a:xfrm>
          <a:off x="0" y="2453907"/>
          <a:ext cx="8628735" cy="1119690"/>
        </a:xfrm>
        <a:prstGeom prst="roundRect">
          <a:avLst/>
        </a:prstGeom>
        <a:solidFill>
          <a:schemeClr val="accent4">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110490" tIns="110490" rIns="110490" bIns="110490" numCol="1" spcCol="1270" anchor="ctr" anchorCtr="0">
          <a:noAutofit/>
        </a:bodyPr>
        <a:lstStyle/>
        <a:p>
          <a:pPr lvl="0" algn="l" defTabSz="1289050" rtl="0">
            <a:lnSpc>
              <a:spcPct val="90000"/>
            </a:lnSpc>
            <a:spcBef>
              <a:spcPct val="0"/>
            </a:spcBef>
            <a:spcAft>
              <a:spcPct val="35000"/>
            </a:spcAft>
          </a:pPr>
          <a:r>
            <a:rPr lang="en-US" sz="2900" b="1" i="0" kern="1200" baseline="0" dirty="0">
              <a:solidFill>
                <a:schemeClr val="tx1"/>
              </a:solidFill>
            </a:rPr>
            <a:t>Knowledge of </a:t>
          </a:r>
          <a:r>
            <a:rPr lang="en-US" sz="2900" b="1" i="0" u="sng" kern="1200" baseline="0" dirty="0">
              <a:solidFill>
                <a:schemeClr val="tx1"/>
              </a:solidFill>
            </a:rPr>
            <a:t>Emergency Response Plans and procedures</a:t>
          </a:r>
          <a:r>
            <a:rPr lang="en-US" sz="2900" b="1" i="0" u="none" kern="1200" baseline="0" dirty="0">
              <a:solidFill>
                <a:schemeClr val="tx1"/>
              </a:solidFill>
            </a:rPr>
            <a:t> and</a:t>
          </a:r>
          <a:r>
            <a:rPr lang="en-US" sz="2900" b="1" i="0" kern="1200" baseline="0" dirty="0">
              <a:solidFill>
                <a:schemeClr val="tx1"/>
              </a:solidFill>
            </a:rPr>
            <a:t> participation in drills</a:t>
          </a:r>
          <a:endParaRPr lang="en-US" sz="2900" b="1" kern="1200" dirty="0">
            <a:solidFill>
              <a:schemeClr val="tx1"/>
            </a:solidFill>
          </a:endParaRPr>
        </a:p>
      </dsp:txBody>
      <dsp:txXfrm>
        <a:off x="54659" y="2508566"/>
        <a:ext cx="8519417" cy="101037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06529D9-5166-4F47-953D-0F3663EAF19D}">
      <dsp:nvSpPr>
        <dsp:cNvPr id="0" name=""/>
        <dsp:cNvSpPr/>
      </dsp:nvSpPr>
      <dsp:spPr>
        <a:xfrm>
          <a:off x="0" y="871"/>
          <a:ext cx="8138719" cy="701725"/>
        </a:xfrm>
        <a:prstGeom prst="roundRect">
          <a:avLst/>
        </a:prstGeom>
        <a:solidFill>
          <a:schemeClr val="accent1">
            <a:shade val="80000"/>
            <a:hueOff val="0"/>
            <a:satOff val="0"/>
            <a:lumOff val="0"/>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Regularly and thoroughly maintain equipment, and vehicles</a:t>
          </a:r>
          <a:endParaRPr lang="en-US" sz="2200" b="1" i="0" kern="1200" dirty="0">
            <a:solidFill>
              <a:schemeClr val="tx1"/>
            </a:solidFill>
            <a:latin typeface="Arial" charset="0"/>
            <a:ea typeface="Arial" charset="0"/>
            <a:cs typeface="Arial" charset="0"/>
          </a:endParaRPr>
        </a:p>
      </dsp:txBody>
      <dsp:txXfrm>
        <a:off x="34255" y="35126"/>
        <a:ext cx="8070209" cy="633215"/>
      </dsp:txXfrm>
    </dsp:sp>
    <dsp:sp modelId="{A910E291-F56C-C447-AD49-8D7ED77A3F22}">
      <dsp:nvSpPr>
        <dsp:cNvPr id="0" name=""/>
        <dsp:cNvSpPr/>
      </dsp:nvSpPr>
      <dsp:spPr>
        <a:xfrm>
          <a:off x="0" y="714592"/>
          <a:ext cx="8138719" cy="701725"/>
        </a:xfrm>
        <a:prstGeom prst="roundRect">
          <a:avLst/>
        </a:prstGeom>
        <a:solidFill>
          <a:schemeClr val="accent1">
            <a:shade val="80000"/>
            <a:hueOff val="87321"/>
            <a:satOff val="-1564"/>
            <a:lumOff val="6646"/>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Ensure that employees know how to use and maintain PPE</a:t>
          </a:r>
          <a:endParaRPr lang="en-US" sz="2200" b="1" i="0" kern="1200" dirty="0">
            <a:solidFill>
              <a:schemeClr val="tx1"/>
            </a:solidFill>
            <a:latin typeface="Arial" charset="0"/>
            <a:ea typeface="Arial" charset="0"/>
            <a:cs typeface="Arial" charset="0"/>
          </a:endParaRPr>
        </a:p>
      </dsp:txBody>
      <dsp:txXfrm>
        <a:off x="34255" y="748847"/>
        <a:ext cx="8070209" cy="633215"/>
      </dsp:txXfrm>
    </dsp:sp>
    <dsp:sp modelId="{1A7941DE-0CB7-E840-9301-330F74563442}">
      <dsp:nvSpPr>
        <dsp:cNvPr id="0" name=""/>
        <dsp:cNvSpPr/>
      </dsp:nvSpPr>
      <dsp:spPr>
        <a:xfrm>
          <a:off x="0" y="1428313"/>
          <a:ext cx="8138719" cy="701725"/>
        </a:xfrm>
        <a:prstGeom prst="roundRect">
          <a:avLst/>
        </a:prstGeom>
        <a:solidFill>
          <a:schemeClr val="accent1">
            <a:shade val="80000"/>
            <a:hueOff val="174641"/>
            <a:satOff val="-3128"/>
            <a:lumOff val="13293"/>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Train employees in proper procedures for handling specific situations </a:t>
          </a:r>
          <a:endParaRPr lang="en-US" sz="2200" b="1" i="0" kern="1200" dirty="0">
            <a:solidFill>
              <a:schemeClr val="tx1"/>
            </a:solidFill>
            <a:latin typeface="Arial" charset="0"/>
            <a:ea typeface="Arial" charset="0"/>
            <a:cs typeface="Arial" charset="0"/>
          </a:endParaRPr>
        </a:p>
      </dsp:txBody>
      <dsp:txXfrm>
        <a:off x="34255" y="1462568"/>
        <a:ext cx="8070209" cy="633215"/>
      </dsp:txXfrm>
    </dsp:sp>
    <dsp:sp modelId="{853A9585-4262-BA49-AB1E-73738F3FE716}">
      <dsp:nvSpPr>
        <dsp:cNvPr id="0" name=""/>
        <dsp:cNvSpPr/>
      </dsp:nvSpPr>
      <dsp:spPr>
        <a:xfrm>
          <a:off x="0" y="2142034"/>
          <a:ext cx="8138719" cy="701725"/>
        </a:xfrm>
        <a:prstGeom prst="roundRect">
          <a:avLst/>
        </a:prstGeom>
        <a:solidFill>
          <a:schemeClr val="accent1">
            <a:shade val="80000"/>
            <a:hueOff val="261962"/>
            <a:satOff val="-4692"/>
            <a:lumOff val="19939"/>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Monitor for air quality, heat stress, noise, ergonomics and other job hazards</a:t>
          </a:r>
          <a:endParaRPr lang="en-US" sz="2200" b="1" i="0" kern="1200" dirty="0">
            <a:solidFill>
              <a:schemeClr val="tx1"/>
            </a:solidFill>
            <a:latin typeface="Arial" charset="0"/>
            <a:ea typeface="Arial" charset="0"/>
            <a:cs typeface="Arial" charset="0"/>
          </a:endParaRPr>
        </a:p>
      </dsp:txBody>
      <dsp:txXfrm>
        <a:off x="34255" y="2176289"/>
        <a:ext cx="8070209" cy="633215"/>
      </dsp:txXfrm>
    </dsp:sp>
    <dsp:sp modelId="{EE6DCB81-CC1D-1348-ADB8-147FE2802984}">
      <dsp:nvSpPr>
        <dsp:cNvPr id="0" name=""/>
        <dsp:cNvSpPr/>
      </dsp:nvSpPr>
      <dsp:spPr>
        <a:xfrm>
          <a:off x="0" y="2855755"/>
          <a:ext cx="8138719" cy="701725"/>
        </a:xfrm>
        <a:prstGeom prst="roundRect">
          <a:avLst/>
        </a:prstGeom>
        <a:solidFill>
          <a:schemeClr val="accent1">
            <a:shade val="80000"/>
            <a:hueOff val="349283"/>
            <a:satOff val="-6256"/>
            <a:lumOff val="26585"/>
            <a:alphaOff val="0"/>
          </a:schemeClr>
        </a:solidFill>
        <a:ln w="3810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83820" tIns="83820" rIns="83820" bIns="83820" numCol="1" spcCol="1270" anchor="ctr" anchorCtr="0">
          <a:noAutofit/>
        </a:bodyPr>
        <a:lstStyle/>
        <a:p>
          <a:pPr lvl="0" algn="l" defTabSz="977900" rtl="0">
            <a:lnSpc>
              <a:spcPct val="90000"/>
            </a:lnSpc>
            <a:spcBef>
              <a:spcPct val="0"/>
            </a:spcBef>
            <a:spcAft>
              <a:spcPct val="35000"/>
            </a:spcAft>
          </a:pPr>
          <a:r>
            <a:rPr lang="en-US" sz="2200" b="1" i="0" kern="1200" baseline="0" dirty="0">
              <a:solidFill>
                <a:schemeClr val="tx1"/>
              </a:solidFill>
              <a:latin typeface="Arial" charset="0"/>
              <a:ea typeface="Arial" charset="0"/>
              <a:cs typeface="Arial" charset="0"/>
            </a:rPr>
            <a:t>Emergency Action Plans and procedures - Fire, life safety and first aid issues </a:t>
          </a:r>
          <a:endParaRPr lang="en-US" sz="2200" b="1" i="0" kern="1200" dirty="0">
            <a:solidFill>
              <a:schemeClr val="tx1"/>
            </a:solidFill>
            <a:latin typeface="Arial" charset="0"/>
            <a:ea typeface="Arial" charset="0"/>
            <a:cs typeface="Arial" charset="0"/>
          </a:endParaRPr>
        </a:p>
      </dsp:txBody>
      <dsp:txXfrm>
        <a:off x="34255" y="2890010"/>
        <a:ext cx="8070209" cy="633215"/>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14.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15.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8.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Shape 107"/>
          <p:cNvSpPr>
            <a:spLocks noGrp="1" noRot="1" noChangeAspect="1" noChangeArrowheads="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3075" name="Shape 108"/>
          <p:cNvSpPr>
            <a:spLocks noGrp="1" noChangeArrowheads="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smtClean="0">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j-lt"/>
        <a:ea typeface="+mj-ea"/>
        <a:cs typeface="+mj-cs"/>
        <a:sym typeface="Calibri" panose="020F0502020204030204" pitchFamily="34" charset="0"/>
      </a:defRPr>
    </a:lvl5pPr>
    <a:lvl6pPr indent="1143000" latinLnBrk="0">
      <a:defRPr sz="1200">
        <a:latin typeface="+mj-lt"/>
        <a:ea typeface="+mj-ea"/>
        <a:cs typeface="+mj-cs"/>
        <a:sym typeface="Calibri"/>
      </a:defRPr>
    </a:lvl6pPr>
    <a:lvl7pPr indent="1371600" latinLnBrk="0">
      <a:defRPr sz="1200">
        <a:latin typeface="+mj-lt"/>
        <a:ea typeface="+mj-ea"/>
        <a:cs typeface="+mj-cs"/>
        <a:sym typeface="Calibri"/>
      </a:defRPr>
    </a:lvl7pPr>
    <a:lvl8pPr indent="1600200" latinLnBrk="0">
      <a:defRPr sz="1200">
        <a:latin typeface="+mj-lt"/>
        <a:ea typeface="+mj-ea"/>
        <a:cs typeface="+mj-cs"/>
        <a:sym typeface="Calibri"/>
      </a:defRPr>
    </a:lvl8pPr>
    <a:lvl9pPr indent="1828800" latinLnBrk="0">
      <a:defRPr sz="1200">
        <a:latin typeface="+mj-lt"/>
        <a:ea typeface="+mj-ea"/>
        <a:cs typeface="+mj-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Slide Image Placeholder 1"/>
          <p:cNvSpPr>
            <a:spLocks noGrp="1" noRot="1" noChangeAspect="1" noChangeArrowheads="1" noTextEdit="1"/>
          </p:cNvSpPr>
          <p:nvPr>
            <p:ph type="sldImg"/>
          </p:nvPr>
        </p:nvSpPr>
        <p:spPr/>
      </p:sp>
      <p:sp>
        <p:nvSpPr>
          <p:cNvPr id="5123"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ChangeArrowheads="1" noTextEdit="1"/>
          </p:cNvSpPr>
          <p:nvPr>
            <p:ph type="sldImg"/>
          </p:nvPr>
        </p:nvSpPr>
        <p:spPr/>
      </p:sp>
      <p:sp>
        <p:nvSpPr>
          <p:cNvPr id="23555"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[SAFETY] Analyze the worksite on Workbook page 13</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[WORKER] Analyze the worksite on Workbook page 8</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Analyze the worksite on Workbook page 13</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ChangeArrowheads="1" noTextEdit="1"/>
          </p:cNvSpPr>
          <p:nvPr>
            <p:ph type="sldImg"/>
          </p:nvPr>
        </p:nvSpPr>
        <p:spPr/>
      </p:sp>
      <p:sp>
        <p:nvSpPr>
          <p:cNvPr id="25603" name="Notes Placeholder 2"/>
          <p:cNvSpPr>
            <a:spLocks noGrp="1" noChangeArrowheads="1"/>
          </p:cNvSpPr>
          <p:nvPr>
            <p:ph type="body" idx="1"/>
          </p:nvPr>
        </p:nvSpPr>
        <p:spPr/>
        <p:txBody>
          <a:bodyPr/>
          <a:lstStyle/>
          <a:p>
            <a:pPr eaLnBrk="1" hangingPunct="1">
              <a:spcBef>
                <a:spcPct val="0"/>
              </a:spcBef>
            </a:pPr>
            <a:r>
              <a:rPr lang="en-US" altLang="en-US" smtClean="0">
                <a:solidFill>
                  <a:srgbClr val="FFFFFF"/>
                </a:solidFill>
              </a:rPr>
              <a:t>The fundamental goal of a workplace design is to </a:t>
            </a:r>
            <a:r>
              <a:rPr lang="en-US" altLang="en-US" u="sng" smtClean="0">
                <a:solidFill>
                  <a:srgbClr val="FFFFFF"/>
                </a:solidFill>
              </a:rPr>
              <a:t>improve people’s ability to be productive, without error or accident, for extended time periods.</a:t>
            </a:r>
            <a:r>
              <a:rPr lang="en-US" altLang="en-US" smtClean="0">
                <a:solidFill>
                  <a:srgbClr val="FFFFFF"/>
                </a:solidFill>
              </a:rPr>
              <a:t> Proper workplace design improves both safety and productivity.</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ChangeArrowheads="1" noTextEdit="1"/>
          </p:cNvSpPr>
          <p:nvPr>
            <p:ph type="sldImg"/>
          </p:nvPr>
        </p:nvSpPr>
        <p:spPr/>
      </p:sp>
      <p:sp>
        <p:nvSpPr>
          <p:cNvPr id="27651" name="Notes Placeholder 2"/>
          <p:cNvSpPr>
            <a:spLocks noGrp="1" noChangeArrowheads="1"/>
          </p:cNvSpPr>
          <p:nvPr>
            <p:ph type="body" idx="1"/>
          </p:nvPr>
        </p:nvSpPr>
        <p:spPr/>
        <p:txBody>
          <a:bodyPr/>
          <a:lstStyle/>
          <a:p>
            <a:pPr eaLnBrk="1" hangingPunct="1">
              <a:spcBef>
                <a:spcPct val="0"/>
              </a:spcBef>
            </a:pPr>
            <a:endParaRPr lang="en-US" altLang="en-US" smtClean="0">
              <a:solidFill>
                <a:srgbClr val="000000"/>
              </a:solidFil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p:sp>
      <p:sp>
        <p:nvSpPr>
          <p:cNvPr id="2969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ChangeArrowheads="1" noTextEdit="1"/>
          </p:cNvSpPr>
          <p:nvPr>
            <p:ph type="sldImg"/>
          </p:nvPr>
        </p:nvSpPr>
        <p:spPr/>
      </p:sp>
      <p:sp>
        <p:nvSpPr>
          <p:cNvPr id="3174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[SAFETY] See page 14 of your workbook for a sample Job Safety Analysis form</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[WORKER] See page 9 of your workbook for a sample Job Safety Analysis form</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See page 14 of your workbook for a sample Job Safety Analysis form</a:t>
            </a: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p:sp>
      <p:sp>
        <p:nvSpPr>
          <p:cNvPr id="3379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p:sp>
      <p:sp>
        <p:nvSpPr>
          <p:cNvPr id="3584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ChangeArrowheads="1" noTextEdit="1"/>
          </p:cNvSpPr>
          <p:nvPr>
            <p:ph type="sldImg"/>
          </p:nvPr>
        </p:nvSpPr>
        <p:spPr/>
      </p:sp>
      <p:sp>
        <p:nvSpPr>
          <p:cNvPr id="3789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This is a great segue into hazard control more broadly, which we’ll delve into next. First, let’s take a look at some forms</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ChangeArrowheads="1" noTextEdit="1"/>
          </p:cNvSpPr>
          <p:nvPr>
            <p:ph type="sldImg"/>
          </p:nvPr>
        </p:nvSpPr>
        <p:spPr/>
      </p:sp>
      <p:sp>
        <p:nvSpPr>
          <p:cNvPr id="39939"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See the Workbook Appendix for this document</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p:sp>
      <p:sp>
        <p:nvSpPr>
          <p:cNvPr id="41987"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p:cNvSpPr>
            <a:spLocks noGrp="1" noRot="1" noChangeAspect="1" noTextEdit="1"/>
          </p:cNvSpPr>
          <p:nvPr>
            <p:ph type="sldImg"/>
          </p:nvPr>
        </p:nvSpPr>
        <p:spPr/>
      </p:sp>
      <p:sp>
        <p:nvSpPr>
          <p:cNvPr id="717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ChangeArrowheads="1" noTextEdit="1"/>
          </p:cNvSpPr>
          <p:nvPr>
            <p:ph type="sldImg"/>
          </p:nvPr>
        </p:nvSpPr>
        <p:spPr/>
      </p:sp>
      <p:sp>
        <p:nvSpPr>
          <p:cNvPr id="44035" name="Notes Placeholder 2"/>
          <p:cNvSpPr>
            <a:spLocks noGrp="1" noChangeArrowheads="1"/>
          </p:cNvSpPr>
          <p:nvPr>
            <p:ph type="body" idx="1"/>
          </p:nvPr>
        </p:nvSpPr>
        <p:spPr/>
        <p:txBody>
          <a:bodyPr/>
          <a:lstStyle/>
          <a:p>
            <a:pPr eaLnBrk="1" hangingPunct="1">
              <a:spcBef>
                <a:spcPct val="0"/>
              </a:spcBef>
            </a:pPr>
            <a:r>
              <a:rPr lang="en-US" altLang="en-US" i="1" smtClean="0">
                <a:solidFill>
                  <a:srgbClr val="000000"/>
                </a:solidFill>
              </a:rPr>
              <a:t>[SPEAKER NOTE] List and have group talk about SOP’s for their business…….have each group come up with a needed SOP for their type of work. Note on flipchart or board.</a:t>
            </a:r>
          </a:p>
          <a:p>
            <a:pPr eaLnBrk="1" hangingPunct="1">
              <a:spcBef>
                <a:spcPct val="0"/>
              </a:spcBef>
            </a:pPr>
            <a:endParaRPr lang="en-US" altLang="en-US" i="1" smtClean="0">
              <a:solidFill>
                <a:srgbClr val="000000"/>
              </a:solidFill>
            </a:endParaRPr>
          </a:p>
          <a:p>
            <a:pPr eaLnBrk="1" hangingPunct="1">
              <a:spcBef>
                <a:spcPct val="0"/>
              </a:spcBef>
            </a:pPr>
            <a:r>
              <a:rPr lang="en-US" altLang="en-US" i="1" smtClean="0">
                <a:solidFill>
                  <a:srgbClr val="000000"/>
                </a:solidFill>
              </a:rPr>
              <a:t>[SPEAKER NOTE] Some suggestions: Construction SOP’s – Site controls, hazard evaluation, mobile construction equipment and operations, fall prevention and protection, Stairways and ladders, electrical safety, hand and power tools, fire protection, hazard communication, steel erection, concrete, back injury protection, scaffolding, PPE, Respiratory protection, Controlling hazardous energy(LOTO), Line Breaking, Hoisting and crane operation, Underground Utilities, Excavation, Blood borne pathogens, heat stress prevention, hearing conservation, asbestos abatement, lead remediation, storm water management practices and permits, spill and discharge controls, Hazardous materials transportation…</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Take a look at the Sample Standard Operating Procedures on page 15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Take a look at the Sample Standard Operating Procedures on page 10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[WORKER] Take a look at the Sample Standard Operating Procedures on page 15 of your Workbook</a:t>
            </a: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p:sp>
      <p:sp>
        <p:nvSpPr>
          <p:cNvPr id="4608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ChangeArrowheads="1" noTextEdit="1"/>
          </p:cNvSpPr>
          <p:nvPr>
            <p:ph type="sldImg"/>
          </p:nvPr>
        </p:nvSpPr>
        <p:spPr/>
      </p:sp>
      <p:sp>
        <p:nvSpPr>
          <p:cNvPr id="4813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Employers must:</a:t>
            </a:r>
          </a:p>
          <a:p>
            <a:pPr marL="171450" lvl="1" indent="-171450" eaLnBrk="1" hangingPunct="1">
              <a:spcBef>
                <a:spcPct val="0"/>
              </a:spcBef>
              <a:buFontTx/>
              <a:buChar char="•"/>
            </a:pPr>
            <a:r>
              <a:rPr lang="en-US" altLang="en-US" smtClean="0">
                <a:solidFill>
                  <a:srgbClr val="000000"/>
                </a:solidFill>
              </a:rPr>
              <a:t>Use all feasible engineering and work practice controls to eliminate and reduce hazards.</a:t>
            </a:r>
          </a:p>
          <a:p>
            <a:pPr marL="171450" lvl="1" indent="-171450" eaLnBrk="1" hangingPunct="1">
              <a:spcBef>
                <a:spcPct val="0"/>
              </a:spcBef>
              <a:buFontTx/>
              <a:buChar char="•"/>
            </a:pPr>
            <a:r>
              <a:rPr lang="en-US" altLang="en-US" smtClean="0">
                <a:solidFill>
                  <a:srgbClr val="000000"/>
                </a:solidFill>
              </a:rPr>
              <a:t>Use personal protective equipment (PPE) if the controls don’t eliminate the hazards.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ChangeArrowheads="1" noTextEdit="1"/>
          </p:cNvSpPr>
          <p:nvPr>
            <p:ph type="sldImg"/>
          </p:nvPr>
        </p:nvSpPr>
        <p:spPr/>
      </p:sp>
      <p:sp>
        <p:nvSpPr>
          <p:cNvPr id="50179" name="Notes Placeholder 2"/>
          <p:cNvSpPr>
            <a:spLocks noGrp="1" noChangeArrowheads="1"/>
          </p:cNvSpPr>
          <p:nvPr>
            <p:ph type="body" idx="1"/>
          </p:nvPr>
        </p:nvSpPr>
        <p:spPr/>
        <p:txBody>
          <a:bodyPr/>
          <a:lstStyle/>
          <a:p>
            <a:pPr eaLnBrk="1" hangingPunct="1">
              <a:lnSpc>
                <a:spcPct val="90000"/>
              </a:lnSpc>
              <a:spcBef>
                <a:spcPct val="20000"/>
              </a:spcBef>
            </a:pPr>
            <a:r>
              <a:rPr lang="en-US" altLang="en-US" b="1" smtClean="0">
                <a:solidFill>
                  <a:srgbClr val="000000"/>
                </a:solidFill>
              </a:rPr>
              <a:t>How do I identify potential hazards in my workplace?</a:t>
            </a:r>
          </a:p>
          <a:p>
            <a:pPr eaLnBrk="1" hangingPunct="1">
              <a:lnSpc>
                <a:spcPct val="90000"/>
              </a:lnSpc>
              <a:spcBef>
                <a:spcPct val="20000"/>
              </a:spcBef>
            </a:pPr>
            <a:r>
              <a:rPr lang="en-US" altLang="en-US" smtClean="0">
                <a:solidFill>
                  <a:srgbClr val="000000"/>
                </a:solidFill>
              </a:rPr>
              <a:t>Begin with a survey. Observe the work environment.  Ask employees how they perform their tasks.  Look for sources of potential injury such as:</a:t>
            </a:r>
          </a:p>
          <a:p>
            <a:pPr eaLnBrk="1" hangingPunct="1">
              <a:lnSpc>
                <a:spcPct val="90000"/>
              </a:lnSpc>
              <a:spcBef>
                <a:spcPct val="20000"/>
              </a:spcBef>
            </a:pPr>
            <a:r>
              <a:rPr lang="en-US" altLang="en-US" smtClean="0">
                <a:solidFill>
                  <a:srgbClr val="000000"/>
                </a:solidFill>
              </a:rPr>
              <a:t>• Objects that might fall from above.</a:t>
            </a:r>
          </a:p>
          <a:p>
            <a:pPr eaLnBrk="1" hangingPunct="1">
              <a:lnSpc>
                <a:spcPct val="90000"/>
              </a:lnSpc>
              <a:spcBef>
                <a:spcPct val="20000"/>
              </a:spcBef>
            </a:pPr>
            <a:r>
              <a:rPr lang="en-US" altLang="en-US" smtClean="0">
                <a:solidFill>
                  <a:srgbClr val="000000"/>
                </a:solidFill>
              </a:rPr>
              <a:t>• Exposed pipes or beams at work level.</a:t>
            </a:r>
          </a:p>
          <a:p>
            <a:pPr eaLnBrk="1" hangingPunct="1">
              <a:lnSpc>
                <a:spcPct val="90000"/>
              </a:lnSpc>
              <a:spcBef>
                <a:spcPct val="20000"/>
              </a:spcBef>
            </a:pPr>
            <a:r>
              <a:rPr lang="en-US" altLang="en-US" smtClean="0">
                <a:solidFill>
                  <a:srgbClr val="000000"/>
                </a:solidFill>
              </a:rPr>
              <a:t>• Exposed liquid chemicals.</a:t>
            </a:r>
          </a:p>
          <a:p>
            <a:pPr eaLnBrk="1" hangingPunct="1">
              <a:lnSpc>
                <a:spcPct val="90000"/>
              </a:lnSpc>
              <a:spcBef>
                <a:spcPct val="20000"/>
              </a:spcBef>
            </a:pPr>
            <a:r>
              <a:rPr lang="en-US" altLang="en-US" smtClean="0">
                <a:solidFill>
                  <a:srgbClr val="000000"/>
                </a:solidFill>
              </a:rPr>
              <a:t>• Sources of heat, intense light, noise, or dust.</a:t>
            </a:r>
          </a:p>
          <a:p>
            <a:pPr eaLnBrk="1" hangingPunct="1">
              <a:lnSpc>
                <a:spcPct val="90000"/>
              </a:lnSpc>
              <a:spcBef>
                <a:spcPct val="20000"/>
              </a:spcBef>
            </a:pPr>
            <a:r>
              <a:rPr lang="en-US" altLang="en-US" smtClean="0">
                <a:solidFill>
                  <a:srgbClr val="000000"/>
                </a:solidFill>
              </a:rPr>
              <a:t>• Equipment or materials that could produce flying particles.</a:t>
            </a:r>
          </a:p>
          <a:p>
            <a:pPr eaLnBrk="1" hangingPunct="1">
              <a:lnSpc>
                <a:spcPct val="90000"/>
              </a:lnSpc>
              <a:spcBef>
                <a:spcPct val="20000"/>
              </a:spcBef>
            </a:pPr>
            <a:endParaRPr lang="en-US" altLang="en-US" smtClean="0">
              <a:solidFill>
                <a:srgbClr val="000000"/>
              </a:solidFill>
            </a:endParaRP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ChangeArrowheads="1" noTextEdit="1"/>
          </p:cNvSpPr>
          <p:nvPr>
            <p:ph type="sldImg"/>
          </p:nvPr>
        </p:nvSpPr>
        <p:spPr/>
      </p:sp>
      <p:sp>
        <p:nvSpPr>
          <p:cNvPr id="3" name="Notes Placeholder 2">
            <a:extLst/>
          </p:cNvPr>
          <p:cNvSpPr>
            <a:spLocks noGrp="1"/>
          </p:cNvSpPr>
          <p:nvPr>
            <p:ph type="body" idx="1"/>
          </p:nvPr>
        </p:nvSpPr>
        <p:spPr/>
        <p:txBody>
          <a:bodyPr/>
          <a:lstStyle/>
          <a:p>
            <a:pPr eaLnBrk="1" fontAlgn="auto" hangingPunct="1">
              <a:spcBef>
                <a:spcPct val="0"/>
              </a:spcBef>
              <a:spcAft>
                <a:spcPts val="0"/>
              </a:spcAft>
              <a:defRPr/>
            </a:pPr>
            <a:r>
              <a:rPr lang="en-US" b="1" dirty="0">
                <a:solidFill>
                  <a:sysClr val="windowText" lastClr="000000"/>
                </a:solidFill>
                <a:sym typeface="Calibri"/>
              </a:rPr>
              <a:t>Engineering Controls</a:t>
            </a:r>
            <a:r>
              <a:rPr lang="en-US" dirty="0">
                <a:solidFill>
                  <a:sysClr val="windowText" lastClr="000000"/>
                </a:solidFill>
                <a:sym typeface="Calibri"/>
              </a:rPr>
              <a:t>.  Engineering controls consist of substitution, isolation, ventilation and equipment modification. </a:t>
            </a:r>
          </a:p>
          <a:p>
            <a:pPr eaLnBrk="1" fontAlgn="auto" hangingPunct="1">
              <a:spcBef>
                <a:spcPct val="0"/>
              </a:spcBef>
              <a:spcAft>
                <a:spcPts val="0"/>
              </a:spcAft>
              <a:defRPr/>
            </a:pPr>
            <a:endParaRPr lang="en-US" dirty="0">
              <a:solidFill>
                <a:sysClr val="windowText" lastClr="000000"/>
              </a:solidFill>
              <a:sym typeface="Calibri"/>
            </a:endParaRPr>
          </a:p>
          <a:p>
            <a:pPr eaLnBrk="1" fontAlgn="auto" hangingPunct="1">
              <a:spcBef>
                <a:spcPct val="0"/>
              </a:spcBef>
              <a:spcAft>
                <a:spcPts val="0"/>
              </a:spcAft>
              <a:defRPr/>
            </a:pPr>
            <a:r>
              <a:rPr lang="en-US" dirty="0">
                <a:solidFill>
                  <a:sysClr val="windowText" lastClr="000000"/>
                </a:solidFill>
                <a:sym typeface="Calibri"/>
              </a:rPr>
              <a:t>What are some examples of engineering controls:</a:t>
            </a:r>
          </a:p>
          <a:p>
            <a:pPr marL="171450" indent="-171450" eaLnBrk="1" fontAlgn="auto" hangingPunct="1">
              <a:spcBef>
                <a:spcPct val="0"/>
              </a:spcBef>
              <a:spcAft>
                <a:spcPts val="0"/>
              </a:spcAft>
              <a:buFont typeface="Arial"/>
              <a:buChar char="•"/>
              <a:defRPr/>
            </a:pPr>
            <a:r>
              <a:rPr lang="en-US" dirty="0">
                <a:solidFill>
                  <a:sysClr val="windowText" lastClr="000000"/>
                </a:solidFill>
                <a:sym typeface="Calibri"/>
              </a:rPr>
              <a:t>Initial design specifications</a:t>
            </a:r>
          </a:p>
          <a:p>
            <a:pPr marL="171450" indent="-171450" eaLnBrk="1" fontAlgn="auto" hangingPunct="1">
              <a:spcBef>
                <a:spcPct val="0"/>
              </a:spcBef>
              <a:spcAft>
                <a:spcPts val="0"/>
              </a:spcAft>
              <a:buFont typeface="Arial"/>
              <a:buChar char="•"/>
              <a:defRPr/>
            </a:pPr>
            <a:r>
              <a:rPr lang="en-US" dirty="0">
                <a:solidFill>
                  <a:sysClr val="windowText" lastClr="000000"/>
                </a:solidFill>
                <a:sym typeface="Calibri"/>
              </a:rPr>
              <a:t>Substitute less harmful material</a:t>
            </a:r>
          </a:p>
          <a:p>
            <a:pPr marL="171450" indent="-171450" eaLnBrk="1" fontAlgn="auto" hangingPunct="1">
              <a:spcBef>
                <a:spcPct val="0"/>
              </a:spcBef>
              <a:spcAft>
                <a:spcPts val="0"/>
              </a:spcAft>
              <a:buFont typeface="Arial"/>
              <a:buChar char="•"/>
              <a:defRPr/>
            </a:pPr>
            <a:r>
              <a:rPr lang="en-US" dirty="0">
                <a:solidFill>
                  <a:sysClr val="windowText" lastClr="000000"/>
                </a:solidFill>
                <a:sym typeface="Calibri"/>
              </a:rPr>
              <a:t>Change process</a:t>
            </a:r>
          </a:p>
          <a:p>
            <a:pPr marL="171450" indent="-171450" eaLnBrk="1" fontAlgn="auto" hangingPunct="1">
              <a:spcBef>
                <a:spcPct val="0"/>
              </a:spcBef>
              <a:spcAft>
                <a:spcPts val="0"/>
              </a:spcAft>
              <a:buFont typeface="Arial"/>
              <a:buChar char="•"/>
              <a:defRPr/>
            </a:pPr>
            <a:r>
              <a:rPr lang="en-US" dirty="0">
                <a:solidFill>
                  <a:sysClr val="windowText" lastClr="000000"/>
                </a:solidFill>
                <a:sym typeface="Calibri"/>
              </a:rPr>
              <a:t>Enclose process</a:t>
            </a:r>
          </a:p>
          <a:p>
            <a:pPr marL="171450" indent="-171450" eaLnBrk="1" fontAlgn="auto" hangingPunct="1">
              <a:spcBef>
                <a:spcPct val="0"/>
              </a:spcBef>
              <a:spcAft>
                <a:spcPts val="0"/>
              </a:spcAft>
              <a:buFont typeface="Arial"/>
              <a:buChar char="•"/>
              <a:defRPr/>
            </a:pPr>
            <a:r>
              <a:rPr lang="en-US" dirty="0">
                <a:solidFill>
                  <a:sysClr val="windowText" lastClr="000000"/>
                </a:solidFill>
                <a:sym typeface="Calibri"/>
              </a:rPr>
              <a:t>Isolate process</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ChangeArrowheads="1" noTextEdit="1"/>
          </p:cNvSpPr>
          <p:nvPr>
            <p:ph type="sldImg"/>
          </p:nvPr>
        </p:nvSpPr>
        <p:spPr/>
      </p:sp>
      <p:sp>
        <p:nvSpPr>
          <p:cNvPr id="54275" name="Notes Placeholder 2"/>
          <p:cNvSpPr>
            <a:spLocks noGrp="1" noChangeArrowheads="1"/>
          </p:cNvSpPr>
          <p:nvPr>
            <p:ph type="body" idx="1"/>
          </p:nvPr>
        </p:nvSpPr>
        <p:spPr/>
        <p:txBody>
          <a:bodyPr/>
          <a:lstStyle/>
          <a:p>
            <a:pPr eaLnBrk="1" hangingPunct="1">
              <a:spcBef>
                <a:spcPct val="0"/>
              </a:spcBef>
            </a:pPr>
            <a:r>
              <a:rPr lang="en-US" altLang="en-US" b="1" smtClean="0">
                <a:solidFill>
                  <a:srgbClr val="000000"/>
                </a:solidFill>
              </a:rPr>
              <a:t>Administrative Controls</a:t>
            </a:r>
            <a:r>
              <a:rPr lang="en-US" altLang="en-US" smtClean="0">
                <a:solidFill>
                  <a:srgbClr val="000000"/>
                </a:solidFill>
              </a:rPr>
              <a:t>.  Any procedure which significantly limits daily exposure by control or manipulation of the work schedule or manner in which work is performed.  Using PPE is not administrative control. </a:t>
            </a:r>
          </a:p>
          <a:p>
            <a:pPr eaLnBrk="1" hangingPunct="1">
              <a:spcBef>
                <a:spcPct val="0"/>
              </a:spcBef>
            </a:pPr>
            <a:endParaRPr lang="en-US" altLang="en-US" smtClean="0">
              <a:solidFill>
                <a:srgbClr val="000000"/>
              </a:solidFill>
            </a:endParaRPr>
          </a:p>
          <a:p>
            <a:pPr eaLnBrk="1" hangingPunct="1">
              <a:spcBef>
                <a:spcPct val="0"/>
              </a:spcBef>
            </a:pPr>
            <a:r>
              <a:rPr lang="en-US" altLang="en-US" b="1" smtClean="0">
                <a:solidFill>
                  <a:srgbClr val="000000"/>
                </a:solidFill>
              </a:rPr>
              <a:t>Work Practice Controls</a:t>
            </a:r>
            <a:r>
              <a:rPr lang="en-US" altLang="en-US" smtClean="0">
                <a:solidFill>
                  <a:srgbClr val="000000"/>
                </a:solidFill>
              </a:rPr>
              <a:t>.  A type of administrative control where the employer modifies the manner in which the employee performs assigned work.  The modification may result in a reduction of exposure through such methods as changing work habits, improving sanitation and hygiene practices, or making other changes in the way the employee performs the job.</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What are some Administrative and/or Work Practice controls that you’re familiar with? </a:t>
            </a: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hape 213"/>
          <p:cNvSpPr>
            <a:spLocks noGrp="1" noRot="1" noChangeAspect="1" noChangeArrowheads="1" noTextEdit="1"/>
          </p:cNvSpPr>
          <p:nvPr>
            <p:ph type="sldImg"/>
          </p:nvPr>
        </p:nvSpPr>
        <p:spPr/>
      </p:sp>
      <p:sp>
        <p:nvSpPr>
          <p:cNvPr id="56323" name="Shape 214"/>
          <p:cNvSpPr>
            <a:spLocks noGrp="1" noChangeArrowheads="1"/>
          </p:cNvSpPr>
          <p:nvPr>
            <p:ph type="body" sz="quarter" idx="1"/>
          </p:nvPr>
        </p:nvSpPr>
        <p:spPr/>
        <p:txBody>
          <a:bodyPr/>
          <a:lstStyle/>
          <a:p>
            <a:pPr eaLnBrk="1" hangingPunct="1">
              <a:spcBef>
                <a:spcPct val="0"/>
              </a:spcBef>
            </a:pPr>
            <a:endParaRPr lang="en-US" altLang="en-US" smtClean="0">
              <a:solidFill>
                <a:srgbClr val="000000"/>
              </a:solidFill>
              <a:latin typeface="Arial" panose="020B0604020202020204" pitchFamily="34" charset="0"/>
              <a:cs typeface="Arial" panose="020B0604020202020204" pitchFamily="34" charset="0"/>
              <a:sym typeface="Arial" panose="020B0604020202020204"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ChangeArrowheads="1" noTextEdit="1"/>
          </p:cNvSpPr>
          <p:nvPr>
            <p:ph type="sldImg"/>
          </p:nvPr>
        </p:nvSpPr>
        <p:spPr/>
      </p:sp>
      <p:sp>
        <p:nvSpPr>
          <p:cNvPr id="58371"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We won’t go deep into developing a Training, as we’ll cover that by providing technical assistance in developing a written Safety &amp; Injury Prevention Plan with managers.</a:t>
            </a: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p:sp>
      <p:sp>
        <p:nvSpPr>
          <p:cNvPr id="6041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a:spcBef>
                <a:spcPct val="0"/>
              </a:spcBef>
            </a:pPr>
            <a:endParaRPr lang="en-US" altLang="en-US" dirty="0" smtClean="0"/>
          </a:p>
        </p:txBody>
      </p:sp>
      <p:sp>
        <p:nvSpPr>
          <p:cNvPr id="5325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Helvetica" panose="020B0604020202020204" pitchFamily="34" charset="0"/>
                <a:cs typeface="Helvetica" panose="020B0604020202020204" pitchFamily="34" charset="0"/>
              </a:defRPr>
            </a:lvl1pPr>
            <a:lvl2pPr marL="742950" indent="-285750">
              <a:defRPr>
                <a:solidFill>
                  <a:schemeClr val="tx1"/>
                </a:solidFill>
                <a:latin typeface="Helvetica" panose="020B0604020202020204" pitchFamily="34" charset="0"/>
                <a:cs typeface="Helvetica" panose="020B0604020202020204" pitchFamily="34" charset="0"/>
              </a:defRPr>
            </a:lvl2pPr>
            <a:lvl3pPr marL="1143000" indent="-228600">
              <a:defRPr>
                <a:solidFill>
                  <a:schemeClr val="tx1"/>
                </a:solidFill>
                <a:latin typeface="Helvetica" panose="020B0604020202020204" pitchFamily="34" charset="0"/>
                <a:cs typeface="Helvetica" panose="020B0604020202020204" pitchFamily="34" charset="0"/>
              </a:defRPr>
            </a:lvl3pPr>
            <a:lvl4pPr marL="1600200" indent="-228600">
              <a:defRPr>
                <a:solidFill>
                  <a:schemeClr val="tx1"/>
                </a:solidFill>
                <a:latin typeface="Helvetica" panose="020B0604020202020204" pitchFamily="34" charset="0"/>
                <a:cs typeface="Helvetica" panose="020B0604020202020204" pitchFamily="34" charset="0"/>
              </a:defRPr>
            </a:lvl4pPr>
            <a:lvl5pPr marL="2057400" indent="-228600">
              <a:defRPr>
                <a:solidFill>
                  <a:schemeClr val="tx1"/>
                </a:solidFill>
                <a:latin typeface="Helvetica" panose="020B0604020202020204" pitchFamily="34" charset="0"/>
                <a:cs typeface="Helvetica" panose="020B0604020202020204" pitchFamily="34" charset="0"/>
              </a:defRPr>
            </a:lvl5pPr>
            <a:lvl6pPr marL="25146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6pPr>
            <a:lvl7pPr marL="29718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7pPr>
            <a:lvl8pPr marL="34290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8pPr>
            <a:lvl9pPr marL="3886200" indent="-228600" fontAlgn="base">
              <a:spcBef>
                <a:spcPct val="0"/>
              </a:spcBef>
              <a:spcAft>
                <a:spcPct val="0"/>
              </a:spcAft>
              <a:defRPr>
                <a:solidFill>
                  <a:schemeClr val="tx1"/>
                </a:solidFill>
                <a:latin typeface="Helvetica" panose="020B0604020202020204" pitchFamily="34" charset="0"/>
                <a:cs typeface="Helvetica"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8B73906E-6DCB-4363-A6D9-7EAAEEFA91CB}" type="slidenum">
              <a:rPr kumimoji="0" lang="en-US" altLang="en-US" sz="1200" b="0" i="0" u="none" strike="noStrike" kern="1200" cap="none" spc="0" normalizeH="0" baseline="0" noProof="0">
                <a:ln>
                  <a:noFill/>
                </a:ln>
                <a:solidFill>
                  <a:prstClr val="black"/>
                </a:solidFill>
                <a:effectLst/>
                <a:uLnTx/>
                <a:uFillTx/>
                <a:latin typeface="Calibri" panose="020F0502020204030204" pitchFamily="34" charset="0"/>
                <a:ea typeface="+mn-ea"/>
                <a:cs typeface="Helvetica" panose="020B0604020202020204" pitchFamily="34" charset="0"/>
              </a:rPr>
              <a:pPr marL="0" marR="0" lvl="0" indent="0" algn="r" defTabSz="914400" rtl="0" eaLnBrk="1" fontAlgn="base" latinLnBrk="0" hangingPunct="1">
                <a:lnSpc>
                  <a:spcPct val="100000"/>
                </a:lnSpc>
                <a:spcBef>
                  <a:spcPct val="0"/>
                </a:spcBef>
                <a:spcAft>
                  <a:spcPct val="0"/>
                </a:spcAft>
                <a:buClrTx/>
                <a:buSzTx/>
                <a:buFontTx/>
                <a:buNone/>
                <a:tabLst/>
                <a:defRPr/>
              </a:pPr>
              <a:t>29</a:t>
            </a:fld>
            <a:endParaRPr kumimoji="0" lang="en-US" altLang="en-US" sz="1200" b="0" i="0" u="none" strike="noStrike" kern="1200" cap="none" spc="0" normalizeH="0" baseline="0" noProof="0" dirty="0">
              <a:ln>
                <a:noFill/>
              </a:ln>
              <a:solidFill>
                <a:prstClr val="black"/>
              </a:solidFill>
              <a:effectLst/>
              <a:uLnTx/>
              <a:uFillTx/>
              <a:latin typeface="Calibri" panose="020F0502020204030204" pitchFamily="34" charset="0"/>
              <a:ea typeface="+mn-ea"/>
              <a:cs typeface="Helvetica" panose="020B0604020202020204" pitchFamily="34" charset="0"/>
            </a:endParaRPr>
          </a:p>
        </p:txBody>
      </p:sp>
    </p:spTree>
    <p:extLst>
      <p:ext uri="{BB962C8B-B14F-4D97-AF65-F5344CB8AC3E}">
        <p14:creationId xmlns:p14="http://schemas.microsoft.com/office/powerpoint/2010/main" val="30460679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Image Placeholder 1"/>
          <p:cNvSpPr>
            <a:spLocks noGrp="1" noRot="1" noChangeAspect="1" noTextEdit="1"/>
          </p:cNvSpPr>
          <p:nvPr>
            <p:ph type="sldImg"/>
          </p:nvPr>
        </p:nvSpPr>
        <p:spPr/>
      </p:sp>
      <p:sp>
        <p:nvSpPr>
          <p:cNvPr id="9219"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Slide Image Placeholder 1"/>
          <p:cNvSpPr>
            <a:spLocks noGrp="1" noRot="1" noChangeAspect="1" noChangeArrowheads="1" noTextEdit="1"/>
          </p:cNvSpPr>
          <p:nvPr>
            <p:ph type="sldImg"/>
          </p:nvPr>
        </p:nvSpPr>
        <p:spPr/>
      </p:sp>
      <p:sp>
        <p:nvSpPr>
          <p:cNvPr id="1126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What are some common Workplace Safety Rules in construction to avoid Focus Four injuries? </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[SAFETY] Work in groups to identify a few and record on page 11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[WORKER] Work in groups to identify a few and record on page 6 of your Workbook</a:t>
            </a:r>
          </a:p>
          <a:p>
            <a:pPr eaLnBrk="1" hangingPunct="1">
              <a:spcBef>
                <a:spcPct val="0"/>
              </a:spcBef>
            </a:pPr>
            <a:endParaRPr lang="en-US" altLang="en-US" smtClean="0">
              <a:solidFill>
                <a:srgbClr val="000000"/>
              </a:solidFill>
            </a:endParaRPr>
          </a:p>
          <a:p>
            <a:pPr eaLnBrk="1" hangingPunct="1">
              <a:spcBef>
                <a:spcPct val="0"/>
              </a:spcBef>
            </a:pPr>
            <a:r>
              <a:rPr lang="en-US" altLang="en-US" smtClean="0">
                <a:solidFill>
                  <a:srgbClr val="000000"/>
                </a:solidFill>
              </a:rPr>
              <a:t>[MANAGER] Work in groups to identify a few and record on page 11 of your Workbook</a:t>
            </a: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a:p>
            <a:pPr eaLnBrk="1" hangingPunct="1">
              <a:spcBef>
                <a:spcPct val="0"/>
              </a:spcBef>
            </a:pPr>
            <a:endParaRPr lang="en-US" altLang="en-US" smtClean="0">
              <a:solidFill>
                <a:srgbClr val="000000"/>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Image Placeholder 1"/>
          <p:cNvSpPr>
            <a:spLocks noGrp="1" noRot="1" noChangeAspect="1" noTextEdit="1"/>
          </p:cNvSpPr>
          <p:nvPr>
            <p:ph type="sldImg"/>
          </p:nvPr>
        </p:nvSpPr>
        <p:spPr/>
      </p:sp>
      <p:sp>
        <p:nvSpPr>
          <p:cNvPr id="13315"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Image Placeholder 1"/>
          <p:cNvSpPr>
            <a:spLocks noGrp="1" noRot="1" noChangeAspect="1" noTextEdit="1"/>
          </p:cNvSpPr>
          <p:nvPr>
            <p:ph type="sldImg"/>
          </p:nvPr>
        </p:nvSpPr>
        <p:spPr/>
      </p:sp>
      <p:sp>
        <p:nvSpPr>
          <p:cNvPr id="15363"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p:sp>
      <p:sp>
        <p:nvSpPr>
          <p:cNvPr id="17411" name="Notes Placeholder 2"/>
          <p:cNvSpPr>
            <a:spLocks noGrp="1"/>
          </p:cNvSpPr>
          <p:nvPr>
            <p:ph type="body" idx="1"/>
          </p:nvPr>
        </p:nvSpPr>
        <p:spPr/>
        <p:txBody>
          <a:bodyPr/>
          <a:lstStyle/>
          <a:p>
            <a:endParaRPr lang="en-US"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ChangeArrowheads="1" noTextEdit="1"/>
          </p:cNvSpPr>
          <p:nvPr>
            <p:ph type="sldImg"/>
          </p:nvPr>
        </p:nvSpPr>
        <p:spPr/>
      </p:sp>
      <p:sp>
        <p:nvSpPr>
          <p:cNvPr id="19459" name="Notes Placeholder 2"/>
          <p:cNvSpPr>
            <a:spLocks noGrp="1" noChangeArrowheads="1"/>
          </p:cNvSpPr>
          <p:nvPr>
            <p:ph type="body" idx="1"/>
          </p:nvPr>
        </p:nvSpPr>
        <p:spPr/>
        <p:txBody>
          <a:bodyPr/>
          <a:lstStyle/>
          <a:p>
            <a:pPr eaLnBrk="1" hangingPunct="1">
              <a:spcBef>
                <a:spcPct val="0"/>
              </a:spcBef>
            </a:pPr>
            <a:endParaRPr lang="en-US" altLang="en-US" i="1" smtClean="0">
              <a:solidFill>
                <a:srgbClr val="000000"/>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p:sp>
      <p:sp>
        <p:nvSpPr>
          <p:cNvPr id="21507" name="Notes Placeholder 2"/>
          <p:cNvSpPr>
            <a:spLocks noGrp="1" noChangeArrowheads="1"/>
          </p:cNvSpPr>
          <p:nvPr>
            <p:ph type="body" idx="1"/>
          </p:nvPr>
        </p:nvSpPr>
        <p:spPr/>
        <p:txBody>
          <a:bodyPr/>
          <a:lstStyle/>
          <a:p>
            <a:pPr eaLnBrk="1" hangingPunct="1">
              <a:spcBef>
                <a:spcPct val="0"/>
              </a:spcBef>
            </a:pPr>
            <a:r>
              <a:rPr lang="en-US" altLang="en-US" smtClean="0">
                <a:solidFill>
                  <a:srgbClr val="000000"/>
                </a:solidFill>
              </a:rPr>
              <a:t>In continuing our discussion of the elements of a sound Workplace Safety program, we’ll now cover Element #2 and #3</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
        <p:nvSpPr>
          <p:cNvPr id="2" name="TextBox 1">
            <a:extLst/>
          </p:cNvPr>
          <p:cNvSpPr txBox="1"/>
          <p:nvPr userDrawn="1"/>
        </p:nvSpPr>
        <p:spPr>
          <a:xfrm>
            <a:off x="7276901" y="6288600"/>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mj-lt"/>
              <a:ea typeface="+mj-ea"/>
              <a:cs typeface="+mj-cs"/>
              <a:sym typeface="Calibri"/>
            </a:endParaRPr>
          </a:p>
        </p:txBody>
      </p:sp>
    </p:spTree>
    <p:extLst>
      <p:ext uri="{BB962C8B-B14F-4D97-AF65-F5344CB8AC3E}">
        <p14:creationId xmlns:p14="http://schemas.microsoft.com/office/powerpoint/2010/main" val="382149863"/>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lvl1pPr marL="0" indent="0">
              <a:buNone/>
              <a:defRPr/>
            </a:lvl1pPr>
            <a:lvl2pPr marL="457200" indent="0">
              <a:buNone/>
              <a:defRPr/>
            </a:lvl2pPr>
            <a:lvl3pPr marL="914400" indent="0">
              <a:buNone/>
              <a:defRPr/>
            </a:lvl3pPr>
            <a:lvl4pPr marL="1371600" indent="0">
              <a:buNone/>
              <a:defRPr/>
            </a:lvl4pPr>
            <a:lvl5pPr marL="1828800" indent="0">
              <a:buNone/>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9" name="Title Text"/>
          <p:cNvSpPr>
            <a:spLocks noGrp="1"/>
          </p:cNvSpPr>
          <p:nvPr>
            <p:ph type="title"/>
          </p:nvPr>
        </p:nvSpPr>
        <p:spPr>
          <a:prstGeom prst="rect">
            <a:avLst/>
          </a:prstGeom>
        </p:spPr>
        <p:txBody>
          <a:bodyPr/>
          <a:lstStyle/>
          <a:p>
            <a:r>
              <a:t>Title Text</a:t>
            </a:r>
          </a:p>
        </p:txBody>
      </p:sp>
    </p:spTree>
    <p:extLst>
      <p:ext uri="{BB962C8B-B14F-4D97-AF65-F5344CB8AC3E}">
        <p14:creationId xmlns:p14="http://schemas.microsoft.com/office/powerpoint/2010/main" val="2977180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937993410"/>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1_Title Slide">
    <p:spTree>
      <p:nvGrpSpPr>
        <p:cNvPr id="1" name=""/>
        <p:cNvGrpSpPr/>
        <p:nvPr/>
      </p:nvGrpSpPr>
      <p:grpSpPr>
        <a:xfrm>
          <a:off x="0" y="0"/>
          <a:ext cx="0" cy="0"/>
          <a:chOff x="0" y="0"/>
          <a:chExt cx="0" cy="0"/>
        </a:xfrm>
      </p:grpSpPr>
      <p:sp>
        <p:nvSpPr>
          <p:cNvPr id="18" name="Body Level One…"/>
          <p:cNvSpPr>
            <a:spLocks noGrp="1"/>
          </p:cNvSpPr>
          <p:nvPr>
            <p:ph type="body" idx="1"/>
          </p:nvPr>
        </p:nvSpPr>
        <p:spPr>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9" name="Title Text"/>
          <p:cNvSpPr>
            <a:spLocks noGrp="1"/>
          </p:cNvSpPr>
          <p:nvPr>
            <p:ph type="title"/>
          </p:nvPr>
        </p:nvSpPr>
        <p:spPr>
          <a:xfrm>
            <a:off x="457201" y="485776"/>
            <a:ext cx="8229600" cy="790575"/>
          </a:xfrm>
          <a:prstGeom prst="rect">
            <a:avLst/>
          </a:prstGeom>
        </p:spPr>
        <p:txBody>
          <a:bodyPr/>
          <a:lstStyle>
            <a:lvl1pPr>
              <a:defRPr b="1" i="0">
                <a:solidFill>
                  <a:srgbClr val="ED7D31"/>
                </a:solidFill>
                <a:latin typeface="Arial Black" charset="0"/>
                <a:ea typeface="Arial Black" charset="0"/>
                <a:cs typeface="Arial Black" charset="0"/>
              </a:defRPr>
            </a:lvl1pPr>
          </a:lstStyle>
          <a:p>
            <a:r>
              <a:rPr lang="en-US" dirty="0"/>
              <a:t>Click to edit Master title style</a:t>
            </a:r>
            <a:endParaRPr dirty="0"/>
          </a:p>
        </p:txBody>
      </p:sp>
    </p:spTree>
    <p:extLst>
      <p:ext uri="{BB962C8B-B14F-4D97-AF65-F5344CB8AC3E}">
        <p14:creationId xmlns:p14="http://schemas.microsoft.com/office/powerpoint/2010/main" val="1297429159"/>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noChangeArrowheads="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noChangeArrowheads="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TextBox 3">
            <a:extLst/>
          </p:cNvPr>
          <p:cNvSpPr txBox="1"/>
          <p:nvPr userDrawn="1"/>
        </p:nvSpPr>
        <p:spPr>
          <a:xfrm>
            <a:off x="8086499" y="6479853"/>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mj-lt"/>
              <a:ea typeface="+mj-ea"/>
              <a:cs typeface="+mj-cs"/>
              <a:sym typeface="Calibri"/>
            </a:endParaRPr>
          </a:p>
        </p:txBody>
      </p:sp>
      <p:sp>
        <p:nvSpPr>
          <p:cNvPr id="5" name="TextBox 4">
            <a:extLst/>
          </p:cNvPr>
          <p:cNvSpPr txBox="1"/>
          <p:nvPr userDrawn="1"/>
        </p:nvSpPr>
        <p:spPr>
          <a:xfrm>
            <a:off x="7297058" y="6530469"/>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mj-lt"/>
              <a:ea typeface="+mj-ea"/>
              <a:cs typeface="+mj-cs"/>
              <a:sym typeface="Calibri"/>
            </a:endParaRPr>
          </a:p>
        </p:txBody>
      </p:sp>
      <p:sp>
        <p:nvSpPr>
          <p:cNvPr id="6" name="TextBox 5">
            <a:extLst/>
          </p:cNvPr>
          <p:cNvSpPr txBox="1"/>
          <p:nvPr userDrawn="1"/>
        </p:nvSpPr>
        <p:spPr>
          <a:xfrm>
            <a:off x="7843717" y="6442505"/>
            <a:ext cx="92331" cy="369330"/>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wrap="none" lIns="45719" tIns="45719" rIns="45719" bIns="45719" spcCol="38100">
            <a:spAutoFit/>
          </a:bodyPr>
          <a:lstStyle/>
          <a:p>
            <a:pPr eaLnBrk="1" fontAlgn="auto">
              <a:spcBef>
                <a:spcPts val="0"/>
              </a:spcBef>
              <a:spcAft>
                <a:spcPts val="0"/>
              </a:spcAft>
              <a:defRPr/>
            </a:pPr>
            <a:endParaRPr lang="en-US" kern="0" dirty="0">
              <a:latin typeface="+mj-lt"/>
              <a:ea typeface="+mj-ea"/>
              <a:cs typeface="+mj-cs"/>
              <a:sym typeface="Calibri"/>
            </a:endParaRPr>
          </a:p>
        </p:txBody>
      </p:sp>
      <p:sp>
        <p:nvSpPr>
          <p:cNvPr id="7" name="Shape 204">
            <a:extLst/>
          </p:cNvPr>
          <p:cNvSpPr/>
          <p:nvPr userDrawn="1"/>
        </p:nvSpPr>
        <p:spPr>
          <a:xfrm>
            <a:off x="7315200" y="0"/>
            <a:ext cx="1828800" cy="422275"/>
          </a:xfrm>
          <a:prstGeom prst="rect">
            <a:avLst/>
          </a:prstGeom>
          <a:solidFill>
            <a:srgbClr val="FF7031"/>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lang="en-US" sz="1200" b="1" kern="0" spc="300" dirty="0">
              <a:solidFill>
                <a:srgbClr val="FFFFFF"/>
              </a:solidFill>
              <a:latin typeface="Arial Hebrew"/>
              <a:ea typeface="Arial Hebrew"/>
              <a:cs typeface="Arial Hebrew"/>
              <a:sym typeface="Arial Hebrew"/>
            </a:endParaRPr>
          </a:p>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200" b="1" kern="0" spc="300" dirty="0">
                <a:solidFill>
                  <a:srgbClr val="FFFFFF"/>
                </a:solidFill>
                <a:latin typeface="Arial Hebrew"/>
                <a:ea typeface="Arial Hebrew"/>
                <a:cs typeface="Arial Hebrew"/>
                <a:sym typeface="Arial Hebrew"/>
              </a:rPr>
              <a:t>CSIP</a:t>
            </a:r>
          </a:p>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endParaRPr sz="1200" b="1" kern="0" spc="300" dirty="0">
              <a:solidFill>
                <a:srgbClr val="FFFFFF"/>
              </a:solidFill>
              <a:latin typeface="Arial Hebrew"/>
              <a:ea typeface="Arial Hebrew"/>
              <a:cs typeface="Arial Hebrew"/>
              <a:sym typeface="Arial Hebrew"/>
            </a:endParaRPr>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Lst>
  <p:transition spd="med"/>
  <p:txStyles>
    <p:titleStyle>
      <a:lvl1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1pPr>
      <a:lvl2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a:ea typeface="Calibri Light"/>
          <a:cs typeface="Calibri Light"/>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1pPr>
      <a:lvl2pPr marL="4572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2pPr>
      <a:lvl3pPr marL="9144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3pPr>
      <a:lvl4pPr marL="13716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4pPr>
      <a:lvl5pPr marL="1828800" algn="l" rtl="0" eaLnBrk="0" fontAlgn="base" hangingPunct="0">
        <a:lnSpc>
          <a:spcPct val="90000"/>
        </a:lnSpc>
        <a:spcBef>
          <a:spcPts val="1000"/>
        </a:spcBef>
        <a:spcAft>
          <a:spcPct val="0"/>
        </a:spcAft>
        <a:buSzPct val="100000"/>
        <a:buFont typeface="Arial" panose="020B0604020202020204" pitchFamily="34" charset="0"/>
        <a:defRPr sz="2800" b="1">
          <a:solidFill>
            <a:srgbClr val="000000"/>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1026" name="Title Text"/>
          <p:cNvSpPr>
            <a:spLocks noGrp="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smtClean="0">
                <a:sym typeface="Calibri Light" panose="020F0302020204030204" pitchFamily="34" charset="0"/>
              </a:rPr>
              <a:t>Title Text</a:t>
            </a:r>
          </a:p>
        </p:txBody>
      </p:sp>
      <p:sp>
        <p:nvSpPr>
          <p:cNvPr id="1027" name="Body Level One…"/>
          <p:cNvSpPr>
            <a:spLocks noGrp="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smtClean="0">
                <a:sym typeface="Calibri" panose="020F0502020204030204" pitchFamily="34" charset="0"/>
              </a:rPr>
              <a:t>Body Level One</a:t>
            </a:r>
          </a:p>
          <a:p>
            <a:pPr lvl="1"/>
            <a:r>
              <a:rPr lang="en-US" altLang="en-US" smtClean="0">
                <a:sym typeface="Calibri" panose="020F0502020204030204" pitchFamily="34" charset="0"/>
              </a:rPr>
              <a:t>Body Level Two</a:t>
            </a:r>
          </a:p>
          <a:p>
            <a:pPr lvl="2"/>
            <a:r>
              <a:rPr lang="en-US" altLang="en-US" smtClean="0">
                <a:sym typeface="Calibri" panose="020F0502020204030204" pitchFamily="34" charset="0"/>
              </a:rPr>
              <a:t>Body Level Three</a:t>
            </a:r>
          </a:p>
          <a:p>
            <a:pPr lvl="3"/>
            <a:r>
              <a:rPr lang="en-US" altLang="en-US" smtClean="0">
                <a:sym typeface="Calibri" panose="020F0502020204030204" pitchFamily="34" charset="0"/>
              </a:rPr>
              <a:t>Body Level Four</a:t>
            </a:r>
          </a:p>
          <a:p>
            <a:pPr lvl="4"/>
            <a:r>
              <a:rPr lang="en-US" altLang="en-US" smtClean="0">
                <a:sym typeface="Calibri" panose="020F0502020204030204" pitchFamily="34" charset="0"/>
              </a:rPr>
              <a:t>Body Level Five</a:t>
            </a:r>
          </a:p>
        </p:txBody>
      </p:sp>
      <p:sp>
        <p:nvSpPr>
          <p:cNvPr id="4" name="Shape 204"/>
          <p:cNvSpPr/>
          <p:nvPr userDrawn="1"/>
        </p:nvSpPr>
        <p:spPr>
          <a:xfrm>
            <a:off x="7772400" y="0"/>
            <a:ext cx="1371600" cy="422275"/>
          </a:xfrm>
          <a:prstGeom prst="rect">
            <a:avLst/>
          </a:prstGeom>
          <a:solidFill>
            <a:srgbClr val="FF7031"/>
          </a:solidFill>
          <a:ln w="12700">
            <a:miter lim="400000"/>
          </a:ln>
        </p:spPr>
        <p:txBody>
          <a:bodyPr lIns="34289" tIns="34289" rIns="34289" bIns="34289" anchor="ctr"/>
          <a:lstStyle/>
          <a:p>
            <a:pPr algn="ctr" eaLnBrk="1" fontAlgn="auto" hangingPunct="1">
              <a:spcBef>
                <a:spcPts val="0"/>
              </a:spcBef>
              <a:spcAft>
                <a:spcPts val="0"/>
              </a:spcAft>
              <a:defRPr sz="1200" b="1" spc="300">
                <a:solidFill>
                  <a:srgbClr val="FFFFFF"/>
                </a:solidFill>
                <a:latin typeface="Arial Hebrew"/>
                <a:ea typeface="Arial Hebrew"/>
                <a:cs typeface="Arial Hebrew"/>
                <a:sym typeface="Arial Hebrew"/>
              </a:defRPr>
            </a:pPr>
            <a:r>
              <a:rPr lang="en-US" sz="900" b="1" spc="300" dirty="0">
                <a:solidFill>
                  <a:srgbClr val="FFFFFF"/>
                </a:solidFill>
                <a:latin typeface="Arial Hebrew"/>
                <a:ea typeface="Arial Hebrew"/>
                <a:cs typeface="Arial Hebrew"/>
                <a:sym typeface="Arial Hebrew"/>
              </a:rPr>
              <a:t>CSIP</a:t>
            </a:r>
            <a:endParaRPr sz="900" b="1" spc="300" dirty="0">
              <a:solidFill>
                <a:srgbClr val="FFFFFF"/>
              </a:solidFill>
              <a:latin typeface="Arial Hebrew"/>
              <a:ea typeface="Arial Hebrew"/>
              <a:cs typeface="Arial Hebrew"/>
              <a:sym typeface="Arial Hebrew"/>
            </a:endParaRPr>
          </a:p>
        </p:txBody>
      </p:sp>
    </p:spTree>
    <p:extLst>
      <p:ext uri="{BB962C8B-B14F-4D97-AF65-F5344CB8AC3E}">
        <p14:creationId xmlns:p14="http://schemas.microsoft.com/office/powerpoint/2010/main" val="3620800882"/>
      </p:ext>
    </p:extLst>
  </p:cSld>
  <p:clrMap bg1="lt1" tx1="dk1" bg2="lt2" tx2="dk2" accent1="accent1" accent2="accent2" accent3="accent3" accent4="accent4" accent5="accent5" accent6="accent6" hlink="hlink" folHlink="folHlink"/>
  <p:sldLayoutIdLst>
    <p:sldLayoutId id="2147483661" r:id="rId1"/>
    <p:sldLayoutId id="2147483662" r:id="rId2"/>
  </p:sldLayoutIdLst>
  <p:transition spd="med"/>
  <p:hf sldNum="0" hdr="0" ftr="0" dt="0"/>
  <p:txStyles>
    <p:titleStyle>
      <a:lvl1pPr algn="l" rtl="0" fontAlgn="base">
        <a:lnSpc>
          <a:spcPct val="90000"/>
        </a:lnSpc>
        <a:spcBef>
          <a:spcPct val="0"/>
        </a:spcBef>
        <a:spcAft>
          <a:spcPct val="0"/>
        </a:spcAft>
        <a:defRPr sz="3800" b="1">
          <a:solidFill>
            <a:srgbClr val="ED7D31"/>
          </a:solidFill>
          <a:latin typeface="Arial Black" charset="0"/>
          <a:ea typeface="Arial Black" charset="0"/>
          <a:cs typeface="Arial Black" charset="0"/>
          <a:sym typeface="Calibri Light" panose="020F0302020204030204" pitchFamily="34" charset="0"/>
        </a:defRPr>
      </a:lvl1pPr>
      <a:lvl2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2pPr>
      <a:lvl3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3pPr>
      <a:lvl4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4pPr>
      <a:lvl5pPr algn="l" rtl="0" fontAlgn="base">
        <a:lnSpc>
          <a:spcPct val="90000"/>
        </a:lnSpc>
        <a:spcBef>
          <a:spcPct val="0"/>
        </a:spcBef>
        <a:spcAft>
          <a:spcPct val="0"/>
        </a:spcAft>
        <a:defRPr sz="3800" b="1">
          <a:solidFill>
            <a:srgbClr val="ED7D31"/>
          </a:solidFill>
          <a:latin typeface="Arial Black" panose="020B0A04020102020204" pitchFamily="34" charset="0"/>
          <a:ea typeface="Arial Black" panose="020B0A04020102020204" pitchFamily="34" charset="0"/>
          <a:cs typeface="Arial Black" panose="020B0A04020102020204" pitchFamily="34" charset="0"/>
          <a:sym typeface="Calibri Light" panose="020F0302020204030204" pitchFamily="34" charset="0"/>
        </a:defRPr>
      </a:lvl5pPr>
      <a:lvl6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6pPr>
      <a:lvl7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7pPr>
      <a:lvl8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8pPr>
      <a:lvl9pPr marL="0" marR="0" indent="0" algn="l" defTabSz="914400" rtl="0" eaLnBrk="1" latinLnBrk="0" hangingPunct="1">
        <a:lnSpc>
          <a:spcPct val="90000"/>
        </a:lnSpc>
        <a:spcBef>
          <a:spcPts val="0"/>
        </a:spcBef>
        <a:spcAft>
          <a:spcPts val="0"/>
        </a:spcAft>
        <a:buClrTx/>
        <a:buSzTx/>
        <a:buFontTx/>
        <a:buNone/>
        <a:tabLst/>
        <a:defRPr sz="4400" b="0" i="0" u="none" strike="noStrike" cap="none" spc="0" baseline="0">
          <a:ln>
            <a:noFill/>
          </a:ln>
          <a:solidFill>
            <a:srgbClr val="000000"/>
          </a:solidFill>
          <a:uFillTx/>
          <a:latin typeface="Calibri Light"/>
          <a:ea typeface="Calibri Light"/>
          <a:cs typeface="Calibri Light"/>
          <a:sym typeface="Calibri Light"/>
        </a:defRPr>
      </a:lvl9pPr>
    </p:titleStyle>
    <p:bodyStyle>
      <a:lvl1pPr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1pPr>
      <a:lvl2pPr marL="4572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2pPr>
      <a:lvl3pPr marL="9144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3pPr>
      <a:lvl4pPr marL="13716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4pPr>
      <a:lvl5pPr marL="1828800" algn="l" rtl="0" fontAlgn="base">
        <a:lnSpc>
          <a:spcPct val="90000"/>
        </a:lnSpc>
        <a:spcBef>
          <a:spcPts val="1000"/>
        </a:spcBef>
        <a:spcAft>
          <a:spcPct val="0"/>
        </a:spcAft>
        <a:buSzPct val="100000"/>
        <a:buFont typeface="Arial" panose="020B0604020202020204" pitchFamily="34" charset="0"/>
        <a:defRPr sz="2800" b="1">
          <a:solidFill>
            <a:schemeClr val="bg1"/>
          </a:solidFill>
          <a:latin typeface="Arial" charset="0"/>
          <a:ea typeface="Arial" charset="0"/>
          <a:cs typeface="Arial" charset="0"/>
          <a:sym typeface="Calibri" panose="020F0502020204030204" pitchFamily="34" charset="0"/>
        </a:defRPr>
      </a:lvl5pPr>
      <a:lvl6pPr marL="26416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eaLnBrk="1" latinLnBrk="0" hangingPunct="1">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p:bodyStyle>
    <p:otherStyle>
      <a:lvl1pPr marL="0" marR="0" indent="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914400" rtl="0" eaLnBrk="1" latinLnBrk="0" hangingPunct="1">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0.xml"/><Relationship Id="rId1" Type="http://schemas.openxmlformats.org/officeDocument/2006/relationships/slideLayout" Target="../slideLayouts/slideLayout1.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8.xml"/><Relationship Id="rId7" Type="http://schemas.microsoft.com/office/2007/relationships/diagramDrawing" Target="../diagrams/drawing8.xml"/><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diagramColors" Target="../diagrams/colors8.xml"/><Relationship Id="rId5" Type="http://schemas.openxmlformats.org/officeDocument/2006/relationships/diagramQuickStyle" Target="../diagrams/quickStyle8.xml"/><Relationship Id="rId4" Type="http://schemas.openxmlformats.org/officeDocument/2006/relationships/diagramLayout" Target="../diagrams/layout8.xml"/></Relationships>
</file>

<file path=ppt/slides/_rels/slide13.xml.rels><?xml version="1.0" encoding="UTF-8" standalone="yes"?>
<Relationships xmlns="http://schemas.openxmlformats.org/package/2006/relationships"><Relationship Id="rId3" Type="http://schemas.openxmlformats.org/officeDocument/2006/relationships/diagramData" Target="../diagrams/data9.xml"/><Relationship Id="rId7" Type="http://schemas.microsoft.com/office/2007/relationships/diagramDrawing" Target="../diagrams/drawing9.xm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diagramColors" Target="../diagrams/colors9.xml"/><Relationship Id="rId5" Type="http://schemas.openxmlformats.org/officeDocument/2006/relationships/diagramQuickStyle" Target="../diagrams/quickStyle9.xml"/><Relationship Id="rId4" Type="http://schemas.openxmlformats.org/officeDocument/2006/relationships/diagramLayout" Target="../diagrams/layout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diagramData" Target="../diagrams/data10.xml"/><Relationship Id="rId7" Type="http://schemas.microsoft.com/office/2007/relationships/diagramDrawing" Target="../diagrams/drawing10.xml"/><Relationship Id="rId2" Type="http://schemas.openxmlformats.org/officeDocument/2006/relationships/notesSlide" Target="../notesSlides/notesSlide15.xml"/><Relationship Id="rId1" Type="http://schemas.openxmlformats.org/officeDocument/2006/relationships/slideLayout" Target="../slideLayouts/slideLayout1.xml"/><Relationship Id="rId6" Type="http://schemas.openxmlformats.org/officeDocument/2006/relationships/diagramColors" Target="../diagrams/colors10.xml"/><Relationship Id="rId5" Type="http://schemas.openxmlformats.org/officeDocument/2006/relationships/diagramQuickStyle" Target="../diagrams/quickStyle10.xml"/><Relationship Id="rId4" Type="http://schemas.openxmlformats.org/officeDocument/2006/relationships/diagramLayout" Target="../diagrams/layout10.xml"/></Relationships>
</file>

<file path=ppt/slides/_rels/slide16.xml.rels><?xml version="1.0" encoding="UTF-8" standalone="yes"?>
<Relationships xmlns="http://schemas.openxmlformats.org/package/2006/relationships"><Relationship Id="rId3" Type="http://schemas.openxmlformats.org/officeDocument/2006/relationships/diagramData" Target="../diagrams/data11.xml"/><Relationship Id="rId7" Type="http://schemas.microsoft.com/office/2007/relationships/diagramDrawing" Target="../diagrams/drawing11.xml"/><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diagramColors" Target="../diagrams/colors11.xml"/><Relationship Id="rId5" Type="http://schemas.openxmlformats.org/officeDocument/2006/relationships/diagramQuickStyle" Target="../diagrams/quickStyle11.xml"/><Relationship Id="rId4" Type="http://schemas.openxmlformats.org/officeDocument/2006/relationships/diagramLayout" Target="../diagrams/layout11.xml"/></Relationships>
</file>

<file path=ppt/slides/_rels/slide17.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diagramData" Target="../diagrams/data12.xml"/><Relationship Id="rId7" Type="http://schemas.microsoft.com/office/2007/relationships/diagramDrawing" Target="../diagrams/drawing12.xml"/><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diagramColors" Target="../diagrams/colors12.xml"/><Relationship Id="rId5" Type="http://schemas.openxmlformats.org/officeDocument/2006/relationships/diagramQuickStyle" Target="../diagrams/quickStyle12.xml"/><Relationship Id="rId4" Type="http://schemas.openxmlformats.org/officeDocument/2006/relationships/diagramLayout" Target="../diagrams/layout12.xml"/><Relationship Id="rId9" Type="http://schemas.openxmlformats.org/officeDocument/2006/relationships/image" Target="../media/image10.png"/></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diagramData" Target="../diagrams/data13.xml"/><Relationship Id="rId7" Type="http://schemas.microsoft.com/office/2007/relationships/diagramDrawing" Target="../diagrams/drawing13.xml"/><Relationship Id="rId2" Type="http://schemas.openxmlformats.org/officeDocument/2006/relationships/notesSlide" Target="../notesSlides/notesSlide21.xml"/><Relationship Id="rId1" Type="http://schemas.openxmlformats.org/officeDocument/2006/relationships/slideLayout" Target="../slideLayouts/slideLayout1.xml"/><Relationship Id="rId6" Type="http://schemas.openxmlformats.org/officeDocument/2006/relationships/diagramColors" Target="../diagrams/colors13.xml"/><Relationship Id="rId5" Type="http://schemas.openxmlformats.org/officeDocument/2006/relationships/diagramQuickStyle" Target="../diagrams/quickStyle13.xml"/><Relationship Id="rId4" Type="http://schemas.openxmlformats.org/officeDocument/2006/relationships/diagramLayout" Target="../diagrams/layout13.xml"/></Relationships>
</file>

<file path=ppt/slides/_rels/slide22.xml.rels><?xml version="1.0" encoding="UTF-8" standalone="yes"?>
<Relationships xmlns="http://schemas.openxmlformats.org/package/2006/relationships"><Relationship Id="rId3" Type="http://schemas.openxmlformats.org/officeDocument/2006/relationships/diagramData" Target="../diagrams/data14.xml"/><Relationship Id="rId7" Type="http://schemas.microsoft.com/office/2007/relationships/diagramDrawing" Target="../diagrams/drawing14.xml"/><Relationship Id="rId2" Type="http://schemas.openxmlformats.org/officeDocument/2006/relationships/notesSlide" Target="../notesSlides/notesSlide22.xml"/><Relationship Id="rId1" Type="http://schemas.openxmlformats.org/officeDocument/2006/relationships/slideLayout" Target="../slideLayouts/slideLayout1.xml"/><Relationship Id="rId6" Type="http://schemas.openxmlformats.org/officeDocument/2006/relationships/diagramColors" Target="../diagrams/colors14.xml"/><Relationship Id="rId5" Type="http://schemas.openxmlformats.org/officeDocument/2006/relationships/diagramQuickStyle" Target="../diagrams/quickStyle14.xml"/><Relationship Id="rId4" Type="http://schemas.openxmlformats.org/officeDocument/2006/relationships/diagramLayout" Target="../diagrams/layout14.xml"/></Relationships>
</file>

<file path=ppt/slides/_rels/slide23.xml.rels><?xml version="1.0" encoding="UTF-8" standalone="yes"?>
<Relationships xmlns="http://schemas.openxmlformats.org/package/2006/relationships"><Relationship Id="rId3" Type="http://schemas.openxmlformats.org/officeDocument/2006/relationships/diagramData" Target="../diagrams/data15.xml"/><Relationship Id="rId7" Type="http://schemas.microsoft.com/office/2007/relationships/diagramDrawing" Target="../diagrams/drawing15.xml"/><Relationship Id="rId2" Type="http://schemas.openxmlformats.org/officeDocument/2006/relationships/notesSlide" Target="../notesSlides/notesSlide23.xml"/><Relationship Id="rId1" Type="http://schemas.openxmlformats.org/officeDocument/2006/relationships/slideLayout" Target="../slideLayouts/slideLayout1.xml"/><Relationship Id="rId6" Type="http://schemas.openxmlformats.org/officeDocument/2006/relationships/diagramColors" Target="../diagrams/colors15.xml"/><Relationship Id="rId5" Type="http://schemas.openxmlformats.org/officeDocument/2006/relationships/diagramQuickStyle" Target="../diagrams/quickStyle15.xml"/><Relationship Id="rId4" Type="http://schemas.openxmlformats.org/officeDocument/2006/relationships/diagramLayout" Target="../diagrams/layout15.xml"/></Relationships>
</file>

<file path=ppt/slides/_rels/slide24.xml.rels><?xml version="1.0" encoding="UTF-8" standalone="yes"?>
<Relationships xmlns="http://schemas.openxmlformats.org/package/2006/relationships"><Relationship Id="rId3" Type="http://schemas.openxmlformats.org/officeDocument/2006/relationships/diagramData" Target="../diagrams/data16.xml"/><Relationship Id="rId7" Type="http://schemas.microsoft.com/office/2007/relationships/diagramDrawing" Target="../diagrams/drawing16.xml"/><Relationship Id="rId2" Type="http://schemas.openxmlformats.org/officeDocument/2006/relationships/notesSlide" Target="../notesSlides/notesSlide24.xml"/><Relationship Id="rId1" Type="http://schemas.openxmlformats.org/officeDocument/2006/relationships/slideLayout" Target="../slideLayouts/slideLayout1.xml"/><Relationship Id="rId6" Type="http://schemas.openxmlformats.org/officeDocument/2006/relationships/diagramColors" Target="../diagrams/colors16.xml"/><Relationship Id="rId5" Type="http://schemas.openxmlformats.org/officeDocument/2006/relationships/diagramQuickStyle" Target="../diagrams/quickStyle16.xml"/><Relationship Id="rId4" Type="http://schemas.openxmlformats.org/officeDocument/2006/relationships/diagramLayout" Target="../diagrams/layout16.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diagramData" Target="../diagrams/data17.xml"/><Relationship Id="rId7" Type="http://schemas.microsoft.com/office/2007/relationships/diagramDrawing" Target="../diagrams/drawing17.xml"/><Relationship Id="rId2" Type="http://schemas.openxmlformats.org/officeDocument/2006/relationships/notesSlide" Target="../notesSlides/notesSlide27.xml"/><Relationship Id="rId1" Type="http://schemas.openxmlformats.org/officeDocument/2006/relationships/slideLayout" Target="../slideLayouts/slideLayout1.xml"/><Relationship Id="rId6" Type="http://schemas.openxmlformats.org/officeDocument/2006/relationships/diagramColors" Target="../diagrams/colors17.xml"/><Relationship Id="rId5" Type="http://schemas.openxmlformats.org/officeDocument/2006/relationships/diagramQuickStyle" Target="../diagrams/quickStyle17.xml"/><Relationship Id="rId4" Type="http://schemas.openxmlformats.org/officeDocument/2006/relationships/diagramLayout" Target="../diagrams/layout1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9.xml"/><Relationship Id="rId1" Type="http://schemas.openxmlformats.org/officeDocument/2006/relationships/slideLayout" Target="../slideLayouts/slideLayout1.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idx="4294967295"/>
          </p:nvPr>
        </p:nvSpPr>
        <p:spPr/>
        <p:txBody>
          <a:bodyPr/>
          <a:lstStyle/>
          <a:p>
            <a:pPr eaLnBrk="1"/>
            <a:r>
              <a:rPr lang="en-US" altLang="en-US" sz="5000" b="1" smtClean="0">
                <a:solidFill>
                  <a:srgbClr val="DEE60E"/>
                </a:solidFill>
                <a:latin typeface="Arial Black" panose="020B0A04020102020204" pitchFamily="34" charset="0"/>
                <a:cs typeface="Calibri Light" panose="020F0302020204030204" pitchFamily="34" charset="0"/>
              </a:rPr>
              <a:t>Workplace Safety Rules &amp; Hazard Control</a:t>
            </a:r>
            <a:endParaRPr lang="en-US" altLang="en-US" smtClean="0">
              <a:latin typeface="Calibri Light" panose="020F0302020204030204" pitchFamily="34" charset="0"/>
              <a:cs typeface="Calibri Light" panose="020F0302020204030204" pitchFamily="34" charset="0"/>
            </a:endParaRPr>
          </a:p>
        </p:txBody>
      </p:sp>
      <p:pic>
        <p:nvPicPr>
          <p:cNvPr id="2" name="Picture 1" descr="An image of safety gloves, mask and glassess as well as a hard hat, medical kit, and a notebook that reads Workplace Safety" title="Image">
            <a:extLst/>
          </p:cNvPr>
          <p:cNvPicPr>
            <a:picLocks noChangeAspect="1" noChangeArrowheads="1"/>
          </p:cNvPicPr>
          <p:nvPr/>
        </p:nvPicPr>
        <p:blipFill>
          <a:blip r:embed="rId3"/>
          <a:srcRect/>
          <a:stretch>
            <a:fillRect/>
          </a:stretch>
        </p:blipFill>
        <p:spPr bwMode="auto">
          <a:xfrm>
            <a:off x="2254250" y="2660650"/>
            <a:ext cx="4724400" cy="314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hape 204">
            <a:extLst/>
          </p:cNvPr>
          <p:cNvSpPr/>
          <p:nvPr/>
        </p:nvSpPr>
        <p:spPr>
          <a:xfrm>
            <a:off x="7326313"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3" name="Title 2">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Control</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Element 2: Worksite Analysis</a:t>
            </a:r>
          </a:p>
        </p:txBody>
      </p:sp>
      <p:sp>
        <p:nvSpPr>
          <p:cNvPr id="6" name="TextBox 5">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Steps</a:t>
            </a:r>
          </a:p>
        </p:txBody>
      </p:sp>
      <p:graphicFrame>
        <p:nvGraphicFramePr>
          <p:cNvPr id="4" name="Diagram 3" descr="There are four text boxes, which are orange, grey, yellow, and blue" title="Smart Art graphic that shows a list">
            <a:extLst/>
          </p:cNvPr>
          <p:cNvGraphicFramePr/>
          <p:nvPr/>
        </p:nvGraphicFramePr>
        <p:xfrm>
          <a:off x="427830" y="2305185"/>
          <a:ext cx="8335169" cy="36384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 </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Element 2: Worksite Analysis</a:t>
            </a:r>
          </a:p>
        </p:txBody>
      </p:sp>
      <p:sp>
        <p:nvSpPr>
          <p:cNvPr id="6" name="TextBox 5">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Steps</a:t>
            </a:r>
          </a:p>
        </p:txBody>
      </p:sp>
      <p:graphicFrame>
        <p:nvGraphicFramePr>
          <p:cNvPr id="4" name="Diagram 3" descr="There are two lists. The first list has an orange header and the second has a grey header" title="Smart Art graphic that shows a list">
            <a:extLst/>
          </p:cNvPr>
          <p:cNvGraphicFramePr/>
          <p:nvPr/>
        </p:nvGraphicFramePr>
        <p:xfrm>
          <a:off x="335790" y="2249970"/>
          <a:ext cx="8446260" cy="375077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  </a:t>
            </a:r>
            <a:endParaRPr lang="en-US" dirty="0"/>
          </a:p>
        </p:txBody>
      </p:sp>
      <p:sp>
        <p:nvSpPr>
          <p:cNvPr id="8"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Element 2: Worksite Analysis</a:t>
            </a:r>
          </a:p>
        </p:txBody>
      </p:sp>
      <p:sp>
        <p:nvSpPr>
          <p:cNvPr id="6" name="TextBox 5">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Steps</a:t>
            </a:r>
          </a:p>
        </p:txBody>
      </p:sp>
      <p:graphicFrame>
        <p:nvGraphicFramePr>
          <p:cNvPr id="4" name="Diagram 3" descr="There are three text boxes, which are orange, grey, and yellow" title="Smart Art graphic that shows a list">
            <a:extLst/>
          </p:cNvPr>
          <p:cNvGraphicFramePr/>
          <p:nvPr/>
        </p:nvGraphicFramePr>
        <p:xfrm>
          <a:off x="335790" y="2249970"/>
          <a:ext cx="8628735" cy="3621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72727"/>
            <a:ext cx="8229600" cy="1878709"/>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Element 3:  Hazard Prevention &amp; Control</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Steps</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4" name="Diagram 3" descr="There are five blue text boxes" title="Smart Art graphic that shows a list">
            <a:extLst/>
          </p:cNvPr>
          <p:cNvGraphicFramePr/>
          <p:nvPr/>
        </p:nvGraphicFramePr>
        <p:xfrm>
          <a:off x="487114" y="2351436"/>
          <a:ext cx="8138719" cy="355835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hape 204">
            <a:extLst/>
          </p:cNvPr>
          <p:cNvSpPr/>
          <p:nvPr/>
        </p:nvSpPr>
        <p:spPr>
          <a:xfrm>
            <a:off x="7315200" y="34925"/>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idx="4294967295"/>
          </p:nvPr>
        </p:nvSpPr>
        <p:spPr>
          <a:xfrm>
            <a:off x="457200" y="457200"/>
            <a:ext cx="8229600" cy="2122488"/>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Element 3:  Hazard Prevention &amp; Control</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Job Safety Analysis</a:t>
            </a:r>
            <a:endParaRPr lang="en-US" sz="2400" b="1" dirty="0">
              <a:solidFill>
                <a:schemeClr val="bg1"/>
              </a:solidFill>
              <a:latin typeface="Arial" panose="020B0604020202020204" pitchFamily="34" charset="0"/>
              <a:cs typeface="Arial" panose="020B0604020202020204" pitchFamily="34" charset="0"/>
            </a:endParaRPr>
          </a:p>
        </p:txBody>
      </p:sp>
      <p:sp>
        <p:nvSpPr>
          <p:cNvPr id="118" name="Circle" descr="there is a yellow circle" title="Shape">
            <a:extLst/>
          </p:cNvPr>
          <p:cNvSpPr/>
          <p:nvPr/>
        </p:nvSpPr>
        <p:spPr>
          <a:xfrm>
            <a:off x="430213" y="2579688"/>
            <a:ext cx="2682875" cy="2598737"/>
          </a:xfrm>
          <a:prstGeom prst="ellipse">
            <a:avLst/>
          </a:prstGeom>
          <a:solidFill>
            <a:schemeClr val="accent6">
              <a:hueOff val="-2024602"/>
              <a:satOff val="46824"/>
            </a:schemeClr>
          </a:solidFill>
          <a:ln w="12700">
            <a:miter lim="400000"/>
          </a:ln>
        </p:spPr>
        <p:txBody>
          <a:bodyPr lIns="45719" rIns="45719" anchor="ctr"/>
          <a:lstStyle/>
          <a:p>
            <a:pPr eaLnBrk="1" fontAlgn="auto">
              <a:spcBef>
                <a:spcPts val="0"/>
              </a:spcBef>
              <a:spcAft>
                <a:spcPts val="0"/>
              </a:spcAft>
              <a:defRPr/>
            </a:pPr>
            <a:endParaRPr kern="0">
              <a:latin typeface="Helvetica"/>
              <a:cs typeface="Helvetica"/>
              <a:sym typeface="Calibri"/>
            </a:endParaRPr>
          </a:p>
        </p:txBody>
      </p:sp>
      <p:sp>
        <p:nvSpPr>
          <p:cNvPr id="120" name="Break down a task into its component steps.">
            <a:extLst/>
          </p:cNvPr>
          <p:cNvSpPr/>
          <p:nvPr/>
        </p:nvSpPr>
        <p:spPr>
          <a:xfrm>
            <a:off x="630238" y="3154363"/>
            <a:ext cx="2316162" cy="1631950"/>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Break down </a:t>
            </a:r>
            <a:endParaRPr lang="en-US" kern="0" dirty="0"/>
          </a:p>
          <a:p>
            <a:pPr eaLnBrk="1" fontAlgn="auto">
              <a:spcBef>
                <a:spcPts val="0"/>
              </a:spcBef>
              <a:spcAft>
                <a:spcPts val="0"/>
              </a:spcAft>
              <a:defRPr/>
            </a:pPr>
            <a:r>
              <a:rPr kern="0" dirty="0"/>
              <a:t>a task into its component steps.</a:t>
            </a:r>
          </a:p>
        </p:txBody>
      </p:sp>
      <p:grpSp>
        <p:nvGrpSpPr>
          <p:cNvPr id="30728" name="Group 1" descr="There is a white circle"/>
          <p:cNvGrpSpPr>
            <a:grpSpLocks/>
          </p:cNvGrpSpPr>
          <p:nvPr/>
        </p:nvGrpSpPr>
        <p:grpSpPr bwMode="auto">
          <a:xfrm>
            <a:off x="3217863" y="2579688"/>
            <a:ext cx="2725737" cy="2725737"/>
            <a:chOff x="3112763" y="2579397"/>
            <a:chExt cx="2725463" cy="2725463"/>
          </a:xfrm>
        </p:grpSpPr>
        <p:sp>
          <p:nvSpPr>
            <p:cNvPr id="30731" name="Circle"/>
            <p:cNvSpPr>
              <a:spLocks noChangeArrowheads="1"/>
            </p:cNvSpPr>
            <p:nvPr/>
          </p:nvSpPr>
          <p:spPr bwMode="auto">
            <a:xfrm>
              <a:off x="3112763" y="2579397"/>
              <a:ext cx="2725463" cy="2725463"/>
            </a:xfrm>
            <a:prstGeom prst="ellipse">
              <a:avLst/>
            </a:prstGeom>
            <a:solidFill>
              <a:srgbClr val="FFFFFF"/>
            </a:solidFill>
            <a:ln>
              <a:noFill/>
            </a:ln>
            <a:extLst>
              <a:ext uri="{91240B29-F687-4F45-9708-019B960494DF}">
                <a14:hiddenLine xmlns:a14="http://schemas.microsoft.com/office/drawing/2010/main" w="12700">
                  <a:solidFill>
                    <a:srgbClr val="000000"/>
                  </a:solidFill>
                  <a:miter lim="400000"/>
                  <a:headEnd/>
                  <a:tailEnd/>
                </a14:hiddenLine>
              </a:ext>
            </a:extLst>
          </p:spPr>
          <p:txBody>
            <a:bodyPr lIns="45719" rIns="45719" anchor="ct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endParaRPr lang="en-US" altLang="en-US">
                <a:solidFill>
                  <a:srgbClr val="FFFFFF"/>
                </a:solidFill>
                <a:latin typeface="Helvetica" panose="020B0604020202020204" pitchFamily="34" charset="0"/>
              </a:endParaRPr>
            </a:p>
          </p:txBody>
        </p:sp>
        <p:sp>
          <p:nvSpPr>
            <p:cNvPr id="121" name="Determine hazards connected with each key step.">
              <a:extLst/>
            </p:cNvPr>
            <p:cNvSpPr/>
            <p:nvPr/>
          </p:nvSpPr>
          <p:spPr>
            <a:xfrm>
              <a:off x="3363563" y="3058774"/>
              <a:ext cx="2261960" cy="1922269"/>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Determine hazards connected with each key step.</a:t>
              </a:r>
            </a:p>
          </p:txBody>
        </p:sp>
      </p:grpSp>
      <p:sp>
        <p:nvSpPr>
          <p:cNvPr id="117" name="Circle" descr="There is an orange cirlce" title="Shape">
            <a:extLst/>
          </p:cNvPr>
          <p:cNvSpPr/>
          <p:nvPr/>
        </p:nvSpPr>
        <p:spPr>
          <a:xfrm>
            <a:off x="6021388" y="2579688"/>
            <a:ext cx="2725737" cy="2725737"/>
          </a:xfrm>
          <a:prstGeom prst="ellipse">
            <a:avLst/>
          </a:prstGeom>
          <a:solidFill>
            <a:schemeClr val="accent5">
              <a:hueOff val="-11405933"/>
              <a:satOff val="40776"/>
            </a:schemeClr>
          </a:solidFill>
          <a:ln w="12700">
            <a:miter lim="400000"/>
          </a:ln>
        </p:spPr>
        <p:txBody>
          <a:bodyPr lIns="45719" rIns="45719" anchor="ctr"/>
          <a:lstStyle/>
          <a:p>
            <a:pPr eaLnBrk="1" fontAlgn="auto">
              <a:spcBef>
                <a:spcPts val="0"/>
              </a:spcBef>
              <a:spcAft>
                <a:spcPts val="0"/>
              </a:spcAft>
              <a:defRPr/>
            </a:pPr>
            <a:endParaRPr kern="0">
              <a:latin typeface="Helvetica"/>
              <a:cs typeface="Helvetica"/>
              <a:sym typeface="Calibri"/>
            </a:endParaRPr>
          </a:p>
        </p:txBody>
      </p:sp>
      <p:sp>
        <p:nvSpPr>
          <p:cNvPr id="122" name="Identify methods to prevent or protect against the hazard.">
            <a:extLst/>
          </p:cNvPr>
          <p:cNvSpPr/>
          <p:nvPr/>
        </p:nvSpPr>
        <p:spPr>
          <a:xfrm>
            <a:off x="6253163" y="2797175"/>
            <a:ext cx="2262187" cy="2290763"/>
          </a:xfrm>
          <a:prstGeom prst="rect">
            <a:avLst/>
          </a:prstGeom>
          <a:ln w="12700">
            <a:miter lim="400000"/>
          </a:ln>
          <a:extLst>
            <a:ext uri="{C572A759-6A51-4108-AA02-DFA0A04FC94B}"/>
          </a:extLst>
        </p:spPr>
        <p:txBody>
          <a:bodyPr lIns="45719" rIns="45719">
            <a:spAutoFit/>
          </a:bodyPr>
          <a:lstStyle>
            <a:lvl1pPr algn="ctr" defTabSz="457200">
              <a:defRPr sz="2500" b="1">
                <a:solidFill>
                  <a:srgbClr val="535353"/>
                </a:solidFill>
                <a:uFill>
                  <a:solidFill>
                    <a:srgbClr val="000000"/>
                  </a:solidFill>
                </a:uFill>
                <a:latin typeface="Arial"/>
                <a:ea typeface="Arial"/>
                <a:cs typeface="Arial"/>
                <a:sym typeface="Arial"/>
              </a:defRPr>
            </a:lvl1pPr>
          </a:lstStyle>
          <a:p>
            <a:pPr eaLnBrk="1" fontAlgn="auto">
              <a:spcBef>
                <a:spcPts val="0"/>
              </a:spcBef>
              <a:spcAft>
                <a:spcPts val="0"/>
              </a:spcAft>
              <a:defRPr/>
            </a:pPr>
            <a:r>
              <a:rPr kern="0" dirty="0"/>
              <a:t>Identify methods to prevent or protect against the hazard.</a:t>
            </a:r>
          </a:p>
        </p:txBody>
      </p:sp>
    </p:spTree>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81000"/>
            <a:ext cx="8229600" cy="2476500"/>
          </a:xfrm>
        </p:spPr>
        <p:txBody>
          <a:bodyPr anchor="t"/>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Element 3:  Hazard Prevention &amp; Control</a:t>
            </a:r>
            <a:r>
              <a:rPr lang="en-US" sz="24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Job Safety Analysis</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3" name="Diagram 2" descr="There is an image of a dial and a grey text box" title="Image and text">
            <a:extLst/>
          </p:cNvPr>
          <p:cNvGraphicFramePr/>
          <p:nvPr/>
        </p:nvGraphicFramePr>
        <p:xfrm>
          <a:off x="298467" y="2312914"/>
          <a:ext cx="8537326" cy="401234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457200" y="381000"/>
            <a:ext cx="8229600" cy="2190076"/>
          </a:xfrm>
        </p:spPr>
        <p:txBody>
          <a:bodyPr anchor="t"/>
          <a:lstStyle/>
          <a:p>
            <a:pPr marL="177800" indent="-1778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Element 3:  Hazard Prevention &amp; Control</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Job Safety Analysis (JSA)</a:t>
            </a:r>
            <a:endParaRPr lang="en-US" sz="2400" b="1" dirty="0">
              <a:solidFill>
                <a:schemeClr val="bg1"/>
              </a:solidFill>
            </a:endParaRPr>
          </a:p>
        </p:txBody>
      </p:sp>
      <p:graphicFrame>
        <p:nvGraphicFramePr>
          <p:cNvPr id="2" name="Diagram 1" descr="There is a list with an orange header" title="Smart Art graphic that shows a list">
            <a:extLst/>
          </p:cNvPr>
          <p:cNvGraphicFramePr/>
          <p:nvPr/>
        </p:nvGraphicFramePr>
        <p:xfrm>
          <a:off x="242782" y="2571076"/>
          <a:ext cx="8550513" cy="34232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   </a:t>
            </a:r>
            <a:endParaRPr lang="en-US" dirty="0"/>
          </a:p>
        </p:txBody>
      </p:sp>
      <p:sp>
        <p:nvSpPr>
          <p:cNvPr id="10"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Element 3: Hazard Prevention &amp; Control</a:t>
            </a:r>
          </a:p>
        </p:txBody>
      </p:sp>
      <p:sp>
        <p:nvSpPr>
          <p:cNvPr id="8" name="TextBox 7">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Job Safety Analysis (JSA)</a:t>
            </a:r>
          </a:p>
        </p:txBody>
      </p:sp>
      <p:graphicFrame>
        <p:nvGraphicFramePr>
          <p:cNvPr id="4" name="Diagram 3" descr="There are is a list with an orange header and a grey text box " title="Smart Art graphic that shows a list">
            <a:extLst/>
          </p:cNvPr>
          <p:cNvGraphicFramePr/>
          <p:nvPr/>
        </p:nvGraphicFramePr>
        <p:xfrm>
          <a:off x="459047" y="2221824"/>
          <a:ext cx="8277384" cy="328766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28676" name="Picture 2" descr="There is a clipart image that shows six images of people getting hurt, such as falling, drowing, and getting electrocuted" title="Clipart">
            <a:extLst/>
          </p:cNvPr>
          <p:cNvPicPr>
            <a:picLocks noChangeAspect="1" noChangeArrowheads="1"/>
          </p:cNvPicPr>
          <p:nvPr/>
        </p:nvPicPr>
        <p:blipFill>
          <a:blip r:embed="rId8"/>
          <a:srcRect/>
          <a:stretch>
            <a:fillRect/>
          </a:stretch>
        </p:blipFill>
        <p:spPr bwMode="auto">
          <a:xfrm>
            <a:off x="6205538" y="5133975"/>
            <a:ext cx="2530475" cy="1573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8677" name="Picture 1" descr="An image of a magnifying glass" title="Image">
            <a:extLst/>
          </p:cNvPr>
          <p:cNvPicPr>
            <a:picLocks noChangeAspect="1" noChangeArrowheads="1"/>
          </p:cNvPicPr>
          <p:nvPr/>
        </p:nvPicPr>
        <p:blipFill>
          <a:blip r:embed="rId9"/>
          <a:srcRect/>
          <a:stretch>
            <a:fillRect/>
          </a:stretch>
        </p:blipFill>
        <p:spPr bwMode="auto">
          <a:xfrm>
            <a:off x="5580063" y="4905375"/>
            <a:ext cx="2155825" cy="1952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Site Safety Inspections</a:t>
            </a:r>
            <a:endParaRPr lang="en-US" dirty="0"/>
          </a:p>
        </p:txBody>
      </p:sp>
      <p:graphicFrame>
        <p:nvGraphicFramePr>
          <p:cNvPr id="8" name="Content Placeholder 1" descr="A blank form of a CONSTRUCTION SUPERVISOR SAFETY INSPECTION CHECKLIST&#10;" title="Blank form ">
            <a:extLst/>
          </p:cNvPr>
          <p:cNvGraphicFramePr/>
          <p:nvPr/>
        </p:nvGraphicFramePr>
        <p:xfrm>
          <a:off x="457200" y="1069975"/>
          <a:ext cx="8229600" cy="1057276"/>
        </p:xfrm>
        <a:graphic>
          <a:graphicData uri="http://schemas.openxmlformats.org/drawingml/2006/table">
            <a:tbl>
              <a:tblPr firstRow="1">
                <a:tableStyleId>{1FECB4D8-DB02-4DC6-A0A2-4F2EBAE1DC90}</a:tableStyleId>
              </a:tblPr>
              <a:tblGrid>
                <a:gridCol w="3027358">
                  <a:extLst>
                    <a:ext uri="{9D8B030D-6E8A-4147-A177-3AD203B41FA5}">
                      <a16:colId xmlns:a16="http://schemas.microsoft.com/office/drawing/2014/main" val="20000"/>
                    </a:ext>
                  </a:extLst>
                </a:gridCol>
                <a:gridCol w="5202242">
                  <a:extLst>
                    <a:ext uri="{9D8B030D-6E8A-4147-A177-3AD203B41FA5}">
                      <a16:colId xmlns:a16="http://schemas.microsoft.com/office/drawing/2014/main" val="20001"/>
                    </a:ext>
                  </a:extLst>
                </a:gridCol>
              </a:tblGrid>
              <a:tr h="355587">
                <a:tc>
                  <a:txBody>
                    <a:bodyPr/>
                    <a:lstStyle/>
                    <a:p>
                      <a:pPr algn="l">
                        <a:defRPr sz="1800"/>
                      </a:pPr>
                      <a:r>
                        <a:rPr sz="1200" dirty="0">
                          <a:solidFill>
                            <a:schemeClr val="tx1"/>
                          </a:solidFill>
                          <a:sym typeface="Arial"/>
                        </a:rPr>
                        <a:t>Date:</a:t>
                      </a:r>
                      <a:endParaRPr sz="1200" b="1" i="0" dirty="0">
                        <a:solidFill>
                          <a:schemeClr val="tx1"/>
                        </a:solidFill>
                        <a:latin typeface="Arial" charset="0"/>
                        <a:ea typeface="Arial" charset="0"/>
                        <a:cs typeface="Arial" charset="0"/>
                        <a:sym typeface="Arial"/>
                      </a:endParaRPr>
                    </a:p>
                  </a:txBody>
                  <a:tcPr marL="28582" marR="28582" marT="28554" marB="28554" horzOverflow="overflow">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sz="1200" dirty="0">
                          <a:solidFill>
                            <a:schemeClr val="tx1"/>
                          </a:solidFill>
                        </a:rPr>
                        <a:t>     </a:t>
                      </a:r>
                      <a:r>
                        <a:rPr lang="en-US" sz="1200" dirty="0">
                          <a:solidFill>
                            <a:schemeClr val="tx1"/>
                          </a:solidFill>
                          <a:sym typeface="Arial"/>
                        </a:rPr>
                        <a:t>Job No.(s):</a:t>
                      </a:r>
                      <a:endParaRPr lang="en-US" sz="1200" b="1" i="0" dirty="0">
                        <a:solidFill>
                          <a:schemeClr val="tx1"/>
                        </a:solidFill>
                        <a:latin typeface="Arial" charset="0"/>
                        <a:ea typeface="Arial" charset="0"/>
                        <a:cs typeface="Arial" charset="0"/>
                        <a:sym typeface="Arial"/>
                      </a:endParaRPr>
                    </a:p>
                  </a:txBody>
                  <a:tcPr marL="28582" marR="28582" marT="28554" marB="28554" horzOverflow="overflow">
                    <a:solidFill>
                      <a:schemeClr val="bg1">
                        <a:lumMod val="95000"/>
                      </a:schemeClr>
                    </a:solidFill>
                  </a:tcPr>
                </a:tc>
                <a:extLst>
                  <a:ext uri="{0D108BD9-81ED-4DB2-BD59-A6C34878D82A}">
                    <a16:rowId xmlns:a16="http://schemas.microsoft.com/office/drawing/2014/main" val="10000"/>
                  </a:ext>
                </a:extLst>
              </a:tr>
              <a:tr h="450070">
                <a:tc>
                  <a:txBody>
                    <a:bodyPr/>
                    <a:lstStyle/>
                    <a:p>
                      <a:pPr algn="l">
                        <a:defRPr sz="1800"/>
                      </a:pPr>
                      <a:r>
                        <a:rPr sz="1200" dirty="0">
                          <a:solidFill>
                            <a:schemeClr val="tx1"/>
                          </a:solidFill>
                          <a:sym typeface="Arial"/>
                        </a:rPr>
                        <a:t>Location:</a:t>
                      </a:r>
                      <a:endParaRPr sz="1200" b="1" i="0" dirty="0">
                        <a:solidFill>
                          <a:schemeClr val="tx1"/>
                        </a:solidFill>
                        <a:latin typeface="Arial" charset="0"/>
                        <a:ea typeface="Arial" charset="0"/>
                        <a:cs typeface="Arial" charset="0"/>
                        <a:sym typeface="Arial"/>
                      </a:endParaRPr>
                    </a:p>
                  </a:txBody>
                  <a:tcPr marL="28582" marR="28582" marT="28554" marB="28554" horzOverflow="overflow"/>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sz="1800"/>
                      </a:pPr>
                      <a:r>
                        <a:rPr sz="1200" dirty="0">
                          <a:solidFill>
                            <a:schemeClr val="tx1"/>
                          </a:solidFill>
                        </a:rPr>
                        <a:t>     </a:t>
                      </a:r>
                      <a:r>
                        <a:rPr lang="en-US" sz="1200" dirty="0">
                          <a:solidFill>
                            <a:schemeClr val="tx1"/>
                          </a:solidFill>
                          <a:sym typeface="Arial"/>
                        </a:rPr>
                        <a:t>Crew Member:</a:t>
                      </a:r>
                      <a:endParaRPr lang="en-US" sz="1200" b="1" i="0" dirty="0">
                        <a:solidFill>
                          <a:schemeClr val="tx1"/>
                        </a:solidFill>
                        <a:latin typeface="Arial" charset="0"/>
                        <a:ea typeface="Arial" charset="0"/>
                        <a:cs typeface="Arial" charset="0"/>
                        <a:sym typeface="Arial"/>
                      </a:endParaRPr>
                    </a:p>
                    <a:p>
                      <a:pPr algn="l">
                        <a:defRPr sz="1800"/>
                      </a:pPr>
                      <a:endParaRPr sz="1200" b="1" i="0" dirty="0">
                        <a:solidFill>
                          <a:schemeClr val="tx1"/>
                        </a:solidFill>
                        <a:latin typeface="Arial" charset="0"/>
                        <a:ea typeface="Arial" charset="0"/>
                        <a:cs typeface="Arial" charset="0"/>
                      </a:endParaRPr>
                    </a:p>
                  </a:txBody>
                  <a:tcPr marL="28582" marR="28582" marT="28554" marB="28554" horzOverflow="overflow"/>
                </a:tc>
                <a:extLst>
                  <a:ext uri="{0D108BD9-81ED-4DB2-BD59-A6C34878D82A}">
                    <a16:rowId xmlns:a16="http://schemas.microsoft.com/office/drawing/2014/main" val="10001"/>
                  </a:ext>
                </a:extLst>
              </a:tr>
              <a:tr h="251619">
                <a:tc>
                  <a:txBody>
                    <a:bodyPr/>
                    <a:lstStyle/>
                    <a:p>
                      <a:pPr algn="l">
                        <a:defRPr sz="1800"/>
                      </a:pPr>
                      <a:r>
                        <a:rPr sz="1200" dirty="0">
                          <a:solidFill>
                            <a:schemeClr val="tx1"/>
                          </a:solidFill>
                          <a:sym typeface="Arial"/>
                        </a:rPr>
                        <a:t>Supervisor:</a:t>
                      </a:r>
                      <a:endParaRPr sz="1200" b="1" i="0" dirty="0">
                        <a:solidFill>
                          <a:schemeClr val="tx1"/>
                        </a:solidFill>
                        <a:latin typeface="Arial" charset="0"/>
                        <a:ea typeface="Arial" charset="0"/>
                        <a:cs typeface="Arial" charset="0"/>
                        <a:sym typeface="Arial"/>
                      </a:endParaRPr>
                    </a:p>
                  </a:txBody>
                  <a:tcPr marL="28582" marR="28582" marT="28554" marB="28554" horzOverflow="overflow"/>
                </a:tc>
                <a:tc>
                  <a:txBody>
                    <a:bodyPr/>
                    <a:lstStyle/>
                    <a:p>
                      <a:endParaRPr lang="en-US" sz="1200" dirty="0">
                        <a:solidFill>
                          <a:schemeClr val="tx1"/>
                        </a:solidFill>
                      </a:endParaRPr>
                    </a:p>
                  </a:txBody>
                  <a:tcPr marL="28582" marR="28582" marT="28554" marB="28554" horzOverflow="overflow"/>
                </a:tc>
                <a:extLst>
                  <a:ext uri="{0D108BD9-81ED-4DB2-BD59-A6C34878D82A}">
                    <a16:rowId xmlns:a16="http://schemas.microsoft.com/office/drawing/2014/main" val="10002"/>
                  </a:ext>
                </a:extLst>
              </a:tr>
            </a:tbl>
          </a:graphicData>
        </a:graphic>
      </p:graphicFrame>
      <p:graphicFrame>
        <p:nvGraphicFramePr>
          <p:cNvPr id="3" name="Table 2" descr="A blank form of a CONSTRUCTION SUPERVISOR SAFETY INSPECTION CHECKLIST" title="Blank form">
            <a:extLst/>
          </p:cNvPr>
          <p:cNvGraphicFramePr>
            <a:graphicFrameLocks noGrp="1"/>
          </p:cNvGraphicFramePr>
          <p:nvPr/>
        </p:nvGraphicFramePr>
        <p:xfrm>
          <a:off x="457200" y="2127250"/>
          <a:ext cx="8229600" cy="3948113"/>
        </p:xfrm>
        <a:graphic>
          <a:graphicData uri="http://schemas.openxmlformats.org/drawingml/2006/table">
            <a:tbl>
              <a:tblPr firstRow="1">
                <a:tableStyleId>{1FECB4D8-DB02-4DC6-A0A2-4F2EBAE1DC90}</a:tableStyleId>
              </a:tblPr>
              <a:tblGrid>
                <a:gridCol w="5678770">
                  <a:extLst>
                    <a:ext uri="{9D8B030D-6E8A-4147-A177-3AD203B41FA5}">
                      <a16:colId xmlns:a16="http://schemas.microsoft.com/office/drawing/2014/main" val="20000"/>
                    </a:ext>
                  </a:extLst>
                </a:gridCol>
                <a:gridCol w="2550830">
                  <a:extLst>
                    <a:ext uri="{9D8B030D-6E8A-4147-A177-3AD203B41FA5}">
                      <a16:colId xmlns:a16="http://schemas.microsoft.com/office/drawing/2014/main" val="20001"/>
                    </a:ext>
                  </a:extLst>
                </a:gridCol>
              </a:tblGrid>
              <a:tr h="417994">
                <a:tc>
                  <a:txBody>
                    <a:bodyPr/>
                    <a:lstStyle/>
                    <a:p>
                      <a:pPr algn="ctr">
                        <a:defRPr sz="1800"/>
                      </a:pPr>
                      <a:r>
                        <a:rPr sz="1400" dirty="0">
                          <a:solidFill>
                            <a:schemeClr val="tx1"/>
                          </a:solidFill>
                          <a:sym typeface="Arial"/>
                        </a:rPr>
                        <a:t>ITEM</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ctr">
                        <a:defRPr sz="1800"/>
                      </a:pPr>
                      <a:r>
                        <a:rPr sz="1400" dirty="0">
                          <a:solidFill>
                            <a:schemeClr val="tx1"/>
                          </a:solidFill>
                          <a:sym typeface="Arial"/>
                        </a:rPr>
                        <a:t>COMMENTS/</a:t>
                      </a:r>
                      <a:r>
                        <a:rPr lang="en-US" sz="1400" baseline="0" dirty="0">
                          <a:solidFill>
                            <a:schemeClr val="tx1"/>
                          </a:solidFill>
                          <a:sym typeface="Arial"/>
                        </a:rPr>
                        <a:t> </a:t>
                      </a:r>
                      <a:r>
                        <a:rPr sz="1400" dirty="0">
                          <a:solidFill>
                            <a:schemeClr val="tx1"/>
                          </a:solidFill>
                          <a:sym typeface="Arial"/>
                        </a:rPr>
                        <a:t>ACTION</a:t>
                      </a:r>
                      <a:endParaRPr sz="1400" b="1" i="0" dirty="0">
                        <a:solidFill>
                          <a:schemeClr val="tx1"/>
                        </a:solidFill>
                        <a:latin typeface="Arial" charset="0"/>
                        <a:ea typeface="Arial" charset="0"/>
                        <a:cs typeface="Arial" charset="0"/>
                        <a:sym typeface="Arial"/>
                      </a:endParaRPr>
                    </a:p>
                  </a:txBody>
                  <a:tcPr marL="28582" marR="28582" marT="28585" marB="28585" horzOverflow="overflow"/>
                </a:tc>
                <a:extLst>
                  <a:ext uri="{0D108BD9-81ED-4DB2-BD59-A6C34878D82A}">
                    <a16:rowId xmlns:a16="http://schemas.microsoft.com/office/drawing/2014/main" val="10000"/>
                  </a:ext>
                </a:extLst>
              </a:tr>
              <a:tr h="335688">
                <a:tc>
                  <a:txBody>
                    <a:bodyPr/>
                    <a:lstStyle/>
                    <a:p>
                      <a:pPr algn="l">
                        <a:tabLst>
                          <a:tab pos="457200" algn="l"/>
                          <a:tab pos="2743200" algn="r"/>
                          <a:tab pos="5486400" algn="r"/>
                        </a:tabLst>
                        <a:defRPr sz="1800"/>
                      </a:pPr>
                      <a:r>
                        <a:rPr sz="1400" dirty="0">
                          <a:sym typeface="Arial"/>
                        </a:rPr>
                        <a:t>Housekeeping (Garbage, cleanliness, electrical cords, ladders)</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1"/>
                  </a:ext>
                </a:extLst>
              </a:tr>
              <a:tr h="293329">
                <a:tc>
                  <a:txBody>
                    <a:bodyPr/>
                    <a:lstStyle/>
                    <a:p>
                      <a:pPr algn="l">
                        <a:defRPr sz="1800"/>
                      </a:pPr>
                      <a:r>
                        <a:rPr sz="1400" dirty="0">
                          <a:sym typeface="Arial"/>
                        </a:rPr>
                        <a:t>Drinking water/ sanitation requirements/first aid kit</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2"/>
                  </a:ext>
                </a:extLst>
              </a:tr>
              <a:tr h="530954">
                <a:tc>
                  <a:txBody>
                    <a:bodyPr/>
                    <a:lstStyle/>
                    <a:p>
                      <a:pPr algn="l">
                        <a:defRPr sz="1800"/>
                      </a:pPr>
                      <a:r>
                        <a:rPr sz="1400" dirty="0">
                          <a:sym typeface="Arial"/>
                        </a:rPr>
                        <a:t>Electrical (such as proper grounding, lock &amp; tag and GFCI [good condition, inspected])</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3"/>
                  </a:ext>
                </a:extLst>
              </a:tr>
              <a:tr h="293329">
                <a:tc>
                  <a:txBody>
                    <a:bodyPr/>
                    <a:lstStyle/>
                    <a:p>
                      <a:pPr algn="l">
                        <a:defRPr sz="1800"/>
                      </a:pPr>
                      <a:r>
                        <a:rPr sz="1400" dirty="0">
                          <a:sym typeface="Arial"/>
                        </a:rPr>
                        <a:t>Proper personal protective equipment (PPE)</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a:t>     </a:t>
                      </a:r>
                      <a:endParaRPr sz="1400" b="1" i="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4"/>
                  </a:ext>
                </a:extLst>
              </a:tr>
              <a:tr h="530954">
                <a:tc>
                  <a:txBody>
                    <a:bodyPr/>
                    <a:lstStyle/>
                    <a:p>
                      <a:pPr algn="l">
                        <a:defRPr sz="1800"/>
                      </a:pPr>
                      <a:r>
                        <a:rPr sz="1400" dirty="0">
                          <a:sym typeface="Arial"/>
                        </a:rPr>
                        <a:t>Walking/working surfaces (tripping hazards, slippery surfaces, floor holes)</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5"/>
                  </a:ext>
                </a:extLst>
              </a:tr>
              <a:tr h="530954">
                <a:tc>
                  <a:txBody>
                    <a:bodyPr/>
                    <a:lstStyle/>
                    <a:p>
                      <a:pPr algn="l">
                        <a:defRPr sz="1800"/>
                      </a:pPr>
                      <a:r>
                        <a:rPr sz="1400" dirty="0">
                          <a:sym typeface="Arial"/>
                        </a:rPr>
                        <a:t>Electrical tools (guards in place; good condition, stored properly)</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6"/>
                  </a:ext>
                </a:extLst>
              </a:tr>
              <a:tr h="530954">
                <a:tc>
                  <a:txBody>
                    <a:bodyPr/>
                    <a:lstStyle/>
                    <a:p>
                      <a:pPr algn="l">
                        <a:defRPr sz="1800"/>
                      </a:pPr>
                      <a:r>
                        <a:rPr sz="1400" dirty="0">
                          <a:sym typeface="Arial"/>
                        </a:rPr>
                        <a:t>Cranes/ rigging equipment (for example: slings, properly stored and inspected)</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7"/>
                  </a:ext>
                </a:extLst>
              </a:tr>
              <a:tr h="483957">
                <a:tc>
                  <a:txBody>
                    <a:bodyPr/>
                    <a:lstStyle/>
                    <a:p>
                      <a:pPr algn="l">
                        <a:defRPr sz="1800"/>
                      </a:pPr>
                      <a:r>
                        <a:rPr sz="1400" dirty="0">
                          <a:sym typeface="Arial"/>
                        </a:rPr>
                        <a:t>Excavation (properly sloped or shored; permits; inspections; barricaded daily)</a:t>
                      </a:r>
                      <a:endParaRPr sz="1400" b="1" i="0" dirty="0">
                        <a:solidFill>
                          <a:schemeClr val="tx1"/>
                        </a:solidFill>
                        <a:latin typeface="Arial" charset="0"/>
                        <a:ea typeface="Arial" charset="0"/>
                        <a:cs typeface="Arial" charset="0"/>
                        <a:sym typeface="Arial"/>
                      </a:endParaRPr>
                    </a:p>
                  </a:txBody>
                  <a:tcPr marL="28582" marR="28582" marT="28585" marB="28585" horzOverflow="overflow"/>
                </a:tc>
                <a:tc>
                  <a:txBody>
                    <a:bodyPr/>
                    <a:lstStyle/>
                    <a:p>
                      <a:pPr algn="l">
                        <a:defRPr sz="1800"/>
                      </a:pPr>
                      <a:r>
                        <a:rPr sz="1400" dirty="0"/>
                        <a:t>     </a:t>
                      </a:r>
                      <a:endParaRPr sz="1400" b="1" i="0" dirty="0">
                        <a:solidFill>
                          <a:schemeClr val="tx1"/>
                        </a:solidFill>
                        <a:latin typeface="Arial" charset="0"/>
                        <a:ea typeface="Arial" charset="0"/>
                        <a:cs typeface="Arial" charset="0"/>
                      </a:endParaRPr>
                    </a:p>
                  </a:txBody>
                  <a:tcPr marL="28582" marR="28582" marT="28585" marB="28585" horzOverflow="overflow"/>
                </a:tc>
                <a:extLst>
                  <a:ext uri="{0D108BD9-81ED-4DB2-BD59-A6C34878D82A}">
                    <a16:rowId xmlns:a16="http://schemas.microsoft.com/office/drawing/2014/main" val="10008"/>
                  </a:ext>
                </a:extLst>
              </a:tr>
            </a:tbl>
          </a:graphicData>
        </a:graphic>
      </p:graphicFrame>
    </p:spTree>
  </p:cSld>
  <p:clrMapOvr>
    <a:masterClrMapping/>
  </p:clrMapOvr>
  <p:transition spd="med"/>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Site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Inspections </a:t>
            </a:r>
            <a:endParaRPr lang="en-US" dirty="0"/>
          </a:p>
        </p:txBody>
      </p:sp>
      <p:graphicFrame>
        <p:nvGraphicFramePr>
          <p:cNvPr id="327" name="Content Placeholder 3" descr="a check list for safety equipment" title="Checklist">
            <a:extLst/>
          </p:cNvPr>
          <p:cNvGraphicFramePr/>
          <p:nvPr/>
        </p:nvGraphicFramePr>
        <p:xfrm>
          <a:off x="504825" y="1443038"/>
          <a:ext cx="7050088" cy="3884931"/>
        </p:xfrm>
        <a:graphic>
          <a:graphicData uri="http://schemas.openxmlformats.org/drawingml/2006/table">
            <a:tbl>
              <a:tblPr firstRow="1">
                <a:tableStyleId>{4C3C2611-4C71-4FC5-86AE-919BDF0F9419}</a:tableStyleId>
              </a:tblPr>
              <a:tblGrid>
                <a:gridCol w="7050088">
                  <a:extLst>
                    <a:ext uri="{9D8B030D-6E8A-4147-A177-3AD203B41FA5}">
                      <a16:colId xmlns:a16="http://schemas.microsoft.com/office/drawing/2014/main" val="20000"/>
                    </a:ext>
                  </a:extLst>
                </a:gridCol>
              </a:tblGrid>
              <a:tr h="541440">
                <a:tc>
                  <a:txBody>
                    <a:bodyPr/>
                    <a:lstStyle/>
                    <a:p>
                      <a:pPr algn="l">
                        <a:defRPr sz="1800"/>
                      </a:pPr>
                      <a:r>
                        <a:rPr lang="en-US" sz="2400" b="1" i="0" dirty="0">
                          <a:solidFill>
                            <a:schemeClr val="tx1"/>
                          </a:solidFill>
                          <a:latin typeface="Arial" charset="0"/>
                          <a:ea typeface="Arial" charset="0"/>
                          <a:cs typeface="Arial" charset="0"/>
                          <a:sym typeface="Arial"/>
                        </a:rPr>
                        <a:t>Check</a:t>
                      </a:r>
                      <a:r>
                        <a:rPr lang="en-US" sz="2400" b="1" i="0" baseline="0" dirty="0">
                          <a:solidFill>
                            <a:schemeClr val="tx1"/>
                          </a:solidFill>
                          <a:latin typeface="Arial" charset="0"/>
                          <a:ea typeface="Arial" charset="0"/>
                          <a:cs typeface="Arial" charset="0"/>
                          <a:sym typeface="Arial"/>
                        </a:rPr>
                        <a:t> list for </a:t>
                      </a:r>
                      <a:r>
                        <a:rPr lang="en-US" sz="2400" b="1" i="0" dirty="0">
                          <a:solidFill>
                            <a:schemeClr val="tx1"/>
                          </a:solidFill>
                          <a:latin typeface="Arial" charset="0"/>
                          <a:ea typeface="Arial" charset="0"/>
                          <a:cs typeface="Arial" charset="0"/>
                          <a:sym typeface="Arial"/>
                        </a:rPr>
                        <a:t>Safety Equipment</a:t>
                      </a:r>
                      <a:endParaRPr sz="2400" b="1" i="0" dirty="0">
                        <a:solidFill>
                          <a:schemeClr val="tx1"/>
                        </a:solidFill>
                        <a:latin typeface="Arial" charset="0"/>
                        <a:ea typeface="Arial" charset="0"/>
                        <a:cs typeface="Arial" charset="0"/>
                        <a:sym typeface="Arial"/>
                      </a:endParaRPr>
                    </a:p>
                  </a:txBody>
                  <a:tcPr marL="36825" marR="36825" marT="36825" marB="36825" horzOverflow="overflow">
                    <a:lnL w="12700">
                      <a:solidFill>
                        <a:srgbClr val="FFFFFF"/>
                      </a:solidFill>
                      <a:miter lim="400000"/>
                    </a:lnL>
                    <a:lnR w="12700" cap="flat" cmpd="sng" algn="ctr">
                      <a:solidFill>
                        <a:srgbClr val="000000"/>
                      </a:solidFill>
                      <a:prstDash val="solid"/>
                      <a:round/>
                      <a:headEnd type="none" w="med" len="med"/>
                      <a:tailEnd type="none" w="med" len="med"/>
                    </a:lnR>
                    <a:lnT w="12700">
                      <a:solidFill>
                        <a:srgbClr val="FFFFFF"/>
                      </a:solidFill>
                      <a:miter lim="400000"/>
                    </a:lnT>
                    <a:lnB w="12700">
                      <a:solidFill>
                        <a:srgbClr val="000000"/>
                      </a:solidFill>
                    </a:lnB>
                    <a:solidFill>
                      <a:schemeClr val="bg1">
                        <a:lumMod val="95000"/>
                      </a:schemeClr>
                    </a:solidFill>
                  </a:tcPr>
                </a:tc>
                <a:extLst>
                  <a:ext uri="{0D108BD9-81ED-4DB2-BD59-A6C34878D82A}">
                    <a16:rowId xmlns:a16="http://schemas.microsoft.com/office/drawing/2014/main" val="10000"/>
                  </a:ext>
                </a:extLst>
              </a:tr>
              <a:tr h="561266">
                <a:tc>
                  <a:txBody>
                    <a:bodyPr/>
                    <a:lstStyle/>
                    <a:p>
                      <a:pPr algn="l">
                        <a:defRPr sz="1800"/>
                      </a:pPr>
                      <a:r>
                        <a:rPr sz="1600" b="1" i="0" dirty="0">
                          <a:solidFill>
                            <a:srgbClr val="FFFFFF"/>
                          </a:solidFill>
                          <a:latin typeface="Arial" charset="0"/>
                          <a:ea typeface="Arial" charset="0"/>
                          <a:cs typeface="Arial" charset="0"/>
                          <a:sym typeface="Arial"/>
                        </a:rPr>
                        <a:t>Flammables/combustibles (fire extinguishers, welding and cutting equipment)</a:t>
                      </a:r>
                    </a:p>
                  </a:txBody>
                  <a:tcPr marL="36825" marR="36825" marT="36825" marB="36825" horzOverflow="overflow">
                    <a:lnL w="12700">
                      <a:solidFill>
                        <a:srgbClr val="FFFFFF"/>
                      </a:solidFill>
                      <a:miter lim="400000"/>
                    </a:lnL>
                    <a:lnR w="12700">
                      <a:solidFill>
                        <a:srgbClr val="000000"/>
                      </a:solidFill>
                    </a:lnR>
                    <a:lnT w="12700" cap="flat" cmpd="sng" algn="ctr">
                      <a:solidFill>
                        <a:srgbClr val="000000"/>
                      </a:solidFill>
                      <a:prstDash val="solid"/>
                      <a:round/>
                      <a:headEnd type="none" w="med" len="med"/>
                      <a:tailEnd type="none" w="med" len="med"/>
                    </a:lnT>
                    <a:lnB w="12700">
                      <a:solidFill>
                        <a:srgbClr val="000000"/>
                      </a:solidFill>
                    </a:lnB>
                    <a:noFill/>
                  </a:tcPr>
                </a:tc>
                <a:extLst>
                  <a:ext uri="{0D108BD9-81ED-4DB2-BD59-A6C34878D82A}">
                    <a16:rowId xmlns:a16="http://schemas.microsoft.com/office/drawing/2014/main" val="10001"/>
                  </a:ext>
                </a:extLst>
              </a:tr>
              <a:tr h="561266">
                <a:tc>
                  <a:txBody>
                    <a:bodyPr/>
                    <a:lstStyle/>
                    <a:p>
                      <a:pPr algn="l">
                        <a:defRPr sz="1800"/>
                      </a:pPr>
                      <a:r>
                        <a:rPr sz="1600" b="1" i="0">
                          <a:solidFill>
                            <a:srgbClr val="FFFFFF"/>
                          </a:solidFill>
                          <a:latin typeface="Arial" charset="0"/>
                          <a:ea typeface="Arial" charset="0"/>
                          <a:cs typeface="Arial" charset="0"/>
                          <a:sym typeface="Arial"/>
                        </a:rPr>
                        <a:t>Hot work (Personal Protective Equipment, permit, combustibles, flammables protected)</a:t>
                      </a:r>
                    </a:p>
                  </a:txBody>
                  <a:tcPr marL="36825" marR="36825" marT="36825" marB="36825" horzOverflow="overflow">
                    <a:lnL w="12700">
                      <a:solidFill>
                        <a:srgbClr val="FFFFFF"/>
                      </a:solidFill>
                      <a:miter lim="400000"/>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2"/>
                  </a:ext>
                </a:extLst>
              </a:tr>
              <a:tr h="536841">
                <a:tc>
                  <a:txBody>
                    <a:bodyPr/>
                    <a:lstStyle/>
                    <a:p>
                      <a:pPr algn="l">
                        <a:defRPr sz="1800"/>
                      </a:pPr>
                      <a:r>
                        <a:rPr sz="1600" b="1" i="0">
                          <a:solidFill>
                            <a:srgbClr val="FFFFFF"/>
                          </a:solidFill>
                          <a:latin typeface="Arial" charset="0"/>
                          <a:ea typeface="Arial" charset="0"/>
                          <a:cs typeface="Arial" charset="0"/>
                          <a:sym typeface="Arial"/>
                        </a:rPr>
                        <a:t>Material Safety Data Sheets  onsite with containers labeled</a:t>
                      </a:r>
                    </a:p>
                  </a:txBody>
                  <a:tcPr marL="36825" marR="36825" marT="36825" marB="36825" horzOverflow="overflow">
                    <a:lnL w="12700">
                      <a:solidFill>
                        <a:srgbClr val="FFFFFF"/>
                      </a:solidFill>
                      <a:miter lim="400000"/>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3"/>
                  </a:ext>
                </a:extLst>
              </a:tr>
              <a:tr h="561266">
                <a:tc>
                  <a:txBody>
                    <a:bodyPr/>
                    <a:lstStyle/>
                    <a:p>
                      <a:pPr algn="l">
                        <a:defRPr sz="1800"/>
                      </a:pPr>
                      <a:r>
                        <a:rPr sz="1600" b="1" i="0">
                          <a:solidFill>
                            <a:srgbClr val="FFFFFF"/>
                          </a:solidFill>
                          <a:latin typeface="Arial" charset="0"/>
                          <a:ea typeface="Arial" charset="0"/>
                          <a:cs typeface="Arial" charset="0"/>
                          <a:sym typeface="Arial"/>
                        </a:rPr>
                        <a:t>Scaffold system fully assembled; tags; inspections; fully planked guardrails</a:t>
                      </a:r>
                    </a:p>
                  </a:txBody>
                  <a:tcPr marL="36825" marR="36825" marT="36825" marB="36825" horzOverflow="overflow">
                    <a:lnL w="12700">
                      <a:solidFill>
                        <a:srgbClr val="FFFFFF"/>
                      </a:solidFill>
                      <a:miter lim="400000"/>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4"/>
                  </a:ext>
                </a:extLst>
              </a:tr>
              <a:tr h="561266">
                <a:tc>
                  <a:txBody>
                    <a:bodyPr/>
                    <a:lstStyle/>
                    <a:p>
                      <a:pPr algn="l">
                        <a:defRPr sz="1800"/>
                      </a:pPr>
                      <a:r>
                        <a:rPr sz="1600" b="1" i="0">
                          <a:solidFill>
                            <a:srgbClr val="FFFFFF"/>
                          </a:solidFill>
                          <a:latin typeface="Arial" charset="0"/>
                          <a:ea typeface="Arial" charset="0"/>
                          <a:cs typeface="Arial" charset="0"/>
                          <a:sym typeface="Arial"/>
                        </a:rPr>
                        <a:t>Proper barricading/ warning signs (trenches, fuel areas, storage construction sites)</a:t>
                      </a:r>
                    </a:p>
                  </a:txBody>
                  <a:tcPr marL="36825" marR="36825" marT="36825" marB="36825" horzOverflow="overflow">
                    <a:lnL w="12700">
                      <a:solidFill>
                        <a:srgbClr val="FFFFFF"/>
                      </a:solidFill>
                      <a:miter lim="400000"/>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5"/>
                  </a:ext>
                </a:extLst>
              </a:tr>
              <a:tr h="561266">
                <a:tc>
                  <a:txBody>
                    <a:bodyPr/>
                    <a:lstStyle/>
                    <a:p>
                      <a:pPr algn="l">
                        <a:defRPr sz="1800"/>
                      </a:pPr>
                      <a:r>
                        <a:rPr sz="1600" b="1" i="0" dirty="0">
                          <a:solidFill>
                            <a:srgbClr val="FFFFFF"/>
                          </a:solidFill>
                          <a:latin typeface="Arial" charset="0"/>
                          <a:ea typeface="Arial" charset="0"/>
                          <a:cs typeface="Arial" charset="0"/>
                          <a:sym typeface="Arial"/>
                        </a:rPr>
                        <a:t>Fire extinguishers (monthly inspection, accessible, on mechanized equipment)</a:t>
                      </a:r>
                    </a:p>
                  </a:txBody>
                  <a:tcPr marL="36825" marR="36825" marT="36825" marB="36825" horzOverflow="overflow">
                    <a:lnL w="12700">
                      <a:solidFill>
                        <a:srgbClr val="FFFFFF"/>
                      </a:solidFill>
                      <a:miter lim="400000"/>
                    </a:lnL>
                    <a:lnR w="12700">
                      <a:solidFill>
                        <a:srgbClr val="000000"/>
                      </a:solidFill>
                    </a:lnR>
                    <a:lnT w="12700">
                      <a:solidFill>
                        <a:srgbClr val="000000"/>
                      </a:solidFill>
                    </a:lnT>
                    <a:lnB w="12700">
                      <a:solidFill>
                        <a:srgbClr val="000000"/>
                      </a:solidFill>
                    </a:lnB>
                    <a:noFill/>
                  </a:tcPr>
                </a:tc>
                <a:extLst>
                  <a:ext uri="{0D108BD9-81ED-4DB2-BD59-A6C34878D82A}">
                    <a16:rowId xmlns:a16="http://schemas.microsoft.com/office/drawing/2014/main" val="10006"/>
                  </a:ext>
                </a:extLst>
              </a:tr>
            </a:tbl>
          </a:graphicData>
        </a:graphic>
      </p:graphicFrame>
      <p:sp>
        <p:nvSpPr>
          <p:cNvPr id="3" name="Rectangle 2">
            <a:extLst/>
          </p:cNvPr>
          <p:cNvSpPr/>
          <p:nvPr/>
        </p:nvSpPr>
        <p:spPr>
          <a:xfrm>
            <a:off x="504825" y="5353050"/>
            <a:ext cx="1766888" cy="400050"/>
          </a:xfrm>
          <a:prstGeom prst="rect">
            <a:avLst/>
          </a:prstGeom>
        </p:spPr>
        <p:txBody>
          <a:bodyPr wrap="none">
            <a:spAutoFit/>
          </a:bodyPr>
          <a:lstStyle/>
          <a:p>
            <a:pPr>
              <a:defRPr sz="2000" b="1">
                <a:solidFill>
                  <a:schemeClr val="accent6">
                    <a:hueOff val="-2024602"/>
                    <a:satOff val="46824"/>
                  </a:schemeClr>
                </a:solidFill>
                <a:latin typeface="Arial"/>
                <a:ea typeface="Arial"/>
                <a:cs typeface="Arial"/>
                <a:sym typeface="Arial"/>
              </a:defRPr>
            </a:pPr>
            <a:r>
              <a:rPr lang="en-US" sz="2000" b="1" dirty="0">
                <a:solidFill>
                  <a:schemeClr val="accent6">
                    <a:hueOff val="-2024602"/>
                    <a:satOff val="46824"/>
                  </a:schemeClr>
                </a:solidFill>
                <a:latin typeface="Arial" charset="0"/>
                <a:ea typeface="Arial" charset="0"/>
                <a:cs typeface="Arial" charset="0"/>
                <a:sym typeface="Arial"/>
              </a:rPr>
              <a:t>COMMENTS:</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p:txBody>
          <a:bodyPr/>
          <a:lstStyle/>
          <a:p>
            <a:pPr eaLnBrk="1" hangingPunct="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Overview</a:t>
            </a:r>
            <a:r>
              <a:rPr lang="en-US" dirty="0"/>
              <a:t> </a:t>
            </a:r>
          </a:p>
        </p:txBody>
      </p:sp>
      <p:sp>
        <p:nvSpPr>
          <p:cNvPr id="6147" name="Shape 189"/>
          <p:cNvSpPr>
            <a:spLocks noChangeArrowheads="1"/>
          </p:cNvSpPr>
          <p:nvPr/>
        </p:nvSpPr>
        <p:spPr bwMode="auto">
          <a:xfrm>
            <a:off x="693738" y="1892300"/>
            <a:ext cx="2020887"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Workplace</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Safety Rules</a:t>
            </a:r>
          </a:p>
        </p:txBody>
      </p:sp>
      <p:pic>
        <p:nvPicPr>
          <p:cNvPr id="6153" name="BIA_OSHA_INTRO_SYMBOLS_4_POWERPOINT.png" descr="An image of a wrench and hammer" title="Yellow sign">
            <a:extLst/>
          </p:cNvPr>
          <p:cNvPicPr>
            <a:picLocks noChangeAspect="1" noChangeArrowheads="1"/>
          </p:cNvPicPr>
          <p:nvPr/>
        </p:nvPicPr>
        <p:blipFill>
          <a:blip r:embed="rId3"/>
          <a:srcRect/>
          <a:stretch>
            <a:fillRect/>
          </a:stretch>
        </p:blipFill>
        <p:spPr bwMode="auto">
          <a:xfrm>
            <a:off x="228600" y="2800350"/>
            <a:ext cx="2789238" cy="278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6149" name="Shape 190"/>
          <p:cNvSpPr>
            <a:spLocks noChangeArrowheads="1"/>
          </p:cNvSpPr>
          <p:nvPr/>
        </p:nvSpPr>
        <p:spPr bwMode="auto">
          <a:xfrm>
            <a:off x="3967163" y="1958975"/>
            <a:ext cx="122872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Hazard</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Control</a:t>
            </a:r>
          </a:p>
        </p:txBody>
      </p:sp>
      <p:pic>
        <p:nvPicPr>
          <p:cNvPr id="6152" name="BIA_OSHA_INJURY_PREVENTION_SYMBOLS_4_POWERPOINT.png" descr="Image of a hard hat" title="White sign">
            <a:extLst/>
          </p:cNvPr>
          <p:cNvPicPr>
            <a:picLocks noChangeAspect="1" noChangeArrowheads="1"/>
          </p:cNvPicPr>
          <p:nvPr/>
        </p:nvPicPr>
        <p:blipFill>
          <a:blip r:embed="rId4"/>
          <a:srcRect/>
          <a:stretch>
            <a:fillRect/>
          </a:stretch>
        </p:blipFill>
        <p:spPr bwMode="auto">
          <a:xfrm>
            <a:off x="3436938" y="2822575"/>
            <a:ext cx="2713037" cy="2714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
        <p:nvSpPr>
          <p:cNvPr id="6151" name="Shape 190"/>
          <p:cNvSpPr>
            <a:spLocks noChangeArrowheads="1"/>
          </p:cNvSpPr>
          <p:nvPr/>
        </p:nvSpPr>
        <p:spPr bwMode="auto">
          <a:xfrm>
            <a:off x="6407150" y="2005013"/>
            <a:ext cx="1957388"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wrap="none" lIns="45718" tIns="45718" rIns="45718" bIns="45718">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Training</a:t>
            </a:r>
          </a:p>
          <a:p>
            <a:pPr algn="ctr" eaLnBrk="1"/>
            <a:r>
              <a:rPr lang="en-US" altLang="en-US" sz="2400" b="1">
                <a:solidFill>
                  <a:srgbClr val="FFFFFF"/>
                </a:solidFill>
                <a:latin typeface="Tahoma" panose="020B0604030504040204" pitchFamily="34" charset="0"/>
                <a:cs typeface="Tahoma" panose="020B0604030504040204" pitchFamily="34" charset="0"/>
                <a:sym typeface="Tahoma" panose="020B0604030504040204" pitchFamily="34" charset="0"/>
              </a:rPr>
              <a:t>&amp; Education</a:t>
            </a:r>
          </a:p>
        </p:txBody>
      </p:sp>
      <p:pic>
        <p:nvPicPr>
          <p:cNvPr id="6148" name="BIA_OSHA_SAFETY_SYMBOLS_4_POWERPOINT.png" descr="Image of a medical cross" title="Orange sign">
            <a:extLst/>
          </p:cNvPr>
          <p:cNvPicPr>
            <a:picLocks noChangeAspect="1" noChangeArrowheads="1"/>
          </p:cNvPicPr>
          <p:nvPr/>
        </p:nvPicPr>
        <p:blipFill>
          <a:blip r:embed="rId5"/>
          <a:srcRect/>
          <a:stretch>
            <a:fillRect/>
          </a:stretch>
        </p:blipFill>
        <p:spPr bwMode="auto">
          <a:xfrm>
            <a:off x="6045200" y="2824163"/>
            <a:ext cx="2713038" cy="2713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pic>
    </p:spTree>
  </p:cSld>
  <p:clrMapOvr>
    <a:masterClrMapping/>
  </p:clrMapOvr>
  <p:transition spd="med"/>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idx="4294967295"/>
          </p:nvPr>
        </p:nvSpPr>
        <p:spPr>
          <a:xfrm>
            <a:off x="457200" y="422275"/>
            <a:ext cx="8229600" cy="1419225"/>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Develop Standard Operating Procedures</a:t>
            </a:r>
            <a:endParaRPr lang="en-US" sz="2400" b="1" dirty="0">
              <a:solidFill>
                <a:srgbClr val="FFFF00"/>
              </a:solidFill>
            </a:endParaRPr>
          </a:p>
        </p:txBody>
      </p:sp>
      <p:sp>
        <p:nvSpPr>
          <p:cNvPr id="43013" name="Rectangle 1"/>
          <p:cNvSpPr>
            <a:spLocks noChangeArrowheads="1"/>
          </p:cNvSpPr>
          <p:nvPr/>
        </p:nvSpPr>
        <p:spPr bwMode="auto">
          <a:xfrm>
            <a:off x="835025" y="2432050"/>
            <a:ext cx="8308975"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71500" indent="-5715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Drug-free workplace</a:t>
            </a:r>
          </a:p>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Recognition and Awards</a:t>
            </a:r>
          </a:p>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Audits and Surveillances</a:t>
            </a:r>
          </a:p>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Incident Reporting &amp; Investigation</a:t>
            </a:r>
          </a:p>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Lessons Learned</a:t>
            </a:r>
          </a:p>
          <a:p>
            <a:pPr eaLnBrk="1" hangingPunct="1">
              <a:buFont typeface="Arial" panose="020B0604020202020204" pitchFamily="34" charset="0"/>
              <a:buChar char="•"/>
            </a:pPr>
            <a:r>
              <a:rPr lang="en-US" altLang="en-US" sz="3200" b="1">
                <a:solidFill>
                  <a:srgbClr val="FFFFFF"/>
                </a:solidFill>
                <a:latin typeface="Arial" panose="020B0604020202020204" pitchFamily="34" charset="0"/>
                <a:cs typeface="Arial" panose="020B0604020202020204" pitchFamily="34" charset="0"/>
              </a:rPr>
              <a:t>General Safety SOP’s</a:t>
            </a:r>
          </a:p>
        </p:txBody>
      </p:sp>
    </p:spTree>
  </p:cSld>
  <p:clrMapOvr>
    <a:masterClrMapping/>
  </p:clrMapOvr>
  <p:transition spd="med"/>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44499"/>
            <a:ext cx="8229600" cy="1198563"/>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1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1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1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1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1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1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Protecting Employees from Workplace Hazards</a:t>
            </a:r>
            <a:endParaRPr lang="en-US" sz="2400" b="1" dirty="0">
              <a:solidFill>
                <a:srgbClr val="FFFF00"/>
              </a:solidFill>
            </a:endParaRPr>
          </a:p>
        </p:txBody>
      </p:sp>
      <p:graphicFrame>
        <p:nvGraphicFramePr>
          <p:cNvPr id="3" name="Diagram 2" descr="A grey text box that is in the shape on an arrow" title="Text box">
            <a:extLst/>
          </p:cNvPr>
          <p:cNvGraphicFramePr/>
          <p:nvPr/>
        </p:nvGraphicFramePr>
        <p:xfrm>
          <a:off x="733703" y="1518279"/>
          <a:ext cx="7733372" cy="50676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31800"/>
            <a:ext cx="8229600" cy="1663700"/>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 </a:t>
            </a: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Protecting Employees from Workplace Hazards</a:t>
            </a:r>
            <a:endParaRPr lang="en-US" sz="2400" b="1" dirty="0">
              <a:solidFill>
                <a:srgbClr val="FFFF00"/>
              </a:solidFill>
            </a:endParaRPr>
          </a:p>
        </p:txBody>
      </p:sp>
      <p:graphicFrame>
        <p:nvGraphicFramePr>
          <p:cNvPr id="3" name="Diagram 2" descr="There are two text boxes that are inside an arrow" title="Smart Art graphic that shows a list">
            <a:extLst/>
          </p:cNvPr>
          <p:cNvGraphicFramePr/>
          <p:nvPr/>
        </p:nvGraphicFramePr>
        <p:xfrm>
          <a:off x="539666" y="1958168"/>
          <a:ext cx="8015608" cy="426934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381000"/>
            <a:ext cx="8229600" cy="1955800"/>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Protecting Employees from Workplace Hazards</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Identifying Potential Hazards</a:t>
            </a:r>
            <a:endParaRPr lang="en-US" sz="2400" b="1" dirty="0">
              <a:solidFill>
                <a:schemeClr val="bg1"/>
              </a:solidFill>
              <a:latin typeface="Arial" panose="020B0604020202020204" pitchFamily="34" charset="0"/>
              <a:cs typeface="Arial" panose="020B0604020202020204" pitchFamily="34" charset="0"/>
            </a:endParaRPr>
          </a:p>
        </p:txBody>
      </p:sp>
      <p:graphicFrame>
        <p:nvGraphicFramePr>
          <p:cNvPr id="4" name="Diagram 3" descr="There are five orange text boxes" title="Smart Art graphic that shows a list">
            <a:extLst/>
          </p:cNvPr>
          <p:cNvGraphicFramePr/>
          <p:nvPr/>
        </p:nvGraphicFramePr>
        <p:xfrm>
          <a:off x="428284" y="2221825"/>
          <a:ext cx="8391586" cy="400550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228600"/>
            <a:ext cx="8229600" cy="1854200"/>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Protecting Employees from Workplace Hazards</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Engineering Controls</a:t>
            </a:r>
            <a:endParaRPr lang="en-US" sz="2400" b="1" dirty="0">
              <a:solidFill>
                <a:schemeClr val="bg1"/>
              </a:solidFill>
            </a:endParaRPr>
          </a:p>
        </p:txBody>
      </p:sp>
      <p:graphicFrame>
        <p:nvGraphicFramePr>
          <p:cNvPr id="4" name="Diagram 3" descr="There are an orange text boxes" title="Smart Art graphic that shows a list">
            <a:extLst/>
          </p:cNvPr>
          <p:cNvGraphicFramePr/>
          <p:nvPr/>
        </p:nvGraphicFramePr>
        <p:xfrm>
          <a:off x="428284" y="2292390"/>
          <a:ext cx="8391586" cy="98886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4" name="Content Placeholder 1" descr="There is an orange text box" title="Smart Art graphic that shows a list">
            <a:extLst/>
          </p:cNvPr>
          <p:cNvSpPr txBox="1">
            <a:spLocks/>
          </p:cNvSpPr>
          <p:nvPr/>
        </p:nvSpPr>
        <p:spPr>
          <a:xfrm>
            <a:off x="457200" y="3281363"/>
            <a:ext cx="8362950" cy="2738437"/>
          </a:xfrm>
          <a:prstGeom prst="rect">
            <a:avLst/>
          </a:prstGeom>
          <a:solidFill>
            <a:srgbClr val="ED7D31"/>
          </a:solidFill>
          <a:ln w="38100" cmpd="sng">
            <a:solidFill>
              <a:schemeClr val="bg1"/>
            </a:solidFill>
          </a:ln>
        </p:spPr>
        <p:txBody>
          <a:bodyPr>
            <a:normAutofit fontScale="77500" lnSpcReduction="20000"/>
          </a:bodyPr>
          <a:lst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a:lstStyle>
          <a:p>
            <a:pPr marL="0" indent="0" eaLnBrk="1" fontAlgn="auto">
              <a:spcBef>
                <a:spcPct val="50000"/>
              </a:spcBef>
              <a:buFont typeface="Arial" pitchFamily="34" charset="0"/>
              <a:buNone/>
              <a:defRPr/>
            </a:pPr>
            <a:endParaRPr lang="en-US" sz="3100" b="1" i="1" kern="0" dirty="0">
              <a:solidFill>
                <a:schemeClr val="tx1"/>
              </a:solidFill>
              <a:latin typeface="Arial"/>
              <a:ea typeface="+mn-ea"/>
              <a:cs typeface="Arial"/>
            </a:endParaRPr>
          </a:p>
          <a:p>
            <a:pPr marL="0" indent="0" eaLnBrk="1" fontAlgn="auto">
              <a:spcBef>
                <a:spcPct val="50000"/>
              </a:spcBef>
              <a:buFont typeface="Arial" pitchFamily="34" charset="0"/>
              <a:buNone/>
              <a:defRPr/>
            </a:pPr>
            <a:r>
              <a:rPr lang="en-US" sz="3100" b="1" i="1" kern="0" dirty="0">
                <a:solidFill>
                  <a:schemeClr val="tx1"/>
                </a:solidFill>
                <a:latin typeface="Arial"/>
                <a:ea typeface="+mn-ea"/>
                <a:cs typeface="Arial"/>
              </a:rPr>
              <a:t>If . . .</a:t>
            </a:r>
          </a:p>
          <a:p>
            <a:pPr marL="0" indent="0" eaLnBrk="1" fontAlgn="auto">
              <a:spcBef>
                <a:spcPct val="50000"/>
              </a:spcBef>
              <a:buFont typeface="Arial"/>
              <a:buNone/>
              <a:defRPr/>
            </a:pPr>
            <a:r>
              <a:rPr lang="en-US" sz="3100" b="1" kern="0" dirty="0">
                <a:solidFill>
                  <a:schemeClr val="tx1"/>
                </a:solidFill>
                <a:latin typeface="Arial"/>
                <a:ea typeface="+mn-ea"/>
                <a:cs typeface="Arial"/>
              </a:rPr>
              <a:t>The work environment can be physically changed to prevent employee exposure to the potential hazard,</a:t>
            </a:r>
          </a:p>
          <a:p>
            <a:pPr marL="0" indent="0" eaLnBrk="1" fontAlgn="auto">
              <a:spcBef>
                <a:spcPct val="50000"/>
              </a:spcBef>
              <a:buFont typeface="Arial" pitchFamily="34" charset="0"/>
              <a:buNone/>
              <a:defRPr/>
            </a:pPr>
            <a:r>
              <a:rPr lang="en-US" sz="3100" b="1" i="1" kern="0" dirty="0">
                <a:solidFill>
                  <a:schemeClr val="tx1"/>
                </a:solidFill>
                <a:latin typeface="Arial"/>
                <a:ea typeface="+mn-ea"/>
                <a:cs typeface="Arial"/>
              </a:rPr>
              <a:t>Then . . .</a:t>
            </a:r>
          </a:p>
          <a:p>
            <a:pPr marL="0" indent="0" eaLnBrk="1" fontAlgn="auto">
              <a:spcBef>
                <a:spcPct val="50000"/>
              </a:spcBef>
              <a:buFont typeface="Arial"/>
              <a:buNone/>
              <a:defRPr/>
            </a:pPr>
            <a:r>
              <a:rPr lang="en-US" sz="3100" b="1" kern="0" dirty="0">
                <a:solidFill>
                  <a:schemeClr val="tx1"/>
                </a:solidFill>
                <a:latin typeface="Arial"/>
                <a:ea typeface="+mn-ea"/>
                <a:cs typeface="Arial"/>
              </a:rPr>
              <a:t>The hazard can be eliminated with an engineering control.</a:t>
            </a:r>
          </a:p>
          <a:p>
            <a:pPr eaLnBrk="1" fontAlgn="auto">
              <a:buFont typeface="Arial" pitchFamily="34" charset="0"/>
              <a:buChar char="•"/>
              <a:defRPr/>
            </a:pPr>
            <a:endParaRPr lang="en-US" b="1" kern="0" dirty="0">
              <a:solidFill>
                <a:schemeClr val="tx1"/>
              </a:solidFill>
              <a:latin typeface="Arial"/>
              <a:ea typeface="+mn-ea"/>
              <a:cs typeface="Arial"/>
            </a:endParaRPr>
          </a:p>
        </p:txBody>
      </p:sp>
    </p:spTree>
  </p:cSld>
  <p:clrMapOvr>
    <a:masterClrMapping/>
  </p:clrMapOvr>
  <p:transition spd="med"/>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Shape 204">
            <a:extLst/>
          </p:cNvPr>
          <p:cNvSpPr/>
          <p:nvPr/>
        </p:nvSpPr>
        <p:spPr>
          <a:xfrm>
            <a:off x="7315200" y="34925"/>
            <a:ext cx="1828800" cy="423863"/>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a:solidFill>
                  <a:srgbClr val="C00000"/>
                </a:solidFill>
                <a:latin typeface="Arial" charset="0"/>
                <a:ea typeface="Arial" charset="0"/>
                <a:cs typeface="Arial" charset="0"/>
                <a:sym typeface="Arial Hebrew"/>
              </a:rPr>
              <a:t>DISCUSSION</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idx="4294967295"/>
          </p:nvPr>
        </p:nvSpPr>
        <p:spPr>
          <a:xfrm>
            <a:off x="457200" y="458788"/>
            <a:ext cx="8229600" cy="1979612"/>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Protecting Employees from Workplace Hazards</a:t>
            </a: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2400" b="1" kern="1200" dirty="0" smtClean="0">
                <a:solidFill>
                  <a:srgbClr val="FF7031"/>
                </a:solidFill>
                <a:latin typeface="Arial" panose="020B0604020202020204" pitchFamily="34" charset="0"/>
                <a:ea typeface="Helvetica" pitchFamily="2" charset="0"/>
                <a:cs typeface="Arial" panose="020B0604020202020204" pitchFamily="34" charset="0"/>
              </a:rPr>
            </a:br>
            <a:r>
              <a:rPr lang="en-US" sz="2400" b="1" kern="1200" dirty="0" smtClean="0">
                <a:solidFill>
                  <a:schemeClr val="bg1"/>
                </a:solidFill>
                <a:latin typeface="Arial" panose="020B0604020202020204" pitchFamily="34" charset="0"/>
                <a:ea typeface="Helvetica" pitchFamily="2" charset="0"/>
                <a:cs typeface="Arial" panose="020B0604020202020204" pitchFamily="34" charset="0"/>
              </a:rPr>
              <a:t>Work Practice/Administrative Controls</a:t>
            </a:r>
            <a:endParaRPr lang="en-US" sz="2400" b="1" dirty="0">
              <a:solidFill>
                <a:schemeClr val="bg1"/>
              </a:solidFill>
              <a:latin typeface="Arial" panose="020B0604020202020204" pitchFamily="34" charset="0"/>
              <a:cs typeface="Arial" panose="020B0604020202020204" pitchFamily="34" charset="0"/>
            </a:endParaRPr>
          </a:p>
        </p:txBody>
      </p:sp>
      <p:sp>
        <p:nvSpPr>
          <p:cNvPr id="14" name="Content Placeholder 1" descr="There is an orange text box" title="Smart Art graphic that shows a list">
            <a:extLst/>
          </p:cNvPr>
          <p:cNvSpPr txBox="1">
            <a:spLocks/>
          </p:cNvSpPr>
          <p:nvPr/>
        </p:nvSpPr>
        <p:spPr>
          <a:xfrm>
            <a:off x="457200" y="2540000"/>
            <a:ext cx="8362950" cy="3281363"/>
          </a:xfrm>
          <a:prstGeom prst="rect">
            <a:avLst/>
          </a:prstGeom>
          <a:solidFill>
            <a:srgbClr val="ED7D31"/>
          </a:solidFill>
          <a:ln w="38100" cmpd="sng">
            <a:solidFill>
              <a:schemeClr val="bg1"/>
            </a:solidFill>
          </a:ln>
        </p:spPr>
        <p:txBody>
          <a:bodyPr/>
          <a:lst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2pPr>
            <a:lvl3pPr marL="1234439" marR="0" indent="-320039"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ln>
                  <a:noFill/>
                </a:ln>
                <a:solidFill>
                  <a:srgbClr val="000000"/>
                </a:solidFill>
                <a:uFillTx/>
                <a:latin typeface="+mj-lt"/>
                <a:ea typeface="+mj-ea"/>
                <a:cs typeface="+mj-cs"/>
                <a:sym typeface="Calibri"/>
              </a:defRPr>
            </a:lvl9pPr>
          </a:lstStyle>
          <a:p>
            <a:pPr marL="0" indent="0" eaLnBrk="1" fontAlgn="auto" hangingPunct="1">
              <a:spcBef>
                <a:spcPct val="50000"/>
              </a:spcBef>
              <a:buFont typeface="Arial"/>
              <a:buNone/>
              <a:defRPr/>
            </a:pPr>
            <a:r>
              <a:rPr lang="en-US" sz="2400" b="1" kern="0" dirty="0">
                <a:solidFill>
                  <a:schemeClr val="tx1"/>
                </a:solidFill>
                <a:latin typeface="Arial" charset="0"/>
                <a:ea typeface="Arial" charset="0"/>
                <a:cs typeface="Arial" charset="0"/>
              </a:rPr>
              <a:t>If . . .</a:t>
            </a:r>
          </a:p>
          <a:p>
            <a:pPr marL="0" indent="0" eaLnBrk="1" fontAlgn="auto" hangingPunct="1">
              <a:spcBef>
                <a:spcPct val="50000"/>
              </a:spcBef>
              <a:buFont typeface="Arial"/>
              <a:buNone/>
              <a:defRPr/>
            </a:pPr>
            <a:r>
              <a:rPr lang="en-US" sz="2400" b="1" kern="0" dirty="0">
                <a:solidFill>
                  <a:schemeClr val="tx1"/>
                </a:solidFill>
                <a:latin typeface="Arial" charset="0"/>
                <a:ea typeface="Arial" charset="0"/>
                <a:cs typeface="Arial" charset="0"/>
              </a:rPr>
              <a:t>Employees can change the way they do their jobs and the exposure to the potential hazard is removed,  </a:t>
            </a:r>
          </a:p>
          <a:p>
            <a:pPr marL="0" indent="0" eaLnBrk="1" fontAlgn="auto" hangingPunct="1">
              <a:spcBef>
                <a:spcPct val="50000"/>
              </a:spcBef>
              <a:buFont typeface="Arial"/>
              <a:buNone/>
              <a:defRPr/>
            </a:pPr>
            <a:r>
              <a:rPr lang="en-US" sz="2400" b="1" kern="0" dirty="0">
                <a:solidFill>
                  <a:schemeClr val="tx1"/>
                </a:solidFill>
                <a:latin typeface="Arial" charset="0"/>
                <a:ea typeface="Arial" charset="0"/>
                <a:cs typeface="Arial" charset="0"/>
              </a:rPr>
              <a:t>Then . . .</a:t>
            </a:r>
          </a:p>
          <a:p>
            <a:pPr marL="0" indent="0" eaLnBrk="1" fontAlgn="auto" hangingPunct="1">
              <a:spcBef>
                <a:spcPct val="50000"/>
              </a:spcBef>
              <a:buFont typeface="Arial"/>
              <a:buNone/>
              <a:defRPr/>
            </a:pPr>
            <a:r>
              <a:rPr lang="en-US" sz="2400" b="1" kern="0" dirty="0">
                <a:solidFill>
                  <a:schemeClr val="tx1"/>
                </a:solidFill>
                <a:latin typeface="Arial" charset="0"/>
                <a:ea typeface="Arial" charset="0"/>
                <a:cs typeface="Arial" charset="0"/>
              </a:rPr>
              <a:t>The hazard can be eliminated with a work practice or administrative control. </a:t>
            </a:r>
          </a:p>
          <a:p>
            <a:pPr marL="0" indent="0" eaLnBrk="1" fontAlgn="auto" hangingPunct="1">
              <a:spcBef>
                <a:spcPct val="50000"/>
              </a:spcBef>
              <a:buFont typeface="Arial"/>
              <a:buNone/>
              <a:defRPr/>
            </a:pPr>
            <a:r>
              <a:rPr lang="en-US" sz="2400" b="1" kern="0" dirty="0">
                <a:solidFill>
                  <a:schemeClr val="tx1"/>
                </a:solidFill>
                <a:latin typeface="Arial" charset="0"/>
                <a:ea typeface="Arial" charset="0"/>
                <a:cs typeface="Arial" charset="0"/>
              </a:rPr>
              <a:t>Remember… PPE is the </a:t>
            </a:r>
            <a:r>
              <a:rPr lang="en-US" sz="2400" b="1" u="sng" kern="0" dirty="0">
                <a:solidFill>
                  <a:schemeClr val="tx1"/>
                </a:solidFill>
                <a:latin typeface="Arial" charset="0"/>
                <a:ea typeface="Arial" charset="0"/>
                <a:cs typeface="Arial" charset="0"/>
              </a:rPr>
              <a:t>last</a:t>
            </a:r>
            <a:r>
              <a:rPr lang="en-US" sz="2400" b="1" kern="0" dirty="0">
                <a:solidFill>
                  <a:schemeClr val="tx1"/>
                </a:solidFill>
                <a:latin typeface="Arial" charset="0"/>
                <a:ea typeface="Arial" charset="0"/>
                <a:cs typeface="Arial" charset="0"/>
              </a:rPr>
              <a:t> level of control!</a:t>
            </a:r>
          </a:p>
          <a:p>
            <a:pPr eaLnBrk="1" fontAlgn="auto" hangingPunct="1">
              <a:spcBef>
                <a:spcPct val="50000"/>
              </a:spcBef>
              <a:defRPr/>
            </a:pPr>
            <a:endParaRPr lang="en-US" sz="2400" b="1" kern="0" dirty="0">
              <a:solidFill>
                <a:schemeClr val="tx1"/>
              </a:solidFill>
              <a:latin typeface="Arial" charset="0"/>
              <a:ea typeface="Arial" charset="0"/>
              <a:cs typeface="Arial" charset="0"/>
            </a:endParaRPr>
          </a:p>
          <a:p>
            <a:pPr eaLnBrk="1" fontAlgn="auto" hangingPunct="1">
              <a:spcBef>
                <a:spcPct val="50000"/>
              </a:spcBef>
              <a:defRPr/>
            </a:pPr>
            <a:endParaRPr lang="en-US" sz="2400" b="1" kern="0" dirty="0">
              <a:solidFill>
                <a:schemeClr val="tx1"/>
              </a:solidFill>
              <a:latin typeface="Arial" charset="0"/>
              <a:ea typeface="Arial" charset="0"/>
              <a:cs typeface="Arial" charset="0"/>
            </a:endParaRPr>
          </a:p>
          <a:p>
            <a:pPr eaLnBrk="1" fontAlgn="auto" hangingPunct="1">
              <a:defRPr/>
            </a:pPr>
            <a:endParaRPr lang="en-US" sz="2400" b="1" kern="0" dirty="0">
              <a:solidFill>
                <a:schemeClr val="tx1"/>
              </a:solidFill>
              <a:latin typeface="Arial" charset="0"/>
              <a:ea typeface="Arial" charset="0"/>
              <a:cs typeface="Arial" charset="0"/>
            </a:endParaRPr>
          </a:p>
        </p:txBody>
      </p:sp>
    </p:spTree>
  </p:cSld>
  <p:clrMapOvr>
    <a:masterClrMapping/>
  </p:clrMapOvr>
  <p:transition spd="med"/>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200" y="419100"/>
            <a:ext cx="8229600" cy="1181100"/>
          </a:xfrm>
        </p:spPr>
        <p:txBody>
          <a:bodyPr anchor="t"/>
          <a:lstStyle/>
          <a:p>
            <a:pPr marL="228600" indent="-2286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Monitoring</a:t>
            </a:r>
            <a:endParaRPr lang="en-US" sz="2400" b="1" dirty="0">
              <a:solidFill>
                <a:srgbClr val="FFFF00"/>
              </a:solidFill>
              <a:latin typeface="Arial" panose="020B0604020202020204" pitchFamily="34" charset="0"/>
              <a:cs typeface="Arial" panose="020B0604020202020204" pitchFamily="34" charset="0"/>
            </a:endParaRPr>
          </a:p>
        </p:txBody>
      </p:sp>
      <p:sp>
        <p:nvSpPr>
          <p:cNvPr id="12" name="TextBox 11">
            <a:extLst/>
          </p:cNvPr>
          <p:cNvSpPr txBox="1"/>
          <p:nvPr/>
        </p:nvSpPr>
        <p:spPr>
          <a:xfrm>
            <a:off x="604684" y="1698606"/>
            <a:ext cx="8179906" cy="138499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Define measures to determine if the actions are effective and efficient.</a:t>
            </a:r>
          </a:p>
          <a:p>
            <a:pPr eaLnBrk="1" fontAlgn="auto">
              <a:spcBef>
                <a:spcPts val="0"/>
              </a:spcBef>
              <a:spcAft>
                <a:spcPts val="0"/>
              </a:spcAft>
              <a:defRPr/>
            </a:pPr>
            <a:endParaRPr lang="en-US" sz="2800" b="1" kern="0" dirty="0">
              <a:solidFill>
                <a:schemeClr val="bg1"/>
              </a:solidFill>
              <a:latin typeface="Arial" charset="0"/>
              <a:ea typeface="Arial" charset="0"/>
              <a:cs typeface="Arial" charset="0"/>
              <a:sym typeface="Calibri"/>
            </a:endParaRPr>
          </a:p>
        </p:txBody>
      </p:sp>
      <p:sp>
        <p:nvSpPr>
          <p:cNvPr id="212" name="Shape 212">
            <a:extLst/>
          </p:cNvPr>
          <p:cNvSpPr/>
          <p:nvPr/>
        </p:nvSpPr>
        <p:spPr>
          <a:xfrm>
            <a:off x="657225" y="2774950"/>
            <a:ext cx="7996238" cy="3292475"/>
          </a:xfrm>
          <a:prstGeom prst="rect">
            <a:avLst/>
          </a:prstGeom>
          <a:ln w="12700">
            <a:miter lim="400000"/>
          </a:ln>
          <a:extLst>
            <a:ext uri="{C572A759-6A51-4108-AA02-DFA0A04FC94B}"/>
          </a:extLst>
        </p:spPr>
        <p:txBody>
          <a:bodyPr lIns="45719" rIns="45719">
            <a:spAutoFit/>
          </a:bodyPr>
          <a:lstStyle/>
          <a:p>
            <a:pPr marL="457200" lvl="4" indent="-457200" defTabSz="457200" eaLnBrk="1" fontAlgn="auto">
              <a:spcBef>
                <a:spcPts val="0"/>
              </a:spcBef>
              <a:spcAft>
                <a:spcPts val="0"/>
              </a:spcAft>
              <a:buFont typeface="Arial"/>
              <a:buChar char="•"/>
              <a:tabLst>
                <a:tab pos="139700" algn="l"/>
                <a:tab pos="508000" algn="l"/>
              </a:tabLst>
              <a:defRPr sz="1900">
                <a:solidFill>
                  <a:srgbClr val="FFFFFF"/>
                </a:solidFill>
                <a:uFill>
                  <a:solidFill>
                    <a:srgbClr val="000000"/>
                  </a:solidFill>
                </a:uFill>
                <a:latin typeface="Arial"/>
                <a:ea typeface="Arial"/>
                <a:cs typeface="Arial"/>
                <a:sym typeface="Arial"/>
              </a:defRPr>
            </a:pPr>
            <a:r>
              <a:rPr sz="2600" b="1" kern="0" dirty="0">
                <a:solidFill>
                  <a:srgbClr val="FFFFFF"/>
                </a:solidFill>
                <a:uFill>
                  <a:solidFill>
                    <a:srgbClr val="000000"/>
                  </a:solidFill>
                </a:uFill>
                <a:latin typeface="Arial"/>
                <a:ea typeface="Arial"/>
                <a:cs typeface="Arial"/>
                <a:sym typeface="Arial"/>
              </a:rPr>
              <a:t>The effectiveness of the program should be monitored.</a:t>
            </a:r>
            <a:endParaRPr lang="en-US" sz="2600" b="1" kern="0" dirty="0">
              <a:solidFill>
                <a:srgbClr val="FFFFFF"/>
              </a:solidFill>
              <a:uFill>
                <a:solidFill>
                  <a:srgbClr val="000000"/>
                </a:solidFill>
              </a:uFill>
              <a:latin typeface="Arial"/>
              <a:ea typeface="Arial"/>
              <a:cs typeface="Arial"/>
              <a:sym typeface="Arial"/>
            </a:endParaRPr>
          </a:p>
          <a:p>
            <a:pPr marL="457200" lvl="4" indent="-457200" defTabSz="457200" eaLnBrk="1" fontAlgn="auto">
              <a:spcBef>
                <a:spcPts val="0"/>
              </a:spcBef>
              <a:spcAft>
                <a:spcPts val="0"/>
              </a:spcAft>
              <a:buFont typeface="Arial"/>
              <a:buChar char="•"/>
              <a:tabLst>
                <a:tab pos="139700" algn="l"/>
                <a:tab pos="508000" algn="l"/>
              </a:tabLst>
              <a:defRPr sz="1900">
                <a:solidFill>
                  <a:srgbClr val="FFFFFF"/>
                </a:solidFill>
                <a:uFill>
                  <a:solidFill>
                    <a:srgbClr val="000000"/>
                  </a:solidFill>
                </a:uFill>
                <a:latin typeface="Arial"/>
                <a:ea typeface="Arial"/>
                <a:cs typeface="Arial"/>
                <a:sym typeface="Arial"/>
              </a:defRPr>
            </a:pPr>
            <a:r>
              <a:rPr sz="2600" b="1" kern="0" dirty="0">
                <a:solidFill>
                  <a:srgbClr val="FFFFFF"/>
                </a:solidFill>
                <a:uFill>
                  <a:solidFill>
                    <a:srgbClr val="000000"/>
                  </a:solidFill>
                </a:uFill>
                <a:latin typeface="Arial"/>
                <a:ea typeface="Arial"/>
                <a:cs typeface="Arial"/>
                <a:sym typeface="Arial"/>
              </a:rPr>
              <a:t>It gives you a feel for your liability, e.g., inspections reflect continuous non-compliance, injury rates are high, and performance measures show ineffectivenes</a:t>
            </a:r>
            <a:r>
              <a:rPr lang="en-US" sz="2600" b="1" kern="0" dirty="0">
                <a:solidFill>
                  <a:srgbClr val="FFFFFF"/>
                </a:solidFill>
                <a:uFill>
                  <a:solidFill>
                    <a:srgbClr val="000000"/>
                  </a:solidFill>
                </a:uFill>
                <a:latin typeface="Arial"/>
                <a:ea typeface="Arial"/>
                <a:cs typeface="Arial"/>
                <a:sym typeface="Arial"/>
              </a:rPr>
              <a:t>s. </a:t>
            </a:r>
          </a:p>
          <a:p>
            <a:pPr marL="457200" lvl="4" indent="-457200" defTabSz="457200" eaLnBrk="1" fontAlgn="auto">
              <a:spcBef>
                <a:spcPts val="0"/>
              </a:spcBef>
              <a:spcAft>
                <a:spcPts val="0"/>
              </a:spcAft>
              <a:buFont typeface="Arial"/>
              <a:buChar char="•"/>
              <a:tabLst>
                <a:tab pos="139700" algn="l"/>
                <a:tab pos="508000" algn="l"/>
              </a:tabLst>
              <a:defRPr sz="1900">
                <a:solidFill>
                  <a:srgbClr val="FFFFFF"/>
                </a:solidFill>
                <a:uFill>
                  <a:solidFill>
                    <a:srgbClr val="000000"/>
                  </a:solidFill>
                </a:uFill>
                <a:latin typeface="Arial"/>
                <a:ea typeface="Arial"/>
                <a:cs typeface="Arial"/>
                <a:sym typeface="Arial"/>
              </a:defRPr>
            </a:pPr>
            <a:r>
              <a:rPr lang="en-US" sz="2600" b="1" kern="0" dirty="0">
                <a:solidFill>
                  <a:srgbClr val="FFFFFF"/>
                </a:solidFill>
                <a:uFill>
                  <a:solidFill>
                    <a:srgbClr val="000000"/>
                  </a:solidFill>
                </a:uFill>
                <a:latin typeface="Arial"/>
                <a:ea typeface="Arial"/>
                <a:cs typeface="Arial"/>
                <a:sym typeface="Arial"/>
              </a:rPr>
              <a:t>Update and revise as necessary</a:t>
            </a:r>
            <a:endParaRPr lang="en-US" sz="2600" kern="0" dirty="0">
              <a:solidFill>
                <a:srgbClr val="FFFFFF"/>
              </a:solidFill>
              <a:uFill>
                <a:solidFill>
                  <a:srgbClr val="000000"/>
                </a:solidFill>
              </a:uFill>
              <a:latin typeface="Arial"/>
              <a:ea typeface="Arial"/>
              <a:cs typeface="Arial"/>
              <a:sym typeface="Arial"/>
            </a:endParaRPr>
          </a:p>
          <a:p>
            <a:pPr marL="0" lvl="4" indent="914400" defTabSz="457200" eaLnBrk="1" fontAlgn="auto">
              <a:spcBef>
                <a:spcPts val="0"/>
              </a:spcBef>
              <a:spcAft>
                <a:spcPts val="0"/>
              </a:spcAft>
              <a:tabLst>
                <a:tab pos="139700" algn="l"/>
                <a:tab pos="508000" algn="l"/>
              </a:tabLst>
              <a:defRPr sz="1900">
                <a:solidFill>
                  <a:srgbClr val="FFFFFF"/>
                </a:solidFill>
                <a:uFill>
                  <a:solidFill>
                    <a:srgbClr val="000000"/>
                  </a:solidFill>
                </a:uFill>
                <a:latin typeface="Arial"/>
                <a:ea typeface="Arial"/>
                <a:cs typeface="Arial"/>
                <a:sym typeface="Arial"/>
              </a:defRPr>
            </a:pPr>
            <a:endParaRPr sz="2600" kern="0" dirty="0">
              <a:solidFill>
                <a:srgbClr val="FFFFFF"/>
              </a:solidFill>
              <a:uFill>
                <a:solidFill>
                  <a:srgbClr val="000000"/>
                </a:solidFill>
              </a:uFill>
              <a:latin typeface="Arial"/>
              <a:ea typeface="Arial"/>
              <a:cs typeface="Arial"/>
              <a:sym typeface="Arial"/>
            </a:endParaRPr>
          </a:p>
        </p:txBody>
      </p:sp>
    </p:spTree>
  </p:cSld>
  <p:clrMapOvr>
    <a:masterClrMapping/>
  </p:clrMapOvr>
  <p:transition spd="med"/>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idx="4294967295"/>
          </p:nvPr>
        </p:nvSpPr>
        <p:spPr>
          <a:xfrm>
            <a:off x="457199" y="444500"/>
            <a:ext cx="8686801" cy="1993900"/>
          </a:xfrm>
        </p:spPr>
        <p:txBody>
          <a:bodyPr anchor="t"/>
          <a:lstStyle/>
          <a:p>
            <a:pPr marL="177800" indent="-1778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Hazard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Control</a:t>
            </a: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smtClean="0">
                <a:solidFill>
                  <a:srgbClr val="FF7031"/>
                </a:solidFill>
                <a:latin typeface="Arial" panose="020B0604020202020204" pitchFamily="34" charset="0"/>
                <a:ea typeface="Helvetica" pitchFamily="2" charset="0"/>
                <a:cs typeface="Arial" panose="020B0604020202020204" pitchFamily="34" charset="0"/>
              </a:rPr>
              <a:t/>
            </a:r>
            <a:br>
              <a:rPr lang="en-US" sz="1200" kern="1200" dirty="0" smtClean="0">
                <a:solidFill>
                  <a:srgbClr val="FF7031"/>
                </a:solidFill>
                <a:latin typeface="Arial" panose="020B0604020202020204" pitchFamily="34" charset="0"/>
                <a:ea typeface="Helvetica" pitchFamily="2" charset="0"/>
                <a:cs typeface="Arial" panose="020B0604020202020204" pitchFamily="34" charset="0"/>
              </a:rPr>
            </a:br>
            <a:r>
              <a:rPr lang="en-US" sz="1200" kern="1200" dirty="0">
                <a:solidFill>
                  <a:srgbClr val="FF7031"/>
                </a:solidFill>
                <a:latin typeface="Arial" panose="020B0604020202020204" pitchFamily="34" charset="0"/>
                <a:ea typeface="Helvetica" pitchFamily="2" charset="0"/>
                <a:cs typeface="Arial" panose="020B0604020202020204" pitchFamily="34" charset="0"/>
              </a:rPr>
              <a:t/>
            </a:r>
            <a:br>
              <a:rPr lang="en-US" sz="1200" kern="1200" dirty="0">
                <a:solidFill>
                  <a:srgbClr val="FF7031"/>
                </a:solidFill>
                <a:latin typeface="Arial" panose="020B0604020202020204" pitchFamily="34" charset="0"/>
                <a:ea typeface="Helvetica" pitchFamily="2" charset="0"/>
                <a:cs typeface="Arial" panose="020B0604020202020204" pitchFamily="34" charset="0"/>
              </a:rPr>
            </a:br>
            <a:r>
              <a:rPr lang="en-US" sz="2800" b="1" kern="1200" dirty="0" smtClean="0">
                <a:solidFill>
                  <a:srgbClr val="FFFF00"/>
                </a:solidFill>
                <a:latin typeface="Arial" panose="020B0604020202020204" pitchFamily="34" charset="0"/>
                <a:ea typeface="Helvetica" pitchFamily="2" charset="0"/>
                <a:cs typeface="Arial" panose="020B0604020202020204" pitchFamily="34" charset="0"/>
              </a:rPr>
              <a:t>Element 4:  Safety &amp; Health Education &amp; Training</a:t>
            </a:r>
            <a:endParaRPr lang="en-US" sz="2800" b="1" dirty="0">
              <a:solidFill>
                <a:srgbClr val="FFFF00"/>
              </a:solidFill>
              <a:latin typeface="Arial" panose="020B0604020202020204" pitchFamily="34" charset="0"/>
              <a:cs typeface="Arial" panose="020B0604020202020204" pitchFamily="34" charset="0"/>
            </a:endParaRPr>
          </a:p>
        </p:txBody>
      </p:sp>
      <p:graphicFrame>
        <p:nvGraphicFramePr>
          <p:cNvPr id="4" name="Diagram 3" descr="There are two text boxes, which are orange and grey " title="Smart Art graphic that shows a list">
            <a:extLst/>
          </p:cNvPr>
          <p:cNvGraphicFramePr/>
          <p:nvPr/>
        </p:nvGraphicFramePr>
        <p:xfrm>
          <a:off x="335790" y="2249970"/>
          <a:ext cx="8628735" cy="362108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Title 1"/>
          <p:cNvSpPr>
            <a:spLocks noGrp="1"/>
          </p:cNvSpPr>
          <p:nvPr>
            <p:ph type="title"/>
          </p:nvPr>
        </p:nvSpPr>
        <p:spPr>
          <a:xfrm>
            <a:off x="527050" y="2371725"/>
            <a:ext cx="8229600" cy="1508125"/>
          </a:xfrm>
        </p:spPr>
        <p:txBody>
          <a:bodyPr/>
          <a:lstStyle/>
          <a:p>
            <a:pPr algn="ctr" eaLnBrk="1" hangingPunct="1"/>
            <a:r>
              <a:rPr lang="en-US" altLang="en-US" sz="6000" dirty="0" smtClean="0">
                <a:solidFill>
                  <a:srgbClr val="DEE60E"/>
                </a:solidFill>
                <a:latin typeface="Arial Black" panose="020B0A04020102020204" pitchFamily="34" charset="0"/>
                <a:cs typeface="Arial" panose="020B0604020202020204" pitchFamily="34" charset="0"/>
              </a:rPr>
              <a:t>Questions?</a:t>
            </a:r>
            <a:endParaRPr lang="en-US" altLang="en-US" dirty="0" smtClean="0">
              <a:latin typeface="Calibri Light" panose="020F0302020204030204" pitchFamily="34" charset="0"/>
              <a:cs typeface="Calibri Light" panose="020F0302020204030204" pitchFamily="34" charset="0"/>
            </a:endParaRPr>
          </a:p>
        </p:txBody>
      </p:sp>
    </p:spTree>
  </p:cSld>
  <p:clrMapOvr>
    <a:masterClrMapping/>
  </p:clrMapOvr>
  <p:transition spd="med"/>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7" name="Text Placeholder 1"/>
          <p:cNvSpPr>
            <a:spLocks noGrp="1"/>
          </p:cNvSpPr>
          <p:nvPr>
            <p:ph type="body" idx="1"/>
          </p:nvPr>
        </p:nvSpPr>
        <p:spPr>
          <a:xfrm>
            <a:off x="442913" y="1631950"/>
            <a:ext cx="8229600" cy="4283075"/>
          </a:xfrm>
        </p:spPr>
        <p:txBody>
          <a:bodyPr/>
          <a:lstStyle/>
          <a:p>
            <a:r>
              <a:rPr lang="en-US" altLang="en-US" dirty="0" smtClean="0">
                <a:latin typeface="Arial" panose="020B0604020202020204" pitchFamily="34" charset="0"/>
                <a:cs typeface="Arial" panose="020B0604020202020204" pitchFamily="34" charset="0"/>
              </a:rPr>
              <a:t>This material was produced under grant SH29640SH6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altLang="en-US" dirty="0" smtClean="0">
              <a:latin typeface="Arial" panose="020B0604020202020204" pitchFamily="34" charset="0"/>
              <a:cs typeface="Arial" panose="020B0604020202020204" pitchFamily="34" charset="0"/>
            </a:endParaRPr>
          </a:p>
        </p:txBody>
      </p:sp>
      <p:sp>
        <p:nvSpPr>
          <p:cNvPr id="2" name="Title 1"/>
          <p:cNvSpPr>
            <a:spLocks noGrp="1"/>
          </p:cNvSpPr>
          <p:nvPr>
            <p:ph type="title"/>
          </p:nvPr>
        </p:nvSpPr>
        <p:spPr>
          <a:xfrm>
            <a:off x="161927" y="90489"/>
            <a:ext cx="1095374" cy="366712"/>
          </a:xfrm>
        </p:spPr>
        <p:txBody>
          <a:bodyPr/>
          <a:lstStyle/>
          <a:p>
            <a:r>
              <a:rPr lang="en-US" sz="800" dirty="0" smtClean="0">
                <a:solidFill>
                  <a:schemeClr val="tx1">
                    <a:lumMod val="75000"/>
                    <a:lumOff val="25000"/>
                  </a:schemeClr>
                </a:solidFill>
              </a:rPr>
              <a:t>OSHA </a:t>
            </a:r>
            <a:r>
              <a:rPr lang="en-US" sz="800" dirty="0" smtClean="0">
                <a:solidFill>
                  <a:schemeClr val="tx1">
                    <a:lumMod val="75000"/>
                    <a:lumOff val="25000"/>
                  </a:schemeClr>
                </a:solidFill>
              </a:rPr>
              <a:t>Disclaimer</a:t>
            </a:r>
            <a:endParaRPr lang="en-US" sz="800" dirty="0">
              <a:solidFill>
                <a:schemeClr val="tx1">
                  <a:lumMod val="75000"/>
                  <a:lumOff val="25000"/>
                </a:schemeClr>
              </a:solidFill>
            </a:endParaRPr>
          </a:p>
        </p:txBody>
      </p:sp>
    </p:spTree>
    <p:extLst>
      <p:ext uri="{BB962C8B-B14F-4D97-AF65-F5344CB8AC3E}">
        <p14:creationId xmlns:p14="http://schemas.microsoft.com/office/powerpoint/2010/main" val="3687943608"/>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Rules</a:t>
            </a:r>
            <a:endParaRPr lang="en-US" dirty="0"/>
          </a:p>
        </p:txBody>
      </p:sp>
      <p:sp>
        <p:nvSpPr>
          <p:cNvPr id="9"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Safe Workplace Mentality</a:t>
            </a:r>
          </a:p>
        </p:txBody>
      </p:sp>
      <p:sp>
        <p:nvSpPr>
          <p:cNvPr id="117" name="Workplace safety rules should be developed with company wide input [Managerial to Employees]…">
            <a:extLst/>
          </p:cNvPr>
          <p:cNvSpPr/>
          <p:nvPr/>
        </p:nvSpPr>
        <p:spPr>
          <a:xfrm>
            <a:off x="85725" y="1785938"/>
            <a:ext cx="8277225" cy="2940050"/>
          </a:xfrm>
          <a:prstGeom prst="rect">
            <a:avLst/>
          </a:prstGeom>
          <a:ln w="12700">
            <a:miter lim="400000"/>
          </a:ln>
          <a:extLst>
            <a:ext uri="{C572A759-6A51-4108-AA02-DFA0A04FC94B}"/>
          </a:extLst>
        </p:spPr>
        <p:txBody>
          <a:bodyPr lIns="45719" rIns="45719">
            <a:spAutoFit/>
          </a:bodyPr>
          <a:lstStyle/>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500" b="1" kern="0" dirty="0">
                <a:solidFill>
                  <a:schemeClr val="bg1"/>
                </a:solidFill>
                <a:latin typeface="Arial"/>
                <a:ea typeface="Arial"/>
                <a:cs typeface="Arial"/>
                <a:sym typeface="Arial"/>
              </a:rPr>
              <a:t>Workplace safety rules should be developed with company wide input </a:t>
            </a:r>
            <a:r>
              <a:rPr lang="en-US" sz="2500" b="1" kern="0" dirty="0">
                <a:solidFill>
                  <a:schemeClr val="bg1"/>
                </a:solidFill>
                <a:latin typeface="Arial"/>
                <a:ea typeface="Arial"/>
                <a:cs typeface="Arial"/>
                <a:sym typeface="Arial"/>
              </a:rPr>
              <a:t>(</a:t>
            </a:r>
            <a:r>
              <a:rPr sz="2500" b="1" kern="0" dirty="0">
                <a:solidFill>
                  <a:schemeClr val="bg1"/>
                </a:solidFill>
                <a:latin typeface="Arial"/>
                <a:ea typeface="Arial"/>
                <a:cs typeface="Arial"/>
                <a:sym typeface="Arial"/>
              </a:rPr>
              <a:t>Managerial to Employees</a:t>
            </a:r>
            <a:r>
              <a:rPr lang="en-US" sz="2500" b="1" kern="0" dirty="0">
                <a:solidFill>
                  <a:schemeClr val="bg1"/>
                </a:solidFill>
                <a:latin typeface="Arial"/>
                <a:ea typeface="Arial"/>
                <a:cs typeface="Arial"/>
                <a:sym typeface="Arial"/>
              </a:rPr>
              <a:t>)</a:t>
            </a:r>
            <a:endParaRPr sz="2500" b="1" kern="0" dirty="0">
              <a:solidFill>
                <a:schemeClr val="bg1"/>
              </a:solidFill>
              <a:latin typeface="Arial"/>
              <a:ea typeface="Arial"/>
              <a:cs typeface="Arial"/>
              <a:sym typeface="Arial"/>
            </a:endParaRP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500" b="1" kern="0" dirty="0">
                <a:solidFill>
                  <a:schemeClr val="bg1"/>
                </a:solidFill>
                <a:latin typeface="Arial"/>
                <a:ea typeface="Arial"/>
                <a:cs typeface="Arial"/>
                <a:sym typeface="Arial"/>
              </a:rPr>
              <a:t>Rules will address behaviors and practices on the job that can lead to accidents and injuries</a:t>
            </a:r>
          </a:p>
          <a:p>
            <a:pPr marL="800100" lvl="1" indent="-342900" defTabSz="457200" eaLnBrk="1" fontAlgn="auto">
              <a:spcBef>
                <a:spcPts val="600"/>
              </a:spcBef>
              <a:spcAft>
                <a:spcPts val="0"/>
              </a:spcAft>
              <a:buSzPct val="100000"/>
              <a:buFont typeface="Arial" charset="0"/>
              <a:buChar char="•"/>
              <a:defRPr sz="2500" b="1">
                <a:solidFill>
                  <a:schemeClr val="accent6">
                    <a:hueOff val="-2024602"/>
                    <a:satOff val="46824"/>
                  </a:schemeClr>
                </a:solidFill>
                <a:latin typeface="Arial"/>
                <a:ea typeface="Arial"/>
                <a:cs typeface="Arial"/>
                <a:sym typeface="Arial"/>
              </a:defRPr>
            </a:pPr>
            <a:r>
              <a:rPr sz="2500" b="1" kern="0" dirty="0">
                <a:solidFill>
                  <a:schemeClr val="bg1"/>
                </a:solidFill>
                <a:latin typeface="Arial"/>
                <a:ea typeface="Arial"/>
                <a:cs typeface="Arial"/>
                <a:sym typeface="Arial"/>
              </a:rPr>
              <a:t>Employees are expected to be familiar </a:t>
            </a:r>
            <a:r>
              <a:rPr lang="en-US" sz="2500" b="1" kern="0" dirty="0">
                <a:solidFill>
                  <a:schemeClr val="bg1"/>
                </a:solidFill>
                <a:latin typeface="Arial"/>
                <a:ea typeface="Arial"/>
                <a:cs typeface="Arial"/>
                <a:sym typeface="Arial"/>
              </a:rPr>
              <a:t>with </a:t>
            </a:r>
            <a:r>
              <a:rPr sz="2500" b="1" kern="0" dirty="0">
                <a:solidFill>
                  <a:schemeClr val="bg1"/>
                </a:solidFill>
                <a:latin typeface="Arial"/>
                <a:ea typeface="Arial"/>
                <a:cs typeface="Arial"/>
                <a:sym typeface="Arial"/>
              </a:rPr>
              <a:t>and  follow safety rules</a:t>
            </a:r>
          </a:p>
        </p:txBody>
      </p:sp>
      <p:pic>
        <p:nvPicPr>
          <p:cNvPr id="7171" name="Picture 1" descr="An image of a yellow sign with picture of a brain" title="Yellow sign">
            <a:extLst/>
          </p:cNvPr>
          <p:cNvPicPr>
            <a:picLocks noChangeAspect="1" noChangeArrowheads="1"/>
          </p:cNvPicPr>
          <p:nvPr/>
        </p:nvPicPr>
        <p:blipFill>
          <a:blip r:embed="rId3"/>
          <a:srcRect/>
          <a:stretch>
            <a:fillRect/>
          </a:stretch>
        </p:blipFill>
        <p:spPr bwMode="auto">
          <a:xfrm>
            <a:off x="2979738" y="4352925"/>
            <a:ext cx="2852737" cy="2505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204">
            <a:extLst/>
          </p:cNvPr>
          <p:cNvSpPr/>
          <p:nvPr/>
        </p:nvSpPr>
        <p:spPr>
          <a:xfrm>
            <a:off x="7315200" y="0"/>
            <a:ext cx="1828800" cy="422275"/>
          </a:xfrm>
          <a:prstGeom prst="rect">
            <a:avLst/>
          </a:prstGeom>
          <a:solidFill>
            <a:srgbClr val="DEE60E"/>
          </a:solidFill>
          <a:ln w="12700">
            <a:miter lim="400000"/>
          </a:ln>
        </p:spPr>
        <p:txBody>
          <a:bodyPr lIns="45718" tIns="45718" rIns="45718" bIns="45718" anchor="ctr"/>
          <a:lstStyle/>
          <a:p>
            <a:pPr algn="ctr" eaLnBrk="1" fontAlgn="auto">
              <a:spcBef>
                <a:spcPts val="0"/>
              </a:spcBef>
              <a:spcAft>
                <a:spcPts val="0"/>
              </a:spcAft>
              <a:defRPr sz="1200" b="1" spc="300">
                <a:solidFill>
                  <a:srgbClr val="FFFFFF"/>
                </a:solidFill>
                <a:latin typeface="Arial Hebrew"/>
                <a:ea typeface="Arial Hebrew"/>
                <a:cs typeface="Arial Hebrew"/>
                <a:sym typeface="Arial Hebrew"/>
              </a:defRPr>
            </a:pPr>
            <a:r>
              <a:rPr lang="en-US" sz="1400" b="1" kern="0" spc="300" dirty="0">
                <a:solidFill>
                  <a:srgbClr val="C00000"/>
                </a:solidFill>
                <a:latin typeface="Arial" charset="0"/>
                <a:ea typeface="Arial" charset="0"/>
                <a:cs typeface="Arial" charset="0"/>
                <a:sym typeface="Arial Hebrew"/>
              </a:rPr>
              <a:t>ACTIVITY</a:t>
            </a:r>
            <a:endParaRPr sz="1400" b="1" kern="0" spc="300" dirty="0">
              <a:solidFill>
                <a:srgbClr val="C00000"/>
              </a:solidFill>
              <a:latin typeface="Arial" charset="0"/>
              <a:ea typeface="Arial" charset="0"/>
              <a:cs typeface="Arial" charset="0"/>
              <a:sym typeface="Arial Hebrew"/>
            </a:endParaRPr>
          </a:p>
        </p:txBody>
      </p:sp>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 </a:t>
            </a:r>
            <a:endParaRPr lang="en-US" dirty="0"/>
          </a:p>
        </p:txBody>
      </p:sp>
      <p:sp>
        <p:nvSpPr>
          <p:cNvPr id="10"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Safe Workplace Mentality, </a:t>
            </a:r>
            <a:r>
              <a:rPr lang="en-US" sz="2400" b="1" i="1" kern="0" dirty="0">
                <a:solidFill>
                  <a:srgbClr val="DEE60E"/>
                </a:solidFill>
                <a:uFill>
                  <a:solidFill>
                    <a:srgbClr val="000000"/>
                  </a:solidFill>
                </a:uFill>
                <a:latin typeface="Arial"/>
                <a:ea typeface="Arial"/>
                <a:cs typeface="Arial"/>
                <a:sym typeface="Arial"/>
              </a:rPr>
              <a:t>continued</a:t>
            </a:r>
            <a:endParaRPr lang="en-US" sz="2400" b="1" kern="0" dirty="0">
              <a:solidFill>
                <a:srgbClr val="DEE60E"/>
              </a:solidFill>
              <a:uFill>
                <a:solidFill>
                  <a:srgbClr val="000000"/>
                </a:solidFill>
              </a:uFill>
              <a:latin typeface="Arial"/>
              <a:ea typeface="Arial"/>
              <a:cs typeface="Arial"/>
              <a:sym typeface="Arial"/>
            </a:endParaRPr>
          </a:p>
        </p:txBody>
      </p:sp>
      <p:sp>
        <p:nvSpPr>
          <p:cNvPr id="10245" name="Supervisors/Managers are expected to enforce safe work practices by consistently complying with safety rules."/>
          <p:cNvSpPr>
            <a:spLocks noChangeArrowheads="1"/>
          </p:cNvSpPr>
          <p:nvPr/>
        </p:nvSpPr>
        <p:spPr bwMode="auto">
          <a:xfrm>
            <a:off x="357188" y="2381250"/>
            <a:ext cx="3863975" cy="3322638"/>
          </a:xfrm>
          <a:prstGeom prst="rect">
            <a:avLst/>
          </a:prstGeom>
          <a:solidFill>
            <a:schemeClr val="accent2"/>
          </a:solidFill>
          <a:ln>
            <a:noFill/>
          </a:ln>
          <a:extLst>
            <a:ext uri="{91240B29-F687-4F45-9708-019B960494DF}">
              <a14:hiddenLine xmlns:a14="http://schemas.microsoft.com/office/drawing/2010/main" w="9525">
                <a:solidFill>
                  <a:srgbClr val="000000"/>
                </a:solidFill>
                <a:miter lim="8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algn="r" eaLnBrk="1"/>
            <a:r>
              <a:rPr lang="en-US" altLang="en-US" sz="3000" b="1">
                <a:solidFill>
                  <a:schemeClr val="tx1"/>
                </a:solidFill>
                <a:latin typeface="Arial" panose="020B0604020202020204" pitchFamily="34" charset="0"/>
                <a:cs typeface="Arial" panose="020B0604020202020204" pitchFamily="34" charset="0"/>
                <a:sym typeface="Arial" panose="020B0604020202020204" pitchFamily="34" charset="0"/>
              </a:rPr>
              <a:t>Supervisors &amp; Managers are expected to enforce safe work practices by consistently complying with safety rules.</a:t>
            </a:r>
          </a:p>
        </p:txBody>
      </p:sp>
      <p:sp>
        <p:nvSpPr>
          <p:cNvPr id="10246" name="Safety rules are intended to prevent accidents ensure safe business operations"/>
          <p:cNvSpPr>
            <a:spLocks noChangeArrowheads="1"/>
          </p:cNvSpPr>
          <p:nvPr/>
        </p:nvSpPr>
        <p:spPr bwMode="auto">
          <a:xfrm>
            <a:off x="4700588" y="2528888"/>
            <a:ext cx="4284662" cy="2401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lIns="45719" rIns="45719">
            <a:spAutoFit/>
          </a:bodyPr>
          <a:lstStyle>
            <a:lvl1pPr>
              <a:defRPr>
                <a:solidFill>
                  <a:srgbClr val="000000"/>
                </a:solidFill>
                <a:latin typeface="Calibri" panose="020F0502020204030204" pitchFamily="34" charset="0"/>
                <a:cs typeface="Helvetica" panose="020B0604020202020204" pitchFamily="34" charset="0"/>
                <a:sym typeface="Calibri" panose="020F0502020204030204" pitchFamily="34" charset="0"/>
              </a:defRPr>
            </a:lvl1pPr>
            <a:lvl2pPr marL="742950" indent="-285750">
              <a:defRPr>
                <a:solidFill>
                  <a:srgbClr val="000000"/>
                </a:solidFill>
                <a:latin typeface="Calibri" panose="020F0502020204030204" pitchFamily="34" charset="0"/>
                <a:cs typeface="Helvetica" panose="020B0604020202020204" pitchFamily="34" charset="0"/>
                <a:sym typeface="Calibri" panose="020F0502020204030204" pitchFamily="34" charset="0"/>
              </a:defRPr>
            </a:lvl2pPr>
            <a:lvl3pPr marL="11430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3pPr>
            <a:lvl4pPr marL="16002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4pPr>
            <a:lvl5pPr marL="2057400" indent="-228600">
              <a:defRPr>
                <a:solidFill>
                  <a:srgbClr val="000000"/>
                </a:solidFill>
                <a:latin typeface="Calibri" panose="020F0502020204030204" pitchFamily="34" charset="0"/>
                <a:cs typeface="Helvetica" panose="020B0604020202020204" pitchFamily="34" charset="0"/>
                <a:sym typeface="Calibri" panose="020F0502020204030204" pitchFamily="34" charset="0"/>
              </a:defRPr>
            </a:lvl5pPr>
            <a:lvl6pPr marL="25146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6pPr>
            <a:lvl7pPr marL="29718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7pPr>
            <a:lvl8pPr marL="34290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8pPr>
            <a:lvl9pPr marL="3886200" indent="-228600" eaLnBrk="0" fontAlgn="base" hangingPunct="0">
              <a:spcBef>
                <a:spcPct val="0"/>
              </a:spcBef>
              <a:spcAft>
                <a:spcPct val="0"/>
              </a:spcAft>
              <a:defRPr>
                <a:solidFill>
                  <a:srgbClr val="000000"/>
                </a:solidFill>
                <a:latin typeface="Calibri" panose="020F0502020204030204" pitchFamily="34" charset="0"/>
                <a:cs typeface="Helvetica" panose="020B0604020202020204" pitchFamily="34" charset="0"/>
                <a:sym typeface="Calibri" panose="020F0502020204030204" pitchFamily="34" charset="0"/>
              </a:defRPr>
            </a:lvl9pPr>
          </a:lstStyle>
          <a:p>
            <a:pPr eaLnBrk="1"/>
            <a:r>
              <a:rPr lang="en-US" altLang="en-US" sz="3000" b="1">
                <a:solidFill>
                  <a:srgbClr val="FFFFFF"/>
                </a:solidFill>
                <a:latin typeface="Arial" panose="020B0604020202020204" pitchFamily="34" charset="0"/>
                <a:cs typeface="Arial" panose="020B0604020202020204" pitchFamily="34" charset="0"/>
                <a:sym typeface="Arial" panose="020B0604020202020204" pitchFamily="34" charset="0"/>
              </a:rPr>
              <a:t>Safety rules are intended to prevent accidents and to ensure safe business operations.</a:t>
            </a: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  </a:t>
            </a:r>
            <a:endParaRPr lang="en-US" dirty="0"/>
          </a:p>
        </p:txBody>
      </p:sp>
      <p:sp>
        <p:nvSpPr>
          <p:cNvPr id="9"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Safe Workplace Mentality</a:t>
            </a:r>
          </a:p>
        </p:txBody>
      </p:sp>
      <p:sp>
        <p:nvSpPr>
          <p:cNvPr id="7" name="TextBox 6">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Communicate Effectively</a:t>
            </a:r>
          </a:p>
        </p:txBody>
      </p:sp>
      <p:graphicFrame>
        <p:nvGraphicFramePr>
          <p:cNvPr id="3" name="Diagram 2" descr="There are two blue boxes. The last box has bullet points" title="Smart Art graphic that shows a list">
            <a:extLst/>
          </p:cNvPr>
          <p:cNvGraphicFramePr/>
          <p:nvPr/>
        </p:nvGraphicFramePr>
        <p:xfrm>
          <a:off x="303537" y="2221824"/>
          <a:ext cx="8692729" cy="38767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   </a:t>
            </a:r>
            <a:endParaRPr lang="en-US" dirty="0"/>
          </a:p>
        </p:txBody>
      </p:sp>
      <p:sp>
        <p:nvSpPr>
          <p:cNvPr id="9"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Safe Workplace Mentality</a:t>
            </a:r>
          </a:p>
        </p:txBody>
      </p:sp>
      <p:sp>
        <p:nvSpPr>
          <p:cNvPr id="7" name="TextBox 6">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Communicate Effectively</a:t>
            </a:r>
          </a:p>
        </p:txBody>
      </p:sp>
      <p:graphicFrame>
        <p:nvGraphicFramePr>
          <p:cNvPr id="3" name="Diagram 2" descr="There is a text box with a grey header" title="Smart Art graphic that shows a list">
            <a:extLst/>
          </p:cNvPr>
          <p:cNvGraphicFramePr/>
          <p:nvPr/>
        </p:nvGraphicFramePr>
        <p:xfrm>
          <a:off x="341637" y="2302539"/>
          <a:ext cx="8692729" cy="36817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p:txBody>
          <a:bodyPr/>
          <a:lstStyle/>
          <a:p>
            <a:pPr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    </a:t>
            </a:r>
            <a:endParaRPr lang="en-US" dirty="0"/>
          </a:p>
        </p:txBody>
      </p:sp>
      <p:sp>
        <p:nvSpPr>
          <p:cNvPr id="9" name="Shape 179">
            <a:extLst/>
          </p:cNvPr>
          <p:cNvSpPr/>
          <p:nvPr/>
        </p:nvSpPr>
        <p:spPr>
          <a:xfrm>
            <a:off x="581025" y="1181100"/>
            <a:ext cx="6657975" cy="461963"/>
          </a:xfrm>
          <a:prstGeom prst="rect">
            <a:avLst/>
          </a:prstGeom>
          <a:ln w="12700">
            <a:miter lim="400000"/>
          </a:ln>
          <a:extLst>
            <a:ext uri="{C572A759-6A51-4108-AA02-DFA0A04FC94B}"/>
          </a:extLst>
        </p:spPr>
        <p:txBody>
          <a:bodyPr lIns="45719" rIns="45719">
            <a:spAutoFit/>
          </a:bodyPr>
          <a:lstStyle/>
          <a:p>
            <a:pPr marL="0" lvl="3" defTabSz="457200" eaLnBrk="1" fontAlgn="auto">
              <a:spcBef>
                <a:spcPts val="0"/>
              </a:spcBef>
              <a:spcAft>
                <a:spcPts val="0"/>
              </a:spcAft>
              <a:tabLst>
                <a:tab pos="139700" algn="l"/>
                <a:tab pos="508000" algn="l"/>
              </a:tabLst>
              <a:defRPr sz="1900" b="1">
                <a:solidFill>
                  <a:schemeClr val="accent6">
                    <a:hueOff val="-2024602"/>
                    <a:satOff val="46824"/>
                  </a:schemeClr>
                </a:solidFill>
                <a:uFill>
                  <a:solidFill>
                    <a:srgbClr val="000000"/>
                  </a:solidFill>
                </a:uFill>
                <a:latin typeface="Arial"/>
                <a:ea typeface="Arial"/>
                <a:cs typeface="Arial"/>
                <a:sym typeface="Arial"/>
              </a:defRPr>
            </a:pPr>
            <a:r>
              <a:rPr lang="en-US" sz="2400" b="1" kern="0" dirty="0">
                <a:solidFill>
                  <a:srgbClr val="DEE60E"/>
                </a:solidFill>
                <a:uFill>
                  <a:solidFill>
                    <a:srgbClr val="000000"/>
                  </a:solidFill>
                </a:uFill>
                <a:latin typeface="Arial"/>
                <a:ea typeface="Arial"/>
                <a:cs typeface="Arial"/>
                <a:sym typeface="Arial"/>
              </a:rPr>
              <a:t>Safe Workplace Mentality</a:t>
            </a:r>
          </a:p>
        </p:txBody>
      </p:sp>
      <p:sp>
        <p:nvSpPr>
          <p:cNvPr id="7" name="TextBox 6">
            <a:extLst/>
          </p:cNvPr>
          <p:cNvSpPr txBox="1"/>
          <p:nvPr/>
        </p:nvSpPr>
        <p:spPr>
          <a:xfrm>
            <a:off x="604684" y="1698606"/>
            <a:ext cx="6722239" cy="523218"/>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spcFirstLastPara="1" lIns="45719" tIns="45719" rIns="45719" bIns="45719" spcCol="38100">
            <a:spAutoFit/>
          </a:bodyPr>
          <a:lstStyle/>
          <a:p>
            <a:pPr eaLnBrk="1" fontAlgn="auto">
              <a:spcBef>
                <a:spcPts val="0"/>
              </a:spcBef>
              <a:spcAft>
                <a:spcPts val="0"/>
              </a:spcAft>
              <a:defRPr/>
            </a:pPr>
            <a:r>
              <a:rPr lang="en-US" sz="2800" b="1" kern="0" dirty="0">
                <a:solidFill>
                  <a:schemeClr val="bg1"/>
                </a:solidFill>
                <a:latin typeface="Arial" charset="0"/>
                <a:ea typeface="Arial" charset="0"/>
                <a:cs typeface="Arial" charset="0"/>
                <a:sym typeface="Calibri"/>
              </a:rPr>
              <a:t>Communicate Effectively</a:t>
            </a:r>
          </a:p>
        </p:txBody>
      </p:sp>
      <p:graphicFrame>
        <p:nvGraphicFramePr>
          <p:cNvPr id="10" name="Diagram 9" descr="There is a text box with a grey header" title="Smart Art graphic that shows a list">
            <a:extLst/>
          </p:cNvPr>
          <p:cNvGraphicFramePr/>
          <p:nvPr>
            <p:extLst>
              <p:ext uri="{D42A27DB-BD31-4B8C-83A1-F6EECF244321}">
                <p14:modId xmlns:p14="http://schemas.microsoft.com/office/powerpoint/2010/main" val="2336355151"/>
              </p:ext>
            </p:extLst>
          </p:nvPr>
        </p:nvGraphicFramePr>
        <p:xfrm>
          <a:off x="341637" y="2277367"/>
          <a:ext cx="8692729" cy="368170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12296" name="Picture 1" descr="There is an image of an electrocuted man who is holding a broken wire" title="Image">
            <a:extLst/>
          </p:cNvPr>
          <p:cNvPicPr>
            <a:picLocks noChangeAspect="1" noChangeArrowheads="1"/>
          </p:cNvPicPr>
          <p:nvPr/>
        </p:nvPicPr>
        <p:blipFill>
          <a:blip r:embed="rId8"/>
          <a:srcRect/>
          <a:stretch>
            <a:fillRect/>
          </a:stretch>
        </p:blipFill>
        <p:spPr bwMode="auto">
          <a:xfrm>
            <a:off x="2619375" y="4102100"/>
            <a:ext cx="3762375" cy="2501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p:cNvPr>
          <p:cNvSpPr>
            <a:spLocks noGrp="1"/>
          </p:cNvSpPr>
          <p:nvPr>
            <p:ph type="title"/>
          </p:nvPr>
        </p:nvSpPr>
        <p:spPr>
          <a:xfrm>
            <a:off x="457200" y="368300"/>
            <a:ext cx="8229600" cy="1470684"/>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Implement</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4" name="Diagram 3" title="Smart Art graphic that shows a list">
            <a:extLst/>
          </p:cNvPr>
          <p:cNvGraphicFramePr/>
          <p:nvPr/>
        </p:nvGraphicFramePr>
        <p:xfrm>
          <a:off x="563944" y="1838984"/>
          <a:ext cx="8277384" cy="400023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p:cNvPr>
          <p:cNvSpPr>
            <a:spLocks noGrp="1"/>
          </p:cNvSpPr>
          <p:nvPr>
            <p:ph type="title" idx="4294967295"/>
          </p:nvPr>
        </p:nvSpPr>
        <p:spPr>
          <a:xfrm>
            <a:off x="457200" y="571500"/>
            <a:ext cx="8229600" cy="1342966"/>
          </a:xfrm>
        </p:spPr>
        <p:txBody>
          <a:bodyPr anchor="t"/>
          <a:lstStyle/>
          <a:p>
            <a:pPr marL="114300" indent="-114300" eaLnBrk="1">
              <a:defRPr/>
            </a:pPr>
            <a:r>
              <a:rPr lang="en-US" sz="3800" kern="1200" dirty="0">
                <a:solidFill>
                  <a:srgbClr val="FF7031"/>
                </a:solidFill>
                <a:latin typeface="Arial Black" panose="020B0604020202020204" pitchFamily="34" charset="0"/>
                <a:ea typeface="Helvetica" pitchFamily="2" charset="0"/>
                <a:cs typeface="Calibri" panose="020F0502020204030204" pitchFamily="34" charset="0"/>
              </a:rPr>
              <a:t>Workplace Safety </a:t>
            </a:r>
            <a:r>
              <a:rPr lang="en-US" sz="3800" kern="1200" dirty="0" smtClean="0">
                <a:solidFill>
                  <a:srgbClr val="FF7031"/>
                </a:solidFill>
                <a:latin typeface="Arial Black" panose="020B0604020202020204" pitchFamily="34" charset="0"/>
                <a:ea typeface="Helvetica" pitchFamily="2" charset="0"/>
                <a:cs typeface="Calibri" panose="020F0502020204030204" pitchFamily="34" charset="0"/>
              </a:rPr>
              <a:t>Rules</a:t>
            </a: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t/>
            </a:r>
            <a:br>
              <a:rPr lang="en-US" sz="1200" kern="1200" dirty="0" smtClean="0">
                <a:solidFill>
                  <a:srgbClr val="FF7031"/>
                </a:solidFill>
                <a:latin typeface="Arial Black" panose="020B0604020202020204" pitchFamily="34" charset="0"/>
                <a:ea typeface="Helvetica" pitchFamily="2" charset="0"/>
                <a:cs typeface="Calibri" panose="020F0502020204030204" pitchFamily="34" charset="0"/>
              </a:rPr>
            </a:br>
            <a:r>
              <a:rPr lang="en-US" sz="2400" b="1" kern="1200" dirty="0" smtClean="0">
                <a:solidFill>
                  <a:srgbClr val="FFFF00"/>
                </a:solidFill>
                <a:latin typeface="Arial" panose="020B0604020202020204" pitchFamily="34" charset="0"/>
                <a:ea typeface="Helvetica" pitchFamily="2" charset="0"/>
                <a:cs typeface="Arial" panose="020B0604020202020204" pitchFamily="34" charset="0"/>
              </a:rPr>
              <a:t>Elements</a:t>
            </a:r>
            <a:endParaRPr lang="en-US" sz="2400" b="1" dirty="0">
              <a:solidFill>
                <a:srgbClr val="FFFF00"/>
              </a:solidFill>
              <a:latin typeface="Arial" panose="020B0604020202020204" pitchFamily="34" charset="0"/>
              <a:cs typeface="Arial" panose="020B0604020202020204" pitchFamily="34" charset="0"/>
            </a:endParaRPr>
          </a:p>
        </p:txBody>
      </p:sp>
      <p:graphicFrame>
        <p:nvGraphicFramePr>
          <p:cNvPr id="2" name="Diagram 1" descr="There are four text boxes, which are orange, grey, yellow, and blue" title="Smart Art graphic that shows a list">
            <a:extLst/>
          </p:cNvPr>
          <p:cNvGraphicFramePr/>
          <p:nvPr/>
        </p:nvGraphicFramePr>
        <p:xfrm>
          <a:off x="395566" y="1914466"/>
          <a:ext cx="8277384" cy="37702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spd="med"/>
</p:sld>
</file>

<file path=ppt/theme/theme1.xml><?xml version="1.0" encoding="utf-8"?>
<a:theme xmlns:a="http://schemas.openxmlformats.org/drawingml/2006/main" name="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2.xml><?xml version="1.0" encoding="utf-8"?>
<a:theme xmlns:a="http://schemas.openxmlformats.org/drawingml/2006/main" name="1_BIA wo ">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BIA wo " id="{7285124B-5878-F642-BA53-2F6CC0380D2F}" vid="{5A5097CB-E792-0247-A718-603EFEED6403}"/>
    </a:ext>
  </a:extLst>
</a:theme>
</file>

<file path=ppt/theme/theme3.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Office Theme">
      <a:majorFont>
        <a:latin typeface="Calibri"/>
        <a:ea typeface="Calibri"/>
        <a:cs typeface="Calibri"/>
      </a:majorFont>
      <a:minorFont>
        <a:latin typeface="Helvetica"/>
        <a:ea typeface="Helvetica"/>
        <a:cs typeface="Helvetica"/>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BIA wo </Template>
  <TotalTime>0</TotalTime>
  <Words>1978</Words>
  <Application>Microsoft Office PowerPoint</Application>
  <PresentationFormat>On-screen Show (4:3)</PresentationFormat>
  <Paragraphs>246</Paragraphs>
  <Slides>29</Slides>
  <Notes>29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29</vt:i4>
      </vt:variant>
    </vt:vector>
  </HeadingPairs>
  <TitlesOfParts>
    <vt:vector size="38" baseType="lpstr">
      <vt:lpstr>Arial</vt:lpstr>
      <vt:lpstr>Arial Black</vt:lpstr>
      <vt:lpstr>Arial Hebrew</vt:lpstr>
      <vt:lpstr>Calibri</vt:lpstr>
      <vt:lpstr>Calibri Light</vt:lpstr>
      <vt:lpstr>Helvetica</vt:lpstr>
      <vt:lpstr>Tahoma</vt:lpstr>
      <vt:lpstr>BIA wo </vt:lpstr>
      <vt:lpstr>1_BIA wo </vt:lpstr>
      <vt:lpstr>Workplace Safety Rules &amp; Hazard Control</vt:lpstr>
      <vt:lpstr>Overview </vt:lpstr>
      <vt:lpstr>Workplace Safety Rules</vt:lpstr>
      <vt:lpstr>Workplace Safety Rules </vt:lpstr>
      <vt:lpstr>Workplace Safety Rules  </vt:lpstr>
      <vt:lpstr>Workplace Safety Rules   </vt:lpstr>
      <vt:lpstr>Workplace Safety Rules    </vt:lpstr>
      <vt:lpstr>Workplace Safety Rules   Implement</vt:lpstr>
      <vt:lpstr>Workplace Safety Rules  Elements</vt:lpstr>
      <vt:lpstr>Hazard Control</vt:lpstr>
      <vt:lpstr>Hazard Control </vt:lpstr>
      <vt:lpstr>Hazard Control  </vt:lpstr>
      <vt:lpstr>Hazard Control  Element 3:  Hazard Prevention &amp; Control  Steps</vt:lpstr>
      <vt:lpstr>Hazard Control  Element 3:  Hazard Prevention &amp; Control  Job Safety Analysis</vt:lpstr>
      <vt:lpstr>Hazard Control   Element 3:  Hazard Prevention &amp; Control  Job Safety Analysis</vt:lpstr>
      <vt:lpstr>Hazard Control   Element 3:  Hazard Prevention &amp; Control  Job Safety Analysis (JSA)</vt:lpstr>
      <vt:lpstr>Hazard Control   </vt:lpstr>
      <vt:lpstr>Site Safety Inspections</vt:lpstr>
      <vt:lpstr>Site Safety Inspections </vt:lpstr>
      <vt:lpstr>Hazard Control   Develop Standard Operating Procedures</vt:lpstr>
      <vt:lpstr>Hazard Control   Protecting Employees from Workplace Hazards</vt:lpstr>
      <vt:lpstr>Hazard Control    Protecting Employees from Workplace Hazards</vt:lpstr>
      <vt:lpstr>Hazard Control   Protecting Employees from Workplace Hazards  Identifying Potential Hazards</vt:lpstr>
      <vt:lpstr>Hazard Control   Protecting Employees from Workplace Hazards  Engineering Controls</vt:lpstr>
      <vt:lpstr>Hazard Control   Protecting Employees from Workplace Hazards  Work Practice/Administrative Controls</vt:lpstr>
      <vt:lpstr>Hazard Control   Monitoring</vt:lpstr>
      <vt:lpstr>Hazard Control      Element 4:  Safety &amp; Health Education &amp; Training</vt:lpstr>
      <vt:lpstr>Questions?</vt:lpstr>
      <vt:lpstr>OSHA Disclaimer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modified xsi:type="dcterms:W3CDTF">2018-07-16T20:51:18Z</dcterms:modified>
</cp:coreProperties>
</file>