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3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38.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42.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43.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7" r:id="rId1"/>
  </p:sldMasterIdLst>
  <p:notesMasterIdLst>
    <p:notesMasterId r:id="rId48"/>
  </p:notesMasterIdLst>
  <p:sldIdLst>
    <p:sldId id="256" r:id="rId2"/>
    <p:sldId id="317" r:id="rId3"/>
    <p:sldId id="266" r:id="rId4"/>
    <p:sldId id="320" r:id="rId5"/>
    <p:sldId id="321" r:id="rId6"/>
    <p:sldId id="322" r:id="rId7"/>
    <p:sldId id="318" r:id="rId8"/>
    <p:sldId id="319" r:id="rId9"/>
    <p:sldId id="270" r:id="rId10"/>
    <p:sldId id="346" r:id="rId11"/>
    <p:sldId id="323" r:id="rId12"/>
    <p:sldId id="272" r:id="rId13"/>
    <p:sldId id="324" r:id="rId14"/>
    <p:sldId id="325" r:id="rId15"/>
    <p:sldId id="326" r:id="rId16"/>
    <p:sldId id="327" r:id="rId17"/>
    <p:sldId id="328" r:id="rId18"/>
    <p:sldId id="279" r:id="rId19"/>
    <p:sldId id="280" r:id="rId20"/>
    <p:sldId id="281" r:id="rId21"/>
    <p:sldId id="282" r:id="rId22"/>
    <p:sldId id="283" r:id="rId23"/>
    <p:sldId id="329" r:id="rId24"/>
    <p:sldId id="285" r:id="rId25"/>
    <p:sldId id="286" r:id="rId26"/>
    <p:sldId id="287" r:id="rId27"/>
    <p:sldId id="288" r:id="rId28"/>
    <p:sldId id="330" r:id="rId29"/>
    <p:sldId id="290" r:id="rId30"/>
    <p:sldId id="291" r:id="rId31"/>
    <p:sldId id="292" r:id="rId32"/>
    <p:sldId id="293" r:id="rId33"/>
    <p:sldId id="331" r:id="rId34"/>
    <p:sldId id="295" r:id="rId35"/>
    <p:sldId id="296" r:id="rId36"/>
    <p:sldId id="297" r:id="rId37"/>
    <p:sldId id="298" r:id="rId38"/>
    <p:sldId id="299" r:id="rId39"/>
    <p:sldId id="300" r:id="rId40"/>
    <p:sldId id="301" r:id="rId41"/>
    <p:sldId id="302" r:id="rId42"/>
    <p:sldId id="332" r:id="rId43"/>
    <p:sldId id="333" r:id="rId44"/>
    <p:sldId id="334" r:id="rId45"/>
    <p:sldId id="345" r:id="rId46"/>
    <p:sldId id="347" r:id="rId47"/>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1pPr>
    <a:lvl2pPr marL="4572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2pPr>
    <a:lvl3pPr marL="9144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3pPr>
    <a:lvl4pPr marL="13716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4pPr>
    <a:lvl5pPr marL="18288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5pPr>
    <a:lvl6pPr marL="22860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6pPr>
    <a:lvl7pPr marL="27432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7pPr>
    <a:lvl8pPr marL="32004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8pPr>
    <a:lvl9pPr marL="36576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Helvetica"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60E"/>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49"/>
    <p:restoredTop sz="86450" autoAdjust="0"/>
  </p:normalViewPr>
  <p:slideViewPr>
    <p:cSldViewPr snapToGrid="0" snapToObjects="1">
      <p:cViewPr varScale="1">
        <p:scale>
          <a:sx n="99" d="100"/>
          <a:sy n="99" d="100"/>
        </p:scale>
        <p:origin x="1566" y="84"/>
      </p:cViewPr>
      <p:guideLst>
        <p:guide orient="horz" pos="2160"/>
        <p:guide pos="2880"/>
      </p:guideLst>
    </p:cSldViewPr>
  </p:slideViewPr>
  <p:outlineViewPr>
    <p:cViewPr>
      <p:scale>
        <a:sx n="33" d="100"/>
        <a:sy n="33" d="100"/>
      </p:scale>
      <p:origin x="0" y="-68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D87FC0-6C95-5647-A7BF-D94F6AFBD319}" type="doc">
      <dgm:prSet loTypeId="urn:microsoft.com/office/officeart/2005/8/layout/process4" loCatId="" qsTypeId="urn:microsoft.com/office/officeart/2005/8/quickstyle/simple2" qsCatId="simple" csTypeId="urn:microsoft.com/office/officeart/2005/8/colors/accent3_2" csCatId="accent3" phldr="1"/>
      <dgm:spPr/>
      <dgm:t>
        <a:bodyPr/>
        <a:lstStyle/>
        <a:p>
          <a:endParaRPr lang="en-US"/>
        </a:p>
      </dgm:t>
    </dgm:pt>
    <dgm:pt modelId="{5AF9DFB7-919B-D046-8270-441E45957209}">
      <dgm:prSet custT="1"/>
      <dgm:spPr/>
      <dgm:t>
        <a:bodyPr/>
        <a:lstStyle/>
        <a:p>
          <a:pPr rtl="0"/>
          <a:r>
            <a:rPr lang="en-US" sz="2200" b="1" i="0" baseline="0" dirty="0">
              <a:solidFill>
                <a:schemeClr val="tx1"/>
              </a:solidFill>
            </a:rPr>
            <a:t>OSHA generally conducts inspections without advance notice. In fact, anyone who alerts an employer in advance of an OSHA inspection can receive a criminal fine of up to $1,000, or a six-month jail term or both.</a:t>
          </a:r>
          <a:endParaRPr lang="en-US" sz="2200" dirty="0">
            <a:solidFill>
              <a:schemeClr val="tx1"/>
            </a:solidFill>
          </a:endParaRPr>
        </a:p>
      </dgm:t>
      <dgm:extLst>
        <a:ext uri="{E40237B7-FDA0-4F09-8148-C483321AD2D9}">
          <dgm14:cNvPr xmlns:dgm14="http://schemas.microsoft.com/office/drawing/2010/diagram" id="0" name="" descr="Two boxes with an arrow in between them" title="Smart Art graphic to show relationship"/>
        </a:ext>
      </dgm:extLst>
    </dgm:pt>
    <dgm:pt modelId="{2F7B2D25-EAFC-8C48-A4A1-4E373B90E72B}" type="parTrans" cxnId="{05E4D8FB-55D2-8D43-A65C-1E69DC55C391}">
      <dgm:prSet/>
      <dgm:spPr/>
      <dgm:t>
        <a:bodyPr/>
        <a:lstStyle/>
        <a:p>
          <a:endParaRPr lang="en-US">
            <a:solidFill>
              <a:schemeClr val="tx1"/>
            </a:solidFill>
          </a:endParaRPr>
        </a:p>
      </dgm:t>
    </dgm:pt>
    <dgm:pt modelId="{8E57D201-660E-7A47-BF6D-A1DDF8FCC271}" type="sibTrans" cxnId="{05E4D8FB-55D2-8D43-A65C-1E69DC55C391}">
      <dgm:prSet/>
      <dgm:spPr/>
      <dgm:t>
        <a:bodyPr/>
        <a:lstStyle/>
        <a:p>
          <a:endParaRPr lang="en-US">
            <a:solidFill>
              <a:schemeClr val="tx1"/>
            </a:solidFill>
          </a:endParaRPr>
        </a:p>
      </dgm:t>
    </dgm:pt>
    <dgm:pt modelId="{B620A658-53B2-BF43-B84B-5487735A109E}">
      <dgm:prSet/>
      <dgm:spPr/>
      <dgm:t>
        <a:bodyPr/>
        <a:lstStyle/>
        <a:p>
          <a:pPr rtl="0"/>
          <a:r>
            <a:rPr lang="en-US" b="1" i="0" baseline="0">
              <a:solidFill>
                <a:schemeClr val="tx1"/>
              </a:solidFill>
            </a:rPr>
            <a:t>Under special circumstances, OSHA may give the employer advance notice of an inspection—but no more than 					24 hours.</a:t>
          </a:r>
          <a:r>
            <a:rPr lang="en-US" b="0" i="0" baseline="0">
              <a:solidFill>
                <a:schemeClr val="tx1"/>
              </a:solidFill>
            </a:rPr>
            <a:t> </a:t>
          </a:r>
          <a:endParaRPr lang="en-US">
            <a:solidFill>
              <a:schemeClr val="tx1"/>
            </a:solidFill>
          </a:endParaRPr>
        </a:p>
      </dgm:t>
    </dgm:pt>
    <dgm:pt modelId="{561B3578-3E22-6547-9BAE-BBCC37099ABC}" type="parTrans" cxnId="{D775CF67-AA5C-4A48-936D-43094A752D92}">
      <dgm:prSet/>
      <dgm:spPr/>
      <dgm:t>
        <a:bodyPr/>
        <a:lstStyle/>
        <a:p>
          <a:endParaRPr lang="en-US">
            <a:solidFill>
              <a:schemeClr val="tx1"/>
            </a:solidFill>
          </a:endParaRPr>
        </a:p>
      </dgm:t>
    </dgm:pt>
    <dgm:pt modelId="{D0745091-ADF9-AB47-928B-6392D3E75C1F}" type="sibTrans" cxnId="{D775CF67-AA5C-4A48-936D-43094A752D92}">
      <dgm:prSet/>
      <dgm:spPr/>
      <dgm:t>
        <a:bodyPr/>
        <a:lstStyle/>
        <a:p>
          <a:endParaRPr lang="en-US">
            <a:solidFill>
              <a:schemeClr val="tx1"/>
            </a:solidFill>
          </a:endParaRPr>
        </a:p>
      </dgm:t>
    </dgm:pt>
    <dgm:pt modelId="{82C27A9A-C7B4-C740-8B7B-77E3981C6913}" type="pres">
      <dgm:prSet presAssocID="{68D87FC0-6C95-5647-A7BF-D94F6AFBD319}" presName="Name0" presStyleCnt="0">
        <dgm:presLayoutVars>
          <dgm:dir/>
          <dgm:animLvl val="lvl"/>
          <dgm:resizeHandles val="exact"/>
        </dgm:presLayoutVars>
      </dgm:prSet>
      <dgm:spPr/>
      <dgm:t>
        <a:bodyPr/>
        <a:lstStyle/>
        <a:p>
          <a:endParaRPr lang="en-US"/>
        </a:p>
      </dgm:t>
    </dgm:pt>
    <dgm:pt modelId="{29490AF2-44E9-5946-83D8-025EF3B74450}" type="pres">
      <dgm:prSet presAssocID="{B620A658-53B2-BF43-B84B-5487735A109E}" presName="boxAndChildren" presStyleCnt="0"/>
      <dgm:spPr/>
    </dgm:pt>
    <dgm:pt modelId="{673B2082-80F2-6B48-8788-2D3D396D1FA1}" type="pres">
      <dgm:prSet presAssocID="{B620A658-53B2-BF43-B84B-5487735A109E}" presName="parentTextBox" presStyleLbl="node1" presStyleIdx="0" presStyleCnt="2"/>
      <dgm:spPr/>
      <dgm:t>
        <a:bodyPr/>
        <a:lstStyle/>
        <a:p>
          <a:endParaRPr lang="en-US"/>
        </a:p>
      </dgm:t>
    </dgm:pt>
    <dgm:pt modelId="{27E25F4C-6159-D042-8D63-8F29D6AC6EA4}" type="pres">
      <dgm:prSet presAssocID="{8E57D201-660E-7A47-BF6D-A1DDF8FCC271}" presName="sp" presStyleCnt="0"/>
      <dgm:spPr/>
    </dgm:pt>
    <dgm:pt modelId="{DC11C871-D517-8F4B-877A-8C07C7457153}" type="pres">
      <dgm:prSet presAssocID="{5AF9DFB7-919B-D046-8270-441E45957209}" presName="arrowAndChildren" presStyleCnt="0"/>
      <dgm:spPr/>
    </dgm:pt>
    <dgm:pt modelId="{B11D9104-164E-4B4B-A29F-2281FDDAC2EC}" type="pres">
      <dgm:prSet presAssocID="{5AF9DFB7-919B-D046-8270-441E45957209}" presName="parentTextArrow" presStyleLbl="node1" presStyleIdx="1" presStyleCnt="2"/>
      <dgm:spPr/>
      <dgm:t>
        <a:bodyPr/>
        <a:lstStyle/>
        <a:p>
          <a:endParaRPr lang="en-US"/>
        </a:p>
      </dgm:t>
    </dgm:pt>
  </dgm:ptLst>
  <dgm:cxnLst>
    <dgm:cxn modelId="{24B765C3-5B01-4E80-8F5A-6762F9ED6FBE}" type="presOf" srcId="{5AF9DFB7-919B-D046-8270-441E45957209}" destId="{B11D9104-164E-4B4B-A29F-2281FDDAC2EC}" srcOrd="0" destOrd="0" presId="urn:microsoft.com/office/officeart/2005/8/layout/process4"/>
    <dgm:cxn modelId="{D775CF67-AA5C-4A48-936D-43094A752D92}" srcId="{68D87FC0-6C95-5647-A7BF-D94F6AFBD319}" destId="{B620A658-53B2-BF43-B84B-5487735A109E}" srcOrd="1" destOrd="0" parTransId="{561B3578-3E22-6547-9BAE-BBCC37099ABC}" sibTransId="{D0745091-ADF9-AB47-928B-6392D3E75C1F}"/>
    <dgm:cxn modelId="{05E4D8FB-55D2-8D43-A65C-1E69DC55C391}" srcId="{68D87FC0-6C95-5647-A7BF-D94F6AFBD319}" destId="{5AF9DFB7-919B-D046-8270-441E45957209}" srcOrd="0" destOrd="0" parTransId="{2F7B2D25-EAFC-8C48-A4A1-4E373B90E72B}" sibTransId="{8E57D201-660E-7A47-BF6D-A1DDF8FCC271}"/>
    <dgm:cxn modelId="{AB20DED5-B73A-4FC2-AA84-A817DE66E68F}" type="presOf" srcId="{B620A658-53B2-BF43-B84B-5487735A109E}" destId="{673B2082-80F2-6B48-8788-2D3D396D1FA1}" srcOrd="0" destOrd="0" presId="urn:microsoft.com/office/officeart/2005/8/layout/process4"/>
    <dgm:cxn modelId="{95BEF35E-1D62-487F-9F3E-FCEBC3011F01}" type="presOf" srcId="{68D87FC0-6C95-5647-A7BF-D94F6AFBD319}" destId="{82C27A9A-C7B4-C740-8B7B-77E3981C6913}" srcOrd="0" destOrd="0" presId="urn:microsoft.com/office/officeart/2005/8/layout/process4"/>
    <dgm:cxn modelId="{E3B4906F-1DE4-47F1-AA79-00353C9F547E}" type="presParOf" srcId="{82C27A9A-C7B4-C740-8B7B-77E3981C6913}" destId="{29490AF2-44E9-5946-83D8-025EF3B74450}" srcOrd="0" destOrd="0" presId="urn:microsoft.com/office/officeart/2005/8/layout/process4"/>
    <dgm:cxn modelId="{6AB2C3A9-6A4F-49F2-8073-27AB58802038}" type="presParOf" srcId="{29490AF2-44E9-5946-83D8-025EF3B74450}" destId="{673B2082-80F2-6B48-8788-2D3D396D1FA1}" srcOrd="0" destOrd="0" presId="urn:microsoft.com/office/officeart/2005/8/layout/process4"/>
    <dgm:cxn modelId="{DFB82224-CF1C-40BC-8803-8722AAB21BC4}" type="presParOf" srcId="{82C27A9A-C7B4-C740-8B7B-77E3981C6913}" destId="{27E25F4C-6159-D042-8D63-8F29D6AC6EA4}" srcOrd="1" destOrd="0" presId="urn:microsoft.com/office/officeart/2005/8/layout/process4"/>
    <dgm:cxn modelId="{3A584121-1EC0-440F-98EE-2EA3CD7958F0}" type="presParOf" srcId="{82C27A9A-C7B4-C740-8B7B-77E3981C6913}" destId="{DC11C871-D517-8F4B-877A-8C07C7457153}" srcOrd="2" destOrd="0" presId="urn:microsoft.com/office/officeart/2005/8/layout/process4"/>
    <dgm:cxn modelId="{3F2C1022-9B73-4B47-AABF-AE0341BFCDD0}" type="presParOf" srcId="{DC11C871-D517-8F4B-877A-8C07C7457153}" destId="{B11D9104-164E-4B4B-A29F-2281FDDAC2EC}"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7B3AB53-9142-5A4C-AF74-DABC522AF058}"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31A55D44-8305-3F43-85C7-C5B179FB23BB}">
      <dgm:prSet custT="1"/>
      <dgm:spPr/>
      <dgm:t>
        <a:bodyPr/>
        <a:lstStyle/>
        <a:p>
          <a:pPr rtl="0"/>
          <a:r>
            <a:rPr lang="en-US" sz="2400" b="1" i="0" baseline="0" dirty="0">
              <a:solidFill>
                <a:schemeClr val="tx1"/>
              </a:solidFill>
              <a:latin typeface="Arial" charset="0"/>
              <a:ea typeface="Arial" charset="0"/>
              <a:cs typeface="Arial" charset="0"/>
            </a:rPr>
            <a:t>A penalty may be adjusted downward depending on employer’s good faith, history of previous violations, and size of business.</a:t>
          </a:r>
          <a:endParaRPr lang="en-US" sz="2400" b="1" i="0" dirty="0">
            <a:solidFill>
              <a:schemeClr val="tx1"/>
            </a:solidFill>
            <a:latin typeface="Arial" charset="0"/>
            <a:ea typeface="Arial" charset="0"/>
            <a:cs typeface="Arial" charset="0"/>
          </a:endParaRPr>
        </a:p>
      </dgm:t>
    </dgm:pt>
    <dgm:pt modelId="{3D5F15AF-C7CF-7949-ACC3-4B13291861A8}" type="parTrans" cxnId="{D450793D-DC50-1141-B2E2-EB2DAD459C7F}">
      <dgm:prSet/>
      <dgm:spPr/>
      <dgm:t>
        <a:bodyPr/>
        <a:lstStyle/>
        <a:p>
          <a:endParaRPr lang="en-US" sz="2400">
            <a:solidFill>
              <a:schemeClr val="tx1"/>
            </a:solidFill>
          </a:endParaRPr>
        </a:p>
      </dgm:t>
    </dgm:pt>
    <dgm:pt modelId="{6B4C345A-4073-A544-BA52-B3D818775760}" type="sibTrans" cxnId="{D450793D-DC50-1141-B2E2-EB2DAD459C7F}">
      <dgm:prSet/>
      <dgm:spPr/>
      <dgm:t>
        <a:bodyPr/>
        <a:lstStyle/>
        <a:p>
          <a:endParaRPr lang="en-US" sz="2400">
            <a:solidFill>
              <a:schemeClr val="tx1"/>
            </a:solidFill>
          </a:endParaRPr>
        </a:p>
      </dgm:t>
    </dgm:pt>
    <dgm:pt modelId="{3FC0E0EE-E08F-2646-90E9-65D2B98077C6}">
      <dgm:prSet custT="1"/>
      <dgm:spPr/>
      <dgm:t>
        <a:bodyPr/>
        <a:lstStyle/>
        <a:p>
          <a:pPr rtl="0"/>
          <a:r>
            <a:rPr lang="en-US" sz="2400" b="1" i="0" baseline="0" dirty="0">
              <a:solidFill>
                <a:schemeClr val="tx1"/>
              </a:solidFill>
              <a:latin typeface="Arial" charset="0"/>
              <a:ea typeface="Arial" charset="0"/>
              <a:cs typeface="Arial" charset="0"/>
            </a:rPr>
            <a:t>When the adjusted penalty amounts to less than $100, OSHA does not propose any penalty.</a:t>
          </a:r>
          <a:endParaRPr lang="en-US" sz="2400" b="1" i="0" dirty="0">
            <a:solidFill>
              <a:schemeClr val="tx1"/>
            </a:solidFill>
            <a:latin typeface="Arial" charset="0"/>
            <a:ea typeface="Arial" charset="0"/>
            <a:cs typeface="Arial" charset="0"/>
          </a:endParaRPr>
        </a:p>
      </dgm:t>
    </dgm:pt>
    <dgm:pt modelId="{C91D0315-5998-A040-B694-5D3B08549517}" type="parTrans" cxnId="{05387C27-ACD4-B247-8342-C2899F078DBA}">
      <dgm:prSet/>
      <dgm:spPr/>
      <dgm:t>
        <a:bodyPr/>
        <a:lstStyle/>
        <a:p>
          <a:endParaRPr lang="en-US" sz="2400">
            <a:solidFill>
              <a:schemeClr val="tx1"/>
            </a:solidFill>
          </a:endParaRPr>
        </a:p>
      </dgm:t>
    </dgm:pt>
    <dgm:pt modelId="{F23A5A1E-87F0-FD47-8ECB-9F3AA28D9D79}" type="sibTrans" cxnId="{05387C27-ACD4-B247-8342-C2899F078DBA}">
      <dgm:prSet/>
      <dgm:spPr/>
      <dgm:t>
        <a:bodyPr/>
        <a:lstStyle/>
        <a:p>
          <a:endParaRPr lang="en-US" sz="2400">
            <a:solidFill>
              <a:schemeClr val="tx1"/>
            </a:solidFill>
          </a:endParaRPr>
        </a:p>
      </dgm:t>
    </dgm:pt>
    <dgm:pt modelId="{2E27C8E8-01DC-7C48-A7A8-AD0A3BBBCF83}">
      <dgm:prSet custT="1"/>
      <dgm:spPr/>
      <dgm:t>
        <a:bodyPr/>
        <a:lstStyle/>
        <a:p>
          <a:pPr rtl="0"/>
          <a:r>
            <a:rPr lang="en-US" sz="2400" b="1" i="0" baseline="0" dirty="0">
              <a:solidFill>
                <a:schemeClr val="tx1"/>
              </a:solidFill>
              <a:latin typeface="Arial" charset="0"/>
              <a:ea typeface="Arial" charset="0"/>
              <a:cs typeface="Arial" charset="0"/>
            </a:rPr>
            <a:t>For serious violations, OSHA may also reduce proposed penalty based on the gravity of the alleged violation.  No good faith adjustment will be made for willful violations.</a:t>
          </a:r>
          <a:endParaRPr lang="en-US" sz="2400" b="1" i="0" dirty="0">
            <a:solidFill>
              <a:schemeClr val="tx1"/>
            </a:solidFill>
            <a:latin typeface="Arial" charset="0"/>
            <a:ea typeface="Arial" charset="0"/>
            <a:cs typeface="Arial" charset="0"/>
          </a:endParaRPr>
        </a:p>
      </dgm:t>
    </dgm:pt>
    <dgm:pt modelId="{E8A33B3E-22D4-8648-BD94-FA83B6B78A94}" type="parTrans" cxnId="{ACFA3E7A-2694-5146-B594-6F444942D110}">
      <dgm:prSet/>
      <dgm:spPr/>
      <dgm:t>
        <a:bodyPr/>
        <a:lstStyle/>
        <a:p>
          <a:endParaRPr lang="en-US" sz="2400">
            <a:solidFill>
              <a:schemeClr val="tx1"/>
            </a:solidFill>
          </a:endParaRPr>
        </a:p>
      </dgm:t>
    </dgm:pt>
    <dgm:pt modelId="{174E2E5A-0C00-8048-AE39-E170AE1F1AE1}" type="sibTrans" cxnId="{ACFA3E7A-2694-5146-B594-6F444942D110}">
      <dgm:prSet/>
      <dgm:spPr/>
      <dgm:t>
        <a:bodyPr/>
        <a:lstStyle/>
        <a:p>
          <a:endParaRPr lang="en-US" sz="2400">
            <a:solidFill>
              <a:schemeClr val="tx1"/>
            </a:solidFill>
          </a:endParaRPr>
        </a:p>
      </dgm:t>
    </dgm:pt>
    <dgm:pt modelId="{AF2DC20E-9E1F-E341-A6DB-722AAF47BC8C}" type="pres">
      <dgm:prSet presAssocID="{07B3AB53-9142-5A4C-AF74-DABC522AF058}" presName="linear" presStyleCnt="0">
        <dgm:presLayoutVars>
          <dgm:animLvl val="lvl"/>
          <dgm:resizeHandles val="exact"/>
        </dgm:presLayoutVars>
      </dgm:prSet>
      <dgm:spPr/>
      <dgm:t>
        <a:bodyPr/>
        <a:lstStyle/>
        <a:p>
          <a:endParaRPr lang="en-US"/>
        </a:p>
      </dgm:t>
    </dgm:pt>
    <dgm:pt modelId="{792CD1EF-96CB-BE47-8189-32F8F805030A}" type="pres">
      <dgm:prSet presAssocID="{31A55D44-8305-3F43-85C7-C5B179FB23BB}" presName="parentText" presStyleLbl="node1" presStyleIdx="0" presStyleCnt="3">
        <dgm:presLayoutVars>
          <dgm:chMax val="0"/>
          <dgm:bulletEnabled val="1"/>
        </dgm:presLayoutVars>
      </dgm:prSet>
      <dgm:spPr/>
      <dgm:t>
        <a:bodyPr/>
        <a:lstStyle/>
        <a:p>
          <a:endParaRPr lang="en-US"/>
        </a:p>
      </dgm:t>
    </dgm:pt>
    <dgm:pt modelId="{974BD5B5-66EA-6B4A-ADC1-BE89F08BD507}" type="pres">
      <dgm:prSet presAssocID="{6B4C345A-4073-A544-BA52-B3D818775760}" presName="spacer" presStyleCnt="0"/>
      <dgm:spPr/>
    </dgm:pt>
    <dgm:pt modelId="{BFFB7B51-15B6-7143-8CE5-0C71D35B2935}" type="pres">
      <dgm:prSet presAssocID="{3FC0E0EE-E08F-2646-90E9-65D2B98077C6}" presName="parentText" presStyleLbl="node1" presStyleIdx="1" presStyleCnt="3">
        <dgm:presLayoutVars>
          <dgm:chMax val="0"/>
          <dgm:bulletEnabled val="1"/>
        </dgm:presLayoutVars>
      </dgm:prSet>
      <dgm:spPr/>
      <dgm:t>
        <a:bodyPr/>
        <a:lstStyle/>
        <a:p>
          <a:endParaRPr lang="en-US"/>
        </a:p>
      </dgm:t>
    </dgm:pt>
    <dgm:pt modelId="{123482B9-7698-C047-A425-72F212CD51D1}" type="pres">
      <dgm:prSet presAssocID="{F23A5A1E-87F0-FD47-8ECB-9F3AA28D9D79}" presName="spacer" presStyleCnt="0"/>
      <dgm:spPr/>
    </dgm:pt>
    <dgm:pt modelId="{0F34A63F-94A6-5B4C-9469-71C27EB1FC05}" type="pres">
      <dgm:prSet presAssocID="{2E27C8E8-01DC-7C48-A7A8-AD0A3BBBCF83}" presName="parentText" presStyleLbl="node1" presStyleIdx="2" presStyleCnt="3">
        <dgm:presLayoutVars>
          <dgm:chMax val="0"/>
          <dgm:bulletEnabled val="1"/>
        </dgm:presLayoutVars>
      </dgm:prSet>
      <dgm:spPr/>
      <dgm:t>
        <a:bodyPr/>
        <a:lstStyle/>
        <a:p>
          <a:endParaRPr lang="en-US"/>
        </a:p>
      </dgm:t>
    </dgm:pt>
  </dgm:ptLst>
  <dgm:cxnLst>
    <dgm:cxn modelId="{6F6C07BF-1A16-4E15-9CDB-E0147C4C0293}" type="presOf" srcId="{31A55D44-8305-3F43-85C7-C5B179FB23BB}" destId="{792CD1EF-96CB-BE47-8189-32F8F805030A}" srcOrd="0" destOrd="0" presId="urn:microsoft.com/office/officeart/2005/8/layout/vList2"/>
    <dgm:cxn modelId="{81AD69EA-4D24-4EF9-AB51-7EA8D4E9B251}" type="presOf" srcId="{3FC0E0EE-E08F-2646-90E9-65D2B98077C6}" destId="{BFFB7B51-15B6-7143-8CE5-0C71D35B2935}" srcOrd="0" destOrd="0" presId="urn:microsoft.com/office/officeart/2005/8/layout/vList2"/>
    <dgm:cxn modelId="{D450793D-DC50-1141-B2E2-EB2DAD459C7F}" srcId="{07B3AB53-9142-5A4C-AF74-DABC522AF058}" destId="{31A55D44-8305-3F43-85C7-C5B179FB23BB}" srcOrd="0" destOrd="0" parTransId="{3D5F15AF-C7CF-7949-ACC3-4B13291861A8}" sibTransId="{6B4C345A-4073-A544-BA52-B3D818775760}"/>
    <dgm:cxn modelId="{ACFA3E7A-2694-5146-B594-6F444942D110}" srcId="{07B3AB53-9142-5A4C-AF74-DABC522AF058}" destId="{2E27C8E8-01DC-7C48-A7A8-AD0A3BBBCF83}" srcOrd="2" destOrd="0" parTransId="{E8A33B3E-22D4-8648-BD94-FA83B6B78A94}" sibTransId="{174E2E5A-0C00-8048-AE39-E170AE1F1AE1}"/>
    <dgm:cxn modelId="{05387C27-ACD4-B247-8342-C2899F078DBA}" srcId="{07B3AB53-9142-5A4C-AF74-DABC522AF058}" destId="{3FC0E0EE-E08F-2646-90E9-65D2B98077C6}" srcOrd="1" destOrd="0" parTransId="{C91D0315-5998-A040-B694-5D3B08549517}" sibTransId="{F23A5A1E-87F0-FD47-8ECB-9F3AA28D9D79}"/>
    <dgm:cxn modelId="{87A3668A-087D-4C19-8E10-DBBE46750C3C}" type="presOf" srcId="{07B3AB53-9142-5A4C-AF74-DABC522AF058}" destId="{AF2DC20E-9E1F-E341-A6DB-722AAF47BC8C}" srcOrd="0" destOrd="0" presId="urn:microsoft.com/office/officeart/2005/8/layout/vList2"/>
    <dgm:cxn modelId="{FC430149-0DFB-4884-ABD5-C5AF663F4403}" type="presOf" srcId="{2E27C8E8-01DC-7C48-A7A8-AD0A3BBBCF83}" destId="{0F34A63F-94A6-5B4C-9469-71C27EB1FC05}" srcOrd="0" destOrd="0" presId="urn:microsoft.com/office/officeart/2005/8/layout/vList2"/>
    <dgm:cxn modelId="{FFF76B91-9750-4F7F-9542-54A94A3C2C04}" type="presParOf" srcId="{AF2DC20E-9E1F-E341-A6DB-722AAF47BC8C}" destId="{792CD1EF-96CB-BE47-8189-32F8F805030A}" srcOrd="0" destOrd="0" presId="urn:microsoft.com/office/officeart/2005/8/layout/vList2"/>
    <dgm:cxn modelId="{783E960B-9C2D-49EE-843C-860CC1E1A1E2}" type="presParOf" srcId="{AF2DC20E-9E1F-E341-A6DB-722AAF47BC8C}" destId="{974BD5B5-66EA-6B4A-ADC1-BE89F08BD507}" srcOrd="1" destOrd="0" presId="urn:microsoft.com/office/officeart/2005/8/layout/vList2"/>
    <dgm:cxn modelId="{8E2F600D-9955-4B49-B100-9CB675ABFD11}" type="presParOf" srcId="{AF2DC20E-9E1F-E341-A6DB-722AAF47BC8C}" destId="{BFFB7B51-15B6-7143-8CE5-0C71D35B2935}" srcOrd="2" destOrd="0" presId="urn:microsoft.com/office/officeart/2005/8/layout/vList2"/>
    <dgm:cxn modelId="{49C0DA54-A78F-4C67-B9A1-7AED969C83DA}" type="presParOf" srcId="{AF2DC20E-9E1F-E341-A6DB-722AAF47BC8C}" destId="{123482B9-7698-C047-A425-72F212CD51D1}" srcOrd="3" destOrd="0" presId="urn:microsoft.com/office/officeart/2005/8/layout/vList2"/>
    <dgm:cxn modelId="{761C6DD7-1654-48A0-941D-15DF7AAC8443}" type="presParOf" srcId="{AF2DC20E-9E1F-E341-A6DB-722AAF47BC8C}" destId="{0F34A63F-94A6-5B4C-9469-71C27EB1FC0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A563EE4-01EB-4541-B6DF-2AD7DDC81796}"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942E47F1-C4D3-6846-9FA7-63975989FA9A}">
      <dgm:prSet/>
      <dgm:spPr/>
      <dgm:t>
        <a:bodyPr/>
        <a:lstStyle/>
        <a:p>
          <a:pPr rtl="0"/>
          <a:r>
            <a:rPr lang="en-US" b="1" i="0" baseline="0" dirty="0">
              <a:solidFill>
                <a:schemeClr val="tx1"/>
              </a:solidFill>
            </a:rPr>
            <a:t>The informal conference must be requested within 15 business days.</a:t>
          </a:r>
          <a:endParaRPr lang="en-US" dirty="0">
            <a:solidFill>
              <a:schemeClr val="tx1"/>
            </a:solidFill>
          </a:endParaRPr>
        </a:p>
      </dgm:t>
    </dgm:pt>
    <dgm:pt modelId="{4235EF59-2880-574B-8ED7-75705D48C10E}" type="parTrans" cxnId="{14D88339-ADE6-0846-AF86-28E930367FA1}">
      <dgm:prSet/>
      <dgm:spPr/>
      <dgm:t>
        <a:bodyPr/>
        <a:lstStyle/>
        <a:p>
          <a:endParaRPr lang="en-US">
            <a:solidFill>
              <a:schemeClr val="tx1"/>
            </a:solidFill>
          </a:endParaRPr>
        </a:p>
      </dgm:t>
    </dgm:pt>
    <dgm:pt modelId="{3212A572-BA83-484B-B0D9-105473535CE7}" type="sibTrans" cxnId="{14D88339-ADE6-0846-AF86-28E930367FA1}">
      <dgm:prSet/>
      <dgm:spPr/>
      <dgm:t>
        <a:bodyPr/>
        <a:lstStyle/>
        <a:p>
          <a:endParaRPr lang="en-US">
            <a:solidFill>
              <a:schemeClr val="tx1"/>
            </a:solidFill>
          </a:endParaRPr>
        </a:p>
      </dgm:t>
    </dgm:pt>
    <dgm:pt modelId="{A99DDC9C-65D5-7C46-A274-51CFD43129AD}">
      <dgm:prSet/>
      <dgm:spPr/>
      <dgm:t>
        <a:bodyPr/>
        <a:lstStyle/>
        <a:p>
          <a:pPr rtl="0"/>
          <a:r>
            <a:rPr lang="en-US" b="1" i="0" baseline="0">
              <a:solidFill>
                <a:schemeClr val="tx1"/>
              </a:solidFill>
            </a:rPr>
            <a:t>The informal conference is an opportunity to discuss your case.</a:t>
          </a:r>
          <a:endParaRPr lang="en-US">
            <a:solidFill>
              <a:schemeClr val="tx1"/>
            </a:solidFill>
          </a:endParaRPr>
        </a:p>
      </dgm:t>
    </dgm:pt>
    <dgm:pt modelId="{8CA6392E-88CC-3E42-BF31-94E14DC51C1C}" type="parTrans" cxnId="{72C48159-2B7C-4E46-B6EF-DE1950D4D40F}">
      <dgm:prSet/>
      <dgm:spPr/>
      <dgm:t>
        <a:bodyPr/>
        <a:lstStyle/>
        <a:p>
          <a:endParaRPr lang="en-US">
            <a:solidFill>
              <a:schemeClr val="tx1"/>
            </a:solidFill>
          </a:endParaRPr>
        </a:p>
      </dgm:t>
    </dgm:pt>
    <dgm:pt modelId="{34F19D04-05F3-5E45-8D08-E58E30E08663}" type="sibTrans" cxnId="{72C48159-2B7C-4E46-B6EF-DE1950D4D40F}">
      <dgm:prSet/>
      <dgm:spPr/>
      <dgm:t>
        <a:bodyPr/>
        <a:lstStyle/>
        <a:p>
          <a:endParaRPr lang="en-US">
            <a:solidFill>
              <a:schemeClr val="tx1"/>
            </a:solidFill>
          </a:endParaRPr>
        </a:p>
      </dgm:t>
    </dgm:pt>
    <dgm:pt modelId="{A9C73076-9888-FD4B-A307-B921199132E4}">
      <dgm:prSet/>
      <dgm:spPr/>
      <dgm:t>
        <a:bodyPr/>
        <a:lstStyle/>
        <a:p>
          <a:pPr rtl="0"/>
          <a:r>
            <a:rPr lang="en-US" b="1" i="0" baseline="0">
              <a:solidFill>
                <a:schemeClr val="tx1"/>
              </a:solidFill>
            </a:rPr>
            <a:t>If you believe the affirmative defenses are applicable, it should be introduced.</a:t>
          </a:r>
          <a:endParaRPr lang="en-US">
            <a:solidFill>
              <a:schemeClr val="tx1"/>
            </a:solidFill>
          </a:endParaRPr>
        </a:p>
      </dgm:t>
    </dgm:pt>
    <dgm:pt modelId="{F4473A41-667D-9B41-BB39-B0D106494F0F}" type="parTrans" cxnId="{89DFFDB5-6833-A44C-9A2B-DC76443F8B2F}">
      <dgm:prSet/>
      <dgm:spPr/>
      <dgm:t>
        <a:bodyPr/>
        <a:lstStyle/>
        <a:p>
          <a:endParaRPr lang="en-US">
            <a:solidFill>
              <a:schemeClr val="tx1"/>
            </a:solidFill>
          </a:endParaRPr>
        </a:p>
      </dgm:t>
    </dgm:pt>
    <dgm:pt modelId="{61F7297A-FB1A-3E42-9396-E287552B907E}" type="sibTrans" cxnId="{89DFFDB5-6833-A44C-9A2B-DC76443F8B2F}">
      <dgm:prSet/>
      <dgm:spPr/>
      <dgm:t>
        <a:bodyPr/>
        <a:lstStyle/>
        <a:p>
          <a:endParaRPr lang="en-US">
            <a:solidFill>
              <a:schemeClr val="tx1"/>
            </a:solidFill>
          </a:endParaRPr>
        </a:p>
      </dgm:t>
    </dgm:pt>
    <dgm:pt modelId="{2D3E542D-74CA-9B48-85D5-A04D0FA5DD37}">
      <dgm:prSet/>
      <dgm:spPr/>
      <dgm:t>
        <a:bodyPr/>
        <a:lstStyle/>
        <a:p>
          <a:pPr rtl="0"/>
          <a:r>
            <a:rPr lang="en-US" b="1" i="0" baseline="0">
              <a:solidFill>
                <a:schemeClr val="tx1"/>
              </a:solidFill>
            </a:rPr>
            <a:t>If you believe the conduct of the Compliance Officer affected the inspection it should be discussed. </a:t>
          </a:r>
          <a:endParaRPr lang="en-US">
            <a:solidFill>
              <a:schemeClr val="tx1"/>
            </a:solidFill>
          </a:endParaRPr>
        </a:p>
      </dgm:t>
    </dgm:pt>
    <dgm:pt modelId="{AC0C315E-3C16-D142-A4CD-CBAEECC863E7}" type="parTrans" cxnId="{365531A6-6EB6-F14D-A528-87BDDFE0729D}">
      <dgm:prSet/>
      <dgm:spPr/>
      <dgm:t>
        <a:bodyPr/>
        <a:lstStyle/>
        <a:p>
          <a:endParaRPr lang="en-US">
            <a:solidFill>
              <a:schemeClr val="tx1"/>
            </a:solidFill>
          </a:endParaRPr>
        </a:p>
      </dgm:t>
    </dgm:pt>
    <dgm:pt modelId="{A61AFFE1-911F-3F43-AD61-698779EA718D}" type="sibTrans" cxnId="{365531A6-6EB6-F14D-A528-87BDDFE0729D}">
      <dgm:prSet/>
      <dgm:spPr/>
      <dgm:t>
        <a:bodyPr/>
        <a:lstStyle/>
        <a:p>
          <a:endParaRPr lang="en-US">
            <a:solidFill>
              <a:schemeClr val="tx1"/>
            </a:solidFill>
          </a:endParaRPr>
        </a:p>
      </dgm:t>
    </dgm:pt>
    <dgm:pt modelId="{75E961E7-C3E4-C44F-B451-47A4976ABBBC}" type="pres">
      <dgm:prSet presAssocID="{7A563EE4-01EB-4541-B6DF-2AD7DDC81796}" presName="linear" presStyleCnt="0">
        <dgm:presLayoutVars>
          <dgm:animLvl val="lvl"/>
          <dgm:resizeHandles val="exact"/>
        </dgm:presLayoutVars>
      </dgm:prSet>
      <dgm:spPr/>
      <dgm:t>
        <a:bodyPr/>
        <a:lstStyle/>
        <a:p>
          <a:endParaRPr lang="en-US"/>
        </a:p>
      </dgm:t>
    </dgm:pt>
    <dgm:pt modelId="{599F43F5-9E95-FD4E-9BED-8123F1135A04}" type="pres">
      <dgm:prSet presAssocID="{942E47F1-C4D3-6846-9FA7-63975989FA9A}" presName="parentText" presStyleLbl="node1" presStyleIdx="0" presStyleCnt="4">
        <dgm:presLayoutVars>
          <dgm:chMax val="0"/>
          <dgm:bulletEnabled val="1"/>
        </dgm:presLayoutVars>
      </dgm:prSet>
      <dgm:spPr/>
      <dgm:t>
        <a:bodyPr/>
        <a:lstStyle/>
        <a:p>
          <a:endParaRPr lang="en-US"/>
        </a:p>
      </dgm:t>
    </dgm:pt>
    <dgm:pt modelId="{74CD078B-44A9-C84F-AEE4-BCEC569E4216}" type="pres">
      <dgm:prSet presAssocID="{3212A572-BA83-484B-B0D9-105473535CE7}" presName="spacer" presStyleCnt="0"/>
      <dgm:spPr/>
    </dgm:pt>
    <dgm:pt modelId="{6F24B08F-5640-CD4F-AD08-F8B3D479972D}" type="pres">
      <dgm:prSet presAssocID="{A99DDC9C-65D5-7C46-A274-51CFD43129AD}" presName="parentText" presStyleLbl="node1" presStyleIdx="1" presStyleCnt="4">
        <dgm:presLayoutVars>
          <dgm:chMax val="0"/>
          <dgm:bulletEnabled val="1"/>
        </dgm:presLayoutVars>
      </dgm:prSet>
      <dgm:spPr/>
      <dgm:t>
        <a:bodyPr/>
        <a:lstStyle/>
        <a:p>
          <a:endParaRPr lang="en-US"/>
        </a:p>
      </dgm:t>
    </dgm:pt>
    <dgm:pt modelId="{F88FC44B-B4E8-C743-B8FE-2DCF9BC3EF71}" type="pres">
      <dgm:prSet presAssocID="{34F19D04-05F3-5E45-8D08-E58E30E08663}" presName="spacer" presStyleCnt="0"/>
      <dgm:spPr/>
    </dgm:pt>
    <dgm:pt modelId="{29DFB1AE-023C-DA4B-A94F-E006CB5C3D06}" type="pres">
      <dgm:prSet presAssocID="{A9C73076-9888-FD4B-A307-B921199132E4}" presName="parentText" presStyleLbl="node1" presStyleIdx="2" presStyleCnt="4">
        <dgm:presLayoutVars>
          <dgm:chMax val="0"/>
          <dgm:bulletEnabled val="1"/>
        </dgm:presLayoutVars>
      </dgm:prSet>
      <dgm:spPr/>
      <dgm:t>
        <a:bodyPr/>
        <a:lstStyle/>
        <a:p>
          <a:endParaRPr lang="en-US"/>
        </a:p>
      </dgm:t>
    </dgm:pt>
    <dgm:pt modelId="{8043DB6C-76B6-A742-8BC3-626BFAE1B14D}" type="pres">
      <dgm:prSet presAssocID="{61F7297A-FB1A-3E42-9396-E287552B907E}" presName="spacer" presStyleCnt="0"/>
      <dgm:spPr/>
    </dgm:pt>
    <dgm:pt modelId="{74A73BA0-385A-CA45-ADF7-F536D4B8BA81}" type="pres">
      <dgm:prSet presAssocID="{2D3E542D-74CA-9B48-85D5-A04D0FA5DD37}" presName="parentText" presStyleLbl="node1" presStyleIdx="3" presStyleCnt="4">
        <dgm:presLayoutVars>
          <dgm:chMax val="0"/>
          <dgm:bulletEnabled val="1"/>
        </dgm:presLayoutVars>
      </dgm:prSet>
      <dgm:spPr/>
      <dgm:t>
        <a:bodyPr/>
        <a:lstStyle/>
        <a:p>
          <a:endParaRPr lang="en-US"/>
        </a:p>
      </dgm:t>
    </dgm:pt>
  </dgm:ptLst>
  <dgm:cxnLst>
    <dgm:cxn modelId="{72C48159-2B7C-4E46-B6EF-DE1950D4D40F}" srcId="{7A563EE4-01EB-4541-B6DF-2AD7DDC81796}" destId="{A99DDC9C-65D5-7C46-A274-51CFD43129AD}" srcOrd="1" destOrd="0" parTransId="{8CA6392E-88CC-3E42-BF31-94E14DC51C1C}" sibTransId="{34F19D04-05F3-5E45-8D08-E58E30E08663}"/>
    <dgm:cxn modelId="{9323FBAD-76D6-46EC-9237-B033E01BB78B}" type="presOf" srcId="{2D3E542D-74CA-9B48-85D5-A04D0FA5DD37}" destId="{74A73BA0-385A-CA45-ADF7-F536D4B8BA81}" srcOrd="0" destOrd="0" presId="urn:microsoft.com/office/officeart/2005/8/layout/vList2"/>
    <dgm:cxn modelId="{B2CE29B5-5199-4DCD-BA5E-CC64D952E7EC}" type="presOf" srcId="{A99DDC9C-65D5-7C46-A274-51CFD43129AD}" destId="{6F24B08F-5640-CD4F-AD08-F8B3D479972D}" srcOrd="0" destOrd="0" presId="urn:microsoft.com/office/officeart/2005/8/layout/vList2"/>
    <dgm:cxn modelId="{365531A6-6EB6-F14D-A528-87BDDFE0729D}" srcId="{7A563EE4-01EB-4541-B6DF-2AD7DDC81796}" destId="{2D3E542D-74CA-9B48-85D5-A04D0FA5DD37}" srcOrd="3" destOrd="0" parTransId="{AC0C315E-3C16-D142-A4CD-CBAEECC863E7}" sibTransId="{A61AFFE1-911F-3F43-AD61-698779EA718D}"/>
    <dgm:cxn modelId="{14D88339-ADE6-0846-AF86-28E930367FA1}" srcId="{7A563EE4-01EB-4541-B6DF-2AD7DDC81796}" destId="{942E47F1-C4D3-6846-9FA7-63975989FA9A}" srcOrd="0" destOrd="0" parTransId="{4235EF59-2880-574B-8ED7-75705D48C10E}" sibTransId="{3212A572-BA83-484B-B0D9-105473535CE7}"/>
    <dgm:cxn modelId="{89DFFDB5-6833-A44C-9A2B-DC76443F8B2F}" srcId="{7A563EE4-01EB-4541-B6DF-2AD7DDC81796}" destId="{A9C73076-9888-FD4B-A307-B921199132E4}" srcOrd="2" destOrd="0" parTransId="{F4473A41-667D-9B41-BB39-B0D106494F0F}" sibTransId="{61F7297A-FB1A-3E42-9396-E287552B907E}"/>
    <dgm:cxn modelId="{5BB7AB71-01D6-43B2-9903-18C8258CDE87}" type="presOf" srcId="{7A563EE4-01EB-4541-B6DF-2AD7DDC81796}" destId="{75E961E7-C3E4-C44F-B451-47A4976ABBBC}" srcOrd="0" destOrd="0" presId="urn:microsoft.com/office/officeart/2005/8/layout/vList2"/>
    <dgm:cxn modelId="{F56E54B1-CCB6-490C-BBF1-31D8B722AD76}" type="presOf" srcId="{A9C73076-9888-FD4B-A307-B921199132E4}" destId="{29DFB1AE-023C-DA4B-A94F-E006CB5C3D06}" srcOrd="0" destOrd="0" presId="urn:microsoft.com/office/officeart/2005/8/layout/vList2"/>
    <dgm:cxn modelId="{5D734095-7B2B-45D9-8F40-6220A41999B1}" type="presOf" srcId="{942E47F1-C4D3-6846-9FA7-63975989FA9A}" destId="{599F43F5-9E95-FD4E-9BED-8123F1135A04}" srcOrd="0" destOrd="0" presId="urn:microsoft.com/office/officeart/2005/8/layout/vList2"/>
    <dgm:cxn modelId="{FCCDECF5-DBDF-4161-9800-EF0DE7C2AB76}" type="presParOf" srcId="{75E961E7-C3E4-C44F-B451-47A4976ABBBC}" destId="{599F43F5-9E95-FD4E-9BED-8123F1135A04}" srcOrd="0" destOrd="0" presId="urn:microsoft.com/office/officeart/2005/8/layout/vList2"/>
    <dgm:cxn modelId="{A29DFBFD-AECD-4A13-84CC-54908FFDB7E6}" type="presParOf" srcId="{75E961E7-C3E4-C44F-B451-47A4976ABBBC}" destId="{74CD078B-44A9-C84F-AEE4-BCEC569E4216}" srcOrd="1" destOrd="0" presId="urn:microsoft.com/office/officeart/2005/8/layout/vList2"/>
    <dgm:cxn modelId="{4AF98499-2366-47A1-BF44-22518B08CED3}" type="presParOf" srcId="{75E961E7-C3E4-C44F-B451-47A4976ABBBC}" destId="{6F24B08F-5640-CD4F-AD08-F8B3D479972D}" srcOrd="2" destOrd="0" presId="urn:microsoft.com/office/officeart/2005/8/layout/vList2"/>
    <dgm:cxn modelId="{EC78AB70-B379-47C3-A807-49ED37A668D3}" type="presParOf" srcId="{75E961E7-C3E4-C44F-B451-47A4976ABBBC}" destId="{F88FC44B-B4E8-C743-B8FE-2DCF9BC3EF71}" srcOrd="3" destOrd="0" presId="urn:microsoft.com/office/officeart/2005/8/layout/vList2"/>
    <dgm:cxn modelId="{B841993A-9C2E-46C6-BE8E-2A9513023B7B}" type="presParOf" srcId="{75E961E7-C3E4-C44F-B451-47A4976ABBBC}" destId="{29DFB1AE-023C-DA4B-A94F-E006CB5C3D06}" srcOrd="4" destOrd="0" presId="urn:microsoft.com/office/officeart/2005/8/layout/vList2"/>
    <dgm:cxn modelId="{F7F804DB-3572-4806-848C-11C3323FE6D2}" type="presParOf" srcId="{75E961E7-C3E4-C44F-B451-47A4976ABBBC}" destId="{8043DB6C-76B6-A742-8BC3-626BFAE1B14D}" srcOrd="5" destOrd="0" presId="urn:microsoft.com/office/officeart/2005/8/layout/vList2"/>
    <dgm:cxn modelId="{4FC54196-2D0A-4B6A-845F-E5C2B80E34CD}" type="presParOf" srcId="{75E961E7-C3E4-C44F-B451-47A4976ABBBC}" destId="{74A73BA0-385A-CA45-ADF7-F536D4B8BA8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A563EE4-01EB-4541-B6DF-2AD7DDC81796}"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01963DD4-40DB-5344-B2C5-0E20FDAFF9CC}">
      <dgm:prSet/>
      <dgm:spPr/>
      <dgm:t>
        <a:bodyPr/>
        <a:lstStyle/>
        <a:p>
          <a:r>
            <a:rPr lang="en-US" b="1" dirty="0">
              <a:solidFill>
                <a:schemeClr val="tx1"/>
              </a:solidFill>
              <a:latin typeface="Arial" charset="0"/>
              <a:ea typeface="Arial" charset="0"/>
              <a:cs typeface="Arial" charset="0"/>
            </a:rPr>
            <a:t>The highest level of management should attend and speak to the management commitment to workplace safety.</a:t>
          </a:r>
        </a:p>
      </dgm:t>
    </dgm:pt>
    <dgm:pt modelId="{411DAC5F-B449-3047-B5F0-FA752A0390D2}" type="parTrans" cxnId="{AD0091AD-C732-AD45-9841-32A4057FB077}">
      <dgm:prSet/>
      <dgm:spPr/>
      <dgm:t>
        <a:bodyPr/>
        <a:lstStyle/>
        <a:p>
          <a:endParaRPr lang="en-US">
            <a:solidFill>
              <a:schemeClr val="tx1"/>
            </a:solidFill>
          </a:endParaRPr>
        </a:p>
      </dgm:t>
    </dgm:pt>
    <dgm:pt modelId="{00CD03C3-CF32-BF4B-AE0E-BE4515D18883}" type="sibTrans" cxnId="{AD0091AD-C732-AD45-9841-32A4057FB077}">
      <dgm:prSet/>
      <dgm:spPr/>
      <dgm:t>
        <a:bodyPr/>
        <a:lstStyle/>
        <a:p>
          <a:endParaRPr lang="en-US">
            <a:solidFill>
              <a:schemeClr val="tx1"/>
            </a:solidFill>
          </a:endParaRPr>
        </a:p>
      </dgm:t>
    </dgm:pt>
    <dgm:pt modelId="{F78CD5A9-540C-1A45-AC07-3BE835E83DC2}">
      <dgm:prSet/>
      <dgm:spPr/>
      <dgm:t>
        <a:bodyPr/>
        <a:lstStyle/>
        <a:p>
          <a:r>
            <a:rPr lang="en-US" b="1" dirty="0">
              <a:solidFill>
                <a:schemeClr val="tx1"/>
              </a:solidFill>
            </a:rPr>
            <a:t>Any information that could affect the citations, e.g., if records were requested and could not be located but have since been located. </a:t>
          </a:r>
          <a:endParaRPr lang="en-US" b="1" dirty="0">
            <a:solidFill>
              <a:schemeClr val="tx1"/>
            </a:solidFill>
            <a:latin typeface="Arial" charset="0"/>
            <a:ea typeface="Arial" charset="0"/>
            <a:cs typeface="Arial" charset="0"/>
          </a:endParaRPr>
        </a:p>
      </dgm:t>
    </dgm:pt>
    <dgm:pt modelId="{A8205C2F-B027-D740-9E23-BF85A8D9488F}" type="parTrans" cxnId="{6AB0D0B6-DF23-8E40-9C7D-E1E565086557}">
      <dgm:prSet/>
      <dgm:spPr/>
      <dgm:t>
        <a:bodyPr/>
        <a:lstStyle/>
        <a:p>
          <a:endParaRPr lang="en-US">
            <a:solidFill>
              <a:schemeClr val="tx1"/>
            </a:solidFill>
          </a:endParaRPr>
        </a:p>
      </dgm:t>
    </dgm:pt>
    <dgm:pt modelId="{22EF803A-EE55-DF46-94E9-69C199D24D29}" type="sibTrans" cxnId="{6AB0D0B6-DF23-8E40-9C7D-E1E565086557}">
      <dgm:prSet/>
      <dgm:spPr/>
      <dgm:t>
        <a:bodyPr/>
        <a:lstStyle/>
        <a:p>
          <a:endParaRPr lang="en-US">
            <a:solidFill>
              <a:schemeClr val="tx1"/>
            </a:solidFill>
          </a:endParaRPr>
        </a:p>
      </dgm:t>
    </dgm:pt>
    <dgm:pt modelId="{75E961E7-C3E4-C44F-B451-47A4976ABBBC}" type="pres">
      <dgm:prSet presAssocID="{7A563EE4-01EB-4541-B6DF-2AD7DDC81796}" presName="linear" presStyleCnt="0">
        <dgm:presLayoutVars>
          <dgm:animLvl val="lvl"/>
          <dgm:resizeHandles val="exact"/>
        </dgm:presLayoutVars>
      </dgm:prSet>
      <dgm:spPr/>
      <dgm:t>
        <a:bodyPr/>
        <a:lstStyle/>
        <a:p>
          <a:endParaRPr lang="en-US"/>
        </a:p>
      </dgm:t>
    </dgm:pt>
    <dgm:pt modelId="{EC35FAFB-13F6-A54E-B40C-6FCFB3087FD9}" type="pres">
      <dgm:prSet presAssocID="{01963DD4-40DB-5344-B2C5-0E20FDAFF9CC}" presName="parentText" presStyleLbl="node1" presStyleIdx="0" presStyleCnt="2">
        <dgm:presLayoutVars>
          <dgm:chMax val="0"/>
          <dgm:bulletEnabled val="1"/>
        </dgm:presLayoutVars>
      </dgm:prSet>
      <dgm:spPr/>
      <dgm:t>
        <a:bodyPr/>
        <a:lstStyle/>
        <a:p>
          <a:endParaRPr lang="en-US"/>
        </a:p>
      </dgm:t>
    </dgm:pt>
    <dgm:pt modelId="{C9D0DB97-259E-434A-88C0-5086F0F46CA9}" type="pres">
      <dgm:prSet presAssocID="{00CD03C3-CF32-BF4B-AE0E-BE4515D18883}" presName="spacer" presStyleCnt="0"/>
      <dgm:spPr/>
    </dgm:pt>
    <dgm:pt modelId="{057AC475-B197-CB41-87ED-31C12F3839DC}" type="pres">
      <dgm:prSet presAssocID="{F78CD5A9-540C-1A45-AC07-3BE835E83DC2}" presName="parentText" presStyleLbl="node1" presStyleIdx="1" presStyleCnt="2">
        <dgm:presLayoutVars>
          <dgm:chMax val="0"/>
          <dgm:bulletEnabled val="1"/>
        </dgm:presLayoutVars>
      </dgm:prSet>
      <dgm:spPr/>
      <dgm:t>
        <a:bodyPr/>
        <a:lstStyle/>
        <a:p>
          <a:endParaRPr lang="en-US"/>
        </a:p>
      </dgm:t>
    </dgm:pt>
  </dgm:ptLst>
  <dgm:cxnLst>
    <dgm:cxn modelId="{A4E5971B-AFCE-47A7-B673-7D56C68C14A5}" type="presOf" srcId="{01963DD4-40DB-5344-B2C5-0E20FDAFF9CC}" destId="{EC35FAFB-13F6-A54E-B40C-6FCFB3087FD9}" srcOrd="0" destOrd="0" presId="urn:microsoft.com/office/officeart/2005/8/layout/vList2"/>
    <dgm:cxn modelId="{868E03EC-9A61-478E-A649-4A0B9B5D8B20}" type="presOf" srcId="{F78CD5A9-540C-1A45-AC07-3BE835E83DC2}" destId="{057AC475-B197-CB41-87ED-31C12F3839DC}" srcOrd="0" destOrd="0" presId="urn:microsoft.com/office/officeart/2005/8/layout/vList2"/>
    <dgm:cxn modelId="{AD0091AD-C732-AD45-9841-32A4057FB077}" srcId="{7A563EE4-01EB-4541-B6DF-2AD7DDC81796}" destId="{01963DD4-40DB-5344-B2C5-0E20FDAFF9CC}" srcOrd="0" destOrd="0" parTransId="{411DAC5F-B449-3047-B5F0-FA752A0390D2}" sibTransId="{00CD03C3-CF32-BF4B-AE0E-BE4515D18883}"/>
    <dgm:cxn modelId="{6AB0D0B6-DF23-8E40-9C7D-E1E565086557}" srcId="{7A563EE4-01EB-4541-B6DF-2AD7DDC81796}" destId="{F78CD5A9-540C-1A45-AC07-3BE835E83DC2}" srcOrd="1" destOrd="0" parTransId="{A8205C2F-B027-D740-9E23-BF85A8D9488F}" sibTransId="{22EF803A-EE55-DF46-94E9-69C199D24D29}"/>
    <dgm:cxn modelId="{965FC09C-BB7C-43ED-B6A8-2BCFA3CC3925}" type="presOf" srcId="{7A563EE4-01EB-4541-B6DF-2AD7DDC81796}" destId="{75E961E7-C3E4-C44F-B451-47A4976ABBBC}" srcOrd="0" destOrd="0" presId="urn:microsoft.com/office/officeart/2005/8/layout/vList2"/>
    <dgm:cxn modelId="{B9C29F24-AEBA-41F4-A69E-DC0A77EF052E}" type="presParOf" srcId="{75E961E7-C3E4-C44F-B451-47A4976ABBBC}" destId="{EC35FAFB-13F6-A54E-B40C-6FCFB3087FD9}" srcOrd="0" destOrd="0" presId="urn:microsoft.com/office/officeart/2005/8/layout/vList2"/>
    <dgm:cxn modelId="{551F082C-B80B-4BB4-A701-D7685AE62C3E}" type="presParOf" srcId="{75E961E7-C3E4-C44F-B451-47A4976ABBBC}" destId="{C9D0DB97-259E-434A-88C0-5086F0F46CA9}" srcOrd="1" destOrd="0" presId="urn:microsoft.com/office/officeart/2005/8/layout/vList2"/>
    <dgm:cxn modelId="{20690559-B1B4-474B-8C88-559533E4F25D}" type="presParOf" srcId="{75E961E7-C3E4-C44F-B451-47A4976ABBBC}" destId="{057AC475-B197-CB41-87ED-31C12F3839D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6DD056D-0248-4448-885A-3F6811839F86}" type="doc">
      <dgm:prSet loTypeId="urn:microsoft.com/office/officeart/2005/8/layout/vList2" loCatId="" qsTypeId="urn:microsoft.com/office/officeart/2005/8/quickstyle/simple2" qsCatId="simple" csTypeId="urn:microsoft.com/office/officeart/2005/8/colors/accent2_2" csCatId="accent2" phldr="1"/>
      <dgm:spPr/>
      <dgm:t>
        <a:bodyPr/>
        <a:lstStyle/>
        <a:p>
          <a:endParaRPr lang="en-US"/>
        </a:p>
      </dgm:t>
    </dgm:pt>
    <dgm:pt modelId="{A45EB69F-30CD-2143-89BA-A449FA261A34}">
      <dgm:prSet custT="1"/>
      <dgm:spPr/>
      <dgm:t>
        <a:bodyPr/>
        <a:lstStyle/>
        <a:p>
          <a:pPr rtl="0"/>
          <a:r>
            <a:rPr lang="en-US" sz="2400" b="1" i="0" baseline="0" dirty="0">
              <a:solidFill>
                <a:schemeClr val="tx1"/>
              </a:solidFill>
              <a:latin typeface="Arial" charset="0"/>
              <a:ea typeface="Arial" charset="0"/>
              <a:cs typeface="Arial" charset="0"/>
            </a:rPr>
            <a:t>An affirmative defense is a claim, which if established by the employer and found to exist by the CSHO, will excuse the employer from a citation that has otherwise been documented. </a:t>
          </a:r>
          <a:endParaRPr lang="en-US" sz="2400" b="1" i="0" dirty="0">
            <a:solidFill>
              <a:schemeClr val="tx1"/>
            </a:solidFill>
            <a:latin typeface="Arial" charset="0"/>
            <a:ea typeface="Arial" charset="0"/>
            <a:cs typeface="Arial" charset="0"/>
          </a:endParaRPr>
        </a:p>
      </dgm:t>
    </dgm:pt>
    <dgm:pt modelId="{DCFB78F2-2171-9C40-AC4F-B550CAC4C18A}" type="parTrans" cxnId="{FF2E90C5-E787-BA47-B643-95860D2967EE}">
      <dgm:prSet/>
      <dgm:spPr/>
      <dgm:t>
        <a:bodyPr/>
        <a:lstStyle/>
        <a:p>
          <a:endParaRPr lang="en-US"/>
        </a:p>
      </dgm:t>
    </dgm:pt>
    <dgm:pt modelId="{ABA9F403-E799-5243-9FF3-C1CA8D52A2A6}" type="sibTrans" cxnId="{FF2E90C5-E787-BA47-B643-95860D2967EE}">
      <dgm:prSet/>
      <dgm:spPr/>
      <dgm:t>
        <a:bodyPr/>
        <a:lstStyle/>
        <a:p>
          <a:endParaRPr lang="en-US"/>
        </a:p>
      </dgm:t>
    </dgm:pt>
    <dgm:pt modelId="{F8062D80-2AD6-DE4C-AD12-888B05997A78}">
      <dgm:prSet custT="1"/>
      <dgm:spPr/>
      <dgm:t>
        <a:bodyPr/>
        <a:lstStyle/>
        <a:p>
          <a:pPr rtl="0"/>
          <a:r>
            <a:rPr lang="en-US" sz="2400" b="1" i="0" baseline="0" dirty="0">
              <a:solidFill>
                <a:schemeClr val="bg1"/>
              </a:solidFill>
              <a:latin typeface="Arial" charset="0"/>
              <a:ea typeface="Arial" charset="0"/>
              <a:cs typeface="Arial" charset="0"/>
            </a:rPr>
            <a:t>Employers have the burden of proving any affirmative defenses at the time of a hearing.</a:t>
          </a:r>
          <a:endParaRPr lang="en-US" sz="2400" b="1" i="0" dirty="0">
            <a:solidFill>
              <a:schemeClr val="bg1"/>
            </a:solidFill>
            <a:latin typeface="Arial" charset="0"/>
            <a:ea typeface="Arial" charset="0"/>
            <a:cs typeface="Arial" charset="0"/>
          </a:endParaRPr>
        </a:p>
      </dgm:t>
    </dgm:pt>
    <dgm:pt modelId="{A127D9D5-4189-3A46-A64A-B99D61F7A10C}" type="parTrans" cxnId="{E362741B-65C3-9E43-A1AF-4A1D6682A01D}">
      <dgm:prSet/>
      <dgm:spPr/>
      <dgm:t>
        <a:bodyPr/>
        <a:lstStyle/>
        <a:p>
          <a:endParaRPr lang="en-US"/>
        </a:p>
      </dgm:t>
    </dgm:pt>
    <dgm:pt modelId="{0BC64260-2513-874B-8D26-5B1033D7ECD9}" type="sibTrans" cxnId="{E362741B-65C3-9E43-A1AF-4A1D6682A01D}">
      <dgm:prSet/>
      <dgm:spPr/>
      <dgm:t>
        <a:bodyPr/>
        <a:lstStyle/>
        <a:p>
          <a:endParaRPr lang="en-US"/>
        </a:p>
      </dgm:t>
    </dgm:pt>
    <dgm:pt modelId="{AA986350-657C-6740-9CDD-A7EB949A377E}">
      <dgm:prSet custT="1"/>
      <dgm:spPr/>
      <dgm:t>
        <a:bodyPr/>
        <a:lstStyle/>
        <a:p>
          <a:pPr rtl="0"/>
          <a:r>
            <a:rPr lang="en-US" sz="2400" b="1" i="0" baseline="0" dirty="0">
              <a:solidFill>
                <a:schemeClr val="bg1"/>
              </a:solidFill>
              <a:latin typeface="Arial" charset="0"/>
              <a:ea typeface="Arial" charset="0"/>
              <a:cs typeface="Arial" charset="0"/>
            </a:rPr>
            <a:t>If you believe affirmative defenses are applicable, it should be introduced in informal conference.</a:t>
          </a:r>
          <a:endParaRPr lang="en-US" sz="2400" b="1" i="0" dirty="0">
            <a:solidFill>
              <a:schemeClr val="bg1"/>
            </a:solidFill>
            <a:latin typeface="Arial" charset="0"/>
            <a:ea typeface="Arial" charset="0"/>
            <a:cs typeface="Arial" charset="0"/>
          </a:endParaRPr>
        </a:p>
      </dgm:t>
    </dgm:pt>
    <dgm:pt modelId="{1D30F5FE-BDF7-B44C-B513-67184C208A5A}" type="parTrans" cxnId="{7F7E51F4-4C66-C146-8A8F-8D96491DE0E2}">
      <dgm:prSet/>
      <dgm:spPr/>
      <dgm:t>
        <a:bodyPr/>
        <a:lstStyle/>
        <a:p>
          <a:endParaRPr lang="en-US"/>
        </a:p>
      </dgm:t>
    </dgm:pt>
    <dgm:pt modelId="{C1B279DB-AB6C-3F4A-8E01-FB8BC2F659D4}" type="sibTrans" cxnId="{7F7E51F4-4C66-C146-8A8F-8D96491DE0E2}">
      <dgm:prSet/>
      <dgm:spPr/>
      <dgm:t>
        <a:bodyPr/>
        <a:lstStyle/>
        <a:p>
          <a:endParaRPr lang="en-US"/>
        </a:p>
      </dgm:t>
    </dgm:pt>
    <dgm:pt modelId="{1E44E966-8FAA-164D-884F-CC8415ABDE0E}" type="pres">
      <dgm:prSet presAssocID="{66DD056D-0248-4448-885A-3F6811839F86}" presName="linear" presStyleCnt="0">
        <dgm:presLayoutVars>
          <dgm:animLvl val="lvl"/>
          <dgm:resizeHandles val="exact"/>
        </dgm:presLayoutVars>
      </dgm:prSet>
      <dgm:spPr/>
      <dgm:t>
        <a:bodyPr/>
        <a:lstStyle/>
        <a:p>
          <a:endParaRPr lang="en-US"/>
        </a:p>
      </dgm:t>
    </dgm:pt>
    <dgm:pt modelId="{F62CA2F5-BC99-004E-A853-550272FD17FE}" type="pres">
      <dgm:prSet presAssocID="{A45EB69F-30CD-2143-89BA-A449FA261A34}" presName="parentText" presStyleLbl="node1" presStyleIdx="0" presStyleCnt="1" custScaleY="100457" custLinFactNeighborY="-12234">
        <dgm:presLayoutVars>
          <dgm:chMax val="0"/>
          <dgm:bulletEnabled val="1"/>
        </dgm:presLayoutVars>
      </dgm:prSet>
      <dgm:spPr/>
      <dgm:t>
        <a:bodyPr/>
        <a:lstStyle/>
        <a:p>
          <a:endParaRPr lang="en-US"/>
        </a:p>
      </dgm:t>
    </dgm:pt>
    <dgm:pt modelId="{93174FEF-899B-DA42-A76D-593AE8D899EA}" type="pres">
      <dgm:prSet presAssocID="{A45EB69F-30CD-2143-89BA-A449FA261A34}" presName="childText" presStyleLbl="revTx" presStyleIdx="0" presStyleCnt="1" custScaleY="138236" custLinFactNeighborY="8347">
        <dgm:presLayoutVars>
          <dgm:bulletEnabled val="1"/>
        </dgm:presLayoutVars>
      </dgm:prSet>
      <dgm:spPr/>
      <dgm:t>
        <a:bodyPr/>
        <a:lstStyle/>
        <a:p>
          <a:endParaRPr lang="en-US"/>
        </a:p>
      </dgm:t>
    </dgm:pt>
  </dgm:ptLst>
  <dgm:cxnLst>
    <dgm:cxn modelId="{FF2E90C5-E787-BA47-B643-95860D2967EE}" srcId="{66DD056D-0248-4448-885A-3F6811839F86}" destId="{A45EB69F-30CD-2143-89BA-A449FA261A34}" srcOrd="0" destOrd="0" parTransId="{DCFB78F2-2171-9C40-AC4F-B550CAC4C18A}" sibTransId="{ABA9F403-E799-5243-9FF3-C1CA8D52A2A6}"/>
    <dgm:cxn modelId="{7F7E51F4-4C66-C146-8A8F-8D96491DE0E2}" srcId="{A45EB69F-30CD-2143-89BA-A449FA261A34}" destId="{AA986350-657C-6740-9CDD-A7EB949A377E}" srcOrd="0" destOrd="0" parTransId="{1D30F5FE-BDF7-B44C-B513-67184C208A5A}" sibTransId="{C1B279DB-AB6C-3F4A-8E01-FB8BC2F659D4}"/>
    <dgm:cxn modelId="{8BE81B67-63AF-4268-8C96-10155076DE31}" type="presOf" srcId="{F8062D80-2AD6-DE4C-AD12-888B05997A78}" destId="{93174FEF-899B-DA42-A76D-593AE8D899EA}" srcOrd="0" destOrd="1" presId="urn:microsoft.com/office/officeart/2005/8/layout/vList2"/>
    <dgm:cxn modelId="{565F9973-0A37-4FAE-BA22-848CE761E406}" type="presOf" srcId="{AA986350-657C-6740-9CDD-A7EB949A377E}" destId="{93174FEF-899B-DA42-A76D-593AE8D899EA}" srcOrd="0" destOrd="0" presId="urn:microsoft.com/office/officeart/2005/8/layout/vList2"/>
    <dgm:cxn modelId="{2D21AE1D-AE68-438F-BDB5-FA8D52D429D7}" type="presOf" srcId="{66DD056D-0248-4448-885A-3F6811839F86}" destId="{1E44E966-8FAA-164D-884F-CC8415ABDE0E}" srcOrd="0" destOrd="0" presId="urn:microsoft.com/office/officeart/2005/8/layout/vList2"/>
    <dgm:cxn modelId="{E362741B-65C3-9E43-A1AF-4A1D6682A01D}" srcId="{A45EB69F-30CD-2143-89BA-A449FA261A34}" destId="{F8062D80-2AD6-DE4C-AD12-888B05997A78}" srcOrd="1" destOrd="0" parTransId="{A127D9D5-4189-3A46-A64A-B99D61F7A10C}" sibTransId="{0BC64260-2513-874B-8D26-5B1033D7ECD9}"/>
    <dgm:cxn modelId="{1A936A6D-032D-4669-BE67-C3B46F7ADFEB}" type="presOf" srcId="{A45EB69F-30CD-2143-89BA-A449FA261A34}" destId="{F62CA2F5-BC99-004E-A853-550272FD17FE}" srcOrd="0" destOrd="0" presId="urn:microsoft.com/office/officeart/2005/8/layout/vList2"/>
    <dgm:cxn modelId="{66326951-FA91-4584-B50B-33D9B9005652}" type="presParOf" srcId="{1E44E966-8FAA-164D-884F-CC8415ABDE0E}" destId="{F62CA2F5-BC99-004E-A853-550272FD17FE}" srcOrd="0" destOrd="0" presId="urn:microsoft.com/office/officeart/2005/8/layout/vList2"/>
    <dgm:cxn modelId="{DD438BBD-2C96-4445-A5B2-B2F6AD9CA078}" type="presParOf" srcId="{1E44E966-8FAA-164D-884F-CC8415ABDE0E}" destId="{93174FEF-899B-DA42-A76D-593AE8D899EA}"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5EFD21B-6E7A-C14E-97E9-EC55AF775429}" type="doc">
      <dgm:prSet loTypeId="urn:microsoft.com/office/officeart/2005/8/layout/vList2" loCatId="" qsTypeId="urn:microsoft.com/office/officeart/2005/8/quickstyle/simple2" qsCatId="simple" csTypeId="urn:microsoft.com/office/officeart/2005/8/colors/colorful3" csCatId="colorful" phldr="1"/>
      <dgm:spPr/>
      <dgm:t>
        <a:bodyPr/>
        <a:lstStyle/>
        <a:p>
          <a:endParaRPr lang="en-US"/>
        </a:p>
      </dgm:t>
    </dgm:pt>
    <dgm:pt modelId="{6147ABC7-D8CE-EC42-A0AC-98E9D34A4B8E}">
      <dgm:prSet custT="1"/>
      <dgm:spPr/>
      <dgm:t>
        <a:bodyPr/>
        <a:lstStyle/>
        <a:p>
          <a:pPr rtl="0"/>
          <a:r>
            <a:rPr lang="en-US" sz="2800" b="1" i="0" baseline="0" dirty="0">
              <a:solidFill>
                <a:schemeClr val="tx1"/>
              </a:solidFill>
            </a:rPr>
            <a:t>To establish this defense, employers must show all the following elements:</a:t>
          </a:r>
          <a:endParaRPr lang="en-US" sz="2800" dirty="0">
            <a:solidFill>
              <a:schemeClr val="tx1"/>
            </a:solidFill>
          </a:endParaRPr>
        </a:p>
      </dgm:t>
    </dgm:pt>
    <dgm:pt modelId="{E56C1D23-06C2-354A-B1FA-C0B42FEE56F2}" type="parTrans" cxnId="{8F6294FB-F4D9-384F-A670-028AF7170968}">
      <dgm:prSet/>
      <dgm:spPr/>
      <dgm:t>
        <a:bodyPr/>
        <a:lstStyle/>
        <a:p>
          <a:endParaRPr lang="en-US"/>
        </a:p>
      </dgm:t>
    </dgm:pt>
    <dgm:pt modelId="{7590DB0A-FCFB-FE47-A9E4-CB245C706A88}" type="sibTrans" cxnId="{8F6294FB-F4D9-384F-A670-028AF7170968}">
      <dgm:prSet/>
      <dgm:spPr/>
      <dgm:t>
        <a:bodyPr/>
        <a:lstStyle/>
        <a:p>
          <a:endParaRPr lang="en-US"/>
        </a:p>
      </dgm:t>
    </dgm:pt>
    <dgm:pt modelId="{13B541A4-4DE6-5A48-883F-5BE753DA9029}">
      <dgm:prSet/>
      <dgm:spPr/>
      <dgm:t>
        <a:bodyPr/>
        <a:lstStyle/>
        <a:p>
          <a:pPr rtl="0"/>
          <a:r>
            <a:rPr lang="en-US" b="1" i="0" baseline="0" dirty="0">
              <a:solidFill>
                <a:srgbClr val="FFFFFF"/>
              </a:solidFill>
            </a:rPr>
            <a:t>A work rule adequate to prevent the violation;</a:t>
          </a:r>
          <a:endParaRPr lang="en-US" dirty="0">
            <a:solidFill>
              <a:srgbClr val="FFFFFF"/>
            </a:solidFill>
          </a:endParaRPr>
        </a:p>
      </dgm:t>
    </dgm:pt>
    <dgm:pt modelId="{B8AC092B-8E16-C74A-89C5-07B262186E56}" type="parTrans" cxnId="{94A3B532-2396-AF4A-B4C0-8E2B6BD817B6}">
      <dgm:prSet/>
      <dgm:spPr/>
      <dgm:t>
        <a:bodyPr/>
        <a:lstStyle/>
        <a:p>
          <a:endParaRPr lang="en-US"/>
        </a:p>
      </dgm:t>
    </dgm:pt>
    <dgm:pt modelId="{DB1B3E5E-EB76-F54C-B880-3F05F59C39E3}" type="sibTrans" cxnId="{94A3B532-2396-AF4A-B4C0-8E2B6BD817B6}">
      <dgm:prSet/>
      <dgm:spPr/>
      <dgm:t>
        <a:bodyPr/>
        <a:lstStyle/>
        <a:p>
          <a:endParaRPr lang="en-US"/>
        </a:p>
      </dgm:t>
    </dgm:pt>
    <dgm:pt modelId="{F99D489D-AAA9-0B47-BBF7-8A5AB742DB32}">
      <dgm:prSet/>
      <dgm:spPr/>
      <dgm:t>
        <a:bodyPr/>
        <a:lstStyle/>
        <a:p>
          <a:pPr rtl="0"/>
          <a:r>
            <a:rPr lang="en-US" b="1" i="0" baseline="0" dirty="0">
              <a:solidFill>
                <a:srgbClr val="FFFFFF"/>
              </a:solidFill>
            </a:rPr>
            <a:t>Effective communication of the rule to employees;</a:t>
          </a:r>
          <a:endParaRPr lang="en-US" dirty="0">
            <a:solidFill>
              <a:srgbClr val="FFFFFF"/>
            </a:solidFill>
          </a:endParaRPr>
        </a:p>
      </dgm:t>
    </dgm:pt>
    <dgm:pt modelId="{5F710A1E-D6C9-4444-AAF0-688E07BFF0F7}" type="parTrans" cxnId="{A3F77209-9D24-4F49-BB6E-7F10BF985A6C}">
      <dgm:prSet/>
      <dgm:spPr/>
      <dgm:t>
        <a:bodyPr/>
        <a:lstStyle/>
        <a:p>
          <a:endParaRPr lang="en-US"/>
        </a:p>
      </dgm:t>
    </dgm:pt>
    <dgm:pt modelId="{1240B1E3-5BE7-A245-B798-F7FD19A84612}" type="sibTrans" cxnId="{A3F77209-9D24-4F49-BB6E-7F10BF985A6C}">
      <dgm:prSet/>
      <dgm:spPr/>
      <dgm:t>
        <a:bodyPr/>
        <a:lstStyle/>
        <a:p>
          <a:endParaRPr lang="en-US"/>
        </a:p>
      </dgm:t>
    </dgm:pt>
    <dgm:pt modelId="{F9CA18AE-4008-274E-AB09-D160CEB78596}">
      <dgm:prSet/>
      <dgm:spPr/>
      <dgm:t>
        <a:bodyPr/>
        <a:lstStyle/>
        <a:p>
          <a:pPr rtl="0"/>
          <a:r>
            <a:rPr lang="en-US" b="1" i="0" baseline="0" dirty="0">
              <a:solidFill>
                <a:srgbClr val="FFFFFF"/>
              </a:solidFill>
            </a:rPr>
            <a:t>Methods for discovering violations of work rules;</a:t>
          </a:r>
          <a:endParaRPr lang="en-US" dirty="0">
            <a:solidFill>
              <a:srgbClr val="FFFFFF"/>
            </a:solidFill>
          </a:endParaRPr>
        </a:p>
      </dgm:t>
    </dgm:pt>
    <dgm:pt modelId="{47160CB1-19FD-454B-B51E-AD52ECC89252}" type="parTrans" cxnId="{91A232DF-F993-2544-B4E6-376079005014}">
      <dgm:prSet/>
      <dgm:spPr/>
      <dgm:t>
        <a:bodyPr/>
        <a:lstStyle/>
        <a:p>
          <a:endParaRPr lang="en-US"/>
        </a:p>
      </dgm:t>
    </dgm:pt>
    <dgm:pt modelId="{A0673898-D91F-6E4F-9477-04ECADE195D6}" type="sibTrans" cxnId="{91A232DF-F993-2544-B4E6-376079005014}">
      <dgm:prSet/>
      <dgm:spPr/>
      <dgm:t>
        <a:bodyPr/>
        <a:lstStyle/>
        <a:p>
          <a:endParaRPr lang="en-US"/>
        </a:p>
      </dgm:t>
    </dgm:pt>
    <dgm:pt modelId="{C084CCB4-28B5-994B-B540-E6F51010CA23}">
      <dgm:prSet/>
      <dgm:spPr/>
      <dgm:t>
        <a:bodyPr/>
        <a:lstStyle/>
        <a:p>
          <a:pPr rtl="0"/>
          <a:r>
            <a:rPr lang="en-US" b="1" i="0" baseline="0" dirty="0">
              <a:solidFill>
                <a:srgbClr val="FFFFFF"/>
              </a:solidFill>
            </a:rPr>
            <a:t>Effective enforcement of rules when violations are discovered. </a:t>
          </a:r>
          <a:endParaRPr lang="en-US" dirty="0">
            <a:solidFill>
              <a:srgbClr val="FFFFFF"/>
            </a:solidFill>
          </a:endParaRPr>
        </a:p>
      </dgm:t>
    </dgm:pt>
    <dgm:pt modelId="{50C238F5-D157-CB44-8CD1-4D4C2A9DC800}" type="parTrans" cxnId="{10FDE151-F077-534F-A033-0BF25F89654B}">
      <dgm:prSet/>
      <dgm:spPr/>
      <dgm:t>
        <a:bodyPr/>
        <a:lstStyle/>
        <a:p>
          <a:endParaRPr lang="en-US"/>
        </a:p>
      </dgm:t>
    </dgm:pt>
    <dgm:pt modelId="{9EDEBFA6-F25E-E44B-AE18-5C972662AF31}" type="sibTrans" cxnId="{10FDE151-F077-534F-A033-0BF25F89654B}">
      <dgm:prSet/>
      <dgm:spPr/>
      <dgm:t>
        <a:bodyPr/>
        <a:lstStyle/>
        <a:p>
          <a:endParaRPr lang="en-US"/>
        </a:p>
      </dgm:t>
    </dgm:pt>
    <dgm:pt modelId="{7DDEEC62-BD92-EF4A-9352-1E7EF59346F2}" type="pres">
      <dgm:prSet presAssocID="{05EFD21B-6E7A-C14E-97E9-EC55AF775429}" presName="linear" presStyleCnt="0">
        <dgm:presLayoutVars>
          <dgm:animLvl val="lvl"/>
          <dgm:resizeHandles val="exact"/>
        </dgm:presLayoutVars>
      </dgm:prSet>
      <dgm:spPr/>
      <dgm:t>
        <a:bodyPr/>
        <a:lstStyle/>
        <a:p>
          <a:endParaRPr lang="en-US"/>
        </a:p>
      </dgm:t>
    </dgm:pt>
    <dgm:pt modelId="{826C7B4E-9530-4A48-B737-8709FBBA274C}" type="pres">
      <dgm:prSet presAssocID="{6147ABC7-D8CE-EC42-A0AC-98E9D34A4B8E}" presName="parentText" presStyleLbl="node1" presStyleIdx="0" presStyleCnt="1" custLinFactNeighborX="248" custLinFactNeighborY="-5989">
        <dgm:presLayoutVars>
          <dgm:chMax val="0"/>
          <dgm:bulletEnabled val="1"/>
        </dgm:presLayoutVars>
      </dgm:prSet>
      <dgm:spPr/>
      <dgm:t>
        <a:bodyPr/>
        <a:lstStyle/>
        <a:p>
          <a:endParaRPr lang="en-US"/>
        </a:p>
      </dgm:t>
    </dgm:pt>
    <dgm:pt modelId="{1602D289-17E0-7A41-A4AF-A6B4FD548E29}" type="pres">
      <dgm:prSet presAssocID="{6147ABC7-D8CE-EC42-A0AC-98E9D34A4B8E}" presName="childText" presStyleLbl="revTx" presStyleIdx="0" presStyleCnt="1">
        <dgm:presLayoutVars>
          <dgm:bulletEnabled val="1"/>
        </dgm:presLayoutVars>
      </dgm:prSet>
      <dgm:spPr/>
      <dgm:t>
        <a:bodyPr/>
        <a:lstStyle/>
        <a:p>
          <a:endParaRPr lang="en-US"/>
        </a:p>
      </dgm:t>
    </dgm:pt>
  </dgm:ptLst>
  <dgm:cxnLst>
    <dgm:cxn modelId="{A3F77209-9D24-4F49-BB6E-7F10BF985A6C}" srcId="{6147ABC7-D8CE-EC42-A0AC-98E9D34A4B8E}" destId="{F99D489D-AAA9-0B47-BBF7-8A5AB742DB32}" srcOrd="1" destOrd="0" parTransId="{5F710A1E-D6C9-4444-AAF0-688E07BFF0F7}" sibTransId="{1240B1E3-5BE7-A245-B798-F7FD19A84612}"/>
    <dgm:cxn modelId="{94A3B532-2396-AF4A-B4C0-8E2B6BD817B6}" srcId="{6147ABC7-D8CE-EC42-A0AC-98E9D34A4B8E}" destId="{13B541A4-4DE6-5A48-883F-5BE753DA9029}" srcOrd="0" destOrd="0" parTransId="{B8AC092B-8E16-C74A-89C5-07B262186E56}" sibTransId="{DB1B3E5E-EB76-F54C-B880-3F05F59C39E3}"/>
    <dgm:cxn modelId="{10FDE151-F077-534F-A033-0BF25F89654B}" srcId="{6147ABC7-D8CE-EC42-A0AC-98E9D34A4B8E}" destId="{C084CCB4-28B5-994B-B540-E6F51010CA23}" srcOrd="3" destOrd="0" parTransId="{50C238F5-D157-CB44-8CD1-4D4C2A9DC800}" sibTransId="{9EDEBFA6-F25E-E44B-AE18-5C972662AF31}"/>
    <dgm:cxn modelId="{DD9F8616-36AE-41BA-9E96-4499F2FD47F9}" type="presOf" srcId="{F9CA18AE-4008-274E-AB09-D160CEB78596}" destId="{1602D289-17E0-7A41-A4AF-A6B4FD548E29}" srcOrd="0" destOrd="2" presId="urn:microsoft.com/office/officeart/2005/8/layout/vList2"/>
    <dgm:cxn modelId="{DB8AD32D-DE6D-4339-B1EA-1304B6BFFB32}" type="presOf" srcId="{F99D489D-AAA9-0B47-BBF7-8A5AB742DB32}" destId="{1602D289-17E0-7A41-A4AF-A6B4FD548E29}" srcOrd="0" destOrd="1" presId="urn:microsoft.com/office/officeart/2005/8/layout/vList2"/>
    <dgm:cxn modelId="{8F6294FB-F4D9-384F-A670-028AF7170968}" srcId="{05EFD21B-6E7A-C14E-97E9-EC55AF775429}" destId="{6147ABC7-D8CE-EC42-A0AC-98E9D34A4B8E}" srcOrd="0" destOrd="0" parTransId="{E56C1D23-06C2-354A-B1FA-C0B42FEE56F2}" sibTransId="{7590DB0A-FCFB-FE47-A9E4-CB245C706A88}"/>
    <dgm:cxn modelId="{7B9594A2-3875-46D0-84B2-8BC5A67B8B7E}" type="presOf" srcId="{6147ABC7-D8CE-EC42-A0AC-98E9D34A4B8E}" destId="{826C7B4E-9530-4A48-B737-8709FBBA274C}" srcOrd="0" destOrd="0" presId="urn:microsoft.com/office/officeart/2005/8/layout/vList2"/>
    <dgm:cxn modelId="{C75F0478-D83E-45C4-8390-AF3CC65404E5}" type="presOf" srcId="{C084CCB4-28B5-994B-B540-E6F51010CA23}" destId="{1602D289-17E0-7A41-A4AF-A6B4FD548E29}" srcOrd="0" destOrd="3" presId="urn:microsoft.com/office/officeart/2005/8/layout/vList2"/>
    <dgm:cxn modelId="{F267F7DB-D2BD-44B4-89D2-DDA213E5F9CE}" type="presOf" srcId="{05EFD21B-6E7A-C14E-97E9-EC55AF775429}" destId="{7DDEEC62-BD92-EF4A-9352-1E7EF59346F2}" srcOrd="0" destOrd="0" presId="urn:microsoft.com/office/officeart/2005/8/layout/vList2"/>
    <dgm:cxn modelId="{91A232DF-F993-2544-B4E6-376079005014}" srcId="{6147ABC7-D8CE-EC42-A0AC-98E9D34A4B8E}" destId="{F9CA18AE-4008-274E-AB09-D160CEB78596}" srcOrd="2" destOrd="0" parTransId="{47160CB1-19FD-454B-B51E-AD52ECC89252}" sibTransId="{A0673898-D91F-6E4F-9477-04ECADE195D6}"/>
    <dgm:cxn modelId="{D22A7DF2-C57C-4F79-885C-EE03A9E35666}" type="presOf" srcId="{13B541A4-4DE6-5A48-883F-5BE753DA9029}" destId="{1602D289-17E0-7A41-A4AF-A6B4FD548E29}" srcOrd="0" destOrd="0" presId="urn:microsoft.com/office/officeart/2005/8/layout/vList2"/>
    <dgm:cxn modelId="{56ADF472-FD69-4D4B-9377-68216DAAAF4C}" type="presParOf" srcId="{7DDEEC62-BD92-EF4A-9352-1E7EF59346F2}" destId="{826C7B4E-9530-4A48-B737-8709FBBA274C}" srcOrd="0" destOrd="0" presId="urn:microsoft.com/office/officeart/2005/8/layout/vList2"/>
    <dgm:cxn modelId="{FD0565AD-5153-454A-83D9-B61A03B5926F}" type="presParOf" srcId="{7DDEEC62-BD92-EF4A-9352-1E7EF59346F2}" destId="{1602D289-17E0-7A41-A4AF-A6B4FD548E29}"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0BA141A-A2F8-FF4D-9B0E-E5AB69BDF428}" type="doc">
      <dgm:prSet loTypeId="urn:microsoft.com/office/officeart/2005/8/layout/vList2" loCatId="" qsTypeId="urn:microsoft.com/office/officeart/2005/8/quickstyle/simple2" qsCatId="simple" csTypeId="urn:microsoft.com/office/officeart/2005/8/colors/colorful2" csCatId="colorful" phldr="1"/>
      <dgm:spPr/>
      <dgm:t>
        <a:bodyPr/>
        <a:lstStyle/>
        <a:p>
          <a:endParaRPr lang="en-US"/>
        </a:p>
      </dgm:t>
    </dgm:pt>
    <dgm:pt modelId="{1E4DCD53-FDAB-C64D-A0F3-4A093E53639B}">
      <dgm:prSet custT="1"/>
      <dgm:spPr/>
      <dgm:t>
        <a:bodyPr/>
        <a:lstStyle/>
        <a:p>
          <a:pPr rtl="0"/>
          <a:r>
            <a:rPr lang="en-US" sz="2300" b="1" dirty="0">
              <a:solidFill>
                <a:schemeClr val="tx1"/>
              </a:solidFill>
              <a:latin typeface="Arial" charset="0"/>
              <a:ea typeface="Arial" charset="0"/>
              <a:cs typeface="Arial" charset="0"/>
            </a:rPr>
            <a:t>The contest process involves an evaluation of the case files with discovery requests for information, depositions of employees, Compliance Officers, and others.</a:t>
          </a:r>
        </a:p>
      </dgm:t>
    </dgm:pt>
    <dgm:pt modelId="{AE336AB2-72AF-684B-A5CA-62E8D19996A4}" type="parTrans" cxnId="{0AAE0F03-2678-4446-9BB1-661FA9AF15F5}">
      <dgm:prSet/>
      <dgm:spPr/>
      <dgm:t>
        <a:bodyPr/>
        <a:lstStyle/>
        <a:p>
          <a:endParaRPr lang="en-US" sz="2300">
            <a:solidFill>
              <a:schemeClr val="tx1"/>
            </a:solidFill>
          </a:endParaRPr>
        </a:p>
      </dgm:t>
    </dgm:pt>
    <dgm:pt modelId="{9F65D8EE-7B08-EB43-A2ED-C149D7FB0CFD}" type="sibTrans" cxnId="{0AAE0F03-2678-4446-9BB1-661FA9AF15F5}">
      <dgm:prSet/>
      <dgm:spPr/>
      <dgm:t>
        <a:bodyPr/>
        <a:lstStyle/>
        <a:p>
          <a:endParaRPr lang="en-US" sz="2300">
            <a:solidFill>
              <a:schemeClr val="tx1"/>
            </a:solidFill>
          </a:endParaRPr>
        </a:p>
      </dgm:t>
    </dgm:pt>
    <dgm:pt modelId="{446AC3CA-0003-D245-8A3A-E211AE74B051}">
      <dgm:prSet custT="1"/>
      <dgm:spPr/>
      <dgm:t>
        <a:bodyPr/>
        <a:lstStyle/>
        <a:p>
          <a:r>
            <a:rPr lang="en-US" sz="2300" b="1" dirty="0">
              <a:solidFill>
                <a:schemeClr val="tx1"/>
              </a:solidFill>
              <a:latin typeface="Arial" charset="0"/>
              <a:ea typeface="Arial" charset="0"/>
              <a:cs typeface="Arial" charset="0"/>
            </a:rPr>
            <a:t>A hearing is </a:t>
          </a:r>
          <a:r>
            <a:rPr lang="en-US" sz="2300" b="1" dirty="0" smtClean="0">
              <a:solidFill>
                <a:schemeClr val="tx1"/>
              </a:solidFill>
              <a:latin typeface="Arial" charset="0"/>
              <a:ea typeface="Arial" charset="0"/>
              <a:cs typeface="Arial" charset="0"/>
            </a:rPr>
            <a:t>convened.</a:t>
          </a:r>
          <a:endParaRPr lang="en-US" sz="2300" b="1" i="0" baseline="0" dirty="0">
            <a:solidFill>
              <a:schemeClr val="tx1"/>
            </a:solidFill>
          </a:endParaRPr>
        </a:p>
      </dgm:t>
    </dgm:pt>
    <dgm:pt modelId="{299D28AB-849E-0545-9667-B7D144D9B8E2}" type="parTrans" cxnId="{E619F2A5-5BBB-9740-996F-B4049CC03FE9}">
      <dgm:prSet/>
      <dgm:spPr/>
      <dgm:t>
        <a:bodyPr/>
        <a:lstStyle/>
        <a:p>
          <a:endParaRPr lang="en-US" sz="2300">
            <a:solidFill>
              <a:schemeClr val="tx1"/>
            </a:solidFill>
          </a:endParaRPr>
        </a:p>
      </dgm:t>
    </dgm:pt>
    <dgm:pt modelId="{45C7F30A-9B1B-6044-A2D3-DEEB65F5BEB4}" type="sibTrans" cxnId="{E619F2A5-5BBB-9740-996F-B4049CC03FE9}">
      <dgm:prSet/>
      <dgm:spPr/>
      <dgm:t>
        <a:bodyPr/>
        <a:lstStyle/>
        <a:p>
          <a:endParaRPr lang="en-US" sz="2300">
            <a:solidFill>
              <a:schemeClr val="tx1"/>
            </a:solidFill>
          </a:endParaRPr>
        </a:p>
      </dgm:t>
    </dgm:pt>
    <dgm:pt modelId="{83861207-A437-4E4D-A08A-056B133B2E3B}">
      <dgm:prSet custT="1"/>
      <dgm:spPr/>
      <dgm:t>
        <a:bodyPr/>
        <a:lstStyle/>
        <a:p>
          <a:pPr rtl="0"/>
          <a:r>
            <a:rPr lang="en-US" sz="2300" b="1" i="0" baseline="0" dirty="0">
              <a:solidFill>
                <a:schemeClr val="tx1"/>
              </a:solidFill>
            </a:rPr>
            <a:t>The contest process </a:t>
          </a:r>
          <a:r>
            <a:rPr lang="en-US" sz="2300" b="1" i="0" baseline="0" dirty="0" smtClean="0">
              <a:solidFill>
                <a:schemeClr val="tx1"/>
              </a:solidFill>
            </a:rPr>
            <a:t>is </a:t>
          </a:r>
          <a:r>
            <a:rPr lang="en-US" sz="2300" b="1" i="0" baseline="0" dirty="0">
              <a:solidFill>
                <a:schemeClr val="tx1"/>
              </a:solidFill>
            </a:rPr>
            <a:t>a legal procedure involving an Administrative Law </a:t>
          </a:r>
          <a:r>
            <a:rPr lang="en-US" sz="2300" b="1" i="0" baseline="0" dirty="0" smtClean="0">
              <a:solidFill>
                <a:schemeClr val="tx1"/>
              </a:solidFill>
            </a:rPr>
            <a:t>Judge.</a:t>
          </a:r>
          <a:endParaRPr lang="en-US" sz="2300" b="1" i="0" baseline="0" dirty="0">
            <a:solidFill>
              <a:schemeClr val="tx1"/>
            </a:solidFill>
          </a:endParaRPr>
        </a:p>
      </dgm:t>
    </dgm:pt>
    <dgm:pt modelId="{F2B9BC10-31B9-DD46-BC4E-E2C943318549}" type="sibTrans" cxnId="{D326D3D2-4134-F24C-81CA-824AF7FCD935}">
      <dgm:prSet/>
      <dgm:spPr/>
      <dgm:t>
        <a:bodyPr/>
        <a:lstStyle/>
        <a:p>
          <a:endParaRPr lang="en-US" sz="2300">
            <a:solidFill>
              <a:schemeClr val="tx1"/>
            </a:solidFill>
          </a:endParaRPr>
        </a:p>
      </dgm:t>
    </dgm:pt>
    <dgm:pt modelId="{56CFC86D-B917-1E4B-AF45-25751068A194}" type="parTrans" cxnId="{D326D3D2-4134-F24C-81CA-824AF7FCD935}">
      <dgm:prSet/>
      <dgm:spPr/>
      <dgm:t>
        <a:bodyPr/>
        <a:lstStyle/>
        <a:p>
          <a:endParaRPr lang="en-US" sz="2300">
            <a:solidFill>
              <a:schemeClr val="tx1"/>
            </a:solidFill>
          </a:endParaRPr>
        </a:p>
      </dgm:t>
    </dgm:pt>
    <dgm:pt modelId="{ADE58A0B-0AD7-1048-BF3D-169F28A18B98}" type="pres">
      <dgm:prSet presAssocID="{D0BA141A-A2F8-FF4D-9B0E-E5AB69BDF428}" presName="linear" presStyleCnt="0">
        <dgm:presLayoutVars>
          <dgm:animLvl val="lvl"/>
          <dgm:resizeHandles val="exact"/>
        </dgm:presLayoutVars>
      </dgm:prSet>
      <dgm:spPr/>
      <dgm:t>
        <a:bodyPr/>
        <a:lstStyle/>
        <a:p>
          <a:endParaRPr lang="en-US"/>
        </a:p>
      </dgm:t>
    </dgm:pt>
    <dgm:pt modelId="{CD2B40DB-FF54-4347-AF09-8DC4204D7EE6}" type="pres">
      <dgm:prSet presAssocID="{83861207-A437-4E4D-A08A-056B133B2E3B}" presName="parentText" presStyleLbl="node1" presStyleIdx="0" presStyleCnt="3">
        <dgm:presLayoutVars>
          <dgm:chMax val="0"/>
          <dgm:bulletEnabled val="1"/>
        </dgm:presLayoutVars>
      </dgm:prSet>
      <dgm:spPr/>
      <dgm:t>
        <a:bodyPr/>
        <a:lstStyle/>
        <a:p>
          <a:endParaRPr lang="en-US"/>
        </a:p>
      </dgm:t>
    </dgm:pt>
    <dgm:pt modelId="{8E62F08F-DB87-9B4C-9FD0-72A015627F46}" type="pres">
      <dgm:prSet presAssocID="{F2B9BC10-31B9-DD46-BC4E-E2C943318549}" presName="spacer" presStyleCnt="0"/>
      <dgm:spPr/>
    </dgm:pt>
    <dgm:pt modelId="{67DF3845-9855-1348-BC47-CBF4BFE8F9F5}" type="pres">
      <dgm:prSet presAssocID="{1E4DCD53-FDAB-C64D-A0F3-4A093E53639B}" presName="parentText" presStyleLbl="node1" presStyleIdx="1" presStyleCnt="3">
        <dgm:presLayoutVars>
          <dgm:chMax val="0"/>
          <dgm:bulletEnabled val="1"/>
        </dgm:presLayoutVars>
      </dgm:prSet>
      <dgm:spPr/>
      <dgm:t>
        <a:bodyPr/>
        <a:lstStyle/>
        <a:p>
          <a:endParaRPr lang="en-US"/>
        </a:p>
      </dgm:t>
    </dgm:pt>
    <dgm:pt modelId="{AE2B596D-4988-7F4A-A722-77882B06B1B8}" type="pres">
      <dgm:prSet presAssocID="{9F65D8EE-7B08-EB43-A2ED-C149D7FB0CFD}" presName="spacer" presStyleCnt="0"/>
      <dgm:spPr/>
    </dgm:pt>
    <dgm:pt modelId="{25CED193-270F-5F40-B362-5915CAFABE12}" type="pres">
      <dgm:prSet presAssocID="{446AC3CA-0003-D245-8A3A-E211AE74B051}" presName="parentText" presStyleLbl="node1" presStyleIdx="2" presStyleCnt="3">
        <dgm:presLayoutVars>
          <dgm:chMax val="0"/>
          <dgm:bulletEnabled val="1"/>
        </dgm:presLayoutVars>
      </dgm:prSet>
      <dgm:spPr/>
      <dgm:t>
        <a:bodyPr/>
        <a:lstStyle/>
        <a:p>
          <a:endParaRPr lang="en-US"/>
        </a:p>
      </dgm:t>
    </dgm:pt>
  </dgm:ptLst>
  <dgm:cxnLst>
    <dgm:cxn modelId="{E619F2A5-5BBB-9740-996F-B4049CC03FE9}" srcId="{D0BA141A-A2F8-FF4D-9B0E-E5AB69BDF428}" destId="{446AC3CA-0003-D245-8A3A-E211AE74B051}" srcOrd="2" destOrd="0" parTransId="{299D28AB-849E-0545-9667-B7D144D9B8E2}" sibTransId="{45C7F30A-9B1B-6044-A2D3-DEEB65F5BEB4}"/>
    <dgm:cxn modelId="{D326D3D2-4134-F24C-81CA-824AF7FCD935}" srcId="{D0BA141A-A2F8-FF4D-9B0E-E5AB69BDF428}" destId="{83861207-A437-4E4D-A08A-056B133B2E3B}" srcOrd="0" destOrd="0" parTransId="{56CFC86D-B917-1E4B-AF45-25751068A194}" sibTransId="{F2B9BC10-31B9-DD46-BC4E-E2C943318549}"/>
    <dgm:cxn modelId="{C1AEC354-EA8E-458B-AE0E-488736020DF5}" type="presOf" srcId="{83861207-A437-4E4D-A08A-056B133B2E3B}" destId="{CD2B40DB-FF54-4347-AF09-8DC4204D7EE6}" srcOrd="0" destOrd="0" presId="urn:microsoft.com/office/officeart/2005/8/layout/vList2"/>
    <dgm:cxn modelId="{0AAE0F03-2678-4446-9BB1-661FA9AF15F5}" srcId="{D0BA141A-A2F8-FF4D-9B0E-E5AB69BDF428}" destId="{1E4DCD53-FDAB-C64D-A0F3-4A093E53639B}" srcOrd="1" destOrd="0" parTransId="{AE336AB2-72AF-684B-A5CA-62E8D19996A4}" sibTransId="{9F65D8EE-7B08-EB43-A2ED-C149D7FB0CFD}"/>
    <dgm:cxn modelId="{3CEEB786-4A9D-45AB-AE53-E7638C73004B}" type="presOf" srcId="{1E4DCD53-FDAB-C64D-A0F3-4A093E53639B}" destId="{67DF3845-9855-1348-BC47-CBF4BFE8F9F5}" srcOrd="0" destOrd="0" presId="urn:microsoft.com/office/officeart/2005/8/layout/vList2"/>
    <dgm:cxn modelId="{D9A53DD5-4DA1-4DC4-9CC8-AA79FC1C3C56}" type="presOf" srcId="{446AC3CA-0003-D245-8A3A-E211AE74B051}" destId="{25CED193-270F-5F40-B362-5915CAFABE12}" srcOrd="0" destOrd="0" presId="urn:microsoft.com/office/officeart/2005/8/layout/vList2"/>
    <dgm:cxn modelId="{79CEE7C1-141C-482A-9630-EC929086CC2F}" type="presOf" srcId="{D0BA141A-A2F8-FF4D-9B0E-E5AB69BDF428}" destId="{ADE58A0B-0AD7-1048-BF3D-169F28A18B98}" srcOrd="0" destOrd="0" presId="urn:microsoft.com/office/officeart/2005/8/layout/vList2"/>
    <dgm:cxn modelId="{5F11EDEA-C26E-4F77-8020-932232790FF9}" type="presParOf" srcId="{ADE58A0B-0AD7-1048-BF3D-169F28A18B98}" destId="{CD2B40DB-FF54-4347-AF09-8DC4204D7EE6}" srcOrd="0" destOrd="0" presId="urn:microsoft.com/office/officeart/2005/8/layout/vList2"/>
    <dgm:cxn modelId="{AF342844-9D79-4B5B-9561-DB3F295365EE}" type="presParOf" srcId="{ADE58A0B-0AD7-1048-BF3D-169F28A18B98}" destId="{8E62F08F-DB87-9B4C-9FD0-72A015627F46}" srcOrd="1" destOrd="0" presId="urn:microsoft.com/office/officeart/2005/8/layout/vList2"/>
    <dgm:cxn modelId="{5338A9DE-174C-4AF3-BC67-4DBCD69375DF}" type="presParOf" srcId="{ADE58A0B-0AD7-1048-BF3D-169F28A18B98}" destId="{67DF3845-9855-1348-BC47-CBF4BFE8F9F5}" srcOrd="2" destOrd="0" presId="urn:microsoft.com/office/officeart/2005/8/layout/vList2"/>
    <dgm:cxn modelId="{AB304A55-5642-42E4-A098-06E339B88F6C}" type="presParOf" srcId="{ADE58A0B-0AD7-1048-BF3D-169F28A18B98}" destId="{AE2B596D-4988-7F4A-A722-77882B06B1B8}" srcOrd="3" destOrd="0" presId="urn:microsoft.com/office/officeart/2005/8/layout/vList2"/>
    <dgm:cxn modelId="{EF5D5DBA-A2A0-4220-BA2C-6903DDD23C85}" type="presParOf" srcId="{ADE58A0B-0AD7-1048-BF3D-169F28A18B98}" destId="{25CED193-270F-5F40-B362-5915CAFABE1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0BA141A-A2F8-FF4D-9B0E-E5AB69BDF428}" type="doc">
      <dgm:prSet loTypeId="urn:microsoft.com/office/officeart/2005/8/layout/vList2" loCatId="" qsTypeId="urn:microsoft.com/office/officeart/2005/8/quickstyle/simple2" qsCatId="simple" csTypeId="urn:microsoft.com/office/officeart/2005/8/colors/accent4_2" csCatId="accent4" phldr="1"/>
      <dgm:spPr/>
      <dgm:t>
        <a:bodyPr/>
        <a:lstStyle/>
        <a:p>
          <a:endParaRPr lang="en-US"/>
        </a:p>
      </dgm:t>
    </dgm:pt>
    <dgm:pt modelId="{9D9C0461-DE09-094A-9B9F-66FE3640F81A}">
      <dgm:prSet custT="1"/>
      <dgm:spPr/>
      <dgm:t>
        <a:bodyPr/>
        <a:lstStyle/>
        <a:p>
          <a:r>
            <a:rPr lang="en-US" sz="3200" b="1" dirty="0">
              <a:solidFill>
                <a:schemeClr val="tx1"/>
              </a:solidFill>
              <a:latin typeface="Arial" charset="0"/>
              <a:ea typeface="Arial" charset="0"/>
              <a:cs typeface="Arial" charset="0"/>
            </a:rPr>
            <a:t>Could the case be closed without going to the hearings?</a:t>
          </a:r>
        </a:p>
      </dgm:t>
    </dgm:pt>
    <dgm:pt modelId="{47E5529C-72E8-DD4E-B235-B3E681D7DFC1}" type="parTrans" cxnId="{70DDC15A-FD83-A543-80A7-B97BFD8ACB7C}">
      <dgm:prSet/>
      <dgm:spPr/>
      <dgm:t>
        <a:bodyPr/>
        <a:lstStyle/>
        <a:p>
          <a:endParaRPr lang="en-US"/>
        </a:p>
      </dgm:t>
    </dgm:pt>
    <dgm:pt modelId="{FD187367-983C-B34E-B2B7-A5DD5057824D}" type="sibTrans" cxnId="{70DDC15A-FD83-A543-80A7-B97BFD8ACB7C}">
      <dgm:prSet/>
      <dgm:spPr/>
      <dgm:t>
        <a:bodyPr/>
        <a:lstStyle/>
        <a:p>
          <a:endParaRPr lang="en-US"/>
        </a:p>
      </dgm:t>
    </dgm:pt>
    <dgm:pt modelId="{D0978F2B-935A-DD4E-830A-0C4E6EADD3BE}">
      <dgm:prSet custT="1"/>
      <dgm:spPr/>
      <dgm:t>
        <a:bodyPr/>
        <a:lstStyle/>
        <a:p>
          <a:r>
            <a:rPr lang="en-US" sz="2200" b="1" dirty="0">
              <a:solidFill>
                <a:srgbClr val="FFFFFF"/>
              </a:solidFill>
              <a:latin typeface="Arial" charset="0"/>
              <a:ea typeface="Arial" charset="0"/>
              <a:cs typeface="Arial" charset="0"/>
            </a:rPr>
            <a:t>Should you decide to contest you must be within stated timeframes.</a:t>
          </a:r>
        </a:p>
      </dgm:t>
    </dgm:pt>
    <dgm:pt modelId="{38526EC8-E0AA-C743-BD2E-B0D8070011E3}" type="parTrans" cxnId="{9CCCB6B9-FC97-3A4D-A73F-141F1F7FF59B}">
      <dgm:prSet/>
      <dgm:spPr/>
      <dgm:t>
        <a:bodyPr/>
        <a:lstStyle/>
        <a:p>
          <a:endParaRPr lang="en-US"/>
        </a:p>
      </dgm:t>
    </dgm:pt>
    <dgm:pt modelId="{4B4A9DB5-C496-144A-BCF9-3DD5BD40ECC8}" type="sibTrans" cxnId="{9CCCB6B9-FC97-3A4D-A73F-141F1F7FF59B}">
      <dgm:prSet/>
      <dgm:spPr/>
      <dgm:t>
        <a:bodyPr/>
        <a:lstStyle/>
        <a:p>
          <a:endParaRPr lang="en-US"/>
        </a:p>
      </dgm:t>
    </dgm:pt>
    <dgm:pt modelId="{E5D35105-D497-AC4A-9318-0617F2A9BB39}">
      <dgm:prSet custT="1"/>
      <dgm:spPr/>
      <dgm:t>
        <a:bodyPr/>
        <a:lstStyle/>
        <a:p>
          <a:r>
            <a:rPr lang="en-US" sz="2200" b="1" dirty="0">
              <a:solidFill>
                <a:srgbClr val="FFFFFF"/>
              </a:solidFill>
              <a:latin typeface="Arial" charset="0"/>
              <a:ea typeface="Arial" charset="0"/>
              <a:cs typeface="Arial" charset="0"/>
            </a:rPr>
            <a:t>Once the contest letter is submitted the process of discussions and negotiations will occur between the attorneys.  A formal settlement agreement can be reached before any hearings.</a:t>
          </a:r>
        </a:p>
      </dgm:t>
    </dgm:pt>
    <dgm:pt modelId="{42125CDD-3427-5247-AAD3-FB97860685FA}" type="parTrans" cxnId="{82A9D7CB-BA67-8E4E-82F8-55206735C196}">
      <dgm:prSet/>
      <dgm:spPr/>
      <dgm:t>
        <a:bodyPr/>
        <a:lstStyle/>
        <a:p>
          <a:endParaRPr lang="en-US"/>
        </a:p>
      </dgm:t>
    </dgm:pt>
    <dgm:pt modelId="{AE829634-A117-364E-A067-ACAEB2DE8D77}" type="sibTrans" cxnId="{82A9D7CB-BA67-8E4E-82F8-55206735C196}">
      <dgm:prSet/>
      <dgm:spPr/>
      <dgm:t>
        <a:bodyPr/>
        <a:lstStyle/>
        <a:p>
          <a:endParaRPr lang="en-US"/>
        </a:p>
      </dgm:t>
    </dgm:pt>
    <dgm:pt modelId="{4E9E6247-7972-DD4C-A7F2-3D4E1D332A92}">
      <dgm:prSet custT="1"/>
      <dgm:spPr/>
      <dgm:t>
        <a:bodyPr/>
        <a:lstStyle/>
        <a:p>
          <a:endParaRPr lang="en-US" sz="2200" b="1" dirty="0">
            <a:solidFill>
              <a:srgbClr val="FFFFFF"/>
            </a:solidFill>
            <a:latin typeface="Arial" charset="0"/>
            <a:ea typeface="Arial" charset="0"/>
            <a:cs typeface="Arial" charset="0"/>
          </a:endParaRPr>
        </a:p>
      </dgm:t>
    </dgm:pt>
    <dgm:pt modelId="{C5BFCFB3-23BB-5D44-B9D2-5F9FA308D846}" type="parTrans" cxnId="{89318F01-EC02-D94D-AE90-2ABE716D701B}">
      <dgm:prSet/>
      <dgm:spPr/>
      <dgm:t>
        <a:bodyPr/>
        <a:lstStyle/>
        <a:p>
          <a:endParaRPr lang="en-US"/>
        </a:p>
      </dgm:t>
    </dgm:pt>
    <dgm:pt modelId="{7EA96E18-9AB4-B14B-8719-15B3C2899EA3}" type="sibTrans" cxnId="{89318F01-EC02-D94D-AE90-2ABE716D701B}">
      <dgm:prSet/>
      <dgm:spPr/>
      <dgm:t>
        <a:bodyPr/>
        <a:lstStyle/>
        <a:p>
          <a:endParaRPr lang="en-US"/>
        </a:p>
      </dgm:t>
    </dgm:pt>
    <dgm:pt modelId="{ADE58A0B-0AD7-1048-BF3D-169F28A18B98}" type="pres">
      <dgm:prSet presAssocID="{D0BA141A-A2F8-FF4D-9B0E-E5AB69BDF428}" presName="linear" presStyleCnt="0">
        <dgm:presLayoutVars>
          <dgm:animLvl val="lvl"/>
          <dgm:resizeHandles val="exact"/>
        </dgm:presLayoutVars>
      </dgm:prSet>
      <dgm:spPr/>
      <dgm:t>
        <a:bodyPr/>
        <a:lstStyle/>
        <a:p>
          <a:endParaRPr lang="en-US"/>
        </a:p>
      </dgm:t>
    </dgm:pt>
    <dgm:pt modelId="{D4D836C0-67CB-D448-A249-48A9617ABFDB}" type="pres">
      <dgm:prSet presAssocID="{9D9C0461-DE09-094A-9B9F-66FE3640F81A}" presName="parentText" presStyleLbl="node1" presStyleIdx="0" presStyleCnt="1" custScaleY="77178">
        <dgm:presLayoutVars>
          <dgm:chMax val="0"/>
          <dgm:bulletEnabled val="1"/>
        </dgm:presLayoutVars>
      </dgm:prSet>
      <dgm:spPr/>
      <dgm:t>
        <a:bodyPr/>
        <a:lstStyle/>
        <a:p>
          <a:endParaRPr lang="en-US"/>
        </a:p>
      </dgm:t>
    </dgm:pt>
    <dgm:pt modelId="{E868202F-B78C-2446-95DD-484734EA9AF4}" type="pres">
      <dgm:prSet presAssocID="{9D9C0461-DE09-094A-9B9F-66FE3640F81A}" presName="childText" presStyleLbl="revTx" presStyleIdx="0" presStyleCnt="1" custLinFactNeighborX="-393" custLinFactNeighborY="6101">
        <dgm:presLayoutVars>
          <dgm:bulletEnabled val="1"/>
        </dgm:presLayoutVars>
      </dgm:prSet>
      <dgm:spPr/>
      <dgm:t>
        <a:bodyPr/>
        <a:lstStyle/>
        <a:p>
          <a:endParaRPr lang="en-US"/>
        </a:p>
      </dgm:t>
    </dgm:pt>
  </dgm:ptLst>
  <dgm:cxnLst>
    <dgm:cxn modelId="{89318F01-EC02-D94D-AE90-2ABE716D701B}" srcId="{9D9C0461-DE09-094A-9B9F-66FE3640F81A}" destId="{4E9E6247-7972-DD4C-A7F2-3D4E1D332A92}" srcOrd="1" destOrd="0" parTransId="{C5BFCFB3-23BB-5D44-B9D2-5F9FA308D846}" sibTransId="{7EA96E18-9AB4-B14B-8719-15B3C2899EA3}"/>
    <dgm:cxn modelId="{99BC4B2C-983B-4115-9C9C-0C0E456C5968}" type="presOf" srcId="{D0BA141A-A2F8-FF4D-9B0E-E5AB69BDF428}" destId="{ADE58A0B-0AD7-1048-BF3D-169F28A18B98}" srcOrd="0" destOrd="0" presId="urn:microsoft.com/office/officeart/2005/8/layout/vList2"/>
    <dgm:cxn modelId="{490E2C45-FD29-49D0-9752-536F50A6DD3D}" type="presOf" srcId="{4E9E6247-7972-DD4C-A7F2-3D4E1D332A92}" destId="{E868202F-B78C-2446-95DD-484734EA9AF4}" srcOrd="0" destOrd="1" presId="urn:microsoft.com/office/officeart/2005/8/layout/vList2"/>
    <dgm:cxn modelId="{82A9D7CB-BA67-8E4E-82F8-55206735C196}" srcId="{9D9C0461-DE09-094A-9B9F-66FE3640F81A}" destId="{E5D35105-D497-AC4A-9318-0617F2A9BB39}" srcOrd="0" destOrd="0" parTransId="{42125CDD-3427-5247-AAD3-FB97860685FA}" sibTransId="{AE829634-A117-364E-A067-ACAEB2DE8D77}"/>
    <dgm:cxn modelId="{9CCCB6B9-FC97-3A4D-A73F-141F1F7FF59B}" srcId="{9D9C0461-DE09-094A-9B9F-66FE3640F81A}" destId="{D0978F2B-935A-DD4E-830A-0C4E6EADD3BE}" srcOrd="2" destOrd="0" parTransId="{38526EC8-E0AA-C743-BD2E-B0D8070011E3}" sibTransId="{4B4A9DB5-C496-144A-BCF9-3DD5BD40ECC8}"/>
    <dgm:cxn modelId="{10E628AF-AA1C-4D8B-B259-1582CF6BFC4A}" type="presOf" srcId="{E5D35105-D497-AC4A-9318-0617F2A9BB39}" destId="{E868202F-B78C-2446-95DD-484734EA9AF4}" srcOrd="0" destOrd="0" presId="urn:microsoft.com/office/officeart/2005/8/layout/vList2"/>
    <dgm:cxn modelId="{D7D47A81-2ADA-4051-BAB6-2DC50CEC5196}" type="presOf" srcId="{9D9C0461-DE09-094A-9B9F-66FE3640F81A}" destId="{D4D836C0-67CB-D448-A249-48A9617ABFDB}" srcOrd="0" destOrd="0" presId="urn:microsoft.com/office/officeart/2005/8/layout/vList2"/>
    <dgm:cxn modelId="{70DDC15A-FD83-A543-80A7-B97BFD8ACB7C}" srcId="{D0BA141A-A2F8-FF4D-9B0E-E5AB69BDF428}" destId="{9D9C0461-DE09-094A-9B9F-66FE3640F81A}" srcOrd="0" destOrd="0" parTransId="{47E5529C-72E8-DD4E-B235-B3E681D7DFC1}" sibTransId="{FD187367-983C-B34E-B2B7-A5DD5057824D}"/>
    <dgm:cxn modelId="{F38629DF-E0BD-450B-B1DB-99A3DB3D994F}" type="presOf" srcId="{D0978F2B-935A-DD4E-830A-0C4E6EADD3BE}" destId="{E868202F-B78C-2446-95DD-484734EA9AF4}" srcOrd="0" destOrd="2" presId="urn:microsoft.com/office/officeart/2005/8/layout/vList2"/>
    <dgm:cxn modelId="{DEA07D3E-179E-4F7D-B185-A6D4E75AFBD3}" type="presParOf" srcId="{ADE58A0B-0AD7-1048-BF3D-169F28A18B98}" destId="{D4D836C0-67CB-D448-A249-48A9617ABFDB}" srcOrd="0" destOrd="0" presId="urn:microsoft.com/office/officeart/2005/8/layout/vList2"/>
    <dgm:cxn modelId="{D3F28CD6-ADC1-4911-B9BC-1CD2B22B3899}" type="presParOf" srcId="{ADE58A0B-0AD7-1048-BF3D-169F28A18B98}" destId="{E868202F-B78C-2446-95DD-484734EA9AF4}"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0BA141A-A2F8-FF4D-9B0E-E5AB69BDF428}" type="doc">
      <dgm:prSet loTypeId="urn:microsoft.com/office/officeart/2005/8/layout/vList2" loCatId="" qsTypeId="urn:microsoft.com/office/officeart/2005/8/quickstyle/simple2" qsCatId="simple" csTypeId="urn:microsoft.com/office/officeart/2005/8/colors/colorful3" csCatId="colorful" phldr="1"/>
      <dgm:spPr/>
      <dgm:t>
        <a:bodyPr/>
        <a:lstStyle/>
        <a:p>
          <a:endParaRPr lang="en-US"/>
        </a:p>
      </dgm:t>
    </dgm:pt>
    <dgm:pt modelId="{9E4D723E-4052-4840-ACF2-8995AA7E4D57}">
      <dgm:prSet custT="1"/>
      <dgm:spPr/>
      <dgm:t>
        <a:bodyPr/>
        <a:lstStyle/>
        <a:p>
          <a:r>
            <a:rPr lang="en-US" sz="3000" b="1" dirty="0">
              <a:solidFill>
                <a:schemeClr val="tx1"/>
              </a:solidFill>
              <a:latin typeface="Arial" charset="0"/>
              <a:ea typeface="Arial" charset="0"/>
              <a:cs typeface="Arial" charset="0"/>
            </a:rPr>
            <a:t>An employer’s Notice of Contest must clearly state what is specifically being contested. </a:t>
          </a:r>
        </a:p>
      </dgm:t>
    </dgm:pt>
    <dgm:pt modelId="{BF72B665-7298-5448-9ADA-EBC27DB6308B}" type="parTrans" cxnId="{F2E2B5D1-59C8-0142-AC03-65D983FF13DD}">
      <dgm:prSet/>
      <dgm:spPr/>
      <dgm:t>
        <a:bodyPr/>
        <a:lstStyle/>
        <a:p>
          <a:endParaRPr lang="en-US"/>
        </a:p>
      </dgm:t>
    </dgm:pt>
    <dgm:pt modelId="{354F01E8-9198-2E4E-965F-744502FFAA2E}" type="sibTrans" cxnId="{F2E2B5D1-59C8-0142-AC03-65D983FF13DD}">
      <dgm:prSet/>
      <dgm:spPr/>
      <dgm:t>
        <a:bodyPr/>
        <a:lstStyle/>
        <a:p>
          <a:endParaRPr lang="en-US"/>
        </a:p>
      </dgm:t>
    </dgm:pt>
    <dgm:pt modelId="{EB4A007E-888C-3040-9AAE-918BDD9B2CD1}">
      <dgm:prSet custT="1"/>
      <dgm:spPr/>
      <dgm:t>
        <a:bodyPr/>
        <a:lstStyle/>
        <a:p>
          <a:r>
            <a:rPr lang="en-US" sz="2800" b="1" dirty="0">
              <a:solidFill>
                <a:srgbClr val="FFFFFF"/>
              </a:solidFill>
              <a:latin typeface="Arial" charset="0"/>
              <a:ea typeface="Arial" charset="0"/>
              <a:cs typeface="Arial" charset="0"/>
            </a:rPr>
            <a:t>It must identify to which item(s) of the citation, penalty, the abatement date, or any combination of these is being objected.</a:t>
          </a:r>
        </a:p>
      </dgm:t>
    </dgm:pt>
    <dgm:pt modelId="{2D7FFBE3-75CA-514B-A646-0DC644339BFF}" type="parTrans" cxnId="{E57F8BCD-EB69-FA46-9ECA-B9EC7FDB27AD}">
      <dgm:prSet/>
      <dgm:spPr/>
      <dgm:t>
        <a:bodyPr/>
        <a:lstStyle/>
        <a:p>
          <a:endParaRPr lang="en-US"/>
        </a:p>
      </dgm:t>
    </dgm:pt>
    <dgm:pt modelId="{1538EFCC-FD88-CD41-929B-D9FF865C9208}" type="sibTrans" cxnId="{E57F8BCD-EB69-FA46-9ECA-B9EC7FDB27AD}">
      <dgm:prSet/>
      <dgm:spPr/>
      <dgm:t>
        <a:bodyPr/>
        <a:lstStyle/>
        <a:p>
          <a:endParaRPr lang="en-US"/>
        </a:p>
      </dgm:t>
    </dgm:pt>
    <dgm:pt modelId="{ADE58A0B-0AD7-1048-BF3D-169F28A18B98}" type="pres">
      <dgm:prSet presAssocID="{D0BA141A-A2F8-FF4D-9B0E-E5AB69BDF428}" presName="linear" presStyleCnt="0">
        <dgm:presLayoutVars>
          <dgm:animLvl val="lvl"/>
          <dgm:resizeHandles val="exact"/>
        </dgm:presLayoutVars>
      </dgm:prSet>
      <dgm:spPr/>
      <dgm:t>
        <a:bodyPr/>
        <a:lstStyle/>
        <a:p>
          <a:endParaRPr lang="en-US"/>
        </a:p>
      </dgm:t>
    </dgm:pt>
    <dgm:pt modelId="{DBD27007-7F61-F340-BA63-B75F9A215F55}" type="pres">
      <dgm:prSet presAssocID="{9E4D723E-4052-4840-ACF2-8995AA7E4D57}" presName="parentText" presStyleLbl="node1" presStyleIdx="0" presStyleCnt="1">
        <dgm:presLayoutVars>
          <dgm:chMax val="0"/>
          <dgm:bulletEnabled val="1"/>
        </dgm:presLayoutVars>
      </dgm:prSet>
      <dgm:spPr/>
      <dgm:t>
        <a:bodyPr/>
        <a:lstStyle/>
        <a:p>
          <a:endParaRPr lang="en-US"/>
        </a:p>
      </dgm:t>
    </dgm:pt>
    <dgm:pt modelId="{ECA0C52D-E39A-2741-B88F-6A44E76C9592}" type="pres">
      <dgm:prSet presAssocID="{9E4D723E-4052-4840-ACF2-8995AA7E4D57}" presName="childText" presStyleLbl="revTx" presStyleIdx="0" presStyleCnt="1">
        <dgm:presLayoutVars>
          <dgm:bulletEnabled val="1"/>
        </dgm:presLayoutVars>
      </dgm:prSet>
      <dgm:spPr/>
      <dgm:t>
        <a:bodyPr/>
        <a:lstStyle/>
        <a:p>
          <a:endParaRPr lang="en-US"/>
        </a:p>
      </dgm:t>
    </dgm:pt>
  </dgm:ptLst>
  <dgm:cxnLst>
    <dgm:cxn modelId="{F2E2B5D1-59C8-0142-AC03-65D983FF13DD}" srcId="{D0BA141A-A2F8-FF4D-9B0E-E5AB69BDF428}" destId="{9E4D723E-4052-4840-ACF2-8995AA7E4D57}" srcOrd="0" destOrd="0" parTransId="{BF72B665-7298-5448-9ADA-EBC27DB6308B}" sibTransId="{354F01E8-9198-2E4E-965F-744502FFAA2E}"/>
    <dgm:cxn modelId="{8C690EA4-4D6D-4B77-9F45-F07D20DC21D5}" type="presOf" srcId="{9E4D723E-4052-4840-ACF2-8995AA7E4D57}" destId="{DBD27007-7F61-F340-BA63-B75F9A215F55}" srcOrd="0" destOrd="0" presId="urn:microsoft.com/office/officeart/2005/8/layout/vList2"/>
    <dgm:cxn modelId="{E57F8BCD-EB69-FA46-9ECA-B9EC7FDB27AD}" srcId="{9E4D723E-4052-4840-ACF2-8995AA7E4D57}" destId="{EB4A007E-888C-3040-9AAE-918BDD9B2CD1}" srcOrd="0" destOrd="0" parTransId="{2D7FFBE3-75CA-514B-A646-0DC644339BFF}" sibTransId="{1538EFCC-FD88-CD41-929B-D9FF865C9208}"/>
    <dgm:cxn modelId="{FC7356E5-3CF0-4954-A855-212F18EA78D1}" type="presOf" srcId="{D0BA141A-A2F8-FF4D-9B0E-E5AB69BDF428}" destId="{ADE58A0B-0AD7-1048-BF3D-169F28A18B98}" srcOrd="0" destOrd="0" presId="urn:microsoft.com/office/officeart/2005/8/layout/vList2"/>
    <dgm:cxn modelId="{5918F6E4-68A7-4E8E-A9DD-54A0D119BC88}" type="presOf" srcId="{EB4A007E-888C-3040-9AAE-918BDD9B2CD1}" destId="{ECA0C52D-E39A-2741-B88F-6A44E76C9592}" srcOrd="0" destOrd="0" presId="urn:microsoft.com/office/officeart/2005/8/layout/vList2"/>
    <dgm:cxn modelId="{188ECFF7-77FF-4C75-8E55-921854CA1660}" type="presParOf" srcId="{ADE58A0B-0AD7-1048-BF3D-169F28A18B98}" destId="{DBD27007-7F61-F340-BA63-B75F9A215F55}" srcOrd="0" destOrd="0" presId="urn:microsoft.com/office/officeart/2005/8/layout/vList2"/>
    <dgm:cxn modelId="{26470ECE-8A8F-4197-B633-341794CC3D8A}" type="presParOf" srcId="{ADE58A0B-0AD7-1048-BF3D-169F28A18B98}" destId="{ECA0C52D-E39A-2741-B88F-6A44E76C9592}"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D87FC0-6C95-5647-A7BF-D94F6AFBD319}"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5AF9DFB7-919B-D046-8270-441E45957209}">
      <dgm:prSet custT="1"/>
      <dgm:spPr/>
      <dgm:t>
        <a:bodyPr/>
        <a:lstStyle/>
        <a:p>
          <a:pPr rtl="0"/>
          <a:r>
            <a:rPr lang="en-US" sz="2000" b="1">
              <a:solidFill>
                <a:schemeClr val="tx1"/>
              </a:solidFill>
              <a:latin typeface="Arial" charset="0"/>
              <a:ea typeface="Arial" charset="0"/>
              <a:cs typeface="Arial" charset="0"/>
            </a:rPr>
            <a:t>Imminent danger situations, which require correction immediately.</a:t>
          </a:r>
          <a:endParaRPr lang="en-US" sz="2000">
            <a:solidFill>
              <a:schemeClr val="tx1"/>
            </a:solidFill>
          </a:endParaRPr>
        </a:p>
      </dgm:t>
    </dgm:pt>
    <dgm:pt modelId="{2F7B2D25-EAFC-8C48-A4A1-4E373B90E72B}" type="parTrans" cxnId="{05E4D8FB-55D2-8D43-A65C-1E69DC55C391}">
      <dgm:prSet/>
      <dgm:spPr/>
      <dgm:t>
        <a:bodyPr/>
        <a:lstStyle/>
        <a:p>
          <a:endParaRPr lang="en-US" sz="2000">
            <a:solidFill>
              <a:schemeClr val="tx1"/>
            </a:solidFill>
          </a:endParaRPr>
        </a:p>
      </dgm:t>
    </dgm:pt>
    <dgm:pt modelId="{8E57D201-660E-7A47-BF6D-A1DDF8FCC271}" type="sibTrans" cxnId="{05E4D8FB-55D2-8D43-A65C-1E69DC55C391}">
      <dgm:prSet/>
      <dgm:spPr/>
      <dgm:t>
        <a:bodyPr/>
        <a:lstStyle/>
        <a:p>
          <a:endParaRPr lang="en-US" sz="2000">
            <a:solidFill>
              <a:schemeClr val="tx1"/>
            </a:solidFill>
          </a:endParaRPr>
        </a:p>
      </dgm:t>
    </dgm:pt>
    <dgm:pt modelId="{7E88347E-E532-7F44-A975-409781552B85}">
      <dgm:prSet custT="1"/>
      <dgm:spPr/>
      <dgm:t>
        <a:bodyPr/>
        <a:lstStyle/>
        <a:p>
          <a:r>
            <a:rPr lang="en-US" sz="2000" b="1">
              <a:solidFill>
                <a:schemeClr val="tx1"/>
              </a:solidFill>
              <a:latin typeface="Arial" charset="0"/>
              <a:ea typeface="Arial" charset="0"/>
              <a:cs typeface="Arial" charset="0"/>
            </a:rPr>
            <a:t>Inspections that must take place after regular business hours, or require special preparation.</a:t>
          </a:r>
          <a:endParaRPr lang="en-US" sz="2000" b="1" dirty="0">
            <a:solidFill>
              <a:schemeClr val="tx1"/>
            </a:solidFill>
            <a:latin typeface="Arial" charset="0"/>
            <a:ea typeface="Arial" charset="0"/>
            <a:cs typeface="Arial" charset="0"/>
          </a:endParaRPr>
        </a:p>
      </dgm:t>
    </dgm:pt>
    <dgm:pt modelId="{7D5D0B92-B4D1-6A47-9FF2-FAB2DB6B486C}" type="parTrans" cxnId="{C12CEAFE-928E-7240-8322-BDA821463472}">
      <dgm:prSet/>
      <dgm:spPr/>
      <dgm:t>
        <a:bodyPr/>
        <a:lstStyle/>
        <a:p>
          <a:endParaRPr lang="en-US" sz="2000">
            <a:solidFill>
              <a:schemeClr val="tx1"/>
            </a:solidFill>
          </a:endParaRPr>
        </a:p>
      </dgm:t>
    </dgm:pt>
    <dgm:pt modelId="{C0F3BCD0-CC8B-AF47-8425-AB3BAB0E801B}" type="sibTrans" cxnId="{C12CEAFE-928E-7240-8322-BDA821463472}">
      <dgm:prSet/>
      <dgm:spPr/>
      <dgm:t>
        <a:bodyPr/>
        <a:lstStyle/>
        <a:p>
          <a:endParaRPr lang="en-US" sz="2000">
            <a:solidFill>
              <a:schemeClr val="tx1"/>
            </a:solidFill>
          </a:endParaRPr>
        </a:p>
      </dgm:t>
    </dgm:pt>
    <dgm:pt modelId="{3051ACC8-D2C7-3744-9975-78A8B058E916}">
      <dgm:prSet custT="1"/>
      <dgm:spPr/>
      <dgm:t>
        <a:bodyPr/>
        <a:lstStyle/>
        <a:p>
          <a:r>
            <a:rPr lang="en-US" sz="2000" b="1" dirty="0">
              <a:solidFill>
                <a:schemeClr val="tx1"/>
              </a:solidFill>
              <a:latin typeface="Arial" charset="0"/>
              <a:ea typeface="Arial" charset="0"/>
              <a:cs typeface="Arial" charset="0"/>
            </a:rPr>
            <a:t>To assure that the employer and employee representative or other personnel will be present.</a:t>
          </a:r>
        </a:p>
      </dgm:t>
    </dgm:pt>
    <dgm:pt modelId="{53134CE2-089A-4E49-A965-3B58C2D378DE}" type="parTrans" cxnId="{72C26867-44C6-9046-BC8D-675F8D99BD6F}">
      <dgm:prSet/>
      <dgm:spPr/>
      <dgm:t>
        <a:bodyPr/>
        <a:lstStyle/>
        <a:p>
          <a:endParaRPr lang="en-US" sz="2000">
            <a:solidFill>
              <a:schemeClr val="tx1"/>
            </a:solidFill>
          </a:endParaRPr>
        </a:p>
      </dgm:t>
    </dgm:pt>
    <dgm:pt modelId="{05C57537-8DB9-0145-B5E2-07D87E31A0AF}" type="sibTrans" cxnId="{72C26867-44C6-9046-BC8D-675F8D99BD6F}">
      <dgm:prSet/>
      <dgm:spPr/>
      <dgm:t>
        <a:bodyPr/>
        <a:lstStyle/>
        <a:p>
          <a:endParaRPr lang="en-US" sz="2000">
            <a:solidFill>
              <a:schemeClr val="tx1"/>
            </a:solidFill>
          </a:endParaRPr>
        </a:p>
      </dgm:t>
    </dgm:pt>
    <dgm:pt modelId="{6AA7C15C-B933-E545-91AA-EEA32C58A91A}">
      <dgm:prSet custT="1"/>
      <dgm:spPr/>
      <dgm:t>
        <a:bodyPr/>
        <a:lstStyle/>
        <a:p>
          <a:r>
            <a:rPr lang="en-US" sz="2000" b="1" dirty="0">
              <a:solidFill>
                <a:schemeClr val="tx1"/>
              </a:solidFill>
              <a:latin typeface="Arial" charset="0"/>
              <a:ea typeface="Arial" charset="0"/>
              <a:cs typeface="Arial" charset="0"/>
            </a:rPr>
            <a:t>Situations in which OSHA determines that advance notice would produce a more thorough or effective inspection.</a:t>
          </a:r>
        </a:p>
      </dgm:t>
    </dgm:pt>
    <dgm:pt modelId="{5C48C3B5-D0D0-E843-8F6B-FCE542E4B0FD}" type="parTrans" cxnId="{4D87E92D-A940-6F4F-A633-4362A2D6C703}">
      <dgm:prSet/>
      <dgm:spPr/>
      <dgm:t>
        <a:bodyPr/>
        <a:lstStyle/>
        <a:p>
          <a:endParaRPr lang="en-US" sz="2000">
            <a:solidFill>
              <a:schemeClr val="tx1"/>
            </a:solidFill>
          </a:endParaRPr>
        </a:p>
      </dgm:t>
    </dgm:pt>
    <dgm:pt modelId="{24F4F9E7-BF6A-9647-AEE2-F95530DC921C}" type="sibTrans" cxnId="{4D87E92D-A940-6F4F-A633-4362A2D6C703}">
      <dgm:prSet/>
      <dgm:spPr/>
      <dgm:t>
        <a:bodyPr/>
        <a:lstStyle/>
        <a:p>
          <a:endParaRPr lang="en-US" sz="2000">
            <a:solidFill>
              <a:schemeClr val="tx1"/>
            </a:solidFill>
          </a:endParaRPr>
        </a:p>
      </dgm:t>
    </dgm:pt>
    <dgm:pt modelId="{C4A3CA4B-FF80-CA4F-9F4B-F9B0F8240B46}" type="pres">
      <dgm:prSet presAssocID="{68D87FC0-6C95-5647-A7BF-D94F6AFBD319}" presName="linear" presStyleCnt="0">
        <dgm:presLayoutVars>
          <dgm:animLvl val="lvl"/>
          <dgm:resizeHandles val="exact"/>
        </dgm:presLayoutVars>
      </dgm:prSet>
      <dgm:spPr/>
      <dgm:t>
        <a:bodyPr/>
        <a:lstStyle/>
        <a:p>
          <a:endParaRPr lang="en-US"/>
        </a:p>
      </dgm:t>
    </dgm:pt>
    <dgm:pt modelId="{540B220E-D729-1E4D-A634-BDB7F8359574}" type="pres">
      <dgm:prSet presAssocID="{5AF9DFB7-919B-D046-8270-441E45957209}" presName="parentText" presStyleLbl="node1" presStyleIdx="0" presStyleCnt="4">
        <dgm:presLayoutVars>
          <dgm:chMax val="0"/>
          <dgm:bulletEnabled val="1"/>
        </dgm:presLayoutVars>
      </dgm:prSet>
      <dgm:spPr/>
      <dgm:t>
        <a:bodyPr/>
        <a:lstStyle/>
        <a:p>
          <a:endParaRPr lang="en-US"/>
        </a:p>
      </dgm:t>
    </dgm:pt>
    <dgm:pt modelId="{544C2494-FB67-BD44-90F8-F5FCA0F39BE6}" type="pres">
      <dgm:prSet presAssocID="{8E57D201-660E-7A47-BF6D-A1DDF8FCC271}" presName="spacer" presStyleCnt="0"/>
      <dgm:spPr/>
    </dgm:pt>
    <dgm:pt modelId="{C038837E-4E18-6942-A76D-4EBD3D2187E2}" type="pres">
      <dgm:prSet presAssocID="{7E88347E-E532-7F44-A975-409781552B85}" presName="parentText" presStyleLbl="node1" presStyleIdx="1" presStyleCnt="4">
        <dgm:presLayoutVars>
          <dgm:chMax val="0"/>
          <dgm:bulletEnabled val="1"/>
        </dgm:presLayoutVars>
      </dgm:prSet>
      <dgm:spPr/>
      <dgm:t>
        <a:bodyPr/>
        <a:lstStyle/>
        <a:p>
          <a:endParaRPr lang="en-US"/>
        </a:p>
      </dgm:t>
    </dgm:pt>
    <dgm:pt modelId="{96BAC0B3-AB78-1B49-9812-F37D834DFFE5}" type="pres">
      <dgm:prSet presAssocID="{C0F3BCD0-CC8B-AF47-8425-AB3BAB0E801B}" presName="spacer" presStyleCnt="0"/>
      <dgm:spPr/>
    </dgm:pt>
    <dgm:pt modelId="{CD299243-53C1-8446-8F1F-564A961EAA16}" type="pres">
      <dgm:prSet presAssocID="{3051ACC8-D2C7-3744-9975-78A8B058E916}" presName="parentText" presStyleLbl="node1" presStyleIdx="2" presStyleCnt="4">
        <dgm:presLayoutVars>
          <dgm:chMax val="0"/>
          <dgm:bulletEnabled val="1"/>
        </dgm:presLayoutVars>
      </dgm:prSet>
      <dgm:spPr/>
      <dgm:t>
        <a:bodyPr/>
        <a:lstStyle/>
        <a:p>
          <a:endParaRPr lang="en-US"/>
        </a:p>
      </dgm:t>
    </dgm:pt>
    <dgm:pt modelId="{12D85291-14A0-B540-99CC-EBF38E367DAA}" type="pres">
      <dgm:prSet presAssocID="{05C57537-8DB9-0145-B5E2-07D87E31A0AF}" presName="spacer" presStyleCnt="0"/>
      <dgm:spPr/>
    </dgm:pt>
    <dgm:pt modelId="{21D27A75-6FAA-5440-8DE0-3D8C497D0C2B}" type="pres">
      <dgm:prSet presAssocID="{6AA7C15C-B933-E545-91AA-EEA32C58A91A}" presName="parentText" presStyleLbl="node1" presStyleIdx="3" presStyleCnt="4">
        <dgm:presLayoutVars>
          <dgm:chMax val="0"/>
          <dgm:bulletEnabled val="1"/>
        </dgm:presLayoutVars>
      </dgm:prSet>
      <dgm:spPr/>
      <dgm:t>
        <a:bodyPr/>
        <a:lstStyle/>
        <a:p>
          <a:endParaRPr lang="en-US"/>
        </a:p>
      </dgm:t>
    </dgm:pt>
  </dgm:ptLst>
  <dgm:cxnLst>
    <dgm:cxn modelId="{05E4D8FB-55D2-8D43-A65C-1E69DC55C391}" srcId="{68D87FC0-6C95-5647-A7BF-D94F6AFBD319}" destId="{5AF9DFB7-919B-D046-8270-441E45957209}" srcOrd="0" destOrd="0" parTransId="{2F7B2D25-EAFC-8C48-A4A1-4E373B90E72B}" sibTransId="{8E57D201-660E-7A47-BF6D-A1DDF8FCC271}"/>
    <dgm:cxn modelId="{C12CEAFE-928E-7240-8322-BDA821463472}" srcId="{68D87FC0-6C95-5647-A7BF-D94F6AFBD319}" destId="{7E88347E-E532-7F44-A975-409781552B85}" srcOrd="1" destOrd="0" parTransId="{7D5D0B92-B4D1-6A47-9FF2-FAB2DB6B486C}" sibTransId="{C0F3BCD0-CC8B-AF47-8425-AB3BAB0E801B}"/>
    <dgm:cxn modelId="{72C26867-44C6-9046-BC8D-675F8D99BD6F}" srcId="{68D87FC0-6C95-5647-A7BF-D94F6AFBD319}" destId="{3051ACC8-D2C7-3744-9975-78A8B058E916}" srcOrd="2" destOrd="0" parTransId="{53134CE2-089A-4E49-A965-3B58C2D378DE}" sibTransId="{05C57537-8DB9-0145-B5E2-07D87E31A0AF}"/>
    <dgm:cxn modelId="{0C5B47EB-76A5-4E22-B85F-0A6DBC1ADFB5}" type="presOf" srcId="{5AF9DFB7-919B-D046-8270-441E45957209}" destId="{540B220E-D729-1E4D-A634-BDB7F8359574}" srcOrd="0" destOrd="0" presId="urn:microsoft.com/office/officeart/2005/8/layout/vList2"/>
    <dgm:cxn modelId="{BC25CA10-E109-483A-BD14-19554DA6C61A}" type="presOf" srcId="{6AA7C15C-B933-E545-91AA-EEA32C58A91A}" destId="{21D27A75-6FAA-5440-8DE0-3D8C497D0C2B}" srcOrd="0" destOrd="0" presId="urn:microsoft.com/office/officeart/2005/8/layout/vList2"/>
    <dgm:cxn modelId="{4D87E92D-A940-6F4F-A633-4362A2D6C703}" srcId="{68D87FC0-6C95-5647-A7BF-D94F6AFBD319}" destId="{6AA7C15C-B933-E545-91AA-EEA32C58A91A}" srcOrd="3" destOrd="0" parTransId="{5C48C3B5-D0D0-E843-8F6B-FCE542E4B0FD}" sibTransId="{24F4F9E7-BF6A-9647-AEE2-F95530DC921C}"/>
    <dgm:cxn modelId="{625DFC84-1501-43AD-8AF3-46B95A302C8A}" type="presOf" srcId="{7E88347E-E532-7F44-A975-409781552B85}" destId="{C038837E-4E18-6942-A76D-4EBD3D2187E2}" srcOrd="0" destOrd="0" presId="urn:microsoft.com/office/officeart/2005/8/layout/vList2"/>
    <dgm:cxn modelId="{A8D68E1F-5A5E-4AA7-BCED-A94FC0EB19F8}" type="presOf" srcId="{3051ACC8-D2C7-3744-9975-78A8B058E916}" destId="{CD299243-53C1-8446-8F1F-564A961EAA16}" srcOrd="0" destOrd="0" presId="urn:microsoft.com/office/officeart/2005/8/layout/vList2"/>
    <dgm:cxn modelId="{748CE9B4-94FE-462A-A57F-10EC6805C6E0}" type="presOf" srcId="{68D87FC0-6C95-5647-A7BF-D94F6AFBD319}" destId="{C4A3CA4B-FF80-CA4F-9F4B-F9B0F8240B46}" srcOrd="0" destOrd="0" presId="urn:microsoft.com/office/officeart/2005/8/layout/vList2"/>
    <dgm:cxn modelId="{017721D2-5A17-4A25-A9D5-3A1EC9F3520D}" type="presParOf" srcId="{C4A3CA4B-FF80-CA4F-9F4B-F9B0F8240B46}" destId="{540B220E-D729-1E4D-A634-BDB7F8359574}" srcOrd="0" destOrd="0" presId="urn:microsoft.com/office/officeart/2005/8/layout/vList2"/>
    <dgm:cxn modelId="{EFF86C77-2F50-4E26-966A-D0190DF91CD1}" type="presParOf" srcId="{C4A3CA4B-FF80-CA4F-9F4B-F9B0F8240B46}" destId="{544C2494-FB67-BD44-90F8-F5FCA0F39BE6}" srcOrd="1" destOrd="0" presId="urn:microsoft.com/office/officeart/2005/8/layout/vList2"/>
    <dgm:cxn modelId="{912156C2-57DD-4095-93F2-E1B63D3A1F5F}" type="presParOf" srcId="{C4A3CA4B-FF80-CA4F-9F4B-F9B0F8240B46}" destId="{C038837E-4E18-6942-A76D-4EBD3D2187E2}" srcOrd="2" destOrd="0" presId="urn:microsoft.com/office/officeart/2005/8/layout/vList2"/>
    <dgm:cxn modelId="{D4682D26-8ED8-4D88-87BB-6D03253EB034}" type="presParOf" srcId="{C4A3CA4B-FF80-CA4F-9F4B-F9B0F8240B46}" destId="{96BAC0B3-AB78-1B49-9812-F37D834DFFE5}" srcOrd="3" destOrd="0" presId="urn:microsoft.com/office/officeart/2005/8/layout/vList2"/>
    <dgm:cxn modelId="{7ED8A35D-C7CB-4513-865B-7ADEE8001D44}" type="presParOf" srcId="{C4A3CA4B-FF80-CA4F-9F4B-F9B0F8240B46}" destId="{CD299243-53C1-8446-8F1F-564A961EAA16}" srcOrd="4" destOrd="0" presId="urn:microsoft.com/office/officeart/2005/8/layout/vList2"/>
    <dgm:cxn modelId="{D189027D-73C2-46D4-895A-D421985EDE68}" type="presParOf" srcId="{C4A3CA4B-FF80-CA4F-9F4B-F9B0F8240B46}" destId="{12D85291-14A0-B540-99CC-EBF38E367DAA}" srcOrd="5" destOrd="0" presId="urn:microsoft.com/office/officeart/2005/8/layout/vList2"/>
    <dgm:cxn modelId="{0059F6FF-727D-4830-9C5A-79541A619AF9}" type="presParOf" srcId="{C4A3CA4B-FF80-CA4F-9F4B-F9B0F8240B46}" destId="{21D27A75-6FAA-5440-8DE0-3D8C497D0C2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1BADF0-FD0D-BE42-97AF-BAFDECEF5BDA}"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E874F7EA-2C9B-5B44-AB81-B01BE6000E52}">
      <dgm:prSet custT="1"/>
      <dgm:spPr/>
      <dgm:t>
        <a:bodyPr/>
        <a:lstStyle/>
        <a:p>
          <a:pPr rtl="0"/>
          <a:r>
            <a:rPr lang="en-US" sz="2400" b="1" dirty="0">
              <a:solidFill>
                <a:schemeClr val="tx1"/>
              </a:solidFill>
            </a:rPr>
            <a:t>Enter any factory, plant, establishment, construction site, or other areas of the workplace or environment where work is being performed. </a:t>
          </a:r>
        </a:p>
      </dgm:t>
    </dgm:pt>
    <dgm:pt modelId="{F07ECC3E-6B29-0A4E-B7AE-4F51CB3F46E0}" type="parTrans" cxnId="{062AF051-9F79-B042-977B-FE65BA221F82}">
      <dgm:prSet/>
      <dgm:spPr/>
      <dgm:t>
        <a:bodyPr/>
        <a:lstStyle/>
        <a:p>
          <a:endParaRPr lang="en-US" sz="2400" b="1">
            <a:solidFill>
              <a:schemeClr val="tx1"/>
            </a:solidFill>
          </a:endParaRPr>
        </a:p>
      </dgm:t>
    </dgm:pt>
    <dgm:pt modelId="{513D5547-0D2B-AF47-9068-A42E7616689A}" type="sibTrans" cxnId="{062AF051-9F79-B042-977B-FE65BA221F82}">
      <dgm:prSet/>
      <dgm:spPr/>
      <dgm:t>
        <a:bodyPr/>
        <a:lstStyle/>
        <a:p>
          <a:endParaRPr lang="en-US" sz="2400" b="1">
            <a:solidFill>
              <a:schemeClr val="tx1"/>
            </a:solidFill>
          </a:endParaRPr>
        </a:p>
      </dgm:t>
    </dgm:pt>
    <dgm:pt modelId="{84A70C95-20B1-6D4B-973D-2CBEC3B05641}">
      <dgm:prSet custT="1"/>
      <dgm:spPr/>
      <dgm:t>
        <a:bodyPr/>
        <a:lstStyle/>
        <a:p>
          <a:r>
            <a:rPr lang="en-US" sz="2400" b="1" dirty="0">
              <a:solidFill>
                <a:schemeClr val="tx1"/>
              </a:solidFill>
            </a:rPr>
            <a:t>Inspect and investigate during regular working hours any such place of employment and all pertinent conditions, structures, machines, apparatus, devices, equipment, and materials. </a:t>
          </a:r>
        </a:p>
      </dgm:t>
    </dgm:pt>
    <dgm:pt modelId="{94ADA1E0-2DD1-B742-BB78-49245B35C281}" type="parTrans" cxnId="{DE4C83FB-DBB9-8C43-97AB-FA20567236E3}">
      <dgm:prSet/>
      <dgm:spPr/>
      <dgm:t>
        <a:bodyPr/>
        <a:lstStyle/>
        <a:p>
          <a:endParaRPr lang="en-US" sz="2400" b="1">
            <a:solidFill>
              <a:schemeClr val="tx1"/>
            </a:solidFill>
          </a:endParaRPr>
        </a:p>
      </dgm:t>
    </dgm:pt>
    <dgm:pt modelId="{05760779-6D6C-F84B-A849-87A82FB9FC84}" type="sibTrans" cxnId="{DE4C83FB-DBB9-8C43-97AB-FA20567236E3}">
      <dgm:prSet/>
      <dgm:spPr/>
      <dgm:t>
        <a:bodyPr/>
        <a:lstStyle/>
        <a:p>
          <a:endParaRPr lang="en-US" sz="2400" b="1">
            <a:solidFill>
              <a:schemeClr val="tx1"/>
            </a:solidFill>
          </a:endParaRPr>
        </a:p>
      </dgm:t>
    </dgm:pt>
    <dgm:pt modelId="{D8A099CA-B789-6643-AC46-CDC6721403CF}" type="pres">
      <dgm:prSet presAssocID="{CD1BADF0-FD0D-BE42-97AF-BAFDECEF5BDA}" presName="linear" presStyleCnt="0">
        <dgm:presLayoutVars>
          <dgm:animLvl val="lvl"/>
          <dgm:resizeHandles val="exact"/>
        </dgm:presLayoutVars>
      </dgm:prSet>
      <dgm:spPr/>
      <dgm:t>
        <a:bodyPr/>
        <a:lstStyle/>
        <a:p>
          <a:endParaRPr lang="en-US"/>
        </a:p>
      </dgm:t>
    </dgm:pt>
    <dgm:pt modelId="{DA53FE5C-1BC0-5546-B8E8-A0EC182038A3}" type="pres">
      <dgm:prSet presAssocID="{E874F7EA-2C9B-5B44-AB81-B01BE6000E52}" presName="parentText" presStyleLbl="node1" presStyleIdx="0" presStyleCnt="2">
        <dgm:presLayoutVars>
          <dgm:chMax val="0"/>
          <dgm:bulletEnabled val="1"/>
        </dgm:presLayoutVars>
      </dgm:prSet>
      <dgm:spPr/>
      <dgm:t>
        <a:bodyPr/>
        <a:lstStyle/>
        <a:p>
          <a:endParaRPr lang="en-US"/>
        </a:p>
      </dgm:t>
    </dgm:pt>
    <dgm:pt modelId="{59591C21-4515-D442-AA93-065D3B0F9472}" type="pres">
      <dgm:prSet presAssocID="{513D5547-0D2B-AF47-9068-A42E7616689A}" presName="spacer" presStyleCnt="0"/>
      <dgm:spPr/>
    </dgm:pt>
    <dgm:pt modelId="{637FB1EE-2011-F247-BD30-423AC753151B}" type="pres">
      <dgm:prSet presAssocID="{84A70C95-20B1-6D4B-973D-2CBEC3B05641}" presName="parentText" presStyleLbl="node1" presStyleIdx="1" presStyleCnt="2">
        <dgm:presLayoutVars>
          <dgm:chMax val="0"/>
          <dgm:bulletEnabled val="1"/>
        </dgm:presLayoutVars>
      </dgm:prSet>
      <dgm:spPr/>
      <dgm:t>
        <a:bodyPr/>
        <a:lstStyle/>
        <a:p>
          <a:endParaRPr lang="en-US"/>
        </a:p>
      </dgm:t>
    </dgm:pt>
  </dgm:ptLst>
  <dgm:cxnLst>
    <dgm:cxn modelId="{DE4C83FB-DBB9-8C43-97AB-FA20567236E3}" srcId="{CD1BADF0-FD0D-BE42-97AF-BAFDECEF5BDA}" destId="{84A70C95-20B1-6D4B-973D-2CBEC3B05641}" srcOrd="1" destOrd="0" parTransId="{94ADA1E0-2DD1-B742-BB78-49245B35C281}" sibTransId="{05760779-6D6C-F84B-A849-87A82FB9FC84}"/>
    <dgm:cxn modelId="{50FA2A57-CA23-4032-B532-B9AFC1CA801B}" type="presOf" srcId="{84A70C95-20B1-6D4B-973D-2CBEC3B05641}" destId="{637FB1EE-2011-F247-BD30-423AC753151B}" srcOrd="0" destOrd="0" presId="urn:microsoft.com/office/officeart/2005/8/layout/vList2"/>
    <dgm:cxn modelId="{EAD37258-3B47-4DA9-83F6-29B9C1DA796D}" type="presOf" srcId="{CD1BADF0-FD0D-BE42-97AF-BAFDECEF5BDA}" destId="{D8A099CA-B789-6643-AC46-CDC6721403CF}" srcOrd="0" destOrd="0" presId="urn:microsoft.com/office/officeart/2005/8/layout/vList2"/>
    <dgm:cxn modelId="{062AF051-9F79-B042-977B-FE65BA221F82}" srcId="{CD1BADF0-FD0D-BE42-97AF-BAFDECEF5BDA}" destId="{E874F7EA-2C9B-5B44-AB81-B01BE6000E52}" srcOrd="0" destOrd="0" parTransId="{F07ECC3E-6B29-0A4E-B7AE-4F51CB3F46E0}" sibTransId="{513D5547-0D2B-AF47-9068-A42E7616689A}"/>
    <dgm:cxn modelId="{3E3025B7-527F-49A1-96FA-9C8C7B6E64BC}" type="presOf" srcId="{E874F7EA-2C9B-5B44-AB81-B01BE6000E52}" destId="{DA53FE5C-1BC0-5546-B8E8-A0EC182038A3}" srcOrd="0" destOrd="0" presId="urn:microsoft.com/office/officeart/2005/8/layout/vList2"/>
    <dgm:cxn modelId="{066C3314-5EEE-4615-9816-703DF8D2A0EC}" type="presParOf" srcId="{D8A099CA-B789-6643-AC46-CDC6721403CF}" destId="{DA53FE5C-1BC0-5546-B8E8-A0EC182038A3}" srcOrd="0" destOrd="0" presId="urn:microsoft.com/office/officeart/2005/8/layout/vList2"/>
    <dgm:cxn modelId="{A3047F98-48D6-43A3-9FD4-C38AE05CD81A}" type="presParOf" srcId="{D8A099CA-B789-6643-AC46-CDC6721403CF}" destId="{59591C21-4515-D442-AA93-065D3B0F9472}" srcOrd="1" destOrd="0" presId="urn:microsoft.com/office/officeart/2005/8/layout/vList2"/>
    <dgm:cxn modelId="{FFD7B89B-B36D-49F7-B89B-FAAD85775B5A}" type="presParOf" srcId="{D8A099CA-B789-6643-AC46-CDC6721403CF}" destId="{637FB1EE-2011-F247-BD30-423AC753151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D1BADF0-FD0D-BE42-97AF-BAFDECEF5BDA}"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5115358B-DA32-4346-937D-2334237E55A8}">
      <dgm:prSet custT="1"/>
      <dgm:spPr/>
      <dgm:t>
        <a:bodyPr/>
        <a:lstStyle/>
        <a:p>
          <a:r>
            <a:rPr lang="en-US" sz="2400" b="1" dirty="0">
              <a:solidFill>
                <a:schemeClr val="tx1"/>
              </a:solidFill>
            </a:rPr>
            <a:t>Question privately any employer, owner, operator, agent or employee during an inspection or investigation.</a:t>
          </a:r>
        </a:p>
      </dgm:t>
    </dgm:pt>
    <dgm:pt modelId="{2AB75BCE-2DB3-1642-B388-5849696D8BAF}" type="parTrans" cxnId="{AD546E5D-1846-7D4A-ABF9-55B042265C0C}">
      <dgm:prSet/>
      <dgm:spPr/>
      <dgm:t>
        <a:bodyPr/>
        <a:lstStyle/>
        <a:p>
          <a:endParaRPr lang="en-US" sz="2400" b="1">
            <a:solidFill>
              <a:schemeClr val="tx1"/>
            </a:solidFill>
          </a:endParaRPr>
        </a:p>
      </dgm:t>
    </dgm:pt>
    <dgm:pt modelId="{E84EEC1B-8BB6-5644-AA02-24ACFAE7DA35}" type="sibTrans" cxnId="{AD546E5D-1846-7D4A-ABF9-55B042265C0C}">
      <dgm:prSet/>
      <dgm:spPr/>
      <dgm:t>
        <a:bodyPr/>
        <a:lstStyle/>
        <a:p>
          <a:endParaRPr lang="en-US" sz="2400" b="1">
            <a:solidFill>
              <a:schemeClr val="tx1"/>
            </a:solidFill>
          </a:endParaRPr>
        </a:p>
      </dgm:t>
    </dgm:pt>
    <dgm:pt modelId="{C88ADAAA-4FA3-F34E-AE8D-3A68DB02250E}">
      <dgm:prSet custT="1"/>
      <dgm:spPr/>
      <dgm:t>
        <a:bodyPr/>
        <a:lstStyle/>
        <a:p>
          <a:r>
            <a:rPr lang="en-US" sz="2400" b="1" dirty="0">
              <a:solidFill>
                <a:schemeClr val="tx1"/>
              </a:solidFill>
            </a:rPr>
            <a:t>Inspect and investigate at other times any such place of employment and all pertinent conditions, structures, machines, apparatus, devices, equipment, and materials. </a:t>
          </a:r>
        </a:p>
      </dgm:t>
    </dgm:pt>
    <dgm:pt modelId="{46F9440F-7A7A-4241-9ACF-AECE516B5184}" type="parTrans" cxnId="{71FEE7FA-C603-D047-B480-0F90931560C5}">
      <dgm:prSet/>
      <dgm:spPr/>
      <dgm:t>
        <a:bodyPr/>
        <a:lstStyle/>
        <a:p>
          <a:endParaRPr lang="en-US" sz="2400" b="1">
            <a:solidFill>
              <a:schemeClr val="tx1"/>
            </a:solidFill>
          </a:endParaRPr>
        </a:p>
      </dgm:t>
    </dgm:pt>
    <dgm:pt modelId="{59EA6C10-DFB7-AC41-9C9F-F549ADF4003B}" type="sibTrans" cxnId="{71FEE7FA-C603-D047-B480-0F90931560C5}">
      <dgm:prSet/>
      <dgm:spPr/>
      <dgm:t>
        <a:bodyPr/>
        <a:lstStyle/>
        <a:p>
          <a:endParaRPr lang="en-US" sz="2400" b="1">
            <a:solidFill>
              <a:schemeClr val="tx1"/>
            </a:solidFill>
          </a:endParaRPr>
        </a:p>
      </dgm:t>
    </dgm:pt>
    <dgm:pt modelId="{D8A099CA-B789-6643-AC46-CDC6721403CF}" type="pres">
      <dgm:prSet presAssocID="{CD1BADF0-FD0D-BE42-97AF-BAFDECEF5BDA}" presName="linear" presStyleCnt="0">
        <dgm:presLayoutVars>
          <dgm:animLvl val="lvl"/>
          <dgm:resizeHandles val="exact"/>
        </dgm:presLayoutVars>
      </dgm:prSet>
      <dgm:spPr/>
      <dgm:t>
        <a:bodyPr/>
        <a:lstStyle/>
        <a:p>
          <a:endParaRPr lang="en-US"/>
        </a:p>
      </dgm:t>
    </dgm:pt>
    <dgm:pt modelId="{0FCA50D5-1E4B-A145-97E8-F310BB3D4BAA}" type="pres">
      <dgm:prSet presAssocID="{C88ADAAA-4FA3-F34E-AE8D-3A68DB02250E}" presName="parentText" presStyleLbl="node1" presStyleIdx="0" presStyleCnt="2">
        <dgm:presLayoutVars>
          <dgm:chMax val="0"/>
          <dgm:bulletEnabled val="1"/>
        </dgm:presLayoutVars>
      </dgm:prSet>
      <dgm:spPr/>
      <dgm:t>
        <a:bodyPr/>
        <a:lstStyle/>
        <a:p>
          <a:endParaRPr lang="en-US"/>
        </a:p>
      </dgm:t>
    </dgm:pt>
    <dgm:pt modelId="{FB448AA1-A3A9-7143-B561-A1ECE4824B9C}" type="pres">
      <dgm:prSet presAssocID="{59EA6C10-DFB7-AC41-9C9F-F549ADF4003B}" presName="spacer" presStyleCnt="0"/>
      <dgm:spPr/>
    </dgm:pt>
    <dgm:pt modelId="{A25629B4-8988-3842-81BC-CE16DD8C95AC}" type="pres">
      <dgm:prSet presAssocID="{5115358B-DA32-4346-937D-2334237E55A8}" presName="parentText" presStyleLbl="node1" presStyleIdx="1" presStyleCnt="2">
        <dgm:presLayoutVars>
          <dgm:chMax val="0"/>
          <dgm:bulletEnabled val="1"/>
        </dgm:presLayoutVars>
      </dgm:prSet>
      <dgm:spPr/>
      <dgm:t>
        <a:bodyPr/>
        <a:lstStyle/>
        <a:p>
          <a:endParaRPr lang="en-US"/>
        </a:p>
      </dgm:t>
    </dgm:pt>
  </dgm:ptLst>
  <dgm:cxnLst>
    <dgm:cxn modelId="{6F2475A1-9309-4063-AE99-209CD0406796}" type="presOf" srcId="{5115358B-DA32-4346-937D-2334237E55A8}" destId="{A25629B4-8988-3842-81BC-CE16DD8C95AC}" srcOrd="0" destOrd="0" presId="urn:microsoft.com/office/officeart/2005/8/layout/vList2"/>
    <dgm:cxn modelId="{6F9D83EB-8582-4E4D-A2C9-8FCDD3268113}" type="presOf" srcId="{CD1BADF0-FD0D-BE42-97AF-BAFDECEF5BDA}" destId="{D8A099CA-B789-6643-AC46-CDC6721403CF}" srcOrd="0" destOrd="0" presId="urn:microsoft.com/office/officeart/2005/8/layout/vList2"/>
    <dgm:cxn modelId="{8DD13E46-AE97-478B-8861-58033626E613}" type="presOf" srcId="{C88ADAAA-4FA3-F34E-AE8D-3A68DB02250E}" destId="{0FCA50D5-1E4B-A145-97E8-F310BB3D4BAA}" srcOrd="0" destOrd="0" presId="urn:microsoft.com/office/officeart/2005/8/layout/vList2"/>
    <dgm:cxn modelId="{71FEE7FA-C603-D047-B480-0F90931560C5}" srcId="{CD1BADF0-FD0D-BE42-97AF-BAFDECEF5BDA}" destId="{C88ADAAA-4FA3-F34E-AE8D-3A68DB02250E}" srcOrd="0" destOrd="0" parTransId="{46F9440F-7A7A-4241-9ACF-AECE516B5184}" sibTransId="{59EA6C10-DFB7-AC41-9C9F-F549ADF4003B}"/>
    <dgm:cxn modelId="{AD546E5D-1846-7D4A-ABF9-55B042265C0C}" srcId="{CD1BADF0-FD0D-BE42-97AF-BAFDECEF5BDA}" destId="{5115358B-DA32-4346-937D-2334237E55A8}" srcOrd="1" destOrd="0" parTransId="{2AB75BCE-2DB3-1642-B388-5849696D8BAF}" sibTransId="{E84EEC1B-8BB6-5644-AA02-24ACFAE7DA35}"/>
    <dgm:cxn modelId="{E496D78E-ACEF-4C27-9974-3070E0801712}" type="presParOf" srcId="{D8A099CA-B789-6643-AC46-CDC6721403CF}" destId="{0FCA50D5-1E4B-A145-97E8-F310BB3D4BAA}" srcOrd="0" destOrd="0" presId="urn:microsoft.com/office/officeart/2005/8/layout/vList2"/>
    <dgm:cxn modelId="{9E9DCE9F-2575-4440-8196-9A6D41671330}" type="presParOf" srcId="{D8A099CA-B789-6643-AC46-CDC6721403CF}" destId="{FB448AA1-A3A9-7143-B561-A1ECE4824B9C}" srcOrd="1" destOrd="0" presId="urn:microsoft.com/office/officeart/2005/8/layout/vList2"/>
    <dgm:cxn modelId="{47827D76-0A66-45E5-93CB-D5EE5A596794}" type="presParOf" srcId="{D8A099CA-B789-6643-AC46-CDC6721403CF}" destId="{A25629B4-8988-3842-81BC-CE16DD8C95A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FF5F59-1342-9241-8195-EBD84E3C1FB9}" type="doc">
      <dgm:prSet loTypeId="urn:microsoft.com/office/officeart/2005/8/layout/process4" loCatId="" qsTypeId="urn:microsoft.com/office/officeart/2005/8/quickstyle/simple2" qsCatId="simple" csTypeId="urn:microsoft.com/office/officeart/2005/8/colors/colorful1" csCatId="colorful" phldr="1"/>
      <dgm:spPr/>
      <dgm:t>
        <a:bodyPr/>
        <a:lstStyle/>
        <a:p>
          <a:endParaRPr lang="en-US"/>
        </a:p>
      </dgm:t>
    </dgm:pt>
    <dgm:pt modelId="{67434401-6EFC-F74B-AE99-E086958A816B}">
      <dgm:prSet custT="1"/>
      <dgm:spPr/>
      <dgm:t>
        <a:bodyPr/>
        <a:lstStyle/>
        <a:p>
          <a:pPr rtl="0"/>
          <a:r>
            <a:rPr lang="en-US" sz="2800" b="1" i="0" baseline="0" dirty="0">
              <a:solidFill>
                <a:schemeClr val="tx1"/>
              </a:solidFill>
            </a:rPr>
            <a:t>1. Presentation of inspector credentials</a:t>
          </a:r>
          <a:endParaRPr lang="en-US" sz="2800" dirty="0">
            <a:solidFill>
              <a:schemeClr val="tx1"/>
            </a:solidFill>
          </a:endParaRPr>
        </a:p>
      </dgm:t>
    </dgm:pt>
    <dgm:pt modelId="{571F3764-719F-4541-B225-9DBE0139C696}" type="parTrans" cxnId="{25C91ABE-3E85-1747-995C-E61BDF927C36}">
      <dgm:prSet/>
      <dgm:spPr/>
      <dgm:t>
        <a:bodyPr/>
        <a:lstStyle/>
        <a:p>
          <a:endParaRPr lang="en-US" sz="2800">
            <a:solidFill>
              <a:schemeClr val="tx1"/>
            </a:solidFill>
          </a:endParaRPr>
        </a:p>
      </dgm:t>
    </dgm:pt>
    <dgm:pt modelId="{1199783A-7239-F546-BFCD-8760BC57FC0D}" type="sibTrans" cxnId="{25C91ABE-3E85-1747-995C-E61BDF927C36}">
      <dgm:prSet/>
      <dgm:spPr/>
      <dgm:t>
        <a:bodyPr/>
        <a:lstStyle/>
        <a:p>
          <a:endParaRPr lang="en-US" sz="2800">
            <a:solidFill>
              <a:schemeClr val="tx1"/>
            </a:solidFill>
          </a:endParaRPr>
        </a:p>
      </dgm:t>
    </dgm:pt>
    <dgm:pt modelId="{B1C3D2FF-DD76-0941-8EDA-2A3E306FF65F}">
      <dgm:prSet custT="1"/>
      <dgm:spPr/>
      <dgm:t>
        <a:bodyPr/>
        <a:lstStyle/>
        <a:p>
          <a:pPr rtl="0"/>
          <a:r>
            <a:rPr lang="en-US" sz="2800" b="1" i="0" baseline="0" dirty="0">
              <a:solidFill>
                <a:schemeClr val="tx1"/>
              </a:solidFill>
            </a:rPr>
            <a:t>2. An opening conference</a:t>
          </a:r>
          <a:endParaRPr lang="en-US" sz="2800" dirty="0">
            <a:solidFill>
              <a:schemeClr val="tx1"/>
            </a:solidFill>
          </a:endParaRPr>
        </a:p>
      </dgm:t>
    </dgm:pt>
    <dgm:pt modelId="{DB25D28B-D4FE-4041-AA5F-F860719034FE}" type="parTrans" cxnId="{F23532D3-480B-4841-9F1F-DE2C74A2E311}">
      <dgm:prSet/>
      <dgm:spPr/>
      <dgm:t>
        <a:bodyPr/>
        <a:lstStyle/>
        <a:p>
          <a:endParaRPr lang="en-US" sz="2800">
            <a:solidFill>
              <a:schemeClr val="tx1"/>
            </a:solidFill>
          </a:endParaRPr>
        </a:p>
      </dgm:t>
    </dgm:pt>
    <dgm:pt modelId="{CFED8F09-F636-AB42-A19E-C81B9904D4B6}" type="sibTrans" cxnId="{F23532D3-480B-4841-9F1F-DE2C74A2E311}">
      <dgm:prSet/>
      <dgm:spPr/>
      <dgm:t>
        <a:bodyPr/>
        <a:lstStyle/>
        <a:p>
          <a:endParaRPr lang="en-US" sz="2800">
            <a:solidFill>
              <a:schemeClr val="tx1"/>
            </a:solidFill>
          </a:endParaRPr>
        </a:p>
      </dgm:t>
    </dgm:pt>
    <dgm:pt modelId="{44D441AE-1727-E341-9EDB-DB763BCC42C2}">
      <dgm:prSet custT="1"/>
      <dgm:spPr/>
      <dgm:t>
        <a:bodyPr/>
        <a:lstStyle/>
        <a:p>
          <a:pPr rtl="0"/>
          <a:r>
            <a:rPr lang="en-US" sz="2800" b="1" i="0" baseline="0" dirty="0">
              <a:solidFill>
                <a:schemeClr val="tx1"/>
              </a:solidFill>
            </a:rPr>
            <a:t>3. An inspection walk-around</a:t>
          </a:r>
          <a:endParaRPr lang="en-US" sz="2800" dirty="0">
            <a:solidFill>
              <a:schemeClr val="tx1"/>
            </a:solidFill>
          </a:endParaRPr>
        </a:p>
      </dgm:t>
    </dgm:pt>
    <dgm:pt modelId="{434E63F5-7BE1-804F-B5E9-5C90B29F209C}" type="parTrans" cxnId="{71AA05FD-1199-E341-8A82-4EECED8DFD13}">
      <dgm:prSet/>
      <dgm:spPr/>
      <dgm:t>
        <a:bodyPr/>
        <a:lstStyle/>
        <a:p>
          <a:endParaRPr lang="en-US" sz="2800">
            <a:solidFill>
              <a:schemeClr val="tx1"/>
            </a:solidFill>
          </a:endParaRPr>
        </a:p>
      </dgm:t>
    </dgm:pt>
    <dgm:pt modelId="{C39F2D74-AD75-8D4C-BF30-F241491FA7A6}" type="sibTrans" cxnId="{71AA05FD-1199-E341-8A82-4EECED8DFD13}">
      <dgm:prSet/>
      <dgm:spPr/>
      <dgm:t>
        <a:bodyPr/>
        <a:lstStyle/>
        <a:p>
          <a:endParaRPr lang="en-US" sz="2800">
            <a:solidFill>
              <a:schemeClr val="tx1"/>
            </a:solidFill>
          </a:endParaRPr>
        </a:p>
      </dgm:t>
    </dgm:pt>
    <dgm:pt modelId="{4D4D337A-008B-B44B-A27E-7F8D4CD93FB4}">
      <dgm:prSet custT="1"/>
      <dgm:spPr/>
      <dgm:t>
        <a:bodyPr/>
        <a:lstStyle/>
        <a:p>
          <a:pPr rtl="0"/>
          <a:r>
            <a:rPr lang="en-US" sz="2800" b="1" i="0" baseline="0" dirty="0">
              <a:solidFill>
                <a:schemeClr val="tx1"/>
              </a:solidFill>
            </a:rPr>
            <a:t>4. A closing conference</a:t>
          </a:r>
          <a:endParaRPr lang="en-US" sz="2800" dirty="0">
            <a:solidFill>
              <a:schemeClr val="tx1"/>
            </a:solidFill>
          </a:endParaRPr>
        </a:p>
      </dgm:t>
    </dgm:pt>
    <dgm:pt modelId="{92AEBE31-B360-164D-8BD1-C514221078E2}" type="parTrans" cxnId="{8DC7F9FE-34FD-E64D-8680-D9F459B8E847}">
      <dgm:prSet/>
      <dgm:spPr/>
      <dgm:t>
        <a:bodyPr/>
        <a:lstStyle/>
        <a:p>
          <a:endParaRPr lang="en-US" sz="2800">
            <a:solidFill>
              <a:schemeClr val="tx1"/>
            </a:solidFill>
          </a:endParaRPr>
        </a:p>
      </dgm:t>
    </dgm:pt>
    <dgm:pt modelId="{5496463F-6B58-B445-B31B-D68CF0F3E68C}" type="sibTrans" cxnId="{8DC7F9FE-34FD-E64D-8680-D9F459B8E847}">
      <dgm:prSet/>
      <dgm:spPr/>
      <dgm:t>
        <a:bodyPr/>
        <a:lstStyle/>
        <a:p>
          <a:endParaRPr lang="en-US" sz="2800">
            <a:solidFill>
              <a:schemeClr val="tx1"/>
            </a:solidFill>
          </a:endParaRPr>
        </a:p>
      </dgm:t>
    </dgm:pt>
    <dgm:pt modelId="{D939625C-7074-8447-A74F-3A6BB1F9F597}" type="pres">
      <dgm:prSet presAssocID="{EEFF5F59-1342-9241-8195-EBD84E3C1FB9}" presName="Name0" presStyleCnt="0">
        <dgm:presLayoutVars>
          <dgm:dir/>
          <dgm:animLvl val="lvl"/>
          <dgm:resizeHandles val="exact"/>
        </dgm:presLayoutVars>
      </dgm:prSet>
      <dgm:spPr/>
      <dgm:t>
        <a:bodyPr/>
        <a:lstStyle/>
        <a:p>
          <a:endParaRPr lang="en-US"/>
        </a:p>
      </dgm:t>
    </dgm:pt>
    <dgm:pt modelId="{EE2BC891-AF50-074A-8F53-2480C544524F}" type="pres">
      <dgm:prSet presAssocID="{4D4D337A-008B-B44B-A27E-7F8D4CD93FB4}" presName="boxAndChildren" presStyleCnt="0"/>
      <dgm:spPr/>
    </dgm:pt>
    <dgm:pt modelId="{B7AC52A7-3A5B-7B4B-93D3-377C43C34863}" type="pres">
      <dgm:prSet presAssocID="{4D4D337A-008B-B44B-A27E-7F8D4CD93FB4}" presName="parentTextBox" presStyleLbl="node1" presStyleIdx="0" presStyleCnt="4"/>
      <dgm:spPr/>
      <dgm:t>
        <a:bodyPr/>
        <a:lstStyle/>
        <a:p>
          <a:endParaRPr lang="en-US"/>
        </a:p>
      </dgm:t>
    </dgm:pt>
    <dgm:pt modelId="{1094FF88-1DFA-5D40-BBA9-94E89B8E04A7}" type="pres">
      <dgm:prSet presAssocID="{C39F2D74-AD75-8D4C-BF30-F241491FA7A6}" presName="sp" presStyleCnt="0"/>
      <dgm:spPr/>
    </dgm:pt>
    <dgm:pt modelId="{13FDE3D3-F37D-FA47-930A-EB3AD276B0A8}" type="pres">
      <dgm:prSet presAssocID="{44D441AE-1727-E341-9EDB-DB763BCC42C2}" presName="arrowAndChildren" presStyleCnt="0"/>
      <dgm:spPr/>
    </dgm:pt>
    <dgm:pt modelId="{60E86289-D048-5649-9DC6-6A73F6129FB8}" type="pres">
      <dgm:prSet presAssocID="{44D441AE-1727-E341-9EDB-DB763BCC42C2}" presName="parentTextArrow" presStyleLbl="node1" presStyleIdx="1" presStyleCnt="4"/>
      <dgm:spPr/>
      <dgm:t>
        <a:bodyPr/>
        <a:lstStyle/>
        <a:p>
          <a:endParaRPr lang="en-US"/>
        </a:p>
      </dgm:t>
    </dgm:pt>
    <dgm:pt modelId="{7425C3BC-E364-F540-97FC-E2CEC16F3A7B}" type="pres">
      <dgm:prSet presAssocID="{CFED8F09-F636-AB42-A19E-C81B9904D4B6}" presName="sp" presStyleCnt="0"/>
      <dgm:spPr/>
    </dgm:pt>
    <dgm:pt modelId="{693CDE92-B883-9344-BCA6-72FCB477E487}" type="pres">
      <dgm:prSet presAssocID="{B1C3D2FF-DD76-0941-8EDA-2A3E306FF65F}" presName="arrowAndChildren" presStyleCnt="0"/>
      <dgm:spPr/>
    </dgm:pt>
    <dgm:pt modelId="{382C410E-C1FC-0E46-A3A3-869354B69C97}" type="pres">
      <dgm:prSet presAssocID="{B1C3D2FF-DD76-0941-8EDA-2A3E306FF65F}" presName="parentTextArrow" presStyleLbl="node1" presStyleIdx="2" presStyleCnt="4"/>
      <dgm:spPr/>
      <dgm:t>
        <a:bodyPr/>
        <a:lstStyle/>
        <a:p>
          <a:endParaRPr lang="en-US"/>
        </a:p>
      </dgm:t>
    </dgm:pt>
    <dgm:pt modelId="{F3BE689A-897D-E645-BF3C-1FDC1752B75A}" type="pres">
      <dgm:prSet presAssocID="{1199783A-7239-F546-BFCD-8760BC57FC0D}" presName="sp" presStyleCnt="0"/>
      <dgm:spPr/>
    </dgm:pt>
    <dgm:pt modelId="{5339A83A-1918-AA44-A657-E4752D6B44DC}" type="pres">
      <dgm:prSet presAssocID="{67434401-6EFC-F74B-AE99-E086958A816B}" presName="arrowAndChildren" presStyleCnt="0"/>
      <dgm:spPr/>
    </dgm:pt>
    <dgm:pt modelId="{054402C2-39B4-EF44-B11E-18B7411EC4AA}" type="pres">
      <dgm:prSet presAssocID="{67434401-6EFC-F74B-AE99-E086958A816B}" presName="parentTextArrow" presStyleLbl="node1" presStyleIdx="3" presStyleCnt="4"/>
      <dgm:spPr/>
      <dgm:t>
        <a:bodyPr/>
        <a:lstStyle/>
        <a:p>
          <a:endParaRPr lang="en-US"/>
        </a:p>
      </dgm:t>
    </dgm:pt>
  </dgm:ptLst>
  <dgm:cxnLst>
    <dgm:cxn modelId="{25C91ABE-3E85-1747-995C-E61BDF927C36}" srcId="{EEFF5F59-1342-9241-8195-EBD84E3C1FB9}" destId="{67434401-6EFC-F74B-AE99-E086958A816B}" srcOrd="0" destOrd="0" parTransId="{571F3764-719F-4541-B225-9DBE0139C696}" sibTransId="{1199783A-7239-F546-BFCD-8760BC57FC0D}"/>
    <dgm:cxn modelId="{0A96369A-5047-461E-B001-68EC46B6466D}" type="presOf" srcId="{44D441AE-1727-E341-9EDB-DB763BCC42C2}" destId="{60E86289-D048-5649-9DC6-6A73F6129FB8}" srcOrd="0" destOrd="0" presId="urn:microsoft.com/office/officeart/2005/8/layout/process4"/>
    <dgm:cxn modelId="{857DE632-B7B9-4BCD-A02E-9D01EE2806C6}" type="presOf" srcId="{4D4D337A-008B-B44B-A27E-7F8D4CD93FB4}" destId="{B7AC52A7-3A5B-7B4B-93D3-377C43C34863}" srcOrd="0" destOrd="0" presId="urn:microsoft.com/office/officeart/2005/8/layout/process4"/>
    <dgm:cxn modelId="{7021BB4F-FBCF-4C43-A2AD-F9E383EF2E19}" type="presOf" srcId="{67434401-6EFC-F74B-AE99-E086958A816B}" destId="{054402C2-39B4-EF44-B11E-18B7411EC4AA}" srcOrd="0" destOrd="0" presId="urn:microsoft.com/office/officeart/2005/8/layout/process4"/>
    <dgm:cxn modelId="{71AA05FD-1199-E341-8A82-4EECED8DFD13}" srcId="{EEFF5F59-1342-9241-8195-EBD84E3C1FB9}" destId="{44D441AE-1727-E341-9EDB-DB763BCC42C2}" srcOrd="2" destOrd="0" parTransId="{434E63F5-7BE1-804F-B5E9-5C90B29F209C}" sibTransId="{C39F2D74-AD75-8D4C-BF30-F241491FA7A6}"/>
    <dgm:cxn modelId="{F23532D3-480B-4841-9F1F-DE2C74A2E311}" srcId="{EEFF5F59-1342-9241-8195-EBD84E3C1FB9}" destId="{B1C3D2FF-DD76-0941-8EDA-2A3E306FF65F}" srcOrd="1" destOrd="0" parTransId="{DB25D28B-D4FE-4041-AA5F-F860719034FE}" sibTransId="{CFED8F09-F636-AB42-A19E-C81B9904D4B6}"/>
    <dgm:cxn modelId="{8DC7F9FE-34FD-E64D-8680-D9F459B8E847}" srcId="{EEFF5F59-1342-9241-8195-EBD84E3C1FB9}" destId="{4D4D337A-008B-B44B-A27E-7F8D4CD93FB4}" srcOrd="3" destOrd="0" parTransId="{92AEBE31-B360-164D-8BD1-C514221078E2}" sibTransId="{5496463F-6B58-B445-B31B-D68CF0F3E68C}"/>
    <dgm:cxn modelId="{6FF2289F-0514-4E9E-B953-E691A22B5374}" type="presOf" srcId="{EEFF5F59-1342-9241-8195-EBD84E3C1FB9}" destId="{D939625C-7074-8447-A74F-3A6BB1F9F597}" srcOrd="0" destOrd="0" presId="urn:microsoft.com/office/officeart/2005/8/layout/process4"/>
    <dgm:cxn modelId="{FEDC9ED2-74FD-4F2E-B7B2-E597C798C04F}" type="presOf" srcId="{B1C3D2FF-DD76-0941-8EDA-2A3E306FF65F}" destId="{382C410E-C1FC-0E46-A3A3-869354B69C97}" srcOrd="0" destOrd="0" presId="urn:microsoft.com/office/officeart/2005/8/layout/process4"/>
    <dgm:cxn modelId="{1847545A-7CCC-4469-9093-F03F965BBCBD}" type="presParOf" srcId="{D939625C-7074-8447-A74F-3A6BB1F9F597}" destId="{EE2BC891-AF50-074A-8F53-2480C544524F}" srcOrd="0" destOrd="0" presId="urn:microsoft.com/office/officeart/2005/8/layout/process4"/>
    <dgm:cxn modelId="{01CBB83E-6505-49A5-B4F7-3A9EBF5F5396}" type="presParOf" srcId="{EE2BC891-AF50-074A-8F53-2480C544524F}" destId="{B7AC52A7-3A5B-7B4B-93D3-377C43C34863}" srcOrd="0" destOrd="0" presId="urn:microsoft.com/office/officeart/2005/8/layout/process4"/>
    <dgm:cxn modelId="{8F8CE4FC-46AF-47E8-BBA7-F57220BB7AF1}" type="presParOf" srcId="{D939625C-7074-8447-A74F-3A6BB1F9F597}" destId="{1094FF88-1DFA-5D40-BBA9-94E89B8E04A7}" srcOrd="1" destOrd="0" presId="urn:microsoft.com/office/officeart/2005/8/layout/process4"/>
    <dgm:cxn modelId="{1FD46529-BDA7-467A-B4B2-C81D61274106}" type="presParOf" srcId="{D939625C-7074-8447-A74F-3A6BB1F9F597}" destId="{13FDE3D3-F37D-FA47-930A-EB3AD276B0A8}" srcOrd="2" destOrd="0" presId="urn:microsoft.com/office/officeart/2005/8/layout/process4"/>
    <dgm:cxn modelId="{2E3307ED-C0BB-4BD0-8568-D7A2DB3C9BA5}" type="presParOf" srcId="{13FDE3D3-F37D-FA47-930A-EB3AD276B0A8}" destId="{60E86289-D048-5649-9DC6-6A73F6129FB8}" srcOrd="0" destOrd="0" presId="urn:microsoft.com/office/officeart/2005/8/layout/process4"/>
    <dgm:cxn modelId="{6C5C91FA-705C-4FFB-BFF7-F82504C82429}" type="presParOf" srcId="{D939625C-7074-8447-A74F-3A6BB1F9F597}" destId="{7425C3BC-E364-F540-97FC-E2CEC16F3A7B}" srcOrd="3" destOrd="0" presId="urn:microsoft.com/office/officeart/2005/8/layout/process4"/>
    <dgm:cxn modelId="{868F562B-F85A-46F8-A1B6-D315A103CF56}" type="presParOf" srcId="{D939625C-7074-8447-A74F-3A6BB1F9F597}" destId="{693CDE92-B883-9344-BCA6-72FCB477E487}" srcOrd="4" destOrd="0" presId="urn:microsoft.com/office/officeart/2005/8/layout/process4"/>
    <dgm:cxn modelId="{818AC271-1B1F-4F9D-9166-9944FE08E301}" type="presParOf" srcId="{693CDE92-B883-9344-BCA6-72FCB477E487}" destId="{382C410E-C1FC-0E46-A3A3-869354B69C97}" srcOrd="0" destOrd="0" presId="urn:microsoft.com/office/officeart/2005/8/layout/process4"/>
    <dgm:cxn modelId="{724D8442-5CF0-4284-BDB2-6715A178D0C9}" type="presParOf" srcId="{D939625C-7074-8447-A74F-3A6BB1F9F597}" destId="{F3BE689A-897D-E645-BF3C-1FDC1752B75A}" srcOrd="5" destOrd="0" presId="urn:microsoft.com/office/officeart/2005/8/layout/process4"/>
    <dgm:cxn modelId="{9B0E9188-1848-473A-BF35-2F7A44117CD0}" type="presParOf" srcId="{D939625C-7074-8447-A74F-3A6BB1F9F597}" destId="{5339A83A-1918-AA44-A657-E4752D6B44DC}" srcOrd="6" destOrd="0" presId="urn:microsoft.com/office/officeart/2005/8/layout/process4"/>
    <dgm:cxn modelId="{630BEC20-3F29-4D94-9E69-272BCAAD458C}" type="presParOf" srcId="{5339A83A-1918-AA44-A657-E4752D6B44DC}" destId="{054402C2-39B4-EF44-B11E-18B7411EC4A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CB1393F-B717-F84B-9899-0EFA8C982853}"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ADD6361E-FBC6-0040-8D46-DFB4AACB958E}">
      <dgm:prSet/>
      <dgm:spPr/>
      <dgm:t>
        <a:bodyPr/>
        <a:lstStyle/>
        <a:p>
          <a:pPr rtl="0"/>
          <a:r>
            <a:rPr lang="en-US" b="1" i="0" baseline="0" dirty="0">
              <a:solidFill>
                <a:schemeClr val="tx1"/>
              </a:solidFill>
            </a:rPr>
            <a:t>Trade secrets observed by compliance officers are kept confidential.</a:t>
          </a:r>
          <a:endParaRPr lang="en-US" dirty="0">
            <a:solidFill>
              <a:schemeClr val="tx1"/>
            </a:solidFill>
          </a:endParaRPr>
        </a:p>
      </dgm:t>
    </dgm:pt>
    <dgm:pt modelId="{1A7F849A-AC64-7749-AF7E-4A505CD29DDD}" type="parTrans" cxnId="{A0D46487-EDAE-564C-9FCE-22D6562C534A}">
      <dgm:prSet/>
      <dgm:spPr/>
      <dgm:t>
        <a:bodyPr/>
        <a:lstStyle/>
        <a:p>
          <a:endParaRPr lang="en-US">
            <a:solidFill>
              <a:schemeClr val="tx1"/>
            </a:solidFill>
          </a:endParaRPr>
        </a:p>
      </dgm:t>
    </dgm:pt>
    <dgm:pt modelId="{562B6A4E-B95D-004E-A550-589B34584460}" type="sibTrans" cxnId="{A0D46487-EDAE-564C-9FCE-22D6562C534A}">
      <dgm:prSet/>
      <dgm:spPr/>
      <dgm:t>
        <a:bodyPr/>
        <a:lstStyle/>
        <a:p>
          <a:endParaRPr lang="en-US">
            <a:solidFill>
              <a:schemeClr val="tx1"/>
            </a:solidFill>
          </a:endParaRPr>
        </a:p>
      </dgm:t>
    </dgm:pt>
    <dgm:pt modelId="{1E8397E5-93ED-D84A-BC07-C500FE7EB2B6}">
      <dgm:prSet/>
      <dgm:spPr/>
      <dgm:t>
        <a:bodyPr/>
        <a:lstStyle/>
        <a:p>
          <a:pPr rtl="0"/>
          <a:r>
            <a:rPr lang="en-US" b="1" i="0" baseline="0" dirty="0">
              <a:solidFill>
                <a:schemeClr val="tx1"/>
              </a:solidFill>
            </a:rPr>
            <a:t>Federal employees who release confidential information without authorization are subject to a $1,000 fine, one year in jail, or both; and removal from office or employment.</a:t>
          </a:r>
          <a:endParaRPr lang="en-US" dirty="0">
            <a:solidFill>
              <a:schemeClr val="tx1"/>
            </a:solidFill>
          </a:endParaRPr>
        </a:p>
      </dgm:t>
    </dgm:pt>
    <dgm:pt modelId="{9F736E95-0FA2-CD4C-8853-F8BA86FACF03}" type="parTrans" cxnId="{B5F21D22-6211-A54A-942C-9B627801C071}">
      <dgm:prSet/>
      <dgm:spPr/>
      <dgm:t>
        <a:bodyPr/>
        <a:lstStyle/>
        <a:p>
          <a:endParaRPr lang="en-US">
            <a:solidFill>
              <a:schemeClr val="tx1"/>
            </a:solidFill>
          </a:endParaRPr>
        </a:p>
      </dgm:t>
    </dgm:pt>
    <dgm:pt modelId="{6FA78901-329B-6944-B6D1-B74F94FB77E3}" type="sibTrans" cxnId="{B5F21D22-6211-A54A-942C-9B627801C071}">
      <dgm:prSet/>
      <dgm:spPr/>
      <dgm:t>
        <a:bodyPr/>
        <a:lstStyle/>
        <a:p>
          <a:endParaRPr lang="en-US">
            <a:solidFill>
              <a:schemeClr val="tx1"/>
            </a:solidFill>
          </a:endParaRPr>
        </a:p>
      </dgm:t>
    </dgm:pt>
    <dgm:pt modelId="{C9F29877-13DE-474D-A848-34E9EAAC2D6B}" type="pres">
      <dgm:prSet presAssocID="{5CB1393F-B717-F84B-9899-0EFA8C982853}" presName="linear" presStyleCnt="0">
        <dgm:presLayoutVars>
          <dgm:animLvl val="lvl"/>
          <dgm:resizeHandles val="exact"/>
        </dgm:presLayoutVars>
      </dgm:prSet>
      <dgm:spPr/>
      <dgm:t>
        <a:bodyPr/>
        <a:lstStyle/>
        <a:p>
          <a:endParaRPr lang="en-US"/>
        </a:p>
      </dgm:t>
    </dgm:pt>
    <dgm:pt modelId="{EEBA1652-1F6C-7B49-9B0E-766B599F5A94}" type="pres">
      <dgm:prSet presAssocID="{ADD6361E-FBC6-0040-8D46-DFB4AACB958E}" presName="parentText" presStyleLbl="node1" presStyleIdx="0" presStyleCnt="2">
        <dgm:presLayoutVars>
          <dgm:chMax val="0"/>
          <dgm:bulletEnabled val="1"/>
        </dgm:presLayoutVars>
      </dgm:prSet>
      <dgm:spPr/>
      <dgm:t>
        <a:bodyPr/>
        <a:lstStyle/>
        <a:p>
          <a:endParaRPr lang="en-US"/>
        </a:p>
      </dgm:t>
    </dgm:pt>
    <dgm:pt modelId="{29FACA6A-B703-7D4E-95A3-88155CA422E3}" type="pres">
      <dgm:prSet presAssocID="{562B6A4E-B95D-004E-A550-589B34584460}" presName="spacer" presStyleCnt="0"/>
      <dgm:spPr/>
    </dgm:pt>
    <dgm:pt modelId="{43B68409-3C8E-0A40-9654-C01D4F8F3F45}" type="pres">
      <dgm:prSet presAssocID="{1E8397E5-93ED-D84A-BC07-C500FE7EB2B6}" presName="parentText" presStyleLbl="node1" presStyleIdx="1" presStyleCnt="2">
        <dgm:presLayoutVars>
          <dgm:chMax val="0"/>
          <dgm:bulletEnabled val="1"/>
        </dgm:presLayoutVars>
      </dgm:prSet>
      <dgm:spPr/>
      <dgm:t>
        <a:bodyPr/>
        <a:lstStyle/>
        <a:p>
          <a:endParaRPr lang="en-US"/>
        </a:p>
      </dgm:t>
    </dgm:pt>
  </dgm:ptLst>
  <dgm:cxnLst>
    <dgm:cxn modelId="{1FDBC9B7-31D4-4045-9417-CB056D3FF7D9}" type="presOf" srcId="{1E8397E5-93ED-D84A-BC07-C500FE7EB2B6}" destId="{43B68409-3C8E-0A40-9654-C01D4F8F3F45}" srcOrd="0" destOrd="0" presId="urn:microsoft.com/office/officeart/2005/8/layout/vList2"/>
    <dgm:cxn modelId="{ADAE64F9-E8C4-4CED-9505-0ABC0691DB0D}" type="presOf" srcId="{5CB1393F-B717-F84B-9899-0EFA8C982853}" destId="{C9F29877-13DE-474D-A848-34E9EAAC2D6B}" srcOrd="0" destOrd="0" presId="urn:microsoft.com/office/officeart/2005/8/layout/vList2"/>
    <dgm:cxn modelId="{B5F21D22-6211-A54A-942C-9B627801C071}" srcId="{5CB1393F-B717-F84B-9899-0EFA8C982853}" destId="{1E8397E5-93ED-D84A-BC07-C500FE7EB2B6}" srcOrd="1" destOrd="0" parTransId="{9F736E95-0FA2-CD4C-8853-F8BA86FACF03}" sibTransId="{6FA78901-329B-6944-B6D1-B74F94FB77E3}"/>
    <dgm:cxn modelId="{161C6369-C31A-4384-A848-B28A4280C060}" type="presOf" srcId="{ADD6361E-FBC6-0040-8D46-DFB4AACB958E}" destId="{EEBA1652-1F6C-7B49-9B0E-766B599F5A94}" srcOrd="0" destOrd="0" presId="urn:microsoft.com/office/officeart/2005/8/layout/vList2"/>
    <dgm:cxn modelId="{A0D46487-EDAE-564C-9FCE-22D6562C534A}" srcId="{5CB1393F-B717-F84B-9899-0EFA8C982853}" destId="{ADD6361E-FBC6-0040-8D46-DFB4AACB958E}" srcOrd="0" destOrd="0" parTransId="{1A7F849A-AC64-7749-AF7E-4A505CD29DDD}" sibTransId="{562B6A4E-B95D-004E-A550-589B34584460}"/>
    <dgm:cxn modelId="{2306E045-D50B-4717-9E30-D194AEA74E18}" type="presParOf" srcId="{C9F29877-13DE-474D-A848-34E9EAAC2D6B}" destId="{EEBA1652-1F6C-7B49-9B0E-766B599F5A94}" srcOrd="0" destOrd="0" presId="urn:microsoft.com/office/officeart/2005/8/layout/vList2"/>
    <dgm:cxn modelId="{F356CA00-B017-42C3-A878-5F8CD4AA3804}" type="presParOf" srcId="{C9F29877-13DE-474D-A848-34E9EAAC2D6B}" destId="{29FACA6A-B703-7D4E-95A3-88155CA422E3}" srcOrd="1" destOrd="0" presId="urn:microsoft.com/office/officeart/2005/8/layout/vList2"/>
    <dgm:cxn modelId="{E8C805C2-5ADE-4092-9956-C309FA8021DD}" type="presParOf" srcId="{C9F29877-13DE-474D-A848-34E9EAAC2D6B}" destId="{43B68409-3C8E-0A40-9654-C01D4F8F3F45}"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CB1393F-B717-F84B-9899-0EFA8C982853}"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ADD6361E-FBC6-0040-8D46-DFB4AACB958E}">
      <dgm:prSet/>
      <dgm:spPr/>
      <dgm:t>
        <a:bodyPr/>
        <a:lstStyle/>
        <a:p>
          <a:pPr rtl="0"/>
          <a:r>
            <a:rPr lang="en-US" b="1" dirty="0">
              <a:solidFill>
                <a:schemeClr val="tx1"/>
              </a:solidFill>
              <a:latin typeface="Arial" charset="0"/>
              <a:ea typeface="Arial" charset="0"/>
              <a:cs typeface="Arial" charset="0"/>
            </a:rPr>
            <a:t>The compliance officer checks posting and record keeping practices, including whether in use.</a:t>
          </a:r>
          <a:endParaRPr lang="en-US" dirty="0">
            <a:solidFill>
              <a:schemeClr val="tx1"/>
            </a:solidFill>
          </a:endParaRPr>
        </a:p>
      </dgm:t>
    </dgm:pt>
    <dgm:pt modelId="{1A7F849A-AC64-7749-AF7E-4A505CD29DDD}" type="parTrans" cxnId="{A0D46487-EDAE-564C-9FCE-22D6562C534A}">
      <dgm:prSet/>
      <dgm:spPr/>
      <dgm:t>
        <a:bodyPr/>
        <a:lstStyle/>
        <a:p>
          <a:endParaRPr lang="en-US">
            <a:solidFill>
              <a:schemeClr val="tx1"/>
            </a:solidFill>
          </a:endParaRPr>
        </a:p>
      </dgm:t>
    </dgm:pt>
    <dgm:pt modelId="{562B6A4E-B95D-004E-A550-589B34584460}" type="sibTrans" cxnId="{A0D46487-EDAE-564C-9FCE-22D6562C534A}">
      <dgm:prSet/>
      <dgm:spPr/>
      <dgm:t>
        <a:bodyPr/>
        <a:lstStyle/>
        <a:p>
          <a:endParaRPr lang="en-US">
            <a:solidFill>
              <a:schemeClr val="tx1"/>
            </a:solidFill>
          </a:endParaRPr>
        </a:p>
      </dgm:t>
    </dgm:pt>
    <dgm:pt modelId="{8AD7A7E2-5D7E-5745-B8A1-1466AF8160C5}">
      <dgm:prSet custT="1"/>
      <dgm:spPr/>
      <dgm:t>
        <a:bodyPr/>
        <a:lstStyle/>
        <a:p>
          <a:r>
            <a:rPr lang="en-US" sz="2400" b="1" dirty="0">
              <a:solidFill>
                <a:schemeClr val="bg1"/>
              </a:solidFill>
              <a:latin typeface="Arial" charset="0"/>
              <a:ea typeface="Arial" charset="0"/>
              <a:cs typeface="Arial" charset="0"/>
            </a:rPr>
            <a:t>Posted OSHA’s Summary of Work-Related Injuries and Illnesses (OSHA 300A)</a:t>
          </a:r>
        </a:p>
      </dgm:t>
    </dgm:pt>
    <dgm:pt modelId="{EC3ABEF1-5366-4445-9917-AA892C42AC4E}" type="parTrans" cxnId="{0510629C-08B5-034F-A9F8-F138E3EE7AC2}">
      <dgm:prSet/>
      <dgm:spPr/>
      <dgm:t>
        <a:bodyPr/>
        <a:lstStyle/>
        <a:p>
          <a:endParaRPr lang="en-US">
            <a:solidFill>
              <a:schemeClr val="tx1"/>
            </a:solidFill>
          </a:endParaRPr>
        </a:p>
      </dgm:t>
    </dgm:pt>
    <dgm:pt modelId="{E033CA6D-5098-5E45-9709-F33C281AA87F}" type="sibTrans" cxnId="{0510629C-08B5-034F-A9F8-F138E3EE7AC2}">
      <dgm:prSet/>
      <dgm:spPr/>
      <dgm:t>
        <a:bodyPr/>
        <a:lstStyle/>
        <a:p>
          <a:endParaRPr lang="en-US">
            <a:solidFill>
              <a:schemeClr val="tx1"/>
            </a:solidFill>
          </a:endParaRPr>
        </a:p>
      </dgm:t>
    </dgm:pt>
    <dgm:pt modelId="{88724560-D969-A549-A743-8703D443E829}">
      <dgm:prSet custT="1"/>
      <dgm:spPr/>
      <dgm:t>
        <a:bodyPr/>
        <a:lstStyle/>
        <a:p>
          <a:pPr rtl="0"/>
          <a:r>
            <a:rPr lang="en-US" sz="2400" b="1" dirty="0">
              <a:solidFill>
                <a:schemeClr val="bg1"/>
              </a:solidFill>
              <a:latin typeface="Arial" charset="0"/>
              <a:ea typeface="Arial" charset="0"/>
              <a:cs typeface="Arial" charset="0"/>
            </a:rPr>
            <a:t>Records of deaths, injuries, and illnesses.</a:t>
          </a:r>
          <a:endParaRPr lang="en-US" sz="2400" dirty="0">
            <a:solidFill>
              <a:schemeClr val="bg1"/>
            </a:solidFill>
          </a:endParaRPr>
        </a:p>
      </dgm:t>
    </dgm:pt>
    <dgm:pt modelId="{FC5868CC-6FAB-7945-B0E4-8D1BEB6EDE28}" type="parTrans" cxnId="{B242C33D-021B-5D48-BFB4-A1CA235D885E}">
      <dgm:prSet/>
      <dgm:spPr/>
      <dgm:t>
        <a:bodyPr/>
        <a:lstStyle/>
        <a:p>
          <a:endParaRPr lang="en-US">
            <a:solidFill>
              <a:schemeClr val="tx1"/>
            </a:solidFill>
          </a:endParaRPr>
        </a:p>
      </dgm:t>
    </dgm:pt>
    <dgm:pt modelId="{8C303878-9496-DF44-9D08-06AA61934FEC}" type="sibTrans" cxnId="{B242C33D-021B-5D48-BFB4-A1CA235D885E}">
      <dgm:prSet/>
      <dgm:spPr/>
      <dgm:t>
        <a:bodyPr/>
        <a:lstStyle/>
        <a:p>
          <a:endParaRPr lang="en-US">
            <a:solidFill>
              <a:schemeClr val="tx1"/>
            </a:solidFill>
          </a:endParaRPr>
        </a:p>
      </dgm:t>
    </dgm:pt>
    <dgm:pt modelId="{AEE550A5-0C11-4D45-BBE8-6374CE988551}">
      <dgm:prSet custT="1"/>
      <dgm:spPr/>
      <dgm:t>
        <a:bodyPr/>
        <a:lstStyle/>
        <a:p>
          <a:r>
            <a:rPr lang="en-US" sz="2400" b="1" dirty="0">
              <a:solidFill>
                <a:schemeClr val="bg1"/>
              </a:solidFill>
              <a:latin typeface="Arial" charset="0"/>
              <a:ea typeface="Arial" charset="0"/>
              <a:cs typeface="Arial" charset="0"/>
            </a:rPr>
            <a:t>Prominently displayed the OSHA “It’s The Law” poster (OSHA 3165).</a:t>
          </a:r>
        </a:p>
      </dgm:t>
    </dgm:pt>
    <dgm:pt modelId="{9967D6BA-EEA4-6E40-BCE5-A847EF2AE412}" type="parTrans" cxnId="{B68C1F9B-8414-5840-95E7-8033AEB4E2EF}">
      <dgm:prSet/>
      <dgm:spPr/>
      <dgm:t>
        <a:bodyPr/>
        <a:lstStyle/>
        <a:p>
          <a:endParaRPr lang="en-US">
            <a:solidFill>
              <a:schemeClr val="tx1"/>
            </a:solidFill>
          </a:endParaRPr>
        </a:p>
      </dgm:t>
    </dgm:pt>
    <dgm:pt modelId="{AA83F7D1-1F61-DF4D-B109-B4A00017F0B1}" type="sibTrans" cxnId="{B68C1F9B-8414-5840-95E7-8033AEB4E2EF}">
      <dgm:prSet/>
      <dgm:spPr/>
      <dgm:t>
        <a:bodyPr/>
        <a:lstStyle/>
        <a:p>
          <a:endParaRPr lang="en-US">
            <a:solidFill>
              <a:schemeClr val="tx1"/>
            </a:solidFill>
          </a:endParaRPr>
        </a:p>
      </dgm:t>
    </dgm:pt>
    <dgm:pt modelId="{D712A319-79D0-9542-A0C6-466F036C94FF}">
      <dgm:prSet custT="1"/>
      <dgm:spPr/>
      <dgm:t>
        <a:bodyPr/>
        <a:lstStyle/>
        <a:p>
          <a:r>
            <a:rPr lang="en-US" sz="2400" b="1" dirty="0">
              <a:solidFill>
                <a:schemeClr val="bg1"/>
              </a:solidFill>
              <a:latin typeface="Arial" charset="0"/>
              <a:ea typeface="Arial" charset="0"/>
              <a:cs typeface="Arial" charset="0"/>
            </a:rPr>
            <a:t>employee exposure to toxic substances and harmful physical agents (as required)</a:t>
          </a:r>
        </a:p>
      </dgm:t>
    </dgm:pt>
    <dgm:pt modelId="{1A560B99-ED59-9843-8FB7-B6434E359326}" type="parTrans" cxnId="{767B7C8E-2F0D-B24C-9BE1-AC7E6728F773}">
      <dgm:prSet/>
      <dgm:spPr/>
      <dgm:t>
        <a:bodyPr/>
        <a:lstStyle/>
        <a:p>
          <a:endParaRPr lang="en-US">
            <a:solidFill>
              <a:schemeClr val="tx1"/>
            </a:solidFill>
          </a:endParaRPr>
        </a:p>
      </dgm:t>
    </dgm:pt>
    <dgm:pt modelId="{54036EFA-9307-E34F-8EE1-1DD5F25B3DAB}" type="sibTrans" cxnId="{767B7C8E-2F0D-B24C-9BE1-AC7E6728F773}">
      <dgm:prSet/>
      <dgm:spPr/>
      <dgm:t>
        <a:bodyPr/>
        <a:lstStyle/>
        <a:p>
          <a:endParaRPr lang="en-US">
            <a:solidFill>
              <a:schemeClr val="tx1"/>
            </a:solidFill>
          </a:endParaRPr>
        </a:p>
      </dgm:t>
    </dgm:pt>
    <dgm:pt modelId="{C9F29877-13DE-474D-A848-34E9EAAC2D6B}" type="pres">
      <dgm:prSet presAssocID="{5CB1393F-B717-F84B-9899-0EFA8C982853}" presName="linear" presStyleCnt="0">
        <dgm:presLayoutVars>
          <dgm:animLvl val="lvl"/>
          <dgm:resizeHandles val="exact"/>
        </dgm:presLayoutVars>
      </dgm:prSet>
      <dgm:spPr/>
      <dgm:t>
        <a:bodyPr/>
        <a:lstStyle/>
        <a:p>
          <a:endParaRPr lang="en-US"/>
        </a:p>
      </dgm:t>
    </dgm:pt>
    <dgm:pt modelId="{EEBA1652-1F6C-7B49-9B0E-766B599F5A94}" type="pres">
      <dgm:prSet presAssocID="{ADD6361E-FBC6-0040-8D46-DFB4AACB958E}" presName="parentText" presStyleLbl="node1" presStyleIdx="0" presStyleCnt="1" custScaleY="74892">
        <dgm:presLayoutVars>
          <dgm:chMax val="0"/>
          <dgm:bulletEnabled val="1"/>
        </dgm:presLayoutVars>
      </dgm:prSet>
      <dgm:spPr/>
      <dgm:t>
        <a:bodyPr/>
        <a:lstStyle/>
        <a:p>
          <a:endParaRPr lang="en-US"/>
        </a:p>
      </dgm:t>
    </dgm:pt>
    <dgm:pt modelId="{6B27B74C-7D3B-E745-80C9-3F93ACD324A4}" type="pres">
      <dgm:prSet presAssocID="{ADD6361E-FBC6-0040-8D46-DFB4AACB958E}" presName="childText" presStyleLbl="revTx" presStyleIdx="0" presStyleCnt="1">
        <dgm:presLayoutVars>
          <dgm:bulletEnabled val="1"/>
        </dgm:presLayoutVars>
      </dgm:prSet>
      <dgm:spPr/>
      <dgm:t>
        <a:bodyPr/>
        <a:lstStyle/>
        <a:p>
          <a:endParaRPr lang="en-US"/>
        </a:p>
      </dgm:t>
    </dgm:pt>
  </dgm:ptLst>
  <dgm:cxnLst>
    <dgm:cxn modelId="{B242C33D-021B-5D48-BFB4-A1CA235D885E}" srcId="{ADD6361E-FBC6-0040-8D46-DFB4AACB958E}" destId="{88724560-D969-A549-A743-8703D443E829}" srcOrd="0" destOrd="0" parTransId="{FC5868CC-6FAB-7945-B0E4-8D1BEB6EDE28}" sibTransId="{8C303878-9496-DF44-9D08-06AA61934FEC}"/>
    <dgm:cxn modelId="{B68C1F9B-8414-5840-95E7-8033AEB4E2EF}" srcId="{ADD6361E-FBC6-0040-8D46-DFB4AACB958E}" destId="{AEE550A5-0C11-4D45-BBE8-6374CE988551}" srcOrd="2" destOrd="0" parTransId="{9967D6BA-EEA4-6E40-BCE5-A847EF2AE412}" sibTransId="{AA83F7D1-1F61-DF4D-B109-B4A00017F0B1}"/>
    <dgm:cxn modelId="{3D8312A0-6042-4AC6-9FF2-C49672D68389}" type="presOf" srcId="{D712A319-79D0-9542-A0C6-466F036C94FF}" destId="{6B27B74C-7D3B-E745-80C9-3F93ACD324A4}" srcOrd="0" destOrd="3" presId="urn:microsoft.com/office/officeart/2005/8/layout/vList2"/>
    <dgm:cxn modelId="{4B41F4A6-2C1E-4CEB-9E16-55C93BD75AF3}" type="presOf" srcId="{ADD6361E-FBC6-0040-8D46-DFB4AACB958E}" destId="{EEBA1652-1F6C-7B49-9B0E-766B599F5A94}" srcOrd="0" destOrd="0" presId="urn:microsoft.com/office/officeart/2005/8/layout/vList2"/>
    <dgm:cxn modelId="{1164FEF1-0DB5-49A0-A9B3-521613688694}" type="presOf" srcId="{5CB1393F-B717-F84B-9899-0EFA8C982853}" destId="{C9F29877-13DE-474D-A848-34E9EAAC2D6B}" srcOrd="0" destOrd="0" presId="urn:microsoft.com/office/officeart/2005/8/layout/vList2"/>
    <dgm:cxn modelId="{CC2DE3CF-034E-4910-8F91-BCFDF4C471EF}" type="presOf" srcId="{88724560-D969-A549-A743-8703D443E829}" destId="{6B27B74C-7D3B-E745-80C9-3F93ACD324A4}" srcOrd="0" destOrd="0" presId="urn:microsoft.com/office/officeart/2005/8/layout/vList2"/>
    <dgm:cxn modelId="{A0D46487-EDAE-564C-9FCE-22D6562C534A}" srcId="{5CB1393F-B717-F84B-9899-0EFA8C982853}" destId="{ADD6361E-FBC6-0040-8D46-DFB4AACB958E}" srcOrd="0" destOrd="0" parTransId="{1A7F849A-AC64-7749-AF7E-4A505CD29DDD}" sibTransId="{562B6A4E-B95D-004E-A550-589B34584460}"/>
    <dgm:cxn modelId="{9E43782C-BAA7-4E25-A885-1DC272CB75EC}" type="presOf" srcId="{8AD7A7E2-5D7E-5745-B8A1-1466AF8160C5}" destId="{6B27B74C-7D3B-E745-80C9-3F93ACD324A4}" srcOrd="0" destOrd="1" presId="urn:microsoft.com/office/officeart/2005/8/layout/vList2"/>
    <dgm:cxn modelId="{0510629C-08B5-034F-A9F8-F138E3EE7AC2}" srcId="{ADD6361E-FBC6-0040-8D46-DFB4AACB958E}" destId="{8AD7A7E2-5D7E-5745-B8A1-1466AF8160C5}" srcOrd="1" destOrd="0" parTransId="{EC3ABEF1-5366-4445-9917-AA892C42AC4E}" sibTransId="{E033CA6D-5098-5E45-9709-F33C281AA87F}"/>
    <dgm:cxn modelId="{7DA2A2C9-4711-4807-9D1E-E21C0A47E01C}" type="presOf" srcId="{AEE550A5-0C11-4D45-BBE8-6374CE988551}" destId="{6B27B74C-7D3B-E745-80C9-3F93ACD324A4}" srcOrd="0" destOrd="2" presId="urn:microsoft.com/office/officeart/2005/8/layout/vList2"/>
    <dgm:cxn modelId="{767B7C8E-2F0D-B24C-9BE1-AC7E6728F773}" srcId="{ADD6361E-FBC6-0040-8D46-DFB4AACB958E}" destId="{D712A319-79D0-9542-A0C6-466F036C94FF}" srcOrd="3" destOrd="0" parTransId="{1A560B99-ED59-9843-8FB7-B6434E359326}" sibTransId="{54036EFA-9307-E34F-8EE1-1DD5F25B3DAB}"/>
    <dgm:cxn modelId="{5933C110-52F5-411B-AB8B-0778CF91FFA9}" type="presParOf" srcId="{C9F29877-13DE-474D-A848-34E9EAAC2D6B}" destId="{EEBA1652-1F6C-7B49-9B0E-766B599F5A94}" srcOrd="0" destOrd="0" presId="urn:microsoft.com/office/officeart/2005/8/layout/vList2"/>
    <dgm:cxn modelId="{1F4C9A23-853D-47B9-B844-424152AEC61A}" type="presParOf" srcId="{C9F29877-13DE-474D-A848-34E9EAAC2D6B}" destId="{6B27B74C-7D3B-E745-80C9-3F93ACD324A4}"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3B4E5E1-EFA9-174A-9564-745F863A0CB9}" type="doc">
      <dgm:prSet loTypeId="urn:microsoft.com/office/officeart/2005/8/layout/vList2" loCatId="" qsTypeId="urn:microsoft.com/office/officeart/2005/8/quickstyle/simple2" qsCatId="simple" csTypeId="urn:microsoft.com/office/officeart/2005/8/colors/accent2_2" csCatId="accent2" phldr="1"/>
      <dgm:spPr/>
      <dgm:t>
        <a:bodyPr/>
        <a:lstStyle/>
        <a:p>
          <a:endParaRPr lang="en-US"/>
        </a:p>
      </dgm:t>
    </dgm:pt>
    <dgm:pt modelId="{BB21D757-6198-574B-A0E9-B667549EAEE9}">
      <dgm:prSet custT="1"/>
      <dgm:spPr/>
      <dgm:t>
        <a:bodyPr/>
        <a:lstStyle/>
        <a:p>
          <a:pPr rtl="0"/>
          <a:r>
            <a:rPr lang="en-US" sz="2100" b="1" i="0" baseline="0" dirty="0">
              <a:solidFill>
                <a:schemeClr val="tx1"/>
              </a:solidFill>
            </a:rPr>
            <a:t>Only the OSHA Area Director has the authority to tell the employer what penalties the agency will propose.</a:t>
          </a:r>
          <a:endParaRPr lang="en-US" sz="2100" dirty="0">
            <a:solidFill>
              <a:schemeClr val="tx1"/>
            </a:solidFill>
          </a:endParaRPr>
        </a:p>
      </dgm:t>
    </dgm:pt>
    <dgm:pt modelId="{405DE728-806F-A646-A8D6-352143CC3B0D}" type="parTrans" cxnId="{7BC80538-EC46-C648-9E96-8100157BB93D}">
      <dgm:prSet/>
      <dgm:spPr/>
      <dgm:t>
        <a:bodyPr/>
        <a:lstStyle/>
        <a:p>
          <a:endParaRPr lang="en-US"/>
        </a:p>
      </dgm:t>
    </dgm:pt>
    <dgm:pt modelId="{2CFA2CE0-DE5D-C440-ACFD-92A563290258}" type="sibTrans" cxnId="{7BC80538-EC46-C648-9E96-8100157BB93D}">
      <dgm:prSet/>
      <dgm:spPr/>
      <dgm:t>
        <a:bodyPr/>
        <a:lstStyle/>
        <a:p>
          <a:endParaRPr lang="en-US"/>
        </a:p>
      </dgm:t>
    </dgm:pt>
    <dgm:pt modelId="{4AA95199-F53B-6B40-B033-242E795ED85B}">
      <dgm:prSet custT="1"/>
      <dgm:spPr/>
      <dgm:t>
        <a:bodyPr/>
        <a:lstStyle/>
        <a:p>
          <a:pPr rtl="0"/>
          <a:r>
            <a:rPr lang="en-US" sz="2100" b="1" i="0" baseline="0" dirty="0">
              <a:solidFill>
                <a:schemeClr val="tx1"/>
              </a:solidFill>
            </a:rPr>
            <a:t>OSHA has six months following an inspection to issue a final report.</a:t>
          </a:r>
          <a:endParaRPr lang="en-US" sz="2100" dirty="0">
            <a:solidFill>
              <a:schemeClr val="tx1"/>
            </a:solidFill>
          </a:endParaRPr>
        </a:p>
      </dgm:t>
    </dgm:pt>
    <dgm:pt modelId="{AB58EFBA-9FB9-4E48-B460-0EDC7BAD3BFC}" type="parTrans" cxnId="{949AF61D-B0AA-C048-B01D-DF3BB188E451}">
      <dgm:prSet/>
      <dgm:spPr/>
      <dgm:t>
        <a:bodyPr/>
        <a:lstStyle/>
        <a:p>
          <a:endParaRPr lang="en-US"/>
        </a:p>
      </dgm:t>
    </dgm:pt>
    <dgm:pt modelId="{D421B2CE-3FF2-6A43-A73A-95260EEACA6B}" type="sibTrans" cxnId="{949AF61D-B0AA-C048-B01D-DF3BB188E451}">
      <dgm:prSet/>
      <dgm:spPr/>
      <dgm:t>
        <a:bodyPr/>
        <a:lstStyle/>
        <a:p>
          <a:endParaRPr lang="en-US"/>
        </a:p>
      </dgm:t>
    </dgm:pt>
    <dgm:pt modelId="{95A7CDC7-902A-2A4E-A0BF-32042872FDF2}">
      <dgm:prSet custT="1"/>
      <dgm:spPr/>
      <dgm:t>
        <a:bodyPr/>
        <a:lstStyle/>
        <a:p>
          <a:pPr rtl="0"/>
          <a:r>
            <a:rPr lang="en-US" sz="2100" b="1" i="0" baseline="0" dirty="0">
              <a:solidFill>
                <a:schemeClr val="tx1"/>
              </a:solidFill>
            </a:rPr>
            <a:t>After reviewing the full inspection report, the OSHA Area Director will:</a:t>
          </a:r>
          <a:endParaRPr lang="en-US" sz="2100" dirty="0">
            <a:solidFill>
              <a:schemeClr val="tx1"/>
            </a:solidFill>
          </a:endParaRPr>
        </a:p>
      </dgm:t>
    </dgm:pt>
    <dgm:pt modelId="{E505B88E-3467-534A-9CA0-45BB297FD10A}" type="parTrans" cxnId="{A3108215-A0A4-EF4C-B099-3FCEC5D57382}">
      <dgm:prSet/>
      <dgm:spPr/>
      <dgm:t>
        <a:bodyPr/>
        <a:lstStyle/>
        <a:p>
          <a:endParaRPr lang="en-US"/>
        </a:p>
      </dgm:t>
    </dgm:pt>
    <dgm:pt modelId="{8504F4C1-5B20-7840-B9AB-258FB290E6B3}" type="sibTrans" cxnId="{A3108215-A0A4-EF4C-B099-3FCEC5D57382}">
      <dgm:prSet/>
      <dgm:spPr/>
      <dgm:t>
        <a:bodyPr/>
        <a:lstStyle/>
        <a:p>
          <a:endParaRPr lang="en-US"/>
        </a:p>
      </dgm:t>
    </dgm:pt>
    <dgm:pt modelId="{1C10EFB6-6F0F-3E44-967B-3C517D9ACDF6}">
      <dgm:prSet custT="1"/>
      <dgm:spPr/>
      <dgm:t>
        <a:bodyPr/>
        <a:lstStyle/>
        <a:p>
          <a:pPr rtl="0"/>
          <a:r>
            <a:rPr lang="en-US" sz="2100" b="1" i="0" baseline="0" dirty="0">
              <a:solidFill>
                <a:srgbClr val="FFFFFF"/>
              </a:solidFill>
            </a:rPr>
            <a:t>Issue citations without penalties.</a:t>
          </a:r>
          <a:endParaRPr lang="en-US" sz="2100" dirty="0">
            <a:solidFill>
              <a:srgbClr val="FFFFFF"/>
            </a:solidFill>
          </a:endParaRPr>
        </a:p>
      </dgm:t>
    </dgm:pt>
    <dgm:pt modelId="{5CA77692-C7F4-494A-A86D-551638EBE039}" type="parTrans" cxnId="{5961A152-ED1F-D843-A5E0-D6220CEAF669}">
      <dgm:prSet/>
      <dgm:spPr/>
      <dgm:t>
        <a:bodyPr/>
        <a:lstStyle/>
        <a:p>
          <a:endParaRPr lang="en-US"/>
        </a:p>
      </dgm:t>
    </dgm:pt>
    <dgm:pt modelId="{23E4732B-82D2-1349-81C1-FC50349DEA13}" type="sibTrans" cxnId="{5961A152-ED1F-D843-A5E0-D6220CEAF669}">
      <dgm:prSet/>
      <dgm:spPr/>
      <dgm:t>
        <a:bodyPr/>
        <a:lstStyle/>
        <a:p>
          <a:endParaRPr lang="en-US"/>
        </a:p>
      </dgm:t>
    </dgm:pt>
    <dgm:pt modelId="{ADFC90F2-BC72-EF40-B75D-EB8C04A2630D}">
      <dgm:prSet custT="1"/>
      <dgm:spPr/>
      <dgm:t>
        <a:bodyPr/>
        <a:lstStyle/>
        <a:p>
          <a:pPr rtl="0"/>
          <a:r>
            <a:rPr lang="en-US" sz="2100" b="1" i="0" baseline="0">
              <a:solidFill>
                <a:srgbClr val="FFFFFF"/>
              </a:solidFill>
            </a:rPr>
            <a:t>Issue citations with proposed penalties.</a:t>
          </a:r>
          <a:endParaRPr lang="en-US" sz="2100" dirty="0">
            <a:solidFill>
              <a:srgbClr val="FFFFFF"/>
            </a:solidFill>
          </a:endParaRPr>
        </a:p>
      </dgm:t>
    </dgm:pt>
    <dgm:pt modelId="{8F26950B-AB8B-CB41-8464-73DE0C612701}" type="parTrans" cxnId="{6AAAFA10-4B04-0C45-91DB-C97F00DE0931}">
      <dgm:prSet/>
      <dgm:spPr/>
      <dgm:t>
        <a:bodyPr/>
        <a:lstStyle/>
        <a:p>
          <a:endParaRPr lang="en-US"/>
        </a:p>
      </dgm:t>
    </dgm:pt>
    <dgm:pt modelId="{4969F5DA-BF08-9F40-8DB3-22E8865B27A5}" type="sibTrans" cxnId="{6AAAFA10-4B04-0C45-91DB-C97F00DE0931}">
      <dgm:prSet/>
      <dgm:spPr/>
      <dgm:t>
        <a:bodyPr/>
        <a:lstStyle/>
        <a:p>
          <a:endParaRPr lang="en-US"/>
        </a:p>
      </dgm:t>
    </dgm:pt>
    <dgm:pt modelId="{AB8A9A53-6501-E144-ADC8-6081C566BBD0}">
      <dgm:prSet custT="1"/>
      <dgm:spPr/>
      <dgm:t>
        <a:bodyPr/>
        <a:lstStyle/>
        <a:p>
          <a:pPr rtl="0"/>
          <a:r>
            <a:rPr lang="en-US" sz="2100" b="1" i="0" baseline="0">
              <a:solidFill>
                <a:srgbClr val="FFFFFF"/>
              </a:solidFill>
            </a:rPr>
            <a:t>Determine that neither are warranted.</a:t>
          </a:r>
          <a:endParaRPr lang="en-US" sz="2100" dirty="0">
            <a:solidFill>
              <a:srgbClr val="FFFFFF"/>
            </a:solidFill>
          </a:endParaRPr>
        </a:p>
      </dgm:t>
    </dgm:pt>
    <dgm:pt modelId="{F5649282-9CA2-A846-998D-94D54BC51018}" type="parTrans" cxnId="{3BB5B071-35A7-E34C-94B3-FF232D366407}">
      <dgm:prSet/>
      <dgm:spPr/>
      <dgm:t>
        <a:bodyPr/>
        <a:lstStyle/>
        <a:p>
          <a:endParaRPr lang="en-US"/>
        </a:p>
      </dgm:t>
    </dgm:pt>
    <dgm:pt modelId="{D49D3C60-645B-C045-BCE3-02BBA0E4535A}" type="sibTrans" cxnId="{3BB5B071-35A7-E34C-94B3-FF232D366407}">
      <dgm:prSet/>
      <dgm:spPr/>
      <dgm:t>
        <a:bodyPr/>
        <a:lstStyle/>
        <a:p>
          <a:endParaRPr lang="en-US"/>
        </a:p>
      </dgm:t>
    </dgm:pt>
    <dgm:pt modelId="{0A3A6DEF-CEC0-B443-AB62-363D46C1F880}" type="pres">
      <dgm:prSet presAssocID="{83B4E5E1-EFA9-174A-9564-745F863A0CB9}" presName="linear" presStyleCnt="0">
        <dgm:presLayoutVars>
          <dgm:animLvl val="lvl"/>
          <dgm:resizeHandles val="exact"/>
        </dgm:presLayoutVars>
      </dgm:prSet>
      <dgm:spPr/>
      <dgm:t>
        <a:bodyPr/>
        <a:lstStyle/>
        <a:p>
          <a:endParaRPr lang="en-US"/>
        </a:p>
      </dgm:t>
    </dgm:pt>
    <dgm:pt modelId="{5DA7CD6B-7EF6-7B44-8C60-B7834A3EC04D}" type="pres">
      <dgm:prSet presAssocID="{BB21D757-6198-574B-A0E9-B667549EAEE9}" presName="parentText" presStyleLbl="node1" presStyleIdx="0" presStyleCnt="3">
        <dgm:presLayoutVars>
          <dgm:chMax val="0"/>
          <dgm:bulletEnabled val="1"/>
        </dgm:presLayoutVars>
      </dgm:prSet>
      <dgm:spPr/>
      <dgm:t>
        <a:bodyPr/>
        <a:lstStyle/>
        <a:p>
          <a:endParaRPr lang="en-US"/>
        </a:p>
      </dgm:t>
    </dgm:pt>
    <dgm:pt modelId="{972D1AB2-45B9-1047-A044-ECE210683B4F}" type="pres">
      <dgm:prSet presAssocID="{2CFA2CE0-DE5D-C440-ACFD-92A563290258}" presName="spacer" presStyleCnt="0"/>
      <dgm:spPr/>
    </dgm:pt>
    <dgm:pt modelId="{1CAF2EFF-45BA-0249-B3DB-80D7FCB153A1}" type="pres">
      <dgm:prSet presAssocID="{4AA95199-F53B-6B40-B033-242E795ED85B}" presName="parentText" presStyleLbl="node1" presStyleIdx="1" presStyleCnt="3">
        <dgm:presLayoutVars>
          <dgm:chMax val="0"/>
          <dgm:bulletEnabled val="1"/>
        </dgm:presLayoutVars>
      </dgm:prSet>
      <dgm:spPr/>
      <dgm:t>
        <a:bodyPr/>
        <a:lstStyle/>
        <a:p>
          <a:endParaRPr lang="en-US"/>
        </a:p>
      </dgm:t>
    </dgm:pt>
    <dgm:pt modelId="{ACF34B48-D326-734F-A10C-2D4868C453F2}" type="pres">
      <dgm:prSet presAssocID="{D421B2CE-3FF2-6A43-A73A-95260EEACA6B}" presName="spacer" presStyleCnt="0"/>
      <dgm:spPr/>
    </dgm:pt>
    <dgm:pt modelId="{C1051BC4-D50D-5649-A1B0-DD4A0C7C5F26}" type="pres">
      <dgm:prSet presAssocID="{95A7CDC7-902A-2A4E-A0BF-32042872FDF2}" presName="parentText" presStyleLbl="node1" presStyleIdx="2" presStyleCnt="3">
        <dgm:presLayoutVars>
          <dgm:chMax val="0"/>
          <dgm:bulletEnabled val="1"/>
        </dgm:presLayoutVars>
      </dgm:prSet>
      <dgm:spPr/>
      <dgm:t>
        <a:bodyPr/>
        <a:lstStyle/>
        <a:p>
          <a:endParaRPr lang="en-US"/>
        </a:p>
      </dgm:t>
    </dgm:pt>
    <dgm:pt modelId="{EDC3215A-C8C3-6445-96A4-2243F77668BE}" type="pres">
      <dgm:prSet presAssocID="{95A7CDC7-902A-2A4E-A0BF-32042872FDF2}" presName="childText" presStyleLbl="revTx" presStyleIdx="0" presStyleCnt="1">
        <dgm:presLayoutVars>
          <dgm:bulletEnabled val="1"/>
        </dgm:presLayoutVars>
      </dgm:prSet>
      <dgm:spPr/>
      <dgm:t>
        <a:bodyPr/>
        <a:lstStyle/>
        <a:p>
          <a:endParaRPr lang="en-US"/>
        </a:p>
      </dgm:t>
    </dgm:pt>
  </dgm:ptLst>
  <dgm:cxnLst>
    <dgm:cxn modelId="{5961A152-ED1F-D843-A5E0-D6220CEAF669}" srcId="{95A7CDC7-902A-2A4E-A0BF-32042872FDF2}" destId="{1C10EFB6-6F0F-3E44-967B-3C517D9ACDF6}" srcOrd="0" destOrd="0" parTransId="{5CA77692-C7F4-494A-A86D-551638EBE039}" sibTransId="{23E4732B-82D2-1349-81C1-FC50349DEA13}"/>
    <dgm:cxn modelId="{6AAAFA10-4B04-0C45-91DB-C97F00DE0931}" srcId="{95A7CDC7-902A-2A4E-A0BF-32042872FDF2}" destId="{ADFC90F2-BC72-EF40-B75D-EB8C04A2630D}" srcOrd="1" destOrd="0" parTransId="{8F26950B-AB8B-CB41-8464-73DE0C612701}" sibTransId="{4969F5DA-BF08-9F40-8DB3-22E8865B27A5}"/>
    <dgm:cxn modelId="{B5450705-83B3-4E06-BDC6-E5101564237C}" type="presOf" srcId="{ADFC90F2-BC72-EF40-B75D-EB8C04A2630D}" destId="{EDC3215A-C8C3-6445-96A4-2243F77668BE}" srcOrd="0" destOrd="1" presId="urn:microsoft.com/office/officeart/2005/8/layout/vList2"/>
    <dgm:cxn modelId="{3BB5B071-35A7-E34C-94B3-FF232D366407}" srcId="{95A7CDC7-902A-2A4E-A0BF-32042872FDF2}" destId="{AB8A9A53-6501-E144-ADC8-6081C566BBD0}" srcOrd="2" destOrd="0" parTransId="{F5649282-9CA2-A846-998D-94D54BC51018}" sibTransId="{D49D3C60-645B-C045-BCE3-02BBA0E4535A}"/>
    <dgm:cxn modelId="{7BC80538-EC46-C648-9E96-8100157BB93D}" srcId="{83B4E5E1-EFA9-174A-9564-745F863A0CB9}" destId="{BB21D757-6198-574B-A0E9-B667549EAEE9}" srcOrd="0" destOrd="0" parTransId="{405DE728-806F-A646-A8D6-352143CC3B0D}" sibTransId="{2CFA2CE0-DE5D-C440-ACFD-92A563290258}"/>
    <dgm:cxn modelId="{A959DD97-F2C4-4833-AA03-A0397A9F6091}" type="presOf" srcId="{BB21D757-6198-574B-A0E9-B667549EAEE9}" destId="{5DA7CD6B-7EF6-7B44-8C60-B7834A3EC04D}" srcOrd="0" destOrd="0" presId="urn:microsoft.com/office/officeart/2005/8/layout/vList2"/>
    <dgm:cxn modelId="{949AF61D-B0AA-C048-B01D-DF3BB188E451}" srcId="{83B4E5E1-EFA9-174A-9564-745F863A0CB9}" destId="{4AA95199-F53B-6B40-B033-242E795ED85B}" srcOrd="1" destOrd="0" parTransId="{AB58EFBA-9FB9-4E48-B460-0EDC7BAD3BFC}" sibTransId="{D421B2CE-3FF2-6A43-A73A-95260EEACA6B}"/>
    <dgm:cxn modelId="{249638CB-2A2F-4E18-B856-F242EA9BFDDF}" type="presOf" srcId="{95A7CDC7-902A-2A4E-A0BF-32042872FDF2}" destId="{C1051BC4-D50D-5649-A1B0-DD4A0C7C5F26}" srcOrd="0" destOrd="0" presId="urn:microsoft.com/office/officeart/2005/8/layout/vList2"/>
    <dgm:cxn modelId="{B37DC26C-F493-40A0-BD31-D0C34A4C6886}" type="presOf" srcId="{83B4E5E1-EFA9-174A-9564-745F863A0CB9}" destId="{0A3A6DEF-CEC0-B443-AB62-363D46C1F880}" srcOrd="0" destOrd="0" presId="urn:microsoft.com/office/officeart/2005/8/layout/vList2"/>
    <dgm:cxn modelId="{A3108215-A0A4-EF4C-B099-3FCEC5D57382}" srcId="{83B4E5E1-EFA9-174A-9564-745F863A0CB9}" destId="{95A7CDC7-902A-2A4E-A0BF-32042872FDF2}" srcOrd="2" destOrd="0" parTransId="{E505B88E-3467-534A-9CA0-45BB297FD10A}" sibTransId="{8504F4C1-5B20-7840-B9AB-258FB290E6B3}"/>
    <dgm:cxn modelId="{998E7207-5177-4099-B42D-3D00E741575E}" type="presOf" srcId="{4AA95199-F53B-6B40-B033-242E795ED85B}" destId="{1CAF2EFF-45BA-0249-B3DB-80D7FCB153A1}" srcOrd="0" destOrd="0" presId="urn:microsoft.com/office/officeart/2005/8/layout/vList2"/>
    <dgm:cxn modelId="{308C7160-0BF3-49E4-8FA5-ED09D18D1691}" type="presOf" srcId="{1C10EFB6-6F0F-3E44-967B-3C517D9ACDF6}" destId="{EDC3215A-C8C3-6445-96A4-2243F77668BE}" srcOrd="0" destOrd="0" presId="urn:microsoft.com/office/officeart/2005/8/layout/vList2"/>
    <dgm:cxn modelId="{6C9E6902-0510-4713-86C1-06EDCB4FFF79}" type="presOf" srcId="{AB8A9A53-6501-E144-ADC8-6081C566BBD0}" destId="{EDC3215A-C8C3-6445-96A4-2243F77668BE}" srcOrd="0" destOrd="2" presId="urn:microsoft.com/office/officeart/2005/8/layout/vList2"/>
    <dgm:cxn modelId="{0114F0C3-9890-40EF-A85E-08BF35AE2FD7}" type="presParOf" srcId="{0A3A6DEF-CEC0-B443-AB62-363D46C1F880}" destId="{5DA7CD6B-7EF6-7B44-8C60-B7834A3EC04D}" srcOrd="0" destOrd="0" presId="urn:microsoft.com/office/officeart/2005/8/layout/vList2"/>
    <dgm:cxn modelId="{E36405CE-FFED-4D15-BA0F-FD6216B0E7D8}" type="presParOf" srcId="{0A3A6DEF-CEC0-B443-AB62-363D46C1F880}" destId="{972D1AB2-45B9-1047-A044-ECE210683B4F}" srcOrd="1" destOrd="0" presId="urn:microsoft.com/office/officeart/2005/8/layout/vList2"/>
    <dgm:cxn modelId="{649B7E27-D114-49A0-9DF0-8E4E9ADBC599}" type="presParOf" srcId="{0A3A6DEF-CEC0-B443-AB62-363D46C1F880}" destId="{1CAF2EFF-45BA-0249-B3DB-80D7FCB153A1}" srcOrd="2" destOrd="0" presId="urn:microsoft.com/office/officeart/2005/8/layout/vList2"/>
    <dgm:cxn modelId="{013C6D90-AFD6-4D22-AE6F-50C630B00C5C}" type="presParOf" srcId="{0A3A6DEF-CEC0-B443-AB62-363D46C1F880}" destId="{ACF34B48-D326-734F-A10C-2D4868C453F2}" srcOrd="3" destOrd="0" presId="urn:microsoft.com/office/officeart/2005/8/layout/vList2"/>
    <dgm:cxn modelId="{57F53F6F-DBB5-41D4-BCF7-3217D5491C14}" type="presParOf" srcId="{0A3A6DEF-CEC0-B443-AB62-363D46C1F880}" destId="{C1051BC4-D50D-5649-A1B0-DD4A0C7C5F26}" srcOrd="4" destOrd="0" presId="urn:microsoft.com/office/officeart/2005/8/layout/vList2"/>
    <dgm:cxn modelId="{B2ADEE07-213A-4F39-9A2B-2A0E58EDC369}" type="presParOf" srcId="{0A3A6DEF-CEC0-B443-AB62-363D46C1F880}" destId="{EDC3215A-C8C3-6445-96A4-2243F77668BE}"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EB320F0-FB04-CD44-B0DB-D16401F41AD9}" type="doc">
      <dgm:prSet loTypeId="urn:microsoft.com/office/officeart/2005/8/layout/hProcess9" loCatId="" qsTypeId="urn:microsoft.com/office/officeart/2005/8/quickstyle/simple2" qsCatId="simple" csTypeId="urn:microsoft.com/office/officeart/2005/8/colors/colorful5" csCatId="colorful" phldr="1"/>
      <dgm:spPr/>
      <dgm:t>
        <a:bodyPr/>
        <a:lstStyle/>
        <a:p>
          <a:endParaRPr lang="en-US"/>
        </a:p>
      </dgm:t>
    </dgm:pt>
    <dgm:pt modelId="{F33DED42-50E4-0C46-B314-3041945E716D}">
      <dgm:prSet/>
      <dgm:spPr/>
      <dgm:t>
        <a:bodyPr/>
        <a:lstStyle/>
        <a:p>
          <a:pPr rtl="0"/>
          <a:r>
            <a:rPr lang="en-US" b="1" i="0" baseline="0">
              <a:solidFill>
                <a:schemeClr val="tx1"/>
              </a:solidFill>
            </a:rPr>
            <a:t>Serious</a:t>
          </a:r>
          <a:endParaRPr lang="en-US">
            <a:solidFill>
              <a:schemeClr val="tx1"/>
            </a:solidFill>
          </a:endParaRPr>
        </a:p>
      </dgm:t>
    </dgm:pt>
    <dgm:pt modelId="{0F0A3298-6E9F-E546-BB70-90E34C986028}" type="parTrans" cxnId="{4A24F65C-F1C2-7A4D-B633-A4B3A77C7D22}">
      <dgm:prSet/>
      <dgm:spPr/>
      <dgm:t>
        <a:bodyPr/>
        <a:lstStyle/>
        <a:p>
          <a:endParaRPr lang="en-US">
            <a:solidFill>
              <a:schemeClr val="tx1"/>
            </a:solidFill>
          </a:endParaRPr>
        </a:p>
      </dgm:t>
    </dgm:pt>
    <dgm:pt modelId="{C108D1D4-B348-6F43-9830-19D44533AF1E}" type="sibTrans" cxnId="{4A24F65C-F1C2-7A4D-B633-A4B3A77C7D22}">
      <dgm:prSet/>
      <dgm:spPr/>
      <dgm:t>
        <a:bodyPr/>
        <a:lstStyle/>
        <a:p>
          <a:endParaRPr lang="en-US">
            <a:solidFill>
              <a:schemeClr val="tx1"/>
            </a:solidFill>
          </a:endParaRPr>
        </a:p>
      </dgm:t>
    </dgm:pt>
    <dgm:pt modelId="{7C54A737-E7DF-754D-B0C2-F57E8A609971}">
      <dgm:prSet/>
      <dgm:spPr/>
      <dgm:t>
        <a:bodyPr/>
        <a:lstStyle/>
        <a:p>
          <a:pPr rtl="0"/>
          <a:r>
            <a:rPr lang="en-US" b="1" i="0" baseline="0">
              <a:solidFill>
                <a:schemeClr val="tx1"/>
              </a:solidFill>
            </a:rPr>
            <a:t>Other Than Serious</a:t>
          </a:r>
          <a:endParaRPr lang="en-US">
            <a:solidFill>
              <a:schemeClr val="tx1"/>
            </a:solidFill>
          </a:endParaRPr>
        </a:p>
      </dgm:t>
    </dgm:pt>
    <dgm:pt modelId="{0D498B0A-5E92-E84B-A9BA-580DDD76141B}" type="parTrans" cxnId="{64712338-773E-3C49-839F-2CAB23EDBB51}">
      <dgm:prSet/>
      <dgm:spPr/>
      <dgm:t>
        <a:bodyPr/>
        <a:lstStyle/>
        <a:p>
          <a:endParaRPr lang="en-US">
            <a:solidFill>
              <a:schemeClr val="tx1"/>
            </a:solidFill>
          </a:endParaRPr>
        </a:p>
      </dgm:t>
    </dgm:pt>
    <dgm:pt modelId="{52C4CBB0-3296-6343-882B-55714BFAC0BE}" type="sibTrans" cxnId="{64712338-773E-3C49-839F-2CAB23EDBB51}">
      <dgm:prSet/>
      <dgm:spPr/>
      <dgm:t>
        <a:bodyPr/>
        <a:lstStyle/>
        <a:p>
          <a:endParaRPr lang="en-US">
            <a:solidFill>
              <a:schemeClr val="tx1"/>
            </a:solidFill>
          </a:endParaRPr>
        </a:p>
      </dgm:t>
    </dgm:pt>
    <dgm:pt modelId="{DE4096EA-1B43-3F4D-A82E-937D70889B01}">
      <dgm:prSet/>
      <dgm:spPr/>
      <dgm:t>
        <a:bodyPr/>
        <a:lstStyle/>
        <a:p>
          <a:pPr rtl="0"/>
          <a:r>
            <a:rPr lang="en-US" b="1" i="0" baseline="0">
              <a:solidFill>
                <a:schemeClr val="tx1"/>
              </a:solidFill>
            </a:rPr>
            <a:t>Willful</a:t>
          </a:r>
          <a:endParaRPr lang="en-US">
            <a:solidFill>
              <a:schemeClr val="tx1"/>
            </a:solidFill>
          </a:endParaRPr>
        </a:p>
      </dgm:t>
    </dgm:pt>
    <dgm:pt modelId="{9751E551-4E8E-5943-95E8-EEDEB784437C}" type="parTrans" cxnId="{2C257C2B-C8BB-6F4A-AB7D-E5719381207A}">
      <dgm:prSet/>
      <dgm:spPr/>
      <dgm:t>
        <a:bodyPr/>
        <a:lstStyle/>
        <a:p>
          <a:endParaRPr lang="en-US">
            <a:solidFill>
              <a:schemeClr val="tx1"/>
            </a:solidFill>
          </a:endParaRPr>
        </a:p>
      </dgm:t>
    </dgm:pt>
    <dgm:pt modelId="{527A8782-7AD3-0944-85FE-B4644D583E46}" type="sibTrans" cxnId="{2C257C2B-C8BB-6F4A-AB7D-E5719381207A}">
      <dgm:prSet/>
      <dgm:spPr/>
      <dgm:t>
        <a:bodyPr/>
        <a:lstStyle/>
        <a:p>
          <a:endParaRPr lang="en-US">
            <a:solidFill>
              <a:schemeClr val="tx1"/>
            </a:solidFill>
          </a:endParaRPr>
        </a:p>
      </dgm:t>
    </dgm:pt>
    <dgm:pt modelId="{FCAF2682-94A5-A54F-9089-66F09F68089B}">
      <dgm:prSet/>
      <dgm:spPr/>
      <dgm:t>
        <a:bodyPr/>
        <a:lstStyle/>
        <a:p>
          <a:pPr rtl="0"/>
          <a:r>
            <a:rPr lang="en-US" b="1" i="0" baseline="0">
              <a:solidFill>
                <a:schemeClr val="tx1"/>
              </a:solidFill>
            </a:rPr>
            <a:t>Repeat</a:t>
          </a:r>
          <a:endParaRPr lang="en-US">
            <a:solidFill>
              <a:schemeClr val="tx1"/>
            </a:solidFill>
          </a:endParaRPr>
        </a:p>
      </dgm:t>
    </dgm:pt>
    <dgm:pt modelId="{15616937-A653-6946-A2FC-A786E547C65B}" type="parTrans" cxnId="{736C4B86-6D99-BB41-9381-2220A288144D}">
      <dgm:prSet/>
      <dgm:spPr/>
      <dgm:t>
        <a:bodyPr/>
        <a:lstStyle/>
        <a:p>
          <a:endParaRPr lang="en-US">
            <a:solidFill>
              <a:schemeClr val="tx1"/>
            </a:solidFill>
          </a:endParaRPr>
        </a:p>
      </dgm:t>
    </dgm:pt>
    <dgm:pt modelId="{FCE91FD7-1A21-014B-9BEB-42314F635D15}" type="sibTrans" cxnId="{736C4B86-6D99-BB41-9381-2220A288144D}">
      <dgm:prSet/>
      <dgm:spPr/>
      <dgm:t>
        <a:bodyPr/>
        <a:lstStyle/>
        <a:p>
          <a:endParaRPr lang="en-US">
            <a:solidFill>
              <a:schemeClr val="tx1"/>
            </a:solidFill>
          </a:endParaRPr>
        </a:p>
      </dgm:t>
    </dgm:pt>
    <dgm:pt modelId="{7B548ABD-870F-174A-884B-C881DBE18D49}">
      <dgm:prSet/>
      <dgm:spPr/>
      <dgm:t>
        <a:bodyPr/>
        <a:lstStyle/>
        <a:p>
          <a:pPr rtl="0"/>
          <a:r>
            <a:rPr lang="en-US" b="1" i="0" baseline="0">
              <a:solidFill>
                <a:schemeClr val="tx1"/>
              </a:solidFill>
            </a:rPr>
            <a:t>Failure to Abate</a:t>
          </a:r>
          <a:endParaRPr lang="en-US" dirty="0">
            <a:solidFill>
              <a:schemeClr val="tx1"/>
            </a:solidFill>
          </a:endParaRPr>
        </a:p>
      </dgm:t>
    </dgm:pt>
    <dgm:pt modelId="{CF984A6F-8E5F-DE4D-B605-E4FEDFA79710}" type="parTrans" cxnId="{19305E9F-53BC-FC44-BAA3-23E33EA8C6E5}">
      <dgm:prSet/>
      <dgm:spPr/>
      <dgm:t>
        <a:bodyPr/>
        <a:lstStyle/>
        <a:p>
          <a:endParaRPr lang="en-US">
            <a:solidFill>
              <a:schemeClr val="tx1"/>
            </a:solidFill>
          </a:endParaRPr>
        </a:p>
      </dgm:t>
    </dgm:pt>
    <dgm:pt modelId="{4C10B5AC-2EAF-AE42-AF58-17DD90CC4755}" type="sibTrans" cxnId="{19305E9F-53BC-FC44-BAA3-23E33EA8C6E5}">
      <dgm:prSet/>
      <dgm:spPr/>
      <dgm:t>
        <a:bodyPr/>
        <a:lstStyle/>
        <a:p>
          <a:endParaRPr lang="en-US">
            <a:solidFill>
              <a:schemeClr val="tx1"/>
            </a:solidFill>
          </a:endParaRPr>
        </a:p>
      </dgm:t>
    </dgm:pt>
    <dgm:pt modelId="{58F24550-CDEE-4E49-BE9D-EACCA33E134B}" type="pres">
      <dgm:prSet presAssocID="{EEB320F0-FB04-CD44-B0DB-D16401F41AD9}" presName="CompostProcess" presStyleCnt="0">
        <dgm:presLayoutVars>
          <dgm:dir/>
          <dgm:resizeHandles val="exact"/>
        </dgm:presLayoutVars>
      </dgm:prSet>
      <dgm:spPr/>
      <dgm:t>
        <a:bodyPr/>
        <a:lstStyle/>
        <a:p>
          <a:endParaRPr lang="en-US"/>
        </a:p>
      </dgm:t>
    </dgm:pt>
    <dgm:pt modelId="{0F284C12-D8B2-7546-B0E4-99A0ADCDCF9B}" type="pres">
      <dgm:prSet presAssocID="{EEB320F0-FB04-CD44-B0DB-D16401F41AD9}" presName="arrow" presStyleLbl="bgShp" presStyleIdx="0" presStyleCnt="1"/>
      <dgm:spPr/>
    </dgm:pt>
    <dgm:pt modelId="{850ABC82-4889-DE41-9596-7077CB37CBF3}" type="pres">
      <dgm:prSet presAssocID="{EEB320F0-FB04-CD44-B0DB-D16401F41AD9}" presName="linearProcess" presStyleCnt="0"/>
      <dgm:spPr/>
    </dgm:pt>
    <dgm:pt modelId="{10E6275D-51D4-C54D-AFDD-1D1B1CC4190A}" type="pres">
      <dgm:prSet presAssocID="{F33DED42-50E4-0C46-B314-3041945E716D}" presName="textNode" presStyleLbl="node1" presStyleIdx="0" presStyleCnt="5">
        <dgm:presLayoutVars>
          <dgm:bulletEnabled val="1"/>
        </dgm:presLayoutVars>
      </dgm:prSet>
      <dgm:spPr/>
      <dgm:t>
        <a:bodyPr/>
        <a:lstStyle/>
        <a:p>
          <a:endParaRPr lang="en-US"/>
        </a:p>
      </dgm:t>
    </dgm:pt>
    <dgm:pt modelId="{8C70C056-AF26-8345-8FC2-BA3E6F8D9C83}" type="pres">
      <dgm:prSet presAssocID="{C108D1D4-B348-6F43-9830-19D44533AF1E}" presName="sibTrans" presStyleCnt="0"/>
      <dgm:spPr/>
    </dgm:pt>
    <dgm:pt modelId="{149E3E13-5D91-5A4E-A47A-C0F0D6FDC1C1}" type="pres">
      <dgm:prSet presAssocID="{7C54A737-E7DF-754D-B0C2-F57E8A609971}" presName="textNode" presStyleLbl="node1" presStyleIdx="1" presStyleCnt="5">
        <dgm:presLayoutVars>
          <dgm:bulletEnabled val="1"/>
        </dgm:presLayoutVars>
      </dgm:prSet>
      <dgm:spPr/>
      <dgm:t>
        <a:bodyPr/>
        <a:lstStyle/>
        <a:p>
          <a:endParaRPr lang="en-US"/>
        </a:p>
      </dgm:t>
    </dgm:pt>
    <dgm:pt modelId="{7F5F8FDB-3B35-FC45-A901-43BCF6DB99EF}" type="pres">
      <dgm:prSet presAssocID="{52C4CBB0-3296-6343-882B-55714BFAC0BE}" presName="sibTrans" presStyleCnt="0"/>
      <dgm:spPr/>
    </dgm:pt>
    <dgm:pt modelId="{62E082FB-BDD4-5546-94FD-72035B311D4D}" type="pres">
      <dgm:prSet presAssocID="{DE4096EA-1B43-3F4D-A82E-937D70889B01}" presName="textNode" presStyleLbl="node1" presStyleIdx="2" presStyleCnt="5">
        <dgm:presLayoutVars>
          <dgm:bulletEnabled val="1"/>
        </dgm:presLayoutVars>
      </dgm:prSet>
      <dgm:spPr/>
      <dgm:t>
        <a:bodyPr/>
        <a:lstStyle/>
        <a:p>
          <a:endParaRPr lang="en-US"/>
        </a:p>
      </dgm:t>
    </dgm:pt>
    <dgm:pt modelId="{7A3BB6FB-F8ED-3346-A054-F6A2B2B7C202}" type="pres">
      <dgm:prSet presAssocID="{527A8782-7AD3-0944-85FE-B4644D583E46}" presName="sibTrans" presStyleCnt="0"/>
      <dgm:spPr/>
    </dgm:pt>
    <dgm:pt modelId="{1DE854E7-44CE-C342-8F68-4649BD397C38}" type="pres">
      <dgm:prSet presAssocID="{FCAF2682-94A5-A54F-9089-66F09F68089B}" presName="textNode" presStyleLbl="node1" presStyleIdx="3" presStyleCnt="5">
        <dgm:presLayoutVars>
          <dgm:bulletEnabled val="1"/>
        </dgm:presLayoutVars>
      </dgm:prSet>
      <dgm:spPr/>
      <dgm:t>
        <a:bodyPr/>
        <a:lstStyle/>
        <a:p>
          <a:endParaRPr lang="en-US"/>
        </a:p>
      </dgm:t>
    </dgm:pt>
    <dgm:pt modelId="{5AD7B8A1-304F-7144-BB86-4D9F373C9730}" type="pres">
      <dgm:prSet presAssocID="{FCE91FD7-1A21-014B-9BEB-42314F635D15}" presName="sibTrans" presStyleCnt="0"/>
      <dgm:spPr/>
    </dgm:pt>
    <dgm:pt modelId="{4B546CA4-D4FF-1147-BA4E-F4C2D0257B68}" type="pres">
      <dgm:prSet presAssocID="{7B548ABD-870F-174A-884B-C881DBE18D49}" presName="textNode" presStyleLbl="node1" presStyleIdx="4" presStyleCnt="5">
        <dgm:presLayoutVars>
          <dgm:bulletEnabled val="1"/>
        </dgm:presLayoutVars>
      </dgm:prSet>
      <dgm:spPr/>
      <dgm:t>
        <a:bodyPr/>
        <a:lstStyle/>
        <a:p>
          <a:endParaRPr lang="en-US"/>
        </a:p>
      </dgm:t>
    </dgm:pt>
  </dgm:ptLst>
  <dgm:cxnLst>
    <dgm:cxn modelId="{19305E9F-53BC-FC44-BAA3-23E33EA8C6E5}" srcId="{EEB320F0-FB04-CD44-B0DB-D16401F41AD9}" destId="{7B548ABD-870F-174A-884B-C881DBE18D49}" srcOrd="4" destOrd="0" parTransId="{CF984A6F-8E5F-DE4D-B605-E4FEDFA79710}" sibTransId="{4C10B5AC-2EAF-AE42-AF58-17DD90CC4755}"/>
    <dgm:cxn modelId="{55478F2E-1BAA-4FAD-9258-19E460A10721}" type="presOf" srcId="{F33DED42-50E4-0C46-B314-3041945E716D}" destId="{10E6275D-51D4-C54D-AFDD-1D1B1CC4190A}" srcOrd="0" destOrd="0" presId="urn:microsoft.com/office/officeart/2005/8/layout/hProcess9"/>
    <dgm:cxn modelId="{736C4B86-6D99-BB41-9381-2220A288144D}" srcId="{EEB320F0-FB04-CD44-B0DB-D16401F41AD9}" destId="{FCAF2682-94A5-A54F-9089-66F09F68089B}" srcOrd="3" destOrd="0" parTransId="{15616937-A653-6946-A2FC-A786E547C65B}" sibTransId="{FCE91FD7-1A21-014B-9BEB-42314F635D15}"/>
    <dgm:cxn modelId="{4A24F65C-F1C2-7A4D-B633-A4B3A77C7D22}" srcId="{EEB320F0-FB04-CD44-B0DB-D16401F41AD9}" destId="{F33DED42-50E4-0C46-B314-3041945E716D}" srcOrd="0" destOrd="0" parTransId="{0F0A3298-6E9F-E546-BB70-90E34C986028}" sibTransId="{C108D1D4-B348-6F43-9830-19D44533AF1E}"/>
    <dgm:cxn modelId="{2C257C2B-C8BB-6F4A-AB7D-E5719381207A}" srcId="{EEB320F0-FB04-CD44-B0DB-D16401F41AD9}" destId="{DE4096EA-1B43-3F4D-A82E-937D70889B01}" srcOrd="2" destOrd="0" parTransId="{9751E551-4E8E-5943-95E8-EEDEB784437C}" sibTransId="{527A8782-7AD3-0944-85FE-B4644D583E46}"/>
    <dgm:cxn modelId="{64712338-773E-3C49-839F-2CAB23EDBB51}" srcId="{EEB320F0-FB04-CD44-B0DB-D16401F41AD9}" destId="{7C54A737-E7DF-754D-B0C2-F57E8A609971}" srcOrd="1" destOrd="0" parTransId="{0D498B0A-5E92-E84B-A9BA-580DDD76141B}" sibTransId="{52C4CBB0-3296-6343-882B-55714BFAC0BE}"/>
    <dgm:cxn modelId="{56ADF7AC-EBA8-4DD2-818C-5D6A99349DBC}" type="presOf" srcId="{DE4096EA-1B43-3F4D-A82E-937D70889B01}" destId="{62E082FB-BDD4-5546-94FD-72035B311D4D}" srcOrd="0" destOrd="0" presId="urn:microsoft.com/office/officeart/2005/8/layout/hProcess9"/>
    <dgm:cxn modelId="{EFA94213-536A-4A90-B054-603EA1695C95}" type="presOf" srcId="{FCAF2682-94A5-A54F-9089-66F09F68089B}" destId="{1DE854E7-44CE-C342-8F68-4649BD397C38}" srcOrd="0" destOrd="0" presId="urn:microsoft.com/office/officeart/2005/8/layout/hProcess9"/>
    <dgm:cxn modelId="{9F078B5D-957B-44A7-A503-A594881C6182}" type="presOf" srcId="{7C54A737-E7DF-754D-B0C2-F57E8A609971}" destId="{149E3E13-5D91-5A4E-A47A-C0F0D6FDC1C1}" srcOrd="0" destOrd="0" presId="urn:microsoft.com/office/officeart/2005/8/layout/hProcess9"/>
    <dgm:cxn modelId="{587BCEE9-05A1-4922-9C53-A57EEE1D07D4}" type="presOf" srcId="{7B548ABD-870F-174A-884B-C881DBE18D49}" destId="{4B546CA4-D4FF-1147-BA4E-F4C2D0257B68}" srcOrd="0" destOrd="0" presId="urn:microsoft.com/office/officeart/2005/8/layout/hProcess9"/>
    <dgm:cxn modelId="{27AF7669-F422-48CD-A532-D647B9E10B9B}" type="presOf" srcId="{EEB320F0-FB04-CD44-B0DB-D16401F41AD9}" destId="{58F24550-CDEE-4E49-BE9D-EACCA33E134B}" srcOrd="0" destOrd="0" presId="urn:microsoft.com/office/officeart/2005/8/layout/hProcess9"/>
    <dgm:cxn modelId="{DD7E5B55-C74A-4240-8E73-9DB4B88718C3}" type="presParOf" srcId="{58F24550-CDEE-4E49-BE9D-EACCA33E134B}" destId="{0F284C12-D8B2-7546-B0E4-99A0ADCDCF9B}" srcOrd="0" destOrd="0" presId="urn:microsoft.com/office/officeart/2005/8/layout/hProcess9"/>
    <dgm:cxn modelId="{18FB0F07-AA54-4441-A9B7-240D98B9EDB0}" type="presParOf" srcId="{58F24550-CDEE-4E49-BE9D-EACCA33E134B}" destId="{850ABC82-4889-DE41-9596-7077CB37CBF3}" srcOrd="1" destOrd="0" presId="urn:microsoft.com/office/officeart/2005/8/layout/hProcess9"/>
    <dgm:cxn modelId="{658B534D-3B94-4E8B-A40D-EC65CA6DC45D}" type="presParOf" srcId="{850ABC82-4889-DE41-9596-7077CB37CBF3}" destId="{10E6275D-51D4-C54D-AFDD-1D1B1CC4190A}" srcOrd="0" destOrd="0" presId="urn:microsoft.com/office/officeart/2005/8/layout/hProcess9"/>
    <dgm:cxn modelId="{D7F0C86D-BBC3-44AE-B444-0EF40C70F8B7}" type="presParOf" srcId="{850ABC82-4889-DE41-9596-7077CB37CBF3}" destId="{8C70C056-AF26-8345-8FC2-BA3E6F8D9C83}" srcOrd="1" destOrd="0" presId="urn:microsoft.com/office/officeart/2005/8/layout/hProcess9"/>
    <dgm:cxn modelId="{DBB07ED9-5D8B-4B03-A885-4E3EF1C1918B}" type="presParOf" srcId="{850ABC82-4889-DE41-9596-7077CB37CBF3}" destId="{149E3E13-5D91-5A4E-A47A-C0F0D6FDC1C1}" srcOrd="2" destOrd="0" presId="urn:microsoft.com/office/officeart/2005/8/layout/hProcess9"/>
    <dgm:cxn modelId="{05BE7E13-70C6-4987-99C1-80026E62BEE1}" type="presParOf" srcId="{850ABC82-4889-DE41-9596-7077CB37CBF3}" destId="{7F5F8FDB-3B35-FC45-A901-43BCF6DB99EF}" srcOrd="3" destOrd="0" presId="urn:microsoft.com/office/officeart/2005/8/layout/hProcess9"/>
    <dgm:cxn modelId="{0588208D-58BF-4F3E-B90E-741A84046314}" type="presParOf" srcId="{850ABC82-4889-DE41-9596-7077CB37CBF3}" destId="{62E082FB-BDD4-5546-94FD-72035B311D4D}" srcOrd="4" destOrd="0" presId="urn:microsoft.com/office/officeart/2005/8/layout/hProcess9"/>
    <dgm:cxn modelId="{DD29705C-1A35-4E05-A073-D8BF8A27F985}" type="presParOf" srcId="{850ABC82-4889-DE41-9596-7077CB37CBF3}" destId="{7A3BB6FB-F8ED-3346-A054-F6A2B2B7C202}" srcOrd="5" destOrd="0" presId="urn:microsoft.com/office/officeart/2005/8/layout/hProcess9"/>
    <dgm:cxn modelId="{B5E04726-1695-4BEA-9DEB-7463BAEFB9EC}" type="presParOf" srcId="{850ABC82-4889-DE41-9596-7077CB37CBF3}" destId="{1DE854E7-44CE-C342-8F68-4649BD397C38}" srcOrd="6" destOrd="0" presId="urn:microsoft.com/office/officeart/2005/8/layout/hProcess9"/>
    <dgm:cxn modelId="{11E1FDFF-F8BC-4478-BD43-6618F21E5C91}" type="presParOf" srcId="{850ABC82-4889-DE41-9596-7077CB37CBF3}" destId="{5AD7B8A1-304F-7144-BB86-4D9F373C9730}" srcOrd="7" destOrd="0" presId="urn:microsoft.com/office/officeart/2005/8/layout/hProcess9"/>
    <dgm:cxn modelId="{7ED77AA7-C152-44E3-A510-459AD6C51CE3}" type="presParOf" srcId="{850ABC82-4889-DE41-9596-7077CB37CBF3}" destId="{4B546CA4-D4FF-1147-BA4E-F4C2D0257B68}"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3B2082-80F2-6B48-8788-2D3D396D1FA1}">
      <dsp:nvSpPr>
        <dsp:cNvPr id="0" name=""/>
        <dsp:cNvSpPr/>
      </dsp:nvSpPr>
      <dsp:spPr>
        <a:xfrm>
          <a:off x="0" y="1941183"/>
          <a:ext cx="8578874" cy="1273626"/>
        </a:xfrm>
        <a:prstGeom prst="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rtl="0">
            <a:lnSpc>
              <a:spcPct val="90000"/>
            </a:lnSpc>
            <a:spcBef>
              <a:spcPct val="0"/>
            </a:spcBef>
            <a:spcAft>
              <a:spcPct val="35000"/>
            </a:spcAft>
          </a:pPr>
          <a:r>
            <a:rPr lang="en-US" sz="2300" b="1" i="0" kern="1200" baseline="0">
              <a:solidFill>
                <a:schemeClr val="tx1"/>
              </a:solidFill>
            </a:rPr>
            <a:t>Under special circumstances, OSHA may give the employer advance notice of an inspection—but no more than 					24 hours.</a:t>
          </a:r>
          <a:r>
            <a:rPr lang="en-US" sz="2300" b="0" i="0" kern="1200" baseline="0">
              <a:solidFill>
                <a:schemeClr val="tx1"/>
              </a:solidFill>
            </a:rPr>
            <a:t> </a:t>
          </a:r>
          <a:endParaRPr lang="en-US" sz="2300" kern="1200">
            <a:solidFill>
              <a:schemeClr val="tx1"/>
            </a:solidFill>
          </a:endParaRPr>
        </a:p>
      </dsp:txBody>
      <dsp:txXfrm>
        <a:off x="0" y="1941183"/>
        <a:ext cx="8578874" cy="1273626"/>
      </dsp:txXfrm>
    </dsp:sp>
    <dsp:sp modelId="{B11D9104-164E-4B4B-A29F-2281FDDAC2EC}">
      <dsp:nvSpPr>
        <dsp:cNvPr id="0" name=""/>
        <dsp:cNvSpPr/>
      </dsp:nvSpPr>
      <dsp:spPr>
        <a:xfrm rot="10800000">
          <a:off x="0" y="1450"/>
          <a:ext cx="8578874" cy="1958838"/>
        </a:xfrm>
        <a:prstGeom prst="upArrowCallou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b="1" i="0" kern="1200" baseline="0" dirty="0">
              <a:solidFill>
                <a:schemeClr val="tx1"/>
              </a:solidFill>
            </a:rPr>
            <a:t>OSHA generally conducts inspections without advance notice. In fact, anyone who alerts an employer in advance of an OSHA inspection can receive a criminal fine of up to $1,000, or a six-month jail term or both.</a:t>
          </a:r>
          <a:endParaRPr lang="en-US" sz="2200" kern="1200" dirty="0">
            <a:solidFill>
              <a:schemeClr val="tx1"/>
            </a:solidFill>
          </a:endParaRPr>
        </a:p>
      </dsp:txBody>
      <dsp:txXfrm rot="10800000">
        <a:off x="0" y="1450"/>
        <a:ext cx="8578874" cy="127279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2CD1EF-96CB-BE47-8189-32F8F805030A}">
      <dsp:nvSpPr>
        <dsp:cNvPr id="0" name=""/>
        <dsp:cNvSpPr/>
      </dsp:nvSpPr>
      <dsp:spPr>
        <a:xfrm>
          <a:off x="0" y="1769"/>
          <a:ext cx="8079475" cy="136602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A penalty may be adjusted downward depending on employer’s good faith, history of previous violations, and size of business.</a:t>
          </a:r>
          <a:endParaRPr lang="en-US" sz="2400" b="1" i="0" kern="1200" dirty="0">
            <a:solidFill>
              <a:schemeClr val="tx1"/>
            </a:solidFill>
            <a:latin typeface="Arial" charset="0"/>
            <a:ea typeface="Arial" charset="0"/>
            <a:cs typeface="Arial" charset="0"/>
          </a:endParaRPr>
        </a:p>
      </dsp:txBody>
      <dsp:txXfrm>
        <a:off x="66684" y="68453"/>
        <a:ext cx="7946107" cy="1232652"/>
      </dsp:txXfrm>
    </dsp:sp>
    <dsp:sp modelId="{BFFB7B51-15B6-7143-8CE5-0C71D35B2935}">
      <dsp:nvSpPr>
        <dsp:cNvPr id="0" name=""/>
        <dsp:cNvSpPr/>
      </dsp:nvSpPr>
      <dsp:spPr>
        <a:xfrm>
          <a:off x="0" y="1379940"/>
          <a:ext cx="8079475" cy="136602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When the adjusted penalty amounts to less than $100, OSHA does not propose any penalty.</a:t>
          </a:r>
          <a:endParaRPr lang="en-US" sz="2400" b="1" i="0" kern="1200" dirty="0">
            <a:solidFill>
              <a:schemeClr val="tx1"/>
            </a:solidFill>
            <a:latin typeface="Arial" charset="0"/>
            <a:ea typeface="Arial" charset="0"/>
            <a:cs typeface="Arial" charset="0"/>
          </a:endParaRPr>
        </a:p>
      </dsp:txBody>
      <dsp:txXfrm>
        <a:off x="66684" y="1446624"/>
        <a:ext cx="7946107" cy="1232652"/>
      </dsp:txXfrm>
    </dsp:sp>
    <dsp:sp modelId="{0F34A63F-94A6-5B4C-9469-71C27EB1FC05}">
      <dsp:nvSpPr>
        <dsp:cNvPr id="0" name=""/>
        <dsp:cNvSpPr/>
      </dsp:nvSpPr>
      <dsp:spPr>
        <a:xfrm>
          <a:off x="0" y="2758110"/>
          <a:ext cx="8079475" cy="136602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For serious violations, OSHA may also reduce proposed penalty based on the gravity of the alleged violation.  No good faith adjustment will be made for willful violations.</a:t>
          </a:r>
          <a:endParaRPr lang="en-US" sz="2400" b="1" i="0" kern="1200" dirty="0">
            <a:solidFill>
              <a:schemeClr val="tx1"/>
            </a:solidFill>
            <a:latin typeface="Arial" charset="0"/>
            <a:ea typeface="Arial" charset="0"/>
            <a:cs typeface="Arial" charset="0"/>
          </a:endParaRPr>
        </a:p>
      </dsp:txBody>
      <dsp:txXfrm>
        <a:off x="66684" y="2824794"/>
        <a:ext cx="7946107" cy="123265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9F43F5-9E95-FD4E-9BED-8123F1135A04}">
      <dsp:nvSpPr>
        <dsp:cNvPr id="0" name=""/>
        <dsp:cNvSpPr/>
      </dsp:nvSpPr>
      <dsp:spPr>
        <a:xfrm>
          <a:off x="0" y="43007"/>
          <a:ext cx="8626527" cy="92663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rPr>
            <a:t>The informal conference must be requested within 15 business days.</a:t>
          </a:r>
          <a:endParaRPr lang="en-US" sz="2400" kern="1200" dirty="0">
            <a:solidFill>
              <a:schemeClr val="tx1"/>
            </a:solidFill>
          </a:endParaRPr>
        </a:p>
      </dsp:txBody>
      <dsp:txXfrm>
        <a:off x="45235" y="88242"/>
        <a:ext cx="8536057" cy="836169"/>
      </dsp:txXfrm>
    </dsp:sp>
    <dsp:sp modelId="{6F24B08F-5640-CD4F-AD08-F8B3D479972D}">
      <dsp:nvSpPr>
        <dsp:cNvPr id="0" name=""/>
        <dsp:cNvSpPr/>
      </dsp:nvSpPr>
      <dsp:spPr>
        <a:xfrm>
          <a:off x="0" y="1038767"/>
          <a:ext cx="8626527" cy="926639"/>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a:solidFill>
                <a:schemeClr val="tx1"/>
              </a:solidFill>
            </a:rPr>
            <a:t>The informal conference is an opportunity to discuss your case.</a:t>
          </a:r>
          <a:endParaRPr lang="en-US" sz="2400" kern="1200">
            <a:solidFill>
              <a:schemeClr val="tx1"/>
            </a:solidFill>
          </a:endParaRPr>
        </a:p>
      </dsp:txBody>
      <dsp:txXfrm>
        <a:off x="45235" y="1084002"/>
        <a:ext cx="8536057" cy="836169"/>
      </dsp:txXfrm>
    </dsp:sp>
    <dsp:sp modelId="{29DFB1AE-023C-DA4B-A94F-E006CB5C3D06}">
      <dsp:nvSpPr>
        <dsp:cNvPr id="0" name=""/>
        <dsp:cNvSpPr/>
      </dsp:nvSpPr>
      <dsp:spPr>
        <a:xfrm>
          <a:off x="0" y="2034527"/>
          <a:ext cx="8626527" cy="926639"/>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a:solidFill>
                <a:schemeClr val="tx1"/>
              </a:solidFill>
            </a:rPr>
            <a:t>If you believe the affirmative defenses are applicable, it should be introduced.</a:t>
          </a:r>
          <a:endParaRPr lang="en-US" sz="2400" kern="1200">
            <a:solidFill>
              <a:schemeClr val="tx1"/>
            </a:solidFill>
          </a:endParaRPr>
        </a:p>
      </dsp:txBody>
      <dsp:txXfrm>
        <a:off x="45235" y="2079762"/>
        <a:ext cx="8536057" cy="836169"/>
      </dsp:txXfrm>
    </dsp:sp>
    <dsp:sp modelId="{74A73BA0-385A-CA45-ADF7-F536D4B8BA81}">
      <dsp:nvSpPr>
        <dsp:cNvPr id="0" name=""/>
        <dsp:cNvSpPr/>
      </dsp:nvSpPr>
      <dsp:spPr>
        <a:xfrm>
          <a:off x="0" y="3030287"/>
          <a:ext cx="8626527" cy="926639"/>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a:solidFill>
                <a:schemeClr val="tx1"/>
              </a:solidFill>
            </a:rPr>
            <a:t>If you believe the conduct of the Compliance Officer affected the inspection it should be discussed. </a:t>
          </a:r>
          <a:endParaRPr lang="en-US" sz="2400" kern="1200">
            <a:solidFill>
              <a:schemeClr val="tx1"/>
            </a:solidFill>
          </a:endParaRPr>
        </a:p>
      </dsp:txBody>
      <dsp:txXfrm>
        <a:off x="45235" y="3075522"/>
        <a:ext cx="8536057" cy="83616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35FAFB-13F6-A54E-B40C-6FCFB3087FD9}">
      <dsp:nvSpPr>
        <dsp:cNvPr id="0" name=""/>
        <dsp:cNvSpPr/>
      </dsp:nvSpPr>
      <dsp:spPr>
        <a:xfrm>
          <a:off x="0" y="242692"/>
          <a:ext cx="8626527" cy="152685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b="1" kern="1200" dirty="0">
              <a:solidFill>
                <a:schemeClr val="tx1"/>
              </a:solidFill>
              <a:latin typeface="Arial" charset="0"/>
              <a:ea typeface="Arial" charset="0"/>
              <a:cs typeface="Arial" charset="0"/>
            </a:rPr>
            <a:t>The highest level of management should attend and speak to the management commitment to workplace safety.</a:t>
          </a:r>
        </a:p>
      </dsp:txBody>
      <dsp:txXfrm>
        <a:off x="74535" y="317227"/>
        <a:ext cx="8477457" cy="1377780"/>
      </dsp:txXfrm>
    </dsp:sp>
    <dsp:sp modelId="{057AC475-B197-CB41-87ED-31C12F3839DC}">
      <dsp:nvSpPr>
        <dsp:cNvPr id="0" name=""/>
        <dsp:cNvSpPr/>
      </dsp:nvSpPr>
      <dsp:spPr>
        <a:xfrm>
          <a:off x="0" y="1853062"/>
          <a:ext cx="8626527" cy="152685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b="1" kern="1200" dirty="0">
              <a:solidFill>
                <a:schemeClr val="tx1"/>
              </a:solidFill>
            </a:rPr>
            <a:t>Any information that could affect the citations, e.g., if records were requested and could not be located but have since been located. </a:t>
          </a:r>
          <a:endParaRPr lang="en-US" sz="2900" b="1" kern="1200" dirty="0">
            <a:solidFill>
              <a:schemeClr val="tx1"/>
            </a:solidFill>
            <a:latin typeface="Arial" charset="0"/>
            <a:ea typeface="Arial" charset="0"/>
            <a:cs typeface="Arial" charset="0"/>
          </a:endParaRPr>
        </a:p>
      </dsp:txBody>
      <dsp:txXfrm>
        <a:off x="74535" y="1927597"/>
        <a:ext cx="8477457" cy="137778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2CA2F5-BC99-004E-A853-550272FD17FE}">
      <dsp:nvSpPr>
        <dsp:cNvPr id="0" name=""/>
        <dsp:cNvSpPr/>
      </dsp:nvSpPr>
      <dsp:spPr>
        <a:xfrm>
          <a:off x="0" y="0"/>
          <a:ext cx="8054571" cy="164254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An affirmative defense is a claim, which if established by the employer and found to exist by the CSHO, will excuse the employer from a citation that has otherwise been documented. </a:t>
          </a:r>
          <a:endParaRPr lang="en-US" sz="2400" b="1" i="0" kern="1200" dirty="0">
            <a:solidFill>
              <a:schemeClr val="tx1"/>
            </a:solidFill>
            <a:latin typeface="Arial" charset="0"/>
            <a:ea typeface="Arial" charset="0"/>
            <a:cs typeface="Arial" charset="0"/>
          </a:endParaRPr>
        </a:p>
      </dsp:txBody>
      <dsp:txXfrm>
        <a:off x="80183" y="80183"/>
        <a:ext cx="7894205" cy="1482181"/>
      </dsp:txXfrm>
    </dsp:sp>
    <dsp:sp modelId="{93174FEF-899B-DA42-A76D-593AE8D899EA}">
      <dsp:nvSpPr>
        <dsp:cNvPr id="0" name=""/>
        <dsp:cNvSpPr/>
      </dsp:nvSpPr>
      <dsp:spPr>
        <a:xfrm>
          <a:off x="0" y="1837813"/>
          <a:ext cx="8054571" cy="1952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5733"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b="1" i="0" kern="1200" baseline="0" dirty="0">
              <a:solidFill>
                <a:schemeClr val="bg1"/>
              </a:solidFill>
              <a:latin typeface="Arial" charset="0"/>
              <a:ea typeface="Arial" charset="0"/>
              <a:cs typeface="Arial" charset="0"/>
            </a:rPr>
            <a:t>If you believe affirmative defenses are applicable, it should be introduced in informal conference.</a:t>
          </a:r>
          <a:endParaRPr lang="en-US" sz="2400" b="1" i="0" kern="1200" dirty="0">
            <a:solidFill>
              <a:schemeClr val="bg1"/>
            </a:solidFill>
            <a:latin typeface="Arial" charset="0"/>
            <a:ea typeface="Arial" charset="0"/>
            <a:cs typeface="Arial" charset="0"/>
          </a:endParaRPr>
        </a:p>
        <a:p>
          <a:pPr marL="228600" lvl="1" indent="-228600" algn="l" defTabSz="1066800" rtl="0">
            <a:lnSpc>
              <a:spcPct val="90000"/>
            </a:lnSpc>
            <a:spcBef>
              <a:spcPct val="0"/>
            </a:spcBef>
            <a:spcAft>
              <a:spcPct val="20000"/>
            </a:spcAft>
            <a:buChar char="••"/>
          </a:pPr>
          <a:r>
            <a:rPr lang="en-US" sz="2400" b="1" i="0" kern="1200" baseline="0" dirty="0">
              <a:solidFill>
                <a:schemeClr val="bg1"/>
              </a:solidFill>
              <a:latin typeface="Arial" charset="0"/>
              <a:ea typeface="Arial" charset="0"/>
              <a:cs typeface="Arial" charset="0"/>
            </a:rPr>
            <a:t>Employers have the burden of proving any affirmative defenses at the time of a hearing.</a:t>
          </a:r>
          <a:endParaRPr lang="en-US" sz="2400" b="1" i="0" kern="1200" dirty="0">
            <a:solidFill>
              <a:schemeClr val="bg1"/>
            </a:solidFill>
            <a:latin typeface="Arial" charset="0"/>
            <a:ea typeface="Arial" charset="0"/>
            <a:cs typeface="Arial" charset="0"/>
          </a:endParaRPr>
        </a:p>
      </dsp:txBody>
      <dsp:txXfrm>
        <a:off x="0" y="1837813"/>
        <a:ext cx="8054571" cy="195296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6C7B4E-9530-4A48-B737-8709FBBA274C}">
      <dsp:nvSpPr>
        <dsp:cNvPr id="0" name=""/>
        <dsp:cNvSpPr/>
      </dsp:nvSpPr>
      <dsp:spPr>
        <a:xfrm>
          <a:off x="0" y="67780"/>
          <a:ext cx="7971311" cy="10530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i="0" kern="1200" baseline="0" dirty="0">
              <a:solidFill>
                <a:schemeClr val="tx1"/>
              </a:solidFill>
            </a:rPr>
            <a:t>To establish this defense, employers must show all the following elements:</a:t>
          </a:r>
          <a:endParaRPr lang="en-US" sz="2800" kern="1200" dirty="0">
            <a:solidFill>
              <a:schemeClr val="tx1"/>
            </a:solidFill>
          </a:endParaRPr>
        </a:p>
      </dsp:txBody>
      <dsp:txXfrm>
        <a:off x="51403" y="119183"/>
        <a:ext cx="7868505" cy="950194"/>
      </dsp:txXfrm>
    </dsp:sp>
    <dsp:sp modelId="{1602D289-17E0-7A41-A4AF-A6B4FD548E29}">
      <dsp:nvSpPr>
        <dsp:cNvPr id="0" name=""/>
        <dsp:cNvSpPr/>
      </dsp:nvSpPr>
      <dsp:spPr>
        <a:xfrm>
          <a:off x="0" y="1228636"/>
          <a:ext cx="7971311" cy="1800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089" tIns="38100" rIns="213360" bIns="38100" numCol="1" spcCol="1270" anchor="t" anchorCtr="0">
          <a:noAutofit/>
        </a:bodyPr>
        <a:lstStyle/>
        <a:p>
          <a:pPr marL="228600" lvl="1" indent="-228600" algn="l" defTabSz="1022350" rtl="0">
            <a:lnSpc>
              <a:spcPct val="90000"/>
            </a:lnSpc>
            <a:spcBef>
              <a:spcPct val="0"/>
            </a:spcBef>
            <a:spcAft>
              <a:spcPct val="20000"/>
            </a:spcAft>
            <a:buChar char="••"/>
          </a:pPr>
          <a:r>
            <a:rPr lang="en-US" sz="2300" b="1" i="0" kern="1200" baseline="0" dirty="0">
              <a:solidFill>
                <a:srgbClr val="FFFFFF"/>
              </a:solidFill>
            </a:rPr>
            <a:t>A work rule adequate to prevent the violation;</a:t>
          </a:r>
          <a:endParaRPr lang="en-US" sz="2300" kern="1200" dirty="0">
            <a:solidFill>
              <a:srgbClr val="FFFFFF"/>
            </a:solidFill>
          </a:endParaRPr>
        </a:p>
        <a:p>
          <a:pPr marL="228600" lvl="1" indent="-228600" algn="l" defTabSz="1022350" rtl="0">
            <a:lnSpc>
              <a:spcPct val="90000"/>
            </a:lnSpc>
            <a:spcBef>
              <a:spcPct val="0"/>
            </a:spcBef>
            <a:spcAft>
              <a:spcPct val="20000"/>
            </a:spcAft>
            <a:buChar char="••"/>
          </a:pPr>
          <a:r>
            <a:rPr lang="en-US" sz="2300" b="1" i="0" kern="1200" baseline="0" dirty="0">
              <a:solidFill>
                <a:srgbClr val="FFFFFF"/>
              </a:solidFill>
            </a:rPr>
            <a:t>Effective communication of the rule to employees;</a:t>
          </a:r>
          <a:endParaRPr lang="en-US" sz="2300" kern="1200" dirty="0">
            <a:solidFill>
              <a:srgbClr val="FFFFFF"/>
            </a:solidFill>
          </a:endParaRPr>
        </a:p>
        <a:p>
          <a:pPr marL="228600" lvl="1" indent="-228600" algn="l" defTabSz="1022350" rtl="0">
            <a:lnSpc>
              <a:spcPct val="90000"/>
            </a:lnSpc>
            <a:spcBef>
              <a:spcPct val="0"/>
            </a:spcBef>
            <a:spcAft>
              <a:spcPct val="20000"/>
            </a:spcAft>
            <a:buChar char="••"/>
          </a:pPr>
          <a:r>
            <a:rPr lang="en-US" sz="2300" b="1" i="0" kern="1200" baseline="0" dirty="0">
              <a:solidFill>
                <a:srgbClr val="FFFFFF"/>
              </a:solidFill>
            </a:rPr>
            <a:t>Methods for discovering violations of work rules;</a:t>
          </a:r>
          <a:endParaRPr lang="en-US" sz="2300" kern="1200" dirty="0">
            <a:solidFill>
              <a:srgbClr val="FFFFFF"/>
            </a:solidFill>
          </a:endParaRPr>
        </a:p>
        <a:p>
          <a:pPr marL="228600" lvl="1" indent="-228600" algn="l" defTabSz="1022350" rtl="0">
            <a:lnSpc>
              <a:spcPct val="90000"/>
            </a:lnSpc>
            <a:spcBef>
              <a:spcPct val="0"/>
            </a:spcBef>
            <a:spcAft>
              <a:spcPct val="20000"/>
            </a:spcAft>
            <a:buChar char="••"/>
          </a:pPr>
          <a:r>
            <a:rPr lang="en-US" sz="2300" b="1" i="0" kern="1200" baseline="0" dirty="0">
              <a:solidFill>
                <a:srgbClr val="FFFFFF"/>
              </a:solidFill>
            </a:rPr>
            <a:t>Effective enforcement of rules when violations are discovered. </a:t>
          </a:r>
          <a:endParaRPr lang="en-US" sz="2300" kern="1200" dirty="0">
            <a:solidFill>
              <a:srgbClr val="FFFFFF"/>
            </a:solidFill>
          </a:endParaRPr>
        </a:p>
      </dsp:txBody>
      <dsp:txXfrm>
        <a:off x="0" y="1228636"/>
        <a:ext cx="7971311" cy="18009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B40DB-FF54-4347-AF09-8DC4204D7EE6}">
      <dsp:nvSpPr>
        <dsp:cNvPr id="0" name=""/>
        <dsp:cNvSpPr/>
      </dsp:nvSpPr>
      <dsp:spPr>
        <a:xfrm>
          <a:off x="0" y="410"/>
          <a:ext cx="8421894" cy="1135252"/>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chemeClr val="tx1"/>
              </a:solidFill>
            </a:rPr>
            <a:t>The contest process </a:t>
          </a:r>
          <a:r>
            <a:rPr lang="en-US" sz="2300" b="1" i="0" kern="1200" baseline="0" dirty="0" smtClean="0">
              <a:solidFill>
                <a:schemeClr val="tx1"/>
              </a:solidFill>
            </a:rPr>
            <a:t>is </a:t>
          </a:r>
          <a:r>
            <a:rPr lang="en-US" sz="2300" b="1" i="0" kern="1200" baseline="0" dirty="0">
              <a:solidFill>
                <a:schemeClr val="tx1"/>
              </a:solidFill>
            </a:rPr>
            <a:t>a legal procedure involving an Administrative Law </a:t>
          </a:r>
          <a:r>
            <a:rPr lang="en-US" sz="2300" b="1" i="0" kern="1200" baseline="0" dirty="0" smtClean="0">
              <a:solidFill>
                <a:schemeClr val="tx1"/>
              </a:solidFill>
            </a:rPr>
            <a:t>Judge.</a:t>
          </a:r>
          <a:endParaRPr lang="en-US" sz="2300" b="1" i="0" kern="1200" baseline="0" dirty="0">
            <a:solidFill>
              <a:schemeClr val="tx1"/>
            </a:solidFill>
          </a:endParaRPr>
        </a:p>
      </dsp:txBody>
      <dsp:txXfrm>
        <a:off x="55418" y="55828"/>
        <a:ext cx="8311058" cy="1024416"/>
      </dsp:txXfrm>
    </dsp:sp>
    <dsp:sp modelId="{67DF3845-9855-1348-BC47-CBF4BFE8F9F5}">
      <dsp:nvSpPr>
        <dsp:cNvPr id="0" name=""/>
        <dsp:cNvSpPr/>
      </dsp:nvSpPr>
      <dsp:spPr>
        <a:xfrm>
          <a:off x="0" y="1150049"/>
          <a:ext cx="8421894" cy="1135252"/>
        </a:xfrm>
        <a:prstGeom prst="roundRect">
          <a:avLst/>
        </a:prstGeom>
        <a:solidFill>
          <a:schemeClr val="accent2">
            <a:hueOff val="-727682"/>
            <a:satOff val="-41964"/>
            <a:lumOff val="4314"/>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kern="1200" dirty="0">
              <a:solidFill>
                <a:schemeClr val="tx1"/>
              </a:solidFill>
              <a:latin typeface="Arial" charset="0"/>
              <a:ea typeface="Arial" charset="0"/>
              <a:cs typeface="Arial" charset="0"/>
            </a:rPr>
            <a:t>The contest process involves an evaluation of the case files with discovery requests for information, depositions of employees, Compliance Officers, and others.</a:t>
          </a:r>
        </a:p>
      </dsp:txBody>
      <dsp:txXfrm>
        <a:off x="55418" y="1205467"/>
        <a:ext cx="8311058" cy="1024416"/>
      </dsp:txXfrm>
    </dsp:sp>
    <dsp:sp modelId="{25CED193-270F-5F40-B362-5915CAFABE12}">
      <dsp:nvSpPr>
        <dsp:cNvPr id="0" name=""/>
        <dsp:cNvSpPr/>
      </dsp:nvSpPr>
      <dsp:spPr>
        <a:xfrm>
          <a:off x="0" y="2299688"/>
          <a:ext cx="8421894" cy="1135252"/>
        </a:xfrm>
        <a:prstGeom prst="roundRect">
          <a:avLst/>
        </a:prstGeom>
        <a:solidFill>
          <a:schemeClr val="accent2">
            <a:hueOff val="-1455363"/>
            <a:satOff val="-83928"/>
            <a:lumOff val="8628"/>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b="1" kern="1200" dirty="0">
              <a:solidFill>
                <a:schemeClr val="tx1"/>
              </a:solidFill>
              <a:latin typeface="Arial" charset="0"/>
              <a:ea typeface="Arial" charset="0"/>
              <a:cs typeface="Arial" charset="0"/>
            </a:rPr>
            <a:t>A hearing is </a:t>
          </a:r>
          <a:r>
            <a:rPr lang="en-US" sz="2300" b="1" kern="1200" dirty="0" smtClean="0">
              <a:solidFill>
                <a:schemeClr val="tx1"/>
              </a:solidFill>
              <a:latin typeface="Arial" charset="0"/>
              <a:ea typeface="Arial" charset="0"/>
              <a:cs typeface="Arial" charset="0"/>
            </a:rPr>
            <a:t>convened.</a:t>
          </a:r>
          <a:endParaRPr lang="en-US" sz="2300" b="1" i="0" kern="1200" baseline="0" dirty="0">
            <a:solidFill>
              <a:schemeClr val="tx1"/>
            </a:solidFill>
          </a:endParaRPr>
        </a:p>
      </dsp:txBody>
      <dsp:txXfrm>
        <a:off x="55418" y="2355106"/>
        <a:ext cx="8311058" cy="102441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836C0-67CB-D448-A249-48A9617ABFDB}">
      <dsp:nvSpPr>
        <dsp:cNvPr id="0" name=""/>
        <dsp:cNvSpPr/>
      </dsp:nvSpPr>
      <dsp:spPr>
        <a:xfrm>
          <a:off x="0" y="114821"/>
          <a:ext cx="7651953" cy="953549"/>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b="1" kern="1200" dirty="0">
              <a:solidFill>
                <a:schemeClr val="tx1"/>
              </a:solidFill>
              <a:latin typeface="Arial" charset="0"/>
              <a:ea typeface="Arial" charset="0"/>
              <a:cs typeface="Arial" charset="0"/>
            </a:rPr>
            <a:t>Could the case be closed without going to the hearings?</a:t>
          </a:r>
        </a:p>
      </dsp:txBody>
      <dsp:txXfrm>
        <a:off x="46548" y="161369"/>
        <a:ext cx="7558857" cy="860453"/>
      </dsp:txXfrm>
    </dsp:sp>
    <dsp:sp modelId="{E868202F-B78C-2446-95DD-484734EA9AF4}">
      <dsp:nvSpPr>
        <dsp:cNvPr id="0" name=""/>
        <dsp:cNvSpPr/>
      </dsp:nvSpPr>
      <dsp:spPr>
        <a:xfrm>
          <a:off x="0" y="1143749"/>
          <a:ext cx="7651953" cy="2252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950"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n-US" sz="2200" b="1" kern="1200" dirty="0">
              <a:solidFill>
                <a:srgbClr val="FFFFFF"/>
              </a:solidFill>
              <a:latin typeface="Arial" charset="0"/>
              <a:ea typeface="Arial" charset="0"/>
              <a:cs typeface="Arial" charset="0"/>
            </a:rPr>
            <a:t>Once the contest letter is submitted the process of discussions and negotiations will occur between the attorneys.  A formal settlement agreement can be reached before any hearings.</a:t>
          </a:r>
        </a:p>
        <a:p>
          <a:pPr marL="228600" lvl="1" indent="-228600" algn="l" defTabSz="977900">
            <a:lnSpc>
              <a:spcPct val="90000"/>
            </a:lnSpc>
            <a:spcBef>
              <a:spcPct val="0"/>
            </a:spcBef>
            <a:spcAft>
              <a:spcPct val="20000"/>
            </a:spcAft>
            <a:buChar char="••"/>
          </a:pPr>
          <a:endParaRPr lang="en-US" sz="2200" b="1" kern="1200" dirty="0">
            <a:solidFill>
              <a:srgbClr val="FFFFFF"/>
            </a:solidFill>
            <a:latin typeface="Arial" charset="0"/>
            <a:ea typeface="Arial" charset="0"/>
            <a:cs typeface="Arial" charset="0"/>
          </a:endParaRPr>
        </a:p>
        <a:p>
          <a:pPr marL="228600" lvl="1" indent="-228600" algn="l" defTabSz="977900">
            <a:lnSpc>
              <a:spcPct val="90000"/>
            </a:lnSpc>
            <a:spcBef>
              <a:spcPct val="0"/>
            </a:spcBef>
            <a:spcAft>
              <a:spcPct val="20000"/>
            </a:spcAft>
            <a:buChar char="••"/>
          </a:pPr>
          <a:r>
            <a:rPr lang="en-US" sz="2200" b="1" kern="1200" dirty="0">
              <a:solidFill>
                <a:srgbClr val="FFFFFF"/>
              </a:solidFill>
              <a:latin typeface="Arial" charset="0"/>
              <a:ea typeface="Arial" charset="0"/>
              <a:cs typeface="Arial" charset="0"/>
            </a:rPr>
            <a:t>Should you decide to contest you must be within stated timeframes.</a:t>
          </a:r>
        </a:p>
      </dsp:txBody>
      <dsp:txXfrm>
        <a:off x="0" y="1143749"/>
        <a:ext cx="7651953" cy="225216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D27007-7F61-F340-BA63-B75F9A215F55}">
      <dsp:nvSpPr>
        <dsp:cNvPr id="0" name=""/>
        <dsp:cNvSpPr/>
      </dsp:nvSpPr>
      <dsp:spPr>
        <a:xfrm>
          <a:off x="0" y="330494"/>
          <a:ext cx="8421894" cy="159705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b="1" kern="1200" dirty="0">
              <a:solidFill>
                <a:schemeClr val="tx1"/>
              </a:solidFill>
              <a:latin typeface="Arial" charset="0"/>
              <a:ea typeface="Arial" charset="0"/>
              <a:cs typeface="Arial" charset="0"/>
            </a:rPr>
            <a:t>An employer’s Notice of Contest must clearly state what is specifically being contested. </a:t>
          </a:r>
        </a:p>
      </dsp:txBody>
      <dsp:txXfrm>
        <a:off x="77962" y="408456"/>
        <a:ext cx="8265970" cy="1441126"/>
      </dsp:txXfrm>
    </dsp:sp>
    <dsp:sp modelId="{ECA0C52D-E39A-2741-B88F-6A44E76C9592}">
      <dsp:nvSpPr>
        <dsp:cNvPr id="0" name=""/>
        <dsp:cNvSpPr/>
      </dsp:nvSpPr>
      <dsp:spPr>
        <a:xfrm>
          <a:off x="0" y="1927544"/>
          <a:ext cx="8421894" cy="1177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395"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en-US" sz="2800" b="1" kern="1200" dirty="0">
              <a:solidFill>
                <a:srgbClr val="FFFFFF"/>
              </a:solidFill>
              <a:latin typeface="Arial" charset="0"/>
              <a:ea typeface="Arial" charset="0"/>
              <a:cs typeface="Arial" charset="0"/>
            </a:rPr>
            <a:t>It must identify to which item(s) of the citation, penalty, the abatement date, or any combination of these is being objected.</a:t>
          </a:r>
        </a:p>
      </dsp:txBody>
      <dsp:txXfrm>
        <a:off x="0" y="1927544"/>
        <a:ext cx="8421894" cy="11773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B220E-D729-1E4D-A634-BDB7F8359574}">
      <dsp:nvSpPr>
        <dsp:cNvPr id="0" name=""/>
        <dsp:cNvSpPr/>
      </dsp:nvSpPr>
      <dsp:spPr>
        <a:xfrm>
          <a:off x="0" y="2478"/>
          <a:ext cx="8578874" cy="82368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kern="1200">
              <a:solidFill>
                <a:schemeClr val="tx1"/>
              </a:solidFill>
              <a:latin typeface="Arial" charset="0"/>
              <a:ea typeface="Arial" charset="0"/>
              <a:cs typeface="Arial" charset="0"/>
            </a:rPr>
            <a:t>Imminent danger situations, which require correction immediately.</a:t>
          </a:r>
          <a:endParaRPr lang="en-US" sz="2000" kern="1200">
            <a:solidFill>
              <a:schemeClr val="tx1"/>
            </a:solidFill>
          </a:endParaRPr>
        </a:p>
      </dsp:txBody>
      <dsp:txXfrm>
        <a:off x="40209" y="42687"/>
        <a:ext cx="8498456" cy="743262"/>
      </dsp:txXfrm>
    </dsp:sp>
    <dsp:sp modelId="{C038837E-4E18-6942-A76D-4EBD3D2187E2}">
      <dsp:nvSpPr>
        <dsp:cNvPr id="0" name=""/>
        <dsp:cNvSpPr/>
      </dsp:nvSpPr>
      <dsp:spPr>
        <a:xfrm>
          <a:off x="0" y="952878"/>
          <a:ext cx="8578874" cy="82368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a:solidFill>
                <a:schemeClr val="tx1"/>
              </a:solidFill>
              <a:latin typeface="Arial" charset="0"/>
              <a:ea typeface="Arial" charset="0"/>
              <a:cs typeface="Arial" charset="0"/>
            </a:rPr>
            <a:t>Inspections that must take place after regular business hours, or require special preparation.</a:t>
          </a:r>
          <a:endParaRPr lang="en-US" sz="2000" b="1" kern="1200" dirty="0">
            <a:solidFill>
              <a:schemeClr val="tx1"/>
            </a:solidFill>
            <a:latin typeface="Arial" charset="0"/>
            <a:ea typeface="Arial" charset="0"/>
            <a:cs typeface="Arial" charset="0"/>
          </a:endParaRPr>
        </a:p>
      </dsp:txBody>
      <dsp:txXfrm>
        <a:off x="40209" y="993087"/>
        <a:ext cx="8498456" cy="743262"/>
      </dsp:txXfrm>
    </dsp:sp>
    <dsp:sp modelId="{CD299243-53C1-8446-8F1F-564A961EAA16}">
      <dsp:nvSpPr>
        <dsp:cNvPr id="0" name=""/>
        <dsp:cNvSpPr/>
      </dsp:nvSpPr>
      <dsp:spPr>
        <a:xfrm>
          <a:off x="0" y="1903279"/>
          <a:ext cx="8578874" cy="82368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solidFill>
                <a:schemeClr val="tx1"/>
              </a:solidFill>
              <a:latin typeface="Arial" charset="0"/>
              <a:ea typeface="Arial" charset="0"/>
              <a:cs typeface="Arial" charset="0"/>
            </a:rPr>
            <a:t>To assure that the employer and employee representative or other personnel will be present.</a:t>
          </a:r>
        </a:p>
      </dsp:txBody>
      <dsp:txXfrm>
        <a:off x="40209" y="1943488"/>
        <a:ext cx="8498456" cy="743262"/>
      </dsp:txXfrm>
    </dsp:sp>
    <dsp:sp modelId="{21D27A75-6FAA-5440-8DE0-3D8C497D0C2B}">
      <dsp:nvSpPr>
        <dsp:cNvPr id="0" name=""/>
        <dsp:cNvSpPr/>
      </dsp:nvSpPr>
      <dsp:spPr>
        <a:xfrm>
          <a:off x="0" y="2853679"/>
          <a:ext cx="8578874" cy="82368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solidFill>
                <a:schemeClr val="tx1"/>
              </a:solidFill>
              <a:latin typeface="Arial" charset="0"/>
              <a:ea typeface="Arial" charset="0"/>
              <a:cs typeface="Arial" charset="0"/>
            </a:rPr>
            <a:t>Situations in which OSHA determines that advance notice would produce a more thorough or effective inspection.</a:t>
          </a:r>
        </a:p>
      </dsp:txBody>
      <dsp:txXfrm>
        <a:off x="40209" y="2893888"/>
        <a:ext cx="8498456" cy="7432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53FE5C-1BC0-5546-B8E8-A0EC182038A3}">
      <dsp:nvSpPr>
        <dsp:cNvPr id="0" name=""/>
        <dsp:cNvSpPr/>
      </dsp:nvSpPr>
      <dsp:spPr>
        <a:xfrm>
          <a:off x="0" y="43196"/>
          <a:ext cx="8489023" cy="1607744"/>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a:solidFill>
                <a:schemeClr val="tx1"/>
              </a:solidFill>
            </a:rPr>
            <a:t>Enter any factory, plant, establishment, construction site, or other areas of the workplace or environment where work is being performed. </a:t>
          </a:r>
        </a:p>
      </dsp:txBody>
      <dsp:txXfrm>
        <a:off x="78484" y="121680"/>
        <a:ext cx="8332055" cy="1450776"/>
      </dsp:txXfrm>
    </dsp:sp>
    <dsp:sp modelId="{637FB1EE-2011-F247-BD30-423AC753151B}">
      <dsp:nvSpPr>
        <dsp:cNvPr id="0" name=""/>
        <dsp:cNvSpPr/>
      </dsp:nvSpPr>
      <dsp:spPr>
        <a:xfrm>
          <a:off x="0" y="1838141"/>
          <a:ext cx="8489023" cy="160774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Inspect and investigate during regular working hours any such place of employment and all pertinent conditions, structures, machines, apparatus, devices, equipment, and materials. </a:t>
          </a:r>
        </a:p>
      </dsp:txBody>
      <dsp:txXfrm>
        <a:off x="78484" y="1916625"/>
        <a:ext cx="8332055" cy="14507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A50D5-1E4B-A145-97E8-F310BB3D4BAA}">
      <dsp:nvSpPr>
        <dsp:cNvPr id="0" name=""/>
        <dsp:cNvSpPr/>
      </dsp:nvSpPr>
      <dsp:spPr>
        <a:xfrm>
          <a:off x="0" y="15865"/>
          <a:ext cx="8489023" cy="163507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Inspect and investigate at other times any such place of employment and all pertinent conditions, structures, machines, apparatus, devices, equipment, and materials. </a:t>
          </a:r>
        </a:p>
      </dsp:txBody>
      <dsp:txXfrm>
        <a:off x="79818" y="95683"/>
        <a:ext cx="8329387" cy="1475439"/>
      </dsp:txXfrm>
    </dsp:sp>
    <dsp:sp modelId="{A25629B4-8988-3842-81BC-CE16DD8C95AC}">
      <dsp:nvSpPr>
        <dsp:cNvPr id="0" name=""/>
        <dsp:cNvSpPr/>
      </dsp:nvSpPr>
      <dsp:spPr>
        <a:xfrm>
          <a:off x="0" y="1838141"/>
          <a:ext cx="8489023" cy="1635075"/>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Question privately any employer, owner, operator, agent or employee during an inspection or investigation.</a:t>
          </a:r>
        </a:p>
      </dsp:txBody>
      <dsp:txXfrm>
        <a:off x="79818" y="1917959"/>
        <a:ext cx="8329387" cy="14754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C52A7-3A5B-7B4B-93D3-377C43C34863}">
      <dsp:nvSpPr>
        <dsp:cNvPr id="0" name=""/>
        <dsp:cNvSpPr/>
      </dsp:nvSpPr>
      <dsp:spPr>
        <a:xfrm>
          <a:off x="0" y="2684638"/>
          <a:ext cx="7965402" cy="587333"/>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rPr>
            <a:t>4. A closing conference</a:t>
          </a:r>
          <a:endParaRPr lang="en-US" sz="2800" kern="1200" dirty="0">
            <a:solidFill>
              <a:schemeClr val="tx1"/>
            </a:solidFill>
          </a:endParaRPr>
        </a:p>
      </dsp:txBody>
      <dsp:txXfrm>
        <a:off x="0" y="2684638"/>
        <a:ext cx="7965402" cy="587333"/>
      </dsp:txXfrm>
    </dsp:sp>
    <dsp:sp modelId="{60E86289-D048-5649-9DC6-6A73F6129FB8}">
      <dsp:nvSpPr>
        <dsp:cNvPr id="0" name=""/>
        <dsp:cNvSpPr/>
      </dsp:nvSpPr>
      <dsp:spPr>
        <a:xfrm rot="10800000">
          <a:off x="0" y="1790130"/>
          <a:ext cx="7965402" cy="903318"/>
        </a:xfrm>
        <a:prstGeom prst="upArrowCallou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rPr>
            <a:t>3. An inspection walk-around</a:t>
          </a:r>
          <a:endParaRPr lang="en-US" sz="2800" kern="1200" dirty="0">
            <a:solidFill>
              <a:schemeClr val="tx1"/>
            </a:solidFill>
          </a:endParaRPr>
        </a:p>
      </dsp:txBody>
      <dsp:txXfrm rot="10800000">
        <a:off x="0" y="1790130"/>
        <a:ext cx="7965402" cy="586949"/>
      </dsp:txXfrm>
    </dsp:sp>
    <dsp:sp modelId="{382C410E-C1FC-0E46-A3A3-869354B69C97}">
      <dsp:nvSpPr>
        <dsp:cNvPr id="0" name=""/>
        <dsp:cNvSpPr/>
      </dsp:nvSpPr>
      <dsp:spPr>
        <a:xfrm rot="10800000">
          <a:off x="0" y="895621"/>
          <a:ext cx="7965402" cy="903318"/>
        </a:xfrm>
        <a:prstGeom prst="upArrowCallou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rPr>
            <a:t>2. An opening conference</a:t>
          </a:r>
          <a:endParaRPr lang="en-US" sz="2800" kern="1200" dirty="0">
            <a:solidFill>
              <a:schemeClr val="tx1"/>
            </a:solidFill>
          </a:endParaRPr>
        </a:p>
      </dsp:txBody>
      <dsp:txXfrm rot="10800000">
        <a:off x="0" y="895621"/>
        <a:ext cx="7965402" cy="586949"/>
      </dsp:txXfrm>
    </dsp:sp>
    <dsp:sp modelId="{054402C2-39B4-EF44-B11E-18B7411EC4AA}">
      <dsp:nvSpPr>
        <dsp:cNvPr id="0" name=""/>
        <dsp:cNvSpPr/>
      </dsp:nvSpPr>
      <dsp:spPr>
        <a:xfrm rot="10800000">
          <a:off x="0" y="1112"/>
          <a:ext cx="7965402" cy="903318"/>
        </a:xfrm>
        <a:prstGeom prst="upArrowCallou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rPr>
            <a:t>1. Presentation of inspector credentials</a:t>
          </a:r>
          <a:endParaRPr lang="en-US" sz="2800" kern="1200" dirty="0">
            <a:solidFill>
              <a:schemeClr val="tx1"/>
            </a:solidFill>
          </a:endParaRPr>
        </a:p>
      </dsp:txBody>
      <dsp:txXfrm rot="10800000">
        <a:off x="0" y="1112"/>
        <a:ext cx="7965402" cy="5869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A1652-1F6C-7B49-9B0E-766B599F5A94}">
      <dsp:nvSpPr>
        <dsp:cNvPr id="0" name=""/>
        <dsp:cNvSpPr/>
      </dsp:nvSpPr>
      <dsp:spPr>
        <a:xfrm>
          <a:off x="0" y="9746"/>
          <a:ext cx="8115458" cy="175675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rPr>
            <a:t>Trade secrets observed by compliance officers are kept confidential.</a:t>
          </a:r>
          <a:endParaRPr lang="en-US" sz="2600" kern="1200" dirty="0">
            <a:solidFill>
              <a:schemeClr val="tx1"/>
            </a:solidFill>
          </a:endParaRPr>
        </a:p>
      </dsp:txBody>
      <dsp:txXfrm>
        <a:off x="85758" y="95504"/>
        <a:ext cx="7943942" cy="1585239"/>
      </dsp:txXfrm>
    </dsp:sp>
    <dsp:sp modelId="{43B68409-3C8E-0A40-9654-C01D4F8F3F45}">
      <dsp:nvSpPr>
        <dsp:cNvPr id="0" name=""/>
        <dsp:cNvSpPr/>
      </dsp:nvSpPr>
      <dsp:spPr>
        <a:xfrm>
          <a:off x="0" y="1841381"/>
          <a:ext cx="8115458" cy="1756755"/>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rPr>
            <a:t>Federal employees who release confidential information without authorization are subject to a $1,000 fine, one year in jail, or both; and removal from office or employment.</a:t>
          </a:r>
          <a:endParaRPr lang="en-US" sz="2600" kern="1200" dirty="0">
            <a:solidFill>
              <a:schemeClr val="tx1"/>
            </a:solidFill>
          </a:endParaRPr>
        </a:p>
      </dsp:txBody>
      <dsp:txXfrm>
        <a:off x="85758" y="1927139"/>
        <a:ext cx="7943942" cy="15852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A1652-1F6C-7B49-9B0E-766B599F5A94}">
      <dsp:nvSpPr>
        <dsp:cNvPr id="0" name=""/>
        <dsp:cNvSpPr/>
      </dsp:nvSpPr>
      <dsp:spPr>
        <a:xfrm>
          <a:off x="0" y="14883"/>
          <a:ext cx="8115458" cy="126178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kern="1200" dirty="0">
              <a:solidFill>
                <a:schemeClr val="tx1"/>
              </a:solidFill>
              <a:latin typeface="Arial" charset="0"/>
              <a:ea typeface="Arial" charset="0"/>
              <a:cs typeface="Arial" charset="0"/>
            </a:rPr>
            <a:t>The compliance officer checks posting and record keeping practices, including whether in use.</a:t>
          </a:r>
          <a:endParaRPr lang="en-US" sz="2500" kern="1200" dirty="0">
            <a:solidFill>
              <a:schemeClr val="tx1"/>
            </a:solidFill>
          </a:endParaRPr>
        </a:p>
      </dsp:txBody>
      <dsp:txXfrm>
        <a:off x="61595" y="76478"/>
        <a:ext cx="7992268" cy="1138590"/>
      </dsp:txXfrm>
    </dsp:sp>
    <dsp:sp modelId="{6B27B74C-7D3B-E745-80C9-3F93ACD324A4}">
      <dsp:nvSpPr>
        <dsp:cNvPr id="0" name=""/>
        <dsp:cNvSpPr/>
      </dsp:nvSpPr>
      <dsp:spPr>
        <a:xfrm>
          <a:off x="0" y="1276664"/>
          <a:ext cx="8115458" cy="2517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666"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b="1" kern="1200" dirty="0">
              <a:solidFill>
                <a:schemeClr val="bg1"/>
              </a:solidFill>
              <a:latin typeface="Arial" charset="0"/>
              <a:ea typeface="Arial" charset="0"/>
              <a:cs typeface="Arial" charset="0"/>
            </a:rPr>
            <a:t>Records of deaths, injuries, and illnesses.</a:t>
          </a:r>
          <a:endParaRPr lang="en-US" sz="2400" kern="1200" dirty="0">
            <a:solidFill>
              <a:schemeClr val="bg1"/>
            </a:solidFill>
          </a:endParaRPr>
        </a:p>
        <a:p>
          <a:pPr marL="228600" lvl="1" indent="-228600" algn="l" defTabSz="1066800">
            <a:lnSpc>
              <a:spcPct val="90000"/>
            </a:lnSpc>
            <a:spcBef>
              <a:spcPct val="0"/>
            </a:spcBef>
            <a:spcAft>
              <a:spcPct val="20000"/>
            </a:spcAft>
            <a:buChar char="••"/>
          </a:pPr>
          <a:r>
            <a:rPr lang="en-US" sz="2400" b="1" kern="1200" dirty="0">
              <a:solidFill>
                <a:schemeClr val="bg1"/>
              </a:solidFill>
              <a:latin typeface="Arial" charset="0"/>
              <a:ea typeface="Arial" charset="0"/>
              <a:cs typeface="Arial" charset="0"/>
            </a:rPr>
            <a:t>Posted OSHA’s Summary of Work-Related Injuries and Illnesses (OSHA 300A)</a:t>
          </a:r>
        </a:p>
        <a:p>
          <a:pPr marL="228600" lvl="1" indent="-228600" algn="l" defTabSz="1066800">
            <a:lnSpc>
              <a:spcPct val="90000"/>
            </a:lnSpc>
            <a:spcBef>
              <a:spcPct val="0"/>
            </a:spcBef>
            <a:spcAft>
              <a:spcPct val="20000"/>
            </a:spcAft>
            <a:buChar char="••"/>
          </a:pPr>
          <a:r>
            <a:rPr lang="en-US" sz="2400" b="1" kern="1200" dirty="0">
              <a:solidFill>
                <a:schemeClr val="bg1"/>
              </a:solidFill>
              <a:latin typeface="Arial" charset="0"/>
              <a:ea typeface="Arial" charset="0"/>
              <a:cs typeface="Arial" charset="0"/>
            </a:rPr>
            <a:t>Prominently displayed the OSHA “It’s The Law” poster (OSHA 3165).</a:t>
          </a:r>
        </a:p>
        <a:p>
          <a:pPr marL="228600" lvl="1" indent="-228600" algn="l" defTabSz="1066800">
            <a:lnSpc>
              <a:spcPct val="90000"/>
            </a:lnSpc>
            <a:spcBef>
              <a:spcPct val="0"/>
            </a:spcBef>
            <a:spcAft>
              <a:spcPct val="20000"/>
            </a:spcAft>
            <a:buChar char="••"/>
          </a:pPr>
          <a:r>
            <a:rPr lang="en-US" sz="2400" b="1" kern="1200" dirty="0">
              <a:solidFill>
                <a:schemeClr val="bg1"/>
              </a:solidFill>
              <a:latin typeface="Arial" charset="0"/>
              <a:ea typeface="Arial" charset="0"/>
              <a:cs typeface="Arial" charset="0"/>
            </a:rPr>
            <a:t>employee exposure to toxic substances and harmful physical agents (as required)</a:t>
          </a:r>
        </a:p>
      </dsp:txBody>
      <dsp:txXfrm>
        <a:off x="0" y="1276664"/>
        <a:ext cx="8115458" cy="25171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A7CD6B-7EF6-7B44-8C60-B7834A3EC04D}">
      <dsp:nvSpPr>
        <dsp:cNvPr id="0" name=""/>
        <dsp:cNvSpPr/>
      </dsp:nvSpPr>
      <dsp:spPr>
        <a:xfrm>
          <a:off x="0" y="17732"/>
          <a:ext cx="8054973" cy="82368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i="0" kern="1200" baseline="0" dirty="0">
              <a:solidFill>
                <a:schemeClr val="tx1"/>
              </a:solidFill>
            </a:rPr>
            <a:t>Only the OSHA Area Director has the authority to tell the employer what penalties the agency will propose.</a:t>
          </a:r>
          <a:endParaRPr lang="en-US" sz="2100" kern="1200" dirty="0">
            <a:solidFill>
              <a:schemeClr val="tx1"/>
            </a:solidFill>
          </a:endParaRPr>
        </a:p>
      </dsp:txBody>
      <dsp:txXfrm>
        <a:off x="40209" y="57941"/>
        <a:ext cx="7974555" cy="743262"/>
      </dsp:txXfrm>
    </dsp:sp>
    <dsp:sp modelId="{1CAF2EFF-45BA-0249-B3DB-80D7FCB153A1}">
      <dsp:nvSpPr>
        <dsp:cNvPr id="0" name=""/>
        <dsp:cNvSpPr/>
      </dsp:nvSpPr>
      <dsp:spPr>
        <a:xfrm>
          <a:off x="0" y="968133"/>
          <a:ext cx="8054973" cy="82368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i="0" kern="1200" baseline="0" dirty="0">
              <a:solidFill>
                <a:schemeClr val="tx1"/>
              </a:solidFill>
            </a:rPr>
            <a:t>OSHA has six months following an inspection to issue a final report.</a:t>
          </a:r>
          <a:endParaRPr lang="en-US" sz="2100" kern="1200" dirty="0">
            <a:solidFill>
              <a:schemeClr val="tx1"/>
            </a:solidFill>
          </a:endParaRPr>
        </a:p>
      </dsp:txBody>
      <dsp:txXfrm>
        <a:off x="40209" y="1008342"/>
        <a:ext cx="7974555" cy="743262"/>
      </dsp:txXfrm>
    </dsp:sp>
    <dsp:sp modelId="{C1051BC4-D50D-5649-A1B0-DD4A0C7C5F26}">
      <dsp:nvSpPr>
        <dsp:cNvPr id="0" name=""/>
        <dsp:cNvSpPr/>
      </dsp:nvSpPr>
      <dsp:spPr>
        <a:xfrm>
          <a:off x="0" y="1918533"/>
          <a:ext cx="8054973" cy="82368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i="0" kern="1200" baseline="0" dirty="0">
              <a:solidFill>
                <a:schemeClr val="tx1"/>
              </a:solidFill>
            </a:rPr>
            <a:t>After reviewing the full inspection report, the OSHA Area Director will:</a:t>
          </a:r>
          <a:endParaRPr lang="en-US" sz="2100" kern="1200" dirty="0">
            <a:solidFill>
              <a:schemeClr val="tx1"/>
            </a:solidFill>
          </a:endParaRPr>
        </a:p>
      </dsp:txBody>
      <dsp:txXfrm>
        <a:off x="40209" y="1958742"/>
        <a:ext cx="7974555" cy="743262"/>
      </dsp:txXfrm>
    </dsp:sp>
    <dsp:sp modelId="{EDC3215A-C8C3-6445-96A4-2243F77668BE}">
      <dsp:nvSpPr>
        <dsp:cNvPr id="0" name=""/>
        <dsp:cNvSpPr/>
      </dsp:nvSpPr>
      <dsp:spPr>
        <a:xfrm>
          <a:off x="0" y="2742213"/>
          <a:ext cx="8054973" cy="1024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5745" tIns="26670" rIns="149352" bIns="26670" numCol="1" spcCol="1270" anchor="t" anchorCtr="0">
          <a:noAutofit/>
        </a:bodyPr>
        <a:lstStyle/>
        <a:p>
          <a:pPr marL="228600" lvl="1" indent="-228600" algn="l" defTabSz="933450" rtl="0">
            <a:lnSpc>
              <a:spcPct val="90000"/>
            </a:lnSpc>
            <a:spcBef>
              <a:spcPct val="0"/>
            </a:spcBef>
            <a:spcAft>
              <a:spcPct val="20000"/>
            </a:spcAft>
            <a:buChar char="••"/>
          </a:pPr>
          <a:r>
            <a:rPr lang="en-US" sz="2100" b="1" i="0" kern="1200" baseline="0" dirty="0">
              <a:solidFill>
                <a:srgbClr val="FFFFFF"/>
              </a:solidFill>
            </a:rPr>
            <a:t>Issue citations without penalties.</a:t>
          </a:r>
          <a:endParaRPr lang="en-US" sz="2100" kern="1200" dirty="0">
            <a:solidFill>
              <a:srgbClr val="FFFFFF"/>
            </a:solidFill>
          </a:endParaRPr>
        </a:p>
        <a:p>
          <a:pPr marL="228600" lvl="1" indent="-228600" algn="l" defTabSz="933450" rtl="0">
            <a:lnSpc>
              <a:spcPct val="90000"/>
            </a:lnSpc>
            <a:spcBef>
              <a:spcPct val="0"/>
            </a:spcBef>
            <a:spcAft>
              <a:spcPct val="20000"/>
            </a:spcAft>
            <a:buChar char="••"/>
          </a:pPr>
          <a:r>
            <a:rPr lang="en-US" sz="2100" b="1" i="0" kern="1200" baseline="0">
              <a:solidFill>
                <a:srgbClr val="FFFFFF"/>
              </a:solidFill>
            </a:rPr>
            <a:t>Issue citations with proposed penalties.</a:t>
          </a:r>
          <a:endParaRPr lang="en-US" sz="2100" kern="1200" dirty="0">
            <a:solidFill>
              <a:srgbClr val="FFFFFF"/>
            </a:solidFill>
          </a:endParaRPr>
        </a:p>
        <a:p>
          <a:pPr marL="228600" lvl="1" indent="-228600" algn="l" defTabSz="933450" rtl="0">
            <a:lnSpc>
              <a:spcPct val="90000"/>
            </a:lnSpc>
            <a:spcBef>
              <a:spcPct val="0"/>
            </a:spcBef>
            <a:spcAft>
              <a:spcPct val="20000"/>
            </a:spcAft>
            <a:buChar char="••"/>
          </a:pPr>
          <a:r>
            <a:rPr lang="en-US" sz="2100" b="1" i="0" kern="1200" baseline="0">
              <a:solidFill>
                <a:srgbClr val="FFFFFF"/>
              </a:solidFill>
            </a:rPr>
            <a:t>Determine that neither are warranted.</a:t>
          </a:r>
          <a:endParaRPr lang="en-US" sz="2100" kern="1200" dirty="0">
            <a:solidFill>
              <a:srgbClr val="FFFFFF"/>
            </a:solidFill>
          </a:endParaRPr>
        </a:p>
      </dsp:txBody>
      <dsp:txXfrm>
        <a:off x="0" y="2742213"/>
        <a:ext cx="8054973" cy="10246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284C12-D8B2-7546-B0E4-99A0ADCDCF9B}">
      <dsp:nvSpPr>
        <dsp:cNvPr id="0" name=""/>
        <dsp:cNvSpPr/>
      </dsp:nvSpPr>
      <dsp:spPr>
        <a:xfrm>
          <a:off x="597405" y="0"/>
          <a:ext cx="6770591" cy="4871807"/>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E6275D-51D4-C54D-AFDD-1D1B1CC4190A}">
      <dsp:nvSpPr>
        <dsp:cNvPr id="0" name=""/>
        <dsp:cNvSpPr/>
      </dsp:nvSpPr>
      <dsp:spPr>
        <a:xfrm>
          <a:off x="3500" y="1461542"/>
          <a:ext cx="1530461" cy="1948722"/>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b="1" i="0" kern="1200" baseline="0">
              <a:solidFill>
                <a:schemeClr val="tx1"/>
              </a:solidFill>
            </a:rPr>
            <a:t>Serious</a:t>
          </a:r>
          <a:endParaRPr lang="en-US" sz="2500" kern="1200">
            <a:solidFill>
              <a:schemeClr val="tx1"/>
            </a:solidFill>
          </a:endParaRPr>
        </a:p>
      </dsp:txBody>
      <dsp:txXfrm>
        <a:off x="78211" y="1536253"/>
        <a:ext cx="1381039" cy="1799300"/>
      </dsp:txXfrm>
    </dsp:sp>
    <dsp:sp modelId="{149E3E13-5D91-5A4E-A47A-C0F0D6FDC1C1}">
      <dsp:nvSpPr>
        <dsp:cNvPr id="0" name=""/>
        <dsp:cNvSpPr/>
      </dsp:nvSpPr>
      <dsp:spPr>
        <a:xfrm>
          <a:off x="1610485" y="1461542"/>
          <a:ext cx="1530461" cy="1948722"/>
        </a:xfrm>
        <a:prstGeom prst="roundRect">
          <a:avLst/>
        </a:prstGeom>
        <a:solidFill>
          <a:schemeClr val="accent5">
            <a:hueOff val="-1689636"/>
            <a:satOff val="-4355"/>
            <a:lumOff val="-2941"/>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b="1" i="0" kern="1200" baseline="0">
              <a:solidFill>
                <a:schemeClr val="tx1"/>
              </a:solidFill>
            </a:rPr>
            <a:t>Other Than Serious</a:t>
          </a:r>
          <a:endParaRPr lang="en-US" sz="2500" kern="1200">
            <a:solidFill>
              <a:schemeClr val="tx1"/>
            </a:solidFill>
          </a:endParaRPr>
        </a:p>
      </dsp:txBody>
      <dsp:txXfrm>
        <a:off x="1685196" y="1536253"/>
        <a:ext cx="1381039" cy="1799300"/>
      </dsp:txXfrm>
    </dsp:sp>
    <dsp:sp modelId="{62E082FB-BDD4-5546-94FD-72035B311D4D}">
      <dsp:nvSpPr>
        <dsp:cNvPr id="0" name=""/>
        <dsp:cNvSpPr/>
      </dsp:nvSpPr>
      <dsp:spPr>
        <a:xfrm>
          <a:off x="3217470" y="1461542"/>
          <a:ext cx="1530461" cy="1948722"/>
        </a:xfrm>
        <a:prstGeom prst="roundRect">
          <a:avLst/>
        </a:prstGeom>
        <a:solidFill>
          <a:schemeClr val="accent5">
            <a:hueOff val="-3379271"/>
            <a:satOff val="-8710"/>
            <a:lumOff val="-5883"/>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b="1" i="0" kern="1200" baseline="0">
              <a:solidFill>
                <a:schemeClr val="tx1"/>
              </a:solidFill>
            </a:rPr>
            <a:t>Willful</a:t>
          </a:r>
          <a:endParaRPr lang="en-US" sz="2500" kern="1200">
            <a:solidFill>
              <a:schemeClr val="tx1"/>
            </a:solidFill>
          </a:endParaRPr>
        </a:p>
      </dsp:txBody>
      <dsp:txXfrm>
        <a:off x="3292181" y="1536253"/>
        <a:ext cx="1381039" cy="1799300"/>
      </dsp:txXfrm>
    </dsp:sp>
    <dsp:sp modelId="{1DE854E7-44CE-C342-8F68-4649BD397C38}">
      <dsp:nvSpPr>
        <dsp:cNvPr id="0" name=""/>
        <dsp:cNvSpPr/>
      </dsp:nvSpPr>
      <dsp:spPr>
        <a:xfrm>
          <a:off x="4824454" y="1461542"/>
          <a:ext cx="1530461" cy="1948722"/>
        </a:xfrm>
        <a:prstGeom prst="roundRect">
          <a:avLst/>
        </a:prstGeom>
        <a:solidFill>
          <a:schemeClr val="accent5">
            <a:hueOff val="-5068907"/>
            <a:satOff val="-13064"/>
            <a:lumOff val="-8824"/>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b="1" i="0" kern="1200" baseline="0">
              <a:solidFill>
                <a:schemeClr val="tx1"/>
              </a:solidFill>
            </a:rPr>
            <a:t>Repeat</a:t>
          </a:r>
          <a:endParaRPr lang="en-US" sz="2500" kern="1200">
            <a:solidFill>
              <a:schemeClr val="tx1"/>
            </a:solidFill>
          </a:endParaRPr>
        </a:p>
      </dsp:txBody>
      <dsp:txXfrm>
        <a:off x="4899165" y="1536253"/>
        <a:ext cx="1381039" cy="1799300"/>
      </dsp:txXfrm>
    </dsp:sp>
    <dsp:sp modelId="{4B546CA4-D4FF-1147-BA4E-F4C2D0257B68}">
      <dsp:nvSpPr>
        <dsp:cNvPr id="0" name=""/>
        <dsp:cNvSpPr/>
      </dsp:nvSpPr>
      <dsp:spPr>
        <a:xfrm>
          <a:off x="6431439" y="1461542"/>
          <a:ext cx="1530461" cy="1948722"/>
        </a:xfrm>
        <a:prstGeom prst="roundRect">
          <a:avLst/>
        </a:prstGeom>
        <a:solidFill>
          <a:schemeClr val="accent5">
            <a:hueOff val="-6758543"/>
            <a:satOff val="-17419"/>
            <a:lumOff val="-11765"/>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b="1" i="0" kern="1200" baseline="0">
              <a:solidFill>
                <a:schemeClr val="tx1"/>
              </a:solidFill>
            </a:rPr>
            <a:t>Failure to Abate</a:t>
          </a:r>
          <a:endParaRPr lang="en-US" sz="2500" kern="1200" dirty="0">
            <a:solidFill>
              <a:schemeClr val="tx1"/>
            </a:solidFill>
          </a:endParaRPr>
        </a:p>
      </dsp:txBody>
      <dsp:txXfrm>
        <a:off x="6506150" y="1536253"/>
        <a:ext cx="1381039" cy="17993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Shape 107"/>
          <p:cNvSpPr>
            <a:spLocks noGrp="1" noRot="1" noChangeAspect="1" noChangeArrowheads="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4035" name="Shape 108"/>
          <p:cNvSpPr>
            <a:spLocks noGrp="1" noChangeArrowheads="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smtClean="0">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ChangeArrowheads="1" noTextEdit="1"/>
          </p:cNvSpPr>
          <p:nvPr>
            <p:ph type="sldImg"/>
          </p:nvPr>
        </p:nvSpPr>
        <p:spPr/>
      </p:sp>
      <p:sp>
        <p:nvSpPr>
          <p:cNvPr id="46083"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We introduced OSHA in the introduction section. Let’s take a few minutes to see what you’ve retained (and what you might already know!)</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Please complete page 23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Please complete page 16 of your Workbook</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p:sp>
      <p:sp>
        <p:nvSpPr>
          <p:cNvPr id="6451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ChangeArrowheads="1" noTextEdit="1"/>
          </p:cNvSpPr>
          <p:nvPr>
            <p:ph type="sldImg"/>
          </p:nvPr>
        </p:nvSpPr>
        <p:spPr/>
      </p:sp>
      <p:sp>
        <p:nvSpPr>
          <p:cNvPr id="66563"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After providing you with their credentials, you can expect the opening conference to begin.</a:t>
            </a:r>
          </a:p>
          <a:p>
            <a:pPr eaLnBrk="1" hangingPunct="1">
              <a:spcBef>
                <a:spcPct val="0"/>
              </a:spcBef>
            </a:pPr>
            <a:endParaRPr lang="en-US" altLang="en-US" smtClean="0">
              <a:solidFill>
                <a:srgbClr val="000000"/>
              </a:solidFill>
            </a:endParaRPr>
          </a:p>
          <a:p>
            <a:pPr eaLnBrk="1" hangingPunct="1">
              <a:spcBef>
                <a:spcPct val="0"/>
              </a:spcBef>
            </a:pPr>
            <a:r>
              <a:rPr lang="en-US" altLang="en-US" i="1" smtClean="0">
                <a:solidFill>
                  <a:srgbClr val="000000"/>
                </a:solidFill>
              </a:rPr>
              <a:t>[SPEAKER NOTE] After last bullet point:</a:t>
            </a:r>
          </a:p>
          <a:p>
            <a:pPr eaLnBrk="1" hangingPunct="1">
              <a:spcBef>
                <a:spcPct val="0"/>
              </a:spcBef>
            </a:pPr>
            <a:r>
              <a:rPr lang="en-US" altLang="en-US" smtClean="0">
                <a:solidFill>
                  <a:srgbClr val="000000"/>
                </a:solidFill>
                <a:latin typeface="Arial" panose="020B0604020202020204" pitchFamily="34" charset="0"/>
                <a:cs typeface="Arial" panose="020B0604020202020204" pitchFamily="34" charset="0"/>
              </a:rPr>
              <a:t>The compliance officer will usually terminate the inspection if an OSHA consultation is in progress or an exemption has been obtained.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p:sp>
      <p:sp>
        <p:nvSpPr>
          <p:cNvPr id="6861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p:sp>
      <p:sp>
        <p:nvSpPr>
          <p:cNvPr id="7065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p:sp>
      <p:sp>
        <p:nvSpPr>
          <p:cNvPr id="7270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p:sp>
      <p:sp>
        <p:nvSpPr>
          <p:cNvPr id="7475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ChangeArrowheads="1" noTextEdit="1"/>
          </p:cNvSpPr>
          <p:nvPr>
            <p:ph type="sldImg"/>
          </p:nvPr>
        </p:nvSpPr>
        <p:spPr/>
      </p:sp>
      <p:sp>
        <p:nvSpPr>
          <p:cNvPr id="76803"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We’ll cover penalties and citations, then return to the Closing Conference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ChangeArrowheads="1" noTextEdit="1"/>
          </p:cNvSpPr>
          <p:nvPr>
            <p:ph type="sldImg"/>
          </p:nvPr>
        </p:nvSpPr>
        <p:spPr/>
      </p:sp>
      <p:sp>
        <p:nvSpPr>
          <p:cNvPr id="78851" name="Notes Placeholder 2"/>
          <p:cNvSpPr>
            <a:spLocks noGrp="1" noChangeArrowheads="1"/>
          </p:cNvSpPr>
          <p:nvPr>
            <p:ph type="body" idx="1"/>
          </p:nvPr>
        </p:nvSpPr>
        <p:spPr/>
        <p:txBody>
          <a:bodyPr/>
          <a:lstStyle/>
          <a:p>
            <a:pPr marL="0" lvl="1" indent="0" eaLnBrk="1" hangingPunct="1">
              <a:spcBef>
                <a:spcPct val="0"/>
              </a:spcBef>
            </a:pPr>
            <a:r>
              <a:rPr lang="en-US" altLang="en-US" i="1" smtClean="0">
                <a:solidFill>
                  <a:srgbClr val="000000"/>
                </a:solidFill>
              </a:rPr>
              <a:t>[SPEAKERS NOTES} Citations covered more in next section.</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p:sp>
      <p:sp>
        <p:nvSpPr>
          <p:cNvPr id="80899"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ChangeArrowheads="1" noTextEdit="1"/>
          </p:cNvSpPr>
          <p:nvPr>
            <p:ph type="sldImg"/>
          </p:nvPr>
        </p:nvSpPr>
        <p:spPr/>
      </p:sp>
      <p:sp>
        <p:nvSpPr>
          <p:cNvPr id="82947"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p:sp>
      <p:sp>
        <p:nvSpPr>
          <p:cNvPr id="4813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p:sp>
      <p:sp>
        <p:nvSpPr>
          <p:cNvPr id="8499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p:sp>
      <p:sp>
        <p:nvSpPr>
          <p:cNvPr id="8704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ChangeArrowheads="1" noTextEdit="1"/>
          </p:cNvSpPr>
          <p:nvPr>
            <p:ph type="sldImg"/>
          </p:nvPr>
        </p:nvSpPr>
        <p:spPr/>
      </p:sp>
      <p:sp>
        <p:nvSpPr>
          <p:cNvPr id="8909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Serious Violations (in addition to Other-than-serious and Failure to Abate) used to receive a $7,000 per violation penalty. New penalties took effect Aug. 1, 2016.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ChangeArrowheads="1" noTextEdit="1"/>
          </p:cNvSpPr>
          <p:nvPr>
            <p:ph type="sldImg"/>
          </p:nvPr>
        </p:nvSpPr>
        <p:spPr/>
      </p:sp>
      <p:sp>
        <p:nvSpPr>
          <p:cNvPr id="9113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Serious Violations (in addition to Other-than-serious and Failure to Abate) used to receive a $7,000 per violation penalty. New penalties took effect Aug. 1, 2016.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ChangeArrowheads="1" noTextEdit="1"/>
          </p:cNvSpPr>
          <p:nvPr>
            <p:ph type="sldImg"/>
          </p:nvPr>
        </p:nvSpPr>
        <p:spPr/>
      </p:sp>
      <p:sp>
        <p:nvSpPr>
          <p:cNvPr id="9318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Willful Violations (and Repeat Violations) used to receive a $70,000 per violation penalty. New penalties took effect Aug. 1, 2016. </a:t>
            </a: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ChangeArrowheads="1" noTextEdit="1"/>
          </p:cNvSpPr>
          <p:nvPr>
            <p:ph type="sldImg"/>
          </p:nvPr>
        </p:nvSpPr>
        <p:spPr/>
      </p:sp>
      <p:sp>
        <p:nvSpPr>
          <p:cNvPr id="95235"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Willful Violations (and Repeat Violations) used to receive a $70,000 per violation penalty. New penalties took effect Aug. 1, 2016. </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ChangeArrowheads="1" noTextEdit="1"/>
          </p:cNvSpPr>
          <p:nvPr>
            <p:ph type="sldImg"/>
          </p:nvPr>
        </p:nvSpPr>
        <p:spPr/>
      </p:sp>
      <p:sp>
        <p:nvSpPr>
          <p:cNvPr id="97283"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Serious Violations (in addition to Other-than-serious and Failure to Abate) used to receive a $7,000 per violation penalty. New penalties took effect Aug. 1, 2016. </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p:sp>
      <p:sp>
        <p:nvSpPr>
          <p:cNvPr id="9933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p:sp>
      <p:sp>
        <p:nvSpPr>
          <p:cNvPr id="10137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ChangeArrowheads="1" noTextEdit="1"/>
          </p:cNvSpPr>
          <p:nvPr>
            <p:ph type="sldImg"/>
          </p:nvPr>
        </p:nvSpPr>
        <p:spPr/>
      </p:sp>
      <p:sp>
        <p:nvSpPr>
          <p:cNvPr id="10342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In addition to OSHA citations and penalties, the U.S. Department of Justice may bring a criminal action against an employer whose willful violation of a standard results in the death of an employee. If a court convicts such an employer, the offense is punishable by a court-imposed fine or by imprisonment for up to six months, or both. The court may impose a fine for a criminal conviction of up to $250,000 for an individual or $500,000 for a corporation.</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This is rare and really must be willful.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p:sp>
      <p:sp>
        <p:nvSpPr>
          <p:cNvPr id="5017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ChangeArrowheads="1" noTextEdit="1"/>
          </p:cNvSpPr>
          <p:nvPr>
            <p:ph type="sldImg"/>
          </p:nvPr>
        </p:nvSpPr>
        <p:spPr/>
      </p:sp>
      <p:sp>
        <p:nvSpPr>
          <p:cNvPr id="105475"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Good faith is generally recognized as an employer’s demonstrated efforts to comply with the OSH Act.</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See page 26 of the Workbook for more information on OSHA Penalties</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See page 19 of the Workbook for more information on OSHA Penalties</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p:sp>
      <p:sp>
        <p:nvSpPr>
          <p:cNvPr id="10752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p:sp>
      <p:sp>
        <p:nvSpPr>
          <p:cNvPr id="10957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p:sp>
      <p:sp>
        <p:nvSpPr>
          <p:cNvPr id="11161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p:sp>
      <p:sp>
        <p:nvSpPr>
          <p:cNvPr id="11366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p:sp>
      <p:sp>
        <p:nvSpPr>
          <p:cNvPr id="11571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p:sp>
      <p:sp>
        <p:nvSpPr>
          <p:cNvPr id="11776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p:sp>
      <p:sp>
        <p:nvSpPr>
          <p:cNvPr id="11981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p:sp>
      <p:sp>
        <p:nvSpPr>
          <p:cNvPr id="12185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p:sp>
      <p:sp>
        <p:nvSpPr>
          <p:cNvPr id="12390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p:sp>
      <p:sp>
        <p:nvSpPr>
          <p:cNvPr id="5222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p:sp>
      <p:sp>
        <p:nvSpPr>
          <p:cNvPr id="12595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p:sp>
      <p:sp>
        <p:nvSpPr>
          <p:cNvPr id="12800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p:sp>
      <p:sp>
        <p:nvSpPr>
          <p:cNvPr id="13005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ChangeArrowheads="1" noTextEdit="1"/>
          </p:cNvSpPr>
          <p:nvPr>
            <p:ph type="sldImg"/>
          </p:nvPr>
        </p:nvSpPr>
        <p:spPr/>
      </p:sp>
      <p:sp>
        <p:nvSpPr>
          <p:cNvPr id="132099"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ChangeArrowheads="1" noTextEdit="1"/>
          </p:cNvSpPr>
          <p:nvPr>
            <p:ph type="sldImg"/>
          </p:nvPr>
        </p:nvSpPr>
        <p:spPr/>
      </p:sp>
      <p:sp>
        <p:nvSpPr>
          <p:cNvPr id="134147"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ChangeArrowheads="1" noTextEdit="1"/>
          </p:cNvSpPr>
          <p:nvPr>
            <p:ph type="sldImg"/>
          </p:nvPr>
        </p:nvSpPr>
        <p:spPr/>
      </p:sp>
      <p:sp>
        <p:nvSpPr>
          <p:cNvPr id="136195"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Let’s take a pop quiz to see what you remember about penalties</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Turn to page 27</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See page 20</a:t>
            </a:r>
            <a:endParaRPr lang="en-US" altLang="en-US" i="1" smtClean="0">
              <a:solidFill>
                <a:srgbClr val="000000"/>
              </a:solidFill>
            </a:endParaRPr>
          </a:p>
          <a:p>
            <a:pPr eaLnBrk="1" hangingPunct="1">
              <a:spcBef>
                <a:spcPct val="0"/>
              </a:spcBef>
            </a:pPr>
            <a:endParaRPr lang="en-US" altLang="en-US" i="1" smtClean="0">
              <a:solidFill>
                <a:srgbClr val="000000"/>
              </a:solidFill>
            </a:endParaRPr>
          </a:p>
          <a:p>
            <a:pPr eaLnBrk="1" hangingPunct="1">
              <a:spcBef>
                <a:spcPct val="0"/>
              </a:spcBef>
            </a:pPr>
            <a:r>
              <a:rPr lang="en-US" altLang="en-US" i="1" smtClean="0">
                <a:solidFill>
                  <a:srgbClr val="000000"/>
                </a:solidFill>
              </a:rPr>
              <a:t>[SPEAKER NOTE] Answers are in Appendix. There also a number of OSHA Penalty Contesting FAQs in the Workbook (SAFETY= page 27; MANAGER = page 20) Feel free to go over some or simply let participants know that they’re there.</a:t>
            </a:r>
          </a:p>
          <a:p>
            <a:pPr eaLnBrk="1" hangingPunct="1">
              <a:spcBef>
                <a:spcPct val="0"/>
              </a:spcBef>
            </a:pPr>
            <a:endParaRPr lang="en-US" altLang="en-US" i="1" smtClean="0">
              <a:solidFill>
                <a:srgbClr val="000000"/>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p:sp>
      <p:sp>
        <p:nvSpPr>
          <p:cNvPr id="13824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p:sp>
      <p:sp>
        <p:nvSpPr>
          <p:cNvPr id="5427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p:sp>
      <p:sp>
        <p:nvSpPr>
          <p:cNvPr id="5632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ChangeArrowheads="1" noTextEdit="1"/>
          </p:cNvSpPr>
          <p:nvPr>
            <p:ph type="sldImg"/>
          </p:nvPr>
        </p:nvSpPr>
        <p:spPr/>
      </p:sp>
      <p:sp>
        <p:nvSpPr>
          <p:cNvPr id="5837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What to expect, when they’re inspecting.</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See page 24 of your Workbook for more on Being Prepared for an OSHA Inspection</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See page 17 of your Workbook for more on Being Prepared for an OSHA Inspection</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ChangeArrowheads="1" noTextEdit="1"/>
          </p:cNvSpPr>
          <p:nvPr>
            <p:ph type="sldImg"/>
          </p:nvPr>
        </p:nvSpPr>
        <p:spPr/>
      </p:sp>
      <p:sp>
        <p:nvSpPr>
          <p:cNvPr id="60419"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p:sp>
      <p:sp>
        <p:nvSpPr>
          <p:cNvPr id="62467" name="Notes Placeholder 2"/>
          <p:cNvSpPr>
            <a:spLocks noGrp="1"/>
          </p:cNvSpPr>
          <p:nvPr>
            <p:ph type="body" idx="1"/>
          </p:nvPr>
        </p:nvSpPr>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2" name="TextBox 1">
            <a:extLst/>
          </p:cNvPr>
          <p:cNvSpPr txBox="1"/>
          <p:nvPr userDrawn="1"/>
        </p:nvSpPr>
        <p:spPr>
          <a:xfrm>
            <a:off x="7276901" y="6288600"/>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Calibri"/>
              <a:ea typeface="Calibri"/>
              <a:cs typeface="Calibri"/>
              <a:sym typeface="Calibri"/>
            </a:endParaRPr>
          </a:p>
        </p:txBody>
      </p:sp>
    </p:spTree>
    <p:extLst>
      <p:ext uri="{BB962C8B-B14F-4D97-AF65-F5344CB8AC3E}">
        <p14:creationId xmlns:p14="http://schemas.microsoft.com/office/powerpoint/2010/main" val="2673910373"/>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9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0E0E5412-A379-4FD7-8E9E-887021B06AE1}" type="slidenum">
              <a:rPr lang="en-US" altLang="en-US"/>
              <a:pPr>
                <a:defRPr/>
              </a:pPr>
              <a:t>‹#›</a:t>
            </a:fld>
            <a:endParaRPr lang="en-US" altLang="en-US"/>
          </a:p>
        </p:txBody>
      </p:sp>
    </p:spTree>
    <p:extLst>
      <p:ext uri="{BB962C8B-B14F-4D97-AF65-F5344CB8AC3E}">
        <p14:creationId xmlns:p14="http://schemas.microsoft.com/office/powerpoint/2010/main" val="4293774788"/>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0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7B052A9C-5134-4AED-AEC4-B021FCCCA00F}" type="slidenum">
              <a:rPr lang="en-US" altLang="en-US"/>
              <a:pPr>
                <a:defRPr/>
              </a:pPr>
              <a:t>‹#›</a:t>
            </a:fld>
            <a:endParaRPr lang="en-US" altLang="en-US"/>
          </a:p>
        </p:txBody>
      </p:sp>
    </p:spTree>
    <p:extLst>
      <p:ext uri="{BB962C8B-B14F-4D97-AF65-F5344CB8AC3E}">
        <p14:creationId xmlns:p14="http://schemas.microsoft.com/office/powerpoint/2010/main" val="1882613637"/>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1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4BDB3A36-26A8-4DA0-B24C-E3482DCAEA98}" type="slidenum">
              <a:rPr lang="en-US" altLang="en-US"/>
              <a:pPr>
                <a:defRPr/>
              </a:pPr>
              <a:t>‹#›</a:t>
            </a:fld>
            <a:endParaRPr lang="en-US" altLang="en-US"/>
          </a:p>
        </p:txBody>
      </p:sp>
    </p:spTree>
    <p:extLst>
      <p:ext uri="{BB962C8B-B14F-4D97-AF65-F5344CB8AC3E}">
        <p14:creationId xmlns:p14="http://schemas.microsoft.com/office/powerpoint/2010/main" val="1238794374"/>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2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37AF38B5-2DA8-44D4-9517-529AE2CF2361}" type="slidenum">
              <a:rPr lang="en-US" altLang="en-US"/>
              <a:pPr>
                <a:defRPr/>
              </a:pPr>
              <a:t>‹#›</a:t>
            </a:fld>
            <a:endParaRPr lang="en-US" altLang="en-US"/>
          </a:p>
        </p:txBody>
      </p:sp>
    </p:spTree>
    <p:extLst>
      <p:ext uri="{BB962C8B-B14F-4D97-AF65-F5344CB8AC3E}">
        <p14:creationId xmlns:p14="http://schemas.microsoft.com/office/powerpoint/2010/main" val="4266293198"/>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3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56FFBC5E-53F2-481E-BF40-E65101AC3BA9}" type="slidenum">
              <a:rPr lang="en-US" altLang="en-US"/>
              <a:pPr>
                <a:defRPr/>
              </a:pPr>
              <a:t>‹#›</a:t>
            </a:fld>
            <a:endParaRPr lang="en-US" altLang="en-US"/>
          </a:p>
        </p:txBody>
      </p:sp>
    </p:spTree>
    <p:extLst>
      <p:ext uri="{BB962C8B-B14F-4D97-AF65-F5344CB8AC3E}">
        <p14:creationId xmlns:p14="http://schemas.microsoft.com/office/powerpoint/2010/main" val="2411094731"/>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4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005EB613-9B43-4762-A3A0-29F84B7F0F11}" type="slidenum">
              <a:rPr lang="en-US" altLang="en-US"/>
              <a:pPr>
                <a:defRPr/>
              </a:pPr>
              <a:t>‹#›</a:t>
            </a:fld>
            <a:endParaRPr lang="en-US" altLang="en-US"/>
          </a:p>
        </p:txBody>
      </p:sp>
    </p:spTree>
    <p:extLst>
      <p:ext uri="{BB962C8B-B14F-4D97-AF65-F5344CB8AC3E}">
        <p14:creationId xmlns:p14="http://schemas.microsoft.com/office/powerpoint/2010/main" val="644702656"/>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5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B5ACDB7D-B799-411F-B72B-F15AD458A836}" type="slidenum">
              <a:rPr lang="en-US" altLang="en-US"/>
              <a:pPr>
                <a:defRPr/>
              </a:pPr>
              <a:t>‹#›</a:t>
            </a:fld>
            <a:endParaRPr lang="en-US" altLang="en-US"/>
          </a:p>
        </p:txBody>
      </p:sp>
    </p:spTree>
    <p:extLst>
      <p:ext uri="{BB962C8B-B14F-4D97-AF65-F5344CB8AC3E}">
        <p14:creationId xmlns:p14="http://schemas.microsoft.com/office/powerpoint/2010/main" val="1775352395"/>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6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3EB60BCE-1A10-42ED-A1F8-74295F9D711F}" type="slidenum">
              <a:rPr lang="en-US" altLang="en-US"/>
              <a:pPr>
                <a:defRPr/>
              </a:pPr>
              <a:t>‹#›</a:t>
            </a:fld>
            <a:endParaRPr lang="en-US" altLang="en-US"/>
          </a:p>
        </p:txBody>
      </p:sp>
    </p:spTree>
    <p:extLst>
      <p:ext uri="{BB962C8B-B14F-4D97-AF65-F5344CB8AC3E}">
        <p14:creationId xmlns:p14="http://schemas.microsoft.com/office/powerpoint/2010/main" val="1543597746"/>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7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95F4A7B5-68AB-4FB7-BD72-9DAD41E68731}" type="slidenum">
              <a:rPr lang="en-US" altLang="en-US"/>
              <a:pPr>
                <a:defRPr/>
              </a:pPr>
              <a:t>‹#›</a:t>
            </a:fld>
            <a:endParaRPr lang="en-US" altLang="en-US"/>
          </a:p>
        </p:txBody>
      </p:sp>
    </p:spTree>
    <p:extLst>
      <p:ext uri="{BB962C8B-B14F-4D97-AF65-F5344CB8AC3E}">
        <p14:creationId xmlns:p14="http://schemas.microsoft.com/office/powerpoint/2010/main" val="2773666078"/>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8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E16F75A8-F48D-40EC-8C92-CF8CEA22C8FB}" type="slidenum">
              <a:rPr lang="en-US" altLang="en-US"/>
              <a:pPr>
                <a:defRPr/>
              </a:pPr>
              <a:t>‹#›</a:t>
            </a:fld>
            <a:endParaRPr lang="en-US" altLang="en-US"/>
          </a:p>
        </p:txBody>
      </p:sp>
    </p:spTree>
    <p:extLst>
      <p:ext uri="{BB962C8B-B14F-4D97-AF65-F5344CB8AC3E}">
        <p14:creationId xmlns:p14="http://schemas.microsoft.com/office/powerpoint/2010/main" val="258950182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3" name="CSP MODULE 1">
            <a:extLst/>
          </p:cNvPr>
          <p:cNvSpPr/>
          <p:nvPr userDrawn="1"/>
        </p:nvSpPr>
        <p:spPr>
          <a:xfrm>
            <a:off x="7315200" y="69850"/>
            <a:ext cx="1828800" cy="282575"/>
          </a:xfrm>
          <a:prstGeom prst="rect">
            <a:avLst/>
          </a:prstGeom>
          <a:ln w="12700">
            <a:miter lim="400000"/>
          </a:ln>
          <a:extLst>
            <a:ext uri="{C572A759-6A51-4108-AA02-DFA0A04FC94B}"/>
          </a:extLst>
        </p:spPr>
        <p:txBody>
          <a:bodyPr lIns="45718" tIns="45718" rIns="45718" bIns="45718" anchor="ctr">
            <a:spAutoFit/>
          </a:bodyPr>
          <a:lstStyle>
            <a:lvl1pPr algn="ctr">
              <a:defRPr sz="1200" b="1" spc="300">
                <a:solidFill>
                  <a:srgbClr val="FFFFFF"/>
                </a:solidFill>
                <a:latin typeface="Arial Hebrew"/>
                <a:ea typeface="Arial Hebrew"/>
                <a:cs typeface="Arial Hebrew"/>
                <a:sym typeface="Arial Hebrew"/>
              </a:defRPr>
            </a:lvl1pPr>
          </a:lstStyle>
          <a:p>
            <a:pPr eaLnBrk="1" fontAlgn="auto">
              <a:spcBef>
                <a:spcPts val="0"/>
              </a:spcBef>
              <a:spcAft>
                <a:spcPts val="0"/>
              </a:spcAft>
              <a:defRPr/>
            </a:pPr>
            <a:r>
              <a:rPr kern="0" dirty="0"/>
              <a:t>CSIP</a:t>
            </a:r>
          </a:p>
        </p:txBody>
      </p:sp>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510024769"/>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19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C3C90F41-7D51-4EA8-9E97-BFE7A86CF7EC}" type="slidenum">
              <a:rPr lang="en-US" altLang="en-US"/>
              <a:pPr>
                <a:defRPr/>
              </a:pPr>
              <a:t>‹#›</a:t>
            </a:fld>
            <a:endParaRPr lang="en-US" altLang="en-US"/>
          </a:p>
        </p:txBody>
      </p:sp>
    </p:spTree>
    <p:extLst>
      <p:ext uri="{BB962C8B-B14F-4D97-AF65-F5344CB8AC3E}">
        <p14:creationId xmlns:p14="http://schemas.microsoft.com/office/powerpoint/2010/main" val="183625154"/>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20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13BFBA8A-A640-4167-86DA-4676592CDA1E}" type="slidenum">
              <a:rPr lang="en-US" altLang="en-US"/>
              <a:pPr>
                <a:defRPr/>
              </a:pPr>
              <a:t>‹#›</a:t>
            </a:fld>
            <a:endParaRPr lang="en-US" altLang="en-US"/>
          </a:p>
        </p:txBody>
      </p:sp>
    </p:spTree>
    <p:extLst>
      <p:ext uri="{BB962C8B-B14F-4D97-AF65-F5344CB8AC3E}">
        <p14:creationId xmlns:p14="http://schemas.microsoft.com/office/powerpoint/2010/main" val="2998756483"/>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21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4CB6FF95-5AC3-465C-8C7B-B08BA5AF37BB}" type="slidenum">
              <a:rPr lang="en-US" altLang="en-US"/>
              <a:pPr>
                <a:defRPr/>
              </a:pPr>
              <a:t>‹#›</a:t>
            </a:fld>
            <a:endParaRPr lang="en-US" altLang="en-US"/>
          </a:p>
        </p:txBody>
      </p:sp>
    </p:spTree>
    <p:extLst>
      <p:ext uri="{BB962C8B-B14F-4D97-AF65-F5344CB8AC3E}">
        <p14:creationId xmlns:p14="http://schemas.microsoft.com/office/powerpoint/2010/main" val="1578362838"/>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22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35CA1D9B-FB21-4CF0-A5A5-45A69507AE11}" type="slidenum">
              <a:rPr lang="en-US" altLang="en-US"/>
              <a:pPr>
                <a:defRPr/>
              </a:pPr>
              <a:t>‹#›</a:t>
            </a:fld>
            <a:endParaRPr lang="en-US" altLang="en-US"/>
          </a:p>
        </p:txBody>
      </p:sp>
    </p:spTree>
    <p:extLst>
      <p:ext uri="{BB962C8B-B14F-4D97-AF65-F5344CB8AC3E}">
        <p14:creationId xmlns:p14="http://schemas.microsoft.com/office/powerpoint/2010/main" val="2489970896"/>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23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A23C5671-352C-4AFA-A665-E0D98622BA6D}" type="slidenum">
              <a:rPr lang="en-US" altLang="en-US"/>
              <a:pPr>
                <a:defRPr/>
              </a:pPr>
              <a:t>‹#›</a:t>
            </a:fld>
            <a:endParaRPr lang="en-US" altLang="en-US"/>
          </a:p>
        </p:txBody>
      </p:sp>
    </p:spTree>
    <p:extLst>
      <p:ext uri="{BB962C8B-B14F-4D97-AF65-F5344CB8AC3E}">
        <p14:creationId xmlns:p14="http://schemas.microsoft.com/office/powerpoint/2010/main" val="989544389"/>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24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92376C3D-4A8A-4CE7-A747-1A4CE7557368}" type="slidenum">
              <a:rPr lang="en-US" altLang="en-US"/>
              <a:pPr>
                <a:defRPr/>
              </a:pPr>
              <a:t>‹#›</a:t>
            </a:fld>
            <a:endParaRPr lang="en-US" altLang="en-US"/>
          </a:p>
        </p:txBody>
      </p:sp>
    </p:spTree>
    <p:extLst>
      <p:ext uri="{BB962C8B-B14F-4D97-AF65-F5344CB8AC3E}">
        <p14:creationId xmlns:p14="http://schemas.microsoft.com/office/powerpoint/2010/main" val="4197080404"/>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25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39A5EA3D-3220-460A-B8ED-3B73E5D2A648}" type="slidenum">
              <a:rPr lang="en-US" altLang="en-US"/>
              <a:pPr>
                <a:defRPr/>
              </a:pPr>
              <a:t>‹#›</a:t>
            </a:fld>
            <a:endParaRPr lang="en-US" altLang="en-US"/>
          </a:p>
        </p:txBody>
      </p:sp>
    </p:spTree>
    <p:extLst>
      <p:ext uri="{BB962C8B-B14F-4D97-AF65-F5344CB8AC3E}">
        <p14:creationId xmlns:p14="http://schemas.microsoft.com/office/powerpoint/2010/main" val="1913642730"/>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26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BFBA2072-F155-4D8F-8F54-F531F38C0DC9}" type="slidenum">
              <a:rPr lang="en-US" altLang="en-US"/>
              <a:pPr>
                <a:defRPr/>
              </a:pPr>
              <a:t>‹#›</a:t>
            </a:fld>
            <a:endParaRPr lang="en-US" altLang="en-US"/>
          </a:p>
        </p:txBody>
      </p:sp>
    </p:spTree>
    <p:extLst>
      <p:ext uri="{BB962C8B-B14F-4D97-AF65-F5344CB8AC3E}">
        <p14:creationId xmlns:p14="http://schemas.microsoft.com/office/powerpoint/2010/main" val="4207535881"/>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27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58892844-D06C-4459-A400-54F2729F9286}" type="slidenum">
              <a:rPr lang="en-US" altLang="en-US"/>
              <a:pPr>
                <a:defRPr/>
              </a:pPr>
              <a:t>‹#›</a:t>
            </a:fld>
            <a:endParaRPr lang="en-US" altLang="en-US"/>
          </a:p>
        </p:txBody>
      </p:sp>
    </p:spTree>
    <p:extLst>
      <p:ext uri="{BB962C8B-B14F-4D97-AF65-F5344CB8AC3E}">
        <p14:creationId xmlns:p14="http://schemas.microsoft.com/office/powerpoint/2010/main" val="3823356766"/>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28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D008E7DF-F6A8-4443-A859-8CB21A64A0FF}" type="slidenum">
              <a:rPr lang="en-US" altLang="en-US"/>
              <a:pPr>
                <a:defRPr/>
              </a:pPr>
              <a:t>‹#›</a:t>
            </a:fld>
            <a:endParaRPr lang="en-US" altLang="en-US"/>
          </a:p>
        </p:txBody>
      </p:sp>
    </p:spTree>
    <p:extLst>
      <p:ext uri="{BB962C8B-B14F-4D97-AF65-F5344CB8AC3E}">
        <p14:creationId xmlns:p14="http://schemas.microsoft.com/office/powerpoint/2010/main" val="46039425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815146405"/>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29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2D6BC070-FA7D-417E-BFEF-BD321FAF440A}" type="slidenum">
              <a:rPr lang="en-US" altLang="en-US"/>
              <a:pPr>
                <a:defRPr/>
              </a:pPr>
              <a:t>‹#›</a:t>
            </a:fld>
            <a:endParaRPr lang="en-US" altLang="en-US"/>
          </a:p>
        </p:txBody>
      </p:sp>
    </p:spTree>
    <p:extLst>
      <p:ext uri="{BB962C8B-B14F-4D97-AF65-F5344CB8AC3E}">
        <p14:creationId xmlns:p14="http://schemas.microsoft.com/office/powerpoint/2010/main" val="1169764797"/>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30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96E7AE45-2623-49E8-A37B-2BF5C57801BD}" type="slidenum">
              <a:rPr lang="en-US" altLang="en-US"/>
              <a:pPr>
                <a:defRPr/>
              </a:pPr>
              <a:t>‹#›</a:t>
            </a:fld>
            <a:endParaRPr lang="en-US" altLang="en-US"/>
          </a:p>
        </p:txBody>
      </p:sp>
    </p:spTree>
    <p:extLst>
      <p:ext uri="{BB962C8B-B14F-4D97-AF65-F5344CB8AC3E}">
        <p14:creationId xmlns:p14="http://schemas.microsoft.com/office/powerpoint/2010/main" val="1077586927"/>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31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C57B5BBB-EED2-4719-8963-8AA33FC5D04A}" type="slidenum">
              <a:rPr lang="en-US" altLang="en-US"/>
              <a:pPr>
                <a:defRPr/>
              </a:pPr>
              <a:t>‹#›</a:t>
            </a:fld>
            <a:endParaRPr lang="en-US" altLang="en-US"/>
          </a:p>
        </p:txBody>
      </p:sp>
    </p:spTree>
    <p:extLst>
      <p:ext uri="{BB962C8B-B14F-4D97-AF65-F5344CB8AC3E}">
        <p14:creationId xmlns:p14="http://schemas.microsoft.com/office/powerpoint/2010/main" val="149796702"/>
      </p:ext>
    </p:extLst>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32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463B8EE8-B5DD-43F6-9AD1-C949DB797312}" type="slidenum">
              <a:rPr lang="en-US" altLang="en-US"/>
              <a:pPr>
                <a:defRPr/>
              </a:pPr>
              <a:t>‹#›</a:t>
            </a:fld>
            <a:endParaRPr lang="en-US" altLang="en-US"/>
          </a:p>
        </p:txBody>
      </p:sp>
    </p:spTree>
    <p:extLst>
      <p:ext uri="{BB962C8B-B14F-4D97-AF65-F5344CB8AC3E}">
        <p14:creationId xmlns:p14="http://schemas.microsoft.com/office/powerpoint/2010/main" val="3874593766"/>
      </p:ext>
    </p:extLst>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33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B6880A8C-EDEA-4ECD-9EBF-E280AC304037}" type="slidenum">
              <a:rPr lang="en-US" altLang="en-US"/>
              <a:pPr>
                <a:defRPr/>
              </a:pPr>
              <a:t>‹#›</a:t>
            </a:fld>
            <a:endParaRPr lang="en-US" altLang="en-US"/>
          </a:p>
        </p:txBody>
      </p:sp>
    </p:spTree>
    <p:extLst>
      <p:ext uri="{BB962C8B-B14F-4D97-AF65-F5344CB8AC3E}">
        <p14:creationId xmlns:p14="http://schemas.microsoft.com/office/powerpoint/2010/main" val="2084950090"/>
      </p:ext>
    </p:extLst>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34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2E6BA482-668F-4D62-9D94-0DA27AF2DDBD}" type="slidenum">
              <a:rPr lang="en-US" altLang="en-US"/>
              <a:pPr>
                <a:defRPr/>
              </a:pPr>
              <a:t>‹#›</a:t>
            </a:fld>
            <a:endParaRPr lang="en-US" altLang="en-US"/>
          </a:p>
        </p:txBody>
      </p:sp>
    </p:spTree>
    <p:extLst>
      <p:ext uri="{BB962C8B-B14F-4D97-AF65-F5344CB8AC3E}">
        <p14:creationId xmlns:p14="http://schemas.microsoft.com/office/powerpoint/2010/main" val="2174772364"/>
      </p:ext>
    </p:extLst>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35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34C2D4EB-C22A-428B-804D-2864DFC0641B}" type="slidenum">
              <a:rPr lang="en-US" altLang="en-US"/>
              <a:pPr>
                <a:defRPr/>
              </a:pPr>
              <a:t>‹#›</a:t>
            </a:fld>
            <a:endParaRPr lang="en-US" altLang="en-US"/>
          </a:p>
        </p:txBody>
      </p:sp>
    </p:spTree>
    <p:extLst>
      <p:ext uri="{BB962C8B-B14F-4D97-AF65-F5344CB8AC3E}">
        <p14:creationId xmlns:p14="http://schemas.microsoft.com/office/powerpoint/2010/main" val="481890326"/>
      </p:ext>
    </p:extLst>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36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1DA197CC-9ABD-47AF-9030-0CE20B347FC5}" type="slidenum">
              <a:rPr lang="en-US" altLang="en-US"/>
              <a:pPr>
                <a:defRPr/>
              </a:pPr>
              <a:t>‹#›</a:t>
            </a:fld>
            <a:endParaRPr lang="en-US" altLang="en-US"/>
          </a:p>
        </p:txBody>
      </p:sp>
    </p:spTree>
    <p:extLst>
      <p:ext uri="{BB962C8B-B14F-4D97-AF65-F5344CB8AC3E}">
        <p14:creationId xmlns:p14="http://schemas.microsoft.com/office/powerpoint/2010/main" val="2678472909"/>
      </p:ext>
    </p:extLst>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37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1ECF4D66-44B6-4779-BBBD-37A2E3F0BB2C}" type="slidenum">
              <a:rPr lang="en-US" altLang="en-US"/>
              <a:pPr>
                <a:defRPr/>
              </a:pPr>
              <a:t>‹#›</a:t>
            </a:fld>
            <a:endParaRPr lang="en-US" altLang="en-US"/>
          </a:p>
        </p:txBody>
      </p:sp>
    </p:spTree>
    <p:extLst>
      <p:ext uri="{BB962C8B-B14F-4D97-AF65-F5344CB8AC3E}">
        <p14:creationId xmlns:p14="http://schemas.microsoft.com/office/powerpoint/2010/main" val="874859056"/>
      </p:ext>
    </p:extLst>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38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561CEFA8-D3D1-452A-9A9E-6BEE9FB616F8}" type="slidenum">
              <a:rPr lang="en-US" altLang="en-US"/>
              <a:pPr>
                <a:defRPr/>
              </a:pPr>
              <a:t>‹#›</a:t>
            </a:fld>
            <a:endParaRPr lang="en-US" altLang="en-US"/>
          </a:p>
        </p:txBody>
      </p:sp>
    </p:spTree>
    <p:extLst>
      <p:ext uri="{BB962C8B-B14F-4D97-AF65-F5344CB8AC3E}">
        <p14:creationId xmlns:p14="http://schemas.microsoft.com/office/powerpoint/2010/main" val="1899519877"/>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cSld name="3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37773146"/>
      </p:ext>
    </p:extLst>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p:cSld name="39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A9547476-C882-406D-81D2-4A7324786EE9}" type="slidenum">
              <a:rPr lang="en-US" altLang="en-US"/>
              <a:pPr>
                <a:defRPr/>
              </a:pPr>
              <a:t>‹#›</a:t>
            </a:fld>
            <a:endParaRPr lang="en-US" altLang="en-US"/>
          </a:p>
        </p:txBody>
      </p:sp>
    </p:spTree>
    <p:extLst>
      <p:ext uri="{BB962C8B-B14F-4D97-AF65-F5344CB8AC3E}">
        <p14:creationId xmlns:p14="http://schemas.microsoft.com/office/powerpoint/2010/main" val="2578843249"/>
      </p:ext>
    </p:extLst>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40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1494E61E-FF98-491F-8070-6BB2AA11B241}" type="slidenum">
              <a:rPr lang="en-US" altLang="en-US"/>
              <a:pPr>
                <a:defRPr/>
              </a:pPr>
              <a:t>‹#›</a:t>
            </a:fld>
            <a:endParaRPr lang="en-US" altLang="en-US"/>
          </a:p>
        </p:txBody>
      </p:sp>
    </p:spTree>
    <p:extLst>
      <p:ext uri="{BB962C8B-B14F-4D97-AF65-F5344CB8AC3E}">
        <p14:creationId xmlns:p14="http://schemas.microsoft.com/office/powerpoint/2010/main" val="4270932502"/>
      </p:ext>
    </p:extLst>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41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4DD21932-EE3E-44BD-8337-64CB0F0D998A}" type="slidenum">
              <a:rPr lang="en-US" altLang="en-US"/>
              <a:pPr>
                <a:defRPr/>
              </a:pPr>
              <a:t>‹#›</a:t>
            </a:fld>
            <a:endParaRPr lang="en-US" altLang="en-US"/>
          </a:p>
        </p:txBody>
      </p:sp>
    </p:spTree>
    <p:extLst>
      <p:ext uri="{BB962C8B-B14F-4D97-AF65-F5344CB8AC3E}">
        <p14:creationId xmlns:p14="http://schemas.microsoft.com/office/powerpoint/2010/main" val="3467593616"/>
      </p:ext>
    </p:extLst>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42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57A694B1-326B-4247-A468-3A7F73B74972}" type="slidenum">
              <a:rPr lang="en-US" altLang="en-US"/>
              <a:pPr>
                <a:defRPr/>
              </a:pPr>
              <a:t>‹#›</a:t>
            </a:fld>
            <a:endParaRPr lang="en-US" altLang="en-US"/>
          </a:p>
        </p:txBody>
      </p:sp>
    </p:spTree>
    <p:extLst>
      <p:ext uri="{BB962C8B-B14F-4D97-AF65-F5344CB8AC3E}">
        <p14:creationId xmlns:p14="http://schemas.microsoft.com/office/powerpoint/2010/main" val="1042516939"/>
      </p:ext>
    </p:extLst>
  </p:cSld>
  <p:clrMapOvr>
    <a:masterClrMapping/>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type="tx">
  <p:cSld name="43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9" name="Title Text"/>
          <p:cNvSpPr>
            <a:spLocks noGrp="1"/>
          </p:cNvSpPr>
          <p:nvPr>
            <p:ph type="title"/>
          </p:nvPr>
        </p:nvSpPr>
        <p:spPr>
          <a:prstGeom prst="rect">
            <a:avLst/>
          </a:prstGeom>
        </p:spPr>
        <p:txBody>
          <a:bodyPr/>
          <a:lstStyle/>
          <a:p>
            <a:r>
              <a:t>Title Text</a:t>
            </a:r>
          </a:p>
        </p:txBody>
      </p:sp>
      <p:sp>
        <p:nvSpPr>
          <p:cNvPr id="4"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Calibri" panose="020F0502020204030204" pitchFamily="34" charset="0"/>
                <a:cs typeface="Calibri" panose="020F0502020204030204" pitchFamily="34" charset="0"/>
                <a:sym typeface="Calibri" panose="020F0502020204030204" pitchFamily="34" charset="0"/>
              </a:defRPr>
            </a:lvl1pPr>
          </a:lstStyle>
          <a:p>
            <a:pPr>
              <a:defRPr/>
            </a:pPr>
            <a:fld id="{0AD2ABCF-AE75-4C0A-8DD9-20A524C5A1F4}" type="slidenum">
              <a:rPr lang="en-US" altLang="en-US"/>
              <a:pPr>
                <a:defRPr/>
              </a:pPr>
              <a:t>‹#›</a:t>
            </a:fld>
            <a:endParaRPr lang="en-US" altLang="en-US"/>
          </a:p>
        </p:txBody>
      </p:sp>
    </p:spTree>
    <p:extLst>
      <p:ext uri="{BB962C8B-B14F-4D97-AF65-F5344CB8AC3E}">
        <p14:creationId xmlns:p14="http://schemas.microsoft.com/office/powerpoint/2010/main" val="1266292908"/>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cSld name="4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06841446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cSld name="5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E63F84A1-C67D-43FA-A992-C84EC7478D04}" type="slidenum">
              <a:rPr lang="en-US" altLang="en-US"/>
              <a:pPr>
                <a:defRPr/>
              </a:pPr>
              <a:t>‹#›</a:t>
            </a:fld>
            <a:endParaRPr lang="en-US" altLang="en-US"/>
          </a:p>
        </p:txBody>
      </p:sp>
    </p:spTree>
    <p:extLst>
      <p:ext uri="{BB962C8B-B14F-4D97-AF65-F5344CB8AC3E}">
        <p14:creationId xmlns:p14="http://schemas.microsoft.com/office/powerpoint/2010/main" val="152948662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p:cSld name="6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26C7109B-6884-43F9-83CB-33C556CEE9C0}" type="slidenum">
              <a:rPr lang="en-US" altLang="en-US"/>
              <a:pPr>
                <a:defRPr/>
              </a:pPr>
              <a:t>‹#›</a:t>
            </a:fld>
            <a:endParaRPr lang="en-US" altLang="en-US"/>
          </a:p>
        </p:txBody>
      </p:sp>
    </p:spTree>
    <p:extLst>
      <p:ext uri="{BB962C8B-B14F-4D97-AF65-F5344CB8AC3E}">
        <p14:creationId xmlns:p14="http://schemas.microsoft.com/office/powerpoint/2010/main" val="396029407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cSld name="7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B8FBD9FE-1F6A-41C9-836E-C02238681E0D}" type="slidenum">
              <a:rPr lang="en-US" altLang="en-US"/>
              <a:pPr>
                <a:defRPr/>
              </a:pPr>
              <a:t>‹#›</a:t>
            </a:fld>
            <a:endParaRPr lang="en-US" altLang="en-US"/>
          </a:p>
        </p:txBody>
      </p:sp>
    </p:spTree>
    <p:extLst>
      <p:ext uri="{BB962C8B-B14F-4D97-AF65-F5344CB8AC3E}">
        <p14:creationId xmlns:p14="http://schemas.microsoft.com/office/powerpoint/2010/main" val="428401572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cSld name="8_Titl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noChangeArrowheads="1"/>
          </p:cNvSpPr>
          <p:nvPr>
            <p:ph type="sldNum" sz="quarter" idx="10"/>
          </p:nvPr>
        </p:nvSpPr>
        <p:spPr bwMode="auto">
          <a:xfrm>
            <a:off x="6289675" y="6221413"/>
            <a:ext cx="263525" cy="2698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a:defRPr>
                <a:latin typeface="Helvetica" pitchFamily="2" charset="0"/>
                <a:cs typeface="Helvetica" pitchFamily="2" charset="0"/>
                <a:sym typeface="Helvetica" pitchFamily="2" charset="0"/>
              </a:defRPr>
            </a:lvl1pPr>
          </a:lstStyle>
          <a:p>
            <a:pPr>
              <a:defRPr/>
            </a:pPr>
            <a:fld id="{01FA8633-B588-49C3-B1A8-337F2C0395D3}" type="slidenum">
              <a:rPr lang="en-US" altLang="en-US"/>
              <a:pPr>
                <a:defRPr/>
              </a:pPr>
              <a:t>‹#›</a:t>
            </a:fld>
            <a:endParaRPr lang="en-US" altLang="en-US"/>
          </a:p>
        </p:txBody>
      </p:sp>
    </p:spTree>
    <p:extLst>
      <p:ext uri="{BB962C8B-B14F-4D97-AF65-F5344CB8AC3E}">
        <p14:creationId xmlns:p14="http://schemas.microsoft.com/office/powerpoint/2010/main" val="2511576045"/>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6"/>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noChangeArrowheads="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noChangeArrowheads="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TextBox 3">
            <a:extLst/>
          </p:cNvPr>
          <p:cNvSpPr txBox="1"/>
          <p:nvPr userDrawn="1"/>
        </p:nvSpPr>
        <p:spPr>
          <a:xfrm>
            <a:off x="8086499" y="6479853"/>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Calibri"/>
              <a:ea typeface="Calibri"/>
              <a:cs typeface="Calibri"/>
              <a:sym typeface="Calibri"/>
            </a:endParaRPr>
          </a:p>
        </p:txBody>
      </p:sp>
      <p:sp>
        <p:nvSpPr>
          <p:cNvPr id="5" name="TextBox 4">
            <a:extLst/>
          </p:cNvPr>
          <p:cNvSpPr txBox="1"/>
          <p:nvPr userDrawn="1"/>
        </p:nvSpPr>
        <p:spPr>
          <a:xfrm>
            <a:off x="7297058" y="6530469"/>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Calibri"/>
              <a:ea typeface="Calibri"/>
              <a:cs typeface="Calibri"/>
              <a:sym typeface="Calibri"/>
            </a:endParaRPr>
          </a:p>
        </p:txBody>
      </p:sp>
      <p:sp>
        <p:nvSpPr>
          <p:cNvPr id="6" name="TextBox 5">
            <a:extLst/>
          </p:cNvPr>
          <p:cNvSpPr txBox="1"/>
          <p:nvPr userDrawn="1"/>
        </p:nvSpPr>
        <p:spPr>
          <a:xfrm>
            <a:off x="7843717" y="6442505"/>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Calibri"/>
              <a:ea typeface="Calibri"/>
              <a:cs typeface="Calibri"/>
              <a:sym typeface="Calibri"/>
            </a:endParaRPr>
          </a:p>
        </p:txBody>
      </p:sp>
      <p:sp>
        <p:nvSpPr>
          <p:cNvPr id="8" name="Rectangle">
            <a:extLst/>
          </p:cNvPr>
          <p:cNvSpPr/>
          <p:nvPr userDrawn="1"/>
        </p:nvSpPr>
        <p:spPr>
          <a:xfrm>
            <a:off x="7315200" y="0"/>
            <a:ext cx="1828800" cy="422275"/>
          </a:xfrm>
          <a:prstGeom prst="rect">
            <a:avLst/>
          </a:prstGeom>
          <a:solidFill>
            <a:srgbClr val="FF7031"/>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endParaRPr sz="1200" b="1" kern="0" spc="300">
              <a:solidFill>
                <a:srgbClr val="FFFFFF"/>
              </a:solidFill>
              <a:latin typeface="Arial Hebrew"/>
              <a:ea typeface="Arial Hebrew"/>
              <a:cs typeface="Arial Hebrew"/>
              <a:sym typeface="Arial Hebrew"/>
            </a:endParaRPr>
          </a:p>
        </p:txBody>
      </p:sp>
      <p:sp>
        <p:nvSpPr>
          <p:cNvPr id="9" name="CSP MODULE 1">
            <a:extLst/>
          </p:cNvPr>
          <p:cNvSpPr/>
          <p:nvPr userDrawn="1"/>
        </p:nvSpPr>
        <p:spPr>
          <a:xfrm>
            <a:off x="7315200" y="69850"/>
            <a:ext cx="1828800" cy="282575"/>
          </a:xfrm>
          <a:prstGeom prst="rect">
            <a:avLst/>
          </a:prstGeom>
          <a:ln w="12700">
            <a:miter lim="400000"/>
          </a:ln>
          <a:extLst>
            <a:ext uri="{C572A759-6A51-4108-AA02-DFA0A04FC94B}"/>
          </a:extLst>
        </p:spPr>
        <p:txBody>
          <a:bodyPr lIns="45718" tIns="45718" rIns="45718" bIns="45718" anchor="ctr">
            <a:spAutoFit/>
          </a:bodyPr>
          <a:lstStyle>
            <a:lvl1pPr algn="ctr">
              <a:defRPr sz="1200" b="1" spc="300">
                <a:solidFill>
                  <a:srgbClr val="FFFFFF"/>
                </a:solidFill>
                <a:latin typeface="Arial Hebrew"/>
                <a:ea typeface="Arial Hebrew"/>
                <a:cs typeface="Arial Hebrew"/>
                <a:sym typeface="Arial Hebrew"/>
              </a:defRPr>
            </a:lvl1pPr>
          </a:lstStyle>
          <a:p>
            <a:pPr eaLnBrk="1" fontAlgn="auto">
              <a:spcBef>
                <a:spcPts val="0"/>
              </a:spcBef>
              <a:spcAft>
                <a:spcPts val="0"/>
              </a:spcAft>
              <a:defRPr/>
            </a:pPr>
            <a:r>
              <a:rPr kern="0" dirty="0"/>
              <a:t>CSIP</a:t>
            </a:r>
          </a:p>
        </p:txBody>
      </p:sp>
    </p:spTree>
  </p:cSld>
  <p:clrMap bg1="lt1" tx1="dk1" bg2="lt2" tx2="dk2" accent1="accent1" accent2="accent2" accent3="accent3" accent4="accent4" accent5="accent5" accent6="accent6" hlink="hlink" folHlink="folHlink"/>
  <p:sldLayoutIdLst>
    <p:sldLayoutId id="2147483884" r:id="rId1"/>
    <p:sldLayoutId id="2147483885" r:id="rId2"/>
    <p:sldLayoutId id="2147483881" r:id="rId3"/>
    <p:sldLayoutId id="2147483882" r:id="rId4"/>
    <p:sldLayoutId id="2147483883"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 id="2147483895" r:id="rId15"/>
    <p:sldLayoutId id="2147483896" r:id="rId16"/>
    <p:sldLayoutId id="2147483897" r:id="rId17"/>
    <p:sldLayoutId id="2147483898" r:id="rId18"/>
    <p:sldLayoutId id="2147483899" r:id="rId19"/>
    <p:sldLayoutId id="2147483900" r:id="rId20"/>
    <p:sldLayoutId id="2147483901" r:id="rId21"/>
    <p:sldLayoutId id="2147483902" r:id="rId22"/>
    <p:sldLayoutId id="2147483903" r:id="rId23"/>
    <p:sldLayoutId id="2147483904" r:id="rId24"/>
    <p:sldLayoutId id="2147483905" r:id="rId25"/>
    <p:sldLayoutId id="2147483906" r:id="rId26"/>
    <p:sldLayoutId id="2147483907" r:id="rId27"/>
    <p:sldLayoutId id="2147483908" r:id="rId28"/>
    <p:sldLayoutId id="2147483909" r:id="rId29"/>
    <p:sldLayoutId id="2147483910" r:id="rId30"/>
    <p:sldLayoutId id="2147483911" r:id="rId31"/>
    <p:sldLayoutId id="2147483912" r:id="rId32"/>
    <p:sldLayoutId id="2147483913" r:id="rId33"/>
    <p:sldLayoutId id="2147483914" r:id="rId34"/>
    <p:sldLayoutId id="2147483915" r:id="rId35"/>
    <p:sldLayoutId id="2147483916" r:id="rId36"/>
    <p:sldLayoutId id="2147483917" r:id="rId37"/>
    <p:sldLayoutId id="2147483918" r:id="rId38"/>
    <p:sldLayoutId id="2147483919" r:id="rId39"/>
    <p:sldLayoutId id="2147483920" r:id="rId40"/>
    <p:sldLayoutId id="2147483921" r:id="rId41"/>
    <p:sldLayoutId id="2147483922" r:id="rId42"/>
    <p:sldLayoutId id="2147483923" r:id="rId43"/>
    <p:sldLayoutId id="2147483924" r:id="rId44"/>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1pPr>
      <a:lvl2pPr marL="4572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2pPr>
      <a:lvl3pPr marL="9144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3pPr>
      <a:lvl4pPr marL="13716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4pPr>
      <a:lvl5pPr marL="1828800" algn="l" rtl="0" eaLnBrk="0" fontAlgn="base" hangingPunct="0">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1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0.xml"/><Relationship Id="rId1" Type="http://schemas.openxmlformats.org/officeDocument/2006/relationships/slideLayout" Target="../slideLayouts/slideLayout19.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1.xml"/><Relationship Id="rId1" Type="http://schemas.openxmlformats.org/officeDocument/2006/relationships/slideLayout" Target="../slideLayouts/slideLayout20.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27.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0.xml"/><Relationship Id="rId1" Type="http://schemas.openxmlformats.org/officeDocument/2006/relationships/slideLayout" Target="../slideLayouts/slideLayout29.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2.xml"/><Relationship Id="rId1" Type="http://schemas.openxmlformats.org/officeDocument/2006/relationships/slideLayout" Target="../slideLayouts/slideLayout3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3.xml"/><Relationship Id="rId1" Type="http://schemas.openxmlformats.org/officeDocument/2006/relationships/slideLayout" Target="../slideLayouts/slideLayout3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37.xml"/><Relationship Id="rId1" Type="http://schemas.openxmlformats.org/officeDocument/2006/relationships/slideLayout" Target="../slideLayouts/slideLayout36.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8.xml"/><Relationship Id="rId1" Type="http://schemas.openxmlformats.org/officeDocument/2006/relationships/slideLayout" Target="../slideLayouts/slideLayout37.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9.xml"/><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0.xml"/><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41.xml"/><Relationship Id="rId1" Type="http://schemas.openxmlformats.org/officeDocument/2006/relationships/slideLayout" Target="../slideLayouts/slideLayout40.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4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42.xml"/><Relationship Id="rId1" Type="http://schemas.openxmlformats.org/officeDocument/2006/relationships/slideLayout" Target="../slideLayouts/slideLayout4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43.xml"/><Relationship Id="rId1" Type="http://schemas.openxmlformats.org/officeDocument/2006/relationships/slideLayout" Target="../slideLayouts/slideLayout4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p:nvPr>
        </p:nvSpPr>
        <p:spPr>
          <a:xfrm>
            <a:off x="473075" y="627063"/>
            <a:ext cx="8229600" cy="1508125"/>
          </a:xfrm>
        </p:spPr>
        <p:txBody>
          <a:bodyPr/>
          <a:lstStyle/>
          <a:p>
            <a:pPr eaLnBrk="1">
              <a:defRPr/>
            </a:pPr>
            <a:r>
              <a:rPr lang="en-US" sz="6000" kern="1200" dirty="0">
                <a:solidFill>
                  <a:srgbClr val="DEE60E"/>
                </a:solidFill>
                <a:latin typeface="Arial Black" panose="020B0604020202020204" pitchFamily="34" charset="0"/>
                <a:ea typeface="Arial Black" panose="020B0604020202020204" pitchFamily="34" charset="0"/>
                <a:cs typeface="Arial Black" panose="020B0604020202020204" pitchFamily="34" charset="0"/>
              </a:rPr>
              <a:t>OSHA</a:t>
            </a:r>
            <a:r>
              <a:rPr lang="en-US" sz="6000" kern="1200" dirty="0">
                <a:solidFill>
                  <a:srgbClr val="FFFFFF"/>
                </a:solidFill>
                <a:latin typeface="Arial Black" panose="020B0604020202020204" pitchFamily="34" charset="0"/>
                <a:ea typeface="Arial Black" panose="020B0604020202020204" pitchFamily="34" charset="0"/>
                <a:cs typeface="Arial Black" panose="020B0604020202020204" pitchFamily="34" charset="0"/>
              </a:rPr>
              <a:t> </a:t>
            </a:r>
            <a:r>
              <a:rPr lang="en-US" dirty="0"/>
              <a:t/>
            </a:r>
            <a:br>
              <a:rPr lang="en-US" dirty="0"/>
            </a:br>
            <a:r>
              <a:rPr lang="en-US" sz="6000" kern="1200" dirty="0">
                <a:solidFill>
                  <a:srgbClr val="DEE60E"/>
                </a:solidFill>
                <a:latin typeface="Arial Black" panose="020B0604020202020204" pitchFamily="34" charset="0"/>
                <a:ea typeface="Arial Black" panose="020B0604020202020204" pitchFamily="34" charset="0"/>
                <a:cs typeface="Arial Black" panose="020B0604020202020204" pitchFamily="34" charset="0"/>
              </a:rPr>
              <a:t>Inspections</a:t>
            </a:r>
            <a:r>
              <a:rPr lang="en-US" dirty="0"/>
              <a:t/>
            </a:r>
            <a:br>
              <a:rPr lang="en-US" dirty="0"/>
            </a:br>
            <a:endParaRPr lang="en-US" dirty="0"/>
          </a:p>
        </p:txBody>
      </p:sp>
      <p:grpSp>
        <p:nvGrpSpPr>
          <p:cNvPr id="45060" name="Group 1" descr="Silhouette of an inspector filling out a form"/>
          <p:cNvGrpSpPr>
            <a:grpSpLocks/>
          </p:cNvGrpSpPr>
          <p:nvPr/>
        </p:nvGrpSpPr>
        <p:grpSpPr bwMode="auto">
          <a:xfrm>
            <a:off x="288925" y="2511425"/>
            <a:ext cx="8607425" cy="2894013"/>
            <a:chOff x="202695" y="2585657"/>
            <a:chExt cx="8607711" cy="2894791"/>
          </a:xfrm>
        </p:grpSpPr>
        <p:pic>
          <p:nvPicPr>
            <p:cNvPr id="48134" name="Picture 4" descr="Silhouette of an inspector filling out a form" title="Graphic">
              <a:extLst/>
            </p:cNvPr>
            <p:cNvPicPr>
              <a:picLocks noChangeAspect="1" noChangeArrowheads="1"/>
            </p:cNvPicPr>
            <p:nvPr/>
          </p:nvPicPr>
          <p:blipFill>
            <a:blip r:embed="rId3"/>
            <a:srcRect/>
            <a:stretch>
              <a:fillRect/>
            </a:stretch>
          </p:blipFill>
          <p:spPr bwMode="auto">
            <a:xfrm>
              <a:off x="3055528" y="2585657"/>
              <a:ext cx="2894108" cy="289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5" descr="Silhouette of an inspector filling out a form" title="Graphic">
              <a:extLst/>
            </p:cNvPr>
            <p:cNvPicPr>
              <a:picLocks noChangeAspect="1" noChangeArrowheads="1"/>
            </p:cNvPicPr>
            <p:nvPr/>
          </p:nvPicPr>
          <p:blipFill>
            <a:blip r:embed="rId3"/>
            <a:srcRect/>
            <a:stretch>
              <a:fillRect/>
            </a:stretch>
          </p:blipFill>
          <p:spPr bwMode="auto">
            <a:xfrm>
              <a:off x="202695" y="2585657"/>
              <a:ext cx="2894109" cy="289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6" descr="Silhouette of an inspector filling out a form" title="Graphic">
              <a:extLst/>
            </p:cNvPr>
            <p:cNvPicPr>
              <a:picLocks noChangeAspect="1" noChangeArrowheads="1"/>
            </p:cNvPicPr>
            <p:nvPr/>
          </p:nvPicPr>
          <p:blipFill>
            <a:blip r:embed="rId3"/>
            <a:srcRect/>
            <a:stretch>
              <a:fillRect/>
            </a:stretch>
          </p:blipFill>
          <p:spPr bwMode="auto">
            <a:xfrm>
              <a:off x="5916298" y="2585657"/>
              <a:ext cx="2894108" cy="289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203200"/>
            <a:ext cx="8229600" cy="18034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1.  Presentation of Inspector Credentials</a:t>
            </a:r>
            <a:endParaRPr lang="en-US" sz="2400" b="1" dirty="0">
              <a:solidFill>
                <a:srgbClr val="FFFF00"/>
              </a:solidFill>
              <a:latin typeface="Arial" panose="020B0604020202020204" pitchFamily="34" charset="0"/>
              <a:cs typeface="Arial" panose="020B0604020202020204" pitchFamily="34" charset="0"/>
            </a:endParaRPr>
          </a:p>
        </p:txBody>
      </p:sp>
      <p:pic>
        <p:nvPicPr>
          <p:cNvPr id="60419" name="Picture 4" descr="An image of an inspector holding a clipboard" title="Image">
            <a:extLst/>
          </p:cNvPr>
          <p:cNvPicPr>
            <a:picLocks noChangeAspect="1" noChangeArrowheads="1"/>
          </p:cNvPicPr>
          <p:nvPr/>
        </p:nvPicPr>
        <p:blipFill>
          <a:blip r:embed="rId3"/>
          <a:srcRect/>
          <a:stretch>
            <a:fillRect/>
          </a:stretch>
        </p:blipFill>
        <p:spPr bwMode="auto">
          <a:xfrm>
            <a:off x="1246188" y="2214563"/>
            <a:ext cx="5113337" cy="341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92075"/>
            <a:ext cx="8229600" cy="1606531"/>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a:solidFill>
                  <a:srgbClr val="FFFF00"/>
                </a:solidFill>
                <a:latin typeface="Arial" panose="020B0604020202020204" pitchFamily="34" charset="0"/>
                <a:ea typeface="Arial Black" panose="020B0604020202020204" pitchFamily="34" charset="0"/>
                <a:cs typeface="Arial" panose="020B0604020202020204" pitchFamily="34" charset="0"/>
              </a:rPr>
              <a:t/>
            </a:r>
            <a:br>
              <a:rPr lang="en-US" sz="2400" b="1" kern="1200" dirty="0">
                <a:solidFill>
                  <a:srgbClr val="FFFF00"/>
                </a:solidFill>
                <a:latin typeface="Arial" panose="020B0604020202020204" pitchFamily="34" charset="0"/>
                <a:ea typeface="Arial Black" panose="020B0604020202020204" pitchFamily="34" charset="0"/>
                <a:cs typeface="Arial"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2.  Opening Conference</a:t>
            </a:r>
            <a:endParaRPr lang="en-US" sz="2400" b="1" dirty="0">
              <a:solidFill>
                <a:srgbClr val="FFFF00"/>
              </a:solidFill>
              <a:latin typeface="Arial" panose="020B0604020202020204" pitchFamily="34" charset="0"/>
              <a:cs typeface="Arial" panose="020B0604020202020204" pitchFamily="34" charset="0"/>
            </a:endParaRPr>
          </a:p>
        </p:txBody>
      </p:sp>
      <p:sp>
        <p:nvSpPr>
          <p:cNvPr id="17" name="TextBox 16">
            <a:extLst/>
          </p:cNvPr>
          <p:cNvSpPr txBox="1"/>
          <p:nvPr/>
        </p:nvSpPr>
        <p:spPr>
          <a:xfrm>
            <a:off x="604684" y="1698606"/>
            <a:ext cx="8115502" cy="954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In the opening conference, the compliance officer:</a:t>
            </a:r>
          </a:p>
        </p:txBody>
      </p:sp>
      <p:sp>
        <p:nvSpPr>
          <p:cNvPr id="65541" name="Text Placeholder 3"/>
          <p:cNvSpPr>
            <a:spLocks noGrp="1"/>
          </p:cNvSpPr>
          <p:nvPr>
            <p:ph type="body" idx="4294967295"/>
          </p:nvPr>
        </p:nvSpPr>
        <p:spPr>
          <a:xfrm>
            <a:off x="581025" y="2732088"/>
            <a:ext cx="8105775" cy="3721100"/>
          </a:xfrm>
        </p:spPr>
        <p:txBody>
          <a:bodyPr/>
          <a:lstStyle/>
          <a:p>
            <a:pPr marL="457200" indent="-457200" eaLnBrk="1" hangingPunct="1">
              <a:buFont typeface="Arial" panose="020B0604020202020204" pitchFamily="34" charset="0"/>
              <a:buChar char="•"/>
            </a:pPr>
            <a:r>
              <a:rPr lang="en-US" altLang="en-US" sz="2400" smtClean="0">
                <a:latin typeface="Arial" panose="020B0604020202020204" pitchFamily="34" charset="0"/>
                <a:cs typeface="Arial" panose="020B0604020202020204" pitchFamily="34" charset="0"/>
              </a:rPr>
              <a:t>Explains why selected for inspection.</a:t>
            </a:r>
          </a:p>
          <a:p>
            <a:pPr marL="457200" indent="-457200" eaLnBrk="1" hangingPunct="1">
              <a:buFont typeface="Arial" panose="020B0604020202020204" pitchFamily="34" charset="0"/>
              <a:buChar char="•"/>
            </a:pPr>
            <a:r>
              <a:rPr lang="en-US" altLang="en-US" sz="2400" smtClean="0">
                <a:latin typeface="Arial" panose="020B0604020202020204" pitchFamily="34" charset="0"/>
                <a:cs typeface="Arial" panose="020B0604020202020204" pitchFamily="34" charset="0"/>
              </a:rPr>
              <a:t>Obtains information about the establishment.</a:t>
            </a:r>
          </a:p>
          <a:p>
            <a:pPr marL="457200" indent="-457200" eaLnBrk="1" hangingPunct="1">
              <a:buFont typeface="Arial" panose="020B0604020202020204" pitchFamily="34" charset="0"/>
              <a:buChar char="•"/>
            </a:pPr>
            <a:r>
              <a:rPr lang="en-US" altLang="en-US" sz="2400" smtClean="0">
                <a:latin typeface="Arial" panose="020B0604020202020204" pitchFamily="34" charset="0"/>
                <a:cs typeface="Arial" panose="020B0604020202020204" pitchFamily="34" charset="0"/>
              </a:rPr>
              <a:t>Explains purpose of the visit, scope of the inspection, walk-around procedures, employee representation, employee interviews, and closing conference.</a:t>
            </a:r>
          </a:p>
          <a:p>
            <a:pPr marL="457200" indent="-457200" eaLnBrk="1" hangingPunct="1">
              <a:buFont typeface="Arial" panose="020B0604020202020204" pitchFamily="34" charset="0"/>
              <a:buChar char="•"/>
            </a:pPr>
            <a:r>
              <a:rPr lang="en-US" altLang="en-US" sz="2400" smtClean="0">
                <a:latin typeface="Arial" panose="020B0604020202020204" pitchFamily="34" charset="0"/>
                <a:cs typeface="Arial" panose="020B0604020202020204" pitchFamily="34" charset="0"/>
              </a:rPr>
              <a:t>Determines whether an OSHA funded consultation is in progress or whether facility has received an inspection exemption.</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381000"/>
            <a:ext cx="8229600" cy="12192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3.  Inspection Walk-Around</a:t>
            </a:r>
            <a:endParaRPr lang="en-US" sz="2400" b="1" dirty="0">
              <a:solidFill>
                <a:srgbClr val="FFFF00"/>
              </a:solidFill>
              <a:latin typeface="Arial" panose="020B0604020202020204" pitchFamily="34" charset="0"/>
              <a:cs typeface="Arial" panose="020B0604020202020204" pitchFamily="34" charset="0"/>
            </a:endParaRPr>
          </a:p>
        </p:txBody>
      </p:sp>
      <p:sp>
        <p:nvSpPr>
          <p:cNvPr id="67588" name="Text Placeholder 3"/>
          <p:cNvSpPr>
            <a:spLocks noGrp="1"/>
          </p:cNvSpPr>
          <p:nvPr>
            <p:ph type="body" idx="4294967295"/>
          </p:nvPr>
        </p:nvSpPr>
        <p:spPr>
          <a:xfrm>
            <a:off x="457200" y="1865313"/>
            <a:ext cx="8229600" cy="5257800"/>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After the opening conference, the compliance officer and accompanying representatives proceed through the establishment, inspecting work areas for potentially hazardous working conditions.</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The compliance officer will discuss possible corrective actions with the employer.</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OSHA may consult, at times privately, with employees during the inspection walk-around.</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419100"/>
            <a:ext cx="8229600" cy="15240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3.  Inspection Walk-Around, </a:t>
            </a:r>
            <a:r>
              <a:rPr lang="en-US" sz="2400" b="1" i="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cont’d</a:t>
            </a:r>
            <a:endParaRPr lang="en-US" sz="2400" b="1" i="1" dirty="0">
              <a:solidFill>
                <a:srgbClr val="FFFF00"/>
              </a:solidFill>
              <a:latin typeface="Arial" panose="020B0604020202020204" pitchFamily="34" charset="0"/>
              <a:cs typeface="Arial" panose="020B0604020202020204" pitchFamily="34" charset="0"/>
            </a:endParaRPr>
          </a:p>
        </p:txBody>
      </p:sp>
      <p:pic>
        <p:nvPicPr>
          <p:cNvPr id="64518" name="Picture 8" descr="An image of a checkist with 2 out of 4 boxes checkes" title="Clipart image">
            <a:extLst/>
          </p:cNvPr>
          <p:cNvPicPr>
            <a:picLocks noChangeAspect="1" noChangeArrowheads="1"/>
          </p:cNvPicPr>
          <p:nvPr/>
        </p:nvPicPr>
        <p:blipFill>
          <a:blip r:embed="rId3"/>
          <a:srcRect/>
          <a:stretch>
            <a:fillRect/>
          </a:stretch>
        </p:blipFill>
        <p:spPr bwMode="auto">
          <a:xfrm rot="964715">
            <a:off x="7115175" y="4929188"/>
            <a:ext cx="1328738" cy="167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7" name="Text Placeholder 2"/>
          <p:cNvSpPr>
            <a:spLocks noGrp="1"/>
          </p:cNvSpPr>
          <p:nvPr>
            <p:ph type="body" idx="4294967295"/>
          </p:nvPr>
        </p:nvSpPr>
        <p:spPr>
          <a:xfrm>
            <a:off x="457200" y="2149475"/>
            <a:ext cx="8229600" cy="5257800"/>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An inspection walk-around may cover only part of an establishment – particularly if the inspection resulted from a specific complaint, fatality, or catastrophe, or, is part of a local or National Emphasis Program. </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Other inspections may cover the entire facility, “wall-to-wall.”</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  </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3. Inspection Walk-Around, </a:t>
            </a:r>
            <a:r>
              <a:rPr lang="en-US" sz="2400" b="1" i="1" kern="0" dirty="0">
                <a:solidFill>
                  <a:srgbClr val="DEE60E"/>
                </a:solidFill>
                <a:uFill>
                  <a:solidFill>
                    <a:srgbClr val="000000"/>
                  </a:solidFill>
                </a:uFill>
                <a:latin typeface="Arial"/>
                <a:ea typeface="Arial"/>
                <a:cs typeface="Arial"/>
                <a:sym typeface="Arial"/>
              </a:rPr>
              <a:t>cont'd</a:t>
            </a:r>
            <a:endParaRPr lang="en-US" sz="2400" b="1" kern="0" dirty="0">
              <a:solidFill>
                <a:srgbClr val="DEE60E"/>
              </a:solidFill>
              <a:uFill>
                <a:solidFill>
                  <a:srgbClr val="000000"/>
                </a:solidFill>
              </a:uFill>
              <a:latin typeface="Arial"/>
              <a:ea typeface="Arial"/>
              <a:cs typeface="Arial"/>
              <a:sym typeface="Arial"/>
            </a:endParaRPr>
          </a:p>
        </p:txBody>
      </p:sp>
      <p:sp>
        <p:nvSpPr>
          <p:cNvPr id="10" name="TextBox 9">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Confidentiality</a:t>
            </a:r>
          </a:p>
        </p:txBody>
      </p:sp>
      <p:graphicFrame>
        <p:nvGraphicFramePr>
          <p:cNvPr id="2" name="Diagram 1" descr="An orange and grey box" title="Smart Art graph that shows a list">
            <a:extLst/>
          </p:cNvPr>
          <p:cNvGraphicFramePr/>
          <p:nvPr/>
        </p:nvGraphicFramePr>
        <p:xfrm>
          <a:off x="604728" y="2237290"/>
          <a:ext cx="8115458" cy="3607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   </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3. Inspection Walk-Around, </a:t>
            </a:r>
            <a:r>
              <a:rPr lang="en-US" sz="2400" b="1" i="1" kern="0" dirty="0">
                <a:solidFill>
                  <a:srgbClr val="DEE60E"/>
                </a:solidFill>
                <a:uFill>
                  <a:solidFill>
                    <a:srgbClr val="000000"/>
                  </a:solidFill>
                </a:uFill>
                <a:latin typeface="Arial"/>
                <a:ea typeface="Arial"/>
                <a:cs typeface="Arial"/>
                <a:sym typeface="Arial"/>
              </a:rPr>
              <a:t>cont'd</a:t>
            </a:r>
            <a:endParaRPr lang="en-US" sz="2400" b="1" kern="0" dirty="0">
              <a:solidFill>
                <a:srgbClr val="DEE60E"/>
              </a:solidFill>
              <a:uFill>
                <a:solidFill>
                  <a:srgbClr val="000000"/>
                </a:solidFill>
              </a:uFill>
              <a:latin typeface="Arial"/>
              <a:ea typeface="Arial"/>
              <a:cs typeface="Arial"/>
              <a:sym typeface="Arial"/>
            </a:endParaRPr>
          </a:p>
        </p:txBody>
      </p:sp>
      <p:sp>
        <p:nvSpPr>
          <p:cNvPr id="10" name="TextBox 9">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Additional Inspection</a:t>
            </a:r>
          </a:p>
        </p:txBody>
      </p:sp>
      <p:graphicFrame>
        <p:nvGraphicFramePr>
          <p:cNvPr id="2" name="Diagram 1" descr="A list with an orange box as a header" title="Smart Art Graphic">
            <a:extLst/>
          </p:cNvPr>
          <p:cNvGraphicFramePr/>
          <p:nvPr/>
        </p:nvGraphicFramePr>
        <p:xfrm>
          <a:off x="604728" y="2237290"/>
          <a:ext cx="8115458" cy="38086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Penalties</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Citations</a:t>
            </a:r>
          </a:p>
        </p:txBody>
      </p:sp>
      <p:sp>
        <p:nvSpPr>
          <p:cNvPr id="10" name="TextBox 9">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Citations inform the employer/employees of:</a:t>
            </a:r>
          </a:p>
        </p:txBody>
      </p:sp>
      <p:grpSp>
        <p:nvGrpSpPr>
          <p:cNvPr id="75781" name="Group 8" descr="Two circles with text inside"/>
          <p:cNvGrpSpPr>
            <a:grpSpLocks/>
          </p:cNvGrpSpPr>
          <p:nvPr/>
        </p:nvGrpSpPr>
        <p:grpSpPr bwMode="auto">
          <a:xfrm>
            <a:off x="1282700" y="2584450"/>
            <a:ext cx="6456363" cy="3060700"/>
            <a:chOff x="1282887" y="2584477"/>
            <a:chExt cx="6456496" cy="3060516"/>
          </a:xfrm>
        </p:grpSpPr>
        <p:grpSp>
          <p:nvGrpSpPr>
            <p:cNvPr id="75782" name="Group 10"/>
            <p:cNvGrpSpPr>
              <a:grpSpLocks/>
            </p:cNvGrpSpPr>
            <p:nvPr/>
          </p:nvGrpSpPr>
          <p:grpSpPr bwMode="auto">
            <a:xfrm>
              <a:off x="1282887" y="2597177"/>
              <a:ext cx="3047816" cy="3047816"/>
              <a:chOff x="1282887" y="2597177"/>
              <a:chExt cx="3047816" cy="3047816"/>
            </a:xfrm>
          </p:grpSpPr>
          <p:sp>
            <p:nvSpPr>
              <p:cNvPr id="15" name="Circle" descr="Yellow circle" title="Graphic">
                <a:extLst/>
              </p:cNvPr>
              <p:cNvSpPr/>
              <p:nvPr/>
            </p:nvSpPr>
            <p:spPr>
              <a:xfrm>
                <a:off x="1282887" y="2597176"/>
                <a:ext cx="3048063" cy="3047817"/>
              </a:xfrm>
              <a:prstGeom prst="ellipse">
                <a:avLst/>
              </a:prstGeom>
              <a:solidFill>
                <a:srgbClr val="DEE60E"/>
              </a:solidFill>
              <a:ln w="12700">
                <a:miter lim="400000"/>
              </a:ln>
            </p:spPr>
            <p:txBody>
              <a:bodyPr lIns="45719" rIns="45719"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16" name="Regulations and standards the employer allegedly violated.">
                <a:extLst/>
              </p:cNvPr>
              <p:cNvSpPr/>
              <p:nvPr/>
            </p:nvSpPr>
            <p:spPr>
              <a:xfrm>
                <a:off x="1546417" y="3228963"/>
                <a:ext cx="2521002" cy="1922348"/>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Regulations and standards the employer allegedly violated.</a:t>
                </a:r>
              </a:p>
            </p:txBody>
          </p:sp>
        </p:grpSp>
        <p:grpSp>
          <p:nvGrpSpPr>
            <p:cNvPr id="75783" name="Group 11"/>
            <p:cNvGrpSpPr>
              <a:grpSpLocks/>
            </p:cNvGrpSpPr>
            <p:nvPr/>
          </p:nvGrpSpPr>
          <p:grpSpPr bwMode="auto">
            <a:xfrm>
              <a:off x="4691567" y="2584477"/>
              <a:ext cx="3047816" cy="3047816"/>
              <a:chOff x="4691567" y="2584477"/>
              <a:chExt cx="3047816" cy="3047816"/>
            </a:xfrm>
          </p:grpSpPr>
          <p:sp>
            <p:nvSpPr>
              <p:cNvPr id="13" name="Circle" descr="White circle" title="Graphic ">
                <a:extLst/>
              </p:cNvPr>
              <p:cNvSpPr/>
              <p:nvPr/>
            </p:nvSpPr>
            <p:spPr>
              <a:xfrm>
                <a:off x="4691320" y="2584477"/>
                <a:ext cx="3048063" cy="3047817"/>
              </a:xfrm>
              <a:prstGeom prst="ellipse">
                <a:avLst/>
              </a:prstGeom>
              <a:solidFill>
                <a:srgbClr val="FFFFFF"/>
              </a:solidFill>
              <a:ln w="12700">
                <a:miter lim="400000"/>
              </a:ln>
            </p:spPr>
            <p:txBody>
              <a:bodyPr lIns="45719" rIns="45719"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14" name="Any hazardous working conditions covered by the OSH Act’s general duty clause.">
                <a:extLst/>
              </p:cNvPr>
              <p:cNvSpPr/>
              <p:nvPr/>
            </p:nvSpPr>
            <p:spPr>
              <a:xfrm>
                <a:off x="4691320" y="3228963"/>
                <a:ext cx="3048063" cy="1858851"/>
              </a:xfrm>
              <a:prstGeom prst="rect">
                <a:avLst/>
              </a:prstGeom>
              <a:ln w="12700">
                <a:miter lim="400000"/>
              </a:ln>
              <a:extLst>
                <a:ext uri="{C572A759-6A51-4108-AA02-DFA0A04FC94B}"/>
              </a:extLst>
            </p:spPr>
            <p:txBody>
              <a:bodyPr lIns="45719" rIns="45719">
                <a:spAutoFit/>
              </a:bodyPr>
              <a:lstStyle>
                <a:lvl1pPr algn="ctr" defTabSz="457200">
                  <a:defRPr sz="24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Any hazardous working conditions covered by the OSH Act’s general duty clause.</a:t>
                </a:r>
              </a:p>
            </p:txBody>
          </p:sp>
        </p:grpSp>
      </p:gr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 </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Citations</a:t>
            </a:r>
          </a:p>
        </p:txBody>
      </p:sp>
      <p:sp>
        <p:nvSpPr>
          <p:cNvPr id="10" name="TextBox 9">
            <a:extLst/>
          </p:cNvPr>
          <p:cNvSpPr txBox="1"/>
          <p:nvPr/>
        </p:nvSpPr>
        <p:spPr>
          <a:xfrm>
            <a:off x="604684" y="1698606"/>
            <a:ext cx="8115502" cy="954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Citations inform the employer/employees of, </a:t>
            </a:r>
            <a:r>
              <a:rPr lang="en-US" sz="2800" b="1" i="1" kern="0" dirty="0">
                <a:solidFill>
                  <a:schemeClr val="bg1"/>
                </a:solidFill>
                <a:latin typeface="Arial" charset="0"/>
                <a:ea typeface="Arial" charset="0"/>
                <a:cs typeface="Arial" charset="0"/>
                <a:sym typeface="Helvetica"/>
              </a:rPr>
              <a:t>cont'd</a:t>
            </a:r>
            <a:r>
              <a:rPr lang="en-US" sz="2800" b="1" kern="0" dirty="0">
                <a:solidFill>
                  <a:schemeClr val="bg1"/>
                </a:solidFill>
                <a:latin typeface="Arial" charset="0"/>
                <a:ea typeface="Arial" charset="0"/>
                <a:cs typeface="Arial" charset="0"/>
                <a:sym typeface="Helvetica"/>
              </a:rPr>
              <a:t>:</a:t>
            </a:r>
          </a:p>
        </p:txBody>
      </p:sp>
      <p:grpSp>
        <p:nvGrpSpPr>
          <p:cNvPr id="77829" name="Group 16" descr="Two circles"/>
          <p:cNvGrpSpPr>
            <a:grpSpLocks/>
          </p:cNvGrpSpPr>
          <p:nvPr/>
        </p:nvGrpSpPr>
        <p:grpSpPr bwMode="auto">
          <a:xfrm>
            <a:off x="1282700" y="2597150"/>
            <a:ext cx="6494463" cy="3048000"/>
            <a:chOff x="1282887" y="2597177"/>
            <a:chExt cx="6494311" cy="3047816"/>
          </a:xfrm>
        </p:grpSpPr>
        <p:grpSp>
          <p:nvGrpSpPr>
            <p:cNvPr id="77831" name="Group 17"/>
            <p:cNvGrpSpPr>
              <a:grpSpLocks/>
            </p:cNvGrpSpPr>
            <p:nvPr/>
          </p:nvGrpSpPr>
          <p:grpSpPr bwMode="auto">
            <a:xfrm>
              <a:off x="1282887" y="2597177"/>
              <a:ext cx="6494311" cy="3047816"/>
              <a:chOff x="1282887" y="2597177"/>
              <a:chExt cx="6494311" cy="3047816"/>
            </a:xfrm>
          </p:grpSpPr>
          <p:sp>
            <p:nvSpPr>
              <p:cNvPr id="20" name="Circle" descr="Yellow circle" title="Graphic">
                <a:extLst/>
              </p:cNvPr>
              <p:cNvSpPr/>
              <p:nvPr/>
            </p:nvSpPr>
            <p:spPr>
              <a:xfrm>
                <a:off x="1282887" y="2597177"/>
                <a:ext cx="3047929" cy="3047816"/>
              </a:xfrm>
              <a:prstGeom prst="ellipse">
                <a:avLst/>
              </a:prstGeom>
              <a:solidFill>
                <a:srgbClr val="DEE60E"/>
              </a:solidFill>
              <a:ln w="12700">
                <a:miter lim="400000"/>
              </a:ln>
            </p:spPr>
            <p:txBody>
              <a:bodyPr lIns="45719" rIns="45719"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21" name="The proposed length of time set for abatement of hazards.">
                <a:extLst/>
              </p:cNvPr>
              <p:cNvSpPr/>
              <p:nvPr/>
            </p:nvSpPr>
            <p:spPr>
              <a:xfrm>
                <a:off x="1546406" y="3228964"/>
                <a:ext cx="2519304" cy="1922347"/>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The proposed length of time set for abatement of hazards.</a:t>
                </a:r>
              </a:p>
            </p:txBody>
          </p:sp>
          <p:sp>
            <p:nvSpPr>
              <p:cNvPr id="22" name="Circle" descr="White circle" title="Graphic">
                <a:extLst/>
              </p:cNvPr>
              <p:cNvSpPr/>
              <p:nvPr/>
            </p:nvSpPr>
            <p:spPr>
              <a:xfrm>
                <a:off x="4729269" y="2597177"/>
                <a:ext cx="3047929" cy="3047816"/>
              </a:xfrm>
              <a:prstGeom prst="ellipse">
                <a:avLst/>
              </a:prstGeom>
              <a:solidFill>
                <a:srgbClr val="FFFFFF"/>
              </a:solidFill>
              <a:ln w="12700">
                <a:miter lim="400000"/>
              </a:ln>
            </p:spPr>
            <p:txBody>
              <a:bodyPr lIns="45719" rIns="45719"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grpSp>
        <p:sp>
          <p:nvSpPr>
            <p:cNvPr id="19" name="Any proposed penalties.">
              <a:extLst/>
            </p:cNvPr>
            <p:cNvSpPr/>
            <p:nvPr/>
          </p:nvSpPr>
          <p:spPr>
            <a:xfrm>
              <a:off x="4956276" y="3781381"/>
              <a:ext cx="2519304" cy="817514"/>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Any proposed penalties.</a:t>
              </a:r>
            </a:p>
          </p:txBody>
        </p:sp>
      </p:grpSp>
      <p:pic>
        <p:nvPicPr>
          <p:cNvPr id="23" name="Picture 22" descr="Silhouette of an inspector holding a clipboard" title="Image">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791125" y="4938163"/>
            <a:ext cx="1477835" cy="1632493"/>
          </a:xfrm>
          <a:prstGeom prst="ellipse">
            <a:avLst/>
          </a:prstGeom>
          <a:ln>
            <a:noFill/>
          </a:ln>
          <a:effectLst>
            <a:softEdge rad="112500"/>
          </a:effec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  </a:t>
            </a:r>
            <a:endParaRPr lang="en-US" dirty="0"/>
          </a:p>
        </p:txBody>
      </p:sp>
      <p:sp>
        <p:nvSpPr>
          <p:cNvPr id="12"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Citations</a:t>
            </a:r>
          </a:p>
        </p:txBody>
      </p:sp>
      <p:sp>
        <p:nvSpPr>
          <p:cNvPr id="13" name="TextBox 12">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Process</a:t>
            </a:r>
          </a:p>
        </p:txBody>
      </p:sp>
      <p:sp>
        <p:nvSpPr>
          <p:cNvPr id="79877" name="After the inspection, citations with penalties will be issued if violations were observed.."/>
          <p:cNvSpPr>
            <a:spLocks noChangeArrowheads="1"/>
          </p:cNvSpPr>
          <p:nvPr/>
        </p:nvSpPr>
        <p:spPr bwMode="auto">
          <a:xfrm>
            <a:off x="98425" y="3070225"/>
            <a:ext cx="3879850"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r" eaLnBrk="1"/>
            <a:r>
              <a:rPr lang="en-US" altLang="en-US" sz="2800" b="1">
                <a:solidFill>
                  <a:srgbClr val="FFFFFF"/>
                </a:solidFill>
                <a:latin typeface="Arial" panose="020B0604020202020204" pitchFamily="34" charset="0"/>
                <a:cs typeface="Arial" panose="020B0604020202020204" pitchFamily="34" charset="0"/>
                <a:sym typeface="Arial" panose="020B0604020202020204" pitchFamily="34" charset="0"/>
              </a:rPr>
              <a:t>After the inspection, citations with penalties will be issued if violations were observed.</a:t>
            </a:r>
          </a:p>
        </p:txBody>
      </p:sp>
      <p:sp>
        <p:nvSpPr>
          <p:cNvPr id="79878" name="The letter, instructions and citations must be date and time stamped upon receipt. This is the date the clock starts."/>
          <p:cNvSpPr>
            <a:spLocks noChangeArrowheads="1"/>
          </p:cNvSpPr>
          <p:nvPr/>
        </p:nvSpPr>
        <p:spPr bwMode="auto">
          <a:xfrm>
            <a:off x="4503738" y="2663825"/>
            <a:ext cx="4035425" cy="31083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eaLnBrk="1"/>
            <a:endParaRPr lang="en-US" altLang="en-US" sz="2800" b="1">
              <a:solidFill>
                <a:schemeClr val="tx1"/>
              </a:solidFill>
              <a:latin typeface="Arial" panose="020B0604020202020204" pitchFamily="34" charset="0"/>
              <a:cs typeface="Arial" panose="020B0604020202020204" pitchFamily="34" charset="0"/>
              <a:sym typeface="Arial" panose="020B0604020202020204" pitchFamily="34" charset="0"/>
            </a:endParaRPr>
          </a:p>
          <a:p>
            <a:pPr algn="ctr" eaLnBrk="1"/>
            <a:r>
              <a:rPr lang="en-US" altLang="en-US" sz="2800" b="1">
                <a:solidFill>
                  <a:schemeClr val="tx1"/>
                </a:solidFill>
                <a:latin typeface="Arial" panose="020B0604020202020204" pitchFamily="34" charset="0"/>
                <a:cs typeface="Arial" panose="020B0604020202020204" pitchFamily="34" charset="0"/>
                <a:sym typeface="Arial" panose="020B0604020202020204" pitchFamily="34" charset="0"/>
              </a:rPr>
              <a:t>The letter, instructions and citations must be date and time stamped upon receipt. This is the date the clock starts.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   </a:t>
            </a:r>
            <a:endParaRPr lang="en-US" dirty="0"/>
          </a:p>
        </p:txBody>
      </p:sp>
      <p:sp>
        <p:nvSpPr>
          <p:cNvPr id="12"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Citations</a:t>
            </a:r>
          </a:p>
        </p:txBody>
      </p:sp>
      <p:sp>
        <p:nvSpPr>
          <p:cNvPr id="13" name="TextBox 12">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Process</a:t>
            </a:r>
          </a:p>
        </p:txBody>
      </p:sp>
      <p:sp>
        <p:nvSpPr>
          <p:cNvPr id="81925" name="Within 15 working days for OSHA citations or 20 calendar days for HIOSH inspections the “allegations will be a final order”."/>
          <p:cNvSpPr>
            <a:spLocks noChangeArrowheads="1"/>
          </p:cNvSpPr>
          <p:nvPr/>
        </p:nvSpPr>
        <p:spPr bwMode="auto">
          <a:xfrm>
            <a:off x="249238" y="3065463"/>
            <a:ext cx="4254500" cy="201593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marL="0" lvl="2" eaLnBrk="1"/>
            <a:r>
              <a:rPr lang="en-US" altLang="en-US" sz="2500" b="1" dirty="0">
                <a:solidFill>
                  <a:schemeClr val="tx1"/>
                </a:solidFill>
                <a:latin typeface="Arial" panose="020B0604020202020204" pitchFamily="34" charset="0"/>
                <a:cs typeface="Arial" panose="020B0604020202020204" pitchFamily="34" charset="0"/>
                <a:sym typeface="Arial" panose="020B0604020202020204" pitchFamily="34" charset="0"/>
              </a:rPr>
              <a:t>Within 15 working days for OSHA citations </a:t>
            </a:r>
            <a:r>
              <a:rPr lang="en-US" altLang="en-US" sz="2500" b="1" dirty="0" smtClean="0">
                <a:solidFill>
                  <a:schemeClr val="tx1"/>
                </a:solidFill>
                <a:latin typeface="Arial" panose="020B0604020202020204" pitchFamily="34" charset="0"/>
                <a:cs typeface="Arial" panose="020B0604020202020204" pitchFamily="34" charset="0"/>
                <a:sym typeface="Arial" panose="020B0604020202020204" pitchFamily="34" charset="0"/>
              </a:rPr>
              <a:t>the </a:t>
            </a:r>
            <a:r>
              <a:rPr lang="en-US" altLang="en-US" sz="2500" b="1" dirty="0">
                <a:solidFill>
                  <a:schemeClr val="tx1"/>
                </a:solidFill>
                <a:latin typeface="Arial" panose="020B0604020202020204" pitchFamily="34" charset="0"/>
                <a:cs typeface="Arial" panose="020B0604020202020204" pitchFamily="34" charset="0"/>
                <a:sym typeface="Arial" panose="020B0604020202020204" pitchFamily="34" charset="0"/>
              </a:rPr>
              <a:t>“allegations will be a final order.”</a:t>
            </a:r>
          </a:p>
          <a:p>
            <a:pPr algn="r" eaLnBrk="1"/>
            <a:endParaRPr lang="en-US" altLang="en-US" sz="2500" b="1" dirty="0">
              <a:solidFill>
                <a:schemeClr val="tx1"/>
              </a:solidFill>
              <a:latin typeface="Arial" panose="020B0604020202020204" pitchFamily="34" charset="0"/>
              <a:cs typeface="Arial" panose="020B0604020202020204" pitchFamily="34" charset="0"/>
              <a:sym typeface="Arial" panose="020B0604020202020204" pitchFamily="34" charset="0"/>
            </a:endParaRPr>
          </a:p>
        </p:txBody>
      </p:sp>
      <p:sp>
        <p:nvSpPr>
          <p:cNvPr id="81926" name="An informal conference must be within 15 working days of receiving the citation.&#10;"/>
          <p:cNvSpPr>
            <a:spLocks noChangeArrowheads="1"/>
          </p:cNvSpPr>
          <p:nvPr/>
        </p:nvSpPr>
        <p:spPr bwMode="auto">
          <a:xfrm>
            <a:off x="4992688" y="3255963"/>
            <a:ext cx="3792537"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eaLnBrk="1"/>
            <a:r>
              <a:rPr lang="en-US" altLang="en-US" sz="3000" b="1">
                <a:solidFill>
                  <a:srgbClr val="FFFFFF"/>
                </a:solidFill>
                <a:latin typeface="Arial" panose="020B0604020202020204" pitchFamily="34" charset="0"/>
                <a:cs typeface="Arial" panose="020B0604020202020204" pitchFamily="34" charset="0"/>
                <a:sym typeface="Arial" panose="020B0604020202020204" pitchFamily="34" charset="0"/>
              </a:rPr>
              <a:t>An informal conference must be within 15 working days of receiving the citation.</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hangingPunct="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Overview</a:t>
            </a:r>
            <a:r>
              <a:rPr lang="en-US" dirty="0"/>
              <a:t> </a:t>
            </a:r>
          </a:p>
        </p:txBody>
      </p:sp>
      <p:sp>
        <p:nvSpPr>
          <p:cNvPr id="47107" name="Shape 190"/>
          <p:cNvSpPr>
            <a:spLocks noChangeArrowheads="1"/>
          </p:cNvSpPr>
          <p:nvPr/>
        </p:nvSpPr>
        <p:spPr bwMode="auto">
          <a:xfrm>
            <a:off x="796925" y="2035175"/>
            <a:ext cx="17430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OSHA</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Inspection</a:t>
            </a:r>
          </a:p>
        </p:txBody>
      </p:sp>
      <p:pic>
        <p:nvPicPr>
          <p:cNvPr id="50180" name="BIA_OSHA_INTRO_SYMBOLS_4_POWERPOINT.png" descr="Image of a wrench and hammer" title="yellow sign">
            <a:extLst/>
          </p:cNvPr>
          <p:cNvPicPr>
            <a:picLocks noChangeAspect="1" noChangeArrowheads="1"/>
          </p:cNvPicPr>
          <p:nvPr/>
        </p:nvPicPr>
        <p:blipFill>
          <a:blip r:embed="rId3"/>
          <a:srcRect/>
          <a:stretch>
            <a:fillRect/>
          </a:stretch>
        </p:blipFill>
        <p:spPr bwMode="auto">
          <a:xfrm>
            <a:off x="330200" y="2800350"/>
            <a:ext cx="2789238"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47109" name="Shape 190"/>
          <p:cNvSpPr>
            <a:spLocks noChangeArrowheads="1"/>
          </p:cNvSpPr>
          <p:nvPr/>
        </p:nvSpPr>
        <p:spPr bwMode="auto">
          <a:xfrm>
            <a:off x="3829050" y="2124075"/>
            <a:ext cx="1512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OSHA</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Penalties</a:t>
            </a:r>
          </a:p>
        </p:txBody>
      </p:sp>
      <p:pic>
        <p:nvPicPr>
          <p:cNvPr id="50179" name="BIA_OSHA_INJURY_PREVENTION_SYMBOLS_4_POWERPOINT.png" descr="Image of a hard hat" title="white sign">
            <a:extLst/>
          </p:cNvPr>
          <p:cNvPicPr>
            <a:picLocks noChangeAspect="1" noChangeArrowheads="1"/>
          </p:cNvPicPr>
          <p:nvPr/>
        </p:nvPicPr>
        <p:blipFill>
          <a:blip r:embed="rId4"/>
          <a:srcRect/>
          <a:stretch>
            <a:fillRect/>
          </a:stretch>
        </p:blipFill>
        <p:spPr bwMode="auto">
          <a:xfrm>
            <a:off x="3214688" y="2822575"/>
            <a:ext cx="2714625"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47111" name="Shape 190"/>
          <p:cNvSpPr>
            <a:spLocks noChangeArrowheads="1"/>
          </p:cNvSpPr>
          <p:nvPr/>
        </p:nvSpPr>
        <p:spPr bwMode="auto">
          <a:xfrm>
            <a:off x="6357938" y="2082800"/>
            <a:ext cx="19145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Responding </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to OSHA</a:t>
            </a:r>
          </a:p>
        </p:txBody>
      </p:sp>
      <p:pic>
        <p:nvPicPr>
          <p:cNvPr id="50181" name="BIA_OSHA_SAFETY_SYMBOLS_4_POWERPOINT.png" descr="Image of a medical cross" title="Orange sign">
            <a:extLst/>
          </p:cNvPr>
          <p:cNvPicPr>
            <a:picLocks noChangeAspect="1" noChangeArrowheads="1"/>
          </p:cNvPicPr>
          <p:nvPr/>
        </p:nvPicPr>
        <p:blipFill>
          <a:blip r:embed="rId5"/>
          <a:srcRect/>
          <a:stretch>
            <a:fillRect/>
          </a:stretch>
        </p:blipFill>
        <p:spPr bwMode="auto">
          <a:xfrm>
            <a:off x="6045200" y="2824163"/>
            <a:ext cx="27130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    </a:t>
            </a:r>
            <a:endParaRPr lang="en-US" dirty="0"/>
          </a:p>
        </p:txBody>
      </p:sp>
      <p:sp>
        <p:nvSpPr>
          <p:cNvPr id="9"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Citations</a:t>
            </a:r>
          </a:p>
        </p:txBody>
      </p:sp>
      <p:sp>
        <p:nvSpPr>
          <p:cNvPr id="10" name="TextBox 9">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Process</a:t>
            </a:r>
          </a:p>
        </p:txBody>
      </p:sp>
      <p:graphicFrame>
        <p:nvGraphicFramePr>
          <p:cNvPr id="2" name="Diagram 1" descr="There are three orange boxes, the last of which has bullet points " title="Smart Art graphic that shows a list">
            <a:extLst/>
          </p:cNvPr>
          <p:cNvGraphicFramePr/>
          <p:nvPr/>
        </p:nvGraphicFramePr>
        <p:xfrm>
          <a:off x="665213" y="2221824"/>
          <a:ext cx="8054973" cy="37845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419100"/>
            <a:ext cx="8229600" cy="11811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Types of Violations</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2" name="Diagram 1" descr="There is a large blue arrown that contains five boxes within it." title="Smart Art graphic that shows relationship">
            <a:extLst/>
          </p:cNvPr>
          <p:cNvGraphicFramePr/>
          <p:nvPr/>
        </p:nvGraphicFramePr>
        <p:xfrm>
          <a:off x="581429" y="1643479"/>
          <a:ext cx="7965402" cy="48718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482600"/>
            <a:ext cx="8229600" cy="13462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Serious Violations</a:t>
            </a:r>
            <a:endParaRPr lang="en-US" sz="2400" b="1" dirty="0">
              <a:solidFill>
                <a:srgbClr val="FFFF00"/>
              </a:solidFill>
              <a:latin typeface="Arial" panose="020B0604020202020204" pitchFamily="34" charset="0"/>
              <a:cs typeface="Arial" panose="020B0604020202020204" pitchFamily="34" charset="0"/>
            </a:endParaRPr>
          </a:p>
        </p:txBody>
      </p:sp>
      <p:sp>
        <p:nvSpPr>
          <p:cNvPr id="88068" name="Text Placeholder 2"/>
          <p:cNvSpPr>
            <a:spLocks noGrp="1"/>
          </p:cNvSpPr>
          <p:nvPr>
            <p:ph type="body" idx="4294967295"/>
          </p:nvPr>
        </p:nvSpPr>
        <p:spPr>
          <a:xfrm>
            <a:off x="457200" y="2382838"/>
            <a:ext cx="8229600" cy="4475162"/>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 violation where there is substantial probability that death or serious physical harm could result and that the employer knew, or should have known, of the hazard.</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OSHA may propose a mandatory penalty of up to $12,471 for each serious violation.</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266700"/>
            <a:ext cx="8229600" cy="17018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Other-Than-Serious Violations</a:t>
            </a:r>
            <a:endParaRPr lang="en-US" sz="2400" b="1" dirty="0">
              <a:solidFill>
                <a:srgbClr val="FFFF00"/>
              </a:solidFill>
              <a:latin typeface="Arial" panose="020B0604020202020204" pitchFamily="34" charset="0"/>
              <a:cs typeface="Arial" panose="020B0604020202020204" pitchFamily="34" charset="0"/>
            </a:endParaRPr>
          </a:p>
        </p:txBody>
      </p:sp>
      <p:sp>
        <p:nvSpPr>
          <p:cNvPr id="90116" name="Text Placeholder 3"/>
          <p:cNvSpPr>
            <a:spLocks noGrp="1"/>
          </p:cNvSpPr>
          <p:nvPr>
            <p:ph type="body" idx="4294967295"/>
          </p:nvPr>
        </p:nvSpPr>
        <p:spPr>
          <a:xfrm>
            <a:off x="457200" y="2166938"/>
            <a:ext cx="8229600" cy="4691062"/>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 violation that has a direct relationship to job safety and health, but probably would not cause death or serious physical harm,</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OSHA may propose a penalty of up to $7,000 for each other-than-serious violation.</a:t>
            </a:r>
          </a:p>
          <a:p>
            <a:pPr marL="457200" indent="-457200" eaLnBrk="1">
              <a:buFont typeface="Arial" panose="020B0604020202020204" pitchFamily="34" charset="0"/>
              <a:buChar char="•"/>
            </a:pPr>
            <a:endParaRPr lang="en-US" altLang="en-US" smtClean="0">
              <a:latin typeface="Arial" panose="020B0604020202020204" pitchFamily="34" charset="0"/>
              <a:cs typeface="Arial" panose="020B0604020202020204" pitchFamily="34" charset="0"/>
            </a:endParaRPr>
          </a:p>
          <a:p>
            <a:pPr marL="457200" indent="-457200" eaLnBrk="1" hangingPunct="1">
              <a:buFont typeface="Arial" panose="020B0604020202020204" pitchFamily="34" charset="0"/>
              <a:buChar char="•"/>
            </a:pPr>
            <a:endParaRPr lang="en-US" altLang="en-US" smtClean="0">
              <a:latin typeface="Arial" panose="020B0604020202020204" pitchFamily="34" charset="0"/>
              <a:cs typeface="Arial" panose="020B0604020202020204" pitchFamily="34" charset="0"/>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17500"/>
            <a:ext cx="8229600" cy="11557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Willful Violations</a:t>
            </a:r>
            <a:endParaRPr lang="en-US" sz="2400" b="1" dirty="0">
              <a:solidFill>
                <a:srgbClr val="FFFF00"/>
              </a:solidFill>
              <a:latin typeface="Arial" panose="020B0604020202020204" pitchFamily="34" charset="0"/>
              <a:cs typeface="Arial" panose="020B0604020202020204" pitchFamily="34" charset="0"/>
            </a:endParaRPr>
          </a:p>
        </p:txBody>
      </p:sp>
      <p:sp>
        <p:nvSpPr>
          <p:cNvPr id="92164" name="Text Placeholder 2"/>
          <p:cNvSpPr>
            <a:spLocks noGrp="1"/>
          </p:cNvSpPr>
          <p:nvPr>
            <p:ph type="body" idx="4294967295"/>
          </p:nvPr>
        </p:nvSpPr>
        <p:spPr/>
        <p:txBody>
          <a:bodyPr/>
          <a:lstStyle/>
          <a:p>
            <a:pPr marL="457200" indent="-457200" eaLnBrk="1">
              <a:buFont typeface="Arial" panose="020B0604020202020204" pitchFamily="34" charset="0"/>
              <a:buChar char="•"/>
            </a:pPr>
            <a:r>
              <a:rPr lang="en-US" altLang="en-US" sz="2700" dirty="0" smtClean="0">
                <a:latin typeface="Arial" panose="020B0604020202020204" pitchFamily="34" charset="0"/>
                <a:cs typeface="Arial" panose="020B0604020202020204" pitchFamily="34" charset="0"/>
              </a:rPr>
              <a:t>A violation that the employer intentionally and knowingly commits or a violation that the employer commits with plain indifference to the law.  </a:t>
            </a:r>
          </a:p>
          <a:p>
            <a:pPr marL="457200" indent="-457200" eaLnBrk="1">
              <a:buFont typeface="Arial" panose="020B0604020202020204" pitchFamily="34" charset="0"/>
              <a:buChar char="•"/>
            </a:pPr>
            <a:r>
              <a:rPr lang="en-US" altLang="en-US" sz="2700" dirty="0" smtClean="0">
                <a:latin typeface="Arial" panose="020B0604020202020204" pitchFamily="34" charset="0"/>
                <a:cs typeface="Arial" panose="020B0604020202020204" pitchFamily="34" charset="0"/>
              </a:rPr>
              <a:t>The employer either knows that what he or she is doing constitutes a violation, or is aware that a hazardous condition existed and made no reasonable effort to eliminate it.</a:t>
            </a:r>
          </a:p>
          <a:p>
            <a:pPr marL="457200" indent="-457200" eaLnBrk="1">
              <a:buFont typeface="Arial" panose="020B0604020202020204" pitchFamily="34" charset="0"/>
              <a:buChar char="•"/>
            </a:pPr>
            <a:r>
              <a:rPr lang="en-US" altLang="en-US" sz="2700" dirty="0" smtClean="0">
                <a:latin typeface="Arial" panose="020B0604020202020204" pitchFamily="34" charset="0"/>
                <a:cs typeface="Arial" panose="020B0604020202020204" pitchFamily="34" charset="0"/>
              </a:rPr>
              <a:t>OSHA may propose penalties of up to $124,709 for each willful violation, with a minimum penalty of $5,000 for each willful violation.</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419100"/>
            <a:ext cx="8229600" cy="11811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Repeat Violations</a:t>
            </a:r>
            <a:endParaRPr lang="en-US" sz="2400" b="1" dirty="0">
              <a:solidFill>
                <a:srgbClr val="FFFF00"/>
              </a:solidFill>
              <a:latin typeface="Arial" panose="020B0604020202020204" pitchFamily="34" charset="0"/>
              <a:cs typeface="Arial" panose="020B0604020202020204" pitchFamily="34" charset="0"/>
            </a:endParaRPr>
          </a:p>
        </p:txBody>
      </p:sp>
      <p:sp>
        <p:nvSpPr>
          <p:cNvPr id="94212" name="Text Placeholder 2"/>
          <p:cNvSpPr>
            <a:spLocks noGrp="1"/>
          </p:cNvSpPr>
          <p:nvPr>
            <p:ph type="body" idx="4294967295"/>
          </p:nvPr>
        </p:nvSpPr>
        <p:spPr>
          <a:xfrm>
            <a:off x="457200" y="1966913"/>
            <a:ext cx="8229600" cy="5257800"/>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 violation of any standard, regulation, rule, or order where OSHA finds a substantially similar violation during a re-inspection.</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OSHA may propose penalties of up to $124,709 for each repeated violation.  To be the basis of a repeat citation, the original citation must be final. </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255927"/>
            <a:ext cx="8229600" cy="1344273"/>
          </a:xfrm>
        </p:spPr>
        <p:txBody>
          <a:bodyPr/>
          <a:lstStyle/>
          <a:p>
            <a:pPr marL="114300" indent="-1143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Failure to Abate Violations</a:t>
            </a:r>
            <a:endParaRPr lang="en-US" sz="2400" b="1" dirty="0">
              <a:solidFill>
                <a:srgbClr val="FFFF00"/>
              </a:solidFill>
              <a:latin typeface="Arial" panose="020B0604020202020204" pitchFamily="34" charset="0"/>
              <a:cs typeface="Arial" panose="020B0604020202020204" pitchFamily="34" charset="0"/>
            </a:endParaRPr>
          </a:p>
        </p:txBody>
      </p:sp>
      <p:sp>
        <p:nvSpPr>
          <p:cNvPr id="357" name="Circle" descr="An orange circle" title="Graphic">
            <a:extLst/>
          </p:cNvPr>
          <p:cNvSpPr/>
          <p:nvPr/>
        </p:nvSpPr>
        <p:spPr>
          <a:xfrm>
            <a:off x="2395538" y="1754188"/>
            <a:ext cx="4357687" cy="4259262"/>
          </a:xfrm>
          <a:prstGeom prst="ellipse">
            <a:avLst/>
          </a:prstGeom>
          <a:solidFill>
            <a:srgbClr val="FF7031"/>
          </a:solidFill>
          <a:ln w="12700">
            <a:miter lim="400000"/>
          </a:ln>
        </p:spPr>
        <p:txBody>
          <a:bodyPr lIns="45718" tIns="45718" rIns="45718" bIns="45718"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358" name="3.…">
            <a:extLst/>
          </p:cNvPr>
          <p:cNvSpPr/>
          <p:nvPr/>
        </p:nvSpPr>
        <p:spPr>
          <a:xfrm>
            <a:off x="3046413" y="2154238"/>
            <a:ext cx="3051175" cy="3452812"/>
          </a:xfrm>
          <a:prstGeom prst="rect">
            <a:avLst/>
          </a:prstGeom>
          <a:ln w="12700">
            <a:miter lim="400000"/>
          </a:ln>
          <a:extLst>
            <a:ext uri="{C572A759-6A51-4108-AA02-DFA0A04FC94B}"/>
          </a:extLst>
        </p:spPr>
        <p:txBody>
          <a:bodyPr lIns="45718" tIns="45718" rIns="45718" bIns="45718">
            <a:spAutoFit/>
          </a:bodyPr>
          <a:lstStyle/>
          <a:p>
            <a:pPr algn="ctr" defTabSz="457200" eaLnBrk="1" fontAlgn="auto">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400" kern="0" dirty="0">
                <a:solidFill>
                  <a:schemeClr val="bg1"/>
                </a:solidFill>
                <a:uFill>
                  <a:solidFill>
                    <a:srgbClr val="000000"/>
                  </a:solidFill>
                </a:uFill>
                <a:latin typeface="Arial Black"/>
                <a:ea typeface="Arial Black"/>
                <a:cs typeface="Arial Black"/>
                <a:sym typeface="Arial Black"/>
              </a:rPr>
              <a:t>OSHA may propose an additional penalty of up </a:t>
            </a:r>
            <a:r>
              <a:rPr sz="2400" b="1" kern="0" dirty="0">
                <a:solidFill>
                  <a:schemeClr val="bg1"/>
                </a:solidFill>
                <a:uFill>
                  <a:solidFill>
                    <a:srgbClr val="000000"/>
                  </a:solidFill>
                </a:uFill>
                <a:latin typeface="Arial" charset="0"/>
                <a:ea typeface="Arial" charset="0"/>
                <a:cs typeface="Arial" charset="0"/>
                <a:sym typeface="Arial Black"/>
              </a:rPr>
              <a:t>to</a:t>
            </a:r>
            <a:r>
              <a:rPr sz="2400" kern="0" dirty="0">
                <a:solidFill>
                  <a:schemeClr val="bg1"/>
                </a:solidFill>
                <a:uFill>
                  <a:solidFill>
                    <a:srgbClr val="000000"/>
                  </a:solidFill>
                </a:uFill>
                <a:latin typeface="Arial Black"/>
                <a:ea typeface="Arial Black"/>
                <a:cs typeface="Arial Black"/>
                <a:sym typeface="Arial Black"/>
              </a:rPr>
              <a:t> </a:t>
            </a:r>
            <a:r>
              <a:rPr lang="en-US" sz="2400" kern="0" dirty="0">
                <a:solidFill>
                  <a:schemeClr val="bg1"/>
                </a:solidFill>
                <a:uFill>
                  <a:solidFill>
                    <a:srgbClr val="000000"/>
                  </a:solidFill>
                </a:uFill>
                <a:latin typeface="Arial Black"/>
                <a:ea typeface="Arial Black"/>
                <a:cs typeface="Arial Black"/>
                <a:sym typeface="Arial Black"/>
              </a:rPr>
              <a:t>$12,471 </a:t>
            </a:r>
            <a:r>
              <a:rPr sz="2400" kern="0" dirty="0">
                <a:solidFill>
                  <a:schemeClr val="bg1"/>
                </a:solidFill>
                <a:uFill>
                  <a:solidFill>
                    <a:srgbClr val="000000"/>
                  </a:solidFill>
                </a:uFill>
                <a:latin typeface="Arial Black"/>
                <a:ea typeface="Arial Black"/>
                <a:cs typeface="Arial Black"/>
                <a:sym typeface="Arial Black"/>
              </a:rPr>
              <a:t>for </a:t>
            </a:r>
            <a:r>
              <a:rPr sz="2400" b="1" i="1" kern="0" dirty="0">
                <a:solidFill>
                  <a:schemeClr val="bg1"/>
                </a:solidFill>
                <a:uFill>
                  <a:solidFill>
                    <a:srgbClr val="000000"/>
                  </a:solidFill>
                </a:uFill>
                <a:latin typeface="Arial"/>
                <a:ea typeface="Arial"/>
                <a:cs typeface="Arial"/>
                <a:sym typeface="Arial"/>
              </a:rPr>
              <a:t>each day</a:t>
            </a:r>
            <a:r>
              <a:rPr sz="2400" b="1" kern="0" dirty="0">
                <a:solidFill>
                  <a:schemeClr val="bg1"/>
                </a:solidFill>
                <a:uFill>
                  <a:solidFill>
                    <a:srgbClr val="000000"/>
                  </a:solidFill>
                </a:uFill>
                <a:latin typeface="Times New Roman"/>
                <a:ea typeface="Times New Roman"/>
                <a:cs typeface="Times New Roman"/>
                <a:sym typeface="Times New Roman"/>
              </a:rPr>
              <a:t> </a:t>
            </a:r>
            <a:r>
              <a:rPr sz="2400" kern="0" dirty="0">
                <a:solidFill>
                  <a:schemeClr val="bg1"/>
                </a:solidFill>
                <a:uFill>
                  <a:solidFill>
                    <a:srgbClr val="000000"/>
                  </a:solidFill>
                </a:uFill>
                <a:latin typeface="Arial Black"/>
                <a:ea typeface="Arial Black"/>
                <a:cs typeface="Arial Black"/>
                <a:sym typeface="Arial Black"/>
              </a:rPr>
              <a:t>an employer fails to correct a previously cited violation beyond the prescribed abatement date.</a:t>
            </a:r>
          </a:p>
        </p:txBody>
      </p:sp>
      <p:pic>
        <p:nvPicPr>
          <p:cNvPr id="86021" name="Picture 1" descr="Image of a red stamp that reads &quot;fail&quot; with " title="Clipart image">
            <a:extLst/>
          </p:cNvPr>
          <p:cNvPicPr>
            <a:picLocks noChangeAspect="1" noChangeArrowheads="1"/>
          </p:cNvPicPr>
          <p:nvPr/>
        </p:nvPicPr>
        <p:blipFill>
          <a:blip r:embed="rId3"/>
          <a:srcRect/>
          <a:stretch>
            <a:fillRect/>
          </a:stretch>
        </p:blipFill>
        <p:spPr bwMode="auto">
          <a:xfrm rot="1910417">
            <a:off x="5835650" y="900113"/>
            <a:ext cx="2928938" cy="170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55600"/>
            <a:ext cx="8229600" cy="13970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Other Potential Penalties</a:t>
            </a:r>
            <a:endParaRPr lang="en-US" sz="2400" b="1" dirty="0">
              <a:solidFill>
                <a:srgbClr val="FFFF00"/>
              </a:solidFill>
              <a:latin typeface="Arial" panose="020B0604020202020204" pitchFamily="34" charset="0"/>
              <a:cs typeface="Arial" panose="020B0604020202020204" pitchFamily="34" charset="0"/>
            </a:endParaRPr>
          </a:p>
        </p:txBody>
      </p:sp>
      <p:sp>
        <p:nvSpPr>
          <p:cNvPr id="98308" name="Text Placeholder 2"/>
          <p:cNvSpPr>
            <a:spLocks noGrp="1"/>
          </p:cNvSpPr>
          <p:nvPr>
            <p:ph type="body" idx="4294967295"/>
          </p:nvPr>
        </p:nvSpPr>
        <p:spPr>
          <a:xfrm>
            <a:off x="457200" y="2073275"/>
            <a:ext cx="8229600" cy="5257800"/>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Violating posting requirements can bring a civil penalty of up to $7,000.  (OSHA does not fine for failing to post the “It’s The Law” poster (OSHA 3165).</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Falsifying records, reports, or applications, upon conviction in a court, can bring a criminal fine of $10,000 or up to six months in jail or both.</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17500"/>
            <a:ext cx="8229600" cy="14097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Other Potential Penalties, </a:t>
            </a:r>
            <a:r>
              <a:rPr lang="en-US" sz="2400" b="1" i="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cont’d</a:t>
            </a:r>
            <a:endParaRPr lang="en-US" sz="2400" b="1" i="1" dirty="0">
              <a:solidFill>
                <a:srgbClr val="FFFF00"/>
              </a:solidFill>
              <a:latin typeface="Arial" panose="020B0604020202020204" pitchFamily="34" charset="0"/>
              <a:cs typeface="Arial" panose="020B0604020202020204" pitchFamily="34" charset="0"/>
            </a:endParaRPr>
          </a:p>
        </p:txBody>
      </p:sp>
      <p:sp>
        <p:nvSpPr>
          <p:cNvPr id="100356" name="Text Placeholder 2"/>
          <p:cNvSpPr>
            <a:spLocks noGrp="1"/>
          </p:cNvSpPr>
          <p:nvPr>
            <p:ph type="body" idx="4294967295"/>
          </p:nvPr>
        </p:nvSpPr>
        <p:spPr>
          <a:xfrm>
            <a:off x="457200" y="2005013"/>
            <a:ext cx="8229600" cy="4852987"/>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Assaulting a compliance officer or otherwise resisting, opposing, intimidating or interfering with a compliance officer in the performance of his or her duties is a criminal offense.</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Anyone convicted of such an action is subject to a criminal fine of not more than $5,000 and imprisonment for not more than three years.</a:t>
            </a:r>
          </a:p>
        </p:txBody>
      </p:sp>
      <p:pic>
        <p:nvPicPr>
          <p:cNvPr id="89094" name="Picture 8" descr="Picure of a gravel on top of a pile of dollar bills" title="Image">
            <a:extLst/>
          </p:cNvPr>
          <p:cNvPicPr>
            <a:picLocks noChangeAspect="1" noChangeArrowheads="1"/>
          </p:cNvPicPr>
          <p:nvPr/>
        </p:nvPicPr>
        <p:blipFill>
          <a:blip r:embed="rId3"/>
          <a:srcRect/>
          <a:stretch>
            <a:fillRect/>
          </a:stretch>
        </p:blipFill>
        <p:spPr bwMode="auto">
          <a:xfrm>
            <a:off x="5122863" y="5322888"/>
            <a:ext cx="3435350" cy="153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81000"/>
            <a:ext cx="8229600" cy="1219200"/>
          </a:xfrm>
        </p:spPr>
        <p:txBody>
          <a:bodyPr/>
          <a:lstStyle/>
          <a:p>
            <a:pPr marL="114300" indent="-1143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Criminal Penalties</a:t>
            </a:r>
            <a:endParaRPr lang="en-US" sz="2400" b="1" dirty="0">
              <a:solidFill>
                <a:srgbClr val="FFFF00"/>
              </a:solidFill>
              <a:latin typeface="Arial" panose="020B0604020202020204" pitchFamily="34" charset="0"/>
              <a:cs typeface="Arial" panose="020B0604020202020204" pitchFamily="34" charset="0"/>
            </a:endParaRPr>
          </a:p>
        </p:txBody>
      </p:sp>
      <p:sp>
        <p:nvSpPr>
          <p:cNvPr id="4" name="Text Placeholder 3">
            <a:extLst/>
          </p:cNvPr>
          <p:cNvSpPr>
            <a:spLocks noGrp="1"/>
          </p:cNvSpPr>
          <p:nvPr>
            <p:ph type="body" idx="4294967295"/>
          </p:nvPr>
        </p:nvSpPr>
        <p:spPr>
          <a:xfrm>
            <a:off x="457200" y="1889125"/>
            <a:ext cx="8229600" cy="4968875"/>
          </a:xfrm>
        </p:spPr>
        <p:txBody>
          <a:bodyPr/>
          <a:lstStyle/>
          <a:p>
            <a:pPr marL="342900" indent="-342900" defTabSz="457200" eaLnBrk="1" fontAlgn="auto" hangingPunct="1">
              <a:spcAft>
                <a:spcPts val="0"/>
              </a:spcAft>
              <a:buFont typeface="Arial"/>
              <a:buChar char="•"/>
              <a:tabLst>
                <a:tab pos="139700" algn="l"/>
                <a:tab pos="508000" algn="l"/>
              </a:tabLst>
              <a:defRPr sz="2500">
                <a:solidFill>
                  <a:srgbClr val="FFFFFF"/>
                </a:solidFill>
                <a:uFill>
                  <a:solidFill>
                    <a:srgbClr val="000000"/>
                  </a:solidFill>
                </a:uFill>
                <a:latin typeface="Arial"/>
                <a:ea typeface="Arial"/>
                <a:cs typeface="Arial"/>
                <a:sym typeface="Arial"/>
              </a:defRPr>
            </a:pPr>
            <a:r>
              <a:rPr lang="en-US" sz="2500" dirty="0">
                <a:solidFill>
                  <a:srgbClr val="FFFFFF"/>
                </a:solidFill>
                <a:uFill>
                  <a:solidFill>
                    <a:srgbClr val="000000"/>
                  </a:solidFill>
                </a:uFill>
                <a:latin typeface="Arial"/>
                <a:ea typeface="Arial"/>
                <a:cs typeface="Arial"/>
                <a:sym typeface="Arial"/>
              </a:rPr>
              <a:t>An employer who is convicted in a criminal proceeding of a willful violation of a standard that has resulted in the death of an employee may be fined up to $250,000 (or $500,000 if the employer is a corporation) or imprisoned up to six months or both.</a:t>
            </a:r>
          </a:p>
          <a:p>
            <a:pPr marL="342900" indent="-342900" defTabSz="457200" eaLnBrk="1" fontAlgn="auto" hangingPunct="1">
              <a:spcAft>
                <a:spcPts val="0"/>
              </a:spcAft>
              <a:buFont typeface="Arial"/>
              <a:buChar char="•"/>
              <a:tabLst>
                <a:tab pos="139700" algn="l"/>
                <a:tab pos="508000" algn="l"/>
              </a:tabLst>
              <a:defRPr sz="2500">
                <a:solidFill>
                  <a:srgbClr val="FFFFFF"/>
                </a:solidFill>
                <a:uFill>
                  <a:solidFill>
                    <a:srgbClr val="000000"/>
                  </a:solidFill>
                </a:uFill>
                <a:latin typeface="Arial"/>
                <a:ea typeface="Arial"/>
                <a:cs typeface="Arial"/>
                <a:sym typeface="Arial"/>
              </a:defRPr>
            </a:pPr>
            <a:r>
              <a:rPr lang="en-US" sz="2500" dirty="0">
                <a:solidFill>
                  <a:srgbClr val="FFFFFF"/>
                </a:solidFill>
                <a:uFill>
                  <a:solidFill>
                    <a:srgbClr val="000000"/>
                  </a:solidFill>
                </a:uFill>
                <a:latin typeface="Arial"/>
                <a:ea typeface="Arial"/>
                <a:cs typeface="Arial"/>
                <a:sym typeface="Arial"/>
              </a:rPr>
              <a:t>A second conviction doubles the possible term of imprisonment.</a:t>
            </a:r>
          </a:p>
        </p:txBody>
      </p:sp>
      <p:pic>
        <p:nvPicPr>
          <p:cNvPr id="90116" name="Picture 6" descr="Image of handcuffs" title="Graphic">
            <a:extLst/>
          </p:cNvPr>
          <p:cNvPicPr>
            <a:picLocks noChangeAspect="1" noChangeArrowheads="1"/>
          </p:cNvPicPr>
          <p:nvPr/>
        </p:nvPicPr>
        <p:blipFill>
          <a:blip r:embed="rId3"/>
          <a:srcRect/>
          <a:stretch>
            <a:fillRect/>
          </a:stretch>
        </p:blipFill>
        <p:spPr bwMode="auto">
          <a:xfrm rot="-1000732">
            <a:off x="5884863" y="5334000"/>
            <a:ext cx="2544762"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Inspections</a:t>
            </a:r>
            <a:endParaRPr lang="en-US" dirty="0"/>
          </a:p>
        </p:txBody>
      </p:sp>
      <p:sp>
        <p:nvSpPr>
          <p:cNvPr id="11"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Notice of Inspections</a:t>
            </a:r>
          </a:p>
        </p:txBody>
      </p:sp>
      <p:graphicFrame>
        <p:nvGraphicFramePr>
          <p:cNvPr id="3" name="Diagram 2" descr="Two grey boxes with an arrow in between them" title="SMart Art graphic to show relationship">
            <a:extLst/>
          </p:cNvPr>
          <p:cNvGraphicFramePr/>
          <p:nvPr/>
        </p:nvGraphicFramePr>
        <p:xfrm>
          <a:off x="419190" y="2324303"/>
          <a:ext cx="8578874" cy="32162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30163"/>
            <a:ext cx="1828800" cy="423862"/>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3" name="Title 2">
            <a:extLst/>
          </p:cNvPr>
          <p:cNvSpPr>
            <a:spLocks noGrp="1"/>
          </p:cNvSpPr>
          <p:nvPr>
            <p:ph type="title"/>
          </p:nvPr>
        </p:nvSpPr>
        <p:spPr>
          <a:xfrm>
            <a:off x="457200" y="266700"/>
            <a:ext cx="8229600" cy="13335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Penalties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Adjustment to Proposed Penalties</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2" name="Diagram 1" descr="Three grey boxes" title="Smart Art graphic to show a list">
            <a:extLst/>
          </p:cNvPr>
          <p:cNvGraphicFramePr/>
          <p:nvPr/>
        </p:nvGraphicFramePr>
        <p:xfrm>
          <a:off x="696035" y="1673766"/>
          <a:ext cx="8079475" cy="4125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Responses</a:t>
            </a:r>
            <a:endParaRPr lang="en-US" dirty="0"/>
          </a:p>
        </p:txBody>
      </p:sp>
      <p:sp>
        <p:nvSpPr>
          <p:cNvPr id="13"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Citations: Possible Responses</a:t>
            </a:r>
          </a:p>
        </p:txBody>
      </p:sp>
      <p:sp>
        <p:nvSpPr>
          <p:cNvPr id="389" name="Circle" descr="Yellow circle" title="Graphic">
            <a:extLst/>
          </p:cNvPr>
          <p:cNvSpPr/>
          <p:nvPr/>
        </p:nvSpPr>
        <p:spPr>
          <a:xfrm>
            <a:off x="430213" y="2828925"/>
            <a:ext cx="2470150" cy="2471738"/>
          </a:xfrm>
          <a:prstGeom prst="ellipse">
            <a:avLst/>
          </a:prstGeom>
          <a:solidFill>
            <a:srgbClr val="DEE60E"/>
          </a:solidFill>
          <a:ln w="12700">
            <a:miter lim="400000"/>
          </a:ln>
        </p:spPr>
        <p:txBody>
          <a:bodyPr lIns="45718" tIns="45718" rIns="45718" bIns="45718"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391" name="1.…">
            <a:extLst/>
          </p:cNvPr>
          <p:cNvSpPr/>
          <p:nvPr/>
        </p:nvSpPr>
        <p:spPr>
          <a:xfrm>
            <a:off x="547688" y="3424238"/>
            <a:ext cx="2262187" cy="1322387"/>
          </a:xfrm>
          <a:prstGeom prst="rect">
            <a:avLst/>
          </a:prstGeom>
          <a:ln w="12700">
            <a:miter lim="400000"/>
          </a:ln>
          <a:extLst>
            <a:ext uri="{C572A759-6A51-4108-AA02-DFA0A04FC94B}"/>
          </a:extLst>
        </p:spPr>
        <p:txBody>
          <a:bodyPr lIns="45718" tIns="45718" rIns="45718" bIns="45718">
            <a:spAutoFit/>
          </a:bodyPr>
          <a:lstStyle/>
          <a:p>
            <a:pPr algn="ctr" defTabSz="457200" eaLnBrk="1" fontAlgn="auto">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4400" b="1" kern="0" dirty="0">
                <a:solidFill>
                  <a:srgbClr val="535353"/>
                </a:solidFill>
                <a:uFill>
                  <a:solidFill>
                    <a:srgbClr val="000000"/>
                  </a:solidFill>
                </a:uFill>
                <a:latin typeface="Arial" charset="0"/>
                <a:ea typeface="Arial" charset="0"/>
                <a:cs typeface="Arial" charset="0"/>
                <a:sym typeface="Arial"/>
              </a:rPr>
              <a:t>1.</a:t>
            </a:r>
          </a:p>
          <a:p>
            <a:pPr algn="ctr" defTabSz="457200" eaLnBrk="1" fontAlgn="auto">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800" b="1" kern="0" dirty="0">
                <a:solidFill>
                  <a:srgbClr val="535353"/>
                </a:solidFill>
                <a:uFill>
                  <a:solidFill>
                    <a:srgbClr val="000000"/>
                  </a:solidFill>
                </a:uFill>
                <a:latin typeface="Arial" charset="0"/>
                <a:ea typeface="Arial" charset="0"/>
                <a:cs typeface="Arial" charset="0"/>
                <a:sym typeface="Arial Black"/>
              </a:rPr>
              <a:t>Informal</a:t>
            </a:r>
          </a:p>
          <a:p>
            <a:pPr algn="ctr" defTabSz="457200" eaLnBrk="1" fontAlgn="auto">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800" b="1" kern="0" dirty="0">
                <a:solidFill>
                  <a:srgbClr val="535353"/>
                </a:solidFill>
                <a:uFill>
                  <a:solidFill>
                    <a:srgbClr val="000000"/>
                  </a:solidFill>
                </a:uFill>
                <a:latin typeface="Arial" charset="0"/>
                <a:ea typeface="Arial" charset="0"/>
                <a:cs typeface="Arial" charset="0"/>
                <a:sym typeface="Arial Black"/>
              </a:rPr>
              <a:t>Conference</a:t>
            </a:r>
          </a:p>
        </p:txBody>
      </p:sp>
      <p:sp>
        <p:nvSpPr>
          <p:cNvPr id="390" name="Circle" descr="White circle" title="Graphic ">
            <a:extLst/>
          </p:cNvPr>
          <p:cNvSpPr/>
          <p:nvPr/>
        </p:nvSpPr>
        <p:spPr>
          <a:xfrm>
            <a:off x="3113088" y="2701925"/>
            <a:ext cx="2725737" cy="2725738"/>
          </a:xfrm>
          <a:prstGeom prst="ellipse">
            <a:avLst/>
          </a:prstGeom>
          <a:solidFill>
            <a:srgbClr val="FFFFFF"/>
          </a:solidFill>
          <a:ln w="12700">
            <a:miter lim="400000"/>
          </a:ln>
        </p:spPr>
        <p:txBody>
          <a:bodyPr lIns="45718" tIns="45718" rIns="45718" bIns="45718" anchor="ctr"/>
          <a:lstStyle/>
          <a:p>
            <a:pPr eaLnBrk="1" fontAlgn="auto">
              <a:spcBef>
                <a:spcPts val="0"/>
              </a:spcBef>
              <a:spcAft>
                <a:spcPts val="0"/>
              </a:spcAft>
              <a:defRPr>
                <a:solidFill>
                  <a:srgbClr val="FFFFFF"/>
                </a:solidFill>
                <a:latin typeface="+mj-lt"/>
                <a:ea typeface="+mj-ea"/>
                <a:cs typeface="+mj-cs"/>
                <a:sym typeface="Calibri"/>
              </a:defRPr>
            </a:pPr>
            <a:endParaRPr kern="0">
              <a:solidFill>
                <a:srgbClr val="FFFFFF"/>
              </a:solidFill>
              <a:latin typeface="+mj-lt"/>
              <a:ea typeface="+mj-ea"/>
              <a:cs typeface="+mj-cs"/>
              <a:sym typeface="Calibri"/>
            </a:endParaRPr>
          </a:p>
        </p:txBody>
      </p:sp>
      <p:sp>
        <p:nvSpPr>
          <p:cNvPr id="392" name="2.…">
            <a:extLst/>
          </p:cNvPr>
          <p:cNvSpPr/>
          <p:nvPr/>
        </p:nvSpPr>
        <p:spPr>
          <a:xfrm>
            <a:off x="3421063" y="3386138"/>
            <a:ext cx="2109787" cy="1322387"/>
          </a:xfrm>
          <a:prstGeom prst="rect">
            <a:avLst/>
          </a:prstGeom>
          <a:ln w="12700">
            <a:miter lim="400000"/>
          </a:ln>
          <a:extLst>
            <a:ext uri="{C572A759-6A51-4108-AA02-DFA0A04FC94B}"/>
          </a:extLst>
        </p:spPr>
        <p:txBody>
          <a:bodyPr lIns="45718" tIns="45718" rIns="45718" bIns="45718">
            <a:spAutoFit/>
          </a:bodyPr>
          <a:lstStyle/>
          <a:p>
            <a:pPr algn="ctr" defTabSz="457200" eaLnBrk="1" fontAlgn="auto">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4400" b="1" kern="0">
                <a:solidFill>
                  <a:srgbClr val="535353"/>
                </a:solidFill>
                <a:uFill>
                  <a:solidFill>
                    <a:srgbClr val="000000"/>
                  </a:solidFill>
                </a:uFill>
                <a:latin typeface="Arial" charset="0"/>
                <a:ea typeface="Arial" charset="0"/>
                <a:cs typeface="Arial" charset="0"/>
                <a:sym typeface="Arial"/>
              </a:rPr>
              <a:t>2.</a:t>
            </a:r>
          </a:p>
          <a:p>
            <a:pPr algn="ctr" defTabSz="457200" eaLnBrk="1" fontAlgn="auto">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800" b="1" kern="0">
                <a:solidFill>
                  <a:srgbClr val="535353"/>
                </a:solidFill>
                <a:uFill>
                  <a:solidFill>
                    <a:srgbClr val="000000"/>
                  </a:solidFill>
                </a:uFill>
                <a:latin typeface="Arial" charset="0"/>
                <a:ea typeface="Arial" charset="0"/>
                <a:cs typeface="Arial" charset="0"/>
                <a:sym typeface="Arial Black"/>
              </a:rPr>
              <a:t>Affirmative</a:t>
            </a:r>
          </a:p>
          <a:p>
            <a:pPr algn="ctr" defTabSz="457200" eaLnBrk="1" fontAlgn="auto">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800" b="1" kern="0">
                <a:solidFill>
                  <a:srgbClr val="535353"/>
                </a:solidFill>
                <a:uFill>
                  <a:solidFill>
                    <a:srgbClr val="000000"/>
                  </a:solidFill>
                </a:uFill>
                <a:latin typeface="Arial" charset="0"/>
                <a:ea typeface="Arial" charset="0"/>
                <a:cs typeface="Arial" charset="0"/>
                <a:sym typeface="Arial Black"/>
              </a:rPr>
              <a:t>Defense</a:t>
            </a:r>
          </a:p>
        </p:txBody>
      </p:sp>
      <p:sp>
        <p:nvSpPr>
          <p:cNvPr id="388" name="Circle" descr="Orange circle" title="Graphic">
            <a:extLst/>
          </p:cNvPr>
          <p:cNvSpPr/>
          <p:nvPr/>
        </p:nvSpPr>
        <p:spPr>
          <a:xfrm>
            <a:off x="6021388" y="2701925"/>
            <a:ext cx="2725737" cy="2725738"/>
          </a:xfrm>
          <a:prstGeom prst="ellipse">
            <a:avLst/>
          </a:prstGeom>
          <a:solidFill>
            <a:srgbClr val="FF7031"/>
          </a:solidFill>
          <a:ln w="12700">
            <a:miter lim="400000"/>
          </a:ln>
        </p:spPr>
        <p:txBody>
          <a:bodyPr lIns="45718" tIns="45718" rIns="45718" bIns="45718"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393" name="3.…">
            <a:extLst/>
          </p:cNvPr>
          <p:cNvSpPr/>
          <p:nvPr/>
        </p:nvSpPr>
        <p:spPr>
          <a:xfrm>
            <a:off x="6408738" y="3360738"/>
            <a:ext cx="1978025" cy="977900"/>
          </a:xfrm>
          <a:prstGeom prst="rect">
            <a:avLst/>
          </a:prstGeom>
          <a:ln w="12700">
            <a:miter lim="400000"/>
          </a:ln>
          <a:extLst>
            <a:ext uri="{C572A759-6A51-4108-AA02-DFA0A04FC94B}"/>
          </a:extLst>
        </p:spPr>
        <p:txBody>
          <a:bodyPr lIns="45718" tIns="45718" rIns="45718" bIns="45718">
            <a:spAutoFit/>
          </a:bodyPr>
          <a:lstStyle/>
          <a:p>
            <a:pPr algn="ctr" defTabSz="457200" eaLnBrk="1" fontAlgn="auto">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4400" b="1" kern="0">
                <a:solidFill>
                  <a:srgbClr val="535353"/>
                </a:solidFill>
                <a:uFill>
                  <a:solidFill>
                    <a:srgbClr val="000000"/>
                  </a:solidFill>
                </a:uFill>
                <a:latin typeface="Arial" charset="0"/>
                <a:ea typeface="Arial" charset="0"/>
                <a:cs typeface="Arial" charset="0"/>
                <a:sym typeface="Arial"/>
              </a:rPr>
              <a:t>3.</a:t>
            </a:r>
          </a:p>
          <a:p>
            <a:pPr algn="ctr" defTabSz="457200" eaLnBrk="1" fontAlgn="auto">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800" b="1" kern="0">
                <a:solidFill>
                  <a:srgbClr val="535353"/>
                </a:solidFill>
                <a:uFill>
                  <a:solidFill>
                    <a:srgbClr val="000000"/>
                  </a:solidFill>
                </a:uFill>
                <a:latin typeface="Arial" charset="0"/>
                <a:ea typeface="Arial" charset="0"/>
                <a:cs typeface="Arial" charset="0"/>
                <a:sym typeface="Arial Black"/>
              </a:rPr>
              <a:t>Contesting</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342900"/>
            <a:ext cx="8229600" cy="12573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1.  Informal Conference</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2" name="Diagram 1" descr="There are four boxes, which are orange, grey, yellow, and blue" title="Smart Art graphic to show a list">
            <a:extLst/>
          </p:cNvPr>
          <p:cNvGraphicFramePr/>
          <p:nvPr/>
        </p:nvGraphicFramePr>
        <p:xfrm>
          <a:off x="242474" y="1830011"/>
          <a:ext cx="8626527" cy="39999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368300"/>
            <a:ext cx="8229600" cy="1760538"/>
          </a:xfrm>
        </p:spPr>
        <p:txBody>
          <a:bodyPr anchor="t"/>
          <a:lstStyle/>
          <a:p>
            <a:pPr marL="177800" indent="-177800" eaLnBrk="1">
              <a:defRPr/>
            </a:pPr>
            <a:r>
              <a:rPr lang="en-US" sz="40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40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1.  Informal Conference</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Recommendation</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2" name="Diagram 1" descr="An orange and grey box" title="Smart Art graphic to show a list">
            <a:extLst/>
          </p:cNvPr>
          <p:cNvGraphicFramePr/>
          <p:nvPr/>
        </p:nvGraphicFramePr>
        <p:xfrm>
          <a:off x="242474" y="2128838"/>
          <a:ext cx="8626527" cy="3622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04799"/>
            <a:ext cx="8229600" cy="1724025"/>
          </a:xfrm>
        </p:spPr>
        <p:txBody>
          <a:bodyPr anchor="t"/>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1.  Informal Conference</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Procedure</a:t>
            </a:r>
            <a:endParaRPr lang="en-US" sz="2800" b="1" dirty="0">
              <a:solidFill>
                <a:schemeClr val="bg1"/>
              </a:solidFill>
              <a:latin typeface="Arial" panose="020B0604020202020204" pitchFamily="34" charset="0"/>
              <a:cs typeface="Arial" panose="020B0604020202020204" pitchFamily="34" charset="0"/>
            </a:endParaRPr>
          </a:p>
        </p:txBody>
      </p:sp>
      <p:sp>
        <p:nvSpPr>
          <p:cNvPr id="418" name="Circle" descr="White circle" title="Graphic ">
            <a:extLst/>
          </p:cNvPr>
          <p:cNvSpPr/>
          <p:nvPr/>
        </p:nvSpPr>
        <p:spPr>
          <a:xfrm>
            <a:off x="3113088" y="2473325"/>
            <a:ext cx="2725737" cy="2724150"/>
          </a:xfrm>
          <a:prstGeom prst="ellipse">
            <a:avLst/>
          </a:prstGeom>
          <a:solidFill>
            <a:srgbClr val="FFFFFF"/>
          </a:solidFill>
          <a:ln w="12700">
            <a:miter lim="400000"/>
          </a:ln>
        </p:spPr>
        <p:txBody>
          <a:bodyPr lIns="45718" tIns="45718" rIns="45718" bIns="45718" anchor="ctr"/>
          <a:lstStyle/>
          <a:p>
            <a:pPr eaLnBrk="1" fontAlgn="auto">
              <a:spcBef>
                <a:spcPts val="0"/>
              </a:spcBef>
              <a:spcAft>
                <a:spcPts val="0"/>
              </a:spcAft>
              <a:defRPr>
                <a:solidFill>
                  <a:srgbClr val="FFFFFF"/>
                </a:solidFill>
                <a:latin typeface="+mj-lt"/>
                <a:ea typeface="+mj-ea"/>
                <a:cs typeface="+mj-cs"/>
                <a:sym typeface="Calibri"/>
              </a:defRPr>
            </a:pPr>
            <a:endParaRPr kern="0">
              <a:solidFill>
                <a:srgbClr val="FFFFFF"/>
              </a:solidFill>
              <a:latin typeface="+mj-lt"/>
              <a:ea typeface="+mj-ea"/>
              <a:cs typeface="+mj-cs"/>
              <a:sym typeface="Calibri"/>
            </a:endParaRPr>
          </a:p>
        </p:txBody>
      </p:sp>
      <p:sp>
        <p:nvSpPr>
          <p:cNvPr id="420" name="2.…">
            <a:extLst/>
          </p:cNvPr>
          <p:cNvSpPr/>
          <p:nvPr/>
        </p:nvSpPr>
        <p:spPr>
          <a:xfrm>
            <a:off x="3408363" y="3336925"/>
            <a:ext cx="2109787" cy="1016000"/>
          </a:xfrm>
          <a:prstGeom prst="rect">
            <a:avLst/>
          </a:prstGeom>
          <a:ln w="12700">
            <a:miter lim="400000"/>
          </a:ln>
          <a:extLst>
            <a:ext uri="{C572A759-6A51-4108-AA02-DFA0A04FC94B}"/>
          </a:extLst>
        </p:spPr>
        <p:txBody>
          <a:bodyPr lIns="45718" tIns="45718" rIns="45718" bIns="45718">
            <a:spAutoFit/>
          </a:bodyPr>
          <a:lstStyle>
            <a:lvl1pPr algn="ctr" defTabSz="457200">
              <a:lnSpc>
                <a:spcPct val="80000"/>
              </a:lnSpc>
              <a:defRPr sz="2000">
                <a:solidFill>
                  <a:srgbClr val="535353"/>
                </a:solidFill>
                <a:uFill>
                  <a:solidFill>
                    <a:srgbClr val="000000"/>
                  </a:solidFill>
                </a:uFill>
                <a:latin typeface="Arial Black"/>
                <a:ea typeface="Arial Black"/>
                <a:cs typeface="Arial Black"/>
                <a:sym typeface="Arial Black"/>
              </a:defRPr>
            </a:lvl1pPr>
          </a:lstStyle>
          <a:p>
            <a:pPr eaLnBrk="1" fontAlgn="auto">
              <a:spcBef>
                <a:spcPts val="0"/>
              </a:spcBef>
              <a:spcAft>
                <a:spcPts val="0"/>
              </a:spcAft>
              <a:defRPr/>
            </a:pPr>
            <a:r>
              <a:rPr sz="2400" kern="0"/>
              <a:t>Purpose of the informal conference</a:t>
            </a:r>
          </a:p>
        </p:txBody>
      </p:sp>
      <p:sp>
        <p:nvSpPr>
          <p:cNvPr id="416" name="Circle" descr="Orange circle" title="Graphic ">
            <a:extLst/>
          </p:cNvPr>
          <p:cNvSpPr/>
          <p:nvPr/>
        </p:nvSpPr>
        <p:spPr>
          <a:xfrm>
            <a:off x="6021388" y="2473325"/>
            <a:ext cx="2725737" cy="2724150"/>
          </a:xfrm>
          <a:prstGeom prst="ellipse">
            <a:avLst/>
          </a:prstGeom>
          <a:solidFill>
            <a:srgbClr val="FF7031"/>
          </a:solidFill>
          <a:ln w="12700">
            <a:miter lim="400000"/>
          </a:ln>
        </p:spPr>
        <p:txBody>
          <a:bodyPr lIns="45718" tIns="45718" rIns="45718" bIns="45718"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421" name="3.…">
            <a:extLst/>
          </p:cNvPr>
          <p:cNvSpPr/>
          <p:nvPr/>
        </p:nvSpPr>
        <p:spPr>
          <a:xfrm>
            <a:off x="6223000" y="3336925"/>
            <a:ext cx="2328863" cy="695325"/>
          </a:xfrm>
          <a:prstGeom prst="rect">
            <a:avLst/>
          </a:prstGeom>
          <a:ln w="12700">
            <a:miter lim="400000"/>
          </a:ln>
          <a:extLst>
            <a:ext uri="{C572A759-6A51-4108-AA02-DFA0A04FC94B}"/>
          </a:extLst>
        </p:spPr>
        <p:txBody>
          <a:bodyPr lIns="45718" tIns="45718" rIns="45718" bIns="45718">
            <a:spAutoFit/>
          </a:bodyPr>
          <a:lstStyle>
            <a:lvl1pPr algn="ctr" defTabSz="457200">
              <a:lnSpc>
                <a:spcPct val="80000"/>
              </a:lnSpc>
              <a:defRPr sz="2000">
                <a:solidFill>
                  <a:srgbClr val="535353"/>
                </a:solidFill>
                <a:uFill>
                  <a:solidFill>
                    <a:srgbClr val="000000"/>
                  </a:solidFill>
                </a:uFill>
                <a:latin typeface="Arial Black"/>
                <a:ea typeface="Arial Black"/>
                <a:cs typeface="Arial Black"/>
                <a:sym typeface="Arial Black"/>
              </a:defRPr>
            </a:lvl1pPr>
          </a:lstStyle>
          <a:p>
            <a:pPr eaLnBrk="1" fontAlgn="auto">
              <a:spcBef>
                <a:spcPts val="0"/>
              </a:spcBef>
              <a:spcAft>
                <a:spcPts val="0"/>
              </a:spcAft>
              <a:defRPr/>
            </a:pPr>
            <a:r>
              <a:rPr sz="2400" kern="0" dirty="0"/>
              <a:t>Rights of participants</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 </a:t>
            </a:r>
            <a:endParaRPr lang="en-US" dirty="0"/>
          </a:p>
        </p:txBody>
      </p:sp>
      <p:sp>
        <p:nvSpPr>
          <p:cNvPr id="14" name="Shape 179">
            <a:extLst/>
          </p:cNvPr>
          <p:cNvSpPr/>
          <p:nvPr/>
        </p:nvSpPr>
        <p:spPr>
          <a:xfrm>
            <a:off x="581025" y="1139825"/>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1. Informal Conference</a:t>
            </a:r>
          </a:p>
        </p:txBody>
      </p:sp>
      <p:sp>
        <p:nvSpPr>
          <p:cNvPr id="114692" name="Shape 179"/>
          <p:cNvSpPr>
            <a:spLocks noChangeArrowheads="1"/>
          </p:cNvSpPr>
          <p:nvPr/>
        </p:nvSpPr>
        <p:spPr bwMode="auto">
          <a:xfrm>
            <a:off x="581025" y="1604963"/>
            <a:ext cx="6657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eaLnBrk="1"/>
            <a:r>
              <a:rPr lang="en-US" altLang="en-US" sz="2800" b="1">
                <a:solidFill>
                  <a:schemeClr val="bg1"/>
                </a:solidFill>
                <a:latin typeface="Arial" panose="020B0604020202020204" pitchFamily="34" charset="0"/>
                <a:cs typeface="Arial" panose="020B0604020202020204" pitchFamily="34" charset="0"/>
              </a:rPr>
              <a:t>Procedure</a:t>
            </a:r>
          </a:p>
        </p:txBody>
      </p:sp>
      <p:sp>
        <p:nvSpPr>
          <p:cNvPr id="428" name="Circle" descr="yellow circle" title="graphic">
            <a:extLst/>
          </p:cNvPr>
          <p:cNvSpPr/>
          <p:nvPr/>
        </p:nvSpPr>
        <p:spPr>
          <a:xfrm>
            <a:off x="430213" y="2600325"/>
            <a:ext cx="2470150" cy="2470150"/>
          </a:xfrm>
          <a:prstGeom prst="ellipse">
            <a:avLst/>
          </a:prstGeom>
          <a:solidFill>
            <a:srgbClr val="DEE60E"/>
          </a:solidFill>
          <a:ln w="12700">
            <a:miter lim="400000"/>
          </a:ln>
        </p:spPr>
        <p:txBody>
          <a:bodyPr lIns="45718" tIns="45718" rIns="45718" bIns="45718"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430" name="1.…">
            <a:extLst/>
          </p:cNvPr>
          <p:cNvSpPr/>
          <p:nvPr/>
        </p:nvSpPr>
        <p:spPr>
          <a:xfrm>
            <a:off x="534988" y="3194050"/>
            <a:ext cx="2260600" cy="1282700"/>
          </a:xfrm>
          <a:prstGeom prst="rect">
            <a:avLst/>
          </a:prstGeom>
          <a:ln w="12700">
            <a:miter lim="400000"/>
          </a:ln>
          <a:extLst>
            <a:ext uri="{C572A759-6A51-4108-AA02-DFA0A04FC94B}"/>
          </a:extLst>
        </p:spPr>
        <p:txBody>
          <a:bodyPr lIns="45718" tIns="45718" rIns="45718" bIns="45718">
            <a:spAutoFit/>
          </a:bodyPr>
          <a:lstStyle>
            <a:lvl1pPr algn="ctr" defTabSz="457200">
              <a:lnSpc>
                <a:spcPct val="80000"/>
              </a:lnSpc>
              <a:defRPr sz="2000">
                <a:solidFill>
                  <a:srgbClr val="535353"/>
                </a:solidFill>
                <a:uFill>
                  <a:solidFill>
                    <a:srgbClr val="000000"/>
                  </a:solidFill>
                </a:uFill>
                <a:latin typeface="Arial Black"/>
                <a:ea typeface="Arial Black"/>
                <a:cs typeface="Arial Black"/>
                <a:sym typeface="Arial Black"/>
              </a:defRPr>
            </a:lvl1pPr>
          </a:lstStyle>
          <a:p>
            <a:pPr eaLnBrk="1" fontAlgn="auto">
              <a:spcBef>
                <a:spcPts val="0"/>
              </a:spcBef>
              <a:spcAft>
                <a:spcPts val="0"/>
              </a:spcAft>
              <a:defRPr/>
            </a:pPr>
            <a:r>
              <a:rPr sz="2400" kern="0" dirty="0"/>
              <a:t>Contest rights and time constraints</a:t>
            </a:r>
          </a:p>
        </p:txBody>
      </p:sp>
      <p:sp>
        <p:nvSpPr>
          <p:cNvPr id="429" name="Circle" descr="White circle" title="graphic ">
            <a:extLst/>
          </p:cNvPr>
          <p:cNvSpPr/>
          <p:nvPr/>
        </p:nvSpPr>
        <p:spPr>
          <a:xfrm>
            <a:off x="3113088" y="2473325"/>
            <a:ext cx="2725737" cy="2724150"/>
          </a:xfrm>
          <a:prstGeom prst="ellipse">
            <a:avLst/>
          </a:prstGeom>
          <a:solidFill>
            <a:srgbClr val="FFFFFF"/>
          </a:solidFill>
          <a:ln w="12700">
            <a:miter lim="400000"/>
          </a:ln>
        </p:spPr>
        <p:txBody>
          <a:bodyPr lIns="45718" tIns="45718" rIns="45718" bIns="45718" anchor="ctr"/>
          <a:lstStyle/>
          <a:p>
            <a:pPr eaLnBrk="1" fontAlgn="auto">
              <a:spcBef>
                <a:spcPts val="0"/>
              </a:spcBef>
              <a:spcAft>
                <a:spcPts val="0"/>
              </a:spcAft>
              <a:defRPr>
                <a:solidFill>
                  <a:srgbClr val="FFFFFF"/>
                </a:solidFill>
                <a:latin typeface="+mj-lt"/>
                <a:ea typeface="+mj-ea"/>
                <a:cs typeface="+mj-cs"/>
                <a:sym typeface="Calibri"/>
              </a:defRPr>
            </a:pPr>
            <a:endParaRPr kern="0">
              <a:solidFill>
                <a:srgbClr val="FFFFFF"/>
              </a:solidFill>
              <a:latin typeface="+mj-lt"/>
              <a:ea typeface="+mj-ea"/>
              <a:cs typeface="+mj-cs"/>
              <a:sym typeface="Calibri"/>
            </a:endParaRPr>
          </a:p>
        </p:txBody>
      </p:sp>
      <p:sp>
        <p:nvSpPr>
          <p:cNvPr id="431" name="2.…">
            <a:extLst/>
          </p:cNvPr>
          <p:cNvSpPr/>
          <p:nvPr/>
        </p:nvSpPr>
        <p:spPr>
          <a:xfrm>
            <a:off x="3197225" y="3419475"/>
            <a:ext cx="2557463" cy="695325"/>
          </a:xfrm>
          <a:prstGeom prst="rect">
            <a:avLst/>
          </a:prstGeom>
          <a:ln w="12700">
            <a:miter lim="400000"/>
          </a:ln>
          <a:extLst>
            <a:ext uri="{C572A759-6A51-4108-AA02-DFA0A04FC94B}"/>
          </a:extLst>
        </p:spPr>
        <p:txBody>
          <a:bodyPr lIns="45718" tIns="45718" rIns="45718" bIns="45718">
            <a:spAutoFit/>
          </a:bodyPr>
          <a:lstStyle>
            <a:lvl1pPr algn="ctr" defTabSz="457200">
              <a:lnSpc>
                <a:spcPct val="80000"/>
              </a:lnSpc>
              <a:defRPr sz="2000">
                <a:solidFill>
                  <a:srgbClr val="535353"/>
                </a:solidFill>
                <a:uFill>
                  <a:solidFill>
                    <a:srgbClr val="000000"/>
                  </a:solidFill>
                </a:uFill>
                <a:latin typeface="Arial Black"/>
                <a:ea typeface="Arial Black"/>
                <a:cs typeface="Arial Black"/>
                <a:sym typeface="Arial Black"/>
              </a:defRPr>
            </a:lvl1pPr>
          </a:lstStyle>
          <a:p>
            <a:pPr eaLnBrk="1" fontAlgn="auto">
              <a:spcBef>
                <a:spcPts val="0"/>
              </a:spcBef>
              <a:spcAft>
                <a:spcPts val="0"/>
              </a:spcAft>
              <a:defRPr/>
            </a:pPr>
            <a:r>
              <a:rPr sz="2400" kern="0" dirty="0"/>
              <a:t>Limitations, </a:t>
            </a:r>
            <a:endParaRPr lang="en-US" sz="2400" kern="0" dirty="0"/>
          </a:p>
          <a:p>
            <a:pPr eaLnBrk="1" fontAlgn="auto">
              <a:spcBef>
                <a:spcPts val="0"/>
              </a:spcBef>
              <a:spcAft>
                <a:spcPts val="0"/>
              </a:spcAft>
              <a:defRPr/>
            </a:pPr>
            <a:r>
              <a:rPr sz="2400" kern="0" dirty="0"/>
              <a:t>if any</a:t>
            </a:r>
          </a:p>
        </p:txBody>
      </p:sp>
      <p:sp>
        <p:nvSpPr>
          <p:cNvPr id="427" name="Circle" descr="Orange circle" title="graphic">
            <a:extLst/>
          </p:cNvPr>
          <p:cNvSpPr/>
          <p:nvPr/>
        </p:nvSpPr>
        <p:spPr>
          <a:xfrm>
            <a:off x="6021388" y="2473325"/>
            <a:ext cx="2725737" cy="2724150"/>
          </a:xfrm>
          <a:prstGeom prst="ellipse">
            <a:avLst/>
          </a:prstGeom>
          <a:solidFill>
            <a:srgbClr val="FF7031"/>
          </a:solidFill>
          <a:ln w="12700">
            <a:miter lim="400000"/>
          </a:ln>
        </p:spPr>
        <p:txBody>
          <a:bodyPr lIns="45718" tIns="45718" rIns="45718" bIns="45718" anchor="ctr"/>
          <a:lstStyle/>
          <a:p>
            <a:pPr eaLnBrk="1" fontAlgn="auto">
              <a:spcBef>
                <a:spcPts val="0"/>
              </a:spcBef>
              <a:spcAft>
                <a:spcPts val="0"/>
              </a:spcAft>
              <a:defRPr>
                <a:latin typeface="+mj-lt"/>
                <a:ea typeface="+mj-ea"/>
                <a:cs typeface="+mj-cs"/>
                <a:sym typeface="Calibri"/>
              </a:defRPr>
            </a:pPr>
            <a:endParaRPr kern="0">
              <a:latin typeface="+mj-lt"/>
              <a:ea typeface="+mj-ea"/>
              <a:cs typeface="+mj-cs"/>
              <a:sym typeface="Calibri"/>
            </a:endParaRPr>
          </a:p>
        </p:txBody>
      </p:sp>
      <p:sp>
        <p:nvSpPr>
          <p:cNvPr id="432" name="3.…">
            <a:extLst/>
          </p:cNvPr>
          <p:cNvSpPr/>
          <p:nvPr/>
        </p:nvSpPr>
        <p:spPr>
          <a:xfrm>
            <a:off x="6338888" y="3325813"/>
            <a:ext cx="2162175" cy="977900"/>
          </a:xfrm>
          <a:prstGeom prst="rect">
            <a:avLst/>
          </a:prstGeom>
          <a:ln w="12700">
            <a:miter lim="400000"/>
          </a:ln>
          <a:extLst>
            <a:ext uri="{C572A759-6A51-4108-AA02-DFA0A04FC94B}"/>
          </a:extLst>
        </p:spPr>
        <p:txBody>
          <a:bodyPr lIns="45718" tIns="45718" rIns="45718" bIns="45718">
            <a:spAutoFit/>
          </a:bodyPr>
          <a:lstStyle>
            <a:lvl1pPr algn="ctr" defTabSz="457200">
              <a:lnSpc>
                <a:spcPct val="80000"/>
              </a:lnSpc>
              <a:defRPr sz="2000">
                <a:solidFill>
                  <a:srgbClr val="535353"/>
                </a:solidFill>
                <a:uFill>
                  <a:solidFill>
                    <a:srgbClr val="000000"/>
                  </a:solidFill>
                </a:uFill>
                <a:latin typeface="Arial Black"/>
                <a:ea typeface="Arial Black"/>
                <a:cs typeface="Arial Black"/>
                <a:sym typeface="Arial Black"/>
              </a:defRPr>
            </a:lvl1pPr>
          </a:lstStyle>
          <a:p>
            <a:pPr eaLnBrk="1" fontAlgn="auto">
              <a:spcBef>
                <a:spcPts val="0"/>
              </a:spcBef>
              <a:spcAft>
                <a:spcPts val="0"/>
              </a:spcAft>
              <a:defRPr/>
            </a:pPr>
            <a:r>
              <a:rPr sz="2400" kern="0" dirty="0"/>
              <a:t>Potential for settlements of citations</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  </a:t>
            </a:r>
            <a:endParaRPr lang="en-US" dirty="0"/>
          </a:p>
        </p:txBody>
      </p:sp>
      <p:sp>
        <p:nvSpPr>
          <p:cNvPr id="9" name="Shape 179">
            <a:extLst/>
          </p:cNvPr>
          <p:cNvSpPr/>
          <p:nvPr/>
        </p:nvSpPr>
        <p:spPr>
          <a:xfrm>
            <a:off x="581025" y="1139825"/>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1. Informal Conference</a:t>
            </a:r>
          </a:p>
        </p:txBody>
      </p:sp>
      <p:sp>
        <p:nvSpPr>
          <p:cNvPr id="116740" name="Shape 179"/>
          <p:cNvSpPr>
            <a:spLocks noChangeArrowheads="1"/>
          </p:cNvSpPr>
          <p:nvPr/>
        </p:nvSpPr>
        <p:spPr bwMode="auto">
          <a:xfrm>
            <a:off x="581025" y="1604963"/>
            <a:ext cx="6657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eaLnBrk="1"/>
            <a:r>
              <a:rPr lang="en-US" altLang="en-US" sz="2800" b="1">
                <a:solidFill>
                  <a:schemeClr val="bg1"/>
                </a:solidFill>
                <a:latin typeface="Arial" panose="020B0604020202020204" pitchFamily="34" charset="0"/>
                <a:cs typeface="Arial" panose="020B0604020202020204" pitchFamily="34" charset="0"/>
              </a:rPr>
              <a:t>Procedure</a:t>
            </a:r>
          </a:p>
        </p:txBody>
      </p:sp>
      <p:sp>
        <p:nvSpPr>
          <p:cNvPr id="116741" name="Text Placeholder 2"/>
          <p:cNvSpPr>
            <a:spLocks noGrp="1"/>
          </p:cNvSpPr>
          <p:nvPr>
            <p:ph type="body" idx="4294967295"/>
          </p:nvPr>
        </p:nvSpPr>
        <p:spPr>
          <a:xfrm>
            <a:off x="457200" y="2230438"/>
            <a:ext cx="8229600" cy="4627562"/>
          </a:xfrm>
        </p:spPr>
        <p:txBody>
          <a:bodyPr/>
          <a:lstStyle/>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Other relevant information (e.g., if no employee or employee representative has responded, whether the employer has posted the notification form regarding the informal conference, etc.) </a:t>
            </a:r>
          </a:p>
          <a:p>
            <a:pPr marL="457200" indent="-457200" eaLnBrk="1">
              <a:buFont typeface="Arial" panose="020B0604020202020204" pitchFamily="34" charset="0"/>
              <a:buChar char="•"/>
            </a:pPr>
            <a:r>
              <a:rPr lang="en-US" altLang="en-US" smtClean="0">
                <a:latin typeface="Arial" panose="020B0604020202020204" pitchFamily="34" charset="0"/>
                <a:cs typeface="Arial" panose="020B0604020202020204" pitchFamily="34" charset="0"/>
              </a:rPr>
              <a:t>If either party requests a copy of the Informal Conference Summary (ICS), it shall be mailed to them as soon as possible. </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406400"/>
            <a:ext cx="8229600" cy="14859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2.  Affirmative Defense</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kern="1200" dirty="0" smtClean="0">
                <a:solidFill>
                  <a:schemeClr val="bg1"/>
                </a:solidFill>
                <a:latin typeface="Arial Black" panose="020B0604020202020204" pitchFamily="34" charset="0"/>
                <a:ea typeface="Arial Black" panose="020B0604020202020204" pitchFamily="34" charset="0"/>
                <a:cs typeface="Arial Black" panose="020B0604020202020204" pitchFamily="34" charset="0"/>
              </a:rPr>
              <a:t>Procedure</a:t>
            </a:r>
            <a:endParaRPr lang="en-US" sz="2800" dirty="0">
              <a:solidFill>
                <a:schemeClr val="bg1"/>
              </a:solidFill>
            </a:endParaRPr>
          </a:p>
        </p:txBody>
      </p:sp>
      <p:graphicFrame>
        <p:nvGraphicFramePr>
          <p:cNvPr id="2" name="Diagram 1" descr="A list with an orange box as the header" title="Smart Art graphic that shows a list">
            <a:extLst/>
          </p:cNvPr>
          <p:cNvGraphicFramePr/>
          <p:nvPr/>
        </p:nvGraphicFramePr>
        <p:xfrm>
          <a:off x="581429" y="2203581"/>
          <a:ext cx="8054571" cy="37907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279400"/>
            <a:ext cx="8229600" cy="2120900"/>
          </a:xfrm>
        </p:spPr>
        <p:txBody>
          <a:bodyPr anchor="t"/>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2.  Affirmative Defense</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Unpreventable Employee or Supervisory Misconduct or “Isolated Event”</a:t>
            </a:r>
            <a:endParaRPr lang="en-US" sz="2800" b="1" dirty="0">
              <a:solidFill>
                <a:schemeClr val="bg1"/>
              </a:solidFill>
              <a:latin typeface="Arial" panose="020B0604020202020204" pitchFamily="34" charset="0"/>
              <a:cs typeface="Arial" panose="020B0604020202020204" pitchFamily="34" charset="0"/>
            </a:endParaRPr>
          </a:p>
        </p:txBody>
      </p:sp>
      <p:graphicFrame>
        <p:nvGraphicFramePr>
          <p:cNvPr id="2" name="Diagram 1" descr="A list with a grey box as the header" title="Smart Art graphic to show a list">
            <a:extLst/>
          </p:cNvPr>
          <p:cNvGraphicFramePr/>
          <p:nvPr/>
        </p:nvGraphicFramePr>
        <p:xfrm>
          <a:off x="613837" y="2793998"/>
          <a:ext cx="7971311" cy="3205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30200"/>
            <a:ext cx="8229600" cy="1790700"/>
          </a:xfrm>
        </p:spPr>
        <p:txBody>
          <a:bodyPr anchor="t"/>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2.  Affirmative Defense</a:t>
            </a:r>
            <a:r>
              <a:rPr lang="en-US" sz="2800" b="1" kern="1200" dirty="0" smtClean="0">
                <a:solidFill>
                  <a:srgbClr val="FF7031"/>
                </a:solidFill>
                <a:latin typeface="Arial" panose="020B0604020202020204" pitchFamily="34" charset="0"/>
                <a:ea typeface="Arial Black" panose="020B0604020202020204" pitchFamily="34" charset="0"/>
                <a:cs typeface="Arial" panose="020B0604020202020204" pitchFamily="34" charset="0"/>
              </a:rPr>
              <a:t/>
            </a:r>
            <a:br>
              <a:rPr lang="en-US" sz="2800" b="1" kern="1200" dirty="0" smtClean="0">
                <a:solidFill>
                  <a:srgbClr val="FF7031"/>
                </a:solidFill>
                <a:latin typeface="Arial" panose="020B0604020202020204" pitchFamily="34" charset="0"/>
                <a:ea typeface="Arial Black" panose="020B0604020202020204" pitchFamily="34" charset="0"/>
                <a:cs typeface="Arial"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Impossibility/Infeasibility of Compliance</a:t>
            </a:r>
            <a:endParaRPr lang="en-US" sz="2800" b="1" dirty="0">
              <a:solidFill>
                <a:schemeClr val="bg1"/>
              </a:solidFill>
              <a:latin typeface="Arial" panose="020B0604020202020204" pitchFamily="34" charset="0"/>
              <a:cs typeface="Arial" panose="020B0604020202020204" pitchFamily="34" charset="0"/>
            </a:endParaRPr>
          </a:p>
        </p:txBody>
      </p:sp>
      <p:sp>
        <p:nvSpPr>
          <p:cNvPr id="4" name="Text Placeholder 3">
            <a:extLst/>
          </p:cNvPr>
          <p:cNvSpPr>
            <a:spLocks noGrp="1"/>
          </p:cNvSpPr>
          <p:nvPr>
            <p:ph type="body" idx="4294967295"/>
          </p:nvPr>
        </p:nvSpPr>
        <p:spPr>
          <a:xfrm>
            <a:off x="592138" y="2341563"/>
            <a:ext cx="8229600" cy="2879725"/>
          </a:xfrm>
          <a:solidFill>
            <a:schemeClr val="accent4"/>
          </a:solidFill>
        </p:spPr>
        <p:txBody>
          <a:bodyPr/>
          <a:lstStyle/>
          <a:p>
            <a:pPr eaLnBrk="1">
              <a:defRPr/>
            </a:pPr>
            <a:r>
              <a:rPr lang="en-US" dirty="0">
                <a:solidFill>
                  <a:schemeClr val="tx1"/>
                </a:solidFill>
              </a:rPr>
              <a:t>Compliance with the requirements of a standard is impossible or would prevent performance of required work and the employer took reasonable alternative steps to protect employees or there are no alternative means of employee protection available. </a:t>
            </a:r>
            <a:endParaRPr lang="en-US" dirty="0"/>
          </a:p>
        </p:txBody>
      </p:sp>
      <p:pic>
        <p:nvPicPr>
          <p:cNvPr id="102405" name="Picture 1" descr="A badge that reads &quot;compliance&quot;" title="Image">
            <a:extLst/>
          </p:cNvPr>
          <p:cNvPicPr>
            <a:picLocks noChangeAspect="1" noChangeArrowheads="1"/>
          </p:cNvPicPr>
          <p:nvPr/>
        </p:nvPicPr>
        <p:blipFill>
          <a:blip r:embed="rId3"/>
          <a:srcRect/>
          <a:stretch>
            <a:fillRect/>
          </a:stretch>
        </p:blipFill>
        <p:spPr bwMode="auto">
          <a:xfrm>
            <a:off x="3270250" y="4776788"/>
            <a:ext cx="1993900"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42900"/>
            <a:ext cx="8229600" cy="12573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Notice of Inspections</a:t>
            </a:r>
            <a:endParaRPr lang="en-US" sz="2400" b="1" dirty="0">
              <a:solidFill>
                <a:srgbClr val="FFFF00"/>
              </a:solidFill>
              <a:latin typeface="Arial" panose="020B0604020202020204" pitchFamily="34" charset="0"/>
              <a:cs typeface="Arial" panose="020B0604020202020204" pitchFamily="34" charset="0"/>
            </a:endParaRPr>
          </a:p>
        </p:txBody>
      </p:sp>
      <p:sp>
        <p:nvSpPr>
          <p:cNvPr id="12" name="TextBox 11">
            <a:extLst/>
          </p:cNvPr>
          <p:cNvSpPr txBox="1"/>
          <p:nvPr/>
        </p:nvSpPr>
        <p:spPr>
          <a:xfrm>
            <a:off x="604684" y="1698606"/>
            <a:ext cx="8115502"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Advance Notice: Special Circumstances</a:t>
            </a:r>
          </a:p>
        </p:txBody>
      </p:sp>
      <p:graphicFrame>
        <p:nvGraphicFramePr>
          <p:cNvPr id="3" name="Diagram 2" descr="Four grey boxes" title="Smart Art graphic to show a list">
            <a:extLst/>
          </p:cNvPr>
          <p:cNvGraphicFramePr/>
          <p:nvPr/>
        </p:nvGraphicFramePr>
        <p:xfrm>
          <a:off x="350951" y="2221825"/>
          <a:ext cx="8578874" cy="36798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254000"/>
            <a:ext cx="8229600" cy="1689100"/>
          </a:xfrm>
        </p:spPr>
        <p:txBody>
          <a:bodyPr anchor="t"/>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2.  Affirmative Defense</a:t>
            </a:r>
            <a:r>
              <a:rPr lang="en-US" sz="2800" b="1" kern="1200" dirty="0" smtClean="0">
                <a:solidFill>
                  <a:srgbClr val="FF7031"/>
                </a:solidFill>
                <a:latin typeface="Arial" panose="020B0604020202020204" pitchFamily="34" charset="0"/>
                <a:ea typeface="Arial Black" panose="020B0604020202020204" pitchFamily="34" charset="0"/>
                <a:cs typeface="Arial" panose="020B0604020202020204" pitchFamily="34" charset="0"/>
              </a:rPr>
              <a:t/>
            </a:r>
            <a:br>
              <a:rPr lang="en-US" sz="2800" b="1" kern="1200" dirty="0" smtClean="0">
                <a:solidFill>
                  <a:srgbClr val="FF7031"/>
                </a:solidFill>
                <a:latin typeface="Arial" panose="020B0604020202020204" pitchFamily="34" charset="0"/>
                <a:ea typeface="Arial Black" panose="020B0604020202020204" pitchFamily="34" charset="0"/>
                <a:cs typeface="Arial"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Greater Hazard</a:t>
            </a:r>
            <a:endParaRPr lang="en-US" sz="2800" b="1" dirty="0">
              <a:solidFill>
                <a:schemeClr val="bg1"/>
              </a:solidFill>
              <a:latin typeface="Arial" panose="020B0604020202020204" pitchFamily="34" charset="0"/>
              <a:cs typeface="Arial" panose="020B0604020202020204" pitchFamily="34" charset="0"/>
            </a:endParaRPr>
          </a:p>
        </p:txBody>
      </p:sp>
      <p:sp>
        <p:nvSpPr>
          <p:cNvPr id="124933" name="Text Placeholder 2"/>
          <p:cNvSpPr>
            <a:spLocks noGrp="1"/>
          </p:cNvSpPr>
          <p:nvPr>
            <p:ph type="body" idx="4294967295"/>
          </p:nvPr>
        </p:nvSpPr>
        <p:spPr>
          <a:xfrm>
            <a:off x="581025" y="2424113"/>
            <a:ext cx="8229600" cy="5103812"/>
          </a:xfrm>
        </p:spPr>
        <p:txBody>
          <a:bodyPr/>
          <a:lstStyle/>
          <a:p>
            <a:pPr eaLnBrk="1" hangingPunct="1"/>
            <a:r>
              <a:rPr lang="en-US" altLang="en-US" sz="2400" smtClean="0">
                <a:latin typeface="Arial" panose="020B0604020202020204" pitchFamily="34" charset="0"/>
                <a:cs typeface="Arial" panose="020B0604020202020204" pitchFamily="34" charset="0"/>
              </a:rPr>
              <a:t>Compliance with a standard would result in a greater hazard(s) to employees than would noncompliance and the employer took reasonable alternative protective measures, or there are no alternative means of employee protection. </a:t>
            </a:r>
          </a:p>
          <a:p>
            <a:pPr eaLnBrk="1" hangingPunct="1"/>
            <a:r>
              <a:rPr lang="en-US" altLang="en-US" sz="2400" smtClean="0">
                <a:latin typeface="Arial" panose="020B0604020202020204" pitchFamily="34" charset="0"/>
                <a:cs typeface="Arial" panose="020B0604020202020204" pitchFamily="34" charset="0"/>
              </a:rPr>
              <a:t>Additionally, an application for a variance would be inappropriate; i.e., the reasonable alternative protective measures would not provide equal or greater protection. </a:t>
            </a:r>
          </a:p>
        </p:txBody>
      </p:sp>
      <p:sp>
        <p:nvSpPr>
          <p:cNvPr id="10" name="Rectangle 9" descr="An image of a yellow and black striped box that signals potential hazard" title="Image">
            <a:extLst/>
          </p:cNvPr>
          <p:cNvSpPr/>
          <p:nvPr/>
        </p:nvSpPr>
        <p:spPr>
          <a:xfrm rot="5400000">
            <a:off x="6908006" y="-248443"/>
            <a:ext cx="909637" cy="3238500"/>
          </a:xfrm>
          <a:prstGeom prst="rect">
            <a:avLst/>
          </a:prstGeom>
          <a:blipFill rotWithShape="1">
            <a:blip r:embed="rId3"/>
            <a:stretch>
              <a:fillRect/>
            </a:stretch>
          </a:blipFill>
        </p:spPr>
        <p:style>
          <a:lnRef idx="0">
            <a:schemeClr val="lt1">
              <a:hueOff val="0"/>
              <a:satOff val="0"/>
              <a:lumOff val="0"/>
              <a:alphaOff val="0"/>
            </a:schemeClr>
          </a:lnRef>
          <a:fillRef idx="1">
            <a:scrgbClr r="0" g="0" b="0"/>
          </a:fillRef>
          <a:effectRef idx="2">
            <a:schemeClr val="accent4">
              <a:tint val="50000"/>
              <a:hueOff val="0"/>
              <a:satOff val="0"/>
              <a:lumOff val="0"/>
              <a:alphaOff val="0"/>
            </a:schemeClr>
          </a:effectRef>
          <a:fontRef idx="minor">
            <a:schemeClr val="lt1">
              <a:hueOff val="0"/>
              <a:satOff val="0"/>
              <a:lumOff val="0"/>
              <a:alphaOff val="0"/>
            </a:schemeClr>
          </a:fontRef>
        </p:style>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292100"/>
            <a:ext cx="8229600" cy="1651000"/>
          </a:xfrm>
        </p:spPr>
        <p:txBody>
          <a:bodyPr anchor="t"/>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3.  Contesting</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Considerations</a:t>
            </a:r>
            <a:endParaRPr lang="en-US" sz="2800" b="1" dirty="0">
              <a:solidFill>
                <a:schemeClr val="bg1"/>
              </a:solidFill>
              <a:latin typeface="Arial" panose="020B0604020202020204" pitchFamily="34" charset="0"/>
              <a:cs typeface="Arial" panose="020B0604020202020204" pitchFamily="34" charset="0"/>
            </a:endParaRPr>
          </a:p>
        </p:txBody>
      </p:sp>
      <p:graphicFrame>
        <p:nvGraphicFramePr>
          <p:cNvPr id="2" name="Diagram 1" descr="Three boxes, which are orange, peach, and grey" title="Smart Art graphic that shows a list">
            <a:extLst/>
          </p:cNvPr>
          <p:cNvGraphicFramePr/>
          <p:nvPr>
            <p:extLst>
              <p:ext uri="{D42A27DB-BD31-4B8C-83A1-F6EECF244321}">
                <p14:modId xmlns:p14="http://schemas.microsoft.com/office/powerpoint/2010/main" val="2061011877"/>
              </p:ext>
            </p:extLst>
          </p:nvPr>
        </p:nvGraphicFramePr>
        <p:xfrm>
          <a:off x="433260" y="2237315"/>
          <a:ext cx="8421894" cy="3435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368300"/>
            <a:ext cx="8229600" cy="1663700"/>
          </a:xfrm>
        </p:spPr>
        <p:txBody>
          <a:bodyPr anchor="t"/>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3.  Contesting</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Considerations, </a:t>
            </a:r>
            <a:r>
              <a:rPr lang="en-US" sz="2800" b="1" i="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cont’d</a:t>
            </a:r>
            <a:endParaRPr lang="en-US" sz="2800" b="1" i="1" dirty="0">
              <a:solidFill>
                <a:schemeClr val="bg1"/>
              </a:solidFill>
              <a:latin typeface="Arial" panose="020B0604020202020204" pitchFamily="34" charset="0"/>
              <a:cs typeface="Arial" panose="020B0604020202020204" pitchFamily="34" charset="0"/>
            </a:endParaRPr>
          </a:p>
        </p:txBody>
      </p:sp>
      <p:graphicFrame>
        <p:nvGraphicFramePr>
          <p:cNvPr id="2" name="Diagram 1" descr="A list with a yellow box as a header" title="Smart Art graphic">
            <a:extLst/>
          </p:cNvPr>
          <p:cNvGraphicFramePr/>
          <p:nvPr/>
        </p:nvGraphicFramePr>
        <p:xfrm>
          <a:off x="433260" y="2237315"/>
          <a:ext cx="7651953" cy="3435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29030" name="Group 10" descr="An image of a set of hands that are filling out a clipboard, which reads &quot;contest letter&quot;"/>
          <p:cNvGrpSpPr>
            <a:grpSpLocks/>
          </p:cNvGrpSpPr>
          <p:nvPr/>
        </p:nvGrpSpPr>
        <p:grpSpPr bwMode="auto">
          <a:xfrm>
            <a:off x="6837363" y="4678363"/>
            <a:ext cx="2436812" cy="2147887"/>
            <a:chOff x="5086350" y="3646352"/>
            <a:chExt cx="2744637" cy="3083060"/>
          </a:xfrm>
        </p:grpSpPr>
        <p:pic>
          <p:nvPicPr>
            <p:cNvPr id="105480" name="Picture 11" descr="Set of hands that is filling out a contest letter form" title="Image ">
              <a:extLst/>
            </p:cNvPr>
            <p:cNvPicPr>
              <a:picLocks noChangeAspect="1" noChangeArrowheads="1"/>
            </p:cNvPicPr>
            <p:nvPr/>
          </p:nvPicPr>
          <p:blipFill>
            <a:blip r:embed="rId8"/>
            <a:srcRect/>
            <a:stretch>
              <a:fillRect/>
            </a:stretch>
          </p:blipFill>
          <p:spPr bwMode="auto">
            <a:xfrm>
              <a:off x="5086350" y="3646352"/>
              <a:ext cx="2744637" cy="3083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p:cNvPr>
            <p:cNvSpPr txBox="1"/>
            <p:nvPr/>
          </p:nvSpPr>
          <p:spPr>
            <a:xfrm>
              <a:off x="6012414" y="4421695"/>
              <a:ext cx="892507" cy="534532"/>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spcFirstLastPara="1" lIns="45718" tIns="45718" rIns="45718" bIns="45718" spcCol="38100">
              <a:spAutoFit/>
            </a:bodyPr>
            <a:lstStyle/>
            <a:p>
              <a:pPr algn="ctr" eaLnBrk="1" fontAlgn="auto">
                <a:spcBef>
                  <a:spcPts val="0"/>
                </a:spcBef>
                <a:spcAft>
                  <a:spcPts val="0"/>
                </a:spcAft>
                <a:defRPr/>
              </a:pPr>
              <a:r>
                <a:rPr lang="en-US" sz="1000" kern="0" dirty="0">
                  <a:latin typeface="+mn-lt"/>
                  <a:cs typeface="+mn-cs"/>
                  <a:sym typeface="Helvetica"/>
                </a:rPr>
                <a:t>Contest</a:t>
              </a:r>
            </a:p>
            <a:p>
              <a:pPr algn="ctr" eaLnBrk="1" fontAlgn="auto">
                <a:spcBef>
                  <a:spcPts val="0"/>
                </a:spcBef>
                <a:spcAft>
                  <a:spcPts val="0"/>
                </a:spcAft>
                <a:defRPr/>
              </a:pPr>
              <a:r>
                <a:rPr lang="en-US" sz="1000" kern="0" dirty="0">
                  <a:latin typeface="+mn-lt"/>
                  <a:cs typeface="+mn-cs"/>
                  <a:sym typeface="Helvetica"/>
                </a:rPr>
                <a:t>Letter</a:t>
              </a:r>
            </a:p>
          </p:txBody>
        </p:sp>
      </p:gr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330199"/>
            <a:ext cx="8229600" cy="1907115"/>
          </a:xfrm>
        </p:spPr>
        <p:txBody>
          <a:bodyPr anchor="t"/>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3.  Contesting</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Contest Letter</a:t>
            </a:r>
            <a:endParaRPr lang="en-US" sz="2800" b="1" dirty="0">
              <a:solidFill>
                <a:schemeClr val="bg1"/>
              </a:solidFill>
              <a:latin typeface="Arial" panose="020B0604020202020204" pitchFamily="34" charset="0"/>
              <a:cs typeface="Arial" panose="020B0604020202020204" pitchFamily="34" charset="0"/>
            </a:endParaRPr>
          </a:p>
        </p:txBody>
      </p:sp>
      <p:graphicFrame>
        <p:nvGraphicFramePr>
          <p:cNvPr id="2" name="Diagram 1" descr="A list with a grey box as the header" title="Smart Art that shows a list">
            <a:extLst/>
          </p:cNvPr>
          <p:cNvGraphicFramePr/>
          <p:nvPr/>
        </p:nvGraphicFramePr>
        <p:xfrm>
          <a:off x="433260" y="2237315"/>
          <a:ext cx="8421894" cy="3435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55600"/>
            <a:ext cx="8229600" cy="16637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Responses</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3.  Contesting</a:t>
            </a:r>
            <a: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12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chemeClr val="bg1"/>
                </a:solidFill>
                <a:latin typeface="Arial" panose="020B0604020202020204" pitchFamily="34" charset="0"/>
                <a:ea typeface="Arial Black" panose="020B0604020202020204" pitchFamily="34" charset="0"/>
                <a:cs typeface="Arial" panose="020B0604020202020204" pitchFamily="34" charset="0"/>
              </a:rPr>
              <a:t>Contest Letter - Contents</a:t>
            </a:r>
            <a:endParaRPr lang="en-US" sz="2800" b="1" dirty="0">
              <a:solidFill>
                <a:schemeClr val="bg1"/>
              </a:solidFill>
              <a:latin typeface="Arial" panose="020B0604020202020204" pitchFamily="34" charset="0"/>
              <a:cs typeface="Arial" panose="020B0604020202020204" pitchFamily="34" charset="0"/>
            </a:endParaRPr>
          </a:p>
        </p:txBody>
      </p:sp>
      <p:sp>
        <p:nvSpPr>
          <p:cNvPr id="133125" name="Text Placeholder 3"/>
          <p:cNvSpPr>
            <a:spLocks noGrp="1"/>
          </p:cNvSpPr>
          <p:nvPr>
            <p:ph type="body" idx="4294967295"/>
          </p:nvPr>
        </p:nvSpPr>
        <p:spPr>
          <a:xfrm>
            <a:off x="457200" y="2274888"/>
            <a:ext cx="8229600" cy="3442518"/>
          </a:xfrm>
        </p:spPr>
        <p:txBody>
          <a:bodyPr/>
          <a:lstStyle/>
          <a:p>
            <a:pPr marL="457200" indent="-457200" eaLnBrk="1">
              <a:buFont typeface="Arial" panose="020B0604020202020204" pitchFamily="34" charset="0"/>
              <a:buChar char="•"/>
            </a:pPr>
            <a:r>
              <a:rPr lang="en-US" altLang="en-US" sz="2400" dirty="0" smtClean="0">
                <a:latin typeface="Arial" panose="020B0604020202020204" pitchFamily="34" charset="0"/>
                <a:cs typeface="Arial" panose="020B0604020202020204" pitchFamily="34" charset="0"/>
              </a:rPr>
              <a:t>If the employer only requests a later abatement date and there are valid grounds to consider the request, the </a:t>
            </a:r>
            <a:r>
              <a:rPr lang="en-US" altLang="en-US" sz="2400" dirty="0" smtClean="0">
                <a:latin typeface="Arial" panose="020B0604020202020204" pitchFamily="34" charset="0"/>
                <a:cs typeface="Arial" panose="020B0604020202020204" pitchFamily="34" charset="0"/>
              </a:rPr>
              <a:t>Area Office Director </a:t>
            </a:r>
            <a:r>
              <a:rPr lang="en-US" altLang="en-US" sz="2400" dirty="0" smtClean="0">
                <a:latin typeface="Arial" panose="020B0604020202020204" pitchFamily="34" charset="0"/>
                <a:cs typeface="Arial" panose="020B0604020202020204" pitchFamily="34" charset="0"/>
              </a:rPr>
              <a:t>should be contacted. </a:t>
            </a:r>
            <a:endParaRPr lang="en-US" altLang="en-US" sz="2400" dirty="0" smtClean="0">
              <a:latin typeface="Arial" panose="020B0604020202020204" pitchFamily="34" charset="0"/>
              <a:cs typeface="Arial" panose="020B0604020202020204" pitchFamily="34" charset="0"/>
            </a:endParaRPr>
          </a:p>
          <a:p>
            <a:pPr marL="457200" indent="-457200" eaLnBrk="1">
              <a:buFont typeface="Arial" panose="020B0604020202020204" pitchFamily="34" charset="0"/>
              <a:buChar char="•"/>
            </a:pPr>
            <a:r>
              <a:rPr lang="en-US" altLang="en-US" sz="2400" dirty="0" smtClean="0">
                <a:latin typeface="Arial" panose="020B0604020202020204" pitchFamily="34" charset="0"/>
                <a:cs typeface="Arial" panose="020B0604020202020204" pitchFamily="34" charset="0"/>
              </a:rPr>
              <a:t>If </a:t>
            </a:r>
            <a:r>
              <a:rPr lang="en-US" altLang="en-US" sz="2400" dirty="0" smtClean="0">
                <a:latin typeface="Arial" panose="020B0604020202020204" pitchFamily="34" charset="0"/>
                <a:cs typeface="Arial" panose="020B0604020202020204" pitchFamily="34" charset="0"/>
              </a:rPr>
              <a:t>the employer contests only the penalty or some of the citation items, all uncontested items must still be abated by the dates indicated on the citation and the corresponding penalties paid within 20 days of notification.</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135171" name="Title 2"/>
          <p:cNvSpPr>
            <a:spLocks noGrp="1"/>
          </p:cNvSpPr>
          <p:nvPr>
            <p:ph type="title"/>
          </p:nvPr>
        </p:nvSpPr>
        <p:spPr>
          <a:xfrm>
            <a:off x="381000" y="2564585"/>
            <a:ext cx="8229600" cy="1508125"/>
          </a:xfrm>
        </p:spPr>
        <p:txBody>
          <a:bodyPr/>
          <a:lstStyle/>
          <a:p>
            <a:pPr algn="ctr" eaLnBrk="1" hangingPunct="1"/>
            <a:r>
              <a:rPr lang="en-US" altLang="en-US" sz="6000" b="1" dirty="0" smtClean="0">
                <a:solidFill>
                  <a:srgbClr val="DEE60E"/>
                </a:solidFill>
                <a:latin typeface="Arial Black" panose="020B0A04020102020204" pitchFamily="34" charset="0"/>
                <a:cs typeface="Calibri Light" panose="020F0302020204030204" pitchFamily="34" charset="0"/>
              </a:rPr>
              <a:t>Questions?</a:t>
            </a:r>
          </a:p>
        </p:txBody>
      </p:sp>
      <p:sp>
        <p:nvSpPr>
          <p:cNvPr id="135172" name="Rectangle 9"/>
          <p:cNvSpPr>
            <a:spLocks noChangeArrowheads="1"/>
          </p:cNvSpPr>
          <p:nvPr/>
        </p:nvSpPr>
        <p:spPr bwMode="auto">
          <a:xfrm rot="1714675">
            <a:off x="11112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sym typeface="Calibri" panose="020F0502020204030204" pitchFamily="34" charset="0"/>
              </a:rPr>
              <a:t>?</a:t>
            </a:r>
          </a:p>
        </p:txBody>
      </p:sp>
      <p:sp>
        <p:nvSpPr>
          <p:cNvPr id="135173" name="Rectangle 10"/>
          <p:cNvSpPr>
            <a:spLocks noChangeArrowheads="1"/>
          </p:cNvSpPr>
          <p:nvPr/>
        </p:nvSpPr>
        <p:spPr bwMode="auto">
          <a:xfrm rot="-1113018">
            <a:off x="3498850" y="12303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sym typeface="Calibri" panose="020F0502020204030204" pitchFamily="34" charset="0"/>
              </a:rPr>
              <a:t>?</a:t>
            </a:r>
          </a:p>
        </p:txBody>
      </p:sp>
      <p:sp>
        <p:nvSpPr>
          <p:cNvPr id="135174" name="Rectangle 8"/>
          <p:cNvSpPr>
            <a:spLocks noChangeArrowheads="1"/>
          </p:cNvSpPr>
          <p:nvPr/>
        </p:nvSpPr>
        <p:spPr bwMode="auto">
          <a:xfrm rot="1714675">
            <a:off x="61404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sym typeface="Calibri" panose="020F0502020204030204" pitchFamily="34" charset="0"/>
              </a:rPr>
              <a:t>?</a:t>
            </a:r>
          </a:p>
        </p:txBody>
      </p:sp>
      <p:sp>
        <p:nvSpPr>
          <p:cNvPr id="135175" name="Rectangle 13"/>
          <p:cNvSpPr>
            <a:spLocks noChangeArrowheads="1"/>
          </p:cNvSpPr>
          <p:nvPr/>
        </p:nvSpPr>
        <p:spPr bwMode="auto">
          <a:xfrm rot="1714675">
            <a:off x="1187450" y="42402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sym typeface="Calibri" panose="020F0502020204030204" pitchFamily="34" charset="0"/>
              </a:rPr>
              <a:t>?</a:t>
            </a:r>
          </a:p>
        </p:txBody>
      </p:sp>
      <p:sp>
        <p:nvSpPr>
          <p:cNvPr id="135176" name="Rectangle 12"/>
          <p:cNvSpPr>
            <a:spLocks noChangeArrowheads="1"/>
          </p:cNvSpPr>
          <p:nvPr/>
        </p:nvSpPr>
        <p:spPr bwMode="auto">
          <a:xfrm rot="-1113018">
            <a:off x="3651250" y="4279900"/>
            <a:ext cx="16891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sym typeface="Calibri" panose="020F0502020204030204" pitchFamily="34" charset="0"/>
              </a:rPr>
              <a:t>?</a:t>
            </a:r>
          </a:p>
        </p:txBody>
      </p:sp>
      <p:sp>
        <p:nvSpPr>
          <p:cNvPr id="135177" name="Rectangle 11"/>
          <p:cNvSpPr>
            <a:spLocks noChangeArrowheads="1"/>
          </p:cNvSpPr>
          <p:nvPr/>
        </p:nvSpPr>
        <p:spPr bwMode="auto">
          <a:xfrm rot="1714675">
            <a:off x="6140450" y="41894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Helvetica" panose="020B0604020202020204" pitchFamily="34" charset="0"/>
              </a:defRPr>
            </a:lvl9pPr>
          </a:lstStyle>
          <a:p>
            <a:pPr algn="ctr" eaLnBrk="1"/>
            <a:r>
              <a:rPr lang="en-US" altLang="en-US" sz="8000" b="1">
                <a:solidFill>
                  <a:srgbClr val="DEE60E"/>
                </a:solidFill>
                <a:latin typeface="Arial Black" panose="020B0A04020102020204" pitchFamily="34" charset="0"/>
                <a:sym typeface="Calibri" panose="020F0502020204030204" pitchFamily="34" charset="0"/>
              </a:rPr>
              <a:t>?</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ext Placeholder 1"/>
          <p:cNvSpPr>
            <a:spLocks noGrp="1" noChangeArrowheads="1"/>
          </p:cNvSpPr>
          <p:nvPr>
            <p:ph type="body" idx="1"/>
          </p:nvPr>
        </p:nvSpPr>
        <p:spPr>
          <a:xfrm>
            <a:off x="457200" y="1081088"/>
            <a:ext cx="8229600" cy="4174306"/>
          </a:xfrm>
        </p:spPr>
        <p:txBody>
          <a:bodyPr/>
          <a:lstStyle/>
          <a:p>
            <a:pPr eaLnBrk="1" hangingPunct="1"/>
            <a:r>
              <a:rPr lang="en-US" altLang="en-US" dirty="0" smtClean="0">
                <a:latin typeface="Arial" panose="020B0604020202020204" pitchFamily="34" charset="0"/>
                <a:cs typeface="Arial" panose="020B06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altLang="en-US" dirty="0" smtClean="0">
              <a:latin typeface="Arial" panose="020B0604020202020204" pitchFamily="34" charset="0"/>
              <a:cs typeface="Arial" panose="020B0604020202020204" pitchFamily="34" charset="0"/>
            </a:endParaRPr>
          </a:p>
          <a:p>
            <a:pPr eaLnBrk="1" hangingPunct="1"/>
            <a:endParaRPr lang="en-US" altLang="en-US" dirty="0" smtClean="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283945" y="40908"/>
            <a:ext cx="871087" cy="315228"/>
          </a:xfrm>
        </p:spPr>
        <p:txBody>
          <a:bodyPr/>
          <a:lstStyle/>
          <a:p>
            <a:r>
              <a:rPr lang="en-US" sz="800" dirty="0" smtClean="0">
                <a:solidFill>
                  <a:schemeClr val="bg2">
                    <a:lumMod val="75000"/>
                  </a:schemeClr>
                </a:solidFill>
              </a:rPr>
              <a:t>PSHA Disclaimer</a:t>
            </a:r>
            <a:endParaRPr lang="en-US" sz="800" dirty="0">
              <a:solidFill>
                <a:schemeClr val="bg2">
                  <a:lumMod val="75000"/>
                </a:schemeClr>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55600"/>
            <a:ext cx="8229600" cy="12446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OSHA Inspections Priorities</a:t>
            </a:r>
            <a:endParaRPr lang="en-US" sz="2400" b="1" dirty="0">
              <a:solidFill>
                <a:srgbClr val="FFFF00"/>
              </a:solidFill>
              <a:latin typeface="Arial" panose="020B0604020202020204" pitchFamily="34" charset="0"/>
              <a:cs typeface="Arial" panose="020B0604020202020204" pitchFamily="34" charset="0"/>
            </a:endParaRPr>
          </a:p>
        </p:txBody>
      </p:sp>
      <p:sp>
        <p:nvSpPr>
          <p:cNvPr id="53252" name="Text Placeholder 2"/>
          <p:cNvSpPr>
            <a:spLocks noGrp="1"/>
          </p:cNvSpPr>
          <p:nvPr>
            <p:ph type="body" idx="4294967295"/>
          </p:nvPr>
        </p:nvSpPr>
        <p:spPr>
          <a:xfrm>
            <a:off x="749300" y="1785938"/>
            <a:ext cx="8229600" cy="5257800"/>
          </a:xfrm>
        </p:spPr>
        <p:txBody>
          <a:bodyPr/>
          <a:lstStyle/>
          <a:p>
            <a:pPr eaLnBrk="1"/>
            <a:r>
              <a:rPr lang="en-US" altLang="en-US" smtClean="0">
                <a:latin typeface="Arial" panose="020B0604020202020204" pitchFamily="34" charset="0"/>
                <a:cs typeface="Arial" panose="020B0604020202020204" pitchFamily="34" charset="0"/>
              </a:rPr>
              <a:t>Imminent Danger </a:t>
            </a:r>
            <a:r>
              <a:rPr lang="en-US" altLang="en-US" smtClean="0">
                <a:solidFill>
                  <a:schemeClr val="accent2"/>
                </a:solidFill>
                <a:latin typeface="Arial" panose="020B0604020202020204" pitchFamily="34" charset="0"/>
                <a:cs typeface="Arial" panose="020B0604020202020204" pitchFamily="34" charset="0"/>
              </a:rPr>
              <a:t>or any condition where there is reasonable certainty that a danger exists that can be expected to cause death or serious physical harm immediately</a:t>
            </a:r>
            <a:r>
              <a:rPr lang="en-US" altLang="en-US" smtClean="0">
                <a:latin typeface="Arial" panose="020B0604020202020204" pitchFamily="34" charset="0"/>
                <a:cs typeface="Arial" panose="020B0604020202020204" pitchFamily="34" charset="0"/>
              </a:rPr>
              <a:t>.</a:t>
            </a:r>
          </a:p>
          <a:p>
            <a:pPr eaLnBrk="1"/>
            <a:r>
              <a:rPr lang="en-US" altLang="en-US" smtClean="0">
                <a:latin typeface="Arial" panose="020B0604020202020204" pitchFamily="34" charset="0"/>
                <a:cs typeface="Arial" panose="020B0604020202020204" pitchFamily="34" charset="0"/>
              </a:rPr>
              <a:t>Catastrophes and Fatal Accidents </a:t>
            </a:r>
            <a:r>
              <a:rPr lang="en-US" altLang="en-US" smtClean="0">
                <a:solidFill>
                  <a:schemeClr val="accent2"/>
                </a:solidFill>
                <a:latin typeface="Arial" panose="020B0604020202020204" pitchFamily="34" charset="0"/>
                <a:cs typeface="Arial" panose="020B0604020202020204" pitchFamily="34" charset="0"/>
              </a:rPr>
              <a:t>resulting in the death of any employee or the hospitalization of three or more employees.</a:t>
            </a:r>
          </a:p>
          <a:p>
            <a:pPr eaLnBrk="1"/>
            <a:r>
              <a:rPr lang="en-US" altLang="en-US" smtClean="0">
                <a:latin typeface="Arial" panose="020B0604020202020204" pitchFamily="34" charset="0"/>
                <a:cs typeface="Arial" panose="020B0604020202020204" pitchFamily="34" charset="0"/>
              </a:rPr>
              <a:t>Employee Complaints </a:t>
            </a:r>
            <a:r>
              <a:rPr lang="en-US" altLang="en-US" smtClean="0">
                <a:solidFill>
                  <a:schemeClr val="accent2"/>
                </a:solidFill>
                <a:latin typeface="Arial" panose="020B0604020202020204" pitchFamily="34" charset="0"/>
                <a:cs typeface="Arial" panose="020B0604020202020204" pitchFamily="34" charset="0"/>
              </a:rPr>
              <a:t>involving imminent danger or an employer violation that threatens death or serious physical harm.</a:t>
            </a:r>
            <a:endParaRPr lang="en-US" altLang="en-US" smtClean="0">
              <a:latin typeface="Arial" panose="020B0604020202020204" pitchFamily="34" charset="0"/>
              <a:cs typeface="Arial" panose="020B0604020202020204" pitchFamily="34"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280988"/>
            <a:ext cx="8229600" cy="1522412"/>
          </a:xfrm>
        </p:spPr>
        <p:txBody>
          <a:bodyPr/>
          <a:lstStyle/>
          <a:p>
            <a:pPr marL="114300" indent="-1143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OSHA Inspections Priorities, </a:t>
            </a:r>
            <a:r>
              <a:rPr lang="en-US" sz="2400" b="1" i="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cont’d</a:t>
            </a:r>
            <a:endParaRPr lang="en-US" sz="2400" b="1" i="1" dirty="0">
              <a:solidFill>
                <a:srgbClr val="FFFF00"/>
              </a:solidFill>
              <a:latin typeface="Arial" panose="020B0604020202020204" pitchFamily="34" charset="0"/>
              <a:cs typeface="Arial" panose="020B0604020202020204" pitchFamily="34" charset="0"/>
            </a:endParaRPr>
          </a:p>
        </p:txBody>
      </p:sp>
      <p:sp>
        <p:nvSpPr>
          <p:cNvPr id="55300" name="Text Placeholder 4"/>
          <p:cNvSpPr>
            <a:spLocks noGrp="1"/>
          </p:cNvSpPr>
          <p:nvPr>
            <p:ph type="body" idx="4294967295"/>
          </p:nvPr>
        </p:nvSpPr>
        <p:spPr>
          <a:xfrm>
            <a:off x="501650" y="1939925"/>
            <a:ext cx="5114925" cy="5257800"/>
          </a:xfrm>
        </p:spPr>
        <p:txBody>
          <a:bodyPr/>
          <a:lstStyle/>
          <a:p>
            <a:pPr marL="457200" indent="-457200" eaLnBrk="1">
              <a:buFont typeface="Arial" panose="020B0604020202020204" pitchFamily="34" charset="0"/>
              <a:buChar char="•"/>
            </a:pPr>
            <a:r>
              <a:rPr lang="en-US" altLang="en-US" sz="2600" smtClean="0">
                <a:latin typeface="Arial" panose="020B0604020202020204" pitchFamily="34" charset="0"/>
                <a:cs typeface="Arial" panose="020B0604020202020204" pitchFamily="34" charset="0"/>
              </a:rPr>
              <a:t>Referrals </a:t>
            </a:r>
            <a:r>
              <a:rPr lang="en-US" altLang="en-US" sz="2600" smtClean="0">
                <a:solidFill>
                  <a:schemeClr val="accent2"/>
                </a:solidFill>
                <a:latin typeface="Arial" panose="020B0604020202020204" pitchFamily="34" charset="0"/>
                <a:cs typeface="Arial" panose="020B0604020202020204" pitchFamily="34" charset="0"/>
              </a:rPr>
              <a:t>from other individuals, agencies, organizations, or the media.</a:t>
            </a:r>
          </a:p>
          <a:p>
            <a:pPr marL="457200" indent="-457200" eaLnBrk="1">
              <a:buFont typeface="Arial" panose="020B0604020202020204" pitchFamily="34" charset="0"/>
              <a:buChar char="•"/>
            </a:pPr>
            <a:r>
              <a:rPr lang="en-US" altLang="en-US" sz="2600" smtClean="0">
                <a:latin typeface="Arial" panose="020B0604020202020204" pitchFamily="34" charset="0"/>
                <a:cs typeface="Arial" panose="020B0604020202020204" pitchFamily="34" charset="0"/>
              </a:rPr>
              <a:t>Planned or Programmed Inspections </a:t>
            </a:r>
            <a:r>
              <a:rPr lang="en-US" altLang="en-US" sz="2600" smtClean="0">
                <a:solidFill>
                  <a:schemeClr val="accent2"/>
                </a:solidFill>
                <a:latin typeface="Arial" panose="020B0604020202020204" pitchFamily="34" charset="0"/>
                <a:cs typeface="Arial" panose="020B0604020202020204" pitchFamily="34" charset="0"/>
              </a:rPr>
              <a:t>in industries with a high number of hazards and associated injuries.</a:t>
            </a:r>
          </a:p>
          <a:p>
            <a:pPr marL="457200" indent="-457200" eaLnBrk="1">
              <a:buFont typeface="Arial" panose="020B0604020202020204" pitchFamily="34" charset="0"/>
              <a:buChar char="•"/>
            </a:pPr>
            <a:r>
              <a:rPr lang="en-US" altLang="en-US" sz="2600" smtClean="0">
                <a:latin typeface="Arial" panose="020B0604020202020204" pitchFamily="34" charset="0"/>
                <a:cs typeface="Arial" panose="020B0604020202020204" pitchFamily="34" charset="0"/>
              </a:rPr>
              <a:t>Follow-ups </a:t>
            </a:r>
            <a:r>
              <a:rPr lang="en-US" altLang="en-US" sz="2600" smtClean="0">
                <a:solidFill>
                  <a:schemeClr val="accent2"/>
                </a:solidFill>
                <a:latin typeface="Arial" panose="020B0604020202020204" pitchFamily="34" charset="0"/>
                <a:cs typeface="Arial" panose="020B0604020202020204" pitchFamily="34" charset="0"/>
              </a:rPr>
              <a:t>to previous inspections.</a:t>
            </a:r>
          </a:p>
        </p:txBody>
      </p:sp>
      <p:pic>
        <p:nvPicPr>
          <p:cNvPr id="7" name="Picture 6" descr="An image of a hand with a stamp that reads &quot;priority&quot;" title="Image">
            <a:extLst/>
          </p:cNvPr>
          <p:cNvPicPr>
            <a:picLocks noChangeAspect="1"/>
          </p:cNvPicPr>
          <p:nvPr/>
        </p:nvPicPr>
        <p:blipFill>
          <a:blip r:embed="rId3"/>
          <a:stretch>
            <a:fillRect/>
          </a:stretch>
        </p:blipFill>
        <p:spPr>
          <a:xfrm>
            <a:off x="5572125" y="2646363"/>
            <a:ext cx="3300413" cy="218598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204">
            <a:extLst/>
          </p:cNvPr>
          <p:cNvSpPr/>
          <p:nvPr/>
        </p:nvSpPr>
        <p:spPr>
          <a:xfrm>
            <a:off x="7315200" y="20638"/>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p:nvPr>
        </p:nvSpPr>
        <p:spPr>
          <a:xfrm>
            <a:off x="457200" y="330200"/>
            <a:ext cx="8229600" cy="1270000"/>
          </a:xfrm>
        </p:spPr>
        <p:txBody>
          <a:bodyPr/>
          <a:lstStyle/>
          <a:p>
            <a:pPr marL="177800" indent="-1778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OSHA Can:</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3" name="Diagram 2" descr="An orange and grey box" title="Smart Art graphic to show a list">
            <a:extLst/>
          </p:cNvPr>
          <p:cNvGraphicFramePr/>
          <p:nvPr/>
        </p:nvGraphicFramePr>
        <p:xfrm>
          <a:off x="327488" y="1921457"/>
          <a:ext cx="8489023" cy="34890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 </a:t>
            </a:r>
            <a:endParaRPr lang="en-US" dirty="0"/>
          </a:p>
        </p:txBody>
      </p:sp>
      <p:sp>
        <p:nvSpPr>
          <p:cNvPr id="10"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OSHA Can:</a:t>
            </a:r>
          </a:p>
        </p:txBody>
      </p:sp>
      <p:graphicFrame>
        <p:nvGraphicFramePr>
          <p:cNvPr id="3" name="Diagram 2" descr="Orange and grey box" title="Smart Art graphic to show list">
            <a:extLst/>
          </p:cNvPr>
          <p:cNvGraphicFramePr/>
          <p:nvPr/>
        </p:nvGraphicFramePr>
        <p:xfrm>
          <a:off x="327488" y="1974465"/>
          <a:ext cx="8489023" cy="34890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469900"/>
            <a:ext cx="8229600" cy="977900"/>
          </a:xfrm>
        </p:spPr>
        <p:txBody>
          <a:bodyPr/>
          <a:lstStyle/>
          <a:p>
            <a:pPr marL="114300" indent="-114300"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OSHA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Inspections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OSHA Inspections Process</a:t>
            </a:r>
            <a:endParaRPr lang="en-US" sz="2400" b="1" dirty="0">
              <a:solidFill>
                <a:srgbClr val="FFFF00"/>
              </a:solidFill>
              <a:latin typeface="Arial" panose="020B0604020202020204" pitchFamily="34" charset="0"/>
              <a:cs typeface="Arial" panose="020B0604020202020204" pitchFamily="34" charset="0"/>
            </a:endParaRPr>
          </a:p>
        </p:txBody>
      </p:sp>
      <p:sp>
        <p:nvSpPr>
          <p:cNvPr id="17" name="TextBox 16">
            <a:extLst/>
          </p:cNvPr>
          <p:cNvSpPr txBox="1"/>
          <p:nvPr/>
        </p:nvSpPr>
        <p:spPr>
          <a:xfrm>
            <a:off x="604684" y="1698606"/>
            <a:ext cx="8115502" cy="954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Helvetica"/>
              </a:rPr>
              <a:t>Typical OSHA on-site inspection includes four stages</a:t>
            </a:r>
          </a:p>
        </p:txBody>
      </p:sp>
      <p:graphicFrame>
        <p:nvGraphicFramePr>
          <p:cNvPr id="2" name="Diagram 1" descr="Four rectangles with arrows down between each one" title="Smart Art graphic that shows relationship">
            <a:extLst/>
          </p:cNvPr>
          <p:cNvGraphicFramePr/>
          <p:nvPr/>
        </p:nvGraphicFramePr>
        <p:xfrm>
          <a:off x="581429" y="2652711"/>
          <a:ext cx="7965402" cy="3273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theme/theme1.xml><?xml version="1.0" encoding="utf-8"?>
<a:theme xmlns:a="http://schemas.openxmlformats.org/drawingml/2006/main" name="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2646</Words>
  <Application>Microsoft Office PowerPoint</Application>
  <PresentationFormat>On-screen Show (4:3)</PresentationFormat>
  <Paragraphs>243</Paragraphs>
  <Slides>46</Slides>
  <Notes>46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Arial</vt:lpstr>
      <vt:lpstr>Arial Black</vt:lpstr>
      <vt:lpstr>Arial Hebrew</vt:lpstr>
      <vt:lpstr>Calibri</vt:lpstr>
      <vt:lpstr>Calibri Light</vt:lpstr>
      <vt:lpstr>Helvetica</vt:lpstr>
      <vt:lpstr>Tahoma</vt:lpstr>
      <vt:lpstr>Times New Roman</vt:lpstr>
      <vt:lpstr>BIA wo </vt:lpstr>
      <vt:lpstr>OSHA  Inspections </vt:lpstr>
      <vt:lpstr>Overview </vt:lpstr>
      <vt:lpstr>OSHA Inspections</vt:lpstr>
      <vt:lpstr>OSHA Inspections  Notice of Inspections</vt:lpstr>
      <vt:lpstr>OSHA Inspections  OSHA Inspections Priorities</vt:lpstr>
      <vt:lpstr>OSHA Inspections  OSHA Inspections Priorities, cont’d</vt:lpstr>
      <vt:lpstr>OSHA Inspections  OSHA Can:</vt:lpstr>
      <vt:lpstr>OSHA Inspections </vt:lpstr>
      <vt:lpstr>OSHA Inspections  OSHA Inspections Process</vt:lpstr>
      <vt:lpstr>OSHA Inspections  1.  Presentation of Inspector Credentials</vt:lpstr>
      <vt:lpstr>OSHA Inspections  2.  Opening Conference</vt:lpstr>
      <vt:lpstr>OSHA Inspections  3.  Inspection Walk-Around</vt:lpstr>
      <vt:lpstr>OSHA Inspections  3.  Inspection Walk-Around, cont’d</vt:lpstr>
      <vt:lpstr>OSHA Inspections  </vt:lpstr>
      <vt:lpstr>OSHA Inspections   </vt:lpstr>
      <vt:lpstr>OSHA Penalties</vt:lpstr>
      <vt:lpstr>OSHA Penalties </vt:lpstr>
      <vt:lpstr>OSHA Penalties  </vt:lpstr>
      <vt:lpstr>OSHA Penalties   </vt:lpstr>
      <vt:lpstr>OSHA Penalties    </vt:lpstr>
      <vt:lpstr>OSHA Penalties  Types of Violations</vt:lpstr>
      <vt:lpstr>OSHA Penalties  Serious Violations</vt:lpstr>
      <vt:lpstr>OSHA Penalties  Other-Than-Serious Violations</vt:lpstr>
      <vt:lpstr>OSHA Penalties  Willful Violations</vt:lpstr>
      <vt:lpstr>OSHA Penalties  Repeat Violations</vt:lpstr>
      <vt:lpstr>OSHA Penalties  Failure to Abate Violations</vt:lpstr>
      <vt:lpstr>OSHA Penalties  Other Potential Penalties</vt:lpstr>
      <vt:lpstr>OSHA Penalties  Other Potential Penalties, cont’d</vt:lpstr>
      <vt:lpstr>OSHA Penalties  Criminal Penalties</vt:lpstr>
      <vt:lpstr>OSHA Penalties Adjustment to Proposed Penalties</vt:lpstr>
      <vt:lpstr>OSHA Responses</vt:lpstr>
      <vt:lpstr>OSHA Responses  1.  Informal Conference</vt:lpstr>
      <vt:lpstr>OSHA Responses   1.  Informal Conference Recommendation</vt:lpstr>
      <vt:lpstr>OSHA Responses   1.  Informal Conference Procedure</vt:lpstr>
      <vt:lpstr>OSHA Responses </vt:lpstr>
      <vt:lpstr>OSHA Responses  </vt:lpstr>
      <vt:lpstr>OSHA Responses   2.  Affirmative Defense Procedure</vt:lpstr>
      <vt:lpstr>OSHA Responses   2.  Affirmative Defense Unpreventable Employee or Supervisory Misconduct or “Isolated Event”</vt:lpstr>
      <vt:lpstr>OSHA Responses   2.  Affirmative Defense Impossibility/Infeasibility of Compliance</vt:lpstr>
      <vt:lpstr>OSHA Responses   2.  Affirmative Defense Greater Hazard</vt:lpstr>
      <vt:lpstr>OSHA Responses   3.  Contesting Considerations</vt:lpstr>
      <vt:lpstr>OSHA Responses   3.  Contesting Considerations, cont’d</vt:lpstr>
      <vt:lpstr>OSHA Responses   3.  Contesting Contest Letter</vt:lpstr>
      <vt:lpstr>OSHA Responses   3.  Contesting Contest Letter - Contents</vt:lpstr>
      <vt:lpstr>Questions?</vt:lpstr>
      <vt:lpstr>PSHA 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2018-07-16T19:04:20Z</dcterms:modified>
</cp:coreProperties>
</file>