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10.xml" ContentType="application/vnd.openxmlformats-officedocument.presentationml.tags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111"/>
  </p:notesMasterIdLst>
  <p:handoutMasterIdLst>
    <p:handoutMasterId r:id="rId112"/>
  </p:handoutMasterIdLst>
  <p:sldIdLst>
    <p:sldId id="257" r:id="rId3"/>
    <p:sldId id="260" r:id="rId4"/>
    <p:sldId id="259" r:id="rId5"/>
    <p:sldId id="261" r:id="rId6"/>
    <p:sldId id="263" r:id="rId7"/>
    <p:sldId id="262" r:id="rId8"/>
    <p:sldId id="27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439" r:id="rId25"/>
    <p:sldId id="440" r:id="rId26"/>
    <p:sldId id="283" r:id="rId27"/>
    <p:sldId id="419" r:id="rId28"/>
    <p:sldId id="420" r:id="rId29"/>
    <p:sldId id="421" r:id="rId30"/>
    <p:sldId id="422" r:id="rId31"/>
    <p:sldId id="441" r:id="rId32"/>
    <p:sldId id="284" r:id="rId33"/>
    <p:sldId id="383" r:id="rId34"/>
    <p:sldId id="285" r:id="rId35"/>
    <p:sldId id="286" r:id="rId36"/>
    <p:sldId id="382" r:id="rId37"/>
    <p:sldId id="289" r:id="rId38"/>
    <p:sldId id="292" r:id="rId39"/>
    <p:sldId id="291" r:id="rId40"/>
    <p:sldId id="293" r:id="rId41"/>
    <p:sldId id="295" r:id="rId42"/>
    <p:sldId id="296" r:id="rId43"/>
    <p:sldId id="297" r:id="rId44"/>
    <p:sldId id="384" r:id="rId45"/>
    <p:sldId id="298" r:id="rId46"/>
    <p:sldId id="299" r:id="rId47"/>
    <p:sldId id="282" r:id="rId48"/>
    <p:sldId id="311" r:id="rId49"/>
    <p:sldId id="303" r:id="rId50"/>
    <p:sldId id="304" r:id="rId51"/>
    <p:sldId id="305" r:id="rId52"/>
    <p:sldId id="442" r:id="rId53"/>
    <p:sldId id="443" r:id="rId54"/>
    <p:sldId id="309" r:id="rId55"/>
    <p:sldId id="310" r:id="rId56"/>
    <p:sldId id="312" r:id="rId57"/>
    <p:sldId id="313" r:id="rId58"/>
    <p:sldId id="314" r:id="rId59"/>
    <p:sldId id="386" r:id="rId60"/>
    <p:sldId id="317" r:id="rId61"/>
    <p:sldId id="316" r:id="rId62"/>
    <p:sldId id="318" r:id="rId63"/>
    <p:sldId id="319" r:id="rId64"/>
    <p:sldId id="426" r:id="rId65"/>
    <p:sldId id="387" r:id="rId66"/>
    <p:sldId id="407" r:id="rId67"/>
    <p:sldId id="427" r:id="rId68"/>
    <p:sldId id="408" r:id="rId69"/>
    <p:sldId id="409" r:id="rId70"/>
    <p:sldId id="410" r:id="rId71"/>
    <p:sldId id="412" r:id="rId72"/>
    <p:sldId id="413" r:id="rId73"/>
    <p:sldId id="434" r:id="rId74"/>
    <p:sldId id="437" r:id="rId75"/>
    <p:sldId id="432" r:id="rId76"/>
    <p:sldId id="433" r:id="rId77"/>
    <p:sldId id="411" r:id="rId78"/>
    <p:sldId id="414" r:id="rId79"/>
    <p:sldId id="415" r:id="rId80"/>
    <p:sldId id="404" r:id="rId81"/>
    <p:sldId id="403" r:id="rId82"/>
    <p:sldId id="417" r:id="rId83"/>
    <p:sldId id="416" r:id="rId84"/>
    <p:sldId id="394" r:id="rId85"/>
    <p:sldId id="428" r:id="rId86"/>
    <p:sldId id="424" r:id="rId87"/>
    <p:sldId id="425" r:id="rId88"/>
    <p:sldId id="320" r:id="rId89"/>
    <p:sldId id="338" r:id="rId90"/>
    <p:sldId id="322" r:id="rId91"/>
    <p:sldId id="324" r:id="rId92"/>
    <p:sldId id="444" r:id="rId93"/>
    <p:sldId id="336" r:id="rId94"/>
    <p:sldId id="340" r:id="rId95"/>
    <p:sldId id="393" r:id="rId96"/>
    <p:sldId id="388" r:id="rId97"/>
    <p:sldId id="369" r:id="rId98"/>
    <p:sldId id="429" r:id="rId99"/>
    <p:sldId id="430" r:id="rId100"/>
    <p:sldId id="436" r:id="rId101"/>
    <p:sldId id="373" r:id="rId102"/>
    <p:sldId id="374" r:id="rId103"/>
    <p:sldId id="402" r:id="rId104"/>
    <p:sldId id="375" r:id="rId105"/>
    <p:sldId id="376" r:id="rId106"/>
    <p:sldId id="377" r:id="rId107"/>
    <p:sldId id="406" r:id="rId108"/>
    <p:sldId id="438" r:id="rId109"/>
    <p:sldId id="405" r:id="rId110"/>
  </p:sldIdLst>
  <p:sldSz cx="9144000" cy="6858000" type="screen4x3"/>
  <p:notesSz cx="7010400" cy="9296400"/>
  <p:custDataLst>
    <p:tags r:id="rId1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9" autoAdjust="0"/>
    <p:restoredTop sz="94541" autoAdjust="0"/>
  </p:normalViewPr>
  <p:slideViewPr>
    <p:cSldViewPr>
      <p:cViewPr varScale="1">
        <p:scale>
          <a:sx n="76" d="100"/>
          <a:sy n="76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4" cy="464663"/>
          </a:xfrm>
          <a:prstGeom prst="rect">
            <a:avLst/>
          </a:prstGeom>
        </p:spPr>
        <p:txBody>
          <a:bodyPr vert="horz" lIns="90651" tIns="45325" rIns="90651" bIns="45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0"/>
            <a:ext cx="3038154" cy="464663"/>
          </a:xfrm>
          <a:prstGeom prst="rect">
            <a:avLst/>
          </a:prstGeom>
        </p:spPr>
        <p:txBody>
          <a:bodyPr vert="horz" lIns="90651" tIns="45325" rIns="90651" bIns="45325" rtlCol="0"/>
          <a:lstStyle>
            <a:lvl1pPr algn="r">
              <a:defRPr sz="1200"/>
            </a:lvl1pPr>
          </a:lstStyle>
          <a:p>
            <a:fld id="{A041DA54-4808-4C52-A66D-8943DE22778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63"/>
            <a:ext cx="3038154" cy="464663"/>
          </a:xfrm>
          <a:prstGeom prst="rect">
            <a:avLst/>
          </a:prstGeom>
        </p:spPr>
        <p:txBody>
          <a:bodyPr vert="horz" lIns="90651" tIns="45325" rIns="90651" bIns="45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30163"/>
            <a:ext cx="3038154" cy="464663"/>
          </a:xfrm>
          <a:prstGeom prst="rect">
            <a:avLst/>
          </a:prstGeom>
        </p:spPr>
        <p:txBody>
          <a:bodyPr vert="horz" lIns="90651" tIns="45325" rIns="90651" bIns="45325" rtlCol="0" anchor="b"/>
          <a:lstStyle>
            <a:lvl1pPr algn="r">
              <a:defRPr sz="1200"/>
            </a:lvl1pPr>
          </a:lstStyle>
          <a:p>
            <a:fld id="{CF5F96F6-0E0F-46EC-9625-51734E083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7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1" cy="464820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r">
              <a:defRPr sz="1200"/>
            </a:lvl1pPr>
          </a:lstStyle>
          <a:p>
            <a:fld id="{3A9973D7-4E07-46D3-B6DC-6781F19EFF26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0" rIns="93162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2" tIns="46580" rIns="93162" bIns="46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1" cy="464820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r">
              <a:defRPr sz="1200"/>
            </a:lvl1pPr>
          </a:lstStyle>
          <a:p>
            <a:fld id="{FEB1B016-41D0-4FC9-8E2F-8F1CBB164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56300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09279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42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85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933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04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509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1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16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306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88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97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76CF373D-3948-4153-878B-4DA792E9471B}" type="slidenum">
              <a:rPr/>
              <a:pPr rtl="0">
                <a:defRPr/>
              </a:pPr>
              <a:t>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82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/>
              <a:t>Fotografía: exposición potencial a la sílice</a:t>
            </a:r>
            <a:r>
              <a:rPr baseline="0"/>
              <a:t> para operadores de equipo pesado.  (NIOSH/John Rekus)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407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244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499" indent="-2909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3843" indent="-2327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9380" indent="-2327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4919" indent="-2327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0456" indent="-232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5992" indent="-232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1530" indent="-232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7067" indent="-232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fld id="{257B3B07-B761-4807-AC85-8280189B0926}" type="slidenum">
              <a:rPr>
                <a:latin typeface="Calibri" panose="020F0502020204030204" pitchFamily="34" charset="0"/>
              </a:rPr>
              <a:pPr rtl="0" eaLnBrk="1" hangingPunct="1"/>
              <a:t>22</a:t>
            </a:fld>
            <a:endParaRPr>
              <a:latin typeface="Calibri" panose="020F0502020204030204" pitchFamily="34" charset="0"/>
            </a:endParaRPr>
          </a:p>
        </p:txBody>
      </p:sp>
      <p:sp>
        <p:nvSpPr>
          <p:cNvPr id="17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32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797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024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245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277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40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844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dirty="0" err="1"/>
              <a:t>Fotografía</a:t>
            </a:r>
            <a:r>
              <a:rPr dirty="0"/>
              <a:t>: </a:t>
            </a:r>
            <a:r>
              <a:rPr dirty="0" err="1"/>
              <a:t>Exposición</a:t>
            </a:r>
            <a:r>
              <a:rPr baseline="0" dirty="0"/>
              <a:t> no </a:t>
            </a:r>
            <a:r>
              <a:rPr baseline="0" dirty="0" err="1"/>
              <a:t>controlada</a:t>
            </a:r>
            <a:r>
              <a:rPr baseline="0" dirty="0"/>
              <a:t> al </a:t>
            </a:r>
            <a:r>
              <a:rPr baseline="0" dirty="0" err="1"/>
              <a:t>polvo</a:t>
            </a:r>
            <a:r>
              <a:rPr baseline="0" dirty="0"/>
              <a:t> o la </a:t>
            </a:r>
            <a:r>
              <a:rPr baseline="0" dirty="0" err="1"/>
              <a:t>sílice</a:t>
            </a:r>
            <a:r>
              <a:rPr baseline="0" dirty="0"/>
              <a:t> para un </a:t>
            </a:r>
            <a:r>
              <a:rPr baseline="0" dirty="0" err="1"/>
              <a:t>operador</a:t>
            </a:r>
            <a:r>
              <a:rPr baseline="0" dirty="0"/>
              <a:t> y </a:t>
            </a:r>
            <a:r>
              <a:rPr baseline="0" dirty="0" err="1"/>
              <a:t>cualquier</a:t>
            </a:r>
            <a:r>
              <a:rPr baseline="0" dirty="0"/>
              <a:t> </a:t>
            </a:r>
            <a:r>
              <a:rPr baseline="0" dirty="0" err="1"/>
              <a:t>trabajador</a:t>
            </a:r>
            <a:r>
              <a:rPr baseline="0" dirty="0"/>
              <a:t> en el </a:t>
            </a:r>
            <a:r>
              <a:rPr baseline="0" dirty="0" err="1"/>
              <a:t>área</a:t>
            </a:r>
            <a:r>
              <a:rPr baseline="0" dirty="0"/>
              <a:t> </a:t>
            </a:r>
            <a:r>
              <a:rPr baseline="0" dirty="0" err="1"/>
              <a:t>inmediata</a:t>
            </a:r>
            <a:r>
              <a:rPr baseline="0" dirty="0"/>
              <a:t>.  (NIOSH/John </a:t>
            </a:r>
            <a:r>
              <a:rPr baseline="0" dirty="0" err="1"/>
              <a:t>Rekus</a:t>
            </a:r>
            <a:r>
              <a:rPr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63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563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850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367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3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620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137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023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dirty="0" err="1"/>
              <a:t>Basado</a:t>
            </a:r>
            <a:r>
              <a:rPr dirty="0"/>
              <a:t> en un </a:t>
            </a:r>
            <a:r>
              <a:rPr dirty="0" err="1"/>
              <a:t>resumen</a:t>
            </a:r>
            <a:r>
              <a:rPr dirty="0"/>
              <a:t> de </a:t>
            </a:r>
            <a:r>
              <a:rPr dirty="0" err="1"/>
              <a:t>estudios</a:t>
            </a:r>
            <a:r>
              <a:rPr baseline="0" dirty="0"/>
              <a:t> de la University of Washington.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76CF373D-3948-4153-878B-4DA792E9471B}" type="slidenum">
              <a:rPr/>
              <a:pPr rtl="0">
                <a:defRPr/>
              </a:pPr>
              <a:t>38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961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675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090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520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41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0827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1680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/>
              <a:t>Fotografía: trabajadores</a:t>
            </a:r>
            <a:r>
              <a:rPr baseline="0"/>
              <a:t> que usan protección respiratoria para disminuir la exposición al polvo de sílice. (Mount Sinai/CHEP)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3441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847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2306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767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76CF373D-3948-4153-878B-4DA792E9471B}" type="slidenum">
              <a:rPr/>
              <a:pPr rtl="0">
                <a:defRPr/>
              </a:pPr>
              <a:t>48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748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4420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988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dirty="0" err="1"/>
              <a:t>Fotografía</a:t>
            </a:r>
            <a:r>
              <a:rPr dirty="0"/>
              <a:t>:</a:t>
            </a:r>
            <a:r>
              <a:rPr baseline="0" dirty="0"/>
              <a:t> </a:t>
            </a:r>
            <a:r>
              <a:rPr baseline="0" dirty="0" err="1"/>
              <a:t>Consejo</a:t>
            </a:r>
            <a:r>
              <a:rPr baseline="0" dirty="0"/>
              <a:t> de </a:t>
            </a:r>
            <a:r>
              <a:rPr baseline="0" dirty="0" err="1"/>
              <a:t>Seguridad</a:t>
            </a:r>
            <a:r>
              <a:rPr baseline="0" dirty="0"/>
              <a:t> en la </a:t>
            </a:r>
            <a:r>
              <a:rPr baseline="0" dirty="0" err="1"/>
              <a:t>Construcción</a:t>
            </a:r>
            <a:r>
              <a:rPr baseline="0" dirty="0"/>
              <a:t>, Illinois; material de la </a:t>
            </a:r>
            <a:r>
              <a:rPr baseline="0" dirty="0" err="1"/>
              <a:t>subvención</a:t>
            </a:r>
            <a:r>
              <a:rPr baseline="0" dirty="0"/>
              <a:t> Harwood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2890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/>
              <a:t>Fotografía: escarificación de hormigón sin uso de controles para reducir el nivel de exposición.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3442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2996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503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489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76CF373D-3948-4153-878B-4DA792E9471B}" type="slidenum">
              <a:rPr/>
              <a:pPr rtl="0">
                <a:defRPr/>
              </a:pPr>
              <a:t>58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748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162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/>
              <a:t>Fotografía: práctica</a:t>
            </a:r>
            <a:r>
              <a:rPr baseline="0"/>
              <a:t> de trabajo insegura de escarificar hormigón sin usar controles adecuados contra el polvo.  (Mount Sinai/CHEP)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784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143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3063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2556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44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0774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9303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4257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453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871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2959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42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0732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4020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3014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42" indent="-2911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25" indent="-23290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336" indent="-23290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145" indent="-23290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1955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765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576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386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fld id="{AAD3EB7B-8F6F-4A81-BAC8-51549B4CF114}" type="slidenum">
              <a:rPr/>
              <a:pPr rtl="0" eaLnBrk="1" hangingPunct="1"/>
              <a:t>74</a:t>
            </a:fld>
            <a:endParaRPr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721" y="4409336"/>
            <a:ext cx="5139338" cy="4186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12" tIns="45493" rIns="92612" bIns="45493"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2325" cy="34750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75253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dirty="0" err="1"/>
              <a:t>Fotografía</a:t>
            </a:r>
            <a:r>
              <a:rPr dirty="0"/>
              <a:t>: </a:t>
            </a:r>
            <a:r>
              <a:rPr dirty="0" err="1"/>
              <a:t>demolición</a:t>
            </a:r>
            <a:r>
              <a:rPr dirty="0"/>
              <a:t> del </a:t>
            </a:r>
            <a:r>
              <a:rPr dirty="0" err="1"/>
              <a:t>teatro</a:t>
            </a:r>
            <a:r>
              <a:rPr dirty="0"/>
              <a:t> Morris Mechanic</a:t>
            </a:r>
            <a:r>
              <a:rPr baseline="0" dirty="0"/>
              <a:t> en Baltimore, Maryland, </a:t>
            </a:r>
            <a:r>
              <a:rPr baseline="0" dirty="0" err="1"/>
              <a:t>enero</a:t>
            </a:r>
            <a:r>
              <a:rPr baseline="0" dirty="0"/>
              <a:t> de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5142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42" indent="-2911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25" indent="-23290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336" indent="-23290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145" indent="-23290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1955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765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576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386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r>
              <a:rPr dirty="0" err="1"/>
              <a:t>Consejo</a:t>
            </a:r>
            <a:r>
              <a:rPr dirty="0"/>
              <a:t> de </a:t>
            </a:r>
            <a:r>
              <a:rPr dirty="0" err="1"/>
              <a:t>Seguridad</a:t>
            </a:r>
            <a:r>
              <a:rPr dirty="0"/>
              <a:t> en la </a:t>
            </a:r>
            <a:r>
              <a:rPr dirty="0" err="1"/>
              <a:t>Construcción</a:t>
            </a:r>
            <a:r>
              <a:rPr dirty="0"/>
              <a:t> (800) 552-7744</a:t>
            </a:r>
          </a:p>
        </p:txBody>
      </p:sp>
      <p:sp>
        <p:nvSpPr>
          <p:cNvPr id="346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42" indent="-2911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25" indent="-23290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336" indent="-23290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145" indent="-23290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1955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765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576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386" indent="-232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fld id="{83C38744-BA06-44C4-B04F-764BC7A8DCE7}" type="slidenum">
              <a:rPr/>
              <a:pPr rtl="0" eaLnBrk="1" hangingPunct="1"/>
              <a:t>75</a:t>
            </a:fld>
            <a:endParaRPr/>
          </a:p>
        </p:txBody>
      </p:sp>
      <p:sp>
        <p:nvSpPr>
          <p:cNvPr id="346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620">
              <a:defRPr/>
            </a:pPr>
            <a:r>
              <a:rPr dirty="0" err="1"/>
              <a:t>Crédito</a:t>
            </a:r>
            <a:r>
              <a:rPr baseline="0" dirty="0"/>
              <a:t> de la </a:t>
            </a:r>
            <a:r>
              <a:rPr baseline="0" dirty="0" err="1"/>
              <a:t>diapositiva</a:t>
            </a:r>
            <a:r>
              <a:rPr baseline="0" dirty="0"/>
              <a:t>: </a:t>
            </a:r>
            <a:r>
              <a:rPr dirty="0" err="1"/>
              <a:t>Consejo</a:t>
            </a:r>
            <a:r>
              <a:rPr dirty="0"/>
              <a:t> de </a:t>
            </a:r>
            <a:r>
              <a:rPr dirty="0" err="1"/>
              <a:t>Seguridad</a:t>
            </a:r>
            <a:r>
              <a:rPr dirty="0"/>
              <a:t> en la </a:t>
            </a:r>
            <a:r>
              <a:rPr dirty="0" err="1"/>
              <a:t>Construcción</a:t>
            </a:r>
            <a:r>
              <a:rPr dirty="0"/>
              <a:t>, </a:t>
            </a:r>
            <a:r>
              <a:rPr dirty="0" err="1"/>
              <a:t>número</a:t>
            </a:r>
            <a:r>
              <a:rPr dirty="0"/>
              <a:t> de </a:t>
            </a:r>
            <a:r>
              <a:rPr dirty="0" err="1"/>
              <a:t>subvención</a:t>
            </a:r>
            <a:r>
              <a:rPr dirty="0"/>
              <a:t> Harwood SH-19495-09-60-F-17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496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8987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5082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4130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6638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4076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7625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rtl="0"/>
            <a:fld id="{91FB86C0-361B-412E-9EF2-264C9F05DF05}" type="slidenum">
              <a:rPr/>
              <a:pPr rtl="0"/>
              <a:t>82</a:t>
            </a:fld>
            <a:endParaRPr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00188" y="698500"/>
            <a:ext cx="3873500" cy="2905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767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dirty="0" err="1"/>
              <a:t>Fotografía</a:t>
            </a:r>
            <a:r>
              <a:rPr dirty="0"/>
              <a:t>: </a:t>
            </a:r>
            <a:r>
              <a:rPr dirty="0" err="1"/>
              <a:t>trabajador</a:t>
            </a:r>
            <a:r>
              <a:rPr dirty="0"/>
              <a:t> de </a:t>
            </a:r>
            <a:r>
              <a:rPr dirty="0" err="1"/>
              <a:t>residuos</a:t>
            </a:r>
            <a:r>
              <a:rPr dirty="0"/>
              <a:t> </a:t>
            </a:r>
            <a:r>
              <a:rPr dirty="0" err="1"/>
              <a:t>peligrosos</a:t>
            </a:r>
            <a:r>
              <a:rPr dirty="0"/>
              <a:t> que opera un monitor de gas en </a:t>
            </a:r>
            <a:r>
              <a:rPr dirty="0" err="1"/>
              <a:t>tiempo</a:t>
            </a:r>
            <a:r>
              <a:rPr dirty="0"/>
              <a:t> real.  </a:t>
            </a:r>
            <a:r>
              <a:rPr dirty="0" err="1"/>
              <a:t>Trabajador</a:t>
            </a:r>
            <a:r>
              <a:rPr dirty="0"/>
              <a:t> que </a:t>
            </a:r>
            <a:r>
              <a:rPr dirty="0" err="1"/>
              <a:t>usa</a:t>
            </a:r>
            <a:r>
              <a:rPr dirty="0"/>
              <a:t> </a:t>
            </a:r>
            <a:r>
              <a:rPr dirty="0" err="1"/>
              <a:t>equipo</a:t>
            </a:r>
            <a:r>
              <a:rPr dirty="0"/>
              <a:t> protector de </a:t>
            </a:r>
            <a:r>
              <a:rPr dirty="0" err="1"/>
              <a:t>nivel</a:t>
            </a:r>
            <a:r>
              <a:rPr dirty="0"/>
              <a:t> B.  (NIOSH/John </a:t>
            </a:r>
            <a:r>
              <a:rPr baseline="0" dirty="0" err="1"/>
              <a:t>Rekus</a:t>
            </a:r>
            <a:r>
              <a:rPr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76CF373D-3948-4153-878B-4DA792E9471B}" type="slidenum">
              <a:rPr/>
              <a:pPr rtl="0">
                <a:defRPr/>
              </a:pPr>
              <a:t>83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029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34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0775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88623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86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60747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5473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79" indent="-174679"/>
            <a:r>
              <a:rPr/>
              <a:t>Fotografía: prácticas laborales inseguras, sin control</a:t>
            </a:r>
            <a:r>
              <a:rPr baseline="0"/>
              <a:t> ante la exposición de la sílice.  (Earl Dotter.com)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rtl="0"/>
            <a:fld id="{7983CE4A-4345-4219-A4F7-CC1D31C6EC83}" type="slidenum">
              <a:rPr>
                <a:latin typeface="Arial" pitchFamily="34" charset="0"/>
              </a:rPr>
              <a:pPr rtl="0"/>
              <a:t>88</a:t>
            </a:fld>
            <a:endParaRPr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1518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89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52915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52853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92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15152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79" indent="-174679"/>
            <a:endParaRPr lang="en-US" alt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rtl="0"/>
            <a:fld id="{B636B1D1-E1A9-4B29-A983-DCA39CC7C13F}" type="slidenum">
              <a:rPr>
                <a:latin typeface="Arial" pitchFamily="34" charset="0"/>
              </a:rPr>
              <a:pPr rtl="0"/>
              <a:t>93</a:t>
            </a:fld>
            <a:endParaRPr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5250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94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51747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79" indent="-174679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rtl="0"/>
            <a:fld id="{A029F955-FA58-4C03-A19F-922828DFEA0C}" type="slidenum">
              <a:rPr>
                <a:solidFill>
                  <a:srgbClr val="000000"/>
                </a:solidFill>
                <a:latin typeface="Arial" pitchFamily="34" charset="0"/>
              </a:rPr>
              <a:pPr rtl="0"/>
              <a:t>95</a:t>
            </a:fld>
            <a:endParaRPr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7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8019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679" indent="-174679">
              <a:buFontTx/>
              <a:buChar char="•"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96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26614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8524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98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5964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99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1721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679" indent="-174679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80124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80473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46686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28892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46105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EB1B016-41D0-4FC9-8E2F-8F1CBB164284}" type="slidenum">
              <a:rPr/>
              <a:pPr rtl="0"/>
              <a:t>105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43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A54AC6-BDE7-564E-919E-302606C0B2A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7/9/2018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9609"/>
            <a:ext cx="9143999" cy="858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73A7-006B-4AF3-A124-D6B19AA77E9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D0C2D-8AF9-420D-A657-279FE912E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://www.dir.ca.gov/dosh/etools/08-019/index.htm" TargetMode="External"/><Relationship Id="rId5" Type="http://schemas.openxmlformats.org/officeDocument/2006/relationships/hyperlink" Target="http://www.osha.gov/dsg/etools/silica" TargetMode="External"/><Relationship Id="rId4" Type="http://schemas.openxmlformats.org/officeDocument/2006/relationships/hyperlink" Target="http://www.silica-safe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_sC2wX9Uwc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1.png"/><Relationship Id="rId4" Type="http://schemas.openxmlformats.org/officeDocument/2006/relationships/oleObject" Target="../embeddings/oleObject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Image of silica in construction intro slide"/>
          <p:cNvSpPr/>
          <p:nvPr/>
        </p:nvSpPr>
        <p:spPr>
          <a:xfrm>
            <a:off x="431520" y="760287"/>
            <a:ext cx="8280968" cy="5455578"/>
          </a:xfrm>
          <a:prstGeom prst="rect">
            <a:avLst/>
          </a:prstGeom>
          <a:solidFill>
            <a:srgbClr val="FFD637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title="Photo of a worker grinding bricks and creating silica dust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8"/>
          <a:stretch/>
        </p:blipFill>
        <p:spPr>
          <a:xfrm>
            <a:off x="438150" y="1490798"/>
            <a:ext cx="3663950" cy="4725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1931542"/>
            <a:ext cx="46619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rtl="0"/>
            <a:r>
              <a:rPr lang="es-ES_tradnl" sz="3000" b="1" dirty="0">
                <a:solidFill>
                  <a:srgbClr val="C00000"/>
                </a:solidFill>
              </a:rPr>
              <a:t>Capacitación para </a:t>
            </a:r>
            <a:br>
              <a:rPr lang="es-ES_tradnl" sz="3000" b="1" dirty="0">
                <a:solidFill>
                  <a:srgbClr val="C00000"/>
                </a:solidFill>
              </a:rPr>
            </a:br>
            <a:r>
              <a:rPr lang="es-ES_tradnl" sz="3000" b="1" dirty="0">
                <a:solidFill>
                  <a:srgbClr val="C00000"/>
                </a:solidFill>
              </a:rPr>
              <a:t>mantener seguros a los trabajadores en el trabajo</a:t>
            </a:r>
          </a:p>
          <a:p>
            <a:pPr algn="r" defTabSz="457200"/>
            <a:endParaRPr lang="es-ES_tradnl" sz="2400" dirty="0">
              <a:solidFill>
                <a:srgbClr val="C00000"/>
              </a:solidFill>
            </a:endParaRPr>
          </a:p>
          <a:p>
            <a:pPr algn="r" defTabSz="457200"/>
            <a:endParaRPr lang="es-ES_tradnl" sz="2400" dirty="0">
              <a:solidFill>
                <a:srgbClr val="C00000"/>
              </a:solidFill>
            </a:endParaRPr>
          </a:p>
          <a:p>
            <a:pPr algn="r" defTabSz="457200"/>
            <a:endParaRPr lang="es-ES_tradnl" sz="2400" dirty="0">
              <a:solidFill>
                <a:srgbClr val="C00000"/>
              </a:solidFill>
            </a:endParaRPr>
          </a:p>
          <a:p>
            <a:pPr algn="r" defTabSz="457200" rtl="0"/>
            <a:r>
              <a:rPr lang="es-ES_tradnl" sz="2200" dirty="0">
                <a:solidFill>
                  <a:srgbClr val="C00000"/>
                </a:solidFill>
              </a:rPr>
              <a:t>Consejo Estatal de Profesiones de la Construcción de California, </a:t>
            </a:r>
          </a:p>
          <a:p>
            <a:pPr algn="r" defTabSz="457200" rtl="0"/>
            <a:r>
              <a:rPr lang="es-ES_tradnl" sz="2200" dirty="0">
                <a:solidFill>
                  <a:srgbClr val="C00000"/>
                </a:solidFill>
              </a:rPr>
              <a:t>AFL-CIO</a:t>
            </a:r>
          </a:p>
          <a:p>
            <a:pPr algn="r" defTabSz="457200" rtl="0"/>
            <a:r>
              <a:rPr lang="es-ES_tradnl" sz="2200" dirty="0">
                <a:solidFill>
                  <a:srgbClr val="C00000"/>
                </a:solidFill>
              </a:rPr>
              <a:t>Financiado por </a:t>
            </a:r>
            <a:r>
              <a:rPr lang="es-ES_tradnl" sz="2200" dirty="0" smtClean="0">
                <a:solidFill>
                  <a:srgbClr val="C00000"/>
                </a:solidFill>
              </a:rPr>
              <a:t>OSHA </a:t>
            </a:r>
            <a:r>
              <a:rPr lang="es-ES_tradnl" sz="2200" dirty="0">
                <a:solidFill>
                  <a:srgbClr val="C00000"/>
                </a:solidFill>
              </a:rPr>
              <a:t>federal, 2017</a:t>
            </a:r>
          </a:p>
        </p:txBody>
      </p:sp>
      <p:pic>
        <p:nvPicPr>
          <p:cNvPr id="5" name="Picture 4" title="Image of a text box that says silica in constructio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20" y="751049"/>
            <a:ext cx="8280968" cy="96200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La Silice en la Construccion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Autofit/>
          </a:bodyPr>
          <a:lstStyle/>
          <a:p>
            <a:pPr algn="l" rtl="0"/>
            <a:r>
              <a:rPr lang="es-ES_tradnl" sz="3600" dirty="0"/>
              <a:t>La sílice se encuentra en la roca, </a:t>
            </a:r>
            <a:br>
              <a:rPr lang="es-ES_tradnl" sz="3600" dirty="0"/>
            </a:br>
            <a:r>
              <a:rPr lang="es-ES_tradnl" sz="3600" dirty="0"/>
              <a:t>el suelo y la arena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rtl="0"/>
            <a:r>
              <a:rPr lang="es-ES_tradnl" sz="3000" dirty="0"/>
              <a:t>La sílice se compone de los elementos </a:t>
            </a:r>
            <a:br>
              <a:rPr lang="es-ES_tradnl" sz="3000" dirty="0"/>
            </a:br>
            <a:r>
              <a:rPr lang="es-ES_tradnl" sz="3000" dirty="0"/>
              <a:t>silicio + oxígeno = SiO</a:t>
            </a:r>
            <a:r>
              <a:rPr lang="es-ES_tradnl" sz="3000" baseline="-25000" dirty="0"/>
              <a:t>2</a:t>
            </a:r>
          </a:p>
          <a:p>
            <a:endParaRPr lang="es-ES_tradnl" baseline="-25000" dirty="0"/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</p:txBody>
      </p:sp>
      <p:pic>
        <p:nvPicPr>
          <p:cNvPr id="1026" name="Picture 2" title="Photo of ro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962400"/>
            <a:ext cx="4572000" cy="184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98350" y="5784317"/>
            <a:ext cx="1407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Fotografía: CPWR</a:t>
            </a:r>
          </a:p>
        </p:txBody>
      </p:sp>
      <p:pic>
        <p:nvPicPr>
          <p:cNvPr id="8" name="Picture 7" descr="death_16_bg_082303.jpg" title="Photo of san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667000"/>
            <a:ext cx="2514600" cy="18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44781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La fotografía es cortesía de PDPhoto.org</a:t>
            </a:r>
          </a:p>
        </p:txBody>
      </p:sp>
      <p:pic>
        <p:nvPicPr>
          <p:cNvPr id="6" name="Picture 5" descr="elcosh828-72.jpg" title="Photo of tractors in a rock quarry 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752600"/>
            <a:ext cx="3186385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5400000">
            <a:off x="7589720" y="3078280"/>
            <a:ext cx="1525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Imágenes de la </a:t>
            </a:r>
            <a:r>
              <a:rPr lang="es-ES_tradnl" sz="1000" dirty="0" err="1"/>
              <a:t>eLCOSH</a:t>
            </a:r>
            <a:endParaRPr lang="es-ES_tradnl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pPr algn="l" rtl="0"/>
            <a:r>
              <a:rPr lang="es-ES_tradnl" sz="3800" dirty="0"/>
              <a:t>Limpieza: lo que los trabajadores </a:t>
            </a:r>
            <a:br>
              <a:rPr lang="es-ES_tradnl" sz="3800" dirty="0"/>
            </a:br>
            <a:r>
              <a:rPr lang="es-ES_tradnl" sz="3800" dirty="0"/>
              <a:t>deben saber</a:t>
            </a:r>
          </a:p>
        </p:txBody>
      </p:sp>
      <p:pic>
        <p:nvPicPr>
          <p:cNvPr id="4" name="Content Placeholder 3" descr="244-72.jpg" title="Photo of a worker sweepi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524000"/>
            <a:ext cx="2503785" cy="3733800"/>
          </a:xfrm>
        </p:spPr>
      </p:pic>
      <p:sp>
        <p:nvSpPr>
          <p:cNvPr id="6" name="TextBox 5"/>
          <p:cNvSpPr txBox="1"/>
          <p:nvPr/>
        </p:nvSpPr>
        <p:spPr>
          <a:xfrm>
            <a:off x="3429000" y="1447800"/>
            <a:ext cx="5562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3000" dirty="0"/>
              <a:t>Si contribuye a la exposición </a:t>
            </a:r>
            <a:br>
              <a:rPr lang="es-ES_tradnl" sz="3000" dirty="0"/>
            </a:br>
            <a:r>
              <a:rPr lang="es-ES_tradnl" sz="3000" dirty="0"/>
              <a:t>a la sílice:</a:t>
            </a:r>
          </a:p>
          <a:p>
            <a:endParaRPr lang="es-ES_tradnl" sz="3000" dirty="0"/>
          </a:p>
          <a:p>
            <a:pPr rtl="0"/>
            <a:r>
              <a:rPr lang="es-ES_tradnl" sz="3000" dirty="0"/>
              <a:t>--barrido o cepillado en seco</a:t>
            </a:r>
          </a:p>
          <a:p>
            <a:pPr rtl="0"/>
            <a:r>
              <a:rPr lang="es-ES_tradnl" sz="3000" dirty="0"/>
              <a:t>--uso de aire comprimido para limpiar superficies o ropa</a:t>
            </a:r>
          </a:p>
          <a:p>
            <a:endParaRPr lang="es-ES_tradnl" sz="3000" dirty="0"/>
          </a:p>
          <a:p>
            <a:pPr rtl="0"/>
            <a:r>
              <a:rPr lang="es-ES_tradnl" sz="3000" b="1" dirty="0">
                <a:solidFill>
                  <a:srgbClr val="FF0000"/>
                </a:solidFill>
              </a:rPr>
              <a:t>NO está permitido a menos que se haga con ventilación.</a:t>
            </a: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685800" y="52578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sz="1200">
                <a:cs typeface="Arial" charset="0"/>
              </a:rPr>
              <a:t>Fotografía: eLCOSH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1143000"/>
          </a:xfrm>
        </p:spPr>
        <p:txBody>
          <a:bodyPr>
            <a:noAutofit/>
          </a:bodyPr>
          <a:lstStyle/>
          <a:p>
            <a:pPr algn="l" rtl="0"/>
            <a:r>
              <a:rPr lang="es-ES_tradnl" sz="3800" dirty="0"/>
              <a:t>Los empleadores deben tener un plan escrito para controlar la exposición </a:t>
            </a:r>
            <a:br>
              <a:rPr lang="es-ES_tradnl" sz="3800" dirty="0"/>
            </a:br>
            <a:r>
              <a:rPr lang="es-ES_tradnl" sz="3800" dirty="0"/>
              <a:t>a la sílice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5410200" cy="4038600"/>
          </a:xfrm>
        </p:spPr>
        <p:txBody>
          <a:bodyPr>
            <a:noAutofit/>
          </a:bodyPr>
          <a:lstStyle/>
          <a:p>
            <a:pPr rtl="0"/>
            <a:r>
              <a:rPr lang="es-ES_tradnl" sz="2800" dirty="0"/>
              <a:t>Debe estar disponible para todos los empleados.</a:t>
            </a:r>
          </a:p>
          <a:p>
            <a:pPr rtl="0"/>
            <a:r>
              <a:rPr lang="es-ES_tradnl" sz="2800" dirty="0"/>
              <a:t>Describe las tareas, los controles, el EPP, los procedimientos, la limpieza y el acceso restringido </a:t>
            </a:r>
            <a:br>
              <a:rPr lang="es-ES_tradnl" sz="2800" dirty="0"/>
            </a:br>
            <a:r>
              <a:rPr lang="es-ES_tradnl" sz="2800" dirty="0"/>
              <a:t>a las áreas de trabajo.</a:t>
            </a:r>
          </a:p>
          <a:p>
            <a:pPr rtl="0"/>
            <a:r>
              <a:rPr lang="es-ES_tradnl" sz="2800" dirty="0"/>
              <a:t>Designa a una </a:t>
            </a:r>
            <a:r>
              <a:rPr lang="es-ES_tradnl" sz="2800" b="1" dirty="0">
                <a:solidFill>
                  <a:srgbClr val="FF0000"/>
                </a:solidFill>
              </a:rPr>
              <a:t>persona competente</a:t>
            </a:r>
            <a:r>
              <a:rPr lang="es-ES_tradnl" sz="2800" dirty="0"/>
              <a:t>.</a:t>
            </a:r>
          </a:p>
        </p:txBody>
      </p:sp>
      <p:pic>
        <p:nvPicPr>
          <p:cNvPr id="517122" name="Picture 2" title="Image of a work safely with silica fl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3787">
            <a:off x="5759493" y="1862348"/>
            <a:ext cx="2911583" cy="38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Tareas de la persona competente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953000" cy="4525963"/>
          </a:xfrm>
        </p:spPr>
        <p:txBody>
          <a:bodyPr>
            <a:noAutofit/>
          </a:bodyPr>
          <a:lstStyle/>
          <a:p>
            <a:pPr rtl="0"/>
            <a:r>
              <a:rPr lang="es-ES_tradnl" sz="2800" dirty="0"/>
              <a:t>Identifica peligros existentes </a:t>
            </a:r>
            <a:br>
              <a:rPr lang="es-ES_tradnl" sz="2800" dirty="0"/>
            </a:br>
            <a:r>
              <a:rPr lang="es-ES_tradnl" sz="2800" dirty="0"/>
              <a:t>y previsibles.</a:t>
            </a:r>
          </a:p>
          <a:p>
            <a:pPr rtl="0"/>
            <a:r>
              <a:rPr lang="es-ES_tradnl" sz="2800" dirty="0"/>
              <a:t>Tiene autoridad para tomar medidas de corrección inmediatas.</a:t>
            </a:r>
          </a:p>
          <a:p>
            <a:pPr rtl="0"/>
            <a:r>
              <a:rPr lang="es-ES_tradnl" sz="2800" dirty="0"/>
              <a:t>Inspecciona con frecuencia </a:t>
            </a:r>
            <a:br>
              <a:rPr lang="es-ES_tradnl" sz="2800" dirty="0"/>
            </a:br>
            <a:r>
              <a:rPr lang="es-ES_tradnl" sz="2800" dirty="0"/>
              <a:t>y regularidad los lugares, </a:t>
            </a:r>
            <a:br>
              <a:rPr lang="es-ES_tradnl" sz="2800" dirty="0"/>
            </a:br>
            <a:r>
              <a:rPr lang="es-ES_tradnl" sz="2800" dirty="0"/>
              <a:t>el material y el equipo </a:t>
            </a:r>
            <a:br>
              <a:rPr lang="es-ES_tradnl" sz="2800" dirty="0"/>
            </a:br>
            <a:r>
              <a:rPr lang="es-ES_tradnl" sz="2800" dirty="0"/>
              <a:t>de trabajo.</a:t>
            </a:r>
          </a:p>
        </p:txBody>
      </p:sp>
      <p:pic>
        <p:nvPicPr>
          <p:cNvPr id="4" name="Picture 3" descr="4014-72.jpg" title="Photo of a competent person training a work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438400"/>
            <a:ext cx="3782524" cy="2690580"/>
          </a:xfrm>
          <a:prstGeom prst="rect">
            <a:avLst/>
          </a:prstGeom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7086600" y="51054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sz="1200">
                <a:cs typeface="Arial" charset="0"/>
              </a:rPr>
              <a:t>Fotografía: eLCOSH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rtl="0"/>
            <a:r>
              <a:rPr lang="es-ES_tradnl" dirty="0"/>
              <a:t>Examen médico disponible sin costo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525963"/>
          </a:xfrm>
        </p:spPr>
        <p:txBody>
          <a:bodyPr>
            <a:normAutofit lnSpcReduction="10000"/>
          </a:bodyPr>
          <a:lstStyle/>
          <a:p>
            <a:pPr rtl="0"/>
            <a:r>
              <a:rPr lang="es-ES_tradnl" sz="2800" dirty="0"/>
              <a:t>Si usan un respirador </a:t>
            </a:r>
            <a:br>
              <a:rPr lang="es-ES_tradnl" sz="2800" dirty="0"/>
            </a:br>
            <a:r>
              <a:rPr lang="es-ES_tradnl" sz="2800" u="sng" dirty="0"/>
              <a:t>30 o más días al año</a:t>
            </a:r>
            <a:r>
              <a:rPr lang="es-ES_tradnl" sz="2800" dirty="0"/>
              <a:t> por </a:t>
            </a:r>
            <a:br>
              <a:rPr lang="es-ES_tradnl" sz="2800" dirty="0"/>
            </a:br>
            <a:r>
              <a:rPr lang="es-ES_tradnl" sz="2800" dirty="0"/>
              <a:t>la exposición a la sílice.</a:t>
            </a:r>
          </a:p>
          <a:p>
            <a:pPr rtl="0"/>
            <a:r>
              <a:rPr lang="es-ES_tradnl" sz="2800" dirty="0"/>
              <a:t>El examen incluye:</a:t>
            </a:r>
          </a:p>
          <a:p>
            <a:pPr marL="0" rtl="0">
              <a:spcBef>
                <a:spcPts val="0"/>
              </a:spcBef>
              <a:buNone/>
            </a:pPr>
            <a:r>
              <a:rPr lang="es-ES_tradnl" dirty="0"/>
              <a:t>	</a:t>
            </a:r>
            <a:r>
              <a:rPr lang="es-ES_tradnl" sz="2400" dirty="0"/>
              <a:t>-historial médico y laboral</a:t>
            </a:r>
          </a:p>
          <a:p>
            <a:pPr marL="0" rtl="0">
              <a:spcBef>
                <a:spcPts val="0"/>
              </a:spcBef>
              <a:buNone/>
            </a:pPr>
            <a:r>
              <a:rPr lang="es-ES_tradnl" sz="2400" dirty="0"/>
              <a:t>	-examen físico</a:t>
            </a:r>
          </a:p>
          <a:p>
            <a:pPr marL="0" rtl="0">
              <a:spcBef>
                <a:spcPts val="0"/>
              </a:spcBef>
              <a:buNone/>
            </a:pPr>
            <a:r>
              <a:rPr lang="es-ES_tradnl" sz="2400" dirty="0"/>
              <a:t>	-radiografía de tórax</a:t>
            </a:r>
          </a:p>
          <a:p>
            <a:pPr marL="576263" indent="-119063" rtl="0">
              <a:spcBef>
                <a:spcPts val="0"/>
              </a:spcBef>
              <a:buNone/>
            </a:pPr>
            <a:r>
              <a:rPr lang="es-ES_tradnl" sz="2400" dirty="0"/>
              <a:t>-examen de función </a:t>
            </a:r>
            <a:br>
              <a:rPr lang="es-ES_tradnl" sz="2400" dirty="0"/>
            </a:br>
            <a:r>
              <a:rPr lang="es-ES_tradnl" sz="2400" dirty="0"/>
              <a:t>pulmonar</a:t>
            </a:r>
          </a:p>
          <a:p>
            <a:pPr marL="576263" indent="-119063" rtl="0">
              <a:spcBef>
                <a:spcPts val="0"/>
              </a:spcBef>
              <a:buNone/>
            </a:pPr>
            <a:r>
              <a:rPr lang="es-ES_tradnl" sz="2400" dirty="0"/>
              <a:t>-prueba de detección de tuberculosis</a:t>
            </a:r>
          </a:p>
        </p:txBody>
      </p:sp>
      <p:pic>
        <p:nvPicPr>
          <p:cNvPr id="4" name="Picture 3" descr="Tripler_Army_Medical_Center_to_roll_out_Nurse_Advice_Line_140508-F-AD344-012.jpg" title="Photo of a person getting a medical exa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960" y="2057400"/>
            <a:ext cx="412124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48006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/>
              <a:t>Fotografía: Wikimedia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s-ES_tradnl" sz="4000" dirty="0"/>
              <a:t>Resultados de los exámenes </a:t>
            </a:r>
            <a:br>
              <a:rPr lang="es-ES_tradnl" sz="4000" dirty="0"/>
            </a:br>
            <a:r>
              <a:rPr lang="es-ES_tradnl" sz="4000" dirty="0"/>
              <a:t>en 30 días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rtl="0">
              <a:buNone/>
            </a:pPr>
            <a:r>
              <a:rPr lang="es-ES_tradnl" dirty="0"/>
              <a:t>El médico proporciona los siguientes informes por escrito:</a:t>
            </a:r>
          </a:p>
          <a:p>
            <a:pPr rtl="0">
              <a:buNone/>
            </a:pPr>
            <a:r>
              <a:rPr lang="es-ES_tradnl" dirty="0"/>
              <a:t>Al empleado: el informe médico</a:t>
            </a:r>
          </a:p>
          <a:p>
            <a:pPr rtl="0">
              <a:buNone/>
            </a:pPr>
            <a:r>
              <a:rPr lang="es-ES_tradnl" dirty="0"/>
              <a:t>Al empleador: la opinión médica</a:t>
            </a:r>
          </a:p>
        </p:txBody>
      </p:sp>
      <p:pic>
        <p:nvPicPr>
          <p:cNvPr id="4" name="Picture 4" title="Image of a physician repo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0169">
            <a:off x="5197786" y="1552744"/>
            <a:ext cx="3562350" cy="414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477962"/>
          </a:xfrm>
        </p:spPr>
        <p:txBody>
          <a:bodyPr>
            <a:noAutofit/>
          </a:bodyPr>
          <a:lstStyle/>
          <a:p>
            <a:pPr algn="l" rtl="0"/>
            <a:r>
              <a:rPr lang="es-ES_tradnl" sz="3600" dirty="0"/>
              <a:t>Comunicación y capacitación sobre peligros</a:t>
            </a:r>
            <a:br>
              <a:rPr lang="es-ES_tradnl" sz="3600" dirty="0"/>
            </a:br>
            <a:r>
              <a:rPr lang="es-ES_tradnl" sz="3600" dirty="0"/>
              <a:t>Los trabajadores deben tener: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828800"/>
            <a:ext cx="4114800" cy="3916363"/>
          </a:xfrm>
        </p:spPr>
        <p:txBody>
          <a:bodyPr>
            <a:noAutofit/>
          </a:bodyPr>
          <a:lstStyle/>
          <a:p>
            <a:pPr marL="274320" indent="-457200" rtl="0">
              <a:spcBef>
                <a:spcPts val="0"/>
              </a:spcBef>
              <a:buNone/>
            </a:pPr>
            <a:r>
              <a:rPr lang="es-ES_tradnl" sz="2600" b="1" dirty="0">
                <a:solidFill>
                  <a:srgbClr val="C00000"/>
                </a:solidFill>
              </a:rPr>
              <a:t>acceso a:</a:t>
            </a:r>
          </a:p>
          <a:p>
            <a:pPr marL="457200" indent="-457200" rt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sz="2600" dirty="0"/>
              <a:t>etiquetas en los contenedores de material</a:t>
            </a:r>
          </a:p>
          <a:p>
            <a:pPr marL="457200" indent="-457200" rt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sz="2600" dirty="0"/>
              <a:t>hojas de datos de seguridad</a:t>
            </a:r>
          </a:p>
          <a:p>
            <a:pPr marL="457200" indent="-457200">
              <a:spcBef>
                <a:spcPts val="0"/>
              </a:spcBef>
              <a:buNone/>
            </a:pPr>
            <a:endParaRPr lang="es-ES_tradnl" sz="2600" dirty="0"/>
          </a:p>
          <a:p>
            <a:pPr marL="457200" indent="-457200" rtl="0">
              <a:spcBef>
                <a:spcPts val="0"/>
              </a:spcBef>
              <a:buNone/>
            </a:pPr>
            <a:r>
              <a:rPr lang="es-ES_tradnl" sz="2600" b="1" dirty="0">
                <a:solidFill>
                  <a:srgbClr val="C00000"/>
                </a:solidFill>
              </a:rPr>
              <a:t>y recibir:</a:t>
            </a:r>
          </a:p>
          <a:p>
            <a:pPr marL="457200" indent="-457200" rt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sz="2600" dirty="0"/>
              <a:t>capacitación con información</a:t>
            </a:r>
          </a:p>
          <a:p>
            <a:pPr marL="457200" indent="-457200" rt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sz="2600" dirty="0"/>
              <a:t>sobre los peligros</a:t>
            </a:r>
          </a:p>
        </p:txBody>
      </p:sp>
      <p:pic>
        <p:nvPicPr>
          <p:cNvPr id="6" name="Picture 5" descr="4003-72.jpg" title="Photo of workers getting traine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05000"/>
            <a:ext cx="4684019" cy="3124200"/>
          </a:xfrm>
          <a:prstGeom prst="rect">
            <a:avLst/>
          </a:prstGeom>
        </p:spPr>
      </p:pic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152400" y="4980801"/>
            <a:ext cx="1752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sz="1200">
                <a:cs typeface="Arial" charset="0"/>
              </a:rPr>
              <a:t>Fotografía: eLCOSH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 title="Image of a bullseye "/>
          <p:cNvSpPr/>
          <p:nvPr/>
        </p:nvSpPr>
        <p:spPr>
          <a:xfrm>
            <a:off x="609600" y="1447800"/>
            <a:ext cx="1447800" cy="1219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rtl="0"/>
            <a:r>
              <a:rPr lang="es-ES_tradnl" dirty="0"/>
              <a:t>Revisión y preguntas de la sección 6</a:t>
            </a:r>
          </a:p>
        </p:txBody>
      </p:sp>
      <p:pic>
        <p:nvPicPr>
          <p:cNvPr id="1026" name="Picture 2" descr="C:\Users\laura\AppData\Local\Microsoft\Windows\INetCache\IE\I6YY64KB\target[1].png" title="Image of a bullseye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990600" cy="1016718"/>
          </a:xfrm>
          <a:prstGeom prst="rect">
            <a:avLst/>
          </a:prstGeom>
          <a:noFill/>
        </p:spPr>
      </p:pic>
      <p:pic>
        <p:nvPicPr>
          <p:cNvPr id="1027" name="Picture 3" descr="C:\Users\laura\AppData\Local\Microsoft\Windows\INetCache\IE\I6YY64KB\preview_question_and_answer_site[1].jpg" title="Image of a cube that says Q &amp; 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394200"/>
            <a:ext cx="1651000" cy="132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6002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4000" dirty="0" smtClean="0"/>
              <a:t>Díganme </a:t>
            </a:r>
            <a:r>
              <a:rPr lang="es-ES_tradnl" sz="4000" dirty="0"/>
              <a:t>tres cosas importantes que hayan aprendido en esta sección.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pPr algn="l" rtl="0"/>
            <a:r>
              <a:rPr lang="es-ES_tradnl" dirty="0"/>
              <a:t>Juego de revisión</a:t>
            </a:r>
          </a:p>
        </p:txBody>
      </p:sp>
      <p:pic>
        <p:nvPicPr>
          <p:cNvPr id="5" name="Picture 4" descr="01-jeopardy.png" title="Image of a jeopardy review game 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557" y="1295400"/>
            <a:ext cx="7541443" cy="457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s-ES_tradnl" sz="3600" dirty="0"/>
              <a:t>Trabajen de manera segura con la sílice y disfruten una vida profesional saludable en la industria</a:t>
            </a:r>
          </a:p>
        </p:txBody>
      </p:sp>
      <p:pic>
        <p:nvPicPr>
          <p:cNvPr id="5" name="Picture 4" descr="training elcosh01.jpg" title="Image of workers getting traine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56" y="1933575"/>
            <a:ext cx="3604494" cy="3199361"/>
          </a:xfrm>
          <a:prstGeom prst="rect">
            <a:avLst/>
          </a:prstGeom>
        </p:spPr>
      </p:pic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7010400" y="5133975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sz="1200">
                <a:cs typeface="Arial" charset="0"/>
              </a:rPr>
              <a:t>Fotografía: eLCOSH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2201"/>
            <a:ext cx="4572000" cy="2514599"/>
          </a:xfrm>
        </p:spPr>
        <p:txBody>
          <a:bodyPr>
            <a:normAutofit/>
          </a:bodyPr>
          <a:lstStyle/>
          <a:p>
            <a:pPr indent="0" rtl="0">
              <a:buNone/>
            </a:pPr>
            <a:r>
              <a:rPr lang="es-ES_tradnl" sz="3600" dirty="0"/>
              <a:t>Gracias por su presencia en esta </a:t>
            </a:r>
            <a:r>
              <a:rPr lang="es-ES_tradnl" sz="3600" dirty="0" smtClean="0"/>
              <a:t>capacitación.</a:t>
            </a:r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Autofit/>
          </a:bodyPr>
          <a:lstStyle/>
          <a:p>
            <a:pPr algn="l" rtl="0"/>
            <a:r>
              <a:rPr lang="es-ES_tradnl" sz="4000" dirty="0"/>
              <a:t>La sílice se manifiesta de manera natural como: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1874838"/>
          </a:xfrm>
        </p:spPr>
        <p:txBody>
          <a:bodyPr>
            <a:normAutofit/>
          </a:bodyPr>
          <a:lstStyle/>
          <a:p>
            <a:pPr rtl="0"/>
            <a:r>
              <a:rPr lang="es-ES_tradnl" sz="3000" dirty="0"/>
              <a:t>estado amorfo: sin una forma regular</a:t>
            </a:r>
          </a:p>
          <a:p>
            <a:pPr rtl="0"/>
            <a:r>
              <a:rPr lang="es-ES_tradnl" sz="3000" dirty="0"/>
              <a:t>estado cristalino: disposición bien definida, </a:t>
            </a:r>
            <a:br>
              <a:rPr lang="es-ES_tradnl" sz="3000" dirty="0"/>
            </a:br>
            <a:r>
              <a:rPr lang="es-ES_tradnl" sz="3000" dirty="0"/>
              <a:t>forma cristalina regular</a:t>
            </a:r>
          </a:p>
        </p:txBody>
      </p:sp>
      <p:pic>
        <p:nvPicPr>
          <p:cNvPr id="9" name="Picture 8" descr="crystal cpwr.jpg" title="Photo of crystal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124200"/>
            <a:ext cx="32099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5257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Fotografía: CPWR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962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3600" b="1" dirty="0">
                <a:solidFill>
                  <a:srgbClr val="FF0000"/>
                </a:solidFill>
              </a:rPr>
              <a:t>¿Cuál es peligrosa?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l" rtl="0"/>
            <a:r>
              <a:rPr lang="es-ES_tradnl" dirty="0"/>
              <a:t>Las 3 formas de sílice cristalina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7848600" cy="4267200"/>
          </a:xfrm>
        </p:spPr>
        <p:txBody>
          <a:bodyPr>
            <a:norm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ES_tradnl" sz="3000" b="1" dirty="0">
                <a:solidFill>
                  <a:srgbClr val="FF0000"/>
                </a:solidFill>
              </a:rPr>
              <a:t>Cuarzo</a:t>
            </a:r>
            <a:r>
              <a:rPr lang="es-ES_tradnl" sz="3000" dirty="0"/>
              <a:t>: es común y se </a:t>
            </a:r>
            <a:br>
              <a:rPr lang="es-ES_tradnl" sz="3000" dirty="0"/>
            </a:br>
            <a:r>
              <a:rPr lang="es-ES_tradnl" sz="3000" dirty="0"/>
              <a:t>encuentra en la arena, </a:t>
            </a:r>
            <a:br>
              <a:rPr lang="es-ES_tradnl" sz="3000" dirty="0"/>
            </a:br>
            <a:r>
              <a:rPr lang="es-ES_tradnl" sz="3000" dirty="0"/>
              <a:t>grava, arcilla, granito, </a:t>
            </a:r>
            <a:br>
              <a:rPr lang="es-ES_tradnl" sz="3000" dirty="0"/>
            </a:br>
            <a:r>
              <a:rPr lang="es-ES_tradnl" sz="3000" dirty="0"/>
              <a:t>arenisca y otras rocas.</a:t>
            </a:r>
          </a:p>
          <a:p>
            <a:pPr marL="0" indent="0">
              <a:spcBef>
                <a:spcPts val="600"/>
              </a:spcBef>
              <a:buNone/>
            </a:pPr>
            <a:endParaRPr lang="es-ES_tradnl" sz="3000" dirty="0"/>
          </a:p>
          <a:p>
            <a:pPr marL="0" indent="0" rtl="0">
              <a:spcBef>
                <a:spcPts val="600"/>
              </a:spcBef>
              <a:buNone/>
            </a:pPr>
            <a:r>
              <a:rPr lang="es-ES_tradnl" sz="3000" b="1" dirty="0">
                <a:solidFill>
                  <a:srgbClr val="FF0000"/>
                </a:solidFill>
              </a:rPr>
              <a:t>Cristobalita</a:t>
            </a:r>
            <a:r>
              <a:rPr lang="es-ES_tradnl" sz="3000" b="1" dirty="0"/>
              <a:t> y </a:t>
            </a:r>
            <a:r>
              <a:rPr lang="es-ES_tradnl" sz="3000" b="1" dirty="0" err="1">
                <a:solidFill>
                  <a:srgbClr val="FF0000"/>
                </a:solidFill>
              </a:rPr>
              <a:t>tridimita</a:t>
            </a:r>
            <a:r>
              <a:rPr lang="es-ES_tradnl" sz="3000" dirty="0"/>
              <a:t>: </a:t>
            </a:r>
            <a:br>
              <a:rPr lang="es-ES_tradnl" sz="3000" dirty="0"/>
            </a:br>
            <a:r>
              <a:rPr lang="es-ES_tradnl" sz="3000" dirty="0"/>
              <a:t>menos común, aunque son </a:t>
            </a:r>
            <a:br>
              <a:rPr lang="es-ES_tradnl" sz="3000" dirty="0"/>
            </a:br>
            <a:r>
              <a:rPr lang="es-ES_tradnl" sz="3000" dirty="0"/>
              <a:t>más tóxicas para los trabajadores.</a:t>
            </a:r>
          </a:p>
        </p:txBody>
      </p:sp>
      <p:pic>
        <p:nvPicPr>
          <p:cNvPr id="9" name="Picture 8" descr="quartz cpwr.jpg" title="Photo of quartz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676400"/>
            <a:ext cx="3352800" cy="2622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4298670"/>
            <a:ext cx="1131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Fotografía: CPWR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5100" y="3941795"/>
            <a:ext cx="1295400" cy="323165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s-AR" sz="2100" b="1" dirty="0">
                <a:latin typeface="Arial" panose="020B0604020202020204" pitchFamily="34" charset="0"/>
                <a:cs typeface="Arial" panose="020B0604020202020204" pitchFamily="34" charset="0"/>
              </a:rPr>
              <a:t>Cuarzo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s-ES_tradnl" dirty="0"/>
              <a:t>En la construcción, </a:t>
            </a:r>
            <a:br>
              <a:rPr lang="es-ES_tradnl" dirty="0"/>
            </a:br>
            <a:r>
              <a:rPr lang="es-ES_tradnl" dirty="0"/>
              <a:t>¿dónde podemos encontrar sílice?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52599"/>
            <a:ext cx="7848600" cy="3962401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s-ES_tradnl" sz="3000" b="1" dirty="0"/>
              <a:t>ACTIVIDAD DE LLUVIA DE IDEAS</a:t>
            </a:r>
          </a:p>
          <a:p>
            <a:pPr marL="0" indent="0" rtl="0">
              <a:buNone/>
            </a:pPr>
            <a:r>
              <a:rPr lang="es-ES_tradnl" sz="3000" dirty="0"/>
              <a:t>Según lo que acaban de aprender respecto </a:t>
            </a:r>
            <a:br>
              <a:rPr lang="es-ES_tradnl" sz="3000" dirty="0"/>
            </a:br>
            <a:r>
              <a:rPr lang="es-ES_tradnl" sz="3000" dirty="0"/>
              <a:t>a dónde se manifiesta naturalmente la sílice, enlisten los </a:t>
            </a:r>
            <a:r>
              <a:rPr lang="es-ES_tradnl" sz="3000" u="sng" dirty="0"/>
              <a:t>materiales de construcción</a:t>
            </a:r>
            <a:r>
              <a:rPr lang="es-ES_tradnl" sz="3000" dirty="0"/>
              <a:t> que consideren que pueden contener sílice cristalina.</a:t>
            </a:r>
          </a:p>
        </p:txBody>
      </p:sp>
      <p:pic>
        <p:nvPicPr>
          <p:cNvPr id="1026" name="Picture 2" descr="C:\Users\laura\AppData\Local\Microsoft\Windows\INetCache\IE\RJQN4T9U\brainstorm[1].jpg" title="Image of a brain stor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s-ES_tradnl" dirty="0"/>
              <a:t>Estos materiales pueden </a:t>
            </a:r>
            <a:br>
              <a:rPr lang="es-ES_tradnl" dirty="0"/>
            </a:br>
            <a:r>
              <a:rPr lang="es-ES_tradnl" dirty="0"/>
              <a:t>contener sílice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Autofit/>
          </a:bodyPr>
          <a:lstStyle/>
          <a:p>
            <a:r>
              <a:rPr lang="es-ES_tradnl" sz="1800" dirty="0"/>
              <a:t>arena</a:t>
            </a:r>
          </a:p>
          <a:p>
            <a:r>
              <a:rPr lang="es-ES_tradnl" sz="1800" dirty="0"/>
              <a:t>asfalto</a:t>
            </a:r>
          </a:p>
          <a:p>
            <a:r>
              <a:rPr lang="es-ES_tradnl" sz="1800" dirty="0"/>
              <a:t>baldosa (arcilla y cerámica)</a:t>
            </a:r>
          </a:p>
          <a:p>
            <a:r>
              <a:rPr lang="es-ES_tradnl" sz="1800" dirty="0"/>
              <a:t>bloques de hormigón</a:t>
            </a:r>
          </a:p>
          <a:p>
            <a:r>
              <a:rPr lang="es-ES_tradnl" sz="1800" dirty="0"/>
              <a:t>cemento</a:t>
            </a:r>
          </a:p>
          <a:p>
            <a:r>
              <a:rPr lang="es-ES_tradnl" sz="1800" dirty="0"/>
              <a:t>estuco o sistemas de aislamiento </a:t>
            </a:r>
            <a:br>
              <a:rPr lang="es-ES_tradnl" sz="1800" dirty="0"/>
            </a:br>
            <a:r>
              <a:rPr lang="es-ES_tradnl" sz="1800" dirty="0"/>
              <a:t>y acabado exterior (Exterior </a:t>
            </a:r>
            <a:r>
              <a:rPr lang="es-ES_tradnl" sz="1800" dirty="0" err="1"/>
              <a:t>Insulationand</a:t>
            </a:r>
            <a:r>
              <a:rPr lang="es-ES_tradnl" sz="1800" dirty="0"/>
              <a:t> </a:t>
            </a:r>
            <a:r>
              <a:rPr lang="es-ES_tradnl" sz="1800" dirty="0" err="1"/>
              <a:t>FinishSystems</a:t>
            </a:r>
            <a:r>
              <a:rPr lang="es-ES_tradnl" sz="1800" dirty="0"/>
              <a:t>, EIFS)</a:t>
            </a:r>
          </a:p>
          <a:p>
            <a:r>
              <a:rPr lang="es-ES_tradnl" sz="1800" dirty="0"/>
              <a:t>hormigón</a:t>
            </a:r>
          </a:p>
          <a:p>
            <a:r>
              <a:rPr lang="es-ES_tradnl" sz="1800" dirty="0"/>
              <a:t>hormigón lanzado o proyectado</a:t>
            </a:r>
          </a:p>
          <a:p>
            <a:r>
              <a:rPr lang="es-ES_tradnl" sz="1800" dirty="0"/>
              <a:t>ladrillo</a:t>
            </a:r>
          </a:p>
          <a:p>
            <a:r>
              <a:rPr lang="es-ES_tradnl" sz="1800" dirty="0"/>
              <a:t>lechadas</a:t>
            </a:r>
          </a:p>
          <a:p>
            <a:r>
              <a:rPr lang="es-ES_tradnl" sz="1800" dirty="0"/>
              <a:t>mortero</a:t>
            </a:r>
          </a:p>
          <a:p>
            <a:pPr marL="0" indent="0" rtl="0">
              <a:buNone/>
            </a:pPr>
            <a:endParaRPr lang="es-ES_tradnl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4525963"/>
          </a:xfrm>
        </p:spPr>
        <p:txBody>
          <a:bodyPr>
            <a:noAutofit/>
          </a:bodyPr>
          <a:lstStyle/>
          <a:p>
            <a:r>
              <a:rPr lang="es-ES_tradnl" sz="1800" dirty="0"/>
              <a:t>morteros o moldeables refractarios</a:t>
            </a:r>
          </a:p>
          <a:p>
            <a:r>
              <a:rPr lang="es-ES_tradnl" sz="1800" dirty="0"/>
              <a:t>piedra (granito, caliza, cuarcita, arenisca, esquisto, pizarra, fabricada, etc.)</a:t>
            </a:r>
          </a:p>
          <a:p>
            <a:r>
              <a:rPr lang="es-ES_tradnl" sz="1800" dirty="0"/>
              <a:t>pinturas</a:t>
            </a:r>
          </a:p>
          <a:p>
            <a:r>
              <a:rPr lang="es-ES_tradnl" sz="1800" dirty="0"/>
              <a:t>productos de cemento fibroso </a:t>
            </a:r>
            <a:br>
              <a:rPr lang="es-ES_tradnl" sz="1800" dirty="0"/>
            </a:br>
            <a:r>
              <a:rPr lang="es-ES_tradnl" sz="1800" dirty="0"/>
              <a:t>(paneles de revestimiento)</a:t>
            </a:r>
          </a:p>
          <a:p>
            <a:r>
              <a:rPr lang="es-ES_tradnl" sz="1800" dirty="0"/>
              <a:t>revoque</a:t>
            </a:r>
          </a:p>
          <a:p>
            <a:r>
              <a:rPr lang="es-ES_tradnl" sz="1800" dirty="0"/>
              <a:t>roca</a:t>
            </a:r>
          </a:p>
          <a:p>
            <a:r>
              <a:rPr lang="es-ES_tradnl" sz="1800" dirty="0"/>
              <a:t>tablas de yeso</a:t>
            </a:r>
          </a:p>
          <a:p>
            <a:r>
              <a:rPr lang="es-ES_tradnl" sz="1800" dirty="0"/>
              <a:t>tejas del techo (hormigón)</a:t>
            </a:r>
          </a:p>
          <a:p>
            <a:r>
              <a:rPr lang="es-ES_tradnl" sz="1800" dirty="0"/>
              <a:t>terrazo</a:t>
            </a:r>
          </a:p>
          <a:p>
            <a:r>
              <a:rPr lang="es-ES_tradnl" sz="1800" dirty="0"/>
              <a:t>tierra (de relleno, de superficie, </a:t>
            </a:r>
            <a:br>
              <a:rPr lang="es-ES_tradnl" sz="1800" dirty="0"/>
            </a:br>
            <a:r>
              <a:rPr lang="es-ES_tradnl" sz="1800" dirty="0"/>
              <a:t>con ceniza volante añadida)</a:t>
            </a:r>
          </a:p>
          <a:p>
            <a:r>
              <a:rPr lang="es-ES_tradnl" sz="1800" dirty="0"/>
              <a:t>unidades refractarias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554162"/>
          </a:xfrm>
        </p:spPr>
        <p:txBody>
          <a:bodyPr>
            <a:noAutofit/>
          </a:bodyPr>
          <a:lstStyle/>
          <a:p>
            <a:pPr algn="l" rtl="0"/>
            <a:r>
              <a:rPr lang="es-ES_tradnl" dirty="0"/>
              <a:t>¿Cómo saber si el material contiene sílice?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6200" y="2209800"/>
            <a:ext cx="4953000" cy="3429000"/>
          </a:xfrm>
        </p:spPr>
        <p:txBody>
          <a:bodyPr>
            <a:noAutofit/>
          </a:bodyPr>
          <a:lstStyle/>
          <a:p>
            <a:pPr algn="r" rtl="0"/>
            <a:r>
              <a:rPr lang="es-ES_tradnl" sz="3000" b="1" dirty="0">
                <a:solidFill>
                  <a:srgbClr val="FF0000"/>
                </a:solidFill>
              </a:rPr>
              <a:t>etiqueta del producto</a:t>
            </a:r>
          </a:p>
          <a:p>
            <a:pPr algn="r" rtl="0"/>
            <a:r>
              <a:rPr lang="es-ES_tradnl" sz="3000" b="1" dirty="0">
                <a:solidFill>
                  <a:srgbClr val="FF0000"/>
                </a:solidFill>
              </a:rPr>
              <a:t>hoja de datos de seguridad</a:t>
            </a:r>
          </a:p>
          <a:p>
            <a:pPr algn="r" rtl="0"/>
            <a:r>
              <a:rPr lang="es-ES_tradnl" sz="3000" b="1" dirty="0">
                <a:solidFill>
                  <a:srgbClr val="FF0000"/>
                </a:solidFill>
              </a:rPr>
              <a:t>datos publicados (en línea)</a:t>
            </a:r>
          </a:p>
          <a:p>
            <a:pPr algn="r" rtl="0"/>
            <a:r>
              <a:rPr lang="es-ES_tradnl" sz="3000" b="1" dirty="0">
                <a:solidFill>
                  <a:srgbClr val="FF0000"/>
                </a:solidFill>
              </a:rPr>
              <a:t>análisis de una muestra</a:t>
            </a:r>
            <a:br>
              <a:rPr lang="es-ES_tradnl" sz="3000" b="1" dirty="0">
                <a:solidFill>
                  <a:srgbClr val="FF0000"/>
                </a:solidFill>
              </a:rPr>
            </a:br>
            <a:r>
              <a:rPr lang="es-ES_tradnl" sz="3000" b="1" dirty="0">
                <a:solidFill>
                  <a:srgbClr val="FF0000"/>
                </a:solidFill>
              </a:rPr>
              <a:t>del material</a:t>
            </a:r>
          </a:p>
        </p:txBody>
      </p:sp>
      <p:pic>
        <p:nvPicPr>
          <p:cNvPr id="4" name="Picture 3" descr="320px-thumbnail.jpg" title="Photo of workers lifting a bag of concrete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449" y="2533527"/>
            <a:ext cx="3628353" cy="2596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054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/>
              <a:t>Wikimedia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s-ES_tradnl" dirty="0"/>
              <a:t>Sitios web que pueden </a:t>
            </a:r>
            <a:br>
              <a:rPr lang="es-ES_tradnl" dirty="0"/>
            </a:br>
            <a:r>
              <a:rPr lang="es-ES_tradnl" dirty="0"/>
              <a:t>ser de ayuda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848600" cy="3886200"/>
          </a:xfrm>
        </p:spPr>
        <p:txBody>
          <a:bodyPr>
            <a:noAutofit/>
          </a:bodyPr>
          <a:lstStyle/>
          <a:p>
            <a:r>
              <a:rPr lang="en-US" sz="2400" dirty="0" err="1"/>
              <a:t>Seguridad</a:t>
            </a:r>
            <a:r>
              <a:rPr lang="en-US" sz="2400" dirty="0"/>
              <a:t> </a:t>
            </a:r>
            <a:r>
              <a:rPr lang="en-US" sz="2400" dirty="0" err="1"/>
              <a:t>laboral</a:t>
            </a:r>
            <a:r>
              <a:rPr lang="en-US" sz="2400" dirty="0"/>
              <a:t> con </a:t>
            </a:r>
            <a:r>
              <a:rPr lang="en-US" sz="2400" dirty="0" err="1"/>
              <a:t>sílice</a:t>
            </a:r>
            <a:r>
              <a:rPr lang="en-US" sz="2400" dirty="0"/>
              <a:t> (Work Safely With Silica) del </a:t>
            </a:r>
            <a:r>
              <a:rPr lang="en-US" sz="2400" b="1" dirty="0"/>
              <a:t>CPWR (Center for Construction Research and Training)</a:t>
            </a:r>
            <a:endParaRPr lang="es-ES_tradnl" sz="2400" b="1" dirty="0"/>
          </a:p>
          <a:p>
            <a:pPr rtl="0">
              <a:buNone/>
            </a:pPr>
            <a:r>
              <a:rPr lang="es-ES_tradnl" sz="2400" dirty="0"/>
              <a:t>	</a:t>
            </a:r>
            <a:r>
              <a:rPr lang="es-ES_tradnl" sz="2400" dirty="0">
                <a:hlinkClick r:id="rId4" tooltip="CPWR website"/>
              </a:rPr>
              <a:t>www.silica-safe.org</a:t>
            </a:r>
            <a:endParaRPr lang="es-ES_tradnl" sz="2400" dirty="0">
              <a:hlinkClick r:id="rId4"/>
            </a:endParaRPr>
          </a:p>
          <a:p>
            <a:pPr rtl="0"/>
            <a:r>
              <a:rPr lang="es-ES_tradnl" sz="2400" b="1" dirty="0"/>
              <a:t>OSHA federal</a:t>
            </a:r>
            <a:r>
              <a:rPr lang="es-ES_tradnl" sz="2400" dirty="0"/>
              <a:t>: herramienta electrónica sobre la sílice</a:t>
            </a:r>
          </a:p>
          <a:p>
            <a:pPr rtl="0">
              <a:buNone/>
            </a:pPr>
            <a:r>
              <a:rPr lang="es-ES_tradnl" sz="2400" dirty="0"/>
              <a:t>	</a:t>
            </a:r>
            <a:r>
              <a:rPr lang="es-ES_tradnl" sz="2400" dirty="0">
                <a:hlinkClick r:id="rId5" tooltip="OSHA federal website"/>
              </a:rPr>
              <a:t>http://www.osha.gov/dsg/etools/silica</a:t>
            </a:r>
            <a:endParaRPr lang="es-ES_tradnl" sz="2400" dirty="0">
              <a:hlinkClick r:id="rId5"/>
            </a:endParaRPr>
          </a:p>
          <a:p>
            <a:pPr rtl="0"/>
            <a:r>
              <a:rPr lang="es-ES_tradnl" sz="2400" b="1" dirty="0"/>
              <a:t>Cal/OSHA</a:t>
            </a:r>
            <a:r>
              <a:rPr lang="es-ES_tradnl" sz="2400" dirty="0"/>
              <a:t>: herramienta electrónica sobre la sílice </a:t>
            </a:r>
            <a:br>
              <a:rPr lang="es-ES_tradnl" sz="2400" dirty="0"/>
            </a:br>
            <a:r>
              <a:rPr lang="es-ES_tradnl" sz="2400" dirty="0"/>
              <a:t>en la construcción</a:t>
            </a:r>
          </a:p>
          <a:p>
            <a:pPr rtl="0">
              <a:buNone/>
            </a:pPr>
            <a:r>
              <a:rPr lang="es-ES_tradnl" sz="2400" dirty="0"/>
              <a:t>	</a:t>
            </a:r>
            <a:r>
              <a:rPr lang="es-ES_tradnl" sz="2400" dirty="0">
                <a:hlinkClick r:id="rId6" tooltip="Cal/OSHA website"/>
              </a:rPr>
              <a:t>http://www.dir.ca.gov/dosh/etools/08-019/index.htm</a:t>
            </a:r>
            <a:endParaRPr lang="es-ES_tradnl" sz="2400" dirty="0">
              <a:hlinkClick r:id="rId6"/>
            </a:endParaRPr>
          </a:p>
          <a:p>
            <a:pPr>
              <a:buNone/>
            </a:pPr>
            <a:endParaRPr lang="es-ES_tradnl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 title="Image of a bullseye "/>
          <p:cNvSpPr/>
          <p:nvPr/>
        </p:nvSpPr>
        <p:spPr>
          <a:xfrm>
            <a:off x="609600" y="1400300"/>
            <a:ext cx="1447800" cy="1219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rtl="0"/>
            <a:r>
              <a:rPr lang="es-ES_tradnl" dirty="0"/>
              <a:t>Revisión y preguntas de la sección 1</a:t>
            </a:r>
          </a:p>
        </p:txBody>
      </p:sp>
      <p:pic>
        <p:nvPicPr>
          <p:cNvPr id="4" name="Picture 2" descr="C:\Users\laura\AppData\Local\Microsoft\Windows\INetCache\IE\I6YY64KB\target[1].png" title="Image of a bullseye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985650" cy="1011637"/>
          </a:xfrm>
          <a:prstGeom prst="rect">
            <a:avLst/>
          </a:prstGeom>
          <a:noFill/>
        </p:spPr>
      </p:pic>
      <p:pic>
        <p:nvPicPr>
          <p:cNvPr id="5" name="Picture 3" descr="C:\Users\laura\AppData\Local\Microsoft\Windows\INetCache\IE\I6YY64KB\preview_question_and_answer_site[1].jpg" title="Image of a block that says Q &amp; 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651000" cy="132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1600200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3800" dirty="0" smtClean="0"/>
              <a:t>Díganme  </a:t>
            </a:r>
            <a:r>
              <a:rPr lang="es-ES_tradnl" sz="3800" dirty="0"/>
              <a:t>tres cosas importantes que hayan aprendido en esta sección.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u="sng"/>
              <a:t>Sección 2</a:t>
            </a:r>
            <a:r>
              <a:rPr lang="en-US" dirty="0"/>
              <a:t/>
            </a:r>
            <a:br>
              <a:rPr lang="en-US" dirty="0"/>
            </a:br>
            <a:r>
              <a:rPr/>
              <a:t>El riesgo de la sílice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sz="3600" dirty="0"/>
              <a:t>¿</a:t>
            </a:r>
            <a:r>
              <a:rPr sz="3600" dirty="0" err="1"/>
              <a:t>Cómo</a:t>
            </a:r>
            <a:r>
              <a:rPr sz="3600" dirty="0"/>
              <a:t> </a:t>
            </a:r>
            <a:r>
              <a:rPr sz="3600" dirty="0" err="1"/>
              <a:t>es</a:t>
            </a:r>
            <a:r>
              <a:rPr sz="3600" dirty="0"/>
              <a:t> que la </a:t>
            </a:r>
            <a:r>
              <a:rPr sz="3600" dirty="0" err="1"/>
              <a:t>sílice</a:t>
            </a:r>
            <a:r>
              <a:rPr sz="3600" dirty="0"/>
              <a:t> se </a:t>
            </a:r>
            <a:r>
              <a:rPr sz="3600" dirty="0" err="1"/>
              <a:t>vuelve</a:t>
            </a:r>
            <a:r>
              <a:rPr sz="3600" dirty="0"/>
              <a:t> un </a:t>
            </a:r>
            <a:r>
              <a:rPr sz="3600" dirty="0" err="1"/>
              <a:t>peligro</a:t>
            </a:r>
            <a:r>
              <a:rPr sz="3600" dirty="0"/>
              <a:t> en la </a:t>
            </a:r>
            <a:r>
              <a:rPr sz="3600" dirty="0" err="1"/>
              <a:t>construcción</a:t>
            </a:r>
            <a:r>
              <a:rPr sz="3600" dirty="0"/>
              <a:t>?</a:t>
            </a:r>
          </a:p>
        </p:txBody>
      </p:sp>
      <p:pic>
        <p:nvPicPr>
          <p:cNvPr id="4" name="Picture 3" title="Image of an osha silica logo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76600"/>
            <a:ext cx="2540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>
            <a:noAutofit/>
          </a:bodyPr>
          <a:lstStyle/>
          <a:p>
            <a:pPr algn="l" rtl="0"/>
            <a:r>
              <a:rPr lang="es-ES_tradnl" dirty="0"/>
              <a:t>Factores que determinan el potencial para causar daños: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6705600" cy="3733800"/>
          </a:xfrm>
        </p:spPr>
        <p:txBody>
          <a:bodyPr>
            <a:normAutofit/>
          </a:bodyPr>
          <a:lstStyle/>
          <a:p>
            <a:pPr lvl="1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600" b="1" dirty="0"/>
              <a:t>ruta de exposición</a:t>
            </a:r>
          </a:p>
          <a:p>
            <a:pPr lvl="1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600" b="1" dirty="0"/>
              <a:t>toxicidad</a:t>
            </a:r>
          </a:p>
          <a:p>
            <a:pPr lvl="1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600" b="1" dirty="0"/>
              <a:t>dosis y duración</a:t>
            </a:r>
          </a:p>
          <a:p>
            <a:pPr lvl="1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600" b="1" dirty="0"/>
              <a:t>interacción</a:t>
            </a:r>
          </a:p>
          <a:p>
            <a:pPr lvl="1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600" b="1" dirty="0"/>
              <a:t>características individuales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s-ES_tradnl" dirty="0"/>
              <a:t>Financiado por </a:t>
            </a:r>
            <a:r>
              <a:rPr lang="es-ES_tradnl" dirty="0" smtClean="0"/>
              <a:t>OSHA</a:t>
            </a:r>
            <a:endParaRPr lang="es-ES_tradnl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3124200"/>
          </a:xfrm>
        </p:spPr>
        <p:txBody>
          <a:bodyPr>
            <a:normAutofit fontScale="92500" lnSpcReduction="20000"/>
          </a:bodyPr>
          <a:lstStyle/>
          <a:p>
            <a:pPr marL="0" indent="0" rtl="0">
              <a:buNone/>
            </a:pPr>
            <a:r>
              <a:rPr lang="es-ES_tradnl" sz="3000" dirty="0"/>
              <a:t>Este material se elaboró con el apoyo de la subvención SH29642SH6 de la Administración de Seguridad y Salud Ocupacional del Departamento del Trabajo de EE. UU. No refleja necesariamente los puntos de vista o las políticas del Departamento del Trabajo de EE. UU., </a:t>
            </a:r>
            <a:br>
              <a:rPr lang="es-ES_tradnl" sz="3000" dirty="0"/>
            </a:br>
            <a:r>
              <a:rPr lang="es-ES_tradnl" sz="3000" dirty="0"/>
              <a:t>y la mención de nombres comerciales, productos comerciales u organizaciones tampoco implica que el gobierno de EE. UU. los respalde.</a:t>
            </a:r>
          </a:p>
          <a:p>
            <a:endParaRPr lang="es-ES_tradnl" dirty="0"/>
          </a:p>
        </p:txBody>
      </p:sp>
      <p:pic>
        <p:nvPicPr>
          <p:cNvPr id="16387" name="Picture 5" descr="http://www.constructionecoservices.com/Portals/153600/images/osha-logosvg.png" title="Image of the OSHA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3886200" cy="112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s-ES_tradnl" dirty="0"/>
              <a:t>Ruta de exposición</a:t>
            </a:r>
            <a:br>
              <a:rPr lang="es-ES_tradnl" dirty="0"/>
            </a:br>
            <a:r>
              <a:rPr lang="es-ES_tradnl" dirty="0"/>
              <a:t>¿Cómo entra la sílice en el cuerpo?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133600"/>
            <a:ext cx="3200400" cy="1143000"/>
          </a:xfrm>
        </p:spPr>
        <p:txBody>
          <a:bodyPr>
            <a:normAutofit/>
          </a:bodyPr>
          <a:lstStyle/>
          <a:p>
            <a:pPr rtl="0">
              <a:buNone/>
            </a:pPr>
            <a:r>
              <a:rPr lang="es-ES_tradnl" sz="4400" b="1" u="sng" dirty="0"/>
              <a:t>Respiración</a:t>
            </a:r>
          </a:p>
        </p:txBody>
      </p:sp>
      <p:pic>
        <p:nvPicPr>
          <p:cNvPr id="4" name="Picture 3" descr="148-72.jpg" title="Photo of heavy equipment operators esposed to silica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57400"/>
            <a:ext cx="4643213" cy="3109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1816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Imágenes de la </a:t>
            </a:r>
            <a:r>
              <a:rPr lang="es-ES_tradnl" sz="1000" dirty="0" err="1"/>
              <a:t>eLCOSH</a:t>
            </a:r>
            <a:endParaRPr lang="es-ES_tradnl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of crystaline silic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533400"/>
            <a:ext cx="2819400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rtl="0"/>
            <a:r>
              <a:rPr lang="es-ES_tradnl" dirty="0"/>
              <a:t>¡El tamaño importa!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400800" cy="2667000"/>
          </a:xfrm>
        </p:spPr>
        <p:txBody>
          <a:bodyPr>
            <a:normAutofit/>
          </a:bodyPr>
          <a:lstStyle/>
          <a:p>
            <a:pPr indent="0" rtl="0">
              <a:buNone/>
            </a:pPr>
            <a:r>
              <a:rPr lang="es-ES_tradnl" sz="3000" dirty="0"/>
              <a:t>La sílice “respirable” es tan </a:t>
            </a:r>
            <a:br>
              <a:rPr lang="es-ES_tradnl" sz="3000" dirty="0"/>
            </a:br>
            <a:r>
              <a:rPr lang="es-ES_tradnl" sz="3000" dirty="0"/>
              <a:t>pequeña que puede penetrar </a:t>
            </a:r>
            <a:br>
              <a:rPr lang="es-ES_tradnl" sz="3000" dirty="0"/>
            </a:br>
            <a:r>
              <a:rPr lang="es-ES_tradnl" sz="3000" dirty="0"/>
              <a:t>las defensas naturales del cuerpo </a:t>
            </a:r>
            <a:br>
              <a:rPr lang="es-ES_tradnl" sz="3000" dirty="0"/>
            </a:br>
            <a:r>
              <a:rPr lang="es-ES_tradnl" sz="3000" dirty="0"/>
              <a:t>y llegar a la parte profunda de </a:t>
            </a:r>
            <a:br>
              <a:rPr lang="es-ES_tradnl" sz="3000" dirty="0"/>
            </a:br>
            <a:r>
              <a:rPr lang="es-ES_tradnl" sz="3000" dirty="0"/>
              <a:t>los pulmones.</a:t>
            </a:r>
          </a:p>
          <a:p>
            <a:pPr indent="0">
              <a:buNone/>
            </a:pPr>
            <a:endParaRPr lang="es-ES_tradn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276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400" dirty="0"/>
              <a:t>Sílice cristalina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508177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200" dirty="0"/>
              <a:t>Fotografía: Centros para el Control y la Prevención de Enfermedades (Centers </a:t>
            </a:r>
            <a:r>
              <a:rPr lang="es-ES_tradnl" sz="1200" dirty="0" err="1"/>
              <a:t>for</a:t>
            </a:r>
            <a:r>
              <a:rPr lang="es-ES_tradnl" sz="1200" dirty="0"/>
              <a:t> </a:t>
            </a:r>
            <a:r>
              <a:rPr lang="es-ES_tradnl" sz="1200" dirty="0" err="1"/>
              <a:t>Disease</a:t>
            </a:r>
            <a:r>
              <a:rPr lang="es-ES_tradnl" sz="1200" dirty="0"/>
              <a:t> Control and </a:t>
            </a:r>
            <a:r>
              <a:rPr lang="es-ES_tradnl" sz="1200" dirty="0" err="1"/>
              <a:t>Prevention</a:t>
            </a:r>
            <a:r>
              <a:rPr lang="es-ES_tradnl" sz="1200" dirty="0"/>
              <a:t>, CDC)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38862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3000" b="1" dirty="0"/>
              <a:t>Es cien veces más pequeña que la arena de playa ordinaria</a:t>
            </a:r>
          </a:p>
        </p:txBody>
      </p:sp>
      <p:pic>
        <p:nvPicPr>
          <p:cNvPr id="10" name="Picture 9" descr="320px-Sand_Grains.jpg" title="Photo of beach san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35718"/>
            <a:ext cx="2479899" cy="16506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46877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/>
              <a:t>Wikimedia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537AFDFE-2899-4032-BF87-87FCA11A0CC3}" type="slidenum">
              <a:rPr>
                <a:solidFill>
                  <a:schemeClr val="bg1"/>
                </a:solidFill>
              </a:rPr>
              <a:pPr rtl="0"/>
              <a:t>22</a:t>
            </a:fld>
            <a:endParaRPr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086600" cy="1143000"/>
          </a:xfrm>
        </p:spPr>
        <p:txBody>
          <a:bodyPr/>
          <a:lstStyle/>
          <a:p>
            <a:pPr algn="l" rtl="0"/>
            <a:r>
              <a:rPr lang="es-ES_tradnl" b="1" dirty="0">
                <a:solidFill>
                  <a:srgbClr val="C00000"/>
                </a:solidFill>
              </a:rPr>
              <a:t>Partículas respirables</a:t>
            </a:r>
          </a:p>
        </p:txBody>
      </p:sp>
      <p:pic>
        <p:nvPicPr>
          <p:cNvPr id="14340" name="Picture 4" descr="hair cu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294" y="914400"/>
            <a:ext cx="2340306" cy="301570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556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es-ES_tradnl" sz="3200" dirty="0">
                <a:latin typeface="+mn-lt"/>
              </a:rPr>
              <a:t>Un cabello humano mide </a:t>
            </a:r>
            <a:br>
              <a:rPr lang="es-ES_tradnl" sz="3200" dirty="0">
                <a:latin typeface="+mn-lt"/>
              </a:rPr>
            </a:br>
            <a:r>
              <a:rPr lang="es-ES_tradnl" sz="3200" dirty="0">
                <a:latin typeface="+mn-lt"/>
              </a:rPr>
              <a:t>de 80 a 120 micras (</a:t>
            </a:r>
            <a:r>
              <a:rPr lang="es-ES_tradnl" sz="3200" dirty="0">
                <a:solidFill>
                  <a:srgbClr val="000000"/>
                </a:solidFill>
                <a:latin typeface="+mn-lt"/>
              </a:rPr>
              <a:t>µm) </a:t>
            </a:r>
            <a:br>
              <a:rPr lang="es-ES_tradnl" sz="3200" dirty="0">
                <a:solidFill>
                  <a:srgbClr val="000000"/>
                </a:solidFill>
                <a:latin typeface="+mn-lt"/>
              </a:rPr>
            </a:br>
            <a:r>
              <a:rPr lang="es-ES_tradnl" sz="3200" dirty="0">
                <a:latin typeface="+mn-lt"/>
              </a:rPr>
              <a:t>de diámetro.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" y="411480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r>
              <a:rPr lang="es-ES_tradnl" sz="3600" b="1" dirty="0">
                <a:solidFill>
                  <a:srgbClr val="FF0000"/>
                </a:solidFill>
                <a:latin typeface="+mn-lt"/>
              </a:rPr>
              <a:t>El polvo respirable mide </a:t>
            </a:r>
            <a:r>
              <a:rPr lang="es-ES_tradnl" sz="3600" b="1" u="sng" dirty="0">
                <a:solidFill>
                  <a:srgbClr val="FF0000"/>
                </a:solidFill>
                <a:latin typeface="+mn-lt"/>
              </a:rPr>
              <a:t>menos</a:t>
            </a:r>
            <a:r>
              <a:rPr lang="es-ES_tradnl" sz="3600" b="1" dirty="0">
                <a:solidFill>
                  <a:srgbClr val="FF0000"/>
                </a:solidFill>
                <a:latin typeface="+mn-lt"/>
              </a:rPr>
              <a:t> de 10 micras (µm) de diámetro.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" y="5562600"/>
            <a:ext cx="3938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Diapositiva cortesía del Consejo de Seguridad en la Construcción, Illinois</a:t>
            </a:r>
          </a:p>
        </p:txBody>
      </p:sp>
    </p:spTree>
    <p:extLst>
      <p:ext uri="{BB962C8B-B14F-4D97-AF65-F5344CB8AC3E}">
        <p14:creationId xmlns:p14="http://schemas.microsoft.com/office/powerpoint/2010/main" val="61507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Respirable Particles in Construction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Toxicity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pPr algn="l" rtl="0"/>
            <a:r>
              <a:rPr lang="es-ES_tradnl" b="1" dirty="0">
                <a:solidFill>
                  <a:srgbClr val="C00000"/>
                </a:solidFill>
              </a:rPr>
              <a:t>Dosis y duración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4368800" cy="1295400"/>
          </a:xfrm>
        </p:spPr>
        <p:txBody>
          <a:bodyPr>
            <a:noAutofit/>
          </a:bodyPr>
          <a:lstStyle/>
          <a:p>
            <a:pPr algn="ctr" rtl="0"/>
            <a:r>
              <a:rPr lang="es-ES_tradnl" sz="3200" dirty="0"/>
              <a:t>Cantidad de </a:t>
            </a:r>
            <a:br>
              <a:rPr lang="es-ES_tradnl" sz="3200" dirty="0"/>
            </a:br>
            <a:r>
              <a:rPr lang="es-ES_tradnl" sz="3200" dirty="0"/>
              <a:t>la sustancia que </a:t>
            </a:r>
            <a:br>
              <a:rPr lang="es-ES_tradnl" sz="3200" dirty="0"/>
            </a:br>
            <a:r>
              <a:rPr lang="es-ES_tradnl" sz="3200" dirty="0"/>
              <a:t>entra al cuerpo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581400" y="4038600"/>
            <a:ext cx="4267200" cy="1066800"/>
          </a:xfrm>
        </p:spPr>
        <p:txBody>
          <a:bodyPr>
            <a:noAutofit/>
          </a:bodyPr>
          <a:lstStyle/>
          <a:p>
            <a:pPr algn="ctr" rtl="0"/>
            <a:r>
              <a:rPr lang="es-ES_tradnl" sz="3200" dirty="0"/>
              <a:t>Duración de la exposición</a:t>
            </a:r>
          </a:p>
        </p:txBody>
      </p:sp>
      <p:pic>
        <p:nvPicPr>
          <p:cNvPr id="163843" name="Picture 3" descr="C:\Users\laura\AppData\Local\Microsoft\Windows\INetCache\IE\EQ77RH9B\colas[1].jpg" title="Photo of soda containers and sugar cubes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1371600"/>
            <a:ext cx="2641600" cy="1981200"/>
          </a:xfrm>
          <a:prstGeom prst="rect">
            <a:avLst/>
          </a:prstGeom>
          <a:noFill/>
        </p:spPr>
      </p:pic>
      <p:pic>
        <p:nvPicPr>
          <p:cNvPr id="163844" name="Picture 4" descr="C:\Users\laura\AppData\Local\Microsoft\Windows\INetCache\IE\YJG9812W\Additional_time.svg[1].png" title="Image of a stopwatch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802" y="2971800"/>
            <a:ext cx="215919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s-ES_tradnl" dirty="0"/>
              <a:t>¿Cuándo es demasiado polvo de sílice?</a:t>
            </a:r>
            <a:br>
              <a:rPr lang="es-ES_tradnl" dirty="0"/>
            </a:br>
            <a:r>
              <a:rPr lang="es-ES_tradnl" dirty="0"/>
              <a:t>3 términos importantes: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43000" y="1798637"/>
            <a:ext cx="1905000" cy="4525963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</a:pPr>
            <a:r>
              <a:rPr sz="3200" dirty="0"/>
              <a:t>TWA</a:t>
            </a:r>
            <a:r>
              <a:rPr lang="es-ES" sz="3200" dirty="0"/>
              <a:t/>
            </a:r>
            <a:br>
              <a:rPr lang="es-ES" sz="3200" dirty="0"/>
            </a:br>
            <a:endParaRPr sz="3200" dirty="0"/>
          </a:p>
          <a:p>
            <a:pPr>
              <a:spcBef>
                <a:spcPts val="0"/>
              </a:spcBef>
            </a:pPr>
            <a:endParaRPr lang="en-US" sz="3200" dirty="0"/>
          </a:p>
          <a:p>
            <a:pPr rtl="0">
              <a:spcBef>
                <a:spcPts val="0"/>
              </a:spcBef>
            </a:pPr>
            <a:r>
              <a:rPr sz="3200" dirty="0"/>
              <a:t>AL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 rtl="0">
              <a:spcBef>
                <a:spcPts val="0"/>
              </a:spcBef>
            </a:pPr>
            <a:r>
              <a:rPr sz="3200" dirty="0"/>
              <a:t>PEL</a:t>
            </a:r>
          </a:p>
          <a:p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2895600" y="1805051"/>
            <a:ext cx="6019800" cy="365760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buFont typeface="Wingdings" pitchFamily="2" charset="2"/>
              <a:buChar char="ü"/>
            </a:pPr>
            <a:r>
              <a:rPr lang="es-ES_tradnl" sz="3200" b="1" dirty="0">
                <a:solidFill>
                  <a:srgbClr val="FF0000"/>
                </a:solidFill>
              </a:rPr>
              <a:t>Promedio ponderado de tiempo (Time </a:t>
            </a:r>
            <a:r>
              <a:rPr lang="es-ES_tradnl" sz="3200" b="1" dirty="0" err="1">
                <a:solidFill>
                  <a:srgbClr val="FF0000"/>
                </a:solidFill>
              </a:rPr>
              <a:t>Weighted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Average</a:t>
            </a:r>
            <a:r>
              <a:rPr lang="es-ES_tradnl" sz="3200" b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es-ES_tradnl" sz="3200" b="1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buFont typeface="Wingdings" pitchFamily="2" charset="2"/>
              <a:buChar char="ü"/>
            </a:pPr>
            <a:r>
              <a:rPr lang="es-ES_tradnl" sz="3200" b="1" dirty="0">
                <a:solidFill>
                  <a:srgbClr val="FF0000"/>
                </a:solidFill>
              </a:rPr>
              <a:t>Nivel de acción (</a:t>
            </a:r>
            <a:r>
              <a:rPr lang="es-ES_tradnl" sz="3200" b="1" dirty="0" err="1">
                <a:solidFill>
                  <a:srgbClr val="FF0000"/>
                </a:solidFill>
              </a:rPr>
              <a:t>Action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Level</a:t>
            </a:r>
            <a:r>
              <a:rPr lang="es-ES_tradnl" sz="3200" b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s-ES_tradnl" sz="3200" b="1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buFont typeface="Wingdings" pitchFamily="2" charset="2"/>
              <a:buChar char="ü"/>
            </a:pPr>
            <a:r>
              <a:rPr lang="es-ES_tradnl" sz="3200" b="1" dirty="0">
                <a:solidFill>
                  <a:srgbClr val="FF0000"/>
                </a:solidFill>
              </a:rPr>
              <a:t>Límite de exposición permisible (</a:t>
            </a:r>
            <a:r>
              <a:rPr lang="es-ES_tradnl" sz="3200" b="1" dirty="0" err="1">
                <a:solidFill>
                  <a:srgbClr val="FF0000"/>
                </a:solidFill>
              </a:rPr>
              <a:t>Permissible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Exposure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Limit</a:t>
            </a:r>
            <a:r>
              <a:rPr lang="es-ES_tradnl" sz="32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pPr algn="l" rtl="0"/>
            <a:r>
              <a:rPr lang="es-ES_tradnl" dirty="0"/>
              <a:t>Nuevos límites para la sílice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3352800"/>
          </a:xfrm>
        </p:spPr>
        <p:txBody>
          <a:bodyPr>
            <a:normAutofit/>
          </a:bodyPr>
          <a:lstStyle/>
          <a:p>
            <a:pPr marL="744538" indent="-744538" rtl="0">
              <a:buNone/>
            </a:pPr>
            <a:r>
              <a:rPr lang="es-ES_tradnl" sz="3000" b="1" dirty="0"/>
              <a:t>AL</a:t>
            </a:r>
            <a:r>
              <a:rPr lang="es-ES_tradnl" sz="3000" dirty="0"/>
              <a:t> = 25 microgramos por metro cúbico de aire </a:t>
            </a:r>
            <a:br>
              <a:rPr lang="es-ES_tradnl" sz="3000" dirty="0"/>
            </a:br>
            <a:r>
              <a:rPr lang="es-ES_tradnl" sz="3000" dirty="0"/>
              <a:t>(25 µg/m</a:t>
            </a:r>
            <a:r>
              <a:rPr lang="es-ES_tradnl" sz="3000" baseline="30000" dirty="0"/>
              <a:t>3</a:t>
            </a:r>
            <a:r>
              <a:rPr lang="es-ES_tradnl" sz="3000" dirty="0"/>
              <a:t>), calculado como un TWA de 8 horas</a:t>
            </a:r>
          </a:p>
          <a:p>
            <a:pPr>
              <a:buNone/>
            </a:pPr>
            <a:endParaRPr lang="es-ES_tradnl" sz="3000" dirty="0"/>
          </a:p>
          <a:p>
            <a:pPr marL="914400" indent="-914400" rtl="0">
              <a:buNone/>
            </a:pPr>
            <a:r>
              <a:rPr lang="es-ES_tradnl" sz="3000" b="1" dirty="0"/>
              <a:t>PEL</a:t>
            </a:r>
            <a:r>
              <a:rPr lang="es-ES_tradnl" sz="3000" dirty="0"/>
              <a:t> = 50 microgramos por metro cúbico de aire </a:t>
            </a:r>
            <a:br>
              <a:rPr lang="es-ES_tradnl" sz="3000" dirty="0"/>
            </a:br>
            <a:r>
              <a:rPr lang="es-ES_tradnl" sz="3000" dirty="0"/>
              <a:t>(50 µg/m</a:t>
            </a:r>
            <a:r>
              <a:rPr lang="es-ES_tradnl" sz="3000" baseline="30000" dirty="0"/>
              <a:t>3</a:t>
            </a:r>
            <a:r>
              <a:rPr lang="es-ES_tradnl" sz="3000" dirty="0"/>
              <a:t>), promediado en un día de 8 horas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ES_tradnl" dirty="0"/>
              <a:t>Qué es un “microgramo (µg)”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399"/>
          </a:xfrm>
        </p:spPr>
        <p:txBody>
          <a:bodyPr>
            <a:normAutofit lnSpcReduction="10000"/>
          </a:bodyPr>
          <a:lstStyle/>
          <a:p>
            <a:pPr rtl="0">
              <a:buNone/>
            </a:pPr>
            <a:r>
              <a:rPr lang="es-ES_tradnl" sz="3600" dirty="0"/>
              <a:t>Una unidad métrica de peso o masa igual a </a:t>
            </a:r>
            <a:r>
              <a:rPr lang="es-ES_tradnl" sz="3600" b="1" dirty="0">
                <a:solidFill>
                  <a:srgbClr val="FF0000"/>
                </a:solidFill>
              </a:rPr>
              <a:t>una millonésima parte de un gramo.</a:t>
            </a:r>
          </a:p>
          <a:p>
            <a:pPr rtl="0">
              <a:buNone/>
            </a:pPr>
            <a:r>
              <a:rPr lang="es-ES_tradnl" sz="3600" dirty="0"/>
              <a:t>				           0.000001 g</a:t>
            </a:r>
          </a:p>
          <a:p>
            <a:pPr>
              <a:buNone/>
            </a:pPr>
            <a:endParaRPr lang="es-ES_tradnl" sz="3600" dirty="0"/>
          </a:p>
          <a:p>
            <a:pPr marL="0" indent="0" rtl="0">
              <a:buNone/>
            </a:pPr>
            <a:r>
              <a:rPr lang="es-ES_tradnl" sz="3600" dirty="0"/>
              <a:t>Es demasiado pequeño para percibirlo </a:t>
            </a:r>
            <a:br>
              <a:rPr lang="es-ES_tradnl" sz="3600" dirty="0"/>
            </a:br>
            <a:r>
              <a:rPr lang="es-ES_tradnl" sz="3600" dirty="0"/>
              <a:t>a simple vista.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laura\AppData\Local\Microsoft\Windows\INetCache\IE\DJ860AY4\gum[1].jpg" title="Photo of a stick of g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124200" cy="2323721"/>
          </a:xfrm>
          <a:prstGeom prst="rect">
            <a:avLst/>
          </a:prstGeom>
          <a:noFill/>
        </p:spPr>
      </p:pic>
      <p:pic>
        <p:nvPicPr>
          <p:cNvPr id="1026" name="Picture 2" descr="C:\Users\laura\AppData\Local\Microsoft\Windows\INetCache\IE\YJG9812W\usd1[1].gif" title="Image of a dollar bill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9984588">
            <a:off x="443647" y="905349"/>
            <a:ext cx="4325938" cy="1793875"/>
          </a:xfrm>
          <a:prstGeom prst="rect">
            <a:avLst/>
          </a:prstGeom>
          <a:noFill/>
        </p:spPr>
      </p:pic>
      <p:pic>
        <p:nvPicPr>
          <p:cNvPr id="1027" name="Picture 3" descr="C:\Users\laura\AppData\Local\Microsoft\Windows\INetCache\IE\YJG9812W\1990-issue_US_Penny_obverse_trans[1].png" title="Image of a pen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2648888" cy="2493071"/>
          </a:xfrm>
          <a:prstGeom prst="rect">
            <a:avLst/>
          </a:prstGeom>
          <a:noFill/>
        </p:spPr>
      </p:pic>
      <p:pic>
        <p:nvPicPr>
          <p:cNvPr id="1029" name="Picture 5" descr="C:\Users\laura\AppData\Local\Microsoft\Windows\INetCache\IE\SHZJ0M6B\large-Paperclip-Paper-Clip-0-13217[1].gif" title="Image of a papercli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07458">
            <a:off x="6042475" y="2908144"/>
            <a:ext cx="2755645" cy="2112661"/>
          </a:xfrm>
          <a:prstGeom prst="rect">
            <a:avLst/>
          </a:prstGeom>
          <a:noFill/>
        </p:spPr>
      </p:pic>
      <p:pic>
        <p:nvPicPr>
          <p:cNvPr id="1036" name="Picture 12" descr="C:\Users\laura\AppData\Local\Microsoft\Windows\INetCache\IE\DJ860AY4\supplies-condiments-sweeteners-splenda-packets-box[1].jpg" title="Image of a splenda pack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43183">
            <a:off x="3582472" y="2515672"/>
            <a:ext cx="2857500" cy="2857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480"/>
            <a:ext cx="1600200" cy="1143000"/>
          </a:xfrm>
        </p:spPr>
        <p:txBody>
          <a:bodyPr>
            <a:norm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Poco dinero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s-ES_tradnl" dirty="0"/>
              <a:t>Uso del material</a:t>
            </a:r>
            <a:br>
              <a:rPr lang="es-ES_tradnl" dirty="0"/>
            </a:br>
            <a:r>
              <a:rPr lang="es-ES_tradnl" dirty="0"/>
              <a:t>Duplicación y crédito de fotografías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rtl="0"/>
            <a:r>
              <a:rPr lang="es-ES_tradnl" sz="2800" dirty="0"/>
              <a:t>El material solamente debe usarse para fines educativos y de capacitación no comerciales.</a:t>
            </a:r>
          </a:p>
          <a:p>
            <a:pPr rtl="0"/>
            <a:r>
              <a:rPr lang="es-ES_tradnl" sz="2800" dirty="0"/>
              <a:t>No se pueden cobrar cuotas por este material.</a:t>
            </a:r>
          </a:p>
          <a:p>
            <a:pPr rtl="0"/>
            <a:r>
              <a:rPr lang="es-ES_tradnl" sz="2800" dirty="0"/>
              <a:t>Los créditos de las fotografías aparecen en cada diapositiva.</a:t>
            </a:r>
          </a:p>
          <a:p>
            <a:pPr rtl="0"/>
            <a:r>
              <a:rPr lang="es-ES_tradnl" sz="2800" dirty="0"/>
              <a:t>A pesar de que se han hecho esfuerzos por garantizar que la información sea actual y precisa, el SBCTC no asume ninguna responsabilidad por errores ni omisiones.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a cubic meter?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343400" cy="792162"/>
          </a:xfrm>
        </p:spPr>
        <p:txBody>
          <a:bodyPr>
            <a:normAutofit/>
          </a:bodyPr>
          <a:lstStyle/>
          <a:p>
            <a:pPr algn="l" rtl="0"/>
            <a:r>
              <a:rPr lang="es-ES_tradnl" sz="4000" dirty="0"/>
              <a:t>Interacciones</a:t>
            </a: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5867400" cy="1828800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s-ES_tradnl" sz="2800" dirty="0"/>
              <a:t>Algunas sustancias, al combinarse, aumentarán la posibilidad de que el trabajador se enferme.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9400" y="3200400"/>
            <a:ext cx="6096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 individuales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403860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_tradnl" sz="2800" dirty="0"/>
              <a:t>Las características de edad, sexo, dieta, estado de salud, embarazo, consumo </a:t>
            </a:r>
            <a:br>
              <a:rPr lang="es-ES_tradnl" sz="2800" dirty="0"/>
            </a:br>
            <a:r>
              <a:rPr lang="es-ES_tradnl" sz="2800" dirty="0"/>
              <a:t>de medicamentos, drogas y alcohol pueden cambiar los efectos tóxicos.</a:t>
            </a:r>
          </a:p>
          <a:p>
            <a:endParaRPr lang="es-ES_tradnl" sz="2800" dirty="0"/>
          </a:p>
        </p:txBody>
      </p:sp>
      <p:pic>
        <p:nvPicPr>
          <p:cNvPr id="161794" name="Picture 2" descr="C:\Users\laura\AppData\Local\Microsoft\Windows\INetCache\IE\SHZJ0M6B\Smoking_Symbol.svg[1].png" title="Image of a smoking symb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520" y="655320"/>
            <a:ext cx="2468880" cy="2468880"/>
          </a:xfrm>
          <a:prstGeom prst="rect">
            <a:avLst/>
          </a:prstGeom>
          <a:noFill/>
        </p:spPr>
      </p:pic>
      <p:pic>
        <p:nvPicPr>
          <p:cNvPr id="161795" name="Picture 3" descr="C:\Users\laura\AppData\Local\Microsoft\Windows\INetCache\IE\EQ77RH9B\Health-Quality3[1].jpg" title="Image of a worker holding a stethoscope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77" y="3733800"/>
            <a:ext cx="240242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s-ES_tradnl" dirty="0"/>
              <a:t>En resumen</a:t>
            </a:r>
            <a:br>
              <a:rPr lang="es-ES_tradnl" dirty="0"/>
            </a:br>
            <a:r>
              <a:rPr lang="es-ES_tradnl" dirty="0"/>
              <a:t>La sílice es peligrosa porque:</a:t>
            </a:r>
          </a:p>
        </p:txBody>
      </p:sp>
      <p:pic>
        <p:nvPicPr>
          <p:cNvPr id="4" name="Picture 3" descr="374-72.jpg" title="Photo of workders exposed to uncontrolled silica dus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819400"/>
            <a:ext cx="4438177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58000" y="4343400"/>
            <a:ext cx="2057400" cy="11430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1600" b="1" dirty="0"/>
              <a:t>Ocasiona enfermedades pulmonares, cáncer, incluso la muerte.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9000" y="1600200"/>
            <a:ext cx="2209800" cy="11430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1600" b="1" dirty="0"/>
              <a:t>El polvo de sílice llega a lo profundo de los pulmones.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0" y="2895600"/>
            <a:ext cx="1981200" cy="121920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1600" b="1" dirty="0"/>
              <a:t>La exposición de corto plazo a grandes cantidades ocasiona daño.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2971800"/>
            <a:ext cx="2057400" cy="12192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1600" b="1" dirty="0"/>
              <a:t>Las partículas aéreas son demasiado pequeñas para verlas.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0" y="1600200"/>
            <a:ext cx="2438400" cy="114300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1600" b="1" dirty="0"/>
              <a:t>La exposición de largo plazo a pequeñas cantidades </a:t>
            </a:r>
            <a:br>
              <a:rPr lang="es-ES_tradnl" sz="1600" b="1" dirty="0"/>
            </a:br>
            <a:r>
              <a:rPr lang="es-ES_tradnl" sz="1600" b="1" dirty="0"/>
              <a:t>ocasiona daño.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5750" y="1605150"/>
            <a:ext cx="2133600" cy="11430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1600" b="1" dirty="0"/>
              <a:t>Se encuentra en muchos materiales de construcción.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4572000"/>
            <a:ext cx="2057400" cy="9144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1600" b="1" dirty="0"/>
              <a:t>Los efectos son peores si también fuman.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5773579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Imágenes de la </a:t>
            </a:r>
            <a:r>
              <a:rPr lang="es-ES_tradnl" sz="1000" dirty="0" err="1"/>
              <a:t>eLCOSH</a:t>
            </a:r>
            <a:endParaRPr lang="es-ES_trad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 title="Image of a bullseye "/>
          <p:cNvSpPr/>
          <p:nvPr/>
        </p:nvSpPr>
        <p:spPr>
          <a:xfrm>
            <a:off x="685800" y="1400300"/>
            <a:ext cx="1447800" cy="1219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s-ES_tradnl" dirty="0"/>
              <a:t>Revisión y preguntas de la sección 2</a:t>
            </a:r>
          </a:p>
        </p:txBody>
      </p:sp>
      <p:pic>
        <p:nvPicPr>
          <p:cNvPr id="4" name="Picture 2" descr="C:\Users\laura\AppData\Local\Microsoft\Windows\INetCache\IE\I6YY64KB\target[1].png" title="Image of a bullseye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985650" cy="1011637"/>
          </a:xfrm>
          <a:prstGeom prst="rect">
            <a:avLst/>
          </a:prstGeom>
          <a:noFill/>
        </p:spPr>
      </p:pic>
      <p:pic>
        <p:nvPicPr>
          <p:cNvPr id="5" name="Picture 3" descr="C:\Users\laura\AppData\Local\Microsoft\Windows\INetCache\IE\I6YY64KB\preview_question_and_answer_site[1].jpg" title="Image of a cube that says Q &amp; 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651000" cy="132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16002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4000" dirty="0" smtClean="0"/>
              <a:t>Díganme </a:t>
            </a:r>
            <a:r>
              <a:rPr lang="es-ES_tradnl" sz="4000" dirty="0"/>
              <a:t>tres cosas importantes que hayan aprendido en esta sección.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s-ES_tradnl" sz="3600" b="1" u="sng" dirty="0">
                <a:solidFill>
                  <a:srgbClr val="C00000"/>
                </a:solidFill>
              </a:rPr>
              <a:t>Sección 3</a:t>
            </a:r>
            <a:r>
              <a:rPr lang="es-ES_tradnl" sz="3600" b="1" dirty="0">
                <a:solidFill>
                  <a:srgbClr val="C00000"/>
                </a:solidFill>
              </a:rPr>
              <a:t/>
            </a:r>
            <a:br>
              <a:rPr lang="es-ES_tradnl" sz="3600" b="1" dirty="0">
                <a:solidFill>
                  <a:srgbClr val="C00000"/>
                </a:solidFill>
              </a:rPr>
            </a:br>
            <a:r>
              <a:rPr lang="es-ES_tradnl" sz="3600" b="1" dirty="0">
                <a:solidFill>
                  <a:srgbClr val="C00000"/>
                </a:solidFill>
              </a:rPr>
              <a:t>Tareas y herramientas que producen polvo de sílice</a:t>
            </a:r>
          </a:p>
        </p:txBody>
      </p:sp>
      <p:pic>
        <p:nvPicPr>
          <p:cNvPr id="5" name="Picture 4" descr="Worker cutting concrete b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790986"/>
            <a:ext cx="2638425" cy="19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orker grinding concrete surfa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96748"/>
            <a:ext cx="1814512" cy="24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712" y="4311572"/>
            <a:ext cx="237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200" dirty="0"/>
              <a:t> Fotografías superiores: Cal/OSHA</a:t>
            </a:r>
          </a:p>
        </p:txBody>
      </p:sp>
      <p:pic>
        <p:nvPicPr>
          <p:cNvPr id="7" name="Picture 6" title="Photo of a worker cutting brick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049" y="1905000"/>
            <a:ext cx="3120351" cy="2561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4542845"/>
            <a:ext cx="1480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200" dirty="0"/>
              <a:t>Fotografía: OSHA</a:t>
            </a:r>
          </a:p>
        </p:txBody>
      </p:sp>
      <p:pic>
        <p:nvPicPr>
          <p:cNvPr id="9" name="Picture 8" title="Photo of workers doing road work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6550" y="3810000"/>
            <a:ext cx="2857500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5715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200" dirty="0"/>
              <a:t>Fotografía: </a:t>
            </a:r>
            <a:r>
              <a:rPr lang="es-ES_tradnl" sz="1200" dirty="0" err="1"/>
              <a:t>eLCOSH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C:\Users\laura\AppData\Local\Microsoft\Windows\INetCache\IE\SHZJ0M6B\123online-community[1].jpg" title="Image of stick figures huddled togeth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133600" cy="17423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/>
              <a:t>Es un trabajo polvoriento... </a:t>
            </a:r>
            <a:r>
              <a:rPr lang="en-US" dirty="0"/>
              <a:t/>
            </a:r>
            <a:br>
              <a:rPr lang="en-US" dirty="0"/>
            </a:br>
            <a:r>
              <a:rPr/>
              <a:t>pero alguien tiene que hacerlo</a:t>
            </a: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914400" y="1524001"/>
            <a:ext cx="73914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ACTIVIDAD</a:t>
            </a:r>
            <a:r>
              <a:rPr kumimoji="0" sz="32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GRUPOS</a:t>
            </a:r>
            <a:r>
              <a:rPr kumimoji="0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PEQUEÑOS</a:t>
            </a:r>
          </a:p>
          <a:p>
            <a:pPr marL="34290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sz="32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Miren</a:t>
            </a:r>
            <a:r>
              <a:rPr kumimoji="0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sz="3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sz="32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lista</a:t>
            </a:r>
            <a:r>
              <a:rPr kumimoji="0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sz="3200" b="0" i="0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sz="3200" b="0" i="0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sz="3200" b="0" i="0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materiales</a:t>
            </a:r>
            <a:r>
              <a:rPr kumimoji="0" sz="3200" b="0" i="0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sz="3200" b="0" i="0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construcción</a:t>
            </a:r>
            <a:r>
              <a:rPr kumimoji="0" sz="3200" b="0" i="0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</a:t>
            </a:r>
            <a:r>
              <a:rPr kumimoji="0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sz="32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contienen</a:t>
            </a:r>
            <a:r>
              <a:rPr kumimoji="0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sz="3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sz="32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sílice</a:t>
            </a:r>
            <a:r>
              <a:rPr kumimoji="0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sz="3200" dirty="0"/>
              <a:t>¿</a:t>
            </a:r>
            <a:r>
              <a:rPr sz="3200" dirty="0" err="1"/>
              <a:t>Qué</a:t>
            </a:r>
            <a:r>
              <a:rPr sz="3200" dirty="0"/>
              <a:t> </a:t>
            </a:r>
            <a:r>
              <a:rPr sz="3200" dirty="0" err="1"/>
              <a:t>tipo</a:t>
            </a:r>
            <a:r>
              <a:rPr sz="3200" dirty="0"/>
              <a:t> de </a:t>
            </a:r>
            <a:r>
              <a:rPr sz="3200" dirty="0" err="1"/>
              <a:t>trabajo</a:t>
            </a:r>
            <a:r>
              <a:rPr sz="3200" dirty="0"/>
              <a:t> </a:t>
            </a:r>
            <a:r>
              <a:rPr sz="3200" dirty="0" err="1"/>
              <a:t>hacen</a:t>
            </a:r>
            <a:r>
              <a:rPr sz="3200" dirty="0"/>
              <a:t> con </a:t>
            </a:r>
            <a:r>
              <a:rPr sz="3200" dirty="0" err="1"/>
              <a:t>estos</a:t>
            </a:r>
            <a:r>
              <a:rPr sz="3200" dirty="0"/>
              <a:t> </a:t>
            </a:r>
            <a:r>
              <a:rPr sz="3200" dirty="0" err="1"/>
              <a:t>materiales</a:t>
            </a:r>
            <a:r>
              <a:rPr sz="3200" dirty="0"/>
              <a:t> que </a:t>
            </a:r>
            <a:r>
              <a:rPr sz="3200" dirty="0" err="1"/>
              <a:t>podría</a:t>
            </a:r>
            <a:r>
              <a:rPr sz="3200" dirty="0"/>
              <a:t> </a:t>
            </a:r>
            <a:r>
              <a:rPr sz="3200" dirty="0" err="1"/>
              <a:t>ocasionar</a:t>
            </a:r>
            <a:r>
              <a:rPr sz="3200" dirty="0"/>
              <a:t> </a:t>
            </a:r>
            <a:r>
              <a:rPr sz="3200" dirty="0" err="1"/>
              <a:t>polvo</a:t>
            </a:r>
            <a:r>
              <a:rPr sz="32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5438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s-ES_tradnl" dirty="0"/>
              <a:t>Operaciones que producen polvo de sílice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6705600" cy="3276600"/>
          </a:xfrm>
        </p:spPr>
        <p:txBody>
          <a:bodyPr>
            <a:normAutofit/>
          </a:bodyPr>
          <a:lstStyle/>
          <a:p>
            <a:pPr rtl="0"/>
            <a:r>
              <a:rPr lang="es-ES_tradnl" b="1" dirty="0"/>
              <a:t>cortar, taladrar, perforar</a:t>
            </a:r>
          </a:p>
          <a:p>
            <a:pPr rtl="0"/>
            <a:r>
              <a:rPr lang="es-ES_tradnl" b="1" dirty="0"/>
              <a:t>lijar, esmerilar, pulir con arena</a:t>
            </a:r>
          </a:p>
          <a:p>
            <a:pPr rtl="0"/>
            <a:r>
              <a:rPr lang="es-ES_tradnl" b="1" dirty="0"/>
              <a:t>pulverizar</a:t>
            </a:r>
          </a:p>
          <a:p>
            <a:pPr rtl="0"/>
            <a:r>
              <a:rPr lang="es-ES_tradnl" b="1" dirty="0"/>
              <a:t>mezclar (en seco)</a:t>
            </a:r>
          </a:p>
          <a:p>
            <a:pPr rtl="0"/>
            <a:r>
              <a:rPr lang="es-ES_tradnl" b="1" dirty="0"/>
              <a:t>limpiar</a:t>
            </a:r>
          </a:p>
        </p:txBody>
      </p:sp>
      <p:pic>
        <p:nvPicPr>
          <p:cNvPr id="4" name="Picture 3" descr="320px-Sandblasting_with_protective_gear.jpg" title="Photo of a worker wearing protective gear and sandblast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977768"/>
            <a:ext cx="4191000" cy="2791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56388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Imágenes de la </a:t>
            </a:r>
            <a:r>
              <a:rPr lang="es-ES_tradnl" sz="1000" dirty="0" err="1"/>
              <a:t>eLCOSH</a:t>
            </a:r>
            <a:endParaRPr lang="es-ES_trad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es-ES_tradnl" dirty="0"/>
              <a:t>Plática </a:t>
            </a:r>
            <a:r>
              <a:rPr lang="es-ES_tradnl" dirty="0" smtClean="0"/>
              <a:t>en </a:t>
            </a:r>
            <a:r>
              <a:rPr lang="es-ES_tradnl" dirty="0"/>
              <a:t>grupo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600200"/>
            <a:ext cx="4038600" cy="29718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rtl="0">
              <a:buNone/>
            </a:pPr>
            <a:r>
              <a:rPr lang="es-ES_tradnl" sz="3200" dirty="0"/>
              <a:t>¿Cuáles son las fases de la construcción que causan la exposición más alta al polvo de sílice?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0" y="2743200"/>
            <a:ext cx="3505200" cy="3124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rtl="0">
              <a:buNone/>
            </a:pPr>
            <a:r>
              <a:rPr lang="es-ES_tradnl" sz="3200" dirty="0"/>
              <a:t>¿Pueden pensar en algún oficio que </a:t>
            </a:r>
            <a:r>
              <a:rPr lang="es-ES_tradnl" sz="3200" b="1" dirty="0"/>
              <a:t>nunca</a:t>
            </a:r>
            <a:r>
              <a:rPr lang="es-ES_tradnl" sz="3200" dirty="0"/>
              <a:t> esté expuesto al polvo de sílice?</a:t>
            </a:r>
          </a:p>
        </p:txBody>
      </p:sp>
      <p:pic>
        <p:nvPicPr>
          <p:cNvPr id="8" name="Picture 2" descr="C:\Users\laura\AppData\Local\Microsoft\Windows\INetCache\IE\SHZJ0M6B\sbGroup[1].jpg" title="Image of stick figures having a group discussion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516378"/>
            <a:ext cx="1828800" cy="85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848600" cy="868362"/>
          </a:xfrm>
        </p:spPr>
        <p:txBody>
          <a:bodyPr>
            <a:normAutofit fontScale="90000"/>
          </a:bodyPr>
          <a:lstStyle/>
          <a:p>
            <a:pPr algn="l" rtl="0"/>
            <a:r>
              <a:rPr lang="es-ES_tradnl" dirty="0"/>
              <a:t>Trabajos con una alta probabilidad de exposición</a:t>
            </a:r>
          </a:p>
        </p:txBody>
      </p:sp>
      <p:pic>
        <p:nvPicPr>
          <p:cNvPr id="5122" name="Picture 2" descr="WISHA exposure leve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575158"/>
            <a:ext cx="6858000" cy="4287635"/>
          </a:xfrm>
        </p:spPr>
      </p:pic>
      <p:sp>
        <p:nvSpPr>
          <p:cNvPr id="5" name="TextBox 4"/>
          <p:cNvSpPr txBox="1"/>
          <p:nvPr/>
        </p:nvSpPr>
        <p:spPr>
          <a:xfrm>
            <a:off x="4800600" y="5105400"/>
            <a:ext cx="4267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es-ES_tradnl" dirty="0"/>
              <a:t>La probabilidad de sobreexposición (en %)</a:t>
            </a:r>
          </a:p>
          <a:p>
            <a:pPr rtl="0"/>
            <a:r>
              <a:rPr lang="es-ES_tradnl" dirty="0"/>
              <a:t>Con base en un PEL de 0.1 mg/m</a:t>
            </a:r>
            <a:r>
              <a:rPr lang="es-ES_tradnl" baseline="30000" dirty="0"/>
              <a:t>3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6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pPr algn="l" rtl="0"/>
            <a:r>
              <a:rPr lang="es-ES_tradnl" dirty="0"/>
              <a:t>“¡No fui yo!”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Autofit/>
          </a:bodyPr>
          <a:lstStyle/>
          <a:p>
            <a:pPr rtl="0"/>
            <a:r>
              <a:rPr lang="es-ES_tradnl" sz="2600" dirty="0"/>
              <a:t>Los trabajadores que no “participan” en la tarea, pero trabajan cerca, podrían estar expuestos a los peligros </a:t>
            </a:r>
            <a:br>
              <a:rPr lang="es-ES_tradnl" sz="2600" dirty="0"/>
            </a:br>
            <a:r>
              <a:rPr lang="es-ES_tradnl" sz="2600" dirty="0"/>
              <a:t>de la sílice.</a:t>
            </a:r>
          </a:p>
          <a:p>
            <a:pPr>
              <a:buNone/>
            </a:pPr>
            <a:endParaRPr lang="es-ES_tradnl" sz="2600" dirty="0"/>
          </a:p>
          <a:p>
            <a:pPr rtl="0"/>
            <a:r>
              <a:rPr lang="es-ES_tradnl" sz="2600" dirty="0"/>
              <a:t>Podrían estar cubiertos por las reglamentaciones de sitios laborales de múltiples empleadores (</a:t>
            </a:r>
            <a:r>
              <a:rPr lang="es-ES_tradnl" sz="2600" dirty="0" smtClean="0"/>
              <a:t>OSHA)</a:t>
            </a:r>
            <a:endParaRPr lang="es-ES_tradnl" sz="2600" dirty="0"/>
          </a:p>
          <a:p>
            <a:pPr rtl="0">
              <a:buNone/>
            </a:pPr>
            <a:r>
              <a:rPr lang="es-ES_tradnl" sz="2600" dirty="0"/>
              <a:t>			</a:t>
            </a:r>
            <a:r>
              <a:rPr lang="es-ES_tradnl" sz="2600" dirty="0">
                <a:solidFill>
                  <a:srgbClr val="FF0000"/>
                </a:solidFill>
              </a:rPr>
              <a:t>“Crear”</a:t>
            </a:r>
          </a:p>
          <a:p>
            <a:pPr rtl="0">
              <a:buNone/>
            </a:pPr>
            <a:r>
              <a:rPr lang="es-ES_tradnl" sz="2600" dirty="0"/>
              <a:t>				</a:t>
            </a:r>
            <a:r>
              <a:rPr lang="es-ES_tradnl" sz="2600" dirty="0">
                <a:solidFill>
                  <a:srgbClr val="FF0000"/>
                </a:solidFill>
              </a:rPr>
              <a:t>“Exponer” </a:t>
            </a:r>
          </a:p>
          <a:p>
            <a:pPr rtl="0">
              <a:buNone/>
            </a:pPr>
            <a:r>
              <a:rPr lang="es-ES_tradnl" sz="2600" dirty="0"/>
              <a:t>					</a:t>
            </a:r>
            <a:r>
              <a:rPr lang="es-ES_tradnl" sz="2600" dirty="0">
                <a:solidFill>
                  <a:srgbClr val="FF0000"/>
                </a:solidFill>
              </a:rPr>
              <a:t>“Controlar” </a:t>
            </a:r>
          </a:p>
          <a:p>
            <a:pPr rtl="0">
              <a:buNone/>
            </a:pPr>
            <a:r>
              <a:rPr lang="es-ES_tradnl" sz="2600" dirty="0"/>
              <a:t>						</a:t>
            </a:r>
            <a:r>
              <a:rPr lang="es-ES_tradnl" sz="2600" dirty="0">
                <a:solidFill>
                  <a:srgbClr val="FF0000"/>
                </a:solidFill>
              </a:rPr>
              <a:t>“Corregir”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rtl="0"/>
            <a:r>
              <a:rPr lang="es-ES_tradnl" dirty="0"/>
              <a:t>Agradecimientos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rtl="0">
              <a:buNone/>
            </a:pPr>
            <a:r>
              <a:rPr lang="es-ES_tradnl" sz="2600" dirty="0"/>
              <a:t>Agradecemos a las siguientes instituciones por:</a:t>
            </a:r>
          </a:p>
          <a:p>
            <a:pPr rtl="0">
              <a:buNone/>
            </a:pPr>
            <a:r>
              <a:rPr lang="es-ES_tradnl" sz="2600" dirty="0"/>
              <a:t>	Proporcionar asistencia técnica para el desarrollo de esta capacitación:</a:t>
            </a:r>
          </a:p>
          <a:p>
            <a:pPr lvl="1" rtl="0"/>
            <a:r>
              <a:rPr lang="es-ES_tradnl" sz="2300" dirty="0"/>
              <a:t>Centro de Investigación y Capacitación en Construcción (Center </a:t>
            </a:r>
            <a:r>
              <a:rPr lang="es-ES_tradnl" sz="2300" dirty="0" err="1"/>
              <a:t>to</a:t>
            </a:r>
            <a:r>
              <a:rPr lang="es-ES_tradnl" sz="2300" dirty="0"/>
              <a:t> </a:t>
            </a:r>
            <a:r>
              <a:rPr lang="es-ES_tradnl" sz="2300" dirty="0" err="1"/>
              <a:t>Protect</a:t>
            </a:r>
            <a:r>
              <a:rPr lang="es-ES_tradnl" sz="2300" dirty="0"/>
              <a:t> </a:t>
            </a:r>
            <a:r>
              <a:rPr lang="es-ES_tradnl" sz="2300" dirty="0" err="1"/>
              <a:t>Workers</a:t>
            </a:r>
            <a:r>
              <a:rPr lang="es-ES_tradnl" sz="2300" dirty="0"/>
              <a:t>' </a:t>
            </a:r>
            <a:r>
              <a:rPr lang="es-ES_tradnl" sz="2300" dirty="0" err="1"/>
              <a:t>Rights</a:t>
            </a:r>
            <a:r>
              <a:rPr lang="es-ES_tradnl" sz="2300" dirty="0"/>
              <a:t>, CPWR)</a:t>
            </a:r>
          </a:p>
          <a:p>
            <a:pPr lvl="1" rtl="0"/>
            <a:r>
              <a:rPr lang="es-ES_tradnl" sz="2300" dirty="0"/>
              <a:t>Programa de Salud Ocupacional Laboral (Labor </a:t>
            </a:r>
            <a:r>
              <a:rPr lang="es-ES_tradnl" sz="2300" dirty="0" err="1"/>
              <a:t>Occupational</a:t>
            </a:r>
            <a:r>
              <a:rPr lang="es-ES_tradnl" sz="2300" dirty="0"/>
              <a:t> </a:t>
            </a:r>
            <a:r>
              <a:rPr lang="es-ES_tradnl" sz="2300" dirty="0" err="1"/>
              <a:t>Health</a:t>
            </a:r>
            <a:r>
              <a:rPr lang="es-ES_tradnl" sz="2300" dirty="0"/>
              <a:t> </a:t>
            </a:r>
            <a:r>
              <a:rPr lang="es-ES_tradnl" sz="2300" dirty="0" err="1"/>
              <a:t>Program</a:t>
            </a:r>
            <a:r>
              <a:rPr lang="es-ES_tradnl" sz="2300" dirty="0"/>
              <a:t>, LOHP) de la Universidad de California (</a:t>
            </a:r>
            <a:r>
              <a:rPr lang="es-ES_tradnl" sz="2300" dirty="0" err="1"/>
              <a:t>University</a:t>
            </a:r>
            <a:r>
              <a:rPr lang="es-ES_tradnl" sz="2300" dirty="0"/>
              <a:t> of California, UC) en Berkeley</a:t>
            </a:r>
          </a:p>
          <a:p>
            <a:pPr lvl="1" rtl="0"/>
            <a:r>
              <a:rPr lang="es-ES_tradnl" sz="2300" dirty="0"/>
              <a:t>Cal/OSHA </a:t>
            </a:r>
          </a:p>
          <a:p>
            <a:pPr lvl="1" rtl="0"/>
            <a:r>
              <a:rPr lang="es-ES_tradnl" sz="2300" dirty="0"/>
              <a:t>OSHA federal</a:t>
            </a:r>
          </a:p>
          <a:p>
            <a:pPr rtl="0">
              <a:spcBef>
                <a:spcPts val="1200"/>
              </a:spcBef>
              <a:buNone/>
            </a:pPr>
            <a:r>
              <a:rPr lang="es-ES_tradnl" sz="2600" dirty="0"/>
              <a:t>Compartir fotos, video y material de capacitación:</a:t>
            </a:r>
          </a:p>
          <a:p>
            <a:pPr lvl="1" rtl="0"/>
            <a:r>
              <a:rPr lang="es-ES_tradnl" sz="2300" dirty="0"/>
              <a:t>BAC: International </a:t>
            </a:r>
            <a:r>
              <a:rPr lang="es-ES_tradnl" sz="2300" dirty="0" err="1"/>
              <a:t>Union</a:t>
            </a:r>
            <a:r>
              <a:rPr lang="es-ES_tradnl" sz="2300" dirty="0"/>
              <a:t> of </a:t>
            </a:r>
            <a:r>
              <a:rPr lang="es-ES_tradnl" sz="2300" dirty="0" err="1"/>
              <a:t>Bricklayers</a:t>
            </a:r>
            <a:r>
              <a:rPr lang="es-ES_tradnl" sz="2300" dirty="0"/>
              <a:t> and </a:t>
            </a:r>
            <a:r>
              <a:rPr lang="es-ES_tradnl" sz="2300" dirty="0" err="1"/>
              <a:t>Allied</a:t>
            </a:r>
            <a:r>
              <a:rPr lang="es-ES_tradnl" sz="2300" dirty="0"/>
              <a:t> </a:t>
            </a:r>
            <a:r>
              <a:rPr lang="es-ES_tradnl" sz="2300" dirty="0" err="1"/>
              <a:t>Craftworkers</a:t>
            </a:r>
            <a:endParaRPr lang="es-ES_tradnl" sz="2300" dirty="0"/>
          </a:p>
          <a:p>
            <a:pPr lvl="1" rtl="0"/>
            <a:r>
              <a:rPr lang="es-ES_tradnl" sz="2300" dirty="0"/>
              <a:t>Departamento de Relaciones Industriales de California, Comisión de Salud, Seguridad y Compensación de los Trabajadores (Programa de Capacitación </a:t>
            </a:r>
            <a:br>
              <a:rPr lang="es-ES_tradnl" sz="2300" dirty="0"/>
            </a:br>
            <a:r>
              <a:rPr lang="es-ES_tradnl" sz="2300" dirty="0"/>
              <a:t>y Educación sobre Seguridad y Salud Ocupacional para los Trabajadores [</a:t>
            </a:r>
            <a:r>
              <a:rPr lang="es-ES_tradnl" sz="2300" dirty="0" err="1"/>
              <a:t>Worker</a:t>
            </a:r>
            <a:r>
              <a:rPr lang="es-ES_tradnl" sz="2300" dirty="0"/>
              <a:t> </a:t>
            </a:r>
            <a:r>
              <a:rPr lang="es-ES_tradnl" sz="2300" dirty="0" err="1"/>
              <a:t>Occupational</a:t>
            </a:r>
            <a:r>
              <a:rPr lang="es-ES_tradnl" sz="2300" dirty="0"/>
              <a:t> Safety and </a:t>
            </a:r>
            <a:r>
              <a:rPr lang="es-ES_tradnl" sz="2300" dirty="0" err="1"/>
              <a:t>Health</a:t>
            </a:r>
            <a:r>
              <a:rPr lang="es-ES_tradnl" sz="2300" dirty="0"/>
              <a:t> Training and </a:t>
            </a:r>
            <a:r>
              <a:rPr lang="es-ES_tradnl" sz="2300" dirty="0" err="1"/>
              <a:t>Education</a:t>
            </a:r>
            <a:r>
              <a:rPr lang="es-ES_tradnl" sz="2300" dirty="0"/>
              <a:t> </a:t>
            </a:r>
            <a:r>
              <a:rPr lang="es-ES_tradnl" sz="2300" dirty="0" err="1"/>
              <a:t>Program</a:t>
            </a:r>
            <a:r>
              <a:rPr lang="es-ES_tradnl" sz="2300" dirty="0"/>
              <a:t>, WOSHTEP])</a:t>
            </a:r>
          </a:p>
          <a:p>
            <a:pPr lvl="1" rtl="0"/>
            <a:r>
              <a:rPr lang="es-ES_tradnl" sz="2300" dirty="0"/>
              <a:t>Archivos de Virginia Occidental</a:t>
            </a:r>
          </a:p>
          <a:p>
            <a:pPr lvl="1" rtl="0"/>
            <a:r>
              <a:rPr lang="es-ES_tradnl" sz="2300" dirty="0" err="1"/>
              <a:t>Worksafe</a:t>
            </a:r>
            <a:r>
              <a:rPr lang="es-ES_tradnl" sz="2300" dirty="0"/>
              <a:t> BC (Canadá)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868362"/>
          </a:xfrm>
        </p:spPr>
        <p:txBody>
          <a:bodyPr>
            <a:normAutofit/>
          </a:bodyPr>
          <a:lstStyle/>
          <a:p>
            <a:pPr algn="l" rtl="0"/>
            <a:r>
              <a:rPr lang="es-ES_tradnl" dirty="0"/>
              <a:t>La prueba de 5 preguntas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754563"/>
          </a:xfrm>
        </p:spPr>
        <p:txBody>
          <a:bodyPr>
            <a:noAutofit/>
          </a:bodyPr>
          <a:lstStyle/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300" u="sng" dirty="0"/>
              <a:t>¿Su empleador</a:t>
            </a:r>
            <a:r>
              <a:rPr lang="es-ES_tradnl" sz="2300" dirty="0"/>
              <a:t>...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300" dirty="0"/>
              <a:t>	1. ocasionó el peligro?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300" dirty="0"/>
              <a:t>	2. tiene la responsabilidad o autoridad de corregir el peligro?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300" dirty="0"/>
              <a:t>	3. tiene la capacidad de corregir o retirar el peligro?</a:t>
            </a:r>
          </a:p>
          <a:p>
            <a:pPr indent="-457200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300" dirty="0"/>
              <a:t>	4. demuestra que se les notificó sobre los peligros a los empleadores creadores, controladores o correctores, o que estaban al tanto de ellos?</a:t>
            </a:r>
          </a:p>
          <a:p>
            <a:pPr indent="-457200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300" dirty="0">
                <a:solidFill>
                  <a:srgbClr val="FF0000"/>
                </a:solidFill>
              </a:rPr>
              <a:t>	5. toma las medidas viables adecuadas para proteger a sus empleados del peligro, les indica cómo reconocer el peligro </a:t>
            </a:r>
            <a:br>
              <a:rPr lang="es-ES_tradnl" sz="2300" dirty="0">
                <a:solidFill>
                  <a:srgbClr val="FF0000"/>
                </a:solidFill>
              </a:rPr>
            </a:br>
            <a:r>
              <a:rPr lang="es-ES_tradnl" sz="2300" dirty="0">
                <a:solidFill>
                  <a:srgbClr val="FF0000"/>
                </a:solidFill>
              </a:rPr>
              <a:t>y les informa cómo evitar otros peligros relacionados?</a:t>
            </a:r>
          </a:p>
          <a:p>
            <a:pPr>
              <a:buNone/>
            </a:pPr>
            <a:endParaRPr lang="es-ES_tradnl" sz="23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 title="Image of a bullseye "/>
          <p:cNvSpPr/>
          <p:nvPr/>
        </p:nvSpPr>
        <p:spPr>
          <a:xfrm>
            <a:off x="609600" y="1430975"/>
            <a:ext cx="1447800" cy="1219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rtl="0"/>
            <a:r>
              <a:rPr lang="es-ES_tradnl" dirty="0"/>
              <a:t>Revisión y preguntas de la sección 3</a:t>
            </a:r>
          </a:p>
        </p:txBody>
      </p:sp>
      <p:pic>
        <p:nvPicPr>
          <p:cNvPr id="1026" name="Picture 2" descr="C:\Users\laura\AppData\Local\Microsoft\Windows\INetCache\IE\I6YY64KB\target[1].png" title="Image of a bullseye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990600" cy="1016718"/>
          </a:xfrm>
          <a:prstGeom prst="rect">
            <a:avLst/>
          </a:prstGeom>
          <a:noFill/>
        </p:spPr>
      </p:pic>
      <p:pic>
        <p:nvPicPr>
          <p:cNvPr id="1027" name="Picture 3" descr="C:\Users\laura\AppData\Local\Microsoft\Windows\INetCache\IE\I6YY64KB\preview_question_and_answer_site[1].jpg" title="Image of a cube that says Q &amp; 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651000" cy="132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6002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4000" dirty="0" smtClean="0"/>
              <a:t>Díganme </a:t>
            </a:r>
            <a:r>
              <a:rPr lang="es-ES_tradnl" sz="4000" dirty="0"/>
              <a:t>tres cosas importantes que hayan aprendido en esta sección.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rtl="0"/>
            <a:r>
              <a:rPr u="sng"/>
              <a:t>Sección 4</a:t>
            </a:r>
            <a:r>
              <a:rPr lang="en-US" dirty="0"/>
              <a:t/>
            </a:r>
            <a:br>
              <a:rPr lang="en-US" dirty="0"/>
            </a:br>
            <a:r>
              <a:rPr/>
              <a:t>Efectos sobre la salud por exposición a la sílice</a:t>
            </a:r>
          </a:p>
        </p:txBody>
      </p:sp>
      <p:pic>
        <p:nvPicPr>
          <p:cNvPr id="139267" name="Picture 3" title="Image of lungs exposed to sil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025" y="2352674"/>
            <a:ext cx="3429000" cy="337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19600" y="5697378"/>
            <a:ext cx="190500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/>
              <a:t>Cortesía de CPWR SmartMark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dirty="0" err="1"/>
              <a:t>Plática</a:t>
            </a:r>
            <a:r>
              <a:rPr dirty="0"/>
              <a:t> </a:t>
            </a:r>
            <a:r>
              <a:rPr lang="en-US" dirty="0" smtClean="0"/>
              <a:t>en</a:t>
            </a:r>
            <a:r>
              <a:rPr dirty="0" smtClean="0"/>
              <a:t> </a:t>
            </a:r>
            <a:r>
              <a:rPr dirty="0" err="1" smtClean="0"/>
              <a:t>grupo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9" name="Rounded Rectangle 8"/>
          <p:cNvSpPr/>
          <p:nvPr/>
        </p:nvSpPr>
        <p:spPr>
          <a:xfrm>
            <a:off x="990600" y="3962400"/>
            <a:ext cx="4648200" cy="13716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rtl="0">
              <a:buNone/>
            </a:pPr>
            <a:r>
              <a:rPr sz="3600"/>
              <a:t>¿Conocen a alguien a quien le haya pasado?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33600" y="1676400"/>
            <a:ext cx="6476999" cy="18288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rtl="0">
              <a:buNone/>
            </a:pPr>
            <a:r>
              <a:rPr sz="3600" dirty="0"/>
              <a:t>¿Han </a:t>
            </a:r>
            <a:r>
              <a:rPr sz="3600" dirty="0" err="1"/>
              <a:t>sufrido</a:t>
            </a:r>
            <a:r>
              <a:rPr sz="3600" dirty="0"/>
              <a:t> en persona </a:t>
            </a:r>
            <a:r>
              <a:rPr sz="3600" dirty="0" err="1"/>
              <a:t>efectos</a:t>
            </a:r>
            <a:r>
              <a:rPr sz="3600" dirty="0"/>
              <a:t> en la </a:t>
            </a:r>
            <a:r>
              <a:rPr sz="3600" dirty="0" err="1"/>
              <a:t>salud</a:t>
            </a:r>
            <a:r>
              <a:rPr sz="3600" dirty="0"/>
              <a:t> </a:t>
            </a:r>
            <a:r>
              <a:rPr sz="3600" dirty="0" err="1"/>
              <a:t>por</a:t>
            </a:r>
            <a:r>
              <a:rPr sz="3600" dirty="0"/>
              <a:t> </a:t>
            </a:r>
            <a:r>
              <a:rPr sz="3600" dirty="0" err="1"/>
              <a:t>haber</a:t>
            </a:r>
            <a:r>
              <a:rPr sz="3600" dirty="0"/>
              <a:t> </a:t>
            </a:r>
            <a:r>
              <a:rPr sz="3600" dirty="0" err="1"/>
              <a:t>respirado</a:t>
            </a:r>
            <a:r>
              <a:rPr sz="3600" dirty="0"/>
              <a:t> </a:t>
            </a:r>
            <a:r>
              <a:rPr sz="3600" dirty="0" err="1"/>
              <a:t>polvo</a:t>
            </a:r>
            <a:r>
              <a:rPr sz="3600" dirty="0"/>
              <a:t> de </a:t>
            </a:r>
            <a:r>
              <a:rPr sz="3600" dirty="0" err="1"/>
              <a:t>sílice</a:t>
            </a:r>
            <a:r>
              <a:rPr sz="3600" dirty="0"/>
              <a:t>?</a:t>
            </a:r>
          </a:p>
        </p:txBody>
      </p:sp>
      <p:pic>
        <p:nvPicPr>
          <p:cNvPr id="240642" name="Picture 2" descr="C:\Users\laura\AppData\Local\Microsoft\Windows\INetCache\IE\SHZJ0M6B\sbGroup[1].jpg" title="Image of stick figures haveing a group discussion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516378"/>
            <a:ext cx="1828800" cy="85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58-72.jpg" title="Photo of workers using respiratory protection to reduce exposure to silica dus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8991600" cy="5791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4267200"/>
            <a:ext cx="8915400" cy="1430338"/>
          </a:xfrm>
        </p:spPr>
        <p:txBody>
          <a:bodyPr>
            <a:noAutofit/>
          </a:bodyPr>
          <a:lstStyle/>
          <a:p>
            <a:pPr indent="0" rtl="0">
              <a:lnSpc>
                <a:spcPts val="3300"/>
              </a:lnSpc>
              <a:buNone/>
            </a:pPr>
            <a:r>
              <a:rPr lang="es-ES_tradnl" b="1" dirty="0">
                <a:solidFill>
                  <a:srgbClr val="FF0000"/>
                </a:solidFill>
              </a:rPr>
              <a:t>Respirar sílice cristalina los pone en riesgo de contraer una enfermedad grave que pone en peligro la vida.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56973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>
                <a:solidFill>
                  <a:schemeClr val="bg1"/>
                </a:solidFill>
              </a:rPr>
              <a:t>Fotografía: imágenes de la </a:t>
            </a:r>
            <a:r>
              <a:rPr lang="es-ES_tradnl" sz="1000" dirty="0" err="1">
                <a:solidFill>
                  <a:schemeClr val="bg1"/>
                </a:solidFill>
              </a:rPr>
              <a:t>eLCOSH</a:t>
            </a:r>
            <a:endParaRPr lang="es-ES_tradnl" sz="1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14654"/>
            <a:ext cx="8229600" cy="182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Silice </a:t>
            </a:r>
            <a:r>
              <a:rPr lang="en-US" sz="800" dirty="0" err="1" smtClean="0">
                <a:solidFill>
                  <a:schemeClr val="bg1"/>
                </a:solidFill>
              </a:rPr>
              <a:t>Cristalina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s-ES_tradnl" dirty="0"/>
              <a:t>¿Qué parte del cuerpo se ve más afectada?</a:t>
            </a:r>
          </a:p>
        </p:txBody>
      </p:sp>
      <p:pic>
        <p:nvPicPr>
          <p:cNvPr id="135169" name="Picture 1" descr="C:\Users\laura\AppData\Local\Microsoft\Windows\INetCache\IE\YJG9812W\illustrated-lung[1].gif" title="Image of lung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64873" y="1660884"/>
            <a:ext cx="4388327" cy="40541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869844"/>
            <a:ext cx="224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4000" dirty="0"/>
              <a:t>Pulmones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331496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2800" b="1" dirty="0">
                <a:solidFill>
                  <a:srgbClr val="FF0000"/>
                </a:solidFill>
              </a:rPr>
              <a:t>Más de </a:t>
            </a:r>
            <a:br>
              <a:rPr lang="es-ES_tradnl" sz="2800" b="1" dirty="0">
                <a:solidFill>
                  <a:srgbClr val="FF0000"/>
                </a:solidFill>
              </a:rPr>
            </a:br>
            <a:r>
              <a:rPr lang="es-ES_tradnl" sz="2800" b="1" dirty="0">
                <a:solidFill>
                  <a:srgbClr val="FF0000"/>
                </a:solidFill>
              </a:rPr>
              <a:t>6 millones de respiraciones al año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s-ES_tradnl" dirty="0"/>
              <a:t>La sílice cristalina respirable provoca: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610600" cy="4343400"/>
          </a:xfrm>
          <a:ln>
            <a:noFill/>
          </a:ln>
        </p:spPr>
        <p:txBody>
          <a:bodyPr/>
          <a:lstStyle/>
          <a:p>
            <a:pPr rtl="0"/>
            <a:r>
              <a:rPr lang="es-ES_tradnl" b="1" dirty="0"/>
              <a:t>silicosis</a:t>
            </a:r>
            <a:r>
              <a:rPr lang="es-ES_tradnl" dirty="0"/>
              <a:t>: una</a:t>
            </a:r>
            <a:r>
              <a:rPr lang="es-ES_tradnl" b="1" dirty="0"/>
              <a:t> </a:t>
            </a:r>
            <a:r>
              <a:rPr lang="es-ES_tradnl" dirty="0"/>
              <a:t>enfermedad pulmonar grave</a:t>
            </a:r>
          </a:p>
          <a:p>
            <a:pPr rtl="0"/>
            <a:r>
              <a:rPr lang="es-ES_tradnl" b="1" dirty="0"/>
              <a:t>cáncer pulmonar</a:t>
            </a:r>
            <a:r>
              <a:rPr lang="es-ES_tradnl" dirty="0"/>
              <a:t>: clasificado como carcinógeno</a:t>
            </a:r>
          </a:p>
          <a:p>
            <a:pPr rtl="0"/>
            <a:r>
              <a:rPr lang="es-ES_tradnl" b="1" dirty="0"/>
              <a:t>enfermedad pulmonar obstructiva crónica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1027" name="Picture 3" descr="C:\Users\laura\AppData\Local\Microsoft\Windows\INetCache\IE\SHZJ0M6B\2135343D529BDB6B2D4507[1].jpg" title="Photo of a man holding a tiss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30219"/>
            <a:ext cx="3632200" cy="2411781"/>
          </a:xfrm>
          <a:prstGeom prst="rect">
            <a:avLst/>
          </a:prstGeom>
          <a:noFill/>
        </p:spPr>
      </p:pic>
      <p:pic>
        <p:nvPicPr>
          <p:cNvPr id="7" name="Picture 4" title="Image of a C O P D Venn diagram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600" y="3279271"/>
            <a:ext cx="3048000" cy="262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ura\AppData\Local\Microsoft\Windows\INetCache\IE\YJG9812W\Chest_pain_cartoon[1].jpg" title="Image of a person with chest pa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364" y="1143000"/>
            <a:ext cx="1872436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rtl="0"/>
            <a:r>
              <a:rPr lang="es-ES_tradnl" dirty="0"/>
              <a:t>Y contribuye a:</a:t>
            </a:r>
          </a:p>
        </p:txBody>
      </p:sp>
      <p:pic>
        <p:nvPicPr>
          <p:cNvPr id="2055" name="Picture 7" descr="C:\Users\laura\AppData\Local\Microsoft\Windows\INetCache\IE\SHZJ0M6B\Vein_art_near[1].png" title="Decorative image of vascular dise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1524000" cy="1524000"/>
          </a:xfrm>
          <a:prstGeom prst="rect">
            <a:avLst/>
          </a:prstGeom>
          <a:noFill/>
        </p:spPr>
      </p:pic>
      <p:pic>
        <p:nvPicPr>
          <p:cNvPr id="2057" name="Picture 9" descr="C:\Users\laura\AppData\Local\Microsoft\Windows\INetCache\IE\EQ77RH9B\200px-Pulmonar_7[1].jpg" title="Image of tuberculosi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6338" y="4191000"/>
            <a:ext cx="1707662" cy="1664970"/>
          </a:xfrm>
          <a:prstGeom prst="rect">
            <a:avLst/>
          </a:prstGeom>
          <a:noFill/>
        </p:spPr>
      </p:pic>
      <p:pic>
        <p:nvPicPr>
          <p:cNvPr id="2060" name="Picture 12" descr="C:\Users\laura\AppData\Local\Microsoft\Windows\INetCache\IE\EQ77RH9B\iStock_000024954904Medium[1].jpg" title="Decorative image of autoimmune diseas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676448" cy="2209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" y="1295400"/>
            <a:ext cx="171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_tradnl" sz="2400" dirty="0"/>
              <a:t>enfermedad</a:t>
            </a:r>
          </a:p>
          <a:p>
            <a:pPr rtl="0"/>
            <a:r>
              <a:rPr lang="es-ES_tradnl" sz="2400" dirty="0"/>
              <a:t>cardiaca</a:t>
            </a:r>
          </a:p>
        </p:txBody>
      </p:sp>
      <p:pic>
        <p:nvPicPr>
          <p:cNvPr id="2054" name="Picture 6" descr="C:\Users\laura\AppData\Local\Microsoft\Windows\INetCache\IE\YJG9812W\20141202164100384[1].jpg" title="Decorative image of kidney disea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676400" cy="223189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838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2400" dirty="0"/>
              <a:t>enfermedad renal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3048000"/>
            <a:ext cx="171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_tradnl" sz="2400" dirty="0"/>
              <a:t>enfermedad</a:t>
            </a:r>
          </a:p>
          <a:p>
            <a:pPr rtl="0"/>
            <a:r>
              <a:rPr lang="es-ES_tradnl" sz="2400" dirty="0"/>
              <a:t>vascular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509498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2000" dirty="0"/>
              <a:t>enfermedad</a:t>
            </a:r>
          </a:p>
          <a:p>
            <a:pPr rtl="0"/>
            <a:r>
              <a:rPr lang="es-ES_tradnl" sz="2000" dirty="0"/>
              <a:t>autoinmune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4648200"/>
            <a:ext cx="2172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buNone/>
            </a:pPr>
            <a:r>
              <a:rPr lang="es-ES_tradnl" sz="2000" dirty="0"/>
              <a:t>tuberculosis (TB)</a:t>
            </a:r>
          </a:p>
          <a:p>
            <a:pPr rtl="0">
              <a:buNone/>
            </a:pPr>
            <a:r>
              <a:rPr lang="es-ES_tradnl" sz="2000" dirty="0"/>
              <a:t>y otras infecciones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 algn="l" rtl="0">
              <a:spcBef>
                <a:spcPts val="600"/>
              </a:spcBef>
            </a:pPr>
            <a:r>
              <a:rPr/>
              <a:t>Vean el video: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6858000" cy="2209800"/>
          </a:xfrm>
        </p:spPr>
        <p:txBody>
          <a:bodyPr/>
          <a:lstStyle/>
          <a:p>
            <a:pPr indent="0" rtl="0">
              <a:spcBef>
                <a:spcPts val="600"/>
              </a:spcBef>
              <a:buNone/>
            </a:pPr>
            <a:r>
              <a:rPr sz="3600" b="1" i="1" dirty="0" err="1"/>
              <a:t>Exposición</a:t>
            </a:r>
            <a:r>
              <a:rPr sz="3600" b="1" i="1" dirty="0"/>
              <a:t> a la </a:t>
            </a:r>
            <a:r>
              <a:rPr sz="3600" b="1" i="1" dirty="0" err="1"/>
              <a:t>sílice</a:t>
            </a:r>
            <a:endParaRPr sz="3600" b="1" i="1" dirty="0"/>
          </a:p>
          <a:p>
            <a:pPr indent="0" rtl="0">
              <a:spcBef>
                <a:spcPts val="600"/>
              </a:spcBef>
              <a:buNone/>
            </a:pPr>
            <a:r>
              <a:rPr sz="3600" dirty="0"/>
              <a:t>de </a:t>
            </a:r>
            <a:r>
              <a:rPr sz="3600" dirty="0" err="1"/>
              <a:t>Worksafe</a:t>
            </a:r>
            <a:r>
              <a:rPr sz="3600" dirty="0"/>
              <a:t> BC </a:t>
            </a:r>
            <a:r>
              <a:rPr sz="2400" dirty="0">
                <a:hlinkClick r:id="rId3" tooltip="Silica Exposure website"/>
              </a:rPr>
              <a:t>http://www.youtube.com/watch?v=R_sC2wX9Uwc</a:t>
            </a:r>
            <a:endParaRPr sz="2400" dirty="0">
              <a:hlinkClick r:id="rId3"/>
            </a:endParaRPr>
          </a:p>
          <a:p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124930" name="Picture 2" descr="C:\Users\laura\AppData\Local\Microsoft\Windows\INetCache\IE\SHZJ0M6B\Movie-icon[1].png" title="Image of a clapboar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36069"/>
            <a:ext cx="1780486" cy="2064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2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Datos sobre la silicosis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6019800" cy="3581400"/>
          </a:xfrm>
        </p:spPr>
        <p:txBody>
          <a:bodyPr>
            <a:normAutofit/>
          </a:bodyPr>
          <a:lstStyle/>
          <a:p>
            <a:pPr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000" b="1" dirty="0"/>
              <a:t>Permanente.</a:t>
            </a:r>
          </a:p>
          <a:p>
            <a:pPr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000" b="1" dirty="0"/>
              <a:t>Irreversible.</a:t>
            </a:r>
          </a:p>
          <a:p>
            <a:pPr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000" b="1" dirty="0"/>
              <a:t>No tiene cura.</a:t>
            </a:r>
          </a:p>
          <a:p>
            <a:pPr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000" b="1" dirty="0"/>
              <a:t>Empeora después de que termina la exposición.</a:t>
            </a:r>
          </a:p>
          <a:p>
            <a:pPr rtl="0"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sz="3000" b="1" dirty="0"/>
              <a:t>Mortal.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9530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3000" b="1" dirty="0">
                <a:solidFill>
                  <a:srgbClr val="FF0000"/>
                </a:solidFill>
              </a:rPr>
              <a:t>Evitar la exposición es la mejor manera de defenderse</a:t>
            </a:r>
          </a:p>
          <a:p>
            <a:endParaRPr lang="es-ES_tradnl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s-ES_tradnl" dirty="0"/>
              <a:t>La sílice, una alta prioridad </a:t>
            </a:r>
            <a:br>
              <a:rPr lang="es-ES_tradnl" dirty="0"/>
            </a:br>
            <a:r>
              <a:rPr lang="es-ES_tradnl" dirty="0"/>
              <a:t>para la construcción</a:t>
            </a:r>
          </a:p>
        </p:txBody>
      </p:sp>
      <p:pic>
        <p:nvPicPr>
          <p:cNvPr id="4" name="Content Placeholder 3" descr="879-72eLCOSH.jpg" title="Photo of 2 workers exposed to silica dust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54200"/>
            <a:ext cx="5448300" cy="36322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3200400" cy="3810000"/>
          </a:xfrm>
        </p:spPr>
        <p:txBody>
          <a:bodyPr>
            <a:normAutofit/>
          </a:bodyPr>
          <a:lstStyle/>
          <a:p>
            <a:pPr indent="0" rtl="0">
              <a:buNone/>
            </a:pPr>
            <a:r>
              <a:rPr lang="es-ES_tradnl" sz="3000" b="1" dirty="0">
                <a:solidFill>
                  <a:srgbClr val="FF0000"/>
                </a:solidFill>
              </a:rPr>
              <a:t>Dos millones </a:t>
            </a:r>
            <a:br>
              <a:rPr lang="es-ES_tradnl" sz="3000" b="1" dirty="0">
                <a:solidFill>
                  <a:srgbClr val="FF0000"/>
                </a:solidFill>
              </a:rPr>
            </a:br>
            <a:r>
              <a:rPr lang="es-ES_tradnl" sz="3000" b="1" dirty="0"/>
              <a:t>de trabajadores estadounidenses de la construcción se exponen a la sílice cada año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68779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Imágenes de la Biblioteca Electrónica de Salud y Seguridad Ocupacional en la Construcción (</a:t>
            </a:r>
            <a:r>
              <a:rPr lang="es-ES_tradnl" sz="1000" dirty="0" err="1"/>
              <a:t>Electronic</a:t>
            </a:r>
            <a:r>
              <a:rPr lang="es-ES_tradnl" sz="1000" dirty="0"/>
              <a:t> Library of </a:t>
            </a:r>
            <a:r>
              <a:rPr lang="es-ES_tradnl" sz="1000" dirty="0" err="1"/>
              <a:t>Construction</a:t>
            </a:r>
            <a:r>
              <a:rPr lang="es-ES_tradnl" sz="1000" dirty="0"/>
              <a:t> </a:t>
            </a:r>
            <a:r>
              <a:rPr lang="es-ES_tradnl" sz="1000" dirty="0" err="1"/>
              <a:t>Occupational</a:t>
            </a:r>
            <a:r>
              <a:rPr lang="es-ES_tradnl" sz="1000" dirty="0"/>
              <a:t> Safety and </a:t>
            </a:r>
            <a:r>
              <a:rPr lang="es-ES_tradnl" sz="1000" dirty="0" err="1"/>
              <a:t>Health</a:t>
            </a:r>
            <a:r>
              <a:rPr lang="es-ES_tradnl" sz="1000" dirty="0"/>
              <a:t>, </a:t>
            </a:r>
            <a:r>
              <a:rPr lang="es-ES_tradnl" sz="1000" dirty="0" err="1"/>
              <a:t>eLCOSH</a:t>
            </a:r>
            <a:r>
              <a:rPr lang="es-ES_tradnl" sz="1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/>
              <a:t>3 tipos de silicosis: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1"/>
            <a:ext cx="4114800" cy="2590799"/>
          </a:xfrm>
        </p:spPr>
        <p:txBody>
          <a:bodyPr>
            <a:normAutofit/>
          </a:bodyPr>
          <a:lstStyle/>
          <a:p>
            <a:pPr rtl="0"/>
            <a:r>
              <a:rPr sz="4400" b="1"/>
              <a:t>crónica</a:t>
            </a:r>
          </a:p>
          <a:p>
            <a:pPr rtl="0"/>
            <a:r>
              <a:rPr sz="4400" b="1"/>
              <a:t>aguda</a:t>
            </a:r>
          </a:p>
          <a:p>
            <a:pPr rtl="0"/>
            <a:r>
              <a:rPr sz="4400" b="1"/>
              <a:t>acelerada</a:t>
            </a:r>
          </a:p>
        </p:txBody>
      </p:sp>
      <p:pic>
        <p:nvPicPr>
          <p:cNvPr id="9" name="Picture 8" title="Photo of normal lung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45" y="1371600"/>
            <a:ext cx="2499055" cy="2777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381" y="4128022"/>
            <a:ext cx="1493673" cy="29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200"/>
              <a:t>Pulmón normal </a:t>
            </a:r>
          </a:p>
        </p:txBody>
      </p:sp>
      <p:pic>
        <p:nvPicPr>
          <p:cNvPr id="7" name="Picture 6" title="Photo of silicotic lung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371600"/>
            <a:ext cx="2512978" cy="2777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6952" y="4098758"/>
            <a:ext cx="1316830" cy="29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200"/>
              <a:t>Pulmón silicótico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Silica Table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Silicosis signs and symptoms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pPr algn="l" rtl="0"/>
            <a:r>
              <a:rPr lang="es-ES_tradnl" dirty="0"/>
              <a:t>Los trabajadores hablan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indent="0" rtl="0">
              <a:buNone/>
            </a:pPr>
            <a:r>
              <a:rPr lang="es-ES_tradnl" dirty="0"/>
              <a:t>Historias de albañiles sobre cómo es vivir con silicosis.</a:t>
            </a:r>
          </a:p>
          <a:p>
            <a:pPr indent="0">
              <a:buNone/>
            </a:pPr>
            <a:endParaRPr lang="es-ES_tradnl" dirty="0"/>
          </a:p>
          <a:p>
            <a:pPr indent="0" rtl="0">
              <a:buNone/>
            </a:pPr>
            <a:r>
              <a:rPr lang="es-ES_tradnl" dirty="0"/>
              <a:t>Reproducir </a:t>
            </a:r>
            <a:br>
              <a:rPr lang="es-ES_tradnl" dirty="0"/>
            </a:br>
            <a:r>
              <a:rPr lang="es-ES_tradnl" dirty="0"/>
              <a:t>el audio</a:t>
            </a:r>
          </a:p>
        </p:txBody>
      </p:sp>
      <p:pic>
        <p:nvPicPr>
          <p:cNvPr id="4" name="Picture 6" descr="person on oxy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084" y="1295400"/>
            <a:ext cx="2994916" cy="449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Autofit/>
          </a:bodyPr>
          <a:lstStyle/>
          <a:p>
            <a:pPr algn="l" rtl="0"/>
            <a:r>
              <a:rPr lang="es-ES_tradnl" sz="3600" dirty="0"/>
              <a:t>Silicosis:</a:t>
            </a:r>
            <a:br>
              <a:rPr lang="es-ES_tradnl" sz="3600" dirty="0"/>
            </a:br>
            <a:r>
              <a:rPr lang="es-ES_tradnl" sz="3600" dirty="0"/>
              <a:t>una de las enfermedades ocupacionales más antiguas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286000"/>
            <a:ext cx="5486400" cy="2743200"/>
          </a:xfrm>
        </p:spPr>
        <p:txBody>
          <a:bodyPr>
            <a:normAutofit/>
          </a:bodyPr>
          <a:lstStyle/>
          <a:p>
            <a:pPr rtl="0">
              <a:spcBef>
                <a:spcPts val="600"/>
              </a:spcBef>
            </a:pPr>
            <a:r>
              <a:rPr lang="es-ES_tradnl" sz="2800" b="1" dirty="0"/>
              <a:t>Se documentó en el siglo XVIII.</a:t>
            </a:r>
          </a:p>
          <a:p>
            <a:pPr rtl="0">
              <a:spcBef>
                <a:spcPts val="600"/>
              </a:spcBef>
            </a:pPr>
            <a:r>
              <a:rPr lang="es-ES_tradnl" sz="2800" b="1" dirty="0"/>
              <a:t>Efectos crónicos ligados con </a:t>
            </a:r>
            <a:br>
              <a:rPr lang="es-ES_tradnl" sz="2800" b="1" dirty="0"/>
            </a:br>
            <a:r>
              <a:rPr lang="es-ES_tradnl" sz="2800" b="1" dirty="0"/>
              <a:t>los oficios.</a:t>
            </a:r>
          </a:p>
          <a:p>
            <a:pPr rtl="0">
              <a:spcBef>
                <a:spcPts val="600"/>
              </a:spcBef>
            </a:pPr>
            <a:r>
              <a:rPr lang="es-ES_tradnl" sz="2800" b="1" dirty="0"/>
              <a:t>Aumentó con el uso de las nuevas herramientas eléctricas.</a:t>
            </a:r>
          </a:p>
        </p:txBody>
      </p:sp>
      <p:pic>
        <p:nvPicPr>
          <p:cNvPr id="4" name="Picture 3" descr="Technical_paper_(1911)_(14774948464).jpg" title="Photo of a worker wearing a respirato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515" y="1981200"/>
            <a:ext cx="2229485" cy="3993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7735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/>
              <a:t>Fotografía: Wikimedia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096962"/>
          </a:xfrm>
        </p:spPr>
        <p:txBody>
          <a:bodyPr/>
          <a:lstStyle/>
          <a:p>
            <a:pPr algn="l" rtl="0"/>
            <a:r>
              <a:rPr lang="es-ES_tradnl" dirty="0"/>
              <a:t>La tragedia de </a:t>
            </a:r>
            <a:r>
              <a:rPr lang="es-ES_tradnl" dirty="0" err="1"/>
              <a:t>Hawk’s</a:t>
            </a:r>
            <a:r>
              <a:rPr lang="es-ES_tradnl" dirty="0"/>
              <a:t> </a:t>
            </a:r>
            <a:r>
              <a:rPr lang="es-ES_tradnl" dirty="0" err="1"/>
              <a:t>Nest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419600" cy="1752600"/>
          </a:xfrm>
        </p:spPr>
        <p:txBody>
          <a:bodyPr>
            <a:norm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ES_tradnl" sz="2600" b="1" dirty="0"/>
              <a:t>Proyecto de la década de 1930 de excavación de un túnel en rocas que contenían del 96 % al 99 % de sílice.</a:t>
            </a:r>
          </a:p>
          <a:p>
            <a:pPr>
              <a:buNone/>
            </a:pPr>
            <a:endParaRPr lang="es-ES_tradnl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264456"/>
            <a:ext cx="449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2600" b="1" dirty="0">
                <a:solidFill>
                  <a:srgbClr val="FF0000"/>
                </a:solidFill>
              </a:rPr>
              <a:t>Hay pocos registros, pero los historiadores opinan que entre 2000 y 2500 trabajadores contrajeron silicosis, y que murieron más de 700.</a:t>
            </a:r>
          </a:p>
          <a:p>
            <a:endParaRPr lang="es-ES_tradnl" sz="2600" dirty="0"/>
          </a:p>
        </p:txBody>
      </p:sp>
      <p:pic>
        <p:nvPicPr>
          <p:cNvPr id="6" name="Picture 5" descr="hawks-nest-wv-tunnel-2.jpg" title="Photo of a hawks nest tunnel disaster workers grave site sig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950" y="1444413"/>
            <a:ext cx="3524250" cy="350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4953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 dirty="0" err="1"/>
              <a:t>Fotografía</a:t>
            </a:r>
            <a:r>
              <a:rPr sz="1000" dirty="0"/>
              <a:t>: </a:t>
            </a:r>
            <a:r>
              <a:rPr sz="1000" dirty="0" err="1"/>
              <a:t>imágenes</a:t>
            </a:r>
            <a:r>
              <a:rPr sz="1000" dirty="0"/>
              <a:t> de Google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Virginia State Archives</a:t>
            </a:r>
          </a:p>
        </p:txBody>
      </p:sp>
      <p:pic>
        <p:nvPicPr>
          <p:cNvPr id="4" name="Content Placeholder 3" descr="HawksNest.jpg" title="Photo of a tunnel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62" y="327355"/>
            <a:ext cx="7508875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773579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 dirty="0" err="1"/>
              <a:t>Fotografía</a:t>
            </a:r>
            <a:r>
              <a:rPr sz="1000" dirty="0"/>
              <a:t> </a:t>
            </a:r>
            <a:r>
              <a:rPr sz="1000" dirty="0" err="1"/>
              <a:t>cortesía</a:t>
            </a:r>
            <a:r>
              <a:rPr sz="1000" dirty="0"/>
              <a:t> de la </a:t>
            </a:r>
            <a:r>
              <a:rPr sz="1000" dirty="0" err="1"/>
              <a:t>colección</a:t>
            </a:r>
            <a:r>
              <a:rPr sz="1000" dirty="0"/>
              <a:t> de la </a:t>
            </a:r>
            <a:r>
              <a:rPr sz="1000" dirty="0" err="1"/>
              <a:t>compañía</a:t>
            </a:r>
            <a:r>
              <a:rPr sz="1000" dirty="0"/>
              <a:t> </a:t>
            </a:r>
            <a:r>
              <a:rPr sz="1000" dirty="0" err="1"/>
              <a:t>metalúrgica</a:t>
            </a:r>
            <a:r>
              <a:rPr sz="1000" dirty="0"/>
              <a:t> </a:t>
            </a:r>
            <a:r>
              <a:rPr sz="1000" dirty="0" err="1"/>
              <a:t>Elkem</a:t>
            </a:r>
            <a:r>
              <a:rPr sz="1000" dirty="0"/>
              <a:t>, </a:t>
            </a:r>
            <a:r>
              <a:rPr sz="1000" dirty="0" err="1"/>
              <a:t>archivos</a:t>
            </a:r>
            <a:r>
              <a:rPr sz="1000" dirty="0"/>
              <a:t> </a:t>
            </a:r>
            <a:r>
              <a:rPr sz="1000" dirty="0" err="1"/>
              <a:t>estatales</a:t>
            </a:r>
            <a:r>
              <a:rPr sz="1000" dirty="0"/>
              <a:t> de Virginia Occidental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944562"/>
          </a:xfrm>
        </p:spPr>
        <p:txBody>
          <a:bodyPr>
            <a:normAutofit/>
          </a:bodyPr>
          <a:lstStyle/>
          <a:p>
            <a:pPr algn="l" rtl="0"/>
            <a:r>
              <a:rPr dirty="0"/>
              <a:t>El </a:t>
            </a:r>
            <a:r>
              <a:rPr dirty="0" err="1"/>
              <a:t>impacto</a:t>
            </a:r>
            <a:r>
              <a:rPr dirty="0"/>
              <a:t> de Hawk’s Nest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3048000"/>
          </a:xfrm>
        </p:spPr>
        <p:txBody>
          <a:bodyPr>
            <a:normAutofit fontScale="92500" lnSpcReduction="10000"/>
          </a:bodyPr>
          <a:lstStyle/>
          <a:p>
            <a:pPr rtl="0"/>
            <a:r>
              <a:rPr sz="3600"/>
              <a:t>Reveló la silicosis aguda.</a:t>
            </a:r>
          </a:p>
          <a:p>
            <a:pPr rtl="0"/>
            <a:r>
              <a:rPr sz="3600"/>
              <a:t>La exposición y la enfermedad están directamente conectadas.</a:t>
            </a:r>
          </a:p>
          <a:p>
            <a:pPr rtl="0"/>
            <a:r>
              <a:rPr sz="3600"/>
              <a:t>Ocasionó la protesta del público e hizo que aumentaran las exigencias de protección para los trabajadores.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 algn="l" rtl="0">
              <a:spcBef>
                <a:spcPts val="600"/>
              </a:spcBef>
            </a:pPr>
            <a:r>
              <a:rPr dirty="0" err="1"/>
              <a:t>Vean</a:t>
            </a:r>
            <a:r>
              <a:rPr dirty="0"/>
              <a:t> el video</a:t>
            </a:r>
            <a:r>
              <a:rPr dirty="0" smtClean="0"/>
              <a:t>: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057400"/>
            <a:ext cx="6096000" cy="1905000"/>
          </a:xfrm>
        </p:spPr>
        <p:txBody>
          <a:bodyPr>
            <a:normAutofit lnSpcReduction="10000"/>
          </a:bodyPr>
          <a:lstStyle/>
          <a:p>
            <a:pPr indent="0" rtl="0">
              <a:spcBef>
                <a:spcPts val="600"/>
              </a:spcBef>
              <a:buNone/>
            </a:pPr>
            <a:r>
              <a:rPr sz="3600" b="1" i="1" dirty="0"/>
              <a:t>“La </a:t>
            </a:r>
            <a:r>
              <a:rPr sz="3600" b="1" i="1" dirty="0" err="1"/>
              <a:t>sílice</a:t>
            </a:r>
            <a:r>
              <a:rPr sz="3600" b="1" i="1" dirty="0"/>
              <a:t> en la </a:t>
            </a:r>
            <a:r>
              <a:rPr sz="3600" b="1" i="1" dirty="0" err="1"/>
              <a:t>construcción</a:t>
            </a:r>
            <a:r>
              <a:rPr sz="3600" b="1" i="1" dirty="0"/>
              <a:t>:</a:t>
            </a:r>
          </a:p>
          <a:p>
            <a:pPr indent="0" rtl="0">
              <a:spcBef>
                <a:spcPts val="600"/>
              </a:spcBef>
              <a:buNone/>
            </a:pPr>
            <a:r>
              <a:rPr sz="3600" b="1" i="1" dirty="0"/>
              <a:t>del </a:t>
            </a:r>
            <a:r>
              <a:rPr sz="3600" b="1" i="1" dirty="0" err="1"/>
              <a:t>peligro</a:t>
            </a:r>
            <a:r>
              <a:rPr sz="3600" b="1" i="1" dirty="0"/>
              <a:t> a la </a:t>
            </a:r>
            <a:r>
              <a:rPr sz="3600" b="1" i="1" dirty="0" err="1"/>
              <a:t>seguridad</a:t>
            </a:r>
            <a:r>
              <a:rPr sz="3600" b="1" i="1" dirty="0"/>
              <a:t>”</a:t>
            </a:r>
          </a:p>
          <a:p>
            <a:pPr rtl="0">
              <a:buNone/>
            </a:pPr>
            <a:r>
              <a:rPr sz="2400" dirty="0"/>
              <a:t>	</a:t>
            </a:r>
            <a:r>
              <a:rPr sz="3600" b="1" dirty="0"/>
              <a:t>SBCTC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4930" name="Picture 2" descr="C:\Users\laura\AppData\Local\Microsoft\Windows\INetCache\IE\SHZJ0M6B\Movie-icon[1].png" title="Image of a clapboa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36069"/>
            <a:ext cx="1780486" cy="2064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2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 title="Image of a bullseye "/>
          <p:cNvSpPr/>
          <p:nvPr/>
        </p:nvSpPr>
        <p:spPr>
          <a:xfrm>
            <a:off x="609600" y="1447800"/>
            <a:ext cx="1447800" cy="1219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rtl="0"/>
            <a:r>
              <a:rPr dirty="0" err="1"/>
              <a:t>Revisión</a:t>
            </a:r>
            <a:r>
              <a:rPr dirty="0"/>
              <a:t> y </a:t>
            </a:r>
            <a:r>
              <a:rPr dirty="0" err="1"/>
              <a:t>preguntas</a:t>
            </a:r>
            <a:r>
              <a:rPr dirty="0"/>
              <a:t> de la </a:t>
            </a:r>
            <a:r>
              <a:rPr dirty="0" err="1"/>
              <a:t>sección</a:t>
            </a:r>
            <a:r>
              <a:rPr dirty="0"/>
              <a:t> 4</a:t>
            </a:r>
          </a:p>
        </p:txBody>
      </p:sp>
      <p:pic>
        <p:nvPicPr>
          <p:cNvPr id="1026" name="Picture 2" descr="C:\Users\laura\AppData\Local\Microsoft\Windows\INetCache\IE\I6YY64KB\target[1].png" title="Image of a bullseye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990600" cy="1016718"/>
          </a:xfrm>
          <a:prstGeom prst="rect">
            <a:avLst/>
          </a:prstGeom>
          <a:noFill/>
        </p:spPr>
      </p:pic>
      <p:pic>
        <p:nvPicPr>
          <p:cNvPr id="1027" name="Picture 3" descr="C:\Users\laura\AppData\Local\Microsoft\Windows\INetCache\IE\I6YY64KB\preview_question_and_answer_site[1].jpg" title="Image of a cube that says Q &amp; 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394200"/>
            <a:ext cx="1651000" cy="132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6002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4000" dirty="0" err="1" smtClean="0"/>
              <a:t>Díganme</a:t>
            </a:r>
            <a:r>
              <a:rPr sz="4000" dirty="0" smtClean="0"/>
              <a:t> </a:t>
            </a:r>
            <a:r>
              <a:rPr sz="4000" dirty="0" err="1"/>
              <a:t>tres</a:t>
            </a:r>
            <a:r>
              <a:rPr sz="4000" dirty="0"/>
              <a:t> </a:t>
            </a:r>
            <a:r>
              <a:rPr sz="4000" dirty="0" err="1"/>
              <a:t>cosas</a:t>
            </a:r>
            <a:r>
              <a:rPr sz="4000" dirty="0"/>
              <a:t> </a:t>
            </a:r>
            <a:r>
              <a:rPr sz="4000" dirty="0" err="1"/>
              <a:t>importantes</a:t>
            </a:r>
            <a:r>
              <a:rPr sz="4000" dirty="0"/>
              <a:t> que </a:t>
            </a:r>
            <a:r>
              <a:rPr sz="4000" dirty="0" err="1"/>
              <a:t>hayan</a:t>
            </a:r>
            <a:r>
              <a:rPr sz="4000" dirty="0"/>
              <a:t> </a:t>
            </a:r>
            <a:r>
              <a:rPr sz="4000" dirty="0" err="1"/>
              <a:t>aprendido</a:t>
            </a:r>
            <a:r>
              <a:rPr sz="4000" dirty="0"/>
              <a:t> en </a:t>
            </a:r>
            <a:r>
              <a:rPr sz="4000" dirty="0" err="1"/>
              <a:t>esta</a:t>
            </a:r>
            <a:r>
              <a:rPr sz="4000" dirty="0"/>
              <a:t> </a:t>
            </a:r>
            <a:r>
              <a:rPr sz="4000" dirty="0" err="1"/>
              <a:t>sección</a:t>
            </a:r>
            <a:r>
              <a:rPr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828800"/>
          </a:xfrm>
        </p:spPr>
        <p:txBody>
          <a:bodyPr anchor="b" anchorCtr="0">
            <a:normAutofit fontScale="90000"/>
          </a:bodyPr>
          <a:lstStyle/>
          <a:p>
            <a:pPr rtl="0"/>
            <a:r>
              <a:rPr sz="4000" dirty="0" err="1"/>
              <a:t>Objetivos</a:t>
            </a:r>
            <a:r>
              <a:rPr sz="4000" dirty="0"/>
              <a:t> del </a:t>
            </a:r>
            <a:r>
              <a:rPr sz="4000" dirty="0" err="1"/>
              <a:t>curso</a:t>
            </a:r>
            <a:r>
              <a:rPr sz="4000" dirty="0"/>
              <a:t> de </a:t>
            </a:r>
            <a:r>
              <a:rPr sz="4000" dirty="0" err="1"/>
              <a:t>capacitación</a:t>
            </a:r>
            <a:r>
              <a:rPr sz="4000" dirty="0"/>
              <a:t> </a:t>
            </a:r>
            <a:r>
              <a:rPr lang="es-ES" sz="4000" dirty="0"/>
              <a:t/>
            </a:r>
            <a:br>
              <a:rPr lang="es-ES" sz="4000" dirty="0"/>
            </a:br>
            <a:r>
              <a:rPr sz="4000" dirty="0" err="1"/>
              <a:t>sobre</a:t>
            </a:r>
            <a:r>
              <a:rPr sz="4000" dirty="0"/>
              <a:t> la </a:t>
            </a:r>
            <a:r>
              <a:rPr sz="4000" dirty="0" err="1"/>
              <a:t>sílice</a:t>
            </a:r>
            <a:r>
              <a:rPr lang="en-US" sz="4000" dirty="0"/>
              <a:t/>
            </a:r>
            <a:br>
              <a:rPr lang="en-US" sz="4000" dirty="0"/>
            </a:br>
            <a:r>
              <a:rPr sz="2700" dirty="0"/>
              <a:t>Al final de </a:t>
            </a:r>
            <a:r>
              <a:rPr sz="2700" dirty="0" err="1"/>
              <a:t>esta</a:t>
            </a:r>
            <a:r>
              <a:rPr sz="2700" dirty="0"/>
              <a:t> </a:t>
            </a:r>
            <a:r>
              <a:rPr sz="2700" dirty="0" err="1"/>
              <a:t>capacitación</a:t>
            </a:r>
            <a:r>
              <a:rPr sz="2700" dirty="0"/>
              <a:t>, los </a:t>
            </a:r>
            <a:r>
              <a:rPr sz="2700" dirty="0" err="1"/>
              <a:t>participantes</a:t>
            </a:r>
            <a:r>
              <a:rPr sz="2700" dirty="0"/>
              <a:t> </a:t>
            </a:r>
            <a:r>
              <a:rPr lang="es-ES" sz="2700" dirty="0"/>
              <a:t/>
            </a:r>
            <a:br>
              <a:rPr lang="es-ES" sz="2700" dirty="0"/>
            </a:br>
            <a:r>
              <a:rPr sz="2700" dirty="0" err="1"/>
              <a:t>serán</a:t>
            </a:r>
            <a:r>
              <a:rPr sz="2700" dirty="0"/>
              <a:t> </a:t>
            </a:r>
            <a:r>
              <a:rPr sz="2700" dirty="0" err="1"/>
              <a:t>capaces</a:t>
            </a:r>
            <a:r>
              <a:rPr sz="2700" dirty="0"/>
              <a:t> de lo </a:t>
            </a:r>
            <a:r>
              <a:rPr sz="2700" dirty="0" err="1"/>
              <a:t>siguiente</a:t>
            </a:r>
            <a:r>
              <a:rPr sz="27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>
            <a:noAutofit/>
          </a:bodyPr>
          <a:lstStyle/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sz="2600" dirty="0" err="1"/>
              <a:t>entender</a:t>
            </a:r>
            <a:r>
              <a:rPr sz="2600" dirty="0"/>
              <a:t> </a:t>
            </a:r>
            <a:r>
              <a:rPr sz="2600" dirty="0" err="1"/>
              <a:t>qué</a:t>
            </a:r>
            <a:r>
              <a:rPr sz="2600" dirty="0"/>
              <a:t> </a:t>
            </a:r>
            <a:r>
              <a:rPr sz="2600" dirty="0" err="1"/>
              <a:t>es</a:t>
            </a:r>
            <a:endParaRPr sz="2600" dirty="0"/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sz="2600" dirty="0" err="1"/>
              <a:t>reconocer</a:t>
            </a:r>
            <a:r>
              <a:rPr sz="2600" dirty="0"/>
              <a:t> los </a:t>
            </a:r>
            <a:r>
              <a:rPr sz="2600" dirty="0" err="1"/>
              <a:t>peligros</a:t>
            </a:r>
            <a:endParaRPr sz="2600" dirty="0"/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sz="2600" dirty="0" err="1"/>
              <a:t>describir</a:t>
            </a:r>
            <a:r>
              <a:rPr sz="2600" dirty="0"/>
              <a:t> los </a:t>
            </a:r>
            <a:r>
              <a:rPr sz="2600" dirty="0" err="1"/>
              <a:t>efectos</a:t>
            </a:r>
            <a:r>
              <a:rPr sz="2600" dirty="0"/>
              <a:t> </a:t>
            </a:r>
            <a:r>
              <a:rPr sz="2600" dirty="0" err="1"/>
              <a:t>sobre</a:t>
            </a:r>
            <a:r>
              <a:rPr sz="2600" dirty="0"/>
              <a:t> la </a:t>
            </a:r>
            <a:r>
              <a:rPr sz="2600" dirty="0" err="1"/>
              <a:t>salud</a:t>
            </a:r>
            <a:endParaRPr sz="2600" dirty="0"/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sz="2600" dirty="0" err="1"/>
              <a:t>identificar</a:t>
            </a:r>
            <a:r>
              <a:rPr sz="2600" dirty="0"/>
              <a:t> los </a:t>
            </a:r>
            <a:r>
              <a:rPr sz="2600" dirty="0" err="1"/>
              <a:t>controles</a:t>
            </a:r>
            <a:r>
              <a:rPr sz="2600" dirty="0"/>
              <a:t>:</a:t>
            </a:r>
          </a:p>
          <a:p>
            <a:pPr marL="457200" rtl="0">
              <a:spcBef>
                <a:spcPts val="0"/>
              </a:spcBef>
              <a:spcAft>
                <a:spcPts val="1200"/>
              </a:spcAft>
              <a:buNone/>
            </a:pPr>
            <a:r>
              <a:rPr sz="2600" dirty="0"/>
              <a:t>		</a:t>
            </a:r>
            <a:r>
              <a:rPr sz="2600" dirty="0" err="1"/>
              <a:t>ingeniería</a:t>
            </a:r>
            <a:r>
              <a:rPr sz="2600" dirty="0"/>
              <a:t>/</a:t>
            </a:r>
            <a:r>
              <a:rPr sz="2600" dirty="0" err="1"/>
              <a:t>práctica</a:t>
            </a:r>
            <a:r>
              <a:rPr sz="2600" dirty="0"/>
              <a:t> </a:t>
            </a:r>
            <a:r>
              <a:rPr sz="2600" dirty="0" err="1"/>
              <a:t>laboral</a:t>
            </a:r>
            <a:r>
              <a:rPr sz="2600" dirty="0"/>
              <a:t>/EPP</a:t>
            </a: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sz="2600" dirty="0" err="1"/>
              <a:t>entender</a:t>
            </a:r>
            <a:r>
              <a:rPr sz="2600" dirty="0"/>
              <a:t> el </a:t>
            </a:r>
            <a:r>
              <a:rPr sz="2600" dirty="0" err="1"/>
              <a:t>nuevo</a:t>
            </a:r>
            <a:r>
              <a:rPr sz="2600" dirty="0"/>
              <a:t> </a:t>
            </a:r>
            <a:r>
              <a:rPr sz="2600" dirty="0" err="1"/>
              <a:t>estándar</a:t>
            </a:r>
            <a:r>
              <a:rPr sz="2600" dirty="0"/>
              <a:t> de </a:t>
            </a:r>
            <a:r>
              <a:rPr lang="en-US" sz="2600" dirty="0" smtClean="0"/>
              <a:t>OSHA</a:t>
            </a:r>
            <a:endParaRPr sz="2600" dirty="0"/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sz="2600" dirty="0" err="1"/>
              <a:t>trabajar</a:t>
            </a:r>
            <a:r>
              <a:rPr sz="2600" dirty="0"/>
              <a:t> de </a:t>
            </a:r>
            <a:r>
              <a:rPr sz="2600" dirty="0" err="1"/>
              <a:t>manera</a:t>
            </a:r>
            <a:r>
              <a:rPr sz="2600" dirty="0"/>
              <a:t> </a:t>
            </a:r>
            <a:r>
              <a:rPr sz="2600" dirty="0" err="1"/>
              <a:t>segura</a:t>
            </a:r>
            <a:r>
              <a:rPr sz="2600" dirty="0"/>
              <a:t> en </a:t>
            </a:r>
            <a:r>
              <a:rPr sz="2600" dirty="0" err="1"/>
              <a:t>cercanía</a:t>
            </a:r>
            <a:r>
              <a:rPr sz="2600" dirty="0"/>
              <a:t> de la </a:t>
            </a:r>
            <a:r>
              <a:rPr sz="2600" dirty="0" err="1"/>
              <a:t>sílice</a:t>
            </a:r>
            <a:endParaRPr sz="2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/>
              <a:t>Sección 5</a:t>
            </a:r>
            <a:r>
              <a:rPr lang="en-US" dirty="0"/>
              <a:t/>
            </a:r>
            <a:br>
              <a:rPr lang="en-US" dirty="0"/>
            </a:br>
            <a:r>
              <a:rPr/>
              <a:t>Control de los riesgos de la sílice</a:t>
            </a:r>
          </a:p>
        </p:txBody>
      </p:sp>
      <p:pic>
        <p:nvPicPr>
          <p:cNvPr id="7" name="Content Placeholder 6" descr="880-72.jpg" title="Photo of scarifying concrete without dust controls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0" y="1912461"/>
            <a:ext cx="5852160" cy="3901440"/>
          </a:xfrm>
        </p:spPr>
      </p:pic>
      <p:pic>
        <p:nvPicPr>
          <p:cNvPr id="98305" name="Picture 1" descr="C:\Users\laura\AppData\Local\Microsoft\Windows\INetCache\IE\EQ77RH9B\No_Sign[1].png" title="Imagae of a do not symbo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231" y="2438400"/>
            <a:ext cx="2905569" cy="2905569"/>
          </a:xfrm>
          <a:prstGeom prst="rect">
            <a:avLst/>
          </a:prstGeom>
          <a:noFill/>
        </p:spPr>
      </p:pic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7467600" y="5562600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sz="1200">
                <a:cs typeface="Arial" charset="0"/>
              </a:rPr>
              <a:t>Fotografía: eLCOSH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algn="l" rtl="0"/>
            <a:r>
              <a:rPr dirty="0"/>
              <a:t>Su </a:t>
            </a:r>
            <a:r>
              <a:rPr dirty="0" err="1"/>
              <a:t>experiencia</a:t>
            </a:r>
            <a:r>
              <a:rPr dirty="0"/>
              <a:t> en el </a:t>
            </a:r>
            <a:r>
              <a:rPr dirty="0" err="1"/>
              <a:t>trabajo</a:t>
            </a:r>
            <a:endParaRPr dirty="0"/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1752599"/>
          </a:xfrm>
        </p:spPr>
        <p:txBody>
          <a:bodyPr/>
          <a:lstStyle/>
          <a:p>
            <a:pPr rtl="0">
              <a:buNone/>
            </a:pPr>
            <a:r>
              <a:rPr b="1"/>
              <a:t>ACTIVIDAD DE LLUVIA DE IDEAS</a:t>
            </a:r>
          </a:p>
          <a:p>
            <a:pPr marL="0" indent="0" rtl="0">
              <a:buNone/>
            </a:pPr>
            <a:r>
              <a:rPr/>
              <a:t>Anoten todas las medidas que hayan usado para controlar la sílice.</a:t>
            </a:r>
          </a:p>
        </p:txBody>
      </p:sp>
      <p:pic>
        <p:nvPicPr>
          <p:cNvPr id="5" name="Picture 2" descr="C:\Users\laura\AppData\Local\Microsoft\Windows\INetCache\IE\RJQN4T9U\brainstorm[1].jpg" title="Image of a brainstor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rtl="0"/>
            <a:r>
              <a:rPr/>
              <a:t>Jerarquía de controles</a:t>
            </a:r>
          </a:p>
        </p:txBody>
      </p:sp>
      <p:pic>
        <p:nvPicPr>
          <p:cNvPr id="4" name="Content Placeholder 3" title="Image of hierarchy of controls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05" y="1296742"/>
            <a:ext cx="7119395" cy="462638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s-ES_tradnl" dirty="0"/>
              <a:t>Evaluación del riesgo, factores que deben considerarse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924800" cy="4525963"/>
          </a:xfrm>
        </p:spPr>
        <p:txBody>
          <a:bodyPr>
            <a:normAutofit/>
          </a:bodyPr>
          <a:lstStyle/>
          <a:p>
            <a:pPr rtl="0"/>
            <a:r>
              <a:rPr lang="es-ES_tradnl" sz="2600" dirty="0"/>
              <a:t>¿Qué herramienta se está usando?</a:t>
            </a:r>
          </a:p>
          <a:p>
            <a:pPr rtl="0"/>
            <a:r>
              <a:rPr lang="es-ES_tradnl" sz="2600" dirty="0"/>
              <a:t>¿Cuál es el contenido de sílice del material?</a:t>
            </a:r>
          </a:p>
          <a:p>
            <a:pPr rtl="0"/>
            <a:r>
              <a:rPr lang="es-ES_tradnl" sz="2600" dirty="0"/>
              <a:t>¿Qué tan cerrada está el área de trabajo?</a:t>
            </a:r>
          </a:p>
          <a:p>
            <a:pPr rtl="0"/>
            <a:r>
              <a:rPr lang="es-ES_tradnl" sz="2600" dirty="0"/>
              <a:t>¿La presencia de polvo durante el trabajo es constante o intermitente?</a:t>
            </a:r>
          </a:p>
          <a:p>
            <a:pPr rtl="0"/>
            <a:r>
              <a:rPr lang="es-ES_tradnl" sz="2600" dirty="0"/>
              <a:t>¿La tarea dura el turno completo?</a:t>
            </a:r>
          </a:p>
          <a:p>
            <a:pPr rtl="0"/>
            <a:r>
              <a:rPr lang="es-ES_tradnl" sz="2600" dirty="0"/>
              <a:t>¿Cuáles son los métodos de control más eficaces para llegar a estar por debajo del PEL?</a:t>
            </a:r>
          </a:p>
          <a:p>
            <a:pPr rtl="0"/>
            <a:r>
              <a:rPr lang="es-ES_tradnl" sz="2600" dirty="0"/>
              <a:t>¿Es necesario algún PPE para cumplir el PEL?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ES_tradnl" dirty="0"/>
              <a:t>Controles de ingeniería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rtl="0"/>
            <a:r>
              <a:rPr lang="es-ES_tradnl" sz="3600" b="1" dirty="0"/>
              <a:t>métodos húmedos</a:t>
            </a:r>
          </a:p>
          <a:p>
            <a:pPr rtl="0"/>
            <a:r>
              <a:rPr lang="es-ES_tradnl" sz="3600" b="1" dirty="0"/>
              <a:t>ventilación con escape local </a:t>
            </a:r>
            <a:br>
              <a:rPr lang="es-ES_tradnl" sz="3600" b="1" dirty="0"/>
            </a:br>
            <a:r>
              <a:rPr lang="es-ES_tradnl" sz="3600" b="1" dirty="0"/>
              <a:t>(local </a:t>
            </a:r>
            <a:r>
              <a:rPr lang="es-ES_tradnl" sz="3600" b="1" dirty="0" err="1"/>
              <a:t>exhaust</a:t>
            </a:r>
            <a:r>
              <a:rPr lang="es-ES_tradnl" sz="3600" b="1" dirty="0"/>
              <a:t> </a:t>
            </a:r>
            <a:r>
              <a:rPr lang="es-ES_tradnl" sz="3600" b="1" dirty="0" err="1"/>
              <a:t>ventilation</a:t>
            </a:r>
            <a:r>
              <a:rPr lang="es-ES_tradnl" sz="3600" b="1" dirty="0"/>
              <a:t>, LEV)</a:t>
            </a:r>
          </a:p>
          <a:p>
            <a:pPr rtl="0"/>
            <a:r>
              <a:rPr lang="es-ES_tradnl" sz="3600" b="1" dirty="0"/>
              <a:t>sustitución</a:t>
            </a:r>
          </a:p>
          <a:p>
            <a:pPr rtl="0"/>
            <a:r>
              <a:rPr lang="es-ES_tradnl" sz="3600" b="1" dirty="0"/>
              <a:t>aislamiento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Ejemplos de métodos húmedos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rtl="0"/>
            <a:r>
              <a:rPr lang="es-ES_tradnl" sz="2600" dirty="0"/>
              <a:t>sierras para concreto o mampostería que brindan agua a la hoja</a:t>
            </a:r>
          </a:p>
          <a:p>
            <a:pPr rtl="0"/>
            <a:r>
              <a:rPr lang="es-ES_tradnl" sz="2600" dirty="0"/>
              <a:t>manguera de agua para humedecer el polvo en el punto donde se genera</a:t>
            </a:r>
          </a:p>
          <a:p>
            <a:pPr rtl="0"/>
            <a:r>
              <a:rPr lang="es-ES_tradnl" sz="2600" dirty="0"/>
              <a:t>durante la perforación de rocas, flujo de agua a través del eje del taladro</a:t>
            </a:r>
          </a:p>
        </p:txBody>
      </p:sp>
      <p:pic>
        <p:nvPicPr>
          <p:cNvPr id="7" name="Content Placeholder 5" descr="resizestnsawP1050726.jpg" title="Photo of a worker using a concrete masonry saw with out water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19200"/>
            <a:ext cx="2971800" cy="2229281"/>
          </a:xfrm>
        </p:spPr>
      </p:pic>
      <p:pic>
        <p:nvPicPr>
          <p:cNvPr id="8" name="Picture 7" descr="P1050698.jpg" title="Photo of a worker using a concrete masonry saw with wate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5052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56973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Fotografías: seguridad con la sílice, CPWR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1050840.jpg" title="Photo of a worker using a concrete masonry saw with out wat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0" y="276100"/>
            <a:ext cx="3708400" cy="2781300"/>
          </a:xfrm>
          <a:prstGeom prst="rect">
            <a:avLst/>
          </a:prstGeom>
        </p:spPr>
      </p:pic>
      <p:pic>
        <p:nvPicPr>
          <p:cNvPr id="6" name="Picture 5" descr="P1050881.jpg" title="Photo of a worker using a concrete masonry saw with wate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525" y="269175"/>
            <a:ext cx="3733800" cy="2800350"/>
          </a:xfrm>
          <a:prstGeom prst="rect">
            <a:avLst/>
          </a:prstGeom>
        </p:spPr>
      </p:pic>
      <p:pic>
        <p:nvPicPr>
          <p:cNvPr id="7" name="Picture 6" descr="C-Hand-Held-Saw-no-control-3.jpg" title="Photo of a worker using a concrete masonry saw with out water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3124200"/>
            <a:ext cx="3759200" cy="2819400"/>
          </a:xfrm>
          <a:prstGeom prst="rect">
            <a:avLst/>
          </a:prstGeom>
        </p:spPr>
      </p:pic>
      <p:pic>
        <p:nvPicPr>
          <p:cNvPr id="8" name="Picture 7" descr="C-Hand-Held-Saw-control-1.jpg" title="Photo of a worker using a concrete masonry saw with water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124200"/>
            <a:ext cx="3759200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7476410" y="4639391"/>
            <a:ext cx="2362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 dirty="0" err="1"/>
              <a:t>Fotografías</a:t>
            </a:r>
            <a:r>
              <a:rPr sz="1000" dirty="0"/>
              <a:t>: </a:t>
            </a:r>
            <a:r>
              <a:rPr sz="1000" dirty="0" err="1"/>
              <a:t>seguridad</a:t>
            </a:r>
            <a:r>
              <a:rPr sz="1000" dirty="0"/>
              <a:t> con la </a:t>
            </a:r>
            <a:r>
              <a:rPr sz="1000" dirty="0" err="1"/>
              <a:t>sílice</a:t>
            </a:r>
            <a:r>
              <a:rPr sz="1000" dirty="0"/>
              <a:t>, CPWR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909" y="26738"/>
            <a:ext cx="8229600" cy="182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La </a:t>
            </a:r>
            <a:r>
              <a:rPr lang="en-US" sz="800" dirty="0" err="1" smtClean="0">
                <a:solidFill>
                  <a:schemeClr val="bg1"/>
                </a:solidFill>
              </a:rPr>
              <a:t>silice</a:t>
            </a:r>
            <a:r>
              <a:rPr lang="en-US" sz="800" dirty="0" smtClean="0">
                <a:solidFill>
                  <a:schemeClr val="bg1"/>
                </a:solidFill>
              </a:rPr>
              <a:t> en la </a:t>
            </a:r>
            <a:r>
              <a:rPr lang="en-US" sz="800" dirty="0" err="1" smtClean="0">
                <a:solidFill>
                  <a:schemeClr val="bg1"/>
                </a:solidFill>
              </a:rPr>
              <a:t>construccion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-Walk-Behind-Concrete-Saw-no-control-2.jpg" title="Photo of a worker using a concrete masonry saw with out water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14350"/>
            <a:ext cx="3454400" cy="2590800"/>
          </a:xfrm>
          <a:prstGeom prst="rect">
            <a:avLst/>
          </a:prstGeom>
        </p:spPr>
      </p:pic>
      <p:pic>
        <p:nvPicPr>
          <p:cNvPr id="7" name="Content Placeholder 6" descr="P1060150.jpg" title="Photo of a worker using a concrete masonry saw with out water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219450"/>
            <a:ext cx="3530600" cy="2647950"/>
          </a:xfrm>
          <a:prstGeom prst="rect">
            <a:avLst/>
          </a:prstGeom>
        </p:spPr>
      </p:pic>
      <p:pic>
        <p:nvPicPr>
          <p:cNvPr id="6" name="Picture 5" descr="B-Walk-Behind-Concrete-Saw-control-2.jpg" title="Photo of a worker using a concrete masonry saw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533400"/>
            <a:ext cx="3429000" cy="2571750"/>
          </a:xfrm>
          <a:prstGeom prst="rect">
            <a:avLst/>
          </a:prstGeom>
        </p:spPr>
      </p:pic>
      <p:pic>
        <p:nvPicPr>
          <p:cNvPr id="8" name="Picture 7" descr="P1060170.jpg" title="Photo of a worker using a concrete masonry saw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314700"/>
            <a:ext cx="3505200" cy="262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7306390" y="4563190"/>
            <a:ext cx="2362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 dirty="0" err="1"/>
              <a:t>Fotografías</a:t>
            </a:r>
            <a:r>
              <a:rPr sz="1000" dirty="0"/>
              <a:t>: </a:t>
            </a:r>
            <a:r>
              <a:rPr sz="1000" dirty="0" err="1"/>
              <a:t>seguridad</a:t>
            </a:r>
            <a:r>
              <a:rPr sz="1000" dirty="0"/>
              <a:t> con la </a:t>
            </a:r>
            <a:r>
              <a:rPr sz="1000" dirty="0" err="1"/>
              <a:t>sílice</a:t>
            </a:r>
            <a:r>
              <a:rPr sz="1000" dirty="0"/>
              <a:t>, CPWR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381000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</a:rPr>
              <a:t>La </a:t>
            </a:r>
            <a:r>
              <a:rPr lang="en-US" sz="900" dirty="0" err="1">
                <a:solidFill>
                  <a:schemeClr val="bg1"/>
                </a:solidFill>
              </a:rPr>
              <a:t>silice</a:t>
            </a:r>
            <a:r>
              <a:rPr lang="en-US" sz="900" dirty="0">
                <a:solidFill>
                  <a:schemeClr val="bg1"/>
                </a:solidFill>
              </a:rPr>
              <a:t> en la </a:t>
            </a:r>
            <a:r>
              <a:rPr lang="en-US" sz="900" dirty="0" err="1">
                <a:solidFill>
                  <a:schemeClr val="bg1"/>
                </a:solidFill>
              </a:rPr>
              <a:t>construccion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 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Ejemplos de métodos de LEV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pPr rtl="0"/>
            <a:r>
              <a:rPr lang="es-ES_tradnl" sz="2200" dirty="0"/>
              <a:t>sistema de aspiración </a:t>
            </a:r>
            <a:br>
              <a:rPr lang="es-ES_tradnl" sz="2200" dirty="0"/>
            </a:br>
            <a:r>
              <a:rPr lang="es-ES_tradnl" sz="2200" dirty="0"/>
              <a:t>que captura el polvo </a:t>
            </a:r>
            <a:br>
              <a:rPr lang="es-ES_tradnl" sz="2200" dirty="0"/>
            </a:br>
            <a:r>
              <a:rPr lang="es-ES_tradnl" sz="2200" dirty="0"/>
              <a:t>cerca de la fuente</a:t>
            </a:r>
          </a:p>
          <a:p>
            <a:pPr rtl="0"/>
            <a:r>
              <a:rPr lang="es-ES_tradnl" sz="2200" dirty="0"/>
              <a:t>integración de sistemas </a:t>
            </a:r>
            <a:br>
              <a:rPr lang="es-ES_tradnl" sz="2200" dirty="0"/>
            </a:br>
            <a:r>
              <a:rPr lang="es-ES_tradnl" sz="2200" dirty="0"/>
              <a:t>en equipo que genera polvo</a:t>
            </a:r>
          </a:p>
          <a:p>
            <a:pPr rtl="0"/>
            <a:r>
              <a:rPr lang="es-ES_tradnl" sz="2200" dirty="0"/>
              <a:t>uso de filtro de partículas de aire de alta eficiencia (</a:t>
            </a:r>
            <a:r>
              <a:rPr lang="es-ES_tradnl" sz="2200" dirty="0" err="1"/>
              <a:t>high-efficiency</a:t>
            </a:r>
            <a:r>
              <a:rPr lang="es-ES_tradnl" sz="2200" dirty="0"/>
              <a:t> </a:t>
            </a:r>
            <a:r>
              <a:rPr lang="es-ES_tradnl" sz="2200" dirty="0" err="1"/>
              <a:t>particulate</a:t>
            </a:r>
            <a:r>
              <a:rPr lang="es-ES_tradnl" sz="2200" dirty="0"/>
              <a:t> air, HEPA)</a:t>
            </a:r>
          </a:p>
          <a:p>
            <a:endParaRPr lang="es-ES_tradnl" sz="2200" dirty="0"/>
          </a:p>
        </p:txBody>
      </p:sp>
      <p:pic>
        <p:nvPicPr>
          <p:cNvPr id="8" name="Picture 7" descr="Tuckpointing_no-controls.jpg" title="Photo of a worker using a concrete masonry saw with out a vacuum system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737" y="1371600"/>
            <a:ext cx="5187142" cy="1981200"/>
          </a:xfrm>
          <a:prstGeom prst="rect">
            <a:avLst/>
          </a:prstGeom>
        </p:spPr>
      </p:pic>
      <p:pic>
        <p:nvPicPr>
          <p:cNvPr id="9" name="Picture 8" descr="P1050981.jpg" title="Photo of a worker using a concrete masonry saw with a vacuum system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352800"/>
            <a:ext cx="34544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7230189" y="4563191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Fotografías: seguridad con la sílice, CPWR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-Right-Angle-Grinder-no-control-4.jpg" title="Photo of a worker using a grinder with out a vacuum system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57200"/>
            <a:ext cx="3759200" cy="2819400"/>
          </a:xfrm>
          <a:prstGeom prst="rect">
            <a:avLst/>
          </a:prstGeom>
        </p:spPr>
      </p:pic>
      <p:pic>
        <p:nvPicPr>
          <p:cNvPr id="6" name="Picture 5" descr="A-Right-Angle-Grinder-control-6.jpg" title="Photo of a worker using a grinder with a vacuum system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400" y="457200"/>
            <a:ext cx="3759200" cy="2819400"/>
          </a:xfrm>
          <a:prstGeom prst="rect">
            <a:avLst/>
          </a:prstGeom>
        </p:spPr>
      </p:pic>
      <p:pic>
        <p:nvPicPr>
          <p:cNvPr id="7" name="Picture 6" descr="Handheld-drill_no-control.jpg" title="Photo of a worker using a drill with out a vacuum system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429000"/>
            <a:ext cx="2518086" cy="2438400"/>
          </a:xfrm>
          <a:prstGeom prst="rect">
            <a:avLst/>
          </a:prstGeom>
        </p:spPr>
      </p:pic>
      <p:pic>
        <p:nvPicPr>
          <p:cNvPr id="8" name="Picture 7" descr="P1060140.jpg" title="Photo of a worker using a grinder with a vacuum system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352800"/>
            <a:ext cx="342900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7306387" y="4563190"/>
            <a:ext cx="2362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 dirty="0" err="1"/>
              <a:t>Fotografías</a:t>
            </a:r>
            <a:r>
              <a:rPr sz="1000" dirty="0"/>
              <a:t>: </a:t>
            </a:r>
            <a:r>
              <a:rPr sz="1000" dirty="0" err="1"/>
              <a:t>seguridad</a:t>
            </a:r>
            <a:r>
              <a:rPr sz="1000" dirty="0"/>
              <a:t> con la </a:t>
            </a:r>
            <a:r>
              <a:rPr sz="1000" dirty="0" err="1"/>
              <a:t>sílice</a:t>
            </a:r>
            <a:r>
              <a:rPr sz="1000" dirty="0"/>
              <a:t>, CPWR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0869"/>
            <a:ext cx="8229600" cy="370131"/>
          </a:xfrm>
        </p:spPr>
        <p:txBody>
          <a:bodyPr>
            <a:normAutofit/>
          </a:bodyPr>
          <a:lstStyle/>
          <a:p>
            <a:pPr algn="l"/>
            <a:r>
              <a:rPr lang="en-US" sz="900" dirty="0" smtClean="0">
                <a:solidFill>
                  <a:schemeClr val="bg1"/>
                </a:solidFill>
              </a:rPr>
              <a:t>La  </a:t>
            </a:r>
            <a:r>
              <a:rPr lang="en-US" sz="900" dirty="0" err="1">
                <a:solidFill>
                  <a:schemeClr val="bg1"/>
                </a:solidFill>
              </a:rPr>
              <a:t>silice</a:t>
            </a:r>
            <a:r>
              <a:rPr lang="en-US" sz="900" dirty="0">
                <a:solidFill>
                  <a:schemeClr val="bg1"/>
                </a:solidFill>
              </a:rPr>
              <a:t> en la </a:t>
            </a:r>
            <a:r>
              <a:rPr lang="en-US" sz="900" dirty="0" err="1">
                <a:solidFill>
                  <a:schemeClr val="bg1"/>
                </a:solidFill>
              </a:rPr>
              <a:t>construccion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u="sng"/>
              <a:t>Sección 1</a:t>
            </a:r>
            <a:r>
              <a:rPr lang="en-US" dirty="0"/>
              <a:t/>
            </a:r>
            <a:br>
              <a:rPr lang="en-US" dirty="0"/>
            </a:br>
            <a:r>
              <a:rPr/>
              <a:t>Introducción a la sílice</a:t>
            </a:r>
          </a:p>
        </p:txBody>
      </p:sp>
      <p:pic>
        <p:nvPicPr>
          <p:cNvPr id="4" name="Content Placeholder 3" descr="3907-72.jpg" title="Photo of the demolition of a buildi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025" y="1600201"/>
            <a:ext cx="4549975" cy="3886200"/>
          </a:xfrm>
        </p:spPr>
      </p:pic>
      <p:sp>
        <p:nvSpPr>
          <p:cNvPr id="5" name="TextBox 4"/>
          <p:cNvSpPr txBox="1"/>
          <p:nvPr/>
        </p:nvSpPr>
        <p:spPr>
          <a:xfrm>
            <a:off x="5486400" y="546877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 dirty="0" err="1"/>
              <a:t>Imágenes</a:t>
            </a:r>
            <a:r>
              <a:rPr sz="1000" dirty="0"/>
              <a:t> de la </a:t>
            </a:r>
            <a:r>
              <a:rPr sz="1000" dirty="0" err="1"/>
              <a:t>eLCOSH</a:t>
            </a:r>
            <a:endParaRPr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548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s-ES_tradnl" sz="4000" dirty="0"/>
              <a:t>Ejemplos de combinaciones </a:t>
            </a:r>
            <a:br>
              <a:rPr lang="es-ES_tradnl" sz="4000" dirty="0"/>
            </a:br>
            <a:r>
              <a:rPr lang="es-ES_tradnl" sz="4000" dirty="0"/>
              <a:t>de controles</a:t>
            </a:r>
          </a:p>
        </p:txBody>
      </p:sp>
      <p:pic>
        <p:nvPicPr>
          <p:cNvPr id="414722" name="Picture 2" title="Image of an asphalt pavement milling machine with silica dust contro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0" y="2438400"/>
            <a:ext cx="7696200" cy="35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5312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2400" dirty="0"/>
              <a:t>Las máquinas fresadoras de pavimento asfáltico usan controles de ventilación y rocío de agua.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hicle-mounted-drilling-rig_no-controls.jpg" title="Photo of a worker using a veghicle mounted drilling rig with out silica dust control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"/>
            <a:ext cx="3875981" cy="3733800"/>
          </a:xfrm>
          <a:prstGeom prst="rect">
            <a:avLst/>
          </a:prstGeom>
        </p:spPr>
      </p:pic>
      <p:pic>
        <p:nvPicPr>
          <p:cNvPr id="4" name="Picture 3" descr="Sidewalk-cutting-with-controls-LHSF.tif.jpg" title="Photo of a worker using a veghicle mounted drilling rig with silica dust control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362200"/>
            <a:ext cx="4444439" cy="3332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5697379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 dirty="0" err="1"/>
              <a:t>Fotografías</a:t>
            </a:r>
            <a:r>
              <a:rPr sz="1000" dirty="0"/>
              <a:t>: </a:t>
            </a:r>
            <a:r>
              <a:rPr sz="1000" dirty="0" err="1"/>
              <a:t>seguridad</a:t>
            </a:r>
            <a:r>
              <a:rPr sz="1000" dirty="0"/>
              <a:t> con la </a:t>
            </a:r>
            <a:r>
              <a:rPr sz="1000" dirty="0" err="1"/>
              <a:t>sílice</a:t>
            </a:r>
            <a:r>
              <a:rPr sz="1000" dirty="0"/>
              <a:t>, CPWR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114300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La </a:t>
            </a:r>
            <a:r>
              <a:rPr lang="en-US" sz="900" dirty="0" err="1">
                <a:solidFill>
                  <a:schemeClr val="bg1"/>
                </a:solidFill>
              </a:rPr>
              <a:t>silice</a:t>
            </a:r>
            <a:r>
              <a:rPr lang="en-US" sz="900" dirty="0">
                <a:solidFill>
                  <a:schemeClr val="bg1"/>
                </a:solidFill>
              </a:rPr>
              <a:t> en la </a:t>
            </a:r>
            <a:r>
              <a:rPr lang="en-US" sz="900" dirty="0" err="1">
                <a:solidFill>
                  <a:schemeClr val="bg1"/>
                </a:solidFill>
              </a:rPr>
              <a:t>construccion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/>
          </a:bodyPr>
          <a:lstStyle/>
          <a:p>
            <a:pPr algn="l" rtl="0"/>
            <a:r>
              <a:rPr lang="es-ES_tradnl" dirty="0"/>
              <a:t>¿Los controles funcionan?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257800" cy="3886200"/>
          </a:xfrm>
        </p:spPr>
        <p:txBody>
          <a:bodyPr>
            <a:noAutofit/>
          </a:bodyPr>
          <a:lstStyle/>
          <a:p>
            <a:pPr rtl="0"/>
            <a:r>
              <a:rPr lang="es-ES_tradnl" dirty="0"/>
              <a:t>Sigan las instrucciones y especificaciones del fabricante.</a:t>
            </a:r>
          </a:p>
          <a:p>
            <a:pPr rtl="0"/>
            <a:r>
              <a:rPr lang="es-ES_tradnl" dirty="0"/>
              <a:t>Usen adecuadamente las herramientas.</a:t>
            </a:r>
          </a:p>
          <a:p>
            <a:pPr rtl="0"/>
            <a:r>
              <a:rPr lang="es-ES_tradnl" dirty="0"/>
              <a:t>Realicen el mantenimiento </a:t>
            </a:r>
            <a:br>
              <a:rPr lang="es-ES_tradnl" dirty="0"/>
            </a:br>
            <a:r>
              <a:rPr lang="es-ES_tradnl" dirty="0"/>
              <a:t>y la limpieza necesarios </a:t>
            </a:r>
            <a:br>
              <a:rPr lang="es-ES_tradnl" dirty="0"/>
            </a:br>
            <a:r>
              <a:rPr lang="es-ES_tradnl" dirty="0"/>
              <a:t>con regularidad.</a:t>
            </a:r>
          </a:p>
          <a:p>
            <a:pPr rtl="0"/>
            <a:r>
              <a:rPr lang="es-ES_tradnl" dirty="0"/>
              <a:t>Busquen contaminantes </a:t>
            </a:r>
            <a:br>
              <a:rPr lang="es-ES_tradnl" dirty="0"/>
            </a:br>
            <a:r>
              <a:rPr lang="es-ES_tradnl" dirty="0"/>
              <a:t>en el aire.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519170" name="Picture 2" descr="C:\Users\laura\AppData\Local\Microsoft\Windows\INetCache\IE\EQ77RH9B\ISO_7010_M002.svg[1].png" title="Image of a stick figure holding a book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881" y="1843881"/>
            <a:ext cx="3642519" cy="364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Monitoreo del aire</a:t>
            </a:r>
          </a:p>
        </p:txBody>
      </p:sp>
      <p:pic>
        <p:nvPicPr>
          <p:cNvPr id="4" name="Picture 3" descr="Air_Sampling_Equipment_(8744527856).jpg" title="Photo of a worker wearing air sampling equipmen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9200" y="2590800"/>
            <a:ext cx="4064000" cy="304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" y="1752600"/>
            <a:ext cx="2667000" cy="15240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  <a:spcBef>
                <a:spcPts val="0"/>
              </a:spcBef>
            </a:pPr>
            <a:r>
              <a:rPr lang="es-ES_tradnl" sz="2200" b="1" dirty="0"/>
              <a:t>Realizado por profesionales.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1219200"/>
            <a:ext cx="3124200" cy="16002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  <a:spcBef>
                <a:spcPts val="0"/>
              </a:spcBef>
            </a:pPr>
            <a:r>
              <a:rPr lang="es-ES_tradnl" sz="2200" b="1" dirty="0"/>
              <a:t>Identifica y cuantifica los contaminantes.</a:t>
            </a:r>
          </a:p>
        </p:txBody>
      </p:sp>
      <p:sp>
        <p:nvSpPr>
          <p:cNvPr id="8" name="Oval 7"/>
          <p:cNvSpPr/>
          <p:nvPr/>
        </p:nvSpPr>
        <p:spPr>
          <a:xfrm>
            <a:off x="6096000" y="1752600"/>
            <a:ext cx="2895600" cy="18288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  <a:spcBef>
                <a:spcPts val="0"/>
              </a:spcBef>
            </a:pPr>
            <a:r>
              <a:rPr lang="es-ES_tradnl" sz="2200" b="1" dirty="0"/>
              <a:t>Equipo especializado y calibrado.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3810000"/>
            <a:ext cx="2895600" cy="15240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  <a:spcBef>
                <a:spcPts val="0"/>
              </a:spcBef>
            </a:pPr>
            <a:r>
              <a:rPr lang="es-ES_tradnl" sz="2200" b="1" dirty="0"/>
              <a:t>Vigilancia personal de los trabajadores.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886200"/>
            <a:ext cx="2895600" cy="15240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10000"/>
              </a:lnSpc>
              <a:spcBef>
                <a:spcPts val="0"/>
              </a:spcBef>
            </a:pPr>
            <a:r>
              <a:rPr lang="es-ES_tradnl" sz="2200" b="1" dirty="0"/>
              <a:t>Vigilancia general del aire del entorno.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1" y="152400"/>
            <a:ext cx="6705600" cy="1143000"/>
          </a:xfrm>
          <a:noFill/>
        </p:spPr>
        <p:txBody>
          <a:bodyPr lIns="90478" tIns="44445" rIns="90478" bIns="44445"/>
          <a:lstStyle/>
          <a:p>
            <a:pPr algn="l" rtl="0" eaLnBrk="1" hangingPunct="1"/>
            <a:r>
              <a:rPr lang="es-ES_tradnl" dirty="0"/>
              <a:t>Equipo de muestreo del aire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901700" y="2362200"/>
            <a:ext cx="1974850" cy="20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r>
              <a:rPr lang="es-ES_tradnl" sz="3200" b="1" dirty="0">
                <a:latin typeface="Times New Roman" pitchFamily="18" charset="0"/>
              </a:rPr>
              <a:t>Bomba </a:t>
            </a:r>
            <a:br>
              <a:rPr lang="es-ES_tradnl" sz="3200" b="1" dirty="0">
                <a:latin typeface="Times New Roman" pitchFamily="18" charset="0"/>
              </a:rPr>
            </a:br>
            <a:r>
              <a:rPr lang="es-ES_tradnl" sz="3200" b="1" dirty="0">
                <a:latin typeface="Times New Roman" pitchFamily="18" charset="0"/>
              </a:rPr>
              <a:t>de aire personal con ciclón</a:t>
            </a:r>
          </a:p>
        </p:txBody>
      </p:sp>
      <p:graphicFrame>
        <p:nvGraphicFramePr>
          <p:cNvPr id="1026" name="Object 6" title="Photo of a personal air pump with cyclon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93942"/>
              </p:ext>
            </p:extLst>
          </p:nvPr>
        </p:nvGraphicFramePr>
        <p:xfrm>
          <a:off x="3241675" y="1600200"/>
          <a:ext cx="4987925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03" name="Photo House" r:id="rId4" imgW="3358618" imgH="2669827" progId="">
                  <p:embed/>
                </p:oleObj>
              </mc:Choice>
              <mc:Fallback>
                <p:oleObj name="Photo House" r:id="rId4" imgW="3358618" imgH="266982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600200"/>
                        <a:ext cx="4987925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877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fld id="{E4FBB5A4-B3A6-458A-8489-E8159103381E}" type="slidenum">
              <a:rPr/>
              <a:pPr rtl="0" eaLnBrk="1" hangingPunct="1"/>
              <a:t>75</a:t>
            </a:fld>
            <a:endParaRPr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algn="l" rtl="0" eaLnBrk="1" hangingPunct="1"/>
            <a:r>
              <a:rPr lang="es-ES_tradnl" dirty="0"/>
              <a:t>Monitoreo personal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5105400" cy="2590800"/>
          </a:xfrm>
        </p:spPr>
        <p:txBody>
          <a:bodyPr>
            <a:normAutofit/>
          </a:bodyPr>
          <a:lstStyle/>
          <a:p>
            <a:pPr rtl="0" eaLnBrk="1" hangingPunct="1"/>
            <a:r>
              <a:rPr lang="es-ES_tradnl" sz="3400" dirty="0"/>
              <a:t>Determina la exposición individual del trabajador.</a:t>
            </a:r>
          </a:p>
          <a:p>
            <a:pPr rtl="0" eaLnBrk="1" hangingPunct="1"/>
            <a:r>
              <a:rPr lang="es-ES_tradnl" sz="3400" dirty="0"/>
              <a:t>Se hace durante un periodo específico.</a:t>
            </a:r>
          </a:p>
        </p:txBody>
      </p:sp>
      <p:pic>
        <p:nvPicPr>
          <p:cNvPr id="24581" name="Picture 4" descr="personal air monitor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225" y="1074760"/>
            <a:ext cx="2568575" cy="486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219200" y="4648200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r>
              <a:rPr lang="es-ES_tradnl" sz="2000" dirty="0"/>
              <a:t>La bomba jala el aire a través de un filtro o tubo, y atrapa el polvo o la toxina.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5773579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Diapositiva cortesía del Consejo de Seguridad en la Construcción, Illinois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Ejemplos de sustitución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3429000"/>
          </a:xfrm>
        </p:spPr>
        <p:txBody>
          <a:bodyPr>
            <a:normAutofit/>
          </a:bodyPr>
          <a:lstStyle/>
          <a:p>
            <a:pPr rtl="0"/>
            <a:r>
              <a:rPr lang="es-ES_tradnl" sz="3000" dirty="0"/>
              <a:t>eliminación del peligro</a:t>
            </a:r>
          </a:p>
          <a:p>
            <a:pPr rtl="0"/>
            <a:r>
              <a:rPr lang="es-ES_tradnl" sz="3000" dirty="0"/>
              <a:t>uso de materiales sin sílice cuando sea factible</a:t>
            </a:r>
          </a:p>
          <a:p>
            <a:pPr rtl="0"/>
            <a:r>
              <a:rPr lang="es-ES_tradnl" sz="3000" dirty="0"/>
              <a:t>pinturas y recubrimientos</a:t>
            </a:r>
          </a:p>
          <a:p>
            <a:pPr rtl="0"/>
            <a:r>
              <a:rPr lang="es-ES_tradnl" sz="3000" dirty="0"/>
              <a:t>atomización abrasiva</a:t>
            </a:r>
          </a:p>
          <a:p>
            <a:endParaRPr lang="es-ES_tradnl" sz="3000" dirty="0"/>
          </a:p>
        </p:txBody>
      </p:sp>
      <p:pic>
        <p:nvPicPr>
          <p:cNvPr id="4" name="Picture 3" descr="steel shot.JPG" title="Photo of steel shot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198132"/>
            <a:ext cx="1600200" cy="1600200"/>
          </a:xfrm>
          <a:prstGeom prst="rect">
            <a:avLst/>
          </a:prstGeom>
        </p:spPr>
      </p:pic>
      <p:pic>
        <p:nvPicPr>
          <p:cNvPr id="5" name="Picture 4" descr="Coal-Slag.jpg" title="Photo of coal sla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198132"/>
            <a:ext cx="1600200" cy="1600200"/>
          </a:xfrm>
          <a:prstGeom prst="rect">
            <a:avLst/>
          </a:prstGeom>
        </p:spPr>
      </p:pic>
      <p:pic>
        <p:nvPicPr>
          <p:cNvPr id="6" name="Picture 5" descr="Corn-Cob.jpg" title="Photo of corn cob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874532"/>
            <a:ext cx="1600200" cy="1600200"/>
          </a:xfrm>
          <a:prstGeom prst="rect">
            <a:avLst/>
          </a:prstGeom>
        </p:spPr>
      </p:pic>
      <p:pic>
        <p:nvPicPr>
          <p:cNvPr id="7" name="Picture 6" descr="Garnet.jpg" title="Photo of garnet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874532"/>
            <a:ext cx="16002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dirty="0"/>
              <a:t>Granalla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541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dirty="0"/>
              <a:t>Maíz molido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152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dirty="0"/>
              <a:t>Escoria </a:t>
            </a:r>
            <a:br>
              <a:rPr lang="es-ES_tradnl" dirty="0"/>
            </a:br>
            <a:r>
              <a:rPr lang="es-ES_tradnl" dirty="0"/>
              <a:t>de carbón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541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dirty="0"/>
              <a:t>Granate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Ejemplos de aislamiento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rtl="0"/>
            <a:r>
              <a:rPr lang="es-ES_tradnl" sz="2800" dirty="0"/>
              <a:t>separar al trabajador </a:t>
            </a:r>
            <a:br>
              <a:rPr lang="es-ES_tradnl" sz="2800" dirty="0"/>
            </a:br>
            <a:r>
              <a:rPr lang="es-ES_tradnl" sz="2800" dirty="0"/>
              <a:t>del polvo</a:t>
            </a:r>
          </a:p>
          <a:p>
            <a:pPr rtl="0"/>
            <a:r>
              <a:rPr lang="es-ES_tradnl" sz="2800" dirty="0"/>
              <a:t>cabina cerrada con ventilación o filtración </a:t>
            </a:r>
            <a:br>
              <a:rPr lang="es-ES_tradnl" sz="2800" dirty="0"/>
            </a:br>
            <a:r>
              <a:rPr lang="es-ES_tradnl" sz="2800" dirty="0"/>
              <a:t>del aire</a:t>
            </a:r>
          </a:p>
          <a:p>
            <a:pPr rtl="0"/>
            <a:r>
              <a:rPr lang="es-ES_tradnl" sz="2800" dirty="0"/>
              <a:t>separar las operaciones polvorientas de las áreas donde no haya polvo</a:t>
            </a:r>
          </a:p>
        </p:txBody>
      </p:sp>
      <p:pic>
        <p:nvPicPr>
          <p:cNvPr id="4" name="Picture 3" descr="2containment.jpg" title="Photo of abrasive blasting containmen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514600"/>
            <a:ext cx="3840480" cy="256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5029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dirty="0"/>
              <a:t>contención por atomización abrasiva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5486401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Fotografía: imágenes de la </a:t>
            </a:r>
            <a:r>
              <a:rPr lang="es-ES_tradnl" sz="1000" dirty="0" err="1"/>
              <a:t>eLCOSH</a:t>
            </a:r>
            <a:endParaRPr lang="es-ES_trad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Controles administrativos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pPr rtl="0"/>
            <a:r>
              <a:rPr lang="es-ES_tradnl" sz="3000" dirty="0"/>
              <a:t>estándar de </a:t>
            </a:r>
            <a:r>
              <a:rPr lang="es-ES_tradnl" sz="3000" dirty="0" smtClean="0"/>
              <a:t>OSHA</a:t>
            </a:r>
            <a:endParaRPr lang="es-ES_tradnl" sz="3000" dirty="0"/>
          </a:p>
          <a:p>
            <a:pPr rtl="0"/>
            <a:r>
              <a:rPr lang="es-ES_tradnl" sz="3000" dirty="0"/>
              <a:t>plan escrito</a:t>
            </a:r>
          </a:p>
          <a:p>
            <a:pPr rtl="0"/>
            <a:r>
              <a:rPr lang="es-ES_tradnl" sz="3000" dirty="0"/>
              <a:t>planificación de </a:t>
            </a:r>
            <a:br>
              <a:rPr lang="es-ES_tradnl" sz="3000" dirty="0"/>
            </a:br>
            <a:r>
              <a:rPr lang="es-ES_tradnl" sz="3000" dirty="0"/>
              <a:t>tareas y trabajos</a:t>
            </a:r>
          </a:p>
          <a:p>
            <a:pPr rtl="0"/>
            <a:r>
              <a:rPr lang="es-ES_tradnl" sz="3000" dirty="0"/>
              <a:t>monitoreo del aire</a:t>
            </a:r>
          </a:p>
          <a:p>
            <a:pPr rtl="0"/>
            <a:r>
              <a:rPr lang="es-ES_tradnl" sz="3000" dirty="0"/>
              <a:t>capacitación</a:t>
            </a:r>
          </a:p>
          <a:p>
            <a:pPr rtl="0"/>
            <a:r>
              <a:rPr lang="es-ES_tradnl" sz="3000" dirty="0"/>
              <a:t>mejores prácticas laborales</a:t>
            </a:r>
          </a:p>
        </p:txBody>
      </p:sp>
      <p:pic>
        <p:nvPicPr>
          <p:cNvPr id="4" name="Picture 3" descr="4003-72.jpg" title="Photo of workers having a meet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600200"/>
            <a:ext cx="4369848" cy="2914650"/>
          </a:xfrm>
          <a:prstGeom prst="rect">
            <a:avLst/>
          </a:prstGeom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7239000" y="4572000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s-ES_tradnl" sz="1200" dirty="0">
                <a:cs typeface="Arial" charset="0"/>
              </a:rPr>
              <a:t>Fotografía: </a:t>
            </a:r>
            <a:r>
              <a:rPr lang="es-ES_tradnl" sz="1200" dirty="0" err="1">
                <a:cs typeface="Arial" charset="0"/>
              </a:rPr>
              <a:t>eLCOSH</a:t>
            </a:r>
            <a:endParaRPr lang="es-ES_tradnl" sz="1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44562"/>
          </a:xfrm>
        </p:spPr>
        <p:txBody>
          <a:bodyPr>
            <a:noAutofit/>
          </a:bodyPr>
          <a:lstStyle/>
          <a:p>
            <a:pPr algn="l" rtl="0"/>
            <a:r>
              <a:rPr lang="es-ES_tradnl" sz="4000" dirty="0"/>
              <a:t>Mejores prácticas para los contratistas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6172200" cy="3733799"/>
          </a:xfrm>
        </p:spPr>
        <p:txBody>
          <a:bodyPr>
            <a:noAutofit/>
          </a:bodyPr>
          <a:lstStyle/>
          <a:p>
            <a:pPr rtl="0"/>
            <a:r>
              <a:rPr lang="es-ES_tradnl" sz="3000" dirty="0"/>
              <a:t>usar controles para eliminar el polvo</a:t>
            </a:r>
          </a:p>
          <a:p>
            <a:pPr rtl="0"/>
            <a:r>
              <a:rPr lang="es-ES_tradnl" sz="3000" dirty="0"/>
              <a:t>asignar a personas calificadas</a:t>
            </a:r>
          </a:p>
          <a:p>
            <a:pPr rtl="0"/>
            <a:r>
              <a:rPr lang="es-ES_tradnl" sz="3000" dirty="0"/>
              <a:t>proporcionar respiradores adecuados cuando sean </a:t>
            </a:r>
            <a:br>
              <a:rPr lang="es-ES_tradnl" sz="3000" dirty="0"/>
            </a:br>
            <a:r>
              <a:rPr lang="es-ES_tradnl" sz="3000" dirty="0"/>
              <a:t>necesarios</a:t>
            </a:r>
          </a:p>
          <a:p>
            <a:pPr rtl="0"/>
            <a:r>
              <a:rPr lang="es-ES_tradnl" sz="3000" dirty="0"/>
              <a:t>sustituir materiales</a:t>
            </a:r>
          </a:p>
          <a:p>
            <a:pPr rtl="0"/>
            <a:r>
              <a:rPr lang="es-ES_tradnl" sz="3000" dirty="0"/>
              <a:t>planificar</a:t>
            </a:r>
          </a:p>
        </p:txBody>
      </p:sp>
      <p:pic>
        <p:nvPicPr>
          <p:cNvPr id="4" name="Picture 3" descr="4009-72.jpg" title="Photo of a worker getting silica train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013" y="2590800"/>
            <a:ext cx="3475387" cy="3124200"/>
          </a:xfrm>
          <a:prstGeom prst="rect">
            <a:avLst/>
          </a:prstGeom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5486400" y="57150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s-ES_tradnl" sz="1200" dirty="0">
                <a:cs typeface="Arial" charset="0"/>
              </a:rPr>
              <a:t>Fotografía: </a:t>
            </a:r>
            <a:r>
              <a:rPr lang="es-ES_tradnl" sz="1200" dirty="0" err="1">
                <a:cs typeface="Arial" charset="0"/>
              </a:rPr>
              <a:t>eLCOSH</a:t>
            </a:r>
            <a:endParaRPr lang="es-ES_tradnl" sz="1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792162"/>
          </a:xfrm>
        </p:spPr>
        <p:txBody>
          <a:bodyPr/>
          <a:lstStyle/>
          <a:p>
            <a:pPr algn="l" rtl="0"/>
            <a:r>
              <a:rPr lang="es-ES_tradnl" dirty="0"/>
              <a:t>¿Qué es la sílice?</a:t>
            </a:r>
          </a:p>
        </p:txBody>
      </p:sp>
      <p:pic>
        <p:nvPicPr>
          <p:cNvPr id="9" name="Content Placeholder 8" descr="yosemite_20_bg_090404.jpg" title="Photo of rock formations 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143000"/>
            <a:ext cx="3245909" cy="2434432"/>
          </a:xfrm>
        </p:spPr>
      </p:pic>
      <p:pic>
        <p:nvPicPr>
          <p:cNvPr id="10" name="Picture 9" descr="arches_12_bg_012003.jpg" title="Photo of rock formations 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19200"/>
            <a:ext cx="3505200" cy="2628900"/>
          </a:xfrm>
          <a:prstGeom prst="rect">
            <a:avLst/>
          </a:prstGeom>
        </p:spPr>
      </p:pic>
      <p:pic>
        <p:nvPicPr>
          <p:cNvPr id="11" name="Picture 10" descr="death_16_bg_082303.jpg" title="Photo of rock formations 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5814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8100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3200" b="1" dirty="0"/>
              <a:t>Uno de los minerales más comunes en </a:t>
            </a:r>
            <a:br>
              <a:rPr lang="es-ES_tradnl" sz="3200" b="1" dirty="0"/>
            </a:br>
            <a:r>
              <a:rPr lang="es-ES_tradnl" sz="3200" b="1" dirty="0"/>
              <a:t>la Tierra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5314890"/>
            <a:ext cx="111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000" dirty="0"/>
              <a:t>Las fotografías son cortesía de PDPhoto.org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020762"/>
          </a:xfrm>
        </p:spPr>
        <p:txBody>
          <a:bodyPr>
            <a:noAutofit/>
          </a:bodyPr>
          <a:lstStyle/>
          <a:p>
            <a:pPr algn="l" rtl="0"/>
            <a:r>
              <a:rPr lang="es-ES_tradnl" sz="4000" dirty="0"/>
              <a:t>Mejores prácticas para los trabajadores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830763"/>
          </a:xfrm>
        </p:spPr>
        <p:txBody>
          <a:bodyPr>
            <a:normAutofit/>
          </a:bodyPr>
          <a:lstStyle/>
          <a:p>
            <a:pPr rtl="0"/>
            <a:r>
              <a:rPr lang="es-ES_tradnl" sz="3000" dirty="0"/>
              <a:t>usar equipo y controles </a:t>
            </a:r>
            <a:br>
              <a:rPr lang="es-ES_tradnl" sz="3000" dirty="0"/>
            </a:br>
            <a:r>
              <a:rPr lang="es-ES_tradnl" sz="3000" dirty="0"/>
              <a:t>adecuadamente</a:t>
            </a:r>
          </a:p>
          <a:p>
            <a:pPr rtl="0"/>
            <a:r>
              <a:rPr lang="es-ES_tradnl" sz="3000" dirty="0"/>
              <a:t>estar atentos</a:t>
            </a:r>
          </a:p>
          <a:p>
            <a:pPr rtl="0"/>
            <a:r>
              <a:rPr lang="es-ES_tradnl" sz="3000" dirty="0"/>
              <a:t>participar</a:t>
            </a:r>
          </a:p>
          <a:p>
            <a:pPr rtl="0"/>
            <a:r>
              <a:rPr lang="es-ES_tradnl" sz="3000" dirty="0"/>
              <a:t>no llevar el polvo a casa</a:t>
            </a:r>
          </a:p>
          <a:p>
            <a:pPr rtl="0"/>
            <a:r>
              <a:rPr lang="es-ES_tradnl" sz="3000" dirty="0"/>
              <a:t>brindar información sobre la sílice </a:t>
            </a:r>
            <a:br>
              <a:rPr lang="es-ES_tradnl" sz="3000" dirty="0"/>
            </a:br>
            <a:r>
              <a:rPr lang="es-ES_tradnl" sz="3000" dirty="0"/>
              <a:t>al médico</a:t>
            </a:r>
          </a:p>
          <a:p>
            <a:pPr rtl="0"/>
            <a:r>
              <a:rPr lang="es-ES_tradnl" sz="3000" dirty="0"/>
              <a:t>no comer, beber, fumar ni aplicarse cosméticos cerca del polvo de sílice; lavarse las manos y la cara</a:t>
            </a:r>
          </a:p>
          <a:p>
            <a:endParaRPr lang="es-ES_tradnl" sz="3000" dirty="0"/>
          </a:p>
        </p:txBody>
      </p:sp>
      <p:pic>
        <p:nvPicPr>
          <p:cNvPr id="4" name="Picture 3" descr="4011-72.jpg" title="Photo of workers at a worksite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00150"/>
            <a:ext cx="4133850" cy="2609850"/>
          </a:xfrm>
          <a:prstGeom prst="rect">
            <a:avLst/>
          </a:prstGeom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7086600" y="38100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sz="1200">
                <a:cs typeface="Arial" charset="0"/>
              </a:rPr>
              <a:t>Fotografía: eLCOSH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Equipo de protección 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800600" cy="3962400"/>
          </a:xfrm>
        </p:spPr>
        <p:txBody>
          <a:bodyPr>
            <a:noAutofit/>
          </a:bodyPr>
          <a:lstStyle/>
          <a:p>
            <a:pPr rtl="0">
              <a:lnSpc>
                <a:spcPts val="2200"/>
              </a:lnSpc>
              <a:spcBef>
                <a:spcPts val="0"/>
              </a:spcBef>
            </a:pPr>
            <a:r>
              <a:rPr lang="es-ES_tradnl" sz="2200" dirty="0"/>
              <a:t>Solamente se usa si los controles de ingeniería y de práctica laboral no son suficientes.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endParaRPr lang="es-ES_tradnl" sz="2200" dirty="0"/>
          </a:p>
          <a:p>
            <a:pPr rtl="0">
              <a:lnSpc>
                <a:spcPts val="2200"/>
              </a:lnSpc>
              <a:spcBef>
                <a:spcPts val="0"/>
              </a:spcBef>
            </a:pPr>
            <a:r>
              <a:rPr lang="es-ES_tradnl" sz="2200" dirty="0"/>
              <a:t>Debe estar aprobado por el Instituto Nacional para la Seguridad y la Salud Ocupacional (</a:t>
            </a:r>
            <a:r>
              <a:rPr lang="es-ES_tradnl" sz="2200" dirty="0" err="1"/>
              <a:t>National</a:t>
            </a:r>
            <a:r>
              <a:rPr lang="es-ES_tradnl" sz="2200" dirty="0"/>
              <a:t> </a:t>
            </a:r>
            <a:r>
              <a:rPr lang="es-ES_tradnl" sz="2200" dirty="0" err="1"/>
              <a:t>Institute</a:t>
            </a:r>
            <a:r>
              <a:rPr lang="es-ES_tradnl" sz="2200" dirty="0"/>
              <a:t> </a:t>
            </a:r>
            <a:r>
              <a:rPr lang="es-ES_tradnl" sz="2200" dirty="0" err="1"/>
              <a:t>for</a:t>
            </a:r>
            <a:r>
              <a:rPr lang="es-ES_tradnl" sz="2200" dirty="0"/>
              <a:t> </a:t>
            </a:r>
            <a:r>
              <a:rPr lang="es-ES_tradnl" sz="2200" dirty="0" err="1"/>
              <a:t>Occupational</a:t>
            </a:r>
            <a:r>
              <a:rPr lang="es-ES_tradnl" sz="2200" dirty="0"/>
              <a:t> Safety and </a:t>
            </a:r>
            <a:r>
              <a:rPr lang="es-ES_tradnl" sz="2200" dirty="0" err="1"/>
              <a:t>Health</a:t>
            </a:r>
            <a:r>
              <a:rPr lang="es-ES_tradnl" sz="2200" dirty="0"/>
              <a:t>, NIOSH).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endParaRPr lang="es-ES_tradnl" sz="2200" dirty="0"/>
          </a:p>
          <a:p>
            <a:pPr rtl="0">
              <a:lnSpc>
                <a:spcPts val="2200"/>
              </a:lnSpc>
              <a:spcBef>
                <a:spcPts val="0"/>
              </a:spcBef>
            </a:pPr>
            <a:r>
              <a:rPr lang="es-ES_tradnl" sz="2200" dirty="0"/>
              <a:t>Los empleadores deben cumplir </a:t>
            </a:r>
            <a:br>
              <a:rPr lang="es-ES_tradnl" sz="2200" dirty="0"/>
            </a:br>
            <a:r>
              <a:rPr lang="es-ES_tradnl" sz="2200" dirty="0"/>
              <a:t>los estándares de la sílice y de protección respiratoria de </a:t>
            </a:r>
            <a:r>
              <a:rPr lang="es-ES_tradnl" sz="2200" dirty="0" smtClean="0"/>
              <a:t>OSHA.</a:t>
            </a:r>
            <a:endParaRPr lang="es-ES_tradnl" sz="2200" dirty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s-ES_tradnl" sz="2200" dirty="0"/>
          </a:p>
          <a:p>
            <a:pPr rtl="0">
              <a:lnSpc>
                <a:spcPts val="2200"/>
              </a:lnSpc>
              <a:spcBef>
                <a:spcPts val="0"/>
              </a:spcBef>
            </a:pPr>
            <a:r>
              <a:rPr lang="es-ES_tradnl" sz="2200" dirty="0"/>
              <a:t>Evaluaciones médicas.</a:t>
            </a:r>
          </a:p>
          <a:p>
            <a:pPr>
              <a:lnSpc>
                <a:spcPts val="2200"/>
              </a:lnSpc>
            </a:pPr>
            <a:endParaRPr lang="es-ES_tradnl" sz="2200" dirty="0"/>
          </a:p>
        </p:txBody>
      </p:sp>
      <p:pic>
        <p:nvPicPr>
          <p:cNvPr id="4" name="Picture 4" descr="john respirator"/>
          <p:cNvPicPr>
            <a:picLocks noChangeAspect="1" noChangeArrowheads="1"/>
          </p:cNvPicPr>
          <p:nvPr/>
        </p:nvPicPr>
        <p:blipFill>
          <a:blip r:embed="rId4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918" y="2438400"/>
            <a:ext cx="303768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 rtl="0"/>
            <a:r>
              <a:rPr lang="es-ES_tradnl" sz="4000" dirty="0"/>
              <a:t>Respiradores aprobados por el NIOSH</a:t>
            </a:r>
          </a:p>
        </p:txBody>
      </p:sp>
      <p:sp>
        <p:nvSpPr>
          <p:cNvPr id="133125" name="Text Box 7"/>
          <p:cNvSpPr txBox="1">
            <a:spLocks noChangeArrowheads="1"/>
          </p:cNvSpPr>
          <p:nvPr/>
        </p:nvSpPr>
        <p:spPr bwMode="auto">
          <a:xfrm>
            <a:off x="593467" y="3569792"/>
            <a:ext cx="2454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s-ES_tradnl" b="1" dirty="0"/>
              <a:t>Respirador purificador de aire con baterías (</a:t>
            </a:r>
            <a:r>
              <a:rPr lang="es-ES_tradnl" b="1" dirty="0" err="1"/>
              <a:t>Powered</a:t>
            </a:r>
            <a:r>
              <a:rPr lang="es-ES_tradnl" b="1" dirty="0"/>
              <a:t> Air </a:t>
            </a:r>
            <a:r>
              <a:rPr lang="es-ES_tradnl" b="1" dirty="0" err="1"/>
              <a:t>Purifying</a:t>
            </a:r>
            <a:r>
              <a:rPr lang="es-ES_tradnl" b="1" dirty="0"/>
              <a:t> </a:t>
            </a:r>
            <a:r>
              <a:rPr lang="es-ES_tradnl" b="1" dirty="0" err="1"/>
              <a:t>Respirator</a:t>
            </a:r>
            <a:r>
              <a:rPr lang="es-ES_tradnl" b="1" dirty="0"/>
              <a:t>, PAPR)</a:t>
            </a:r>
          </a:p>
        </p:txBody>
      </p:sp>
      <p:pic>
        <p:nvPicPr>
          <p:cNvPr id="133126" name="Picture 1" title="Photo of a respirato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2" y="4114800"/>
            <a:ext cx="22844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477000" y="56388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s-ES_tradnl" b="1" dirty="0"/>
              <a:t>N 95</a:t>
            </a:r>
          </a:p>
        </p:txBody>
      </p:sp>
      <p:sp>
        <p:nvSpPr>
          <p:cNvPr id="133129" name="Text Box 6"/>
          <p:cNvSpPr txBox="1">
            <a:spLocks noChangeArrowheads="1"/>
          </p:cNvSpPr>
          <p:nvPr/>
        </p:nvSpPr>
        <p:spPr bwMode="auto">
          <a:xfrm>
            <a:off x="3048000" y="5193268"/>
            <a:ext cx="255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s-ES_tradnl" b="1" dirty="0"/>
              <a:t>APR de medio rostro</a:t>
            </a:r>
          </a:p>
        </p:txBody>
      </p:sp>
      <p:pic>
        <p:nvPicPr>
          <p:cNvPr id="133123" name="Picture 5" descr="ap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682" y="1171575"/>
            <a:ext cx="302311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8" name="Picture 2" descr="http://www.coopersafety.com/North-5500-Series-Half-Face-Respirator.jpeg?id=454&amp;W=300&amp;H=3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158" y="3368337"/>
            <a:ext cx="2603242" cy="18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0" name="Picture 4" descr="http://img.directindustry.com/images_di/photo-g/powered-air-purifying-respirator-papr-32983-2745641.jpg" title="Photo of respirato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2827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3375" y="5605046"/>
            <a:ext cx="224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12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Diapositiva cortesía del CPWR</a:t>
            </a:r>
            <a:r>
              <a:rPr lang="es-ES_tradnl" sz="16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5715000" y="3276600"/>
            <a:ext cx="320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s-ES_tradnl" b="1" dirty="0"/>
              <a:t>Respirador purificador de aire (Air </a:t>
            </a:r>
            <a:r>
              <a:rPr lang="es-ES_tradnl" b="1" dirty="0" err="1"/>
              <a:t>Purifying</a:t>
            </a:r>
            <a:r>
              <a:rPr lang="es-ES_tradnl" b="1" dirty="0"/>
              <a:t> </a:t>
            </a:r>
            <a:r>
              <a:rPr lang="es-ES_tradnl" b="1" dirty="0" err="1"/>
              <a:t>Respirator</a:t>
            </a:r>
            <a:r>
              <a:rPr lang="es-ES_tradnl" b="1" dirty="0"/>
              <a:t>, APR) de rostro completo</a:t>
            </a:r>
          </a:p>
        </p:txBody>
      </p:sp>
    </p:spTree>
    <p:extLst>
      <p:ext uri="{BB962C8B-B14F-4D97-AF65-F5344CB8AC3E}">
        <p14:creationId xmlns:p14="http://schemas.microsoft.com/office/powerpoint/2010/main" val="38795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73162"/>
          </a:xfrm>
        </p:spPr>
        <p:txBody>
          <a:bodyPr>
            <a:normAutofit fontScale="90000"/>
          </a:bodyPr>
          <a:lstStyle/>
          <a:p>
            <a:pPr algn="l" rtl="0"/>
            <a:r>
              <a:rPr lang="es-ES_tradnl" dirty="0"/>
              <a:t>¿Por qué el EPP es menos efectivo que los controles de ingeniería?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105400" cy="4191000"/>
          </a:xfrm>
        </p:spPr>
        <p:txBody>
          <a:bodyPr>
            <a:normAutofit/>
          </a:bodyPr>
          <a:lstStyle/>
          <a:p>
            <a:pPr marL="342900" marR="0" lvl="0" indent="-342900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No elimina los peligros.</a:t>
            </a:r>
          </a:p>
          <a:p>
            <a:pPr marL="342900" marR="0" lvl="0" indent="-342900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Puede ser incómodo.</a:t>
            </a:r>
          </a:p>
          <a:p>
            <a:pPr marL="342900" marR="0" lvl="0" indent="-342900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Dificulta la comunicación.</a:t>
            </a:r>
          </a:p>
          <a:p>
            <a:pPr marL="342900" marR="0" lvl="0" indent="-342900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Limita la vista y el </a:t>
            </a:r>
            <a:b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movimiento.</a:t>
            </a:r>
          </a:p>
          <a:p>
            <a:pPr marL="342900" marR="0" lvl="0" indent="-342900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Los trabajadores deben saber cómo usarlo correctamente.</a:t>
            </a:r>
          </a:p>
          <a:p>
            <a:pPr marL="342900" marR="0" lvl="0" indent="-342900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Es difícil darle mantenimiento.</a:t>
            </a: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6400800" y="44958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sz="1200">
                <a:cs typeface="Arial" charset="0"/>
              </a:rPr>
              <a:t>Fotografía: eLCOSH</a:t>
            </a:r>
          </a:p>
        </p:txBody>
      </p:sp>
      <p:pic>
        <p:nvPicPr>
          <p:cNvPr id="7" name="Picture 6" title="Photo of a worker wearing a respirator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133600"/>
            <a:ext cx="3543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Vean el </a:t>
            </a:r>
            <a:r>
              <a:rPr lang="es-ES_tradnl"/>
              <a:t>video</a:t>
            </a:r>
            <a:r>
              <a:rPr lang="es-ES_tradnl" smtClean="0"/>
              <a:t>:  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1"/>
            <a:ext cx="6324600" cy="1676399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-ES_tradnl" sz="3000" b="1" i="1" dirty="0"/>
              <a:t>Eliminación del peligro:</a:t>
            </a:r>
          </a:p>
          <a:p>
            <a:pPr rtl="0">
              <a:spcBef>
                <a:spcPts val="0"/>
              </a:spcBef>
              <a:buNone/>
            </a:pPr>
            <a:r>
              <a:rPr lang="es-ES_tradnl" sz="3000" b="1" i="1" dirty="0"/>
              <a:t>Proyecto de perforación de McCarthy</a:t>
            </a:r>
          </a:p>
          <a:p>
            <a:pPr rtl="0">
              <a:spcBef>
                <a:spcPts val="0"/>
              </a:spcBef>
              <a:buNone/>
            </a:pPr>
            <a:r>
              <a:rPr lang="es-ES_tradnl" sz="3000" dirty="0"/>
              <a:t>del SBCTC</a:t>
            </a:r>
          </a:p>
        </p:txBody>
      </p:sp>
      <p:pic>
        <p:nvPicPr>
          <p:cNvPr id="4" name="Picture 2" descr="C:\Users\laura\AppData\Local\Microsoft\Windows\INetCache\IE\SHZJ0M6B\Movie-icon[1].png" title="Image of a clapboa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14" y="1288469"/>
            <a:ext cx="1780486" cy="2064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35052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2000" b="1" dirty="0"/>
              <a:t>EXENCIÓN DE RESPONSABILIDAD: Este es un estudio de caso que ilustra la implementación de controles de ingeniería para el polvo de sílice y solamente tiene fines educativos. Las referencias a algún empleador o marca de equipo en específico no implican su respaldo por parte de </a:t>
            </a:r>
            <a:r>
              <a:rPr lang="es-ES_tradnl" sz="2000" b="1" dirty="0" smtClean="0"/>
              <a:t>OSHA </a:t>
            </a:r>
            <a:r>
              <a:rPr lang="es-ES_tradnl" sz="2000" b="1" dirty="0"/>
              <a:t>o del SBCTC y sus afiliados.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 title="Image of a bullseye "/>
          <p:cNvSpPr/>
          <p:nvPr/>
        </p:nvSpPr>
        <p:spPr>
          <a:xfrm>
            <a:off x="609600" y="1447800"/>
            <a:ext cx="1447800" cy="12192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rtl="0"/>
            <a:r>
              <a:rPr lang="es-ES_tradnl" dirty="0"/>
              <a:t>Revisión y preguntas de la sección 5</a:t>
            </a:r>
          </a:p>
        </p:txBody>
      </p:sp>
      <p:pic>
        <p:nvPicPr>
          <p:cNvPr id="1026" name="Picture 2" descr="C:\Users\laura\AppData\Local\Microsoft\Windows\INetCache\IE\I6YY64KB\target[1].png" title="Image of a bullseye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990600" cy="1016718"/>
          </a:xfrm>
          <a:prstGeom prst="rect">
            <a:avLst/>
          </a:prstGeom>
          <a:noFill/>
        </p:spPr>
      </p:pic>
      <p:pic>
        <p:nvPicPr>
          <p:cNvPr id="1027" name="Picture 3" descr="C:\Users\laura\AppData\Local\Microsoft\Windows\INetCache\IE\I6YY64KB\preview_question_and_answer_site[1].jpg" title="Image of a cube that says Q &amp; 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394200"/>
            <a:ext cx="1651000" cy="132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6002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_tradnl" sz="4000" dirty="0" smtClean="0"/>
              <a:t>Díganme </a:t>
            </a:r>
            <a:r>
              <a:rPr lang="es-ES_tradnl" sz="4000" dirty="0"/>
              <a:t>tres cosas importantes que hayan aprendido en esta sección.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dirty="0" err="1"/>
              <a:t>Sección</a:t>
            </a:r>
            <a:r>
              <a:rPr dirty="0"/>
              <a:t> 6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El </a:t>
            </a:r>
            <a:r>
              <a:rPr dirty="0" err="1"/>
              <a:t>nuevo</a:t>
            </a:r>
            <a:r>
              <a:rPr dirty="0"/>
              <a:t> </a:t>
            </a:r>
            <a:r>
              <a:rPr dirty="0" err="1"/>
              <a:t>estándar</a:t>
            </a:r>
            <a:r>
              <a:rPr dirty="0"/>
              <a:t> de </a:t>
            </a:r>
            <a:r>
              <a:rPr lang="en-US" dirty="0" smtClean="0"/>
              <a:t>OSHA</a:t>
            </a:r>
            <a:endParaRPr dirty="0"/>
          </a:p>
        </p:txBody>
      </p:sp>
      <p:pic>
        <p:nvPicPr>
          <p:cNvPr id="415746" name="Picture 2" title="Image of OSHA Fact Sheet on Silica ru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781">
            <a:off x="1119589" y="2432573"/>
            <a:ext cx="6617908" cy="264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s-ES_tradnl" sz="4000" dirty="0"/>
              <a:t>Nueva estándar federal sobre la sílice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s-ES_tradnl" dirty="0"/>
              <a:t>Regla definitiva publicada por </a:t>
            </a:r>
            <a:r>
              <a:rPr lang="es-ES_tradnl" dirty="0" smtClean="0"/>
              <a:t>OSHA: 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>25 de marzo de 2016</a:t>
            </a:r>
          </a:p>
          <a:p>
            <a:endParaRPr lang="es-ES_tradnl" dirty="0"/>
          </a:p>
        </p:txBody>
      </p:sp>
      <p:pic>
        <p:nvPicPr>
          <p:cNvPr id="4" name="Picture 3" title="Image of a federal silica standard timelin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743200"/>
            <a:ext cx="8382000" cy="2974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638419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000"/>
              <a:t>Cronología cortesía del International Union of Bricklayers and Allied Craftworkers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008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rtl="0"/>
            <a:r>
              <a:rPr lang="es-ES_tradnl" dirty="0"/>
              <a:t>Alcance de la cobertura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81000" y="1325562"/>
            <a:ext cx="5410200" cy="4008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rtl="0"/>
            <a:r>
              <a:rPr lang="es-ES_tradnl" sz="3400" dirty="0"/>
              <a:t>cuarzo, cristobalita </a:t>
            </a:r>
            <a:br>
              <a:rPr lang="es-ES_tradnl" sz="3400" dirty="0"/>
            </a:br>
            <a:r>
              <a:rPr lang="es-ES_tradnl" sz="3400" dirty="0"/>
              <a:t>y </a:t>
            </a:r>
            <a:r>
              <a:rPr lang="es-ES_tradnl" sz="3400" dirty="0" err="1"/>
              <a:t>tridimita</a:t>
            </a:r>
            <a:endParaRPr lang="es-ES_tradnl" sz="3400" dirty="0"/>
          </a:p>
          <a:p>
            <a:pPr rtl="0"/>
            <a:r>
              <a:rPr lang="es-ES_tradnl" sz="3400" dirty="0"/>
              <a:t>toda exposición ocupacional a la sílice cristalina respirable en el trabajo de construcción a menos que esté por debajo del nivel de acción</a:t>
            </a:r>
          </a:p>
        </p:txBody>
      </p:sp>
      <p:pic>
        <p:nvPicPr>
          <p:cNvPr id="31748" name="Picture 4" descr="Q:\direct\Standards\SILICA\Rollout Materials\Images used for rollout\Others to use\cloudy jackhammer.jpg" title="Image of a worker using a jackhammer with no controls for silica expos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043" y="1185863"/>
            <a:ext cx="3128557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4495800" y="5562601"/>
            <a:ext cx="1447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sz="1000">
                <a:cs typeface="Arial" charset="0"/>
              </a:rPr>
              <a:t>Fotografía: eLCOSH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pPr algn="l" rtl="0"/>
            <a:r>
              <a:rPr lang="es-ES_tradnl" dirty="0"/>
              <a:t>Fecha de conformidad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200399"/>
          </a:xfrm>
        </p:spPr>
        <p:txBody>
          <a:bodyPr>
            <a:normAutofit fontScale="92500" lnSpcReduction="10000"/>
          </a:bodyPr>
          <a:lstStyle/>
          <a:p>
            <a:pPr marL="0" indent="0" rtl="0">
              <a:buNone/>
            </a:pPr>
            <a:r>
              <a:rPr lang="es-ES_tradnl" sz="3600" b="1" dirty="0"/>
              <a:t>Los empleadores de la construcción </a:t>
            </a:r>
            <a:br>
              <a:rPr lang="es-ES_tradnl" sz="3600" b="1" dirty="0"/>
            </a:br>
            <a:r>
              <a:rPr lang="es-ES_tradnl" sz="3600" b="1" dirty="0"/>
              <a:t>deben cumplir </a:t>
            </a:r>
            <a:r>
              <a:rPr lang="es-ES_tradnl" sz="3600" b="1" u="sng" dirty="0"/>
              <a:t>todos</a:t>
            </a:r>
            <a:r>
              <a:rPr lang="es-ES_tradnl" sz="3600" b="1" dirty="0"/>
              <a:t> los requisitos </a:t>
            </a:r>
            <a:br>
              <a:rPr lang="es-ES_tradnl" sz="3600" b="1" dirty="0"/>
            </a:br>
            <a:r>
              <a:rPr lang="es-ES_tradnl" sz="3600" b="1" dirty="0"/>
              <a:t>antes del </a:t>
            </a:r>
            <a:r>
              <a:rPr lang="es-ES_tradnl" sz="3600" b="1" dirty="0">
                <a:solidFill>
                  <a:srgbClr val="FF0000"/>
                </a:solidFill>
              </a:rPr>
              <a:t>23 de junio de 2017</a:t>
            </a:r>
            <a:r>
              <a:rPr lang="es-ES_tradnl" sz="3600" b="1" dirty="0"/>
              <a:t>.</a:t>
            </a:r>
          </a:p>
          <a:p>
            <a:pPr marL="0" indent="0">
              <a:buNone/>
            </a:pPr>
            <a:endParaRPr lang="es-ES_tradnl" dirty="0"/>
          </a:p>
          <a:p>
            <a:pPr marL="0" indent="0" rtl="0">
              <a:buNone/>
            </a:pPr>
            <a:r>
              <a:rPr lang="es-ES_tradnl" sz="2800" dirty="0"/>
              <a:t>(Excepto los requisitos de evaluación de laboratorio </a:t>
            </a:r>
            <a:br>
              <a:rPr lang="es-ES_tradnl" sz="2800" dirty="0"/>
            </a:br>
            <a:r>
              <a:rPr lang="es-ES_tradnl" sz="2800" dirty="0"/>
              <a:t>de muestras de exposición que comenzará el </a:t>
            </a:r>
            <a:br>
              <a:rPr lang="es-ES_tradnl" sz="2800" dirty="0"/>
            </a:br>
            <a:r>
              <a:rPr lang="es-ES_tradnl" sz="2800" dirty="0"/>
              <a:t>23 de junio de 2018).</a:t>
            </a:r>
          </a:p>
        </p:txBody>
      </p:sp>
      <p:pic>
        <p:nvPicPr>
          <p:cNvPr id="88065" name="Picture 1" descr="C:\Users\laura\AppData\Local\Microsoft\Windows\INetCache\IE\EQ77RH9B\Calendar-Planning-photo[1].jpg" title="Image of a calendar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1" descr="C:\Users\laura\AppData\Local\Microsoft\Windows\INetCache\IE\EQ77RH9B\iphone-4-apps[1].jpg" title="Photo of a miner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6333" y="685800"/>
            <a:ext cx="3386667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l" rtl="0"/>
            <a:r>
              <a:rPr lang="es-ES_tradnl" dirty="0"/>
              <a:t>Los minerales: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4190999"/>
          </a:xfrm>
        </p:spPr>
        <p:txBody>
          <a:bodyPr>
            <a:normAutofit/>
          </a:bodyPr>
          <a:lstStyle/>
          <a:p>
            <a:pPr rtl="0"/>
            <a:r>
              <a:rPr lang="es-ES_tradnl" sz="3000" dirty="0"/>
              <a:t>Están presentes en </a:t>
            </a:r>
            <a:br>
              <a:rPr lang="es-ES_tradnl" sz="3000" dirty="0"/>
            </a:br>
            <a:r>
              <a:rPr lang="es-ES_tradnl" sz="3000" dirty="0"/>
              <a:t>la naturaleza.</a:t>
            </a:r>
          </a:p>
          <a:p>
            <a:pPr rtl="0"/>
            <a:r>
              <a:rPr lang="es-ES_tradnl" sz="3000" dirty="0"/>
              <a:t>Son inorgánicos </a:t>
            </a:r>
            <a:br>
              <a:rPr lang="es-ES_tradnl" sz="3000" dirty="0"/>
            </a:br>
            <a:r>
              <a:rPr lang="es-ES_tradnl" sz="3000" dirty="0"/>
              <a:t>(ni plantas ni animales).</a:t>
            </a:r>
          </a:p>
          <a:p>
            <a:pPr rtl="0"/>
            <a:r>
              <a:rPr lang="es-ES_tradnl" sz="3000" dirty="0"/>
              <a:t>Tienen forma sólida.</a:t>
            </a:r>
          </a:p>
          <a:p>
            <a:pPr rtl="0"/>
            <a:r>
              <a:rPr lang="es-ES_tradnl" sz="3000" dirty="0"/>
              <a:t>Tienen una composición </a:t>
            </a:r>
            <a:br>
              <a:rPr lang="es-ES_tradnl" sz="3000" dirty="0"/>
            </a:br>
            <a:r>
              <a:rPr lang="es-ES_tradnl" sz="3000" dirty="0"/>
              <a:t>química definida.</a:t>
            </a:r>
          </a:p>
        </p:txBody>
      </p:sp>
      <p:pic>
        <p:nvPicPr>
          <p:cNvPr id="5" name="Picture 1" descr="C:\Users\laura\AppData\Local\Microsoft\Windows\INetCache\IE\EQ77RH9B\iphone-4-apps[1].jpg" title="Photo of a cell pho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6706">
            <a:off x="4782020" y="2898410"/>
            <a:ext cx="2864990" cy="270282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_tradnl" dirty="0"/>
              <a:t>¿Qué hace el nuevo estándar?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00600" cy="3962400"/>
          </a:xfrm>
        </p:spPr>
        <p:txBody>
          <a:bodyPr>
            <a:normAutofit/>
          </a:bodyPr>
          <a:lstStyle/>
          <a:p>
            <a:pPr rtl="0"/>
            <a:r>
              <a:rPr lang="es-ES_tradnl" sz="3000" dirty="0"/>
              <a:t>desencadenante de AL</a:t>
            </a:r>
          </a:p>
          <a:p>
            <a:endParaRPr lang="es-ES_tradnl" sz="3000" dirty="0"/>
          </a:p>
          <a:p>
            <a:pPr rtl="0"/>
            <a:r>
              <a:rPr lang="es-ES_tradnl" sz="3000" dirty="0"/>
              <a:t>PEL menor</a:t>
            </a:r>
          </a:p>
          <a:p>
            <a:endParaRPr lang="es-ES_tradnl" sz="3000" dirty="0"/>
          </a:p>
          <a:p>
            <a:pPr rtl="0"/>
            <a:r>
              <a:rPr lang="es-ES_tradnl" sz="3000" dirty="0"/>
              <a:t>controles de ingeniería y prácticas laborales para limitar la exposición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43400" cy="2362200"/>
          </a:xfrm>
        </p:spPr>
        <p:txBody>
          <a:bodyPr>
            <a:normAutofit/>
          </a:bodyPr>
          <a:lstStyle/>
          <a:p>
            <a:pPr rtl="0"/>
            <a:r>
              <a:rPr lang="es-ES_tradnl" sz="3000" b="1" dirty="0">
                <a:solidFill>
                  <a:srgbClr val="FF0000"/>
                </a:solidFill>
              </a:rPr>
              <a:t>25 µg/m</a:t>
            </a:r>
            <a:r>
              <a:rPr lang="es-ES_tradnl" sz="3000" b="1" baseline="30000" dirty="0">
                <a:solidFill>
                  <a:srgbClr val="FF0000"/>
                </a:solidFill>
              </a:rPr>
              <a:t>3</a:t>
            </a:r>
            <a:r>
              <a:rPr lang="es-ES_tradnl" sz="3000" b="1" dirty="0">
                <a:solidFill>
                  <a:srgbClr val="FF0000"/>
                </a:solidFill>
              </a:rPr>
              <a:t> (TWA de 8 h)</a:t>
            </a:r>
          </a:p>
          <a:p>
            <a:pPr>
              <a:buNone/>
            </a:pPr>
            <a:endParaRPr lang="es-ES_tradnl" sz="3000" b="1" dirty="0">
              <a:solidFill>
                <a:srgbClr val="FF0000"/>
              </a:solidFill>
            </a:endParaRPr>
          </a:p>
          <a:p>
            <a:pPr rtl="0"/>
            <a:r>
              <a:rPr lang="es-ES_tradnl" sz="3000" b="1" dirty="0">
                <a:solidFill>
                  <a:srgbClr val="FF0000"/>
                </a:solidFill>
              </a:rPr>
              <a:t>50 µg/m</a:t>
            </a:r>
            <a:r>
              <a:rPr lang="es-ES_tradnl" sz="3000" b="1" baseline="30000" dirty="0">
                <a:solidFill>
                  <a:srgbClr val="FF0000"/>
                </a:solidFill>
              </a:rPr>
              <a:t>3</a:t>
            </a:r>
            <a:r>
              <a:rPr lang="es-ES_tradnl" sz="3000" b="1" dirty="0">
                <a:solidFill>
                  <a:srgbClr val="FF0000"/>
                </a:solidFill>
              </a:rPr>
              <a:t> (TWA de 8 h)</a:t>
            </a:r>
          </a:p>
          <a:p>
            <a:endParaRPr lang="es-ES_tradnl" sz="3000" dirty="0"/>
          </a:p>
          <a:p>
            <a:endParaRPr lang="es-ES_tradnl"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new standard do?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020762"/>
          </a:xfrm>
        </p:spPr>
        <p:txBody>
          <a:bodyPr/>
          <a:lstStyle/>
          <a:p>
            <a:pPr algn="l" rtl="0"/>
            <a:r>
              <a:rPr dirty="0" err="1"/>
              <a:t>Qué</a:t>
            </a:r>
            <a:r>
              <a:rPr dirty="0"/>
              <a:t> </a:t>
            </a:r>
            <a:r>
              <a:rPr dirty="0" err="1"/>
              <a:t>es</a:t>
            </a:r>
            <a:r>
              <a:rPr dirty="0"/>
              <a:t> la “</a:t>
            </a:r>
            <a:r>
              <a:rPr dirty="0" err="1"/>
              <a:t>Tabla</a:t>
            </a:r>
            <a:r>
              <a:rPr dirty="0"/>
              <a:t> 1”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95399"/>
          </a:xfrm>
        </p:spPr>
        <p:txBody>
          <a:bodyPr>
            <a:normAutofit/>
          </a:bodyPr>
          <a:lstStyle/>
          <a:p>
            <a:pPr indent="0" rtl="0">
              <a:buNone/>
              <a:defRPr/>
            </a:pPr>
            <a:r>
              <a:rPr sz="2800" dirty="0"/>
              <a:t>Vincula 18 </a:t>
            </a:r>
            <a:r>
              <a:rPr sz="2800" dirty="0" err="1"/>
              <a:t>tareas</a:t>
            </a:r>
            <a:r>
              <a:rPr sz="2800" dirty="0"/>
              <a:t> con </a:t>
            </a:r>
            <a:r>
              <a:rPr sz="2800" dirty="0" err="1"/>
              <a:t>métodos</a:t>
            </a:r>
            <a:r>
              <a:rPr sz="2800" dirty="0"/>
              <a:t> de control de </a:t>
            </a:r>
            <a:r>
              <a:rPr sz="2800" dirty="0" err="1"/>
              <a:t>polvo</a:t>
            </a:r>
            <a:r>
              <a:rPr sz="2800" dirty="0"/>
              <a:t> </a:t>
            </a:r>
            <a:r>
              <a:rPr sz="2800" dirty="0" err="1"/>
              <a:t>efectivos</a:t>
            </a:r>
            <a:r>
              <a:rPr sz="2800" dirty="0"/>
              <a:t> y </a:t>
            </a:r>
            <a:r>
              <a:rPr sz="2800" dirty="0" err="1"/>
              <a:t>requisitos</a:t>
            </a:r>
            <a:r>
              <a:rPr sz="2800" dirty="0"/>
              <a:t> para el </a:t>
            </a:r>
            <a:r>
              <a:rPr sz="2800" dirty="0" err="1"/>
              <a:t>uso</a:t>
            </a:r>
            <a:r>
              <a:rPr sz="2800" dirty="0"/>
              <a:t> de </a:t>
            </a:r>
            <a:r>
              <a:rPr sz="2800" dirty="0" err="1"/>
              <a:t>respiradores</a:t>
            </a:r>
            <a:r>
              <a:rPr sz="2800" dirty="0"/>
              <a:t>.</a:t>
            </a:r>
          </a:p>
          <a:p>
            <a:pPr>
              <a:buNone/>
              <a:defRPr/>
            </a:pPr>
            <a:endParaRPr lang="en-US" alt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15394" name="Picture 2" title="Image of specified exposure control methods when working with materials containing crystalline sil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7443" y="2438659"/>
            <a:ext cx="7320757" cy="350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48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rtl="0" eaLnBrk="1" hangingPunct="1"/>
            <a:r>
              <a:rPr lang="es-ES_tradnl" dirty="0">
                <a:solidFill>
                  <a:srgbClr val="C00000"/>
                </a:solidFill>
              </a:rPr>
              <a:t>Tareas y equipo de la Tabla 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609600" y="1295401"/>
            <a:ext cx="8153400" cy="4495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sierras para mampostería estacionarias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sierras eléctricas portátiles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sierras eléctricas portátiles para tablas de hormigón de fibra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sierras </a:t>
            </a:r>
            <a:r>
              <a:rPr lang="es-ES_tradnl" sz="2400" dirty="0" err="1"/>
              <a:t>empujables</a:t>
            </a:r>
            <a:r>
              <a:rPr lang="es-ES_tradnl" sz="2400" dirty="0"/>
              <a:t> a pie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sierras conducibles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sierras o taladros de núcleos montados 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taladros portátiles y montados en una base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plataformas para la perforación de hormigón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plataformas de perforación montadas en vehículos para </a:t>
            </a:r>
            <a:br>
              <a:rPr lang="es-ES_tradnl" sz="2400" dirty="0"/>
            </a:br>
            <a:r>
              <a:rPr lang="es-ES_tradnl" sz="2400" dirty="0"/>
              <a:t>roca y hormigón</a:t>
            </a:r>
          </a:p>
          <a:p>
            <a:pPr rtl="0" eaLnBrk="1" hangingPunct="1">
              <a:spcBef>
                <a:spcPct val="0"/>
              </a:spcBef>
            </a:pPr>
            <a:r>
              <a:rPr lang="es-ES_tradnl" sz="2400" dirty="0"/>
              <a:t>martillo neumático y herramientas portátiles eléctricas </a:t>
            </a:r>
            <a:br>
              <a:rPr lang="es-ES_tradnl" sz="2400" dirty="0"/>
            </a:br>
            <a:r>
              <a:rPr lang="es-ES_tradnl" sz="2400" dirty="0"/>
              <a:t>para cincelar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944562"/>
          </a:xfrm>
        </p:spPr>
        <p:txBody>
          <a:bodyPr/>
          <a:lstStyle/>
          <a:p>
            <a:pPr algn="l" rtl="0"/>
            <a:r>
              <a:rPr lang="es-ES_tradnl" dirty="0">
                <a:solidFill>
                  <a:srgbClr val="C00000"/>
                </a:solidFill>
              </a:rPr>
              <a:t>Tareas y equipo de la Tabla 1 (cont.)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rtl="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rectificadoras portátiles para la remoción de mortero (filetear)</a:t>
            </a:r>
          </a:p>
          <a:p>
            <a:pPr rtl="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rectificadoras portátiles para usos distintos a la remoción de mortero</a:t>
            </a:r>
          </a:p>
          <a:p>
            <a:pPr rtl="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máquinas fresadoras y rectificadoras </a:t>
            </a:r>
            <a:r>
              <a:rPr lang="es-ES_tradnl" sz="2400" dirty="0" err="1"/>
              <a:t>empujables</a:t>
            </a:r>
            <a:r>
              <a:rPr lang="es-ES_tradnl" sz="2400" dirty="0"/>
              <a:t> a pie</a:t>
            </a:r>
          </a:p>
          <a:p>
            <a:pPr rtl="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máquinas fresadoras conducibles chicas</a:t>
            </a:r>
          </a:p>
          <a:p>
            <a:pPr rtl="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máquinas fresadoras conducibles grandes</a:t>
            </a:r>
          </a:p>
          <a:p>
            <a:pPr rtl="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máquinas trituradoras</a:t>
            </a:r>
          </a:p>
          <a:p>
            <a:pPr rtl="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equipo pesado y vehículos utilitarios para desgastar y romper materiales de sílice</a:t>
            </a:r>
          </a:p>
          <a:p>
            <a:pPr rtl="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equipo pesado y vehículos utilitarios para nivelación y excavación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3" name="Picture 1" title="Image of how to implement control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4522" y="3733799"/>
            <a:ext cx="7388356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 title="Image of how to implement controls"/>
          <p:cNvSpPr/>
          <p:nvPr/>
        </p:nvSpPr>
        <p:spPr>
          <a:xfrm>
            <a:off x="2971800" y="4267200"/>
            <a:ext cx="3352800" cy="1600200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799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s-ES_tradnl" sz="3600" dirty="0">
                <a:solidFill>
                  <a:srgbClr val="C00000"/>
                </a:solidFill>
              </a:rPr>
              <a:t>Se deben implementar controles completos y adecuados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213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prstClr val="black"/>
                </a:solidFill>
              </a:rPr>
              <a:t>La presencia de los controles no es suficiente.</a:t>
            </a:r>
          </a:p>
          <a:p>
            <a:pPr rtl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_tradnl" sz="2800" kern="0" dirty="0">
                <a:solidFill>
                  <a:prstClr val="black"/>
                </a:solidFill>
              </a:rPr>
              <a:t>Se exige a los empleadores que garanticen:</a:t>
            </a:r>
          </a:p>
          <a:p>
            <a:pPr lvl="1" rt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s-ES_tradnl" kern="0" dirty="0">
                <a:solidFill>
                  <a:prstClr val="black"/>
                </a:solidFill>
              </a:rPr>
              <a:t>la presencia </a:t>
            </a:r>
            <a:r>
              <a:rPr lang="es-ES_tradnl" b="1" u="sng" kern="0" dirty="0">
                <a:solidFill>
                  <a:prstClr val="black"/>
                </a:solidFill>
              </a:rPr>
              <a:t>y</a:t>
            </a:r>
            <a:r>
              <a:rPr lang="es-ES_tradnl" kern="0" dirty="0">
                <a:solidFill>
                  <a:prstClr val="black"/>
                </a:solidFill>
              </a:rPr>
              <a:t> el mantenimiento de los controles</a:t>
            </a:r>
          </a:p>
          <a:p>
            <a:pPr lvl="1" rt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s-ES_tradnl" kern="0" dirty="0">
                <a:solidFill>
                  <a:prstClr val="black"/>
                </a:solidFill>
              </a:rPr>
              <a:t>que los empleados los entiendan y </a:t>
            </a:r>
            <a:r>
              <a:rPr lang="es-ES_tradnl" dirty="0">
                <a:solidFill>
                  <a:prstClr val="black"/>
                </a:solidFill>
              </a:rPr>
              <a:t>los usen adecuadamente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l" rtl="0"/>
            <a:r>
              <a:rPr lang="es-ES_tradnl" sz="3600" dirty="0"/>
              <a:t>Opción 2: control alternativo de exposición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95400"/>
          </a:xfrm>
        </p:spPr>
        <p:txBody>
          <a:bodyPr/>
          <a:lstStyle/>
          <a:p>
            <a:pPr indent="0" rtl="0">
              <a:buNone/>
            </a:pPr>
            <a:r>
              <a:rPr lang="es-ES_tradnl" sz="2800" dirty="0"/>
              <a:t>Si los empleadores no siguen la Tabla 1, deben cumplir la Sección (d) del estándar:</a:t>
            </a:r>
          </a:p>
          <a:p>
            <a:endParaRPr lang="es-ES_tradnl" dirty="0"/>
          </a:p>
          <a:p>
            <a:pPr>
              <a:buNone/>
            </a:pPr>
            <a:endParaRPr lang="es-ES_tradnl" dirty="0"/>
          </a:p>
        </p:txBody>
      </p:sp>
      <p:pic>
        <p:nvPicPr>
          <p:cNvPr id="245761" name="Picture 1" title="Image of an alternative exposure control tab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1200" y="2438400"/>
            <a:ext cx="5938481" cy="331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 title="Image of an oval around the phrase alternative exposure control methods"/>
          <p:cNvSpPr/>
          <p:nvPr/>
        </p:nvSpPr>
        <p:spPr>
          <a:xfrm>
            <a:off x="2057400" y="2209800"/>
            <a:ext cx="30480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pPr algn="l" rtl="0"/>
            <a:r>
              <a:rPr lang="es-ES_tradnl" dirty="0"/>
              <a:t>La Sección (d) exige: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fontScale="92500" lnSpcReduction="20000"/>
          </a:bodyPr>
          <a:lstStyle/>
          <a:p>
            <a:pPr rtl="0"/>
            <a:r>
              <a:rPr lang="es-ES_tradnl" dirty="0"/>
              <a:t>La aplicación del nivel de acción y PEL.</a:t>
            </a:r>
          </a:p>
          <a:p>
            <a:pPr rtl="0"/>
            <a:r>
              <a:rPr lang="es-ES_tradnl" dirty="0"/>
              <a:t>Se deben hacer evaluaciones de la exposición por medio de:</a:t>
            </a:r>
          </a:p>
          <a:p>
            <a:pPr lvl="1" rtl="0"/>
            <a:r>
              <a:rPr lang="es-ES_tradnl" dirty="0"/>
              <a:t>opción de desempeño; u</a:t>
            </a:r>
          </a:p>
          <a:p>
            <a:pPr lvl="1" rtl="0"/>
            <a:r>
              <a:rPr lang="es-ES_tradnl" dirty="0"/>
              <a:t>opción de vigilancia programada.</a:t>
            </a:r>
          </a:p>
          <a:p>
            <a:pPr rtl="0"/>
            <a:r>
              <a:rPr lang="es-ES_tradnl" dirty="0"/>
              <a:t>El uso de controles de ingeniería y de </a:t>
            </a:r>
            <a:br>
              <a:rPr lang="es-ES_tradnl" dirty="0"/>
            </a:br>
            <a:r>
              <a:rPr lang="es-ES_tradnl" dirty="0"/>
              <a:t>práctica laboral.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0" name="Picture 2" title="Image of an OSHA publication about sil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08475" cy="53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7620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3600" b="1" dirty="0" err="1"/>
              <a:t>Disponible</a:t>
            </a:r>
            <a:r>
              <a:rPr sz="3600" b="1" dirty="0"/>
              <a:t> en el </a:t>
            </a:r>
            <a:r>
              <a:rPr sz="3600" b="1" dirty="0" err="1"/>
              <a:t>sitio</a:t>
            </a:r>
            <a:r>
              <a:rPr sz="3600" b="1" dirty="0"/>
              <a:t> web de </a:t>
            </a:r>
            <a:r>
              <a:rPr lang="en-US" sz="3600" b="1" dirty="0" smtClean="0"/>
              <a:t>OSHA</a:t>
            </a:r>
            <a:endParaRPr sz="3600" b="1" dirty="0"/>
          </a:p>
          <a:p>
            <a:endParaRPr lang="en-US" sz="3600" dirty="0"/>
          </a:p>
          <a:p>
            <a:pPr rtl="0"/>
            <a:r>
              <a:rPr sz="3600" dirty="0"/>
              <a:t>https://www.osha.gov/Publications/OSHA3902.pdf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563562"/>
          </a:xfrm>
        </p:spPr>
        <p:txBody>
          <a:bodyPr>
            <a:norm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Disponible</a:t>
            </a:r>
            <a:r>
              <a:rPr lang="en-US" sz="800" dirty="0" smtClean="0">
                <a:solidFill>
                  <a:schemeClr val="bg1"/>
                </a:solidFill>
              </a:rPr>
              <a:t> en el </a:t>
            </a:r>
            <a:r>
              <a:rPr lang="en-US" sz="800" dirty="0" err="1" smtClean="0">
                <a:solidFill>
                  <a:schemeClr val="bg1"/>
                </a:solidFill>
              </a:rPr>
              <a:t>sitio</a:t>
            </a:r>
            <a:r>
              <a:rPr lang="en-US" sz="800" dirty="0" smtClean="0">
                <a:solidFill>
                  <a:schemeClr val="bg1"/>
                </a:solidFill>
              </a:rPr>
              <a:t> web de OSHA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s-ES_tradnl" sz="4000" u="sng" dirty="0"/>
              <a:t>Todos</a:t>
            </a:r>
            <a:r>
              <a:rPr lang="es-ES_tradnl" sz="4000" dirty="0"/>
              <a:t> los empleadores deben cumplir estas secciones del nuevo estándar: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00200" y="1600200"/>
            <a:ext cx="2743200" cy="14478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2600" b="1" dirty="0"/>
              <a:t>Limpieza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0" y="3200400"/>
            <a:ext cx="2971800" cy="14478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2600" b="1" dirty="0"/>
              <a:t>Vigilancia médica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3200400"/>
            <a:ext cx="2895600" cy="14478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2600" b="1" dirty="0"/>
              <a:t>Llevar un control de registros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0400" y="4495800"/>
            <a:ext cx="2743200" cy="14478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2600" b="1" dirty="0"/>
              <a:t>Comunicación y capacitación</a:t>
            </a:r>
          </a:p>
          <a:p>
            <a:pPr algn="ctr" rtl="0"/>
            <a:r>
              <a:rPr lang="es-ES_tradnl" sz="2600" b="1" dirty="0"/>
              <a:t>sobre peligros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00600" y="1600200"/>
            <a:ext cx="2743200" cy="144780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_tradnl" sz="2600" b="1" dirty="0"/>
              <a:t>Creación de un plan por escrito</a:t>
            </a:r>
          </a:p>
        </p:txBody>
      </p:sp>
      <p:sp>
        <p:nvSpPr>
          <p:cNvPr id="11" name="Quad Arrow Callout 10" title="Image of arrows pointing pointing to text boxes"/>
          <p:cNvSpPr/>
          <p:nvPr/>
        </p:nvSpPr>
        <p:spPr>
          <a:xfrm>
            <a:off x="3886200" y="3048000"/>
            <a:ext cx="1371600" cy="1295400"/>
          </a:xfrm>
          <a:prstGeom prst="quad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ThemeSilica</Template>
  <TotalTime>0</TotalTime>
  <Words>2873</Words>
  <Application>Microsoft Office PowerPoint</Application>
  <PresentationFormat>On-screen Show (4:3)</PresentationFormat>
  <Paragraphs>627</Paragraphs>
  <Slides>108</Slides>
  <Notes>101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7" baseType="lpstr">
      <vt:lpstr>Arial</vt:lpstr>
      <vt:lpstr>Arial Unicode MS</vt:lpstr>
      <vt:lpstr>Calibri</vt:lpstr>
      <vt:lpstr>Garamond</vt:lpstr>
      <vt:lpstr>Times New Roman</vt:lpstr>
      <vt:lpstr>Wingdings</vt:lpstr>
      <vt:lpstr>1_Office Theme</vt:lpstr>
      <vt:lpstr>Custom Design</vt:lpstr>
      <vt:lpstr>Photo House</vt:lpstr>
      <vt:lpstr>La Silice en la Construccion</vt:lpstr>
      <vt:lpstr>Financiado por OSHA</vt:lpstr>
      <vt:lpstr>Uso del material Duplicación y crédito de fotografías</vt:lpstr>
      <vt:lpstr>Agradecimientos</vt:lpstr>
      <vt:lpstr>La sílice, una alta prioridad  para la construcción</vt:lpstr>
      <vt:lpstr>Objetivos del curso de capacitación  sobre la sílice Al final de esta capacitación, los participantes  serán capaces de lo siguiente:</vt:lpstr>
      <vt:lpstr>Sección 1 Introducción a la sílice</vt:lpstr>
      <vt:lpstr>¿Qué es la sílice?</vt:lpstr>
      <vt:lpstr>Los minerales:</vt:lpstr>
      <vt:lpstr>La sílice se encuentra en la roca,  el suelo y la arena</vt:lpstr>
      <vt:lpstr>La sílice se manifiesta de manera natural como:</vt:lpstr>
      <vt:lpstr>Las 3 formas de sílice cristalina</vt:lpstr>
      <vt:lpstr>En la construcción,  ¿dónde podemos encontrar sílice?</vt:lpstr>
      <vt:lpstr>Estos materiales pueden  contener sílice</vt:lpstr>
      <vt:lpstr>¿Cómo saber si el material contiene sílice?</vt:lpstr>
      <vt:lpstr>Sitios web que pueden  ser de ayuda</vt:lpstr>
      <vt:lpstr>Revisión y preguntas de la sección 1</vt:lpstr>
      <vt:lpstr>Sección 2 El riesgo de la sílice</vt:lpstr>
      <vt:lpstr>Factores que determinan el potencial para causar daños:</vt:lpstr>
      <vt:lpstr>Ruta de exposición ¿Cómo entra la sílice en el cuerpo?</vt:lpstr>
      <vt:lpstr>¡El tamaño importa!</vt:lpstr>
      <vt:lpstr>Partículas respirables</vt:lpstr>
      <vt:lpstr>Respirable Particles in Construction</vt:lpstr>
      <vt:lpstr>Toxicity</vt:lpstr>
      <vt:lpstr>Dosis y duración</vt:lpstr>
      <vt:lpstr>¿Cuándo es demasiado polvo de sílice? 3 términos importantes:</vt:lpstr>
      <vt:lpstr>Nuevos límites para la sílice</vt:lpstr>
      <vt:lpstr>Qué es un “microgramo (µg)”</vt:lpstr>
      <vt:lpstr>Poco dinero</vt:lpstr>
      <vt:lpstr>How big is a cubic meter?</vt:lpstr>
      <vt:lpstr>Interacciones</vt:lpstr>
      <vt:lpstr>En resumen La sílice es peligrosa porque:</vt:lpstr>
      <vt:lpstr>Revisión y preguntas de la sección 2</vt:lpstr>
      <vt:lpstr>Sección 3 Tareas y herramientas que producen polvo de sílice</vt:lpstr>
      <vt:lpstr>Es un trabajo polvoriento...  pero alguien tiene que hacerlo</vt:lpstr>
      <vt:lpstr>Operaciones que producen polvo de sílice</vt:lpstr>
      <vt:lpstr>Plática en grupo</vt:lpstr>
      <vt:lpstr>Trabajos con una alta probabilidad de exposición</vt:lpstr>
      <vt:lpstr>“¡No fui yo!”</vt:lpstr>
      <vt:lpstr>La prueba de 5 preguntas</vt:lpstr>
      <vt:lpstr>Revisión y preguntas de la sección 3</vt:lpstr>
      <vt:lpstr>Sección 4 Efectos sobre la salud por exposición a la sílice</vt:lpstr>
      <vt:lpstr>Plática en grupo </vt:lpstr>
      <vt:lpstr>Silice Cristalina</vt:lpstr>
      <vt:lpstr>¿Qué parte del cuerpo se ve más afectada?</vt:lpstr>
      <vt:lpstr>La sílice cristalina respirable provoca:</vt:lpstr>
      <vt:lpstr>Y contribuye a:</vt:lpstr>
      <vt:lpstr>Vean el video:</vt:lpstr>
      <vt:lpstr>Datos sobre la silicosis</vt:lpstr>
      <vt:lpstr>3 tipos de silicosis:</vt:lpstr>
      <vt:lpstr>Silica Table</vt:lpstr>
      <vt:lpstr>Silicosis signs and symptoms</vt:lpstr>
      <vt:lpstr>Los trabajadores hablan</vt:lpstr>
      <vt:lpstr>Silicosis: una de las enfermedades ocupacionales más antiguas</vt:lpstr>
      <vt:lpstr>La tragedia de Hawk’s Nest</vt:lpstr>
      <vt:lpstr>West Virginia State Archives</vt:lpstr>
      <vt:lpstr>El impacto de Hawk’s Nest</vt:lpstr>
      <vt:lpstr>Vean el video: </vt:lpstr>
      <vt:lpstr>Revisión y preguntas de la sección 4</vt:lpstr>
      <vt:lpstr>Sección 5 Control de los riesgos de la sílice</vt:lpstr>
      <vt:lpstr>Su experiencia en el trabajo</vt:lpstr>
      <vt:lpstr>Jerarquía de controles</vt:lpstr>
      <vt:lpstr>Evaluación del riesgo, factores que deben considerarse</vt:lpstr>
      <vt:lpstr>Controles de ingeniería</vt:lpstr>
      <vt:lpstr>Ejemplos de métodos húmedos</vt:lpstr>
      <vt:lpstr>La silice en la construccion </vt:lpstr>
      <vt:lpstr>La silice en la construccion   </vt:lpstr>
      <vt:lpstr>Ejemplos de métodos de LEV</vt:lpstr>
      <vt:lpstr>La  silice en la construccion </vt:lpstr>
      <vt:lpstr>Ejemplos de combinaciones  de controles</vt:lpstr>
      <vt:lpstr>La silice en la construccion  </vt:lpstr>
      <vt:lpstr>¿Los controles funcionan?</vt:lpstr>
      <vt:lpstr>Monitoreo del aire</vt:lpstr>
      <vt:lpstr>Equipo de muestreo del aire</vt:lpstr>
      <vt:lpstr>Monitoreo personal</vt:lpstr>
      <vt:lpstr>Ejemplos de sustitución</vt:lpstr>
      <vt:lpstr>Ejemplos de aislamiento</vt:lpstr>
      <vt:lpstr>Controles administrativos</vt:lpstr>
      <vt:lpstr>Mejores prácticas para los contratistas</vt:lpstr>
      <vt:lpstr>Mejores prácticas para los trabajadores</vt:lpstr>
      <vt:lpstr>Equipo de protección personal</vt:lpstr>
      <vt:lpstr>Respiradores aprobados por el NIOSH</vt:lpstr>
      <vt:lpstr>¿Por qué el EPP es menos efectivo que los controles de ingeniería?</vt:lpstr>
      <vt:lpstr>Vean el video:   </vt:lpstr>
      <vt:lpstr>Revisión y preguntas de la sección 5</vt:lpstr>
      <vt:lpstr>Sección 6 El nuevo estándar de OSHA</vt:lpstr>
      <vt:lpstr>Nueva estándar federal sobre la sílice</vt:lpstr>
      <vt:lpstr>Alcance de la cobertura</vt:lpstr>
      <vt:lpstr>Fecha de conformidad</vt:lpstr>
      <vt:lpstr>¿Qué hace el nuevo estándar?</vt:lpstr>
      <vt:lpstr>What does the new standard do? </vt:lpstr>
      <vt:lpstr>Qué es la “Tabla 1”</vt:lpstr>
      <vt:lpstr>Tareas y equipo de la Tabla 1</vt:lpstr>
      <vt:lpstr>Tareas y equipo de la Tabla 1 (cont.)</vt:lpstr>
      <vt:lpstr>Se deben implementar controles completos y adecuados</vt:lpstr>
      <vt:lpstr>Opción 2: control alternativo de exposición</vt:lpstr>
      <vt:lpstr>La Sección (d) exige:</vt:lpstr>
      <vt:lpstr>Disponible en el sitio web de OSHA</vt:lpstr>
      <vt:lpstr>Todos los empleadores deben cumplir estas secciones del nuevo estándar:</vt:lpstr>
      <vt:lpstr>Limpieza: lo que los trabajadores  deben saber</vt:lpstr>
      <vt:lpstr>Los empleadores deben tener un plan escrito para controlar la exposición  a la sílice</vt:lpstr>
      <vt:lpstr>Tareas de la persona competente</vt:lpstr>
      <vt:lpstr>Examen médico disponible sin costo</vt:lpstr>
      <vt:lpstr>Resultados de los exámenes  en 30 días</vt:lpstr>
      <vt:lpstr>Comunicación y capacitación sobre peligros Los trabajadores deben tener:</vt:lpstr>
      <vt:lpstr>Revisión y preguntas de la sección 6</vt:lpstr>
      <vt:lpstr>Juego de revisión</vt:lpstr>
      <vt:lpstr>Trabajen de manera segura con la sílice y disfruten una vida profesional saludable en la industria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2018-07-09T16:09:12Z</dcterms:created>
  <dcterms:modified xsi:type="dcterms:W3CDTF">2018-07-09T17:42:53Z</dcterms:modified>
</cp:coreProperties>
</file>