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111"/>
  </p:notesMasterIdLst>
  <p:handoutMasterIdLst>
    <p:handoutMasterId r:id="rId112"/>
  </p:handoutMasterIdLst>
  <p:sldIdLst>
    <p:sldId id="257" r:id="rId3"/>
    <p:sldId id="260" r:id="rId4"/>
    <p:sldId id="259" r:id="rId5"/>
    <p:sldId id="261" r:id="rId6"/>
    <p:sldId id="263" r:id="rId7"/>
    <p:sldId id="262" r:id="rId8"/>
    <p:sldId id="273" r:id="rId9"/>
    <p:sldId id="264" r:id="rId10"/>
    <p:sldId id="266" r:id="rId11"/>
    <p:sldId id="265"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439" r:id="rId25"/>
    <p:sldId id="440" r:id="rId26"/>
    <p:sldId id="283" r:id="rId27"/>
    <p:sldId id="419" r:id="rId28"/>
    <p:sldId id="420" r:id="rId29"/>
    <p:sldId id="421" r:id="rId30"/>
    <p:sldId id="422" r:id="rId31"/>
    <p:sldId id="441" r:id="rId32"/>
    <p:sldId id="284" r:id="rId33"/>
    <p:sldId id="383" r:id="rId34"/>
    <p:sldId id="285" r:id="rId35"/>
    <p:sldId id="286" r:id="rId36"/>
    <p:sldId id="382" r:id="rId37"/>
    <p:sldId id="289" r:id="rId38"/>
    <p:sldId id="292" r:id="rId39"/>
    <p:sldId id="291" r:id="rId40"/>
    <p:sldId id="293" r:id="rId41"/>
    <p:sldId id="295" r:id="rId42"/>
    <p:sldId id="296" r:id="rId43"/>
    <p:sldId id="297" r:id="rId44"/>
    <p:sldId id="384" r:id="rId45"/>
    <p:sldId id="298" r:id="rId46"/>
    <p:sldId id="299" r:id="rId47"/>
    <p:sldId id="282" r:id="rId48"/>
    <p:sldId id="311" r:id="rId49"/>
    <p:sldId id="303" r:id="rId50"/>
    <p:sldId id="304" r:id="rId51"/>
    <p:sldId id="305" r:id="rId52"/>
    <p:sldId id="442" r:id="rId53"/>
    <p:sldId id="443" r:id="rId54"/>
    <p:sldId id="309" r:id="rId55"/>
    <p:sldId id="310" r:id="rId56"/>
    <p:sldId id="312" r:id="rId57"/>
    <p:sldId id="313" r:id="rId58"/>
    <p:sldId id="314" r:id="rId59"/>
    <p:sldId id="386" r:id="rId60"/>
    <p:sldId id="317" r:id="rId61"/>
    <p:sldId id="316" r:id="rId62"/>
    <p:sldId id="318" r:id="rId63"/>
    <p:sldId id="319" r:id="rId64"/>
    <p:sldId id="426" r:id="rId65"/>
    <p:sldId id="387" r:id="rId66"/>
    <p:sldId id="407" r:id="rId67"/>
    <p:sldId id="427" r:id="rId68"/>
    <p:sldId id="408" r:id="rId69"/>
    <p:sldId id="409" r:id="rId70"/>
    <p:sldId id="410" r:id="rId71"/>
    <p:sldId id="412" r:id="rId72"/>
    <p:sldId id="413" r:id="rId73"/>
    <p:sldId id="434" r:id="rId74"/>
    <p:sldId id="437" r:id="rId75"/>
    <p:sldId id="432" r:id="rId76"/>
    <p:sldId id="433" r:id="rId77"/>
    <p:sldId id="411" r:id="rId78"/>
    <p:sldId id="414" r:id="rId79"/>
    <p:sldId id="415" r:id="rId80"/>
    <p:sldId id="404" r:id="rId81"/>
    <p:sldId id="403" r:id="rId82"/>
    <p:sldId id="417" r:id="rId83"/>
    <p:sldId id="416" r:id="rId84"/>
    <p:sldId id="394" r:id="rId85"/>
    <p:sldId id="428" r:id="rId86"/>
    <p:sldId id="424" r:id="rId87"/>
    <p:sldId id="425" r:id="rId88"/>
    <p:sldId id="320" r:id="rId89"/>
    <p:sldId id="338" r:id="rId90"/>
    <p:sldId id="322" r:id="rId91"/>
    <p:sldId id="324" r:id="rId92"/>
    <p:sldId id="444" r:id="rId93"/>
    <p:sldId id="336" r:id="rId94"/>
    <p:sldId id="340" r:id="rId95"/>
    <p:sldId id="393" r:id="rId96"/>
    <p:sldId id="388" r:id="rId97"/>
    <p:sldId id="369" r:id="rId98"/>
    <p:sldId id="429" r:id="rId99"/>
    <p:sldId id="430" r:id="rId100"/>
    <p:sldId id="436" r:id="rId101"/>
    <p:sldId id="373" r:id="rId102"/>
    <p:sldId id="374" r:id="rId103"/>
    <p:sldId id="402" r:id="rId104"/>
    <p:sldId id="375" r:id="rId105"/>
    <p:sldId id="376" r:id="rId106"/>
    <p:sldId id="377" r:id="rId107"/>
    <p:sldId id="406" r:id="rId108"/>
    <p:sldId id="438" r:id="rId109"/>
    <p:sldId id="405" r:id="rId1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6"/>
    <a:srgbClr val="000066"/>
    <a:srgbClr val="0033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2" autoAdjust="0"/>
    <p:restoredTop sz="95441" autoAdjust="0"/>
  </p:normalViewPr>
  <p:slideViewPr>
    <p:cSldViewPr>
      <p:cViewPr>
        <p:scale>
          <a:sx n="90" d="100"/>
          <a:sy n="90" d="100"/>
        </p:scale>
        <p:origin x="142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06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7989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143312" y="0"/>
            <a:ext cx="3170248" cy="479898"/>
          </a:xfrm>
          <a:prstGeom prst="rect">
            <a:avLst/>
          </a:prstGeom>
        </p:spPr>
        <p:txBody>
          <a:bodyPr vert="horz" lIns="94046" tIns="47023" rIns="94046" bIns="47023" rtlCol="0"/>
          <a:lstStyle>
            <a:lvl1pPr algn="r">
              <a:defRPr sz="1200"/>
            </a:lvl1pPr>
          </a:lstStyle>
          <a:p>
            <a:fld id="{A041DA54-4808-4C52-A66D-8943DE22778B}" type="datetimeFigureOut">
              <a:rPr lang="en-US" smtClean="0"/>
              <a:pPr/>
              <a:t>7/9/2018</a:t>
            </a:fld>
            <a:endParaRPr lang="en-US"/>
          </a:p>
        </p:txBody>
      </p:sp>
      <p:sp>
        <p:nvSpPr>
          <p:cNvPr id="4" name="Footer Placeholder 3"/>
          <p:cNvSpPr>
            <a:spLocks noGrp="1"/>
          </p:cNvSpPr>
          <p:nvPr>
            <p:ph type="ftr" sz="quarter" idx="2"/>
          </p:nvPr>
        </p:nvSpPr>
        <p:spPr>
          <a:xfrm>
            <a:off x="0" y="9119676"/>
            <a:ext cx="3170248" cy="479898"/>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143312" y="9119676"/>
            <a:ext cx="3170248" cy="479898"/>
          </a:xfrm>
          <a:prstGeom prst="rect">
            <a:avLst/>
          </a:prstGeom>
        </p:spPr>
        <p:txBody>
          <a:bodyPr vert="horz" lIns="94046" tIns="47023" rIns="94046" bIns="47023" rtlCol="0" anchor="b"/>
          <a:lstStyle>
            <a:lvl1pPr algn="r">
              <a:defRPr sz="1200"/>
            </a:lvl1pPr>
          </a:lstStyle>
          <a:p>
            <a:fld id="{CF5F96F6-0E0F-46EC-9625-51734E083107}" type="slidenum">
              <a:rPr lang="en-US" smtClean="0"/>
              <a:pPr/>
              <a:t>‹#›</a:t>
            </a:fld>
            <a:endParaRPr lang="en-US"/>
          </a:p>
        </p:txBody>
      </p:sp>
    </p:spTree>
    <p:extLst>
      <p:ext uri="{BB962C8B-B14F-4D97-AF65-F5344CB8AC3E}">
        <p14:creationId xmlns:p14="http://schemas.microsoft.com/office/powerpoint/2010/main" val="271119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3A9973D7-4E07-46D3-B6DC-6781F19EFF26}" type="datetimeFigureOut">
              <a:rPr lang="en-US" smtClean="0"/>
              <a:pPr/>
              <a:t>7/9/2018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FEB1B016-41D0-4FC9-8E2F-8F1CBB164284}" type="slidenum">
              <a:rPr lang="en-US" smtClean="0"/>
              <a:pPr/>
              <a:t>‹#›</a:t>
            </a:fld>
            <a:endParaRPr lang="en-US"/>
          </a:p>
        </p:txBody>
      </p:sp>
    </p:spTree>
    <p:extLst>
      <p:ext uri="{BB962C8B-B14F-4D97-AF65-F5344CB8AC3E}">
        <p14:creationId xmlns:p14="http://schemas.microsoft.com/office/powerpoint/2010/main" val="343945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106</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108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CF373D-3948-4153-878B-4DA792E9471B}"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229582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Potential silica exposure</a:t>
            </a:r>
            <a:r>
              <a:rPr lang="en-US" baseline="0" dirty="0" smtClean="0"/>
              <a:t> to heavy equipment operators.  (NIOSH/John </a:t>
            </a:r>
            <a:r>
              <a:rPr lang="en-US" baseline="0" dirty="0" err="1" smtClean="0"/>
              <a:t>Rekus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4831" indent="-301858" eaLnBrk="0" hangingPunct="0">
              <a:defRPr>
                <a:solidFill>
                  <a:schemeClr val="tx1"/>
                </a:solidFill>
                <a:latin typeface="Arial" charset="0"/>
              </a:defRPr>
            </a:lvl2pPr>
            <a:lvl3pPr marL="1207431" indent="-241488" eaLnBrk="0" hangingPunct="0">
              <a:defRPr>
                <a:solidFill>
                  <a:schemeClr val="tx1"/>
                </a:solidFill>
                <a:latin typeface="Arial" charset="0"/>
              </a:defRPr>
            </a:lvl3pPr>
            <a:lvl4pPr marL="1690404" indent="-241488" eaLnBrk="0" hangingPunct="0">
              <a:defRPr>
                <a:solidFill>
                  <a:schemeClr val="tx1"/>
                </a:solidFill>
                <a:latin typeface="Arial" charset="0"/>
              </a:defRPr>
            </a:lvl4pPr>
            <a:lvl5pPr marL="2173378" indent="-241488" eaLnBrk="0" hangingPunct="0">
              <a:defRPr>
                <a:solidFill>
                  <a:schemeClr val="tx1"/>
                </a:solidFill>
                <a:latin typeface="Arial" charset="0"/>
              </a:defRPr>
            </a:lvl5pPr>
            <a:lvl6pPr marL="2656350" indent="-241488" eaLnBrk="0" fontAlgn="base" hangingPunct="0">
              <a:spcBef>
                <a:spcPct val="0"/>
              </a:spcBef>
              <a:spcAft>
                <a:spcPct val="0"/>
              </a:spcAft>
              <a:defRPr>
                <a:solidFill>
                  <a:schemeClr val="tx1"/>
                </a:solidFill>
                <a:latin typeface="Arial" charset="0"/>
              </a:defRPr>
            </a:lvl6pPr>
            <a:lvl7pPr marL="3139321" indent="-241488" eaLnBrk="0" fontAlgn="base" hangingPunct="0">
              <a:spcBef>
                <a:spcPct val="0"/>
              </a:spcBef>
              <a:spcAft>
                <a:spcPct val="0"/>
              </a:spcAft>
              <a:defRPr>
                <a:solidFill>
                  <a:schemeClr val="tx1"/>
                </a:solidFill>
                <a:latin typeface="Arial" charset="0"/>
              </a:defRPr>
            </a:lvl7pPr>
            <a:lvl8pPr marL="3622295" indent="-241488" eaLnBrk="0" fontAlgn="base" hangingPunct="0">
              <a:spcBef>
                <a:spcPct val="0"/>
              </a:spcBef>
              <a:spcAft>
                <a:spcPct val="0"/>
              </a:spcAft>
              <a:defRPr>
                <a:solidFill>
                  <a:schemeClr val="tx1"/>
                </a:solidFill>
                <a:latin typeface="Arial" charset="0"/>
              </a:defRPr>
            </a:lvl8pPr>
            <a:lvl9pPr marL="4105267" indent="-241488" eaLnBrk="0" fontAlgn="base" hangingPunct="0">
              <a:spcBef>
                <a:spcPct val="0"/>
              </a:spcBef>
              <a:spcAft>
                <a:spcPct val="0"/>
              </a:spcAft>
              <a:defRPr>
                <a:solidFill>
                  <a:schemeClr val="tx1"/>
                </a:solidFill>
                <a:latin typeface="Arial" charset="0"/>
              </a:defRPr>
            </a:lvl9pPr>
          </a:lstStyle>
          <a:p>
            <a:pPr eaLnBrk="1" hangingPunct="1"/>
            <a:fld id="{257B3B07-B761-4807-AC85-8280189B0926}" type="slidenum">
              <a:rPr lang="en-US" smtClean="0">
                <a:latin typeface="Calibri" panose="020F0502020204030204" pitchFamily="34" charset="0"/>
              </a:rPr>
              <a:pPr eaLnBrk="1" hangingPunct="1"/>
              <a:t>22</a:t>
            </a:fld>
            <a:endParaRPr lang="en-US" dirty="0" smtClean="0">
              <a:latin typeface="Calibri" panose="020F0502020204030204" pitchFamily="34" charset="0"/>
            </a:endParaRPr>
          </a:p>
        </p:txBody>
      </p:sp>
      <p:sp>
        <p:nvSpPr>
          <p:cNvPr id="177156" name="Rectangle 2"/>
          <p:cNvSpPr>
            <a:spLocks noGrp="1" noRot="1" noChangeAspect="1" noChangeArrowheads="1" noTextEdit="1"/>
          </p:cNvSpPr>
          <p:nvPr>
            <p:ph type="sldImg"/>
          </p:nvPr>
        </p:nvSpPr>
        <p:spPr>
          <a:ln/>
        </p:spPr>
      </p:sp>
      <p:sp>
        <p:nvSpPr>
          <p:cNvPr id="177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173832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Uncontrolled</a:t>
            </a:r>
            <a:r>
              <a:rPr lang="en-US" baseline="0" dirty="0" smtClean="0"/>
              <a:t> dust/silica exposure for operator and any workers in the immediate area.  (NIOSH/John </a:t>
            </a:r>
            <a:r>
              <a:rPr lang="en-US" baseline="0" dirty="0" err="1" smtClean="0"/>
              <a:t>Rekus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6651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a summary</a:t>
            </a:r>
            <a:r>
              <a:rPr lang="en-US" baseline="0" dirty="0" smtClean="0"/>
              <a:t> of University of Washington studies.</a:t>
            </a:r>
            <a:endParaRPr lang="en-US" dirty="0"/>
          </a:p>
        </p:txBody>
      </p:sp>
      <p:sp>
        <p:nvSpPr>
          <p:cNvPr id="4" name="Slide Number Placeholder 3"/>
          <p:cNvSpPr>
            <a:spLocks noGrp="1"/>
          </p:cNvSpPr>
          <p:nvPr>
            <p:ph type="sldNum" sz="quarter" idx="10"/>
          </p:nvPr>
        </p:nvSpPr>
        <p:spPr/>
        <p:txBody>
          <a:bodyPr/>
          <a:lstStyle/>
          <a:p>
            <a:pPr>
              <a:defRPr/>
            </a:pPr>
            <a:fld id="{76CF373D-3948-4153-878B-4DA792E9471B}" type="slidenum">
              <a:rPr lang="en-US" smtClean="0"/>
              <a:pPr>
                <a:defRPr/>
              </a:pPr>
              <a:t>38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941696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Workers</a:t>
            </a:r>
            <a:r>
              <a:rPr lang="en-US" baseline="0" dirty="0" smtClean="0"/>
              <a:t> using respiratory protection to reduce exposure to silica dust. (Mount Sinai/CHEP)</a:t>
            </a:r>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CF373D-3948-4153-878B-4DA792E9471B}" type="slidenum">
              <a:rPr lang="en-US" smtClean="0"/>
              <a:pPr>
                <a:defRPr/>
              </a:pPr>
              <a:t>48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130874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source:</a:t>
            </a:r>
            <a:r>
              <a:rPr lang="en-US" baseline="0" dirty="0" smtClean="0"/>
              <a:t> Construction Safety Council , Illinois—Harwood grant material</a:t>
            </a:r>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53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Scarifying concrete, no </a:t>
            </a:r>
            <a:r>
              <a:rPr lang="en-US" smtClean="0"/>
              <a:t>controls being </a:t>
            </a:r>
            <a:r>
              <a:rPr lang="en-US" dirty="0" smtClean="0"/>
              <a:t>used to reduce exposure level. </a:t>
            </a:r>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55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56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57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CF373D-3948-4153-878B-4DA792E9471B}" type="slidenum">
              <a:rPr lang="en-US" smtClean="0"/>
              <a:pPr>
                <a:defRPr/>
              </a:pPr>
              <a:t>58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130874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59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Unsafe</a:t>
            </a:r>
            <a:r>
              <a:rPr lang="en-US" baseline="0" dirty="0" smtClean="0"/>
              <a:t> work practice—scarifying concrete without dust controls.  (Mount Sinai/CHEP)</a:t>
            </a:r>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60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61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62</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63</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64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65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66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67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68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69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70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71</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72</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73</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5291" indent="-302034" eaLnBrk="0" hangingPunct="0">
              <a:defRPr>
                <a:solidFill>
                  <a:schemeClr val="tx1"/>
                </a:solidFill>
                <a:latin typeface="Arial" charset="0"/>
              </a:defRPr>
            </a:lvl2pPr>
            <a:lvl3pPr marL="1208139" indent="-241628" eaLnBrk="0" hangingPunct="0">
              <a:defRPr>
                <a:solidFill>
                  <a:schemeClr val="tx1"/>
                </a:solidFill>
                <a:latin typeface="Arial" charset="0"/>
              </a:defRPr>
            </a:lvl3pPr>
            <a:lvl4pPr marL="1691395" indent="-241628" eaLnBrk="0" hangingPunct="0">
              <a:defRPr>
                <a:solidFill>
                  <a:schemeClr val="tx1"/>
                </a:solidFill>
                <a:latin typeface="Arial" charset="0"/>
              </a:defRPr>
            </a:lvl4pPr>
            <a:lvl5pPr marL="2174650" indent="-241628" eaLnBrk="0" hangingPunct="0">
              <a:defRPr>
                <a:solidFill>
                  <a:schemeClr val="tx1"/>
                </a:solidFill>
                <a:latin typeface="Arial" charset="0"/>
              </a:defRPr>
            </a:lvl5pPr>
            <a:lvl6pPr marL="2657905" indent="-241628" eaLnBrk="0" fontAlgn="base" hangingPunct="0">
              <a:spcBef>
                <a:spcPct val="0"/>
              </a:spcBef>
              <a:spcAft>
                <a:spcPct val="0"/>
              </a:spcAft>
              <a:defRPr>
                <a:solidFill>
                  <a:schemeClr val="tx1"/>
                </a:solidFill>
                <a:latin typeface="Arial" charset="0"/>
              </a:defRPr>
            </a:lvl6pPr>
            <a:lvl7pPr marL="3141161" indent="-241628" eaLnBrk="0" fontAlgn="base" hangingPunct="0">
              <a:spcBef>
                <a:spcPct val="0"/>
              </a:spcBef>
              <a:spcAft>
                <a:spcPct val="0"/>
              </a:spcAft>
              <a:defRPr>
                <a:solidFill>
                  <a:schemeClr val="tx1"/>
                </a:solidFill>
                <a:latin typeface="Arial" charset="0"/>
              </a:defRPr>
            </a:lvl7pPr>
            <a:lvl8pPr marL="3624417" indent="-241628" eaLnBrk="0" fontAlgn="base" hangingPunct="0">
              <a:spcBef>
                <a:spcPct val="0"/>
              </a:spcBef>
              <a:spcAft>
                <a:spcPct val="0"/>
              </a:spcAft>
              <a:defRPr>
                <a:solidFill>
                  <a:schemeClr val="tx1"/>
                </a:solidFill>
                <a:latin typeface="Arial" charset="0"/>
              </a:defRPr>
            </a:lvl8pPr>
            <a:lvl9pPr marL="4107673" indent="-241628" eaLnBrk="0" fontAlgn="base" hangingPunct="0">
              <a:spcBef>
                <a:spcPct val="0"/>
              </a:spcBef>
              <a:spcAft>
                <a:spcPct val="0"/>
              </a:spcAft>
              <a:defRPr>
                <a:solidFill>
                  <a:schemeClr val="tx1"/>
                </a:solidFill>
                <a:latin typeface="Arial" charset="0"/>
              </a:defRPr>
            </a:lvl9pPr>
          </a:lstStyle>
          <a:p>
            <a:pPr eaLnBrk="1" hangingPunct="1"/>
            <a:fld id="{AAD3EB7B-8F6F-4A81-BAC8-51549B4CF114}" type="slidenum">
              <a:rPr lang="en-US" altLang="en-US" smtClean="0"/>
              <a:pPr eaLnBrk="1" hangingPunct="1"/>
              <a:t>74</a:t>
            </a:fld>
            <a:endParaRPr lang="en-US" altLang="en-US" smtClean="0"/>
          </a:p>
        </p:txBody>
      </p:sp>
      <p:sp>
        <p:nvSpPr>
          <p:cNvPr id="30723" name="Rectangle 2"/>
          <p:cNvSpPr>
            <a:spLocks noGrp="1" noChangeArrowheads="1"/>
          </p:cNvSpPr>
          <p:nvPr>
            <p:ph type="body" idx="1"/>
          </p:nvPr>
        </p:nvSpPr>
        <p:spPr>
          <a:xfrm>
            <a:off x="975361" y="4553904"/>
            <a:ext cx="5362787" cy="4323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81" tIns="47197" rIns="96081" bIns="47197"/>
          <a:lstStyle/>
          <a:p>
            <a:pPr eaLnBrk="1" hangingPunct="1"/>
            <a:endParaRPr lang="en-US" altLang="en-US" dirty="0" smtClean="0"/>
          </a:p>
          <a:p>
            <a:pPr eaLnBrk="1" hangingPunct="1"/>
            <a:endParaRPr lang="en-US" altLang="en-US" dirty="0" smtClean="0"/>
          </a:p>
        </p:txBody>
      </p:sp>
      <p:sp>
        <p:nvSpPr>
          <p:cNvPr id="30724" name="Rectangle 3"/>
          <p:cNvSpPr>
            <a:spLocks noGrp="1" noRot="1" noChangeAspect="1" noChangeArrowheads="1" noTextEdit="1"/>
          </p:cNvSpPr>
          <p:nvPr>
            <p:ph type="sldImg"/>
          </p:nvPr>
        </p:nvSpPr>
        <p:spPr>
          <a:xfrm>
            <a:off x="1268413" y="727075"/>
            <a:ext cx="4784725" cy="358775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Demolition of Morris Mechanic</a:t>
            </a:r>
            <a:r>
              <a:rPr lang="en-US" baseline="0" dirty="0" smtClean="0"/>
              <a:t> theater Baltimore, MD, January 2015</a:t>
            </a:r>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5291" indent="-302034" eaLnBrk="0" hangingPunct="0">
              <a:defRPr>
                <a:solidFill>
                  <a:schemeClr val="tx1"/>
                </a:solidFill>
                <a:latin typeface="Arial" charset="0"/>
              </a:defRPr>
            </a:lvl2pPr>
            <a:lvl3pPr marL="1208139" indent="-241628" eaLnBrk="0" hangingPunct="0">
              <a:defRPr>
                <a:solidFill>
                  <a:schemeClr val="tx1"/>
                </a:solidFill>
                <a:latin typeface="Arial" charset="0"/>
              </a:defRPr>
            </a:lvl3pPr>
            <a:lvl4pPr marL="1691395" indent="-241628" eaLnBrk="0" hangingPunct="0">
              <a:defRPr>
                <a:solidFill>
                  <a:schemeClr val="tx1"/>
                </a:solidFill>
                <a:latin typeface="Arial" charset="0"/>
              </a:defRPr>
            </a:lvl4pPr>
            <a:lvl5pPr marL="2174650" indent="-241628" eaLnBrk="0" hangingPunct="0">
              <a:defRPr>
                <a:solidFill>
                  <a:schemeClr val="tx1"/>
                </a:solidFill>
                <a:latin typeface="Arial" charset="0"/>
              </a:defRPr>
            </a:lvl5pPr>
            <a:lvl6pPr marL="2657905" indent="-241628" eaLnBrk="0" fontAlgn="base" hangingPunct="0">
              <a:spcBef>
                <a:spcPct val="0"/>
              </a:spcBef>
              <a:spcAft>
                <a:spcPct val="0"/>
              </a:spcAft>
              <a:defRPr>
                <a:solidFill>
                  <a:schemeClr val="tx1"/>
                </a:solidFill>
                <a:latin typeface="Arial" charset="0"/>
              </a:defRPr>
            </a:lvl6pPr>
            <a:lvl7pPr marL="3141161" indent="-241628" eaLnBrk="0" fontAlgn="base" hangingPunct="0">
              <a:spcBef>
                <a:spcPct val="0"/>
              </a:spcBef>
              <a:spcAft>
                <a:spcPct val="0"/>
              </a:spcAft>
              <a:defRPr>
                <a:solidFill>
                  <a:schemeClr val="tx1"/>
                </a:solidFill>
                <a:latin typeface="Arial" charset="0"/>
              </a:defRPr>
            </a:lvl7pPr>
            <a:lvl8pPr marL="3624417" indent="-241628" eaLnBrk="0" fontAlgn="base" hangingPunct="0">
              <a:spcBef>
                <a:spcPct val="0"/>
              </a:spcBef>
              <a:spcAft>
                <a:spcPct val="0"/>
              </a:spcAft>
              <a:defRPr>
                <a:solidFill>
                  <a:schemeClr val="tx1"/>
                </a:solidFill>
                <a:latin typeface="Arial" charset="0"/>
              </a:defRPr>
            </a:lvl8pPr>
            <a:lvl9pPr marL="4107673" indent="-241628" eaLnBrk="0" fontAlgn="base" hangingPunct="0">
              <a:spcBef>
                <a:spcPct val="0"/>
              </a:spcBef>
              <a:spcAft>
                <a:spcPct val="0"/>
              </a:spcAft>
              <a:defRPr>
                <a:solidFill>
                  <a:schemeClr val="tx1"/>
                </a:solidFill>
                <a:latin typeface="Arial" charset="0"/>
              </a:defRPr>
            </a:lvl9pPr>
          </a:lstStyle>
          <a:p>
            <a:pPr eaLnBrk="1" hangingPunct="1"/>
            <a:r>
              <a:rPr lang="en-US" smtClean="0"/>
              <a:t>Construction Safety Council (800) 552-7744</a:t>
            </a:r>
          </a:p>
        </p:txBody>
      </p:sp>
      <p:sp>
        <p:nvSpPr>
          <p:cNvPr id="3461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5291" indent="-302034" eaLnBrk="0" hangingPunct="0">
              <a:defRPr>
                <a:solidFill>
                  <a:schemeClr val="tx1"/>
                </a:solidFill>
                <a:latin typeface="Arial" charset="0"/>
              </a:defRPr>
            </a:lvl2pPr>
            <a:lvl3pPr marL="1208139" indent="-241628" eaLnBrk="0" hangingPunct="0">
              <a:defRPr>
                <a:solidFill>
                  <a:schemeClr val="tx1"/>
                </a:solidFill>
                <a:latin typeface="Arial" charset="0"/>
              </a:defRPr>
            </a:lvl3pPr>
            <a:lvl4pPr marL="1691395" indent="-241628" eaLnBrk="0" hangingPunct="0">
              <a:defRPr>
                <a:solidFill>
                  <a:schemeClr val="tx1"/>
                </a:solidFill>
                <a:latin typeface="Arial" charset="0"/>
              </a:defRPr>
            </a:lvl4pPr>
            <a:lvl5pPr marL="2174650" indent="-241628" eaLnBrk="0" hangingPunct="0">
              <a:defRPr>
                <a:solidFill>
                  <a:schemeClr val="tx1"/>
                </a:solidFill>
                <a:latin typeface="Arial" charset="0"/>
              </a:defRPr>
            </a:lvl5pPr>
            <a:lvl6pPr marL="2657905" indent="-241628" eaLnBrk="0" fontAlgn="base" hangingPunct="0">
              <a:spcBef>
                <a:spcPct val="0"/>
              </a:spcBef>
              <a:spcAft>
                <a:spcPct val="0"/>
              </a:spcAft>
              <a:defRPr>
                <a:solidFill>
                  <a:schemeClr val="tx1"/>
                </a:solidFill>
                <a:latin typeface="Arial" charset="0"/>
              </a:defRPr>
            </a:lvl6pPr>
            <a:lvl7pPr marL="3141161" indent="-241628" eaLnBrk="0" fontAlgn="base" hangingPunct="0">
              <a:spcBef>
                <a:spcPct val="0"/>
              </a:spcBef>
              <a:spcAft>
                <a:spcPct val="0"/>
              </a:spcAft>
              <a:defRPr>
                <a:solidFill>
                  <a:schemeClr val="tx1"/>
                </a:solidFill>
                <a:latin typeface="Arial" charset="0"/>
              </a:defRPr>
            </a:lvl7pPr>
            <a:lvl8pPr marL="3624417" indent="-241628" eaLnBrk="0" fontAlgn="base" hangingPunct="0">
              <a:spcBef>
                <a:spcPct val="0"/>
              </a:spcBef>
              <a:spcAft>
                <a:spcPct val="0"/>
              </a:spcAft>
              <a:defRPr>
                <a:solidFill>
                  <a:schemeClr val="tx1"/>
                </a:solidFill>
                <a:latin typeface="Arial" charset="0"/>
              </a:defRPr>
            </a:lvl8pPr>
            <a:lvl9pPr marL="4107673" indent="-241628" eaLnBrk="0" fontAlgn="base" hangingPunct="0">
              <a:spcBef>
                <a:spcPct val="0"/>
              </a:spcBef>
              <a:spcAft>
                <a:spcPct val="0"/>
              </a:spcAft>
              <a:defRPr>
                <a:solidFill>
                  <a:schemeClr val="tx1"/>
                </a:solidFill>
                <a:latin typeface="Arial" charset="0"/>
              </a:defRPr>
            </a:lvl9pPr>
          </a:lstStyle>
          <a:p>
            <a:pPr eaLnBrk="1" hangingPunct="1"/>
            <a:fld id="{83C38744-BA06-44C4-B04F-764BC7A8DCE7}" type="slidenum">
              <a:rPr lang="en-US" smtClean="0"/>
              <a:pPr eaLnBrk="1" hangingPunct="1"/>
              <a:t>75</a:t>
            </a:fld>
            <a:endParaRPr lang="en-US" smtClean="0"/>
          </a:p>
        </p:txBody>
      </p:sp>
      <p:sp>
        <p:nvSpPr>
          <p:cNvPr id="346116" name="Rectangle 2"/>
          <p:cNvSpPr>
            <a:spLocks noGrp="1" noRot="1" noChangeAspect="1" noChangeArrowheads="1" noTextEdit="1"/>
          </p:cNvSpPr>
          <p:nvPr>
            <p:ph type="sldImg"/>
          </p:nvPr>
        </p:nvSpPr>
        <p:spPr>
          <a:ln/>
        </p:spPr>
      </p:sp>
      <p:sp>
        <p:nvSpPr>
          <p:cNvPr id="346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6511">
              <a:defRPr/>
            </a:pPr>
            <a:r>
              <a:rPr lang="en-US" dirty="0" smtClean="0"/>
              <a:t>Slide</a:t>
            </a:r>
            <a:r>
              <a:rPr lang="en-US" baseline="0" dirty="0" smtClean="0"/>
              <a:t> Credit:  </a:t>
            </a:r>
            <a:r>
              <a:rPr lang="en-US" dirty="0" smtClean="0"/>
              <a:t>Construction Safety Council Harwood grant number SH-19495-09-60-F-17</a:t>
            </a:r>
          </a:p>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76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77</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78</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79</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80</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81</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bwMode="auto">
          <a:noFill/>
          <a:ln>
            <a:miter lim="800000"/>
            <a:headEnd/>
            <a:tailEnd/>
          </a:ln>
        </p:spPr>
        <p:txBody>
          <a:bodyPr/>
          <a:lstStyle/>
          <a:p>
            <a:fld id="{91FB86C0-361B-412E-9EF2-264C9F05DF05}" type="slidenum">
              <a:rPr lang="en-US"/>
              <a:pPr/>
              <a:t>82</a:t>
            </a:fld>
            <a:endParaRPr lang="en-US" dirty="0"/>
          </a:p>
        </p:txBody>
      </p:sp>
      <p:sp>
        <p:nvSpPr>
          <p:cNvPr id="271362" name="Rectangle 2"/>
          <p:cNvSpPr>
            <a:spLocks noGrp="1" noRot="1" noChangeAspect="1" noChangeArrowheads="1" noTextEdit="1"/>
          </p:cNvSpPr>
          <p:nvPr>
            <p:ph type="sldImg"/>
          </p:nvPr>
        </p:nvSpPr>
        <p:spPr bwMode="auto">
          <a:xfrm>
            <a:off x="1585913" y="720725"/>
            <a:ext cx="4002087" cy="3000375"/>
          </a:xfrm>
          <a:noFill/>
          <a:ln>
            <a:solidFill>
              <a:srgbClr val="000000"/>
            </a:solidFill>
            <a:miter lim="800000"/>
            <a:headEnd/>
            <a:tailEnd/>
          </a:ln>
        </p:spPr>
      </p:sp>
      <p:sp>
        <p:nvSpPr>
          <p:cNvPr id="271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 name="Footer Placeholder 1"/>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15391767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Hazardous waste worker, operating real time gas monitor.  Worker wearing level B protective equipment.  (NIOSH/John</a:t>
            </a:r>
            <a:r>
              <a:rPr lang="en-US" baseline="0" dirty="0" smtClean="0"/>
              <a:t> </a:t>
            </a:r>
            <a:r>
              <a:rPr lang="en-US" baseline="0" dirty="0" err="1" smtClean="0"/>
              <a:t>Rekus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6CF373D-3948-4153-878B-4DA792E9471B}" type="slidenum">
              <a:rPr lang="en-US" smtClean="0"/>
              <a:pPr>
                <a:defRPr/>
              </a:pPr>
              <a:t>83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3424029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84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85</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86</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87</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marL="181221" indent="-181221"/>
            <a:r>
              <a:rPr lang="en-US" altLang="en-US" dirty="0" smtClean="0"/>
              <a:t>Photo:  Unsafe work practices, no controls</a:t>
            </a:r>
            <a:r>
              <a:rPr lang="en-US" altLang="en-US" baseline="0" dirty="0" smtClean="0"/>
              <a:t> for silica exposure.  (Earl Dotter.com)</a:t>
            </a:r>
            <a:endParaRPr lang="en-US" altLang="en-US" dirty="0"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83CE4A-4345-4219-A4F7-CC1D31C6EC83}" type="slidenum">
              <a:rPr lang="en-US" altLang="en-US" smtClean="0">
                <a:latin typeface="Arial" pitchFamily="34" charset="0"/>
              </a:rPr>
              <a:pPr/>
              <a:t>88</a:t>
            </a:fld>
            <a:endParaRPr lang="en-US" altLang="en-US" smtClean="0">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89</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90</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92</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181221" indent="-181221"/>
            <a:endParaRPr lang="en-US" altLang="en-US" dirty="0"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36B1D1-E1A9-4B29-A983-DCA39CC7C13F}" type="slidenum">
              <a:rPr lang="en-US" altLang="en-US" smtClean="0">
                <a:latin typeface="Arial" pitchFamily="34" charset="0"/>
              </a:rPr>
              <a:pPr/>
              <a:t>93</a:t>
            </a:fld>
            <a:endParaRPr lang="en-US" altLang="en-US"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94</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marL="181221" indent="-181221">
              <a:spcBef>
                <a:spcPct val="0"/>
              </a:spcBef>
              <a:buFontTx/>
              <a:buChar char="•"/>
            </a:pPr>
            <a:endParaRPr lang="en-US" alt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29F955-FA58-4C03-A19F-922828DFEA0C}" type="slidenum">
              <a:rPr lang="en-US" altLang="en-US" smtClean="0">
                <a:solidFill>
                  <a:srgbClr val="000000"/>
                </a:solidFill>
                <a:latin typeface="Arial" pitchFamily="34" charset="0"/>
              </a:rPr>
              <a:pPr/>
              <a:t>95</a:t>
            </a:fld>
            <a:endParaRPr lang="en-US" altLang="en-US" smtClean="0">
              <a:solidFill>
                <a:srgbClr val="000000"/>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1221" indent="-181221">
              <a:buFontTx/>
              <a:buChar char="•"/>
            </a:pPr>
            <a:endParaRPr lang="en-US" altLang="en-US" dirty="0" smtClean="0"/>
          </a:p>
        </p:txBody>
      </p:sp>
      <p:sp>
        <p:nvSpPr>
          <p:cNvPr id="4" name="Slide Number Placeholder 3"/>
          <p:cNvSpPr>
            <a:spLocks noGrp="1"/>
          </p:cNvSpPr>
          <p:nvPr>
            <p:ph type="sldNum" sz="quarter" idx="10"/>
          </p:nvPr>
        </p:nvSpPr>
        <p:spPr/>
        <p:txBody>
          <a:bodyPr/>
          <a:lstStyle/>
          <a:p>
            <a:fld id="{FEB1B016-41D0-4FC9-8E2F-8F1CBB164284}" type="slidenum">
              <a:rPr lang="en-US" smtClean="0"/>
              <a:pPr/>
              <a:t>96</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97</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98</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99</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1221" indent="-181221"/>
            <a:endParaRPr lang="en-US" altLang="en-US" dirty="0" smtClean="0"/>
          </a:p>
        </p:txBody>
      </p:sp>
      <p:sp>
        <p:nvSpPr>
          <p:cNvPr id="4" name="Slide Number Placeholder 3"/>
          <p:cNvSpPr>
            <a:spLocks noGrp="1"/>
          </p:cNvSpPr>
          <p:nvPr>
            <p:ph type="sldNum" sz="quarter" idx="10"/>
          </p:nvPr>
        </p:nvSpPr>
        <p:spPr/>
        <p:txBody>
          <a:bodyPr/>
          <a:lstStyle/>
          <a:p>
            <a:fld id="{FEB1B016-41D0-4FC9-8E2F-8F1CBB164284}" type="slidenum">
              <a:rPr lang="en-US" smtClean="0"/>
              <a:pPr/>
              <a:t>100</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101</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102</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103</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1B016-41D0-4FC9-8E2F-8F1CBB164284}" type="slidenum">
              <a:rPr lang="en-US" smtClean="0"/>
              <a:pPr/>
              <a:t>104</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B1B016-41D0-4FC9-8E2F-8F1CBB164284}" type="slidenum">
              <a:rPr lang="en-US" smtClean="0"/>
              <a:pPr/>
              <a:t>105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A54AC6-BDE7-564E-919E-302606C0B2AE}" type="datetimeFigureOut">
              <a:rPr lang="en-US" smtClean="0">
                <a:solidFill>
                  <a:srgbClr val="000000">
                    <a:tint val="75000"/>
                  </a:srgbClr>
                </a:solidFill>
              </a:rPr>
              <a:pPr/>
              <a:t>7/9/2018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54AC6-BDE7-564E-919E-302606C0B2AE}" type="datetimeFigureOut">
              <a:rPr lang="en-US" smtClean="0">
                <a:solidFill>
                  <a:srgbClr val="000000">
                    <a:tint val="75000"/>
                  </a:srgbClr>
                </a:solidFill>
              </a:rPr>
              <a:pPr/>
              <a:t>7/9/2018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54AC6-BDE7-564E-919E-302606C0B2AE}" type="datetimeFigureOut">
              <a:rPr lang="en-US" smtClean="0">
                <a:solidFill>
                  <a:srgbClr val="000000">
                    <a:tint val="75000"/>
                  </a:srgbClr>
                </a:solidFill>
              </a:rPr>
              <a:pPr/>
              <a:t>7/9/2018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3B73A7-006B-4AF3-A124-D6B19AA77E95}"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D0C2D-8AF9-420D-A657-279FE912E8D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B73A7-006B-4AF3-A124-D6B19AA77E95}"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D0C2D-8AF9-420D-A657-279FE912E8D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B73A7-006B-4AF3-A124-D6B19AA77E95}"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D0C2D-8AF9-420D-A657-279FE912E8D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3B73A7-006B-4AF3-A124-D6B19AA77E95}" type="datetimeFigureOut">
              <a:rPr lang="en-US" smtClean="0"/>
              <a:pPr/>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D0C2D-8AF9-420D-A657-279FE912E8D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3B73A7-006B-4AF3-A124-D6B19AA77E95}" type="datetimeFigureOut">
              <a:rPr lang="en-US" smtClean="0"/>
              <a:pPr/>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D0C2D-8AF9-420D-A657-279FE912E8D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3B73A7-006B-4AF3-A124-D6B19AA77E95}" type="datetimeFigureOut">
              <a:rPr lang="en-US" smtClean="0"/>
              <a:pPr/>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D0C2D-8AF9-420D-A657-279FE912E8D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B73A7-006B-4AF3-A124-D6B19AA77E95}" type="datetimeFigureOut">
              <a:rPr lang="en-US" smtClean="0"/>
              <a:pPr/>
              <a:t>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D0C2D-8AF9-420D-A657-279FE912E8D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B73A7-006B-4AF3-A124-D6B19AA77E95}" type="datetimeFigureOut">
              <a:rPr lang="en-US" smtClean="0"/>
              <a:pPr/>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D0C2D-8AF9-420D-A657-279FE912E8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54AC6-BDE7-564E-919E-302606C0B2AE}" type="datetimeFigureOut">
              <a:rPr lang="en-US" smtClean="0">
                <a:solidFill>
                  <a:srgbClr val="000000">
                    <a:tint val="75000"/>
                  </a:srgbClr>
                </a:solidFill>
              </a:rPr>
              <a:pPr/>
              <a:t>7/9/2018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B73A7-006B-4AF3-A124-D6B19AA77E95}" type="datetimeFigureOut">
              <a:rPr lang="en-US" smtClean="0"/>
              <a:pPr/>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D0C2D-8AF9-420D-A657-279FE912E8D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B73A7-006B-4AF3-A124-D6B19AA77E95}"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D0C2D-8AF9-420D-A657-279FE912E8D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B73A7-006B-4AF3-A124-D6B19AA77E95}" type="datetimeFigureOut">
              <a:rPr lang="en-US" smtClean="0"/>
              <a:pPr/>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D0C2D-8AF9-420D-A657-279FE912E8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A54AC6-BDE7-564E-919E-302606C0B2AE}" type="datetimeFigureOut">
              <a:rPr lang="en-US" smtClean="0">
                <a:solidFill>
                  <a:srgbClr val="000000">
                    <a:tint val="75000"/>
                  </a:srgbClr>
                </a:solidFill>
              </a:rPr>
              <a:pPr/>
              <a:t>7/9/2018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A54AC6-BDE7-564E-919E-302606C0B2AE}" type="datetimeFigureOut">
              <a:rPr lang="en-US" smtClean="0">
                <a:solidFill>
                  <a:srgbClr val="000000">
                    <a:tint val="75000"/>
                  </a:srgbClr>
                </a:solidFill>
              </a:rPr>
              <a:pPr/>
              <a:t>7/9/2018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A54AC6-BDE7-564E-919E-302606C0B2AE}" type="datetimeFigureOut">
              <a:rPr lang="en-US" smtClean="0">
                <a:solidFill>
                  <a:srgbClr val="000000">
                    <a:tint val="75000"/>
                  </a:srgbClr>
                </a:solidFill>
              </a:rPr>
              <a:pPr/>
              <a:t>7/9/2018</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5A54AC6-BDE7-564E-919E-302606C0B2AE}" type="datetimeFigureOut">
              <a:rPr lang="en-US" smtClean="0">
                <a:solidFill>
                  <a:srgbClr val="000000">
                    <a:tint val="75000"/>
                  </a:srgbClr>
                </a:solidFill>
              </a:rPr>
              <a:pPr/>
              <a:t>7/9/2018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54AC6-BDE7-564E-919E-302606C0B2AE}" type="datetimeFigureOut">
              <a:rPr lang="en-US" smtClean="0">
                <a:solidFill>
                  <a:srgbClr val="000000">
                    <a:tint val="75000"/>
                  </a:srgbClr>
                </a:solidFill>
              </a:rPr>
              <a:pPr/>
              <a:t>7/9/2018</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54AC6-BDE7-564E-919E-302606C0B2AE}" type="datetimeFigureOut">
              <a:rPr lang="en-US" smtClean="0">
                <a:solidFill>
                  <a:srgbClr val="000000">
                    <a:tint val="75000"/>
                  </a:srgbClr>
                </a:solidFill>
              </a:rPr>
              <a:pPr/>
              <a:t>7/9/2018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54AC6-BDE7-564E-919E-302606C0B2AE}" type="datetimeFigureOut">
              <a:rPr lang="en-US" smtClean="0">
                <a:solidFill>
                  <a:srgbClr val="000000">
                    <a:tint val="75000"/>
                  </a:srgbClr>
                </a:solidFill>
              </a:rPr>
              <a:pPr/>
              <a:t>7/9/2018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A385ADA4-7CA8-7D42-9033-52B4A2259F06}"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5A54AC6-BDE7-564E-919E-302606C0B2AE}" type="datetimeFigureOut">
              <a:rPr lang="en-US" smtClean="0">
                <a:solidFill>
                  <a:srgbClr val="000000">
                    <a:tint val="75000"/>
                  </a:srgbClr>
                </a:solidFill>
              </a:rPr>
              <a:pPr defTabSz="457200"/>
              <a:t>7/9/2018</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385ADA4-7CA8-7D42-9033-52B4A2259F06}" type="slidenum">
              <a:rPr lang="en-US" smtClean="0">
                <a:solidFill>
                  <a:srgbClr val="000000">
                    <a:tint val="75000"/>
                  </a:srgbClr>
                </a:solidFill>
              </a:rPr>
              <a:pPr defTabSz="457200"/>
              <a:t>‹#›</a:t>
            </a:fld>
            <a:endParaRPr lang="en-US">
              <a:solidFill>
                <a:srgbClr val="000000">
                  <a:tint val="75000"/>
                </a:srgbClr>
              </a:solidFill>
            </a:endParaRPr>
          </a:p>
        </p:txBody>
      </p:sp>
      <p:pic>
        <p:nvPicPr>
          <p:cNvPr id="7" name="Picture 6" descr="footerPicture1.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5999609"/>
            <a:ext cx="9144000" cy="85839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B73A7-006B-4AF3-A124-D6B19AA77E95}" type="datetimeFigureOut">
              <a:rPr lang="en-US" smtClean="0"/>
              <a:pPr/>
              <a:t>7/9/2018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D0C2D-8AF9-420D-A657-279FE912E8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0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07.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ilica-saf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dir.ca.gov/dosh/etools/08-019/index.htm" TargetMode="External"/><Relationship Id="rId4" Type="http://schemas.openxmlformats.org/officeDocument/2006/relationships/hyperlink" Target="http://www.osha.gov/dsg/etools/sili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R_sC2wX9Uwc"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72.jpeg"/></Relationships>
</file>

<file path=ppt/slides/_rels/slide6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6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6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82.jpeg"/></Relationships>
</file>

<file path=ppt/slides/_rels/slide6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89.jpeg"/></Relationships>
</file>

<file path=ppt/slides/_rels/slide7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2.png"/><Relationship Id="rId4" Type="http://schemas.openxmlformats.org/officeDocument/2006/relationships/oleObject" Target="../embeddings/oleObject1.bin"/></Relationships>
</file>

<file path=ppt/slides/_rels/slide7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7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8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12.tmp"/><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Rectangle 3" title="Image of silica in construction intro slide"/>
          <p:cNvSpPr/>
          <p:nvPr/>
        </p:nvSpPr>
        <p:spPr>
          <a:xfrm>
            <a:off x="431520" y="760287"/>
            <a:ext cx="8280968" cy="5455578"/>
          </a:xfrm>
          <a:prstGeom prst="rect">
            <a:avLst/>
          </a:prstGeom>
          <a:solidFill>
            <a:srgbClr val="FFD637"/>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3" name="Picture 2" title="Photo of a worker grinding bricks and creating silica dust"/>
          <p:cNvPicPr>
            <a:picLocks noChangeAspect="1"/>
          </p:cNvPicPr>
          <p:nvPr/>
        </p:nvPicPr>
        <p:blipFill rotWithShape="1">
          <a:blip r:embed="rId4" cstate="email">
            <a:extLst>
              <a:ext uri="{28A0092B-C50C-407E-A947-70E740481C1C}">
                <a14:useLocalDpi xmlns:a14="http://schemas.microsoft.com/office/drawing/2010/main"/>
              </a:ext>
            </a:extLst>
          </a:blip>
          <a:srcRect t="-1968"/>
          <a:stretch/>
        </p:blipFill>
        <p:spPr>
          <a:xfrm>
            <a:off x="438150" y="1490798"/>
            <a:ext cx="3663950" cy="4725067"/>
          </a:xfrm>
          <a:prstGeom prst="rect">
            <a:avLst/>
          </a:prstGeom>
        </p:spPr>
      </p:pic>
      <p:sp>
        <p:nvSpPr>
          <p:cNvPr id="9" name="TextBox 8"/>
          <p:cNvSpPr txBox="1"/>
          <p:nvPr/>
        </p:nvSpPr>
        <p:spPr>
          <a:xfrm>
            <a:off x="4006926" y="1931542"/>
            <a:ext cx="4541177" cy="4154984"/>
          </a:xfrm>
          <a:prstGeom prst="rect">
            <a:avLst/>
          </a:prstGeom>
          <a:noFill/>
        </p:spPr>
        <p:txBody>
          <a:bodyPr wrap="square" rtlCol="0">
            <a:spAutoFit/>
          </a:bodyPr>
          <a:lstStyle/>
          <a:p>
            <a:pPr algn="r" defTabSz="457200"/>
            <a:r>
              <a:rPr lang="en-US" sz="3200" b="1" dirty="0">
                <a:solidFill>
                  <a:srgbClr val="C00000"/>
                </a:solidFill>
              </a:rPr>
              <a:t>A training to</a:t>
            </a:r>
          </a:p>
          <a:p>
            <a:pPr algn="r" defTabSz="457200"/>
            <a:r>
              <a:rPr lang="en-US" sz="3200" b="1" dirty="0">
                <a:solidFill>
                  <a:srgbClr val="C00000"/>
                </a:solidFill>
              </a:rPr>
              <a:t>keep construction workers safe on the job</a:t>
            </a:r>
          </a:p>
          <a:p>
            <a:pPr algn="r" defTabSz="457200"/>
            <a:endParaRPr lang="en-US" sz="2400" dirty="0">
              <a:solidFill>
                <a:srgbClr val="C00000"/>
              </a:solidFill>
            </a:endParaRPr>
          </a:p>
          <a:p>
            <a:pPr algn="r" defTabSz="457200"/>
            <a:endParaRPr lang="en-US" sz="2400" dirty="0">
              <a:solidFill>
                <a:srgbClr val="C00000"/>
              </a:solidFill>
            </a:endParaRPr>
          </a:p>
          <a:p>
            <a:pPr algn="r" defTabSz="457200"/>
            <a:endParaRPr lang="en-US" sz="2400" dirty="0">
              <a:solidFill>
                <a:srgbClr val="C00000"/>
              </a:solidFill>
            </a:endParaRPr>
          </a:p>
          <a:p>
            <a:pPr algn="r" defTabSz="457200"/>
            <a:r>
              <a:rPr lang="en-US" sz="2400" dirty="0">
                <a:solidFill>
                  <a:srgbClr val="C00000"/>
                </a:solidFill>
              </a:rPr>
              <a:t>State Building &amp; Construction Trades Council of California, </a:t>
            </a:r>
          </a:p>
          <a:p>
            <a:pPr algn="r" defTabSz="457200"/>
            <a:r>
              <a:rPr lang="en-US" sz="2400" dirty="0">
                <a:solidFill>
                  <a:srgbClr val="C00000"/>
                </a:solidFill>
              </a:rPr>
              <a:t>AFL-CIO</a:t>
            </a:r>
          </a:p>
          <a:p>
            <a:pPr algn="r" defTabSz="457200"/>
            <a:r>
              <a:rPr lang="en-US" sz="2400" dirty="0">
                <a:solidFill>
                  <a:srgbClr val="C00000"/>
                </a:solidFill>
              </a:rPr>
              <a:t>Funded by Federal OSHA, 2017</a:t>
            </a:r>
          </a:p>
        </p:txBody>
      </p:sp>
      <p:pic>
        <p:nvPicPr>
          <p:cNvPr id="5" name="Picture 4" title="Image of a text box that says silica in constructi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150" y="751049"/>
            <a:ext cx="8274338" cy="962003"/>
          </a:xfrm>
          <a:prstGeom prst="rect">
            <a:avLst/>
          </a:prstGeom>
        </p:spPr>
      </p:pic>
      <p:sp>
        <p:nvSpPr>
          <p:cNvPr id="6" name="Title 5"/>
          <p:cNvSpPr>
            <a:spLocks noGrp="1"/>
          </p:cNvSpPr>
          <p:nvPr>
            <p:ph type="title"/>
          </p:nvPr>
        </p:nvSpPr>
        <p:spPr>
          <a:xfrm>
            <a:off x="457200" y="274638"/>
            <a:ext cx="8229600" cy="356310"/>
          </a:xfrm>
        </p:spPr>
        <p:txBody>
          <a:bodyPr>
            <a:normAutofit/>
          </a:bodyPr>
          <a:lstStyle/>
          <a:p>
            <a:r>
              <a:rPr lang="en-US" sz="800" dirty="0" smtClean="0">
                <a:solidFill>
                  <a:schemeClr val="bg1">
                    <a:lumMod val="85000"/>
                  </a:schemeClr>
                </a:solidFill>
              </a:rPr>
              <a:t>Silica in Construction</a:t>
            </a:r>
            <a:endParaRPr lang="en-US" sz="800"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14400"/>
          </a:xfrm>
        </p:spPr>
        <p:txBody>
          <a:bodyPr>
            <a:normAutofit fontScale="90000"/>
          </a:bodyPr>
          <a:lstStyle/>
          <a:p>
            <a:pPr algn="l"/>
            <a:r>
              <a:rPr lang="en-US" dirty="0" smtClean="0"/>
              <a:t>Silica is found in rock, soil and sand</a:t>
            </a:r>
            <a:endParaRPr lang="en-US" dirty="0"/>
          </a:p>
        </p:txBody>
      </p:sp>
      <p:sp>
        <p:nvSpPr>
          <p:cNvPr id="3" name="Content Placeholder 2"/>
          <p:cNvSpPr>
            <a:spLocks noGrp="1"/>
          </p:cNvSpPr>
          <p:nvPr>
            <p:ph idx="1"/>
          </p:nvPr>
        </p:nvSpPr>
        <p:spPr>
          <a:xfrm>
            <a:off x="457200" y="1219200"/>
            <a:ext cx="8229600" cy="4983163"/>
          </a:xfrm>
        </p:spPr>
        <p:txBody>
          <a:bodyPr/>
          <a:lstStyle/>
          <a:p>
            <a:r>
              <a:rPr lang="en-US" dirty="0" smtClean="0"/>
              <a:t>Silica is composed of the elements            Silicon + Oxygen = SiO</a:t>
            </a:r>
            <a:r>
              <a:rPr lang="en-US" baseline="-25000" dirty="0" smtClean="0"/>
              <a:t>2</a:t>
            </a:r>
          </a:p>
          <a:p>
            <a:endParaRPr lang="en-US" baseline="-25000" dirty="0" smtClean="0"/>
          </a:p>
          <a:p>
            <a:pPr>
              <a:buNone/>
            </a:pPr>
            <a:endParaRPr lang="en-US" dirty="0" smtClean="0"/>
          </a:p>
          <a:p>
            <a:pPr>
              <a:buNone/>
            </a:pPr>
            <a:endParaRPr lang="en-US" dirty="0"/>
          </a:p>
        </p:txBody>
      </p:sp>
      <p:pic>
        <p:nvPicPr>
          <p:cNvPr id="1026" name="Picture 2" title="Photo of rocks"/>
          <p:cNvPicPr>
            <a:picLocks noChangeAspect="1" noChangeArrowheads="1"/>
          </p:cNvPicPr>
          <p:nvPr/>
        </p:nvPicPr>
        <p:blipFill>
          <a:blip r:embed="rId3" cstate="print"/>
          <a:srcRect/>
          <a:stretch>
            <a:fillRect/>
          </a:stretch>
        </p:blipFill>
        <p:spPr bwMode="auto">
          <a:xfrm>
            <a:off x="3657600" y="3962405"/>
            <a:ext cx="4572000" cy="1840140"/>
          </a:xfrm>
          <a:prstGeom prst="rect">
            <a:avLst/>
          </a:prstGeom>
          <a:noFill/>
          <a:ln w="9525">
            <a:noFill/>
            <a:miter lim="800000"/>
            <a:headEnd/>
            <a:tailEnd/>
          </a:ln>
        </p:spPr>
      </p:pic>
      <p:sp>
        <p:nvSpPr>
          <p:cNvPr id="9" name="TextBox 8"/>
          <p:cNvSpPr txBox="1"/>
          <p:nvPr/>
        </p:nvSpPr>
        <p:spPr>
          <a:xfrm>
            <a:off x="3698351" y="5784326"/>
            <a:ext cx="877016" cy="235483"/>
          </a:xfrm>
          <a:prstGeom prst="rect">
            <a:avLst/>
          </a:prstGeom>
          <a:noFill/>
        </p:spPr>
        <p:txBody>
          <a:bodyPr wrap="square" rtlCol="0">
            <a:spAutoFit/>
          </a:bodyPr>
          <a:lstStyle/>
          <a:p>
            <a:r>
              <a:rPr lang="en-US" sz="1000" dirty="0" smtClean="0"/>
              <a:t>Photo: CPWR</a:t>
            </a:r>
            <a:endParaRPr lang="en-US" sz="1000" dirty="0"/>
          </a:p>
        </p:txBody>
      </p:sp>
      <p:pic>
        <p:nvPicPr>
          <p:cNvPr id="8" name="Picture 7" descr="death_16_bg_082303.jpg" title="Photo of a deser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600" y="2667000"/>
            <a:ext cx="2514600" cy="1885950"/>
          </a:xfrm>
          <a:prstGeom prst="rect">
            <a:avLst/>
          </a:prstGeom>
        </p:spPr>
      </p:pic>
      <p:sp>
        <p:nvSpPr>
          <p:cNvPr id="10" name="TextBox 9"/>
          <p:cNvSpPr txBox="1"/>
          <p:nvPr/>
        </p:nvSpPr>
        <p:spPr>
          <a:xfrm>
            <a:off x="1905000" y="4478179"/>
            <a:ext cx="1752600" cy="246221"/>
          </a:xfrm>
          <a:prstGeom prst="rect">
            <a:avLst/>
          </a:prstGeom>
          <a:noFill/>
        </p:spPr>
        <p:txBody>
          <a:bodyPr wrap="square" rtlCol="0">
            <a:spAutoFit/>
          </a:bodyPr>
          <a:lstStyle/>
          <a:p>
            <a:r>
              <a:rPr lang="en-US" sz="1000" dirty="0" smtClean="0"/>
              <a:t>Photo courtesy PDPhoto.org</a:t>
            </a:r>
            <a:endParaRPr lang="en-US" sz="1000" dirty="0"/>
          </a:p>
        </p:txBody>
      </p:sp>
      <p:pic>
        <p:nvPicPr>
          <p:cNvPr id="6" name="Picture 5" descr="elcosh828-72.jpg" title="Photo of tractors in a rock quarry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9200" y="1752600"/>
            <a:ext cx="3186385" cy="2133600"/>
          </a:xfrm>
          <a:prstGeom prst="rect">
            <a:avLst/>
          </a:prstGeom>
        </p:spPr>
      </p:pic>
      <p:sp>
        <p:nvSpPr>
          <p:cNvPr id="13" name="TextBox 12"/>
          <p:cNvSpPr txBox="1"/>
          <p:nvPr/>
        </p:nvSpPr>
        <p:spPr>
          <a:xfrm rot="5400000">
            <a:off x="7856421" y="3192579"/>
            <a:ext cx="992579" cy="246221"/>
          </a:xfrm>
          <a:prstGeom prst="rect">
            <a:avLst/>
          </a:prstGeom>
          <a:noFill/>
        </p:spPr>
        <p:txBody>
          <a:bodyPr wrap="none" rtlCol="0">
            <a:spAutoFit/>
          </a:bodyPr>
          <a:lstStyle/>
          <a:p>
            <a:r>
              <a:rPr lang="en-US" sz="1000" dirty="0" err="1" smtClean="0"/>
              <a:t>eLCOSH</a:t>
            </a:r>
            <a:r>
              <a:rPr lang="en-US" sz="1000" dirty="0" smtClean="0"/>
              <a:t> images</a:t>
            </a:r>
            <a:endParaRPr lang="en-US" sz="10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fontScale="90000"/>
          </a:bodyPr>
          <a:lstStyle/>
          <a:p>
            <a:pPr algn="l"/>
            <a:r>
              <a:rPr lang="en-US" dirty="0" smtClean="0"/>
              <a:t>Housekeeping: workers need to know</a:t>
            </a:r>
            <a:endParaRPr lang="en-US" dirty="0"/>
          </a:p>
        </p:txBody>
      </p:sp>
      <p:pic>
        <p:nvPicPr>
          <p:cNvPr id="4" name="Content Placeholder 3" descr="244-72.jpg" title="Photo of a worker sweepi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85800" y="1524000"/>
            <a:ext cx="2503785" cy="3733800"/>
          </a:xfrm>
        </p:spPr>
      </p:pic>
      <p:sp>
        <p:nvSpPr>
          <p:cNvPr id="6" name="TextBox 5"/>
          <p:cNvSpPr txBox="1"/>
          <p:nvPr/>
        </p:nvSpPr>
        <p:spPr>
          <a:xfrm>
            <a:off x="3429000" y="1447800"/>
            <a:ext cx="5562600" cy="4031873"/>
          </a:xfrm>
          <a:prstGeom prst="rect">
            <a:avLst/>
          </a:prstGeom>
          <a:noFill/>
        </p:spPr>
        <p:txBody>
          <a:bodyPr wrap="square" rtlCol="0">
            <a:spAutoFit/>
          </a:bodyPr>
          <a:lstStyle/>
          <a:p>
            <a:r>
              <a:rPr lang="en-US" sz="3200" dirty="0" smtClean="0"/>
              <a:t>If contributes to silica exposure:</a:t>
            </a:r>
          </a:p>
          <a:p>
            <a:endParaRPr lang="en-US" sz="3200" dirty="0" smtClean="0"/>
          </a:p>
          <a:p>
            <a:r>
              <a:rPr lang="en-US" sz="3200" dirty="0" smtClean="0"/>
              <a:t>--Dry sweeping or brushing</a:t>
            </a:r>
          </a:p>
          <a:p>
            <a:r>
              <a:rPr lang="en-US" sz="3200" dirty="0" smtClean="0"/>
              <a:t>--Use of compressed air for cleaning surfaces or clothing</a:t>
            </a:r>
          </a:p>
          <a:p>
            <a:endParaRPr lang="en-US" sz="3200" dirty="0" smtClean="0"/>
          </a:p>
          <a:p>
            <a:r>
              <a:rPr lang="en-US" sz="3200" b="1" dirty="0" smtClean="0">
                <a:solidFill>
                  <a:srgbClr val="FF0000"/>
                </a:solidFill>
              </a:rPr>
              <a:t>NOT allowed unless used with ventilation</a:t>
            </a:r>
            <a:endParaRPr lang="en-US" sz="3200" b="1" dirty="0">
              <a:solidFill>
                <a:srgbClr val="FF0000"/>
              </a:solidFill>
            </a:endParaRPr>
          </a:p>
        </p:txBody>
      </p:sp>
      <p:sp>
        <p:nvSpPr>
          <p:cNvPr id="7" name="TextBox 30"/>
          <p:cNvSpPr txBox="1">
            <a:spLocks noChangeArrowheads="1"/>
          </p:cNvSpPr>
          <p:nvPr/>
        </p:nvSpPr>
        <p:spPr bwMode="auto">
          <a:xfrm>
            <a:off x="685800" y="5257800"/>
            <a:ext cx="1905000" cy="276225"/>
          </a:xfrm>
          <a:prstGeom prst="rect">
            <a:avLst/>
          </a:prstGeom>
          <a:noFill/>
          <a:ln w="9525">
            <a:noFill/>
            <a:miter lim="800000"/>
            <a:headEnd/>
            <a:tailEnd/>
          </a:ln>
        </p:spPr>
        <p:txBody>
          <a:bodyPr wrap="square">
            <a:spAutoFit/>
          </a:bodyPr>
          <a:lstStyle/>
          <a:p>
            <a:r>
              <a:rPr lang="en-US" sz="1200" dirty="0" smtClean="0">
                <a:cs typeface="Arial" charset="0"/>
              </a:rPr>
              <a:t>Photo source: </a:t>
            </a:r>
            <a:r>
              <a:rPr lang="en-US" sz="1200" dirty="0">
                <a:cs typeface="Arial" charset="0"/>
              </a:rPr>
              <a:t>elcosh</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normAutofit fontScale="90000"/>
          </a:bodyPr>
          <a:lstStyle/>
          <a:p>
            <a:pPr algn="l"/>
            <a:r>
              <a:rPr lang="en-US" dirty="0" smtClean="0"/>
              <a:t>Employers must have written plan for managing silica exposure</a:t>
            </a:r>
            <a:endParaRPr lang="en-US" dirty="0"/>
          </a:p>
        </p:txBody>
      </p:sp>
      <p:sp>
        <p:nvSpPr>
          <p:cNvPr id="3" name="Content Placeholder 2"/>
          <p:cNvSpPr>
            <a:spLocks noGrp="1"/>
          </p:cNvSpPr>
          <p:nvPr>
            <p:ph idx="1"/>
          </p:nvPr>
        </p:nvSpPr>
        <p:spPr>
          <a:xfrm>
            <a:off x="533400" y="1905000"/>
            <a:ext cx="5181600" cy="4038600"/>
          </a:xfrm>
        </p:spPr>
        <p:txBody>
          <a:bodyPr>
            <a:noAutofit/>
          </a:bodyPr>
          <a:lstStyle/>
          <a:p>
            <a:r>
              <a:rPr lang="en-US" dirty="0" smtClean="0"/>
              <a:t>Available to each employee</a:t>
            </a:r>
          </a:p>
          <a:p>
            <a:r>
              <a:rPr lang="en-US" dirty="0" smtClean="0"/>
              <a:t>Describes tasks, controls, PPE, procedures, housekeeping, restricted access to work areas</a:t>
            </a:r>
          </a:p>
          <a:p>
            <a:r>
              <a:rPr lang="en-US" dirty="0" smtClean="0"/>
              <a:t>Designates a </a:t>
            </a:r>
            <a:r>
              <a:rPr lang="en-US" b="1" dirty="0" smtClean="0">
                <a:solidFill>
                  <a:srgbClr val="FF0000"/>
                </a:solidFill>
              </a:rPr>
              <a:t>Competent Person</a:t>
            </a:r>
          </a:p>
        </p:txBody>
      </p:sp>
      <p:pic>
        <p:nvPicPr>
          <p:cNvPr id="517122" name="Picture 2" title="Image of a work safely with silica fly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13787">
            <a:off x="5759493" y="1786148"/>
            <a:ext cx="2911583" cy="3886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Duties of competent person</a:t>
            </a:r>
            <a:endParaRPr lang="en-US" dirty="0"/>
          </a:p>
        </p:txBody>
      </p:sp>
      <p:sp>
        <p:nvSpPr>
          <p:cNvPr id="3" name="Content Placeholder 2"/>
          <p:cNvSpPr>
            <a:spLocks noGrp="1"/>
          </p:cNvSpPr>
          <p:nvPr>
            <p:ph idx="1"/>
          </p:nvPr>
        </p:nvSpPr>
        <p:spPr>
          <a:xfrm>
            <a:off x="381000" y="1371600"/>
            <a:ext cx="4953000" cy="4525963"/>
          </a:xfrm>
        </p:spPr>
        <p:txBody>
          <a:bodyPr>
            <a:normAutofit fontScale="92500"/>
          </a:bodyPr>
          <a:lstStyle/>
          <a:p>
            <a:r>
              <a:rPr lang="en-US" sz="3600" dirty="0" smtClean="0"/>
              <a:t>Identify existing and foreseeable hazards</a:t>
            </a:r>
          </a:p>
          <a:p>
            <a:r>
              <a:rPr lang="en-US" sz="3600" dirty="0" smtClean="0"/>
              <a:t>Authority to take prompt corrective measures</a:t>
            </a:r>
          </a:p>
          <a:p>
            <a:r>
              <a:rPr lang="en-US" sz="3600" dirty="0" smtClean="0"/>
              <a:t>Frequently/regularly inspect job sites,  material and equipment</a:t>
            </a:r>
            <a:endParaRPr lang="en-US" sz="3600" dirty="0"/>
          </a:p>
        </p:txBody>
      </p:sp>
      <p:pic>
        <p:nvPicPr>
          <p:cNvPr id="4" name="Picture 3" descr="4014-72.jpg" title="Photo of a competent person training a work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2438400"/>
            <a:ext cx="3782524" cy="2690580"/>
          </a:xfrm>
          <a:prstGeom prst="rect">
            <a:avLst/>
          </a:prstGeom>
        </p:spPr>
      </p:pic>
      <p:sp>
        <p:nvSpPr>
          <p:cNvPr id="5" name="TextBox 30"/>
          <p:cNvSpPr txBox="1">
            <a:spLocks noChangeArrowheads="1"/>
          </p:cNvSpPr>
          <p:nvPr/>
        </p:nvSpPr>
        <p:spPr bwMode="auto">
          <a:xfrm>
            <a:off x="7086600" y="5105400"/>
            <a:ext cx="1905000" cy="276225"/>
          </a:xfrm>
          <a:prstGeom prst="rect">
            <a:avLst/>
          </a:prstGeom>
          <a:noFill/>
          <a:ln w="9525">
            <a:noFill/>
            <a:miter lim="800000"/>
            <a:headEnd/>
            <a:tailEnd/>
          </a:ln>
        </p:spPr>
        <p:txBody>
          <a:bodyPr wrap="square">
            <a:spAutoFit/>
          </a:bodyPr>
          <a:lstStyle/>
          <a:p>
            <a:r>
              <a:rPr lang="en-US" sz="1200" dirty="0" smtClean="0">
                <a:cs typeface="Arial" charset="0"/>
              </a:rPr>
              <a:t>Photo source: </a:t>
            </a:r>
            <a:r>
              <a:rPr lang="en-US" sz="1200" dirty="0">
                <a:cs typeface="Arial" charset="0"/>
              </a:rPr>
              <a:t>elcosh</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exam available at no cost</a:t>
            </a:r>
            <a:endParaRPr lang="en-US" dirty="0"/>
          </a:p>
        </p:txBody>
      </p:sp>
      <p:sp>
        <p:nvSpPr>
          <p:cNvPr id="3" name="Content Placeholder 2"/>
          <p:cNvSpPr>
            <a:spLocks noGrp="1"/>
          </p:cNvSpPr>
          <p:nvPr>
            <p:ph idx="1"/>
          </p:nvPr>
        </p:nvSpPr>
        <p:spPr>
          <a:xfrm>
            <a:off x="457200" y="1295400"/>
            <a:ext cx="4876800" cy="4525963"/>
          </a:xfrm>
        </p:spPr>
        <p:txBody>
          <a:bodyPr>
            <a:normAutofit/>
          </a:bodyPr>
          <a:lstStyle/>
          <a:p>
            <a:r>
              <a:rPr lang="en-US" dirty="0" smtClean="0"/>
              <a:t>If you wear a respirator </a:t>
            </a:r>
            <a:r>
              <a:rPr lang="en-US" u="sng" dirty="0" smtClean="0"/>
              <a:t>30 or more days/year</a:t>
            </a:r>
            <a:r>
              <a:rPr lang="en-US" dirty="0" smtClean="0"/>
              <a:t> for silica exposure</a:t>
            </a:r>
          </a:p>
          <a:p>
            <a:r>
              <a:rPr lang="en-US" dirty="0" smtClean="0"/>
              <a:t>Exam includes:</a:t>
            </a:r>
          </a:p>
          <a:p>
            <a:pPr marL="0">
              <a:spcBef>
                <a:spcPts val="0"/>
              </a:spcBef>
              <a:buNone/>
            </a:pPr>
            <a:r>
              <a:rPr lang="en-US" dirty="0" smtClean="0"/>
              <a:t>	-</a:t>
            </a:r>
            <a:r>
              <a:rPr lang="en-US" sz="2800" dirty="0" smtClean="0"/>
              <a:t>Medical/work history</a:t>
            </a:r>
          </a:p>
          <a:p>
            <a:pPr marL="0">
              <a:spcBef>
                <a:spcPts val="0"/>
              </a:spcBef>
              <a:buNone/>
            </a:pPr>
            <a:r>
              <a:rPr lang="en-US" sz="2800" dirty="0" smtClean="0"/>
              <a:t>	-Physical exam</a:t>
            </a:r>
          </a:p>
          <a:p>
            <a:pPr marL="0">
              <a:spcBef>
                <a:spcPts val="0"/>
              </a:spcBef>
              <a:buNone/>
            </a:pPr>
            <a:r>
              <a:rPr lang="en-US" sz="2800" dirty="0" smtClean="0"/>
              <a:t>	-Chest x-ray</a:t>
            </a:r>
          </a:p>
          <a:p>
            <a:pPr marL="0">
              <a:spcBef>
                <a:spcPts val="0"/>
              </a:spcBef>
              <a:buNone/>
            </a:pPr>
            <a:r>
              <a:rPr lang="en-US" sz="2800" dirty="0" smtClean="0"/>
              <a:t>	-Pulmonary function test</a:t>
            </a:r>
          </a:p>
          <a:p>
            <a:pPr marL="0">
              <a:spcBef>
                <a:spcPts val="0"/>
              </a:spcBef>
              <a:buNone/>
            </a:pPr>
            <a:r>
              <a:rPr lang="en-US" sz="2800" dirty="0" smtClean="0"/>
              <a:t>	-Tuberculosis test</a:t>
            </a:r>
            <a:endParaRPr lang="en-US" sz="2800" dirty="0"/>
          </a:p>
        </p:txBody>
      </p:sp>
      <p:pic>
        <p:nvPicPr>
          <p:cNvPr id="4" name="Picture 3" descr="Tripler_Army_Medical_Center_to_roll_out_Nurse_Advice_Line_140508-F-AD344-012.jpg" title="Photo of a person getting a medical exam"/>
          <p:cNvPicPr>
            <a:picLocks noChangeAspect="1"/>
          </p:cNvPicPr>
          <p:nvPr/>
        </p:nvPicPr>
        <p:blipFill>
          <a:blip r:embed="rId3" cstate="print"/>
          <a:stretch>
            <a:fillRect/>
          </a:stretch>
        </p:blipFill>
        <p:spPr>
          <a:xfrm>
            <a:off x="4717960" y="2057400"/>
            <a:ext cx="4121240" cy="2743200"/>
          </a:xfrm>
          <a:prstGeom prst="rect">
            <a:avLst/>
          </a:prstGeom>
        </p:spPr>
      </p:pic>
      <p:sp>
        <p:nvSpPr>
          <p:cNvPr id="5" name="TextBox 4"/>
          <p:cNvSpPr txBox="1"/>
          <p:nvPr/>
        </p:nvSpPr>
        <p:spPr>
          <a:xfrm>
            <a:off x="7543800" y="4800600"/>
            <a:ext cx="1371600" cy="246221"/>
          </a:xfrm>
          <a:prstGeom prst="rect">
            <a:avLst/>
          </a:prstGeom>
          <a:noFill/>
        </p:spPr>
        <p:txBody>
          <a:bodyPr wrap="square" rtlCol="0">
            <a:spAutoFit/>
          </a:bodyPr>
          <a:lstStyle/>
          <a:p>
            <a:r>
              <a:rPr lang="en-US" sz="1000" dirty="0" smtClean="0"/>
              <a:t>Photo: </a:t>
            </a:r>
            <a:r>
              <a:rPr lang="en-US" sz="1000" dirty="0" err="1" smtClean="0"/>
              <a:t>wikimedia</a:t>
            </a:r>
            <a:endParaRPr lang="en-US" sz="10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results within 30 days</a:t>
            </a:r>
            <a:endParaRPr lang="en-US" dirty="0"/>
          </a:p>
        </p:txBody>
      </p:sp>
      <p:sp>
        <p:nvSpPr>
          <p:cNvPr id="3" name="Content Placeholder 2"/>
          <p:cNvSpPr>
            <a:spLocks noGrp="1"/>
          </p:cNvSpPr>
          <p:nvPr>
            <p:ph idx="1"/>
          </p:nvPr>
        </p:nvSpPr>
        <p:spPr>
          <a:xfrm>
            <a:off x="457200" y="1600200"/>
            <a:ext cx="4267200" cy="4525963"/>
          </a:xfrm>
        </p:spPr>
        <p:txBody>
          <a:bodyPr/>
          <a:lstStyle/>
          <a:p>
            <a:pPr>
              <a:buNone/>
            </a:pPr>
            <a:r>
              <a:rPr lang="en-US" dirty="0" smtClean="0"/>
              <a:t>Physician provides the following written reports:</a:t>
            </a:r>
          </a:p>
          <a:p>
            <a:pPr>
              <a:buNone/>
            </a:pPr>
            <a:r>
              <a:rPr lang="en-US" dirty="0" smtClean="0"/>
              <a:t>To employee—medical report</a:t>
            </a:r>
          </a:p>
          <a:p>
            <a:pPr>
              <a:buNone/>
            </a:pPr>
            <a:r>
              <a:rPr lang="en-US" dirty="0" smtClean="0"/>
              <a:t>To employer—medical opinion</a:t>
            </a:r>
            <a:endParaRPr lang="en-US" dirty="0"/>
          </a:p>
        </p:txBody>
      </p:sp>
      <p:pic>
        <p:nvPicPr>
          <p:cNvPr id="4" name="Picture 4" title="Image of a physician repo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50169">
            <a:off x="5032063" y="1476543"/>
            <a:ext cx="3562350" cy="4147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lgn="l"/>
            <a:r>
              <a:rPr lang="en-US" dirty="0" smtClean="0"/>
              <a:t>Hazard communication and training</a:t>
            </a:r>
            <a:br>
              <a:rPr lang="en-US" dirty="0" smtClean="0"/>
            </a:br>
            <a:r>
              <a:rPr lang="en-US" dirty="0" smtClean="0"/>
              <a:t>Workers must have:</a:t>
            </a:r>
            <a:endParaRPr lang="en-US" dirty="0"/>
          </a:p>
        </p:txBody>
      </p:sp>
      <p:sp>
        <p:nvSpPr>
          <p:cNvPr id="3" name="Content Placeholder 2"/>
          <p:cNvSpPr>
            <a:spLocks noGrp="1"/>
          </p:cNvSpPr>
          <p:nvPr>
            <p:ph idx="1"/>
          </p:nvPr>
        </p:nvSpPr>
        <p:spPr>
          <a:xfrm>
            <a:off x="5029200" y="1905000"/>
            <a:ext cx="3886200" cy="3916363"/>
          </a:xfrm>
        </p:spPr>
        <p:txBody>
          <a:bodyPr>
            <a:normAutofit lnSpcReduction="10000"/>
          </a:bodyPr>
          <a:lstStyle/>
          <a:p>
            <a:pPr marL="274320" indent="-457200">
              <a:spcBef>
                <a:spcPts val="0"/>
              </a:spcBef>
              <a:buNone/>
            </a:pPr>
            <a:r>
              <a:rPr lang="en-US" b="1" dirty="0" smtClean="0">
                <a:solidFill>
                  <a:srgbClr val="C00000"/>
                </a:solidFill>
              </a:rPr>
              <a:t>Access to:</a:t>
            </a:r>
          </a:p>
          <a:p>
            <a:pPr marL="457200" indent="-457200">
              <a:spcBef>
                <a:spcPts val="0"/>
              </a:spcBef>
              <a:buFont typeface="Arial" pitchFamily="34" charset="0"/>
              <a:buChar char="•"/>
            </a:pPr>
            <a:r>
              <a:rPr lang="en-US" dirty="0" smtClean="0"/>
              <a:t>Labels on material containers</a:t>
            </a:r>
          </a:p>
          <a:p>
            <a:pPr marL="457200" indent="-457200">
              <a:spcBef>
                <a:spcPts val="0"/>
              </a:spcBef>
              <a:buFont typeface="Arial" pitchFamily="34" charset="0"/>
              <a:buChar char="•"/>
            </a:pPr>
            <a:r>
              <a:rPr lang="en-US" dirty="0" smtClean="0"/>
              <a:t>Safety Data Sheets</a:t>
            </a:r>
          </a:p>
          <a:p>
            <a:pPr marL="457200" indent="-457200">
              <a:spcBef>
                <a:spcPts val="0"/>
              </a:spcBef>
              <a:buNone/>
            </a:pPr>
            <a:endParaRPr lang="en-US" dirty="0" smtClean="0"/>
          </a:p>
          <a:p>
            <a:pPr marL="457200" indent="-457200">
              <a:spcBef>
                <a:spcPts val="0"/>
              </a:spcBef>
              <a:buNone/>
            </a:pPr>
            <a:r>
              <a:rPr lang="en-US" b="1" dirty="0" smtClean="0">
                <a:solidFill>
                  <a:srgbClr val="C00000"/>
                </a:solidFill>
              </a:rPr>
              <a:t>And receive:</a:t>
            </a:r>
          </a:p>
          <a:p>
            <a:pPr marL="457200" indent="-457200">
              <a:spcBef>
                <a:spcPts val="0"/>
              </a:spcBef>
              <a:buFont typeface="Arial" pitchFamily="34" charset="0"/>
              <a:buChar char="•"/>
            </a:pPr>
            <a:r>
              <a:rPr lang="en-US" dirty="0" smtClean="0"/>
              <a:t>Hazard information</a:t>
            </a:r>
          </a:p>
          <a:p>
            <a:pPr marL="457200" indent="-457200">
              <a:spcBef>
                <a:spcPts val="0"/>
              </a:spcBef>
              <a:buFont typeface="Arial" pitchFamily="34" charset="0"/>
              <a:buChar char="•"/>
            </a:pPr>
            <a:r>
              <a:rPr lang="en-US" dirty="0" smtClean="0"/>
              <a:t>Training</a:t>
            </a:r>
            <a:endParaRPr lang="en-US" dirty="0"/>
          </a:p>
        </p:txBody>
      </p:sp>
      <p:pic>
        <p:nvPicPr>
          <p:cNvPr id="6" name="Picture 5" descr="4003-72.jpg" title="Photo of workers getting train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905000"/>
            <a:ext cx="4684019" cy="3124200"/>
          </a:xfrm>
          <a:prstGeom prst="rect">
            <a:avLst/>
          </a:prstGeom>
        </p:spPr>
      </p:pic>
      <p:sp>
        <p:nvSpPr>
          <p:cNvPr id="7" name="TextBox 30"/>
          <p:cNvSpPr txBox="1">
            <a:spLocks noChangeArrowheads="1"/>
          </p:cNvSpPr>
          <p:nvPr/>
        </p:nvSpPr>
        <p:spPr bwMode="auto">
          <a:xfrm>
            <a:off x="152400" y="4980801"/>
            <a:ext cx="1752600" cy="276999"/>
          </a:xfrm>
          <a:prstGeom prst="rect">
            <a:avLst/>
          </a:prstGeom>
          <a:noFill/>
          <a:ln w="9525">
            <a:noFill/>
            <a:miter lim="800000"/>
            <a:headEnd/>
            <a:tailEnd/>
          </a:ln>
        </p:spPr>
        <p:txBody>
          <a:bodyPr wrap="square">
            <a:spAutoFit/>
          </a:bodyPr>
          <a:lstStyle/>
          <a:p>
            <a:r>
              <a:rPr lang="en-US" sz="1200" dirty="0" smtClean="0">
                <a:cs typeface="Arial" charset="0"/>
              </a:rPr>
              <a:t>Photo source: </a:t>
            </a:r>
            <a:r>
              <a:rPr lang="en-US" sz="1200" dirty="0">
                <a:cs typeface="Arial" charset="0"/>
              </a:rPr>
              <a:t>elcosh</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title="Image of a bullseye "/>
          <p:cNvSpPr/>
          <p:nvPr/>
        </p:nvSpPr>
        <p:spPr>
          <a:xfrm>
            <a:off x="609600" y="1447800"/>
            <a:ext cx="1447800" cy="1219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Section 6 Review and Questions</a:t>
            </a:r>
            <a:endParaRPr lang="en-US" dirty="0"/>
          </a:p>
        </p:txBody>
      </p:sp>
      <p:pic>
        <p:nvPicPr>
          <p:cNvPr id="1026" name="Picture 2" descr="C:\Users\laura\AppData\Local\Microsoft\Windows\INetCache\IE\I6YY64KB\target[1].png" title="Image of a bullseye "/>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38200" y="1524000"/>
            <a:ext cx="990600" cy="1016718"/>
          </a:xfrm>
          <a:prstGeom prst="rect">
            <a:avLst/>
          </a:prstGeom>
          <a:noFill/>
        </p:spPr>
      </p:pic>
      <p:pic>
        <p:nvPicPr>
          <p:cNvPr id="1027" name="Picture 3" descr="C:\Users\laura\AppData\Local\Microsoft\Windows\INetCache\IE\I6YY64KB\preview_question_and_answer_site[1].jpg" title="Image of a cube that says Q &amp; 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4394200"/>
            <a:ext cx="1651000" cy="1320800"/>
          </a:xfrm>
          <a:prstGeom prst="rect">
            <a:avLst/>
          </a:prstGeom>
          <a:noFill/>
        </p:spPr>
      </p:pic>
      <p:sp>
        <p:nvSpPr>
          <p:cNvPr id="6" name="TextBox 5"/>
          <p:cNvSpPr txBox="1"/>
          <p:nvPr/>
        </p:nvSpPr>
        <p:spPr>
          <a:xfrm>
            <a:off x="2438400" y="1600200"/>
            <a:ext cx="5791200" cy="1938992"/>
          </a:xfrm>
          <a:prstGeom prst="rect">
            <a:avLst/>
          </a:prstGeom>
          <a:noFill/>
        </p:spPr>
        <p:txBody>
          <a:bodyPr wrap="square" rtlCol="0">
            <a:spAutoFit/>
          </a:bodyPr>
          <a:lstStyle/>
          <a:p>
            <a:r>
              <a:rPr lang="en-US" sz="4000" dirty="0" smtClean="0"/>
              <a:t>Name three important things you learned in this section.</a:t>
            </a:r>
            <a:endParaRPr lang="en-US" sz="40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lstStyle/>
          <a:p>
            <a:pPr algn="l"/>
            <a:r>
              <a:rPr lang="en-US" dirty="0" smtClean="0"/>
              <a:t>Review Game</a:t>
            </a:r>
            <a:endParaRPr lang="en-US" dirty="0"/>
          </a:p>
        </p:txBody>
      </p:sp>
      <p:pic>
        <p:nvPicPr>
          <p:cNvPr id="5" name="Picture 4" descr="01-jeopardy.png" title="Image of a jeopardy review game slide"/>
          <p:cNvPicPr>
            <a:picLocks noChangeAspect="1"/>
          </p:cNvPicPr>
          <p:nvPr/>
        </p:nvPicPr>
        <p:blipFill>
          <a:blip r:embed="rId2" cstate="print"/>
          <a:stretch>
            <a:fillRect/>
          </a:stretch>
        </p:blipFill>
        <p:spPr>
          <a:xfrm>
            <a:off x="840557" y="1295400"/>
            <a:ext cx="7541443" cy="4571999"/>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Work safely with silica and enjoy a healthy career in the trades</a:t>
            </a:r>
            <a:endParaRPr lang="en-US" dirty="0"/>
          </a:p>
        </p:txBody>
      </p:sp>
      <p:pic>
        <p:nvPicPr>
          <p:cNvPr id="5" name="Picture 4" descr="training elcosh01.jpg" title="Image of workers getting train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4056" y="1600200"/>
            <a:ext cx="3604494" cy="3199361"/>
          </a:xfrm>
          <a:prstGeom prst="rect">
            <a:avLst/>
          </a:prstGeom>
        </p:spPr>
      </p:pic>
      <p:sp>
        <p:nvSpPr>
          <p:cNvPr id="6" name="TextBox 30"/>
          <p:cNvSpPr txBox="1">
            <a:spLocks noChangeArrowheads="1"/>
          </p:cNvSpPr>
          <p:nvPr/>
        </p:nvSpPr>
        <p:spPr bwMode="auto">
          <a:xfrm>
            <a:off x="7010400" y="4800600"/>
            <a:ext cx="1905000" cy="276225"/>
          </a:xfrm>
          <a:prstGeom prst="rect">
            <a:avLst/>
          </a:prstGeom>
          <a:noFill/>
          <a:ln w="9525">
            <a:noFill/>
            <a:miter lim="800000"/>
            <a:headEnd/>
            <a:tailEnd/>
          </a:ln>
        </p:spPr>
        <p:txBody>
          <a:bodyPr wrap="square">
            <a:spAutoFit/>
          </a:bodyPr>
          <a:lstStyle/>
          <a:p>
            <a:r>
              <a:rPr lang="en-US" sz="1200" dirty="0" smtClean="0">
                <a:cs typeface="Arial" charset="0"/>
              </a:rPr>
              <a:t>Photo source: </a:t>
            </a:r>
            <a:r>
              <a:rPr lang="en-US" sz="1200" dirty="0">
                <a:cs typeface="Arial" charset="0"/>
              </a:rPr>
              <a:t>elcosh</a:t>
            </a:r>
          </a:p>
        </p:txBody>
      </p:sp>
      <p:sp>
        <p:nvSpPr>
          <p:cNvPr id="7" name="Content Placeholder 6"/>
          <p:cNvSpPr>
            <a:spLocks noGrp="1"/>
          </p:cNvSpPr>
          <p:nvPr>
            <p:ph idx="1"/>
          </p:nvPr>
        </p:nvSpPr>
        <p:spPr>
          <a:xfrm>
            <a:off x="457200" y="2209801"/>
            <a:ext cx="4572000" cy="1904999"/>
          </a:xfrm>
        </p:spPr>
        <p:txBody>
          <a:bodyPr>
            <a:normAutofit/>
          </a:bodyPr>
          <a:lstStyle/>
          <a:p>
            <a:pPr indent="0">
              <a:buNone/>
            </a:pPr>
            <a:r>
              <a:rPr lang="en-US" sz="3600" dirty="0" smtClean="0"/>
              <a:t>Thank you for attending this training.</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normAutofit/>
          </a:bodyPr>
          <a:lstStyle/>
          <a:p>
            <a:pPr algn="l"/>
            <a:r>
              <a:rPr lang="en-US" dirty="0" smtClean="0"/>
              <a:t>Silica naturally occurs as:</a:t>
            </a:r>
            <a:endParaRPr lang="en-US" dirty="0"/>
          </a:p>
        </p:txBody>
      </p:sp>
      <p:sp>
        <p:nvSpPr>
          <p:cNvPr id="7" name="Content Placeholder 6"/>
          <p:cNvSpPr>
            <a:spLocks noGrp="1"/>
          </p:cNvSpPr>
          <p:nvPr>
            <p:ph idx="1"/>
          </p:nvPr>
        </p:nvSpPr>
        <p:spPr>
          <a:xfrm>
            <a:off x="457200" y="1447800"/>
            <a:ext cx="8229600" cy="4525963"/>
          </a:xfrm>
        </p:spPr>
        <p:txBody>
          <a:bodyPr>
            <a:normAutofit/>
          </a:bodyPr>
          <a:lstStyle/>
          <a:p>
            <a:r>
              <a:rPr lang="en-US" sz="3600" dirty="0" smtClean="0"/>
              <a:t>Amorphous: no regular form</a:t>
            </a:r>
          </a:p>
          <a:p>
            <a:r>
              <a:rPr lang="en-US" sz="3600" dirty="0" smtClean="0"/>
              <a:t>Crystalline: well-defined arrangement, regular crystal form</a:t>
            </a:r>
          </a:p>
        </p:txBody>
      </p:sp>
      <p:pic>
        <p:nvPicPr>
          <p:cNvPr id="9" name="Picture 8" descr="crystal cpwr.jpg" title="Photo of crystals"/>
          <p:cNvPicPr>
            <a:picLocks noChangeAspect="1"/>
          </p:cNvPicPr>
          <p:nvPr/>
        </p:nvPicPr>
        <p:blipFill>
          <a:blip r:embed="rId3" cstate="print"/>
          <a:stretch>
            <a:fillRect/>
          </a:stretch>
        </p:blipFill>
        <p:spPr>
          <a:xfrm>
            <a:off x="5410200" y="3124200"/>
            <a:ext cx="3209925" cy="2143125"/>
          </a:xfrm>
          <a:prstGeom prst="rect">
            <a:avLst/>
          </a:prstGeom>
        </p:spPr>
      </p:pic>
      <p:sp>
        <p:nvSpPr>
          <p:cNvPr id="6" name="TextBox 5"/>
          <p:cNvSpPr txBox="1"/>
          <p:nvPr/>
        </p:nvSpPr>
        <p:spPr>
          <a:xfrm>
            <a:off x="7620000" y="5257800"/>
            <a:ext cx="914400" cy="246221"/>
          </a:xfrm>
          <a:prstGeom prst="rect">
            <a:avLst/>
          </a:prstGeom>
          <a:noFill/>
        </p:spPr>
        <p:txBody>
          <a:bodyPr wrap="square" rtlCol="0">
            <a:spAutoFit/>
          </a:bodyPr>
          <a:lstStyle/>
          <a:p>
            <a:r>
              <a:rPr lang="en-US" sz="1000" dirty="0" smtClean="0"/>
              <a:t>Photo: CPWR</a:t>
            </a:r>
            <a:endParaRPr lang="en-US" sz="1000" dirty="0"/>
          </a:p>
        </p:txBody>
      </p:sp>
      <p:sp>
        <p:nvSpPr>
          <p:cNvPr id="11" name="TextBox 10"/>
          <p:cNvSpPr txBox="1"/>
          <p:nvPr/>
        </p:nvSpPr>
        <p:spPr>
          <a:xfrm>
            <a:off x="762000" y="3962400"/>
            <a:ext cx="4343400" cy="646331"/>
          </a:xfrm>
          <a:prstGeom prst="rect">
            <a:avLst/>
          </a:prstGeom>
          <a:noFill/>
        </p:spPr>
        <p:txBody>
          <a:bodyPr wrap="square" rtlCol="0">
            <a:spAutoFit/>
          </a:bodyPr>
          <a:lstStyle/>
          <a:p>
            <a:r>
              <a:rPr lang="en-US" sz="3600" b="1" dirty="0" smtClean="0">
                <a:solidFill>
                  <a:srgbClr val="FF0000"/>
                </a:solidFill>
              </a:rPr>
              <a:t>Which is hazardous?</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p:spPr>
        <p:txBody>
          <a:bodyPr/>
          <a:lstStyle/>
          <a:p>
            <a:pPr algn="l"/>
            <a:r>
              <a:rPr lang="en-US" dirty="0" smtClean="0"/>
              <a:t>3 forms of crystalline silica</a:t>
            </a:r>
            <a:endParaRPr lang="en-US" dirty="0"/>
          </a:p>
        </p:txBody>
      </p:sp>
      <p:sp>
        <p:nvSpPr>
          <p:cNvPr id="3" name="Content Placeholder 2"/>
          <p:cNvSpPr>
            <a:spLocks noGrp="1"/>
          </p:cNvSpPr>
          <p:nvPr>
            <p:ph sz="half" idx="1"/>
          </p:nvPr>
        </p:nvSpPr>
        <p:spPr>
          <a:xfrm>
            <a:off x="457200" y="1447801"/>
            <a:ext cx="7848600" cy="4267200"/>
          </a:xfrm>
        </p:spPr>
        <p:txBody>
          <a:bodyPr>
            <a:normAutofit lnSpcReduction="10000"/>
          </a:bodyPr>
          <a:lstStyle/>
          <a:p>
            <a:pPr>
              <a:spcBef>
                <a:spcPts val="600"/>
              </a:spcBef>
              <a:buNone/>
            </a:pPr>
            <a:r>
              <a:rPr lang="en-US" sz="3600" b="1" dirty="0" smtClean="0">
                <a:solidFill>
                  <a:srgbClr val="FF0000"/>
                </a:solidFill>
              </a:rPr>
              <a:t>Quartz</a:t>
            </a:r>
            <a:r>
              <a:rPr lang="en-US" sz="3600" dirty="0" smtClean="0"/>
              <a:t>—common, </a:t>
            </a:r>
          </a:p>
          <a:p>
            <a:pPr>
              <a:spcBef>
                <a:spcPts val="600"/>
              </a:spcBef>
              <a:buNone/>
            </a:pPr>
            <a:r>
              <a:rPr lang="en-US" sz="3600" dirty="0" smtClean="0"/>
              <a:t>found in sand, gravel, clay,</a:t>
            </a:r>
          </a:p>
          <a:p>
            <a:pPr>
              <a:spcBef>
                <a:spcPts val="600"/>
              </a:spcBef>
              <a:buNone/>
            </a:pPr>
            <a:r>
              <a:rPr lang="en-US" sz="3600" dirty="0" smtClean="0"/>
              <a:t>granite, sandstone and</a:t>
            </a:r>
          </a:p>
          <a:p>
            <a:pPr>
              <a:spcBef>
                <a:spcPts val="600"/>
              </a:spcBef>
              <a:buNone/>
            </a:pPr>
            <a:r>
              <a:rPr lang="en-US" sz="3600" dirty="0" smtClean="0"/>
              <a:t>other rock</a:t>
            </a:r>
          </a:p>
          <a:p>
            <a:pPr>
              <a:spcBef>
                <a:spcPts val="600"/>
              </a:spcBef>
              <a:buNone/>
            </a:pPr>
            <a:endParaRPr lang="en-US" sz="3600" dirty="0" smtClean="0"/>
          </a:p>
          <a:p>
            <a:pPr>
              <a:spcBef>
                <a:spcPts val="600"/>
              </a:spcBef>
              <a:buNone/>
            </a:pPr>
            <a:r>
              <a:rPr lang="en-US" sz="3600" b="1" dirty="0" err="1" smtClean="0">
                <a:solidFill>
                  <a:srgbClr val="FF0000"/>
                </a:solidFill>
              </a:rPr>
              <a:t>Cristobalite</a:t>
            </a:r>
            <a:r>
              <a:rPr lang="en-US" sz="3600" b="1" dirty="0" smtClean="0"/>
              <a:t> and </a:t>
            </a:r>
            <a:r>
              <a:rPr lang="en-US" sz="3600" b="1" dirty="0" err="1" smtClean="0">
                <a:solidFill>
                  <a:srgbClr val="FF0000"/>
                </a:solidFill>
              </a:rPr>
              <a:t>Tridymite</a:t>
            </a:r>
            <a:r>
              <a:rPr lang="en-US" sz="3600" dirty="0" smtClean="0"/>
              <a:t>—</a:t>
            </a:r>
          </a:p>
          <a:p>
            <a:pPr>
              <a:spcBef>
                <a:spcPts val="600"/>
              </a:spcBef>
              <a:buNone/>
            </a:pPr>
            <a:r>
              <a:rPr lang="en-US" sz="3600" dirty="0" smtClean="0"/>
              <a:t>less common, but more toxic to workers</a:t>
            </a:r>
          </a:p>
        </p:txBody>
      </p:sp>
      <p:pic>
        <p:nvPicPr>
          <p:cNvPr id="9" name="Picture 8" descr="quartz cpwr.jpg" title="Photo of quartz"/>
          <p:cNvPicPr>
            <a:picLocks noChangeAspect="1"/>
          </p:cNvPicPr>
          <p:nvPr/>
        </p:nvPicPr>
        <p:blipFill>
          <a:blip r:embed="rId3" cstate="print"/>
          <a:stretch>
            <a:fillRect/>
          </a:stretch>
        </p:blipFill>
        <p:spPr>
          <a:xfrm>
            <a:off x="5486400" y="1600200"/>
            <a:ext cx="3352800" cy="2622271"/>
          </a:xfrm>
          <a:prstGeom prst="rect">
            <a:avLst/>
          </a:prstGeom>
        </p:spPr>
      </p:pic>
      <p:sp>
        <p:nvSpPr>
          <p:cNvPr id="5" name="TextBox 4" title="Photo of quartz"/>
          <p:cNvSpPr txBox="1"/>
          <p:nvPr/>
        </p:nvSpPr>
        <p:spPr>
          <a:xfrm>
            <a:off x="7799675" y="4222471"/>
            <a:ext cx="1028122" cy="273329"/>
          </a:xfrm>
          <a:prstGeom prst="rect">
            <a:avLst/>
          </a:prstGeom>
          <a:noFill/>
        </p:spPr>
        <p:txBody>
          <a:bodyPr wrap="square" rtlCol="0">
            <a:spAutoFit/>
          </a:bodyPr>
          <a:lstStyle/>
          <a:p>
            <a:r>
              <a:rPr lang="en-US" sz="1000" dirty="0" smtClean="0"/>
              <a:t>Photo: CPWR</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Where is silica found in construction?</a:t>
            </a:r>
            <a:endParaRPr lang="en-US" dirty="0"/>
          </a:p>
        </p:txBody>
      </p:sp>
      <p:sp>
        <p:nvSpPr>
          <p:cNvPr id="8" name="Content Placeholder 7"/>
          <p:cNvSpPr>
            <a:spLocks noGrp="1"/>
          </p:cNvSpPr>
          <p:nvPr>
            <p:ph idx="1"/>
          </p:nvPr>
        </p:nvSpPr>
        <p:spPr>
          <a:xfrm>
            <a:off x="914400" y="1524001"/>
            <a:ext cx="7391400" cy="4191000"/>
          </a:xfrm>
        </p:spPr>
        <p:txBody>
          <a:bodyPr/>
          <a:lstStyle/>
          <a:p>
            <a:pPr>
              <a:buNone/>
            </a:pPr>
            <a:r>
              <a:rPr lang="en-US" b="1" dirty="0" smtClean="0"/>
              <a:t>BRAINSTORM ACTIVITY</a:t>
            </a:r>
          </a:p>
          <a:p>
            <a:pPr>
              <a:buNone/>
            </a:pPr>
            <a:r>
              <a:rPr lang="en-US" dirty="0" smtClean="0"/>
              <a:t>Based on what you just learned about</a:t>
            </a:r>
          </a:p>
          <a:p>
            <a:pPr>
              <a:buNone/>
            </a:pPr>
            <a:r>
              <a:rPr lang="en-US" dirty="0" smtClean="0"/>
              <a:t>where silica naturally occurs, list the</a:t>
            </a:r>
          </a:p>
          <a:p>
            <a:pPr>
              <a:buNone/>
            </a:pPr>
            <a:r>
              <a:rPr lang="en-US" u="sng" dirty="0" smtClean="0"/>
              <a:t>building materials</a:t>
            </a:r>
            <a:r>
              <a:rPr lang="en-US" dirty="0" smtClean="0"/>
              <a:t> you think might contain</a:t>
            </a:r>
          </a:p>
          <a:p>
            <a:pPr>
              <a:buNone/>
            </a:pPr>
            <a:r>
              <a:rPr lang="en-US" dirty="0" smtClean="0"/>
              <a:t>crystalline silica?</a:t>
            </a:r>
          </a:p>
        </p:txBody>
      </p:sp>
      <p:pic>
        <p:nvPicPr>
          <p:cNvPr id="1026" name="Picture 2" descr="C:\Users\laura\AppData\Local\Microsoft\Windows\INetCache\IE\RJQN4T9U\brainstorm[1].jpg" title="Image of a brain stor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4343400"/>
            <a:ext cx="1371600" cy="1371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materials may contain silica</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Asphalt</a:t>
            </a:r>
          </a:p>
          <a:p>
            <a:r>
              <a:rPr lang="en-US" dirty="0" smtClean="0"/>
              <a:t>Brick</a:t>
            </a:r>
          </a:p>
          <a:p>
            <a:r>
              <a:rPr lang="en-US" dirty="0" smtClean="0"/>
              <a:t>Cement</a:t>
            </a:r>
          </a:p>
          <a:p>
            <a:r>
              <a:rPr lang="en-US" dirty="0" smtClean="0"/>
              <a:t>Concrete</a:t>
            </a:r>
          </a:p>
          <a:p>
            <a:r>
              <a:rPr lang="en-US" dirty="0" smtClean="0"/>
              <a:t>Concrete block</a:t>
            </a:r>
          </a:p>
          <a:p>
            <a:r>
              <a:rPr lang="en-US" dirty="0" smtClean="0"/>
              <a:t>Drywall</a:t>
            </a:r>
          </a:p>
          <a:p>
            <a:r>
              <a:rPr lang="en-US" dirty="0" smtClean="0"/>
              <a:t>Fiber cement products   (siding, cladding panels)</a:t>
            </a:r>
          </a:p>
          <a:p>
            <a:r>
              <a:rPr lang="en-US" dirty="0" smtClean="0"/>
              <a:t>Grout</a:t>
            </a:r>
          </a:p>
          <a:p>
            <a:r>
              <a:rPr lang="en-US" dirty="0" err="1" smtClean="0"/>
              <a:t>Gunite</a:t>
            </a:r>
            <a:r>
              <a:rPr lang="en-US" dirty="0" smtClean="0"/>
              <a:t>/</a:t>
            </a:r>
            <a:r>
              <a:rPr lang="en-US" dirty="0" err="1" smtClean="0"/>
              <a:t>Shotcrete</a:t>
            </a:r>
            <a:endParaRPr lang="en-US" dirty="0" smtClean="0"/>
          </a:p>
          <a:p>
            <a:r>
              <a:rPr lang="en-US" dirty="0" smtClean="0"/>
              <a:t>Mortar</a:t>
            </a:r>
          </a:p>
          <a:p>
            <a:r>
              <a:rPr lang="en-US" dirty="0" smtClean="0"/>
              <a:t>Paints</a:t>
            </a:r>
          </a:p>
          <a:p>
            <a:r>
              <a:rPr lang="en-US" dirty="0" smtClean="0"/>
              <a:t>Plaster</a:t>
            </a:r>
          </a:p>
        </p:txBody>
      </p:sp>
      <p:sp>
        <p:nvSpPr>
          <p:cNvPr id="4" name="Content Placeholder 3"/>
          <p:cNvSpPr>
            <a:spLocks noGrp="1"/>
          </p:cNvSpPr>
          <p:nvPr>
            <p:ph sz="half" idx="2"/>
          </p:nvPr>
        </p:nvSpPr>
        <p:spPr/>
        <p:txBody>
          <a:bodyPr>
            <a:normAutofit fontScale="77500" lnSpcReduction="20000"/>
          </a:bodyPr>
          <a:lstStyle/>
          <a:p>
            <a:r>
              <a:rPr lang="en-US" dirty="0" smtClean="0"/>
              <a:t>Refractory Mortar/</a:t>
            </a:r>
            <a:r>
              <a:rPr lang="en-US" dirty="0" err="1" smtClean="0"/>
              <a:t>Castables</a:t>
            </a:r>
            <a:endParaRPr lang="en-US" dirty="0" smtClean="0"/>
          </a:p>
          <a:p>
            <a:r>
              <a:rPr lang="en-US" dirty="0" smtClean="0"/>
              <a:t>Refractory units</a:t>
            </a:r>
          </a:p>
          <a:p>
            <a:r>
              <a:rPr lang="en-US" dirty="0" smtClean="0"/>
              <a:t>Rock</a:t>
            </a:r>
          </a:p>
          <a:p>
            <a:r>
              <a:rPr lang="en-US" dirty="0" smtClean="0"/>
              <a:t>Roof tile (concrete)</a:t>
            </a:r>
          </a:p>
          <a:p>
            <a:r>
              <a:rPr lang="en-US" dirty="0" smtClean="0"/>
              <a:t>Sand</a:t>
            </a:r>
          </a:p>
          <a:p>
            <a:r>
              <a:rPr lang="en-US" dirty="0" smtClean="0"/>
              <a:t>Soil (fill dirt, top soil, soil w/fly ash added)</a:t>
            </a:r>
          </a:p>
          <a:p>
            <a:r>
              <a:rPr lang="en-US" dirty="0" smtClean="0"/>
              <a:t>Stone (granite, limestone, quartzite, sandstone, shale, slate, cultured, etc.)</a:t>
            </a:r>
          </a:p>
          <a:p>
            <a:r>
              <a:rPr lang="en-US" dirty="0" smtClean="0"/>
              <a:t>Stucco/EIFS</a:t>
            </a:r>
          </a:p>
          <a:p>
            <a:r>
              <a:rPr lang="en-US" dirty="0" smtClean="0"/>
              <a:t>Terrazzo</a:t>
            </a:r>
          </a:p>
          <a:p>
            <a:r>
              <a:rPr lang="en-US" dirty="0" smtClean="0"/>
              <a:t>Tile (clay and ceramic)</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305800" cy="1554162"/>
          </a:xfrm>
        </p:spPr>
        <p:txBody>
          <a:bodyPr>
            <a:noAutofit/>
          </a:bodyPr>
          <a:lstStyle/>
          <a:p>
            <a:pPr algn="l"/>
            <a:r>
              <a:rPr lang="en-US" dirty="0" smtClean="0"/>
              <a:t>How can you find out if material contains silica?</a:t>
            </a:r>
            <a:endParaRPr lang="en-US" dirty="0"/>
          </a:p>
        </p:txBody>
      </p:sp>
      <p:sp>
        <p:nvSpPr>
          <p:cNvPr id="7" name="Content Placeholder 6"/>
          <p:cNvSpPr>
            <a:spLocks noGrp="1"/>
          </p:cNvSpPr>
          <p:nvPr>
            <p:ph idx="1"/>
          </p:nvPr>
        </p:nvSpPr>
        <p:spPr>
          <a:xfrm>
            <a:off x="3886200" y="1981200"/>
            <a:ext cx="4953000" cy="3657600"/>
          </a:xfrm>
        </p:spPr>
        <p:txBody>
          <a:bodyPr>
            <a:normAutofit/>
          </a:bodyPr>
          <a:lstStyle/>
          <a:p>
            <a:pPr algn="r"/>
            <a:r>
              <a:rPr lang="en-US" sz="3600" b="1" dirty="0" smtClean="0">
                <a:solidFill>
                  <a:srgbClr val="FF0000"/>
                </a:solidFill>
              </a:rPr>
              <a:t>Product label</a:t>
            </a:r>
          </a:p>
          <a:p>
            <a:pPr algn="r"/>
            <a:r>
              <a:rPr lang="en-US" sz="3600" b="1" dirty="0" smtClean="0">
                <a:solidFill>
                  <a:srgbClr val="FF0000"/>
                </a:solidFill>
              </a:rPr>
              <a:t>Safety Data Sheet</a:t>
            </a:r>
          </a:p>
          <a:p>
            <a:pPr algn="r"/>
            <a:r>
              <a:rPr lang="en-US" sz="3600" b="1" dirty="0" smtClean="0">
                <a:solidFill>
                  <a:srgbClr val="FF0000"/>
                </a:solidFill>
              </a:rPr>
              <a:t>Published data—online</a:t>
            </a:r>
          </a:p>
          <a:p>
            <a:pPr algn="r"/>
            <a:r>
              <a:rPr lang="en-US" sz="3600" b="1" dirty="0" smtClean="0">
                <a:solidFill>
                  <a:srgbClr val="FF0000"/>
                </a:solidFill>
              </a:rPr>
              <a:t>Analyze a sample of the material</a:t>
            </a:r>
            <a:endParaRPr lang="en-US" sz="3600" b="1" dirty="0">
              <a:solidFill>
                <a:srgbClr val="FF0000"/>
              </a:solidFill>
            </a:endParaRPr>
          </a:p>
        </p:txBody>
      </p:sp>
      <p:pic>
        <p:nvPicPr>
          <p:cNvPr id="4" name="Picture 3" descr="320px-thumbnail.jpg" title="Photo of workers lifting a bag of concrete "/>
          <p:cNvPicPr>
            <a:picLocks noChangeAspect="1"/>
          </p:cNvPicPr>
          <p:nvPr/>
        </p:nvPicPr>
        <p:blipFill>
          <a:blip r:embed="rId3" cstate="print"/>
          <a:stretch>
            <a:fillRect/>
          </a:stretch>
        </p:blipFill>
        <p:spPr>
          <a:xfrm>
            <a:off x="291449" y="2533527"/>
            <a:ext cx="3628353" cy="2596540"/>
          </a:xfrm>
          <a:prstGeom prst="rect">
            <a:avLst/>
          </a:prstGeom>
        </p:spPr>
      </p:pic>
      <p:sp>
        <p:nvSpPr>
          <p:cNvPr id="6" name="TextBox 5"/>
          <p:cNvSpPr txBox="1"/>
          <p:nvPr/>
        </p:nvSpPr>
        <p:spPr>
          <a:xfrm>
            <a:off x="457200" y="5105400"/>
            <a:ext cx="1219200" cy="246221"/>
          </a:xfrm>
          <a:prstGeom prst="rect">
            <a:avLst/>
          </a:prstGeom>
          <a:noFill/>
        </p:spPr>
        <p:txBody>
          <a:bodyPr wrap="square" rtlCol="0">
            <a:spAutoFit/>
          </a:bodyPr>
          <a:lstStyle/>
          <a:p>
            <a:r>
              <a:rPr lang="en-US" sz="1000" dirty="0" err="1" smtClean="0"/>
              <a:t>wikimedia</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lstStyle/>
          <a:p>
            <a:pPr algn="l"/>
            <a:r>
              <a:rPr lang="en-US" dirty="0" smtClean="0"/>
              <a:t>Websites that can help you</a:t>
            </a:r>
            <a:endParaRPr lang="en-US" dirty="0"/>
          </a:p>
        </p:txBody>
      </p:sp>
      <p:sp>
        <p:nvSpPr>
          <p:cNvPr id="3" name="Content Placeholder 2"/>
          <p:cNvSpPr>
            <a:spLocks noGrp="1"/>
          </p:cNvSpPr>
          <p:nvPr>
            <p:ph idx="1"/>
          </p:nvPr>
        </p:nvSpPr>
        <p:spPr>
          <a:xfrm>
            <a:off x="457200" y="1600201"/>
            <a:ext cx="8229600" cy="3886200"/>
          </a:xfrm>
        </p:spPr>
        <p:txBody>
          <a:bodyPr>
            <a:normAutofit fontScale="92500" lnSpcReduction="10000"/>
          </a:bodyPr>
          <a:lstStyle/>
          <a:p>
            <a:r>
              <a:rPr lang="en-US" b="1" dirty="0" smtClean="0"/>
              <a:t>CPWR</a:t>
            </a:r>
            <a:r>
              <a:rPr lang="en-US" dirty="0" smtClean="0"/>
              <a:t> (Center for Construction Research and Training)  Work Safely With Silica</a:t>
            </a:r>
          </a:p>
          <a:p>
            <a:pPr>
              <a:buNone/>
            </a:pPr>
            <a:r>
              <a:rPr lang="en-US" dirty="0" smtClean="0"/>
              <a:t>	</a:t>
            </a:r>
            <a:r>
              <a:rPr lang="en-US" dirty="0" smtClean="0">
                <a:hlinkClick r:id="rId3" tooltip="CPWR website"/>
              </a:rPr>
              <a:t>www.silica-safe.org</a:t>
            </a:r>
            <a:endParaRPr lang="en-US" dirty="0" smtClean="0"/>
          </a:p>
          <a:p>
            <a:r>
              <a:rPr lang="en-US" b="1" dirty="0" smtClean="0"/>
              <a:t>Federal OSHA </a:t>
            </a:r>
            <a:r>
              <a:rPr lang="en-US" dirty="0" smtClean="0"/>
              <a:t>Silica </a:t>
            </a:r>
            <a:r>
              <a:rPr lang="en-US" dirty="0" err="1" smtClean="0"/>
              <a:t>eTool</a:t>
            </a:r>
            <a:endParaRPr lang="en-US" dirty="0" smtClean="0"/>
          </a:p>
          <a:p>
            <a:pPr>
              <a:buNone/>
            </a:pPr>
            <a:r>
              <a:rPr lang="en-US" dirty="0" smtClean="0"/>
              <a:t>	</a:t>
            </a:r>
            <a:r>
              <a:rPr lang="en-US" dirty="0" smtClean="0">
                <a:hlinkClick r:id="rId4" tooltip="Federal OSHA website"/>
              </a:rPr>
              <a:t>http://www.osha.gov/dsg/etools/silica</a:t>
            </a:r>
            <a:endParaRPr lang="en-US" dirty="0" smtClean="0"/>
          </a:p>
          <a:p>
            <a:r>
              <a:rPr lang="en-US" b="1" dirty="0" smtClean="0"/>
              <a:t>Cal/OSHA</a:t>
            </a:r>
            <a:r>
              <a:rPr lang="en-US" dirty="0" smtClean="0"/>
              <a:t> Silica in Construction </a:t>
            </a:r>
            <a:r>
              <a:rPr lang="en-US" dirty="0" err="1" smtClean="0"/>
              <a:t>eTool</a:t>
            </a:r>
            <a:endParaRPr lang="en-US" dirty="0" smtClean="0"/>
          </a:p>
          <a:p>
            <a:pPr>
              <a:buNone/>
            </a:pPr>
            <a:r>
              <a:rPr lang="en-US" dirty="0" smtClean="0"/>
              <a:t>	</a:t>
            </a:r>
            <a:r>
              <a:rPr lang="en-US" dirty="0" smtClean="0">
                <a:hlinkClick r:id="rId5" tooltip="Cal/OSHA website"/>
              </a:rPr>
              <a:t>http://www.dir.ca.gov/dosh/etools/08-019/index.htm</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title="Image of a bullseye "/>
          <p:cNvSpPr/>
          <p:nvPr/>
        </p:nvSpPr>
        <p:spPr>
          <a:xfrm>
            <a:off x="609600" y="1400300"/>
            <a:ext cx="1447800" cy="1219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Section 1 Review and Questions</a:t>
            </a:r>
            <a:endParaRPr lang="en-US" dirty="0"/>
          </a:p>
        </p:txBody>
      </p:sp>
      <p:pic>
        <p:nvPicPr>
          <p:cNvPr id="4" name="Picture 2" descr="C:\Users\laura\AppData\Local\Microsoft\Windows\INetCache\IE\I6YY64KB\target[1].png" title="Image of a bullseye "/>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38200" y="1524000"/>
            <a:ext cx="985650" cy="1011637"/>
          </a:xfrm>
          <a:prstGeom prst="rect">
            <a:avLst/>
          </a:prstGeom>
          <a:noFill/>
        </p:spPr>
      </p:pic>
      <p:pic>
        <p:nvPicPr>
          <p:cNvPr id="5" name="Picture 3" descr="C:\Users\laura\AppData\Local\Microsoft\Windows\INetCache\IE\I6YY64KB\preview_question_and_answer_site[1].jpg" title="Image of a block that says Q &amp; 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4267200"/>
            <a:ext cx="1651000" cy="1320800"/>
          </a:xfrm>
          <a:prstGeom prst="rect">
            <a:avLst/>
          </a:prstGeom>
          <a:noFill/>
        </p:spPr>
      </p:pic>
      <p:sp>
        <p:nvSpPr>
          <p:cNvPr id="7" name="TextBox 6"/>
          <p:cNvSpPr txBox="1"/>
          <p:nvPr/>
        </p:nvSpPr>
        <p:spPr>
          <a:xfrm>
            <a:off x="2438400" y="1600200"/>
            <a:ext cx="5791200" cy="1938992"/>
          </a:xfrm>
          <a:prstGeom prst="rect">
            <a:avLst/>
          </a:prstGeom>
          <a:noFill/>
        </p:spPr>
        <p:txBody>
          <a:bodyPr wrap="square" rtlCol="0">
            <a:spAutoFit/>
          </a:bodyPr>
          <a:lstStyle/>
          <a:p>
            <a:r>
              <a:rPr lang="en-US" sz="4000" dirty="0" smtClean="0"/>
              <a:t>Name three important things you learned in this section.</a:t>
            </a:r>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Section 2</a:t>
            </a:r>
            <a:r>
              <a:rPr lang="en-US" dirty="0" smtClean="0"/>
              <a:t/>
            </a:r>
            <a:br>
              <a:rPr lang="en-US" dirty="0" smtClean="0"/>
            </a:br>
            <a:r>
              <a:rPr lang="en-US" dirty="0" smtClean="0"/>
              <a:t>Silica As a Hazard</a:t>
            </a:r>
            <a:endParaRPr lang="en-US" dirty="0"/>
          </a:p>
        </p:txBody>
      </p:sp>
      <p:sp>
        <p:nvSpPr>
          <p:cNvPr id="3" name="Content Placeholder 2"/>
          <p:cNvSpPr>
            <a:spLocks noGrp="1"/>
          </p:cNvSpPr>
          <p:nvPr>
            <p:ph idx="1"/>
          </p:nvPr>
        </p:nvSpPr>
        <p:spPr>
          <a:xfrm>
            <a:off x="457200" y="1752600"/>
            <a:ext cx="8229600" cy="4144963"/>
          </a:xfrm>
        </p:spPr>
        <p:txBody>
          <a:bodyPr>
            <a:normAutofit/>
          </a:bodyPr>
          <a:lstStyle/>
          <a:p>
            <a:pPr algn="ctr">
              <a:buNone/>
            </a:pPr>
            <a:r>
              <a:rPr lang="en-US" sz="3600" dirty="0" smtClean="0"/>
              <a:t>How does silica become a</a:t>
            </a:r>
          </a:p>
          <a:p>
            <a:pPr algn="ctr">
              <a:buNone/>
            </a:pPr>
            <a:r>
              <a:rPr lang="en-US" sz="3600" dirty="0" smtClean="0"/>
              <a:t>construction hazard?</a:t>
            </a:r>
            <a:endParaRPr lang="en-US" sz="3600" dirty="0"/>
          </a:p>
        </p:txBody>
      </p:sp>
      <p:pic>
        <p:nvPicPr>
          <p:cNvPr id="4" name="Picture 3" title="Image of an osha silica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400" y="3276600"/>
            <a:ext cx="2540000" cy="2514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325562"/>
          </a:xfrm>
        </p:spPr>
        <p:txBody>
          <a:bodyPr>
            <a:noAutofit/>
          </a:bodyPr>
          <a:lstStyle/>
          <a:p>
            <a:pPr algn="l"/>
            <a:r>
              <a:rPr lang="en-US" dirty="0" smtClean="0"/>
              <a:t>Factors that determine potential to cause harm:</a:t>
            </a:r>
            <a:endParaRPr lang="en-US" dirty="0"/>
          </a:p>
        </p:txBody>
      </p:sp>
      <p:sp>
        <p:nvSpPr>
          <p:cNvPr id="3" name="Content Placeholder 2"/>
          <p:cNvSpPr>
            <a:spLocks noGrp="1"/>
          </p:cNvSpPr>
          <p:nvPr>
            <p:ph idx="1"/>
          </p:nvPr>
        </p:nvSpPr>
        <p:spPr>
          <a:xfrm>
            <a:off x="457200" y="1905001"/>
            <a:ext cx="5943600" cy="3733800"/>
          </a:xfrm>
        </p:spPr>
        <p:txBody>
          <a:bodyPr>
            <a:normAutofit/>
          </a:bodyPr>
          <a:lstStyle/>
          <a:p>
            <a:pPr lvl="1">
              <a:buClr>
                <a:srgbClr val="FF0000"/>
              </a:buClr>
              <a:buFont typeface="Wingdings" pitchFamily="2" charset="2"/>
              <a:buChar char="ü"/>
            </a:pPr>
            <a:r>
              <a:rPr lang="en-US" sz="3600" b="1" dirty="0" smtClean="0"/>
              <a:t>Route of exposure</a:t>
            </a:r>
          </a:p>
          <a:p>
            <a:pPr lvl="1">
              <a:buClr>
                <a:srgbClr val="FF0000"/>
              </a:buClr>
              <a:buFont typeface="Wingdings" pitchFamily="2" charset="2"/>
              <a:buChar char="ü"/>
            </a:pPr>
            <a:r>
              <a:rPr lang="en-US" sz="3600" b="1" dirty="0" smtClean="0"/>
              <a:t>Toxicity</a:t>
            </a:r>
          </a:p>
          <a:p>
            <a:pPr lvl="1">
              <a:buClr>
                <a:srgbClr val="FF0000"/>
              </a:buClr>
              <a:buFont typeface="Wingdings" pitchFamily="2" charset="2"/>
              <a:buChar char="ü"/>
            </a:pPr>
            <a:r>
              <a:rPr lang="en-US" sz="3600" b="1" dirty="0" smtClean="0"/>
              <a:t>Dose and duration</a:t>
            </a:r>
          </a:p>
          <a:p>
            <a:pPr lvl="1">
              <a:buClr>
                <a:srgbClr val="FF0000"/>
              </a:buClr>
              <a:buFont typeface="Wingdings" pitchFamily="2" charset="2"/>
              <a:buChar char="ü"/>
            </a:pPr>
            <a:r>
              <a:rPr lang="en-US" sz="3600" b="1" dirty="0" smtClean="0"/>
              <a:t>Interaction</a:t>
            </a:r>
          </a:p>
          <a:p>
            <a:pPr lvl="1">
              <a:buClr>
                <a:srgbClr val="FF0000"/>
              </a:buClr>
              <a:buFont typeface="Wingdings" pitchFamily="2" charset="2"/>
              <a:buChar char="ü"/>
            </a:pPr>
            <a:r>
              <a:rPr lang="en-US" sz="3600" b="1" dirty="0" smtClean="0"/>
              <a:t>Individual characteristics</a:t>
            </a:r>
            <a:endParaRPr lang="en-US"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Funded by OSHA</a:t>
            </a:r>
            <a:endParaRPr lang="en-US" dirty="0"/>
          </a:p>
        </p:txBody>
      </p:sp>
      <p:sp>
        <p:nvSpPr>
          <p:cNvPr id="16386" name="Content Placeholder 2"/>
          <p:cNvSpPr>
            <a:spLocks noGrp="1"/>
          </p:cNvSpPr>
          <p:nvPr>
            <p:ph idx="1"/>
          </p:nvPr>
        </p:nvSpPr>
        <p:spPr>
          <a:xfrm>
            <a:off x="533400" y="1447800"/>
            <a:ext cx="8229600" cy="3124200"/>
          </a:xfrm>
        </p:spPr>
        <p:txBody>
          <a:bodyPr>
            <a:normAutofit fontScale="92500" lnSpcReduction="10000"/>
          </a:bodyPr>
          <a:lstStyle/>
          <a:p>
            <a:pPr marL="0" indent="0">
              <a:buNone/>
            </a:pPr>
            <a:r>
              <a:rPr lang="en-US" dirty="0" smtClean="0"/>
              <a:t>This material was produced under grant SH29642SH6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smtClean="0"/>
          </a:p>
        </p:txBody>
      </p:sp>
      <p:pic>
        <p:nvPicPr>
          <p:cNvPr id="16387" name="Picture 5" descr="http://www.constructionecoservices.com/Portals/153600/images/osha-logosvg.png" title="Image of the OSHA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4800600"/>
            <a:ext cx="3886200" cy="1122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Route of Exposure</a:t>
            </a:r>
            <a:br>
              <a:rPr lang="en-US" dirty="0" smtClean="0"/>
            </a:br>
            <a:r>
              <a:rPr lang="en-US" dirty="0" smtClean="0"/>
              <a:t>How does silica get into your body?</a:t>
            </a:r>
            <a:endParaRPr lang="en-US" dirty="0"/>
          </a:p>
        </p:txBody>
      </p:sp>
      <p:sp>
        <p:nvSpPr>
          <p:cNvPr id="3" name="Content Placeholder 2"/>
          <p:cNvSpPr>
            <a:spLocks noGrp="1"/>
          </p:cNvSpPr>
          <p:nvPr>
            <p:ph idx="1"/>
          </p:nvPr>
        </p:nvSpPr>
        <p:spPr>
          <a:xfrm>
            <a:off x="5410200" y="2133600"/>
            <a:ext cx="2819400" cy="1143000"/>
          </a:xfrm>
        </p:spPr>
        <p:txBody>
          <a:bodyPr>
            <a:normAutofit/>
          </a:bodyPr>
          <a:lstStyle/>
          <a:p>
            <a:pPr>
              <a:buNone/>
            </a:pPr>
            <a:r>
              <a:rPr lang="en-US" sz="4400" b="1" u="sng" dirty="0" smtClean="0"/>
              <a:t>Breathing</a:t>
            </a:r>
          </a:p>
        </p:txBody>
      </p:sp>
      <p:pic>
        <p:nvPicPr>
          <p:cNvPr id="4" name="Picture 3" descr="148-72.jpg" title="Photo of heavy equipment operators esposed to silic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057400"/>
            <a:ext cx="4643213" cy="3109091"/>
          </a:xfrm>
          <a:prstGeom prst="rect">
            <a:avLst/>
          </a:prstGeom>
        </p:spPr>
      </p:pic>
      <p:sp>
        <p:nvSpPr>
          <p:cNvPr id="5" name="TextBox 4"/>
          <p:cNvSpPr txBox="1"/>
          <p:nvPr/>
        </p:nvSpPr>
        <p:spPr>
          <a:xfrm>
            <a:off x="609600" y="5181600"/>
            <a:ext cx="990600" cy="246221"/>
          </a:xfrm>
          <a:prstGeom prst="rect">
            <a:avLst/>
          </a:prstGeom>
          <a:noFill/>
        </p:spPr>
        <p:txBody>
          <a:bodyPr wrap="square" rtlCol="0">
            <a:spAutoFit/>
          </a:bodyPr>
          <a:lstStyle/>
          <a:p>
            <a:r>
              <a:rPr lang="en-US" sz="1000" dirty="0" err="1" smtClean="0"/>
              <a:t>eLCOSH</a:t>
            </a:r>
            <a:r>
              <a:rPr lang="en-US" sz="1000" dirty="0" smtClean="0"/>
              <a:t> images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2"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subTnLst>
                                    <p:audio>
                                      <p:cMediaNode vol="94000">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Image of crystaline silic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533400"/>
            <a:ext cx="2819400" cy="2819400"/>
          </a:xfrm>
          <a:prstGeom prst="rect">
            <a:avLst/>
          </a:prstGeom>
        </p:spPr>
      </p:pic>
      <p:sp>
        <p:nvSpPr>
          <p:cNvPr id="2" name="Title 1"/>
          <p:cNvSpPr>
            <a:spLocks noGrp="1"/>
          </p:cNvSpPr>
          <p:nvPr>
            <p:ph type="title"/>
          </p:nvPr>
        </p:nvSpPr>
        <p:spPr>
          <a:xfrm>
            <a:off x="457200" y="274638"/>
            <a:ext cx="8229600" cy="944562"/>
          </a:xfrm>
        </p:spPr>
        <p:txBody>
          <a:bodyPr/>
          <a:lstStyle/>
          <a:p>
            <a:pPr algn="l"/>
            <a:r>
              <a:rPr lang="en-US" dirty="0" smtClean="0"/>
              <a:t>Size matters!</a:t>
            </a:r>
            <a:endParaRPr lang="en-US" dirty="0"/>
          </a:p>
        </p:txBody>
      </p:sp>
      <p:sp>
        <p:nvSpPr>
          <p:cNvPr id="3" name="Content Placeholder 2"/>
          <p:cNvSpPr>
            <a:spLocks noGrp="1"/>
          </p:cNvSpPr>
          <p:nvPr>
            <p:ph idx="1"/>
          </p:nvPr>
        </p:nvSpPr>
        <p:spPr>
          <a:xfrm>
            <a:off x="304800" y="1143000"/>
            <a:ext cx="6400800" cy="2667000"/>
          </a:xfrm>
        </p:spPr>
        <p:txBody>
          <a:bodyPr>
            <a:normAutofit/>
          </a:bodyPr>
          <a:lstStyle/>
          <a:p>
            <a:pPr indent="0">
              <a:buNone/>
            </a:pPr>
            <a:r>
              <a:rPr lang="en-US" sz="3600" dirty="0" smtClean="0"/>
              <a:t>“Respirable” silica is small enough to penetrate body’s natural defenses and get deep into your lungs</a:t>
            </a:r>
          </a:p>
          <a:p>
            <a:pPr indent="0">
              <a:buNone/>
            </a:pPr>
            <a:endParaRPr lang="en-US" sz="3600" dirty="0" smtClean="0"/>
          </a:p>
        </p:txBody>
      </p:sp>
      <p:grpSp>
        <p:nvGrpSpPr>
          <p:cNvPr id="11" name="Group 10" title="Image of text that says crystaline silica photo source C D C"/>
          <p:cNvGrpSpPr/>
          <p:nvPr/>
        </p:nvGrpSpPr>
        <p:grpSpPr>
          <a:xfrm>
            <a:off x="6781800" y="3276600"/>
            <a:ext cx="2057400" cy="508576"/>
            <a:chOff x="6934200" y="4416623"/>
            <a:chExt cx="2057400" cy="508576"/>
          </a:xfrm>
        </p:grpSpPr>
        <p:sp>
          <p:nvSpPr>
            <p:cNvPr id="5" name="TextBox 4"/>
            <p:cNvSpPr txBox="1"/>
            <p:nvPr/>
          </p:nvSpPr>
          <p:spPr>
            <a:xfrm>
              <a:off x="6934200" y="4416623"/>
              <a:ext cx="1447800" cy="307777"/>
            </a:xfrm>
            <a:prstGeom prst="rect">
              <a:avLst/>
            </a:prstGeom>
            <a:noFill/>
          </p:spPr>
          <p:txBody>
            <a:bodyPr wrap="square" rtlCol="0">
              <a:spAutoFit/>
            </a:bodyPr>
            <a:lstStyle/>
            <a:p>
              <a:r>
                <a:rPr lang="en-US" sz="1400" dirty="0" smtClean="0"/>
                <a:t>Crystalline Silica</a:t>
              </a:r>
              <a:endParaRPr lang="en-US" sz="1400" dirty="0"/>
            </a:p>
          </p:txBody>
        </p:sp>
        <p:sp>
          <p:nvSpPr>
            <p:cNvPr id="8" name="TextBox 7"/>
            <p:cNvSpPr txBox="1"/>
            <p:nvPr/>
          </p:nvSpPr>
          <p:spPr>
            <a:xfrm>
              <a:off x="7634642" y="4648200"/>
              <a:ext cx="1356958" cy="276999"/>
            </a:xfrm>
            <a:prstGeom prst="rect">
              <a:avLst/>
            </a:prstGeom>
            <a:noFill/>
          </p:spPr>
          <p:txBody>
            <a:bodyPr wrap="square" rtlCol="0">
              <a:spAutoFit/>
            </a:bodyPr>
            <a:lstStyle/>
            <a:p>
              <a:r>
                <a:rPr lang="en-US" sz="1200" dirty="0" smtClean="0"/>
                <a:t>Photo source: CDC</a:t>
              </a:r>
              <a:endParaRPr lang="en-US" sz="1200" dirty="0"/>
            </a:p>
          </p:txBody>
        </p:sp>
      </p:grpSp>
      <p:sp>
        <p:nvSpPr>
          <p:cNvPr id="9" name="TextBox 8"/>
          <p:cNvSpPr txBox="1"/>
          <p:nvPr/>
        </p:nvSpPr>
        <p:spPr>
          <a:xfrm>
            <a:off x="2971800" y="3733800"/>
            <a:ext cx="4191000" cy="2031325"/>
          </a:xfrm>
          <a:prstGeom prst="rect">
            <a:avLst/>
          </a:prstGeom>
          <a:noFill/>
        </p:spPr>
        <p:txBody>
          <a:bodyPr wrap="square" rtlCol="0">
            <a:spAutoFit/>
          </a:bodyPr>
          <a:lstStyle/>
          <a:p>
            <a:r>
              <a:rPr lang="en-US" sz="3600" b="1" dirty="0" smtClean="0"/>
              <a:t>It’s 100 times smaller than ordinary beach sand</a:t>
            </a:r>
          </a:p>
          <a:p>
            <a:endParaRPr lang="en-US" dirty="0"/>
          </a:p>
        </p:txBody>
      </p:sp>
      <p:pic>
        <p:nvPicPr>
          <p:cNvPr id="10" name="Picture 9" descr="320px-Sand_Grains.jpg" title="Photo of beach san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3835718"/>
            <a:ext cx="2479899" cy="1650682"/>
          </a:xfrm>
          <a:prstGeom prst="rect">
            <a:avLst/>
          </a:prstGeom>
        </p:spPr>
      </p:pic>
      <p:sp>
        <p:nvSpPr>
          <p:cNvPr id="12" name="TextBox 11"/>
          <p:cNvSpPr txBox="1"/>
          <p:nvPr/>
        </p:nvSpPr>
        <p:spPr>
          <a:xfrm>
            <a:off x="457200" y="5468779"/>
            <a:ext cx="1219200" cy="246221"/>
          </a:xfrm>
          <a:prstGeom prst="rect">
            <a:avLst/>
          </a:prstGeom>
          <a:noFill/>
        </p:spPr>
        <p:txBody>
          <a:bodyPr wrap="square" rtlCol="0">
            <a:spAutoFit/>
          </a:bodyPr>
          <a:lstStyle/>
          <a:p>
            <a:r>
              <a:rPr lang="en-US" sz="1000" dirty="0" err="1" smtClean="0"/>
              <a:t>wikimedia</a:t>
            </a:r>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7AFDFE-2899-4032-BF87-87FCA11A0CC3}" type="slidenum">
              <a:rPr lang="en-US" smtClean="0">
                <a:solidFill>
                  <a:schemeClr val="bg1"/>
                </a:solidFill>
              </a:rPr>
              <a:pPr/>
              <a:t>22</a:t>
            </a:fld>
            <a:endParaRPr lang="en-US" dirty="0" smtClean="0">
              <a:solidFill>
                <a:schemeClr val="bg1"/>
              </a:solidFill>
            </a:endParaRPr>
          </a:p>
        </p:txBody>
      </p:sp>
      <p:sp>
        <p:nvSpPr>
          <p:cNvPr id="14339" name="Rectangle 2"/>
          <p:cNvSpPr>
            <a:spLocks noGrp="1" noChangeArrowheads="1"/>
          </p:cNvSpPr>
          <p:nvPr>
            <p:ph type="title" idx="4294967295"/>
          </p:nvPr>
        </p:nvSpPr>
        <p:spPr>
          <a:xfrm>
            <a:off x="762000" y="152400"/>
            <a:ext cx="7086600" cy="1143000"/>
          </a:xfrm>
        </p:spPr>
        <p:txBody>
          <a:bodyPr/>
          <a:lstStyle/>
          <a:p>
            <a:pPr algn="l"/>
            <a:r>
              <a:rPr lang="en-US" b="1" dirty="0" smtClean="0">
                <a:solidFill>
                  <a:srgbClr val="C00000"/>
                </a:solidFill>
              </a:rPr>
              <a:t>Respirable Particles</a:t>
            </a:r>
          </a:p>
        </p:txBody>
      </p:sp>
      <p:pic>
        <p:nvPicPr>
          <p:cNvPr id="14340" name="Picture 4" descr="hair cu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5494" y="914400"/>
            <a:ext cx="2340306" cy="301570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457200" y="1600200"/>
            <a:ext cx="556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smtClean="0">
                <a:latin typeface="+mn-lt"/>
              </a:rPr>
              <a:t>A single human </a:t>
            </a:r>
            <a:r>
              <a:rPr lang="en-US" sz="3200" dirty="0">
                <a:latin typeface="+mn-lt"/>
              </a:rPr>
              <a:t>hair is between </a:t>
            </a:r>
            <a:endParaRPr lang="en-US" sz="3200" dirty="0" smtClean="0">
              <a:latin typeface="+mn-lt"/>
            </a:endParaRPr>
          </a:p>
          <a:p>
            <a:pPr algn="ctr" eaLnBrk="1" hangingPunct="1"/>
            <a:r>
              <a:rPr lang="en-US" sz="3200" dirty="0" smtClean="0">
                <a:latin typeface="+mn-lt"/>
              </a:rPr>
              <a:t>80 </a:t>
            </a:r>
            <a:r>
              <a:rPr lang="en-US" sz="3200" dirty="0">
                <a:latin typeface="+mn-lt"/>
              </a:rPr>
              <a:t>– 120 microns (</a:t>
            </a:r>
            <a:r>
              <a:rPr lang="en-US" sz="3200" dirty="0">
                <a:solidFill>
                  <a:srgbClr val="000000"/>
                </a:solidFill>
                <a:latin typeface="+mn-lt"/>
              </a:rPr>
              <a:t>µm) </a:t>
            </a:r>
            <a:r>
              <a:rPr lang="en-US" sz="3200" dirty="0">
                <a:latin typeface="+mn-lt"/>
              </a:rPr>
              <a:t>in </a:t>
            </a:r>
            <a:r>
              <a:rPr lang="en-US" sz="3200" dirty="0" smtClean="0">
                <a:latin typeface="+mn-lt"/>
              </a:rPr>
              <a:t>diameter</a:t>
            </a:r>
            <a:endParaRPr lang="en-US" sz="3200" dirty="0">
              <a:latin typeface="+mn-lt"/>
            </a:endParaRPr>
          </a:p>
        </p:txBody>
      </p:sp>
      <p:sp>
        <p:nvSpPr>
          <p:cNvPr id="14342" name="Text Box 6"/>
          <p:cNvSpPr txBox="1">
            <a:spLocks noChangeArrowheads="1"/>
          </p:cNvSpPr>
          <p:nvPr/>
        </p:nvSpPr>
        <p:spPr bwMode="auto">
          <a:xfrm>
            <a:off x="838200" y="4114800"/>
            <a:ext cx="579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FF0000"/>
                </a:solidFill>
                <a:latin typeface="+mn-lt"/>
              </a:rPr>
              <a:t>Respirable dust is </a:t>
            </a:r>
            <a:r>
              <a:rPr lang="en-US" sz="3600" b="1" u="sng" dirty="0" smtClean="0">
                <a:solidFill>
                  <a:srgbClr val="FF0000"/>
                </a:solidFill>
                <a:latin typeface="+mn-lt"/>
              </a:rPr>
              <a:t>less</a:t>
            </a:r>
            <a:r>
              <a:rPr lang="en-US" sz="3600" b="1" dirty="0" smtClean="0">
                <a:solidFill>
                  <a:srgbClr val="FF0000"/>
                </a:solidFill>
                <a:latin typeface="+mn-lt"/>
              </a:rPr>
              <a:t> than </a:t>
            </a:r>
            <a:r>
              <a:rPr lang="en-US" sz="3600" b="1" dirty="0">
                <a:solidFill>
                  <a:srgbClr val="FF0000"/>
                </a:solidFill>
                <a:latin typeface="+mn-lt"/>
              </a:rPr>
              <a:t>10 microns (µm) </a:t>
            </a:r>
            <a:r>
              <a:rPr lang="en-US" sz="3600" b="1" dirty="0" smtClean="0">
                <a:solidFill>
                  <a:srgbClr val="FF0000"/>
                </a:solidFill>
                <a:latin typeface="+mn-lt"/>
              </a:rPr>
              <a:t>in diameter</a:t>
            </a:r>
            <a:endParaRPr lang="en-US" sz="3600" b="1" dirty="0">
              <a:solidFill>
                <a:srgbClr val="FF0000"/>
              </a:solidFill>
              <a:latin typeface="+mn-lt"/>
            </a:endParaRPr>
          </a:p>
        </p:txBody>
      </p:sp>
      <p:sp>
        <p:nvSpPr>
          <p:cNvPr id="6" name="TextBox 5"/>
          <p:cNvSpPr txBox="1"/>
          <p:nvPr/>
        </p:nvSpPr>
        <p:spPr>
          <a:xfrm>
            <a:off x="266700" y="5562600"/>
            <a:ext cx="3938588" cy="246221"/>
          </a:xfrm>
          <a:prstGeom prst="rect">
            <a:avLst/>
          </a:prstGeom>
          <a:noFill/>
        </p:spPr>
        <p:txBody>
          <a:bodyPr wrap="square" rtlCol="0">
            <a:spAutoFit/>
          </a:bodyPr>
          <a:lstStyle/>
          <a:p>
            <a:r>
              <a:rPr lang="en-US" sz="1000" dirty="0" smtClean="0"/>
              <a:t>Slide courtesy of Construction Safety Council, </a:t>
            </a:r>
            <a:r>
              <a:rPr lang="en-US" sz="1000" dirty="0"/>
              <a:t>I</a:t>
            </a:r>
            <a:r>
              <a:rPr lang="en-US" sz="1000" dirty="0" smtClean="0"/>
              <a:t>llinois</a:t>
            </a:r>
            <a:endParaRPr lang="en-US" sz="1000" dirty="0"/>
          </a:p>
        </p:txBody>
      </p:sp>
    </p:spTree>
    <p:extLst>
      <p:ext uri="{BB962C8B-B14F-4D97-AF65-F5344CB8AC3E}">
        <p14:creationId xmlns:p14="http://schemas.microsoft.com/office/powerpoint/2010/main" val="615076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84" y="0"/>
            <a:ext cx="9144000" cy="6858000"/>
          </a:xfrm>
          <a:prstGeom prst="rect">
            <a:avLst/>
          </a:prstGeom>
        </p:spPr>
      </p:pic>
      <p:sp>
        <p:nvSpPr>
          <p:cNvPr id="2" name="Title 1"/>
          <p:cNvSpPr>
            <a:spLocks noGrp="1"/>
          </p:cNvSpPr>
          <p:nvPr>
            <p:ph type="title"/>
          </p:nvPr>
        </p:nvSpPr>
        <p:spPr>
          <a:xfrm>
            <a:off x="1066800" y="228600"/>
            <a:ext cx="5334000" cy="304800"/>
          </a:xfrm>
        </p:spPr>
        <p:txBody>
          <a:bodyPr>
            <a:normAutofit/>
          </a:bodyPr>
          <a:lstStyle/>
          <a:p>
            <a:r>
              <a:rPr lang="en-US" sz="800" dirty="0" smtClean="0">
                <a:solidFill>
                  <a:schemeClr val="bg1"/>
                </a:solidFill>
              </a:rPr>
              <a:t>Respirable Particles in Constructions</a:t>
            </a:r>
            <a:endParaRPr lang="en-US" sz="800" dirty="0">
              <a:solidFill>
                <a:schemeClr val="bg1"/>
              </a:solidFill>
            </a:endParaRPr>
          </a:p>
        </p:txBody>
      </p:sp>
    </p:spTree>
    <p:extLst>
      <p:ext uri="{BB962C8B-B14F-4D97-AF65-F5344CB8AC3E}">
        <p14:creationId xmlns:p14="http://schemas.microsoft.com/office/powerpoint/2010/main" val="351747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431"/>
            <a:ext cx="9144000" cy="6857999"/>
          </a:xfrm>
          <a:prstGeom prst="rect">
            <a:avLst/>
          </a:prstGeom>
        </p:spPr>
      </p:pic>
      <p:sp>
        <p:nvSpPr>
          <p:cNvPr id="4" name="Title 3"/>
          <p:cNvSpPr>
            <a:spLocks noGrp="1"/>
          </p:cNvSpPr>
          <p:nvPr>
            <p:ph type="title"/>
          </p:nvPr>
        </p:nvSpPr>
        <p:spPr>
          <a:xfrm>
            <a:off x="457200" y="274638"/>
            <a:ext cx="8229600" cy="258762"/>
          </a:xfrm>
        </p:spPr>
        <p:txBody>
          <a:bodyPr>
            <a:normAutofit/>
          </a:bodyPr>
          <a:lstStyle/>
          <a:p>
            <a:pPr algn="l"/>
            <a:r>
              <a:rPr lang="en-US" sz="800" dirty="0" smtClean="0">
                <a:solidFill>
                  <a:schemeClr val="bg1"/>
                </a:solidFill>
              </a:rPr>
              <a:t>Toxicity</a:t>
            </a:r>
            <a:endParaRPr lang="en-US" sz="800" dirty="0">
              <a:solidFill>
                <a:schemeClr val="bg1"/>
              </a:solidFill>
            </a:endParaRPr>
          </a:p>
        </p:txBody>
      </p:sp>
    </p:spTree>
    <p:extLst>
      <p:ext uri="{BB962C8B-B14F-4D97-AF65-F5344CB8AC3E}">
        <p14:creationId xmlns:p14="http://schemas.microsoft.com/office/powerpoint/2010/main" val="2093284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1143000"/>
          </a:xfrm>
        </p:spPr>
        <p:txBody>
          <a:bodyPr/>
          <a:lstStyle/>
          <a:p>
            <a:pPr algn="l"/>
            <a:r>
              <a:rPr lang="en-US" b="1" dirty="0" smtClean="0">
                <a:solidFill>
                  <a:srgbClr val="C00000"/>
                </a:solidFill>
              </a:rPr>
              <a:t>Dose and Duration</a:t>
            </a:r>
            <a:endParaRPr lang="en-US" b="1" dirty="0">
              <a:solidFill>
                <a:srgbClr val="C00000"/>
              </a:solidFill>
            </a:endParaRPr>
          </a:p>
        </p:txBody>
      </p:sp>
      <p:sp>
        <p:nvSpPr>
          <p:cNvPr id="4" name="Text Placeholder 3"/>
          <p:cNvSpPr>
            <a:spLocks noGrp="1"/>
          </p:cNvSpPr>
          <p:nvPr>
            <p:ph type="body" idx="1"/>
          </p:nvPr>
        </p:nvSpPr>
        <p:spPr>
          <a:xfrm>
            <a:off x="609600" y="1600200"/>
            <a:ext cx="4267200" cy="1295400"/>
          </a:xfrm>
        </p:spPr>
        <p:txBody>
          <a:bodyPr>
            <a:normAutofit/>
          </a:bodyPr>
          <a:lstStyle/>
          <a:p>
            <a:pPr algn="ctr"/>
            <a:r>
              <a:rPr lang="en-US" sz="3600" dirty="0" smtClean="0"/>
              <a:t>Amount of substance entering body</a:t>
            </a:r>
            <a:endParaRPr lang="en-US" sz="3600" u="sng" dirty="0"/>
          </a:p>
        </p:txBody>
      </p:sp>
      <p:sp>
        <p:nvSpPr>
          <p:cNvPr id="6" name="Text Placeholder 5"/>
          <p:cNvSpPr>
            <a:spLocks noGrp="1"/>
          </p:cNvSpPr>
          <p:nvPr>
            <p:ph type="body" sz="quarter" idx="3"/>
          </p:nvPr>
        </p:nvSpPr>
        <p:spPr>
          <a:xfrm>
            <a:off x="3581400" y="4038600"/>
            <a:ext cx="4267200" cy="1066800"/>
          </a:xfrm>
        </p:spPr>
        <p:txBody>
          <a:bodyPr>
            <a:noAutofit/>
          </a:bodyPr>
          <a:lstStyle/>
          <a:p>
            <a:pPr algn="ctr"/>
            <a:r>
              <a:rPr lang="en-US" sz="3600" dirty="0" smtClean="0"/>
              <a:t>Amount of time you are exposed</a:t>
            </a:r>
            <a:endParaRPr lang="en-US" sz="3600" u="sng" dirty="0"/>
          </a:p>
        </p:txBody>
      </p:sp>
      <p:pic>
        <p:nvPicPr>
          <p:cNvPr id="163843" name="Picture 3" descr="C:\Users\laura\AppData\Local\Microsoft\Windows\INetCache\IE\EQ77RH9B\colas[1].jpg" title="Photo of soda containers and sugar cube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8400" y="1371600"/>
            <a:ext cx="2641600" cy="1981200"/>
          </a:xfrm>
          <a:prstGeom prst="rect">
            <a:avLst/>
          </a:prstGeom>
          <a:noFill/>
        </p:spPr>
      </p:pic>
      <p:pic>
        <p:nvPicPr>
          <p:cNvPr id="163844" name="Picture 4" descr="C:\Users\laura\AppData\Local\Microsoft\Windows\INetCache\IE\YJG9812W\Additional_time.svg[1].png" title="Image of a stopwatch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9802" y="2971800"/>
            <a:ext cx="2159198" cy="2743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How much silica dust is too much?</a:t>
            </a:r>
            <a:br>
              <a:rPr lang="en-US" dirty="0" smtClean="0"/>
            </a:br>
            <a:r>
              <a:rPr lang="en-US" dirty="0" smtClean="0"/>
              <a:t>3 Important terms:</a:t>
            </a:r>
            <a:endParaRPr lang="en-US" dirty="0"/>
          </a:p>
        </p:txBody>
      </p:sp>
      <p:sp>
        <p:nvSpPr>
          <p:cNvPr id="11" name="Content Placeholder 10"/>
          <p:cNvSpPr>
            <a:spLocks noGrp="1"/>
          </p:cNvSpPr>
          <p:nvPr>
            <p:ph sz="half" idx="1"/>
          </p:nvPr>
        </p:nvSpPr>
        <p:spPr>
          <a:xfrm>
            <a:off x="1143000" y="1593787"/>
            <a:ext cx="1905000" cy="4525963"/>
          </a:xfrm>
        </p:spPr>
        <p:txBody>
          <a:bodyPr/>
          <a:lstStyle/>
          <a:p>
            <a:pPr>
              <a:spcBef>
                <a:spcPts val="0"/>
              </a:spcBef>
            </a:pPr>
            <a:r>
              <a:rPr lang="en-US" sz="3600" dirty="0" smtClean="0"/>
              <a:t>TWA</a:t>
            </a:r>
          </a:p>
          <a:p>
            <a:pPr>
              <a:spcBef>
                <a:spcPts val="0"/>
              </a:spcBef>
            </a:pPr>
            <a:endParaRPr lang="en-US" sz="3600" dirty="0" smtClean="0"/>
          </a:p>
          <a:p>
            <a:pPr>
              <a:spcBef>
                <a:spcPts val="0"/>
              </a:spcBef>
            </a:pPr>
            <a:r>
              <a:rPr lang="en-US" sz="3600" dirty="0" smtClean="0"/>
              <a:t>AL</a:t>
            </a:r>
          </a:p>
          <a:p>
            <a:pPr>
              <a:spcBef>
                <a:spcPts val="0"/>
              </a:spcBef>
            </a:pPr>
            <a:endParaRPr lang="en-US" sz="3600" dirty="0" smtClean="0"/>
          </a:p>
          <a:p>
            <a:pPr>
              <a:spcBef>
                <a:spcPts val="0"/>
              </a:spcBef>
            </a:pPr>
            <a:r>
              <a:rPr lang="en-US" sz="3600" dirty="0" smtClean="0"/>
              <a:t>PEL</a:t>
            </a:r>
          </a:p>
          <a:p>
            <a:endParaRPr lang="en-US" dirty="0"/>
          </a:p>
        </p:txBody>
      </p:sp>
      <p:sp>
        <p:nvSpPr>
          <p:cNvPr id="14" name="Content Placeholder 13"/>
          <p:cNvSpPr>
            <a:spLocks noGrp="1"/>
          </p:cNvSpPr>
          <p:nvPr>
            <p:ph sz="half" idx="2"/>
          </p:nvPr>
        </p:nvSpPr>
        <p:spPr>
          <a:xfrm>
            <a:off x="3505200" y="1600201"/>
            <a:ext cx="5181600" cy="3657600"/>
          </a:xfrm>
        </p:spPr>
        <p:txBody>
          <a:bodyPr>
            <a:normAutofit/>
          </a:bodyPr>
          <a:lstStyle/>
          <a:p>
            <a:pPr>
              <a:spcBef>
                <a:spcPts val="0"/>
              </a:spcBef>
              <a:buFont typeface="Wingdings" pitchFamily="2" charset="2"/>
              <a:buChar char="ü"/>
            </a:pPr>
            <a:r>
              <a:rPr lang="en-US" sz="3600" b="1" dirty="0" smtClean="0">
                <a:solidFill>
                  <a:srgbClr val="FF0000"/>
                </a:solidFill>
              </a:rPr>
              <a:t>Time weighted average</a:t>
            </a:r>
          </a:p>
          <a:p>
            <a:pPr>
              <a:spcBef>
                <a:spcPts val="0"/>
              </a:spcBef>
              <a:buNone/>
            </a:pPr>
            <a:endParaRPr lang="en-US" sz="3600" b="1" dirty="0" smtClean="0">
              <a:solidFill>
                <a:srgbClr val="FF0000"/>
              </a:solidFill>
            </a:endParaRPr>
          </a:p>
          <a:p>
            <a:pPr>
              <a:spcBef>
                <a:spcPts val="0"/>
              </a:spcBef>
              <a:buFont typeface="Wingdings" pitchFamily="2" charset="2"/>
              <a:buChar char="ü"/>
            </a:pPr>
            <a:r>
              <a:rPr lang="en-US" sz="3600" b="1" dirty="0" smtClean="0">
                <a:solidFill>
                  <a:srgbClr val="FF0000"/>
                </a:solidFill>
              </a:rPr>
              <a:t>Action Level</a:t>
            </a:r>
          </a:p>
          <a:p>
            <a:pPr>
              <a:spcBef>
                <a:spcPts val="0"/>
              </a:spcBef>
              <a:buFont typeface="Wingdings" pitchFamily="2" charset="2"/>
              <a:buChar char="ü"/>
            </a:pPr>
            <a:endParaRPr lang="en-US" sz="3600" b="1" dirty="0" smtClean="0">
              <a:solidFill>
                <a:srgbClr val="FF0000"/>
              </a:solidFill>
            </a:endParaRPr>
          </a:p>
          <a:p>
            <a:pPr>
              <a:spcBef>
                <a:spcPts val="0"/>
              </a:spcBef>
              <a:buFont typeface="Wingdings" pitchFamily="2" charset="2"/>
              <a:buChar char="ü"/>
            </a:pPr>
            <a:r>
              <a:rPr lang="en-US" sz="3600" b="1" dirty="0" smtClean="0">
                <a:solidFill>
                  <a:srgbClr val="FF0000"/>
                </a:solidFill>
              </a:rPr>
              <a:t>Permissible exposure limit</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fade">
                                      <p:cBhvr>
                                        <p:cTn id="10" dur="2000"/>
                                        <p:tgtEl>
                                          <p:spTgt spid="1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Effect transition="in" filter="fade">
                                      <p:cBhvr>
                                        <p:cTn id="13"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29200" cy="1143000"/>
          </a:xfrm>
        </p:spPr>
        <p:txBody>
          <a:bodyPr/>
          <a:lstStyle/>
          <a:p>
            <a:pPr algn="l"/>
            <a:r>
              <a:rPr lang="en-US" dirty="0" smtClean="0"/>
              <a:t>New limits for silica</a:t>
            </a:r>
            <a:endParaRPr lang="en-US" dirty="0"/>
          </a:p>
        </p:txBody>
      </p:sp>
      <p:sp>
        <p:nvSpPr>
          <p:cNvPr id="3" name="Content Placeholder 2"/>
          <p:cNvSpPr>
            <a:spLocks noGrp="1"/>
          </p:cNvSpPr>
          <p:nvPr>
            <p:ph idx="1"/>
          </p:nvPr>
        </p:nvSpPr>
        <p:spPr>
          <a:xfrm>
            <a:off x="457200" y="1752600"/>
            <a:ext cx="7924800" cy="3352800"/>
          </a:xfrm>
        </p:spPr>
        <p:txBody>
          <a:bodyPr>
            <a:normAutofit/>
          </a:bodyPr>
          <a:lstStyle/>
          <a:p>
            <a:pPr>
              <a:buNone/>
            </a:pPr>
            <a:r>
              <a:rPr lang="en-US" b="1" dirty="0" smtClean="0"/>
              <a:t>AL</a:t>
            </a:r>
            <a:r>
              <a:rPr lang="en-US" dirty="0" smtClean="0"/>
              <a:t> = 25 micrograms per cubic meter of air</a:t>
            </a:r>
          </a:p>
          <a:p>
            <a:pPr>
              <a:buNone/>
            </a:pPr>
            <a:r>
              <a:rPr lang="en-US" dirty="0" smtClean="0"/>
              <a:t>			(25 µg/m</a:t>
            </a:r>
            <a:r>
              <a:rPr lang="en-US" baseline="30000" dirty="0" smtClean="0"/>
              <a:t>3</a:t>
            </a:r>
            <a:r>
              <a:rPr lang="en-US" dirty="0" smtClean="0"/>
              <a:t>) calculated as 8-hour TWA</a:t>
            </a:r>
          </a:p>
          <a:p>
            <a:pPr>
              <a:buNone/>
            </a:pPr>
            <a:endParaRPr lang="en-US" dirty="0" smtClean="0"/>
          </a:p>
          <a:p>
            <a:pPr>
              <a:buNone/>
            </a:pPr>
            <a:r>
              <a:rPr lang="en-US" b="1" dirty="0" smtClean="0"/>
              <a:t>PEL</a:t>
            </a:r>
            <a:r>
              <a:rPr lang="en-US" dirty="0" smtClean="0"/>
              <a:t> = 50 micrograms per cubic meter of air</a:t>
            </a:r>
          </a:p>
          <a:p>
            <a:pPr>
              <a:buNone/>
            </a:pPr>
            <a:r>
              <a:rPr lang="en-US" dirty="0" smtClean="0"/>
              <a:t>			(50 µg/m</a:t>
            </a:r>
            <a:r>
              <a:rPr lang="en-US" baseline="30000" dirty="0" smtClean="0"/>
              <a:t>3</a:t>
            </a:r>
            <a:r>
              <a:rPr lang="en-US" dirty="0" smtClean="0"/>
              <a:t>) averaged over an 8-hour day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“microgram (µg) ”</a:t>
            </a:r>
            <a:endParaRPr lang="en-US" dirty="0"/>
          </a:p>
        </p:txBody>
      </p:sp>
      <p:sp>
        <p:nvSpPr>
          <p:cNvPr id="3" name="Content Placeholder 2"/>
          <p:cNvSpPr>
            <a:spLocks noGrp="1"/>
          </p:cNvSpPr>
          <p:nvPr>
            <p:ph idx="1"/>
          </p:nvPr>
        </p:nvSpPr>
        <p:spPr>
          <a:xfrm>
            <a:off x="457200" y="1600200"/>
            <a:ext cx="8229600" cy="3581399"/>
          </a:xfrm>
        </p:spPr>
        <p:txBody>
          <a:bodyPr>
            <a:normAutofit/>
          </a:bodyPr>
          <a:lstStyle/>
          <a:p>
            <a:pPr>
              <a:buNone/>
            </a:pPr>
            <a:r>
              <a:rPr lang="en-US" sz="3600" dirty="0" smtClean="0"/>
              <a:t>A metric unit of weight or mass equal to</a:t>
            </a:r>
          </a:p>
          <a:p>
            <a:pPr>
              <a:buNone/>
            </a:pPr>
            <a:r>
              <a:rPr lang="en-US" sz="3600" dirty="0" smtClean="0"/>
              <a:t>				</a:t>
            </a:r>
            <a:r>
              <a:rPr lang="en-US" sz="3600" b="1" dirty="0" smtClean="0">
                <a:solidFill>
                  <a:srgbClr val="FF0000"/>
                </a:solidFill>
              </a:rPr>
              <a:t>1 millionth of a gram</a:t>
            </a:r>
          </a:p>
          <a:p>
            <a:pPr>
              <a:buNone/>
            </a:pPr>
            <a:r>
              <a:rPr lang="en-US" sz="3600" dirty="0" smtClean="0"/>
              <a:t>				           0.000001 g</a:t>
            </a:r>
          </a:p>
          <a:p>
            <a:pPr>
              <a:buNone/>
            </a:pPr>
            <a:endParaRPr lang="en-US" sz="3600" dirty="0" smtClean="0"/>
          </a:p>
          <a:p>
            <a:pPr>
              <a:buNone/>
            </a:pPr>
            <a:r>
              <a:rPr lang="en-US" sz="3600" dirty="0" smtClean="0"/>
              <a:t>Too small to see with the naked eye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laura\AppData\Local\Microsoft\Windows\INetCache\IE\DJ860AY4\gum[1].jpg" title="Photo of a stick of gu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3581400"/>
            <a:ext cx="3124200" cy="2323721"/>
          </a:xfrm>
          <a:prstGeom prst="rect">
            <a:avLst/>
          </a:prstGeom>
          <a:noFill/>
        </p:spPr>
      </p:pic>
      <p:pic>
        <p:nvPicPr>
          <p:cNvPr id="1026" name="Picture 2" descr="C:\Users\laura\AppData\Local\Microsoft\Windows\INetCache\IE\YJG9812W\usd1[1].gif" title="Image of a dollar bill"/>
          <p:cNvPicPr>
            <a:picLocks noGrp="1" noChangeAspect="1" noChangeArrowheads="1"/>
          </p:cNvPicPr>
          <p:nvPr>
            <p:ph idx="4294967295"/>
          </p:nvPr>
        </p:nvPicPr>
        <p:blipFill>
          <a:blip r:embed="rId4" cstate="print"/>
          <a:srcRect/>
          <a:stretch>
            <a:fillRect/>
          </a:stretch>
        </p:blipFill>
        <p:spPr bwMode="auto">
          <a:xfrm rot="19984588">
            <a:off x="277972" y="948725"/>
            <a:ext cx="4325938" cy="1793875"/>
          </a:xfrm>
          <a:prstGeom prst="rect">
            <a:avLst/>
          </a:prstGeom>
          <a:noFill/>
        </p:spPr>
      </p:pic>
      <p:pic>
        <p:nvPicPr>
          <p:cNvPr id="1027" name="Picture 3" descr="C:\Users\laura\AppData\Local\Microsoft\Windows\INetCache\IE\YJG9812W\1990-issue_US_Penny_obverse_trans[1].png" title="Image of a penn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3000" y="457200"/>
            <a:ext cx="2648888" cy="2493071"/>
          </a:xfrm>
          <a:prstGeom prst="rect">
            <a:avLst/>
          </a:prstGeom>
          <a:noFill/>
        </p:spPr>
      </p:pic>
      <p:pic>
        <p:nvPicPr>
          <p:cNvPr id="1029" name="Picture 5" descr="C:\Users\laura\AppData\Local\Microsoft\Windows\INetCache\IE\SHZJ0M6B\large-Paperclip-Paper-Clip-0-13217[1].gif" title="Image of a papercli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9807458">
            <a:off x="6042475" y="2908144"/>
            <a:ext cx="2755645" cy="2112661"/>
          </a:xfrm>
          <a:prstGeom prst="rect">
            <a:avLst/>
          </a:prstGeom>
          <a:noFill/>
        </p:spPr>
      </p:pic>
      <p:pic>
        <p:nvPicPr>
          <p:cNvPr id="1036" name="Picture 12" descr="C:\Users\laura\AppData\Local\Microsoft\Windows\INetCache\IE\DJ860AY4\supplies-condiments-sweeteners-splenda-packets-box[1].jpg" title="Image of a splenda packet"/>
          <p:cNvPicPr>
            <a:picLocks noChangeAspect="1" noChangeArrowheads="1"/>
          </p:cNvPicPr>
          <p:nvPr/>
        </p:nvPicPr>
        <p:blipFill>
          <a:blip r:embed="rId7" cstate="print"/>
          <a:srcRect/>
          <a:stretch>
            <a:fillRect/>
          </a:stretch>
        </p:blipFill>
        <p:spPr bwMode="auto">
          <a:xfrm rot="1443183">
            <a:off x="3582472" y="2515672"/>
            <a:ext cx="2857500" cy="2857500"/>
          </a:xfrm>
          <a:prstGeom prst="rect">
            <a:avLst/>
          </a:prstGeom>
          <a:noFill/>
        </p:spPr>
      </p:pic>
      <p:sp>
        <p:nvSpPr>
          <p:cNvPr id="3" name="Title 2"/>
          <p:cNvSpPr>
            <a:spLocks noGrp="1"/>
          </p:cNvSpPr>
          <p:nvPr>
            <p:ph type="title"/>
          </p:nvPr>
        </p:nvSpPr>
        <p:spPr>
          <a:xfrm>
            <a:off x="457200" y="274638"/>
            <a:ext cx="8229600" cy="182562"/>
          </a:xfrm>
        </p:spPr>
        <p:txBody>
          <a:bodyPr>
            <a:normAutofit fontScale="90000"/>
          </a:bodyPr>
          <a:lstStyle/>
          <a:p>
            <a:pPr algn="l"/>
            <a:r>
              <a:rPr lang="en-US" sz="800" dirty="0" smtClean="0">
                <a:solidFill>
                  <a:schemeClr val="bg1"/>
                </a:solidFill>
              </a:rPr>
              <a:t>Pennies and Dollars</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Material</a:t>
            </a:r>
            <a:br>
              <a:rPr lang="en-US" dirty="0" smtClean="0"/>
            </a:br>
            <a:r>
              <a:rPr lang="en-US" dirty="0" smtClean="0"/>
              <a:t>Duplication and Photo Credit</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dirty="0" smtClean="0"/>
              <a:t>Material is only to be used for non-commercial, instructional, educational purposes</a:t>
            </a:r>
          </a:p>
          <a:p>
            <a:r>
              <a:rPr lang="en-US" dirty="0" smtClean="0"/>
              <a:t>Fees may not be charged for this material</a:t>
            </a:r>
          </a:p>
          <a:p>
            <a:r>
              <a:rPr lang="en-US" dirty="0" smtClean="0"/>
              <a:t>Photo credits are given on each slide</a:t>
            </a:r>
          </a:p>
          <a:p>
            <a:r>
              <a:rPr lang="en-US" dirty="0" smtClean="0"/>
              <a:t>While every effort has been made to ensure information is current and accurate, the SBCTC does not assume any liability for errors or omissions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4" name="Title 3"/>
          <p:cNvSpPr>
            <a:spLocks noGrp="1"/>
          </p:cNvSpPr>
          <p:nvPr>
            <p:ph type="title"/>
          </p:nvPr>
        </p:nvSpPr>
        <p:spPr>
          <a:xfrm>
            <a:off x="457200" y="274638"/>
            <a:ext cx="8229600" cy="182562"/>
          </a:xfrm>
        </p:spPr>
        <p:txBody>
          <a:bodyPr>
            <a:noAutofit/>
          </a:bodyPr>
          <a:lstStyle/>
          <a:p>
            <a:pPr algn="l"/>
            <a:r>
              <a:rPr lang="en-US" sz="800" dirty="0" smtClean="0">
                <a:solidFill>
                  <a:schemeClr val="bg1"/>
                </a:solidFill>
              </a:rPr>
              <a:t>Cubic Meter</a:t>
            </a:r>
            <a:endParaRPr lang="en-US" sz="800" dirty="0">
              <a:solidFill>
                <a:schemeClr val="bg1"/>
              </a:solidFill>
            </a:endParaRPr>
          </a:p>
        </p:txBody>
      </p:sp>
    </p:spTree>
    <p:extLst>
      <p:ext uri="{BB962C8B-B14F-4D97-AF65-F5344CB8AC3E}">
        <p14:creationId xmlns:p14="http://schemas.microsoft.com/office/powerpoint/2010/main" val="1969070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4343400" cy="792162"/>
          </a:xfrm>
        </p:spPr>
        <p:txBody>
          <a:bodyPr>
            <a:normAutofit/>
          </a:bodyPr>
          <a:lstStyle/>
          <a:p>
            <a:pPr algn="l"/>
            <a:r>
              <a:rPr lang="en-US" dirty="0" smtClean="0"/>
              <a:t>Interactions</a:t>
            </a:r>
            <a:endParaRPr lang="en-US" dirty="0"/>
          </a:p>
        </p:txBody>
      </p:sp>
      <p:sp>
        <p:nvSpPr>
          <p:cNvPr id="7" name="Content Placeholder 6"/>
          <p:cNvSpPr>
            <a:spLocks noGrp="1"/>
          </p:cNvSpPr>
          <p:nvPr>
            <p:ph idx="1"/>
          </p:nvPr>
        </p:nvSpPr>
        <p:spPr>
          <a:xfrm>
            <a:off x="457200" y="838200"/>
            <a:ext cx="5867400" cy="1828800"/>
          </a:xfrm>
        </p:spPr>
        <p:txBody>
          <a:bodyPr>
            <a:normAutofit/>
          </a:bodyPr>
          <a:lstStyle/>
          <a:p>
            <a:pPr marL="0" indent="0">
              <a:buNone/>
            </a:pPr>
            <a:r>
              <a:rPr lang="en-US" dirty="0" smtClean="0"/>
              <a:t>Some substances, in combination, will increase the chance a worker will get sick.</a:t>
            </a:r>
          </a:p>
        </p:txBody>
      </p:sp>
      <p:sp>
        <p:nvSpPr>
          <p:cNvPr id="4" name="Title 1"/>
          <p:cNvSpPr txBox="1">
            <a:spLocks/>
          </p:cNvSpPr>
          <p:nvPr/>
        </p:nvSpPr>
        <p:spPr>
          <a:xfrm>
            <a:off x="2819400" y="3200400"/>
            <a:ext cx="6096000" cy="990600"/>
          </a:xfrm>
          <a:prstGeom prst="rect">
            <a:avLst/>
          </a:prstGeom>
        </p:spPr>
        <p:txBody>
          <a:bodyPr vert="horz" lIns="91440" tIns="45720" rIns="91440" bIns="45720" rtlCol="0" anchor="ctr">
            <a:normAutofit fontScale="97500"/>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2">
                    <a:lumMod val="75000"/>
                  </a:schemeClr>
                </a:solidFill>
                <a:effectLst/>
                <a:uLnTx/>
                <a:uFillTx/>
                <a:latin typeface="+mj-lt"/>
                <a:ea typeface="+mj-ea"/>
                <a:cs typeface="+mj-cs"/>
              </a:rPr>
              <a:t>Individual Characteristics</a:t>
            </a:r>
            <a:endParaRPr kumimoji="0" lang="en-US" sz="44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
        <p:nvSpPr>
          <p:cNvPr id="6" name="TextBox 5"/>
          <p:cNvSpPr txBox="1"/>
          <p:nvPr/>
        </p:nvSpPr>
        <p:spPr>
          <a:xfrm>
            <a:off x="2743200" y="4038600"/>
            <a:ext cx="6172200" cy="2062103"/>
          </a:xfrm>
          <a:prstGeom prst="rect">
            <a:avLst/>
          </a:prstGeom>
          <a:noFill/>
        </p:spPr>
        <p:txBody>
          <a:bodyPr wrap="square" rtlCol="0">
            <a:spAutoFit/>
          </a:bodyPr>
          <a:lstStyle/>
          <a:p>
            <a:pPr algn="r"/>
            <a:r>
              <a:rPr lang="en-US" sz="3200" dirty="0" smtClean="0"/>
              <a:t>Age, gender, diet, state of health, pregnancy, use of medication, drugs and alcohol can change toxic effects</a:t>
            </a:r>
          </a:p>
          <a:p>
            <a:endParaRPr lang="en-US" sz="3200" dirty="0"/>
          </a:p>
        </p:txBody>
      </p:sp>
      <p:pic>
        <p:nvPicPr>
          <p:cNvPr id="161794" name="Picture 2" descr="C:\Users\laura\AppData\Local\Microsoft\Windows\INetCache\IE\SHZJ0M6B\Smoking_Symbol.svg[1].png" title="Image of a smoking symbo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5520" y="655320"/>
            <a:ext cx="2468880" cy="2468880"/>
          </a:xfrm>
          <a:prstGeom prst="rect">
            <a:avLst/>
          </a:prstGeom>
          <a:noFill/>
        </p:spPr>
      </p:pic>
      <p:pic>
        <p:nvPicPr>
          <p:cNvPr id="161795" name="Picture 3" descr="C:\Users\laura\AppData\Local\Microsoft\Windows\INetCache\IE\EQ77RH9B\Health-Quality3[1].jpg" title="Image of a worker holding a stethoscope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0777" y="3733800"/>
            <a:ext cx="2402423" cy="1600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Putting it all together</a:t>
            </a:r>
            <a:br>
              <a:rPr lang="en-US" dirty="0" smtClean="0"/>
            </a:br>
            <a:r>
              <a:rPr lang="en-US" dirty="0" smtClean="0"/>
              <a:t>Silica is hazardous because:</a:t>
            </a:r>
            <a:endParaRPr lang="en-US" dirty="0"/>
          </a:p>
        </p:txBody>
      </p:sp>
      <p:pic>
        <p:nvPicPr>
          <p:cNvPr id="4" name="Picture 3" descr="374-72.jpg" title="Photo of workders exposed to uncontrolled silica dus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2200" y="2819400"/>
            <a:ext cx="4438177" cy="2971800"/>
          </a:xfrm>
          <a:prstGeom prst="rect">
            <a:avLst/>
          </a:prstGeom>
        </p:spPr>
      </p:pic>
      <p:sp>
        <p:nvSpPr>
          <p:cNvPr id="5" name="Rounded Rectangle 4"/>
          <p:cNvSpPr/>
          <p:nvPr/>
        </p:nvSpPr>
        <p:spPr>
          <a:xfrm>
            <a:off x="6858000" y="4343400"/>
            <a:ext cx="2057400" cy="1143000"/>
          </a:xfrm>
          <a:prstGeom prst="roundRect">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t>Causes lung disease, cancer, even death</a:t>
            </a:r>
            <a:endParaRPr lang="en-US" sz="2000" b="1" dirty="0"/>
          </a:p>
        </p:txBody>
      </p:sp>
      <p:sp>
        <p:nvSpPr>
          <p:cNvPr id="6" name="Rounded Rectangle 5"/>
          <p:cNvSpPr/>
          <p:nvPr/>
        </p:nvSpPr>
        <p:spPr>
          <a:xfrm>
            <a:off x="3429000" y="1600200"/>
            <a:ext cx="2209800" cy="1143000"/>
          </a:xfrm>
          <a:prstGeom prst="roundRect">
            <a:avLst/>
          </a:prstGeom>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t>Silica dust travels deep into your lungs</a:t>
            </a:r>
            <a:endParaRPr lang="en-US" sz="2000" b="1" dirty="0"/>
          </a:p>
        </p:txBody>
      </p:sp>
      <p:sp>
        <p:nvSpPr>
          <p:cNvPr id="7" name="Rounded Rectangle 6"/>
          <p:cNvSpPr/>
          <p:nvPr/>
        </p:nvSpPr>
        <p:spPr>
          <a:xfrm>
            <a:off x="6858000" y="2895600"/>
            <a:ext cx="1981200" cy="1219200"/>
          </a:xfrm>
          <a:prstGeom prst="roundRect">
            <a:avLst/>
          </a:prstGeom>
          <a:effectLst>
            <a:outerShdw blurRad="50800" dist="38100" algn="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t>Short-time exposure to large amounts</a:t>
            </a:r>
          </a:p>
          <a:p>
            <a:pPr algn="ctr"/>
            <a:r>
              <a:rPr lang="en-US" sz="2000" b="1" dirty="0" smtClean="0"/>
              <a:t>causes harm</a:t>
            </a:r>
            <a:endParaRPr lang="en-US" sz="2000" b="1" dirty="0"/>
          </a:p>
        </p:txBody>
      </p:sp>
      <p:sp>
        <p:nvSpPr>
          <p:cNvPr id="8" name="Rounded Rectangle 7"/>
          <p:cNvSpPr/>
          <p:nvPr/>
        </p:nvSpPr>
        <p:spPr>
          <a:xfrm>
            <a:off x="228600" y="2971800"/>
            <a:ext cx="2057400" cy="1219200"/>
          </a:xfrm>
          <a:prstGeom prst="roundRect">
            <a:avLst/>
          </a:prstGeom>
          <a:effectLst>
            <a:outerShdw blurRad="50800" dist="38100" dir="10800000" algn="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t>Airborne particles too small to see</a:t>
            </a:r>
            <a:endParaRPr lang="en-US" sz="2000" b="1" dirty="0"/>
          </a:p>
        </p:txBody>
      </p:sp>
      <p:sp>
        <p:nvSpPr>
          <p:cNvPr id="9" name="Rounded Rectangle 8"/>
          <p:cNvSpPr/>
          <p:nvPr/>
        </p:nvSpPr>
        <p:spPr>
          <a:xfrm>
            <a:off x="6096000" y="1600200"/>
            <a:ext cx="2438400" cy="1143000"/>
          </a:xfrm>
          <a:prstGeom prst="roundRect">
            <a:avLst/>
          </a:prstGeom>
          <a:effectLst>
            <a:outerShdw blurRad="50800" dist="38100" algn="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t>Long-time exposure to small amounts causes harm</a:t>
            </a:r>
          </a:p>
        </p:txBody>
      </p:sp>
      <p:sp>
        <p:nvSpPr>
          <p:cNvPr id="10" name="Rounded Rectangle 9"/>
          <p:cNvSpPr/>
          <p:nvPr/>
        </p:nvSpPr>
        <p:spPr>
          <a:xfrm>
            <a:off x="785750" y="1605150"/>
            <a:ext cx="2133600" cy="1143000"/>
          </a:xfrm>
          <a:prstGeom prst="roundRect">
            <a:avLst/>
          </a:prstGeom>
          <a:effectLst>
            <a:outerShdw blurRad="50800" dist="38100" dir="13500000" algn="b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t>Found in many construction materials</a:t>
            </a:r>
            <a:endParaRPr lang="en-US" sz="2000" b="1" dirty="0"/>
          </a:p>
        </p:txBody>
      </p:sp>
      <p:sp>
        <p:nvSpPr>
          <p:cNvPr id="11" name="Rounded Rectangle 10"/>
          <p:cNvSpPr/>
          <p:nvPr/>
        </p:nvSpPr>
        <p:spPr>
          <a:xfrm>
            <a:off x="228600" y="4572000"/>
            <a:ext cx="2057400" cy="914400"/>
          </a:xfrm>
          <a:prstGeom prst="roundRect">
            <a:avLst/>
          </a:prstGeom>
          <a:effectLst>
            <a:outerShdw blurRad="50800" dist="38100" dir="10800000" algn="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t>Effects worse if you also smoke</a:t>
            </a:r>
            <a:endParaRPr lang="en-US" sz="2000" b="1" dirty="0"/>
          </a:p>
        </p:txBody>
      </p:sp>
      <p:sp>
        <p:nvSpPr>
          <p:cNvPr id="12" name="TextBox 11"/>
          <p:cNvSpPr txBox="1"/>
          <p:nvPr/>
        </p:nvSpPr>
        <p:spPr>
          <a:xfrm>
            <a:off x="2362200" y="5773579"/>
            <a:ext cx="990600" cy="246221"/>
          </a:xfrm>
          <a:prstGeom prst="rect">
            <a:avLst/>
          </a:prstGeom>
          <a:noFill/>
        </p:spPr>
        <p:txBody>
          <a:bodyPr wrap="square" rtlCol="0">
            <a:spAutoFit/>
          </a:bodyPr>
          <a:lstStyle/>
          <a:p>
            <a:r>
              <a:rPr lang="en-US" sz="1000" dirty="0" err="1" smtClean="0"/>
              <a:t>eLCOSH</a:t>
            </a:r>
            <a:r>
              <a:rPr lang="en-US" sz="1000" dirty="0" smtClean="0"/>
              <a:t> images</a:t>
            </a:r>
            <a:endParaRPr lang="en-US"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title="Image of a bullseye "/>
          <p:cNvSpPr/>
          <p:nvPr/>
        </p:nvSpPr>
        <p:spPr>
          <a:xfrm>
            <a:off x="685800" y="1400300"/>
            <a:ext cx="1447800" cy="1219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Section 2 Review and Questions</a:t>
            </a:r>
            <a:endParaRPr lang="en-US" dirty="0"/>
          </a:p>
        </p:txBody>
      </p:sp>
      <p:pic>
        <p:nvPicPr>
          <p:cNvPr id="4" name="Picture 2" descr="C:\Users\laura\AppData\Local\Microsoft\Windows\INetCache\IE\I6YY64KB\target[1].png" title="Image of a bullseye "/>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914400" y="1524000"/>
            <a:ext cx="985650" cy="1011637"/>
          </a:xfrm>
          <a:prstGeom prst="rect">
            <a:avLst/>
          </a:prstGeom>
          <a:noFill/>
        </p:spPr>
      </p:pic>
      <p:pic>
        <p:nvPicPr>
          <p:cNvPr id="5" name="Picture 3" descr="C:\Users\laura\AppData\Local\Microsoft\Windows\INetCache\IE\I6YY64KB\preview_question_and_answer_site[1].jpg" title="Image of a cube that says Q &amp; 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4267200"/>
            <a:ext cx="1651000" cy="1320800"/>
          </a:xfrm>
          <a:prstGeom prst="rect">
            <a:avLst/>
          </a:prstGeom>
          <a:noFill/>
        </p:spPr>
      </p:pic>
      <p:sp>
        <p:nvSpPr>
          <p:cNvPr id="7" name="TextBox 6"/>
          <p:cNvSpPr txBox="1"/>
          <p:nvPr/>
        </p:nvSpPr>
        <p:spPr>
          <a:xfrm>
            <a:off x="2438400" y="1600200"/>
            <a:ext cx="5791200" cy="1938992"/>
          </a:xfrm>
          <a:prstGeom prst="rect">
            <a:avLst/>
          </a:prstGeom>
          <a:noFill/>
        </p:spPr>
        <p:txBody>
          <a:bodyPr wrap="square" rtlCol="0">
            <a:spAutoFit/>
          </a:bodyPr>
          <a:lstStyle/>
          <a:p>
            <a:r>
              <a:rPr lang="en-US" sz="4000" dirty="0" smtClean="0"/>
              <a:t>Name three important things you learned in this section.</a:t>
            </a:r>
            <a:endParaRPr lang="en-US"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C00000"/>
                </a:solidFill>
              </a:rPr>
              <a:t>Section 3</a:t>
            </a:r>
            <a:r>
              <a:rPr lang="en-US" b="1" dirty="0" smtClean="0">
                <a:solidFill>
                  <a:srgbClr val="C00000"/>
                </a:solidFill>
              </a:rPr>
              <a:t/>
            </a:r>
            <a:br>
              <a:rPr lang="en-US" b="1" dirty="0" smtClean="0">
                <a:solidFill>
                  <a:srgbClr val="C00000"/>
                </a:solidFill>
              </a:rPr>
            </a:br>
            <a:r>
              <a:rPr lang="en-US" b="1" dirty="0" smtClean="0">
                <a:solidFill>
                  <a:srgbClr val="C00000"/>
                </a:solidFill>
              </a:rPr>
              <a:t>Tasks and Tools that Create Silica Dust</a:t>
            </a:r>
            <a:endParaRPr lang="en-US" b="1" dirty="0">
              <a:solidFill>
                <a:srgbClr val="C00000"/>
              </a:solidFill>
            </a:endParaRPr>
          </a:p>
        </p:txBody>
      </p:sp>
      <p:pic>
        <p:nvPicPr>
          <p:cNvPr id="5" name="Picture 4" descr="Worker cutting concrete block"/>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67000" y="1600200"/>
            <a:ext cx="2790825" cy="209836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title="Photo of a worker grinding concrete"/>
          <p:cNvGrpSpPr/>
          <p:nvPr/>
        </p:nvGrpSpPr>
        <p:grpSpPr>
          <a:xfrm>
            <a:off x="366712" y="1676400"/>
            <a:ext cx="2071688" cy="2912171"/>
            <a:chOff x="366712" y="1524000"/>
            <a:chExt cx="2071688" cy="2912171"/>
          </a:xfrm>
        </p:grpSpPr>
        <p:pic>
          <p:nvPicPr>
            <p:cNvPr id="4" name="Picture 2" descr="Worker grinding concrete surfac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3400" y="1524000"/>
              <a:ext cx="1905000" cy="2533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6712" y="4159172"/>
              <a:ext cx="1981200" cy="276999"/>
            </a:xfrm>
            <a:prstGeom prst="rect">
              <a:avLst/>
            </a:prstGeom>
            <a:noFill/>
          </p:spPr>
          <p:txBody>
            <a:bodyPr wrap="square" rtlCol="0">
              <a:spAutoFit/>
            </a:bodyPr>
            <a:lstStyle/>
            <a:p>
              <a:r>
                <a:rPr lang="en-US" sz="1200" dirty="0" smtClean="0"/>
                <a:t> Top photos: Cal/OSHA</a:t>
              </a:r>
              <a:endParaRPr lang="en-US" sz="1200" dirty="0"/>
            </a:p>
          </p:txBody>
        </p:sp>
      </p:grpSp>
      <p:pic>
        <p:nvPicPr>
          <p:cNvPr id="7" name="Picture 6" title="Photo of a worker cutting brick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5049" y="1905000"/>
            <a:ext cx="3120351" cy="2561839"/>
          </a:xfrm>
          <a:prstGeom prst="rect">
            <a:avLst/>
          </a:prstGeom>
        </p:spPr>
      </p:pic>
      <p:sp>
        <p:nvSpPr>
          <p:cNvPr id="8" name="TextBox 7"/>
          <p:cNvSpPr txBox="1"/>
          <p:nvPr/>
        </p:nvSpPr>
        <p:spPr>
          <a:xfrm>
            <a:off x="5715000" y="4542845"/>
            <a:ext cx="1480008" cy="276999"/>
          </a:xfrm>
          <a:prstGeom prst="rect">
            <a:avLst/>
          </a:prstGeom>
          <a:noFill/>
        </p:spPr>
        <p:txBody>
          <a:bodyPr wrap="square" rtlCol="0">
            <a:spAutoFit/>
          </a:bodyPr>
          <a:lstStyle/>
          <a:p>
            <a:r>
              <a:rPr lang="en-US" sz="1200" dirty="0" smtClean="0"/>
              <a:t>Photo: OSHA</a:t>
            </a:r>
            <a:endParaRPr lang="en-US" sz="1200" dirty="0"/>
          </a:p>
        </p:txBody>
      </p:sp>
      <p:pic>
        <p:nvPicPr>
          <p:cNvPr id="9" name="Picture 8" title="Photo of workers doing road work"/>
          <p:cNvPicPr>
            <a:picLocks noChangeAspect="1"/>
          </p:cNvPicPr>
          <p:nvPr/>
        </p:nvPicPr>
        <p:blipFill>
          <a:blip r:embed="rId6" cstate="print"/>
          <a:stretch>
            <a:fillRect/>
          </a:stretch>
        </p:blipFill>
        <p:spPr>
          <a:xfrm>
            <a:off x="2876550" y="3733800"/>
            <a:ext cx="2857500" cy="2143125"/>
          </a:xfrm>
          <a:prstGeom prst="rect">
            <a:avLst/>
          </a:prstGeom>
        </p:spPr>
      </p:pic>
      <p:sp>
        <p:nvSpPr>
          <p:cNvPr id="10" name="TextBox 9"/>
          <p:cNvSpPr txBox="1"/>
          <p:nvPr/>
        </p:nvSpPr>
        <p:spPr>
          <a:xfrm>
            <a:off x="5715000" y="5638801"/>
            <a:ext cx="1524000" cy="276999"/>
          </a:xfrm>
          <a:prstGeom prst="rect">
            <a:avLst/>
          </a:prstGeom>
          <a:noFill/>
        </p:spPr>
        <p:txBody>
          <a:bodyPr wrap="square" rtlCol="0">
            <a:spAutoFit/>
          </a:bodyPr>
          <a:lstStyle/>
          <a:p>
            <a:r>
              <a:rPr lang="en-US" sz="1200" dirty="0" smtClean="0"/>
              <a:t>Photo source: elcosh</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descr="C:\Users\laura\AppData\Local\Microsoft\Windows\INetCache\IE\SHZJ0M6B\123online-community[1].jpg" title="Image of stick figures huddled togeth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4267200"/>
            <a:ext cx="2133600" cy="1742303"/>
          </a:xfrm>
          <a:prstGeom prst="rect">
            <a:avLst/>
          </a:prstGeom>
          <a:noFill/>
        </p:spPr>
      </p:pic>
      <p:sp>
        <p:nvSpPr>
          <p:cNvPr id="2" name="Title 1"/>
          <p:cNvSpPr>
            <a:spLocks noGrp="1"/>
          </p:cNvSpPr>
          <p:nvPr>
            <p:ph type="title"/>
          </p:nvPr>
        </p:nvSpPr>
        <p:spPr>
          <a:xfrm>
            <a:off x="304800" y="274638"/>
            <a:ext cx="8610600" cy="1143000"/>
          </a:xfrm>
        </p:spPr>
        <p:txBody>
          <a:bodyPr>
            <a:normAutofit fontScale="90000"/>
          </a:bodyPr>
          <a:lstStyle/>
          <a:p>
            <a:pPr algn="l"/>
            <a:r>
              <a:rPr lang="en-US" dirty="0" smtClean="0"/>
              <a:t>It’s dusty work…</a:t>
            </a:r>
            <a:br>
              <a:rPr lang="en-US" dirty="0" smtClean="0"/>
            </a:br>
            <a:r>
              <a:rPr lang="en-US" dirty="0" smtClean="0"/>
              <a:t>but somebody has to do it</a:t>
            </a:r>
            <a:endParaRPr lang="en-US" dirty="0"/>
          </a:p>
        </p:txBody>
      </p:sp>
      <p:sp>
        <p:nvSpPr>
          <p:cNvPr id="3" name="Content Placeholder 7"/>
          <p:cNvSpPr txBox="1">
            <a:spLocks/>
          </p:cNvSpPr>
          <p:nvPr/>
        </p:nvSpPr>
        <p:spPr>
          <a:xfrm>
            <a:off x="914400" y="1524001"/>
            <a:ext cx="7391400" cy="4191000"/>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SMALL</a:t>
            </a:r>
            <a:r>
              <a:rPr kumimoji="0" lang="en-US" sz="3200" b="1" i="0" u="none" strike="noStrike" kern="1200" cap="none" spc="0" normalizeH="0" noProof="0" dirty="0" smtClean="0">
                <a:ln>
                  <a:noFill/>
                </a:ln>
                <a:solidFill>
                  <a:schemeClr val="tx1"/>
                </a:solidFill>
                <a:effectLst/>
                <a:uLnTx/>
                <a:uFillTx/>
                <a:latin typeface="+mn-lt"/>
                <a:ea typeface="+mn-ea"/>
                <a:cs typeface="+mn-cs"/>
              </a:rPr>
              <a:t> GROUP</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ACTIVITY</a:t>
            </a:r>
          </a:p>
          <a:p>
            <a:pPr marL="342900" marR="0" lvl="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Look at </a:t>
            </a:r>
            <a:r>
              <a:rPr kumimoji="0" lang="en-US" sz="3200" b="0" i="0" u="none" strike="noStrike" kern="1200" cap="none" spc="0" normalizeH="0" noProof="0" dirty="0" smtClean="0">
                <a:ln>
                  <a:noFill/>
                </a:ln>
                <a:solidFill>
                  <a:schemeClr val="tx1"/>
                </a:solidFill>
                <a:effectLst/>
                <a:uLnTx/>
                <a:uFillTx/>
                <a:latin typeface="+mn-lt"/>
                <a:ea typeface="+mn-ea"/>
                <a:cs typeface="+mn-cs"/>
              </a:rPr>
              <a:t>the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list of </a:t>
            </a:r>
            <a:r>
              <a:rPr kumimoji="0" lang="en-US" sz="3200" b="0" i="0" strike="noStrike" kern="1200" cap="none" spc="0" normalizeH="0" baseline="0" noProof="0" dirty="0" smtClean="0">
                <a:ln>
                  <a:noFill/>
                </a:ln>
                <a:solidFill>
                  <a:schemeClr val="tx1"/>
                </a:solidFill>
                <a:effectLst/>
                <a:uLnTx/>
                <a:uFillTx/>
                <a:latin typeface="+mn-lt"/>
                <a:ea typeface="+mn-ea"/>
                <a:cs typeface="+mn-cs"/>
              </a:rPr>
              <a:t>construction materials that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contain</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silica.</a:t>
            </a:r>
          </a:p>
          <a:p>
            <a:pPr marL="342900" marR="0" lvl="0" algn="l" defTabSz="457200" rtl="0" eaLnBrk="1" fontAlgn="auto" latinLnBrk="0" hangingPunct="1">
              <a:lnSpc>
                <a:spcPct val="100000"/>
              </a:lnSpc>
              <a:spcBef>
                <a:spcPct val="20000"/>
              </a:spcBef>
              <a:spcAft>
                <a:spcPts val="0"/>
              </a:spcAft>
              <a:buClrTx/>
              <a:buSzTx/>
              <a:buFont typeface="Arial"/>
              <a:buNone/>
              <a:tabLst/>
              <a:defRPr/>
            </a:pPr>
            <a:r>
              <a:rPr lang="en-US" sz="3200" dirty="0" smtClean="0"/>
              <a:t>What kind of work do you do with these materials that may create dust?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rmAutofit/>
          </a:bodyPr>
          <a:lstStyle/>
          <a:p>
            <a:pPr algn="l"/>
            <a:r>
              <a:rPr lang="en-US" dirty="0" smtClean="0"/>
              <a:t>Operations that create silica dust</a:t>
            </a:r>
            <a:endParaRPr lang="en-US" dirty="0"/>
          </a:p>
        </p:txBody>
      </p:sp>
      <p:sp>
        <p:nvSpPr>
          <p:cNvPr id="5" name="Content Placeholder 4"/>
          <p:cNvSpPr>
            <a:spLocks noGrp="1"/>
          </p:cNvSpPr>
          <p:nvPr>
            <p:ph idx="1"/>
          </p:nvPr>
        </p:nvSpPr>
        <p:spPr>
          <a:xfrm>
            <a:off x="457200" y="1524000"/>
            <a:ext cx="6705600" cy="3505200"/>
          </a:xfrm>
        </p:spPr>
        <p:txBody>
          <a:bodyPr>
            <a:normAutofit/>
          </a:bodyPr>
          <a:lstStyle/>
          <a:p>
            <a:r>
              <a:rPr lang="en-US" sz="3600" b="1" dirty="0" smtClean="0"/>
              <a:t>Cutting, drilling, coring</a:t>
            </a:r>
          </a:p>
          <a:p>
            <a:r>
              <a:rPr lang="en-US" sz="3600" b="1" dirty="0" smtClean="0"/>
              <a:t>Grinding, sanding, sandblasting</a:t>
            </a:r>
          </a:p>
          <a:p>
            <a:r>
              <a:rPr lang="en-US" sz="3600" b="1" dirty="0" smtClean="0"/>
              <a:t>Pulverizing</a:t>
            </a:r>
          </a:p>
          <a:p>
            <a:r>
              <a:rPr lang="en-US" sz="3600" b="1" dirty="0" smtClean="0"/>
              <a:t>Mixing (dry)</a:t>
            </a:r>
          </a:p>
          <a:p>
            <a:r>
              <a:rPr lang="en-US" sz="3600" b="1" dirty="0" smtClean="0"/>
              <a:t>Cleaning up</a:t>
            </a:r>
          </a:p>
        </p:txBody>
      </p:sp>
      <p:pic>
        <p:nvPicPr>
          <p:cNvPr id="4" name="Picture 3" descr="320px-Sandblasting_with_protective_gear.jpg" title="Photo of a worker wearing protective gear and sandblas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3400" y="2977768"/>
            <a:ext cx="4191000" cy="2791271"/>
          </a:xfrm>
          <a:prstGeom prst="rect">
            <a:avLst/>
          </a:prstGeom>
        </p:spPr>
      </p:pic>
      <p:sp>
        <p:nvSpPr>
          <p:cNvPr id="6" name="TextBox 5"/>
          <p:cNvSpPr txBox="1"/>
          <p:nvPr/>
        </p:nvSpPr>
        <p:spPr>
          <a:xfrm>
            <a:off x="3352800" y="5638801"/>
            <a:ext cx="1066800" cy="246221"/>
          </a:xfrm>
          <a:prstGeom prst="rect">
            <a:avLst/>
          </a:prstGeom>
          <a:noFill/>
        </p:spPr>
        <p:txBody>
          <a:bodyPr wrap="square" rtlCol="0">
            <a:spAutoFit/>
          </a:bodyPr>
          <a:lstStyle/>
          <a:p>
            <a:r>
              <a:rPr lang="en-US" sz="1000" dirty="0" err="1" smtClean="0"/>
              <a:t>eLCOSH</a:t>
            </a:r>
            <a:r>
              <a:rPr lang="en-US" sz="1000" dirty="0" smtClean="0"/>
              <a:t> Images</a:t>
            </a:r>
            <a:endParaRPr lang="en-US" sz="1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l"/>
            <a:r>
              <a:rPr lang="en-US" dirty="0" smtClean="0"/>
              <a:t>Group Discussion</a:t>
            </a:r>
            <a:endParaRPr lang="en-US" dirty="0"/>
          </a:p>
        </p:txBody>
      </p:sp>
      <p:sp>
        <p:nvSpPr>
          <p:cNvPr id="6" name="Rounded Rectangle 5"/>
          <p:cNvSpPr/>
          <p:nvPr/>
        </p:nvSpPr>
        <p:spPr>
          <a:xfrm>
            <a:off x="685800" y="1600200"/>
            <a:ext cx="4038600" cy="29718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indent="0" algn="ctr">
              <a:buNone/>
            </a:pPr>
            <a:r>
              <a:rPr lang="en-US" sz="3600" dirty="0" smtClean="0"/>
              <a:t>Which phases of construction create the highest exposure to silica dust?</a:t>
            </a:r>
          </a:p>
        </p:txBody>
      </p:sp>
      <p:sp>
        <p:nvSpPr>
          <p:cNvPr id="7" name="Rounded Rectangle 6"/>
          <p:cNvSpPr/>
          <p:nvPr/>
        </p:nvSpPr>
        <p:spPr>
          <a:xfrm>
            <a:off x="5029200" y="2743200"/>
            <a:ext cx="3505200" cy="3124200"/>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indent="0" algn="ctr">
              <a:buNone/>
            </a:pPr>
            <a:r>
              <a:rPr lang="en-US" sz="3600" dirty="0" smtClean="0"/>
              <a:t>Can you think of any crafts that are </a:t>
            </a:r>
            <a:r>
              <a:rPr lang="en-US" sz="3600" b="1" dirty="0" smtClean="0"/>
              <a:t>never</a:t>
            </a:r>
            <a:r>
              <a:rPr lang="en-US" sz="3600" dirty="0" smtClean="0"/>
              <a:t> exposed to silica dust?</a:t>
            </a:r>
          </a:p>
        </p:txBody>
      </p:sp>
      <p:pic>
        <p:nvPicPr>
          <p:cNvPr id="8" name="Picture 2" descr="C:\Users\laura\AppData\Local\Microsoft\Windows\INetCache\IE\SHZJ0M6B\sbGroup[1].jpg" title="Image of stick figures having a group discussion"/>
          <p:cNvPicPr>
            <a:picLocks noChangeAspect="1" noChangeArrowheads="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4876800" y="516378"/>
            <a:ext cx="1828800" cy="85522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868362"/>
          </a:xfrm>
        </p:spPr>
        <p:txBody>
          <a:bodyPr>
            <a:normAutofit fontScale="90000"/>
          </a:bodyPr>
          <a:lstStyle/>
          <a:p>
            <a:pPr algn="l"/>
            <a:r>
              <a:rPr lang="en-US" dirty="0" smtClean="0"/>
              <a:t>Tasks with high chance of exposure</a:t>
            </a:r>
            <a:endParaRPr lang="en-US" dirty="0"/>
          </a:p>
        </p:txBody>
      </p:sp>
      <p:pic>
        <p:nvPicPr>
          <p:cNvPr id="5122" name="Picture 2" descr="WISHA exposure level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762000" y="1143000"/>
            <a:ext cx="7543800" cy="4723190"/>
          </a:xfrm>
        </p:spPr>
      </p:pic>
      <p:sp>
        <p:nvSpPr>
          <p:cNvPr id="5" name="TextBox 4"/>
          <p:cNvSpPr txBox="1"/>
          <p:nvPr/>
        </p:nvSpPr>
        <p:spPr>
          <a:xfrm>
            <a:off x="4800600" y="5105400"/>
            <a:ext cx="4267200" cy="646331"/>
          </a:xfrm>
          <a:prstGeom prst="rect">
            <a:avLst/>
          </a:prstGeom>
          <a:noFill/>
          <a:ln w="12700">
            <a:solidFill>
              <a:schemeClr val="tx1"/>
            </a:solidFill>
          </a:ln>
        </p:spPr>
        <p:txBody>
          <a:bodyPr wrap="square" rtlCol="0">
            <a:spAutoFit/>
          </a:bodyPr>
          <a:lstStyle/>
          <a:p>
            <a:r>
              <a:rPr lang="en-US" dirty="0" smtClean="0"/>
              <a:t>The probability (in %) of being overexposed</a:t>
            </a:r>
          </a:p>
          <a:p>
            <a:r>
              <a:rPr lang="en-US" dirty="0" smtClean="0"/>
              <a:t>Based on PEL of 0.1 mg/m</a:t>
            </a:r>
            <a:r>
              <a:rPr lang="en-US" baseline="30000" dirty="0" smtClean="0"/>
              <a:t>3</a:t>
            </a:r>
            <a:endParaRPr lang="en-US" baseline="30000" dirty="0"/>
          </a:p>
        </p:txBody>
      </p:sp>
    </p:spTree>
    <p:extLst>
      <p:ext uri="{BB962C8B-B14F-4D97-AF65-F5344CB8AC3E}">
        <p14:creationId xmlns:p14="http://schemas.microsoft.com/office/powerpoint/2010/main" val="704661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67200" cy="1143000"/>
          </a:xfrm>
        </p:spPr>
        <p:txBody>
          <a:bodyPr/>
          <a:lstStyle/>
          <a:p>
            <a:pPr algn="l"/>
            <a:r>
              <a:rPr lang="en-US" dirty="0" smtClean="0"/>
              <a:t>“It wasn’t me!”</a:t>
            </a:r>
            <a:endParaRPr lang="en-US" dirty="0"/>
          </a:p>
        </p:txBody>
      </p:sp>
      <p:sp>
        <p:nvSpPr>
          <p:cNvPr id="3" name="Content Placeholder 2"/>
          <p:cNvSpPr>
            <a:spLocks noGrp="1"/>
          </p:cNvSpPr>
          <p:nvPr>
            <p:ph idx="1"/>
          </p:nvPr>
        </p:nvSpPr>
        <p:spPr>
          <a:xfrm>
            <a:off x="457200" y="1295400"/>
            <a:ext cx="8229600" cy="4525963"/>
          </a:xfrm>
        </p:spPr>
        <p:txBody>
          <a:bodyPr>
            <a:normAutofit fontScale="92500" lnSpcReduction="20000"/>
          </a:bodyPr>
          <a:lstStyle/>
          <a:p>
            <a:r>
              <a:rPr lang="en-US" dirty="0" smtClean="0"/>
              <a:t>Workers who are not “engaged” in the task but are working nearby may be exposed to silica hazards.</a:t>
            </a:r>
          </a:p>
          <a:p>
            <a:pPr>
              <a:buNone/>
            </a:pPr>
            <a:endParaRPr lang="en-US" dirty="0" smtClean="0"/>
          </a:p>
          <a:p>
            <a:r>
              <a:rPr lang="en-US" dirty="0" smtClean="0"/>
              <a:t>May be covered by Multi-Employer Worksite regulations (OSHA)</a:t>
            </a:r>
          </a:p>
          <a:p>
            <a:pPr>
              <a:buNone/>
            </a:pPr>
            <a:r>
              <a:rPr lang="en-US" dirty="0" smtClean="0"/>
              <a:t>			</a:t>
            </a:r>
            <a:r>
              <a:rPr lang="en-US" dirty="0" smtClean="0">
                <a:solidFill>
                  <a:srgbClr val="FF0000"/>
                </a:solidFill>
              </a:rPr>
              <a:t>“Creating”</a:t>
            </a:r>
            <a:endParaRPr lang="en-US" dirty="0" smtClean="0"/>
          </a:p>
          <a:p>
            <a:pPr>
              <a:buNone/>
            </a:pPr>
            <a:r>
              <a:rPr lang="en-US" dirty="0" smtClean="0"/>
              <a:t>				</a:t>
            </a:r>
            <a:r>
              <a:rPr lang="en-US" dirty="0" smtClean="0">
                <a:solidFill>
                  <a:srgbClr val="FF0000"/>
                </a:solidFill>
              </a:rPr>
              <a:t>“Exposing” </a:t>
            </a:r>
          </a:p>
          <a:p>
            <a:pPr>
              <a:buNone/>
            </a:pPr>
            <a:r>
              <a:rPr lang="en-US" dirty="0" smtClean="0"/>
              <a:t>					</a:t>
            </a:r>
            <a:r>
              <a:rPr lang="en-US" dirty="0" smtClean="0">
                <a:solidFill>
                  <a:srgbClr val="FF0000"/>
                </a:solidFill>
              </a:rPr>
              <a:t>“Controlling” </a:t>
            </a:r>
          </a:p>
          <a:p>
            <a:pPr>
              <a:buNone/>
            </a:pPr>
            <a:r>
              <a:rPr lang="en-US" dirty="0" smtClean="0"/>
              <a:t>						</a:t>
            </a:r>
            <a:r>
              <a:rPr lang="en-US" dirty="0" smtClean="0">
                <a:solidFill>
                  <a:srgbClr val="FF0000"/>
                </a:solidFill>
              </a:rPr>
              <a:t>“Correcting”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Acknowledgements</a:t>
            </a:r>
            <a:endParaRPr lang="en-US" dirty="0"/>
          </a:p>
        </p:txBody>
      </p:sp>
      <p:sp>
        <p:nvSpPr>
          <p:cNvPr id="3" name="Content Placeholder 2"/>
          <p:cNvSpPr>
            <a:spLocks noGrp="1"/>
          </p:cNvSpPr>
          <p:nvPr>
            <p:ph idx="1"/>
          </p:nvPr>
        </p:nvSpPr>
        <p:spPr>
          <a:xfrm>
            <a:off x="457200" y="1219200"/>
            <a:ext cx="8229600" cy="4648200"/>
          </a:xfrm>
        </p:spPr>
        <p:txBody>
          <a:bodyPr>
            <a:normAutofit fontScale="77500" lnSpcReduction="20000"/>
          </a:bodyPr>
          <a:lstStyle/>
          <a:p>
            <a:pPr>
              <a:buNone/>
            </a:pPr>
            <a:r>
              <a:rPr lang="en-US" dirty="0" smtClean="0"/>
              <a:t>We thank the following organizations for:</a:t>
            </a:r>
          </a:p>
          <a:p>
            <a:pPr>
              <a:buNone/>
            </a:pPr>
            <a:r>
              <a:rPr lang="en-US" dirty="0" smtClean="0"/>
              <a:t>	Providing technical assistance with developing this training:</a:t>
            </a:r>
          </a:p>
          <a:p>
            <a:pPr lvl="1"/>
            <a:r>
              <a:rPr lang="en-US" dirty="0" smtClean="0"/>
              <a:t>Center for Construction Research and Training (CPWR)</a:t>
            </a:r>
          </a:p>
          <a:p>
            <a:pPr lvl="1"/>
            <a:r>
              <a:rPr lang="en-US" dirty="0" smtClean="0"/>
              <a:t>UC Berkeley Labor Occupational Health Program (LOHP)</a:t>
            </a:r>
          </a:p>
          <a:p>
            <a:pPr lvl="1"/>
            <a:r>
              <a:rPr lang="en-US" dirty="0" smtClean="0"/>
              <a:t>Cal/OSHA </a:t>
            </a:r>
          </a:p>
          <a:p>
            <a:pPr lvl="1"/>
            <a:r>
              <a:rPr lang="en-US" dirty="0" smtClean="0"/>
              <a:t>Federal OSHA</a:t>
            </a:r>
          </a:p>
          <a:p>
            <a:pPr>
              <a:spcBef>
                <a:spcPts val="1200"/>
              </a:spcBef>
              <a:buNone/>
            </a:pPr>
            <a:r>
              <a:rPr lang="en-US" dirty="0" smtClean="0"/>
              <a:t>Sharing:  photos, video, training material</a:t>
            </a:r>
          </a:p>
          <a:p>
            <a:pPr lvl="1"/>
            <a:r>
              <a:rPr lang="en-US" dirty="0" smtClean="0"/>
              <a:t>BAC –International Union of Bricklayers and Allied Crafts</a:t>
            </a:r>
          </a:p>
          <a:p>
            <a:pPr lvl="1"/>
            <a:r>
              <a:rPr lang="en-US" dirty="0" smtClean="0"/>
              <a:t>CA Dept. of Industrial Relations—Commission on Health and Safety and Workers’ Compensation (WOSHTEP program)</a:t>
            </a:r>
          </a:p>
          <a:p>
            <a:pPr lvl="1"/>
            <a:r>
              <a:rPr lang="en-US" dirty="0" smtClean="0"/>
              <a:t>West Virginia Archives</a:t>
            </a:r>
          </a:p>
          <a:p>
            <a:pPr lvl="1"/>
            <a:r>
              <a:rPr lang="en-US" dirty="0" err="1" smtClean="0"/>
              <a:t>Worksafe</a:t>
            </a:r>
            <a:r>
              <a:rPr lang="en-US" dirty="0" smtClean="0"/>
              <a:t> BC (Canada)</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868362"/>
          </a:xfrm>
        </p:spPr>
        <p:txBody>
          <a:bodyPr>
            <a:normAutofit/>
          </a:bodyPr>
          <a:lstStyle/>
          <a:p>
            <a:pPr algn="l"/>
            <a:r>
              <a:rPr lang="en-US" dirty="0" smtClean="0"/>
              <a:t>The 5 question test</a:t>
            </a:r>
            <a:endParaRPr lang="en-US" dirty="0"/>
          </a:p>
        </p:txBody>
      </p:sp>
      <p:sp>
        <p:nvSpPr>
          <p:cNvPr id="3" name="Content Placeholder 2"/>
          <p:cNvSpPr>
            <a:spLocks noGrp="1"/>
          </p:cNvSpPr>
          <p:nvPr>
            <p:ph idx="1"/>
          </p:nvPr>
        </p:nvSpPr>
        <p:spPr>
          <a:xfrm>
            <a:off x="304800" y="1066800"/>
            <a:ext cx="8534400" cy="4754563"/>
          </a:xfrm>
        </p:spPr>
        <p:txBody>
          <a:bodyPr>
            <a:normAutofit fontScale="85000" lnSpcReduction="10000"/>
          </a:bodyPr>
          <a:lstStyle/>
          <a:p>
            <a:pPr>
              <a:lnSpc>
                <a:spcPct val="110000"/>
              </a:lnSpc>
              <a:spcBef>
                <a:spcPts val="0"/>
              </a:spcBef>
              <a:spcAft>
                <a:spcPts val="1200"/>
              </a:spcAft>
              <a:buNone/>
            </a:pPr>
            <a:r>
              <a:rPr lang="en-US" u="sng" dirty="0" smtClean="0"/>
              <a:t>Did your employer</a:t>
            </a:r>
            <a:r>
              <a:rPr lang="en-US" dirty="0" smtClean="0"/>
              <a:t>:</a:t>
            </a:r>
          </a:p>
          <a:p>
            <a:pPr>
              <a:lnSpc>
                <a:spcPct val="110000"/>
              </a:lnSpc>
              <a:spcBef>
                <a:spcPts val="0"/>
              </a:spcBef>
              <a:spcAft>
                <a:spcPts val="1200"/>
              </a:spcAft>
              <a:buNone/>
            </a:pPr>
            <a:r>
              <a:rPr lang="en-US" dirty="0" smtClean="0"/>
              <a:t>	1. Create the hazard?</a:t>
            </a:r>
          </a:p>
          <a:p>
            <a:pPr>
              <a:lnSpc>
                <a:spcPct val="110000"/>
              </a:lnSpc>
              <a:spcBef>
                <a:spcPts val="0"/>
              </a:spcBef>
              <a:spcAft>
                <a:spcPts val="1200"/>
              </a:spcAft>
              <a:buNone/>
            </a:pPr>
            <a:r>
              <a:rPr lang="en-US" dirty="0" smtClean="0"/>
              <a:t>	2. Have responsibility or authority to correct hazard?</a:t>
            </a:r>
          </a:p>
          <a:p>
            <a:pPr>
              <a:lnSpc>
                <a:spcPct val="110000"/>
              </a:lnSpc>
              <a:spcBef>
                <a:spcPts val="0"/>
              </a:spcBef>
              <a:spcAft>
                <a:spcPts val="1200"/>
              </a:spcAft>
              <a:buNone/>
            </a:pPr>
            <a:r>
              <a:rPr lang="en-US" dirty="0" smtClean="0"/>
              <a:t>	3. Have ability to correct or remove the hazard?</a:t>
            </a:r>
          </a:p>
          <a:p>
            <a:pPr indent="-457200">
              <a:lnSpc>
                <a:spcPct val="110000"/>
              </a:lnSpc>
              <a:spcBef>
                <a:spcPts val="0"/>
              </a:spcBef>
              <a:spcAft>
                <a:spcPts val="1200"/>
              </a:spcAft>
              <a:buNone/>
            </a:pPr>
            <a:r>
              <a:rPr lang="en-US" dirty="0" smtClean="0"/>
              <a:t>	4. Demonstrate that creating, controlling and/or correcting employers were notified/aware of hazards?</a:t>
            </a:r>
          </a:p>
          <a:p>
            <a:pPr indent="-457200">
              <a:lnSpc>
                <a:spcPct val="110000"/>
              </a:lnSpc>
              <a:spcBef>
                <a:spcPts val="0"/>
              </a:spcBef>
              <a:spcAft>
                <a:spcPts val="1200"/>
              </a:spcAft>
              <a:buNone/>
            </a:pPr>
            <a:r>
              <a:rPr lang="en-US" dirty="0" smtClean="0">
                <a:solidFill>
                  <a:srgbClr val="FF0000"/>
                </a:solidFill>
              </a:rPr>
              <a:t>	5. Take appropriate feasible steps to protect their employees from the hazard, instruct them to recognize the hazard and inform how to avoid associated dangers?</a:t>
            </a: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title="Image of a bullseye "/>
          <p:cNvSpPr/>
          <p:nvPr/>
        </p:nvSpPr>
        <p:spPr>
          <a:xfrm>
            <a:off x="609600" y="1430975"/>
            <a:ext cx="1447800" cy="1219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Section 3 Review and Questions</a:t>
            </a:r>
            <a:endParaRPr lang="en-US" dirty="0"/>
          </a:p>
        </p:txBody>
      </p:sp>
      <p:pic>
        <p:nvPicPr>
          <p:cNvPr id="1026" name="Picture 2" descr="C:\Users\laura\AppData\Local\Microsoft\Windows\INetCache\IE\I6YY64KB\target[1].png" title="Image of a bullseye "/>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38200" y="1524000"/>
            <a:ext cx="990600" cy="1016718"/>
          </a:xfrm>
          <a:prstGeom prst="rect">
            <a:avLst/>
          </a:prstGeom>
          <a:noFill/>
        </p:spPr>
      </p:pic>
      <p:pic>
        <p:nvPicPr>
          <p:cNvPr id="1027" name="Picture 3" descr="C:\Users\laura\AppData\Local\Microsoft\Windows\INetCache\IE\I6YY64KB\preview_question_and_answer_site[1].jpg" title="Image of a cube that says Q &amp; 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4267200"/>
            <a:ext cx="1651000" cy="1320800"/>
          </a:xfrm>
          <a:prstGeom prst="rect">
            <a:avLst/>
          </a:prstGeom>
          <a:noFill/>
        </p:spPr>
      </p:pic>
      <p:sp>
        <p:nvSpPr>
          <p:cNvPr id="6" name="TextBox 5"/>
          <p:cNvSpPr txBox="1"/>
          <p:nvPr/>
        </p:nvSpPr>
        <p:spPr>
          <a:xfrm>
            <a:off x="2438400" y="1600200"/>
            <a:ext cx="5791200" cy="1938992"/>
          </a:xfrm>
          <a:prstGeom prst="rect">
            <a:avLst/>
          </a:prstGeom>
          <a:noFill/>
        </p:spPr>
        <p:txBody>
          <a:bodyPr wrap="square" rtlCol="0">
            <a:spAutoFit/>
          </a:bodyPr>
          <a:lstStyle/>
          <a:p>
            <a:r>
              <a:rPr lang="en-US" sz="4000" dirty="0" smtClean="0"/>
              <a:t>Name three important things you learned in this section.</a:t>
            </a:r>
            <a:endParaRPr lang="en-US" sz="4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u="sng" dirty="0" smtClean="0"/>
              <a:t>Section 4</a:t>
            </a:r>
            <a:r>
              <a:rPr lang="en-US" dirty="0" smtClean="0"/>
              <a:t/>
            </a:r>
            <a:br>
              <a:rPr lang="en-US" dirty="0" smtClean="0"/>
            </a:br>
            <a:r>
              <a:rPr lang="en-US" dirty="0" smtClean="0"/>
              <a:t>Health Effects of Silica Exposure</a:t>
            </a:r>
            <a:endParaRPr lang="en-US" dirty="0"/>
          </a:p>
        </p:txBody>
      </p:sp>
      <p:pic>
        <p:nvPicPr>
          <p:cNvPr id="139267" name="Picture 3" title="Image of lungs exposed to silica"/>
          <p:cNvPicPr>
            <a:picLocks noChangeAspect="1" noChangeArrowheads="1"/>
          </p:cNvPicPr>
          <p:nvPr/>
        </p:nvPicPr>
        <p:blipFill>
          <a:blip r:embed="rId3" cstate="print"/>
          <a:srcRect/>
          <a:stretch>
            <a:fillRect/>
          </a:stretch>
        </p:blipFill>
        <p:spPr bwMode="auto">
          <a:xfrm>
            <a:off x="2855025" y="2276474"/>
            <a:ext cx="3429000" cy="3373244"/>
          </a:xfrm>
          <a:prstGeom prst="rect">
            <a:avLst/>
          </a:prstGeom>
          <a:noFill/>
          <a:ln w="9525">
            <a:noFill/>
            <a:miter lim="800000"/>
            <a:headEnd/>
            <a:tailEnd/>
          </a:ln>
        </p:spPr>
      </p:pic>
      <p:sp>
        <p:nvSpPr>
          <p:cNvPr id="8" name="TextBox 7"/>
          <p:cNvSpPr txBox="1"/>
          <p:nvPr/>
        </p:nvSpPr>
        <p:spPr>
          <a:xfrm>
            <a:off x="4419600" y="5621178"/>
            <a:ext cx="1905000" cy="246222"/>
          </a:xfrm>
          <a:prstGeom prst="rect">
            <a:avLst/>
          </a:prstGeom>
          <a:noFill/>
        </p:spPr>
        <p:txBody>
          <a:bodyPr wrap="square" rtlCol="0">
            <a:spAutoFit/>
          </a:bodyPr>
          <a:lstStyle/>
          <a:p>
            <a:r>
              <a:rPr lang="en-US" sz="1000" dirty="0" smtClean="0"/>
              <a:t>Courtesy of: CPWR </a:t>
            </a:r>
            <a:r>
              <a:rPr lang="en-US" sz="1000" dirty="0" err="1" smtClean="0"/>
              <a:t>SmartMark</a:t>
            </a:r>
            <a:endParaRPr lang="en-US" sz="1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pPr algn="l"/>
            <a:r>
              <a:rPr lang="en-US" dirty="0" smtClean="0"/>
              <a:t>Group Discussion </a:t>
            </a:r>
            <a:endParaRPr lang="en-US" dirty="0"/>
          </a:p>
        </p:txBody>
      </p:sp>
      <p:sp>
        <p:nvSpPr>
          <p:cNvPr id="9" name="Rounded Rectangle 8"/>
          <p:cNvSpPr/>
          <p:nvPr/>
        </p:nvSpPr>
        <p:spPr>
          <a:xfrm>
            <a:off x="990600" y="3962400"/>
            <a:ext cx="4343400" cy="1371600"/>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indent="0" algn="ctr">
              <a:buNone/>
            </a:pPr>
            <a:r>
              <a:rPr lang="en-US" sz="3600" dirty="0" smtClean="0"/>
              <a:t>Do you know someone who has?</a:t>
            </a:r>
            <a:endParaRPr lang="en-US" sz="3600" dirty="0"/>
          </a:p>
        </p:txBody>
      </p:sp>
      <p:sp>
        <p:nvSpPr>
          <p:cNvPr id="10" name="Rounded Rectangle 9"/>
          <p:cNvSpPr/>
          <p:nvPr/>
        </p:nvSpPr>
        <p:spPr>
          <a:xfrm>
            <a:off x="2133600" y="1676400"/>
            <a:ext cx="6476999" cy="18288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indent="0" algn="ctr">
              <a:buNone/>
            </a:pPr>
            <a:r>
              <a:rPr lang="en-US" sz="3600" dirty="0" smtClean="0"/>
              <a:t>Have you personally experienced health effects from breathing silica dust?</a:t>
            </a:r>
          </a:p>
        </p:txBody>
      </p:sp>
      <p:pic>
        <p:nvPicPr>
          <p:cNvPr id="240642" name="Picture 2" descr="C:\Users\laura\AppData\Local\Microsoft\Windows\INetCache\IE\SHZJ0M6B\sbGroup[1].jpg" title="Image of stick figures haveing a group discussion"/>
          <p:cNvPicPr>
            <a:picLocks noChangeAspect="1" noChangeArrowheads="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4876800" y="516378"/>
            <a:ext cx="1828800" cy="85522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158-72.jpg" title="Photo of workers using respiratory protection to reduce exposure to silica dus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152400"/>
            <a:ext cx="8991600" cy="5791200"/>
          </a:xfrm>
          <a:prstGeom prst="rect">
            <a:avLst/>
          </a:prstGeom>
        </p:spPr>
      </p:pic>
      <p:sp>
        <p:nvSpPr>
          <p:cNvPr id="9" name="TextBox 8"/>
          <p:cNvSpPr txBox="1"/>
          <p:nvPr/>
        </p:nvSpPr>
        <p:spPr>
          <a:xfrm>
            <a:off x="76200" y="5697379"/>
            <a:ext cx="1524000" cy="246221"/>
          </a:xfrm>
          <a:prstGeom prst="rect">
            <a:avLst/>
          </a:prstGeom>
          <a:noFill/>
        </p:spPr>
        <p:txBody>
          <a:bodyPr wrap="square" rtlCol="0">
            <a:spAutoFit/>
          </a:bodyPr>
          <a:lstStyle/>
          <a:p>
            <a:r>
              <a:rPr lang="en-US" sz="1000" dirty="0" smtClean="0">
                <a:solidFill>
                  <a:schemeClr val="bg1"/>
                </a:solidFill>
              </a:rPr>
              <a:t>Photo: </a:t>
            </a:r>
            <a:r>
              <a:rPr lang="en-US" sz="1000" dirty="0" err="1" smtClean="0">
                <a:solidFill>
                  <a:schemeClr val="bg1"/>
                </a:solidFill>
              </a:rPr>
              <a:t>elCOSH</a:t>
            </a:r>
            <a:r>
              <a:rPr lang="en-US" sz="1000" dirty="0" smtClean="0">
                <a:solidFill>
                  <a:schemeClr val="bg1"/>
                </a:solidFill>
              </a:rPr>
              <a:t> images</a:t>
            </a:r>
            <a:endParaRPr lang="en-US" sz="1000" dirty="0">
              <a:solidFill>
                <a:schemeClr val="bg1"/>
              </a:solidFill>
            </a:endParaRPr>
          </a:p>
        </p:txBody>
      </p:sp>
      <p:sp>
        <p:nvSpPr>
          <p:cNvPr id="3" name="Title 2"/>
          <p:cNvSpPr>
            <a:spLocks noGrp="1"/>
          </p:cNvSpPr>
          <p:nvPr>
            <p:ph type="title"/>
          </p:nvPr>
        </p:nvSpPr>
        <p:spPr>
          <a:xfrm>
            <a:off x="381000" y="4752817"/>
            <a:ext cx="8153400" cy="944562"/>
          </a:xfrm>
        </p:spPr>
        <p:txBody>
          <a:bodyPr>
            <a:normAutofit fontScale="90000"/>
          </a:bodyPr>
          <a:lstStyle/>
          <a:p>
            <a:pPr marL="342900" lvl="0">
              <a:spcBef>
                <a:spcPct val="20000"/>
              </a:spcBef>
            </a:pPr>
            <a:r>
              <a:rPr lang="en-US" sz="4000" dirty="0">
                <a:solidFill>
                  <a:srgbClr val="FF0000"/>
                </a:solidFill>
                <a:ea typeface="+mn-ea"/>
                <a:cs typeface="+mn-cs"/>
              </a:rPr>
              <a:t>Breathing crystalline silica puts you at risk for serious, life-threatening disease</a:t>
            </a:r>
            <a:r>
              <a:rPr lang="en-US" sz="4000" b="0" dirty="0">
                <a:solidFill>
                  <a:srgbClr val="000000"/>
                </a:solidFill>
                <a:ea typeface="+mn-ea"/>
                <a:cs typeface="+mn-cs"/>
              </a:rPr>
              <a:t/>
            </a:r>
            <a:br>
              <a:rPr lang="en-US" sz="4000" b="0" dirty="0">
                <a:solidFill>
                  <a:srgbClr val="000000"/>
                </a:solidFill>
                <a:ea typeface="+mn-ea"/>
                <a:cs typeface="+mn-cs"/>
              </a:rPr>
            </a:br>
            <a:endParaRPr lang="en-US" sz="1000" dirty="0">
              <a:solidFill>
                <a:srgbClr val="000076"/>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Which body part is most affected?</a:t>
            </a:r>
            <a:endParaRPr lang="en-US" dirty="0"/>
          </a:p>
        </p:txBody>
      </p:sp>
      <p:pic>
        <p:nvPicPr>
          <p:cNvPr id="135169" name="Picture 1" descr="C:\Users\laura\AppData\Local\Microsoft\Windows\INetCache\IE\YJG9812W\illustrated-lung[1].gif" title="Image of lungs"/>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828801" y="1371600"/>
            <a:ext cx="4388327" cy="4054116"/>
          </a:xfrm>
          <a:prstGeom prst="rect">
            <a:avLst/>
          </a:prstGeom>
          <a:noFill/>
        </p:spPr>
      </p:pic>
      <p:sp>
        <p:nvSpPr>
          <p:cNvPr id="4" name="TextBox 3"/>
          <p:cNvSpPr txBox="1"/>
          <p:nvPr/>
        </p:nvSpPr>
        <p:spPr>
          <a:xfrm>
            <a:off x="685800" y="1580560"/>
            <a:ext cx="1676400" cy="830997"/>
          </a:xfrm>
          <a:prstGeom prst="rect">
            <a:avLst/>
          </a:prstGeom>
          <a:noFill/>
        </p:spPr>
        <p:txBody>
          <a:bodyPr wrap="square" rtlCol="0">
            <a:spAutoFit/>
          </a:bodyPr>
          <a:lstStyle/>
          <a:p>
            <a:r>
              <a:rPr lang="en-US" sz="4800" dirty="0" smtClean="0"/>
              <a:t>Lungs</a:t>
            </a:r>
            <a:endParaRPr lang="en-US" sz="4800" dirty="0"/>
          </a:p>
        </p:txBody>
      </p:sp>
      <p:sp>
        <p:nvSpPr>
          <p:cNvPr id="6" name="TextBox 5"/>
          <p:cNvSpPr txBox="1"/>
          <p:nvPr/>
        </p:nvSpPr>
        <p:spPr>
          <a:xfrm>
            <a:off x="6553200" y="3025676"/>
            <a:ext cx="2438400" cy="2308324"/>
          </a:xfrm>
          <a:prstGeom prst="rect">
            <a:avLst/>
          </a:prstGeom>
          <a:noFill/>
        </p:spPr>
        <p:txBody>
          <a:bodyPr wrap="square" rtlCol="0">
            <a:spAutoFit/>
          </a:bodyPr>
          <a:lstStyle/>
          <a:p>
            <a:r>
              <a:rPr lang="en-US" sz="3600" b="1" dirty="0" smtClean="0">
                <a:solidFill>
                  <a:srgbClr val="FF0000"/>
                </a:solidFill>
              </a:rPr>
              <a:t>More than 6 million breaths per year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normAutofit fontScale="90000"/>
          </a:bodyPr>
          <a:lstStyle/>
          <a:p>
            <a:pPr algn="l"/>
            <a:r>
              <a:rPr lang="en-US" dirty="0" smtClean="0"/>
              <a:t>Respirable crystalline silica causes:</a:t>
            </a:r>
            <a:endParaRPr lang="en-US" dirty="0"/>
          </a:p>
        </p:txBody>
      </p:sp>
      <p:sp>
        <p:nvSpPr>
          <p:cNvPr id="3" name="Content Placeholder 2"/>
          <p:cNvSpPr>
            <a:spLocks noGrp="1"/>
          </p:cNvSpPr>
          <p:nvPr>
            <p:ph idx="1"/>
          </p:nvPr>
        </p:nvSpPr>
        <p:spPr>
          <a:xfrm>
            <a:off x="457200" y="1524001"/>
            <a:ext cx="8229600" cy="4343400"/>
          </a:xfrm>
          <a:ln>
            <a:noFill/>
          </a:ln>
        </p:spPr>
        <p:txBody>
          <a:bodyPr/>
          <a:lstStyle/>
          <a:p>
            <a:r>
              <a:rPr lang="en-US" b="1" dirty="0" smtClean="0"/>
              <a:t>Silicosis</a:t>
            </a:r>
            <a:r>
              <a:rPr lang="en-US" dirty="0" smtClean="0"/>
              <a:t>—a</a:t>
            </a:r>
            <a:r>
              <a:rPr lang="en-US" b="1" dirty="0" smtClean="0"/>
              <a:t> </a:t>
            </a:r>
            <a:r>
              <a:rPr lang="en-US" dirty="0" smtClean="0"/>
              <a:t>serious lung disease</a:t>
            </a:r>
            <a:endParaRPr lang="en-US" b="1" dirty="0" smtClean="0"/>
          </a:p>
          <a:p>
            <a:r>
              <a:rPr lang="en-US" b="1" dirty="0" smtClean="0"/>
              <a:t>Lung cancer</a:t>
            </a:r>
            <a:r>
              <a:rPr lang="en-US" dirty="0" smtClean="0"/>
              <a:t>–classified as a carcinogen</a:t>
            </a:r>
          </a:p>
          <a:p>
            <a:r>
              <a:rPr lang="en-US" b="1" dirty="0" smtClean="0"/>
              <a:t>Chronic obstructive pulmonary disease</a:t>
            </a:r>
            <a:endParaRPr lang="en-US" dirty="0" smtClean="0"/>
          </a:p>
          <a:p>
            <a:pPr>
              <a:buNone/>
            </a:pPr>
            <a:endParaRPr lang="en-US" dirty="0" smtClean="0"/>
          </a:p>
        </p:txBody>
      </p:sp>
      <p:pic>
        <p:nvPicPr>
          <p:cNvPr id="1027" name="Picture 3" descr="C:\Users\laura\AppData\Local\Microsoft\Windows\INetCache\IE\SHZJ0M6B\2135343D529BDB6B2D4507[1].jpg" title="Photo of a man holding a tissue"/>
          <p:cNvPicPr>
            <a:picLocks noChangeAspect="1" noChangeArrowheads="1"/>
          </p:cNvPicPr>
          <p:nvPr/>
        </p:nvPicPr>
        <p:blipFill>
          <a:blip r:embed="rId3" cstate="print"/>
          <a:srcRect/>
          <a:stretch>
            <a:fillRect/>
          </a:stretch>
        </p:blipFill>
        <p:spPr bwMode="auto">
          <a:xfrm>
            <a:off x="5044440" y="3430219"/>
            <a:ext cx="3632200" cy="2411781"/>
          </a:xfrm>
          <a:prstGeom prst="rect">
            <a:avLst/>
          </a:prstGeom>
          <a:noFill/>
        </p:spPr>
      </p:pic>
      <p:pic>
        <p:nvPicPr>
          <p:cNvPr id="7" name="Picture 4" descr="C:\Users\laura\AppData\Local\Microsoft\Windows\INetCache\IE\DJ860AY4\hobp1[1].jpg" title="Image of a C O P D Venn diagram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3276600"/>
            <a:ext cx="3048000" cy="263271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aura\AppData\Local\Microsoft\Windows\INetCache\IE\YJG9812W\Chest_pain_cartoon[1].jpg" title="Image of a person with chest pa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1143000"/>
            <a:ext cx="1872436" cy="1752600"/>
          </a:xfrm>
          <a:prstGeom prst="rect">
            <a:avLst/>
          </a:prstGeom>
          <a:noFill/>
        </p:spPr>
      </p:pic>
      <p:sp>
        <p:nvSpPr>
          <p:cNvPr id="2" name="Title 1"/>
          <p:cNvSpPr>
            <a:spLocks noGrp="1"/>
          </p:cNvSpPr>
          <p:nvPr>
            <p:ph type="title"/>
          </p:nvPr>
        </p:nvSpPr>
        <p:spPr>
          <a:xfrm>
            <a:off x="457200" y="274638"/>
            <a:ext cx="8229600" cy="944562"/>
          </a:xfrm>
        </p:spPr>
        <p:txBody>
          <a:bodyPr/>
          <a:lstStyle/>
          <a:p>
            <a:pPr algn="l"/>
            <a:r>
              <a:rPr lang="en-US" dirty="0" smtClean="0"/>
              <a:t>And contributes to:</a:t>
            </a:r>
            <a:endParaRPr lang="en-US" dirty="0"/>
          </a:p>
        </p:txBody>
      </p:sp>
      <p:pic>
        <p:nvPicPr>
          <p:cNvPr id="2055" name="Picture 7" descr="C:\Users\laura\AppData\Local\Microsoft\Windows\INetCache\IE\SHZJ0M6B\Vein_art_near[1].png" title="Decorative image of vascular diseas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7200" y="2438400"/>
            <a:ext cx="1524000" cy="1524000"/>
          </a:xfrm>
          <a:prstGeom prst="rect">
            <a:avLst/>
          </a:prstGeom>
          <a:noFill/>
        </p:spPr>
      </p:pic>
      <p:pic>
        <p:nvPicPr>
          <p:cNvPr id="2057" name="Picture 9" descr="C:\Users\laura\AppData\Local\Microsoft\Windows\INetCache\IE\EQ77RH9B\200px-Pulmonar_7[1].jpg" title="Image of tuberculosi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26338" y="4191000"/>
            <a:ext cx="1707662" cy="1664970"/>
          </a:xfrm>
          <a:prstGeom prst="rect">
            <a:avLst/>
          </a:prstGeom>
          <a:noFill/>
        </p:spPr>
      </p:pic>
      <p:pic>
        <p:nvPicPr>
          <p:cNvPr id="2060" name="Picture 12" descr="C:\Users\laura\AppData\Local\Microsoft\Windows\INetCache\IE\EQ77RH9B\iStock_000024954904Medium[1].jpg" title="Decorative image of autoimmune diseas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400" y="2971800"/>
            <a:ext cx="1676448" cy="2209800"/>
          </a:xfrm>
          <a:prstGeom prst="rect">
            <a:avLst/>
          </a:prstGeom>
          <a:noFill/>
        </p:spPr>
      </p:pic>
      <p:sp>
        <p:nvSpPr>
          <p:cNvPr id="16" name="TextBox 15"/>
          <p:cNvSpPr txBox="1"/>
          <p:nvPr/>
        </p:nvSpPr>
        <p:spPr>
          <a:xfrm>
            <a:off x="685800" y="1295400"/>
            <a:ext cx="1420582" cy="1077218"/>
          </a:xfrm>
          <a:prstGeom prst="rect">
            <a:avLst/>
          </a:prstGeom>
          <a:noFill/>
        </p:spPr>
        <p:txBody>
          <a:bodyPr wrap="none" rtlCol="0">
            <a:spAutoFit/>
          </a:bodyPr>
          <a:lstStyle/>
          <a:p>
            <a:r>
              <a:rPr lang="en-US" sz="3200" dirty="0" smtClean="0"/>
              <a:t>Heart</a:t>
            </a:r>
          </a:p>
          <a:p>
            <a:r>
              <a:rPr lang="en-US" sz="3200" dirty="0" smtClean="0"/>
              <a:t>disease</a:t>
            </a:r>
            <a:endParaRPr lang="en-US" sz="3200" dirty="0"/>
          </a:p>
        </p:txBody>
      </p:sp>
      <p:pic>
        <p:nvPicPr>
          <p:cNvPr id="2054" name="Picture 6" descr="C:\Users\laura\AppData\Local\Microsoft\Windows\INetCache\IE\YJG9812W\20141202164100384[1].jpg" title="Decorative image of kidney diseas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24600" y="1371600"/>
            <a:ext cx="1676400" cy="2231893"/>
          </a:xfrm>
          <a:prstGeom prst="rect">
            <a:avLst/>
          </a:prstGeom>
          <a:noFill/>
        </p:spPr>
      </p:pic>
      <p:sp>
        <p:nvSpPr>
          <p:cNvPr id="17" name="TextBox 16"/>
          <p:cNvSpPr txBox="1"/>
          <p:nvPr/>
        </p:nvSpPr>
        <p:spPr>
          <a:xfrm>
            <a:off x="5943600" y="838200"/>
            <a:ext cx="2819400" cy="584775"/>
          </a:xfrm>
          <a:prstGeom prst="rect">
            <a:avLst/>
          </a:prstGeom>
          <a:noFill/>
        </p:spPr>
        <p:txBody>
          <a:bodyPr wrap="square" rtlCol="0">
            <a:spAutoFit/>
          </a:bodyPr>
          <a:lstStyle/>
          <a:p>
            <a:r>
              <a:rPr lang="en-US" sz="3200" dirty="0" smtClean="0"/>
              <a:t>Kidney disease</a:t>
            </a:r>
            <a:endParaRPr lang="en-US" sz="3200" dirty="0"/>
          </a:p>
        </p:txBody>
      </p:sp>
      <p:sp>
        <p:nvSpPr>
          <p:cNvPr id="18" name="TextBox 17"/>
          <p:cNvSpPr txBox="1"/>
          <p:nvPr/>
        </p:nvSpPr>
        <p:spPr>
          <a:xfrm>
            <a:off x="2767712" y="3048000"/>
            <a:ext cx="1575688" cy="1077218"/>
          </a:xfrm>
          <a:prstGeom prst="rect">
            <a:avLst/>
          </a:prstGeom>
          <a:noFill/>
        </p:spPr>
        <p:txBody>
          <a:bodyPr wrap="none" rtlCol="0">
            <a:spAutoFit/>
          </a:bodyPr>
          <a:lstStyle/>
          <a:p>
            <a:r>
              <a:rPr lang="en-US" sz="3200" dirty="0" smtClean="0"/>
              <a:t>Vascular</a:t>
            </a:r>
          </a:p>
          <a:p>
            <a:r>
              <a:rPr lang="en-US" sz="3200" dirty="0" smtClean="0"/>
              <a:t>disease</a:t>
            </a:r>
            <a:endParaRPr lang="en-US" sz="3200" dirty="0"/>
          </a:p>
        </p:txBody>
      </p:sp>
      <p:sp>
        <p:nvSpPr>
          <p:cNvPr id="19" name="TextBox 18"/>
          <p:cNvSpPr txBox="1"/>
          <p:nvPr/>
        </p:nvSpPr>
        <p:spPr>
          <a:xfrm>
            <a:off x="381000" y="5094982"/>
            <a:ext cx="2133600" cy="954107"/>
          </a:xfrm>
          <a:prstGeom prst="rect">
            <a:avLst/>
          </a:prstGeom>
          <a:noFill/>
        </p:spPr>
        <p:txBody>
          <a:bodyPr wrap="square" rtlCol="0">
            <a:spAutoFit/>
          </a:bodyPr>
          <a:lstStyle/>
          <a:p>
            <a:r>
              <a:rPr lang="en-US" sz="2800" dirty="0" smtClean="0"/>
              <a:t>Autoimmune</a:t>
            </a:r>
          </a:p>
          <a:p>
            <a:r>
              <a:rPr lang="en-US" sz="2800" dirty="0" smtClean="0"/>
              <a:t>disease</a:t>
            </a:r>
          </a:p>
        </p:txBody>
      </p:sp>
      <p:sp>
        <p:nvSpPr>
          <p:cNvPr id="20" name="TextBox 19"/>
          <p:cNvSpPr txBox="1"/>
          <p:nvPr/>
        </p:nvSpPr>
        <p:spPr>
          <a:xfrm>
            <a:off x="5334000" y="4648200"/>
            <a:ext cx="3201710" cy="954107"/>
          </a:xfrm>
          <a:prstGeom prst="rect">
            <a:avLst/>
          </a:prstGeom>
          <a:noFill/>
        </p:spPr>
        <p:txBody>
          <a:bodyPr wrap="none" rtlCol="0">
            <a:spAutoFit/>
          </a:bodyPr>
          <a:lstStyle/>
          <a:p>
            <a:pPr>
              <a:buNone/>
            </a:pPr>
            <a:r>
              <a:rPr lang="en-US" sz="2800" dirty="0" smtClean="0"/>
              <a:t>Tuberculosis (TB)</a:t>
            </a:r>
          </a:p>
          <a:p>
            <a:pPr>
              <a:buNone/>
            </a:pPr>
            <a:r>
              <a:rPr lang="en-US" sz="2800" dirty="0" smtClean="0"/>
              <a:t>and other infections </a:t>
            </a: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0" algn="l">
              <a:spcBef>
                <a:spcPts val="600"/>
              </a:spcBef>
            </a:pPr>
            <a:r>
              <a:rPr lang="en-US" dirty="0" smtClean="0"/>
              <a:t>Watch video:</a:t>
            </a:r>
          </a:p>
        </p:txBody>
      </p:sp>
      <p:sp>
        <p:nvSpPr>
          <p:cNvPr id="3" name="Content Placeholder 2"/>
          <p:cNvSpPr>
            <a:spLocks noGrp="1"/>
          </p:cNvSpPr>
          <p:nvPr>
            <p:ph idx="1"/>
          </p:nvPr>
        </p:nvSpPr>
        <p:spPr>
          <a:xfrm>
            <a:off x="1981200" y="2057400"/>
            <a:ext cx="6858000" cy="2209800"/>
          </a:xfrm>
        </p:spPr>
        <p:txBody>
          <a:bodyPr/>
          <a:lstStyle/>
          <a:p>
            <a:pPr indent="0">
              <a:spcBef>
                <a:spcPts val="600"/>
              </a:spcBef>
              <a:buNone/>
            </a:pPr>
            <a:r>
              <a:rPr lang="en-US" sz="3600" b="1" i="1" dirty="0" smtClean="0"/>
              <a:t>Silica Exposure</a:t>
            </a:r>
          </a:p>
          <a:p>
            <a:pPr indent="0">
              <a:spcBef>
                <a:spcPts val="600"/>
              </a:spcBef>
              <a:buNone/>
            </a:pPr>
            <a:r>
              <a:rPr lang="en-US" sz="3600" dirty="0" smtClean="0"/>
              <a:t>by Worksafe BC </a:t>
            </a:r>
            <a:r>
              <a:rPr lang="en-US" sz="2400" dirty="0" smtClean="0">
                <a:hlinkClick r:id="rId3" tooltip="Silica Exposure website"/>
              </a:rPr>
              <a:t>http</a:t>
            </a:r>
            <a:r>
              <a:rPr lang="en-US" sz="2400" dirty="0">
                <a:hlinkClick r:id="rId3" tooltip="Silica Exposure website"/>
              </a:rPr>
              <a:t>://</a:t>
            </a:r>
            <a:r>
              <a:rPr lang="en-US" sz="2400" dirty="0" smtClean="0">
                <a:hlinkClick r:id="rId3" tooltip="Silica Exposure website"/>
              </a:rPr>
              <a:t>www.youtube.com/watch?v=R_sC2wX9Uwc</a:t>
            </a:r>
            <a:endParaRPr lang="en-US" sz="2400" dirty="0" smtClean="0"/>
          </a:p>
          <a:p>
            <a:endParaRPr lang="en-US" sz="2400" dirty="0" smtClean="0"/>
          </a:p>
          <a:p>
            <a:pPr>
              <a:buNone/>
            </a:pPr>
            <a:endParaRPr lang="en-US" dirty="0"/>
          </a:p>
        </p:txBody>
      </p:sp>
      <p:pic>
        <p:nvPicPr>
          <p:cNvPr id="124930" name="Picture 2" descr="C:\Users\laura\AppData\Local\Microsoft\Windows\INetCache\IE\SHZJ0M6B\Movie-icon[1].png" title="Image of a clapboar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136069"/>
            <a:ext cx="1780486" cy="2064331"/>
          </a:xfrm>
          <a:prstGeom prst="rect">
            <a:avLst/>
          </a:prstGeom>
          <a:noFill/>
        </p:spPr>
      </p:pic>
    </p:spTree>
    <p:extLst>
      <p:ext uri="{BB962C8B-B14F-4D97-AF65-F5344CB8AC3E}">
        <p14:creationId xmlns:p14="http://schemas.microsoft.com/office/powerpoint/2010/main" val="4238212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Silicosis Facts</a:t>
            </a:r>
            <a:endParaRPr lang="en-US" dirty="0"/>
          </a:p>
        </p:txBody>
      </p:sp>
      <p:sp>
        <p:nvSpPr>
          <p:cNvPr id="3" name="Content Placeholder 2"/>
          <p:cNvSpPr>
            <a:spLocks noGrp="1"/>
          </p:cNvSpPr>
          <p:nvPr>
            <p:ph idx="1"/>
          </p:nvPr>
        </p:nvSpPr>
        <p:spPr>
          <a:xfrm>
            <a:off x="1295400" y="1447800"/>
            <a:ext cx="6934200" cy="3581400"/>
          </a:xfrm>
        </p:spPr>
        <p:txBody>
          <a:bodyPr>
            <a:normAutofit/>
          </a:bodyPr>
          <a:lstStyle/>
          <a:p>
            <a:pPr>
              <a:buClr>
                <a:srgbClr val="FF0000"/>
              </a:buClr>
              <a:buFont typeface="Wingdings" pitchFamily="2" charset="2"/>
              <a:buChar char="ü"/>
            </a:pPr>
            <a:r>
              <a:rPr lang="en-US" sz="3600" b="1" dirty="0" smtClean="0"/>
              <a:t>Permanent</a:t>
            </a:r>
          </a:p>
          <a:p>
            <a:pPr>
              <a:buClr>
                <a:srgbClr val="FF0000"/>
              </a:buClr>
              <a:buFont typeface="Wingdings" pitchFamily="2" charset="2"/>
              <a:buChar char="ü"/>
            </a:pPr>
            <a:r>
              <a:rPr lang="en-US" sz="3600" b="1" dirty="0" smtClean="0"/>
              <a:t>Irreversible</a:t>
            </a:r>
          </a:p>
          <a:p>
            <a:pPr>
              <a:buClr>
                <a:srgbClr val="FF0000"/>
              </a:buClr>
              <a:buFont typeface="Wingdings" pitchFamily="2" charset="2"/>
              <a:buChar char="ü"/>
            </a:pPr>
            <a:r>
              <a:rPr lang="en-US" sz="3600" b="1" dirty="0" smtClean="0"/>
              <a:t>No cure</a:t>
            </a:r>
          </a:p>
          <a:p>
            <a:pPr>
              <a:buClr>
                <a:srgbClr val="FF0000"/>
              </a:buClr>
              <a:buFont typeface="Wingdings" pitchFamily="2" charset="2"/>
              <a:buChar char="ü"/>
            </a:pPr>
            <a:r>
              <a:rPr lang="en-US" sz="3600" b="1" dirty="0" smtClean="0"/>
              <a:t>Worsens after exposure ends</a:t>
            </a:r>
          </a:p>
          <a:p>
            <a:pPr>
              <a:buClr>
                <a:srgbClr val="FF0000"/>
              </a:buClr>
              <a:buFont typeface="Wingdings" pitchFamily="2" charset="2"/>
              <a:buChar char="ü"/>
            </a:pPr>
            <a:r>
              <a:rPr lang="en-US" sz="3600" b="1" dirty="0" smtClean="0"/>
              <a:t>Deadly</a:t>
            </a:r>
          </a:p>
        </p:txBody>
      </p:sp>
      <p:sp>
        <p:nvSpPr>
          <p:cNvPr id="11" name="TextBox 10"/>
          <p:cNvSpPr txBox="1"/>
          <p:nvPr/>
        </p:nvSpPr>
        <p:spPr>
          <a:xfrm>
            <a:off x="576478" y="4953000"/>
            <a:ext cx="8034122" cy="923330"/>
          </a:xfrm>
          <a:prstGeom prst="rect">
            <a:avLst/>
          </a:prstGeom>
          <a:noFill/>
        </p:spPr>
        <p:txBody>
          <a:bodyPr wrap="square" rtlCol="0">
            <a:spAutoFit/>
          </a:bodyPr>
          <a:lstStyle/>
          <a:p>
            <a:r>
              <a:rPr lang="en-US" sz="3600" b="1" dirty="0" smtClean="0">
                <a:solidFill>
                  <a:srgbClr val="FF0000"/>
                </a:solidFill>
              </a:rPr>
              <a:t>Preventing exposure is your best defense</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smtClean="0"/>
              <a:t>Silica—A High Priority for Construction</a:t>
            </a:r>
            <a:endParaRPr lang="en-US" dirty="0"/>
          </a:p>
        </p:txBody>
      </p:sp>
      <p:pic>
        <p:nvPicPr>
          <p:cNvPr id="4" name="Content Placeholder 3" descr="879-72eLCOSH.jpg" title="Photo of 2 workers exposed to silica dust"/>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04800" y="1854200"/>
            <a:ext cx="5448300" cy="3632200"/>
          </a:xfrm>
        </p:spPr>
      </p:pic>
      <p:sp>
        <p:nvSpPr>
          <p:cNvPr id="8" name="Content Placeholder 7"/>
          <p:cNvSpPr>
            <a:spLocks noGrp="1"/>
          </p:cNvSpPr>
          <p:nvPr>
            <p:ph sz="half" idx="2"/>
          </p:nvPr>
        </p:nvSpPr>
        <p:spPr>
          <a:xfrm>
            <a:off x="5715000" y="1524000"/>
            <a:ext cx="3200400" cy="4038600"/>
          </a:xfrm>
        </p:spPr>
        <p:txBody>
          <a:bodyPr>
            <a:normAutofit/>
          </a:bodyPr>
          <a:lstStyle/>
          <a:p>
            <a:pPr indent="0">
              <a:buNone/>
            </a:pPr>
            <a:r>
              <a:rPr lang="en-US" sz="3600" b="1" dirty="0" smtClean="0">
                <a:solidFill>
                  <a:srgbClr val="FF0000"/>
                </a:solidFill>
              </a:rPr>
              <a:t>2 million </a:t>
            </a:r>
            <a:r>
              <a:rPr lang="en-US" sz="3600" b="1" dirty="0" smtClean="0"/>
              <a:t>U.S. construction workers exposed to silica every year</a:t>
            </a:r>
          </a:p>
        </p:txBody>
      </p:sp>
      <p:sp>
        <p:nvSpPr>
          <p:cNvPr id="9" name="TextBox 8"/>
          <p:cNvSpPr txBox="1"/>
          <p:nvPr/>
        </p:nvSpPr>
        <p:spPr>
          <a:xfrm>
            <a:off x="609600" y="5468779"/>
            <a:ext cx="990600" cy="246221"/>
          </a:xfrm>
          <a:prstGeom prst="rect">
            <a:avLst/>
          </a:prstGeom>
          <a:noFill/>
        </p:spPr>
        <p:txBody>
          <a:bodyPr wrap="square" rtlCol="0">
            <a:spAutoFit/>
          </a:bodyPr>
          <a:lstStyle/>
          <a:p>
            <a:r>
              <a:rPr lang="en-US" sz="1000" dirty="0" err="1" smtClean="0"/>
              <a:t>eLCOSH</a:t>
            </a:r>
            <a:r>
              <a:rPr lang="en-US" sz="1000" dirty="0" smtClean="0"/>
              <a:t> images</a:t>
            </a:r>
            <a:endParaRPr lang="en-US" sz="1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 types of silicosis:</a:t>
            </a:r>
            <a:endParaRPr lang="en-US" dirty="0"/>
          </a:p>
        </p:txBody>
      </p:sp>
      <p:sp>
        <p:nvSpPr>
          <p:cNvPr id="3" name="Content Placeholder 2"/>
          <p:cNvSpPr>
            <a:spLocks noGrp="1"/>
          </p:cNvSpPr>
          <p:nvPr>
            <p:ph idx="1"/>
          </p:nvPr>
        </p:nvSpPr>
        <p:spPr>
          <a:xfrm>
            <a:off x="457200" y="2590801"/>
            <a:ext cx="4114800" cy="2590799"/>
          </a:xfrm>
        </p:spPr>
        <p:txBody>
          <a:bodyPr>
            <a:normAutofit/>
          </a:bodyPr>
          <a:lstStyle/>
          <a:p>
            <a:r>
              <a:rPr lang="en-US" sz="4400" b="1" dirty="0" smtClean="0"/>
              <a:t>Chronic</a:t>
            </a:r>
          </a:p>
          <a:p>
            <a:r>
              <a:rPr lang="en-US" sz="4400" b="1" dirty="0" smtClean="0"/>
              <a:t>Acute</a:t>
            </a:r>
          </a:p>
          <a:p>
            <a:r>
              <a:rPr lang="en-US" sz="4400" b="1" dirty="0" smtClean="0"/>
              <a:t>Accelerated</a:t>
            </a:r>
          </a:p>
        </p:txBody>
      </p:sp>
      <p:pic>
        <p:nvPicPr>
          <p:cNvPr id="9" name="Picture 8" title="Photo of normal lung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2545" y="1371600"/>
            <a:ext cx="2499055" cy="2777289"/>
          </a:xfrm>
          <a:prstGeom prst="rect">
            <a:avLst/>
          </a:prstGeom>
        </p:spPr>
      </p:pic>
      <p:sp>
        <p:nvSpPr>
          <p:cNvPr id="10" name="TextBox 9"/>
          <p:cNvSpPr txBox="1"/>
          <p:nvPr/>
        </p:nvSpPr>
        <p:spPr>
          <a:xfrm>
            <a:off x="7239381" y="4128022"/>
            <a:ext cx="1493673" cy="291578"/>
          </a:xfrm>
          <a:prstGeom prst="rect">
            <a:avLst/>
          </a:prstGeom>
          <a:noFill/>
        </p:spPr>
        <p:txBody>
          <a:bodyPr wrap="square" rtlCol="0">
            <a:spAutoFit/>
          </a:bodyPr>
          <a:lstStyle/>
          <a:p>
            <a:r>
              <a:rPr lang="en-US" sz="1200" dirty="0" smtClean="0"/>
              <a:t>Normal Lung </a:t>
            </a:r>
            <a:endParaRPr lang="en-US" sz="1200" dirty="0"/>
          </a:p>
        </p:txBody>
      </p:sp>
      <p:pic>
        <p:nvPicPr>
          <p:cNvPr id="7" name="Picture 6" title="Photo of silicotic lung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5200" y="1371600"/>
            <a:ext cx="2512978" cy="2777290"/>
          </a:xfrm>
          <a:prstGeom prst="rect">
            <a:avLst/>
          </a:prstGeom>
        </p:spPr>
      </p:pic>
      <p:sp>
        <p:nvSpPr>
          <p:cNvPr id="8" name="TextBox 7"/>
          <p:cNvSpPr txBox="1"/>
          <p:nvPr/>
        </p:nvSpPr>
        <p:spPr>
          <a:xfrm>
            <a:off x="4096952" y="4098758"/>
            <a:ext cx="1316830" cy="291578"/>
          </a:xfrm>
          <a:prstGeom prst="rect">
            <a:avLst/>
          </a:prstGeom>
          <a:noFill/>
        </p:spPr>
        <p:txBody>
          <a:bodyPr wrap="square" rtlCol="0">
            <a:spAutoFit/>
          </a:bodyPr>
          <a:lstStyle/>
          <a:p>
            <a:r>
              <a:rPr lang="en-US" sz="1200" dirty="0" smtClean="0"/>
              <a:t>Silicotic Lung</a:t>
            </a:r>
            <a:endParaRPr lang="en-US" sz="1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Silica Table</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530890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Silicosis signs and symptoms</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57033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1143000"/>
          </a:xfrm>
        </p:spPr>
        <p:txBody>
          <a:bodyPr/>
          <a:lstStyle/>
          <a:p>
            <a:pPr algn="l"/>
            <a:r>
              <a:rPr lang="en-US" dirty="0" smtClean="0"/>
              <a:t>Workers speak up</a:t>
            </a:r>
            <a:endParaRPr lang="en-US" dirty="0"/>
          </a:p>
        </p:txBody>
      </p:sp>
      <p:sp>
        <p:nvSpPr>
          <p:cNvPr id="3" name="Content Placeholder 2"/>
          <p:cNvSpPr>
            <a:spLocks noGrp="1"/>
          </p:cNvSpPr>
          <p:nvPr>
            <p:ph idx="1"/>
          </p:nvPr>
        </p:nvSpPr>
        <p:spPr>
          <a:xfrm>
            <a:off x="457200" y="1600200"/>
            <a:ext cx="3352800" cy="4525963"/>
          </a:xfrm>
        </p:spPr>
        <p:txBody>
          <a:bodyPr/>
          <a:lstStyle/>
          <a:p>
            <a:pPr indent="0">
              <a:buNone/>
            </a:pPr>
            <a:r>
              <a:rPr lang="en-US" dirty="0" smtClean="0"/>
              <a:t>Bricklayer stories of what it’s like to live with silicosis.</a:t>
            </a:r>
          </a:p>
          <a:p>
            <a:pPr indent="0">
              <a:buNone/>
            </a:pPr>
            <a:endParaRPr lang="en-US" dirty="0" smtClean="0"/>
          </a:p>
          <a:p>
            <a:pPr indent="0">
              <a:buNone/>
            </a:pPr>
            <a:r>
              <a:rPr lang="en-US" dirty="0" smtClean="0"/>
              <a:t>Play audio</a:t>
            </a:r>
            <a:endParaRPr lang="en-US" dirty="0"/>
          </a:p>
        </p:txBody>
      </p:sp>
      <p:pic>
        <p:nvPicPr>
          <p:cNvPr id="4" name="Picture 6" descr="person on oxy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990600"/>
            <a:ext cx="2994916" cy="4495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pPr algn="l"/>
            <a:r>
              <a:rPr lang="en-US" dirty="0" smtClean="0"/>
              <a:t>Silicosis:</a:t>
            </a:r>
            <a:br>
              <a:rPr lang="en-US" dirty="0" smtClean="0"/>
            </a:br>
            <a:r>
              <a:rPr lang="en-US" dirty="0" smtClean="0"/>
              <a:t>One of oldest occupational diseases</a:t>
            </a:r>
            <a:endParaRPr lang="en-US" dirty="0"/>
          </a:p>
        </p:txBody>
      </p:sp>
      <p:sp>
        <p:nvSpPr>
          <p:cNvPr id="3" name="Content Placeholder 2"/>
          <p:cNvSpPr>
            <a:spLocks noGrp="1"/>
          </p:cNvSpPr>
          <p:nvPr>
            <p:ph idx="1"/>
          </p:nvPr>
        </p:nvSpPr>
        <p:spPr>
          <a:xfrm>
            <a:off x="3352800" y="1981200"/>
            <a:ext cx="5486400" cy="2743200"/>
          </a:xfrm>
        </p:spPr>
        <p:txBody>
          <a:bodyPr>
            <a:normAutofit/>
          </a:bodyPr>
          <a:lstStyle/>
          <a:p>
            <a:pPr>
              <a:spcBef>
                <a:spcPts val="600"/>
              </a:spcBef>
            </a:pPr>
            <a:r>
              <a:rPr lang="en-US" b="1" dirty="0" smtClean="0"/>
              <a:t>Documented in 1700’s</a:t>
            </a:r>
          </a:p>
          <a:p>
            <a:pPr>
              <a:spcBef>
                <a:spcPts val="600"/>
              </a:spcBef>
            </a:pPr>
            <a:r>
              <a:rPr lang="en-US" b="1" dirty="0" smtClean="0"/>
              <a:t>Chronic effects tied to crafts</a:t>
            </a:r>
          </a:p>
          <a:p>
            <a:pPr>
              <a:spcBef>
                <a:spcPts val="600"/>
              </a:spcBef>
            </a:pPr>
            <a:r>
              <a:rPr lang="en-US" b="1" dirty="0" smtClean="0"/>
              <a:t>Increased with use of new power tools</a:t>
            </a:r>
          </a:p>
          <a:p>
            <a:endParaRPr lang="en-US" dirty="0" smtClean="0"/>
          </a:p>
          <a:p>
            <a:endParaRPr lang="en-US" dirty="0"/>
          </a:p>
        </p:txBody>
      </p:sp>
      <p:pic>
        <p:nvPicPr>
          <p:cNvPr id="4" name="Picture 3" descr="Technical_paper_(1911)_(14774948464).jpg" title="Photo of a worker wearing a respirator"/>
          <p:cNvPicPr>
            <a:picLocks noChangeAspect="1"/>
          </p:cNvPicPr>
          <p:nvPr/>
        </p:nvPicPr>
        <p:blipFill>
          <a:blip r:embed="rId3" cstate="print"/>
          <a:stretch>
            <a:fillRect/>
          </a:stretch>
        </p:blipFill>
        <p:spPr>
          <a:xfrm>
            <a:off x="685800" y="1447800"/>
            <a:ext cx="2527300" cy="4526507"/>
          </a:xfrm>
          <a:prstGeom prst="rect">
            <a:avLst/>
          </a:prstGeom>
        </p:spPr>
      </p:pic>
      <p:sp>
        <p:nvSpPr>
          <p:cNvPr id="5" name="TextBox 4"/>
          <p:cNvSpPr txBox="1"/>
          <p:nvPr/>
        </p:nvSpPr>
        <p:spPr>
          <a:xfrm>
            <a:off x="3200400" y="5773579"/>
            <a:ext cx="1371600" cy="246221"/>
          </a:xfrm>
          <a:prstGeom prst="rect">
            <a:avLst/>
          </a:prstGeom>
          <a:noFill/>
        </p:spPr>
        <p:txBody>
          <a:bodyPr wrap="square" rtlCol="0">
            <a:spAutoFit/>
          </a:bodyPr>
          <a:lstStyle/>
          <a:p>
            <a:r>
              <a:rPr lang="en-US" sz="1000" dirty="0" smtClean="0"/>
              <a:t>Photo: </a:t>
            </a:r>
            <a:r>
              <a:rPr lang="en-US" sz="1000" dirty="0" err="1" smtClean="0"/>
              <a:t>wikimedia</a:t>
            </a:r>
            <a:endParaRPr lang="en-US" sz="1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1096962"/>
          </a:xfrm>
        </p:spPr>
        <p:txBody>
          <a:bodyPr/>
          <a:lstStyle/>
          <a:p>
            <a:pPr algn="l"/>
            <a:r>
              <a:rPr lang="en-US" dirty="0" smtClean="0"/>
              <a:t>Hawk’s Nest Tragedy</a:t>
            </a:r>
            <a:endParaRPr lang="en-US" dirty="0"/>
          </a:p>
        </p:txBody>
      </p:sp>
      <p:sp>
        <p:nvSpPr>
          <p:cNvPr id="3" name="Content Placeholder 2"/>
          <p:cNvSpPr>
            <a:spLocks noGrp="1"/>
          </p:cNvSpPr>
          <p:nvPr>
            <p:ph idx="1"/>
          </p:nvPr>
        </p:nvSpPr>
        <p:spPr>
          <a:xfrm>
            <a:off x="609600" y="1447800"/>
            <a:ext cx="4343400" cy="1752600"/>
          </a:xfrm>
        </p:spPr>
        <p:txBody>
          <a:bodyPr>
            <a:normAutofit/>
          </a:bodyPr>
          <a:lstStyle/>
          <a:p>
            <a:pPr marL="0" indent="0">
              <a:spcBef>
                <a:spcPts val="600"/>
              </a:spcBef>
              <a:buNone/>
            </a:pPr>
            <a:r>
              <a:rPr lang="en-US" b="1" dirty="0" smtClean="0"/>
              <a:t>1930’s Tunneling project through rock containing 96-99% silica</a:t>
            </a:r>
          </a:p>
          <a:p>
            <a:pPr>
              <a:buNone/>
            </a:pPr>
            <a:endParaRPr lang="en-US" dirty="0"/>
          </a:p>
        </p:txBody>
      </p:sp>
      <p:sp>
        <p:nvSpPr>
          <p:cNvPr id="5" name="TextBox 4"/>
          <p:cNvSpPr txBox="1"/>
          <p:nvPr/>
        </p:nvSpPr>
        <p:spPr>
          <a:xfrm>
            <a:off x="838200" y="3264456"/>
            <a:ext cx="4343400" cy="2831544"/>
          </a:xfrm>
          <a:prstGeom prst="rect">
            <a:avLst/>
          </a:prstGeom>
          <a:noFill/>
        </p:spPr>
        <p:txBody>
          <a:bodyPr wrap="square" rtlCol="0">
            <a:spAutoFit/>
          </a:bodyPr>
          <a:lstStyle/>
          <a:p>
            <a:r>
              <a:rPr lang="en-US" sz="3200" b="1" dirty="0" smtClean="0">
                <a:solidFill>
                  <a:srgbClr val="FF0000"/>
                </a:solidFill>
              </a:rPr>
              <a:t>Few records kept but</a:t>
            </a:r>
          </a:p>
          <a:p>
            <a:r>
              <a:rPr lang="en-US" sz="3200" b="1" dirty="0" smtClean="0">
                <a:solidFill>
                  <a:srgbClr val="FF0000"/>
                </a:solidFill>
              </a:rPr>
              <a:t>historians now believe 2000-2500 workers contracted silicosis and over 700 died.</a:t>
            </a:r>
          </a:p>
          <a:p>
            <a:endParaRPr lang="en-US" dirty="0"/>
          </a:p>
        </p:txBody>
      </p:sp>
      <p:pic>
        <p:nvPicPr>
          <p:cNvPr id="6" name="Picture 5" descr="hawks-nest-wv-tunnel-2.jpg" title="Photo of a hawks nest tunnel disaster workers grave site sign"/>
          <p:cNvPicPr>
            <a:picLocks noChangeAspect="1"/>
          </p:cNvPicPr>
          <p:nvPr/>
        </p:nvPicPr>
        <p:blipFill>
          <a:blip r:embed="rId3" cstate="print"/>
          <a:stretch>
            <a:fillRect/>
          </a:stretch>
        </p:blipFill>
        <p:spPr>
          <a:xfrm>
            <a:off x="5086350" y="1444413"/>
            <a:ext cx="3524250" cy="3508587"/>
          </a:xfrm>
          <a:prstGeom prst="rect">
            <a:avLst/>
          </a:prstGeom>
        </p:spPr>
      </p:pic>
      <p:sp>
        <p:nvSpPr>
          <p:cNvPr id="7" name="TextBox 6"/>
          <p:cNvSpPr txBox="1"/>
          <p:nvPr/>
        </p:nvSpPr>
        <p:spPr>
          <a:xfrm>
            <a:off x="7239000" y="4953000"/>
            <a:ext cx="1524000" cy="246221"/>
          </a:xfrm>
          <a:prstGeom prst="rect">
            <a:avLst/>
          </a:prstGeom>
          <a:noFill/>
        </p:spPr>
        <p:txBody>
          <a:bodyPr wrap="square" rtlCol="0">
            <a:spAutoFit/>
          </a:bodyPr>
          <a:lstStyle/>
          <a:p>
            <a:r>
              <a:rPr lang="en-US" sz="1000" dirty="0" smtClean="0"/>
              <a:t>Photo:  Google images</a:t>
            </a:r>
            <a:endParaRPr lang="en-US" sz="1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West Virginia State Archives</a:t>
            </a:r>
            <a:endParaRPr lang="en-US" dirty="0"/>
          </a:p>
        </p:txBody>
      </p:sp>
      <p:pic>
        <p:nvPicPr>
          <p:cNvPr id="4" name="Content Placeholder 3" descr="HawksNest.jpg" title="Photo of a tunnel"/>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76300" y="304800"/>
            <a:ext cx="7391400" cy="4953000"/>
          </a:xfrm>
          <a:prstGeom prst="rect">
            <a:avLst/>
          </a:prstGeom>
        </p:spPr>
      </p:pic>
      <p:sp>
        <p:nvSpPr>
          <p:cNvPr id="5" name="TextBox 4"/>
          <p:cNvSpPr txBox="1"/>
          <p:nvPr/>
        </p:nvSpPr>
        <p:spPr>
          <a:xfrm>
            <a:off x="2590800" y="5773579"/>
            <a:ext cx="3962400" cy="246221"/>
          </a:xfrm>
          <a:prstGeom prst="rect">
            <a:avLst/>
          </a:prstGeom>
          <a:noFill/>
        </p:spPr>
        <p:txBody>
          <a:bodyPr wrap="square" rtlCol="0">
            <a:spAutoFit/>
          </a:bodyPr>
          <a:lstStyle/>
          <a:p>
            <a:r>
              <a:rPr lang="en-US" sz="1000" dirty="0" smtClean="0"/>
              <a:t>Photo courtesy of:  </a:t>
            </a:r>
            <a:r>
              <a:rPr lang="en-US" sz="1000" dirty="0" err="1" smtClean="0"/>
              <a:t>Elkem</a:t>
            </a:r>
            <a:r>
              <a:rPr lang="en-US" sz="1000" dirty="0" smtClean="0"/>
              <a:t> Metals Collection, West Virginia State Archives</a:t>
            </a:r>
            <a:endParaRPr lang="en-US" sz="1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944562"/>
          </a:xfrm>
        </p:spPr>
        <p:txBody>
          <a:bodyPr>
            <a:normAutofit/>
          </a:bodyPr>
          <a:lstStyle/>
          <a:p>
            <a:pPr algn="l"/>
            <a:r>
              <a:rPr lang="en-US" dirty="0" smtClean="0"/>
              <a:t>Impact of Hawk’s Nest</a:t>
            </a:r>
            <a:endParaRPr lang="en-US" dirty="0"/>
          </a:p>
        </p:txBody>
      </p:sp>
      <p:sp>
        <p:nvSpPr>
          <p:cNvPr id="3" name="Content Placeholder 2"/>
          <p:cNvSpPr>
            <a:spLocks noGrp="1"/>
          </p:cNvSpPr>
          <p:nvPr>
            <p:ph idx="1"/>
          </p:nvPr>
        </p:nvSpPr>
        <p:spPr>
          <a:xfrm>
            <a:off x="838200" y="1828800"/>
            <a:ext cx="8077200" cy="3048000"/>
          </a:xfrm>
        </p:spPr>
        <p:txBody>
          <a:bodyPr>
            <a:normAutofit/>
          </a:bodyPr>
          <a:lstStyle/>
          <a:p>
            <a:r>
              <a:rPr lang="en-US" sz="3600" dirty="0" smtClean="0"/>
              <a:t>Revealed “Acute” silicosis</a:t>
            </a:r>
          </a:p>
          <a:p>
            <a:r>
              <a:rPr lang="en-US" sz="3600" dirty="0" smtClean="0"/>
              <a:t>Directly connected exposure and illness</a:t>
            </a:r>
          </a:p>
          <a:p>
            <a:r>
              <a:rPr lang="en-US" sz="3600" dirty="0" smtClean="0"/>
              <a:t>Spurred public outcry and increased demands for worker protection</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0" algn="l">
              <a:spcBef>
                <a:spcPts val="600"/>
              </a:spcBef>
            </a:pPr>
            <a:r>
              <a:rPr lang="en-US" dirty="0" smtClean="0"/>
              <a:t>Watch video: </a:t>
            </a:r>
          </a:p>
        </p:txBody>
      </p:sp>
      <p:sp>
        <p:nvSpPr>
          <p:cNvPr id="3" name="Content Placeholder 2"/>
          <p:cNvSpPr>
            <a:spLocks noGrp="1"/>
          </p:cNvSpPr>
          <p:nvPr>
            <p:ph idx="1"/>
          </p:nvPr>
        </p:nvSpPr>
        <p:spPr>
          <a:xfrm>
            <a:off x="2590800" y="2057400"/>
            <a:ext cx="6096000" cy="1905000"/>
          </a:xfrm>
        </p:spPr>
        <p:txBody>
          <a:bodyPr>
            <a:normAutofit lnSpcReduction="10000"/>
          </a:bodyPr>
          <a:lstStyle/>
          <a:p>
            <a:pPr indent="0">
              <a:spcBef>
                <a:spcPts val="600"/>
              </a:spcBef>
              <a:buNone/>
            </a:pPr>
            <a:r>
              <a:rPr lang="en-US" sz="3600" b="1" i="1" dirty="0" smtClean="0"/>
              <a:t>“Silica in Construction:</a:t>
            </a:r>
          </a:p>
          <a:p>
            <a:pPr indent="0">
              <a:spcBef>
                <a:spcPts val="600"/>
              </a:spcBef>
              <a:buNone/>
            </a:pPr>
            <a:r>
              <a:rPr lang="en-US" sz="3600" b="1" i="1" dirty="0" smtClean="0"/>
              <a:t>From danger to safety”</a:t>
            </a:r>
          </a:p>
          <a:p>
            <a:pPr>
              <a:buNone/>
            </a:pPr>
            <a:r>
              <a:rPr lang="en-US" sz="2400" dirty="0" smtClean="0"/>
              <a:t>	</a:t>
            </a:r>
            <a:r>
              <a:rPr lang="en-US" sz="3600" b="1" dirty="0" smtClean="0"/>
              <a:t>SBCTC</a:t>
            </a:r>
          </a:p>
          <a:p>
            <a:pPr>
              <a:buNone/>
            </a:pPr>
            <a:endParaRPr lang="en-US" dirty="0"/>
          </a:p>
        </p:txBody>
      </p:sp>
      <p:pic>
        <p:nvPicPr>
          <p:cNvPr id="124930" name="Picture 2" descr="C:\Users\laura\AppData\Local\Microsoft\Windows\INetCache\IE\SHZJ0M6B\Movie-icon[1].png" title="Image of a clapbo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136069"/>
            <a:ext cx="1780486" cy="2064331"/>
          </a:xfrm>
          <a:prstGeom prst="rect">
            <a:avLst/>
          </a:prstGeom>
          <a:noFill/>
        </p:spPr>
      </p:pic>
    </p:spTree>
    <p:extLst>
      <p:ext uri="{BB962C8B-B14F-4D97-AF65-F5344CB8AC3E}">
        <p14:creationId xmlns:p14="http://schemas.microsoft.com/office/powerpoint/2010/main" val="42382127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title="Image of a bullseye "/>
          <p:cNvSpPr/>
          <p:nvPr/>
        </p:nvSpPr>
        <p:spPr>
          <a:xfrm>
            <a:off x="609600" y="1447800"/>
            <a:ext cx="1447800" cy="1219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Section 4 Review and Questions</a:t>
            </a:r>
            <a:endParaRPr lang="en-US" dirty="0"/>
          </a:p>
        </p:txBody>
      </p:sp>
      <p:pic>
        <p:nvPicPr>
          <p:cNvPr id="1026" name="Picture 2" descr="C:\Users\laura\AppData\Local\Microsoft\Windows\INetCache\IE\I6YY64KB\target[1].png" title="Image of a bullseye "/>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38200" y="1524000"/>
            <a:ext cx="990600" cy="1016718"/>
          </a:xfrm>
          <a:prstGeom prst="rect">
            <a:avLst/>
          </a:prstGeom>
          <a:noFill/>
        </p:spPr>
      </p:pic>
      <p:pic>
        <p:nvPicPr>
          <p:cNvPr id="1027" name="Picture 3" descr="C:\Users\laura\AppData\Local\Microsoft\Windows\INetCache\IE\I6YY64KB\preview_question_and_answer_site[1].jpg" title="Image of a cube that says Q &amp; 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4394200"/>
            <a:ext cx="1651000" cy="1320800"/>
          </a:xfrm>
          <a:prstGeom prst="rect">
            <a:avLst/>
          </a:prstGeom>
          <a:noFill/>
        </p:spPr>
      </p:pic>
      <p:sp>
        <p:nvSpPr>
          <p:cNvPr id="6" name="TextBox 5"/>
          <p:cNvSpPr txBox="1"/>
          <p:nvPr/>
        </p:nvSpPr>
        <p:spPr>
          <a:xfrm>
            <a:off x="2438400" y="1600200"/>
            <a:ext cx="5791200" cy="1938992"/>
          </a:xfrm>
          <a:prstGeom prst="rect">
            <a:avLst/>
          </a:prstGeom>
          <a:noFill/>
        </p:spPr>
        <p:txBody>
          <a:bodyPr wrap="square" rtlCol="0">
            <a:spAutoFit/>
          </a:bodyPr>
          <a:lstStyle/>
          <a:p>
            <a:r>
              <a:rPr lang="en-US" sz="4000" dirty="0" smtClean="0"/>
              <a:t>Name three important things you learned in this section.</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b" anchorCtr="0">
            <a:normAutofit fontScale="90000"/>
          </a:bodyPr>
          <a:lstStyle/>
          <a:p>
            <a:r>
              <a:rPr lang="en-US" dirty="0" smtClean="0"/>
              <a:t>Course Objectives for Silica Training</a:t>
            </a:r>
            <a:br>
              <a:rPr lang="en-US" dirty="0" smtClean="0"/>
            </a:br>
            <a:r>
              <a:rPr lang="en-US" sz="3100" dirty="0" smtClean="0"/>
              <a:t>By the end of this training, participants will be able to:</a:t>
            </a:r>
            <a:endParaRPr lang="en-US" sz="3100" dirty="0"/>
          </a:p>
        </p:txBody>
      </p:sp>
      <p:sp>
        <p:nvSpPr>
          <p:cNvPr id="3" name="Content Placeholder 2"/>
          <p:cNvSpPr>
            <a:spLocks noGrp="1"/>
          </p:cNvSpPr>
          <p:nvPr>
            <p:ph idx="1"/>
          </p:nvPr>
        </p:nvSpPr>
        <p:spPr>
          <a:xfrm>
            <a:off x="1447800" y="1447800"/>
            <a:ext cx="6629400" cy="4191000"/>
          </a:xfrm>
        </p:spPr>
        <p:txBody>
          <a:bodyPr>
            <a:normAutofit fontScale="92500" lnSpcReduction="10000"/>
          </a:bodyPr>
          <a:lstStyle/>
          <a:p>
            <a:pPr marL="457200">
              <a:spcBef>
                <a:spcPts val="0"/>
              </a:spcBef>
              <a:spcAft>
                <a:spcPts val="1200"/>
              </a:spcAft>
            </a:pPr>
            <a:r>
              <a:rPr lang="en-US" sz="3600" dirty="0" smtClean="0"/>
              <a:t>Understand what it is</a:t>
            </a:r>
          </a:p>
          <a:p>
            <a:pPr marL="457200">
              <a:spcBef>
                <a:spcPts val="0"/>
              </a:spcBef>
              <a:spcAft>
                <a:spcPts val="1200"/>
              </a:spcAft>
            </a:pPr>
            <a:r>
              <a:rPr lang="en-US" sz="3600" dirty="0" smtClean="0"/>
              <a:t>Recognize hazards</a:t>
            </a:r>
          </a:p>
          <a:p>
            <a:pPr marL="457200">
              <a:spcBef>
                <a:spcPts val="0"/>
              </a:spcBef>
              <a:spcAft>
                <a:spcPts val="1200"/>
              </a:spcAft>
            </a:pPr>
            <a:r>
              <a:rPr lang="en-US" sz="3600" dirty="0" smtClean="0"/>
              <a:t>Describe health effects</a:t>
            </a:r>
          </a:p>
          <a:p>
            <a:pPr marL="457200">
              <a:spcBef>
                <a:spcPts val="0"/>
              </a:spcBef>
              <a:spcAft>
                <a:spcPts val="1200"/>
              </a:spcAft>
            </a:pPr>
            <a:r>
              <a:rPr lang="en-US" sz="3600" dirty="0" smtClean="0"/>
              <a:t>Identify controls:</a:t>
            </a:r>
          </a:p>
          <a:p>
            <a:pPr marL="457200">
              <a:spcBef>
                <a:spcPts val="0"/>
              </a:spcBef>
              <a:spcAft>
                <a:spcPts val="1200"/>
              </a:spcAft>
              <a:buNone/>
            </a:pPr>
            <a:r>
              <a:rPr lang="en-US" sz="3600" dirty="0" smtClean="0"/>
              <a:t>		Engineering/work practice/PPE</a:t>
            </a:r>
          </a:p>
          <a:p>
            <a:pPr marL="457200">
              <a:spcBef>
                <a:spcPts val="0"/>
              </a:spcBef>
              <a:spcAft>
                <a:spcPts val="1200"/>
              </a:spcAft>
            </a:pPr>
            <a:r>
              <a:rPr lang="en-US" sz="3600" dirty="0" smtClean="0"/>
              <a:t>Understand new OSHA Standard</a:t>
            </a:r>
          </a:p>
          <a:p>
            <a:pPr marL="457200">
              <a:spcBef>
                <a:spcPts val="0"/>
              </a:spcBef>
              <a:spcAft>
                <a:spcPts val="1200"/>
              </a:spcAft>
            </a:pPr>
            <a:r>
              <a:rPr lang="en-US" sz="3600" dirty="0" smtClean="0"/>
              <a:t>Work safely around silica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5</a:t>
            </a:r>
            <a:br>
              <a:rPr lang="en-US" dirty="0" smtClean="0"/>
            </a:br>
            <a:r>
              <a:rPr lang="en-US" dirty="0" smtClean="0"/>
              <a:t>Controlling Silica Hazards</a:t>
            </a:r>
            <a:endParaRPr lang="en-US" dirty="0"/>
          </a:p>
        </p:txBody>
      </p:sp>
      <p:pic>
        <p:nvPicPr>
          <p:cNvPr id="7" name="Content Placeholder 6" descr="880-72.jpg" title="Photo of scarifying concrete without dust control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45920" y="1912461"/>
            <a:ext cx="5852160" cy="3901440"/>
          </a:xfrm>
        </p:spPr>
      </p:pic>
      <p:pic>
        <p:nvPicPr>
          <p:cNvPr id="98305" name="Picture 1" descr="C:\Users\laura\AppData\Local\Microsoft\Windows\INetCache\IE\EQ77RH9B\No_Sign[1].png" title="Imagae of a do not symb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14231" y="2438400"/>
            <a:ext cx="2905569" cy="2905569"/>
          </a:xfrm>
          <a:prstGeom prst="rect">
            <a:avLst/>
          </a:prstGeom>
          <a:noFill/>
        </p:spPr>
      </p:pic>
      <p:sp>
        <p:nvSpPr>
          <p:cNvPr id="8" name="TextBox 30"/>
          <p:cNvSpPr txBox="1">
            <a:spLocks noChangeArrowheads="1"/>
          </p:cNvSpPr>
          <p:nvPr/>
        </p:nvSpPr>
        <p:spPr bwMode="auto">
          <a:xfrm>
            <a:off x="7467600" y="5562600"/>
            <a:ext cx="1600200" cy="276999"/>
          </a:xfrm>
          <a:prstGeom prst="rect">
            <a:avLst/>
          </a:prstGeom>
          <a:noFill/>
          <a:ln w="9525">
            <a:noFill/>
            <a:miter lim="800000"/>
            <a:headEnd/>
            <a:tailEnd/>
          </a:ln>
        </p:spPr>
        <p:txBody>
          <a:bodyPr wrap="square">
            <a:spAutoFit/>
          </a:bodyPr>
          <a:lstStyle/>
          <a:p>
            <a:r>
              <a:rPr lang="en-US" sz="1200" dirty="0" smtClean="0">
                <a:cs typeface="Arial" charset="0"/>
              </a:rPr>
              <a:t>Photo source: </a:t>
            </a:r>
            <a:r>
              <a:rPr lang="en-US" sz="1200" dirty="0">
                <a:cs typeface="Arial" charset="0"/>
              </a:rPr>
              <a:t>elcosh</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pPr algn="l"/>
            <a:r>
              <a:rPr lang="en-US" dirty="0" smtClean="0"/>
              <a:t>Your experience on-the-job</a:t>
            </a:r>
            <a:endParaRPr lang="en-US" dirty="0"/>
          </a:p>
        </p:txBody>
      </p:sp>
      <p:sp>
        <p:nvSpPr>
          <p:cNvPr id="4" name="Content Placeholder 7"/>
          <p:cNvSpPr>
            <a:spLocks noGrp="1"/>
          </p:cNvSpPr>
          <p:nvPr>
            <p:ph idx="1"/>
          </p:nvPr>
        </p:nvSpPr>
        <p:spPr>
          <a:xfrm>
            <a:off x="685800" y="1600201"/>
            <a:ext cx="7924800" cy="1752599"/>
          </a:xfrm>
        </p:spPr>
        <p:txBody>
          <a:bodyPr/>
          <a:lstStyle/>
          <a:p>
            <a:pPr>
              <a:buNone/>
            </a:pPr>
            <a:r>
              <a:rPr lang="en-US" b="1" dirty="0" smtClean="0"/>
              <a:t>BRAINSTORM ACTIVITY</a:t>
            </a:r>
          </a:p>
          <a:p>
            <a:pPr marL="0" indent="0">
              <a:buNone/>
            </a:pPr>
            <a:r>
              <a:rPr lang="en-US" dirty="0" smtClean="0"/>
              <a:t>List all actions you’ve used to control silica.</a:t>
            </a:r>
          </a:p>
        </p:txBody>
      </p:sp>
      <p:pic>
        <p:nvPicPr>
          <p:cNvPr id="5" name="Picture 2" descr="C:\Users\laura\AppData\Local\Microsoft\Windows\INetCache\IE\RJQN4T9U\brainstorm[1].jpg" title="Image of a brainstor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4343400"/>
            <a:ext cx="1371600" cy="13716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Hierarchy of Controls</a:t>
            </a:r>
            <a:endParaRPr lang="en-US" dirty="0"/>
          </a:p>
        </p:txBody>
      </p:sp>
      <p:pic>
        <p:nvPicPr>
          <p:cNvPr id="4" name="Content Placeholder 3" descr="transition_pyramid.jpg" title="Image of hierarchy of controls"/>
          <p:cNvPicPr>
            <a:picLocks noGrp="1" noChangeAspect="1"/>
          </p:cNvPicPr>
          <p:nvPr>
            <p:ph idx="1"/>
          </p:nvPr>
        </p:nvPicPr>
        <p:blipFill>
          <a:blip r:embed="rId3" cstate="print"/>
          <a:stretch>
            <a:fillRect/>
          </a:stretch>
        </p:blipFill>
        <p:spPr>
          <a:xfrm>
            <a:off x="1110205" y="1295400"/>
            <a:ext cx="7119395" cy="4629072"/>
          </a:xfr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risk—factors to consider</a:t>
            </a:r>
            <a:endParaRPr lang="en-US" dirty="0"/>
          </a:p>
        </p:txBody>
      </p:sp>
      <p:sp>
        <p:nvSpPr>
          <p:cNvPr id="3" name="Content Placeholder 2"/>
          <p:cNvSpPr>
            <a:spLocks noGrp="1"/>
          </p:cNvSpPr>
          <p:nvPr>
            <p:ph idx="1"/>
          </p:nvPr>
        </p:nvSpPr>
        <p:spPr/>
        <p:txBody>
          <a:bodyPr/>
          <a:lstStyle/>
          <a:p>
            <a:r>
              <a:rPr lang="en-US" dirty="0" smtClean="0"/>
              <a:t>What tool is being used?</a:t>
            </a:r>
          </a:p>
          <a:p>
            <a:r>
              <a:rPr lang="en-US" dirty="0" smtClean="0"/>
              <a:t>What is silica content of material?</a:t>
            </a:r>
          </a:p>
          <a:p>
            <a:r>
              <a:rPr lang="en-US" dirty="0" smtClean="0"/>
              <a:t>How enclosed is work area?</a:t>
            </a:r>
          </a:p>
          <a:p>
            <a:r>
              <a:rPr lang="en-US" dirty="0" smtClean="0"/>
              <a:t>Is dusty work constant or intermittent?</a:t>
            </a:r>
          </a:p>
          <a:p>
            <a:r>
              <a:rPr lang="en-US" dirty="0" smtClean="0"/>
              <a:t>Does the job take the whole shift?</a:t>
            </a:r>
          </a:p>
          <a:p>
            <a:r>
              <a:rPr lang="en-US" dirty="0" smtClean="0"/>
              <a:t>Which control methods most effective &lt;PEL?</a:t>
            </a:r>
          </a:p>
          <a:p>
            <a:r>
              <a:rPr lang="en-US" dirty="0" smtClean="0"/>
              <a:t>Will PPE also be needed to meet the PEL?</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controls</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3600" b="1" dirty="0" smtClean="0"/>
              <a:t>Wet methods</a:t>
            </a:r>
          </a:p>
          <a:p>
            <a:r>
              <a:rPr lang="en-US" sz="3600" b="1" dirty="0" smtClean="0"/>
              <a:t>Local exhaust ventilation (LEV)</a:t>
            </a:r>
          </a:p>
          <a:p>
            <a:r>
              <a:rPr lang="en-US" sz="3600" b="1" dirty="0" smtClean="0"/>
              <a:t>Substitution</a:t>
            </a:r>
          </a:p>
          <a:p>
            <a:r>
              <a:rPr lang="en-US" sz="3600" b="1" dirty="0" smtClean="0"/>
              <a:t>Isolation</a:t>
            </a:r>
            <a:endParaRPr lang="en-US" sz="36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Examples of wet methods</a:t>
            </a:r>
            <a:endParaRPr lang="en-US" dirty="0"/>
          </a:p>
        </p:txBody>
      </p:sp>
      <p:sp>
        <p:nvSpPr>
          <p:cNvPr id="5" name="Content Placeholder 4"/>
          <p:cNvSpPr>
            <a:spLocks noGrp="1"/>
          </p:cNvSpPr>
          <p:nvPr>
            <p:ph sz="half" idx="1"/>
          </p:nvPr>
        </p:nvSpPr>
        <p:spPr/>
        <p:txBody>
          <a:bodyPr/>
          <a:lstStyle/>
          <a:p>
            <a:r>
              <a:rPr lang="en-US" dirty="0" smtClean="0"/>
              <a:t>Concrete/masonry saws that provide water to blade</a:t>
            </a:r>
          </a:p>
          <a:p>
            <a:r>
              <a:rPr lang="en-US" dirty="0" smtClean="0"/>
              <a:t>Water hose to wet down dust at point of generation</a:t>
            </a:r>
          </a:p>
          <a:p>
            <a:r>
              <a:rPr lang="en-US" dirty="0" smtClean="0"/>
              <a:t>During rock drilling, flow water through drill stem</a:t>
            </a:r>
          </a:p>
        </p:txBody>
      </p:sp>
      <p:pic>
        <p:nvPicPr>
          <p:cNvPr id="7" name="Content Placeholder 5" descr="resizestnsawP1050726.jpg" title="Photo of a worker using a concrete masonry saw with out wate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00600" y="1219200"/>
            <a:ext cx="2971800" cy="2229281"/>
          </a:xfrm>
        </p:spPr>
      </p:pic>
      <p:pic>
        <p:nvPicPr>
          <p:cNvPr id="8" name="Picture 7" descr="P1050698.jpg" title="Photo of a worker using a concrete masonry saw with wat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0" y="3505200"/>
            <a:ext cx="3048000" cy="2286000"/>
          </a:xfrm>
          <a:prstGeom prst="rect">
            <a:avLst/>
          </a:prstGeom>
        </p:spPr>
      </p:pic>
      <p:sp>
        <p:nvSpPr>
          <p:cNvPr id="6" name="TextBox 5"/>
          <p:cNvSpPr txBox="1"/>
          <p:nvPr/>
        </p:nvSpPr>
        <p:spPr>
          <a:xfrm>
            <a:off x="4191000" y="5697379"/>
            <a:ext cx="1524000" cy="246221"/>
          </a:xfrm>
          <a:prstGeom prst="rect">
            <a:avLst/>
          </a:prstGeom>
          <a:noFill/>
        </p:spPr>
        <p:txBody>
          <a:bodyPr wrap="square" rtlCol="0">
            <a:spAutoFit/>
          </a:bodyPr>
          <a:lstStyle/>
          <a:p>
            <a:r>
              <a:rPr lang="en-US" sz="1000" dirty="0" smtClean="0"/>
              <a:t>Photos: CPWR Silica Safe</a:t>
            </a:r>
            <a:endParaRPr lang="en-US" sz="1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1050840.jpg" title="Photo of a worker using a concrete masonry saw with out wat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100" y="276100"/>
            <a:ext cx="3708400" cy="2781300"/>
          </a:xfrm>
          <a:prstGeom prst="rect">
            <a:avLst/>
          </a:prstGeom>
        </p:spPr>
      </p:pic>
      <p:pic>
        <p:nvPicPr>
          <p:cNvPr id="6" name="Picture 5" descr="P1050881.jpg" title="Photo of a worker using a concrete masonry saw with wat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2525" y="269175"/>
            <a:ext cx="3733800" cy="2800350"/>
          </a:xfrm>
          <a:prstGeom prst="rect">
            <a:avLst/>
          </a:prstGeom>
        </p:spPr>
      </p:pic>
      <p:pic>
        <p:nvPicPr>
          <p:cNvPr id="7" name="Picture 6" descr="C-Hand-Held-Saw-no-control-3.jpg" title="Photo of a worker using a concrete masonry saw with out wat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400" y="3124200"/>
            <a:ext cx="3759200" cy="2819400"/>
          </a:xfrm>
          <a:prstGeom prst="rect">
            <a:avLst/>
          </a:prstGeom>
        </p:spPr>
      </p:pic>
      <p:pic>
        <p:nvPicPr>
          <p:cNvPr id="8" name="Picture 7" descr="C-Hand-Held-Saw-control-1.jpg" title="Photo of a worker using a concrete masonry saw with wate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4400" y="3124200"/>
            <a:ext cx="3759200" cy="2819400"/>
          </a:xfrm>
          <a:prstGeom prst="rect">
            <a:avLst/>
          </a:prstGeom>
        </p:spPr>
      </p:pic>
      <p:sp>
        <p:nvSpPr>
          <p:cNvPr id="9" name="TextBox 8"/>
          <p:cNvSpPr txBox="1"/>
          <p:nvPr/>
        </p:nvSpPr>
        <p:spPr>
          <a:xfrm rot="5400000">
            <a:off x="7895510" y="5058490"/>
            <a:ext cx="1524000" cy="246221"/>
          </a:xfrm>
          <a:prstGeom prst="rect">
            <a:avLst/>
          </a:prstGeom>
          <a:noFill/>
        </p:spPr>
        <p:txBody>
          <a:bodyPr wrap="square" rtlCol="0">
            <a:spAutoFit/>
          </a:bodyPr>
          <a:lstStyle/>
          <a:p>
            <a:r>
              <a:rPr lang="en-US" sz="1000" dirty="0" smtClean="0"/>
              <a:t>Photos: CPWR Silica Safe</a:t>
            </a:r>
            <a:endParaRPr lang="en-US" sz="1000" dirty="0"/>
          </a:p>
        </p:txBody>
      </p:sp>
      <p:sp>
        <p:nvSpPr>
          <p:cNvPr id="3" name="Title 2"/>
          <p:cNvSpPr>
            <a:spLocks noGrp="1"/>
          </p:cNvSpPr>
          <p:nvPr>
            <p:ph type="title"/>
          </p:nvPr>
        </p:nvSpPr>
        <p:spPr>
          <a:xfrm>
            <a:off x="457200" y="0"/>
            <a:ext cx="2895600" cy="269175"/>
          </a:xfrm>
        </p:spPr>
        <p:txBody>
          <a:bodyPr>
            <a:normAutofit/>
          </a:bodyPr>
          <a:lstStyle/>
          <a:p>
            <a:pPr algn="l"/>
            <a:r>
              <a:rPr lang="en-US" sz="800" dirty="0" smtClean="0">
                <a:solidFill>
                  <a:schemeClr val="bg1"/>
                </a:solidFill>
              </a:rPr>
              <a:t>Silica Dust while working</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Walk-Behind-Concrete-Saw-no-control-2.jpg" title="Photo of a worker using a concrete masonry saw with out wate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609600" y="379496"/>
            <a:ext cx="3454400" cy="2590800"/>
          </a:xfrm>
          <a:prstGeom prst="rect">
            <a:avLst/>
          </a:prstGeom>
        </p:spPr>
      </p:pic>
      <p:pic>
        <p:nvPicPr>
          <p:cNvPr id="7" name="Content Placeholder 6" descr="P1060150.jpg" title="Photo of a worker using a concrete masonry saw with out water"/>
          <p:cNvPicPr>
            <a:picLocks noGrp="1" noChangeAspect="1"/>
          </p:cNvPicPr>
          <p:nvPr>
            <p:ph sz="half" idx="4294967295"/>
          </p:nvPr>
        </p:nvPicPr>
        <p:blipFill>
          <a:blip r:embed="rId4" cstate="email">
            <a:extLst>
              <a:ext uri="{28A0092B-C50C-407E-A947-70E740481C1C}">
                <a14:useLocalDpi xmlns:a14="http://schemas.microsoft.com/office/drawing/2010/main"/>
              </a:ext>
            </a:extLst>
          </a:blip>
          <a:stretch>
            <a:fillRect/>
          </a:stretch>
        </p:blipFill>
        <p:spPr>
          <a:xfrm>
            <a:off x="609600" y="3190372"/>
            <a:ext cx="3530600" cy="2647950"/>
          </a:xfrm>
          <a:prstGeom prst="rect">
            <a:avLst/>
          </a:prstGeom>
        </p:spPr>
      </p:pic>
      <p:pic>
        <p:nvPicPr>
          <p:cNvPr id="6" name="Picture 5" descr="B-Walk-Behind-Concrete-Saw-control-2.jpg" title="Photo of a worker using a concrete masonry saw"/>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6905" y="379496"/>
            <a:ext cx="3429000" cy="2571750"/>
          </a:xfrm>
          <a:prstGeom prst="rect">
            <a:avLst/>
          </a:prstGeom>
        </p:spPr>
      </p:pic>
      <p:pic>
        <p:nvPicPr>
          <p:cNvPr id="8" name="Picture 7" descr="P1060170.jpg" title="Photo of a worker using a concrete masonry saw"/>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0705" y="3226467"/>
            <a:ext cx="3505200" cy="2628900"/>
          </a:xfrm>
          <a:prstGeom prst="rect">
            <a:avLst/>
          </a:prstGeom>
        </p:spPr>
      </p:pic>
      <p:sp>
        <p:nvSpPr>
          <p:cNvPr id="9" name="TextBox 8"/>
          <p:cNvSpPr txBox="1"/>
          <p:nvPr/>
        </p:nvSpPr>
        <p:spPr>
          <a:xfrm rot="5400000">
            <a:off x="7725489" y="4982289"/>
            <a:ext cx="1524000" cy="246221"/>
          </a:xfrm>
          <a:prstGeom prst="rect">
            <a:avLst/>
          </a:prstGeom>
          <a:noFill/>
        </p:spPr>
        <p:txBody>
          <a:bodyPr wrap="square" rtlCol="0">
            <a:spAutoFit/>
          </a:bodyPr>
          <a:lstStyle/>
          <a:p>
            <a:r>
              <a:rPr lang="en-US" sz="1000" dirty="0" smtClean="0"/>
              <a:t>Photos: CPWR Silica Safe</a:t>
            </a:r>
            <a:endParaRPr lang="en-US" sz="1000" dirty="0"/>
          </a:p>
        </p:txBody>
      </p:sp>
      <p:sp>
        <p:nvSpPr>
          <p:cNvPr id="2" name="Title 1"/>
          <p:cNvSpPr>
            <a:spLocks noGrp="1"/>
          </p:cNvSpPr>
          <p:nvPr>
            <p:ph type="title"/>
          </p:nvPr>
        </p:nvSpPr>
        <p:spPr>
          <a:xfrm>
            <a:off x="416305" y="8824"/>
            <a:ext cx="8229600" cy="370672"/>
          </a:xfrm>
        </p:spPr>
        <p:txBody>
          <a:bodyPr/>
          <a:lstStyle/>
          <a:p>
            <a:r>
              <a:rPr lang="en-US" sz="800" dirty="0">
                <a:solidFill>
                  <a:srgbClr val="FFFFFF"/>
                </a:solidFill>
              </a:rPr>
              <a:t>Silica Dust while </a:t>
            </a:r>
            <a:r>
              <a:rPr lang="en-US" sz="800" dirty="0" smtClean="0">
                <a:solidFill>
                  <a:srgbClr val="FFFFFF"/>
                </a:solidFill>
              </a:rPr>
              <a:t>working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 of LEV methods</a:t>
            </a:r>
            <a:endParaRPr lang="en-US" dirty="0"/>
          </a:p>
        </p:txBody>
      </p:sp>
      <p:sp>
        <p:nvSpPr>
          <p:cNvPr id="3" name="Content Placeholder 2"/>
          <p:cNvSpPr>
            <a:spLocks noGrp="1"/>
          </p:cNvSpPr>
          <p:nvPr>
            <p:ph sz="half" idx="1"/>
          </p:nvPr>
        </p:nvSpPr>
        <p:spPr>
          <a:xfrm>
            <a:off x="457200" y="1600200"/>
            <a:ext cx="3657600" cy="4525963"/>
          </a:xfrm>
        </p:spPr>
        <p:txBody>
          <a:bodyPr/>
          <a:lstStyle/>
          <a:p>
            <a:r>
              <a:rPr lang="en-US" dirty="0" smtClean="0"/>
              <a:t>Vacuum system captures dust close to source</a:t>
            </a:r>
          </a:p>
          <a:p>
            <a:r>
              <a:rPr lang="en-US" dirty="0" smtClean="0"/>
              <a:t>Integrate systems onto equipment that generates dust</a:t>
            </a:r>
          </a:p>
          <a:p>
            <a:r>
              <a:rPr lang="en-US" dirty="0" smtClean="0"/>
              <a:t>Use HEPA (high-efficiency particulate air) filter</a:t>
            </a:r>
          </a:p>
          <a:p>
            <a:endParaRPr lang="en-US" dirty="0"/>
          </a:p>
        </p:txBody>
      </p:sp>
      <p:pic>
        <p:nvPicPr>
          <p:cNvPr id="8" name="Picture 7" descr="Tuckpointing_no-controls.jpg" title="Photo of a worker using a concrete masonry saw with out a vacuum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8737" y="1371600"/>
            <a:ext cx="5187142" cy="1981200"/>
          </a:xfrm>
          <a:prstGeom prst="rect">
            <a:avLst/>
          </a:prstGeom>
        </p:spPr>
      </p:pic>
      <p:pic>
        <p:nvPicPr>
          <p:cNvPr id="9" name="Picture 8" descr="P1050981.jpg" title="Photo of a worker using a concrete masonry saw with a vacuum system"/>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3352800"/>
            <a:ext cx="3454400" cy="2590800"/>
          </a:xfrm>
          <a:prstGeom prst="rect">
            <a:avLst/>
          </a:prstGeom>
        </p:spPr>
      </p:pic>
      <p:sp>
        <p:nvSpPr>
          <p:cNvPr id="6" name="TextBox 5"/>
          <p:cNvSpPr txBox="1"/>
          <p:nvPr/>
        </p:nvSpPr>
        <p:spPr>
          <a:xfrm rot="5400000">
            <a:off x="7649289" y="4982290"/>
            <a:ext cx="1524000" cy="246221"/>
          </a:xfrm>
          <a:prstGeom prst="rect">
            <a:avLst/>
          </a:prstGeom>
          <a:noFill/>
        </p:spPr>
        <p:txBody>
          <a:bodyPr wrap="square" rtlCol="0">
            <a:spAutoFit/>
          </a:bodyPr>
          <a:lstStyle/>
          <a:p>
            <a:r>
              <a:rPr lang="en-US" sz="1000" dirty="0" smtClean="0"/>
              <a:t>Photos: CPWR Silica Safe</a:t>
            </a:r>
            <a:endParaRPr lang="en-US" sz="1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ight-Angle-Grinder-no-control-4.jpg" title="Photo of a worker using a grinder with out a vacuum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457200"/>
            <a:ext cx="3759200" cy="2819400"/>
          </a:xfrm>
          <a:prstGeom prst="rect">
            <a:avLst/>
          </a:prstGeom>
        </p:spPr>
      </p:pic>
      <p:pic>
        <p:nvPicPr>
          <p:cNvPr id="6" name="Picture 5" descr="A-Right-Angle-Grinder-control-6.jpg" title="Photo of a worker using a grinder with a vacuum system"/>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1400" y="457200"/>
            <a:ext cx="3759200" cy="2819400"/>
          </a:xfrm>
          <a:prstGeom prst="rect">
            <a:avLst/>
          </a:prstGeom>
        </p:spPr>
      </p:pic>
      <p:pic>
        <p:nvPicPr>
          <p:cNvPr id="7" name="Picture 6" descr="Handheld-drill_no-control.jpg" title="Photo of a worker using a drill with out a vacuum system"/>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2600" y="3429000"/>
            <a:ext cx="2518086" cy="2438400"/>
          </a:xfrm>
          <a:prstGeom prst="rect">
            <a:avLst/>
          </a:prstGeom>
        </p:spPr>
      </p:pic>
      <p:pic>
        <p:nvPicPr>
          <p:cNvPr id="8" name="Picture 7" descr="P1060140.jpg" title="Photo of a worker using a grinder with a vacuum system"/>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6800" y="3352800"/>
            <a:ext cx="3429000" cy="2571750"/>
          </a:xfrm>
          <a:prstGeom prst="rect">
            <a:avLst/>
          </a:prstGeom>
        </p:spPr>
      </p:pic>
      <p:sp>
        <p:nvSpPr>
          <p:cNvPr id="9" name="TextBox 8"/>
          <p:cNvSpPr txBox="1"/>
          <p:nvPr/>
        </p:nvSpPr>
        <p:spPr>
          <a:xfrm rot="5400000">
            <a:off x="7725489" y="4982290"/>
            <a:ext cx="1524000" cy="246221"/>
          </a:xfrm>
          <a:prstGeom prst="rect">
            <a:avLst/>
          </a:prstGeom>
          <a:noFill/>
        </p:spPr>
        <p:txBody>
          <a:bodyPr wrap="square" rtlCol="0">
            <a:spAutoFit/>
          </a:bodyPr>
          <a:lstStyle/>
          <a:p>
            <a:r>
              <a:rPr lang="en-US" sz="1000" dirty="0" smtClean="0"/>
              <a:t>Photos: CPWR Silica Safe</a:t>
            </a:r>
            <a:endParaRPr lang="en-US" sz="1000" dirty="0"/>
          </a:p>
        </p:txBody>
      </p:sp>
      <p:sp>
        <p:nvSpPr>
          <p:cNvPr id="3" name="Title 2"/>
          <p:cNvSpPr>
            <a:spLocks noGrp="1"/>
          </p:cNvSpPr>
          <p:nvPr>
            <p:ph type="title"/>
          </p:nvPr>
        </p:nvSpPr>
        <p:spPr>
          <a:xfrm>
            <a:off x="533400" y="76200"/>
            <a:ext cx="8229600" cy="304800"/>
          </a:xfrm>
        </p:spPr>
        <p:txBody>
          <a:bodyPr>
            <a:normAutofit/>
          </a:bodyPr>
          <a:lstStyle/>
          <a:p>
            <a:r>
              <a:rPr lang="en-US" sz="1000" dirty="0" smtClean="0">
                <a:solidFill>
                  <a:schemeClr val="bg1"/>
                </a:solidFill>
              </a:rPr>
              <a:t>Silica in Construction </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Section 1</a:t>
            </a:r>
            <a:r>
              <a:rPr lang="en-US" dirty="0" smtClean="0"/>
              <a:t/>
            </a:r>
            <a:br>
              <a:rPr lang="en-US" dirty="0" smtClean="0"/>
            </a:br>
            <a:r>
              <a:rPr lang="en-US" dirty="0" smtClean="0"/>
              <a:t>Introduction to Silica</a:t>
            </a:r>
            <a:endParaRPr lang="en-US" dirty="0"/>
          </a:p>
        </p:txBody>
      </p:sp>
      <p:pic>
        <p:nvPicPr>
          <p:cNvPr id="4" name="Content Placeholder 3" descr="3907-72.jpg" title="Photo of the demolition of a buildi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08025" y="1600201"/>
            <a:ext cx="4549975" cy="3886200"/>
          </a:xfrm>
        </p:spPr>
      </p:pic>
      <p:sp>
        <p:nvSpPr>
          <p:cNvPr id="5" name="TextBox 4"/>
          <p:cNvSpPr txBox="1"/>
          <p:nvPr/>
        </p:nvSpPr>
        <p:spPr>
          <a:xfrm>
            <a:off x="5943600" y="5468779"/>
            <a:ext cx="990600" cy="246221"/>
          </a:xfrm>
          <a:prstGeom prst="rect">
            <a:avLst/>
          </a:prstGeom>
          <a:noFill/>
        </p:spPr>
        <p:txBody>
          <a:bodyPr wrap="square" rtlCol="0">
            <a:spAutoFit/>
          </a:bodyPr>
          <a:lstStyle/>
          <a:p>
            <a:r>
              <a:rPr lang="en-US" sz="1000" dirty="0" err="1" smtClean="0"/>
              <a:t>eLCOSH</a:t>
            </a:r>
            <a:r>
              <a:rPr lang="en-US" sz="1000" dirty="0" smtClean="0"/>
              <a:t> images</a:t>
            </a:r>
            <a:endParaRPr lang="en-US" sz="10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 of control combinations</a:t>
            </a:r>
            <a:endParaRPr lang="en-US" dirty="0"/>
          </a:p>
        </p:txBody>
      </p:sp>
      <p:pic>
        <p:nvPicPr>
          <p:cNvPr id="414722" name="Picture 2" title="Image of an asphalt pavement milling machine with silica dust controls"/>
          <p:cNvPicPr>
            <a:picLocks noChangeAspect="1" noChangeArrowheads="1"/>
          </p:cNvPicPr>
          <p:nvPr/>
        </p:nvPicPr>
        <p:blipFill>
          <a:blip r:embed="rId3" cstate="print"/>
          <a:srcRect/>
          <a:stretch>
            <a:fillRect/>
          </a:stretch>
        </p:blipFill>
        <p:spPr bwMode="auto">
          <a:xfrm>
            <a:off x="914400" y="2362200"/>
            <a:ext cx="7696200" cy="3555740"/>
          </a:xfrm>
          <a:prstGeom prst="rect">
            <a:avLst/>
          </a:prstGeom>
          <a:noFill/>
          <a:ln w="9525">
            <a:noFill/>
            <a:miter lim="800000"/>
            <a:headEnd/>
            <a:tailEnd/>
          </a:ln>
        </p:spPr>
      </p:pic>
      <p:sp>
        <p:nvSpPr>
          <p:cNvPr id="4" name="TextBox 3"/>
          <p:cNvSpPr txBox="1"/>
          <p:nvPr/>
        </p:nvSpPr>
        <p:spPr>
          <a:xfrm>
            <a:off x="533400" y="1359694"/>
            <a:ext cx="7848600" cy="1231106"/>
          </a:xfrm>
          <a:prstGeom prst="rect">
            <a:avLst/>
          </a:prstGeom>
          <a:noFill/>
        </p:spPr>
        <p:txBody>
          <a:bodyPr wrap="square" rtlCol="0">
            <a:spAutoFit/>
          </a:bodyPr>
          <a:lstStyle/>
          <a:p>
            <a:r>
              <a:rPr lang="en-US" sz="2800" dirty="0" smtClean="0"/>
              <a:t>Asphalt pavement milling machines use ventilation and water-spray controls</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ehicle-mounted-drilling-rig_no-controls.jpg" title="Photo of a worker using a veghicle mounted drilling rig with out silica dust contro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28600"/>
            <a:ext cx="3875981" cy="3733800"/>
          </a:xfrm>
          <a:prstGeom prst="rect">
            <a:avLst/>
          </a:prstGeom>
        </p:spPr>
      </p:pic>
      <p:pic>
        <p:nvPicPr>
          <p:cNvPr id="4" name="Picture 3" descr="Sidewalk-cutting-with-controls-LHSF.tif.jpg" title="Photo of a worker using a veghicle mounted drilling rig with silica dust contro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200" y="2362200"/>
            <a:ext cx="4444439" cy="3332695"/>
          </a:xfrm>
          <a:prstGeom prst="rect">
            <a:avLst/>
          </a:prstGeom>
        </p:spPr>
      </p:pic>
      <p:sp>
        <p:nvSpPr>
          <p:cNvPr id="5" name="TextBox 4"/>
          <p:cNvSpPr txBox="1"/>
          <p:nvPr/>
        </p:nvSpPr>
        <p:spPr>
          <a:xfrm>
            <a:off x="4267200" y="5697379"/>
            <a:ext cx="1524000" cy="246221"/>
          </a:xfrm>
          <a:prstGeom prst="rect">
            <a:avLst/>
          </a:prstGeom>
          <a:noFill/>
        </p:spPr>
        <p:txBody>
          <a:bodyPr wrap="square" rtlCol="0">
            <a:spAutoFit/>
          </a:bodyPr>
          <a:lstStyle/>
          <a:p>
            <a:r>
              <a:rPr lang="en-US" sz="1000" dirty="0" smtClean="0"/>
              <a:t>Photos: CPWR Silica Safe</a:t>
            </a:r>
            <a:endParaRPr lang="en-US" sz="1000" dirty="0"/>
          </a:p>
        </p:txBody>
      </p:sp>
      <p:sp>
        <p:nvSpPr>
          <p:cNvPr id="6" name="Title 5"/>
          <p:cNvSpPr>
            <a:spLocks noGrp="1"/>
          </p:cNvSpPr>
          <p:nvPr>
            <p:ph type="title"/>
          </p:nvPr>
        </p:nvSpPr>
        <p:spPr>
          <a:xfrm>
            <a:off x="4800600" y="274638"/>
            <a:ext cx="3886200" cy="487362"/>
          </a:xfrm>
        </p:spPr>
        <p:txBody>
          <a:bodyPr>
            <a:normAutofit/>
          </a:bodyPr>
          <a:lstStyle/>
          <a:p>
            <a:pPr algn="l"/>
            <a:r>
              <a:rPr lang="en-US" sz="1000" dirty="0" smtClean="0">
                <a:solidFill>
                  <a:schemeClr val="bg1"/>
                </a:solidFill>
              </a:rPr>
              <a:t>Silica at outdoor work places</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normAutofit/>
          </a:bodyPr>
          <a:lstStyle/>
          <a:p>
            <a:pPr algn="l"/>
            <a:r>
              <a:rPr lang="en-US" dirty="0" smtClean="0"/>
              <a:t>Are controls working?</a:t>
            </a:r>
            <a:endParaRPr lang="en-US" dirty="0"/>
          </a:p>
        </p:txBody>
      </p:sp>
      <p:sp>
        <p:nvSpPr>
          <p:cNvPr id="3" name="Content Placeholder 2"/>
          <p:cNvSpPr>
            <a:spLocks noGrp="1"/>
          </p:cNvSpPr>
          <p:nvPr>
            <p:ph sz="half" idx="1"/>
          </p:nvPr>
        </p:nvSpPr>
        <p:spPr>
          <a:xfrm>
            <a:off x="457200" y="1600201"/>
            <a:ext cx="4876800" cy="3886200"/>
          </a:xfrm>
        </p:spPr>
        <p:txBody>
          <a:bodyPr/>
          <a:lstStyle/>
          <a:p>
            <a:r>
              <a:rPr lang="en-US" sz="3200" dirty="0" smtClean="0"/>
              <a:t>Follow manufacturer’s instructions/specifications</a:t>
            </a:r>
          </a:p>
          <a:p>
            <a:r>
              <a:rPr lang="en-US" sz="3200" dirty="0" smtClean="0"/>
              <a:t>Use tools properly</a:t>
            </a:r>
          </a:p>
          <a:p>
            <a:r>
              <a:rPr lang="en-US" sz="3200" dirty="0" smtClean="0"/>
              <a:t>Do required maintenance and cleaning regularly</a:t>
            </a:r>
          </a:p>
          <a:p>
            <a:r>
              <a:rPr lang="en-US" sz="3200" dirty="0" smtClean="0"/>
              <a:t>Test the air for contaminants</a:t>
            </a:r>
          </a:p>
          <a:p>
            <a:endParaRPr lang="en-US" dirty="0" smtClean="0"/>
          </a:p>
          <a:p>
            <a:endParaRPr lang="en-US" dirty="0"/>
          </a:p>
        </p:txBody>
      </p:sp>
      <p:pic>
        <p:nvPicPr>
          <p:cNvPr id="519170" name="Picture 2" descr="C:\Users\laura\AppData\Local\Microsoft\Windows\INetCache\IE\EQ77RH9B\ISO_7010_M002.svg[1].png" title="Image of a stick figure holding a book "/>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272881" y="1843881"/>
            <a:ext cx="3642519" cy="3642519"/>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Air monitoring</a:t>
            </a:r>
            <a:endParaRPr lang="en-US" dirty="0"/>
          </a:p>
        </p:txBody>
      </p:sp>
      <p:pic>
        <p:nvPicPr>
          <p:cNvPr id="4" name="Picture 3" descr="Air_Sampling_Equipment_(8744527856).jpg" title="Photo of a worker wearing air sampling equipment"/>
          <p:cNvPicPr>
            <a:picLocks noChangeAspect="1"/>
          </p:cNvPicPr>
          <p:nvPr/>
        </p:nvPicPr>
        <p:blipFill>
          <a:blip r:embed="rId3" cstate="print"/>
          <a:stretch>
            <a:fillRect/>
          </a:stretch>
        </p:blipFill>
        <p:spPr>
          <a:xfrm>
            <a:off x="2489200" y="2590800"/>
            <a:ext cx="4064000" cy="3048000"/>
          </a:xfrm>
          <a:prstGeom prst="rect">
            <a:avLst/>
          </a:prstGeom>
        </p:spPr>
      </p:pic>
      <p:sp>
        <p:nvSpPr>
          <p:cNvPr id="5" name="Oval 4"/>
          <p:cNvSpPr/>
          <p:nvPr/>
        </p:nvSpPr>
        <p:spPr>
          <a:xfrm>
            <a:off x="304800" y="1752600"/>
            <a:ext cx="2667000" cy="15240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spcBef>
                <a:spcPts val="0"/>
              </a:spcBef>
            </a:pPr>
            <a:r>
              <a:rPr lang="en-US" sz="2400" b="1" dirty="0" smtClean="0"/>
              <a:t>Done by professionals</a:t>
            </a:r>
          </a:p>
        </p:txBody>
      </p:sp>
      <p:sp>
        <p:nvSpPr>
          <p:cNvPr id="7" name="Oval 6"/>
          <p:cNvSpPr/>
          <p:nvPr/>
        </p:nvSpPr>
        <p:spPr>
          <a:xfrm>
            <a:off x="3048000" y="1219200"/>
            <a:ext cx="3124200" cy="16002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spcBef>
                <a:spcPts val="0"/>
              </a:spcBef>
            </a:pPr>
            <a:r>
              <a:rPr lang="en-US" sz="2400" b="1" dirty="0" smtClean="0"/>
              <a:t>Identifies/ quantifies contaminants</a:t>
            </a:r>
          </a:p>
        </p:txBody>
      </p:sp>
      <p:sp>
        <p:nvSpPr>
          <p:cNvPr id="8" name="Oval 7"/>
          <p:cNvSpPr/>
          <p:nvPr/>
        </p:nvSpPr>
        <p:spPr>
          <a:xfrm>
            <a:off x="6096000" y="1752600"/>
            <a:ext cx="2895600" cy="18288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spcBef>
                <a:spcPts val="0"/>
              </a:spcBef>
            </a:pPr>
            <a:r>
              <a:rPr lang="en-US" sz="2400" b="1" dirty="0" smtClean="0"/>
              <a:t>Specialized, calibrated equipment</a:t>
            </a:r>
          </a:p>
        </p:txBody>
      </p:sp>
      <p:sp>
        <p:nvSpPr>
          <p:cNvPr id="9" name="Oval 8"/>
          <p:cNvSpPr/>
          <p:nvPr/>
        </p:nvSpPr>
        <p:spPr>
          <a:xfrm>
            <a:off x="228600" y="3810000"/>
            <a:ext cx="2895600" cy="15240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spcBef>
                <a:spcPts val="0"/>
              </a:spcBef>
            </a:pPr>
            <a:r>
              <a:rPr lang="en-US" sz="2400" b="1" dirty="0" smtClean="0"/>
              <a:t>Personal monitoring of workers</a:t>
            </a:r>
          </a:p>
        </p:txBody>
      </p:sp>
      <p:sp>
        <p:nvSpPr>
          <p:cNvPr id="10" name="Oval 9"/>
          <p:cNvSpPr/>
          <p:nvPr/>
        </p:nvSpPr>
        <p:spPr>
          <a:xfrm>
            <a:off x="6096000" y="3886200"/>
            <a:ext cx="2895600" cy="15240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spcBef>
                <a:spcPts val="0"/>
              </a:spcBef>
            </a:pPr>
            <a:r>
              <a:rPr lang="en-US" sz="2400" b="1" dirty="0" smtClean="0"/>
              <a:t>General ambient air monitoring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4"/>
          <p:cNvSpPr>
            <a:spLocks noGrp="1" noChangeArrowheads="1"/>
          </p:cNvSpPr>
          <p:nvPr>
            <p:ph type="title"/>
          </p:nvPr>
        </p:nvSpPr>
        <p:spPr>
          <a:xfrm>
            <a:off x="381001" y="152400"/>
            <a:ext cx="6705600" cy="1143000"/>
          </a:xfrm>
          <a:noFill/>
        </p:spPr>
        <p:txBody>
          <a:bodyPr lIns="90478" tIns="44445" rIns="90478" bIns="44445"/>
          <a:lstStyle/>
          <a:p>
            <a:pPr algn="l" eaLnBrk="1" hangingPunct="1"/>
            <a:r>
              <a:rPr lang="en-US" altLang="en-US" dirty="0" smtClean="0"/>
              <a:t>Air sampling equipment</a:t>
            </a:r>
            <a:endParaRPr lang="en-US" altLang="en-US" b="1" dirty="0" smtClean="0"/>
          </a:p>
        </p:txBody>
      </p:sp>
      <p:sp>
        <p:nvSpPr>
          <p:cNvPr id="1030" name="Rectangle 5"/>
          <p:cNvSpPr>
            <a:spLocks noChangeArrowheads="1"/>
          </p:cNvSpPr>
          <p:nvPr/>
        </p:nvSpPr>
        <p:spPr bwMode="auto">
          <a:xfrm>
            <a:off x="901700" y="2362200"/>
            <a:ext cx="19748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8" tIns="44445" rIns="90478" bIns="4444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dirty="0">
                <a:latin typeface="Times New Roman" pitchFamily="18" charset="0"/>
              </a:rPr>
              <a:t>Personal Air Pump with Cyclone</a:t>
            </a:r>
          </a:p>
        </p:txBody>
      </p:sp>
      <p:graphicFrame>
        <p:nvGraphicFramePr>
          <p:cNvPr id="1026" name="Object 6" title="Photo of a personal air pump with cyclone"/>
          <p:cNvGraphicFramePr>
            <a:graphicFrameLocks noChangeAspect="1"/>
          </p:cNvGraphicFramePr>
          <p:nvPr>
            <p:extLst>
              <p:ext uri="{D42A27DB-BD31-4B8C-83A1-F6EECF244321}">
                <p14:modId xmlns:p14="http://schemas.microsoft.com/office/powerpoint/2010/main" val="3436044766"/>
              </p:ext>
            </p:extLst>
          </p:nvPr>
        </p:nvGraphicFramePr>
        <p:xfrm>
          <a:off x="3043238" y="1600200"/>
          <a:ext cx="4987925" cy="3848100"/>
        </p:xfrm>
        <a:graphic>
          <a:graphicData uri="http://schemas.openxmlformats.org/presentationml/2006/ole">
            <mc:AlternateContent xmlns:mc="http://schemas.openxmlformats.org/markup-compatibility/2006">
              <mc:Choice xmlns:v="urn:schemas-microsoft-com:vml" Requires="v">
                <p:oleObj spid="_x0000_s515091" name="Photo House" r:id="rId4" imgW="3358618" imgH="2669827" progId="">
                  <p:embed/>
                </p:oleObj>
              </mc:Choice>
              <mc:Fallback>
                <p:oleObj name="Photo House" r:id="rId4" imgW="3358618" imgH="2669827"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238" y="1600200"/>
                        <a:ext cx="4987925"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42877839"/>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FBB5A4-B3A6-458A-8489-E8159103381E}" type="slidenum">
              <a:rPr lang="en-US" smtClean="0"/>
              <a:pPr eaLnBrk="1" hangingPunct="1"/>
              <a:t>75</a:t>
            </a:fld>
            <a:endParaRPr lang="en-US" smtClean="0"/>
          </a:p>
        </p:txBody>
      </p:sp>
      <p:sp>
        <p:nvSpPr>
          <p:cNvPr id="24579" name="Rectangle 2"/>
          <p:cNvSpPr>
            <a:spLocks noGrp="1" noChangeArrowheads="1"/>
          </p:cNvSpPr>
          <p:nvPr>
            <p:ph type="title"/>
          </p:nvPr>
        </p:nvSpPr>
        <p:spPr>
          <a:xfrm>
            <a:off x="457200" y="274638"/>
            <a:ext cx="5410200" cy="1143000"/>
          </a:xfrm>
        </p:spPr>
        <p:txBody>
          <a:bodyPr/>
          <a:lstStyle/>
          <a:p>
            <a:pPr algn="l" eaLnBrk="1" hangingPunct="1"/>
            <a:r>
              <a:rPr lang="en-US" dirty="0" smtClean="0"/>
              <a:t>Personal Monitoring</a:t>
            </a:r>
          </a:p>
        </p:txBody>
      </p:sp>
      <p:sp>
        <p:nvSpPr>
          <p:cNvPr id="24580" name="Rectangle 3"/>
          <p:cNvSpPr>
            <a:spLocks noGrp="1" noChangeArrowheads="1"/>
          </p:cNvSpPr>
          <p:nvPr>
            <p:ph type="body" idx="1"/>
          </p:nvPr>
        </p:nvSpPr>
        <p:spPr>
          <a:xfrm>
            <a:off x="457200" y="1600201"/>
            <a:ext cx="5105400" cy="2590800"/>
          </a:xfrm>
        </p:spPr>
        <p:txBody>
          <a:bodyPr>
            <a:normAutofit/>
          </a:bodyPr>
          <a:lstStyle/>
          <a:p>
            <a:pPr eaLnBrk="1" hangingPunct="1"/>
            <a:r>
              <a:rPr lang="en-US" sz="3600" dirty="0" smtClean="0"/>
              <a:t>Determines individual worker exposure</a:t>
            </a:r>
          </a:p>
          <a:p>
            <a:pPr eaLnBrk="1" hangingPunct="1"/>
            <a:r>
              <a:rPr lang="en-US" sz="3600" dirty="0" smtClean="0"/>
              <a:t>Done during a specific time period</a:t>
            </a:r>
          </a:p>
        </p:txBody>
      </p:sp>
      <p:pic>
        <p:nvPicPr>
          <p:cNvPr id="24581" name="Picture 4" descr="personal air monitor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8225" y="1074760"/>
            <a:ext cx="2568575" cy="486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5"/>
          <p:cNvSpPr txBox="1">
            <a:spLocks noChangeArrowheads="1"/>
          </p:cNvSpPr>
          <p:nvPr/>
        </p:nvSpPr>
        <p:spPr bwMode="auto">
          <a:xfrm>
            <a:off x="1752600" y="4648200"/>
            <a:ext cx="434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dirty="0"/>
              <a:t>Pump pulls air through a filter or tube, which traps the dust or toxin. </a:t>
            </a:r>
          </a:p>
        </p:txBody>
      </p:sp>
      <p:sp>
        <p:nvSpPr>
          <p:cNvPr id="7" name="TextBox 6"/>
          <p:cNvSpPr txBox="1"/>
          <p:nvPr/>
        </p:nvSpPr>
        <p:spPr>
          <a:xfrm>
            <a:off x="2995612" y="5773579"/>
            <a:ext cx="3938588" cy="246221"/>
          </a:xfrm>
          <a:prstGeom prst="rect">
            <a:avLst/>
          </a:prstGeom>
          <a:noFill/>
        </p:spPr>
        <p:txBody>
          <a:bodyPr wrap="square" rtlCol="0">
            <a:spAutoFit/>
          </a:bodyPr>
          <a:lstStyle/>
          <a:p>
            <a:r>
              <a:rPr lang="en-US" sz="1000" dirty="0" smtClean="0"/>
              <a:t>Slide courtesy of Construction Safety Council, </a:t>
            </a:r>
            <a:r>
              <a:rPr lang="en-US" sz="1000" dirty="0"/>
              <a:t>I</a:t>
            </a:r>
            <a:r>
              <a:rPr lang="en-US" sz="1000" dirty="0" smtClean="0"/>
              <a:t>llinois</a:t>
            </a:r>
            <a:endParaRPr lang="en-US" sz="10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 of substitution</a:t>
            </a:r>
            <a:endParaRPr lang="en-US" dirty="0"/>
          </a:p>
        </p:txBody>
      </p:sp>
      <p:sp>
        <p:nvSpPr>
          <p:cNvPr id="3" name="Content Placeholder 2"/>
          <p:cNvSpPr>
            <a:spLocks noGrp="1"/>
          </p:cNvSpPr>
          <p:nvPr>
            <p:ph idx="1"/>
          </p:nvPr>
        </p:nvSpPr>
        <p:spPr>
          <a:xfrm>
            <a:off x="457200" y="1600201"/>
            <a:ext cx="4495800" cy="3429000"/>
          </a:xfrm>
        </p:spPr>
        <p:txBody>
          <a:bodyPr/>
          <a:lstStyle/>
          <a:p>
            <a:r>
              <a:rPr lang="en-US" dirty="0" smtClean="0"/>
              <a:t>Eliminate the hazard</a:t>
            </a:r>
          </a:p>
          <a:p>
            <a:r>
              <a:rPr lang="en-US" dirty="0" smtClean="0"/>
              <a:t>Use silica-free materials when feasible</a:t>
            </a:r>
          </a:p>
          <a:p>
            <a:r>
              <a:rPr lang="en-US" dirty="0" smtClean="0"/>
              <a:t>Paints/coatings</a:t>
            </a:r>
          </a:p>
          <a:p>
            <a:r>
              <a:rPr lang="en-US" dirty="0" smtClean="0"/>
              <a:t>Abrasive blasting</a:t>
            </a:r>
          </a:p>
          <a:p>
            <a:endParaRPr lang="en-US" dirty="0"/>
          </a:p>
        </p:txBody>
      </p:sp>
      <p:pic>
        <p:nvPicPr>
          <p:cNvPr id="4" name="Picture 3" descr="steel shot.JPG" title="Photo of steel shot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2198132"/>
            <a:ext cx="1600200" cy="1600200"/>
          </a:xfrm>
          <a:prstGeom prst="rect">
            <a:avLst/>
          </a:prstGeom>
        </p:spPr>
      </p:pic>
      <p:pic>
        <p:nvPicPr>
          <p:cNvPr id="5" name="Picture 4" descr="Coal-Slag.jpg" title="Photo of coal sla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2198132"/>
            <a:ext cx="1600200" cy="1600200"/>
          </a:xfrm>
          <a:prstGeom prst="rect">
            <a:avLst/>
          </a:prstGeom>
        </p:spPr>
      </p:pic>
      <p:pic>
        <p:nvPicPr>
          <p:cNvPr id="6" name="Picture 5" descr="Corn-Cob.jpg" title="Photo of corn cob"/>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1600" y="3874532"/>
            <a:ext cx="1600200" cy="1600200"/>
          </a:xfrm>
          <a:prstGeom prst="rect">
            <a:avLst/>
          </a:prstGeom>
        </p:spPr>
      </p:pic>
      <p:pic>
        <p:nvPicPr>
          <p:cNvPr id="7" name="Picture 6" descr="Garnet.jpg" title="Photo of garnet"/>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8000" y="3874532"/>
            <a:ext cx="1600200" cy="1600200"/>
          </a:xfrm>
          <a:prstGeom prst="rect">
            <a:avLst/>
          </a:prstGeom>
        </p:spPr>
      </p:pic>
      <p:sp>
        <p:nvSpPr>
          <p:cNvPr id="9" name="TextBox 8"/>
          <p:cNvSpPr txBox="1"/>
          <p:nvPr/>
        </p:nvSpPr>
        <p:spPr>
          <a:xfrm>
            <a:off x="7010400" y="1828800"/>
            <a:ext cx="1143000" cy="369332"/>
          </a:xfrm>
          <a:prstGeom prst="rect">
            <a:avLst/>
          </a:prstGeom>
          <a:noFill/>
        </p:spPr>
        <p:txBody>
          <a:bodyPr wrap="square" rtlCol="0">
            <a:spAutoFit/>
          </a:bodyPr>
          <a:lstStyle/>
          <a:p>
            <a:r>
              <a:rPr lang="en-US" dirty="0" smtClean="0"/>
              <a:t>Steel shot</a:t>
            </a:r>
            <a:endParaRPr lang="en-US" dirty="0"/>
          </a:p>
        </p:txBody>
      </p:sp>
      <p:sp>
        <p:nvSpPr>
          <p:cNvPr id="11" name="TextBox 10"/>
          <p:cNvSpPr txBox="1"/>
          <p:nvPr/>
        </p:nvSpPr>
        <p:spPr>
          <a:xfrm>
            <a:off x="5486400" y="5410200"/>
            <a:ext cx="1066800" cy="369332"/>
          </a:xfrm>
          <a:prstGeom prst="rect">
            <a:avLst/>
          </a:prstGeom>
          <a:noFill/>
        </p:spPr>
        <p:txBody>
          <a:bodyPr wrap="square" rtlCol="0">
            <a:spAutoFit/>
          </a:bodyPr>
          <a:lstStyle/>
          <a:p>
            <a:r>
              <a:rPr lang="en-US" dirty="0" smtClean="0"/>
              <a:t>Corn cob</a:t>
            </a:r>
            <a:endParaRPr lang="en-US" dirty="0"/>
          </a:p>
        </p:txBody>
      </p:sp>
      <p:sp>
        <p:nvSpPr>
          <p:cNvPr id="12" name="TextBox 11"/>
          <p:cNvSpPr txBox="1"/>
          <p:nvPr/>
        </p:nvSpPr>
        <p:spPr>
          <a:xfrm>
            <a:off x="5334000" y="1828800"/>
            <a:ext cx="1295400" cy="369332"/>
          </a:xfrm>
          <a:prstGeom prst="rect">
            <a:avLst/>
          </a:prstGeom>
          <a:noFill/>
        </p:spPr>
        <p:txBody>
          <a:bodyPr wrap="square" rtlCol="0">
            <a:spAutoFit/>
          </a:bodyPr>
          <a:lstStyle/>
          <a:p>
            <a:r>
              <a:rPr lang="en-US" dirty="0" smtClean="0"/>
              <a:t>Coal slag</a:t>
            </a:r>
            <a:endParaRPr lang="en-US" dirty="0"/>
          </a:p>
        </p:txBody>
      </p:sp>
      <p:sp>
        <p:nvSpPr>
          <p:cNvPr id="13" name="TextBox 12"/>
          <p:cNvSpPr txBox="1"/>
          <p:nvPr/>
        </p:nvSpPr>
        <p:spPr>
          <a:xfrm>
            <a:off x="7162800" y="5410200"/>
            <a:ext cx="1066800" cy="369332"/>
          </a:xfrm>
          <a:prstGeom prst="rect">
            <a:avLst/>
          </a:prstGeom>
          <a:noFill/>
        </p:spPr>
        <p:txBody>
          <a:bodyPr wrap="square" rtlCol="0">
            <a:spAutoFit/>
          </a:bodyPr>
          <a:lstStyle/>
          <a:p>
            <a:r>
              <a:rPr lang="en-US" dirty="0" smtClean="0"/>
              <a:t>Garnet</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 of isolation</a:t>
            </a:r>
            <a:endParaRPr lang="en-US" dirty="0"/>
          </a:p>
        </p:txBody>
      </p:sp>
      <p:sp>
        <p:nvSpPr>
          <p:cNvPr id="3" name="Content Placeholder 2"/>
          <p:cNvSpPr>
            <a:spLocks noGrp="1"/>
          </p:cNvSpPr>
          <p:nvPr>
            <p:ph idx="1"/>
          </p:nvPr>
        </p:nvSpPr>
        <p:spPr>
          <a:xfrm>
            <a:off x="457200" y="1600200"/>
            <a:ext cx="4267200" cy="4525963"/>
          </a:xfrm>
        </p:spPr>
        <p:txBody>
          <a:bodyPr/>
          <a:lstStyle/>
          <a:p>
            <a:r>
              <a:rPr lang="en-US" dirty="0" smtClean="0"/>
              <a:t>Separate the worker from the dust</a:t>
            </a:r>
          </a:p>
          <a:p>
            <a:r>
              <a:rPr lang="en-US" dirty="0" smtClean="0"/>
              <a:t>Enclosed cab with ventilation/filtered air</a:t>
            </a:r>
          </a:p>
          <a:p>
            <a:r>
              <a:rPr lang="en-US" dirty="0" smtClean="0"/>
              <a:t>Separate dusty operations from non-dusty areas</a:t>
            </a:r>
            <a:endParaRPr lang="en-US" dirty="0"/>
          </a:p>
        </p:txBody>
      </p:sp>
      <p:pic>
        <p:nvPicPr>
          <p:cNvPr id="4" name="Picture 3" descr="2containment.jpg" title="Photo of abrasive blasting contain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2514600"/>
            <a:ext cx="3840480" cy="2560320"/>
          </a:xfrm>
          <a:prstGeom prst="rect">
            <a:avLst/>
          </a:prstGeom>
        </p:spPr>
      </p:pic>
      <p:sp>
        <p:nvSpPr>
          <p:cNvPr id="5" name="TextBox 4"/>
          <p:cNvSpPr txBox="1"/>
          <p:nvPr/>
        </p:nvSpPr>
        <p:spPr>
          <a:xfrm>
            <a:off x="5105400" y="5029200"/>
            <a:ext cx="3429000" cy="369332"/>
          </a:xfrm>
          <a:prstGeom prst="rect">
            <a:avLst/>
          </a:prstGeom>
          <a:noFill/>
        </p:spPr>
        <p:txBody>
          <a:bodyPr wrap="square" rtlCol="0">
            <a:spAutoFit/>
          </a:bodyPr>
          <a:lstStyle/>
          <a:p>
            <a:r>
              <a:rPr lang="en-US" dirty="0" smtClean="0"/>
              <a:t>Abrasive blasting containment</a:t>
            </a:r>
            <a:endParaRPr lang="en-US" dirty="0"/>
          </a:p>
        </p:txBody>
      </p:sp>
      <p:sp>
        <p:nvSpPr>
          <p:cNvPr id="6" name="TextBox 5"/>
          <p:cNvSpPr txBox="1"/>
          <p:nvPr/>
        </p:nvSpPr>
        <p:spPr>
          <a:xfrm>
            <a:off x="7315200" y="5486401"/>
            <a:ext cx="1371600" cy="246221"/>
          </a:xfrm>
          <a:prstGeom prst="rect">
            <a:avLst/>
          </a:prstGeom>
          <a:noFill/>
        </p:spPr>
        <p:txBody>
          <a:bodyPr wrap="square" rtlCol="0">
            <a:spAutoFit/>
          </a:bodyPr>
          <a:lstStyle/>
          <a:p>
            <a:r>
              <a:rPr lang="en-US" sz="1000" dirty="0" smtClean="0"/>
              <a:t>Photo: </a:t>
            </a:r>
            <a:r>
              <a:rPr lang="en-US" sz="1000" dirty="0" err="1" smtClean="0"/>
              <a:t>eLCOSH</a:t>
            </a:r>
            <a:r>
              <a:rPr lang="en-US" sz="1000" dirty="0" smtClean="0"/>
              <a:t> Images</a:t>
            </a:r>
            <a:endParaRPr lang="en-US" sz="1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Administrative controls</a:t>
            </a:r>
            <a:endParaRPr lang="en-US" dirty="0"/>
          </a:p>
        </p:txBody>
      </p:sp>
      <p:sp>
        <p:nvSpPr>
          <p:cNvPr id="3" name="Content Placeholder 2"/>
          <p:cNvSpPr>
            <a:spLocks noGrp="1"/>
          </p:cNvSpPr>
          <p:nvPr>
            <p:ph idx="1"/>
          </p:nvPr>
        </p:nvSpPr>
        <p:spPr/>
        <p:txBody>
          <a:bodyPr/>
          <a:lstStyle/>
          <a:p>
            <a:r>
              <a:rPr lang="en-US" dirty="0" smtClean="0"/>
              <a:t>OSHA standard</a:t>
            </a:r>
          </a:p>
          <a:p>
            <a:r>
              <a:rPr lang="en-US" dirty="0" smtClean="0"/>
              <a:t>Written plan</a:t>
            </a:r>
          </a:p>
          <a:p>
            <a:r>
              <a:rPr lang="en-US" dirty="0" smtClean="0"/>
              <a:t>Job/task planning</a:t>
            </a:r>
          </a:p>
          <a:p>
            <a:r>
              <a:rPr lang="en-US" dirty="0" smtClean="0"/>
              <a:t>Air monitoring</a:t>
            </a:r>
          </a:p>
          <a:p>
            <a:r>
              <a:rPr lang="en-US" dirty="0" smtClean="0"/>
              <a:t>Training</a:t>
            </a:r>
          </a:p>
          <a:p>
            <a:r>
              <a:rPr lang="en-US" dirty="0" smtClean="0"/>
              <a:t>Best work practices</a:t>
            </a:r>
            <a:endParaRPr lang="en-US" dirty="0"/>
          </a:p>
        </p:txBody>
      </p:sp>
      <p:pic>
        <p:nvPicPr>
          <p:cNvPr id="4" name="Picture 3" descr="4003-72.jpg" title="Photo of workers having a meet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1600200"/>
            <a:ext cx="4369848" cy="2914650"/>
          </a:xfrm>
          <a:prstGeom prst="rect">
            <a:avLst/>
          </a:prstGeom>
        </p:spPr>
      </p:pic>
      <p:sp>
        <p:nvSpPr>
          <p:cNvPr id="5" name="TextBox 30"/>
          <p:cNvSpPr txBox="1">
            <a:spLocks noChangeArrowheads="1"/>
          </p:cNvSpPr>
          <p:nvPr/>
        </p:nvSpPr>
        <p:spPr bwMode="auto">
          <a:xfrm>
            <a:off x="7239000" y="4572000"/>
            <a:ext cx="1524000" cy="276999"/>
          </a:xfrm>
          <a:prstGeom prst="rect">
            <a:avLst/>
          </a:prstGeom>
          <a:noFill/>
          <a:ln w="9525">
            <a:noFill/>
            <a:miter lim="800000"/>
            <a:headEnd/>
            <a:tailEnd/>
          </a:ln>
        </p:spPr>
        <p:txBody>
          <a:bodyPr wrap="square">
            <a:spAutoFit/>
          </a:bodyPr>
          <a:lstStyle/>
          <a:p>
            <a:r>
              <a:rPr lang="en-US" sz="1200" dirty="0" smtClean="0">
                <a:cs typeface="Arial" charset="0"/>
              </a:rPr>
              <a:t>Photo source: </a:t>
            </a:r>
            <a:r>
              <a:rPr lang="en-US" sz="1200" dirty="0">
                <a:cs typeface="Arial" charset="0"/>
              </a:rPr>
              <a:t>elcosh</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dirty="0" smtClean="0"/>
              <a:t>Best practices for contractors</a:t>
            </a:r>
            <a:endParaRPr lang="en-US" dirty="0"/>
          </a:p>
        </p:txBody>
      </p:sp>
      <p:sp>
        <p:nvSpPr>
          <p:cNvPr id="3" name="Content Placeholder 2"/>
          <p:cNvSpPr>
            <a:spLocks noGrp="1"/>
          </p:cNvSpPr>
          <p:nvPr>
            <p:ph idx="1"/>
          </p:nvPr>
        </p:nvSpPr>
        <p:spPr>
          <a:xfrm>
            <a:off x="457200" y="1295401"/>
            <a:ext cx="5486400" cy="3733799"/>
          </a:xfrm>
        </p:spPr>
        <p:txBody>
          <a:bodyPr/>
          <a:lstStyle/>
          <a:p>
            <a:r>
              <a:rPr lang="en-US" dirty="0" smtClean="0"/>
              <a:t>Use controls to eliminate dust</a:t>
            </a:r>
          </a:p>
          <a:p>
            <a:r>
              <a:rPr lang="en-US" dirty="0" smtClean="0"/>
              <a:t>Assign competent person</a:t>
            </a:r>
          </a:p>
          <a:p>
            <a:r>
              <a:rPr lang="en-US" dirty="0" smtClean="0"/>
              <a:t>Provide proper respirators when needed</a:t>
            </a:r>
          </a:p>
          <a:p>
            <a:r>
              <a:rPr lang="en-US" dirty="0" smtClean="0"/>
              <a:t>Substitute materials</a:t>
            </a:r>
          </a:p>
          <a:p>
            <a:r>
              <a:rPr lang="en-US" dirty="0" smtClean="0"/>
              <a:t>Create a plan</a:t>
            </a:r>
            <a:endParaRPr lang="en-US" dirty="0"/>
          </a:p>
        </p:txBody>
      </p:sp>
      <p:pic>
        <p:nvPicPr>
          <p:cNvPr id="4" name="Picture 3" descr="4009-72.jpg" title="Photo of a worker getting silica train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3813" y="2590800"/>
            <a:ext cx="3475387" cy="3124200"/>
          </a:xfrm>
          <a:prstGeom prst="rect">
            <a:avLst/>
          </a:prstGeom>
        </p:spPr>
      </p:pic>
      <p:sp>
        <p:nvSpPr>
          <p:cNvPr id="5" name="TextBox 30"/>
          <p:cNvSpPr txBox="1">
            <a:spLocks noChangeArrowheads="1"/>
          </p:cNvSpPr>
          <p:nvPr/>
        </p:nvSpPr>
        <p:spPr bwMode="auto">
          <a:xfrm>
            <a:off x="5410200" y="5715000"/>
            <a:ext cx="1905000" cy="276225"/>
          </a:xfrm>
          <a:prstGeom prst="rect">
            <a:avLst/>
          </a:prstGeom>
          <a:noFill/>
          <a:ln w="9525">
            <a:noFill/>
            <a:miter lim="800000"/>
            <a:headEnd/>
            <a:tailEnd/>
          </a:ln>
        </p:spPr>
        <p:txBody>
          <a:bodyPr wrap="square">
            <a:spAutoFit/>
          </a:bodyPr>
          <a:lstStyle/>
          <a:p>
            <a:r>
              <a:rPr lang="en-US" sz="1200" dirty="0" smtClean="0">
                <a:cs typeface="Arial" charset="0"/>
              </a:rPr>
              <a:t>Photo source: </a:t>
            </a:r>
            <a:r>
              <a:rPr lang="en-US" sz="1200" dirty="0">
                <a:cs typeface="Arial" charset="0"/>
              </a:rPr>
              <a:t>elcosh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792162"/>
          </a:xfrm>
        </p:spPr>
        <p:txBody>
          <a:bodyPr/>
          <a:lstStyle/>
          <a:p>
            <a:pPr algn="l"/>
            <a:r>
              <a:rPr lang="en-US" dirty="0" smtClean="0"/>
              <a:t>What is silica?</a:t>
            </a:r>
            <a:endParaRPr lang="en-US" dirty="0"/>
          </a:p>
        </p:txBody>
      </p:sp>
      <p:pic>
        <p:nvPicPr>
          <p:cNvPr id="9" name="Content Placeholder 8" descr="yosemite_20_bg_090404.jpg" title="Photo of rock formations "/>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029200" y="1143000"/>
            <a:ext cx="3245909" cy="2434432"/>
          </a:xfrm>
        </p:spPr>
      </p:pic>
      <p:pic>
        <p:nvPicPr>
          <p:cNvPr id="10" name="Picture 9" descr="arches_12_bg_012003.jpg" title="Photo of rock formations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1219200"/>
            <a:ext cx="3505200" cy="2628900"/>
          </a:xfrm>
          <a:prstGeom prst="rect">
            <a:avLst/>
          </a:prstGeom>
        </p:spPr>
      </p:pic>
      <p:pic>
        <p:nvPicPr>
          <p:cNvPr id="11" name="Picture 10" descr="death_16_bg_082303.jpg" title="Photo of rock formations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38600" y="3581400"/>
            <a:ext cx="3048000" cy="2286000"/>
          </a:xfrm>
          <a:prstGeom prst="rect">
            <a:avLst/>
          </a:prstGeom>
        </p:spPr>
      </p:pic>
      <p:sp>
        <p:nvSpPr>
          <p:cNvPr id="6" name="TextBox 5"/>
          <p:cNvSpPr txBox="1"/>
          <p:nvPr/>
        </p:nvSpPr>
        <p:spPr>
          <a:xfrm>
            <a:off x="762000" y="3810000"/>
            <a:ext cx="3352800" cy="1569660"/>
          </a:xfrm>
          <a:prstGeom prst="rect">
            <a:avLst/>
          </a:prstGeom>
          <a:noFill/>
        </p:spPr>
        <p:txBody>
          <a:bodyPr wrap="square" rtlCol="0">
            <a:spAutoFit/>
          </a:bodyPr>
          <a:lstStyle/>
          <a:p>
            <a:pPr algn="ctr"/>
            <a:r>
              <a:rPr lang="en-US" sz="3200" b="1" dirty="0" smtClean="0"/>
              <a:t>One of the most common minerals on Earth</a:t>
            </a:r>
            <a:endParaRPr lang="en-US" sz="3200" b="1" dirty="0"/>
          </a:p>
        </p:txBody>
      </p:sp>
      <p:sp>
        <p:nvSpPr>
          <p:cNvPr id="7" name="TextBox 6"/>
          <p:cNvSpPr txBox="1"/>
          <p:nvPr/>
        </p:nvSpPr>
        <p:spPr>
          <a:xfrm>
            <a:off x="7162800" y="5314890"/>
            <a:ext cx="1143000" cy="400110"/>
          </a:xfrm>
          <a:prstGeom prst="rect">
            <a:avLst/>
          </a:prstGeom>
          <a:noFill/>
        </p:spPr>
        <p:txBody>
          <a:bodyPr wrap="square" rtlCol="0">
            <a:spAutoFit/>
          </a:bodyPr>
          <a:lstStyle/>
          <a:p>
            <a:r>
              <a:rPr lang="en-US" sz="1000" dirty="0" smtClean="0"/>
              <a:t>Photos courtesy PDPhoto.org</a:t>
            </a:r>
            <a:endParaRPr lang="en-US" sz="1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pPr algn="l"/>
            <a:r>
              <a:rPr lang="en-US" dirty="0" smtClean="0"/>
              <a:t>Best practices for workers</a:t>
            </a:r>
            <a:endParaRPr lang="en-US" dirty="0"/>
          </a:p>
        </p:txBody>
      </p:sp>
      <p:sp>
        <p:nvSpPr>
          <p:cNvPr id="3" name="Content Placeholder 2"/>
          <p:cNvSpPr>
            <a:spLocks noGrp="1"/>
          </p:cNvSpPr>
          <p:nvPr>
            <p:ph idx="1"/>
          </p:nvPr>
        </p:nvSpPr>
        <p:spPr>
          <a:xfrm>
            <a:off x="381000" y="1295400"/>
            <a:ext cx="8458200" cy="4830763"/>
          </a:xfrm>
        </p:spPr>
        <p:txBody>
          <a:bodyPr>
            <a:normAutofit/>
          </a:bodyPr>
          <a:lstStyle/>
          <a:p>
            <a:r>
              <a:rPr lang="en-US" dirty="0" smtClean="0"/>
              <a:t>Use equipment and                                     controls properly</a:t>
            </a:r>
          </a:p>
          <a:p>
            <a:r>
              <a:rPr lang="en-US" dirty="0" smtClean="0"/>
              <a:t>Be aware</a:t>
            </a:r>
          </a:p>
          <a:p>
            <a:r>
              <a:rPr lang="en-US" dirty="0" smtClean="0"/>
              <a:t>Participate</a:t>
            </a:r>
          </a:p>
          <a:p>
            <a:r>
              <a:rPr lang="en-US" dirty="0" smtClean="0"/>
              <a:t>Don’t bring dust home</a:t>
            </a:r>
          </a:p>
          <a:p>
            <a:r>
              <a:rPr lang="en-US" dirty="0" smtClean="0"/>
              <a:t>Give your doctor silica info</a:t>
            </a:r>
          </a:p>
          <a:p>
            <a:r>
              <a:rPr lang="en-US" dirty="0" smtClean="0"/>
              <a:t>Don’t eat, drink, smoke, or apply cosmetics while near silica dust—wash hands/face</a:t>
            </a:r>
          </a:p>
          <a:p>
            <a:endParaRPr lang="en-US" dirty="0"/>
          </a:p>
        </p:txBody>
      </p:sp>
      <p:pic>
        <p:nvPicPr>
          <p:cNvPr id="4" name="Picture 3" descr="4011-72.jpg" title="Photo of workers at a worksit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1200150"/>
            <a:ext cx="4133850" cy="2609850"/>
          </a:xfrm>
          <a:prstGeom prst="rect">
            <a:avLst/>
          </a:prstGeom>
        </p:spPr>
      </p:pic>
      <p:sp>
        <p:nvSpPr>
          <p:cNvPr id="5" name="TextBox 30"/>
          <p:cNvSpPr txBox="1">
            <a:spLocks noChangeArrowheads="1"/>
          </p:cNvSpPr>
          <p:nvPr/>
        </p:nvSpPr>
        <p:spPr bwMode="auto">
          <a:xfrm>
            <a:off x="7086600" y="3810000"/>
            <a:ext cx="1905000" cy="276225"/>
          </a:xfrm>
          <a:prstGeom prst="rect">
            <a:avLst/>
          </a:prstGeom>
          <a:noFill/>
          <a:ln w="9525">
            <a:noFill/>
            <a:miter lim="800000"/>
            <a:headEnd/>
            <a:tailEnd/>
          </a:ln>
        </p:spPr>
        <p:txBody>
          <a:bodyPr wrap="square">
            <a:spAutoFit/>
          </a:bodyPr>
          <a:lstStyle/>
          <a:p>
            <a:r>
              <a:rPr lang="en-US" sz="1200" dirty="0" smtClean="0">
                <a:cs typeface="Arial" charset="0"/>
              </a:rPr>
              <a:t>Photo source: </a:t>
            </a:r>
            <a:r>
              <a:rPr lang="en-US" sz="1200" dirty="0">
                <a:cs typeface="Arial" charset="0"/>
              </a:rPr>
              <a:t>elcosh</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Personal protective equipment</a:t>
            </a:r>
            <a:endParaRPr lang="en-US" dirty="0"/>
          </a:p>
        </p:txBody>
      </p:sp>
      <p:sp>
        <p:nvSpPr>
          <p:cNvPr id="3" name="Content Placeholder 2"/>
          <p:cNvSpPr>
            <a:spLocks noGrp="1"/>
          </p:cNvSpPr>
          <p:nvPr>
            <p:ph idx="1"/>
          </p:nvPr>
        </p:nvSpPr>
        <p:spPr>
          <a:xfrm>
            <a:off x="838200" y="1600201"/>
            <a:ext cx="4572000" cy="3962400"/>
          </a:xfrm>
        </p:spPr>
        <p:txBody>
          <a:bodyPr>
            <a:normAutofit fontScale="85000" lnSpcReduction="20000"/>
          </a:bodyPr>
          <a:lstStyle/>
          <a:p>
            <a:pPr>
              <a:spcBef>
                <a:spcPts val="0"/>
              </a:spcBef>
            </a:pPr>
            <a:r>
              <a:rPr lang="en-US" dirty="0" smtClean="0"/>
              <a:t>Only if engineering and work practice controls aren’t enough</a:t>
            </a:r>
          </a:p>
          <a:p>
            <a:pPr>
              <a:spcBef>
                <a:spcPts val="0"/>
              </a:spcBef>
              <a:buNone/>
            </a:pPr>
            <a:endParaRPr lang="en-US" dirty="0" smtClean="0"/>
          </a:p>
          <a:p>
            <a:pPr>
              <a:spcBef>
                <a:spcPts val="0"/>
              </a:spcBef>
            </a:pPr>
            <a:r>
              <a:rPr lang="en-US" dirty="0" smtClean="0"/>
              <a:t>Must be NIOSH approved</a:t>
            </a:r>
          </a:p>
          <a:p>
            <a:pPr>
              <a:spcBef>
                <a:spcPts val="0"/>
              </a:spcBef>
              <a:buNone/>
            </a:pPr>
            <a:endParaRPr lang="en-US" dirty="0" smtClean="0"/>
          </a:p>
          <a:p>
            <a:pPr>
              <a:spcBef>
                <a:spcPts val="0"/>
              </a:spcBef>
            </a:pPr>
            <a:r>
              <a:rPr lang="en-US" dirty="0" smtClean="0"/>
              <a:t>Employers must comply with OSHA silica and respiratory protection standards</a:t>
            </a:r>
          </a:p>
          <a:p>
            <a:pPr>
              <a:spcBef>
                <a:spcPts val="0"/>
              </a:spcBef>
            </a:pPr>
            <a:endParaRPr lang="en-US" dirty="0" smtClean="0"/>
          </a:p>
          <a:p>
            <a:pPr>
              <a:spcBef>
                <a:spcPts val="0"/>
              </a:spcBef>
            </a:pPr>
            <a:r>
              <a:rPr lang="en-US" dirty="0" smtClean="0"/>
              <a:t>Medical evaluations</a:t>
            </a:r>
          </a:p>
          <a:p>
            <a:endParaRPr lang="en-US" dirty="0"/>
          </a:p>
        </p:txBody>
      </p:sp>
      <p:pic>
        <p:nvPicPr>
          <p:cNvPr id="4" name="Picture 4" descr="john respirator"/>
          <p:cNvPicPr>
            <a:picLocks noChangeAspect="1" noChangeArrowheads="1"/>
          </p:cNvPicPr>
          <p:nvPr/>
        </p:nvPicPr>
        <p:blipFill>
          <a:blip r:embed="rId3" cstate="email">
            <a:lum bright="18000"/>
            <a:extLst>
              <a:ext uri="{28A0092B-C50C-407E-A947-70E740481C1C}">
                <a14:useLocalDpi xmlns:a14="http://schemas.microsoft.com/office/drawing/2010/main"/>
              </a:ext>
            </a:extLst>
          </a:blip>
          <a:srcRect/>
          <a:stretch>
            <a:fillRect/>
          </a:stretch>
        </p:blipFill>
        <p:spPr bwMode="auto">
          <a:xfrm>
            <a:off x="5572918" y="2438400"/>
            <a:ext cx="303768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274638"/>
            <a:ext cx="8229600" cy="944562"/>
          </a:xfrm>
        </p:spPr>
        <p:txBody>
          <a:bodyPr>
            <a:normAutofit/>
          </a:bodyPr>
          <a:lstStyle/>
          <a:p>
            <a:pPr algn="l"/>
            <a:r>
              <a:rPr lang="en-US" dirty="0" smtClean="0"/>
              <a:t>NIOSH-Approved Respirators</a:t>
            </a:r>
            <a:endParaRPr lang="en-US" dirty="0"/>
          </a:p>
        </p:txBody>
      </p:sp>
      <p:sp>
        <p:nvSpPr>
          <p:cNvPr id="133125" name="Text Box 7"/>
          <p:cNvSpPr txBox="1">
            <a:spLocks noChangeArrowheads="1"/>
          </p:cNvSpPr>
          <p:nvPr/>
        </p:nvSpPr>
        <p:spPr bwMode="auto">
          <a:xfrm>
            <a:off x="1599407" y="3581400"/>
            <a:ext cx="1066800" cy="457200"/>
          </a:xfrm>
          <a:prstGeom prst="rect">
            <a:avLst/>
          </a:prstGeom>
          <a:noFill/>
          <a:ln w="9525">
            <a:noFill/>
            <a:miter lim="800000"/>
            <a:headEnd/>
            <a:tailEnd/>
          </a:ln>
        </p:spPr>
        <p:txBody>
          <a:bodyPr>
            <a:spAutoFit/>
          </a:bodyPr>
          <a:lstStyle/>
          <a:p>
            <a:pPr>
              <a:spcBef>
                <a:spcPct val="50000"/>
              </a:spcBef>
            </a:pPr>
            <a:r>
              <a:rPr lang="en-US" sz="2400" b="1" dirty="0"/>
              <a:t>PAPR</a:t>
            </a:r>
          </a:p>
        </p:txBody>
      </p:sp>
      <p:pic>
        <p:nvPicPr>
          <p:cNvPr id="133126" name="Picture 1" title="Photo of a respirato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3812" y="3886200"/>
            <a:ext cx="2284413" cy="1790700"/>
          </a:xfrm>
          <a:prstGeom prst="rect">
            <a:avLst/>
          </a:prstGeom>
          <a:noFill/>
          <a:ln w="9525">
            <a:noFill/>
            <a:miter lim="800000"/>
            <a:headEnd/>
            <a:tailEnd/>
          </a:ln>
        </p:spPr>
      </p:pic>
      <p:sp>
        <p:nvSpPr>
          <p:cNvPr id="133127" name="Text Box 7"/>
          <p:cNvSpPr txBox="1">
            <a:spLocks noChangeArrowheads="1"/>
          </p:cNvSpPr>
          <p:nvPr/>
        </p:nvSpPr>
        <p:spPr bwMode="auto">
          <a:xfrm>
            <a:off x="6477000" y="5410200"/>
            <a:ext cx="1066800" cy="457200"/>
          </a:xfrm>
          <a:prstGeom prst="rect">
            <a:avLst/>
          </a:prstGeom>
          <a:noFill/>
          <a:ln w="9525">
            <a:noFill/>
            <a:miter lim="800000"/>
            <a:headEnd/>
            <a:tailEnd/>
          </a:ln>
        </p:spPr>
        <p:txBody>
          <a:bodyPr>
            <a:spAutoFit/>
          </a:bodyPr>
          <a:lstStyle/>
          <a:p>
            <a:pPr>
              <a:spcBef>
                <a:spcPct val="50000"/>
              </a:spcBef>
            </a:pPr>
            <a:r>
              <a:rPr lang="en-US" sz="2400" b="1" dirty="0" smtClean="0"/>
              <a:t>N 95</a:t>
            </a:r>
            <a:endParaRPr lang="en-US" sz="2400" b="1" dirty="0"/>
          </a:p>
        </p:txBody>
      </p:sp>
      <p:sp>
        <p:nvSpPr>
          <p:cNvPr id="133129" name="Text Box 6"/>
          <p:cNvSpPr txBox="1">
            <a:spLocks noChangeArrowheads="1"/>
          </p:cNvSpPr>
          <p:nvPr/>
        </p:nvSpPr>
        <p:spPr bwMode="auto">
          <a:xfrm>
            <a:off x="3695700" y="5329237"/>
            <a:ext cx="1905000" cy="461963"/>
          </a:xfrm>
          <a:prstGeom prst="rect">
            <a:avLst/>
          </a:prstGeom>
          <a:noFill/>
          <a:ln w="9525">
            <a:noFill/>
            <a:miter lim="800000"/>
            <a:headEnd/>
            <a:tailEnd/>
          </a:ln>
        </p:spPr>
        <p:txBody>
          <a:bodyPr>
            <a:spAutoFit/>
          </a:bodyPr>
          <a:lstStyle/>
          <a:p>
            <a:pPr>
              <a:spcBef>
                <a:spcPct val="50000"/>
              </a:spcBef>
            </a:pPr>
            <a:r>
              <a:rPr lang="en-US" sz="2400" b="1" dirty="0"/>
              <a:t>½ face APR</a:t>
            </a:r>
          </a:p>
        </p:txBody>
      </p:sp>
      <p:pic>
        <p:nvPicPr>
          <p:cNvPr id="133123" name="Picture 5" descr="a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3682" y="1323975"/>
            <a:ext cx="3023118" cy="2181225"/>
          </a:xfrm>
          <a:prstGeom prst="rect">
            <a:avLst/>
          </a:prstGeom>
          <a:noFill/>
          <a:ln w="9525">
            <a:noFill/>
            <a:miter lim="800000"/>
            <a:headEnd/>
            <a:tailEnd/>
          </a:ln>
        </p:spPr>
      </p:pic>
      <p:pic>
        <p:nvPicPr>
          <p:cNvPr id="133128" name="Picture 2" descr="http://www.coopersafety.com/North-5500-Series-Half-Face-Respirator.jpeg?id=454&amp;W=300&amp;H=30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83158" y="3520737"/>
            <a:ext cx="2603242" cy="1889463"/>
          </a:xfrm>
          <a:prstGeom prst="rect">
            <a:avLst/>
          </a:prstGeom>
          <a:noFill/>
          <a:ln w="9525">
            <a:noFill/>
            <a:miter lim="800000"/>
            <a:headEnd/>
            <a:tailEnd/>
          </a:ln>
        </p:spPr>
      </p:pic>
      <p:pic>
        <p:nvPicPr>
          <p:cNvPr id="133130" name="Picture 4" descr="http://img.directindustry.com/images_di/photo-g/powered-air-purifying-respirator-papr-32983-2745641.jpg" title="Photo of respirator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 y="1295400"/>
            <a:ext cx="4282751" cy="2438400"/>
          </a:xfrm>
          <a:prstGeom prst="rect">
            <a:avLst/>
          </a:prstGeom>
          <a:noFill/>
          <a:ln w="9525">
            <a:noFill/>
            <a:miter lim="800000"/>
            <a:headEnd/>
            <a:tailEnd/>
          </a:ln>
        </p:spPr>
      </p:pic>
      <p:sp>
        <p:nvSpPr>
          <p:cNvPr id="12" name="TextBox 11"/>
          <p:cNvSpPr txBox="1"/>
          <p:nvPr/>
        </p:nvSpPr>
        <p:spPr>
          <a:xfrm>
            <a:off x="333375" y="5410200"/>
            <a:ext cx="1800225" cy="338554"/>
          </a:xfrm>
          <a:prstGeom prst="rect">
            <a:avLst/>
          </a:prstGeom>
          <a:noFill/>
        </p:spPr>
        <p:txBody>
          <a:bodyPr wrap="square" rtlCol="0">
            <a:spAutoFit/>
          </a:bodyPr>
          <a:lstStyle/>
          <a:p>
            <a:r>
              <a:rPr lang="en-US" sz="1200" b="1" dirty="0" smtClean="0">
                <a:latin typeface="+mj-lt"/>
                <a:ea typeface="Arial Unicode MS" panose="020B0604020202020204" pitchFamily="34" charset="-128"/>
                <a:cs typeface="Arial Unicode MS" panose="020B0604020202020204" pitchFamily="34" charset="-128"/>
              </a:rPr>
              <a:t>Slide Courtesy of CPWR</a:t>
            </a:r>
            <a:r>
              <a:rPr lang="en-US" sz="1600" b="1" dirty="0" smtClean="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 </a:t>
            </a:r>
            <a:endParaRPr lang="en-US" sz="1600" b="1"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endParaRPr>
          </a:p>
        </p:txBody>
      </p:sp>
      <p:sp>
        <p:nvSpPr>
          <p:cNvPr id="133124" name="Text Box 6"/>
          <p:cNvSpPr txBox="1">
            <a:spLocks noChangeArrowheads="1"/>
          </p:cNvSpPr>
          <p:nvPr/>
        </p:nvSpPr>
        <p:spPr bwMode="auto">
          <a:xfrm>
            <a:off x="5181600" y="3352800"/>
            <a:ext cx="2743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t>Full Face APR</a:t>
            </a:r>
            <a:endParaRPr lang="en-US" sz="2400" b="1" dirty="0"/>
          </a:p>
        </p:txBody>
      </p:sp>
    </p:spTree>
    <p:extLst>
      <p:ext uri="{BB962C8B-B14F-4D97-AF65-F5344CB8AC3E}">
        <p14:creationId xmlns:p14="http://schemas.microsoft.com/office/powerpoint/2010/main" val="38795913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73162"/>
          </a:xfrm>
        </p:spPr>
        <p:txBody>
          <a:bodyPr>
            <a:normAutofit fontScale="90000"/>
          </a:bodyPr>
          <a:lstStyle/>
          <a:p>
            <a:pPr algn="l"/>
            <a:r>
              <a:rPr lang="en-US" dirty="0"/>
              <a:t>Why </a:t>
            </a:r>
            <a:r>
              <a:rPr lang="en-US" dirty="0" smtClean="0"/>
              <a:t>is </a:t>
            </a:r>
            <a:r>
              <a:rPr lang="en-US" dirty="0"/>
              <a:t>PPE </a:t>
            </a:r>
            <a:r>
              <a:rPr lang="en-US" dirty="0" smtClean="0"/>
              <a:t>less effective than engineering controls?</a:t>
            </a:r>
            <a:endParaRPr lang="en-US" dirty="0"/>
          </a:p>
        </p:txBody>
      </p:sp>
      <p:sp>
        <p:nvSpPr>
          <p:cNvPr id="3" name="Content Placeholder 2"/>
          <p:cNvSpPr>
            <a:spLocks noGrp="1"/>
          </p:cNvSpPr>
          <p:nvPr>
            <p:ph idx="1"/>
          </p:nvPr>
        </p:nvSpPr>
        <p:spPr>
          <a:xfrm>
            <a:off x="381000" y="1752600"/>
            <a:ext cx="5029200" cy="4191000"/>
          </a:xfrm>
        </p:spPr>
        <p:txBody>
          <a:bodyPr>
            <a:normAutofit/>
          </a:bodyPr>
          <a:lstStyle/>
          <a:p>
            <a:pPr marL="342900" marR="0" lvl="0" indent="-342900">
              <a:spcBef>
                <a:spcPts val="600"/>
              </a:spcBef>
              <a:spcAft>
                <a:spcPts val="0"/>
              </a:spcAft>
              <a:buFont typeface="Arial" pitchFamily="34" charset="0"/>
              <a:buChar char="•"/>
            </a:pPr>
            <a:r>
              <a:rPr lang="en-US" dirty="0">
                <a:ea typeface="Times New Roman" panose="02020603050405020304" pitchFamily="18" charset="0"/>
                <a:cs typeface="Times New Roman" panose="02020603050405020304" pitchFamily="18" charset="0"/>
              </a:rPr>
              <a:t>D</a:t>
            </a:r>
            <a:r>
              <a:rPr lang="en-US" dirty="0" smtClean="0">
                <a:ea typeface="Times New Roman" panose="02020603050405020304" pitchFamily="18" charset="0"/>
                <a:cs typeface="Times New Roman" panose="02020603050405020304" pitchFamily="18" charset="0"/>
              </a:rPr>
              <a:t>oesn’t eliminate hazard</a:t>
            </a:r>
            <a:endParaRPr lang="en-US" dirty="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Arial" pitchFamily="34" charset="0"/>
              <a:buChar char="•"/>
            </a:pPr>
            <a:r>
              <a:rPr lang="en-US" dirty="0">
                <a:ea typeface="Times New Roman" panose="02020603050405020304" pitchFamily="18" charset="0"/>
                <a:cs typeface="Times New Roman" panose="02020603050405020304" pitchFamily="18" charset="0"/>
              </a:rPr>
              <a:t>C</a:t>
            </a:r>
            <a:r>
              <a:rPr lang="en-US" dirty="0" smtClean="0">
                <a:ea typeface="Times New Roman" panose="02020603050405020304" pitchFamily="18" charset="0"/>
                <a:cs typeface="Times New Roman" panose="02020603050405020304" pitchFamily="18" charset="0"/>
              </a:rPr>
              <a:t>an </a:t>
            </a:r>
            <a:r>
              <a:rPr lang="en-US" dirty="0">
                <a:ea typeface="Times New Roman" panose="02020603050405020304" pitchFamily="18" charset="0"/>
                <a:cs typeface="Times New Roman" panose="02020603050405020304" pitchFamily="18" charset="0"/>
              </a:rPr>
              <a:t>be </a:t>
            </a:r>
            <a:r>
              <a:rPr lang="en-US" dirty="0" smtClean="0">
                <a:ea typeface="Times New Roman" panose="02020603050405020304" pitchFamily="18" charset="0"/>
                <a:cs typeface="Times New Roman" panose="02020603050405020304" pitchFamily="18" charset="0"/>
              </a:rPr>
              <a:t>uncomfortable</a:t>
            </a:r>
          </a:p>
          <a:p>
            <a:pPr marL="342900" marR="0" lvl="0" indent="-342900">
              <a:spcBef>
                <a:spcPts val="600"/>
              </a:spcBef>
              <a:spcAft>
                <a:spcPts val="0"/>
              </a:spcAft>
              <a:buFont typeface="Arial" pitchFamily="34" charset="0"/>
              <a:buChar char="•"/>
            </a:pPr>
            <a:r>
              <a:rPr lang="en-US" dirty="0" smtClean="0">
                <a:ea typeface="Times New Roman" panose="02020603050405020304" pitchFamily="18" charset="0"/>
                <a:cs typeface="Times New Roman" panose="02020603050405020304" pitchFamily="18" charset="0"/>
              </a:rPr>
              <a:t>Hard </a:t>
            </a:r>
            <a:r>
              <a:rPr lang="en-US" dirty="0">
                <a:ea typeface="Times New Roman" panose="02020603050405020304" pitchFamily="18" charset="0"/>
                <a:cs typeface="Times New Roman" panose="02020603050405020304" pitchFamily="18" charset="0"/>
              </a:rPr>
              <a:t>to </a:t>
            </a:r>
            <a:r>
              <a:rPr lang="en-US" dirty="0" smtClean="0">
                <a:ea typeface="Times New Roman" panose="02020603050405020304" pitchFamily="18" charset="0"/>
                <a:cs typeface="Times New Roman" panose="02020603050405020304" pitchFamily="18" charset="0"/>
              </a:rPr>
              <a:t>communicate</a:t>
            </a:r>
            <a:endParaRPr lang="en-US" dirty="0">
              <a:ea typeface="Times New Roman" panose="02020603050405020304" pitchFamily="18" charset="0"/>
              <a:cs typeface="Times New Roman" panose="02020603050405020304" pitchFamily="18" charset="0"/>
            </a:endParaRPr>
          </a:p>
          <a:p>
            <a:pPr marL="342900" marR="0" lvl="0" indent="-342900">
              <a:spcBef>
                <a:spcPts val="600"/>
              </a:spcBef>
              <a:spcAft>
                <a:spcPts val="0"/>
              </a:spcAft>
              <a:buFont typeface="Arial" pitchFamily="34" charset="0"/>
              <a:buChar char="•"/>
            </a:pPr>
            <a:r>
              <a:rPr lang="en-US" dirty="0" smtClean="0">
                <a:ea typeface="Times New Roman" panose="02020603050405020304" pitchFamily="18" charset="0"/>
                <a:cs typeface="Times New Roman" panose="02020603050405020304" pitchFamily="18" charset="0"/>
              </a:rPr>
              <a:t>Limited vision/movement</a:t>
            </a:r>
          </a:p>
          <a:p>
            <a:pPr marL="342900" marR="0" lvl="0" indent="-342900">
              <a:spcBef>
                <a:spcPts val="600"/>
              </a:spcBef>
              <a:spcAft>
                <a:spcPts val="0"/>
              </a:spcAft>
              <a:buFont typeface="Arial" pitchFamily="34" charset="0"/>
              <a:buChar char="•"/>
            </a:pPr>
            <a:r>
              <a:rPr lang="en-US" dirty="0" smtClean="0">
                <a:ea typeface="Times New Roman" panose="02020603050405020304" pitchFamily="18" charset="0"/>
                <a:cs typeface="Times New Roman" panose="02020603050405020304" pitchFamily="18" charset="0"/>
              </a:rPr>
              <a:t>Workers </a:t>
            </a:r>
            <a:r>
              <a:rPr lang="en-US" dirty="0">
                <a:ea typeface="Times New Roman" panose="02020603050405020304" pitchFamily="18" charset="0"/>
                <a:cs typeface="Times New Roman" panose="02020603050405020304" pitchFamily="18" charset="0"/>
              </a:rPr>
              <a:t>must know </a:t>
            </a:r>
            <a:r>
              <a:rPr lang="en-US" dirty="0" smtClean="0">
                <a:ea typeface="Times New Roman" panose="02020603050405020304" pitchFamily="18" charset="0"/>
                <a:cs typeface="Times New Roman" panose="02020603050405020304" pitchFamily="18" charset="0"/>
              </a:rPr>
              <a:t>how to use properly</a:t>
            </a:r>
          </a:p>
          <a:p>
            <a:pPr marL="342900" marR="0" lvl="0" indent="-342900">
              <a:spcBef>
                <a:spcPts val="600"/>
              </a:spcBef>
              <a:spcAft>
                <a:spcPts val="0"/>
              </a:spcAft>
              <a:buFont typeface="Arial" pitchFamily="34" charset="0"/>
              <a:buChar char="•"/>
            </a:pPr>
            <a:r>
              <a:rPr lang="en-US" dirty="0" smtClean="0">
                <a:ea typeface="Times New Roman" panose="02020603050405020304" pitchFamily="18" charset="0"/>
                <a:cs typeface="Times New Roman" panose="02020603050405020304" pitchFamily="18" charset="0"/>
              </a:rPr>
              <a:t>Difficult to maintain</a:t>
            </a:r>
          </a:p>
          <a:p>
            <a:pPr marL="342900" marR="0" lvl="0" indent="-342900">
              <a:spcBef>
                <a:spcPts val="0"/>
              </a:spcBef>
              <a:spcAft>
                <a:spcPts val="0"/>
              </a:spcAft>
              <a:buFont typeface="Symbol" panose="05050102010706020507" pitchFamily="18" charset="2"/>
              <a:buChar char=""/>
            </a:pPr>
            <a:endParaRPr lang="en-US" sz="1200" dirty="0">
              <a:latin typeface="Century Gothic" panose="020B0502020202020204" pitchFamily="34" charset="0"/>
              <a:ea typeface="Times New Roman" panose="02020603050405020304" pitchFamily="18" charset="0"/>
              <a:cs typeface="Times New Roman" panose="02020603050405020304" pitchFamily="18" charset="0"/>
            </a:endParaRPr>
          </a:p>
          <a:p>
            <a:endParaRPr lang="en-US" dirty="0"/>
          </a:p>
        </p:txBody>
      </p:sp>
      <p:sp>
        <p:nvSpPr>
          <p:cNvPr id="13" name="TextBox 30"/>
          <p:cNvSpPr txBox="1">
            <a:spLocks noChangeArrowheads="1"/>
          </p:cNvSpPr>
          <p:nvPr/>
        </p:nvSpPr>
        <p:spPr bwMode="auto">
          <a:xfrm>
            <a:off x="6400800" y="4495800"/>
            <a:ext cx="1905000" cy="276225"/>
          </a:xfrm>
          <a:prstGeom prst="rect">
            <a:avLst/>
          </a:prstGeom>
          <a:noFill/>
          <a:ln w="9525">
            <a:noFill/>
            <a:miter lim="800000"/>
            <a:headEnd/>
            <a:tailEnd/>
          </a:ln>
        </p:spPr>
        <p:txBody>
          <a:bodyPr wrap="square">
            <a:spAutoFit/>
          </a:bodyPr>
          <a:lstStyle/>
          <a:p>
            <a:r>
              <a:rPr lang="en-US" sz="1200" dirty="0" smtClean="0">
                <a:cs typeface="Arial" charset="0"/>
              </a:rPr>
              <a:t>Photo source: </a:t>
            </a:r>
            <a:r>
              <a:rPr lang="en-US" sz="1200" dirty="0">
                <a:cs typeface="Arial" charset="0"/>
              </a:rPr>
              <a:t>elcosh</a:t>
            </a:r>
          </a:p>
        </p:txBody>
      </p:sp>
      <p:pic>
        <p:nvPicPr>
          <p:cNvPr id="7" name="Picture 6" title="Photo of a worker wearing a respirator "/>
          <p:cNvPicPr>
            <a:picLocks noChangeAspect="1"/>
          </p:cNvPicPr>
          <p:nvPr/>
        </p:nvPicPr>
        <p:blipFill>
          <a:blip r:embed="rId3" cstate="print"/>
          <a:stretch>
            <a:fillRect/>
          </a:stretch>
        </p:blipFill>
        <p:spPr>
          <a:xfrm>
            <a:off x="5410200" y="2133600"/>
            <a:ext cx="3543300" cy="2362200"/>
          </a:xfrm>
          <a:prstGeom prst="rect">
            <a:avLst/>
          </a:prstGeom>
        </p:spPr>
      </p:pic>
    </p:spTree>
    <p:extLst>
      <p:ext uri="{BB962C8B-B14F-4D97-AF65-F5344CB8AC3E}">
        <p14:creationId xmlns:p14="http://schemas.microsoft.com/office/powerpoint/2010/main" val="34565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Watch video:  </a:t>
            </a:r>
            <a:endParaRPr lang="en-US" dirty="0"/>
          </a:p>
        </p:txBody>
      </p:sp>
      <p:sp>
        <p:nvSpPr>
          <p:cNvPr id="3" name="Content Placeholder 2"/>
          <p:cNvSpPr>
            <a:spLocks noGrp="1"/>
          </p:cNvSpPr>
          <p:nvPr>
            <p:ph idx="1"/>
          </p:nvPr>
        </p:nvSpPr>
        <p:spPr>
          <a:xfrm>
            <a:off x="2971800" y="1600201"/>
            <a:ext cx="4724400" cy="1676399"/>
          </a:xfrm>
        </p:spPr>
        <p:txBody>
          <a:bodyPr/>
          <a:lstStyle/>
          <a:p>
            <a:pPr>
              <a:spcBef>
                <a:spcPts val="0"/>
              </a:spcBef>
              <a:buNone/>
            </a:pPr>
            <a:r>
              <a:rPr lang="en-US" b="1" i="1" dirty="0" smtClean="0"/>
              <a:t>Eliminate the Hazard:</a:t>
            </a:r>
          </a:p>
          <a:p>
            <a:pPr>
              <a:spcBef>
                <a:spcPts val="0"/>
              </a:spcBef>
              <a:buNone/>
            </a:pPr>
            <a:r>
              <a:rPr lang="en-US" b="1" i="1" dirty="0" smtClean="0"/>
              <a:t>McCarthy Drilling Project</a:t>
            </a:r>
          </a:p>
          <a:p>
            <a:pPr>
              <a:spcBef>
                <a:spcPts val="0"/>
              </a:spcBef>
              <a:buNone/>
            </a:pPr>
            <a:r>
              <a:rPr lang="en-US" dirty="0" smtClean="0"/>
              <a:t>By: SBCTC</a:t>
            </a:r>
            <a:endParaRPr lang="en-US" dirty="0"/>
          </a:p>
        </p:txBody>
      </p:sp>
      <p:pic>
        <p:nvPicPr>
          <p:cNvPr id="4" name="Picture 2" descr="C:\Users\laura\AppData\Local\Microsoft\Windows\INetCache\IE\SHZJ0M6B\Movie-icon[1].png" title="Image of a clapboar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714" y="1288469"/>
            <a:ext cx="1780486" cy="2064331"/>
          </a:xfrm>
          <a:prstGeom prst="rect">
            <a:avLst/>
          </a:prstGeom>
          <a:noFill/>
        </p:spPr>
      </p:pic>
      <p:sp>
        <p:nvSpPr>
          <p:cNvPr id="5" name="TextBox 4"/>
          <p:cNvSpPr txBox="1"/>
          <p:nvPr/>
        </p:nvSpPr>
        <p:spPr>
          <a:xfrm>
            <a:off x="762000" y="3505200"/>
            <a:ext cx="7620000" cy="1323439"/>
          </a:xfrm>
          <a:prstGeom prst="rect">
            <a:avLst/>
          </a:prstGeom>
          <a:noFill/>
        </p:spPr>
        <p:txBody>
          <a:bodyPr wrap="square" rtlCol="0">
            <a:spAutoFit/>
          </a:bodyPr>
          <a:lstStyle/>
          <a:p>
            <a:r>
              <a:rPr lang="en-US" sz="2000" b="1" dirty="0" smtClean="0"/>
              <a:t>DISCLAIMER: This is a case study that illustrates the implementation of engineering controls for silica dust and is for educational purposes only.  References to a specific employer or brand of equipment do not imply endorsement by either OSHA or the SBCTC and its affiliates.</a:t>
            </a:r>
            <a:endParaRPr lang="en-US" sz="2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title="Image of a bullseye "/>
          <p:cNvSpPr/>
          <p:nvPr/>
        </p:nvSpPr>
        <p:spPr>
          <a:xfrm>
            <a:off x="609600" y="1447800"/>
            <a:ext cx="1447800" cy="1219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Section 5 Review and Questions</a:t>
            </a:r>
            <a:endParaRPr lang="en-US" dirty="0"/>
          </a:p>
        </p:txBody>
      </p:sp>
      <p:pic>
        <p:nvPicPr>
          <p:cNvPr id="1026" name="Picture 2" descr="C:\Users\laura\AppData\Local\Microsoft\Windows\INetCache\IE\I6YY64KB\target[1].png" title="Image of a bullseye "/>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38200" y="1524000"/>
            <a:ext cx="990600" cy="1016718"/>
          </a:xfrm>
          <a:prstGeom prst="rect">
            <a:avLst/>
          </a:prstGeom>
          <a:noFill/>
        </p:spPr>
      </p:pic>
      <p:pic>
        <p:nvPicPr>
          <p:cNvPr id="1027" name="Picture 3" descr="C:\Users\laura\AppData\Local\Microsoft\Windows\INetCache\IE\I6YY64KB\preview_question_and_answer_site[1].jpg" title="Image of a cube that says Q &amp; 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4394200"/>
            <a:ext cx="1651000" cy="1320800"/>
          </a:xfrm>
          <a:prstGeom prst="rect">
            <a:avLst/>
          </a:prstGeom>
          <a:noFill/>
        </p:spPr>
      </p:pic>
      <p:sp>
        <p:nvSpPr>
          <p:cNvPr id="6" name="TextBox 5"/>
          <p:cNvSpPr txBox="1"/>
          <p:nvPr/>
        </p:nvSpPr>
        <p:spPr>
          <a:xfrm>
            <a:off x="2438400" y="1600200"/>
            <a:ext cx="5791200" cy="1938992"/>
          </a:xfrm>
          <a:prstGeom prst="rect">
            <a:avLst/>
          </a:prstGeom>
          <a:noFill/>
        </p:spPr>
        <p:txBody>
          <a:bodyPr wrap="square" rtlCol="0">
            <a:spAutoFit/>
          </a:bodyPr>
          <a:lstStyle/>
          <a:p>
            <a:r>
              <a:rPr lang="en-US" sz="4000" dirty="0" smtClean="0"/>
              <a:t>Name three important things you learned in this section.</a:t>
            </a:r>
            <a:endParaRPr lang="en-US" sz="40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6</a:t>
            </a:r>
            <a:br>
              <a:rPr lang="en-US" dirty="0" smtClean="0"/>
            </a:br>
            <a:r>
              <a:rPr lang="en-US" dirty="0" smtClean="0"/>
              <a:t>The New OSHA Standard</a:t>
            </a:r>
            <a:endParaRPr lang="en-US" dirty="0"/>
          </a:p>
        </p:txBody>
      </p:sp>
      <p:pic>
        <p:nvPicPr>
          <p:cNvPr id="415746" name="Picture 2" title="Image of OSHA Fact Sheet on Silica rule"/>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rot="643781">
            <a:off x="1119589" y="2432573"/>
            <a:ext cx="6617908" cy="26486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New Federal Silica Standard</a:t>
            </a:r>
            <a:endParaRPr lang="en-US" dirty="0"/>
          </a:p>
        </p:txBody>
      </p:sp>
      <p:sp>
        <p:nvSpPr>
          <p:cNvPr id="3" name="Content Placeholder 2"/>
          <p:cNvSpPr>
            <a:spLocks noGrp="1"/>
          </p:cNvSpPr>
          <p:nvPr>
            <p:ph idx="1"/>
          </p:nvPr>
        </p:nvSpPr>
        <p:spPr/>
        <p:txBody>
          <a:bodyPr/>
          <a:lstStyle/>
          <a:p>
            <a:pPr>
              <a:buNone/>
            </a:pPr>
            <a:r>
              <a:rPr lang="en-US" dirty="0" smtClean="0"/>
              <a:t>Final rule published by OSHA—March 25, 2016</a:t>
            </a:r>
          </a:p>
          <a:p>
            <a:endParaRPr lang="en-US" dirty="0"/>
          </a:p>
        </p:txBody>
      </p:sp>
      <p:pic>
        <p:nvPicPr>
          <p:cNvPr id="4" name="Picture 3" descr="Standard Timeline.jpg" title="Image of a federal silica standard timeli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2362200"/>
            <a:ext cx="8382000" cy="2975610"/>
          </a:xfrm>
          <a:prstGeom prst="rect">
            <a:avLst/>
          </a:prstGeom>
        </p:spPr>
      </p:pic>
      <p:sp>
        <p:nvSpPr>
          <p:cNvPr id="5" name="TextBox 4"/>
          <p:cNvSpPr txBox="1"/>
          <p:nvPr/>
        </p:nvSpPr>
        <p:spPr>
          <a:xfrm>
            <a:off x="2286000" y="5257800"/>
            <a:ext cx="4572000" cy="246221"/>
          </a:xfrm>
          <a:prstGeom prst="rect">
            <a:avLst/>
          </a:prstGeom>
          <a:noFill/>
        </p:spPr>
        <p:txBody>
          <a:bodyPr wrap="square" rtlCol="0">
            <a:spAutoFit/>
          </a:bodyPr>
          <a:lstStyle/>
          <a:p>
            <a:r>
              <a:rPr lang="en-US" sz="1000" dirty="0" smtClean="0"/>
              <a:t>Timeline courtesy of the International Union of Bricklayers and Allied </a:t>
            </a:r>
            <a:r>
              <a:rPr lang="en-US" sz="1000" dirty="0" err="1" smtClean="0"/>
              <a:t>Craftworkers</a:t>
            </a:r>
            <a:endParaRPr lang="en-US" sz="10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bwMode="auto">
          <a:xfrm>
            <a:off x="457200" y="274638"/>
            <a:ext cx="4724400" cy="868362"/>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altLang="en-US" dirty="0" smtClean="0"/>
              <a:t>Scope of Coverage</a:t>
            </a:r>
          </a:p>
        </p:txBody>
      </p:sp>
      <p:sp>
        <p:nvSpPr>
          <p:cNvPr id="31747" name="Content Placeholder 3"/>
          <p:cNvSpPr>
            <a:spLocks noGrp="1"/>
          </p:cNvSpPr>
          <p:nvPr>
            <p:ph sz="quarter" idx="4294967295"/>
          </p:nvPr>
        </p:nvSpPr>
        <p:spPr bwMode="auto">
          <a:xfrm>
            <a:off x="381000" y="1325562"/>
            <a:ext cx="5410200" cy="4008438"/>
          </a:xfrm>
          <a:prstGeom prst="rect">
            <a:avLst/>
          </a:prstGeom>
          <a:noFill/>
          <a:ln>
            <a:miter lim="800000"/>
            <a:headEnd/>
            <a:tailEnd/>
          </a:ln>
        </p:spPr>
        <p:txBody>
          <a:bodyPr>
            <a:noAutofit/>
          </a:bodyPr>
          <a:lstStyle/>
          <a:p>
            <a:r>
              <a:rPr lang="en-US" altLang="en-US" sz="3600" dirty="0" smtClean="0"/>
              <a:t>Quartz, </a:t>
            </a:r>
            <a:r>
              <a:rPr lang="en-US" altLang="en-US" sz="3600" dirty="0" err="1" smtClean="0"/>
              <a:t>cristobalite</a:t>
            </a:r>
            <a:r>
              <a:rPr lang="en-US" altLang="en-US" sz="3600" dirty="0" smtClean="0"/>
              <a:t> and </a:t>
            </a:r>
            <a:r>
              <a:rPr lang="en-US" altLang="en-US" sz="3600" dirty="0" err="1" smtClean="0"/>
              <a:t>tridymite</a:t>
            </a:r>
            <a:endParaRPr lang="en-US" altLang="en-US" sz="3600" dirty="0" smtClean="0"/>
          </a:p>
          <a:p>
            <a:r>
              <a:rPr lang="en-US" sz="3600" dirty="0" smtClean="0"/>
              <a:t>All occupational exposures to </a:t>
            </a:r>
            <a:r>
              <a:rPr lang="en-US" sz="3600" dirty="0" err="1" smtClean="0"/>
              <a:t>respirable</a:t>
            </a:r>
            <a:r>
              <a:rPr lang="en-US" sz="3600" dirty="0" smtClean="0"/>
              <a:t> crystalline silica in construction work unless below Action Level</a:t>
            </a:r>
          </a:p>
        </p:txBody>
      </p:sp>
      <p:pic>
        <p:nvPicPr>
          <p:cNvPr id="31748" name="Picture 4" descr="Q:\direct\Standards\SILICA\Rollout Materials\Images used for rollout\Others to use\cloudy jackhammer.jpg" title="Image of a worker using a jackhammer with no controls for silica expos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3043" y="1185863"/>
            <a:ext cx="3128557" cy="4605337"/>
          </a:xfrm>
          <a:prstGeom prst="rect">
            <a:avLst/>
          </a:prstGeom>
          <a:noFill/>
          <a:ln w="9525">
            <a:noFill/>
            <a:miter lim="800000"/>
            <a:headEnd/>
            <a:tailEnd/>
          </a:ln>
        </p:spPr>
      </p:pic>
      <p:sp>
        <p:nvSpPr>
          <p:cNvPr id="5" name="TextBox 30"/>
          <p:cNvSpPr txBox="1">
            <a:spLocks noChangeArrowheads="1"/>
          </p:cNvSpPr>
          <p:nvPr/>
        </p:nvSpPr>
        <p:spPr bwMode="auto">
          <a:xfrm>
            <a:off x="4495800" y="5562601"/>
            <a:ext cx="1447800" cy="246221"/>
          </a:xfrm>
          <a:prstGeom prst="rect">
            <a:avLst/>
          </a:prstGeom>
          <a:noFill/>
          <a:ln w="9525">
            <a:noFill/>
            <a:miter lim="800000"/>
            <a:headEnd/>
            <a:tailEnd/>
          </a:ln>
        </p:spPr>
        <p:txBody>
          <a:bodyPr wrap="square">
            <a:spAutoFit/>
          </a:bodyPr>
          <a:lstStyle/>
          <a:p>
            <a:r>
              <a:rPr lang="en-US" sz="1000" dirty="0" smtClean="0">
                <a:cs typeface="Arial" charset="0"/>
              </a:rPr>
              <a:t>Photo source: </a:t>
            </a:r>
            <a:r>
              <a:rPr lang="en-US" sz="1000" dirty="0">
                <a:cs typeface="Arial" charset="0"/>
              </a:rPr>
              <a:t>elcosh</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1143000"/>
          </a:xfrm>
        </p:spPr>
        <p:txBody>
          <a:bodyPr/>
          <a:lstStyle/>
          <a:p>
            <a:pPr algn="l"/>
            <a:r>
              <a:rPr lang="en-US" dirty="0" smtClean="0"/>
              <a:t>Compliance Date</a:t>
            </a:r>
            <a:endParaRPr lang="en-US" dirty="0"/>
          </a:p>
        </p:txBody>
      </p:sp>
      <p:sp>
        <p:nvSpPr>
          <p:cNvPr id="3" name="Content Placeholder 2"/>
          <p:cNvSpPr>
            <a:spLocks noGrp="1"/>
          </p:cNvSpPr>
          <p:nvPr>
            <p:ph idx="1"/>
          </p:nvPr>
        </p:nvSpPr>
        <p:spPr>
          <a:xfrm>
            <a:off x="457200" y="1828801"/>
            <a:ext cx="8229600" cy="3200399"/>
          </a:xfrm>
        </p:spPr>
        <p:txBody>
          <a:bodyPr/>
          <a:lstStyle/>
          <a:p>
            <a:pPr marL="0" indent="0">
              <a:buNone/>
            </a:pPr>
            <a:r>
              <a:rPr lang="en-US" sz="3600" b="1" dirty="0" smtClean="0"/>
              <a:t>Construction employers must comply with </a:t>
            </a:r>
            <a:r>
              <a:rPr lang="en-US" sz="3600" b="1" u="sng" dirty="0" smtClean="0"/>
              <a:t>all</a:t>
            </a:r>
            <a:r>
              <a:rPr lang="en-US" sz="3600" b="1" dirty="0" smtClean="0"/>
              <a:t> requirements by </a:t>
            </a:r>
            <a:r>
              <a:rPr lang="en-US" sz="3600" b="1" dirty="0" smtClean="0">
                <a:solidFill>
                  <a:srgbClr val="FF0000"/>
                </a:solidFill>
              </a:rPr>
              <a:t>June 23, 2017</a:t>
            </a:r>
          </a:p>
          <a:p>
            <a:pPr marL="0" indent="0">
              <a:buNone/>
            </a:pPr>
            <a:endParaRPr lang="en-US" dirty="0" smtClean="0"/>
          </a:p>
          <a:p>
            <a:pPr marL="0" indent="0">
              <a:buNone/>
            </a:pPr>
            <a:r>
              <a:rPr lang="en-US" sz="2800" dirty="0" smtClean="0"/>
              <a:t>(except requirements for laboratory evaluation of exposure samples, which begin June 23, 2018)</a:t>
            </a:r>
            <a:endParaRPr lang="en-US" sz="2800" dirty="0"/>
          </a:p>
        </p:txBody>
      </p:sp>
      <p:pic>
        <p:nvPicPr>
          <p:cNvPr id="88065" name="Picture 1" descr="C:\Users\laura\AppData\Local\Microsoft\Windows\INetCache\IE\EQ77RH9B\Calendar-Planning-photo[1].jpg" title="Image of a calendar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52400"/>
            <a:ext cx="1905000" cy="1428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1" descr="C:\Users\laura\AppData\Local\Microsoft\Windows\INetCache\IE\EQ77RH9B\iphone-4-apps[1].jpg" title="Photo of a mineral"/>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76333" y="685800"/>
            <a:ext cx="3386667" cy="1905000"/>
          </a:xfrm>
          <a:prstGeom prst="rect">
            <a:avLst/>
          </a:prstGeom>
          <a:noFill/>
        </p:spPr>
      </p:pic>
      <p:sp>
        <p:nvSpPr>
          <p:cNvPr id="2" name="Title 1"/>
          <p:cNvSpPr>
            <a:spLocks noGrp="1"/>
          </p:cNvSpPr>
          <p:nvPr>
            <p:ph type="title"/>
          </p:nvPr>
        </p:nvSpPr>
        <p:spPr>
          <a:xfrm>
            <a:off x="457200" y="274638"/>
            <a:ext cx="4114800" cy="1143000"/>
          </a:xfrm>
        </p:spPr>
        <p:txBody>
          <a:bodyPr/>
          <a:lstStyle/>
          <a:p>
            <a:pPr algn="l"/>
            <a:r>
              <a:rPr lang="en-US" dirty="0" smtClean="0"/>
              <a:t>Mineral means:</a:t>
            </a:r>
            <a:endParaRPr lang="en-US" dirty="0"/>
          </a:p>
        </p:txBody>
      </p:sp>
      <p:sp>
        <p:nvSpPr>
          <p:cNvPr id="3" name="Content Placeholder 2"/>
          <p:cNvSpPr>
            <a:spLocks noGrp="1"/>
          </p:cNvSpPr>
          <p:nvPr>
            <p:ph idx="1"/>
          </p:nvPr>
        </p:nvSpPr>
        <p:spPr>
          <a:xfrm>
            <a:off x="457200" y="1371600"/>
            <a:ext cx="5943600" cy="4190999"/>
          </a:xfrm>
        </p:spPr>
        <p:txBody>
          <a:bodyPr>
            <a:normAutofit/>
          </a:bodyPr>
          <a:lstStyle/>
          <a:p>
            <a:r>
              <a:rPr lang="en-US" sz="3600" dirty="0" smtClean="0"/>
              <a:t>Naturally occurring</a:t>
            </a:r>
          </a:p>
          <a:p>
            <a:r>
              <a:rPr lang="en-US" sz="3600" dirty="0" smtClean="0"/>
              <a:t>Inorganic—not plant or animal</a:t>
            </a:r>
          </a:p>
          <a:p>
            <a:r>
              <a:rPr lang="en-US" sz="3600" dirty="0" smtClean="0"/>
              <a:t>Solid form</a:t>
            </a:r>
          </a:p>
          <a:p>
            <a:r>
              <a:rPr lang="en-US" sz="3600" dirty="0" smtClean="0"/>
              <a:t>Definite chemical composition</a:t>
            </a:r>
          </a:p>
        </p:txBody>
      </p:sp>
      <p:pic>
        <p:nvPicPr>
          <p:cNvPr id="5" name="Picture 1" descr="C:\Users\laura\AppData\Local\Microsoft\Windows\INetCache\IE\EQ77RH9B\iphone-4-apps[1].jpg" title="Photo of a cell pho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106706">
            <a:off x="4782020" y="2898410"/>
            <a:ext cx="2864990" cy="2702821"/>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does the new standard do?</a:t>
            </a:r>
            <a:endParaRPr lang="en-US" dirty="0"/>
          </a:p>
        </p:txBody>
      </p:sp>
      <p:sp>
        <p:nvSpPr>
          <p:cNvPr id="3" name="Content Placeholder 2"/>
          <p:cNvSpPr>
            <a:spLocks noGrp="1"/>
          </p:cNvSpPr>
          <p:nvPr>
            <p:ph sz="half" idx="1"/>
          </p:nvPr>
        </p:nvSpPr>
        <p:spPr>
          <a:xfrm>
            <a:off x="457200" y="1600200"/>
            <a:ext cx="5029200" cy="4525963"/>
          </a:xfrm>
        </p:spPr>
        <p:txBody>
          <a:bodyPr>
            <a:normAutofit/>
          </a:bodyPr>
          <a:lstStyle/>
          <a:p>
            <a:r>
              <a:rPr lang="en-US" sz="3600" dirty="0" smtClean="0"/>
              <a:t>AL trigger</a:t>
            </a:r>
          </a:p>
          <a:p>
            <a:endParaRPr lang="en-US" sz="3600" dirty="0" smtClean="0"/>
          </a:p>
          <a:p>
            <a:r>
              <a:rPr lang="en-US" sz="3600" dirty="0" smtClean="0"/>
              <a:t>Lower PEL</a:t>
            </a:r>
          </a:p>
          <a:p>
            <a:endParaRPr lang="en-US" sz="3600" dirty="0" smtClean="0"/>
          </a:p>
          <a:p>
            <a:r>
              <a:rPr lang="en-US" sz="3600" dirty="0" smtClean="0"/>
              <a:t>Engineering controls and work practices to limit exposure</a:t>
            </a:r>
          </a:p>
        </p:txBody>
      </p:sp>
      <p:sp>
        <p:nvSpPr>
          <p:cNvPr id="6" name="Content Placeholder 5"/>
          <p:cNvSpPr>
            <a:spLocks noGrp="1"/>
          </p:cNvSpPr>
          <p:nvPr>
            <p:ph sz="half" idx="2"/>
          </p:nvPr>
        </p:nvSpPr>
        <p:spPr>
          <a:xfrm>
            <a:off x="4495800" y="1600201"/>
            <a:ext cx="4495800" cy="2362200"/>
          </a:xfrm>
        </p:spPr>
        <p:txBody>
          <a:bodyPr>
            <a:normAutofit/>
          </a:bodyPr>
          <a:lstStyle/>
          <a:p>
            <a:r>
              <a:rPr lang="en-US" sz="3600" b="1" dirty="0" smtClean="0">
                <a:solidFill>
                  <a:srgbClr val="FF0000"/>
                </a:solidFill>
              </a:rPr>
              <a:t>25 µg/m</a:t>
            </a:r>
            <a:r>
              <a:rPr lang="en-US" sz="3600" b="1" baseline="30000" dirty="0" smtClean="0">
                <a:solidFill>
                  <a:srgbClr val="FF0000"/>
                </a:solidFill>
              </a:rPr>
              <a:t>3</a:t>
            </a:r>
            <a:r>
              <a:rPr lang="en-US" sz="3600" b="1" dirty="0" smtClean="0">
                <a:solidFill>
                  <a:srgbClr val="FF0000"/>
                </a:solidFill>
              </a:rPr>
              <a:t> (8-hr TWA)</a:t>
            </a:r>
          </a:p>
          <a:p>
            <a:pPr>
              <a:buNone/>
            </a:pPr>
            <a:endParaRPr lang="en-US" sz="3600" b="1" dirty="0" smtClean="0">
              <a:solidFill>
                <a:srgbClr val="FF0000"/>
              </a:solidFill>
            </a:endParaRPr>
          </a:p>
          <a:p>
            <a:r>
              <a:rPr lang="en-US" sz="3600" b="1" dirty="0" smtClean="0">
                <a:solidFill>
                  <a:srgbClr val="FF0000"/>
                </a:solidFill>
              </a:rPr>
              <a:t>50 µg/m</a:t>
            </a:r>
            <a:r>
              <a:rPr lang="en-US" sz="3600" b="1" baseline="30000" dirty="0" smtClean="0">
                <a:solidFill>
                  <a:srgbClr val="FF0000"/>
                </a:solidFill>
              </a:rPr>
              <a:t>3</a:t>
            </a:r>
            <a:r>
              <a:rPr lang="en-US" sz="3600" b="1" dirty="0" smtClean="0">
                <a:solidFill>
                  <a:srgbClr val="FF0000"/>
                </a:solidFill>
              </a:rPr>
              <a:t> (8-hr TWA)</a:t>
            </a:r>
          </a:p>
          <a:p>
            <a:endParaRPr lang="en-US" dirty="0" smtClean="0"/>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the new standard do? </a:t>
            </a: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095" y="0"/>
            <a:ext cx="9144000" cy="6857999"/>
          </a:xfrm>
          <a:prstGeom prst="rect">
            <a:avLst/>
          </a:prstGeom>
        </p:spPr>
      </p:pic>
    </p:spTree>
    <p:extLst>
      <p:ext uri="{BB962C8B-B14F-4D97-AF65-F5344CB8AC3E}">
        <p14:creationId xmlns:p14="http://schemas.microsoft.com/office/powerpoint/2010/main" val="684691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020762"/>
          </a:xfrm>
        </p:spPr>
        <p:txBody>
          <a:bodyPr/>
          <a:lstStyle/>
          <a:p>
            <a:pPr algn="l"/>
            <a:r>
              <a:rPr lang="en-US" dirty="0" smtClean="0"/>
              <a:t>What is “Table 1”</a:t>
            </a:r>
            <a:endParaRPr lang="en-US" dirty="0"/>
          </a:p>
        </p:txBody>
      </p:sp>
      <p:sp>
        <p:nvSpPr>
          <p:cNvPr id="3" name="Content Placeholder 2"/>
          <p:cNvSpPr>
            <a:spLocks noGrp="1"/>
          </p:cNvSpPr>
          <p:nvPr>
            <p:ph idx="1"/>
          </p:nvPr>
        </p:nvSpPr>
        <p:spPr>
          <a:xfrm>
            <a:off x="457200" y="1143000"/>
            <a:ext cx="8229600" cy="1295399"/>
          </a:xfrm>
        </p:spPr>
        <p:txBody>
          <a:bodyPr>
            <a:normAutofit/>
          </a:bodyPr>
          <a:lstStyle/>
          <a:p>
            <a:pPr indent="0">
              <a:buNone/>
              <a:defRPr/>
            </a:pPr>
            <a:r>
              <a:rPr lang="en-US" altLang="en-US" dirty="0" smtClean="0"/>
              <a:t>Matches 18 tasks with effective dust control methods and respirator requirements</a:t>
            </a:r>
          </a:p>
          <a:p>
            <a:pPr>
              <a:buNone/>
              <a:defRPr/>
            </a:pPr>
            <a:endParaRPr lang="en-US" altLang="en-US" dirty="0" smtClean="0"/>
          </a:p>
          <a:p>
            <a:pPr>
              <a:buNone/>
            </a:pPr>
            <a:endParaRPr lang="en-US" dirty="0"/>
          </a:p>
        </p:txBody>
      </p:sp>
      <p:pic>
        <p:nvPicPr>
          <p:cNvPr id="315394" name="Picture 2" title="Image of specified exposure control methods when working with materials containing crystalline silic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443" y="2362200"/>
            <a:ext cx="7320757"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6172200" cy="792162"/>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altLang="en-US" dirty="0" smtClean="0">
                <a:solidFill>
                  <a:srgbClr val="C00000"/>
                </a:solidFill>
              </a:rPr>
              <a:t>Table 1 Tasks/Equipment</a:t>
            </a:r>
          </a:p>
        </p:txBody>
      </p:sp>
      <p:sp>
        <p:nvSpPr>
          <p:cNvPr id="38915" name="Rectangle 3"/>
          <p:cNvSpPr>
            <a:spLocks noGrp="1" noChangeArrowheads="1"/>
          </p:cNvSpPr>
          <p:nvPr>
            <p:ph sz="half" idx="1"/>
          </p:nvPr>
        </p:nvSpPr>
        <p:spPr bwMode="auto">
          <a:xfrm>
            <a:off x="609600" y="1295401"/>
            <a:ext cx="8153400" cy="4495799"/>
          </a:xfrm>
          <a:prstGeom prst="rect">
            <a:avLst/>
          </a:prstGeom>
          <a:noFill/>
          <a:ln>
            <a:miter lim="800000"/>
            <a:headEnd/>
            <a:tailEnd/>
          </a:ln>
        </p:spPr>
        <p:txBody>
          <a:bodyPr>
            <a:noAutofit/>
          </a:bodyPr>
          <a:lstStyle/>
          <a:p>
            <a:pPr eaLnBrk="1" hangingPunct="1">
              <a:spcBef>
                <a:spcPct val="0"/>
              </a:spcBef>
            </a:pPr>
            <a:r>
              <a:rPr lang="en-US" altLang="en-US" dirty="0" smtClean="0"/>
              <a:t>Stationary masonry saws</a:t>
            </a:r>
          </a:p>
          <a:p>
            <a:pPr eaLnBrk="1" hangingPunct="1">
              <a:spcBef>
                <a:spcPct val="0"/>
              </a:spcBef>
            </a:pPr>
            <a:r>
              <a:rPr lang="en-US" altLang="en-US" dirty="0" smtClean="0"/>
              <a:t>Handheld power saws</a:t>
            </a:r>
          </a:p>
          <a:p>
            <a:pPr eaLnBrk="1" hangingPunct="1">
              <a:spcBef>
                <a:spcPct val="0"/>
              </a:spcBef>
            </a:pPr>
            <a:r>
              <a:rPr lang="en-US" altLang="en-US" dirty="0" smtClean="0"/>
              <a:t>Handheld power saws for fiber cement board</a:t>
            </a:r>
          </a:p>
          <a:p>
            <a:pPr eaLnBrk="1" hangingPunct="1">
              <a:spcBef>
                <a:spcPct val="0"/>
              </a:spcBef>
            </a:pPr>
            <a:r>
              <a:rPr lang="en-US" altLang="en-US" dirty="0" smtClean="0"/>
              <a:t>Walk-behind saws</a:t>
            </a:r>
          </a:p>
          <a:p>
            <a:pPr eaLnBrk="1" hangingPunct="1">
              <a:spcBef>
                <a:spcPct val="0"/>
              </a:spcBef>
            </a:pPr>
            <a:r>
              <a:rPr lang="en-US" altLang="en-US" dirty="0" smtClean="0"/>
              <a:t>Drivable saws</a:t>
            </a:r>
          </a:p>
          <a:p>
            <a:pPr eaLnBrk="1" hangingPunct="1">
              <a:spcBef>
                <a:spcPct val="0"/>
              </a:spcBef>
            </a:pPr>
            <a:r>
              <a:rPr lang="en-US" altLang="en-US" dirty="0" smtClean="0"/>
              <a:t>Rig-mounted core saws or drills</a:t>
            </a:r>
          </a:p>
          <a:p>
            <a:pPr eaLnBrk="1" hangingPunct="1">
              <a:spcBef>
                <a:spcPct val="0"/>
              </a:spcBef>
            </a:pPr>
            <a:r>
              <a:rPr lang="en-US" altLang="en-US" dirty="0" smtClean="0"/>
              <a:t>Handheld and stand-mounted drills</a:t>
            </a:r>
          </a:p>
          <a:p>
            <a:pPr eaLnBrk="1" hangingPunct="1">
              <a:spcBef>
                <a:spcPct val="0"/>
              </a:spcBef>
            </a:pPr>
            <a:r>
              <a:rPr lang="en-US" altLang="en-US" dirty="0" smtClean="0"/>
              <a:t>Dowel drilling rigs for concrete</a:t>
            </a:r>
          </a:p>
          <a:p>
            <a:pPr eaLnBrk="1" hangingPunct="1">
              <a:spcBef>
                <a:spcPct val="0"/>
              </a:spcBef>
            </a:pPr>
            <a:r>
              <a:rPr lang="en-US" altLang="en-US" dirty="0" smtClean="0"/>
              <a:t>Vehicle-mounted drilling rigs for rock and concrete</a:t>
            </a:r>
          </a:p>
          <a:p>
            <a:pPr eaLnBrk="1" hangingPunct="1">
              <a:spcBef>
                <a:spcPct val="0"/>
              </a:spcBef>
            </a:pPr>
            <a:r>
              <a:rPr lang="en-US" altLang="en-US" dirty="0" smtClean="0"/>
              <a:t>Jackhammers and handheld powered chipping tools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altLang="en-US" dirty="0" smtClean="0">
                <a:solidFill>
                  <a:srgbClr val="C00000"/>
                </a:solidFill>
              </a:rPr>
              <a:t>Table 1 Tasks/Equipment </a:t>
            </a:r>
            <a:r>
              <a:rPr lang="en-US" altLang="en-US" dirty="0" err="1" smtClean="0">
                <a:solidFill>
                  <a:srgbClr val="C00000"/>
                </a:solidFill>
              </a:rPr>
              <a:t>con’t</a:t>
            </a:r>
            <a:endParaRPr lang="en-US" dirty="0"/>
          </a:p>
        </p:txBody>
      </p:sp>
      <p:sp>
        <p:nvSpPr>
          <p:cNvPr id="5" name="Content Placeholder 1"/>
          <p:cNvSpPr>
            <a:spLocks noGrp="1"/>
          </p:cNvSpPr>
          <p:nvPr>
            <p:ph sz="half" idx="1"/>
          </p:nvPr>
        </p:nvSpPr>
        <p:spPr>
          <a:xfrm>
            <a:off x="609600" y="1295400"/>
            <a:ext cx="8229600" cy="4525963"/>
          </a:xfrm>
          <a:prstGeom prst="rect">
            <a:avLst/>
          </a:prstGeom>
        </p:spPr>
        <p:txBody>
          <a:bodyPr>
            <a:normAutofit fontScale="70000" lnSpcReduction="20000"/>
          </a:bodyPr>
          <a:lstStyle/>
          <a:p>
            <a:pPr>
              <a:lnSpc>
                <a:spcPct val="120000"/>
              </a:lnSpc>
              <a:spcBef>
                <a:spcPct val="0"/>
              </a:spcBef>
              <a:buSzPct val="100000"/>
              <a:buFont typeface="Arial" panose="020B0604020202020204" pitchFamily="34" charset="0"/>
              <a:buChar char="•"/>
              <a:defRPr/>
            </a:pPr>
            <a:r>
              <a:rPr lang="en-US" altLang="en-US" sz="4000" dirty="0" smtClean="0"/>
              <a:t>Handheld grinders for mortar removal (</a:t>
            </a:r>
            <a:r>
              <a:rPr lang="en-US" altLang="en-US" sz="4000" dirty="0" err="1" smtClean="0"/>
              <a:t>tuckpointing</a:t>
            </a:r>
            <a:r>
              <a:rPr lang="en-US" altLang="en-US" sz="4000" dirty="0" smtClean="0"/>
              <a:t>)</a:t>
            </a:r>
          </a:p>
          <a:p>
            <a:pPr>
              <a:lnSpc>
                <a:spcPct val="120000"/>
              </a:lnSpc>
              <a:spcBef>
                <a:spcPct val="0"/>
              </a:spcBef>
              <a:buSzPct val="100000"/>
              <a:buFont typeface="Arial" panose="020B0604020202020204" pitchFamily="34" charset="0"/>
              <a:buChar char="•"/>
              <a:defRPr/>
            </a:pPr>
            <a:r>
              <a:rPr lang="en-US" altLang="en-US" sz="4000" dirty="0" smtClean="0"/>
              <a:t>Handheld grinders for other than mortar removal</a:t>
            </a:r>
          </a:p>
          <a:p>
            <a:pPr>
              <a:lnSpc>
                <a:spcPct val="120000"/>
              </a:lnSpc>
              <a:spcBef>
                <a:spcPct val="0"/>
              </a:spcBef>
              <a:buSzPct val="100000"/>
              <a:buFont typeface="Arial" panose="020B0604020202020204" pitchFamily="34" charset="0"/>
              <a:buChar char="•"/>
              <a:defRPr/>
            </a:pPr>
            <a:r>
              <a:rPr lang="en-US" altLang="en-US" sz="4000" dirty="0" smtClean="0"/>
              <a:t>Walk-behind milling machines and floor grinders</a:t>
            </a:r>
          </a:p>
          <a:p>
            <a:pPr>
              <a:lnSpc>
                <a:spcPct val="120000"/>
              </a:lnSpc>
              <a:spcBef>
                <a:spcPct val="0"/>
              </a:spcBef>
              <a:buSzPct val="100000"/>
              <a:buFont typeface="Arial" panose="020B0604020202020204" pitchFamily="34" charset="0"/>
              <a:buChar char="•"/>
              <a:defRPr/>
            </a:pPr>
            <a:r>
              <a:rPr lang="en-US" altLang="en-US" sz="4000" dirty="0" smtClean="0"/>
              <a:t>Small drivable milling machines</a:t>
            </a:r>
          </a:p>
          <a:p>
            <a:pPr>
              <a:lnSpc>
                <a:spcPct val="120000"/>
              </a:lnSpc>
              <a:spcBef>
                <a:spcPct val="0"/>
              </a:spcBef>
              <a:buSzPct val="100000"/>
              <a:buFont typeface="Arial" panose="020B0604020202020204" pitchFamily="34" charset="0"/>
              <a:buChar char="•"/>
              <a:defRPr/>
            </a:pPr>
            <a:r>
              <a:rPr lang="en-US" altLang="en-US" sz="4000" dirty="0" smtClean="0"/>
              <a:t>Large drivable milling machines</a:t>
            </a:r>
          </a:p>
          <a:p>
            <a:pPr>
              <a:lnSpc>
                <a:spcPct val="120000"/>
              </a:lnSpc>
              <a:spcBef>
                <a:spcPct val="0"/>
              </a:spcBef>
              <a:buSzPct val="100000"/>
              <a:buFont typeface="Arial" panose="020B0604020202020204" pitchFamily="34" charset="0"/>
              <a:buChar char="•"/>
              <a:defRPr/>
            </a:pPr>
            <a:r>
              <a:rPr lang="en-US" altLang="en-US" sz="4000" dirty="0" smtClean="0"/>
              <a:t>Crushing machines</a:t>
            </a:r>
          </a:p>
          <a:p>
            <a:pPr>
              <a:lnSpc>
                <a:spcPct val="120000"/>
              </a:lnSpc>
              <a:spcBef>
                <a:spcPct val="0"/>
              </a:spcBef>
              <a:buSzPct val="100000"/>
              <a:buFont typeface="Arial" panose="020B0604020202020204" pitchFamily="34" charset="0"/>
              <a:buChar char="•"/>
              <a:defRPr/>
            </a:pPr>
            <a:r>
              <a:rPr lang="en-US" altLang="en-US" sz="4000" dirty="0" smtClean="0"/>
              <a:t>Heavy equipment and utility vehicles to abrade or fracture silica materials</a:t>
            </a:r>
          </a:p>
          <a:p>
            <a:pPr>
              <a:lnSpc>
                <a:spcPct val="120000"/>
              </a:lnSpc>
              <a:spcBef>
                <a:spcPct val="0"/>
              </a:spcBef>
              <a:buSzPct val="100000"/>
              <a:buFont typeface="Arial" panose="020B0604020202020204" pitchFamily="34" charset="0"/>
              <a:buChar char="•"/>
              <a:defRPr/>
            </a:pPr>
            <a:r>
              <a:rPr lang="en-US" altLang="en-US" sz="4000" dirty="0" smtClean="0"/>
              <a:t>Heavy equipment and utility vehicles for grading and excavating</a:t>
            </a:r>
            <a:endParaRPr lang="en-US" altLang="en-US" sz="4000" dirty="0"/>
          </a:p>
          <a:p>
            <a:pPr>
              <a:spcBef>
                <a:spcPct val="0"/>
              </a:spcBef>
              <a:buSzPct val="100000"/>
              <a:buFont typeface="Wingdings" panose="05000000000000000000" pitchFamily="2" charset="2"/>
              <a:buChar char="v"/>
              <a:defRPr/>
            </a:pPr>
            <a:endParaRPr lang="en-US" altLang="en-US" sz="1600" dirty="0" smtClean="0"/>
          </a:p>
          <a:p>
            <a:pPr>
              <a:spcBef>
                <a:spcPct val="0"/>
              </a:spcBef>
              <a:defRPr/>
            </a:pPr>
            <a:endParaRPr lang="en-US" altLang="en-US" sz="2000" dirty="0" smtClean="0">
              <a:solidFill>
                <a:schemeClr val="accent2"/>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3" name="Picture 1" title="Image of how to implement controls"/>
          <p:cNvPicPr>
            <a:picLocks noChangeAspect="1" noChangeArrowheads="1"/>
          </p:cNvPicPr>
          <p:nvPr/>
        </p:nvPicPr>
        <p:blipFill>
          <a:blip r:embed="rId3" cstate="print"/>
          <a:srcRect/>
          <a:stretch>
            <a:fillRect/>
          </a:stretch>
        </p:blipFill>
        <p:spPr bwMode="auto">
          <a:xfrm>
            <a:off x="1143000" y="3505199"/>
            <a:ext cx="7391400" cy="2438401"/>
          </a:xfrm>
          <a:prstGeom prst="rect">
            <a:avLst/>
          </a:prstGeom>
          <a:noFill/>
          <a:ln w="9525">
            <a:noFill/>
            <a:miter lim="800000"/>
            <a:headEnd/>
            <a:tailEnd/>
          </a:ln>
        </p:spPr>
      </p:pic>
      <p:sp>
        <p:nvSpPr>
          <p:cNvPr id="5" name="Rectangle 4" title="Image of how to implement controls"/>
          <p:cNvSpPr/>
          <p:nvPr/>
        </p:nvSpPr>
        <p:spPr>
          <a:xfrm>
            <a:off x="2971800" y="3962400"/>
            <a:ext cx="3352800" cy="1600200"/>
          </a:xfrm>
          <a:prstGeom prst="rect">
            <a:avLst/>
          </a:prstGeom>
          <a:solidFill>
            <a:srgbClr val="FFFF00">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86" name="Rectangle 2"/>
          <p:cNvSpPr>
            <a:spLocks noGrp="1" noChangeArrowheads="1"/>
          </p:cNvSpPr>
          <p:nvPr>
            <p:ph type="title"/>
          </p:nvPr>
        </p:nvSpPr>
        <p:spPr bwMode="auto">
          <a:xfrm>
            <a:off x="228600" y="381000"/>
            <a:ext cx="8686799" cy="914400"/>
          </a:xfrm>
          <a:noFill/>
          <a:ln>
            <a:miter lim="800000"/>
            <a:headEnd/>
            <a:tailEnd/>
          </a:ln>
        </p:spPr>
        <p:txBody>
          <a:bodyPr vert="horz" wrap="square" lIns="91440" tIns="45720" rIns="91440" bIns="45720" numCol="1" anchor="t" anchorCtr="0" compatLnSpc="1">
            <a:prstTxWarp prst="textNoShape">
              <a:avLst/>
            </a:prstTxWarp>
            <a:noAutofit/>
          </a:bodyPr>
          <a:lstStyle/>
          <a:p>
            <a:pPr algn="l"/>
            <a:r>
              <a:rPr lang="en-US" altLang="en-US" sz="4000" dirty="0" smtClean="0">
                <a:solidFill>
                  <a:srgbClr val="C00000"/>
                </a:solidFill>
              </a:rPr>
              <a:t>Must fully/properly implement controls</a:t>
            </a:r>
          </a:p>
        </p:txBody>
      </p:sp>
      <p:sp>
        <p:nvSpPr>
          <p:cNvPr id="6" name="Rectangle 3"/>
          <p:cNvSpPr txBox="1">
            <a:spLocks noChangeArrowheads="1"/>
          </p:cNvSpPr>
          <p:nvPr/>
        </p:nvSpPr>
        <p:spPr bwMode="auto">
          <a:xfrm>
            <a:off x="457200" y="1219200"/>
            <a:ext cx="8229600" cy="2133600"/>
          </a:xfrm>
          <a:prstGeom prst="rect">
            <a:avLst/>
          </a:prstGeom>
          <a:noFill/>
          <a:ln>
            <a:noFill/>
          </a:ln>
          <a:effectLs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0"/>
              </a:spcBef>
              <a:buFont typeface="Arial" pitchFamily="34" charset="0"/>
              <a:buChar char="•"/>
              <a:defRPr/>
            </a:pPr>
            <a:r>
              <a:rPr lang="en-US" altLang="en-US" dirty="0" smtClean="0">
                <a:solidFill>
                  <a:prstClr val="black"/>
                </a:solidFill>
              </a:rPr>
              <a:t>Presence of controls not sufficient</a:t>
            </a:r>
          </a:p>
          <a:p>
            <a:pPr>
              <a:spcBef>
                <a:spcPts val="0"/>
              </a:spcBef>
              <a:buFont typeface="Arial" pitchFamily="34" charset="0"/>
              <a:buChar char="•"/>
              <a:defRPr/>
            </a:pPr>
            <a:r>
              <a:rPr lang="en-US" altLang="en-US" kern="0" dirty="0" smtClean="0">
                <a:solidFill>
                  <a:prstClr val="black"/>
                </a:solidFill>
              </a:rPr>
              <a:t>Employers required to ensure:</a:t>
            </a:r>
            <a:endParaRPr lang="en-US" dirty="0"/>
          </a:p>
          <a:p>
            <a:pPr lvl="1">
              <a:spcBef>
                <a:spcPts val="0"/>
              </a:spcBef>
              <a:buClr>
                <a:srgbClr val="FF0000"/>
              </a:buClr>
              <a:buFont typeface="Wingdings" pitchFamily="2" charset="2"/>
              <a:buChar char="ü"/>
              <a:defRPr/>
            </a:pPr>
            <a:r>
              <a:rPr lang="en-US" altLang="en-US" sz="3200" kern="0" dirty="0" smtClean="0">
                <a:solidFill>
                  <a:prstClr val="black"/>
                </a:solidFill>
              </a:rPr>
              <a:t>Controls present </a:t>
            </a:r>
            <a:r>
              <a:rPr lang="en-US" altLang="en-US" sz="3200" b="1" u="sng" kern="0" dirty="0" smtClean="0">
                <a:solidFill>
                  <a:prstClr val="black"/>
                </a:solidFill>
              </a:rPr>
              <a:t>and</a:t>
            </a:r>
            <a:r>
              <a:rPr lang="en-US" altLang="en-US" sz="3200" kern="0" dirty="0" smtClean="0">
                <a:solidFill>
                  <a:prstClr val="black"/>
                </a:solidFill>
              </a:rPr>
              <a:t> maintained</a:t>
            </a:r>
          </a:p>
          <a:p>
            <a:pPr lvl="1">
              <a:spcBef>
                <a:spcPts val="0"/>
              </a:spcBef>
              <a:buClr>
                <a:srgbClr val="FF0000"/>
              </a:buClr>
              <a:buFont typeface="Wingdings" pitchFamily="2" charset="2"/>
              <a:buChar char="ü"/>
              <a:defRPr/>
            </a:pPr>
            <a:r>
              <a:rPr lang="en-US" altLang="en-US" sz="3200" kern="0" dirty="0" smtClean="0">
                <a:solidFill>
                  <a:prstClr val="black"/>
                </a:solidFill>
              </a:rPr>
              <a:t>Employees understand/</a:t>
            </a:r>
            <a:r>
              <a:rPr lang="en-US" sz="3200" dirty="0" smtClean="0">
                <a:solidFill>
                  <a:prstClr val="black"/>
                </a:solidFill>
              </a:rPr>
              <a:t>use properly</a:t>
            </a:r>
            <a:endParaRPr lang="en-US" altLang="en-US" sz="3200" kern="0" dirty="0" smtClean="0">
              <a:solidFill>
                <a:prstClr val="black"/>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algn="l"/>
            <a:r>
              <a:rPr lang="en-US" dirty="0" smtClean="0"/>
              <a:t>Option 2: Alternative Exposure Control</a:t>
            </a:r>
            <a:endParaRPr lang="en-US" dirty="0"/>
          </a:p>
        </p:txBody>
      </p:sp>
      <p:sp>
        <p:nvSpPr>
          <p:cNvPr id="3" name="Content Placeholder 2"/>
          <p:cNvSpPr>
            <a:spLocks noGrp="1"/>
          </p:cNvSpPr>
          <p:nvPr>
            <p:ph idx="1"/>
          </p:nvPr>
        </p:nvSpPr>
        <p:spPr>
          <a:xfrm>
            <a:off x="457200" y="1219200"/>
            <a:ext cx="8229600" cy="1295400"/>
          </a:xfrm>
        </p:spPr>
        <p:txBody>
          <a:bodyPr/>
          <a:lstStyle/>
          <a:p>
            <a:pPr indent="0">
              <a:buNone/>
            </a:pPr>
            <a:r>
              <a:rPr lang="en-US" dirty="0" smtClean="0"/>
              <a:t>If employers do not follow Table 1, they must comply with section (d) of the standard</a:t>
            </a:r>
          </a:p>
          <a:p>
            <a:endParaRPr lang="en-US" dirty="0" smtClean="0"/>
          </a:p>
          <a:p>
            <a:pPr>
              <a:buNone/>
            </a:pPr>
            <a:endParaRPr lang="en-US" dirty="0"/>
          </a:p>
        </p:txBody>
      </p:sp>
      <p:pic>
        <p:nvPicPr>
          <p:cNvPr id="245761" name="Picture 1" title="Image of an alternative exposure control tab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2438400"/>
            <a:ext cx="5943600" cy="3319459"/>
          </a:xfrm>
          <a:prstGeom prst="rect">
            <a:avLst/>
          </a:prstGeom>
          <a:noFill/>
          <a:ln w="9525">
            <a:noFill/>
            <a:miter lim="800000"/>
            <a:headEnd/>
            <a:tailEnd/>
          </a:ln>
        </p:spPr>
      </p:pic>
      <p:sp>
        <p:nvSpPr>
          <p:cNvPr id="5" name="Oval 4" title="Image of an oval around the phrase alternative exposure control methods"/>
          <p:cNvSpPr/>
          <p:nvPr/>
        </p:nvSpPr>
        <p:spPr>
          <a:xfrm>
            <a:off x="1905000" y="2286000"/>
            <a:ext cx="3048000" cy="7620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1143000"/>
          </a:xfrm>
        </p:spPr>
        <p:txBody>
          <a:bodyPr/>
          <a:lstStyle/>
          <a:p>
            <a:pPr algn="l"/>
            <a:r>
              <a:rPr lang="en-US" dirty="0" smtClean="0"/>
              <a:t>Section (d) requires:</a:t>
            </a:r>
            <a:endParaRPr lang="en-US" dirty="0"/>
          </a:p>
        </p:txBody>
      </p:sp>
      <p:sp>
        <p:nvSpPr>
          <p:cNvPr id="3" name="Content Placeholder 2"/>
          <p:cNvSpPr>
            <a:spLocks noGrp="1"/>
          </p:cNvSpPr>
          <p:nvPr>
            <p:ph idx="1"/>
          </p:nvPr>
        </p:nvSpPr>
        <p:spPr>
          <a:xfrm>
            <a:off x="457200" y="1600201"/>
            <a:ext cx="8229600" cy="3124200"/>
          </a:xfrm>
        </p:spPr>
        <p:txBody>
          <a:bodyPr/>
          <a:lstStyle/>
          <a:p>
            <a:r>
              <a:rPr lang="en-US" dirty="0" smtClean="0"/>
              <a:t>Action Level and PEL apply</a:t>
            </a:r>
          </a:p>
          <a:p>
            <a:r>
              <a:rPr lang="en-US" dirty="0" smtClean="0"/>
              <a:t>Must do exposure assessment using either:</a:t>
            </a:r>
          </a:p>
          <a:p>
            <a:pPr lvl="1"/>
            <a:r>
              <a:rPr lang="en-US" dirty="0" smtClean="0"/>
              <a:t>Performance option</a:t>
            </a:r>
          </a:p>
          <a:p>
            <a:pPr lvl="1"/>
            <a:r>
              <a:rPr lang="en-US" dirty="0" smtClean="0"/>
              <a:t>Scheduled monitoring option</a:t>
            </a:r>
          </a:p>
          <a:p>
            <a:r>
              <a:rPr lang="en-US" dirty="0" smtClean="0"/>
              <a:t>Use engineering and work practice controls</a:t>
            </a:r>
          </a:p>
          <a:p>
            <a:pPr>
              <a:buNone/>
            </a:pP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0" name="Picture 2" title="Image of an OSHA publication about silic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533400"/>
            <a:ext cx="4308475" cy="5317931"/>
          </a:xfrm>
          <a:prstGeom prst="rect">
            <a:avLst/>
          </a:prstGeom>
          <a:noFill/>
          <a:ln w="9525">
            <a:noFill/>
            <a:miter lim="800000"/>
            <a:headEnd/>
            <a:tailEnd/>
          </a:ln>
        </p:spPr>
      </p:pic>
      <p:sp>
        <p:nvSpPr>
          <p:cNvPr id="5" name="TextBox 4"/>
          <p:cNvSpPr txBox="1"/>
          <p:nvPr/>
        </p:nvSpPr>
        <p:spPr>
          <a:xfrm>
            <a:off x="4648200" y="762000"/>
            <a:ext cx="4343400" cy="3416320"/>
          </a:xfrm>
          <a:prstGeom prst="rect">
            <a:avLst/>
          </a:prstGeom>
          <a:noFill/>
        </p:spPr>
        <p:txBody>
          <a:bodyPr wrap="square" rtlCol="0">
            <a:spAutoFit/>
          </a:bodyPr>
          <a:lstStyle/>
          <a:p>
            <a:r>
              <a:rPr lang="en-US" sz="3600" b="1" dirty="0" smtClean="0"/>
              <a:t>Available from OSHA website</a:t>
            </a:r>
          </a:p>
          <a:p>
            <a:endParaRPr lang="en-US" sz="3600" dirty="0" smtClean="0"/>
          </a:p>
          <a:p>
            <a:r>
              <a:rPr lang="en-US" sz="3600" dirty="0" smtClean="0"/>
              <a:t>https://www.osha.gov/Publications/OSHA3902.pdf</a:t>
            </a:r>
          </a:p>
        </p:txBody>
      </p:sp>
      <p:sp>
        <p:nvSpPr>
          <p:cNvPr id="3" name="Title 2"/>
          <p:cNvSpPr>
            <a:spLocks noGrp="1"/>
          </p:cNvSpPr>
          <p:nvPr>
            <p:ph type="title"/>
          </p:nvPr>
        </p:nvSpPr>
        <p:spPr>
          <a:xfrm>
            <a:off x="5029200" y="274638"/>
            <a:ext cx="3657600" cy="563562"/>
          </a:xfrm>
        </p:spPr>
        <p:txBody>
          <a:bodyPr>
            <a:normAutofit/>
          </a:bodyPr>
          <a:lstStyle/>
          <a:p>
            <a:r>
              <a:rPr lang="en-US" sz="900" dirty="0" smtClean="0">
                <a:solidFill>
                  <a:schemeClr val="bg1"/>
                </a:solidFill>
              </a:rPr>
              <a:t>OSHA Compliance Guides for Silica</a:t>
            </a:r>
            <a:endParaRPr lang="en-US" sz="900" dirty="0">
              <a:solidFill>
                <a:schemeClr val="bg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u="sng" dirty="0" smtClean="0"/>
              <a:t>All</a:t>
            </a:r>
            <a:r>
              <a:rPr lang="en-US" sz="4000" dirty="0" smtClean="0"/>
              <a:t> employers must comply with these sections of new standard:</a:t>
            </a:r>
            <a:endParaRPr lang="en-US" dirty="0"/>
          </a:p>
        </p:txBody>
      </p:sp>
      <p:sp>
        <p:nvSpPr>
          <p:cNvPr id="5" name="Rounded Rectangle 4"/>
          <p:cNvSpPr/>
          <p:nvPr/>
        </p:nvSpPr>
        <p:spPr>
          <a:xfrm>
            <a:off x="1600200" y="1600200"/>
            <a:ext cx="2743200" cy="1447800"/>
          </a:xfrm>
          <a:prstGeom prst="roundRect">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marL="514350" indent="-514350"/>
            <a:r>
              <a:rPr lang="en-US" sz="3200" b="1" dirty="0" smtClean="0"/>
              <a:t>Housekeeping</a:t>
            </a:r>
          </a:p>
        </p:txBody>
      </p:sp>
      <p:sp>
        <p:nvSpPr>
          <p:cNvPr id="6" name="Rounded Rectangle 5"/>
          <p:cNvSpPr/>
          <p:nvPr/>
        </p:nvSpPr>
        <p:spPr>
          <a:xfrm>
            <a:off x="5943600" y="3200400"/>
            <a:ext cx="2971800" cy="1447800"/>
          </a:xfrm>
          <a:prstGeom prst="roundRect">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Medical surveillance</a:t>
            </a:r>
          </a:p>
        </p:txBody>
      </p:sp>
      <p:sp>
        <p:nvSpPr>
          <p:cNvPr id="7" name="Rounded Rectangle 6"/>
          <p:cNvSpPr/>
          <p:nvPr/>
        </p:nvSpPr>
        <p:spPr>
          <a:xfrm>
            <a:off x="304800" y="3200400"/>
            <a:ext cx="2895600" cy="1447800"/>
          </a:xfrm>
          <a:prstGeom prst="roundRect">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marL="514350" indent="-514350"/>
            <a:r>
              <a:rPr lang="en-US" sz="3200" b="1" dirty="0" smtClean="0"/>
              <a:t>Recordkeeping</a:t>
            </a:r>
          </a:p>
        </p:txBody>
      </p:sp>
      <p:sp>
        <p:nvSpPr>
          <p:cNvPr id="9" name="Rounded Rectangle 8"/>
          <p:cNvSpPr/>
          <p:nvPr/>
        </p:nvSpPr>
        <p:spPr>
          <a:xfrm>
            <a:off x="3200400" y="4495800"/>
            <a:ext cx="2743200" cy="1447800"/>
          </a:xfrm>
          <a:prstGeom prst="roundRect">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marL="514350" indent="-514350" algn="ctr"/>
            <a:r>
              <a:rPr lang="en-US" sz="3200" b="1" dirty="0" err="1" smtClean="0"/>
              <a:t>Haz</a:t>
            </a:r>
            <a:r>
              <a:rPr lang="en-US" sz="3200" b="1" dirty="0" smtClean="0"/>
              <a:t> </a:t>
            </a:r>
            <a:r>
              <a:rPr lang="en-US" sz="3200" b="1" dirty="0" err="1" smtClean="0"/>
              <a:t>Comm</a:t>
            </a:r>
            <a:r>
              <a:rPr lang="en-US" sz="3200" b="1" dirty="0" smtClean="0"/>
              <a:t> &amp;</a:t>
            </a:r>
          </a:p>
          <a:p>
            <a:pPr marL="514350" indent="-514350" algn="ctr"/>
            <a:r>
              <a:rPr lang="en-US" sz="3200" b="1" dirty="0" smtClean="0"/>
              <a:t>training</a:t>
            </a:r>
          </a:p>
        </p:txBody>
      </p:sp>
      <p:sp>
        <p:nvSpPr>
          <p:cNvPr id="10" name="Rounded Rectangle 9"/>
          <p:cNvSpPr/>
          <p:nvPr/>
        </p:nvSpPr>
        <p:spPr>
          <a:xfrm>
            <a:off x="4800600" y="1600200"/>
            <a:ext cx="2743200" cy="1447800"/>
          </a:xfrm>
          <a:prstGeom prst="roundRect">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Create written plan</a:t>
            </a:r>
          </a:p>
        </p:txBody>
      </p:sp>
      <p:sp>
        <p:nvSpPr>
          <p:cNvPr id="11" name="Quad Arrow Callout 10" title="Image of arrows pointing pointing to text boxes"/>
          <p:cNvSpPr/>
          <p:nvPr/>
        </p:nvSpPr>
        <p:spPr>
          <a:xfrm>
            <a:off x="3886200" y="3048000"/>
            <a:ext cx="1371600" cy="1295400"/>
          </a:xfrm>
          <a:prstGeom prst="quad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ThemeSilica</Template>
  <TotalTime>0</TotalTime>
  <Words>2616</Words>
  <Application>Microsoft Office PowerPoint</Application>
  <PresentationFormat>On-screen Show (4:3)</PresentationFormat>
  <Paragraphs>640</Paragraphs>
  <Slides>108</Slides>
  <Notes>101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108</vt:i4>
      </vt:variant>
    </vt:vector>
  </HeadingPairs>
  <TitlesOfParts>
    <vt:vector size="119" baseType="lpstr">
      <vt:lpstr>Arial</vt:lpstr>
      <vt:lpstr>Arial Unicode MS</vt:lpstr>
      <vt:lpstr>Calibri</vt:lpstr>
      <vt:lpstr>Century Gothic</vt:lpstr>
      <vt:lpstr>Garamond</vt:lpstr>
      <vt:lpstr>Symbol</vt:lpstr>
      <vt:lpstr>Times New Roman</vt:lpstr>
      <vt:lpstr>Wingdings</vt:lpstr>
      <vt:lpstr>1_Office Theme</vt:lpstr>
      <vt:lpstr>Custom Design</vt:lpstr>
      <vt:lpstr>Photo House</vt:lpstr>
      <vt:lpstr>Silica in Construction</vt:lpstr>
      <vt:lpstr>Funded by OSHA</vt:lpstr>
      <vt:lpstr>Use of Material Duplication and Photo Credit</vt:lpstr>
      <vt:lpstr>Acknowledgements</vt:lpstr>
      <vt:lpstr>Silica—A High Priority for Construction</vt:lpstr>
      <vt:lpstr>Course Objectives for Silica Training By the end of this training, participants will be able to:</vt:lpstr>
      <vt:lpstr>Section 1 Introduction to Silica</vt:lpstr>
      <vt:lpstr>What is silica?</vt:lpstr>
      <vt:lpstr>Mineral means:</vt:lpstr>
      <vt:lpstr>Silica is found in rock, soil and sand</vt:lpstr>
      <vt:lpstr>Silica naturally occurs as:</vt:lpstr>
      <vt:lpstr>3 forms of crystalline silica</vt:lpstr>
      <vt:lpstr>Where is silica found in construction?</vt:lpstr>
      <vt:lpstr>These materials may contain silica</vt:lpstr>
      <vt:lpstr>How can you find out if material contains silica?</vt:lpstr>
      <vt:lpstr>Websites that can help you</vt:lpstr>
      <vt:lpstr>Section 1 Review and Questions</vt:lpstr>
      <vt:lpstr>Section 2 Silica As a Hazard</vt:lpstr>
      <vt:lpstr>Factors that determine potential to cause harm:</vt:lpstr>
      <vt:lpstr>Route of Exposure How does silica get into your body?</vt:lpstr>
      <vt:lpstr>Size matters!</vt:lpstr>
      <vt:lpstr>Respirable Particles</vt:lpstr>
      <vt:lpstr>Respirable Particles in Constructions</vt:lpstr>
      <vt:lpstr>Toxicity</vt:lpstr>
      <vt:lpstr>Dose and Duration</vt:lpstr>
      <vt:lpstr>How much silica dust is too much? 3 Important terms:</vt:lpstr>
      <vt:lpstr>New limits for silica</vt:lpstr>
      <vt:lpstr>What is a “microgram (µg) ”</vt:lpstr>
      <vt:lpstr>Pennies and Dollars</vt:lpstr>
      <vt:lpstr>Cubic Meter</vt:lpstr>
      <vt:lpstr>Interactions</vt:lpstr>
      <vt:lpstr>Putting it all together Silica is hazardous because:</vt:lpstr>
      <vt:lpstr>Section 2 Review and Questions</vt:lpstr>
      <vt:lpstr>Section 3 Tasks and Tools that Create Silica Dust</vt:lpstr>
      <vt:lpstr>It’s dusty work… but somebody has to do it</vt:lpstr>
      <vt:lpstr>Operations that create silica dust</vt:lpstr>
      <vt:lpstr>Group Discussion</vt:lpstr>
      <vt:lpstr>Tasks with high chance of exposure</vt:lpstr>
      <vt:lpstr>“It wasn’t me!”</vt:lpstr>
      <vt:lpstr>The 5 question test</vt:lpstr>
      <vt:lpstr>Section 3 Review and Questions</vt:lpstr>
      <vt:lpstr>Section 4 Health Effects of Silica Exposure</vt:lpstr>
      <vt:lpstr>Group Discussion </vt:lpstr>
      <vt:lpstr>Breathing crystalline silica puts you at risk for serious, life-threatening disease </vt:lpstr>
      <vt:lpstr>Which body part is most affected?</vt:lpstr>
      <vt:lpstr>Respirable crystalline silica causes:</vt:lpstr>
      <vt:lpstr>And contributes to:</vt:lpstr>
      <vt:lpstr>Watch video:</vt:lpstr>
      <vt:lpstr>Silicosis Facts</vt:lpstr>
      <vt:lpstr>3 types of silicosis:</vt:lpstr>
      <vt:lpstr>Silica Table</vt:lpstr>
      <vt:lpstr>Silicosis signs and symptoms</vt:lpstr>
      <vt:lpstr>Workers speak up</vt:lpstr>
      <vt:lpstr>Silicosis: One of oldest occupational diseases</vt:lpstr>
      <vt:lpstr>Hawk’s Nest Tragedy</vt:lpstr>
      <vt:lpstr>West Virginia State Archives</vt:lpstr>
      <vt:lpstr>Impact of Hawk’s Nest</vt:lpstr>
      <vt:lpstr>Watch video: </vt:lpstr>
      <vt:lpstr>Section 4 Review and Questions</vt:lpstr>
      <vt:lpstr>Section 5 Controlling Silica Hazards</vt:lpstr>
      <vt:lpstr>Your experience on-the-job</vt:lpstr>
      <vt:lpstr>Hierarchy of Controls</vt:lpstr>
      <vt:lpstr>Assessing risk—factors to consider</vt:lpstr>
      <vt:lpstr>Engineering controls</vt:lpstr>
      <vt:lpstr>Examples of wet methods</vt:lpstr>
      <vt:lpstr>Silica Dust while working</vt:lpstr>
      <vt:lpstr>Silica Dust while working </vt:lpstr>
      <vt:lpstr>Examples of LEV methods</vt:lpstr>
      <vt:lpstr>Silica in Construction </vt:lpstr>
      <vt:lpstr>Examples of control combinations</vt:lpstr>
      <vt:lpstr>Silica at outdoor work places</vt:lpstr>
      <vt:lpstr>Are controls working?</vt:lpstr>
      <vt:lpstr>Air monitoring</vt:lpstr>
      <vt:lpstr>Air sampling equipment</vt:lpstr>
      <vt:lpstr>Personal Monitoring</vt:lpstr>
      <vt:lpstr>Examples of substitution</vt:lpstr>
      <vt:lpstr>Examples of isolation</vt:lpstr>
      <vt:lpstr>Administrative controls</vt:lpstr>
      <vt:lpstr>Best practices for contractors</vt:lpstr>
      <vt:lpstr>Best practices for workers</vt:lpstr>
      <vt:lpstr>Personal protective equipment</vt:lpstr>
      <vt:lpstr>NIOSH-Approved Respirators</vt:lpstr>
      <vt:lpstr>Why is PPE less effective than engineering controls?</vt:lpstr>
      <vt:lpstr>Watch video:  </vt:lpstr>
      <vt:lpstr>Section 5 Review and Questions</vt:lpstr>
      <vt:lpstr>Section 6 The New OSHA Standard</vt:lpstr>
      <vt:lpstr>New Federal Silica Standard</vt:lpstr>
      <vt:lpstr>Scope of Coverage</vt:lpstr>
      <vt:lpstr>Compliance Date</vt:lpstr>
      <vt:lpstr>What does the new standard do?</vt:lpstr>
      <vt:lpstr>What does the new standard do? </vt:lpstr>
      <vt:lpstr>What is “Table 1”</vt:lpstr>
      <vt:lpstr>Table 1 Tasks/Equipment</vt:lpstr>
      <vt:lpstr>Table 1 Tasks/Equipment con’t</vt:lpstr>
      <vt:lpstr>Must fully/properly implement controls</vt:lpstr>
      <vt:lpstr>Option 2: Alternative Exposure Control</vt:lpstr>
      <vt:lpstr>Section (d) requires:</vt:lpstr>
      <vt:lpstr>OSHA Compliance Guides for Silica</vt:lpstr>
      <vt:lpstr>All employers must comply with these sections of new standard:</vt:lpstr>
      <vt:lpstr>Housekeeping: workers need to know</vt:lpstr>
      <vt:lpstr>Employers must have written plan for managing silica exposure</vt:lpstr>
      <vt:lpstr>Duties of competent person</vt:lpstr>
      <vt:lpstr>Medical exam available at no cost</vt:lpstr>
      <vt:lpstr>Exam results within 30 days</vt:lpstr>
      <vt:lpstr>Hazard communication and training Workers must have:</vt:lpstr>
      <vt:lpstr>Section 6 Review and Questions</vt:lpstr>
      <vt:lpstr>Review Game</vt:lpstr>
      <vt:lpstr>Work safely with silica and enjoy a healthy career in the trades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2018-07-09T15:19:16Z</dcterms:created>
  <dcterms:modified xsi:type="dcterms:W3CDTF">2018-07-09T16:40:26Z</dcterms:modified>
</cp:coreProperties>
</file>