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9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22B00-3471-475A-9F08-DED0FD85E1B9}" type="datetimeFigureOut">
              <a:rPr lang="en-US" smtClean="0"/>
              <a:t>7/11/2018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73406-F731-4C94-9991-62A36DAE4DB1}" type="slidenum">
              <a:rPr lang="en-US" smtClean="0"/>
              <a:t>‹#›</a:t>
            </a:fld>
            <a:endParaRPr lang="en-US"/>
          </a:p>
        </p:txBody>
      </p:sp>
    </p:spTree>
    <p:extLst>
      <p:ext uri="{BB962C8B-B14F-4D97-AF65-F5344CB8AC3E}">
        <p14:creationId xmlns:p14="http://schemas.microsoft.com/office/powerpoint/2010/main" val="3491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Permissible </a:t>
            </a:r>
            <a:r>
              <a:rPr lang="fr-FR" dirty="0" err="1" smtClean="0"/>
              <a:t>Exposure</a:t>
            </a:r>
            <a:r>
              <a:rPr lang="fr-FR" dirty="0" smtClean="0"/>
              <a:t> </a:t>
            </a:r>
            <a:r>
              <a:rPr lang="fr-FR" dirty="0" err="1" smtClean="0"/>
              <a:t>Limit</a:t>
            </a:r>
            <a:r>
              <a:rPr lang="fr-FR" dirty="0" smtClean="0"/>
              <a:t> (PEL), 50um</a:t>
            </a:r>
            <a:r>
              <a:rPr lang="fr-FR" baseline="0" dirty="0" smtClean="0"/>
              <a:t>/m3 as an 8 </a:t>
            </a:r>
            <a:r>
              <a:rPr lang="fr-FR" baseline="0" dirty="0" err="1" smtClean="0"/>
              <a:t>hr</a:t>
            </a:r>
            <a:r>
              <a:rPr lang="fr-FR" baseline="0" dirty="0" smtClean="0"/>
              <a:t> TWA</a:t>
            </a:r>
            <a:endParaRPr lang="fr-FR" dirty="0" smtClean="0"/>
          </a:p>
          <a:p>
            <a:r>
              <a:rPr lang="fr-FR" dirty="0" smtClean="0"/>
              <a:t>Action </a:t>
            </a:r>
            <a:r>
              <a:rPr lang="fr-FR" dirty="0" err="1" smtClean="0"/>
              <a:t>Limit</a:t>
            </a:r>
            <a:r>
              <a:rPr lang="fr-FR" dirty="0" smtClean="0"/>
              <a:t> (AL) 25Um/m3 as 8 </a:t>
            </a:r>
            <a:r>
              <a:rPr lang="fr-FR" dirty="0" err="1" smtClean="0"/>
              <a:t>he</a:t>
            </a:r>
            <a:r>
              <a:rPr lang="fr-FR" smtClean="0"/>
              <a:t> TWA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4A4C1-D2EF-4D07-A221-03C1CC30B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55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construction standard does not apply where exposures will remain low under any foreseeable</a:t>
            </a:r>
          </a:p>
          <a:p>
            <a:r>
              <a:rPr lang="en-US" dirty="0" smtClean="0"/>
              <a:t>conditions; for example, when only performing tasks such as mixing mortar; pouring concrete</a:t>
            </a:r>
          </a:p>
          <a:p>
            <a:r>
              <a:rPr lang="en-US" dirty="0" smtClean="0"/>
              <a:t>footers, slab foundation and foundation walls; and removing concrete formwork.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4A4C1-D2EF-4D07-A221-03C1CC30B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45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physical examination, with special emphasis on the respiratory system. The physical examination must be</a:t>
            </a:r>
          </a:p>
          <a:p>
            <a:r>
              <a:rPr lang="en-US" dirty="0" smtClean="0"/>
              <a:t>performed at the initial examination and every three years thereafter. </a:t>
            </a:r>
          </a:p>
          <a:p>
            <a:r>
              <a:rPr lang="en-US" dirty="0" smtClean="0"/>
              <a:t> The respirable crystalline silica standard requires the following: Baseline testing</a:t>
            </a:r>
          </a:p>
          <a:p>
            <a:r>
              <a:rPr lang="en-US" dirty="0" smtClean="0"/>
              <a:t>for TB on initial examination.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4A4C1-D2EF-4D07-A221-03C1CC30B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646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64632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6472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83669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986" y="277765"/>
            <a:ext cx="10972031" cy="1143541"/>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986" y="1599984"/>
            <a:ext cx="10972031" cy="4530308"/>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455C661-49B9-4349-A0BD-B3099CE9A373}" type="slidenum">
              <a:rPr lang="en-US" altLang="en-US"/>
              <a:pPr>
                <a:defRPr/>
              </a:pPr>
              <a:t>‹#›</a:t>
            </a:fld>
            <a:endParaRPr lang="en-US" altLang="en-US"/>
          </a:p>
        </p:txBody>
      </p:sp>
    </p:spTree>
    <p:extLst>
      <p:ext uri="{BB962C8B-B14F-4D97-AF65-F5344CB8AC3E}">
        <p14:creationId xmlns:p14="http://schemas.microsoft.com/office/powerpoint/2010/main" val="283757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lvl1pPr>
              <a:defRPr baseline="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66731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29135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63087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7637D-622D-4EDD-9C95-F81545FE7E27}"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97777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7637D-622D-4EDD-9C95-F81545FE7E27}"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30882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637D-622D-4EDD-9C95-F81545FE7E27}"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46865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37191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3753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637D-622D-4EDD-9C95-F81545FE7E27}" type="datetimeFigureOut">
              <a:rPr lang="en-US" smtClean="0"/>
              <a:t>7/11/2018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74B28-81D4-430C-8A0A-55D942E6DC0D}" type="slidenum">
              <a:rPr lang="en-US" smtClean="0"/>
              <a:t>‹#›</a:t>
            </a:fld>
            <a:endParaRPr lang="en-US"/>
          </a:p>
        </p:txBody>
      </p:sp>
    </p:spTree>
    <p:extLst>
      <p:ext uri="{BB962C8B-B14F-4D97-AF65-F5344CB8AC3E}">
        <p14:creationId xmlns:p14="http://schemas.microsoft.com/office/powerpoint/2010/main" val="229404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C:\Users\Migdalia\Videos\Free%20YouTube%20Downloader\Silica%20Safety%20Awareness.mp4" TargetMode="External"/><Relationship Id="rId2" Type="http://schemas.openxmlformats.org/officeDocument/2006/relationships/hyperlink" Target="file:///C:\Users\Migdalia\Videos\Free%20YouTube%20Downloader\Silica%20Exposure.mp4"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
            <a:ext cx="3124200" cy="4451866"/>
          </a:xfrm>
        </p:spPr>
        <p:txBody>
          <a:bodyPr anchor="t">
            <a:normAutofit/>
          </a:bodyPr>
          <a:lstStyle/>
          <a:p>
            <a:r>
              <a:rPr lang="en-US" sz="4800" dirty="0"/>
              <a:t>Silica Exposure</a:t>
            </a:r>
          </a:p>
        </p:txBody>
      </p:sp>
      <p:pic>
        <p:nvPicPr>
          <p:cNvPr id="2050" name="Picture 2" descr="silica  impacting lungs" title="silica dust"/>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099050" y="675582"/>
            <a:ext cx="5111750" cy="5079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5867400" y="5791201"/>
            <a:ext cx="4267200" cy="759897"/>
          </a:xfrm>
        </p:spPr>
        <p:txBody>
          <a:bodyPr>
            <a:normAutofit/>
          </a:bodyPr>
          <a:lstStyle/>
          <a:p>
            <a:r>
              <a:rPr lang="en-US" sz="2800" dirty="0"/>
              <a:t>If its Silica,  </a:t>
            </a:r>
            <a:r>
              <a:rPr lang="en-US" sz="2800" dirty="0" smtClean="0"/>
              <a:t>it’s </a:t>
            </a:r>
            <a:r>
              <a:rPr lang="en-US" sz="2800" dirty="0"/>
              <a:t>not just dust</a:t>
            </a:r>
            <a:endParaRPr lang="es-PR" sz="2800" dirty="0"/>
          </a:p>
        </p:txBody>
      </p:sp>
      <p:sp>
        <p:nvSpPr>
          <p:cNvPr id="5" name="TextBox 4"/>
          <p:cNvSpPr txBox="1"/>
          <p:nvPr/>
        </p:nvSpPr>
        <p:spPr>
          <a:xfrm>
            <a:off x="9296401" y="5181600"/>
            <a:ext cx="1195663" cy="369332"/>
          </a:xfrm>
          <a:prstGeom prst="rect">
            <a:avLst/>
          </a:prstGeom>
          <a:noFill/>
        </p:spPr>
        <p:txBody>
          <a:bodyPr wrap="square" rtlCol="0">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500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Why is crystalline silica a health hazard?</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1996, the World Health Organization – International Agency on Cancer Research (IARC) identified crystalline silica as a “</a:t>
            </a:r>
            <a:r>
              <a:rPr lang="en-US" i="1" dirty="0"/>
              <a:t>known human carcinogen” </a:t>
            </a:r>
            <a:r>
              <a:rPr lang="en-US" dirty="0"/>
              <a:t>(they reaffirmed this position in 2009). </a:t>
            </a:r>
            <a:endParaRPr lang="en-US" dirty="0" smtClean="0"/>
          </a:p>
          <a:p>
            <a:endParaRPr lang="en-US" dirty="0"/>
          </a:p>
          <a:p>
            <a:r>
              <a:rPr lang="en-US" dirty="0" smtClean="0"/>
              <a:t>Silica </a:t>
            </a:r>
            <a:r>
              <a:rPr lang="en-US" dirty="0"/>
              <a:t>exposure has also been linked to renal disease and other cancers. </a:t>
            </a:r>
          </a:p>
          <a:p>
            <a:endParaRPr lang="en-US" dirty="0" smtClean="0"/>
          </a:p>
        </p:txBody>
      </p:sp>
    </p:spTree>
    <p:extLst>
      <p:ext uri="{BB962C8B-B14F-4D97-AF65-F5344CB8AC3E}">
        <p14:creationId xmlns:p14="http://schemas.microsoft.com/office/powerpoint/2010/main" val="338622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many types of silicosis are there?</a:t>
            </a:r>
            <a:endParaRPr lang="en-US" dirty="0"/>
          </a:p>
        </p:txBody>
      </p:sp>
      <p:sp>
        <p:nvSpPr>
          <p:cNvPr id="3" name="Content Placeholder 2"/>
          <p:cNvSpPr>
            <a:spLocks noGrp="1"/>
          </p:cNvSpPr>
          <p:nvPr>
            <p:ph idx="1"/>
          </p:nvPr>
        </p:nvSpPr>
        <p:spPr/>
        <p:txBody>
          <a:bodyPr>
            <a:normAutofit fontScale="92500" lnSpcReduction="20000"/>
            <a:scene3d>
              <a:camera prst="orthographicFront"/>
              <a:lightRig rig="threePt" dir="t"/>
            </a:scene3d>
            <a:sp3d extrusionH="57150">
              <a:bevelT w="38100" h="38100"/>
            </a:sp3d>
          </a:bodyPr>
          <a:lstStyle/>
          <a:p>
            <a:r>
              <a:rPr lang="en-US" sz="3600" i="1" u="sng" dirty="0"/>
              <a:t>Chronic/classic</a:t>
            </a:r>
            <a:r>
              <a:rPr lang="en-US" sz="3600" dirty="0"/>
              <a:t> -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occurs after 15–20 years</a:t>
            </a:r>
            <a:r>
              <a:rPr lang="en-US" sz="3600" dirty="0"/>
              <a:t> of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moderate to low exposures </a:t>
            </a:r>
            <a:r>
              <a:rPr lang="en-US" sz="3600" dirty="0"/>
              <a:t>to respirable crystalline silica. </a:t>
            </a:r>
          </a:p>
          <a:p>
            <a:endParaRPr lang="en-US" sz="3600" dirty="0"/>
          </a:p>
          <a:p>
            <a:r>
              <a:rPr lang="en-US" sz="3600" i="1" u="sng" dirty="0"/>
              <a:t>Accelerated</a:t>
            </a:r>
            <a:r>
              <a:rPr lang="en-US" sz="3600" dirty="0"/>
              <a:t> –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can occur after 5-10 years</a:t>
            </a:r>
            <a:r>
              <a:rPr lang="en-US" sz="3600" dirty="0"/>
              <a:t> of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high exposures </a:t>
            </a:r>
            <a:r>
              <a:rPr lang="en-US" sz="3600" dirty="0"/>
              <a:t>to respirable crystalline silica</a:t>
            </a:r>
          </a:p>
          <a:p>
            <a:endParaRPr lang="en-US" sz="3600" dirty="0"/>
          </a:p>
          <a:p>
            <a:r>
              <a:rPr lang="en-US" sz="3600" i="1" u="sng" dirty="0"/>
              <a:t>Acute </a:t>
            </a:r>
            <a:r>
              <a:rPr lang="en-US" sz="3600" dirty="0"/>
              <a:t>-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occurs after a few months or as long as 2 years </a:t>
            </a:r>
            <a:r>
              <a:rPr lang="en-US" sz="3600" dirty="0"/>
              <a:t>following exposures to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extremely high concentrations </a:t>
            </a:r>
            <a:r>
              <a:rPr lang="en-US" sz="3600" dirty="0"/>
              <a:t>of respirable crystalline silica. </a:t>
            </a:r>
          </a:p>
          <a:p>
            <a:endParaRPr lang="en-US" sz="3600" dirty="0"/>
          </a:p>
          <a:p>
            <a:endParaRPr lang="en-US" sz="3600" dirty="0"/>
          </a:p>
        </p:txBody>
      </p:sp>
    </p:spTree>
    <p:extLst>
      <p:ext uri="{BB962C8B-B14F-4D97-AF65-F5344CB8AC3E}">
        <p14:creationId xmlns:p14="http://schemas.microsoft.com/office/powerpoint/2010/main" val="318965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the symptoms for silicosis?</a:t>
            </a:r>
            <a:endParaRPr lang="en-US" dirty="0"/>
          </a:p>
        </p:txBody>
      </p:sp>
      <p:sp>
        <p:nvSpPr>
          <p:cNvPr id="3" name="Content Placeholder 2"/>
          <p:cNvSpPr>
            <a:spLocks noGrp="1"/>
          </p:cNvSpPr>
          <p:nvPr>
            <p:ph idx="1"/>
          </p:nvPr>
        </p:nvSpPr>
        <p:spPr>
          <a:xfrm>
            <a:off x="1981200" y="1447801"/>
            <a:ext cx="8229600" cy="4525963"/>
          </a:xfrm>
        </p:spPr>
        <p:txBody>
          <a:bodyPr>
            <a:normAutofit lnSpcReduction="10000"/>
          </a:bodyPr>
          <a:lstStyle/>
          <a:p>
            <a:r>
              <a:rPr lang="en-US" u="sng" dirty="0" smtClean="0"/>
              <a:t>Symptoms</a:t>
            </a:r>
            <a:r>
              <a:rPr lang="en-US" dirty="0" smtClean="0"/>
              <a:t> for chronic silicosis may or </a:t>
            </a:r>
            <a:r>
              <a:rPr lang="en-US" u="sng" dirty="0" smtClean="0"/>
              <a:t>may not be obvious</a:t>
            </a:r>
            <a:r>
              <a:rPr lang="en-US" dirty="0" smtClean="0"/>
              <a:t>; therefore, workers need to have a chest x-ray to determine if there is lung damage. </a:t>
            </a:r>
          </a:p>
          <a:p>
            <a:r>
              <a:rPr lang="en-US" dirty="0" smtClean="0"/>
              <a:t>The worker may experience shortness of breath upon exercising, fatigue, extreme shortness of breath, chest pain, or respiratory failure. In accelerated and acute silicosis weight loss is also present.</a:t>
            </a:r>
            <a:endParaRPr lang="en-US" dirty="0"/>
          </a:p>
        </p:txBody>
      </p:sp>
      <p:pic>
        <p:nvPicPr>
          <p:cNvPr id="8194" name="Picture 2" title="difficutt breath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44947" y="5217446"/>
            <a:ext cx="2673350" cy="151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0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OSHA addressing exposure to crystalline silica?</a:t>
            </a:r>
            <a:endParaRPr lang="en-US" dirty="0"/>
          </a:p>
        </p:txBody>
      </p:sp>
      <p:sp>
        <p:nvSpPr>
          <p:cNvPr id="3" name="Content Placeholder 2"/>
          <p:cNvSpPr>
            <a:spLocks noGrp="1"/>
          </p:cNvSpPr>
          <p:nvPr>
            <p:ph idx="1"/>
          </p:nvPr>
        </p:nvSpPr>
        <p:spPr/>
        <p:txBody>
          <a:bodyPr>
            <a:normAutofit/>
          </a:bodyPr>
          <a:lstStyle/>
          <a:p>
            <a:r>
              <a:rPr lang="en-US" dirty="0" smtClean="0"/>
              <a:t>OSHA has established a new Silica Standard  for Construction (1926.1153), and for General and Maritime industries (</a:t>
            </a:r>
            <a:r>
              <a:rPr lang="en-US" dirty="0"/>
              <a:t>1910.1053</a:t>
            </a:r>
            <a:r>
              <a:rPr lang="en-US" dirty="0" smtClean="0"/>
              <a:t>), which includes, among other requirements:</a:t>
            </a:r>
          </a:p>
          <a:p>
            <a:pPr lvl="1"/>
            <a:r>
              <a:rPr lang="en-US" dirty="0" smtClean="0"/>
              <a:t>Permissible Exposure Limit (PEL), Action Limit (AL)</a:t>
            </a:r>
          </a:p>
          <a:p>
            <a:pPr lvl="1"/>
            <a:r>
              <a:rPr lang="en-US" dirty="0" smtClean="0"/>
              <a:t>Hazard communication training for workers </a:t>
            </a:r>
          </a:p>
          <a:p>
            <a:pPr lvl="1"/>
            <a:r>
              <a:rPr lang="en-US" dirty="0" smtClean="0"/>
              <a:t>Medical surveillance</a:t>
            </a:r>
          </a:p>
          <a:p>
            <a:pPr lvl="1"/>
            <a:r>
              <a:rPr lang="en-US" dirty="0" smtClean="0"/>
              <a:t>Respirator program until engineering controls are implemented or in addition to such controls</a:t>
            </a:r>
            <a:endParaRPr lang="en-US" dirty="0"/>
          </a:p>
        </p:txBody>
      </p:sp>
    </p:spTree>
    <p:extLst>
      <p:ext uri="{BB962C8B-B14F-4D97-AF65-F5344CB8AC3E}">
        <p14:creationId xmlns:p14="http://schemas.microsoft.com/office/powerpoint/2010/main" val="411103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the construction standard require?</a:t>
            </a:r>
            <a:endParaRPr lang="en-US" dirty="0"/>
          </a:p>
        </p:txBody>
      </p:sp>
      <p:sp>
        <p:nvSpPr>
          <p:cNvPr id="3" name="Content Placeholder 2"/>
          <p:cNvSpPr>
            <a:spLocks noGrp="1"/>
          </p:cNvSpPr>
          <p:nvPr>
            <p:ph idx="1"/>
          </p:nvPr>
        </p:nvSpPr>
        <p:spPr>
          <a:xfrm>
            <a:off x="1828800" y="1563414"/>
            <a:ext cx="5715000" cy="5257800"/>
          </a:xfrm>
        </p:spPr>
        <p:txBody>
          <a:bodyPr>
            <a:normAutofit fontScale="85000" lnSpcReduction="10000"/>
          </a:bodyPr>
          <a:lstStyle/>
          <a:p>
            <a:r>
              <a:rPr lang="en-US" dirty="0" smtClean="0"/>
              <a:t>To limit worker exposures to respirable crystalline silica and to take other steps to protect workers.</a:t>
            </a:r>
          </a:p>
          <a:p>
            <a:r>
              <a:rPr lang="en-US" dirty="0" smtClean="0"/>
              <a:t>Employers can either </a:t>
            </a:r>
          </a:p>
          <a:p>
            <a:pPr lvl="1"/>
            <a:r>
              <a:rPr lang="en-US" dirty="0" smtClean="0"/>
              <a:t>Use a control method laid out in Table 1 of the construction standard, </a:t>
            </a:r>
            <a:r>
              <a:rPr lang="en-US" dirty="0"/>
              <a:t>titled </a:t>
            </a:r>
            <a:r>
              <a:rPr lang="en-US" dirty="0" smtClean="0"/>
              <a:t>“Specified Exposure Control Methods When Working With Materials Containing Crystalline Silica” </a:t>
            </a:r>
            <a:r>
              <a:rPr lang="en-US" b="1" dirty="0" smtClean="0"/>
              <a:t>or </a:t>
            </a:r>
            <a:r>
              <a:rPr lang="en-US" dirty="0" smtClean="0"/>
              <a:t> </a:t>
            </a:r>
          </a:p>
          <a:p>
            <a:pPr lvl="1"/>
            <a:r>
              <a:rPr lang="en-US" dirty="0" smtClean="0"/>
              <a:t>Measure  workers’ exposure to silica and independently decide which dust controls work best to limit exposures to the PEL in their workplaces.</a:t>
            </a:r>
            <a:endParaRPr lang="en-US" dirty="0"/>
          </a:p>
        </p:txBody>
      </p:sp>
      <p:pic>
        <p:nvPicPr>
          <p:cNvPr id="3074" name="Picture 2" descr="Image result for gillian pu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2709042"/>
            <a:ext cx="2730062" cy="205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16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construction standard require?   </a:t>
            </a:r>
            <a:r>
              <a:rPr lang="en-US" sz="2700" dirty="0"/>
              <a:t>(plan)</a:t>
            </a:r>
          </a:p>
        </p:txBody>
      </p:sp>
      <p:sp>
        <p:nvSpPr>
          <p:cNvPr id="3" name="Content Placeholder 2"/>
          <p:cNvSpPr>
            <a:spLocks noGrp="1"/>
          </p:cNvSpPr>
          <p:nvPr>
            <p:ph idx="1"/>
          </p:nvPr>
        </p:nvSpPr>
        <p:spPr>
          <a:xfrm>
            <a:off x="1981200" y="1600201"/>
            <a:ext cx="6400800" cy="4525963"/>
          </a:xfrm>
        </p:spPr>
        <p:txBody>
          <a:bodyPr>
            <a:normAutofit lnSpcReduction="10000"/>
          </a:bodyPr>
          <a:lstStyle/>
          <a:p>
            <a:r>
              <a:rPr lang="en-US" dirty="0" smtClean="0"/>
              <a:t>All construction employers covered by the standard are required to:</a:t>
            </a:r>
          </a:p>
          <a:p>
            <a:endParaRPr lang="en-US" dirty="0" smtClean="0"/>
          </a:p>
          <a:p>
            <a:pPr lvl="1"/>
            <a:r>
              <a:rPr lang="en-US" dirty="0" smtClean="0"/>
              <a:t>Establish and implement a written exposure control plan that identifies tasks that involves exposure and methods used to protect workers, including procedures to restrict access to work areas where high exposures may occur</a:t>
            </a:r>
            <a:endParaRPr lang="en-US" dirty="0"/>
          </a:p>
        </p:txBody>
      </p:sp>
      <p:pic>
        <p:nvPicPr>
          <p:cNvPr id="7170" name="Picture 2" title="action pl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96200" y="4419600"/>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4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construction standard require?  </a:t>
            </a:r>
            <a:r>
              <a:rPr lang="en-US" sz="2700" dirty="0"/>
              <a:t>(surveillance)</a:t>
            </a:r>
          </a:p>
        </p:txBody>
      </p:sp>
      <p:sp>
        <p:nvSpPr>
          <p:cNvPr id="3" name="Content Placeholder 2"/>
          <p:cNvSpPr>
            <a:spLocks noGrp="1"/>
          </p:cNvSpPr>
          <p:nvPr>
            <p:ph idx="1"/>
          </p:nvPr>
        </p:nvSpPr>
        <p:spPr>
          <a:xfrm>
            <a:off x="1981200" y="1600201"/>
            <a:ext cx="5791200" cy="4525963"/>
          </a:xfrm>
        </p:spPr>
        <p:txBody>
          <a:bodyPr>
            <a:noAutofit/>
          </a:bodyPr>
          <a:lstStyle/>
          <a:p>
            <a:pPr lvl="1"/>
            <a:r>
              <a:rPr lang="en-US" sz="3200" dirty="0"/>
              <a:t>Designate a competent person to implement the written exposure control plan</a:t>
            </a:r>
          </a:p>
          <a:p>
            <a:pPr lvl="1"/>
            <a:r>
              <a:rPr lang="en-US" sz="3200" dirty="0"/>
              <a:t>Restrict housekeeping practices that expose workers to silica</a:t>
            </a:r>
          </a:p>
          <a:p>
            <a:pPr lvl="1"/>
            <a:r>
              <a:rPr lang="en-US" sz="3200" dirty="0"/>
              <a:t>Offer medical surveillance as per standard requirements</a:t>
            </a:r>
          </a:p>
        </p:txBody>
      </p:sp>
      <p:pic>
        <p:nvPicPr>
          <p:cNvPr id="4099" name="Picture 3" title="cleaning tool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1001" y="2118388"/>
            <a:ext cx="2421961" cy="23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4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surveillance requirements </a:t>
            </a:r>
            <a:endParaRPr lang="en-US" dirty="0"/>
          </a:p>
        </p:txBody>
      </p:sp>
      <p:sp>
        <p:nvSpPr>
          <p:cNvPr id="3" name="Content Placeholder 2"/>
          <p:cNvSpPr>
            <a:spLocks noGrp="1"/>
          </p:cNvSpPr>
          <p:nvPr>
            <p:ph idx="1"/>
          </p:nvPr>
        </p:nvSpPr>
        <p:spPr>
          <a:xfrm>
            <a:off x="1981200" y="1600200"/>
            <a:ext cx="8229600" cy="4800600"/>
          </a:xfrm>
        </p:spPr>
        <p:txBody>
          <a:bodyPr>
            <a:normAutofit/>
          </a:bodyPr>
          <a:lstStyle/>
          <a:p>
            <a:r>
              <a:rPr lang="en-US" dirty="0" smtClean="0"/>
              <a:t>For </a:t>
            </a:r>
            <a:r>
              <a:rPr lang="en-US" dirty="0"/>
              <a:t>workers who are required by the </a:t>
            </a:r>
            <a:r>
              <a:rPr lang="en-US" dirty="0" smtClean="0"/>
              <a:t>silica standard </a:t>
            </a:r>
            <a:r>
              <a:rPr lang="en-US" dirty="0"/>
              <a:t>to wear a respirator for 30 or more days per </a:t>
            </a:r>
            <a:r>
              <a:rPr lang="en-US" dirty="0" smtClean="0"/>
              <a:t>year, employers must offer </a:t>
            </a:r>
            <a:r>
              <a:rPr lang="en-US" dirty="0"/>
              <a:t>medical </a:t>
            </a:r>
            <a:r>
              <a:rPr lang="en-US" dirty="0" smtClean="0"/>
              <a:t>exams every three years, </a:t>
            </a:r>
            <a:r>
              <a:rPr lang="en-US" dirty="0"/>
              <a:t>including:</a:t>
            </a:r>
          </a:p>
          <a:p>
            <a:pPr lvl="1"/>
            <a:r>
              <a:rPr lang="en-US" dirty="0"/>
              <a:t>Tuberculosis baseline, </a:t>
            </a:r>
          </a:p>
          <a:p>
            <a:pPr lvl="1"/>
            <a:r>
              <a:rPr lang="en-US" dirty="0"/>
              <a:t>chest X-rays,  </a:t>
            </a:r>
          </a:p>
          <a:p>
            <a:pPr lvl="1"/>
            <a:r>
              <a:rPr lang="en-US" dirty="0"/>
              <a:t>lung function tests, and </a:t>
            </a:r>
          </a:p>
          <a:p>
            <a:pPr lvl="1"/>
            <a:r>
              <a:rPr lang="en-US" dirty="0"/>
              <a:t>any other test required by the physician</a:t>
            </a:r>
            <a:endParaRPr lang="en-US" dirty="0" smtClean="0"/>
          </a:p>
          <a:p>
            <a:pPr lvl="1"/>
            <a:endParaRPr lang="en-US" sz="3200" dirty="0"/>
          </a:p>
        </p:txBody>
      </p:sp>
    </p:spTree>
    <p:extLst>
      <p:ext uri="{BB962C8B-B14F-4D97-AF65-F5344CB8AC3E}">
        <p14:creationId xmlns:p14="http://schemas.microsoft.com/office/powerpoint/2010/main" val="34874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surveillance </a:t>
            </a:r>
            <a:r>
              <a:rPr lang="en-US" dirty="0" smtClean="0"/>
              <a:t>requirements -1 </a:t>
            </a:r>
            <a:endParaRPr lang="en-US" dirty="0"/>
          </a:p>
        </p:txBody>
      </p:sp>
      <p:sp>
        <p:nvSpPr>
          <p:cNvPr id="3" name="Content Placeholder 2"/>
          <p:cNvSpPr>
            <a:spLocks noGrp="1"/>
          </p:cNvSpPr>
          <p:nvPr>
            <p:ph idx="1"/>
          </p:nvPr>
        </p:nvSpPr>
        <p:spPr>
          <a:xfrm>
            <a:off x="1981200" y="1600200"/>
            <a:ext cx="5486400" cy="4953000"/>
          </a:xfrm>
        </p:spPr>
        <p:txBody>
          <a:bodyPr>
            <a:normAutofit/>
          </a:bodyPr>
          <a:lstStyle/>
          <a:p>
            <a:r>
              <a:rPr lang="en-US" sz="2800" dirty="0"/>
              <a:t>Medical exams</a:t>
            </a:r>
          </a:p>
          <a:p>
            <a:pPr lvl="1"/>
            <a:r>
              <a:rPr lang="en-US" dirty="0" smtClean="0"/>
              <a:t>chest X-rays </a:t>
            </a:r>
            <a:r>
              <a:rPr lang="en-US" dirty="0"/>
              <a:t>interpreted and classified </a:t>
            </a:r>
            <a:r>
              <a:rPr lang="en-US" dirty="0" smtClean="0"/>
              <a:t>by </a:t>
            </a:r>
            <a:r>
              <a:rPr lang="en-US" dirty="0"/>
              <a:t>a NIOSH-certified B </a:t>
            </a:r>
            <a:r>
              <a:rPr lang="en-US" dirty="0" smtClean="0"/>
              <a:t>Reader and, </a:t>
            </a:r>
          </a:p>
          <a:p>
            <a:pPr lvl="1"/>
            <a:endParaRPr lang="en-US" dirty="0" smtClean="0"/>
          </a:p>
          <a:p>
            <a:pPr lvl="1"/>
            <a:r>
              <a:rPr lang="en-US" dirty="0" smtClean="0"/>
              <a:t>lung function tests performed by </a:t>
            </a:r>
            <a:r>
              <a:rPr lang="en-US" dirty="0"/>
              <a:t>a spirometry technician with a current certificate from a </a:t>
            </a:r>
            <a:r>
              <a:rPr lang="en-US" dirty="0" smtClean="0"/>
              <a:t>(</a:t>
            </a:r>
            <a:r>
              <a:rPr lang="en-US" dirty="0"/>
              <a:t>NIOSH)-approved spirometry </a:t>
            </a:r>
            <a:r>
              <a:rPr lang="en-US" dirty="0" smtClean="0"/>
              <a:t>course</a:t>
            </a:r>
          </a:p>
        </p:txBody>
      </p:sp>
      <p:grpSp>
        <p:nvGrpSpPr>
          <p:cNvPr id="5" name="Group 4" title="silicosis in lungs"/>
          <p:cNvGrpSpPr/>
          <p:nvPr/>
        </p:nvGrpSpPr>
        <p:grpSpPr>
          <a:xfrm>
            <a:off x="7772401" y="1977686"/>
            <a:ext cx="2333625" cy="3203914"/>
            <a:chOff x="6248400" y="1560611"/>
            <a:chExt cx="2333625" cy="3203914"/>
          </a:xfrm>
        </p:grpSpPr>
        <p:pic>
          <p:nvPicPr>
            <p:cNvPr id="7" name="Picture 2" descr=" " title="chest   x ra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1560611"/>
              <a:ext cx="233362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29277" y="4456748"/>
              <a:ext cx="1039515" cy="307777"/>
            </a:xfrm>
            <a:prstGeom prst="rect">
              <a:avLst/>
            </a:prstGeom>
            <a:solidFill>
              <a:schemeClr val="bg1"/>
            </a:solidFill>
          </p:spPr>
          <p:txBody>
            <a:bodyPr wrap="none">
              <a:spAutoFit/>
            </a:bodyPr>
            <a:lstStyle/>
            <a:p>
              <a:r>
                <a:rPr lang="en-US" sz="1400" dirty="0">
                  <a:solidFill>
                    <a:prstClr val="black"/>
                  </a:solidFill>
                  <a:latin typeface="Calibri"/>
                </a:rPr>
                <a:t>eLCOSH.org</a:t>
              </a:r>
            </a:p>
          </p:txBody>
        </p:sp>
      </p:grpSp>
    </p:spTree>
    <p:extLst>
      <p:ext uri="{BB962C8B-B14F-4D97-AF65-F5344CB8AC3E}">
        <p14:creationId xmlns:p14="http://schemas.microsoft.com/office/powerpoint/2010/main" val="543441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surveillance </a:t>
            </a:r>
            <a:r>
              <a:rPr lang="en-US" dirty="0" smtClean="0"/>
              <a:t>requirements - 2 </a:t>
            </a:r>
            <a:endParaRPr lang="en-US" dirty="0"/>
          </a:p>
        </p:txBody>
      </p:sp>
      <p:sp>
        <p:nvSpPr>
          <p:cNvPr id="3" name="Content Placeholder 2"/>
          <p:cNvSpPr>
            <a:spLocks noGrp="1"/>
          </p:cNvSpPr>
          <p:nvPr>
            <p:ph idx="1"/>
          </p:nvPr>
        </p:nvSpPr>
        <p:spPr>
          <a:xfrm>
            <a:off x="1981200" y="1600200"/>
            <a:ext cx="5486400" cy="5029200"/>
          </a:xfrm>
        </p:spPr>
        <p:txBody>
          <a:bodyPr>
            <a:normAutofit lnSpcReduction="10000"/>
          </a:bodyPr>
          <a:lstStyle/>
          <a:p>
            <a:r>
              <a:rPr lang="en-US" sz="3600" dirty="0"/>
              <a:t>Medical exams…</a:t>
            </a:r>
          </a:p>
          <a:p>
            <a:pPr lvl="1"/>
            <a:r>
              <a:rPr lang="en-US" sz="3200" dirty="0"/>
              <a:t>Tuberculosis baseline testing and any other test deemed necessary by physician</a:t>
            </a:r>
          </a:p>
          <a:p>
            <a:pPr lvl="1"/>
            <a:endParaRPr lang="en-US" sz="3200" dirty="0"/>
          </a:p>
          <a:p>
            <a:pPr lvl="1"/>
            <a:r>
              <a:rPr lang="en-US" sz="3200" dirty="0"/>
              <a:t>Tests and results must be handled by a Physician or other licensed health care professional [PLHCP]</a:t>
            </a:r>
          </a:p>
        </p:txBody>
      </p:sp>
      <p:grpSp>
        <p:nvGrpSpPr>
          <p:cNvPr id="5" name="Group 4" title="chest X Ray"/>
          <p:cNvGrpSpPr/>
          <p:nvPr/>
        </p:nvGrpSpPr>
        <p:grpSpPr>
          <a:xfrm>
            <a:off x="7772401" y="1977686"/>
            <a:ext cx="2333625" cy="3203914"/>
            <a:chOff x="6248400" y="1560611"/>
            <a:chExt cx="2333625" cy="3203914"/>
          </a:xfrm>
        </p:grpSpPr>
        <p:pic>
          <p:nvPicPr>
            <p:cNvPr id="7" name="Picture 2" descr=" " title="chest x r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1560611"/>
              <a:ext cx="233362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29277" y="4456748"/>
              <a:ext cx="1039515" cy="307777"/>
            </a:xfrm>
            <a:prstGeom prst="rect">
              <a:avLst/>
            </a:prstGeom>
            <a:solidFill>
              <a:schemeClr val="bg1"/>
            </a:solidFill>
          </p:spPr>
          <p:txBody>
            <a:bodyPr wrap="none">
              <a:spAutoFit/>
            </a:bodyPr>
            <a:lstStyle/>
            <a:p>
              <a:r>
                <a:rPr lang="en-US" sz="1400" dirty="0">
                  <a:solidFill>
                    <a:prstClr val="black"/>
                  </a:solidFill>
                  <a:latin typeface="Calibri"/>
                </a:rPr>
                <a:t>eLCOSH.org</a:t>
              </a:r>
            </a:p>
          </p:txBody>
        </p:sp>
      </p:grpSp>
    </p:spTree>
    <p:extLst>
      <p:ext uri="{BB962C8B-B14F-4D97-AF65-F5344CB8AC3E}">
        <p14:creationId xmlns:p14="http://schemas.microsoft.com/office/powerpoint/2010/main" val="255637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Disclaimer</a:t>
            </a:r>
            <a:endParaRPr lang="en-US" dirty="0"/>
          </a:p>
        </p:txBody>
      </p:sp>
      <p:sp>
        <p:nvSpPr>
          <p:cNvPr id="4" name="Footer Placeholder 1"/>
          <p:cNvSpPr>
            <a:spLocks noGrp="1"/>
          </p:cNvSpPr>
          <p:nvPr>
            <p:ph idx="1"/>
          </p:nvPr>
        </p:nvSpPr>
        <p:spPr/>
        <p:txBody>
          <a:bodyPr>
            <a:normAutofit/>
          </a:bodyPr>
          <a:lstStyle/>
          <a:p>
            <a:r>
              <a:rPr lang="en-US" sz="2800" dirty="0"/>
              <a:t>This material was produced under Susan Harwood grant number SH29650-SH6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r>
              <a:rPr lang="en-US" sz="800" dirty="0"/>
              <a:t>..</a:t>
            </a:r>
          </a:p>
          <a:p>
            <a:endParaRPr lang="en-US" sz="800" dirty="0"/>
          </a:p>
        </p:txBody>
      </p:sp>
    </p:spTree>
    <p:extLst>
      <p:ext uri="{BB962C8B-B14F-4D97-AF65-F5344CB8AC3E}">
        <p14:creationId xmlns:p14="http://schemas.microsoft.com/office/powerpoint/2010/main" val="82993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the construction standard require? </a:t>
            </a:r>
            <a:endParaRPr lang="en-US" dirty="0"/>
          </a:p>
        </p:txBody>
      </p:sp>
      <p:sp>
        <p:nvSpPr>
          <p:cNvPr id="3" name="Content Placeholder 2"/>
          <p:cNvSpPr>
            <a:spLocks noGrp="1"/>
          </p:cNvSpPr>
          <p:nvPr>
            <p:ph idx="1"/>
          </p:nvPr>
        </p:nvSpPr>
        <p:spPr>
          <a:xfrm>
            <a:off x="1981200" y="1905000"/>
            <a:ext cx="6248400" cy="4572000"/>
          </a:xfrm>
        </p:spPr>
        <p:txBody>
          <a:bodyPr/>
          <a:lstStyle/>
          <a:p>
            <a:pPr lvl="1"/>
            <a:r>
              <a:rPr lang="en-US" dirty="0" smtClean="0"/>
              <a:t>Train workers on work operations that result in silica exposure and ways to limit exposure.</a:t>
            </a:r>
          </a:p>
          <a:p>
            <a:pPr lvl="1"/>
            <a:endParaRPr lang="en-US" dirty="0" smtClean="0"/>
          </a:p>
          <a:p>
            <a:pPr lvl="1"/>
            <a:endParaRPr lang="en-US" dirty="0" smtClean="0"/>
          </a:p>
          <a:p>
            <a:pPr lvl="1"/>
            <a:r>
              <a:rPr lang="en-US" dirty="0" smtClean="0"/>
              <a:t>Keep records of workers’ silica exposure and medical exams.</a:t>
            </a:r>
            <a:endParaRPr lang="en-US" dirty="0"/>
          </a:p>
        </p:txBody>
      </p:sp>
      <p:pic>
        <p:nvPicPr>
          <p:cNvPr id="6146" name="Picture 2" descr="knowledge" title="training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77200" y="1981200"/>
            <a:ext cx="228054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title="medicalreco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4572000"/>
            <a:ext cx="2280544"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09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Alternative exposure control methods?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Employers who </a:t>
            </a:r>
            <a:r>
              <a:rPr lang="en-US" b="1" u="sng" dirty="0" smtClean="0"/>
              <a:t>do not</a:t>
            </a:r>
            <a:r>
              <a:rPr lang="en-US" dirty="0" smtClean="0"/>
              <a:t> use control methods in Table 1 of the construction standard must:</a:t>
            </a:r>
          </a:p>
          <a:p>
            <a:pPr lvl="1"/>
            <a:r>
              <a:rPr lang="en-US" dirty="0" smtClean="0"/>
              <a:t>Measure the amount of silica that workers are exposed to if it may be at or above an action level of 25 </a:t>
            </a:r>
            <a:r>
              <a:rPr lang="en-US" dirty="0" err="1" smtClean="0"/>
              <a:t>μg</a:t>
            </a:r>
            <a:r>
              <a:rPr lang="en-US" dirty="0" smtClean="0"/>
              <a:t>/m</a:t>
            </a:r>
            <a:r>
              <a:rPr lang="en-US" baseline="30000" dirty="0" smtClean="0"/>
              <a:t>3</a:t>
            </a:r>
            <a:r>
              <a:rPr lang="en-US" dirty="0" smtClean="0"/>
              <a:t> (micrograms of silica per cubic meter of air), averaged over an eight hour day.</a:t>
            </a:r>
          </a:p>
          <a:p>
            <a:pPr lvl="1"/>
            <a:endParaRPr lang="en-US" dirty="0" smtClean="0"/>
          </a:p>
          <a:p>
            <a:pPr lvl="1"/>
            <a:r>
              <a:rPr lang="en-US" dirty="0" smtClean="0"/>
              <a:t>Protect workers from respirable crystalline silica exposures above the permissible exposure limit of 50 </a:t>
            </a:r>
            <a:r>
              <a:rPr lang="en-US" dirty="0" err="1" smtClean="0"/>
              <a:t>μg</a:t>
            </a:r>
            <a:r>
              <a:rPr lang="en-US" dirty="0" smtClean="0"/>
              <a:t>/m</a:t>
            </a:r>
            <a:r>
              <a:rPr lang="en-US" baseline="30000" dirty="0" smtClean="0"/>
              <a:t>3</a:t>
            </a:r>
            <a:r>
              <a:rPr lang="en-US" dirty="0" smtClean="0"/>
              <a:t>, averaged over an eight-hour day.</a:t>
            </a:r>
          </a:p>
        </p:txBody>
      </p:sp>
    </p:spTree>
    <p:extLst>
      <p:ext uri="{BB962C8B-B14F-4D97-AF65-F5344CB8AC3E}">
        <p14:creationId xmlns:p14="http://schemas.microsoft.com/office/powerpoint/2010/main" val="1907910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Alternative exposure control methods</a:t>
            </a:r>
            <a:endParaRPr lang="en-US" dirty="0"/>
          </a:p>
        </p:txBody>
      </p:sp>
      <p:sp>
        <p:nvSpPr>
          <p:cNvPr id="3" name="Content Placeholder 2"/>
          <p:cNvSpPr>
            <a:spLocks noGrp="1"/>
          </p:cNvSpPr>
          <p:nvPr>
            <p:ph idx="1"/>
          </p:nvPr>
        </p:nvSpPr>
        <p:spPr>
          <a:xfrm>
            <a:off x="1981200" y="1600200"/>
            <a:ext cx="6248400" cy="4876800"/>
          </a:xfrm>
        </p:spPr>
        <p:txBody>
          <a:bodyPr>
            <a:normAutofit/>
          </a:bodyPr>
          <a:lstStyle/>
          <a:p>
            <a:pPr marL="0" indent="0">
              <a:buNone/>
            </a:pPr>
            <a:r>
              <a:rPr lang="en-US" dirty="0" smtClean="0"/>
              <a:t>Employers who do not use control methods in Table 1 must:</a:t>
            </a:r>
          </a:p>
          <a:p>
            <a:pPr marL="0" indent="0">
              <a:buNone/>
            </a:pPr>
            <a:endParaRPr lang="en-US" dirty="0" smtClean="0"/>
          </a:p>
          <a:p>
            <a:pPr lvl="1"/>
            <a:r>
              <a:rPr lang="en-US" dirty="0" smtClean="0"/>
              <a:t>Use dust controls to protect workers from silica exposures above the PEL.</a:t>
            </a:r>
          </a:p>
          <a:p>
            <a:pPr lvl="1"/>
            <a:endParaRPr lang="en-US" dirty="0" smtClean="0"/>
          </a:p>
          <a:p>
            <a:pPr lvl="1"/>
            <a:r>
              <a:rPr lang="en-US" dirty="0" smtClean="0"/>
              <a:t>Provide respirators to workers when dust controls cannot limit exposures to the PEL.</a:t>
            </a:r>
            <a:endParaRPr lang="en-US" dirty="0"/>
          </a:p>
        </p:txBody>
      </p:sp>
      <p:pic>
        <p:nvPicPr>
          <p:cNvPr id="6" name="Picture 2" title="hand grind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92346" y="1600200"/>
            <a:ext cx="1761634"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title="half face respir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17319" y="5181600"/>
            <a:ext cx="2175654"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 95" title="dust respira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79646" y="3429000"/>
            <a:ext cx="16256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69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686800" cy="1143000"/>
          </a:xfrm>
        </p:spPr>
        <p:txBody>
          <a:bodyPr>
            <a:noAutofit/>
          </a:bodyPr>
          <a:lstStyle/>
          <a:p>
            <a:r>
              <a:rPr lang="en-US" sz="3600" dirty="0"/>
              <a:t>What is 29CFR 1926.1153 Table 1 ?</a:t>
            </a:r>
          </a:p>
        </p:txBody>
      </p:sp>
      <p:sp>
        <p:nvSpPr>
          <p:cNvPr id="3" name="Content Placeholder 2"/>
          <p:cNvSpPr>
            <a:spLocks noGrp="1"/>
          </p:cNvSpPr>
          <p:nvPr>
            <p:ph idx="1"/>
          </p:nvPr>
        </p:nvSpPr>
        <p:spPr/>
        <p:txBody>
          <a:bodyPr>
            <a:normAutofit/>
          </a:bodyPr>
          <a:lstStyle/>
          <a:p>
            <a:r>
              <a:rPr lang="en-US" dirty="0" smtClean="0"/>
              <a:t>Table 1 consists of a list of common equipment and tasks done in the construction industry for which the engineering and work practice controls have been determined. </a:t>
            </a:r>
          </a:p>
          <a:p>
            <a:endParaRPr lang="en-US" dirty="0" smtClean="0"/>
          </a:p>
          <a:p>
            <a:r>
              <a:rPr lang="en-US" dirty="0" smtClean="0"/>
              <a:t>Depending upon the time of the task, be it less than or more than 4 </a:t>
            </a:r>
            <a:r>
              <a:rPr lang="en-US" dirty="0" err="1" smtClean="0"/>
              <a:t>hrs</a:t>
            </a:r>
            <a:r>
              <a:rPr lang="en-US" dirty="0" smtClean="0"/>
              <a:t>, a requirement for respiratory protection can also be included.  </a:t>
            </a:r>
            <a:endParaRPr lang="en-US" dirty="0"/>
          </a:p>
        </p:txBody>
      </p:sp>
    </p:spTree>
    <p:extLst>
      <p:ext uri="{BB962C8B-B14F-4D97-AF65-F5344CB8AC3E}">
        <p14:creationId xmlns:p14="http://schemas.microsoft.com/office/powerpoint/2010/main" val="2802100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Equipment in 29CFR 1926.1153 Table 1</a:t>
            </a:r>
            <a:br>
              <a:rPr lang="en-US" sz="3600" dirty="0"/>
            </a:br>
            <a:r>
              <a:rPr lang="en-US" sz="2000" dirty="0"/>
              <a:t>page 1 </a:t>
            </a:r>
          </a:p>
        </p:txBody>
      </p:sp>
      <p:sp>
        <p:nvSpPr>
          <p:cNvPr id="3" name="Rectangle 2"/>
          <p:cNvSpPr/>
          <p:nvPr/>
        </p:nvSpPr>
        <p:spPr>
          <a:xfrm>
            <a:off x="1828800" y="1371601"/>
            <a:ext cx="3547588" cy="461665"/>
          </a:xfrm>
          <a:prstGeom prst="rect">
            <a:avLst/>
          </a:prstGeom>
        </p:spPr>
        <p:txBody>
          <a:bodyPr wrap="square">
            <a:spAutoFit/>
          </a:bodyPr>
          <a:lstStyle/>
          <a:p>
            <a:pPr fontAlgn="t">
              <a:spcBef>
                <a:spcPct val="20000"/>
              </a:spcBef>
            </a:pPr>
            <a:r>
              <a:rPr lang="en-US" sz="2400" b="1" dirty="0">
                <a:solidFill>
                  <a:prstClr val="black"/>
                </a:solidFill>
                <a:latin typeface="Calibri"/>
              </a:rPr>
              <a:t> Stationary masonry saws</a:t>
            </a:r>
          </a:p>
        </p:txBody>
      </p:sp>
      <p:grpSp>
        <p:nvGrpSpPr>
          <p:cNvPr id="17" name="Group 16" descr="workeroperating saw" title="stationary masonary saw"/>
          <p:cNvGrpSpPr/>
          <p:nvPr/>
        </p:nvGrpSpPr>
        <p:grpSpPr>
          <a:xfrm>
            <a:off x="1993451" y="1844378"/>
            <a:ext cx="2971800" cy="1800225"/>
            <a:chOff x="482151" y="1447800"/>
            <a:chExt cx="2971800" cy="1800225"/>
          </a:xfrm>
        </p:grpSpPr>
        <p:pic>
          <p:nvPicPr>
            <p:cNvPr id="18" name="Picture 3" title="mansory sa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151" y="1447800"/>
              <a:ext cx="29718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2616927" y="2940248"/>
              <a:ext cx="837024" cy="307777"/>
            </a:xfrm>
            <a:prstGeom prst="rect">
              <a:avLst/>
            </a:prstGeom>
            <a:solidFill>
              <a:schemeClr val="bg1"/>
            </a:solidFill>
          </p:spPr>
          <p:txBody>
            <a:bodyPr wrap="none">
              <a:spAutoFit/>
            </a:bodyPr>
            <a:lstStyle/>
            <a:p>
              <a:r>
                <a:rPr lang="en-US" sz="1400" dirty="0">
                  <a:solidFill>
                    <a:prstClr val="black"/>
                  </a:solidFill>
                  <a:latin typeface="Calibri"/>
                </a:rPr>
                <a:t>osha.gov</a:t>
              </a:r>
            </a:p>
          </p:txBody>
        </p:sp>
      </p:grpSp>
      <p:pic>
        <p:nvPicPr>
          <p:cNvPr id="1031" name="Picture 7" descr="workers cutting cement" title="handheld grin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1787" y="3701534"/>
            <a:ext cx="311512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993452" y="5890736"/>
            <a:ext cx="1195663" cy="369332"/>
          </a:xfrm>
          <a:prstGeom prst="rect">
            <a:avLst/>
          </a:prstGeom>
          <a:noFill/>
        </p:spPr>
        <p:txBody>
          <a:bodyPr wrap="square" rtlCol="0">
            <a:spAutoFit/>
          </a:bodyPr>
          <a:lstStyle/>
          <a:p>
            <a:r>
              <a:rPr lang="en-US" dirty="0">
                <a:solidFill>
                  <a:prstClr val="black"/>
                </a:solidFill>
                <a:latin typeface="Calibri"/>
              </a:rPr>
              <a:t>osha.gov</a:t>
            </a:r>
          </a:p>
        </p:txBody>
      </p:sp>
      <p:sp>
        <p:nvSpPr>
          <p:cNvPr id="6" name="Content Placeholder 5"/>
          <p:cNvSpPr>
            <a:spLocks noGrp="1"/>
          </p:cNvSpPr>
          <p:nvPr>
            <p:ph idx="1"/>
          </p:nvPr>
        </p:nvSpPr>
        <p:spPr>
          <a:xfrm>
            <a:off x="1917251" y="6253807"/>
            <a:ext cx="5534020" cy="597932"/>
          </a:xfrm>
        </p:spPr>
        <p:txBody>
          <a:bodyPr>
            <a:normAutofit/>
          </a:bodyPr>
          <a:lstStyle/>
          <a:p>
            <a:pPr marL="0" indent="0">
              <a:buNone/>
            </a:pPr>
            <a:r>
              <a:rPr lang="en-US" sz="2000" b="1" dirty="0"/>
              <a:t>Handheld power saws (any blade diameter)</a:t>
            </a:r>
          </a:p>
        </p:txBody>
      </p:sp>
      <p:sp>
        <p:nvSpPr>
          <p:cNvPr id="7" name="Rectangle 6"/>
          <p:cNvSpPr/>
          <p:nvPr/>
        </p:nvSpPr>
        <p:spPr>
          <a:xfrm>
            <a:off x="5791200" y="1427201"/>
            <a:ext cx="3604632" cy="1569660"/>
          </a:xfrm>
          <a:prstGeom prst="rect">
            <a:avLst/>
          </a:prstGeom>
        </p:spPr>
        <p:txBody>
          <a:bodyPr wrap="square">
            <a:spAutoFit/>
          </a:bodyPr>
          <a:lstStyle/>
          <a:p>
            <a:r>
              <a:rPr lang="en-US" sz="2400" b="1" dirty="0">
                <a:solidFill>
                  <a:prstClr val="black"/>
                </a:solidFill>
                <a:latin typeface="Calibri"/>
              </a:rPr>
              <a:t>Handheld power saws for cutting fiber-cement board (with blade diameter of 8 inches or less)</a:t>
            </a:r>
          </a:p>
        </p:txBody>
      </p:sp>
      <p:pic>
        <p:nvPicPr>
          <p:cNvPr id="16" name="Picture 2" descr="worker operating saw" title="handheld saw for fiber cement board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63814" y="2577604"/>
            <a:ext cx="2628900" cy="351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9235152" y="5739058"/>
            <a:ext cx="1195663" cy="369332"/>
          </a:xfrm>
          <a:prstGeom prst="rect">
            <a:avLst/>
          </a:prstGeom>
          <a:noFill/>
        </p:spPr>
        <p:txBody>
          <a:bodyPr wrap="square" rtlCol="0">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2169007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Equipment in 29CFR 1926.1153 Table 1</a:t>
            </a:r>
            <a:br>
              <a:rPr lang="en-US" sz="3600" dirty="0"/>
            </a:br>
            <a:r>
              <a:rPr lang="en-US" sz="2000" dirty="0"/>
              <a:t>page 2 </a:t>
            </a:r>
          </a:p>
        </p:txBody>
      </p:sp>
      <p:sp>
        <p:nvSpPr>
          <p:cNvPr id="11" name="Rectangle 10"/>
          <p:cNvSpPr/>
          <p:nvPr/>
        </p:nvSpPr>
        <p:spPr>
          <a:xfrm>
            <a:off x="1981201" y="1480398"/>
            <a:ext cx="2529219" cy="584775"/>
          </a:xfrm>
          <a:prstGeom prst="rect">
            <a:avLst/>
          </a:prstGeom>
        </p:spPr>
        <p:txBody>
          <a:bodyPr wrap="none">
            <a:spAutoFit/>
          </a:bodyPr>
          <a:lstStyle/>
          <a:p>
            <a:r>
              <a:rPr lang="en-US" sz="3200" b="1" dirty="0">
                <a:solidFill>
                  <a:prstClr val="black"/>
                </a:solidFill>
                <a:latin typeface="Calibri"/>
              </a:rPr>
              <a:t>Drivable saws</a:t>
            </a:r>
          </a:p>
        </p:txBody>
      </p:sp>
      <p:pic>
        <p:nvPicPr>
          <p:cNvPr id="18" name="Picture 2" title="drivable sa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2033864"/>
            <a:ext cx="3348038" cy="229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981201" y="4664616"/>
            <a:ext cx="2529218" cy="1587345"/>
          </a:xfrm>
        </p:spPr>
        <p:txBody>
          <a:bodyPr>
            <a:noAutofit/>
          </a:bodyPr>
          <a:lstStyle/>
          <a:p>
            <a:pPr marL="0" indent="0" fontAlgn="t">
              <a:buNone/>
            </a:pPr>
            <a:r>
              <a:rPr lang="en-US" b="1" dirty="0" smtClean="0"/>
              <a:t>Rig-mounted </a:t>
            </a:r>
            <a:r>
              <a:rPr lang="en-US" b="1" dirty="0"/>
              <a:t>core saws or </a:t>
            </a:r>
            <a:r>
              <a:rPr lang="en-US" b="1" dirty="0" smtClean="0"/>
              <a:t>drills</a:t>
            </a:r>
            <a:endParaRPr lang="en-US" b="1" dirty="0"/>
          </a:p>
        </p:txBody>
      </p:sp>
      <p:pic>
        <p:nvPicPr>
          <p:cNvPr id="17" name="Picture 2" title="rig mounted dri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37313" y="4612576"/>
            <a:ext cx="2229926" cy="206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719682" y="6304002"/>
            <a:ext cx="1021305" cy="369332"/>
          </a:xfrm>
          <a:prstGeom prst="rect">
            <a:avLst/>
          </a:prstGeom>
        </p:spPr>
        <p:txBody>
          <a:bodyPr wrap="none">
            <a:spAutoFit/>
          </a:bodyPr>
          <a:lstStyle/>
          <a:p>
            <a:r>
              <a:rPr lang="en-US" dirty="0">
                <a:solidFill>
                  <a:prstClr val="black"/>
                </a:solidFill>
                <a:latin typeface="Calibri"/>
              </a:rPr>
              <a:t>osha.gov</a:t>
            </a:r>
          </a:p>
        </p:txBody>
      </p:sp>
      <p:sp>
        <p:nvSpPr>
          <p:cNvPr id="3" name="Rectangle 2"/>
          <p:cNvSpPr/>
          <p:nvPr/>
        </p:nvSpPr>
        <p:spPr>
          <a:xfrm>
            <a:off x="7230333" y="1566831"/>
            <a:ext cx="3275448" cy="584775"/>
          </a:xfrm>
          <a:prstGeom prst="rect">
            <a:avLst/>
          </a:prstGeom>
        </p:spPr>
        <p:txBody>
          <a:bodyPr wrap="none">
            <a:spAutoFit/>
          </a:bodyPr>
          <a:lstStyle/>
          <a:p>
            <a:r>
              <a:rPr lang="en-US" sz="3200" b="1" dirty="0">
                <a:solidFill>
                  <a:prstClr val="black"/>
                </a:solidFill>
                <a:latin typeface="Calibri"/>
              </a:rPr>
              <a:t>Walk-behind saws</a:t>
            </a:r>
          </a:p>
        </p:txBody>
      </p:sp>
      <p:pic>
        <p:nvPicPr>
          <p:cNvPr id="19" name="Picture 3" descr="workers operating saw" title="walk behind sa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63395" y="2344409"/>
            <a:ext cx="2373663" cy="226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763864" y="2667000"/>
            <a:ext cx="1021305" cy="369332"/>
          </a:xfrm>
          <a:prstGeom prst="rect">
            <a:avLst/>
          </a:prstGeom>
          <a:solidFill>
            <a:schemeClr val="bg1"/>
          </a:solidFill>
        </p:spPr>
        <p:txBody>
          <a:bodyPr wrap="none">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1670020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4052"/>
            <a:ext cx="8229600" cy="842749"/>
          </a:xfrm>
        </p:spPr>
        <p:txBody>
          <a:bodyPr>
            <a:normAutofit fontScale="90000"/>
          </a:bodyPr>
          <a:lstStyle/>
          <a:p>
            <a:r>
              <a:rPr lang="en-US" sz="3600" dirty="0"/>
              <a:t>Equipment in 29CFR 1926.1153 Table 1</a:t>
            </a:r>
            <a:br>
              <a:rPr lang="en-US" sz="3600" dirty="0"/>
            </a:br>
            <a:r>
              <a:rPr lang="en-US" sz="3600" dirty="0"/>
              <a:t> </a:t>
            </a:r>
            <a:r>
              <a:rPr lang="en-US" sz="2200" dirty="0"/>
              <a:t>page 3 </a:t>
            </a:r>
            <a:endParaRPr lang="en-US" sz="3600" dirty="0"/>
          </a:p>
        </p:txBody>
      </p:sp>
      <p:sp>
        <p:nvSpPr>
          <p:cNvPr id="4" name="Content Placeholder 3"/>
          <p:cNvSpPr>
            <a:spLocks noGrp="1"/>
          </p:cNvSpPr>
          <p:nvPr>
            <p:ph idx="1"/>
          </p:nvPr>
        </p:nvSpPr>
        <p:spPr>
          <a:xfrm>
            <a:off x="1919644" y="1143000"/>
            <a:ext cx="4605819" cy="1632290"/>
          </a:xfrm>
        </p:spPr>
        <p:txBody>
          <a:bodyPr>
            <a:normAutofit/>
          </a:bodyPr>
          <a:lstStyle/>
          <a:p>
            <a:pPr marL="0" indent="0" fontAlgn="t">
              <a:buNone/>
            </a:pPr>
            <a:r>
              <a:rPr lang="en-US" sz="2400" b="1" dirty="0"/>
              <a:t>Handheld and stand-mounted drills (including impact and rotary hammer drills)</a:t>
            </a:r>
          </a:p>
        </p:txBody>
      </p:sp>
      <p:grpSp>
        <p:nvGrpSpPr>
          <p:cNvPr id="19" name="Group 18" title="hand held drill"/>
          <p:cNvGrpSpPr/>
          <p:nvPr/>
        </p:nvGrpSpPr>
        <p:grpSpPr>
          <a:xfrm>
            <a:off x="4068634" y="1961000"/>
            <a:ext cx="2247900" cy="2126118"/>
            <a:chOff x="6238875" y="1170453"/>
            <a:chExt cx="2247900" cy="2126118"/>
          </a:xfrm>
        </p:grpSpPr>
        <p:pic>
          <p:nvPicPr>
            <p:cNvPr id="20" name="Picture 2" title="hand held dri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75" y="1170453"/>
              <a:ext cx="2247900" cy="212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6477000" y="1447800"/>
              <a:ext cx="457200" cy="457200"/>
            </a:xfrm>
            <a:prstGeom prst="ellipse">
              <a:avLst/>
            </a:prstGeom>
            <a:solidFill>
              <a:schemeClr val="accent6">
                <a:lumMod val="20000"/>
                <a:lumOff val="80000"/>
              </a:schemeClr>
            </a:solidFill>
            <a:ln>
              <a:solidFill>
                <a:schemeClr val="bg2">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16" name="Rectangle 15"/>
          <p:cNvSpPr/>
          <p:nvPr/>
        </p:nvSpPr>
        <p:spPr>
          <a:xfrm>
            <a:off x="2080148" y="3551072"/>
            <a:ext cx="1021305" cy="369332"/>
          </a:xfrm>
          <a:prstGeom prst="rect">
            <a:avLst/>
          </a:prstGeom>
        </p:spPr>
        <p:txBody>
          <a:bodyPr wrap="none">
            <a:spAutoFit/>
          </a:bodyPr>
          <a:lstStyle/>
          <a:p>
            <a:r>
              <a:rPr lang="en-US" dirty="0">
                <a:solidFill>
                  <a:prstClr val="black"/>
                </a:solidFill>
                <a:latin typeface="Calibri"/>
              </a:rPr>
              <a:t>osha.gov</a:t>
            </a:r>
          </a:p>
        </p:txBody>
      </p:sp>
      <p:sp>
        <p:nvSpPr>
          <p:cNvPr id="8" name="Rectangle 7"/>
          <p:cNvSpPr/>
          <p:nvPr/>
        </p:nvSpPr>
        <p:spPr>
          <a:xfrm>
            <a:off x="1723351" y="4191000"/>
            <a:ext cx="5363249" cy="523220"/>
          </a:xfrm>
          <a:prstGeom prst="rect">
            <a:avLst/>
          </a:prstGeom>
        </p:spPr>
        <p:txBody>
          <a:bodyPr wrap="square">
            <a:spAutoFit/>
          </a:bodyPr>
          <a:lstStyle/>
          <a:p>
            <a:r>
              <a:rPr lang="en-US" sz="2800" b="1" dirty="0">
                <a:solidFill>
                  <a:prstClr val="black"/>
                </a:solidFill>
                <a:latin typeface="Calibri"/>
              </a:rPr>
              <a:t>Dowel drilling rigs for concrete</a:t>
            </a:r>
            <a:endParaRPr lang="en-US" sz="2800" dirty="0">
              <a:solidFill>
                <a:prstClr val="black"/>
              </a:solidFill>
              <a:latin typeface="Calibri"/>
            </a:endParaRPr>
          </a:p>
        </p:txBody>
      </p:sp>
      <p:pic>
        <p:nvPicPr>
          <p:cNvPr id="17" name="Picture 2" title="dowel drilling r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4684060"/>
            <a:ext cx="3314700" cy="213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077634" y="1554200"/>
            <a:ext cx="3558428" cy="1384995"/>
          </a:xfrm>
          <a:prstGeom prst="rect">
            <a:avLst/>
          </a:prstGeom>
        </p:spPr>
        <p:txBody>
          <a:bodyPr wrap="square">
            <a:spAutoFit/>
          </a:bodyPr>
          <a:lstStyle/>
          <a:p>
            <a:r>
              <a:rPr lang="en-US" sz="2800" b="1" dirty="0">
                <a:solidFill>
                  <a:prstClr val="black"/>
                </a:solidFill>
                <a:latin typeface="Calibri"/>
              </a:rPr>
              <a:t>Vehicle-mounted drilling rigs for rock and concrete</a:t>
            </a:r>
            <a:endParaRPr lang="en-US" sz="2800" dirty="0">
              <a:solidFill>
                <a:prstClr val="black"/>
              </a:solidFill>
              <a:latin typeface="Calibri"/>
            </a:endParaRPr>
          </a:p>
        </p:txBody>
      </p:sp>
      <p:pic>
        <p:nvPicPr>
          <p:cNvPr id="23" name="Picture 3" title="vehicle mounted drii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22789" y="3100259"/>
            <a:ext cx="2838450" cy="282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458483" y="5894470"/>
            <a:ext cx="967063" cy="369332"/>
          </a:xfrm>
          <a:prstGeom prst="rect">
            <a:avLst/>
          </a:prstGeom>
          <a:noFill/>
        </p:spPr>
        <p:txBody>
          <a:bodyPr wrap="square" rtlCol="0">
            <a:spAutoFit/>
          </a:bodyPr>
          <a:lstStyle/>
          <a:p>
            <a:r>
              <a:rPr lang="en-US" dirty="0">
                <a:solidFill>
                  <a:prstClr val="black"/>
                </a:solidFill>
                <a:latin typeface="Calibri"/>
              </a:rPr>
              <a:t>cdc.gov</a:t>
            </a:r>
          </a:p>
        </p:txBody>
      </p:sp>
    </p:spTree>
    <p:extLst>
      <p:ext uri="{BB962C8B-B14F-4D97-AF65-F5344CB8AC3E}">
        <p14:creationId xmlns:p14="http://schemas.microsoft.com/office/powerpoint/2010/main" val="946782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4052"/>
            <a:ext cx="8229600" cy="896867"/>
          </a:xfrm>
        </p:spPr>
        <p:txBody>
          <a:bodyPr>
            <a:normAutofit fontScale="90000"/>
          </a:bodyPr>
          <a:lstStyle/>
          <a:p>
            <a:r>
              <a:rPr lang="en-US" sz="3600" dirty="0"/>
              <a:t>Equipment in 29CFR 1926.1153 Table 1</a:t>
            </a:r>
            <a:br>
              <a:rPr lang="en-US" sz="3600" dirty="0"/>
            </a:br>
            <a:r>
              <a:rPr lang="en-US" sz="2200" dirty="0"/>
              <a:t> page 4</a:t>
            </a:r>
          </a:p>
        </p:txBody>
      </p:sp>
      <p:sp>
        <p:nvSpPr>
          <p:cNvPr id="9" name="Rectangle 8"/>
          <p:cNvSpPr/>
          <p:nvPr/>
        </p:nvSpPr>
        <p:spPr>
          <a:xfrm>
            <a:off x="1988857" y="1336507"/>
            <a:ext cx="3241160" cy="1200329"/>
          </a:xfrm>
          <a:prstGeom prst="rect">
            <a:avLst/>
          </a:prstGeom>
        </p:spPr>
        <p:txBody>
          <a:bodyPr wrap="square">
            <a:spAutoFit/>
          </a:bodyPr>
          <a:lstStyle/>
          <a:p>
            <a:pPr fontAlgn="t"/>
            <a:r>
              <a:rPr lang="en-US" sz="2400" b="1" dirty="0">
                <a:solidFill>
                  <a:prstClr val="black"/>
                </a:solidFill>
                <a:latin typeface="Calibri"/>
              </a:rPr>
              <a:t>Handheld grinders for mortar removal (i.e., </a:t>
            </a:r>
            <a:r>
              <a:rPr lang="en-US" sz="2400" b="1" dirty="0" err="1">
                <a:solidFill>
                  <a:prstClr val="black"/>
                </a:solidFill>
                <a:latin typeface="Calibri"/>
              </a:rPr>
              <a:t>tuckpointing</a:t>
            </a:r>
            <a:r>
              <a:rPr lang="en-US" sz="2400" b="1" dirty="0">
                <a:solidFill>
                  <a:prstClr val="black"/>
                </a:solidFill>
                <a:latin typeface="Calibri"/>
              </a:rPr>
              <a:t>)</a:t>
            </a:r>
          </a:p>
        </p:txBody>
      </p:sp>
      <p:grpSp>
        <p:nvGrpSpPr>
          <p:cNvPr id="18" name="Group 17" title="tuck pointing"/>
          <p:cNvGrpSpPr/>
          <p:nvPr/>
        </p:nvGrpSpPr>
        <p:grpSpPr>
          <a:xfrm>
            <a:off x="1984375" y="2523714"/>
            <a:ext cx="3245642" cy="2581686"/>
            <a:chOff x="640558" y="1492218"/>
            <a:chExt cx="3905250" cy="2828925"/>
          </a:xfrm>
        </p:grpSpPr>
        <p:pic>
          <p:nvPicPr>
            <p:cNvPr id="19" name="Picture 4" descr="Worker using a grinder for mortar removal" title="mortar remov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558" y="1492218"/>
              <a:ext cx="3905250" cy="2828925"/>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3048000" y="2074572"/>
              <a:ext cx="457200" cy="457200"/>
            </a:xfrm>
            <a:prstGeom prst="ellipse">
              <a:avLst/>
            </a:prstGeom>
            <a:solidFill>
              <a:schemeClr val="bg2">
                <a:lumMod val="75000"/>
              </a:schemeClr>
            </a:solidFill>
            <a:ln>
              <a:solidFill>
                <a:schemeClr val="bg2">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22" name="Rectangle 21"/>
          <p:cNvSpPr/>
          <p:nvPr/>
        </p:nvSpPr>
        <p:spPr>
          <a:xfrm>
            <a:off x="1988858" y="2523715"/>
            <a:ext cx="1216025" cy="307777"/>
          </a:xfrm>
          <a:prstGeom prst="rect">
            <a:avLst/>
          </a:prstGeom>
          <a:solidFill>
            <a:schemeClr val="bg1"/>
          </a:solidFill>
        </p:spPr>
        <p:txBody>
          <a:bodyPr wrap="square">
            <a:spAutoFit/>
          </a:bodyPr>
          <a:lstStyle/>
          <a:p>
            <a:r>
              <a:rPr lang="en-US" sz="1400" dirty="0">
                <a:solidFill>
                  <a:prstClr val="black"/>
                </a:solidFill>
                <a:latin typeface="Calibri"/>
              </a:rPr>
              <a:t>eLCOSH.org</a:t>
            </a:r>
          </a:p>
        </p:txBody>
      </p:sp>
      <p:sp>
        <p:nvSpPr>
          <p:cNvPr id="4" name="Content Placeholder 3"/>
          <p:cNvSpPr>
            <a:spLocks noGrp="1"/>
          </p:cNvSpPr>
          <p:nvPr>
            <p:ph idx="1"/>
          </p:nvPr>
        </p:nvSpPr>
        <p:spPr>
          <a:xfrm>
            <a:off x="6263044" y="1057835"/>
            <a:ext cx="4328757" cy="1066800"/>
          </a:xfrm>
        </p:spPr>
        <p:txBody>
          <a:bodyPr>
            <a:normAutofit fontScale="85000" lnSpcReduction="10000"/>
          </a:bodyPr>
          <a:lstStyle/>
          <a:p>
            <a:pPr marL="0" indent="0" fontAlgn="t">
              <a:buNone/>
            </a:pPr>
            <a:r>
              <a:rPr lang="en-US" b="1" dirty="0" smtClean="0"/>
              <a:t> Jackhammers and handheld powered chipping tools</a:t>
            </a:r>
          </a:p>
        </p:txBody>
      </p:sp>
      <p:pic>
        <p:nvPicPr>
          <p:cNvPr id="21" name="Picture 2" title="jackhamm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4405" y="1844339"/>
            <a:ext cx="23622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rot="16200000">
            <a:off x="7229480" y="2771429"/>
            <a:ext cx="1021305" cy="369332"/>
          </a:xfrm>
          <a:prstGeom prst="rect">
            <a:avLst/>
          </a:prstGeom>
          <a:solidFill>
            <a:schemeClr val="bg1"/>
          </a:solidFill>
        </p:spPr>
        <p:txBody>
          <a:bodyPr wrap="none">
            <a:spAutoFit/>
          </a:bodyPr>
          <a:lstStyle/>
          <a:p>
            <a:r>
              <a:rPr lang="en-US" u="sng" dirty="0">
                <a:solidFill>
                  <a:prstClr val="black"/>
                </a:solidFill>
                <a:latin typeface="Calibri"/>
              </a:rPr>
              <a:t>osha.gov</a:t>
            </a:r>
            <a:endParaRPr lang="en-US" dirty="0">
              <a:solidFill>
                <a:prstClr val="black"/>
              </a:solidFill>
              <a:latin typeface="Calibri"/>
            </a:endParaRPr>
          </a:p>
        </p:txBody>
      </p:sp>
      <p:sp>
        <p:nvSpPr>
          <p:cNvPr id="8" name="Rectangle 7"/>
          <p:cNvSpPr/>
          <p:nvPr/>
        </p:nvSpPr>
        <p:spPr>
          <a:xfrm>
            <a:off x="4369654" y="5434259"/>
            <a:ext cx="3091931" cy="1200329"/>
          </a:xfrm>
          <a:prstGeom prst="rect">
            <a:avLst/>
          </a:prstGeom>
        </p:spPr>
        <p:txBody>
          <a:bodyPr wrap="square">
            <a:spAutoFit/>
          </a:bodyPr>
          <a:lstStyle/>
          <a:p>
            <a:r>
              <a:rPr lang="en-US" sz="2400" b="1" dirty="0">
                <a:solidFill>
                  <a:prstClr val="black"/>
                </a:solidFill>
                <a:latin typeface="Calibri"/>
              </a:rPr>
              <a:t>Handheld grinders for uses other than mortar removal</a:t>
            </a:r>
            <a:endParaRPr lang="en-US" sz="2400" dirty="0">
              <a:solidFill>
                <a:prstClr val="black"/>
              </a:solidFill>
              <a:latin typeface="Calibri"/>
            </a:endParaRPr>
          </a:p>
        </p:txBody>
      </p:sp>
      <p:pic>
        <p:nvPicPr>
          <p:cNvPr id="16" name="Picture 3" descr="workergrinding granite slab" title="grinderfor general us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23941" y="3921094"/>
            <a:ext cx="23812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rot="16200000">
            <a:off x="6862338" y="5103463"/>
            <a:ext cx="1492588" cy="369332"/>
          </a:xfrm>
          <a:prstGeom prst="rect">
            <a:avLst/>
          </a:prstGeom>
          <a:solidFill>
            <a:schemeClr val="bg1"/>
          </a:solidFill>
        </p:spPr>
        <p:txBody>
          <a:bodyPr wrap="none">
            <a:spAutoFit/>
          </a:bodyPr>
          <a:lstStyle/>
          <a:p>
            <a:r>
              <a:rPr lang="en-US" u="sng" dirty="0">
                <a:solidFill>
                  <a:prstClr val="black"/>
                </a:solidFill>
                <a:latin typeface="Calibri"/>
              </a:rPr>
              <a:t>cdc.gov/</a:t>
            </a:r>
            <a:r>
              <a:rPr lang="en-US" u="sng" dirty="0" err="1">
                <a:solidFill>
                  <a:prstClr val="black"/>
                </a:solidFill>
                <a:latin typeface="Calibri"/>
              </a:rPr>
              <a:t>niosh</a:t>
            </a:r>
            <a:endParaRPr lang="en-US" dirty="0">
              <a:solidFill>
                <a:prstClr val="black"/>
              </a:solidFill>
              <a:latin typeface="Calibri"/>
            </a:endParaRPr>
          </a:p>
        </p:txBody>
      </p:sp>
    </p:spTree>
    <p:extLst>
      <p:ext uri="{BB962C8B-B14F-4D97-AF65-F5344CB8AC3E}">
        <p14:creationId xmlns:p14="http://schemas.microsoft.com/office/powerpoint/2010/main" val="1469076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4051"/>
            <a:ext cx="8229600" cy="926064"/>
          </a:xfrm>
        </p:spPr>
        <p:txBody>
          <a:bodyPr>
            <a:normAutofit fontScale="90000"/>
          </a:bodyPr>
          <a:lstStyle/>
          <a:p>
            <a:r>
              <a:rPr lang="en-US" sz="3600" dirty="0"/>
              <a:t>Equipment in 29CFR 1926.1153 Table 1</a:t>
            </a:r>
            <a:br>
              <a:rPr lang="en-US" sz="3600" dirty="0"/>
            </a:br>
            <a:r>
              <a:rPr lang="en-US" sz="2200" dirty="0"/>
              <a:t>page 5</a:t>
            </a:r>
          </a:p>
        </p:txBody>
      </p:sp>
      <p:sp>
        <p:nvSpPr>
          <p:cNvPr id="6" name="Rectangle 5"/>
          <p:cNvSpPr/>
          <p:nvPr/>
        </p:nvSpPr>
        <p:spPr>
          <a:xfrm>
            <a:off x="1984375" y="1600201"/>
            <a:ext cx="2895600" cy="1200329"/>
          </a:xfrm>
          <a:prstGeom prst="rect">
            <a:avLst/>
          </a:prstGeom>
        </p:spPr>
        <p:txBody>
          <a:bodyPr wrap="square">
            <a:spAutoFit/>
          </a:bodyPr>
          <a:lstStyle/>
          <a:p>
            <a:pPr fontAlgn="t"/>
            <a:r>
              <a:rPr lang="en-US" sz="2400" b="1" dirty="0">
                <a:solidFill>
                  <a:prstClr val="black"/>
                </a:solidFill>
                <a:latin typeface="Calibri"/>
              </a:rPr>
              <a:t>Small drivable milling machines (less than half-lane)</a:t>
            </a:r>
          </a:p>
        </p:txBody>
      </p:sp>
      <p:pic>
        <p:nvPicPr>
          <p:cNvPr id="18" name="Picture 4" descr="less than one lane" title="small mill machine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6136" y="2911100"/>
            <a:ext cx="30099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4100439" y="4942068"/>
            <a:ext cx="1021305" cy="369332"/>
          </a:xfrm>
          <a:prstGeom prst="rect">
            <a:avLst/>
          </a:prstGeom>
          <a:solidFill>
            <a:schemeClr val="bg1"/>
          </a:solidFill>
        </p:spPr>
        <p:txBody>
          <a:bodyPr wrap="none">
            <a:spAutoFit/>
          </a:bodyPr>
          <a:lstStyle/>
          <a:p>
            <a:r>
              <a:rPr lang="en-US" dirty="0">
                <a:solidFill>
                  <a:prstClr val="black"/>
                </a:solidFill>
                <a:latin typeface="Calibri"/>
              </a:rPr>
              <a:t>osha.gov</a:t>
            </a:r>
          </a:p>
        </p:txBody>
      </p:sp>
      <p:sp>
        <p:nvSpPr>
          <p:cNvPr id="15" name="Content Placeholder 3"/>
          <p:cNvSpPr txBox="1">
            <a:spLocks/>
          </p:cNvSpPr>
          <p:nvPr/>
        </p:nvSpPr>
        <p:spPr>
          <a:xfrm>
            <a:off x="5848962" y="2143126"/>
            <a:ext cx="2477919" cy="9876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t">
              <a:buNone/>
            </a:pPr>
            <a:r>
              <a:rPr lang="en-US" sz="2400" b="1" dirty="0">
                <a:solidFill>
                  <a:prstClr val="black"/>
                </a:solidFill>
                <a:latin typeface="Calibri"/>
              </a:rPr>
              <a:t> Walk-behind milling machines and floor grinders</a:t>
            </a:r>
          </a:p>
        </p:txBody>
      </p:sp>
      <p:pic>
        <p:nvPicPr>
          <p:cNvPr id="17" name="Picture 3" title="walk behind grin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90095" y="1726130"/>
            <a:ext cx="2181963" cy="253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7311964" y="3741918"/>
            <a:ext cx="1021305" cy="369332"/>
          </a:xfrm>
          <a:prstGeom prst="rect">
            <a:avLst/>
          </a:prstGeom>
          <a:solidFill>
            <a:schemeClr val="bg1"/>
          </a:solidFill>
        </p:spPr>
        <p:txBody>
          <a:bodyPr wrap="none">
            <a:spAutoFit/>
          </a:bodyPr>
          <a:lstStyle/>
          <a:p>
            <a:r>
              <a:rPr lang="en-US" dirty="0">
                <a:solidFill>
                  <a:prstClr val="black"/>
                </a:solidFill>
                <a:latin typeface="Calibri"/>
              </a:rPr>
              <a:t>osha.gov</a:t>
            </a:r>
          </a:p>
        </p:txBody>
      </p:sp>
      <p:sp>
        <p:nvSpPr>
          <p:cNvPr id="5" name="Rectangle 4"/>
          <p:cNvSpPr/>
          <p:nvPr/>
        </p:nvSpPr>
        <p:spPr>
          <a:xfrm>
            <a:off x="2514600" y="5790421"/>
            <a:ext cx="4231422" cy="830997"/>
          </a:xfrm>
          <a:prstGeom prst="rect">
            <a:avLst/>
          </a:prstGeom>
        </p:spPr>
        <p:txBody>
          <a:bodyPr wrap="square">
            <a:spAutoFit/>
          </a:bodyPr>
          <a:lstStyle/>
          <a:p>
            <a:pPr fontAlgn="t"/>
            <a:r>
              <a:rPr lang="en-US" sz="2400" b="1" dirty="0">
                <a:solidFill>
                  <a:prstClr val="black"/>
                </a:solidFill>
                <a:latin typeface="Calibri"/>
              </a:rPr>
              <a:t>Large drivable milling  machines (half-lane and larger)</a:t>
            </a:r>
          </a:p>
        </p:txBody>
      </p:sp>
      <p:pic>
        <p:nvPicPr>
          <p:cNvPr id="2050" name="Picture 2" descr="more than one lane" title="large mill machi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27413" y="4264817"/>
            <a:ext cx="3856249" cy="258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543800" y="6436751"/>
            <a:ext cx="1492588" cy="369332"/>
          </a:xfrm>
          <a:prstGeom prst="rect">
            <a:avLst/>
          </a:prstGeom>
        </p:spPr>
        <p:txBody>
          <a:bodyPr wrap="none">
            <a:spAutoFit/>
          </a:bodyPr>
          <a:lstStyle/>
          <a:p>
            <a:r>
              <a:rPr lang="en-US" dirty="0">
                <a:solidFill>
                  <a:prstClr val="black"/>
                </a:solidFill>
                <a:latin typeface="Calibri"/>
              </a:rPr>
              <a:t>cdc.gov/</a:t>
            </a:r>
            <a:r>
              <a:rPr lang="en-US" dirty="0" err="1">
                <a:solidFill>
                  <a:prstClr val="black"/>
                </a:solidFill>
                <a:latin typeface="Calibri"/>
              </a:rPr>
              <a:t>niosh</a:t>
            </a:r>
            <a:endParaRPr lang="en-US" dirty="0">
              <a:solidFill>
                <a:prstClr val="black"/>
              </a:solidFill>
              <a:latin typeface="Calibri"/>
            </a:endParaRPr>
          </a:p>
        </p:txBody>
      </p:sp>
    </p:spTree>
    <p:extLst>
      <p:ext uri="{BB962C8B-B14F-4D97-AF65-F5344CB8AC3E}">
        <p14:creationId xmlns:p14="http://schemas.microsoft.com/office/powerpoint/2010/main" val="2881844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4051"/>
            <a:ext cx="8229600" cy="1143000"/>
          </a:xfrm>
        </p:spPr>
        <p:txBody>
          <a:bodyPr>
            <a:normAutofit/>
          </a:bodyPr>
          <a:lstStyle/>
          <a:p>
            <a:r>
              <a:rPr lang="en-US" sz="4000" dirty="0"/>
              <a:t>Equipment in 29CFR 1926.1153 Table 1</a:t>
            </a:r>
            <a:br>
              <a:rPr lang="en-US" sz="4000" dirty="0"/>
            </a:br>
            <a:r>
              <a:rPr lang="en-US" sz="2000" dirty="0"/>
              <a:t>page 6</a:t>
            </a:r>
          </a:p>
        </p:txBody>
      </p:sp>
      <p:sp>
        <p:nvSpPr>
          <p:cNvPr id="7" name="Rectangle 6"/>
          <p:cNvSpPr/>
          <p:nvPr/>
        </p:nvSpPr>
        <p:spPr>
          <a:xfrm>
            <a:off x="2104158" y="1414790"/>
            <a:ext cx="3062057" cy="523220"/>
          </a:xfrm>
          <a:prstGeom prst="rect">
            <a:avLst/>
          </a:prstGeom>
        </p:spPr>
        <p:txBody>
          <a:bodyPr wrap="none">
            <a:spAutoFit/>
          </a:bodyPr>
          <a:lstStyle/>
          <a:p>
            <a:pPr fontAlgn="t"/>
            <a:r>
              <a:rPr lang="en-US" sz="2800" b="1" dirty="0">
                <a:solidFill>
                  <a:prstClr val="black"/>
                </a:solidFill>
                <a:latin typeface="Calibri"/>
              </a:rPr>
              <a:t>Crushing machines </a:t>
            </a:r>
          </a:p>
        </p:txBody>
      </p:sp>
      <p:pic>
        <p:nvPicPr>
          <p:cNvPr id="13" name="Picture 6" descr="image of street paving activity" title="crushing machi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2125" y="1828800"/>
            <a:ext cx="3286125" cy="20288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rot="16200000">
            <a:off x="4738235" y="2499638"/>
            <a:ext cx="1492588" cy="369332"/>
          </a:xfrm>
          <a:prstGeom prst="rect">
            <a:avLst/>
          </a:prstGeom>
        </p:spPr>
        <p:txBody>
          <a:bodyPr wrap="none">
            <a:spAutoFit/>
          </a:bodyPr>
          <a:lstStyle/>
          <a:p>
            <a:r>
              <a:rPr lang="en-US" dirty="0">
                <a:solidFill>
                  <a:prstClr val="black"/>
                </a:solidFill>
                <a:latin typeface="Calibri"/>
              </a:rPr>
              <a:t>cdc.gov/</a:t>
            </a:r>
            <a:r>
              <a:rPr lang="en-US" dirty="0" err="1">
                <a:solidFill>
                  <a:prstClr val="black"/>
                </a:solidFill>
                <a:latin typeface="Calibri"/>
              </a:rPr>
              <a:t>niosh</a:t>
            </a:r>
            <a:endParaRPr lang="en-US" dirty="0">
              <a:solidFill>
                <a:prstClr val="black"/>
              </a:solidFill>
              <a:latin typeface="Calibri"/>
            </a:endParaRPr>
          </a:p>
        </p:txBody>
      </p:sp>
      <p:sp>
        <p:nvSpPr>
          <p:cNvPr id="8" name="Rectangle 7"/>
          <p:cNvSpPr/>
          <p:nvPr/>
        </p:nvSpPr>
        <p:spPr>
          <a:xfrm>
            <a:off x="1831976" y="3708587"/>
            <a:ext cx="3649653" cy="523220"/>
          </a:xfrm>
          <a:prstGeom prst="rect">
            <a:avLst/>
          </a:prstGeom>
        </p:spPr>
        <p:txBody>
          <a:bodyPr wrap="none">
            <a:spAutoFit/>
          </a:bodyPr>
          <a:lstStyle/>
          <a:p>
            <a:pPr fontAlgn="t"/>
            <a:r>
              <a:rPr lang="en-US" sz="2800" b="1" dirty="0">
                <a:solidFill>
                  <a:prstClr val="black"/>
                </a:solidFill>
                <a:latin typeface="Calibri"/>
              </a:rPr>
              <a:t>Grading and excavating</a:t>
            </a:r>
          </a:p>
        </p:txBody>
      </p:sp>
      <p:pic>
        <p:nvPicPr>
          <p:cNvPr id="15" name="Picture 2" title="grading mach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4244296"/>
            <a:ext cx="3120456" cy="208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rot="16200000">
            <a:off x="4784734" y="4805924"/>
            <a:ext cx="1284647" cy="369332"/>
          </a:xfrm>
          <a:prstGeom prst="rect">
            <a:avLst/>
          </a:prstGeom>
        </p:spPr>
        <p:txBody>
          <a:bodyPr wrap="none">
            <a:spAutoFit/>
          </a:bodyPr>
          <a:lstStyle/>
          <a:p>
            <a:r>
              <a:rPr lang="en-US" dirty="0">
                <a:solidFill>
                  <a:prstClr val="black"/>
                </a:solidFill>
                <a:latin typeface="Calibri"/>
              </a:rPr>
              <a:t>eLCOSH.org</a:t>
            </a:r>
          </a:p>
        </p:txBody>
      </p:sp>
      <p:sp>
        <p:nvSpPr>
          <p:cNvPr id="4" name="Content Placeholder 3"/>
          <p:cNvSpPr>
            <a:spLocks noGrp="1"/>
          </p:cNvSpPr>
          <p:nvPr>
            <p:ph idx="1"/>
          </p:nvPr>
        </p:nvSpPr>
        <p:spPr>
          <a:xfrm>
            <a:off x="6019800" y="1938011"/>
            <a:ext cx="4450202" cy="718499"/>
          </a:xfrm>
        </p:spPr>
        <p:txBody>
          <a:bodyPr>
            <a:normAutofit/>
          </a:bodyPr>
          <a:lstStyle/>
          <a:p>
            <a:pPr marL="0" indent="0" fontAlgn="t">
              <a:buNone/>
            </a:pPr>
            <a:r>
              <a:rPr lang="en-US" sz="2800" b="1" dirty="0"/>
              <a:t>Hoe-ramming, rock ripping</a:t>
            </a:r>
          </a:p>
        </p:txBody>
      </p:sp>
      <p:pic>
        <p:nvPicPr>
          <p:cNvPr id="14" name="Picture 2" title="rock ripping machi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65509" y="2702123"/>
            <a:ext cx="30003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8553889" y="4873824"/>
            <a:ext cx="861070" cy="307777"/>
          </a:xfrm>
          <a:prstGeom prst="rect">
            <a:avLst/>
          </a:prstGeom>
          <a:solidFill>
            <a:schemeClr val="bg1"/>
          </a:solidFill>
        </p:spPr>
        <p:txBody>
          <a:bodyPr wrap="none">
            <a:spAutoFit/>
          </a:bodyPr>
          <a:lstStyle/>
          <a:p>
            <a:pPr fontAlgn="t"/>
            <a:r>
              <a:rPr lang="es-PR" sz="1400" dirty="0">
                <a:solidFill>
                  <a:prstClr val="black"/>
                </a:solidFill>
                <a:latin typeface="Calibri"/>
              </a:rPr>
              <a:t>osha.gov</a:t>
            </a:r>
          </a:p>
        </p:txBody>
      </p:sp>
    </p:spTree>
    <p:extLst>
      <p:ext uri="{BB962C8B-B14F-4D97-AF65-F5344CB8AC3E}">
        <p14:creationId xmlns:p14="http://schemas.microsoft.com/office/powerpoint/2010/main" val="2380927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silica?</a:t>
            </a:r>
            <a:endParaRPr lang="en-US" dirty="0"/>
          </a:p>
        </p:txBody>
      </p:sp>
      <p:sp>
        <p:nvSpPr>
          <p:cNvPr id="3" name="Content Placeholder 2"/>
          <p:cNvSpPr>
            <a:spLocks noGrp="1"/>
          </p:cNvSpPr>
          <p:nvPr>
            <p:ph idx="1"/>
          </p:nvPr>
        </p:nvSpPr>
        <p:spPr>
          <a:xfrm>
            <a:off x="2103065" y="1371601"/>
            <a:ext cx="8229600" cy="4525963"/>
          </a:xfrm>
        </p:spPr>
        <p:txBody>
          <a:bodyPr/>
          <a:lstStyle/>
          <a:p>
            <a:r>
              <a:rPr lang="en-US" dirty="0" smtClean="0"/>
              <a:t>One </a:t>
            </a:r>
            <a:r>
              <a:rPr lang="en-US" dirty="0"/>
              <a:t>of the most common naturally occurring </a:t>
            </a:r>
            <a:r>
              <a:rPr lang="en-US" dirty="0" smtClean="0"/>
              <a:t>minerals </a:t>
            </a:r>
            <a:r>
              <a:rPr lang="en-US" dirty="0"/>
              <a:t>on the </a:t>
            </a:r>
            <a:r>
              <a:rPr lang="en-US" dirty="0" smtClean="0"/>
              <a:t>planet, also known as silicon </a:t>
            </a:r>
            <a:r>
              <a:rPr lang="en-US" dirty="0"/>
              <a:t>dioxide (SiO</a:t>
            </a:r>
            <a:r>
              <a:rPr lang="en-US" baseline="-25000" dirty="0"/>
              <a:t>2</a:t>
            </a:r>
            <a:r>
              <a:rPr lang="en-US" dirty="0" smtClean="0"/>
              <a:t>).  </a:t>
            </a:r>
          </a:p>
          <a:p>
            <a:r>
              <a:rPr lang="en-US" dirty="0" smtClean="0"/>
              <a:t>Usually found in two forms:</a:t>
            </a:r>
          </a:p>
          <a:p>
            <a:pPr lvl="1"/>
            <a:r>
              <a:rPr lang="en-US" dirty="0" err="1" smtClean="0"/>
              <a:t>Noncrystalline</a:t>
            </a:r>
            <a:r>
              <a:rPr lang="en-US" dirty="0" smtClean="0"/>
              <a:t>  or amorphous. </a:t>
            </a:r>
          </a:p>
          <a:p>
            <a:pPr lvl="1"/>
            <a:r>
              <a:rPr lang="en-US" dirty="0" smtClean="0"/>
              <a:t>Crystalline, where most common examples are  sand </a:t>
            </a:r>
            <a:r>
              <a:rPr lang="en-US" dirty="0"/>
              <a:t>and </a:t>
            </a:r>
            <a:r>
              <a:rPr lang="en-US" dirty="0" smtClean="0"/>
              <a:t>quartz</a:t>
            </a:r>
            <a:endParaRPr lang="en-US" dirty="0"/>
          </a:p>
        </p:txBody>
      </p:sp>
      <p:pic>
        <p:nvPicPr>
          <p:cNvPr id="2050" name="Picture 2" descr="right hand - amorphous silica&#10;left hand- crystalline respirable siliica - sand" title="types of silic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1" y="4485950"/>
            <a:ext cx="3398465" cy="237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41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53400" cy="944562"/>
          </a:xfrm>
        </p:spPr>
        <p:txBody>
          <a:bodyPr>
            <a:normAutofit/>
          </a:bodyPr>
          <a:lstStyle/>
          <a:p>
            <a:r>
              <a:rPr lang="en-US" sz="3600" dirty="0"/>
              <a:t>Example of 29CFR 1926.1153 Table 1 </a:t>
            </a:r>
          </a:p>
        </p:txBody>
      </p:sp>
      <p:graphicFrame>
        <p:nvGraphicFramePr>
          <p:cNvPr id="5" name="Table 4" title="table1  1926.1153"/>
          <p:cNvGraphicFramePr>
            <a:graphicFrameLocks noGrp="1"/>
          </p:cNvGraphicFramePr>
          <p:nvPr>
            <p:extLst/>
          </p:nvPr>
        </p:nvGraphicFramePr>
        <p:xfrm>
          <a:off x="1752600" y="1280160"/>
          <a:ext cx="8458201" cy="4805680"/>
        </p:xfrm>
        <a:graphic>
          <a:graphicData uri="http://schemas.openxmlformats.org/drawingml/2006/table">
            <a:tbl>
              <a:tblPr firstRow="1" bandRow="1">
                <a:tableStyleId>{616DA210-FB5B-4158-B5E0-FEB733F419BA}</a:tableStyleId>
              </a:tblPr>
              <a:tblGrid>
                <a:gridCol w="1614535">
                  <a:extLst>
                    <a:ext uri="{9D8B030D-6E8A-4147-A177-3AD203B41FA5}">
                      <a16:colId xmlns:a16="http://schemas.microsoft.com/office/drawing/2014/main" val="20000"/>
                    </a:ext>
                  </a:extLst>
                </a:gridCol>
                <a:gridCol w="4481466">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70840">
                <a:tc>
                  <a:txBody>
                    <a:bodyPr/>
                    <a:lstStyle/>
                    <a:p>
                      <a:r>
                        <a:rPr lang="en-US" dirty="0" smtClean="0"/>
                        <a:t>Equipment/ Task</a:t>
                      </a:r>
                      <a:endParaRPr lang="en-US" dirty="0">
                        <a:solidFill>
                          <a:schemeClr val="bg1"/>
                        </a:solidFill>
                      </a:endParaRPr>
                    </a:p>
                  </a:txBody>
                  <a:tcPr/>
                </a:tc>
                <a:tc>
                  <a:txBody>
                    <a:bodyPr/>
                    <a:lstStyle/>
                    <a:p>
                      <a:r>
                        <a:rPr lang="en-US" dirty="0" smtClean="0"/>
                        <a:t>Engineering and Work Practice Control Methods </a:t>
                      </a:r>
                      <a:endParaRPr lang="en-US" dirty="0">
                        <a:solidFill>
                          <a:schemeClr val="bg1"/>
                        </a:solidFill>
                      </a:endParaRPr>
                    </a:p>
                  </a:txBody>
                  <a:tcPr/>
                </a:tc>
                <a:tc gridSpan="2">
                  <a:txBody>
                    <a:bodyPr/>
                    <a:lstStyle/>
                    <a:p>
                      <a:r>
                        <a:rPr lang="en-US" sz="1200" dirty="0" smtClean="0"/>
                        <a:t> Required Respiratory Protection and Minimum Assigned Protection Factor (APF)</a:t>
                      </a:r>
                      <a:endParaRPr lang="en-US" sz="1200" dirty="0">
                        <a:solidFill>
                          <a:schemeClr val="bg1"/>
                        </a:solidFill>
                      </a:endParaRPr>
                    </a:p>
                  </a:txBody>
                  <a:tcPr/>
                </a:tc>
                <a:tc hMerge="1">
                  <a:txBody>
                    <a:bodyPr/>
                    <a:lstStyle/>
                    <a:p>
                      <a:endParaRPr lang="en-US" dirty="0">
                        <a:solidFill>
                          <a:schemeClr val="bg1"/>
                        </a:solidFill>
                      </a:endParaRPr>
                    </a:p>
                  </a:txBody>
                  <a:tcPr/>
                </a:tc>
                <a:extLst>
                  <a:ext uri="{0D108BD9-81ED-4DB2-BD59-A6C34878D82A}">
                    <a16:rowId xmlns:a16="http://schemas.microsoft.com/office/drawing/2014/main" val="10000"/>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4 </a:t>
                      </a:r>
                      <a:r>
                        <a:rPr lang="en-US" sz="1200" dirty="0" err="1" smtClean="0"/>
                        <a:t>hrs</a:t>
                      </a:r>
                      <a:r>
                        <a:rPr lang="en-US" sz="1200" dirty="0" smtClean="0"/>
                        <a:t>/ shift</a:t>
                      </a:r>
                      <a:endParaRPr lang="en-US" sz="1200" dirty="0" smtClean="0">
                        <a:solidFill>
                          <a:schemeClr val="bg1"/>
                        </a:solidFill>
                      </a:endParaRPr>
                    </a:p>
                  </a:txBody>
                  <a:tcPr/>
                </a:tc>
                <a:tc>
                  <a:txBody>
                    <a:bodyPr/>
                    <a:lstStyle/>
                    <a:p>
                      <a:r>
                        <a:rPr lang="en-US" sz="1200" dirty="0" smtClean="0"/>
                        <a:t> &gt; 4 </a:t>
                      </a:r>
                      <a:r>
                        <a:rPr lang="en-US" sz="1200" dirty="0" err="1" smtClean="0"/>
                        <a:t>hrs</a:t>
                      </a:r>
                      <a:r>
                        <a:rPr lang="en-US" sz="1200" dirty="0" smtClean="0"/>
                        <a:t>/ shift</a:t>
                      </a:r>
                      <a:endParaRPr lang="en-US" sz="1200" dirty="0" smtClean="0">
                        <a:solidFill>
                          <a:schemeClr val="tx1"/>
                        </a:solidFill>
                      </a:endParaRPr>
                    </a:p>
                  </a:txBody>
                  <a:tcPr/>
                </a:tc>
                <a:extLst>
                  <a:ext uri="{0D108BD9-81ED-4DB2-BD59-A6C34878D82A}">
                    <a16:rowId xmlns:a16="http://schemas.microsoft.com/office/drawing/2014/main" val="10001"/>
                  </a:ext>
                </a:extLst>
              </a:tr>
              <a:tr h="370840">
                <a:tc>
                  <a:txBody>
                    <a:bodyPr/>
                    <a:lstStyle/>
                    <a:p>
                      <a:r>
                        <a:rPr lang="en-US" sz="1200" dirty="0" smtClean="0"/>
                        <a:t>(</a:t>
                      </a:r>
                      <a:r>
                        <a:rPr lang="en-US" sz="1200" kern="1200" dirty="0" smtClean="0">
                          <a:effectLst/>
                        </a:rPr>
                        <a:t>xii) Handheld grinders for uses other than mortar removal</a:t>
                      </a:r>
                      <a:endParaRPr lang="en-US" sz="1200" dirty="0">
                        <a:solidFill>
                          <a:schemeClr val="tx1"/>
                        </a:solidFill>
                      </a:endParaRPr>
                    </a:p>
                  </a:txBody>
                  <a:tcPr/>
                </a:tc>
                <a:tc>
                  <a:txBody>
                    <a:bodyPr/>
                    <a:lstStyle/>
                    <a:p>
                      <a:pPr algn="l" fontAlgn="t"/>
                      <a:r>
                        <a:rPr lang="en-US" sz="1200" dirty="0">
                          <a:effectLst/>
                        </a:rPr>
                        <a:t>For tasks performed outdoors only:</a:t>
                      </a:r>
                      <a:br>
                        <a:rPr lang="en-US" sz="1200" dirty="0">
                          <a:effectLst/>
                        </a:rPr>
                      </a:br>
                      <a:r>
                        <a:rPr lang="en-US" sz="1200" dirty="0">
                          <a:effectLst/>
                        </a:rPr>
                        <a:t>Use grinder equipped with integrated water delivery system that continuously feeds water to the grinding surface</a:t>
                      </a:r>
                    </a:p>
                  </a:txBody>
                  <a:tcPr marL="47625" marR="47625" marT="38100" marB="38100"/>
                </a:tc>
                <a:tc>
                  <a:txBody>
                    <a:bodyPr/>
                    <a:lstStyle/>
                    <a:p>
                      <a:pPr algn="l" fontAlgn="t"/>
                      <a:r>
                        <a:rPr lang="en-US" sz="1200" dirty="0">
                          <a:effectLst/>
                        </a:rPr>
                        <a:t>None</a:t>
                      </a:r>
                    </a:p>
                  </a:txBody>
                  <a:tcPr marL="47625" marR="47625" marT="38100" marB="38100"/>
                </a:tc>
                <a:tc>
                  <a:txBody>
                    <a:bodyPr/>
                    <a:lstStyle/>
                    <a:p>
                      <a:pPr algn="l" fontAlgn="t"/>
                      <a:r>
                        <a:rPr lang="en-US" sz="1200" dirty="0">
                          <a:effectLst/>
                        </a:rPr>
                        <a:t>None</a:t>
                      </a:r>
                    </a:p>
                  </a:txBody>
                  <a:tcPr marL="47625" marR="47625" marT="38100" marB="38100"/>
                </a:tc>
                <a:extLst>
                  <a:ext uri="{0D108BD9-81ED-4DB2-BD59-A6C34878D82A}">
                    <a16:rowId xmlns:a16="http://schemas.microsoft.com/office/drawing/2014/main" val="10002"/>
                  </a:ext>
                </a:extLst>
              </a:tr>
              <a:tr h="2098040">
                <a:tc>
                  <a:txBody>
                    <a:bodyPr/>
                    <a:lstStyle/>
                    <a:p>
                      <a:endParaRPr lang="en-US" sz="1200" dirty="0">
                        <a:solidFill>
                          <a:schemeClr val="tx1"/>
                        </a:solidFill>
                      </a:endParaRPr>
                    </a:p>
                  </a:txBody>
                  <a:tcPr/>
                </a:tc>
                <a:tc>
                  <a:txBody>
                    <a:bodyPr/>
                    <a:lstStyle/>
                    <a:p>
                      <a:pPr algn="l" fontAlgn="t"/>
                      <a:r>
                        <a:rPr lang="en-US" sz="1200" dirty="0">
                          <a:effectLst/>
                        </a:rPr>
                        <a:t>Operate and maintain tool in accordance with manufacturer's instructions to minimize dust </a:t>
                      </a:r>
                      <a:r>
                        <a:rPr lang="en-US" sz="1200" dirty="0" smtClean="0">
                          <a:effectLst/>
                        </a:rPr>
                        <a:t>emissions</a:t>
                      </a:r>
                    </a:p>
                    <a:p>
                      <a:pPr algn="l" fontAlgn="t"/>
                      <a:r>
                        <a:rPr lang="en-US" sz="1200" dirty="0" smtClean="0">
                          <a:effectLst/>
                        </a:rPr>
                        <a:t>se grinder equipped with commercially available shroud and dust collection system		</a:t>
                      </a:r>
                    </a:p>
                    <a:p>
                      <a:pPr algn="l" fontAlgn="t"/>
                      <a:r>
                        <a:rPr lang="en-US" sz="1200" dirty="0" smtClean="0">
                          <a:effectLst/>
                        </a:rPr>
                        <a:t>Operate and maintain tool in accordance with manufacturer's instructions to minimize dust emissions		</a:t>
                      </a:r>
                    </a:p>
                    <a:p>
                      <a:pPr algn="l" fontAlgn="t"/>
                      <a:r>
                        <a:rPr lang="en-US" sz="1200" dirty="0" smtClean="0">
                          <a:effectLst/>
                        </a:rPr>
                        <a:t>Dust collector must provide 25 cubic feet per minute (cfm) or greater of airflow per inch of wheel diameter and have a filter with 99% or greater efficiency and a cyclonic pre-separator or filter-cleaning mechanism</a:t>
                      </a:r>
                    </a:p>
                  </a:txBody>
                  <a:tcPr marL="47625" marR="47625" marT="38100" marB="38100"/>
                </a:tc>
                <a:tc>
                  <a:txBody>
                    <a:bodyPr/>
                    <a:lstStyle/>
                    <a:p>
                      <a:pPr algn="l" fontAlgn="t"/>
                      <a:endParaRPr lang="en-US" sz="1200" dirty="0">
                        <a:effectLst/>
                      </a:endParaRPr>
                    </a:p>
                    <a:p>
                      <a:pPr algn="l" fontAlgn="t"/>
                      <a:endParaRPr lang="en-US" sz="1200" dirty="0">
                        <a:effectLst/>
                      </a:endParaRPr>
                    </a:p>
                    <a:p>
                      <a:pPr algn="l" fontAlgn="t"/>
                      <a:endParaRPr lang="en-US" sz="1200" dirty="0">
                        <a:effectLst/>
                      </a:endParaRPr>
                    </a:p>
                    <a:p>
                      <a:pPr algn="l" fontAlgn="t"/>
                      <a:endParaRPr lang="en-US" sz="1200" dirty="0">
                        <a:effectLst/>
                      </a:endParaRPr>
                    </a:p>
                    <a:p>
                      <a:pPr algn="l" fontAlgn="t"/>
                      <a:endParaRPr lang="en-US" sz="1200" dirty="0">
                        <a:effectLst/>
                      </a:endParaRPr>
                    </a:p>
                    <a:p>
                      <a:pPr algn="l" fontAlgn="t"/>
                      <a:endParaRPr lang="en-US" sz="1200" dirty="0">
                        <a:effectLst/>
                      </a:endParaRPr>
                    </a:p>
                    <a:p>
                      <a:pPr algn="l" fontAlgn="t"/>
                      <a:endParaRPr lang="en-US" sz="1200" dirty="0">
                        <a:effectLst/>
                      </a:endParaRPr>
                    </a:p>
                    <a:p>
                      <a:pPr algn="l" fontAlgn="t"/>
                      <a:endParaRPr lang="en-US" sz="1200" dirty="0">
                        <a:effectLst/>
                      </a:endParaRPr>
                    </a:p>
                    <a:p>
                      <a:pPr algn="l" fontAlgn="t"/>
                      <a:endParaRPr lang="en-US" sz="1200" dirty="0">
                        <a:effectLst/>
                      </a:endParaRPr>
                    </a:p>
                    <a:p>
                      <a:pPr algn="l" fontAlgn="t"/>
                      <a:endParaRPr lang="en-US" sz="1200" dirty="0">
                        <a:effectLst/>
                      </a:endParaRPr>
                    </a:p>
                    <a:p>
                      <a:pPr algn="l" fontAlgn="t"/>
                      <a:endParaRPr lang="en-US" sz="1200" dirty="0">
                        <a:effectLst/>
                      </a:endParaRPr>
                    </a:p>
                    <a:p>
                      <a:pPr algn="l" fontAlgn="t"/>
                      <a:endParaRPr lang="en-US" sz="1200" dirty="0" smtClean="0">
                        <a:effectLst/>
                      </a:endParaRPr>
                    </a:p>
                  </a:txBody>
                  <a:tcPr marL="47625" marR="47625" marT="38100" marB="38100"/>
                </a:tc>
                <a:tc>
                  <a:txBody>
                    <a:bodyPr/>
                    <a:lstStyle/>
                    <a:p>
                      <a:pPr algn="l" fontAlgn="t"/>
                      <a:endParaRPr lang="en-US" sz="1200" dirty="0" smtClean="0">
                        <a:effectLst/>
                      </a:endParaRPr>
                    </a:p>
                    <a:p>
                      <a:pPr algn="l" fontAlgn="t"/>
                      <a:endParaRPr lang="en-US" sz="1200" dirty="0" smtClean="0">
                        <a:effectLst/>
                      </a:endParaRPr>
                    </a:p>
                    <a:p>
                      <a:pPr algn="l" fontAlgn="t"/>
                      <a:endParaRPr lang="en-US" sz="1200" dirty="0" smtClean="0">
                        <a:effectLst/>
                      </a:endParaRPr>
                    </a:p>
                    <a:p>
                      <a:pPr algn="l" fontAlgn="t"/>
                      <a:endParaRPr lang="en-US" sz="1200" dirty="0" smtClean="0">
                        <a:effectLst/>
                      </a:endParaRPr>
                    </a:p>
                    <a:p>
                      <a:pPr algn="l" fontAlgn="t"/>
                      <a:endParaRPr lang="en-US" sz="1200" dirty="0" smtClean="0">
                        <a:effectLst/>
                      </a:endParaRPr>
                    </a:p>
                    <a:p>
                      <a:pPr algn="l" fontAlgn="t"/>
                      <a:endParaRPr lang="en-US" sz="1200" dirty="0" smtClean="0">
                        <a:effectLst/>
                      </a:endParaRPr>
                    </a:p>
                    <a:p>
                      <a:pPr algn="l" fontAlgn="t"/>
                      <a:endParaRPr lang="en-US" sz="1200" dirty="0" smtClean="0">
                        <a:effectLst/>
                      </a:endParaRPr>
                    </a:p>
                    <a:p>
                      <a:pPr algn="l" fontAlgn="t"/>
                      <a:endParaRPr lang="en-US" sz="1200" dirty="0" smtClean="0">
                        <a:effectLst/>
                      </a:endParaRPr>
                    </a:p>
                    <a:p>
                      <a:pPr algn="l" fontAlgn="t"/>
                      <a:endParaRPr lang="en-US" sz="1200" dirty="0" smtClean="0">
                        <a:effectLst/>
                      </a:endParaRPr>
                    </a:p>
                    <a:p>
                      <a:pPr algn="l" fontAlgn="t"/>
                      <a:endParaRPr lang="en-US" sz="1200" dirty="0" smtClean="0">
                        <a:effectLst/>
                      </a:endParaRPr>
                    </a:p>
                    <a:p>
                      <a:pPr algn="l" fontAlgn="t"/>
                      <a:endParaRPr lang="en-US" sz="1200" dirty="0" smtClean="0">
                        <a:effectLst/>
                      </a:endParaRPr>
                    </a:p>
                  </a:txBody>
                  <a:tcPr marL="47625" marR="47625" marT="38100" marB="38100"/>
                </a:tc>
                <a:extLst>
                  <a:ext uri="{0D108BD9-81ED-4DB2-BD59-A6C34878D82A}">
                    <a16:rowId xmlns:a16="http://schemas.microsoft.com/office/drawing/2014/main" val="10003"/>
                  </a:ext>
                </a:extLst>
              </a:tr>
              <a:tr h="370840">
                <a:tc>
                  <a:txBody>
                    <a:bodyPr/>
                    <a:lstStyle/>
                    <a:p>
                      <a:endParaRPr lang="en-US" sz="1200" dirty="0">
                        <a:solidFill>
                          <a:schemeClr val="tx1"/>
                        </a:solidFill>
                      </a:endParaRPr>
                    </a:p>
                  </a:txBody>
                  <a:tcPr/>
                </a:tc>
                <a:tc>
                  <a:txBody>
                    <a:bodyPr/>
                    <a:lstStyle/>
                    <a:p>
                      <a:pPr algn="l" fontAlgn="t"/>
                      <a:r>
                        <a:rPr lang="en-US" sz="1200" dirty="0" smtClean="0">
                          <a:effectLst/>
                        </a:rPr>
                        <a:t>When used outdoors	</a:t>
                      </a:r>
                    </a:p>
                    <a:p>
                      <a:pPr algn="l" fontAlgn="t"/>
                      <a:endParaRPr lang="en-US" sz="1200" dirty="0">
                        <a:effectLst/>
                      </a:endParaRPr>
                    </a:p>
                  </a:txBody>
                  <a:tcPr marL="47625" marR="47625" marT="38100" marB="3810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rPr>
                        <a:t>None</a:t>
                      </a:r>
                    </a:p>
                    <a:p>
                      <a:pPr algn="l" fontAlgn="t"/>
                      <a:endParaRPr lang="en-US" sz="1200" dirty="0">
                        <a:effectLst/>
                      </a:endParaRPr>
                    </a:p>
                  </a:txBody>
                  <a:tcPr marL="47625" marR="47625" marT="38100" marB="3810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rPr>
                        <a:t>None</a:t>
                      </a:r>
                    </a:p>
                    <a:p>
                      <a:pPr algn="l" fontAlgn="t"/>
                      <a:endParaRPr lang="en-US" sz="1200" dirty="0">
                        <a:effectLst/>
                      </a:endParaRPr>
                    </a:p>
                  </a:txBody>
                  <a:tcPr marL="47625" marR="47625" marT="38100" marB="38100"/>
                </a:tc>
                <a:extLst>
                  <a:ext uri="{0D108BD9-81ED-4DB2-BD59-A6C34878D82A}">
                    <a16:rowId xmlns:a16="http://schemas.microsoft.com/office/drawing/2014/main" val="10004"/>
                  </a:ext>
                </a:extLst>
              </a:tr>
              <a:tr h="370840">
                <a:tc>
                  <a:txBody>
                    <a:bodyPr/>
                    <a:lstStyle/>
                    <a:p>
                      <a:endParaRPr lang="en-US" sz="1200" dirty="0">
                        <a:solidFill>
                          <a:schemeClr val="tx1"/>
                        </a:solidFill>
                      </a:endParaRPr>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rPr>
                        <a:t>-When used indoors or in an enclosed area</a:t>
                      </a:r>
                    </a:p>
                    <a:p>
                      <a:pPr algn="l" fontAlgn="t"/>
                      <a:endParaRPr lang="en-US" sz="1200" dirty="0">
                        <a:effectLst/>
                      </a:endParaRPr>
                    </a:p>
                  </a:txBody>
                  <a:tcPr marL="47625" marR="47625" marT="38100" marB="3810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rPr>
                        <a:t>None</a:t>
                      </a:r>
                    </a:p>
                    <a:p>
                      <a:pPr algn="l" fontAlgn="t"/>
                      <a:endParaRPr lang="en-US" sz="1200" dirty="0">
                        <a:effectLst/>
                      </a:endParaRPr>
                    </a:p>
                  </a:txBody>
                  <a:tcPr marL="47625" marR="47625" marT="38100" marB="38100"/>
                </a:tc>
                <a:tc>
                  <a:txBody>
                    <a:bodyPr/>
                    <a:lstStyle/>
                    <a:p>
                      <a:pPr algn="l" fontAlgn="t"/>
                      <a:r>
                        <a:rPr lang="en-US" sz="1200" dirty="0" smtClean="0">
                          <a:effectLst/>
                        </a:rPr>
                        <a:t>APF10</a:t>
                      </a:r>
                      <a:endParaRPr lang="en-US" sz="1200" dirty="0">
                        <a:effectLst/>
                      </a:endParaRPr>
                    </a:p>
                  </a:txBody>
                  <a:tcPr marL="47625" marR="47625" marT="38100" marB="38100"/>
                </a:tc>
                <a:extLst>
                  <a:ext uri="{0D108BD9-81ED-4DB2-BD59-A6C34878D82A}">
                    <a16:rowId xmlns:a16="http://schemas.microsoft.com/office/drawing/2014/main" val="10005"/>
                  </a:ext>
                </a:extLst>
              </a:tr>
            </a:tbl>
          </a:graphicData>
        </a:graphic>
      </p:graphicFrame>
      <p:pic>
        <p:nvPicPr>
          <p:cNvPr id="2050" name="Picture 2" title="handheld gind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3352801"/>
            <a:ext cx="1460500" cy="107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315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When are Construction employers required to comply with the standard?</a:t>
            </a:r>
          </a:p>
        </p:txBody>
      </p:sp>
      <p:sp>
        <p:nvSpPr>
          <p:cNvPr id="3" name="Content Placeholder 2"/>
          <p:cNvSpPr>
            <a:spLocks noGrp="1"/>
          </p:cNvSpPr>
          <p:nvPr>
            <p:ph idx="1"/>
          </p:nvPr>
        </p:nvSpPr>
        <p:spPr>
          <a:xfrm>
            <a:off x="1981200" y="1798638"/>
            <a:ext cx="4800600" cy="4525963"/>
          </a:xfrm>
        </p:spPr>
        <p:txBody>
          <a:bodyPr>
            <a:normAutofit/>
          </a:bodyPr>
          <a:lstStyle/>
          <a:p>
            <a:r>
              <a:rPr lang="en-US" dirty="0" smtClean="0"/>
              <a:t>Construction employers must comply with all requirements of the standard by June 23, 2017, except requirements for laboratory evaluation of  exposure samples, which begins on June 23, 2018. </a:t>
            </a:r>
            <a:endParaRPr lang="en-US" dirty="0"/>
          </a:p>
        </p:txBody>
      </p:sp>
      <p:pic>
        <p:nvPicPr>
          <p:cNvPr id="3074" name="Picture 2" descr="calendar marking june" title="important date for construc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48601" y="1752600"/>
            <a:ext cx="2085975"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86687" y="4876801"/>
            <a:ext cx="2209800" cy="1200329"/>
          </a:xfrm>
          <a:prstGeom prst="rect">
            <a:avLst/>
          </a:prstGeom>
          <a:noFill/>
        </p:spPr>
        <p:txBody>
          <a:bodyPr wrap="square" rtlCol="0">
            <a:spAutoFit/>
          </a:bodyPr>
          <a:lstStyle/>
          <a:p>
            <a:pPr algn="ctr"/>
            <a:r>
              <a:rPr lang="en-US" sz="2400" b="1" dirty="0">
                <a:solidFill>
                  <a:prstClr val="black"/>
                </a:solidFill>
                <a:latin typeface="Calibri"/>
              </a:rPr>
              <a:t>Construction Industry</a:t>
            </a:r>
          </a:p>
          <a:p>
            <a:pPr algn="ctr"/>
            <a:r>
              <a:rPr lang="en-US" sz="2400" b="1" dirty="0">
                <a:solidFill>
                  <a:prstClr val="black"/>
                </a:solidFill>
                <a:latin typeface="Calibri"/>
              </a:rPr>
              <a:t>June 23, 2017</a:t>
            </a:r>
          </a:p>
        </p:txBody>
      </p:sp>
    </p:spTree>
    <p:extLst>
      <p:ext uri="{BB962C8B-B14F-4D97-AF65-F5344CB8AC3E}">
        <p14:creationId xmlns:p14="http://schemas.microsoft.com/office/powerpoint/2010/main" val="1995782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general/ maritime industry standard require? -1</a:t>
            </a:r>
            <a:endParaRPr lang="en-US" dirty="0"/>
          </a:p>
        </p:txBody>
      </p:sp>
      <p:sp>
        <p:nvSpPr>
          <p:cNvPr id="3" name="Content Placeholder 2"/>
          <p:cNvSpPr>
            <a:spLocks noGrp="1"/>
          </p:cNvSpPr>
          <p:nvPr>
            <p:ph idx="1"/>
          </p:nvPr>
        </p:nvSpPr>
        <p:spPr/>
        <p:txBody>
          <a:bodyPr>
            <a:normAutofit/>
          </a:bodyPr>
          <a:lstStyle/>
          <a:p>
            <a:r>
              <a:rPr lang="en-US" dirty="0" smtClean="0"/>
              <a:t>Measure the amount of silica that workers are exposed to if it may be at or above an action level of 25 </a:t>
            </a:r>
            <a:r>
              <a:rPr lang="en-US" dirty="0" err="1" smtClean="0"/>
              <a:t>μg</a:t>
            </a:r>
            <a:r>
              <a:rPr lang="en-US" dirty="0" smtClean="0"/>
              <a:t>/m</a:t>
            </a:r>
            <a:r>
              <a:rPr lang="en-US" baseline="30000" dirty="0" smtClean="0"/>
              <a:t>3</a:t>
            </a:r>
            <a:r>
              <a:rPr lang="en-US" dirty="0" smtClean="0"/>
              <a:t>  (micrograms of silica per cubic meter of air), averaged over an 8-hour day;</a:t>
            </a:r>
          </a:p>
          <a:p>
            <a:endParaRPr lang="en-US" dirty="0" smtClean="0"/>
          </a:p>
          <a:p>
            <a:r>
              <a:rPr lang="en-US" dirty="0" smtClean="0"/>
              <a:t>Protect workers from respirable crystalline silica exposures above the permissible exposure limit of 50 </a:t>
            </a:r>
            <a:r>
              <a:rPr lang="en-US" dirty="0" err="1" smtClean="0"/>
              <a:t>μg</a:t>
            </a:r>
            <a:r>
              <a:rPr lang="en-US" dirty="0" smtClean="0"/>
              <a:t>/m</a:t>
            </a:r>
            <a:r>
              <a:rPr lang="en-US" baseline="30000" dirty="0" smtClean="0"/>
              <a:t>3</a:t>
            </a:r>
            <a:r>
              <a:rPr lang="en-US" dirty="0" smtClean="0"/>
              <a:t>, averaged over an 8-hour day;</a:t>
            </a:r>
            <a:endParaRPr lang="en-US" dirty="0"/>
          </a:p>
        </p:txBody>
      </p:sp>
    </p:spTree>
    <p:extLst>
      <p:ext uri="{BB962C8B-B14F-4D97-AF65-F5344CB8AC3E}">
        <p14:creationId xmlns:p14="http://schemas.microsoft.com/office/powerpoint/2010/main" val="117416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general/ maritime industry standard require?- 2</a:t>
            </a:r>
            <a:endParaRPr lang="en-US" dirty="0"/>
          </a:p>
        </p:txBody>
      </p:sp>
      <p:sp>
        <p:nvSpPr>
          <p:cNvPr id="3" name="Content Placeholder 2"/>
          <p:cNvSpPr>
            <a:spLocks noGrp="1"/>
          </p:cNvSpPr>
          <p:nvPr>
            <p:ph idx="1"/>
          </p:nvPr>
        </p:nvSpPr>
        <p:spPr>
          <a:xfrm>
            <a:off x="1981200" y="1600200"/>
            <a:ext cx="5943600" cy="5105400"/>
          </a:xfrm>
        </p:spPr>
        <p:txBody>
          <a:bodyPr>
            <a:normAutofit fontScale="92500" lnSpcReduction="10000"/>
          </a:bodyPr>
          <a:lstStyle/>
          <a:p>
            <a:r>
              <a:rPr lang="en-US" dirty="0" smtClean="0"/>
              <a:t>Limit workers’ access to areas where they could be exposed above the PEL;</a:t>
            </a:r>
          </a:p>
          <a:p>
            <a:endParaRPr lang="en-US" dirty="0" smtClean="0"/>
          </a:p>
          <a:p>
            <a:r>
              <a:rPr lang="en-US" dirty="0" smtClean="0"/>
              <a:t>Use dust controls to protect workers from silica exposures above the PEL;</a:t>
            </a:r>
          </a:p>
          <a:p>
            <a:endParaRPr lang="en-US" dirty="0" smtClean="0"/>
          </a:p>
          <a:p>
            <a:r>
              <a:rPr lang="en-US" dirty="0" smtClean="0"/>
              <a:t>Provide respirators to workers when dust controls cannot limit exposures to the PEL;</a:t>
            </a:r>
            <a:endParaRPr lang="en-US" dirty="0"/>
          </a:p>
        </p:txBody>
      </p:sp>
      <p:pic>
        <p:nvPicPr>
          <p:cNvPr id="6146" name="Picture 2" title="danger sig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828801"/>
            <a:ext cx="2572016" cy="94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title="half face mas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6208" y="4419600"/>
            <a:ext cx="20320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26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general/ maritime industry standard require? -3</a:t>
            </a:r>
            <a:endParaRPr lang="en-US" dirty="0"/>
          </a:p>
        </p:txBody>
      </p:sp>
      <p:sp>
        <p:nvSpPr>
          <p:cNvPr id="3" name="Content Placeholder 2"/>
          <p:cNvSpPr>
            <a:spLocks noGrp="1"/>
          </p:cNvSpPr>
          <p:nvPr>
            <p:ph idx="1"/>
          </p:nvPr>
        </p:nvSpPr>
        <p:spPr/>
        <p:txBody>
          <a:bodyPr>
            <a:normAutofit/>
          </a:bodyPr>
          <a:lstStyle/>
          <a:p>
            <a:r>
              <a:rPr lang="en-US" dirty="0" smtClean="0"/>
              <a:t>Restrict housekeeping practices that expose workers to silica where feasible alternatives are available;</a:t>
            </a:r>
          </a:p>
          <a:p>
            <a:endParaRPr lang="en-US" dirty="0" smtClean="0"/>
          </a:p>
          <a:p>
            <a:r>
              <a:rPr lang="en-US" dirty="0" smtClean="0"/>
              <a:t>Establish and implement a written exposure control plan that identifies tasks that involve exposure and methods used to protect workers;</a:t>
            </a:r>
            <a:endParaRPr lang="en-US" dirty="0"/>
          </a:p>
        </p:txBody>
      </p:sp>
    </p:spTree>
    <p:extLst>
      <p:ext uri="{BB962C8B-B14F-4D97-AF65-F5344CB8AC3E}">
        <p14:creationId xmlns:p14="http://schemas.microsoft.com/office/powerpoint/2010/main" val="1892344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general/ maritime industry standard require? -4</a:t>
            </a:r>
            <a:endParaRPr lang="en-US" dirty="0"/>
          </a:p>
        </p:txBody>
      </p:sp>
      <p:sp>
        <p:nvSpPr>
          <p:cNvPr id="3" name="Content Placeholder 2"/>
          <p:cNvSpPr>
            <a:spLocks noGrp="1"/>
          </p:cNvSpPr>
          <p:nvPr>
            <p:ph idx="1"/>
          </p:nvPr>
        </p:nvSpPr>
        <p:spPr/>
        <p:txBody>
          <a:bodyPr>
            <a:normAutofit/>
          </a:bodyPr>
          <a:lstStyle/>
          <a:p>
            <a:r>
              <a:rPr lang="en-US" dirty="0" smtClean="0"/>
              <a:t>Train workers on work operations that result in silica exposure and ways to limit exposure; and</a:t>
            </a:r>
          </a:p>
          <a:p>
            <a:r>
              <a:rPr lang="en-US" dirty="0" smtClean="0"/>
              <a:t>Offer medical tests to comply with medical surveillance.</a:t>
            </a:r>
          </a:p>
          <a:p>
            <a:r>
              <a:rPr lang="en-US" dirty="0" smtClean="0"/>
              <a:t>Keep records of workers’ silica exposure and medical exams</a:t>
            </a:r>
            <a:endParaRPr lang="en-US" dirty="0"/>
          </a:p>
        </p:txBody>
      </p:sp>
      <p:pic>
        <p:nvPicPr>
          <p:cNvPr id="8194" name="Picture 2" descr="stethoscope and medical record" title="medical surveillan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10956" y="4876801"/>
            <a:ext cx="2677511" cy="178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475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general/ maritime industry standard require? -5</a:t>
            </a:r>
            <a:endParaRPr lang="en-US" dirty="0"/>
          </a:p>
        </p:txBody>
      </p:sp>
      <p:sp>
        <p:nvSpPr>
          <p:cNvPr id="3" name="Content Placeholder 2"/>
          <p:cNvSpPr>
            <a:spLocks noGrp="1"/>
          </p:cNvSpPr>
          <p:nvPr>
            <p:ph idx="1"/>
          </p:nvPr>
        </p:nvSpPr>
        <p:spPr>
          <a:xfrm>
            <a:off x="1981200" y="1600201"/>
            <a:ext cx="8305800" cy="4525963"/>
          </a:xfrm>
        </p:spPr>
        <p:txBody>
          <a:bodyPr>
            <a:normAutofit/>
          </a:bodyPr>
          <a:lstStyle/>
          <a:p>
            <a:r>
              <a:rPr lang="en-US" dirty="0"/>
              <a:t>The employer shall </a:t>
            </a:r>
            <a:endParaRPr lang="en-US" dirty="0" smtClean="0"/>
          </a:p>
          <a:p>
            <a:pPr lvl="1"/>
            <a:r>
              <a:rPr lang="en-US" dirty="0" smtClean="0"/>
              <a:t>include </a:t>
            </a:r>
            <a:r>
              <a:rPr lang="en-US" dirty="0"/>
              <a:t>respirable crystalline silica in the </a:t>
            </a:r>
            <a:r>
              <a:rPr lang="en-US" dirty="0" smtClean="0"/>
              <a:t>Hazard Communication Standard (HCS) program.</a:t>
            </a:r>
          </a:p>
          <a:p>
            <a:pPr lvl="1"/>
            <a:r>
              <a:rPr lang="en-US" dirty="0" smtClean="0"/>
              <a:t>ensure </a:t>
            </a:r>
            <a:r>
              <a:rPr lang="en-US" dirty="0"/>
              <a:t>that each employee has access to labels on containers of crystalline </a:t>
            </a:r>
            <a:r>
              <a:rPr lang="en-US" dirty="0" smtClean="0"/>
              <a:t>silica, safety </a:t>
            </a:r>
            <a:r>
              <a:rPr lang="en-US" dirty="0"/>
              <a:t>data sheets, and is trained in accordance with the </a:t>
            </a:r>
            <a:r>
              <a:rPr lang="en-US" dirty="0" smtClean="0"/>
              <a:t>HCS.</a:t>
            </a:r>
          </a:p>
          <a:p>
            <a:pPr lvl="1"/>
            <a:r>
              <a:rPr lang="en-US" dirty="0" smtClean="0"/>
              <a:t>ensure </a:t>
            </a:r>
            <a:r>
              <a:rPr lang="en-US" dirty="0"/>
              <a:t>that at least the following hazards are addressed: Cancer, lung effects, immune system effects, and kidney effects.</a:t>
            </a:r>
          </a:p>
        </p:txBody>
      </p:sp>
    </p:spTree>
    <p:extLst>
      <p:ext uri="{BB962C8B-B14F-4D97-AF65-F5344CB8AC3E}">
        <p14:creationId xmlns:p14="http://schemas.microsoft.com/office/powerpoint/2010/main" val="1325742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are employers required to comply with the standard?</a:t>
            </a:r>
            <a:endParaRPr lang="en-US" dirty="0"/>
          </a:p>
        </p:txBody>
      </p:sp>
      <p:sp>
        <p:nvSpPr>
          <p:cNvPr id="3" name="Content Placeholder 2"/>
          <p:cNvSpPr>
            <a:spLocks noGrp="1"/>
          </p:cNvSpPr>
          <p:nvPr>
            <p:ph idx="1"/>
          </p:nvPr>
        </p:nvSpPr>
        <p:spPr>
          <a:xfrm>
            <a:off x="1981200" y="1600200"/>
            <a:ext cx="6705600" cy="4876800"/>
          </a:xfrm>
        </p:spPr>
        <p:txBody>
          <a:bodyPr/>
          <a:lstStyle/>
          <a:p>
            <a:r>
              <a:rPr lang="en-US" dirty="0" smtClean="0"/>
              <a:t>General industry and maritime employers must comply with all requirements of the standard by June 23, 2018, except for the following:</a:t>
            </a:r>
          </a:p>
          <a:p>
            <a:pPr lvl="1"/>
            <a:r>
              <a:rPr lang="en-US" dirty="0" smtClean="0"/>
              <a:t>Hydraulic fracturing operations in the oil and gas industry must implement engineering controls to limit exposures to the new PEL by June 23, 2021. </a:t>
            </a:r>
            <a:endParaRPr lang="en-US" dirty="0"/>
          </a:p>
        </p:txBody>
      </p:sp>
      <p:pic>
        <p:nvPicPr>
          <p:cNvPr id="4098" name="Picture 2" descr="calendar" title="important date for general industr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77200" y="1447800"/>
            <a:ext cx="2269034"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77201" y="2743201"/>
            <a:ext cx="2315827" cy="830997"/>
          </a:xfrm>
          <a:prstGeom prst="rect">
            <a:avLst/>
          </a:prstGeom>
        </p:spPr>
        <p:txBody>
          <a:bodyPr wrap="none">
            <a:spAutoFit/>
          </a:bodyPr>
          <a:lstStyle/>
          <a:p>
            <a:pPr algn="ctr"/>
            <a:r>
              <a:rPr lang="en-US" sz="2400" b="1" dirty="0">
                <a:solidFill>
                  <a:prstClr val="black"/>
                </a:solidFill>
                <a:latin typeface="Calibri"/>
              </a:rPr>
              <a:t>General Industry</a:t>
            </a:r>
          </a:p>
          <a:p>
            <a:pPr algn="ctr"/>
            <a:r>
              <a:rPr lang="en-US" sz="2400" b="1" dirty="0">
                <a:solidFill>
                  <a:prstClr val="black"/>
                </a:solidFill>
                <a:latin typeface="Calibri"/>
              </a:rPr>
              <a:t>June 23, 2018</a:t>
            </a:r>
          </a:p>
        </p:txBody>
      </p:sp>
    </p:spTree>
    <p:extLst>
      <p:ext uri="{BB962C8B-B14F-4D97-AF65-F5344CB8AC3E}">
        <p14:creationId xmlns:p14="http://schemas.microsoft.com/office/powerpoint/2010/main" val="1149164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are employers required to comply with the standard? </a:t>
            </a:r>
            <a:r>
              <a:rPr lang="en-US" sz="3100" dirty="0"/>
              <a:t>(cont.)</a:t>
            </a:r>
          </a:p>
        </p:txBody>
      </p:sp>
      <p:sp>
        <p:nvSpPr>
          <p:cNvPr id="3" name="Content Placeholder 2"/>
          <p:cNvSpPr>
            <a:spLocks noGrp="1"/>
          </p:cNvSpPr>
          <p:nvPr>
            <p:ph idx="1"/>
          </p:nvPr>
        </p:nvSpPr>
        <p:spPr/>
        <p:txBody>
          <a:bodyPr>
            <a:normAutofit/>
          </a:bodyPr>
          <a:lstStyle/>
          <a:p>
            <a:pPr lvl="1"/>
            <a:endParaRPr lang="en-US" dirty="0" smtClean="0"/>
          </a:p>
          <a:p>
            <a:pPr lvl="1"/>
            <a:r>
              <a:rPr lang="en-US" dirty="0" smtClean="0"/>
              <a:t>Medical surveillance must be offered to employees who will be exposed at or above the action level for 30 or more days a year starting on June 23, 2020. </a:t>
            </a:r>
          </a:p>
          <a:p>
            <a:pPr lvl="1"/>
            <a:endParaRPr lang="en-US" dirty="0" smtClean="0"/>
          </a:p>
          <a:p>
            <a:pPr lvl="1"/>
            <a:r>
              <a:rPr lang="en-US" dirty="0" smtClean="0"/>
              <a:t>Medical surveillance must be offered to employees who will be exposed above the PEL for 30 or more days a year starting on June 23, 2018.</a:t>
            </a:r>
            <a:endParaRPr lang="en-US" dirty="0"/>
          </a:p>
        </p:txBody>
      </p:sp>
    </p:spTree>
    <p:extLst>
      <p:ext uri="{BB962C8B-B14F-4D97-AF65-F5344CB8AC3E}">
        <p14:creationId xmlns:p14="http://schemas.microsoft.com/office/powerpoint/2010/main" val="209324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osha.gov – silica page; publications: 	OSHA FS 3627, 3629, 3630, 3633, 3902, 3928, 3929, 3931, 3932, 3933, 3936</a:t>
            </a:r>
          </a:p>
          <a:p>
            <a:r>
              <a:rPr lang="en-US" dirty="0" smtClean="0"/>
              <a:t>eLCOSH.org  - silica page</a:t>
            </a:r>
          </a:p>
          <a:p>
            <a:r>
              <a:rPr lang="en-US" dirty="0" smtClean="0"/>
              <a:t>cdc/niosh.gov – silica  page</a:t>
            </a:r>
          </a:p>
          <a:p>
            <a:endParaRPr lang="en-US" dirty="0" smtClean="0"/>
          </a:p>
        </p:txBody>
      </p:sp>
    </p:spTree>
    <p:extLst>
      <p:ext uri="{BB962C8B-B14F-4D97-AF65-F5344CB8AC3E}">
        <p14:creationId xmlns:p14="http://schemas.microsoft.com/office/powerpoint/2010/main" val="368740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can I find silica-containing materials?</a:t>
            </a:r>
            <a:endParaRPr lang="en-US" dirty="0"/>
          </a:p>
        </p:txBody>
      </p:sp>
      <p:sp>
        <p:nvSpPr>
          <p:cNvPr id="3" name="Content Placeholder 2"/>
          <p:cNvSpPr>
            <a:spLocks noGrp="1"/>
          </p:cNvSpPr>
          <p:nvPr>
            <p:ph idx="1"/>
          </p:nvPr>
        </p:nvSpPr>
        <p:spPr>
          <a:xfrm>
            <a:off x="1981200" y="1600201"/>
            <a:ext cx="8229600" cy="4525963"/>
          </a:xfrm>
        </p:spPr>
        <p:txBody>
          <a:bodyPr>
            <a:normAutofit fontScale="92500" lnSpcReduction="10000"/>
          </a:bodyPr>
          <a:lstStyle/>
          <a:p>
            <a:r>
              <a:rPr lang="en-US" dirty="0" smtClean="0"/>
              <a:t>Common construction and every day materials such as:</a:t>
            </a:r>
          </a:p>
          <a:p>
            <a:pPr lvl="1"/>
            <a:r>
              <a:rPr lang="en-US" dirty="0" smtClean="0"/>
              <a:t>asphalt, brick, cement, concrete, drywall, grout, mortar, stone, sand, and tile</a:t>
            </a:r>
          </a:p>
          <a:p>
            <a:pPr lvl="1"/>
            <a:endParaRPr lang="en-US" dirty="0"/>
          </a:p>
          <a:p>
            <a:r>
              <a:rPr lang="en-US" dirty="0" smtClean="0"/>
              <a:t>In general industry operations using sand products such as:</a:t>
            </a:r>
          </a:p>
          <a:p>
            <a:pPr lvl="1"/>
            <a:r>
              <a:rPr lang="en-US" dirty="0" smtClean="0"/>
              <a:t>glass manufacturing, jewelry production, paintings and coatings manufacturing, dental laboratories, foundries, sand blasting, and hydraulic fracturing.</a:t>
            </a:r>
          </a:p>
        </p:txBody>
      </p:sp>
    </p:spTree>
    <p:extLst>
      <p:ext uri="{BB962C8B-B14F-4D97-AF65-F5344CB8AC3E}">
        <p14:creationId xmlns:p14="http://schemas.microsoft.com/office/powerpoint/2010/main" val="148682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general industry employees exposed to crystalline silica dust?</a:t>
            </a:r>
            <a:endParaRPr lang="en-US" dirty="0"/>
          </a:p>
        </p:txBody>
      </p:sp>
      <p:sp>
        <p:nvSpPr>
          <p:cNvPr id="3" name="Content Placeholder 2"/>
          <p:cNvSpPr>
            <a:spLocks noGrp="1"/>
          </p:cNvSpPr>
          <p:nvPr>
            <p:ph idx="1"/>
          </p:nvPr>
        </p:nvSpPr>
        <p:spPr>
          <a:xfrm>
            <a:off x="1905000" y="1752601"/>
            <a:ext cx="8229600" cy="4525963"/>
          </a:xfrm>
        </p:spPr>
        <p:txBody>
          <a:bodyPr>
            <a:normAutofit/>
          </a:bodyPr>
          <a:lstStyle/>
          <a:p>
            <a:r>
              <a:rPr lang="en-US" dirty="0" smtClean="0"/>
              <a:t>The most severe exposures to crystalline silica result from abrasive blasting done to:</a:t>
            </a:r>
          </a:p>
          <a:p>
            <a:pPr lvl="1"/>
            <a:r>
              <a:rPr lang="en-US" dirty="0" smtClean="0"/>
              <a:t>Clean and smooth irregularities from molds, jewelry, and foundry castings,</a:t>
            </a:r>
          </a:p>
          <a:p>
            <a:pPr lvl="1"/>
            <a:r>
              <a:rPr lang="en-US" dirty="0" smtClean="0"/>
              <a:t>Finish tombstones, etch or frost glass, or </a:t>
            </a:r>
          </a:p>
          <a:p>
            <a:pPr lvl="1"/>
            <a:r>
              <a:rPr lang="en-US" dirty="0" smtClean="0"/>
              <a:t>Remove  paint, oils, rust, or dirt from objects needing to be repainted or treated</a:t>
            </a:r>
          </a:p>
          <a:p>
            <a:pPr lvl="1"/>
            <a:r>
              <a:rPr lang="en-US" dirty="0" smtClean="0"/>
              <a:t>China  </a:t>
            </a:r>
            <a:r>
              <a:rPr lang="en-US" dirty="0"/>
              <a:t>and ceramic manufacturing </a:t>
            </a:r>
          </a:p>
          <a:p>
            <a:pPr lvl="1"/>
            <a:endParaRPr lang="en-US" dirty="0" smtClean="0"/>
          </a:p>
        </p:txBody>
      </p:sp>
    </p:spTree>
    <p:extLst>
      <p:ext uri="{BB962C8B-B14F-4D97-AF65-F5344CB8AC3E}">
        <p14:creationId xmlns:p14="http://schemas.microsoft.com/office/powerpoint/2010/main" val="19139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610600" cy="1143000"/>
          </a:xfrm>
        </p:spPr>
        <p:txBody>
          <a:bodyPr>
            <a:noAutofit/>
          </a:bodyPr>
          <a:lstStyle/>
          <a:p>
            <a:r>
              <a:rPr lang="en-US" sz="3600" dirty="0"/>
              <a:t>Where are construction industry employees exposed to crystalline silica dust?</a:t>
            </a:r>
          </a:p>
        </p:txBody>
      </p:sp>
      <p:sp>
        <p:nvSpPr>
          <p:cNvPr id="3" name="Content Placeholder 2"/>
          <p:cNvSpPr>
            <a:spLocks noGrp="1"/>
          </p:cNvSpPr>
          <p:nvPr>
            <p:ph idx="1"/>
          </p:nvPr>
        </p:nvSpPr>
        <p:spPr/>
        <p:txBody>
          <a:bodyPr>
            <a:normAutofit/>
          </a:bodyPr>
          <a:lstStyle/>
          <a:p>
            <a:r>
              <a:rPr lang="en-US" dirty="0" smtClean="0"/>
              <a:t>Exposures can occur in :</a:t>
            </a:r>
          </a:p>
          <a:p>
            <a:pPr lvl="1"/>
            <a:r>
              <a:rPr lang="en-US" dirty="0" smtClean="0"/>
              <a:t>cement and brick manufacturing, </a:t>
            </a:r>
          </a:p>
          <a:p>
            <a:pPr lvl="1"/>
            <a:r>
              <a:rPr lang="en-US" dirty="0" smtClean="0"/>
              <a:t>asphalt pavement manufacturing, </a:t>
            </a:r>
          </a:p>
          <a:p>
            <a:pPr lvl="1"/>
            <a:r>
              <a:rPr lang="en-US" dirty="0" smtClean="0"/>
              <a:t>tool and die, steel and foundry industries</a:t>
            </a:r>
          </a:p>
          <a:p>
            <a:pPr lvl="1"/>
            <a:r>
              <a:rPr lang="en-US" dirty="0" smtClean="0"/>
              <a:t>manufacturing household abrasives, adhesives, paints, soaps, and glass,   and </a:t>
            </a:r>
          </a:p>
          <a:p>
            <a:pPr lvl="1"/>
            <a:r>
              <a:rPr lang="en-US" dirty="0" smtClean="0"/>
              <a:t>maintenance, repair and replacement of refractory brick furnace linings</a:t>
            </a:r>
            <a:endParaRPr lang="en-US" dirty="0"/>
          </a:p>
          <a:p>
            <a:pPr lvl="1"/>
            <a:r>
              <a:rPr lang="en-US" dirty="0" smtClean="0"/>
              <a:t>cutting and installation of kitchen countertops</a:t>
            </a:r>
          </a:p>
        </p:txBody>
      </p:sp>
    </p:spTree>
    <p:extLst>
      <p:ext uri="{BB962C8B-B14F-4D97-AF65-F5344CB8AC3E}">
        <p14:creationId xmlns:p14="http://schemas.microsoft.com/office/powerpoint/2010/main" val="183094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is crystalline silica a hazard for workers? </a:t>
            </a:r>
            <a:r>
              <a:rPr lang="en-US" sz="2700" dirty="0"/>
              <a:t>(materials)</a:t>
            </a:r>
          </a:p>
        </p:txBody>
      </p:sp>
      <p:sp>
        <p:nvSpPr>
          <p:cNvPr id="3" name="Content Placeholder 2"/>
          <p:cNvSpPr>
            <a:spLocks noGrp="1"/>
          </p:cNvSpPr>
          <p:nvPr>
            <p:ph idx="1"/>
          </p:nvPr>
        </p:nvSpPr>
        <p:spPr>
          <a:xfrm>
            <a:off x="1981200" y="1600200"/>
            <a:ext cx="8229600" cy="2590800"/>
          </a:xfrm>
        </p:spPr>
        <p:txBody>
          <a:bodyPr>
            <a:normAutofit/>
          </a:bodyPr>
          <a:lstStyle/>
          <a:p>
            <a:r>
              <a:rPr lang="en-US" dirty="0" smtClean="0"/>
              <a:t>When materials that </a:t>
            </a:r>
            <a:r>
              <a:rPr lang="en-US" dirty="0"/>
              <a:t>contain crystalline silica are </a:t>
            </a:r>
            <a:r>
              <a:rPr lang="en-US" dirty="0" smtClean="0"/>
              <a:t>disturbed in operations such as blasting, cutting, chipping, drilling and grinding operations, or in certain manufacturing processes, among others. </a:t>
            </a:r>
          </a:p>
          <a:p>
            <a:endParaRPr lang="en-US" dirty="0" smtClean="0"/>
          </a:p>
        </p:txBody>
      </p:sp>
      <p:pic>
        <p:nvPicPr>
          <p:cNvPr id="12290" name="Picture 2" title="cutting cconcrete block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7201" y="4267200"/>
            <a:ext cx="39909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534400" y="5867400"/>
            <a:ext cx="990600" cy="369332"/>
          </a:xfrm>
          <a:prstGeom prst="rect">
            <a:avLst/>
          </a:prstGeom>
          <a:noFill/>
        </p:spPr>
        <p:txBody>
          <a:bodyPr wrap="square" rtlCol="0">
            <a:spAutoFit/>
          </a:bodyPr>
          <a:lstStyle/>
          <a:p>
            <a:r>
              <a:rPr lang="en-US" dirty="0">
                <a:solidFill>
                  <a:prstClr val="black"/>
                </a:solidFill>
                <a:latin typeface="Calibri"/>
              </a:rPr>
              <a:t>cdc.gov</a:t>
            </a:r>
          </a:p>
        </p:txBody>
      </p:sp>
    </p:spTree>
    <p:extLst>
      <p:ext uri="{BB962C8B-B14F-4D97-AF65-F5344CB8AC3E}">
        <p14:creationId xmlns:p14="http://schemas.microsoft.com/office/powerpoint/2010/main" val="2259653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is crystalline silica a hazard for </a:t>
            </a:r>
            <a:r>
              <a:rPr lang="en-US" dirty="0" smtClean="0">
                <a:hlinkClick r:id="rId2" action="ppaction://hlinkfile"/>
              </a:rPr>
              <a:t>workers</a:t>
            </a:r>
            <a:r>
              <a:rPr lang="en-US" dirty="0" smtClean="0"/>
              <a:t>?  </a:t>
            </a:r>
            <a:r>
              <a:rPr lang="en-US" sz="2700" dirty="0"/>
              <a:t>(health)</a:t>
            </a:r>
            <a:endParaRPr lang="en-US" sz="2700" dirty="0">
              <a:hlinkClick r:id="rId3" action="ppaction://hlinkfile"/>
            </a:endParaRPr>
          </a:p>
        </p:txBody>
      </p:sp>
      <p:sp>
        <p:nvSpPr>
          <p:cNvPr id="3" name="Content Placeholder 2"/>
          <p:cNvSpPr>
            <a:spLocks noGrp="1"/>
          </p:cNvSpPr>
          <p:nvPr>
            <p:ph idx="1"/>
          </p:nvPr>
        </p:nvSpPr>
        <p:spPr>
          <a:xfrm>
            <a:off x="1981200" y="1600200"/>
            <a:ext cx="6248400" cy="5105400"/>
          </a:xfrm>
        </p:spPr>
        <p:txBody>
          <a:bodyPr>
            <a:normAutofit lnSpcReduction="10000"/>
          </a:bodyPr>
          <a:lstStyle/>
          <a:p>
            <a:r>
              <a:rPr lang="en-US" dirty="0" smtClean="0"/>
              <a:t>A fine dust cloud of respirable crystalline silica is generated posing a health hazard to the worker.</a:t>
            </a:r>
          </a:p>
          <a:p>
            <a:endParaRPr lang="en-US" dirty="0" smtClean="0"/>
          </a:p>
          <a:p>
            <a:r>
              <a:rPr lang="en-US" dirty="0"/>
              <a:t>This fine dust  of respirable crystalline silica enters the lungs and causes the formation of scar tissue, which in turn reduces the lungs’ ability to take in oxygen.  </a:t>
            </a:r>
          </a:p>
          <a:p>
            <a:endParaRPr lang="en-US" dirty="0"/>
          </a:p>
        </p:txBody>
      </p:sp>
      <p:pic>
        <p:nvPicPr>
          <p:cNvPr id="6" name="Picture 7" title="silica du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67601" y="1828800"/>
            <a:ext cx="2797001" cy="2736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66101" y="4798536"/>
            <a:ext cx="1195663" cy="369332"/>
          </a:xfrm>
          <a:prstGeom prst="rect">
            <a:avLst/>
          </a:prstGeom>
          <a:noFill/>
        </p:spPr>
        <p:txBody>
          <a:bodyPr wrap="square" rtlCol="0">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684651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is silica a hazard for workers?</a:t>
            </a:r>
            <a:br>
              <a:rPr lang="en-US" b="1" dirty="0" smtClean="0"/>
            </a:br>
            <a:r>
              <a:rPr lang="en-US" sz="2700" b="1" dirty="0"/>
              <a:t>(effects)</a:t>
            </a:r>
            <a:endParaRPr lang="en-US" b="1" dirty="0"/>
          </a:p>
        </p:txBody>
      </p:sp>
      <p:sp>
        <p:nvSpPr>
          <p:cNvPr id="3" name="Content Placeholder 2"/>
          <p:cNvSpPr>
            <a:spLocks noGrp="1"/>
          </p:cNvSpPr>
          <p:nvPr>
            <p:ph idx="1"/>
          </p:nvPr>
        </p:nvSpPr>
        <p:spPr>
          <a:xfrm>
            <a:off x="1981200" y="1600200"/>
            <a:ext cx="8229600" cy="2209800"/>
          </a:xfrm>
        </p:spPr>
        <p:txBody>
          <a:bodyPr>
            <a:normAutofit fontScale="92500" lnSpcReduction="10000"/>
          </a:bodyPr>
          <a:lstStyle/>
          <a:p>
            <a:r>
              <a:rPr lang="en-US" dirty="0" smtClean="0"/>
              <a:t>Repeated </a:t>
            </a:r>
            <a:r>
              <a:rPr lang="en-US" dirty="0"/>
              <a:t>exposures </a:t>
            </a:r>
            <a:r>
              <a:rPr lang="en-US" dirty="0" smtClean="0"/>
              <a:t>to </a:t>
            </a:r>
            <a:r>
              <a:rPr lang="en-US" dirty="0"/>
              <a:t>crystalline silica can produce serious, sometimes </a:t>
            </a:r>
            <a:r>
              <a:rPr lang="en-US" dirty="0" smtClean="0"/>
              <a:t>fatal, </a:t>
            </a:r>
            <a:r>
              <a:rPr lang="en-US" dirty="0"/>
              <a:t>illnesses such as silicosis, lung cancer, tuberculosis (in those with silicosis), and chronic obstructive pulmonary disease (COPD</a:t>
            </a:r>
            <a:r>
              <a:rPr lang="en-US" dirty="0" smtClean="0"/>
              <a:t>). </a:t>
            </a:r>
            <a:r>
              <a:rPr lang="en-US" dirty="0"/>
              <a:t>There is no cure for silicosis. </a:t>
            </a:r>
          </a:p>
          <a:p>
            <a:endParaRPr lang="en-US" dirty="0"/>
          </a:p>
        </p:txBody>
      </p:sp>
      <p:pic>
        <p:nvPicPr>
          <p:cNvPr id="6" name="Picture 2" descr="X-ray images of a healthy lungs and ones affected by silicosi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1" y="4267201"/>
            <a:ext cx="4486275" cy="24572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80975" y="6447884"/>
            <a:ext cx="3562450" cy="369332"/>
          </a:xfrm>
          <a:prstGeom prst="rect">
            <a:avLst/>
          </a:prstGeom>
          <a:solidFill>
            <a:schemeClr val="bg1"/>
          </a:solidFill>
        </p:spPr>
        <p:txBody>
          <a:bodyPr wrap="none">
            <a:spAutoFit/>
          </a:bodyPr>
          <a:lstStyle/>
          <a:p>
            <a:r>
              <a:rPr lang="en-US" dirty="0">
                <a:solidFill>
                  <a:prstClr val="black"/>
                </a:solidFill>
                <a:latin typeface="Calibri"/>
              </a:rPr>
              <a:t>Healthy lung	vs.        Silicosis </a:t>
            </a:r>
            <a:endParaRPr lang="en-US" b="1" dirty="0">
              <a:solidFill>
                <a:srgbClr val="FF0000"/>
              </a:solidFill>
              <a:latin typeface="Calibri"/>
            </a:endParaRPr>
          </a:p>
        </p:txBody>
      </p:sp>
      <p:sp>
        <p:nvSpPr>
          <p:cNvPr id="7" name="TextBox 6"/>
          <p:cNvSpPr txBox="1"/>
          <p:nvPr/>
        </p:nvSpPr>
        <p:spPr>
          <a:xfrm>
            <a:off x="4343401" y="6096000"/>
            <a:ext cx="1195663" cy="369332"/>
          </a:xfrm>
          <a:prstGeom prst="rect">
            <a:avLst/>
          </a:prstGeom>
          <a:noFill/>
        </p:spPr>
        <p:txBody>
          <a:bodyPr wrap="square" rtlCol="0">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3684360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2124</Words>
  <Application>Microsoft Office PowerPoint</Application>
  <PresentationFormat>Widescreen</PresentationFormat>
  <Paragraphs>245</Paragraphs>
  <Slides>39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1_Office Theme</vt:lpstr>
      <vt:lpstr>Silica Exposure</vt:lpstr>
      <vt:lpstr>Disclaimer</vt:lpstr>
      <vt:lpstr>What is silica?</vt:lpstr>
      <vt:lpstr>Where can I find silica-containing materials?</vt:lpstr>
      <vt:lpstr>How are general industry employees exposed to crystalline silica dust?</vt:lpstr>
      <vt:lpstr>Where are construction industry employees exposed to crystalline silica dust?</vt:lpstr>
      <vt:lpstr>When is crystalline silica a hazard for workers? (materials)</vt:lpstr>
      <vt:lpstr>When is crystalline silica a hazard for workers?  (health)</vt:lpstr>
      <vt:lpstr>When is silica a hazard for workers? (effects)</vt:lpstr>
      <vt:lpstr>Why is crystalline silica a health hazard?</vt:lpstr>
      <vt:lpstr>How many types of silicosis are there?</vt:lpstr>
      <vt:lpstr>What are the symptoms for silicosis?</vt:lpstr>
      <vt:lpstr>How is OSHA addressing exposure to crystalline silica?</vt:lpstr>
      <vt:lpstr>What does the construction standard require?</vt:lpstr>
      <vt:lpstr>What does the construction standard require?   (plan)</vt:lpstr>
      <vt:lpstr>What does the construction standard require?  (surveillance)</vt:lpstr>
      <vt:lpstr>Medical surveillance requirements </vt:lpstr>
      <vt:lpstr>Medical surveillance requirements -1 </vt:lpstr>
      <vt:lpstr>Medical surveillance requirements - 2 </vt:lpstr>
      <vt:lpstr>What does the construction standard require? </vt:lpstr>
      <vt:lpstr>What are the Alternative exposure control methods?</vt:lpstr>
      <vt:lpstr>What are Alternative exposure control methods</vt:lpstr>
      <vt:lpstr>What is 29CFR 1926.1153 Table 1 ?</vt:lpstr>
      <vt:lpstr>Equipment in 29CFR 1926.1153 Table 1 page 1 </vt:lpstr>
      <vt:lpstr>Equipment in 29CFR 1926.1153 Table 1 page 2 </vt:lpstr>
      <vt:lpstr>Equipment in 29CFR 1926.1153 Table 1  page 3 </vt:lpstr>
      <vt:lpstr>Equipment in 29CFR 1926.1153 Table 1  page 4</vt:lpstr>
      <vt:lpstr>Equipment in 29CFR 1926.1153 Table 1 page 5</vt:lpstr>
      <vt:lpstr>Equipment in 29CFR 1926.1153 Table 1 page 6</vt:lpstr>
      <vt:lpstr>Example of 29CFR 1926.1153 Table 1 </vt:lpstr>
      <vt:lpstr>When are Construction employers required to comply with the standard?</vt:lpstr>
      <vt:lpstr>What does the general/ maritime industry standard require? -1</vt:lpstr>
      <vt:lpstr>What does the general/ maritime industry standard require?- 2</vt:lpstr>
      <vt:lpstr>What does the general/ maritime industry standard require? -3</vt:lpstr>
      <vt:lpstr>What does the general/ maritime industry standard require? -4</vt:lpstr>
      <vt:lpstr>What does the general/ maritime industry standard require? -5</vt:lpstr>
      <vt:lpstr>When are employers required to comply with the standard?</vt:lpstr>
      <vt:lpstr>When are employers required to comply with the standard? (cont.)</vt:lpstr>
      <vt:lpstr>References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Silica Exposure</dc:title>
  <dc:creator>Robertson, Donna - OSHA</dc:creator>
  <cp:lastModifiedBy>Robertson, Donna - OSHA</cp:lastModifiedBy>
  <cp:revision>5</cp:revision>
  <dcterms:created xsi:type="dcterms:W3CDTF">2018-07-05T18:57:05Z</dcterms:created>
  <dcterms:modified xsi:type="dcterms:W3CDTF">2018-07-11T19:03:38Z</dcterms:modified>
</cp:coreProperties>
</file>