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59" r:id="rId1"/>
  </p:sldMasterIdLst>
  <p:notesMasterIdLst>
    <p:notesMasterId r:id="rId88"/>
  </p:notesMasterIdLst>
  <p:handoutMasterIdLst>
    <p:handoutMasterId r:id="rId89"/>
  </p:handoutMasterIdLst>
  <p:sldIdLst>
    <p:sldId id="256" r:id="rId2"/>
    <p:sldId id="485" r:id="rId3"/>
    <p:sldId id="456" r:id="rId4"/>
    <p:sldId id="257" r:id="rId5"/>
    <p:sldId id="266" r:id="rId6"/>
    <p:sldId id="285" r:id="rId7"/>
    <p:sldId id="468" r:id="rId8"/>
    <p:sldId id="336" r:id="rId9"/>
    <p:sldId id="286" r:id="rId10"/>
    <p:sldId id="287" r:id="rId11"/>
    <p:sldId id="458" r:id="rId12"/>
    <p:sldId id="459" r:id="rId13"/>
    <p:sldId id="460" r:id="rId14"/>
    <p:sldId id="461" r:id="rId15"/>
    <p:sldId id="412" r:id="rId16"/>
    <p:sldId id="413" r:id="rId17"/>
    <p:sldId id="288" r:id="rId18"/>
    <p:sldId id="469" r:id="rId19"/>
    <p:sldId id="414" r:id="rId20"/>
    <p:sldId id="415" r:id="rId21"/>
    <p:sldId id="462" r:id="rId22"/>
    <p:sldId id="416" r:id="rId23"/>
    <p:sldId id="455" r:id="rId24"/>
    <p:sldId id="463" r:id="rId25"/>
    <p:sldId id="464" r:id="rId26"/>
    <p:sldId id="467" r:id="rId27"/>
    <p:sldId id="417" r:id="rId28"/>
    <p:sldId id="465" r:id="rId29"/>
    <p:sldId id="466" r:id="rId30"/>
    <p:sldId id="258" r:id="rId31"/>
    <p:sldId id="267" r:id="rId32"/>
    <p:sldId id="259" r:id="rId33"/>
    <p:sldId id="261" r:id="rId34"/>
    <p:sldId id="340" r:id="rId35"/>
    <p:sldId id="341" r:id="rId36"/>
    <p:sldId id="339" r:id="rId37"/>
    <p:sldId id="264" r:id="rId38"/>
    <p:sldId id="265" r:id="rId39"/>
    <p:sldId id="268" r:id="rId40"/>
    <p:sldId id="402" r:id="rId41"/>
    <p:sldId id="274" r:id="rId42"/>
    <p:sldId id="347" r:id="rId43"/>
    <p:sldId id="275" r:id="rId44"/>
    <p:sldId id="348" r:id="rId45"/>
    <p:sldId id="276" r:id="rId46"/>
    <p:sldId id="349" r:id="rId47"/>
    <p:sldId id="277" r:id="rId48"/>
    <p:sldId id="418" r:id="rId49"/>
    <p:sldId id="358" r:id="rId50"/>
    <p:sldId id="419" r:id="rId51"/>
    <p:sldId id="289" r:id="rId52"/>
    <p:sldId id="363" r:id="rId53"/>
    <p:sldId id="434" r:id="rId54"/>
    <p:sldId id="298" r:id="rId55"/>
    <p:sldId id="299" r:id="rId56"/>
    <p:sldId id="300" r:id="rId57"/>
    <p:sldId id="301" r:id="rId58"/>
    <p:sldId id="369" r:id="rId59"/>
    <p:sldId id="370" r:id="rId60"/>
    <p:sldId id="446" r:id="rId61"/>
    <p:sldId id="319" r:id="rId62"/>
    <p:sldId id="387" r:id="rId63"/>
    <p:sldId id="394" r:id="rId64"/>
    <p:sldId id="322" r:id="rId65"/>
    <p:sldId id="323" r:id="rId66"/>
    <p:sldId id="390" r:id="rId67"/>
    <p:sldId id="391" r:id="rId68"/>
    <p:sldId id="392" r:id="rId69"/>
    <p:sldId id="324" r:id="rId70"/>
    <p:sldId id="379" r:id="rId71"/>
    <p:sldId id="422" r:id="rId72"/>
    <p:sldId id="381" r:id="rId73"/>
    <p:sldId id="470" r:id="rId74"/>
    <p:sldId id="471" r:id="rId75"/>
    <p:sldId id="472" r:id="rId76"/>
    <p:sldId id="473" r:id="rId77"/>
    <p:sldId id="474" r:id="rId78"/>
    <p:sldId id="475" r:id="rId79"/>
    <p:sldId id="477" r:id="rId80"/>
    <p:sldId id="478" r:id="rId81"/>
    <p:sldId id="479" r:id="rId82"/>
    <p:sldId id="480" r:id="rId83"/>
    <p:sldId id="481" r:id="rId84"/>
    <p:sldId id="482" r:id="rId85"/>
    <p:sldId id="483" r:id="rId86"/>
    <p:sldId id="405" r:id="rId87"/>
  </p:sldIdLst>
  <p:sldSz cx="9144000" cy="6858000" type="letter"/>
  <p:notesSz cx="6934200" cy="9220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618FFD"/>
    <a:srgbClr val="A2C1FE"/>
    <a:srgbClr val="BC3700"/>
    <a:srgbClr val="003E00"/>
    <a:srgbClr val="FE9B03"/>
    <a:srgbClr val="FF500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98" autoAdjust="0"/>
  </p:normalViewPr>
  <p:slideViewPr>
    <p:cSldViewPr>
      <p:cViewPr varScale="1">
        <p:scale>
          <a:sx n="55" d="100"/>
          <a:sy n="55" d="100"/>
        </p:scale>
        <p:origin x="2190" y="66"/>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2" d="100"/>
          <a:sy n="82" d="100"/>
        </p:scale>
        <p:origin x="2016" y="96"/>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605213" y="758825"/>
            <a:ext cx="185737"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210" tIns="46105" rIns="92210" bIns="46105">
            <a:spAutoFit/>
          </a:bodyPr>
          <a:lstStyle>
            <a:lvl1pPr defTabSz="922338" eaLnBrk="0" hangingPunct="0">
              <a:defRPr sz="2400">
                <a:solidFill>
                  <a:schemeClr val="tx1"/>
                </a:solidFill>
                <a:latin typeface="Times New Roman" panose="02020603050405020304" pitchFamily="18" charset="0"/>
              </a:defRPr>
            </a:lvl1pPr>
            <a:lvl2pPr marL="461963" defTabSz="922338" eaLnBrk="0" hangingPunct="0">
              <a:defRPr sz="2400">
                <a:solidFill>
                  <a:schemeClr val="tx1"/>
                </a:solidFill>
                <a:latin typeface="Times New Roman" panose="02020603050405020304" pitchFamily="18" charset="0"/>
              </a:defRPr>
            </a:lvl2pPr>
            <a:lvl3pPr marL="922338" defTabSz="922338" eaLnBrk="0" hangingPunct="0">
              <a:defRPr sz="2400">
                <a:solidFill>
                  <a:schemeClr val="tx1"/>
                </a:solidFill>
                <a:latin typeface="Times New Roman" panose="02020603050405020304" pitchFamily="18" charset="0"/>
              </a:defRPr>
            </a:lvl3pPr>
            <a:lvl4pPr marL="1384300" defTabSz="922338" eaLnBrk="0" hangingPunct="0">
              <a:defRPr sz="2400">
                <a:solidFill>
                  <a:schemeClr val="tx1"/>
                </a:solidFill>
                <a:latin typeface="Times New Roman" panose="02020603050405020304" pitchFamily="18" charset="0"/>
              </a:defRPr>
            </a:lvl4pPr>
            <a:lvl5pPr marL="1844675" defTabSz="922338" eaLnBrk="0" hangingPunct="0">
              <a:defRPr sz="2400">
                <a:solidFill>
                  <a:schemeClr val="tx1"/>
                </a:solidFill>
                <a:latin typeface="Times New Roman" panose="02020603050405020304" pitchFamily="18" charset="0"/>
              </a:defRPr>
            </a:lvl5pPr>
            <a:lvl6pPr marL="2301875" defTabSz="922338" eaLnBrk="0" fontAlgn="base" hangingPunct="0">
              <a:spcBef>
                <a:spcPct val="0"/>
              </a:spcBef>
              <a:spcAft>
                <a:spcPct val="0"/>
              </a:spcAft>
              <a:defRPr sz="2400">
                <a:solidFill>
                  <a:schemeClr val="tx1"/>
                </a:solidFill>
                <a:latin typeface="Times New Roman" panose="02020603050405020304" pitchFamily="18" charset="0"/>
              </a:defRPr>
            </a:lvl6pPr>
            <a:lvl7pPr marL="2759075" defTabSz="922338" eaLnBrk="0" fontAlgn="base" hangingPunct="0">
              <a:spcBef>
                <a:spcPct val="0"/>
              </a:spcBef>
              <a:spcAft>
                <a:spcPct val="0"/>
              </a:spcAft>
              <a:defRPr sz="2400">
                <a:solidFill>
                  <a:schemeClr val="tx1"/>
                </a:solidFill>
                <a:latin typeface="Times New Roman" panose="02020603050405020304" pitchFamily="18" charset="0"/>
              </a:defRPr>
            </a:lvl7pPr>
            <a:lvl8pPr marL="3216275" defTabSz="922338" eaLnBrk="0" fontAlgn="base" hangingPunct="0">
              <a:spcBef>
                <a:spcPct val="0"/>
              </a:spcBef>
              <a:spcAft>
                <a:spcPct val="0"/>
              </a:spcAft>
              <a:defRPr sz="2400">
                <a:solidFill>
                  <a:schemeClr val="tx1"/>
                </a:solidFill>
                <a:latin typeface="Times New Roman" panose="02020603050405020304" pitchFamily="18" charset="0"/>
              </a:defRPr>
            </a:lvl8pPr>
            <a:lvl9pPr marL="3673475"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800" smtClean="0">
              <a:solidFill>
                <a:schemeClr val="bg2"/>
              </a:solidFill>
            </a:endParaRPr>
          </a:p>
          <a:p>
            <a:pPr>
              <a:defRPr/>
            </a:pPr>
            <a:endParaRPr lang="en-US" altLang="en-US" sz="1800" smtClean="0"/>
          </a:p>
        </p:txBody>
      </p:sp>
      <p:sp>
        <p:nvSpPr>
          <p:cNvPr id="2" name="Slide Number Placeholder 1"/>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pPr>
              <a:defRPr/>
            </a:pPr>
            <a:fld id="{C828EC6B-E84A-4615-A0E2-D2695113617C}" type="slidenum">
              <a:rPr lang="en-US"/>
              <a:pPr>
                <a:defRPr/>
              </a:pPr>
              <a:t>‹#›</a:t>
            </a:fld>
            <a:endParaRPr lang="en-US"/>
          </a:p>
        </p:txBody>
      </p:sp>
    </p:spTree>
    <p:extLst>
      <p:ext uri="{BB962C8B-B14F-4D97-AF65-F5344CB8AC3E}">
        <p14:creationId xmlns:p14="http://schemas.microsoft.com/office/powerpoint/2010/main" val="13661101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1174750" y="698500"/>
            <a:ext cx="4591050" cy="34432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615950" y="4378325"/>
            <a:ext cx="5778500" cy="445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50" tIns="44825" rIns="91250" bIns="44825" numCol="1" anchor="t" anchorCtr="0" compatLnSpc="1">
            <a:prstTxWarp prst="textNoShape">
              <a:avLst/>
            </a:prstTxWarp>
          </a:bodyPr>
          <a:lstStyle/>
          <a:p>
            <a:pPr lvl="0"/>
            <a:r>
              <a:rPr lang="en-US" altLang="en-US" noProof="0" smtClean="0"/>
              <a:t>Click to edit Master notes styles</a:t>
            </a:r>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0"/>
            <a:endParaRPr lang="en-US" altLang="en-US" noProof="0" smtClean="0"/>
          </a:p>
          <a:p>
            <a:pPr lvl="1"/>
            <a:endParaRPr lang="en-US" altLang="en-US" noProof="0" smtClean="0"/>
          </a:p>
          <a:p>
            <a:pPr lvl="1"/>
            <a:endParaRPr lang="en-US" altLang="en-US" noProof="0" smtClean="0"/>
          </a:p>
          <a:p>
            <a:pPr lvl="1"/>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a:p>
            <a:pPr lvl="4"/>
            <a:endParaRPr lang="en-US" altLang="en-US" noProof="0" smtClean="0"/>
          </a:p>
        </p:txBody>
      </p:sp>
      <p:sp>
        <p:nvSpPr>
          <p:cNvPr id="2052" name="Rectangle 4"/>
          <p:cNvSpPr>
            <a:spLocks noChangeArrowheads="1"/>
          </p:cNvSpPr>
          <p:nvPr/>
        </p:nvSpPr>
        <p:spPr bwMode="auto">
          <a:xfrm>
            <a:off x="231775" y="8775700"/>
            <a:ext cx="6702425"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50" tIns="44825" rIns="91250" bIns="44825" anchor="ctr">
            <a:spAutoFit/>
          </a:bodyPr>
          <a:lstStyle>
            <a:lvl1pPr defTabSz="922338" eaLnBrk="0" hangingPunct="0">
              <a:defRPr sz="2400">
                <a:solidFill>
                  <a:schemeClr val="tx1"/>
                </a:solidFill>
                <a:latin typeface="Times New Roman" panose="02020603050405020304" pitchFamily="18" charset="0"/>
              </a:defRPr>
            </a:lvl1pPr>
            <a:lvl2pPr marL="461963" defTabSz="922338" eaLnBrk="0" hangingPunct="0">
              <a:defRPr sz="2400">
                <a:solidFill>
                  <a:schemeClr val="tx1"/>
                </a:solidFill>
                <a:latin typeface="Times New Roman" panose="02020603050405020304" pitchFamily="18" charset="0"/>
              </a:defRPr>
            </a:lvl2pPr>
            <a:lvl3pPr marL="922338" defTabSz="922338" eaLnBrk="0" hangingPunct="0">
              <a:defRPr sz="2400">
                <a:solidFill>
                  <a:schemeClr val="tx1"/>
                </a:solidFill>
                <a:latin typeface="Times New Roman" panose="02020603050405020304" pitchFamily="18" charset="0"/>
              </a:defRPr>
            </a:lvl3pPr>
            <a:lvl4pPr marL="1384300" defTabSz="922338" eaLnBrk="0" hangingPunct="0">
              <a:defRPr sz="2400">
                <a:solidFill>
                  <a:schemeClr val="tx1"/>
                </a:solidFill>
                <a:latin typeface="Times New Roman" panose="02020603050405020304" pitchFamily="18" charset="0"/>
              </a:defRPr>
            </a:lvl4pPr>
            <a:lvl5pPr marL="1844675" defTabSz="922338" eaLnBrk="0" hangingPunct="0">
              <a:defRPr sz="2400">
                <a:solidFill>
                  <a:schemeClr val="tx1"/>
                </a:solidFill>
                <a:latin typeface="Times New Roman" panose="02020603050405020304" pitchFamily="18" charset="0"/>
              </a:defRPr>
            </a:lvl5pPr>
            <a:lvl6pPr marL="2301875" defTabSz="922338" eaLnBrk="0" fontAlgn="base" hangingPunct="0">
              <a:spcBef>
                <a:spcPct val="0"/>
              </a:spcBef>
              <a:spcAft>
                <a:spcPct val="0"/>
              </a:spcAft>
              <a:defRPr sz="2400">
                <a:solidFill>
                  <a:schemeClr val="tx1"/>
                </a:solidFill>
                <a:latin typeface="Times New Roman" panose="02020603050405020304" pitchFamily="18" charset="0"/>
              </a:defRPr>
            </a:lvl6pPr>
            <a:lvl7pPr marL="2759075" defTabSz="922338" eaLnBrk="0" fontAlgn="base" hangingPunct="0">
              <a:spcBef>
                <a:spcPct val="0"/>
              </a:spcBef>
              <a:spcAft>
                <a:spcPct val="0"/>
              </a:spcAft>
              <a:defRPr sz="2400">
                <a:solidFill>
                  <a:schemeClr val="tx1"/>
                </a:solidFill>
                <a:latin typeface="Times New Roman" panose="02020603050405020304" pitchFamily="18" charset="0"/>
              </a:defRPr>
            </a:lvl7pPr>
            <a:lvl8pPr marL="3216275" defTabSz="922338" eaLnBrk="0" fontAlgn="base" hangingPunct="0">
              <a:spcBef>
                <a:spcPct val="0"/>
              </a:spcBef>
              <a:spcAft>
                <a:spcPct val="0"/>
              </a:spcAft>
              <a:defRPr sz="2400">
                <a:solidFill>
                  <a:schemeClr val="tx1"/>
                </a:solidFill>
                <a:latin typeface="Times New Roman" panose="02020603050405020304" pitchFamily="18" charset="0"/>
              </a:defRPr>
            </a:lvl8pPr>
            <a:lvl9pPr marL="3673475" defTabSz="922338"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1000" dirty="0" smtClean="0"/>
              <a:t>		                                                                   						</a:t>
            </a:r>
            <a:fld id="{6567076D-C50A-4CCF-BE9F-73B9F239AEE3}" type="slidenum">
              <a:rPr lang="en-US" altLang="en-US" sz="1600" smtClean="0"/>
              <a:pPr>
                <a:defRPr/>
              </a:pPr>
              <a:t>‹#›</a:t>
            </a:fld>
            <a:endParaRPr lang="en-US" altLang="en-US" sz="1600" dirty="0" smtClean="0"/>
          </a:p>
        </p:txBody>
      </p:sp>
    </p:spTree>
    <p:extLst>
      <p:ext uri="{BB962C8B-B14F-4D97-AF65-F5344CB8AC3E}">
        <p14:creationId xmlns:p14="http://schemas.microsoft.com/office/powerpoint/2010/main" val="184695039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905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762000" algn="l" rtl="0" eaLnBrk="0" fontAlgn="base" hangingPunct="0">
      <a:spcBef>
        <a:spcPct val="30000"/>
      </a:spcBef>
      <a:spcAft>
        <a:spcPct val="0"/>
      </a:spcAft>
      <a:defRPr sz="10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noFill/>
        </p:spPr>
        <p:txBody>
          <a:bodyPr/>
          <a:lstStyle/>
          <a:p>
            <a:r>
              <a:rPr lang="en-US" altLang="en-US" dirty="0" smtClean="0">
                <a:solidFill>
                  <a:srgbClr val="FF0000"/>
                </a:solidFill>
              </a:rPr>
              <a:t>The material was produced under grant number </a:t>
            </a:r>
            <a:r>
              <a:rPr lang="is-IS" altLang="en-US" dirty="0" smtClean="0">
                <a:solidFill>
                  <a:srgbClr val="FF0000"/>
                </a:solidFill>
              </a:rPr>
              <a:t>SH-29660-SH6 </a:t>
            </a:r>
            <a:r>
              <a:rPr lang="en-US" altLang="en-US" dirty="0" smtClean="0">
                <a:solidFill>
                  <a:srgbClr val="FF0000"/>
                </a:solidFill>
              </a:rPr>
              <a:t>from the</a:t>
            </a:r>
            <a:r>
              <a:rPr lang="en-US" altLang="en-US" dirty="0" smtClean="0"/>
              <a:t> Occupational Safety and Health Administration, U.S. Department of Labor. It does not necessarily reflect the views or policies of the U.S. Department of Labor, nor does mention of trade names, commercial products, or organizations imply endorsement by the U.S. Government. </a:t>
            </a:r>
          </a:p>
        </p:txBody>
      </p:sp>
      <p:sp>
        <p:nvSpPr>
          <p:cNvPr id="1126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0159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220788" y="735013"/>
            <a:ext cx="4495800" cy="3371850"/>
          </a:xfrm>
          <a:ln/>
        </p:spPr>
      </p:sp>
      <p:sp>
        <p:nvSpPr>
          <p:cNvPr id="29699" name="Rectangle 3"/>
          <p:cNvSpPr>
            <a:spLocks noGrp="1" noChangeArrowheads="1"/>
          </p:cNvSpPr>
          <p:nvPr>
            <p:ph type="body" idx="1"/>
          </p:nvPr>
        </p:nvSpPr>
        <p:spPr>
          <a:xfrm>
            <a:off x="923925" y="4376738"/>
            <a:ext cx="5086350" cy="4151312"/>
          </a:xfrm>
          <a:noFill/>
        </p:spPr>
        <p:txBody>
          <a:bodyPr/>
          <a:lstStyle/>
          <a:p>
            <a:r>
              <a:rPr lang="en-US" altLang="en-US" smtClean="0"/>
              <a:t>Pictures show sample fixed guards for a milling machine and belt/pulley.</a:t>
            </a:r>
          </a:p>
          <a:p>
            <a:endParaRPr lang="en-US" altLang="en-US" smtClean="0"/>
          </a:p>
        </p:txBody>
      </p:sp>
    </p:spTree>
    <p:extLst>
      <p:ext uri="{BB962C8B-B14F-4D97-AF65-F5344CB8AC3E}">
        <p14:creationId xmlns:p14="http://schemas.microsoft.com/office/powerpoint/2010/main" val="246073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220788" y="735013"/>
            <a:ext cx="4495800" cy="3371850"/>
          </a:xfrm>
          <a:ln/>
        </p:spPr>
      </p:sp>
      <p:sp>
        <p:nvSpPr>
          <p:cNvPr id="31747" name="Rectangle 3"/>
          <p:cNvSpPr>
            <a:spLocks noGrp="1" noChangeArrowheads="1"/>
          </p:cNvSpPr>
          <p:nvPr>
            <p:ph type="body" idx="1"/>
          </p:nvPr>
        </p:nvSpPr>
        <p:spPr>
          <a:xfrm>
            <a:off x="923925" y="4376738"/>
            <a:ext cx="5086350" cy="4151312"/>
          </a:xfrm>
          <a:noFill/>
        </p:spPr>
        <p:txBody>
          <a:bodyPr/>
          <a:lstStyle/>
          <a:p>
            <a:r>
              <a:rPr lang="en-US" altLang="en-US" smtClean="0"/>
              <a:t>Picture shows an interlocked guard on a revolving drum.</a:t>
            </a:r>
          </a:p>
          <a:p>
            <a:endParaRPr lang="en-US" altLang="en-US" smtClean="0"/>
          </a:p>
        </p:txBody>
      </p:sp>
    </p:spTree>
    <p:extLst>
      <p:ext uri="{BB962C8B-B14F-4D97-AF65-F5344CB8AC3E}">
        <p14:creationId xmlns:p14="http://schemas.microsoft.com/office/powerpoint/2010/main" val="371092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220788" y="735013"/>
            <a:ext cx="4495800" cy="3371850"/>
          </a:xfrm>
          <a:ln/>
        </p:spPr>
      </p:sp>
      <p:sp>
        <p:nvSpPr>
          <p:cNvPr id="33795" name="Rectangle 3"/>
          <p:cNvSpPr>
            <a:spLocks noGrp="1" noChangeArrowheads="1"/>
          </p:cNvSpPr>
          <p:nvPr>
            <p:ph type="body" idx="1"/>
          </p:nvPr>
        </p:nvSpPr>
        <p:spPr>
          <a:xfrm>
            <a:off x="923925" y="4376738"/>
            <a:ext cx="5086350" cy="4151312"/>
          </a:xfrm>
          <a:noFill/>
        </p:spPr>
        <p:txBody>
          <a:bodyPr/>
          <a:lstStyle/>
          <a:p>
            <a:r>
              <a:rPr lang="en-US" altLang="en-US" smtClean="0"/>
              <a:t>Picture shows bandsaw blade adjustable guard.</a:t>
            </a:r>
          </a:p>
        </p:txBody>
      </p:sp>
    </p:spTree>
    <p:extLst>
      <p:ext uri="{BB962C8B-B14F-4D97-AF65-F5344CB8AC3E}">
        <p14:creationId xmlns:p14="http://schemas.microsoft.com/office/powerpoint/2010/main" val="558177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220788" y="735013"/>
            <a:ext cx="4495800" cy="3371850"/>
          </a:xfrm>
          <a:ln/>
        </p:spPr>
      </p:sp>
      <p:sp>
        <p:nvSpPr>
          <p:cNvPr id="35843" name="Rectangle 3"/>
          <p:cNvSpPr>
            <a:spLocks noGrp="1" noChangeArrowheads="1"/>
          </p:cNvSpPr>
          <p:nvPr>
            <p:ph type="body" idx="1"/>
          </p:nvPr>
        </p:nvSpPr>
        <p:spPr>
          <a:xfrm>
            <a:off x="923925" y="4376738"/>
            <a:ext cx="5086350" cy="4151312"/>
          </a:xfrm>
          <a:noFill/>
        </p:spPr>
        <p:txBody>
          <a:bodyPr/>
          <a:lstStyle/>
          <a:p>
            <a:r>
              <a:rPr lang="en-US" altLang="en-US" smtClean="0"/>
              <a:t>Picture shows self-adjusting guard on table saw.</a:t>
            </a:r>
          </a:p>
        </p:txBody>
      </p:sp>
    </p:spTree>
    <p:extLst>
      <p:ext uri="{BB962C8B-B14F-4D97-AF65-F5344CB8AC3E}">
        <p14:creationId xmlns:p14="http://schemas.microsoft.com/office/powerpoint/2010/main" val="2659425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r>
              <a:rPr lang="en-US" altLang="en-US" smtClean="0"/>
              <a:t>Illustration of “Gotcha Stick”.  Meant to depict the allowable guard size openings given the distance from the guard to the hazard.  Stress need for guard to prevent access to hazard by reaching over, under, around, or through the guard.</a:t>
            </a:r>
          </a:p>
        </p:txBody>
      </p:sp>
    </p:spTree>
    <p:extLst>
      <p:ext uri="{BB962C8B-B14F-4D97-AF65-F5344CB8AC3E}">
        <p14:creationId xmlns:p14="http://schemas.microsoft.com/office/powerpoint/2010/main" val="1224884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r>
              <a:rPr lang="en-US" altLang="en-US" smtClean="0"/>
              <a:t>Table representing allowable guard size openings given the distance to the hazard.</a:t>
            </a:r>
          </a:p>
        </p:txBody>
      </p:sp>
    </p:spTree>
    <p:extLst>
      <p:ext uri="{BB962C8B-B14F-4D97-AF65-F5344CB8AC3E}">
        <p14:creationId xmlns:p14="http://schemas.microsoft.com/office/powerpoint/2010/main" val="196949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074802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ltLang="en-US" smtClean="0"/>
              <a:t>Illustrations of a variety of guards and safeguarding devices, as well as press brake operation.  Stress that testing of light curtains (bottom center) should be done with test rods and not with your hand.</a:t>
            </a:r>
          </a:p>
        </p:txBody>
      </p:sp>
    </p:spTree>
    <p:extLst>
      <p:ext uri="{BB962C8B-B14F-4D97-AF65-F5344CB8AC3E}">
        <p14:creationId xmlns:p14="http://schemas.microsoft.com/office/powerpoint/2010/main" val="3745229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r>
              <a:rPr lang="en-US" altLang="en-US" dirty="0" smtClean="0"/>
              <a:t>Illustration of light curtain.</a:t>
            </a:r>
          </a:p>
        </p:txBody>
      </p:sp>
    </p:spTree>
    <p:extLst>
      <p:ext uri="{BB962C8B-B14F-4D97-AF65-F5344CB8AC3E}">
        <p14:creationId xmlns:p14="http://schemas.microsoft.com/office/powerpoint/2010/main" val="760644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r>
              <a:rPr lang="en-US" altLang="en-US" smtClean="0"/>
              <a:t>Pictures/illustrations of pullbacks and restraints.</a:t>
            </a:r>
          </a:p>
        </p:txBody>
      </p:sp>
    </p:spTree>
    <p:extLst>
      <p:ext uri="{BB962C8B-B14F-4D97-AF65-F5344CB8AC3E}">
        <p14:creationId xmlns:p14="http://schemas.microsoft.com/office/powerpoint/2010/main" val="417899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p:spPr>
        <p:txBody>
          <a:bodyPr/>
          <a:lstStyle/>
          <a:p>
            <a:r>
              <a:rPr lang="en-US" altLang="en-US" smtClean="0"/>
              <a:t>Picture shows sample sign warning of machine guarding (exaggerated).  This slide meant to initiate class discussion on challenges students have at their facilities.</a:t>
            </a:r>
          </a:p>
        </p:txBody>
      </p:sp>
    </p:spTree>
    <p:extLst>
      <p:ext uri="{BB962C8B-B14F-4D97-AF65-F5344CB8AC3E}">
        <p14:creationId xmlns:p14="http://schemas.microsoft.com/office/powerpoint/2010/main" val="539281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220788" y="735013"/>
            <a:ext cx="4495800" cy="3371850"/>
          </a:xfrm>
          <a:ln/>
        </p:spPr>
      </p:sp>
      <p:sp>
        <p:nvSpPr>
          <p:cNvPr id="50179" name="Rectangle 3"/>
          <p:cNvSpPr>
            <a:spLocks noGrp="1" noChangeArrowheads="1"/>
          </p:cNvSpPr>
          <p:nvPr>
            <p:ph type="body" idx="1"/>
          </p:nvPr>
        </p:nvSpPr>
        <p:spPr>
          <a:xfrm>
            <a:off x="923925" y="4376738"/>
            <a:ext cx="5086350" cy="4151312"/>
          </a:xfrm>
          <a:noFill/>
        </p:spPr>
        <p:txBody>
          <a:bodyPr/>
          <a:lstStyle/>
          <a:p>
            <a:r>
              <a:rPr lang="en-US" altLang="en-US" smtClean="0"/>
              <a:t>Close up pictures of pull backs.</a:t>
            </a:r>
          </a:p>
        </p:txBody>
      </p:sp>
    </p:spTree>
    <p:extLst>
      <p:ext uri="{BB962C8B-B14F-4D97-AF65-F5344CB8AC3E}">
        <p14:creationId xmlns:p14="http://schemas.microsoft.com/office/powerpoint/2010/main" val="231689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r>
              <a:rPr lang="en-US" altLang="en-US" smtClean="0"/>
              <a:t>Pictures of 2-hand controls.</a:t>
            </a:r>
          </a:p>
        </p:txBody>
      </p:sp>
    </p:spTree>
    <p:extLst>
      <p:ext uri="{BB962C8B-B14F-4D97-AF65-F5344CB8AC3E}">
        <p14:creationId xmlns:p14="http://schemas.microsoft.com/office/powerpoint/2010/main" val="717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219200" y="735013"/>
            <a:ext cx="4495800" cy="3371850"/>
          </a:xfrm>
          <a:ln/>
        </p:spPr>
      </p:sp>
      <p:sp>
        <p:nvSpPr>
          <p:cNvPr id="54275" name="Rectangle 3"/>
          <p:cNvSpPr>
            <a:spLocks noGrp="1" noChangeArrowheads="1"/>
          </p:cNvSpPr>
          <p:nvPr>
            <p:ph type="body" idx="1"/>
          </p:nvPr>
        </p:nvSpPr>
        <p:spPr>
          <a:xfrm>
            <a:off x="923925" y="4376738"/>
            <a:ext cx="5086350" cy="4151312"/>
          </a:xfrm>
          <a:noFill/>
        </p:spPr>
        <p:txBody>
          <a:bodyPr/>
          <a:lstStyle/>
          <a:p>
            <a:r>
              <a:rPr lang="en-US" altLang="en-US" dirty="0" smtClean="0"/>
              <a:t>Pictures of moveable gates.</a:t>
            </a:r>
          </a:p>
        </p:txBody>
      </p:sp>
    </p:spTree>
    <p:extLst>
      <p:ext uri="{BB962C8B-B14F-4D97-AF65-F5344CB8AC3E}">
        <p14:creationId xmlns:p14="http://schemas.microsoft.com/office/powerpoint/2010/main" val="810173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220788" y="735013"/>
            <a:ext cx="4495800" cy="3371850"/>
          </a:xfrm>
          <a:ln/>
        </p:spPr>
      </p:sp>
      <p:sp>
        <p:nvSpPr>
          <p:cNvPr id="56323" name="Rectangle 3"/>
          <p:cNvSpPr>
            <a:spLocks noGrp="1" noChangeArrowheads="1"/>
          </p:cNvSpPr>
          <p:nvPr>
            <p:ph type="body" idx="1"/>
          </p:nvPr>
        </p:nvSpPr>
        <p:spPr>
          <a:xfrm>
            <a:off x="923925" y="4376738"/>
            <a:ext cx="5086350" cy="4151312"/>
          </a:xfrm>
          <a:noFill/>
        </p:spPr>
        <p:txBody>
          <a:bodyPr/>
          <a:lstStyle/>
          <a:p>
            <a:r>
              <a:rPr lang="en-US" altLang="en-US" smtClean="0"/>
              <a:t>Picture of a safety tripwire cable.</a:t>
            </a:r>
          </a:p>
        </p:txBody>
      </p:sp>
    </p:spTree>
    <p:extLst>
      <p:ext uri="{BB962C8B-B14F-4D97-AF65-F5344CB8AC3E}">
        <p14:creationId xmlns:p14="http://schemas.microsoft.com/office/powerpoint/2010/main" val="3467385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220788" y="735013"/>
            <a:ext cx="4495800" cy="3371850"/>
          </a:xfrm>
          <a:ln/>
        </p:spPr>
      </p:sp>
      <p:sp>
        <p:nvSpPr>
          <p:cNvPr id="58371" name="Rectangle 3"/>
          <p:cNvSpPr>
            <a:spLocks noGrp="1" noChangeArrowheads="1"/>
          </p:cNvSpPr>
          <p:nvPr>
            <p:ph type="body" idx="1"/>
          </p:nvPr>
        </p:nvSpPr>
        <p:spPr>
          <a:xfrm>
            <a:off x="923925" y="4376738"/>
            <a:ext cx="5086350" cy="4151312"/>
          </a:xfrm>
          <a:noFill/>
        </p:spPr>
        <p:txBody>
          <a:bodyPr/>
          <a:lstStyle/>
          <a:p>
            <a:r>
              <a:rPr lang="en-US" altLang="en-US" smtClean="0"/>
              <a:t>Picture of safeguarding by location example.</a:t>
            </a:r>
          </a:p>
          <a:p>
            <a:endParaRPr lang="en-US" altLang="en-US" smtClean="0"/>
          </a:p>
        </p:txBody>
      </p:sp>
    </p:spTree>
    <p:extLst>
      <p:ext uri="{BB962C8B-B14F-4D97-AF65-F5344CB8AC3E}">
        <p14:creationId xmlns:p14="http://schemas.microsoft.com/office/powerpoint/2010/main" val="762091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220788" y="735013"/>
            <a:ext cx="4495800" cy="3371850"/>
          </a:xfrm>
          <a:ln/>
        </p:spPr>
      </p:sp>
      <p:sp>
        <p:nvSpPr>
          <p:cNvPr id="60419" name="Rectangle 3"/>
          <p:cNvSpPr>
            <a:spLocks noGrp="1" noChangeArrowheads="1"/>
          </p:cNvSpPr>
          <p:nvPr>
            <p:ph type="body" idx="1"/>
          </p:nvPr>
        </p:nvSpPr>
        <p:spPr>
          <a:xfrm>
            <a:off x="923925" y="4376738"/>
            <a:ext cx="5086350" cy="4151312"/>
          </a:xfrm>
          <a:noFill/>
        </p:spPr>
        <p:txBody>
          <a:bodyPr/>
          <a:lstStyle/>
          <a:p>
            <a:endParaRPr lang="en-US" altLang="en-US" smtClean="0"/>
          </a:p>
        </p:txBody>
      </p:sp>
    </p:spTree>
    <p:extLst>
      <p:ext uri="{BB962C8B-B14F-4D97-AF65-F5344CB8AC3E}">
        <p14:creationId xmlns:p14="http://schemas.microsoft.com/office/powerpoint/2010/main" val="104788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r>
              <a:rPr lang="en-US" altLang="en-US" smtClean="0"/>
              <a:t>Illustrations of pressure-sensitive mats that can be used as part of safeguarding by location.</a:t>
            </a:r>
          </a:p>
        </p:txBody>
      </p:sp>
    </p:spTree>
    <p:extLst>
      <p:ext uri="{BB962C8B-B14F-4D97-AF65-F5344CB8AC3E}">
        <p14:creationId xmlns:p14="http://schemas.microsoft.com/office/powerpoint/2010/main" val="3634981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220788" y="735013"/>
            <a:ext cx="4495800" cy="3371850"/>
          </a:xfrm>
          <a:ln/>
        </p:spPr>
      </p:sp>
      <p:sp>
        <p:nvSpPr>
          <p:cNvPr id="64515" name="Rectangle 3"/>
          <p:cNvSpPr>
            <a:spLocks noGrp="1" noChangeArrowheads="1"/>
          </p:cNvSpPr>
          <p:nvPr>
            <p:ph type="body" idx="1"/>
          </p:nvPr>
        </p:nvSpPr>
        <p:spPr>
          <a:xfrm>
            <a:off x="923925" y="4376738"/>
            <a:ext cx="5086350" cy="4151312"/>
          </a:xfrm>
          <a:noFill/>
        </p:spPr>
        <p:txBody>
          <a:bodyPr/>
          <a:lstStyle/>
          <a:p>
            <a:r>
              <a:rPr lang="en-US" altLang="en-US" smtClean="0"/>
              <a:t>Illustration of robot work cell.  Stress need to reference ANSI/RIA R15.06-2012 on robot safety.</a:t>
            </a:r>
          </a:p>
        </p:txBody>
      </p:sp>
    </p:spTree>
    <p:extLst>
      <p:ext uri="{BB962C8B-B14F-4D97-AF65-F5344CB8AC3E}">
        <p14:creationId xmlns:p14="http://schemas.microsoft.com/office/powerpoint/2010/main" val="1001778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220788" y="735013"/>
            <a:ext cx="4495800" cy="3371850"/>
          </a:xfrm>
          <a:ln/>
        </p:spPr>
      </p:sp>
      <p:sp>
        <p:nvSpPr>
          <p:cNvPr id="66563" name="Rectangle 3"/>
          <p:cNvSpPr>
            <a:spLocks noGrp="1" noChangeArrowheads="1"/>
          </p:cNvSpPr>
          <p:nvPr>
            <p:ph type="body" idx="1"/>
          </p:nvPr>
        </p:nvSpPr>
        <p:spPr>
          <a:xfrm>
            <a:off x="923925" y="4376738"/>
            <a:ext cx="5086350" cy="4151312"/>
          </a:xfrm>
          <a:noFill/>
        </p:spPr>
        <p:txBody>
          <a:bodyPr/>
          <a:lstStyle/>
          <a:p>
            <a:r>
              <a:rPr lang="en-US" altLang="en-US" smtClean="0"/>
              <a:t>Pictures show shields on drill press and lathe.</a:t>
            </a:r>
          </a:p>
        </p:txBody>
      </p:sp>
    </p:spTree>
    <p:extLst>
      <p:ext uri="{BB962C8B-B14F-4D97-AF65-F5344CB8AC3E}">
        <p14:creationId xmlns:p14="http://schemas.microsoft.com/office/powerpoint/2010/main" val="4114206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75160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735357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278336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77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901611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r>
              <a:rPr lang="en-US" altLang="en-US" smtClean="0"/>
              <a:t>Picture shows shear.  Stress guarding of “hold-downs” as well as shear blade.</a:t>
            </a:r>
          </a:p>
        </p:txBody>
      </p:sp>
    </p:spTree>
    <p:extLst>
      <p:ext uri="{BB962C8B-B14F-4D97-AF65-F5344CB8AC3E}">
        <p14:creationId xmlns:p14="http://schemas.microsoft.com/office/powerpoint/2010/main" val="1141193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r>
              <a:rPr lang="en-US" altLang="en-US" smtClean="0"/>
              <a:t>Picture of back of shear.  Stress guarding back and using top and mid-rail with sign.</a:t>
            </a:r>
          </a:p>
        </p:txBody>
      </p:sp>
    </p:spTree>
    <p:extLst>
      <p:ext uri="{BB962C8B-B14F-4D97-AF65-F5344CB8AC3E}">
        <p14:creationId xmlns:p14="http://schemas.microsoft.com/office/powerpoint/2010/main" val="1347669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r>
              <a:rPr lang="en-US" altLang="en-US" smtClean="0"/>
              <a:t>Picture of person using hand-tool with machine.  Stress that hand tools are to be used in conjunction with other guarding/safeguarding, not as their own method of safeguarding.</a:t>
            </a:r>
          </a:p>
        </p:txBody>
      </p:sp>
    </p:spTree>
    <p:extLst>
      <p:ext uri="{BB962C8B-B14F-4D97-AF65-F5344CB8AC3E}">
        <p14:creationId xmlns:p14="http://schemas.microsoft.com/office/powerpoint/2010/main" val="4267605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r>
              <a:rPr lang="en-US" altLang="en-US" smtClean="0"/>
              <a:t>Picture of guarded fan.</a:t>
            </a:r>
          </a:p>
        </p:txBody>
      </p:sp>
    </p:spTree>
    <p:extLst>
      <p:ext uri="{BB962C8B-B14F-4D97-AF65-F5344CB8AC3E}">
        <p14:creationId xmlns:p14="http://schemas.microsoft.com/office/powerpoint/2010/main" val="3308161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970677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044860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90714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278050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94796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r>
              <a:rPr lang="en-US" altLang="en-US" smtClean="0"/>
              <a:t>Picture of unguarded table saw.</a:t>
            </a:r>
          </a:p>
        </p:txBody>
      </p:sp>
    </p:spTree>
    <p:extLst>
      <p:ext uri="{BB962C8B-B14F-4D97-AF65-F5344CB8AC3E}">
        <p14:creationId xmlns:p14="http://schemas.microsoft.com/office/powerpoint/2010/main" val="1191542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186514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r>
              <a:rPr lang="en-US" altLang="en-US" smtClean="0"/>
              <a:t>Picture of guarded table saw.</a:t>
            </a:r>
          </a:p>
        </p:txBody>
      </p:sp>
    </p:spTree>
    <p:extLst>
      <p:ext uri="{BB962C8B-B14F-4D97-AF65-F5344CB8AC3E}">
        <p14:creationId xmlns:p14="http://schemas.microsoft.com/office/powerpoint/2010/main" val="9863691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221290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r>
              <a:rPr lang="en-US" altLang="en-US" smtClean="0"/>
              <a:t>Picture of spreader and non-kickback fingers.</a:t>
            </a:r>
          </a:p>
        </p:txBody>
      </p:sp>
    </p:spTree>
    <p:extLst>
      <p:ext uri="{BB962C8B-B14F-4D97-AF65-F5344CB8AC3E}">
        <p14:creationId xmlns:p14="http://schemas.microsoft.com/office/powerpoint/2010/main" val="2550928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065378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p:spPr>
        <p:txBody>
          <a:bodyPr/>
          <a:lstStyle/>
          <a:p>
            <a:r>
              <a:rPr lang="en-US" altLang="en-US" smtClean="0"/>
              <a:t>Picture of unguarded radial arm saw.</a:t>
            </a:r>
          </a:p>
        </p:txBody>
      </p:sp>
    </p:spTree>
    <p:extLst>
      <p:ext uri="{BB962C8B-B14F-4D97-AF65-F5344CB8AC3E}">
        <p14:creationId xmlns:p14="http://schemas.microsoft.com/office/powerpoint/2010/main" val="231525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p:spPr>
        <p:txBody>
          <a:bodyPr/>
          <a:lstStyle/>
          <a:p>
            <a:r>
              <a:rPr lang="en-US" altLang="en-US" smtClean="0"/>
              <a:t>Picture of partially guarded (top covered) radial arm saw.  Stress that it must return to home when released and not go past table.</a:t>
            </a:r>
          </a:p>
        </p:txBody>
      </p:sp>
    </p:spTree>
    <p:extLst>
      <p:ext uri="{BB962C8B-B14F-4D97-AF65-F5344CB8AC3E}">
        <p14:creationId xmlns:p14="http://schemas.microsoft.com/office/powerpoint/2010/main" val="1593548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p:spPr>
        <p:txBody>
          <a:bodyPr/>
          <a:lstStyle/>
          <a:p>
            <a:r>
              <a:rPr lang="en-US" altLang="en-US" smtClean="0"/>
              <a:t>Picture of better guarding on radial arm saw.</a:t>
            </a:r>
          </a:p>
        </p:txBody>
      </p:sp>
    </p:spTree>
    <p:extLst>
      <p:ext uri="{BB962C8B-B14F-4D97-AF65-F5344CB8AC3E}">
        <p14:creationId xmlns:p14="http://schemas.microsoft.com/office/powerpoint/2010/main" val="226055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84034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809914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p:spPr>
        <p:txBody>
          <a:bodyPr/>
          <a:lstStyle/>
          <a:p>
            <a:r>
              <a:rPr lang="en-US" altLang="en-US" smtClean="0"/>
              <a:t>Picture of band saw.</a:t>
            </a:r>
          </a:p>
        </p:txBody>
      </p:sp>
    </p:spTree>
    <p:extLst>
      <p:ext uri="{BB962C8B-B14F-4D97-AF65-F5344CB8AC3E}">
        <p14:creationId xmlns:p14="http://schemas.microsoft.com/office/powerpoint/2010/main" val="794917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p:spPr>
        <p:txBody>
          <a:bodyPr/>
          <a:lstStyle/>
          <a:p>
            <a:r>
              <a:rPr lang="en-US" altLang="en-US" smtClean="0"/>
              <a:t>Picture of metal cutting bandsaw.  Still need to guard non-working portions of blade.</a:t>
            </a:r>
          </a:p>
        </p:txBody>
      </p:sp>
    </p:spTree>
    <p:extLst>
      <p:ext uri="{BB962C8B-B14F-4D97-AF65-F5344CB8AC3E}">
        <p14:creationId xmlns:p14="http://schemas.microsoft.com/office/powerpoint/2010/main" val="1211144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980640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p:spPr>
        <p:txBody>
          <a:bodyPr/>
          <a:lstStyle/>
          <a:p>
            <a:r>
              <a:rPr lang="en-US" altLang="en-US" smtClean="0"/>
              <a:t>Picture of grinder showing work rest and tongue guards.</a:t>
            </a:r>
          </a:p>
        </p:txBody>
      </p:sp>
    </p:spTree>
    <p:extLst>
      <p:ext uri="{BB962C8B-B14F-4D97-AF65-F5344CB8AC3E}">
        <p14:creationId xmlns:p14="http://schemas.microsoft.com/office/powerpoint/2010/main" val="2334049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p:spPr>
        <p:txBody>
          <a:bodyPr/>
          <a:lstStyle/>
          <a:p>
            <a:r>
              <a:rPr lang="en-US" altLang="en-US" smtClean="0"/>
              <a:t>Picture of tongue guard.</a:t>
            </a:r>
          </a:p>
        </p:txBody>
      </p:sp>
    </p:spTree>
    <p:extLst>
      <p:ext uri="{BB962C8B-B14F-4D97-AF65-F5344CB8AC3E}">
        <p14:creationId xmlns:p14="http://schemas.microsoft.com/office/powerpoint/2010/main" val="2918900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6512436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a:lstStyle/>
          <a:p>
            <a:r>
              <a:rPr lang="en-US" altLang="en-US" smtClean="0"/>
              <a:t>Picture of unguarded grinder.  Need side guard and tongue guard.  Electrical is also a serious issue.</a:t>
            </a:r>
          </a:p>
        </p:txBody>
      </p:sp>
    </p:spTree>
    <p:extLst>
      <p:ext uri="{BB962C8B-B14F-4D97-AF65-F5344CB8AC3E}">
        <p14:creationId xmlns:p14="http://schemas.microsoft.com/office/powerpoint/2010/main" val="819970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p:spPr>
        <p:txBody>
          <a:bodyPr/>
          <a:lstStyle/>
          <a:p>
            <a:r>
              <a:rPr lang="en-US" altLang="en-US" smtClean="0"/>
              <a:t>Picture of unguarded grinder.  Needs work rest, tongue guard.  Also needs to be bolted down.</a:t>
            </a:r>
          </a:p>
        </p:txBody>
      </p:sp>
    </p:spTree>
    <p:extLst>
      <p:ext uri="{BB962C8B-B14F-4D97-AF65-F5344CB8AC3E}">
        <p14:creationId xmlns:p14="http://schemas.microsoft.com/office/powerpoint/2010/main" val="20071492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p:spPr>
        <p:txBody>
          <a:bodyPr/>
          <a:lstStyle/>
          <a:p>
            <a:r>
              <a:rPr lang="en-US" altLang="en-US" smtClean="0"/>
              <a:t>Illustration of Georgia Tech Technical Guide on Grinders.  Available at www.oshainfo.gatech.edu.</a:t>
            </a:r>
          </a:p>
        </p:txBody>
      </p:sp>
    </p:spTree>
    <p:extLst>
      <p:ext uri="{BB962C8B-B14F-4D97-AF65-F5344CB8AC3E}">
        <p14:creationId xmlns:p14="http://schemas.microsoft.com/office/powerpoint/2010/main" val="1218868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1147763" y="723900"/>
            <a:ext cx="4505325" cy="3378200"/>
          </a:xfrm>
          <a:ln/>
        </p:spPr>
      </p:sp>
      <p:sp>
        <p:nvSpPr>
          <p:cNvPr id="21507" name="Notes Placeholder 2"/>
          <p:cNvSpPr>
            <a:spLocks noGrp="1"/>
          </p:cNvSpPr>
          <p:nvPr>
            <p:ph type="body" idx="1"/>
          </p:nvPr>
        </p:nvSpPr>
        <p:spPr>
          <a:noFill/>
        </p:spPr>
        <p:txBody>
          <a:bodyPr/>
          <a:lstStyle/>
          <a:p>
            <a:r>
              <a:rPr lang="en-US" altLang="en-US" dirty="0" smtClean="0"/>
              <a:t>Taken from OSHA E-Tool on Machine Guarding illustrate a variety of hazards that require machine guarding including rotating parts, in-running nip points, hazardous points of operation, shear points, exploding grinding wheels, and reciprocating motion.</a:t>
            </a:r>
          </a:p>
        </p:txBody>
      </p:sp>
    </p:spTree>
    <p:extLst>
      <p:ext uri="{BB962C8B-B14F-4D97-AF65-F5344CB8AC3E}">
        <p14:creationId xmlns:p14="http://schemas.microsoft.com/office/powerpoint/2010/main" val="15127912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531019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r>
              <a:rPr lang="en-US" altLang="en-US" dirty="0" smtClean="0"/>
              <a:t>Picture of v-belt and pulley that needs to be guarded at back.</a:t>
            </a:r>
          </a:p>
        </p:txBody>
      </p:sp>
    </p:spTree>
    <p:extLst>
      <p:ext uri="{BB962C8B-B14F-4D97-AF65-F5344CB8AC3E}">
        <p14:creationId xmlns:p14="http://schemas.microsoft.com/office/powerpoint/2010/main" val="4006867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p:spPr>
        <p:txBody>
          <a:bodyPr/>
          <a:lstStyle/>
          <a:p>
            <a:r>
              <a:rPr lang="en-US" altLang="en-US" smtClean="0"/>
              <a:t>Picture of missing guard on belt/pulley.</a:t>
            </a:r>
          </a:p>
        </p:txBody>
      </p:sp>
    </p:spTree>
    <p:extLst>
      <p:ext uri="{BB962C8B-B14F-4D97-AF65-F5344CB8AC3E}">
        <p14:creationId xmlns:p14="http://schemas.microsoft.com/office/powerpoint/2010/main" val="1727473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038350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922447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r>
              <a:rPr lang="en-US" altLang="en-US" dirty="0" smtClean="0"/>
              <a:t>Picture of unguarded coupling.</a:t>
            </a:r>
          </a:p>
        </p:txBody>
      </p:sp>
    </p:spTree>
    <p:extLst>
      <p:ext uri="{BB962C8B-B14F-4D97-AF65-F5344CB8AC3E}">
        <p14:creationId xmlns:p14="http://schemas.microsoft.com/office/powerpoint/2010/main" val="1819814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r>
              <a:rPr lang="en-US" altLang="en-US" smtClean="0"/>
              <a:t>Picture of unguarded coupling with wire wrapped up in it.</a:t>
            </a:r>
          </a:p>
        </p:txBody>
      </p:sp>
    </p:spTree>
    <p:extLst>
      <p:ext uri="{BB962C8B-B14F-4D97-AF65-F5344CB8AC3E}">
        <p14:creationId xmlns:p14="http://schemas.microsoft.com/office/powerpoint/2010/main" val="1779212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p:spPr>
        <p:txBody>
          <a:bodyPr/>
          <a:lstStyle/>
          <a:p>
            <a:r>
              <a:rPr lang="en-US" altLang="en-US" smtClean="0"/>
              <a:t>Picture of person who’s hair was caught in rotating parts.</a:t>
            </a:r>
          </a:p>
        </p:txBody>
      </p:sp>
    </p:spTree>
    <p:extLst>
      <p:ext uri="{BB962C8B-B14F-4D97-AF65-F5344CB8AC3E}">
        <p14:creationId xmlns:p14="http://schemas.microsoft.com/office/powerpoint/2010/main" val="28140339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p:spPr>
        <p:txBody>
          <a:bodyPr/>
          <a:lstStyle/>
          <a:p>
            <a:r>
              <a:rPr lang="en-US" altLang="en-US" smtClean="0"/>
              <a:t>Picture of person standing very close to unguarded belt/pulley.</a:t>
            </a:r>
          </a:p>
        </p:txBody>
      </p:sp>
    </p:spTree>
    <p:extLst>
      <p:ext uri="{BB962C8B-B14F-4D97-AF65-F5344CB8AC3E}">
        <p14:creationId xmlns:p14="http://schemas.microsoft.com/office/powerpoint/2010/main" val="214818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r>
              <a:rPr lang="en-US" altLang="en-US" smtClean="0"/>
              <a:t>Picture of gears that need additional guarding.</a:t>
            </a:r>
          </a:p>
        </p:txBody>
      </p:sp>
    </p:spTree>
    <p:extLst>
      <p:ext uri="{BB962C8B-B14F-4D97-AF65-F5344CB8AC3E}">
        <p14:creationId xmlns:p14="http://schemas.microsoft.com/office/powerpoint/2010/main" val="370660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p:spPr>
        <p:txBody>
          <a:bodyPr/>
          <a:lstStyle/>
          <a:p>
            <a:r>
              <a:rPr lang="en-US" altLang="en-US" smtClean="0"/>
              <a:t>Illustrations show more hazards including cutting, shearing, bending, and punching.</a:t>
            </a:r>
          </a:p>
        </p:txBody>
      </p:sp>
    </p:spTree>
    <p:extLst>
      <p:ext uri="{BB962C8B-B14F-4D97-AF65-F5344CB8AC3E}">
        <p14:creationId xmlns:p14="http://schemas.microsoft.com/office/powerpoint/2010/main" val="40024316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p:spPr>
        <p:txBody>
          <a:bodyPr/>
          <a:lstStyle/>
          <a:p>
            <a:r>
              <a:rPr lang="en-US" altLang="en-US" smtClean="0"/>
              <a:t>Picture of unguarded chain/sprocket.</a:t>
            </a:r>
          </a:p>
        </p:txBody>
      </p:sp>
    </p:spTree>
    <p:extLst>
      <p:ext uri="{BB962C8B-B14F-4D97-AF65-F5344CB8AC3E}">
        <p14:creationId xmlns:p14="http://schemas.microsoft.com/office/powerpoint/2010/main" val="37648884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p:spPr>
        <p:txBody>
          <a:bodyPr/>
          <a:lstStyle/>
          <a:p>
            <a:r>
              <a:rPr lang="en-US" altLang="en-US" smtClean="0"/>
              <a:t>Picture of many mechanical power transmission elements unguarded including belt/pulley, gear, shaft, chain/sprocket.</a:t>
            </a:r>
          </a:p>
        </p:txBody>
      </p:sp>
    </p:spTree>
    <p:extLst>
      <p:ext uri="{BB962C8B-B14F-4D97-AF65-F5344CB8AC3E}">
        <p14:creationId xmlns:p14="http://schemas.microsoft.com/office/powerpoint/2010/main" val="3009010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368185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56996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p:spPr>
        <p:txBody>
          <a:bodyPr/>
          <a:lstStyle/>
          <a:p>
            <a:r>
              <a:rPr lang="en-US" altLang="en-US" smtClean="0"/>
              <a:t>Picture of person in situation that requires lockout.</a:t>
            </a:r>
          </a:p>
        </p:txBody>
      </p:sp>
    </p:spTree>
    <p:extLst>
      <p:ext uri="{BB962C8B-B14F-4D97-AF65-F5344CB8AC3E}">
        <p14:creationId xmlns:p14="http://schemas.microsoft.com/office/powerpoint/2010/main" val="37679427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564563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63961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583586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977458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645362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p:spPr>
        <p:txBody>
          <a:bodyPr/>
          <a:lstStyle/>
          <a:p>
            <a:r>
              <a:rPr lang="en-US" altLang="en-US" smtClean="0"/>
              <a:t>Illustrations show samples of guarding, devices (2 hand control), and distance.</a:t>
            </a:r>
          </a:p>
        </p:txBody>
      </p:sp>
    </p:spTree>
    <p:extLst>
      <p:ext uri="{BB962C8B-B14F-4D97-AF65-F5344CB8AC3E}">
        <p14:creationId xmlns:p14="http://schemas.microsoft.com/office/powerpoint/2010/main" val="604311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7933795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26022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5288454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4587160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6568641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p:spPr>
        <p:txBody>
          <a:bodyPr/>
          <a:lstStyle/>
          <a:p>
            <a:r>
              <a:rPr lang="en-US" altLang="en-US" smtClean="0"/>
              <a:t>Illustration of machine guarding e-tool page.  www.osha.gov.</a:t>
            </a:r>
          </a:p>
        </p:txBody>
      </p:sp>
    </p:spTree>
    <p:extLst>
      <p:ext uri="{BB962C8B-B14F-4D97-AF65-F5344CB8AC3E}">
        <p14:creationId xmlns:p14="http://schemas.microsoft.com/office/powerpoint/2010/main" val="240581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697658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Earth">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03588"/>
            <a:ext cx="9144000"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flipV="1">
            <a:off x="2078038" y="5921375"/>
            <a:ext cx="70659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525"/>
            <a:ext cx="70659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7243763" y="88900"/>
            <a:ext cx="17129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23999"/>
            <a:ext cx="7772400" cy="1097882"/>
          </a:xfrm>
        </p:spPr>
        <p:txBody>
          <a:bodyPr anchorCtr="1">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2693601"/>
            <a:ext cx="6400800" cy="740883"/>
          </a:xfrm>
        </p:spPr>
        <p:txBody>
          <a:bodyPr anchor="t" anchorCtr="1">
            <a:normAutofit/>
          </a:bodyPr>
          <a:lstStyle>
            <a:lvl1pPr marL="0" indent="0" algn="ctr">
              <a:spcBef>
                <a:spcPts val="600"/>
              </a:spcBef>
              <a:spcAft>
                <a:spcPts val="600"/>
              </a:spcAft>
              <a:buNone/>
              <a:defRPr sz="2400">
                <a:solidFill>
                  <a:srgbClr val="BE9B69"/>
                </a:solidFill>
                <a:effectLst/>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dirty="0"/>
          </a:p>
        </p:txBody>
      </p:sp>
      <p:sp>
        <p:nvSpPr>
          <p:cNvPr id="8" name="Slide Number Placeholder 5"/>
          <p:cNvSpPr>
            <a:spLocks noGrp="1"/>
          </p:cNvSpPr>
          <p:nvPr>
            <p:ph type="sldNum" sz="quarter" idx="10"/>
          </p:nvPr>
        </p:nvSpPr>
        <p:spPr>
          <a:xfrm>
            <a:off x="7772400" y="6416675"/>
            <a:ext cx="1081088" cy="133350"/>
          </a:xfrm>
        </p:spPr>
        <p:txBody>
          <a:bodyPr/>
          <a:lstStyle>
            <a:lvl1pPr>
              <a:defRPr dirty="0"/>
            </a:lvl1pPr>
          </a:lstStyle>
          <a:p>
            <a:pPr>
              <a:defRPr/>
            </a:pPr>
            <a:r>
              <a:rPr lang="en-US" altLang="en-US"/>
              <a:t>1</a:t>
            </a:r>
            <a:fld id="{9E837C95-D279-4660-BA03-F0C9AF860142}" type="slidenum">
              <a:rPr lang="en-US" altLang="en-US"/>
              <a:pPr>
                <a:defRPr/>
              </a:pPr>
              <a:t>‹#›</a:t>
            </a:fld>
            <a:endParaRPr lang="en-US" altLang="en-US"/>
          </a:p>
        </p:txBody>
      </p:sp>
    </p:spTree>
    <p:extLst>
      <p:ext uri="{BB962C8B-B14F-4D97-AF65-F5344CB8AC3E}">
        <p14:creationId xmlns:p14="http://schemas.microsoft.com/office/powerpoint/2010/main" val="338456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53583" indent="-253583">
              <a:buFontTx/>
              <a:buBlip>
                <a:blip r:embed="rId2"/>
              </a:buBlip>
              <a:defRPr/>
            </a:lvl1pPr>
            <a:lvl2pPr marL="517138" indent="-227940">
              <a:buFontTx/>
              <a:buBlip>
                <a:blip r:embed="rId2"/>
              </a:buBlip>
              <a:defRPr/>
            </a:lvl2pPr>
            <a:lvl3pPr marL="820583" indent="-255008">
              <a:buFontTx/>
              <a:buBlip>
                <a:blip r:embed="rId2"/>
              </a:buBlip>
              <a:defRPr/>
            </a:lvl3pPr>
            <a:lvl4pPr marL="1074165" indent="-219392">
              <a:buFontTx/>
              <a:buBlip>
                <a:blip r:embed="rId2"/>
              </a:buBlip>
              <a:defRPr/>
            </a:lvl4pPr>
            <a:lvl5pPr marL="1329173" indent="-240762">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503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970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5" name="Picture 7" descr="PPT_Template-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501" y="1599651"/>
            <a:ext cx="4045237" cy="4527176"/>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86" y="1599651"/>
            <a:ext cx="4045239" cy="4527176"/>
          </a:xfrm>
        </p:spPr>
        <p:txBody>
          <a:bodyPr/>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ltLang="en-US"/>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ltLang="en-US"/>
          </a:p>
        </p:txBody>
      </p:sp>
    </p:spTree>
    <p:extLst>
      <p:ext uri="{BB962C8B-B14F-4D97-AF65-F5344CB8AC3E}">
        <p14:creationId xmlns:p14="http://schemas.microsoft.com/office/powerpoint/2010/main" val="169406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914400" y="6251575"/>
            <a:ext cx="1981200" cy="457200"/>
          </a:xfrm>
          <a:prstGeom prst="rect">
            <a:avLst/>
          </a:prstGeom>
        </p:spPr>
        <p:txBody>
          <a:bodyPr/>
          <a:lstStyle>
            <a:lvl1pPr>
              <a:defRPr/>
            </a:lvl1pPr>
          </a:lstStyle>
          <a:p>
            <a:pPr>
              <a:defRPr/>
            </a:pPr>
            <a:endParaRPr lang="en-US" altLang="en-US"/>
          </a:p>
        </p:txBody>
      </p:sp>
      <p:sp>
        <p:nvSpPr>
          <p:cNvPr id="3" name="Rectangle 10"/>
          <p:cNvSpPr>
            <a:spLocks noGrp="1" noChangeArrowheads="1"/>
          </p:cNvSpPr>
          <p:nvPr>
            <p:ph type="ftr" sz="quarter" idx="11"/>
          </p:nvPr>
        </p:nvSpPr>
        <p:spPr>
          <a:xfrm>
            <a:off x="3352800" y="6248400"/>
            <a:ext cx="2971800" cy="457200"/>
          </a:xfrm>
          <a:prstGeom prst="rect">
            <a:avLst/>
          </a:prstGeom>
        </p:spPr>
        <p:txBody>
          <a:bodyPr/>
          <a:lstStyle>
            <a:lvl1pPr>
              <a:defRPr/>
            </a:lvl1pPr>
          </a:lstStyle>
          <a:p>
            <a:pPr>
              <a:defRPr/>
            </a:pPr>
            <a:endParaRPr lang="en-US" altLang="en-US"/>
          </a:p>
        </p:txBody>
      </p:sp>
      <p:sp>
        <p:nvSpPr>
          <p:cNvPr id="4" name="Rectangle 11"/>
          <p:cNvSpPr>
            <a:spLocks noGrp="1" noChangeArrowheads="1"/>
          </p:cNvSpPr>
          <p:nvPr>
            <p:ph type="sldNum" sz="quarter" idx="12"/>
          </p:nvPr>
        </p:nvSpPr>
        <p:spPr>
          <a:xfrm>
            <a:off x="8001000" y="6370638"/>
            <a:ext cx="1081088" cy="133350"/>
          </a:xfrm>
        </p:spPr>
        <p:txBody>
          <a:bodyPr/>
          <a:lstStyle>
            <a:lvl1pPr>
              <a:defRPr/>
            </a:lvl1pPr>
          </a:lstStyle>
          <a:p>
            <a:pPr>
              <a:defRPr/>
            </a:pPr>
            <a:fld id="{7D4596D1-F815-4047-943E-DD060B55B9B4}" type="slidenum">
              <a:rPr lang="en-US" altLang="en-US"/>
              <a:pPr>
                <a:defRPr/>
              </a:pPr>
              <a:t>‹#›</a:t>
            </a:fld>
            <a:endParaRPr lang="en-US" altLang="en-US" dirty="0"/>
          </a:p>
        </p:txBody>
      </p:sp>
    </p:spTree>
    <p:extLst>
      <p:ext uri="{BB962C8B-B14F-4D97-AF65-F5344CB8AC3E}">
        <p14:creationId xmlns:p14="http://schemas.microsoft.com/office/powerpoint/2010/main" val="164988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876800" y="1600200"/>
            <a:ext cx="3810000" cy="4530725"/>
          </a:xfrm>
        </p:spPr>
        <p:txBody>
          <a:bodyPr/>
          <a:lstStyle/>
          <a:p>
            <a:pPr lvl="0"/>
            <a:endParaRPr lang="en-US" noProof="0" smtClean="0"/>
          </a:p>
        </p:txBody>
      </p:sp>
      <p:sp>
        <p:nvSpPr>
          <p:cNvPr id="5" name="Rectangle 9"/>
          <p:cNvSpPr>
            <a:spLocks noGrp="1" noChangeArrowheads="1"/>
          </p:cNvSpPr>
          <p:nvPr>
            <p:ph type="dt" sz="half" idx="10"/>
          </p:nvPr>
        </p:nvSpPr>
        <p:spPr>
          <a:xfrm>
            <a:off x="914400" y="6251575"/>
            <a:ext cx="1981200" cy="457200"/>
          </a:xfrm>
          <a:prstGeom prst="rect">
            <a:avLst/>
          </a:prstGeom>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xfrm>
            <a:off x="3352800" y="6248400"/>
            <a:ext cx="2971800" cy="457200"/>
          </a:xfrm>
          <a:prstGeom prst="rect">
            <a:avLst/>
          </a:prstGeom>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p:txBody>
          <a:bodyPr/>
          <a:lstStyle>
            <a:lvl1pPr>
              <a:defRPr/>
            </a:lvl1pPr>
          </a:lstStyle>
          <a:p>
            <a:pPr>
              <a:defRPr/>
            </a:pPr>
            <a:fld id="{387265B5-1504-4B2D-870C-702AC4F3D835}" type="slidenum">
              <a:rPr lang="en-US" altLang="en-US"/>
              <a:pPr>
                <a:defRPr/>
              </a:pPr>
              <a:t>‹#›</a:t>
            </a:fld>
            <a:endParaRPr lang="en-US" altLang="en-US" dirty="0"/>
          </a:p>
        </p:txBody>
      </p:sp>
    </p:spTree>
    <p:extLst>
      <p:ext uri="{BB962C8B-B14F-4D97-AF65-F5344CB8AC3E}">
        <p14:creationId xmlns:p14="http://schemas.microsoft.com/office/powerpoint/2010/main" val="350824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flipV="1">
            <a:off x="2078038" y="5921375"/>
            <a:ext cx="70659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9525"/>
            <a:ext cx="70659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8001000" y="6680200"/>
            <a:ext cx="1081088" cy="133350"/>
          </a:xfrm>
          <a:prstGeom prst="rect">
            <a:avLst/>
          </a:prstGeom>
        </p:spPr>
        <p:txBody>
          <a:bodyPr vert="horz" lIns="0" tIns="0" rIns="0" bIns="0" rtlCol="0" anchor="b" anchorCtr="0"/>
          <a:lstStyle>
            <a:lvl1pPr algn="r" defTabSz="914293" fontAlgn="auto">
              <a:spcBef>
                <a:spcPts val="0"/>
              </a:spcBef>
              <a:spcAft>
                <a:spcPts val="0"/>
              </a:spcAft>
              <a:defRPr sz="1100">
                <a:solidFill>
                  <a:schemeClr val="bg1"/>
                </a:solidFill>
                <a:latin typeface="Arial" pitchFamily="34" charset="0"/>
                <a:cs typeface="Arial" pitchFamily="34" charset="0"/>
              </a:defRPr>
            </a:lvl1pPr>
          </a:lstStyle>
          <a:p>
            <a:pPr>
              <a:defRPr/>
            </a:pPr>
            <a:fld id="{17C2CBA8-F8D6-4BEC-85AB-14997D5CE6A6}" type="slidenum">
              <a:rPr lang="en-US" altLang="en-US"/>
              <a:pPr>
                <a:defRPr/>
              </a:pPr>
              <a:t>‹#›</a:t>
            </a:fld>
            <a:endParaRPr lang="en-US" altLang="en-US" dirty="0"/>
          </a:p>
        </p:txBody>
      </p:sp>
      <p:sp>
        <p:nvSpPr>
          <p:cNvPr id="1030" name="Title Placeholder 1"/>
          <p:cNvSpPr>
            <a:spLocks noGrp="1"/>
          </p:cNvSpPr>
          <p:nvPr>
            <p:ph type="title"/>
          </p:nvPr>
        </p:nvSpPr>
        <p:spPr bwMode="auto">
          <a:xfrm>
            <a:off x="457200" y="3778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p>
        </p:txBody>
      </p:sp>
      <p:pic>
        <p:nvPicPr>
          <p:cNvPr id="1031" name="Picture 1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238" y="6199188"/>
            <a:ext cx="16637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Lst>
  <p:timing>
    <p:tnLst>
      <p:par>
        <p:cTn id="1" dur="indefinite" restart="never" nodeType="tmRoot"/>
      </p:par>
    </p:tnLst>
  </p:timing>
  <p:hf hdr="0" ftr="0" dt="0"/>
  <p:txStyles>
    <p:titleStyle>
      <a:lvl1pPr algn="r" defTabSz="912813" rtl="0" eaLnBrk="0" fontAlgn="base" hangingPunct="0">
        <a:lnSpc>
          <a:spcPct val="85000"/>
        </a:lnSpc>
        <a:spcBef>
          <a:spcPct val="0"/>
        </a:spcBef>
        <a:spcAft>
          <a:spcPct val="0"/>
        </a:spcAft>
        <a:defRPr sz="3200" b="1" kern="1200">
          <a:solidFill>
            <a:srgbClr val="002A54"/>
          </a:solidFill>
          <a:latin typeface="Arial" pitchFamily="34" charset="0"/>
          <a:ea typeface="+mj-ea"/>
          <a:cs typeface="Arial" pitchFamily="34" charset="0"/>
        </a:defRPr>
      </a:lvl1pPr>
      <a:lvl2pPr algn="r" defTabSz="912813" rtl="0" eaLnBrk="0" fontAlgn="base" hangingPunct="0">
        <a:lnSpc>
          <a:spcPct val="85000"/>
        </a:lnSpc>
        <a:spcBef>
          <a:spcPct val="0"/>
        </a:spcBef>
        <a:spcAft>
          <a:spcPct val="0"/>
        </a:spcAft>
        <a:defRPr sz="3200" b="1">
          <a:solidFill>
            <a:srgbClr val="002A54"/>
          </a:solidFill>
          <a:latin typeface="Arial" charset="0"/>
          <a:cs typeface="Arial" charset="0"/>
        </a:defRPr>
      </a:lvl2pPr>
      <a:lvl3pPr algn="r" defTabSz="912813" rtl="0" eaLnBrk="0" fontAlgn="base" hangingPunct="0">
        <a:lnSpc>
          <a:spcPct val="85000"/>
        </a:lnSpc>
        <a:spcBef>
          <a:spcPct val="0"/>
        </a:spcBef>
        <a:spcAft>
          <a:spcPct val="0"/>
        </a:spcAft>
        <a:defRPr sz="3200" b="1">
          <a:solidFill>
            <a:srgbClr val="002A54"/>
          </a:solidFill>
          <a:latin typeface="Arial" charset="0"/>
          <a:cs typeface="Arial" charset="0"/>
        </a:defRPr>
      </a:lvl3pPr>
      <a:lvl4pPr algn="r" defTabSz="912813" rtl="0" eaLnBrk="0" fontAlgn="base" hangingPunct="0">
        <a:lnSpc>
          <a:spcPct val="85000"/>
        </a:lnSpc>
        <a:spcBef>
          <a:spcPct val="0"/>
        </a:spcBef>
        <a:spcAft>
          <a:spcPct val="0"/>
        </a:spcAft>
        <a:defRPr sz="3200" b="1">
          <a:solidFill>
            <a:srgbClr val="002A54"/>
          </a:solidFill>
          <a:latin typeface="Arial" charset="0"/>
          <a:cs typeface="Arial" charset="0"/>
        </a:defRPr>
      </a:lvl4pPr>
      <a:lvl5pPr algn="r" defTabSz="912813" rtl="0" eaLnBrk="0" fontAlgn="base" hangingPunct="0">
        <a:lnSpc>
          <a:spcPct val="85000"/>
        </a:lnSpc>
        <a:spcBef>
          <a:spcPct val="0"/>
        </a:spcBef>
        <a:spcAft>
          <a:spcPct val="0"/>
        </a:spcAft>
        <a:defRPr sz="3200" b="1">
          <a:solidFill>
            <a:srgbClr val="002A54"/>
          </a:solidFill>
          <a:latin typeface="Arial" charset="0"/>
          <a:cs typeface="Arial" charset="0"/>
        </a:defRPr>
      </a:lvl5pPr>
      <a:lvl6pPr marL="410291" algn="r" defTabSz="913183" rtl="0" eaLnBrk="1" fontAlgn="base" hangingPunct="1">
        <a:lnSpc>
          <a:spcPct val="85000"/>
        </a:lnSpc>
        <a:spcBef>
          <a:spcPct val="0"/>
        </a:spcBef>
        <a:spcAft>
          <a:spcPct val="0"/>
        </a:spcAft>
        <a:defRPr sz="3200" b="1">
          <a:solidFill>
            <a:srgbClr val="002A54"/>
          </a:solidFill>
          <a:latin typeface="Arial" charset="0"/>
          <a:cs typeface="Arial" charset="0"/>
        </a:defRPr>
      </a:lvl6pPr>
      <a:lvl7pPr marL="820583" algn="r" defTabSz="913183" rtl="0" eaLnBrk="1" fontAlgn="base" hangingPunct="1">
        <a:lnSpc>
          <a:spcPct val="85000"/>
        </a:lnSpc>
        <a:spcBef>
          <a:spcPct val="0"/>
        </a:spcBef>
        <a:spcAft>
          <a:spcPct val="0"/>
        </a:spcAft>
        <a:defRPr sz="3200" b="1">
          <a:solidFill>
            <a:srgbClr val="002A54"/>
          </a:solidFill>
          <a:latin typeface="Arial" charset="0"/>
          <a:cs typeface="Arial" charset="0"/>
        </a:defRPr>
      </a:lvl7pPr>
      <a:lvl8pPr marL="1230874" algn="r" defTabSz="913183" rtl="0" eaLnBrk="1" fontAlgn="base" hangingPunct="1">
        <a:lnSpc>
          <a:spcPct val="85000"/>
        </a:lnSpc>
        <a:spcBef>
          <a:spcPct val="0"/>
        </a:spcBef>
        <a:spcAft>
          <a:spcPct val="0"/>
        </a:spcAft>
        <a:defRPr sz="3200" b="1">
          <a:solidFill>
            <a:srgbClr val="002A54"/>
          </a:solidFill>
          <a:latin typeface="Arial" charset="0"/>
          <a:cs typeface="Arial" charset="0"/>
        </a:defRPr>
      </a:lvl8pPr>
      <a:lvl9pPr marL="1641165" algn="r" defTabSz="913183" rtl="0" eaLnBrk="1" fontAlgn="base" hangingPunct="1">
        <a:lnSpc>
          <a:spcPct val="85000"/>
        </a:lnSpc>
        <a:spcBef>
          <a:spcPct val="0"/>
        </a:spcBef>
        <a:spcAft>
          <a:spcPct val="0"/>
        </a:spcAft>
        <a:defRPr sz="3200" b="1">
          <a:solidFill>
            <a:srgbClr val="002A54"/>
          </a:solidFill>
          <a:latin typeface="Arial" charset="0"/>
          <a:cs typeface="Arial" charset="0"/>
        </a:defRPr>
      </a:lvl9pPr>
    </p:titleStyle>
    <p:bodyStyle>
      <a:lvl1pPr algn="l" defTabSz="912813" rtl="0" eaLnBrk="0" fontAlgn="base" hangingPunct="0">
        <a:lnSpc>
          <a:spcPct val="85000"/>
        </a:lnSpc>
        <a:spcBef>
          <a:spcPts val="1200"/>
        </a:spcBef>
        <a:spcAft>
          <a:spcPts val="1200"/>
        </a:spcAft>
        <a:buSzPct val="65000"/>
        <a:defRPr sz="2800" kern="1200">
          <a:solidFill>
            <a:srgbClr val="002A54"/>
          </a:solidFill>
          <a:latin typeface="Arial" pitchFamily="34" charset="0"/>
          <a:ea typeface="+mn-ea"/>
          <a:cs typeface="Arial" pitchFamily="34" charset="0"/>
        </a:defRPr>
      </a:lvl1pPr>
      <a:lvl2pPr marL="288925" algn="l" defTabSz="912813" rtl="0" eaLnBrk="0" fontAlgn="base" hangingPunct="0">
        <a:lnSpc>
          <a:spcPct val="85000"/>
        </a:lnSpc>
        <a:spcBef>
          <a:spcPts val="1200"/>
        </a:spcBef>
        <a:spcAft>
          <a:spcPts val="1200"/>
        </a:spcAft>
        <a:buSzPct val="65000"/>
        <a:defRPr sz="2600" kern="1200">
          <a:solidFill>
            <a:srgbClr val="002A54"/>
          </a:solidFill>
          <a:latin typeface="Arial" pitchFamily="34" charset="0"/>
          <a:ea typeface="+mn-ea"/>
          <a:cs typeface="Arial" pitchFamily="34" charset="0"/>
        </a:defRPr>
      </a:lvl2pPr>
      <a:lvl3pPr marL="565150" algn="l" defTabSz="912813" rtl="0" eaLnBrk="0" fontAlgn="base" hangingPunct="0">
        <a:lnSpc>
          <a:spcPct val="85000"/>
        </a:lnSpc>
        <a:spcBef>
          <a:spcPts val="1200"/>
        </a:spcBef>
        <a:spcAft>
          <a:spcPts val="1200"/>
        </a:spcAft>
        <a:buSzPct val="65000"/>
        <a:defRPr sz="2400" kern="1200">
          <a:solidFill>
            <a:srgbClr val="002A54"/>
          </a:solidFill>
          <a:latin typeface="Arial" pitchFamily="34" charset="0"/>
          <a:ea typeface="+mn-ea"/>
          <a:cs typeface="Arial" pitchFamily="34" charset="0"/>
        </a:defRPr>
      </a:lvl3pPr>
      <a:lvl4pPr marL="854075" algn="l" defTabSz="912813" rtl="0" eaLnBrk="0" fontAlgn="base" hangingPunct="0">
        <a:lnSpc>
          <a:spcPct val="85000"/>
        </a:lnSpc>
        <a:spcBef>
          <a:spcPts val="1200"/>
        </a:spcBef>
        <a:spcAft>
          <a:spcPts val="1200"/>
        </a:spcAft>
        <a:buSzPct val="65000"/>
        <a:defRPr sz="2200" kern="1200">
          <a:solidFill>
            <a:srgbClr val="002A54"/>
          </a:solidFill>
          <a:latin typeface="Arial" pitchFamily="34" charset="0"/>
          <a:ea typeface="+mn-ea"/>
          <a:cs typeface="Arial" pitchFamily="34" charset="0"/>
        </a:defRPr>
      </a:lvl4pPr>
      <a:lvl5pPr marL="1087438" algn="l" defTabSz="912813" rtl="0" eaLnBrk="0" fontAlgn="base" hangingPunct="0">
        <a:lnSpc>
          <a:spcPct val="85000"/>
        </a:lnSpc>
        <a:spcBef>
          <a:spcPts val="1200"/>
        </a:spcBef>
        <a:spcAft>
          <a:spcPts val="1200"/>
        </a:spcAft>
        <a:buSzPct val="65000"/>
        <a:defRPr sz="2000" kern="1200">
          <a:solidFill>
            <a:srgbClr val="002A54"/>
          </a:solidFill>
          <a:latin typeface="Arial" pitchFamily="34" charset="0"/>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gif"/><Relationship Id="rId3" Type="http://schemas.openxmlformats.org/officeDocument/2006/relationships/image" Target="../media/image9.gif"/><Relationship Id="rId7" Type="http://schemas.openxmlformats.org/officeDocument/2006/relationships/image" Target="../media/image13.gif"/><Relationship Id="rId12"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www.osha.gov/SLTC/etools/machineguarding/animations/drill2.html" TargetMode="External"/><Relationship Id="rId7" Type="http://schemas.openxmlformats.org/officeDocument/2006/relationships/hyperlink" Target="http://www.osha.gov/SLTC/etools/machineguarding/animations/shear2.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4.jpeg"/><Relationship Id="rId5" Type="http://schemas.openxmlformats.org/officeDocument/2006/relationships/hyperlink" Target="http://www.osha.gov/SLTC/etools/machineguarding/animations/punch2.html" TargetMode="External"/><Relationship Id="rId10" Type="http://schemas.openxmlformats.org/officeDocument/2006/relationships/image" Target="../media/image23.jpeg"/><Relationship Id="rId4" Type="http://schemas.openxmlformats.org/officeDocument/2006/relationships/image" Target="../media/image20.jpeg"/><Relationship Id="rId9" Type="http://schemas.openxmlformats.org/officeDocument/2006/relationships/hyperlink" Target="http://www.osha.gov/SLTC/etools/machineguarding/animations/die2.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8.png"/><Relationship Id="rId7" Type="http://schemas.openxmlformats.org/officeDocument/2006/relationships/hyperlink" Target="http://www.osha.gov/SLTC/etools/machineguarding/animations/buta.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www.osha.gov/SLTC/etools/machineguarding/animations/fixed3.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1219200"/>
            <a:ext cx="7772400" cy="16764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0000"/>
          </a:bodyPr>
          <a:lstStyle/>
          <a:p>
            <a:pPr defTabSz="913183" eaLnBrk="1" hangingPunct="1">
              <a:defRPr/>
            </a:pPr>
            <a:r>
              <a:rPr lang="en-US" altLang="en-US" sz="8000" dirty="0" smtClean="0"/>
              <a:t>Subpart O - </a:t>
            </a:r>
            <a:r>
              <a:rPr lang="en-US" altLang="en-US" sz="6600" dirty="0" smtClean="0"/>
              <a:t>Machine Guarding</a:t>
            </a:r>
          </a:p>
        </p:txBody>
      </p:sp>
      <p:sp>
        <p:nvSpPr>
          <p:cNvPr id="2" name="Slide Number Placeholder 1"/>
          <p:cNvSpPr>
            <a:spLocks noGrp="1"/>
          </p:cNvSpPr>
          <p:nvPr>
            <p:ph type="sldNum" sz="quarter" idx="10"/>
          </p:nvPr>
        </p:nvSpPr>
        <p:spPr/>
        <p:txBody>
          <a:bodyPr/>
          <a:lstStyle/>
          <a:p>
            <a:pPr>
              <a:defRPr/>
            </a:pPr>
            <a:fld id="{9E837C95-D279-4660-BA03-F0C9AF860142}" type="slidenum">
              <a:rPr lang="en-US" altLang="en-US" smtClean="0"/>
              <a:pPr>
                <a:defRPr/>
              </a:pPr>
              <a:t>1</a:t>
            </a:fld>
            <a:endParaRPr lang="en-US" alt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85799"/>
            <a:ext cx="7924800" cy="835025"/>
          </a:xfrm>
        </p:spPr>
        <p:txBody>
          <a:bodyPr/>
          <a:lstStyle/>
          <a:p>
            <a:pPr algn="ctr" eaLnBrk="1" hangingPunct="1"/>
            <a:r>
              <a:rPr lang="en-US" altLang="en-US" sz="4000" dirty="0" smtClean="0"/>
              <a:t>Guards</a:t>
            </a:r>
          </a:p>
        </p:txBody>
      </p:sp>
      <p:sp>
        <p:nvSpPr>
          <p:cNvPr id="26627" name="Rectangle 3"/>
          <p:cNvSpPr>
            <a:spLocks noGrp="1" noChangeArrowheads="1"/>
          </p:cNvSpPr>
          <p:nvPr>
            <p:ph idx="1"/>
          </p:nvPr>
        </p:nvSpPr>
        <p:spPr>
          <a:xfrm>
            <a:off x="1295400" y="1600200"/>
            <a:ext cx="3581400" cy="4525963"/>
          </a:xfrm>
        </p:spPr>
        <p:txBody>
          <a:bodyPr/>
          <a:lstStyle/>
          <a:p>
            <a:pPr marL="252413" indent="-252413" eaLnBrk="1" hangingPunct="1">
              <a:buFontTx/>
              <a:buBlip>
                <a:blip r:embed="rId3"/>
              </a:buBlip>
            </a:pPr>
            <a:r>
              <a:rPr lang="en-US" altLang="en-US" dirty="0" smtClean="0"/>
              <a:t>Fixed</a:t>
            </a:r>
          </a:p>
          <a:p>
            <a:pPr marL="252413" indent="-252413" eaLnBrk="1" hangingPunct="1">
              <a:buFontTx/>
              <a:buBlip>
                <a:blip r:embed="rId3"/>
              </a:buBlip>
            </a:pPr>
            <a:r>
              <a:rPr lang="en-US" altLang="en-US" dirty="0" smtClean="0"/>
              <a:t>Interlocked</a:t>
            </a:r>
          </a:p>
          <a:p>
            <a:pPr marL="252413" indent="-252413" eaLnBrk="1" hangingPunct="1">
              <a:buFontTx/>
              <a:buBlip>
                <a:blip r:embed="rId3"/>
              </a:buBlip>
            </a:pPr>
            <a:r>
              <a:rPr lang="en-US" altLang="en-US" dirty="0" smtClean="0"/>
              <a:t>Adjustable</a:t>
            </a:r>
          </a:p>
          <a:p>
            <a:pPr marL="252413" indent="-252413" eaLnBrk="1" hangingPunct="1">
              <a:buFontTx/>
              <a:buBlip>
                <a:blip r:embed="rId3"/>
              </a:buBlip>
            </a:pPr>
            <a:r>
              <a:rPr lang="en-US" altLang="en-US" dirty="0" smtClean="0"/>
              <a:t>Self-adjusting</a:t>
            </a:r>
          </a:p>
        </p:txBody>
      </p:sp>
      <p:sp>
        <p:nvSpPr>
          <p:cNvPr id="3" name="TextBox 2"/>
          <p:cNvSpPr txBox="1"/>
          <p:nvPr/>
        </p:nvSpPr>
        <p:spPr>
          <a:xfrm>
            <a:off x="8686800" y="6324600"/>
            <a:ext cx="304800" cy="261610"/>
          </a:xfrm>
          <a:prstGeom prst="rect">
            <a:avLst/>
          </a:prstGeom>
          <a:noFill/>
        </p:spPr>
        <p:txBody>
          <a:bodyPr wrap="square" rtlCol="0">
            <a:spAutoFit/>
          </a:bodyPr>
          <a:lstStyle/>
          <a:p>
            <a:r>
              <a:rPr lang="en-US" sz="1100" dirty="0" smtClean="0">
                <a:solidFill>
                  <a:schemeClr val="bg1"/>
                </a:solidFill>
              </a:rPr>
              <a:t>9</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77788"/>
            <a:ext cx="7772400" cy="1143000"/>
          </a:xfrm>
        </p:spPr>
        <p:txBody>
          <a:bodyPr/>
          <a:lstStyle/>
          <a:p>
            <a:pPr eaLnBrk="1" hangingPunct="1"/>
            <a:r>
              <a:rPr lang="en-US" altLang="en-US" smtClean="0"/>
              <a:t>Fixed Guard</a:t>
            </a:r>
          </a:p>
        </p:txBody>
      </p:sp>
      <p:sp>
        <p:nvSpPr>
          <p:cNvPr id="28675" name="Text Box 3"/>
          <p:cNvSpPr txBox="1">
            <a:spLocks noChangeArrowheads="1"/>
          </p:cNvSpPr>
          <p:nvPr/>
        </p:nvSpPr>
        <p:spPr bwMode="auto">
          <a:xfrm>
            <a:off x="838200" y="1600200"/>
            <a:ext cx="76549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700"/>
              <a:t>Provides a barrier - a permanent part of the machine, preferable to all other types of guards.</a:t>
            </a:r>
          </a:p>
        </p:txBody>
      </p:sp>
      <p:pic>
        <p:nvPicPr>
          <p:cNvPr id="28676" name="Picture 4" descr="Slide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9675" y="2836863"/>
            <a:ext cx="3719513"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pic>
        <p:nvPicPr>
          <p:cNvPr id="28677" name="Picture 5" descr="Slide5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5850" y="2801938"/>
            <a:ext cx="159067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FF"/>
                </a:solidFill>
                <a:miter lim="800000"/>
                <a:headEnd/>
                <a:tailEnd/>
              </a14:hiddenLine>
            </a:ext>
          </a:extLst>
        </p:spPr>
      </p:pic>
      <p:sp>
        <p:nvSpPr>
          <p:cNvPr id="2" name="TextBox 1"/>
          <p:cNvSpPr txBox="1"/>
          <p:nvPr/>
        </p:nvSpPr>
        <p:spPr>
          <a:xfrm>
            <a:off x="8610600" y="6248400"/>
            <a:ext cx="457200" cy="261610"/>
          </a:xfrm>
          <a:prstGeom prst="rect">
            <a:avLst/>
          </a:prstGeom>
          <a:noFill/>
        </p:spPr>
        <p:txBody>
          <a:bodyPr wrap="square" rtlCol="0">
            <a:spAutoFit/>
          </a:bodyPr>
          <a:lstStyle/>
          <a:p>
            <a:r>
              <a:rPr lang="en-US" sz="1100" dirty="0" smtClean="0">
                <a:solidFill>
                  <a:schemeClr val="bg1"/>
                </a:solidFill>
              </a:rPr>
              <a:t>10</a:t>
            </a:r>
            <a:endParaRPr lang="en-US" sz="1100" dirty="0">
              <a:solidFill>
                <a:schemeClr val="bg1"/>
              </a:solidFill>
            </a:endParaRPr>
          </a:p>
        </p:txBody>
      </p:sp>
    </p:spTree>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27000"/>
            <a:ext cx="7772400" cy="1143000"/>
          </a:xfrm>
        </p:spPr>
        <p:txBody>
          <a:bodyPr/>
          <a:lstStyle/>
          <a:p>
            <a:pPr eaLnBrk="1" hangingPunct="1"/>
            <a:r>
              <a:rPr lang="en-US" altLang="en-US" smtClean="0"/>
              <a:t>Interlocked Guard</a:t>
            </a:r>
          </a:p>
        </p:txBody>
      </p:sp>
      <p:sp>
        <p:nvSpPr>
          <p:cNvPr id="30723" name="Text Box 3"/>
          <p:cNvSpPr txBox="1">
            <a:spLocks noChangeArrowheads="1"/>
          </p:cNvSpPr>
          <p:nvPr/>
        </p:nvSpPr>
        <p:spPr bwMode="auto">
          <a:xfrm>
            <a:off x="990600" y="1524000"/>
            <a:ext cx="70659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t>When this type of guard is opened or removed, the tripping mechanism and/or power automatically shuts off or disengages, and the machine cannot cycle or be started until the guard is back in place.</a:t>
            </a:r>
          </a:p>
        </p:txBody>
      </p:sp>
      <p:pic>
        <p:nvPicPr>
          <p:cNvPr id="30724" name="Picture 4" descr="Slide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1963" y="3362325"/>
            <a:ext cx="315436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3300"/>
                </a:solidFill>
                <a:miter lim="800000"/>
                <a:headEnd/>
                <a:tailEnd/>
              </a14:hiddenLine>
            </a:ext>
          </a:extLst>
        </p:spPr>
      </p:pic>
      <p:sp>
        <p:nvSpPr>
          <p:cNvPr id="30725" name="Text Box 5"/>
          <p:cNvSpPr txBox="1">
            <a:spLocks noChangeArrowheads="1"/>
          </p:cNvSpPr>
          <p:nvPr/>
        </p:nvSpPr>
        <p:spPr bwMode="auto">
          <a:xfrm>
            <a:off x="6316663" y="3089275"/>
            <a:ext cx="2230437" cy="1196975"/>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dirty="0"/>
              <a:t>Interlocked guard on revolving drum</a:t>
            </a:r>
          </a:p>
        </p:txBody>
      </p:sp>
      <p:sp>
        <p:nvSpPr>
          <p:cNvPr id="883718" name="AutoShape 6" title="Image of an arrow pointing to an interlocked guard on a revolving drum"/>
          <p:cNvSpPr>
            <a:spLocks noChangeArrowheads="1"/>
          </p:cNvSpPr>
          <p:nvPr/>
        </p:nvSpPr>
        <p:spPr bwMode="auto">
          <a:xfrm rot="-905627">
            <a:off x="5180013" y="3402013"/>
            <a:ext cx="1084262" cy="176212"/>
          </a:xfrm>
          <a:prstGeom prst="leftArrow">
            <a:avLst>
              <a:gd name="adj1" fmla="val 50000"/>
              <a:gd name="adj2" fmla="val 153829"/>
            </a:avLst>
          </a:prstGeom>
          <a:solidFill>
            <a:srgbClr val="FFFFFF"/>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TextBox 1"/>
          <p:cNvSpPr txBox="1"/>
          <p:nvPr/>
        </p:nvSpPr>
        <p:spPr>
          <a:xfrm>
            <a:off x="8547100" y="6172200"/>
            <a:ext cx="520700" cy="261610"/>
          </a:xfrm>
          <a:prstGeom prst="rect">
            <a:avLst/>
          </a:prstGeom>
          <a:noFill/>
        </p:spPr>
        <p:txBody>
          <a:bodyPr wrap="square" rtlCol="0">
            <a:spAutoFit/>
          </a:bodyPr>
          <a:lstStyle/>
          <a:p>
            <a:r>
              <a:rPr lang="en-US" sz="1100" dirty="0" smtClean="0">
                <a:solidFill>
                  <a:schemeClr val="bg1"/>
                </a:solidFill>
              </a:rPr>
              <a:t>11</a:t>
            </a:r>
            <a:endParaRPr lang="en-US" sz="1100" dirty="0">
              <a:solidFill>
                <a:schemeClr val="bg1"/>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83718"/>
                                        </p:tgtEl>
                                        <p:attrNameLst>
                                          <p:attrName>style.visibility</p:attrName>
                                        </p:attrNameLst>
                                      </p:cBhvr>
                                      <p:to>
                                        <p:strVal val="visible"/>
                                      </p:to>
                                    </p:set>
                                    <p:anim calcmode="lin" valueType="num">
                                      <p:cBhvr>
                                        <p:cTn id="7" dur="1000" fill="hold"/>
                                        <p:tgtEl>
                                          <p:spTgt spid="883718"/>
                                        </p:tgtEl>
                                        <p:attrNameLst>
                                          <p:attrName>ppt_w</p:attrName>
                                        </p:attrNameLst>
                                      </p:cBhvr>
                                      <p:tavLst>
                                        <p:tav tm="0">
                                          <p:val>
                                            <p:fltVal val="0"/>
                                          </p:val>
                                        </p:tav>
                                        <p:tav tm="100000">
                                          <p:val>
                                            <p:strVal val="#ppt_w"/>
                                          </p:val>
                                        </p:tav>
                                      </p:tavLst>
                                    </p:anim>
                                    <p:anim calcmode="lin" valueType="num">
                                      <p:cBhvr>
                                        <p:cTn id="8" dur="1000" fill="hold"/>
                                        <p:tgtEl>
                                          <p:spTgt spid="883718"/>
                                        </p:tgtEl>
                                        <p:attrNameLst>
                                          <p:attrName>ppt_h</p:attrName>
                                        </p:attrNameLst>
                                      </p:cBhvr>
                                      <p:tavLst>
                                        <p:tav tm="0">
                                          <p:val>
                                            <p:fltVal val="0"/>
                                          </p:val>
                                        </p:tav>
                                        <p:tav tm="100000">
                                          <p:val>
                                            <p:strVal val="#ppt_h"/>
                                          </p:val>
                                        </p:tav>
                                      </p:tavLst>
                                    </p:anim>
                                    <p:anim calcmode="lin" valueType="num">
                                      <p:cBhvr>
                                        <p:cTn id="9" dur="1000" fill="hold"/>
                                        <p:tgtEl>
                                          <p:spTgt spid="8837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37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55575"/>
            <a:ext cx="7772400" cy="1144588"/>
          </a:xfrm>
        </p:spPr>
        <p:txBody>
          <a:bodyPr/>
          <a:lstStyle/>
          <a:p>
            <a:pPr eaLnBrk="1" hangingPunct="1"/>
            <a:r>
              <a:rPr lang="en-US" altLang="en-US" smtClean="0"/>
              <a:t>Adjustable Guard</a:t>
            </a:r>
          </a:p>
        </p:txBody>
      </p:sp>
      <p:sp>
        <p:nvSpPr>
          <p:cNvPr id="32771" name="Text Box 3"/>
          <p:cNvSpPr txBox="1">
            <a:spLocks noChangeArrowheads="1"/>
          </p:cNvSpPr>
          <p:nvPr/>
        </p:nvSpPr>
        <p:spPr bwMode="auto">
          <a:xfrm>
            <a:off x="1066800" y="1524000"/>
            <a:ext cx="6861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700"/>
              <a:t>Provides a barrier which may be adjusted to facilitate a variety of production operations.</a:t>
            </a:r>
          </a:p>
        </p:txBody>
      </p:sp>
      <p:pic>
        <p:nvPicPr>
          <p:cNvPr id="32772" name="Picture 4" descr="Slid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7375" y="2573338"/>
            <a:ext cx="2830513"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660066"/>
                </a:solidFill>
                <a:miter lim="800000"/>
                <a:headEnd/>
                <a:tailEnd/>
              </a14:hiddenLine>
            </a:ext>
          </a:extLst>
        </p:spPr>
      </p:pic>
      <p:sp>
        <p:nvSpPr>
          <p:cNvPr id="32773" name="Text Box 5"/>
          <p:cNvSpPr txBox="1">
            <a:spLocks noChangeArrowheads="1"/>
          </p:cNvSpPr>
          <p:nvPr/>
        </p:nvSpPr>
        <p:spPr bwMode="auto">
          <a:xfrm>
            <a:off x="5894388" y="4143375"/>
            <a:ext cx="2609850" cy="831850"/>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t>Bandsaw blade adjustable guard</a:t>
            </a:r>
          </a:p>
        </p:txBody>
      </p:sp>
      <p:sp>
        <p:nvSpPr>
          <p:cNvPr id="885766" name="AutoShape 6" title="Image of an arrow pointing to a bandsaw blade adjustable guard"/>
          <p:cNvSpPr>
            <a:spLocks noChangeArrowheads="1"/>
          </p:cNvSpPr>
          <p:nvPr/>
        </p:nvSpPr>
        <p:spPr bwMode="auto">
          <a:xfrm rot="-1582575">
            <a:off x="4770438" y="4592638"/>
            <a:ext cx="1084262" cy="176212"/>
          </a:xfrm>
          <a:prstGeom prst="leftArrow">
            <a:avLst>
              <a:gd name="adj1" fmla="val 50000"/>
              <a:gd name="adj2" fmla="val 153829"/>
            </a:avLst>
          </a:prstGeom>
          <a:solidFill>
            <a:srgbClr val="FFFFFF"/>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TextBox 1"/>
          <p:cNvSpPr txBox="1"/>
          <p:nvPr/>
        </p:nvSpPr>
        <p:spPr>
          <a:xfrm>
            <a:off x="8458200" y="6248400"/>
            <a:ext cx="457200" cy="261610"/>
          </a:xfrm>
          <a:prstGeom prst="rect">
            <a:avLst/>
          </a:prstGeom>
          <a:noFill/>
        </p:spPr>
        <p:txBody>
          <a:bodyPr wrap="square" rtlCol="0">
            <a:spAutoFit/>
          </a:bodyPr>
          <a:lstStyle/>
          <a:p>
            <a:r>
              <a:rPr lang="en-US" sz="1100" dirty="0" smtClean="0">
                <a:solidFill>
                  <a:schemeClr val="bg1"/>
                </a:solidFill>
              </a:rPr>
              <a:t>12</a:t>
            </a:r>
            <a:endParaRPr lang="en-US" sz="1100" dirty="0">
              <a:solidFill>
                <a:schemeClr val="bg1"/>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85766"/>
                                        </p:tgtEl>
                                        <p:attrNameLst>
                                          <p:attrName>style.visibility</p:attrName>
                                        </p:attrNameLst>
                                      </p:cBhvr>
                                      <p:to>
                                        <p:strVal val="visible"/>
                                      </p:to>
                                    </p:set>
                                    <p:anim calcmode="lin" valueType="num">
                                      <p:cBhvr>
                                        <p:cTn id="7" dur="1000" fill="hold"/>
                                        <p:tgtEl>
                                          <p:spTgt spid="885766"/>
                                        </p:tgtEl>
                                        <p:attrNameLst>
                                          <p:attrName>ppt_w</p:attrName>
                                        </p:attrNameLst>
                                      </p:cBhvr>
                                      <p:tavLst>
                                        <p:tav tm="0">
                                          <p:val>
                                            <p:fltVal val="0"/>
                                          </p:val>
                                        </p:tav>
                                        <p:tav tm="100000">
                                          <p:val>
                                            <p:strVal val="#ppt_w"/>
                                          </p:val>
                                        </p:tav>
                                      </p:tavLst>
                                    </p:anim>
                                    <p:anim calcmode="lin" valueType="num">
                                      <p:cBhvr>
                                        <p:cTn id="8" dur="1000" fill="hold"/>
                                        <p:tgtEl>
                                          <p:spTgt spid="885766"/>
                                        </p:tgtEl>
                                        <p:attrNameLst>
                                          <p:attrName>ppt_h</p:attrName>
                                        </p:attrNameLst>
                                      </p:cBhvr>
                                      <p:tavLst>
                                        <p:tav tm="0">
                                          <p:val>
                                            <p:fltVal val="0"/>
                                          </p:val>
                                        </p:tav>
                                        <p:tav tm="100000">
                                          <p:val>
                                            <p:strVal val="#ppt_h"/>
                                          </p:val>
                                        </p:tav>
                                      </p:tavLst>
                                    </p:anim>
                                    <p:anim calcmode="lin" valueType="num">
                                      <p:cBhvr>
                                        <p:cTn id="9" dur="1000" fill="hold"/>
                                        <p:tgtEl>
                                          <p:spTgt spid="8857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576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11150"/>
            <a:ext cx="7772400" cy="1144588"/>
          </a:xfrm>
        </p:spPr>
        <p:txBody>
          <a:bodyPr/>
          <a:lstStyle/>
          <a:p>
            <a:pPr eaLnBrk="1" hangingPunct="1"/>
            <a:r>
              <a:rPr lang="en-US" altLang="en-US" smtClean="0"/>
              <a:t>Self-Adjusting Guard</a:t>
            </a:r>
          </a:p>
        </p:txBody>
      </p:sp>
      <p:sp>
        <p:nvSpPr>
          <p:cNvPr id="34819" name="Text Box 3"/>
          <p:cNvSpPr txBox="1">
            <a:spLocks noChangeArrowheads="1"/>
          </p:cNvSpPr>
          <p:nvPr/>
        </p:nvSpPr>
        <p:spPr bwMode="auto">
          <a:xfrm>
            <a:off x="798513" y="1716088"/>
            <a:ext cx="75279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t>Provides a barrier which moves according to the size of the stock entering the danger area.</a:t>
            </a:r>
          </a:p>
        </p:txBody>
      </p:sp>
      <p:pic>
        <p:nvPicPr>
          <p:cNvPr id="34820" name="Picture 4" title="Photo of a self adjusting guard on table saw "/>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8150" y="2949575"/>
            <a:ext cx="311785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66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 Box 5"/>
          <p:cNvSpPr txBox="1">
            <a:spLocks noChangeArrowheads="1"/>
          </p:cNvSpPr>
          <p:nvPr/>
        </p:nvSpPr>
        <p:spPr bwMode="auto">
          <a:xfrm>
            <a:off x="6026150" y="2962275"/>
            <a:ext cx="2870200" cy="831850"/>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t>Circular table saw self-adjusting guard</a:t>
            </a:r>
          </a:p>
        </p:txBody>
      </p:sp>
      <p:sp>
        <p:nvSpPr>
          <p:cNvPr id="887814" name="AutoShape 6" title="Image of an arrow pointing to a self adjusting guard on table saw "/>
          <p:cNvSpPr>
            <a:spLocks noChangeArrowheads="1"/>
          </p:cNvSpPr>
          <p:nvPr/>
        </p:nvSpPr>
        <p:spPr bwMode="auto">
          <a:xfrm rot="-1582575">
            <a:off x="4913313" y="3351213"/>
            <a:ext cx="1084262" cy="176212"/>
          </a:xfrm>
          <a:prstGeom prst="leftArrow">
            <a:avLst>
              <a:gd name="adj1" fmla="val 50000"/>
              <a:gd name="adj2" fmla="val 153829"/>
            </a:avLst>
          </a:prstGeom>
          <a:solidFill>
            <a:srgbClr val="FFFFFF"/>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TextBox 1"/>
          <p:cNvSpPr txBox="1"/>
          <p:nvPr/>
        </p:nvSpPr>
        <p:spPr>
          <a:xfrm>
            <a:off x="8686800" y="6248400"/>
            <a:ext cx="457200" cy="261610"/>
          </a:xfrm>
          <a:prstGeom prst="rect">
            <a:avLst/>
          </a:prstGeom>
          <a:noFill/>
        </p:spPr>
        <p:txBody>
          <a:bodyPr wrap="square" rtlCol="0">
            <a:spAutoFit/>
          </a:bodyPr>
          <a:lstStyle/>
          <a:p>
            <a:r>
              <a:rPr lang="en-US" sz="1100" dirty="0" smtClean="0">
                <a:solidFill>
                  <a:schemeClr val="bg1"/>
                </a:solidFill>
              </a:rPr>
              <a:t>13</a:t>
            </a:r>
            <a:endParaRPr lang="en-US" sz="1100" dirty="0">
              <a:solidFill>
                <a:schemeClr val="bg1"/>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87814"/>
                                        </p:tgtEl>
                                        <p:attrNameLst>
                                          <p:attrName>style.visibility</p:attrName>
                                        </p:attrNameLst>
                                      </p:cBhvr>
                                      <p:to>
                                        <p:strVal val="visible"/>
                                      </p:to>
                                    </p:set>
                                    <p:anim calcmode="lin" valueType="num">
                                      <p:cBhvr>
                                        <p:cTn id="7" dur="1000" fill="hold"/>
                                        <p:tgtEl>
                                          <p:spTgt spid="887814"/>
                                        </p:tgtEl>
                                        <p:attrNameLst>
                                          <p:attrName>ppt_w</p:attrName>
                                        </p:attrNameLst>
                                      </p:cBhvr>
                                      <p:tavLst>
                                        <p:tav tm="0">
                                          <p:val>
                                            <p:fltVal val="0"/>
                                          </p:val>
                                        </p:tav>
                                        <p:tav tm="100000">
                                          <p:val>
                                            <p:strVal val="#ppt_w"/>
                                          </p:val>
                                        </p:tav>
                                      </p:tavLst>
                                    </p:anim>
                                    <p:anim calcmode="lin" valueType="num">
                                      <p:cBhvr>
                                        <p:cTn id="8" dur="1000" fill="hold"/>
                                        <p:tgtEl>
                                          <p:spTgt spid="887814"/>
                                        </p:tgtEl>
                                        <p:attrNameLst>
                                          <p:attrName>ppt_h</p:attrName>
                                        </p:attrNameLst>
                                      </p:cBhvr>
                                      <p:tavLst>
                                        <p:tav tm="0">
                                          <p:val>
                                            <p:fltVal val="0"/>
                                          </p:val>
                                        </p:tav>
                                        <p:tav tm="100000">
                                          <p:val>
                                            <p:strVal val="#ppt_h"/>
                                          </p:val>
                                        </p:tav>
                                      </p:tavLst>
                                    </p:anim>
                                    <p:anim calcmode="lin" valueType="num">
                                      <p:cBhvr>
                                        <p:cTn id="9" dur="1000" fill="hold"/>
                                        <p:tgtEl>
                                          <p:spTgt spid="8878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878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852569" y="6400800"/>
            <a:ext cx="1081087" cy="133350"/>
          </a:xfrm>
        </p:spPr>
        <p:txBody>
          <a:bodyPr/>
          <a:lstStyle/>
          <a:p>
            <a:pPr>
              <a:defRPr/>
            </a:pPr>
            <a:fld id="{7D4596D1-F815-4047-943E-DD060B55B9B4}" type="slidenum">
              <a:rPr lang="en-US" altLang="en-US" smtClean="0"/>
              <a:pPr>
                <a:defRPr/>
              </a:pPr>
              <a:t>15</a:t>
            </a:fld>
            <a:endParaRPr lang="en-US" altLang="en-US" dirty="0"/>
          </a:p>
        </p:txBody>
      </p:sp>
      <p:sp>
        <p:nvSpPr>
          <p:cNvPr id="4" name="Title 3"/>
          <p:cNvSpPr>
            <a:spLocks noGrp="1"/>
          </p:cNvSpPr>
          <p:nvPr>
            <p:ph type="title"/>
          </p:nvPr>
        </p:nvSpPr>
        <p:spPr>
          <a:xfrm>
            <a:off x="5867400" y="377825"/>
            <a:ext cx="2819400" cy="307975"/>
          </a:xfrm>
        </p:spPr>
        <p:txBody>
          <a:bodyPr/>
          <a:lstStyle/>
          <a:p>
            <a:r>
              <a:rPr lang="en-US" sz="1200" dirty="0" err="1" smtClean="0">
                <a:solidFill>
                  <a:schemeClr val="bg1"/>
                </a:solidFill>
              </a:rPr>
              <a:t>Gotcha</a:t>
            </a:r>
            <a:r>
              <a:rPr lang="en-US" sz="1200" dirty="0" smtClean="0">
                <a:solidFill>
                  <a:schemeClr val="bg1"/>
                </a:solidFill>
              </a:rPr>
              <a:t> Stick illustration</a:t>
            </a:r>
            <a:endParaRPr lang="en-US" sz="1200" dirty="0">
              <a:solidFill>
                <a:schemeClr val="bg1"/>
              </a:solidFill>
            </a:endParaRPr>
          </a:p>
        </p:txBody>
      </p:sp>
      <p:pic>
        <p:nvPicPr>
          <p:cNvPr id="3" name="Picture 2" title="Illustration of a &quot;Gotcha Stick&quo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7387" y="340173"/>
            <a:ext cx="7705725" cy="595312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848600" y="6400800"/>
            <a:ext cx="1081087" cy="133350"/>
          </a:xfrm>
        </p:spPr>
        <p:txBody>
          <a:bodyPr/>
          <a:lstStyle/>
          <a:p>
            <a:pPr>
              <a:defRPr/>
            </a:pPr>
            <a:fld id="{7D4596D1-F815-4047-943E-DD060B55B9B4}" type="slidenum">
              <a:rPr lang="en-US" altLang="en-US" smtClean="0"/>
              <a:pPr>
                <a:defRPr/>
              </a:pPr>
              <a:t>16</a:t>
            </a:fld>
            <a:endParaRPr lang="en-US" altLang="en-US" dirty="0"/>
          </a:p>
        </p:txBody>
      </p:sp>
      <p:sp>
        <p:nvSpPr>
          <p:cNvPr id="4" name="Title 3"/>
          <p:cNvSpPr>
            <a:spLocks noGrp="1"/>
          </p:cNvSpPr>
          <p:nvPr>
            <p:ph type="title"/>
          </p:nvPr>
        </p:nvSpPr>
        <p:spPr>
          <a:xfrm>
            <a:off x="6400800" y="304800"/>
            <a:ext cx="2519922" cy="454025"/>
          </a:xfrm>
        </p:spPr>
        <p:txBody>
          <a:bodyPr/>
          <a:lstStyle/>
          <a:p>
            <a:pPr algn="l"/>
            <a:r>
              <a:rPr lang="en-US" sz="1800" dirty="0" smtClean="0"/>
              <a:t>Guard Distance Table</a:t>
            </a:r>
            <a:endParaRPr lang="en-US" sz="1800" dirty="0"/>
          </a:p>
        </p:txBody>
      </p:sp>
      <p:pic>
        <p:nvPicPr>
          <p:cNvPr id="3" name="Picture 2" title="Table for allowable guard size opening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400" y="812664"/>
            <a:ext cx="5640309" cy="5558828"/>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mtClean="0"/>
              <a:t>Safeguarding devices</a:t>
            </a:r>
          </a:p>
        </p:txBody>
      </p:sp>
      <p:sp>
        <p:nvSpPr>
          <p:cNvPr id="40963" name="Rectangle 3"/>
          <p:cNvSpPr>
            <a:spLocks noGrp="1" noChangeArrowheads="1"/>
          </p:cNvSpPr>
          <p:nvPr>
            <p:ph idx="1"/>
          </p:nvPr>
        </p:nvSpPr>
        <p:spPr/>
        <p:txBody>
          <a:bodyPr/>
          <a:lstStyle/>
          <a:p>
            <a:pPr marL="252413" indent="-252413" eaLnBrk="1" hangingPunct="1">
              <a:buFontTx/>
              <a:buBlip>
                <a:blip r:embed="rId3"/>
              </a:buBlip>
            </a:pPr>
            <a:r>
              <a:rPr lang="en-US" altLang="en-US" smtClean="0"/>
              <a:t>Presence sensing</a:t>
            </a:r>
          </a:p>
          <a:p>
            <a:pPr marL="252413" indent="-252413" eaLnBrk="1" hangingPunct="1">
              <a:buFontTx/>
              <a:buBlip>
                <a:blip r:embed="rId3"/>
              </a:buBlip>
            </a:pPr>
            <a:r>
              <a:rPr lang="en-US" altLang="en-US" smtClean="0"/>
              <a:t>Pullback</a:t>
            </a:r>
          </a:p>
          <a:p>
            <a:pPr marL="252413" indent="-252413" eaLnBrk="1" hangingPunct="1">
              <a:buFontTx/>
              <a:buBlip>
                <a:blip r:embed="rId3"/>
              </a:buBlip>
            </a:pPr>
            <a:r>
              <a:rPr lang="en-US" altLang="en-US" smtClean="0"/>
              <a:t>Restraint</a:t>
            </a:r>
          </a:p>
          <a:p>
            <a:pPr marL="252413" indent="-252413" eaLnBrk="1" hangingPunct="1">
              <a:buFontTx/>
              <a:buBlip>
                <a:blip r:embed="rId3"/>
              </a:buBlip>
            </a:pPr>
            <a:r>
              <a:rPr lang="en-US" altLang="en-US" smtClean="0"/>
              <a:t>Safety controls and trips</a:t>
            </a:r>
          </a:p>
          <a:p>
            <a:pPr marL="252413" indent="-252413" eaLnBrk="1" hangingPunct="1">
              <a:buFontTx/>
              <a:buBlip>
                <a:blip r:embed="rId3"/>
              </a:buBlip>
            </a:pPr>
            <a:r>
              <a:rPr lang="en-US" altLang="en-US" smtClean="0"/>
              <a:t>Gates</a:t>
            </a:r>
          </a:p>
        </p:txBody>
      </p:sp>
      <p:sp>
        <p:nvSpPr>
          <p:cNvPr id="2" name="TextBox 1"/>
          <p:cNvSpPr txBox="1"/>
          <p:nvPr/>
        </p:nvSpPr>
        <p:spPr>
          <a:xfrm>
            <a:off x="8458200" y="6248400"/>
            <a:ext cx="609600" cy="261610"/>
          </a:xfrm>
          <a:prstGeom prst="rect">
            <a:avLst/>
          </a:prstGeom>
          <a:noFill/>
        </p:spPr>
        <p:txBody>
          <a:bodyPr wrap="square" rtlCol="0">
            <a:spAutoFit/>
          </a:bodyPr>
          <a:lstStyle/>
          <a:p>
            <a:r>
              <a:rPr lang="en-US" sz="1100" dirty="0" smtClean="0">
                <a:solidFill>
                  <a:schemeClr val="bg1"/>
                </a:solidFill>
              </a:rPr>
              <a:t>16</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lstStyle/>
          <a:p>
            <a:pPr eaLnBrk="1" hangingPunct="1"/>
            <a:r>
              <a:rPr lang="en-US" altLang="en-US" smtClean="0"/>
              <a:t>Some Examples of Guards/Safeguards</a:t>
            </a:r>
          </a:p>
        </p:txBody>
      </p:sp>
      <p:pic>
        <p:nvPicPr>
          <p:cNvPr id="43012" name="Picture 5" title="Image of guards and safeguard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425" y="1519238"/>
            <a:ext cx="2689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title="Image of guards and safeguard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02050" y="1519238"/>
            <a:ext cx="25463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title="Image of guards and safeguards"/>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425" y="4316413"/>
            <a:ext cx="26892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title="Image of guards and safeguard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2050" y="4316413"/>
            <a:ext cx="26892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title="Image of guards and safeguards"/>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75438" y="4316413"/>
            <a:ext cx="197485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58200" y="6334125"/>
            <a:ext cx="609600" cy="261610"/>
          </a:xfrm>
          <a:prstGeom prst="rect">
            <a:avLst/>
          </a:prstGeom>
          <a:noFill/>
        </p:spPr>
        <p:txBody>
          <a:bodyPr wrap="square" rtlCol="0">
            <a:spAutoFit/>
          </a:bodyPr>
          <a:lstStyle/>
          <a:p>
            <a:r>
              <a:rPr lang="en-US" sz="1100" dirty="0" smtClean="0">
                <a:solidFill>
                  <a:schemeClr val="bg1"/>
                </a:solidFill>
              </a:rPr>
              <a:t>17</a:t>
            </a:r>
            <a:endParaRPr lang="en-US" sz="1100" dirty="0">
              <a:solidFill>
                <a:schemeClr val="bg1"/>
              </a:solidFill>
            </a:endParaRPr>
          </a:p>
        </p:txBody>
      </p:sp>
      <p:pic>
        <p:nvPicPr>
          <p:cNvPr id="4" name="Content Placeholder 3" title="Example of guards/safeguards"/>
          <p:cNvPicPr>
            <a:picLocks noGrp="1" noChangeAspect="1"/>
          </p:cNvPicPr>
          <p:nvPr>
            <p:ph idx="1"/>
          </p:nvPr>
        </p:nvPicPr>
        <p:blipFill>
          <a:blip r:embed="rId8" cstate="email">
            <a:extLst>
              <a:ext uri="{28A0092B-C50C-407E-A947-70E740481C1C}">
                <a14:useLocalDpi xmlns:a14="http://schemas.microsoft.com/office/drawing/2010/main"/>
              </a:ext>
            </a:extLst>
          </a:blip>
          <a:stretch>
            <a:fillRect/>
          </a:stretch>
        </p:blipFill>
        <p:spPr>
          <a:xfrm>
            <a:off x="6469150" y="1519238"/>
            <a:ext cx="2181138" cy="213919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62913" y="6370638"/>
            <a:ext cx="1081087" cy="133350"/>
          </a:xfrm>
        </p:spPr>
        <p:txBody>
          <a:bodyPr/>
          <a:lstStyle/>
          <a:p>
            <a:pPr>
              <a:defRPr/>
            </a:pPr>
            <a:fld id="{7D4596D1-F815-4047-943E-DD060B55B9B4}" type="slidenum">
              <a:rPr lang="en-US" altLang="en-US" smtClean="0"/>
              <a:pPr>
                <a:defRPr/>
              </a:pPr>
              <a:t>19</a:t>
            </a:fld>
            <a:endParaRPr lang="en-US" altLang="en-US" dirty="0"/>
          </a:p>
        </p:txBody>
      </p:sp>
      <p:sp>
        <p:nvSpPr>
          <p:cNvPr id="4" name="Title 3"/>
          <p:cNvSpPr>
            <a:spLocks noGrp="1"/>
          </p:cNvSpPr>
          <p:nvPr>
            <p:ph type="title"/>
          </p:nvPr>
        </p:nvSpPr>
        <p:spPr>
          <a:xfrm>
            <a:off x="1676400" y="152400"/>
            <a:ext cx="3810000" cy="384175"/>
          </a:xfrm>
        </p:spPr>
        <p:txBody>
          <a:bodyPr/>
          <a:lstStyle/>
          <a:p>
            <a:pPr algn="ctr"/>
            <a:r>
              <a:rPr lang="en-US" sz="2400" dirty="0" smtClean="0"/>
              <a:t>Light Curtain</a:t>
            </a:r>
            <a:endParaRPr lang="en-US" sz="2400" dirty="0"/>
          </a:p>
        </p:txBody>
      </p:sp>
      <p:pic>
        <p:nvPicPr>
          <p:cNvPr id="6" name="Picture 5" title="Illustration of a light curtain  and mod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491" y="1066800"/>
            <a:ext cx="6149080" cy="4611811"/>
          </a:xfrm>
          <a:prstGeom prst="rect">
            <a:avLst/>
          </a:prstGeom>
        </p:spPr>
      </p:pic>
      <p:pic>
        <p:nvPicPr>
          <p:cNvPr id="7" name="Picture 6" title="Light Curtain draw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6281" y="3679694"/>
            <a:ext cx="2203186" cy="1998917"/>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37" y="805902"/>
            <a:ext cx="8229023" cy="732855"/>
          </a:xfrm>
        </p:spPr>
        <p:txBody>
          <a:bodyPr/>
          <a:lstStyle/>
          <a:p>
            <a:pPr algn="ctr"/>
            <a:r>
              <a:rPr lang="en-US" sz="4000" dirty="0" smtClean="0"/>
              <a:t>Disclaimer</a:t>
            </a:r>
            <a:endParaRPr lang="en-US" sz="4000" dirty="0"/>
          </a:p>
        </p:txBody>
      </p:sp>
      <p:sp>
        <p:nvSpPr>
          <p:cNvPr id="3" name="Content Placeholder 2"/>
          <p:cNvSpPr>
            <a:spLocks noGrp="1"/>
          </p:cNvSpPr>
          <p:nvPr>
            <p:ph idx="1"/>
          </p:nvPr>
        </p:nvSpPr>
        <p:spPr/>
        <p:txBody>
          <a:bodyPr/>
          <a:lstStyle/>
          <a:p>
            <a:pPr marL="0" indent="0">
              <a:buNone/>
            </a:pPr>
            <a:r>
              <a:rPr lang="en-US" dirty="0"/>
              <a:t>This material was produced under grant number </a:t>
            </a:r>
            <a:r>
              <a:rPr lang="en-US" dirty="0" smtClean="0"/>
              <a:t>SH-29660-SH6 </a:t>
            </a:r>
            <a:r>
              <a:rPr lang="en-US" dirty="0"/>
              <a:t>from the Occupational Safety and Health Administration, U.S. Department of Labor.  It does not necessarily reflect the views or policies of the U.S. Department of Labor, nor does mention of trade names, commercial products, or organizations imply endorsement by the U.S. Government.</a:t>
            </a:r>
          </a:p>
          <a:p>
            <a:endParaRPr lang="en-US" dirty="0"/>
          </a:p>
        </p:txBody>
      </p:sp>
      <p:sp>
        <p:nvSpPr>
          <p:cNvPr id="4" name="Slide Number Placeholder 3"/>
          <p:cNvSpPr>
            <a:spLocks noGrp="1"/>
          </p:cNvSpPr>
          <p:nvPr>
            <p:ph type="sldNum" sz="quarter" idx="4294967295"/>
          </p:nvPr>
        </p:nvSpPr>
        <p:spPr>
          <a:xfrm>
            <a:off x="8001609" y="6680107"/>
            <a:ext cx="1080335" cy="133069"/>
          </a:xfrm>
          <a:prstGeom prst="rect">
            <a:avLst/>
          </a:prstGeom>
        </p:spPr>
        <p:txBody>
          <a:bodyPr/>
          <a:lstStyle/>
          <a:p>
            <a:pPr>
              <a:defRPr/>
            </a:pPr>
            <a:fld id="{46F0CF91-D697-47E3-8C60-CA7299ABBD8B}" type="slidenum">
              <a:rPr lang="en-US" smtClean="0"/>
              <a:pPr>
                <a:defRPr/>
              </a:pPr>
              <a:t>2</a:t>
            </a:fld>
            <a:endParaRPr lang="en-US"/>
          </a:p>
        </p:txBody>
      </p:sp>
    </p:spTree>
    <p:extLst>
      <p:ext uri="{BB962C8B-B14F-4D97-AF65-F5344CB8AC3E}">
        <p14:creationId xmlns:p14="http://schemas.microsoft.com/office/powerpoint/2010/main" val="3920936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Illustration of Restraints with Two Operato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1676400"/>
            <a:ext cx="381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Pullback(Full)Hands in Di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676400"/>
            <a:ext cx="2744788"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8062913" y="6370638"/>
            <a:ext cx="1081087" cy="133350"/>
          </a:xfrm>
        </p:spPr>
        <p:txBody>
          <a:bodyPr/>
          <a:lstStyle/>
          <a:p>
            <a:pPr>
              <a:defRPr/>
            </a:pPr>
            <a:fld id="{7D4596D1-F815-4047-943E-DD060B55B9B4}" type="slidenum">
              <a:rPr lang="en-US" altLang="en-US" smtClean="0"/>
              <a:pPr>
                <a:defRPr/>
              </a:pPr>
              <a:t>20</a:t>
            </a:fld>
            <a:endParaRPr lang="en-US" altLang="en-US" dirty="0"/>
          </a:p>
        </p:txBody>
      </p:sp>
      <p:sp>
        <p:nvSpPr>
          <p:cNvPr id="4" name="Title 3"/>
          <p:cNvSpPr>
            <a:spLocks noGrp="1"/>
          </p:cNvSpPr>
          <p:nvPr>
            <p:ph type="title"/>
          </p:nvPr>
        </p:nvSpPr>
        <p:spPr/>
        <p:txBody>
          <a:bodyPr/>
          <a:lstStyle/>
          <a:p>
            <a:pPr algn="ctr"/>
            <a:r>
              <a:rPr lang="en-US" sz="2400" dirty="0" smtClean="0"/>
              <a:t>Pullback Restraints</a:t>
            </a:r>
            <a:endParaRPr lang="en-US"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04800"/>
            <a:ext cx="7772400" cy="930275"/>
          </a:xfrm>
        </p:spPr>
        <p:txBody>
          <a:bodyPr/>
          <a:lstStyle/>
          <a:p>
            <a:pPr eaLnBrk="1" hangingPunct="1"/>
            <a:r>
              <a:rPr lang="en-US" altLang="en-US" smtClean="0"/>
              <a:t>Pullback Device </a:t>
            </a:r>
            <a:r>
              <a:rPr lang="en-US" altLang="en-US" sz="3800" smtClean="0"/>
              <a:t>(cont’d)</a:t>
            </a:r>
            <a:endParaRPr lang="en-US" altLang="en-US" smtClean="0"/>
          </a:p>
        </p:txBody>
      </p:sp>
      <p:sp>
        <p:nvSpPr>
          <p:cNvPr id="49155" name="Rectangle 3"/>
          <p:cNvSpPr>
            <a:spLocks noGrp="1" noChangeArrowheads="1"/>
          </p:cNvSpPr>
          <p:nvPr>
            <p:ph sz="half" idx="1"/>
          </p:nvPr>
        </p:nvSpPr>
        <p:spPr>
          <a:xfrm>
            <a:off x="914400" y="4200525"/>
            <a:ext cx="3810000" cy="1847850"/>
          </a:xfrm>
        </p:spPr>
        <p:txBody>
          <a:bodyPr/>
          <a:lstStyle/>
          <a:p>
            <a:pPr eaLnBrk="1" hangingPunct="1"/>
            <a:r>
              <a:rPr lang="en-US" altLang="en-US" sz="2000" smtClean="0"/>
              <a:t>Hands in die, feeding</a:t>
            </a:r>
          </a:p>
          <a:p>
            <a:pPr eaLnBrk="1" hangingPunct="1"/>
            <a:r>
              <a:rPr lang="en-US" altLang="en-US" sz="2000" smtClean="0"/>
              <a:t>Point of operation exposed</a:t>
            </a:r>
          </a:p>
          <a:p>
            <a:pPr eaLnBrk="1" hangingPunct="1"/>
            <a:r>
              <a:rPr lang="en-US" altLang="en-US" sz="2000" smtClean="0"/>
              <a:t>Pullback device attached and properly adjusted</a:t>
            </a:r>
          </a:p>
        </p:txBody>
      </p:sp>
      <p:sp>
        <p:nvSpPr>
          <p:cNvPr id="49156" name="Rectangle 4"/>
          <p:cNvSpPr>
            <a:spLocks noGrp="1" noChangeArrowheads="1"/>
          </p:cNvSpPr>
          <p:nvPr>
            <p:ph sz="half" idx="2"/>
          </p:nvPr>
        </p:nvSpPr>
        <p:spPr>
          <a:xfrm>
            <a:off x="4848225" y="4379913"/>
            <a:ext cx="3816350" cy="1662112"/>
          </a:xfrm>
        </p:spPr>
        <p:txBody>
          <a:bodyPr/>
          <a:lstStyle/>
          <a:p>
            <a:pPr eaLnBrk="1" hangingPunct="1"/>
            <a:r>
              <a:rPr lang="en-US" altLang="en-US" sz="2000" smtClean="0"/>
              <a:t>Die closed</a:t>
            </a:r>
          </a:p>
          <a:p>
            <a:pPr eaLnBrk="1" hangingPunct="1"/>
            <a:r>
              <a:rPr lang="en-US" altLang="en-US" sz="2000" smtClean="0"/>
              <a:t>Hands withdrawn from point of operation by pullback device</a:t>
            </a:r>
          </a:p>
        </p:txBody>
      </p:sp>
      <p:pic>
        <p:nvPicPr>
          <p:cNvPr id="49157" name="Picture 5" descr="Pullback-Retract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51425" y="1536700"/>
            <a:ext cx="3205163"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Pullback-Hands in Di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7413" y="1536700"/>
            <a:ext cx="31845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4" descr="2 hand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6621" y="685800"/>
            <a:ext cx="369887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Two-hand tripping devi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3810000"/>
            <a:ext cx="43053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8062913" y="6370638"/>
            <a:ext cx="1081087" cy="133350"/>
          </a:xfrm>
        </p:spPr>
        <p:txBody>
          <a:bodyPr/>
          <a:lstStyle/>
          <a:p>
            <a:pPr>
              <a:defRPr/>
            </a:pPr>
            <a:fld id="{7D4596D1-F815-4047-943E-DD060B55B9B4}" type="slidenum">
              <a:rPr lang="en-US" altLang="en-US" smtClean="0"/>
              <a:pPr>
                <a:defRPr/>
              </a:pPr>
              <a:t>22</a:t>
            </a:fld>
            <a:endParaRPr lang="en-US" altLang="en-US" dirty="0"/>
          </a:p>
        </p:txBody>
      </p:sp>
      <p:sp>
        <p:nvSpPr>
          <p:cNvPr id="4" name="Title 3"/>
          <p:cNvSpPr>
            <a:spLocks noGrp="1"/>
          </p:cNvSpPr>
          <p:nvPr>
            <p:ph type="title"/>
          </p:nvPr>
        </p:nvSpPr>
        <p:spPr>
          <a:xfrm>
            <a:off x="381000" y="2743200"/>
            <a:ext cx="3273128" cy="435031"/>
          </a:xfrm>
        </p:spPr>
        <p:txBody>
          <a:bodyPr/>
          <a:lstStyle/>
          <a:p>
            <a:r>
              <a:rPr lang="en-US" sz="2400" dirty="0" smtClean="0"/>
              <a:t>Two-Hand Controls</a:t>
            </a:r>
            <a:endParaRPr lang="en-US" sz="2400" dirty="0"/>
          </a:p>
        </p:txBody>
      </p:sp>
      <p:pic>
        <p:nvPicPr>
          <p:cNvPr id="3" name="Picture 2" title="Two had control photo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3000" y="1150422"/>
            <a:ext cx="2511128" cy="1436715"/>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9688"/>
            <a:ext cx="7772400" cy="1143001"/>
          </a:xfrm>
        </p:spPr>
        <p:txBody>
          <a:bodyPr/>
          <a:lstStyle/>
          <a:p>
            <a:pPr eaLnBrk="1" hangingPunct="1"/>
            <a:r>
              <a:rPr lang="en-US" altLang="en-US" smtClean="0"/>
              <a:t>Gate</a:t>
            </a:r>
          </a:p>
        </p:txBody>
      </p:sp>
      <p:sp>
        <p:nvSpPr>
          <p:cNvPr id="53251" name="Rectangle 3"/>
          <p:cNvSpPr>
            <a:spLocks noGrp="1" noChangeArrowheads="1"/>
          </p:cNvSpPr>
          <p:nvPr>
            <p:ph idx="1"/>
          </p:nvPr>
        </p:nvSpPr>
        <p:spPr>
          <a:xfrm>
            <a:off x="519845" y="1476253"/>
            <a:ext cx="8120063" cy="1549400"/>
          </a:xfrm>
        </p:spPr>
        <p:txBody>
          <a:bodyPr/>
          <a:lstStyle/>
          <a:p>
            <a:pPr marL="252413" indent="-252413" eaLnBrk="1" hangingPunct="1">
              <a:spcBef>
                <a:spcPct val="50000"/>
              </a:spcBef>
              <a:buFontTx/>
              <a:buBlip>
                <a:blip r:embed="rId3"/>
              </a:buBlip>
            </a:pPr>
            <a:r>
              <a:rPr lang="en-US" altLang="en-US" sz="2400" dirty="0" smtClean="0"/>
              <a:t>Movable barrier device which protects the operator at the point of operation before the machine cycle can be started</a:t>
            </a:r>
          </a:p>
          <a:p>
            <a:pPr marL="252413" indent="-252413" eaLnBrk="1" hangingPunct="1">
              <a:spcBef>
                <a:spcPct val="50000"/>
              </a:spcBef>
              <a:buFontTx/>
              <a:buBlip>
                <a:blip r:embed="rId3"/>
              </a:buBlip>
            </a:pPr>
            <a:r>
              <a:rPr lang="en-US" altLang="en-US" sz="2400" dirty="0" smtClean="0"/>
              <a:t>If the gate does not fully close, machine will not function</a:t>
            </a:r>
          </a:p>
        </p:txBody>
      </p:sp>
      <p:sp>
        <p:nvSpPr>
          <p:cNvPr id="53252" name="Text Box 4"/>
          <p:cNvSpPr txBox="1">
            <a:spLocks noChangeArrowheads="1"/>
          </p:cNvSpPr>
          <p:nvPr/>
        </p:nvSpPr>
        <p:spPr bwMode="auto">
          <a:xfrm>
            <a:off x="1828800" y="5944270"/>
            <a:ext cx="1703388" cy="466725"/>
          </a:xfrm>
          <a:prstGeom prst="rect">
            <a:avLst/>
          </a:prstGeom>
          <a:solidFill>
            <a:schemeClr val="bg1"/>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Gate Open</a:t>
            </a:r>
          </a:p>
        </p:txBody>
      </p:sp>
      <p:sp>
        <p:nvSpPr>
          <p:cNvPr id="53253" name="Text Box 5"/>
          <p:cNvSpPr txBox="1">
            <a:spLocks noChangeArrowheads="1"/>
          </p:cNvSpPr>
          <p:nvPr/>
        </p:nvSpPr>
        <p:spPr bwMode="auto">
          <a:xfrm>
            <a:off x="7132363" y="5383633"/>
            <a:ext cx="2029222" cy="461665"/>
          </a:xfrm>
          <a:prstGeom prst="rect">
            <a:avLst/>
          </a:prstGeom>
          <a:noFill/>
          <a:ln w="9525">
            <a:solidFill>
              <a:schemeClr val="tx1"/>
            </a:solidFill>
            <a:miter lim="800000"/>
            <a:headEnd type="none" w="sm" len="sm"/>
            <a:tailEnd type="none" w="sm" len="sm"/>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Gate Closed</a:t>
            </a:r>
          </a:p>
        </p:txBody>
      </p:sp>
      <p:pic>
        <p:nvPicPr>
          <p:cNvPr id="53254" name="Picture 6" descr="gate(op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1125" y="3243385"/>
            <a:ext cx="25987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gate(close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9876" y="3243385"/>
            <a:ext cx="259715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05800" y="6183313"/>
            <a:ext cx="609600" cy="261610"/>
          </a:xfrm>
          <a:prstGeom prst="rect">
            <a:avLst/>
          </a:prstGeom>
          <a:noFill/>
        </p:spPr>
        <p:txBody>
          <a:bodyPr wrap="square" rtlCol="0">
            <a:spAutoFit/>
          </a:bodyPr>
          <a:lstStyle/>
          <a:p>
            <a:r>
              <a:rPr lang="en-US" sz="1100" dirty="0" smtClean="0">
                <a:solidFill>
                  <a:schemeClr val="bg1"/>
                </a:solidFill>
              </a:rPr>
              <a:t>22</a:t>
            </a:r>
            <a:endParaRPr lang="en-US" sz="1100"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412750"/>
            <a:ext cx="7772400" cy="1143000"/>
          </a:xfrm>
        </p:spPr>
        <p:txBody>
          <a:bodyPr/>
          <a:lstStyle/>
          <a:p>
            <a:pPr eaLnBrk="1" hangingPunct="1"/>
            <a:r>
              <a:rPr lang="en-US" altLang="en-US" smtClean="0"/>
              <a:t>Safety Tripwire Cables</a:t>
            </a:r>
          </a:p>
        </p:txBody>
      </p:sp>
      <p:sp>
        <p:nvSpPr>
          <p:cNvPr id="55299" name="Rectangle 3"/>
          <p:cNvSpPr>
            <a:spLocks noGrp="1" noChangeArrowheads="1"/>
          </p:cNvSpPr>
          <p:nvPr>
            <p:ph idx="1"/>
          </p:nvPr>
        </p:nvSpPr>
        <p:spPr>
          <a:xfrm>
            <a:off x="627063" y="1747838"/>
            <a:ext cx="3849687" cy="4113212"/>
          </a:xfrm>
        </p:spPr>
        <p:txBody>
          <a:bodyPr/>
          <a:lstStyle/>
          <a:p>
            <a:pPr marL="252413" indent="-252413" eaLnBrk="1" hangingPunct="1">
              <a:buFontTx/>
              <a:buBlip>
                <a:blip r:embed="rId3"/>
              </a:buBlip>
            </a:pPr>
            <a:r>
              <a:rPr lang="en-US" altLang="en-US" dirty="0" smtClean="0"/>
              <a:t>Device located around the perimeter of or near the danger area</a:t>
            </a:r>
          </a:p>
          <a:p>
            <a:pPr marL="252413" indent="-252413" eaLnBrk="1" hangingPunct="1">
              <a:buFontTx/>
              <a:buBlip>
                <a:blip r:embed="rId3"/>
              </a:buBlip>
            </a:pPr>
            <a:r>
              <a:rPr lang="en-US" altLang="en-US" dirty="0" smtClean="0"/>
              <a:t>Operator must be able to reach the cable to stop the machine</a:t>
            </a:r>
          </a:p>
        </p:txBody>
      </p:sp>
      <p:pic>
        <p:nvPicPr>
          <p:cNvPr id="55300" name="Picture 5" title="Photo of a safety tripwire ca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0775" y="1908175"/>
            <a:ext cx="3255963"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86800" y="6172200"/>
            <a:ext cx="381000" cy="261610"/>
          </a:xfrm>
          <a:prstGeom prst="rect">
            <a:avLst/>
          </a:prstGeom>
          <a:noFill/>
        </p:spPr>
        <p:txBody>
          <a:bodyPr wrap="square" rtlCol="0">
            <a:spAutoFit/>
          </a:bodyPr>
          <a:lstStyle/>
          <a:p>
            <a:r>
              <a:rPr lang="en-US" sz="1100" dirty="0" smtClean="0">
                <a:solidFill>
                  <a:schemeClr val="bg1"/>
                </a:solidFill>
              </a:rPr>
              <a:t>23</a:t>
            </a:r>
            <a:endParaRPr lang="en-US" sz="1100"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311150"/>
            <a:ext cx="7772400" cy="1144588"/>
          </a:xfrm>
        </p:spPr>
        <p:txBody>
          <a:bodyPr/>
          <a:lstStyle/>
          <a:p>
            <a:pPr eaLnBrk="1" hangingPunct="1"/>
            <a:r>
              <a:rPr lang="en-US" altLang="en-US" smtClean="0"/>
              <a:t>Safeguarding by Location/Distance</a:t>
            </a:r>
          </a:p>
        </p:txBody>
      </p:sp>
      <p:sp>
        <p:nvSpPr>
          <p:cNvPr id="57347" name="Rectangle 3"/>
          <p:cNvSpPr>
            <a:spLocks noGrp="1" noChangeArrowheads="1"/>
          </p:cNvSpPr>
          <p:nvPr>
            <p:ph idx="1"/>
          </p:nvPr>
        </p:nvSpPr>
        <p:spPr>
          <a:xfrm>
            <a:off x="457200" y="1613228"/>
            <a:ext cx="3883025" cy="4558972"/>
          </a:xfrm>
        </p:spPr>
        <p:txBody>
          <a:bodyPr/>
          <a:lstStyle/>
          <a:p>
            <a:pPr marL="252413" indent="-252413" eaLnBrk="1" hangingPunct="1">
              <a:buFontTx/>
              <a:buBlip>
                <a:blip r:embed="rId3"/>
              </a:buBlip>
            </a:pPr>
            <a:r>
              <a:rPr lang="en-US" altLang="en-US" dirty="0" smtClean="0"/>
              <a:t>Locate the machine or its dangerous moving parts so that they are not accessible or do not present a hazard to a worker during normal operation</a:t>
            </a:r>
          </a:p>
          <a:p>
            <a:pPr marL="252413" indent="-252413" eaLnBrk="1" hangingPunct="1">
              <a:buFontTx/>
              <a:buBlip>
                <a:blip r:embed="rId3"/>
              </a:buBlip>
            </a:pPr>
            <a:r>
              <a:rPr lang="en-US" altLang="en-US" dirty="0" smtClean="0"/>
              <a:t>Maintain a safe distance from the danger area</a:t>
            </a:r>
          </a:p>
        </p:txBody>
      </p:sp>
      <p:pic>
        <p:nvPicPr>
          <p:cNvPr id="57348" name="Picture 4" descr="Slide2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1815590"/>
            <a:ext cx="3864532" cy="38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FF"/>
                </a:solidFill>
                <a:miter lim="800000"/>
                <a:headEnd/>
                <a:tailEnd/>
              </a14:hiddenLine>
            </a:ext>
          </a:extLst>
        </p:spPr>
      </p:pic>
      <p:sp>
        <p:nvSpPr>
          <p:cNvPr id="2" name="TextBox 1"/>
          <p:cNvSpPr txBox="1"/>
          <p:nvPr/>
        </p:nvSpPr>
        <p:spPr>
          <a:xfrm>
            <a:off x="8610600" y="6172200"/>
            <a:ext cx="457200" cy="261610"/>
          </a:xfrm>
          <a:prstGeom prst="rect">
            <a:avLst/>
          </a:prstGeom>
          <a:noFill/>
        </p:spPr>
        <p:txBody>
          <a:bodyPr wrap="square" rtlCol="0">
            <a:spAutoFit/>
          </a:bodyPr>
          <a:lstStyle/>
          <a:p>
            <a:r>
              <a:rPr lang="en-US" sz="1100" dirty="0" smtClean="0">
                <a:solidFill>
                  <a:schemeClr val="bg1"/>
                </a:solidFill>
              </a:rPr>
              <a:t>24</a:t>
            </a:r>
            <a:endParaRPr lang="en-US" sz="1100"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90525"/>
            <a:ext cx="7772400" cy="1143000"/>
          </a:xfrm>
        </p:spPr>
        <p:txBody>
          <a:bodyPr/>
          <a:lstStyle/>
          <a:p>
            <a:pPr eaLnBrk="1" hangingPunct="1"/>
            <a:r>
              <a:rPr lang="en-US" altLang="en-US" smtClean="0"/>
              <a:t>Holding Tools</a:t>
            </a:r>
          </a:p>
        </p:txBody>
      </p:sp>
      <p:sp>
        <p:nvSpPr>
          <p:cNvPr id="59395" name="Rectangle 3"/>
          <p:cNvSpPr>
            <a:spLocks noGrp="1" noChangeArrowheads="1"/>
          </p:cNvSpPr>
          <p:nvPr>
            <p:ph idx="1"/>
          </p:nvPr>
        </p:nvSpPr>
        <p:spPr>
          <a:xfrm>
            <a:off x="685800" y="1762125"/>
            <a:ext cx="4284663" cy="4114800"/>
          </a:xfrm>
        </p:spPr>
        <p:txBody>
          <a:bodyPr/>
          <a:lstStyle/>
          <a:p>
            <a:pPr marL="252413" indent="-252413" eaLnBrk="1" hangingPunct="1">
              <a:buFontTx/>
              <a:buBlip>
                <a:blip r:embed="rId3"/>
              </a:buBlip>
            </a:pPr>
            <a:r>
              <a:rPr lang="en-US" altLang="en-US" smtClean="0"/>
              <a:t>Used to place and remove stock in the danger area</a:t>
            </a:r>
          </a:p>
          <a:p>
            <a:pPr marL="252413" indent="-252413" eaLnBrk="1" hangingPunct="1">
              <a:buFontTx/>
              <a:buBlip>
                <a:blip r:embed="rId3"/>
              </a:buBlip>
            </a:pPr>
            <a:r>
              <a:rPr lang="en-US" altLang="en-US" smtClean="0"/>
              <a:t>Not to be used </a:t>
            </a:r>
            <a:r>
              <a:rPr lang="en-US" altLang="en-US" u="sng" smtClean="0"/>
              <a:t>instead</a:t>
            </a:r>
            <a:r>
              <a:rPr lang="en-US" altLang="en-US" smtClean="0"/>
              <a:t> of other machine safeguards, but as a supplement</a:t>
            </a:r>
          </a:p>
        </p:txBody>
      </p:sp>
      <p:pic>
        <p:nvPicPr>
          <p:cNvPr id="59396" name="Picture 4" descr="Holding too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92713" y="1885950"/>
            <a:ext cx="303847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660066"/>
                </a:solidFill>
                <a:miter lim="800000"/>
                <a:headEnd/>
                <a:tailEnd/>
              </a14:hiddenLine>
            </a:ext>
          </a:extLst>
        </p:spPr>
      </p:pic>
      <p:sp>
        <p:nvSpPr>
          <p:cNvPr id="2" name="TextBox 1"/>
          <p:cNvSpPr txBox="1"/>
          <p:nvPr/>
        </p:nvSpPr>
        <p:spPr>
          <a:xfrm>
            <a:off x="8686800" y="6172200"/>
            <a:ext cx="381000" cy="261610"/>
          </a:xfrm>
          <a:prstGeom prst="rect">
            <a:avLst/>
          </a:prstGeom>
          <a:noFill/>
        </p:spPr>
        <p:txBody>
          <a:bodyPr wrap="square" rtlCol="0">
            <a:spAutoFit/>
          </a:bodyPr>
          <a:lstStyle/>
          <a:p>
            <a:r>
              <a:rPr lang="en-US" sz="1100" dirty="0" smtClean="0">
                <a:solidFill>
                  <a:schemeClr val="bg1"/>
                </a:solidFill>
              </a:rPr>
              <a:t>25</a:t>
            </a:r>
            <a:endParaRPr lang="en-US" sz="1100"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62913" y="6370638"/>
            <a:ext cx="1081087" cy="133350"/>
          </a:xfrm>
        </p:spPr>
        <p:txBody>
          <a:bodyPr/>
          <a:lstStyle/>
          <a:p>
            <a:pPr>
              <a:defRPr/>
            </a:pPr>
            <a:fld id="{7D4596D1-F815-4047-943E-DD060B55B9B4}" type="slidenum">
              <a:rPr lang="en-US" altLang="en-US" smtClean="0"/>
              <a:pPr>
                <a:defRPr/>
              </a:pPr>
              <a:t>27</a:t>
            </a:fld>
            <a:endParaRPr lang="en-US" altLang="en-US" dirty="0"/>
          </a:p>
        </p:txBody>
      </p:sp>
      <p:sp>
        <p:nvSpPr>
          <p:cNvPr id="4" name="Title 3"/>
          <p:cNvSpPr>
            <a:spLocks noGrp="1"/>
          </p:cNvSpPr>
          <p:nvPr>
            <p:ph type="title"/>
          </p:nvPr>
        </p:nvSpPr>
        <p:spPr>
          <a:xfrm>
            <a:off x="3505200" y="377824"/>
            <a:ext cx="2057400" cy="3432176"/>
          </a:xfrm>
        </p:spPr>
        <p:txBody>
          <a:bodyPr anchor="ctr"/>
          <a:lstStyle/>
          <a:p>
            <a:pPr algn="ctr"/>
            <a:r>
              <a:rPr lang="en-US" sz="2800" dirty="0" smtClean="0"/>
              <a:t>Pressure- Sensitive</a:t>
            </a:r>
            <a:br>
              <a:rPr lang="en-US" sz="2800" dirty="0" smtClean="0"/>
            </a:br>
            <a:r>
              <a:rPr lang="en-US" sz="2800" dirty="0" smtClean="0"/>
              <a:t>Mats</a:t>
            </a:r>
            <a:endParaRPr lang="en-US" sz="2800" dirty="0"/>
          </a:p>
        </p:txBody>
      </p:sp>
      <p:pic>
        <p:nvPicPr>
          <p:cNvPr id="5" name="Picture 4" title="Pressure-sensitive ma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300" y="1347788"/>
            <a:ext cx="2371725" cy="2724150"/>
          </a:xfrm>
          <a:prstGeom prst="rect">
            <a:avLst/>
          </a:prstGeom>
        </p:spPr>
      </p:pic>
      <p:pic>
        <p:nvPicPr>
          <p:cNvPr id="7" name="Picture 6" title="Pressure sensitive floor mat"/>
          <p:cNvPicPr>
            <a:picLocks noChangeAspect="1"/>
          </p:cNvPicPr>
          <p:nvPr/>
        </p:nvPicPr>
        <p:blipFill>
          <a:blip r:embed="rId4"/>
          <a:stretch>
            <a:fillRect/>
          </a:stretch>
        </p:blipFill>
        <p:spPr>
          <a:xfrm>
            <a:off x="2863460" y="4467869"/>
            <a:ext cx="3124644" cy="1912661"/>
          </a:xfrm>
          <a:prstGeom prst="rect">
            <a:avLst/>
          </a:prstGeom>
        </p:spPr>
      </p:pic>
      <p:pic>
        <p:nvPicPr>
          <p:cNvPr id="8" name="Picture 7" title="pressure sensitive mat in front of a machine"/>
          <p:cNvPicPr>
            <a:picLocks noChangeAspect="1"/>
          </p:cNvPicPr>
          <p:nvPr/>
        </p:nvPicPr>
        <p:blipFill>
          <a:blip r:embed="rId5"/>
          <a:stretch>
            <a:fillRect/>
          </a:stretch>
        </p:blipFill>
        <p:spPr>
          <a:xfrm>
            <a:off x="6054060" y="1347788"/>
            <a:ext cx="2549396" cy="3474862"/>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19050"/>
            <a:ext cx="7772400" cy="1144588"/>
          </a:xfrm>
        </p:spPr>
        <p:txBody>
          <a:bodyPr/>
          <a:lstStyle/>
          <a:p>
            <a:pPr eaLnBrk="1" hangingPunct="1"/>
            <a:r>
              <a:rPr lang="en-US" altLang="en-US" smtClean="0"/>
              <a:t>Robots</a:t>
            </a:r>
          </a:p>
        </p:txBody>
      </p:sp>
      <p:sp>
        <p:nvSpPr>
          <p:cNvPr id="63491" name="Rectangle 3"/>
          <p:cNvSpPr>
            <a:spLocks noGrp="1" noChangeArrowheads="1"/>
          </p:cNvSpPr>
          <p:nvPr>
            <p:ph idx="1"/>
          </p:nvPr>
        </p:nvSpPr>
        <p:spPr>
          <a:xfrm>
            <a:off x="638174" y="1392238"/>
            <a:ext cx="4924425" cy="4114800"/>
          </a:xfrm>
        </p:spPr>
        <p:txBody>
          <a:bodyPr/>
          <a:lstStyle/>
          <a:p>
            <a:pPr marL="252413" indent="-252413" eaLnBrk="1" hangingPunct="1">
              <a:buFontTx/>
              <a:buBlip>
                <a:blip r:embed="rId3"/>
              </a:buBlip>
            </a:pPr>
            <a:r>
              <a:rPr lang="en-US" altLang="en-US" dirty="0" smtClean="0"/>
              <a:t>Machines that load and unload stock, assemble parts, transfer objects, or perform other tasks</a:t>
            </a:r>
          </a:p>
          <a:p>
            <a:pPr marL="252413" indent="-252413" eaLnBrk="1" hangingPunct="1">
              <a:buFontTx/>
              <a:buBlip>
                <a:blip r:embed="rId3"/>
              </a:buBlip>
            </a:pPr>
            <a:r>
              <a:rPr lang="en-US" altLang="en-US" dirty="0" smtClean="0"/>
              <a:t>Best used in high-production processes requiring repeated routines where they prevent other hazards to employees</a:t>
            </a:r>
          </a:p>
        </p:txBody>
      </p:sp>
      <p:sp>
        <p:nvSpPr>
          <p:cNvPr id="2" name="TextBox 1"/>
          <p:cNvSpPr txBox="1"/>
          <p:nvPr/>
        </p:nvSpPr>
        <p:spPr>
          <a:xfrm>
            <a:off x="8458200" y="6248400"/>
            <a:ext cx="533400" cy="261610"/>
          </a:xfrm>
          <a:prstGeom prst="rect">
            <a:avLst/>
          </a:prstGeom>
          <a:noFill/>
        </p:spPr>
        <p:txBody>
          <a:bodyPr wrap="square" rtlCol="0">
            <a:spAutoFit/>
          </a:bodyPr>
          <a:lstStyle/>
          <a:p>
            <a:r>
              <a:rPr lang="en-US" sz="1100" dirty="0" smtClean="0">
                <a:solidFill>
                  <a:schemeClr val="bg1"/>
                </a:solidFill>
              </a:rPr>
              <a:t>27</a:t>
            </a:r>
            <a:endParaRPr lang="en-US" sz="1100"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84138"/>
            <a:ext cx="7772400" cy="1144587"/>
          </a:xfrm>
        </p:spPr>
        <p:txBody>
          <a:bodyPr/>
          <a:lstStyle/>
          <a:p>
            <a:pPr eaLnBrk="1" hangingPunct="1"/>
            <a:r>
              <a:rPr lang="en-US" altLang="en-US" smtClean="0"/>
              <a:t>Protective Shields</a:t>
            </a:r>
          </a:p>
        </p:txBody>
      </p:sp>
      <p:pic>
        <p:nvPicPr>
          <p:cNvPr id="65539" name="Picture 3" descr="Slide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9813" y="3430588"/>
            <a:ext cx="3254375" cy="2573337"/>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solidFill>
              </a14:hiddenFill>
            </a:ext>
          </a:extLst>
        </p:spPr>
      </p:pic>
      <p:sp>
        <p:nvSpPr>
          <p:cNvPr id="65540" name="Text Box 4"/>
          <p:cNvSpPr txBox="1">
            <a:spLocks noChangeArrowheads="1"/>
          </p:cNvSpPr>
          <p:nvPr/>
        </p:nvSpPr>
        <p:spPr bwMode="auto">
          <a:xfrm>
            <a:off x="701675" y="1274763"/>
            <a:ext cx="7894638"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dirty="0"/>
              <a:t>These do not give complete protection from machine hazards, but do provide some protection from flying particles, splashing cutting oils, or coolants.</a:t>
            </a:r>
          </a:p>
        </p:txBody>
      </p:sp>
      <p:pic>
        <p:nvPicPr>
          <p:cNvPr id="65541" name="Picture 5" descr="drill press gu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11338" y="3065463"/>
            <a:ext cx="1782762"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58200" y="6172200"/>
            <a:ext cx="533400" cy="261610"/>
          </a:xfrm>
          <a:prstGeom prst="rect">
            <a:avLst/>
          </a:prstGeom>
          <a:noFill/>
        </p:spPr>
        <p:txBody>
          <a:bodyPr wrap="square" rtlCol="0">
            <a:spAutoFit/>
          </a:bodyPr>
          <a:lstStyle/>
          <a:p>
            <a:r>
              <a:rPr lang="en-US" sz="1100" dirty="0" smtClean="0">
                <a:solidFill>
                  <a:schemeClr val="bg1"/>
                </a:solidFill>
              </a:rPr>
              <a:t>28</a:t>
            </a:r>
            <a:endParaRPr lang="en-US" sz="1100" dirty="0">
              <a:solidFill>
                <a:schemeClr val="bg1"/>
              </a:solidFill>
            </a:endParaRPr>
          </a:p>
        </p:txBody>
      </p:sp>
    </p:spTree>
  </p:cSld>
  <p:clrMapOvr>
    <a:masterClrMapping/>
  </p:clrMapOvr>
  <p:transition spd="slow">
    <p:cover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8965" y="777367"/>
            <a:ext cx="8229600" cy="911225"/>
          </a:xfrm>
        </p:spPr>
        <p:txBody>
          <a:bodyPr/>
          <a:lstStyle/>
          <a:p>
            <a:pPr algn="ctr" eaLnBrk="1" hangingPunct="1"/>
            <a:r>
              <a:rPr lang="en-US" altLang="en-US" dirty="0" smtClean="0"/>
              <a:t>What are your biggest machine guarding challenges?</a:t>
            </a:r>
          </a:p>
        </p:txBody>
      </p:sp>
      <p:pic>
        <p:nvPicPr>
          <p:cNvPr id="12291" name="Picture 4" descr="machine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688592"/>
            <a:ext cx="7467600" cy="433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77287" y="6488668"/>
            <a:ext cx="762000" cy="261610"/>
          </a:xfrm>
          <a:prstGeom prst="rect">
            <a:avLst/>
          </a:prstGeom>
          <a:noFill/>
        </p:spPr>
        <p:txBody>
          <a:bodyPr wrap="square" rtlCol="0">
            <a:spAutoFit/>
          </a:bodyPr>
          <a:lstStyle/>
          <a:p>
            <a:r>
              <a:rPr lang="en-US" sz="1100" dirty="0" smtClean="0">
                <a:solidFill>
                  <a:schemeClr val="bg1"/>
                </a:solidFill>
              </a:rPr>
              <a:t>2</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377825"/>
            <a:ext cx="8991600" cy="917576"/>
          </a:xfrm>
        </p:spPr>
        <p:txBody>
          <a:bodyPr/>
          <a:lstStyle/>
          <a:p>
            <a:pPr eaLnBrk="1" hangingPunct="1"/>
            <a:r>
              <a:rPr lang="en-US" altLang="en-US" dirty="0" smtClean="0"/>
              <a:t>Subpart O - Machinery and Machine Guarding</a:t>
            </a:r>
          </a:p>
        </p:txBody>
      </p:sp>
      <p:sp>
        <p:nvSpPr>
          <p:cNvPr id="67587" name="Rectangle 3"/>
          <p:cNvSpPr>
            <a:spLocks noGrp="1" noChangeArrowheads="1"/>
          </p:cNvSpPr>
          <p:nvPr>
            <p:ph idx="1"/>
          </p:nvPr>
        </p:nvSpPr>
        <p:spPr>
          <a:xfrm>
            <a:off x="304800" y="1197605"/>
            <a:ext cx="7759700" cy="5029200"/>
          </a:xfrm>
        </p:spPr>
        <p:txBody>
          <a:bodyPr/>
          <a:lstStyle/>
          <a:p>
            <a:pPr marL="252413" indent="-252413" eaLnBrk="1" hangingPunct="1">
              <a:buFontTx/>
              <a:buBlip>
                <a:blip r:embed="rId3"/>
              </a:buBlip>
            </a:pPr>
            <a:r>
              <a:rPr lang="en-US" altLang="en-US" sz="2400" dirty="0" smtClean="0"/>
              <a:t>211 - Definitions</a:t>
            </a:r>
          </a:p>
          <a:p>
            <a:pPr marL="252413" indent="-252413" eaLnBrk="1" hangingPunct="1">
              <a:buFontTx/>
              <a:buBlip>
                <a:blip r:embed="rId3"/>
              </a:buBlip>
            </a:pPr>
            <a:r>
              <a:rPr lang="en-US" altLang="en-US" sz="2400" dirty="0" smtClean="0"/>
              <a:t>212 - General requirements</a:t>
            </a:r>
          </a:p>
          <a:p>
            <a:pPr marL="252413" indent="-252413" eaLnBrk="1" hangingPunct="1">
              <a:buFontTx/>
              <a:buBlip>
                <a:blip r:embed="rId3"/>
              </a:buBlip>
            </a:pPr>
            <a:r>
              <a:rPr lang="en-US" altLang="en-US" sz="2400" dirty="0" smtClean="0"/>
              <a:t>213 - Woodworking machinery </a:t>
            </a:r>
          </a:p>
          <a:p>
            <a:pPr marL="252413" indent="-252413" eaLnBrk="1" hangingPunct="1">
              <a:buFontTx/>
              <a:buBlip>
                <a:blip r:embed="rId3"/>
              </a:buBlip>
            </a:pPr>
            <a:r>
              <a:rPr lang="en-US" altLang="en-US" sz="2400" dirty="0" smtClean="0"/>
              <a:t>215 - Abrasive wheel machinery</a:t>
            </a:r>
          </a:p>
          <a:p>
            <a:pPr marL="252413" indent="-252413" eaLnBrk="1" hangingPunct="1">
              <a:buFontTx/>
              <a:buBlip>
                <a:blip r:embed="rId3"/>
              </a:buBlip>
            </a:pPr>
            <a:r>
              <a:rPr lang="en-US" altLang="en-US" sz="2400" dirty="0" smtClean="0"/>
              <a:t>216 - Mills and calendars</a:t>
            </a:r>
          </a:p>
          <a:p>
            <a:pPr marL="252413" indent="-252413" eaLnBrk="1" hangingPunct="1">
              <a:buFontTx/>
              <a:buBlip>
                <a:blip r:embed="rId3"/>
              </a:buBlip>
            </a:pPr>
            <a:r>
              <a:rPr lang="en-US" altLang="en-US" sz="2400" dirty="0" smtClean="0"/>
              <a:t>217 - Mechanical power presses</a:t>
            </a:r>
          </a:p>
          <a:p>
            <a:pPr marL="252413" indent="-252413" eaLnBrk="1" hangingPunct="1">
              <a:buFontTx/>
              <a:buBlip>
                <a:blip r:embed="rId3"/>
              </a:buBlip>
            </a:pPr>
            <a:r>
              <a:rPr lang="en-US" altLang="en-US" sz="2400" dirty="0" smtClean="0"/>
              <a:t>218 - Forging machines</a:t>
            </a:r>
          </a:p>
          <a:p>
            <a:pPr marL="252413" indent="-252413" eaLnBrk="1" hangingPunct="1">
              <a:buFontTx/>
              <a:buBlip>
                <a:blip r:embed="rId3"/>
              </a:buBlip>
            </a:pPr>
            <a:r>
              <a:rPr lang="en-US" altLang="en-US" sz="2400" dirty="0" smtClean="0"/>
              <a:t>219 - Mechanical power transmission</a:t>
            </a:r>
          </a:p>
        </p:txBody>
      </p:sp>
      <p:sp>
        <p:nvSpPr>
          <p:cNvPr id="2" name="TextBox 1"/>
          <p:cNvSpPr txBox="1"/>
          <p:nvPr/>
        </p:nvSpPr>
        <p:spPr>
          <a:xfrm>
            <a:off x="8305800" y="6096000"/>
            <a:ext cx="685800" cy="261610"/>
          </a:xfrm>
          <a:prstGeom prst="rect">
            <a:avLst/>
          </a:prstGeom>
          <a:noFill/>
        </p:spPr>
        <p:txBody>
          <a:bodyPr wrap="square" rtlCol="0">
            <a:spAutoFit/>
          </a:bodyPr>
          <a:lstStyle/>
          <a:p>
            <a:r>
              <a:rPr lang="en-US" sz="1100" dirty="0" smtClean="0">
                <a:solidFill>
                  <a:schemeClr val="bg1"/>
                </a:solidFill>
              </a:rPr>
              <a:t>29</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2057400" y="1377951"/>
            <a:ext cx="6629400" cy="1136650"/>
          </a:xfrm>
        </p:spPr>
        <p:txBody>
          <a:bodyPr/>
          <a:lstStyle/>
          <a:p>
            <a:pPr eaLnBrk="1" hangingPunct="1"/>
            <a:r>
              <a:rPr lang="en-US" altLang="en-US" dirty="0" smtClean="0"/>
              <a:t>1910.212</a:t>
            </a:r>
          </a:p>
        </p:txBody>
      </p:sp>
      <p:sp>
        <p:nvSpPr>
          <p:cNvPr id="64515" name="Rectangle 3"/>
          <p:cNvSpPr>
            <a:spLocks noGrp="1" noChangeArrowheads="1"/>
          </p:cNvSpPr>
          <p:nvPr>
            <p:ph type="subTitle" idx="1"/>
          </p:nvPr>
        </p:nvSpPr>
        <p:spPr>
          <a:xfrm>
            <a:off x="1371600" y="2667000"/>
            <a:ext cx="6400800" cy="739775"/>
          </a:xfrm>
        </p:spPr>
        <p:txBody>
          <a:bodyPr>
            <a:normAutofit fontScale="77500" lnSpcReduction="20000"/>
          </a:bodyPr>
          <a:lstStyle/>
          <a:p>
            <a:pPr defTabSz="913183" eaLnBrk="1" hangingPunct="1">
              <a:defRPr/>
            </a:pPr>
            <a:endParaRPr lang="en-US" altLang="en-US" dirty="0" smtClean="0"/>
          </a:p>
          <a:p>
            <a:pPr defTabSz="913183" eaLnBrk="1" hangingPunct="1">
              <a:defRPr/>
            </a:pPr>
            <a:r>
              <a:rPr lang="en-US" altLang="en-US" sz="2800" b="1" dirty="0" smtClean="0"/>
              <a:t>General Requirements for all Machines</a:t>
            </a:r>
          </a:p>
          <a:p>
            <a:pPr defTabSz="913183" eaLnBrk="1" hangingPunct="1">
              <a:defRPr/>
            </a:pPr>
            <a:endParaRPr lang="en-US" altLang="en-US" dirty="0" smtClean="0"/>
          </a:p>
        </p:txBody>
      </p:sp>
      <p:sp>
        <p:nvSpPr>
          <p:cNvPr id="2" name="Slide Number Placeholder 1"/>
          <p:cNvSpPr>
            <a:spLocks noGrp="1"/>
          </p:cNvSpPr>
          <p:nvPr>
            <p:ph type="sldNum" sz="quarter" idx="10"/>
          </p:nvPr>
        </p:nvSpPr>
        <p:spPr/>
        <p:txBody>
          <a:bodyPr/>
          <a:lstStyle/>
          <a:p>
            <a:pPr>
              <a:defRPr/>
            </a:pPr>
            <a:fld id="{9E837C95-D279-4660-BA03-F0C9AF860142}" type="slidenum">
              <a:rPr lang="en-US" altLang="en-US" smtClean="0"/>
              <a:pPr>
                <a:defRPr/>
              </a:pPr>
              <a:t>31</a:t>
            </a:fld>
            <a:endParaRPr lang="en-US" alt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050"/>
          <p:cNvSpPr>
            <a:spLocks noGrp="1" noChangeArrowheads="1"/>
          </p:cNvSpPr>
          <p:nvPr>
            <p:ph type="title"/>
          </p:nvPr>
        </p:nvSpPr>
        <p:spPr/>
        <p:txBody>
          <a:bodyPr/>
          <a:lstStyle/>
          <a:p>
            <a:pPr eaLnBrk="1" hangingPunct="1"/>
            <a:r>
              <a:rPr lang="en-US" altLang="en-US" smtClean="0"/>
              <a:t>1910.212(a)(1)</a:t>
            </a:r>
          </a:p>
        </p:txBody>
      </p:sp>
      <p:sp>
        <p:nvSpPr>
          <p:cNvPr id="71683" name="Rectangle 2051"/>
          <p:cNvSpPr>
            <a:spLocks noGrp="1" noChangeArrowheads="1"/>
          </p:cNvSpPr>
          <p:nvPr>
            <p:ph idx="1"/>
          </p:nvPr>
        </p:nvSpPr>
        <p:spPr>
          <a:xfrm>
            <a:off x="457200" y="1600201"/>
            <a:ext cx="8229600" cy="2971800"/>
          </a:xfrm>
        </p:spPr>
        <p:txBody>
          <a:bodyPr/>
          <a:lstStyle/>
          <a:p>
            <a:pPr marL="252413" indent="-252413" eaLnBrk="1" hangingPunct="1">
              <a:buFontTx/>
              <a:buBlip>
                <a:blip r:embed="rId3"/>
              </a:buBlip>
            </a:pPr>
            <a:r>
              <a:rPr lang="en-US" altLang="en-US" dirty="0" smtClean="0"/>
              <a:t>One or more methods of machine guarding shall be provided to protect the operator and other employees in the machine area from hazards such as those  created by the point of operation, in-going nip points, rotating parts, flying chips and sparks.</a:t>
            </a:r>
          </a:p>
        </p:txBody>
      </p:sp>
      <p:pic>
        <p:nvPicPr>
          <p:cNvPr id="71684" name="Picture 2052" descr="MPj0401173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4267200"/>
            <a:ext cx="15240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534400" y="6126163"/>
            <a:ext cx="533400" cy="261610"/>
          </a:xfrm>
          <a:prstGeom prst="rect">
            <a:avLst/>
          </a:prstGeom>
          <a:noFill/>
        </p:spPr>
        <p:txBody>
          <a:bodyPr wrap="square" rtlCol="0">
            <a:spAutoFit/>
          </a:bodyPr>
          <a:lstStyle/>
          <a:p>
            <a:r>
              <a:rPr lang="en-US" sz="1100" dirty="0" smtClean="0">
                <a:solidFill>
                  <a:schemeClr val="bg1"/>
                </a:solidFill>
              </a:rPr>
              <a:t>31</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mtClean="0"/>
              <a:t>1910.212(a)(3)(ii)</a:t>
            </a:r>
          </a:p>
        </p:txBody>
      </p:sp>
      <p:sp>
        <p:nvSpPr>
          <p:cNvPr id="73731" name="Rectangle 3"/>
          <p:cNvSpPr>
            <a:spLocks noGrp="1" noChangeArrowheads="1"/>
          </p:cNvSpPr>
          <p:nvPr>
            <p:ph idx="1"/>
          </p:nvPr>
        </p:nvSpPr>
        <p:spPr/>
        <p:txBody>
          <a:bodyPr/>
          <a:lstStyle/>
          <a:p>
            <a:pPr marL="252413" indent="-252413" eaLnBrk="1" hangingPunct="1">
              <a:buFontTx/>
              <a:buBlip>
                <a:blip r:embed="rId3"/>
              </a:buBlip>
            </a:pPr>
            <a:r>
              <a:rPr lang="en-US" altLang="en-US" smtClean="0"/>
              <a:t>The point of operation of machines whose operation exposes an employee to injury, shall be guarded.</a:t>
            </a:r>
          </a:p>
        </p:txBody>
      </p:sp>
      <p:sp>
        <p:nvSpPr>
          <p:cNvPr id="2" name="TextBox 1"/>
          <p:cNvSpPr txBox="1"/>
          <p:nvPr/>
        </p:nvSpPr>
        <p:spPr>
          <a:xfrm>
            <a:off x="8534400" y="6126163"/>
            <a:ext cx="533400" cy="261610"/>
          </a:xfrm>
          <a:prstGeom prst="rect">
            <a:avLst/>
          </a:prstGeom>
          <a:noFill/>
        </p:spPr>
        <p:txBody>
          <a:bodyPr wrap="square" rtlCol="0">
            <a:spAutoFit/>
          </a:bodyPr>
          <a:lstStyle/>
          <a:p>
            <a:r>
              <a:rPr lang="en-US" sz="1100" dirty="0" smtClean="0">
                <a:solidFill>
                  <a:schemeClr val="bg1"/>
                </a:solidFill>
              </a:rPr>
              <a:t>32</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smtClean="0"/>
              <a:t>Point of Operation Guarded??</a:t>
            </a:r>
          </a:p>
        </p:txBody>
      </p:sp>
      <p:pic>
        <p:nvPicPr>
          <p:cNvPr id="75780" name="Picture 7" descr="file:///C:/Machine%20Guarding%20Pics/Mach20_1.jpg" title="Photo of a shear"/>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676400" y="1827213"/>
            <a:ext cx="5486400" cy="3887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34</a:t>
            </a:fld>
            <a:endParaRPr lang="en-US" alt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p:txBody>
          <a:bodyPr/>
          <a:lstStyle/>
          <a:p>
            <a:pPr eaLnBrk="1" hangingPunct="1"/>
            <a:r>
              <a:rPr lang="en-US" altLang="en-US" smtClean="0"/>
              <a:t>Point of Operation Guarding</a:t>
            </a:r>
          </a:p>
        </p:txBody>
      </p:sp>
      <p:pic>
        <p:nvPicPr>
          <p:cNvPr id="77828" name="Picture 1031" descr="file:///C:/Machine%20Guarding%20Pics/Mach19_1.jpg" title="Photo of the back of a shear"/>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822450" y="1897063"/>
            <a:ext cx="5956300" cy="40719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35</a:t>
            </a:fld>
            <a:endParaRPr lang="en-US" alt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smtClean="0"/>
              <a:t>Hand Tools</a:t>
            </a:r>
          </a:p>
        </p:txBody>
      </p:sp>
      <p:pic>
        <p:nvPicPr>
          <p:cNvPr id="79876" name="Picture 7" descr="file:///C:/Machine%20Guarding%20Pics/Mach55_2.jpg" title="Photo of a worker using hand tools with machine"/>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981200" y="1827213"/>
            <a:ext cx="5027613" cy="35083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36</a:t>
            </a:fld>
            <a:endParaRPr lang="en-US" alt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smtClean="0"/>
              <a:t>1910.212(a)(5)</a:t>
            </a:r>
          </a:p>
        </p:txBody>
      </p:sp>
      <p:sp>
        <p:nvSpPr>
          <p:cNvPr id="81923" name="Rectangle 3"/>
          <p:cNvSpPr>
            <a:spLocks noGrp="1" noChangeArrowheads="1"/>
          </p:cNvSpPr>
          <p:nvPr>
            <p:ph idx="1"/>
          </p:nvPr>
        </p:nvSpPr>
        <p:spPr>
          <a:xfrm>
            <a:off x="457200" y="2362200"/>
            <a:ext cx="8229600" cy="3763963"/>
          </a:xfrm>
        </p:spPr>
        <p:txBody>
          <a:bodyPr/>
          <a:lstStyle/>
          <a:p>
            <a:pPr marL="252413" indent="-252413" eaLnBrk="1" hangingPunct="1">
              <a:buFontTx/>
              <a:buBlip>
                <a:blip r:embed="rId3"/>
              </a:buBlip>
            </a:pPr>
            <a:r>
              <a:rPr lang="en-US" altLang="en-US" dirty="0" smtClean="0"/>
              <a:t>When the periphery of the blades of a fan is less than seven (7) feet above the floor or working level, the blades shall be guarded.  The guard shall have openings  no larger than 1/2 inch.</a:t>
            </a:r>
          </a:p>
        </p:txBody>
      </p:sp>
      <p:pic>
        <p:nvPicPr>
          <p:cNvPr id="81924" name="Picture 1032" descr="Slide5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066800"/>
            <a:ext cx="3324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3300"/>
                </a:solidFill>
                <a:miter lim="800000"/>
                <a:headEnd/>
                <a:tailEnd/>
              </a14:hiddenLine>
            </a:ext>
          </a:extLst>
        </p:spPr>
      </p:pic>
      <p:sp>
        <p:nvSpPr>
          <p:cNvPr id="2" name="TextBox 1"/>
          <p:cNvSpPr txBox="1"/>
          <p:nvPr/>
        </p:nvSpPr>
        <p:spPr>
          <a:xfrm>
            <a:off x="8534400" y="6172200"/>
            <a:ext cx="533400" cy="261610"/>
          </a:xfrm>
          <a:prstGeom prst="rect">
            <a:avLst/>
          </a:prstGeom>
          <a:noFill/>
        </p:spPr>
        <p:txBody>
          <a:bodyPr wrap="square" rtlCol="0">
            <a:spAutoFit/>
          </a:bodyPr>
          <a:lstStyle/>
          <a:p>
            <a:r>
              <a:rPr lang="en-US" sz="1100" dirty="0" smtClean="0">
                <a:solidFill>
                  <a:schemeClr val="bg1"/>
                </a:solidFill>
              </a:rPr>
              <a:t>36</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tLang="en-US" smtClean="0"/>
              <a:t>1910.212(b)</a:t>
            </a:r>
          </a:p>
        </p:txBody>
      </p:sp>
      <p:sp>
        <p:nvSpPr>
          <p:cNvPr id="83971" name="Rectangle 3"/>
          <p:cNvSpPr>
            <a:spLocks noGrp="1" noChangeArrowheads="1"/>
          </p:cNvSpPr>
          <p:nvPr>
            <p:ph idx="1"/>
          </p:nvPr>
        </p:nvSpPr>
        <p:spPr>
          <a:xfrm>
            <a:off x="457200" y="1600201"/>
            <a:ext cx="8229600" cy="3276600"/>
          </a:xfrm>
        </p:spPr>
        <p:txBody>
          <a:bodyPr/>
          <a:lstStyle/>
          <a:p>
            <a:pPr marL="252413" indent="-252413" eaLnBrk="1" hangingPunct="1">
              <a:buFontTx/>
              <a:buBlip>
                <a:blip r:embed="rId3"/>
              </a:buBlip>
            </a:pPr>
            <a:r>
              <a:rPr lang="en-US" altLang="en-US" dirty="0" smtClean="0"/>
              <a:t>Machines designed for a fixed location shall be securely anchored to prevent walking or moving.</a:t>
            </a:r>
          </a:p>
        </p:txBody>
      </p:sp>
      <p:sp>
        <p:nvSpPr>
          <p:cNvPr id="2" name="TextBox 1"/>
          <p:cNvSpPr txBox="1"/>
          <p:nvPr/>
        </p:nvSpPr>
        <p:spPr>
          <a:xfrm>
            <a:off x="8534400" y="6248400"/>
            <a:ext cx="457200" cy="261610"/>
          </a:xfrm>
          <a:prstGeom prst="rect">
            <a:avLst/>
          </a:prstGeom>
          <a:noFill/>
        </p:spPr>
        <p:txBody>
          <a:bodyPr wrap="square" rtlCol="0">
            <a:spAutoFit/>
          </a:bodyPr>
          <a:lstStyle/>
          <a:p>
            <a:r>
              <a:rPr lang="en-US" sz="1100" dirty="0" smtClean="0">
                <a:solidFill>
                  <a:schemeClr val="bg1"/>
                </a:solidFill>
              </a:rPr>
              <a:t>37</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2057400" y="1377951"/>
            <a:ext cx="6629400" cy="1289050"/>
          </a:xfrm>
        </p:spPr>
        <p:txBody>
          <a:bodyPr/>
          <a:lstStyle/>
          <a:p>
            <a:pPr eaLnBrk="1" hangingPunct="1"/>
            <a:r>
              <a:rPr lang="en-US" altLang="en-US" dirty="0" smtClean="0"/>
              <a:t>1910.213</a:t>
            </a:r>
          </a:p>
        </p:txBody>
      </p:sp>
      <p:sp>
        <p:nvSpPr>
          <p:cNvPr id="80899" name="Rectangle 3"/>
          <p:cNvSpPr>
            <a:spLocks noGrp="1" noChangeArrowheads="1"/>
          </p:cNvSpPr>
          <p:nvPr>
            <p:ph type="subTitle" idx="1"/>
          </p:nvPr>
        </p:nvSpPr>
        <p:spPr>
          <a:xfrm>
            <a:off x="1524000" y="2514601"/>
            <a:ext cx="6400800" cy="762000"/>
          </a:xfrm>
        </p:spPr>
        <p:txBody>
          <a:bodyPr>
            <a:normAutofit fontScale="92500" lnSpcReduction="20000"/>
          </a:bodyPr>
          <a:lstStyle/>
          <a:p>
            <a:pPr defTabSz="913183" eaLnBrk="1" hangingPunct="1">
              <a:defRPr/>
            </a:pPr>
            <a:endParaRPr lang="en-US" altLang="en-US" dirty="0" smtClean="0"/>
          </a:p>
          <a:p>
            <a:pPr defTabSz="913183" eaLnBrk="1" hangingPunct="1">
              <a:defRPr/>
            </a:pPr>
            <a:r>
              <a:rPr lang="en-US" altLang="en-US" sz="2800" b="1" dirty="0" smtClean="0"/>
              <a:t>Woodworking Machinery Requirements</a:t>
            </a:r>
          </a:p>
        </p:txBody>
      </p:sp>
      <p:sp>
        <p:nvSpPr>
          <p:cNvPr id="2" name="Slide Number Placeholder 1"/>
          <p:cNvSpPr>
            <a:spLocks noGrp="1"/>
          </p:cNvSpPr>
          <p:nvPr>
            <p:ph type="sldNum" sz="quarter" idx="10"/>
          </p:nvPr>
        </p:nvSpPr>
        <p:spPr/>
        <p:txBody>
          <a:bodyPr/>
          <a:lstStyle/>
          <a:p>
            <a:pPr>
              <a:defRPr/>
            </a:pPr>
            <a:fld id="{9E837C95-D279-4660-BA03-F0C9AF860142}" type="slidenum">
              <a:rPr lang="en-US" altLang="en-US" smtClean="0"/>
              <a:pPr>
                <a:defRPr/>
              </a:pPr>
              <a:t>39</a:t>
            </a:fld>
            <a:endParaRPr lang="en-US" alt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074"/>
          <p:cNvSpPr>
            <a:spLocks noGrp="1" noChangeArrowheads="1"/>
          </p:cNvSpPr>
          <p:nvPr>
            <p:ph type="title"/>
          </p:nvPr>
        </p:nvSpPr>
        <p:spPr/>
        <p:txBody>
          <a:bodyPr/>
          <a:lstStyle/>
          <a:p>
            <a:pPr eaLnBrk="1" hangingPunct="1"/>
            <a:r>
              <a:rPr lang="en-US" altLang="en-US" smtClean="0"/>
              <a:t>We Will Cover:</a:t>
            </a:r>
          </a:p>
        </p:txBody>
      </p:sp>
      <p:sp>
        <p:nvSpPr>
          <p:cNvPr id="14339" name="Rectangle 3075"/>
          <p:cNvSpPr>
            <a:spLocks noGrp="1" noChangeArrowheads="1"/>
          </p:cNvSpPr>
          <p:nvPr>
            <p:ph idx="1"/>
          </p:nvPr>
        </p:nvSpPr>
        <p:spPr/>
        <p:txBody>
          <a:bodyPr/>
          <a:lstStyle/>
          <a:p>
            <a:pPr marL="252413" indent="-252413" eaLnBrk="1" hangingPunct="1">
              <a:buFontTx/>
              <a:buBlip>
                <a:blip r:embed="rId3"/>
              </a:buBlip>
            </a:pPr>
            <a:r>
              <a:rPr lang="en-US" altLang="en-US" smtClean="0"/>
              <a:t>Machine Guarding Principles</a:t>
            </a:r>
          </a:p>
          <a:p>
            <a:pPr marL="252413" indent="-252413" eaLnBrk="1" hangingPunct="1">
              <a:buFontTx/>
              <a:buBlip>
                <a:blip r:embed="rId3"/>
              </a:buBlip>
            </a:pPr>
            <a:r>
              <a:rPr lang="en-US" altLang="en-US" smtClean="0"/>
              <a:t>Subpart O – Highlights</a:t>
            </a:r>
          </a:p>
          <a:p>
            <a:pPr marL="252413" indent="-252413" eaLnBrk="1" hangingPunct="1">
              <a:buFontTx/>
              <a:buBlip>
                <a:blip r:embed="rId3"/>
              </a:buBlip>
            </a:pPr>
            <a:r>
              <a:rPr lang="en-US" altLang="en-US" smtClean="0"/>
              <a:t>1910.147 – Lockout/Tagout Highlights</a:t>
            </a:r>
          </a:p>
          <a:p>
            <a:pPr marL="252413" indent="-252413" eaLnBrk="1" hangingPunct="1">
              <a:buFontTx/>
              <a:buBlip>
                <a:blip r:embed="rId3"/>
              </a:buBlip>
            </a:pPr>
            <a:endParaRPr lang="en-US" altLang="en-US" smtClean="0"/>
          </a:p>
          <a:p>
            <a:pPr marL="252413" indent="-252413" eaLnBrk="1" hangingPunct="1">
              <a:buFontTx/>
              <a:buBlip>
                <a:blip r:embed="rId3"/>
              </a:buBlip>
            </a:pPr>
            <a:endParaRPr lang="en-US" altLang="en-US" smtClean="0"/>
          </a:p>
        </p:txBody>
      </p:sp>
      <p:sp>
        <p:nvSpPr>
          <p:cNvPr id="2" name="TextBox 1"/>
          <p:cNvSpPr txBox="1"/>
          <p:nvPr/>
        </p:nvSpPr>
        <p:spPr>
          <a:xfrm>
            <a:off x="8229600" y="6400800"/>
            <a:ext cx="762000" cy="261610"/>
          </a:xfrm>
          <a:prstGeom prst="rect">
            <a:avLst/>
          </a:prstGeom>
          <a:noFill/>
        </p:spPr>
        <p:txBody>
          <a:bodyPr wrap="square" rtlCol="0">
            <a:spAutoFit/>
          </a:bodyPr>
          <a:lstStyle/>
          <a:p>
            <a:r>
              <a:rPr lang="en-US" sz="1100" dirty="0" smtClean="0">
                <a:solidFill>
                  <a:schemeClr val="bg1"/>
                </a:solidFill>
              </a:rPr>
              <a:t>3</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143000" y="1828800"/>
            <a:ext cx="7759700" cy="1174750"/>
          </a:xfrm>
        </p:spPr>
        <p:txBody>
          <a:bodyPr/>
          <a:lstStyle/>
          <a:p>
            <a:pPr eaLnBrk="1" hangingPunct="1"/>
            <a:r>
              <a:rPr lang="en-US" altLang="en-US" smtClean="0"/>
              <a:t>Table Saws</a:t>
            </a:r>
          </a:p>
        </p:txBody>
      </p:sp>
      <p:pic>
        <p:nvPicPr>
          <p:cNvPr id="88067" name="Picture 4" descr="MCj0280929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0" y="3200400"/>
            <a:ext cx="22479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534400" y="6096000"/>
            <a:ext cx="457200" cy="261610"/>
          </a:xfrm>
          <a:prstGeom prst="rect">
            <a:avLst/>
          </a:prstGeom>
          <a:noFill/>
        </p:spPr>
        <p:txBody>
          <a:bodyPr wrap="square" rtlCol="0">
            <a:spAutoFit/>
          </a:bodyPr>
          <a:lstStyle/>
          <a:p>
            <a:r>
              <a:rPr lang="en-US" sz="1100" dirty="0" smtClean="0">
                <a:solidFill>
                  <a:schemeClr val="bg1"/>
                </a:solidFill>
              </a:rPr>
              <a:t>39</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33400" y="0"/>
            <a:ext cx="7759700" cy="1174750"/>
          </a:xfrm>
        </p:spPr>
        <p:txBody>
          <a:bodyPr/>
          <a:lstStyle/>
          <a:p>
            <a:pPr eaLnBrk="1" hangingPunct="1"/>
            <a:r>
              <a:rPr lang="en-US" altLang="en-US" smtClean="0"/>
              <a:t>1910.213(c)(1)</a:t>
            </a:r>
          </a:p>
        </p:txBody>
      </p:sp>
      <p:sp>
        <p:nvSpPr>
          <p:cNvPr id="90115" name="Rectangle 3"/>
          <p:cNvSpPr>
            <a:spLocks noGrp="1" noChangeArrowheads="1"/>
          </p:cNvSpPr>
          <p:nvPr>
            <p:ph idx="1"/>
          </p:nvPr>
        </p:nvSpPr>
        <p:spPr>
          <a:xfrm>
            <a:off x="685800" y="1828800"/>
            <a:ext cx="7759700" cy="4070350"/>
          </a:xfrm>
        </p:spPr>
        <p:txBody>
          <a:bodyPr/>
          <a:lstStyle/>
          <a:p>
            <a:pPr marL="252413" indent="-252413" eaLnBrk="1" hangingPunct="1">
              <a:buFontTx/>
              <a:buBlip>
                <a:blip r:embed="rId3"/>
              </a:buBlip>
            </a:pPr>
            <a:r>
              <a:rPr lang="en-US" altLang="en-US" smtClean="0"/>
              <a:t>Each circular hand-fed ripsaw shall be guarded by a hood which shall completely enclose that portion of the saw above the table and that portion of the saw above the material being cut.  The hood and mounting shall be arranged so that the hood will automatically adjust itself to the thickness of and remain in contact with the material being cut without considerable resistance.</a:t>
            </a:r>
          </a:p>
        </p:txBody>
      </p:sp>
      <p:sp>
        <p:nvSpPr>
          <p:cNvPr id="2" name="TextBox 1"/>
          <p:cNvSpPr txBox="1"/>
          <p:nvPr/>
        </p:nvSpPr>
        <p:spPr>
          <a:xfrm>
            <a:off x="8445500" y="6096000"/>
            <a:ext cx="546100" cy="261610"/>
          </a:xfrm>
          <a:prstGeom prst="rect">
            <a:avLst/>
          </a:prstGeom>
          <a:noFill/>
        </p:spPr>
        <p:txBody>
          <a:bodyPr wrap="square" rtlCol="0">
            <a:spAutoFit/>
          </a:bodyPr>
          <a:lstStyle/>
          <a:p>
            <a:r>
              <a:rPr lang="en-US" sz="1100" dirty="0" smtClean="0">
                <a:solidFill>
                  <a:schemeClr val="bg1"/>
                </a:solidFill>
              </a:rPr>
              <a:t>40</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tLang="en-US" smtClean="0"/>
              <a:t>Table Saw</a:t>
            </a:r>
          </a:p>
        </p:txBody>
      </p:sp>
      <p:pic>
        <p:nvPicPr>
          <p:cNvPr id="92164" name="Picture 7" descr="file:///C:/Machine%20Guarding%20Pics/Mach26_1.jpg" title="Photo of an unguarded table saw"/>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371600" y="1600200"/>
            <a:ext cx="6402388" cy="4267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42</a:t>
            </a:fld>
            <a:endParaRPr lang="en-US" alt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074"/>
          <p:cNvSpPr>
            <a:spLocks noGrp="1" noChangeArrowheads="1"/>
          </p:cNvSpPr>
          <p:nvPr>
            <p:ph type="title"/>
          </p:nvPr>
        </p:nvSpPr>
        <p:spPr/>
        <p:txBody>
          <a:bodyPr/>
          <a:lstStyle/>
          <a:p>
            <a:pPr eaLnBrk="1" hangingPunct="1"/>
            <a:r>
              <a:rPr lang="en-US" altLang="en-US" smtClean="0"/>
              <a:t>1910.213(c)(2)</a:t>
            </a:r>
          </a:p>
        </p:txBody>
      </p:sp>
      <p:sp>
        <p:nvSpPr>
          <p:cNvPr id="94211" name="Rectangle 3075"/>
          <p:cNvSpPr>
            <a:spLocks noGrp="1" noChangeArrowheads="1"/>
          </p:cNvSpPr>
          <p:nvPr>
            <p:ph idx="1"/>
          </p:nvPr>
        </p:nvSpPr>
        <p:spPr/>
        <p:txBody>
          <a:bodyPr/>
          <a:lstStyle/>
          <a:p>
            <a:pPr marL="252413" indent="-252413" eaLnBrk="1" hangingPunct="1">
              <a:buFontTx/>
              <a:buBlip>
                <a:blip r:embed="rId3"/>
              </a:buBlip>
            </a:pPr>
            <a:r>
              <a:rPr lang="en-US" altLang="en-US" smtClean="0"/>
              <a:t>Each hand-fed circular ripsaw shall be furnished with a spreader to prevent material from squeezing the saw or being thrown back on the operator.</a:t>
            </a:r>
          </a:p>
        </p:txBody>
      </p:sp>
      <p:sp>
        <p:nvSpPr>
          <p:cNvPr id="2" name="TextBox 1"/>
          <p:cNvSpPr txBox="1"/>
          <p:nvPr/>
        </p:nvSpPr>
        <p:spPr>
          <a:xfrm>
            <a:off x="8610600" y="6126163"/>
            <a:ext cx="381000" cy="261610"/>
          </a:xfrm>
          <a:prstGeom prst="rect">
            <a:avLst/>
          </a:prstGeom>
          <a:noFill/>
        </p:spPr>
        <p:txBody>
          <a:bodyPr wrap="square" rtlCol="0">
            <a:spAutoFit/>
          </a:bodyPr>
          <a:lstStyle/>
          <a:p>
            <a:r>
              <a:rPr lang="en-US" sz="1100" dirty="0" smtClean="0">
                <a:solidFill>
                  <a:schemeClr val="bg1"/>
                </a:solidFill>
              </a:rPr>
              <a:t>42</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pPr eaLnBrk="1" hangingPunct="1"/>
            <a:r>
              <a:rPr lang="en-US" altLang="en-US" dirty="0" smtClean="0"/>
              <a:t>Table Saw </a:t>
            </a:r>
          </a:p>
        </p:txBody>
      </p:sp>
      <p:pic>
        <p:nvPicPr>
          <p:cNvPr id="96260" name="Picture 1031" descr="file:///C:/Machine%20Guarding%20Pics/Mach27_1.jpg" title="Photo of a guarded table saw"/>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219200" y="1676400"/>
            <a:ext cx="6781800" cy="3886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44</a:t>
            </a:fld>
            <a:endParaRPr lang="en-US" alt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ltLang="en-US" smtClean="0"/>
              <a:t>1910.213(c)(3)</a:t>
            </a:r>
          </a:p>
        </p:txBody>
      </p:sp>
      <p:sp>
        <p:nvSpPr>
          <p:cNvPr id="98307" name="Rectangle 3"/>
          <p:cNvSpPr>
            <a:spLocks noGrp="1" noChangeArrowheads="1"/>
          </p:cNvSpPr>
          <p:nvPr>
            <p:ph idx="1"/>
          </p:nvPr>
        </p:nvSpPr>
        <p:spPr/>
        <p:txBody>
          <a:bodyPr/>
          <a:lstStyle/>
          <a:p>
            <a:pPr marL="252413" indent="-252413" eaLnBrk="1" hangingPunct="1">
              <a:buFontTx/>
              <a:buBlip>
                <a:blip r:embed="rId3"/>
              </a:buBlip>
            </a:pPr>
            <a:r>
              <a:rPr lang="en-US" altLang="en-US" smtClean="0"/>
              <a:t>Each hand-fed circular ripsaw shall be provided with non-kickback fingers or dogs so located as to oppose the thrust or tendency of the saw to pick up the material or throw it back toward the operator.</a:t>
            </a:r>
          </a:p>
        </p:txBody>
      </p:sp>
      <p:sp>
        <p:nvSpPr>
          <p:cNvPr id="2" name="TextBox 1"/>
          <p:cNvSpPr txBox="1"/>
          <p:nvPr/>
        </p:nvSpPr>
        <p:spPr>
          <a:xfrm>
            <a:off x="8610600" y="6248400"/>
            <a:ext cx="381000" cy="261610"/>
          </a:xfrm>
          <a:prstGeom prst="rect">
            <a:avLst/>
          </a:prstGeom>
          <a:noFill/>
        </p:spPr>
        <p:txBody>
          <a:bodyPr wrap="square" rtlCol="0">
            <a:spAutoFit/>
          </a:bodyPr>
          <a:lstStyle/>
          <a:p>
            <a:r>
              <a:rPr lang="en-US" sz="1100" dirty="0" smtClean="0">
                <a:solidFill>
                  <a:schemeClr val="bg1"/>
                </a:solidFill>
              </a:rPr>
              <a:t>44</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p:txBody>
          <a:bodyPr/>
          <a:lstStyle/>
          <a:p>
            <a:pPr eaLnBrk="1" hangingPunct="1"/>
            <a:r>
              <a:rPr lang="en-US" altLang="en-US" smtClean="0"/>
              <a:t>Dogs</a:t>
            </a:r>
          </a:p>
        </p:txBody>
      </p:sp>
      <p:pic>
        <p:nvPicPr>
          <p:cNvPr id="100356" name="Picture 1031" descr="file:///C:/Machine%20Guarding%20Pics/Mach30_1.jpg" title="Photo of spreader and non kickback fingers"/>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296988" y="1754188"/>
            <a:ext cx="6399212" cy="40354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46</a:t>
            </a:fld>
            <a:endParaRPr lang="en-US" alt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p:txBody>
          <a:bodyPr/>
          <a:lstStyle/>
          <a:p>
            <a:pPr eaLnBrk="1" hangingPunct="1"/>
            <a:r>
              <a:rPr lang="en-US" altLang="en-US" smtClean="0"/>
              <a:t>1910.213(d)(1)</a:t>
            </a:r>
          </a:p>
        </p:txBody>
      </p:sp>
      <p:sp>
        <p:nvSpPr>
          <p:cNvPr id="102403" name="Rectangle 1027"/>
          <p:cNvSpPr>
            <a:spLocks noGrp="1" noChangeArrowheads="1"/>
          </p:cNvSpPr>
          <p:nvPr>
            <p:ph idx="1"/>
          </p:nvPr>
        </p:nvSpPr>
        <p:spPr/>
        <p:txBody>
          <a:bodyPr/>
          <a:lstStyle/>
          <a:p>
            <a:pPr marL="252413" indent="-252413" eaLnBrk="1" hangingPunct="1">
              <a:buFontTx/>
              <a:buBlip>
                <a:blip r:embed="rId3"/>
              </a:buBlip>
            </a:pPr>
            <a:r>
              <a:rPr lang="en-US" altLang="en-US" smtClean="0"/>
              <a:t>Each circular crosscut table saw shall be guarded by a  hood which shall meet all the requirements of 1910.213(c)(1)  for hoods for circular resaws.</a:t>
            </a:r>
          </a:p>
        </p:txBody>
      </p:sp>
      <p:sp>
        <p:nvSpPr>
          <p:cNvPr id="2" name="TextBox 1"/>
          <p:cNvSpPr txBox="1"/>
          <p:nvPr/>
        </p:nvSpPr>
        <p:spPr>
          <a:xfrm>
            <a:off x="8610600" y="6248400"/>
            <a:ext cx="381000" cy="261610"/>
          </a:xfrm>
          <a:prstGeom prst="rect">
            <a:avLst/>
          </a:prstGeom>
          <a:noFill/>
        </p:spPr>
        <p:txBody>
          <a:bodyPr wrap="square" rtlCol="0">
            <a:spAutoFit/>
          </a:bodyPr>
          <a:lstStyle/>
          <a:p>
            <a:r>
              <a:rPr lang="en-US" sz="1100" dirty="0" smtClean="0">
                <a:solidFill>
                  <a:schemeClr val="bg1"/>
                </a:solidFill>
              </a:rPr>
              <a:t>46</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Radial Arm Saws</a:t>
            </a:r>
          </a:p>
        </p:txBody>
      </p:sp>
      <p:pic>
        <p:nvPicPr>
          <p:cNvPr id="104452" name="Picture 4" descr="file:///C:/Machine%20Guarding%20Pics/Mach34_1.jpg" title="Photo of an unguarded radial arm saw"/>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1143000" y="1754188"/>
            <a:ext cx="6553200" cy="39608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48</a:t>
            </a:fld>
            <a:endParaRPr lang="en-US" alt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501" name="Picture 4102" descr="file:///C:/Machine%20Guarding%20Pics/Mach41_1.jpg" title="Photo of partially guarded radial arm sa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 y="646113"/>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49</a:t>
            </a:fld>
            <a:endParaRPr lang="en-US" altLang="en-US" dirty="0"/>
          </a:p>
        </p:txBody>
      </p:sp>
      <p:sp>
        <p:nvSpPr>
          <p:cNvPr id="3" name="Title 2"/>
          <p:cNvSpPr>
            <a:spLocks noGrp="1"/>
          </p:cNvSpPr>
          <p:nvPr>
            <p:ph type="title"/>
          </p:nvPr>
        </p:nvSpPr>
        <p:spPr>
          <a:xfrm>
            <a:off x="914400" y="277813"/>
            <a:ext cx="7772400" cy="368300"/>
          </a:xfrm>
        </p:spPr>
        <p:txBody>
          <a:bodyPr/>
          <a:lstStyle/>
          <a:p>
            <a:r>
              <a:rPr lang="en-US" sz="1200" dirty="0" smtClean="0"/>
              <a:t>Partial guarding</a:t>
            </a:r>
            <a:endParaRPr lang="en-US" sz="12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Machine Guarding Requirements</a:t>
            </a:r>
          </a:p>
        </p:txBody>
      </p:sp>
      <p:sp>
        <p:nvSpPr>
          <p:cNvPr id="16387" name="Rectangle 3"/>
          <p:cNvSpPr>
            <a:spLocks noGrp="1" noChangeArrowheads="1"/>
          </p:cNvSpPr>
          <p:nvPr>
            <p:ph idx="1"/>
          </p:nvPr>
        </p:nvSpPr>
        <p:spPr/>
        <p:txBody>
          <a:bodyPr/>
          <a:lstStyle/>
          <a:p>
            <a:pPr marL="252413" indent="-252413" eaLnBrk="1" hangingPunct="1">
              <a:buFontTx/>
              <a:buBlip>
                <a:blip r:embed="rId3"/>
              </a:buBlip>
            </a:pPr>
            <a:r>
              <a:rPr lang="en-US" altLang="en-US" smtClean="0"/>
              <a:t>Prevent contact</a:t>
            </a:r>
          </a:p>
          <a:p>
            <a:pPr marL="252413" indent="-252413" eaLnBrk="1" hangingPunct="1">
              <a:buFontTx/>
              <a:buBlip>
                <a:blip r:embed="rId3"/>
              </a:buBlip>
            </a:pPr>
            <a:r>
              <a:rPr lang="en-US" altLang="en-US" smtClean="0"/>
              <a:t>Be secure</a:t>
            </a:r>
          </a:p>
          <a:p>
            <a:pPr marL="252413" indent="-252413" eaLnBrk="1" hangingPunct="1">
              <a:buFontTx/>
              <a:buBlip>
                <a:blip r:embed="rId3"/>
              </a:buBlip>
            </a:pPr>
            <a:r>
              <a:rPr lang="en-US" altLang="en-US" smtClean="0"/>
              <a:t>Protect from falling objects</a:t>
            </a:r>
          </a:p>
          <a:p>
            <a:pPr marL="252413" indent="-252413" eaLnBrk="1" hangingPunct="1">
              <a:buFontTx/>
              <a:buBlip>
                <a:blip r:embed="rId3"/>
              </a:buBlip>
            </a:pPr>
            <a:r>
              <a:rPr lang="en-US" altLang="en-US" smtClean="0"/>
              <a:t>Create no new hazards</a:t>
            </a:r>
          </a:p>
          <a:p>
            <a:pPr marL="252413" indent="-252413" eaLnBrk="1" hangingPunct="1">
              <a:buFontTx/>
              <a:buBlip>
                <a:blip r:embed="rId3"/>
              </a:buBlip>
            </a:pPr>
            <a:r>
              <a:rPr lang="en-US" altLang="en-US" smtClean="0"/>
              <a:t>No interference</a:t>
            </a:r>
          </a:p>
          <a:p>
            <a:pPr marL="252413" indent="-252413" eaLnBrk="1" hangingPunct="1">
              <a:buFontTx/>
              <a:buBlip>
                <a:blip r:embed="rId3"/>
              </a:buBlip>
            </a:pPr>
            <a:r>
              <a:rPr lang="en-US" altLang="en-US" smtClean="0"/>
              <a:t>Maintainability and accessibility</a:t>
            </a:r>
          </a:p>
        </p:txBody>
      </p:sp>
      <p:sp>
        <p:nvSpPr>
          <p:cNvPr id="2" name="TextBox 1"/>
          <p:cNvSpPr txBox="1"/>
          <p:nvPr/>
        </p:nvSpPr>
        <p:spPr>
          <a:xfrm>
            <a:off x="8305800" y="6324600"/>
            <a:ext cx="457200" cy="261610"/>
          </a:xfrm>
          <a:prstGeom prst="rect">
            <a:avLst/>
          </a:prstGeom>
          <a:noFill/>
        </p:spPr>
        <p:txBody>
          <a:bodyPr wrap="square" rtlCol="0">
            <a:spAutoFit/>
          </a:bodyPr>
          <a:lstStyle/>
          <a:p>
            <a:r>
              <a:rPr lang="en-US" sz="1100" dirty="0" smtClean="0">
                <a:solidFill>
                  <a:schemeClr val="bg1"/>
                </a:solidFill>
              </a:rPr>
              <a:t>4</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9" name="Picture 5" descr="file:///C:/Machine%20Guarding%20Pics/Mach36_1.jpg" title="Photo of better guarding on radial arm sa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 y="609600"/>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50</a:t>
            </a:fld>
            <a:endParaRPr lang="en-US" altLang="en-US" dirty="0"/>
          </a:p>
        </p:txBody>
      </p:sp>
      <p:sp>
        <p:nvSpPr>
          <p:cNvPr id="3" name="Title 2"/>
          <p:cNvSpPr>
            <a:spLocks noGrp="1"/>
          </p:cNvSpPr>
          <p:nvPr>
            <p:ph type="title"/>
          </p:nvPr>
        </p:nvSpPr>
        <p:spPr>
          <a:xfrm>
            <a:off x="914400" y="277813"/>
            <a:ext cx="7772400" cy="331787"/>
          </a:xfrm>
        </p:spPr>
        <p:txBody>
          <a:bodyPr/>
          <a:lstStyle/>
          <a:p>
            <a:r>
              <a:rPr lang="en-US" sz="1200" dirty="0" smtClean="0"/>
              <a:t>Radial arm saw</a:t>
            </a:r>
            <a:endParaRPr lang="en-US" sz="12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en-US" smtClean="0"/>
              <a:t>1910.213(i)(1)</a:t>
            </a:r>
          </a:p>
        </p:txBody>
      </p:sp>
      <p:sp>
        <p:nvSpPr>
          <p:cNvPr id="110595" name="Rectangle 3"/>
          <p:cNvSpPr>
            <a:spLocks noGrp="1" noChangeArrowheads="1"/>
          </p:cNvSpPr>
          <p:nvPr>
            <p:ph idx="1"/>
          </p:nvPr>
        </p:nvSpPr>
        <p:spPr>
          <a:xfrm>
            <a:off x="457200" y="1600201"/>
            <a:ext cx="8229600" cy="3733800"/>
          </a:xfrm>
        </p:spPr>
        <p:txBody>
          <a:bodyPr/>
          <a:lstStyle/>
          <a:p>
            <a:pPr marL="252413" indent="-252413" eaLnBrk="1" hangingPunct="1">
              <a:buFontTx/>
              <a:buBlip>
                <a:blip r:embed="rId3"/>
              </a:buBlip>
            </a:pPr>
            <a:r>
              <a:rPr lang="en-US" altLang="en-US" dirty="0" smtClean="0"/>
              <a:t>All portions of the saw blade (</a:t>
            </a:r>
            <a:r>
              <a:rPr lang="en-US" altLang="en-US" dirty="0" err="1" smtClean="0"/>
              <a:t>bandsaws</a:t>
            </a:r>
            <a:r>
              <a:rPr lang="en-US" altLang="en-US" dirty="0" smtClean="0"/>
              <a:t>) shall be enclosed or guarded, except for the working portion of the blade between the bottom of the guide rolls and the table.</a:t>
            </a:r>
          </a:p>
        </p:txBody>
      </p:sp>
      <p:sp>
        <p:nvSpPr>
          <p:cNvPr id="2" name="TextBox 1"/>
          <p:cNvSpPr txBox="1"/>
          <p:nvPr/>
        </p:nvSpPr>
        <p:spPr>
          <a:xfrm>
            <a:off x="8458200" y="6126163"/>
            <a:ext cx="457200" cy="261610"/>
          </a:xfrm>
          <a:prstGeom prst="rect">
            <a:avLst/>
          </a:prstGeom>
          <a:noFill/>
        </p:spPr>
        <p:txBody>
          <a:bodyPr wrap="square" rtlCol="0">
            <a:spAutoFit/>
          </a:bodyPr>
          <a:lstStyle/>
          <a:p>
            <a:r>
              <a:rPr lang="en-US" sz="1100" dirty="0" smtClean="0">
                <a:solidFill>
                  <a:schemeClr val="bg1"/>
                </a:solidFill>
              </a:rPr>
              <a:t>50</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5" name="Picture 6" descr="file:///C:/Machine%20Guarding%20Pics/Mach31_1.jpg" title="Photo of a band sa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0"/>
            <a:ext cx="5565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52</a:t>
            </a:fld>
            <a:endParaRPr lang="en-US" altLang="en-US" dirty="0"/>
          </a:p>
        </p:txBody>
      </p:sp>
      <p:sp>
        <p:nvSpPr>
          <p:cNvPr id="3" name="Title 2"/>
          <p:cNvSpPr>
            <a:spLocks noGrp="1"/>
          </p:cNvSpPr>
          <p:nvPr>
            <p:ph type="title"/>
          </p:nvPr>
        </p:nvSpPr>
        <p:spPr>
          <a:xfrm>
            <a:off x="304800" y="1219200"/>
            <a:ext cx="1143000" cy="990599"/>
          </a:xfrm>
        </p:spPr>
        <p:txBody>
          <a:bodyPr/>
          <a:lstStyle/>
          <a:p>
            <a:r>
              <a:rPr lang="en-US" sz="1200" dirty="0" smtClean="0">
                <a:solidFill>
                  <a:schemeClr val="bg1"/>
                </a:solidFill>
              </a:rPr>
              <a:t>Bank saw</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4" descr="Apontephoto1"/>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22897"/>
            <a:ext cx="9144000" cy="68611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4294967295"/>
          </p:nvPr>
        </p:nvSpPr>
        <p:spPr>
          <a:xfrm>
            <a:off x="7848600" y="6400800"/>
            <a:ext cx="1081087" cy="133350"/>
          </a:xfrm>
        </p:spPr>
        <p:txBody>
          <a:bodyPr/>
          <a:lstStyle/>
          <a:p>
            <a:pPr>
              <a:defRPr/>
            </a:pPr>
            <a:fld id="{7D4596D1-F815-4047-943E-DD060B55B9B4}" type="slidenum">
              <a:rPr lang="en-US" altLang="en-US" smtClean="0"/>
              <a:pPr>
                <a:defRPr/>
              </a:pPr>
              <a:t>53</a:t>
            </a:fld>
            <a:endParaRPr lang="en-US" altLang="en-US" dirty="0"/>
          </a:p>
        </p:txBody>
      </p:sp>
      <p:sp>
        <p:nvSpPr>
          <p:cNvPr id="4" name="Title 3"/>
          <p:cNvSpPr>
            <a:spLocks noGrp="1"/>
          </p:cNvSpPr>
          <p:nvPr>
            <p:ph type="title"/>
          </p:nvPr>
        </p:nvSpPr>
        <p:spPr>
          <a:xfrm>
            <a:off x="457200" y="15240"/>
            <a:ext cx="8229600" cy="307975"/>
          </a:xfrm>
        </p:spPr>
        <p:txBody>
          <a:bodyPr/>
          <a:lstStyle/>
          <a:p>
            <a:pPr algn="ctr"/>
            <a:r>
              <a:rPr lang="en-US" sz="1200" dirty="0" smtClean="0"/>
              <a:t>Metal cutting band saw</a:t>
            </a:r>
            <a:endParaRPr lang="en-US" sz="1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2057400" y="1377950"/>
            <a:ext cx="6629400" cy="1719263"/>
          </a:xfrm>
        </p:spPr>
        <p:txBody>
          <a:bodyPr/>
          <a:lstStyle/>
          <a:p>
            <a:pPr eaLnBrk="1" hangingPunct="1"/>
            <a:r>
              <a:rPr lang="en-US" altLang="en-US" smtClean="0"/>
              <a:t>1910.215</a:t>
            </a:r>
          </a:p>
        </p:txBody>
      </p:sp>
      <p:sp>
        <p:nvSpPr>
          <p:cNvPr id="111619" name="Rectangle 3"/>
          <p:cNvSpPr>
            <a:spLocks noGrp="1" noChangeArrowheads="1"/>
          </p:cNvSpPr>
          <p:nvPr>
            <p:ph type="subTitle" idx="1"/>
          </p:nvPr>
        </p:nvSpPr>
        <p:spPr>
          <a:xfrm>
            <a:off x="1371600" y="2895600"/>
            <a:ext cx="6400800" cy="739775"/>
          </a:xfrm>
        </p:spPr>
        <p:txBody>
          <a:bodyPr>
            <a:normAutofit fontScale="85000" lnSpcReduction="20000"/>
          </a:bodyPr>
          <a:lstStyle/>
          <a:p>
            <a:pPr defTabSz="913183" eaLnBrk="1" hangingPunct="1">
              <a:defRPr/>
            </a:pPr>
            <a:endParaRPr lang="en-US" altLang="en-US" dirty="0" smtClean="0"/>
          </a:p>
          <a:p>
            <a:pPr defTabSz="913183" eaLnBrk="1" hangingPunct="1">
              <a:defRPr/>
            </a:pPr>
            <a:r>
              <a:rPr lang="en-US" altLang="en-US" sz="3000" b="1" dirty="0" smtClean="0"/>
              <a:t>Abrasive-Wheel Machinery</a:t>
            </a:r>
          </a:p>
        </p:txBody>
      </p:sp>
      <p:sp>
        <p:nvSpPr>
          <p:cNvPr id="2" name="Slide Number Placeholder 1"/>
          <p:cNvSpPr>
            <a:spLocks noGrp="1"/>
          </p:cNvSpPr>
          <p:nvPr>
            <p:ph type="sldNum" sz="quarter" idx="10"/>
          </p:nvPr>
        </p:nvSpPr>
        <p:spPr/>
        <p:txBody>
          <a:bodyPr/>
          <a:lstStyle/>
          <a:p>
            <a:pPr>
              <a:defRPr/>
            </a:pPr>
            <a:fld id="{9E837C95-D279-4660-BA03-F0C9AF860142}" type="slidenum">
              <a:rPr lang="en-US" altLang="en-US" smtClean="0"/>
              <a:pPr>
                <a:defRPr/>
              </a:pPr>
              <a:t>54</a:t>
            </a:fld>
            <a:endParaRPr lang="en-US" alt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smtClean="0"/>
              <a:t>1910.215(a)(4)</a:t>
            </a:r>
          </a:p>
        </p:txBody>
      </p:sp>
      <p:sp>
        <p:nvSpPr>
          <p:cNvPr id="118787" name="Rectangle 3"/>
          <p:cNvSpPr>
            <a:spLocks noGrp="1" noChangeArrowheads="1"/>
          </p:cNvSpPr>
          <p:nvPr>
            <p:ph idx="1"/>
          </p:nvPr>
        </p:nvSpPr>
        <p:spPr>
          <a:xfrm>
            <a:off x="457200" y="1600201"/>
            <a:ext cx="8229600" cy="2616200"/>
          </a:xfrm>
        </p:spPr>
        <p:txBody>
          <a:bodyPr/>
          <a:lstStyle/>
          <a:p>
            <a:pPr marL="252413" indent="-252413" eaLnBrk="1" hangingPunct="1">
              <a:buFontTx/>
              <a:buBlip>
                <a:blip r:embed="rId3"/>
              </a:buBlip>
            </a:pPr>
            <a:r>
              <a:rPr lang="en-US" altLang="en-US" dirty="0" smtClean="0"/>
              <a:t>Work rests shall be adjusted closely to the wheel with a maximum opening of one-eighth inch to prevent the work from being jammed between the wheel and the rest, which may cause wheel breakage.</a:t>
            </a:r>
          </a:p>
        </p:txBody>
      </p:sp>
      <p:pic>
        <p:nvPicPr>
          <p:cNvPr id="118788" name="Picture 1031" descr="abrasive grind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4770438"/>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Line 1032" title="Image of arrows pointing to work rest and tongue guards"/>
          <p:cNvSpPr>
            <a:spLocks noChangeShapeType="1"/>
          </p:cNvSpPr>
          <p:nvPr/>
        </p:nvSpPr>
        <p:spPr bwMode="auto">
          <a:xfrm flipH="1">
            <a:off x="5334000" y="4495800"/>
            <a:ext cx="762000" cy="60960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0" name="Line 1033" title="Image of arrows pointing to work rest and tongue guards"/>
          <p:cNvSpPr>
            <a:spLocks noChangeShapeType="1"/>
          </p:cNvSpPr>
          <p:nvPr/>
        </p:nvSpPr>
        <p:spPr bwMode="auto">
          <a:xfrm flipH="1">
            <a:off x="4114800" y="4495800"/>
            <a:ext cx="1981200" cy="685800"/>
          </a:xfrm>
          <a:prstGeom prst="line">
            <a:avLst/>
          </a:prstGeom>
          <a:noFill/>
          <a:ln w="254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1" name="Text Box 1034"/>
          <p:cNvSpPr txBox="1">
            <a:spLocks noChangeArrowheads="1"/>
          </p:cNvSpPr>
          <p:nvPr/>
        </p:nvSpPr>
        <p:spPr bwMode="auto">
          <a:xfrm>
            <a:off x="6096000" y="4216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Work Rest</a:t>
            </a:r>
          </a:p>
        </p:txBody>
      </p:sp>
      <p:sp>
        <p:nvSpPr>
          <p:cNvPr id="2" name="TextBox 1"/>
          <p:cNvSpPr txBox="1"/>
          <p:nvPr/>
        </p:nvSpPr>
        <p:spPr>
          <a:xfrm>
            <a:off x="8610600" y="6126163"/>
            <a:ext cx="381000" cy="261610"/>
          </a:xfrm>
          <a:prstGeom prst="rect">
            <a:avLst/>
          </a:prstGeom>
          <a:noFill/>
        </p:spPr>
        <p:txBody>
          <a:bodyPr wrap="square" rtlCol="0">
            <a:spAutoFit/>
          </a:bodyPr>
          <a:lstStyle/>
          <a:p>
            <a:r>
              <a:rPr lang="en-US" sz="1100" dirty="0" smtClean="0">
                <a:solidFill>
                  <a:schemeClr val="bg1"/>
                </a:solidFill>
              </a:rPr>
              <a:t>54</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altLang="en-US" smtClean="0"/>
              <a:t>1910.215(b)(9)</a:t>
            </a:r>
          </a:p>
        </p:txBody>
      </p:sp>
      <p:sp>
        <p:nvSpPr>
          <p:cNvPr id="120835" name="Rectangle 3"/>
          <p:cNvSpPr>
            <a:spLocks noGrp="1" noChangeArrowheads="1"/>
          </p:cNvSpPr>
          <p:nvPr>
            <p:ph idx="1"/>
          </p:nvPr>
        </p:nvSpPr>
        <p:spPr>
          <a:xfrm>
            <a:off x="457200" y="1600201"/>
            <a:ext cx="8229600" cy="3276600"/>
          </a:xfrm>
        </p:spPr>
        <p:txBody>
          <a:bodyPr/>
          <a:lstStyle/>
          <a:p>
            <a:pPr marL="252413" indent="-252413" eaLnBrk="1" hangingPunct="1">
              <a:buFontTx/>
              <a:buBlip>
                <a:blip r:embed="rId3"/>
              </a:buBlip>
            </a:pPr>
            <a:r>
              <a:rPr lang="en-US" altLang="en-US" dirty="0" smtClean="0"/>
              <a:t>The distance between the wheel periphery and the adjustable tongue or the end of the peripheral member at the top shall never exceed </a:t>
            </a:r>
            <a:r>
              <a:rPr lang="en-US" altLang="en-US" u="sng" dirty="0" smtClean="0"/>
              <a:t>one-fourth inch</a:t>
            </a:r>
            <a:r>
              <a:rPr lang="en-US" altLang="en-US" dirty="0" smtClean="0"/>
              <a:t>.</a:t>
            </a:r>
          </a:p>
        </p:txBody>
      </p:sp>
      <p:sp>
        <p:nvSpPr>
          <p:cNvPr id="120837" name="AutoShape 5" title="Image of an arrow pointing to a tongue guard"/>
          <p:cNvSpPr>
            <a:spLocks noChangeArrowheads="1"/>
          </p:cNvSpPr>
          <p:nvPr/>
        </p:nvSpPr>
        <p:spPr bwMode="auto">
          <a:xfrm>
            <a:off x="4495800" y="4953000"/>
            <a:ext cx="2133600" cy="304800"/>
          </a:xfrm>
          <a:prstGeom prst="leftArrow">
            <a:avLst>
              <a:gd name="adj1" fmla="val 50000"/>
              <a:gd name="adj2" fmla="val 175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838" name="Text Box 6"/>
          <p:cNvSpPr txBox="1">
            <a:spLocks noChangeArrowheads="1"/>
          </p:cNvSpPr>
          <p:nvPr/>
        </p:nvSpPr>
        <p:spPr bwMode="auto">
          <a:xfrm>
            <a:off x="6705600" y="49530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Tongue Guard</a:t>
            </a:r>
          </a:p>
        </p:txBody>
      </p:sp>
      <p:sp>
        <p:nvSpPr>
          <p:cNvPr id="2" name="TextBox 1"/>
          <p:cNvSpPr txBox="1"/>
          <p:nvPr/>
        </p:nvSpPr>
        <p:spPr>
          <a:xfrm>
            <a:off x="8534400" y="6248400"/>
            <a:ext cx="381000" cy="261610"/>
          </a:xfrm>
          <a:prstGeom prst="rect">
            <a:avLst/>
          </a:prstGeom>
          <a:noFill/>
        </p:spPr>
        <p:txBody>
          <a:bodyPr wrap="square" rtlCol="0">
            <a:spAutoFit/>
          </a:bodyPr>
          <a:lstStyle/>
          <a:p>
            <a:r>
              <a:rPr lang="en-US" sz="1100" dirty="0" smtClean="0">
                <a:solidFill>
                  <a:schemeClr val="bg1"/>
                </a:solidFill>
              </a:rPr>
              <a:t>55</a:t>
            </a:r>
            <a:endParaRPr lang="en-US" sz="1100" dirty="0">
              <a:solidFill>
                <a:schemeClr val="bg1"/>
              </a:solidFill>
            </a:endParaRPr>
          </a:p>
        </p:txBody>
      </p:sp>
      <p:pic>
        <p:nvPicPr>
          <p:cNvPr id="3" name="Picture 2" title="Image of the tongue guar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56034" y="4254649"/>
            <a:ext cx="2239766" cy="1981200"/>
          </a:xfrm>
          <a:prstGeom prst="rect">
            <a:avLst/>
          </a:prstGeo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altLang="en-US" smtClean="0"/>
              <a:t>1910.215(d)(1)</a:t>
            </a:r>
          </a:p>
        </p:txBody>
      </p:sp>
      <p:sp>
        <p:nvSpPr>
          <p:cNvPr id="122883" name="Rectangle 3"/>
          <p:cNvSpPr>
            <a:spLocks noGrp="1" noChangeArrowheads="1"/>
          </p:cNvSpPr>
          <p:nvPr>
            <p:ph idx="1"/>
          </p:nvPr>
        </p:nvSpPr>
        <p:spPr/>
        <p:txBody>
          <a:bodyPr/>
          <a:lstStyle/>
          <a:p>
            <a:pPr marL="252413" indent="-252413" eaLnBrk="1" hangingPunct="1">
              <a:buFontTx/>
              <a:buBlip>
                <a:blip r:embed="rId3"/>
              </a:buBlip>
            </a:pPr>
            <a:r>
              <a:rPr lang="en-US" altLang="en-US" smtClean="0"/>
              <a:t>Immediately before mounting, all wheels shall be closely inspected and sounded by the user (ring test) to make sure they have not been damaged.  </a:t>
            </a:r>
          </a:p>
        </p:txBody>
      </p:sp>
      <p:sp>
        <p:nvSpPr>
          <p:cNvPr id="2" name="TextBox 1"/>
          <p:cNvSpPr txBox="1"/>
          <p:nvPr/>
        </p:nvSpPr>
        <p:spPr>
          <a:xfrm>
            <a:off x="8534400" y="6248400"/>
            <a:ext cx="533400" cy="261610"/>
          </a:xfrm>
          <a:prstGeom prst="rect">
            <a:avLst/>
          </a:prstGeom>
          <a:noFill/>
        </p:spPr>
        <p:txBody>
          <a:bodyPr wrap="square" rtlCol="0">
            <a:spAutoFit/>
          </a:bodyPr>
          <a:lstStyle/>
          <a:p>
            <a:r>
              <a:rPr lang="en-US" sz="1100" dirty="0" smtClean="0">
                <a:solidFill>
                  <a:schemeClr val="bg1"/>
                </a:solidFill>
              </a:rPr>
              <a:t>56</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3" name="Picture 6" descr="file:///C:/Machine%20Guarding%20Pics/Mach52_2.jpg" title="Photo of an unguarded grind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 y="682625"/>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58</a:t>
            </a:fld>
            <a:endParaRPr lang="en-US" altLang="en-US" dirty="0"/>
          </a:p>
        </p:txBody>
      </p:sp>
      <p:sp>
        <p:nvSpPr>
          <p:cNvPr id="3" name="Title 2"/>
          <p:cNvSpPr>
            <a:spLocks noGrp="1"/>
          </p:cNvSpPr>
          <p:nvPr>
            <p:ph type="title"/>
          </p:nvPr>
        </p:nvSpPr>
        <p:spPr>
          <a:xfrm>
            <a:off x="914400" y="277813"/>
            <a:ext cx="7772400" cy="368300"/>
          </a:xfrm>
        </p:spPr>
        <p:txBody>
          <a:bodyPr/>
          <a:lstStyle/>
          <a:p>
            <a:r>
              <a:rPr lang="en-US" sz="1200" dirty="0" smtClean="0"/>
              <a:t>Grinder</a:t>
            </a:r>
            <a:endParaRPr lang="en-US" sz="12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1" name="Picture 6" descr="file:///C:/Machine%20Guarding%20Pics/Mach53_2.jpg" title="Photo of unguarded grind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 y="646113"/>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848600" y="6553200"/>
            <a:ext cx="1081088" cy="133350"/>
          </a:xfrm>
        </p:spPr>
        <p:txBody>
          <a:bodyPr/>
          <a:lstStyle/>
          <a:p>
            <a:pPr>
              <a:defRPr/>
            </a:pPr>
            <a:fld id="{387265B5-1504-4B2D-870C-702AC4F3D835}" type="slidenum">
              <a:rPr lang="en-US" altLang="en-US" smtClean="0"/>
              <a:pPr>
                <a:defRPr/>
              </a:pPr>
              <a:t>59</a:t>
            </a:fld>
            <a:endParaRPr lang="en-US" altLang="en-US" dirty="0"/>
          </a:p>
        </p:txBody>
      </p:sp>
      <p:sp>
        <p:nvSpPr>
          <p:cNvPr id="3" name="Title 2"/>
          <p:cNvSpPr>
            <a:spLocks noGrp="1"/>
          </p:cNvSpPr>
          <p:nvPr>
            <p:ph type="title"/>
          </p:nvPr>
        </p:nvSpPr>
        <p:spPr>
          <a:xfrm>
            <a:off x="914400" y="277813"/>
            <a:ext cx="7772400" cy="368300"/>
          </a:xfrm>
        </p:spPr>
        <p:txBody>
          <a:bodyPr/>
          <a:lstStyle/>
          <a:p>
            <a:r>
              <a:rPr lang="en-US" sz="1200" dirty="0" smtClean="0"/>
              <a:t>Unguarded grinder &amp; other issues</a:t>
            </a:r>
            <a:endParaRPr lang="en-US" sz="12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Where machine hazards occur:</a:t>
            </a:r>
          </a:p>
        </p:txBody>
      </p:sp>
      <p:sp>
        <p:nvSpPr>
          <p:cNvPr id="18435" name="Rectangle 3"/>
          <p:cNvSpPr>
            <a:spLocks noGrp="1" noChangeArrowheads="1"/>
          </p:cNvSpPr>
          <p:nvPr>
            <p:ph idx="1"/>
          </p:nvPr>
        </p:nvSpPr>
        <p:spPr/>
        <p:txBody>
          <a:bodyPr/>
          <a:lstStyle/>
          <a:p>
            <a:pPr marL="252413" indent="-252413" eaLnBrk="1" hangingPunct="1">
              <a:buFontTx/>
              <a:buBlip>
                <a:blip r:embed="rId3"/>
              </a:buBlip>
            </a:pPr>
            <a:r>
              <a:rPr lang="en-US" altLang="en-US" dirty="0" smtClean="0"/>
              <a:t>Point of operation</a:t>
            </a:r>
          </a:p>
          <a:p>
            <a:pPr marL="252413" indent="-252413" eaLnBrk="1" hangingPunct="1">
              <a:buFontTx/>
              <a:buBlip>
                <a:blip r:embed="rId3"/>
              </a:buBlip>
            </a:pPr>
            <a:r>
              <a:rPr lang="en-US" altLang="en-US" dirty="0" smtClean="0"/>
              <a:t>Mechanical power transmission</a:t>
            </a:r>
          </a:p>
          <a:p>
            <a:pPr marL="252413" indent="-252413" eaLnBrk="1" hangingPunct="1">
              <a:buFontTx/>
              <a:buBlip>
                <a:blip r:embed="rId3"/>
              </a:buBlip>
            </a:pPr>
            <a:r>
              <a:rPr lang="en-US" altLang="en-US" dirty="0" smtClean="0"/>
              <a:t>Other moving parts</a:t>
            </a:r>
          </a:p>
        </p:txBody>
      </p:sp>
      <p:sp>
        <p:nvSpPr>
          <p:cNvPr id="2" name="TextBox 1"/>
          <p:cNvSpPr txBox="1"/>
          <p:nvPr/>
        </p:nvSpPr>
        <p:spPr>
          <a:xfrm>
            <a:off x="8534400" y="6248400"/>
            <a:ext cx="381000" cy="261610"/>
          </a:xfrm>
          <a:prstGeom prst="rect">
            <a:avLst/>
          </a:prstGeom>
          <a:noFill/>
        </p:spPr>
        <p:txBody>
          <a:bodyPr wrap="square" rtlCol="0">
            <a:spAutoFit/>
          </a:bodyPr>
          <a:lstStyle/>
          <a:p>
            <a:r>
              <a:rPr lang="en-US" sz="1100" dirty="0" smtClean="0">
                <a:solidFill>
                  <a:schemeClr val="bg1"/>
                </a:solidFill>
              </a:rPr>
              <a:t>5</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p:cNvSpPr>
            <a:spLocks noGrp="1" noChangeArrowheads="1"/>
          </p:cNvSpPr>
          <p:nvPr>
            <p:ph type="title"/>
          </p:nvPr>
        </p:nvSpPr>
        <p:spPr>
          <a:xfrm>
            <a:off x="4495800" y="395410"/>
            <a:ext cx="4343400" cy="1143000"/>
          </a:xfrm>
        </p:spPr>
        <p:txBody>
          <a:bodyPr/>
          <a:lstStyle/>
          <a:p>
            <a:pPr eaLnBrk="1" hangingPunct="1"/>
            <a:r>
              <a:rPr lang="en-US" altLang="en-US" dirty="0" smtClean="0"/>
              <a:t>Tech Guide available @ </a:t>
            </a:r>
            <a:r>
              <a:rPr lang="en-US" altLang="en-US" sz="2400" dirty="0" smtClean="0"/>
              <a:t>www.oshainfo.gatech.edu</a:t>
            </a:r>
          </a:p>
        </p:txBody>
      </p:sp>
      <p:sp>
        <p:nvSpPr>
          <p:cNvPr id="2" name="TextBox 1"/>
          <p:cNvSpPr txBox="1"/>
          <p:nvPr/>
        </p:nvSpPr>
        <p:spPr>
          <a:xfrm>
            <a:off x="8458200" y="6477000"/>
            <a:ext cx="533400" cy="261610"/>
          </a:xfrm>
          <a:prstGeom prst="rect">
            <a:avLst/>
          </a:prstGeom>
          <a:noFill/>
        </p:spPr>
        <p:txBody>
          <a:bodyPr wrap="square" rtlCol="0">
            <a:spAutoFit/>
          </a:bodyPr>
          <a:lstStyle/>
          <a:p>
            <a:r>
              <a:rPr lang="en-US" sz="1100" dirty="0" smtClean="0">
                <a:solidFill>
                  <a:schemeClr val="bg1"/>
                </a:solidFill>
              </a:rPr>
              <a:t>59</a:t>
            </a:r>
            <a:endParaRPr lang="en-US" sz="1100" dirty="0">
              <a:solidFill>
                <a:schemeClr val="bg1"/>
              </a:solidFill>
            </a:endParaRPr>
          </a:p>
        </p:txBody>
      </p:sp>
      <p:pic>
        <p:nvPicPr>
          <p:cNvPr id="3" name="Picture 2" title="Tech Guide examp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492" y="966910"/>
            <a:ext cx="4220308" cy="552643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2057400" y="1377950"/>
            <a:ext cx="6629400" cy="1719263"/>
          </a:xfrm>
        </p:spPr>
        <p:txBody>
          <a:bodyPr/>
          <a:lstStyle/>
          <a:p>
            <a:pPr eaLnBrk="1" hangingPunct="1"/>
            <a:r>
              <a:rPr lang="en-US" altLang="en-US" smtClean="0"/>
              <a:t>1910.219</a:t>
            </a:r>
          </a:p>
        </p:txBody>
      </p:sp>
      <p:sp>
        <p:nvSpPr>
          <p:cNvPr id="125955" name="Rectangle 3"/>
          <p:cNvSpPr>
            <a:spLocks noGrp="1" noChangeArrowheads="1"/>
          </p:cNvSpPr>
          <p:nvPr>
            <p:ph type="subTitle" idx="1"/>
          </p:nvPr>
        </p:nvSpPr>
        <p:spPr>
          <a:xfrm>
            <a:off x="762000" y="2693988"/>
            <a:ext cx="7550944" cy="1116012"/>
          </a:xfrm>
        </p:spPr>
        <p:txBody>
          <a:bodyPr>
            <a:normAutofit fontScale="92500"/>
          </a:bodyPr>
          <a:lstStyle/>
          <a:p>
            <a:pPr defTabSz="913183" eaLnBrk="1" hangingPunct="1">
              <a:defRPr/>
            </a:pPr>
            <a:endParaRPr lang="en-US" altLang="en-US" dirty="0" smtClean="0"/>
          </a:p>
          <a:p>
            <a:pPr defTabSz="913183" eaLnBrk="1" hangingPunct="1">
              <a:defRPr/>
            </a:pPr>
            <a:r>
              <a:rPr lang="en-US" altLang="en-US" sz="3000" b="1" dirty="0" smtClean="0"/>
              <a:t>Mechanical Power-Transmission Apparatus</a:t>
            </a:r>
          </a:p>
        </p:txBody>
      </p:sp>
      <p:pic>
        <p:nvPicPr>
          <p:cNvPr id="131076" name="Picture 6" descr="MCj0292572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9544" y="1059872"/>
            <a:ext cx="1803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9E837C95-D279-4660-BA03-F0C9AF860142}" type="slidenum">
              <a:rPr lang="en-US" altLang="en-US" smtClean="0"/>
              <a:pPr>
                <a:defRPr/>
              </a:pPr>
              <a:t>61</a:t>
            </a:fld>
            <a:endParaRPr lang="en-US" alt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848600" y="6400800"/>
            <a:ext cx="1081087" cy="133350"/>
          </a:xfrm>
        </p:spPr>
        <p:txBody>
          <a:bodyPr/>
          <a:lstStyle/>
          <a:p>
            <a:pPr>
              <a:defRPr/>
            </a:pPr>
            <a:fld id="{7D4596D1-F815-4047-943E-DD060B55B9B4}" type="slidenum">
              <a:rPr lang="en-US" altLang="en-US" smtClean="0"/>
              <a:pPr>
                <a:defRPr/>
              </a:pPr>
              <a:t>62</a:t>
            </a:fld>
            <a:endParaRPr lang="en-US" altLang="en-US" dirty="0"/>
          </a:p>
        </p:txBody>
      </p:sp>
      <p:sp>
        <p:nvSpPr>
          <p:cNvPr id="4" name="Title 3"/>
          <p:cNvSpPr>
            <a:spLocks noGrp="1"/>
          </p:cNvSpPr>
          <p:nvPr>
            <p:ph type="title"/>
          </p:nvPr>
        </p:nvSpPr>
        <p:spPr>
          <a:xfrm>
            <a:off x="457200" y="377825"/>
            <a:ext cx="8229600" cy="612775"/>
          </a:xfrm>
        </p:spPr>
        <p:txBody>
          <a:bodyPr/>
          <a:lstStyle/>
          <a:p>
            <a:r>
              <a:rPr lang="en-US" sz="1200" dirty="0" smtClean="0"/>
              <a:t>Back guard</a:t>
            </a:r>
            <a:endParaRPr lang="en-US" sz="1200" dirty="0"/>
          </a:p>
        </p:txBody>
      </p:sp>
      <p:pic>
        <p:nvPicPr>
          <p:cNvPr id="3" name="Picture 2" title="Picture of v-belt and pulley that needs to be guarded at back."/>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862200"/>
            <a:ext cx="7467600" cy="51336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848600" y="6400800"/>
            <a:ext cx="1081087" cy="133350"/>
          </a:xfrm>
        </p:spPr>
        <p:txBody>
          <a:bodyPr/>
          <a:lstStyle/>
          <a:p>
            <a:pPr>
              <a:defRPr/>
            </a:pPr>
            <a:fld id="{7D4596D1-F815-4047-943E-DD060B55B9B4}" type="slidenum">
              <a:rPr lang="en-US" altLang="en-US" smtClean="0"/>
              <a:pPr>
                <a:defRPr/>
              </a:pPr>
              <a:t>63</a:t>
            </a:fld>
            <a:endParaRPr lang="en-US" altLang="en-US" dirty="0"/>
          </a:p>
        </p:txBody>
      </p:sp>
      <p:sp>
        <p:nvSpPr>
          <p:cNvPr id="4" name="Title 3"/>
          <p:cNvSpPr>
            <a:spLocks noGrp="1"/>
          </p:cNvSpPr>
          <p:nvPr>
            <p:ph type="title"/>
          </p:nvPr>
        </p:nvSpPr>
        <p:spPr>
          <a:xfrm>
            <a:off x="3048000" y="6134100"/>
            <a:ext cx="5638801" cy="533400"/>
          </a:xfrm>
        </p:spPr>
        <p:txBody>
          <a:bodyPr/>
          <a:lstStyle/>
          <a:p>
            <a:pPr algn="ctr"/>
            <a:r>
              <a:rPr lang="en-US" sz="1200" dirty="0" smtClean="0"/>
              <a:t>Missing Guard </a:t>
            </a:r>
            <a:endParaRPr lang="en-US" sz="1200" dirty="0"/>
          </a:p>
        </p:txBody>
      </p:sp>
      <p:pic>
        <p:nvPicPr>
          <p:cNvPr id="3" name="Picture 2" title="Picture of a missing guard on belt/pulley."/>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867150"/>
            <a:ext cx="7467600" cy="51336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tLang="en-US" smtClean="0"/>
              <a:t>1910.219(b)(1)</a:t>
            </a:r>
          </a:p>
        </p:txBody>
      </p:sp>
      <p:sp>
        <p:nvSpPr>
          <p:cNvPr id="137219" name="Rectangle 3"/>
          <p:cNvSpPr>
            <a:spLocks noGrp="1" noChangeArrowheads="1"/>
          </p:cNvSpPr>
          <p:nvPr>
            <p:ph idx="1"/>
          </p:nvPr>
        </p:nvSpPr>
        <p:spPr/>
        <p:txBody>
          <a:bodyPr/>
          <a:lstStyle/>
          <a:p>
            <a:pPr marL="252413" indent="-252413" eaLnBrk="1" hangingPunct="1">
              <a:buFontTx/>
              <a:buBlip>
                <a:blip r:embed="rId3"/>
              </a:buBlip>
            </a:pPr>
            <a:r>
              <a:rPr lang="en-US" altLang="en-US" smtClean="0"/>
              <a:t>Flywheels located so that any part is 7 feet or less above the floor or platform shall be guarded.</a:t>
            </a:r>
          </a:p>
          <a:p>
            <a:pPr marL="252413" indent="-252413" eaLnBrk="1" hangingPunct="1">
              <a:buFontTx/>
              <a:buBlip>
                <a:blip r:embed="rId3"/>
              </a:buBlip>
            </a:pPr>
            <a:r>
              <a:rPr lang="en-US" altLang="en-US" smtClean="0"/>
              <a:t>Wherever flywheels are above working areas, guards shall be installed having sufficient strength to hold the weight of the flywheel in the event of a shaft or wheel mounting failure.</a:t>
            </a:r>
          </a:p>
        </p:txBody>
      </p:sp>
      <p:sp>
        <p:nvSpPr>
          <p:cNvPr id="2" name="TextBox 1"/>
          <p:cNvSpPr txBox="1"/>
          <p:nvPr/>
        </p:nvSpPr>
        <p:spPr>
          <a:xfrm>
            <a:off x="8077200" y="6477000"/>
            <a:ext cx="838200" cy="261610"/>
          </a:xfrm>
          <a:prstGeom prst="rect">
            <a:avLst/>
          </a:prstGeom>
          <a:noFill/>
        </p:spPr>
        <p:txBody>
          <a:bodyPr wrap="square" rtlCol="0">
            <a:spAutoFit/>
          </a:bodyPr>
          <a:lstStyle/>
          <a:p>
            <a:r>
              <a:rPr lang="en-US" sz="1100" dirty="0" smtClean="0">
                <a:solidFill>
                  <a:schemeClr val="bg1"/>
                </a:solidFill>
              </a:rPr>
              <a:t>63</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n-US" smtClean="0"/>
              <a:t>1910.219(c)</a:t>
            </a:r>
          </a:p>
        </p:txBody>
      </p:sp>
      <p:sp>
        <p:nvSpPr>
          <p:cNvPr id="139267" name="Rectangle 3"/>
          <p:cNvSpPr>
            <a:spLocks noGrp="1" noChangeArrowheads="1"/>
          </p:cNvSpPr>
          <p:nvPr>
            <p:ph idx="1"/>
          </p:nvPr>
        </p:nvSpPr>
        <p:spPr/>
        <p:txBody>
          <a:bodyPr/>
          <a:lstStyle/>
          <a:p>
            <a:pPr marL="252413" indent="-252413" eaLnBrk="1" hangingPunct="1">
              <a:buFontTx/>
              <a:buBlip>
                <a:blip r:embed="rId3"/>
              </a:buBlip>
            </a:pPr>
            <a:r>
              <a:rPr lang="en-US" altLang="en-US" smtClean="0"/>
              <a:t>Horizontal, vertical, and inclined shafting must be enclosed.</a:t>
            </a:r>
          </a:p>
          <a:p>
            <a:pPr marL="252413" indent="-252413" eaLnBrk="1" hangingPunct="1">
              <a:buFontTx/>
              <a:buBlip>
                <a:blip r:embed="rId3"/>
              </a:buBlip>
            </a:pPr>
            <a:r>
              <a:rPr lang="en-US" altLang="en-US" smtClean="0"/>
              <a:t>Projecting shaft ends shall present a smooth edge and end and shall not project more than 1/2 the diameter of the shaft unless guarded by non rotating cap or safety sleeves.  </a:t>
            </a:r>
          </a:p>
        </p:txBody>
      </p:sp>
      <p:sp>
        <p:nvSpPr>
          <p:cNvPr id="2" name="TextBox 1"/>
          <p:cNvSpPr txBox="1"/>
          <p:nvPr/>
        </p:nvSpPr>
        <p:spPr>
          <a:xfrm>
            <a:off x="8458200" y="6248400"/>
            <a:ext cx="533400" cy="261610"/>
          </a:xfrm>
          <a:prstGeom prst="rect">
            <a:avLst/>
          </a:prstGeom>
          <a:noFill/>
        </p:spPr>
        <p:txBody>
          <a:bodyPr wrap="square" rtlCol="0">
            <a:spAutoFit/>
          </a:bodyPr>
          <a:lstStyle/>
          <a:p>
            <a:r>
              <a:rPr lang="en-US" sz="1100" dirty="0" smtClean="0">
                <a:solidFill>
                  <a:schemeClr val="bg1"/>
                </a:solidFill>
              </a:rPr>
              <a:t>64</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7" name="Picture 6" descr="file:///C:/Machine%20Guarding%20Pics/Mach78_2.jpg" title="Photo of unguarded coupl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 y="646113"/>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66</a:t>
            </a:fld>
            <a:endParaRPr lang="en-US" altLang="en-US" dirty="0"/>
          </a:p>
        </p:txBody>
      </p:sp>
      <p:sp>
        <p:nvSpPr>
          <p:cNvPr id="3" name="Title 2"/>
          <p:cNvSpPr>
            <a:spLocks noGrp="1"/>
          </p:cNvSpPr>
          <p:nvPr>
            <p:ph type="title"/>
          </p:nvPr>
        </p:nvSpPr>
        <p:spPr>
          <a:xfrm>
            <a:off x="5638800" y="130671"/>
            <a:ext cx="3276600" cy="515442"/>
          </a:xfrm>
        </p:spPr>
        <p:txBody>
          <a:bodyPr/>
          <a:lstStyle/>
          <a:p>
            <a:r>
              <a:rPr lang="en-US" sz="1200" dirty="0" smtClean="0"/>
              <a:t>Unguarded coupling </a:t>
            </a:r>
            <a:endParaRPr lang="en-US" sz="1200"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5" name="Picture 6" descr="file:///C:/Machine%20Guarding%20Pics/Mach79_2.jpg" title="Photo of unguarded coupling with wire wrapped up in 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 y="646113"/>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67</a:t>
            </a:fld>
            <a:endParaRPr lang="en-US" altLang="en-US" dirty="0"/>
          </a:p>
        </p:txBody>
      </p:sp>
      <p:sp>
        <p:nvSpPr>
          <p:cNvPr id="3" name="Title 2"/>
          <p:cNvSpPr>
            <a:spLocks noGrp="1"/>
          </p:cNvSpPr>
          <p:nvPr>
            <p:ph type="title"/>
          </p:nvPr>
        </p:nvSpPr>
        <p:spPr>
          <a:xfrm>
            <a:off x="5715000" y="277813"/>
            <a:ext cx="2971800" cy="368300"/>
          </a:xfrm>
        </p:spPr>
        <p:txBody>
          <a:bodyPr/>
          <a:lstStyle/>
          <a:p>
            <a:r>
              <a:rPr lang="en-US" sz="1200" dirty="0" smtClean="0"/>
              <a:t>Unguarded coupling</a:t>
            </a:r>
            <a:endParaRPr lang="en-US" sz="1200"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10" name="Picture 6" descr="file:///C:/Machine%20Guarding%20Pics/Mach80_2.jpg" title="Photo of person who's hair was caught in rotating 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983" y="580226"/>
            <a:ext cx="7835185" cy="618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7848600" y="6400800"/>
            <a:ext cx="1081087" cy="133350"/>
          </a:xfrm>
        </p:spPr>
        <p:txBody>
          <a:bodyPr/>
          <a:lstStyle/>
          <a:p>
            <a:pPr>
              <a:defRPr/>
            </a:pPr>
            <a:fld id="{7D4596D1-F815-4047-943E-DD060B55B9B4}" type="slidenum">
              <a:rPr lang="en-US" altLang="en-US" smtClean="0"/>
              <a:pPr>
                <a:defRPr/>
              </a:pPr>
              <a:t>68</a:t>
            </a:fld>
            <a:endParaRPr lang="en-US" altLang="en-US" dirty="0"/>
          </a:p>
        </p:txBody>
      </p:sp>
      <p:sp>
        <p:nvSpPr>
          <p:cNvPr id="4" name="Title 3"/>
          <p:cNvSpPr>
            <a:spLocks noGrp="1"/>
          </p:cNvSpPr>
          <p:nvPr>
            <p:ph type="title"/>
          </p:nvPr>
        </p:nvSpPr>
        <p:spPr>
          <a:xfrm>
            <a:off x="667814" y="152399"/>
            <a:ext cx="8229600" cy="331209"/>
          </a:xfrm>
        </p:spPr>
        <p:txBody>
          <a:bodyPr/>
          <a:lstStyle/>
          <a:p>
            <a:r>
              <a:rPr lang="en-US" sz="1100" dirty="0" smtClean="0"/>
              <a:t>Result of hair getting caught in rotating parts.</a:t>
            </a:r>
            <a:endParaRPr lang="en-US" sz="1100"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altLang="en-US" smtClean="0"/>
              <a:t>1910.219(d)</a:t>
            </a:r>
          </a:p>
        </p:txBody>
      </p:sp>
      <p:sp>
        <p:nvSpPr>
          <p:cNvPr id="142339" name="Rectangle 3"/>
          <p:cNvSpPr>
            <a:spLocks noGrp="1" noChangeArrowheads="1"/>
          </p:cNvSpPr>
          <p:nvPr>
            <p:ph sz="half" idx="1"/>
          </p:nvPr>
        </p:nvSpPr>
        <p:spPr>
          <a:xfrm>
            <a:off x="457200" y="1600200"/>
            <a:ext cx="4044950" cy="4525963"/>
          </a:xfrm>
        </p:spPr>
        <p:txBody>
          <a:bodyPr/>
          <a:lstStyle/>
          <a:p>
            <a:pPr defTabSz="913183" eaLnBrk="1" hangingPunct="1">
              <a:spcBef>
                <a:spcPts val="1201"/>
              </a:spcBef>
              <a:spcAft>
                <a:spcPts val="1201"/>
              </a:spcAft>
              <a:defRPr/>
            </a:pPr>
            <a:r>
              <a:rPr lang="en-US" altLang="en-US" smtClean="0"/>
              <a:t>Pulleys 7ft. or less above the floor or platform must be guarded.</a:t>
            </a:r>
          </a:p>
          <a:p>
            <a:pPr defTabSz="913183" eaLnBrk="1" hangingPunct="1">
              <a:spcBef>
                <a:spcPts val="1201"/>
              </a:spcBef>
              <a:spcAft>
                <a:spcPts val="1201"/>
              </a:spcAft>
              <a:defRPr/>
            </a:pPr>
            <a:r>
              <a:rPr lang="en-US" altLang="en-US" smtClean="0"/>
              <a:t>Pulleys with cracks or pieces broken out of rims shall not be used.</a:t>
            </a:r>
          </a:p>
        </p:txBody>
      </p:sp>
      <p:sp>
        <p:nvSpPr>
          <p:cNvPr id="2" name="Content Placeholder 1"/>
          <p:cNvSpPr>
            <a:spLocks noGrp="1"/>
          </p:cNvSpPr>
          <p:nvPr>
            <p:ph sz="half" idx="2"/>
          </p:nvPr>
        </p:nvSpPr>
        <p:spPr>
          <a:xfrm>
            <a:off x="4641850" y="1600200"/>
            <a:ext cx="4044950" cy="4525963"/>
          </a:xfrm>
        </p:spPr>
        <p:txBody>
          <a:bodyPr/>
          <a:lstStyle/>
          <a:p>
            <a:pPr defTabSz="913183" eaLnBrk="1" hangingPunct="1">
              <a:spcBef>
                <a:spcPts val="1201"/>
              </a:spcBef>
              <a:spcAft>
                <a:spcPts val="1201"/>
              </a:spcAft>
              <a:defRPr/>
            </a:pPr>
            <a:endParaRPr lang="en-US"/>
          </a:p>
        </p:txBody>
      </p:sp>
      <p:pic>
        <p:nvPicPr>
          <p:cNvPr id="147461" name="Picture 2" descr="MCIN00695_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548313"/>
            <a:ext cx="13716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3" descr="BELT AND PULLEY EXPOSU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1850" y="1679575"/>
            <a:ext cx="40449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6" descr="Animated Shaft"/>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15938" y="981075"/>
            <a:ext cx="21764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Animated Pulley"/>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6238" y="993775"/>
            <a:ext cx="1397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Typical Punching Operation"/>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30838" y="874713"/>
            <a:ext cx="23749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Animated Chain and Sprocket"/>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560388" y="4411663"/>
            <a:ext cx="1371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Typical Shearing Operation"/>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15000" y="2754313"/>
            <a:ext cx="167640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2" descr="Animated Grinder"/>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2916238" y="3897312"/>
            <a:ext cx="19812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0" descr="Animated Gears"/>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5938" y="3448050"/>
            <a:ext cx="152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8" descr="Animated Coupling"/>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515938" y="2206625"/>
            <a:ext cx="2105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5" descr="Running Fan"/>
          <p:cNvPicPr>
            <a:picLocks noChangeAspect="1" noChangeArrowheads="1" noCrop="1"/>
          </p:cNvPicPr>
          <p:nvPr/>
        </p:nvPicPr>
        <p:blipFill>
          <a:blip r:embed="rId11">
            <a:extLst>
              <a:ext uri="{28A0092B-C50C-407E-A947-70E740481C1C}">
                <a14:useLocalDpi xmlns:a14="http://schemas.microsoft.com/office/drawing/2010/main"/>
              </a:ext>
            </a:extLst>
          </a:blip>
          <a:srcRect/>
          <a:stretch>
            <a:fillRect/>
          </a:stretch>
        </p:blipFill>
        <p:spPr bwMode="auto">
          <a:xfrm>
            <a:off x="2916238" y="2184400"/>
            <a:ext cx="15906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Animated Screw Conveyor"/>
          <p:cNvPicPr>
            <a:picLocks noChangeAspect="1" noChangeArrowheads="1" noCrop="1"/>
          </p:cNvPicPr>
          <p:nvPr/>
        </p:nvPicPr>
        <p:blipFill>
          <a:blip r:embed="rId12">
            <a:extLst>
              <a:ext uri="{28A0092B-C50C-407E-A947-70E740481C1C}">
                <a14:useLocalDpi xmlns:a14="http://schemas.microsoft.com/office/drawing/2010/main"/>
              </a:ext>
            </a:extLst>
          </a:blip>
          <a:srcRect/>
          <a:stretch>
            <a:fillRect/>
          </a:stretch>
        </p:blipFill>
        <p:spPr bwMode="auto">
          <a:xfrm>
            <a:off x="2592061" y="5584825"/>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5" title="Image of a worker standing by a table"/>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5638800" y="4689475"/>
            <a:ext cx="2362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7839075" y="6346825"/>
            <a:ext cx="1081087" cy="133350"/>
          </a:xfrm>
        </p:spPr>
        <p:txBody>
          <a:bodyPr/>
          <a:lstStyle/>
          <a:p>
            <a:pPr>
              <a:defRPr/>
            </a:pPr>
            <a:fld id="{7D4596D1-F815-4047-943E-DD060B55B9B4}" type="slidenum">
              <a:rPr lang="en-US" altLang="en-US" smtClean="0"/>
              <a:pPr>
                <a:defRPr/>
              </a:pPr>
              <a:t>7</a:t>
            </a:fld>
            <a:endParaRPr lang="en-US" altLang="en-US" dirty="0"/>
          </a:p>
        </p:txBody>
      </p:sp>
      <p:sp>
        <p:nvSpPr>
          <p:cNvPr id="3" name="Title 2"/>
          <p:cNvSpPr>
            <a:spLocks noGrp="1"/>
          </p:cNvSpPr>
          <p:nvPr>
            <p:ph type="title"/>
          </p:nvPr>
        </p:nvSpPr>
        <p:spPr>
          <a:xfrm>
            <a:off x="5414961" y="352188"/>
            <a:ext cx="3505201" cy="625475"/>
          </a:xfrm>
        </p:spPr>
        <p:txBody>
          <a:bodyPr anchor="t"/>
          <a:lstStyle/>
          <a:p>
            <a:pPr lvl="0" defTabSz="914400" eaLnBrk="1" hangingPunct="1">
              <a:lnSpc>
                <a:spcPct val="100000"/>
              </a:lnSpc>
            </a:pPr>
            <a:r>
              <a:rPr lang="en-US" b="0" dirty="0" smtClean="0">
                <a:solidFill>
                  <a:srgbClr val="FF0000"/>
                </a:solidFill>
                <a:latin typeface="Tahoma" panose="020B0604030504040204" pitchFamily="34" charset="0"/>
                <a:ea typeface="+mn-ea"/>
                <a:cs typeface="+mn-cs"/>
              </a:rPr>
              <a:t>Machine Guarding</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9" name="Picture 6" descr="file:///C:/Machine%20Guarding%20Pics/Mach64_2.jpg" title="Photo of gears that need additional gua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4887" y="843038"/>
            <a:ext cx="7591425" cy="51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70</a:t>
            </a:fld>
            <a:endParaRPr lang="en-US" altLang="en-US" dirty="0"/>
          </a:p>
        </p:txBody>
      </p:sp>
      <p:sp>
        <p:nvSpPr>
          <p:cNvPr id="3" name="Title 2"/>
          <p:cNvSpPr>
            <a:spLocks noGrp="1"/>
          </p:cNvSpPr>
          <p:nvPr>
            <p:ph type="title"/>
          </p:nvPr>
        </p:nvSpPr>
        <p:spPr>
          <a:xfrm>
            <a:off x="5867400" y="457200"/>
            <a:ext cx="2590800" cy="179387"/>
          </a:xfrm>
        </p:spPr>
        <p:txBody>
          <a:bodyPr anchor="t"/>
          <a:lstStyle/>
          <a:p>
            <a:r>
              <a:rPr lang="en-US" sz="1200" dirty="0" smtClean="0"/>
              <a:t>Gears need guarding</a:t>
            </a:r>
            <a:endParaRPr lang="en-US" sz="1200"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7" name="Picture 5" descr="file:///C:/Machine%20Guarding%20Pics/Mach68_2.jpg" title="Photo of unguarded chain spr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 y="719866"/>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71</a:t>
            </a:fld>
            <a:endParaRPr lang="en-US" altLang="en-US" dirty="0"/>
          </a:p>
        </p:txBody>
      </p:sp>
      <p:sp>
        <p:nvSpPr>
          <p:cNvPr id="3" name="Title 2"/>
          <p:cNvSpPr>
            <a:spLocks noGrp="1"/>
          </p:cNvSpPr>
          <p:nvPr>
            <p:ph type="title"/>
          </p:nvPr>
        </p:nvSpPr>
        <p:spPr>
          <a:xfrm>
            <a:off x="5638800" y="277813"/>
            <a:ext cx="3048000" cy="407987"/>
          </a:xfrm>
        </p:spPr>
        <p:txBody>
          <a:bodyPr/>
          <a:lstStyle/>
          <a:p>
            <a:r>
              <a:rPr lang="en-US" sz="1100" dirty="0" smtClean="0"/>
              <a:t>Unguarded Chain/Sprocket</a:t>
            </a:r>
            <a:endParaRPr lang="en-US" sz="1100"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tLang="en-US" smtClean="0"/>
              <a:t>k</a:t>
            </a:r>
          </a:p>
        </p:txBody>
      </p:sp>
      <p:sp>
        <p:nvSpPr>
          <p:cNvPr id="153603" name="Rectangle 3"/>
          <p:cNvSpPr>
            <a:spLocks noGrp="1" noChangeArrowheads="1"/>
          </p:cNvSpPr>
          <p:nvPr>
            <p:ph type="body" sz="half" idx="1"/>
          </p:nvPr>
        </p:nvSpPr>
        <p:spPr>
          <a:xfrm>
            <a:off x="914400" y="1600200"/>
            <a:ext cx="3808413" cy="4530725"/>
          </a:xfrm>
        </p:spPr>
        <p:txBody>
          <a:bodyPr/>
          <a:lstStyle/>
          <a:p>
            <a:pPr eaLnBrk="1" hangingPunct="1"/>
            <a:endParaRPr lang="en-US" altLang="en-US" sz="2400" smtClean="0"/>
          </a:p>
        </p:txBody>
      </p:sp>
      <p:pic>
        <p:nvPicPr>
          <p:cNvPr id="153605" name="Picture 6" descr="file:///C:/Machine%20Guarding%20Pics/Mach81_2.jpg" title="Photo of many mechanical power transmission elements including belt pulley gear shaft chain spr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 y="646113"/>
            <a:ext cx="81724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72</a:t>
            </a:fld>
            <a:endParaRPr lang="en-US" alt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altLang="en-US" smtClean="0"/>
              <a:t>Lockout/Tagout - What is covered?</a:t>
            </a:r>
          </a:p>
        </p:txBody>
      </p:sp>
      <p:sp>
        <p:nvSpPr>
          <p:cNvPr id="155651" name="Rectangle 3"/>
          <p:cNvSpPr>
            <a:spLocks noGrp="1" noChangeArrowheads="1"/>
          </p:cNvSpPr>
          <p:nvPr>
            <p:ph idx="1"/>
          </p:nvPr>
        </p:nvSpPr>
        <p:spPr/>
        <p:txBody>
          <a:bodyPr/>
          <a:lstStyle/>
          <a:p>
            <a:pPr marL="252413" indent="-252413" eaLnBrk="1" hangingPunct="1">
              <a:buFontTx/>
              <a:buBlip>
                <a:blip r:embed="rId3"/>
              </a:buBlip>
            </a:pPr>
            <a:r>
              <a:rPr lang="en-US" altLang="en-US" smtClean="0"/>
              <a:t>Servicing and maintenance</a:t>
            </a:r>
          </a:p>
          <a:p>
            <a:pPr marL="252413" indent="-252413" eaLnBrk="1" hangingPunct="1">
              <a:buFontTx/>
              <a:buBlip>
                <a:blip r:embed="rId3"/>
              </a:buBlip>
            </a:pPr>
            <a:r>
              <a:rPr lang="en-US" altLang="en-US" smtClean="0"/>
              <a:t>Normal production operations where:</a:t>
            </a:r>
          </a:p>
          <a:p>
            <a:pPr marL="515938" lvl="1" indent="-227013" eaLnBrk="1" hangingPunct="1">
              <a:buFontTx/>
              <a:buBlip>
                <a:blip r:embed="rId3"/>
              </a:buBlip>
            </a:pPr>
            <a:r>
              <a:rPr lang="en-US" altLang="en-US" smtClean="0"/>
              <a:t>Employees by-pass guard(s)</a:t>
            </a:r>
          </a:p>
          <a:p>
            <a:pPr marL="515938" lvl="1" indent="-227013" eaLnBrk="1" hangingPunct="1">
              <a:buFontTx/>
              <a:buBlip>
                <a:blip r:embed="rId3"/>
              </a:buBlip>
            </a:pPr>
            <a:r>
              <a:rPr lang="en-US" altLang="en-US" smtClean="0"/>
              <a:t>Employees place any part of their body in a hazardous area</a:t>
            </a:r>
          </a:p>
          <a:p>
            <a:pPr marL="252413" indent="-252413" eaLnBrk="1" hangingPunct="1">
              <a:buFont typeface="Symbol" panose="05050102010706020507" pitchFamily="18" charset="2"/>
              <a:buNone/>
            </a:pPr>
            <a:endParaRPr lang="en-US" altLang="en-US" smtClean="0"/>
          </a:p>
        </p:txBody>
      </p:sp>
      <p:sp>
        <p:nvSpPr>
          <p:cNvPr id="2" name="TextBox 1"/>
          <p:cNvSpPr txBox="1"/>
          <p:nvPr/>
        </p:nvSpPr>
        <p:spPr>
          <a:xfrm>
            <a:off x="8458200" y="6324600"/>
            <a:ext cx="533400" cy="261610"/>
          </a:xfrm>
          <a:prstGeom prst="rect">
            <a:avLst/>
          </a:prstGeom>
          <a:noFill/>
        </p:spPr>
        <p:txBody>
          <a:bodyPr wrap="square" rtlCol="0">
            <a:spAutoFit/>
          </a:bodyPr>
          <a:lstStyle/>
          <a:p>
            <a:r>
              <a:rPr lang="en-US" sz="1100" dirty="0" smtClean="0">
                <a:solidFill>
                  <a:schemeClr val="bg1"/>
                </a:solidFill>
              </a:rPr>
              <a:t>72</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tLang="en-US" smtClean="0"/>
              <a:t>What is not covered?</a:t>
            </a:r>
          </a:p>
        </p:txBody>
      </p:sp>
      <p:sp>
        <p:nvSpPr>
          <p:cNvPr id="157699" name="Rectangle 3"/>
          <p:cNvSpPr>
            <a:spLocks noGrp="1" noChangeArrowheads="1"/>
          </p:cNvSpPr>
          <p:nvPr>
            <p:ph idx="1"/>
          </p:nvPr>
        </p:nvSpPr>
        <p:spPr/>
        <p:txBody>
          <a:bodyPr/>
          <a:lstStyle/>
          <a:p>
            <a:pPr marL="252413" indent="-252413" eaLnBrk="1" hangingPunct="1">
              <a:buFontTx/>
              <a:buBlip>
                <a:blip r:embed="rId3"/>
              </a:buBlip>
            </a:pPr>
            <a:r>
              <a:rPr lang="en-US" altLang="en-US" smtClean="0"/>
              <a:t>Construction, agriculture, and maritime</a:t>
            </a:r>
          </a:p>
          <a:p>
            <a:pPr marL="252413" indent="-252413" eaLnBrk="1" hangingPunct="1">
              <a:buFontTx/>
              <a:buBlip>
                <a:blip r:embed="rId3"/>
              </a:buBlip>
            </a:pPr>
            <a:r>
              <a:rPr lang="en-US" altLang="en-US" smtClean="0"/>
              <a:t>Normal production operations (subpart O)</a:t>
            </a:r>
          </a:p>
          <a:p>
            <a:pPr marL="252413" indent="-252413" eaLnBrk="1" hangingPunct="1">
              <a:buFontTx/>
              <a:buBlip>
                <a:blip r:embed="rId3"/>
              </a:buBlip>
            </a:pPr>
            <a:r>
              <a:rPr lang="en-US" altLang="en-US" smtClean="0"/>
              <a:t>Cord-and-plug under the control of employee (written procedure still required)</a:t>
            </a:r>
          </a:p>
          <a:p>
            <a:pPr marL="252413" indent="-252413" eaLnBrk="1" hangingPunct="1">
              <a:buFontTx/>
              <a:buBlip>
                <a:blip r:embed="rId3"/>
              </a:buBlip>
            </a:pPr>
            <a:r>
              <a:rPr lang="en-US" altLang="en-US" smtClean="0"/>
              <a:t>Exposure to electrical conductors (subpart S and electrical safety-related work practices)</a:t>
            </a:r>
          </a:p>
        </p:txBody>
      </p:sp>
      <p:sp>
        <p:nvSpPr>
          <p:cNvPr id="2" name="TextBox 1"/>
          <p:cNvSpPr txBox="1"/>
          <p:nvPr/>
        </p:nvSpPr>
        <p:spPr>
          <a:xfrm>
            <a:off x="8534400" y="6172200"/>
            <a:ext cx="457200" cy="261610"/>
          </a:xfrm>
          <a:prstGeom prst="rect">
            <a:avLst/>
          </a:prstGeom>
          <a:noFill/>
        </p:spPr>
        <p:txBody>
          <a:bodyPr wrap="square" rtlCol="0">
            <a:spAutoFit/>
          </a:bodyPr>
          <a:lstStyle/>
          <a:p>
            <a:r>
              <a:rPr lang="en-US" sz="1100" dirty="0" smtClean="0">
                <a:solidFill>
                  <a:schemeClr val="bg1"/>
                </a:solidFill>
              </a:rPr>
              <a:t>73</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ltLang="en-US" smtClean="0"/>
              <a:t>Locked Out?????????</a:t>
            </a:r>
          </a:p>
        </p:txBody>
      </p:sp>
      <p:pic>
        <p:nvPicPr>
          <p:cNvPr id="159748" name="Picture 5" descr="file:///F:/mach/Mach56_2.jpg" title="Photo of a worker in a situation that requires lockout "/>
          <p:cNvPicPr>
            <a:picLocks noGrp="1" noChangeAspect="1" noChangeArrowheads="1"/>
          </p:cNvPicPr>
          <p:nvPr>
            <p:ph type="clipArt" sz="half" idx="2"/>
          </p:nvPr>
        </p:nvPicPr>
        <p:blipFill>
          <a:blip r:embed="rId3" cstate="email">
            <a:extLst>
              <a:ext uri="{28A0092B-C50C-407E-A947-70E740481C1C}">
                <a14:useLocalDpi xmlns:a14="http://schemas.microsoft.com/office/drawing/2010/main"/>
              </a:ext>
            </a:extLst>
          </a:blip>
          <a:srcRect/>
          <a:stretch>
            <a:fillRect/>
          </a:stretch>
        </p:blipFill>
        <p:spPr>
          <a:xfrm>
            <a:off x="2209800" y="1447800"/>
            <a:ext cx="5029200" cy="4648200"/>
          </a:xfrm>
          <a:noFill/>
        </p:spPr>
      </p:pic>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75</a:t>
            </a:fld>
            <a:endParaRPr lang="en-US"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altLang="en-US" smtClean="0"/>
              <a:t>Lockout vs. Tagout</a:t>
            </a:r>
          </a:p>
        </p:txBody>
      </p:sp>
      <p:sp>
        <p:nvSpPr>
          <p:cNvPr id="161795" name="Rectangle 3"/>
          <p:cNvSpPr>
            <a:spLocks noGrp="1" noChangeArrowheads="1"/>
          </p:cNvSpPr>
          <p:nvPr>
            <p:ph idx="1"/>
          </p:nvPr>
        </p:nvSpPr>
        <p:spPr/>
        <p:txBody>
          <a:bodyPr/>
          <a:lstStyle/>
          <a:p>
            <a:pPr marL="252413" indent="-252413" eaLnBrk="1" hangingPunct="1">
              <a:buFontTx/>
              <a:buBlip>
                <a:blip r:embed="rId3"/>
              </a:buBlip>
            </a:pPr>
            <a:r>
              <a:rPr lang="en-US" altLang="en-US" smtClean="0"/>
              <a:t>If capable of being locked out:</a:t>
            </a:r>
          </a:p>
          <a:p>
            <a:pPr marL="515938" lvl="1" indent="-227013" eaLnBrk="1" hangingPunct="1">
              <a:buFontTx/>
              <a:buBlip>
                <a:blip r:embed="rId3"/>
              </a:buBlip>
            </a:pPr>
            <a:r>
              <a:rPr lang="en-US" altLang="en-US" smtClean="0"/>
              <a:t>Prefer lockout</a:t>
            </a:r>
          </a:p>
          <a:p>
            <a:pPr marL="515938" lvl="1" indent="-227013" eaLnBrk="1" hangingPunct="1">
              <a:buFontTx/>
              <a:buBlip>
                <a:blip r:embed="rId3"/>
              </a:buBlip>
            </a:pPr>
            <a:r>
              <a:rPr lang="en-US" altLang="en-US" smtClean="0"/>
              <a:t>Tags allowed, if employer can demonstrate FULL EMPLOYEE PROTECTION</a:t>
            </a:r>
          </a:p>
          <a:p>
            <a:pPr marL="252413" indent="-252413" eaLnBrk="1" hangingPunct="1">
              <a:buFontTx/>
              <a:buBlip>
                <a:blip r:embed="rId3"/>
              </a:buBlip>
            </a:pPr>
            <a:endParaRPr lang="en-US" altLang="en-US" smtClean="0"/>
          </a:p>
          <a:p>
            <a:pPr marL="252413" indent="-252413" eaLnBrk="1" hangingPunct="1">
              <a:buFontTx/>
              <a:buBlip>
                <a:blip r:embed="rId3"/>
              </a:buBlip>
            </a:pPr>
            <a:r>
              <a:rPr lang="en-US" altLang="en-US" smtClean="0"/>
              <a:t>Machine Modifications</a:t>
            </a:r>
          </a:p>
        </p:txBody>
      </p:sp>
      <p:sp>
        <p:nvSpPr>
          <p:cNvPr id="2" name="TextBox 1"/>
          <p:cNvSpPr txBox="1"/>
          <p:nvPr/>
        </p:nvSpPr>
        <p:spPr>
          <a:xfrm>
            <a:off x="8610600" y="6248400"/>
            <a:ext cx="457200" cy="261610"/>
          </a:xfrm>
          <a:prstGeom prst="rect">
            <a:avLst/>
          </a:prstGeom>
          <a:noFill/>
        </p:spPr>
        <p:txBody>
          <a:bodyPr wrap="square" rtlCol="0">
            <a:spAutoFit/>
          </a:bodyPr>
          <a:lstStyle/>
          <a:p>
            <a:r>
              <a:rPr lang="en-US" sz="1100" dirty="0" smtClean="0">
                <a:solidFill>
                  <a:schemeClr val="bg1"/>
                </a:solidFill>
              </a:rPr>
              <a:t>75</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altLang="en-US" smtClean="0"/>
              <a:t>Full employee protection?</a:t>
            </a:r>
          </a:p>
        </p:txBody>
      </p:sp>
      <p:sp>
        <p:nvSpPr>
          <p:cNvPr id="163843" name="Rectangle 3"/>
          <p:cNvSpPr>
            <a:spLocks noGrp="1" noChangeArrowheads="1"/>
          </p:cNvSpPr>
          <p:nvPr>
            <p:ph idx="1"/>
          </p:nvPr>
        </p:nvSpPr>
        <p:spPr/>
        <p:txBody>
          <a:bodyPr/>
          <a:lstStyle/>
          <a:p>
            <a:pPr marL="252413" indent="-252413" eaLnBrk="1" hangingPunct="1">
              <a:buFontTx/>
              <a:buBlip>
                <a:blip r:embed="rId3"/>
              </a:buBlip>
            </a:pPr>
            <a:r>
              <a:rPr lang="en-US" altLang="en-US" smtClean="0"/>
              <a:t>Tags attached at the same location as locks</a:t>
            </a:r>
          </a:p>
          <a:p>
            <a:pPr marL="252413" indent="-252413" eaLnBrk="1" hangingPunct="1">
              <a:buFontTx/>
              <a:buBlip>
                <a:blip r:embed="rId3"/>
              </a:buBlip>
            </a:pPr>
            <a:r>
              <a:rPr lang="en-US" altLang="en-US" smtClean="0"/>
              <a:t>Full compliance with all tagout provisions in 29 CFR 1910.147</a:t>
            </a:r>
          </a:p>
          <a:p>
            <a:pPr marL="252413" indent="-252413" eaLnBrk="1" hangingPunct="1">
              <a:buFontTx/>
              <a:buBlip>
                <a:blip r:embed="rId3"/>
              </a:buBlip>
            </a:pPr>
            <a:r>
              <a:rPr lang="en-US" altLang="en-US" smtClean="0"/>
              <a:t>Additional means when necessary (e.g. removal of a valve handle)</a:t>
            </a:r>
          </a:p>
        </p:txBody>
      </p:sp>
      <p:sp>
        <p:nvSpPr>
          <p:cNvPr id="2" name="TextBox 1"/>
          <p:cNvSpPr txBox="1"/>
          <p:nvPr/>
        </p:nvSpPr>
        <p:spPr>
          <a:xfrm>
            <a:off x="8458200" y="6172200"/>
            <a:ext cx="533400" cy="261610"/>
          </a:xfrm>
          <a:prstGeom prst="rect">
            <a:avLst/>
          </a:prstGeom>
          <a:noFill/>
        </p:spPr>
        <p:txBody>
          <a:bodyPr wrap="square" rtlCol="0">
            <a:spAutoFit/>
          </a:bodyPr>
          <a:lstStyle/>
          <a:p>
            <a:r>
              <a:rPr lang="en-US" sz="1100" dirty="0" smtClean="0">
                <a:solidFill>
                  <a:schemeClr val="bg1"/>
                </a:solidFill>
              </a:rPr>
              <a:t>76</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776830" y="439691"/>
            <a:ext cx="5241664" cy="685800"/>
          </a:xfrm>
        </p:spPr>
        <p:txBody>
          <a:bodyPr/>
          <a:lstStyle/>
          <a:p>
            <a:pPr eaLnBrk="1" hangingPunct="1"/>
            <a:r>
              <a:rPr lang="en-US" altLang="en-US" dirty="0" smtClean="0"/>
              <a:t>Energy control procedure</a:t>
            </a:r>
          </a:p>
        </p:txBody>
      </p:sp>
      <p:sp>
        <p:nvSpPr>
          <p:cNvPr id="165891" name="Rectangle 3"/>
          <p:cNvSpPr>
            <a:spLocks noGrp="1" noChangeArrowheads="1"/>
          </p:cNvSpPr>
          <p:nvPr>
            <p:ph idx="1"/>
          </p:nvPr>
        </p:nvSpPr>
        <p:spPr>
          <a:xfrm>
            <a:off x="228600" y="1129973"/>
            <a:ext cx="8229600" cy="5257800"/>
          </a:xfrm>
        </p:spPr>
        <p:txBody>
          <a:bodyPr/>
          <a:lstStyle/>
          <a:p>
            <a:pPr marL="252413" indent="-252413" eaLnBrk="1" hangingPunct="1">
              <a:lnSpc>
                <a:spcPct val="100000"/>
              </a:lnSpc>
              <a:buFontTx/>
              <a:buBlip>
                <a:blip r:embed="rId3"/>
              </a:buBlip>
            </a:pPr>
            <a:r>
              <a:rPr lang="en-US" altLang="en-US" sz="2400" dirty="0" smtClean="0"/>
              <a:t>Notification of employees</a:t>
            </a:r>
          </a:p>
          <a:p>
            <a:pPr marL="252413" indent="-252413" eaLnBrk="1" hangingPunct="1">
              <a:lnSpc>
                <a:spcPct val="100000"/>
              </a:lnSpc>
              <a:buFontTx/>
              <a:buBlip>
                <a:blip r:embed="rId3"/>
              </a:buBlip>
            </a:pPr>
            <a:r>
              <a:rPr lang="en-US" altLang="en-US" sz="2400" dirty="0" smtClean="0"/>
              <a:t>Preparation for shutdown</a:t>
            </a:r>
          </a:p>
          <a:p>
            <a:pPr marL="252413" indent="-252413" eaLnBrk="1" hangingPunct="1">
              <a:lnSpc>
                <a:spcPct val="100000"/>
              </a:lnSpc>
              <a:buFontTx/>
              <a:buBlip>
                <a:blip r:embed="rId3"/>
              </a:buBlip>
            </a:pPr>
            <a:r>
              <a:rPr lang="en-US" altLang="en-US" sz="2400" dirty="0" smtClean="0"/>
              <a:t>Machine or equipment shutdown</a:t>
            </a:r>
          </a:p>
          <a:p>
            <a:pPr marL="252413" indent="-252413" eaLnBrk="1" hangingPunct="1">
              <a:lnSpc>
                <a:spcPct val="100000"/>
              </a:lnSpc>
              <a:buFontTx/>
              <a:buBlip>
                <a:blip r:embed="rId3"/>
              </a:buBlip>
            </a:pPr>
            <a:r>
              <a:rPr lang="en-US" altLang="en-US" sz="2400" dirty="0" smtClean="0"/>
              <a:t>Machine or equipment isolation</a:t>
            </a:r>
          </a:p>
          <a:p>
            <a:pPr marL="252413" indent="-252413" eaLnBrk="1" hangingPunct="1">
              <a:lnSpc>
                <a:spcPct val="100000"/>
              </a:lnSpc>
              <a:buFontTx/>
              <a:buBlip>
                <a:blip r:embed="rId3"/>
              </a:buBlip>
            </a:pPr>
            <a:r>
              <a:rPr lang="en-US" altLang="en-US" sz="2400" dirty="0" smtClean="0"/>
              <a:t>Lockout/</a:t>
            </a:r>
            <a:r>
              <a:rPr lang="en-US" altLang="en-US" sz="2400" dirty="0" err="1" smtClean="0"/>
              <a:t>tagout</a:t>
            </a:r>
            <a:r>
              <a:rPr lang="en-US" altLang="en-US" sz="2400" dirty="0" smtClean="0"/>
              <a:t> device application</a:t>
            </a:r>
          </a:p>
          <a:p>
            <a:pPr marL="252413" indent="-252413" eaLnBrk="1" hangingPunct="1">
              <a:lnSpc>
                <a:spcPct val="100000"/>
              </a:lnSpc>
              <a:buFontTx/>
              <a:buBlip>
                <a:blip r:embed="rId3"/>
              </a:buBlip>
            </a:pPr>
            <a:r>
              <a:rPr lang="en-US" altLang="en-US" sz="2400" dirty="0" smtClean="0"/>
              <a:t>Stored energy </a:t>
            </a:r>
          </a:p>
          <a:p>
            <a:pPr marL="252413" indent="-252413" eaLnBrk="1" hangingPunct="1">
              <a:lnSpc>
                <a:spcPct val="100000"/>
              </a:lnSpc>
              <a:buFontTx/>
              <a:buBlip>
                <a:blip r:embed="rId3"/>
              </a:buBlip>
            </a:pPr>
            <a:r>
              <a:rPr lang="en-US" altLang="en-US" sz="2400" dirty="0" smtClean="0"/>
              <a:t>Verification of isolation</a:t>
            </a:r>
          </a:p>
          <a:p>
            <a:pPr marL="252413" indent="-252413" eaLnBrk="1" hangingPunct="1">
              <a:lnSpc>
                <a:spcPct val="100000"/>
              </a:lnSpc>
              <a:buFontTx/>
              <a:buBlip>
                <a:blip r:embed="rId3"/>
              </a:buBlip>
            </a:pPr>
            <a:r>
              <a:rPr lang="en-US" altLang="en-US" sz="2400" dirty="0" smtClean="0"/>
              <a:t>Release from lockout/</a:t>
            </a:r>
            <a:r>
              <a:rPr lang="en-US" altLang="en-US" sz="2400" dirty="0" err="1" smtClean="0"/>
              <a:t>tagout</a:t>
            </a:r>
            <a:endParaRPr lang="en-US" altLang="en-US" sz="2400" dirty="0" smtClean="0"/>
          </a:p>
        </p:txBody>
      </p:sp>
      <p:sp>
        <p:nvSpPr>
          <p:cNvPr id="2" name="TextBox 1"/>
          <p:cNvSpPr txBox="1"/>
          <p:nvPr/>
        </p:nvSpPr>
        <p:spPr>
          <a:xfrm>
            <a:off x="8610600" y="6126163"/>
            <a:ext cx="381000" cy="261610"/>
          </a:xfrm>
          <a:prstGeom prst="rect">
            <a:avLst/>
          </a:prstGeom>
          <a:noFill/>
        </p:spPr>
        <p:txBody>
          <a:bodyPr wrap="square" rtlCol="0">
            <a:spAutoFit/>
          </a:bodyPr>
          <a:lstStyle/>
          <a:p>
            <a:r>
              <a:rPr lang="en-US" sz="1100" dirty="0" smtClean="0">
                <a:solidFill>
                  <a:schemeClr val="bg1"/>
                </a:solidFill>
              </a:rPr>
              <a:t>77</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780878" y="457200"/>
            <a:ext cx="4191000" cy="612775"/>
          </a:xfrm>
        </p:spPr>
        <p:txBody>
          <a:bodyPr/>
          <a:lstStyle/>
          <a:p>
            <a:pPr eaLnBrk="1" hangingPunct="1"/>
            <a:r>
              <a:rPr lang="en-US" altLang="en-US" dirty="0" smtClean="0"/>
              <a:t>Periodic Inspection</a:t>
            </a:r>
          </a:p>
        </p:txBody>
      </p:sp>
      <p:sp>
        <p:nvSpPr>
          <p:cNvPr id="167939" name="Rectangle 3"/>
          <p:cNvSpPr>
            <a:spLocks noGrp="1" noChangeArrowheads="1"/>
          </p:cNvSpPr>
          <p:nvPr>
            <p:ph idx="1"/>
          </p:nvPr>
        </p:nvSpPr>
        <p:spPr>
          <a:xfrm>
            <a:off x="228600" y="914400"/>
            <a:ext cx="8229600" cy="5056188"/>
          </a:xfrm>
        </p:spPr>
        <p:txBody>
          <a:bodyPr/>
          <a:lstStyle/>
          <a:p>
            <a:pPr marL="252413" indent="-252413" eaLnBrk="1" hangingPunct="1">
              <a:buFontTx/>
              <a:buBlip>
                <a:blip r:embed="rId3"/>
              </a:buBlip>
            </a:pPr>
            <a:r>
              <a:rPr lang="en-US" altLang="en-US" sz="2400" dirty="0" smtClean="0"/>
              <a:t>Performed at least annually</a:t>
            </a:r>
          </a:p>
          <a:p>
            <a:pPr marL="252413" indent="-252413" eaLnBrk="1" hangingPunct="1">
              <a:buFontTx/>
              <a:buBlip>
                <a:blip r:embed="rId3"/>
              </a:buBlip>
            </a:pPr>
            <a:r>
              <a:rPr lang="en-US" altLang="en-US" sz="2400" dirty="0" smtClean="0"/>
              <a:t>Lockout – include review with authorized employees</a:t>
            </a:r>
          </a:p>
          <a:p>
            <a:pPr marL="252413" indent="-252413" eaLnBrk="1" hangingPunct="1">
              <a:buFontTx/>
              <a:buBlip>
                <a:blip r:embed="rId3"/>
              </a:buBlip>
            </a:pPr>
            <a:r>
              <a:rPr lang="en-US" altLang="en-US" sz="2400" dirty="0" err="1" smtClean="0"/>
              <a:t>Tagout</a:t>
            </a:r>
            <a:r>
              <a:rPr lang="en-US" altLang="en-US" sz="2400" dirty="0" smtClean="0"/>
              <a:t> – include review with authorized and affected employees</a:t>
            </a:r>
          </a:p>
          <a:p>
            <a:pPr marL="252413" indent="-252413" eaLnBrk="1" hangingPunct="1">
              <a:buFontTx/>
              <a:buBlip>
                <a:blip r:embed="rId3"/>
              </a:buBlip>
            </a:pPr>
            <a:r>
              <a:rPr lang="en-US" altLang="en-US" sz="2400" dirty="0" smtClean="0"/>
              <a:t>Certification record kept:</a:t>
            </a:r>
          </a:p>
          <a:p>
            <a:pPr marL="515938" lvl="1" indent="-227013" eaLnBrk="1" hangingPunct="1">
              <a:buFontTx/>
              <a:buBlip>
                <a:blip r:embed="rId3"/>
              </a:buBlip>
            </a:pPr>
            <a:r>
              <a:rPr lang="en-US" altLang="en-US" sz="2400" dirty="0" smtClean="0"/>
              <a:t>Identify machine or equipment</a:t>
            </a:r>
          </a:p>
          <a:p>
            <a:pPr marL="515938" lvl="1" indent="-227013" eaLnBrk="1" hangingPunct="1">
              <a:buFontTx/>
              <a:buBlip>
                <a:blip r:embed="rId3"/>
              </a:buBlip>
            </a:pPr>
            <a:r>
              <a:rPr lang="en-US" altLang="en-US" sz="2400" dirty="0" smtClean="0"/>
              <a:t>Date of inspection</a:t>
            </a:r>
          </a:p>
          <a:p>
            <a:pPr marL="515938" lvl="1" indent="-227013" eaLnBrk="1" hangingPunct="1">
              <a:buFontTx/>
              <a:buBlip>
                <a:blip r:embed="rId3"/>
              </a:buBlip>
            </a:pPr>
            <a:r>
              <a:rPr lang="en-US" altLang="en-US" sz="2400" dirty="0" smtClean="0"/>
              <a:t>Employees performing and included in inspection</a:t>
            </a:r>
          </a:p>
        </p:txBody>
      </p:sp>
      <p:sp>
        <p:nvSpPr>
          <p:cNvPr id="2" name="TextBox 1"/>
          <p:cNvSpPr txBox="1"/>
          <p:nvPr/>
        </p:nvSpPr>
        <p:spPr>
          <a:xfrm>
            <a:off x="8610600" y="6126163"/>
            <a:ext cx="381000" cy="261610"/>
          </a:xfrm>
          <a:prstGeom prst="rect">
            <a:avLst/>
          </a:prstGeom>
          <a:noFill/>
        </p:spPr>
        <p:txBody>
          <a:bodyPr wrap="square" rtlCol="0">
            <a:spAutoFit/>
          </a:bodyPr>
          <a:lstStyle/>
          <a:p>
            <a:r>
              <a:rPr lang="en-US" sz="1100" dirty="0" smtClean="0">
                <a:solidFill>
                  <a:schemeClr val="bg1"/>
                </a:solidFill>
              </a:rPr>
              <a:t>78</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3800" smtClean="0"/>
              <a:t>Machine Guarding</a:t>
            </a:r>
            <a:br>
              <a:rPr lang="en-US" altLang="en-US" sz="3800" smtClean="0"/>
            </a:br>
            <a:r>
              <a:rPr lang="en-US" altLang="en-US" sz="3800" smtClean="0"/>
              <a:t>Hazardous Actions</a:t>
            </a:r>
          </a:p>
        </p:txBody>
      </p:sp>
      <p:pic>
        <p:nvPicPr>
          <p:cNvPr id="22531" name="Picture 10" descr="Drilling Action">
            <a:hlinkClick r:id="rId3" tooltip="Drilling Action Video"/>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752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descr="Typical Punching Operation">
            <a:hlinkClick r:id="rId5" tooltip="Animation of a Typical Punching Operation"/>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3800" y="2209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4" descr="Typical Shearing Operation">
            <a:hlinkClick r:id="rId7" tooltip="Animation of a Typical Shearing Operation"/>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00200" y="3733800"/>
            <a:ext cx="2000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6" descr="Typical Bending Operation">
            <a:hlinkClick r:id="rId9" tooltip="Animation of a Typical Bending Operation"/>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14800" y="4191000"/>
            <a:ext cx="1619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21"/>
          <p:cNvSpPr txBox="1">
            <a:spLocks noChangeArrowheads="1"/>
          </p:cNvSpPr>
          <p:nvPr/>
        </p:nvSpPr>
        <p:spPr bwMode="auto">
          <a:xfrm>
            <a:off x="6858000" y="3352800"/>
            <a:ext cx="1981200" cy="285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t>Cutting</a:t>
            </a:r>
          </a:p>
          <a:p>
            <a:pPr eaLnBrk="1" hangingPunct="1">
              <a:spcBef>
                <a:spcPct val="50000"/>
              </a:spcBef>
            </a:pPr>
            <a:r>
              <a:rPr lang="en-US" altLang="en-US" sz="2800"/>
              <a:t>Shearing</a:t>
            </a:r>
          </a:p>
          <a:p>
            <a:pPr eaLnBrk="1" hangingPunct="1">
              <a:spcBef>
                <a:spcPct val="50000"/>
              </a:spcBef>
            </a:pPr>
            <a:r>
              <a:rPr lang="en-US" altLang="en-US" sz="2800"/>
              <a:t>Bending</a:t>
            </a:r>
          </a:p>
          <a:p>
            <a:pPr eaLnBrk="1" hangingPunct="1">
              <a:spcBef>
                <a:spcPct val="50000"/>
              </a:spcBef>
            </a:pPr>
            <a:r>
              <a:rPr lang="en-US" altLang="en-US" sz="2800"/>
              <a:t>Punching</a:t>
            </a:r>
          </a:p>
          <a:p>
            <a:pPr eaLnBrk="1" hangingPunct="1">
              <a:spcBef>
                <a:spcPct val="50000"/>
              </a:spcBef>
            </a:pPr>
            <a:endParaRPr lang="en-US" altLang="en-US"/>
          </a:p>
        </p:txBody>
      </p:sp>
      <p:sp>
        <p:nvSpPr>
          <p:cNvPr id="2" name="Slide Number Placeholder 1"/>
          <p:cNvSpPr>
            <a:spLocks noGrp="1"/>
          </p:cNvSpPr>
          <p:nvPr>
            <p:ph type="sldNum" sz="quarter" idx="12"/>
          </p:nvPr>
        </p:nvSpPr>
        <p:spPr/>
        <p:txBody>
          <a:bodyPr/>
          <a:lstStyle/>
          <a:p>
            <a:pPr>
              <a:defRPr/>
            </a:pPr>
            <a:fld id="{387265B5-1504-4B2D-870C-702AC4F3D835}" type="slidenum">
              <a:rPr lang="en-US" altLang="en-US" smtClean="0"/>
              <a:pPr>
                <a:defRPr/>
              </a:pPr>
              <a:t>8</a:t>
            </a:fld>
            <a:endParaRPr lang="en-US" altLang="en-US" dirty="0"/>
          </a:p>
        </p:txBody>
      </p:sp>
      <p:pic>
        <p:nvPicPr>
          <p:cNvPr id="3" name="Picture 2" title="Image of a circular saw"/>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52802" y="1410055"/>
            <a:ext cx="1981200" cy="1798320"/>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267200" y="377825"/>
            <a:ext cx="4800600" cy="612775"/>
          </a:xfrm>
        </p:spPr>
        <p:txBody>
          <a:bodyPr/>
          <a:lstStyle/>
          <a:p>
            <a:pPr eaLnBrk="1" hangingPunct="1"/>
            <a:r>
              <a:rPr lang="en-US" altLang="en-US" dirty="0" smtClean="0"/>
              <a:t>Training and re-training</a:t>
            </a:r>
          </a:p>
        </p:txBody>
      </p:sp>
      <p:sp>
        <p:nvSpPr>
          <p:cNvPr id="169987" name="Rectangle 3"/>
          <p:cNvSpPr>
            <a:spLocks noGrp="1" noChangeArrowheads="1"/>
          </p:cNvSpPr>
          <p:nvPr>
            <p:ph idx="1"/>
          </p:nvPr>
        </p:nvSpPr>
        <p:spPr>
          <a:xfrm>
            <a:off x="457200" y="1219200"/>
            <a:ext cx="8229600" cy="4906963"/>
          </a:xfrm>
        </p:spPr>
        <p:txBody>
          <a:bodyPr/>
          <a:lstStyle/>
          <a:p>
            <a:pPr marL="252413" indent="-252413" eaLnBrk="1" hangingPunct="1">
              <a:lnSpc>
                <a:spcPct val="90000"/>
              </a:lnSpc>
              <a:buFontTx/>
              <a:buBlip>
                <a:blip r:embed="rId3"/>
              </a:buBlip>
            </a:pPr>
            <a:r>
              <a:rPr lang="en-US" altLang="en-US" sz="2400" dirty="0" smtClean="0"/>
              <a:t>Authorized employees</a:t>
            </a:r>
          </a:p>
          <a:p>
            <a:pPr marL="515938" lvl="1" indent="-227013" eaLnBrk="1" hangingPunct="1">
              <a:lnSpc>
                <a:spcPct val="90000"/>
              </a:lnSpc>
              <a:buFontTx/>
              <a:buBlip>
                <a:blip r:embed="rId3"/>
              </a:buBlip>
            </a:pPr>
            <a:r>
              <a:rPr lang="en-US" altLang="en-US" sz="2400" dirty="0" smtClean="0"/>
              <a:t>Recognition of hazardous energy</a:t>
            </a:r>
          </a:p>
          <a:p>
            <a:pPr marL="515938" lvl="1" indent="-227013" eaLnBrk="1" hangingPunct="1">
              <a:lnSpc>
                <a:spcPct val="90000"/>
              </a:lnSpc>
              <a:buFontTx/>
              <a:buBlip>
                <a:blip r:embed="rId3"/>
              </a:buBlip>
            </a:pPr>
            <a:r>
              <a:rPr lang="en-US" altLang="en-US" sz="2400" dirty="0" smtClean="0"/>
              <a:t>Type and magnitude of hazardous energy</a:t>
            </a:r>
          </a:p>
          <a:p>
            <a:pPr marL="515938" lvl="1" indent="-227013" eaLnBrk="1" hangingPunct="1">
              <a:lnSpc>
                <a:spcPct val="90000"/>
              </a:lnSpc>
              <a:buFontTx/>
              <a:buBlip>
                <a:blip r:embed="rId3"/>
              </a:buBlip>
            </a:pPr>
            <a:r>
              <a:rPr lang="en-US" altLang="en-US" sz="2400" dirty="0" smtClean="0"/>
              <a:t>Methods of isolating energy</a:t>
            </a:r>
          </a:p>
          <a:p>
            <a:pPr marL="515938" lvl="1" indent="-227013" eaLnBrk="1" hangingPunct="1">
              <a:lnSpc>
                <a:spcPct val="90000"/>
              </a:lnSpc>
              <a:buFontTx/>
              <a:buBlip>
                <a:blip r:embed="rId3"/>
              </a:buBlip>
            </a:pPr>
            <a:r>
              <a:rPr lang="en-US" altLang="en-US" sz="2400" dirty="0" smtClean="0"/>
              <a:t>How to verify isolation</a:t>
            </a:r>
          </a:p>
          <a:p>
            <a:pPr marL="252413" indent="-252413" eaLnBrk="1" hangingPunct="1">
              <a:lnSpc>
                <a:spcPct val="90000"/>
              </a:lnSpc>
              <a:buFontTx/>
              <a:buBlip>
                <a:blip r:embed="rId3"/>
              </a:buBlip>
            </a:pPr>
            <a:r>
              <a:rPr lang="en-US" altLang="en-US" sz="2400" dirty="0" smtClean="0"/>
              <a:t>Affected – Purpose and use of procedure</a:t>
            </a:r>
          </a:p>
          <a:p>
            <a:pPr marL="252413" indent="-252413" eaLnBrk="1" hangingPunct="1">
              <a:lnSpc>
                <a:spcPct val="90000"/>
              </a:lnSpc>
              <a:buFontTx/>
              <a:buBlip>
                <a:blip r:embed="rId3"/>
              </a:buBlip>
            </a:pPr>
            <a:r>
              <a:rPr lang="en-US" altLang="en-US" sz="2400" dirty="0" smtClean="0"/>
              <a:t>Other – Procedure and Prohibition from tampering</a:t>
            </a:r>
          </a:p>
          <a:p>
            <a:pPr marL="252413" indent="-252413" eaLnBrk="1" hangingPunct="1">
              <a:lnSpc>
                <a:spcPct val="90000"/>
              </a:lnSpc>
              <a:buFontTx/>
              <a:buBlip>
                <a:blip r:embed="rId3"/>
              </a:buBlip>
            </a:pPr>
            <a:r>
              <a:rPr lang="en-US" altLang="en-US" sz="2400" dirty="0" err="1" smtClean="0"/>
              <a:t>Tagout</a:t>
            </a:r>
            <a:r>
              <a:rPr lang="en-US" altLang="en-US" sz="2400" dirty="0" smtClean="0"/>
              <a:t> provisions</a:t>
            </a:r>
          </a:p>
        </p:txBody>
      </p:sp>
      <p:sp>
        <p:nvSpPr>
          <p:cNvPr id="2" name="TextBox 1"/>
          <p:cNvSpPr txBox="1"/>
          <p:nvPr/>
        </p:nvSpPr>
        <p:spPr>
          <a:xfrm>
            <a:off x="8382000" y="6248400"/>
            <a:ext cx="533400" cy="261610"/>
          </a:xfrm>
          <a:prstGeom prst="rect">
            <a:avLst/>
          </a:prstGeom>
          <a:noFill/>
        </p:spPr>
        <p:txBody>
          <a:bodyPr wrap="square" rtlCol="0">
            <a:spAutoFit/>
          </a:bodyPr>
          <a:lstStyle/>
          <a:p>
            <a:r>
              <a:rPr lang="en-US" sz="1100" dirty="0" smtClean="0">
                <a:solidFill>
                  <a:schemeClr val="bg1"/>
                </a:solidFill>
              </a:rPr>
              <a:t>79</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altLang="en-US" smtClean="0"/>
              <a:t>Re-training is required when:</a:t>
            </a:r>
          </a:p>
        </p:txBody>
      </p:sp>
      <p:sp>
        <p:nvSpPr>
          <p:cNvPr id="172035" name="Rectangle 3"/>
          <p:cNvSpPr>
            <a:spLocks noGrp="1" noChangeArrowheads="1"/>
          </p:cNvSpPr>
          <p:nvPr>
            <p:ph idx="1"/>
          </p:nvPr>
        </p:nvSpPr>
        <p:spPr/>
        <p:txBody>
          <a:bodyPr/>
          <a:lstStyle/>
          <a:p>
            <a:pPr marL="252413" indent="-252413" eaLnBrk="1" hangingPunct="1">
              <a:buFontTx/>
              <a:buBlip>
                <a:blip r:embed="rId3"/>
              </a:buBlip>
            </a:pPr>
            <a:r>
              <a:rPr lang="en-US" altLang="en-US" smtClean="0"/>
              <a:t>Change in job assignment</a:t>
            </a:r>
          </a:p>
          <a:p>
            <a:pPr marL="252413" indent="-252413" eaLnBrk="1" hangingPunct="1">
              <a:buFontTx/>
              <a:buBlip>
                <a:blip r:embed="rId3"/>
              </a:buBlip>
            </a:pPr>
            <a:r>
              <a:rPr lang="en-US" altLang="en-US" smtClean="0"/>
              <a:t>Change in machine or process</a:t>
            </a:r>
          </a:p>
          <a:p>
            <a:pPr marL="252413" indent="-252413" eaLnBrk="1" hangingPunct="1">
              <a:buFontTx/>
              <a:buBlip>
                <a:blip r:embed="rId3"/>
              </a:buBlip>
            </a:pPr>
            <a:r>
              <a:rPr lang="en-US" altLang="en-US" smtClean="0"/>
              <a:t>Change in lockout/tagout procedure</a:t>
            </a:r>
          </a:p>
          <a:p>
            <a:pPr marL="252413" indent="-252413" eaLnBrk="1" hangingPunct="1">
              <a:buFontTx/>
              <a:buBlip>
                <a:blip r:embed="rId3"/>
              </a:buBlip>
            </a:pPr>
            <a:r>
              <a:rPr lang="en-US" altLang="en-US" smtClean="0"/>
              <a:t>Inadequacies revealed in periodic review</a:t>
            </a:r>
          </a:p>
        </p:txBody>
      </p:sp>
      <p:sp>
        <p:nvSpPr>
          <p:cNvPr id="2" name="TextBox 1"/>
          <p:cNvSpPr txBox="1"/>
          <p:nvPr/>
        </p:nvSpPr>
        <p:spPr>
          <a:xfrm>
            <a:off x="8686800" y="6248400"/>
            <a:ext cx="457200" cy="261610"/>
          </a:xfrm>
          <a:prstGeom prst="rect">
            <a:avLst/>
          </a:prstGeom>
          <a:noFill/>
        </p:spPr>
        <p:txBody>
          <a:bodyPr wrap="square" rtlCol="0">
            <a:spAutoFit/>
          </a:bodyPr>
          <a:lstStyle/>
          <a:p>
            <a:r>
              <a:rPr lang="en-US" sz="1100" dirty="0" smtClean="0">
                <a:solidFill>
                  <a:schemeClr val="bg1"/>
                </a:solidFill>
              </a:rPr>
              <a:t>80</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altLang="en-US" smtClean="0"/>
              <a:t>Training certification</a:t>
            </a:r>
          </a:p>
        </p:txBody>
      </p:sp>
      <p:sp>
        <p:nvSpPr>
          <p:cNvPr id="174083" name="Rectangle 3"/>
          <p:cNvSpPr>
            <a:spLocks noGrp="1" noChangeArrowheads="1"/>
          </p:cNvSpPr>
          <p:nvPr>
            <p:ph idx="1"/>
          </p:nvPr>
        </p:nvSpPr>
        <p:spPr/>
        <p:txBody>
          <a:bodyPr/>
          <a:lstStyle/>
          <a:p>
            <a:pPr marL="252413" indent="-252413" eaLnBrk="1" hangingPunct="1">
              <a:buFontTx/>
              <a:buBlip>
                <a:blip r:embed="rId3"/>
              </a:buBlip>
            </a:pPr>
            <a:r>
              <a:rPr lang="en-US" altLang="en-US" dirty="0" smtClean="0"/>
              <a:t>Certify that the training has been conducted and kept up to date:</a:t>
            </a:r>
          </a:p>
          <a:p>
            <a:pPr marL="252413" indent="-252413" eaLnBrk="1" hangingPunct="1">
              <a:buFontTx/>
              <a:buBlip>
                <a:blip r:embed="rId3"/>
              </a:buBlip>
            </a:pPr>
            <a:endParaRPr lang="en-US" altLang="en-US" dirty="0" smtClean="0"/>
          </a:p>
          <a:p>
            <a:pPr marL="515938" lvl="1" indent="-227013" eaLnBrk="1" hangingPunct="1">
              <a:buFontTx/>
              <a:buBlip>
                <a:blip r:embed="rId3"/>
              </a:buBlip>
            </a:pPr>
            <a:r>
              <a:rPr lang="en-US" altLang="en-US" dirty="0" smtClean="0"/>
              <a:t>Employee names</a:t>
            </a:r>
          </a:p>
          <a:p>
            <a:pPr marL="515938" lvl="1" indent="-227013" eaLnBrk="1" hangingPunct="1">
              <a:buFontTx/>
              <a:buBlip>
                <a:blip r:embed="rId3"/>
              </a:buBlip>
            </a:pPr>
            <a:r>
              <a:rPr lang="en-US" altLang="en-US" dirty="0" smtClean="0"/>
              <a:t>Date(s) of training</a:t>
            </a:r>
          </a:p>
        </p:txBody>
      </p:sp>
      <p:sp>
        <p:nvSpPr>
          <p:cNvPr id="2" name="TextBox 1"/>
          <p:cNvSpPr txBox="1"/>
          <p:nvPr/>
        </p:nvSpPr>
        <p:spPr>
          <a:xfrm>
            <a:off x="8534400" y="6248400"/>
            <a:ext cx="533400" cy="261610"/>
          </a:xfrm>
          <a:prstGeom prst="rect">
            <a:avLst/>
          </a:prstGeom>
          <a:noFill/>
        </p:spPr>
        <p:txBody>
          <a:bodyPr wrap="square" rtlCol="0">
            <a:spAutoFit/>
          </a:bodyPr>
          <a:lstStyle/>
          <a:p>
            <a:r>
              <a:rPr lang="en-US" sz="1100" dirty="0" smtClean="0">
                <a:solidFill>
                  <a:schemeClr val="bg1"/>
                </a:solidFill>
              </a:rPr>
              <a:t>81</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altLang="en-US" smtClean="0"/>
              <a:t>Testing or positioning machines</a:t>
            </a:r>
          </a:p>
        </p:txBody>
      </p:sp>
      <p:sp>
        <p:nvSpPr>
          <p:cNvPr id="176131" name="Rectangle 3"/>
          <p:cNvSpPr>
            <a:spLocks noGrp="1" noChangeArrowheads="1"/>
          </p:cNvSpPr>
          <p:nvPr>
            <p:ph idx="1"/>
          </p:nvPr>
        </p:nvSpPr>
        <p:spPr/>
        <p:txBody>
          <a:bodyPr/>
          <a:lstStyle/>
          <a:p>
            <a:pPr marL="252413" indent="-252413" eaLnBrk="1" hangingPunct="1">
              <a:buFontTx/>
              <a:buBlip>
                <a:blip r:embed="rId3"/>
              </a:buBlip>
            </a:pPr>
            <a:r>
              <a:rPr lang="en-US" altLang="en-US" smtClean="0"/>
              <a:t>Clear the machine of tools and materials</a:t>
            </a:r>
          </a:p>
          <a:p>
            <a:pPr marL="252413" indent="-252413" eaLnBrk="1" hangingPunct="1">
              <a:buFontTx/>
              <a:buBlip>
                <a:blip r:embed="rId3"/>
              </a:buBlip>
            </a:pPr>
            <a:r>
              <a:rPr lang="en-US" altLang="en-US" smtClean="0"/>
              <a:t>Remove employees from the area</a:t>
            </a:r>
          </a:p>
          <a:p>
            <a:pPr marL="252413" indent="-252413" eaLnBrk="1" hangingPunct="1">
              <a:buFontTx/>
              <a:buBlip>
                <a:blip r:embed="rId3"/>
              </a:buBlip>
            </a:pPr>
            <a:r>
              <a:rPr lang="en-US" altLang="en-US" smtClean="0"/>
              <a:t>Remove lockout/tagout devices</a:t>
            </a:r>
          </a:p>
          <a:p>
            <a:pPr marL="252413" indent="-252413" eaLnBrk="1" hangingPunct="1">
              <a:buFontTx/>
              <a:buBlip>
                <a:blip r:embed="rId3"/>
              </a:buBlip>
            </a:pPr>
            <a:r>
              <a:rPr lang="en-US" altLang="en-US" smtClean="0"/>
              <a:t>Energize and proceed with testing/positioning</a:t>
            </a:r>
          </a:p>
          <a:p>
            <a:pPr marL="252413" indent="-252413" eaLnBrk="1" hangingPunct="1">
              <a:buFontTx/>
              <a:buBlip>
                <a:blip r:embed="rId3"/>
              </a:buBlip>
            </a:pPr>
            <a:r>
              <a:rPr lang="en-US" altLang="en-US" smtClean="0"/>
              <a:t>De-energize and re-apply energy control measures</a:t>
            </a:r>
          </a:p>
        </p:txBody>
      </p:sp>
      <p:sp>
        <p:nvSpPr>
          <p:cNvPr id="2" name="TextBox 1"/>
          <p:cNvSpPr txBox="1"/>
          <p:nvPr/>
        </p:nvSpPr>
        <p:spPr>
          <a:xfrm>
            <a:off x="8686800" y="6126163"/>
            <a:ext cx="381000" cy="261610"/>
          </a:xfrm>
          <a:prstGeom prst="rect">
            <a:avLst/>
          </a:prstGeom>
          <a:noFill/>
        </p:spPr>
        <p:txBody>
          <a:bodyPr wrap="square" rtlCol="0">
            <a:spAutoFit/>
          </a:bodyPr>
          <a:lstStyle/>
          <a:p>
            <a:r>
              <a:rPr lang="en-US" sz="1100" dirty="0" smtClean="0">
                <a:solidFill>
                  <a:schemeClr val="bg1"/>
                </a:solidFill>
              </a:rPr>
              <a:t>82</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tLang="en-US" smtClean="0"/>
              <a:t>Group lockout</a:t>
            </a:r>
          </a:p>
        </p:txBody>
      </p:sp>
      <p:sp>
        <p:nvSpPr>
          <p:cNvPr id="178179" name="Rectangle 3"/>
          <p:cNvSpPr>
            <a:spLocks noGrp="1" noChangeArrowheads="1"/>
          </p:cNvSpPr>
          <p:nvPr>
            <p:ph idx="1"/>
          </p:nvPr>
        </p:nvSpPr>
        <p:spPr/>
        <p:txBody>
          <a:bodyPr/>
          <a:lstStyle/>
          <a:p>
            <a:pPr marL="252413" indent="-252413" eaLnBrk="1" hangingPunct="1">
              <a:buFontTx/>
              <a:buBlip>
                <a:blip r:embed="rId3"/>
              </a:buBlip>
            </a:pPr>
            <a:r>
              <a:rPr lang="en-US" altLang="en-US" smtClean="0"/>
              <a:t>Personal lock or tag (usually)</a:t>
            </a:r>
          </a:p>
          <a:p>
            <a:pPr marL="252413" indent="-252413" eaLnBrk="1" hangingPunct="1">
              <a:buFontTx/>
              <a:buBlip>
                <a:blip r:embed="rId3"/>
              </a:buBlip>
            </a:pPr>
            <a:r>
              <a:rPr lang="en-US" altLang="en-US" smtClean="0"/>
              <a:t>Lockbox or master tag system with principal authorized employee</a:t>
            </a:r>
          </a:p>
          <a:p>
            <a:pPr marL="252413" indent="-252413" eaLnBrk="1" hangingPunct="1">
              <a:buFont typeface="Symbol" panose="05050102010706020507" pitchFamily="18" charset="2"/>
              <a:buNone/>
            </a:pPr>
            <a:endParaRPr lang="en-US" altLang="en-US" smtClean="0"/>
          </a:p>
          <a:p>
            <a:pPr marL="252413" indent="-252413" eaLnBrk="1" hangingPunct="1">
              <a:buFont typeface="Symbol" panose="05050102010706020507" pitchFamily="18" charset="2"/>
              <a:buNone/>
            </a:pPr>
            <a:r>
              <a:rPr lang="en-US" altLang="en-US" smtClean="0"/>
              <a:t>“Shall utilize a procedure which affords a level of protection equivalent to that provided by the implementation of a personal lockout or tagout device”</a:t>
            </a:r>
          </a:p>
        </p:txBody>
      </p:sp>
      <p:sp>
        <p:nvSpPr>
          <p:cNvPr id="2" name="TextBox 1"/>
          <p:cNvSpPr txBox="1"/>
          <p:nvPr/>
        </p:nvSpPr>
        <p:spPr>
          <a:xfrm>
            <a:off x="8610600" y="6126163"/>
            <a:ext cx="457200" cy="261610"/>
          </a:xfrm>
          <a:prstGeom prst="rect">
            <a:avLst/>
          </a:prstGeom>
          <a:noFill/>
        </p:spPr>
        <p:txBody>
          <a:bodyPr wrap="square" rtlCol="0">
            <a:spAutoFit/>
          </a:bodyPr>
          <a:lstStyle/>
          <a:p>
            <a:r>
              <a:rPr lang="en-US" sz="1100" dirty="0" smtClean="0">
                <a:solidFill>
                  <a:schemeClr val="bg1"/>
                </a:solidFill>
              </a:rPr>
              <a:t>83</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783515" y="533400"/>
            <a:ext cx="8229600" cy="685800"/>
          </a:xfrm>
        </p:spPr>
        <p:txBody>
          <a:bodyPr/>
          <a:lstStyle/>
          <a:p>
            <a:pPr eaLnBrk="1" hangingPunct="1"/>
            <a:r>
              <a:rPr lang="en-US" altLang="en-US" dirty="0" smtClean="0"/>
              <a:t>Minor Servicing Exemption</a:t>
            </a:r>
          </a:p>
        </p:txBody>
      </p:sp>
      <p:sp>
        <p:nvSpPr>
          <p:cNvPr id="180227" name="Rectangle 3"/>
          <p:cNvSpPr>
            <a:spLocks noGrp="1" noChangeArrowheads="1"/>
          </p:cNvSpPr>
          <p:nvPr>
            <p:ph idx="1"/>
          </p:nvPr>
        </p:nvSpPr>
        <p:spPr>
          <a:xfrm>
            <a:off x="228600" y="1676400"/>
            <a:ext cx="8382000" cy="4114800"/>
          </a:xfrm>
        </p:spPr>
        <p:txBody>
          <a:bodyPr/>
          <a:lstStyle/>
          <a:p>
            <a:pPr marL="252413" indent="-252413" eaLnBrk="1" hangingPunct="1">
              <a:buFontTx/>
              <a:buBlip>
                <a:blip r:embed="rId3"/>
              </a:buBlip>
            </a:pPr>
            <a:r>
              <a:rPr lang="en-US" altLang="en-US" sz="2400" b="1" dirty="0" smtClean="0"/>
              <a:t>Activities which are routine, repetitive, and integral to the use of the equipment for production are not covered by this standard if alternative measures provide effective protection.</a:t>
            </a:r>
          </a:p>
          <a:p>
            <a:pPr marL="252413" indent="-252413" eaLnBrk="1" hangingPunct="1">
              <a:buFontTx/>
              <a:buBlip>
                <a:blip r:embed="rId3"/>
              </a:buBlip>
            </a:pPr>
            <a:r>
              <a:rPr lang="en-US" altLang="en-US" sz="2400" b="1" dirty="0" smtClean="0"/>
              <a:t>Activity must be conducted during normal production operations</a:t>
            </a:r>
          </a:p>
          <a:p>
            <a:pPr marL="252413" indent="-252413" eaLnBrk="1" hangingPunct="1">
              <a:buFontTx/>
              <a:buBlip>
                <a:blip r:embed="rId3"/>
              </a:buBlip>
            </a:pPr>
            <a:r>
              <a:rPr lang="en-US" altLang="en-US" sz="2400" b="1" dirty="0" smtClean="0"/>
              <a:t>Activity must be </a:t>
            </a:r>
            <a:r>
              <a:rPr lang="en-US" altLang="en-US" sz="2400" b="1" dirty="0" smtClean="0">
                <a:solidFill>
                  <a:schemeClr val="tx2"/>
                </a:solidFill>
              </a:rPr>
              <a:t>routine</a:t>
            </a:r>
            <a:r>
              <a:rPr lang="en-US" altLang="en-US" sz="2400" b="1" dirty="0" smtClean="0"/>
              <a:t> (regular course of procedure in accordance with established practices), </a:t>
            </a:r>
            <a:r>
              <a:rPr lang="en-US" altLang="en-US" sz="2400" b="1" dirty="0" smtClean="0">
                <a:solidFill>
                  <a:schemeClr val="tx2"/>
                </a:solidFill>
              </a:rPr>
              <a:t>repetitive</a:t>
            </a:r>
            <a:r>
              <a:rPr lang="en-US" altLang="en-US" sz="2400" b="1" dirty="0" smtClean="0"/>
              <a:t> (regularly repeated as part of production), and </a:t>
            </a:r>
            <a:r>
              <a:rPr lang="en-US" altLang="en-US" sz="2400" b="1" dirty="0" smtClean="0">
                <a:solidFill>
                  <a:schemeClr val="tx2"/>
                </a:solidFill>
              </a:rPr>
              <a:t>integral</a:t>
            </a:r>
            <a:r>
              <a:rPr lang="en-US" altLang="en-US" sz="2400" b="1" dirty="0" smtClean="0"/>
              <a:t> (essential to the production process).</a:t>
            </a:r>
          </a:p>
        </p:txBody>
      </p:sp>
      <p:sp>
        <p:nvSpPr>
          <p:cNvPr id="2" name="TextBox 1"/>
          <p:cNvSpPr txBox="1"/>
          <p:nvPr/>
        </p:nvSpPr>
        <p:spPr>
          <a:xfrm>
            <a:off x="8458200" y="6248400"/>
            <a:ext cx="533400" cy="261610"/>
          </a:xfrm>
          <a:prstGeom prst="rect">
            <a:avLst/>
          </a:prstGeom>
          <a:noFill/>
        </p:spPr>
        <p:txBody>
          <a:bodyPr wrap="square" rtlCol="0">
            <a:spAutoFit/>
          </a:bodyPr>
          <a:lstStyle/>
          <a:p>
            <a:r>
              <a:rPr lang="en-US" sz="1100" dirty="0" smtClean="0">
                <a:solidFill>
                  <a:schemeClr val="bg1"/>
                </a:solidFill>
              </a:rPr>
              <a:t>84</a:t>
            </a:r>
            <a:endParaRPr lang="en-US" sz="1100"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58200" y="5791200"/>
            <a:ext cx="457200" cy="261610"/>
          </a:xfrm>
          <a:prstGeom prst="rect">
            <a:avLst/>
          </a:prstGeom>
          <a:noFill/>
        </p:spPr>
        <p:txBody>
          <a:bodyPr wrap="square" rtlCol="0">
            <a:spAutoFit/>
          </a:bodyPr>
          <a:lstStyle/>
          <a:p>
            <a:r>
              <a:rPr lang="en-US" sz="1100" dirty="0" smtClean="0"/>
              <a:t>85</a:t>
            </a:r>
            <a:endParaRPr lang="en-US" sz="1100" dirty="0"/>
          </a:p>
        </p:txBody>
      </p:sp>
      <p:sp>
        <p:nvSpPr>
          <p:cNvPr id="3" name="Title 2"/>
          <p:cNvSpPr>
            <a:spLocks noGrp="1"/>
          </p:cNvSpPr>
          <p:nvPr>
            <p:ph type="title"/>
          </p:nvPr>
        </p:nvSpPr>
        <p:spPr>
          <a:xfrm>
            <a:off x="7467600" y="3657600"/>
            <a:ext cx="1192306" cy="1143000"/>
          </a:xfrm>
        </p:spPr>
        <p:txBody>
          <a:bodyPr/>
          <a:lstStyle/>
          <a:p>
            <a:r>
              <a:rPr lang="en-US" sz="900" dirty="0" smtClean="0">
                <a:solidFill>
                  <a:schemeClr val="bg1"/>
                </a:solidFill>
              </a:rPr>
              <a:t>Machine Guarding </a:t>
            </a:r>
            <a:r>
              <a:rPr lang="en-US" sz="900" dirty="0" err="1" smtClean="0">
                <a:solidFill>
                  <a:schemeClr val="bg1"/>
                </a:solidFill>
              </a:rPr>
              <a:t>etool</a:t>
            </a:r>
            <a:endParaRPr lang="en-US" sz="900" dirty="0">
              <a:solidFill>
                <a:schemeClr val="bg1"/>
              </a:solidFill>
            </a:endParaRPr>
          </a:p>
        </p:txBody>
      </p:sp>
      <p:pic>
        <p:nvPicPr>
          <p:cNvPr id="5" name="Picture 4" title="Image of the OSHA machine guarding ETool webpage "/>
          <p:cNvPicPr>
            <a:picLocks noChangeAspect="1"/>
          </p:cNvPicPr>
          <p:nvPr/>
        </p:nvPicPr>
        <p:blipFill>
          <a:blip r:embed="rId3"/>
          <a:stretch>
            <a:fillRect/>
          </a:stretch>
        </p:blipFill>
        <p:spPr>
          <a:xfrm>
            <a:off x="-285750" y="-214313"/>
            <a:ext cx="9715500" cy="7286625"/>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mtClean="0"/>
              <a:t>Methods of machine safeguarding</a:t>
            </a:r>
          </a:p>
        </p:txBody>
      </p:sp>
      <p:sp>
        <p:nvSpPr>
          <p:cNvPr id="24579" name="Rectangle 3"/>
          <p:cNvSpPr>
            <a:spLocks noGrp="1" noChangeArrowheads="1"/>
          </p:cNvSpPr>
          <p:nvPr>
            <p:ph idx="1"/>
          </p:nvPr>
        </p:nvSpPr>
        <p:spPr/>
        <p:txBody>
          <a:bodyPr/>
          <a:lstStyle/>
          <a:p>
            <a:pPr marL="252413" indent="-252413" eaLnBrk="1" hangingPunct="1">
              <a:buFontTx/>
              <a:buBlip>
                <a:blip r:embed="rId3"/>
              </a:buBlip>
            </a:pPr>
            <a:endParaRPr lang="en-US" altLang="en-US" smtClean="0"/>
          </a:p>
          <a:p>
            <a:pPr marL="252413" indent="-252413" eaLnBrk="1" hangingPunct="1">
              <a:buFontTx/>
              <a:buBlip>
                <a:blip r:embed="rId3"/>
              </a:buBlip>
            </a:pPr>
            <a:r>
              <a:rPr lang="en-US" altLang="en-US" smtClean="0"/>
              <a:t>Physical guards</a:t>
            </a:r>
          </a:p>
          <a:p>
            <a:pPr marL="252413" indent="-252413" eaLnBrk="1" hangingPunct="1">
              <a:buFont typeface="Wingdings" panose="05000000000000000000" pitchFamily="2" charset="2"/>
              <a:buNone/>
            </a:pPr>
            <a:endParaRPr lang="en-US" altLang="en-US" smtClean="0"/>
          </a:p>
          <a:p>
            <a:pPr marL="252413" indent="-252413" eaLnBrk="1" hangingPunct="1">
              <a:buFontTx/>
              <a:buBlip>
                <a:blip r:embed="rId3"/>
              </a:buBlip>
            </a:pPr>
            <a:r>
              <a:rPr lang="en-US" altLang="en-US" smtClean="0"/>
              <a:t>Devices</a:t>
            </a:r>
          </a:p>
          <a:p>
            <a:pPr marL="252413" indent="-252413" eaLnBrk="1" hangingPunct="1">
              <a:buFont typeface="Wingdings" panose="05000000000000000000" pitchFamily="2" charset="2"/>
              <a:buNone/>
            </a:pPr>
            <a:endParaRPr lang="en-US" altLang="en-US" smtClean="0"/>
          </a:p>
          <a:p>
            <a:pPr marL="252413" indent="-252413" eaLnBrk="1" hangingPunct="1">
              <a:buFontTx/>
              <a:buBlip>
                <a:blip r:embed="rId3"/>
              </a:buBlip>
            </a:pPr>
            <a:r>
              <a:rPr lang="en-US" altLang="en-US" smtClean="0"/>
              <a:t>Location/Distance</a:t>
            </a:r>
          </a:p>
        </p:txBody>
      </p:sp>
      <p:pic>
        <p:nvPicPr>
          <p:cNvPr id="24580" name="Picture 6" descr="Fixed barrier guard">
            <a:hlinkClick r:id="rId4" tooltip="Power Press with Barrier Guard Animation"/>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9600" y="1524000"/>
            <a:ext cx="22098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Barri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0" y="5052508"/>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Two-Hand Control">
            <a:hlinkClick r:id="rId7" tooltip="Animation of Two-hand Control Operation"/>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19600" y="3276600"/>
            <a:ext cx="2286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86800" y="6248400"/>
            <a:ext cx="304800" cy="261610"/>
          </a:xfrm>
          <a:prstGeom prst="rect">
            <a:avLst/>
          </a:prstGeom>
          <a:noFill/>
        </p:spPr>
        <p:txBody>
          <a:bodyPr wrap="square" rtlCol="0">
            <a:spAutoFit/>
          </a:bodyPr>
          <a:lstStyle/>
          <a:p>
            <a:r>
              <a:rPr lang="en-US" sz="1100" dirty="0" smtClean="0">
                <a:solidFill>
                  <a:schemeClr val="bg1"/>
                </a:solidFill>
              </a:rPr>
              <a:t>8</a:t>
            </a:r>
            <a:endParaRPr lang="en-US" sz="1100"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GTRI 2010 World">
  <a:themeElements>
    <a:clrScheme name="GT Colors">
      <a:dk1>
        <a:srgbClr val="002A54"/>
      </a:dk1>
      <a:lt1>
        <a:srgbClr val="FFFFFF"/>
      </a:lt1>
      <a:dk2>
        <a:srgbClr val="002A54"/>
      </a:dk2>
      <a:lt2>
        <a:srgbClr val="FFF5DC"/>
      </a:lt2>
      <a:accent1>
        <a:srgbClr val="FDB913"/>
      </a:accent1>
      <a:accent2>
        <a:srgbClr val="BE9B69"/>
      </a:accent2>
      <a:accent3>
        <a:srgbClr val="7396C8"/>
      </a:accent3>
      <a:accent4>
        <a:srgbClr val="2A94FE"/>
      </a:accent4>
      <a:accent5>
        <a:srgbClr val="5F4B28"/>
      </a:accent5>
      <a:accent6>
        <a:srgbClr val="D7C3A5"/>
      </a:accent6>
      <a:hlink>
        <a:srgbClr val="FECA38"/>
      </a:hlink>
      <a:folHlink>
        <a:srgbClr val="426DA9"/>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E9B69"/>
        </a:solidFill>
        <a:ln>
          <a:solidFill>
            <a:srgbClr val="002A5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TRI 2010 World" id="{8BBEA8D3-6ADC-4D02-8E42-F131EE363BF7}" vid="{1EBCB68C-6112-4113-A537-0B2D1EE4B05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GTRI 2010 World</Template>
  <TotalTime>0</TotalTime>
  <Pages>149</Pages>
  <Words>2419</Words>
  <Application>Microsoft Office PowerPoint</Application>
  <PresentationFormat>Letter Paper (8.5x11 in)</PresentationFormat>
  <Paragraphs>372</Paragraphs>
  <Slides>86</Slides>
  <Notes>85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Arial</vt:lpstr>
      <vt:lpstr>Symbol</vt:lpstr>
      <vt:lpstr>Tahoma</vt:lpstr>
      <vt:lpstr>Times New Roman</vt:lpstr>
      <vt:lpstr>Wingdings</vt:lpstr>
      <vt:lpstr>GTRI 2010 World</vt:lpstr>
      <vt:lpstr>Subpart O - Machine Guarding</vt:lpstr>
      <vt:lpstr>Disclaimer</vt:lpstr>
      <vt:lpstr>What are your biggest machine guarding challenges?</vt:lpstr>
      <vt:lpstr>We Will Cover:</vt:lpstr>
      <vt:lpstr>Machine Guarding Requirements</vt:lpstr>
      <vt:lpstr>Where machine hazards occur:</vt:lpstr>
      <vt:lpstr>Machine Guarding</vt:lpstr>
      <vt:lpstr>Machine Guarding Hazardous Actions</vt:lpstr>
      <vt:lpstr>Methods of machine safeguarding</vt:lpstr>
      <vt:lpstr>Guards</vt:lpstr>
      <vt:lpstr>Fixed Guard</vt:lpstr>
      <vt:lpstr>Interlocked Guard</vt:lpstr>
      <vt:lpstr>Adjustable Guard</vt:lpstr>
      <vt:lpstr>Self-Adjusting Guard</vt:lpstr>
      <vt:lpstr>Gotcha Stick illustration</vt:lpstr>
      <vt:lpstr>Guard Distance Table</vt:lpstr>
      <vt:lpstr>Safeguarding devices</vt:lpstr>
      <vt:lpstr>Some Examples of Guards/Safeguards</vt:lpstr>
      <vt:lpstr>Light Curtain</vt:lpstr>
      <vt:lpstr>Pullback Restraints</vt:lpstr>
      <vt:lpstr>Pullback Device (cont’d)</vt:lpstr>
      <vt:lpstr>Two-Hand Controls</vt:lpstr>
      <vt:lpstr>Gate</vt:lpstr>
      <vt:lpstr>Safety Tripwire Cables</vt:lpstr>
      <vt:lpstr>Safeguarding by Location/Distance</vt:lpstr>
      <vt:lpstr>Holding Tools</vt:lpstr>
      <vt:lpstr>Pressure- Sensitive Mats</vt:lpstr>
      <vt:lpstr>Robots</vt:lpstr>
      <vt:lpstr>Protective Shields</vt:lpstr>
      <vt:lpstr>Subpart O - Machinery and Machine Guarding</vt:lpstr>
      <vt:lpstr>1910.212</vt:lpstr>
      <vt:lpstr>1910.212(a)(1)</vt:lpstr>
      <vt:lpstr>1910.212(a)(3)(ii)</vt:lpstr>
      <vt:lpstr>Point of Operation Guarded??</vt:lpstr>
      <vt:lpstr>Point of Operation Guarding</vt:lpstr>
      <vt:lpstr>Hand Tools</vt:lpstr>
      <vt:lpstr>1910.212(a)(5)</vt:lpstr>
      <vt:lpstr>1910.212(b)</vt:lpstr>
      <vt:lpstr>1910.213</vt:lpstr>
      <vt:lpstr>Table Saws</vt:lpstr>
      <vt:lpstr>1910.213(c)(1)</vt:lpstr>
      <vt:lpstr>Table Saw</vt:lpstr>
      <vt:lpstr>1910.213(c)(2)</vt:lpstr>
      <vt:lpstr>Table Saw </vt:lpstr>
      <vt:lpstr>1910.213(c)(3)</vt:lpstr>
      <vt:lpstr>Dogs</vt:lpstr>
      <vt:lpstr>1910.213(d)(1)</vt:lpstr>
      <vt:lpstr>Radial Arm Saws</vt:lpstr>
      <vt:lpstr>Partial guarding</vt:lpstr>
      <vt:lpstr>Radial arm saw</vt:lpstr>
      <vt:lpstr>1910.213(i)(1)</vt:lpstr>
      <vt:lpstr>Bank saw</vt:lpstr>
      <vt:lpstr>Metal cutting band saw</vt:lpstr>
      <vt:lpstr>1910.215</vt:lpstr>
      <vt:lpstr>1910.215(a)(4)</vt:lpstr>
      <vt:lpstr>1910.215(b)(9)</vt:lpstr>
      <vt:lpstr>1910.215(d)(1)</vt:lpstr>
      <vt:lpstr>Grinder</vt:lpstr>
      <vt:lpstr>Unguarded grinder &amp; other issues</vt:lpstr>
      <vt:lpstr>Tech Guide available @ www.oshainfo.gatech.edu</vt:lpstr>
      <vt:lpstr>1910.219</vt:lpstr>
      <vt:lpstr>Back guard</vt:lpstr>
      <vt:lpstr>Missing Guard </vt:lpstr>
      <vt:lpstr>1910.219(b)(1)</vt:lpstr>
      <vt:lpstr>1910.219(c)</vt:lpstr>
      <vt:lpstr>Unguarded coupling </vt:lpstr>
      <vt:lpstr>Unguarded coupling</vt:lpstr>
      <vt:lpstr>Result of hair getting caught in rotating parts.</vt:lpstr>
      <vt:lpstr>1910.219(d)</vt:lpstr>
      <vt:lpstr>Gears need guarding</vt:lpstr>
      <vt:lpstr>Unguarded Chain/Sprocket</vt:lpstr>
      <vt:lpstr>k</vt:lpstr>
      <vt:lpstr>Lockout/Tagout - What is covered?</vt:lpstr>
      <vt:lpstr>What is not covered?</vt:lpstr>
      <vt:lpstr>Locked Out?????????</vt:lpstr>
      <vt:lpstr>Lockout vs. Tagout</vt:lpstr>
      <vt:lpstr>Full employee protection?</vt:lpstr>
      <vt:lpstr>Energy control procedure</vt:lpstr>
      <vt:lpstr>Periodic Inspection</vt:lpstr>
      <vt:lpstr>Training and re-training</vt:lpstr>
      <vt:lpstr>Re-training is required when:</vt:lpstr>
      <vt:lpstr>Training certification</vt:lpstr>
      <vt:lpstr>Testing or positioning machines</vt:lpstr>
      <vt:lpstr>Group lockout</vt:lpstr>
      <vt:lpstr>Minor Servicing Exemption</vt:lpstr>
      <vt:lpstr>Machine Guarding etool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2018-07-27T17:34:21Z</dcterms:created>
  <dcterms:modified xsi:type="dcterms:W3CDTF">2018-08-15T17:25:08Z</dcterms:modified>
</cp:coreProperties>
</file>