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74" r:id="rId2"/>
  </p:sldMasterIdLst>
  <p:notesMasterIdLst>
    <p:notesMasterId r:id="rId69"/>
  </p:notesMasterIdLst>
  <p:handoutMasterIdLst>
    <p:handoutMasterId r:id="rId70"/>
  </p:handoutMasterIdLst>
  <p:sldIdLst>
    <p:sldId id="256" r:id="rId3"/>
    <p:sldId id="333" r:id="rId4"/>
    <p:sldId id="257" r:id="rId5"/>
    <p:sldId id="276" r:id="rId6"/>
    <p:sldId id="277" r:id="rId7"/>
    <p:sldId id="282" r:id="rId8"/>
    <p:sldId id="278" r:id="rId9"/>
    <p:sldId id="279" r:id="rId10"/>
    <p:sldId id="280" r:id="rId11"/>
    <p:sldId id="281" r:id="rId12"/>
    <p:sldId id="270" r:id="rId13"/>
    <p:sldId id="271" r:id="rId14"/>
    <p:sldId id="272" r:id="rId15"/>
    <p:sldId id="273" r:id="rId16"/>
    <p:sldId id="274" r:id="rId17"/>
    <p:sldId id="275" r:id="rId18"/>
    <p:sldId id="264" r:id="rId19"/>
    <p:sldId id="265" r:id="rId20"/>
    <p:sldId id="266" r:id="rId21"/>
    <p:sldId id="267" r:id="rId22"/>
    <p:sldId id="268" r:id="rId23"/>
    <p:sldId id="269" r:id="rId24"/>
    <p:sldId id="258" r:id="rId25"/>
    <p:sldId id="259" r:id="rId26"/>
    <p:sldId id="260" r:id="rId27"/>
    <p:sldId id="261" r:id="rId28"/>
    <p:sldId id="286" r:id="rId29"/>
    <p:sldId id="287" r:id="rId30"/>
    <p:sldId id="288" r:id="rId31"/>
    <p:sldId id="283" r:id="rId32"/>
    <p:sldId id="289" r:id="rId33"/>
    <p:sldId id="322" r:id="rId34"/>
    <p:sldId id="290" r:id="rId35"/>
    <p:sldId id="324" r:id="rId36"/>
    <p:sldId id="291" r:id="rId37"/>
    <p:sldId id="328" r:id="rId38"/>
    <p:sldId id="293" r:id="rId39"/>
    <p:sldId id="294" r:id="rId40"/>
    <p:sldId id="295" r:id="rId41"/>
    <p:sldId id="296" r:id="rId42"/>
    <p:sldId id="325" r:id="rId43"/>
    <p:sldId id="297" r:id="rId44"/>
    <p:sldId id="329" r:id="rId45"/>
    <p:sldId id="299" r:id="rId46"/>
    <p:sldId id="300" r:id="rId47"/>
    <p:sldId id="301" r:id="rId48"/>
    <p:sldId id="302" r:id="rId49"/>
    <p:sldId id="303" r:id="rId50"/>
    <p:sldId id="330" r:id="rId51"/>
    <p:sldId id="305" r:id="rId52"/>
    <p:sldId id="306" r:id="rId53"/>
    <p:sldId id="307" r:id="rId54"/>
    <p:sldId id="331" r:id="rId55"/>
    <p:sldId id="309" r:id="rId56"/>
    <p:sldId id="310" r:id="rId57"/>
    <p:sldId id="311" r:id="rId58"/>
    <p:sldId id="312" r:id="rId59"/>
    <p:sldId id="313" r:id="rId60"/>
    <p:sldId id="314" r:id="rId61"/>
    <p:sldId id="315" r:id="rId62"/>
    <p:sldId id="321" r:id="rId63"/>
    <p:sldId id="317" r:id="rId64"/>
    <p:sldId id="318" r:id="rId65"/>
    <p:sldId id="323" r:id="rId66"/>
    <p:sldId id="326" r:id="rId67"/>
    <p:sldId id="327" r:id="rId6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12" autoAdjust="0"/>
  </p:normalViewPr>
  <p:slideViewPr>
    <p:cSldViewPr>
      <p:cViewPr varScale="1">
        <p:scale>
          <a:sx n="60" d="100"/>
          <a:sy n="60" d="100"/>
        </p:scale>
        <p:origin x="204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57"/>
    </p:cViewPr>
  </p:sorterViewPr>
  <p:notesViewPr>
    <p:cSldViewPr>
      <p:cViewPr varScale="1">
        <p:scale>
          <a:sx n="52" d="100"/>
          <a:sy n="52" d="100"/>
        </p:scale>
        <p:origin x="-118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AB8095-F7A2-4FA0-ADA2-2E9978194605}" type="datetimeFigureOut">
              <a:rPr lang="en-US" smtClean="0"/>
              <a:t>8/15/2018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05A63CA-45B8-4305-8F8C-32EB8D0CA8C1}" type="slidenum">
              <a:rPr lang="en-US" smtClean="0"/>
              <a:t>‹#›</a:t>
            </a:fld>
            <a:endParaRPr lang="en-US"/>
          </a:p>
        </p:txBody>
      </p:sp>
    </p:spTree>
    <p:extLst>
      <p:ext uri="{BB962C8B-B14F-4D97-AF65-F5344CB8AC3E}">
        <p14:creationId xmlns:p14="http://schemas.microsoft.com/office/powerpoint/2010/main" val="255801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smtClean="0"/>
            </a:lvl1pPr>
          </a:lstStyle>
          <a:p>
            <a:pPr>
              <a:defRPr/>
            </a:pPr>
            <a:endParaRPr lang="en-US" altLang="en-US"/>
          </a:p>
        </p:txBody>
      </p:sp>
      <p:sp>
        <p:nvSpPr>
          <p:cNvPr id="3891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891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smtClean="0"/>
            </a:lvl1pPr>
          </a:lstStyle>
          <a:p>
            <a:pPr>
              <a:defRPr/>
            </a:pPr>
            <a:endParaRPr lang="en-US" altLang="en-US"/>
          </a:p>
        </p:txBody>
      </p:sp>
      <p:sp>
        <p:nvSpPr>
          <p:cNvPr id="3891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D49A8218-E4F2-47D4-B00E-8428126BB84B}" type="slidenum">
              <a:rPr lang="en-US" altLang="en-US"/>
              <a:pPr>
                <a:defRPr/>
              </a:pPr>
              <a:t>‹#›</a:t>
            </a:fld>
            <a:endParaRPr lang="en-US" altLang="en-US"/>
          </a:p>
        </p:txBody>
      </p:sp>
    </p:spTree>
    <p:extLst>
      <p:ext uri="{BB962C8B-B14F-4D97-AF65-F5344CB8AC3E}">
        <p14:creationId xmlns:p14="http://schemas.microsoft.com/office/powerpoint/2010/main" val="2351869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spsupplyinc.com/stats.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google.com/search?biw=1280&amp;bih=930&amp;q=define+tumble&amp;forcedict=tumble&amp;sa=X&amp;ved=0ahUKEwjA7tiVj-DQAhVDYyYKHe4cB5EQ_SoIXjAA" TargetMode="External"/><Relationship Id="rId3" Type="http://schemas.openxmlformats.org/officeDocument/2006/relationships/hyperlink" Target="https://www.google.com/search?biw=1280&amp;bih=930&amp;q=define+false+step&amp;forcedict=false+step&amp;sa=X&amp;ved=0ahUKEwjA7tiVj-DQAhVDYyYKHe4cB5EQ_SoIWTAA" TargetMode="External"/><Relationship Id="rId7" Type="http://schemas.openxmlformats.org/officeDocument/2006/relationships/hyperlink" Target="https://www.google.com/search?biw=1280&amp;bih=930&amp;q=define+fall&amp;forcedict=fall&amp;sa=X&amp;ved=0ahUKEwjA7tiVj-DQAhVDYyYKHe4cB5EQ_SoIXTA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google.com/search?biw=1280&amp;bih=930&amp;q=define+skid&amp;forcedict=skid&amp;sa=X&amp;ved=0ahUKEwjA7tiVj-DQAhVDYyYKHe4cB5EQ_SoIXDAA" TargetMode="External"/><Relationship Id="rId5" Type="http://schemas.openxmlformats.org/officeDocument/2006/relationships/hyperlink" Target="https://www.google.com/search?biw=1280&amp;bih=930&amp;q=define+slide&amp;forcedict=slide&amp;sa=X&amp;ved=0ahUKEwjA7tiVj-DQAhVDYyYKHe4cB5EQ_SoIWzAA" TargetMode="External"/><Relationship Id="rId4" Type="http://schemas.openxmlformats.org/officeDocument/2006/relationships/hyperlink" Target="https://www.google.com/search?biw=1280&amp;bih=930&amp;q=define+misstep&amp;forcedict=misstep&amp;sa=X&amp;ved=0ahUKEwjA7tiVj-DQAhVDYyYKHe4cB5EQ_SoIWjA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956A572-5D54-4C66-A8A4-2D7A2E9AFC72}" type="slidenum">
              <a:rPr lang="en-US" altLang="en-US"/>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b="1" dirty="0"/>
              <a:t>Created with funding by: </a:t>
            </a:r>
            <a:r>
              <a:rPr lang="en-US" b="1" dirty="0" smtClean="0"/>
              <a:t>A </a:t>
            </a:r>
            <a:r>
              <a:rPr lang="en-US" b="1" dirty="0"/>
              <a:t>U.S. Occupational Safety and Health Administration Susan Harwood Training </a:t>
            </a:r>
            <a:r>
              <a:rPr lang="en-US" b="1" dirty="0" smtClean="0"/>
              <a:t>Grant</a:t>
            </a:r>
          </a:p>
          <a:p>
            <a:endParaRPr lang="en-US" b="1" dirty="0" smtClean="0"/>
          </a:p>
          <a:p>
            <a:r>
              <a:rPr lang="en-US" b="1" dirty="0" smtClean="0"/>
              <a:t>According to NSC, STF are the second leading cause of workplace fatalities (2013).</a:t>
            </a:r>
          </a:p>
          <a:p>
            <a:endParaRPr lang="en-US" dirty="0"/>
          </a:p>
          <a:p>
            <a:r>
              <a:rPr lang="en-US" i="1" dirty="0"/>
              <a:t>This training course was produced under grant number SH-17809-08-60-F-13 (Food Processing) 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i="1" dirty="0" smtClean="0"/>
              <a:t>. Revised December </a:t>
            </a:r>
            <a:r>
              <a:rPr lang="en-US" i="1" dirty="0" smtClean="0"/>
              <a:t>2016 </a:t>
            </a:r>
            <a:r>
              <a:rPr lang="en-US" sz="1200" dirty="0" smtClean="0"/>
              <a:t>under grant number SH-29660-SH6 from the Occupational Safety and Health Administration, U.S. Department of Labor. </a:t>
            </a:r>
            <a:endParaRPr lang="en-US" dirty="0"/>
          </a:p>
          <a:p>
            <a:r>
              <a:rPr lang="en-US" dirty="0"/>
              <a:t> </a:t>
            </a:r>
          </a:p>
        </p:txBody>
      </p:sp>
    </p:spTree>
    <p:extLst>
      <p:ext uri="{BB962C8B-B14F-4D97-AF65-F5344CB8AC3E}">
        <p14:creationId xmlns:p14="http://schemas.microsoft.com/office/powerpoint/2010/main" val="115948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68CAA03-6405-40A1-B9A9-22565E2DCE94}" type="slidenum">
              <a:rPr lang="en-US" altLang="en-US"/>
              <a:pPr/>
              <a:t>11</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dirty="0" smtClean="0"/>
              <a:t>Typical ways that people can trip,</a:t>
            </a:r>
            <a:r>
              <a:rPr lang="en-US" altLang="en-US" baseline="0" dirty="0" smtClean="0"/>
              <a:t> especially during sanitation.</a:t>
            </a:r>
            <a:endParaRPr lang="en-US" altLang="en-US" dirty="0" smtClean="0"/>
          </a:p>
        </p:txBody>
      </p:sp>
    </p:spTree>
    <p:extLst>
      <p:ext uri="{BB962C8B-B14F-4D97-AF65-F5344CB8AC3E}">
        <p14:creationId xmlns:p14="http://schemas.microsoft.com/office/powerpoint/2010/main" val="50855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085BCF2-1E2E-4319-88B9-CA1CC264AD7D}" type="slidenum">
              <a:rPr lang="en-US" altLang="en-US"/>
              <a:pPr/>
              <a:t>12</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9444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F93342F-327A-4784-8F55-BD25BB1CCA57}" type="slidenum">
              <a:rPr lang="en-US" altLang="en-US"/>
              <a:pPr/>
              <a:t>13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42997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BEE81B0-ADA5-41B9-99D4-F25FF179987A}" type="slidenum">
              <a:rPr lang="en-US" altLang="en-US"/>
              <a:pPr/>
              <a:t>14</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8045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F8F277C-B459-4693-852E-91491B22F60B}" type="slidenum">
              <a:rPr lang="en-US" altLang="en-US"/>
              <a:pPr/>
              <a:t>15</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7673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DB24D231-0007-4B39-B04F-4DE0856C2B42}" type="slidenum">
              <a:rPr lang="en-US" altLang="en-US"/>
              <a:pPr/>
              <a:t>16</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6875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523D0D1-5DA2-4AEC-91DE-1AEE009FFB23}" type="slidenum">
              <a:rPr lang="en-US" altLang="en-US"/>
              <a:pPr/>
              <a:t>17</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3112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9BE0685-7511-4C35-B525-02CCF502A7EE}" type="slidenum">
              <a:rPr lang="en-US" altLang="en-US"/>
              <a:pPr/>
              <a:t>18</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1931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5FFC775-8ED2-47DE-B436-0F13AD33048A}" type="slidenum">
              <a:rPr lang="en-US" altLang="en-US"/>
              <a:pPr/>
              <a:t>19</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942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DB2C796-AA93-40DF-BDE5-8F4A3A84FF72}" type="slidenum">
              <a:rPr lang="en-US" altLang="en-US"/>
              <a:pPr/>
              <a:t>20</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753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48DD55C-4726-41C5-BA72-DCE311845B12}" type="slidenum">
              <a:rPr lang="en-US" altLang="en-US"/>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dirty="0" smtClean="0"/>
              <a:t>Outline of the topics to be discussed.</a:t>
            </a:r>
          </a:p>
        </p:txBody>
      </p:sp>
    </p:spTree>
    <p:extLst>
      <p:ext uri="{BB962C8B-B14F-4D97-AF65-F5344CB8AC3E}">
        <p14:creationId xmlns:p14="http://schemas.microsoft.com/office/powerpoint/2010/main" val="1277785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DAAF0C8-DFC9-43DE-A507-C3A6894DA016}" type="slidenum">
              <a:rPr lang="en-US" altLang="en-US"/>
              <a:pPr/>
              <a:t>21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4062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83506D7-68B4-4C1D-8599-5CB64347C8EC}" type="slidenum">
              <a:rPr lang="en-US" altLang="en-US"/>
              <a:pPr/>
              <a:t>22</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3610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B91A0D5-3EED-4E51-9A10-0E44942ABDA9}" type="slidenum">
              <a:rPr lang="en-US" altLang="en-US"/>
              <a:pPr/>
              <a:t>23</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dirty="0" smtClean="0"/>
              <a:t>The picture shows water being</a:t>
            </a:r>
            <a:r>
              <a:rPr lang="en-US" altLang="en-US" baseline="0" dirty="0" smtClean="0"/>
              <a:t> drained into a system designed for the collection of the substance.</a:t>
            </a:r>
            <a:endParaRPr lang="en-US" altLang="en-US" dirty="0" smtClean="0"/>
          </a:p>
        </p:txBody>
      </p:sp>
    </p:spTree>
    <p:extLst>
      <p:ext uri="{BB962C8B-B14F-4D97-AF65-F5344CB8AC3E}">
        <p14:creationId xmlns:p14="http://schemas.microsoft.com/office/powerpoint/2010/main" val="3231779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841DDB0-2138-4E5E-AC03-59F6C5D5B4ED}" type="slidenum">
              <a:rPr lang="en-US" altLang="en-US"/>
              <a:pPr/>
              <a:t>24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1809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1544D63-D11E-4985-B9C7-682EDFBAE569}" type="slidenum">
              <a:rPr lang="en-US" altLang="en-US"/>
              <a:pPr/>
              <a:t>25</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579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3657DC0-E04C-498B-AD61-D19CCFE4019D}" type="slidenum">
              <a:rPr lang="en-US" altLang="en-US"/>
              <a:pPr/>
              <a:t>26</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43666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95B7386-178D-4F54-885A-9439DF5DB0DA}" type="slidenum">
              <a:rPr lang="en-US" altLang="en-US"/>
              <a:pPr/>
              <a:t>27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b="1" dirty="0" smtClean="0"/>
              <a:t>Spillages</a:t>
            </a:r>
            <a:r>
              <a:rPr lang="en-US" dirty="0" smtClean="0"/>
              <a:t> Clean up all spillages immediately. Use a cleaning agent if required. If the floor is wet, use appropriate signs to tell people the floor is still wet and that extra care is needed. Alternatively, use another route until the spillage or wetness is gone.</a:t>
            </a:r>
            <a:endParaRPr lang="en-US" altLang="en-US" dirty="0" smtClean="0"/>
          </a:p>
        </p:txBody>
      </p:sp>
    </p:spTree>
    <p:extLst>
      <p:ext uri="{BB962C8B-B14F-4D97-AF65-F5344CB8AC3E}">
        <p14:creationId xmlns:p14="http://schemas.microsoft.com/office/powerpoint/2010/main" val="3351836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789A9A7-9F9B-4F95-9FE8-671D3B54F065}" type="slidenum">
              <a:rPr lang="en-US" altLang="en-US"/>
              <a:pPr/>
              <a:t>28</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01335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7940474-806F-405E-8B49-4416D934B791}" type="slidenum">
              <a:rPr lang="en-US" altLang="en-US"/>
              <a:pPr/>
              <a:t>29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b="1" dirty="0" smtClean="0"/>
              <a:t>Rugs or mats</a:t>
            </a:r>
            <a:r>
              <a:rPr lang="en-US" dirty="0" smtClean="0"/>
              <a:t> Where they cannot be eliminated, make sure rugs or mats are securely fixed and that edges do not present a trip hazard.</a:t>
            </a:r>
            <a:endParaRPr lang="en-US" altLang="en-US" dirty="0" smtClean="0"/>
          </a:p>
        </p:txBody>
      </p:sp>
    </p:spTree>
    <p:extLst>
      <p:ext uri="{BB962C8B-B14F-4D97-AF65-F5344CB8AC3E}">
        <p14:creationId xmlns:p14="http://schemas.microsoft.com/office/powerpoint/2010/main" val="239287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F455200-EB60-4520-A03F-EB8C0AE60AC0}" type="slidenum">
              <a:rPr lang="en-US" altLang="en-US"/>
              <a:pPr/>
              <a:t>30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Pictures typically show how people can fall, such as foot level falls and falls from heights, such as ladders.</a:t>
            </a:r>
          </a:p>
        </p:txBody>
      </p:sp>
    </p:spTree>
    <p:extLst>
      <p:ext uri="{BB962C8B-B14F-4D97-AF65-F5344CB8AC3E}">
        <p14:creationId xmlns:p14="http://schemas.microsoft.com/office/powerpoint/2010/main" val="366692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545FB02-543F-4D9B-9233-5571A0E3A96D}" type="slidenum">
              <a:rPr lang="en-US" altLang="en-US"/>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dirty="0" smtClean="0">
                <a:effectLst/>
              </a:rPr>
              <a:t>The average cost from slip and falls is </a:t>
            </a:r>
            <a:r>
              <a:rPr lang="en-US" b="1" dirty="0" smtClean="0">
                <a:effectLst/>
              </a:rPr>
              <a:t>$22,800 per accident</a:t>
            </a:r>
            <a:r>
              <a:rPr lang="en-US" dirty="0" smtClean="0">
                <a:effectLst/>
              </a:rPr>
              <a:t>,” says Ostrander. “The average workers compensation claim is </a:t>
            </a:r>
            <a:r>
              <a:rPr lang="en-US" b="1" dirty="0" smtClean="0">
                <a:effectLst/>
              </a:rPr>
              <a:t>$19,000</a:t>
            </a:r>
            <a:r>
              <a:rPr lang="en-US" dirty="0" smtClean="0">
                <a:effectLst/>
              </a:rPr>
              <a:t>.” The Index reports that falls on the same level are the second most costly occupational injury estimated annual cost of </a:t>
            </a:r>
            <a:r>
              <a:rPr lang="en-US" b="1" dirty="0" smtClean="0">
                <a:effectLst/>
              </a:rPr>
              <a:t>$6.7 billion</a:t>
            </a:r>
            <a:r>
              <a:rPr lang="en-US" dirty="0" smtClean="0">
                <a:effectLst/>
              </a:rPr>
              <a:t>.</a:t>
            </a:r>
          </a:p>
          <a:p>
            <a:r>
              <a:rPr lang="en-US" b="1" dirty="0" smtClean="0">
                <a:hlinkClick r:id="rId3"/>
              </a:rPr>
              <a:t>Slip-Fall Statistics - HSP Supply Inc.</a:t>
            </a:r>
            <a:endParaRPr lang="en-US" b="1" dirty="0" smtClean="0"/>
          </a:p>
          <a:p>
            <a:r>
              <a:rPr lang="en-US" i="1" dirty="0" smtClean="0">
                <a:effectLst/>
              </a:rPr>
              <a:t>hspsupplyinc.com/stats.htm</a:t>
            </a:r>
            <a:endParaRPr lang="en-US" dirty="0" smtClean="0">
              <a:effectLst/>
            </a:endParaRPr>
          </a:p>
          <a:p>
            <a:pPr eaLnBrk="1" hangingPunct="1"/>
            <a:endParaRPr lang="en-US" altLang="en-US" dirty="0" smtClean="0"/>
          </a:p>
        </p:txBody>
      </p:sp>
    </p:spTree>
    <p:extLst>
      <p:ext uri="{BB962C8B-B14F-4D97-AF65-F5344CB8AC3E}">
        <p14:creationId xmlns:p14="http://schemas.microsoft.com/office/powerpoint/2010/main" val="2202983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4E80830-0056-47D9-820D-C81AC1D41AF8}" type="slidenum">
              <a:rPr lang="en-US" altLang="en-US"/>
              <a:pPr/>
              <a:t>31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4720" y="4415790"/>
            <a:ext cx="5140960" cy="4183380"/>
          </a:xfrm>
          <a:noFill/>
        </p:spPr>
        <p:txBody>
          <a:bodyPr/>
          <a:lstStyle/>
          <a:p>
            <a:r>
              <a:rPr lang="en-US" dirty="0" smtClean="0"/>
              <a:t>Good housekeeping is the first and the most important (fundamental) level of preventing falls due to slips and trips. It includes: cleaning all spills immediately, marking spills and wet areas, mopping or sweeping debris from floors, removing obstacles from walkways and always keeping them free of clutter, securing (tacking, taping, etc.) mats, rugs and carpets that do not lay flat, always closing file cabinet or storage drawers, covering cables that cross walkways, keeping working areas and walkways well lit, replacing used light bulbs and faulty switches.</a:t>
            </a:r>
          </a:p>
          <a:p>
            <a:endParaRPr lang="en-US" dirty="0" smtClean="0"/>
          </a:p>
          <a:p>
            <a:r>
              <a:rPr lang="en-US" dirty="0" smtClean="0"/>
              <a:t>Without good housekeeping practices, any other preventive measures such as installation of sophisticated flooring, specialty footwear or training on techniques of walking and safe falling will never be fully effective. </a:t>
            </a:r>
          </a:p>
          <a:p>
            <a:pPr eaLnBrk="1" hangingPunct="1"/>
            <a:endParaRPr lang="en-US" altLang="en-US" dirty="0" smtClean="0"/>
          </a:p>
        </p:txBody>
      </p:sp>
    </p:spTree>
    <p:extLst>
      <p:ext uri="{BB962C8B-B14F-4D97-AF65-F5344CB8AC3E}">
        <p14:creationId xmlns:p14="http://schemas.microsoft.com/office/powerpoint/2010/main" val="2084495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122F920-A719-453B-BD29-B8D4DAADA360}" type="slidenum">
              <a:rPr lang="en-US" altLang="en-US"/>
              <a:pPr/>
              <a:t>32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dirty="0" smtClean="0"/>
              <a:t>The sanitation process is very dangerous for slip and fall incidents with all of the accumulated water and detergents on the floor.</a:t>
            </a:r>
          </a:p>
        </p:txBody>
      </p:sp>
    </p:spTree>
    <p:extLst>
      <p:ext uri="{BB962C8B-B14F-4D97-AF65-F5344CB8AC3E}">
        <p14:creationId xmlns:p14="http://schemas.microsoft.com/office/powerpoint/2010/main" val="3124331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CA5A1E5-1830-4C16-B42B-DF8177EDCFB7}" type="slidenum">
              <a:rPr lang="en-US" altLang="en-US"/>
              <a:pPr/>
              <a:t>33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850765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894C111-FF81-4B3D-AF6F-D3D68DF3BA64}" type="slidenum">
              <a:rPr lang="en-US" altLang="en-US"/>
              <a:pPr/>
              <a:t>34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dirty="0" smtClean="0"/>
              <a:t>The picture shows a very dangerous situation where employees may trip over cords on an elevated surface over dangerous equipment, such as conveyors.</a:t>
            </a:r>
          </a:p>
        </p:txBody>
      </p:sp>
    </p:spTree>
    <p:extLst>
      <p:ext uri="{BB962C8B-B14F-4D97-AF65-F5344CB8AC3E}">
        <p14:creationId xmlns:p14="http://schemas.microsoft.com/office/powerpoint/2010/main" val="2007653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7D46366-981A-4237-AE57-D4B29951E024}" type="slidenum">
              <a:rPr lang="en-US" altLang="en-US"/>
              <a:pPr/>
              <a:t>35</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4720" y="4415790"/>
            <a:ext cx="5140960" cy="4183380"/>
          </a:xfrm>
          <a:noFill/>
        </p:spPr>
        <p:txBody>
          <a:bodyPr/>
          <a:lstStyle/>
          <a:p>
            <a:pPr eaLnBrk="1" hangingPunct="1"/>
            <a:r>
              <a:rPr lang="en-US" altLang="en-US" dirty="0" smtClean="0"/>
              <a:t>Pedestrians and mechanized equipment should be segregated as much as possible to avoid the potential for collisions. All passages should be marked. </a:t>
            </a:r>
          </a:p>
        </p:txBody>
      </p:sp>
    </p:spTree>
    <p:extLst>
      <p:ext uri="{BB962C8B-B14F-4D97-AF65-F5344CB8AC3E}">
        <p14:creationId xmlns:p14="http://schemas.microsoft.com/office/powerpoint/2010/main" val="23334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0375FC-AE46-4976-8D5E-4810186EF3A3}" type="slidenum">
              <a:rPr lang="en-US" altLang="en-US"/>
              <a:pPr/>
              <a:t>37</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4720" y="4415790"/>
            <a:ext cx="5140960" cy="4183380"/>
          </a:xfrm>
          <a:noFill/>
        </p:spPr>
        <p:txBody>
          <a:bodyPr/>
          <a:lstStyle/>
          <a:p>
            <a:pPr eaLnBrk="1" hangingPunct="1"/>
            <a:r>
              <a:rPr lang="en-US" altLang="en-US" dirty="0" smtClean="0"/>
              <a:t>A swing gate could potentially prevent someone from walking into the opening.</a:t>
            </a:r>
          </a:p>
        </p:txBody>
      </p:sp>
    </p:spTree>
    <p:extLst>
      <p:ext uri="{BB962C8B-B14F-4D97-AF65-F5344CB8AC3E}">
        <p14:creationId xmlns:p14="http://schemas.microsoft.com/office/powerpoint/2010/main" val="3968448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9BE6276-AAE5-42EE-8EC2-84099672F2CA}" type="slidenum">
              <a:rPr lang="en-US" altLang="en-US"/>
              <a:pPr/>
              <a:t>38</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331365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07FC74E-5BCC-4224-B33F-F54C54A24B47}" type="slidenum">
              <a:rPr lang="en-US" altLang="en-US"/>
              <a:pPr/>
              <a:t>39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662428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3B15800-A6DD-4365-8B1C-E1CECC4A01E3}" type="slidenum">
              <a:rPr lang="en-US" altLang="en-US"/>
              <a:pPr/>
              <a:t>40</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34720" y="4415790"/>
            <a:ext cx="5140960" cy="4183380"/>
          </a:xfrm>
          <a:noFill/>
        </p:spPr>
        <p:txBody>
          <a:bodyPr/>
          <a:lstStyle/>
          <a:p>
            <a:pPr eaLnBrk="1" hangingPunct="1"/>
            <a:endParaRPr lang="en-US" altLang="en-US" dirty="0" smtClean="0"/>
          </a:p>
        </p:txBody>
      </p:sp>
    </p:spTree>
    <p:extLst>
      <p:ext uri="{BB962C8B-B14F-4D97-AF65-F5344CB8AC3E}">
        <p14:creationId xmlns:p14="http://schemas.microsoft.com/office/powerpoint/2010/main" val="3915039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014B2F9-F62A-4BD9-A7B3-D7C983F8C868}" type="slidenum">
              <a:rPr lang="en-US" altLang="en-US"/>
              <a:pPr/>
              <a:t>41</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dirty="0" smtClean="0"/>
              <a:t>Floor grates and drain covers should not be removed without an attendant or temporary railing around the opening.</a:t>
            </a:r>
          </a:p>
        </p:txBody>
      </p:sp>
    </p:spTree>
    <p:extLst>
      <p:ext uri="{BB962C8B-B14F-4D97-AF65-F5344CB8AC3E}">
        <p14:creationId xmlns:p14="http://schemas.microsoft.com/office/powerpoint/2010/main" val="275090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81F9912-E86C-4F46-8F36-0C2060338DEE}" type="slidenum">
              <a:rPr lang="en-US" altLang="en-US"/>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19873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2BBE266-2207-465C-9CF5-46E891A0D9C6}" type="slidenum">
              <a:rPr lang="en-US" altLang="en-US"/>
              <a:pPr/>
              <a:t>42</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86137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FCD36A9-ACF2-4A72-A611-75D078543F42}" type="slidenum">
              <a:rPr lang="en-US" altLang="en-US"/>
              <a:pPr/>
              <a:t>44</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412109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7229F34-4DFF-484C-8475-5DFD1A336634}" type="slidenum">
              <a:rPr lang="en-US" altLang="en-US"/>
              <a:pPr/>
              <a:t>45</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229584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A7DE368-D790-46F7-A892-C27E71C13242}" type="slidenum">
              <a:rPr lang="en-US" altLang="en-US"/>
              <a:pPr/>
              <a:t>46</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4720" y="4415790"/>
            <a:ext cx="5140960" cy="4183380"/>
          </a:xfrm>
          <a:noFill/>
        </p:spPr>
        <p:txBody>
          <a:bodyPr/>
          <a:lstStyle/>
          <a:p>
            <a:pPr eaLnBrk="1" hangingPunct="1"/>
            <a:r>
              <a:rPr lang="en-US" altLang="en-US" dirty="0" smtClean="0"/>
              <a:t>The platforms do not have adequate guarding.</a:t>
            </a:r>
          </a:p>
        </p:txBody>
      </p:sp>
    </p:spTree>
    <p:extLst>
      <p:ext uri="{BB962C8B-B14F-4D97-AF65-F5344CB8AC3E}">
        <p14:creationId xmlns:p14="http://schemas.microsoft.com/office/powerpoint/2010/main" val="3940699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6679DE0-CBD8-4BD4-9338-407B085B558A}" type="slidenum">
              <a:rPr lang="en-US" altLang="en-US"/>
              <a:pPr/>
              <a:t>47</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015379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2ABF1A85-E956-4346-83DF-71745FC48713}" type="slidenum">
              <a:rPr lang="en-US" altLang="en-US"/>
              <a:pPr/>
              <a:t>48</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2272019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9B0F84C-6C37-44F5-8D5C-431CF211DBE2}" type="slidenum">
              <a:rPr lang="en-US" altLang="en-US"/>
              <a:pPr/>
              <a:t>50</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2967073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471304B-EA9B-4CA7-B7A2-6CE8B160F725}" type="slidenum">
              <a:rPr lang="en-US" altLang="en-US"/>
              <a:pPr/>
              <a:t>51</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340126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57EA590-7AEB-4E1B-B9B9-B286821C08E2}" type="slidenum">
              <a:rPr lang="en-US" altLang="en-US"/>
              <a:pPr/>
              <a:t>52</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3616505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3129DE6-07A5-4FDE-82E0-75A471FC9B6E}" type="slidenum">
              <a:rPr lang="en-US" altLang="en-US"/>
              <a:pPr/>
              <a:t>54</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69406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7B55BE4-C406-4AC3-921F-37A90595A552}" type="slidenum">
              <a:rPr lang="en-US" altLang="en-US"/>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09963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779BC99-59F8-4713-90B7-97262FF59951}" type="slidenum">
              <a:rPr lang="en-US" altLang="en-US"/>
              <a:pPr/>
              <a:t>55</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34720" y="4415790"/>
            <a:ext cx="5140960" cy="4183380"/>
          </a:xfrm>
          <a:noFill/>
        </p:spPr>
        <p:txBody>
          <a:bodyPr/>
          <a:lstStyle/>
          <a:p>
            <a:r>
              <a:rPr lang="en-US" dirty="0" smtClean="0">
                <a:effectLst/>
                <a:latin typeface="Arial" panose="020B0604020202020204" pitchFamily="34" charset="0"/>
              </a:rPr>
              <a:t> Standard stairs. In addition to paragraph (b) of this section, the employer must ensure standard stairs:  (1) Are installed at angles between 30 to 50 degrees from the horizontal;  (2) Have a maximum riser height of 9.5 inches (24 cm);  (3) Have a minimum tread depth of 9.5 inches (24 cm); and  (4 ) Have a minimum width of 22 inches (56 cm) between vertical barriers</a:t>
            </a:r>
          </a:p>
          <a:p>
            <a:pPr eaLnBrk="1" hangingPunct="1"/>
            <a:endParaRPr lang="en-US" altLang="en-US" dirty="0" smtClean="0"/>
          </a:p>
        </p:txBody>
      </p:sp>
    </p:spTree>
    <p:extLst>
      <p:ext uri="{BB962C8B-B14F-4D97-AF65-F5344CB8AC3E}">
        <p14:creationId xmlns:p14="http://schemas.microsoft.com/office/powerpoint/2010/main" val="1202233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F54D7E6-FF28-411C-97E9-587B94FC13C6}" type="slidenum">
              <a:rPr lang="en-US" altLang="en-US"/>
              <a:pPr/>
              <a:t>56</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009421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D683D5A-495F-4672-BD0E-9ECD0B369307}" type="slidenum">
              <a:rPr lang="en-US" altLang="en-US"/>
              <a:pPr/>
              <a:t>57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2550597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8413DD1-2A1A-40D1-BBB6-67025CA2E494}" type="slidenum">
              <a:rPr lang="en-US" altLang="en-US"/>
              <a:pPr/>
              <a:t>58</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1457250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056E42E-FAF6-4BFB-BCEB-D6C59B0CC165}" type="slidenum">
              <a:rPr lang="en-US" altLang="en-US"/>
              <a:pPr/>
              <a:t>59</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2460685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28C3F8F-28D6-4A80-8CD1-C26D502F5342}" type="slidenum">
              <a:rPr lang="en-US" altLang="en-US"/>
              <a:pPr/>
              <a:t>60</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46057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7F6DC02-3911-4D80-98BF-8FB5672CA419}" type="slidenum">
              <a:rPr lang="en-US" altLang="en-US"/>
              <a:pPr/>
              <a:t>61</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34720" y="4415790"/>
            <a:ext cx="5140960" cy="4183380"/>
          </a:xfrm>
          <a:noFill/>
        </p:spPr>
        <p:txBody>
          <a:bodyPr/>
          <a:lstStyle/>
          <a:p>
            <a:pPr eaLnBrk="1" hangingPunct="1"/>
            <a:endParaRPr lang="en-US" altLang="en-US" smtClean="0"/>
          </a:p>
        </p:txBody>
      </p:sp>
    </p:spTree>
    <p:extLst>
      <p:ext uri="{BB962C8B-B14F-4D97-AF65-F5344CB8AC3E}">
        <p14:creationId xmlns:p14="http://schemas.microsoft.com/office/powerpoint/2010/main" val="3480489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BB9F82F8-7879-4E66-B6D4-C52D47835E70}" type="slidenum">
              <a:rPr lang="en-US" altLang="en-US"/>
              <a:pPr/>
              <a:t>62</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62599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604BF19-B2DC-4DA7-BBC9-B17578215DD7}" type="slidenum">
              <a:rPr lang="en-US" altLang="en-US"/>
              <a:pPr/>
              <a:t>63</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814142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7EA5E26-6797-4FE8-B3DC-570DCE646754}" type="slidenum">
              <a:rPr lang="en-US" altLang="en-US"/>
              <a:pPr/>
              <a:t>64</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34720" y="4415790"/>
            <a:ext cx="5140960" cy="4183380"/>
          </a:xfrm>
          <a:noFill/>
        </p:spPr>
        <p:txBody>
          <a:bodyPr/>
          <a:lstStyle/>
          <a:p>
            <a:pPr eaLnBrk="1" hangingPunct="1"/>
            <a:r>
              <a:rPr lang="en-US" altLang="en-US" dirty="0" smtClean="0"/>
              <a:t>Very dangerous work</a:t>
            </a:r>
            <a:r>
              <a:rPr lang="en-US" altLang="en-US" baseline="0" dirty="0" smtClean="0"/>
              <a:t> practice of using the top of the ladder as depicted in the picture</a:t>
            </a:r>
            <a:endParaRPr lang="en-US" altLang="en-US" dirty="0" smtClean="0"/>
          </a:p>
        </p:txBody>
      </p:sp>
    </p:spTree>
    <p:extLst>
      <p:ext uri="{BB962C8B-B14F-4D97-AF65-F5344CB8AC3E}">
        <p14:creationId xmlns:p14="http://schemas.microsoft.com/office/powerpoint/2010/main" val="400517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93CCFBE-EFE3-4EDE-A579-22CB3585FAD2}" type="slidenum">
              <a:rPr lang="en-US" altLang="en-US"/>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41452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7E7BE71-5CA9-462E-960C-73D2B618A5C4}" type="slidenum">
              <a:rPr lang="en-US" altLang="en-US"/>
              <a:pPr/>
              <a:t>65</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dirty="0" smtClean="0"/>
              <a:t>There are trip hazards as illustrated in the picture. Man is standing on an excessively long hose.</a:t>
            </a:r>
          </a:p>
        </p:txBody>
      </p:sp>
    </p:spTree>
    <p:extLst>
      <p:ext uri="{BB962C8B-B14F-4D97-AF65-F5344CB8AC3E}">
        <p14:creationId xmlns:p14="http://schemas.microsoft.com/office/powerpoint/2010/main" val="108591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5933D02-2A25-440E-AE7A-5687B92B3B90}" type="slidenum">
              <a:rPr lang="en-US" altLang="en-US"/>
              <a:pPr/>
              <a:t>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5580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934FE11B-3B36-4A9D-BB48-E14F45A6FB65}" type="slidenum">
              <a:rPr lang="en-US" altLang="en-US"/>
              <a:pPr/>
              <a:t>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1164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DC89EA1-C556-40CC-9844-B3B0FAA88DA4}" type="slidenum">
              <a:rPr lang="en-US" altLang="en-US"/>
              <a:pPr/>
              <a:t>10</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dirty="0" smtClean="0">
                <a:effectLst/>
              </a:rPr>
              <a:t>An act of sliding unintentionally for a short distance. "a single slip could send them plummeting down the mountainside"</a:t>
            </a:r>
          </a:p>
          <a:p>
            <a:r>
              <a:rPr lang="en-US" dirty="0" smtClean="0">
                <a:effectLst/>
              </a:rPr>
              <a:t>synonyms: </a:t>
            </a:r>
            <a:r>
              <a:rPr lang="en-US" dirty="0" smtClean="0">
                <a:effectLst/>
                <a:hlinkClick r:id="rId3"/>
              </a:rPr>
              <a:t>false step</a:t>
            </a:r>
            <a:r>
              <a:rPr lang="en-US" dirty="0" smtClean="0">
                <a:effectLst/>
              </a:rPr>
              <a:t>, </a:t>
            </a:r>
            <a:r>
              <a:rPr lang="en-US" dirty="0" smtClean="0">
                <a:effectLst/>
                <a:hlinkClick r:id="rId4"/>
              </a:rPr>
              <a:t>misstep</a:t>
            </a:r>
            <a:r>
              <a:rPr lang="en-US" dirty="0" smtClean="0">
                <a:effectLst/>
              </a:rPr>
              <a:t>, </a:t>
            </a:r>
            <a:r>
              <a:rPr lang="en-US" dirty="0" smtClean="0">
                <a:effectLst/>
                <a:hlinkClick r:id="rId5"/>
              </a:rPr>
              <a:t>slide</a:t>
            </a:r>
            <a:r>
              <a:rPr lang="en-US" dirty="0" smtClean="0">
                <a:effectLst/>
              </a:rPr>
              <a:t>, </a:t>
            </a:r>
            <a:r>
              <a:rPr lang="en-US" dirty="0" smtClean="0">
                <a:effectLst/>
                <a:hlinkClick r:id="rId6"/>
              </a:rPr>
              <a:t>skid</a:t>
            </a:r>
            <a:r>
              <a:rPr lang="en-US" dirty="0" smtClean="0">
                <a:effectLst/>
              </a:rPr>
              <a:t>, </a:t>
            </a:r>
            <a:r>
              <a:rPr lang="en-US" dirty="0" smtClean="0">
                <a:effectLst/>
                <a:hlinkClick r:id="rId7"/>
              </a:rPr>
              <a:t>fall</a:t>
            </a:r>
            <a:r>
              <a:rPr lang="en-US" dirty="0" smtClean="0">
                <a:effectLst/>
              </a:rPr>
              <a:t>, </a:t>
            </a:r>
            <a:r>
              <a:rPr lang="en-US" dirty="0" smtClean="0">
                <a:effectLst/>
                <a:hlinkClick r:id="rId8"/>
              </a:rPr>
              <a:t>tumble</a:t>
            </a:r>
            <a:r>
              <a:rPr lang="en-US" dirty="0" smtClean="0">
                <a:effectLst/>
              </a:rPr>
              <a:t> "a single slip could send them plummeting downward"</a:t>
            </a:r>
          </a:p>
          <a:p>
            <a:pPr eaLnBrk="1" hangingPunct="1"/>
            <a:endParaRPr lang="en-US" altLang="en-US" dirty="0" smtClean="0"/>
          </a:p>
        </p:txBody>
      </p:sp>
    </p:spTree>
    <p:extLst>
      <p:ext uri="{BB962C8B-B14F-4D97-AF65-F5344CB8AC3E}">
        <p14:creationId xmlns:p14="http://schemas.microsoft.com/office/powerpoint/2010/main" val="178973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897F-345F-493E-98DE-222F72D4BA5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251787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897F-345F-493E-98DE-222F72D4BA5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115962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897F-345F-493E-98DE-222F72D4BA5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27570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4335"/>
            <a:ext cx="9144000" cy="3553665"/>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flipH="1" flipV="1">
            <a:off x="2078182" y="5920909"/>
            <a:ext cx="7065818" cy="93709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a:off x="0" y="-9805"/>
            <a:ext cx="7065818" cy="937092"/>
          </a:xfrm>
          <a:prstGeom prst="rect">
            <a:avLst/>
          </a:prstGeom>
          <a:noFill/>
          <a:ln w="9525">
            <a:noFill/>
            <a:miter lim="800000"/>
            <a:headEnd/>
            <a:tailEnd/>
          </a:ln>
          <a:effectLst/>
        </p:spPr>
      </p:pic>
      <p:pic>
        <p:nvPicPr>
          <p:cNvPr id="7" name="Picture 10"/>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3330" y="88247"/>
            <a:ext cx="1713056" cy="712974"/>
          </a:xfrm>
          <a:prstGeom prst="rect">
            <a:avLst/>
          </a:prstGeom>
          <a:noFill/>
          <a:ln w="9525">
            <a:noFill/>
            <a:miter lim="800000"/>
            <a:headEnd/>
            <a:tailEnd/>
          </a:ln>
        </p:spPr>
      </p:pic>
      <p:sp>
        <p:nvSpPr>
          <p:cNvPr id="2" name="Title 1"/>
          <p:cNvSpPr>
            <a:spLocks noGrp="1"/>
          </p:cNvSpPr>
          <p:nvPr>
            <p:ph type="ctrTitle"/>
          </p:nvPr>
        </p:nvSpPr>
        <p:spPr>
          <a:xfrm>
            <a:off x="685800" y="1523999"/>
            <a:ext cx="7772400" cy="1097882"/>
          </a:xfrm>
        </p:spPr>
        <p:txBody>
          <a:bodyPr anchorCtr="1">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2693601"/>
            <a:ext cx="6400800" cy="740883"/>
          </a:xfrm>
        </p:spPr>
        <p:txBody>
          <a:bodyPr anchor="t" anchorCtr="1">
            <a:normAutofit/>
          </a:bodyPr>
          <a:lstStyle>
            <a:lvl1pPr marL="0" indent="0" algn="ctr">
              <a:spcBef>
                <a:spcPts val="600"/>
              </a:spcBef>
              <a:spcAft>
                <a:spcPts val="600"/>
              </a:spcAft>
              <a:buNone/>
              <a:defRPr sz="2400">
                <a:solidFill>
                  <a:srgbClr val="BE9B69"/>
                </a:solidFill>
                <a:effectLs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fld id="{1ADB0B1D-B930-4866-83E1-4866DFF3973E}" type="slidenum">
              <a:rPr lang="en-US" smtClean="0"/>
              <a:t>‹#›</a:t>
            </a:fld>
            <a:endParaRPr lang="en-US"/>
          </a:p>
        </p:txBody>
      </p:sp>
    </p:spTree>
    <p:extLst>
      <p:ext uri="{BB962C8B-B14F-4D97-AF65-F5344CB8AC3E}">
        <p14:creationId xmlns:p14="http://schemas.microsoft.com/office/powerpoint/2010/main" val="102087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3583" indent="-253583">
              <a:buFontTx/>
              <a:buBlip>
                <a:blip r:embed="rId2"/>
              </a:buBlip>
              <a:defRPr/>
            </a:lvl1pPr>
            <a:lvl2pPr marL="517138" indent="-227940">
              <a:buFontTx/>
              <a:buBlip>
                <a:blip r:embed="rId2"/>
              </a:buBlip>
              <a:defRPr/>
            </a:lvl2pPr>
            <a:lvl3pPr marL="820583" indent="-255008">
              <a:buFontTx/>
              <a:buBlip>
                <a:blip r:embed="rId2"/>
              </a:buBlip>
              <a:defRPr/>
            </a:lvl3pPr>
            <a:lvl4pPr marL="1074165" indent="-219392">
              <a:buFontTx/>
              <a:buBlip>
                <a:blip r:embed="rId2"/>
              </a:buBlip>
              <a:defRPr/>
            </a:lvl4pPr>
            <a:lvl5pPr marL="1329173" indent="-240762">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1ADB0B1D-B930-4866-83E1-4866DFF3973E}" type="slidenum">
              <a:rPr lang="en-US" smtClean="0"/>
              <a:t>‹#›</a:t>
            </a:fld>
            <a:endParaRPr lang="en-US"/>
          </a:p>
        </p:txBody>
      </p:sp>
    </p:spTree>
    <p:extLst>
      <p:ext uri="{BB962C8B-B14F-4D97-AF65-F5344CB8AC3E}">
        <p14:creationId xmlns:p14="http://schemas.microsoft.com/office/powerpoint/2010/main" val="2473952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B035897F-345F-493E-98DE-222F72D4BA50}" type="datetimeFigureOut">
              <a:rPr lang="en-US" smtClean="0"/>
              <a:t>8/15/2018</a:t>
            </a:fld>
            <a:endParaRPr lang="en-US"/>
          </a:p>
        </p:txBody>
      </p:sp>
      <p:sp>
        <p:nvSpPr>
          <p:cNvPr id="4" name="Footer Placeholder 3"/>
          <p:cNvSpPr>
            <a:spLocks noGrp="1"/>
          </p:cNvSpPr>
          <p:nvPr>
            <p:ph type="ftr" sz="quarter" idx="11"/>
          </p:nvPr>
        </p:nvSpPr>
        <p:spPr>
          <a:xfrm rot="16200000">
            <a:off x="7070192" y="3532042"/>
            <a:ext cx="3400718" cy="36576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190133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9" name="Picture 8" descr="PPT_Template-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501" y="1599651"/>
            <a:ext cx="4045237"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6" y="1599651"/>
            <a:ext cx="4045239"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501" y="6356545"/>
            <a:ext cx="2133023" cy="365592"/>
          </a:xfrm>
          <a:prstGeom prst="rect">
            <a:avLst/>
          </a:prstGeom>
        </p:spPr>
        <p:txBody>
          <a:bodyPr/>
          <a:lstStyle/>
          <a:p>
            <a:fld id="{B035897F-345F-493E-98DE-222F72D4BA50}" type="datetimeFigureOut">
              <a:rPr lang="en-US" smtClean="0"/>
              <a:t>8/15/2018</a:t>
            </a:fld>
            <a:endParaRPr lang="en-US"/>
          </a:p>
        </p:txBody>
      </p:sp>
      <p:sp>
        <p:nvSpPr>
          <p:cNvPr id="6" name="Footer Placeholder 5"/>
          <p:cNvSpPr>
            <a:spLocks noGrp="1"/>
          </p:cNvSpPr>
          <p:nvPr>
            <p:ph type="ftr" sz="quarter" idx="11"/>
          </p:nvPr>
        </p:nvSpPr>
        <p:spPr>
          <a:xfrm>
            <a:off x="3124501" y="6356545"/>
            <a:ext cx="2895023" cy="365592"/>
          </a:xfrm>
          <a:prstGeom prst="rect">
            <a:avLst/>
          </a:prstGeom>
        </p:spPr>
        <p:txBody>
          <a:bodyPr/>
          <a:lstStyle/>
          <a:p>
            <a:endParaRPr lang="en-US"/>
          </a:p>
        </p:txBody>
      </p:sp>
    </p:spTree>
    <p:extLst>
      <p:ext uri="{BB962C8B-B14F-4D97-AF65-F5344CB8AC3E}">
        <p14:creationId xmlns:p14="http://schemas.microsoft.com/office/powerpoint/2010/main" val="104090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33FA525-DC2B-48E9-8C6C-A8071E3B6DAC}" type="slidenum">
              <a:rPr lang="en-US" altLang="en-US"/>
              <a:pPr>
                <a:defRPr/>
              </a:pPr>
              <a:t>‹#›</a:t>
            </a:fld>
            <a:endParaRPr lang="en-US" altLang="en-US"/>
          </a:p>
        </p:txBody>
      </p:sp>
    </p:spTree>
    <p:extLst>
      <p:ext uri="{BB962C8B-B14F-4D97-AF65-F5344CB8AC3E}">
        <p14:creationId xmlns:p14="http://schemas.microsoft.com/office/powerpoint/2010/main" val="312239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897F-345F-493E-98DE-222F72D4BA5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306608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897F-345F-493E-98DE-222F72D4BA5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231526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897F-345F-493E-98DE-222F72D4BA5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178315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897F-345F-493E-98DE-222F72D4BA50}"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270311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897F-345F-493E-98DE-222F72D4BA50}"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276769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897F-345F-493E-98DE-222F72D4BA50}"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354570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897F-345F-493E-98DE-222F72D4BA5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400523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897F-345F-493E-98DE-222F72D4BA5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B0B1D-B930-4866-83E1-4866DFF3973E}" type="slidenum">
              <a:rPr lang="en-US" smtClean="0"/>
              <a:t>‹#›</a:t>
            </a:fld>
            <a:endParaRPr lang="en-US"/>
          </a:p>
        </p:txBody>
      </p:sp>
    </p:spTree>
    <p:extLst>
      <p:ext uri="{BB962C8B-B14F-4D97-AF65-F5344CB8AC3E}">
        <p14:creationId xmlns:p14="http://schemas.microsoft.com/office/powerpoint/2010/main" val="248536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897F-345F-493E-98DE-222F72D4BA50}" type="datetimeFigureOut">
              <a:rPr lang="en-US" smtClean="0"/>
              <a:t>8/15/2018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B0B1D-B930-4866-83E1-4866DFF3973E}" type="slidenum">
              <a:rPr lang="en-US" smtClean="0"/>
              <a:t>‹#›</a:t>
            </a:fld>
            <a:endParaRPr lang="en-US"/>
          </a:p>
        </p:txBody>
      </p:sp>
    </p:spTree>
    <p:extLst>
      <p:ext uri="{BB962C8B-B14F-4D97-AF65-F5344CB8AC3E}">
        <p14:creationId xmlns:p14="http://schemas.microsoft.com/office/powerpoint/2010/main" val="19375971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l="22935"/>
          <a:stretch>
            <a:fillRect/>
          </a:stretch>
        </p:blipFill>
        <p:spPr bwMode="auto">
          <a:xfrm flipH="1" flipV="1">
            <a:off x="2078182" y="5920909"/>
            <a:ext cx="7065818" cy="937091"/>
          </a:xfrm>
          <a:prstGeom prst="rect">
            <a:avLst/>
          </a:prstGeom>
          <a:noFill/>
          <a:ln w="9525">
            <a:noFill/>
            <a:miter lim="800000"/>
            <a:headEnd/>
            <a:tailEnd/>
          </a:ln>
          <a:effectLst/>
        </p:spPr>
      </p:pic>
      <p:pic>
        <p:nvPicPr>
          <p:cNvPr id="102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l="22935"/>
          <a:stretch>
            <a:fillRect/>
          </a:stretch>
        </p:blipFill>
        <p:spPr bwMode="auto">
          <a:xfrm>
            <a:off x="0" y="-9805"/>
            <a:ext cx="7065818" cy="937092"/>
          </a:xfrm>
          <a:prstGeom prst="rect">
            <a:avLst/>
          </a:prstGeom>
          <a:noFill/>
          <a:ln w="9525">
            <a:noFill/>
            <a:miter lim="800000"/>
            <a:headEnd/>
            <a:tailEnd/>
          </a:ln>
          <a:effectLst/>
        </p:spPr>
      </p:pic>
      <p:sp>
        <p:nvSpPr>
          <p:cNvPr id="1028" name="Text Placeholder 2"/>
          <p:cNvSpPr>
            <a:spLocks noGrp="1"/>
          </p:cNvSpPr>
          <p:nvPr>
            <p:ph type="body" idx="1"/>
          </p:nvPr>
        </p:nvSpPr>
        <p:spPr bwMode="auto">
          <a:xfrm>
            <a:off x="457489" y="1599640"/>
            <a:ext cx="8229023" cy="4527176"/>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001609" y="6680107"/>
            <a:ext cx="1080335" cy="133069"/>
          </a:xfrm>
          <a:prstGeom prst="rect">
            <a:avLst/>
          </a:prstGeom>
        </p:spPr>
        <p:txBody>
          <a:bodyPr vert="horz" lIns="0" tIns="0" rIns="0" bIns="0" rtlCol="0" anchor="b" anchorCtr="0"/>
          <a:lstStyle>
            <a:lvl1pPr algn="r" defTabSz="914293" fontAlgn="auto">
              <a:spcBef>
                <a:spcPts val="0"/>
              </a:spcBef>
              <a:spcAft>
                <a:spcPts val="0"/>
              </a:spcAft>
              <a:defRPr sz="1100" smtClean="0">
                <a:solidFill>
                  <a:schemeClr val="bg1"/>
                </a:solidFill>
                <a:latin typeface="Arial" pitchFamily="34" charset="0"/>
                <a:cs typeface="Arial" pitchFamily="34" charset="0"/>
              </a:defRPr>
            </a:lvl1pPr>
          </a:lstStyle>
          <a:p>
            <a:pPr>
              <a:defRPr/>
            </a:pPr>
            <a:fld id="{248D566B-9EC9-4664-AAEA-AEA2A0DEC7C6}" type="slidenum">
              <a:rPr lang="en-US" altLang="en-US" smtClean="0"/>
              <a:pPr>
                <a:defRPr/>
              </a:pPr>
              <a:t>‹#›</a:t>
            </a:fld>
            <a:endParaRPr lang="en-US" altLang="en-US"/>
          </a:p>
        </p:txBody>
      </p:sp>
      <p:sp>
        <p:nvSpPr>
          <p:cNvPr id="1030" name="Title Placeholder 1"/>
          <p:cNvSpPr>
            <a:spLocks noGrp="1"/>
          </p:cNvSpPr>
          <p:nvPr>
            <p:ph type="title"/>
          </p:nvPr>
        </p:nvSpPr>
        <p:spPr bwMode="auto">
          <a:xfrm>
            <a:off x="457489" y="378199"/>
            <a:ext cx="8229023"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pic>
        <p:nvPicPr>
          <p:cNvPr id="1031" name="Picture 1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2671" y="6199655"/>
            <a:ext cx="1662545" cy="529478"/>
          </a:xfrm>
          <a:prstGeom prst="rect">
            <a:avLst/>
          </a:prstGeom>
          <a:noFill/>
          <a:ln w="9525">
            <a:noFill/>
            <a:miter lim="800000"/>
            <a:headEnd/>
            <a:tailEnd/>
          </a:ln>
        </p:spPr>
      </p:pic>
    </p:spTree>
    <p:extLst>
      <p:ext uri="{BB962C8B-B14F-4D97-AF65-F5344CB8AC3E}">
        <p14:creationId xmlns:p14="http://schemas.microsoft.com/office/powerpoint/2010/main" val="11481362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par>
    </p:tnLst>
  </p:timing>
  <p:hf hdr="0" ftr="0" dt="0"/>
  <p:txStyles>
    <p:titleStyle>
      <a:lvl1pPr algn="r" defTabSz="913183" rtl="0" eaLnBrk="1" fontAlgn="base" hangingPunct="1">
        <a:lnSpc>
          <a:spcPct val="85000"/>
        </a:lnSpc>
        <a:spcBef>
          <a:spcPct val="0"/>
        </a:spcBef>
        <a:spcAft>
          <a:spcPct val="0"/>
        </a:spcAft>
        <a:defRPr sz="3200" b="1" kern="1200">
          <a:solidFill>
            <a:srgbClr val="002A54"/>
          </a:solidFill>
          <a:latin typeface="Arial" pitchFamily="34" charset="0"/>
          <a:ea typeface="+mj-ea"/>
          <a:cs typeface="Arial" pitchFamily="34" charset="0"/>
        </a:defRPr>
      </a:lvl1pPr>
      <a:lvl2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2pPr>
      <a:lvl3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3pPr>
      <a:lvl4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4pPr>
      <a:lvl5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5pPr>
      <a:lvl6pPr marL="410291"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6pPr>
      <a:lvl7pPr marL="820583"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7pPr>
      <a:lvl8pPr marL="1230874"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8pPr>
      <a:lvl9pPr marL="1641165"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9pPr>
    </p:titleStyle>
    <p:bodyStyle>
      <a:lvl1pPr algn="l" defTabSz="913183" rtl="0" eaLnBrk="1" fontAlgn="base" hangingPunct="1">
        <a:lnSpc>
          <a:spcPct val="85000"/>
        </a:lnSpc>
        <a:spcBef>
          <a:spcPts val="1201"/>
        </a:spcBef>
        <a:spcAft>
          <a:spcPts val="1201"/>
        </a:spcAft>
        <a:buSzPct val="65000"/>
        <a:defRPr sz="2800" kern="1200">
          <a:solidFill>
            <a:srgbClr val="002A54"/>
          </a:solidFill>
          <a:latin typeface="Arial" pitchFamily="34" charset="0"/>
          <a:ea typeface="+mn-ea"/>
          <a:cs typeface="Arial" pitchFamily="34" charset="0"/>
        </a:defRPr>
      </a:lvl1pPr>
      <a:lvl2pPr marL="289199" algn="l" defTabSz="913183" rtl="0" eaLnBrk="1" fontAlgn="base" hangingPunct="1">
        <a:lnSpc>
          <a:spcPct val="85000"/>
        </a:lnSpc>
        <a:spcBef>
          <a:spcPts val="1201"/>
        </a:spcBef>
        <a:spcAft>
          <a:spcPts val="1201"/>
        </a:spcAft>
        <a:buSzPct val="65000"/>
        <a:defRPr sz="2600" kern="1200">
          <a:solidFill>
            <a:srgbClr val="002A54"/>
          </a:solidFill>
          <a:latin typeface="Arial" pitchFamily="34" charset="0"/>
          <a:ea typeface="+mn-ea"/>
          <a:cs typeface="Arial" pitchFamily="34" charset="0"/>
        </a:defRPr>
      </a:lvl2pPr>
      <a:lvl3pPr marL="565576" algn="l" defTabSz="913183" rtl="0" eaLnBrk="1" fontAlgn="base" hangingPunct="1">
        <a:lnSpc>
          <a:spcPct val="85000"/>
        </a:lnSpc>
        <a:spcBef>
          <a:spcPts val="1201"/>
        </a:spcBef>
        <a:spcAft>
          <a:spcPts val="1201"/>
        </a:spcAft>
        <a:buSzPct val="65000"/>
        <a:defRPr sz="2400" kern="1200">
          <a:solidFill>
            <a:srgbClr val="002A54"/>
          </a:solidFill>
          <a:latin typeface="Arial" pitchFamily="34" charset="0"/>
          <a:ea typeface="+mn-ea"/>
          <a:cs typeface="Arial" pitchFamily="34" charset="0"/>
        </a:defRPr>
      </a:lvl3pPr>
      <a:lvl4pPr marL="854774" algn="l" defTabSz="913183" rtl="0" eaLnBrk="1" fontAlgn="base" hangingPunct="1">
        <a:lnSpc>
          <a:spcPct val="85000"/>
        </a:lnSpc>
        <a:spcBef>
          <a:spcPts val="1201"/>
        </a:spcBef>
        <a:spcAft>
          <a:spcPts val="1201"/>
        </a:spcAft>
        <a:buSzPct val="65000"/>
        <a:defRPr sz="2200" kern="1200">
          <a:solidFill>
            <a:srgbClr val="002A54"/>
          </a:solidFill>
          <a:latin typeface="Arial" pitchFamily="34" charset="0"/>
          <a:ea typeface="+mn-ea"/>
          <a:cs typeface="Arial" pitchFamily="34" charset="0"/>
        </a:defRPr>
      </a:lvl4pPr>
      <a:lvl5pPr marL="1088412" algn="l" defTabSz="913183" rtl="0" eaLnBrk="1" fontAlgn="base" hangingPunct="1">
        <a:lnSpc>
          <a:spcPct val="85000"/>
        </a:lnSpc>
        <a:spcBef>
          <a:spcPts val="1201"/>
        </a:spcBef>
        <a:spcAft>
          <a:spcPts val="1201"/>
        </a:spcAft>
        <a:buSzPct val="65000"/>
        <a:defRPr sz="2000" kern="1200">
          <a:solidFill>
            <a:srgbClr val="002A54"/>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7.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0.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50.wmf"/><Relationship Id="rId5" Type="http://schemas.openxmlformats.org/officeDocument/2006/relationships/oleObject" Target="../embeddings/oleObject5.bin"/><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53.w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58.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668490"/>
            <a:ext cx="7772400" cy="1470025"/>
          </a:xfrm>
        </p:spPr>
        <p:txBody>
          <a:bodyPr anchor="ctr"/>
          <a:lstStyle/>
          <a:p>
            <a:pPr eaLnBrk="1" hangingPunct="1"/>
            <a:r>
              <a:rPr lang="en-US" altLang="en-US" sz="5400" dirty="0" smtClean="0"/>
              <a:t>Slips, Trips&amp; Falls</a:t>
            </a:r>
          </a:p>
        </p:txBody>
      </p:sp>
      <p:sp>
        <p:nvSpPr>
          <p:cNvPr id="3075" name="Rectangle 3"/>
          <p:cNvSpPr>
            <a:spLocks noGrp="1" noChangeArrowheads="1"/>
          </p:cNvSpPr>
          <p:nvPr>
            <p:ph type="subTitle" idx="1"/>
          </p:nvPr>
        </p:nvSpPr>
        <p:spPr>
          <a:xfrm>
            <a:off x="0" y="1780411"/>
            <a:ext cx="9372600" cy="581789"/>
          </a:xfrm>
        </p:spPr>
        <p:txBody>
          <a:bodyPr>
            <a:normAutofit/>
          </a:bodyPr>
          <a:lstStyle/>
          <a:p>
            <a:pPr eaLnBrk="1" hangingPunct="1"/>
            <a:r>
              <a:rPr lang="en-US" altLang="en-US" sz="3200" b="1" dirty="0" smtClean="0">
                <a:solidFill>
                  <a:schemeClr val="accent1">
                    <a:lumMod val="50000"/>
                  </a:schemeClr>
                </a:solidFill>
              </a:rPr>
              <a:t>Identification </a:t>
            </a:r>
            <a:r>
              <a:rPr lang="en-US" altLang="en-US" sz="3200" b="1" dirty="0" smtClean="0">
                <a:solidFill>
                  <a:schemeClr val="accent1">
                    <a:lumMod val="50000"/>
                  </a:schemeClr>
                </a:solidFill>
              </a:rPr>
              <a:t>&amp; Prevention</a:t>
            </a:r>
            <a:endParaRPr lang="en-US" altLang="en-US" sz="3200" b="1" dirty="0" smtClean="0">
              <a:solidFill>
                <a:schemeClr val="accent1">
                  <a:lumMod val="50000"/>
                </a:schemeClr>
              </a:solidFill>
            </a:endParaRPr>
          </a:p>
        </p:txBody>
      </p:sp>
      <p:sp>
        <p:nvSpPr>
          <p:cNvPr id="3" name="Slide Number Placeholder 2"/>
          <p:cNvSpPr>
            <a:spLocks noGrp="1"/>
          </p:cNvSpPr>
          <p:nvPr>
            <p:ph type="sldNum" sz="quarter" idx="10"/>
          </p:nvPr>
        </p:nvSpPr>
        <p:spPr/>
        <p:txBody>
          <a:bodyPr/>
          <a:lstStyle/>
          <a:p>
            <a:pPr>
              <a:defRPr/>
            </a:pPr>
            <a:fld id="{0DCAEAC7-5739-4CE4-A4FB-03530CA60903}" type="slidenum">
              <a:rPr lang="en-US" altLang="en-US" smtClean="0"/>
              <a:pPr>
                <a:defRPr/>
              </a:pPr>
              <a:t>1</a:t>
            </a:fld>
            <a:endParaRPr lang="en-US" altLang="en-US"/>
          </a:p>
        </p:txBody>
      </p:sp>
      <p:pic>
        <p:nvPicPr>
          <p:cNvPr id="3076" name="Picture 4" descr="_MG_69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2450814"/>
            <a:ext cx="4065458" cy="204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Definitions</a:t>
            </a:r>
          </a:p>
        </p:txBody>
      </p:sp>
      <p:sp>
        <p:nvSpPr>
          <p:cNvPr id="19459" name="Rectangle 3"/>
          <p:cNvSpPr>
            <a:spLocks noGrp="1" noChangeArrowheads="1"/>
          </p:cNvSpPr>
          <p:nvPr>
            <p:ph sz="half" idx="1"/>
          </p:nvPr>
        </p:nvSpPr>
        <p:spPr/>
        <p:txBody>
          <a:bodyPr/>
          <a:lstStyle/>
          <a:p>
            <a:pPr eaLnBrk="1" hangingPunct="1"/>
            <a:r>
              <a:rPr lang="en-US" altLang="en-US" sz="2800" smtClean="0"/>
              <a:t>Slip</a:t>
            </a:r>
          </a:p>
          <a:p>
            <a:pPr lvl="1" eaLnBrk="1" hangingPunct="1"/>
            <a:r>
              <a:rPr lang="en-US" altLang="en-US" sz="2400" smtClean="0"/>
              <a:t>Too little friction or traction between feet (footware) &amp; walking/working surface, resulting in loss of balance</a:t>
            </a:r>
          </a:p>
        </p:txBody>
      </p:sp>
      <p:pic>
        <p:nvPicPr>
          <p:cNvPr id="19460" name="Picture 6" title="Photo of unsafe slippery floo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8200" y="1524000"/>
            <a:ext cx="4038600" cy="4495800"/>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10</a:t>
            </a:fld>
            <a:endParaRPr lang="en-US" altLang="en-US"/>
          </a:p>
        </p:txBody>
      </p:sp>
      <p:sp>
        <p:nvSpPr>
          <p:cNvPr id="19461" name="Oval 7" title="Image of an oval showing an unsafe slippery floor"/>
          <p:cNvSpPr>
            <a:spLocks noChangeArrowheads="1"/>
          </p:cNvSpPr>
          <p:nvPr/>
        </p:nvSpPr>
        <p:spPr bwMode="auto">
          <a:xfrm>
            <a:off x="7391400" y="4648200"/>
            <a:ext cx="14478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 Definitions</a:t>
            </a:r>
          </a:p>
        </p:txBody>
      </p:sp>
      <p:sp>
        <p:nvSpPr>
          <p:cNvPr id="21507" name="Rectangle 3"/>
          <p:cNvSpPr>
            <a:spLocks noGrp="1" noChangeArrowheads="1"/>
          </p:cNvSpPr>
          <p:nvPr>
            <p:ph sz="half" idx="1"/>
          </p:nvPr>
        </p:nvSpPr>
        <p:spPr/>
        <p:txBody>
          <a:bodyPr/>
          <a:lstStyle/>
          <a:p>
            <a:pPr eaLnBrk="1" hangingPunct="1"/>
            <a:r>
              <a:rPr lang="en-US" altLang="en-US" sz="2800" smtClean="0"/>
              <a:t>Trip</a:t>
            </a:r>
          </a:p>
          <a:p>
            <a:pPr lvl="1" eaLnBrk="1" hangingPunct="1"/>
            <a:r>
              <a:rPr lang="en-US" altLang="en-US" sz="2400" smtClean="0"/>
              <a:t>Foot or lower leg hits object &amp; upper body continues moving, resulting in loss of balance</a:t>
            </a:r>
          </a:p>
          <a:p>
            <a:pPr lvl="1" eaLnBrk="1" hangingPunct="1"/>
            <a:r>
              <a:rPr lang="en-US" altLang="en-US" sz="2400" smtClean="0"/>
              <a:t>Stepping down to lower surface &amp; losing balance</a:t>
            </a:r>
          </a:p>
        </p:txBody>
      </p:sp>
      <p:pic>
        <p:nvPicPr>
          <p:cNvPr id="21508" name="Picture 6" title="Photo of trip hazard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66569" y="1600200"/>
            <a:ext cx="3395511" cy="4525963"/>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11</a:t>
            </a:fld>
            <a:endParaRPr lang="en-US" altLang="en-US"/>
          </a:p>
        </p:txBody>
      </p:sp>
      <p:sp>
        <p:nvSpPr>
          <p:cNvPr id="21509" name="Line 7" title="Image of an arrow pointing at potential trip hazards"/>
          <p:cNvSpPr>
            <a:spLocks noChangeShapeType="1"/>
          </p:cNvSpPr>
          <p:nvPr/>
        </p:nvSpPr>
        <p:spPr bwMode="auto">
          <a:xfrm flipV="1">
            <a:off x="3200400" y="5410200"/>
            <a:ext cx="29718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Line 8" title="Image of an arrow pointing at potential trip hazards"/>
          <p:cNvSpPr>
            <a:spLocks noChangeShapeType="1"/>
          </p:cNvSpPr>
          <p:nvPr/>
        </p:nvSpPr>
        <p:spPr bwMode="auto">
          <a:xfrm flipV="1">
            <a:off x="3200400" y="4572000"/>
            <a:ext cx="3200400" cy="1524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Text Box 9"/>
          <p:cNvSpPr txBox="1">
            <a:spLocks noChangeArrowheads="1"/>
          </p:cNvSpPr>
          <p:nvPr/>
        </p:nvSpPr>
        <p:spPr bwMode="auto">
          <a:xfrm>
            <a:off x="685800" y="5867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Potential Trip Hazards?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489" y="378199"/>
            <a:ext cx="8229023" cy="612401"/>
          </a:xfrm>
        </p:spPr>
        <p:txBody>
          <a:bodyPr/>
          <a:lstStyle/>
          <a:p>
            <a:pPr eaLnBrk="1" hangingPunct="1"/>
            <a:r>
              <a:rPr lang="en-US" altLang="en-US" dirty="0" smtClean="0"/>
              <a:t>Definitions </a:t>
            </a:r>
          </a:p>
        </p:txBody>
      </p:sp>
      <p:sp>
        <p:nvSpPr>
          <p:cNvPr id="23555" name="Rectangle 3"/>
          <p:cNvSpPr>
            <a:spLocks noGrp="1" noChangeArrowheads="1"/>
          </p:cNvSpPr>
          <p:nvPr>
            <p:ph idx="1"/>
          </p:nvPr>
        </p:nvSpPr>
        <p:spPr>
          <a:xfrm>
            <a:off x="407443" y="1143000"/>
            <a:ext cx="8296275" cy="5048250"/>
          </a:xfrm>
        </p:spPr>
        <p:txBody>
          <a:bodyPr/>
          <a:lstStyle/>
          <a:p>
            <a:pPr eaLnBrk="1" hangingPunct="1"/>
            <a:r>
              <a:rPr lang="en-US" altLang="en-US" sz="2400" dirty="0" smtClean="0"/>
              <a:t>Fall</a:t>
            </a:r>
          </a:p>
          <a:p>
            <a:pPr lvl="1" eaLnBrk="1" hangingPunct="1"/>
            <a:r>
              <a:rPr lang="en-US" altLang="en-US" sz="2400" dirty="0" smtClean="0"/>
              <a:t>Occurs when too far off center of balance</a:t>
            </a:r>
          </a:p>
          <a:p>
            <a:pPr eaLnBrk="1" hangingPunct="1"/>
            <a:r>
              <a:rPr lang="en-US" altLang="en-US" sz="2400" dirty="0" smtClean="0"/>
              <a:t>Two types</a:t>
            </a:r>
          </a:p>
          <a:p>
            <a:pPr lvl="1" eaLnBrk="1" hangingPunct="1"/>
            <a:r>
              <a:rPr lang="en-US" altLang="en-US" sz="2400" dirty="0" smtClean="0"/>
              <a:t>Fall at same level</a:t>
            </a:r>
          </a:p>
          <a:p>
            <a:pPr lvl="2" eaLnBrk="1" hangingPunct="1"/>
            <a:r>
              <a:rPr lang="en-US" altLang="en-US" dirty="0" smtClean="0"/>
              <a:t>Fall to same walking or working surface, or fall into or against objects above same surface</a:t>
            </a:r>
          </a:p>
          <a:p>
            <a:pPr lvl="1" eaLnBrk="1" hangingPunct="1"/>
            <a:r>
              <a:rPr lang="en-US" altLang="en-US" sz="2400" dirty="0" smtClean="0"/>
              <a:t>Fall to lower level</a:t>
            </a:r>
          </a:p>
          <a:p>
            <a:pPr lvl="2" eaLnBrk="1" hangingPunct="1"/>
            <a:r>
              <a:rPr lang="en-US" altLang="en-US" dirty="0" smtClean="0"/>
              <a:t>Fall to level below walking or working surface</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489" y="378199"/>
            <a:ext cx="8229023" cy="764801"/>
          </a:xfrm>
        </p:spPr>
        <p:txBody>
          <a:bodyPr/>
          <a:lstStyle/>
          <a:p>
            <a:pPr algn="r" eaLnBrk="1" hangingPunct="1"/>
            <a:r>
              <a:rPr lang="en-US" altLang="en-US" dirty="0" smtClean="0"/>
              <a:t/>
            </a:r>
            <a:br>
              <a:rPr lang="en-US" altLang="en-US" dirty="0" smtClean="0"/>
            </a:br>
            <a:r>
              <a:rPr lang="en-US" altLang="en-US" dirty="0"/>
              <a:t/>
            </a:r>
            <a:br>
              <a:rPr lang="en-US" altLang="en-US" dirty="0"/>
            </a:br>
            <a:r>
              <a:rPr lang="en-US" altLang="en-US" dirty="0" smtClean="0"/>
              <a:t/>
            </a:r>
            <a:br>
              <a:rPr lang="en-US" altLang="en-US" dirty="0" smtClean="0"/>
            </a:br>
            <a:r>
              <a:rPr lang="en-US" altLang="en-US" dirty="0" smtClean="0"/>
              <a:t>Causes of Slips</a:t>
            </a:r>
          </a:p>
        </p:txBody>
      </p:sp>
      <p:sp>
        <p:nvSpPr>
          <p:cNvPr id="25603" name="Rectangle 3"/>
          <p:cNvSpPr>
            <a:spLocks noGrp="1" noChangeArrowheads="1"/>
          </p:cNvSpPr>
          <p:nvPr>
            <p:ph sz="half" idx="1"/>
          </p:nvPr>
        </p:nvSpPr>
        <p:spPr>
          <a:xfrm>
            <a:off x="457501" y="1676399"/>
            <a:ext cx="4045237" cy="4450427"/>
          </a:xfrm>
        </p:spPr>
        <p:txBody>
          <a:bodyPr/>
          <a:lstStyle/>
          <a:p>
            <a:pPr eaLnBrk="1" hangingPunct="1"/>
            <a:r>
              <a:rPr lang="en-US" altLang="en-US" sz="2800" dirty="0" smtClean="0"/>
              <a:t>Wet product or spills on smooth floors or walking surfaces</a:t>
            </a:r>
          </a:p>
          <a:p>
            <a:pPr lvl="1" eaLnBrk="1" hangingPunct="1"/>
            <a:r>
              <a:rPr lang="en-US" altLang="en-US" sz="2400" dirty="0" smtClean="0"/>
              <a:t>Water</a:t>
            </a:r>
          </a:p>
          <a:p>
            <a:pPr lvl="1" eaLnBrk="1" hangingPunct="1"/>
            <a:r>
              <a:rPr lang="en-US" altLang="en-US" sz="2400" dirty="0" smtClean="0"/>
              <a:t>Mud</a:t>
            </a:r>
          </a:p>
          <a:p>
            <a:pPr lvl="1" eaLnBrk="1" hangingPunct="1"/>
            <a:r>
              <a:rPr lang="en-US" altLang="en-US" sz="2400" dirty="0" smtClean="0"/>
              <a:t>Grease</a:t>
            </a:r>
          </a:p>
          <a:p>
            <a:pPr lvl="1" eaLnBrk="1" hangingPunct="1"/>
            <a:r>
              <a:rPr lang="en-US" altLang="en-US" sz="2400" dirty="0" smtClean="0"/>
              <a:t>Oil</a:t>
            </a:r>
          </a:p>
          <a:p>
            <a:pPr lvl="1" eaLnBrk="1" hangingPunct="1"/>
            <a:r>
              <a:rPr lang="en-US" altLang="en-US" sz="2400" dirty="0" smtClean="0"/>
              <a:t>Food</a:t>
            </a:r>
          </a:p>
          <a:p>
            <a:pPr lvl="1" eaLnBrk="1" hangingPunct="1"/>
            <a:r>
              <a:rPr lang="en-US" altLang="en-US" sz="2400" dirty="0" smtClean="0"/>
              <a:t>Blood</a:t>
            </a:r>
          </a:p>
          <a:p>
            <a:pPr lvl="1" eaLnBrk="1" hangingPunct="1"/>
            <a:r>
              <a:rPr lang="en-US" altLang="en-US" sz="2400" dirty="0" smtClean="0"/>
              <a:t>Offal</a:t>
            </a:r>
          </a:p>
        </p:txBody>
      </p:sp>
      <p:pic>
        <p:nvPicPr>
          <p:cNvPr id="25604" name="Picture 6" descr="P1010916"/>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66569" y="1600200"/>
            <a:ext cx="3395511"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Causes of Slips</a:t>
            </a:r>
          </a:p>
        </p:txBody>
      </p:sp>
      <p:sp>
        <p:nvSpPr>
          <p:cNvPr id="27651" name="Rectangle 3"/>
          <p:cNvSpPr>
            <a:spLocks noGrp="1" noChangeArrowheads="1"/>
          </p:cNvSpPr>
          <p:nvPr>
            <p:ph idx="1"/>
          </p:nvPr>
        </p:nvSpPr>
        <p:spPr/>
        <p:txBody>
          <a:bodyPr/>
          <a:lstStyle/>
          <a:p>
            <a:pPr eaLnBrk="1" hangingPunct="1"/>
            <a:r>
              <a:rPr lang="en-US" altLang="en-US" smtClean="0"/>
              <a:t>Dry product or spills making walking surface slippery</a:t>
            </a:r>
          </a:p>
          <a:p>
            <a:pPr lvl="1" eaLnBrk="1" hangingPunct="1"/>
            <a:r>
              <a:rPr lang="en-US" altLang="en-US" smtClean="0"/>
              <a:t>Dusts</a:t>
            </a:r>
          </a:p>
          <a:p>
            <a:pPr lvl="1" eaLnBrk="1" hangingPunct="1"/>
            <a:r>
              <a:rPr lang="en-US" altLang="en-US" smtClean="0"/>
              <a:t>Powders</a:t>
            </a:r>
          </a:p>
          <a:p>
            <a:pPr lvl="1" eaLnBrk="1" hangingPunct="1"/>
            <a:r>
              <a:rPr lang="en-US" altLang="en-US" smtClean="0"/>
              <a:t>Granules</a:t>
            </a:r>
          </a:p>
          <a:p>
            <a:pPr lvl="1" eaLnBrk="1" hangingPunct="1"/>
            <a:r>
              <a:rPr lang="en-US" altLang="en-US" smtClean="0"/>
              <a:t>Wood</a:t>
            </a:r>
          </a:p>
          <a:p>
            <a:pPr lvl="1" eaLnBrk="1" hangingPunct="1"/>
            <a:r>
              <a:rPr lang="en-US" altLang="en-US" smtClean="0"/>
              <a:t>Plastic wrapping</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t>Causes of Slips </a:t>
            </a:r>
          </a:p>
        </p:txBody>
      </p:sp>
      <p:sp>
        <p:nvSpPr>
          <p:cNvPr id="29699" name="Rectangle 3"/>
          <p:cNvSpPr>
            <a:spLocks noGrp="1" noChangeArrowheads="1"/>
          </p:cNvSpPr>
          <p:nvPr>
            <p:ph idx="1"/>
          </p:nvPr>
        </p:nvSpPr>
        <p:spPr>
          <a:xfrm>
            <a:off x="847725" y="1809750"/>
            <a:ext cx="8296275" cy="4895850"/>
          </a:xfrm>
        </p:spPr>
        <p:txBody>
          <a:bodyPr/>
          <a:lstStyle/>
          <a:p>
            <a:pPr eaLnBrk="1" hangingPunct="1"/>
            <a:r>
              <a:rPr lang="en-US" altLang="en-US" smtClean="0"/>
              <a:t>Highly-polished floors can be slick even when dry</a:t>
            </a:r>
          </a:p>
          <a:p>
            <a:pPr lvl="1" eaLnBrk="1" hangingPunct="1"/>
            <a:r>
              <a:rPr lang="en-US" altLang="en-US" smtClean="0"/>
              <a:t>Concrete</a:t>
            </a:r>
          </a:p>
          <a:p>
            <a:pPr lvl="1" eaLnBrk="1" hangingPunct="1"/>
            <a:r>
              <a:rPr lang="en-US" altLang="en-US" smtClean="0"/>
              <a:t>Marble</a:t>
            </a:r>
          </a:p>
          <a:p>
            <a:pPr lvl="1" eaLnBrk="1" hangingPunct="1"/>
            <a:r>
              <a:rPr lang="en-US" altLang="en-US" smtClean="0"/>
              <a:t>Ceramic tile</a:t>
            </a:r>
          </a:p>
          <a:p>
            <a:pPr eaLnBrk="1" hangingPunct="1"/>
            <a:r>
              <a:rPr lang="en-US" altLang="en-US" smtClean="0"/>
              <a:t>Freshly-waxed surfaces</a:t>
            </a:r>
          </a:p>
          <a:p>
            <a:pPr eaLnBrk="1" hangingPunct="1"/>
            <a:r>
              <a:rPr lang="en-US" altLang="en-US" smtClean="0"/>
              <a:t>Transitioning from one surface to another</a:t>
            </a:r>
          </a:p>
          <a:p>
            <a:pPr lvl="1" eaLnBrk="1" hangingPunct="1"/>
            <a:r>
              <a:rPr lang="en-US" altLang="en-US" smtClean="0"/>
              <a:t>Carpeted to vinyl</a:t>
            </a:r>
          </a:p>
          <a:p>
            <a:pPr lvl="1" eaLnBrk="1" hangingPunct="1"/>
            <a:r>
              <a:rPr lang="en-US" altLang="en-US" smtClean="0"/>
              <a:t>Grid to smooth concrete</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15</a:t>
            </a:fld>
            <a:endParaRPr lang="en-US" altLang="en-US"/>
          </a:p>
        </p:txBody>
      </p:sp>
      <p:pic>
        <p:nvPicPr>
          <p:cNvPr id="29700" name="Picture 4" descr="MCBD06715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667000"/>
            <a:ext cx="17970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t>Causes of Slips  </a:t>
            </a:r>
          </a:p>
        </p:txBody>
      </p:sp>
      <p:sp>
        <p:nvSpPr>
          <p:cNvPr id="31747" name="Rectangle 3"/>
          <p:cNvSpPr>
            <a:spLocks noGrp="1" noChangeArrowheads="1"/>
          </p:cNvSpPr>
          <p:nvPr>
            <p:ph idx="1"/>
          </p:nvPr>
        </p:nvSpPr>
        <p:spPr/>
        <p:txBody>
          <a:bodyPr/>
          <a:lstStyle/>
          <a:p>
            <a:pPr eaLnBrk="1" hangingPunct="1"/>
            <a:r>
              <a:rPr lang="en-US" altLang="en-US" smtClean="0"/>
              <a:t>Sloped walking surfaces</a:t>
            </a:r>
          </a:p>
          <a:p>
            <a:pPr eaLnBrk="1" hangingPunct="1"/>
            <a:r>
              <a:rPr lang="en-US" altLang="en-US" smtClean="0"/>
              <a:t>Loose, unanchored rugs or mats</a:t>
            </a:r>
          </a:p>
          <a:p>
            <a:pPr eaLnBrk="1" hangingPunct="1"/>
            <a:r>
              <a:rPr lang="en-US" altLang="en-US" smtClean="0"/>
              <a:t>Loose floorboards or shifting tiles</a:t>
            </a:r>
          </a:p>
          <a:p>
            <a:pPr eaLnBrk="1" hangingPunct="1"/>
            <a:r>
              <a:rPr lang="en-US" altLang="en-US" smtClean="0"/>
              <a:t>Wet, muddy or greasy shoes</a:t>
            </a:r>
          </a:p>
          <a:p>
            <a:pPr eaLnBrk="1" hangingPunct="1"/>
            <a:r>
              <a:rPr lang="en-US" altLang="en-US" smtClean="0"/>
              <a:t>Ramps &amp; gang planks without skid- or slip-resistant surfaces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16</a:t>
            </a:fld>
            <a:endParaRPr lang="en-US" altLang="en-US"/>
          </a:p>
        </p:txBody>
      </p:sp>
      <p:pic>
        <p:nvPicPr>
          <p:cNvPr id="31748" name="Picture 8" descr="MCj033293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4572000"/>
            <a:ext cx="14478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 Causes of Slips</a:t>
            </a:r>
          </a:p>
        </p:txBody>
      </p:sp>
      <p:sp>
        <p:nvSpPr>
          <p:cNvPr id="33795" name="Rectangle 3"/>
          <p:cNvSpPr>
            <a:spLocks noGrp="1" noChangeArrowheads="1"/>
          </p:cNvSpPr>
          <p:nvPr>
            <p:ph idx="1"/>
          </p:nvPr>
        </p:nvSpPr>
        <p:spPr>
          <a:xfrm>
            <a:off x="847725" y="1809750"/>
            <a:ext cx="8296275" cy="5048250"/>
          </a:xfrm>
        </p:spPr>
        <p:txBody>
          <a:bodyPr/>
          <a:lstStyle/>
          <a:p>
            <a:pPr eaLnBrk="1" hangingPunct="1"/>
            <a:r>
              <a:rPr lang="en-US" altLang="en-US" smtClean="0"/>
              <a:t>Metal surfaces</a:t>
            </a:r>
          </a:p>
          <a:p>
            <a:pPr lvl="1" eaLnBrk="1" hangingPunct="1"/>
            <a:r>
              <a:rPr lang="en-US" altLang="en-US" smtClean="0"/>
              <a:t>Dockboards &amp; dock plates</a:t>
            </a:r>
          </a:p>
          <a:p>
            <a:pPr lvl="1" eaLnBrk="1" hangingPunct="1"/>
            <a:r>
              <a:rPr lang="en-US" altLang="en-US" smtClean="0"/>
              <a:t>Platforms</a:t>
            </a:r>
          </a:p>
          <a:p>
            <a:pPr lvl="1" eaLnBrk="1" hangingPunct="1"/>
            <a:r>
              <a:rPr lang="en-US" altLang="en-US" smtClean="0"/>
              <a:t>Sidewalk &amp; road covers</a:t>
            </a:r>
          </a:p>
          <a:p>
            <a:pPr eaLnBrk="1" hangingPunct="1"/>
            <a:r>
              <a:rPr lang="en-US" altLang="en-US" smtClean="0"/>
              <a:t>Mounting &amp; dismounting vehicles &amp; equipment</a:t>
            </a:r>
          </a:p>
          <a:p>
            <a:pPr eaLnBrk="1" hangingPunct="1"/>
            <a:r>
              <a:rPr lang="en-US" altLang="en-US" smtClean="0"/>
              <a:t>Climbing ladders</a:t>
            </a:r>
          </a:p>
          <a:p>
            <a:pPr eaLnBrk="1" hangingPunct="1"/>
            <a:r>
              <a:rPr lang="en-US" altLang="en-US" smtClean="0"/>
              <a:t>Loose, irregular surfaces such as gravel</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t>  Causes of Slips</a:t>
            </a:r>
          </a:p>
        </p:txBody>
      </p:sp>
      <p:sp>
        <p:nvSpPr>
          <p:cNvPr id="35843" name="Rectangle 3"/>
          <p:cNvSpPr>
            <a:spLocks noGrp="1" noChangeArrowheads="1"/>
          </p:cNvSpPr>
          <p:nvPr>
            <p:ph idx="1"/>
          </p:nvPr>
        </p:nvSpPr>
        <p:spPr/>
        <p:txBody>
          <a:bodyPr/>
          <a:lstStyle/>
          <a:p>
            <a:pPr eaLnBrk="1" hangingPunct="1"/>
            <a:r>
              <a:rPr lang="en-US" altLang="en-US" smtClean="0"/>
              <a:t>Sloped, uneven or muddy terrain</a:t>
            </a:r>
          </a:p>
          <a:p>
            <a:pPr eaLnBrk="1" hangingPunct="1"/>
            <a:r>
              <a:rPr lang="en-US" altLang="en-US" smtClean="0"/>
              <a:t>Weather hazards</a:t>
            </a:r>
          </a:p>
          <a:p>
            <a:pPr eaLnBrk="1" hangingPunct="1"/>
            <a:r>
              <a:rPr lang="en-US" altLang="en-US" smtClean="0"/>
              <a:t>Leaves, pine needles &amp; other plant debris (wet or dry)</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Causes of Trips</a:t>
            </a:r>
          </a:p>
        </p:txBody>
      </p:sp>
      <p:sp>
        <p:nvSpPr>
          <p:cNvPr id="37891" name="Rectangle 3"/>
          <p:cNvSpPr>
            <a:spLocks noGrp="1" noChangeArrowheads="1"/>
          </p:cNvSpPr>
          <p:nvPr>
            <p:ph idx="1"/>
          </p:nvPr>
        </p:nvSpPr>
        <p:spPr/>
        <p:txBody>
          <a:bodyPr/>
          <a:lstStyle/>
          <a:p>
            <a:pPr eaLnBrk="1" hangingPunct="1"/>
            <a:r>
              <a:rPr lang="en-US" altLang="en-US" smtClean="0"/>
              <a:t>Uncovered hoses, cables, wires or extension cords across aisles or walkways</a:t>
            </a:r>
          </a:p>
          <a:p>
            <a:pPr eaLnBrk="1" hangingPunct="1"/>
            <a:r>
              <a:rPr lang="en-US" altLang="en-US" smtClean="0"/>
              <a:t>Clutter, obstacles in aisles, walkway &amp; work areas</a:t>
            </a:r>
          </a:p>
          <a:p>
            <a:pPr eaLnBrk="1" hangingPunct="1"/>
            <a:r>
              <a:rPr lang="en-US" altLang="en-US" smtClean="0"/>
              <a:t>Open cabinet, file or desk drawers &amp; doors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19</a:t>
            </a:fld>
            <a:endParaRPr lang="en-US" altLang="en-US"/>
          </a:p>
        </p:txBody>
      </p:sp>
      <p:pic>
        <p:nvPicPr>
          <p:cNvPr id="37892" name="Picture 4" descr="MCBS00529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1569" y="851672"/>
            <a:ext cx="14859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MCBS00530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6453" y="851672"/>
            <a:ext cx="17478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805902"/>
            <a:ext cx="8229023" cy="732855"/>
          </a:xfrm>
        </p:spPr>
        <p:txBody>
          <a:bodyPr/>
          <a:lstStyle/>
          <a:p>
            <a:pPr algn="ctr"/>
            <a:r>
              <a:rPr lang="en-US" sz="4000" dirty="0" smtClean="0"/>
              <a:t>Disclaimer</a:t>
            </a:r>
            <a:endParaRPr lang="en-US" sz="4000" dirty="0"/>
          </a:p>
        </p:txBody>
      </p:sp>
      <p:sp>
        <p:nvSpPr>
          <p:cNvPr id="3" name="Content Placeholder 2"/>
          <p:cNvSpPr>
            <a:spLocks noGrp="1"/>
          </p:cNvSpPr>
          <p:nvPr>
            <p:ph idx="1"/>
          </p:nvPr>
        </p:nvSpPr>
        <p:spPr/>
        <p:txBody>
          <a:bodyPr/>
          <a:lstStyle/>
          <a:p>
            <a:pPr marL="0" indent="0">
              <a:buNone/>
            </a:pPr>
            <a:r>
              <a:rPr lang="en-US" dirty="0"/>
              <a:t>This material was produced under grant number </a:t>
            </a:r>
            <a:r>
              <a:rPr lang="en-US" dirty="0" smtClean="0"/>
              <a:t>SH-29660-SH6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a:t>
            </a:fld>
            <a:endParaRPr lang="en-US"/>
          </a:p>
        </p:txBody>
      </p:sp>
    </p:spTree>
    <p:extLst>
      <p:ext uri="{BB962C8B-B14F-4D97-AF65-F5344CB8AC3E}">
        <p14:creationId xmlns:p14="http://schemas.microsoft.com/office/powerpoint/2010/main" val="392093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 Causes of Trips </a:t>
            </a:r>
          </a:p>
        </p:txBody>
      </p:sp>
      <p:sp>
        <p:nvSpPr>
          <p:cNvPr id="39939" name="Rectangle 3"/>
          <p:cNvSpPr>
            <a:spLocks noGrp="1" noChangeArrowheads="1"/>
          </p:cNvSpPr>
          <p:nvPr>
            <p:ph idx="1"/>
          </p:nvPr>
        </p:nvSpPr>
        <p:spPr/>
        <p:txBody>
          <a:bodyPr/>
          <a:lstStyle/>
          <a:p>
            <a:pPr eaLnBrk="1" hangingPunct="1"/>
            <a:r>
              <a:rPr lang="en-US" altLang="en-US" smtClean="0"/>
              <a:t>Changes in elevation or levels</a:t>
            </a:r>
          </a:p>
          <a:p>
            <a:pPr lvl="1" eaLnBrk="1" hangingPunct="1"/>
            <a:r>
              <a:rPr lang="en-US" altLang="en-US" smtClean="0"/>
              <a:t>Unmarked steps or ramps</a:t>
            </a:r>
          </a:p>
          <a:p>
            <a:pPr eaLnBrk="1" hangingPunct="1"/>
            <a:r>
              <a:rPr lang="en-US" altLang="en-US" smtClean="0"/>
              <a:t>Rumpled or rolled-up carpets/mats or carpets with curled edges</a:t>
            </a:r>
          </a:p>
          <a:p>
            <a:pPr eaLnBrk="1" hangingPunct="1"/>
            <a:r>
              <a:rPr lang="en-US" altLang="en-US" smtClean="0"/>
              <a:t>Irregularities in walking surfaces</a:t>
            </a:r>
          </a:p>
          <a:p>
            <a:pPr lvl="1" eaLnBrk="1" hangingPunct="1"/>
            <a:r>
              <a:rPr lang="en-US" altLang="en-US" smtClean="0"/>
              <a:t>Thresholds or gaps</a:t>
            </a:r>
          </a:p>
          <a:p>
            <a:pPr eaLnBrk="1" hangingPunct="1"/>
            <a:r>
              <a:rPr lang="en-US" altLang="en-US" smtClean="0"/>
              <a:t>Missing or uneven floor tiles &amp; bricks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  Causes of Trips </a:t>
            </a:r>
          </a:p>
        </p:txBody>
      </p:sp>
      <p:sp>
        <p:nvSpPr>
          <p:cNvPr id="41987" name="Rectangle 3"/>
          <p:cNvSpPr>
            <a:spLocks noGrp="1" noChangeArrowheads="1"/>
          </p:cNvSpPr>
          <p:nvPr>
            <p:ph idx="1"/>
          </p:nvPr>
        </p:nvSpPr>
        <p:spPr/>
        <p:txBody>
          <a:bodyPr/>
          <a:lstStyle/>
          <a:p>
            <a:pPr eaLnBrk="1" hangingPunct="1"/>
            <a:r>
              <a:rPr lang="en-US" altLang="en-US" dirty="0" smtClean="0"/>
              <a:t>Damaged steps</a:t>
            </a:r>
          </a:p>
          <a:p>
            <a:pPr eaLnBrk="1" hangingPunct="1"/>
            <a:r>
              <a:rPr lang="en-US" altLang="en-US" dirty="0" smtClean="0"/>
              <a:t>Non-uniform, improper or irregular steps</a:t>
            </a:r>
          </a:p>
          <a:p>
            <a:pPr lvl="1" eaLnBrk="1" hangingPunct="1"/>
            <a:r>
              <a:rPr lang="en-US" altLang="en-US" dirty="0" smtClean="0"/>
              <a:t>Taller of shorter</a:t>
            </a:r>
          </a:p>
          <a:p>
            <a:pPr lvl="1" eaLnBrk="1" hangingPunct="1"/>
            <a:r>
              <a:rPr lang="en-US" altLang="en-US" dirty="0" smtClean="0"/>
              <a:t>Shallower tread depth</a:t>
            </a:r>
          </a:p>
          <a:p>
            <a:pPr lvl="1" eaLnBrk="1" hangingPunct="1"/>
            <a:r>
              <a:rPr lang="en-US" altLang="en-US" dirty="0" smtClean="0"/>
              <a:t>Otherwise irregular</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21</a:t>
            </a:fld>
            <a:endParaRPr lang="en-US" altLang="en-US"/>
          </a:p>
        </p:txBody>
      </p:sp>
      <p:pic>
        <p:nvPicPr>
          <p:cNvPr id="41988" name="Picture 4" descr="MCj040392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4290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5" title="Image of an arrow pointing at tread on a step"/>
          <p:cNvSpPr>
            <a:spLocks noChangeShapeType="1"/>
          </p:cNvSpPr>
          <p:nvPr/>
        </p:nvSpPr>
        <p:spPr bwMode="auto">
          <a:xfrm>
            <a:off x="7543800" y="2743200"/>
            <a:ext cx="0" cy="1676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Text Box 6"/>
          <p:cNvSpPr txBox="1">
            <a:spLocks noChangeArrowheads="1"/>
          </p:cNvSpPr>
          <p:nvPr/>
        </p:nvSpPr>
        <p:spPr bwMode="auto">
          <a:xfrm>
            <a:off x="6172200" y="2895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dirty="0"/>
              <a:t>Tread</a:t>
            </a:r>
          </a:p>
        </p:txBody>
      </p:sp>
      <p:sp>
        <p:nvSpPr>
          <p:cNvPr id="41991" name="Line 7" title="Image of an arrow pointing at a Riser on a step"/>
          <p:cNvSpPr>
            <a:spLocks noChangeShapeType="1"/>
          </p:cNvSpPr>
          <p:nvPr/>
        </p:nvSpPr>
        <p:spPr bwMode="auto">
          <a:xfrm flipV="1">
            <a:off x="4343400" y="5181600"/>
            <a:ext cx="1752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Text Box 8"/>
          <p:cNvSpPr txBox="1">
            <a:spLocks noChangeArrowheads="1"/>
          </p:cNvSpPr>
          <p:nvPr/>
        </p:nvSpPr>
        <p:spPr bwMode="auto">
          <a:xfrm>
            <a:off x="3657600" y="4953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dirty="0"/>
              <a:t>Riser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489" y="378199"/>
            <a:ext cx="8229023" cy="536201"/>
          </a:xfrm>
          <a:noFill/>
        </p:spPr>
        <p:txBody>
          <a:bodyPr/>
          <a:lstStyle/>
          <a:p>
            <a:pPr eaLnBrk="1" hangingPunct="1"/>
            <a:r>
              <a:rPr lang="en-US" altLang="en-US" dirty="0" smtClean="0"/>
              <a:t> Causes of Trips  </a:t>
            </a:r>
          </a:p>
        </p:txBody>
      </p:sp>
      <p:sp>
        <p:nvSpPr>
          <p:cNvPr id="44035" name="Rectangle 3"/>
          <p:cNvSpPr>
            <a:spLocks noGrp="1" noChangeArrowheads="1"/>
          </p:cNvSpPr>
          <p:nvPr>
            <p:ph idx="1"/>
          </p:nvPr>
        </p:nvSpPr>
        <p:spPr>
          <a:xfrm>
            <a:off x="457489" y="914400"/>
            <a:ext cx="8686511" cy="5486400"/>
          </a:xfrm>
        </p:spPr>
        <p:txBody>
          <a:bodyPr/>
          <a:lstStyle/>
          <a:p>
            <a:pPr eaLnBrk="1" hangingPunct="1">
              <a:lnSpc>
                <a:spcPct val="90000"/>
              </a:lnSpc>
            </a:pPr>
            <a:r>
              <a:rPr lang="en-US" altLang="en-US" sz="2400" dirty="0" smtClean="0"/>
              <a:t>Debris, accumulated waste materials</a:t>
            </a:r>
          </a:p>
          <a:p>
            <a:pPr eaLnBrk="1" hangingPunct="1">
              <a:lnSpc>
                <a:spcPct val="90000"/>
              </a:lnSpc>
            </a:pPr>
            <a:r>
              <a:rPr lang="en-US" altLang="en-US" sz="2400" dirty="0" smtClean="0"/>
              <a:t>Trailing cables, pallets, tools in gangways</a:t>
            </a:r>
          </a:p>
          <a:p>
            <a:pPr eaLnBrk="1" hangingPunct="1">
              <a:lnSpc>
                <a:spcPct val="90000"/>
              </a:lnSpc>
            </a:pPr>
            <a:r>
              <a:rPr lang="en-US" altLang="en-US" sz="2400" dirty="0" smtClean="0"/>
              <a:t>Objects protruding from walking surface</a:t>
            </a:r>
          </a:p>
          <a:p>
            <a:pPr eaLnBrk="1" hangingPunct="1">
              <a:lnSpc>
                <a:spcPct val="90000"/>
              </a:lnSpc>
            </a:pPr>
            <a:r>
              <a:rPr lang="en-US" altLang="en-US" sz="2400" dirty="0" smtClean="0"/>
              <a:t>Uneven surfaces</a:t>
            </a:r>
          </a:p>
          <a:p>
            <a:pPr eaLnBrk="1" hangingPunct="1">
              <a:lnSpc>
                <a:spcPct val="90000"/>
              </a:lnSpc>
            </a:pPr>
            <a:r>
              <a:rPr lang="en-US" altLang="en-US" sz="2400" dirty="0" smtClean="0"/>
              <a:t>Sidewalk/curb drops</a:t>
            </a:r>
          </a:p>
          <a:p>
            <a:pPr eaLnBrk="1" hangingPunct="1">
              <a:lnSpc>
                <a:spcPct val="90000"/>
              </a:lnSpc>
            </a:pPr>
            <a:r>
              <a:rPr lang="en-US" altLang="en-US" sz="2400" dirty="0" smtClean="0"/>
              <a:t>Speed bumps</a:t>
            </a:r>
          </a:p>
          <a:p>
            <a:pPr eaLnBrk="1" hangingPunct="1">
              <a:lnSpc>
                <a:spcPct val="90000"/>
              </a:lnSpc>
            </a:pPr>
            <a:r>
              <a:rPr lang="en-US" altLang="en-US" sz="2400" dirty="0" smtClean="0"/>
              <a:t>Tire bumpers</a:t>
            </a:r>
          </a:p>
          <a:p>
            <a:pPr eaLnBrk="1" hangingPunct="1">
              <a:lnSpc>
                <a:spcPct val="90000"/>
              </a:lnSpc>
            </a:pPr>
            <a:r>
              <a:rPr lang="en-US" altLang="en-US" sz="2400" dirty="0" smtClean="0"/>
              <a:t>Wheelchair ramps &amp; curbs</a:t>
            </a:r>
          </a:p>
          <a:p>
            <a:pPr eaLnBrk="1" hangingPunct="1">
              <a:lnSpc>
                <a:spcPct val="90000"/>
              </a:lnSpc>
            </a:pPr>
            <a:r>
              <a:rPr lang="en-US" altLang="en-US" sz="2400" dirty="0" smtClean="0"/>
              <a:t>Driveways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489" y="378199"/>
            <a:ext cx="8229023" cy="612401"/>
          </a:xfrm>
        </p:spPr>
        <p:txBody>
          <a:bodyPr/>
          <a:lstStyle/>
          <a:p>
            <a:pPr algn="r"/>
            <a:r>
              <a:rPr lang="en-US" altLang="en-US" sz="4000" dirty="0" smtClean="0"/>
              <a:t>Environmental Conditions </a:t>
            </a:r>
          </a:p>
        </p:txBody>
      </p:sp>
      <p:sp>
        <p:nvSpPr>
          <p:cNvPr id="46083" name="Rectangle 3"/>
          <p:cNvSpPr>
            <a:spLocks noGrp="1" noChangeArrowheads="1"/>
          </p:cNvSpPr>
          <p:nvPr>
            <p:ph sz="half" idx="1"/>
          </p:nvPr>
        </p:nvSpPr>
        <p:spPr>
          <a:xfrm>
            <a:off x="228600" y="1599651"/>
            <a:ext cx="4931643" cy="4527176"/>
          </a:xfrm>
        </p:spPr>
        <p:txBody>
          <a:bodyPr/>
          <a:lstStyle/>
          <a:p>
            <a:pPr eaLnBrk="1" hangingPunct="1">
              <a:lnSpc>
                <a:spcPct val="100000"/>
              </a:lnSpc>
              <a:spcBef>
                <a:spcPts val="600"/>
              </a:spcBef>
              <a:spcAft>
                <a:spcPts val="600"/>
              </a:spcAft>
            </a:pPr>
            <a:r>
              <a:rPr lang="en-US" altLang="en-US" sz="2400" dirty="0" smtClean="0"/>
              <a:t>Poor lighting</a:t>
            </a:r>
          </a:p>
          <a:p>
            <a:pPr eaLnBrk="1" hangingPunct="1">
              <a:lnSpc>
                <a:spcPct val="100000"/>
              </a:lnSpc>
              <a:spcBef>
                <a:spcPts val="600"/>
              </a:spcBef>
              <a:spcAft>
                <a:spcPts val="600"/>
              </a:spcAft>
            </a:pPr>
            <a:r>
              <a:rPr lang="en-US" altLang="en-US" sz="2400" dirty="0" smtClean="0"/>
              <a:t>Glare</a:t>
            </a:r>
          </a:p>
          <a:p>
            <a:pPr eaLnBrk="1" hangingPunct="1">
              <a:lnSpc>
                <a:spcPct val="100000"/>
              </a:lnSpc>
              <a:spcBef>
                <a:spcPts val="600"/>
              </a:spcBef>
              <a:spcAft>
                <a:spcPts val="600"/>
              </a:spcAft>
            </a:pPr>
            <a:r>
              <a:rPr lang="en-US" altLang="en-US" sz="2400" dirty="0" smtClean="0"/>
              <a:t>Shadows</a:t>
            </a:r>
          </a:p>
          <a:p>
            <a:pPr eaLnBrk="1" hangingPunct="1">
              <a:lnSpc>
                <a:spcPct val="100000"/>
              </a:lnSpc>
              <a:spcBef>
                <a:spcPts val="600"/>
              </a:spcBef>
              <a:spcAft>
                <a:spcPts val="600"/>
              </a:spcAft>
            </a:pPr>
            <a:r>
              <a:rPr lang="en-US" altLang="en-US" sz="2400" dirty="0" smtClean="0"/>
              <a:t>Bulky PPE (includes improper footwear)</a:t>
            </a:r>
          </a:p>
          <a:p>
            <a:pPr eaLnBrk="1" hangingPunct="1">
              <a:lnSpc>
                <a:spcPct val="100000"/>
              </a:lnSpc>
              <a:spcBef>
                <a:spcPts val="600"/>
              </a:spcBef>
              <a:spcAft>
                <a:spcPts val="600"/>
              </a:spcAft>
            </a:pPr>
            <a:r>
              <a:rPr lang="en-US" altLang="en-US" sz="2400" dirty="0" smtClean="0"/>
              <a:t>Excess noise or temperature</a:t>
            </a:r>
          </a:p>
          <a:p>
            <a:pPr eaLnBrk="1" hangingPunct="1">
              <a:lnSpc>
                <a:spcPct val="100000"/>
              </a:lnSpc>
              <a:spcBef>
                <a:spcPts val="600"/>
              </a:spcBef>
              <a:spcAft>
                <a:spcPts val="600"/>
              </a:spcAft>
            </a:pPr>
            <a:r>
              <a:rPr lang="en-US" altLang="en-US" sz="2400" dirty="0" smtClean="0"/>
              <a:t>Fog or misty conditions</a:t>
            </a:r>
          </a:p>
          <a:p>
            <a:pPr eaLnBrk="1" hangingPunct="1">
              <a:lnSpc>
                <a:spcPct val="100000"/>
              </a:lnSpc>
              <a:spcBef>
                <a:spcPts val="600"/>
              </a:spcBef>
              <a:spcAft>
                <a:spcPts val="600"/>
              </a:spcAft>
            </a:pPr>
            <a:r>
              <a:rPr lang="en-US" altLang="en-US" sz="2400" dirty="0" smtClean="0"/>
              <a:t>Poor housekeeping</a:t>
            </a:r>
          </a:p>
          <a:p>
            <a:pPr eaLnBrk="1" hangingPunct="1">
              <a:lnSpc>
                <a:spcPct val="100000"/>
              </a:lnSpc>
              <a:spcBef>
                <a:spcPts val="600"/>
              </a:spcBef>
              <a:spcAft>
                <a:spcPts val="600"/>
              </a:spcAft>
            </a:pPr>
            <a:r>
              <a:rPr lang="en-US" altLang="en-US" sz="2400" dirty="0" smtClean="0"/>
              <a:t>Improper cleaning methods &amp; products</a:t>
            </a:r>
          </a:p>
          <a:p>
            <a:pPr eaLnBrk="1" hangingPunct="1">
              <a:lnSpc>
                <a:spcPct val="100000"/>
              </a:lnSpc>
              <a:spcBef>
                <a:spcPts val="600"/>
              </a:spcBef>
              <a:spcAft>
                <a:spcPts val="600"/>
              </a:spcAft>
            </a:pPr>
            <a:r>
              <a:rPr lang="en-US" altLang="en-US" sz="2400" dirty="0" smtClean="0"/>
              <a:t>Inadequate or missing signage</a:t>
            </a:r>
          </a:p>
        </p:txBody>
      </p:sp>
      <p:pic>
        <p:nvPicPr>
          <p:cNvPr id="46084" name="Picture 6" title="Photo of water being drained"/>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60244" y="1521199"/>
            <a:ext cx="3395511" cy="4525963"/>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 name="Slide Number Placeholder 2"/>
          <p:cNvSpPr>
            <a:spLocks noGrp="1"/>
          </p:cNvSpPr>
          <p:nvPr>
            <p:ph type="sldNum" sz="quarter" idx="4294967295"/>
          </p:nvPr>
        </p:nvSpPr>
        <p:spPr>
          <a:xfrm>
            <a:off x="6858000" y="6324600"/>
            <a:ext cx="2133600" cy="533400"/>
          </a:xfrm>
        </p:spPr>
        <p:txBody>
          <a:bodyPr/>
          <a:lstStyle/>
          <a:p>
            <a:pPr>
              <a:defRPr/>
            </a:pPr>
            <a:fld id="{4B2AFF16-25E5-4E38-8E09-D6FAE1791C5F}" type="slidenum">
              <a:rPr lang="en-US" altLang="en-US" smtClean="0"/>
              <a:pPr>
                <a:defRPr/>
              </a:pPr>
              <a:t>23</a:t>
            </a:fld>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eaLnBrk="1" hangingPunct="1"/>
            <a:r>
              <a:rPr lang="en-US" altLang="en-US" smtClean="0"/>
              <a:t>Failing eyesight &amp;/or visual perception</a:t>
            </a:r>
          </a:p>
          <a:p>
            <a:pPr eaLnBrk="1" hangingPunct="1"/>
            <a:r>
              <a:rPr lang="en-US" altLang="en-US" smtClean="0"/>
              <a:t>Age</a:t>
            </a:r>
          </a:p>
          <a:p>
            <a:pPr eaLnBrk="1" hangingPunct="1"/>
            <a:r>
              <a:rPr lang="en-US" altLang="en-US" smtClean="0"/>
              <a:t>Physical condition &amp; fatigue</a:t>
            </a:r>
          </a:p>
          <a:p>
            <a:pPr eaLnBrk="1" hangingPunct="1"/>
            <a:r>
              <a:rPr lang="en-US" altLang="en-US" smtClean="0"/>
              <a:t>Stress or illness</a:t>
            </a:r>
          </a:p>
          <a:p>
            <a:pPr eaLnBrk="1" hangingPunct="1"/>
            <a:r>
              <a:rPr lang="en-US" altLang="en-US" smtClean="0"/>
              <a:t>Medications, alcohol &amp; drug effects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24</a:t>
            </a:fld>
            <a:endParaRPr lang="en-US" altLang="en-US"/>
          </a:p>
        </p:txBody>
      </p:sp>
      <p:pic>
        <p:nvPicPr>
          <p:cNvPr id="48132" name="Picture 5" descr="MCPE02192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4572000"/>
            <a:ext cx="140017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29517" y="851726"/>
            <a:ext cx="8485883" cy="1143000"/>
          </a:xfrm>
        </p:spPr>
        <p:txBody>
          <a:bodyPr/>
          <a:lstStyle/>
          <a:p>
            <a:pPr lvl="0" algn="ctr" defTabSz="914400">
              <a:lnSpc>
                <a:spcPct val="100000"/>
              </a:lnSpc>
            </a:pPr>
            <a:r>
              <a:rPr lang="en-US" altLang="en-US" sz="4000" b="0" dirty="0">
                <a:ea typeface="+mn-ea"/>
                <a:cs typeface="+mn-cs"/>
              </a:rPr>
              <a:t>Human Factors Increasing</a:t>
            </a:r>
            <a:br>
              <a:rPr lang="en-US" altLang="en-US" sz="4000" b="0" dirty="0">
                <a:ea typeface="+mn-ea"/>
                <a:cs typeface="+mn-cs"/>
              </a:rPr>
            </a:br>
            <a:r>
              <a:rPr lang="en-US" altLang="en-US" sz="4000" b="0" dirty="0">
                <a:ea typeface="+mn-ea"/>
                <a:cs typeface="+mn-cs"/>
              </a:rPr>
              <a:t>Risk of Trips &amp; Slips - </a:t>
            </a:r>
            <a:r>
              <a:rPr lang="en-US" altLang="en-US" sz="4000" b="0" dirty="0" smtClean="0">
                <a:ea typeface="+mn-ea"/>
                <a:cs typeface="+mn-cs"/>
              </a:rPr>
              <a:t>Physical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312" y="751495"/>
            <a:ext cx="8077200" cy="1143000"/>
          </a:xfrm>
        </p:spPr>
        <p:txBody>
          <a:bodyPr/>
          <a:lstStyle/>
          <a:p>
            <a:pPr eaLnBrk="1" hangingPunct="1"/>
            <a:r>
              <a:rPr lang="en-US" altLang="en-US" sz="4000" dirty="0" smtClean="0"/>
              <a:t>Human Factors Increasing</a:t>
            </a:r>
            <a:br>
              <a:rPr lang="en-US" altLang="en-US" sz="4000" dirty="0" smtClean="0"/>
            </a:br>
            <a:r>
              <a:rPr lang="en-US" altLang="en-US" sz="4000" dirty="0" smtClean="0"/>
              <a:t>Risk of Trips &amp; Slips - Behavior</a:t>
            </a:r>
          </a:p>
        </p:txBody>
      </p:sp>
      <p:sp>
        <p:nvSpPr>
          <p:cNvPr id="50179" name="Rectangle 3"/>
          <p:cNvSpPr>
            <a:spLocks noGrp="1" noChangeArrowheads="1"/>
          </p:cNvSpPr>
          <p:nvPr>
            <p:ph idx="1"/>
          </p:nvPr>
        </p:nvSpPr>
        <p:spPr/>
        <p:txBody>
          <a:bodyPr/>
          <a:lstStyle/>
          <a:p>
            <a:pPr eaLnBrk="1" hangingPunct="1"/>
            <a:r>
              <a:rPr lang="en-US" altLang="en-US" smtClean="0"/>
              <a:t>Carrying or moving cumbersome objects or simply too many objects at one time</a:t>
            </a:r>
          </a:p>
          <a:p>
            <a:pPr eaLnBrk="1" hangingPunct="1"/>
            <a:r>
              <a:rPr lang="en-US" altLang="en-US" smtClean="0"/>
              <a:t>Not paying attention to surroundings or walking distracted</a:t>
            </a:r>
          </a:p>
          <a:p>
            <a:pPr eaLnBrk="1" hangingPunct="1"/>
            <a:r>
              <a:rPr lang="en-US" altLang="en-US" smtClean="0"/>
              <a:t>Taking unapproved shortcuts</a:t>
            </a:r>
          </a:p>
          <a:p>
            <a:pPr eaLnBrk="1" hangingPunct="1"/>
            <a:r>
              <a:rPr lang="en-US" altLang="en-US" smtClean="0"/>
              <a:t>Being in a hurry and rushing </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25</a:t>
            </a:fld>
            <a:endParaRPr lang="en-US" altLang="en-US"/>
          </a:p>
        </p:txBody>
      </p:sp>
      <p:pic>
        <p:nvPicPr>
          <p:cNvPr id="50180" name="Picture 4" descr="MMj02841620000[1]"/>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312152" y="3499177"/>
            <a:ext cx="1504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4728322"/>
            <a:ext cx="1901952" cy="1219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31188" cy="1143000"/>
          </a:xfrm>
          <a:noFill/>
        </p:spPr>
        <p:txBody>
          <a:bodyPr/>
          <a:lstStyle/>
          <a:p>
            <a:pPr eaLnBrk="1" hangingPunct="1"/>
            <a:r>
              <a:rPr lang="en-US" altLang="en-US" sz="4000" smtClean="0"/>
              <a:t>STFs are Preventable</a:t>
            </a:r>
          </a:p>
        </p:txBody>
      </p:sp>
      <p:sp>
        <p:nvSpPr>
          <p:cNvPr id="52227" name="Rectangle 3"/>
          <p:cNvSpPr>
            <a:spLocks noGrp="1" noChangeArrowheads="1"/>
          </p:cNvSpPr>
          <p:nvPr>
            <p:ph idx="1"/>
          </p:nvPr>
        </p:nvSpPr>
        <p:spPr>
          <a:xfrm>
            <a:off x="847725" y="1809750"/>
            <a:ext cx="8296275" cy="5048250"/>
          </a:xfrm>
        </p:spPr>
        <p:txBody>
          <a:bodyPr/>
          <a:lstStyle/>
          <a:p>
            <a:pPr eaLnBrk="1" hangingPunct="1">
              <a:lnSpc>
                <a:spcPct val="90000"/>
              </a:lnSpc>
            </a:pPr>
            <a:r>
              <a:rPr lang="en-US" altLang="en-US" sz="1400" dirty="0" smtClean="0"/>
              <a:t>Design of workplace &amp; work processes-Design workplace &amp; processes to prevent potential exposures to slip &amp; trip hazards</a:t>
            </a:r>
          </a:p>
          <a:p>
            <a:pPr eaLnBrk="1" hangingPunct="1">
              <a:lnSpc>
                <a:spcPct val="90000"/>
              </a:lnSpc>
            </a:pPr>
            <a:r>
              <a:rPr lang="en-US" altLang="en-US" sz="1400" dirty="0" smtClean="0"/>
              <a:t>Good housekeeping-Maintain clear, tidy work areas free of clutter</a:t>
            </a:r>
          </a:p>
          <a:p>
            <a:pPr eaLnBrk="1" hangingPunct="1">
              <a:lnSpc>
                <a:spcPct val="90000"/>
              </a:lnSpc>
            </a:pPr>
            <a:r>
              <a:rPr lang="en-US" altLang="en-US" sz="1400" dirty="0" smtClean="0"/>
              <a:t>Safe walking practices</a:t>
            </a:r>
          </a:p>
          <a:p>
            <a:pPr lvl="1" eaLnBrk="1" hangingPunct="1">
              <a:lnSpc>
                <a:spcPct val="90000"/>
              </a:lnSpc>
            </a:pPr>
            <a:r>
              <a:rPr lang="en-US" altLang="en-US" sz="1400" dirty="0" smtClean="0"/>
              <a:t>Follow safe walking practices &amp; routes</a:t>
            </a:r>
          </a:p>
          <a:p>
            <a:pPr eaLnBrk="1" hangingPunct="1">
              <a:lnSpc>
                <a:spcPct val="90000"/>
              </a:lnSpc>
            </a:pPr>
            <a:r>
              <a:rPr lang="en-US" altLang="en-US" sz="1400" dirty="0" smtClean="0"/>
              <a:t>Wearing proper footwear</a:t>
            </a:r>
          </a:p>
          <a:p>
            <a:pPr lvl="1" eaLnBrk="1" hangingPunct="1">
              <a:lnSpc>
                <a:spcPct val="90000"/>
              </a:lnSpc>
            </a:pPr>
            <a:r>
              <a:rPr lang="en-US" altLang="en-US" sz="1400" dirty="0" smtClean="0"/>
              <a:t>Wear proper footwear with good traction</a:t>
            </a:r>
          </a:p>
          <a:p>
            <a:pPr eaLnBrk="1" hangingPunct="1">
              <a:lnSpc>
                <a:spcPct val="90000"/>
              </a:lnSpc>
            </a:pPr>
            <a:r>
              <a:rPr lang="en-US" altLang="en-US" sz="1400" dirty="0" smtClean="0"/>
              <a:t>Learn to fall “properly”</a:t>
            </a:r>
          </a:p>
          <a:p>
            <a:pPr lvl="1" eaLnBrk="1" hangingPunct="1">
              <a:lnSpc>
                <a:spcPct val="90000"/>
              </a:lnSpc>
            </a:pPr>
            <a:r>
              <a:rPr lang="en-US" altLang="en-US" sz="1400" dirty="0" smtClean="0"/>
              <a:t>There are techniques that can minimize fall injuries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4000" smtClean="0"/>
              <a:t>Workplace/Work</a:t>
            </a:r>
            <a:br>
              <a:rPr lang="en-US" altLang="en-US" sz="4000" smtClean="0"/>
            </a:br>
            <a:r>
              <a:rPr lang="en-US" altLang="en-US" sz="4000" smtClean="0"/>
              <a:t>Process Design</a:t>
            </a:r>
          </a:p>
        </p:txBody>
      </p:sp>
      <p:sp>
        <p:nvSpPr>
          <p:cNvPr id="54275" name="Rectangle 3"/>
          <p:cNvSpPr>
            <a:spLocks noGrp="1" noChangeArrowheads="1"/>
          </p:cNvSpPr>
          <p:nvPr>
            <p:ph idx="1"/>
          </p:nvPr>
        </p:nvSpPr>
        <p:spPr>
          <a:xfrm>
            <a:off x="847725" y="1809750"/>
            <a:ext cx="8296275" cy="4819650"/>
          </a:xfrm>
        </p:spPr>
        <p:txBody>
          <a:bodyPr/>
          <a:lstStyle/>
          <a:p>
            <a:pPr eaLnBrk="1" hangingPunct="1"/>
            <a:r>
              <a:rPr lang="en-US" altLang="en-US" smtClean="0"/>
              <a:t>Contain work processes to prevent discharge, splatter, or spillage of liquids, oils, particles,</a:t>
            </a:r>
            <a:r>
              <a:rPr lang="en-US" altLang="en-US" b="1" smtClean="0"/>
              <a:t> </a:t>
            </a:r>
            <a:r>
              <a:rPr lang="en-US" altLang="en-US" smtClean="0"/>
              <a:t>dusts &amp; offal onto floor</a:t>
            </a:r>
          </a:p>
          <a:p>
            <a:pPr lvl="1" eaLnBrk="1" hangingPunct="1"/>
            <a:r>
              <a:rPr lang="en-US" altLang="en-US" smtClean="0"/>
              <a:t>Local exhaust ventilation</a:t>
            </a:r>
          </a:p>
          <a:p>
            <a:pPr lvl="1" eaLnBrk="1" hangingPunct="1"/>
            <a:r>
              <a:rPr lang="en-US" altLang="en-US" smtClean="0"/>
              <a:t>Extraction/collection systems</a:t>
            </a:r>
          </a:p>
          <a:p>
            <a:pPr lvl="1" eaLnBrk="1" hangingPunct="1"/>
            <a:r>
              <a:rPr lang="en-US" altLang="en-US" smtClean="0"/>
              <a:t>Enclosures</a:t>
            </a:r>
          </a:p>
          <a:p>
            <a:pPr lvl="1" eaLnBrk="1" hangingPunct="1"/>
            <a:r>
              <a:rPr lang="en-US" altLang="en-US" smtClean="0"/>
              <a:t>Work surfaces with raised or lipped edges</a:t>
            </a:r>
          </a:p>
          <a:p>
            <a:pPr lvl="1" eaLnBrk="1" hangingPunct="1"/>
            <a:r>
              <a:rPr lang="en-US" altLang="en-US" smtClean="0"/>
              <a:t>Catch/drip pans, drain-offs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4000" dirty="0" smtClean="0"/>
              <a:t>Workplace/Work </a:t>
            </a:r>
            <a:br>
              <a:rPr lang="en-US" altLang="en-US" sz="4000" dirty="0" smtClean="0"/>
            </a:br>
            <a:r>
              <a:rPr lang="en-US" altLang="en-US" sz="4000" dirty="0" smtClean="0"/>
              <a:t>Process Design</a:t>
            </a:r>
          </a:p>
        </p:txBody>
      </p:sp>
      <p:sp>
        <p:nvSpPr>
          <p:cNvPr id="56323" name="Rectangle 3"/>
          <p:cNvSpPr>
            <a:spLocks noGrp="1" noChangeArrowheads="1"/>
          </p:cNvSpPr>
          <p:nvPr>
            <p:ph idx="1"/>
          </p:nvPr>
        </p:nvSpPr>
        <p:spPr>
          <a:xfrm>
            <a:off x="847725" y="1809750"/>
            <a:ext cx="8296275" cy="5048250"/>
          </a:xfrm>
        </p:spPr>
        <p:txBody>
          <a:bodyPr/>
          <a:lstStyle/>
          <a:p>
            <a:pPr eaLnBrk="1" hangingPunct="1"/>
            <a:r>
              <a:rPr lang="en-GB" altLang="en-US" smtClean="0"/>
              <a:t>Use drip trays to contain leaks of lubricant onto floor from machinery</a:t>
            </a:r>
          </a:p>
          <a:p>
            <a:pPr lvl="1" eaLnBrk="1" hangingPunct="1"/>
            <a:r>
              <a:rPr lang="en-GB" altLang="en-US" smtClean="0"/>
              <a:t>	Perform regularly scheduled maintenance</a:t>
            </a:r>
          </a:p>
          <a:p>
            <a:pPr eaLnBrk="1" hangingPunct="1"/>
            <a:r>
              <a:rPr lang="en-US" altLang="en-US" smtClean="0"/>
              <a:t>Use adequate ventilation to avoid smoke, steam &amp; condensation of water &amp; grease onto floor</a:t>
            </a:r>
          </a:p>
          <a:p>
            <a:pPr eaLnBrk="1" hangingPunct="1"/>
            <a:r>
              <a:rPr lang="en-US" altLang="en-US" smtClean="0"/>
              <a:t>Provide adequate lighting to keep work areas, aisles &amp; paths of travel well lit</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dirty="0" smtClean="0"/>
              <a:t>Workplace/Work</a:t>
            </a:r>
            <a:br>
              <a:rPr lang="en-US" altLang="en-US" sz="4000" dirty="0" smtClean="0"/>
            </a:br>
            <a:r>
              <a:rPr lang="en-US" altLang="en-US" sz="4000" dirty="0" smtClean="0"/>
              <a:t>Process Design </a:t>
            </a:r>
          </a:p>
        </p:txBody>
      </p:sp>
      <p:sp>
        <p:nvSpPr>
          <p:cNvPr id="58371" name="Rectangle 3"/>
          <p:cNvSpPr>
            <a:spLocks noGrp="1" noChangeArrowheads="1"/>
          </p:cNvSpPr>
          <p:nvPr>
            <p:ph idx="1"/>
          </p:nvPr>
        </p:nvSpPr>
        <p:spPr>
          <a:xfrm>
            <a:off x="847725" y="1809750"/>
            <a:ext cx="8296275" cy="4895850"/>
          </a:xfrm>
        </p:spPr>
        <p:txBody>
          <a:bodyPr/>
          <a:lstStyle/>
          <a:p>
            <a:pPr eaLnBrk="1" hangingPunct="1"/>
            <a:r>
              <a:rPr lang="en-US" altLang="en-US" smtClean="0"/>
              <a:t>Mark/highlight step edges &amp; transition areas (changes in elevations)</a:t>
            </a:r>
          </a:p>
          <a:p>
            <a:pPr lvl="1" eaLnBrk="1" hangingPunct="1"/>
            <a:r>
              <a:rPr lang="en-US" altLang="en-US" smtClean="0"/>
              <a:t>Use anti-skid paint, slip-resistant coatings &amp; strips</a:t>
            </a:r>
          </a:p>
          <a:p>
            <a:pPr eaLnBrk="1" hangingPunct="1"/>
            <a:r>
              <a:rPr lang="en-US" altLang="en-US" smtClean="0"/>
              <a:t>Make sure stairs have sufficient lighting &amp; hand rails</a:t>
            </a:r>
          </a:p>
          <a:p>
            <a:pPr eaLnBrk="1" hangingPunct="1"/>
            <a:r>
              <a:rPr lang="en-GB" altLang="en-US" smtClean="0"/>
              <a:t>Provide effective </a:t>
            </a:r>
            <a:r>
              <a:rPr lang="en-US" altLang="en-US" smtClean="0"/>
              <a:t>drainage, false floors or work platforms</a:t>
            </a:r>
          </a:p>
          <a:p>
            <a:pPr eaLnBrk="1" hangingPunct="1"/>
            <a:r>
              <a:rPr lang="en-US" altLang="en-US" smtClean="0"/>
              <a:t>Install slip-resistant floors in high risk areas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mtClean="0"/>
              <a:t>Objectives</a:t>
            </a:r>
          </a:p>
        </p:txBody>
      </p:sp>
      <p:sp>
        <p:nvSpPr>
          <p:cNvPr id="5123" name="Rectangle 3"/>
          <p:cNvSpPr>
            <a:spLocks noGrp="1" noChangeArrowheads="1"/>
          </p:cNvSpPr>
          <p:nvPr>
            <p:ph idx="1"/>
          </p:nvPr>
        </p:nvSpPr>
        <p:spPr/>
        <p:txBody>
          <a:bodyPr/>
          <a:lstStyle/>
          <a:p>
            <a:pPr eaLnBrk="1" hangingPunct="1"/>
            <a:r>
              <a:rPr lang="en-US" altLang="en-US" smtClean="0"/>
              <a:t>Costs of slips, trips &amp; falls (STFs)</a:t>
            </a:r>
          </a:p>
          <a:p>
            <a:pPr eaLnBrk="1" hangingPunct="1"/>
            <a:r>
              <a:rPr lang="en-US" altLang="en-US" smtClean="0"/>
              <a:t>Definitions</a:t>
            </a:r>
          </a:p>
          <a:p>
            <a:pPr eaLnBrk="1" hangingPunct="1"/>
            <a:r>
              <a:rPr lang="en-US" altLang="en-US" smtClean="0"/>
              <a:t>Causes of STFs</a:t>
            </a:r>
          </a:p>
          <a:p>
            <a:pPr eaLnBrk="1" hangingPunct="1"/>
            <a:r>
              <a:rPr lang="en-US" altLang="en-US" smtClean="0"/>
              <a:t>Risk factors</a:t>
            </a:r>
          </a:p>
          <a:p>
            <a:pPr eaLnBrk="1" hangingPunct="1"/>
            <a:r>
              <a:rPr lang="en-US" altLang="en-US" smtClean="0"/>
              <a:t>Prevention/minimization</a:t>
            </a:r>
          </a:p>
        </p:txBody>
      </p:sp>
      <p:sp>
        <p:nvSpPr>
          <p:cNvPr id="3" name="Slide Number Placeholder 2"/>
          <p:cNvSpPr>
            <a:spLocks noGrp="1"/>
          </p:cNvSpPr>
          <p:nvPr>
            <p:ph type="sldNum" sz="quarter" idx="10"/>
          </p:nvPr>
        </p:nvSpPr>
        <p:spPr>
          <a:xfrm>
            <a:off x="7772400" y="6553200"/>
            <a:ext cx="1080335" cy="133069"/>
          </a:xfrm>
        </p:spPr>
        <p:txBody>
          <a:bodyPr/>
          <a:lstStyle/>
          <a:p>
            <a:pPr>
              <a:defRPr/>
            </a:pPr>
            <a:fld id="{7F216127-153E-4B38-B6DE-3D83820E0FEF}" type="slidenum">
              <a:rPr lang="en-US" altLang="en-US" smtClean="0"/>
              <a:pPr>
                <a:defRPr/>
              </a:pPr>
              <a:t>3</a:t>
            </a:fld>
            <a:endParaRPr lang="en-US" altLang="en-US"/>
          </a:p>
        </p:txBody>
      </p:sp>
      <p:pic>
        <p:nvPicPr>
          <p:cNvPr id="5124" name="Picture 4" descr="MCPE02021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819400"/>
            <a:ext cx="400843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4000" dirty="0" smtClean="0"/>
              <a:t>OSHA’s Regulations</a:t>
            </a:r>
            <a:br>
              <a:rPr lang="en-US" altLang="en-US" sz="4000" dirty="0" smtClean="0"/>
            </a:br>
            <a:r>
              <a:rPr lang="en-US" altLang="en-US" sz="4000" dirty="0" smtClean="0"/>
              <a:t>29 CFR 1910 Subpart D  </a:t>
            </a:r>
          </a:p>
        </p:txBody>
      </p:sp>
      <p:pic>
        <p:nvPicPr>
          <p:cNvPr id="60419" name="Picture 7" title="Photo of a person working around trip hazards"/>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81919" y="1600200"/>
            <a:ext cx="3395511" cy="4525963"/>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60420" name="Picture 9" title="Photo of a worker standing on a ladder"/>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153785" y="1600200"/>
            <a:ext cx="3021080" cy="4525963"/>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90600" y="381000"/>
            <a:ext cx="7239000" cy="685800"/>
          </a:xfrm>
          <a:noFill/>
        </p:spPr>
        <p:txBody>
          <a:bodyPr/>
          <a:lstStyle/>
          <a:p>
            <a:pPr eaLnBrk="1" hangingPunct="1"/>
            <a:r>
              <a:rPr lang="en-US" altLang="en-US" b="1" smtClean="0">
                <a:solidFill>
                  <a:schemeClr val="accent2"/>
                </a:solidFill>
              </a:rPr>
              <a:t>Housekeeping</a:t>
            </a:r>
          </a:p>
        </p:txBody>
      </p:sp>
      <p:sp>
        <p:nvSpPr>
          <p:cNvPr id="62467" name="Rectangle 3"/>
          <p:cNvSpPr>
            <a:spLocks noGrp="1" noChangeArrowheads="1"/>
          </p:cNvSpPr>
          <p:nvPr>
            <p:ph idx="1"/>
          </p:nvPr>
        </p:nvSpPr>
        <p:spPr>
          <a:xfrm>
            <a:off x="0" y="1295400"/>
            <a:ext cx="9144000" cy="4114800"/>
          </a:xfrm>
        </p:spPr>
        <p:txBody>
          <a:bodyPr/>
          <a:lstStyle/>
          <a:p>
            <a:pPr eaLnBrk="1" hangingPunct="1">
              <a:lnSpc>
                <a:spcPct val="130000"/>
              </a:lnSpc>
            </a:pPr>
            <a:r>
              <a:rPr lang="en-US" altLang="en-US" dirty="0" smtClean="0"/>
              <a:t>All places of employment clean and orderly and in a sanitary condition</a:t>
            </a:r>
          </a:p>
          <a:p>
            <a:pPr eaLnBrk="1" hangingPunct="1">
              <a:lnSpc>
                <a:spcPct val="130000"/>
              </a:lnSpc>
            </a:pPr>
            <a:r>
              <a:rPr lang="en-US" altLang="en-US" dirty="0" smtClean="0"/>
              <a:t>Workrooms clean &amp; dry</a:t>
            </a:r>
          </a:p>
          <a:p>
            <a:pPr eaLnBrk="1" hangingPunct="1">
              <a:lnSpc>
                <a:spcPct val="130000"/>
              </a:lnSpc>
            </a:pPr>
            <a:r>
              <a:rPr lang="en-US" altLang="en-US" dirty="0" smtClean="0"/>
              <a:t>Platforms, mats, or other dry standing places for wet processes</a:t>
            </a:r>
          </a:p>
          <a:p>
            <a:pPr eaLnBrk="1" hangingPunct="1">
              <a:lnSpc>
                <a:spcPct val="130000"/>
              </a:lnSpc>
            </a:pPr>
            <a:endParaRPr lang="en-US" altLang="en-US" dirty="0" smtClean="0"/>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31</a:t>
            </a:fld>
            <a:endParaRPr lang="en-US" altLang="en-US"/>
          </a:p>
        </p:txBody>
      </p:sp>
      <p:graphicFrame>
        <p:nvGraphicFramePr>
          <p:cNvPr id="62468" name="Object 4" title="Photo of the inside of a clean work building "/>
          <p:cNvGraphicFramePr>
            <a:graphicFrameLocks noChangeAspect="1"/>
          </p:cNvGraphicFramePr>
          <p:nvPr>
            <p:extLst>
              <p:ext uri="{D42A27DB-BD31-4B8C-83A1-F6EECF244321}">
                <p14:modId xmlns:p14="http://schemas.microsoft.com/office/powerpoint/2010/main" val="3972525733"/>
              </p:ext>
            </p:extLst>
          </p:nvPr>
        </p:nvGraphicFramePr>
        <p:xfrm>
          <a:off x="838200" y="4876800"/>
          <a:ext cx="2057400" cy="1554163"/>
        </p:xfrm>
        <a:graphic>
          <a:graphicData uri="http://schemas.openxmlformats.org/presentationml/2006/ole">
            <mc:AlternateContent xmlns:mc="http://schemas.openxmlformats.org/markup-compatibility/2006">
              <mc:Choice xmlns:v="urn:schemas-microsoft-com:vml" Requires="v">
                <p:oleObj spid="_x0000_s62493" name="Document" r:id="rId4" imgW="1591056" imgH="1202436" progId="Word.Document.8">
                  <p:embed/>
                </p:oleObj>
              </mc:Choice>
              <mc:Fallback>
                <p:oleObj name="Document" r:id="rId4" imgW="1591056" imgH="120243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76800"/>
                        <a:ext cx="2057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9" name="Picture 7" descr="P101092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600" y="43434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32</a:t>
            </a:fld>
            <a:endParaRPr lang="en-US" altLang="en-US"/>
          </a:p>
        </p:txBody>
      </p:sp>
      <p:pic>
        <p:nvPicPr>
          <p:cNvPr id="64516" name="Picture 4" title="Photo of a worker spraying water on work flo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143000"/>
            <a:ext cx="76200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489" y="378199"/>
            <a:ext cx="8229023" cy="612401"/>
          </a:xfrm>
        </p:spPr>
        <p:txBody>
          <a:bodyPr/>
          <a:lstStyle/>
          <a:p>
            <a:r>
              <a:rPr lang="en-US" sz="1400" dirty="0" smtClean="0"/>
              <a:t>Sanitation process is dangerous</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676400" y="152400"/>
            <a:ext cx="5791200" cy="838200"/>
          </a:xfrm>
          <a:solidFill>
            <a:srgbClr val="CCFFCC"/>
          </a:solidFill>
        </p:spPr>
        <p:txBody>
          <a:bodyPr/>
          <a:lstStyle/>
          <a:p>
            <a:pPr eaLnBrk="1" hangingPunct="1"/>
            <a:r>
              <a:rPr lang="en-US" altLang="en-US" b="1" smtClean="0">
                <a:solidFill>
                  <a:schemeClr val="accent2"/>
                </a:solidFill>
              </a:rPr>
              <a:t>Aisles</a:t>
            </a:r>
          </a:p>
        </p:txBody>
      </p:sp>
      <p:sp>
        <p:nvSpPr>
          <p:cNvPr id="66563" name="Rectangle 3"/>
          <p:cNvSpPr>
            <a:spLocks noGrp="1" noChangeArrowheads="1"/>
          </p:cNvSpPr>
          <p:nvPr>
            <p:ph idx="1"/>
          </p:nvPr>
        </p:nvSpPr>
        <p:spPr>
          <a:xfrm>
            <a:off x="0" y="1066800"/>
            <a:ext cx="9144000" cy="4114800"/>
          </a:xfrm>
        </p:spPr>
        <p:txBody>
          <a:bodyPr/>
          <a:lstStyle/>
          <a:p>
            <a:pPr eaLnBrk="1" hangingPunct="1"/>
            <a:r>
              <a:rPr lang="en-US" altLang="en-US" smtClean="0"/>
              <a:t>Sufficient safe clearance maintained where mechanical handling equipment is used</a:t>
            </a:r>
          </a:p>
          <a:p>
            <a:pPr eaLnBrk="1" hangingPunct="1"/>
            <a:r>
              <a:rPr lang="en-US" altLang="en-US" smtClean="0"/>
              <a:t>Aisles and passageways kept clear and in good repairs</a:t>
            </a:r>
          </a:p>
          <a:p>
            <a:pPr eaLnBrk="1" hangingPunct="1"/>
            <a:r>
              <a:rPr lang="en-US" altLang="en-US" smtClean="0"/>
              <a:t>No obstruction across or in aisles that could create a hazard</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33</a:t>
            </a:fld>
            <a:endParaRPr lang="en-US" altLang="en-US"/>
          </a:p>
        </p:txBody>
      </p:sp>
      <p:pic>
        <p:nvPicPr>
          <p:cNvPr id="66564" name="Picture 4" descr="MVC-009S"/>
          <p:cNvPicPr>
            <a:picLocks noChangeAspect="1" noChangeArrowheads="1"/>
          </p:cNvPicPr>
          <p:nvPr/>
        </p:nvPicPr>
        <p:blipFill>
          <a:blip r:embed="rId3" cstate="email">
            <a:lum bright="42000"/>
            <a:extLst>
              <a:ext uri="{28A0092B-C50C-407E-A947-70E740481C1C}">
                <a14:useLocalDpi xmlns:a14="http://schemas.microsoft.com/office/drawing/2010/main"/>
              </a:ext>
            </a:extLst>
          </a:blip>
          <a:srcRect/>
          <a:stretch>
            <a:fillRect/>
          </a:stretch>
        </p:blipFill>
        <p:spPr bwMode="auto">
          <a:xfrm>
            <a:off x="4724400" y="4191000"/>
            <a:ext cx="403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P1020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33FA525-DC2B-48E9-8C6C-A8071E3B6DAC}" type="slidenum">
              <a:rPr lang="en-US" altLang="en-US" smtClean="0"/>
              <a:pPr>
                <a:defRPr/>
              </a:pPr>
              <a:t>34</a:t>
            </a:fld>
            <a:endParaRPr lang="en-US" altLang="en-US"/>
          </a:p>
        </p:txBody>
      </p:sp>
      <p:sp>
        <p:nvSpPr>
          <p:cNvPr id="2" name="Title 1"/>
          <p:cNvSpPr>
            <a:spLocks noGrp="1"/>
          </p:cNvSpPr>
          <p:nvPr>
            <p:ph type="title"/>
          </p:nvPr>
        </p:nvSpPr>
        <p:spPr>
          <a:xfrm>
            <a:off x="-9646" y="0"/>
            <a:ext cx="2067046" cy="838200"/>
          </a:xfrm>
        </p:spPr>
        <p:txBody>
          <a:bodyPr>
            <a:normAutofit/>
          </a:bodyPr>
          <a:lstStyle/>
          <a:p>
            <a:r>
              <a:rPr lang="en-US" sz="1800" dirty="0" smtClean="0"/>
              <a:t>Tripping hazard on an elevated surface</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76400" y="152400"/>
            <a:ext cx="5791200" cy="838200"/>
          </a:xfrm>
          <a:solidFill>
            <a:srgbClr val="CCFFCC"/>
          </a:solidFill>
        </p:spPr>
        <p:txBody>
          <a:bodyPr/>
          <a:lstStyle/>
          <a:p>
            <a:pPr eaLnBrk="1" hangingPunct="1"/>
            <a:r>
              <a:rPr lang="en-US" altLang="en-US" b="1" dirty="0" smtClean="0">
                <a:solidFill>
                  <a:schemeClr val="accent2"/>
                </a:solidFill>
              </a:rPr>
              <a:t> Aisles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35</a:t>
            </a:fld>
            <a:endParaRPr lang="en-US" altLang="en-US"/>
          </a:p>
        </p:txBody>
      </p:sp>
      <p:pic>
        <p:nvPicPr>
          <p:cNvPr id="70660" name="Picture 4" descr="Slide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2336800"/>
            <a:ext cx="7239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533400" y="1371601"/>
            <a:ext cx="2057400" cy="304800"/>
          </a:xfrm>
        </p:spPr>
        <p:txBody>
          <a:bodyPr>
            <a:normAutofit/>
          </a:bodyPr>
          <a:lstStyle/>
          <a:p>
            <a:r>
              <a:rPr lang="en-US" sz="800" dirty="0" smtClean="0">
                <a:solidFill>
                  <a:schemeClr val="bg1"/>
                </a:solidFill>
              </a:rPr>
              <a:t>Floor Openings section</a:t>
            </a:r>
            <a:endParaRPr lang="en-US" sz="800" dirty="0">
              <a:solidFill>
                <a:schemeClr val="bg1"/>
              </a:solidFill>
            </a:endParaRPr>
          </a:p>
        </p:txBody>
      </p:sp>
    </p:spTree>
    <p:extLst>
      <p:ext uri="{BB962C8B-B14F-4D97-AF65-F5344CB8AC3E}">
        <p14:creationId xmlns:p14="http://schemas.microsoft.com/office/powerpoint/2010/main" val="493385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52400"/>
            <a:ext cx="7772400" cy="838200"/>
          </a:xfrm>
          <a:solidFill>
            <a:srgbClr val="CCFFFF"/>
          </a:solidFill>
        </p:spPr>
        <p:txBody>
          <a:bodyPr/>
          <a:lstStyle/>
          <a:p>
            <a:pPr eaLnBrk="1" hangingPunct="1"/>
            <a:r>
              <a:rPr lang="en-US" altLang="en-US" b="1" smtClean="0">
                <a:solidFill>
                  <a:schemeClr val="accent2"/>
                </a:solidFill>
              </a:rPr>
              <a:t>Floor Openings</a:t>
            </a:r>
          </a:p>
        </p:txBody>
      </p:sp>
      <p:sp>
        <p:nvSpPr>
          <p:cNvPr id="74755" name="Rectangle 3"/>
          <p:cNvSpPr>
            <a:spLocks noGrp="1" noChangeArrowheads="1"/>
          </p:cNvSpPr>
          <p:nvPr>
            <p:ph idx="1"/>
          </p:nvPr>
        </p:nvSpPr>
        <p:spPr>
          <a:xfrm>
            <a:off x="0" y="1066800"/>
            <a:ext cx="9144000" cy="4114800"/>
          </a:xfrm>
        </p:spPr>
        <p:txBody>
          <a:bodyPr/>
          <a:lstStyle/>
          <a:p>
            <a:pPr eaLnBrk="1" hangingPunct="1"/>
            <a:r>
              <a:rPr lang="en-US" altLang="en-US" smtClean="0"/>
              <a:t>Every ladderway floor opening or platform shall be guarded by a standard railing with standard toeboard on all exposed sides (except at entrance to opening), with the passage through the railing either provided with a swinging gate or so offset that a person cannot walk directly into the opening.</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37</a:t>
            </a:fld>
            <a:endParaRPr lang="en-US" altLang="en-US"/>
          </a:p>
        </p:txBody>
      </p:sp>
      <p:pic>
        <p:nvPicPr>
          <p:cNvPr id="74756" name="Picture 4" descr="MVC-007S"/>
          <p:cNvPicPr>
            <a:picLocks noChangeAspect="1" noChangeArrowheads="1"/>
          </p:cNvPicPr>
          <p:nvPr/>
        </p:nvPicPr>
        <p:blipFill>
          <a:blip r:embed="rId3" cstate="email">
            <a:lum bright="36000" contrast="-6000"/>
            <a:extLst>
              <a:ext uri="{28A0092B-C50C-407E-A947-70E740481C1C}">
                <a14:useLocalDpi xmlns:a14="http://schemas.microsoft.com/office/drawing/2010/main"/>
              </a:ext>
            </a:extLst>
          </a:blip>
          <a:srcRect/>
          <a:stretch>
            <a:fillRect/>
          </a:stretch>
        </p:blipFill>
        <p:spPr bwMode="auto">
          <a:xfrm>
            <a:off x="5463891" y="3943350"/>
            <a:ext cx="35814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7" name="Group 5" title="Image of a do not symbol"/>
          <p:cNvGrpSpPr>
            <a:grpSpLocks/>
          </p:cNvGrpSpPr>
          <p:nvPr/>
        </p:nvGrpSpPr>
        <p:grpSpPr bwMode="auto">
          <a:xfrm>
            <a:off x="5870918" y="3886200"/>
            <a:ext cx="2667000" cy="2590800"/>
            <a:chOff x="2208" y="2544"/>
            <a:chExt cx="2256" cy="1632"/>
          </a:xfrm>
        </p:grpSpPr>
        <p:sp>
          <p:nvSpPr>
            <p:cNvPr id="74758" name="Line 6"/>
            <p:cNvSpPr>
              <a:spLocks noChangeShapeType="1"/>
            </p:cNvSpPr>
            <p:nvPr/>
          </p:nvSpPr>
          <p:spPr bwMode="auto">
            <a:xfrm flipV="1">
              <a:off x="2256" y="2544"/>
              <a:ext cx="2208" cy="163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 name="Line 7"/>
            <p:cNvSpPr>
              <a:spLocks noChangeShapeType="1"/>
            </p:cNvSpPr>
            <p:nvPr/>
          </p:nvSpPr>
          <p:spPr bwMode="auto">
            <a:xfrm>
              <a:off x="2208" y="2592"/>
              <a:ext cx="2208" cy="158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152400"/>
            <a:ext cx="8458200" cy="762000"/>
          </a:xfrm>
          <a:solidFill>
            <a:srgbClr val="CCFFFF"/>
          </a:solidFill>
        </p:spPr>
        <p:txBody>
          <a:bodyPr/>
          <a:lstStyle/>
          <a:p>
            <a:pPr eaLnBrk="1" hangingPunct="1"/>
            <a:r>
              <a:rPr lang="en-US" altLang="en-US" b="1" dirty="0" smtClean="0">
                <a:solidFill>
                  <a:schemeClr val="accent2"/>
                </a:solidFill>
              </a:rPr>
              <a:t> Floor Openings</a:t>
            </a:r>
          </a:p>
        </p:txBody>
      </p:sp>
      <p:sp>
        <p:nvSpPr>
          <p:cNvPr id="76803" name="Rectangle 3"/>
          <p:cNvSpPr>
            <a:spLocks noGrp="1" noChangeArrowheads="1"/>
          </p:cNvSpPr>
          <p:nvPr>
            <p:ph idx="1"/>
          </p:nvPr>
        </p:nvSpPr>
        <p:spPr>
          <a:xfrm>
            <a:off x="685800" y="1143000"/>
            <a:ext cx="7772400" cy="4114800"/>
          </a:xfrm>
        </p:spPr>
        <p:txBody>
          <a:bodyPr/>
          <a:lstStyle/>
          <a:p>
            <a:pPr eaLnBrk="1" hangingPunct="1"/>
            <a:r>
              <a:rPr lang="en-US" altLang="en-US" smtClean="0"/>
              <a:t>Where operating conditions necessitate the feeding of material into any hatchway or chute opening, protection shall be provided to prevent a person from falling through the opening.</a:t>
            </a:r>
          </a:p>
          <a:p>
            <a:pPr eaLnBrk="1" hangingPunct="1"/>
            <a:endParaRPr lang="en-US" altLang="en-US" smtClean="0"/>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38</a:t>
            </a:fld>
            <a:endParaRPr lang="en-US" altLang="en-US"/>
          </a:p>
        </p:txBody>
      </p:sp>
      <p:graphicFrame>
        <p:nvGraphicFramePr>
          <p:cNvPr id="76804" name="Object 4" title="Photo of hatchways"/>
          <p:cNvGraphicFramePr>
            <a:graphicFrameLocks noChangeAspect="1"/>
          </p:cNvGraphicFramePr>
          <p:nvPr>
            <p:extLst>
              <p:ext uri="{D42A27DB-BD31-4B8C-83A1-F6EECF244321}">
                <p14:modId xmlns:p14="http://schemas.microsoft.com/office/powerpoint/2010/main" val="418496639"/>
              </p:ext>
            </p:extLst>
          </p:nvPr>
        </p:nvGraphicFramePr>
        <p:xfrm>
          <a:off x="2905125" y="4016375"/>
          <a:ext cx="3267075" cy="2079625"/>
        </p:xfrm>
        <a:graphic>
          <a:graphicData uri="http://schemas.openxmlformats.org/presentationml/2006/ole">
            <mc:AlternateContent xmlns:mc="http://schemas.openxmlformats.org/markup-compatibility/2006">
              <mc:Choice xmlns:v="urn:schemas-microsoft-com:vml" Requires="v">
                <p:oleObj spid="_x0000_s76828" name="Document" r:id="rId4" imgW="1505712" imgH="1133856" progId="Word.Document.8">
                  <p:embed/>
                </p:oleObj>
              </mc:Choice>
              <mc:Fallback>
                <p:oleObj name="Document" r:id="rId4" imgW="1505712" imgH="113385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4016375"/>
                        <a:ext cx="3267075" cy="20796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76200"/>
            <a:ext cx="7772400" cy="762000"/>
          </a:xfrm>
          <a:solidFill>
            <a:srgbClr val="CCFFFF"/>
          </a:solidFill>
        </p:spPr>
        <p:txBody>
          <a:bodyPr/>
          <a:lstStyle/>
          <a:p>
            <a:pPr eaLnBrk="1" hangingPunct="1"/>
            <a:r>
              <a:rPr lang="en-US" altLang="en-US" b="1" dirty="0" smtClean="0">
                <a:solidFill>
                  <a:schemeClr val="accent2"/>
                </a:solidFill>
              </a:rPr>
              <a:t>Floor Openings </a:t>
            </a:r>
          </a:p>
        </p:txBody>
      </p:sp>
      <p:sp>
        <p:nvSpPr>
          <p:cNvPr id="78851" name="Rectangle 3"/>
          <p:cNvSpPr>
            <a:spLocks noGrp="1" noChangeArrowheads="1"/>
          </p:cNvSpPr>
          <p:nvPr>
            <p:ph idx="1"/>
          </p:nvPr>
        </p:nvSpPr>
        <p:spPr>
          <a:xfrm>
            <a:off x="0" y="990600"/>
            <a:ext cx="9067800" cy="4114800"/>
          </a:xfrm>
        </p:spPr>
        <p:txBody>
          <a:bodyPr/>
          <a:lstStyle/>
          <a:p>
            <a:pPr eaLnBrk="1" hangingPunct="1"/>
            <a:r>
              <a:rPr lang="en-US" altLang="en-US" smtClean="0"/>
              <a:t>Every pit and trapdoor floor opening, infrequently used, guarded by a floor opening cover of standard strength and construction. </a:t>
            </a:r>
          </a:p>
          <a:p>
            <a:pPr eaLnBrk="1" hangingPunct="1"/>
            <a:r>
              <a:rPr lang="en-US" altLang="en-US" smtClean="0"/>
              <a:t>While the cover is not in place, the pit or trap opening constantly attended by someone or protected on all exposed sides by removable standard railings.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39</a:t>
            </a:fld>
            <a:endParaRPr lang="en-US" altLang="en-US"/>
          </a:p>
        </p:txBody>
      </p:sp>
      <p:graphicFrame>
        <p:nvGraphicFramePr>
          <p:cNvPr id="78852" name="Object 4" title="Photo of pit opening"/>
          <p:cNvGraphicFramePr>
            <a:graphicFrameLocks noChangeAspect="1"/>
          </p:cNvGraphicFramePr>
          <p:nvPr>
            <p:extLst>
              <p:ext uri="{D42A27DB-BD31-4B8C-83A1-F6EECF244321}">
                <p14:modId xmlns:p14="http://schemas.microsoft.com/office/powerpoint/2010/main" val="1190965742"/>
              </p:ext>
            </p:extLst>
          </p:nvPr>
        </p:nvGraphicFramePr>
        <p:xfrm>
          <a:off x="4800600" y="4267200"/>
          <a:ext cx="3581400" cy="1866900"/>
        </p:xfrm>
        <a:graphic>
          <a:graphicData uri="http://schemas.openxmlformats.org/presentationml/2006/ole">
            <mc:AlternateContent xmlns:mc="http://schemas.openxmlformats.org/markup-compatibility/2006">
              <mc:Choice xmlns:v="urn:schemas-microsoft-com:vml" Requires="v">
                <p:oleObj spid="_x0000_s78878" name="Document" r:id="rId4" imgW="1781556" imgH="1339596" progId="Word.Document.8">
                  <p:embed/>
                </p:oleObj>
              </mc:Choice>
              <mc:Fallback>
                <p:oleObj name="Document" r:id="rId4" imgW="1781556" imgH="1339596" progId="Word.Document.8">
                  <p:embed/>
                  <p:pic>
                    <p:nvPicPr>
                      <p:cNvPr id="0" name="Object 4"/>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800600" y="4267200"/>
                        <a:ext cx="3581400" cy="1866900"/>
                      </a:xfrm>
                      <a:prstGeom prst="rect">
                        <a:avLst/>
                      </a:prstGeom>
                      <a:noFill/>
                      <a:ln>
                        <a:noFill/>
                      </a:ln>
                      <a:effectLst/>
                    </p:spPr>
                  </p:pic>
                </p:oleObj>
              </mc:Fallback>
            </mc:AlternateContent>
          </a:graphicData>
        </a:graphic>
      </p:graphicFrame>
      <p:sp>
        <p:nvSpPr>
          <p:cNvPr id="78853" name="Line 5" title="Image of red line through a pit opening"/>
          <p:cNvSpPr>
            <a:spLocks noChangeShapeType="1"/>
          </p:cNvSpPr>
          <p:nvPr/>
        </p:nvSpPr>
        <p:spPr bwMode="auto">
          <a:xfrm flipV="1">
            <a:off x="4876801" y="4267200"/>
            <a:ext cx="3429000" cy="1866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Line 6" title="Image of red line through a pit opening"/>
          <p:cNvSpPr>
            <a:spLocks noChangeShapeType="1"/>
          </p:cNvSpPr>
          <p:nvPr/>
        </p:nvSpPr>
        <p:spPr bwMode="auto">
          <a:xfrm>
            <a:off x="4876800" y="4343400"/>
            <a:ext cx="3352800" cy="17907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31188" cy="1143000"/>
          </a:xfrm>
          <a:noFill/>
        </p:spPr>
        <p:txBody>
          <a:bodyPr/>
          <a:lstStyle/>
          <a:p>
            <a:pPr eaLnBrk="1" hangingPunct="1"/>
            <a:r>
              <a:rPr lang="en-US" altLang="en-US" smtClean="0"/>
              <a:t>Costs of STFs</a:t>
            </a:r>
          </a:p>
        </p:txBody>
      </p:sp>
      <p:sp>
        <p:nvSpPr>
          <p:cNvPr id="7171" name="Rectangle 3"/>
          <p:cNvSpPr>
            <a:spLocks noGrp="1" noChangeArrowheads="1"/>
          </p:cNvSpPr>
          <p:nvPr>
            <p:ph idx="1"/>
          </p:nvPr>
        </p:nvSpPr>
        <p:spPr>
          <a:xfrm>
            <a:off x="457489" y="1599640"/>
            <a:ext cx="8229023" cy="3498476"/>
          </a:xfrm>
        </p:spPr>
        <p:txBody>
          <a:bodyPr/>
          <a:lstStyle/>
          <a:p>
            <a:pPr eaLnBrk="1" hangingPunct="1"/>
            <a:r>
              <a:rPr lang="en-US" altLang="en-US" dirty="0" smtClean="0"/>
              <a:t>Slips, trips &amp; falls can happen anywhere in your operation</a:t>
            </a:r>
          </a:p>
          <a:p>
            <a:pPr eaLnBrk="1" hangingPunct="1"/>
            <a:r>
              <a:rPr lang="en-US" altLang="en-US" dirty="0" smtClean="0"/>
              <a:t>Slips &amp; trips can result in falls, possibly disability or death</a:t>
            </a:r>
          </a:p>
          <a:p>
            <a:pPr eaLnBrk="1" hangingPunct="1"/>
            <a:r>
              <a:rPr lang="en-US" altLang="en-US" dirty="0" smtClean="0"/>
              <a:t>Costs to employer &amp; worker can be substantial</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a:t>
            </a:fld>
            <a:endParaRPr lang="en-US" altLang="en-US"/>
          </a:p>
        </p:txBody>
      </p:sp>
      <p:pic>
        <p:nvPicPr>
          <p:cNvPr id="7172" name="Picture 4" descr="MPj0433118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4689241"/>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solidFill>
            <a:srgbClr val="CCFFFF"/>
          </a:solidFill>
        </p:spPr>
        <p:txBody>
          <a:bodyPr/>
          <a:lstStyle/>
          <a:p>
            <a:pPr eaLnBrk="1" hangingPunct="1"/>
            <a:r>
              <a:rPr lang="en-US" altLang="en-US" b="1" dirty="0" smtClean="0">
                <a:solidFill>
                  <a:schemeClr val="accent2"/>
                </a:solidFill>
              </a:rPr>
              <a:t>Floor Openings  </a:t>
            </a:r>
          </a:p>
        </p:txBody>
      </p:sp>
      <p:sp>
        <p:nvSpPr>
          <p:cNvPr id="80899" name="Rectangle 3"/>
          <p:cNvSpPr>
            <a:spLocks noGrp="1" noChangeArrowheads="1"/>
          </p:cNvSpPr>
          <p:nvPr>
            <p:ph sz="half" idx="1"/>
          </p:nvPr>
        </p:nvSpPr>
        <p:spPr/>
        <p:txBody>
          <a:bodyPr/>
          <a:lstStyle/>
          <a:p>
            <a:pPr eaLnBrk="1" hangingPunct="1">
              <a:lnSpc>
                <a:spcPct val="150000"/>
              </a:lnSpc>
            </a:pPr>
            <a:r>
              <a:rPr lang="en-US" altLang="en-US" sz="2800" smtClean="0"/>
              <a:t>Every temporary floor opening shall have standard railings, or shall be constantly attended by someone.</a:t>
            </a:r>
          </a:p>
        </p:txBody>
      </p:sp>
      <p:pic>
        <p:nvPicPr>
          <p:cNvPr id="80900" name="Picture 9" title="Photo of a floor openin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53000" y="1600200"/>
            <a:ext cx="3394075" cy="4525963"/>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40</a:t>
            </a:fld>
            <a:endParaRPr lang="en-US" altLang="en-US"/>
          </a:p>
        </p:txBody>
      </p:sp>
      <p:sp>
        <p:nvSpPr>
          <p:cNvPr id="80901" name="Oval 10" title="Image of an oval showing a floor opening"/>
          <p:cNvSpPr>
            <a:spLocks noChangeArrowheads="1"/>
          </p:cNvSpPr>
          <p:nvPr/>
        </p:nvSpPr>
        <p:spPr bwMode="auto">
          <a:xfrm>
            <a:off x="5334000" y="4267200"/>
            <a:ext cx="2286000" cy="1828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title="Photo of a water draining into floor gra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66" y="2627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Floor grates and drain covers</a:t>
            </a:r>
            <a:endParaRPr lang="en-US" dirty="0"/>
          </a:p>
        </p:txBody>
      </p:sp>
      <p:sp>
        <p:nvSpPr>
          <p:cNvPr id="3" name="Slide Number Placeholder 2"/>
          <p:cNvSpPr>
            <a:spLocks noGrp="1"/>
          </p:cNvSpPr>
          <p:nvPr>
            <p:ph type="sldNum" sz="quarter" idx="12"/>
          </p:nvPr>
        </p:nvSpPr>
        <p:spPr/>
        <p:txBody>
          <a:bodyPr/>
          <a:lstStyle/>
          <a:p>
            <a:pPr>
              <a:defRPr/>
            </a:pPr>
            <a:fld id="{633FA525-DC2B-48E9-8C6C-A8071E3B6DAC}" type="slidenum">
              <a:rPr lang="en-US" altLang="en-US" smtClean="0"/>
              <a:pPr>
                <a:defRPr/>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76200"/>
            <a:ext cx="7772400" cy="609600"/>
          </a:xfrm>
          <a:solidFill>
            <a:srgbClr val="CCFFFF"/>
          </a:solidFill>
        </p:spPr>
        <p:txBody>
          <a:bodyPr/>
          <a:lstStyle/>
          <a:p>
            <a:pPr eaLnBrk="1" hangingPunct="1"/>
            <a:r>
              <a:rPr lang="en-US" altLang="en-US" b="1" dirty="0" smtClean="0">
                <a:solidFill>
                  <a:schemeClr val="accent2"/>
                </a:solidFill>
              </a:rPr>
              <a:t>  Floor Openings</a:t>
            </a:r>
          </a:p>
        </p:txBody>
      </p:sp>
      <p:sp>
        <p:nvSpPr>
          <p:cNvPr id="84995" name="Rectangle 3"/>
          <p:cNvSpPr>
            <a:spLocks noGrp="1" noChangeArrowheads="1"/>
          </p:cNvSpPr>
          <p:nvPr>
            <p:ph idx="1"/>
          </p:nvPr>
        </p:nvSpPr>
        <p:spPr>
          <a:xfrm>
            <a:off x="0" y="685800"/>
            <a:ext cx="9144000" cy="4114800"/>
          </a:xfrm>
        </p:spPr>
        <p:txBody>
          <a:bodyPr/>
          <a:lstStyle/>
          <a:p>
            <a:pPr eaLnBrk="1" hangingPunct="1"/>
            <a:r>
              <a:rPr lang="en-US" altLang="en-US" smtClean="0"/>
              <a:t>Every floor hole into which persons can accidentally walk shall be guarded by either:</a:t>
            </a:r>
          </a:p>
          <a:p>
            <a:pPr lvl="1" eaLnBrk="1" hangingPunct="1"/>
            <a:r>
              <a:rPr lang="en-US" altLang="en-US" smtClean="0"/>
              <a:t>A standard railing with standard toeboard on all exposed sides, or</a:t>
            </a:r>
          </a:p>
          <a:p>
            <a:pPr lvl="1" eaLnBrk="1" hangingPunct="1"/>
            <a:r>
              <a:rPr lang="en-US" altLang="en-US" smtClean="0"/>
              <a:t>A floor hole cover of standard strength and construction. While the cover is not in place, the floor hole shall be constantly attended by someone or shall be protected by a removable standard railing.</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42</a:t>
            </a:fld>
            <a:endParaRPr lang="en-US" altLang="en-US"/>
          </a:p>
        </p:txBody>
      </p:sp>
      <p:graphicFrame>
        <p:nvGraphicFramePr>
          <p:cNvPr id="84996" name="Object 4" title="Photo of a floor opening large enough to fall through"/>
          <p:cNvGraphicFramePr>
            <a:graphicFrameLocks noChangeAspect="1"/>
          </p:cNvGraphicFramePr>
          <p:nvPr>
            <p:extLst>
              <p:ext uri="{D42A27DB-BD31-4B8C-83A1-F6EECF244321}">
                <p14:modId xmlns:p14="http://schemas.microsoft.com/office/powerpoint/2010/main" val="3216548320"/>
              </p:ext>
            </p:extLst>
          </p:nvPr>
        </p:nvGraphicFramePr>
        <p:xfrm>
          <a:off x="3124200" y="4537075"/>
          <a:ext cx="2971800" cy="2244725"/>
        </p:xfrm>
        <a:graphic>
          <a:graphicData uri="http://schemas.openxmlformats.org/presentationml/2006/ole">
            <mc:AlternateContent xmlns:mc="http://schemas.openxmlformats.org/markup-compatibility/2006">
              <mc:Choice xmlns:v="urn:schemas-microsoft-com:vml" Requires="v">
                <p:oleObj spid="_x0000_s85023" name="Document" r:id="rId4" imgW="1591056" imgH="1202436" progId="Word.Document.8">
                  <p:embed/>
                </p:oleObj>
              </mc:Choice>
              <mc:Fallback>
                <p:oleObj name="Document" r:id="rId4" imgW="1591056" imgH="120243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537075"/>
                        <a:ext cx="2971800"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Line 5" title="Image of a red line through a floor opening"/>
          <p:cNvSpPr>
            <a:spLocks noChangeShapeType="1"/>
          </p:cNvSpPr>
          <p:nvPr/>
        </p:nvSpPr>
        <p:spPr bwMode="auto">
          <a:xfrm flipV="1">
            <a:off x="3200400" y="4572000"/>
            <a:ext cx="2819400" cy="2286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 name="Line 6" title="Image of a red line through a floor opening"/>
          <p:cNvSpPr>
            <a:spLocks noChangeShapeType="1"/>
          </p:cNvSpPr>
          <p:nvPr/>
        </p:nvSpPr>
        <p:spPr bwMode="auto">
          <a:xfrm flipH="1" flipV="1">
            <a:off x="3124200" y="4572000"/>
            <a:ext cx="2895600" cy="2209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9" name="Line 7" title="Image of an arrow pointing to a floor opening"/>
          <p:cNvSpPr>
            <a:spLocks noChangeShapeType="1"/>
          </p:cNvSpPr>
          <p:nvPr/>
        </p:nvSpPr>
        <p:spPr bwMode="auto">
          <a:xfrm flipH="1">
            <a:off x="4648200" y="5715000"/>
            <a:ext cx="2209800" cy="304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0" name="Text Box 8"/>
          <p:cNvSpPr txBox="1">
            <a:spLocks noChangeArrowheads="1"/>
          </p:cNvSpPr>
          <p:nvPr/>
        </p:nvSpPr>
        <p:spPr bwMode="auto">
          <a:xfrm>
            <a:off x="6918325" y="4887913"/>
            <a:ext cx="1889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t>Floor opening</a:t>
            </a:r>
          </a:p>
          <a:p>
            <a:r>
              <a:rPr lang="en-US" altLang="en-US" sz="2000" b="1"/>
              <a:t>large enough</a:t>
            </a:r>
          </a:p>
          <a:p>
            <a:r>
              <a:rPr lang="en-US" altLang="en-US" sz="2000" b="1"/>
              <a:t>to fall through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52400" y="1143000"/>
            <a:ext cx="2819400" cy="609600"/>
          </a:xfrm>
        </p:spPr>
        <p:txBody>
          <a:bodyPr>
            <a:normAutofit/>
          </a:bodyPr>
          <a:lstStyle/>
          <a:p>
            <a:r>
              <a:rPr lang="en-US" sz="1200" dirty="0" smtClean="0">
                <a:solidFill>
                  <a:schemeClr val="bg1"/>
                </a:solidFill>
              </a:rPr>
              <a:t>Wall Openings section</a:t>
            </a:r>
            <a:endParaRPr lang="en-US" sz="1200" dirty="0">
              <a:solidFill>
                <a:schemeClr val="bg1"/>
              </a:solidFill>
            </a:endParaRPr>
          </a:p>
        </p:txBody>
      </p:sp>
    </p:spTree>
    <p:extLst>
      <p:ext uri="{BB962C8B-B14F-4D97-AF65-F5344CB8AC3E}">
        <p14:creationId xmlns:p14="http://schemas.microsoft.com/office/powerpoint/2010/main" val="132766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457200" y="152400"/>
            <a:ext cx="8229600" cy="838200"/>
          </a:xfrm>
          <a:solidFill>
            <a:srgbClr val="CCFFFF"/>
          </a:solidFill>
        </p:spPr>
        <p:txBody>
          <a:bodyPr/>
          <a:lstStyle/>
          <a:p>
            <a:pPr eaLnBrk="1" hangingPunct="1"/>
            <a:r>
              <a:rPr lang="en-US" altLang="en-US" b="1" smtClean="0">
                <a:solidFill>
                  <a:schemeClr val="accent2"/>
                </a:solidFill>
              </a:rPr>
              <a:t>Open-sided Floors</a:t>
            </a:r>
          </a:p>
        </p:txBody>
      </p:sp>
      <p:sp>
        <p:nvSpPr>
          <p:cNvPr id="89090" name="Rectangle 2"/>
          <p:cNvSpPr>
            <a:spLocks noGrp="1" noChangeArrowheads="1"/>
          </p:cNvSpPr>
          <p:nvPr>
            <p:ph idx="1"/>
          </p:nvPr>
        </p:nvSpPr>
        <p:spPr>
          <a:xfrm>
            <a:off x="0" y="1066800"/>
            <a:ext cx="4572000" cy="4114800"/>
          </a:xfrm>
        </p:spPr>
        <p:txBody>
          <a:bodyPr/>
          <a:lstStyle/>
          <a:p>
            <a:pPr eaLnBrk="1" hangingPunct="1">
              <a:lnSpc>
                <a:spcPct val="140000"/>
              </a:lnSpc>
            </a:pPr>
            <a:r>
              <a:rPr lang="en-US" altLang="en-US" smtClean="0"/>
              <a:t>Every open-sided floor or platform 4 feet or more guarded on all open sides except where there is entrance to a ramp, stairway, or fixed ladder. </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44</a:t>
            </a:fld>
            <a:endParaRPr lang="en-US" altLang="en-US"/>
          </a:p>
        </p:txBody>
      </p:sp>
      <p:pic>
        <p:nvPicPr>
          <p:cNvPr id="89092" name="Picture 4" descr="Slide29"/>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4800600" y="12192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152400"/>
            <a:ext cx="8153400" cy="838200"/>
          </a:xfrm>
          <a:solidFill>
            <a:srgbClr val="CCFFFF"/>
          </a:solidFill>
        </p:spPr>
        <p:txBody>
          <a:bodyPr/>
          <a:lstStyle/>
          <a:p>
            <a:pPr eaLnBrk="1" hangingPunct="1"/>
            <a:r>
              <a:rPr lang="en-US" altLang="en-US" b="1" dirty="0" smtClean="0">
                <a:solidFill>
                  <a:schemeClr val="accent2"/>
                </a:solidFill>
              </a:rPr>
              <a:t>Open-sided Floors </a:t>
            </a:r>
          </a:p>
        </p:txBody>
      </p:sp>
      <p:sp>
        <p:nvSpPr>
          <p:cNvPr id="91139" name="Rectangle 3"/>
          <p:cNvSpPr>
            <a:spLocks noGrp="1" noChangeArrowheads="1"/>
          </p:cNvSpPr>
          <p:nvPr>
            <p:ph idx="1"/>
          </p:nvPr>
        </p:nvSpPr>
        <p:spPr>
          <a:xfrm>
            <a:off x="0" y="1143000"/>
            <a:ext cx="5410200" cy="5029200"/>
          </a:xfrm>
        </p:spPr>
        <p:txBody>
          <a:bodyPr/>
          <a:lstStyle/>
          <a:p>
            <a:pPr eaLnBrk="1" hangingPunct="1">
              <a:lnSpc>
                <a:spcPct val="130000"/>
              </a:lnSpc>
            </a:pPr>
            <a:r>
              <a:rPr lang="en-US" altLang="en-US" dirty="0" smtClean="0"/>
              <a:t>The railing shall be provided with a </a:t>
            </a:r>
            <a:r>
              <a:rPr lang="en-US" altLang="en-US" dirty="0" err="1" smtClean="0"/>
              <a:t>toeboard</a:t>
            </a:r>
            <a:r>
              <a:rPr lang="en-US" altLang="en-US" dirty="0" smtClean="0"/>
              <a:t> wherever, beneath the open sides,</a:t>
            </a:r>
          </a:p>
          <a:p>
            <a:pPr lvl="1" eaLnBrk="1" hangingPunct="1">
              <a:lnSpc>
                <a:spcPct val="130000"/>
              </a:lnSpc>
            </a:pPr>
            <a:r>
              <a:rPr lang="en-US" altLang="en-US" dirty="0" smtClean="0"/>
              <a:t>Persons can pass,</a:t>
            </a:r>
          </a:p>
          <a:p>
            <a:pPr lvl="1" eaLnBrk="1" hangingPunct="1">
              <a:lnSpc>
                <a:spcPct val="130000"/>
              </a:lnSpc>
            </a:pPr>
            <a:r>
              <a:rPr lang="en-US" altLang="en-US" dirty="0" smtClean="0"/>
              <a:t>There is moving machinery, or</a:t>
            </a:r>
          </a:p>
          <a:p>
            <a:pPr lvl="1" eaLnBrk="1" hangingPunct="1">
              <a:lnSpc>
                <a:spcPct val="130000"/>
              </a:lnSpc>
            </a:pPr>
            <a:r>
              <a:rPr lang="en-US" altLang="en-US" dirty="0" smtClean="0"/>
              <a:t>There is equipment with which falling materials could create a hazard</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45</a:t>
            </a:fld>
            <a:endParaRPr lang="en-US" altLang="en-US"/>
          </a:p>
        </p:txBody>
      </p:sp>
      <p:pic>
        <p:nvPicPr>
          <p:cNvPr id="91140" name="Picture 5" title="Photo of a worker on a platf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892300"/>
            <a:ext cx="35052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152400"/>
            <a:ext cx="8153400" cy="609600"/>
          </a:xfrm>
          <a:solidFill>
            <a:srgbClr val="CCFFFF"/>
          </a:solidFill>
        </p:spPr>
        <p:txBody>
          <a:bodyPr/>
          <a:lstStyle/>
          <a:p>
            <a:pPr eaLnBrk="1" hangingPunct="1"/>
            <a:r>
              <a:rPr lang="en-US" altLang="en-US" b="1" dirty="0" smtClean="0">
                <a:solidFill>
                  <a:schemeClr val="accent2"/>
                </a:solidFill>
              </a:rPr>
              <a:t> Open-sided Floors</a:t>
            </a:r>
          </a:p>
        </p:txBody>
      </p:sp>
      <p:sp>
        <p:nvSpPr>
          <p:cNvPr id="93187" name="Rectangle 3"/>
          <p:cNvSpPr>
            <a:spLocks noGrp="1" noChangeArrowheads="1"/>
          </p:cNvSpPr>
          <p:nvPr>
            <p:ph idx="1"/>
          </p:nvPr>
        </p:nvSpPr>
        <p:spPr>
          <a:xfrm>
            <a:off x="0" y="914400"/>
            <a:ext cx="9144000" cy="5638800"/>
          </a:xfrm>
        </p:spPr>
        <p:txBody>
          <a:bodyPr/>
          <a:lstStyle/>
          <a:p>
            <a:pPr eaLnBrk="1" hangingPunct="1">
              <a:lnSpc>
                <a:spcPct val="120000"/>
              </a:lnSpc>
            </a:pPr>
            <a:r>
              <a:rPr lang="en-US" altLang="en-US" dirty="0" smtClean="0"/>
              <a:t>All open-sided floors, walkways, platforms, or runways above or adjacent to dangerous equipment, guarded with a standard railing and toe board</a:t>
            </a:r>
          </a:p>
          <a:p>
            <a:pPr eaLnBrk="1" hangingPunct="1">
              <a:lnSpc>
                <a:spcPct val="120000"/>
              </a:lnSpc>
            </a:pPr>
            <a:endParaRPr lang="en-US" altLang="en-US" dirty="0"/>
          </a:p>
          <a:p>
            <a:pPr marL="0" indent="0" eaLnBrk="1" hangingPunct="1">
              <a:lnSpc>
                <a:spcPct val="120000"/>
              </a:lnSpc>
              <a:buNone/>
            </a:pPr>
            <a:endParaRPr lang="en-US" altLang="en-US" dirty="0" smtClean="0"/>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46</a:t>
            </a:fld>
            <a:endParaRPr lang="en-US" altLang="en-US"/>
          </a:p>
        </p:txBody>
      </p:sp>
      <p:pic>
        <p:nvPicPr>
          <p:cNvPr id="93188" name="Picture 7" title="Photo of a platform without adequate guar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886200"/>
            <a:ext cx="4876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95400" y="152400"/>
            <a:ext cx="6477000" cy="914400"/>
          </a:xfrm>
          <a:solidFill>
            <a:srgbClr val="CCFFFF"/>
          </a:solidFill>
        </p:spPr>
        <p:txBody>
          <a:bodyPr/>
          <a:lstStyle/>
          <a:p>
            <a:pPr eaLnBrk="1" hangingPunct="1"/>
            <a:r>
              <a:rPr lang="en-US" altLang="en-US" b="1" smtClean="0">
                <a:solidFill>
                  <a:schemeClr val="accent2"/>
                </a:solidFill>
              </a:rPr>
              <a:t>Stairways</a:t>
            </a:r>
          </a:p>
        </p:txBody>
      </p:sp>
      <p:sp>
        <p:nvSpPr>
          <p:cNvPr id="95235" name="Rectangle 3"/>
          <p:cNvSpPr>
            <a:spLocks noGrp="1" noChangeArrowheads="1"/>
          </p:cNvSpPr>
          <p:nvPr>
            <p:ph idx="1"/>
          </p:nvPr>
        </p:nvSpPr>
        <p:spPr>
          <a:xfrm>
            <a:off x="685800" y="1143000"/>
            <a:ext cx="7772400" cy="4114800"/>
          </a:xfrm>
        </p:spPr>
        <p:txBody>
          <a:bodyPr/>
          <a:lstStyle/>
          <a:p>
            <a:pPr eaLnBrk="1" hangingPunct="1"/>
            <a:r>
              <a:rPr lang="en-US" altLang="en-US" dirty="0" smtClean="0"/>
              <a:t>Every flight of stairs having with 3 or more treads and four or more risers shall be equipped with standard stair railings or standard handrails.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47</a:t>
            </a:fld>
            <a:endParaRPr lang="en-US" altLang="en-US"/>
          </a:p>
        </p:txBody>
      </p:sp>
      <p:pic>
        <p:nvPicPr>
          <p:cNvPr id="95236" name="Picture 10" title="Photo of a flight of stai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886201"/>
            <a:ext cx="556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71600" y="152400"/>
            <a:ext cx="6400800" cy="533400"/>
          </a:xfrm>
          <a:solidFill>
            <a:srgbClr val="CCFFFF"/>
          </a:solidFill>
        </p:spPr>
        <p:txBody>
          <a:bodyPr/>
          <a:lstStyle/>
          <a:p>
            <a:pPr eaLnBrk="1" hangingPunct="1"/>
            <a:r>
              <a:rPr lang="en-US" altLang="en-US" b="1" smtClean="0">
                <a:solidFill>
                  <a:schemeClr val="accent2"/>
                </a:solidFill>
              </a:rPr>
              <a:t>Railings</a:t>
            </a:r>
          </a:p>
        </p:txBody>
      </p:sp>
      <p:sp>
        <p:nvSpPr>
          <p:cNvPr id="97283" name="Rectangle 3"/>
          <p:cNvSpPr>
            <a:spLocks noGrp="1" noChangeArrowheads="1"/>
          </p:cNvSpPr>
          <p:nvPr>
            <p:ph idx="1"/>
          </p:nvPr>
        </p:nvSpPr>
        <p:spPr>
          <a:xfrm>
            <a:off x="0" y="609600"/>
            <a:ext cx="9144000" cy="4114800"/>
          </a:xfrm>
        </p:spPr>
        <p:txBody>
          <a:bodyPr/>
          <a:lstStyle/>
          <a:p>
            <a:pPr eaLnBrk="1" hangingPunct="1">
              <a:lnSpc>
                <a:spcPct val="110000"/>
              </a:lnSpc>
            </a:pPr>
            <a:r>
              <a:rPr lang="en-US" altLang="en-US" dirty="0" smtClean="0"/>
              <a:t>A standard railing consists of top rail, intermediate rail, and posts</a:t>
            </a:r>
          </a:p>
          <a:p>
            <a:pPr eaLnBrk="1" hangingPunct="1">
              <a:lnSpc>
                <a:spcPct val="110000"/>
              </a:lnSpc>
            </a:pPr>
            <a:r>
              <a:rPr lang="en-US" altLang="en-US" dirty="0" smtClean="0"/>
              <a:t>Have a vertical height of 42 inches (+/- 3”) nominal from upper surface of top rail to floor.</a:t>
            </a:r>
          </a:p>
          <a:p>
            <a:pPr eaLnBrk="1" hangingPunct="1">
              <a:lnSpc>
                <a:spcPct val="110000"/>
              </a:lnSpc>
            </a:pPr>
            <a:r>
              <a:rPr lang="en-US" altLang="en-US" dirty="0" smtClean="0"/>
              <a:t>The top rail smooth-surfaced </a:t>
            </a:r>
          </a:p>
          <a:p>
            <a:pPr eaLnBrk="1" hangingPunct="1">
              <a:lnSpc>
                <a:spcPct val="110000"/>
              </a:lnSpc>
            </a:pPr>
            <a:r>
              <a:rPr lang="en-US" altLang="en-US" dirty="0" smtClean="0"/>
              <a:t>The ends of the rails shall not constitute a projection hazard</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48</a:t>
            </a:fld>
            <a:endParaRPr lang="en-US" altLang="en-US"/>
          </a:p>
        </p:txBody>
      </p:sp>
      <p:pic>
        <p:nvPicPr>
          <p:cNvPr id="97284" name="Picture 4" descr="Slide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4267200"/>
            <a:ext cx="5029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 name="Title 1"/>
          <p:cNvSpPr>
            <a:spLocks noGrp="1"/>
          </p:cNvSpPr>
          <p:nvPr>
            <p:ph type="title"/>
          </p:nvPr>
        </p:nvSpPr>
        <p:spPr>
          <a:xfrm>
            <a:off x="3124200" y="1219200"/>
            <a:ext cx="1676400" cy="471488"/>
          </a:xfrm>
        </p:spPr>
        <p:txBody>
          <a:bodyPr>
            <a:normAutofit/>
          </a:bodyPr>
          <a:lstStyle/>
          <a:p>
            <a:r>
              <a:rPr lang="en-US" sz="900" dirty="0" smtClean="0">
                <a:solidFill>
                  <a:schemeClr val="bg1"/>
                </a:solidFill>
              </a:rPr>
              <a:t>Railings </a:t>
            </a:r>
            <a:endParaRPr lang="en-US" sz="900" dirty="0">
              <a:solidFill>
                <a:schemeClr val="bg1"/>
              </a:solidFill>
            </a:endParaRPr>
          </a:p>
        </p:txBody>
      </p:sp>
    </p:spTree>
    <p:extLst>
      <p:ext uri="{BB962C8B-B14F-4D97-AF65-F5344CB8AC3E}">
        <p14:creationId xmlns:p14="http://schemas.microsoft.com/office/powerpoint/2010/main" val="426387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r>
              <a:rPr lang="en-US" altLang="en-US" smtClean="0"/>
              <a:t>To the employer:</a:t>
            </a:r>
          </a:p>
          <a:p>
            <a:pPr lvl="1" eaLnBrk="1" hangingPunct="1"/>
            <a:r>
              <a:rPr lang="en-US" altLang="en-US" smtClean="0"/>
              <a:t>Loss of productivity &amp; business</a:t>
            </a:r>
          </a:p>
          <a:p>
            <a:pPr lvl="1" eaLnBrk="1" hangingPunct="1"/>
            <a:r>
              <a:rPr lang="en-US" altLang="en-US" smtClean="0"/>
              <a:t>Increased industrial insurance premiums</a:t>
            </a:r>
          </a:p>
          <a:p>
            <a:pPr lvl="1" eaLnBrk="1" hangingPunct="1"/>
            <a:r>
              <a:rPr lang="en-US" altLang="en-US" smtClean="0"/>
              <a:t>Costs associated with training replacement worker</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a:t>
            </a:fld>
            <a:endParaRPr lang="en-US" altLang="en-US"/>
          </a:p>
        </p:txBody>
      </p:sp>
      <p:pic>
        <p:nvPicPr>
          <p:cNvPr id="9220" name="Picture 5" descr="MCj0433808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512"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3462" y="733846"/>
            <a:ext cx="8545737" cy="561554"/>
          </a:xfrm>
        </p:spPr>
        <p:txBody>
          <a:bodyPr anchor="t"/>
          <a:lstStyle/>
          <a:p>
            <a:pPr lvl="0" algn="ctr" defTabSz="914400">
              <a:lnSpc>
                <a:spcPct val="100000"/>
              </a:lnSpc>
            </a:pPr>
            <a:r>
              <a:rPr lang="en-US" altLang="en-US" dirty="0">
                <a:ea typeface="+mn-ea"/>
                <a:cs typeface="+mn-cs"/>
              </a:rPr>
              <a:t>Costs of </a:t>
            </a:r>
            <a:r>
              <a:rPr lang="en-US" altLang="en-US" dirty="0" smtClean="0">
                <a:ea typeface="+mn-ea"/>
                <a:cs typeface="+mn-cs"/>
              </a:rPr>
              <a:t>STFs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371600" y="152400"/>
            <a:ext cx="6400800" cy="838200"/>
          </a:xfrm>
          <a:solidFill>
            <a:srgbClr val="CCFFFF"/>
          </a:solidFill>
        </p:spPr>
        <p:txBody>
          <a:bodyPr/>
          <a:lstStyle/>
          <a:p>
            <a:pPr eaLnBrk="1" hangingPunct="1"/>
            <a:r>
              <a:rPr lang="en-US" altLang="en-US" b="1" dirty="0" smtClean="0">
                <a:solidFill>
                  <a:schemeClr val="accent2"/>
                </a:solidFill>
              </a:rPr>
              <a:t>Railings  </a:t>
            </a:r>
          </a:p>
        </p:txBody>
      </p:sp>
      <p:sp>
        <p:nvSpPr>
          <p:cNvPr id="101379" name="Rectangle 3"/>
          <p:cNvSpPr>
            <a:spLocks noGrp="1" noChangeArrowheads="1"/>
          </p:cNvSpPr>
          <p:nvPr>
            <p:ph idx="1"/>
          </p:nvPr>
        </p:nvSpPr>
        <p:spPr>
          <a:xfrm>
            <a:off x="0" y="990600"/>
            <a:ext cx="4800600" cy="4114800"/>
          </a:xfrm>
        </p:spPr>
        <p:txBody>
          <a:bodyPr/>
          <a:lstStyle/>
          <a:p>
            <a:pPr eaLnBrk="1" hangingPunct="1">
              <a:lnSpc>
                <a:spcPct val="110000"/>
              </a:lnSpc>
            </a:pPr>
            <a:r>
              <a:rPr lang="en-US" altLang="en-US" sz="2400" dirty="0" smtClean="0"/>
              <a:t>Wood railings, posts at least 2 by 4</a:t>
            </a:r>
          </a:p>
          <a:p>
            <a:pPr eaLnBrk="1" hangingPunct="1">
              <a:lnSpc>
                <a:spcPct val="110000"/>
              </a:lnSpc>
            </a:pPr>
            <a:r>
              <a:rPr lang="en-US" altLang="en-US" sz="2400" dirty="0" smtClean="0"/>
              <a:t>Posts </a:t>
            </a:r>
            <a:r>
              <a:rPr lang="en-US" altLang="en-US" sz="2400" u="sng" dirty="0" smtClean="0"/>
              <a:t>&lt;</a:t>
            </a:r>
            <a:r>
              <a:rPr lang="en-US" altLang="en-US" sz="2400" dirty="0" smtClean="0"/>
              <a:t> 6 feet </a:t>
            </a:r>
          </a:p>
          <a:p>
            <a:pPr eaLnBrk="1" hangingPunct="1">
              <a:lnSpc>
                <a:spcPct val="110000"/>
              </a:lnSpc>
            </a:pPr>
            <a:r>
              <a:rPr lang="en-US" altLang="en-US" sz="2400" dirty="0" smtClean="0"/>
              <a:t>Rails, at least 2 by 4 </a:t>
            </a:r>
          </a:p>
          <a:p>
            <a:pPr eaLnBrk="1" hangingPunct="1">
              <a:lnSpc>
                <a:spcPct val="110000"/>
              </a:lnSpc>
            </a:pPr>
            <a:r>
              <a:rPr lang="en-US" altLang="en-US" sz="2400" dirty="0" smtClean="0"/>
              <a:t>Pipe railings at least 1 1/2 inches nominal diameter</a:t>
            </a:r>
          </a:p>
          <a:p>
            <a:pPr eaLnBrk="1" hangingPunct="1">
              <a:lnSpc>
                <a:spcPct val="110000"/>
              </a:lnSpc>
            </a:pPr>
            <a:r>
              <a:rPr lang="en-US" altLang="en-US" sz="2400" dirty="0" smtClean="0"/>
              <a:t>Posts spaced not more than 8 feet on centers.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50</a:t>
            </a:fld>
            <a:endParaRPr lang="en-US" altLang="en-US"/>
          </a:p>
        </p:txBody>
      </p:sp>
      <p:pic>
        <p:nvPicPr>
          <p:cNvPr id="101380" name="Picture 4" descr="Slide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371600"/>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71600" y="152400"/>
            <a:ext cx="6400800" cy="838200"/>
          </a:xfrm>
          <a:solidFill>
            <a:srgbClr val="CCFFFF"/>
          </a:solidFill>
        </p:spPr>
        <p:txBody>
          <a:bodyPr/>
          <a:lstStyle/>
          <a:p>
            <a:pPr eaLnBrk="1" hangingPunct="1"/>
            <a:r>
              <a:rPr lang="en-US" altLang="en-US" b="1" dirty="0" smtClean="0">
                <a:solidFill>
                  <a:schemeClr val="accent2"/>
                </a:solidFill>
              </a:rPr>
              <a:t>   Railings</a:t>
            </a:r>
          </a:p>
        </p:txBody>
      </p:sp>
      <p:sp>
        <p:nvSpPr>
          <p:cNvPr id="103427" name="Rectangle 3"/>
          <p:cNvSpPr>
            <a:spLocks noGrp="1" noChangeArrowheads="1"/>
          </p:cNvSpPr>
          <p:nvPr>
            <p:ph idx="1"/>
          </p:nvPr>
        </p:nvSpPr>
        <p:spPr>
          <a:xfrm>
            <a:off x="152400" y="1752600"/>
            <a:ext cx="5867400" cy="4114800"/>
          </a:xfrm>
        </p:spPr>
        <p:txBody>
          <a:bodyPr/>
          <a:lstStyle/>
          <a:p>
            <a:pPr eaLnBrk="1" hangingPunct="1">
              <a:lnSpc>
                <a:spcPct val="110000"/>
              </a:lnSpc>
            </a:pPr>
            <a:r>
              <a:rPr lang="en-US" altLang="en-US" dirty="0" smtClean="0"/>
              <a:t>For structural steel railings</a:t>
            </a:r>
          </a:p>
          <a:p>
            <a:pPr lvl="1" eaLnBrk="1" hangingPunct="1">
              <a:lnSpc>
                <a:spcPct val="110000"/>
              </a:lnSpc>
            </a:pPr>
            <a:r>
              <a:rPr lang="en-US" altLang="en-US" dirty="0" smtClean="0"/>
              <a:t>Posts and top and intermediate rails 2 by 2 by  3/8 inch angles </a:t>
            </a:r>
          </a:p>
          <a:p>
            <a:pPr lvl="1" eaLnBrk="1" hangingPunct="1">
              <a:lnSpc>
                <a:spcPct val="110000"/>
              </a:lnSpc>
            </a:pPr>
            <a:r>
              <a:rPr lang="en-US" altLang="en-US" dirty="0" smtClean="0"/>
              <a:t>Posts spaced not more than 8 feet on centers.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51</a:t>
            </a:fld>
            <a:endParaRPr lang="en-US" altLang="en-US"/>
          </a:p>
        </p:txBody>
      </p:sp>
      <p:pic>
        <p:nvPicPr>
          <p:cNvPr id="103428" name="Picture 4" descr="Slide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676400"/>
            <a:ext cx="2667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371600" y="152400"/>
            <a:ext cx="6400800" cy="838200"/>
          </a:xfrm>
          <a:solidFill>
            <a:srgbClr val="CCFFFF"/>
          </a:solidFill>
        </p:spPr>
        <p:txBody>
          <a:bodyPr/>
          <a:lstStyle/>
          <a:p>
            <a:pPr eaLnBrk="1" hangingPunct="1"/>
            <a:r>
              <a:rPr lang="en-US" altLang="en-US" b="1" dirty="0" smtClean="0">
                <a:solidFill>
                  <a:schemeClr val="accent2"/>
                </a:solidFill>
              </a:rPr>
              <a:t> Railings</a:t>
            </a:r>
          </a:p>
        </p:txBody>
      </p:sp>
      <p:sp>
        <p:nvSpPr>
          <p:cNvPr id="105475" name="Rectangle 3"/>
          <p:cNvSpPr>
            <a:spLocks noGrp="1" noChangeArrowheads="1"/>
          </p:cNvSpPr>
          <p:nvPr>
            <p:ph idx="1"/>
          </p:nvPr>
        </p:nvSpPr>
        <p:spPr>
          <a:xfrm>
            <a:off x="0" y="914400"/>
            <a:ext cx="6248400" cy="4572000"/>
          </a:xfrm>
        </p:spPr>
        <p:txBody>
          <a:bodyPr/>
          <a:lstStyle/>
          <a:p>
            <a:pPr eaLnBrk="1" hangingPunct="1">
              <a:lnSpc>
                <a:spcPct val="170000"/>
              </a:lnSpc>
            </a:pPr>
            <a:r>
              <a:rPr lang="en-US" altLang="en-US" smtClean="0"/>
              <a:t>The completed structure shall be capable of withstanding a load of at least 200 pounds applied in any direction at any point on the top rail.</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52</a:t>
            </a:fld>
            <a:endParaRPr lang="en-US" altLang="en-US"/>
          </a:p>
        </p:txBody>
      </p:sp>
      <p:grpSp>
        <p:nvGrpSpPr>
          <p:cNvPr id="105476" name="Group 4" title="Photo of railings"/>
          <p:cNvGrpSpPr>
            <a:grpSpLocks/>
          </p:cNvGrpSpPr>
          <p:nvPr/>
        </p:nvGrpSpPr>
        <p:grpSpPr bwMode="auto">
          <a:xfrm>
            <a:off x="6172200" y="1828800"/>
            <a:ext cx="2286000" cy="2967038"/>
            <a:chOff x="4080" y="2064"/>
            <a:chExt cx="1440" cy="1869"/>
          </a:xfrm>
        </p:grpSpPr>
        <p:pic>
          <p:nvPicPr>
            <p:cNvPr id="105477" name="Picture 5" descr="Slide2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0" y="2448"/>
              <a:ext cx="1440" cy="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78" name="Group 6"/>
            <p:cNvGrpSpPr>
              <a:grpSpLocks/>
            </p:cNvGrpSpPr>
            <p:nvPr/>
          </p:nvGrpSpPr>
          <p:grpSpPr bwMode="auto">
            <a:xfrm>
              <a:off x="4618" y="2064"/>
              <a:ext cx="854" cy="960"/>
              <a:chOff x="4886" y="1920"/>
              <a:chExt cx="854" cy="960"/>
            </a:xfrm>
          </p:grpSpPr>
          <p:graphicFrame>
            <p:nvGraphicFramePr>
              <p:cNvPr id="105479" name="Object 7"/>
              <p:cNvGraphicFramePr>
                <a:graphicFrameLocks noChangeAspect="1"/>
              </p:cNvGraphicFramePr>
              <p:nvPr/>
            </p:nvGraphicFramePr>
            <p:xfrm>
              <a:off x="4886" y="1920"/>
              <a:ext cx="854" cy="960"/>
            </p:xfrm>
            <a:graphic>
              <a:graphicData uri="http://schemas.openxmlformats.org/presentationml/2006/ole">
                <mc:AlternateContent xmlns:mc="http://schemas.openxmlformats.org/markup-compatibility/2006">
                  <mc:Choice xmlns:v="urn:schemas-microsoft-com:vml" Requires="v">
                    <p:oleObj spid="_x0000_s105503" name="Clip" r:id="rId5" imgW="527050" imgH="592455" progId="MS_ClipArt_Gallery.5">
                      <p:embed/>
                    </p:oleObj>
                  </mc:Choice>
                  <mc:Fallback>
                    <p:oleObj name="Clip" r:id="rId5" imgW="527050" imgH="592455" progId="MS_ClipArt_Gallery.5">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 y="1920"/>
                            <a:ext cx="854"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80" name="Text Box 8"/>
              <p:cNvSpPr txBox="1">
                <a:spLocks noChangeArrowheads="1"/>
              </p:cNvSpPr>
              <p:nvPr/>
            </p:nvSpPr>
            <p:spPr bwMode="auto">
              <a:xfrm>
                <a:off x="4992" y="2256"/>
                <a:ext cx="7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chemeClr val="bg1"/>
                    </a:solidFill>
                  </a:rPr>
                  <a:t>200 lb.</a:t>
                </a:r>
              </a:p>
            </p:txBody>
          </p:sp>
        </p:gr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63050" cy="6858000"/>
          </a:xfrm>
          <a:prstGeom prst="rect">
            <a:avLst/>
          </a:prstGeom>
        </p:spPr>
      </p:pic>
      <p:sp>
        <p:nvSpPr>
          <p:cNvPr id="4" name="Title 3"/>
          <p:cNvSpPr>
            <a:spLocks noGrp="1"/>
          </p:cNvSpPr>
          <p:nvPr>
            <p:ph type="title"/>
          </p:nvPr>
        </p:nvSpPr>
        <p:spPr>
          <a:xfrm>
            <a:off x="1143000" y="1143001"/>
            <a:ext cx="4114800" cy="762000"/>
          </a:xfrm>
        </p:spPr>
        <p:txBody>
          <a:bodyPr>
            <a:normAutofit/>
          </a:bodyPr>
          <a:lstStyle/>
          <a:p>
            <a:r>
              <a:rPr lang="en-US" dirty="0" smtClean="0">
                <a:solidFill>
                  <a:schemeClr val="bg1"/>
                </a:solidFill>
              </a:rPr>
              <a:t>   Railings</a:t>
            </a:r>
            <a:r>
              <a:rPr lang="en-US" sz="800"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06978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371600" y="152400"/>
            <a:ext cx="6400800" cy="838200"/>
          </a:xfrm>
          <a:solidFill>
            <a:srgbClr val="CCFFFF"/>
          </a:solidFill>
        </p:spPr>
        <p:txBody>
          <a:bodyPr/>
          <a:lstStyle/>
          <a:p>
            <a:pPr eaLnBrk="1" hangingPunct="1"/>
            <a:r>
              <a:rPr lang="en-US" altLang="en-US" b="1" dirty="0" smtClean="0">
                <a:solidFill>
                  <a:schemeClr val="accent2"/>
                </a:solidFill>
              </a:rPr>
              <a:t>  Railings</a:t>
            </a:r>
          </a:p>
        </p:txBody>
      </p:sp>
      <p:sp>
        <p:nvSpPr>
          <p:cNvPr id="109571" name="Rectangle 3"/>
          <p:cNvSpPr>
            <a:spLocks noGrp="1" noChangeArrowheads="1"/>
          </p:cNvSpPr>
          <p:nvPr>
            <p:ph idx="1"/>
          </p:nvPr>
        </p:nvSpPr>
        <p:spPr>
          <a:xfrm>
            <a:off x="76200" y="1143000"/>
            <a:ext cx="8915400" cy="4114800"/>
          </a:xfrm>
        </p:spPr>
        <p:txBody>
          <a:bodyPr/>
          <a:lstStyle/>
          <a:p>
            <a:pPr eaLnBrk="1" hangingPunct="1">
              <a:lnSpc>
                <a:spcPct val="130000"/>
              </a:lnSpc>
            </a:pPr>
            <a:r>
              <a:rPr lang="en-US" altLang="en-US" smtClean="0"/>
              <a:t>Where material is piled to such height that a standard toeboard does not provide protection, paneling from floor to intermediate rail, or to top rail shall be provided.</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54</a:t>
            </a:fld>
            <a:endParaRPr lang="en-US" altLang="en-US"/>
          </a:p>
        </p:txBody>
      </p:sp>
      <p:graphicFrame>
        <p:nvGraphicFramePr>
          <p:cNvPr id="109572" name="Object 4" title="Photo of railings"/>
          <p:cNvGraphicFramePr>
            <a:graphicFrameLocks noChangeAspect="1"/>
          </p:cNvGraphicFramePr>
          <p:nvPr>
            <p:extLst>
              <p:ext uri="{D42A27DB-BD31-4B8C-83A1-F6EECF244321}">
                <p14:modId xmlns:p14="http://schemas.microsoft.com/office/powerpoint/2010/main" val="3645495172"/>
              </p:ext>
            </p:extLst>
          </p:nvPr>
        </p:nvGraphicFramePr>
        <p:xfrm>
          <a:off x="2438400" y="3963988"/>
          <a:ext cx="4343400" cy="2540000"/>
        </p:xfrm>
        <a:graphic>
          <a:graphicData uri="http://schemas.openxmlformats.org/presentationml/2006/ole">
            <mc:AlternateContent xmlns:mc="http://schemas.openxmlformats.org/markup-compatibility/2006">
              <mc:Choice xmlns:v="urn:schemas-microsoft-com:vml" Requires="v">
                <p:oleObj spid="_x0000_s109595" name="Document" r:id="rId4" imgW="1505712" imgH="1133856" progId="Word.Document.8">
                  <p:embed/>
                </p:oleObj>
              </mc:Choice>
              <mc:Fallback>
                <p:oleObj name="Document" r:id="rId4" imgW="1505712" imgH="113385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5432" t="30769" b="34616"/>
                      <a:stretch>
                        <a:fillRect/>
                      </a:stretch>
                    </p:blipFill>
                    <p:spPr bwMode="auto">
                      <a:xfrm>
                        <a:off x="2438400" y="3963988"/>
                        <a:ext cx="43434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066800" y="152400"/>
            <a:ext cx="6934200" cy="685800"/>
          </a:xfrm>
          <a:solidFill>
            <a:srgbClr val="CCFFFF"/>
          </a:solidFill>
        </p:spPr>
        <p:txBody>
          <a:bodyPr/>
          <a:lstStyle/>
          <a:p>
            <a:pPr eaLnBrk="1" hangingPunct="1"/>
            <a:r>
              <a:rPr lang="en-US" altLang="en-US" b="1" smtClean="0">
                <a:solidFill>
                  <a:schemeClr val="accent2"/>
                </a:solidFill>
              </a:rPr>
              <a:t>Fixed Stairs</a:t>
            </a:r>
          </a:p>
        </p:txBody>
      </p:sp>
      <p:sp>
        <p:nvSpPr>
          <p:cNvPr id="111619" name="Rectangle 3"/>
          <p:cNvSpPr>
            <a:spLocks noGrp="1" noChangeArrowheads="1"/>
          </p:cNvSpPr>
          <p:nvPr>
            <p:ph idx="1"/>
          </p:nvPr>
        </p:nvSpPr>
        <p:spPr>
          <a:xfrm>
            <a:off x="0" y="838200"/>
            <a:ext cx="9144000" cy="4114800"/>
          </a:xfrm>
        </p:spPr>
        <p:txBody>
          <a:bodyPr/>
          <a:lstStyle/>
          <a:p>
            <a:pPr eaLnBrk="1" hangingPunct="1"/>
            <a:r>
              <a:rPr lang="en-US" altLang="en-US" smtClean="0"/>
              <a:t>Provided for regular travel between levels</a:t>
            </a:r>
          </a:p>
          <a:p>
            <a:pPr eaLnBrk="1" hangingPunct="1"/>
            <a:r>
              <a:rPr lang="en-US" altLang="en-US" smtClean="0"/>
              <a:t>Where equipment requires attention routinely </a:t>
            </a:r>
          </a:p>
          <a:p>
            <a:pPr eaLnBrk="1" hangingPunct="1"/>
            <a:r>
              <a:rPr lang="en-US" altLang="en-US" smtClean="0"/>
              <a:t>Fixed stairs provided where access to elevations is daily </a:t>
            </a:r>
          </a:p>
          <a:p>
            <a:pPr eaLnBrk="1" hangingPunct="1"/>
            <a:r>
              <a:rPr lang="en-US" altLang="en-US" smtClean="0"/>
              <a:t>For work around acids, caustics, gases, or other harmful substances </a:t>
            </a:r>
          </a:p>
          <a:p>
            <a:pPr eaLnBrk="1" hangingPunct="1"/>
            <a:endParaRPr lang="en-US" altLang="en-US" smtClean="0"/>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55</a:t>
            </a:fld>
            <a:endParaRPr lang="en-US" altLang="en-US"/>
          </a:p>
        </p:txBody>
      </p:sp>
      <p:pic>
        <p:nvPicPr>
          <p:cNvPr id="111620" name="Picture 4" descr="MVC-001S"/>
          <p:cNvPicPr>
            <a:picLocks noChangeAspect="1" noChangeArrowheads="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5105400" y="3759200"/>
            <a:ext cx="37338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solidFill>
            <a:srgbClr val="CCFFFF"/>
          </a:solidFill>
        </p:spPr>
        <p:txBody>
          <a:bodyPr/>
          <a:lstStyle/>
          <a:p>
            <a:pPr eaLnBrk="1" hangingPunct="1"/>
            <a:r>
              <a:rPr lang="en-US" altLang="en-US" b="1" dirty="0" smtClean="0">
                <a:solidFill>
                  <a:schemeClr val="accent2"/>
                </a:solidFill>
              </a:rPr>
              <a:t>Fixed Stairs </a:t>
            </a:r>
          </a:p>
        </p:txBody>
      </p:sp>
      <p:sp>
        <p:nvSpPr>
          <p:cNvPr id="113667" name="Rectangle 3"/>
          <p:cNvSpPr>
            <a:spLocks noGrp="1" noChangeArrowheads="1"/>
          </p:cNvSpPr>
          <p:nvPr>
            <p:ph sz="half" idx="1"/>
          </p:nvPr>
        </p:nvSpPr>
        <p:spPr/>
        <p:txBody>
          <a:bodyPr/>
          <a:lstStyle/>
          <a:p>
            <a:pPr eaLnBrk="1" hangingPunct="1"/>
            <a:r>
              <a:rPr lang="en-US" altLang="en-US" smtClean="0"/>
              <a:t>Fixed stairs minimum width of 22 inches</a:t>
            </a:r>
          </a:p>
        </p:txBody>
      </p:sp>
      <p:sp>
        <p:nvSpPr>
          <p:cNvPr id="4" name="Content Placeholder 3"/>
          <p:cNvSpPr>
            <a:spLocks noGrp="1"/>
          </p:cNvSpPr>
          <p:nvPr>
            <p:ph sz="half" idx="2"/>
          </p:nvPr>
        </p:nvSpPr>
        <p:spPr/>
        <p:txBody>
          <a:bodyPr/>
          <a:lstStyle/>
          <a:p>
            <a:endParaRPr lang="en-US"/>
          </a:p>
        </p:txBody>
      </p:sp>
      <p:sp>
        <p:nvSpPr>
          <p:cNvPr id="3" name="Slide Number Placeholder 2"/>
          <p:cNvSpPr>
            <a:spLocks noGrp="1"/>
          </p:cNvSpPr>
          <p:nvPr>
            <p:ph type="sldNum" sz="quarter" idx="4294967295"/>
          </p:nvPr>
        </p:nvSpPr>
        <p:spPr>
          <a:xfrm>
            <a:off x="8062913" y="6680200"/>
            <a:ext cx="1081087" cy="133350"/>
          </a:xfrm>
        </p:spPr>
        <p:txBody>
          <a:bodyPr/>
          <a:lstStyle/>
          <a:p>
            <a:pPr>
              <a:defRPr/>
            </a:pPr>
            <a:fld id="{7F216127-153E-4B38-B6DE-3D83820E0FEF}" type="slidenum">
              <a:rPr lang="en-US" altLang="en-US" smtClean="0"/>
              <a:pPr>
                <a:defRPr/>
              </a:pPr>
              <a:t>56</a:t>
            </a:fld>
            <a:endParaRPr lang="en-US" altLang="en-US"/>
          </a:p>
        </p:txBody>
      </p:sp>
      <p:pic>
        <p:nvPicPr>
          <p:cNvPr id="113668" name="Picture 4" descr="Slide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1286" y="1752600"/>
            <a:ext cx="3689914" cy="445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66800" y="152400"/>
            <a:ext cx="6934200" cy="685800"/>
          </a:xfrm>
          <a:solidFill>
            <a:srgbClr val="CCFFFF"/>
          </a:solidFill>
        </p:spPr>
        <p:txBody>
          <a:bodyPr/>
          <a:lstStyle/>
          <a:p>
            <a:pPr eaLnBrk="1" hangingPunct="1"/>
            <a:r>
              <a:rPr lang="en-US" altLang="en-US" b="1" dirty="0" smtClean="0">
                <a:solidFill>
                  <a:schemeClr val="accent2"/>
                </a:solidFill>
              </a:rPr>
              <a:t> Fixed Stairs</a:t>
            </a:r>
          </a:p>
        </p:txBody>
      </p:sp>
      <p:sp>
        <p:nvSpPr>
          <p:cNvPr id="115715" name="Rectangle 3"/>
          <p:cNvSpPr>
            <a:spLocks noGrp="1" noChangeArrowheads="1"/>
          </p:cNvSpPr>
          <p:nvPr>
            <p:ph idx="1"/>
          </p:nvPr>
        </p:nvSpPr>
        <p:spPr>
          <a:xfrm>
            <a:off x="0" y="914400"/>
            <a:ext cx="9144000" cy="4114800"/>
          </a:xfrm>
        </p:spPr>
        <p:txBody>
          <a:bodyPr/>
          <a:lstStyle/>
          <a:p>
            <a:pPr eaLnBrk="1" hangingPunct="1"/>
            <a:r>
              <a:rPr lang="en-US" altLang="en-US" dirty="0" smtClean="0"/>
              <a:t>Stair treads." All treads shall be reasonably slip-resistant and the </a:t>
            </a:r>
            <a:r>
              <a:rPr lang="en-US" altLang="en-US" dirty="0" err="1" smtClean="0"/>
              <a:t>nosings</a:t>
            </a:r>
            <a:r>
              <a:rPr lang="en-US" altLang="en-US" dirty="0" smtClean="0"/>
              <a:t> shall be of nonslip finish.</a:t>
            </a:r>
          </a:p>
          <a:p>
            <a:pPr eaLnBrk="1" hangingPunct="1"/>
            <a:r>
              <a:rPr lang="en-US" altLang="en-US" dirty="0" smtClean="0"/>
              <a:t>Rise height and tread width shall be uniform throughout any flight of stairs including any foundation structure used as one or more treads of the stairs.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57</a:t>
            </a:fld>
            <a:endParaRPr lang="en-US" altLang="en-US"/>
          </a:p>
        </p:txBody>
      </p:sp>
      <p:pic>
        <p:nvPicPr>
          <p:cNvPr id="115716" name="Picture 4" descr="Slide48"/>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1914525" y="4191000"/>
            <a:ext cx="265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066800" y="152400"/>
            <a:ext cx="6934200" cy="685800"/>
          </a:xfrm>
          <a:solidFill>
            <a:srgbClr val="CCFFFF"/>
          </a:solidFill>
        </p:spPr>
        <p:txBody>
          <a:bodyPr/>
          <a:lstStyle/>
          <a:p>
            <a:pPr eaLnBrk="1" hangingPunct="1"/>
            <a:r>
              <a:rPr lang="en-US" altLang="en-US" b="1" dirty="0" smtClean="0">
                <a:solidFill>
                  <a:schemeClr val="accent2"/>
                </a:solidFill>
              </a:rPr>
              <a:t>  Fixed Stairs</a:t>
            </a:r>
          </a:p>
        </p:txBody>
      </p:sp>
      <p:sp>
        <p:nvSpPr>
          <p:cNvPr id="117763" name="Rectangle 3"/>
          <p:cNvSpPr>
            <a:spLocks noGrp="1" noChangeArrowheads="1"/>
          </p:cNvSpPr>
          <p:nvPr>
            <p:ph idx="1"/>
          </p:nvPr>
        </p:nvSpPr>
        <p:spPr>
          <a:xfrm>
            <a:off x="0" y="990600"/>
            <a:ext cx="9144000" cy="4114800"/>
          </a:xfrm>
        </p:spPr>
        <p:txBody>
          <a:bodyPr/>
          <a:lstStyle/>
          <a:p>
            <a:pPr eaLnBrk="1" hangingPunct="1">
              <a:lnSpc>
                <a:spcPct val="120000"/>
              </a:lnSpc>
            </a:pPr>
            <a:endParaRPr lang="en-US" altLang="en-US" dirty="0" smtClean="0"/>
          </a:p>
          <a:p>
            <a:pPr eaLnBrk="1" hangingPunct="1">
              <a:lnSpc>
                <a:spcPct val="120000"/>
              </a:lnSpc>
            </a:pPr>
            <a:r>
              <a:rPr lang="en-US" altLang="en-US" dirty="0" smtClean="0"/>
              <a:t>"Stairway platforms." Stairway platforms shall be no less than the width of a stairway and a minimum of 30 inches in length measured in the direction of travel.</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58</a:t>
            </a:fld>
            <a:endParaRPr lang="en-US" altLang="en-US"/>
          </a:p>
        </p:txBody>
      </p:sp>
      <p:pic>
        <p:nvPicPr>
          <p:cNvPr id="117764" name="Picture 4" descr="MVC-001S"/>
          <p:cNvPicPr>
            <a:picLocks noChangeAspect="1" noChangeArrowheads="1"/>
          </p:cNvPicPr>
          <p:nvPr/>
        </p:nvPicPr>
        <p:blipFill>
          <a:blip r:embed="rId3" cstate="email">
            <a:lum bright="30000"/>
            <a:extLst>
              <a:ext uri="{28A0092B-C50C-407E-A947-70E740481C1C}">
                <a14:useLocalDpi xmlns:a14="http://schemas.microsoft.com/office/drawing/2010/main"/>
              </a:ext>
            </a:extLst>
          </a:blip>
          <a:srcRect/>
          <a:stretch>
            <a:fillRect/>
          </a:stretch>
        </p:blipFill>
        <p:spPr bwMode="auto">
          <a:xfrm>
            <a:off x="4724400" y="41910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066800" y="152400"/>
            <a:ext cx="6934200" cy="533400"/>
          </a:xfrm>
          <a:solidFill>
            <a:srgbClr val="CCFFFF"/>
          </a:solidFill>
        </p:spPr>
        <p:txBody>
          <a:bodyPr/>
          <a:lstStyle/>
          <a:p>
            <a:pPr eaLnBrk="1" hangingPunct="1"/>
            <a:r>
              <a:rPr lang="en-US" altLang="en-US" b="1" dirty="0" smtClean="0">
                <a:solidFill>
                  <a:schemeClr val="accent2"/>
                </a:solidFill>
              </a:rPr>
              <a:t>Fixed Stairs  </a:t>
            </a:r>
          </a:p>
        </p:txBody>
      </p:sp>
      <p:sp>
        <p:nvSpPr>
          <p:cNvPr id="119811" name="Rectangle 3"/>
          <p:cNvSpPr>
            <a:spLocks noGrp="1" noChangeArrowheads="1"/>
          </p:cNvSpPr>
          <p:nvPr>
            <p:ph idx="1"/>
          </p:nvPr>
        </p:nvSpPr>
        <p:spPr>
          <a:xfrm>
            <a:off x="0" y="685800"/>
            <a:ext cx="9144000" cy="4114800"/>
          </a:xfrm>
        </p:spPr>
        <p:txBody>
          <a:bodyPr/>
          <a:lstStyle/>
          <a:p>
            <a:pPr eaLnBrk="1" hangingPunct="1"/>
            <a:r>
              <a:rPr lang="en-US" altLang="en-US" smtClean="0"/>
              <a:t>"Railings and handrails." Standard railings shall be provided on the open sides of all exposed stairways and stair platforms. </a:t>
            </a:r>
          </a:p>
          <a:p>
            <a:pPr eaLnBrk="1" hangingPunct="1"/>
            <a:r>
              <a:rPr lang="en-US" altLang="en-US" smtClean="0"/>
              <a:t>Handrails shall be provided on at least one side of closed stairways preferably on the right side descending.</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59</a:t>
            </a:fld>
            <a:endParaRPr lang="en-US" altLang="en-US"/>
          </a:p>
        </p:txBody>
      </p:sp>
      <p:graphicFrame>
        <p:nvGraphicFramePr>
          <p:cNvPr id="119812" name="Object 4" title="Photo of no handrail on stairs"/>
          <p:cNvGraphicFramePr>
            <a:graphicFrameLocks noChangeAspect="1"/>
          </p:cNvGraphicFramePr>
          <p:nvPr>
            <p:extLst>
              <p:ext uri="{D42A27DB-BD31-4B8C-83A1-F6EECF244321}">
                <p14:modId xmlns:p14="http://schemas.microsoft.com/office/powerpoint/2010/main" val="794868227"/>
              </p:ext>
            </p:extLst>
          </p:nvPr>
        </p:nvGraphicFramePr>
        <p:xfrm>
          <a:off x="2743200" y="3810000"/>
          <a:ext cx="4343400" cy="2819400"/>
        </p:xfrm>
        <a:graphic>
          <a:graphicData uri="http://schemas.openxmlformats.org/presentationml/2006/ole">
            <mc:AlternateContent xmlns:mc="http://schemas.openxmlformats.org/markup-compatibility/2006">
              <mc:Choice xmlns:v="urn:schemas-microsoft-com:vml" Requires="v">
                <p:oleObj spid="_x0000_s119839" name="Document" r:id="rId4" imgW="1324356" imgH="996696" progId="Word.Document.8">
                  <p:embed/>
                </p:oleObj>
              </mc:Choice>
              <mc:Fallback>
                <p:oleObj name="Document" r:id="rId4" imgW="1324356" imgH="996696" progId="Word.Document.8">
                  <p:embed/>
                  <p:pic>
                    <p:nvPicPr>
                      <p:cNvPr id="0" name="Object 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743200" y="3810000"/>
                        <a:ext cx="4343400" cy="2819400"/>
                      </a:xfrm>
                      <a:prstGeom prst="rect">
                        <a:avLst/>
                      </a:prstGeom>
                      <a:noFill/>
                      <a:ln>
                        <a:noFill/>
                      </a:ln>
                      <a:effectLst/>
                    </p:spPr>
                  </p:pic>
                </p:oleObj>
              </mc:Fallback>
            </mc:AlternateContent>
          </a:graphicData>
        </a:graphic>
      </p:graphicFrame>
      <p:sp>
        <p:nvSpPr>
          <p:cNvPr id="119813" name="Line 5" title="Image of an arrow pointing to staris with no handrail"/>
          <p:cNvSpPr>
            <a:spLocks noChangeShapeType="1"/>
          </p:cNvSpPr>
          <p:nvPr/>
        </p:nvSpPr>
        <p:spPr bwMode="auto">
          <a:xfrm flipH="1">
            <a:off x="5105400" y="4648200"/>
            <a:ext cx="2209800" cy="6858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4" name="Text Box 6"/>
          <p:cNvSpPr txBox="1">
            <a:spLocks noChangeArrowheads="1"/>
          </p:cNvSpPr>
          <p:nvPr/>
        </p:nvSpPr>
        <p:spPr bwMode="auto">
          <a:xfrm>
            <a:off x="7162799" y="3925888"/>
            <a:ext cx="18589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t>No handrail</a:t>
            </a:r>
          </a:p>
          <a:p>
            <a:pPr algn="ctr"/>
            <a:r>
              <a:rPr lang="en-US" altLang="en-US" sz="2400" b="1" dirty="0"/>
              <a:t>on stairs </a:t>
            </a:r>
          </a:p>
          <a:p>
            <a:pPr algn="ctr"/>
            <a:r>
              <a:rPr lang="en-US" altLang="en-US" sz="2400" b="1" dirty="0"/>
              <a:t>leading to</a:t>
            </a:r>
          </a:p>
          <a:p>
            <a:pPr algn="ctr"/>
            <a:r>
              <a:rPr lang="en-US" altLang="en-US" sz="2400" b="1" dirty="0"/>
              <a:t>machine</a:t>
            </a:r>
          </a:p>
          <a:p>
            <a:pPr algn="ctr"/>
            <a:r>
              <a:rPr lang="en-US" altLang="en-US" sz="2400" b="1" dirty="0"/>
              <a:t>pit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p:txBody>
          <a:bodyPr/>
          <a:lstStyle/>
          <a:p>
            <a:pPr eaLnBrk="1" hangingPunct="1"/>
            <a:r>
              <a:rPr lang="en-US" altLang="en-US" smtClean="0"/>
              <a:t>To the worker:</a:t>
            </a:r>
          </a:p>
          <a:p>
            <a:pPr lvl="1" eaLnBrk="1" hangingPunct="1"/>
            <a:r>
              <a:rPr lang="en-US" altLang="en-US" smtClean="0"/>
              <a:t>Lost wages &amp; out-of-pocket expenses</a:t>
            </a:r>
          </a:p>
          <a:p>
            <a:pPr lvl="1" eaLnBrk="1" hangingPunct="1"/>
            <a:r>
              <a:rPr lang="en-US" altLang="en-US" smtClean="0"/>
              <a:t>Pain</a:t>
            </a:r>
          </a:p>
          <a:p>
            <a:pPr lvl="1" eaLnBrk="1" hangingPunct="1"/>
            <a:r>
              <a:rPr lang="en-US" altLang="en-US" smtClean="0"/>
              <a:t>Temporary or permanent disability</a:t>
            </a:r>
          </a:p>
          <a:p>
            <a:pPr lvl="1" eaLnBrk="1" hangingPunct="1"/>
            <a:r>
              <a:rPr lang="en-US" altLang="en-US" smtClean="0"/>
              <a:t>Reduced quality of life</a:t>
            </a:r>
          </a:p>
          <a:p>
            <a:pPr lvl="1" eaLnBrk="1" hangingPunct="1"/>
            <a:r>
              <a:rPr lang="en-US" altLang="en-US" smtClean="0"/>
              <a:t>Depression</a:t>
            </a:r>
          </a:p>
          <a:p>
            <a:pPr lvl="1" eaLnBrk="1" hangingPunct="1"/>
            <a:r>
              <a:rPr lang="en-US" altLang="en-US" smtClean="0"/>
              <a:t>Death</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6</a:t>
            </a:fld>
            <a:endParaRPr lang="en-US" altLang="en-US"/>
          </a:p>
        </p:txBody>
      </p:sp>
      <p:pic>
        <p:nvPicPr>
          <p:cNvPr id="11268" name="Picture 5" descr="MCj015436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038600"/>
            <a:ext cx="18129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81001" y="751495"/>
            <a:ext cx="8305512" cy="1143000"/>
          </a:xfrm>
        </p:spPr>
        <p:txBody>
          <a:bodyPr anchor="ctr"/>
          <a:lstStyle/>
          <a:p>
            <a:pPr algn="ctr"/>
            <a:r>
              <a:rPr lang="en-US" altLang="en-US" dirty="0" smtClean="0">
                <a:solidFill>
                  <a:schemeClr val="tx2"/>
                </a:solidFill>
              </a:rPr>
              <a:t> Costs </a:t>
            </a:r>
            <a:r>
              <a:rPr lang="en-US" altLang="en-US" dirty="0">
                <a:solidFill>
                  <a:schemeClr val="tx2"/>
                </a:solidFill>
              </a:rPr>
              <a:t>of STFs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p:txBody>
          <a:bodyPr/>
          <a:lstStyle/>
          <a:p>
            <a:pPr eaLnBrk="1" hangingPunct="1"/>
            <a:r>
              <a:rPr lang="en-US" altLang="en-US" smtClean="0"/>
              <a:t>Portable Ladders</a:t>
            </a:r>
          </a:p>
        </p:txBody>
      </p:sp>
      <p:sp>
        <p:nvSpPr>
          <p:cNvPr id="123907" name="Rectangle 6"/>
          <p:cNvSpPr>
            <a:spLocks noGrp="1" noChangeArrowheads="1"/>
          </p:cNvSpPr>
          <p:nvPr>
            <p:ph sz="half" idx="1"/>
          </p:nvPr>
        </p:nvSpPr>
        <p:spPr/>
        <p:txBody>
          <a:bodyPr/>
          <a:lstStyle/>
          <a:p>
            <a:pPr eaLnBrk="1" hangingPunct="1"/>
            <a:r>
              <a:rPr lang="en-US" altLang="en-US" sz="2800" smtClean="0"/>
              <a:t>Maintained in good conditions at all times</a:t>
            </a:r>
          </a:p>
          <a:p>
            <a:pPr eaLnBrk="1" hangingPunct="1"/>
            <a:r>
              <a:rPr lang="en-US" altLang="en-US" sz="2800" smtClean="0"/>
              <a:t>Locks, wheels, pulleys frequent lubrication</a:t>
            </a:r>
          </a:p>
          <a:p>
            <a:pPr eaLnBrk="1" hangingPunct="1"/>
            <a:r>
              <a:rPr lang="en-US" altLang="en-US" sz="2800" smtClean="0"/>
              <a:t>Worn rope replaced</a:t>
            </a:r>
          </a:p>
          <a:p>
            <a:pPr eaLnBrk="1" hangingPunct="1"/>
            <a:r>
              <a:rPr lang="en-US" altLang="en-US" sz="2800" smtClean="0"/>
              <a:t>Safety feet and auxiliary equipment in good shape</a:t>
            </a:r>
          </a:p>
          <a:p>
            <a:pPr eaLnBrk="1" hangingPunct="1"/>
            <a:endParaRPr lang="en-US" altLang="en-US" sz="2800" smtClean="0"/>
          </a:p>
        </p:txBody>
      </p:sp>
      <p:pic>
        <p:nvPicPr>
          <p:cNvPr id="123908" name="Picture 11" descr="_MG_6960"/>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53785" y="1600200"/>
            <a:ext cx="302108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60</a:t>
            </a:fld>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76200"/>
            <a:ext cx="7772400" cy="1219200"/>
          </a:xfrm>
          <a:extLst>
            <a:ext uri="{909E8E84-426E-40DD-AFC4-6F175D3DCCD1}">
              <a14:hiddenFill xmlns:a14="http://schemas.microsoft.com/office/drawing/2010/main">
                <a:solidFill>
                  <a:srgbClr val="FFCC99"/>
                </a:solidFill>
              </a14:hiddenFill>
            </a:ext>
          </a:extLst>
        </p:spPr>
        <p:txBody>
          <a:bodyPr/>
          <a:lstStyle/>
          <a:p>
            <a:pPr eaLnBrk="1" hangingPunct="1"/>
            <a:r>
              <a:rPr lang="en-US" altLang="en-US" b="1" smtClean="0">
                <a:solidFill>
                  <a:schemeClr val="tx1"/>
                </a:solidFill>
              </a:rPr>
              <a:t>Portable Ladders - Inspection</a:t>
            </a:r>
          </a:p>
        </p:txBody>
      </p:sp>
      <p:sp>
        <p:nvSpPr>
          <p:cNvPr id="125955" name="Rectangle 3"/>
          <p:cNvSpPr>
            <a:spLocks noGrp="1" noChangeArrowheads="1"/>
          </p:cNvSpPr>
          <p:nvPr>
            <p:ph idx="1"/>
          </p:nvPr>
        </p:nvSpPr>
        <p:spPr>
          <a:xfrm>
            <a:off x="4267200" y="1447800"/>
            <a:ext cx="4876800" cy="4953000"/>
          </a:xfrm>
          <a:noFill/>
        </p:spPr>
        <p:txBody>
          <a:bodyPr/>
          <a:lstStyle/>
          <a:p>
            <a:pPr eaLnBrk="1" hangingPunct="1">
              <a:lnSpc>
                <a:spcPct val="120000"/>
              </a:lnSpc>
            </a:pPr>
            <a:r>
              <a:rPr lang="en-US" altLang="en-US" smtClean="0"/>
              <a:t>Ladders inspected frequently</a:t>
            </a:r>
          </a:p>
          <a:p>
            <a:pPr eaLnBrk="1" hangingPunct="1">
              <a:lnSpc>
                <a:spcPct val="120000"/>
              </a:lnSpc>
            </a:pPr>
            <a:r>
              <a:rPr lang="en-US" altLang="en-US" smtClean="0"/>
              <a:t>Those with defects withdrawn from service for repair or destruction and tagged or marked as </a:t>
            </a:r>
            <a:r>
              <a:rPr lang="en-US" altLang="en-US" b="1" smtClean="0">
                <a:solidFill>
                  <a:srgbClr val="FF0000"/>
                </a:solidFill>
              </a:rPr>
              <a:t>"Dangerous, Do Not Use."</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61</a:t>
            </a:fld>
            <a:endParaRPr lang="en-US" altLang="en-US"/>
          </a:p>
        </p:txBody>
      </p:sp>
      <p:pic>
        <p:nvPicPr>
          <p:cNvPr id="125956" name="Picture 4" descr="Slide5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174625" y="1447800"/>
            <a:ext cx="43211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Rectangle 5" title="Image of a square showing a ladder defect"/>
          <p:cNvSpPr>
            <a:spLocks noChangeArrowheads="1"/>
          </p:cNvSpPr>
          <p:nvPr/>
        </p:nvSpPr>
        <p:spPr bwMode="auto">
          <a:xfrm>
            <a:off x="685800" y="2514600"/>
            <a:ext cx="1524000" cy="1143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06" name="Oval 6" title="Image of an oval showing a ladder defect"/>
          <p:cNvSpPr>
            <a:spLocks noChangeArrowheads="1"/>
          </p:cNvSpPr>
          <p:nvPr/>
        </p:nvSpPr>
        <p:spPr bwMode="auto">
          <a:xfrm>
            <a:off x="152400" y="5029200"/>
            <a:ext cx="914400" cy="1293813"/>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a:solidFill>
                <a:srgbClr val="00FFFF"/>
              </a:solidFill>
              <a:latin typeface="Times New Roman" panose="02020603050405020304" pitchFamily="18" charset="0"/>
            </a:endParaRPr>
          </a:p>
        </p:txBody>
      </p:sp>
      <p:sp>
        <p:nvSpPr>
          <p:cNvPr id="125959" name="Line 7" title="Image of an arrow pointing to a ladder defect"/>
          <p:cNvSpPr>
            <a:spLocks noChangeShapeType="1"/>
          </p:cNvSpPr>
          <p:nvPr/>
        </p:nvSpPr>
        <p:spPr bwMode="auto">
          <a:xfrm>
            <a:off x="3200400" y="4114800"/>
            <a:ext cx="457200" cy="1143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anim calcmode="lin" valueType="num">
                                      <p:cBhvr>
                                        <p:cTn id="7" dur="500" fill="hold"/>
                                        <p:tgtEl>
                                          <p:spTgt spid="153606"/>
                                        </p:tgtEl>
                                        <p:attrNameLst>
                                          <p:attrName>ppt_w</p:attrName>
                                        </p:attrNameLst>
                                      </p:cBhvr>
                                      <p:tavLst>
                                        <p:tav tm="0">
                                          <p:val>
                                            <p:strVal val="4*#ppt_w"/>
                                          </p:val>
                                        </p:tav>
                                        <p:tav tm="100000">
                                          <p:val>
                                            <p:strVal val="#ppt_w"/>
                                          </p:val>
                                        </p:tav>
                                      </p:tavLst>
                                    </p:anim>
                                    <p:anim calcmode="lin" valueType="num">
                                      <p:cBhvr>
                                        <p:cTn id="8" dur="500" fill="hold"/>
                                        <p:tgtEl>
                                          <p:spTgt spid="153606"/>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3605"/>
                                        </p:tgtEl>
                                        <p:attrNameLst>
                                          <p:attrName>style.visibility</p:attrName>
                                        </p:attrNameLst>
                                      </p:cBhvr>
                                      <p:to>
                                        <p:strVal val="visible"/>
                                      </p:to>
                                    </p:set>
                                    <p:animEffect transition="in" filter="dissolve">
                                      <p:cBhvr>
                                        <p:cTn id="13"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animBg="1"/>
      <p:bldP spid="153606"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489" y="378199"/>
            <a:ext cx="8229023" cy="764801"/>
          </a:xfrm>
        </p:spPr>
        <p:txBody>
          <a:bodyPr/>
          <a:lstStyle/>
          <a:p>
            <a:pPr eaLnBrk="1" hangingPunct="1"/>
            <a:r>
              <a:rPr lang="en-US" altLang="en-US" b="1" dirty="0" smtClean="0"/>
              <a:t>Portable Ladders </a:t>
            </a:r>
          </a:p>
        </p:txBody>
      </p:sp>
      <p:pic>
        <p:nvPicPr>
          <p:cNvPr id="128004" name="Picture 5" descr="IMG0041"/>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09600" y="1447800"/>
            <a:ext cx="3505200" cy="427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3" name="Rectangle 4"/>
          <p:cNvSpPr>
            <a:spLocks noGrp="1" noChangeArrowheads="1"/>
          </p:cNvSpPr>
          <p:nvPr>
            <p:ph sz="half" idx="2"/>
          </p:nvPr>
        </p:nvSpPr>
        <p:spPr/>
        <p:txBody>
          <a:bodyPr/>
          <a:lstStyle/>
          <a:p>
            <a:pPr eaLnBrk="1" hangingPunct="1">
              <a:lnSpc>
                <a:spcPct val="130000"/>
              </a:lnSpc>
            </a:pPr>
            <a:r>
              <a:rPr lang="en-US" altLang="en-US" sz="2800" smtClean="0"/>
              <a:t>Ladders not placed in front of doors opening toward the ladder unless the door is  blocked upon, locked, or guarded;</a:t>
            </a:r>
          </a:p>
          <a:p>
            <a:pPr eaLnBrk="1" hangingPunct="1">
              <a:buFontTx/>
              <a:buNone/>
            </a:pPr>
            <a:endParaRPr lang="en-US" altLang="en-US" sz="2800" smtClean="0"/>
          </a:p>
        </p:txBody>
      </p:sp>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62</a:t>
            </a:fld>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p:txBody>
          <a:bodyPr/>
          <a:lstStyle/>
          <a:p>
            <a:pPr eaLnBrk="1" hangingPunct="1"/>
            <a:r>
              <a:rPr lang="en-US" altLang="en-US" b="1" dirty="0" smtClean="0"/>
              <a:t>Portable Ladders  </a:t>
            </a:r>
          </a:p>
        </p:txBody>
      </p:sp>
      <p:sp>
        <p:nvSpPr>
          <p:cNvPr id="130051" name="Rectangle 5"/>
          <p:cNvSpPr>
            <a:spLocks noGrp="1" noChangeArrowheads="1"/>
          </p:cNvSpPr>
          <p:nvPr>
            <p:ph sz="half" idx="1"/>
          </p:nvPr>
        </p:nvSpPr>
        <p:spPr/>
        <p:txBody>
          <a:bodyPr/>
          <a:lstStyle/>
          <a:p>
            <a:pPr eaLnBrk="1" hangingPunct="1">
              <a:lnSpc>
                <a:spcPct val="130000"/>
              </a:lnSpc>
            </a:pPr>
            <a:r>
              <a:rPr lang="en-US" altLang="en-US" dirty="0" smtClean="0"/>
              <a:t>Tops or top step of the ordinary types of stepladders shall not be used as steps</a:t>
            </a:r>
          </a:p>
          <a:p>
            <a:pPr eaLnBrk="1" hangingPunct="1">
              <a:buFontTx/>
              <a:buNone/>
            </a:pPr>
            <a:endParaRPr lang="en-US" altLang="en-US" sz="2800" dirty="0" smtClean="0"/>
          </a:p>
        </p:txBody>
      </p:sp>
      <p:pic>
        <p:nvPicPr>
          <p:cNvPr id="130052" name="Picture 8" title="Photo of a worker standing on a portable ladde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53785" y="1600200"/>
            <a:ext cx="3021080" cy="4525963"/>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 name="Slide Number Placeholder 2"/>
          <p:cNvSpPr>
            <a:spLocks noGrp="1"/>
          </p:cNvSpPr>
          <p:nvPr>
            <p:ph type="sldNum" sz="quarter" idx="4294967295"/>
          </p:nvPr>
        </p:nvSpPr>
        <p:spPr>
          <a:xfrm>
            <a:off x="7010400" y="6245225"/>
            <a:ext cx="2133600" cy="476250"/>
          </a:xfrm>
        </p:spPr>
        <p:txBody>
          <a:bodyPr/>
          <a:lstStyle/>
          <a:p>
            <a:pPr>
              <a:defRPr/>
            </a:pPr>
            <a:fld id="{4B2AFF16-25E5-4E38-8E09-D6FAE1791C5F}" type="slidenum">
              <a:rPr lang="en-US" altLang="en-US" smtClean="0"/>
              <a:pPr>
                <a:defRPr/>
              </a:pPr>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6" descr="file:///C:/Subpart%20D/Subpart%20D/Subpart%20D%20040.jpg" title="Photo of a worker standing on the top step of a portable lad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6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33FA525-DC2B-48E9-8C6C-A8071E3B6DAC}" type="slidenum">
              <a:rPr lang="en-US" altLang="en-US" smtClean="0"/>
              <a:pPr>
                <a:defRPr/>
              </a:pPr>
              <a:t>64</a:t>
            </a:fld>
            <a:endParaRPr lang="en-US" altLang="en-US"/>
          </a:p>
        </p:txBody>
      </p:sp>
      <p:sp>
        <p:nvSpPr>
          <p:cNvPr id="4" name="Title 3"/>
          <p:cNvSpPr>
            <a:spLocks noGrp="1"/>
          </p:cNvSpPr>
          <p:nvPr>
            <p:ph type="title"/>
          </p:nvPr>
        </p:nvSpPr>
        <p:spPr>
          <a:xfrm>
            <a:off x="1219200" y="3086100"/>
            <a:ext cx="2819400" cy="685800"/>
          </a:xfrm>
        </p:spPr>
        <p:txBody>
          <a:bodyPr>
            <a:normAutofit/>
          </a:bodyPr>
          <a:lstStyle/>
          <a:p>
            <a:r>
              <a:rPr lang="en-US" sz="1200" dirty="0" smtClean="0"/>
              <a:t>Standing on the top of the ladder</a:t>
            </a:r>
            <a:endParaRPr lang="en-US" sz="1200" dirty="0"/>
          </a:p>
        </p:txBody>
      </p:sp>
      <p:sp>
        <p:nvSpPr>
          <p:cNvPr id="2" name="&quot;No&quot; Symbol 1" title="Do not do symbol"/>
          <p:cNvSpPr/>
          <p:nvPr/>
        </p:nvSpPr>
        <p:spPr>
          <a:xfrm rot="10800000" flipV="1">
            <a:off x="1981200" y="3657600"/>
            <a:ext cx="1600200" cy="1523999"/>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Hazard</a:t>
            </a:r>
            <a:endParaRPr lang="en-US" dirty="0"/>
          </a:p>
        </p:txBody>
      </p:sp>
      <p:sp>
        <p:nvSpPr>
          <p:cNvPr id="3" name="Slide Number Placeholder 2"/>
          <p:cNvSpPr>
            <a:spLocks noGrp="1"/>
          </p:cNvSpPr>
          <p:nvPr>
            <p:ph type="sldNum" sz="quarter" idx="12"/>
          </p:nvPr>
        </p:nvSpPr>
        <p:spPr/>
        <p:txBody>
          <a:bodyPr/>
          <a:lstStyle/>
          <a:p>
            <a:pPr>
              <a:defRPr/>
            </a:pPr>
            <a:fld id="{7F216127-153E-4B38-B6DE-3D83820E0FEF}" type="slidenum">
              <a:rPr lang="en-US" altLang="en-US" smtClean="0"/>
              <a:pPr>
                <a:defRPr/>
              </a:pPr>
              <a:t>65</a:t>
            </a:fld>
            <a:endParaRPr lang="en-US" altLang="en-US"/>
          </a:p>
        </p:txBody>
      </p:sp>
      <p:pic>
        <p:nvPicPr>
          <p:cNvPr id="134148" name="Picture 4" title="Photo of worker standing around trip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altLang="en-US" smtClean="0"/>
              <a:t>Discussion Points</a:t>
            </a:r>
          </a:p>
        </p:txBody>
      </p:sp>
      <p:sp>
        <p:nvSpPr>
          <p:cNvPr id="136195" name="Content Placeholder 2"/>
          <p:cNvSpPr>
            <a:spLocks noGrp="1"/>
          </p:cNvSpPr>
          <p:nvPr>
            <p:ph idx="1"/>
          </p:nvPr>
        </p:nvSpPr>
        <p:spPr/>
        <p:txBody>
          <a:bodyPr/>
          <a:lstStyle/>
          <a:p>
            <a:pPr eaLnBrk="1" hangingPunct="1"/>
            <a:r>
              <a:rPr lang="en-US" altLang="en-US" smtClean="0"/>
              <a:t>What are the primary hazards you experience related to slips, trips, and falls?</a:t>
            </a:r>
          </a:p>
          <a:p>
            <a:pPr lvl="1" eaLnBrk="1" hangingPunct="1"/>
            <a:r>
              <a:rPr lang="en-US" altLang="en-US" smtClean="0"/>
              <a:t>What types of injuries have you experienced?</a:t>
            </a:r>
          </a:p>
          <a:p>
            <a:pPr lvl="1" eaLnBrk="1" hangingPunct="1"/>
            <a:r>
              <a:rPr lang="en-US" altLang="en-US" smtClean="0"/>
              <a:t>What are some solutions you have implemented?</a:t>
            </a:r>
          </a:p>
          <a:p>
            <a:pPr lvl="1" eaLnBrk="1" hangingPunct="1"/>
            <a:r>
              <a:rPr lang="en-US" altLang="en-US" smtClean="0"/>
              <a:t>Engineering controls?</a:t>
            </a:r>
          </a:p>
          <a:p>
            <a:pPr lvl="1" eaLnBrk="1" hangingPunct="1"/>
            <a:r>
              <a:rPr lang="en-US" altLang="en-US" smtClean="0"/>
              <a:t>Work practices?</a:t>
            </a:r>
          </a:p>
          <a:p>
            <a:pPr lvl="1" eaLnBrk="1" hangingPunct="1"/>
            <a:r>
              <a:rPr lang="en-US" altLang="en-US" smtClean="0"/>
              <a:t>PPE issues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66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Frequency of STFs</a:t>
            </a:r>
          </a:p>
        </p:txBody>
      </p:sp>
      <p:sp>
        <p:nvSpPr>
          <p:cNvPr id="13315" name="Rectangle 3"/>
          <p:cNvSpPr>
            <a:spLocks noGrp="1" noChangeArrowheads="1"/>
          </p:cNvSpPr>
          <p:nvPr>
            <p:ph idx="1"/>
          </p:nvPr>
        </p:nvSpPr>
        <p:spPr>
          <a:xfrm>
            <a:off x="767740" y="1576528"/>
            <a:ext cx="8296275" cy="5048250"/>
          </a:xfrm>
        </p:spPr>
        <p:txBody>
          <a:bodyPr/>
          <a:lstStyle/>
          <a:p>
            <a:pPr eaLnBrk="1" hangingPunct="1"/>
            <a:r>
              <a:rPr lang="en-US" altLang="en-US" sz="2000" dirty="0" smtClean="0"/>
              <a:t>Slips, trips &amp; falls make up majority of general industry accidents (</a:t>
            </a:r>
            <a:r>
              <a:rPr lang="en-US" altLang="en-US" sz="2000" dirty="0" err="1" smtClean="0"/>
              <a:t>USDoL</a:t>
            </a:r>
            <a:r>
              <a:rPr lang="en-US" altLang="en-US" sz="2000" dirty="0" smtClean="0"/>
              <a:t>)</a:t>
            </a:r>
          </a:p>
          <a:p>
            <a:pPr lvl="1" eaLnBrk="1" hangingPunct="1"/>
            <a:r>
              <a:rPr lang="en-US" altLang="en-US" sz="2000" dirty="0" smtClean="0"/>
              <a:t>15% of all accidental deaths; 2</a:t>
            </a:r>
            <a:r>
              <a:rPr lang="en-US" altLang="en-US" sz="2000" baseline="30000" dirty="0" smtClean="0"/>
              <a:t>nd</a:t>
            </a:r>
            <a:r>
              <a:rPr lang="en-US" altLang="en-US" sz="2000" dirty="0" smtClean="0"/>
              <a:t> leading cause behind motor vehicles</a:t>
            </a:r>
          </a:p>
          <a:p>
            <a:pPr lvl="2" eaLnBrk="1" hangingPunct="1"/>
            <a:r>
              <a:rPr lang="en-US" altLang="en-US" sz="2000" dirty="0" smtClean="0"/>
              <a:t>~12,000/year</a:t>
            </a:r>
          </a:p>
          <a:p>
            <a:pPr lvl="1" eaLnBrk="1" hangingPunct="1"/>
            <a:r>
              <a:rPr lang="en-US" altLang="en-US" sz="2000" dirty="0" smtClean="0"/>
              <a:t>One of most frequently-reported injuries</a:t>
            </a:r>
          </a:p>
          <a:p>
            <a:pPr lvl="2" eaLnBrk="1" hangingPunct="1"/>
            <a:r>
              <a:rPr lang="en-US" altLang="en-US" sz="2000" dirty="0" smtClean="0"/>
              <a:t>~25% of reported claims/year</a:t>
            </a:r>
          </a:p>
          <a:p>
            <a:pPr lvl="1" eaLnBrk="1" hangingPunct="1"/>
            <a:r>
              <a:rPr lang="en-US" altLang="en-US" sz="2000" dirty="0" smtClean="0"/>
              <a:t>Over 17% of all disabling occupational injuries result from falls</a:t>
            </a:r>
          </a:p>
          <a:p>
            <a:pPr eaLnBrk="1" hangingPunct="1"/>
            <a:r>
              <a:rPr lang="en-US" altLang="en-US" sz="2000" dirty="0" smtClean="0"/>
              <a:t>Most could have been prevented</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STF Injuries</a:t>
            </a:r>
          </a:p>
        </p:txBody>
      </p:sp>
      <p:sp>
        <p:nvSpPr>
          <p:cNvPr id="15363" name="Rectangle 3"/>
          <p:cNvSpPr>
            <a:spLocks noGrp="1" noChangeArrowheads="1"/>
          </p:cNvSpPr>
          <p:nvPr>
            <p:ph idx="1"/>
          </p:nvPr>
        </p:nvSpPr>
        <p:spPr/>
        <p:txBody>
          <a:bodyPr/>
          <a:lstStyle/>
          <a:p>
            <a:pPr eaLnBrk="1" hangingPunct="1"/>
            <a:r>
              <a:rPr lang="en-US" altLang="en-US" smtClean="0"/>
              <a:t>Sprains &amp; strains</a:t>
            </a:r>
          </a:p>
          <a:p>
            <a:pPr eaLnBrk="1" hangingPunct="1"/>
            <a:r>
              <a:rPr lang="en-US" altLang="en-US" smtClean="0"/>
              <a:t>Bruises &amp; contusions</a:t>
            </a:r>
          </a:p>
          <a:p>
            <a:pPr eaLnBrk="1" hangingPunct="1"/>
            <a:r>
              <a:rPr lang="en-US" altLang="en-US" smtClean="0"/>
              <a:t>Fractures</a:t>
            </a:r>
          </a:p>
          <a:p>
            <a:pPr eaLnBrk="1" hangingPunct="1"/>
            <a:r>
              <a:rPr lang="en-US" altLang="en-US" smtClean="0"/>
              <a:t>Abrasions &amp; lacerations</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8</a:t>
            </a:fld>
            <a:endParaRPr lang="en-US" altLang="en-US"/>
          </a:p>
        </p:txBody>
      </p:sp>
      <p:pic>
        <p:nvPicPr>
          <p:cNvPr id="15364" name="Picture 5" descr="MCj02871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1752600"/>
            <a:ext cx="1138238"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Typical Injury Sites</a:t>
            </a:r>
          </a:p>
        </p:txBody>
      </p:sp>
      <p:sp>
        <p:nvSpPr>
          <p:cNvPr id="17411" name="Rectangle 3"/>
          <p:cNvSpPr>
            <a:spLocks noGrp="1" noChangeArrowheads="1"/>
          </p:cNvSpPr>
          <p:nvPr>
            <p:ph idx="1"/>
          </p:nvPr>
        </p:nvSpPr>
        <p:spPr/>
        <p:txBody>
          <a:bodyPr/>
          <a:lstStyle/>
          <a:p>
            <a:pPr eaLnBrk="1" hangingPunct="1"/>
            <a:r>
              <a:rPr lang="en-US" altLang="en-US" smtClean="0"/>
              <a:t>Knee, ankle and/or foot</a:t>
            </a:r>
          </a:p>
          <a:p>
            <a:pPr eaLnBrk="1" hangingPunct="1"/>
            <a:r>
              <a:rPr lang="en-US" altLang="en-US" smtClean="0"/>
              <a:t>Wrist &amp;/or elbow</a:t>
            </a:r>
          </a:p>
          <a:p>
            <a:pPr eaLnBrk="1" hangingPunct="1"/>
            <a:r>
              <a:rPr lang="en-US" altLang="en-US" smtClean="0"/>
              <a:t>Back &amp;/or shoulder</a:t>
            </a:r>
          </a:p>
          <a:p>
            <a:pPr eaLnBrk="1" hangingPunct="1"/>
            <a:r>
              <a:rPr lang="en-US" altLang="en-US" smtClean="0"/>
              <a:t>Hip</a:t>
            </a:r>
          </a:p>
          <a:p>
            <a:pPr eaLnBrk="1" hangingPunct="1"/>
            <a:r>
              <a:rPr lang="en-US" altLang="en-US" smtClean="0"/>
              <a:t>Head</a:t>
            </a:r>
          </a:p>
        </p:txBody>
      </p:sp>
      <p:sp>
        <p:nvSpPr>
          <p:cNvPr id="3" name="Slide Number Placeholder 2"/>
          <p:cNvSpPr>
            <a:spLocks noGrp="1"/>
          </p:cNvSpPr>
          <p:nvPr>
            <p:ph type="sldNum" sz="quarter" idx="10"/>
          </p:nvPr>
        </p:nvSpPr>
        <p:spPr/>
        <p:txBody>
          <a:bodyPr/>
          <a:lstStyle/>
          <a:p>
            <a:pPr>
              <a:defRPr/>
            </a:pPr>
            <a:fld id="{7F216127-153E-4B38-B6DE-3D83820E0FEF}" type="slidenum">
              <a:rPr lang="en-US" altLang="en-US" smtClean="0"/>
              <a:pPr>
                <a:defRPr/>
              </a:pPr>
              <a:t>9</a:t>
            </a:fld>
            <a:endParaRPr lang="en-US" altLang="en-US"/>
          </a:p>
        </p:txBody>
      </p:sp>
      <p:pic>
        <p:nvPicPr>
          <p:cNvPr id="17412" name="Picture 4" descr="MCj034743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962400"/>
            <a:ext cx="183991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TRI 2010 World">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TRI 2010 World" id="{8BBEA8D3-6ADC-4D02-8E42-F131EE363BF7}" vid="{1EBCB68C-6112-4113-A537-0B2D1EE4B05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2686</Words>
  <Application>Microsoft Office PowerPoint</Application>
  <PresentationFormat>On-screen Show (4:3)</PresentationFormat>
  <Paragraphs>439</Paragraphs>
  <Slides>66</Slides>
  <Notes>60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66</vt:i4>
      </vt:variant>
    </vt:vector>
  </HeadingPairs>
  <TitlesOfParts>
    <vt:vector size="74" baseType="lpstr">
      <vt:lpstr>Arial</vt:lpstr>
      <vt:lpstr>Calibri</vt:lpstr>
      <vt:lpstr>Calibri Light</vt:lpstr>
      <vt:lpstr>Times New Roman</vt:lpstr>
      <vt:lpstr>Custom Design</vt:lpstr>
      <vt:lpstr>GTRI 2010 World</vt:lpstr>
      <vt:lpstr>Document</vt:lpstr>
      <vt:lpstr>Clip</vt:lpstr>
      <vt:lpstr>Slips, Trips&amp; Falls</vt:lpstr>
      <vt:lpstr>Disclaimer</vt:lpstr>
      <vt:lpstr>Objectives</vt:lpstr>
      <vt:lpstr>Costs of STFs</vt:lpstr>
      <vt:lpstr>Costs of STFs </vt:lpstr>
      <vt:lpstr> Costs of STFs</vt:lpstr>
      <vt:lpstr>Frequency of STFs</vt:lpstr>
      <vt:lpstr>STF Injuries</vt:lpstr>
      <vt:lpstr>Typical Injury Sites</vt:lpstr>
      <vt:lpstr>Definitions</vt:lpstr>
      <vt:lpstr> Definitions</vt:lpstr>
      <vt:lpstr>Definitions </vt:lpstr>
      <vt:lpstr>   Causes of Slips</vt:lpstr>
      <vt:lpstr>Causes of Slips</vt:lpstr>
      <vt:lpstr>Causes of Slips </vt:lpstr>
      <vt:lpstr>Causes of Slips  </vt:lpstr>
      <vt:lpstr> Causes of Slips</vt:lpstr>
      <vt:lpstr>  Causes of Slips</vt:lpstr>
      <vt:lpstr>Causes of Trips</vt:lpstr>
      <vt:lpstr> Causes of Trips </vt:lpstr>
      <vt:lpstr>  Causes of Trips </vt:lpstr>
      <vt:lpstr> Causes of Trips  </vt:lpstr>
      <vt:lpstr>Environmental Conditions </vt:lpstr>
      <vt:lpstr>Human Factors Increasing Risk of Trips &amp; Slips - Physical</vt:lpstr>
      <vt:lpstr>Human Factors Increasing Risk of Trips &amp; Slips - Behavior</vt:lpstr>
      <vt:lpstr>STFs are Preventable</vt:lpstr>
      <vt:lpstr>Workplace/Work Process Design</vt:lpstr>
      <vt:lpstr>Workplace/Work  Process Design</vt:lpstr>
      <vt:lpstr>Workplace/Work Process Design </vt:lpstr>
      <vt:lpstr>OSHA’s Regulations 29 CFR 1910 Subpart D  </vt:lpstr>
      <vt:lpstr>Housekeeping</vt:lpstr>
      <vt:lpstr>Sanitation process is dangerous</vt:lpstr>
      <vt:lpstr>Aisles</vt:lpstr>
      <vt:lpstr>Tripping hazard on an elevated surface</vt:lpstr>
      <vt:lpstr> Aisles</vt:lpstr>
      <vt:lpstr>Floor Openings section</vt:lpstr>
      <vt:lpstr>Floor Openings</vt:lpstr>
      <vt:lpstr> Floor Openings</vt:lpstr>
      <vt:lpstr>Floor Openings </vt:lpstr>
      <vt:lpstr>Floor Openings  </vt:lpstr>
      <vt:lpstr>Floor grates and drain covers</vt:lpstr>
      <vt:lpstr>  Floor Openings</vt:lpstr>
      <vt:lpstr>Wall Openings section</vt:lpstr>
      <vt:lpstr>Open-sided Floors</vt:lpstr>
      <vt:lpstr>Open-sided Floors </vt:lpstr>
      <vt:lpstr> Open-sided Floors</vt:lpstr>
      <vt:lpstr>Stairways</vt:lpstr>
      <vt:lpstr>Railings</vt:lpstr>
      <vt:lpstr>Railings </vt:lpstr>
      <vt:lpstr>Railings  </vt:lpstr>
      <vt:lpstr>   Railings</vt:lpstr>
      <vt:lpstr> Railings</vt:lpstr>
      <vt:lpstr>   Railings </vt:lpstr>
      <vt:lpstr>  Railings</vt:lpstr>
      <vt:lpstr>Fixed Stairs</vt:lpstr>
      <vt:lpstr>Fixed Stairs </vt:lpstr>
      <vt:lpstr> Fixed Stairs</vt:lpstr>
      <vt:lpstr>  Fixed Stairs</vt:lpstr>
      <vt:lpstr>Fixed Stairs  </vt:lpstr>
      <vt:lpstr>Portable Ladders</vt:lpstr>
      <vt:lpstr>Portable Ladders - Inspection</vt:lpstr>
      <vt:lpstr>Portable Ladders </vt:lpstr>
      <vt:lpstr>Portable Ladders  </vt:lpstr>
      <vt:lpstr>Standing on the top of the ladder</vt:lpstr>
      <vt:lpstr>Trip Hazard</vt:lpstr>
      <vt:lpstr>Discussion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2018-07-27T18:01:45Z</dcterms:created>
  <dcterms:modified xsi:type="dcterms:W3CDTF">2018-08-15T17:46:04Z</dcterms:modified>
</cp:coreProperties>
</file>