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804" r:id="rId1"/>
  </p:sldMasterIdLst>
  <p:notesMasterIdLst>
    <p:notesMasterId r:id="rId85"/>
  </p:notesMasterIdLst>
  <p:handoutMasterIdLst>
    <p:handoutMasterId r:id="rId86"/>
  </p:handoutMasterIdLst>
  <p:sldIdLst>
    <p:sldId id="256" r:id="rId2"/>
    <p:sldId id="484" r:id="rId3"/>
    <p:sldId id="442" r:id="rId4"/>
    <p:sldId id="435" r:id="rId5"/>
    <p:sldId id="412" r:id="rId6"/>
    <p:sldId id="443" r:id="rId7"/>
    <p:sldId id="454" r:id="rId8"/>
    <p:sldId id="325" r:id="rId9"/>
    <p:sldId id="459" r:id="rId10"/>
    <p:sldId id="444" r:id="rId11"/>
    <p:sldId id="448" r:id="rId12"/>
    <p:sldId id="257" r:id="rId13"/>
    <p:sldId id="328" r:id="rId14"/>
    <p:sldId id="413" r:id="rId15"/>
    <p:sldId id="476" r:id="rId16"/>
    <p:sldId id="414" r:id="rId17"/>
    <p:sldId id="475" r:id="rId18"/>
    <p:sldId id="415" r:id="rId19"/>
    <p:sldId id="416" r:id="rId20"/>
    <p:sldId id="417" r:id="rId21"/>
    <p:sldId id="449" r:id="rId22"/>
    <p:sldId id="258" r:id="rId23"/>
    <p:sldId id="445" r:id="rId24"/>
    <p:sldId id="437" r:id="rId25"/>
    <p:sldId id="261" r:id="rId26"/>
    <p:sldId id="418" r:id="rId27"/>
    <p:sldId id="447" r:id="rId28"/>
    <p:sldId id="262" r:id="rId29"/>
    <p:sldId id="482" r:id="rId30"/>
    <p:sldId id="446" r:id="rId31"/>
    <p:sldId id="392" r:id="rId32"/>
    <p:sldId id="394" r:id="rId33"/>
    <p:sldId id="264" r:id="rId34"/>
    <p:sldId id="420" r:id="rId35"/>
    <p:sldId id="268" r:id="rId36"/>
    <p:sldId id="421" r:id="rId37"/>
    <p:sldId id="450" r:id="rId38"/>
    <p:sldId id="438" r:id="rId39"/>
    <p:sldId id="353" r:id="rId40"/>
    <p:sldId id="422" r:id="rId41"/>
    <p:sldId id="425" r:id="rId42"/>
    <p:sldId id="352" r:id="rId43"/>
    <p:sldId id="400" r:id="rId44"/>
    <p:sldId id="399" r:id="rId45"/>
    <p:sldId id="401" r:id="rId46"/>
    <p:sldId id="402" r:id="rId47"/>
    <p:sldId id="350" r:id="rId48"/>
    <p:sldId id="339" r:id="rId49"/>
    <p:sldId id="281" r:id="rId50"/>
    <p:sldId id="282" r:id="rId51"/>
    <p:sldId id="283" r:id="rId52"/>
    <p:sldId id="451" r:id="rId53"/>
    <p:sldId id="452" r:id="rId54"/>
    <p:sldId id="287" r:id="rId55"/>
    <p:sldId id="343" r:id="rId56"/>
    <p:sldId id="338" r:id="rId57"/>
    <p:sldId id="340" r:id="rId58"/>
    <p:sldId id="305" r:id="rId59"/>
    <p:sldId id="307" r:id="rId60"/>
    <p:sldId id="346" r:id="rId61"/>
    <p:sldId id="347" r:id="rId62"/>
    <p:sldId id="453" r:id="rId63"/>
    <p:sldId id="480" r:id="rId64"/>
    <p:sldId id="481" r:id="rId65"/>
    <p:sldId id="310" r:id="rId66"/>
    <p:sldId id="311" r:id="rId67"/>
    <p:sldId id="473" r:id="rId68"/>
    <p:sldId id="319" r:id="rId69"/>
    <p:sldId id="408" r:id="rId70"/>
    <p:sldId id="477" r:id="rId71"/>
    <p:sldId id="456" r:id="rId72"/>
    <p:sldId id="461" r:id="rId73"/>
    <p:sldId id="463" r:id="rId74"/>
    <p:sldId id="474" r:id="rId75"/>
    <p:sldId id="478" r:id="rId76"/>
    <p:sldId id="479" r:id="rId77"/>
    <p:sldId id="465" r:id="rId78"/>
    <p:sldId id="467" r:id="rId79"/>
    <p:sldId id="468" r:id="rId80"/>
    <p:sldId id="469" r:id="rId81"/>
    <p:sldId id="470" r:id="rId82"/>
    <p:sldId id="471" r:id="rId83"/>
    <p:sldId id="472" r:id="rId84"/>
  </p:sldIdLst>
  <p:sldSz cx="9144000" cy="6858000" type="screen4x3"/>
  <p:notesSz cx="6997700" cy="9271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FF0000"/>
    <a:srgbClr val="FF9900"/>
    <a:srgbClr val="CCECFF"/>
    <a:srgbClr val="FFFFCC"/>
    <a:srgbClr val="FFFF00"/>
    <a:srgbClr val="DDDDDD"/>
    <a:srgbClr val="00CC99"/>
    <a:srgbClr val="00FF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85899" autoAdjust="0"/>
  </p:normalViewPr>
  <p:slideViewPr>
    <p:cSldViewPr>
      <p:cViewPr varScale="1">
        <p:scale>
          <a:sx n="71" d="100"/>
          <a:sy n="71" d="100"/>
        </p:scale>
        <p:origin x="1710" y="72"/>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2" d="100"/>
          <a:sy n="52" d="100"/>
        </p:scale>
        <p:origin x="-1830" y="-90"/>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vl1pPr>
          </a:lstStyle>
          <a:p>
            <a:pPr>
              <a:defRPr/>
            </a:pPr>
            <a:endParaRPr lang="en-US"/>
          </a:p>
        </p:txBody>
      </p:sp>
      <p:sp>
        <p:nvSpPr>
          <p:cNvPr id="373763"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vl1pPr>
          </a:lstStyle>
          <a:p>
            <a:pPr>
              <a:defRPr/>
            </a:pPr>
            <a:endParaRPr lang="en-US"/>
          </a:p>
        </p:txBody>
      </p:sp>
      <p:sp>
        <p:nvSpPr>
          <p:cNvPr id="373764"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vl1pPr>
          </a:lstStyle>
          <a:p>
            <a:pPr>
              <a:defRPr/>
            </a:pPr>
            <a:endParaRPr lang="en-US"/>
          </a:p>
        </p:txBody>
      </p:sp>
      <p:sp>
        <p:nvSpPr>
          <p:cNvPr id="373765"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pPr>
              <a:defRPr/>
            </a:pPr>
            <a:fld id="{60ACB80D-BC13-4B28-997C-15B0233A7273}" type="slidenum">
              <a:rPr lang="en-US" altLang="en-US"/>
              <a:pPr>
                <a:defRPr/>
              </a:pPr>
              <a:t>‹#›</a:t>
            </a:fld>
            <a:endParaRPr lang="en-US" altLang="en-US"/>
          </a:p>
        </p:txBody>
      </p:sp>
    </p:spTree>
    <p:extLst>
      <p:ext uri="{BB962C8B-B14F-4D97-AF65-F5344CB8AC3E}">
        <p14:creationId xmlns:p14="http://schemas.microsoft.com/office/powerpoint/2010/main" val="1800051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vl1pPr>
          </a:lstStyle>
          <a:p>
            <a:pPr>
              <a:defRPr/>
            </a:pPr>
            <a:endParaRPr lang="en-US"/>
          </a:p>
        </p:txBody>
      </p:sp>
      <p:sp>
        <p:nvSpPr>
          <p:cNvPr id="5123"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vl1pPr>
          </a:lstStyle>
          <a:p>
            <a:pPr>
              <a:defRPr/>
            </a:pPr>
            <a:endParaRPr lang="en-US"/>
          </a:p>
        </p:txBody>
      </p:sp>
      <p:sp>
        <p:nvSpPr>
          <p:cNvPr id="9220"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vl1pPr>
          </a:lstStyle>
          <a:p>
            <a:pPr>
              <a:defRPr/>
            </a:pPr>
            <a:endParaRPr lang="en-US"/>
          </a:p>
        </p:txBody>
      </p:sp>
      <p:sp>
        <p:nvSpPr>
          <p:cNvPr id="5127" name="Rectangle 7"/>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pPr>
              <a:defRPr/>
            </a:pPr>
            <a:fld id="{03E68EC7-2FFC-4F6F-83E0-607C9CEDE916}" type="slidenum">
              <a:rPr lang="en-US" altLang="en-US"/>
              <a:pPr>
                <a:defRPr/>
              </a:pPr>
              <a:t>‹#›</a:t>
            </a:fld>
            <a:endParaRPr lang="en-US" altLang="en-US"/>
          </a:p>
        </p:txBody>
      </p:sp>
    </p:spTree>
    <p:extLst>
      <p:ext uri="{BB962C8B-B14F-4D97-AF65-F5344CB8AC3E}">
        <p14:creationId xmlns:p14="http://schemas.microsoft.com/office/powerpoint/2010/main" val="1602109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022FB062-20F2-4AFB-8004-E59CB30FE83D}" type="slidenum">
              <a:rPr lang="en-US" altLang="en-US" sz="1200" smtClean="0"/>
              <a:pPr/>
              <a:t>1</a:t>
            </a:fld>
            <a:endParaRPr lang="en-US" altLang="en-US" sz="1200" smtClean="0"/>
          </a:p>
        </p:txBody>
      </p:sp>
      <p:sp>
        <p:nvSpPr>
          <p:cNvPr id="12291" name="Rectangle 1026"/>
          <p:cNvSpPr>
            <a:spLocks noGrp="1" noRot="1" noChangeAspect="1" noChangeArrowheads="1" noTextEdit="1"/>
          </p:cNvSpPr>
          <p:nvPr>
            <p:ph type="sldImg"/>
          </p:nvPr>
        </p:nvSpPr>
        <p:spPr>
          <a:ln/>
        </p:spPr>
      </p:sp>
      <p:sp>
        <p:nvSpPr>
          <p:cNvPr id="122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dirty="0" smtClean="0"/>
              <a:t>This training course was produced under grant number SH-17809-08-60-F-13 (Food Processing) from the Occupational Safety and Health Administration, U.S. Department of Labor. It does not necessarily reflect the views or policies of the U.S. Department of Labor, nor does mention of trade names, commercial products, or organizations imply endorsement by the U.S. Government. Revised December </a:t>
            </a:r>
            <a:r>
              <a:rPr lang="en-US" i="1" dirty="0" smtClean="0"/>
              <a:t>2016 </a:t>
            </a:r>
            <a:r>
              <a:rPr lang="en-US" sz="1200" dirty="0" smtClean="0"/>
              <a:t>under grant number SH-29660-SH6 from the Occupational Safety and Health Administration, U.S. Department of Labor.  </a:t>
            </a:r>
            <a:endParaRPr lang="en-US" dirty="0" smtClean="0"/>
          </a:p>
          <a:p>
            <a:r>
              <a:rPr lang="en-US" dirty="0" smtClean="0"/>
              <a:t> </a:t>
            </a:r>
          </a:p>
          <a:p>
            <a:endParaRPr lang="en-US" altLang="en-US" dirty="0" smtClean="0"/>
          </a:p>
        </p:txBody>
      </p:sp>
    </p:spTree>
    <p:extLst>
      <p:ext uri="{BB962C8B-B14F-4D97-AF65-F5344CB8AC3E}">
        <p14:creationId xmlns:p14="http://schemas.microsoft.com/office/powerpoint/2010/main" val="3212867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Wafer plug cover do</a:t>
            </a:r>
            <a:r>
              <a:rPr lang="en-US" altLang="en-US" baseline="0" dirty="0" smtClean="0"/>
              <a:t> not adequately provide for protection from live components.</a:t>
            </a:r>
            <a:endParaRPr lang="en-US" altLang="en-US" dirty="0"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3128688A-18B3-4001-8F9E-907AF1D5DD02}" type="slidenum">
              <a:rPr lang="en-US" altLang="en-US" sz="1200" smtClean="0"/>
              <a:pPr/>
              <a:t>11</a:t>
            </a:fld>
            <a:endParaRPr lang="en-US" altLang="en-US" sz="1200" smtClean="0"/>
          </a:p>
        </p:txBody>
      </p:sp>
    </p:spTree>
    <p:extLst>
      <p:ext uri="{BB962C8B-B14F-4D97-AF65-F5344CB8AC3E}">
        <p14:creationId xmlns:p14="http://schemas.microsoft.com/office/powerpoint/2010/main" val="686327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579101A3-EA5E-4B66-B08C-25E68C9C5282}" type="slidenum">
              <a:rPr lang="en-US" altLang="en-US" sz="1200" smtClean="0"/>
              <a:pPr/>
              <a:t>12</a:t>
            </a:fld>
            <a:endParaRPr lang="en-US" altLang="en-US" sz="1200" smtClean="0"/>
          </a:p>
        </p:txBody>
      </p:sp>
      <p:sp>
        <p:nvSpPr>
          <p:cNvPr id="32771" name="Rectangle 2"/>
          <p:cNvSpPr>
            <a:spLocks noGrp="1" noRot="1" noChangeAspect="1" noChangeArrowheads="1" noTextEdit="1"/>
          </p:cNvSpPr>
          <p:nvPr>
            <p:ph type="sldImg"/>
          </p:nvPr>
        </p:nvSpPr>
        <p:spPr>
          <a:ln/>
        </p:spPr>
      </p:sp>
      <p:sp>
        <p:nvSpPr>
          <p:cNvPr id="32772"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Equipment shall inspected and judged safe to be used.</a:t>
            </a:r>
          </a:p>
        </p:txBody>
      </p:sp>
    </p:spTree>
    <p:extLst>
      <p:ext uri="{BB962C8B-B14F-4D97-AF65-F5344CB8AC3E}">
        <p14:creationId xmlns:p14="http://schemas.microsoft.com/office/powerpoint/2010/main" val="2137094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77A496DA-E5E5-43E2-9CF6-868E607F5715}" type="slidenum">
              <a:rPr lang="en-US" altLang="en-US" sz="1200" smtClean="0"/>
              <a:pPr/>
              <a:t>13</a:t>
            </a:fld>
            <a:endParaRPr lang="en-US" altLang="en-US" sz="1200" smtClean="0"/>
          </a:p>
        </p:txBody>
      </p:sp>
      <p:sp>
        <p:nvSpPr>
          <p:cNvPr id="34819" name="Rectangle 2"/>
          <p:cNvSpPr>
            <a:spLocks noGrp="1" noRot="1" noChangeAspect="1" noChangeArrowheads="1" noTextEdit="1"/>
          </p:cNvSpPr>
          <p:nvPr>
            <p:ph type="sldImg"/>
          </p:nvPr>
        </p:nvSpPr>
        <p:spPr>
          <a:ln/>
        </p:spPr>
      </p:sp>
      <p:sp>
        <p:nvSpPr>
          <p:cNvPr id="34820"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32967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32CBD5BB-5A2C-47E7-8D2F-14D708ECFD52}" type="slidenum">
              <a:rPr lang="en-US" altLang="en-US" sz="1200" smtClean="0"/>
              <a:pPr/>
              <a:t>14</a:t>
            </a:fld>
            <a:endParaRPr lang="en-US" altLang="en-US" sz="1200" smtClean="0"/>
          </a:p>
        </p:txBody>
      </p:sp>
    </p:spTree>
    <p:extLst>
      <p:ext uri="{BB962C8B-B14F-4D97-AF65-F5344CB8AC3E}">
        <p14:creationId xmlns:p14="http://schemas.microsoft.com/office/powerpoint/2010/main" val="3357434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picture illustrates an outlet box that is not used properly.</a:t>
            </a:r>
            <a:r>
              <a:rPr lang="en-US" altLang="en-US" baseline="0" dirty="0" smtClean="0"/>
              <a:t> The box has been damaged and has mounting holes.</a:t>
            </a:r>
            <a:endParaRPr lang="en-US" altLang="en-US" dirty="0"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125506D8-BA51-4D96-AAEE-82996DE5206A}" type="slidenum">
              <a:rPr lang="en-US" altLang="en-US" sz="1200" smtClean="0"/>
              <a:pPr/>
              <a:t>15</a:t>
            </a:fld>
            <a:endParaRPr lang="en-US" altLang="en-US" sz="1200" smtClean="0"/>
          </a:p>
        </p:txBody>
      </p:sp>
    </p:spTree>
    <p:extLst>
      <p:ext uri="{BB962C8B-B14F-4D97-AF65-F5344CB8AC3E}">
        <p14:creationId xmlns:p14="http://schemas.microsoft.com/office/powerpoint/2010/main" val="2793576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Many cleaning solutions</a:t>
            </a:r>
            <a:r>
              <a:rPr lang="en-US" altLang="en-US" baseline="0" dirty="0" smtClean="0"/>
              <a:t> and water submit the electrical wiring to adverse conditions. The caustic detergents can damage the insulation on the conductors.</a:t>
            </a:r>
            <a:endParaRPr lang="en-US" altLang="en-US" dirty="0"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74EA2F6A-EA9C-4FC0-B595-6906B07C9190}" type="slidenum">
              <a:rPr lang="en-US" altLang="en-US" sz="1200" smtClean="0"/>
              <a:pPr/>
              <a:t>16</a:t>
            </a:fld>
            <a:endParaRPr lang="en-US" altLang="en-US" sz="1200" smtClean="0"/>
          </a:p>
        </p:txBody>
      </p:sp>
    </p:spTree>
    <p:extLst>
      <p:ext uri="{BB962C8B-B14F-4D97-AF65-F5344CB8AC3E}">
        <p14:creationId xmlns:p14="http://schemas.microsoft.com/office/powerpoint/2010/main" val="2559161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There is an ANSI standard for mechanical execution of work. If the work looks sloppy, chances are it was not installed properly.</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30390B54-84E5-49D6-A4EA-B73BAB16812C}" type="slidenum">
              <a:rPr lang="en-US" altLang="en-US" sz="1200" smtClean="0"/>
              <a:pPr/>
              <a:t>17</a:t>
            </a:fld>
            <a:endParaRPr lang="en-US" altLang="en-US" sz="1200" smtClean="0"/>
          </a:p>
        </p:txBody>
      </p:sp>
    </p:spTree>
    <p:extLst>
      <p:ext uri="{BB962C8B-B14F-4D97-AF65-F5344CB8AC3E}">
        <p14:creationId xmlns:p14="http://schemas.microsoft.com/office/powerpoint/2010/main" val="2431429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500B08F1-DAC8-49C3-880F-64F525234012}" type="slidenum">
              <a:rPr lang="en-US" altLang="en-US" sz="1200" smtClean="0"/>
              <a:pPr/>
              <a:t>18</a:t>
            </a:fld>
            <a:endParaRPr lang="en-US" altLang="en-US" sz="1200" smtClean="0"/>
          </a:p>
        </p:txBody>
      </p:sp>
    </p:spTree>
    <p:extLst>
      <p:ext uri="{BB962C8B-B14F-4D97-AF65-F5344CB8AC3E}">
        <p14:creationId xmlns:p14="http://schemas.microsoft.com/office/powerpoint/2010/main" val="1921531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DAB25BDC-AA32-4977-8CE7-862416CF4730}" type="slidenum">
              <a:rPr lang="en-US" altLang="en-US" sz="1200" smtClean="0"/>
              <a:pPr/>
              <a:t>19</a:t>
            </a:fld>
            <a:endParaRPr lang="en-US" altLang="en-US" sz="1200" smtClean="0"/>
          </a:p>
        </p:txBody>
      </p:sp>
    </p:spTree>
    <p:extLst>
      <p:ext uri="{BB962C8B-B14F-4D97-AF65-F5344CB8AC3E}">
        <p14:creationId xmlns:p14="http://schemas.microsoft.com/office/powerpoint/2010/main" val="1527873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993C6546-4C61-423D-A40F-98E620B6ED23}" type="slidenum">
              <a:rPr lang="en-US" altLang="en-US" sz="1200" smtClean="0"/>
              <a:pPr/>
              <a:t>20</a:t>
            </a:fld>
            <a:endParaRPr lang="en-US" altLang="en-US" sz="1200" smtClean="0"/>
          </a:p>
        </p:txBody>
      </p:sp>
    </p:spTree>
    <p:extLst>
      <p:ext uri="{BB962C8B-B14F-4D97-AF65-F5344CB8AC3E}">
        <p14:creationId xmlns:p14="http://schemas.microsoft.com/office/powerpoint/2010/main" val="2983378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AFB4602F-9BA2-40C0-B913-0C2FF224CEAD}" type="slidenum">
              <a:rPr lang="en-US" altLang="en-US" sz="1200" smtClean="0"/>
              <a:pPr/>
              <a:t>3</a:t>
            </a:fld>
            <a:endParaRPr lang="en-US" altLang="en-US" sz="1200" smtClean="0"/>
          </a:p>
        </p:txBody>
      </p:sp>
    </p:spTree>
    <p:extLst>
      <p:ext uri="{BB962C8B-B14F-4D97-AF65-F5344CB8AC3E}">
        <p14:creationId xmlns:p14="http://schemas.microsoft.com/office/powerpoint/2010/main" val="189749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Equipment must have adequate information so that personnel can service and install the equipment.</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10312D78-D3AD-42D7-84FD-F131557BCD9A}" type="slidenum">
              <a:rPr lang="en-US" altLang="en-US" sz="1200" smtClean="0"/>
              <a:pPr/>
              <a:t>21</a:t>
            </a:fld>
            <a:endParaRPr lang="en-US" altLang="en-US" sz="1200" smtClean="0"/>
          </a:p>
        </p:txBody>
      </p:sp>
    </p:spTree>
    <p:extLst>
      <p:ext uri="{BB962C8B-B14F-4D97-AF65-F5344CB8AC3E}">
        <p14:creationId xmlns:p14="http://schemas.microsoft.com/office/powerpoint/2010/main" val="2033668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40788285-548F-47E7-AC26-5F4A4DFB4BF0}" type="slidenum">
              <a:rPr lang="en-US" altLang="en-US" sz="1200" smtClean="0"/>
              <a:pPr/>
              <a:t>22</a:t>
            </a:fld>
            <a:endParaRPr lang="en-US" altLang="en-US" sz="1200" smtClean="0"/>
          </a:p>
        </p:txBody>
      </p:sp>
      <p:sp>
        <p:nvSpPr>
          <p:cNvPr id="53251" name="Rectangle 2"/>
          <p:cNvSpPr>
            <a:spLocks noGrp="1" noRot="1" noChangeAspect="1" noChangeArrowheads="1" noTextEdit="1"/>
          </p:cNvSpPr>
          <p:nvPr>
            <p:ph type="sldImg"/>
          </p:nvPr>
        </p:nvSpPr>
        <p:spPr>
          <a:ln/>
        </p:spPr>
      </p:sp>
      <p:sp>
        <p:nvSpPr>
          <p:cNvPr id="53252"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25144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FA137173-9F7B-4E21-A98C-C1BE9B8CB998}" type="slidenum">
              <a:rPr lang="en-US" altLang="en-US" sz="1200" smtClean="0"/>
              <a:pPr/>
              <a:t>23</a:t>
            </a:fld>
            <a:endParaRPr lang="en-US" altLang="en-US" sz="1200" smtClean="0"/>
          </a:p>
        </p:txBody>
      </p:sp>
    </p:spTree>
    <p:extLst>
      <p:ext uri="{BB962C8B-B14F-4D97-AF65-F5344CB8AC3E}">
        <p14:creationId xmlns:p14="http://schemas.microsoft.com/office/powerpoint/2010/main" val="2498027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0714FF81-D87C-40D6-9F11-AE240B3B6232}" type="slidenum">
              <a:rPr lang="en-US" altLang="en-US" sz="1200" smtClean="0"/>
              <a:pPr/>
              <a:t>24</a:t>
            </a:fld>
            <a:endParaRPr lang="en-US" altLang="en-US" sz="1200" smtClean="0"/>
          </a:p>
        </p:txBody>
      </p:sp>
    </p:spTree>
    <p:extLst>
      <p:ext uri="{BB962C8B-B14F-4D97-AF65-F5344CB8AC3E}">
        <p14:creationId xmlns:p14="http://schemas.microsoft.com/office/powerpoint/2010/main" val="3831541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8B795CE2-F065-4E55-AFDC-46504153263F}" type="slidenum">
              <a:rPr lang="en-US" altLang="en-US" sz="1200" smtClean="0"/>
              <a:pPr/>
              <a:t>25</a:t>
            </a:fld>
            <a:endParaRPr lang="en-US" altLang="en-US" sz="1200" smtClean="0"/>
          </a:p>
        </p:txBody>
      </p:sp>
      <p:sp>
        <p:nvSpPr>
          <p:cNvPr id="59395" name="Rectangle 2"/>
          <p:cNvSpPr>
            <a:spLocks noGrp="1" noRot="1" noChangeAspect="1" noChangeArrowheads="1" noTextEdit="1"/>
          </p:cNvSpPr>
          <p:nvPr>
            <p:ph type="sldImg"/>
          </p:nvPr>
        </p:nvSpPr>
        <p:spPr>
          <a:ln/>
        </p:spPr>
      </p:sp>
      <p:pic>
        <p:nvPicPr>
          <p:cNvPr id="59396"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22300" y="4635500"/>
            <a:ext cx="5830888" cy="1776413"/>
          </a:xfrm>
        </p:spPr>
      </p:pic>
    </p:spTree>
    <p:extLst>
      <p:ext uri="{BB962C8B-B14F-4D97-AF65-F5344CB8AC3E}">
        <p14:creationId xmlns:p14="http://schemas.microsoft.com/office/powerpoint/2010/main" val="1939710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0146EDBD-D455-4C26-8559-566DBFFD2F06}" type="slidenum">
              <a:rPr lang="en-US" altLang="en-US" sz="1200" smtClean="0"/>
              <a:pPr/>
              <a:t>26</a:t>
            </a:fld>
            <a:endParaRPr lang="en-US" altLang="en-US" sz="1200" smtClean="0"/>
          </a:p>
        </p:txBody>
      </p:sp>
    </p:spTree>
    <p:extLst>
      <p:ext uri="{BB962C8B-B14F-4D97-AF65-F5344CB8AC3E}">
        <p14:creationId xmlns:p14="http://schemas.microsoft.com/office/powerpoint/2010/main" val="746956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Picture depicts electrical equipment that does not have adequate work space. In all cases, the door must open at least 90 degrees.</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DB7BFBA1-9997-47F1-A9F0-699E3B38A6AF}" type="slidenum">
              <a:rPr lang="en-US" altLang="en-US" sz="1200" smtClean="0"/>
              <a:pPr/>
              <a:t>27</a:t>
            </a:fld>
            <a:endParaRPr lang="en-US" altLang="en-US" sz="1200" smtClean="0"/>
          </a:p>
        </p:txBody>
      </p:sp>
    </p:spTree>
    <p:extLst>
      <p:ext uri="{BB962C8B-B14F-4D97-AF65-F5344CB8AC3E}">
        <p14:creationId xmlns:p14="http://schemas.microsoft.com/office/powerpoint/2010/main" val="1139024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B7D50B27-77D4-4D6B-A617-210C4FDFE364}" type="slidenum">
              <a:rPr lang="en-US" altLang="en-US" sz="1200" smtClean="0"/>
              <a:pPr/>
              <a:t>28</a:t>
            </a:fld>
            <a:endParaRPr lang="en-US" altLang="en-US" sz="1200" smtClean="0"/>
          </a:p>
        </p:txBody>
      </p:sp>
      <p:sp>
        <p:nvSpPr>
          <p:cNvPr id="65539" name="Rectangle 2"/>
          <p:cNvSpPr>
            <a:spLocks noGrp="1" noRot="1" noChangeAspect="1" noChangeArrowheads="1" noTextEdit="1"/>
          </p:cNvSpPr>
          <p:nvPr>
            <p:ph type="sldImg"/>
          </p:nvPr>
        </p:nvSpPr>
        <p:spPr>
          <a:ln/>
        </p:spPr>
      </p:sp>
      <p:sp>
        <p:nvSpPr>
          <p:cNvPr id="65540"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11834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00438B9A-DFFA-4B41-A253-C10B8EF943D5}" type="slidenum">
              <a:rPr lang="en-US" altLang="en-US" sz="1200" smtClean="0"/>
              <a:pPr/>
              <a:t>30</a:t>
            </a:fld>
            <a:endParaRPr lang="en-US" altLang="en-US" sz="1200" smtClean="0"/>
          </a:p>
        </p:txBody>
      </p:sp>
    </p:spTree>
    <p:extLst>
      <p:ext uri="{BB962C8B-B14F-4D97-AF65-F5344CB8AC3E}">
        <p14:creationId xmlns:p14="http://schemas.microsoft.com/office/powerpoint/2010/main" val="1556631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F1FA95B4-75A5-4D90-8709-9405996E63CF}" type="slidenum">
              <a:rPr lang="en-US" altLang="en-US" sz="1200" smtClean="0"/>
              <a:pPr/>
              <a:t>31</a:t>
            </a:fld>
            <a:endParaRPr lang="en-US" altLang="en-US" sz="1200" smtClean="0"/>
          </a:p>
        </p:txBody>
      </p:sp>
    </p:spTree>
    <p:extLst>
      <p:ext uri="{BB962C8B-B14F-4D97-AF65-F5344CB8AC3E}">
        <p14:creationId xmlns:p14="http://schemas.microsoft.com/office/powerpoint/2010/main" val="75139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809A0B3D-D01E-4A26-BD31-63B66673ECFA}" type="slidenum">
              <a:rPr lang="en-US" altLang="en-US" sz="1200" smtClean="0"/>
              <a:pPr/>
              <a:t>4</a:t>
            </a:fld>
            <a:endParaRPr lang="en-US" altLang="en-US" sz="1200" smtClean="0"/>
          </a:p>
        </p:txBody>
      </p:sp>
    </p:spTree>
    <p:extLst>
      <p:ext uri="{BB962C8B-B14F-4D97-AF65-F5344CB8AC3E}">
        <p14:creationId xmlns:p14="http://schemas.microsoft.com/office/powerpoint/2010/main" val="3006901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158CDCED-BE5B-49E4-BC90-BD29910B3CD5}" type="slidenum">
              <a:rPr lang="en-US" altLang="en-US" sz="1200" smtClean="0"/>
              <a:pPr/>
              <a:t>32</a:t>
            </a:fld>
            <a:endParaRPr lang="en-US" altLang="en-US" sz="1200" smtClean="0"/>
          </a:p>
        </p:txBody>
      </p:sp>
    </p:spTree>
    <p:extLst>
      <p:ext uri="{BB962C8B-B14F-4D97-AF65-F5344CB8AC3E}">
        <p14:creationId xmlns:p14="http://schemas.microsoft.com/office/powerpoint/2010/main" val="1906208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58816BA4-DABC-4AF1-8EC3-C38D63CA8387}" type="slidenum">
              <a:rPr lang="en-US" altLang="en-US" sz="1200" smtClean="0"/>
              <a:pPr/>
              <a:t>33</a:t>
            </a:fld>
            <a:endParaRPr lang="en-US" altLang="en-US" sz="12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Picture shows the neutral (grounded) and the grounding conductor. The conductors must be identifiable in accordance with the NEC.</a:t>
            </a:r>
          </a:p>
        </p:txBody>
      </p:sp>
    </p:spTree>
    <p:extLst>
      <p:ext uri="{BB962C8B-B14F-4D97-AF65-F5344CB8AC3E}">
        <p14:creationId xmlns:p14="http://schemas.microsoft.com/office/powerpoint/2010/main" val="4023449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Typically color coding and a sign at the point of access are used, for example 480/277 volt Y system indicates voltages and system.</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A74125F3-B71F-4F24-A129-624D633D0CD0}" type="slidenum">
              <a:rPr lang="en-US" altLang="en-US" sz="1200" smtClean="0"/>
              <a:pPr/>
              <a:t>34</a:t>
            </a:fld>
            <a:endParaRPr lang="en-US" altLang="en-US" sz="1200" smtClean="0"/>
          </a:p>
        </p:txBody>
      </p:sp>
    </p:spTree>
    <p:extLst>
      <p:ext uri="{BB962C8B-B14F-4D97-AF65-F5344CB8AC3E}">
        <p14:creationId xmlns:p14="http://schemas.microsoft.com/office/powerpoint/2010/main" val="3556298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6F53AF27-04C8-43B8-9486-F0135AA7A8D2}" type="slidenum">
              <a:rPr lang="en-US" altLang="en-US" sz="1200" smtClean="0"/>
              <a:pPr/>
              <a:t>35</a:t>
            </a:fld>
            <a:endParaRPr lang="en-US" altLang="en-US" sz="120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54308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GFCI required on temporary receptacles, construction like activities (remodeling and servicing equipment), and certain areas (roof top and bathroom). You may only use AECP, if the technology is not available. Otherwise, a GFCI would have to be used.</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6631B478-1E66-408B-95E7-2C38DBFF8656}" type="slidenum">
              <a:rPr lang="en-US" altLang="en-US" sz="1200" smtClean="0"/>
              <a:pPr/>
              <a:t>36</a:t>
            </a:fld>
            <a:endParaRPr lang="en-US" altLang="en-US" sz="1200" smtClean="0"/>
          </a:p>
        </p:txBody>
      </p:sp>
    </p:spTree>
    <p:extLst>
      <p:ext uri="{BB962C8B-B14F-4D97-AF65-F5344CB8AC3E}">
        <p14:creationId xmlns:p14="http://schemas.microsoft.com/office/powerpoint/2010/main" val="450021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639AD638-2982-4098-8A00-8004BE481516}" type="slidenum">
              <a:rPr lang="en-US" altLang="en-US" sz="1200" smtClean="0"/>
              <a:pPr/>
              <a:t>37</a:t>
            </a:fld>
            <a:endParaRPr lang="en-US" altLang="en-US" sz="1200" smtClean="0"/>
          </a:p>
        </p:txBody>
      </p:sp>
    </p:spTree>
    <p:extLst>
      <p:ext uri="{BB962C8B-B14F-4D97-AF65-F5344CB8AC3E}">
        <p14:creationId xmlns:p14="http://schemas.microsoft.com/office/powerpoint/2010/main" val="1530083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AECP is not an engineering control and should be used only as a last alternative. AECP does not provide for full protection of the employee, it is merely an administrative control program and should not be used in place of a GFCI.</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A720E898-5F6C-4B0D-B010-1F0DF5818034}" type="slidenum">
              <a:rPr lang="en-US" altLang="en-US" sz="1200" smtClean="0"/>
              <a:pPr/>
              <a:t>38</a:t>
            </a:fld>
            <a:endParaRPr lang="en-US" altLang="en-US" sz="1200" smtClean="0"/>
          </a:p>
        </p:txBody>
      </p:sp>
    </p:spTree>
    <p:extLst>
      <p:ext uri="{BB962C8B-B14F-4D97-AF65-F5344CB8AC3E}">
        <p14:creationId xmlns:p14="http://schemas.microsoft.com/office/powerpoint/2010/main" val="2344077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48B72D22-BDF9-4CCB-BAFA-B4886701B563}" type="slidenum">
              <a:rPr lang="en-US" altLang="en-US" sz="1200" smtClean="0"/>
              <a:pPr/>
              <a:t>39</a:t>
            </a:fld>
            <a:endParaRPr lang="en-US" altLang="en-US" sz="120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Overloading of branch circuits can potentially be dangerous and cause fires.</a:t>
            </a:r>
          </a:p>
        </p:txBody>
      </p:sp>
    </p:spTree>
    <p:extLst>
      <p:ext uri="{BB962C8B-B14F-4D97-AF65-F5344CB8AC3E}">
        <p14:creationId xmlns:p14="http://schemas.microsoft.com/office/powerpoint/2010/main" val="4500394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01C62BE6-B544-4472-9894-337DFFE64BBA}" type="slidenum">
              <a:rPr lang="en-US" altLang="en-US" sz="1200" smtClean="0"/>
              <a:pPr/>
              <a:t>40</a:t>
            </a:fld>
            <a:endParaRPr lang="en-US" altLang="en-US" sz="1200" smtClean="0"/>
          </a:p>
        </p:txBody>
      </p:sp>
    </p:spTree>
    <p:extLst>
      <p:ext uri="{BB962C8B-B14F-4D97-AF65-F5344CB8AC3E}">
        <p14:creationId xmlns:p14="http://schemas.microsoft.com/office/powerpoint/2010/main" val="20150215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767C0E8D-EA89-4F49-A75B-0F97306FDD28}" type="slidenum">
              <a:rPr lang="en-US" altLang="en-US" sz="1200" smtClean="0"/>
              <a:pPr/>
              <a:t>41</a:t>
            </a:fld>
            <a:endParaRPr lang="en-US" altLang="en-US" sz="1200" smtClean="0"/>
          </a:p>
        </p:txBody>
      </p:sp>
    </p:spTree>
    <p:extLst>
      <p:ext uri="{BB962C8B-B14F-4D97-AF65-F5344CB8AC3E}">
        <p14:creationId xmlns:p14="http://schemas.microsoft.com/office/powerpoint/2010/main" val="293853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294403D2-2543-4B0D-9450-EEAEC320ED82}" type="slidenum">
              <a:rPr lang="en-US" altLang="en-US" sz="1200" smtClean="0"/>
              <a:pPr/>
              <a:t>5</a:t>
            </a:fld>
            <a:endParaRPr lang="en-US" altLang="en-US" sz="1200" smtClean="0"/>
          </a:p>
        </p:txBody>
      </p:sp>
    </p:spTree>
    <p:extLst>
      <p:ext uri="{BB962C8B-B14F-4D97-AF65-F5344CB8AC3E}">
        <p14:creationId xmlns:p14="http://schemas.microsoft.com/office/powerpoint/2010/main" val="36702873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BAC62493-8A9D-4B76-9728-3F6C1940496A}" type="slidenum">
              <a:rPr lang="en-US" altLang="en-US" sz="1200" smtClean="0"/>
              <a:pPr/>
              <a:t>42</a:t>
            </a:fld>
            <a:endParaRPr lang="en-US" altLang="en-US"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90830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ED64A993-7A22-4DE4-A13C-C5DAEBD0AB18}" type="slidenum">
              <a:rPr lang="en-US" altLang="en-US" sz="1200" smtClean="0"/>
              <a:pPr/>
              <a:t>43</a:t>
            </a:fld>
            <a:endParaRPr lang="en-US" alt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077556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E8D94FAD-2AA8-4805-8157-5B4764C1ECF3}" type="slidenum">
              <a:rPr lang="en-US" altLang="en-US" sz="1200" smtClean="0"/>
              <a:pPr/>
              <a:t>44</a:t>
            </a:fld>
            <a:endParaRPr lang="en-US" alt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409221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AE146A30-47D5-4F9F-9B1A-C1DB2F3F76E9}" type="slidenum">
              <a:rPr lang="en-US" altLang="en-US" sz="1200" smtClean="0"/>
              <a:pPr/>
              <a:t>45</a:t>
            </a:fld>
            <a:endParaRPr lang="en-US" altLang="en-US" sz="120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327910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B1B5089A-95EC-4982-AA45-F07F0B9B6936}" type="slidenum">
              <a:rPr lang="en-US" altLang="en-US" sz="1200" smtClean="0"/>
              <a:pPr/>
              <a:t>46</a:t>
            </a:fld>
            <a:endParaRPr lang="en-US" altLang="en-US" sz="120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Other types of lighting are controlled with HID switches. The NEC provides better direction on the disconnect to be used with lighting systems.</a:t>
            </a:r>
          </a:p>
        </p:txBody>
      </p:sp>
    </p:spTree>
    <p:extLst>
      <p:ext uri="{BB962C8B-B14F-4D97-AF65-F5344CB8AC3E}">
        <p14:creationId xmlns:p14="http://schemas.microsoft.com/office/powerpoint/2010/main" val="31813492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391B54FC-52CC-418B-AEBA-5FEDCB57CF05}" type="slidenum">
              <a:rPr lang="en-US" altLang="en-US" sz="1200" smtClean="0"/>
              <a:pPr/>
              <a:t>47</a:t>
            </a:fld>
            <a:endParaRPr lang="en-US" altLang="en-US" sz="120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96799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A130B5A4-BE3A-459E-B26B-EF1B0B951ED6}" type="slidenum">
              <a:rPr lang="en-US" altLang="en-US" sz="1200" smtClean="0"/>
              <a:pPr/>
              <a:t>48</a:t>
            </a:fld>
            <a:endParaRPr lang="en-US" altLang="en-US" sz="120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860492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1F014088-51BA-41AA-A135-355F109D4704}" type="slidenum">
              <a:rPr lang="en-US" altLang="en-US" sz="1200" smtClean="0"/>
              <a:pPr/>
              <a:t>49</a:t>
            </a:fld>
            <a:endParaRPr lang="en-US" altLang="en-US" sz="120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971603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0F6CA3A0-3AB1-41C7-84FD-BCF9A9332EFF}" type="slidenum">
              <a:rPr lang="en-US" altLang="en-US" sz="1200" smtClean="0"/>
              <a:pPr/>
              <a:t>50</a:t>
            </a:fld>
            <a:endParaRPr lang="en-US" altLang="en-US" sz="120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675698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64291101-65BA-4240-B5A0-306DD4647881}" type="slidenum">
              <a:rPr lang="en-US" altLang="en-US" sz="1200" smtClean="0"/>
              <a:pPr/>
              <a:t>51</a:t>
            </a:fld>
            <a:endParaRPr lang="en-US" altLang="en-US" sz="120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36499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23BAB003-78BA-4EF1-967A-2CF4EF49E3C1}" type="slidenum">
              <a:rPr lang="en-US" altLang="en-US" sz="1200" smtClean="0"/>
              <a:pPr/>
              <a:t>6</a:t>
            </a:fld>
            <a:endParaRPr lang="en-US" altLang="en-US" sz="1200" smtClean="0"/>
          </a:p>
        </p:txBody>
      </p:sp>
    </p:spTree>
    <p:extLst>
      <p:ext uri="{BB962C8B-B14F-4D97-AF65-F5344CB8AC3E}">
        <p14:creationId xmlns:p14="http://schemas.microsoft.com/office/powerpoint/2010/main" val="13724190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F36C8AA9-E8DC-4574-B482-B5056E227E48}" type="slidenum">
              <a:rPr lang="en-US" altLang="en-US" sz="1200" smtClean="0"/>
              <a:pPr/>
              <a:t>52</a:t>
            </a:fld>
            <a:endParaRPr lang="en-US" altLang="en-US" sz="1200" smtClean="0"/>
          </a:p>
        </p:txBody>
      </p:sp>
    </p:spTree>
    <p:extLst>
      <p:ext uri="{BB962C8B-B14F-4D97-AF65-F5344CB8AC3E}">
        <p14:creationId xmlns:p14="http://schemas.microsoft.com/office/powerpoint/2010/main" val="27408815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787D3E3A-988D-47D4-AE5B-67B3C4D7E6E8}" type="slidenum">
              <a:rPr lang="en-US" altLang="en-US" sz="1200" smtClean="0"/>
              <a:pPr/>
              <a:t>53</a:t>
            </a:fld>
            <a:endParaRPr lang="en-US" altLang="en-US" sz="1200" smtClean="0"/>
          </a:p>
        </p:txBody>
      </p:sp>
    </p:spTree>
    <p:extLst>
      <p:ext uri="{BB962C8B-B14F-4D97-AF65-F5344CB8AC3E}">
        <p14:creationId xmlns:p14="http://schemas.microsoft.com/office/powerpoint/2010/main" val="34980004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E56FD360-0DEB-4298-B1C8-2E314FE928C4}" type="slidenum">
              <a:rPr lang="en-US" altLang="en-US" sz="1200" smtClean="0"/>
              <a:pPr/>
              <a:t>54</a:t>
            </a:fld>
            <a:endParaRPr lang="en-US" altLang="en-US"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344670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C1CE2D0E-0BD8-454B-85BD-9E3076DEEEA3}" type="slidenum">
              <a:rPr lang="en-US" altLang="en-US" sz="1200" smtClean="0"/>
              <a:pPr/>
              <a:t>55</a:t>
            </a:fld>
            <a:endParaRPr lang="en-US" altLang="en-US" sz="120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195885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A50CADC0-0F3F-496C-9920-C7D66B30AD98}" type="slidenum">
              <a:rPr lang="en-US" altLang="en-US" sz="1200" smtClean="0"/>
              <a:pPr/>
              <a:t>56</a:t>
            </a:fld>
            <a:endParaRPr lang="en-US" altLang="en-US" sz="120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195207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9CA7C14F-1924-4587-847D-6A7D0A3203D6}" type="slidenum">
              <a:rPr lang="en-US" altLang="en-US" sz="1200" smtClean="0"/>
              <a:pPr/>
              <a:t>57</a:t>
            </a:fld>
            <a:endParaRPr lang="en-US" altLang="en-US" sz="120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Temporary lamps must be guarded regardless of height.</a:t>
            </a:r>
          </a:p>
        </p:txBody>
      </p:sp>
    </p:spTree>
    <p:extLst>
      <p:ext uri="{BB962C8B-B14F-4D97-AF65-F5344CB8AC3E}">
        <p14:creationId xmlns:p14="http://schemas.microsoft.com/office/powerpoint/2010/main" val="27604406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212AF126-DA5C-4BF8-957F-7C9C4EE85B78}" type="slidenum">
              <a:rPr lang="en-US" altLang="en-US" sz="1200" smtClean="0"/>
              <a:pPr/>
              <a:t>58</a:t>
            </a:fld>
            <a:endParaRPr lang="en-US" altLang="en-US" sz="120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7634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129EE752-F306-4BEB-BADD-735B996DFA5B}" type="slidenum">
              <a:rPr lang="en-US" altLang="en-US" sz="1200" smtClean="0"/>
              <a:pPr/>
              <a:t>59</a:t>
            </a:fld>
            <a:endParaRPr lang="en-US" altLang="en-US" sz="120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faceplate is grounded by the screws attached to the “yoke” of the receptacle.</a:t>
            </a:r>
          </a:p>
        </p:txBody>
      </p:sp>
    </p:spTree>
    <p:extLst>
      <p:ext uri="{BB962C8B-B14F-4D97-AF65-F5344CB8AC3E}">
        <p14:creationId xmlns:p14="http://schemas.microsoft.com/office/powerpoint/2010/main" val="342877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AE4CCDFA-D6B4-44A2-9E59-6F85EE3666F6}" type="slidenum">
              <a:rPr lang="en-US" altLang="en-US" sz="1200" smtClean="0"/>
              <a:pPr/>
              <a:t>60</a:t>
            </a:fld>
            <a:endParaRPr lang="en-US" altLang="en-US" sz="1200"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61529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5A9291CB-AB3E-40BD-8B66-F2AF2E3753D0}" type="slidenum">
              <a:rPr lang="en-US" altLang="en-US" sz="1200" smtClean="0"/>
              <a:pPr/>
              <a:t>61</a:t>
            </a:fld>
            <a:endParaRPr lang="en-US" altLang="en-US" sz="120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29403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9E0C58AF-1BF7-47EC-86A6-DC65AA66CCB0}" type="slidenum">
              <a:rPr lang="en-US" altLang="en-US" sz="1200" smtClean="0"/>
              <a:pPr/>
              <a:t>7</a:t>
            </a:fld>
            <a:endParaRPr lang="en-US" altLang="en-US" sz="1200" smtClean="0"/>
          </a:p>
        </p:txBody>
      </p:sp>
    </p:spTree>
    <p:extLst>
      <p:ext uri="{BB962C8B-B14F-4D97-AF65-F5344CB8AC3E}">
        <p14:creationId xmlns:p14="http://schemas.microsoft.com/office/powerpoint/2010/main" val="5649613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There is a difference between attended and unattended areas. The picture represents a cover installed in an attended area. Covers in unattended areas must cover not only the receptacle, but the attachment cap as well when it is plugged into the receptacle.</a:t>
            </a: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5544EEAF-D200-4DE7-AEEE-F5247B32060F}" type="slidenum">
              <a:rPr lang="en-US" altLang="en-US" sz="1200" smtClean="0"/>
              <a:pPr/>
              <a:t>62</a:t>
            </a:fld>
            <a:endParaRPr lang="en-US" altLang="en-US" sz="1200" smtClean="0"/>
          </a:p>
        </p:txBody>
      </p:sp>
    </p:spTree>
    <p:extLst>
      <p:ext uri="{BB962C8B-B14F-4D97-AF65-F5344CB8AC3E}">
        <p14:creationId xmlns:p14="http://schemas.microsoft.com/office/powerpoint/2010/main" val="40532449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picture above represent a worker performing sanitation around electrical equipment. Some companies will instruct employees to put cords in covered bins to keep them off the floor temporarily during sanitation.</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394229E6-A1A0-4C1C-824E-C19EA31F3DF3}" type="slidenum">
              <a:rPr lang="en-US" altLang="en-US" sz="1200" smtClean="0"/>
              <a:pPr/>
              <a:t>63</a:t>
            </a:fld>
            <a:endParaRPr lang="en-US" altLang="en-US" sz="1200" smtClean="0"/>
          </a:p>
        </p:txBody>
      </p:sp>
    </p:spTree>
    <p:extLst>
      <p:ext uri="{BB962C8B-B14F-4D97-AF65-F5344CB8AC3E}">
        <p14:creationId xmlns:p14="http://schemas.microsoft.com/office/powerpoint/2010/main" val="8988047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Employees attempting to protect the electronics during sanitation.</a:t>
            </a:r>
            <a:endParaRPr lang="en-US" dirty="0"/>
          </a:p>
        </p:txBody>
      </p:sp>
      <p:sp>
        <p:nvSpPr>
          <p:cNvPr id="4" name="Slide Number Placeholder 3"/>
          <p:cNvSpPr>
            <a:spLocks noGrp="1"/>
          </p:cNvSpPr>
          <p:nvPr>
            <p:ph type="sldNum" sz="quarter" idx="10"/>
          </p:nvPr>
        </p:nvSpPr>
        <p:spPr/>
        <p:txBody>
          <a:bodyPr/>
          <a:lstStyle/>
          <a:p>
            <a:pPr>
              <a:defRPr/>
            </a:pPr>
            <a:fld id="{03E68EC7-2FFC-4F6F-83E0-607C9CEDE916}" type="slidenum">
              <a:rPr lang="en-US" altLang="en-US" smtClean="0"/>
              <a:pPr>
                <a:defRPr/>
              </a:pPr>
              <a:t>64</a:t>
            </a:fld>
            <a:endParaRPr lang="en-US" altLang="en-US"/>
          </a:p>
        </p:txBody>
      </p:sp>
    </p:spTree>
    <p:extLst>
      <p:ext uri="{BB962C8B-B14F-4D97-AF65-F5344CB8AC3E}">
        <p14:creationId xmlns:p14="http://schemas.microsoft.com/office/powerpoint/2010/main" val="5017046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3BCB2832-4715-4308-A1F3-B31A5181AE46}" type="slidenum">
              <a:rPr lang="en-US" altLang="en-US" sz="1200" smtClean="0"/>
              <a:pPr/>
              <a:t>65</a:t>
            </a:fld>
            <a:endParaRPr lang="en-US" altLang="en-US" sz="120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smtClean="0"/>
              <a:t>Subpart S</a:t>
            </a:r>
          </a:p>
        </p:txBody>
      </p:sp>
    </p:spTree>
    <p:extLst>
      <p:ext uri="{BB962C8B-B14F-4D97-AF65-F5344CB8AC3E}">
        <p14:creationId xmlns:p14="http://schemas.microsoft.com/office/powerpoint/2010/main" val="21992527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B67EC968-F3DA-4297-B697-56D8912DF879}" type="slidenum">
              <a:rPr lang="en-US" altLang="en-US" sz="1200" smtClean="0"/>
              <a:pPr/>
              <a:t>66</a:t>
            </a:fld>
            <a:endParaRPr lang="en-US" altLang="en-US" sz="120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597100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A325B82F-F5AB-4456-BEBC-9704CE24D3BD}" type="slidenum">
              <a:rPr lang="en-US" altLang="en-US" sz="1200" smtClean="0"/>
              <a:pPr/>
              <a:t>67</a:t>
            </a:fld>
            <a:endParaRPr lang="en-US" altLang="en-US" sz="1200" smtClean="0"/>
          </a:p>
        </p:txBody>
      </p:sp>
    </p:spTree>
    <p:extLst>
      <p:ext uri="{BB962C8B-B14F-4D97-AF65-F5344CB8AC3E}">
        <p14:creationId xmlns:p14="http://schemas.microsoft.com/office/powerpoint/2010/main" val="28860240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212DA63A-046C-4AA9-88DF-6AB8E166F1CF}" type="slidenum">
              <a:rPr lang="en-US" altLang="en-US" sz="1200" smtClean="0"/>
              <a:pPr/>
              <a:t>68</a:t>
            </a:fld>
            <a:endParaRPr lang="en-US" altLang="en-US" sz="1200"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114655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C5A72BAC-C4E8-4193-AE0D-3467A794CB9E}" type="slidenum">
              <a:rPr lang="en-US" altLang="en-US" sz="1200" smtClean="0"/>
              <a:pPr/>
              <a:t>69</a:t>
            </a:fld>
            <a:endParaRPr lang="en-US" altLang="en-US" sz="1200" smtClean="0"/>
          </a:p>
        </p:txBody>
      </p:sp>
    </p:spTree>
    <p:extLst>
      <p:ext uri="{BB962C8B-B14F-4D97-AF65-F5344CB8AC3E}">
        <p14:creationId xmlns:p14="http://schemas.microsoft.com/office/powerpoint/2010/main" val="34277833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D4EA21AE-E091-419A-9041-197ED8F7F633}" type="slidenum">
              <a:rPr lang="en-US" altLang="en-US" sz="1200" smtClean="0"/>
              <a:pPr/>
              <a:t>70</a:t>
            </a:fld>
            <a:endParaRPr lang="en-US" altLang="en-US" sz="1200" smtClean="0"/>
          </a:p>
        </p:txBody>
      </p:sp>
    </p:spTree>
    <p:extLst>
      <p:ext uri="{BB962C8B-B14F-4D97-AF65-F5344CB8AC3E}">
        <p14:creationId xmlns:p14="http://schemas.microsoft.com/office/powerpoint/2010/main" val="19198616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0A0D977F-645C-44CC-852D-C6F997D4EEF5}" type="slidenum">
              <a:rPr lang="en-US" altLang="en-US" sz="1200" smtClean="0"/>
              <a:pPr/>
              <a:t>71</a:t>
            </a:fld>
            <a:endParaRPr lang="en-US" altLang="en-US" sz="1200" smtClean="0"/>
          </a:p>
        </p:txBody>
      </p:sp>
    </p:spTree>
    <p:extLst>
      <p:ext uri="{BB962C8B-B14F-4D97-AF65-F5344CB8AC3E}">
        <p14:creationId xmlns:p14="http://schemas.microsoft.com/office/powerpoint/2010/main" val="1918560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2D8918ED-E7F2-4F22-853E-F5FB60916E60}" type="slidenum">
              <a:rPr lang="en-US" altLang="en-US" sz="1200" smtClean="0"/>
              <a:pPr/>
              <a:t>8</a:t>
            </a:fld>
            <a:endParaRPr lang="en-US" altLang="en-US" sz="120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138665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6A7005E8-C82A-4C72-9624-47381BC12CC2}" type="slidenum">
              <a:rPr lang="en-US" altLang="en-US" sz="1200" smtClean="0"/>
              <a:pPr/>
              <a:t>72</a:t>
            </a:fld>
            <a:endParaRPr lang="en-US" altLang="en-US" sz="120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smtClean="0"/>
              <a:t>Training must be commensurate with the exposure. Qualified personnel must be able to demonstrate their skills.</a:t>
            </a:r>
            <a:endParaRPr lang="en-US" sz="1100" dirty="0" smtClean="0"/>
          </a:p>
          <a:p>
            <a:endParaRPr lang="en-US" altLang="en-US" dirty="0" smtClean="0"/>
          </a:p>
        </p:txBody>
      </p:sp>
    </p:spTree>
    <p:extLst>
      <p:ext uri="{BB962C8B-B14F-4D97-AF65-F5344CB8AC3E}">
        <p14:creationId xmlns:p14="http://schemas.microsoft.com/office/powerpoint/2010/main" val="1603571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42C3C727-4390-421B-9B71-4F359F2A433E}" type="slidenum">
              <a:rPr lang="en-US" altLang="en-US" sz="1200" smtClean="0"/>
              <a:pPr/>
              <a:t>73</a:t>
            </a:fld>
            <a:endParaRPr lang="en-US" altLang="en-US" sz="1200"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339200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88DC0323-3B59-464A-B480-AA620F783485}" type="slidenum">
              <a:rPr lang="en-US" altLang="en-US" sz="1200" smtClean="0"/>
              <a:pPr/>
              <a:t>74</a:t>
            </a:fld>
            <a:endParaRPr lang="en-US" altLang="en-US" sz="1200" smtClean="0"/>
          </a:p>
        </p:txBody>
      </p:sp>
    </p:spTree>
    <p:extLst>
      <p:ext uri="{BB962C8B-B14F-4D97-AF65-F5344CB8AC3E}">
        <p14:creationId xmlns:p14="http://schemas.microsoft.com/office/powerpoint/2010/main" val="42216915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type of equipment would possibly have to locked out in many cases. The electronics are bagged in the sanitation process to protect the equipment, but employees did not LOTO equipment in many cases.</a:t>
            </a: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A744DC88-8832-44F5-B986-5D956B2EBCD6}" type="slidenum">
              <a:rPr lang="en-US" altLang="en-US" sz="1200" smtClean="0"/>
              <a:pPr/>
              <a:t>75</a:t>
            </a:fld>
            <a:endParaRPr lang="en-US" altLang="en-US" sz="1200" smtClean="0"/>
          </a:p>
        </p:txBody>
      </p:sp>
    </p:spTree>
    <p:extLst>
      <p:ext uri="{BB962C8B-B14F-4D97-AF65-F5344CB8AC3E}">
        <p14:creationId xmlns:p14="http://schemas.microsoft.com/office/powerpoint/2010/main" val="21013833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Employees are in the machine without LOTO. Employees run the risk of contact with electrical circuits while bagging the machine.</a:t>
            </a:r>
            <a:endParaRPr lang="en-US" dirty="0"/>
          </a:p>
        </p:txBody>
      </p:sp>
      <p:sp>
        <p:nvSpPr>
          <p:cNvPr id="4" name="Slide Number Placeholder 3"/>
          <p:cNvSpPr>
            <a:spLocks noGrp="1"/>
          </p:cNvSpPr>
          <p:nvPr>
            <p:ph type="sldNum" sz="quarter" idx="10"/>
          </p:nvPr>
        </p:nvSpPr>
        <p:spPr/>
        <p:txBody>
          <a:bodyPr/>
          <a:lstStyle/>
          <a:p>
            <a:pPr>
              <a:defRPr/>
            </a:pPr>
            <a:fld id="{03E68EC7-2FFC-4F6F-83E0-607C9CEDE916}" type="slidenum">
              <a:rPr lang="en-US" altLang="en-US" smtClean="0"/>
              <a:pPr>
                <a:defRPr/>
              </a:pPr>
              <a:t>76</a:t>
            </a:fld>
            <a:endParaRPr lang="en-US" altLang="en-US"/>
          </a:p>
        </p:txBody>
      </p:sp>
    </p:spTree>
    <p:extLst>
      <p:ext uri="{BB962C8B-B14F-4D97-AF65-F5344CB8AC3E}">
        <p14:creationId xmlns:p14="http://schemas.microsoft.com/office/powerpoint/2010/main" val="12350513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186AAA9F-D45F-44EF-89DC-88C8BADFD957}" type="slidenum">
              <a:rPr lang="en-US" altLang="en-US" sz="1200" smtClean="0"/>
              <a:pPr/>
              <a:t>77</a:t>
            </a:fld>
            <a:endParaRPr lang="en-US" altLang="en-US" sz="120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603107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EDB087E9-E5F3-4BA1-93A5-BE2ED486DE8B}" type="slidenum">
              <a:rPr lang="en-US" altLang="en-US" sz="1200" smtClean="0"/>
              <a:pPr/>
              <a:t>78</a:t>
            </a:fld>
            <a:endParaRPr lang="en-US" altLang="en-US" sz="1200"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461815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8EC5A7A1-A25D-4F7D-BA00-FCD33B9FD659}" type="slidenum">
              <a:rPr lang="en-US" altLang="en-US" sz="1200" smtClean="0"/>
              <a:pPr/>
              <a:t>79</a:t>
            </a:fld>
            <a:endParaRPr lang="en-US" altLang="en-US" sz="1200" smtClean="0"/>
          </a:p>
        </p:txBody>
      </p:sp>
    </p:spTree>
    <p:extLst>
      <p:ext uri="{BB962C8B-B14F-4D97-AF65-F5344CB8AC3E}">
        <p14:creationId xmlns:p14="http://schemas.microsoft.com/office/powerpoint/2010/main" val="29577790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01DDDA48-1AE0-4E66-9310-B0E96C23D007}" type="slidenum">
              <a:rPr lang="en-US" altLang="en-US" sz="1200" smtClean="0"/>
              <a:pPr/>
              <a:t>80</a:t>
            </a:fld>
            <a:endParaRPr lang="en-US" altLang="en-US" sz="1200" smtClean="0"/>
          </a:p>
        </p:txBody>
      </p:sp>
    </p:spTree>
    <p:extLst>
      <p:ext uri="{BB962C8B-B14F-4D97-AF65-F5344CB8AC3E}">
        <p14:creationId xmlns:p14="http://schemas.microsoft.com/office/powerpoint/2010/main" val="16585291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CC58F1FA-EAC0-481A-8F4C-32EB647FF4DF}" type="slidenum">
              <a:rPr lang="en-US" altLang="en-US" sz="1200" smtClean="0"/>
              <a:pPr/>
              <a:t>81</a:t>
            </a:fld>
            <a:endParaRPr lang="en-US" altLang="en-US" sz="1200"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19167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Char char="•"/>
            </a:pPr>
            <a:r>
              <a:rPr lang="en-US" altLang="en-US" dirty="0" smtClean="0"/>
              <a:t>Current flow causes the injury and severity is determined by the amount of current. </a:t>
            </a:r>
            <a:r>
              <a:rPr lang="en-US" sz="1200" dirty="0" smtClean="0"/>
              <a:t>It</a:t>
            </a:r>
            <a:r>
              <a:rPr lang="ja-JP" altLang="en-US" sz="1200" dirty="0" smtClean="0"/>
              <a:t>’</a:t>
            </a:r>
            <a:r>
              <a:rPr lang="en-US" sz="1200" dirty="0" smtClean="0"/>
              <a:t>s current that causes damage to the body, not the voltage. </a:t>
            </a:r>
          </a:p>
          <a:p>
            <a:pPr marL="228600" indent="-228600">
              <a:buFontTx/>
              <a:buChar char="•"/>
            </a:pPr>
            <a:endParaRPr lang="en-US" sz="1200" dirty="0" smtClean="0"/>
          </a:p>
          <a:p>
            <a:pPr marL="228600" indent="-228600">
              <a:buFontTx/>
              <a:buChar char="•"/>
            </a:pPr>
            <a:r>
              <a:rPr lang="en-US" sz="1200" dirty="0" smtClean="0"/>
              <a:t>The degree of damage caused depends on the </a:t>
            </a:r>
            <a:r>
              <a:rPr lang="en-US" sz="1200" b="1" dirty="0" smtClean="0"/>
              <a:t>duration</a:t>
            </a:r>
            <a:r>
              <a:rPr lang="en-US" sz="1200" dirty="0" smtClean="0"/>
              <a:t> of contact, the </a:t>
            </a:r>
            <a:r>
              <a:rPr lang="en-US" sz="1200" b="1" dirty="0" smtClean="0"/>
              <a:t>frequency</a:t>
            </a:r>
            <a:r>
              <a:rPr lang="en-US" sz="1200" dirty="0" smtClean="0"/>
              <a:t> of the current, and the path taken by the current.  A path through the chest is the most severe.</a:t>
            </a:r>
          </a:p>
          <a:p>
            <a:pPr marL="228600" indent="-228600">
              <a:buFontTx/>
              <a:buChar char="•"/>
            </a:pPr>
            <a:endParaRPr lang="en-US" sz="1200" dirty="0" smtClean="0"/>
          </a:p>
          <a:p>
            <a:pPr marL="228600" indent="-228600">
              <a:buFontTx/>
              <a:buChar char="•"/>
            </a:pPr>
            <a:r>
              <a:rPr lang="en-US" sz="1200" dirty="0" smtClean="0"/>
              <a:t>A serious problem occurs at the </a:t>
            </a:r>
            <a:r>
              <a:rPr lang="ja-JP" altLang="en-US" sz="1200" b="1" dirty="0" smtClean="0"/>
              <a:t>“</a:t>
            </a:r>
            <a:r>
              <a:rPr lang="en-US" sz="1200" b="1" dirty="0" smtClean="0"/>
              <a:t>let-go</a:t>
            </a:r>
            <a:r>
              <a:rPr lang="ja-JP" altLang="en-US" sz="1200" b="1" dirty="0" smtClean="0"/>
              <a:t>”</a:t>
            </a:r>
            <a:r>
              <a:rPr lang="en-US" sz="1200" b="1" dirty="0" smtClean="0"/>
              <a:t> threshold current</a:t>
            </a:r>
            <a:r>
              <a:rPr lang="en-US" sz="1200" dirty="0" smtClean="0"/>
              <a:t>.  At this current level an individual may be unable to let go of the current source.  He, or she, may also have difficulty calling for help.</a:t>
            </a:r>
          </a:p>
          <a:p>
            <a:pPr marL="228600" indent="-228600">
              <a:buFontTx/>
              <a:buChar char="•"/>
            </a:pPr>
            <a:endParaRPr lang="en-US" sz="1200" dirty="0" smtClean="0"/>
          </a:p>
          <a:p>
            <a:pPr marL="228600" indent="-228600">
              <a:buFontTx/>
              <a:buChar char="•"/>
            </a:pPr>
            <a:r>
              <a:rPr lang="en-US" sz="1200" dirty="0" smtClean="0"/>
              <a:t>A victim who has become </a:t>
            </a:r>
            <a:r>
              <a:rPr lang="ja-JP" altLang="en-US" sz="1200" dirty="0" smtClean="0"/>
              <a:t>“</a:t>
            </a:r>
            <a:r>
              <a:rPr lang="en-US" sz="1200" dirty="0" smtClean="0"/>
              <a:t>frozen</a:t>
            </a:r>
            <a:r>
              <a:rPr lang="ja-JP" altLang="en-US" sz="1200" dirty="0" smtClean="0"/>
              <a:t>”</a:t>
            </a:r>
            <a:r>
              <a:rPr lang="en-US" sz="1200" dirty="0" smtClean="0"/>
              <a:t> to the current source is more likely to be electrocuted than someone who receives higher levels of current but who</a:t>
            </a:r>
            <a:r>
              <a:rPr lang="ja-JP" altLang="en-US" sz="1200" dirty="0" smtClean="0"/>
              <a:t>’</a:t>
            </a:r>
            <a:r>
              <a:rPr lang="en-US" sz="1200" dirty="0" smtClean="0"/>
              <a:t>s reaction removes them from the circuit more quickly.</a:t>
            </a:r>
          </a:p>
          <a:p>
            <a:endParaRPr lang="en-US" altLang="en-US" dirty="0"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9EF7A3DE-A667-44E4-9AE1-F5F39FDAAE60}" type="slidenum">
              <a:rPr lang="en-US" altLang="en-US" sz="1200" smtClean="0"/>
              <a:pPr/>
              <a:t>9</a:t>
            </a:fld>
            <a:endParaRPr lang="en-US" altLang="en-US" sz="1200" smtClean="0"/>
          </a:p>
        </p:txBody>
      </p:sp>
    </p:spTree>
    <p:extLst>
      <p:ext uri="{BB962C8B-B14F-4D97-AF65-F5344CB8AC3E}">
        <p14:creationId xmlns:p14="http://schemas.microsoft.com/office/powerpoint/2010/main" val="37929846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14F1FEB0-8077-481E-9ADB-6CB4211B86E9}" type="slidenum">
              <a:rPr lang="en-US" altLang="en-US" sz="1200" smtClean="0"/>
              <a:pPr/>
              <a:t>82</a:t>
            </a:fld>
            <a:endParaRPr lang="en-US" altLang="en-US" sz="1200" smtClean="0"/>
          </a:p>
        </p:txBody>
      </p:sp>
    </p:spTree>
    <p:extLst>
      <p:ext uri="{BB962C8B-B14F-4D97-AF65-F5344CB8AC3E}">
        <p14:creationId xmlns:p14="http://schemas.microsoft.com/office/powerpoint/2010/main" val="27419347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Look a like equipment can be confusing and dangerous, therefore, it is important to mark such equipment </a:t>
            </a:r>
            <a:r>
              <a:rPr lang="en-US" altLang="en-US" smtClean="0"/>
              <a:t>to avoid a mix up.</a:t>
            </a: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E49110FC-87A3-493B-8B00-7276F06AA72E}" type="slidenum">
              <a:rPr lang="en-US" altLang="en-US" sz="1200" smtClean="0"/>
              <a:pPr/>
              <a:t>83</a:t>
            </a:fld>
            <a:endParaRPr lang="en-US" altLang="en-US" sz="1200" smtClean="0"/>
          </a:p>
        </p:txBody>
      </p:sp>
    </p:spTree>
    <p:extLst>
      <p:ext uri="{BB962C8B-B14F-4D97-AF65-F5344CB8AC3E}">
        <p14:creationId xmlns:p14="http://schemas.microsoft.com/office/powerpoint/2010/main" val="3191784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UL test and approves electrical equipment, but there are other testing laboratories.</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4E236189-A3B3-4954-BB39-8BD0D2A0D240}" type="slidenum">
              <a:rPr lang="en-US" altLang="en-US" sz="1200" smtClean="0"/>
              <a:pPr/>
              <a:t>10</a:t>
            </a:fld>
            <a:endParaRPr lang="en-US" altLang="en-US" sz="1200" smtClean="0"/>
          </a:p>
        </p:txBody>
      </p:sp>
    </p:spTree>
    <p:extLst>
      <p:ext uri="{BB962C8B-B14F-4D97-AF65-F5344CB8AC3E}">
        <p14:creationId xmlns:p14="http://schemas.microsoft.com/office/powerpoint/2010/main" val="3635358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Earth">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303588"/>
            <a:ext cx="9144000"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l="22935"/>
          <a:stretch>
            <a:fillRect/>
          </a:stretch>
        </p:blipFill>
        <p:spPr bwMode="auto">
          <a:xfrm flipH="1" flipV="1">
            <a:off x="2078038" y="5921375"/>
            <a:ext cx="70659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l="22935"/>
          <a:stretch>
            <a:fillRect/>
          </a:stretch>
        </p:blipFill>
        <p:spPr bwMode="auto">
          <a:xfrm>
            <a:off x="0" y="-9525"/>
            <a:ext cx="70659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7243763" y="88900"/>
            <a:ext cx="1712912"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23999"/>
            <a:ext cx="7772400" cy="1097882"/>
          </a:xfrm>
        </p:spPr>
        <p:txBody>
          <a:bodyPr anchorCtr="1">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371600" y="2693601"/>
            <a:ext cx="6400800" cy="740883"/>
          </a:xfrm>
        </p:spPr>
        <p:txBody>
          <a:bodyPr anchor="t" anchorCtr="1">
            <a:normAutofit/>
          </a:bodyPr>
          <a:lstStyle>
            <a:lvl1pPr marL="0" indent="0" algn="ctr">
              <a:spcBef>
                <a:spcPts val="600"/>
              </a:spcBef>
              <a:spcAft>
                <a:spcPts val="600"/>
              </a:spcAft>
              <a:buNone/>
              <a:defRPr sz="2400">
                <a:solidFill>
                  <a:srgbClr val="BE9B69"/>
                </a:solidFill>
                <a:effectLst/>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p:ph type="sldNum" sz="quarter" idx="10"/>
          </p:nvPr>
        </p:nvSpPr>
        <p:spPr/>
        <p:txBody>
          <a:bodyPr/>
          <a:lstStyle>
            <a:lvl1pPr>
              <a:defRPr smtClean="0"/>
            </a:lvl1pPr>
          </a:lstStyle>
          <a:p>
            <a:pPr>
              <a:defRPr/>
            </a:pPr>
            <a:fld id="{FA8DFD22-A685-4F39-A762-7A871A7CF812}" type="slidenum">
              <a:rPr lang="en-US"/>
              <a:pPr>
                <a:defRPr/>
              </a:pPr>
              <a:t>‹#›</a:t>
            </a:fld>
            <a:endParaRPr lang="en-US" dirty="0"/>
          </a:p>
        </p:txBody>
      </p:sp>
    </p:spTree>
    <p:extLst>
      <p:ext uri="{BB962C8B-B14F-4D97-AF65-F5344CB8AC3E}">
        <p14:creationId xmlns:p14="http://schemas.microsoft.com/office/powerpoint/2010/main" val="319061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53583" indent="-253583">
              <a:buFontTx/>
              <a:buBlip>
                <a:blip r:embed="rId2"/>
              </a:buBlip>
              <a:defRPr/>
            </a:lvl1pPr>
            <a:lvl2pPr marL="517138" indent="-227940">
              <a:buFontTx/>
              <a:buBlip>
                <a:blip r:embed="rId2"/>
              </a:buBlip>
              <a:defRPr/>
            </a:lvl2pPr>
            <a:lvl3pPr marL="820583" indent="-255008">
              <a:buFontTx/>
              <a:buBlip>
                <a:blip r:embed="rId2"/>
              </a:buBlip>
              <a:defRPr/>
            </a:lvl3pPr>
            <a:lvl4pPr marL="1074165" indent="-219392">
              <a:buFontTx/>
              <a:buBlip>
                <a:blip r:embed="rId2"/>
              </a:buBlip>
              <a:defRPr/>
            </a:lvl4pPr>
            <a:lvl5pPr marL="1329173" indent="-240762">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smtClean="0">
                <a:solidFill>
                  <a:schemeClr val="bg1"/>
                </a:solidFill>
              </a:defRPr>
            </a:lvl1pPr>
          </a:lstStyle>
          <a:p>
            <a:pPr>
              <a:defRPr/>
            </a:pPr>
            <a:fld id="{BB8A8216-A813-4FAB-BDB6-FACE658940B3}" type="slidenum">
              <a:rPr lang="en-US"/>
              <a:pPr>
                <a:defRPr/>
              </a:pPr>
              <a:t>‹#›</a:t>
            </a:fld>
            <a:endParaRPr lang="en-US"/>
          </a:p>
        </p:txBody>
      </p:sp>
    </p:spTree>
    <p:extLst>
      <p:ext uri="{BB962C8B-B14F-4D97-AF65-F5344CB8AC3E}">
        <p14:creationId xmlns:p14="http://schemas.microsoft.com/office/powerpoint/2010/main" val="2672910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rot="16200000">
            <a:off x="7551738" y="1646237"/>
            <a:ext cx="2438400" cy="365125"/>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rot="16200000">
            <a:off x="7070725" y="3532188"/>
            <a:ext cx="3400425"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pPr>
              <a:defRPr/>
            </a:pPr>
            <a:fld id="{836F901F-9C97-483E-8035-BC44AC2BEC2A}" type="slidenum">
              <a:rPr lang="en-US"/>
              <a:pPr>
                <a:defRPr/>
              </a:pPr>
              <a:t>‹#›</a:t>
            </a:fld>
            <a:endParaRPr lang="en-US"/>
          </a:p>
        </p:txBody>
      </p:sp>
    </p:spTree>
    <p:extLst>
      <p:ext uri="{BB962C8B-B14F-4D97-AF65-F5344CB8AC3E}">
        <p14:creationId xmlns:p14="http://schemas.microsoft.com/office/powerpoint/2010/main" val="261752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5" name="Picture 7" descr="PPT_Template-0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501" y="1599651"/>
            <a:ext cx="4045237" cy="4527176"/>
          </a:xfrm>
        </p:spPr>
        <p:txBody>
          <a:bodyPr/>
          <a:lstStyle>
            <a:lvl1pPr>
              <a:defRPr sz="2471"/>
            </a:lvl1pPr>
            <a:lvl2pPr>
              <a:defRPr sz="2206"/>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86" y="1599651"/>
            <a:ext cx="4045239" cy="4527176"/>
          </a:xfrm>
        </p:spPr>
        <p:txBody>
          <a:bodyPr/>
          <a:lstStyle>
            <a:lvl1pPr>
              <a:defRPr sz="2471"/>
            </a:lvl1pPr>
            <a:lvl2pPr>
              <a:defRPr sz="2206"/>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a:defRPr>
                <a:solidFill>
                  <a:prstClr val="black">
                    <a:tint val="75000"/>
                  </a:prstClr>
                </a:solidFill>
              </a:defRPr>
            </a:lvl1pPr>
          </a:lstStyle>
          <a:p>
            <a:pPr>
              <a:defRPr/>
            </a:pPr>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a:defRPr>
                <a:solidFill>
                  <a:prstClr val="black">
                    <a:tint val="75000"/>
                  </a:prstClr>
                </a:solidFill>
              </a:defRPr>
            </a:lvl1pPr>
          </a:lstStyle>
          <a:p>
            <a:pPr>
              <a:defRPr/>
            </a:pPr>
            <a:endParaRPr lang="en-US"/>
          </a:p>
        </p:txBody>
      </p:sp>
    </p:spTree>
    <p:extLst>
      <p:ext uri="{BB962C8B-B14F-4D97-AF65-F5344CB8AC3E}">
        <p14:creationId xmlns:p14="http://schemas.microsoft.com/office/powerpoint/2010/main" val="385718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075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6373"/>
            <a:ext cx="7772400" cy="32588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51575"/>
            <a:ext cx="1981200" cy="457200"/>
          </a:xfrm>
          <a:prstGeom prst="rect">
            <a:avLst/>
          </a:prstGeom>
        </p:spPr>
        <p:txBody>
          <a:bodyPr lIns="101882" tIns="50941" rIns="101882" bIns="50941"/>
          <a:lstStyle>
            <a:lvl1pPr>
              <a:defRPr/>
            </a:lvl1pPr>
          </a:lstStyle>
          <a:p>
            <a:pPr>
              <a:defRPr/>
            </a:pPr>
            <a:endParaRPr lang="en-US"/>
          </a:p>
        </p:txBody>
      </p:sp>
      <p:sp>
        <p:nvSpPr>
          <p:cNvPr id="6" name="Footer Placeholder 5"/>
          <p:cNvSpPr>
            <a:spLocks noGrp="1"/>
          </p:cNvSpPr>
          <p:nvPr>
            <p:ph type="ftr" sz="quarter" idx="11"/>
          </p:nvPr>
        </p:nvSpPr>
        <p:spPr>
          <a:xfrm>
            <a:off x="3352800" y="6248400"/>
            <a:ext cx="2971800" cy="457200"/>
          </a:xfrm>
          <a:prstGeom prst="rect">
            <a:avLst/>
          </a:prstGeom>
        </p:spPr>
        <p:txBody>
          <a:bodyPr lIns="101882" tIns="50941" rIns="101882" bIns="50941"/>
          <a:lstStyle>
            <a:lvl1pPr>
              <a:defRPr/>
            </a:lvl1pPr>
          </a:lstStyle>
          <a:p>
            <a:pPr>
              <a:defRPr/>
            </a:pPr>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solidFill>
                  <a:schemeClr val="bg1"/>
                </a:solidFill>
              </a:defRPr>
            </a:lvl1pPr>
          </a:lstStyle>
          <a:p>
            <a:pPr>
              <a:defRPr/>
            </a:pPr>
            <a:fld id="{81C73541-CCFB-45D8-92F4-CB376EF1ED46}" type="slidenum">
              <a:rPr lang="en-US" altLang="en-US"/>
              <a:pPr>
                <a:defRPr/>
              </a:pPr>
              <a:t>‹#›</a:t>
            </a:fld>
            <a:endParaRPr lang="en-US" altLang="en-US"/>
          </a:p>
        </p:txBody>
      </p:sp>
    </p:spTree>
    <p:extLst>
      <p:ext uri="{BB962C8B-B14F-4D97-AF65-F5344CB8AC3E}">
        <p14:creationId xmlns:p14="http://schemas.microsoft.com/office/powerpoint/2010/main" val="148200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258763" y="6483350"/>
            <a:ext cx="1204912" cy="200025"/>
          </a:xfrm>
        </p:spPr>
        <p:txBody>
          <a:bodyPr/>
          <a:lstStyle>
            <a:lvl1pPr>
              <a:defRPr>
                <a:solidFill>
                  <a:schemeClr val="bg1"/>
                </a:solidFill>
              </a:defRPr>
            </a:lvl1pPr>
          </a:lstStyle>
          <a:p>
            <a:pPr>
              <a:defRPr/>
            </a:pPr>
            <a:fld id="{8E19E172-ADAC-42C5-91CD-5F8DCBCF7631}" type="slidenum">
              <a:rPr lang="en-US" altLang="en-US"/>
              <a:pPr>
                <a:defRPr/>
              </a:pPr>
              <a:t>‹#›</a:t>
            </a:fld>
            <a:endParaRPr lang="en-US" altLang="en-US"/>
          </a:p>
        </p:txBody>
      </p:sp>
    </p:spTree>
    <p:extLst>
      <p:ext uri="{BB962C8B-B14F-4D97-AF65-F5344CB8AC3E}">
        <p14:creationId xmlns:p14="http://schemas.microsoft.com/office/powerpoint/2010/main" val="3605715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l="22935"/>
          <a:stretch>
            <a:fillRect/>
          </a:stretch>
        </p:blipFill>
        <p:spPr bwMode="auto">
          <a:xfrm flipH="1" flipV="1">
            <a:off x="2078038" y="5921375"/>
            <a:ext cx="70659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l="22935"/>
          <a:stretch>
            <a:fillRect/>
          </a:stretch>
        </p:blipFill>
        <p:spPr bwMode="auto">
          <a:xfrm>
            <a:off x="0" y="-9525"/>
            <a:ext cx="70659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001000" y="6680200"/>
            <a:ext cx="1081088" cy="133350"/>
          </a:xfrm>
          <a:prstGeom prst="rect">
            <a:avLst/>
          </a:prstGeom>
        </p:spPr>
        <p:txBody>
          <a:bodyPr vert="horz" lIns="0" tIns="0" rIns="0" bIns="0" rtlCol="0" anchor="b" anchorCtr="0"/>
          <a:lstStyle>
            <a:lvl1pPr algn="r" defTabSz="914293" fontAlgn="auto">
              <a:spcBef>
                <a:spcPts val="0"/>
              </a:spcBef>
              <a:spcAft>
                <a:spcPts val="0"/>
              </a:spcAft>
              <a:defRPr sz="1100" smtClean="0">
                <a:solidFill>
                  <a:srgbClr val="8CADAE">
                    <a:shade val="75000"/>
                  </a:srgbClr>
                </a:solidFill>
                <a:latin typeface="Arial" pitchFamily="34" charset="0"/>
                <a:cs typeface="Arial" pitchFamily="34" charset="0"/>
              </a:defRPr>
            </a:lvl1pPr>
          </a:lstStyle>
          <a:p>
            <a:pPr>
              <a:defRPr/>
            </a:pPr>
            <a:fld id="{EA1A7357-5EDD-45FC-B7E8-A9C42C662C27}" type="slidenum">
              <a:rPr lang="en-US"/>
              <a:pPr>
                <a:defRPr/>
              </a:pPr>
              <a:t>‹#›</a:t>
            </a:fld>
            <a:endParaRPr lang="en-US" dirty="0"/>
          </a:p>
        </p:txBody>
      </p:sp>
      <p:sp>
        <p:nvSpPr>
          <p:cNvPr id="1030" name="Title Placeholder 1"/>
          <p:cNvSpPr>
            <a:spLocks noGrp="1"/>
          </p:cNvSpPr>
          <p:nvPr>
            <p:ph type="title"/>
          </p:nvPr>
        </p:nvSpPr>
        <p:spPr bwMode="auto">
          <a:xfrm>
            <a:off x="457200" y="3778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pic>
        <p:nvPicPr>
          <p:cNvPr id="1031" name="Picture 15"/>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2238" y="6199188"/>
            <a:ext cx="16637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Lst>
  <p:timing>
    <p:tnLst>
      <p:par>
        <p:cTn id="1" dur="indefinite" restart="never" nodeType="tmRoot"/>
      </p:par>
    </p:tnLst>
  </p:timing>
  <p:hf hdr="0" ftr="0" dt="0"/>
  <p:txStyles>
    <p:titleStyle>
      <a:lvl1pPr algn="r" defTabSz="912813" rtl="0" fontAlgn="base">
        <a:lnSpc>
          <a:spcPct val="85000"/>
        </a:lnSpc>
        <a:spcBef>
          <a:spcPct val="0"/>
        </a:spcBef>
        <a:spcAft>
          <a:spcPct val="0"/>
        </a:spcAft>
        <a:defRPr sz="3200" b="1" kern="1200">
          <a:solidFill>
            <a:srgbClr val="002A54"/>
          </a:solidFill>
          <a:latin typeface="Arial" pitchFamily="34" charset="0"/>
          <a:ea typeface="+mj-ea"/>
          <a:cs typeface="Arial" pitchFamily="34" charset="0"/>
        </a:defRPr>
      </a:lvl1pPr>
      <a:lvl2pPr algn="r" defTabSz="912813" rtl="0" fontAlgn="base">
        <a:lnSpc>
          <a:spcPct val="85000"/>
        </a:lnSpc>
        <a:spcBef>
          <a:spcPct val="0"/>
        </a:spcBef>
        <a:spcAft>
          <a:spcPct val="0"/>
        </a:spcAft>
        <a:defRPr sz="3200" b="1">
          <a:solidFill>
            <a:srgbClr val="002A54"/>
          </a:solidFill>
          <a:latin typeface="Arial" charset="0"/>
          <a:cs typeface="Arial" charset="0"/>
        </a:defRPr>
      </a:lvl2pPr>
      <a:lvl3pPr algn="r" defTabSz="912813" rtl="0" fontAlgn="base">
        <a:lnSpc>
          <a:spcPct val="85000"/>
        </a:lnSpc>
        <a:spcBef>
          <a:spcPct val="0"/>
        </a:spcBef>
        <a:spcAft>
          <a:spcPct val="0"/>
        </a:spcAft>
        <a:defRPr sz="3200" b="1">
          <a:solidFill>
            <a:srgbClr val="002A54"/>
          </a:solidFill>
          <a:latin typeface="Arial" charset="0"/>
          <a:cs typeface="Arial" charset="0"/>
        </a:defRPr>
      </a:lvl3pPr>
      <a:lvl4pPr algn="r" defTabSz="912813" rtl="0" fontAlgn="base">
        <a:lnSpc>
          <a:spcPct val="85000"/>
        </a:lnSpc>
        <a:spcBef>
          <a:spcPct val="0"/>
        </a:spcBef>
        <a:spcAft>
          <a:spcPct val="0"/>
        </a:spcAft>
        <a:defRPr sz="3200" b="1">
          <a:solidFill>
            <a:srgbClr val="002A54"/>
          </a:solidFill>
          <a:latin typeface="Arial" charset="0"/>
          <a:cs typeface="Arial" charset="0"/>
        </a:defRPr>
      </a:lvl4pPr>
      <a:lvl5pPr algn="r" defTabSz="912813" rtl="0" fontAlgn="base">
        <a:lnSpc>
          <a:spcPct val="85000"/>
        </a:lnSpc>
        <a:spcBef>
          <a:spcPct val="0"/>
        </a:spcBef>
        <a:spcAft>
          <a:spcPct val="0"/>
        </a:spcAft>
        <a:defRPr sz="3200" b="1">
          <a:solidFill>
            <a:srgbClr val="002A54"/>
          </a:solidFill>
          <a:latin typeface="Arial" charset="0"/>
          <a:cs typeface="Arial" charset="0"/>
        </a:defRPr>
      </a:lvl5pPr>
      <a:lvl6pPr marL="410291" algn="r" defTabSz="913183" rtl="0" eaLnBrk="1" fontAlgn="base" hangingPunct="1">
        <a:lnSpc>
          <a:spcPct val="85000"/>
        </a:lnSpc>
        <a:spcBef>
          <a:spcPct val="0"/>
        </a:spcBef>
        <a:spcAft>
          <a:spcPct val="0"/>
        </a:spcAft>
        <a:defRPr sz="3200" b="1">
          <a:solidFill>
            <a:srgbClr val="002A54"/>
          </a:solidFill>
          <a:latin typeface="Arial" charset="0"/>
          <a:cs typeface="Arial" charset="0"/>
        </a:defRPr>
      </a:lvl6pPr>
      <a:lvl7pPr marL="820583" algn="r" defTabSz="913183" rtl="0" eaLnBrk="1" fontAlgn="base" hangingPunct="1">
        <a:lnSpc>
          <a:spcPct val="85000"/>
        </a:lnSpc>
        <a:spcBef>
          <a:spcPct val="0"/>
        </a:spcBef>
        <a:spcAft>
          <a:spcPct val="0"/>
        </a:spcAft>
        <a:defRPr sz="3200" b="1">
          <a:solidFill>
            <a:srgbClr val="002A54"/>
          </a:solidFill>
          <a:latin typeface="Arial" charset="0"/>
          <a:cs typeface="Arial" charset="0"/>
        </a:defRPr>
      </a:lvl7pPr>
      <a:lvl8pPr marL="1230874" algn="r" defTabSz="913183" rtl="0" eaLnBrk="1" fontAlgn="base" hangingPunct="1">
        <a:lnSpc>
          <a:spcPct val="85000"/>
        </a:lnSpc>
        <a:spcBef>
          <a:spcPct val="0"/>
        </a:spcBef>
        <a:spcAft>
          <a:spcPct val="0"/>
        </a:spcAft>
        <a:defRPr sz="3200" b="1">
          <a:solidFill>
            <a:srgbClr val="002A54"/>
          </a:solidFill>
          <a:latin typeface="Arial" charset="0"/>
          <a:cs typeface="Arial" charset="0"/>
        </a:defRPr>
      </a:lvl8pPr>
      <a:lvl9pPr marL="1641165" algn="r" defTabSz="913183" rtl="0" eaLnBrk="1" fontAlgn="base" hangingPunct="1">
        <a:lnSpc>
          <a:spcPct val="85000"/>
        </a:lnSpc>
        <a:spcBef>
          <a:spcPct val="0"/>
        </a:spcBef>
        <a:spcAft>
          <a:spcPct val="0"/>
        </a:spcAft>
        <a:defRPr sz="3200" b="1">
          <a:solidFill>
            <a:srgbClr val="002A54"/>
          </a:solidFill>
          <a:latin typeface="Arial" charset="0"/>
          <a:cs typeface="Arial" charset="0"/>
        </a:defRPr>
      </a:lvl9pPr>
    </p:titleStyle>
    <p:bodyStyle>
      <a:lvl1pPr algn="l" defTabSz="912813" rtl="0" fontAlgn="base">
        <a:lnSpc>
          <a:spcPct val="85000"/>
        </a:lnSpc>
        <a:spcBef>
          <a:spcPts val="1200"/>
        </a:spcBef>
        <a:spcAft>
          <a:spcPts val="1200"/>
        </a:spcAft>
        <a:buSzPct val="65000"/>
        <a:defRPr sz="2800" kern="1200">
          <a:solidFill>
            <a:srgbClr val="002A54"/>
          </a:solidFill>
          <a:latin typeface="Arial" pitchFamily="34" charset="0"/>
          <a:ea typeface="+mn-ea"/>
          <a:cs typeface="Arial" pitchFamily="34" charset="0"/>
        </a:defRPr>
      </a:lvl1pPr>
      <a:lvl2pPr marL="288925" algn="l" defTabSz="912813" rtl="0" fontAlgn="base">
        <a:lnSpc>
          <a:spcPct val="85000"/>
        </a:lnSpc>
        <a:spcBef>
          <a:spcPts val="1200"/>
        </a:spcBef>
        <a:spcAft>
          <a:spcPts val="1200"/>
        </a:spcAft>
        <a:buSzPct val="65000"/>
        <a:defRPr sz="2600" kern="1200">
          <a:solidFill>
            <a:srgbClr val="002A54"/>
          </a:solidFill>
          <a:latin typeface="Arial" pitchFamily="34" charset="0"/>
          <a:ea typeface="+mn-ea"/>
          <a:cs typeface="Arial" pitchFamily="34" charset="0"/>
        </a:defRPr>
      </a:lvl2pPr>
      <a:lvl3pPr marL="565150" algn="l" defTabSz="912813" rtl="0" fontAlgn="base">
        <a:lnSpc>
          <a:spcPct val="85000"/>
        </a:lnSpc>
        <a:spcBef>
          <a:spcPts val="1200"/>
        </a:spcBef>
        <a:spcAft>
          <a:spcPts val="1200"/>
        </a:spcAft>
        <a:buSzPct val="65000"/>
        <a:defRPr sz="2400" kern="1200">
          <a:solidFill>
            <a:srgbClr val="002A54"/>
          </a:solidFill>
          <a:latin typeface="Arial" pitchFamily="34" charset="0"/>
          <a:ea typeface="+mn-ea"/>
          <a:cs typeface="Arial" pitchFamily="34" charset="0"/>
        </a:defRPr>
      </a:lvl3pPr>
      <a:lvl4pPr marL="854075" algn="l" defTabSz="912813" rtl="0" fontAlgn="base">
        <a:lnSpc>
          <a:spcPct val="85000"/>
        </a:lnSpc>
        <a:spcBef>
          <a:spcPts val="1200"/>
        </a:spcBef>
        <a:spcAft>
          <a:spcPts val="1200"/>
        </a:spcAft>
        <a:buSzPct val="65000"/>
        <a:defRPr sz="2200" kern="1200">
          <a:solidFill>
            <a:srgbClr val="002A54"/>
          </a:solidFill>
          <a:latin typeface="Arial" pitchFamily="34" charset="0"/>
          <a:ea typeface="+mn-ea"/>
          <a:cs typeface="Arial" pitchFamily="34" charset="0"/>
        </a:defRPr>
      </a:lvl4pPr>
      <a:lvl5pPr marL="1087438" algn="l" defTabSz="912813" rtl="0" fontAlgn="base">
        <a:lnSpc>
          <a:spcPct val="85000"/>
        </a:lnSpc>
        <a:spcBef>
          <a:spcPts val="1200"/>
        </a:spcBef>
        <a:spcAft>
          <a:spcPts val="1200"/>
        </a:spcAft>
        <a:buSzPct val="65000"/>
        <a:defRPr sz="2000" kern="1200">
          <a:solidFill>
            <a:srgbClr val="002A54"/>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3.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22.e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6.wmf"/><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4.png"/><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9.wmf"/><Relationship Id="rId5" Type="http://schemas.openxmlformats.org/officeDocument/2006/relationships/oleObject" Target="../embeddings/oleObject8.bin"/><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30.emf"/><Relationship Id="rId4" Type="http://schemas.openxmlformats.org/officeDocument/2006/relationships/oleObject" Target="../embeddings/oleObject9.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34.wmf"/><Relationship Id="rId4"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8.wmf"/><Relationship Id="rId4" Type="http://schemas.openxmlformats.org/officeDocument/2006/relationships/oleObject" Target="../embeddings/oleObject13.bin"/></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40.wmf"/><Relationship Id="rId4" Type="http://schemas.openxmlformats.org/officeDocument/2006/relationships/oleObject" Target="../embeddings/oleObject14.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41.emf"/><Relationship Id="rId4" Type="http://schemas.openxmlformats.org/officeDocument/2006/relationships/oleObject" Target="../embeddings/oleObject15.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7.bin"/><Relationship Id="rId5" Type="http://schemas.openxmlformats.org/officeDocument/2006/relationships/image" Target="../media/image42.png"/><Relationship Id="rId4" Type="http://schemas.openxmlformats.org/officeDocument/2006/relationships/oleObject" Target="../embeddings/oleObject16.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44.wmf"/><Relationship Id="rId4" Type="http://schemas.openxmlformats.org/officeDocument/2006/relationships/oleObject" Target="../embeddings/oleObject18.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45.wmf"/><Relationship Id="rId4" Type="http://schemas.openxmlformats.org/officeDocument/2006/relationships/oleObject" Target="../embeddings/oleObject19.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vmlDrawing" Target="../drawings/vmlDrawing16.vml"/><Relationship Id="rId5" Type="http://schemas.openxmlformats.org/officeDocument/2006/relationships/image" Target="../media/image46.wmf"/><Relationship Id="rId4" Type="http://schemas.openxmlformats.org/officeDocument/2006/relationships/oleObject" Target="../embeddings/oleObject20.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47.wmf"/><Relationship Id="rId4" Type="http://schemas.openxmlformats.org/officeDocument/2006/relationships/oleObject" Target="../embeddings/oleObject21.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48.wmf"/><Relationship Id="rId4" Type="http://schemas.openxmlformats.org/officeDocument/2006/relationships/oleObject" Target="../embeddings/oleObject22.bin"/></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56.wmf"/><Relationship Id="rId4" Type="http://schemas.openxmlformats.org/officeDocument/2006/relationships/oleObject" Target="../embeddings/oleObject23.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57.wmf"/><Relationship Id="rId4" Type="http://schemas.openxmlformats.org/officeDocument/2006/relationships/oleObject" Target="../embeddings/oleObject24.bin"/></Relationships>
</file>

<file path=ppt/slides/_rels/slide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62.jpeg"/><Relationship Id="rId5" Type="http://schemas.openxmlformats.org/officeDocument/2006/relationships/image" Target="../media/image61.emf"/><Relationship Id="rId4" Type="http://schemas.openxmlformats.org/officeDocument/2006/relationships/oleObject" Target="../embeddings/oleObject25.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67.wmf"/><Relationship Id="rId4" Type="http://schemas.openxmlformats.org/officeDocument/2006/relationships/oleObject" Target="../embeddings/oleObject26.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0.xml"/><Relationship Id="rId7" Type="http://schemas.openxmlformats.org/officeDocument/2006/relationships/image" Target="../media/image69.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28.bin"/><Relationship Id="rId5" Type="http://schemas.openxmlformats.org/officeDocument/2006/relationships/image" Target="../media/image68.emf"/><Relationship Id="rId4" Type="http://schemas.openxmlformats.org/officeDocument/2006/relationships/oleObject" Target="../embeddings/oleObject27.bin"/></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A8DFD22-A685-4F39-A762-7A871A7CF812}" type="slidenum">
              <a:rPr lang="en-US" smtClean="0"/>
              <a:pPr>
                <a:defRPr/>
              </a:pPr>
              <a:t>1</a:t>
            </a:fld>
            <a:endParaRPr lang="en-US" dirty="0"/>
          </a:p>
        </p:txBody>
      </p:sp>
      <p:sp>
        <p:nvSpPr>
          <p:cNvPr id="3" name="Title 2"/>
          <p:cNvSpPr>
            <a:spLocks noGrp="1"/>
          </p:cNvSpPr>
          <p:nvPr>
            <p:ph type="ctrTitle"/>
          </p:nvPr>
        </p:nvSpPr>
        <p:spPr>
          <a:xfrm rot="20916100">
            <a:off x="304800" y="914400"/>
            <a:ext cx="7772400" cy="3552591"/>
          </a:xfrm>
        </p:spPr>
        <p:txBody>
          <a:bodyPr anchor="t">
            <a:normAutofit/>
          </a:bodyPr>
          <a:lstStyle/>
          <a:p>
            <a:pPr defTabSz="914400" eaLnBrk="0" hangingPunct="0">
              <a:lnSpc>
                <a:spcPct val="100000"/>
              </a:lnSpc>
            </a:pPr>
            <a:r>
              <a:rPr lang="en-US" sz="96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ea typeface="+mn-ea"/>
                <a:cs typeface="+mn-cs"/>
              </a:rPr>
              <a:t>Electrical</a:t>
            </a:r>
            <a:br>
              <a:rPr lang="en-US" sz="96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ea typeface="+mn-ea"/>
                <a:cs typeface="+mn-cs"/>
              </a:rPr>
            </a:br>
            <a:r>
              <a:rPr lang="en-US" sz="9600" kern="10" dirty="0" smtClean="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Safety</a:t>
            </a:r>
            <a:endParaRPr lang="en-US" sz="9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914400" y="685800"/>
            <a:ext cx="7772400" cy="914400"/>
          </a:xfrm>
        </p:spPr>
        <p:txBody>
          <a:bodyPr/>
          <a:lstStyle/>
          <a:p>
            <a:pPr algn="ctr" defTabSz="898525"/>
            <a:r>
              <a:rPr lang="en-US" altLang="en-US" smtClean="0">
                <a:solidFill>
                  <a:schemeClr val="tx1"/>
                </a:solidFill>
              </a:rPr>
              <a:t>General Requirements</a:t>
            </a:r>
          </a:p>
        </p:txBody>
      </p:sp>
      <p:sp>
        <p:nvSpPr>
          <p:cNvPr id="27651" name="Rectangle 5"/>
          <p:cNvSpPr>
            <a:spLocks noGrp="1" noChangeArrowheads="1"/>
          </p:cNvSpPr>
          <p:nvPr>
            <p:ph type="body" sz="half" idx="1"/>
          </p:nvPr>
        </p:nvSpPr>
        <p:spPr/>
        <p:txBody>
          <a:bodyPr/>
          <a:lstStyle/>
          <a:p>
            <a:r>
              <a:rPr lang="en-US" altLang="en-US" smtClean="0"/>
              <a:t>The equipment used or permitted has to be approved by a nationally recognized testing laboratory.</a:t>
            </a:r>
          </a:p>
          <a:p>
            <a:r>
              <a:rPr lang="en-US" altLang="en-US" smtClean="0"/>
              <a:t>Do not use unapproved equipment (especially homemade type devices).</a:t>
            </a:r>
          </a:p>
        </p:txBody>
      </p:sp>
      <p:graphicFrame>
        <p:nvGraphicFramePr>
          <p:cNvPr id="27652" name="Object 7" title="Image of a UL lable"/>
          <p:cNvGraphicFramePr>
            <a:graphicFrameLocks noGrp="1" noChangeAspect="1"/>
          </p:cNvGraphicFramePr>
          <p:nvPr>
            <p:ph sz="half" idx="2"/>
            <p:extLst>
              <p:ext uri="{D42A27DB-BD31-4B8C-83A1-F6EECF244321}">
                <p14:modId xmlns:p14="http://schemas.microsoft.com/office/powerpoint/2010/main" val="149165346"/>
              </p:ext>
            </p:extLst>
          </p:nvPr>
        </p:nvGraphicFramePr>
        <p:xfrm>
          <a:off x="4876800" y="2362200"/>
          <a:ext cx="3810000" cy="2855913"/>
        </p:xfrm>
        <a:graphic>
          <a:graphicData uri="http://schemas.openxmlformats.org/presentationml/2006/ole">
            <mc:AlternateContent xmlns:mc="http://schemas.openxmlformats.org/markup-compatibility/2006">
              <mc:Choice xmlns:v="urn:schemas-microsoft-com:vml" Requires="v">
                <p:oleObj spid="_x0000_s27680" name="Slide" r:id="rId4" imgW="4491038" imgH="3367088" progId="PowerPoint.Slide.8">
                  <p:embed/>
                </p:oleObj>
              </mc:Choice>
              <mc:Fallback>
                <p:oleObj name="Slide" r:id="rId4" imgW="4491038" imgH="3367088" progId="PowerPoint.Slide.8">
                  <p:embed/>
                  <p:pic>
                    <p:nvPicPr>
                      <p:cNvPr id="0" name="Object 7"/>
                      <p:cNvPicPr>
                        <a:picLocks noGrp="1" noChangeAspect="1" noChangeArrowheads="1"/>
                      </p:cNvPicPr>
                      <p:nvPr/>
                    </p:nvPicPr>
                    <p:blipFill>
                      <a:blip r:embed="rId5">
                        <a:extLst>
                          <a:ext uri="{28A0092B-C50C-407E-A947-70E740481C1C}">
                            <a14:useLocalDpi xmlns:a14="http://schemas.microsoft.com/office/drawing/2010/main" val="0"/>
                          </a:ext>
                        </a:extLst>
                      </a:blip>
                      <a:srcRect l="7143" t="8333" r="14285" b="8333"/>
                      <a:stretch>
                        <a:fillRect/>
                      </a:stretch>
                    </p:blipFill>
                    <p:spPr bwMode="auto">
                      <a:xfrm>
                        <a:off x="4876800" y="2362200"/>
                        <a:ext cx="3810000" cy="285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81C73541-CCFB-45D8-92F4-CB376EF1ED46}" type="slidenum">
              <a:rPr lang="en-US" altLang="en-US" smtClean="0"/>
              <a:pPr>
                <a:defRPr/>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defTabSz="898525"/>
            <a:r>
              <a:rPr lang="en-US" altLang="en-US" smtClean="0">
                <a:solidFill>
                  <a:schemeClr val="tx1"/>
                </a:solidFill>
              </a:rPr>
              <a:t>Approval</a:t>
            </a:r>
          </a:p>
        </p:txBody>
      </p:sp>
      <p:pic>
        <p:nvPicPr>
          <p:cNvPr id="29699" name="Picture 5" title="Photo of a cord cap with wafer not approved"/>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838200" y="1771650"/>
            <a:ext cx="4019550" cy="3014663"/>
          </a:xfrm>
          <a:noFill/>
        </p:spPr>
      </p:pic>
      <p:pic>
        <p:nvPicPr>
          <p:cNvPr id="29700" name="Picture 10" title="Photo of extension cords"/>
          <p:cNvPicPr>
            <a:picLocks noGrp="1" noChangeAspect="1" noChangeArrowheads="1"/>
          </p:cNvPicPr>
          <p:nvPr>
            <p:ph sz="half" idx="4294967295"/>
          </p:nvPr>
        </p:nvPicPr>
        <p:blipFill>
          <a:blip r:embed="rId4" cstate="email">
            <a:extLst>
              <a:ext uri="{28A0092B-C50C-407E-A947-70E740481C1C}">
                <a14:useLocalDpi xmlns:a14="http://schemas.microsoft.com/office/drawing/2010/main"/>
              </a:ext>
            </a:extLst>
          </a:blip>
          <a:srcRect/>
          <a:stretch>
            <a:fillRect/>
          </a:stretch>
        </p:blipFill>
        <p:spPr>
          <a:xfrm>
            <a:off x="5099050" y="1752600"/>
            <a:ext cx="4044950" cy="3033713"/>
          </a:xfrm>
          <a:noFill/>
        </p:spPr>
      </p:pic>
      <p:sp>
        <p:nvSpPr>
          <p:cNvPr id="29701" name="Text Box 6"/>
          <p:cNvSpPr txBox="1">
            <a:spLocks noChangeArrowheads="1"/>
          </p:cNvSpPr>
          <p:nvPr/>
        </p:nvSpPr>
        <p:spPr bwMode="auto">
          <a:xfrm>
            <a:off x="838200" y="5037138"/>
            <a:ext cx="373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Example: Cord cap with wafer-Not approved</a:t>
            </a:r>
          </a:p>
        </p:txBody>
      </p:sp>
      <p:sp>
        <p:nvSpPr>
          <p:cNvPr id="27654" name="Line 11" title="Image of an arrow pointing to cord cap with wafer not approved"/>
          <p:cNvSpPr>
            <a:spLocks noChangeShapeType="1"/>
          </p:cNvSpPr>
          <p:nvPr/>
        </p:nvSpPr>
        <p:spPr bwMode="auto">
          <a:xfrm flipV="1">
            <a:off x="1676400" y="3741738"/>
            <a:ext cx="1447800" cy="1295400"/>
          </a:xfrm>
          <a:prstGeom prst="line">
            <a:avLst/>
          </a:prstGeom>
          <a:noFill/>
          <a:ln w="76200">
            <a:solidFill>
              <a:schemeClr val="bg2">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p>
        </p:txBody>
      </p:sp>
      <p:sp>
        <p:nvSpPr>
          <p:cNvPr id="29703" name="Text Box 12"/>
          <p:cNvSpPr txBox="1">
            <a:spLocks noChangeArrowheads="1"/>
          </p:cNvSpPr>
          <p:nvPr/>
        </p:nvSpPr>
        <p:spPr bwMode="auto">
          <a:xfrm>
            <a:off x="5410200" y="4876800"/>
            <a:ext cx="373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Example: Extension cord-Listed or approved for use?</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1066800"/>
            <a:ext cx="8534400" cy="609600"/>
          </a:xfrm>
          <a:solidFill>
            <a:schemeClr val="bg1"/>
          </a:solidFill>
        </p:spPr>
        <p:txBody>
          <a:bodyPr/>
          <a:lstStyle/>
          <a:p>
            <a:pPr algn="ctr" defTabSz="898525"/>
            <a:r>
              <a:rPr lang="en-US" altLang="en-US" sz="4000" smtClean="0">
                <a:solidFill>
                  <a:schemeClr val="tx1"/>
                </a:solidFill>
              </a:rPr>
              <a:t>Exam, Installation, and Use</a:t>
            </a:r>
          </a:p>
        </p:txBody>
      </p:sp>
      <p:sp>
        <p:nvSpPr>
          <p:cNvPr id="31747" name="Rectangle 3"/>
          <p:cNvSpPr>
            <a:spLocks noGrp="1" noChangeArrowheads="1"/>
          </p:cNvSpPr>
          <p:nvPr>
            <p:ph idx="1"/>
          </p:nvPr>
        </p:nvSpPr>
        <p:spPr>
          <a:xfrm>
            <a:off x="533400" y="1676400"/>
            <a:ext cx="8229600" cy="4114800"/>
          </a:xfrm>
        </p:spPr>
        <p:txBody>
          <a:bodyPr/>
          <a:lstStyle/>
          <a:p>
            <a:pPr marL="0" indent="0">
              <a:lnSpc>
                <a:spcPct val="150000"/>
              </a:lnSpc>
              <a:spcBef>
                <a:spcPts val="525"/>
              </a:spcBef>
              <a:spcAft>
                <a:spcPts val="525"/>
              </a:spcAft>
              <a:buFontTx/>
              <a:buNone/>
            </a:pPr>
            <a:r>
              <a:rPr lang="en-US" altLang="en-US" sz="3600" b="1" i="1" u="sng" smtClean="0">
                <a:solidFill>
                  <a:schemeClr val="accent2"/>
                </a:solidFill>
              </a:rPr>
              <a:t>Employer Obligation:</a:t>
            </a:r>
            <a:endParaRPr lang="en-US" altLang="en-US" sz="3600" smtClean="0"/>
          </a:p>
          <a:p>
            <a:pPr marL="908050" lvl="1" indent="-457200">
              <a:lnSpc>
                <a:spcPct val="150000"/>
              </a:lnSpc>
              <a:spcBef>
                <a:spcPts val="525"/>
              </a:spcBef>
              <a:spcAft>
                <a:spcPts val="525"/>
              </a:spcAft>
              <a:buFont typeface="Wingdings" panose="05000000000000000000" pitchFamily="2" charset="2"/>
              <a:buChar char="Ø"/>
            </a:pPr>
            <a:r>
              <a:rPr lang="en-US" altLang="en-US" sz="2800" smtClean="0"/>
              <a:t>All electrical equipment used in the poultry processing/meatpacking industry shall be free from recognized hazards</a:t>
            </a:r>
          </a:p>
          <a:p>
            <a:pPr marL="908050" lvl="1" indent="-457200">
              <a:lnSpc>
                <a:spcPct val="150000"/>
              </a:lnSpc>
              <a:spcBef>
                <a:spcPts val="525"/>
              </a:spcBef>
              <a:spcAft>
                <a:spcPts val="525"/>
              </a:spcAft>
              <a:buFont typeface="Wingdings" panose="05000000000000000000" pitchFamily="2" charset="2"/>
              <a:buChar char="Ø"/>
            </a:pPr>
            <a:r>
              <a:rPr lang="en-US" altLang="en-US" sz="2800" smtClean="0"/>
              <a:t>Inspect the equipment before you use it</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sz="half" idx="4294967295"/>
          </p:nvPr>
        </p:nvSpPr>
        <p:spPr>
          <a:xfrm>
            <a:off x="457200" y="1676400"/>
            <a:ext cx="4953000" cy="4419600"/>
          </a:xfrm>
        </p:spPr>
        <p:txBody>
          <a:bodyPr/>
          <a:lstStyle/>
          <a:p>
            <a:pPr marL="342900" indent="-342900" defTabSz="898525">
              <a:lnSpc>
                <a:spcPct val="100000"/>
              </a:lnSpc>
              <a:spcBef>
                <a:spcPct val="0"/>
              </a:spcBef>
              <a:spcAft>
                <a:spcPct val="0"/>
              </a:spcAft>
              <a:buFont typeface="Wingdings" panose="05000000000000000000" pitchFamily="2" charset="2"/>
              <a:buChar char="q"/>
            </a:pPr>
            <a:r>
              <a:rPr lang="en-US" altLang="en-US" sz="2000" smtClean="0"/>
              <a:t>Safety of electrical equipment shall be determined using the following factors:</a:t>
            </a:r>
          </a:p>
          <a:p>
            <a:pPr marL="342900" indent="-342900" defTabSz="898525">
              <a:lnSpc>
                <a:spcPct val="100000"/>
              </a:lnSpc>
              <a:spcBef>
                <a:spcPct val="0"/>
              </a:spcBef>
              <a:spcAft>
                <a:spcPct val="0"/>
              </a:spcAft>
              <a:buFont typeface="Wingdings" panose="05000000000000000000" pitchFamily="2" charset="2"/>
              <a:buChar char="q"/>
            </a:pPr>
            <a:r>
              <a:rPr lang="en-US" altLang="en-US" sz="2000" smtClean="0"/>
              <a:t>Suitability of equipment for use (may be evidenced by listing/labeling)</a:t>
            </a:r>
          </a:p>
          <a:p>
            <a:pPr marL="342900" indent="-342900" defTabSz="898525">
              <a:lnSpc>
                <a:spcPct val="100000"/>
              </a:lnSpc>
              <a:spcBef>
                <a:spcPct val="0"/>
              </a:spcBef>
              <a:spcAft>
                <a:spcPct val="0"/>
              </a:spcAft>
              <a:buFont typeface="Wingdings" panose="05000000000000000000" pitchFamily="2" charset="2"/>
              <a:buChar char="q"/>
            </a:pPr>
            <a:r>
              <a:rPr lang="en-US" altLang="en-US" sz="2000" smtClean="0"/>
              <a:t>Mechanical strength/durability-covers in place (no live wiring) </a:t>
            </a:r>
          </a:p>
          <a:p>
            <a:pPr marL="342900" indent="-342900" defTabSz="898525">
              <a:lnSpc>
                <a:spcPct val="100000"/>
              </a:lnSpc>
              <a:spcBef>
                <a:spcPct val="0"/>
              </a:spcBef>
              <a:spcAft>
                <a:spcPct val="0"/>
              </a:spcAft>
              <a:buFont typeface="Wingdings" panose="05000000000000000000" pitchFamily="2" charset="2"/>
              <a:buChar char="q"/>
            </a:pPr>
            <a:r>
              <a:rPr lang="en-US" altLang="en-US" sz="2000" smtClean="0"/>
              <a:t>Wire bending and connection space</a:t>
            </a:r>
          </a:p>
          <a:p>
            <a:pPr marL="342900" indent="-342900" defTabSz="898525">
              <a:lnSpc>
                <a:spcPct val="100000"/>
              </a:lnSpc>
              <a:spcBef>
                <a:spcPct val="0"/>
              </a:spcBef>
              <a:spcAft>
                <a:spcPct val="0"/>
              </a:spcAft>
              <a:buFont typeface="Wingdings" panose="05000000000000000000" pitchFamily="2" charset="2"/>
              <a:buChar char="q"/>
            </a:pPr>
            <a:r>
              <a:rPr lang="en-US" altLang="en-US" sz="2000" smtClean="0"/>
              <a:t>Electrical insulation (fully intact and adequate)  </a:t>
            </a:r>
          </a:p>
          <a:p>
            <a:pPr marL="342900" indent="-342900" defTabSz="898525">
              <a:lnSpc>
                <a:spcPct val="100000"/>
              </a:lnSpc>
              <a:spcBef>
                <a:spcPct val="0"/>
              </a:spcBef>
              <a:spcAft>
                <a:spcPct val="0"/>
              </a:spcAft>
              <a:buFont typeface="Wingdings" panose="05000000000000000000" pitchFamily="2" charset="2"/>
              <a:buChar char="q"/>
            </a:pPr>
            <a:r>
              <a:rPr lang="en-US" altLang="en-US" sz="2000" smtClean="0"/>
              <a:t>Heating effects under conditions of use</a:t>
            </a:r>
          </a:p>
          <a:p>
            <a:pPr marL="342900" indent="-342900" defTabSz="898525">
              <a:lnSpc>
                <a:spcPct val="100000"/>
              </a:lnSpc>
              <a:spcBef>
                <a:spcPct val="0"/>
              </a:spcBef>
              <a:spcAft>
                <a:spcPct val="0"/>
              </a:spcAft>
              <a:buFont typeface="Wingdings" panose="05000000000000000000" pitchFamily="2" charset="2"/>
              <a:buChar char="q"/>
            </a:pPr>
            <a:r>
              <a:rPr lang="en-US" altLang="en-US" sz="2000" smtClean="0"/>
              <a:t>Arcing effects</a:t>
            </a:r>
          </a:p>
          <a:p>
            <a:pPr marL="342900" indent="-342900" defTabSz="898525">
              <a:lnSpc>
                <a:spcPct val="100000"/>
              </a:lnSpc>
              <a:spcBef>
                <a:spcPct val="0"/>
              </a:spcBef>
              <a:spcAft>
                <a:spcPct val="0"/>
              </a:spcAft>
              <a:buFont typeface="Wingdings" panose="05000000000000000000" pitchFamily="2" charset="2"/>
              <a:buChar char="q"/>
            </a:pPr>
            <a:r>
              <a:rPr lang="en-US" altLang="en-US" sz="2000" smtClean="0"/>
              <a:t>Classification </a:t>
            </a:r>
          </a:p>
          <a:p>
            <a:pPr marL="342900" indent="-342900" defTabSz="898525">
              <a:lnSpc>
                <a:spcPct val="100000"/>
              </a:lnSpc>
              <a:spcBef>
                <a:spcPct val="0"/>
              </a:spcBef>
              <a:spcAft>
                <a:spcPct val="0"/>
              </a:spcAft>
              <a:buFont typeface="Wingdings" panose="05000000000000000000" pitchFamily="2" charset="2"/>
              <a:buChar char="q"/>
            </a:pPr>
            <a:r>
              <a:rPr lang="en-US" altLang="en-US" sz="2000" smtClean="0"/>
              <a:t>Other</a:t>
            </a:r>
          </a:p>
        </p:txBody>
      </p:sp>
      <p:graphicFrame>
        <p:nvGraphicFramePr>
          <p:cNvPr id="33795" name="Object 17" title="Photo of poor connection space"/>
          <p:cNvGraphicFramePr>
            <a:graphicFrameLocks noGrp="1" noChangeAspect="1"/>
          </p:cNvGraphicFramePr>
          <p:nvPr>
            <p:ph sz="quarter" idx="4294967295"/>
            <p:extLst>
              <p:ext uri="{D42A27DB-BD31-4B8C-83A1-F6EECF244321}">
                <p14:modId xmlns:p14="http://schemas.microsoft.com/office/powerpoint/2010/main" val="3305088343"/>
              </p:ext>
            </p:extLst>
          </p:nvPr>
        </p:nvGraphicFramePr>
        <p:xfrm>
          <a:off x="6669088" y="3795713"/>
          <a:ext cx="1749425" cy="1981200"/>
        </p:xfrm>
        <a:graphic>
          <a:graphicData uri="http://schemas.openxmlformats.org/presentationml/2006/ole">
            <mc:AlternateContent xmlns:mc="http://schemas.openxmlformats.org/markup-compatibility/2006">
              <mc:Choice xmlns:v="urn:schemas-microsoft-com:vml" Requires="v">
                <p:oleObj spid="_x0000_s33825" name="Photo Editor Photo" r:id="rId4" imgW="4038095" imgH="4571429" progId="MSPhotoEd.3">
                  <p:embed/>
                </p:oleObj>
              </mc:Choice>
              <mc:Fallback>
                <p:oleObj name="Photo Editor Photo" r:id="rId4" imgW="4038095" imgH="4571429" progId="MSPhotoEd.3">
                  <p:embed/>
                  <p:pic>
                    <p:nvPicPr>
                      <p:cNvPr id="0" name="Object 1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9088" y="3795713"/>
                        <a:ext cx="17494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6" name="Title 1"/>
          <p:cNvSpPr>
            <a:spLocks noGrp="1"/>
          </p:cNvSpPr>
          <p:nvPr>
            <p:ph type="title" idx="4294967295"/>
          </p:nvPr>
        </p:nvSpPr>
        <p:spPr>
          <a:xfrm>
            <a:off x="457200" y="369888"/>
            <a:ext cx="8382000" cy="1189037"/>
          </a:xfrm>
        </p:spPr>
        <p:txBody>
          <a:bodyPr/>
          <a:lstStyle/>
          <a:p>
            <a:pPr algn="ctr" defTabSz="898525"/>
            <a:r>
              <a:rPr lang="en-US" altLang="en-US" smtClean="0">
                <a:solidFill>
                  <a:schemeClr val="tx1"/>
                </a:solidFill>
              </a:rPr>
              <a:t>Examination, Installation and Use</a:t>
            </a:r>
          </a:p>
        </p:txBody>
      </p:sp>
      <p:sp>
        <p:nvSpPr>
          <p:cNvPr id="31749" name="Line 20" title="Image of an arrow pointing to poor connection space"/>
          <p:cNvSpPr>
            <a:spLocks noChangeShapeType="1"/>
          </p:cNvSpPr>
          <p:nvPr/>
        </p:nvSpPr>
        <p:spPr bwMode="auto">
          <a:xfrm flipV="1">
            <a:off x="6465888" y="5156200"/>
            <a:ext cx="609600" cy="533400"/>
          </a:xfrm>
          <a:prstGeom prst="line">
            <a:avLst/>
          </a:prstGeom>
          <a:noFill/>
          <a:ln w="92075">
            <a:solidFill>
              <a:schemeClr val="bg2">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p>
        </p:txBody>
      </p:sp>
      <p:sp>
        <p:nvSpPr>
          <p:cNvPr id="33798" name="Text Box 21"/>
          <p:cNvSpPr txBox="1">
            <a:spLocks noChangeArrowheads="1"/>
          </p:cNvSpPr>
          <p:nvPr/>
        </p:nvSpPr>
        <p:spPr bwMode="auto">
          <a:xfrm>
            <a:off x="4106863" y="5192713"/>
            <a:ext cx="2308225" cy="822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Example of poor </a:t>
            </a:r>
          </a:p>
          <a:p>
            <a:r>
              <a:rPr lang="en-US" altLang="en-US"/>
              <a:t>connection space</a:t>
            </a:r>
          </a:p>
        </p:txBody>
      </p:sp>
      <p:pic>
        <p:nvPicPr>
          <p:cNvPr id="33799" name="Picture 2" title="Photo of a UL label"/>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867400" y="1843088"/>
            <a:ext cx="23431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418513" y="6096000"/>
            <a:ext cx="420687" cy="261610"/>
          </a:xfrm>
          <a:prstGeom prst="rect">
            <a:avLst/>
          </a:prstGeom>
          <a:noFill/>
        </p:spPr>
        <p:txBody>
          <a:bodyPr wrap="square" rtlCol="0">
            <a:spAutoFit/>
          </a:bodyPr>
          <a:lstStyle/>
          <a:p>
            <a:fld id="{5E5B4E84-73A0-4082-B1F6-A4155DF9C94D}" type="slidenum">
              <a:rPr lang="en-US" sz="1100" smtClean="0">
                <a:solidFill>
                  <a:schemeClr val="bg1"/>
                </a:solidFill>
              </a:rPr>
              <a:t>13</a:t>
            </a:fld>
            <a:endParaRPr lang="en-US" sz="11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defTabSz="898525"/>
            <a:r>
              <a:rPr lang="en-US" altLang="en-US" smtClean="0">
                <a:solidFill>
                  <a:schemeClr val="tx1"/>
                </a:solidFill>
              </a:rPr>
              <a:t>Installation and Use</a:t>
            </a:r>
          </a:p>
        </p:txBody>
      </p:sp>
      <p:sp>
        <p:nvSpPr>
          <p:cNvPr id="35843" name="Rectangle 3"/>
          <p:cNvSpPr>
            <a:spLocks noGrp="1" noChangeArrowheads="1"/>
          </p:cNvSpPr>
          <p:nvPr>
            <p:ph idx="1"/>
          </p:nvPr>
        </p:nvSpPr>
        <p:spPr/>
        <p:txBody>
          <a:bodyPr/>
          <a:lstStyle/>
          <a:p>
            <a:pPr marL="252413" indent="-252413">
              <a:spcBef>
                <a:spcPts val="525"/>
              </a:spcBef>
              <a:spcAft>
                <a:spcPts val="525"/>
              </a:spcAft>
              <a:buFont typeface="Wingdings" panose="05000000000000000000" pitchFamily="2" charset="2"/>
              <a:buChar char="q"/>
            </a:pPr>
            <a:r>
              <a:rPr lang="en-US" altLang="en-US" smtClean="0"/>
              <a:t>Plant electrical equipment must be installed and used in accordance with any instructions</a:t>
            </a:r>
            <a:r>
              <a:rPr lang="en-US" altLang="en-US" b="1" smtClean="0"/>
              <a:t>       </a:t>
            </a:r>
            <a:r>
              <a:rPr lang="en-US" altLang="en-US" smtClean="0"/>
              <a:t>(e.g.: package inserts)</a:t>
            </a:r>
          </a:p>
          <a:p>
            <a:pPr marL="252413" indent="-252413">
              <a:spcBef>
                <a:spcPts val="525"/>
              </a:spcBef>
              <a:spcAft>
                <a:spcPts val="525"/>
              </a:spcAft>
              <a:buFont typeface="Wingdings" panose="05000000000000000000" pitchFamily="2" charset="2"/>
              <a:buChar char="q"/>
            </a:pPr>
            <a:r>
              <a:rPr lang="en-US" altLang="en-US" smtClean="0"/>
              <a:t>Complete wiring installations shall be free of short circuits and grounds other than those permitted (short can damage insulation)</a:t>
            </a:r>
          </a:p>
          <a:p>
            <a:pPr marL="252413" indent="-252413">
              <a:spcBef>
                <a:spcPts val="525"/>
              </a:spcBef>
              <a:spcAft>
                <a:spcPts val="525"/>
              </a:spcAft>
              <a:buFont typeface="Wingdings" panose="05000000000000000000" pitchFamily="2" charset="2"/>
              <a:buChar char="q"/>
            </a:pPr>
            <a:r>
              <a:rPr lang="en-US" altLang="en-US" smtClean="0"/>
              <a:t>Equipment intended to interrupt at fault levels shall be adequate for voltage and current at line terminals</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xfrm>
            <a:off x="914400" y="685800"/>
            <a:ext cx="7772400" cy="327025"/>
          </a:xfrm>
        </p:spPr>
        <p:txBody>
          <a:bodyPr/>
          <a:lstStyle/>
          <a:p>
            <a:pPr defTabSz="898905" fontAlgn="auto">
              <a:spcAft>
                <a:spcPts val="0"/>
              </a:spcAft>
              <a:defRPr/>
            </a:pPr>
            <a:r>
              <a:rPr altLang="en-US" sz="2824" dirty="0" smtClean="0">
                <a:solidFill>
                  <a:sysClr val="window" lastClr="FFFFFF"/>
                </a:solidFill>
              </a:rPr>
              <a:t>Installation and U</a:t>
            </a:r>
            <a:r>
              <a:rPr lang="en-US" altLang="en-US" sz="2824" dirty="0" smtClean="0">
                <a:solidFill>
                  <a:sysClr val="window" lastClr="FFFFFF"/>
                </a:solidFill>
              </a:rPr>
              <a:t> </a:t>
            </a:r>
            <a:r>
              <a:rPr altLang="en-US" sz="2824" dirty="0" smtClean="0">
                <a:solidFill>
                  <a:sysClr val="window" lastClr="FFFFFF"/>
                </a:solidFill>
              </a:rPr>
              <a:t>se</a:t>
            </a:r>
          </a:p>
        </p:txBody>
      </p:sp>
      <p:sp>
        <p:nvSpPr>
          <p:cNvPr id="37891" name="Rectangle 5"/>
          <p:cNvSpPr>
            <a:spLocks noGrp="1" noChangeArrowheads="1"/>
          </p:cNvSpPr>
          <p:nvPr>
            <p:ph type="body" sz="half" idx="1"/>
          </p:nvPr>
        </p:nvSpPr>
        <p:spPr/>
        <p:txBody>
          <a:bodyPr rtlCol="0">
            <a:normAutofit fontScale="92500"/>
          </a:bodyPr>
          <a:lstStyle/>
          <a:p>
            <a:pPr marL="457200" indent="-457200" defTabSz="898905" fontAlgn="auto">
              <a:lnSpc>
                <a:spcPct val="90000"/>
              </a:lnSpc>
              <a:spcBef>
                <a:spcPts val="529"/>
              </a:spcBef>
              <a:spcAft>
                <a:spcPts val="529"/>
              </a:spcAft>
              <a:buFont typeface="Wingdings" panose="05000000000000000000" pitchFamily="2" charset="2"/>
              <a:buChar char="v"/>
              <a:defRPr/>
            </a:pPr>
            <a:r>
              <a:rPr altLang="en-US" dirty="0"/>
              <a:t>All damaged electrical equipment should be immediately reported to management.</a:t>
            </a:r>
          </a:p>
          <a:p>
            <a:pPr marL="457200" indent="-457200" defTabSz="898905" fontAlgn="auto">
              <a:lnSpc>
                <a:spcPct val="90000"/>
              </a:lnSpc>
              <a:spcBef>
                <a:spcPts val="529"/>
              </a:spcBef>
              <a:spcAft>
                <a:spcPts val="529"/>
              </a:spcAft>
              <a:buFont typeface="Wingdings" panose="05000000000000000000" pitchFamily="2" charset="2"/>
              <a:buChar char="v"/>
              <a:defRPr/>
            </a:pPr>
            <a:r>
              <a:rPr altLang="en-US" dirty="0"/>
              <a:t>Note equipment is designed to be mounted, but has been stripped or otherwise damaged.</a:t>
            </a:r>
          </a:p>
          <a:p>
            <a:pPr marL="303976" indent="-303976" defTabSz="898905" fontAlgn="auto">
              <a:lnSpc>
                <a:spcPct val="90000"/>
              </a:lnSpc>
              <a:spcBef>
                <a:spcPts val="529"/>
              </a:spcBef>
              <a:spcAft>
                <a:spcPts val="529"/>
              </a:spcAft>
              <a:defRPr/>
            </a:pPr>
            <a:r>
              <a:rPr altLang="en-US" dirty="0"/>
              <a:t> </a:t>
            </a:r>
          </a:p>
        </p:txBody>
      </p:sp>
      <p:pic>
        <p:nvPicPr>
          <p:cNvPr id="37892" name="Picture 7" descr="P1020025"/>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240338" y="1808163"/>
            <a:ext cx="3082925" cy="4114800"/>
          </a:xfrm>
        </p:spPr>
      </p:pic>
      <p:sp>
        <p:nvSpPr>
          <p:cNvPr id="2" name="Slide Number Placeholder 1"/>
          <p:cNvSpPr>
            <a:spLocks noGrp="1"/>
          </p:cNvSpPr>
          <p:nvPr>
            <p:ph type="sldNum" sz="quarter" idx="12"/>
          </p:nvPr>
        </p:nvSpPr>
        <p:spPr/>
        <p:txBody>
          <a:bodyPr/>
          <a:lstStyle/>
          <a:p>
            <a:pPr>
              <a:defRPr/>
            </a:pPr>
            <a:fld id="{81C73541-CCFB-45D8-92F4-CB376EF1ED46}" type="slidenum">
              <a:rPr lang="en-US" altLang="en-US" smtClean="0"/>
              <a:pPr>
                <a:defRPr/>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14400" y="685800"/>
            <a:ext cx="7772400" cy="609600"/>
          </a:xfrm>
        </p:spPr>
        <p:txBody>
          <a:bodyPr/>
          <a:lstStyle/>
          <a:p>
            <a:pPr algn="ctr" defTabSz="898525"/>
            <a:r>
              <a:rPr lang="en-US" altLang="en-US" smtClean="0">
                <a:solidFill>
                  <a:schemeClr val="tx1"/>
                </a:solidFill>
              </a:rPr>
              <a:t>Equipment</a:t>
            </a:r>
          </a:p>
        </p:txBody>
      </p:sp>
      <p:sp>
        <p:nvSpPr>
          <p:cNvPr id="39939" name="Rectangle 3"/>
          <p:cNvSpPr>
            <a:spLocks noGrp="1" noChangeArrowheads="1"/>
          </p:cNvSpPr>
          <p:nvPr>
            <p:ph type="body" sz="half" idx="1"/>
          </p:nvPr>
        </p:nvSpPr>
        <p:spPr/>
        <p:txBody>
          <a:bodyPr/>
          <a:lstStyle/>
          <a:p>
            <a:pPr>
              <a:lnSpc>
                <a:spcPct val="90000"/>
              </a:lnSpc>
            </a:pPr>
            <a:r>
              <a:rPr lang="en-US" altLang="en-US" smtClean="0"/>
              <a:t>Conductors can not be exposed to adverse conditions, unless made for those conditions.</a:t>
            </a:r>
          </a:p>
          <a:p>
            <a:pPr lvl="1">
              <a:lnSpc>
                <a:spcPct val="90000"/>
              </a:lnSpc>
            </a:pPr>
            <a:r>
              <a:rPr lang="en-US" altLang="en-US" sz="2400" smtClean="0"/>
              <a:t>Note: Cleaning solutions used in sanitation could potentially damage the equipment</a:t>
            </a:r>
          </a:p>
          <a:p>
            <a:pPr>
              <a:lnSpc>
                <a:spcPct val="90000"/>
              </a:lnSpc>
            </a:pPr>
            <a:endParaRPr lang="en-US" altLang="en-US" smtClean="0"/>
          </a:p>
        </p:txBody>
      </p:sp>
      <p:pic>
        <p:nvPicPr>
          <p:cNvPr id="39940" name="Picture 9" descr="_MG_6975"/>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268913" y="1600200"/>
            <a:ext cx="3025775" cy="4530725"/>
          </a:xfrm>
        </p:spPr>
      </p:pic>
      <p:sp>
        <p:nvSpPr>
          <p:cNvPr id="2" name="Slide Number Placeholder 1"/>
          <p:cNvSpPr>
            <a:spLocks noGrp="1"/>
          </p:cNvSpPr>
          <p:nvPr>
            <p:ph type="sldNum" sz="quarter" idx="12"/>
          </p:nvPr>
        </p:nvSpPr>
        <p:spPr/>
        <p:txBody>
          <a:bodyPr/>
          <a:lstStyle/>
          <a:p>
            <a:pPr>
              <a:defRPr/>
            </a:pPr>
            <a:fld id="{81C73541-CCFB-45D8-92F4-CB376EF1ED46}" type="slidenum">
              <a:rPr lang="en-US" altLang="en-US" smtClean="0"/>
              <a:pPr>
                <a:defRPr/>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defTabSz="898525"/>
            <a:r>
              <a:rPr lang="en-US" altLang="en-US" dirty="0" smtClean="0">
                <a:solidFill>
                  <a:schemeClr val="tx1"/>
                </a:solidFill>
              </a:rPr>
              <a:t>Equipment </a:t>
            </a:r>
          </a:p>
        </p:txBody>
      </p:sp>
      <p:sp>
        <p:nvSpPr>
          <p:cNvPr id="41987" name="Rectangle 3"/>
          <p:cNvSpPr>
            <a:spLocks noGrp="1" noChangeArrowheads="1"/>
          </p:cNvSpPr>
          <p:nvPr>
            <p:ph idx="1"/>
          </p:nvPr>
        </p:nvSpPr>
        <p:spPr/>
        <p:txBody>
          <a:bodyPr/>
          <a:lstStyle/>
          <a:p>
            <a:pPr marL="0" indent="0" defTabSz="898525">
              <a:buFontTx/>
              <a:buNone/>
            </a:pPr>
            <a:r>
              <a:rPr lang="en-US" altLang="en-US" smtClean="0"/>
              <a:t>Mechanical Execution:</a:t>
            </a:r>
          </a:p>
          <a:p>
            <a:pPr marL="515938" lvl="1" indent="-227013" defTabSz="898525">
              <a:buFont typeface="Wingdings" panose="05000000000000000000" pitchFamily="2" charset="2"/>
              <a:buChar char="q"/>
            </a:pPr>
            <a:r>
              <a:rPr lang="en-US" altLang="en-US" sz="2400" smtClean="0"/>
              <a:t>Unused openings closed</a:t>
            </a:r>
          </a:p>
          <a:p>
            <a:pPr marL="515938" lvl="1" indent="-227013" defTabSz="898525">
              <a:buFont typeface="Wingdings" panose="05000000000000000000" pitchFamily="2" charset="2"/>
              <a:buChar char="q"/>
            </a:pPr>
            <a:r>
              <a:rPr lang="en-US" altLang="en-US" sz="2400" smtClean="0"/>
              <a:t>Conductors racked to provide ready/safe access</a:t>
            </a:r>
          </a:p>
          <a:p>
            <a:pPr marL="515938" lvl="1" indent="-227013" defTabSz="898525">
              <a:buFont typeface="Wingdings" panose="05000000000000000000" pitchFamily="2" charset="2"/>
              <a:buChar char="q"/>
            </a:pPr>
            <a:r>
              <a:rPr lang="en-US" altLang="en-US" sz="2400" smtClean="0"/>
              <a:t>Internal parts not damaged or contaminated</a:t>
            </a:r>
          </a:p>
          <a:p>
            <a:pPr marL="515938" lvl="1" indent="-227013" defTabSz="898525">
              <a:buFont typeface="Wingdings" panose="05000000000000000000" pitchFamily="2" charset="2"/>
              <a:buChar char="q"/>
            </a:pPr>
            <a:r>
              <a:rPr lang="en-US" altLang="en-US" sz="2400" smtClean="0"/>
              <a:t>No damaged parts that affect operation</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14400" y="685800"/>
            <a:ext cx="7772400" cy="685800"/>
          </a:xfrm>
        </p:spPr>
        <p:txBody>
          <a:bodyPr/>
          <a:lstStyle/>
          <a:p>
            <a:pPr algn="ctr" defTabSz="898525"/>
            <a:r>
              <a:rPr lang="en-US" altLang="en-US" smtClean="0">
                <a:solidFill>
                  <a:schemeClr val="tx1"/>
                </a:solidFill>
              </a:rPr>
              <a:t>Mounting and Cooling Equipment</a:t>
            </a:r>
          </a:p>
        </p:txBody>
      </p:sp>
      <p:sp>
        <p:nvSpPr>
          <p:cNvPr id="40963" name="Rectangle 3"/>
          <p:cNvSpPr>
            <a:spLocks noGrp="1" noChangeArrowheads="1"/>
          </p:cNvSpPr>
          <p:nvPr>
            <p:ph type="body" sz="half" idx="1"/>
          </p:nvPr>
        </p:nvSpPr>
        <p:spPr>
          <a:xfrm>
            <a:off x="152400" y="1600200"/>
            <a:ext cx="4572000" cy="4953000"/>
          </a:xfrm>
        </p:spPr>
        <p:txBody>
          <a:bodyPr rtlCol="0">
            <a:normAutofit fontScale="92500"/>
          </a:bodyPr>
          <a:lstStyle/>
          <a:p>
            <a:pPr marL="457200" indent="-457200" defTabSz="898905" fontAlgn="auto">
              <a:lnSpc>
                <a:spcPct val="110000"/>
              </a:lnSpc>
              <a:spcBef>
                <a:spcPts val="0"/>
              </a:spcBef>
              <a:spcAft>
                <a:spcPts val="0"/>
              </a:spcAft>
              <a:buFont typeface="Wingdings" panose="05000000000000000000" pitchFamily="2" charset="2"/>
              <a:buChar char="Ø"/>
              <a:defRPr/>
            </a:pPr>
            <a:r>
              <a:rPr altLang="en-US" dirty="0"/>
              <a:t>Electrical equipment must firmly </a:t>
            </a:r>
            <a:r>
              <a:rPr altLang="en-US" dirty="0" smtClean="0"/>
              <a:t>mounted</a:t>
            </a:r>
            <a:endParaRPr altLang="en-US" dirty="0"/>
          </a:p>
          <a:p>
            <a:pPr marL="457200" indent="-457200" defTabSz="898905" fontAlgn="auto">
              <a:lnSpc>
                <a:spcPct val="110000"/>
              </a:lnSpc>
              <a:spcBef>
                <a:spcPts val="0"/>
              </a:spcBef>
              <a:spcAft>
                <a:spcPts val="0"/>
              </a:spcAft>
              <a:buFont typeface="Wingdings" panose="05000000000000000000" pitchFamily="2" charset="2"/>
              <a:buChar char="Ø"/>
              <a:defRPr/>
            </a:pPr>
            <a:r>
              <a:rPr altLang="en-US" dirty="0"/>
              <a:t>If atmospheric cooling is required:</a:t>
            </a:r>
          </a:p>
          <a:p>
            <a:pPr marL="694503" lvl="1" indent="-342900" defTabSz="898905" fontAlgn="auto">
              <a:lnSpc>
                <a:spcPct val="110000"/>
              </a:lnSpc>
              <a:spcBef>
                <a:spcPts val="0"/>
              </a:spcBef>
              <a:spcAft>
                <a:spcPts val="0"/>
              </a:spcAft>
              <a:buFont typeface="Wingdings" panose="05000000000000000000" pitchFamily="2" charset="2"/>
              <a:buChar char="ü"/>
              <a:defRPr/>
            </a:pPr>
            <a:r>
              <a:rPr altLang="en-US" sz="2000" dirty="0"/>
              <a:t>Allow for natural circulation of air  </a:t>
            </a:r>
          </a:p>
          <a:p>
            <a:pPr marL="694503" lvl="1" indent="-342900" defTabSz="898905" fontAlgn="auto">
              <a:lnSpc>
                <a:spcPct val="110000"/>
              </a:lnSpc>
              <a:spcBef>
                <a:spcPts val="0"/>
              </a:spcBef>
              <a:spcAft>
                <a:spcPts val="0"/>
              </a:spcAft>
              <a:buFont typeface="Wingdings" panose="05000000000000000000" pitchFamily="2" charset="2"/>
              <a:buChar char="ü"/>
              <a:defRPr/>
            </a:pPr>
            <a:r>
              <a:rPr altLang="en-US" sz="2000" dirty="0"/>
              <a:t>No obstruction to ventilation holes</a:t>
            </a:r>
          </a:p>
          <a:p>
            <a:pPr marL="457200" indent="-457200" defTabSz="898905" fontAlgn="auto">
              <a:lnSpc>
                <a:spcPct val="110000"/>
              </a:lnSpc>
              <a:spcBef>
                <a:spcPts val="0"/>
              </a:spcBef>
              <a:spcAft>
                <a:spcPts val="0"/>
              </a:spcAft>
              <a:buFont typeface="Wingdings" panose="05000000000000000000" pitchFamily="2" charset="2"/>
              <a:buChar char="Ø"/>
              <a:defRPr/>
            </a:pPr>
            <a:r>
              <a:rPr altLang="en-US" dirty="0"/>
              <a:t>Do not open panels unless you are qualified</a:t>
            </a:r>
          </a:p>
          <a:p>
            <a:pPr marL="457200" indent="-457200" defTabSz="898905" fontAlgn="auto">
              <a:lnSpc>
                <a:spcPct val="110000"/>
              </a:lnSpc>
              <a:spcBef>
                <a:spcPts val="0"/>
              </a:spcBef>
              <a:spcAft>
                <a:spcPts val="0"/>
              </a:spcAft>
              <a:buFont typeface="Wingdings" panose="05000000000000000000" pitchFamily="2" charset="2"/>
              <a:buChar char="Ø"/>
              <a:defRPr/>
            </a:pPr>
            <a:r>
              <a:rPr altLang="en-US" dirty="0"/>
              <a:t>Barricades are necessary to keep personnel away from live parts.</a:t>
            </a:r>
          </a:p>
          <a:p>
            <a:pPr marL="303976" indent="-303976" defTabSz="898905" fontAlgn="auto">
              <a:spcBef>
                <a:spcPts val="529"/>
              </a:spcBef>
              <a:spcAft>
                <a:spcPts val="529"/>
              </a:spcAft>
              <a:defRPr/>
            </a:pPr>
            <a:endParaRPr altLang="en-US" dirty="0"/>
          </a:p>
        </p:txBody>
      </p:sp>
      <p:pic>
        <p:nvPicPr>
          <p:cNvPr id="44036" name="Picture 6" descr="ApontePhoto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1524000"/>
            <a:ext cx="403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81C73541-CCFB-45D8-92F4-CB376EF1ED46}" type="slidenum">
              <a:rPr lang="en-US" altLang="en-US" smtClean="0"/>
              <a:pPr>
                <a:defRPr/>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457200"/>
            <a:ext cx="8229600" cy="1143000"/>
          </a:xfrm>
        </p:spPr>
        <p:txBody>
          <a:bodyPr/>
          <a:lstStyle/>
          <a:p>
            <a:pPr algn="ctr" defTabSz="898525"/>
            <a:r>
              <a:rPr lang="en-US" altLang="en-US" smtClean="0">
                <a:solidFill>
                  <a:schemeClr val="tx1"/>
                </a:solidFill>
              </a:rPr>
              <a:t>Electrical Connections</a:t>
            </a:r>
          </a:p>
        </p:txBody>
      </p:sp>
      <p:sp>
        <p:nvSpPr>
          <p:cNvPr id="41987" name="Rectangle 3"/>
          <p:cNvSpPr>
            <a:spLocks noGrp="1" noChangeArrowheads="1"/>
          </p:cNvSpPr>
          <p:nvPr>
            <p:ph idx="1"/>
          </p:nvPr>
        </p:nvSpPr>
        <p:spPr>
          <a:xfrm>
            <a:off x="457200" y="1600200"/>
            <a:ext cx="6151563" cy="4525963"/>
          </a:xfrm>
        </p:spPr>
        <p:txBody>
          <a:bodyPr rtlCol="0">
            <a:normAutofit/>
          </a:bodyPr>
          <a:lstStyle/>
          <a:p>
            <a:pPr defTabSz="898905" fontAlgn="auto">
              <a:spcBef>
                <a:spcPts val="1201"/>
              </a:spcBef>
              <a:spcAft>
                <a:spcPts val="1201"/>
              </a:spcAft>
              <a:buFont typeface="Wingdings" panose="05000000000000000000" pitchFamily="2" charset="2"/>
              <a:buChar char="q"/>
              <a:defRPr/>
            </a:pPr>
            <a:r>
              <a:rPr altLang="en-US" sz="2471" dirty="0" smtClean="0"/>
              <a:t>Proper identification and connection of devices (e.g.: soldering lugs)</a:t>
            </a:r>
          </a:p>
          <a:p>
            <a:pPr defTabSz="898905" fontAlgn="auto">
              <a:spcBef>
                <a:spcPts val="1201"/>
              </a:spcBef>
              <a:spcAft>
                <a:spcPts val="1201"/>
              </a:spcAft>
              <a:buFont typeface="Wingdings" panose="05000000000000000000" pitchFamily="2" charset="2"/>
              <a:buChar char="q"/>
              <a:defRPr/>
            </a:pPr>
            <a:r>
              <a:rPr altLang="en-US" sz="2471" dirty="0" smtClean="0"/>
              <a:t>Dissimilar metals can not be intermixed in a terminal or splicing connector</a:t>
            </a:r>
          </a:p>
          <a:p>
            <a:pPr defTabSz="898905" fontAlgn="auto">
              <a:spcBef>
                <a:spcPts val="1201"/>
              </a:spcBef>
              <a:spcAft>
                <a:spcPts val="1201"/>
              </a:spcAft>
              <a:buFont typeface="Wingdings" panose="05000000000000000000" pitchFamily="2" charset="2"/>
              <a:buChar char="q"/>
              <a:defRPr/>
            </a:pPr>
            <a:r>
              <a:rPr altLang="en-US" sz="2471" dirty="0" smtClean="0"/>
              <a:t>Solder, fluxes, inhibitors, and compounds must be suitable for use and not adversely affect installation, conductors, or equipment  </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37" y="805902"/>
            <a:ext cx="8229023" cy="732855"/>
          </a:xfrm>
        </p:spPr>
        <p:txBody>
          <a:bodyPr/>
          <a:lstStyle/>
          <a:p>
            <a:pPr algn="ctr"/>
            <a:r>
              <a:rPr lang="en-US" sz="4000" dirty="0" smtClean="0"/>
              <a:t>Disclaimer</a:t>
            </a:r>
            <a:endParaRPr lang="en-US" sz="4000" dirty="0"/>
          </a:p>
        </p:txBody>
      </p:sp>
      <p:sp>
        <p:nvSpPr>
          <p:cNvPr id="3" name="Content Placeholder 2"/>
          <p:cNvSpPr>
            <a:spLocks noGrp="1"/>
          </p:cNvSpPr>
          <p:nvPr>
            <p:ph idx="1"/>
          </p:nvPr>
        </p:nvSpPr>
        <p:spPr>
          <a:xfrm>
            <a:off x="304800" y="1600200"/>
            <a:ext cx="8610600" cy="4525963"/>
          </a:xfrm>
        </p:spPr>
        <p:txBody>
          <a:bodyPr/>
          <a:lstStyle/>
          <a:p>
            <a:pPr marL="0" indent="0">
              <a:spcBef>
                <a:spcPts val="0"/>
              </a:spcBef>
              <a:spcAft>
                <a:spcPts val="0"/>
              </a:spcAft>
              <a:buNone/>
            </a:pPr>
            <a:r>
              <a:rPr lang="en-US" sz="2400" dirty="0"/>
              <a:t>This material was </a:t>
            </a:r>
            <a:r>
              <a:rPr lang="en-US" sz="2400" dirty="0" smtClean="0"/>
              <a:t>revised </a:t>
            </a:r>
            <a:r>
              <a:rPr lang="en-US" sz="2400" dirty="0"/>
              <a:t>under grant </a:t>
            </a:r>
            <a:r>
              <a:rPr lang="en-US" sz="2400" dirty="0" smtClean="0"/>
              <a:t>number SH-29660-SH6 </a:t>
            </a:r>
            <a:r>
              <a:rPr lang="en-US" sz="2400" dirty="0"/>
              <a:t>from the Occupational Safety and Health Administration, U.S. Department of Labor.  It does not necessarily reflect the views or policies of the U.S. Department of Labor, nor does mention of trade names, commercial products, or organizations imply endorsement by the U.S. Government</a:t>
            </a:r>
            <a:r>
              <a:rPr lang="en-US" sz="2400" dirty="0" smtClean="0"/>
              <a:t>.</a:t>
            </a:r>
          </a:p>
          <a:p>
            <a:pPr marL="0" indent="0">
              <a:spcBef>
                <a:spcPts val="0"/>
              </a:spcBef>
              <a:spcAft>
                <a:spcPts val="0"/>
              </a:spcAft>
              <a:buNone/>
            </a:pPr>
            <a:endParaRPr lang="en-US" sz="2400" i="1" dirty="0" smtClean="0">
              <a:latin typeface="Times New Roman" panose="02020603050405020304" pitchFamily="18" charset="0"/>
              <a:cs typeface="Times New Roman" panose="02020603050405020304" pitchFamily="18" charset="0"/>
            </a:endParaRPr>
          </a:p>
          <a:p>
            <a:pPr marL="0" indent="0">
              <a:spcBef>
                <a:spcPts val="0"/>
              </a:spcBef>
              <a:spcAft>
                <a:spcPts val="0"/>
              </a:spcAft>
              <a:buNone/>
            </a:pPr>
            <a:endParaRPr lang="en-US" sz="2400" i="1"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2000" i="1" dirty="0" smtClean="0">
                <a:latin typeface="Times New Roman" panose="02020603050405020304" pitchFamily="18" charset="0"/>
                <a:cs typeface="Times New Roman" panose="02020603050405020304" pitchFamily="18" charset="0"/>
              </a:rPr>
              <a:t>The material for this course was produced under grant SH-17809-SH08 from the Occupational Safety and Health Administration, U.S. Department of Labor.  Revised December 2016</a:t>
            </a:r>
            <a:endParaRPr lang="en-US" sz="20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46F0CF91-D697-47E3-8C60-CA7299ABBD8B}" type="slidenum">
              <a:rPr lang="en-US" smtClean="0"/>
              <a:pPr>
                <a:defRPr/>
              </a:pPr>
              <a:t>2</a:t>
            </a:fld>
            <a:endParaRPr lang="en-US"/>
          </a:p>
        </p:txBody>
      </p:sp>
    </p:spTree>
    <p:extLst>
      <p:ext uri="{BB962C8B-B14F-4D97-AF65-F5344CB8AC3E}">
        <p14:creationId xmlns:p14="http://schemas.microsoft.com/office/powerpoint/2010/main" val="3920936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defTabSz="898525"/>
            <a:r>
              <a:rPr lang="en-US" altLang="en-US" smtClean="0">
                <a:solidFill>
                  <a:schemeClr val="tx1"/>
                </a:solidFill>
              </a:rPr>
              <a:t>Terminals</a:t>
            </a:r>
          </a:p>
        </p:txBody>
      </p:sp>
      <p:sp>
        <p:nvSpPr>
          <p:cNvPr id="48131" name="Rectangle 3"/>
          <p:cNvSpPr>
            <a:spLocks noGrp="1" noChangeArrowheads="1"/>
          </p:cNvSpPr>
          <p:nvPr>
            <p:ph idx="1"/>
          </p:nvPr>
        </p:nvSpPr>
        <p:spPr>
          <a:xfrm>
            <a:off x="457200" y="3162300"/>
            <a:ext cx="8229600" cy="2684463"/>
          </a:xfrm>
        </p:spPr>
        <p:txBody>
          <a:bodyPr/>
          <a:lstStyle/>
          <a:p>
            <a:pPr marL="252413" indent="-252413" defTabSz="898525">
              <a:buFont typeface="Wingdings" panose="05000000000000000000" pitchFamily="2" charset="2"/>
              <a:buChar char="q"/>
            </a:pPr>
            <a:r>
              <a:rPr lang="en-US" altLang="en-US" dirty="0" smtClean="0"/>
              <a:t>Connection of conductors in good condition and made with pressure connectors, solder, lugs, or splices to flexible leads</a:t>
            </a:r>
          </a:p>
          <a:p>
            <a:pPr marL="252413" indent="-252413" defTabSz="898525">
              <a:buFont typeface="Wingdings" panose="05000000000000000000" pitchFamily="2" charset="2"/>
              <a:buChar char="q"/>
            </a:pPr>
            <a:r>
              <a:rPr lang="en-US" altLang="en-US" dirty="0" smtClean="0"/>
              <a:t>Terminals for more than one conductor and terminals used to connect aluminum have to be identified</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a:xfrm>
            <a:off x="914400" y="685800"/>
            <a:ext cx="7772400" cy="685800"/>
          </a:xfrm>
        </p:spPr>
        <p:txBody>
          <a:bodyPr/>
          <a:lstStyle/>
          <a:p>
            <a:pPr algn="ctr" defTabSz="898905" fontAlgn="auto">
              <a:spcAft>
                <a:spcPts val="0"/>
              </a:spcAft>
              <a:defRPr/>
            </a:pPr>
            <a:r>
              <a:rPr altLang="en-US" dirty="0" smtClean="0">
                <a:solidFill>
                  <a:schemeClr val="tx1"/>
                </a:solidFill>
              </a:rPr>
              <a:t>Markings</a:t>
            </a:r>
            <a:endParaRPr altLang="en-US" sz="2824" dirty="0" smtClean="0">
              <a:solidFill>
                <a:schemeClr val="tx1"/>
              </a:solidFill>
            </a:endParaRPr>
          </a:p>
        </p:txBody>
      </p:sp>
      <p:sp>
        <p:nvSpPr>
          <p:cNvPr id="50179" name="Rectangle 5"/>
          <p:cNvSpPr>
            <a:spLocks noGrp="1" noChangeArrowheads="1"/>
          </p:cNvSpPr>
          <p:nvPr>
            <p:ph type="body" sz="half" idx="1"/>
          </p:nvPr>
        </p:nvSpPr>
        <p:spPr>
          <a:xfrm>
            <a:off x="304800" y="1600200"/>
            <a:ext cx="4419600" cy="4530725"/>
          </a:xfrm>
        </p:spPr>
        <p:txBody>
          <a:bodyPr/>
          <a:lstStyle/>
          <a:p>
            <a:r>
              <a:rPr lang="en-US" altLang="en-US" smtClean="0"/>
              <a:t>All equipment used in a poultry/meatpacking  facility must have marking that describe:</a:t>
            </a:r>
          </a:p>
          <a:p>
            <a:pPr marL="342900" lvl="1" indent="-342900">
              <a:buFont typeface="Wingdings" panose="05000000000000000000" pitchFamily="2" charset="2"/>
              <a:buChar char="ü"/>
            </a:pPr>
            <a:r>
              <a:rPr lang="en-US" altLang="en-US" sz="2400" smtClean="0"/>
              <a:t>Name, trademark or information identifying the producer</a:t>
            </a:r>
          </a:p>
          <a:p>
            <a:pPr marL="342900" lvl="1" indent="-342900">
              <a:buFont typeface="Wingdings" panose="05000000000000000000" pitchFamily="2" charset="2"/>
              <a:buChar char="ü"/>
            </a:pPr>
            <a:r>
              <a:rPr lang="en-US" altLang="en-US" sz="2400" smtClean="0"/>
              <a:t>Measurements, such as voltage, current, or watts</a:t>
            </a:r>
          </a:p>
          <a:p>
            <a:r>
              <a:rPr lang="en-US" altLang="en-US" smtClean="0"/>
              <a:t>Do not use equipment without markings</a:t>
            </a:r>
          </a:p>
        </p:txBody>
      </p:sp>
      <p:pic>
        <p:nvPicPr>
          <p:cNvPr id="50180" name="Picture 7" title="Photo of equipment label"/>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876800" y="2436813"/>
            <a:ext cx="3810000" cy="2857500"/>
          </a:xfrm>
          <a:noFill/>
        </p:spPr>
      </p:pic>
      <p:sp>
        <p:nvSpPr>
          <p:cNvPr id="2" name="Slide Number Placeholder 1"/>
          <p:cNvSpPr>
            <a:spLocks noGrp="1"/>
          </p:cNvSpPr>
          <p:nvPr>
            <p:ph type="sldNum" sz="quarter" idx="12"/>
          </p:nvPr>
        </p:nvSpPr>
        <p:spPr/>
        <p:txBody>
          <a:bodyPr/>
          <a:lstStyle/>
          <a:p>
            <a:pPr>
              <a:defRPr/>
            </a:pPr>
            <a:fld id="{81C73541-CCFB-45D8-92F4-CB376EF1ED46}" type="slidenum">
              <a:rPr lang="en-US" altLang="en-US" smtClean="0"/>
              <a:pPr>
                <a:defRPr/>
              </a:pPr>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 y="1096963"/>
            <a:ext cx="8534400" cy="884237"/>
          </a:xfrm>
          <a:solidFill>
            <a:schemeClr val="bg1"/>
          </a:solidFill>
        </p:spPr>
        <p:txBody>
          <a:bodyPr/>
          <a:lstStyle/>
          <a:p>
            <a:pPr algn="ctr" defTabSz="898525"/>
            <a:r>
              <a:rPr lang="en-US" altLang="en-US" smtClean="0">
                <a:solidFill>
                  <a:schemeClr val="tx1"/>
                </a:solidFill>
              </a:rPr>
              <a:t>Identification of Disconnecting Means (dm) </a:t>
            </a:r>
            <a:br>
              <a:rPr lang="en-US" altLang="en-US" smtClean="0">
                <a:solidFill>
                  <a:schemeClr val="tx1"/>
                </a:solidFill>
              </a:rPr>
            </a:br>
            <a:r>
              <a:rPr lang="en-US" altLang="en-US" smtClean="0">
                <a:solidFill>
                  <a:schemeClr val="tx1"/>
                </a:solidFill>
              </a:rPr>
              <a:t>and Circuits</a:t>
            </a:r>
          </a:p>
        </p:txBody>
      </p:sp>
      <p:sp>
        <p:nvSpPr>
          <p:cNvPr id="50178" name="Rectangle 3"/>
          <p:cNvSpPr>
            <a:spLocks noGrp="1" noChangeArrowheads="1"/>
          </p:cNvSpPr>
          <p:nvPr>
            <p:ph idx="1"/>
          </p:nvPr>
        </p:nvSpPr>
        <p:spPr>
          <a:xfrm>
            <a:off x="609600" y="1981200"/>
            <a:ext cx="8001000" cy="4114800"/>
          </a:xfrm>
        </p:spPr>
        <p:txBody>
          <a:bodyPr/>
          <a:lstStyle/>
          <a:p>
            <a:pPr defTabSz="913183">
              <a:spcBef>
                <a:spcPts val="525"/>
              </a:spcBef>
              <a:spcAft>
                <a:spcPts val="525"/>
              </a:spcAft>
              <a:buFont typeface="Wingdings" panose="05000000000000000000" pitchFamily="2" charset="2"/>
              <a:buChar char="q"/>
              <a:defRPr/>
            </a:pPr>
            <a:r>
              <a:rPr altLang="en-US" dirty="0" smtClean="0"/>
              <a:t>Each </a:t>
            </a:r>
            <a:r>
              <a:rPr altLang="en-US" dirty="0" err="1" smtClean="0"/>
              <a:t>dm</a:t>
            </a:r>
            <a:r>
              <a:rPr altLang="en-US" dirty="0" smtClean="0"/>
              <a:t> in the poultry/meatpacking processing facility must be legibly marked to indicate its purpose </a:t>
            </a:r>
          </a:p>
          <a:p>
            <a:pPr marL="793750" lvl="1" indent="-342900" defTabSz="913183">
              <a:spcBef>
                <a:spcPts val="525"/>
              </a:spcBef>
              <a:spcAft>
                <a:spcPts val="525"/>
              </a:spcAft>
              <a:buFont typeface="Wingdings" panose="05000000000000000000" pitchFamily="2" charset="2"/>
              <a:buChar char="ü"/>
              <a:defRPr/>
            </a:pPr>
            <a:r>
              <a:rPr altLang="en-US" sz="2400" dirty="0" smtClean="0"/>
              <a:t>Unless arranged so the purpose is evident</a:t>
            </a:r>
          </a:p>
          <a:p>
            <a:pPr marL="0" indent="0" defTabSz="913183">
              <a:lnSpc>
                <a:spcPct val="100000"/>
              </a:lnSpc>
              <a:spcBef>
                <a:spcPts val="0"/>
              </a:spcBef>
              <a:spcAft>
                <a:spcPts val="0"/>
              </a:spcAft>
              <a:buFontTx/>
              <a:buNone/>
              <a:defRPr/>
            </a:pPr>
            <a:r>
              <a:rPr altLang="en-US" b="1" dirty="0" smtClean="0"/>
              <a:t>Must be capable of being locked </a:t>
            </a:r>
            <a:endParaRPr lang="en-US" altLang="en-US" b="1" dirty="0" smtClean="0"/>
          </a:p>
          <a:p>
            <a:pPr marL="0" indent="0" defTabSz="913183">
              <a:lnSpc>
                <a:spcPct val="100000"/>
              </a:lnSpc>
              <a:spcBef>
                <a:spcPts val="0"/>
              </a:spcBef>
              <a:spcAft>
                <a:spcPts val="0"/>
              </a:spcAft>
              <a:buFontTx/>
              <a:buNone/>
              <a:defRPr/>
            </a:pPr>
            <a:r>
              <a:rPr altLang="en-US" b="1" dirty="0" smtClean="0"/>
              <a:t>(if installed after August 13, 2007)</a:t>
            </a:r>
            <a:endParaRPr lang="en-US" altLang="en-US" b="1" dirty="0" smtClean="0"/>
          </a:p>
          <a:p>
            <a:pPr marL="0" indent="0" defTabSz="913183">
              <a:lnSpc>
                <a:spcPct val="100000"/>
              </a:lnSpc>
              <a:spcBef>
                <a:spcPts val="0"/>
              </a:spcBef>
              <a:spcAft>
                <a:spcPts val="0"/>
              </a:spcAft>
              <a:buFontTx/>
              <a:buNone/>
              <a:defRPr/>
            </a:pPr>
            <a:endParaRPr altLang="en-US" sz="1800" b="1" dirty="0" smtClean="0"/>
          </a:p>
          <a:p>
            <a:pPr marL="0" indent="0" defTabSz="913183">
              <a:spcBef>
                <a:spcPts val="525"/>
              </a:spcBef>
              <a:spcAft>
                <a:spcPts val="525"/>
              </a:spcAft>
              <a:buFontTx/>
              <a:buNone/>
              <a:defRPr/>
            </a:pPr>
            <a:r>
              <a:rPr altLang="en-US" dirty="0" smtClean="0"/>
              <a:t>A </a:t>
            </a:r>
            <a:r>
              <a:rPr altLang="en-US" dirty="0" err="1" smtClean="0"/>
              <a:t>dm</a:t>
            </a:r>
            <a:r>
              <a:rPr altLang="en-US" dirty="0" smtClean="0"/>
              <a:t> is a switch used to disconnect the conductors of a circuit from the source of current</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a:xfrm>
            <a:off x="152400" y="955674"/>
            <a:ext cx="8839200" cy="1025526"/>
          </a:xfrm>
        </p:spPr>
        <p:txBody>
          <a:bodyPr/>
          <a:lstStyle/>
          <a:p>
            <a:pPr algn="ctr" defTabSz="898525"/>
            <a:r>
              <a:rPr lang="en-US" altLang="en-US" dirty="0" smtClean="0">
                <a:solidFill>
                  <a:schemeClr val="tx1"/>
                </a:solidFill>
              </a:rPr>
              <a:t>Identification of Disconnecting</a:t>
            </a:r>
            <a:br>
              <a:rPr lang="en-US" altLang="en-US" dirty="0" smtClean="0">
                <a:solidFill>
                  <a:schemeClr val="tx1"/>
                </a:solidFill>
              </a:rPr>
            </a:br>
            <a:r>
              <a:rPr lang="en-US" altLang="en-US" dirty="0" smtClean="0">
                <a:solidFill>
                  <a:schemeClr val="tx1"/>
                </a:solidFill>
              </a:rPr>
              <a:t>Means (</a:t>
            </a:r>
            <a:r>
              <a:rPr lang="en-US" altLang="en-US" dirty="0" err="1" smtClean="0">
                <a:solidFill>
                  <a:schemeClr val="tx1"/>
                </a:solidFill>
              </a:rPr>
              <a:t>dm</a:t>
            </a:r>
            <a:r>
              <a:rPr lang="en-US" altLang="en-US" dirty="0" smtClean="0">
                <a:solidFill>
                  <a:schemeClr val="tx1"/>
                </a:solidFill>
              </a:rPr>
              <a:t>) and Circuits</a:t>
            </a:r>
          </a:p>
        </p:txBody>
      </p:sp>
      <p:sp>
        <p:nvSpPr>
          <p:cNvPr id="54275" name="Rectangle 5"/>
          <p:cNvSpPr>
            <a:spLocks noGrp="1" noChangeArrowheads="1"/>
          </p:cNvSpPr>
          <p:nvPr>
            <p:ph type="body" sz="half" idx="1"/>
          </p:nvPr>
        </p:nvSpPr>
        <p:spPr>
          <a:xfrm>
            <a:off x="685799" y="2057400"/>
            <a:ext cx="4632325" cy="4073525"/>
          </a:xfrm>
        </p:spPr>
        <p:txBody>
          <a:bodyPr/>
          <a:lstStyle/>
          <a:p>
            <a:r>
              <a:rPr lang="en-US" altLang="en-US" dirty="0" smtClean="0"/>
              <a:t>The information on the legend has to be as specific as possible</a:t>
            </a:r>
          </a:p>
          <a:p>
            <a:pPr lvl="1" indent="-230188">
              <a:buFont typeface="Arial" panose="020B0604020202020204" pitchFamily="34" charset="0"/>
              <a:buChar char="X"/>
            </a:pPr>
            <a:r>
              <a:rPr lang="en-US" altLang="en-US" sz="2400" dirty="0" smtClean="0"/>
              <a:t>Incorrect: Dumper</a:t>
            </a:r>
          </a:p>
          <a:p>
            <a:pPr lvl="1" indent="-230188">
              <a:buFont typeface="Wingdings" panose="05000000000000000000" pitchFamily="2" charset="2"/>
              <a:buChar char="ü"/>
            </a:pPr>
            <a:r>
              <a:rPr lang="en-US" altLang="en-US" sz="2400" dirty="0" smtClean="0"/>
              <a:t>Correct: Dumper, BBQ Conveyor, Line #3</a:t>
            </a:r>
          </a:p>
          <a:p>
            <a:r>
              <a:rPr lang="en-US" altLang="en-US" dirty="0" smtClean="0">
                <a:solidFill>
                  <a:srgbClr val="C00000"/>
                </a:solidFill>
              </a:rPr>
              <a:t>Applies to equipment, motors, and circuits</a:t>
            </a:r>
          </a:p>
        </p:txBody>
      </p:sp>
      <p:pic>
        <p:nvPicPr>
          <p:cNvPr id="54276" name="Picture 11" descr="P1010900"/>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559174" y="2133600"/>
            <a:ext cx="2670426" cy="3696244"/>
          </a:xfrm>
        </p:spPr>
      </p:pic>
      <p:sp>
        <p:nvSpPr>
          <p:cNvPr id="2" name="Slide Number Placeholder 1"/>
          <p:cNvSpPr>
            <a:spLocks noGrp="1"/>
          </p:cNvSpPr>
          <p:nvPr>
            <p:ph type="sldNum" sz="quarter" idx="12"/>
          </p:nvPr>
        </p:nvSpPr>
        <p:spPr/>
        <p:txBody>
          <a:bodyPr/>
          <a:lstStyle/>
          <a:p>
            <a:pPr>
              <a:defRPr/>
            </a:pPr>
            <a:fld id="{81C73541-CCFB-45D8-92F4-CB376EF1ED46}" type="slidenum">
              <a:rPr lang="en-US" altLang="en-US" smtClean="0"/>
              <a:pPr>
                <a:defRPr/>
              </a:pPr>
              <a:t>23</a:t>
            </a:fld>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panel_loc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0" y="228600"/>
            <a:ext cx="419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Line 4" title="Image of an arrow pointing to a seal used to close unused opening"/>
          <p:cNvSpPr>
            <a:spLocks noChangeShapeType="1"/>
          </p:cNvSpPr>
          <p:nvPr/>
        </p:nvSpPr>
        <p:spPr bwMode="auto">
          <a:xfrm>
            <a:off x="3352800" y="5527675"/>
            <a:ext cx="1066800" cy="187325"/>
          </a:xfrm>
          <a:prstGeom prst="line">
            <a:avLst/>
          </a:prstGeom>
          <a:noFill/>
          <a:ln w="63500">
            <a:solidFill>
              <a:schemeClr val="bg2">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5" name="Text Box 5"/>
          <p:cNvSpPr txBox="1">
            <a:spLocks noChangeArrowheads="1"/>
          </p:cNvSpPr>
          <p:nvPr/>
        </p:nvSpPr>
        <p:spPr bwMode="auto">
          <a:xfrm>
            <a:off x="609600" y="5029200"/>
            <a:ext cx="289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t>Note: Seal used to close unused opening.</a:t>
            </a:r>
          </a:p>
        </p:txBody>
      </p:sp>
      <p:sp>
        <p:nvSpPr>
          <p:cNvPr id="56326" name="Line 6" title="Image of an arrow pointing to a disconnect that is capable of being locked out"/>
          <p:cNvSpPr>
            <a:spLocks noChangeShapeType="1"/>
          </p:cNvSpPr>
          <p:nvPr/>
        </p:nvSpPr>
        <p:spPr bwMode="auto">
          <a:xfrm>
            <a:off x="3048000" y="1828800"/>
            <a:ext cx="3962400" cy="1295400"/>
          </a:xfrm>
          <a:prstGeom prst="line">
            <a:avLst/>
          </a:prstGeom>
          <a:noFill/>
          <a:ln w="63500">
            <a:solidFill>
              <a:schemeClr val="bg2">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7" name="Text Box 7"/>
          <p:cNvSpPr txBox="1">
            <a:spLocks noChangeArrowheads="1"/>
          </p:cNvSpPr>
          <p:nvPr/>
        </p:nvSpPr>
        <p:spPr bwMode="auto">
          <a:xfrm>
            <a:off x="533400" y="1038225"/>
            <a:ext cx="2819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a:t>Note: Disconnect is capable of being locked out</a:t>
            </a:r>
          </a:p>
        </p:txBody>
      </p:sp>
      <p:sp>
        <p:nvSpPr>
          <p:cNvPr id="56328" name="Line 8" title="Image of an arrow pointing to a lock"/>
          <p:cNvSpPr>
            <a:spLocks noChangeShapeType="1"/>
          </p:cNvSpPr>
          <p:nvPr/>
        </p:nvSpPr>
        <p:spPr bwMode="auto">
          <a:xfrm flipV="1">
            <a:off x="2743200" y="3733800"/>
            <a:ext cx="4191000" cy="76200"/>
          </a:xfrm>
          <a:prstGeom prst="line">
            <a:avLst/>
          </a:prstGeom>
          <a:noFill/>
          <a:ln w="63500">
            <a:solidFill>
              <a:schemeClr val="bg2">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9" name="Text Box 9"/>
          <p:cNvSpPr txBox="1">
            <a:spLocks noChangeArrowheads="1"/>
          </p:cNvSpPr>
          <p:nvPr/>
        </p:nvSpPr>
        <p:spPr bwMode="auto">
          <a:xfrm>
            <a:off x="609600" y="3200400"/>
            <a:ext cx="22098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dirty="0"/>
              <a:t>Tags</a:t>
            </a:r>
            <a:r>
              <a:rPr lang="en-US" altLang="en-US" dirty="0"/>
              <a:t> must always be used with locks</a:t>
            </a:r>
          </a:p>
        </p:txBody>
      </p:sp>
      <p:sp>
        <p:nvSpPr>
          <p:cNvPr id="2" name="TextBox 1"/>
          <p:cNvSpPr txBox="1"/>
          <p:nvPr/>
        </p:nvSpPr>
        <p:spPr>
          <a:xfrm>
            <a:off x="8610600" y="6248400"/>
            <a:ext cx="457200" cy="261610"/>
          </a:xfrm>
          <a:prstGeom prst="rect">
            <a:avLst/>
          </a:prstGeom>
          <a:noFill/>
        </p:spPr>
        <p:txBody>
          <a:bodyPr wrap="square" rtlCol="0">
            <a:spAutoFit/>
          </a:bodyPr>
          <a:lstStyle/>
          <a:p>
            <a:fld id="{D09C56D4-4F7E-41BA-8413-C34F91834175}" type="slidenum">
              <a:rPr lang="en-US" sz="1100" smtClean="0">
                <a:solidFill>
                  <a:schemeClr val="bg1"/>
                </a:solidFill>
              </a:rPr>
              <a:t>24</a:t>
            </a:fld>
            <a:endParaRPr lang="en-US" sz="1100" dirty="0">
              <a:solidFill>
                <a:schemeClr val="bg1"/>
              </a:solidFill>
            </a:endParaRPr>
          </a:p>
        </p:txBody>
      </p:sp>
      <p:sp>
        <p:nvSpPr>
          <p:cNvPr id="4" name="Title 3"/>
          <p:cNvSpPr>
            <a:spLocks noGrp="1"/>
          </p:cNvSpPr>
          <p:nvPr>
            <p:ph type="title"/>
          </p:nvPr>
        </p:nvSpPr>
        <p:spPr>
          <a:xfrm>
            <a:off x="7848599" y="29270"/>
            <a:ext cx="1258503" cy="307975"/>
          </a:xfrm>
        </p:spPr>
        <p:txBody>
          <a:bodyPr/>
          <a:lstStyle/>
          <a:p>
            <a:r>
              <a:rPr lang="en-US" sz="800" dirty="0" smtClean="0">
                <a:solidFill>
                  <a:schemeClr val="bg1"/>
                </a:solidFill>
              </a:rPr>
              <a:t>Lockout tag out</a:t>
            </a:r>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381000" y="838200"/>
            <a:ext cx="8305800" cy="609600"/>
          </a:xfrm>
          <a:noFill/>
        </p:spPr>
        <p:txBody>
          <a:bodyPr/>
          <a:lstStyle/>
          <a:p>
            <a:pPr algn="ctr" defTabSz="898905" fontAlgn="auto">
              <a:spcAft>
                <a:spcPts val="0"/>
              </a:spcAft>
              <a:defRPr/>
            </a:pPr>
            <a:r>
              <a:rPr lang="en-US" altLang="en-US" dirty="0" smtClean="0">
                <a:solidFill>
                  <a:schemeClr val="tx1"/>
                </a:solidFill>
              </a:rPr>
              <a:t>Access to </a:t>
            </a:r>
            <a:r>
              <a:rPr altLang="en-US" dirty="0" smtClean="0">
                <a:solidFill>
                  <a:schemeClr val="tx1"/>
                </a:solidFill>
              </a:rPr>
              <a:t>Electric Equipment</a:t>
            </a:r>
          </a:p>
        </p:txBody>
      </p:sp>
      <p:sp>
        <p:nvSpPr>
          <p:cNvPr id="5125" name="Rectangle 3"/>
          <p:cNvSpPr>
            <a:spLocks noGrp="1" noChangeArrowheads="1"/>
          </p:cNvSpPr>
          <p:nvPr>
            <p:ph sz="quarter" idx="2"/>
          </p:nvPr>
        </p:nvSpPr>
        <p:spPr>
          <a:xfrm>
            <a:off x="4114800" y="1600200"/>
            <a:ext cx="4648200" cy="2286000"/>
          </a:xfrm>
        </p:spPr>
        <p:txBody>
          <a:bodyPr rtlCol="0">
            <a:noAutofit/>
          </a:bodyPr>
          <a:lstStyle/>
          <a:p>
            <a:pPr marL="14288" indent="-14288" defTabSz="898905" fontAlgn="auto">
              <a:lnSpc>
                <a:spcPct val="110000"/>
              </a:lnSpc>
              <a:spcBef>
                <a:spcPts val="529"/>
              </a:spcBef>
              <a:spcAft>
                <a:spcPts val="529"/>
              </a:spcAft>
              <a:defRPr/>
            </a:pPr>
            <a:r>
              <a:rPr altLang="en-US" sz="2400" dirty="0"/>
              <a:t>Maintain access and working space around all electrical equipment, provided &amp; maintained to provide ready and safe operation and maintenance</a:t>
            </a:r>
            <a:r>
              <a:rPr altLang="en-US" sz="2400" dirty="0" smtClean="0"/>
              <a:t>.</a:t>
            </a:r>
            <a:endParaRPr altLang="en-US" sz="2400" dirty="0"/>
          </a:p>
        </p:txBody>
      </p:sp>
      <p:sp>
        <p:nvSpPr>
          <p:cNvPr id="3" name="Content Placeholder 2"/>
          <p:cNvSpPr>
            <a:spLocks noGrp="1"/>
          </p:cNvSpPr>
          <p:nvPr>
            <p:ph sz="quarter" idx="3"/>
          </p:nvPr>
        </p:nvSpPr>
        <p:spPr>
          <a:xfrm>
            <a:off x="4114800" y="4050584"/>
            <a:ext cx="4267200" cy="1981200"/>
          </a:xfrm>
        </p:spPr>
        <p:txBody>
          <a:bodyPr rtlCol="0">
            <a:normAutofit/>
          </a:bodyPr>
          <a:lstStyle/>
          <a:p>
            <a:pPr marL="14288" indent="-14288" defTabSz="898905" fontAlgn="auto">
              <a:spcBef>
                <a:spcPts val="529"/>
              </a:spcBef>
              <a:spcAft>
                <a:spcPts val="529"/>
              </a:spcAft>
              <a:defRPr/>
            </a:pPr>
            <a:r>
              <a:rPr sz="2400" dirty="0"/>
              <a:t>Don’t interfere with the equipment space or work space around the equipment.</a:t>
            </a:r>
          </a:p>
        </p:txBody>
      </p:sp>
      <p:grpSp>
        <p:nvGrpSpPr>
          <p:cNvPr id="4" name="Group 3" title="Photo of parts hangning on electrical equipment"/>
          <p:cNvGrpSpPr/>
          <p:nvPr/>
        </p:nvGrpSpPr>
        <p:grpSpPr>
          <a:xfrm>
            <a:off x="931863" y="1676400"/>
            <a:ext cx="2954337" cy="2171700"/>
            <a:chOff x="931863" y="2038350"/>
            <a:chExt cx="2427287" cy="1809750"/>
          </a:xfrm>
        </p:grpSpPr>
        <p:graphicFrame>
          <p:nvGraphicFramePr>
            <p:cNvPr id="58374" name="Object 5"/>
            <p:cNvGraphicFramePr>
              <a:graphicFrameLocks noChangeAspect="1"/>
            </p:cNvGraphicFramePr>
            <p:nvPr>
              <p:extLst>
                <p:ext uri="{D42A27DB-BD31-4B8C-83A1-F6EECF244321}">
                  <p14:modId xmlns:p14="http://schemas.microsoft.com/office/powerpoint/2010/main" val="418361167"/>
                </p:ext>
              </p:extLst>
            </p:nvPr>
          </p:nvGraphicFramePr>
          <p:xfrm>
            <a:off x="931863" y="2038350"/>
            <a:ext cx="2427287" cy="1809750"/>
          </p:xfrm>
          <a:graphic>
            <a:graphicData uri="http://schemas.openxmlformats.org/presentationml/2006/ole">
              <mc:AlternateContent xmlns:mc="http://schemas.openxmlformats.org/markup-compatibility/2006">
                <mc:Choice xmlns:v="urn:schemas-microsoft-com:vml" Requires="v">
                  <p:oleObj spid="_x0000_s58436" name="Slide" r:id="rId4" imgW="4549874" imgH="3394541" progId="PowerPoint.Slide.8">
                    <p:embed/>
                  </p:oleObj>
                </mc:Choice>
                <mc:Fallback>
                  <p:oleObj name="Slide" r:id="rId4" imgW="4549874" imgH="3394541" progId="PowerPoint.Slide.8">
                    <p:embed/>
                    <p:pic>
                      <p:nvPicPr>
                        <p:cNvPr id="0" name="Object 5"/>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931863" y="2038350"/>
                          <a:ext cx="2427287"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6" name="Line 7"/>
            <p:cNvSpPr>
              <a:spLocks noChangeShapeType="1"/>
            </p:cNvSpPr>
            <p:nvPr/>
          </p:nvSpPr>
          <p:spPr bwMode="auto">
            <a:xfrm flipV="1">
              <a:off x="963613" y="2060574"/>
              <a:ext cx="2381250" cy="17494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7" name="Line 8"/>
            <p:cNvSpPr>
              <a:spLocks noChangeShapeType="1"/>
            </p:cNvSpPr>
            <p:nvPr/>
          </p:nvSpPr>
          <p:spPr bwMode="auto">
            <a:xfrm flipH="1" flipV="1">
              <a:off x="982663" y="2095500"/>
              <a:ext cx="2362200" cy="1752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4" title="Photo of boxes stored around electrical equipment"/>
          <p:cNvGrpSpPr/>
          <p:nvPr/>
        </p:nvGrpSpPr>
        <p:grpSpPr>
          <a:xfrm>
            <a:off x="968375" y="4038600"/>
            <a:ext cx="2917825" cy="2133600"/>
            <a:chOff x="968375" y="4114800"/>
            <a:chExt cx="2427288" cy="1811338"/>
          </a:xfrm>
        </p:grpSpPr>
        <p:graphicFrame>
          <p:nvGraphicFramePr>
            <p:cNvPr id="58375" name="Object 6"/>
            <p:cNvGraphicFramePr>
              <a:graphicFrameLocks noChangeAspect="1"/>
            </p:cNvGraphicFramePr>
            <p:nvPr>
              <p:extLst>
                <p:ext uri="{D42A27DB-BD31-4B8C-83A1-F6EECF244321}">
                  <p14:modId xmlns:p14="http://schemas.microsoft.com/office/powerpoint/2010/main" val="3688148187"/>
                </p:ext>
              </p:extLst>
            </p:nvPr>
          </p:nvGraphicFramePr>
          <p:xfrm>
            <a:off x="968375" y="4114800"/>
            <a:ext cx="2427288" cy="1811338"/>
          </p:xfrm>
          <a:graphic>
            <a:graphicData uri="http://schemas.openxmlformats.org/presentationml/2006/ole">
              <mc:AlternateContent xmlns:mc="http://schemas.openxmlformats.org/markup-compatibility/2006">
                <mc:Choice xmlns:v="urn:schemas-microsoft-com:vml" Requires="v">
                  <p:oleObj spid="_x0000_s58437" name="Slide" r:id="rId6" imgW="4549874" imgH="3394541" progId="PowerPoint.Slide.8">
                    <p:embed/>
                  </p:oleObj>
                </mc:Choice>
                <mc:Fallback>
                  <p:oleObj name="Slide" r:id="rId6" imgW="4549874" imgH="3394541" progId="PowerPoint.Slide.8">
                    <p:embed/>
                    <p:pic>
                      <p:nvPicPr>
                        <p:cNvPr id="0" name="Object 6"/>
                        <p:cNvPicPr>
                          <a:picLocks noChangeAspect="1" noChangeArrowheads="1"/>
                        </p:cNvPicPr>
                        <p:nvPr/>
                      </p:nvPicPr>
                      <p:blipFill>
                        <a:blip r:embed="rId7">
                          <a:lum bright="24000"/>
                          <a:extLst>
                            <a:ext uri="{28A0092B-C50C-407E-A947-70E740481C1C}">
                              <a14:useLocalDpi xmlns:a14="http://schemas.microsoft.com/office/drawing/2010/main" val="0"/>
                            </a:ext>
                          </a:extLst>
                        </a:blip>
                        <a:srcRect/>
                        <a:stretch>
                          <a:fillRect/>
                        </a:stretch>
                      </p:blipFill>
                      <p:spPr bwMode="auto">
                        <a:xfrm>
                          <a:off x="968375" y="4114800"/>
                          <a:ext cx="2427288"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8" name="Line 9"/>
            <p:cNvSpPr>
              <a:spLocks noChangeShapeType="1"/>
            </p:cNvSpPr>
            <p:nvPr/>
          </p:nvSpPr>
          <p:spPr bwMode="auto">
            <a:xfrm flipV="1">
              <a:off x="1001713" y="4129088"/>
              <a:ext cx="2362200" cy="1752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9" name="Line 10"/>
            <p:cNvSpPr>
              <a:spLocks noChangeShapeType="1"/>
            </p:cNvSpPr>
            <p:nvPr/>
          </p:nvSpPr>
          <p:spPr bwMode="auto">
            <a:xfrm flipH="1" flipV="1">
              <a:off x="1001713" y="4138613"/>
              <a:ext cx="2362200" cy="1752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pPr>
              <a:defRPr/>
            </a:pPr>
            <a:fld id="{8E19E172-ADAC-42C5-91CD-5F8DCBCF7631}" type="slidenum">
              <a:rPr lang="en-US" altLang="en-US" smtClean="0"/>
              <a:pPr>
                <a:defRPr/>
              </a:pPr>
              <a:t>25</a:t>
            </a:fld>
            <a:endParaRPr lang="en-US" altLang="en-US"/>
          </a:p>
        </p:txBody>
      </p:sp>
      <p:sp>
        <p:nvSpPr>
          <p:cNvPr id="7" name="TextBox 6"/>
          <p:cNvSpPr txBox="1"/>
          <p:nvPr/>
        </p:nvSpPr>
        <p:spPr>
          <a:xfrm>
            <a:off x="8534400" y="6131062"/>
            <a:ext cx="457200" cy="261610"/>
          </a:xfrm>
          <a:prstGeom prst="rect">
            <a:avLst/>
          </a:prstGeom>
          <a:noFill/>
        </p:spPr>
        <p:txBody>
          <a:bodyPr wrap="square" rtlCol="0">
            <a:spAutoFit/>
          </a:bodyPr>
          <a:lstStyle/>
          <a:p>
            <a:fld id="{78BB0099-EC6A-47F4-AFE0-9DD4AB3B2B7A}" type="slidenum">
              <a:rPr lang="en-US" sz="1100" smtClean="0">
                <a:solidFill>
                  <a:schemeClr val="bg1"/>
                </a:solidFill>
              </a:rPr>
              <a:t>25</a:t>
            </a:fld>
            <a:endParaRPr lang="en-US" sz="11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defTabSz="898905" fontAlgn="auto">
              <a:spcAft>
                <a:spcPts val="0"/>
              </a:spcAft>
              <a:defRPr/>
            </a:pPr>
            <a:r>
              <a:rPr altLang="en-US" dirty="0" smtClean="0">
                <a:solidFill>
                  <a:schemeClr val="tx1"/>
                </a:solidFill>
              </a:rPr>
              <a:t>Access to </a:t>
            </a:r>
            <a:r>
              <a:rPr lang="en-US" altLang="en-US" dirty="0" smtClean="0">
                <a:solidFill>
                  <a:schemeClr val="tx1"/>
                </a:solidFill>
              </a:rPr>
              <a:t>Electric Equipment </a:t>
            </a:r>
            <a:endParaRPr altLang="en-US" dirty="0" smtClean="0">
              <a:solidFill>
                <a:schemeClr val="tx1"/>
              </a:solidFill>
            </a:endParaRPr>
          </a:p>
        </p:txBody>
      </p:sp>
      <p:sp>
        <p:nvSpPr>
          <p:cNvPr id="48131" name="Rectangle 3"/>
          <p:cNvSpPr>
            <a:spLocks noGrp="1" noChangeArrowheads="1"/>
          </p:cNvSpPr>
          <p:nvPr>
            <p:ph idx="1"/>
          </p:nvPr>
        </p:nvSpPr>
        <p:spPr/>
        <p:txBody>
          <a:bodyPr rtlCol="0">
            <a:normAutofit/>
          </a:bodyPr>
          <a:lstStyle/>
          <a:p>
            <a:pPr defTabSz="898905" fontAlgn="auto">
              <a:lnSpc>
                <a:spcPct val="90000"/>
              </a:lnSpc>
              <a:spcBef>
                <a:spcPts val="1201"/>
              </a:spcBef>
              <a:spcAft>
                <a:spcPts val="1201"/>
              </a:spcAft>
              <a:buFont typeface="Wingdings" panose="05000000000000000000" pitchFamily="2" charset="2"/>
              <a:buChar char="q"/>
              <a:defRPr/>
            </a:pPr>
            <a:r>
              <a:rPr altLang="en-US" dirty="0" smtClean="0"/>
              <a:t>Workspace in front of the equipment must be the greater of the width of equipment or 30”</a:t>
            </a:r>
          </a:p>
          <a:p>
            <a:pPr defTabSz="898905" fontAlgn="auto">
              <a:lnSpc>
                <a:spcPct val="90000"/>
              </a:lnSpc>
              <a:spcBef>
                <a:spcPts val="1201"/>
              </a:spcBef>
              <a:spcAft>
                <a:spcPts val="1201"/>
              </a:spcAft>
              <a:buFont typeface="Wingdings" panose="05000000000000000000" pitchFamily="2" charset="2"/>
              <a:buChar char="q"/>
              <a:defRPr/>
            </a:pPr>
            <a:r>
              <a:rPr altLang="en-US" dirty="0" smtClean="0"/>
              <a:t>Permit 90 degree opening of door</a:t>
            </a:r>
          </a:p>
          <a:p>
            <a:pPr defTabSz="898905" fontAlgn="auto">
              <a:lnSpc>
                <a:spcPct val="90000"/>
              </a:lnSpc>
              <a:spcBef>
                <a:spcPts val="1201"/>
              </a:spcBef>
              <a:spcAft>
                <a:spcPts val="1201"/>
              </a:spcAft>
              <a:buFont typeface="Wingdings" panose="05000000000000000000" pitchFamily="2" charset="2"/>
              <a:buChar char="q"/>
              <a:defRPr/>
            </a:pPr>
            <a:r>
              <a:rPr altLang="en-US" dirty="0" smtClean="0"/>
              <a:t>The depth of the area must be a minimum of 3ft. (depends on voltage and materials)   </a:t>
            </a:r>
          </a:p>
          <a:p>
            <a:pPr defTabSz="898905" fontAlgn="auto">
              <a:lnSpc>
                <a:spcPct val="90000"/>
              </a:lnSpc>
              <a:spcBef>
                <a:spcPts val="1201"/>
              </a:spcBef>
              <a:spcAft>
                <a:spcPts val="1201"/>
              </a:spcAft>
              <a:buFont typeface="Wingdings" panose="05000000000000000000" pitchFamily="2" charset="2"/>
              <a:buChar char="q"/>
              <a:defRPr/>
            </a:pPr>
            <a:r>
              <a:rPr altLang="en-US" dirty="0" smtClean="0"/>
              <a:t>Two entrance required for equipment rated 1200 amps and 6 </a:t>
            </a:r>
            <a:r>
              <a:rPr altLang="en-US" dirty="0" err="1" smtClean="0"/>
              <a:t>ft</a:t>
            </a:r>
            <a:r>
              <a:rPr altLang="en-US" dirty="0" smtClean="0"/>
              <a:t> wide (after 8/13/2007)</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p:txBody>
          <a:bodyPr/>
          <a:lstStyle/>
          <a:p>
            <a:pPr algn="ctr" defTabSz="898905" fontAlgn="auto">
              <a:spcAft>
                <a:spcPts val="0"/>
              </a:spcAft>
              <a:defRPr/>
            </a:pPr>
            <a:r>
              <a:rPr altLang="en-US" dirty="0" smtClean="0">
                <a:solidFill>
                  <a:schemeClr val="tx1"/>
                </a:solidFill>
              </a:rPr>
              <a:t>Access </a:t>
            </a:r>
            <a:r>
              <a:rPr lang="en-US" altLang="en-US" dirty="0" smtClean="0">
                <a:solidFill>
                  <a:schemeClr val="tx1"/>
                </a:solidFill>
              </a:rPr>
              <a:t>to</a:t>
            </a:r>
            <a:r>
              <a:rPr altLang="en-US" dirty="0" smtClean="0">
                <a:solidFill>
                  <a:schemeClr val="tx1"/>
                </a:solidFill>
              </a:rPr>
              <a:t> Equipment</a:t>
            </a:r>
          </a:p>
        </p:txBody>
      </p:sp>
      <p:pic>
        <p:nvPicPr>
          <p:cNvPr id="62467" name="Picture 6" title="Photo of electrical equipment door that does not open 90 degrees"/>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824789" y="1697455"/>
            <a:ext cx="5486400" cy="3733800"/>
          </a:xfrm>
          <a:noFill/>
        </p:spPr>
      </p:pic>
      <p:sp>
        <p:nvSpPr>
          <p:cNvPr id="62468" name="Text Box 7"/>
          <p:cNvSpPr txBox="1">
            <a:spLocks noChangeArrowheads="1"/>
          </p:cNvSpPr>
          <p:nvPr/>
        </p:nvSpPr>
        <p:spPr bwMode="auto">
          <a:xfrm>
            <a:off x="1219200" y="5410200"/>
            <a:ext cx="73151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dirty="0">
                <a:solidFill>
                  <a:srgbClr val="C00000"/>
                </a:solidFill>
              </a:rPr>
              <a:t>Note: Door will not open the required 90 degrees</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09600" y="800629"/>
            <a:ext cx="7848600" cy="633413"/>
          </a:xfrm>
          <a:noFill/>
        </p:spPr>
        <p:txBody>
          <a:bodyPr/>
          <a:lstStyle/>
          <a:p>
            <a:pPr algn="ctr" defTabSz="898905" fontAlgn="auto">
              <a:spcAft>
                <a:spcPts val="0"/>
              </a:spcAft>
              <a:defRPr/>
            </a:pPr>
            <a:r>
              <a:rPr altLang="en-US" dirty="0" smtClean="0">
                <a:solidFill>
                  <a:schemeClr val="tx1"/>
                </a:solidFill>
              </a:rPr>
              <a:t>Illumination of the Area </a:t>
            </a:r>
          </a:p>
        </p:txBody>
      </p:sp>
      <p:sp>
        <p:nvSpPr>
          <p:cNvPr id="6148" name="Rectangle 6"/>
          <p:cNvSpPr>
            <a:spLocks noGrp="1" noChangeArrowheads="1"/>
          </p:cNvSpPr>
          <p:nvPr>
            <p:ph idx="1"/>
          </p:nvPr>
        </p:nvSpPr>
        <p:spPr>
          <a:xfrm>
            <a:off x="228600" y="1295400"/>
            <a:ext cx="5149232" cy="4800600"/>
          </a:xfrm>
        </p:spPr>
        <p:txBody>
          <a:bodyPr rtlCol="0">
            <a:noAutofit/>
          </a:bodyPr>
          <a:lstStyle/>
          <a:p>
            <a:pPr defTabSz="898905" fontAlgn="auto">
              <a:lnSpc>
                <a:spcPct val="100000"/>
              </a:lnSpc>
              <a:spcBef>
                <a:spcPts val="0"/>
              </a:spcBef>
              <a:spcAft>
                <a:spcPts val="1800"/>
              </a:spcAft>
              <a:buFont typeface="Wingdings" panose="05000000000000000000" pitchFamily="2" charset="2"/>
              <a:buChar char="q"/>
              <a:defRPr/>
            </a:pPr>
            <a:r>
              <a:rPr altLang="en-US" sz="2400" dirty="0" smtClean="0"/>
              <a:t>All indoor electrical service equipment</a:t>
            </a:r>
          </a:p>
          <a:p>
            <a:pPr defTabSz="898905" fontAlgn="auto">
              <a:lnSpc>
                <a:spcPct val="100000"/>
              </a:lnSpc>
              <a:spcBef>
                <a:spcPts val="0"/>
              </a:spcBef>
              <a:spcAft>
                <a:spcPts val="1800"/>
              </a:spcAft>
              <a:buFont typeface="Wingdings" panose="05000000000000000000" pitchFamily="2" charset="2"/>
              <a:buChar char="q"/>
              <a:defRPr/>
            </a:pPr>
            <a:r>
              <a:rPr lang="en-US" altLang="en-US" sz="2400" dirty="0" smtClean="0"/>
              <a:t>In electrical rooms t</a:t>
            </a:r>
            <a:r>
              <a:rPr altLang="en-US" sz="2400" dirty="0" smtClean="0"/>
              <a:t>he light may not be automatic </a:t>
            </a:r>
            <a:endParaRPr lang="en-US" altLang="en-US" sz="2400" dirty="0" smtClean="0"/>
          </a:p>
          <a:p>
            <a:pPr defTabSz="898905" fontAlgn="auto">
              <a:lnSpc>
                <a:spcPct val="100000"/>
              </a:lnSpc>
              <a:spcBef>
                <a:spcPts val="0"/>
              </a:spcBef>
              <a:spcAft>
                <a:spcPts val="1800"/>
              </a:spcAft>
              <a:buFont typeface="Wingdings" panose="05000000000000000000" pitchFamily="2" charset="2"/>
              <a:buChar char="q"/>
              <a:defRPr/>
            </a:pPr>
            <a:r>
              <a:rPr altLang="en-US" sz="2400" dirty="0" smtClean="0"/>
              <a:t>Always supply ample lighting for the work </a:t>
            </a:r>
          </a:p>
          <a:p>
            <a:pPr defTabSz="898905" fontAlgn="auto">
              <a:lnSpc>
                <a:spcPct val="100000"/>
              </a:lnSpc>
              <a:spcBef>
                <a:spcPts val="0"/>
              </a:spcBef>
              <a:spcAft>
                <a:spcPts val="1800"/>
              </a:spcAft>
              <a:buFont typeface="Wingdings" panose="05000000000000000000" pitchFamily="2" charset="2"/>
              <a:buChar char="q"/>
              <a:defRPr/>
            </a:pPr>
            <a:r>
              <a:rPr altLang="en-US" sz="2400" dirty="0" smtClean="0"/>
              <a:t>Supplemental lighting may be needed in many cases</a:t>
            </a:r>
          </a:p>
        </p:txBody>
      </p:sp>
      <p:graphicFrame>
        <p:nvGraphicFramePr>
          <p:cNvPr id="64516" name="Object 7" title="Image of an electrician working on a breaker box using a flash light for light"/>
          <p:cNvGraphicFramePr>
            <a:graphicFrameLocks noChangeAspect="1"/>
          </p:cNvGraphicFramePr>
          <p:nvPr>
            <p:extLst>
              <p:ext uri="{D42A27DB-BD31-4B8C-83A1-F6EECF244321}">
                <p14:modId xmlns:p14="http://schemas.microsoft.com/office/powerpoint/2010/main" val="320411312"/>
              </p:ext>
            </p:extLst>
          </p:nvPr>
        </p:nvGraphicFramePr>
        <p:xfrm>
          <a:off x="5029200" y="2164821"/>
          <a:ext cx="4038600" cy="3169179"/>
        </p:xfrm>
        <a:graphic>
          <a:graphicData uri="http://schemas.openxmlformats.org/presentationml/2006/ole">
            <mc:AlternateContent xmlns:mc="http://schemas.openxmlformats.org/markup-compatibility/2006">
              <mc:Choice xmlns:v="urn:schemas-microsoft-com:vml" Requires="v">
                <p:oleObj spid="_x0000_s64546" name="Clip" r:id="rId4" imgW="4421109" imgH="3468986" progId="MS_ClipArt_Gallery.5">
                  <p:embed/>
                </p:oleObj>
              </mc:Choice>
              <mc:Fallback>
                <p:oleObj name="Clip" r:id="rId4" imgW="4421109" imgH="3468986" progId="MS_ClipArt_Gallery.5">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64821"/>
                        <a:ext cx="4038600" cy="3169179"/>
                      </a:xfrm>
                      <a:prstGeom prst="rect">
                        <a:avLst/>
                      </a:prstGeom>
                      <a:noFill/>
                      <a:ln>
                        <a:noFill/>
                      </a:ln>
                      <a:effec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36F901F-9C97-483E-8035-BC44AC2BEC2A}" type="slidenum">
              <a:rPr lang="en-US" smtClean="0"/>
              <a:pPr>
                <a:defRPr/>
              </a:pPr>
              <a:t>29</a:t>
            </a:fld>
            <a:endParaRPr lang="en-US"/>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688" y="21389"/>
            <a:ext cx="9144000" cy="6858000"/>
          </a:xfrm>
          <a:prstGeom prst="rect">
            <a:avLst/>
          </a:prstGeom>
        </p:spPr>
      </p:pic>
      <p:sp>
        <p:nvSpPr>
          <p:cNvPr id="5" name="Title 4"/>
          <p:cNvSpPr>
            <a:spLocks noGrp="1"/>
          </p:cNvSpPr>
          <p:nvPr>
            <p:ph type="title"/>
          </p:nvPr>
        </p:nvSpPr>
        <p:spPr>
          <a:xfrm>
            <a:off x="7010400" y="152400"/>
            <a:ext cx="2133600" cy="1143000"/>
          </a:xfrm>
        </p:spPr>
        <p:txBody>
          <a:bodyPr anchor="t"/>
          <a:lstStyle/>
          <a:p>
            <a:r>
              <a:rPr lang="en-US" sz="1050" dirty="0" smtClean="0">
                <a:solidFill>
                  <a:schemeClr val="bg1"/>
                </a:solidFill>
              </a:rPr>
              <a:t>Headroom in the Area</a:t>
            </a:r>
            <a:endParaRPr lang="en-US" sz="1050" dirty="0">
              <a:solidFill>
                <a:schemeClr val="bg1"/>
              </a:solidFill>
            </a:endParaRPr>
          </a:p>
        </p:txBody>
      </p:sp>
    </p:spTree>
    <p:extLst>
      <p:ext uri="{BB962C8B-B14F-4D97-AF65-F5344CB8AC3E}">
        <p14:creationId xmlns:p14="http://schemas.microsoft.com/office/powerpoint/2010/main" val="1041873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defTabSz="898905" fontAlgn="auto">
              <a:spcAft>
                <a:spcPts val="0"/>
              </a:spcAft>
              <a:defRPr/>
            </a:pPr>
            <a:r>
              <a:rPr altLang="en-US" sz="2824" dirty="0" smtClean="0">
                <a:solidFill>
                  <a:sysClr val="window" lastClr="FFFFFF"/>
                </a:solidFill>
              </a:rPr>
              <a:t>Overview</a:t>
            </a:r>
          </a:p>
        </p:txBody>
      </p:sp>
      <p:sp>
        <p:nvSpPr>
          <p:cNvPr id="13315" name="Rectangle 3"/>
          <p:cNvSpPr>
            <a:spLocks noGrp="1" noChangeArrowheads="1"/>
          </p:cNvSpPr>
          <p:nvPr>
            <p:ph idx="1"/>
          </p:nvPr>
        </p:nvSpPr>
        <p:spPr>
          <a:xfrm>
            <a:off x="457200" y="1219200"/>
            <a:ext cx="8229600" cy="3689350"/>
          </a:xfrm>
        </p:spPr>
        <p:txBody>
          <a:bodyPr/>
          <a:lstStyle/>
          <a:p>
            <a:pPr marL="0" indent="0" defTabSz="898525">
              <a:buFontTx/>
              <a:buNone/>
            </a:pPr>
            <a:r>
              <a:rPr lang="en-US" altLang="en-US" dirty="0" smtClean="0"/>
              <a:t>This presentation discusses some of the key issues related to safety for the poultry/meatpacking industry and addresses the following topics:</a:t>
            </a:r>
          </a:p>
          <a:p>
            <a:pPr marL="515938" lvl="1" indent="-227013" defTabSz="898525">
              <a:buFont typeface="Wingdings" panose="05000000000000000000" pitchFamily="2" charset="2"/>
              <a:buChar char="q"/>
            </a:pPr>
            <a:r>
              <a:rPr lang="en-US" altLang="en-US" sz="2400" dirty="0" smtClean="0"/>
              <a:t>General Requirements</a:t>
            </a:r>
          </a:p>
          <a:p>
            <a:pPr marL="515938" lvl="1" indent="-227013" defTabSz="898525">
              <a:buFont typeface="Wingdings" panose="05000000000000000000" pitchFamily="2" charset="2"/>
              <a:buChar char="q"/>
            </a:pPr>
            <a:r>
              <a:rPr lang="en-US" altLang="en-US" sz="2400" dirty="0" smtClean="0"/>
              <a:t>Wiring Protection and Design</a:t>
            </a:r>
          </a:p>
          <a:p>
            <a:pPr marL="515938" lvl="1" indent="-227013" defTabSz="898525">
              <a:buFont typeface="Wingdings" panose="05000000000000000000" pitchFamily="2" charset="2"/>
              <a:buChar char="q"/>
            </a:pPr>
            <a:r>
              <a:rPr lang="en-US" altLang="en-US" sz="2400" dirty="0" smtClean="0"/>
              <a:t>General Use</a:t>
            </a:r>
          </a:p>
          <a:p>
            <a:pPr marL="515938" lvl="1" indent="-227013" defTabSz="898525">
              <a:buFont typeface="Wingdings" panose="05000000000000000000" pitchFamily="2" charset="2"/>
              <a:buChar char="q"/>
            </a:pPr>
            <a:r>
              <a:rPr lang="en-US" altLang="en-US" sz="2400" dirty="0" smtClean="0"/>
              <a:t>Safe Work Practices</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a:xfrm>
            <a:off x="685800" y="1066800"/>
            <a:ext cx="7772400" cy="685800"/>
          </a:xfrm>
        </p:spPr>
        <p:txBody>
          <a:bodyPr/>
          <a:lstStyle/>
          <a:p>
            <a:pPr algn="ctr" defTabSz="898525"/>
            <a:r>
              <a:rPr lang="en-US" altLang="en-US" dirty="0" smtClean="0">
                <a:solidFill>
                  <a:schemeClr val="tx1"/>
                </a:solidFill>
              </a:rPr>
              <a:t>Guarding of Live Parts</a:t>
            </a:r>
            <a:br>
              <a:rPr lang="en-US" altLang="en-US" dirty="0" smtClean="0">
                <a:solidFill>
                  <a:schemeClr val="tx1"/>
                </a:solidFill>
              </a:rPr>
            </a:br>
            <a:r>
              <a:rPr lang="en-US" altLang="en-US" dirty="0" smtClean="0">
                <a:solidFill>
                  <a:schemeClr val="tx1"/>
                </a:solidFill>
              </a:rPr>
              <a:t>Required in all Facilities</a:t>
            </a:r>
          </a:p>
        </p:txBody>
      </p:sp>
      <p:sp>
        <p:nvSpPr>
          <p:cNvPr id="68611" name="Rectangle 5"/>
          <p:cNvSpPr>
            <a:spLocks noGrp="1" noChangeArrowheads="1"/>
          </p:cNvSpPr>
          <p:nvPr>
            <p:ph type="body" sz="half" idx="1"/>
          </p:nvPr>
        </p:nvSpPr>
        <p:spPr>
          <a:xfrm>
            <a:off x="228600" y="1600200"/>
            <a:ext cx="4572000" cy="4530725"/>
          </a:xfrm>
        </p:spPr>
        <p:txBody>
          <a:bodyPr/>
          <a:lstStyle/>
          <a:p>
            <a:pPr marL="457200" indent="-457200">
              <a:spcAft>
                <a:spcPts val="1800"/>
              </a:spcAft>
              <a:buFont typeface="Wingdings" panose="05000000000000000000" pitchFamily="2" charset="2"/>
              <a:buChar char="Ø"/>
            </a:pPr>
            <a:r>
              <a:rPr lang="en-US" altLang="en-US" dirty="0" smtClean="0"/>
              <a:t>All live components operating at or above 50 volts must be guarded.</a:t>
            </a:r>
          </a:p>
          <a:p>
            <a:pPr marL="457200" indent="-457200">
              <a:spcAft>
                <a:spcPts val="1800"/>
              </a:spcAft>
              <a:buFont typeface="Wingdings" panose="05000000000000000000" pitchFamily="2" charset="2"/>
              <a:buChar char="Ø"/>
            </a:pPr>
            <a:r>
              <a:rPr lang="en-US" altLang="en-US" dirty="0" smtClean="0"/>
              <a:t>It is a best practice to guard circuits of 50 volts or less, </a:t>
            </a:r>
            <a:r>
              <a:rPr lang="en-US" altLang="en-US" dirty="0" smtClean="0">
                <a:solidFill>
                  <a:srgbClr val="C00000"/>
                </a:solidFill>
              </a:rPr>
              <a:t>especially in wet environments</a:t>
            </a:r>
            <a:r>
              <a:rPr lang="en-US" altLang="en-US" dirty="0" smtClean="0"/>
              <a:t>.</a:t>
            </a:r>
          </a:p>
        </p:txBody>
      </p:sp>
      <p:graphicFrame>
        <p:nvGraphicFramePr>
          <p:cNvPr id="68612" name="Object 8" title="Photo of unguarded live electrical wires"/>
          <p:cNvGraphicFramePr>
            <a:graphicFrameLocks noGrp="1" noChangeAspect="1"/>
          </p:cNvGraphicFramePr>
          <p:nvPr>
            <p:ph sz="half" idx="2"/>
            <p:extLst>
              <p:ext uri="{D42A27DB-BD31-4B8C-83A1-F6EECF244321}">
                <p14:modId xmlns:p14="http://schemas.microsoft.com/office/powerpoint/2010/main" val="384994242"/>
              </p:ext>
            </p:extLst>
          </p:nvPr>
        </p:nvGraphicFramePr>
        <p:xfrm>
          <a:off x="4876800" y="1878891"/>
          <a:ext cx="3926825" cy="4445709"/>
        </p:xfrm>
        <a:graphic>
          <a:graphicData uri="http://schemas.openxmlformats.org/presentationml/2006/ole">
            <mc:AlternateContent xmlns:mc="http://schemas.openxmlformats.org/markup-compatibility/2006">
              <mc:Choice xmlns:v="urn:schemas-microsoft-com:vml" Requires="v">
                <p:oleObj spid="_x0000_s68642" name="Photo Editor Photo" r:id="rId4" imgW="4038095" imgH="4571429" progId="MSPhotoEd.3">
                  <p:embed/>
                </p:oleObj>
              </mc:Choice>
              <mc:Fallback>
                <p:oleObj name="Photo Editor Photo" r:id="rId4" imgW="4038095" imgH="4571429" progId="MSPhotoEd.3">
                  <p:embed/>
                  <p:pic>
                    <p:nvPicPr>
                      <p:cNvPr id="0" name="Object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878891"/>
                        <a:ext cx="3926825" cy="4445709"/>
                      </a:xfrm>
                      <a:prstGeom prst="rect">
                        <a:avLst/>
                      </a:prstGeom>
                      <a:noFill/>
                      <a:ln>
                        <a:noFill/>
                      </a:ln>
                      <a:effec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81C73541-CCFB-45D8-92F4-CB376EF1ED46}" type="slidenum">
              <a:rPr lang="en-US" altLang="en-US" smtClean="0"/>
              <a:pPr>
                <a:defRPr/>
              </a:pPr>
              <a:t>30</a:t>
            </a:fld>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28"/>
          <p:cNvSpPr>
            <a:spLocks noGrp="1" noChangeArrowheads="1"/>
          </p:cNvSpPr>
          <p:nvPr>
            <p:ph type="title"/>
          </p:nvPr>
        </p:nvSpPr>
        <p:spPr>
          <a:xfrm>
            <a:off x="457200" y="685800"/>
            <a:ext cx="8153400" cy="762000"/>
          </a:xfrm>
          <a:noFill/>
        </p:spPr>
        <p:txBody>
          <a:bodyPr/>
          <a:lstStyle/>
          <a:p>
            <a:pPr algn="ctr" defTabSz="898905" fontAlgn="auto">
              <a:spcAft>
                <a:spcPts val="0"/>
              </a:spcAft>
              <a:defRPr/>
            </a:pPr>
            <a:r>
              <a:rPr altLang="en-US" dirty="0" smtClean="0">
                <a:solidFill>
                  <a:schemeClr val="tx1"/>
                </a:solidFill>
              </a:rPr>
              <a:t> Guarding </a:t>
            </a:r>
            <a:r>
              <a:rPr lang="en-US" altLang="en-US" dirty="0" smtClean="0">
                <a:solidFill>
                  <a:schemeClr val="tx1"/>
                </a:solidFill>
              </a:rPr>
              <a:t>L</a:t>
            </a:r>
            <a:r>
              <a:rPr altLang="en-US" dirty="0" smtClean="0">
                <a:solidFill>
                  <a:schemeClr val="tx1"/>
                </a:solidFill>
              </a:rPr>
              <a:t>ive </a:t>
            </a:r>
            <a:r>
              <a:rPr lang="en-US" altLang="en-US" dirty="0" smtClean="0">
                <a:solidFill>
                  <a:schemeClr val="tx1"/>
                </a:solidFill>
              </a:rPr>
              <a:t>P</a:t>
            </a:r>
            <a:r>
              <a:rPr altLang="en-US" dirty="0" smtClean="0">
                <a:solidFill>
                  <a:schemeClr val="tx1"/>
                </a:solidFill>
              </a:rPr>
              <a:t>arts</a:t>
            </a:r>
          </a:p>
        </p:txBody>
      </p:sp>
      <p:sp>
        <p:nvSpPr>
          <p:cNvPr id="50178" name="Rectangle 1027"/>
          <p:cNvSpPr>
            <a:spLocks noGrp="1" noChangeArrowheads="1"/>
          </p:cNvSpPr>
          <p:nvPr>
            <p:ph idx="1"/>
          </p:nvPr>
        </p:nvSpPr>
        <p:spPr>
          <a:xfrm>
            <a:off x="228600" y="1676400"/>
            <a:ext cx="6629400" cy="4648200"/>
          </a:xfrm>
        </p:spPr>
        <p:txBody>
          <a:bodyPr rtlCol="0">
            <a:normAutofit fontScale="25000" lnSpcReduction="20000"/>
          </a:bodyPr>
          <a:lstStyle/>
          <a:p>
            <a:pPr marL="0" indent="0" defTabSz="898905" fontAlgn="auto">
              <a:lnSpc>
                <a:spcPct val="120000"/>
              </a:lnSpc>
              <a:spcBef>
                <a:spcPts val="0"/>
              </a:spcBef>
              <a:buNone/>
              <a:defRPr/>
            </a:pPr>
            <a:r>
              <a:rPr altLang="en-US" sz="11200" dirty="0" smtClean="0"/>
              <a:t>Forms of approved enclosures or other means to guard live parts</a:t>
            </a:r>
            <a:r>
              <a:rPr altLang="en-US" sz="5900" dirty="0" smtClean="0"/>
              <a:t>:</a:t>
            </a:r>
          </a:p>
          <a:p>
            <a:pPr marL="571500" lvl="1" indent="-227013" defTabSz="898905" fontAlgn="auto">
              <a:lnSpc>
                <a:spcPct val="120000"/>
              </a:lnSpc>
              <a:spcBef>
                <a:spcPts val="0"/>
              </a:spcBef>
              <a:buFont typeface="Wingdings" panose="05000000000000000000" pitchFamily="2" charset="2"/>
              <a:buChar char="q"/>
              <a:defRPr/>
            </a:pPr>
            <a:r>
              <a:rPr altLang="en-US" sz="9600" dirty="0" smtClean="0"/>
              <a:t>By location in a room, vault, accessible only to qualified persons</a:t>
            </a:r>
          </a:p>
          <a:p>
            <a:pPr marL="571500" lvl="1" indent="-227013" defTabSz="898905" fontAlgn="auto">
              <a:lnSpc>
                <a:spcPct val="120000"/>
              </a:lnSpc>
              <a:spcBef>
                <a:spcPts val="0"/>
              </a:spcBef>
              <a:buFont typeface="Wingdings" panose="05000000000000000000" pitchFamily="2" charset="2"/>
              <a:buChar char="q"/>
              <a:defRPr/>
            </a:pPr>
            <a:r>
              <a:rPr altLang="en-US" sz="9600" dirty="0" smtClean="0"/>
              <a:t>By permanent, substantial partitions or screens</a:t>
            </a:r>
          </a:p>
          <a:p>
            <a:pPr marL="571500" lvl="1" indent="-227013" defTabSz="898905" fontAlgn="auto">
              <a:lnSpc>
                <a:spcPct val="120000"/>
              </a:lnSpc>
              <a:spcBef>
                <a:spcPts val="0"/>
              </a:spcBef>
              <a:buFont typeface="Wingdings" panose="05000000000000000000" pitchFamily="2" charset="2"/>
              <a:buChar char="q"/>
              <a:defRPr/>
            </a:pPr>
            <a:r>
              <a:rPr altLang="en-US" sz="9600" dirty="0" smtClean="0"/>
              <a:t>By location on a suitable balcony or platform as to exclude unqualified persons</a:t>
            </a:r>
          </a:p>
          <a:p>
            <a:pPr marL="571500" lvl="1" indent="-227013" defTabSz="898905" fontAlgn="auto">
              <a:lnSpc>
                <a:spcPct val="120000"/>
              </a:lnSpc>
              <a:spcBef>
                <a:spcPts val="0"/>
              </a:spcBef>
              <a:buFont typeface="Wingdings" panose="05000000000000000000" pitchFamily="2" charset="2"/>
              <a:buChar char="q"/>
              <a:defRPr/>
            </a:pPr>
            <a:r>
              <a:rPr altLang="en-US" sz="9600" dirty="0" smtClean="0"/>
              <a:t>By elevation of 8 feet or more above the floor or other </a:t>
            </a:r>
            <a:r>
              <a:rPr lang="en-US" altLang="en-US" sz="9600" dirty="0"/>
              <a:t>w</a:t>
            </a:r>
            <a:r>
              <a:rPr lang="en-US" altLang="en-US" sz="9600" dirty="0" smtClean="0"/>
              <a:t>or</a:t>
            </a:r>
            <a:r>
              <a:rPr altLang="en-US" sz="9600" dirty="0" smtClean="0"/>
              <a:t>king surface</a:t>
            </a:r>
          </a:p>
        </p:txBody>
      </p:sp>
      <p:pic>
        <p:nvPicPr>
          <p:cNvPr id="70660" name="Picture 1032" descr="MVC-019S"/>
          <p:cNvPicPr>
            <a:picLocks noChangeAspect="1" noChangeArrowheads="1"/>
          </p:cNvPicPr>
          <p:nvPr/>
        </p:nvPicPr>
        <p:blipFill>
          <a:blip r:embed="rId3" cstate="email">
            <a:lum bright="42000" contrast="18000"/>
            <a:extLst>
              <a:ext uri="{28A0092B-C50C-407E-A947-70E740481C1C}">
                <a14:useLocalDpi xmlns:a14="http://schemas.microsoft.com/office/drawing/2010/main"/>
              </a:ext>
            </a:extLst>
          </a:blip>
          <a:srcRect/>
          <a:stretch>
            <a:fillRect/>
          </a:stretch>
        </p:blipFill>
        <p:spPr bwMode="auto">
          <a:xfrm>
            <a:off x="6400800" y="2286000"/>
            <a:ext cx="2482412" cy="259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graphicFrame>
        <p:nvGraphicFramePr>
          <p:cNvPr id="72706" name="Object 5" title="Decorative image of breaker boxes"/>
          <p:cNvGraphicFramePr>
            <a:graphicFrameLocks noChangeAspect="1"/>
          </p:cNvGraphicFramePr>
          <p:nvPr>
            <p:extLst>
              <p:ext uri="{D42A27DB-BD31-4B8C-83A1-F6EECF244321}">
                <p14:modId xmlns:p14="http://schemas.microsoft.com/office/powerpoint/2010/main" val="3787479357"/>
              </p:ext>
            </p:extLst>
          </p:nvPr>
        </p:nvGraphicFramePr>
        <p:xfrm>
          <a:off x="2057400" y="762000"/>
          <a:ext cx="4709942" cy="5467087"/>
        </p:xfrm>
        <a:graphic>
          <a:graphicData uri="http://schemas.openxmlformats.org/presentationml/2006/ole">
            <mc:AlternateContent xmlns:mc="http://schemas.openxmlformats.org/markup-compatibility/2006">
              <mc:Choice xmlns:v="urn:schemas-microsoft-com:vml" Requires="v">
                <p:oleObj spid="_x0000_s72737" name="Clip" r:id="rId5" imgW="1872691" imgH="1730045" progId="MS_ClipArt_Gallery.5">
                  <p:embed/>
                </p:oleObj>
              </mc:Choice>
              <mc:Fallback>
                <p:oleObj name="Clip" r:id="rId5" imgW="1872691" imgH="1730045" progId="MS_ClipArt_Gallery.5">
                  <p:embed/>
                  <p:pic>
                    <p:nvPicPr>
                      <p:cNvPr id="0" name="Object 5"/>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2057400" y="762000"/>
                        <a:ext cx="4709942" cy="5467087"/>
                      </a:xfrm>
                      <a:prstGeom prst="rect">
                        <a:avLst/>
                      </a:prstGeom>
                      <a:noFill/>
                      <a:ln>
                        <a:noFill/>
                      </a:ln>
                    </p:spPr>
                  </p:pic>
                </p:oleObj>
              </mc:Fallback>
            </mc:AlternateContent>
          </a:graphicData>
        </a:graphic>
      </p:graphicFrame>
      <p:sp>
        <p:nvSpPr>
          <p:cNvPr id="72708" name="WordArt 3"/>
          <p:cNvSpPr>
            <a:spLocks noChangeArrowheads="1" noChangeShapeType="1" noTextEdit="1"/>
          </p:cNvSpPr>
          <p:nvPr/>
        </p:nvSpPr>
        <p:spPr bwMode="auto">
          <a:xfrm>
            <a:off x="1021471" y="2405682"/>
            <a:ext cx="6477000" cy="123825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rPr>
              <a:t>Wiring Design</a:t>
            </a:r>
          </a:p>
        </p:txBody>
      </p:sp>
      <p:sp>
        <p:nvSpPr>
          <p:cNvPr id="72709" name="WordArt 4"/>
          <p:cNvSpPr>
            <a:spLocks noChangeArrowheads="1" noChangeShapeType="1" noTextEdit="1"/>
          </p:cNvSpPr>
          <p:nvPr/>
        </p:nvSpPr>
        <p:spPr bwMode="auto">
          <a:xfrm>
            <a:off x="1447800" y="3190743"/>
            <a:ext cx="6172200" cy="2971800"/>
          </a:xfrm>
          <a:prstGeom prst="rect">
            <a:avLst/>
          </a:prstGeom>
        </p:spPr>
        <p:txBody>
          <a:bodyPr wrap="none" fromWordArt="1">
            <a:prstTxWarp prst="textSlantUp">
              <a:avLst>
                <a:gd name="adj" fmla="val 32056"/>
              </a:avLst>
            </a:prstTxWarp>
          </a:bodyPr>
          <a:lstStyle/>
          <a:p>
            <a:pPr algn="ctr"/>
            <a:r>
              <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and </a:t>
            </a:r>
          </a:p>
          <a:p>
            <a:pPr algn="ctr"/>
            <a:r>
              <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Protection</a:t>
            </a:r>
          </a:p>
        </p:txBody>
      </p:sp>
      <p:sp>
        <p:nvSpPr>
          <p:cNvPr id="3" name="Title 2"/>
          <p:cNvSpPr>
            <a:spLocks noGrp="1"/>
          </p:cNvSpPr>
          <p:nvPr>
            <p:ph type="title"/>
          </p:nvPr>
        </p:nvSpPr>
        <p:spPr>
          <a:xfrm>
            <a:off x="2119142" y="948891"/>
            <a:ext cx="3809999" cy="1143000"/>
          </a:xfrm>
        </p:spPr>
        <p:txBody>
          <a:bodyPr/>
          <a:lstStyle/>
          <a:p>
            <a:pPr lvl="0" defTabSz="914400" eaLnBrk="0" hangingPunct="0">
              <a:lnSpc>
                <a:spcPct val="100000"/>
              </a:lnSpc>
            </a:pPr>
            <a:r>
              <a:rPr lang="en-US" sz="6600" b="0" kern="10" dirty="0" smtClean="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a typeface="+mn-ea"/>
                <a:cs typeface="+mn-cs"/>
              </a:rPr>
              <a:t>1910.304</a:t>
            </a:r>
            <a:endParaRPr lang="en-US" sz="6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685800" y="152400"/>
            <a:ext cx="7772400" cy="1219200"/>
          </a:xfrm>
          <a:noFill/>
        </p:spPr>
        <p:txBody>
          <a:bodyPr/>
          <a:lstStyle/>
          <a:p>
            <a:pPr algn="ctr" defTabSz="898905" fontAlgn="auto">
              <a:spcAft>
                <a:spcPts val="0"/>
              </a:spcAft>
              <a:defRPr/>
            </a:pPr>
            <a:r>
              <a:rPr altLang="en-US" smtClean="0">
                <a:solidFill>
                  <a:schemeClr val="tx1"/>
                </a:solidFill>
              </a:rPr>
              <a:t>Identification of Conductors</a:t>
            </a:r>
          </a:p>
        </p:txBody>
      </p:sp>
      <p:sp>
        <p:nvSpPr>
          <p:cNvPr id="10245" name="Rectangle 7"/>
          <p:cNvSpPr>
            <a:spLocks noGrp="1" noChangeArrowheads="1"/>
          </p:cNvSpPr>
          <p:nvPr>
            <p:ph idx="1"/>
          </p:nvPr>
        </p:nvSpPr>
        <p:spPr>
          <a:xfrm>
            <a:off x="457200" y="1371600"/>
            <a:ext cx="5867400" cy="4648200"/>
          </a:xfrm>
        </p:spPr>
        <p:txBody>
          <a:bodyPr rtlCol="0">
            <a:noAutofit/>
          </a:bodyPr>
          <a:lstStyle/>
          <a:p>
            <a:pPr marL="0" indent="0" defTabSz="898905" fontAlgn="auto">
              <a:lnSpc>
                <a:spcPct val="100000"/>
              </a:lnSpc>
              <a:spcBef>
                <a:spcPts val="0"/>
              </a:spcBef>
              <a:spcAft>
                <a:spcPts val="1201"/>
              </a:spcAft>
              <a:buNone/>
              <a:defRPr/>
            </a:pPr>
            <a:r>
              <a:rPr altLang="en-US" sz="2400" dirty="0" smtClean="0"/>
              <a:t>A conductor used as a grounded conductor shall be identifiable and distinguishable from all other conductors.</a:t>
            </a:r>
          </a:p>
          <a:p>
            <a:pPr lvl="1" defTabSz="898905" fontAlgn="auto">
              <a:lnSpc>
                <a:spcPct val="100000"/>
              </a:lnSpc>
              <a:spcBef>
                <a:spcPts val="0"/>
              </a:spcBef>
              <a:spcAft>
                <a:spcPts val="1201"/>
              </a:spcAft>
              <a:buFont typeface="Wingdings" panose="05000000000000000000" pitchFamily="2" charset="2"/>
              <a:buChar char="Ø"/>
              <a:defRPr/>
            </a:pPr>
            <a:r>
              <a:rPr lang="en-US" altLang="en-US" sz="2000" dirty="0" smtClean="0"/>
              <a:t>T</a:t>
            </a:r>
            <a:r>
              <a:rPr altLang="en-US" sz="2000" dirty="0" smtClean="0"/>
              <a:t>ypically white or gray color </a:t>
            </a:r>
          </a:p>
          <a:p>
            <a:pPr marL="0" indent="0" defTabSz="898905" fontAlgn="auto">
              <a:lnSpc>
                <a:spcPct val="100000"/>
              </a:lnSpc>
              <a:spcBef>
                <a:spcPts val="0"/>
              </a:spcBef>
              <a:spcAft>
                <a:spcPts val="1201"/>
              </a:spcAft>
              <a:buNone/>
              <a:defRPr/>
            </a:pPr>
            <a:r>
              <a:rPr altLang="en-US" sz="2400" dirty="0" smtClean="0"/>
              <a:t>A conductor used as an equipment grounding conductor shall be identifiable and distinguishable from all other conductors</a:t>
            </a:r>
          </a:p>
          <a:p>
            <a:pPr lvl="1" defTabSz="898905" fontAlgn="auto">
              <a:lnSpc>
                <a:spcPct val="100000"/>
              </a:lnSpc>
              <a:spcBef>
                <a:spcPts val="0"/>
              </a:spcBef>
              <a:spcAft>
                <a:spcPts val="1201"/>
              </a:spcAft>
              <a:buFont typeface="Wingdings" panose="05000000000000000000" pitchFamily="2" charset="2"/>
              <a:buChar char="Ø"/>
              <a:defRPr/>
            </a:pPr>
            <a:r>
              <a:rPr lang="en-US" altLang="en-US" sz="2000" dirty="0" smtClean="0"/>
              <a:t>T</a:t>
            </a:r>
            <a:r>
              <a:rPr altLang="en-US" sz="2000" dirty="0" smtClean="0"/>
              <a:t>ypically green, green/yellow, or copper color</a:t>
            </a:r>
          </a:p>
        </p:txBody>
      </p:sp>
      <p:graphicFrame>
        <p:nvGraphicFramePr>
          <p:cNvPr id="74756" name="Object 10" title="Image of neutral grounded  and the grounding conductor"/>
          <p:cNvGraphicFramePr>
            <a:graphicFrameLocks noChangeAspect="1"/>
          </p:cNvGraphicFramePr>
          <p:nvPr>
            <p:extLst>
              <p:ext uri="{D42A27DB-BD31-4B8C-83A1-F6EECF244321}">
                <p14:modId xmlns:p14="http://schemas.microsoft.com/office/powerpoint/2010/main" val="2188074911"/>
              </p:ext>
            </p:extLst>
          </p:nvPr>
        </p:nvGraphicFramePr>
        <p:xfrm>
          <a:off x="6383338" y="1816100"/>
          <a:ext cx="2514600" cy="2432050"/>
        </p:xfrm>
        <a:graphic>
          <a:graphicData uri="http://schemas.openxmlformats.org/presentationml/2006/ole">
            <mc:AlternateContent xmlns:mc="http://schemas.openxmlformats.org/markup-compatibility/2006">
              <mc:Choice xmlns:v="urn:schemas-microsoft-com:vml" Requires="v">
                <p:oleObj spid="_x0000_s74820" name="Clip" r:id="rId4" imgW="3383361" imgH="3268926" progId="MS_ClipArt_Gallery.5">
                  <p:embed/>
                </p:oleObj>
              </mc:Choice>
              <mc:Fallback>
                <p:oleObj name="Clip" r:id="rId4" imgW="3383361" imgH="3268926" progId="MS_ClipArt_Gallery.5">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3338" y="1816100"/>
                        <a:ext cx="2514600" cy="243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757" name="Object 11" title="Image of a grounding conductor"/>
          <p:cNvGraphicFramePr>
            <a:graphicFrameLocks noChangeAspect="1"/>
          </p:cNvGraphicFramePr>
          <p:nvPr>
            <p:extLst>
              <p:ext uri="{D42A27DB-BD31-4B8C-83A1-F6EECF244321}">
                <p14:modId xmlns:p14="http://schemas.microsoft.com/office/powerpoint/2010/main" val="3212307297"/>
              </p:ext>
            </p:extLst>
          </p:nvPr>
        </p:nvGraphicFramePr>
        <p:xfrm>
          <a:off x="6858000" y="3352800"/>
          <a:ext cx="609600" cy="685800"/>
        </p:xfrm>
        <a:graphic>
          <a:graphicData uri="http://schemas.openxmlformats.org/presentationml/2006/ole">
            <mc:AlternateContent xmlns:mc="http://schemas.openxmlformats.org/markup-compatibility/2006">
              <mc:Choice xmlns:v="urn:schemas-microsoft-com:vml" Requires="v">
                <p:oleObj spid="_x0000_s74821" name="Clip" r:id="rId6" imgW="3453897" imgH="3340729" progId="MS_ClipArt_Gallery.5">
                  <p:embed/>
                </p:oleObj>
              </mc:Choice>
              <mc:Fallback>
                <p:oleObj name="Clip" r:id="rId6" imgW="3453897" imgH="3340729" progId="MS_ClipArt_Gallery.5">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l="15152" t="40732" r="60606" b="31070"/>
                      <a:stretch>
                        <a:fillRect/>
                      </a:stretch>
                    </p:blipFill>
                    <p:spPr bwMode="auto">
                      <a:xfrm>
                        <a:off x="6858000" y="3352800"/>
                        <a:ext cx="6096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760" name="Line 15" title="Image of an arrow pointing at a conductor used as a grounded conductor"/>
          <p:cNvSpPr>
            <a:spLocks noChangeShapeType="1"/>
          </p:cNvSpPr>
          <p:nvPr/>
        </p:nvSpPr>
        <p:spPr bwMode="auto">
          <a:xfrm>
            <a:off x="5410200" y="2438399"/>
            <a:ext cx="1981200" cy="313733"/>
          </a:xfrm>
          <a:prstGeom prst="line">
            <a:avLst/>
          </a:prstGeom>
          <a:noFill/>
          <a:ln w="635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4761" name="Line 16" title="Image of an arrow pointing to a conductor used as an equipment grounding conductor"/>
          <p:cNvSpPr>
            <a:spLocks noChangeShapeType="1"/>
          </p:cNvSpPr>
          <p:nvPr/>
        </p:nvSpPr>
        <p:spPr bwMode="auto">
          <a:xfrm flipV="1">
            <a:off x="5427662" y="3087688"/>
            <a:ext cx="2116138" cy="774700"/>
          </a:xfrm>
          <a:prstGeom prst="line">
            <a:avLst/>
          </a:prstGeom>
          <a:noFill/>
          <a:ln w="635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defTabSz="898905" fontAlgn="auto">
              <a:spcAft>
                <a:spcPts val="0"/>
              </a:spcAft>
              <a:defRPr/>
            </a:pPr>
            <a:r>
              <a:rPr altLang="en-US" dirty="0" smtClean="0">
                <a:solidFill>
                  <a:schemeClr val="tx1"/>
                </a:solidFill>
              </a:rPr>
              <a:t>Identification of Conductors</a:t>
            </a:r>
            <a:r>
              <a:rPr lang="en-US" altLang="en-US" dirty="0" smtClean="0">
                <a:solidFill>
                  <a:schemeClr val="tx1"/>
                </a:solidFill>
              </a:rPr>
              <a:t> </a:t>
            </a:r>
            <a:endParaRPr altLang="en-US" dirty="0" smtClean="0">
              <a:solidFill>
                <a:schemeClr val="tx1"/>
              </a:solidFill>
            </a:endParaRPr>
          </a:p>
        </p:txBody>
      </p:sp>
      <p:sp>
        <p:nvSpPr>
          <p:cNvPr id="52227" name="Rectangle 3"/>
          <p:cNvSpPr>
            <a:spLocks noGrp="1" noChangeArrowheads="1"/>
          </p:cNvSpPr>
          <p:nvPr>
            <p:ph idx="1"/>
          </p:nvPr>
        </p:nvSpPr>
        <p:spPr>
          <a:xfrm>
            <a:off x="457200" y="1676400"/>
            <a:ext cx="7848600" cy="4343400"/>
          </a:xfrm>
        </p:spPr>
        <p:txBody>
          <a:bodyPr rtlCol="0">
            <a:normAutofit/>
          </a:bodyPr>
          <a:lstStyle/>
          <a:p>
            <a:pPr defTabSz="898905" fontAlgn="auto">
              <a:lnSpc>
                <a:spcPct val="90000"/>
              </a:lnSpc>
              <a:spcBef>
                <a:spcPts val="0"/>
              </a:spcBef>
              <a:spcAft>
                <a:spcPts val="3000"/>
              </a:spcAft>
              <a:buFont typeface="Wingdings" panose="05000000000000000000" pitchFamily="2" charset="2"/>
              <a:buChar char="q"/>
              <a:defRPr/>
            </a:pPr>
            <a:r>
              <a:rPr altLang="en-US" sz="2400" dirty="0" smtClean="0"/>
              <a:t>Identification of ungrounded multi wire branch circuits must identify type and voltage at breaker panel.</a:t>
            </a:r>
          </a:p>
          <a:p>
            <a:pPr defTabSz="898905" fontAlgn="auto">
              <a:lnSpc>
                <a:spcPct val="90000"/>
              </a:lnSpc>
              <a:spcBef>
                <a:spcPts val="0"/>
              </a:spcBef>
              <a:spcAft>
                <a:spcPts val="3000"/>
              </a:spcAft>
              <a:buFont typeface="Wingdings" panose="05000000000000000000" pitchFamily="2" charset="2"/>
              <a:buChar char="q"/>
              <a:defRPr/>
            </a:pPr>
            <a:r>
              <a:rPr altLang="en-US" sz="2400" dirty="0" smtClean="0"/>
              <a:t>Grounding type receptacles must be installed only on circuits of rated voltage class and current.</a:t>
            </a:r>
          </a:p>
          <a:p>
            <a:pPr defTabSz="898905" fontAlgn="auto">
              <a:lnSpc>
                <a:spcPct val="90000"/>
              </a:lnSpc>
              <a:spcBef>
                <a:spcPts val="0"/>
              </a:spcBef>
              <a:spcAft>
                <a:spcPts val="3000"/>
              </a:spcAft>
              <a:buFont typeface="Wingdings" panose="05000000000000000000" pitchFamily="2" charset="2"/>
              <a:buChar char="q"/>
              <a:defRPr/>
            </a:pPr>
            <a:r>
              <a:rPr altLang="en-US" sz="2400" dirty="0" smtClean="0"/>
              <a:t>Grounding contacts on receptacles must be effectively grounded.</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762001"/>
            <a:ext cx="8153400" cy="1112837"/>
          </a:xfrm>
          <a:noFill/>
        </p:spPr>
        <p:txBody>
          <a:bodyPr/>
          <a:lstStyle/>
          <a:p>
            <a:pPr algn="ctr" defTabSz="898905" fontAlgn="auto">
              <a:spcAft>
                <a:spcPts val="0"/>
              </a:spcAft>
              <a:defRPr/>
            </a:pPr>
            <a:r>
              <a:rPr altLang="en-US" dirty="0" smtClean="0">
                <a:solidFill>
                  <a:schemeClr val="tx1"/>
                </a:solidFill>
              </a:rPr>
              <a:t>Use and identification of grounded and grounding conductors</a:t>
            </a:r>
          </a:p>
        </p:txBody>
      </p:sp>
      <p:sp>
        <p:nvSpPr>
          <p:cNvPr id="53251" name="Rectangle 3"/>
          <p:cNvSpPr>
            <a:spLocks noGrp="1" noChangeArrowheads="1"/>
          </p:cNvSpPr>
          <p:nvPr>
            <p:ph idx="1"/>
          </p:nvPr>
        </p:nvSpPr>
        <p:spPr>
          <a:xfrm>
            <a:off x="304800" y="2133600"/>
            <a:ext cx="8534400" cy="3856038"/>
          </a:xfrm>
        </p:spPr>
        <p:txBody>
          <a:bodyPr rtlCol="0">
            <a:normAutofit lnSpcReduction="10000"/>
          </a:bodyPr>
          <a:lstStyle/>
          <a:p>
            <a:pPr defTabSz="898905" fontAlgn="auto">
              <a:lnSpc>
                <a:spcPct val="120000"/>
              </a:lnSpc>
              <a:spcBef>
                <a:spcPts val="1201"/>
              </a:spcBef>
              <a:spcAft>
                <a:spcPts val="1201"/>
              </a:spcAft>
              <a:buFont typeface="Wingdings" panose="05000000000000000000" pitchFamily="2" charset="2"/>
              <a:buChar char="q"/>
              <a:defRPr/>
            </a:pPr>
            <a:r>
              <a:rPr altLang="en-US" sz="2471" dirty="0" smtClean="0"/>
              <a:t>No grounded conductor may be attached to any terminal or lead so as to reverse polarity</a:t>
            </a:r>
          </a:p>
          <a:p>
            <a:pPr defTabSz="898905" fontAlgn="auto">
              <a:lnSpc>
                <a:spcPct val="120000"/>
              </a:lnSpc>
              <a:spcBef>
                <a:spcPts val="1201"/>
              </a:spcBef>
              <a:spcAft>
                <a:spcPts val="1201"/>
              </a:spcAft>
              <a:buFont typeface="Wingdings" panose="05000000000000000000" pitchFamily="2" charset="2"/>
              <a:buChar char="q"/>
              <a:defRPr/>
            </a:pPr>
            <a:r>
              <a:rPr altLang="en-US" sz="2471" dirty="0" smtClean="0"/>
              <a:t>A grounding terminal on a receptacle, cord connector, or plug may not be used for purposes other than grounding</a:t>
            </a:r>
          </a:p>
          <a:p>
            <a:pPr marL="0" indent="0" defTabSz="898905" fontAlgn="auto">
              <a:lnSpc>
                <a:spcPct val="120000"/>
              </a:lnSpc>
              <a:spcBef>
                <a:spcPts val="1201"/>
              </a:spcBef>
              <a:spcAft>
                <a:spcPts val="1201"/>
              </a:spcAft>
              <a:buNone/>
              <a:defRPr/>
            </a:pPr>
            <a:r>
              <a:rPr altLang="en-US" sz="2471" b="1" i="1" dirty="0" smtClean="0">
                <a:solidFill>
                  <a:srgbClr val="C00000"/>
                </a:solidFill>
              </a:rPr>
              <a:t>The above points address one potentially dangerous aspect of </a:t>
            </a:r>
            <a:r>
              <a:rPr lang="en-US" altLang="en-US" sz="2471" b="1" i="1" dirty="0" smtClean="0">
                <a:solidFill>
                  <a:srgbClr val="C00000"/>
                </a:solidFill>
              </a:rPr>
              <a:t>AC</a:t>
            </a:r>
            <a:r>
              <a:rPr altLang="en-US" sz="2471" b="1" i="1" dirty="0" smtClean="0">
                <a:solidFill>
                  <a:srgbClr val="C00000"/>
                </a:solidFill>
              </a:rPr>
              <a:t>: </a:t>
            </a:r>
            <a:r>
              <a:rPr altLang="en-US" sz="2471" b="1" i="1" u="sng" dirty="0" smtClean="0">
                <a:solidFill>
                  <a:srgbClr val="C00000"/>
                </a:solidFill>
              </a:rPr>
              <a:t>equipment will operate even though the wires are crossed</a:t>
            </a:r>
            <a:endParaRPr altLang="en-US" sz="2471" b="1" u="sng" dirty="0" smtClean="0">
              <a:solidFill>
                <a:srgbClr val="C00000"/>
              </a:solidFill>
            </a:endParaRP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a:xfrm>
            <a:off x="403225" y="822325"/>
            <a:ext cx="8305800" cy="685800"/>
          </a:xfrm>
        </p:spPr>
        <p:txBody>
          <a:bodyPr/>
          <a:lstStyle/>
          <a:p>
            <a:pPr algn="ctr" defTabSz="898905" fontAlgn="auto">
              <a:spcAft>
                <a:spcPts val="0"/>
              </a:spcAft>
              <a:defRPr/>
            </a:pPr>
            <a:r>
              <a:rPr altLang="en-US" dirty="0" smtClean="0">
                <a:solidFill>
                  <a:schemeClr val="tx1"/>
                </a:solidFill>
              </a:rPr>
              <a:t>Ground Fault Circuit Interrupters</a:t>
            </a:r>
          </a:p>
        </p:txBody>
      </p:sp>
      <p:sp>
        <p:nvSpPr>
          <p:cNvPr id="54275" name="Rectangle 5"/>
          <p:cNvSpPr>
            <a:spLocks noGrp="1" noChangeArrowheads="1"/>
          </p:cNvSpPr>
          <p:nvPr>
            <p:ph type="body" sz="half" idx="1"/>
          </p:nvPr>
        </p:nvSpPr>
        <p:spPr>
          <a:xfrm>
            <a:off x="228600" y="1600200"/>
            <a:ext cx="4495800" cy="4530725"/>
          </a:xfrm>
        </p:spPr>
        <p:txBody>
          <a:bodyPr rtlCol="0">
            <a:normAutofit fontScale="85000" lnSpcReduction="20000"/>
          </a:bodyPr>
          <a:lstStyle/>
          <a:p>
            <a:pPr marL="288925" indent="-288925" defTabSz="898905" fontAlgn="auto">
              <a:lnSpc>
                <a:spcPct val="110000"/>
              </a:lnSpc>
              <a:spcBef>
                <a:spcPts val="529"/>
              </a:spcBef>
              <a:spcAft>
                <a:spcPts val="529"/>
              </a:spcAft>
              <a:buFont typeface="Wingdings" panose="05000000000000000000" pitchFamily="2" charset="2"/>
              <a:buChar char="q"/>
              <a:defRPr/>
            </a:pPr>
            <a:r>
              <a:rPr altLang="en-US" dirty="0"/>
              <a:t>Single phase15 and 20 amp, 125 volt receptacles in baths and roofs must have GFCI (NEC also states all kitchens and 30+ areas).</a:t>
            </a:r>
          </a:p>
          <a:p>
            <a:pPr marL="288925" indent="-288925" defTabSz="898905" fontAlgn="auto">
              <a:lnSpc>
                <a:spcPct val="110000"/>
              </a:lnSpc>
              <a:spcBef>
                <a:spcPts val="529"/>
              </a:spcBef>
              <a:spcAft>
                <a:spcPts val="529"/>
              </a:spcAft>
              <a:buFont typeface="Wingdings" panose="05000000000000000000" pitchFamily="2" charset="2"/>
              <a:buChar char="q"/>
              <a:defRPr/>
            </a:pPr>
            <a:r>
              <a:rPr altLang="en-US" dirty="0"/>
              <a:t>Temporary wiring-Maintenance and repair</a:t>
            </a:r>
          </a:p>
          <a:p>
            <a:pPr marL="569913" lvl="1" indent="-219075" defTabSz="898905" fontAlgn="auto">
              <a:lnSpc>
                <a:spcPct val="110000"/>
              </a:lnSpc>
              <a:spcBef>
                <a:spcPts val="529"/>
              </a:spcBef>
              <a:spcAft>
                <a:spcPts val="529"/>
              </a:spcAft>
              <a:buFont typeface="Wingdings" panose="05000000000000000000" pitchFamily="2" charset="2"/>
              <a:buChar char="Ø"/>
              <a:defRPr/>
            </a:pPr>
            <a:r>
              <a:rPr altLang="en-US" sz="2000" dirty="0"/>
              <a:t>GFCI on all receptacles not part of permanent structure </a:t>
            </a:r>
          </a:p>
          <a:p>
            <a:pPr marL="288925" indent="-288925" defTabSz="898905" fontAlgn="auto">
              <a:lnSpc>
                <a:spcPct val="110000"/>
              </a:lnSpc>
              <a:spcBef>
                <a:spcPts val="529"/>
              </a:spcBef>
              <a:spcAft>
                <a:spcPts val="529"/>
              </a:spcAft>
              <a:buFont typeface="Wingdings" panose="05000000000000000000" pitchFamily="2" charset="2"/>
              <a:buChar char="q"/>
              <a:defRPr/>
            </a:pPr>
            <a:r>
              <a:rPr altLang="en-US" dirty="0"/>
              <a:t>Allows for equipment grounding conductor program in some cases.</a:t>
            </a:r>
          </a:p>
        </p:txBody>
      </p:sp>
      <p:pic>
        <p:nvPicPr>
          <p:cNvPr id="80900" name="Picture 10" descr="MVC-006L"/>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704347" y="1858963"/>
            <a:ext cx="4167188" cy="2667000"/>
          </a:xfrm>
          <a:noFill/>
        </p:spPr>
      </p:pic>
      <p:sp>
        <p:nvSpPr>
          <p:cNvPr id="80901" name="Text Box 11"/>
          <p:cNvSpPr txBox="1">
            <a:spLocks noChangeArrowheads="1"/>
          </p:cNvSpPr>
          <p:nvPr/>
        </p:nvSpPr>
        <p:spPr bwMode="auto">
          <a:xfrm>
            <a:off x="5029200" y="4572000"/>
            <a:ext cx="3886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solidFill>
                  <a:srgbClr val="C00000"/>
                </a:solidFill>
              </a:rPr>
              <a:t>Note: A GFCI and ground fault protection are not the same. Ground fault protection is designed to protect equipment only.</a:t>
            </a:r>
          </a:p>
        </p:txBody>
      </p:sp>
      <p:sp>
        <p:nvSpPr>
          <p:cNvPr id="2" name="Slide Number Placeholder 1"/>
          <p:cNvSpPr>
            <a:spLocks noGrp="1"/>
          </p:cNvSpPr>
          <p:nvPr>
            <p:ph type="sldNum" sz="quarter" idx="12"/>
          </p:nvPr>
        </p:nvSpPr>
        <p:spPr/>
        <p:txBody>
          <a:bodyPr/>
          <a:lstStyle/>
          <a:p>
            <a:pPr>
              <a:defRPr/>
            </a:pPr>
            <a:fld id="{81C73541-CCFB-45D8-92F4-CB376EF1ED46}" type="slidenum">
              <a:rPr lang="en-US" altLang="en-US" smtClean="0"/>
              <a:pPr>
                <a:defRPr/>
              </a:pPr>
              <a:t>36</a:t>
            </a:fld>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a:xfrm>
            <a:off x="457200" y="609600"/>
            <a:ext cx="8229600" cy="1143000"/>
          </a:xfrm>
        </p:spPr>
        <p:txBody>
          <a:bodyPr/>
          <a:lstStyle/>
          <a:p>
            <a:pPr algn="ctr" defTabSz="898525"/>
            <a:r>
              <a:rPr lang="en-US" altLang="en-US" dirty="0" smtClean="0">
                <a:solidFill>
                  <a:schemeClr val="tx1"/>
                </a:solidFill>
              </a:rPr>
              <a:t>Testing GFCI at the </a:t>
            </a:r>
            <a:br>
              <a:rPr lang="en-US" altLang="en-US" dirty="0" smtClean="0">
                <a:solidFill>
                  <a:schemeClr val="tx1"/>
                </a:solidFill>
              </a:rPr>
            </a:br>
            <a:r>
              <a:rPr lang="en-US" altLang="en-US" dirty="0" smtClean="0">
                <a:solidFill>
                  <a:schemeClr val="tx1"/>
                </a:solidFill>
              </a:rPr>
              <a:t>Poultry/Meatpacking Facilities</a:t>
            </a:r>
          </a:p>
        </p:txBody>
      </p:sp>
      <p:sp>
        <p:nvSpPr>
          <p:cNvPr id="82947" name="Rectangle 5"/>
          <p:cNvSpPr>
            <a:spLocks noGrp="1" noChangeArrowheads="1"/>
          </p:cNvSpPr>
          <p:nvPr>
            <p:ph idx="1"/>
          </p:nvPr>
        </p:nvSpPr>
        <p:spPr>
          <a:xfrm>
            <a:off x="304800" y="1752600"/>
            <a:ext cx="8534400" cy="2819400"/>
          </a:xfrm>
        </p:spPr>
        <p:txBody>
          <a:bodyPr/>
          <a:lstStyle/>
          <a:p>
            <a:pPr>
              <a:lnSpc>
                <a:spcPct val="90000"/>
              </a:lnSpc>
              <a:spcBef>
                <a:spcPts val="525"/>
              </a:spcBef>
              <a:spcAft>
                <a:spcPts val="1063"/>
              </a:spcAft>
              <a:buFont typeface="Wingdings" panose="05000000000000000000" pitchFamily="2" charset="2"/>
              <a:buChar char="q"/>
            </a:pPr>
            <a:r>
              <a:rPr lang="en-US" altLang="en-US" dirty="0" smtClean="0"/>
              <a:t>Included in the manufacturers instructions, which is included with each circuit breaker or receptacle and falls under listing and labeling of equipment.</a:t>
            </a:r>
          </a:p>
          <a:p>
            <a:pPr>
              <a:lnSpc>
                <a:spcPct val="90000"/>
              </a:lnSpc>
              <a:spcBef>
                <a:spcPts val="525"/>
              </a:spcBef>
              <a:spcAft>
                <a:spcPts val="1063"/>
              </a:spcAft>
              <a:buFont typeface="Wingdings" panose="05000000000000000000" pitchFamily="2" charset="2"/>
              <a:buChar char="q"/>
            </a:pPr>
            <a:r>
              <a:rPr lang="en-US" altLang="en-US" dirty="0" smtClean="0"/>
              <a:t>The device is to be tested on a monthly basis.</a:t>
            </a:r>
          </a:p>
          <a:p>
            <a:pPr marL="0" indent="0" algn="ctr">
              <a:lnSpc>
                <a:spcPct val="90000"/>
              </a:lnSpc>
              <a:spcBef>
                <a:spcPts val="525"/>
              </a:spcBef>
              <a:spcAft>
                <a:spcPts val="1063"/>
              </a:spcAft>
              <a:buNone/>
            </a:pPr>
            <a:r>
              <a:rPr lang="en-US" altLang="en-US" b="1" u="sng" dirty="0" smtClean="0"/>
              <a:t>WHY TEST?</a:t>
            </a:r>
          </a:p>
        </p:txBody>
      </p:sp>
      <p:sp>
        <p:nvSpPr>
          <p:cNvPr id="82948" name="Rectangle 6"/>
          <p:cNvSpPr>
            <a:spLocks noGrp="1" noChangeArrowheads="1"/>
          </p:cNvSpPr>
          <p:nvPr>
            <p:ph sz="half" idx="4294967295"/>
          </p:nvPr>
        </p:nvSpPr>
        <p:spPr>
          <a:xfrm>
            <a:off x="0" y="4648200"/>
            <a:ext cx="9067800" cy="1524000"/>
          </a:xfrm>
        </p:spPr>
        <p:txBody>
          <a:bodyPr numCol="2"/>
          <a:lstStyle/>
          <a:p>
            <a:pPr marL="168275" indent="-168275">
              <a:lnSpc>
                <a:spcPct val="90000"/>
              </a:lnSpc>
              <a:buFont typeface="Wingdings" panose="05000000000000000000" pitchFamily="2" charset="2"/>
              <a:buChar char="Ø"/>
            </a:pPr>
            <a:r>
              <a:rPr lang="en-US" altLang="en-US" sz="2000" dirty="0" smtClean="0"/>
              <a:t>A study reveals that up to 20% of the equipment does not function.</a:t>
            </a:r>
          </a:p>
          <a:p>
            <a:pPr marL="112713" indent="-112713">
              <a:lnSpc>
                <a:spcPct val="90000"/>
              </a:lnSpc>
              <a:buFont typeface="Wingdings" panose="05000000000000000000" pitchFamily="2" charset="2"/>
              <a:buChar char="Ø"/>
            </a:pPr>
            <a:r>
              <a:rPr lang="en-US" altLang="en-US" sz="2000" dirty="0" smtClean="0"/>
              <a:t>The GFCI device may allow current flow even though the device is defective.</a:t>
            </a:r>
          </a:p>
          <a:p>
            <a:pPr marL="168275" indent="-168275">
              <a:lnSpc>
                <a:spcPct val="90000"/>
              </a:lnSpc>
              <a:buFont typeface="Wingdings" panose="05000000000000000000" pitchFamily="2" charset="2"/>
              <a:buChar char="Ø"/>
            </a:pPr>
            <a:r>
              <a:rPr lang="en-US" altLang="en-US" sz="2000" dirty="0" smtClean="0"/>
              <a:t>Voltage surges such as lightning in the area, or power company switching can damage a GFCI.</a:t>
            </a:r>
          </a:p>
          <a:p>
            <a:pPr marL="168275" indent="-168275">
              <a:lnSpc>
                <a:spcPct val="90000"/>
              </a:lnSpc>
              <a:buFont typeface="Wingdings" panose="05000000000000000000" pitchFamily="2" charset="2"/>
              <a:buChar char="Ø"/>
            </a:pPr>
            <a:r>
              <a:rPr lang="en-US" altLang="en-US" sz="2000" dirty="0" smtClean="0"/>
              <a:t>Always test after the device is tripped. </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1000" y="1314366"/>
            <a:ext cx="8305800" cy="555625"/>
          </a:xfrm>
        </p:spPr>
        <p:txBody>
          <a:bodyPr/>
          <a:lstStyle/>
          <a:p>
            <a:pPr algn="ctr" defTabSz="898525"/>
            <a:r>
              <a:rPr lang="en-US" altLang="en-US" dirty="0" smtClean="0">
                <a:solidFill>
                  <a:schemeClr val="tx1"/>
                </a:solidFill>
              </a:rPr>
              <a:t>Ground Fault Circuit Interrupters</a:t>
            </a:r>
            <a:br>
              <a:rPr lang="en-US" altLang="en-US" dirty="0" smtClean="0">
                <a:solidFill>
                  <a:schemeClr val="tx1"/>
                </a:solidFill>
              </a:rPr>
            </a:br>
            <a:r>
              <a:rPr lang="en-US" altLang="en-US" dirty="0" smtClean="0">
                <a:solidFill>
                  <a:schemeClr val="tx1"/>
                </a:solidFill>
              </a:rPr>
              <a:t>Other Than 125 Volt</a:t>
            </a:r>
          </a:p>
        </p:txBody>
      </p:sp>
      <p:sp>
        <p:nvSpPr>
          <p:cNvPr id="84995" name="Rectangle 4"/>
          <p:cNvSpPr>
            <a:spLocks noGrp="1" noChangeArrowheads="1"/>
          </p:cNvSpPr>
          <p:nvPr>
            <p:ph type="body" sz="half" idx="1"/>
          </p:nvPr>
        </p:nvSpPr>
        <p:spPr>
          <a:xfrm>
            <a:off x="228600" y="2411810"/>
            <a:ext cx="6019800" cy="3455904"/>
          </a:xfrm>
        </p:spPr>
        <p:txBody>
          <a:bodyPr/>
          <a:lstStyle/>
          <a:p>
            <a:pPr>
              <a:lnSpc>
                <a:spcPct val="100000"/>
              </a:lnSpc>
              <a:spcBef>
                <a:spcPts val="0"/>
              </a:spcBef>
            </a:pPr>
            <a:r>
              <a:rPr lang="en-US" altLang="en-US" sz="2400" dirty="0" smtClean="0"/>
              <a:t>Assured Grounding Conductor Program</a:t>
            </a:r>
          </a:p>
          <a:p>
            <a:pPr marL="631825" lvl="1" indent="-342900">
              <a:lnSpc>
                <a:spcPct val="100000"/>
              </a:lnSpc>
              <a:spcBef>
                <a:spcPts val="0"/>
              </a:spcBef>
              <a:buFont typeface="Wingdings" panose="05000000000000000000" pitchFamily="2" charset="2"/>
              <a:buChar char="q"/>
            </a:pPr>
            <a:r>
              <a:rPr lang="en-US" altLang="en-US" sz="2000" dirty="0" smtClean="0"/>
              <a:t>Written Plan</a:t>
            </a:r>
          </a:p>
          <a:p>
            <a:pPr marL="631825" lvl="1" indent="-342900">
              <a:lnSpc>
                <a:spcPct val="100000"/>
              </a:lnSpc>
              <a:spcBef>
                <a:spcPts val="0"/>
              </a:spcBef>
              <a:buFont typeface="Wingdings" panose="05000000000000000000" pitchFamily="2" charset="2"/>
              <a:buChar char="q"/>
            </a:pPr>
            <a:r>
              <a:rPr lang="en-US" altLang="en-US" sz="2000" dirty="0" smtClean="0"/>
              <a:t>Visual Inspect Daily</a:t>
            </a:r>
          </a:p>
          <a:p>
            <a:pPr marL="631825" lvl="1" indent="-342900">
              <a:lnSpc>
                <a:spcPct val="100000"/>
              </a:lnSpc>
              <a:spcBef>
                <a:spcPts val="0"/>
              </a:spcBef>
              <a:buFont typeface="Wingdings" panose="05000000000000000000" pitchFamily="2" charset="2"/>
              <a:buChar char="q"/>
            </a:pPr>
            <a:r>
              <a:rPr lang="en-US" altLang="en-US" sz="2000" dirty="0" smtClean="0"/>
              <a:t>Testing</a:t>
            </a:r>
          </a:p>
          <a:p>
            <a:pPr marL="631825" lvl="1" indent="-342900">
              <a:lnSpc>
                <a:spcPct val="100000"/>
              </a:lnSpc>
              <a:spcBef>
                <a:spcPts val="0"/>
              </a:spcBef>
              <a:buFont typeface="Wingdings" panose="05000000000000000000" pitchFamily="2" charset="2"/>
              <a:buChar char="q"/>
            </a:pPr>
            <a:r>
              <a:rPr lang="en-US" altLang="en-US" sz="2000" dirty="0" smtClean="0"/>
              <a:t>Inspection</a:t>
            </a:r>
          </a:p>
          <a:p>
            <a:pPr marL="631825" lvl="1" indent="-342900">
              <a:lnSpc>
                <a:spcPct val="100000"/>
              </a:lnSpc>
              <a:spcBef>
                <a:spcPts val="0"/>
              </a:spcBef>
              <a:buFont typeface="Wingdings" panose="05000000000000000000" pitchFamily="2" charset="2"/>
              <a:buChar char="q"/>
            </a:pPr>
            <a:r>
              <a:rPr lang="en-US" altLang="en-US" sz="2000" dirty="0" smtClean="0"/>
              <a:t>Records (current-color coded, logs)</a:t>
            </a:r>
          </a:p>
          <a:p>
            <a:pPr>
              <a:lnSpc>
                <a:spcPct val="100000"/>
              </a:lnSpc>
              <a:spcBef>
                <a:spcPts val="0"/>
              </a:spcBef>
            </a:pPr>
            <a:r>
              <a:rPr lang="en-US" altLang="en-US" sz="2400" dirty="0" smtClean="0"/>
              <a:t>Only used if there is no GFCI for application</a:t>
            </a:r>
          </a:p>
        </p:txBody>
      </p:sp>
      <p:pic>
        <p:nvPicPr>
          <p:cNvPr id="84996" name="Picture 6" descr="GFCI-01"/>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6553200" y="2133600"/>
            <a:ext cx="1905000" cy="3734114"/>
          </a:xfrm>
          <a:noFill/>
        </p:spPr>
      </p:pic>
      <p:sp>
        <p:nvSpPr>
          <p:cNvPr id="2" name="Slide Number Placeholder 1"/>
          <p:cNvSpPr>
            <a:spLocks noGrp="1"/>
          </p:cNvSpPr>
          <p:nvPr>
            <p:ph type="sldNum" sz="quarter" idx="12"/>
          </p:nvPr>
        </p:nvSpPr>
        <p:spPr/>
        <p:txBody>
          <a:bodyPr/>
          <a:lstStyle/>
          <a:p>
            <a:pPr>
              <a:defRPr/>
            </a:pPr>
            <a:fld id="{81C73541-CCFB-45D8-92F4-CB376EF1ED46}" type="slidenum">
              <a:rPr lang="en-US" altLang="en-US" smtClean="0"/>
              <a:pPr>
                <a:defRPr/>
              </a:pPr>
              <a:t>38</a:t>
            </a:fld>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533400" y="457200"/>
            <a:ext cx="8001000" cy="990600"/>
          </a:xfrm>
          <a:noFill/>
        </p:spPr>
        <p:txBody>
          <a:bodyPr/>
          <a:lstStyle/>
          <a:p>
            <a:pPr algn="ctr" defTabSz="898905" fontAlgn="auto">
              <a:spcAft>
                <a:spcPts val="0"/>
              </a:spcAft>
              <a:defRPr/>
            </a:pPr>
            <a:r>
              <a:rPr altLang="en-US" smtClean="0">
                <a:solidFill>
                  <a:schemeClr val="tx1"/>
                </a:solidFill>
              </a:rPr>
              <a:t>Branch circuits</a:t>
            </a:r>
          </a:p>
        </p:txBody>
      </p:sp>
      <p:sp>
        <p:nvSpPr>
          <p:cNvPr id="11269" name="Rectangle 3"/>
          <p:cNvSpPr>
            <a:spLocks noGrp="1" noChangeArrowheads="1"/>
          </p:cNvSpPr>
          <p:nvPr>
            <p:ph idx="1"/>
          </p:nvPr>
        </p:nvSpPr>
        <p:spPr>
          <a:xfrm>
            <a:off x="533400" y="1143000"/>
            <a:ext cx="8229600" cy="4953000"/>
          </a:xfrm>
        </p:spPr>
        <p:txBody>
          <a:bodyPr rtlCol="0">
            <a:normAutofit/>
          </a:bodyPr>
          <a:lstStyle/>
          <a:p>
            <a:pPr marL="0" indent="0" defTabSz="898905" fontAlgn="auto">
              <a:lnSpc>
                <a:spcPct val="140000"/>
              </a:lnSpc>
              <a:spcBef>
                <a:spcPts val="1201"/>
              </a:spcBef>
              <a:spcAft>
                <a:spcPts val="1201"/>
              </a:spcAft>
              <a:buNone/>
              <a:defRPr/>
            </a:pPr>
            <a:r>
              <a:rPr altLang="en-US" sz="2471" dirty="0" smtClean="0"/>
              <a:t>Outlet devices. Outlet devices shall have an ampere rating not less than the load to be served</a:t>
            </a:r>
          </a:p>
          <a:p>
            <a:pPr marL="609600" indent="-609600" defTabSz="898905" fontAlgn="auto">
              <a:lnSpc>
                <a:spcPct val="140000"/>
              </a:lnSpc>
              <a:spcBef>
                <a:spcPts val="1201"/>
              </a:spcBef>
              <a:spcAft>
                <a:spcPts val="1201"/>
              </a:spcAft>
              <a:buFontTx/>
              <a:buAutoNum type="arabicPeriod"/>
              <a:defRPr/>
            </a:pPr>
            <a:endParaRPr altLang="en-US" sz="2471" dirty="0"/>
          </a:p>
          <a:p>
            <a:pPr marL="609600" indent="-609600" defTabSz="898905" fontAlgn="auto">
              <a:lnSpc>
                <a:spcPct val="140000"/>
              </a:lnSpc>
              <a:spcBef>
                <a:spcPts val="1201"/>
              </a:spcBef>
              <a:spcAft>
                <a:spcPts val="1201"/>
              </a:spcAft>
              <a:buFontTx/>
              <a:buAutoNum type="arabicPeriod"/>
              <a:defRPr/>
            </a:pPr>
            <a:endParaRPr altLang="en-US" sz="2471" dirty="0" smtClean="0"/>
          </a:p>
          <a:p>
            <a:pPr marL="0" indent="0" defTabSz="898905" fontAlgn="auto">
              <a:lnSpc>
                <a:spcPct val="140000"/>
              </a:lnSpc>
              <a:spcBef>
                <a:spcPts val="1201"/>
              </a:spcBef>
              <a:spcAft>
                <a:spcPts val="1201"/>
              </a:spcAft>
              <a:buFont typeface="Arial" pitchFamily="34" charset="0"/>
              <a:buNone/>
              <a:defRPr/>
            </a:pPr>
            <a:endParaRPr altLang="en-US" sz="2471" dirty="0" smtClean="0"/>
          </a:p>
        </p:txBody>
      </p:sp>
      <p:grpSp>
        <p:nvGrpSpPr>
          <p:cNvPr id="87044" name="Group 7" title="Image of a saw getting plugged in"/>
          <p:cNvGrpSpPr>
            <a:grpSpLocks/>
          </p:cNvGrpSpPr>
          <p:nvPr/>
        </p:nvGrpSpPr>
        <p:grpSpPr bwMode="auto">
          <a:xfrm>
            <a:off x="1752600" y="3048000"/>
            <a:ext cx="5105400" cy="3048000"/>
            <a:chOff x="2518" y="2154"/>
            <a:chExt cx="3050" cy="2070"/>
          </a:xfrm>
        </p:grpSpPr>
        <p:graphicFrame>
          <p:nvGraphicFramePr>
            <p:cNvPr id="87045" name="Object 5"/>
            <p:cNvGraphicFramePr>
              <a:graphicFrameLocks noChangeAspect="1"/>
            </p:cNvGraphicFramePr>
            <p:nvPr/>
          </p:nvGraphicFramePr>
          <p:xfrm>
            <a:off x="2518" y="2154"/>
            <a:ext cx="1706" cy="1350"/>
          </p:xfrm>
          <a:graphic>
            <a:graphicData uri="http://schemas.openxmlformats.org/presentationml/2006/ole">
              <mc:AlternateContent xmlns:mc="http://schemas.openxmlformats.org/markup-compatibility/2006">
                <mc:Choice xmlns:v="urn:schemas-microsoft-com:vml" Requires="v">
                  <p:oleObj spid="_x0000_s87103" name="Clip" r:id="rId4" imgW="4384895" imgH="3468986" progId="MS_ClipArt_Gallery.5">
                    <p:embed/>
                  </p:oleObj>
                </mc:Choice>
                <mc:Fallback>
                  <p:oleObj name="Clip" r:id="rId4" imgW="4384895" imgH="3468986" progId="MS_ClipArt_Gallery.5">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8" y="2154"/>
                          <a:ext cx="1706" cy="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7046" name="Object 6"/>
            <p:cNvGraphicFramePr>
              <a:graphicFrameLocks noChangeAspect="1"/>
            </p:cNvGraphicFramePr>
            <p:nvPr/>
          </p:nvGraphicFramePr>
          <p:xfrm>
            <a:off x="4109" y="2916"/>
            <a:ext cx="1459" cy="1308"/>
          </p:xfrm>
          <a:graphic>
            <a:graphicData uri="http://schemas.openxmlformats.org/presentationml/2006/ole">
              <mc:AlternateContent xmlns:mc="http://schemas.openxmlformats.org/markup-compatibility/2006">
                <mc:Choice xmlns:v="urn:schemas-microsoft-com:vml" Requires="v">
                  <p:oleObj spid="_x0000_s87104" name="Clip" r:id="rId6" imgW="3870356" imgH="3468986" progId="MS_ClipArt_Gallery.5">
                    <p:embed/>
                  </p:oleObj>
                </mc:Choice>
                <mc:Fallback>
                  <p:oleObj name="Clip" r:id="rId6" imgW="3870356" imgH="3468986" progId="MS_ClipArt_Gallery.5">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9" y="2916"/>
                          <a:ext cx="1459" cy="1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defTabSz="898905" fontAlgn="auto">
              <a:spcAft>
                <a:spcPts val="0"/>
              </a:spcAft>
              <a:defRPr/>
            </a:pPr>
            <a:r>
              <a:rPr altLang="en-US" sz="2824" smtClean="0">
                <a:solidFill>
                  <a:sysClr val="window" lastClr="FFFFFF"/>
                </a:solidFill>
              </a:rPr>
              <a:t>Objectives</a:t>
            </a:r>
          </a:p>
        </p:txBody>
      </p:sp>
      <p:sp>
        <p:nvSpPr>
          <p:cNvPr id="15363" name="Rectangle 3"/>
          <p:cNvSpPr>
            <a:spLocks noGrp="1" noChangeArrowheads="1"/>
          </p:cNvSpPr>
          <p:nvPr>
            <p:ph idx="1"/>
          </p:nvPr>
        </p:nvSpPr>
        <p:spPr>
          <a:xfrm>
            <a:off x="457200" y="957263"/>
            <a:ext cx="8229600" cy="3765550"/>
          </a:xfrm>
        </p:spPr>
        <p:txBody>
          <a:bodyPr/>
          <a:lstStyle/>
          <a:p>
            <a:pPr marL="0" indent="0" defTabSz="898525">
              <a:buFontTx/>
              <a:buNone/>
            </a:pPr>
            <a:r>
              <a:rPr lang="en-US" altLang="en-US" smtClean="0"/>
              <a:t>After the completion of this session, the participant should be able to:</a:t>
            </a:r>
          </a:p>
          <a:p>
            <a:pPr marL="515938" lvl="1" indent="-227013" defTabSz="898525">
              <a:buFont typeface="Wingdings" panose="05000000000000000000" pitchFamily="2" charset="2"/>
              <a:buChar char="q"/>
            </a:pPr>
            <a:r>
              <a:rPr lang="en-US" altLang="en-US" sz="2400" smtClean="0"/>
              <a:t>Recognize key electrical safety components</a:t>
            </a:r>
          </a:p>
          <a:p>
            <a:pPr marL="515938" lvl="1" indent="-227013" defTabSz="898525">
              <a:buFont typeface="Wingdings" panose="05000000000000000000" pitchFamily="2" charset="2"/>
              <a:buChar char="q"/>
            </a:pPr>
            <a:r>
              <a:rPr lang="en-US" altLang="en-US" sz="2400" smtClean="0"/>
              <a:t>Identify select hazards as related to the poultry industry</a:t>
            </a:r>
          </a:p>
          <a:p>
            <a:pPr marL="515938" lvl="1" indent="-227013" defTabSz="898525">
              <a:buFont typeface="Wingdings" panose="05000000000000000000" pitchFamily="2" charset="2"/>
              <a:buChar char="q"/>
            </a:pPr>
            <a:r>
              <a:rPr lang="en-US" altLang="en-US" sz="2400" smtClean="0"/>
              <a:t>List potential methods that can be used to eliminate electrical hazards</a:t>
            </a:r>
          </a:p>
          <a:p>
            <a:pPr marL="515938" lvl="1" indent="-227013" defTabSz="898525">
              <a:buFont typeface="Wingdings" panose="05000000000000000000" pitchFamily="2" charset="2"/>
              <a:buChar char="q"/>
            </a:pPr>
            <a:r>
              <a:rPr lang="en-US" altLang="en-US" sz="2400" smtClean="0"/>
              <a:t>Discuss safe electrical work practices</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defTabSz="898905" fontAlgn="auto">
              <a:spcAft>
                <a:spcPts val="0"/>
              </a:spcAft>
              <a:defRPr/>
            </a:pPr>
            <a:r>
              <a:rPr altLang="en-US" dirty="0" smtClean="0">
                <a:solidFill>
                  <a:schemeClr val="tx1"/>
                </a:solidFill>
              </a:rPr>
              <a:t>Branch Circuits</a:t>
            </a:r>
            <a:r>
              <a:rPr lang="en-US" altLang="en-US" dirty="0" smtClean="0">
                <a:solidFill>
                  <a:schemeClr val="tx1"/>
                </a:solidFill>
              </a:rPr>
              <a:t> </a:t>
            </a:r>
            <a:endParaRPr altLang="en-US" dirty="0" smtClean="0">
              <a:solidFill>
                <a:schemeClr val="tx1"/>
              </a:solidFill>
            </a:endParaRPr>
          </a:p>
        </p:txBody>
      </p:sp>
      <p:sp>
        <p:nvSpPr>
          <p:cNvPr id="57347" name="Rectangle 3"/>
          <p:cNvSpPr>
            <a:spLocks noGrp="1" noChangeArrowheads="1"/>
          </p:cNvSpPr>
          <p:nvPr>
            <p:ph idx="1"/>
          </p:nvPr>
        </p:nvSpPr>
        <p:spPr/>
        <p:txBody>
          <a:bodyPr rtlCol="0">
            <a:normAutofit/>
          </a:bodyPr>
          <a:lstStyle/>
          <a:p>
            <a:pPr defTabSz="898905" fontAlgn="auto">
              <a:spcBef>
                <a:spcPts val="1201"/>
              </a:spcBef>
              <a:spcAft>
                <a:spcPts val="1201"/>
              </a:spcAft>
              <a:buFont typeface="Wingdings" panose="05000000000000000000" pitchFamily="2" charset="2"/>
              <a:buChar char="q"/>
              <a:defRPr/>
            </a:pPr>
            <a:r>
              <a:rPr altLang="en-US" dirty="0" smtClean="0"/>
              <a:t>Where connected to a branch in excess of 20 amps, the lamp holders shall be heavy duty</a:t>
            </a:r>
          </a:p>
          <a:p>
            <a:pPr defTabSz="898905" fontAlgn="auto">
              <a:spcBef>
                <a:spcPts val="1201"/>
              </a:spcBef>
              <a:spcAft>
                <a:spcPts val="1201"/>
              </a:spcAft>
              <a:buFont typeface="Wingdings" panose="05000000000000000000" pitchFamily="2" charset="2"/>
              <a:buChar char="q"/>
              <a:defRPr/>
            </a:pPr>
            <a:r>
              <a:rPr altLang="en-US" dirty="0" smtClean="0"/>
              <a:t>Receptacles</a:t>
            </a:r>
          </a:p>
          <a:p>
            <a:pPr lvl="1" defTabSz="898905" fontAlgn="auto">
              <a:spcBef>
                <a:spcPts val="1201"/>
              </a:spcBef>
              <a:spcAft>
                <a:spcPts val="1201"/>
              </a:spcAft>
              <a:buFont typeface="Wingdings" panose="05000000000000000000" pitchFamily="2" charset="2"/>
              <a:buChar char="ü"/>
              <a:defRPr/>
            </a:pPr>
            <a:r>
              <a:rPr altLang="en-US" sz="2400" dirty="0" smtClean="0"/>
              <a:t>Receptacle on branch equal to rating of circuit</a:t>
            </a:r>
          </a:p>
          <a:p>
            <a:pPr lvl="1" defTabSz="898905" fontAlgn="auto">
              <a:spcBef>
                <a:spcPts val="1201"/>
              </a:spcBef>
              <a:spcAft>
                <a:spcPts val="1201"/>
              </a:spcAft>
              <a:buFont typeface="Wingdings" panose="05000000000000000000" pitchFamily="2" charset="2"/>
              <a:buChar char="ü"/>
              <a:defRPr/>
            </a:pPr>
            <a:r>
              <a:rPr altLang="en-US" sz="2400" dirty="0" smtClean="0"/>
              <a:t>Installed wherever flexible cords with plug attachments are used</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gn="ctr" defTabSz="898525"/>
            <a:r>
              <a:rPr lang="en-US" altLang="en-US" dirty="0" smtClean="0">
                <a:solidFill>
                  <a:schemeClr val="tx1"/>
                </a:solidFill>
              </a:rPr>
              <a:t>Outside Conductors</a:t>
            </a:r>
          </a:p>
        </p:txBody>
      </p:sp>
      <p:sp>
        <p:nvSpPr>
          <p:cNvPr id="60419" name="Rectangle 3"/>
          <p:cNvSpPr>
            <a:spLocks noGrp="1" noChangeArrowheads="1"/>
          </p:cNvSpPr>
          <p:nvPr>
            <p:ph idx="1"/>
          </p:nvPr>
        </p:nvSpPr>
        <p:spPr>
          <a:xfrm>
            <a:off x="457200" y="1600200"/>
            <a:ext cx="8229600" cy="4525963"/>
          </a:xfrm>
        </p:spPr>
        <p:txBody>
          <a:bodyPr rtlCol="0">
            <a:normAutofit/>
          </a:bodyPr>
          <a:lstStyle/>
          <a:p>
            <a:pPr defTabSz="898905" fontAlgn="auto">
              <a:spcBef>
                <a:spcPts val="1201"/>
              </a:spcBef>
              <a:spcAft>
                <a:spcPts val="1201"/>
              </a:spcAft>
              <a:buFont typeface="Wingdings" panose="05000000000000000000" pitchFamily="2" charset="2"/>
              <a:buChar char="q"/>
              <a:defRPr/>
            </a:pPr>
            <a:r>
              <a:rPr altLang="en-US" dirty="0" smtClean="0"/>
              <a:t>Clearance from building openings-Service conductors as open or multiple conductor cable (no jacket) must have 3 f</a:t>
            </a:r>
            <a:r>
              <a:rPr lang="en-US" altLang="en-US" dirty="0" smtClean="0"/>
              <a:t>eet of </a:t>
            </a:r>
            <a:r>
              <a:rPr altLang="en-US" dirty="0" smtClean="0"/>
              <a:t>clearance</a:t>
            </a:r>
          </a:p>
          <a:p>
            <a:pPr defTabSz="898905" fontAlgn="auto">
              <a:spcBef>
                <a:spcPts val="1201"/>
              </a:spcBef>
              <a:spcAft>
                <a:spcPts val="1201"/>
              </a:spcAft>
              <a:buFont typeface="Wingdings" panose="05000000000000000000" pitchFamily="2" charset="2"/>
              <a:buChar char="q"/>
              <a:defRPr/>
            </a:pPr>
            <a:r>
              <a:rPr altLang="en-US" dirty="0" smtClean="0"/>
              <a:t>Conductors can not be installed beneath openings through which materials may be moved (chutes or material handling equipment).</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050"/>
          <p:cNvSpPr>
            <a:spLocks noGrp="1" noChangeArrowheads="1"/>
          </p:cNvSpPr>
          <p:nvPr>
            <p:ph type="title"/>
          </p:nvPr>
        </p:nvSpPr>
        <p:spPr>
          <a:xfrm>
            <a:off x="395591" y="736600"/>
            <a:ext cx="8305800" cy="838200"/>
          </a:xfrm>
          <a:noFill/>
        </p:spPr>
        <p:txBody>
          <a:bodyPr/>
          <a:lstStyle/>
          <a:p>
            <a:pPr algn="ctr" defTabSz="898905" fontAlgn="auto">
              <a:spcAft>
                <a:spcPts val="0"/>
              </a:spcAft>
              <a:defRPr/>
            </a:pPr>
            <a:r>
              <a:rPr altLang="en-US" dirty="0" smtClean="0">
                <a:solidFill>
                  <a:schemeClr val="tx1"/>
                </a:solidFill>
              </a:rPr>
              <a:t>Disconnecting means</a:t>
            </a:r>
          </a:p>
        </p:txBody>
      </p:sp>
      <p:sp>
        <p:nvSpPr>
          <p:cNvPr id="61445" name="Rectangle 2056"/>
          <p:cNvSpPr>
            <a:spLocks noGrp="1" noChangeArrowheads="1"/>
          </p:cNvSpPr>
          <p:nvPr>
            <p:ph idx="1"/>
          </p:nvPr>
        </p:nvSpPr>
        <p:spPr>
          <a:xfrm>
            <a:off x="76200" y="1931286"/>
            <a:ext cx="5791200" cy="4114800"/>
          </a:xfrm>
        </p:spPr>
        <p:txBody>
          <a:bodyPr rtlCol="0">
            <a:normAutofit/>
          </a:bodyPr>
          <a:lstStyle/>
          <a:p>
            <a:pPr defTabSz="898905" fontAlgn="auto">
              <a:spcBef>
                <a:spcPts val="1201"/>
              </a:spcBef>
              <a:spcAft>
                <a:spcPts val="1201"/>
              </a:spcAft>
              <a:buFont typeface="Wingdings" panose="05000000000000000000" pitchFamily="2" charset="2"/>
              <a:buChar char="q"/>
              <a:defRPr/>
            </a:pPr>
            <a:r>
              <a:rPr altLang="en-US" sz="2471" dirty="0" smtClean="0"/>
              <a:t>General. Means shall be provided to disconnect all conductors in a building or other structure from the service-entrance conductors. </a:t>
            </a:r>
          </a:p>
          <a:p>
            <a:pPr defTabSz="898905" fontAlgn="auto">
              <a:spcBef>
                <a:spcPts val="1201"/>
              </a:spcBef>
              <a:spcAft>
                <a:spcPts val="1201"/>
              </a:spcAft>
              <a:buFont typeface="Wingdings" panose="05000000000000000000" pitchFamily="2" charset="2"/>
              <a:buChar char="q"/>
              <a:defRPr/>
            </a:pPr>
            <a:r>
              <a:rPr altLang="en-US" sz="2471" dirty="0" smtClean="0"/>
              <a:t>The disconnecting means shall plainly indicate whether it is in the open or closed position and shall be installed at a readily accessible location nearest the point of entrance of the service-entrance conductors.</a:t>
            </a:r>
          </a:p>
        </p:txBody>
      </p:sp>
      <p:pic>
        <p:nvPicPr>
          <p:cNvPr id="93188" name="Picture 2052" descr="Slide17"/>
          <p:cNvPicPr>
            <a:picLocks noChangeAspect="1" noChangeArrowheads="1"/>
          </p:cNvPicPr>
          <p:nvPr/>
        </p:nvPicPr>
        <p:blipFill>
          <a:blip r:embed="rId3" cstate="email">
            <a:lum bright="12000"/>
            <a:extLst>
              <a:ext uri="{28A0092B-C50C-407E-A947-70E740481C1C}">
                <a14:useLocalDpi xmlns:a14="http://schemas.microsoft.com/office/drawing/2010/main"/>
              </a:ext>
            </a:extLst>
          </a:blip>
          <a:srcRect/>
          <a:stretch>
            <a:fillRect/>
          </a:stretch>
        </p:blipFill>
        <p:spPr bwMode="auto">
          <a:xfrm>
            <a:off x="5867400" y="2706872"/>
            <a:ext cx="3048000" cy="256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Text Box 2054"/>
          <p:cNvSpPr txBox="1">
            <a:spLocks noChangeArrowheads="1"/>
          </p:cNvSpPr>
          <p:nvPr/>
        </p:nvSpPr>
        <p:spPr bwMode="auto">
          <a:xfrm>
            <a:off x="381000" y="5791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rPr>
              <a:t>1000kV</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68549" y="753488"/>
            <a:ext cx="8229600" cy="685800"/>
          </a:xfrm>
          <a:noFill/>
        </p:spPr>
        <p:txBody>
          <a:bodyPr/>
          <a:lstStyle/>
          <a:p>
            <a:pPr algn="ctr" defTabSz="898905" fontAlgn="auto">
              <a:spcAft>
                <a:spcPts val="0"/>
              </a:spcAft>
              <a:defRPr/>
            </a:pPr>
            <a:r>
              <a:rPr altLang="en-US" dirty="0" smtClean="0">
                <a:solidFill>
                  <a:schemeClr val="tx1"/>
                </a:solidFill>
              </a:rPr>
              <a:t>Services over 600 Volts, Nominal</a:t>
            </a:r>
          </a:p>
        </p:txBody>
      </p:sp>
      <p:sp>
        <p:nvSpPr>
          <p:cNvPr id="62468" name="Rectangle 8"/>
          <p:cNvSpPr>
            <a:spLocks noGrp="1" noChangeArrowheads="1"/>
          </p:cNvSpPr>
          <p:nvPr>
            <p:ph idx="1"/>
          </p:nvPr>
        </p:nvSpPr>
        <p:spPr>
          <a:xfrm>
            <a:off x="468549" y="3116817"/>
            <a:ext cx="8229600" cy="3131583"/>
          </a:xfrm>
        </p:spPr>
        <p:txBody>
          <a:bodyPr rtlCol="0">
            <a:noAutofit/>
          </a:bodyPr>
          <a:lstStyle/>
          <a:p>
            <a:pPr defTabSz="898905" fontAlgn="auto">
              <a:lnSpc>
                <a:spcPct val="120000"/>
              </a:lnSpc>
              <a:spcBef>
                <a:spcPts val="1201"/>
              </a:spcBef>
              <a:spcAft>
                <a:spcPts val="1201"/>
              </a:spcAft>
              <a:buFont typeface="Wingdings" panose="05000000000000000000" pitchFamily="2" charset="2"/>
              <a:buChar char="q"/>
              <a:defRPr/>
            </a:pPr>
            <a:r>
              <a:rPr altLang="en-US" dirty="0" smtClean="0"/>
              <a:t>Guarded to make them accessible only to qualified persons</a:t>
            </a:r>
          </a:p>
          <a:p>
            <a:pPr defTabSz="898905" fontAlgn="auto">
              <a:lnSpc>
                <a:spcPct val="120000"/>
              </a:lnSpc>
              <a:spcBef>
                <a:spcPts val="1201"/>
              </a:spcBef>
              <a:spcAft>
                <a:spcPts val="1201"/>
              </a:spcAft>
              <a:buFont typeface="Wingdings" panose="05000000000000000000" pitchFamily="2" charset="2"/>
              <a:buChar char="q"/>
              <a:defRPr/>
            </a:pPr>
            <a:r>
              <a:rPr altLang="en-US" dirty="0" smtClean="0"/>
              <a:t>Signs warning of high voltage shall be posted where other than qualified employees might come in contact with live parts</a:t>
            </a:r>
          </a:p>
        </p:txBody>
      </p:sp>
      <p:sp>
        <p:nvSpPr>
          <p:cNvPr id="95236" name="Text Box 7"/>
          <p:cNvSpPr txBox="1">
            <a:spLocks noChangeArrowheads="1"/>
          </p:cNvSpPr>
          <p:nvPr/>
        </p:nvSpPr>
        <p:spPr bwMode="auto">
          <a:xfrm>
            <a:off x="762000" y="62484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solidFill>
                  <a:schemeClr val="bg1"/>
                </a:solidFill>
              </a:rPr>
              <a:t>Danger</a:t>
            </a:r>
          </a:p>
        </p:txBody>
      </p:sp>
      <p:pic>
        <p:nvPicPr>
          <p:cNvPr id="95237" name="Picture 9" title="Image of a danger high voltage sig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17436" y="1524000"/>
            <a:ext cx="2531826" cy="167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81000" y="838200"/>
            <a:ext cx="8305800" cy="680936"/>
          </a:xfrm>
          <a:noFill/>
        </p:spPr>
        <p:txBody>
          <a:bodyPr/>
          <a:lstStyle/>
          <a:p>
            <a:pPr algn="ctr" defTabSz="898905" fontAlgn="auto">
              <a:spcAft>
                <a:spcPts val="0"/>
              </a:spcAft>
              <a:defRPr/>
            </a:pPr>
            <a:r>
              <a:rPr altLang="en-US" dirty="0" smtClean="0">
                <a:solidFill>
                  <a:schemeClr val="tx1"/>
                </a:solidFill>
              </a:rPr>
              <a:t>Over Current Protection</a:t>
            </a:r>
          </a:p>
        </p:txBody>
      </p:sp>
      <p:sp>
        <p:nvSpPr>
          <p:cNvPr id="63493" name="Rectangle 9"/>
          <p:cNvSpPr>
            <a:spLocks noGrp="1" noChangeArrowheads="1"/>
          </p:cNvSpPr>
          <p:nvPr>
            <p:ph idx="1"/>
          </p:nvPr>
        </p:nvSpPr>
        <p:spPr>
          <a:xfrm>
            <a:off x="381000" y="1909864"/>
            <a:ext cx="8382000" cy="4114800"/>
          </a:xfrm>
        </p:spPr>
        <p:txBody>
          <a:bodyPr rtlCol="0">
            <a:normAutofit lnSpcReduction="10000"/>
          </a:bodyPr>
          <a:lstStyle/>
          <a:p>
            <a:pPr marL="0" indent="0" algn="ctr" defTabSz="898905" fontAlgn="auto">
              <a:spcBef>
                <a:spcPts val="1201"/>
              </a:spcBef>
              <a:spcAft>
                <a:spcPts val="1201"/>
              </a:spcAft>
              <a:buNone/>
              <a:defRPr/>
            </a:pPr>
            <a:r>
              <a:rPr altLang="en-US" sz="3200" b="1" dirty="0" smtClean="0">
                <a:solidFill>
                  <a:schemeClr val="accent2"/>
                </a:solidFill>
              </a:rPr>
              <a:t>600 volts or les</a:t>
            </a:r>
            <a:r>
              <a:rPr lang="en-US" altLang="en-US" sz="3200" b="1" dirty="0" smtClean="0">
                <a:solidFill>
                  <a:schemeClr val="accent2"/>
                </a:solidFill>
              </a:rPr>
              <a:t>s</a:t>
            </a:r>
            <a:endParaRPr altLang="en-US" sz="3200" b="1" dirty="0" smtClean="0">
              <a:solidFill>
                <a:schemeClr val="accent2"/>
              </a:solidFill>
            </a:endParaRPr>
          </a:p>
          <a:p>
            <a:pPr defTabSz="898905" fontAlgn="auto">
              <a:spcBef>
                <a:spcPts val="1201"/>
              </a:spcBef>
              <a:spcAft>
                <a:spcPts val="1201"/>
              </a:spcAft>
              <a:buFont typeface="Wingdings" panose="05000000000000000000" pitchFamily="2" charset="2"/>
              <a:buChar char="q"/>
              <a:defRPr/>
            </a:pPr>
            <a:r>
              <a:rPr altLang="en-US" dirty="0" smtClean="0"/>
              <a:t>Conductors and equipment shall be protected from overcurrent in accordance with their ability to safely conduct current</a:t>
            </a:r>
          </a:p>
          <a:p>
            <a:pPr defTabSz="898905" fontAlgn="auto">
              <a:spcBef>
                <a:spcPts val="1201"/>
              </a:spcBef>
              <a:spcAft>
                <a:spcPts val="1201"/>
              </a:spcAft>
              <a:buFont typeface="Wingdings" panose="05000000000000000000" pitchFamily="2" charset="2"/>
              <a:buChar char="q"/>
              <a:defRPr/>
            </a:pPr>
            <a:r>
              <a:rPr altLang="en-US" dirty="0" smtClean="0"/>
              <a:t>Over current devices shall be readily accessible to each employee or authorized building management personnel. </a:t>
            </a:r>
          </a:p>
          <a:p>
            <a:pPr defTabSz="898905" fontAlgn="auto">
              <a:spcBef>
                <a:spcPts val="1201"/>
              </a:spcBef>
              <a:spcAft>
                <a:spcPts val="1201"/>
              </a:spcAft>
              <a:buFont typeface="Wingdings" panose="05000000000000000000" pitchFamily="2" charset="2"/>
              <a:buChar char="q"/>
              <a:defRPr/>
            </a:pPr>
            <a:r>
              <a:rPr altLang="en-US" dirty="0" smtClean="0"/>
              <a:t>The over current devices should not be used to routinely open and close circuits </a:t>
            </a:r>
          </a:p>
        </p:txBody>
      </p:sp>
      <p:sp>
        <p:nvSpPr>
          <p:cNvPr id="97284" name="Text Box 6"/>
          <p:cNvSpPr txBox="1">
            <a:spLocks noChangeArrowheads="1"/>
          </p:cNvSpPr>
          <p:nvPr/>
        </p:nvSpPr>
        <p:spPr bwMode="auto">
          <a:xfrm>
            <a:off x="381000" y="5791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rPr>
              <a:t>1000kV</a:t>
            </a:r>
          </a:p>
        </p:txBody>
      </p:sp>
      <p:sp>
        <p:nvSpPr>
          <p:cNvPr id="97285" name="Text Box 7"/>
          <p:cNvSpPr txBox="1">
            <a:spLocks noChangeArrowheads="1"/>
          </p:cNvSpPr>
          <p:nvPr/>
        </p:nvSpPr>
        <p:spPr bwMode="auto">
          <a:xfrm>
            <a:off x="762000" y="62484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solidFill>
                  <a:schemeClr val="bg1"/>
                </a:solidFill>
              </a:rPr>
              <a:t>Danger</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762000" y="723900"/>
            <a:ext cx="7620000" cy="685800"/>
          </a:xfrm>
          <a:noFill/>
        </p:spPr>
        <p:txBody>
          <a:bodyPr/>
          <a:lstStyle/>
          <a:p>
            <a:pPr algn="ctr" defTabSz="898905" fontAlgn="auto">
              <a:spcAft>
                <a:spcPts val="0"/>
              </a:spcAft>
              <a:defRPr/>
            </a:pPr>
            <a:r>
              <a:rPr altLang="en-US" dirty="0" smtClean="0">
                <a:solidFill>
                  <a:schemeClr val="tx1"/>
                </a:solidFill>
              </a:rPr>
              <a:t>Over Current protection</a:t>
            </a:r>
            <a:r>
              <a:rPr lang="en-US" altLang="en-US" dirty="0" smtClean="0">
                <a:solidFill>
                  <a:schemeClr val="tx1"/>
                </a:solidFill>
              </a:rPr>
              <a:t> </a:t>
            </a:r>
            <a:endParaRPr altLang="en-US" dirty="0" smtClean="0">
              <a:solidFill>
                <a:schemeClr val="tx1"/>
              </a:solidFill>
            </a:endParaRPr>
          </a:p>
        </p:txBody>
      </p:sp>
      <p:sp>
        <p:nvSpPr>
          <p:cNvPr id="12294" name="Rectangle 6"/>
          <p:cNvSpPr>
            <a:spLocks noGrp="1" noChangeArrowheads="1"/>
          </p:cNvSpPr>
          <p:nvPr>
            <p:ph idx="1"/>
          </p:nvPr>
        </p:nvSpPr>
        <p:spPr>
          <a:xfrm>
            <a:off x="533400" y="1371600"/>
            <a:ext cx="8001000" cy="4114800"/>
          </a:xfrm>
        </p:spPr>
        <p:txBody>
          <a:bodyPr rtlCol="0">
            <a:normAutofit/>
          </a:bodyPr>
          <a:lstStyle/>
          <a:p>
            <a:pPr marL="0" indent="0" algn="ctr" defTabSz="898905" fontAlgn="auto">
              <a:lnSpc>
                <a:spcPct val="130000"/>
              </a:lnSpc>
              <a:spcBef>
                <a:spcPts val="1201"/>
              </a:spcBef>
              <a:spcAft>
                <a:spcPts val="1201"/>
              </a:spcAft>
              <a:buNone/>
              <a:defRPr/>
            </a:pPr>
            <a:r>
              <a:rPr altLang="en-US" sz="3200" b="1" dirty="0" smtClean="0">
                <a:solidFill>
                  <a:schemeClr val="accent2"/>
                </a:solidFill>
              </a:rPr>
              <a:t>600 volts or less</a:t>
            </a:r>
            <a:endParaRPr altLang="en-US" sz="2471" dirty="0" smtClean="0"/>
          </a:p>
          <a:p>
            <a:pPr defTabSz="898905" fontAlgn="auto">
              <a:lnSpc>
                <a:spcPct val="130000"/>
              </a:lnSpc>
              <a:spcBef>
                <a:spcPts val="1201"/>
              </a:spcBef>
              <a:spcAft>
                <a:spcPts val="1201"/>
              </a:spcAft>
              <a:buFont typeface="Wingdings" panose="05000000000000000000" pitchFamily="2" charset="2"/>
              <a:buChar char="q"/>
              <a:defRPr/>
            </a:pPr>
            <a:r>
              <a:rPr altLang="en-US" sz="2471" dirty="0" smtClean="0"/>
              <a:t>Arcing or suddenly moving parts</a:t>
            </a:r>
            <a:r>
              <a:rPr lang="en-US" altLang="en-US" sz="2471" dirty="0" smtClean="0"/>
              <a:t> –</a:t>
            </a:r>
            <a:r>
              <a:rPr altLang="en-US" sz="2471" dirty="0" smtClean="0"/>
              <a:t> Fuses and </a:t>
            </a:r>
            <a:r>
              <a:rPr lang="en-US" altLang="en-US" sz="2471" dirty="0" smtClean="0"/>
              <a:t>        </a:t>
            </a:r>
            <a:r>
              <a:rPr altLang="en-US" sz="2471" dirty="0" smtClean="0"/>
              <a:t>circuit breakers shall be so located or shielded</a:t>
            </a:r>
            <a:r>
              <a:rPr lang="en-US" altLang="en-US" sz="2471" dirty="0" smtClean="0"/>
              <a:t>        </a:t>
            </a:r>
            <a:r>
              <a:rPr altLang="en-US" sz="2471" dirty="0" smtClean="0"/>
              <a:t> </a:t>
            </a:r>
            <a:r>
              <a:rPr lang="en-US" altLang="en-US" sz="2471" dirty="0" smtClean="0"/>
              <a:t>so </a:t>
            </a:r>
            <a:r>
              <a:rPr altLang="en-US" sz="2471" dirty="0" smtClean="0"/>
              <a:t>that employees will not be burned or otherwise</a:t>
            </a:r>
            <a:r>
              <a:rPr lang="en-US" altLang="en-US" sz="2471" dirty="0" smtClean="0"/>
              <a:t> </a:t>
            </a:r>
            <a:r>
              <a:rPr altLang="en-US" sz="2471" dirty="0" smtClean="0"/>
              <a:t> injured by their operation and </a:t>
            </a:r>
            <a:r>
              <a:rPr altLang="en-US" sz="2471" b="1" dirty="0" smtClean="0"/>
              <a:t>protect the </a:t>
            </a:r>
            <a:r>
              <a:rPr lang="en-US" altLang="en-US" sz="2471" b="1" dirty="0" smtClean="0"/>
              <a:t>      </a:t>
            </a:r>
            <a:r>
              <a:rPr altLang="en-US" sz="2471" b="1" dirty="0" smtClean="0"/>
              <a:t>handles or levers to prevent injury</a:t>
            </a:r>
          </a:p>
        </p:txBody>
      </p:sp>
      <p:sp>
        <p:nvSpPr>
          <p:cNvPr id="99332" name="Text Box 3"/>
          <p:cNvSpPr txBox="1">
            <a:spLocks noChangeArrowheads="1"/>
          </p:cNvSpPr>
          <p:nvPr/>
        </p:nvSpPr>
        <p:spPr bwMode="auto">
          <a:xfrm>
            <a:off x="381000" y="5791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rPr>
              <a:t>1000kV</a:t>
            </a:r>
          </a:p>
        </p:txBody>
      </p:sp>
      <p:sp>
        <p:nvSpPr>
          <p:cNvPr id="99333" name="Text Box 4"/>
          <p:cNvSpPr txBox="1">
            <a:spLocks noChangeArrowheads="1"/>
          </p:cNvSpPr>
          <p:nvPr/>
        </p:nvSpPr>
        <p:spPr bwMode="auto">
          <a:xfrm>
            <a:off x="762000" y="62484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solidFill>
                  <a:schemeClr val="bg1"/>
                </a:solidFill>
              </a:rPr>
              <a:t>Danger</a:t>
            </a:r>
          </a:p>
        </p:txBody>
      </p:sp>
      <p:graphicFrame>
        <p:nvGraphicFramePr>
          <p:cNvPr id="99334" name="Object 8" title="Image of an electrician working on a breaker box"/>
          <p:cNvGraphicFramePr>
            <a:graphicFrameLocks noChangeAspect="1"/>
          </p:cNvGraphicFramePr>
          <p:nvPr>
            <p:extLst>
              <p:ext uri="{D42A27DB-BD31-4B8C-83A1-F6EECF244321}">
                <p14:modId xmlns:p14="http://schemas.microsoft.com/office/powerpoint/2010/main" val="164446466"/>
              </p:ext>
            </p:extLst>
          </p:nvPr>
        </p:nvGraphicFramePr>
        <p:xfrm>
          <a:off x="7239000" y="2514600"/>
          <a:ext cx="1689100" cy="2743200"/>
        </p:xfrm>
        <a:graphic>
          <a:graphicData uri="http://schemas.openxmlformats.org/presentationml/2006/ole">
            <mc:AlternateContent xmlns:mc="http://schemas.openxmlformats.org/markup-compatibility/2006">
              <mc:Choice xmlns:v="urn:schemas-microsoft-com:vml" Requires="v">
                <p:oleObj spid="_x0000_s99364" name="Clip" r:id="rId4" imgW="1154887" imgH="1874520" progId="MS_ClipArt_Gallery.5">
                  <p:embed/>
                </p:oleObj>
              </mc:Choice>
              <mc:Fallback>
                <p:oleObj name="Clip" r:id="rId4" imgW="1154887" imgH="1874520" progId="MS_ClipArt_Gallery.5">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2514600"/>
                        <a:ext cx="168910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295400" y="883651"/>
            <a:ext cx="6720681" cy="633205"/>
          </a:xfrm>
          <a:noFill/>
        </p:spPr>
        <p:txBody>
          <a:bodyPr/>
          <a:lstStyle/>
          <a:p>
            <a:pPr algn="ctr" defTabSz="898905" fontAlgn="auto">
              <a:spcAft>
                <a:spcPts val="0"/>
              </a:spcAft>
              <a:defRPr/>
            </a:pPr>
            <a:r>
              <a:rPr altLang="en-US" sz="2824" dirty="0" smtClean="0">
                <a:solidFill>
                  <a:schemeClr val="tx1"/>
                </a:solidFill>
              </a:rPr>
              <a:t>1910. </a:t>
            </a:r>
            <a:r>
              <a:rPr altLang="en-US" dirty="0" smtClean="0">
                <a:solidFill>
                  <a:schemeClr val="tx1"/>
                </a:solidFill>
              </a:rPr>
              <a:t>304</a:t>
            </a:r>
            <a:r>
              <a:rPr altLang="en-US" sz="2824" dirty="0" smtClean="0">
                <a:solidFill>
                  <a:schemeClr val="tx1"/>
                </a:solidFill>
              </a:rPr>
              <a:t> (e)(1)(vi) Circuit breakers</a:t>
            </a:r>
          </a:p>
        </p:txBody>
      </p:sp>
      <p:sp>
        <p:nvSpPr>
          <p:cNvPr id="64517" name="Rectangle 7"/>
          <p:cNvSpPr>
            <a:spLocks noGrp="1" noChangeArrowheads="1"/>
          </p:cNvSpPr>
          <p:nvPr>
            <p:ph idx="1"/>
          </p:nvPr>
        </p:nvSpPr>
        <p:spPr>
          <a:xfrm>
            <a:off x="533400" y="1771106"/>
            <a:ext cx="8077201" cy="1216025"/>
          </a:xfrm>
        </p:spPr>
        <p:txBody>
          <a:bodyPr rtlCol="0">
            <a:noAutofit/>
          </a:bodyPr>
          <a:lstStyle/>
          <a:p>
            <a:pPr marL="0" indent="0" defTabSz="898905" fontAlgn="auto">
              <a:lnSpc>
                <a:spcPct val="150000"/>
              </a:lnSpc>
              <a:spcBef>
                <a:spcPts val="1201"/>
              </a:spcBef>
              <a:spcAft>
                <a:spcPts val="1201"/>
              </a:spcAft>
              <a:buFont typeface="Arial" pitchFamily="34" charset="0"/>
              <a:buNone/>
              <a:defRPr/>
            </a:pPr>
            <a:r>
              <a:rPr altLang="en-US" dirty="0" smtClean="0"/>
              <a:t>Circuit breakers shall clearly indicate whether they are in the open (off) or closed (on) position</a:t>
            </a:r>
          </a:p>
        </p:txBody>
      </p:sp>
      <p:sp>
        <p:nvSpPr>
          <p:cNvPr id="101380" name="Text Box 3"/>
          <p:cNvSpPr txBox="1">
            <a:spLocks noChangeArrowheads="1"/>
          </p:cNvSpPr>
          <p:nvPr/>
        </p:nvSpPr>
        <p:spPr bwMode="auto">
          <a:xfrm>
            <a:off x="381000" y="5791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rPr>
              <a:t>1000kV</a:t>
            </a:r>
          </a:p>
        </p:txBody>
      </p:sp>
      <p:sp>
        <p:nvSpPr>
          <p:cNvPr id="101381" name="Text Box 4"/>
          <p:cNvSpPr txBox="1">
            <a:spLocks noChangeArrowheads="1"/>
          </p:cNvSpPr>
          <p:nvPr/>
        </p:nvSpPr>
        <p:spPr bwMode="auto">
          <a:xfrm>
            <a:off x="762000" y="62484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solidFill>
                  <a:schemeClr val="bg1"/>
                </a:solidFill>
              </a:rPr>
              <a:t>Danger</a:t>
            </a:r>
          </a:p>
        </p:txBody>
      </p:sp>
      <p:pic>
        <p:nvPicPr>
          <p:cNvPr id="101382" name="Picture 9" descr="MVC-039S"/>
          <p:cNvPicPr>
            <a:picLocks noChangeAspect="1" noChangeArrowheads="1"/>
          </p:cNvPicPr>
          <p:nvPr/>
        </p:nvPicPr>
        <p:blipFill>
          <a:blip r:embed="rId3" cstate="email">
            <a:lum bright="36000"/>
            <a:extLst>
              <a:ext uri="{28A0092B-C50C-407E-A947-70E740481C1C}">
                <a14:useLocalDpi xmlns:a14="http://schemas.microsoft.com/office/drawing/2010/main"/>
              </a:ext>
            </a:extLst>
          </a:blip>
          <a:srcRect/>
          <a:stretch>
            <a:fillRect/>
          </a:stretch>
        </p:blipFill>
        <p:spPr bwMode="auto">
          <a:xfrm>
            <a:off x="4764506" y="3062497"/>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3" name="Text Box 10"/>
          <p:cNvSpPr txBox="1">
            <a:spLocks noChangeArrowheads="1"/>
          </p:cNvSpPr>
          <p:nvPr/>
        </p:nvSpPr>
        <p:spPr bwMode="auto">
          <a:xfrm>
            <a:off x="533400" y="3094581"/>
            <a:ext cx="39642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a:buFont typeface="Wingdings" panose="05000000000000000000" pitchFamily="2" charset="2"/>
              <a:buChar char="Ø"/>
            </a:pPr>
            <a:r>
              <a:rPr lang="en-US" altLang="en-US" dirty="0"/>
              <a:t>A switch duty circuit </a:t>
            </a:r>
            <a:r>
              <a:rPr lang="en-US" altLang="en-US" dirty="0" smtClean="0"/>
              <a:t>breaker </a:t>
            </a:r>
            <a:r>
              <a:rPr lang="en-US" altLang="en-US" dirty="0"/>
              <a:t>should be used </a:t>
            </a:r>
            <a:r>
              <a:rPr lang="en-US" altLang="en-US" dirty="0" smtClean="0"/>
              <a:t>if the </a:t>
            </a:r>
            <a:r>
              <a:rPr lang="en-US" altLang="en-US" dirty="0"/>
              <a:t>breaker is used to routinely operate the lights</a:t>
            </a:r>
          </a:p>
        </p:txBody>
      </p:sp>
      <p:sp>
        <p:nvSpPr>
          <p:cNvPr id="101384" name="Text Box 23"/>
          <p:cNvSpPr txBox="1">
            <a:spLocks noChangeArrowheads="1"/>
          </p:cNvSpPr>
          <p:nvPr/>
        </p:nvSpPr>
        <p:spPr bwMode="auto">
          <a:xfrm>
            <a:off x="533400" y="4953000"/>
            <a:ext cx="3886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a:spcBef>
                <a:spcPct val="50000"/>
              </a:spcBef>
              <a:buFont typeface="Wingdings" panose="05000000000000000000" pitchFamily="2" charset="2"/>
              <a:buChar char="Ø"/>
            </a:pPr>
            <a:r>
              <a:rPr lang="en-US" altLang="en-US" dirty="0"/>
              <a:t>Never stand directly in front of the disconnect to operate the equipment</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050"/>
          <p:cNvSpPr>
            <a:spLocks noGrp="1" noChangeArrowheads="1"/>
          </p:cNvSpPr>
          <p:nvPr>
            <p:ph type="title"/>
          </p:nvPr>
        </p:nvSpPr>
        <p:spPr>
          <a:xfrm>
            <a:off x="1752600" y="762000"/>
            <a:ext cx="5105400" cy="609600"/>
          </a:xfrm>
          <a:noFill/>
        </p:spPr>
        <p:txBody>
          <a:bodyPr/>
          <a:lstStyle/>
          <a:p>
            <a:pPr algn="ctr" defTabSz="898905" fontAlgn="auto">
              <a:spcAft>
                <a:spcPts val="0"/>
              </a:spcAft>
              <a:defRPr/>
            </a:pPr>
            <a:r>
              <a:rPr altLang="en-US" smtClean="0">
                <a:solidFill>
                  <a:schemeClr val="tx1"/>
                </a:solidFill>
              </a:rPr>
              <a:t>Grounding</a:t>
            </a:r>
          </a:p>
        </p:txBody>
      </p:sp>
      <p:sp>
        <p:nvSpPr>
          <p:cNvPr id="13316" name="Rectangle 2051"/>
          <p:cNvSpPr>
            <a:spLocks noGrp="1" noChangeArrowheads="1"/>
          </p:cNvSpPr>
          <p:nvPr>
            <p:ph idx="1"/>
          </p:nvPr>
        </p:nvSpPr>
        <p:spPr>
          <a:xfrm>
            <a:off x="533400" y="1828800"/>
            <a:ext cx="8077200" cy="3962400"/>
          </a:xfrm>
        </p:spPr>
        <p:txBody>
          <a:bodyPr rtlCol="0">
            <a:normAutofit/>
          </a:bodyPr>
          <a:lstStyle/>
          <a:p>
            <a:pPr marL="609600" indent="-609600" defTabSz="898905" fontAlgn="auto">
              <a:lnSpc>
                <a:spcPct val="100000"/>
              </a:lnSpc>
              <a:spcBef>
                <a:spcPts val="600"/>
              </a:spcBef>
              <a:spcAft>
                <a:spcPts val="1201"/>
              </a:spcAft>
              <a:buFontTx/>
              <a:buNone/>
              <a:defRPr/>
            </a:pPr>
            <a:r>
              <a:rPr altLang="en-US" dirty="0" smtClean="0"/>
              <a:t>Systems to be grounded:</a:t>
            </a:r>
          </a:p>
          <a:p>
            <a:pPr marL="609600" indent="-609600" defTabSz="898905" fontAlgn="auto">
              <a:lnSpc>
                <a:spcPct val="100000"/>
              </a:lnSpc>
              <a:spcBef>
                <a:spcPts val="600"/>
              </a:spcBef>
              <a:spcAft>
                <a:spcPts val="1201"/>
              </a:spcAft>
              <a:buFontTx/>
              <a:buNone/>
              <a:defRPr/>
            </a:pPr>
            <a:r>
              <a:rPr altLang="en-US" dirty="0" smtClean="0"/>
              <a:t>	(i) All 3 wire DC systems neutral conductor</a:t>
            </a:r>
          </a:p>
          <a:p>
            <a:pPr marL="609600" indent="-609600" defTabSz="898905" fontAlgn="auto">
              <a:lnSpc>
                <a:spcPct val="100000"/>
              </a:lnSpc>
              <a:spcBef>
                <a:spcPts val="600"/>
              </a:spcBef>
              <a:spcAft>
                <a:spcPts val="1201"/>
              </a:spcAft>
              <a:buFontTx/>
              <a:buNone/>
              <a:defRPr/>
            </a:pPr>
            <a:r>
              <a:rPr altLang="en-US" dirty="0" smtClean="0"/>
              <a:t>	(ii) 2 wire DC systems</a:t>
            </a:r>
          </a:p>
          <a:p>
            <a:pPr marL="609600" indent="-609600" defTabSz="898905" fontAlgn="auto">
              <a:lnSpc>
                <a:spcPct val="100000"/>
              </a:lnSpc>
              <a:spcBef>
                <a:spcPts val="600"/>
              </a:spcBef>
              <a:spcAft>
                <a:spcPts val="1201"/>
              </a:spcAft>
              <a:buFontTx/>
              <a:buNone/>
              <a:defRPr/>
            </a:pPr>
            <a:r>
              <a:rPr altLang="en-US" dirty="0" smtClean="0"/>
              <a:t>	(iii) Some AC circuits of less than 50 volts</a:t>
            </a:r>
          </a:p>
          <a:p>
            <a:pPr marL="609600" indent="-609600" defTabSz="898905" fontAlgn="auto">
              <a:lnSpc>
                <a:spcPct val="100000"/>
              </a:lnSpc>
              <a:spcBef>
                <a:spcPts val="600"/>
              </a:spcBef>
              <a:spcAft>
                <a:spcPts val="1201"/>
              </a:spcAft>
              <a:buFontTx/>
              <a:buNone/>
              <a:defRPr/>
            </a:pPr>
            <a:r>
              <a:rPr altLang="en-US" dirty="0" smtClean="0"/>
              <a:t>	(iv) AC systems of 50-1000 volts</a:t>
            </a:r>
          </a:p>
        </p:txBody>
      </p:sp>
      <p:graphicFrame>
        <p:nvGraphicFramePr>
          <p:cNvPr id="103428" name="Object 2048" title="Image of a plug missing ground pin"/>
          <p:cNvGraphicFramePr>
            <a:graphicFrameLocks noChangeAspect="1"/>
          </p:cNvGraphicFramePr>
          <p:nvPr>
            <p:extLst>
              <p:ext uri="{D42A27DB-BD31-4B8C-83A1-F6EECF244321}">
                <p14:modId xmlns:p14="http://schemas.microsoft.com/office/powerpoint/2010/main" val="264869668"/>
              </p:ext>
            </p:extLst>
          </p:nvPr>
        </p:nvGraphicFramePr>
        <p:xfrm>
          <a:off x="6858000" y="876300"/>
          <a:ext cx="1444625" cy="1447800"/>
        </p:xfrm>
        <a:graphic>
          <a:graphicData uri="http://schemas.openxmlformats.org/presentationml/2006/ole">
            <mc:AlternateContent xmlns:mc="http://schemas.openxmlformats.org/markup-compatibility/2006">
              <mc:Choice xmlns:v="urn:schemas-microsoft-com:vml" Requires="v">
                <p:oleObj spid="_x0000_s103457" name="Clip" r:id="rId4" imgW="905256" imgH="907085" progId="MS_ClipArt_Gallery.5">
                  <p:embed/>
                </p:oleObj>
              </mc:Choice>
              <mc:Fallback>
                <p:oleObj name="Clip" r:id="rId4" imgW="905256" imgH="907085" progId="MS_ClipArt_Gallery.5">
                  <p:embed/>
                  <p:pic>
                    <p:nvPicPr>
                      <p:cNvPr id="0" name="Object 2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876300"/>
                        <a:ext cx="1444625"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1031"/>
          <p:cNvSpPr>
            <a:spLocks noGrp="1" noChangeArrowheads="1"/>
          </p:cNvSpPr>
          <p:nvPr>
            <p:ph type="title"/>
          </p:nvPr>
        </p:nvSpPr>
        <p:spPr>
          <a:xfrm>
            <a:off x="1905000" y="762000"/>
            <a:ext cx="5334000" cy="762000"/>
          </a:xfrm>
          <a:noFill/>
        </p:spPr>
        <p:txBody>
          <a:bodyPr/>
          <a:lstStyle/>
          <a:p>
            <a:pPr algn="ctr" defTabSz="898905" fontAlgn="auto">
              <a:spcAft>
                <a:spcPts val="0"/>
              </a:spcAft>
              <a:defRPr/>
            </a:pPr>
            <a:r>
              <a:rPr altLang="en-US" dirty="0" smtClean="0">
                <a:solidFill>
                  <a:schemeClr val="tx1"/>
                </a:solidFill>
              </a:rPr>
              <a:t>Grounding</a:t>
            </a:r>
            <a:r>
              <a:rPr lang="en-US" altLang="en-US" dirty="0" smtClean="0">
                <a:solidFill>
                  <a:schemeClr val="tx1"/>
                </a:solidFill>
              </a:rPr>
              <a:t> </a:t>
            </a:r>
            <a:endParaRPr altLang="en-US" dirty="0" smtClean="0">
              <a:solidFill>
                <a:schemeClr val="tx1"/>
              </a:solidFill>
            </a:endParaRPr>
          </a:p>
        </p:txBody>
      </p:sp>
      <p:sp>
        <p:nvSpPr>
          <p:cNvPr id="105475" name="Rectangle 1027"/>
          <p:cNvSpPr>
            <a:spLocks noGrp="1" noChangeArrowheads="1"/>
          </p:cNvSpPr>
          <p:nvPr>
            <p:ph idx="1"/>
          </p:nvPr>
        </p:nvSpPr>
        <p:spPr>
          <a:xfrm>
            <a:off x="457200" y="1600200"/>
            <a:ext cx="8153400" cy="4495800"/>
          </a:xfrm>
        </p:spPr>
        <p:txBody>
          <a:bodyPr/>
          <a:lstStyle/>
          <a:p>
            <a:pPr>
              <a:lnSpc>
                <a:spcPct val="130000"/>
              </a:lnSpc>
              <a:spcBef>
                <a:spcPts val="525"/>
              </a:spcBef>
              <a:spcAft>
                <a:spcPts val="1800"/>
              </a:spcAft>
              <a:buFont typeface="Wingdings" panose="05000000000000000000" pitchFamily="2" charset="2"/>
              <a:buChar char="q"/>
            </a:pPr>
            <a:r>
              <a:rPr lang="en-US" altLang="en-US" dirty="0" smtClean="0"/>
              <a:t>For AC premises wiring systems the identified conductor shall be grounded</a:t>
            </a:r>
          </a:p>
          <a:p>
            <a:pPr>
              <a:lnSpc>
                <a:spcPct val="130000"/>
              </a:lnSpc>
              <a:spcBef>
                <a:spcPts val="525"/>
              </a:spcBef>
              <a:spcAft>
                <a:spcPts val="1800"/>
              </a:spcAft>
              <a:buFont typeface="Wingdings" panose="05000000000000000000" pitchFamily="2" charset="2"/>
              <a:buChar char="q"/>
            </a:pPr>
            <a:r>
              <a:rPr lang="en-US" altLang="en-US" dirty="0" smtClean="0"/>
              <a:t>The path to ground from circuits, equipment, and enclosures shall be permanent and continuous</a:t>
            </a:r>
            <a:r>
              <a:rPr lang="en-US" altLang="en-US" b="1" dirty="0" smtClean="0"/>
              <a:t> </a:t>
            </a:r>
            <a:r>
              <a:rPr lang="en-US" altLang="en-US" dirty="0" smtClean="0"/>
              <a:t>(path to ground has to be effective)</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485900" y="381000"/>
            <a:ext cx="6172200" cy="914400"/>
          </a:xfrm>
          <a:noFill/>
        </p:spPr>
        <p:txBody>
          <a:bodyPr/>
          <a:lstStyle/>
          <a:p>
            <a:pPr algn="ctr" defTabSz="898905" fontAlgn="auto">
              <a:spcAft>
                <a:spcPts val="0"/>
              </a:spcAft>
              <a:defRPr/>
            </a:pPr>
            <a:r>
              <a:rPr altLang="en-US" dirty="0" smtClean="0">
                <a:solidFill>
                  <a:schemeClr val="tx1"/>
                </a:solidFill>
              </a:rPr>
              <a:t>Grounding</a:t>
            </a:r>
            <a:r>
              <a:rPr lang="en-US" altLang="en-US" dirty="0" smtClean="0">
                <a:solidFill>
                  <a:schemeClr val="tx1"/>
                </a:solidFill>
              </a:rPr>
              <a:t>  </a:t>
            </a:r>
            <a:endParaRPr altLang="en-US" dirty="0" smtClean="0">
              <a:solidFill>
                <a:schemeClr val="tx1"/>
              </a:solidFill>
            </a:endParaRPr>
          </a:p>
        </p:txBody>
      </p:sp>
      <p:sp>
        <p:nvSpPr>
          <p:cNvPr id="107523" name="Rectangle 3"/>
          <p:cNvSpPr>
            <a:spLocks noGrp="1" noChangeArrowheads="1"/>
          </p:cNvSpPr>
          <p:nvPr>
            <p:ph idx="1"/>
          </p:nvPr>
        </p:nvSpPr>
        <p:spPr>
          <a:xfrm>
            <a:off x="457200" y="1600200"/>
            <a:ext cx="7924800" cy="3581400"/>
          </a:xfrm>
        </p:spPr>
        <p:txBody>
          <a:bodyPr/>
          <a:lstStyle/>
          <a:p>
            <a:pPr>
              <a:lnSpc>
                <a:spcPct val="130000"/>
              </a:lnSpc>
              <a:spcBef>
                <a:spcPts val="525"/>
              </a:spcBef>
              <a:spcAft>
                <a:spcPts val="525"/>
              </a:spcAft>
              <a:buFont typeface="Wingdings" panose="05000000000000000000" pitchFamily="2" charset="2"/>
              <a:buChar char="Ø"/>
            </a:pPr>
            <a:r>
              <a:rPr lang="en-US" altLang="en-US" dirty="0" smtClean="0"/>
              <a:t>Required to protect employees against:</a:t>
            </a:r>
          </a:p>
          <a:p>
            <a:pPr marL="908050" lvl="1" indent="-457200">
              <a:lnSpc>
                <a:spcPct val="130000"/>
              </a:lnSpc>
              <a:spcBef>
                <a:spcPts val="525"/>
              </a:spcBef>
              <a:spcAft>
                <a:spcPts val="525"/>
              </a:spcAft>
              <a:buFont typeface="Wingdings" panose="05000000000000000000" pitchFamily="2" charset="2"/>
              <a:buChar char="ü"/>
            </a:pPr>
            <a:r>
              <a:rPr lang="en-US" altLang="en-US" sz="2800" dirty="0" smtClean="0"/>
              <a:t>Shock</a:t>
            </a:r>
          </a:p>
          <a:p>
            <a:pPr marL="908050" lvl="1" indent="-457200">
              <a:lnSpc>
                <a:spcPct val="130000"/>
              </a:lnSpc>
              <a:spcBef>
                <a:spcPts val="525"/>
              </a:spcBef>
              <a:spcAft>
                <a:spcPts val="525"/>
              </a:spcAft>
              <a:buFont typeface="Wingdings" panose="05000000000000000000" pitchFamily="2" charset="2"/>
              <a:buChar char="ü"/>
            </a:pPr>
            <a:r>
              <a:rPr lang="en-US" altLang="en-US" sz="2800" dirty="0" smtClean="0"/>
              <a:t>Safeguard against fire</a:t>
            </a:r>
          </a:p>
          <a:p>
            <a:pPr marL="908050" lvl="1" indent="-457200">
              <a:lnSpc>
                <a:spcPct val="130000"/>
              </a:lnSpc>
              <a:spcBef>
                <a:spcPts val="525"/>
              </a:spcBef>
              <a:spcAft>
                <a:spcPts val="525"/>
              </a:spcAft>
              <a:buFont typeface="Wingdings" panose="05000000000000000000" pitchFamily="2" charset="2"/>
              <a:buChar char="ü"/>
            </a:pPr>
            <a:r>
              <a:rPr lang="en-US" altLang="en-US" sz="2800" dirty="0" smtClean="0"/>
              <a:t>Protect equip from damage</a:t>
            </a:r>
          </a:p>
        </p:txBody>
      </p:sp>
      <p:graphicFrame>
        <p:nvGraphicFramePr>
          <p:cNvPr id="107524" name="Object 8" title="Image of a plug with a ground pin"/>
          <p:cNvGraphicFramePr>
            <a:graphicFrameLocks noChangeAspect="1"/>
          </p:cNvGraphicFramePr>
          <p:nvPr>
            <p:extLst>
              <p:ext uri="{D42A27DB-BD31-4B8C-83A1-F6EECF244321}">
                <p14:modId xmlns:p14="http://schemas.microsoft.com/office/powerpoint/2010/main" val="3304956714"/>
              </p:ext>
            </p:extLst>
          </p:nvPr>
        </p:nvGraphicFramePr>
        <p:xfrm>
          <a:off x="5943600" y="2792413"/>
          <a:ext cx="2593975" cy="2389187"/>
        </p:xfrm>
        <a:graphic>
          <a:graphicData uri="http://schemas.openxmlformats.org/presentationml/2006/ole">
            <mc:AlternateContent xmlns:mc="http://schemas.openxmlformats.org/markup-compatibility/2006">
              <mc:Choice xmlns:v="urn:schemas-microsoft-com:vml" Requires="v">
                <p:oleObj spid="_x0000_s107553" name="Clip" r:id="rId4" imgW="830497" imgH="624948" progId="MS_ClipArt_Gallery.5">
                  <p:embed/>
                </p:oleObj>
              </mc:Choice>
              <mc:Fallback>
                <p:oleObj name="Clip" r:id="rId4" imgW="830497" imgH="624948" progId="MS_ClipArt_Gallery.5">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792413"/>
                        <a:ext cx="2593975" cy="2389187"/>
                      </a:xfrm>
                      <a:prstGeom prst="rect">
                        <a:avLst/>
                      </a:prstGeom>
                      <a:noFill/>
                      <a:ln>
                        <a:noFill/>
                      </a:ln>
                      <a:effec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p:txBody>
          <a:bodyPr/>
          <a:lstStyle/>
          <a:p>
            <a:pPr marL="0" indent="0" defTabSz="898525">
              <a:lnSpc>
                <a:spcPct val="90000"/>
              </a:lnSpc>
              <a:buFontTx/>
              <a:buNone/>
            </a:pPr>
            <a:r>
              <a:rPr lang="en-US" altLang="en-US" smtClean="0"/>
              <a:t>There are many rules that apply to electrical safety (installations and work practices) in the workplace, some of those standards included in this presentation are:</a:t>
            </a:r>
          </a:p>
          <a:p>
            <a:pPr marL="515938" lvl="1" indent="-227013" defTabSz="898525">
              <a:lnSpc>
                <a:spcPct val="90000"/>
              </a:lnSpc>
              <a:buFont typeface="Wingdings" panose="05000000000000000000" pitchFamily="2" charset="2"/>
              <a:buChar char="q"/>
            </a:pPr>
            <a:r>
              <a:rPr lang="en-US" altLang="en-US" sz="2400" smtClean="0"/>
              <a:t>OSHA standards 29 CFR 1910.301-335</a:t>
            </a:r>
          </a:p>
          <a:p>
            <a:pPr marL="515938" lvl="1" indent="-227013" defTabSz="898525">
              <a:lnSpc>
                <a:spcPct val="90000"/>
              </a:lnSpc>
              <a:buFont typeface="Wingdings" panose="05000000000000000000" pitchFamily="2" charset="2"/>
              <a:buChar char="q"/>
            </a:pPr>
            <a:r>
              <a:rPr lang="en-US" altLang="en-US" sz="2400" smtClean="0"/>
              <a:t>NEC, National Electrical Code-Design of the Systems</a:t>
            </a:r>
          </a:p>
          <a:p>
            <a:pPr marL="515938" lvl="1" indent="-227013" defTabSz="898525">
              <a:lnSpc>
                <a:spcPct val="90000"/>
              </a:lnSpc>
              <a:buFont typeface="Wingdings" panose="05000000000000000000" pitchFamily="2" charset="2"/>
              <a:buChar char="q"/>
            </a:pPr>
            <a:r>
              <a:rPr lang="en-US" altLang="en-US" sz="2400" smtClean="0"/>
              <a:t>NFPA 70E, Safety Standard for employee workplaces</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5</a:t>
            </a:fld>
            <a:endParaRPr lang="en-US"/>
          </a:p>
        </p:txBody>
      </p:sp>
      <p:sp>
        <p:nvSpPr>
          <p:cNvPr id="3" name="Title 2"/>
          <p:cNvSpPr>
            <a:spLocks noGrp="1"/>
          </p:cNvSpPr>
          <p:nvPr>
            <p:ph type="title"/>
          </p:nvPr>
        </p:nvSpPr>
        <p:spPr/>
        <p:txBody>
          <a:bodyPr/>
          <a:lstStyle/>
          <a:p>
            <a:r>
              <a:rPr lang="en-US" dirty="0" smtClean="0"/>
              <a:t>Electrical Safety</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1524000" y="990600"/>
            <a:ext cx="6248400" cy="609600"/>
          </a:xfrm>
          <a:noFill/>
        </p:spPr>
        <p:txBody>
          <a:bodyPr/>
          <a:lstStyle/>
          <a:p>
            <a:pPr algn="ctr" defTabSz="898905" fontAlgn="auto">
              <a:spcAft>
                <a:spcPts val="0"/>
              </a:spcAft>
              <a:defRPr/>
            </a:pPr>
            <a:r>
              <a:rPr altLang="en-US" dirty="0" smtClean="0">
                <a:solidFill>
                  <a:schemeClr val="tx1"/>
                </a:solidFill>
              </a:rPr>
              <a:t>Grounding</a:t>
            </a:r>
            <a:r>
              <a:rPr lang="en-US" altLang="en-US" dirty="0" smtClean="0">
                <a:solidFill>
                  <a:schemeClr val="tx1"/>
                </a:solidFill>
              </a:rPr>
              <a:t>   </a:t>
            </a:r>
            <a:endParaRPr altLang="en-US" dirty="0" smtClean="0">
              <a:solidFill>
                <a:schemeClr val="tx1"/>
              </a:solidFill>
            </a:endParaRPr>
          </a:p>
        </p:txBody>
      </p:sp>
      <p:sp>
        <p:nvSpPr>
          <p:cNvPr id="109571" name="AutoShape 3"/>
          <p:cNvSpPr>
            <a:spLocks noGrp="1" noChangeAspect="1" noChangeArrowheads="1"/>
          </p:cNvSpPr>
          <p:nvPr>
            <p:ph idx="1"/>
          </p:nvPr>
        </p:nvSpPr>
        <p:spPr>
          <a:xfrm>
            <a:off x="609600" y="1905000"/>
            <a:ext cx="8077200" cy="2743200"/>
          </a:xfrm>
        </p:spPr>
        <p:txBody>
          <a:bodyPr/>
          <a:lstStyle/>
          <a:p>
            <a:pPr marL="0" indent="0">
              <a:lnSpc>
                <a:spcPct val="130000"/>
              </a:lnSpc>
              <a:spcBef>
                <a:spcPts val="525"/>
              </a:spcBef>
              <a:spcAft>
                <a:spcPts val="525"/>
              </a:spcAft>
              <a:buNone/>
            </a:pPr>
            <a:r>
              <a:rPr lang="en-US" altLang="en-US" dirty="0" smtClean="0"/>
              <a:t>There are two kinds of grounding at food processing facilities:</a:t>
            </a:r>
          </a:p>
          <a:p>
            <a:pPr marL="450850" lvl="1" indent="0">
              <a:lnSpc>
                <a:spcPct val="130000"/>
              </a:lnSpc>
              <a:spcBef>
                <a:spcPts val="525"/>
              </a:spcBef>
              <a:spcAft>
                <a:spcPts val="525"/>
              </a:spcAft>
              <a:buNone/>
            </a:pPr>
            <a:r>
              <a:rPr lang="en-US" altLang="en-US" sz="2800" dirty="0" smtClean="0"/>
              <a:t>1. Electrical circuit or system grounding</a:t>
            </a:r>
          </a:p>
          <a:p>
            <a:pPr marL="450850" lvl="1" indent="0">
              <a:lnSpc>
                <a:spcPct val="130000"/>
              </a:lnSpc>
              <a:spcBef>
                <a:spcPts val="525"/>
              </a:spcBef>
              <a:spcAft>
                <a:spcPts val="525"/>
              </a:spcAft>
              <a:buNone/>
            </a:pPr>
            <a:r>
              <a:rPr lang="en-US" altLang="en-US" sz="2800" dirty="0" smtClean="0"/>
              <a:t>2. Electrical equipment grounding</a:t>
            </a:r>
          </a:p>
        </p:txBody>
      </p:sp>
      <p:graphicFrame>
        <p:nvGraphicFramePr>
          <p:cNvPr id="109572" name="Object 6" title="Image of an electric outlet"/>
          <p:cNvGraphicFramePr>
            <a:graphicFrameLocks noChangeAspect="1"/>
          </p:cNvGraphicFramePr>
          <p:nvPr>
            <p:extLst>
              <p:ext uri="{D42A27DB-BD31-4B8C-83A1-F6EECF244321}">
                <p14:modId xmlns:p14="http://schemas.microsoft.com/office/powerpoint/2010/main" val="1601547943"/>
              </p:ext>
            </p:extLst>
          </p:nvPr>
        </p:nvGraphicFramePr>
        <p:xfrm>
          <a:off x="1371600" y="4667250"/>
          <a:ext cx="2514600" cy="1676400"/>
        </p:xfrm>
        <a:graphic>
          <a:graphicData uri="http://schemas.openxmlformats.org/presentationml/2006/ole">
            <mc:AlternateContent xmlns:mc="http://schemas.openxmlformats.org/markup-compatibility/2006">
              <mc:Choice xmlns:v="urn:schemas-microsoft-com:vml" Requires="v">
                <p:oleObj spid="_x0000_s109632" name="Clip" r:id="rId4" imgW="952633" imgH="885949" progId="MS_ClipArt_Gallery.5">
                  <p:embed/>
                </p:oleObj>
              </mc:Choice>
              <mc:Fallback>
                <p:oleObj name="Clip" r:id="rId4" imgW="952633" imgH="885949" progId="MS_ClipArt_Gallery.5">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66725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9573" name="Object 7" title="Image of an electric plug"/>
          <p:cNvGraphicFramePr>
            <a:graphicFrameLocks noChangeAspect="1"/>
          </p:cNvGraphicFramePr>
          <p:nvPr>
            <p:extLst>
              <p:ext uri="{D42A27DB-BD31-4B8C-83A1-F6EECF244321}">
                <p14:modId xmlns:p14="http://schemas.microsoft.com/office/powerpoint/2010/main" val="1511153808"/>
              </p:ext>
            </p:extLst>
          </p:nvPr>
        </p:nvGraphicFramePr>
        <p:xfrm>
          <a:off x="6248400" y="4654216"/>
          <a:ext cx="2235200" cy="1466850"/>
        </p:xfrm>
        <a:graphic>
          <a:graphicData uri="http://schemas.openxmlformats.org/presentationml/2006/ole">
            <mc:AlternateContent xmlns:mc="http://schemas.openxmlformats.org/markup-compatibility/2006">
              <mc:Choice xmlns:v="urn:schemas-microsoft-com:vml" Requires="v">
                <p:oleObj spid="_x0000_s109633" name="Clip" r:id="rId6" imgW="923810" imgH="952633" progId="MS_ClipArt_Gallery.5">
                  <p:embed/>
                </p:oleObj>
              </mc:Choice>
              <mc:Fallback>
                <p:oleObj name="Clip" r:id="rId6" imgW="923810" imgH="952633" progId="MS_ClipArt_Gallery.5">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4654216"/>
                        <a:ext cx="22352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952500" y="723900"/>
            <a:ext cx="7239000" cy="838200"/>
          </a:xfrm>
          <a:noFill/>
        </p:spPr>
        <p:txBody>
          <a:bodyPr/>
          <a:lstStyle/>
          <a:p>
            <a:pPr algn="ctr" defTabSz="898905" fontAlgn="auto">
              <a:spcAft>
                <a:spcPts val="0"/>
              </a:spcAft>
              <a:defRPr/>
            </a:pPr>
            <a:r>
              <a:rPr altLang="en-US" smtClean="0">
                <a:solidFill>
                  <a:schemeClr val="tx1"/>
                </a:solidFill>
              </a:rPr>
              <a:t>Electrical System Grounding</a:t>
            </a:r>
          </a:p>
        </p:txBody>
      </p:sp>
      <p:sp>
        <p:nvSpPr>
          <p:cNvPr id="16388" name="Rectangle 3"/>
          <p:cNvSpPr>
            <a:spLocks noGrp="1" noChangeArrowheads="1"/>
          </p:cNvSpPr>
          <p:nvPr>
            <p:ph idx="1"/>
          </p:nvPr>
        </p:nvSpPr>
        <p:spPr>
          <a:xfrm>
            <a:off x="457200" y="1676400"/>
            <a:ext cx="7162800" cy="4114800"/>
          </a:xfrm>
        </p:spPr>
        <p:txBody>
          <a:bodyPr rtlCol="0">
            <a:normAutofit fontScale="85000" lnSpcReduction="20000"/>
          </a:bodyPr>
          <a:lstStyle/>
          <a:p>
            <a:pPr defTabSz="898905" fontAlgn="auto">
              <a:lnSpc>
                <a:spcPct val="150000"/>
              </a:lnSpc>
              <a:spcBef>
                <a:spcPts val="1201"/>
              </a:spcBef>
              <a:spcAft>
                <a:spcPts val="1201"/>
              </a:spcAft>
              <a:buFont typeface="Wingdings" panose="05000000000000000000" pitchFamily="2" charset="2"/>
              <a:buChar char="q"/>
              <a:defRPr/>
            </a:pPr>
            <a:r>
              <a:rPr altLang="en-US" dirty="0" smtClean="0"/>
              <a:t>One conductor of the circuit is intentionally grounded to earth</a:t>
            </a:r>
          </a:p>
          <a:p>
            <a:pPr defTabSz="898905" fontAlgn="auto">
              <a:lnSpc>
                <a:spcPct val="150000"/>
              </a:lnSpc>
              <a:spcBef>
                <a:spcPts val="1201"/>
              </a:spcBef>
              <a:spcAft>
                <a:spcPts val="1201"/>
              </a:spcAft>
              <a:buFont typeface="Wingdings" panose="05000000000000000000" pitchFamily="2" charset="2"/>
              <a:buChar char="q"/>
              <a:defRPr/>
            </a:pPr>
            <a:r>
              <a:rPr altLang="en-US" dirty="0" smtClean="0"/>
              <a:t>Protects circuit from lightning, or other high voltage contact</a:t>
            </a:r>
          </a:p>
          <a:p>
            <a:pPr defTabSz="898905" fontAlgn="auto">
              <a:lnSpc>
                <a:spcPct val="150000"/>
              </a:lnSpc>
              <a:spcBef>
                <a:spcPts val="1201"/>
              </a:spcBef>
              <a:spcAft>
                <a:spcPts val="1201"/>
              </a:spcAft>
              <a:buFont typeface="Wingdings" panose="05000000000000000000" pitchFamily="2" charset="2"/>
              <a:buChar char="q"/>
              <a:defRPr/>
            </a:pPr>
            <a:r>
              <a:rPr altLang="en-US" dirty="0" smtClean="0"/>
              <a:t>Stabilizes the voltage in the system so “expected voltage levels” are not exceeded under normal conditions</a:t>
            </a:r>
          </a:p>
        </p:txBody>
      </p:sp>
      <p:graphicFrame>
        <p:nvGraphicFramePr>
          <p:cNvPr id="111620" name="Object 1024" title="Decrorative image of the earth"/>
          <p:cNvGraphicFramePr>
            <a:graphicFrameLocks noChangeAspect="1"/>
          </p:cNvGraphicFramePr>
          <p:nvPr>
            <p:extLst>
              <p:ext uri="{D42A27DB-BD31-4B8C-83A1-F6EECF244321}">
                <p14:modId xmlns:p14="http://schemas.microsoft.com/office/powerpoint/2010/main" val="3709354227"/>
              </p:ext>
            </p:extLst>
          </p:nvPr>
        </p:nvGraphicFramePr>
        <p:xfrm>
          <a:off x="6934200" y="2209800"/>
          <a:ext cx="1866900" cy="1751013"/>
        </p:xfrm>
        <a:graphic>
          <a:graphicData uri="http://schemas.openxmlformats.org/presentationml/2006/ole">
            <mc:AlternateContent xmlns:mc="http://schemas.openxmlformats.org/markup-compatibility/2006">
              <mc:Choice xmlns:v="urn:schemas-microsoft-com:vml" Requires="v">
                <p:oleObj spid="_x0000_s111649" name="Clip" r:id="rId4" imgW="1867205" imgH="1751076" progId="MS_ClipArt_Gallery.5">
                  <p:embed/>
                </p:oleObj>
              </mc:Choice>
              <mc:Fallback>
                <p:oleObj name="Clip" r:id="rId4" imgW="1867205" imgH="1751076" progId="MS_ClipArt_Gallery.5">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209800"/>
                        <a:ext cx="1866900" cy="175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p:txBody>
          <a:bodyPr/>
          <a:lstStyle/>
          <a:p>
            <a:pPr algn="ctr" defTabSz="898905" fontAlgn="auto">
              <a:spcAft>
                <a:spcPts val="0"/>
              </a:spcAft>
              <a:defRPr/>
            </a:pPr>
            <a:r>
              <a:rPr altLang="en-US" dirty="0" smtClean="0">
                <a:solidFill>
                  <a:schemeClr val="tx1"/>
                </a:solidFill>
              </a:rPr>
              <a:t>Grounding</a:t>
            </a:r>
            <a:r>
              <a:rPr lang="en-US" altLang="en-US" dirty="0" smtClean="0">
                <a:solidFill>
                  <a:schemeClr val="tx1"/>
                </a:solidFill>
              </a:rPr>
              <a:t>    </a:t>
            </a:r>
            <a:endParaRPr altLang="en-US" dirty="0" smtClean="0">
              <a:solidFill>
                <a:schemeClr val="tx1"/>
              </a:solidFill>
            </a:endParaRPr>
          </a:p>
        </p:txBody>
      </p:sp>
      <p:sp>
        <p:nvSpPr>
          <p:cNvPr id="113667" name="Rectangle 5"/>
          <p:cNvSpPr>
            <a:spLocks noGrp="1" noChangeArrowheads="1"/>
          </p:cNvSpPr>
          <p:nvPr>
            <p:ph idx="1"/>
          </p:nvPr>
        </p:nvSpPr>
        <p:spPr/>
        <p:txBody>
          <a:bodyPr/>
          <a:lstStyle/>
          <a:p>
            <a:pPr marL="342900" indent="-342900">
              <a:lnSpc>
                <a:spcPct val="100000"/>
              </a:lnSpc>
              <a:buFont typeface="Wingdings" panose="05000000000000000000" pitchFamily="2" charset="2"/>
              <a:buChar char="q"/>
            </a:pPr>
            <a:r>
              <a:rPr lang="en-US" altLang="en-US" dirty="0" smtClean="0"/>
              <a:t>Metal frames &amp; enclosures of equipment are grounded by a permanent connection or bond.</a:t>
            </a:r>
          </a:p>
          <a:p>
            <a:pPr marL="342900" indent="-342900">
              <a:lnSpc>
                <a:spcPct val="100000"/>
              </a:lnSpc>
              <a:buFont typeface="Wingdings" panose="05000000000000000000" pitchFamily="2" charset="2"/>
              <a:buChar char="q"/>
            </a:pPr>
            <a:r>
              <a:rPr lang="en-US" altLang="en-US" dirty="0" smtClean="0"/>
              <a:t>The equipment grounding conductor provides a path for dangerous fault current to return to the system ground at the supply source should a fault occur.</a:t>
            </a:r>
          </a:p>
        </p:txBody>
      </p:sp>
      <p:sp>
        <p:nvSpPr>
          <p:cNvPr id="2" name="Slide Number Placeholder 1"/>
          <p:cNvSpPr>
            <a:spLocks noGrp="1"/>
          </p:cNvSpPr>
          <p:nvPr>
            <p:ph type="sldNum" sz="quarter" idx="10"/>
          </p:nvPr>
        </p:nvSpPr>
        <p:spPr/>
        <p:txBody>
          <a:bodyPr/>
          <a:lstStyle/>
          <a:p>
            <a:pPr>
              <a:defRPr/>
            </a:pPr>
            <a:fld id="{81C73541-CCFB-45D8-92F4-CB376EF1ED46}" type="slidenum">
              <a:rPr lang="en-US" altLang="en-US" smtClean="0"/>
              <a:pPr>
                <a:defRPr/>
              </a:pPr>
              <a:t>52</a:t>
            </a:fld>
            <a:endParaRPr lang="en-US"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ctr" defTabSz="898905" fontAlgn="auto">
              <a:spcAft>
                <a:spcPts val="0"/>
              </a:spcAft>
              <a:defRPr/>
            </a:pPr>
            <a:r>
              <a:rPr altLang="en-US" dirty="0" smtClean="0">
                <a:solidFill>
                  <a:schemeClr val="tx1"/>
                </a:solidFill>
              </a:rPr>
              <a:t>Equipment Grounding</a:t>
            </a:r>
          </a:p>
        </p:txBody>
      </p:sp>
      <p:sp>
        <p:nvSpPr>
          <p:cNvPr id="67587" name="Rectangle 3"/>
          <p:cNvSpPr>
            <a:spLocks noGrp="1" noChangeArrowheads="1"/>
          </p:cNvSpPr>
          <p:nvPr>
            <p:ph idx="1"/>
          </p:nvPr>
        </p:nvSpPr>
        <p:spPr>
          <a:xfrm>
            <a:off x="533400" y="1600201"/>
            <a:ext cx="8153400" cy="4191000"/>
          </a:xfrm>
        </p:spPr>
        <p:txBody>
          <a:bodyPr rtlCol="0">
            <a:normAutofit/>
          </a:bodyPr>
          <a:lstStyle/>
          <a:p>
            <a:pPr marL="0" indent="0" defTabSz="898905" fontAlgn="auto">
              <a:spcBef>
                <a:spcPts val="1201"/>
              </a:spcBef>
              <a:spcAft>
                <a:spcPts val="1201"/>
              </a:spcAft>
              <a:buNone/>
              <a:defRPr/>
            </a:pPr>
            <a:r>
              <a:rPr altLang="en-US" dirty="0" smtClean="0"/>
              <a:t>Generally, all electrical equipment used in a food processing facility has to grounded unless:</a:t>
            </a:r>
          </a:p>
          <a:p>
            <a:pPr lvl="1" defTabSz="898905" fontAlgn="auto">
              <a:spcBef>
                <a:spcPts val="1201"/>
              </a:spcBef>
              <a:spcAft>
                <a:spcPts val="1201"/>
              </a:spcAft>
              <a:buFont typeface="Wingdings" panose="05000000000000000000" pitchFamily="2" charset="2"/>
              <a:buChar char="q"/>
              <a:defRPr/>
            </a:pPr>
            <a:r>
              <a:rPr altLang="en-US" sz="2400" dirty="0" smtClean="0"/>
              <a:t>The equipment is double insulation (has to be marked with symbol or statement)</a:t>
            </a:r>
          </a:p>
          <a:p>
            <a:pPr lvl="1" defTabSz="898905" fontAlgn="auto">
              <a:spcBef>
                <a:spcPts val="1201"/>
              </a:spcBef>
              <a:spcAft>
                <a:spcPts val="1201"/>
              </a:spcAft>
              <a:buFont typeface="Wingdings" panose="05000000000000000000" pitchFamily="2" charset="2"/>
              <a:buChar char="q"/>
              <a:defRPr/>
            </a:pPr>
            <a:r>
              <a:rPr altLang="en-US" sz="2400" dirty="0" smtClean="0"/>
              <a:t>The equipment is a heated appliance that is permanently installed and isolated</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2438400" y="457200"/>
            <a:ext cx="4267200" cy="762000"/>
          </a:xfrm>
          <a:noFill/>
        </p:spPr>
        <p:txBody>
          <a:bodyPr/>
          <a:lstStyle/>
          <a:p>
            <a:pPr algn="ctr" defTabSz="898905" fontAlgn="auto">
              <a:spcAft>
                <a:spcPts val="0"/>
              </a:spcAft>
              <a:defRPr/>
            </a:pPr>
            <a:r>
              <a:rPr altLang="en-US" smtClean="0">
                <a:solidFill>
                  <a:schemeClr val="accent2"/>
                </a:solidFill>
              </a:rPr>
              <a:t>Grounding Path</a:t>
            </a:r>
          </a:p>
        </p:txBody>
      </p:sp>
      <p:sp>
        <p:nvSpPr>
          <p:cNvPr id="17411" name="Rectangle 3"/>
          <p:cNvSpPr>
            <a:spLocks noGrp="1" noChangeArrowheads="1"/>
          </p:cNvSpPr>
          <p:nvPr>
            <p:ph idx="1"/>
          </p:nvPr>
        </p:nvSpPr>
        <p:spPr>
          <a:xfrm>
            <a:off x="381000" y="2514600"/>
            <a:ext cx="8458200" cy="3581400"/>
          </a:xfrm>
        </p:spPr>
        <p:txBody>
          <a:bodyPr rtlCol="0">
            <a:noAutofit/>
          </a:bodyPr>
          <a:lstStyle/>
          <a:p>
            <a:pPr defTabSz="898905" fontAlgn="auto">
              <a:lnSpc>
                <a:spcPct val="100000"/>
              </a:lnSpc>
              <a:spcBef>
                <a:spcPts val="0"/>
              </a:spcBef>
              <a:buFont typeface="Wingdings" panose="05000000000000000000" pitchFamily="2" charset="2"/>
              <a:buChar char="q"/>
              <a:defRPr/>
            </a:pPr>
            <a:r>
              <a:rPr altLang="en-US" dirty="0" smtClean="0"/>
              <a:t>Shall have the capacity to conduct safely any fault current likely to be imposed on it.</a:t>
            </a:r>
          </a:p>
          <a:p>
            <a:pPr defTabSz="898905" fontAlgn="auto">
              <a:lnSpc>
                <a:spcPct val="100000"/>
              </a:lnSpc>
              <a:spcBef>
                <a:spcPts val="0"/>
              </a:spcBef>
              <a:buFont typeface="Wingdings" panose="05000000000000000000" pitchFamily="2" charset="2"/>
              <a:buChar char="q"/>
              <a:defRPr/>
            </a:pPr>
            <a:r>
              <a:rPr altLang="en-US" dirty="0" smtClean="0"/>
              <a:t>Fault currents may be many times normal currents, and can melt points of poor conductivity</a:t>
            </a:r>
          </a:p>
          <a:p>
            <a:pPr defTabSz="898905" fontAlgn="auto">
              <a:lnSpc>
                <a:spcPct val="100000"/>
              </a:lnSpc>
              <a:spcBef>
                <a:spcPts val="0"/>
              </a:spcBef>
              <a:buFont typeface="Wingdings" panose="05000000000000000000" pitchFamily="2" charset="2"/>
              <a:buChar char="q"/>
              <a:defRPr/>
            </a:pPr>
            <a:r>
              <a:rPr altLang="en-US" dirty="0" smtClean="0"/>
              <a:t>These high temperatures may be a hazard in themselves, and can destroy the ground-fault path</a:t>
            </a:r>
          </a:p>
        </p:txBody>
      </p:sp>
      <p:graphicFrame>
        <p:nvGraphicFramePr>
          <p:cNvPr id="117764" name="Object 10" title="Decorative image of fire"/>
          <p:cNvGraphicFramePr>
            <a:graphicFrameLocks noChangeAspect="1"/>
          </p:cNvGraphicFramePr>
          <p:nvPr>
            <p:extLst>
              <p:ext uri="{D42A27DB-BD31-4B8C-83A1-F6EECF244321}">
                <p14:modId xmlns:p14="http://schemas.microsoft.com/office/powerpoint/2010/main" val="1688567628"/>
              </p:ext>
            </p:extLst>
          </p:nvPr>
        </p:nvGraphicFramePr>
        <p:xfrm>
          <a:off x="3581400" y="1219200"/>
          <a:ext cx="1600200" cy="1643062"/>
        </p:xfrm>
        <a:graphic>
          <a:graphicData uri="http://schemas.openxmlformats.org/presentationml/2006/ole">
            <mc:AlternateContent xmlns:mc="http://schemas.openxmlformats.org/markup-compatibility/2006">
              <mc:Choice xmlns:v="urn:schemas-microsoft-com:vml" Requires="v">
                <p:oleObj spid="_x0000_s117794" name="Clip" r:id="rId4" imgW="1762963" imgH="1809598" progId="MS_ClipArt_Gallery.5">
                  <p:embed/>
                </p:oleObj>
              </mc:Choice>
              <mc:Fallback>
                <p:oleObj name="Clip" r:id="rId4" imgW="1762963" imgH="1809598" progId="MS_ClipArt_Gallery.5">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219200"/>
                        <a:ext cx="1600200" cy="164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304801" y="2413000"/>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000" b="1" dirty="0">
                <a:solidFill>
                  <a:schemeClr val="accent2"/>
                </a:solidFill>
                <a:latin typeface="Arial" panose="020B0604020202020204" pitchFamily="34" charset="0"/>
              </a:rPr>
              <a:t>Wiring methods, components, and </a:t>
            </a:r>
          </a:p>
          <a:p>
            <a:pPr algn="ctr"/>
            <a:r>
              <a:rPr lang="en-US" altLang="en-US" sz="4000" b="1" dirty="0">
                <a:solidFill>
                  <a:schemeClr val="accent2"/>
                </a:solidFill>
                <a:latin typeface="Arial" panose="020B0604020202020204" pitchFamily="34" charset="0"/>
              </a:rPr>
              <a:t>equipment </a:t>
            </a:r>
            <a:r>
              <a:rPr lang="en-US" altLang="en-US" sz="4000" b="1" dirty="0" smtClean="0">
                <a:solidFill>
                  <a:schemeClr val="accent2"/>
                </a:solidFill>
                <a:latin typeface="Arial" panose="020B0604020202020204" pitchFamily="34" charset="0"/>
              </a:rPr>
              <a:t>for </a:t>
            </a:r>
            <a:r>
              <a:rPr lang="en-US" altLang="en-US" sz="4000" b="1" dirty="0">
                <a:solidFill>
                  <a:schemeClr val="accent2"/>
                </a:solidFill>
                <a:latin typeface="Arial" panose="020B0604020202020204" pitchFamily="34" charset="0"/>
              </a:rPr>
              <a:t>general use</a:t>
            </a:r>
          </a:p>
        </p:txBody>
      </p:sp>
      <p:graphicFrame>
        <p:nvGraphicFramePr>
          <p:cNvPr id="119812" name="Object 5" title="Decorative image of electrical equipment"/>
          <p:cNvGraphicFramePr>
            <a:graphicFrameLocks noChangeAspect="1"/>
          </p:cNvGraphicFramePr>
          <p:nvPr>
            <p:extLst>
              <p:ext uri="{D42A27DB-BD31-4B8C-83A1-F6EECF244321}">
                <p14:modId xmlns:p14="http://schemas.microsoft.com/office/powerpoint/2010/main" val="871352115"/>
              </p:ext>
            </p:extLst>
          </p:nvPr>
        </p:nvGraphicFramePr>
        <p:xfrm>
          <a:off x="3429000" y="4038600"/>
          <a:ext cx="2684462" cy="2292350"/>
        </p:xfrm>
        <a:graphic>
          <a:graphicData uri="http://schemas.openxmlformats.org/presentationml/2006/ole">
            <mc:AlternateContent xmlns:mc="http://schemas.openxmlformats.org/markup-compatibility/2006">
              <mc:Choice xmlns:v="urn:schemas-microsoft-com:vml" Requires="v">
                <p:oleObj spid="_x0000_s119840" name="Clip" r:id="rId4" imgW="2684352" imgH="2292036" progId="MS_ClipArt_Gallery.5">
                  <p:embed/>
                </p:oleObj>
              </mc:Choice>
              <mc:Fallback>
                <p:oleObj name="Clip" r:id="rId4" imgW="2684352" imgH="2292036" progId="MS_ClipArt_Gallery.5">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038600"/>
                        <a:ext cx="2684462" cy="229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8458200" y="6096000"/>
            <a:ext cx="381001" cy="261610"/>
          </a:xfrm>
          <a:prstGeom prst="rect">
            <a:avLst/>
          </a:prstGeom>
          <a:noFill/>
        </p:spPr>
        <p:txBody>
          <a:bodyPr wrap="square" rtlCol="0">
            <a:spAutoFit/>
          </a:bodyPr>
          <a:lstStyle/>
          <a:p>
            <a:fld id="{DEF84123-7EBA-4EB6-99BE-864E28B6C3CB}" type="slidenum">
              <a:rPr lang="en-US" sz="1100" smtClean="0">
                <a:solidFill>
                  <a:schemeClr val="bg1"/>
                </a:solidFill>
              </a:rPr>
              <a:t>55</a:t>
            </a:fld>
            <a:endParaRPr lang="en-US" sz="1100" dirty="0">
              <a:solidFill>
                <a:schemeClr val="bg1"/>
              </a:solidFill>
            </a:endParaRPr>
          </a:p>
        </p:txBody>
      </p:sp>
      <p:sp>
        <p:nvSpPr>
          <p:cNvPr id="4" name="Title 3"/>
          <p:cNvSpPr>
            <a:spLocks noGrp="1"/>
          </p:cNvSpPr>
          <p:nvPr>
            <p:ph type="title"/>
          </p:nvPr>
        </p:nvSpPr>
        <p:spPr>
          <a:xfrm>
            <a:off x="451184" y="661720"/>
            <a:ext cx="8229600" cy="1143000"/>
          </a:xfrm>
        </p:spPr>
        <p:txBody>
          <a:bodyPr/>
          <a:lstStyle/>
          <a:p>
            <a:pPr lvl="0" algn="ctr" defTabSz="914400" eaLnBrk="0" hangingPunct="0">
              <a:lnSpc>
                <a:spcPct val="100000"/>
              </a:lnSpc>
            </a:pPr>
            <a:r>
              <a:rPr lang="en-US" sz="6600" b="0" kern="10" dirty="0" smtClean="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a typeface="+mn-ea"/>
                <a:cs typeface="+mn-cs"/>
              </a:rPr>
              <a:t>1910.305</a:t>
            </a:r>
            <a:endParaRPr lang="en-US" sz="6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58" name="Object 7" title="Image of a worker pulling electrical wire"/>
          <p:cNvGraphicFramePr>
            <a:graphicFrameLocks noChangeAspect="1"/>
          </p:cNvGraphicFramePr>
          <p:nvPr>
            <p:extLst>
              <p:ext uri="{D42A27DB-BD31-4B8C-83A1-F6EECF244321}">
                <p14:modId xmlns:p14="http://schemas.microsoft.com/office/powerpoint/2010/main" val="683746035"/>
              </p:ext>
            </p:extLst>
          </p:nvPr>
        </p:nvGraphicFramePr>
        <p:xfrm>
          <a:off x="685800" y="4101991"/>
          <a:ext cx="1935163" cy="1690687"/>
        </p:xfrm>
        <a:graphic>
          <a:graphicData uri="http://schemas.openxmlformats.org/presentationml/2006/ole">
            <mc:AlternateContent xmlns:mc="http://schemas.openxmlformats.org/markup-compatibility/2006">
              <mc:Choice xmlns:v="urn:schemas-microsoft-com:vml" Requires="v">
                <p:oleObj spid="_x0000_s121890" name="Clip" r:id="rId4" imgW="1935785" imgH="1690726" progId="MS_ClipArt_Gallery.5">
                  <p:embed/>
                </p:oleObj>
              </mc:Choice>
              <mc:Fallback>
                <p:oleObj name="Clip" r:id="rId4" imgW="1935785" imgH="1690726" progId="MS_ClipArt_Gallery.5">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101991"/>
                        <a:ext cx="1935163" cy="1690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59" name="Rectangle 2"/>
          <p:cNvSpPr>
            <a:spLocks noGrp="1" noChangeArrowheads="1"/>
          </p:cNvSpPr>
          <p:nvPr>
            <p:ph type="title"/>
          </p:nvPr>
        </p:nvSpPr>
        <p:spPr>
          <a:xfrm>
            <a:off x="1524000" y="718226"/>
            <a:ext cx="6172200" cy="762000"/>
          </a:xfrm>
          <a:noFill/>
        </p:spPr>
        <p:txBody>
          <a:bodyPr/>
          <a:lstStyle/>
          <a:p>
            <a:pPr algn="ctr" defTabSz="898905" fontAlgn="auto">
              <a:spcAft>
                <a:spcPts val="0"/>
              </a:spcAft>
              <a:defRPr/>
            </a:pPr>
            <a:r>
              <a:rPr altLang="en-US" smtClean="0">
                <a:solidFill>
                  <a:schemeClr val="tx1"/>
                </a:solidFill>
              </a:rPr>
              <a:t>Wiring in ducts </a:t>
            </a:r>
          </a:p>
        </p:txBody>
      </p:sp>
      <p:sp>
        <p:nvSpPr>
          <p:cNvPr id="121860" name="Rectangle 3"/>
          <p:cNvSpPr>
            <a:spLocks noGrp="1" noChangeArrowheads="1"/>
          </p:cNvSpPr>
          <p:nvPr>
            <p:ph idx="1"/>
          </p:nvPr>
        </p:nvSpPr>
        <p:spPr>
          <a:xfrm>
            <a:off x="762000" y="1456718"/>
            <a:ext cx="7924800" cy="2819400"/>
          </a:xfrm>
        </p:spPr>
        <p:txBody>
          <a:bodyPr/>
          <a:lstStyle/>
          <a:p>
            <a:pPr marL="0" indent="0">
              <a:lnSpc>
                <a:spcPct val="130000"/>
              </a:lnSpc>
              <a:spcBef>
                <a:spcPts val="525"/>
              </a:spcBef>
              <a:spcAft>
                <a:spcPts val="525"/>
              </a:spcAft>
              <a:buNone/>
            </a:pPr>
            <a:r>
              <a:rPr lang="en-US" altLang="en-US" dirty="0" smtClean="0"/>
              <a:t>No wiring systems of any type shall be installed in ducts used to transport dust, loose stock or flammable vapors</a:t>
            </a:r>
          </a:p>
        </p:txBody>
      </p:sp>
      <p:sp>
        <p:nvSpPr>
          <p:cNvPr id="121861" name="AutoShape 6" title="Image of duct"/>
          <p:cNvSpPr>
            <a:spLocks noChangeArrowheads="1"/>
          </p:cNvSpPr>
          <p:nvPr/>
        </p:nvSpPr>
        <p:spPr bwMode="auto">
          <a:xfrm>
            <a:off x="2438400" y="4252609"/>
            <a:ext cx="6400800" cy="1366837"/>
          </a:xfrm>
          <a:prstGeom prst="cube">
            <a:avLst>
              <a:gd name="adj" fmla="val 25000"/>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762000" y="838200"/>
            <a:ext cx="7696200" cy="609600"/>
          </a:xfrm>
          <a:noFill/>
        </p:spPr>
        <p:txBody>
          <a:bodyPr/>
          <a:lstStyle/>
          <a:p>
            <a:pPr algn="ctr" defTabSz="898905" fontAlgn="auto">
              <a:spcAft>
                <a:spcPts val="0"/>
              </a:spcAft>
              <a:defRPr/>
            </a:pPr>
            <a:r>
              <a:rPr altLang="en-US" dirty="0" smtClean="0">
                <a:solidFill>
                  <a:schemeClr val="tx1"/>
                </a:solidFill>
              </a:rPr>
              <a:t>Temporary Wiring  </a:t>
            </a:r>
          </a:p>
        </p:txBody>
      </p:sp>
      <p:sp>
        <p:nvSpPr>
          <p:cNvPr id="123907" name="Rectangle 5"/>
          <p:cNvSpPr>
            <a:spLocks noGrp="1" noChangeArrowheads="1"/>
          </p:cNvSpPr>
          <p:nvPr>
            <p:ph type="body" sz="half" idx="1"/>
          </p:nvPr>
        </p:nvSpPr>
        <p:spPr>
          <a:xfrm>
            <a:off x="381000" y="1905000"/>
            <a:ext cx="4343400" cy="4225925"/>
          </a:xfrm>
        </p:spPr>
        <p:txBody>
          <a:bodyPr/>
          <a:lstStyle/>
          <a:p>
            <a:pPr marL="457200" indent="-457200">
              <a:lnSpc>
                <a:spcPct val="100000"/>
              </a:lnSpc>
              <a:buFont typeface="Wingdings" panose="05000000000000000000" pitchFamily="2" charset="2"/>
              <a:buChar char="Ø"/>
            </a:pPr>
            <a:r>
              <a:rPr lang="en-US" altLang="en-US" dirty="0" smtClean="0"/>
              <a:t>All lamps for general illumination shall be guarded by a fixture or lamp holder with a guard</a:t>
            </a:r>
          </a:p>
          <a:p>
            <a:pPr marL="457200" indent="-457200">
              <a:lnSpc>
                <a:spcPct val="100000"/>
              </a:lnSpc>
              <a:buFont typeface="Wingdings" panose="05000000000000000000" pitchFamily="2" charset="2"/>
              <a:buChar char="Ø"/>
            </a:pPr>
            <a:r>
              <a:rPr lang="en-US" altLang="en-US" dirty="0" smtClean="0"/>
              <a:t>The sockets must also be grounded</a:t>
            </a:r>
          </a:p>
        </p:txBody>
      </p:sp>
      <p:graphicFrame>
        <p:nvGraphicFramePr>
          <p:cNvPr id="123908" name="Object 7" title="Photo of ceiling lamps"/>
          <p:cNvGraphicFramePr>
            <a:graphicFrameLocks noGrp="1" noChangeAspect="1"/>
          </p:cNvGraphicFramePr>
          <p:nvPr>
            <p:ph sz="half" idx="2"/>
            <p:extLst>
              <p:ext uri="{D42A27DB-BD31-4B8C-83A1-F6EECF244321}">
                <p14:modId xmlns:p14="http://schemas.microsoft.com/office/powerpoint/2010/main" val="1059449331"/>
              </p:ext>
            </p:extLst>
          </p:nvPr>
        </p:nvGraphicFramePr>
        <p:xfrm>
          <a:off x="4684566" y="2286000"/>
          <a:ext cx="4148096" cy="3124199"/>
        </p:xfrm>
        <a:graphic>
          <a:graphicData uri="http://schemas.openxmlformats.org/presentationml/2006/ole">
            <mc:AlternateContent xmlns:mc="http://schemas.openxmlformats.org/markup-compatibility/2006">
              <mc:Choice xmlns:v="urn:schemas-microsoft-com:vml" Requires="v">
                <p:oleObj spid="_x0000_s123938" name="Document" r:id="rId4" imgW="1505712" imgH="1133856" progId="Word.Document.8">
                  <p:embed/>
                </p:oleObj>
              </mc:Choice>
              <mc:Fallback>
                <p:oleObj name="Document" r:id="rId4" imgW="1505712" imgH="1133856" progId="Word.Document.8">
                  <p:embed/>
                  <p:pic>
                    <p:nvPicPr>
                      <p:cNvPr id="0" name="Object 7"/>
                      <p:cNvPicPr>
                        <a:picLocks noGrp="1" noChangeAspect="1" noChangeArrowheads="1"/>
                      </p:cNvPicPr>
                      <p:nvPr/>
                    </p:nvPicPr>
                    <p:blipFill>
                      <a:blip r:embed="rId5">
                        <a:lum bright="24000"/>
                        <a:extLst>
                          <a:ext uri="{28A0092B-C50C-407E-A947-70E740481C1C}">
                            <a14:useLocalDpi xmlns:a14="http://schemas.microsoft.com/office/drawing/2010/main" val="0"/>
                          </a:ext>
                        </a:extLst>
                      </a:blip>
                      <a:srcRect b="27682"/>
                      <a:stretch>
                        <a:fillRect/>
                      </a:stretch>
                    </p:blipFill>
                    <p:spPr bwMode="auto">
                      <a:xfrm>
                        <a:off x="4684566" y="2286000"/>
                        <a:ext cx="4148096" cy="3124199"/>
                      </a:xfrm>
                      <a:prstGeom prst="rect">
                        <a:avLst/>
                      </a:prstGeom>
                      <a:noFill/>
                      <a:ln>
                        <a:noFill/>
                      </a:ln>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81C73541-CCFB-45D8-92F4-CB376EF1ED46}" type="slidenum">
              <a:rPr lang="en-US" altLang="en-US" smtClean="0"/>
              <a:pPr>
                <a:defRPr/>
              </a:pPr>
              <a:t>57</a:t>
            </a:fld>
            <a:endParaRPr lang="en-US"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393741" y="1011822"/>
            <a:ext cx="6172200" cy="838200"/>
          </a:xfrm>
          <a:noFill/>
        </p:spPr>
        <p:txBody>
          <a:bodyPr/>
          <a:lstStyle/>
          <a:p>
            <a:pPr algn="ctr" defTabSz="898905" fontAlgn="auto">
              <a:spcAft>
                <a:spcPts val="0"/>
              </a:spcAft>
              <a:defRPr/>
            </a:pPr>
            <a:r>
              <a:rPr altLang="en-US" dirty="0" smtClean="0">
                <a:solidFill>
                  <a:schemeClr val="tx1"/>
                </a:solidFill>
              </a:rPr>
              <a:t>Conductors Entering Boxes, Cabinets or Fittings</a:t>
            </a:r>
          </a:p>
        </p:txBody>
      </p:sp>
      <p:sp>
        <p:nvSpPr>
          <p:cNvPr id="68611" name="Rectangle 3"/>
          <p:cNvSpPr>
            <a:spLocks noGrp="1" noChangeArrowheads="1"/>
          </p:cNvSpPr>
          <p:nvPr>
            <p:ph idx="1"/>
          </p:nvPr>
        </p:nvSpPr>
        <p:spPr>
          <a:xfrm>
            <a:off x="152400" y="2057400"/>
            <a:ext cx="6248400" cy="4114800"/>
          </a:xfrm>
        </p:spPr>
        <p:txBody>
          <a:bodyPr rtlCol="0">
            <a:noAutofit/>
          </a:bodyPr>
          <a:lstStyle/>
          <a:p>
            <a:pPr defTabSz="898905" fontAlgn="auto">
              <a:lnSpc>
                <a:spcPct val="120000"/>
              </a:lnSpc>
              <a:spcBef>
                <a:spcPts val="1201"/>
              </a:spcBef>
              <a:spcAft>
                <a:spcPts val="1201"/>
              </a:spcAft>
              <a:buFont typeface="Wingdings" panose="05000000000000000000" pitchFamily="2" charset="2"/>
              <a:buChar char="q"/>
              <a:defRPr/>
            </a:pPr>
            <a:r>
              <a:rPr altLang="en-US" sz="2400" dirty="0" smtClean="0"/>
              <a:t>Conductors can be damaged if they rub against the sharp edges of cabinets, boxes, or fittings</a:t>
            </a:r>
          </a:p>
          <a:p>
            <a:pPr defTabSz="898905" fontAlgn="auto">
              <a:lnSpc>
                <a:spcPct val="120000"/>
              </a:lnSpc>
              <a:spcBef>
                <a:spcPts val="1201"/>
              </a:spcBef>
              <a:spcAft>
                <a:spcPts val="1201"/>
              </a:spcAft>
              <a:buFont typeface="Wingdings" panose="05000000000000000000" pitchFamily="2" charset="2"/>
              <a:buChar char="q"/>
              <a:defRPr/>
            </a:pPr>
            <a:r>
              <a:rPr altLang="en-US" sz="2400" dirty="0" smtClean="0"/>
              <a:t>Where they enter they must be protected by some type of clamp or rubber grommet</a:t>
            </a:r>
          </a:p>
          <a:p>
            <a:pPr defTabSz="898905" fontAlgn="auto">
              <a:lnSpc>
                <a:spcPct val="120000"/>
              </a:lnSpc>
              <a:spcBef>
                <a:spcPts val="1201"/>
              </a:spcBef>
              <a:spcAft>
                <a:spcPts val="1201"/>
              </a:spcAft>
              <a:buFont typeface="Wingdings" panose="05000000000000000000" pitchFamily="2" charset="2"/>
              <a:buChar char="q"/>
              <a:defRPr/>
            </a:pPr>
            <a:r>
              <a:rPr altLang="en-US" sz="2400" dirty="0" smtClean="0"/>
              <a:t>The device used must close the hole through which the conductor passes as well as provide protection from abrasion</a:t>
            </a:r>
          </a:p>
        </p:txBody>
      </p:sp>
      <p:pic>
        <p:nvPicPr>
          <p:cNvPr id="125956" name="Picture 6" descr="MVC-027S"/>
          <p:cNvPicPr>
            <a:picLocks noChangeAspect="1" noChangeArrowheads="1"/>
          </p:cNvPicPr>
          <p:nvPr/>
        </p:nvPicPr>
        <p:blipFill>
          <a:blip r:embed="rId3" cstate="email">
            <a:lum bright="24000"/>
            <a:extLst>
              <a:ext uri="{28A0092B-C50C-407E-A947-70E740481C1C}">
                <a14:useLocalDpi xmlns:a14="http://schemas.microsoft.com/office/drawing/2010/main"/>
              </a:ext>
            </a:extLst>
          </a:blip>
          <a:srcRect/>
          <a:stretch>
            <a:fillRect/>
          </a:stretch>
        </p:blipFill>
        <p:spPr bwMode="auto">
          <a:xfrm>
            <a:off x="6248400" y="34290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Text Box 7"/>
          <p:cNvSpPr txBox="1">
            <a:spLocks noChangeArrowheads="1"/>
          </p:cNvSpPr>
          <p:nvPr/>
        </p:nvSpPr>
        <p:spPr bwMode="auto">
          <a:xfrm>
            <a:off x="6248400" y="2577950"/>
            <a:ext cx="2682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dirty="0">
                <a:solidFill>
                  <a:srgbClr val="C00000"/>
                </a:solidFill>
              </a:rPr>
              <a:t>Cable has to be secured to the box </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26"/>
          <p:cNvSpPr>
            <a:spLocks noGrp="1" noChangeArrowheads="1"/>
          </p:cNvSpPr>
          <p:nvPr>
            <p:ph type="title"/>
          </p:nvPr>
        </p:nvSpPr>
        <p:spPr>
          <a:xfrm>
            <a:off x="1555917" y="952500"/>
            <a:ext cx="5911516" cy="876300"/>
          </a:xfrm>
          <a:noFill/>
        </p:spPr>
        <p:txBody>
          <a:bodyPr/>
          <a:lstStyle/>
          <a:p>
            <a:pPr algn="ctr" defTabSz="898905" fontAlgn="auto">
              <a:spcAft>
                <a:spcPts val="0"/>
              </a:spcAft>
              <a:defRPr/>
            </a:pPr>
            <a:r>
              <a:rPr altLang="en-US" dirty="0" smtClean="0">
                <a:solidFill>
                  <a:schemeClr val="tx1"/>
                </a:solidFill>
              </a:rPr>
              <a:t>Conductors Entering Boxes,</a:t>
            </a:r>
            <a:r>
              <a:rPr lang="en-US" altLang="en-US" dirty="0" smtClean="0">
                <a:solidFill>
                  <a:schemeClr val="tx1"/>
                </a:solidFill>
              </a:rPr>
              <a:t> </a:t>
            </a:r>
            <a:r>
              <a:rPr altLang="en-US" dirty="0" smtClean="0">
                <a:solidFill>
                  <a:schemeClr val="tx1"/>
                </a:solidFill>
              </a:rPr>
              <a:t> Cabinets or Fittings</a:t>
            </a:r>
          </a:p>
        </p:txBody>
      </p:sp>
      <p:sp>
        <p:nvSpPr>
          <p:cNvPr id="128003" name="Rectangle 1027"/>
          <p:cNvSpPr>
            <a:spLocks noGrp="1" noChangeArrowheads="1"/>
          </p:cNvSpPr>
          <p:nvPr>
            <p:ph type="body" sz="half" idx="1"/>
          </p:nvPr>
        </p:nvSpPr>
        <p:spPr>
          <a:xfrm>
            <a:off x="336549" y="2074862"/>
            <a:ext cx="4873625" cy="4056063"/>
          </a:xfrm>
        </p:spPr>
        <p:txBody>
          <a:bodyPr/>
          <a:lstStyle/>
          <a:p>
            <a:pPr marL="457200" indent="-457200">
              <a:buFont typeface="Wingdings" panose="05000000000000000000" pitchFamily="2" charset="2"/>
              <a:buChar char="q"/>
            </a:pPr>
            <a:r>
              <a:rPr lang="en-US" altLang="en-US" dirty="0" smtClean="0"/>
              <a:t>All pull boxes, junction boxes and fittings must be provided with approved covers</a:t>
            </a:r>
          </a:p>
          <a:p>
            <a:pPr marL="457200" indent="-457200">
              <a:buFont typeface="Wingdings" panose="05000000000000000000" pitchFamily="2" charset="2"/>
              <a:buChar char="q"/>
            </a:pPr>
            <a:r>
              <a:rPr lang="en-US" altLang="en-US" dirty="0" smtClean="0"/>
              <a:t>If covers are metal they must be grounded.</a:t>
            </a:r>
          </a:p>
          <a:p>
            <a:pPr marL="457200" indent="-457200">
              <a:buFont typeface="Wingdings" panose="05000000000000000000" pitchFamily="2" charset="2"/>
              <a:buChar char="q"/>
            </a:pPr>
            <a:r>
              <a:rPr lang="en-US" altLang="en-US" dirty="0" smtClean="0"/>
              <a:t>Each outlet box must have a cover, faceplate or fixture canopy</a:t>
            </a:r>
          </a:p>
        </p:txBody>
      </p:sp>
      <p:pic>
        <p:nvPicPr>
          <p:cNvPr id="128005" name="Picture 1029" descr="MVC-025S"/>
          <p:cNvPicPr>
            <a:picLocks noChangeAspect="1" noChangeArrowheads="1"/>
          </p:cNvPicPr>
          <p:nvPr/>
        </p:nvPicPr>
        <p:blipFill>
          <a:blip r:embed="rId3" cstate="email">
            <a:lum bright="24000"/>
            <a:extLst>
              <a:ext uri="{28A0092B-C50C-407E-A947-70E740481C1C}">
                <a14:useLocalDpi xmlns:a14="http://schemas.microsoft.com/office/drawing/2010/main"/>
              </a:ext>
            </a:extLst>
          </a:blip>
          <a:srcRect/>
          <a:stretch>
            <a:fillRect/>
          </a:stretch>
        </p:blipFill>
        <p:spPr bwMode="auto">
          <a:xfrm>
            <a:off x="5210175" y="2074862"/>
            <a:ext cx="3505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81C73541-CCFB-45D8-92F4-CB376EF1ED46}" type="slidenum">
              <a:rPr lang="en-US" altLang="en-US" smtClean="0"/>
              <a:pPr>
                <a:defRPr/>
              </a:pPr>
              <a:t>59</a:t>
            </a:fld>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defTabSz="898525"/>
            <a:r>
              <a:rPr lang="en-US" altLang="en-US" smtClean="0">
                <a:solidFill>
                  <a:schemeClr val="tx1"/>
                </a:solidFill>
              </a:rPr>
              <a:t>Electrical Safety Glossary</a:t>
            </a:r>
          </a:p>
        </p:txBody>
      </p:sp>
      <p:sp>
        <p:nvSpPr>
          <p:cNvPr id="19459" name="Rectangle 3"/>
          <p:cNvSpPr>
            <a:spLocks noGrp="1" noChangeArrowheads="1"/>
          </p:cNvSpPr>
          <p:nvPr>
            <p:ph idx="1"/>
          </p:nvPr>
        </p:nvSpPr>
        <p:spPr/>
        <p:txBody>
          <a:bodyPr/>
          <a:lstStyle/>
          <a:p>
            <a:pPr marL="252413" indent="-252413">
              <a:lnSpc>
                <a:spcPct val="80000"/>
              </a:lnSpc>
              <a:spcBef>
                <a:spcPts val="525"/>
              </a:spcBef>
              <a:buFont typeface="Wingdings" panose="05000000000000000000" pitchFamily="2" charset="2"/>
              <a:buChar char="q"/>
            </a:pPr>
            <a:r>
              <a:rPr lang="en-US" altLang="en-US" sz="2400" i="1" smtClean="0"/>
              <a:t>Branch circuit:</a:t>
            </a:r>
            <a:r>
              <a:rPr lang="en-US" altLang="en-US" sz="2400" smtClean="0"/>
              <a:t> The circuit conductors between the final over-current device protecting the circuit and the outlets.</a:t>
            </a:r>
          </a:p>
          <a:p>
            <a:pPr marL="252413" indent="-252413">
              <a:lnSpc>
                <a:spcPct val="80000"/>
              </a:lnSpc>
              <a:spcBef>
                <a:spcPts val="525"/>
              </a:spcBef>
              <a:buFont typeface="Wingdings" panose="05000000000000000000" pitchFamily="2" charset="2"/>
              <a:buChar char="q"/>
            </a:pPr>
            <a:r>
              <a:rPr lang="en-US" altLang="en-US" sz="2400" i="1" smtClean="0"/>
              <a:t>Circuit breaker</a:t>
            </a:r>
            <a:r>
              <a:rPr lang="en-US" altLang="en-US" sz="2400" smtClean="0"/>
              <a:t>. A device designed to open/close a circuit.</a:t>
            </a:r>
          </a:p>
          <a:p>
            <a:pPr marL="252413" indent="-252413">
              <a:lnSpc>
                <a:spcPct val="80000"/>
              </a:lnSpc>
              <a:spcBef>
                <a:spcPts val="525"/>
              </a:spcBef>
              <a:buFont typeface="Wingdings" panose="05000000000000000000" pitchFamily="2" charset="2"/>
              <a:buChar char="q"/>
            </a:pPr>
            <a:r>
              <a:rPr lang="en-US" altLang="en-US" sz="2400" i="1" smtClean="0"/>
              <a:t>Dead front</a:t>
            </a:r>
            <a:r>
              <a:rPr lang="en-US" altLang="en-US" sz="2400" smtClean="0"/>
              <a:t>. Without live parts exposed to a person on the operating side.</a:t>
            </a:r>
          </a:p>
          <a:p>
            <a:pPr marL="252413" indent="-252413">
              <a:lnSpc>
                <a:spcPct val="80000"/>
              </a:lnSpc>
              <a:spcBef>
                <a:spcPts val="525"/>
              </a:spcBef>
              <a:buFont typeface="Wingdings" panose="05000000000000000000" pitchFamily="2" charset="2"/>
              <a:buChar char="q"/>
            </a:pPr>
            <a:r>
              <a:rPr lang="en-US" altLang="en-US" sz="2400" i="1" smtClean="0"/>
              <a:t>Grounded conductor</a:t>
            </a:r>
            <a:r>
              <a:rPr lang="en-US" altLang="en-US" sz="2400" smtClean="0"/>
              <a:t>. A system or circuit conductor that is intentionally grounded.</a:t>
            </a:r>
          </a:p>
          <a:p>
            <a:pPr marL="252413" indent="-252413">
              <a:lnSpc>
                <a:spcPct val="80000"/>
              </a:lnSpc>
              <a:spcBef>
                <a:spcPts val="525"/>
              </a:spcBef>
              <a:buFont typeface="Wingdings" panose="05000000000000000000" pitchFamily="2" charset="2"/>
              <a:buChar char="q"/>
            </a:pPr>
            <a:r>
              <a:rPr lang="en-US" altLang="en-US" sz="2400" i="1" smtClean="0"/>
              <a:t>Grounding conductor</a:t>
            </a:r>
            <a:r>
              <a:rPr lang="en-US" altLang="en-US" sz="2400" smtClean="0"/>
              <a:t>. A conductor used to connect equipment or the grounded circuit of a wiring system to a grounding electrode or electrodes.</a:t>
            </a:r>
            <a:endParaRPr lang="en-US" altLang="en-US" sz="800" smtClean="0"/>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609600" y="678655"/>
            <a:ext cx="7848600" cy="1052513"/>
          </a:xfrm>
          <a:prstGeom prst="rect">
            <a:avLst/>
          </a:prstGeom>
          <a:noFill/>
          <a:ln>
            <a:noFill/>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b="1" dirty="0"/>
              <a:t>Switchboards and Panelboards</a:t>
            </a:r>
          </a:p>
        </p:txBody>
      </p:sp>
      <p:sp>
        <p:nvSpPr>
          <p:cNvPr id="130051" name="Rectangle 3"/>
          <p:cNvSpPr>
            <a:spLocks noChangeArrowheads="1"/>
          </p:cNvSpPr>
          <p:nvPr/>
        </p:nvSpPr>
        <p:spPr bwMode="auto">
          <a:xfrm>
            <a:off x="304800" y="1676400"/>
            <a:ext cx="472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lnSpc>
                <a:spcPct val="110000"/>
              </a:lnSpc>
              <a:spcBef>
                <a:spcPct val="20000"/>
              </a:spcBef>
              <a:buSzPct val="65000"/>
              <a:buFont typeface="Wingdings" panose="05000000000000000000" pitchFamily="2" charset="2"/>
              <a:buChar char="q"/>
            </a:pPr>
            <a:r>
              <a:rPr lang="en-US" altLang="en-US" sz="2800" dirty="0">
                <a:latin typeface="Arial" panose="020B0604020202020204" pitchFamily="34" charset="0"/>
              </a:rPr>
              <a:t>Switchboards located in dry areas and accessible to qualified personnel only</a:t>
            </a:r>
          </a:p>
          <a:p>
            <a:pPr marL="457200" indent="-457200">
              <a:lnSpc>
                <a:spcPct val="110000"/>
              </a:lnSpc>
              <a:spcBef>
                <a:spcPct val="20000"/>
              </a:spcBef>
              <a:buSzPct val="65000"/>
              <a:buFont typeface="Wingdings" panose="05000000000000000000" pitchFamily="2" charset="2"/>
              <a:buChar char="q"/>
            </a:pPr>
            <a:r>
              <a:rPr lang="en-US" altLang="en-US" sz="2800" dirty="0">
                <a:latin typeface="Arial" panose="020B0604020202020204" pitchFamily="34" charset="0"/>
              </a:rPr>
              <a:t>Panelboards shall be mounted in cabinets and have a dead front with no exposed live parts</a:t>
            </a:r>
          </a:p>
        </p:txBody>
      </p:sp>
      <p:grpSp>
        <p:nvGrpSpPr>
          <p:cNvPr id="2" name="Group 1" title="Image of a dead front cover"/>
          <p:cNvGrpSpPr/>
          <p:nvPr/>
        </p:nvGrpSpPr>
        <p:grpSpPr>
          <a:xfrm>
            <a:off x="4977606" y="1582530"/>
            <a:ext cx="3608387" cy="4396579"/>
            <a:chOff x="4977606" y="1582530"/>
            <a:chExt cx="3608387" cy="4396579"/>
          </a:xfrm>
        </p:grpSpPr>
        <p:pic>
          <p:nvPicPr>
            <p:cNvPr id="130052" name="Picture 4" descr="PE02684_"/>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77606" y="2265947"/>
              <a:ext cx="3608387" cy="37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Text Box 6"/>
            <p:cNvSpPr txBox="1">
              <a:spLocks noChangeArrowheads="1"/>
            </p:cNvSpPr>
            <p:nvPr/>
          </p:nvSpPr>
          <p:spPr bwMode="auto">
            <a:xfrm>
              <a:off x="5927725" y="1582530"/>
              <a:ext cx="224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t>Dead front cover</a:t>
              </a:r>
            </a:p>
          </p:txBody>
        </p:sp>
        <p:sp>
          <p:nvSpPr>
            <p:cNvPr id="130054" name="Line 7"/>
            <p:cNvSpPr>
              <a:spLocks noChangeShapeType="1"/>
            </p:cNvSpPr>
            <p:nvPr/>
          </p:nvSpPr>
          <p:spPr bwMode="auto">
            <a:xfrm>
              <a:off x="7051675" y="2008188"/>
              <a:ext cx="304800" cy="9144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 name="TextBox 2"/>
          <p:cNvSpPr txBox="1"/>
          <p:nvPr/>
        </p:nvSpPr>
        <p:spPr>
          <a:xfrm>
            <a:off x="8305800" y="6172200"/>
            <a:ext cx="457200" cy="261610"/>
          </a:xfrm>
          <a:prstGeom prst="rect">
            <a:avLst/>
          </a:prstGeom>
          <a:noFill/>
        </p:spPr>
        <p:txBody>
          <a:bodyPr wrap="square" rtlCol="0">
            <a:spAutoFit/>
          </a:bodyPr>
          <a:lstStyle/>
          <a:p>
            <a:fld id="{B1FAA825-B87F-495C-88FB-DA72BE47F982}" type="slidenum">
              <a:rPr lang="en-US" sz="1100" smtClean="0">
                <a:solidFill>
                  <a:schemeClr val="bg1"/>
                </a:solidFill>
              </a:rPr>
              <a:t>60</a:t>
            </a:fld>
            <a:endParaRPr lang="en-US" sz="1100" dirty="0">
              <a:solidFill>
                <a:schemeClr val="bg1"/>
              </a:solidFill>
            </a:endParaRPr>
          </a:p>
        </p:txBody>
      </p:sp>
      <p:sp>
        <p:nvSpPr>
          <p:cNvPr id="5" name="Title 4"/>
          <p:cNvSpPr>
            <a:spLocks noGrp="1"/>
          </p:cNvSpPr>
          <p:nvPr>
            <p:ph type="title"/>
          </p:nvPr>
        </p:nvSpPr>
        <p:spPr>
          <a:xfrm>
            <a:off x="5927725" y="183741"/>
            <a:ext cx="3216275" cy="603646"/>
          </a:xfrm>
        </p:spPr>
        <p:txBody>
          <a:bodyPr/>
          <a:lstStyle/>
          <a:p>
            <a:r>
              <a:rPr lang="en-US" sz="900" dirty="0" smtClean="0">
                <a:solidFill>
                  <a:schemeClr val="bg1"/>
                </a:solidFill>
              </a:rPr>
              <a:t>Switchboards and </a:t>
            </a:r>
            <a:r>
              <a:rPr lang="en-US" sz="900" dirty="0" err="1" smtClean="0">
                <a:solidFill>
                  <a:schemeClr val="bg1"/>
                </a:solidFill>
              </a:rPr>
              <a:t>panelboards</a:t>
            </a:r>
            <a:endParaRPr lang="en-US" sz="900" dirty="0">
              <a:solidFill>
                <a:schemeClr val="bg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365125" y="914400"/>
            <a:ext cx="8458200" cy="766011"/>
          </a:xfrm>
          <a:prstGeom prst="rect">
            <a:avLst/>
          </a:prstGeom>
          <a:noFill/>
          <a:ln>
            <a:noFill/>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b="1" dirty="0"/>
              <a:t>Enclosures for damp or wet locations</a:t>
            </a:r>
          </a:p>
        </p:txBody>
      </p:sp>
      <p:sp>
        <p:nvSpPr>
          <p:cNvPr id="132099" name="Rectangle 3"/>
          <p:cNvSpPr>
            <a:spLocks noChangeArrowheads="1"/>
          </p:cNvSpPr>
          <p:nvPr/>
        </p:nvSpPr>
        <p:spPr bwMode="auto">
          <a:xfrm>
            <a:off x="228600" y="2133600"/>
            <a:ext cx="4953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spcBef>
                <a:spcPts val="1800"/>
              </a:spcBef>
              <a:spcAft>
                <a:spcPts val="1800"/>
              </a:spcAft>
              <a:buSzPct val="65000"/>
              <a:buFont typeface="Wingdings" panose="05000000000000000000" pitchFamily="2" charset="2"/>
              <a:buChar char="q"/>
            </a:pPr>
            <a:r>
              <a:rPr lang="en-US" altLang="en-US" sz="2800" dirty="0">
                <a:latin typeface="Arial" panose="020B0604020202020204" pitchFamily="34" charset="0"/>
              </a:rPr>
              <a:t>Cabinets, cutouts boxes, fittings, and panelboards shall be weatherproof</a:t>
            </a:r>
          </a:p>
          <a:p>
            <a:pPr marL="457200" indent="-457200">
              <a:spcBef>
                <a:spcPts val="1800"/>
              </a:spcBef>
              <a:spcAft>
                <a:spcPts val="1800"/>
              </a:spcAft>
              <a:buSzPct val="65000"/>
              <a:buFont typeface="Wingdings" panose="05000000000000000000" pitchFamily="2" charset="2"/>
              <a:buChar char="q"/>
            </a:pPr>
            <a:r>
              <a:rPr lang="en-US" altLang="en-US" sz="2800" dirty="0">
                <a:latin typeface="Arial" panose="020B0604020202020204" pitchFamily="34" charset="0"/>
              </a:rPr>
              <a:t>Switches, circuit breakers, and switchboards shall be in weather proof enclosures </a:t>
            </a:r>
          </a:p>
        </p:txBody>
      </p:sp>
      <p:pic>
        <p:nvPicPr>
          <p:cNvPr id="132100" name="Picture 4" descr="IN00394_"/>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1752600"/>
            <a:ext cx="2971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Text Box 6"/>
          <p:cNvSpPr txBox="1">
            <a:spLocks noChangeArrowheads="1"/>
          </p:cNvSpPr>
          <p:nvPr/>
        </p:nvSpPr>
        <p:spPr bwMode="auto">
          <a:xfrm>
            <a:off x="5181600" y="4724400"/>
            <a:ext cx="3886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dirty="0">
                <a:solidFill>
                  <a:srgbClr val="C00000"/>
                </a:solidFill>
              </a:rPr>
              <a:t>Must have airspace between</a:t>
            </a:r>
          </a:p>
          <a:p>
            <a:r>
              <a:rPr lang="en-US" altLang="en-US" b="1" dirty="0">
                <a:solidFill>
                  <a:srgbClr val="C00000"/>
                </a:solidFill>
              </a:rPr>
              <a:t>Enclosure and mounting </a:t>
            </a:r>
          </a:p>
          <a:p>
            <a:r>
              <a:rPr lang="en-US" altLang="en-US" b="1" dirty="0">
                <a:solidFill>
                  <a:srgbClr val="C00000"/>
                </a:solidFill>
              </a:rPr>
              <a:t>Surface (after 8/13/2007)</a:t>
            </a:r>
          </a:p>
        </p:txBody>
      </p:sp>
      <p:sp>
        <p:nvSpPr>
          <p:cNvPr id="2" name="TextBox 1"/>
          <p:cNvSpPr txBox="1"/>
          <p:nvPr/>
        </p:nvSpPr>
        <p:spPr>
          <a:xfrm>
            <a:off x="8610600" y="6172200"/>
            <a:ext cx="457200" cy="261610"/>
          </a:xfrm>
          <a:prstGeom prst="rect">
            <a:avLst/>
          </a:prstGeom>
          <a:noFill/>
        </p:spPr>
        <p:txBody>
          <a:bodyPr wrap="square" rtlCol="0">
            <a:spAutoFit/>
          </a:bodyPr>
          <a:lstStyle/>
          <a:p>
            <a:fld id="{36E2B8F0-C49B-4FCD-A16C-931089D9B679}" type="slidenum">
              <a:rPr lang="en-US" sz="1100" smtClean="0">
                <a:solidFill>
                  <a:schemeClr val="bg1"/>
                </a:solidFill>
              </a:rPr>
              <a:t>61</a:t>
            </a:fld>
            <a:endParaRPr lang="en-US" sz="1100" dirty="0">
              <a:solidFill>
                <a:schemeClr val="bg1"/>
              </a:solidFill>
            </a:endParaRPr>
          </a:p>
        </p:txBody>
      </p:sp>
      <p:sp>
        <p:nvSpPr>
          <p:cNvPr id="4" name="Title 3"/>
          <p:cNvSpPr>
            <a:spLocks noGrp="1"/>
          </p:cNvSpPr>
          <p:nvPr>
            <p:ph type="title"/>
          </p:nvPr>
        </p:nvSpPr>
        <p:spPr>
          <a:xfrm>
            <a:off x="6019800" y="377825"/>
            <a:ext cx="2667000" cy="536575"/>
          </a:xfrm>
        </p:spPr>
        <p:txBody>
          <a:bodyPr/>
          <a:lstStyle/>
          <a:p>
            <a:r>
              <a:rPr lang="en-US" sz="900" dirty="0" smtClean="0">
                <a:solidFill>
                  <a:schemeClr val="bg1"/>
                </a:solidFill>
              </a:rPr>
              <a:t>Enclosures for damp or wet locations</a:t>
            </a:r>
            <a:endParaRPr lang="en-US" sz="900" dirty="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4"/>
          <p:cNvSpPr>
            <a:spLocks noGrp="1" noChangeArrowheads="1"/>
          </p:cNvSpPr>
          <p:nvPr>
            <p:ph type="title"/>
          </p:nvPr>
        </p:nvSpPr>
        <p:spPr>
          <a:xfrm>
            <a:off x="381000" y="685800"/>
            <a:ext cx="8305800" cy="914400"/>
          </a:xfrm>
        </p:spPr>
        <p:txBody>
          <a:bodyPr/>
          <a:lstStyle/>
          <a:p>
            <a:pPr algn="ctr" defTabSz="898525"/>
            <a:r>
              <a:rPr lang="en-US" altLang="en-US" dirty="0" smtClean="0">
                <a:solidFill>
                  <a:schemeClr val="tx1"/>
                </a:solidFill>
              </a:rPr>
              <a:t>Requirements for Damp or Wet Locations</a:t>
            </a:r>
          </a:p>
        </p:txBody>
      </p:sp>
      <p:sp>
        <p:nvSpPr>
          <p:cNvPr id="134147" name="Rectangle 5"/>
          <p:cNvSpPr>
            <a:spLocks noGrp="1" noChangeArrowheads="1"/>
          </p:cNvSpPr>
          <p:nvPr>
            <p:ph type="body" sz="half" idx="1"/>
          </p:nvPr>
        </p:nvSpPr>
        <p:spPr>
          <a:xfrm>
            <a:off x="381000" y="1600200"/>
            <a:ext cx="4648200" cy="4530725"/>
          </a:xfrm>
        </p:spPr>
        <p:txBody>
          <a:bodyPr/>
          <a:lstStyle/>
          <a:p>
            <a:pPr marL="457200" indent="-457200">
              <a:buFont typeface="Wingdings" panose="05000000000000000000" pitchFamily="2" charset="2"/>
              <a:buChar char="q"/>
            </a:pPr>
            <a:r>
              <a:rPr lang="en-US" altLang="en-US" dirty="0" smtClean="0"/>
              <a:t>All receptacles in the processing area that are subject to a wet or damp location must be covered</a:t>
            </a:r>
          </a:p>
          <a:p>
            <a:pPr marL="457200" indent="-457200">
              <a:buFont typeface="Wingdings" panose="05000000000000000000" pitchFamily="2" charset="2"/>
              <a:buChar char="q"/>
            </a:pPr>
            <a:r>
              <a:rPr lang="en-US" altLang="en-US" dirty="0" smtClean="0"/>
              <a:t>Electrical equipment should be designed to prevent accumulation of water</a:t>
            </a:r>
          </a:p>
        </p:txBody>
      </p:sp>
      <p:pic>
        <p:nvPicPr>
          <p:cNvPr id="134148" name="Picture 7" descr="Wetlocationreceptacle" title="Photo of a receptacle with a missing cove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027188" y="2209800"/>
            <a:ext cx="3812012" cy="3597251"/>
          </a:xfrm>
          <a:noFill/>
        </p:spPr>
      </p:pic>
      <p:sp>
        <p:nvSpPr>
          <p:cNvPr id="134149" name="Line 9" title="Photo of an arrow pointing to a receptacle"/>
          <p:cNvSpPr>
            <a:spLocks noChangeShapeType="1"/>
          </p:cNvSpPr>
          <p:nvPr/>
        </p:nvSpPr>
        <p:spPr bwMode="auto">
          <a:xfrm flipV="1">
            <a:off x="6553200" y="3733800"/>
            <a:ext cx="152400" cy="1504926"/>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150" name="Text Box 10"/>
          <p:cNvSpPr txBox="1">
            <a:spLocks noChangeArrowheads="1"/>
          </p:cNvSpPr>
          <p:nvPr/>
        </p:nvSpPr>
        <p:spPr bwMode="auto">
          <a:xfrm>
            <a:off x="5105400" y="5105400"/>
            <a:ext cx="365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dirty="0">
                <a:solidFill>
                  <a:srgbClr val="C00000"/>
                </a:solidFill>
              </a:rPr>
              <a:t>Receptacles in </a:t>
            </a:r>
            <a:r>
              <a:rPr lang="en-US" altLang="en-US" dirty="0" smtClean="0">
                <a:solidFill>
                  <a:srgbClr val="C00000"/>
                </a:solidFill>
              </a:rPr>
              <a:t>damp </a:t>
            </a:r>
            <a:r>
              <a:rPr lang="en-US" altLang="en-US" dirty="0">
                <a:solidFill>
                  <a:srgbClr val="C00000"/>
                </a:solidFill>
              </a:rPr>
              <a:t>areas must </a:t>
            </a:r>
            <a:r>
              <a:rPr lang="en-US" altLang="en-US" dirty="0" smtClean="0">
                <a:solidFill>
                  <a:srgbClr val="C00000"/>
                </a:solidFill>
              </a:rPr>
              <a:t>have a GFCI</a:t>
            </a:r>
            <a:endParaRPr lang="en-US" altLang="en-US" dirty="0">
              <a:solidFill>
                <a:srgbClr val="C00000"/>
              </a:solidFill>
            </a:endParaRPr>
          </a:p>
        </p:txBody>
      </p:sp>
      <p:sp>
        <p:nvSpPr>
          <p:cNvPr id="2" name="Slide Number Placeholder 1"/>
          <p:cNvSpPr>
            <a:spLocks noGrp="1"/>
          </p:cNvSpPr>
          <p:nvPr>
            <p:ph type="sldNum" sz="quarter" idx="12"/>
          </p:nvPr>
        </p:nvSpPr>
        <p:spPr/>
        <p:txBody>
          <a:bodyPr/>
          <a:lstStyle/>
          <a:p>
            <a:pPr>
              <a:defRPr/>
            </a:pPr>
            <a:fld id="{81C73541-CCFB-45D8-92F4-CB376EF1ED46}" type="slidenum">
              <a:rPr lang="en-US" altLang="en-US" smtClean="0"/>
              <a:pPr>
                <a:defRPr/>
              </a:pPr>
              <a:t>62</a:t>
            </a:fld>
            <a:endParaRPr lang="en-US" alt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5" name="Content Placeholder 3" descr="Sanitation 3.JPG" title="Photo of worker performing sanitation around electrical equipment"/>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0"/>
            <a:ext cx="9144000" cy="6858000"/>
          </a:xfrm>
        </p:spPr>
      </p:pic>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63</a:t>
            </a:fld>
            <a:endParaRPr lang="en-US"/>
          </a:p>
        </p:txBody>
      </p:sp>
      <p:sp>
        <p:nvSpPr>
          <p:cNvPr id="3" name="Title 2"/>
          <p:cNvSpPr>
            <a:spLocks noGrp="1"/>
          </p:cNvSpPr>
          <p:nvPr>
            <p:ph type="title"/>
          </p:nvPr>
        </p:nvSpPr>
        <p:spPr>
          <a:xfrm>
            <a:off x="2209800" y="6300570"/>
            <a:ext cx="1371600" cy="425450"/>
          </a:xfrm>
        </p:spPr>
        <p:txBody>
          <a:bodyPr anchor="t"/>
          <a:lstStyle/>
          <a:p>
            <a:r>
              <a:rPr lang="en-US" sz="1000" dirty="0" smtClean="0">
                <a:solidFill>
                  <a:srgbClr val="993300"/>
                </a:solidFill>
              </a:rPr>
              <a:t>Around  Electrical Equipment</a:t>
            </a:r>
            <a:endParaRPr lang="en-US" sz="1000" dirty="0">
              <a:solidFill>
                <a:srgbClr val="9933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3" name="Content Placeholder 3" descr="Sanitation Operations Spraying-2.JPG" title="Photo of covered electronics during sanitation"/>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10510"/>
            <a:ext cx="9144000" cy="6858000"/>
          </a:xfrm>
        </p:spPr>
      </p:pic>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64</a:t>
            </a:fld>
            <a:endParaRPr lang="en-US"/>
          </a:p>
        </p:txBody>
      </p:sp>
      <p:sp>
        <p:nvSpPr>
          <p:cNvPr id="3" name="Title 2"/>
          <p:cNvSpPr>
            <a:spLocks noGrp="1"/>
          </p:cNvSpPr>
          <p:nvPr>
            <p:ph type="title"/>
          </p:nvPr>
        </p:nvSpPr>
        <p:spPr>
          <a:xfrm>
            <a:off x="533400" y="5670583"/>
            <a:ext cx="8229600" cy="1143000"/>
          </a:xfrm>
        </p:spPr>
        <p:txBody>
          <a:bodyPr/>
          <a:lstStyle/>
          <a:p>
            <a:r>
              <a:rPr lang="en-US" sz="1100" dirty="0" smtClean="0"/>
              <a:t>Protect electronics during sanitation?</a:t>
            </a:r>
            <a:endParaRPr lang="en-US" sz="11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1447800" y="892175"/>
            <a:ext cx="6248400" cy="762000"/>
          </a:xfrm>
          <a:noFill/>
        </p:spPr>
        <p:txBody>
          <a:bodyPr/>
          <a:lstStyle/>
          <a:p>
            <a:pPr defTabSz="898905" fontAlgn="auto">
              <a:spcAft>
                <a:spcPts val="0"/>
              </a:spcAft>
              <a:defRPr/>
            </a:pPr>
            <a:r>
              <a:rPr altLang="en-US" dirty="0" smtClean="0">
                <a:solidFill>
                  <a:schemeClr val="tx1"/>
                </a:solidFill>
              </a:rPr>
              <a:t>Use of Flexible Cords &amp; Cables</a:t>
            </a:r>
          </a:p>
        </p:txBody>
      </p:sp>
      <p:sp>
        <p:nvSpPr>
          <p:cNvPr id="21508" name="Rectangle 3"/>
          <p:cNvSpPr>
            <a:spLocks noGrp="1" noChangeArrowheads="1"/>
          </p:cNvSpPr>
          <p:nvPr>
            <p:ph idx="1"/>
          </p:nvPr>
        </p:nvSpPr>
        <p:spPr>
          <a:xfrm>
            <a:off x="685800" y="1600200"/>
            <a:ext cx="7772400" cy="1828800"/>
          </a:xfrm>
        </p:spPr>
        <p:txBody>
          <a:bodyPr rtlCol="0">
            <a:normAutofit/>
          </a:bodyPr>
          <a:lstStyle/>
          <a:p>
            <a:pPr marL="0" indent="0" defTabSz="898905" fontAlgn="auto">
              <a:lnSpc>
                <a:spcPct val="130000"/>
              </a:lnSpc>
              <a:spcBef>
                <a:spcPts val="1201"/>
              </a:spcBef>
              <a:spcAft>
                <a:spcPts val="1201"/>
              </a:spcAft>
              <a:buNone/>
              <a:defRPr/>
            </a:pPr>
            <a:r>
              <a:rPr altLang="en-US" dirty="0" smtClean="0"/>
              <a:t>Flexible cords and shall be approved and suitable for conditions of use and location*</a:t>
            </a:r>
          </a:p>
        </p:txBody>
      </p:sp>
      <p:graphicFrame>
        <p:nvGraphicFramePr>
          <p:cNvPr id="139268" name="Object 1024" title="Image of a U L label"/>
          <p:cNvGraphicFramePr>
            <a:graphicFrameLocks noChangeAspect="1"/>
          </p:cNvGraphicFramePr>
          <p:nvPr>
            <p:extLst>
              <p:ext uri="{D42A27DB-BD31-4B8C-83A1-F6EECF244321}">
                <p14:modId xmlns:p14="http://schemas.microsoft.com/office/powerpoint/2010/main" val="1051604351"/>
              </p:ext>
            </p:extLst>
          </p:nvPr>
        </p:nvGraphicFramePr>
        <p:xfrm>
          <a:off x="6071729" y="3581400"/>
          <a:ext cx="3048208" cy="1758950"/>
        </p:xfrm>
        <a:graphic>
          <a:graphicData uri="http://schemas.openxmlformats.org/presentationml/2006/ole">
            <mc:AlternateContent xmlns:mc="http://schemas.openxmlformats.org/markup-compatibility/2006">
              <mc:Choice xmlns:v="urn:schemas-microsoft-com:vml" Requires="v">
                <p:oleObj spid="_x0000_s139298" name="Slide" r:id="rId4" imgW="4572000" imgH="3429000" progId="PowerPoint.Slide.8">
                  <p:embed/>
                </p:oleObj>
              </mc:Choice>
              <mc:Fallback>
                <p:oleObj name="Slide" r:id="rId4" imgW="4572000" imgH="3429000" progId="PowerPoint.Slide.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l="64865" t="80281" r="12163" b="2281"/>
                      <a:stretch>
                        <a:fillRect/>
                      </a:stretch>
                    </p:blipFill>
                    <p:spPr bwMode="auto">
                      <a:xfrm>
                        <a:off x="6071729" y="3581400"/>
                        <a:ext cx="3048208" cy="1758950"/>
                      </a:xfrm>
                      <a:prstGeom prst="rect">
                        <a:avLst/>
                      </a:prstGeom>
                      <a:noFill/>
                      <a:ln>
                        <a:noFill/>
                      </a:ln>
                      <a:effectLst/>
                    </p:spPr>
                  </p:pic>
                </p:oleObj>
              </mc:Fallback>
            </mc:AlternateContent>
          </a:graphicData>
        </a:graphic>
      </p:graphicFrame>
      <p:sp>
        <p:nvSpPr>
          <p:cNvPr id="139269" name="Rectangle 6"/>
          <p:cNvSpPr>
            <a:spLocks noChangeArrowheads="1"/>
          </p:cNvSpPr>
          <p:nvPr/>
        </p:nvSpPr>
        <p:spPr bwMode="auto">
          <a:xfrm>
            <a:off x="685800" y="3886200"/>
            <a:ext cx="5486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dirty="0">
                <a:solidFill>
                  <a:schemeClr val="accent2"/>
                </a:solidFill>
                <a:latin typeface="Arial" panose="020B0604020202020204" pitchFamily="34" charset="0"/>
              </a:rPr>
              <a:t>The OSHA electric standard lists specific situations in which flexible cords may be used</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8"/>
          <p:cNvSpPr>
            <a:spLocks noGrp="1" noChangeArrowheads="1"/>
          </p:cNvSpPr>
          <p:nvPr>
            <p:ph type="title"/>
          </p:nvPr>
        </p:nvSpPr>
        <p:spPr>
          <a:xfrm>
            <a:off x="1485900" y="457200"/>
            <a:ext cx="6172200" cy="1093787"/>
          </a:xfrm>
          <a:noFill/>
        </p:spPr>
        <p:txBody>
          <a:bodyPr/>
          <a:lstStyle/>
          <a:p>
            <a:pPr algn="ctr" defTabSz="898905" fontAlgn="auto">
              <a:spcAft>
                <a:spcPts val="0"/>
              </a:spcAft>
              <a:defRPr/>
            </a:pPr>
            <a:r>
              <a:rPr altLang="en-US" dirty="0" smtClean="0">
                <a:solidFill>
                  <a:schemeClr val="tx1"/>
                </a:solidFill>
              </a:rPr>
              <a:t>Use of Flexible Cords &amp; Cables</a:t>
            </a:r>
            <a:r>
              <a:rPr lang="en-US" altLang="en-US" dirty="0" smtClean="0">
                <a:solidFill>
                  <a:schemeClr val="tx1"/>
                </a:solidFill>
              </a:rPr>
              <a:t> </a:t>
            </a:r>
            <a:endParaRPr altLang="en-US" dirty="0" smtClean="0">
              <a:solidFill>
                <a:schemeClr val="tx1"/>
              </a:solidFill>
            </a:endParaRPr>
          </a:p>
        </p:txBody>
      </p:sp>
      <p:sp>
        <p:nvSpPr>
          <p:cNvPr id="22531" name="Rectangle 3"/>
          <p:cNvSpPr>
            <a:spLocks noGrp="1" noChangeArrowheads="1"/>
          </p:cNvSpPr>
          <p:nvPr>
            <p:ph idx="1"/>
          </p:nvPr>
        </p:nvSpPr>
        <p:spPr>
          <a:xfrm>
            <a:off x="609600" y="1828800"/>
            <a:ext cx="7696200" cy="4343400"/>
          </a:xfrm>
        </p:spPr>
        <p:txBody>
          <a:bodyPr rtlCol="0">
            <a:normAutofit/>
          </a:bodyPr>
          <a:lstStyle/>
          <a:p>
            <a:pPr defTabSz="898905" fontAlgn="auto">
              <a:lnSpc>
                <a:spcPct val="130000"/>
              </a:lnSpc>
              <a:spcBef>
                <a:spcPts val="1201"/>
              </a:spcBef>
              <a:spcAft>
                <a:spcPts val="1201"/>
              </a:spcAft>
              <a:buFont typeface="Wingdings" panose="05000000000000000000" pitchFamily="2" charset="2"/>
              <a:buChar char="q"/>
              <a:defRPr/>
            </a:pPr>
            <a:r>
              <a:rPr altLang="en-US" dirty="0" smtClean="0"/>
              <a:t>Flexible cords and cables shall be used only for: pendants, wiring of fixtures; portable lamps and appliances, portable and mobile signs, elevator cables, cranes/hoists, </a:t>
            </a:r>
            <a:r>
              <a:rPr altLang="en-US" dirty="0" err="1" smtClean="0"/>
              <a:t>etc</a:t>
            </a:r>
            <a:r>
              <a:rPr altLang="en-US" dirty="0" smtClean="0"/>
              <a:t>….</a:t>
            </a:r>
          </a:p>
          <a:p>
            <a:pPr defTabSz="898905" fontAlgn="auto">
              <a:lnSpc>
                <a:spcPct val="130000"/>
              </a:lnSpc>
              <a:spcBef>
                <a:spcPts val="1201"/>
              </a:spcBef>
              <a:spcAft>
                <a:spcPts val="1201"/>
              </a:spcAft>
              <a:buFont typeface="Wingdings" panose="05000000000000000000" pitchFamily="2" charset="2"/>
              <a:buChar char="q"/>
              <a:defRPr/>
            </a:pPr>
            <a:r>
              <a:rPr altLang="en-US" dirty="0" smtClean="0"/>
              <a:t>Used as temporary wiring as permitted</a:t>
            </a:r>
          </a:p>
          <a:p>
            <a:pPr defTabSz="898905" fontAlgn="auto">
              <a:lnSpc>
                <a:spcPct val="130000"/>
              </a:lnSpc>
              <a:spcBef>
                <a:spcPts val="1201"/>
              </a:spcBef>
              <a:spcAft>
                <a:spcPts val="1201"/>
              </a:spcAft>
              <a:buFont typeface="Wingdings" panose="05000000000000000000" pitchFamily="2" charset="2"/>
              <a:buChar char="q"/>
              <a:defRPr/>
            </a:pPr>
            <a:r>
              <a:rPr altLang="en-US" dirty="0" smtClean="0"/>
              <a:t>Not installed in raceways</a:t>
            </a:r>
          </a:p>
        </p:txBody>
      </p:sp>
      <p:graphicFrame>
        <p:nvGraphicFramePr>
          <p:cNvPr id="141316" name="Object 6" title="Image of a worker handeling an electric cord"/>
          <p:cNvGraphicFramePr>
            <a:graphicFrameLocks noChangeAspect="1"/>
          </p:cNvGraphicFramePr>
          <p:nvPr>
            <p:extLst>
              <p:ext uri="{D42A27DB-BD31-4B8C-83A1-F6EECF244321}">
                <p14:modId xmlns:p14="http://schemas.microsoft.com/office/powerpoint/2010/main" val="238765171"/>
              </p:ext>
            </p:extLst>
          </p:nvPr>
        </p:nvGraphicFramePr>
        <p:xfrm>
          <a:off x="6767513" y="4768850"/>
          <a:ext cx="2147887" cy="1984375"/>
        </p:xfrm>
        <a:graphic>
          <a:graphicData uri="http://schemas.openxmlformats.org/presentationml/2006/ole">
            <mc:AlternateContent xmlns:mc="http://schemas.openxmlformats.org/markup-compatibility/2006">
              <mc:Choice xmlns:v="urn:schemas-microsoft-com:vml" Requires="v">
                <p:oleObj spid="_x0000_s141345" name="Clip" r:id="rId4" imgW="1766621" imgH="1633118" progId="MS_ClipArt_Gallery.5">
                  <p:embed/>
                </p:oleObj>
              </mc:Choice>
              <mc:Fallback>
                <p:oleObj name="Clip" r:id="rId4" imgW="1766621" imgH="1633118" progId="MS_ClipArt_Gallery.5">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7513" y="4768850"/>
                        <a:ext cx="2147887" cy="198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title"/>
          </p:nvPr>
        </p:nvSpPr>
        <p:spPr>
          <a:xfrm>
            <a:off x="609600" y="1108075"/>
            <a:ext cx="7772400" cy="492125"/>
          </a:xfrm>
        </p:spPr>
        <p:txBody>
          <a:bodyPr/>
          <a:lstStyle/>
          <a:p>
            <a:pPr algn="ctr" defTabSz="898905" fontAlgn="auto">
              <a:spcAft>
                <a:spcPts val="0"/>
              </a:spcAft>
              <a:defRPr/>
            </a:pPr>
            <a:r>
              <a:rPr altLang="en-US" dirty="0" smtClean="0">
                <a:solidFill>
                  <a:schemeClr val="tx1"/>
                </a:solidFill>
              </a:rPr>
              <a:t>Use of Flexible Cords and Cables</a:t>
            </a:r>
          </a:p>
        </p:txBody>
      </p:sp>
      <p:sp>
        <p:nvSpPr>
          <p:cNvPr id="143363" name="Rectangle 7"/>
          <p:cNvSpPr>
            <a:spLocks noGrp="1" noChangeArrowheads="1"/>
          </p:cNvSpPr>
          <p:nvPr>
            <p:ph type="body" sz="half" idx="1"/>
          </p:nvPr>
        </p:nvSpPr>
        <p:spPr>
          <a:xfrm>
            <a:off x="228600" y="1600200"/>
            <a:ext cx="4876800" cy="4530725"/>
          </a:xfrm>
        </p:spPr>
        <p:txBody>
          <a:bodyPr/>
          <a:lstStyle/>
          <a:p>
            <a:pPr>
              <a:lnSpc>
                <a:spcPct val="90000"/>
              </a:lnSpc>
            </a:pPr>
            <a:r>
              <a:rPr lang="en-US" altLang="en-US" dirty="0" smtClean="0"/>
              <a:t>Flex cords and cables must never be used as a substitute for premises wiring.</a:t>
            </a:r>
          </a:p>
          <a:p>
            <a:pPr>
              <a:lnSpc>
                <a:spcPct val="90000"/>
              </a:lnSpc>
            </a:pPr>
            <a:r>
              <a:rPr lang="en-US" altLang="en-US" dirty="0" smtClean="0"/>
              <a:t>Cords can not be:</a:t>
            </a:r>
          </a:p>
          <a:p>
            <a:pPr marL="631825" lvl="1" indent="-342900">
              <a:lnSpc>
                <a:spcPct val="90000"/>
              </a:lnSpc>
              <a:buFont typeface="Wingdings" panose="05000000000000000000" pitchFamily="2" charset="2"/>
              <a:buChar char="Ø"/>
            </a:pPr>
            <a:r>
              <a:rPr lang="en-US" altLang="en-US" sz="2000" dirty="0" smtClean="0"/>
              <a:t>Run through ceiling</a:t>
            </a:r>
          </a:p>
          <a:p>
            <a:pPr marL="631825" lvl="1" indent="-342900">
              <a:lnSpc>
                <a:spcPct val="90000"/>
              </a:lnSpc>
              <a:buFont typeface="Wingdings" panose="05000000000000000000" pitchFamily="2" charset="2"/>
              <a:buChar char="Ø"/>
            </a:pPr>
            <a:r>
              <a:rPr lang="en-US" altLang="en-US" sz="2000" dirty="0" smtClean="0"/>
              <a:t>Be concealed</a:t>
            </a:r>
          </a:p>
          <a:p>
            <a:pPr marL="631825" lvl="1" indent="-342900">
              <a:lnSpc>
                <a:spcPct val="90000"/>
              </a:lnSpc>
              <a:buFont typeface="Wingdings" panose="05000000000000000000" pitchFamily="2" charset="2"/>
              <a:buChar char="Ø"/>
            </a:pPr>
            <a:r>
              <a:rPr lang="en-US" altLang="en-US" sz="2000" dirty="0" smtClean="0"/>
              <a:t>Run through doors or windows</a:t>
            </a:r>
          </a:p>
        </p:txBody>
      </p:sp>
      <p:pic>
        <p:nvPicPr>
          <p:cNvPr id="143364" name="Picture 10" descr="Slide34"/>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334000" y="1868869"/>
            <a:ext cx="3438525" cy="3846131"/>
          </a:xfrm>
          <a:noFill/>
        </p:spPr>
      </p:pic>
      <p:sp>
        <p:nvSpPr>
          <p:cNvPr id="2" name="Slide Number Placeholder 1"/>
          <p:cNvSpPr>
            <a:spLocks noGrp="1"/>
          </p:cNvSpPr>
          <p:nvPr>
            <p:ph type="sldNum" sz="quarter" idx="12"/>
          </p:nvPr>
        </p:nvSpPr>
        <p:spPr/>
        <p:txBody>
          <a:bodyPr/>
          <a:lstStyle/>
          <a:p>
            <a:pPr>
              <a:defRPr/>
            </a:pPr>
            <a:fld id="{81C73541-CCFB-45D8-92F4-CB376EF1ED46}" type="slidenum">
              <a:rPr lang="en-US" altLang="en-US" smtClean="0"/>
              <a:pPr>
                <a:defRPr/>
              </a:pPr>
              <a:t>67</a:t>
            </a:fld>
            <a:endParaRPr lang="en-US" alt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1028743"/>
            <a:ext cx="7844589" cy="762000"/>
          </a:xfrm>
          <a:noFill/>
        </p:spPr>
        <p:txBody>
          <a:bodyPr/>
          <a:lstStyle/>
          <a:p>
            <a:pPr algn="ctr" defTabSz="898905" fontAlgn="auto">
              <a:spcAft>
                <a:spcPts val="0"/>
              </a:spcAft>
              <a:defRPr/>
            </a:pPr>
            <a:r>
              <a:rPr altLang="en-US" dirty="0" smtClean="0">
                <a:solidFill>
                  <a:schemeClr val="tx1"/>
                </a:solidFill>
              </a:rPr>
              <a:t>Identification, Splices and Terminations</a:t>
            </a:r>
          </a:p>
        </p:txBody>
      </p:sp>
      <p:sp>
        <p:nvSpPr>
          <p:cNvPr id="76803" name="Rectangle 3"/>
          <p:cNvSpPr>
            <a:spLocks noGrp="1" noChangeArrowheads="1"/>
          </p:cNvSpPr>
          <p:nvPr>
            <p:ph idx="1"/>
          </p:nvPr>
        </p:nvSpPr>
        <p:spPr>
          <a:xfrm>
            <a:off x="693821" y="2057401"/>
            <a:ext cx="3497179" cy="2883736"/>
          </a:xfrm>
        </p:spPr>
        <p:txBody>
          <a:bodyPr rtlCol="0">
            <a:normAutofit/>
          </a:bodyPr>
          <a:lstStyle/>
          <a:p>
            <a:pPr marL="0" indent="0" defTabSz="898905" fontAlgn="auto">
              <a:lnSpc>
                <a:spcPct val="100000"/>
              </a:lnSpc>
              <a:spcBef>
                <a:spcPts val="0"/>
              </a:spcBef>
              <a:spcAft>
                <a:spcPts val="1201"/>
              </a:spcAft>
              <a:buNone/>
              <a:defRPr/>
            </a:pPr>
            <a:r>
              <a:rPr altLang="en-US" dirty="0" smtClean="0"/>
              <a:t>Flexible cords shall only be used in continuous lengths, no taps or splices</a:t>
            </a:r>
          </a:p>
        </p:txBody>
      </p:sp>
      <p:pic>
        <p:nvPicPr>
          <p:cNvPr id="145412" name="Picture 5" descr="MVC-026S"/>
          <p:cNvPicPr>
            <a:picLocks noChangeAspect="1" noChangeArrowheads="1"/>
          </p:cNvPicPr>
          <p:nvPr/>
        </p:nvPicPr>
        <p:blipFill>
          <a:blip r:embed="rId3" cstate="email">
            <a:lum bright="18000"/>
            <a:extLst>
              <a:ext uri="{28A0092B-C50C-407E-A947-70E740481C1C}">
                <a14:useLocalDpi xmlns:a14="http://schemas.microsoft.com/office/drawing/2010/main"/>
              </a:ext>
            </a:extLst>
          </a:blip>
          <a:srcRect t="-2106" b="-995"/>
          <a:stretch>
            <a:fillRect/>
          </a:stretch>
        </p:blipFill>
        <p:spPr bwMode="auto">
          <a:xfrm>
            <a:off x="4608094" y="1993149"/>
            <a:ext cx="3810000"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3" name="Text Box 6"/>
          <p:cNvSpPr txBox="1">
            <a:spLocks noChangeArrowheads="1"/>
          </p:cNvSpPr>
          <p:nvPr/>
        </p:nvSpPr>
        <p:spPr bwMode="auto">
          <a:xfrm>
            <a:off x="4798594" y="4941136"/>
            <a:ext cx="342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dirty="0">
                <a:solidFill>
                  <a:srgbClr val="C00000"/>
                </a:solidFill>
                <a:latin typeface="Arial" panose="020B0604020202020204" pitchFamily="34" charset="0"/>
              </a:rPr>
              <a:t>Damaged cord</a:t>
            </a:r>
          </a:p>
          <a:p>
            <a:pPr algn="ctr"/>
            <a:r>
              <a:rPr lang="en-US" altLang="en-US" sz="2000" b="1" dirty="0">
                <a:solidFill>
                  <a:srgbClr val="C00000"/>
                </a:solidFill>
                <a:latin typeface="Arial" panose="020B0604020202020204" pitchFamily="34" charset="0"/>
              </a:rPr>
              <a:t>improperly repaired</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838200" y="762000"/>
            <a:ext cx="7467600" cy="762000"/>
          </a:xfrm>
          <a:noFill/>
        </p:spPr>
        <p:txBody>
          <a:bodyPr/>
          <a:lstStyle/>
          <a:p>
            <a:pPr algn="ctr" defTabSz="898905" fontAlgn="auto">
              <a:spcAft>
                <a:spcPts val="0"/>
              </a:spcAft>
              <a:defRPr/>
            </a:pPr>
            <a:r>
              <a:rPr altLang="en-US" smtClean="0">
                <a:solidFill>
                  <a:schemeClr val="tx1"/>
                </a:solidFill>
              </a:rPr>
              <a:t>Splices</a:t>
            </a:r>
          </a:p>
        </p:txBody>
      </p:sp>
      <p:sp>
        <p:nvSpPr>
          <p:cNvPr id="77827" name="Rectangle 3"/>
          <p:cNvSpPr>
            <a:spLocks noGrp="1" noChangeArrowheads="1"/>
          </p:cNvSpPr>
          <p:nvPr>
            <p:ph idx="1"/>
          </p:nvPr>
        </p:nvSpPr>
        <p:spPr>
          <a:xfrm>
            <a:off x="609600" y="1600200"/>
            <a:ext cx="7924800" cy="4343400"/>
          </a:xfrm>
        </p:spPr>
        <p:txBody>
          <a:bodyPr rtlCol="0">
            <a:normAutofit/>
          </a:bodyPr>
          <a:lstStyle/>
          <a:p>
            <a:pPr defTabSz="898905" fontAlgn="auto">
              <a:lnSpc>
                <a:spcPct val="150000"/>
              </a:lnSpc>
              <a:spcBef>
                <a:spcPts val="1201"/>
              </a:spcBef>
              <a:spcAft>
                <a:spcPts val="1201"/>
              </a:spcAft>
              <a:buFont typeface="Wingdings" panose="05000000000000000000" pitchFamily="2" charset="2"/>
              <a:buChar char="q"/>
              <a:defRPr/>
            </a:pPr>
            <a:r>
              <a:rPr altLang="en-US" dirty="0" smtClean="0"/>
              <a:t>Flexible cords shall be used only in continuous lengths without splice or tap. </a:t>
            </a:r>
          </a:p>
          <a:p>
            <a:pPr defTabSz="898905" fontAlgn="auto">
              <a:lnSpc>
                <a:spcPct val="150000"/>
              </a:lnSpc>
              <a:spcBef>
                <a:spcPts val="1201"/>
              </a:spcBef>
              <a:spcAft>
                <a:spcPts val="1201"/>
              </a:spcAft>
              <a:buFont typeface="Wingdings" panose="05000000000000000000" pitchFamily="2" charset="2"/>
              <a:buChar char="q"/>
              <a:defRPr/>
            </a:pPr>
            <a:r>
              <a:rPr altLang="en-US" dirty="0" smtClean="0"/>
              <a:t>Hard service flexible cords No. 14 or larger may be repaired if spliced so that the splice retains the insulation, sheath properties, and usage characteristics of the cord being spliced.</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defTabSz="898905" fontAlgn="auto">
              <a:spcAft>
                <a:spcPts val="0"/>
              </a:spcAft>
              <a:defRPr/>
            </a:pPr>
            <a:r>
              <a:rPr altLang="en-US" sz="2824" smtClean="0">
                <a:solidFill>
                  <a:sysClr val="window" lastClr="FFFFFF"/>
                </a:solidFill>
              </a:rPr>
              <a:t>Definitions (Continued)</a:t>
            </a:r>
          </a:p>
        </p:txBody>
      </p:sp>
      <p:sp>
        <p:nvSpPr>
          <p:cNvPr id="21507" name="Rectangle 3"/>
          <p:cNvSpPr>
            <a:spLocks noGrp="1" noChangeArrowheads="1"/>
          </p:cNvSpPr>
          <p:nvPr>
            <p:ph idx="1"/>
          </p:nvPr>
        </p:nvSpPr>
        <p:spPr/>
        <p:txBody>
          <a:bodyPr/>
          <a:lstStyle/>
          <a:p>
            <a:pPr marL="252413" indent="-252413">
              <a:lnSpc>
                <a:spcPct val="80000"/>
              </a:lnSpc>
              <a:spcBef>
                <a:spcPts val="525"/>
              </a:spcBef>
              <a:buFont typeface="Wingdings" panose="05000000000000000000" pitchFamily="2" charset="2"/>
              <a:buChar char="q"/>
            </a:pPr>
            <a:r>
              <a:rPr lang="en-US" altLang="en-US" sz="2400" i="1" smtClean="0"/>
              <a:t>Ground-fault circuit-interrupter</a:t>
            </a:r>
            <a:r>
              <a:rPr lang="en-US" altLang="en-US" sz="2400" smtClean="0"/>
              <a:t>. A device intended for the protection of personnel that functions to de-energize a circuit within an established period of time.</a:t>
            </a:r>
            <a:r>
              <a:rPr lang="en-US" altLang="en-US" sz="2400" b="1" smtClean="0"/>
              <a:t> </a:t>
            </a:r>
          </a:p>
          <a:p>
            <a:pPr marL="252413" indent="-252413">
              <a:lnSpc>
                <a:spcPct val="80000"/>
              </a:lnSpc>
              <a:spcBef>
                <a:spcPts val="525"/>
              </a:spcBef>
              <a:buFont typeface="Wingdings" panose="05000000000000000000" pitchFamily="2" charset="2"/>
              <a:buChar char="q"/>
            </a:pPr>
            <a:r>
              <a:rPr lang="en-US" altLang="en-US" sz="2400" i="1" smtClean="0"/>
              <a:t>Live parts</a:t>
            </a:r>
            <a:r>
              <a:rPr lang="en-US" altLang="en-US" sz="2400" smtClean="0"/>
              <a:t>. Energized conductive components.</a:t>
            </a:r>
            <a:r>
              <a:rPr lang="en-US" altLang="en-US" sz="2400" b="1" smtClean="0"/>
              <a:t> </a:t>
            </a:r>
          </a:p>
          <a:p>
            <a:pPr marL="252413" indent="-252413">
              <a:lnSpc>
                <a:spcPct val="80000"/>
              </a:lnSpc>
              <a:spcBef>
                <a:spcPts val="525"/>
              </a:spcBef>
              <a:buFont typeface="Wingdings" panose="05000000000000000000" pitchFamily="2" charset="2"/>
              <a:buChar char="q"/>
            </a:pPr>
            <a:r>
              <a:rPr lang="en-US" altLang="en-US" sz="2400" i="1" smtClean="0"/>
              <a:t>Over-current</a:t>
            </a:r>
            <a:r>
              <a:rPr lang="en-US" altLang="en-US" sz="2400" smtClean="0"/>
              <a:t>. Any current in excess of the rated current of equipment. It may result from overload, short circuit, or ground fault.</a:t>
            </a:r>
          </a:p>
          <a:p>
            <a:pPr marL="252413" indent="-252413">
              <a:lnSpc>
                <a:spcPct val="80000"/>
              </a:lnSpc>
              <a:spcBef>
                <a:spcPts val="525"/>
              </a:spcBef>
              <a:buFont typeface="Wingdings" panose="05000000000000000000" pitchFamily="2" charset="2"/>
              <a:buChar char="q"/>
            </a:pPr>
            <a:r>
              <a:rPr lang="en-US" altLang="en-US" sz="2400" i="1" smtClean="0"/>
              <a:t>Qualified person</a:t>
            </a:r>
            <a:r>
              <a:rPr lang="en-US" altLang="en-US" sz="2400" smtClean="0"/>
              <a:t>. One who has received training in and has demonstrated skills and knowledge in the construction and operation of electric equipment and installations and the hazards involved. </a:t>
            </a:r>
          </a:p>
        </p:txBody>
      </p:sp>
      <p:sp>
        <p:nvSpPr>
          <p:cNvPr id="21508" name="Rectangle 2"/>
          <p:cNvSpPr txBox="1">
            <a:spLocks noChangeArrowheads="1"/>
          </p:cNvSpPr>
          <p:nvPr/>
        </p:nvSpPr>
        <p:spPr bwMode="auto">
          <a:xfrm>
            <a:off x="609600" y="5302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898525">
              <a:lnSpc>
                <a:spcPct val="85000"/>
              </a:lnSpc>
              <a:spcBef>
                <a:spcPts val="1200"/>
              </a:spcBef>
              <a:spcAft>
                <a:spcPts val="1200"/>
              </a:spcAft>
              <a:buSzPct val="65000"/>
              <a:defRPr sz="2800">
                <a:solidFill>
                  <a:srgbClr val="002A54"/>
                </a:solidFill>
                <a:latin typeface="Arial" panose="020B0604020202020204" pitchFamily="34" charset="0"/>
                <a:cs typeface="Arial" panose="020B0604020202020204" pitchFamily="34" charset="0"/>
              </a:defRPr>
            </a:lvl1pPr>
            <a:lvl2pPr marL="742950" indent="-285750" defTabSz="898525">
              <a:lnSpc>
                <a:spcPct val="85000"/>
              </a:lnSpc>
              <a:spcBef>
                <a:spcPts val="1200"/>
              </a:spcBef>
              <a:spcAft>
                <a:spcPts val="1200"/>
              </a:spcAft>
              <a:buSzPct val="65000"/>
              <a:defRPr sz="2600">
                <a:solidFill>
                  <a:srgbClr val="002A54"/>
                </a:solidFill>
                <a:latin typeface="Arial" panose="020B0604020202020204" pitchFamily="34" charset="0"/>
                <a:cs typeface="Arial" panose="020B0604020202020204" pitchFamily="34" charset="0"/>
              </a:defRPr>
            </a:lvl2pPr>
            <a:lvl3pPr marL="1143000" indent="-228600" defTabSz="898525">
              <a:lnSpc>
                <a:spcPct val="85000"/>
              </a:lnSpc>
              <a:spcBef>
                <a:spcPts val="1200"/>
              </a:spcBef>
              <a:spcAft>
                <a:spcPts val="1200"/>
              </a:spcAft>
              <a:buSzPct val="65000"/>
              <a:defRPr sz="2400">
                <a:solidFill>
                  <a:srgbClr val="002A54"/>
                </a:solidFill>
                <a:latin typeface="Arial" panose="020B0604020202020204" pitchFamily="34" charset="0"/>
                <a:cs typeface="Arial" panose="020B0604020202020204" pitchFamily="34" charset="0"/>
              </a:defRPr>
            </a:lvl3pPr>
            <a:lvl4pPr marL="1600200" indent="-228600" defTabSz="898525">
              <a:lnSpc>
                <a:spcPct val="85000"/>
              </a:lnSpc>
              <a:spcBef>
                <a:spcPts val="1200"/>
              </a:spcBef>
              <a:spcAft>
                <a:spcPts val="1200"/>
              </a:spcAft>
              <a:buSzPct val="65000"/>
              <a:defRPr sz="2200">
                <a:solidFill>
                  <a:srgbClr val="002A54"/>
                </a:solidFill>
                <a:latin typeface="Arial" panose="020B0604020202020204" pitchFamily="34" charset="0"/>
                <a:cs typeface="Arial" panose="020B0604020202020204" pitchFamily="34" charset="0"/>
              </a:defRPr>
            </a:lvl4pPr>
            <a:lvl5pPr marL="2057400" indent="-228600" defTabSz="898525">
              <a:lnSpc>
                <a:spcPct val="85000"/>
              </a:lnSpc>
              <a:spcBef>
                <a:spcPts val="1200"/>
              </a:spcBef>
              <a:spcAft>
                <a:spcPts val="1200"/>
              </a:spcAft>
              <a:buSzPct val="65000"/>
              <a:defRPr sz="2000">
                <a:solidFill>
                  <a:srgbClr val="002A54"/>
                </a:solidFill>
                <a:latin typeface="Arial" panose="020B0604020202020204" pitchFamily="34" charset="0"/>
                <a:cs typeface="Arial" panose="020B0604020202020204" pitchFamily="34" charset="0"/>
              </a:defRPr>
            </a:lvl5pPr>
            <a:lvl6pPr marL="2514600" indent="-228600" defTabSz="898525" fontAlgn="base">
              <a:lnSpc>
                <a:spcPct val="85000"/>
              </a:lnSpc>
              <a:spcBef>
                <a:spcPts val="1200"/>
              </a:spcBef>
              <a:spcAft>
                <a:spcPts val="1200"/>
              </a:spcAft>
              <a:buSzPct val="65000"/>
              <a:defRPr sz="2000">
                <a:solidFill>
                  <a:srgbClr val="002A54"/>
                </a:solidFill>
                <a:latin typeface="Arial" panose="020B0604020202020204" pitchFamily="34" charset="0"/>
                <a:cs typeface="Arial" panose="020B0604020202020204" pitchFamily="34" charset="0"/>
              </a:defRPr>
            </a:lvl6pPr>
            <a:lvl7pPr marL="2971800" indent="-228600" defTabSz="898525" fontAlgn="base">
              <a:lnSpc>
                <a:spcPct val="85000"/>
              </a:lnSpc>
              <a:spcBef>
                <a:spcPts val="1200"/>
              </a:spcBef>
              <a:spcAft>
                <a:spcPts val="1200"/>
              </a:spcAft>
              <a:buSzPct val="65000"/>
              <a:defRPr sz="2000">
                <a:solidFill>
                  <a:srgbClr val="002A54"/>
                </a:solidFill>
                <a:latin typeface="Arial" panose="020B0604020202020204" pitchFamily="34" charset="0"/>
                <a:cs typeface="Arial" panose="020B0604020202020204" pitchFamily="34" charset="0"/>
              </a:defRPr>
            </a:lvl7pPr>
            <a:lvl8pPr marL="3429000" indent="-228600" defTabSz="898525" fontAlgn="base">
              <a:lnSpc>
                <a:spcPct val="85000"/>
              </a:lnSpc>
              <a:spcBef>
                <a:spcPts val="1200"/>
              </a:spcBef>
              <a:spcAft>
                <a:spcPts val="1200"/>
              </a:spcAft>
              <a:buSzPct val="65000"/>
              <a:defRPr sz="2000">
                <a:solidFill>
                  <a:srgbClr val="002A54"/>
                </a:solidFill>
                <a:latin typeface="Arial" panose="020B0604020202020204" pitchFamily="34" charset="0"/>
                <a:cs typeface="Arial" panose="020B0604020202020204" pitchFamily="34" charset="0"/>
              </a:defRPr>
            </a:lvl8pPr>
            <a:lvl9pPr marL="3886200" indent="-228600" defTabSz="898525" fontAlgn="base">
              <a:lnSpc>
                <a:spcPct val="85000"/>
              </a:lnSpc>
              <a:spcBef>
                <a:spcPts val="1200"/>
              </a:spcBef>
              <a:spcAft>
                <a:spcPts val="1200"/>
              </a:spcAft>
              <a:buSzPct val="65000"/>
              <a:defRPr sz="2000">
                <a:solidFill>
                  <a:srgbClr val="002A54"/>
                </a:solidFill>
                <a:latin typeface="Arial" panose="020B0604020202020204" pitchFamily="34" charset="0"/>
                <a:cs typeface="Arial" panose="020B0604020202020204" pitchFamily="34" charset="0"/>
              </a:defRPr>
            </a:lvl9pPr>
          </a:lstStyle>
          <a:p>
            <a:pPr algn="ctr" eaLnBrk="1" hangingPunct="1">
              <a:spcBef>
                <a:spcPct val="0"/>
              </a:spcBef>
              <a:spcAft>
                <a:spcPct val="0"/>
              </a:spcAft>
              <a:buSzTx/>
            </a:pPr>
            <a:r>
              <a:rPr lang="en-US" altLang="en-US" sz="3200" b="1">
                <a:solidFill>
                  <a:schemeClr val="tx1"/>
                </a:solidFill>
              </a:rPr>
              <a:t>Electrical Safety Glossary (continued)</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a:xfrm>
            <a:off x="914400" y="685800"/>
            <a:ext cx="7162800" cy="609600"/>
          </a:xfrm>
        </p:spPr>
        <p:txBody>
          <a:bodyPr/>
          <a:lstStyle/>
          <a:p>
            <a:pPr algn="ctr" defTabSz="898905" fontAlgn="auto">
              <a:spcAft>
                <a:spcPts val="0"/>
              </a:spcAft>
              <a:defRPr/>
            </a:pPr>
            <a:r>
              <a:rPr altLang="en-US" smtClean="0">
                <a:solidFill>
                  <a:schemeClr val="tx1"/>
                </a:solidFill>
              </a:rPr>
              <a:t>Lamps</a:t>
            </a:r>
          </a:p>
        </p:txBody>
      </p:sp>
      <p:sp>
        <p:nvSpPr>
          <p:cNvPr id="149507" name="Rectangle 5"/>
          <p:cNvSpPr>
            <a:spLocks noGrp="1" noChangeArrowheads="1"/>
          </p:cNvSpPr>
          <p:nvPr>
            <p:ph type="body" sz="half" idx="1"/>
          </p:nvPr>
        </p:nvSpPr>
        <p:spPr>
          <a:xfrm>
            <a:off x="838200" y="1600200"/>
            <a:ext cx="3886200" cy="4530725"/>
          </a:xfrm>
        </p:spPr>
        <p:txBody>
          <a:bodyPr/>
          <a:lstStyle/>
          <a:p>
            <a:r>
              <a:rPr lang="en-US" altLang="en-US" dirty="0" smtClean="0"/>
              <a:t>All lamps 8 feet or below must have adequate protection (guard or cover) to prevent workers from making contact with the bulb and potentially the live parts.</a:t>
            </a:r>
          </a:p>
        </p:txBody>
      </p:sp>
      <p:pic>
        <p:nvPicPr>
          <p:cNvPr id="149508" name="Picture 8" descr="P1020007"/>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722284" y="2322512"/>
            <a:ext cx="4116916" cy="3087687"/>
          </a:xfrm>
        </p:spPr>
      </p:pic>
      <p:sp>
        <p:nvSpPr>
          <p:cNvPr id="2" name="Slide Number Placeholder 1"/>
          <p:cNvSpPr>
            <a:spLocks noGrp="1"/>
          </p:cNvSpPr>
          <p:nvPr>
            <p:ph type="sldNum" sz="quarter" idx="12"/>
          </p:nvPr>
        </p:nvSpPr>
        <p:spPr/>
        <p:txBody>
          <a:bodyPr/>
          <a:lstStyle/>
          <a:p>
            <a:pPr>
              <a:defRPr/>
            </a:pPr>
            <a:fld id="{81C73541-CCFB-45D8-92F4-CB376EF1ED46}" type="slidenum">
              <a:rPr lang="en-US" altLang="en-US" smtClean="0"/>
              <a:pPr>
                <a:defRPr/>
              </a:pPr>
              <a:t>70</a:t>
            </a:fld>
            <a:endParaRPr lang="en-US" alt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ctr" defTabSz="898905" fontAlgn="auto">
              <a:spcAft>
                <a:spcPts val="0"/>
              </a:spcAft>
              <a:defRPr/>
            </a:pPr>
            <a:r>
              <a:rPr altLang="en-US" smtClean="0">
                <a:solidFill>
                  <a:schemeClr val="tx1"/>
                </a:solidFill>
              </a:rPr>
              <a:t>Safe Electrical Work Practices </a:t>
            </a:r>
          </a:p>
        </p:txBody>
      </p:sp>
      <p:sp>
        <p:nvSpPr>
          <p:cNvPr id="79875" name="Rectangle 3"/>
          <p:cNvSpPr>
            <a:spLocks noGrp="1" noChangeArrowheads="1"/>
          </p:cNvSpPr>
          <p:nvPr>
            <p:ph idx="1"/>
          </p:nvPr>
        </p:nvSpPr>
        <p:spPr/>
        <p:txBody>
          <a:bodyPr rtlCol="0">
            <a:normAutofit/>
          </a:bodyPr>
          <a:lstStyle/>
          <a:p>
            <a:pPr marL="0" indent="0" defTabSz="898905" fontAlgn="auto">
              <a:lnSpc>
                <a:spcPct val="90000"/>
              </a:lnSpc>
              <a:spcBef>
                <a:spcPts val="1201"/>
              </a:spcBef>
              <a:spcAft>
                <a:spcPts val="1201"/>
              </a:spcAft>
              <a:buNone/>
              <a:defRPr/>
            </a:pPr>
            <a:r>
              <a:rPr altLang="en-US" dirty="0" smtClean="0"/>
              <a:t>Who should be included in a training program?</a:t>
            </a:r>
          </a:p>
          <a:p>
            <a:pPr lvl="1" defTabSz="898905" fontAlgn="auto">
              <a:lnSpc>
                <a:spcPct val="90000"/>
              </a:lnSpc>
              <a:spcBef>
                <a:spcPts val="1201"/>
              </a:spcBef>
              <a:spcAft>
                <a:spcPts val="1201"/>
              </a:spcAft>
              <a:buFont typeface="Wingdings" panose="05000000000000000000" pitchFamily="2" charset="2"/>
              <a:buChar char="q"/>
              <a:defRPr/>
            </a:pPr>
            <a:r>
              <a:rPr altLang="en-US" sz="2118" dirty="0" smtClean="0"/>
              <a:t>Everyone should receive training to the extent which it involves the job. All employees working around, near, or electrical conductors and equipment.</a:t>
            </a:r>
          </a:p>
          <a:p>
            <a:pPr lvl="1" defTabSz="898905" fontAlgn="auto">
              <a:lnSpc>
                <a:spcPct val="90000"/>
              </a:lnSpc>
              <a:spcBef>
                <a:spcPts val="1201"/>
              </a:spcBef>
              <a:spcAft>
                <a:spcPts val="1201"/>
              </a:spcAft>
              <a:buFont typeface="Wingdings" panose="05000000000000000000" pitchFamily="2" charset="2"/>
              <a:buChar char="q"/>
              <a:defRPr/>
            </a:pPr>
            <a:r>
              <a:rPr altLang="en-US" sz="2118" dirty="0" smtClean="0"/>
              <a:t>Examples of personnel in need of specific electrical safety training: welders, maintenance technicians, and machine operators. </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title"/>
          </p:nvPr>
        </p:nvSpPr>
        <p:spPr>
          <a:xfrm>
            <a:off x="1447800" y="609600"/>
            <a:ext cx="6248400" cy="685800"/>
          </a:xfrm>
          <a:noFill/>
        </p:spPr>
        <p:txBody>
          <a:bodyPr/>
          <a:lstStyle/>
          <a:p>
            <a:pPr algn="ctr" defTabSz="898905" fontAlgn="auto">
              <a:spcAft>
                <a:spcPts val="0"/>
              </a:spcAft>
              <a:defRPr/>
            </a:pPr>
            <a:r>
              <a:rPr altLang="en-US" dirty="0" smtClean="0">
                <a:solidFill>
                  <a:schemeClr val="tx1"/>
                </a:solidFill>
              </a:rPr>
              <a:t>Training</a:t>
            </a:r>
          </a:p>
        </p:txBody>
      </p:sp>
      <p:sp>
        <p:nvSpPr>
          <p:cNvPr id="80898" name="Rectangle 2"/>
          <p:cNvSpPr>
            <a:spLocks noGrp="1" noChangeArrowheads="1"/>
          </p:cNvSpPr>
          <p:nvPr>
            <p:ph idx="1"/>
          </p:nvPr>
        </p:nvSpPr>
        <p:spPr>
          <a:xfrm>
            <a:off x="304800" y="1447800"/>
            <a:ext cx="8534400" cy="4572000"/>
          </a:xfrm>
        </p:spPr>
        <p:txBody>
          <a:bodyPr rtlCol="0">
            <a:noAutofit/>
          </a:bodyPr>
          <a:lstStyle/>
          <a:p>
            <a:pPr marL="0" indent="0" defTabSz="898905" fontAlgn="auto">
              <a:lnSpc>
                <a:spcPct val="100000"/>
              </a:lnSpc>
              <a:spcBef>
                <a:spcPts val="0"/>
              </a:spcBef>
              <a:spcAft>
                <a:spcPts val="1201"/>
              </a:spcAft>
              <a:buNone/>
              <a:defRPr/>
            </a:pPr>
            <a:r>
              <a:rPr altLang="en-US" sz="2400" b="1" i="1" u="sng" dirty="0" smtClean="0">
                <a:solidFill>
                  <a:schemeClr val="accent2"/>
                </a:solidFill>
              </a:rPr>
              <a:t>Qualified persons:</a:t>
            </a:r>
            <a:r>
              <a:rPr altLang="en-US" sz="2400" dirty="0" smtClean="0"/>
              <a:t> (i.e. those permitted to work on or near exposed energized parts) shall, at a minimum, be trained in and familiar with the following:</a:t>
            </a:r>
          </a:p>
          <a:p>
            <a:pPr lvl="1" defTabSz="898905" fontAlgn="auto">
              <a:lnSpc>
                <a:spcPct val="100000"/>
              </a:lnSpc>
              <a:spcBef>
                <a:spcPts val="0"/>
              </a:spcBef>
              <a:spcAft>
                <a:spcPts val="1201"/>
              </a:spcAft>
              <a:buFont typeface="Wingdings" panose="05000000000000000000" pitchFamily="2" charset="2"/>
              <a:buChar char="q"/>
              <a:defRPr/>
            </a:pPr>
            <a:r>
              <a:rPr altLang="en-US" sz="2000" dirty="0" smtClean="0"/>
              <a:t>The skills and techniques necessary to </a:t>
            </a:r>
            <a:r>
              <a:rPr altLang="en-US" sz="2000" b="1" u="sng" dirty="0" smtClean="0">
                <a:solidFill>
                  <a:schemeClr val="accent2"/>
                </a:solidFill>
              </a:rPr>
              <a:t>distinguish exposed live parts</a:t>
            </a:r>
            <a:r>
              <a:rPr altLang="en-US" sz="2000" u="sng" dirty="0" smtClean="0"/>
              <a:t> </a:t>
            </a:r>
            <a:r>
              <a:rPr altLang="en-US" sz="2000" dirty="0" smtClean="0"/>
              <a:t>from other parts of electric equipment</a:t>
            </a:r>
          </a:p>
          <a:p>
            <a:pPr lvl="1" defTabSz="898905" fontAlgn="auto">
              <a:lnSpc>
                <a:spcPct val="100000"/>
              </a:lnSpc>
              <a:spcBef>
                <a:spcPts val="0"/>
              </a:spcBef>
              <a:spcAft>
                <a:spcPts val="1201"/>
              </a:spcAft>
              <a:buFont typeface="Wingdings" panose="05000000000000000000" pitchFamily="2" charset="2"/>
              <a:buChar char="q"/>
              <a:defRPr/>
            </a:pPr>
            <a:r>
              <a:rPr altLang="en-US" sz="2000" dirty="0" smtClean="0"/>
              <a:t>The skills and techniques necessary to </a:t>
            </a:r>
            <a:r>
              <a:rPr altLang="en-US" sz="2000" b="1" u="sng" dirty="0" smtClean="0">
                <a:solidFill>
                  <a:schemeClr val="accent2"/>
                </a:solidFill>
              </a:rPr>
              <a:t>determine the nominal voltage</a:t>
            </a:r>
            <a:r>
              <a:rPr altLang="en-US" sz="2000" dirty="0" smtClean="0"/>
              <a:t> of exposed live parts</a:t>
            </a:r>
          </a:p>
          <a:p>
            <a:pPr lvl="1" defTabSz="898905" fontAlgn="auto">
              <a:lnSpc>
                <a:spcPct val="100000"/>
              </a:lnSpc>
              <a:spcBef>
                <a:spcPts val="0"/>
              </a:spcBef>
              <a:spcAft>
                <a:spcPts val="1201"/>
              </a:spcAft>
              <a:buFont typeface="Wingdings" panose="05000000000000000000" pitchFamily="2" charset="2"/>
              <a:buChar char="q"/>
              <a:defRPr/>
            </a:pPr>
            <a:r>
              <a:rPr altLang="en-US" sz="2000" dirty="0" smtClean="0"/>
              <a:t>The necessary </a:t>
            </a:r>
            <a:r>
              <a:rPr altLang="en-US" sz="2000" b="1" u="sng" dirty="0" smtClean="0">
                <a:solidFill>
                  <a:schemeClr val="accent2"/>
                </a:solidFill>
              </a:rPr>
              <a:t>clearance distances</a:t>
            </a:r>
            <a:r>
              <a:rPr altLang="en-US" sz="2000" u="sng" dirty="0" smtClean="0"/>
              <a:t> </a:t>
            </a:r>
            <a:r>
              <a:rPr altLang="en-US" sz="2000" dirty="0" smtClean="0"/>
              <a:t>specified in the OSHA standard 29 CFR1910.333(c)</a:t>
            </a:r>
          </a:p>
          <a:p>
            <a:pPr lvl="1" defTabSz="898905" fontAlgn="auto">
              <a:lnSpc>
                <a:spcPct val="100000"/>
              </a:lnSpc>
              <a:spcBef>
                <a:spcPts val="0"/>
              </a:spcBef>
              <a:spcAft>
                <a:spcPts val="1201"/>
              </a:spcAft>
              <a:buFont typeface="Wingdings" panose="05000000000000000000" pitchFamily="2" charset="2"/>
              <a:buChar char="q"/>
              <a:defRPr/>
            </a:pPr>
            <a:r>
              <a:rPr altLang="en-US" sz="2000" dirty="0" smtClean="0"/>
              <a:t>Ability to select and safely appropriate test meters</a:t>
            </a:r>
          </a:p>
          <a:p>
            <a:pPr lvl="1" defTabSz="898905" fontAlgn="auto">
              <a:lnSpc>
                <a:spcPct val="100000"/>
              </a:lnSpc>
              <a:spcBef>
                <a:spcPts val="0"/>
              </a:spcBef>
              <a:spcAft>
                <a:spcPts val="1201"/>
              </a:spcAft>
              <a:buFont typeface="Wingdings" panose="05000000000000000000" pitchFamily="2" charset="2"/>
              <a:buChar char="q"/>
              <a:defRPr/>
            </a:pPr>
            <a:r>
              <a:rPr altLang="en-US" sz="2000" dirty="0" smtClean="0"/>
              <a:t>Ability to perform to identify hazards, assess risk, and provide appropriate safeguards</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685800"/>
            <a:ext cx="8229600" cy="682625"/>
          </a:xfrm>
          <a:noFill/>
        </p:spPr>
        <p:txBody>
          <a:bodyPr/>
          <a:lstStyle/>
          <a:p>
            <a:pPr algn="ctr" defTabSz="898525"/>
            <a:r>
              <a:rPr lang="en-US" altLang="en-US" smtClean="0">
                <a:solidFill>
                  <a:schemeClr val="tx1"/>
                </a:solidFill>
              </a:rPr>
              <a:t>De-energize</a:t>
            </a:r>
          </a:p>
        </p:txBody>
      </p:sp>
      <p:graphicFrame>
        <p:nvGraphicFramePr>
          <p:cNvPr id="155651" name="Object 4" title="Image of an electrician working on a breaker box"/>
          <p:cNvGraphicFramePr>
            <a:graphicFrameLocks noGrp="1" noChangeAspect="1"/>
          </p:cNvGraphicFramePr>
          <p:nvPr>
            <p:ph idx="1"/>
            <p:extLst>
              <p:ext uri="{D42A27DB-BD31-4B8C-83A1-F6EECF244321}">
                <p14:modId xmlns:p14="http://schemas.microsoft.com/office/powerpoint/2010/main" val="3242964868"/>
              </p:ext>
            </p:extLst>
          </p:nvPr>
        </p:nvGraphicFramePr>
        <p:xfrm>
          <a:off x="1714500" y="1368425"/>
          <a:ext cx="1371600" cy="1630363"/>
        </p:xfrm>
        <a:graphic>
          <a:graphicData uri="http://schemas.openxmlformats.org/presentationml/2006/ole">
            <mc:AlternateContent xmlns:mc="http://schemas.openxmlformats.org/markup-compatibility/2006">
              <mc:Choice xmlns:v="urn:schemas-microsoft-com:vml" Requires="v">
                <p:oleObj spid="_x0000_s155683" name="Clip" r:id="rId4" imgW="1371627" imgH="1630788" progId="MS_ClipArt_Gallery.5">
                  <p:embed/>
                </p:oleObj>
              </mc:Choice>
              <mc:Fallback>
                <p:oleObj name="Clip" r:id="rId4" imgW="1371627" imgH="1630788" progId="MS_ClipArt_Gallery.5">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0" y="1368425"/>
                        <a:ext cx="1371600" cy="163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5652" name="Rectangle 3"/>
          <p:cNvSpPr>
            <a:spLocks noGrp="1" noChangeArrowheads="1"/>
          </p:cNvSpPr>
          <p:nvPr>
            <p:ph sz="half" idx="4294967295"/>
          </p:nvPr>
        </p:nvSpPr>
        <p:spPr>
          <a:xfrm>
            <a:off x="4191000" y="1596189"/>
            <a:ext cx="4495800" cy="4525963"/>
          </a:xfrm>
        </p:spPr>
        <p:txBody>
          <a:bodyPr/>
          <a:lstStyle/>
          <a:p>
            <a:pPr marL="457200" indent="-457200">
              <a:buFont typeface="Wingdings" panose="05000000000000000000" pitchFamily="2" charset="2"/>
              <a:buChar char="Ø"/>
            </a:pPr>
            <a:r>
              <a:rPr lang="en-US" altLang="en-US" sz="2800" dirty="0" smtClean="0"/>
              <a:t>All circuits must be placed in a safe electrical work condition </a:t>
            </a:r>
          </a:p>
          <a:p>
            <a:pPr marL="457200" indent="-457200">
              <a:buFont typeface="Wingdings" panose="05000000000000000000" pitchFamily="2" charset="2"/>
              <a:buChar char="Ø"/>
            </a:pPr>
            <a:r>
              <a:rPr lang="en-US" altLang="en-US" sz="2800" dirty="0" smtClean="0"/>
              <a:t>PPE has to be used in accordance with NFPA 70E until the absence of voltage is verified </a:t>
            </a:r>
          </a:p>
          <a:p>
            <a:pPr marL="457200" indent="-457200">
              <a:buFont typeface="Wingdings" panose="05000000000000000000" pitchFamily="2" charset="2"/>
              <a:buChar char="Ø"/>
            </a:pPr>
            <a:r>
              <a:rPr lang="en-US" altLang="en-US" sz="2800" dirty="0" smtClean="0"/>
              <a:t>LOTO procedures must be documented</a:t>
            </a:r>
          </a:p>
        </p:txBody>
      </p:sp>
      <p:pic>
        <p:nvPicPr>
          <p:cNvPr id="155653" name="Picture 7" descr="_MG_6888"/>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14400" y="3001962"/>
            <a:ext cx="2971800" cy="312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title"/>
          </p:nvPr>
        </p:nvSpPr>
        <p:spPr>
          <a:xfrm>
            <a:off x="457200" y="762000"/>
            <a:ext cx="8229600" cy="1143000"/>
          </a:xfrm>
        </p:spPr>
        <p:txBody>
          <a:bodyPr/>
          <a:lstStyle/>
          <a:p>
            <a:pPr algn="ctr" defTabSz="898525"/>
            <a:r>
              <a:rPr lang="en-US" altLang="en-US" dirty="0" smtClean="0">
                <a:solidFill>
                  <a:schemeClr val="tx1"/>
                </a:solidFill>
              </a:rPr>
              <a:t>Electrical Safe Work Practices</a:t>
            </a:r>
            <a:br>
              <a:rPr lang="en-US" altLang="en-US" dirty="0" smtClean="0">
                <a:solidFill>
                  <a:schemeClr val="tx1"/>
                </a:solidFill>
              </a:rPr>
            </a:br>
            <a:r>
              <a:rPr lang="en-US" altLang="en-US" dirty="0" smtClean="0">
                <a:solidFill>
                  <a:schemeClr val="tx1"/>
                </a:solidFill>
              </a:rPr>
              <a:t>De-energized Parts</a:t>
            </a:r>
          </a:p>
        </p:txBody>
      </p:sp>
      <p:sp>
        <p:nvSpPr>
          <p:cNvPr id="81923" name="Rectangle 8"/>
          <p:cNvSpPr>
            <a:spLocks noGrp="1" noChangeArrowheads="1"/>
          </p:cNvSpPr>
          <p:nvPr>
            <p:ph idx="1"/>
          </p:nvPr>
        </p:nvSpPr>
        <p:spPr>
          <a:xfrm>
            <a:off x="457200" y="2209799"/>
            <a:ext cx="8229600" cy="3657601"/>
          </a:xfrm>
        </p:spPr>
        <p:txBody>
          <a:bodyPr rtlCol="0">
            <a:noAutofit/>
          </a:bodyPr>
          <a:lstStyle/>
          <a:p>
            <a:pPr marL="0" indent="0" defTabSz="898905" fontAlgn="auto">
              <a:lnSpc>
                <a:spcPct val="90000"/>
              </a:lnSpc>
              <a:spcBef>
                <a:spcPts val="1201"/>
              </a:spcBef>
              <a:spcAft>
                <a:spcPts val="1201"/>
              </a:spcAft>
              <a:buNone/>
              <a:defRPr/>
            </a:pPr>
            <a:r>
              <a:rPr altLang="en-US" dirty="0" smtClean="0"/>
              <a:t>Exceptions to Lockout/</a:t>
            </a:r>
            <a:r>
              <a:rPr altLang="en-US" dirty="0" err="1" smtClean="0"/>
              <a:t>tagout</a:t>
            </a:r>
            <a:r>
              <a:rPr altLang="en-US" dirty="0" smtClean="0"/>
              <a:t>: </a:t>
            </a:r>
          </a:p>
          <a:p>
            <a:pPr lvl="1" defTabSz="898905" fontAlgn="auto">
              <a:lnSpc>
                <a:spcPct val="90000"/>
              </a:lnSpc>
              <a:spcBef>
                <a:spcPts val="1201"/>
              </a:spcBef>
              <a:spcAft>
                <a:spcPts val="1201"/>
              </a:spcAft>
              <a:buFont typeface="Wingdings" panose="05000000000000000000" pitchFamily="2" charset="2"/>
              <a:buChar char="q"/>
              <a:defRPr/>
            </a:pPr>
            <a:r>
              <a:rPr altLang="en-US" sz="2800" dirty="0" smtClean="0"/>
              <a:t>Unless the employer can demonstrate that de-energizing introduces increased hazards or is infeasible (not to be confused with convenience).</a:t>
            </a:r>
          </a:p>
          <a:p>
            <a:pPr lvl="1" defTabSz="898905" fontAlgn="auto">
              <a:lnSpc>
                <a:spcPct val="90000"/>
              </a:lnSpc>
              <a:spcBef>
                <a:spcPts val="1201"/>
              </a:spcBef>
              <a:spcAft>
                <a:spcPts val="1201"/>
              </a:spcAft>
              <a:buFont typeface="Wingdings" panose="05000000000000000000" pitchFamily="2" charset="2"/>
              <a:buChar char="q"/>
              <a:defRPr/>
            </a:pPr>
            <a:r>
              <a:rPr altLang="en-US" sz="2800" dirty="0" smtClean="0"/>
              <a:t>Live parts that operate at &gt;50 volts need not be de-energized if there will be no increased exposure to burns or explosions.</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7" name="Content Placeholder 3" descr="Bagged electronics prepped for cleaning.JPG" title="Photo of bagged electronis prepped for cleani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30814"/>
            <a:ext cx="9144000" cy="6858000"/>
          </a:xfrm>
        </p:spPr>
      </p:pic>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75</a:t>
            </a:fld>
            <a:endParaRPr lang="en-US"/>
          </a:p>
        </p:txBody>
      </p:sp>
      <p:sp>
        <p:nvSpPr>
          <p:cNvPr id="3" name="Title 2"/>
          <p:cNvSpPr>
            <a:spLocks noGrp="1"/>
          </p:cNvSpPr>
          <p:nvPr>
            <p:ph type="title"/>
          </p:nvPr>
        </p:nvSpPr>
        <p:spPr>
          <a:xfrm>
            <a:off x="7884545" y="6096000"/>
            <a:ext cx="1197543" cy="431800"/>
          </a:xfrm>
        </p:spPr>
        <p:txBody>
          <a:bodyPr/>
          <a:lstStyle/>
          <a:p>
            <a:r>
              <a:rPr lang="en-US" sz="800" dirty="0" smtClean="0">
                <a:solidFill>
                  <a:srgbClr val="993300"/>
                </a:solidFill>
              </a:rPr>
              <a:t>Equipment still needs lock out tag out</a:t>
            </a:r>
            <a:endParaRPr lang="en-US" sz="800" dirty="0">
              <a:solidFill>
                <a:srgbClr val="993300"/>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5" name="Content Placeholder 3" descr="Bagging electronics- NOT LOTO.JPG" title="Photo of bagged electronis prepped for cleani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13138"/>
            <a:ext cx="9162393" cy="6871138"/>
          </a:xfrm>
        </p:spPr>
      </p:pic>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76</a:t>
            </a:fld>
            <a:endParaRPr lang="en-US"/>
          </a:p>
        </p:txBody>
      </p:sp>
      <p:sp>
        <p:nvSpPr>
          <p:cNvPr id="3" name="Title 2"/>
          <p:cNvSpPr>
            <a:spLocks noGrp="1"/>
          </p:cNvSpPr>
          <p:nvPr>
            <p:ph type="title"/>
          </p:nvPr>
        </p:nvSpPr>
        <p:spPr>
          <a:xfrm>
            <a:off x="7467600" y="6484002"/>
            <a:ext cx="533400" cy="225425"/>
          </a:xfrm>
        </p:spPr>
        <p:txBody>
          <a:bodyPr/>
          <a:lstStyle/>
          <a:p>
            <a:r>
              <a:rPr lang="en-US" sz="900" dirty="0" smtClean="0">
                <a:solidFill>
                  <a:srgbClr val="993300"/>
                </a:solidFill>
              </a:rPr>
              <a:t>Lock out</a:t>
            </a:r>
            <a:endParaRPr lang="en-US" sz="900" dirty="0">
              <a:solidFill>
                <a:srgbClr val="9933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4"/>
          <p:cNvSpPr>
            <a:spLocks noGrp="1" noChangeArrowheads="1"/>
          </p:cNvSpPr>
          <p:nvPr>
            <p:ph type="title"/>
          </p:nvPr>
        </p:nvSpPr>
        <p:spPr>
          <a:xfrm>
            <a:off x="685800" y="914400"/>
            <a:ext cx="7772400" cy="533400"/>
          </a:xfrm>
          <a:noFill/>
        </p:spPr>
        <p:txBody>
          <a:bodyPr/>
          <a:lstStyle/>
          <a:p>
            <a:pPr algn="ctr" defTabSz="898905" fontAlgn="auto">
              <a:spcAft>
                <a:spcPts val="0"/>
              </a:spcAft>
              <a:defRPr/>
            </a:pPr>
            <a:r>
              <a:rPr altLang="en-US" smtClean="0">
                <a:solidFill>
                  <a:schemeClr val="tx1"/>
                </a:solidFill>
              </a:rPr>
              <a:t>Safe Electrical Work Practices</a:t>
            </a:r>
          </a:p>
        </p:txBody>
      </p:sp>
      <p:sp>
        <p:nvSpPr>
          <p:cNvPr id="84994" name="Rectangle 2"/>
          <p:cNvSpPr>
            <a:spLocks noGrp="1" noChangeArrowheads="1"/>
          </p:cNvSpPr>
          <p:nvPr>
            <p:ph idx="1"/>
          </p:nvPr>
        </p:nvSpPr>
        <p:spPr>
          <a:xfrm>
            <a:off x="457200" y="1752600"/>
            <a:ext cx="5105400" cy="4191000"/>
          </a:xfrm>
        </p:spPr>
        <p:txBody>
          <a:bodyPr rtlCol="0">
            <a:noAutofit/>
          </a:bodyPr>
          <a:lstStyle/>
          <a:p>
            <a:pPr defTabSz="898905" fontAlgn="auto">
              <a:lnSpc>
                <a:spcPct val="100000"/>
              </a:lnSpc>
              <a:spcBef>
                <a:spcPts val="1201"/>
              </a:spcBef>
              <a:spcAft>
                <a:spcPts val="1201"/>
              </a:spcAft>
              <a:buFont typeface="Wingdings" panose="05000000000000000000" pitchFamily="2" charset="2"/>
              <a:buChar char="q"/>
              <a:defRPr/>
            </a:pPr>
            <a:r>
              <a:rPr altLang="en-US" dirty="0" smtClean="0"/>
              <a:t>While any employee is exposed to contact with parts or circuits which have been de</a:t>
            </a:r>
            <a:r>
              <a:rPr lang="en-US" altLang="en-US" dirty="0" smtClean="0"/>
              <a:t>-</a:t>
            </a:r>
            <a:r>
              <a:rPr altLang="en-US" dirty="0" smtClean="0"/>
              <a:t>energized, the circuits shall be locked out or tagged or both</a:t>
            </a:r>
          </a:p>
          <a:p>
            <a:pPr defTabSz="898905" fontAlgn="auto">
              <a:lnSpc>
                <a:spcPct val="100000"/>
              </a:lnSpc>
              <a:spcBef>
                <a:spcPts val="1201"/>
              </a:spcBef>
              <a:spcAft>
                <a:spcPts val="1201"/>
              </a:spcAft>
              <a:buFont typeface="Wingdings" panose="05000000000000000000" pitchFamily="2" charset="2"/>
              <a:buChar char="q"/>
              <a:defRPr/>
            </a:pPr>
            <a:r>
              <a:rPr altLang="en-US" dirty="0" smtClean="0"/>
              <a:t>If not locked out, treat it as a live circuit</a:t>
            </a:r>
          </a:p>
        </p:txBody>
      </p:sp>
      <p:pic>
        <p:nvPicPr>
          <p:cNvPr id="162820" name="Picture 5" title="Photo of lock out equipment"/>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800" y="2399506"/>
            <a:ext cx="3175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838200"/>
            <a:ext cx="7772400" cy="609600"/>
          </a:xfrm>
          <a:noFill/>
        </p:spPr>
        <p:txBody>
          <a:bodyPr/>
          <a:lstStyle/>
          <a:p>
            <a:pPr algn="ctr" defTabSz="898905" fontAlgn="auto">
              <a:spcAft>
                <a:spcPts val="0"/>
              </a:spcAft>
              <a:defRPr/>
            </a:pPr>
            <a:r>
              <a:rPr altLang="en-US" dirty="0" smtClean="0">
                <a:solidFill>
                  <a:schemeClr val="tx1"/>
                </a:solidFill>
              </a:rPr>
              <a:t>Illumination</a:t>
            </a:r>
          </a:p>
        </p:txBody>
      </p:sp>
      <p:sp>
        <p:nvSpPr>
          <p:cNvPr id="86019" name="Rectangle 3"/>
          <p:cNvSpPr>
            <a:spLocks noGrp="1" noChangeArrowheads="1"/>
          </p:cNvSpPr>
          <p:nvPr>
            <p:ph idx="1"/>
          </p:nvPr>
        </p:nvSpPr>
        <p:spPr>
          <a:xfrm>
            <a:off x="4114800" y="1652337"/>
            <a:ext cx="4800600" cy="3810000"/>
          </a:xfrm>
        </p:spPr>
        <p:txBody>
          <a:bodyPr rtlCol="0">
            <a:normAutofit/>
          </a:bodyPr>
          <a:lstStyle/>
          <a:p>
            <a:pPr defTabSz="898905" fontAlgn="auto">
              <a:lnSpc>
                <a:spcPct val="130000"/>
              </a:lnSpc>
              <a:spcBef>
                <a:spcPts val="1201"/>
              </a:spcBef>
              <a:spcAft>
                <a:spcPts val="1201"/>
              </a:spcAft>
              <a:buFont typeface="Wingdings" panose="05000000000000000000" pitchFamily="2" charset="2"/>
              <a:buChar char="q"/>
              <a:defRPr/>
            </a:pPr>
            <a:r>
              <a:rPr altLang="en-US" dirty="0" smtClean="0"/>
              <a:t>Adequate illumination must exist</a:t>
            </a:r>
          </a:p>
          <a:p>
            <a:pPr defTabSz="898905" fontAlgn="auto">
              <a:lnSpc>
                <a:spcPct val="130000"/>
              </a:lnSpc>
              <a:spcBef>
                <a:spcPts val="1201"/>
              </a:spcBef>
              <a:spcAft>
                <a:spcPts val="1201"/>
              </a:spcAft>
              <a:buFont typeface="Wingdings" panose="05000000000000000000" pitchFamily="2" charset="2"/>
              <a:buChar char="q"/>
              <a:defRPr/>
            </a:pPr>
            <a:r>
              <a:rPr altLang="en-US" dirty="0" smtClean="0"/>
              <a:t>Employees are not reach blindly into the areas that contain live electrical parts</a:t>
            </a:r>
          </a:p>
        </p:txBody>
      </p:sp>
      <p:pic>
        <p:nvPicPr>
          <p:cNvPr id="164868" name="Picture 4" descr="Slide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1" y="1676400"/>
            <a:ext cx="3276600" cy="437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609600" y="822158"/>
            <a:ext cx="7924800" cy="1143000"/>
          </a:xfrm>
        </p:spPr>
        <p:txBody>
          <a:bodyPr/>
          <a:lstStyle/>
          <a:p>
            <a:pPr algn="ctr" defTabSz="898525">
              <a:lnSpc>
                <a:spcPct val="100000"/>
              </a:lnSpc>
            </a:pPr>
            <a:r>
              <a:rPr lang="en-US" altLang="en-US" dirty="0" smtClean="0">
                <a:solidFill>
                  <a:schemeClr val="tx1"/>
                </a:solidFill>
              </a:rPr>
              <a:t>Safe Electrical Work Practices</a:t>
            </a:r>
            <a:br>
              <a:rPr lang="en-US" altLang="en-US" dirty="0" smtClean="0">
                <a:solidFill>
                  <a:schemeClr val="tx1"/>
                </a:solidFill>
              </a:rPr>
            </a:br>
            <a:r>
              <a:rPr lang="en-US" altLang="en-US" dirty="0" smtClean="0">
                <a:solidFill>
                  <a:schemeClr val="tx1"/>
                </a:solidFill>
              </a:rPr>
              <a:t>Safety Rules</a:t>
            </a:r>
          </a:p>
        </p:txBody>
      </p:sp>
      <p:sp>
        <p:nvSpPr>
          <p:cNvPr id="87043" name="Rectangle 3"/>
          <p:cNvSpPr>
            <a:spLocks noGrp="1" noChangeArrowheads="1"/>
          </p:cNvSpPr>
          <p:nvPr>
            <p:ph type="body" idx="4294967295"/>
          </p:nvPr>
        </p:nvSpPr>
        <p:spPr>
          <a:xfrm>
            <a:off x="609600" y="1981200"/>
            <a:ext cx="8001000" cy="4114800"/>
          </a:xfrm>
        </p:spPr>
        <p:txBody>
          <a:bodyPr rtlCol="0">
            <a:normAutofit lnSpcReduction="10000"/>
          </a:bodyPr>
          <a:lstStyle/>
          <a:p>
            <a:pPr marL="457200" indent="-457200" defTabSz="898905" fontAlgn="auto">
              <a:lnSpc>
                <a:spcPct val="100000"/>
              </a:lnSpc>
              <a:spcBef>
                <a:spcPts val="529"/>
              </a:spcBef>
              <a:spcAft>
                <a:spcPts val="1800"/>
              </a:spcAft>
              <a:buFont typeface="Wingdings" panose="05000000000000000000" pitchFamily="2" charset="2"/>
              <a:buChar char="q"/>
              <a:defRPr/>
            </a:pPr>
            <a:r>
              <a:rPr altLang="en-US" dirty="0"/>
              <a:t>Do not use conductive ladders </a:t>
            </a:r>
          </a:p>
          <a:p>
            <a:pPr marL="457200" indent="-457200" defTabSz="898905" fontAlgn="auto">
              <a:lnSpc>
                <a:spcPct val="100000"/>
              </a:lnSpc>
              <a:spcBef>
                <a:spcPts val="529"/>
              </a:spcBef>
              <a:spcAft>
                <a:spcPts val="1800"/>
              </a:spcAft>
              <a:buFont typeface="Wingdings" panose="05000000000000000000" pitchFamily="2" charset="2"/>
              <a:buChar char="q"/>
              <a:defRPr/>
            </a:pPr>
            <a:r>
              <a:rPr altLang="en-US" dirty="0"/>
              <a:t>Remove all jewelry</a:t>
            </a:r>
          </a:p>
          <a:p>
            <a:pPr marL="457200" indent="-457200" defTabSz="898905" fontAlgn="auto">
              <a:lnSpc>
                <a:spcPct val="100000"/>
              </a:lnSpc>
              <a:spcBef>
                <a:spcPts val="529"/>
              </a:spcBef>
              <a:spcAft>
                <a:spcPts val="1800"/>
              </a:spcAft>
              <a:buFont typeface="Wingdings" panose="05000000000000000000" pitchFamily="2" charset="2"/>
              <a:buChar char="q"/>
              <a:defRPr/>
            </a:pPr>
            <a:r>
              <a:rPr altLang="en-US" dirty="0"/>
              <a:t>Only qualified persons can remove an electrical interlock</a:t>
            </a:r>
          </a:p>
          <a:p>
            <a:pPr marL="457200" indent="-457200" defTabSz="898905" fontAlgn="auto">
              <a:lnSpc>
                <a:spcPct val="100000"/>
              </a:lnSpc>
              <a:spcBef>
                <a:spcPts val="529"/>
              </a:spcBef>
              <a:spcAft>
                <a:spcPts val="1800"/>
              </a:spcAft>
              <a:buFont typeface="Wingdings" panose="05000000000000000000" pitchFamily="2" charset="2"/>
              <a:buChar char="q"/>
              <a:defRPr/>
            </a:pPr>
            <a:r>
              <a:rPr altLang="en-US" dirty="0"/>
              <a:t>Portable cord plug connected </a:t>
            </a:r>
            <a:r>
              <a:rPr altLang="en-US" dirty="0" smtClean="0"/>
              <a:t>equipment </a:t>
            </a:r>
            <a:r>
              <a:rPr altLang="en-US" dirty="0"/>
              <a:t>needs to be inspected before each use</a:t>
            </a:r>
          </a:p>
          <a:p>
            <a:pPr marL="457200" indent="-457200" defTabSz="898905" fontAlgn="auto">
              <a:lnSpc>
                <a:spcPct val="100000"/>
              </a:lnSpc>
              <a:spcBef>
                <a:spcPts val="529"/>
              </a:spcBef>
              <a:spcAft>
                <a:spcPts val="1800"/>
              </a:spcAft>
              <a:buFont typeface="Wingdings" panose="05000000000000000000" pitchFamily="2" charset="2"/>
              <a:buChar char="q"/>
              <a:defRPr/>
            </a:pPr>
            <a:r>
              <a:rPr altLang="en-US" dirty="0"/>
              <a:t>Only qualified persons can test circuits</a:t>
            </a:r>
          </a:p>
        </p:txBody>
      </p:sp>
      <p:sp>
        <p:nvSpPr>
          <p:cNvPr id="2" name="TextBox 1"/>
          <p:cNvSpPr txBox="1"/>
          <p:nvPr/>
        </p:nvSpPr>
        <p:spPr>
          <a:xfrm>
            <a:off x="8534400" y="6324600"/>
            <a:ext cx="457200" cy="261610"/>
          </a:xfrm>
          <a:prstGeom prst="rect">
            <a:avLst/>
          </a:prstGeom>
          <a:noFill/>
        </p:spPr>
        <p:txBody>
          <a:bodyPr wrap="square" rtlCol="0">
            <a:spAutoFit/>
          </a:bodyPr>
          <a:lstStyle/>
          <a:p>
            <a:fld id="{3BB78B07-F21C-43F4-BD06-39F9E5375F9D}" type="slidenum">
              <a:rPr lang="en-US" sz="1100" smtClean="0">
                <a:solidFill>
                  <a:schemeClr val="bg1"/>
                </a:solidFill>
              </a:rPr>
              <a:t>79</a:t>
            </a:fld>
            <a:endParaRPr lang="en-US" sz="11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053"/>
          <p:cNvSpPr>
            <a:spLocks noGrp="1" noChangeArrowheads="1"/>
          </p:cNvSpPr>
          <p:nvPr>
            <p:ph idx="1"/>
          </p:nvPr>
        </p:nvSpPr>
        <p:spPr>
          <a:xfrm>
            <a:off x="190500" y="1600200"/>
            <a:ext cx="8801100" cy="4114800"/>
          </a:xfrm>
        </p:spPr>
        <p:txBody>
          <a:bodyPr/>
          <a:lstStyle/>
          <a:p>
            <a:pPr marL="0" indent="0">
              <a:lnSpc>
                <a:spcPct val="130000"/>
              </a:lnSpc>
              <a:spcBef>
                <a:spcPts val="525"/>
              </a:spcBef>
              <a:spcAft>
                <a:spcPts val="525"/>
              </a:spcAft>
              <a:buFontTx/>
              <a:buNone/>
            </a:pPr>
            <a:r>
              <a:rPr lang="en-US" altLang="en-US" smtClean="0"/>
              <a:t>There are several hazards associated with electricity:</a:t>
            </a:r>
          </a:p>
          <a:p>
            <a:pPr marL="793750" lvl="1" indent="-342900">
              <a:lnSpc>
                <a:spcPct val="130000"/>
              </a:lnSpc>
              <a:spcBef>
                <a:spcPts val="525"/>
              </a:spcBef>
              <a:spcAft>
                <a:spcPts val="525"/>
              </a:spcAft>
              <a:buFont typeface="Wingdings" panose="05000000000000000000" pitchFamily="2" charset="2"/>
              <a:buChar char="Ø"/>
            </a:pPr>
            <a:r>
              <a:rPr lang="en-US" altLang="en-US" sz="2400" smtClean="0"/>
              <a:t>Shock or electrocution from contact with circuits</a:t>
            </a:r>
          </a:p>
          <a:p>
            <a:pPr marL="793750" lvl="1" indent="-342900">
              <a:lnSpc>
                <a:spcPct val="130000"/>
              </a:lnSpc>
              <a:spcBef>
                <a:spcPts val="525"/>
              </a:spcBef>
              <a:spcAft>
                <a:spcPts val="525"/>
              </a:spcAft>
              <a:buFont typeface="Wingdings" panose="05000000000000000000" pitchFamily="2" charset="2"/>
              <a:buChar char="Ø"/>
            </a:pPr>
            <a:r>
              <a:rPr lang="en-US" altLang="en-US" sz="2400" smtClean="0"/>
              <a:t>Burns associated with electrical contact can be very serious</a:t>
            </a:r>
          </a:p>
          <a:p>
            <a:pPr marL="793750" lvl="1" indent="-342900">
              <a:lnSpc>
                <a:spcPct val="130000"/>
              </a:lnSpc>
              <a:spcBef>
                <a:spcPts val="525"/>
              </a:spcBef>
              <a:spcAft>
                <a:spcPts val="525"/>
              </a:spcAft>
              <a:buFont typeface="Wingdings" panose="05000000000000000000" pitchFamily="2" charset="2"/>
              <a:buChar char="Ø"/>
            </a:pPr>
            <a:r>
              <a:rPr lang="en-US" altLang="en-US" sz="2400" smtClean="0"/>
              <a:t>Falls can potentially be a secondary hazard</a:t>
            </a:r>
          </a:p>
          <a:p>
            <a:pPr marL="793750" lvl="1" indent="-342900">
              <a:lnSpc>
                <a:spcPct val="130000"/>
              </a:lnSpc>
              <a:spcBef>
                <a:spcPts val="525"/>
              </a:spcBef>
              <a:spcAft>
                <a:spcPts val="525"/>
              </a:spcAft>
              <a:buFont typeface="Wingdings" panose="05000000000000000000" pitchFamily="2" charset="2"/>
              <a:buChar char="Ø"/>
            </a:pPr>
            <a:r>
              <a:rPr lang="en-US" altLang="en-US" sz="2400" smtClean="0"/>
              <a:t>Arc flash or arc blast (equipment malfunctions)</a:t>
            </a:r>
          </a:p>
        </p:txBody>
      </p:sp>
      <p:graphicFrame>
        <p:nvGraphicFramePr>
          <p:cNvPr id="23555" name="Object 2052" title="Image of a worker inspecting a breaker box"/>
          <p:cNvGraphicFramePr>
            <a:graphicFrameLocks noChangeAspect="1"/>
          </p:cNvGraphicFramePr>
          <p:nvPr>
            <p:extLst>
              <p:ext uri="{D42A27DB-BD31-4B8C-83A1-F6EECF244321}">
                <p14:modId xmlns:p14="http://schemas.microsoft.com/office/powerpoint/2010/main" val="4017329584"/>
              </p:ext>
            </p:extLst>
          </p:nvPr>
        </p:nvGraphicFramePr>
        <p:xfrm>
          <a:off x="7391400" y="3962400"/>
          <a:ext cx="1524000" cy="1430338"/>
        </p:xfrm>
        <a:graphic>
          <a:graphicData uri="http://schemas.openxmlformats.org/presentationml/2006/ole">
            <mc:AlternateContent xmlns:mc="http://schemas.openxmlformats.org/markup-compatibility/2006">
              <mc:Choice xmlns:v="urn:schemas-microsoft-com:vml" Requires="v">
                <p:oleObj spid="_x0000_s23583" name="Clip" r:id="rId4" imgW="876311" imgH="822960" progId="MS_ClipArt_Gallery.5">
                  <p:embed/>
                </p:oleObj>
              </mc:Choice>
              <mc:Fallback>
                <p:oleObj name="Clip" r:id="rId4" imgW="876311" imgH="822960" progId="MS_ClipArt_Gallery.5">
                  <p:embed/>
                  <p:pic>
                    <p:nvPicPr>
                      <p:cNvPr id="0" name="Object 20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3962400"/>
                        <a:ext cx="1524000" cy="143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6" name="Title 1"/>
          <p:cNvSpPr>
            <a:spLocks noGrp="1"/>
          </p:cNvSpPr>
          <p:nvPr>
            <p:ph type="title"/>
          </p:nvPr>
        </p:nvSpPr>
        <p:spPr/>
        <p:txBody>
          <a:bodyPr/>
          <a:lstStyle/>
          <a:p>
            <a:pPr algn="ctr"/>
            <a:r>
              <a:rPr lang="en-US" altLang="en-US" smtClean="0"/>
              <a:t>Hazards of Electricity</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4"/>
          <p:cNvSpPr>
            <a:spLocks noGrp="1" noChangeArrowheads="1"/>
          </p:cNvSpPr>
          <p:nvPr>
            <p:ph type="title"/>
          </p:nvPr>
        </p:nvSpPr>
        <p:spPr>
          <a:xfrm>
            <a:off x="457200" y="838200"/>
            <a:ext cx="8229600" cy="1143000"/>
          </a:xfrm>
        </p:spPr>
        <p:txBody>
          <a:bodyPr/>
          <a:lstStyle/>
          <a:p>
            <a:pPr algn="ctr" defTabSz="898525"/>
            <a:r>
              <a:rPr lang="en-US" altLang="en-US" dirty="0" smtClean="0">
                <a:solidFill>
                  <a:schemeClr val="tx1"/>
                </a:solidFill>
              </a:rPr>
              <a:t>Safe Electrical Work Practices </a:t>
            </a:r>
            <a:br>
              <a:rPr lang="en-US" altLang="en-US" dirty="0" smtClean="0">
                <a:solidFill>
                  <a:schemeClr val="tx1"/>
                </a:solidFill>
              </a:rPr>
            </a:br>
            <a:r>
              <a:rPr lang="en-US" altLang="en-US" dirty="0" smtClean="0">
                <a:solidFill>
                  <a:schemeClr val="tx1"/>
                </a:solidFill>
              </a:rPr>
              <a:t>Safety Rules</a:t>
            </a:r>
          </a:p>
        </p:txBody>
      </p:sp>
      <p:sp>
        <p:nvSpPr>
          <p:cNvPr id="168963" name="Rectangle 5"/>
          <p:cNvSpPr>
            <a:spLocks noGrp="1" noChangeArrowheads="1"/>
          </p:cNvSpPr>
          <p:nvPr>
            <p:ph idx="1"/>
          </p:nvPr>
        </p:nvSpPr>
        <p:spPr>
          <a:xfrm>
            <a:off x="457200" y="2209800"/>
            <a:ext cx="8153400" cy="3916363"/>
          </a:xfrm>
        </p:spPr>
        <p:txBody>
          <a:bodyPr/>
          <a:lstStyle/>
          <a:p>
            <a:pPr>
              <a:lnSpc>
                <a:spcPct val="100000"/>
              </a:lnSpc>
              <a:spcBef>
                <a:spcPts val="0"/>
              </a:spcBef>
              <a:spcAft>
                <a:spcPts val="1800"/>
              </a:spcAft>
              <a:buFont typeface="Wingdings" panose="05000000000000000000" pitchFamily="2" charset="2"/>
              <a:buChar char="q"/>
            </a:pPr>
            <a:r>
              <a:rPr lang="en-US" altLang="en-US" dirty="0" smtClean="0"/>
              <a:t>As a general rule, always lock out and tag out the circuit.</a:t>
            </a:r>
          </a:p>
          <a:p>
            <a:pPr>
              <a:lnSpc>
                <a:spcPct val="100000"/>
              </a:lnSpc>
              <a:spcBef>
                <a:spcPts val="0"/>
              </a:spcBef>
              <a:spcAft>
                <a:spcPts val="1800"/>
              </a:spcAft>
              <a:buFont typeface="Wingdings" panose="05000000000000000000" pitchFamily="2" charset="2"/>
              <a:buChar char="q"/>
            </a:pPr>
            <a:r>
              <a:rPr lang="en-US" altLang="en-US" dirty="0" smtClean="0"/>
              <a:t>Employees working near energized parts in confined spaces must be provided with barriers, protective shields, and insulating materials.</a:t>
            </a:r>
          </a:p>
          <a:p>
            <a:pPr>
              <a:lnSpc>
                <a:spcPct val="100000"/>
              </a:lnSpc>
              <a:spcBef>
                <a:spcPts val="0"/>
              </a:spcBef>
              <a:spcAft>
                <a:spcPts val="1800"/>
              </a:spcAft>
              <a:buFont typeface="Wingdings" panose="05000000000000000000" pitchFamily="2" charset="2"/>
              <a:buChar char="q"/>
            </a:pPr>
            <a:r>
              <a:rPr lang="en-US" altLang="en-US" dirty="0" smtClean="0"/>
              <a:t>PPE has to maintained, inspected, and tested.</a:t>
            </a:r>
          </a:p>
          <a:p>
            <a:pPr>
              <a:lnSpc>
                <a:spcPct val="100000"/>
              </a:lnSpc>
              <a:spcBef>
                <a:spcPts val="0"/>
              </a:spcBef>
              <a:spcAft>
                <a:spcPts val="1800"/>
              </a:spcAft>
              <a:buFont typeface="Wingdings" panose="05000000000000000000" pitchFamily="2" charset="2"/>
              <a:buChar char="q"/>
            </a:pPr>
            <a:r>
              <a:rPr lang="en-US" altLang="en-US" dirty="0" smtClean="0"/>
              <a:t>Appropriate tools must be used (rated for voltage and insulated).</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685800" y="914400"/>
            <a:ext cx="7772400" cy="990600"/>
          </a:xfrm>
          <a:noFill/>
        </p:spPr>
        <p:txBody>
          <a:bodyPr/>
          <a:lstStyle/>
          <a:p>
            <a:pPr algn="ctr" defTabSz="898905" fontAlgn="auto">
              <a:lnSpc>
                <a:spcPct val="100000"/>
              </a:lnSpc>
              <a:spcAft>
                <a:spcPts val="0"/>
              </a:spcAft>
              <a:defRPr/>
            </a:pPr>
            <a:r>
              <a:rPr altLang="en-US" smtClean="0">
                <a:solidFill>
                  <a:schemeClr val="tx1"/>
                </a:solidFill>
              </a:rPr>
              <a:t>Electrical Safe Work Practices</a:t>
            </a:r>
            <a:br>
              <a:rPr altLang="en-US" smtClean="0">
                <a:solidFill>
                  <a:schemeClr val="tx1"/>
                </a:solidFill>
              </a:rPr>
            </a:br>
            <a:r>
              <a:rPr altLang="en-US" smtClean="0">
                <a:solidFill>
                  <a:schemeClr val="tx1"/>
                </a:solidFill>
              </a:rPr>
              <a:t>Personal Protective Equipment</a:t>
            </a:r>
          </a:p>
        </p:txBody>
      </p:sp>
      <p:sp>
        <p:nvSpPr>
          <p:cNvPr id="171011" name="Rectangle 3"/>
          <p:cNvSpPr>
            <a:spLocks noGrp="1" noChangeArrowheads="1"/>
          </p:cNvSpPr>
          <p:nvPr>
            <p:ph idx="1"/>
          </p:nvPr>
        </p:nvSpPr>
        <p:spPr>
          <a:xfrm>
            <a:off x="304800" y="2286000"/>
            <a:ext cx="6019800" cy="3657600"/>
          </a:xfrm>
        </p:spPr>
        <p:txBody>
          <a:bodyPr/>
          <a:lstStyle/>
          <a:p>
            <a:pPr>
              <a:lnSpc>
                <a:spcPct val="120000"/>
              </a:lnSpc>
              <a:spcBef>
                <a:spcPts val="525"/>
              </a:spcBef>
              <a:spcAft>
                <a:spcPts val="525"/>
              </a:spcAft>
              <a:buFont typeface="Wingdings" panose="05000000000000000000" pitchFamily="2" charset="2"/>
              <a:buChar char="q"/>
            </a:pPr>
            <a:r>
              <a:rPr lang="en-US" altLang="en-US" sz="2400" dirty="0" smtClean="0"/>
              <a:t>Employees working in areas where there are potential electrical hazards shall be provided with, and shall use, electrical protective equipment that is appropriate for the specific parts of the body to be protected and for the work to be performed</a:t>
            </a:r>
          </a:p>
          <a:p>
            <a:pPr>
              <a:lnSpc>
                <a:spcPct val="120000"/>
              </a:lnSpc>
              <a:spcBef>
                <a:spcPts val="525"/>
              </a:spcBef>
              <a:spcAft>
                <a:spcPts val="525"/>
              </a:spcAft>
              <a:buFont typeface="Wingdings" panose="05000000000000000000" pitchFamily="2" charset="2"/>
              <a:buChar char="q"/>
            </a:pPr>
            <a:r>
              <a:rPr lang="en-US" altLang="en-US" sz="2400" dirty="0" smtClean="0"/>
              <a:t>All equipment must be tested</a:t>
            </a:r>
          </a:p>
        </p:txBody>
      </p:sp>
      <p:graphicFrame>
        <p:nvGraphicFramePr>
          <p:cNvPr id="171012" name="Object 4" title="Image of safety boots"/>
          <p:cNvGraphicFramePr>
            <a:graphicFrameLocks noChangeAspect="1"/>
          </p:cNvGraphicFramePr>
          <p:nvPr>
            <p:extLst>
              <p:ext uri="{D42A27DB-BD31-4B8C-83A1-F6EECF244321}">
                <p14:modId xmlns:p14="http://schemas.microsoft.com/office/powerpoint/2010/main" val="37715522"/>
              </p:ext>
            </p:extLst>
          </p:nvPr>
        </p:nvGraphicFramePr>
        <p:xfrm>
          <a:off x="6124074" y="2590800"/>
          <a:ext cx="2709863" cy="2097088"/>
        </p:xfrm>
        <a:graphic>
          <a:graphicData uri="http://schemas.openxmlformats.org/presentationml/2006/ole">
            <mc:AlternateContent xmlns:mc="http://schemas.openxmlformats.org/markup-compatibility/2006">
              <mc:Choice xmlns:v="urn:schemas-microsoft-com:vml" Requires="v">
                <p:oleObj spid="_x0000_s171040" name="Clip" r:id="rId4" imgW="1794967" imgH="1388974" progId="MS_ClipArt_Gallery.5">
                  <p:embed/>
                </p:oleObj>
              </mc:Choice>
              <mc:Fallback>
                <p:oleObj name="Clip" r:id="rId4" imgW="1794967" imgH="1388974" progId="MS_ClipArt_Gallery.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4074" y="2590800"/>
                        <a:ext cx="2709863" cy="2097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4"/>
          <p:cNvSpPr>
            <a:spLocks noGrp="1" noChangeArrowheads="1"/>
          </p:cNvSpPr>
          <p:nvPr>
            <p:ph type="title"/>
          </p:nvPr>
        </p:nvSpPr>
        <p:spPr>
          <a:xfrm>
            <a:off x="381000" y="732674"/>
            <a:ext cx="8305800" cy="762000"/>
          </a:xfrm>
        </p:spPr>
        <p:txBody>
          <a:bodyPr/>
          <a:lstStyle/>
          <a:p>
            <a:pPr algn="ctr" defTabSz="898525"/>
            <a:r>
              <a:rPr lang="en-US" altLang="en-US" dirty="0" smtClean="0">
                <a:solidFill>
                  <a:schemeClr val="tx1"/>
                </a:solidFill>
              </a:rPr>
              <a:t>Electrical Safe Work Practices PPE</a:t>
            </a:r>
          </a:p>
        </p:txBody>
      </p:sp>
      <p:sp>
        <p:nvSpPr>
          <p:cNvPr id="25605" name="Rectangle 5"/>
          <p:cNvSpPr>
            <a:spLocks noGrp="1" noChangeArrowheads="1"/>
          </p:cNvSpPr>
          <p:nvPr>
            <p:ph type="body" sz="half" idx="1"/>
          </p:nvPr>
        </p:nvSpPr>
        <p:spPr>
          <a:xfrm>
            <a:off x="533400" y="1981200"/>
            <a:ext cx="4724400" cy="4114800"/>
          </a:xfrm>
        </p:spPr>
        <p:txBody>
          <a:bodyPr rtlCol="0">
            <a:normAutofit/>
          </a:bodyPr>
          <a:lstStyle/>
          <a:p>
            <a:pPr defTabSz="898905" fontAlgn="auto">
              <a:lnSpc>
                <a:spcPct val="90000"/>
              </a:lnSpc>
              <a:spcBef>
                <a:spcPts val="529"/>
              </a:spcBef>
              <a:spcAft>
                <a:spcPts val="529"/>
              </a:spcAft>
              <a:defRPr/>
            </a:pPr>
            <a:r>
              <a:rPr altLang="en-US" dirty="0"/>
              <a:t>PPE needs to be selected based on the hazards likely to be encountered:</a:t>
            </a:r>
          </a:p>
          <a:p>
            <a:pPr marL="694503" lvl="1" indent="-342900" defTabSz="898905" fontAlgn="auto">
              <a:lnSpc>
                <a:spcPct val="90000"/>
              </a:lnSpc>
              <a:spcBef>
                <a:spcPts val="529"/>
              </a:spcBef>
              <a:spcAft>
                <a:spcPts val="529"/>
              </a:spcAft>
              <a:buFont typeface="Wingdings" panose="05000000000000000000" pitchFamily="2" charset="2"/>
              <a:buChar char="ü"/>
              <a:defRPr/>
            </a:pPr>
            <a:r>
              <a:rPr altLang="en-US" sz="2400" dirty="0"/>
              <a:t>Non conductive hard hat (rated for voltage)</a:t>
            </a:r>
          </a:p>
          <a:p>
            <a:pPr marL="694503" lvl="1" indent="-342900" defTabSz="898905" fontAlgn="auto">
              <a:lnSpc>
                <a:spcPct val="90000"/>
              </a:lnSpc>
              <a:spcBef>
                <a:spcPts val="529"/>
              </a:spcBef>
              <a:spcAft>
                <a:spcPts val="529"/>
              </a:spcAft>
              <a:buFont typeface="Wingdings" panose="05000000000000000000" pitchFamily="2" charset="2"/>
              <a:buChar char="ü"/>
              <a:defRPr/>
            </a:pPr>
            <a:r>
              <a:rPr altLang="en-US" sz="2400" dirty="0"/>
              <a:t>Voltage rated gloves</a:t>
            </a:r>
          </a:p>
          <a:p>
            <a:pPr marL="694503" lvl="1" indent="-342900" defTabSz="898905" fontAlgn="auto">
              <a:lnSpc>
                <a:spcPct val="90000"/>
              </a:lnSpc>
              <a:spcBef>
                <a:spcPts val="529"/>
              </a:spcBef>
              <a:spcAft>
                <a:spcPts val="529"/>
              </a:spcAft>
              <a:buFont typeface="Wingdings" panose="05000000000000000000" pitchFamily="2" charset="2"/>
              <a:buChar char="ü"/>
              <a:defRPr/>
            </a:pPr>
            <a:r>
              <a:rPr altLang="en-US" sz="2400" dirty="0"/>
              <a:t>Eye Protection</a:t>
            </a:r>
          </a:p>
          <a:p>
            <a:pPr marL="694503" lvl="1" indent="-342900" defTabSz="898905" fontAlgn="auto">
              <a:lnSpc>
                <a:spcPct val="90000"/>
              </a:lnSpc>
              <a:spcBef>
                <a:spcPts val="529"/>
              </a:spcBef>
              <a:spcAft>
                <a:spcPts val="529"/>
              </a:spcAft>
              <a:buFont typeface="Wingdings" panose="05000000000000000000" pitchFamily="2" charset="2"/>
              <a:buChar char="ü"/>
              <a:defRPr/>
            </a:pPr>
            <a:r>
              <a:rPr altLang="en-US" sz="2400" dirty="0"/>
              <a:t>Appropriate clothing</a:t>
            </a:r>
          </a:p>
          <a:p>
            <a:pPr marL="694503" lvl="1" indent="-342900" defTabSz="898905" fontAlgn="auto">
              <a:lnSpc>
                <a:spcPct val="90000"/>
              </a:lnSpc>
              <a:spcBef>
                <a:spcPts val="529"/>
              </a:spcBef>
              <a:spcAft>
                <a:spcPts val="529"/>
              </a:spcAft>
              <a:buFont typeface="Wingdings" panose="05000000000000000000" pitchFamily="2" charset="2"/>
              <a:buChar char="ü"/>
              <a:defRPr/>
            </a:pPr>
            <a:r>
              <a:rPr altLang="en-US" sz="2400" dirty="0" smtClean="0"/>
              <a:t>Arc Rated </a:t>
            </a:r>
            <a:r>
              <a:rPr altLang="en-US" sz="2400" dirty="0"/>
              <a:t>blast suit</a:t>
            </a:r>
          </a:p>
        </p:txBody>
      </p:sp>
      <p:graphicFrame>
        <p:nvGraphicFramePr>
          <p:cNvPr id="173060" name="Object 8" title="Image of a hard hat"/>
          <p:cNvGraphicFramePr>
            <a:graphicFrameLocks noGrp="1" noChangeAspect="1"/>
          </p:cNvGraphicFramePr>
          <p:nvPr>
            <p:ph sz="quarter" idx="2"/>
            <p:extLst>
              <p:ext uri="{D42A27DB-BD31-4B8C-83A1-F6EECF244321}">
                <p14:modId xmlns:p14="http://schemas.microsoft.com/office/powerpoint/2010/main" val="219635493"/>
              </p:ext>
            </p:extLst>
          </p:nvPr>
        </p:nvGraphicFramePr>
        <p:xfrm>
          <a:off x="5407025" y="1981200"/>
          <a:ext cx="2292350" cy="1981200"/>
        </p:xfrm>
        <a:graphic>
          <a:graphicData uri="http://schemas.openxmlformats.org/presentationml/2006/ole">
            <mc:AlternateContent xmlns:mc="http://schemas.openxmlformats.org/markup-compatibility/2006">
              <mc:Choice xmlns:v="urn:schemas-microsoft-com:vml" Requires="v">
                <p:oleObj spid="_x0000_s173116" name="Clip" r:id="rId4" imgW="3924275" imgH="3390846" progId="MS_ClipArt_Gallery.5">
                  <p:embed/>
                </p:oleObj>
              </mc:Choice>
              <mc:Fallback>
                <p:oleObj name="Clip" r:id="rId4" imgW="3924275" imgH="3390846" progId="MS_ClipArt_Gallery.5">
                  <p:embed/>
                  <p:pic>
                    <p:nvPicPr>
                      <p:cNvPr id="0" name="Object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7025" y="1981200"/>
                        <a:ext cx="2292350"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3061" name="Object 9" title="Image of a worker wearing saftey glasses"/>
          <p:cNvGraphicFramePr>
            <a:graphicFrameLocks noGrp="1" noChangeAspect="1"/>
          </p:cNvGraphicFramePr>
          <p:nvPr>
            <p:ph sz="quarter" idx="3"/>
            <p:extLst>
              <p:ext uri="{D42A27DB-BD31-4B8C-83A1-F6EECF244321}">
                <p14:modId xmlns:p14="http://schemas.microsoft.com/office/powerpoint/2010/main" val="1304621588"/>
              </p:ext>
            </p:extLst>
          </p:nvPr>
        </p:nvGraphicFramePr>
        <p:xfrm>
          <a:off x="5791200" y="4038600"/>
          <a:ext cx="1773237" cy="1847850"/>
        </p:xfrm>
        <a:graphic>
          <a:graphicData uri="http://schemas.openxmlformats.org/presentationml/2006/ole">
            <mc:AlternateContent xmlns:mc="http://schemas.openxmlformats.org/markup-compatibility/2006">
              <mc:Choice xmlns:v="urn:schemas-microsoft-com:vml" Requires="v">
                <p:oleObj spid="_x0000_s173117" name="Clip" r:id="rId6" imgW="1773022" imgH="1848002" progId="MS_ClipArt_Gallery.5">
                  <p:embed/>
                </p:oleObj>
              </mc:Choice>
              <mc:Fallback>
                <p:oleObj name="Clip" r:id="rId6" imgW="1773022" imgH="1848002" progId="MS_ClipArt_Gallery.5">
                  <p:embed/>
                  <p:pic>
                    <p:nvPicPr>
                      <p:cNvPr id="0" name="Object 9"/>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4038600"/>
                        <a:ext cx="1773237" cy="184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8E19E172-ADAC-42C5-91CD-5F8DCBCF7631}" type="slidenum">
              <a:rPr lang="en-US" altLang="en-US" smtClean="0"/>
              <a:pPr>
                <a:defRPr/>
              </a:pPr>
              <a:t>82</a:t>
            </a:fld>
            <a:endParaRPr lang="en-US" altLang="en-US"/>
          </a:p>
        </p:txBody>
      </p:sp>
      <p:sp>
        <p:nvSpPr>
          <p:cNvPr id="3" name="TextBox 2"/>
          <p:cNvSpPr txBox="1"/>
          <p:nvPr/>
        </p:nvSpPr>
        <p:spPr>
          <a:xfrm>
            <a:off x="8686800" y="6324600"/>
            <a:ext cx="381000" cy="261610"/>
          </a:xfrm>
          <a:prstGeom prst="rect">
            <a:avLst/>
          </a:prstGeom>
          <a:noFill/>
        </p:spPr>
        <p:txBody>
          <a:bodyPr wrap="square" rtlCol="0">
            <a:spAutoFit/>
          </a:bodyPr>
          <a:lstStyle/>
          <a:p>
            <a:fld id="{49D2726B-05F4-41D0-A394-B6F91B4ED989}" type="slidenum">
              <a:rPr lang="en-US" sz="1100" smtClean="0">
                <a:solidFill>
                  <a:schemeClr val="bg1"/>
                </a:solidFill>
              </a:rPr>
              <a:t>82</a:t>
            </a:fld>
            <a:endParaRPr lang="en-US" sz="1100" dirty="0">
              <a:solidFill>
                <a:schemeClr val="bg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57200" y="838200"/>
            <a:ext cx="8229600" cy="1143000"/>
          </a:xfrm>
        </p:spPr>
        <p:txBody>
          <a:bodyPr/>
          <a:lstStyle/>
          <a:p>
            <a:pPr algn="ctr" defTabSz="898525">
              <a:lnSpc>
                <a:spcPct val="100000"/>
              </a:lnSpc>
            </a:pPr>
            <a:r>
              <a:rPr lang="en-US" altLang="en-US" dirty="0" smtClean="0">
                <a:solidFill>
                  <a:schemeClr val="tx1"/>
                </a:solidFill>
              </a:rPr>
              <a:t>Electrical Safe Work Practices</a:t>
            </a:r>
            <a:br>
              <a:rPr lang="en-US" altLang="en-US" dirty="0" smtClean="0">
                <a:solidFill>
                  <a:schemeClr val="tx1"/>
                </a:solidFill>
              </a:rPr>
            </a:br>
            <a:r>
              <a:rPr lang="en-US" altLang="en-US" dirty="0" smtClean="0">
                <a:solidFill>
                  <a:schemeClr val="tx1"/>
                </a:solidFill>
              </a:rPr>
              <a:t>Alerting Techniques</a:t>
            </a:r>
          </a:p>
        </p:txBody>
      </p:sp>
      <p:sp>
        <p:nvSpPr>
          <p:cNvPr id="89091" name="Rectangle 3"/>
          <p:cNvSpPr>
            <a:spLocks noGrp="1" noChangeArrowheads="1"/>
          </p:cNvSpPr>
          <p:nvPr>
            <p:ph idx="1"/>
          </p:nvPr>
        </p:nvSpPr>
        <p:spPr>
          <a:xfrm>
            <a:off x="609600" y="2133600"/>
            <a:ext cx="8077200" cy="3992563"/>
          </a:xfrm>
        </p:spPr>
        <p:txBody>
          <a:bodyPr rtlCol="0">
            <a:noAutofit/>
          </a:bodyPr>
          <a:lstStyle/>
          <a:p>
            <a:pPr marL="0" indent="0" defTabSz="898905" fontAlgn="auto">
              <a:lnSpc>
                <a:spcPct val="100000"/>
              </a:lnSpc>
              <a:spcBef>
                <a:spcPts val="0"/>
              </a:spcBef>
              <a:spcAft>
                <a:spcPts val="1800"/>
              </a:spcAft>
              <a:buNone/>
              <a:defRPr/>
            </a:pPr>
            <a:r>
              <a:rPr altLang="en-US" dirty="0" smtClean="0"/>
              <a:t>Alerting techniques shall be used to warn and protect employees from hazards which could cause injury:</a:t>
            </a:r>
          </a:p>
          <a:p>
            <a:pPr lvl="1" defTabSz="898905" fontAlgn="auto">
              <a:lnSpc>
                <a:spcPct val="100000"/>
              </a:lnSpc>
              <a:spcBef>
                <a:spcPts val="0"/>
              </a:spcBef>
              <a:spcAft>
                <a:spcPts val="1800"/>
              </a:spcAft>
              <a:buFont typeface="Wingdings" panose="05000000000000000000" pitchFamily="2" charset="2"/>
              <a:buChar char="Ø"/>
              <a:defRPr/>
            </a:pPr>
            <a:r>
              <a:rPr altLang="en-US" sz="2800" dirty="0" smtClean="0"/>
              <a:t>Safety signs and tags at point of hazard</a:t>
            </a:r>
          </a:p>
          <a:p>
            <a:pPr lvl="1" defTabSz="898905" fontAlgn="auto">
              <a:lnSpc>
                <a:spcPct val="100000"/>
              </a:lnSpc>
              <a:spcBef>
                <a:spcPts val="0"/>
              </a:spcBef>
              <a:spcAft>
                <a:spcPts val="1800"/>
              </a:spcAft>
              <a:buFont typeface="Wingdings" panose="05000000000000000000" pitchFamily="2" charset="2"/>
              <a:buChar char="Ø"/>
              <a:defRPr/>
            </a:pPr>
            <a:r>
              <a:rPr altLang="en-US" sz="2800" dirty="0" smtClean="0"/>
              <a:t>Barricades to limit access to area</a:t>
            </a:r>
          </a:p>
          <a:p>
            <a:pPr lvl="1" defTabSz="898905" fontAlgn="auto">
              <a:lnSpc>
                <a:spcPct val="100000"/>
              </a:lnSpc>
              <a:spcBef>
                <a:spcPts val="0"/>
              </a:spcBef>
              <a:spcAft>
                <a:spcPts val="1800"/>
              </a:spcAft>
              <a:buFont typeface="Wingdings" panose="05000000000000000000" pitchFamily="2" charset="2"/>
              <a:buChar char="Ø"/>
              <a:defRPr/>
            </a:pPr>
            <a:r>
              <a:rPr altLang="en-US" sz="2800" dirty="0" smtClean="0"/>
              <a:t>Attendants to warn and protect</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83</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defTabSz="898525"/>
            <a:r>
              <a:rPr lang="en-US" altLang="en-US" smtClean="0">
                <a:solidFill>
                  <a:schemeClr val="tx1"/>
                </a:solidFill>
              </a:rPr>
              <a:t>Effects on the Body</a:t>
            </a:r>
          </a:p>
        </p:txBody>
      </p:sp>
      <p:sp>
        <p:nvSpPr>
          <p:cNvPr id="25603" name="Rectangle 3"/>
          <p:cNvSpPr>
            <a:spLocks noGrp="1" noChangeArrowheads="1"/>
          </p:cNvSpPr>
          <p:nvPr>
            <p:ph idx="1"/>
          </p:nvPr>
        </p:nvSpPr>
        <p:spPr/>
        <p:txBody>
          <a:bodyPr/>
          <a:lstStyle/>
          <a:p>
            <a:pPr marL="252413" indent="-252413" defTabSz="898525">
              <a:buFontTx/>
              <a:buNone/>
            </a:pPr>
            <a:r>
              <a:rPr lang="en-US" altLang="en-US" smtClean="0"/>
              <a:t>Depends on:</a:t>
            </a:r>
          </a:p>
          <a:p>
            <a:pPr marL="252413" indent="-252413" defTabSz="898525">
              <a:buClr>
                <a:schemeClr val="tx1"/>
              </a:buClr>
              <a:buFont typeface="Wingdings" panose="05000000000000000000" pitchFamily="2" charset="2"/>
              <a:buBlip>
                <a:blip r:embed="rId3"/>
              </a:buBlip>
            </a:pPr>
            <a:r>
              <a:rPr lang="en-US" altLang="en-US" smtClean="0"/>
              <a:t>Current and Voltage</a:t>
            </a:r>
          </a:p>
          <a:p>
            <a:pPr marL="252413" indent="-252413" defTabSz="898525">
              <a:buClr>
                <a:schemeClr val="tx1"/>
              </a:buClr>
              <a:buFont typeface="Wingdings" panose="05000000000000000000" pitchFamily="2" charset="2"/>
              <a:buBlip>
                <a:blip r:embed="rId3"/>
              </a:buBlip>
            </a:pPr>
            <a:r>
              <a:rPr lang="en-US" altLang="en-US" smtClean="0"/>
              <a:t>Resistance</a:t>
            </a:r>
          </a:p>
          <a:p>
            <a:pPr marL="252413" indent="-252413" defTabSz="898525">
              <a:buClr>
                <a:schemeClr val="tx1"/>
              </a:buClr>
              <a:buFont typeface="Wingdings" panose="05000000000000000000" pitchFamily="2" charset="2"/>
              <a:buBlip>
                <a:blip r:embed="rId3"/>
              </a:buBlip>
            </a:pPr>
            <a:r>
              <a:rPr lang="en-US" altLang="en-US" smtClean="0"/>
              <a:t>Path through body</a:t>
            </a:r>
          </a:p>
          <a:p>
            <a:pPr marL="252413" indent="-252413" defTabSz="898525">
              <a:buClr>
                <a:schemeClr val="tx1"/>
              </a:buClr>
              <a:buFont typeface="Wingdings" panose="05000000000000000000" pitchFamily="2" charset="2"/>
              <a:buBlip>
                <a:blip r:embed="rId3"/>
              </a:buBlip>
            </a:pPr>
            <a:r>
              <a:rPr lang="en-US" altLang="en-US" smtClean="0"/>
              <a:t>Duration of shock</a:t>
            </a:r>
          </a:p>
          <a:p>
            <a:pPr marL="252413" indent="-252413" defTabSz="898525">
              <a:buFontTx/>
              <a:buBlip>
                <a:blip r:embed="rId4"/>
              </a:buBlip>
            </a:pPr>
            <a:endParaRPr lang="en-US" altLang="en-US" smtClean="0"/>
          </a:p>
        </p:txBody>
      </p:sp>
      <p:sp>
        <p:nvSpPr>
          <p:cNvPr id="32772" name="Rectangle 4"/>
          <p:cNvSpPr>
            <a:spLocks noGrp="1" noChangeArrowheads="1"/>
          </p:cNvSpPr>
          <p:nvPr>
            <p:ph sz="half" idx="4294967295"/>
          </p:nvPr>
        </p:nvSpPr>
        <p:spPr>
          <a:xfrm>
            <a:off x="4648200" y="1600200"/>
            <a:ext cx="4197350" cy="4525963"/>
          </a:xfrm>
        </p:spPr>
        <p:txBody>
          <a:bodyPr rtlCol="0">
            <a:normAutofit/>
          </a:bodyPr>
          <a:lstStyle/>
          <a:p>
            <a:pPr marL="303976" indent="-303976" defTabSz="898905" fontAlgn="auto">
              <a:lnSpc>
                <a:spcPct val="100000"/>
              </a:lnSpc>
              <a:spcBef>
                <a:spcPts val="0"/>
              </a:spcBef>
              <a:spcAft>
                <a:spcPts val="0"/>
              </a:spcAft>
              <a:defRPr/>
            </a:pPr>
            <a:r>
              <a:rPr altLang="en-US" u="sng" dirty="0"/>
              <a:t>More than </a:t>
            </a:r>
            <a:r>
              <a:rPr lang="en-US" altLang="en-US" u="sng" dirty="0" smtClean="0"/>
              <a:t>3</a:t>
            </a:r>
            <a:r>
              <a:rPr altLang="en-US" u="sng" dirty="0" smtClean="0"/>
              <a:t> mA</a:t>
            </a:r>
            <a:r>
              <a:rPr altLang="en-US" dirty="0" smtClean="0"/>
              <a:t> </a:t>
            </a:r>
            <a:endParaRPr lang="en-US" altLang="en-US" dirty="0" smtClean="0"/>
          </a:p>
          <a:p>
            <a:pPr marL="303213" indent="-14288" defTabSz="898905" fontAlgn="auto">
              <a:lnSpc>
                <a:spcPct val="100000"/>
              </a:lnSpc>
              <a:spcBef>
                <a:spcPts val="0"/>
              </a:spcBef>
              <a:spcAft>
                <a:spcPts val="0"/>
              </a:spcAft>
              <a:defRPr/>
            </a:pPr>
            <a:r>
              <a:rPr lang="en-US" altLang="en-US" dirty="0"/>
              <a:t>Painful shock – </a:t>
            </a:r>
          </a:p>
          <a:p>
            <a:pPr marL="303213" indent="-14288" defTabSz="898905" fontAlgn="auto">
              <a:lnSpc>
                <a:spcPct val="100000"/>
              </a:lnSpc>
              <a:spcBef>
                <a:spcPts val="0"/>
              </a:spcBef>
              <a:spcAft>
                <a:spcPts val="0"/>
              </a:spcAft>
              <a:defRPr/>
            </a:pPr>
            <a:r>
              <a:rPr lang="en-US" altLang="en-US" dirty="0"/>
              <a:t>cause indirect accident</a:t>
            </a:r>
          </a:p>
          <a:p>
            <a:pPr marL="303976" indent="-303976" defTabSz="898905" fontAlgn="auto">
              <a:lnSpc>
                <a:spcPct val="90000"/>
              </a:lnSpc>
              <a:spcBef>
                <a:spcPts val="529"/>
              </a:spcBef>
              <a:spcAft>
                <a:spcPts val="529"/>
              </a:spcAft>
              <a:defRPr/>
            </a:pPr>
            <a:r>
              <a:rPr altLang="en-US" u="sng" dirty="0" smtClean="0"/>
              <a:t>More </a:t>
            </a:r>
            <a:r>
              <a:rPr altLang="en-US" u="sng" dirty="0"/>
              <a:t>than </a:t>
            </a:r>
            <a:r>
              <a:rPr lang="en-US" altLang="en-US" u="sng" dirty="0" smtClean="0"/>
              <a:t>10</a:t>
            </a:r>
            <a:r>
              <a:rPr altLang="en-US" u="sng" dirty="0" smtClean="0"/>
              <a:t> mA</a:t>
            </a:r>
            <a:r>
              <a:rPr lang="en-US" altLang="en-US" u="sng" dirty="0" smtClean="0"/>
              <a:t> </a:t>
            </a:r>
          </a:p>
          <a:p>
            <a:pPr marL="303976" indent="-303976" defTabSz="898905" fontAlgn="auto">
              <a:lnSpc>
                <a:spcPct val="90000"/>
              </a:lnSpc>
              <a:spcBef>
                <a:spcPts val="529"/>
              </a:spcBef>
              <a:spcAft>
                <a:spcPts val="529"/>
              </a:spcAft>
              <a:defRPr/>
            </a:pPr>
            <a:r>
              <a:rPr lang="en-US" altLang="en-US" dirty="0"/>
              <a:t>Muscle contraction – “No Let Go” danger</a:t>
            </a:r>
          </a:p>
          <a:p>
            <a:pPr marL="303976" indent="-303976" defTabSz="898905" fontAlgn="auto">
              <a:lnSpc>
                <a:spcPct val="90000"/>
              </a:lnSpc>
              <a:spcBef>
                <a:spcPts val="529"/>
              </a:spcBef>
              <a:spcAft>
                <a:spcPts val="529"/>
              </a:spcAft>
              <a:defRPr/>
            </a:pPr>
            <a:r>
              <a:rPr altLang="en-US" u="sng" dirty="0" smtClean="0"/>
              <a:t>More </a:t>
            </a:r>
            <a:r>
              <a:rPr altLang="en-US" u="sng" dirty="0"/>
              <a:t>than 30 </a:t>
            </a:r>
            <a:r>
              <a:rPr altLang="en-US" u="sng" dirty="0" smtClean="0"/>
              <a:t>mA</a:t>
            </a:r>
            <a:endParaRPr lang="en-US" altLang="en-US" u="sng" dirty="0" smtClean="0"/>
          </a:p>
          <a:p>
            <a:pPr marL="303213" indent="-14288" defTabSz="898905" fontAlgn="auto">
              <a:lnSpc>
                <a:spcPct val="90000"/>
              </a:lnSpc>
              <a:spcBef>
                <a:spcPts val="529"/>
              </a:spcBef>
              <a:spcAft>
                <a:spcPts val="529"/>
              </a:spcAft>
              <a:defRPr/>
            </a:pPr>
            <a:r>
              <a:rPr altLang="en-US" dirty="0" smtClean="0"/>
              <a:t>Lung </a:t>
            </a:r>
            <a:r>
              <a:rPr altLang="en-US" dirty="0"/>
              <a:t>paralysis, usually temporary</a:t>
            </a:r>
          </a:p>
        </p:txBody>
      </p:sp>
      <p:sp>
        <p:nvSpPr>
          <p:cNvPr id="2" name="Slide Number Placeholder 1"/>
          <p:cNvSpPr>
            <a:spLocks noGrp="1"/>
          </p:cNvSpPr>
          <p:nvPr>
            <p:ph type="sldNum" sz="quarter" idx="10"/>
          </p:nvPr>
        </p:nvSpPr>
        <p:spPr/>
        <p:txBody>
          <a:bodyPr/>
          <a:lstStyle/>
          <a:p>
            <a:pPr>
              <a:defRPr/>
            </a:pPr>
            <a:fld id="{BB8A8216-A813-4FAB-BDB6-FACE658940B3}"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TRI 2010 World">
  <a:themeElements>
    <a:clrScheme name="GT Colors">
      <a:dk1>
        <a:srgbClr val="002A54"/>
      </a:dk1>
      <a:lt1>
        <a:srgbClr val="FFFFFF"/>
      </a:lt1>
      <a:dk2>
        <a:srgbClr val="002A54"/>
      </a:dk2>
      <a:lt2>
        <a:srgbClr val="FFF5DC"/>
      </a:lt2>
      <a:accent1>
        <a:srgbClr val="FDB913"/>
      </a:accent1>
      <a:accent2>
        <a:srgbClr val="BE9B69"/>
      </a:accent2>
      <a:accent3>
        <a:srgbClr val="7396C8"/>
      </a:accent3>
      <a:accent4>
        <a:srgbClr val="2A94FE"/>
      </a:accent4>
      <a:accent5>
        <a:srgbClr val="5F4B28"/>
      </a:accent5>
      <a:accent6>
        <a:srgbClr val="D7C3A5"/>
      </a:accent6>
      <a:hlink>
        <a:srgbClr val="FECA38"/>
      </a:hlink>
      <a:folHlink>
        <a:srgbClr val="426DA9"/>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E9B69"/>
        </a:solidFill>
        <a:ln>
          <a:solidFill>
            <a:srgbClr val="002A54"/>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TRI 2010 World" id="{8BBEA8D3-6ADC-4D02-8E42-F131EE363BF7}" vid="{1EBCB68C-6112-4113-A537-0B2D1EE4B05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GTRI_16x9_Oct.2015</Template>
  <TotalTime>0</TotalTime>
  <Words>4335</Words>
  <Application>Microsoft Office PowerPoint</Application>
  <PresentationFormat>On-screen Show (4:3)</PresentationFormat>
  <Paragraphs>570</Paragraphs>
  <Slides>83</Slides>
  <Notes>81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4</vt:i4>
      </vt:variant>
      <vt:variant>
        <vt:lpstr>Slide Titles</vt:lpstr>
      </vt:variant>
      <vt:variant>
        <vt:i4>83</vt:i4>
      </vt:variant>
    </vt:vector>
  </HeadingPairs>
  <TitlesOfParts>
    <vt:vector size="94" baseType="lpstr">
      <vt:lpstr>ＭＳ Ｐゴシック</vt:lpstr>
      <vt:lpstr>Arial</vt:lpstr>
      <vt:lpstr>Arial Black</vt:lpstr>
      <vt:lpstr>Impact</vt:lpstr>
      <vt:lpstr>Times New Roman</vt:lpstr>
      <vt:lpstr>Wingdings</vt:lpstr>
      <vt:lpstr>GTRI 2010 World</vt:lpstr>
      <vt:lpstr>Clip</vt:lpstr>
      <vt:lpstr>Slide</vt:lpstr>
      <vt:lpstr>Photo Editor Photo</vt:lpstr>
      <vt:lpstr>Document</vt:lpstr>
      <vt:lpstr>Electrical Safety</vt:lpstr>
      <vt:lpstr>Disclaimer</vt:lpstr>
      <vt:lpstr>Overview</vt:lpstr>
      <vt:lpstr>Objectives</vt:lpstr>
      <vt:lpstr>Electrical Safety</vt:lpstr>
      <vt:lpstr>Electrical Safety Glossary</vt:lpstr>
      <vt:lpstr>Definitions (Continued)</vt:lpstr>
      <vt:lpstr>Hazards of Electricity</vt:lpstr>
      <vt:lpstr>Effects on the Body</vt:lpstr>
      <vt:lpstr>General Requirements</vt:lpstr>
      <vt:lpstr>Approval</vt:lpstr>
      <vt:lpstr>Exam, Installation, and Use</vt:lpstr>
      <vt:lpstr>Examination, Installation and Use</vt:lpstr>
      <vt:lpstr>Installation and Use</vt:lpstr>
      <vt:lpstr>Installation and U se</vt:lpstr>
      <vt:lpstr>Equipment</vt:lpstr>
      <vt:lpstr>Equipment </vt:lpstr>
      <vt:lpstr>Mounting and Cooling Equipment</vt:lpstr>
      <vt:lpstr>Electrical Connections</vt:lpstr>
      <vt:lpstr>Terminals</vt:lpstr>
      <vt:lpstr>Markings</vt:lpstr>
      <vt:lpstr>Identification of Disconnecting Means (dm)  and Circuits</vt:lpstr>
      <vt:lpstr>Identification of Disconnecting Means (dm) and Circuits</vt:lpstr>
      <vt:lpstr>Lockout tag out</vt:lpstr>
      <vt:lpstr>Access to Electric Equipment</vt:lpstr>
      <vt:lpstr>Access to Electric Equipment </vt:lpstr>
      <vt:lpstr>Access to Equipment</vt:lpstr>
      <vt:lpstr>Illumination of the Area </vt:lpstr>
      <vt:lpstr>Headroom in the Area</vt:lpstr>
      <vt:lpstr>Guarding of Live Parts Required in all Facilities</vt:lpstr>
      <vt:lpstr> Guarding Live Parts</vt:lpstr>
      <vt:lpstr>1910.304</vt:lpstr>
      <vt:lpstr>Identification of Conductors</vt:lpstr>
      <vt:lpstr>Identification of Conductors </vt:lpstr>
      <vt:lpstr>Use and identification of grounded and grounding conductors</vt:lpstr>
      <vt:lpstr>Ground Fault Circuit Interrupters</vt:lpstr>
      <vt:lpstr>Testing GFCI at the  Poultry/Meatpacking Facilities</vt:lpstr>
      <vt:lpstr>Ground Fault Circuit Interrupters Other Than 125 Volt</vt:lpstr>
      <vt:lpstr>Branch circuits</vt:lpstr>
      <vt:lpstr>Branch Circuits </vt:lpstr>
      <vt:lpstr>Outside Conductors</vt:lpstr>
      <vt:lpstr>Disconnecting means</vt:lpstr>
      <vt:lpstr>Services over 600 Volts, Nominal</vt:lpstr>
      <vt:lpstr>Over Current Protection</vt:lpstr>
      <vt:lpstr>Over Current protection </vt:lpstr>
      <vt:lpstr>1910. 304 (e)(1)(vi) Circuit breakers</vt:lpstr>
      <vt:lpstr>Grounding</vt:lpstr>
      <vt:lpstr>Grounding </vt:lpstr>
      <vt:lpstr>Grounding  </vt:lpstr>
      <vt:lpstr>Grounding   </vt:lpstr>
      <vt:lpstr>Electrical System Grounding</vt:lpstr>
      <vt:lpstr>Grounding    </vt:lpstr>
      <vt:lpstr>Equipment Grounding</vt:lpstr>
      <vt:lpstr>Grounding Path</vt:lpstr>
      <vt:lpstr>1910.305</vt:lpstr>
      <vt:lpstr>Wiring in ducts </vt:lpstr>
      <vt:lpstr>Temporary Wiring  </vt:lpstr>
      <vt:lpstr>Conductors Entering Boxes, Cabinets or Fittings</vt:lpstr>
      <vt:lpstr>Conductors Entering Boxes,  Cabinets or Fittings</vt:lpstr>
      <vt:lpstr>Switchboards and panelboards</vt:lpstr>
      <vt:lpstr>Enclosures for damp or wet locations</vt:lpstr>
      <vt:lpstr>Requirements for Damp or Wet Locations</vt:lpstr>
      <vt:lpstr>Around  Electrical Equipment</vt:lpstr>
      <vt:lpstr>Protect electronics during sanitation?</vt:lpstr>
      <vt:lpstr>Use of Flexible Cords &amp; Cables</vt:lpstr>
      <vt:lpstr>Use of Flexible Cords &amp; Cables </vt:lpstr>
      <vt:lpstr>Use of Flexible Cords and Cables</vt:lpstr>
      <vt:lpstr>Identification, Splices and Terminations</vt:lpstr>
      <vt:lpstr>Splices</vt:lpstr>
      <vt:lpstr>Lamps</vt:lpstr>
      <vt:lpstr>Safe Electrical Work Practices </vt:lpstr>
      <vt:lpstr>Training</vt:lpstr>
      <vt:lpstr>De-energize</vt:lpstr>
      <vt:lpstr>Electrical Safe Work Practices De-energized Parts</vt:lpstr>
      <vt:lpstr>Equipment still needs lock out tag out</vt:lpstr>
      <vt:lpstr>Lock out</vt:lpstr>
      <vt:lpstr>Safe Electrical Work Practices</vt:lpstr>
      <vt:lpstr>Illumination</vt:lpstr>
      <vt:lpstr>Safe Electrical Work Practices Safety Rules</vt:lpstr>
      <vt:lpstr>Safe Electrical Work Practices  Safety Rules</vt:lpstr>
      <vt:lpstr>Electrical Safe Work Practices Personal Protective Equipment</vt:lpstr>
      <vt:lpstr>Electrical Safe Work Practices PPE</vt:lpstr>
      <vt:lpstr>Electrical Safe Work Practices Alerting Techniques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2018-08-06T20:05:05Z</dcterms:created>
  <dcterms:modified xsi:type="dcterms:W3CDTF">2018-08-15T17:43:05Z</dcterms:modified>
</cp:coreProperties>
</file>