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3" r:id="rId1"/>
  </p:sldMasterIdLst>
  <p:notesMasterIdLst>
    <p:notesMasterId r:id="rId77"/>
  </p:notesMasterIdLst>
  <p:sldIdLst>
    <p:sldId id="260" r:id="rId2"/>
    <p:sldId id="364" r:id="rId3"/>
    <p:sldId id="261"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6" r:id="rId27"/>
    <p:sldId id="287" r:id="rId28"/>
    <p:sldId id="289" r:id="rId29"/>
    <p:sldId id="290" r:id="rId30"/>
    <p:sldId id="291" r:id="rId31"/>
    <p:sldId id="292" r:id="rId32"/>
    <p:sldId id="293" r:id="rId33"/>
    <p:sldId id="294" r:id="rId34"/>
    <p:sldId id="310" r:id="rId35"/>
    <p:sldId id="311" r:id="rId36"/>
    <p:sldId id="312" r:id="rId37"/>
    <p:sldId id="313" r:id="rId38"/>
    <p:sldId id="295" r:id="rId39"/>
    <p:sldId id="296" r:id="rId40"/>
    <p:sldId id="297" r:id="rId41"/>
    <p:sldId id="298" r:id="rId42"/>
    <p:sldId id="299" r:id="rId43"/>
    <p:sldId id="300" r:id="rId44"/>
    <p:sldId id="301" r:id="rId45"/>
    <p:sldId id="302" r:id="rId46"/>
    <p:sldId id="303" r:id="rId47"/>
    <p:sldId id="304" r:id="rId48"/>
    <p:sldId id="305" r:id="rId49"/>
    <p:sldId id="317" r:id="rId50"/>
    <p:sldId id="319" r:id="rId51"/>
    <p:sldId id="361" r:id="rId52"/>
    <p:sldId id="308" r:id="rId53"/>
    <p:sldId id="323" r:id="rId54"/>
    <p:sldId id="325" r:id="rId55"/>
    <p:sldId id="327" r:id="rId56"/>
    <p:sldId id="329" r:id="rId57"/>
    <p:sldId id="331" r:id="rId58"/>
    <p:sldId id="333" r:id="rId59"/>
    <p:sldId id="335" r:id="rId60"/>
    <p:sldId id="337" r:id="rId61"/>
    <p:sldId id="339" r:id="rId62"/>
    <p:sldId id="341" r:id="rId63"/>
    <p:sldId id="340" r:id="rId64"/>
    <p:sldId id="342" r:id="rId65"/>
    <p:sldId id="343" r:id="rId66"/>
    <p:sldId id="344" r:id="rId67"/>
    <p:sldId id="346" r:id="rId68"/>
    <p:sldId id="348" r:id="rId69"/>
    <p:sldId id="351" r:id="rId70"/>
    <p:sldId id="352" r:id="rId71"/>
    <p:sldId id="354" r:id="rId72"/>
    <p:sldId id="358" r:id="rId73"/>
    <p:sldId id="360" r:id="rId74"/>
    <p:sldId id="362" r:id="rId75"/>
    <p:sldId id="309"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2" autoAdjust="0"/>
    <p:restoredTop sz="80000" autoAdjust="0"/>
  </p:normalViewPr>
  <p:slideViewPr>
    <p:cSldViewPr snapToGrid="0">
      <p:cViewPr varScale="1">
        <p:scale>
          <a:sx n="73" d="100"/>
          <a:sy n="73" d="100"/>
        </p:scale>
        <p:origin x="1632" y="48"/>
      </p:cViewPr>
      <p:guideLst>
        <p:guide orient="horz" pos="2160"/>
        <p:guide pos="2880"/>
      </p:guideLst>
    </p:cSldViewPr>
  </p:slideViewPr>
  <p:notesTextViewPr>
    <p:cViewPr>
      <p:scale>
        <a:sx n="1" d="1"/>
        <a:sy n="1" d="1"/>
      </p:scale>
      <p:origin x="0" y="0"/>
    </p:cViewPr>
  </p:notesTextViewPr>
  <p:notesViewPr>
    <p:cSldViewPr snapToGrid="0">
      <p:cViewPr varScale="1">
        <p:scale>
          <a:sx n="63" d="100"/>
          <a:sy n="63" d="100"/>
        </p:scale>
        <p:origin x="-280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105C8E-5DF2-436D-9834-E455F5BF2CF8}" type="doc">
      <dgm:prSet loTypeId="urn:microsoft.com/office/officeart/2005/8/layout/venn1" loCatId="relationship" qsTypeId="urn:microsoft.com/office/officeart/2005/8/quickstyle/simple3" qsCatId="simple" csTypeId="urn:microsoft.com/office/officeart/2005/8/colors/colorful2" csCatId="colorful" phldr="1"/>
      <dgm:spPr/>
    </dgm:pt>
    <dgm:pt modelId="{A9F78E5D-5FE3-4750-8507-5597E41750D7}">
      <dgm:prSet phldrT="[Text]" custT="1"/>
      <dgm:spPr/>
      <dgm:t>
        <a:bodyPr anchor="t"/>
        <a:lstStyle/>
        <a:p>
          <a:pPr algn="ctr"/>
          <a:r>
            <a:rPr lang="en-US" sz="2400" dirty="0" smtClean="0"/>
            <a:t>Machine Design</a:t>
          </a:r>
          <a:endParaRPr lang="en-US" sz="2400" dirty="0"/>
        </a:p>
      </dgm:t>
      <dgm:extLst>
        <a:ext uri="{E40237B7-FDA0-4F09-8148-C483321AD2D9}">
          <dgm14:cNvPr xmlns:dgm14="http://schemas.microsoft.com/office/drawing/2010/diagram" id="0" name="" title="Image of a human centered design venn graph"/>
        </a:ext>
      </dgm:extLst>
    </dgm:pt>
    <dgm:pt modelId="{680193F0-3D21-4F36-A70D-45C494378CF2}" type="parTrans" cxnId="{DA68D19D-9F77-4E5D-A521-8C3A5F73D12E}">
      <dgm:prSet/>
      <dgm:spPr/>
      <dgm:t>
        <a:bodyPr/>
        <a:lstStyle/>
        <a:p>
          <a:pPr algn="ctr"/>
          <a:endParaRPr lang="en-US"/>
        </a:p>
      </dgm:t>
    </dgm:pt>
    <dgm:pt modelId="{96A6F474-BF01-4A18-921D-F2C711F20CC4}" type="sibTrans" cxnId="{DA68D19D-9F77-4E5D-A521-8C3A5F73D12E}">
      <dgm:prSet/>
      <dgm:spPr/>
      <dgm:t>
        <a:bodyPr/>
        <a:lstStyle/>
        <a:p>
          <a:pPr algn="ctr"/>
          <a:endParaRPr lang="en-US"/>
        </a:p>
      </dgm:t>
    </dgm:pt>
    <dgm:pt modelId="{3E6CF85E-3F36-409B-B08E-635D5D6A2A6B}">
      <dgm:prSet phldrT="[Text]" custT="1"/>
      <dgm:spPr/>
      <dgm:t>
        <a:bodyPr/>
        <a:lstStyle/>
        <a:p>
          <a:pPr algn="r"/>
          <a:endParaRPr lang="en-US" sz="2400" dirty="0" smtClean="0"/>
        </a:p>
        <a:p>
          <a:pPr algn="r"/>
          <a:r>
            <a:rPr lang="en-US" sz="2400" dirty="0" smtClean="0"/>
            <a:t>Human </a:t>
          </a:r>
        </a:p>
        <a:p>
          <a:pPr algn="r"/>
          <a:r>
            <a:rPr lang="en-US" sz="2400" dirty="0" smtClean="0"/>
            <a:t>Factors</a:t>
          </a:r>
          <a:endParaRPr lang="en-US" sz="2400" dirty="0"/>
        </a:p>
      </dgm:t>
    </dgm:pt>
    <dgm:pt modelId="{857BC621-FA3E-441E-8F2F-4D97F84FBB2B}" type="parTrans" cxnId="{7B836FC0-98A4-44FA-8003-C5AAA8C13B36}">
      <dgm:prSet/>
      <dgm:spPr/>
      <dgm:t>
        <a:bodyPr/>
        <a:lstStyle/>
        <a:p>
          <a:pPr algn="ctr"/>
          <a:endParaRPr lang="en-US"/>
        </a:p>
      </dgm:t>
    </dgm:pt>
    <dgm:pt modelId="{4BA94FD0-74A3-4DA4-9998-D0322E02824A}" type="sibTrans" cxnId="{7B836FC0-98A4-44FA-8003-C5AAA8C13B36}">
      <dgm:prSet/>
      <dgm:spPr/>
      <dgm:t>
        <a:bodyPr/>
        <a:lstStyle/>
        <a:p>
          <a:pPr algn="ctr"/>
          <a:endParaRPr lang="en-US"/>
        </a:p>
      </dgm:t>
    </dgm:pt>
    <dgm:pt modelId="{C6D9D65B-73F6-40FA-860C-759135A0D1FB}">
      <dgm:prSet phldrT="[Text]" custT="1"/>
      <dgm:spPr/>
      <dgm:t>
        <a:bodyPr/>
        <a:lstStyle/>
        <a:p>
          <a:pPr algn="l">
            <a:lnSpc>
              <a:spcPct val="100000"/>
            </a:lnSpc>
            <a:spcAft>
              <a:spcPts val="0"/>
            </a:spcAft>
          </a:pPr>
          <a:endParaRPr lang="en-US" sz="2400" dirty="0" smtClean="0"/>
        </a:p>
        <a:p>
          <a:pPr algn="l">
            <a:lnSpc>
              <a:spcPct val="100000"/>
            </a:lnSpc>
            <a:spcAft>
              <a:spcPts val="0"/>
            </a:spcAft>
          </a:pPr>
          <a:r>
            <a:rPr lang="en-US" sz="2400" dirty="0" smtClean="0"/>
            <a:t>Task</a:t>
          </a:r>
        </a:p>
        <a:p>
          <a:pPr algn="l">
            <a:lnSpc>
              <a:spcPct val="100000"/>
            </a:lnSpc>
            <a:spcAft>
              <a:spcPts val="0"/>
            </a:spcAft>
          </a:pPr>
          <a:r>
            <a:rPr lang="en-US" sz="2400" dirty="0" smtClean="0"/>
            <a:t>Design</a:t>
          </a:r>
          <a:endParaRPr lang="en-US" sz="2400" dirty="0"/>
        </a:p>
      </dgm:t>
    </dgm:pt>
    <dgm:pt modelId="{B8554767-EDF7-4FCC-8584-27F4B6A91809}" type="parTrans" cxnId="{AC84E9FE-2E41-493E-AB99-FE0D99F50537}">
      <dgm:prSet/>
      <dgm:spPr/>
      <dgm:t>
        <a:bodyPr/>
        <a:lstStyle/>
        <a:p>
          <a:pPr algn="ctr"/>
          <a:endParaRPr lang="en-US"/>
        </a:p>
      </dgm:t>
    </dgm:pt>
    <dgm:pt modelId="{49C68F74-07FB-42ED-A6D9-155D3C039FEA}" type="sibTrans" cxnId="{AC84E9FE-2E41-493E-AB99-FE0D99F50537}">
      <dgm:prSet/>
      <dgm:spPr/>
      <dgm:t>
        <a:bodyPr/>
        <a:lstStyle/>
        <a:p>
          <a:pPr algn="ctr"/>
          <a:endParaRPr lang="en-US"/>
        </a:p>
      </dgm:t>
    </dgm:pt>
    <dgm:pt modelId="{6F12C5C8-C254-4613-A0D3-0E86D7A5FBAC}" type="pres">
      <dgm:prSet presAssocID="{89105C8E-5DF2-436D-9834-E455F5BF2CF8}" presName="compositeShape" presStyleCnt="0">
        <dgm:presLayoutVars>
          <dgm:chMax val="7"/>
          <dgm:dir/>
          <dgm:resizeHandles val="exact"/>
        </dgm:presLayoutVars>
      </dgm:prSet>
      <dgm:spPr/>
    </dgm:pt>
    <dgm:pt modelId="{97995715-ADE7-49B5-A8FD-F66423A40E3B}" type="pres">
      <dgm:prSet presAssocID="{A9F78E5D-5FE3-4750-8507-5597E41750D7}" presName="circ1" presStyleLbl="vennNode1" presStyleIdx="0" presStyleCnt="3" custScaleX="139472" custLinFactNeighborX="1092" custLinFactNeighborY="1335"/>
      <dgm:spPr/>
      <dgm:t>
        <a:bodyPr/>
        <a:lstStyle/>
        <a:p>
          <a:endParaRPr lang="en-US"/>
        </a:p>
      </dgm:t>
    </dgm:pt>
    <dgm:pt modelId="{F80512DF-9C33-452A-B862-648D229DAB29}" type="pres">
      <dgm:prSet presAssocID="{A9F78E5D-5FE3-4750-8507-5597E41750D7}" presName="circ1Tx" presStyleLbl="revTx" presStyleIdx="0" presStyleCnt="0">
        <dgm:presLayoutVars>
          <dgm:chMax val="0"/>
          <dgm:chPref val="0"/>
          <dgm:bulletEnabled val="1"/>
        </dgm:presLayoutVars>
      </dgm:prSet>
      <dgm:spPr/>
      <dgm:t>
        <a:bodyPr/>
        <a:lstStyle/>
        <a:p>
          <a:endParaRPr lang="en-US"/>
        </a:p>
      </dgm:t>
    </dgm:pt>
    <dgm:pt modelId="{2DEB8DD5-EBA9-45A7-84A6-C87B0D358240}" type="pres">
      <dgm:prSet presAssocID="{3E6CF85E-3F36-409B-B08E-635D5D6A2A6B}" presName="circ2" presStyleLbl="vennNode1" presStyleIdx="1" presStyleCnt="3" custScaleX="140811" custLinFactNeighborX="-2508" custLinFactNeighborY="-20794"/>
      <dgm:spPr/>
      <dgm:t>
        <a:bodyPr/>
        <a:lstStyle/>
        <a:p>
          <a:endParaRPr lang="en-US"/>
        </a:p>
      </dgm:t>
    </dgm:pt>
    <dgm:pt modelId="{A37EEBCC-D57C-48FD-B86B-81C97D091C55}" type="pres">
      <dgm:prSet presAssocID="{3E6CF85E-3F36-409B-B08E-635D5D6A2A6B}" presName="circ2Tx" presStyleLbl="revTx" presStyleIdx="0" presStyleCnt="0">
        <dgm:presLayoutVars>
          <dgm:chMax val="0"/>
          <dgm:chPref val="0"/>
          <dgm:bulletEnabled val="1"/>
        </dgm:presLayoutVars>
      </dgm:prSet>
      <dgm:spPr/>
      <dgm:t>
        <a:bodyPr/>
        <a:lstStyle/>
        <a:p>
          <a:endParaRPr lang="en-US"/>
        </a:p>
      </dgm:t>
    </dgm:pt>
    <dgm:pt modelId="{7A69AC6A-D8FC-45BC-9262-03102FD21E13}" type="pres">
      <dgm:prSet presAssocID="{C6D9D65B-73F6-40FA-860C-759135A0D1FB}" presName="circ3" presStyleLbl="vennNode1" presStyleIdx="2" presStyleCnt="3" custScaleX="144992" custScaleY="102987" custLinFactNeighborX="8839" custLinFactNeighborY="-19657"/>
      <dgm:spPr/>
      <dgm:t>
        <a:bodyPr/>
        <a:lstStyle/>
        <a:p>
          <a:endParaRPr lang="en-US"/>
        </a:p>
      </dgm:t>
    </dgm:pt>
    <dgm:pt modelId="{E96A6583-4730-4886-88FF-26F817F2A929}" type="pres">
      <dgm:prSet presAssocID="{C6D9D65B-73F6-40FA-860C-759135A0D1FB}" presName="circ3Tx" presStyleLbl="revTx" presStyleIdx="0" presStyleCnt="0">
        <dgm:presLayoutVars>
          <dgm:chMax val="0"/>
          <dgm:chPref val="0"/>
          <dgm:bulletEnabled val="1"/>
        </dgm:presLayoutVars>
      </dgm:prSet>
      <dgm:spPr/>
      <dgm:t>
        <a:bodyPr/>
        <a:lstStyle/>
        <a:p>
          <a:endParaRPr lang="en-US"/>
        </a:p>
      </dgm:t>
    </dgm:pt>
  </dgm:ptLst>
  <dgm:cxnLst>
    <dgm:cxn modelId="{CBAEEA9B-070E-4793-86CD-2EB8B9DADF33}" type="presOf" srcId="{A9F78E5D-5FE3-4750-8507-5597E41750D7}" destId="{F80512DF-9C33-452A-B862-648D229DAB29}" srcOrd="1" destOrd="0" presId="urn:microsoft.com/office/officeart/2005/8/layout/venn1"/>
    <dgm:cxn modelId="{AC84E9FE-2E41-493E-AB99-FE0D99F50537}" srcId="{89105C8E-5DF2-436D-9834-E455F5BF2CF8}" destId="{C6D9D65B-73F6-40FA-860C-759135A0D1FB}" srcOrd="2" destOrd="0" parTransId="{B8554767-EDF7-4FCC-8584-27F4B6A91809}" sibTransId="{49C68F74-07FB-42ED-A6D9-155D3C039FEA}"/>
    <dgm:cxn modelId="{A106C690-2F2C-4388-BA3E-FA2FA66E17FD}" type="presOf" srcId="{A9F78E5D-5FE3-4750-8507-5597E41750D7}" destId="{97995715-ADE7-49B5-A8FD-F66423A40E3B}" srcOrd="0" destOrd="0" presId="urn:microsoft.com/office/officeart/2005/8/layout/venn1"/>
    <dgm:cxn modelId="{DD3D8EDE-9865-4664-8111-3E1EEEE43FCE}" type="presOf" srcId="{C6D9D65B-73F6-40FA-860C-759135A0D1FB}" destId="{E96A6583-4730-4886-88FF-26F817F2A929}" srcOrd="1" destOrd="0" presId="urn:microsoft.com/office/officeart/2005/8/layout/venn1"/>
    <dgm:cxn modelId="{7B836FC0-98A4-44FA-8003-C5AAA8C13B36}" srcId="{89105C8E-5DF2-436D-9834-E455F5BF2CF8}" destId="{3E6CF85E-3F36-409B-B08E-635D5D6A2A6B}" srcOrd="1" destOrd="0" parTransId="{857BC621-FA3E-441E-8F2F-4D97F84FBB2B}" sibTransId="{4BA94FD0-74A3-4DA4-9998-D0322E02824A}"/>
    <dgm:cxn modelId="{8C3B9E77-EB1C-4AFC-A582-AFDAFD05B748}" type="presOf" srcId="{C6D9D65B-73F6-40FA-860C-759135A0D1FB}" destId="{7A69AC6A-D8FC-45BC-9262-03102FD21E13}" srcOrd="0" destOrd="0" presId="urn:microsoft.com/office/officeart/2005/8/layout/venn1"/>
    <dgm:cxn modelId="{9B736EEF-A031-4614-B38B-C3368B3CAF82}" type="presOf" srcId="{3E6CF85E-3F36-409B-B08E-635D5D6A2A6B}" destId="{A37EEBCC-D57C-48FD-B86B-81C97D091C55}" srcOrd="1" destOrd="0" presId="urn:microsoft.com/office/officeart/2005/8/layout/venn1"/>
    <dgm:cxn modelId="{88CDD170-8E8C-4BF3-9D97-FDE68215B520}" type="presOf" srcId="{3E6CF85E-3F36-409B-B08E-635D5D6A2A6B}" destId="{2DEB8DD5-EBA9-45A7-84A6-C87B0D358240}" srcOrd="0" destOrd="0" presId="urn:microsoft.com/office/officeart/2005/8/layout/venn1"/>
    <dgm:cxn modelId="{DA68D19D-9F77-4E5D-A521-8C3A5F73D12E}" srcId="{89105C8E-5DF2-436D-9834-E455F5BF2CF8}" destId="{A9F78E5D-5FE3-4750-8507-5597E41750D7}" srcOrd="0" destOrd="0" parTransId="{680193F0-3D21-4F36-A70D-45C494378CF2}" sibTransId="{96A6F474-BF01-4A18-921D-F2C711F20CC4}"/>
    <dgm:cxn modelId="{0CAD50B1-0692-4FF0-896B-D3850EDAC736}" type="presOf" srcId="{89105C8E-5DF2-436D-9834-E455F5BF2CF8}" destId="{6F12C5C8-C254-4613-A0D3-0E86D7A5FBAC}" srcOrd="0" destOrd="0" presId="urn:microsoft.com/office/officeart/2005/8/layout/venn1"/>
    <dgm:cxn modelId="{C3516134-3A26-45E6-8943-6E6B886CA8A5}" type="presParOf" srcId="{6F12C5C8-C254-4613-A0D3-0E86D7A5FBAC}" destId="{97995715-ADE7-49B5-A8FD-F66423A40E3B}" srcOrd="0" destOrd="0" presId="urn:microsoft.com/office/officeart/2005/8/layout/venn1"/>
    <dgm:cxn modelId="{5E574BD2-B5CE-4A4B-A583-7F4164A0AEF3}" type="presParOf" srcId="{6F12C5C8-C254-4613-A0D3-0E86D7A5FBAC}" destId="{F80512DF-9C33-452A-B862-648D229DAB29}" srcOrd="1" destOrd="0" presId="urn:microsoft.com/office/officeart/2005/8/layout/venn1"/>
    <dgm:cxn modelId="{775ACAA7-89D8-454A-8EA7-064051460BB2}" type="presParOf" srcId="{6F12C5C8-C254-4613-A0D3-0E86D7A5FBAC}" destId="{2DEB8DD5-EBA9-45A7-84A6-C87B0D358240}" srcOrd="2" destOrd="0" presId="urn:microsoft.com/office/officeart/2005/8/layout/venn1"/>
    <dgm:cxn modelId="{D12E6B90-7283-430D-8AD4-116FE31BE73B}" type="presParOf" srcId="{6F12C5C8-C254-4613-A0D3-0E86D7A5FBAC}" destId="{A37EEBCC-D57C-48FD-B86B-81C97D091C55}" srcOrd="3" destOrd="0" presId="urn:microsoft.com/office/officeart/2005/8/layout/venn1"/>
    <dgm:cxn modelId="{CAF92430-21AE-44AA-8FEA-C30CF12E9349}" type="presParOf" srcId="{6F12C5C8-C254-4613-A0D3-0E86D7A5FBAC}" destId="{7A69AC6A-D8FC-45BC-9262-03102FD21E13}" srcOrd="4" destOrd="0" presId="urn:microsoft.com/office/officeart/2005/8/layout/venn1"/>
    <dgm:cxn modelId="{D12CFACF-3C2B-46C2-AA15-63F868F579C7}" type="presParOf" srcId="{6F12C5C8-C254-4613-A0D3-0E86D7A5FBAC}" destId="{E96A6583-4730-4886-88FF-26F817F2A92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95715-ADE7-49B5-A8FD-F66423A40E3B}">
      <dsp:nvSpPr>
        <dsp:cNvPr id="0" name=""/>
        <dsp:cNvSpPr/>
      </dsp:nvSpPr>
      <dsp:spPr>
        <a:xfrm>
          <a:off x="1544455" y="70952"/>
          <a:ext cx="3704143" cy="2655833"/>
        </a:xfrm>
        <a:prstGeom prst="ellipse">
          <a:avLst/>
        </a:prstGeom>
        <a:gradFill rotWithShape="0">
          <a:gsLst>
            <a:gs pos="0">
              <a:schemeClr val="accent2">
                <a:alpha val="50000"/>
                <a:hueOff val="0"/>
                <a:satOff val="0"/>
                <a:lumOff val="0"/>
                <a:alphaOff val="0"/>
                <a:tint val="50000"/>
                <a:satMod val="300000"/>
              </a:schemeClr>
            </a:gs>
            <a:gs pos="35000">
              <a:schemeClr val="accent2">
                <a:alpha val="50000"/>
                <a:hueOff val="0"/>
                <a:satOff val="0"/>
                <a:lumOff val="0"/>
                <a:alphaOff val="0"/>
                <a:tint val="37000"/>
                <a:satMod val="300000"/>
              </a:schemeClr>
            </a:gs>
            <a:gs pos="100000">
              <a:schemeClr val="accent2">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t" anchorCtr="0">
          <a:noAutofit/>
        </a:bodyPr>
        <a:lstStyle/>
        <a:p>
          <a:pPr lvl="0" algn="ctr" defTabSz="1066800">
            <a:lnSpc>
              <a:spcPct val="90000"/>
            </a:lnSpc>
            <a:spcBef>
              <a:spcPct val="0"/>
            </a:spcBef>
            <a:spcAft>
              <a:spcPct val="35000"/>
            </a:spcAft>
          </a:pPr>
          <a:r>
            <a:rPr lang="en-US" sz="2400" kern="1200" dirty="0" smtClean="0"/>
            <a:t>Machine Design</a:t>
          </a:r>
          <a:endParaRPr lang="en-US" sz="2400" kern="1200" dirty="0"/>
        </a:p>
      </dsp:txBody>
      <dsp:txXfrm>
        <a:off x="2038341" y="535723"/>
        <a:ext cx="2716372" cy="1195125"/>
      </dsp:txXfrm>
    </dsp:sp>
    <dsp:sp modelId="{2DEB8DD5-EBA9-45A7-84A6-C87B0D358240}">
      <dsp:nvSpPr>
        <dsp:cNvPr id="0" name=""/>
        <dsp:cNvSpPr/>
      </dsp:nvSpPr>
      <dsp:spPr>
        <a:xfrm>
          <a:off x="2389377" y="1143139"/>
          <a:ext cx="3739705" cy="2655833"/>
        </a:xfrm>
        <a:prstGeom prst="ellipse">
          <a:avLst/>
        </a:prstGeom>
        <a:gradFill rotWithShape="0">
          <a:gsLst>
            <a:gs pos="0">
              <a:schemeClr val="accent2">
                <a:alpha val="50000"/>
                <a:hueOff val="5399968"/>
                <a:satOff val="2027"/>
                <a:lumOff val="1961"/>
                <a:alphaOff val="0"/>
                <a:tint val="50000"/>
                <a:satMod val="300000"/>
              </a:schemeClr>
            </a:gs>
            <a:gs pos="35000">
              <a:schemeClr val="accent2">
                <a:alpha val="50000"/>
                <a:hueOff val="5399968"/>
                <a:satOff val="2027"/>
                <a:lumOff val="1961"/>
                <a:alphaOff val="0"/>
                <a:tint val="37000"/>
                <a:satMod val="300000"/>
              </a:schemeClr>
            </a:gs>
            <a:gs pos="100000">
              <a:schemeClr val="accent2">
                <a:alpha val="50000"/>
                <a:hueOff val="5399968"/>
                <a:satOff val="2027"/>
                <a:lumOff val="1961"/>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r" defTabSz="1066800">
            <a:lnSpc>
              <a:spcPct val="90000"/>
            </a:lnSpc>
            <a:spcBef>
              <a:spcPct val="0"/>
            </a:spcBef>
            <a:spcAft>
              <a:spcPct val="35000"/>
            </a:spcAft>
          </a:pPr>
          <a:endParaRPr lang="en-US" sz="2400" kern="1200" dirty="0" smtClean="0"/>
        </a:p>
        <a:p>
          <a:pPr lvl="0" algn="r" defTabSz="1066800">
            <a:lnSpc>
              <a:spcPct val="90000"/>
            </a:lnSpc>
            <a:spcBef>
              <a:spcPct val="0"/>
            </a:spcBef>
            <a:spcAft>
              <a:spcPct val="35000"/>
            </a:spcAft>
          </a:pPr>
          <a:r>
            <a:rPr lang="en-US" sz="2400" kern="1200" dirty="0" smtClean="0"/>
            <a:t>Human </a:t>
          </a:r>
        </a:p>
        <a:p>
          <a:pPr lvl="0" algn="r" defTabSz="1066800">
            <a:lnSpc>
              <a:spcPct val="90000"/>
            </a:lnSpc>
            <a:spcBef>
              <a:spcPct val="0"/>
            </a:spcBef>
            <a:spcAft>
              <a:spcPct val="35000"/>
            </a:spcAft>
          </a:pPr>
          <a:r>
            <a:rPr lang="en-US" sz="2400" kern="1200" dirty="0" smtClean="0"/>
            <a:t>Factors</a:t>
          </a:r>
          <a:endParaRPr lang="en-US" sz="2400" kern="1200" dirty="0"/>
        </a:p>
      </dsp:txBody>
      <dsp:txXfrm>
        <a:off x="3533104" y="1829229"/>
        <a:ext cx="2243823" cy="1460708"/>
      </dsp:txXfrm>
    </dsp:sp>
    <dsp:sp modelId="{7A69AC6A-D8FC-45BC-9262-03102FD21E13}">
      <dsp:nvSpPr>
        <dsp:cNvPr id="0" name=""/>
        <dsp:cNvSpPr/>
      </dsp:nvSpPr>
      <dsp:spPr>
        <a:xfrm>
          <a:off x="718588" y="1133671"/>
          <a:ext cx="3850745" cy="2735163"/>
        </a:xfrm>
        <a:prstGeom prst="ellipse">
          <a:avLst/>
        </a:prstGeom>
        <a:gradFill rotWithShape="0">
          <a:gsLst>
            <a:gs pos="0">
              <a:schemeClr val="accent2">
                <a:alpha val="50000"/>
                <a:hueOff val="10799937"/>
                <a:satOff val="4055"/>
                <a:lumOff val="3922"/>
                <a:alphaOff val="0"/>
                <a:tint val="50000"/>
                <a:satMod val="300000"/>
              </a:schemeClr>
            </a:gs>
            <a:gs pos="35000">
              <a:schemeClr val="accent2">
                <a:alpha val="50000"/>
                <a:hueOff val="10799937"/>
                <a:satOff val="4055"/>
                <a:lumOff val="3922"/>
                <a:alphaOff val="0"/>
                <a:tint val="37000"/>
                <a:satMod val="300000"/>
              </a:schemeClr>
            </a:gs>
            <a:gs pos="100000">
              <a:schemeClr val="accent2">
                <a:alpha val="50000"/>
                <a:hueOff val="10799937"/>
                <a:satOff val="4055"/>
                <a:lumOff val="3922"/>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1066800">
            <a:lnSpc>
              <a:spcPct val="100000"/>
            </a:lnSpc>
            <a:spcBef>
              <a:spcPct val="0"/>
            </a:spcBef>
            <a:spcAft>
              <a:spcPts val="0"/>
            </a:spcAft>
          </a:pPr>
          <a:endParaRPr lang="en-US" sz="2400" kern="1200" dirty="0" smtClean="0"/>
        </a:p>
        <a:p>
          <a:pPr lvl="0" algn="l" defTabSz="1066800">
            <a:lnSpc>
              <a:spcPct val="100000"/>
            </a:lnSpc>
            <a:spcBef>
              <a:spcPct val="0"/>
            </a:spcBef>
            <a:spcAft>
              <a:spcPts val="0"/>
            </a:spcAft>
          </a:pPr>
          <a:r>
            <a:rPr lang="en-US" sz="2400" kern="1200" dirty="0" smtClean="0"/>
            <a:t>Task</a:t>
          </a:r>
        </a:p>
        <a:p>
          <a:pPr lvl="0" algn="l" defTabSz="1066800">
            <a:lnSpc>
              <a:spcPct val="100000"/>
            </a:lnSpc>
            <a:spcBef>
              <a:spcPct val="0"/>
            </a:spcBef>
            <a:spcAft>
              <a:spcPts val="0"/>
            </a:spcAft>
          </a:pPr>
          <a:r>
            <a:rPr lang="en-US" sz="2400" kern="1200" dirty="0" smtClean="0"/>
            <a:t>Design</a:t>
          </a:r>
          <a:endParaRPr lang="en-US" sz="2400" kern="1200" dirty="0"/>
        </a:p>
      </dsp:txBody>
      <dsp:txXfrm>
        <a:off x="1081200" y="1840255"/>
        <a:ext cx="2310447" cy="150433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46997C-9D37-417A-8F59-298EACBD00D3}" type="datetimeFigureOut">
              <a:rPr lang="en-US" smtClean="0"/>
              <a:t>8/8/2018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32950-6AEF-4CCA-82E4-79A3ACBB72AB}" type="slidenum">
              <a:rPr lang="en-US" smtClean="0"/>
              <a:t>‹#›</a:t>
            </a:fld>
            <a:endParaRPr lang="en-US"/>
          </a:p>
        </p:txBody>
      </p:sp>
    </p:spTree>
    <p:extLst>
      <p:ext uri="{BB962C8B-B14F-4D97-AF65-F5344CB8AC3E}">
        <p14:creationId xmlns:p14="http://schemas.microsoft.com/office/powerpoint/2010/main" val="55693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b="1" dirty="0">
                <a:latin typeface="Arial" panose="020B0604020202020204" pitchFamily="34" charset="0"/>
              </a:rPr>
              <a:t>Created with funding by: </a:t>
            </a:r>
            <a:r>
              <a:rPr lang="en-US" b="1" dirty="0"/>
              <a:t>A U.S. Occupational Safety and Health Administration Susan Harwood Training Grant</a:t>
            </a:r>
          </a:p>
          <a:p>
            <a:endParaRPr lang="en-US" b="1" dirty="0"/>
          </a:p>
          <a:p>
            <a:r>
              <a:rPr lang="en-US" i="1" dirty="0" smtClean="0"/>
              <a:t>This </a:t>
            </a:r>
            <a:r>
              <a:rPr lang="en-US" i="1" dirty="0"/>
              <a:t>training course was produced under grant </a:t>
            </a:r>
            <a:r>
              <a:rPr lang="en-US" i="1"/>
              <a:t>number </a:t>
            </a:r>
            <a:r>
              <a:rPr lang="en-US" i="1" smtClean="0"/>
              <a:t>SH-29660-SH6 </a:t>
            </a:r>
            <a:r>
              <a:rPr lang="en-US" i="1" dirty="0" smtClean="0"/>
              <a:t>(Poultry/Meatpacking</a:t>
            </a:r>
            <a:r>
              <a:rPr lang="en-US" i="1" baseline="0" dirty="0" smtClean="0"/>
              <a:t> Ergo &amp; Safety</a:t>
            </a:r>
            <a:r>
              <a:rPr lang="en-US" i="1" dirty="0" smtClean="0"/>
              <a:t>) </a:t>
            </a:r>
            <a:r>
              <a:rPr lang="en-US" i="1" dirty="0"/>
              <a:t>from the Occupational Safety and Health Administration, U.S. Department of Labor. It does not necessarily reflect the views or policies of the U.S. Department of Labor, nor does mention of trade names, commercial products, or organizations imply endorsement by the U.S. Government. </a:t>
            </a:r>
            <a:endParaRPr lang="en-US" i="1" dirty="0" smtClean="0"/>
          </a:p>
          <a:p>
            <a:endParaRPr lang="en-US" dirty="0"/>
          </a:p>
          <a:p>
            <a:r>
              <a:rPr lang="en-US" dirty="0"/>
              <a:t> </a:t>
            </a:r>
            <a:r>
              <a:rPr lang="en-US" dirty="0" smtClean="0"/>
              <a:t>Explain this program is a short summary of some of the hazards encountered in the industry.</a:t>
            </a:r>
            <a:endParaRPr lang="en-US" dirty="0"/>
          </a:p>
          <a:p>
            <a:endParaRPr lang="en-US" altLang="en-US" i="1"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1</a:t>
            </a:fld>
            <a:endParaRPr lang="en-US"/>
          </a:p>
        </p:txBody>
      </p:sp>
    </p:spTree>
    <p:extLst>
      <p:ext uri="{BB962C8B-B14F-4D97-AF65-F5344CB8AC3E}">
        <p14:creationId xmlns:p14="http://schemas.microsoft.com/office/powerpoint/2010/main" val="1729510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pictures illustrate specific equipment that would be found in the processing areas of the</a:t>
            </a:r>
            <a:r>
              <a:rPr lang="en-US" baseline="0" dirty="0" smtClean="0"/>
              <a:t> plant. All guards must be securely mounted to the machine and must be designed to prevent employees from reaching under, over, or through the guard. When guards can be opened, you must ensure that you have an interlock on the machine.</a:t>
            </a:r>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11</a:t>
            </a:fld>
            <a:endParaRPr lang="en-US"/>
          </a:p>
        </p:txBody>
      </p:sp>
    </p:spTree>
    <p:extLst>
      <p:ext uri="{BB962C8B-B14F-4D97-AF65-F5344CB8AC3E}">
        <p14:creationId xmlns:p14="http://schemas.microsoft.com/office/powerpoint/2010/main" val="2803656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picture above demonstrates a worker cutting</a:t>
            </a:r>
            <a:r>
              <a:rPr lang="en-US" baseline="0" dirty="0" smtClean="0"/>
              <a:t> meat with a band saw. Some machines, such as a band saw, require the operators to make adjustments to the guards. The guard has to be adjusted to cover the unused portion of the blade.  </a:t>
            </a:r>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12</a:t>
            </a:fld>
            <a:endParaRPr lang="en-US"/>
          </a:p>
        </p:txBody>
      </p:sp>
    </p:spTree>
    <p:extLst>
      <p:ext uri="{BB962C8B-B14F-4D97-AF65-F5344CB8AC3E}">
        <p14:creationId xmlns:p14="http://schemas.microsoft.com/office/powerpoint/2010/main" val="3940506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1016779" rtl="0" eaLnBrk="0" fontAlgn="base" latinLnBrk="0" hangingPunct="0">
              <a:lnSpc>
                <a:spcPct val="100000"/>
              </a:lnSpc>
              <a:spcBef>
                <a:spcPct val="30000"/>
              </a:spcBef>
              <a:spcAft>
                <a:spcPct val="0"/>
              </a:spcAft>
              <a:buClrTx/>
              <a:buSzTx/>
              <a:buFontTx/>
              <a:buNone/>
              <a:tabLst/>
              <a:defRPr/>
            </a:pPr>
            <a:r>
              <a:rPr lang="en-US" altLang="en-US" dirty="0" smtClean="0"/>
              <a:t>Animations taken from OSHA E-Tool on Machine Guarding (specific meat processing equipment, such as fans and augers are included) illustrate a variety of hazards that require machine guarding including rotating parts, in-running nip points, hazardous points of operation, shear points, exploding grinding wheels, and reciprocating motion. There are several different types of guards: fixed, interlocked, adjustable, and self-adjusting.</a:t>
            </a:r>
          </a:p>
          <a:p>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13</a:t>
            </a:fld>
            <a:endParaRPr lang="en-US"/>
          </a:p>
        </p:txBody>
      </p:sp>
    </p:spTree>
    <p:extLst>
      <p:ext uri="{BB962C8B-B14F-4D97-AF65-F5344CB8AC3E}">
        <p14:creationId xmlns:p14="http://schemas.microsoft.com/office/powerpoint/2010/main" val="3792474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effective components of LOTO should be followed to protect personnel from</a:t>
            </a:r>
            <a:r>
              <a:rPr lang="en-US" baseline="0" dirty="0" smtClean="0"/>
              <a:t> hazardous energy. </a:t>
            </a:r>
            <a:r>
              <a:rPr lang="en-US" dirty="0" smtClean="0"/>
              <a:t>Some of the most critical requirements from these standards are: developing, implementing, and enforcing an energy control program;  using lockout devices for equipment that can be locked out (</a:t>
            </a:r>
            <a:r>
              <a:rPr lang="en-US" dirty="0" err="1" smtClean="0"/>
              <a:t>tagout</a:t>
            </a:r>
            <a:r>
              <a:rPr lang="en-US" dirty="0" smtClean="0"/>
              <a:t> devices may be used in lieu of lockout devices only if the </a:t>
            </a:r>
            <a:r>
              <a:rPr lang="en-US" dirty="0" err="1" smtClean="0"/>
              <a:t>tagout</a:t>
            </a:r>
            <a:r>
              <a:rPr lang="en-US" dirty="0" smtClean="0"/>
              <a:t> program provides employee protection equivalent to that provided through a lockout program);  ensuring that new or overhauled equipment is capable of being locked out.</a:t>
            </a:r>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14</a:t>
            </a:fld>
            <a:endParaRPr lang="en-US"/>
          </a:p>
        </p:txBody>
      </p:sp>
    </p:spTree>
    <p:extLst>
      <p:ext uri="{BB962C8B-B14F-4D97-AF65-F5344CB8AC3E}">
        <p14:creationId xmlns:p14="http://schemas.microsoft.com/office/powerpoint/2010/main" val="4086516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1016779" rtl="0" eaLnBrk="0" fontAlgn="base" latinLnBrk="0" hangingPunct="0">
              <a:lnSpc>
                <a:spcPct val="100000"/>
              </a:lnSpc>
              <a:spcBef>
                <a:spcPct val="30000"/>
              </a:spcBef>
              <a:spcAft>
                <a:spcPct val="0"/>
              </a:spcAft>
              <a:buClrTx/>
              <a:buSzTx/>
              <a:buFontTx/>
              <a:buNone/>
              <a:tabLst/>
              <a:defRPr/>
            </a:pPr>
            <a:r>
              <a:rPr lang="en-US" altLang="en-US" dirty="0" smtClean="0"/>
              <a:t>Often procedures (poultry and meatpacking LOTO specific procedures) are posted at the machinery to enhance communication of the information to the workers. In many cases,</a:t>
            </a:r>
            <a:r>
              <a:rPr lang="en-US" altLang="en-US" baseline="0" dirty="0" smtClean="0"/>
              <a:t> specific procedures are required for the equipment, especially if there are multiple energy sources. </a:t>
            </a:r>
            <a:r>
              <a:rPr lang="en-US" altLang="en-US" dirty="0" smtClean="0"/>
              <a:t>The procedure should outline steps for:</a:t>
            </a:r>
            <a:r>
              <a:rPr lang="en-US" altLang="en-US" baseline="0" dirty="0" smtClean="0"/>
              <a:t> bringing the equipment off line, verifying the absence of energy, and bringing the equipment back on line.</a:t>
            </a:r>
            <a:r>
              <a:rPr lang="en-US" altLang="en-US" dirty="0" smtClean="0"/>
              <a:t> </a:t>
            </a:r>
          </a:p>
          <a:p>
            <a:pPr marL="0" marR="0" lvl="0" indent="0" algn="l" defTabSz="1016779"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1016779" rtl="0" eaLnBrk="0" fontAlgn="base" latinLnBrk="0" hangingPunct="0">
              <a:lnSpc>
                <a:spcPct val="100000"/>
              </a:lnSpc>
              <a:spcBef>
                <a:spcPct val="30000"/>
              </a:spcBef>
              <a:spcAft>
                <a:spcPct val="0"/>
              </a:spcAft>
              <a:buClrTx/>
              <a:buSzTx/>
              <a:buFontTx/>
              <a:buNone/>
              <a:tabLst/>
              <a:defRPr/>
            </a:pPr>
            <a:r>
              <a:rPr lang="en-US" altLang="en-US" dirty="0" smtClean="0"/>
              <a:t>Picture illustrates a LOTO machine specific procedure for a poultry processing plant.</a:t>
            </a:r>
          </a:p>
          <a:p>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15</a:t>
            </a:fld>
            <a:endParaRPr lang="en-US"/>
          </a:p>
        </p:txBody>
      </p:sp>
    </p:spTree>
    <p:extLst>
      <p:ext uri="{BB962C8B-B14F-4D97-AF65-F5344CB8AC3E}">
        <p14:creationId xmlns:p14="http://schemas.microsoft.com/office/powerpoint/2010/main" val="2700199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16</a:t>
            </a:fld>
            <a:endParaRPr lang="en-US"/>
          </a:p>
        </p:txBody>
      </p:sp>
    </p:spTree>
    <p:extLst>
      <p:ext uri="{BB962C8B-B14F-4D97-AF65-F5344CB8AC3E}">
        <p14:creationId xmlns:p14="http://schemas.microsoft.com/office/powerpoint/2010/main" val="1286540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If an employee is performing servicing or maintenance on these machines, the equipment has to be locked out as there are no alternative protective means that are made available for these machines. Note the exposed flywheel and/or</a:t>
            </a:r>
            <a:r>
              <a:rPr lang="en-US" baseline="0" dirty="0" smtClean="0"/>
              <a:t> pulleys on the machinery.</a:t>
            </a:r>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17</a:t>
            </a:fld>
            <a:endParaRPr lang="en-US"/>
          </a:p>
        </p:txBody>
      </p:sp>
    </p:spTree>
    <p:extLst>
      <p:ext uri="{BB962C8B-B14F-4D97-AF65-F5344CB8AC3E}">
        <p14:creationId xmlns:p14="http://schemas.microsoft.com/office/powerpoint/2010/main" val="4189829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Lockout is the best method to protect employees, therefore, locks must be used over tags. Tags may evoke a false sense of security. Employers</a:t>
            </a:r>
            <a:r>
              <a:rPr lang="en-US" baseline="0" dirty="0" smtClean="0"/>
              <a:t> must ensure that tags provide equally effective means for protecting employees. Additional steps may need to be taken, such as pulling a fuse to provide equivalent protection.</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18</a:t>
            </a:fld>
            <a:endParaRPr lang="en-US"/>
          </a:p>
        </p:txBody>
      </p:sp>
    </p:spTree>
    <p:extLst>
      <p:ext uri="{BB962C8B-B14F-4D97-AF65-F5344CB8AC3E}">
        <p14:creationId xmlns:p14="http://schemas.microsoft.com/office/powerpoint/2010/main" val="2209653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If </a:t>
            </a:r>
            <a:r>
              <a:rPr lang="en-US" dirty="0"/>
              <a:t>all of these apply, the employer must use alternative measures to provide effective protection from the hazardous energy. Some acceptable alternative measures include specially designed tools, remote devices, interlocked barrier guards, local disconnects, or control switches which are under the exclusive control of the employee performing the minor servicing. These alternative measures must enable the employee to safely perform the servicing task without being exposed to the unexpected energization or activation of the equipment, or the release of stored energy. </a:t>
            </a:r>
            <a:br>
              <a:rPr lang="en-US" dirty="0"/>
            </a:br>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19</a:t>
            </a:fld>
            <a:endParaRPr lang="en-US"/>
          </a:p>
        </p:txBody>
      </p:sp>
    </p:spTree>
    <p:extLst>
      <p:ext uri="{BB962C8B-B14F-4D97-AF65-F5344CB8AC3E}">
        <p14:creationId xmlns:p14="http://schemas.microsoft.com/office/powerpoint/2010/main" val="2501724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picture illustrates an employee standing on the equipment. Poor footing is a major cause of injuries that are attributed to falls. Employees must be prohibited from climbing onto the equipment.</a:t>
            </a:r>
          </a:p>
          <a:p>
            <a:endParaRPr lang="en-US" dirty="0" smtClean="0"/>
          </a:p>
          <a:p>
            <a:r>
              <a:rPr lang="en-US" dirty="0" smtClean="0"/>
              <a:t>Slips, trips, and falls can cause back injuries, strains and sprains, contusions, and fractures.  There</a:t>
            </a:r>
            <a:r>
              <a:rPr lang="en-US" baseline="0" dirty="0" smtClean="0"/>
              <a:t> are two types of falls:</a:t>
            </a:r>
          </a:p>
          <a:p>
            <a:endParaRPr lang="en-US" b="1" dirty="0" smtClean="0"/>
          </a:p>
          <a:p>
            <a:r>
              <a:rPr lang="en-US" i="1" dirty="0" smtClean="0"/>
              <a:t>Falls to same level-</a:t>
            </a:r>
            <a:r>
              <a:rPr lang="en-US" dirty="0" smtClean="0"/>
              <a:t>Floors, platforms and stairways may be slippery from water, blood, or poultry fat and grease. Employees may trip over boxes, electrical cords, equipment, or other items that are left in aisles and walkways. Floors may be uneven or have depressions or shallow holes or uncovered floor drains that cause employees to trip. </a:t>
            </a:r>
          </a:p>
          <a:p>
            <a:r>
              <a:rPr lang="en-US" dirty="0" smtClean="0"/>
              <a:t> </a:t>
            </a:r>
          </a:p>
          <a:p>
            <a:r>
              <a:rPr lang="en-US" i="1" dirty="0" smtClean="0"/>
              <a:t>Falls from a higher level to a lower level- </a:t>
            </a:r>
            <a:r>
              <a:rPr lang="en-US" dirty="0" smtClean="0"/>
              <a:t>Stairways may have missing rails or treads, or the riser height may not be uniform. Elevated work surfaces may not have guardrails or </a:t>
            </a:r>
            <a:r>
              <a:rPr lang="en-US" dirty="0" err="1" smtClean="0"/>
              <a:t>toeboards</a:t>
            </a:r>
            <a:r>
              <a:rPr lang="en-US" dirty="0" smtClean="0"/>
              <a:t>. The distance between rungs on portable ladders may not be uniform, the ladders may not be equipped with non-slip safety feet, or employees may not be trained in the safe use of ladders. </a:t>
            </a:r>
          </a:p>
          <a:p>
            <a:endParaRPr lang="en-US" dirty="0"/>
          </a:p>
        </p:txBody>
      </p:sp>
      <p:sp>
        <p:nvSpPr>
          <p:cNvPr id="4" name="Slide Number Placeholder 3"/>
          <p:cNvSpPr>
            <a:spLocks noGrp="1"/>
          </p:cNvSpPr>
          <p:nvPr>
            <p:ph type="sldNum" sz="quarter" idx="10"/>
          </p:nvPr>
        </p:nvSpPr>
        <p:spPr/>
        <p:txBody>
          <a:bodyPr/>
          <a:lstStyle/>
          <a:p>
            <a:fld id="{93432950-6AEF-4CCA-82E4-79A3ACBB72AB}" type="slidenum">
              <a:rPr lang="en-US" smtClean="0"/>
              <a:t>20</a:t>
            </a:fld>
            <a:endParaRPr lang="en-US"/>
          </a:p>
        </p:txBody>
      </p:sp>
    </p:spTree>
    <p:extLst>
      <p:ext uri="{BB962C8B-B14F-4D97-AF65-F5344CB8AC3E}">
        <p14:creationId xmlns:p14="http://schemas.microsoft.com/office/powerpoint/2010/main" val="2149076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This program is a brief overview.</a:t>
            </a:r>
            <a:r>
              <a:rPr lang="en-US" baseline="0" dirty="0" smtClean="0"/>
              <a:t> It does not discuss all possible hazards or methods to reduce hazards in the industry.</a:t>
            </a:r>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3</a:t>
            </a:fld>
            <a:endParaRPr lang="en-US"/>
          </a:p>
        </p:txBody>
      </p:sp>
    </p:spTree>
    <p:extLst>
      <p:ext uri="{BB962C8B-B14F-4D97-AF65-F5344CB8AC3E}">
        <p14:creationId xmlns:p14="http://schemas.microsoft.com/office/powerpoint/2010/main" val="3207756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1016779" rtl="0" eaLnBrk="0" fontAlgn="base" latinLnBrk="0" hangingPunct="0">
              <a:lnSpc>
                <a:spcPct val="100000"/>
              </a:lnSpc>
              <a:spcBef>
                <a:spcPct val="30000"/>
              </a:spcBef>
              <a:spcAft>
                <a:spcPct val="0"/>
              </a:spcAft>
              <a:buClrTx/>
              <a:buSzTx/>
              <a:buFontTx/>
              <a:buNone/>
              <a:tabLst/>
              <a:defRPr/>
            </a:pPr>
            <a:r>
              <a:rPr lang="en-US" altLang="en-US" dirty="0" smtClean="0"/>
              <a:t>Keep equipment off the floor as much as possible</a:t>
            </a:r>
            <a:r>
              <a:rPr lang="en-US" altLang="en-US" baseline="0" dirty="0" smtClean="0"/>
              <a:t> to prevent falls.</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21</a:t>
            </a:fld>
            <a:endParaRPr lang="en-US"/>
          </a:p>
        </p:txBody>
      </p:sp>
    </p:spTree>
    <p:extLst>
      <p:ext uri="{BB962C8B-B14F-4D97-AF65-F5344CB8AC3E}">
        <p14:creationId xmlns:p14="http://schemas.microsoft.com/office/powerpoint/2010/main" val="3777183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picture on</a:t>
            </a:r>
            <a:r>
              <a:rPr lang="en-US" baseline="0" dirty="0" smtClean="0"/>
              <a:t> the left shows an e</a:t>
            </a:r>
            <a:r>
              <a:rPr lang="en-US" dirty="0" smtClean="0"/>
              <a:t>mployee standing on the equipment. Climbing on the equipment can be very dangerous as the surfaces are not designed to support personnel and there are ample opportunities to slip off the equipment. The employee in</a:t>
            </a:r>
            <a:r>
              <a:rPr lang="en-US" baseline="0" dirty="0" smtClean="0"/>
              <a:t> the picture on the right is better protected because they are using a ladder stand as opposed to standing on the equipment.</a:t>
            </a:r>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22</a:t>
            </a:fld>
            <a:endParaRPr lang="en-US"/>
          </a:p>
        </p:txBody>
      </p:sp>
    </p:spTree>
    <p:extLst>
      <p:ext uri="{BB962C8B-B14F-4D97-AF65-F5344CB8AC3E}">
        <p14:creationId xmlns:p14="http://schemas.microsoft.com/office/powerpoint/2010/main" val="827804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 other actions that may be taken as well or get the class to list other methods to prevent</a:t>
            </a:r>
            <a:r>
              <a:rPr lang="en-US" b="1" baseline="0" dirty="0" smtClean="0"/>
              <a:t> STF hazards.  </a:t>
            </a:r>
          </a:p>
          <a:p>
            <a:endParaRPr lang="en-US" b="1" baseline="0" dirty="0" smtClean="0"/>
          </a:p>
          <a:p>
            <a:r>
              <a:rPr lang="en-US" b="1" dirty="0" smtClean="0"/>
              <a:t>Possible answers are the following: </a:t>
            </a:r>
            <a:r>
              <a:rPr lang="en-US" dirty="0" smtClean="0"/>
              <a:t>Clean up blood and grease as promptly and frequently as possible; Provide non-slip surfaces on floors that will be wet; </a:t>
            </a:r>
          </a:p>
          <a:p>
            <a:r>
              <a:rPr lang="en-US" dirty="0" smtClean="0"/>
              <a:t>Use slip-resistant footwear; Keep aisles and passageways clear of obstructions and tripping hazards; Make sure aisles are wide enough for the intended use.; make sure stairs have proper handrails, that treads and risers are maintained, and that treads have a slip-resistant surface; make sure elevated storage and work surfaces have guardrails, </a:t>
            </a:r>
            <a:r>
              <a:rPr lang="en-US" dirty="0" err="1" smtClean="0"/>
              <a:t>toeboards</a:t>
            </a:r>
            <a:r>
              <a:rPr lang="en-US" dirty="0" smtClean="0"/>
              <a:t>, and a permanent means of access.;</a:t>
            </a:r>
            <a:r>
              <a:rPr lang="en-US" baseline="0" dirty="0" smtClean="0"/>
              <a:t> m</a:t>
            </a:r>
            <a:r>
              <a:rPr lang="en-US" dirty="0" smtClean="0"/>
              <a:t>ake sure that floor drains are covered by grates; maintain ladders in good condition, with uniformly-spaced rungs and non-slip safety feet; and train employees in the safe use of ladders. </a:t>
            </a:r>
          </a:p>
          <a:p>
            <a:endParaRPr lang="en-US" dirty="0"/>
          </a:p>
        </p:txBody>
      </p:sp>
      <p:sp>
        <p:nvSpPr>
          <p:cNvPr id="4" name="Slide Number Placeholder 3"/>
          <p:cNvSpPr>
            <a:spLocks noGrp="1"/>
          </p:cNvSpPr>
          <p:nvPr>
            <p:ph type="sldNum" sz="quarter" idx="10"/>
          </p:nvPr>
        </p:nvSpPr>
        <p:spPr/>
        <p:txBody>
          <a:bodyPr/>
          <a:lstStyle/>
          <a:p>
            <a:fld id="{93432950-6AEF-4CCA-82E4-79A3ACBB72AB}" type="slidenum">
              <a:rPr lang="en-US" smtClean="0"/>
              <a:t>23</a:t>
            </a:fld>
            <a:endParaRPr lang="en-US"/>
          </a:p>
        </p:txBody>
      </p:sp>
    </p:spTree>
    <p:extLst>
      <p:ext uri="{BB962C8B-B14F-4D97-AF65-F5344CB8AC3E}">
        <p14:creationId xmlns:p14="http://schemas.microsoft.com/office/powerpoint/2010/main" val="2767312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24</a:t>
            </a:fld>
            <a:endParaRPr lang="en-US"/>
          </a:p>
        </p:txBody>
      </p:sp>
    </p:spTree>
    <p:extLst>
      <p:ext uri="{BB962C8B-B14F-4D97-AF65-F5344CB8AC3E}">
        <p14:creationId xmlns:p14="http://schemas.microsoft.com/office/powerpoint/2010/main" val="2596700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picture illustrates a hazard</a:t>
            </a:r>
            <a:r>
              <a:rPr lang="en-US" baseline="0" dirty="0" smtClean="0"/>
              <a:t> (hoses on the floor) and a best practice for reduces the obstructions in the aisle (hose reel). The aisles and walking surfaces should be maintained free of materials that may cause employees to trip. The hoses and cords can also be covered.</a:t>
            </a:r>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25</a:t>
            </a:fld>
            <a:endParaRPr lang="en-US"/>
          </a:p>
        </p:txBody>
      </p:sp>
    </p:spTree>
    <p:extLst>
      <p:ext uri="{BB962C8B-B14F-4D97-AF65-F5344CB8AC3E}">
        <p14:creationId xmlns:p14="http://schemas.microsoft.com/office/powerpoint/2010/main" val="4257611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picture illustrates an employee using a step ladder.</a:t>
            </a:r>
            <a:r>
              <a:rPr lang="en-US" baseline="0" dirty="0" smtClean="0"/>
              <a:t> Note: The top or top step of the ladder are not being used. </a:t>
            </a:r>
            <a:r>
              <a:rPr lang="en-US" dirty="0" smtClean="0"/>
              <a:t>Employers must train all employees to recognize hazards related to ladders and instruct them to minimize these hazards. For example, employers must ensure that each employee is trained by a competent person in the following areas, as applicable: nature of fall hazards in the work area; correct procedures for erecting, maintaining and disassembling the fall protection systems to be used; proper construction, use, placement and care in handling of all stairways and ladders; and maximum intended load-carrying capacities of ladders used.</a:t>
            </a:r>
            <a:br>
              <a:rPr lang="en-US" dirty="0" smtClean="0"/>
            </a:br>
            <a:r>
              <a:rPr lang="en-US" dirty="0" smtClean="0"/>
              <a:t/>
            </a:r>
            <a:br>
              <a:rPr lang="en-US" dirty="0" smtClean="0"/>
            </a:br>
            <a:r>
              <a:rPr lang="en-US" i="1" dirty="0" smtClean="0"/>
              <a:t>Note</a:t>
            </a:r>
            <a:r>
              <a:rPr lang="en-US" dirty="0" smtClean="0"/>
              <a:t>: Employers must retrain each employee as necessary to maintain their understanding and knowledge on the safe use and construction of ladders.</a:t>
            </a:r>
          </a:p>
          <a:p>
            <a:endParaRPr lang="en-US" dirty="0"/>
          </a:p>
        </p:txBody>
      </p:sp>
      <p:sp>
        <p:nvSpPr>
          <p:cNvPr id="4" name="Slide Number Placeholder 3"/>
          <p:cNvSpPr>
            <a:spLocks noGrp="1"/>
          </p:cNvSpPr>
          <p:nvPr>
            <p:ph type="sldNum" sz="quarter" idx="10"/>
          </p:nvPr>
        </p:nvSpPr>
        <p:spPr/>
        <p:txBody>
          <a:bodyPr/>
          <a:lstStyle/>
          <a:p>
            <a:fld id="{93432950-6AEF-4CCA-82E4-79A3ACBB72AB}" type="slidenum">
              <a:rPr lang="en-US" smtClean="0"/>
              <a:t>26</a:t>
            </a:fld>
            <a:endParaRPr lang="en-US"/>
          </a:p>
        </p:txBody>
      </p:sp>
    </p:spTree>
    <p:extLst>
      <p:ext uri="{BB962C8B-B14F-4D97-AF65-F5344CB8AC3E}">
        <p14:creationId xmlns:p14="http://schemas.microsoft.com/office/powerpoint/2010/main" val="3311738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Workers in Meat Packing Plants, including cleaning crews, are exposed to hazardous chemicals. Potential health effects of chemicals exposures include skin rashes, eye, nose and throat irritation, burns to the skin and eyes from splashes, cough, shortness of breath, and other symptoms, depending on the chemical.  </a:t>
            </a:r>
          </a:p>
          <a:p>
            <a:endParaRPr lang="en-US" dirty="0" smtClean="0"/>
          </a:p>
          <a:p>
            <a:pPr eaLnBrk="1" hangingPunct="1"/>
            <a:r>
              <a:rPr lang="en-US" altLang="x-none" dirty="0" smtClean="0">
                <a:latin typeface="+mn-lt"/>
              </a:rPr>
              <a:t>The alkaline agents are the most common.  The acid agents usually are combined in a sequence with the alkaline for a greater scope of cleaning and disinfection.  </a:t>
            </a:r>
          </a:p>
          <a:p>
            <a:pPr eaLnBrk="1" hangingPunct="1"/>
            <a:r>
              <a:rPr lang="en-US" altLang="x-none" dirty="0" smtClean="0">
                <a:latin typeface="+mn-lt"/>
              </a:rPr>
              <a:t/>
            </a:r>
            <a:br>
              <a:rPr lang="en-US" altLang="x-none" dirty="0" smtClean="0">
                <a:latin typeface="+mn-lt"/>
              </a:rPr>
            </a:br>
            <a:r>
              <a:rPr lang="en-US" altLang="x-none" dirty="0" smtClean="0">
                <a:latin typeface="+mn-lt"/>
              </a:rPr>
              <a:t>The chlorinated agents are the most commonly used, in all its formulations, to sanitize. They are always very corrosive and can generate chlorine gas if misused or mixed with other chemicals.  Iodine has been used as an antimicrobial agent from 1880 and remains effective against bacteria, viruses, yeasts and molds.</a:t>
            </a:r>
          </a:p>
          <a:p>
            <a:pPr eaLnBrk="1" hangingPunct="1"/>
            <a:endParaRPr lang="en-US" altLang="x-none" dirty="0" smtClean="0">
              <a:latin typeface="+mn-lt"/>
            </a:endParaRPr>
          </a:p>
          <a:p>
            <a:pPr eaLnBrk="1" hangingPunct="1"/>
            <a:r>
              <a:rPr lang="en-US" altLang="x-none" dirty="0" smtClean="0">
                <a:latin typeface="+mn-lt"/>
              </a:rPr>
              <a:t>The clip art illustrates the</a:t>
            </a:r>
            <a:r>
              <a:rPr lang="en-US" altLang="x-none" baseline="0" dirty="0" smtClean="0">
                <a:latin typeface="+mn-lt"/>
              </a:rPr>
              <a:t> type of spray bottle often used for cleaning products.</a:t>
            </a:r>
          </a:p>
          <a:p>
            <a:pPr eaLnBrk="1" hangingPunct="1"/>
            <a:endParaRPr lang="en-US" altLang="x-none" baseline="0" dirty="0" smtClean="0">
              <a:latin typeface="+mn-lt"/>
            </a:endParaRPr>
          </a:p>
          <a:p>
            <a:r>
              <a:rPr lang="en-US" dirty="0" smtClean="0"/>
              <a:t>Each facility must conduct an inventory of the hazardous chemicals present at their workplace. These are some common chemicals used in the food processing industry for cleaning, sanitizing and disinfecting. </a:t>
            </a:r>
          </a:p>
          <a:p>
            <a:endParaRPr lang="en-US" dirty="0" smtClean="0"/>
          </a:p>
          <a:p>
            <a:r>
              <a:rPr lang="en-US" dirty="0" smtClean="0"/>
              <a:t>Some of these chemicals may have a distinctive smell (ammonia, PAA, acetic acid), while others, (carbon dioxide, carbon monoxide from combustion engine forklifts) have no warning properties at all. </a:t>
            </a:r>
          </a:p>
          <a:p>
            <a:endParaRPr lang="en-US" dirty="0" smtClean="0"/>
          </a:p>
          <a:p>
            <a:r>
              <a:rPr lang="en-US" dirty="0" smtClean="0"/>
              <a:t>Photo: Worker spray washing poultry carcasses (Credit—CDC/NIOSH, Workplace Safety and Health Topics, Poultry Industry Workers)</a:t>
            </a:r>
          </a:p>
          <a:p>
            <a:pPr eaLnBrk="1" hangingPunct="1"/>
            <a:endParaRPr lang="es-PR" altLang="x-none" dirty="0" smtClean="0">
              <a:latin typeface="+mn-lt"/>
            </a:endParaRPr>
          </a:p>
          <a:p>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27</a:t>
            </a:fld>
            <a:endParaRPr lang="en-US"/>
          </a:p>
        </p:txBody>
      </p:sp>
    </p:spTree>
    <p:extLst>
      <p:ext uri="{BB962C8B-B14F-4D97-AF65-F5344CB8AC3E}">
        <p14:creationId xmlns:p14="http://schemas.microsoft.com/office/powerpoint/2010/main" val="1476491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area is posted for the use of eye protection. Employers are to perform a hazard assessment to identify the need for PPE. Eye protection should be appropriate for the hazards likely to be encountered. </a:t>
            </a:r>
          </a:p>
          <a:p>
            <a:endParaRPr lang="en-US" dirty="0" smtClean="0"/>
          </a:p>
          <a:p>
            <a:r>
              <a:rPr lang="en-US" dirty="0" smtClean="0"/>
              <a:t>Employers need to consider certain general guidelines for assessing the hazardous situations that are likely to arise under foreseeable work activity conditions and to match employee PPE to the identified hazards. The employer should designate a safety officer or some other qualified person to exercise common sense and appropriate expertise to assess work activity hazards and select PPE. Some things that need to be considered during an assessment are: sources of hazards, analysis of the data, PPE selection guidelines, and periodic reassessment of the hazards.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28</a:t>
            </a:fld>
            <a:endParaRPr lang="en-US"/>
          </a:p>
        </p:txBody>
      </p:sp>
    </p:spTree>
    <p:extLst>
      <p:ext uri="{BB962C8B-B14F-4D97-AF65-F5344CB8AC3E}">
        <p14:creationId xmlns:p14="http://schemas.microsoft.com/office/powerpoint/2010/main" val="1825487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picture demonstrates the use of PPE in a sanitation</a:t>
            </a:r>
            <a:r>
              <a:rPr lang="en-US" baseline="0" dirty="0" smtClean="0"/>
              <a:t> process. The employee is using goggles while sanitizing the equipment in the area. Of course, a face shield and goggles are a must when handling caustic detergents. </a:t>
            </a:r>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29</a:t>
            </a:fld>
            <a:endParaRPr lang="en-US"/>
          </a:p>
        </p:txBody>
      </p:sp>
    </p:spTree>
    <p:extLst>
      <p:ext uri="{BB962C8B-B14F-4D97-AF65-F5344CB8AC3E}">
        <p14:creationId xmlns:p14="http://schemas.microsoft.com/office/powerpoint/2010/main" val="1850771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Cleaning parts while using PPE to protect worker from caustic detergents. Eye protection is not clearly visible, but you should note that employees</a:t>
            </a:r>
            <a:r>
              <a:rPr lang="en-US" baseline="0" dirty="0" smtClean="0"/>
              <a:t> must be protected with appropriate eye and face protection. </a:t>
            </a:r>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30</a:t>
            </a:fld>
            <a:endParaRPr lang="en-US"/>
          </a:p>
        </p:txBody>
      </p:sp>
    </p:spTree>
    <p:extLst>
      <p:ext uri="{BB962C8B-B14F-4D97-AF65-F5344CB8AC3E}">
        <p14:creationId xmlns:p14="http://schemas.microsoft.com/office/powerpoint/2010/main" val="3680587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dirty="0"/>
              <a:t>According to current Bureau of Labor Statistics (BLS) estimates, the poultry and meatpacking industries employ 526,000 workers in 5,350 plants throughout the United States, with over one-third of the nation’s chicken production occurring in the three southern states of Georgia, Alabama, and Mississippi. Poultry workers are twice as likely to suffer serious injuries on the job, and six times more likely to suffer illnesses, compared to other private sector workers. In the meat slaughter and processing industry, illness and injury rates are even higher, at rates nearly double those for poultry workers. </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4</a:t>
            </a:fld>
            <a:endParaRPr lang="en-US"/>
          </a:p>
        </p:txBody>
      </p:sp>
    </p:spTree>
    <p:extLst>
      <p:ext uri="{BB962C8B-B14F-4D97-AF65-F5344CB8AC3E}">
        <p14:creationId xmlns:p14="http://schemas.microsoft.com/office/powerpoint/2010/main" val="584534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219200" y="709613"/>
            <a:ext cx="4727575" cy="3544887"/>
          </a:xfrm>
          <a:ln cap="flat"/>
        </p:spPr>
      </p:sp>
      <p:sp>
        <p:nvSpPr>
          <p:cNvPr id="39939" name="Rectangle 3"/>
          <p:cNvSpPr>
            <a:spLocks noGrp="1" noChangeArrowheads="1"/>
          </p:cNvSpPr>
          <p:nvPr>
            <p:ph type="body" idx="1"/>
          </p:nvPr>
        </p:nvSpPr>
        <p:spPr>
          <a:ln/>
        </p:spPr>
        <p:txBody>
          <a:bodyPr/>
          <a:lstStyle/>
          <a:p>
            <a:r>
              <a:rPr lang="en-US" altLang="en-US" dirty="0" smtClean="0"/>
              <a:t>The standard requires every employer</a:t>
            </a:r>
            <a:r>
              <a:rPr lang="en-US" altLang="en-US" baseline="0" dirty="0" smtClean="0"/>
              <a:t> to have consistent policies covering hazardous materials. These policies MUST be in WRITING, and must cover the topics that are bulleted here. For the audit of an existing workplace, the best place to begin may be with a comprehensive inventory of what chemicals are currently needed for production. During the inventory, identify any improperly labeled chemical containers. Use the inventory to assure that the company has an Safety Data Sheet SDS (previously referred to as Material SDS or MSDS) for every chemical on the inventory. Employees must have ready access to these SDS’s. In whatever manner the SDS files are stored (paper/electronic) employees must be capable of accessing the files, in an unimpeded manner, such as may be necessary during an emergency, or for whatever purpose an employee may deem necessary (e.g., for a personal medical evaluation). The hazard communication policy must cover independent contractors. </a:t>
            </a:r>
          </a:p>
          <a:p>
            <a:endParaRPr lang="en-US" altLang="en-US" baseline="0" dirty="0" smtClean="0"/>
          </a:p>
          <a:p>
            <a:r>
              <a:rPr lang="en-US" altLang="en-US" baseline="0" dirty="0" smtClean="0"/>
              <a:t>Graphic: three-ring binder with words “Hazard Communication Program” on cover.</a:t>
            </a:r>
            <a:endParaRPr lang="en-US" altLang="en-US" dirty="0"/>
          </a:p>
        </p:txBody>
      </p:sp>
      <p:sp>
        <p:nvSpPr>
          <p:cNvPr id="3" name="Header Placeholder 2"/>
          <p:cNvSpPr>
            <a:spLocks noGrp="1"/>
          </p:cNvSpPr>
          <p:nvPr>
            <p:ph type="hdr" sz="quarter" idx="11"/>
          </p:nvPr>
        </p:nvSpPr>
        <p:spPr/>
        <p:txBody>
          <a:bodyPr/>
          <a:lstStyle/>
          <a:p>
            <a:pPr>
              <a:defRPr/>
            </a:pPr>
            <a:r>
              <a:rPr lang="en-US" smtClean="0"/>
              <a:t>Instructor’s Notes</a:t>
            </a:r>
            <a:endParaRPr lang="en-US" dirty="0"/>
          </a:p>
        </p:txBody>
      </p:sp>
    </p:spTree>
    <p:extLst>
      <p:ext uri="{BB962C8B-B14F-4D97-AF65-F5344CB8AC3E}">
        <p14:creationId xmlns:p14="http://schemas.microsoft.com/office/powerpoint/2010/main" val="1672160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From the </a:t>
            </a:r>
            <a:r>
              <a:rPr lang="en-US" b="1" dirty="0" err="1" smtClean="0"/>
              <a:t>Haz</a:t>
            </a:r>
            <a:r>
              <a:rPr lang="en-US" b="1" dirty="0" smtClean="0"/>
              <a:t>.</a:t>
            </a:r>
            <a:r>
              <a:rPr lang="en-US" b="1" baseline="0" dirty="0" smtClean="0"/>
              <a:t> Comm. </a:t>
            </a:r>
            <a:r>
              <a:rPr lang="en-US" b="1" baseline="0" dirty="0" err="1" smtClean="0"/>
              <a:t>Std</a:t>
            </a:r>
            <a:r>
              <a:rPr lang="en-US" b="1" baseline="0" dirty="0" smtClean="0"/>
              <a:t>, Definitions section </a:t>
            </a:r>
            <a:r>
              <a:rPr lang="en-US" b="1" dirty="0" smtClean="0"/>
              <a:t>Re: labeling</a:t>
            </a:r>
            <a:r>
              <a:rPr lang="en-US" b="1" baseline="0" dirty="0" smtClean="0"/>
              <a:t> exception for portable containers: </a:t>
            </a:r>
            <a:r>
              <a:rPr lang="en-US" b="1" dirty="0" smtClean="0"/>
              <a:t>Immediate use </a:t>
            </a:r>
            <a:r>
              <a:rPr lang="en-US" dirty="0" smtClean="0"/>
              <a:t>means that the hazardous chemical will be under the control of and used only by the person who transfers it from a labeled container and only within the work shift in which it is transferred. </a:t>
            </a:r>
          </a:p>
          <a:p>
            <a:endParaRPr lang="en-US" dirty="0" smtClean="0"/>
          </a:p>
          <a:p>
            <a:r>
              <a:rPr lang="en-US" dirty="0" smtClean="0"/>
              <a:t>Photos show two</a:t>
            </a:r>
            <a:r>
              <a:rPr lang="en-US" baseline="0" dirty="0" smtClean="0"/>
              <a:t> portable containers that are </a:t>
            </a:r>
            <a:r>
              <a:rPr lang="en-US" b="1" baseline="0" dirty="0" smtClean="0"/>
              <a:t>not compliant with the labeling requirements of the hazard communication standard</a:t>
            </a:r>
            <a:r>
              <a:rPr lang="en-US" baseline="0" dirty="0" smtClean="0"/>
              <a:t>. Portable containers must be labeled with the </a:t>
            </a:r>
            <a:r>
              <a:rPr lang="en-US" b="1" baseline="0" dirty="0" smtClean="0"/>
              <a:t>identity</a:t>
            </a:r>
            <a:r>
              <a:rPr lang="en-US" baseline="0" dirty="0" smtClean="0"/>
              <a:t> and </a:t>
            </a:r>
            <a:r>
              <a:rPr lang="en-US" b="1" baseline="0" dirty="0" smtClean="0"/>
              <a:t>hazards</a:t>
            </a:r>
            <a:r>
              <a:rPr lang="en-US" baseline="0" dirty="0" smtClean="0"/>
              <a:t> of the chemical (e.g., Kerosene, Flammable, may be fatal if swallowed and enters airways. Skin Irritant. May cause drowsiness or dizziness.)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32</a:t>
            </a:fld>
            <a:endParaRPr lang="en-US"/>
          </a:p>
        </p:txBody>
      </p:sp>
    </p:spTree>
    <p:extLst>
      <p:ext uri="{BB962C8B-B14F-4D97-AF65-F5344CB8AC3E}">
        <p14:creationId xmlns:p14="http://schemas.microsoft.com/office/powerpoint/2010/main" val="3419510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OSHA has not changed the general requirements for workplace labeling. Employers have the option to create their own workplace labels. They can either provide all of the required information that is on the label from the chemical manufacturer or, the product identifier and words, pictures, symbols or a combination thereof, which in combination with other information immediately available to employees, provide specific information regarding the hazards of the chemical.</a:t>
            </a:r>
          </a:p>
          <a:p>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33</a:t>
            </a:fld>
            <a:endParaRPr lang="en-US"/>
          </a:p>
        </p:txBody>
      </p:sp>
    </p:spTree>
    <p:extLst>
      <p:ext uri="{BB962C8B-B14F-4D97-AF65-F5344CB8AC3E}">
        <p14:creationId xmlns:p14="http://schemas.microsoft.com/office/powerpoint/2010/main" val="1255271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600D507-EECC-44C9-935C-45DC54A753DF}" type="slidenum">
              <a:rPr lang="en-US" altLang="en-US" sz="1200"/>
              <a:pPr/>
              <a:t>34</a:t>
            </a:fld>
            <a:endParaRPr lang="en-US" altLang="en-US" sz="1200"/>
          </a:p>
        </p:txBody>
      </p:sp>
      <p:sp>
        <p:nvSpPr>
          <p:cNvPr id="51203" name="Rectangle 2"/>
          <p:cNvSpPr>
            <a:spLocks noGrp="1" noRot="1" noChangeAspect="1" noChangeArrowheads="1" noTextEdit="1"/>
          </p:cNvSpPr>
          <p:nvPr>
            <p:ph type="sldImg"/>
          </p:nvPr>
        </p:nvSpPr>
        <p:spPr>
          <a:ln/>
        </p:spPr>
      </p:sp>
      <p:sp>
        <p:nvSpPr>
          <p:cNvPr id="51204" name="Rectangle 4"/>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623998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3ACE422-75A9-4CE3-8489-802EBFBE382C}" type="slidenum">
              <a:rPr lang="en-US" altLang="en-US" sz="1200"/>
              <a:pPr/>
              <a:t>35</a:t>
            </a:fld>
            <a:endParaRPr lang="en-US" altLang="en-US" sz="1200"/>
          </a:p>
        </p:txBody>
      </p:sp>
      <p:sp>
        <p:nvSpPr>
          <p:cNvPr id="52227" name="Rectangle 2"/>
          <p:cNvSpPr>
            <a:spLocks noGrp="1" noRot="1" noChangeAspect="1" noChangeArrowheads="1" noTextEdit="1"/>
          </p:cNvSpPr>
          <p:nvPr>
            <p:ph type="sldImg"/>
          </p:nvPr>
        </p:nvSpPr>
        <p:spPr>
          <a:ln/>
        </p:spPr>
      </p:sp>
      <p:sp>
        <p:nvSpPr>
          <p:cNvPr id="52228" name="Rectangle 4"/>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035857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B1E8EE6-0E30-4A64-A421-FE4FB3089D01}" type="slidenum">
              <a:rPr lang="en-US" altLang="en-US" sz="1200"/>
              <a:pPr/>
              <a:t>36</a:t>
            </a:fld>
            <a:endParaRPr lang="en-US" altLang="en-US" sz="1200"/>
          </a:p>
        </p:txBody>
      </p:sp>
      <p:sp>
        <p:nvSpPr>
          <p:cNvPr id="60419" name="Rectangle 2050"/>
          <p:cNvSpPr>
            <a:spLocks noGrp="1" noRot="1" noChangeAspect="1" noChangeArrowheads="1" noTextEdit="1"/>
          </p:cNvSpPr>
          <p:nvPr>
            <p:ph type="sldImg"/>
          </p:nvPr>
        </p:nvSpPr>
        <p:spPr>
          <a:ln/>
        </p:spPr>
      </p:sp>
      <p:sp>
        <p:nvSpPr>
          <p:cNvPr id="60420" name="Rectangle 2051"/>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6992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A8A7981-270D-4CE7-AA4A-254EF89BA768}" type="slidenum">
              <a:rPr lang="en-US" altLang="en-US" sz="1200"/>
              <a:pPr/>
              <a:t>37</a:t>
            </a:fld>
            <a:endParaRPr lang="en-US" altLang="en-US" sz="1200"/>
          </a:p>
        </p:txBody>
      </p:sp>
      <p:sp>
        <p:nvSpPr>
          <p:cNvPr id="61443" name="Rectangle 2050"/>
          <p:cNvSpPr>
            <a:spLocks noGrp="1" noRot="1" noChangeAspect="1" noChangeArrowheads="1" noTextEdit="1"/>
          </p:cNvSpPr>
          <p:nvPr>
            <p:ph type="sldImg"/>
          </p:nvPr>
        </p:nvSpPr>
        <p:spPr>
          <a:ln/>
        </p:spPr>
      </p:sp>
      <p:sp>
        <p:nvSpPr>
          <p:cNvPr id="61444" name="Rectangle 2051"/>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anose="020B0604020202020204" pitchFamily="34" charset="0"/>
              </a:rPr>
              <a:t>The written program must</a:t>
            </a:r>
            <a:r>
              <a:rPr lang="en-US" altLang="en-US" baseline="0" dirty="0" smtClean="0">
                <a:latin typeface="Arial" panose="020B0604020202020204" pitchFamily="34" charset="0"/>
              </a:rPr>
              <a:t> be made </a:t>
            </a:r>
            <a:r>
              <a:rPr lang="en-US" altLang="en-US" dirty="0" smtClean="0">
                <a:latin typeface="Arial" panose="020B0604020202020204" pitchFamily="34" charset="0"/>
              </a:rPr>
              <a:t>available for inspection by employees and their authorized representatives</a:t>
            </a:r>
          </a:p>
          <a:p>
            <a:endParaRPr lang="en-US" altLang="en-US" dirty="0" smtClean="0"/>
          </a:p>
        </p:txBody>
      </p:sp>
    </p:spTree>
    <p:extLst>
      <p:ext uri="{BB962C8B-B14F-4D97-AF65-F5344CB8AC3E}">
        <p14:creationId xmlns:p14="http://schemas.microsoft.com/office/powerpoint/2010/main" val="26450926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Many workplaces contain spaces that are considered to be "confined" because their configurations hinder the activities of employees who must enter into, work in or exit from them. In many instances, employees who work in confined spaces also face increased risk of exposure to serious physical injury from hazards such as entrapment, engulfment and hazardous atmospheric conditions. Confinement itself may pose entrapment hazards and work in confined spaces may keep employees closer to hazards such as machinery components than they would be otherwise. For example, confinement, limited access and restricted airflow can result in hazardous conditions that would not normally arise in an open workplace.</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38</a:t>
            </a:fld>
            <a:endParaRPr lang="en-US"/>
          </a:p>
        </p:txBody>
      </p:sp>
    </p:spTree>
    <p:extLst>
      <p:ext uri="{BB962C8B-B14F-4D97-AF65-F5344CB8AC3E}">
        <p14:creationId xmlns:p14="http://schemas.microsoft.com/office/powerpoint/2010/main" val="4128935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employer's written program should establish the means, procedures and practices to eliminate or control hazards necessary for safe permit space entry operations. These may include: specifying acceptable entry conditions; isolating the permit space;  providing barriers; verifying acceptable entry conditions; and </a:t>
            </a:r>
          </a:p>
          <a:p>
            <a:r>
              <a:rPr lang="en-US" dirty="0" smtClean="0"/>
              <a:t>purging, making inert, flushing or ventilating the permit space. </a:t>
            </a:r>
          </a:p>
          <a:p>
            <a:r>
              <a:rPr lang="en-US" dirty="0" smtClean="0"/>
              <a:t/>
            </a:r>
            <a:br>
              <a:rPr lang="en-US" dirty="0" smtClean="0"/>
            </a:br>
            <a:r>
              <a:rPr lang="en-US" dirty="0" smtClean="0"/>
              <a:t>In addition to personal protective equipment, other equipment that employees may require for safe entry into a permit space includes: testing, monitoring, ventilating, communications and lighting equipment; barriers and shields; ladders; and  retrieval devices. </a:t>
            </a:r>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39</a:t>
            </a:fld>
            <a:endParaRPr lang="en-US"/>
          </a:p>
        </p:txBody>
      </p:sp>
    </p:spTree>
    <p:extLst>
      <p:ext uri="{BB962C8B-B14F-4D97-AF65-F5344CB8AC3E}">
        <p14:creationId xmlns:p14="http://schemas.microsoft.com/office/powerpoint/2010/main" val="668552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1371600" y="1143000"/>
            <a:ext cx="4114800" cy="3086100"/>
          </a:xfrm>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a:defRPr sz="2400">
                <a:solidFill>
                  <a:schemeClr val="tx1"/>
                </a:solidFill>
                <a:latin typeface="Times New Roman" panose="02020603050405020304" pitchFamily="18" charset="0"/>
              </a:defRPr>
            </a:lvl1pPr>
            <a:lvl2pPr marL="757066" indent="-291179" defTabSz="947950">
              <a:defRPr sz="2400">
                <a:solidFill>
                  <a:schemeClr val="tx1"/>
                </a:solidFill>
                <a:latin typeface="Times New Roman" panose="02020603050405020304" pitchFamily="18" charset="0"/>
              </a:defRPr>
            </a:lvl2pPr>
            <a:lvl3pPr marL="1164717" indent="-232943" defTabSz="947950">
              <a:defRPr sz="2400">
                <a:solidFill>
                  <a:schemeClr val="tx1"/>
                </a:solidFill>
                <a:latin typeface="Times New Roman" panose="02020603050405020304" pitchFamily="18" charset="0"/>
              </a:defRPr>
            </a:lvl3pPr>
            <a:lvl4pPr marL="1630604" indent="-232943" defTabSz="947950">
              <a:defRPr sz="2400">
                <a:solidFill>
                  <a:schemeClr val="tx1"/>
                </a:solidFill>
                <a:latin typeface="Times New Roman" panose="02020603050405020304" pitchFamily="18" charset="0"/>
              </a:defRPr>
            </a:lvl4pPr>
            <a:lvl5pPr marL="2096491" indent="-232943" defTabSz="947950">
              <a:defRPr sz="2400">
                <a:solidFill>
                  <a:schemeClr val="tx1"/>
                </a:solidFill>
                <a:latin typeface="Times New Roman" panose="02020603050405020304" pitchFamily="18" charset="0"/>
              </a:defRPr>
            </a:lvl5pPr>
            <a:lvl6pPr marL="2562377" indent="-232943" defTabSz="947950"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defTabSz="947950"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defTabSz="947950"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defTabSz="947950" eaLnBrk="0" fontAlgn="base" hangingPunct="0">
              <a:spcBef>
                <a:spcPct val="0"/>
              </a:spcBef>
              <a:spcAft>
                <a:spcPct val="0"/>
              </a:spcAft>
              <a:defRPr sz="2400">
                <a:solidFill>
                  <a:schemeClr val="tx1"/>
                </a:solidFill>
                <a:latin typeface="Times New Roman" panose="02020603050405020304" pitchFamily="18" charset="0"/>
              </a:defRPr>
            </a:lvl9pPr>
          </a:lstStyle>
          <a:p>
            <a:fld id="{294403D2-2543-4B0D-9450-EEAEC320ED82}" type="slidenum">
              <a:rPr lang="en-US" altLang="en-US" sz="1200"/>
              <a:pPr/>
              <a:t>40</a:t>
            </a:fld>
            <a:endParaRPr lang="en-US" altLang="en-US" sz="1200"/>
          </a:p>
        </p:txBody>
      </p:sp>
    </p:spTree>
    <p:extLst>
      <p:ext uri="{BB962C8B-B14F-4D97-AF65-F5344CB8AC3E}">
        <p14:creationId xmlns:p14="http://schemas.microsoft.com/office/powerpoint/2010/main" val="4172529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Employers must also:</a:t>
            </a:r>
          </a:p>
          <a:p>
            <a:pPr marL="174683" indent="-174683">
              <a:buFont typeface="Arial"/>
              <a:buChar char="•"/>
            </a:pPr>
            <a:r>
              <a:rPr lang="en-US" dirty="0" smtClean="0"/>
              <a:t>Perform tests in the workplace, such as air sampling or noise monitoring, as required by some OSHA standards.</a:t>
            </a:r>
          </a:p>
          <a:p>
            <a:pPr marL="174683" indent="-174683">
              <a:buFont typeface="Arial"/>
              <a:buChar char="•"/>
            </a:pPr>
            <a:r>
              <a:rPr lang="en-US" dirty="0" smtClean="0"/>
              <a:t>Provide hearing exams or other medical tests required by OSHA standards (if applicable).</a:t>
            </a:r>
          </a:p>
          <a:p>
            <a:pPr marL="174683" indent="-174683">
              <a:buFont typeface="Arial"/>
              <a:buChar char="•"/>
            </a:pPr>
            <a:r>
              <a:rPr lang="en-US" dirty="0" smtClean="0"/>
              <a:t>Post injury/illness information so that employees can see them.</a:t>
            </a:r>
          </a:p>
          <a:p>
            <a:pPr marL="174683" indent="-174683">
              <a:buFont typeface="Arial"/>
              <a:buChar char="•"/>
            </a:pPr>
            <a:r>
              <a:rPr lang="en-US" dirty="0" smtClean="0"/>
              <a:t>Prominently display the official OSHA "Job Safety and Health - It's the Law" poster that describes rights and responsibilities under the OSH Act</a:t>
            </a:r>
            <a:r>
              <a:rPr lang="en-US" baseline="0" dirty="0" smtClean="0"/>
              <a:t>; new poster issued in 2015, however, either poster is still acceptable.</a:t>
            </a:r>
          </a:p>
          <a:p>
            <a:pPr marL="174683" indent="-174683">
              <a:buFont typeface="Arial"/>
              <a:buChar char="•"/>
            </a:pPr>
            <a:r>
              <a:rPr lang="en-US" baseline="0" dirty="0" smtClean="0"/>
              <a:t>Provide access to first aid and medical management.</a:t>
            </a:r>
            <a:endParaRPr lang="en-US" dirty="0" smtClean="0"/>
          </a:p>
          <a:p>
            <a:pPr marL="174683" indent="-174683">
              <a:buFont typeface="Arial"/>
              <a:buChar char="•"/>
            </a:pPr>
            <a:r>
              <a:rPr lang="en-US" dirty="0" smtClean="0"/>
              <a:t>Employers MAY NOT retaliate or discriminate against workers for using their rights under the OSH Act to report hazards that could lead to or have caused a work-related injury or illness.</a:t>
            </a:r>
          </a:p>
          <a:p>
            <a:pPr marL="174683" indent="-174683">
              <a:buFont typeface="Arial"/>
              <a:buChar char="•"/>
            </a:pPr>
            <a:endParaRPr lang="en-US" dirty="0" smtClean="0"/>
          </a:p>
          <a:p>
            <a:r>
              <a:rPr lang="en-US" dirty="0" smtClean="0"/>
              <a:t>Hazard Communication will be covered in more detail in a separate</a:t>
            </a:r>
            <a:r>
              <a:rPr lang="en-US" baseline="0" dirty="0" smtClean="0"/>
              <a:t> module in this course.</a:t>
            </a:r>
            <a:endParaRPr lang="en-US" dirty="0"/>
          </a:p>
        </p:txBody>
      </p:sp>
      <p:sp>
        <p:nvSpPr>
          <p:cNvPr id="4" name="Slide Number Placeholder 3"/>
          <p:cNvSpPr>
            <a:spLocks noGrp="1"/>
          </p:cNvSpPr>
          <p:nvPr>
            <p:ph type="sldNum" sz="quarter" idx="10"/>
          </p:nvPr>
        </p:nvSpPr>
        <p:spPr/>
        <p:txBody>
          <a:bodyPr/>
          <a:lstStyle/>
          <a:p>
            <a:fld id="{2D39B709-03F4-4356-B327-EF8DFAC63533}" type="slidenum">
              <a:rPr lang="en-US" smtClean="0"/>
              <a:t>5</a:t>
            </a:fld>
            <a:endParaRPr lang="en-US"/>
          </a:p>
        </p:txBody>
      </p:sp>
      <p:sp>
        <p:nvSpPr>
          <p:cNvPr id="6" name="Header Placeholder 5"/>
          <p:cNvSpPr>
            <a:spLocks noGrp="1"/>
          </p:cNvSpPr>
          <p:nvPr>
            <p:ph type="hdr" sz="quarter" idx="12"/>
          </p:nvPr>
        </p:nvSpPr>
        <p:spPr/>
        <p:txBody>
          <a:bodyPr/>
          <a:lstStyle/>
          <a:p>
            <a:r>
              <a:rPr lang="en-US" smtClean="0"/>
              <a:t>Instructor’s Notes</a:t>
            </a:r>
            <a:endParaRPr lang="en-US" dirty="0"/>
          </a:p>
        </p:txBody>
      </p:sp>
    </p:spTree>
    <p:extLst>
      <p:ext uri="{BB962C8B-B14F-4D97-AF65-F5344CB8AC3E}">
        <p14:creationId xmlns:p14="http://schemas.microsoft.com/office/powerpoint/2010/main" val="2301876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371600" y="1143000"/>
            <a:ext cx="4114800" cy="3086100"/>
          </a:xfrm>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Many cleaning solutions</a:t>
            </a:r>
            <a:r>
              <a:rPr lang="en-US" altLang="en-US" baseline="0" dirty="0" smtClean="0"/>
              <a:t> and water submit the electrical wiring to adverse conditions. The caustic detergents can damage the insulation on the conductors.</a:t>
            </a:r>
            <a:endParaRPr lang="en-US" altLang="en-US" dirty="0"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a:defRPr sz="2400">
                <a:solidFill>
                  <a:schemeClr val="tx1"/>
                </a:solidFill>
                <a:latin typeface="Times New Roman" panose="02020603050405020304" pitchFamily="18" charset="0"/>
              </a:defRPr>
            </a:lvl1pPr>
            <a:lvl2pPr marL="757066" indent="-291179" defTabSz="947950">
              <a:defRPr sz="2400">
                <a:solidFill>
                  <a:schemeClr val="tx1"/>
                </a:solidFill>
                <a:latin typeface="Times New Roman" panose="02020603050405020304" pitchFamily="18" charset="0"/>
              </a:defRPr>
            </a:lvl2pPr>
            <a:lvl3pPr marL="1164717" indent="-232943" defTabSz="947950">
              <a:defRPr sz="2400">
                <a:solidFill>
                  <a:schemeClr val="tx1"/>
                </a:solidFill>
                <a:latin typeface="Times New Roman" panose="02020603050405020304" pitchFamily="18" charset="0"/>
              </a:defRPr>
            </a:lvl3pPr>
            <a:lvl4pPr marL="1630604" indent="-232943" defTabSz="947950">
              <a:defRPr sz="2400">
                <a:solidFill>
                  <a:schemeClr val="tx1"/>
                </a:solidFill>
                <a:latin typeface="Times New Roman" panose="02020603050405020304" pitchFamily="18" charset="0"/>
              </a:defRPr>
            </a:lvl4pPr>
            <a:lvl5pPr marL="2096491" indent="-232943" defTabSz="947950">
              <a:defRPr sz="2400">
                <a:solidFill>
                  <a:schemeClr val="tx1"/>
                </a:solidFill>
                <a:latin typeface="Times New Roman" panose="02020603050405020304" pitchFamily="18" charset="0"/>
              </a:defRPr>
            </a:lvl5pPr>
            <a:lvl6pPr marL="2562377" indent="-232943" defTabSz="947950"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defTabSz="947950"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defTabSz="947950"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defTabSz="947950" eaLnBrk="0" fontAlgn="base" hangingPunct="0">
              <a:spcBef>
                <a:spcPct val="0"/>
              </a:spcBef>
              <a:spcAft>
                <a:spcPct val="0"/>
              </a:spcAft>
              <a:defRPr sz="2400">
                <a:solidFill>
                  <a:schemeClr val="tx1"/>
                </a:solidFill>
                <a:latin typeface="Times New Roman" panose="02020603050405020304" pitchFamily="18" charset="0"/>
              </a:defRPr>
            </a:lvl9pPr>
          </a:lstStyle>
          <a:p>
            <a:fld id="{74EA2F6A-EA9C-4FC0-B595-6906B07C9190}" type="slidenum">
              <a:rPr lang="en-US" altLang="en-US" sz="1200"/>
              <a:pPr/>
              <a:t>41</a:t>
            </a:fld>
            <a:endParaRPr lang="en-US" altLang="en-US" sz="1200"/>
          </a:p>
        </p:txBody>
      </p:sp>
    </p:spTree>
    <p:extLst>
      <p:ext uri="{BB962C8B-B14F-4D97-AF65-F5344CB8AC3E}">
        <p14:creationId xmlns:p14="http://schemas.microsoft.com/office/powerpoint/2010/main" val="145687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a:defRPr sz="2400">
                <a:solidFill>
                  <a:schemeClr val="tx1"/>
                </a:solidFill>
                <a:latin typeface="Times New Roman" panose="02020603050405020304" pitchFamily="18" charset="0"/>
              </a:defRPr>
            </a:lvl1pPr>
            <a:lvl2pPr marL="757066" indent="-291179" defTabSz="947950">
              <a:defRPr sz="2400">
                <a:solidFill>
                  <a:schemeClr val="tx1"/>
                </a:solidFill>
                <a:latin typeface="Times New Roman" panose="02020603050405020304" pitchFamily="18" charset="0"/>
              </a:defRPr>
            </a:lvl2pPr>
            <a:lvl3pPr marL="1164717" indent="-232943" defTabSz="947950">
              <a:defRPr sz="2400">
                <a:solidFill>
                  <a:schemeClr val="tx1"/>
                </a:solidFill>
                <a:latin typeface="Times New Roman" panose="02020603050405020304" pitchFamily="18" charset="0"/>
              </a:defRPr>
            </a:lvl3pPr>
            <a:lvl4pPr marL="1630604" indent="-232943" defTabSz="947950">
              <a:defRPr sz="2400">
                <a:solidFill>
                  <a:schemeClr val="tx1"/>
                </a:solidFill>
                <a:latin typeface="Times New Roman" panose="02020603050405020304" pitchFamily="18" charset="0"/>
              </a:defRPr>
            </a:lvl4pPr>
            <a:lvl5pPr marL="2096491" indent="-232943" defTabSz="947950">
              <a:defRPr sz="2400">
                <a:solidFill>
                  <a:schemeClr val="tx1"/>
                </a:solidFill>
                <a:latin typeface="Times New Roman" panose="02020603050405020304" pitchFamily="18" charset="0"/>
              </a:defRPr>
            </a:lvl5pPr>
            <a:lvl6pPr marL="2562377" indent="-232943" defTabSz="947950"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defTabSz="947950"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defTabSz="947950"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defTabSz="947950" eaLnBrk="0" fontAlgn="base" hangingPunct="0">
              <a:spcBef>
                <a:spcPct val="0"/>
              </a:spcBef>
              <a:spcAft>
                <a:spcPct val="0"/>
              </a:spcAft>
              <a:defRPr sz="2400">
                <a:solidFill>
                  <a:schemeClr val="tx1"/>
                </a:solidFill>
                <a:latin typeface="Times New Roman" panose="02020603050405020304" pitchFamily="18" charset="0"/>
              </a:defRPr>
            </a:lvl9pPr>
          </a:lstStyle>
          <a:p>
            <a:fld id="{A130B5A4-BE3A-459E-B26B-EF1B0B951ED6}" type="slidenum">
              <a:rPr lang="en-US" altLang="en-US" sz="1200"/>
              <a:pPr/>
              <a:t>42</a:t>
            </a:fld>
            <a:endParaRPr lang="en-US" altLang="en-US" sz="1200"/>
          </a:p>
        </p:txBody>
      </p:sp>
      <p:sp>
        <p:nvSpPr>
          <p:cNvPr id="106499" name="Rectangle 2"/>
          <p:cNvSpPr>
            <a:spLocks noGrp="1" noRot="1" noChangeAspect="1" noChangeArrowheads="1" noTextEdit="1"/>
          </p:cNvSpPr>
          <p:nvPr>
            <p:ph type="sldImg"/>
          </p:nvPr>
        </p:nvSpPr>
        <p:spPr>
          <a:xfrm>
            <a:off x="1371600" y="1143000"/>
            <a:ext cx="4114800" cy="3086100"/>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Grounding is important to send the current back to the circuit in the event of a surge. The ground can provide protection for the equipment and prevent fires as well as offer some protection for the worker. </a:t>
            </a:r>
          </a:p>
        </p:txBody>
      </p:sp>
    </p:spTree>
    <p:extLst>
      <p:ext uri="{BB962C8B-B14F-4D97-AF65-F5344CB8AC3E}">
        <p14:creationId xmlns:p14="http://schemas.microsoft.com/office/powerpoint/2010/main" val="2570044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1371600" y="1143000"/>
            <a:ext cx="4114800" cy="3086100"/>
          </a:xfrm>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a:defRPr sz="2400">
                <a:solidFill>
                  <a:schemeClr val="tx1"/>
                </a:solidFill>
                <a:latin typeface="Times New Roman" panose="02020603050405020304" pitchFamily="18" charset="0"/>
              </a:defRPr>
            </a:lvl1pPr>
            <a:lvl2pPr marL="757066" indent="-291179" defTabSz="947950">
              <a:defRPr sz="2400">
                <a:solidFill>
                  <a:schemeClr val="tx1"/>
                </a:solidFill>
                <a:latin typeface="Times New Roman" panose="02020603050405020304" pitchFamily="18" charset="0"/>
              </a:defRPr>
            </a:lvl2pPr>
            <a:lvl3pPr marL="1164717" indent="-232943" defTabSz="947950">
              <a:defRPr sz="2400">
                <a:solidFill>
                  <a:schemeClr val="tx1"/>
                </a:solidFill>
                <a:latin typeface="Times New Roman" panose="02020603050405020304" pitchFamily="18" charset="0"/>
              </a:defRPr>
            </a:lvl3pPr>
            <a:lvl4pPr marL="1630604" indent="-232943" defTabSz="947950">
              <a:defRPr sz="2400">
                <a:solidFill>
                  <a:schemeClr val="tx1"/>
                </a:solidFill>
                <a:latin typeface="Times New Roman" panose="02020603050405020304" pitchFamily="18" charset="0"/>
              </a:defRPr>
            </a:lvl4pPr>
            <a:lvl5pPr marL="2096491" indent="-232943" defTabSz="947950">
              <a:defRPr sz="2400">
                <a:solidFill>
                  <a:schemeClr val="tx1"/>
                </a:solidFill>
                <a:latin typeface="Times New Roman" panose="02020603050405020304" pitchFamily="18" charset="0"/>
              </a:defRPr>
            </a:lvl5pPr>
            <a:lvl6pPr marL="2562377" indent="-232943" defTabSz="947950"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defTabSz="947950"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defTabSz="947950"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defTabSz="947950" eaLnBrk="0" fontAlgn="base" hangingPunct="0">
              <a:spcBef>
                <a:spcPct val="0"/>
              </a:spcBef>
              <a:spcAft>
                <a:spcPct val="0"/>
              </a:spcAft>
              <a:defRPr sz="2400">
                <a:solidFill>
                  <a:schemeClr val="tx1"/>
                </a:solidFill>
                <a:latin typeface="Times New Roman" panose="02020603050405020304" pitchFamily="18" charset="0"/>
              </a:defRPr>
            </a:lvl9pPr>
          </a:lstStyle>
          <a:p>
            <a:fld id="{F36C8AA9-E8DC-4574-B482-B5056E227E48}" type="slidenum">
              <a:rPr lang="en-US" altLang="en-US" sz="1200"/>
              <a:pPr/>
              <a:t>43</a:t>
            </a:fld>
            <a:endParaRPr lang="en-US" altLang="en-US" sz="1200"/>
          </a:p>
        </p:txBody>
      </p:sp>
    </p:spTree>
    <p:extLst>
      <p:ext uri="{BB962C8B-B14F-4D97-AF65-F5344CB8AC3E}">
        <p14:creationId xmlns:p14="http://schemas.microsoft.com/office/powerpoint/2010/main" val="1007119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371600" y="1143000"/>
            <a:ext cx="4114800" cy="3086100"/>
          </a:xfrm>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There is a difference between attended and unattended areas. The picture represents a cover installed in an attended area. Covers in unattended areas must cover not only the receptacle, but the attachment cap as well when it is plugged into the receptacle.</a:t>
            </a: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a:defRPr sz="2400">
                <a:solidFill>
                  <a:schemeClr val="tx1"/>
                </a:solidFill>
                <a:latin typeface="Times New Roman" panose="02020603050405020304" pitchFamily="18" charset="0"/>
              </a:defRPr>
            </a:lvl1pPr>
            <a:lvl2pPr marL="757066" indent="-291179" defTabSz="947950">
              <a:defRPr sz="2400">
                <a:solidFill>
                  <a:schemeClr val="tx1"/>
                </a:solidFill>
                <a:latin typeface="Times New Roman" panose="02020603050405020304" pitchFamily="18" charset="0"/>
              </a:defRPr>
            </a:lvl2pPr>
            <a:lvl3pPr marL="1164717" indent="-232943" defTabSz="947950">
              <a:defRPr sz="2400">
                <a:solidFill>
                  <a:schemeClr val="tx1"/>
                </a:solidFill>
                <a:latin typeface="Times New Roman" panose="02020603050405020304" pitchFamily="18" charset="0"/>
              </a:defRPr>
            </a:lvl3pPr>
            <a:lvl4pPr marL="1630604" indent="-232943" defTabSz="947950">
              <a:defRPr sz="2400">
                <a:solidFill>
                  <a:schemeClr val="tx1"/>
                </a:solidFill>
                <a:latin typeface="Times New Roman" panose="02020603050405020304" pitchFamily="18" charset="0"/>
              </a:defRPr>
            </a:lvl4pPr>
            <a:lvl5pPr marL="2096491" indent="-232943" defTabSz="947950">
              <a:defRPr sz="2400">
                <a:solidFill>
                  <a:schemeClr val="tx1"/>
                </a:solidFill>
                <a:latin typeface="Times New Roman" panose="02020603050405020304" pitchFamily="18" charset="0"/>
              </a:defRPr>
            </a:lvl5pPr>
            <a:lvl6pPr marL="2562377" indent="-232943" defTabSz="947950"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defTabSz="947950"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defTabSz="947950"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defTabSz="947950" eaLnBrk="0" fontAlgn="base" hangingPunct="0">
              <a:spcBef>
                <a:spcPct val="0"/>
              </a:spcBef>
              <a:spcAft>
                <a:spcPct val="0"/>
              </a:spcAft>
              <a:defRPr sz="2400">
                <a:solidFill>
                  <a:schemeClr val="tx1"/>
                </a:solidFill>
                <a:latin typeface="Times New Roman" panose="02020603050405020304" pitchFamily="18" charset="0"/>
              </a:defRPr>
            </a:lvl9pPr>
          </a:lstStyle>
          <a:p>
            <a:fld id="{5544EEAF-D200-4DE7-AEEE-F5247B32060F}" type="slidenum">
              <a:rPr lang="en-US" altLang="en-US" sz="1200"/>
              <a:pPr/>
              <a:t>44</a:t>
            </a:fld>
            <a:endParaRPr lang="en-US" altLang="en-US" sz="1200"/>
          </a:p>
        </p:txBody>
      </p:sp>
    </p:spTree>
    <p:extLst>
      <p:ext uri="{BB962C8B-B14F-4D97-AF65-F5344CB8AC3E}">
        <p14:creationId xmlns:p14="http://schemas.microsoft.com/office/powerpoint/2010/main" val="1994402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1371600" y="1143000"/>
            <a:ext cx="4114800" cy="3086100"/>
          </a:xfrm>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 picture above represents a worker performing sanitation around electrical equipment. Some companies will instruct employees to put cords in covered bins to keep them off the floor temporarily during sanitation.</a:t>
            </a: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a:defRPr sz="2400">
                <a:solidFill>
                  <a:schemeClr val="tx1"/>
                </a:solidFill>
                <a:latin typeface="Times New Roman" panose="02020603050405020304" pitchFamily="18" charset="0"/>
              </a:defRPr>
            </a:lvl1pPr>
            <a:lvl2pPr marL="757066" indent="-291179" defTabSz="947950">
              <a:defRPr sz="2400">
                <a:solidFill>
                  <a:schemeClr val="tx1"/>
                </a:solidFill>
                <a:latin typeface="Times New Roman" panose="02020603050405020304" pitchFamily="18" charset="0"/>
              </a:defRPr>
            </a:lvl2pPr>
            <a:lvl3pPr marL="1164717" indent="-232943" defTabSz="947950">
              <a:defRPr sz="2400">
                <a:solidFill>
                  <a:schemeClr val="tx1"/>
                </a:solidFill>
                <a:latin typeface="Times New Roman" panose="02020603050405020304" pitchFamily="18" charset="0"/>
              </a:defRPr>
            </a:lvl3pPr>
            <a:lvl4pPr marL="1630604" indent="-232943" defTabSz="947950">
              <a:defRPr sz="2400">
                <a:solidFill>
                  <a:schemeClr val="tx1"/>
                </a:solidFill>
                <a:latin typeface="Times New Roman" panose="02020603050405020304" pitchFamily="18" charset="0"/>
              </a:defRPr>
            </a:lvl4pPr>
            <a:lvl5pPr marL="2096491" indent="-232943" defTabSz="947950">
              <a:defRPr sz="2400">
                <a:solidFill>
                  <a:schemeClr val="tx1"/>
                </a:solidFill>
                <a:latin typeface="Times New Roman" panose="02020603050405020304" pitchFamily="18" charset="0"/>
              </a:defRPr>
            </a:lvl5pPr>
            <a:lvl6pPr marL="2562377" indent="-232943" defTabSz="947950"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defTabSz="947950"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defTabSz="947950"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defTabSz="947950" eaLnBrk="0" fontAlgn="base" hangingPunct="0">
              <a:spcBef>
                <a:spcPct val="0"/>
              </a:spcBef>
              <a:spcAft>
                <a:spcPct val="0"/>
              </a:spcAft>
              <a:defRPr sz="2400">
                <a:solidFill>
                  <a:schemeClr val="tx1"/>
                </a:solidFill>
                <a:latin typeface="Times New Roman" panose="02020603050405020304" pitchFamily="18" charset="0"/>
              </a:defRPr>
            </a:lvl9pPr>
          </a:lstStyle>
          <a:p>
            <a:fld id="{394229E6-A1A0-4C1C-824E-C19EA31F3DF3}" type="slidenum">
              <a:rPr lang="en-US" altLang="en-US" sz="1200"/>
              <a:pPr/>
              <a:t>45</a:t>
            </a:fld>
            <a:endParaRPr lang="en-US" altLang="en-US" sz="1200"/>
          </a:p>
        </p:txBody>
      </p:sp>
    </p:spTree>
    <p:extLst>
      <p:ext uri="{BB962C8B-B14F-4D97-AF65-F5344CB8AC3E}">
        <p14:creationId xmlns:p14="http://schemas.microsoft.com/office/powerpoint/2010/main" val="3128635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a:defRPr sz="2400">
                <a:solidFill>
                  <a:schemeClr val="tx1"/>
                </a:solidFill>
                <a:latin typeface="Times New Roman" panose="02020603050405020304" pitchFamily="18" charset="0"/>
              </a:defRPr>
            </a:lvl1pPr>
            <a:lvl2pPr marL="757066" indent="-291179" defTabSz="947950">
              <a:defRPr sz="2400">
                <a:solidFill>
                  <a:schemeClr val="tx1"/>
                </a:solidFill>
                <a:latin typeface="Times New Roman" panose="02020603050405020304" pitchFamily="18" charset="0"/>
              </a:defRPr>
            </a:lvl2pPr>
            <a:lvl3pPr marL="1164717" indent="-232943" defTabSz="947950">
              <a:defRPr sz="2400">
                <a:solidFill>
                  <a:schemeClr val="tx1"/>
                </a:solidFill>
                <a:latin typeface="Times New Roman" panose="02020603050405020304" pitchFamily="18" charset="0"/>
              </a:defRPr>
            </a:lvl3pPr>
            <a:lvl4pPr marL="1630604" indent="-232943" defTabSz="947950">
              <a:defRPr sz="2400">
                <a:solidFill>
                  <a:schemeClr val="tx1"/>
                </a:solidFill>
                <a:latin typeface="Times New Roman" panose="02020603050405020304" pitchFamily="18" charset="0"/>
              </a:defRPr>
            </a:lvl4pPr>
            <a:lvl5pPr marL="2096491" indent="-232943" defTabSz="947950">
              <a:defRPr sz="2400">
                <a:solidFill>
                  <a:schemeClr val="tx1"/>
                </a:solidFill>
                <a:latin typeface="Times New Roman" panose="02020603050405020304" pitchFamily="18" charset="0"/>
              </a:defRPr>
            </a:lvl5pPr>
            <a:lvl6pPr marL="2562377" indent="-232943" defTabSz="947950"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defTabSz="947950"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defTabSz="947950"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defTabSz="947950" eaLnBrk="0" fontAlgn="base" hangingPunct="0">
              <a:spcBef>
                <a:spcPct val="0"/>
              </a:spcBef>
              <a:spcAft>
                <a:spcPct val="0"/>
              </a:spcAft>
              <a:defRPr sz="2400">
                <a:solidFill>
                  <a:schemeClr val="tx1"/>
                </a:solidFill>
                <a:latin typeface="Times New Roman" panose="02020603050405020304" pitchFamily="18" charset="0"/>
              </a:defRPr>
            </a:lvl9pPr>
          </a:lstStyle>
          <a:p>
            <a:fld id="{186AAA9F-D45F-44EF-89DC-88C8BADFD957}" type="slidenum">
              <a:rPr lang="en-US" altLang="en-US" sz="1200"/>
              <a:pPr/>
              <a:t>46</a:t>
            </a:fld>
            <a:endParaRPr lang="en-US" altLang="en-US" sz="1200"/>
          </a:p>
        </p:txBody>
      </p:sp>
      <p:sp>
        <p:nvSpPr>
          <p:cNvPr id="163843" name="Rectangle 2"/>
          <p:cNvSpPr>
            <a:spLocks noGrp="1" noRot="1" noChangeAspect="1" noChangeArrowheads="1" noTextEdit="1"/>
          </p:cNvSpPr>
          <p:nvPr>
            <p:ph type="sldImg"/>
          </p:nvPr>
        </p:nvSpPr>
        <p:spPr>
          <a:xfrm>
            <a:off x="1371600" y="1143000"/>
            <a:ext cx="4114800" cy="3086100"/>
          </a:xfrm>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Before working on equipment, it should be put in a safe work condition. The action that is primarily done</a:t>
            </a:r>
            <a:r>
              <a:rPr lang="en-US" altLang="en-US" baseline="0" dirty="0" smtClean="0"/>
              <a:t> is LOTO. Employers and workers need to be aware of the electrical safe work practices for the plant. Live electrical work should not be done and generally is not allowable, except for very extenuating circumstances. Refer to NFPA 70E and 1910.333-335 for working around or near live circuit conductors. </a:t>
            </a:r>
            <a:endParaRPr lang="en-US" altLang="en-US" dirty="0" smtClean="0"/>
          </a:p>
        </p:txBody>
      </p:sp>
    </p:spTree>
    <p:extLst>
      <p:ext uri="{BB962C8B-B14F-4D97-AF65-F5344CB8AC3E}">
        <p14:creationId xmlns:p14="http://schemas.microsoft.com/office/powerpoint/2010/main" val="42449036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xfrm>
            <a:off x="1371600" y="1143000"/>
            <a:ext cx="4114800" cy="3086100"/>
          </a:xfrm>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 type of equipment would possibly have to be locked out in many cases. The electronics are bagged in the sanitation process to protect the equipment, but employees did not LOTO equipment in many cases.</a:t>
            </a:r>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a:defRPr sz="2400">
                <a:solidFill>
                  <a:schemeClr val="tx1"/>
                </a:solidFill>
                <a:latin typeface="Times New Roman" panose="02020603050405020304" pitchFamily="18" charset="0"/>
              </a:defRPr>
            </a:lvl1pPr>
            <a:lvl2pPr marL="757066" indent="-291179" defTabSz="947950">
              <a:defRPr sz="2400">
                <a:solidFill>
                  <a:schemeClr val="tx1"/>
                </a:solidFill>
                <a:latin typeface="Times New Roman" panose="02020603050405020304" pitchFamily="18" charset="0"/>
              </a:defRPr>
            </a:lvl2pPr>
            <a:lvl3pPr marL="1164717" indent="-232943" defTabSz="947950">
              <a:defRPr sz="2400">
                <a:solidFill>
                  <a:schemeClr val="tx1"/>
                </a:solidFill>
                <a:latin typeface="Times New Roman" panose="02020603050405020304" pitchFamily="18" charset="0"/>
              </a:defRPr>
            </a:lvl3pPr>
            <a:lvl4pPr marL="1630604" indent="-232943" defTabSz="947950">
              <a:defRPr sz="2400">
                <a:solidFill>
                  <a:schemeClr val="tx1"/>
                </a:solidFill>
                <a:latin typeface="Times New Roman" panose="02020603050405020304" pitchFamily="18" charset="0"/>
              </a:defRPr>
            </a:lvl4pPr>
            <a:lvl5pPr marL="2096491" indent="-232943" defTabSz="947950">
              <a:defRPr sz="2400">
                <a:solidFill>
                  <a:schemeClr val="tx1"/>
                </a:solidFill>
                <a:latin typeface="Times New Roman" panose="02020603050405020304" pitchFamily="18" charset="0"/>
              </a:defRPr>
            </a:lvl5pPr>
            <a:lvl6pPr marL="2562377" indent="-232943" defTabSz="947950"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defTabSz="947950"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defTabSz="947950"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defTabSz="947950" eaLnBrk="0" fontAlgn="base" hangingPunct="0">
              <a:spcBef>
                <a:spcPct val="0"/>
              </a:spcBef>
              <a:spcAft>
                <a:spcPct val="0"/>
              </a:spcAft>
              <a:defRPr sz="2400">
                <a:solidFill>
                  <a:schemeClr val="tx1"/>
                </a:solidFill>
                <a:latin typeface="Times New Roman" panose="02020603050405020304" pitchFamily="18" charset="0"/>
              </a:defRPr>
            </a:lvl9pPr>
          </a:lstStyle>
          <a:p>
            <a:fld id="{A744DC88-8832-44F5-B986-5D956B2EBCD6}" type="slidenum">
              <a:rPr lang="en-US" altLang="en-US" sz="1200"/>
              <a:pPr/>
              <a:t>47</a:t>
            </a:fld>
            <a:endParaRPr lang="en-US" altLang="en-US" sz="1200"/>
          </a:p>
        </p:txBody>
      </p:sp>
    </p:spTree>
    <p:extLst>
      <p:ext uri="{BB962C8B-B14F-4D97-AF65-F5344CB8AC3E}">
        <p14:creationId xmlns:p14="http://schemas.microsoft.com/office/powerpoint/2010/main" val="1819404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47950">
              <a:defRPr sz="2000">
                <a:solidFill>
                  <a:schemeClr val="tx1"/>
                </a:solidFill>
                <a:latin typeface="Times New Roman" panose="02020603050405020304" pitchFamily="18" charset="0"/>
              </a:defRPr>
            </a:lvl1pPr>
            <a:lvl2pPr marL="742508" indent="-284709" defTabSz="947950">
              <a:defRPr sz="2000">
                <a:solidFill>
                  <a:schemeClr val="tx1"/>
                </a:solidFill>
                <a:latin typeface="Times New Roman" panose="02020603050405020304" pitchFamily="18" charset="0"/>
              </a:defRPr>
            </a:lvl2pPr>
            <a:lvl3pPr marL="1143688" indent="-228091" defTabSz="947950">
              <a:defRPr sz="2000">
                <a:solidFill>
                  <a:schemeClr val="tx1"/>
                </a:solidFill>
                <a:latin typeface="Times New Roman" panose="02020603050405020304" pitchFamily="18" charset="0"/>
              </a:defRPr>
            </a:lvl3pPr>
            <a:lvl4pPr marL="1601486" indent="-228091" defTabSz="947950">
              <a:defRPr sz="2000">
                <a:solidFill>
                  <a:schemeClr val="tx1"/>
                </a:solidFill>
                <a:latin typeface="Times New Roman" panose="02020603050405020304" pitchFamily="18" charset="0"/>
              </a:defRPr>
            </a:lvl4pPr>
            <a:lvl5pPr marL="2059285" indent="-228091" defTabSz="947950">
              <a:defRPr sz="2000">
                <a:solidFill>
                  <a:schemeClr val="tx1"/>
                </a:solidFill>
                <a:latin typeface="Times New Roman" panose="02020603050405020304" pitchFamily="18" charset="0"/>
              </a:defRPr>
            </a:lvl5pPr>
            <a:lvl6pPr marL="2525172" indent="-228091" defTabSz="947950" eaLnBrk="0" fontAlgn="base" hangingPunct="0">
              <a:spcBef>
                <a:spcPct val="0"/>
              </a:spcBef>
              <a:spcAft>
                <a:spcPct val="0"/>
              </a:spcAft>
              <a:defRPr sz="2000">
                <a:solidFill>
                  <a:schemeClr val="tx1"/>
                </a:solidFill>
                <a:latin typeface="Times New Roman" panose="02020603050405020304" pitchFamily="18" charset="0"/>
              </a:defRPr>
            </a:lvl6pPr>
            <a:lvl7pPr marL="2991058" indent="-228091" defTabSz="947950" eaLnBrk="0" fontAlgn="base" hangingPunct="0">
              <a:spcBef>
                <a:spcPct val="0"/>
              </a:spcBef>
              <a:spcAft>
                <a:spcPct val="0"/>
              </a:spcAft>
              <a:defRPr sz="2000">
                <a:solidFill>
                  <a:schemeClr val="tx1"/>
                </a:solidFill>
                <a:latin typeface="Times New Roman" panose="02020603050405020304" pitchFamily="18" charset="0"/>
              </a:defRPr>
            </a:lvl7pPr>
            <a:lvl8pPr marL="3456945" indent="-228091" defTabSz="947950" eaLnBrk="0" fontAlgn="base" hangingPunct="0">
              <a:spcBef>
                <a:spcPct val="0"/>
              </a:spcBef>
              <a:spcAft>
                <a:spcPct val="0"/>
              </a:spcAft>
              <a:defRPr sz="2000">
                <a:solidFill>
                  <a:schemeClr val="tx1"/>
                </a:solidFill>
                <a:latin typeface="Times New Roman" panose="02020603050405020304" pitchFamily="18" charset="0"/>
              </a:defRPr>
            </a:lvl8pPr>
            <a:lvl9pPr marL="3922832" indent="-228091" defTabSz="947950" eaLnBrk="0" fontAlgn="base" hangingPunct="0">
              <a:spcBef>
                <a:spcPct val="0"/>
              </a:spcBef>
              <a:spcAft>
                <a:spcPct val="0"/>
              </a:spcAft>
              <a:defRPr sz="2000">
                <a:solidFill>
                  <a:schemeClr val="tx1"/>
                </a:solidFill>
                <a:latin typeface="Times New Roman" panose="02020603050405020304" pitchFamily="18" charset="0"/>
              </a:defRPr>
            </a:lvl9pPr>
          </a:lstStyle>
          <a:p>
            <a:fld id="{F1B5EED5-7EFC-4B91-BD7B-4E431F0D42D6}" type="slidenum">
              <a:rPr lang="en-US" altLang="en-US" sz="1200"/>
              <a:pPr/>
              <a:t>48</a:t>
            </a:fld>
            <a:endParaRPr lang="en-US" altLang="en-US" sz="1200"/>
          </a:p>
        </p:txBody>
      </p:sp>
      <p:sp>
        <p:nvSpPr>
          <p:cNvPr id="22531" name="Rectangle 2"/>
          <p:cNvSpPr>
            <a:spLocks noGrp="1" noRot="1" noChangeAspect="1" noChangeArrowheads="1" noTextEdit="1"/>
          </p:cNvSpPr>
          <p:nvPr>
            <p:ph type="sldImg"/>
          </p:nvPr>
        </p:nvSpPr>
        <p:spPr>
          <a:xfrm>
            <a:off x="1371600" y="1143000"/>
            <a:ext cx="4114800" cy="3086100"/>
          </a:xfrm>
          <a:ln/>
        </p:spPr>
      </p:sp>
      <p:sp>
        <p:nvSpPr>
          <p:cNvPr id="22532" name="Rectangle 3"/>
          <p:cNvSpPr>
            <a:spLocks noGrp="1" noChangeArrowheads="1"/>
          </p:cNvSpPr>
          <p:nvPr>
            <p:ph type="body" idx="1"/>
          </p:nvPr>
        </p:nvSpPr>
        <p:spPr>
          <a:noFill/>
        </p:spPr>
        <p:txBody>
          <a:bodyPr/>
          <a:lstStyle/>
          <a:p>
            <a:pPr eaLnBrk="1" hangingPunct="1"/>
            <a:r>
              <a:rPr lang="en-US" altLang="en-US" dirty="0" smtClean="0"/>
              <a:t>The employees need to understand the basic concept of ergonomics.  Ergonomics is a  term that comes from two Greek words “</a:t>
            </a:r>
            <a:r>
              <a:rPr lang="en-US" altLang="en-US" dirty="0" err="1" smtClean="0"/>
              <a:t>ergos</a:t>
            </a:r>
            <a:r>
              <a:rPr lang="en-US" altLang="en-US" dirty="0" smtClean="0"/>
              <a:t>” and “nomos” which could be literally translated as the study of work.  Ergonomics is not a new concept, it has been around for decades.  </a:t>
            </a:r>
          </a:p>
          <a:p>
            <a:pPr eaLnBrk="1" hangingPunct="1"/>
            <a:r>
              <a:rPr lang="en-US" altLang="en-US" dirty="0" smtClean="0"/>
              <a:t>We often discuss ergonomics in terms of fitting the task to the worker.  This is opposed to a previous concept where workers were expected to adapt to existing equipment and setups.  For example, if the workstations are too high or too low, people will  adapt by bending and reaching which can stress the back, shoulders and arms. Traditionally, equipment was designed for the average worker, which meant that it was too low for half of the population and too high for the other half.  </a:t>
            </a:r>
          </a:p>
          <a:p>
            <a:pPr eaLnBrk="1" hangingPunct="1"/>
            <a:endParaRPr lang="en-US" altLang="en-US" dirty="0" smtClean="0"/>
          </a:p>
          <a:p>
            <a:pPr eaLnBrk="1" hangingPunct="1"/>
            <a:r>
              <a:rPr lang="en-US" altLang="en-US" dirty="0" smtClean="0"/>
              <a:t>If the design fits the worker better, it means that it is also designed to match their physical capabilities better.  This fact should make it easier for the worker to perform their job. How the worker interacts with their environment, workstation, equipment and tools to perform their assigned task is very important.  The design of the task should minimize the physical and mental stress in the workplace allowing the worker to perform well within their capabilities.</a:t>
            </a:r>
          </a:p>
          <a:p>
            <a:pPr eaLnBrk="1" hangingPunct="1"/>
            <a:endParaRPr lang="en-US" altLang="en-US" dirty="0" smtClean="0"/>
          </a:p>
        </p:txBody>
      </p:sp>
    </p:spTree>
    <p:extLst>
      <p:ext uri="{BB962C8B-B14F-4D97-AF65-F5344CB8AC3E}">
        <p14:creationId xmlns:p14="http://schemas.microsoft.com/office/powerpoint/2010/main" val="12339551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6779" rtl="0" eaLnBrk="0" fontAlgn="base" latinLnBrk="0" hangingPunct="0">
              <a:lnSpc>
                <a:spcPct val="100000"/>
              </a:lnSpc>
              <a:spcBef>
                <a:spcPct val="30000"/>
              </a:spcBef>
              <a:spcAft>
                <a:spcPct val="0"/>
              </a:spcAft>
              <a:buClrTx/>
              <a:buSzTx/>
              <a:buFontTx/>
              <a:buNone/>
              <a:tabLst/>
              <a:defRPr/>
            </a:pPr>
            <a:r>
              <a:rPr lang="en-US" dirty="0" smtClean="0"/>
              <a:t>Worker</a:t>
            </a:r>
            <a:r>
              <a:rPr lang="en-US" baseline="0" dirty="0" smtClean="0"/>
              <a:t> capabilities and limitations must be considered in the design process. The interactions with the chemical and physical environment, equipment, tools and the demands of the task can impose stressors that affect health and performance.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49</a:t>
            </a:fld>
            <a:endParaRPr lang="en-US"/>
          </a:p>
        </p:txBody>
      </p:sp>
    </p:spTree>
    <p:extLst>
      <p:ext uri="{BB962C8B-B14F-4D97-AF65-F5344CB8AC3E}">
        <p14:creationId xmlns:p14="http://schemas.microsoft.com/office/powerpoint/2010/main" val="1871581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47950">
              <a:defRPr sz="2000">
                <a:solidFill>
                  <a:schemeClr val="tx1"/>
                </a:solidFill>
                <a:latin typeface="Times New Roman" panose="02020603050405020304" pitchFamily="18" charset="0"/>
              </a:defRPr>
            </a:lvl1pPr>
            <a:lvl2pPr marL="742508" indent="-284709" defTabSz="947950">
              <a:defRPr sz="2000">
                <a:solidFill>
                  <a:schemeClr val="tx1"/>
                </a:solidFill>
                <a:latin typeface="Times New Roman" panose="02020603050405020304" pitchFamily="18" charset="0"/>
              </a:defRPr>
            </a:lvl2pPr>
            <a:lvl3pPr marL="1143688" indent="-228091" defTabSz="947950">
              <a:defRPr sz="2000">
                <a:solidFill>
                  <a:schemeClr val="tx1"/>
                </a:solidFill>
                <a:latin typeface="Times New Roman" panose="02020603050405020304" pitchFamily="18" charset="0"/>
              </a:defRPr>
            </a:lvl3pPr>
            <a:lvl4pPr marL="1601486" indent="-228091" defTabSz="947950">
              <a:defRPr sz="2000">
                <a:solidFill>
                  <a:schemeClr val="tx1"/>
                </a:solidFill>
                <a:latin typeface="Times New Roman" panose="02020603050405020304" pitchFamily="18" charset="0"/>
              </a:defRPr>
            </a:lvl4pPr>
            <a:lvl5pPr marL="2059285" indent="-228091" defTabSz="947950">
              <a:defRPr sz="2000">
                <a:solidFill>
                  <a:schemeClr val="tx1"/>
                </a:solidFill>
                <a:latin typeface="Times New Roman" panose="02020603050405020304" pitchFamily="18" charset="0"/>
              </a:defRPr>
            </a:lvl5pPr>
            <a:lvl6pPr marL="2525172" indent="-228091" defTabSz="947950" eaLnBrk="0" fontAlgn="base" hangingPunct="0">
              <a:spcBef>
                <a:spcPct val="0"/>
              </a:spcBef>
              <a:spcAft>
                <a:spcPct val="0"/>
              </a:spcAft>
              <a:defRPr sz="2000">
                <a:solidFill>
                  <a:schemeClr val="tx1"/>
                </a:solidFill>
                <a:latin typeface="Times New Roman" panose="02020603050405020304" pitchFamily="18" charset="0"/>
              </a:defRPr>
            </a:lvl6pPr>
            <a:lvl7pPr marL="2991058" indent="-228091" defTabSz="947950" eaLnBrk="0" fontAlgn="base" hangingPunct="0">
              <a:spcBef>
                <a:spcPct val="0"/>
              </a:spcBef>
              <a:spcAft>
                <a:spcPct val="0"/>
              </a:spcAft>
              <a:defRPr sz="2000">
                <a:solidFill>
                  <a:schemeClr val="tx1"/>
                </a:solidFill>
                <a:latin typeface="Times New Roman" panose="02020603050405020304" pitchFamily="18" charset="0"/>
              </a:defRPr>
            </a:lvl7pPr>
            <a:lvl8pPr marL="3456945" indent="-228091" defTabSz="947950" eaLnBrk="0" fontAlgn="base" hangingPunct="0">
              <a:spcBef>
                <a:spcPct val="0"/>
              </a:spcBef>
              <a:spcAft>
                <a:spcPct val="0"/>
              </a:spcAft>
              <a:defRPr sz="2000">
                <a:solidFill>
                  <a:schemeClr val="tx1"/>
                </a:solidFill>
                <a:latin typeface="Times New Roman" panose="02020603050405020304" pitchFamily="18" charset="0"/>
              </a:defRPr>
            </a:lvl8pPr>
            <a:lvl9pPr marL="3922832" indent="-228091" defTabSz="947950" eaLnBrk="0" fontAlgn="base" hangingPunct="0">
              <a:spcBef>
                <a:spcPct val="0"/>
              </a:spcBef>
              <a:spcAft>
                <a:spcPct val="0"/>
              </a:spcAft>
              <a:defRPr sz="2000">
                <a:solidFill>
                  <a:schemeClr val="tx1"/>
                </a:solidFill>
                <a:latin typeface="Times New Roman" panose="02020603050405020304" pitchFamily="18" charset="0"/>
              </a:defRPr>
            </a:lvl9pPr>
          </a:lstStyle>
          <a:p>
            <a:fld id="{DCEEAC9D-C605-4C8A-8289-981442CB7705}" type="slidenum">
              <a:rPr lang="en-US" altLang="en-US" sz="1200"/>
              <a:pPr/>
              <a:t>50</a:t>
            </a:fld>
            <a:endParaRPr lang="en-US" alt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altLang="en-US" smtClean="0"/>
              <a:t>When using ergonomics, it is important to get the right equipment for the right individuals.  The picture above illustrates a worker that is too small for their workstation and has a special platform to make it the right height for her.   The tall person is almost in the correct posture.  </a:t>
            </a:r>
          </a:p>
          <a:p>
            <a:pPr eaLnBrk="1" hangingPunct="1"/>
            <a:r>
              <a:rPr lang="en-US" altLang="en-US" b="1" u="sng" smtClean="0"/>
              <a:t>Discussion:</a:t>
            </a:r>
          </a:p>
          <a:p>
            <a:pPr eaLnBrk="1" hangingPunct="1"/>
            <a:r>
              <a:rPr lang="en-US" altLang="en-US" smtClean="0"/>
              <a:t>Ask the group about the shorter person.  Is she in the correct posture?  The answer is no since her arms are fully extended just below shoulder height.  The platform needs to be raised further to allow the worker to have their elbows down close to the body with the upper and lower arms at a right angle to each other.</a:t>
            </a:r>
          </a:p>
          <a:p>
            <a:pPr eaLnBrk="1" hangingPunct="1"/>
            <a:endParaRPr lang="en-US" altLang="en-US" smtClean="0"/>
          </a:p>
        </p:txBody>
      </p:sp>
    </p:spTree>
    <p:extLst>
      <p:ext uri="{BB962C8B-B14F-4D97-AF65-F5344CB8AC3E}">
        <p14:creationId xmlns:p14="http://schemas.microsoft.com/office/powerpoint/2010/main" val="257033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Employers have the responsibility to provide a safe workplace free from serious hazards and must follow all OSHA safety and health standards.</a:t>
            </a:r>
          </a:p>
          <a:p>
            <a:endParaRPr lang="en-US" dirty="0" smtClean="0"/>
          </a:p>
          <a:p>
            <a:r>
              <a:rPr lang="en-US" dirty="0" smtClean="0"/>
              <a:t>Employers must find and correct safety and health problems as their due diligence under the OSH Act. OSHA requires that employers first try to eliminate or reduce hazards by making feasible changes in working conditions rather than relying on personal protective equipment - a.k.a. PPE (e.g. masks, gloves, earplugs); and if an employer provides PPE, then the employer must train the employees on WHEN and HOW to use the PPE.</a:t>
            </a:r>
          </a:p>
          <a:p>
            <a:endParaRPr lang="en-US" dirty="0" smtClean="0"/>
          </a:p>
          <a:p>
            <a:r>
              <a:rPr lang="en-US" dirty="0" smtClean="0"/>
              <a:t>Any training given by the employer must be in a language that the employees can understand. An example is when an employer is giving training on procedures for how to de-energize or re-energize a piece of equipment by locking out or tagging out (LOTO) the various energy sources to prevent employee entrapment or other hazards from released energy.</a:t>
            </a:r>
          </a:p>
          <a:p>
            <a:endParaRPr lang="en-US" dirty="0" smtClean="0"/>
          </a:p>
          <a:p>
            <a:r>
              <a:rPr lang="en-US" dirty="0" smtClean="0"/>
              <a:t>Temporary workers are also entitled to the same protection against retaliation as full-time workers. Employers may not take action against employees for participating in protected workplace activities (i.e., filing a complaint, voicing concerns about workplace hazards to supervisors, etc.). Workers also can inform OSHA of other whistleblower items that OSHA enforces, which currently (2014) is 22 different whistleblower statutes covering a variety of workplaces. For more information visit whistleblowers.gov.</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6</a:t>
            </a:fld>
            <a:endParaRPr lang="en-US"/>
          </a:p>
        </p:txBody>
      </p:sp>
    </p:spTree>
    <p:extLst>
      <p:ext uri="{BB962C8B-B14F-4D97-AF65-F5344CB8AC3E}">
        <p14:creationId xmlns:p14="http://schemas.microsoft.com/office/powerpoint/2010/main" val="6918263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Ergonomics has also been about making the job easier for those who perform the actual work. The picture on the left shows a circular saw used for the cut up operation. New machines, like the one to the right, can cut the whole bird into eight pieces with little worker involvement.  The workers just basically load the whole chickens and the machine performs all of the cuts automatically.</a:t>
            </a:r>
          </a:p>
          <a:p>
            <a:endParaRPr lang="en-US" dirty="0"/>
          </a:p>
        </p:txBody>
      </p:sp>
      <p:sp>
        <p:nvSpPr>
          <p:cNvPr id="4" name="Slide Number Placeholder 3"/>
          <p:cNvSpPr>
            <a:spLocks noGrp="1"/>
          </p:cNvSpPr>
          <p:nvPr>
            <p:ph type="sldNum" sz="quarter" idx="10"/>
          </p:nvPr>
        </p:nvSpPr>
        <p:spPr/>
        <p:txBody>
          <a:bodyPr/>
          <a:lstStyle/>
          <a:p>
            <a:fld id="{93432950-6AEF-4CCA-82E4-79A3ACBB72AB}" type="slidenum">
              <a:rPr lang="en-US" smtClean="0"/>
              <a:t>51</a:t>
            </a:fld>
            <a:endParaRPr lang="en-US"/>
          </a:p>
        </p:txBody>
      </p:sp>
    </p:spTree>
    <p:extLst>
      <p:ext uri="{BB962C8B-B14F-4D97-AF65-F5344CB8AC3E}">
        <p14:creationId xmlns:p14="http://schemas.microsoft.com/office/powerpoint/2010/main" val="26396005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47950">
              <a:defRPr sz="2000">
                <a:solidFill>
                  <a:schemeClr val="tx1"/>
                </a:solidFill>
                <a:latin typeface="Times New Roman" panose="02020603050405020304" pitchFamily="18" charset="0"/>
              </a:defRPr>
            </a:lvl1pPr>
            <a:lvl2pPr marL="742508" indent="-284709" defTabSz="947950">
              <a:defRPr sz="2000">
                <a:solidFill>
                  <a:schemeClr val="tx1"/>
                </a:solidFill>
                <a:latin typeface="Times New Roman" panose="02020603050405020304" pitchFamily="18" charset="0"/>
              </a:defRPr>
            </a:lvl2pPr>
            <a:lvl3pPr marL="1143688" indent="-228091" defTabSz="947950">
              <a:defRPr sz="2000">
                <a:solidFill>
                  <a:schemeClr val="tx1"/>
                </a:solidFill>
                <a:latin typeface="Times New Roman" panose="02020603050405020304" pitchFamily="18" charset="0"/>
              </a:defRPr>
            </a:lvl3pPr>
            <a:lvl4pPr marL="1601486" indent="-228091" defTabSz="947950">
              <a:defRPr sz="2000">
                <a:solidFill>
                  <a:schemeClr val="tx1"/>
                </a:solidFill>
                <a:latin typeface="Times New Roman" panose="02020603050405020304" pitchFamily="18" charset="0"/>
              </a:defRPr>
            </a:lvl4pPr>
            <a:lvl5pPr marL="2059285" indent="-228091" defTabSz="947950">
              <a:defRPr sz="2000">
                <a:solidFill>
                  <a:schemeClr val="tx1"/>
                </a:solidFill>
                <a:latin typeface="Times New Roman" panose="02020603050405020304" pitchFamily="18" charset="0"/>
              </a:defRPr>
            </a:lvl5pPr>
            <a:lvl6pPr marL="2525172" indent="-228091" defTabSz="947950" eaLnBrk="0" fontAlgn="base" hangingPunct="0">
              <a:spcBef>
                <a:spcPct val="0"/>
              </a:spcBef>
              <a:spcAft>
                <a:spcPct val="0"/>
              </a:spcAft>
              <a:defRPr sz="2000">
                <a:solidFill>
                  <a:schemeClr val="tx1"/>
                </a:solidFill>
                <a:latin typeface="Times New Roman" panose="02020603050405020304" pitchFamily="18" charset="0"/>
              </a:defRPr>
            </a:lvl6pPr>
            <a:lvl7pPr marL="2991058" indent="-228091" defTabSz="947950" eaLnBrk="0" fontAlgn="base" hangingPunct="0">
              <a:spcBef>
                <a:spcPct val="0"/>
              </a:spcBef>
              <a:spcAft>
                <a:spcPct val="0"/>
              </a:spcAft>
              <a:defRPr sz="2000">
                <a:solidFill>
                  <a:schemeClr val="tx1"/>
                </a:solidFill>
                <a:latin typeface="Times New Roman" panose="02020603050405020304" pitchFamily="18" charset="0"/>
              </a:defRPr>
            </a:lvl7pPr>
            <a:lvl8pPr marL="3456945" indent="-228091" defTabSz="947950" eaLnBrk="0" fontAlgn="base" hangingPunct="0">
              <a:spcBef>
                <a:spcPct val="0"/>
              </a:spcBef>
              <a:spcAft>
                <a:spcPct val="0"/>
              </a:spcAft>
              <a:defRPr sz="2000">
                <a:solidFill>
                  <a:schemeClr val="tx1"/>
                </a:solidFill>
                <a:latin typeface="Times New Roman" panose="02020603050405020304" pitchFamily="18" charset="0"/>
              </a:defRPr>
            </a:lvl8pPr>
            <a:lvl9pPr marL="3922832" indent="-228091" defTabSz="947950" eaLnBrk="0" fontAlgn="base" hangingPunct="0">
              <a:spcBef>
                <a:spcPct val="0"/>
              </a:spcBef>
              <a:spcAft>
                <a:spcPct val="0"/>
              </a:spcAft>
              <a:defRPr sz="2000">
                <a:solidFill>
                  <a:schemeClr val="tx1"/>
                </a:solidFill>
                <a:latin typeface="Times New Roman" panose="02020603050405020304" pitchFamily="18" charset="0"/>
              </a:defRPr>
            </a:lvl9pPr>
          </a:lstStyle>
          <a:p>
            <a:fld id="{164797E4-60E5-455F-995F-A412D8E84723}" type="slidenum">
              <a:rPr lang="en-US" altLang="en-US" sz="1200"/>
              <a:pPr/>
              <a:t>52</a:t>
            </a:fld>
            <a:endParaRPr lang="en-US" altLang="en-US" sz="1200"/>
          </a:p>
        </p:txBody>
      </p:sp>
      <p:sp>
        <p:nvSpPr>
          <p:cNvPr id="36867" name="Rectangle 2"/>
          <p:cNvSpPr>
            <a:spLocks noGrp="1" noRot="1" noChangeAspect="1" noChangeArrowheads="1" noTextEdit="1"/>
          </p:cNvSpPr>
          <p:nvPr>
            <p:ph type="sldImg"/>
          </p:nvPr>
        </p:nvSpPr>
        <p:spPr>
          <a:xfrm>
            <a:off x="1371600" y="1143000"/>
            <a:ext cx="4114800" cy="3086100"/>
          </a:xfrm>
          <a:ln/>
        </p:spPr>
      </p:sp>
      <p:sp>
        <p:nvSpPr>
          <p:cNvPr id="36868" name="Rectangle 3"/>
          <p:cNvSpPr>
            <a:spLocks noGrp="1" noChangeArrowheads="1"/>
          </p:cNvSpPr>
          <p:nvPr>
            <p:ph type="body" idx="1"/>
          </p:nvPr>
        </p:nvSpPr>
        <p:spPr>
          <a:noFill/>
        </p:spPr>
        <p:txBody>
          <a:bodyPr/>
          <a:lstStyle/>
          <a:p>
            <a:pPr eaLnBrk="1" hangingPunct="1"/>
            <a:r>
              <a:rPr lang="en-US" altLang="en-US" dirty="0" smtClean="0"/>
              <a:t>If the job is designed to fit the employees working at those tasks, then it should by nature be safer.  Tools will fit hands better so they are less like to slip.  Guards and other safety equipment that are designed with some knowledge of ergonomics will protect a larger range of people.  </a:t>
            </a:r>
          </a:p>
          <a:p>
            <a:pPr eaLnBrk="1" hangingPunct="1"/>
            <a:endParaRPr lang="en-US" altLang="en-US" dirty="0" smtClean="0"/>
          </a:p>
          <a:p>
            <a:pPr eaLnBrk="1" hangingPunct="1"/>
            <a:r>
              <a:rPr lang="en-US" altLang="en-US" dirty="0" smtClean="0"/>
              <a:t>If the job fits you well, it should also be more comfortable.  If it is more comfortable, you should be able to work at this job longer without any negative consequences.  If the jobs are designed properly, workers should not be straining either physically or psychologically to accomplish their work and in turn are not experiencing injuries.  </a:t>
            </a:r>
          </a:p>
          <a:p>
            <a:pPr eaLnBrk="1" hangingPunct="1"/>
            <a:r>
              <a:rPr lang="en-US" altLang="en-US" dirty="0" smtClean="0"/>
              <a:t>We are typically more interested in the physical stress, because it can have more immediate impact on the development of injuries. Physical stress can cause muscle pain and discomfort that negatively affects our work tolerance and performance.  A well designed workplace can improve morale.</a:t>
            </a:r>
          </a:p>
          <a:p>
            <a:pPr eaLnBrk="1" hangingPunct="1"/>
            <a:endParaRPr lang="en-US" altLang="en-US" dirty="0" smtClean="0"/>
          </a:p>
          <a:p>
            <a:pPr eaLnBrk="1" hangingPunct="1"/>
            <a:r>
              <a:rPr lang="en-US" altLang="en-US" b="1" u="sng" dirty="0" smtClean="0"/>
              <a:t>Discussion</a:t>
            </a:r>
          </a:p>
          <a:p>
            <a:pPr eaLnBrk="1" hangingPunct="1"/>
            <a:r>
              <a:rPr lang="en-US" altLang="en-US" dirty="0" smtClean="0"/>
              <a:t>Discuss the relationship of mental stress and muscle tension</a:t>
            </a:r>
          </a:p>
          <a:p>
            <a:pPr eaLnBrk="1" hangingPunct="1"/>
            <a:r>
              <a:rPr lang="en-US" altLang="en-US" dirty="0" smtClean="0"/>
              <a:t>  </a:t>
            </a:r>
          </a:p>
          <a:p>
            <a:pPr eaLnBrk="1" hangingPunct="1"/>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22627110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47738">
              <a:defRPr sz="2000">
                <a:solidFill>
                  <a:schemeClr val="tx1"/>
                </a:solidFill>
                <a:latin typeface="Times New Roman" panose="02020603050405020304" pitchFamily="18" charset="0"/>
              </a:defRPr>
            </a:lvl1pPr>
            <a:lvl2pPr marL="742950" indent="-285750" defTabSz="947738">
              <a:defRPr sz="2000">
                <a:solidFill>
                  <a:schemeClr val="tx1"/>
                </a:solidFill>
                <a:latin typeface="Times New Roman" panose="02020603050405020304" pitchFamily="18" charset="0"/>
              </a:defRPr>
            </a:lvl2pPr>
            <a:lvl3pPr marL="1143000" indent="-228600" defTabSz="947738">
              <a:defRPr sz="2000">
                <a:solidFill>
                  <a:schemeClr val="tx1"/>
                </a:solidFill>
                <a:latin typeface="Times New Roman" panose="02020603050405020304" pitchFamily="18" charset="0"/>
              </a:defRPr>
            </a:lvl3pPr>
            <a:lvl4pPr marL="1600200" indent="-228600" defTabSz="947738">
              <a:defRPr sz="2000">
                <a:solidFill>
                  <a:schemeClr val="tx1"/>
                </a:solidFill>
                <a:latin typeface="Times New Roman" panose="02020603050405020304" pitchFamily="18" charset="0"/>
              </a:defRPr>
            </a:lvl4pPr>
            <a:lvl5pPr marL="2057400" indent="-228600" defTabSz="947738">
              <a:defRPr sz="2000">
                <a:solidFill>
                  <a:schemeClr val="tx1"/>
                </a:solidFill>
                <a:latin typeface="Times New Roman" panose="02020603050405020304" pitchFamily="18" charset="0"/>
              </a:defRPr>
            </a:lvl5pPr>
            <a:lvl6pPr marL="2514600" indent="-228600" defTabSz="947738"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947738"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947738"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947738" eaLnBrk="0" fontAlgn="base" hangingPunct="0">
              <a:spcBef>
                <a:spcPct val="0"/>
              </a:spcBef>
              <a:spcAft>
                <a:spcPct val="0"/>
              </a:spcAft>
              <a:defRPr sz="2000">
                <a:solidFill>
                  <a:schemeClr val="tx1"/>
                </a:solidFill>
                <a:latin typeface="Times New Roman" panose="02020603050405020304" pitchFamily="18" charset="0"/>
              </a:defRPr>
            </a:lvl9pPr>
          </a:lstStyle>
          <a:p>
            <a:fld id="{AD18076A-89C1-4014-8078-78C0B6EFA9E5}" type="slidenum">
              <a:rPr lang="en-US" altLang="en-US" sz="1200" smtClean="0"/>
              <a:pPr/>
              <a:t>53</a:t>
            </a:fld>
            <a:endParaRPr lang="en-US" altLang="en-US" sz="120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r>
              <a:rPr lang="en-US" altLang="en-US" dirty="0" smtClean="0"/>
              <a:t>Ergonomic related injuries and disorders are know by many different names.  You may hear these referred to as cumulative trauma disorders, repetitive strain injuries, or musculoskeletal disorders.  Most of these injuries or disorders develop overtime.  They most often affect the soft tissues of the body like the following:</a:t>
            </a:r>
          </a:p>
          <a:p>
            <a:pPr eaLnBrk="1" hangingPunct="1"/>
            <a:endParaRPr lang="en-US" altLang="en-US" dirty="0" smtClean="0"/>
          </a:p>
          <a:p>
            <a:pPr eaLnBrk="1" hangingPunct="1"/>
            <a:r>
              <a:rPr lang="en-US" altLang="en-US" dirty="0" smtClean="0"/>
              <a:t>-Nerves	- Nerves are the part of the body that provides both sensory 	feedback (feeling) and motor control (movement).  Injured by directly 	compressing 	(sharp table edges) or by swelling of internal structures 	like tendons that compress the nerves.	</a:t>
            </a:r>
          </a:p>
          <a:p>
            <a:pPr eaLnBrk="1" hangingPunct="1"/>
            <a:endParaRPr lang="en-US" altLang="en-US" dirty="0" smtClean="0"/>
          </a:p>
          <a:p>
            <a:pPr eaLnBrk="1" hangingPunct="1"/>
            <a:r>
              <a:rPr lang="en-US" altLang="en-US" dirty="0" smtClean="0"/>
              <a:t>-Tendons	- Tendons connect muscles to bones.  They are rope-like structures 	that transfer force when muscles contract.  These structures can be 	strained (tear) or can become inflamed (swelling).  One of the most 	common injuries is tendonitis.</a:t>
            </a:r>
          </a:p>
          <a:p>
            <a:pPr eaLnBrk="1" hangingPunct="1"/>
            <a:endParaRPr lang="en-US" altLang="en-US" dirty="0" smtClean="0"/>
          </a:p>
          <a:p>
            <a:pPr eaLnBrk="1" hangingPunct="1"/>
            <a:r>
              <a:rPr lang="en-US" altLang="en-US" dirty="0" smtClean="0"/>
              <a:t>-Muscles	-Muscles provide movement and support of the body.  Muscles can 	be strained, or torn, or crushed. </a:t>
            </a:r>
          </a:p>
          <a:p>
            <a:pPr eaLnBrk="1" hangingPunct="1"/>
            <a:endParaRPr lang="en-US" altLang="en-US" dirty="0" smtClean="0"/>
          </a:p>
          <a:p>
            <a:pPr eaLnBrk="1" hangingPunct="1"/>
            <a:r>
              <a:rPr lang="en-US" altLang="en-US" dirty="0" smtClean="0"/>
              <a:t>-Ligaments	-Ligaments connect bones to bones to form joints.  They are thick 	rope like structures.  They can be torn (sprain).  </a:t>
            </a:r>
          </a:p>
          <a:p>
            <a:pPr eaLnBrk="1" hangingPunct="1"/>
            <a:endParaRPr lang="en-US" altLang="en-US" dirty="0" smtClean="0"/>
          </a:p>
          <a:p>
            <a:pPr eaLnBrk="1" hangingPunct="1"/>
            <a:r>
              <a:rPr lang="en-US" altLang="en-US" dirty="0" smtClean="0"/>
              <a:t>[Picture – Human</a:t>
            </a:r>
            <a:r>
              <a:rPr lang="en-US" altLang="en-US" baseline="0" dirty="0" smtClean="0"/>
              <a:t> arm showing the musculoskeletal of shoulder and bicep with magnification of shoulder displaying tendon connection, location of bursa in relation to bones]</a:t>
            </a:r>
            <a:endParaRPr lang="en-US" altLang="en-US" dirty="0" smtClean="0"/>
          </a:p>
        </p:txBody>
      </p:sp>
    </p:spTree>
    <p:extLst>
      <p:ext uri="{BB962C8B-B14F-4D97-AF65-F5344CB8AC3E}">
        <p14:creationId xmlns:p14="http://schemas.microsoft.com/office/powerpoint/2010/main" val="1738745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47738">
              <a:defRPr sz="2000">
                <a:solidFill>
                  <a:schemeClr val="tx1"/>
                </a:solidFill>
                <a:latin typeface="Times New Roman" panose="02020603050405020304" pitchFamily="18" charset="0"/>
              </a:defRPr>
            </a:lvl1pPr>
            <a:lvl2pPr marL="742950" indent="-285750" defTabSz="947738">
              <a:defRPr sz="2000">
                <a:solidFill>
                  <a:schemeClr val="tx1"/>
                </a:solidFill>
                <a:latin typeface="Times New Roman" panose="02020603050405020304" pitchFamily="18" charset="0"/>
              </a:defRPr>
            </a:lvl2pPr>
            <a:lvl3pPr marL="1143000" indent="-228600" defTabSz="947738">
              <a:defRPr sz="2000">
                <a:solidFill>
                  <a:schemeClr val="tx1"/>
                </a:solidFill>
                <a:latin typeface="Times New Roman" panose="02020603050405020304" pitchFamily="18" charset="0"/>
              </a:defRPr>
            </a:lvl3pPr>
            <a:lvl4pPr marL="1600200" indent="-228600" defTabSz="947738">
              <a:defRPr sz="2000">
                <a:solidFill>
                  <a:schemeClr val="tx1"/>
                </a:solidFill>
                <a:latin typeface="Times New Roman" panose="02020603050405020304" pitchFamily="18" charset="0"/>
              </a:defRPr>
            </a:lvl4pPr>
            <a:lvl5pPr marL="2057400" indent="-228600" defTabSz="947738">
              <a:defRPr sz="2000">
                <a:solidFill>
                  <a:schemeClr val="tx1"/>
                </a:solidFill>
                <a:latin typeface="Times New Roman" panose="02020603050405020304" pitchFamily="18" charset="0"/>
              </a:defRPr>
            </a:lvl5pPr>
            <a:lvl6pPr marL="2514600" indent="-228600" defTabSz="947738"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947738"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947738"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947738" eaLnBrk="0" fontAlgn="base" hangingPunct="0">
              <a:spcBef>
                <a:spcPct val="0"/>
              </a:spcBef>
              <a:spcAft>
                <a:spcPct val="0"/>
              </a:spcAft>
              <a:defRPr sz="2000">
                <a:solidFill>
                  <a:schemeClr val="tx1"/>
                </a:solidFill>
                <a:latin typeface="Times New Roman" panose="02020603050405020304" pitchFamily="18" charset="0"/>
              </a:defRPr>
            </a:lvl9pPr>
          </a:lstStyle>
          <a:p>
            <a:fld id="{30A99258-492A-46B2-88DD-654CB310C9C5}" type="slidenum">
              <a:rPr lang="en-US" altLang="en-US" sz="1200" smtClean="0"/>
              <a:pPr/>
              <a:t>54</a:t>
            </a:fld>
            <a:endParaRPr lang="en-US" altLang="en-US" sz="120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r>
              <a:rPr lang="en-US" altLang="en-US" dirty="0" smtClean="0"/>
              <a:t>There are numerous types of injuries or disorders that affect various parts of the body.  Some of these are as follows:</a:t>
            </a:r>
          </a:p>
          <a:p>
            <a:pPr eaLnBrk="1" hangingPunct="1"/>
            <a:endParaRPr lang="en-US" altLang="en-US" dirty="0" smtClean="0"/>
          </a:p>
          <a:p>
            <a:pPr eaLnBrk="1" hangingPunct="1"/>
            <a:r>
              <a:rPr lang="en-US" altLang="en-US" dirty="0" smtClean="0"/>
              <a:t>-Hands	- Carpal Tunnel Syndrome</a:t>
            </a:r>
          </a:p>
          <a:p>
            <a:pPr eaLnBrk="1" hangingPunct="1"/>
            <a:r>
              <a:rPr lang="en-US" altLang="en-US" dirty="0" smtClean="0"/>
              <a:t>	- Ganglion Cyst</a:t>
            </a:r>
          </a:p>
          <a:p>
            <a:pPr eaLnBrk="1" hangingPunct="1"/>
            <a:r>
              <a:rPr lang="en-US" altLang="en-US" dirty="0" smtClean="0"/>
              <a:t>	- Hand Arm Vibration Syndrome</a:t>
            </a:r>
          </a:p>
          <a:p>
            <a:pPr eaLnBrk="1" hangingPunct="1"/>
            <a:endParaRPr lang="en-US" altLang="en-US" dirty="0" smtClean="0"/>
          </a:p>
          <a:p>
            <a:pPr eaLnBrk="1" hangingPunct="1"/>
            <a:r>
              <a:rPr lang="en-US" altLang="en-US" dirty="0" smtClean="0"/>
              <a:t>-Arms	- Tennis/Golfer’s Elbow</a:t>
            </a:r>
          </a:p>
          <a:p>
            <a:pPr eaLnBrk="1" hangingPunct="1"/>
            <a:r>
              <a:rPr lang="en-US" altLang="en-US" dirty="0" smtClean="0"/>
              <a:t>	- Thoracic Outlet Syndrome</a:t>
            </a:r>
          </a:p>
          <a:p>
            <a:pPr eaLnBrk="1" hangingPunct="1"/>
            <a:endParaRPr lang="en-US" altLang="en-US" dirty="0" smtClean="0"/>
          </a:p>
          <a:p>
            <a:pPr eaLnBrk="1" hangingPunct="1"/>
            <a:r>
              <a:rPr lang="en-US" altLang="en-US" dirty="0" smtClean="0"/>
              <a:t>-Back	-Back Pain</a:t>
            </a:r>
          </a:p>
          <a:p>
            <a:pPr eaLnBrk="1" hangingPunct="1"/>
            <a:r>
              <a:rPr lang="en-US" altLang="en-US" dirty="0" smtClean="0"/>
              <a:t>	-Back Strain</a:t>
            </a:r>
          </a:p>
          <a:p>
            <a:pPr eaLnBrk="1" hangingPunct="1"/>
            <a:endParaRPr lang="en-US" altLang="en-US" dirty="0" smtClean="0"/>
          </a:p>
          <a:p>
            <a:pPr eaLnBrk="1" hangingPunct="1"/>
            <a:r>
              <a:rPr lang="en-US" altLang="en-US" dirty="0" smtClean="0"/>
              <a:t>-Shoulder	- Rotator Cuff Tendonitis</a:t>
            </a:r>
          </a:p>
          <a:p>
            <a:pPr eaLnBrk="1" hangingPunct="1"/>
            <a:r>
              <a:rPr lang="en-US" altLang="en-US" dirty="0" smtClean="0"/>
              <a:t>	- Bursitis</a:t>
            </a:r>
          </a:p>
          <a:p>
            <a:pPr eaLnBrk="1" hangingPunct="1"/>
            <a:endParaRPr lang="en-US" altLang="en-US" dirty="0" smtClean="0"/>
          </a:p>
          <a:p>
            <a:pPr eaLnBrk="1" hangingPunct="1"/>
            <a:r>
              <a:rPr lang="en-US" altLang="en-US" dirty="0" smtClean="0"/>
              <a:t>[Picture</a:t>
            </a:r>
            <a:r>
              <a:rPr lang="en-US" altLang="en-US" baseline="0" dirty="0" smtClean="0"/>
              <a:t> – Worker leaning to side holding back]</a:t>
            </a:r>
            <a:endParaRPr lang="en-US" altLang="en-US" dirty="0" smtClean="0"/>
          </a:p>
        </p:txBody>
      </p:sp>
    </p:spTree>
    <p:extLst>
      <p:ext uri="{BB962C8B-B14F-4D97-AF65-F5344CB8AC3E}">
        <p14:creationId xmlns:p14="http://schemas.microsoft.com/office/powerpoint/2010/main" val="5890059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32950-6AEF-4CCA-82E4-79A3ACBB72AB}" type="slidenum">
              <a:rPr lang="en-US" smtClean="0"/>
              <a:t>55</a:t>
            </a:fld>
            <a:endParaRPr lang="en-US"/>
          </a:p>
        </p:txBody>
      </p:sp>
    </p:spTree>
    <p:extLst>
      <p:ext uri="{BB962C8B-B14F-4D97-AF65-F5344CB8AC3E}">
        <p14:creationId xmlns:p14="http://schemas.microsoft.com/office/powerpoint/2010/main" val="35422777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Employees, union officials, or employers can ask the </a:t>
            </a:r>
            <a:r>
              <a:rPr lang="en-US" i="1" dirty="0" smtClean="0"/>
              <a:t>NIOSH</a:t>
            </a:r>
            <a:r>
              <a:rPr lang="en-US" dirty="0" smtClean="0"/>
              <a:t> Health Hazard Evaluation (</a:t>
            </a:r>
            <a:r>
              <a:rPr lang="en-US" i="1" dirty="0" smtClean="0"/>
              <a:t>HHE</a:t>
            </a:r>
            <a:r>
              <a:rPr lang="en-US" dirty="0" smtClean="0"/>
              <a:t>) Program to help learn whether health hazards are present at their place of work. </a:t>
            </a:r>
            <a:r>
              <a:rPr lang="en-US" i="1" dirty="0" smtClean="0"/>
              <a:t>NIOSH</a:t>
            </a:r>
            <a:r>
              <a:rPr lang="en-US" dirty="0" smtClean="0"/>
              <a:t> may provide assistance and information by phone and in writing, or may visit the workplace to assess exposure and employee health.</a:t>
            </a:r>
            <a:endParaRPr lang="en-US" dirty="0"/>
          </a:p>
        </p:txBody>
      </p:sp>
      <p:sp>
        <p:nvSpPr>
          <p:cNvPr id="4" name="Slide Number Placeholder 3"/>
          <p:cNvSpPr>
            <a:spLocks noGrp="1"/>
          </p:cNvSpPr>
          <p:nvPr>
            <p:ph type="sldNum" sz="quarter" idx="10"/>
          </p:nvPr>
        </p:nvSpPr>
        <p:spPr/>
        <p:txBody>
          <a:bodyPr/>
          <a:lstStyle/>
          <a:p>
            <a:fld id="{93432950-6AEF-4CCA-82E4-79A3ACBB72AB}" type="slidenum">
              <a:rPr lang="en-US" smtClean="0"/>
              <a:t>56</a:t>
            </a:fld>
            <a:endParaRPr lang="en-US"/>
          </a:p>
        </p:txBody>
      </p:sp>
    </p:spTree>
    <p:extLst>
      <p:ext uri="{BB962C8B-B14F-4D97-AF65-F5344CB8AC3E}">
        <p14:creationId xmlns:p14="http://schemas.microsoft.com/office/powerpoint/2010/main" val="27277254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432950-6AEF-4CCA-82E4-79A3ACBB72AB}" type="slidenum">
              <a:rPr lang="en-US" smtClean="0"/>
              <a:t>57</a:t>
            </a:fld>
            <a:endParaRPr lang="en-US"/>
          </a:p>
        </p:txBody>
      </p:sp>
    </p:spTree>
    <p:extLst>
      <p:ext uri="{BB962C8B-B14F-4D97-AF65-F5344CB8AC3E}">
        <p14:creationId xmlns:p14="http://schemas.microsoft.com/office/powerpoint/2010/main" val="8349074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47738">
              <a:defRPr sz="2000">
                <a:solidFill>
                  <a:schemeClr val="tx1"/>
                </a:solidFill>
                <a:latin typeface="Times New Roman" panose="02020603050405020304" pitchFamily="18" charset="0"/>
              </a:defRPr>
            </a:lvl1pPr>
            <a:lvl2pPr marL="742950" indent="-285750" defTabSz="947738">
              <a:defRPr sz="2000">
                <a:solidFill>
                  <a:schemeClr val="tx1"/>
                </a:solidFill>
                <a:latin typeface="Times New Roman" panose="02020603050405020304" pitchFamily="18" charset="0"/>
              </a:defRPr>
            </a:lvl2pPr>
            <a:lvl3pPr marL="1143000" indent="-228600" defTabSz="947738">
              <a:defRPr sz="2000">
                <a:solidFill>
                  <a:schemeClr val="tx1"/>
                </a:solidFill>
                <a:latin typeface="Times New Roman" panose="02020603050405020304" pitchFamily="18" charset="0"/>
              </a:defRPr>
            </a:lvl3pPr>
            <a:lvl4pPr marL="1600200" indent="-228600" defTabSz="947738">
              <a:defRPr sz="2000">
                <a:solidFill>
                  <a:schemeClr val="tx1"/>
                </a:solidFill>
                <a:latin typeface="Times New Roman" panose="02020603050405020304" pitchFamily="18" charset="0"/>
              </a:defRPr>
            </a:lvl4pPr>
            <a:lvl5pPr marL="2057400" indent="-228600" defTabSz="947738">
              <a:defRPr sz="2000">
                <a:solidFill>
                  <a:schemeClr val="tx1"/>
                </a:solidFill>
                <a:latin typeface="Times New Roman" panose="02020603050405020304" pitchFamily="18" charset="0"/>
              </a:defRPr>
            </a:lvl5pPr>
            <a:lvl6pPr marL="2514600" indent="-228600" defTabSz="947738"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947738"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947738"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947738" eaLnBrk="0" fontAlgn="base" hangingPunct="0">
              <a:spcBef>
                <a:spcPct val="0"/>
              </a:spcBef>
              <a:spcAft>
                <a:spcPct val="0"/>
              </a:spcAft>
              <a:defRPr sz="2000">
                <a:solidFill>
                  <a:schemeClr val="tx1"/>
                </a:solidFill>
                <a:latin typeface="Times New Roman" panose="02020603050405020304" pitchFamily="18" charset="0"/>
              </a:defRPr>
            </a:lvl9pPr>
          </a:lstStyle>
          <a:p>
            <a:fld id="{D5E6FB41-8FBF-418E-B1F8-7317A0885643}" type="slidenum">
              <a:rPr lang="en-US" altLang="en-US" sz="1200" smtClean="0"/>
              <a:pPr/>
              <a:t>58</a:t>
            </a:fld>
            <a:endParaRPr lang="en-US" altLang="en-US" sz="120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US" altLang="en-US" i="1" dirty="0" smtClean="0"/>
              <a:t>Early recognition and reporting. </a:t>
            </a:r>
            <a:r>
              <a:rPr lang="en-US" altLang="en-US" dirty="0" smtClean="0"/>
              <a:t>Early reporting of symptoms of MSDs reduces injury severity, the likelihood of permanent disability, and the number and costs of workers’ compensation claims. It also identifies possible risk areas in the plant for intervention </a:t>
            </a:r>
          </a:p>
          <a:p>
            <a:pPr eaLnBrk="1" hangingPunct="1"/>
            <a:endParaRPr lang="en-US" altLang="en-US" dirty="0" smtClean="0"/>
          </a:p>
          <a:p>
            <a:pPr eaLnBrk="1" hangingPunct="1"/>
            <a:r>
              <a:rPr lang="en-US" altLang="en-US" dirty="0" smtClean="0"/>
              <a:t>[Picture – Nurse examining forearm of worker]</a:t>
            </a:r>
          </a:p>
        </p:txBody>
      </p:sp>
    </p:spTree>
    <p:extLst>
      <p:ext uri="{BB962C8B-B14F-4D97-AF65-F5344CB8AC3E}">
        <p14:creationId xmlns:p14="http://schemas.microsoft.com/office/powerpoint/2010/main" val="34044924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47738">
              <a:defRPr sz="2000">
                <a:solidFill>
                  <a:schemeClr val="tx1"/>
                </a:solidFill>
                <a:latin typeface="Times New Roman" panose="02020603050405020304" pitchFamily="18" charset="0"/>
              </a:defRPr>
            </a:lvl1pPr>
            <a:lvl2pPr marL="742950" indent="-285750" defTabSz="947738">
              <a:defRPr sz="2000">
                <a:solidFill>
                  <a:schemeClr val="tx1"/>
                </a:solidFill>
                <a:latin typeface="Times New Roman" panose="02020603050405020304" pitchFamily="18" charset="0"/>
              </a:defRPr>
            </a:lvl2pPr>
            <a:lvl3pPr marL="1143000" indent="-228600" defTabSz="947738">
              <a:defRPr sz="2000">
                <a:solidFill>
                  <a:schemeClr val="tx1"/>
                </a:solidFill>
                <a:latin typeface="Times New Roman" panose="02020603050405020304" pitchFamily="18" charset="0"/>
              </a:defRPr>
            </a:lvl3pPr>
            <a:lvl4pPr marL="1600200" indent="-228600" defTabSz="947738">
              <a:defRPr sz="2000">
                <a:solidFill>
                  <a:schemeClr val="tx1"/>
                </a:solidFill>
                <a:latin typeface="Times New Roman" panose="02020603050405020304" pitchFamily="18" charset="0"/>
              </a:defRPr>
            </a:lvl4pPr>
            <a:lvl5pPr marL="2057400" indent="-228600" defTabSz="947738">
              <a:defRPr sz="2000">
                <a:solidFill>
                  <a:schemeClr val="tx1"/>
                </a:solidFill>
                <a:latin typeface="Times New Roman" panose="02020603050405020304" pitchFamily="18" charset="0"/>
              </a:defRPr>
            </a:lvl5pPr>
            <a:lvl6pPr marL="2514600" indent="-228600" defTabSz="947738"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947738"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947738"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947738" eaLnBrk="0" fontAlgn="base" hangingPunct="0">
              <a:spcBef>
                <a:spcPct val="0"/>
              </a:spcBef>
              <a:spcAft>
                <a:spcPct val="0"/>
              </a:spcAft>
              <a:defRPr sz="2000">
                <a:solidFill>
                  <a:schemeClr val="tx1"/>
                </a:solidFill>
                <a:latin typeface="Times New Roman" panose="02020603050405020304" pitchFamily="18" charset="0"/>
              </a:defRPr>
            </a:lvl9pPr>
          </a:lstStyle>
          <a:p>
            <a:fld id="{42C4AAC0-5E5E-4513-A2F0-21EB8D6A9213}" type="slidenum">
              <a:rPr lang="en-US" altLang="en-US" sz="1200" smtClean="0"/>
              <a:pPr/>
              <a:t>59</a:t>
            </a:fld>
            <a:endParaRPr lang="en-US" altLang="en-US" sz="120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873125" y="4487863"/>
            <a:ext cx="5322888" cy="4252912"/>
          </a:xfrm>
          <a:noFill/>
        </p:spPr>
        <p:txBody>
          <a:bodyPr/>
          <a:lstStyle/>
          <a:p>
            <a:pPr eaLnBrk="1" hangingPunct="1"/>
            <a:r>
              <a:rPr lang="en-US" altLang="en-US" dirty="0" smtClean="0"/>
              <a:t>The employees need to understand that a risk factor is a something that is likely to cause a workplace musculoskeletal disorder (ergonomic related injury or illness).  Sometimes the problem is not with just on of these, it is with a combination of factors. This is especially true with force and repetition.  This combined effect can actually increase the chances of developing a workplace musculoskeletal disorder (MSD).  In the slides to follow, we will discuss each of these factors as they occur in the poultry industry.</a:t>
            </a:r>
          </a:p>
          <a:p>
            <a:pPr eaLnBrk="1" hangingPunct="1"/>
            <a:endParaRPr lang="en-US" altLang="en-US" dirty="0" smtClean="0"/>
          </a:p>
          <a:p>
            <a:pPr eaLnBrk="1" hangingPunct="1"/>
            <a:r>
              <a:rPr lang="en-US" altLang="en-US" dirty="0" smtClean="0"/>
              <a:t>[Picture</a:t>
            </a:r>
            <a:r>
              <a:rPr lang="en-US" altLang="en-US" baseline="0" dirty="0" smtClean="0"/>
              <a:t> – Worker bending over processing line pushing down with fist with back of hand positioned away from body]</a:t>
            </a:r>
          </a:p>
          <a:p>
            <a:pPr eaLnBrk="1" hangingPunct="1"/>
            <a:r>
              <a:rPr lang="en-US" altLang="en-US" baseline="0" dirty="0" smtClean="0"/>
              <a:t>[Picture – Worker bending over and picking up box with legs straight and back hunched]</a:t>
            </a:r>
            <a:endParaRPr lang="en-US" altLang="en-US" dirty="0" smtClean="0"/>
          </a:p>
        </p:txBody>
      </p:sp>
    </p:spTree>
    <p:extLst>
      <p:ext uri="{BB962C8B-B14F-4D97-AF65-F5344CB8AC3E}">
        <p14:creationId xmlns:p14="http://schemas.microsoft.com/office/powerpoint/2010/main" val="7715706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3C37313-D5B9-41D5-A540-E71D885F7E08}" type="slidenum">
              <a:rPr lang="en-US" altLang="en-US">
                <a:latin typeface="Times New Roman" panose="02020603050405020304" pitchFamily="18" charset="0"/>
              </a:rPr>
              <a:pPr eaLnBrk="1" hangingPunct="1"/>
              <a:t>60</a:t>
            </a:fld>
            <a:endParaRPr lang="en-US" altLang="en-US">
              <a:latin typeface="Times New Roman" panose="02020603050405020304" pitchFamily="18"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New Roman" panose="02020603050405020304" pitchFamily="18" charset="0"/>
            </a:endParaRPr>
          </a:p>
          <a:p>
            <a:pPr eaLnBrk="1" hangingPunct="1"/>
            <a:r>
              <a:rPr lang="en-US" altLang="en-US" dirty="0" smtClean="0">
                <a:latin typeface="Times New Roman" panose="02020603050405020304" pitchFamily="18" charset="0"/>
              </a:rPr>
              <a:t>From NIOSH 97-117 PPE</a:t>
            </a:r>
          </a:p>
          <a:p>
            <a:pPr eaLnBrk="1" hangingPunct="1"/>
            <a:r>
              <a:rPr lang="en-US" altLang="en-US" dirty="0" smtClean="0">
                <a:latin typeface="Times New Roman" panose="02020603050405020304" pitchFamily="18" charset="0"/>
              </a:rPr>
              <a:t>On the basis of a review of the scientific literature completed in 1994, NIOSH concluded that insufficient evidence existed to prove the effectiveness of back belts in preventing back injuries related to manual handling job tasks [NIOSH 1994]. A recent epidemiological study credits mandatory use of back belts in a chain of large retail hardware stores in substantially reducing the rate of low back injuries [Kraus 1996]. Although NIOSH believes this study provides evidence that back belts may be effective in some settings for preventing back injuries, NIOSH still believes that evidence for the effectiveness of back belts is inconclusive. This area is being researched, and the questions about the effectiveness of most personal equipment remain open. Less controversial types of personal equipment are vibration attenuation gloves [NIOSH 1989] and knee pads for carpet layers [Bhattacharya et al. 1985]. But even here, there can be concerns. For example, do the design and fit of the gloves make it harder to grip tools? </a:t>
            </a:r>
          </a:p>
          <a:p>
            <a:pPr eaLnBrk="1" hangingPunct="1"/>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06082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4683" indent="-174683">
              <a:buFont typeface="Arial"/>
              <a:buChar char="•"/>
            </a:pPr>
            <a:r>
              <a:rPr lang="en-US" dirty="0" smtClean="0"/>
              <a:t>Participate during an OSHA inspection. They may speak with an inspector in private without retaliation from an employer.</a:t>
            </a:r>
            <a:br>
              <a:rPr lang="en-US" dirty="0" smtClean="0"/>
            </a:br>
            <a:endParaRPr lang="en-US" dirty="0" smtClean="0"/>
          </a:p>
          <a:p>
            <a:pPr marL="174683" indent="-174683">
              <a:buFont typeface="Arial"/>
              <a:buChar char="•"/>
            </a:pPr>
            <a:r>
              <a:rPr lang="en-US" dirty="0" smtClean="0"/>
              <a:t>Section 11(c) of the OSH Act prohibits discharge or discrimination by any person against any employee for OSHA-related activity AND authorizes the Secretary to investigate and seek all appropriate relief against any such person. Retaliatory lay-offs or failure to refer a worker who engages in protected activity under OSHA would be grounds for the Secretary to seek remedial - including injunctive - relief in district court.</a:t>
            </a:r>
          </a:p>
          <a:p>
            <a:endParaRPr lang="en-US" dirty="0" smtClean="0"/>
          </a:p>
          <a:p>
            <a:pPr marL="174683" indent="-174683">
              <a:buFont typeface="Arial"/>
              <a:buChar char="•"/>
            </a:pPr>
            <a:r>
              <a:rPr lang="en-US" dirty="0" smtClean="0"/>
              <a:t>Employers may not take action against employees for participating in protected workplace activities (i.e. filing a complaint, voicing concerns about workplace hazards to supervisors, etc.). Workers also can inform OSHA of other whistleblower items that OSHA enforces, which currently (2014) is 22 different whistleblower statutes covering a variety of workplaces. For more information visit </a:t>
            </a:r>
            <a:r>
              <a:rPr lang="en-US" dirty="0" err="1" smtClean="0"/>
              <a:t>whistleblowers.gov</a:t>
            </a:r>
            <a:r>
              <a:rPr lang="en-US" dirty="0" smtClean="0"/>
              <a:t>.</a:t>
            </a:r>
            <a:endParaRPr lang="en-US" dirty="0"/>
          </a:p>
        </p:txBody>
      </p:sp>
      <p:sp>
        <p:nvSpPr>
          <p:cNvPr id="4" name="Slide Number Placeholder 3"/>
          <p:cNvSpPr>
            <a:spLocks noGrp="1"/>
          </p:cNvSpPr>
          <p:nvPr>
            <p:ph type="sldNum" sz="quarter" idx="10"/>
          </p:nvPr>
        </p:nvSpPr>
        <p:spPr/>
        <p:txBody>
          <a:bodyPr/>
          <a:lstStyle/>
          <a:p>
            <a:fld id="{2D39B709-03F4-4356-B327-EF8DFAC63533}" type="slidenum">
              <a:rPr lang="en-US" smtClean="0"/>
              <a:t>7</a:t>
            </a:fld>
            <a:endParaRPr lang="en-US"/>
          </a:p>
        </p:txBody>
      </p:sp>
      <p:sp>
        <p:nvSpPr>
          <p:cNvPr id="6" name="Header Placeholder 5"/>
          <p:cNvSpPr>
            <a:spLocks noGrp="1"/>
          </p:cNvSpPr>
          <p:nvPr>
            <p:ph type="hdr" sz="quarter" idx="12"/>
          </p:nvPr>
        </p:nvSpPr>
        <p:spPr/>
        <p:txBody>
          <a:bodyPr/>
          <a:lstStyle/>
          <a:p>
            <a:r>
              <a:rPr lang="en-US" smtClean="0"/>
              <a:t>Instructor’s Notes</a:t>
            </a:r>
            <a:endParaRPr lang="en-US" dirty="0"/>
          </a:p>
        </p:txBody>
      </p:sp>
    </p:spTree>
    <p:extLst>
      <p:ext uri="{BB962C8B-B14F-4D97-AF65-F5344CB8AC3E}">
        <p14:creationId xmlns:p14="http://schemas.microsoft.com/office/powerpoint/2010/main" val="42285494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E10672-5086-4711-90AD-4F15A7083367}" type="slidenum">
              <a:rPr lang="en-US" altLang="en-US">
                <a:latin typeface="Times New Roman" panose="02020603050405020304" pitchFamily="18" charset="0"/>
              </a:rPr>
              <a:pPr eaLnBrk="1" hangingPunct="1"/>
              <a:t>61</a:t>
            </a:fld>
            <a:endParaRPr lang="en-US" altLang="en-US">
              <a:latin typeface="Times New Roman" panose="02020603050405020304" pitchFamily="18"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6239639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From Stitch In Time A Supervisors Guide to Ergonomics.  Available on www.oshainfo.gatech.edu along with video.</a:t>
            </a:r>
          </a:p>
          <a:p>
            <a:pPr eaLnBrk="1" hangingPunct="1">
              <a:spcBef>
                <a:spcPct val="0"/>
              </a:spcBef>
            </a:pPr>
            <a:r>
              <a:rPr lang="en-US" altLang="en-US" dirty="0" smtClean="0"/>
              <a:t>WRUEMD is Work related Upper Extremity Musculoskeletal Disorder</a:t>
            </a:r>
          </a:p>
          <a:p>
            <a:endParaRPr lang="en-US" dirty="0"/>
          </a:p>
        </p:txBody>
      </p:sp>
      <p:sp>
        <p:nvSpPr>
          <p:cNvPr id="4" name="Slide Number Placeholder 3"/>
          <p:cNvSpPr>
            <a:spLocks noGrp="1"/>
          </p:cNvSpPr>
          <p:nvPr>
            <p:ph type="sldNum" sz="quarter" idx="10"/>
          </p:nvPr>
        </p:nvSpPr>
        <p:spPr/>
        <p:txBody>
          <a:bodyPr/>
          <a:lstStyle/>
          <a:p>
            <a:fld id="{93432950-6AEF-4CCA-82E4-79A3ACBB72AB}" type="slidenum">
              <a:rPr lang="en-US" smtClean="0"/>
              <a:t>62</a:t>
            </a:fld>
            <a:endParaRPr lang="en-US"/>
          </a:p>
        </p:txBody>
      </p:sp>
    </p:spTree>
    <p:extLst>
      <p:ext uri="{BB962C8B-B14F-4D97-AF65-F5344CB8AC3E}">
        <p14:creationId xmlns:p14="http://schemas.microsoft.com/office/powerpoint/2010/main" val="33950300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From Stitch In Time A Supervisors Guide to Ergonomics.</a:t>
            </a:r>
          </a:p>
          <a:p>
            <a:pPr eaLnBrk="1" hangingPunct="1">
              <a:spcBef>
                <a:spcPct val="0"/>
              </a:spcBef>
            </a:pPr>
            <a:endParaRPr lang="en-US" altLang="en-US" dirty="0" smtClean="0"/>
          </a:p>
          <a:p>
            <a:pPr eaLnBrk="1" hangingPunct="1">
              <a:spcBef>
                <a:spcPct val="0"/>
              </a:spcBef>
            </a:pPr>
            <a:r>
              <a:rPr lang="en-US" altLang="en-US" dirty="0" smtClean="0"/>
              <a:t>Bending away from thumb is called ulnar deviation and is a common tool induced posture.</a:t>
            </a:r>
          </a:p>
          <a:p>
            <a:endParaRPr lang="en-US" dirty="0"/>
          </a:p>
        </p:txBody>
      </p:sp>
      <p:sp>
        <p:nvSpPr>
          <p:cNvPr id="4" name="Slide Number Placeholder 3"/>
          <p:cNvSpPr>
            <a:spLocks noGrp="1"/>
          </p:cNvSpPr>
          <p:nvPr>
            <p:ph type="sldNum" sz="quarter" idx="10"/>
          </p:nvPr>
        </p:nvSpPr>
        <p:spPr/>
        <p:txBody>
          <a:bodyPr/>
          <a:lstStyle/>
          <a:p>
            <a:fld id="{93432950-6AEF-4CCA-82E4-79A3ACBB72AB}" type="slidenum">
              <a:rPr lang="en-US" smtClean="0"/>
              <a:t>63</a:t>
            </a:fld>
            <a:endParaRPr lang="en-US"/>
          </a:p>
        </p:txBody>
      </p:sp>
    </p:spTree>
    <p:extLst>
      <p:ext uri="{BB962C8B-B14F-4D97-AF65-F5344CB8AC3E}">
        <p14:creationId xmlns:p14="http://schemas.microsoft.com/office/powerpoint/2010/main" val="19395964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[Drawings</a:t>
            </a:r>
            <a:r>
              <a:rPr lang="en-US" altLang="en-US" baseline="0" dirty="0" smtClean="0"/>
              <a:t> - </a:t>
            </a:r>
            <a:r>
              <a:rPr lang="en-US" altLang="en-US" dirty="0" smtClean="0"/>
              <a:t>Two different knives are illustrated in this picture.  One is the standard knife handle that is straight and causes the user to bend their wrist when making a vertical cut.  The knife on the right is a pistol shaped handle that allows the user to use a straight wrist when making the same cut.  This helps to eliminate the bent wrist risk factor.]</a:t>
            </a:r>
          </a:p>
          <a:p>
            <a:pPr eaLnBrk="1" hangingPunct="1"/>
            <a:endParaRPr lang="en-US" altLang="en-US" dirty="0" smtClean="0"/>
          </a:p>
          <a:p>
            <a:pPr eaLnBrk="1" hangingPunct="1"/>
            <a:r>
              <a:rPr lang="en-US" altLang="en-US" dirty="0" smtClean="0"/>
              <a:t> </a:t>
            </a:r>
          </a:p>
          <a:p>
            <a:endParaRPr lang="en-US" dirty="0"/>
          </a:p>
        </p:txBody>
      </p:sp>
      <p:sp>
        <p:nvSpPr>
          <p:cNvPr id="4" name="Slide Number Placeholder 3"/>
          <p:cNvSpPr>
            <a:spLocks noGrp="1"/>
          </p:cNvSpPr>
          <p:nvPr>
            <p:ph type="sldNum" sz="quarter" idx="10"/>
          </p:nvPr>
        </p:nvSpPr>
        <p:spPr/>
        <p:txBody>
          <a:bodyPr/>
          <a:lstStyle/>
          <a:p>
            <a:fld id="{93432950-6AEF-4CCA-82E4-79A3ACBB72AB}" type="slidenum">
              <a:rPr lang="en-US" smtClean="0"/>
              <a:t>64</a:t>
            </a:fld>
            <a:endParaRPr lang="en-US"/>
          </a:p>
        </p:txBody>
      </p:sp>
    </p:spTree>
    <p:extLst>
      <p:ext uri="{BB962C8B-B14F-4D97-AF65-F5344CB8AC3E}">
        <p14:creationId xmlns:p14="http://schemas.microsoft.com/office/powerpoint/2010/main" val="33428038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Some tools have specific angles.  In tool selection the curve of the handle should allow the use of a straight wrist when doing the work.  The handle should also go across the palm.  If it ends in the palm it might damage the soft tissue from contact stress. </a:t>
            </a:r>
          </a:p>
          <a:p>
            <a:endParaRPr lang="en-US" altLang="en-US" dirty="0" smtClean="0"/>
          </a:p>
          <a:p>
            <a:r>
              <a:rPr lang="en-US" altLang="en-US" dirty="0" smtClean="0"/>
              <a:t>[Picture – two plyers,</a:t>
            </a:r>
            <a:r>
              <a:rPr lang="en-US" altLang="en-US" baseline="0" dirty="0" smtClean="0"/>
              <a:t> one </a:t>
            </a:r>
            <a:r>
              <a:rPr lang="en-US" altLang="en-US" dirty="0" smtClean="0"/>
              <a:t>ergonomic the other a small standard model]</a:t>
            </a:r>
          </a:p>
          <a:p>
            <a:r>
              <a:rPr lang="en-US" altLang="en-US" dirty="0" smtClean="0"/>
              <a:t>[Picture</a:t>
            </a:r>
            <a:r>
              <a:rPr lang="en-US" altLang="en-US" baseline="0" dirty="0" smtClean="0"/>
              <a:t> – four fillet knives, each with a different angle of blade to the handle, from swept back to almost 90 degree angle]</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93432950-6AEF-4CCA-82E4-79A3ACBB72AB}" type="slidenum">
              <a:rPr lang="en-US" smtClean="0"/>
              <a:t>65</a:t>
            </a:fld>
            <a:endParaRPr lang="en-US"/>
          </a:p>
        </p:txBody>
      </p:sp>
    </p:spTree>
    <p:extLst>
      <p:ext uri="{BB962C8B-B14F-4D97-AF65-F5344CB8AC3E}">
        <p14:creationId xmlns:p14="http://schemas.microsoft.com/office/powerpoint/2010/main" val="4541723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We want employees to try and keep the forces they are being exposed to as low as possible.  Using good lifting techniques and taking advantage of equipment that is available to them can be of help in reducing their exposure.  One typical concern we have in poultry processing is the task of palletizing boxes.  You will often have very low stacking (at the floor) as well as very tall stacking (at the shoulder level or as high as the head).  The safest lifting range is between knuckle to shoulder height (30-50 inches).</a:t>
            </a:r>
          </a:p>
          <a:p>
            <a:pPr eaLnBrk="1" hangingPunct="1"/>
            <a:endParaRPr lang="en-US" altLang="en-US" dirty="0" smtClean="0"/>
          </a:p>
          <a:p>
            <a:pPr eaLnBrk="1" hangingPunct="1"/>
            <a:r>
              <a:rPr lang="en-US" altLang="en-US" dirty="0" smtClean="0"/>
              <a:t>[Two</a:t>
            </a:r>
            <a:r>
              <a:rPr lang="en-US" altLang="en-US" baseline="0" dirty="0" smtClean="0"/>
              <a:t> picture sequence – Packing line with worker at end of conveyor picking up box from rollers and placing on pallet on the floor]</a:t>
            </a:r>
            <a:endParaRPr lang="en-US" altLang="en-US" dirty="0" smtClean="0"/>
          </a:p>
          <a:p>
            <a:pPr eaLnBrk="1" hangingPunct="1"/>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93432950-6AEF-4CCA-82E4-79A3ACBB72AB}" type="slidenum">
              <a:rPr lang="en-US" smtClean="0"/>
              <a:t>66</a:t>
            </a:fld>
            <a:endParaRPr lang="en-US"/>
          </a:p>
        </p:txBody>
      </p:sp>
    </p:spTree>
    <p:extLst>
      <p:ext uri="{BB962C8B-B14F-4D97-AF65-F5344CB8AC3E}">
        <p14:creationId xmlns:p14="http://schemas.microsoft.com/office/powerpoint/2010/main" val="8257776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47738">
              <a:defRPr sz="2000">
                <a:solidFill>
                  <a:schemeClr val="tx1"/>
                </a:solidFill>
                <a:latin typeface="Times New Roman" panose="02020603050405020304" pitchFamily="18" charset="0"/>
              </a:defRPr>
            </a:lvl1pPr>
            <a:lvl2pPr marL="742950" indent="-285750" defTabSz="947738">
              <a:defRPr sz="2000">
                <a:solidFill>
                  <a:schemeClr val="tx1"/>
                </a:solidFill>
                <a:latin typeface="Times New Roman" panose="02020603050405020304" pitchFamily="18" charset="0"/>
              </a:defRPr>
            </a:lvl2pPr>
            <a:lvl3pPr marL="1143000" indent="-228600" defTabSz="947738">
              <a:defRPr sz="2000">
                <a:solidFill>
                  <a:schemeClr val="tx1"/>
                </a:solidFill>
                <a:latin typeface="Times New Roman" panose="02020603050405020304" pitchFamily="18" charset="0"/>
              </a:defRPr>
            </a:lvl3pPr>
            <a:lvl4pPr marL="1600200" indent="-228600" defTabSz="947738">
              <a:defRPr sz="2000">
                <a:solidFill>
                  <a:schemeClr val="tx1"/>
                </a:solidFill>
                <a:latin typeface="Times New Roman" panose="02020603050405020304" pitchFamily="18" charset="0"/>
              </a:defRPr>
            </a:lvl4pPr>
            <a:lvl5pPr marL="2057400" indent="-228600" defTabSz="947738">
              <a:defRPr sz="2000">
                <a:solidFill>
                  <a:schemeClr val="tx1"/>
                </a:solidFill>
                <a:latin typeface="Times New Roman" panose="02020603050405020304" pitchFamily="18" charset="0"/>
              </a:defRPr>
            </a:lvl5pPr>
            <a:lvl6pPr marL="2514600" indent="-228600" defTabSz="947738"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947738"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947738"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947738" eaLnBrk="0" fontAlgn="base" hangingPunct="0">
              <a:spcBef>
                <a:spcPct val="0"/>
              </a:spcBef>
              <a:spcAft>
                <a:spcPct val="0"/>
              </a:spcAft>
              <a:defRPr sz="2000">
                <a:solidFill>
                  <a:schemeClr val="tx1"/>
                </a:solidFill>
                <a:latin typeface="Times New Roman" panose="02020603050405020304" pitchFamily="18" charset="0"/>
              </a:defRPr>
            </a:lvl9pPr>
          </a:lstStyle>
          <a:p>
            <a:fld id="{33663BFA-77D0-4FBE-BA18-5B9414CD69AF}" type="slidenum">
              <a:rPr lang="en-US" altLang="en-US" sz="1200" smtClean="0"/>
              <a:pPr/>
              <a:t>67</a:t>
            </a:fld>
            <a:endParaRPr lang="en-US" altLang="en-US" sz="1200"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US" altLang="en-US" dirty="0" smtClean="0"/>
              <a:t>Lift tables could be a good idea help to reduce forces.  There are also some palletizing equipment that may be able to automatically palletize and wrap boxes for companies.  </a:t>
            </a:r>
          </a:p>
          <a:p>
            <a:pPr eaLnBrk="1" hangingPunct="1"/>
            <a:endParaRPr lang="en-US" altLang="en-US" dirty="0" smtClean="0"/>
          </a:p>
          <a:p>
            <a:pPr eaLnBrk="1" hangingPunct="1"/>
            <a:r>
              <a:rPr lang="en-US" altLang="en-US" dirty="0" smtClean="0"/>
              <a:t>[Picture – Hydraulic</a:t>
            </a:r>
            <a:r>
              <a:rPr lang="en-US" altLang="en-US" baseline="0" dirty="0" smtClean="0"/>
              <a:t> yellow lift table]</a:t>
            </a:r>
            <a:endParaRPr lang="en-US" altLang="en-US" dirty="0" smtClean="0"/>
          </a:p>
        </p:txBody>
      </p:sp>
    </p:spTree>
    <p:extLst>
      <p:ext uri="{BB962C8B-B14F-4D97-AF65-F5344CB8AC3E}">
        <p14:creationId xmlns:p14="http://schemas.microsoft.com/office/powerpoint/2010/main" val="15639467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47738">
              <a:defRPr sz="2000">
                <a:solidFill>
                  <a:schemeClr val="tx1"/>
                </a:solidFill>
                <a:latin typeface="Times New Roman" panose="02020603050405020304" pitchFamily="18" charset="0"/>
              </a:defRPr>
            </a:lvl1pPr>
            <a:lvl2pPr marL="742950" indent="-285750" defTabSz="947738">
              <a:defRPr sz="2000">
                <a:solidFill>
                  <a:schemeClr val="tx1"/>
                </a:solidFill>
                <a:latin typeface="Times New Roman" panose="02020603050405020304" pitchFamily="18" charset="0"/>
              </a:defRPr>
            </a:lvl2pPr>
            <a:lvl3pPr marL="1143000" indent="-228600" defTabSz="947738">
              <a:defRPr sz="2000">
                <a:solidFill>
                  <a:schemeClr val="tx1"/>
                </a:solidFill>
                <a:latin typeface="Times New Roman" panose="02020603050405020304" pitchFamily="18" charset="0"/>
              </a:defRPr>
            </a:lvl3pPr>
            <a:lvl4pPr marL="1600200" indent="-228600" defTabSz="947738">
              <a:defRPr sz="2000">
                <a:solidFill>
                  <a:schemeClr val="tx1"/>
                </a:solidFill>
                <a:latin typeface="Times New Roman" panose="02020603050405020304" pitchFamily="18" charset="0"/>
              </a:defRPr>
            </a:lvl4pPr>
            <a:lvl5pPr marL="2057400" indent="-228600" defTabSz="947738">
              <a:defRPr sz="2000">
                <a:solidFill>
                  <a:schemeClr val="tx1"/>
                </a:solidFill>
                <a:latin typeface="Times New Roman" panose="02020603050405020304" pitchFamily="18" charset="0"/>
              </a:defRPr>
            </a:lvl5pPr>
            <a:lvl6pPr marL="2514600" indent="-228600" defTabSz="947738"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947738"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947738"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947738" eaLnBrk="0" fontAlgn="base" hangingPunct="0">
              <a:spcBef>
                <a:spcPct val="0"/>
              </a:spcBef>
              <a:spcAft>
                <a:spcPct val="0"/>
              </a:spcAft>
              <a:defRPr sz="2000">
                <a:solidFill>
                  <a:schemeClr val="tx1"/>
                </a:solidFill>
                <a:latin typeface="Times New Roman" panose="02020603050405020304" pitchFamily="18" charset="0"/>
              </a:defRPr>
            </a:lvl9pPr>
          </a:lstStyle>
          <a:p>
            <a:fld id="{EE034F7B-882F-4478-BAEB-99A68C47D9F6}" type="slidenum">
              <a:rPr lang="en-US" altLang="en-US" sz="1200" smtClean="0"/>
              <a:pPr/>
              <a:t>68</a:t>
            </a:fld>
            <a:endParaRPr lang="en-US" altLang="en-US" sz="1200"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en-US" dirty="0" smtClean="0"/>
              <a:t>Shoveling can be an especially tough task.  The heavier the product the more strenuous this task is.  </a:t>
            </a:r>
          </a:p>
          <a:p>
            <a:pPr eaLnBrk="1" hangingPunct="1"/>
            <a:endParaRPr lang="en-US" altLang="en-US" dirty="0" smtClean="0"/>
          </a:p>
          <a:p>
            <a:pPr eaLnBrk="1" hangingPunct="1"/>
            <a:r>
              <a:rPr lang="en-US" altLang="en-US" dirty="0" smtClean="0"/>
              <a:t>[Two picture sequence – Worker bending over</a:t>
            </a:r>
            <a:r>
              <a:rPr lang="en-US" altLang="en-US" baseline="0" dirty="0" smtClean="0"/>
              <a:t> at waist to reach into floor tote with shovel to scoop up meat, then lift meat to production line level to fill container on line, workers hands and arms are outstretched and at shoulder or head height]</a:t>
            </a:r>
            <a:endParaRPr lang="en-US" altLang="en-US" dirty="0" smtClean="0"/>
          </a:p>
        </p:txBody>
      </p:sp>
    </p:spTree>
    <p:extLst>
      <p:ext uri="{BB962C8B-B14F-4D97-AF65-F5344CB8AC3E}">
        <p14:creationId xmlns:p14="http://schemas.microsoft.com/office/powerpoint/2010/main" val="31336442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47738">
              <a:defRPr sz="2000">
                <a:solidFill>
                  <a:schemeClr val="tx1"/>
                </a:solidFill>
                <a:latin typeface="Times New Roman" panose="02020603050405020304" pitchFamily="18" charset="0"/>
              </a:defRPr>
            </a:lvl1pPr>
            <a:lvl2pPr marL="742950" indent="-285750" defTabSz="947738">
              <a:defRPr sz="2000">
                <a:solidFill>
                  <a:schemeClr val="tx1"/>
                </a:solidFill>
                <a:latin typeface="Times New Roman" panose="02020603050405020304" pitchFamily="18" charset="0"/>
              </a:defRPr>
            </a:lvl2pPr>
            <a:lvl3pPr marL="1143000" indent="-228600" defTabSz="947738">
              <a:defRPr sz="2000">
                <a:solidFill>
                  <a:schemeClr val="tx1"/>
                </a:solidFill>
                <a:latin typeface="Times New Roman" panose="02020603050405020304" pitchFamily="18" charset="0"/>
              </a:defRPr>
            </a:lvl3pPr>
            <a:lvl4pPr marL="1600200" indent="-228600" defTabSz="947738">
              <a:defRPr sz="2000">
                <a:solidFill>
                  <a:schemeClr val="tx1"/>
                </a:solidFill>
                <a:latin typeface="Times New Roman" panose="02020603050405020304" pitchFamily="18" charset="0"/>
              </a:defRPr>
            </a:lvl4pPr>
            <a:lvl5pPr marL="2057400" indent="-228600" defTabSz="947738">
              <a:defRPr sz="2000">
                <a:solidFill>
                  <a:schemeClr val="tx1"/>
                </a:solidFill>
                <a:latin typeface="Times New Roman" panose="02020603050405020304" pitchFamily="18" charset="0"/>
              </a:defRPr>
            </a:lvl5pPr>
            <a:lvl6pPr marL="2514600" indent="-228600" defTabSz="947738"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947738"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947738"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947738" eaLnBrk="0" fontAlgn="base" hangingPunct="0">
              <a:spcBef>
                <a:spcPct val="0"/>
              </a:spcBef>
              <a:spcAft>
                <a:spcPct val="0"/>
              </a:spcAft>
              <a:defRPr sz="2000">
                <a:solidFill>
                  <a:schemeClr val="tx1"/>
                </a:solidFill>
                <a:latin typeface="Times New Roman" panose="02020603050405020304" pitchFamily="18" charset="0"/>
              </a:defRPr>
            </a:lvl9pPr>
          </a:lstStyle>
          <a:p>
            <a:fld id="{AB2B43E9-7991-4456-A71F-FFF888C47B16}" type="slidenum">
              <a:rPr lang="en-US" altLang="en-US" sz="1200" smtClean="0"/>
              <a:pPr/>
              <a:t>69</a:t>
            </a:fld>
            <a:endParaRPr lang="en-US" altLang="en-US" sz="1200"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altLang="en-US" dirty="0" smtClean="0"/>
              <a:t>This is a small tote dumper that is used for in-process totes.  This allows the worker to place the tote at a comfortable height and then dump it onto the processing line using the mechanism.  The dumping activity can often be a problem because the employee has a heavy tote full of chicken parts and has to dump them with exaggerated postures.  </a:t>
            </a:r>
          </a:p>
          <a:p>
            <a:pPr eaLnBrk="1" hangingPunct="1"/>
            <a:endParaRPr lang="en-US" altLang="en-US" dirty="0" smtClean="0"/>
          </a:p>
          <a:p>
            <a:pPr eaLnBrk="1" hangingPunct="1"/>
            <a:r>
              <a:rPr lang="en-US" altLang="en-US" dirty="0" smtClean="0"/>
              <a:t>[Two</a:t>
            </a:r>
            <a:r>
              <a:rPr lang="en-US" altLang="en-US" baseline="0" dirty="0" smtClean="0"/>
              <a:t> picture sequence - </a:t>
            </a:r>
            <a:r>
              <a:rPr lang="en-US" altLang="en-US" dirty="0" smtClean="0"/>
              <a:t>a small tote dumper that is used for in-process totes, tote loaded then tote being dumped using automation]</a:t>
            </a:r>
          </a:p>
        </p:txBody>
      </p:sp>
    </p:spTree>
    <p:extLst>
      <p:ext uri="{BB962C8B-B14F-4D97-AF65-F5344CB8AC3E}">
        <p14:creationId xmlns:p14="http://schemas.microsoft.com/office/powerpoint/2010/main" val="27192834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1E29D4-3022-497F-AFD3-634FBA79D37B}" type="slidenum">
              <a:rPr lang="en-US" altLang="en-US">
                <a:latin typeface="Times New Roman" panose="02020603050405020304" pitchFamily="18" charset="0"/>
              </a:rPr>
              <a:pPr eaLnBrk="1" hangingPunct="1"/>
              <a:t>70</a:t>
            </a:fld>
            <a:endParaRPr lang="en-US" altLang="en-US">
              <a:latin typeface="Times New Roman" panose="02020603050405020304"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Job enlargement</a:t>
            </a:r>
            <a:r>
              <a:rPr lang="en-US" dirty="0" smtClean="0"/>
              <a:t> is an increase in </a:t>
            </a:r>
            <a:r>
              <a:rPr lang="en-US" b="1" dirty="0" smtClean="0"/>
              <a:t>job tasks</a:t>
            </a:r>
            <a:r>
              <a:rPr lang="en-US" dirty="0" smtClean="0"/>
              <a:t> and responsibilities to make a position more challenging. It is a horizontal expansion, which means that the </a:t>
            </a:r>
            <a:r>
              <a:rPr lang="en-US" b="1" dirty="0" smtClean="0"/>
              <a:t>tasks</a:t>
            </a:r>
            <a:r>
              <a:rPr lang="en-US" dirty="0" smtClean="0"/>
              <a:t> added are at the same level as those in the current position. After performing the same position for a while, employees can get bored.</a:t>
            </a:r>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851975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32950-6AEF-4CCA-82E4-79A3ACBB72AB}" type="slidenum">
              <a:rPr lang="en-US" smtClean="0"/>
              <a:t>8</a:t>
            </a:fld>
            <a:endParaRPr lang="en-US"/>
          </a:p>
        </p:txBody>
      </p:sp>
    </p:spTree>
    <p:extLst>
      <p:ext uri="{BB962C8B-B14F-4D97-AF65-F5344CB8AC3E}">
        <p14:creationId xmlns:p14="http://schemas.microsoft.com/office/powerpoint/2010/main" val="24105902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D575D73-26CA-4583-B61D-241E238A4E36}" type="slidenum">
              <a:rPr lang="en-US" altLang="en-US">
                <a:latin typeface="Times New Roman" panose="02020603050405020304" pitchFamily="18" charset="0"/>
              </a:rPr>
              <a:pPr eaLnBrk="1" hangingPunct="1"/>
              <a:t>71</a:t>
            </a:fld>
            <a:endParaRPr lang="en-US" altLang="en-US">
              <a:latin typeface="Times New Roman" panose="02020603050405020304" pitchFamily="18"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Job enlargement</a:t>
            </a:r>
            <a:r>
              <a:rPr lang="en-US" dirty="0" smtClean="0"/>
              <a:t> is an increase in </a:t>
            </a:r>
            <a:r>
              <a:rPr lang="en-US" b="1" dirty="0" smtClean="0"/>
              <a:t>job tasks</a:t>
            </a:r>
            <a:r>
              <a:rPr lang="en-US" dirty="0" smtClean="0"/>
              <a:t> and responsibilities to make a position more challenging. It is a horizontal expansion, which means that the </a:t>
            </a:r>
            <a:r>
              <a:rPr lang="en-US" b="1" dirty="0" smtClean="0"/>
              <a:t>tasks</a:t>
            </a:r>
            <a:r>
              <a:rPr lang="en-US" dirty="0" smtClean="0"/>
              <a:t> added are at the same level as those in the current position. After performing the same position for a while, employees can get bored. Some example of administrative controls are: </a:t>
            </a:r>
            <a:r>
              <a:rPr lang="en-US" sz="1200" kern="1200" dirty="0" smtClean="0">
                <a:solidFill>
                  <a:schemeClr val="tx1"/>
                </a:solidFill>
                <a:effectLst/>
                <a:latin typeface="+mn-lt"/>
                <a:ea typeface="+mn-ea"/>
                <a:cs typeface="+mn-cs"/>
              </a:rPr>
              <a:t>1.  Design job tasks so that they are below the AL of the ACGIH TLV to minimize the risk for developing carpal tunnel syndrome; 2. Employ a rotation schedule that rotates employees between jobs that use different muscle groups and rotates them from high to low risk jobs; 4. Sharpen knives and change them out regularly so employees do not have to exert undue force to make cuts; 5.  </a:t>
            </a:r>
          </a:p>
          <a:p>
            <a:r>
              <a:rPr lang="en-US" dirty="0" smtClean="0"/>
              <a:t>Provide more breaks to limit continuous work to less than 2 hours;</a:t>
            </a:r>
            <a:r>
              <a:rPr lang="en-US" baseline="0" dirty="0" smtClean="0"/>
              <a:t> 6. </a:t>
            </a:r>
            <a:r>
              <a:rPr lang="en-US" sz="1200" kern="1200" dirty="0" smtClean="0">
                <a:solidFill>
                  <a:schemeClr val="tx1"/>
                </a:solidFill>
                <a:effectLst/>
                <a:latin typeface="+mn-lt"/>
                <a:ea typeface="+mn-ea"/>
                <a:cs typeface="+mn-cs"/>
              </a:rPr>
              <a:t>Encourage employees to report musculoskeletal symptoms early to the onsite medical clinic so medical personnel can evaluate their symptoms and ensure prompt </a:t>
            </a:r>
          </a:p>
          <a:p>
            <a:r>
              <a:rPr lang="en-US" sz="1200" kern="1200" dirty="0" smtClean="0">
                <a:solidFill>
                  <a:schemeClr val="tx1"/>
                </a:solidFill>
                <a:effectLst/>
                <a:latin typeface="+mn-lt"/>
                <a:ea typeface="+mn-ea"/>
                <a:cs typeface="+mn-cs"/>
              </a:rPr>
              <a:t>and appropriate medical management as needed;</a:t>
            </a:r>
            <a:r>
              <a:rPr lang="en-US" sz="1200" kern="1200" baseline="0" dirty="0" smtClean="0">
                <a:solidFill>
                  <a:schemeClr val="tx1"/>
                </a:solidFill>
                <a:effectLst/>
                <a:latin typeface="+mn-lt"/>
                <a:ea typeface="+mn-ea"/>
                <a:cs typeface="+mn-cs"/>
              </a:rPr>
              <a:t> 7. </a:t>
            </a:r>
            <a:r>
              <a:rPr lang="en-US" dirty="0" smtClean="0"/>
              <a:t>Provide bulletin board and safety meeting reminders and break room handouts; 8. Institute a medical surveillance program for MSDs to monitor employee health.  </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eaLnBrk="1" hangingPunct="1"/>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eaLnBrk="1" hangingPunct="1"/>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6489692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432950-6AEF-4CCA-82E4-79A3ACBB72AB}" type="slidenum">
              <a:rPr lang="en-US" smtClean="0"/>
              <a:t>72</a:t>
            </a:fld>
            <a:endParaRPr lang="en-US"/>
          </a:p>
        </p:txBody>
      </p:sp>
    </p:spTree>
    <p:extLst>
      <p:ext uri="{BB962C8B-B14F-4D97-AF65-F5344CB8AC3E}">
        <p14:creationId xmlns:p14="http://schemas.microsoft.com/office/powerpoint/2010/main" val="15641756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47738">
              <a:defRPr sz="2000">
                <a:solidFill>
                  <a:schemeClr val="tx1"/>
                </a:solidFill>
                <a:latin typeface="Times New Roman" panose="02020603050405020304" pitchFamily="18" charset="0"/>
              </a:defRPr>
            </a:lvl1pPr>
            <a:lvl2pPr marL="742950" indent="-285750" defTabSz="947738">
              <a:defRPr sz="2000">
                <a:solidFill>
                  <a:schemeClr val="tx1"/>
                </a:solidFill>
                <a:latin typeface="Times New Roman" panose="02020603050405020304" pitchFamily="18" charset="0"/>
              </a:defRPr>
            </a:lvl2pPr>
            <a:lvl3pPr marL="1143000" indent="-228600" defTabSz="947738">
              <a:defRPr sz="2000">
                <a:solidFill>
                  <a:schemeClr val="tx1"/>
                </a:solidFill>
                <a:latin typeface="Times New Roman" panose="02020603050405020304" pitchFamily="18" charset="0"/>
              </a:defRPr>
            </a:lvl3pPr>
            <a:lvl4pPr marL="1600200" indent="-228600" defTabSz="947738">
              <a:defRPr sz="2000">
                <a:solidFill>
                  <a:schemeClr val="tx1"/>
                </a:solidFill>
                <a:latin typeface="Times New Roman" panose="02020603050405020304" pitchFamily="18" charset="0"/>
              </a:defRPr>
            </a:lvl4pPr>
            <a:lvl5pPr marL="2057400" indent="-228600" defTabSz="947738">
              <a:defRPr sz="2000">
                <a:solidFill>
                  <a:schemeClr val="tx1"/>
                </a:solidFill>
                <a:latin typeface="Times New Roman" panose="02020603050405020304" pitchFamily="18" charset="0"/>
              </a:defRPr>
            </a:lvl5pPr>
            <a:lvl6pPr marL="2514600" indent="-228600" defTabSz="947738"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947738"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947738"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947738" eaLnBrk="0" fontAlgn="base" hangingPunct="0">
              <a:spcBef>
                <a:spcPct val="0"/>
              </a:spcBef>
              <a:spcAft>
                <a:spcPct val="0"/>
              </a:spcAft>
              <a:defRPr sz="2000">
                <a:solidFill>
                  <a:schemeClr val="tx1"/>
                </a:solidFill>
                <a:latin typeface="Times New Roman" panose="02020603050405020304" pitchFamily="18" charset="0"/>
              </a:defRPr>
            </a:lvl9pPr>
          </a:lstStyle>
          <a:p>
            <a:fld id="{B3A4073A-FF84-4496-B1C5-C4DBE68B4D61}" type="slidenum">
              <a:rPr lang="en-US" altLang="en-US" sz="1200" smtClean="0"/>
              <a:pPr/>
              <a:t>73</a:t>
            </a:fld>
            <a:endParaRPr lang="en-US" altLang="en-US" sz="120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r>
              <a:rPr lang="en-US" altLang="en-US" dirty="0" smtClean="0"/>
              <a:t>This is from OSHA Publication </a:t>
            </a:r>
            <a:r>
              <a:rPr lang="en-US" altLang="en-US" b="1" dirty="0" smtClean="0"/>
              <a:t>3213-12R 2013</a:t>
            </a:r>
            <a:endParaRPr lang="en-US" altLang="en-US" dirty="0" smtClean="0"/>
          </a:p>
          <a:p>
            <a:endParaRPr lang="en-US" altLang="en-US" dirty="0" smtClean="0"/>
          </a:p>
          <a:p>
            <a:r>
              <a:rPr lang="en-US" altLang="en-US" b="1" dirty="0" smtClean="0"/>
              <a:t>Prevention of Musculoskeletal Injuries in Poultry Processing</a:t>
            </a:r>
            <a:endParaRPr lang="en-US" altLang="en-US" dirty="0" smtClean="0"/>
          </a:p>
          <a:p>
            <a:pPr algn="ctr" eaLnBrk="1" hangingPunct="1"/>
            <a:endParaRPr lang="en-US" altLang="en-US" dirty="0" smtClean="0"/>
          </a:p>
          <a:p>
            <a:pPr algn="ctr" eaLnBrk="1" hangingPunct="1"/>
            <a:endParaRPr lang="en-US" altLang="en-US" dirty="0" smtClean="0"/>
          </a:p>
        </p:txBody>
      </p:sp>
    </p:spTree>
    <p:extLst>
      <p:ext uri="{BB962C8B-B14F-4D97-AF65-F5344CB8AC3E}">
        <p14:creationId xmlns:p14="http://schemas.microsoft.com/office/powerpoint/2010/main" val="12149182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432950-6AEF-4CCA-82E4-79A3ACBB72AB}" type="slidenum">
              <a:rPr lang="en-US" smtClean="0"/>
              <a:t>74</a:t>
            </a:fld>
            <a:endParaRPr lang="en-US"/>
          </a:p>
        </p:txBody>
      </p:sp>
    </p:spTree>
    <p:extLst>
      <p:ext uri="{BB962C8B-B14F-4D97-AF65-F5344CB8AC3E}">
        <p14:creationId xmlns:p14="http://schemas.microsoft.com/office/powerpoint/2010/main" val="9633552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What came first: The chicken or the egg? </a:t>
            </a:r>
          </a:p>
          <a:p>
            <a:r>
              <a:rPr lang="en-US" dirty="0" smtClean="0"/>
              <a:t>Questions about the materials: </a:t>
            </a:r>
          </a:p>
          <a:p>
            <a:pPr marL="0" indent="0" algn="l">
              <a:buNone/>
            </a:pPr>
            <a:r>
              <a:rPr lang="en-US" sz="1200" b="1" dirty="0" smtClean="0">
                <a:solidFill>
                  <a:schemeClr val="tx1"/>
                </a:solidFill>
              </a:rPr>
              <a:t>Georgia Tech Research Institute</a:t>
            </a:r>
          </a:p>
          <a:p>
            <a:pPr marL="0" indent="0" algn="l">
              <a:buNone/>
            </a:pPr>
            <a:r>
              <a:rPr lang="en-US" sz="1200" b="1" dirty="0" smtClean="0">
                <a:solidFill>
                  <a:schemeClr val="tx1"/>
                </a:solidFill>
              </a:rPr>
              <a:t>www.oshainfo.gatech.edu</a:t>
            </a:r>
            <a:endParaRPr lang="en-US" sz="1200" b="1" dirty="0">
              <a:solidFill>
                <a:schemeClr val="tx1"/>
              </a:solidFill>
            </a:endParaRPr>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75</a:t>
            </a:fld>
            <a:endParaRPr lang="en-US"/>
          </a:p>
        </p:txBody>
      </p:sp>
    </p:spTree>
    <p:extLst>
      <p:ext uri="{BB962C8B-B14F-4D97-AF65-F5344CB8AC3E}">
        <p14:creationId xmlns:p14="http://schemas.microsoft.com/office/powerpoint/2010/main" val="4260144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1016779" rtl="0" eaLnBrk="0" fontAlgn="base" latinLnBrk="0" hangingPunct="0">
              <a:lnSpc>
                <a:spcPct val="100000"/>
              </a:lnSpc>
              <a:spcBef>
                <a:spcPct val="30000"/>
              </a:spcBef>
              <a:spcAft>
                <a:spcPct val="0"/>
              </a:spcAft>
              <a:buClrTx/>
              <a:buSzTx/>
              <a:buFontTx/>
              <a:buNone/>
              <a:tabLst/>
              <a:defRPr/>
            </a:pPr>
            <a:r>
              <a:rPr lang="en-US" altLang="en-US" dirty="0" smtClean="0"/>
              <a:t>The pictures illustrate some potential machine guarding issues, such as a mixing vat with rotating parts and the opening to an oven. All machinery with moving parts need appropriate</a:t>
            </a:r>
            <a:r>
              <a:rPr lang="en-US" altLang="en-US" baseline="0" dirty="0" smtClean="0"/>
              <a:t> guards. </a:t>
            </a:r>
            <a:r>
              <a:rPr lang="en-US" altLang="en-US" dirty="0" smtClean="0"/>
              <a:t> Note the sample sign warning of machine guarding hazards (exaggerated).  Machine guards need to be designed to prevent from accessing the moving parts.</a:t>
            </a:r>
          </a:p>
          <a:p>
            <a:pPr marL="0" marR="0" lvl="0" indent="0" algn="l" defTabSz="1016779" rtl="0" eaLnBrk="0" fontAlgn="base" latinLnBrk="0" hangingPunct="0">
              <a:lnSpc>
                <a:spcPct val="100000"/>
              </a:lnSpc>
              <a:spcBef>
                <a:spcPct val="30000"/>
              </a:spcBef>
              <a:spcAft>
                <a:spcPct val="0"/>
              </a:spcAft>
              <a:buClrTx/>
              <a:buSzTx/>
              <a:buFontTx/>
              <a:buNone/>
              <a:tabLst/>
              <a:defRPr/>
            </a:pPr>
            <a:endParaRPr lang="en-US" altLang="en-US" dirty="0" smtClean="0"/>
          </a:p>
          <a:p>
            <a:pPr marL="0" marR="0" lvl="0" indent="0" algn="l" defTabSz="1016779" rtl="0" eaLnBrk="0" fontAlgn="base" latinLnBrk="0" hangingPunct="0">
              <a:lnSpc>
                <a:spcPct val="100000"/>
              </a:lnSpc>
              <a:spcBef>
                <a:spcPct val="30000"/>
              </a:spcBef>
              <a:spcAft>
                <a:spcPct val="0"/>
              </a:spcAft>
              <a:buClrTx/>
              <a:buSzTx/>
              <a:buFontTx/>
              <a:buNone/>
              <a:tabLst/>
              <a:defRPr/>
            </a:pPr>
            <a:r>
              <a:rPr lang="en-US" altLang="en-US" dirty="0" smtClean="0"/>
              <a:t>This slide meant to initiate class discussion on challenges students have at their facilities. Discuss some common guarding issues that may be found at facilities. </a:t>
            </a:r>
          </a:p>
          <a:p>
            <a:endParaRPr lang="en-US" dirty="0"/>
          </a:p>
        </p:txBody>
      </p:sp>
      <p:sp>
        <p:nvSpPr>
          <p:cNvPr id="4" name="Slide Number Placeholder 3"/>
          <p:cNvSpPr>
            <a:spLocks noGrp="1"/>
          </p:cNvSpPr>
          <p:nvPr>
            <p:ph type="sldNum" sz="quarter" idx="10"/>
          </p:nvPr>
        </p:nvSpPr>
        <p:spPr/>
        <p:txBody>
          <a:bodyPr/>
          <a:lstStyle/>
          <a:p>
            <a:pPr>
              <a:defRPr/>
            </a:pPr>
            <a:fld id="{1B84B74C-82A2-4C5E-A138-126EFD0A97F6}" type="slidenum">
              <a:rPr lang="en-US" smtClean="0"/>
              <a:pPr>
                <a:defRPr/>
              </a:pPr>
              <a:t>9</a:t>
            </a:fld>
            <a:endParaRPr lang="en-US"/>
          </a:p>
        </p:txBody>
      </p:sp>
    </p:spTree>
    <p:extLst>
      <p:ext uri="{BB962C8B-B14F-4D97-AF65-F5344CB8AC3E}">
        <p14:creationId xmlns:p14="http://schemas.microsoft.com/office/powerpoint/2010/main" val="1755021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432950-6AEF-4CCA-82E4-79A3ACBB72AB}" type="slidenum">
              <a:rPr lang="en-US" smtClean="0"/>
              <a:t>10</a:t>
            </a:fld>
            <a:endParaRPr lang="en-US"/>
          </a:p>
        </p:txBody>
      </p:sp>
    </p:spTree>
    <p:extLst>
      <p:ext uri="{BB962C8B-B14F-4D97-AF65-F5344CB8AC3E}">
        <p14:creationId xmlns:p14="http://schemas.microsoft.com/office/powerpoint/2010/main" val="1107920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Earth">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16379"/>
            <a:ext cx="9144000" cy="3553665"/>
          </a:xfrm>
          <a:prstGeom prst="rect">
            <a:avLst/>
          </a:prstGeom>
          <a:noFill/>
          <a:ln w="9525">
            <a:noFill/>
            <a:miter lim="800000"/>
            <a:headEnd/>
            <a:tailEnd/>
          </a:ln>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l="22935"/>
          <a:stretch>
            <a:fillRect/>
          </a:stretch>
        </p:blipFill>
        <p:spPr bwMode="auto">
          <a:xfrm flipH="1" flipV="1">
            <a:off x="2078182" y="5920910"/>
            <a:ext cx="7065818" cy="937091"/>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l="22935"/>
          <a:stretch>
            <a:fillRect/>
          </a:stretch>
        </p:blipFill>
        <p:spPr bwMode="auto">
          <a:xfrm>
            <a:off x="1" y="-9805"/>
            <a:ext cx="7065818" cy="937092"/>
          </a:xfrm>
          <a:prstGeom prst="rect">
            <a:avLst/>
          </a:prstGeom>
          <a:noFill/>
          <a:ln w="9525">
            <a:noFill/>
            <a:miter lim="800000"/>
            <a:headEnd/>
            <a:tailEnd/>
          </a:ln>
          <a:effectLst/>
        </p:spPr>
      </p:pic>
      <p:sp>
        <p:nvSpPr>
          <p:cNvPr id="2" name="Title 1"/>
          <p:cNvSpPr>
            <a:spLocks noGrp="1"/>
          </p:cNvSpPr>
          <p:nvPr>
            <p:ph type="ctrTitle"/>
          </p:nvPr>
        </p:nvSpPr>
        <p:spPr>
          <a:xfrm>
            <a:off x="685800" y="1523999"/>
            <a:ext cx="7772400" cy="1097882"/>
          </a:xfrm>
        </p:spPr>
        <p:txBody>
          <a:bodyPr anchorCtr="1">
            <a:normAutofit/>
          </a:bodyPr>
          <a:lstStyle>
            <a:lvl1pPr>
              <a:defRPr sz="2648">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693602"/>
            <a:ext cx="6400800" cy="740883"/>
          </a:xfrm>
        </p:spPr>
        <p:txBody>
          <a:bodyPr anchor="t" anchorCtr="1">
            <a:normAutofit/>
          </a:bodyPr>
          <a:lstStyle>
            <a:lvl1pPr marL="0" indent="0" algn="ctr">
              <a:spcBef>
                <a:spcPts val="443"/>
              </a:spcBef>
              <a:spcAft>
                <a:spcPts val="443"/>
              </a:spcAft>
              <a:buNone/>
              <a:defRPr sz="1786">
                <a:solidFill>
                  <a:schemeClr val="tx2"/>
                </a:solidFill>
                <a:effectLst/>
                <a:latin typeface="+mn-lt"/>
              </a:defRPr>
            </a:lvl1pPr>
            <a:lvl2pPr marL="337129" indent="0" algn="ctr">
              <a:buNone/>
              <a:defRPr>
                <a:solidFill>
                  <a:schemeClr val="tx1">
                    <a:tint val="75000"/>
                  </a:schemeClr>
                </a:solidFill>
              </a:defRPr>
            </a:lvl2pPr>
            <a:lvl3pPr marL="674258" indent="0" algn="ctr">
              <a:buNone/>
              <a:defRPr>
                <a:solidFill>
                  <a:schemeClr val="tx1">
                    <a:tint val="75000"/>
                  </a:schemeClr>
                </a:solidFill>
              </a:defRPr>
            </a:lvl3pPr>
            <a:lvl4pPr marL="1011387" indent="0" algn="ctr">
              <a:buNone/>
              <a:defRPr>
                <a:solidFill>
                  <a:schemeClr val="tx1">
                    <a:tint val="75000"/>
                  </a:schemeClr>
                </a:solidFill>
              </a:defRPr>
            </a:lvl4pPr>
            <a:lvl5pPr marL="1348516" indent="0" algn="ctr">
              <a:buNone/>
              <a:defRPr>
                <a:solidFill>
                  <a:schemeClr val="tx1">
                    <a:tint val="75000"/>
                  </a:schemeClr>
                </a:solidFill>
              </a:defRPr>
            </a:lvl5pPr>
            <a:lvl6pPr marL="1685645" indent="0" algn="ctr">
              <a:buNone/>
              <a:defRPr>
                <a:solidFill>
                  <a:schemeClr val="tx1">
                    <a:tint val="75000"/>
                  </a:schemeClr>
                </a:solidFill>
              </a:defRPr>
            </a:lvl6pPr>
            <a:lvl7pPr marL="2022774" indent="0" algn="ctr">
              <a:buNone/>
              <a:defRPr>
                <a:solidFill>
                  <a:schemeClr val="tx1">
                    <a:tint val="75000"/>
                  </a:schemeClr>
                </a:solidFill>
              </a:defRPr>
            </a:lvl7pPr>
            <a:lvl8pPr marL="2359904" indent="0" algn="ctr">
              <a:buNone/>
              <a:defRPr>
                <a:solidFill>
                  <a:schemeClr val="tx1">
                    <a:tint val="75000"/>
                  </a:schemeClr>
                </a:solidFill>
              </a:defRPr>
            </a:lvl8pPr>
            <a:lvl9pPr marL="2697032" indent="0" algn="ctr">
              <a:buNone/>
              <a:defRPr>
                <a:solidFill>
                  <a:schemeClr val="tx1">
                    <a:tint val="75000"/>
                  </a:schemeClr>
                </a:solidFill>
              </a:defRPr>
            </a:lvl9pPr>
          </a:lstStyle>
          <a:p>
            <a:r>
              <a:rPr lang="en-US" dirty="0" smtClean="0"/>
              <a:t>Click to edit Master subtitle style</a:t>
            </a:r>
            <a:endParaRPr lang="en-US" dirty="0"/>
          </a:p>
        </p:txBody>
      </p:sp>
      <p:sp>
        <p:nvSpPr>
          <p:cNvPr id="8" name="Slide Number Placeholder 5"/>
          <p:cNvSpPr>
            <a:spLocks noGrp="1"/>
          </p:cNvSpPr>
          <p:nvPr>
            <p:ph type="sldNum" sz="quarter" idx="10"/>
          </p:nvPr>
        </p:nvSpPr>
        <p:spPr/>
        <p:txBody>
          <a:bodyPr/>
          <a:lstStyle>
            <a:lvl1pPr>
              <a:defRPr sz="800"/>
            </a:lvl1pPr>
          </a:lstStyle>
          <a:p>
            <a:pPr>
              <a:defRPr/>
            </a:pPr>
            <a:fld id="{EE5B729C-47FA-4D48-94C4-5045911317E0}" type="slidenum">
              <a:rPr lang="en-US" smtClean="0"/>
              <a:pPr>
                <a:defRPr/>
              </a:pPr>
              <a:t>‹#›</a:t>
            </a:fld>
            <a:endParaRPr lang="en-US"/>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83861" y="188229"/>
            <a:ext cx="2202455" cy="496720"/>
          </a:xfrm>
          <a:prstGeom prst="rect">
            <a:avLst/>
          </a:prstGeom>
        </p:spPr>
      </p:pic>
    </p:spTree>
    <p:extLst>
      <p:ext uri="{BB962C8B-B14F-4D97-AF65-F5344CB8AC3E}">
        <p14:creationId xmlns:p14="http://schemas.microsoft.com/office/powerpoint/2010/main" val="32655914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87008" indent="-187008">
              <a:buClr>
                <a:schemeClr val="tx1"/>
              </a:buClr>
              <a:buSzPct val="75000"/>
              <a:buFont typeface="Wingdings" panose="05000000000000000000" pitchFamily="2" charset="2"/>
              <a:buChar char="Ø"/>
              <a:defRPr/>
            </a:lvl1pPr>
            <a:lvl2pPr marL="381371" indent="-168098">
              <a:buClr>
                <a:schemeClr val="tx1"/>
              </a:buClr>
              <a:buFont typeface="Wingdings 2" panose="05020102010507070707" pitchFamily="18" charset="2"/>
              <a:buChar char="·"/>
              <a:defRPr/>
            </a:lvl2pPr>
            <a:lvl3pPr marL="605150" indent="-188059">
              <a:buClr>
                <a:schemeClr val="tx1"/>
              </a:buClr>
              <a:buFont typeface="Wingdings" panose="05000000000000000000" pitchFamily="2" charset="2"/>
              <a:buChar char="§"/>
              <a:defRPr/>
            </a:lvl3pPr>
            <a:lvl4pPr marL="792158" indent="-161794">
              <a:buClr>
                <a:schemeClr val="tx1"/>
              </a:buClr>
              <a:buFont typeface="Arial" panose="020B0604020202020204" pitchFamily="34" charset="0"/>
              <a:buChar char="•"/>
              <a:defRPr/>
            </a:lvl4pPr>
            <a:lvl5pPr marL="980217" indent="-177553">
              <a:buClr>
                <a:schemeClr val="tx1"/>
              </a:buClr>
              <a:buFont typeface="Courier New" panose="02070309020205020404" pitchFamily="49" charset="0"/>
              <a:buChar cha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defRPr sz="800"/>
            </a:lvl1pPr>
          </a:lstStyle>
          <a:p>
            <a:pPr>
              <a:defRPr/>
            </a:pPr>
            <a:fld id="{46F0CF91-D697-47E3-8C60-CA7299ABBD8B}" type="slidenum">
              <a:rPr lang="en-US" smtClean="0"/>
              <a:pPr>
                <a:defRPr/>
              </a:pPr>
              <a:t>‹#›</a:t>
            </a:fld>
            <a:endParaRPr lang="en-US"/>
          </a:p>
        </p:txBody>
      </p:sp>
    </p:spTree>
    <p:extLst>
      <p:ext uri="{BB962C8B-B14F-4D97-AF65-F5344CB8AC3E}">
        <p14:creationId xmlns:p14="http://schemas.microsoft.com/office/powerpoint/2010/main" val="15971454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490" y="1599640"/>
            <a:ext cx="3902074" cy="4527176"/>
          </a:xfrm>
        </p:spPr>
        <p:txBody>
          <a:bodyPr/>
          <a:lstStyle>
            <a:lvl1pPr marL="187008" indent="-187008">
              <a:buClr>
                <a:schemeClr val="tx1"/>
              </a:buClr>
              <a:buSzPct val="75000"/>
              <a:buFont typeface="Wingdings" panose="05000000000000000000" pitchFamily="2" charset="2"/>
              <a:buChar char="Ø"/>
              <a:defRPr/>
            </a:lvl1pPr>
            <a:lvl2pPr marL="381371" indent="-168098">
              <a:buClr>
                <a:schemeClr val="tx1"/>
              </a:buClr>
              <a:buFont typeface="Wingdings 2" panose="05020102010507070707" pitchFamily="18" charset="2"/>
              <a:buChar char="·"/>
              <a:defRPr/>
            </a:lvl2pPr>
            <a:lvl3pPr marL="605150" indent="-188059">
              <a:buClr>
                <a:schemeClr val="tx1"/>
              </a:buClr>
              <a:buFont typeface="Wingdings" panose="05000000000000000000" pitchFamily="2" charset="2"/>
              <a:buChar char="§"/>
              <a:defRPr/>
            </a:lvl3pPr>
            <a:lvl4pPr marL="792158" indent="-161794">
              <a:buClr>
                <a:schemeClr val="tx1"/>
              </a:buClr>
              <a:buFont typeface="Arial" panose="020B0604020202020204" pitchFamily="34" charset="0"/>
              <a:buChar char="•"/>
              <a:defRPr/>
            </a:lvl4pPr>
            <a:lvl5pPr marL="980217" indent="-177553">
              <a:buClr>
                <a:schemeClr val="tx1"/>
              </a:buClr>
              <a:buFont typeface="Courier New" panose="02070309020205020404" pitchFamily="49" charset="0"/>
              <a:buChar cha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defRPr sz="800"/>
            </a:lvl1pPr>
          </a:lstStyle>
          <a:p>
            <a:pPr>
              <a:defRPr/>
            </a:pPr>
            <a:fld id="{46F0CF91-D697-47E3-8C60-CA7299ABBD8B}" type="slidenum">
              <a:rPr lang="en-US" smtClean="0"/>
              <a:pPr>
                <a:defRPr/>
              </a:pPr>
              <a:t>‹#›</a:t>
            </a:fld>
            <a:endParaRPr lang="en-US"/>
          </a:p>
        </p:txBody>
      </p:sp>
      <p:sp>
        <p:nvSpPr>
          <p:cNvPr id="5" name="Content Placeholder 2"/>
          <p:cNvSpPr>
            <a:spLocks noGrp="1"/>
          </p:cNvSpPr>
          <p:nvPr>
            <p:ph idx="11"/>
          </p:nvPr>
        </p:nvSpPr>
        <p:spPr>
          <a:xfrm>
            <a:off x="4572000" y="1599640"/>
            <a:ext cx="4188403" cy="4527176"/>
          </a:xfrm>
        </p:spPr>
        <p:txBody>
          <a:bodyPr/>
          <a:lstStyle>
            <a:lvl1pPr marL="187008" indent="-187008">
              <a:buClr>
                <a:schemeClr val="tx1"/>
              </a:buClr>
              <a:buSzPct val="75000"/>
              <a:buFont typeface="Wingdings" panose="05000000000000000000" pitchFamily="2" charset="2"/>
              <a:buChar char="Ø"/>
              <a:defRPr/>
            </a:lvl1pPr>
            <a:lvl2pPr marL="381371" indent="-168098">
              <a:buClr>
                <a:schemeClr val="tx1"/>
              </a:buClr>
              <a:buFont typeface="Wingdings 2" panose="05020102010507070707" pitchFamily="18" charset="2"/>
              <a:buChar char="·"/>
              <a:defRPr/>
            </a:lvl2pPr>
            <a:lvl3pPr marL="605150" indent="-188059">
              <a:buClr>
                <a:schemeClr val="tx1"/>
              </a:buClr>
              <a:buFont typeface="Wingdings" panose="05000000000000000000" pitchFamily="2" charset="2"/>
              <a:buChar char="§"/>
              <a:defRPr/>
            </a:lvl3pPr>
            <a:lvl4pPr marL="792158" indent="-161794">
              <a:buClr>
                <a:schemeClr val="tx1"/>
              </a:buClr>
              <a:buFont typeface="Arial" panose="020B0604020202020204" pitchFamily="34" charset="0"/>
              <a:buChar char="•"/>
              <a:defRPr/>
            </a:lvl4pPr>
            <a:lvl5pPr marL="980217" indent="-177553">
              <a:buClr>
                <a:schemeClr val="tx1"/>
              </a:buClr>
              <a:buFont typeface="Courier New" panose="02070309020205020404" pitchFamily="49" charset="0"/>
              <a:buChar cha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25429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DF1153B0-554A-42FA-8FB9-5533B4EFE163}" type="slidenum">
              <a:rPr lang="en-US" smtClean="0"/>
              <a:pPr>
                <a:defRPr/>
              </a:pPr>
              <a:t>‹#›</a:t>
            </a:fld>
            <a:endParaRPr lang="en-US"/>
          </a:p>
        </p:txBody>
      </p:sp>
    </p:spTree>
    <p:extLst>
      <p:ext uri="{BB962C8B-B14F-4D97-AF65-F5344CB8AC3E}">
        <p14:creationId xmlns:p14="http://schemas.microsoft.com/office/powerpoint/2010/main" val="26160094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911977" y="6602054"/>
            <a:ext cx="2133023" cy="133069"/>
          </a:xfrm>
        </p:spPr>
        <p:txBody>
          <a:bodyPr/>
          <a:lstStyle>
            <a:lvl1pPr>
              <a:defRPr sz="800"/>
            </a:lvl1pPr>
          </a:lstStyle>
          <a:p>
            <a:pPr>
              <a:defRPr/>
            </a:pPr>
            <a:fld id="{EE5B729C-47FA-4D48-94C4-5045911317E0}" type="slidenum">
              <a:rPr lang="en-US" smtClean="0"/>
              <a:pPr>
                <a:defRPr/>
              </a:pPr>
              <a:t>‹#›</a:t>
            </a:fld>
            <a:endParaRPr lang="en-US"/>
          </a:p>
        </p:txBody>
      </p:sp>
    </p:spTree>
    <p:extLst>
      <p:ext uri="{BB962C8B-B14F-4D97-AF65-F5344CB8AC3E}">
        <p14:creationId xmlns:p14="http://schemas.microsoft.com/office/powerpoint/2010/main" val="35391974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Archive">
    <p:spTree>
      <p:nvGrpSpPr>
        <p:cNvPr id="1" name=""/>
        <p:cNvGrpSpPr/>
        <p:nvPr/>
      </p:nvGrpSpPr>
      <p:grpSpPr>
        <a:xfrm>
          <a:off x="0" y="0"/>
          <a:ext cx="0" cy="0"/>
          <a:chOff x="0" y="0"/>
          <a:chExt cx="0" cy="0"/>
        </a:xfrm>
      </p:grpSpPr>
      <p:pic>
        <p:nvPicPr>
          <p:cNvPr id="9" name="Picture 8" descr="PPT_Template-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500" y="1599651"/>
            <a:ext cx="4045238" cy="4527176"/>
          </a:xfrm>
        </p:spPr>
        <p:txBody>
          <a:bodyPr/>
          <a:lstStyle>
            <a:lvl1pPr>
              <a:defRPr sz="1853"/>
            </a:lvl1pPr>
            <a:lvl2pPr>
              <a:defRPr sz="1655"/>
            </a:lvl2pPr>
            <a:lvl3pPr>
              <a:defRPr sz="1324"/>
            </a:lvl3pPr>
            <a:lvl4pPr>
              <a:defRPr sz="1191"/>
            </a:lvl4pPr>
            <a:lvl5pPr>
              <a:defRPr sz="1191"/>
            </a:lvl5pPr>
            <a:lvl6pPr>
              <a:defRPr sz="1191"/>
            </a:lvl6pPr>
            <a:lvl7pPr>
              <a:defRPr sz="1191"/>
            </a:lvl7pPr>
            <a:lvl8pPr>
              <a:defRPr sz="1191"/>
            </a:lvl8pPr>
            <a:lvl9pPr>
              <a:defRPr sz="119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86" y="1599651"/>
            <a:ext cx="4045239" cy="4527176"/>
          </a:xfrm>
        </p:spPr>
        <p:txBody>
          <a:bodyPr/>
          <a:lstStyle>
            <a:lvl1pPr>
              <a:defRPr sz="1853"/>
            </a:lvl1pPr>
            <a:lvl2pPr>
              <a:defRPr sz="1655"/>
            </a:lvl2pPr>
            <a:lvl3pPr>
              <a:defRPr sz="1324"/>
            </a:lvl3pPr>
            <a:lvl4pPr>
              <a:defRPr sz="1191"/>
            </a:lvl4pPr>
            <a:lvl5pPr>
              <a:defRPr sz="1191"/>
            </a:lvl5pPr>
            <a:lvl6pPr>
              <a:defRPr sz="1191"/>
            </a:lvl6pPr>
            <a:lvl7pPr>
              <a:defRPr sz="1191"/>
            </a:lvl7pPr>
            <a:lvl8pPr>
              <a:defRPr sz="1191"/>
            </a:lvl8pPr>
            <a:lvl9pPr>
              <a:defRPr sz="119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501" y="6356545"/>
            <a:ext cx="2133023" cy="365592"/>
          </a:xfrm>
          <a:prstGeom prst="rect">
            <a:avLst/>
          </a:prstGeom>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501" y="6356545"/>
            <a:ext cx="2895023" cy="365592"/>
          </a:xfrm>
          <a:prstGeom prst="rect">
            <a:avLst/>
          </a:prstGeom>
        </p:spPr>
        <p:txBody>
          <a:bodyPr/>
          <a:lstStyle/>
          <a:p>
            <a:endParaRPr lang="en-US">
              <a:solidFill>
                <a:prstClr val="black">
                  <a:tint val="75000"/>
                </a:prstClr>
              </a:solidFill>
            </a:endParaRPr>
          </a:p>
        </p:txBody>
      </p:sp>
    </p:spTree>
    <p:extLst>
      <p:ext uri="{BB962C8B-B14F-4D97-AF65-F5344CB8AC3E}">
        <p14:creationId xmlns:p14="http://schemas.microsoft.com/office/powerpoint/2010/main" val="14843956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rchive 2">
    <p:spTree>
      <p:nvGrpSpPr>
        <p:cNvPr id="1" name=""/>
        <p:cNvGrpSpPr/>
        <p:nvPr/>
      </p:nvGrpSpPr>
      <p:grpSpPr>
        <a:xfrm>
          <a:off x="0" y="0"/>
          <a:ext cx="0" cy="0"/>
          <a:chOff x="0" y="0"/>
          <a:chExt cx="0" cy="0"/>
        </a:xfrm>
      </p:grpSpPr>
      <p:pic>
        <p:nvPicPr>
          <p:cNvPr id="6" name="Picture 5" descr="PPT_Template-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01408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86375"/>
            <a:ext cx="7772400" cy="325881"/>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1"/>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1"/>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7151254" y="6589562"/>
            <a:ext cx="1905000" cy="129309"/>
          </a:xfrm>
          <a:prstGeom prst="rect">
            <a:avLst/>
          </a:prstGeom>
        </p:spPr>
        <p:txBody>
          <a:bodyPr/>
          <a:lstStyle>
            <a:lvl1pPr>
              <a:defRPr sz="800">
                <a:solidFill>
                  <a:schemeClr val="bg1"/>
                </a:solidFill>
              </a:defRPr>
            </a:lvl1pPr>
          </a:lstStyle>
          <a:p>
            <a:pPr>
              <a:defRPr/>
            </a:pPr>
            <a:fld id="{81C73541-CCFB-45D8-92F4-CB376EF1ED46}" type="slidenum">
              <a:rPr lang="en-US" altLang="en-US" smtClean="0"/>
              <a:pPr>
                <a:defRPr/>
              </a:pPr>
              <a:t>‹#›</a:t>
            </a:fld>
            <a:endParaRPr lang="en-US" altLang="en-US"/>
          </a:p>
        </p:txBody>
      </p:sp>
    </p:spTree>
    <p:extLst>
      <p:ext uri="{BB962C8B-B14F-4D97-AF65-F5344CB8AC3E}">
        <p14:creationId xmlns:p14="http://schemas.microsoft.com/office/powerpoint/2010/main" val="32255505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l="22935"/>
          <a:stretch>
            <a:fillRect/>
          </a:stretch>
        </p:blipFill>
        <p:spPr bwMode="auto">
          <a:xfrm flipH="1" flipV="1">
            <a:off x="2078182" y="5920910"/>
            <a:ext cx="7065818" cy="937091"/>
          </a:xfrm>
          <a:prstGeom prst="rect">
            <a:avLst/>
          </a:prstGeom>
          <a:noFill/>
          <a:ln w="9525">
            <a:noFill/>
            <a:miter lim="800000"/>
            <a:headEnd/>
            <a:tailEnd/>
          </a:ln>
          <a:effectLst/>
        </p:spPr>
      </p:pic>
      <p:pic>
        <p:nvPicPr>
          <p:cNvPr id="1027"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l="22935"/>
          <a:stretch>
            <a:fillRect/>
          </a:stretch>
        </p:blipFill>
        <p:spPr bwMode="auto">
          <a:xfrm>
            <a:off x="1" y="-9805"/>
            <a:ext cx="7065818" cy="937092"/>
          </a:xfrm>
          <a:prstGeom prst="rect">
            <a:avLst/>
          </a:prstGeom>
          <a:noFill/>
          <a:ln w="9525">
            <a:noFill/>
            <a:miter lim="800000"/>
            <a:headEnd/>
            <a:tailEnd/>
          </a:ln>
          <a:effectLst/>
        </p:spPr>
      </p:pic>
      <p:sp>
        <p:nvSpPr>
          <p:cNvPr id="1028" name="Text Placeholder 2"/>
          <p:cNvSpPr>
            <a:spLocks noGrp="1"/>
          </p:cNvSpPr>
          <p:nvPr>
            <p:ph type="body" idx="1"/>
          </p:nvPr>
        </p:nvSpPr>
        <p:spPr bwMode="auto">
          <a:xfrm>
            <a:off x="457489" y="1599640"/>
            <a:ext cx="8229023" cy="4527176"/>
          </a:xfrm>
          <a:prstGeom prst="rect">
            <a:avLst/>
          </a:prstGeom>
          <a:noFill/>
          <a:ln w="9525">
            <a:noFill/>
            <a:miter lim="800000"/>
            <a:headEnd/>
            <a:tailEnd/>
          </a:ln>
        </p:spPr>
        <p:txBody>
          <a:bodyPr vert="horz" wrap="square" lIns="101882" tIns="50941" rIns="101882" bIns="50941" numCol="1" anchor="ctr"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Slide Number Placeholder 5"/>
          <p:cNvSpPr>
            <a:spLocks noGrp="1"/>
          </p:cNvSpPr>
          <p:nvPr>
            <p:ph type="sldNum" sz="quarter" idx="4"/>
          </p:nvPr>
        </p:nvSpPr>
        <p:spPr>
          <a:xfrm>
            <a:off x="6948922" y="6680108"/>
            <a:ext cx="2133023" cy="133069"/>
          </a:xfrm>
          <a:prstGeom prst="rect">
            <a:avLst/>
          </a:prstGeom>
        </p:spPr>
        <p:txBody>
          <a:bodyPr vert="horz" lIns="0" tIns="0" rIns="0" bIns="0" rtlCol="0" anchor="b" anchorCtr="0"/>
          <a:lstStyle>
            <a:lvl1pPr algn="r" defTabSz="674258" fontAlgn="auto">
              <a:spcBef>
                <a:spcPts val="0"/>
              </a:spcBef>
              <a:spcAft>
                <a:spcPts val="0"/>
              </a:spcAft>
              <a:defRPr sz="1000" smtClean="0">
                <a:solidFill>
                  <a:schemeClr val="bg1"/>
                </a:solidFill>
                <a:latin typeface="Arial" pitchFamily="34" charset="0"/>
                <a:cs typeface="Arial" pitchFamily="34" charset="0"/>
              </a:defRPr>
            </a:lvl1pPr>
          </a:lstStyle>
          <a:p>
            <a:pPr>
              <a:defRPr/>
            </a:pPr>
            <a:fld id="{DF1153B0-554A-42FA-8FB9-5533B4EFE163}" type="slidenum">
              <a:rPr lang="en-US" smtClean="0"/>
              <a:pPr>
                <a:defRPr/>
              </a:pPr>
              <a:t>‹#›</a:t>
            </a:fld>
            <a:endParaRPr lang="en-US"/>
          </a:p>
        </p:txBody>
      </p:sp>
      <p:sp>
        <p:nvSpPr>
          <p:cNvPr id="1030" name="Title Placeholder 1"/>
          <p:cNvSpPr>
            <a:spLocks noGrp="1"/>
          </p:cNvSpPr>
          <p:nvPr>
            <p:ph type="title"/>
          </p:nvPr>
        </p:nvSpPr>
        <p:spPr bwMode="auto">
          <a:xfrm>
            <a:off x="457489" y="378199"/>
            <a:ext cx="8229023" cy="73285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p>
        </p:txBody>
      </p:sp>
      <p:pic>
        <p:nvPicPr>
          <p:cNvPr id="8" name="Picture 7"/>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78643" y="6310583"/>
            <a:ext cx="2038553" cy="436059"/>
          </a:xfrm>
          <a:prstGeom prst="rect">
            <a:avLst/>
          </a:prstGeom>
        </p:spPr>
      </p:pic>
    </p:spTree>
    <p:extLst>
      <p:ext uri="{BB962C8B-B14F-4D97-AF65-F5344CB8AC3E}">
        <p14:creationId xmlns:p14="http://schemas.microsoft.com/office/powerpoint/2010/main" val="25341058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71" r:id="rId3"/>
    <p:sldLayoutId id="2147483670" r:id="rId4"/>
    <p:sldLayoutId id="2147483666" r:id="rId5"/>
    <p:sldLayoutId id="2147483667" r:id="rId6"/>
    <p:sldLayoutId id="2147483668" r:id="rId7"/>
    <p:sldLayoutId id="2147483669" r:id="rId8"/>
  </p:sldLayoutIdLst>
  <p:timing>
    <p:tnLst>
      <p:par>
        <p:cTn id="1" dur="indefinite" restart="never" nodeType="tmRoot"/>
      </p:par>
    </p:tnLst>
  </p:timing>
  <p:hf hdr="0" ftr="0" dt="0"/>
  <p:txStyles>
    <p:titleStyle>
      <a:lvl1pPr algn="r" defTabSz="673440" rtl="0" eaLnBrk="1" fontAlgn="base" hangingPunct="1">
        <a:lnSpc>
          <a:spcPct val="85000"/>
        </a:lnSpc>
        <a:spcBef>
          <a:spcPct val="0"/>
        </a:spcBef>
        <a:spcAft>
          <a:spcPct val="0"/>
        </a:spcAft>
        <a:defRPr sz="2383" b="1" kern="1200">
          <a:solidFill>
            <a:srgbClr val="002A54"/>
          </a:solidFill>
          <a:latin typeface="+mn-lt"/>
          <a:ea typeface="+mj-ea"/>
          <a:cs typeface="Arial" pitchFamily="34" charset="0"/>
        </a:defRPr>
      </a:lvl1pPr>
      <a:lvl2pPr algn="r" defTabSz="673440" rtl="0" eaLnBrk="1" fontAlgn="base" hangingPunct="1">
        <a:lnSpc>
          <a:spcPct val="85000"/>
        </a:lnSpc>
        <a:spcBef>
          <a:spcPct val="0"/>
        </a:spcBef>
        <a:spcAft>
          <a:spcPct val="0"/>
        </a:spcAft>
        <a:defRPr sz="2383" b="1">
          <a:solidFill>
            <a:srgbClr val="002A54"/>
          </a:solidFill>
          <a:latin typeface="Arial" charset="0"/>
          <a:cs typeface="Arial" charset="0"/>
        </a:defRPr>
      </a:lvl2pPr>
      <a:lvl3pPr algn="r" defTabSz="673440" rtl="0" eaLnBrk="1" fontAlgn="base" hangingPunct="1">
        <a:lnSpc>
          <a:spcPct val="85000"/>
        </a:lnSpc>
        <a:spcBef>
          <a:spcPct val="0"/>
        </a:spcBef>
        <a:spcAft>
          <a:spcPct val="0"/>
        </a:spcAft>
        <a:defRPr sz="2383" b="1">
          <a:solidFill>
            <a:srgbClr val="002A54"/>
          </a:solidFill>
          <a:latin typeface="Arial" charset="0"/>
          <a:cs typeface="Arial" charset="0"/>
        </a:defRPr>
      </a:lvl3pPr>
      <a:lvl4pPr algn="r" defTabSz="673440" rtl="0" eaLnBrk="1" fontAlgn="base" hangingPunct="1">
        <a:lnSpc>
          <a:spcPct val="85000"/>
        </a:lnSpc>
        <a:spcBef>
          <a:spcPct val="0"/>
        </a:spcBef>
        <a:spcAft>
          <a:spcPct val="0"/>
        </a:spcAft>
        <a:defRPr sz="2383" b="1">
          <a:solidFill>
            <a:srgbClr val="002A54"/>
          </a:solidFill>
          <a:latin typeface="Arial" charset="0"/>
          <a:cs typeface="Arial" charset="0"/>
        </a:defRPr>
      </a:lvl4pPr>
      <a:lvl5pPr algn="r" defTabSz="673440" rtl="0" eaLnBrk="1" fontAlgn="base" hangingPunct="1">
        <a:lnSpc>
          <a:spcPct val="85000"/>
        </a:lnSpc>
        <a:spcBef>
          <a:spcPct val="0"/>
        </a:spcBef>
        <a:spcAft>
          <a:spcPct val="0"/>
        </a:spcAft>
        <a:defRPr sz="2383" b="1">
          <a:solidFill>
            <a:srgbClr val="002A54"/>
          </a:solidFill>
          <a:latin typeface="Arial" charset="0"/>
          <a:cs typeface="Arial" charset="0"/>
        </a:defRPr>
      </a:lvl5pPr>
      <a:lvl6pPr marL="302575" algn="r" defTabSz="673440" rtl="0" eaLnBrk="1" fontAlgn="base" hangingPunct="1">
        <a:lnSpc>
          <a:spcPct val="85000"/>
        </a:lnSpc>
        <a:spcBef>
          <a:spcPct val="0"/>
        </a:spcBef>
        <a:spcAft>
          <a:spcPct val="0"/>
        </a:spcAft>
        <a:defRPr sz="2383" b="1">
          <a:solidFill>
            <a:srgbClr val="002A54"/>
          </a:solidFill>
          <a:latin typeface="Arial" charset="0"/>
          <a:cs typeface="Arial" charset="0"/>
        </a:defRPr>
      </a:lvl6pPr>
      <a:lvl7pPr marL="605150" algn="r" defTabSz="673440" rtl="0" eaLnBrk="1" fontAlgn="base" hangingPunct="1">
        <a:lnSpc>
          <a:spcPct val="85000"/>
        </a:lnSpc>
        <a:spcBef>
          <a:spcPct val="0"/>
        </a:spcBef>
        <a:spcAft>
          <a:spcPct val="0"/>
        </a:spcAft>
        <a:defRPr sz="2383" b="1">
          <a:solidFill>
            <a:srgbClr val="002A54"/>
          </a:solidFill>
          <a:latin typeface="Arial" charset="0"/>
          <a:cs typeface="Arial" charset="0"/>
        </a:defRPr>
      </a:lvl7pPr>
      <a:lvl8pPr marL="907725" algn="r" defTabSz="673440" rtl="0" eaLnBrk="1" fontAlgn="base" hangingPunct="1">
        <a:lnSpc>
          <a:spcPct val="85000"/>
        </a:lnSpc>
        <a:spcBef>
          <a:spcPct val="0"/>
        </a:spcBef>
        <a:spcAft>
          <a:spcPct val="0"/>
        </a:spcAft>
        <a:defRPr sz="2383" b="1">
          <a:solidFill>
            <a:srgbClr val="002A54"/>
          </a:solidFill>
          <a:latin typeface="Arial" charset="0"/>
          <a:cs typeface="Arial" charset="0"/>
        </a:defRPr>
      </a:lvl8pPr>
      <a:lvl9pPr marL="1210300" algn="r" defTabSz="673440" rtl="0" eaLnBrk="1" fontAlgn="base" hangingPunct="1">
        <a:lnSpc>
          <a:spcPct val="85000"/>
        </a:lnSpc>
        <a:spcBef>
          <a:spcPct val="0"/>
        </a:spcBef>
        <a:spcAft>
          <a:spcPct val="0"/>
        </a:spcAft>
        <a:defRPr sz="2383" b="1">
          <a:solidFill>
            <a:srgbClr val="002A54"/>
          </a:solidFill>
          <a:latin typeface="Arial" charset="0"/>
          <a:cs typeface="Arial" charset="0"/>
        </a:defRPr>
      </a:lvl9pPr>
    </p:titleStyle>
    <p:bodyStyle>
      <a:lvl1pPr algn="l" defTabSz="673440" rtl="0" eaLnBrk="1" fontAlgn="base" hangingPunct="1">
        <a:lnSpc>
          <a:spcPct val="85000"/>
        </a:lnSpc>
        <a:spcBef>
          <a:spcPts val="886"/>
        </a:spcBef>
        <a:spcAft>
          <a:spcPts val="886"/>
        </a:spcAft>
        <a:buSzPct val="65000"/>
        <a:defRPr sz="2051" kern="1200">
          <a:solidFill>
            <a:srgbClr val="002A54"/>
          </a:solidFill>
          <a:latin typeface="+mn-lt"/>
          <a:ea typeface="+mn-ea"/>
          <a:cs typeface="Arial" pitchFamily="34" charset="0"/>
        </a:defRPr>
      </a:lvl1pPr>
      <a:lvl2pPr marL="213274" algn="l" defTabSz="673440" rtl="0" eaLnBrk="1" fontAlgn="base" hangingPunct="1">
        <a:lnSpc>
          <a:spcPct val="85000"/>
        </a:lnSpc>
        <a:spcBef>
          <a:spcPts val="886"/>
        </a:spcBef>
        <a:spcAft>
          <a:spcPts val="886"/>
        </a:spcAft>
        <a:buSzPct val="65000"/>
        <a:defRPr sz="1919" kern="1200">
          <a:solidFill>
            <a:srgbClr val="002A54"/>
          </a:solidFill>
          <a:latin typeface="+mn-lt"/>
          <a:ea typeface="+mn-ea"/>
          <a:cs typeface="Arial" pitchFamily="34" charset="0"/>
        </a:defRPr>
      </a:lvl2pPr>
      <a:lvl3pPr marL="417092" algn="l" defTabSz="673440" rtl="0" eaLnBrk="1" fontAlgn="base" hangingPunct="1">
        <a:lnSpc>
          <a:spcPct val="85000"/>
        </a:lnSpc>
        <a:spcBef>
          <a:spcPts val="886"/>
        </a:spcBef>
        <a:spcAft>
          <a:spcPts val="886"/>
        </a:spcAft>
        <a:buSzPct val="65000"/>
        <a:defRPr sz="1786" kern="1200">
          <a:solidFill>
            <a:srgbClr val="002A54"/>
          </a:solidFill>
          <a:latin typeface="+mn-lt"/>
          <a:ea typeface="+mn-ea"/>
          <a:cs typeface="Arial" pitchFamily="34" charset="0"/>
        </a:defRPr>
      </a:lvl3pPr>
      <a:lvl4pPr marL="630365" algn="l" defTabSz="673440" rtl="0" eaLnBrk="1" fontAlgn="base" hangingPunct="1">
        <a:lnSpc>
          <a:spcPct val="85000"/>
        </a:lnSpc>
        <a:spcBef>
          <a:spcPts val="886"/>
        </a:spcBef>
        <a:spcAft>
          <a:spcPts val="886"/>
        </a:spcAft>
        <a:buSzPct val="65000"/>
        <a:defRPr sz="1655" kern="1200">
          <a:solidFill>
            <a:srgbClr val="002A54"/>
          </a:solidFill>
          <a:latin typeface="+mn-lt"/>
          <a:ea typeface="+mn-ea"/>
          <a:cs typeface="Arial" pitchFamily="34" charset="0"/>
        </a:defRPr>
      </a:lvl4pPr>
      <a:lvl5pPr marL="802664" algn="l" defTabSz="673440" rtl="0" eaLnBrk="1" fontAlgn="base" hangingPunct="1">
        <a:lnSpc>
          <a:spcPct val="85000"/>
        </a:lnSpc>
        <a:spcBef>
          <a:spcPts val="886"/>
        </a:spcBef>
        <a:spcAft>
          <a:spcPts val="886"/>
        </a:spcAft>
        <a:buSzPct val="65000"/>
        <a:defRPr sz="1456" kern="1200">
          <a:solidFill>
            <a:srgbClr val="002A54"/>
          </a:solidFill>
          <a:latin typeface="+mn-lt"/>
          <a:ea typeface="+mn-ea"/>
          <a:cs typeface="Arial" pitchFamily="34" charset="0"/>
        </a:defRPr>
      </a:lvl5pPr>
      <a:lvl6pPr marL="1854209" indent="-168565" algn="l" defTabSz="674258" rtl="0" eaLnBrk="1" latinLnBrk="0" hangingPunct="1">
        <a:spcBef>
          <a:spcPct val="20000"/>
        </a:spcBef>
        <a:buFont typeface="Arial" pitchFamily="34" charset="0"/>
        <a:buChar char="•"/>
        <a:defRPr sz="1456" kern="1200">
          <a:solidFill>
            <a:schemeClr val="tx1"/>
          </a:solidFill>
          <a:latin typeface="+mn-lt"/>
          <a:ea typeface="+mn-ea"/>
          <a:cs typeface="+mn-cs"/>
        </a:defRPr>
      </a:lvl6pPr>
      <a:lvl7pPr marL="2191339" indent="-168565" algn="l" defTabSz="674258" rtl="0" eaLnBrk="1" latinLnBrk="0" hangingPunct="1">
        <a:spcBef>
          <a:spcPct val="20000"/>
        </a:spcBef>
        <a:buFont typeface="Arial" pitchFamily="34" charset="0"/>
        <a:buChar char="•"/>
        <a:defRPr sz="1456" kern="1200">
          <a:solidFill>
            <a:schemeClr val="tx1"/>
          </a:solidFill>
          <a:latin typeface="+mn-lt"/>
          <a:ea typeface="+mn-ea"/>
          <a:cs typeface="+mn-cs"/>
        </a:defRPr>
      </a:lvl7pPr>
      <a:lvl8pPr marL="2528468" indent="-168565" algn="l" defTabSz="674258" rtl="0" eaLnBrk="1" latinLnBrk="0" hangingPunct="1">
        <a:spcBef>
          <a:spcPct val="20000"/>
        </a:spcBef>
        <a:buFont typeface="Arial" pitchFamily="34" charset="0"/>
        <a:buChar char="•"/>
        <a:defRPr sz="1456" kern="1200">
          <a:solidFill>
            <a:schemeClr val="tx1"/>
          </a:solidFill>
          <a:latin typeface="+mn-lt"/>
          <a:ea typeface="+mn-ea"/>
          <a:cs typeface="+mn-cs"/>
        </a:defRPr>
      </a:lvl8pPr>
      <a:lvl9pPr marL="2865597" indent="-168565" algn="l" defTabSz="674258" rtl="0" eaLnBrk="1" latinLnBrk="0" hangingPunct="1">
        <a:spcBef>
          <a:spcPct val="20000"/>
        </a:spcBef>
        <a:buFont typeface="Arial" pitchFamily="34" charset="0"/>
        <a:buChar char="•"/>
        <a:defRPr sz="1456" kern="1200">
          <a:solidFill>
            <a:schemeClr val="tx1"/>
          </a:solidFill>
          <a:latin typeface="+mn-lt"/>
          <a:ea typeface="+mn-ea"/>
          <a:cs typeface="+mn-cs"/>
        </a:defRPr>
      </a:lvl9pPr>
    </p:bodyStyle>
    <p:otherStyle>
      <a:defPPr>
        <a:defRPr lang="en-US"/>
      </a:defPPr>
      <a:lvl1pPr marL="0" algn="l" defTabSz="674258" rtl="0" eaLnBrk="1" latinLnBrk="0" hangingPunct="1">
        <a:defRPr sz="1324" kern="1200">
          <a:solidFill>
            <a:schemeClr val="tx1"/>
          </a:solidFill>
          <a:latin typeface="+mn-lt"/>
          <a:ea typeface="+mn-ea"/>
          <a:cs typeface="+mn-cs"/>
        </a:defRPr>
      </a:lvl1pPr>
      <a:lvl2pPr marL="337129" algn="l" defTabSz="674258" rtl="0" eaLnBrk="1" latinLnBrk="0" hangingPunct="1">
        <a:defRPr sz="1324" kern="1200">
          <a:solidFill>
            <a:schemeClr val="tx1"/>
          </a:solidFill>
          <a:latin typeface="+mn-lt"/>
          <a:ea typeface="+mn-ea"/>
          <a:cs typeface="+mn-cs"/>
        </a:defRPr>
      </a:lvl2pPr>
      <a:lvl3pPr marL="674258" algn="l" defTabSz="674258" rtl="0" eaLnBrk="1" latinLnBrk="0" hangingPunct="1">
        <a:defRPr sz="1324" kern="1200">
          <a:solidFill>
            <a:schemeClr val="tx1"/>
          </a:solidFill>
          <a:latin typeface="+mn-lt"/>
          <a:ea typeface="+mn-ea"/>
          <a:cs typeface="+mn-cs"/>
        </a:defRPr>
      </a:lvl3pPr>
      <a:lvl4pPr marL="1011387" algn="l" defTabSz="674258" rtl="0" eaLnBrk="1" latinLnBrk="0" hangingPunct="1">
        <a:defRPr sz="1324" kern="1200">
          <a:solidFill>
            <a:schemeClr val="tx1"/>
          </a:solidFill>
          <a:latin typeface="+mn-lt"/>
          <a:ea typeface="+mn-ea"/>
          <a:cs typeface="+mn-cs"/>
        </a:defRPr>
      </a:lvl4pPr>
      <a:lvl5pPr marL="1348516" algn="l" defTabSz="674258" rtl="0" eaLnBrk="1" latinLnBrk="0" hangingPunct="1">
        <a:defRPr sz="1324" kern="1200">
          <a:solidFill>
            <a:schemeClr val="tx1"/>
          </a:solidFill>
          <a:latin typeface="+mn-lt"/>
          <a:ea typeface="+mn-ea"/>
          <a:cs typeface="+mn-cs"/>
        </a:defRPr>
      </a:lvl5pPr>
      <a:lvl6pPr marL="1685645" algn="l" defTabSz="674258" rtl="0" eaLnBrk="1" latinLnBrk="0" hangingPunct="1">
        <a:defRPr sz="1324" kern="1200">
          <a:solidFill>
            <a:schemeClr val="tx1"/>
          </a:solidFill>
          <a:latin typeface="+mn-lt"/>
          <a:ea typeface="+mn-ea"/>
          <a:cs typeface="+mn-cs"/>
        </a:defRPr>
      </a:lvl6pPr>
      <a:lvl7pPr marL="2022774" algn="l" defTabSz="674258" rtl="0" eaLnBrk="1" latinLnBrk="0" hangingPunct="1">
        <a:defRPr sz="1324" kern="1200">
          <a:solidFill>
            <a:schemeClr val="tx1"/>
          </a:solidFill>
          <a:latin typeface="+mn-lt"/>
          <a:ea typeface="+mn-ea"/>
          <a:cs typeface="+mn-cs"/>
        </a:defRPr>
      </a:lvl7pPr>
      <a:lvl8pPr marL="2359904" algn="l" defTabSz="674258" rtl="0" eaLnBrk="1" latinLnBrk="0" hangingPunct="1">
        <a:defRPr sz="1324" kern="1200">
          <a:solidFill>
            <a:schemeClr val="tx1"/>
          </a:solidFill>
          <a:latin typeface="+mn-lt"/>
          <a:ea typeface="+mn-ea"/>
          <a:cs typeface="+mn-cs"/>
        </a:defRPr>
      </a:lvl8pPr>
      <a:lvl9pPr marL="2697032" algn="l" defTabSz="674258" rtl="0" eaLnBrk="1" latinLnBrk="0" hangingPunct="1">
        <a:defRPr sz="132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gif"/><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gif"/><Relationship Id="rId11" Type="http://schemas.openxmlformats.org/officeDocument/2006/relationships/image" Target="../media/image21.gif"/><Relationship Id="rId5" Type="http://schemas.openxmlformats.org/officeDocument/2006/relationships/image" Target="../media/image15.gif"/><Relationship Id="rId10" Type="http://schemas.openxmlformats.org/officeDocument/2006/relationships/image" Target="../media/image20.png"/><Relationship Id="rId4" Type="http://schemas.openxmlformats.org/officeDocument/2006/relationships/image" Target="../media/image14.gif"/><Relationship Id="rId9" Type="http://schemas.openxmlformats.org/officeDocument/2006/relationships/image" Target="../media/image19.gi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3.w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7.w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1527857" y="1855029"/>
            <a:ext cx="6319777" cy="823632"/>
          </a:xfrm>
          <a:scene3d>
            <a:camera prst="orthographicFront"/>
            <a:lightRig rig="threePt" dir="t"/>
          </a:scene3d>
        </p:spPr>
        <p:txBody>
          <a:bodyPr>
            <a:noAutofit/>
          </a:bodyPr>
          <a:lstStyle/>
          <a:p>
            <a:pPr algn="ctr">
              <a:lnSpc>
                <a:spcPct val="90000"/>
              </a:lnSpc>
              <a:spcBef>
                <a:spcPts val="397"/>
              </a:spcBef>
            </a:pPr>
            <a:r>
              <a:rPr lang="en-US" sz="3600" dirty="0">
                <a:solidFill>
                  <a:schemeClr val="tx1"/>
                </a:solidFill>
                <a:effectLst/>
              </a:rPr>
              <a:t>Poultry and Meatpacking Worker Safety</a:t>
            </a:r>
            <a:endParaRPr lang="en-US" sz="3600" dirty="0">
              <a:solidFill>
                <a:schemeClr val="tx1"/>
              </a:solidFill>
              <a:effectLst/>
              <a:ea typeface="Adobe Fangsong Std R" pitchFamily="18" charset="-128"/>
              <a:cs typeface="Arial" charset="0"/>
            </a:endParaRPr>
          </a:p>
        </p:txBody>
      </p:sp>
      <p:sp>
        <p:nvSpPr>
          <p:cNvPr id="2" name="Slide Number Placeholder 1"/>
          <p:cNvSpPr>
            <a:spLocks noGrp="1"/>
          </p:cNvSpPr>
          <p:nvPr>
            <p:ph type="sldNum" sz="quarter" idx="10"/>
          </p:nvPr>
        </p:nvSpPr>
        <p:spPr/>
        <p:txBody>
          <a:bodyPr/>
          <a:lstStyle/>
          <a:p>
            <a:pPr>
              <a:defRPr/>
            </a:pPr>
            <a:fld id="{EE5B729C-47FA-4D48-94C4-5045911317E0}" type="slidenum">
              <a:rPr lang="en-US" smtClean="0"/>
              <a:pPr>
                <a:defRPr/>
              </a:pPr>
              <a:t>1</a:t>
            </a:fld>
            <a:endParaRPr lang="en-US"/>
          </a:p>
        </p:txBody>
      </p:sp>
    </p:spTree>
    <p:extLst>
      <p:ext uri="{BB962C8B-B14F-4D97-AF65-F5344CB8AC3E}">
        <p14:creationId xmlns:p14="http://schemas.microsoft.com/office/powerpoint/2010/main" val="3252799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88" y="522578"/>
            <a:ext cx="8229023" cy="732855"/>
          </a:xfrm>
        </p:spPr>
        <p:txBody>
          <a:bodyPr/>
          <a:lstStyle/>
          <a:p>
            <a:pPr algn="ctr"/>
            <a:r>
              <a:rPr lang="en-US" dirty="0" smtClean="0"/>
              <a:t>Machine Guarding Requirements</a:t>
            </a:r>
            <a:endParaRPr lang="en-US" dirty="0"/>
          </a:p>
        </p:txBody>
      </p:sp>
      <p:sp>
        <p:nvSpPr>
          <p:cNvPr id="3" name="Content Placeholder 2"/>
          <p:cNvSpPr>
            <a:spLocks noGrp="1"/>
          </p:cNvSpPr>
          <p:nvPr>
            <p:ph idx="1"/>
          </p:nvPr>
        </p:nvSpPr>
        <p:spPr/>
        <p:txBody>
          <a:bodyPr/>
          <a:lstStyle/>
          <a:p>
            <a:pPr marL="302575" indent="-302575">
              <a:buFont typeface="Arial" panose="020B0604020202020204" pitchFamily="34" charset="0"/>
              <a:buChar char="•"/>
            </a:pPr>
            <a:r>
              <a:rPr lang="en-US" altLang="en-US" dirty="0"/>
              <a:t>Prevent contact</a:t>
            </a:r>
          </a:p>
          <a:p>
            <a:pPr marL="302575" indent="-302575">
              <a:buFont typeface="Arial" panose="020B0604020202020204" pitchFamily="34" charset="0"/>
              <a:buChar char="•"/>
            </a:pPr>
            <a:r>
              <a:rPr lang="en-US" altLang="en-US" dirty="0"/>
              <a:t>Be secure</a:t>
            </a:r>
          </a:p>
          <a:p>
            <a:pPr marL="302575" indent="-302575">
              <a:buFont typeface="Arial" panose="020B0604020202020204" pitchFamily="34" charset="0"/>
              <a:buChar char="•"/>
            </a:pPr>
            <a:r>
              <a:rPr lang="en-US" altLang="en-US" dirty="0"/>
              <a:t>Protect from falling objects</a:t>
            </a:r>
          </a:p>
          <a:p>
            <a:pPr marL="302575" indent="-302575">
              <a:buFont typeface="Arial" panose="020B0604020202020204" pitchFamily="34" charset="0"/>
              <a:buChar char="•"/>
            </a:pPr>
            <a:r>
              <a:rPr lang="en-US" altLang="en-US" dirty="0"/>
              <a:t>Create no new hazards</a:t>
            </a:r>
          </a:p>
          <a:p>
            <a:pPr marL="302575" indent="-302575">
              <a:buFont typeface="Arial" panose="020B0604020202020204" pitchFamily="34" charset="0"/>
              <a:buChar char="•"/>
            </a:pPr>
            <a:r>
              <a:rPr lang="en-US" altLang="en-US" dirty="0"/>
              <a:t>No interference</a:t>
            </a:r>
          </a:p>
          <a:p>
            <a:pPr marL="302575" indent="-302575">
              <a:buFont typeface="Arial" panose="020B0604020202020204" pitchFamily="34" charset="0"/>
              <a:buChar char="•"/>
            </a:pPr>
            <a:r>
              <a:rPr lang="en-US" altLang="en-US" dirty="0"/>
              <a:t>Maintainability and accessibility</a:t>
            </a:r>
          </a:p>
        </p:txBody>
      </p:sp>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10</a:t>
            </a:fld>
            <a:endParaRPr lang="en-US">
              <a:solidFill>
                <a:srgbClr val="FFFFFF"/>
              </a:solidFill>
            </a:endParaRPr>
          </a:p>
        </p:txBody>
      </p:sp>
    </p:spTree>
    <p:extLst>
      <p:ext uri="{BB962C8B-B14F-4D97-AF65-F5344CB8AC3E}">
        <p14:creationId xmlns:p14="http://schemas.microsoft.com/office/powerpoint/2010/main" val="17173116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4876" y="346217"/>
            <a:ext cx="5990245" cy="857250"/>
          </a:xfrm>
        </p:spPr>
        <p:txBody>
          <a:bodyPr/>
          <a:lstStyle/>
          <a:p>
            <a:pPr algn="ctr"/>
            <a:r>
              <a:rPr lang="en-US" dirty="0" smtClean="0"/>
              <a:t>Machine Guarding</a:t>
            </a:r>
            <a:endParaRPr lang="en-US" dirty="0"/>
          </a:p>
        </p:txBody>
      </p:sp>
      <p:pic>
        <p:nvPicPr>
          <p:cNvPr id="7" name="Content Placeholder 6" title="Photo of machine guardin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644876" y="2002588"/>
            <a:ext cx="3046108" cy="3449775"/>
          </a:xfrm>
        </p:spPr>
      </p:pic>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11</a:t>
            </a:fld>
            <a:endParaRPr lang="en-US">
              <a:solidFill>
                <a:srgbClr val="FFFFFF"/>
              </a:solidFill>
            </a:endParaRPr>
          </a:p>
        </p:txBody>
      </p:sp>
      <p:pic>
        <p:nvPicPr>
          <p:cNvPr id="8" name="Content Placeholder 10" title="Photo of machine guardi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4830260" y="2056980"/>
            <a:ext cx="2943999" cy="3395382"/>
          </a:xfrm>
          <a:prstGeom prst="rect">
            <a:avLst/>
          </a:prstGeom>
          <a:noFill/>
          <a:ln w="9525">
            <a:noFill/>
            <a:miter lim="800000"/>
            <a:headEnd/>
            <a:tailEnd/>
          </a:ln>
        </p:spPr>
      </p:pic>
    </p:spTree>
    <p:extLst>
      <p:ext uri="{BB962C8B-B14F-4D97-AF65-F5344CB8AC3E}">
        <p14:creationId xmlns:p14="http://schemas.microsoft.com/office/powerpoint/2010/main" val="879367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Machine Guarding </a:t>
            </a:r>
            <a:endParaRPr lang="en-US" dirty="0"/>
          </a:p>
        </p:txBody>
      </p:sp>
      <p:pic>
        <p:nvPicPr>
          <p:cNvPr id="3074" name="Picture 2" descr="Image result for unguarded meat cutting saws"/>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862569" y="2056980"/>
            <a:ext cx="5704562" cy="319927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12</a:t>
            </a:fld>
            <a:endParaRPr lang="en-US">
              <a:solidFill>
                <a:srgbClr val="FFFFFF"/>
              </a:solidFill>
            </a:endParaRPr>
          </a:p>
        </p:txBody>
      </p:sp>
    </p:spTree>
    <p:extLst>
      <p:ext uri="{BB962C8B-B14F-4D97-AF65-F5344CB8AC3E}">
        <p14:creationId xmlns:p14="http://schemas.microsoft.com/office/powerpoint/2010/main" val="2561950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89" y="516349"/>
            <a:ext cx="8229023" cy="732855"/>
          </a:xfrm>
        </p:spPr>
        <p:txBody>
          <a:bodyPr/>
          <a:lstStyle/>
          <a:p>
            <a:pPr algn="ctr"/>
            <a:r>
              <a:rPr lang="en-US" dirty="0" smtClean="0"/>
              <a:t>Machine Guarding-Hazards?</a:t>
            </a:r>
            <a:endParaRPr lang="en-US" dirty="0"/>
          </a:p>
        </p:txBody>
      </p:sp>
      <p:pic>
        <p:nvPicPr>
          <p:cNvPr id="8" name="Picture 18" descr="Animated Coupling"/>
          <p:cNvPicPr>
            <a:picLocks noGrp="1" noChangeAspect="1" noChangeArrowheads="1" noCrop="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728211" y="3251965"/>
            <a:ext cx="1584336" cy="52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13</a:t>
            </a:fld>
            <a:endParaRPr lang="en-US">
              <a:solidFill>
                <a:srgbClr val="FFFFFF"/>
              </a:solidFill>
            </a:endParaRPr>
          </a:p>
        </p:txBody>
      </p:sp>
      <p:pic>
        <p:nvPicPr>
          <p:cNvPr id="7" name="Picture 16" descr="Animated Shaft"/>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28211" y="2259550"/>
            <a:ext cx="1584336" cy="8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Animated Gears"/>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28211" y="3843483"/>
            <a:ext cx="1109382" cy="58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Animated Chain and Sprocket"/>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28211" y="4533340"/>
            <a:ext cx="998444" cy="96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title="Image of machine guarding hazards"/>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19354" y="4533340"/>
            <a:ext cx="2004452" cy="1002226"/>
          </a:xfrm>
          <a:prstGeom prst="rect">
            <a:avLst/>
          </a:prstGeom>
        </p:spPr>
      </p:pic>
      <p:pic>
        <p:nvPicPr>
          <p:cNvPr id="14" name="Picture 22" descr="Animated Grinder"/>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4281609" y="3338484"/>
            <a:ext cx="1442197" cy="10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ted Pulley"/>
          <p:cNvPicPr>
            <a:picLocks noChangeAspect="1" noChangeArrowheads="1" noCrop="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06872" y="2243707"/>
            <a:ext cx="1016934" cy="76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title="Image of machine guarding hazards"/>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302261" y="2243707"/>
            <a:ext cx="1264870" cy="762701"/>
          </a:xfrm>
          <a:prstGeom prst="rect">
            <a:avLst/>
          </a:prstGeom>
        </p:spPr>
      </p:pic>
      <p:pic>
        <p:nvPicPr>
          <p:cNvPr id="17" name="Picture 15" title="Image of machine guarding hazards"/>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071196" y="4533340"/>
            <a:ext cx="1505079" cy="100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Typical Punching Operation"/>
          <p:cNvPicPr>
            <a:picLocks noChangeAspect="1" noChangeArrowheads="1" noCrop="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029438" y="3133147"/>
            <a:ext cx="1546838" cy="129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888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254" y="648760"/>
            <a:ext cx="8229023" cy="732855"/>
          </a:xfrm>
        </p:spPr>
        <p:txBody>
          <a:bodyPr/>
          <a:lstStyle/>
          <a:p>
            <a:r>
              <a:rPr lang="en-US" dirty="0" smtClean="0"/>
              <a:t>HAZARDOUS ENERGY CONTROL / </a:t>
            </a:r>
            <a:br>
              <a:rPr lang="en-US" dirty="0" smtClean="0"/>
            </a:br>
            <a:r>
              <a:rPr lang="en-US" dirty="0" smtClean="0"/>
              <a:t>LOCKOUT-TAGOUT (LOTO</a:t>
            </a:r>
            <a:r>
              <a:rPr lang="en-US" dirty="0"/>
              <a:t>)</a:t>
            </a:r>
          </a:p>
        </p:txBody>
      </p:sp>
      <p:sp>
        <p:nvSpPr>
          <p:cNvPr id="3" name="Content Placeholder 2"/>
          <p:cNvSpPr>
            <a:spLocks noGrp="1"/>
          </p:cNvSpPr>
          <p:nvPr>
            <p:ph idx="1"/>
          </p:nvPr>
        </p:nvSpPr>
        <p:spPr>
          <a:xfrm>
            <a:off x="457488" y="1719145"/>
            <a:ext cx="8229023" cy="3177708"/>
          </a:xfrm>
        </p:spPr>
        <p:txBody>
          <a:bodyPr/>
          <a:lstStyle/>
          <a:p>
            <a:r>
              <a:rPr lang="en-US" dirty="0" smtClean="0"/>
              <a:t>The </a:t>
            </a:r>
            <a:r>
              <a:rPr lang="en-US" dirty="0"/>
              <a:t>three major components of LOTO include</a:t>
            </a:r>
            <a:r>
              <a:rPr lang="en-US" dirty="0" smtClean="0"/>
              <a:t>:</a:t>
            </a:r>
          </a:p>
          <a:p>
            <a:pPr marL="515678" lvl="1" indent="-302575">
              <a:buFont typeface="Arial" panose="020B0604020202020204" pitchFamily="34" charset="0"/>
              <a:buChar char="•"/>
            </a:pPr>
            <a:r>
              <a:rPr lang="en-US" dirty="0"/>
              <a:t>Procedures (including machine specific procedures)</a:t>
            </a:r>
          </a:p>
          <a:p>
            <a:pPr marL="515678" lvl="1" indent="-302575">
              <a:buFont typeface="Arial" panose="020B0604020202020204" pitchFamily="34" charset="0"/>
              <a:buChar char="•"/>
            </a:pPr>
            <a:r>
              <a:rPr lang="en-US" dirty="0" smtClean="0"/>
              <a:t>Training-Authorized, Affected, and Others</a:t>
            </a:r>
          </a:p>
          <a:p>
            <a:pPr marL="515678" lvl="1" indent="-302575">
              <a:buFont typeface="Arial" panose="020B0604020202020204" pitchFamily="34" charset="0"/>
              <a:buChar char="•"/>
            </a:pPr>
            <a:r>
              <a:rPr lang="en-US" dirty="0"/>
              <a:t>Audits</a:t>
            </a:r>
          </a:p>
          <a:p>
            <a:pPr lvl="2"/>
            <a:r>
              <a:rPr lang="en-US" dirty="0" smtClean="0"/>
              <a:t>   Machines</a:t>
            </a:r>
            <a:endParaRPr lang="en-US" dirty="0"/>
          </a:p>
          <a:p>
            <a:pPr lvl="3"/>
            <a:r>
              <a:rPr lang="en-US" dirty="0"/>
              <a:t>May be grouped, if </a:t>
            </a:r>
            <a:r>
              <a:rPr lang="en-US" dirty="0" smtClean="0"/>
              <a:t>similar</a:t>
            </a:r>
          </a:p>
        </p:txBody>
      </p:sp>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14</a:t>
            </a:fld>
            <a:endParaRPr lang="en-US">
              <a:solidFill>
                <a:srgbClr val="FFFFFF"/>
              </a:solidFill>
            </a:endParaRPr>
          </a:p>
        </p:txBody>
      </p:sp>
      <p:pic>
        <p:nvPicPr>
          <p:cNvPr id="6" name="Picture 6" descr="S:\seb\users\jhowry\Older Backups\Food Processing Sanitation Harwood\Sanitation Pics and Video Clips\Sanitation Pics\LOTO Kit on cart.JPG" title="Photo of hazardous energy control lockout tagout componen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4429" y="3525811"/>
            <a:ext cx="3016892" cy="226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797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87" y="531436"/>
            <a:ext cx="8229023" cy="732855"/>
          </a:xfrm>
        </p:spPr>
        <p:txBody>
          <a:bodyPr/>
          <a:lstStyle/>
          <a:p>
            <a:pPr algn="ctr"/>
            <a:r>
              <a:rPr lang="en-US" altLang="en-US" dirty="0"/>
              <a:t>Equipment Specific </a:t>
            </a:r>
            <a:r>
              <a:rPr lang="en-US" altLang="en-US" dirty="0" smtClean="0"/>
              <a:t>Procedures</a:t>
            </a:r>
            <a:endParaRPr lang="en-US" dirty="0"/>
          </a:p>
        </p:txBody>
      </p:sp>
      <p:pic>
        <p:nvPicPr>
          <p:cNvPr id="5" name="Picture 5" descr="P1010886"/>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2096885" y="2215183"/>
            <a:ext cx="4950229" cy="32959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15</a:t>
            </a:fld>
            <a:endParaRPr lang="en-US">
              <a:solidFill>
                <a:srgbClr val="FFFFFF"/>
              </a:solidFill>
            </a:endParaRPr>
          </a:p>
        </p:txBody>
      </p:sp>
    </p:spTree>
    <p:extLst>
      <p:ext uri="{BB962C8B-B14F-4D97-AF65-F5344CB8AC3E}">
        <p14:creationId xmlns:p14="http://schemas.microsoft.com/office/powerpoint/2010/main" val="2332773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89" y="493702"/>
            <a:ext cx="8229023" cy="732855"/>
          </a:xfrm>
        </p:spPr>
        <p:txBody>
          <a:bodyPr/>
          <a:lstStyle/>
          <a:p>
            <a:pPr algn="ctr"/>
            <a:r>
              <a:rPr lang="en-US" altLang="en-US" dirty="0"/>
              <a:t>Lockout/</a:t>
            </a:r>
            <a:r>
              <a:rPr lang="en-US" altLang="en-US" dirty="0" err="1"/>
              <a:t>Tagout</a:t>
            </a:r>
            <a:r>
              <a:rPr lang="en-US" altLang="en-US" dirty="0"/>
              <a:t> - What is covered?</a:t>
            </a:r>
            <a:endParaRPr lang="en-US" dirty="0"/>
          </a:p>
        </p:txBody>
      </p:sp>
      <p:sp>
        <p:nvSpPr>
          <p:cNvPr id="3" name="Content Placeholder 2"/>
          <p:cNvSpPr>
            <a:spLocks noGrp="1"/>
          </p:cNvSpPr>
          <p:nvPr>
            <p:ph idx="1"/>
          </p:nvPr>
        </p:nvSpPr>
        <p:spPr/>
        <p:txBody>
          <a:bodyPr/>
          <a:lstStyle/>
          <a:p>
            <a:pPr marL="302575" indent="-302575">
              <a:buFont typeface="Arial" panose="020B0604020202020204" pitchFamily="34" charset="0"/>
              <a:buChar char="•"/>
            </a:pPr>
            <a:r>
              <a:rPr lang="en-US" altLang="en-US" dirty="0"/>
              <a:t>Servicing and maintenance</a:t>
            </a:r>
          </a:p>
          <a:p>
            <a:pPr marL="302575" indent="-302575">
              <a:buFont typeface="Arial" panose="020B0604020202020204" pitchFamily="34" charset="0"/>
              <a:buChar char="•"/>
            </a:pPr>
            <a:r>
              <a:rPr lang="en-US" altLang="en-US" dirty="0"/>
              <a:t>Normal production operations </a:t>
            </a:r>
            <a:r>
              <a:rPr lang="en-US" altLang="en-US" dirty="0" smtClean="0"/>
              <a:t>where:</a:t>
            </a:r>
          </a:p>
          <a:p>
            <a:pPr marL="512907" lvl="1" indent="-302575">
              <a:buFont typeface="Arial" panose="020B0604020202020204" pitchFamily="34" charset="0"/>
              <a:buChar char="•"/>
            </a:pPr>
            <a:r>
              <a:rPr lang="en-US" altLang="en-US" dirty="0" smtClean="0"/>
              <a:t>Employees by-pass guard(s)</a:t>
            </a:r>
          </a:p>
          <a:p>
            <a:pPr marL="512907" lvl="1" indent="-302575">
              <a:buFont typeface="Arial" panose="020B0604020202020204" pitchFamily="34" charset="0"/>
              <a:buChar char="•"/>
            </a:pPr>
            <a:r>
              <a:rPr lang="en-US" altLang="en-US" dirty="0" smtClean="0"/>
              <a:t>Employees </a:t>
            </a:r>
            <a:r>
              <a:rPr lang="en-US" altLang="en-US" dirty="0"/>
              <a:t>place any part of their body in a hazardous area</a:t>
            </a:r>
          </a:p>
          <a:p>
            <a:pPr marL="183752" indent="-183752"/>
            <a:endParaRPr lang="en-US" altLang="en-US" dirty="0"/>
          </a:p>
        </p:txBody>
      </p:sp>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16</a:t>
            </a:fld>
            <a:endParaRPr lang="en-US">
              <a:solidFill>
                <a:srgbClr val="FFFFFF"/>
              </a:solidFill>
            </a:endParaRPr>
          </a:p>
        </p:txBody>
      </p:sp>
    </p:spTree>
    <p:extLst>
      <p:ext uri="{BB962C8B-B14F-4D97-AF65-F5344CB8AC3E}">
        <p14:creationId xmlns:p14="http://schemas.microsoft.com/office/powerpoint/2010/main" val="3438729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268" y="486483"/>
            <a:ext cx="8229023" cy="732855"/>
          </a:xfrm>
        </p:spPr>
        <p:txBody>
          <a:bodyPr/>
          <a:lstStyle/>
          <a:p>
            <a:pPr algn="ctr"/>
            <a:r>
              <a:rPr lang="en-US" dirty="0" smtClean="0"/>
              <a:t>Locked Out?????</a:t>
            </a:r>
            <a:endParaRPr lang="en-US" dirty="0"/>
          </a:p>
        </p:txBody>
      </p:sp>
      <p:pic>
        <p:nvPicPr>
          <p:cNvPr id="5" name="Picture 8" descr="P1020014"/>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227221" y="1647796"/>
            <a:ext cx="3137408" cy="366858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17</a:t>
            </a:fld>
            <a:endParaRPr lang="en-US">
              <a:solidFill>
                <a:srgbClr val="FFFFFF"/>
              </a:solidFill>
            </a:endParaRPr>
          </a:p>
        </p:txBody>
      </p:sp>
      <p:pic>
        <p:nvPicPr>
          <p:cNvPr id="6" name="Picture 9" descr="P10200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27468" y="1632754"/>
            <a:ext cx="2796015" cy="368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3740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89" y="590139"/>
            <a:ext cx="8229023" cy="732855"/>
          </a:xfrm>
        </p:spPr>
        <p:txBody>
          <a:bodyPr/>
          <a:lstStyle/>
          <a:p>
            <a:pPr algn="ctr"/>
            <a:r>
              <a:rPr lang="en-US" altLang="en-US" dirty="0"/>
              <a:t>Lockout vs. </a:t>
            </a:r>
            <a:r>
              <a:rPr lang="en-US" altLang="en-US" dirty="0" err="1"/>
              <a:t>Tagout</a:t>
            </a:r>
            <a:endParaRPr lang="en-US" dirty="0"/>
          </a:p>
        </p:txBody>
      </p:sp>
      <p:sp>
        <p:nvSpPr>
          <p:cNvPr id="3" name="Content Placeholder 2"/>
          <p:cNvSpPr>
            <a:spLocks noGrp="1"/>
          </p:cNvSpPr>
          <p:nvPr>
            <p:ph idx="1"/>
          </p:nvPr>
        </p:nvSpPr>
        <p:spPr/>
        <p:txBody>
          <a:bodyPr/>
          <a:lstStyle/>
          <a:p>
            <a:r>
              <a:rPr lang="en-US" altLang="en-US" sz="2800" dirty="0"/>
              <a:t>If capable of being locked out:</a:t>
            </a:r>
          </a:p>
          <a:p>
            <a:pPr marL="512907" lvl="1" indent="-302575">
              <a:buFont typeface="Arial" panose="020B0604020202020204" pitchFamily="34" charset="0"/>
              <a:buChar char="•"/>
            </a:pPr>
            <a:r>
              <a:rPr lang="en-US" altLang="en-US" sz="2400" dirty="0"/>
              <a:t>Prefer lockout</a:t>
            </a:r>
          </a:p>
          <a:p>
            <a:pPr marL="512907" lvl="1" indent="-302575">
              <a:buFont typeface="Arial" panose="020B0604020202020204" pitchFamily="34" charset="0"/>
              <a:buChar char="•"/>
            </a:pPr>
            <a:r>
              <a:rPr lang="en-US" altLang="en-US" sz="2400" dirty="0"/>
              <a:t>Tags allowed, if employer can demonstrate FULL EMPLOYEE PROTECTION</a:t>
            </a:r>
          </a:p>
          <a:p>
            <a:pPr marL="183752" indent="-183752">
              <a:buBlip>
                <a:blip r:embed="rId3"/>
              </a:buBlip>
            </a:pPr>
            <a:endParaRPr lang="en-US" altLang="en-US" sz="2800" dirty="0"/>
          </a:p>
          <a:p>
            <a:r>
              <a:rPr lang="en-US" altLang="en-US" sz="2800" dirty="0"/>
              <a:t>Machine Modifications</a:t>
            </a:r>
          </a:p>
        </p:txBody>
      </p:sp>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18</a:t>
            </a:fld>
            <a:endParaRPr lang="en-US">
              <a:solidFill>
                <a:srgbClr val="FFFFFF"/>
              </a:solidFill>
            </a:endParaRPr>
          </a:p>
        </p:txBody>
      </p:sp>
    </p:spTree>
    <p:extLst>
      <p:ext uri="{BB962C8B-B14F-4D97-AF65-F5344CB8AC3E}">
        <p14:creationId xmlns:p14="http://schemas.microsoft.com/office/powerpoint/2010/main" val="4587854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89" y="590139"/>
            <a:ext cx="8229023" cy="732855"/>
          </a:xfrm>
        </p:spPr>
        <p:txBody>
          <a:bodyPr/>
          <a:lstStyle/>
          <a:p>
            <a:pPr algn="ctr"/>
            <a:r>
              <a:rPr lang="en-US" altLang="en-US" dirty="0"/>
              <a:t>Minor Servicing Exemption</a:t>
            </a:r>
            <a:endParaRPr lang="en-US" dirty="0"/>
          </a:p>
        </p:txBody>
      </p:sp>
      <p:sp>
        <p:nvSpPr>
          <p:cNvPr id="3" name="Content Placeholder 2"/>
          <p:cNvSpPr>
            <a:spLocks noGrp="1"/>
          </p:cNvSpPr>
          <p:nvPr>
            <p:ph idx="1"/>
          </p:nvPr>
        </p:nvSpPr>
        <p:spPr/>
        <p:txBody>
          <a:bodyPr/>
          <a:lstStyle/>
          <a:p>
            <a:pPr marL="302575" indent="-302575">
              <a:buFont typeface="Arial" panose="020B0604020202020204" pitchFamily="34" charset="0"/>
              <a:buChar char="•"/>
            </a:pPr>
            <a:r>
              <a:rPr lang="en-US" altLang="en-US" sz="2000" dirty="0"/>
              <a:t>Activities which are routine, repetitive, and integral to the use of the equipment for production are not covered by this standard if </a:t>
            </a:r>
            <a:r>
              <a:rPr lang="en-US" altLang="en-US" sz="2000" u="sng" dirty="0"/>
              <a:t>alternative measures provide </a:t>
            </a:r>
            <a:r>
              <a:rPr lang="en-US" altLang="en-US" sz="2000" dirty="0"/>
              <a:t>effective protection.</a:t>
            </a:r>
          </a:p>
          <a:p>
            <a:pPr marL="302575" indent="-302575">
              <a:buFont typeface="Arial" panose="020B0604020202020204" pitchFamily="34" charset="0"/>
              <a:buChar char="•"/>
            </a:pPr>
            <a:r>
              <a:rPr lang="en-US" altLang="en-US" sz="2000" dirty="0"/>
              <a:t>Activity must be conducted during normal production operations</a:t>
            </a:r>
          </a:p>
          <a:p>
            <a:pPr marL="302575" indent="-302575">
              <a:buFont typeface="Arial" panose="020B0604020202020204" pitchFamily="34" charset="0"/>
              <a:buChar char="•"/>
            </a:pPr>
            <a:r>
              <a:rPr lang="en-US" altLang="en-US" sz="2000" dirty="0"/>
              <a:t>Activity must be </a:t>
            </a:r>
            <a:r>
              <a:rPr lang="en-US" altLang="en-US" sz="2000" dirty="0">
                <a:solidFill>
                  <a:srgbClr val="C00000"/>
                </a:solidFill>
              </a:rPr>
              <a:t>routine</a:t>
            </a:r>
            <a:r>
              <a:rPr lang="en-US" altLang="en-US" sz="2000" dirty="0"/>
              <a:t> (regular course of procedure in accordance with established practices), </a:t>
            </a:r>
            <a:r>
              <a:rPr lang="en-US" altLang="en-US" sz="2000" dirty="0">
                <a:solidFill>
                  <a:srgbClr val="C00000"/>
                </a:solidFill>
              </a:rPr>
              <a:t>repetitive</a:t>
            </a:r>
            <a:r>
              <a:rPr lang="en-US" altLang="en-US" sz="2000" dirty="0"/>
              <a:t> (regularly repeated as part of production), and </a:t>
            </a:r>
            <a:r>
              <a:rPr lang="en-US" altLang="en-US" sz="2000" dirty="0">
                <a:solidFill>
                  <a:srgbClr val="C00000"/>
                </a:solidFill>
              </a:rPr>
              <a:t>integral</a:t>
            </a:r>
            <a:r>
              <a:rPr lang="en-US" altLang="en-US" sz="2000" dirty="0"/>
              <a:t> (essential to the production process).</a:t>
            </a:r>
          </a:p>
        </p:txBody>
      </p:sp>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19</a:t>
            </a:fld>
            <a:endParaRPr lang="en-US">
              <a:solidFill>
                <a:srgbClr val="FFFFFF"/>
              </a:solidFill>
            </a:endParaRPr>
          </a:p>
        </p:txBody>
      </p:sp>
    </p:spTree>
    <p:extLst>
      <p:ext uri="{BB962C8B-B14F-4D97-AF65-F5344CB8AC3E}">
        <p14:creationId xmlns:p14="http://schemas.microsoft.com/office/powerpoint/2010/main" val="3820250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37" y="805902"/>
            <a:ext cx="8229023" cy="732855"/>
          </a:xfrm>
        </p:spPr>
        <p:txBody>
          <a:bodyPr/>
          <a:lstStyle/>
          <a:p>
            <a:pPr algn="ctr"/>
            <a:r>
              <a:rPr lang="en-US" sz="4000" dirty="0" smtClean="0"/>
              <a:t>Disclaimer</a:t>
            </a:r>
            <a:endParaRPr lang="en-US" sz="4000" dirty="0"/>
          </a:p>
        </p:txBody>
      </p:sp>
      <p:sp>
        <p:nvSpPr>
          <p:cNvPr id="3" name="Content Placeholder 2"/>
          <p:cNvSpPr>
            <a:spLocks noGrp="1"/>
          </p:cNvSpPr>
          <p:nvPr>
            <p:ph idx="1"/>
          </p:nvPr>
        </p:nvSpPr>
        <p:spPr/>
        <p:txBody>
          <a:bodyPr/>
          <a:lstStyle/>
          <a:p>
            <a:pPr marL="0" indent="0">
              <a:buNone/>
            </a:pPr>
            <a:r>
              <a:rPr lang="en-US" dirty="0"/>
              <a:t>This material was produced under grant number </a:t>
            </a:r>
            <a:r>
              <a:rPr lang="en-US" dirty="0" smtClean="0"/>
              <a:t>SH-29660-SH6 </a:t>
            </a:r>
            <a:r>
              <a:rPr lang="en-US" dirty="0"/>
              <a:t>from the Occupational Safety and Health Administration, U.S. Department of Labor.  It does not necessarily reflect the views or policies of the U.S. Department of Labor, nor does mention of trade names, commercial products, or organizations imply endorsement by the U.S. Government.</a:t>
            </a:r>
          </a:p>
          <a:p>
            <a:endParaRPr lang="en-US" dirty="0"/>
          </a:p>
        </p:txBody>
      </p:sp>
      <p:sp>
        <p:nvSpPr>
          <p:cNvPr id="4" name="Slide Number Placeholder 3"/>
          <p:cNvSpPr>
            <a:spLocks noGrp="1"/>
          </p:cNvSpPr>
          <p:nvPr>
            <p:ph type="sldNum" sz="quarter" idx="10"/>
          </p:nvPr>
        </p:nvSpPr>
        <p:spPr/>
        <p:txBody>
          <a:bodyPr/>
          <a:lstStyle/>
          <a:p>
            <a:pPr>
              <a:defRPr/>
            </a:pPr>
            <a:fld id="{46F0CF91-D697-47E3-8C60-CA7299ABBD8B}" type="slidenum">
              <a:rPr lang="en-US" smtClean="0"/>
              <a:pPr>
                <a:defRPr/>
              </a:pPr>
              <a:t>2</a:t>
            </a:fld>
            <a:endParaRPr lang="en-US"/>
          </a:p>
        </p:txBody>
      </p:sp>
    </p:spTree>
    <p:extLst>
      <p:ext uri="{BB962C8B-B14F-4D97-AF65-F5344CB8AC3E}">
        <p14:creationId xmlns:p14="http://schemas.microsoft.com/office/powerpoint/2010/main" val="3920936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276" y="285727"/>
            <a:ext cx="8229023" cy="732855"/>
          </a:xfrm>
        </p:spPr>
        <p:txBody>
          <a:bodyPr/>
          <a:lstStyle/>
          <a:p>
            <a:r>
              <a:rPr lang="en-US" dirty="0" smtClean="0"/>
              <a:t>SLIP, TRIP, and FALL HAZARDS</a:t>
            </a:r>
            <a:endParaRPr lang="en-US" dirty="0"/>
          </a:p>
        </p:txBody>
      </p:sp>
      <p:pic>
        <p:nvPicPr>
          <p:cNvPr id="5" name="Content Placeholder 4" descr="Fall Hazard.JPG" title="Photo of worker standing on elevated equipment"/>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5012195" y="2086495"/>
            <a:ext cx="2370180" cy="3159273"/>
          </a:xfrm>
        </p:spPr>
      </p:pic>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20</a:t>
            </a:fld>
            <a:endParaRPr lang="en-US">
              <a:solidFill>
                <a:srgbClr val="FFFFFF"/>
              </a:solidFill>
            </a:endParaRPr>
          </a:p>
        </p:txBody>
      </p:sp>
      <p:sp>
        <p:nvSpPr>
          <p:cNvPr id="6" name="Rectangle 5"/>
          <p:cNvSpPr/>
          <p:nvPr/>
        </p:nvSpPr>
        <p:spPr>
          <a:xfrm>
            <a:off x="1461424" y="2685584"/>
            <a:ext cx="3345145" cy="1924886"/>
          </a:xfrm>
          <a:prstGeom prst="rect">
            <a:avLst/>
          </a:prstGeom>
        </p:spPr>
        <p:txBody>
          <a:bodyPr wrap="square">
            <a:spAutoFit/>
          </a:bodyPr>
          <a:lstStyle/>
          <a:p>
            <a:pPr marL="226931" indent="-226931">
              <a:buFont typeface="Arial" panose="020B0604020202020204" pitchFamily="34" charset="0"/>
              <a:buChar char="•"/>
            </a:pPr>
            <a:r>
              <a:rPr lang="en-US" altLang="en-US" sz="1191" dirty="0">
                <a:solidFill>
                  <a:schemeClr val="bg1"/>
                </a:solidFill>
              </a:rPr>
              <a:t>Climbing on equipment without proper fall protection</a:t>
            </a:r>
          </a:p>
          <a:p>
            <a:pPr eaLnBrk="1" hangingPunct="1"/>
            <a:endParaRPr lang="en-US" altLang="en-US" sz="1191" dirty="0">
              <a:solidFill>
                <a:schemeClr val="bg1"/>
              </a:solidFill>
            </a:endParaRPr>
          </a:p>
          <a:p>
            <a:pPr marL="226931" indent="-226931">
              <a:buFont typeface="Arial" panose="020B0604020202020204" pitchFamily="34" charset="0"/>
              <a:buChar char="•"/>
            </a:pPr>
            <a:r>
              <a:rPr lang="en-US" altLang="en-US" sz="1191" dirty="0">
                <a:solidFill>
                  <a:schemeClr val="bg1"/>
                </a:solidFill>
              </a:rPr>
              <a:t>Using ladders on uneven surfaces and/or equipment</a:t>
            </a:r>
          </a:p>
          <a:p>
            <a:pPr marL="226931" indent="-226931">
              <a:buFont typeface="Arial" panose="020B0604020202020204" pitchFamily="34" charset="0"/>
              <a:buChar char="•"/>
            </a:pPr>
            <a:endParaRPr lang="en-US" altLang="en-US" sz="1191" dirty="0">
              <a:solidFill>
                <a:schemeClr val="bg1"/>
              </a:solidFill>
            </a:endParaRPr>
          </a:p>
          <a:p>
            <a:pPr marL="226931" indent="-226931">
              <a:buFont typeface="Arial" panose="020B0604020202020204" pitchFamily="34" charset="0"/>
              <a:buChar char="•"/>
            </a:pPr>
            <a:r>
              <a:rPr lang="en-US" altLang="en-US" sz="1191" dirty="0">
                <a:solidFill>
                  <a:schemeClr val="bg1"/>
                </a:solidFill>
              </a:rPr>
              <a:t>Not replacing floor covers causing trip hazards</a:t>
            </a:r>
          </a:p>
          <a:p>
            <a:pPr marL="226931" indent="-226931">
              <a:buFont typeface="Arial" panose="020B0604020202020204" pitchFamily="34" charset="0"/>
              <a:buChar char="•"/>
            </a:pPr>
            <a:endParaRPr lang="en-US" altLang="en-US" sz="1191" dirty="0">
              <a:solidFill>
                <a:schemeClr val="bg1"/>
              </a:solidFill>
            </a:endParaRPr>
          </a:p>
          <a:p>
            <a:pPr marL="226931" indent="-226931">
              <a:buFont typeface="Arial" panose="020B0604020202020204" pitchFamily="34" charset="0"/>
              <a:buChar char="•"/>
            </a:pPr>
            <a:r>
              <a:rPr lang="en-US" altLang="en-US" sz="1191" dirty="0">
                <a:solidFill>
                  <a:schemeClr val="bg1"/>
                </a:solidFill>
              </a:rPr>
              <a:t>Major hazards to sanitation workers!</a:t>
            </a:r>
          </a:p>
        </p:txBody>
      </p:sp>
      <p:sp>
        <p:nvSpPr>
          <p:cNvPr id="7" name="Rectangle 6"/>
          <p:cNvSpPr/>
          <p:nvPr/>
        </p:nvSpPr>
        <p:spPr>
          <a:xfrm>
            <a:off x="654424" y="1997839"/>
            <a:ext cx="3971364" cy="3139321"/>
          </a:xfrm>
          <a:prstGeom prst="rect">
            <a:avLst/>
          </a:prstGeom>
        </p:spPr>
        <p:txBody>
          <a:bodyPr wrap="square">
            <a:spAutoFit/>
          </a:bodyPr>
          <a:lstStyle/>
          <a:p>
            <a:pPr marL="342900" indent="-342900">
              <a:buFont typeface="Arial" panose="020B0604020202020204" pitchFamily="34" charset="0"/>
              <a:buChar char="•"/>
            </a:pPr>
            <a:r>
              <a:rPr lang="en-US" altLang="en-US" dirty="0"/>
              <a:t>Climbing on equipment without proper fall protection</a:t>
            </a:r>
          </a:p>
          <a:p>
            <a:endParaRPr lang="en-US" altLang="en-US" dirty="0"/>
          </a:p>
          <a:p>
            <a:pPr marL="342900" indent="-342900">
              <a:buFont typeface="Arial" panose="020B0604020202020204" pitchFamily="34" charset="0"/>
              <a:buChar char="•"/>
            </a:pPr>
            <a:r>
              <a:rPr lang="en-US" altLang="en-US" dirty="0"/>
              <a:t>Using ladders on uneven surfaces and/or equipment</a:t>
            </a:r>
          </a:p>
          <a:p>
            <a:pPr marL="342900" indent="-342900">
              <a:buFont typeface="Arial" panose="020B0604020202020204" pitchFamily="34" charset="0"/>
              <a:buChar char="•"/>
            </a:pPr>
            <a:endParaRPr lang="en-US" altLang="en-US" dirty="0"/>
          </a:p>
          <a:p>
            <a:pPr marL="342900" indent="-342900">
              <a:buFont typeface="Arial" panose="020B0604020202020204" pitchFamily="34" charset="0"/>
              <a:buChar char="•"/>
            </a:pPr>
            <a:r>
              <a:rPr lang="en-US" altLang="en-US" dirty="0"/>
              <a:t>Not replacing floor covers causing trip hazards</a:t>
            </a:r>
          </a:p>
          <a:p>
            <a:pPr marL="342900" indent="-342900">
              <a:buFont typeface="Arial" panose="020B0604020202020204" pitchFamily="34" charset="0"/>
              <a:buChar char="•"/>
            </a:pPr>
            <a:endParaRPr lang="en-US" altLang="en-US" dirty="0"/>
          </a:p>
          <a:p>
            <a:pPr marL="342900" indent="-342900">
              <a:buFont typeface="Arial" panose="020B0604020202020204" pitchFamily="34" charset="0"/>
              <a:buChar char="•"/>
            </a:pPr>
            <a:r>
              <a:rPr lang="en-US" altLang="en-US" dirty="0"/>
              <a:t>Major hazards to sanitation workers!</a:t>
            </a:r>
          </a:p>
        </p:txBody>
      </p:sp>
    </p:spTree>
    <p:extLst>
      <p:ext uri="{BB962C8B-B14F-4D97-AF65-F5344CB8AC3E}">
        <p14:creationId xmlns:p14="http://schemas.microsoft.com/office/powerpoint/2010/main" val="38527094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489" y="438357"/>
            <a:ext cx="8229023" cy="732855"/>
          </a:xfrm>
        </p:spPr>
        <p:txBody>
          <a:bodyPr/>
          <a:lstStyle/>
          <a:p>
            <a:pPr algn="ctr"/>
            <a:r>
              <a:rPr lang="en-US" dirty="0" smtClean="0"/>
              <a:t>Slip, Trip, and Fall Hazards </a:t>
            </a:r>
            <a:endParaRPr lang="en-US" dirty="0"/>
          </a:p>
        </p:txBody>
      </p:sp>
      <p:sp>
        <p:nvSpPr>
          <p:cNvPr id="6" name="Content Placeholder 5"/>
          <p:cNvSpPr>
            <a:spLocks noGrp="1"/>
          </p:cNvSpPr>
          <p:nvPr>
            <p:ph idx="1"/>
          </p:nvPr>
        </p:nvSpPr>
        <p:spPr>
          <a:xfrm>
            <a:off x="457489" y="1422531"/>
            <a:ext cx="8229023" cy="2575318"/>
          </a:xfrm>
        </p:spPr>
        <p:txBody>
          <a:bodyPr/>
          <a:lstStyle/>
          <a:p>
            <a:r>
              <a:rPr lang="en-US" altLang="en-US" dirty="0"/>
              <a:t>General housekeeping – not returning hoses, tools, ladders, etc. to designated locations</a:t>
            </a:r>
          </a:p>
          <a:p>
            <a:r>
              <a:rPr lang="en-US" altLang="en-US" dirty="0"/>
              <a:t>Not wearing appropriate footwear for wet/slippery locations</a:t>
            </a:r>
          </a:p>
          <a:p>
            <a:r>
              <a:rPr lang="en-US" altLang="en-US" dirty="0"/>
              <a:t>Rushing around on wet surfaces</a:t>
            </a:r>
          </a:p>
        </p:txBody>
      </p:sp>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21</a:t>
            </a:fld>
            <a:endParaRPr lang="en-US" dirty="0">
              <a:solidFill>
                <a:srgbClr val="FFFFFF"/>
              </a:solidFill>
            </a:endParaRPr>
          </a:p>
        </p:txBody>
      </p:sp>
      <p:pic>
        <p:nvPicPr>
          <p:cNvPr id="7" name="Content Placeholder 4" descr="Elevated Hose Reel Engineering Control-2.JPG" title="Photo of hosing unit"/>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594684" y="3497914"/>
            <a:ext cx="2304236" cy="2420227"/>
          </a:xfrm>
          <a:prstGeom prst="rect">
            <a:avLst/>
          </a:prstGeom>
        </p:spPr>
      </p:pic>
    </p:spTree>
    <p:extLst>
      <p:ext uri="{BB962C8B-B14F-4D97-AF65-F5344CB8AC3E}">
        <p14:creationId xmlns:p14="http://schemas.microsoft.com/office/powerpoint/2010/main" val="2398502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22</a:t>
            </a:fld>
            <a:endParaRPr lang="en-US">
              <a:solidFill>
                <a:srgbClr val="FFFFFF"/>
              </a:solidFill>
            </a:endParaRPr>
          </a:p>
        </p:txBody>
      </p:sp>
      <p:pic>
        <p:nvPicPr>
          <p:cNvPr id="5" name="Content Placeholder 3" descr="Standing on equipment 2.JPG" title="Photo of worker standing on an elevated work surfac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287379" y="1600203"/>
            <a:ext cx="2981857" cy="4096766"/>
          </a:xfrm>
          <a:prstGeom prst="rect">
            <a:avLst/>
          </a:prstGeom>
        </p:spPr>
      </p:pic>
      <p:pic>
        <p:nvPicPr>
          <p:cNvPr id="6" name="Content Placeholder 5" descr="PPE on employee elevated to clean.JPG" title="Photo of worker standing on an elevated work surfac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849347" y="1600202"/>
            <a:ext cx="2991010" cy="4096767"/>
          </a:xfrm>
          <a:prstGeom prst="rect">
            <a:avLst/>
          </a:prstGeom>
        </p:spPr>
      </p:pic>
      <p:sp>
        <p:nvSpPr>
          <p:cNvPr id="7" name="Slide Number Placeholder 3"/>
          <p:cNvSpPr txBox="1">
            <a:spLocks/>
          </p:cNvSpPr>
          <p:nvPr/>
        </p:nvSpPr>
        <p:spPr>
          <a:xfrm>
            <a:off x="7010977" y="6622356"/>
            <a:ext cx="2133023" cy="1330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800" dirty="0" smtClean="0">
                <a:solidFill>
                  <a:srgbClr val="FFFFFF"/>
                </a:solidFill>
              </a:rPr>
              <a:t>22</a:t>
            </a:r>
            <a:endParaRPr lang="en-US" sz="800" dirty="0">
              <a:solidFill>
                <a:srgbClr val="FFFFFF"/>
              </a:solidFill>
            </a:endParaRPr>
          </a:p>
        </p:txBody>
      </p:sp>
      <p:sp>
        <p:nvSpPr>
          <p:cNvPr id="3" name="Title 2"/>
          <p:cNvSpPr>
            <a:spLocks noGrp="1"/>
          </p:cNvSpPr>
          <p:nvPr>
            <p:ph type="title"/>
          </p:nvPr>
        </p:nvSpPr>
        <p:spPr/>
        <p:txBody>
          <a:bodyPr/>
          <a:lstStyle/>
          <a:p>
            <a:pPr algn="ctr"/>
            <a:r>
              <a:rPr lang="en-US" dirty="0" smtClean="0"/>
              <a:t> Slip</a:t>
            </a:r>
            <a:r>
              <a:rPr lang="en-US" dirty="0"/>
              <a:t>, Trip, and Fall Hazards </a:t>
            </a:r>
          </a:p>
        </p:txBody>
      </p:sp>
    </p:spTree>
    <p:extLst>
      <p:ext uri="{BB962C8B-B14F-4D97-AF65-F5344CB8AC3E}">
        <p14:creationId xmlns:p14="http://schemas.microsoft.com/office/powerpoint/2010/main" val="32417191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89" y="532581"/>
            <a:ext cx="8229023" cy="732855"/>
          </a:xfrm>
        </p:spPr>
        <p:txBody>
          <a:bodyPr/>
          <a:lstStyle/>
          <a:p>
            <a:pPr algn="ctr"/>
            <a:r>
              <a:rPr lang="en-US" altLang="en-US" dirty="0" smtClean="0"/>
              <a:t>Preventing Slips, Trips, and Falls</a:t>
            </a:r>
            <a:endParaRPr lang="en-US" dirty="0"/>
          </a:p>
        </p:txBody>
      </p:sp>
      <p:pic>
        <p:nvPicPr>
          <p:cNvPr id="5" name="Content Placeholder 5" descr="Foaming Wet Area Slip Hazard.JPG" title="Photo of a work surface with chemicals  "/>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081700" y="1753149"/>
            <a:ext cx="3388532" cy="3951533"/>
          </a:xfrm>
        </p:spPr>
      </p:pic>
      <p:sp>
        <p:nvSpPr>
          <p:cNvPr id="4" name="Rectangle 3"/>
          <p:cNvSpPr/>
          <p:nvPr/>
        </p:nvSpPr>
        <p:spPr>
          <a:xfrm>
            <a:off x="457489" y="1771048"/>
            <a:ext cx="4528397" cy="4247317"/>
          </a:xfrm>
          <a:prstGeom prst="rect">
            <a:avLst/>
          </a:prstGeom>
        </p:spPr>
        <p:txBody>
          <a:bodyPr wrap="square">
            <a:spAutoFit/>
          </a:bodyPr>
          <a:lstStyle/>
          <a:p>
            <a:pPr eaLnBrk="1" hangingPunct="1"/>
            <a:r>
              <a:rPr lang="en-US" altLang="en-US" dirty="0"/>
              <a:t>Wet product or spills on smooth floors or walking surfaces may present hazards to employees. Some methods to prevent slips may include:</a:t>
            </a:r>
          </a:p>
          <a:p>
            <a:pPr eaLnBrk="1" hangingPunct="1"/>
            <a:endParaRPr lang="en-US" altLang="en-US" dirty="0"/>
          </a:p>
          <a:p>
            <a:pPr marL="588084" lvl="1" indent="-285750">
              <a:buFont typeface="Arial" panose="020B0604020202020204" pitchFamily="34" charset="0"/>
              <a:buChar char="•"/>
            </a:pPr>
            <a:r>
              <a:rPr lang="en-US" altLang="en-US" dirty="0" smtClean="0"/>
              <a:t>Install </a:t>
            </a:r>
            <a:r>
              <a:rPr lang="en-US" altLang="en-US" dirty="0"/>
              <a:t>adequate floor drains (keep floor as dry as possible).</a:t>
            </a:r>
          </a:p>
          <a:p>
            <a:pPr lvl="1"/>
            <a:endParaRPr lang="en-US" altLang="en-US" dirty="0"/>
          </a:p>
          <a:p>
            <a:pPr marL="529265" lvl="1" indent="-226931">
              <a:buFont typeface="Arial" panose="020B0604020202020204" pitchFamily="34" charset="0"/>
              <a:buChar char="•"/>
            </a:pPr>
            <a:r>
              <a:rPr lang="en-US" altLang="en-US" dirty="0"/>
              <a:t>Promptly clean up spills.</a:t>
            </a:r>
          </a:p>
          <a:p>
            <a:pPr lvl="1"/>
            <a:endParaRPr lang="en-US" altLang="en-US" dirty="0"/>
          </a:p>
          <a:p>
            <a:pPr marL="529265" lvl="1" indent="-226931">
              <a:buFont typeface="Arial" panose="020B0604020202020204" pitchFamily="34" charset="0"/>
              <a:buChar char="•"/>
            </a:pPr>
            <a:r>
              <a:rPr lang="en-US" altLang="en-US" dirty="0"/>
              <a:t>Use appropriate footwear (anti-slip boots and replace them as they worn).</a:t>
            </a:r>
          </a:p>
          <a:p>
            <a:pPr lvl="1"/>
            <a:endParaRPr lang="en-US" altLang="en-US" dirty="0"/>
          </a:p>
          <a:p>
            <a:pPr marL="529265" lvl="1" indent="-226931">
              <a:buFont typeface="Arial" panose="020B0604020202020204" pitchFamily="34" charset="0"/>
              <a:buChar char="•"/>
            </a:pPr>
            <a:r>
              <a:rPr lang="en-US" altLang="en-US" dirty="0"/>
              <a:t>Design of the floor surfaces.</a:t>
            </a:r>
          </a:p>
        </p:txBody>
      </p:sp>
      <p:sp>
        <p:nvSpPr>
          <p:cNvPr id="3" name="Slide Number Placeholder 2"/>
          <p:cNvSpPr>
            <a:spLocks noGrp="1"/>
          </p:cNvSpPr>
          <p:nvPr>
            <p:ph type="sldNum" sz="quarter" idx="10"/>
          </p:nvPr>
        </p:nvSpPr>
        <p:spPr/>
        <p:txBody>
          <a:bodyPr/>
          <a:lstStyle/>
          <a:p>
            <a:pPr>
              <a:defRPr/>
            </a:pPr>
            <a:fld id="{46F0CF91-D697-47E3-8C60-CA7299ABBD8B}" type="slidenum">
              <a:rPr lang="en-US" smtClean="0"/>
              <a:pPr>
                <a:defRPr/>
              </a:pPr>
              <a:t>23</a:t>
            </a:fld>
            <a:endParaRPr lang="en-US"/>
          </a:p>
        </p:txBody>
      </p:sp>
    </p:spTree>
    <p:extLst>
      <p:ext uri="{BB962C8B-B14F-4D97-AF65-F5344CB8AC3E}">
        <p14:creationId xmlns:p14="http://schemas.microsoft.com/office/powerpoint/2010/main" val="14861242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489" y="493886"/>
            <a:ext cx="8229023" cy="732855"/>
          </a:xfrm>
        </p:spPr>
        <p:txBody>
          <a:bodyPr/>
          <a:lstStyle/>
          <a:p>
            <a:pPr algn="ctr"/>
            <a:r>
              <a:rPr lang="en-US" dirty="0" smtClean="0"/>
              <a:t>Preventing Slips, Trips, and Falls </a:t>
            </a:r>
            <a:endParaRPr lang="en-US" dirty="0"/>
          </a:p>
        </p:txBody>
      </p:sp>
      <p:sp>
        <p:nvSpPr>
          <p:cNvPr id="6" name="Content Placeholder 5"/>
          <p:cNvSpPr>
            <a:spLocks noGrp="1"/>
          </p:cNvSpPr>
          <p:nvPr>
            <p:ph idx="1"/>
          </p:nvPr>
        </p:nvSpPr>
        <p:spPr/>
        <p:txBody>
          <a:bodyPr/>
          <a:lstStyle/>
          <a:p>
            <a:r>
              <a:rPr lang="en-US" dirty="0" smtClean="0"/>
              <a:t>There are several means that can be employed to prevent STF hazards in the facility:</a:t>
            </a:r>
          </a:p>
          <a:p>
            <a:pPr marL="302575" indent="-302575">
              <a:buFont typeface="Arial" panose="020B0604020202020204" pitchFamily="34" charset="0"/>
              <a:buChar char="•"/>
            </a:pPr>
            <a:r>
              <a:rPr lang="en-US" dirty="0" smtClean="0"/>
              <a:t>Provide adequate lighting to reduce glare and shadows.</a:t>
            </a:r>
          </a:p>
          <a:p>
            <a:pPr marL="302575" indent="-302575">
              <a:buFont typeface="Arial" panose="020B0604020202020204" pitchFamily="34" charset="0"/>
              <a:buChar char="•"/>
            </a:pPr>
            <a:r>
              <a:rPr lang="en-US" dirty="0" smtClean="0"/>
              <a:t>Maintain the walking surfaces (including housekeeping and grates/covers).</a:t>
            </a:r>
          </a:p>
          <a:p>
            <a:pPr marL="302575" indent="-302575">
              <a:buFont typeface="Arial" panose="020B0604020202020204" pitchFamily="34" charset="0"/>
              <a:buChar char="•"/>
            </a:pPr>
            <a:r>
              <a:rPr lang="en-US" dirty="0" smtClean="0"/>
              <a:t>Provide safe ladders and equipment as well as training in how to recognize/avoid hazards associated with the equipment. </a:t>
            </a:r>
          </a:p>
          <a:p>
            <a:pPr marL="302575" indent="-30257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24</a:t>
            </a:fld>
            <a:endParaRPr lang="en-US">
              <a:solidFill>
                <a:srgbClr val="FFFFFF"/>
              </a:solidFill>
            </a:endParaRPr>
          </a:p>
        </p:txBody>
      </p:sp>
    </p:spTree>
    <p:extLst>
      <p:ext uri="{BB962C8B-B14F-4D97-AF65-F5344CB8AC3E}">
        <p14:creationId xmlns:p14="http://schemas.microsoft.com/office/powerpoint/2010/main" val="3094957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4708" y="829234"/>
            <a:ext cx="8229023" cy="732855"/>
          </a:xfrm>
        </p:spPr>
        <p:txBody>
          <a:bodyPr/>
          <a:lstStyle/>
          <a:p>
            <a:pPr algn="ctr"/>
            <a:r>
              <a:rPr lang="en-US" dirty="0" smtClean="0"/>
              <a:t>Preventing Slips, Trips, and Falls</a:t>
            </a:r>
            <a:br>
              <a:rPr lang="en-US" dirty="0" smtClean="0"/>
            </a:br>
            <a:endParaRPr lang="en-US" dirty="0"/>
          </a:p>
        </p:txBody>
      </p:sp>
      <p:pic>
        <p:nvPicPr>
          <p:cNvPr id="11" name="Content Placeholder 10" title="Photo of hosing unit "/>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956148" y="2056980"/>
            <a:ext cx="2468063" cy="3395382"/>
          </a:xfrm>
        </p:spPr>
      </p:pic>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25</a:t>
            </a:fld>
            <a:endParaRPr lang="en-US">
              <a:solidFill>
                <a:srgbClr val="FFFFFF"/>
              </a:solidFill>
            </a:endParaRPr>
          </a:p>
        </p:txBody>
      </p:sp>
      <p:pic>
        <p:nvPicPr>
          <p:cNvPr id="12" name="Content Placeholder 16" descr="Hoses on floor.jpg" title="Photo of trip hazard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820561" y="2057891"/>
            <a:ext cx="2475310" cy="3394472"/>
          </a:xfrm>
          <a:prstGeom prst="rect">
            <a:avLst/>
          </a:prstGeom>
        </p:spPr>
      </p:pic>
    </p:spTree>
    <p:extLst>
      <p:ext uri="{BB962C8B-B14F-4D97-AF65-F5344CB8AC3E}">
        <p14:creationId xmlns:p14="http://schemas.microsoft.com/office/powerpoint/2010/main" val="1895184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488" y="474451"/>
            <a:ext cx="8229023" cy="732855"/>
          </a:xfrm>
        </p:spPr>
        <p:txBody>
          <a:bodyPr/>
          <a:lstStyle/>
          <a:p>
            <a:pPr algn="ctr"/>
            <a:r>
              <a:rPr lang="en-US" dirty="0"/>
              <a:t>Preventing Slip, Trips, and Falls</a:t>
            </a:r>
          </a:p>
        </p:txBody>
      </p:sp>
      <p:pic>
        <p:nvPicPr>
          <p:cNvPr id="7" name="Content Placeholder 6" title="Photo of a worker standing on a ladde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34312" y="2165307"/>
            <a:ext cx="2547851" cy="3395749"/>
          </a:xfrm>
        </p:spPr>
      </p:pic>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26</a:t>
            </a:fld>
            <a:endParaRPr lang="en-US">
              <a:solidFill>
                <a:srgbClr val="FFFFFF"/>
              </a:solidFill>
            </a:endParaRPr>
          </a:p>
        </p:txBody>
      </p:sp>
      <p:sp>
        <p:nvSpPr>
          <p:cNvPr id="2" name="Content Placeholder 1"/>
          <p:cNvSpPr>
            <a:spLocks noGrp="1"/>
          </p:cNvSpPr>
          <p:nvPr>
            <p:ph idx="11"/>
          </p:nvPr>
        </p:nvSpPr>
        <p:spPr/>
        <p:txBody>
          <a:bodyPr/>
          <a:lstStyle/>
          <a:p>
            <a:r>
              <a:rPr lang="en-US" dirty="0" smtClean="0"/>
              <a:t>Provide ladders are the appropriate size and height for the job.</a:t>
            </a:r>
          </a:p>
          <a:p>
            <a:r>
              <a:rPr lang="en-US" dirty="0" smtClean="0"/>
              <a:t>Ensure the ladders are inspected periodically and before use.</a:t>
            </a:r>
          </a:p>
          <a:p>
            <a:r>
              <a:rPr lang="en-US" dirty="0" smtClean="0"/>
              <a:t>Maintain the ladders in good condition.</a:t>
            </a:r>
          </a:p>
          <a:p>
            <a:r>
              <a:rPr lang="en-US" dirty="0" smtClean="0"/>
              <a:t>Train the employees in the hazards and avoidance of unsafe conditions, especially in how to safely use a ladder.</a:t>
            </a:r>
            <a:endParaRPr lang="en-US" dirty="0"/>
          </a:p>
        </p:txBody>
      </p:sp>
    </p:spTree>
    <p:extLst>
      <p:ext uri="{BB962C8B-B14F-4D97-AF65-F5344CB8AC3E}">
        <p14:creationId xmlns:p14="http://schemas.microsoft.com/office/powerpoint/2010/main" val="3803290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488" y="493887"/>
            <a:ext cx="8229023" cy="732855"/>
          </a:xfrm>
        </p:spPr>
        <p:txBody>
          <a:bodyPr/>
          <a:lstStyle/>
          <a:p>
            <a:r>
              <a:rPr lang="en-US" dirty="0" smtClean="0"/>
              <a:t>CHEMICAL HAZARDS in FOOD PRCESSING</a:t>
            </a:r>
            <a:endParaRPr lang="en-US" dirty="0"/>
          </a:p>
        </p:txBody>
      </p:sp>
      <p:sp>
        <p:nvSpPr>
          <p:cNvPr id="6" name="Content Placeholder 5"/>
          <p:cNvSpPr>
            <a:spLocks noGrp="1"/>
          </p:cNvSpPr>
          <p:nvPr>
            <p:ph idx="1"/>
          </p:nvPr>
        </p:nvSpPr>
        <p:spPr/>
        <p:txBody>
          <a:bodyPr/>
          <a:lstStyle/>
          <a:p>
            <a:r>
              <a:rPr lang="en-US" dirty="0"/>
              <a:t>Detergents and disinfectants</a:t>
            </a:r>
          </a:p>
          <a:p>
            <a:pPr lvl="1">
              <a:lnSpc>
                <a:spcPct val="100000"/>
              </a:lnSpc>
            </a:pPr>
            <a:r>
              <a:rPr lang="en-US" dirty="0"/>
              <a:t>Alkaline and acid detergents, chlorine, hydrogen peroxide, ozone, quaternary ammonia compounds (”</a:t>
            </a:r>
            <a:r>
              <a:rPr lang="en-US" dirty="0" err="1"/>
              <a:t>quats</a:t>
            </a:r>
            <a:r>
              <a:rPr lang="en-US" dirty="0"/>
              <a:t>”), PAA</a:t>
            </a:r>
          </a:p>
          <a:p>
            <a:r>
              <a:rPr lang="en-US" dirty="0"/>
              <a:t>Refrigerants</a:t>
            </a:r>
          </a:p>
          <a:p>
            <a:pPr lvl="1"/>
            <a:r>
              <a:rPr lang="en-US" dirty="0"/>
              <a:t>Ammonia, carbon dioxide</a:t>
            </a:r>
          </a:p>
          <a:p>
            <a:r>
              <a:rPr lang="en-US" dirty="0"/>
              <a:t>Ingredients and additives</a:t>
            </a:r>
          </a:p>
          <a:p>
            <a:r>
              <a:rPr lang="en-US" dirty="0"/>
              <a:t>Other: biologicals</a:t>
            </a:r>
          </a:p>
        </p:txBody>
      </p:sp>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27</a:t>
            </a:fld>
            <a:endParaRPr lang="en-US">
              <a:solidFill>
                <a:srgbClr val="FFFFFF"/>
              </a:solidFill>
            </a:endParaRPr>
          </a:p>
        </p:txBody>
      </p:sp>
      <p:pic>
        <p:nvPicPr>
          <p:cNvPr id="7" name="Picture 7" title="image of cleaning material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30346" y="3385577"/>
            <a:ext cx="1125544" cy="112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title="Photo of a worker cutting a chicke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63551" y="3948349"/>
            <a:ext cx="1555986" cy="1481569"/>
          </a:xfrm>
          <a:prstGeom prst="rect">
            <a:avLst/>
          </a:prstGeom>
        </p:spPr>
      </p:pic>
    </p:spTree>
    <p:extLst>
      <p:ext uri="{BB962C8B-B14F-4D97-AF65-F5344CB8AC3E}">
        <p14:creationId xmlns:p14="http://schemas.microsoft.com/office/powerpoint/2010/main" val="34303015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8" name="Picture 4" descr="_MG_688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8544" y="1521619"/>
            <a:ext cx="5546912" cy="38147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46F0CF91-D697-47E3-8C60-CA7299ABBD8B}" type="slidenum">
              <a:rPr lang="en-US" smtClean="0"/>
              <a:pPr>
                <a:defRPr/>
              </a:pPr>
              <a:t>28</a:t>
            </a:fld>
            <a:endParaRPr lang="en-US"/>
          </a:p>
        </p:txBody>
      </p:sp>
      <p:sp>
        <p:nvSpPr>
          <p:cNvPr id="2" name="Title 1"/>
          <p:cNvSpPr>
            <a:spLocks noGrp="1"/>
          </p:cNvSpPr>
          <p:nvPr>
            <p:ph type="title"/>
          </p:nvPr>
        </p:nvSpPr>
        <p:spPr/>
        <p:txBody>
          <a:bodyPr/>
          <a:lstStyle/>
          <a:p>
            <a:pPr algn="ctr"/>
            <a:r>
              <a:rPr lang="en-US" dirty="0" smtClean="0"/>
              <a:t>Posted</a:t>
            </a:r>
            <a:endParaRPr lang="en-US" dirty="0"/>
          </a:p>
        </p:txBody>
      </p:sp>
    </p:spTree>
    <p:extLst>
      <p:ext uri="{BB962C8B-B14F-4D97-AF65-F5344CB8AC3E}">
        <p14:creationId xmlns:p14="http://schemas.microsoft.com/office/powerpoint/2010/main" val="13715678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488" y="590139"/>
            <a:ext cx="8229023" cy="732855"/>
          </a:xfrm>
        </p:spPr>
        <p:txBody>
          <a:bodyPr>
            <a:normAutofit/>
          </a:bodyPr>
          <a:lstStyle/>
          <a:p>
            <a:pPr algn="ctr"/>
            <a:r>
              <a:rPr lang="en-US" altLang="en-US" sz="2400" dirty="0"/>
              <a:t>Should eye and face protection be worn?</a:t>
            </a:r>
          </a:p>
        </p:txBody>
      </p:sp>
      <p:sp>
        <p:nvSpPr>
          <p:cNvPr id="173059" name="Rectangle 3"/>
          <p:cNvSpPr>
            <a:spLocks noGrp="1" noChangeArrowheads="1"/>
          </p:cNvSpPr>
          <p:nvPr>
            <p:ph idx="1"/>
          </p:nvPr>
        </p:nvSpPr>
        <p:spPr/>
        <p:txBody>
          <a:bodyPr/>
          <a:lstStyle/>
          <a:p>
            <a:endParaRPr lang="en-US" altLang="en-US"/>
          </a:p>
        </p:txBody>
      </p:sp>
      <p:pic>
        <p:nvPicPr>
          <p:cNvPr id="173060" name="Picture 4" descr="P102005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8621" y="1831761"/>
            <a:ext cx="2956842" cy="4062933"/>
          </a:xfrm>
          <a:prstGeom prst="rect">
            <a:avLst/>
          </a:prstGeom>
          <a:noFill/>
          <a:extLst>
            <a:ext uri="{909E8E84-426E-40DD-AFC4-6F175D3DCCD1}">
              <a14:hiddenFill xmlns:a14="http://schemas.microsoft.com/office/drawing/2010/main">
                <a:solidFill>
                  <a:srgbClr val="FFFFFF"/>
                </a:solidFill>
              </a14:hiddenFill>
            </a:ext>
          </a:extLst>
        </p:spPr>
      </p:pic>
      <p:pic>
        <p:nvPicPr>
          <p:cNvPr id="173061" name="Picture 5" descr="P102002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18607" y="1831761"/>
            <a:ext cx="2957576" cy="406293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46F0CF91-D697-47E3-8C60-CA7299ABBD8B}" type="slidenum">
              <a:rPr lang="en-US" smtClean="0"/>
              <a:pPr>
                <a:defRPr/>
              </a:pPr>
              <a:t>29</a:t>
            </a:fld>
            <a:endParaRPr lang="en-US"/>
          </a:p>
        </p:txBody>
      </p:sp>
    </p:spTree>
    <p:extLst>
      <p:ext uri="{BB962C8B-B14F-4D97-AF65-F5344CB8AC3E}">
        <p14:creationId xmlns:p14="http://schemas.microsoft.com/office/powerpoint/2010/main" val="685105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Course Objectives</a:t>
            </a:r>
            <a:endParaRPr lang="en-US" dirty="0"/>
          </a:p>
        </p:txBody>
      </p:sp>
      <p:sp>
        <p:nvSpPr>
          <p:cNvPr id="3" name="Content Placeholder 2"/>
          <p:cNvSpPr>
            <a:spLocks noGrp="1"/>
          </p:cNvSpPr>
          <p:nvPr>
            <p:ph idx="1"/>
          </p:nvPr>
        </p:nvSpPr>
        <p:spPr>
          <a:xfrm>
            <a:off x="457489" y="1599640"/>
            <a:ext cx="8229023" cy="3345339"/>
          </a:xfrm>
        </p:spPr>
        <p:txBody>
          <a:bodyPr/>
          <a:lstStyle/>
          <a:p>
            <a:r>
              <a:rPr lang="en-US" dirty="0" smtClean="0"/>
              <a:t>After the presentation, the participant should be able to:</a:t>
            </a:r>
          </a:p>
          <a:p>
            <a:pPr marL="302575" indent="-302575">
              <a:buFont typeface="Arial" panose="020B0604020202020204" pitchFamily="34" charset="0"/>
              <a:buChar char="•"/>
            </a:pPr>
            <a:r>
              <a:rPr lang="en-US" dirty="0" smtClean="0"/>
              <a:t>Discuss the rights/responsibilities of workers and employers under the OSHA Act.</a:t>
            </a:r>
          </a:p>
          <a:p>
            <a:pPr marL="302575" indent="-302575">
              <a:buFont typeface="Arial" panose="020B0604020202020204" pitchFamily="34" charset="0"/>
              <a:buChar char="•"/>
            </a:pPr>
            <a:r>
              <a:rPr lang="en-US" dirty="0" smtClean="0"/>
              <a:t>List some common hazards that are found in processing plants.</a:t>
            </a:r>
          </a:p>
          <a:p>
            <a:pPr marL="302575" indent="-302575">
              <a:buFont typeface="Arial" panose="020B0604020202020204" pitchFamily="34" charset="0"/>
              <a:buChar char="•"/>
            </a:pPr>
            <a:r>
              <a:rPr lang="en-US" dirty="0" smtClean="0"/>
              <a:t>Identify some methods that used to control hazards in the work environment.</a:t>
            </a:r>
            <a:endParaRPr lang="en-US" dirty="0"/>
          </a:p>
        </p:txBody>
      </p:sp>
      <p:sp>
        <p:nvSpPr>
          <p:cNvPr id="4" name="Slide Number Placeholder 3"/>
          <p:cNvSpPr>
            <a:spLocks noGrp="1"/>
          </p:cNvSpPr>
          <p:nvPr>
            <p:ph type="sldNum" sz="quarter" idx="10"/>
          </p:nvPr>
        </p:nvSpPr>
        <p:spPr/>
        <p:txBody>
          <a:bodyPr/>
          <a:lstStyle/>
          <a:p>
            <a:pPr>
              <a:defRPr/>
            </a:pPr>
            <a:fld id="{E2DCA369-0F0D-4A5D-9A60-6FB460C77CC1}" type="slidenum">
              <a:rPr lang="en-US" smtClean="0"/>
              <a:pPr>
                <a:defRPr/>
              </a:pPr>
              <a:t>3</a:t>
            </a:fld>
            <a:endParaRPr lang="en-US"/>
          </a:p>
        </p:txBody>
      </p:sp>
    </p:spTree>
    <p:extLst>
      <p:ext uri="{BB962C8B-B14F-4D97-AF65-F5344CB8AC3E}">
        <p14:creationId xmlns:p14="http://schemas.microsoft.com/office/powerpoint/2010/main" val="35060115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6" name="Picture 4" descr="_MG_695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5028" y="1369277"/>
            <a:ext cx="3055688" cy="4716110"/>
          </a:xfrm>
          <a:prstGeom prst="rect">
            <a:avLst/>
          </a:prstGeom>
          <a:noFill/>
          <a:extLst>
            <a:ext uri="{909E8E84-426E-40DD-AFC4-6F175D3DCCD1}">
              <a14:hiddenFill xmlns:a14="http://schemas.microsoft.com/office/drawing/2010/main">
                <a:solidFill>
                  <a:srgbClr val="FFFFFF"/>
                </a:solidFill>
              </a14:hiddenFill>
            </a:ext>
          </a:extLst>
        </p:spPr>
      </p:pic>
      <p:pic>
        <p:nvPicPr>
          <p:cNvPr id="166917" name="Picture 5" descr="_MG_689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5659" y="1216770"/>
            <a:ext cx="3051594" cy="470979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46F0CF91-D697-47E3-8C60-CA7299ABBD8B}" type="slidenum">
              <a:rPr lang="en-US" smtClean="0"/>
              <a:pPr>
                <a:defRPr/>
              </a:pPr>
              <a:t>30</a:t>
            </a:fld>
            <a:endParaRPr lang="en-US"/>
          </a:p>
        </p:txBody>
      </p:sp>
      <p:sp>
        <p:nvSpPr>
          <p:cNvPr id="4" name="Title 3"/>
          <p:cNvSpPr>
            <a:spLocks noGrp="1"/>
          </p:cNvSpPr>
          <p:nvPr>
            <p:ph type="title"/>
          </p:nvPr>
        </p:nvSpPr>
        <p:spPr>
          <a:xfrm>
            <a:off x="405535" y="483915"/>
            <a:ext cx="8229023" cy="732855"/>
          </a:xfrm>
        </p:spPr>
        <p:txBody>
          <a:bodyPr/>
          <a:lstStyle/>
          <a:p>
            <a:pPr algn="ctr"/>
            <a:r>
              <a:rPr lang="en-US" altLang="en-US" sz="2000" dirty="0" smtClean="0"/>
              <a:t> Should </a:t>
            </a:r>
            <a:r>
              <a:rPr lang="en-US" altLang="en-US" sz="2000" dirty="0"/>
              <a:t>eye and face protection be worn?</a:t>
            </a:r>
            <a:endParaRPr lang="en-US" dirty="0"/>
          </a:p>
        </p:txBody>
      </p:sp>
    </p:spTree>
    <p:extLst>
      <p:ext uri="{BB962C8B-B14F-4D97-AF65-F5344CB8AC3E}">
        <p14:creationId xmlns:p14="http://schemas.microsoft.com/office/powerpoint/2010/main" val="40386532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96254" y="681599"/>
            <a:ext cx="8273702" cy="624028"/>
          </a:xfrm>
        </p:spPr>
        <p:txBody>
          <a:bodyPr>
            <a:normAutofit/>
          </a:bodyPr>
          <a:lstStyle/>
          <a:p>
            <a:pPr algn="ctr"/>
            <a:r>
              <a:rPr lang="en-US" altLang="en-US" dirty="0" smtClean="0"/>
              <a:t>Hazard Communication-Basic Program Elements</a:t>
            </a:r>
            <a:endParaRPr lang="en-US" altLang="en-US" dirty="0"/>
          </a:p>
        </p:txBody>
      </p:sp>
      <p:sp>
        <p:nvSpPr>
          <p:cNvPr id="38915" name="Rectangle 3"/>
          <p:cNvSpPr>
            <a:spLocks noGrp="1" noChangeArrowheads="1"/>
          </p:cNvSpPr>
          <p:nvPr>
            <p:ph idx="1"/>
          </p:nvPr>
        </p:nvSpPr>
        <p:spPr>
          <a:xfrm>
            <a:off x="732762" y="2689085"/>
            <a:ext cx="4360546" cy="2471639"/>
          </a:xfrm>
        </p:spPr>
        <p:txBody>
          <a:bodyPr/>
          <a:lstStyle/>
          <a:p>
            <a:r>
              <a:rPr lang="en-US" altLang="en-US" dirty="0"/>
              <a:t>Written Program </a:t>
            </a:r>
          </a:p>
          <a:p>
            <a:r>
              <a:rPr lang="en-US" altLang="en-US" dirty="0" smtClean="0"/>
              <a:t>Chemical Hazard Inventory</a:t>
            </a:r>
          </a:p>
          <a:p>
            <a:r>
              <a:rPr lang="en-US" altLang="en-US" dirty="0" smtClean="0"/>
              <a:t>SDSs (formerly MSDSs)</a:t>
            </a:r>
          </a:p>
          <a:p>
            <a:r>
              <a:rPr lang="en-US" altLang="en-US" dirty="0" smtClean="0"/>
              <a:t>Labeling</a:t>
            </a:r>
          </a:p>
          <a:p>
            <a:r>
              <a:rPr lang="en-US" altLang="en-US" dirty="0" smtClean="0"/>
              <a:t>Employee Training</a:t>
            </a:r>
          </a:p>
          <a:p>
            <a:r>
              <a:rPr lang="en-US" altLang="en-US" dirty="0" smtClean="0"/>
              <a:t>Contractor Training</a:t>
            </a:r>
          </a:p>
          <a:p>
            <a:endParaRPr lang="en-US" altLang="en-US" dirty="0"/>
          </a:p>
        </p:txBody>
      </p:sp>
      <p:graphicFrame>
        <p:nvGraphicFramePr>
          <p:cNvPr id="38918" name="Object 6" title="Image of hazard communication program flyer"/>
          <p:cNvGraphicFramePr>
            <a:graphicFrameLocks noChangeAspect="1"/>
          </p:cNvGraphicFramePr>
          <p:nvPr>
            <p:extLst>
              <p:ext uri="{D42A27DB-BD31-4B8C-83A1-F6EECF244321}">
                <p14:modId xmlns:p14="http://schemas.microsoft.com/office/powerpoint/2010/main" val="1420228038"/>
              </p:ext>
            </p:extLst>
          </p:nvPr>
        </p:nvGraphicFramePr>
        <p:xfrm>
          <a:off x="5185502" y="2099389"/>
          <a:ext cx="2370330" cy="3342284"/>
        </p:xfrm>
        <a:graphic>
          <a:graphicData uri="http://schemas.openxmlformats.org/presentationml/2006/ole">
            <mc:AlternateContent xmlns:mc="http://schemas.openxmlformats.org/markup-compatibility/2006">
              <mc:Choice xmlns:v="urn:schemas-microsoft-com:vml" Requires="v">
                <p:oleObj spid="_x0000_s1073" name="Clip" r:id="rId4" imgW="2149200" imgH="2939760" progId="MS_ClipArt_Gallery.2">
                  <p:embed/>
                </p:oleObj>
              </mc:Choice>
              <mc:Fallback>
                <p:oleObj name="Clip" r:id="rId4" imgW="2149200" imgH="293976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5502" y="2099389"/>
                        <a:ext cx="2370330" cy="33422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19" name="Text Box 7"/>
          <p:cNvSpPr txBox="1">
            <a:spLocks noChangeArrowheads="1"/>
          </p:cNvSpPr>
          <p:nvPr/>
        </p:nvSpPr>
        <p:spPr bwMode="auto">
          <a:xfrm rot="21034036">
            <a:off x="5762021" y="2904552"/>
            <a:ext cx="1867362" cy="97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079" tIns="24539" rIns="49079" bIns="24539">
            <a:spAutoFit/>
          </a:bodyPr>
          <a:lstStyle/>
          <a:p>
            <a:pPr>
              <a:spcBef>
                <a:spcPct val="50000"/>
              </a:spcBef>
            </a:pPr>
            <a:r>
              <a:rPr lang="en-US" altLang="en-US" sz="2000" b="1" dirty="0">
                <a:latin typeface="Arial Narrow"/>
                <a:cs typeface="Arial Narrow"/>
              </a:rPr>
              <a:t>Hazard</a:t>
            </a:r>
            <a:br>
              <a:rPr lang="en-US" altLang="en-US" sz="2000" b="1" dirty="0">
                <a:latin typeface="Arial Narrow"/>
                <a:cs typeface="Arial Narrow"/>
              </a:rPr>
            </a:br>
            <a:r>
              <a:rPr lang="en-US" altLang="en-US" sz="2000" b="1" dirty="0">
                <a:latin typeface="Arial Narrow"/>
                <a:cs typeface="Arial Narrow"/>
              </a:rPr>
              <a:t>Communication Program</a:t>
            </a:r>
          </a:p>
        </p:txBody>
      </p:sp>
      <p:sp>
        <p:nvSpPr>
          <p:cNvPr id="3" name="Slide Number Placeholder 2"/>
          <p:cNvSpPr>
            <a:spLocks noGrp="1"/>
          </p:cNvSpPr>
          <p:nvPr>
            <p:ph type="sldNum" sz="quarter" idx="10"/>
          </p:nvPr>
        </p:nvSpPr>
        <p:spPr/>
        <p:txBody>
          <a:bodyPr/>
          <a:lstStyle/>
          <a:p>
            <a:pPr>
              <a:defRPr/>
            </a:pPr>
            <a:fld id="{46F0CF91-D697-47E3-8C60-CA7299ABBD8B}" type="slidenum">
              <a:rPr lang="en-US" smtClean="0"/>
              <a:pPr>
                <a:defRPr/>
              </a:pPr>
              <a:t>31</a:t>
            </a:fld>
            <a:endParaRPr lang="en-US"/>
          </a:p>
        </p:txBody>
      </p:sp>
    </p:spTree>
    <p:extLst>
      <p:ext uri="{BB962C8B-B14F-4D97-AF65-F5344CB8AC3E}">
        <p14:creationId xmlns:p14="http://schemas.microsoft.com/office/powerpoint/2010/main" val="2088533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algn="ctr"/>
            <a:r>
              <a:rPr lang="en-US" altLang="en-US" dirty="0" smtClean="0"/>
              <a:t>Compliant? </a:t>
            </a:r>
            <a:endParaRPr lang="en-US" altLang="en-US" dirty="0"/>
          </a:p>
        </p:txBody>
      </p:sp>
      <p:pic>
        <p:nvPicPr>
          <p:cNvPr id="271364" name="Picture 4" descr="P101093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489" y="1592929"/>
            <a:ext cx="4055881" cy="3134089"/>
          </a:xfrm>
          <a:prstGeom prst="rect">
            <a:avLst/>
          </a:prstGeom>
          <a:noFill/>
          <a:extLst>
            <a:ext uri="{909E8E84-426E-40DD-AFC4-6F175D3DCCD1}">
              <a14:hiddenFill xmlns:a14="http://schemas.microsoft.com/office/drawing/2010/main">
                <a:solidFill>
                  <a:srgbClr val="FFFFFF"/>
                </a:solidFill>
              </a14:hiddenFill>
            </a:ext>
          </a:extLst>
        </p:spPr>
      </p:pic>
      <p:pic>
        <p:nvPicPr>
          <p:cNvPr id="271365" name="Picture 5" descr="P101093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90137" y="3159974"/>
            <a:ext cx="3773612" cy="291597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46F0CF91-D697-47E3-8C60-CA7299ABBD8B}" type="slidenum">
              <a:rPr lang="en-US" smtClean="0"/>
              <a:pPr>
                <a:defRPr/>
              </a:pPr>
              <a:t>32</a:t>
            </a:fld>
            <a:endParaRPr lang="en-US"/>
          </a:p>
        </p:txBody>
      </p:sp>
    </p:spTree>
    <p:extLst>
      <p:ext uri="{BB962C8B-B14F-4D97-AF65-F5344CB8AC3E}">
        <p14:creationId xmlns:p14="http://schemas.microsoft.com/office/powerpoint/2010/main" val="4111068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8" name="Picture 4" descr="P102004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85085" y="1537342"/>
            <a:ext cx="5604902" cy="4331061"/>
          </a:xfrm>
          <a:prstGeom prst="rect">
            <a:avLst/>
          </a:prstGeom>
          <a:noFill/>
          <a:extLst>
            <a:ext uri="{909E8E84-426E-40DD-AFC4-6F175D3DCCD1}">
              <a14:hiddenFill xmlns:a14="http://schemas.microsoft.com/office/drawing/2010/main">
                <a:solidFill>
                  <a:srgbClr val="FFFFFF"/>
                </a:solidFill>
              </a14:hiddenFill>
            </a:ext>
          </a:extLst>
        </p:spPr>
      </p:pic>
      <p:sp>
        <p:nvSpPr>
          <p:cNvPr id="272386" name="Rectangle 2"/>
          <p:cNvSpPr>
            <a:spLocks noGrp="1" noChangeArrowheads="1"/>
          </p:cNvSpPr>
          <p:nvPr>
            <p:ph type="title"/>
          </p:nvPr>
        </p:nvSpPr>
        <p:spPr>
          <a:xfrm>
            <a:off x="457489" y="378199"/>
            <a:ext cx="8229023" cy="632454"/>
          </a:xfrm>
        </p:spPr>
        <p:txBody>
          <a:bodyPr/>
          <a:lstStyle/>
          <a:p>
            <a:pPr algn="ctr"/>
            <a:r>
              <a:rPr lang="en-US" altLang="en-US" dirty="0" smtClean="0"/>
              <a:t>	</a:t>
            </a:r>
            <a:r>
              <a:rPr lang="en-US" altLang="en-US" dirty="0" err="1" smtClean="0"/>
              <a:t>GHS</a:t>
            </a:r>
            <a:r>
              <a:rPr lang="en-US" altLang="en-US" dirty="0" smtClean="0"/>
              <a:t> Labeling</a:t>
            </a:r>
            <a:endParaRPr lang="en-US" altLang="en-US" dirty="0"/>
          </a:p>
        </p:txBody>
      </p:sp>
      <p:sp>
        <p:nvSpPr>
          <p:cNvPr id="3" name="Slide Number Placeholder 2"/>
          <p:cNvSpPr>
            <a:spLocks noGrp="1"/>
          </p:cNvSpPr>
          <p:nvPr>
            <p:ph type="sldNum" sz="quarter" idx="10"/>
          </p:nvPr>
        </p:nvSpPr>
        <p:spPr/>
        <p:txBody>
          <a:bodyPr/>
          <a:lstStyle/>
          <a:p>
            <a:pPr>
              <a:defRPr/>
            </a:pPr>
            <a:fld id="{46F0CF91-D697-47E3-8C60-CA7299ABBD8B}" type="slidenum">
              <a:rPr lang="en-US" smtClean="0"/>
              <a:pPr>
                <a:defRPr/>
              </a:pPr>
              <a:t>33</a:t>
            </a:fld>
            <a:endParaRPr lang="en-US"/>
          </a:p>
        </p:txBody>
      </p:sp>
    </p:spTree>
    <p:extLst>
      <p:ext uri="{BB962C8B-B14F-4D97-AF65-F5344CB8AC3E}">
        <p14:creationId xmlns:p14="http://schemas.microsoft.com/office/powerpoint/2010/main" val="850835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Grp="1" noChangeArrowheads="1"/>
          </p:cNvSpPr>
          <p:nvPr>
            <p:ph type="body" idx="1"/>
          </p:nvPr>
        </p:nvSpPr>
        <p:spPr>
          <a:xfrm>
            <a:off x="216569" y="489987"/>
            <a:ext cx="8578227" cy="4114800"/>
          </a:xfrm>
        </p:spPr>
        <p:txBody>
          <a:bodyPr/>
          <a:lstStyle/>
          <a:p>
            <a:pPr marL="0" indent="0">
              <a:lnSpc>
                <a:spcPct val="120000"/>
              </a:lnSpc>
              <a:buNone/>
            </a:pPr>
            <a:r>
              <a:rPr lang="en-US" altLang="en-US" dirty="0" smtClean="0">
                <a:latin typeface="Arial" panose="020B0604020202020204" pitchFamily="34" charset="0"/>
              </a:rPr>
              <a:t>"Confined space" means a space that:</a:t>
            </a:r>
          </a:p>
          <a:p>
            <a:pPr lvl="1">
              <a:lnSpc>
                <a:spcPct val="120000"/>
              </a:lnSpc>
            </a:pPr>
            <a:r>
              <a:rPr lang="en-US" altLang="en-US" dirty="0" smtClean="0">
                <a:latin typeface="Arial" panose="020B0604020202020204" pitchFamily="34" charset="0"/>
              </a:rPr>
              <a:t>(1)  Is large enough to enter and perform work</a:t>
            </a:r>
          </a:p>
          <a:p>
            <a:pPr lvl="1">
              <a:lnSpc>
                <a:spcPct val="120000"/>
              </a:lnSpc>
            </a:pPr>
            <a:r>
              <a:rPr lang="en-US" altLang="en-US" dirty="0" smtClean="0">
                <a:latin typeface="Arial" panose="020B0604020202020204" pitchFamily="34" charset="0"/>
              </a:rPr>
              <a:t>(2)  Has limited or restricted means for entry or exit </a:t>
            </a:r>
          </a:p>
          <a:p>
            <a:pPr lvl="1">
              <a:lnSpc>
                <a:spcPct val="120000"/>
              </a:lnSpc>
            </a:pPr>
            <a:r>
              <a:rPr lang="en-US" altLang="en-US" dirty="0" smtClean="0">
                <a:latin typeface="Arial" panose="020B0604020202020204" pitchFamily="34" charset="0"/>
              </a:rPr>
              <a:t>(3)  Is not designed for continuous employee occupancy</a:t>
            </a:r>
          </a:p>
        </p:txBody>
      </p:sp>
      <p:graphicFrame>
        <p:nvGraphicFramePr>
          <p:cNvPr id="8197" name="Object 7" title="Photo of a confined space"/>
          <p:cNvGraphicFramePr>
            <a:graphicFrameLocks noChangeAspect="1"/>
          </p:cNvGraphicFramePr>
          <p:nvPr>
            <p:extLst>
              <p:ext uri="{D42A27DB-BD31-4B8C-83A1-F6EECF244321}">
                <p14:modId xmlns:p14="http://schemas.microsoft.com/office/powerpoint/2010/main" val="1264984102"/>
              </p:ext>
            </p:extLst>
          </p:nvPr>
        </p:nvGraphicFramePr>
        <p:xfrm>
          <a:off x="6225988" y="3594541"/>
          <a:ext cx="2918012" cy="2532529"/>
        </p:xfrm>
        <a:graphic>
          <a:graphicData uri="http://schemas.openxmlformats.org/presentationml/2006/ole">
            <mc:AlternateContent xmlns:mc="http://schemas.openxmlformats.org/markup-compatibility/2006">
              <mc:Choice xmlns:v="urn:schemas-microsoft-com:vml" Requires="v">
                <p:oleObj spid="_x0000_s2086" name="Document" r:id="rId4" imgW="1505712" imgH="1133856" progId="Word.Document.8">
                  <p:embed/>
                </p:oleObj>
              </mc:Choice>
              <mc:Fallback>
                <p:oleObj name="Document" r:id="rId4" imgW="1505712" imgH="113385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988" y="3594541"/>
                        <a:ext cx="2918012" cy="2532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565773" y="292002"/>
            <a:ext cx="8229023" cy="732855"/>
          </a:xfrm>
        </p:spPr>
        <p:txBody>
          <a:bodyPr/>
          <a:lstStyle/>
          <a:p>
            <a:r>
              <a:rPr lang="en-US" dirty="0" smtClean="0"/>
              <a:t>CONFINED SPACE ENTRY</a:t>
            </a:r>
            <a:endParaRPr lang="en-US" dirty="0"/>
          </a:p>
        </p:txBody>
      </p:sp>
      <p:sp>
        <p:nvSpPr>
          <p:cNvPr id="3" name="Slide Number Placeholder 2"/>
          <p:cNvSpPr>
            <a:spLocks noGrp="1"/>
          </p:cNvSpPr>
          <p:nvPr>
            <p:ph type="sldNum" sz="quarter" idx="10"/>
          </p:nvPr>
        </p:nvSpPr>
        <p:spPr/>
        <p:txBody>
          <a:bodyPr/>
          <a:lstStyle/>
          <a:p>
            <a:pPr>
              <a:defRPr/>
            </a:pPr>
            <a:fld id="{46F0CF91-D697-47E3-8C60-CA7299ABBD8B}" type="slidenum">
              <a:rPr lang="en-US" smtClean="0"/>
              <a:pPr>
                <a:defRPr/>
              </a:pPr>
              <a:t>34</a:t>
            </a:fld>
            <a:endParaRPr lang="en-US"/>
          </a:p>
        </p:txBody>
      </p:sp>
    </p:spTree>
    <p:extLst>
      <p:ext uri="{BB962C8B-B14F-4D97-AF65-F5344CB8AC3E}">
        <p14:creationId xmlns:p14="http://schemas.microsoft.com/office/powerpoint/2010/main" val="1931980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228743" y="879242"/>
            <a:ext cx="8686512" cy="5867400"/>
          </a:xfrm>
          <a:extLst>
            <a:ext uri="{91240B29-F687-4F45-9708-019B960494DF}">
              <a14:hiddenLine xmlns:a14="http://schemas.microsoft.com/office/drawing/2010/main" w="9525">
                <a:solidFill>
                  <a:schemeClr val="accent2"/>
                </a:solidFill>
                <a:miter lim="800000"/>
                <a:headEnd/>
                <a:tailEnd/>
              </a14:hiddenLine>
            </a:ext>
          </a:extLst>
        </p:spPr>
        <p:txBody>
          <a:bodyPr/>
          <a:lstStyle/>
          <a:p>
            <a:pPr marL="0" indent="0">
              <a:lnSpc>
                <a:spcPct val="110000"/>
              </a:lnSpc>
              <a:spcBef>
                <a:spcPts val="500"/>
              </a:spcBef>
              <a:spcAft>
                <a:spcPts val="500"/>
              </a:spcAft>
              <a:buNone/>
            </a:pPr>
            <a:r>
              <a:rPr lang="en-US" altLang="en-US" dirty="0" smtClean="0">
                <a:latin typeface="Arial" panose="020B0604020202020204" pitchFamily="34" charset="0"/>
              </a:rPr>
              <a:t>"Permit-required confined space (permit space)" is a confined space that has one or more of the following characteristics:</a:t>
            </a:r>
          </a:p>
          <a:p>
            <a:pPr lvl="1">
              <a:lnSpc>
                <a:spcPct val="110000"/>
              </a:lnSpc>
              <a:spcBef>
                <a:spcPts val="500"/>
              </a:spcBef>
              <a:spcAft>
                <a:spcPts val="500"/>
              </a:spcAft>
            </a:pPr>
            <a:r>
              <a:rPr lang="en-US" altLang="en-US" sz="2000" dirty="0" smtClean="0">
                <a:latin typeface="Arial" panose="020B0604020202020204" pitchFamily="34" charset="0"/>
              </a:rPr>
              <a:t>a. Contains or has a known potential to contain a </a:t>
            </a:r>
            <a:r>
              <a:rPr lang="en-US" altLang="en-US" sz="2000" dirty="0" smtClean="0">
                <a:solidFill>
                  <a:schemeClr val="accent2">
                    <a:lumMod val="75000"/>
                  </a:schemeClr>
                </a:solidFill>
                <a:latin typeface="Arial" panose="020B0604020202020204" pitchFamily="34" charset="0"/>
              </a:rPr>
              <a:t>hazardous atmosphere</a:t>
            </a:r>
            <a:r>
              <a:rPr lang="en-US" altLang="en-US" sz="2000" dirty="0" smtClean="0">
                <a:latin typeface="Arial" panose="020B0604020202020204" pitchFamily="34" charset="0"/>
              </a:rPr>
              <a:t>; </a:t>
            </a:r>
          </a:p>
          <a:p>
            <a:pPr lvl="1">
              <a:lnSpc>
                <a:spcPct val="110000"/>
              </a:lnSpc>
              <a:spcBef>
                <a:spcPts val="500"/>
              </a:spcBef>
              <a:spcAft>
                <a:spcPts val="500"/>
              </a:spcAft>
            </a:pPr>
            <a:r>
              <a:rPr lang="en-US" altLang="en-US" sz="2000" dirty="0" smtClean="0">
                <a:latin typeface="Arial" panose="020B0604020202020204" pitchFamily="34" charset="0"/>
              </a:rPr>
              <a:t>b. Contains a material with the </a:t>
            </a:r>
            <a:r>
              <a:rPr lang="en-US" altLang="en-US" sz="2000" dirty="0" smtClean="0">
                <a:solidFill>
                  <a:schemeClr val="accent2">
                    <a:lumMod val="75000"/>
                  </a:schemeClr>
                </a:solidFill>
                <a:latin typeface="Arial" panose="020B0604020202020204" pitchFamily="34" charset="0"/>
              </a:rPr>
              <a:t>potential for engulfment </a:t>
            </a:r>
            <a:r>
              <a:rPr lang="en-US" altLang="en-US" sz="2000" dirty="0" smtClean="0">
                <a:latin typeface="Arial" panose="020B0604020202020204" pitchFamily="34" charset="0"/>
              </a:rPr>
              <a:t>of the entrant; </a:t>
            </a:r>
          </a:p>
          <a:p>
            <a:pPr lvl="1">
              <a:lnSpc>
                <a:spcPct val="110000"/>
              </a:lnSpc>
              <a:spcBef>
                <a:spcPts val="500"/>
              </a:spcBef>
              <a:spcAft>
                <a:spcPts val="500"/>
              </a:spcAft>
            </a:pPr>
            <a:r>
              <a:rPr lang="en-US" altLang="en-US" sz="2000" dirty="0" smtClean="0">
                <a:latin typeface="Arial" panose="020B0604020202020204" pitchFamily="34" charset="0"/>
              </a:rPr>
              <a:t>c. Has an internal configuration such that an </a:t>
            </a:r>
            <a:r>
              <a:rPr lang="en-US" altLang="en-US" sz="2000" dirty="0" smtClean="0">
                <a:solidFill>
                  <a:schemeClr val="accent2">
                    <a:lumMod val="75000"/>
                  </a:schemeClr>
                </a:solidFill>
                <a:latin typeface="Arial" panose="020B0604020202020204" pitchFamily="34" charset="0"/>
              </a:rPr>
              <a:t>entrant could be trapped or asphyxiated</a:t>
            </a:r>
            <a:r>
              <a:rPr lang="en-US" altLang="en-US" sz="2000" dirty="0" smtClean="0">
                <a:latin typeface="Arial" panose="020B0604020202020204" pitchFamily="34" charset="0"/>
              </a:rPr>
              <a:t> by inwardly converging walls or a floor which slopes downward and tapers to a smaller cross-section; </a:t>
            </a:r>
          </a:p>
          <a:p>
            <a:pPr lvl="1">
              <a:lnSpc>
                <a:spcPct val="110000"/>
              </a:lnSpc>
              <a:spcBef>
                <a:spcPts val="500"/>
              </a:spcBef>
              <a:spcAft>
                <a:spcPts val="500"/>
              </a:spcAft>
            </a:pPr>
            <a:r>
              <a:rPr lang="en-US" altLang="en-US" sz="2000" dirty="0" smtClean="0">
                <a:latin typeface="Arial" panose="020B0604020202020204" pitchFamily="34" charset="0"/>
              </a:rPr>
              <a:t>d. Contains any other recognized </a:t>
            </a:r>
            <a:r>
              <a:rPr lang="en-US" altLang="en-US" sz="2000" dirty="0" smtClean="0">
                <a:solidFill>
                  <a:schemeClr val="accent2">
                    <a:lumMod val="75000"/>
                  </a:schemeClr>
                </a:solidFill>
                <a:latin typeface="Arial" panose="020B0604020202020204" pitchFamily="34" charset="0"/>
              </a:rPr>
              <a:t>safety or health hazard</a:t>
            </a:r>
            <a:r>
              <a:rPr lang="en-US" altLang="en-US" sz="2000" dirty="0" smtClean="0">
                <a:latin typeface="Arial" panose="020B0604020202020204" pitchFamily="34" charset="0"/>
              </a:rPr>
              <a:t>.</a:t>
            </a:r>
          </a:p>
        </p:txBody>
      </p:sp>
      <p:sp>
        <p:nvSpPr>
          <p:cNvPr id="2" name="Title 1"/>
          <p:cNvSpPr>
            <a:spLocks noGrp="1"/>
          </p:cNvSpPr>
          <p:nvPr>
            <p:ph type="title"/>
          </p:nvPr>
        </p:nvSpPr>
        <p:spPr>
          <a:xfrm>
            <a:off x="457488" y="570705"/>
            <a:ext cx="8229023" cy="732855"/>
          </a:xfrm>
        </p:spPr>
        <p:txBody>
          <a:bodyPr/>
          <a:lstStyle/>
          <a:p>
            <a:pPr algn="ctr"/>
            <a:r>
              <a:rPr lang="en-US" dirty="0" smtClean="0"/>
              <a:t>Permit-Required Confined Space Entry</a:t>
            </a:r>
            <a:endParaRPr lang="en-US" dirty="0"/>
          </a:p>
        </p:txBody>
      </p:sp>
      <p:sp>
        <p:nvSpPr>
          <p:cNvPr id="3" name="Slide Number Placeholder 2"/>
          <p:cNvSpPr>
            <a:spLocks noGrp="1"/>
          </p:cNvSpPr>
          <p:nvPr>
            <p:ph type="sldNum" sz="quarter" idx="10"/>
          </p:nvPr>
        </p:nvSpPr>
        <p:spPr/>
        <p:txBody>
          <a:bodyPr/>
          <a:lstStyle/>
          <a:p>
            <a:pPr>
              <a:defRPr/>
            </a:pPr>
            <a:fld id="{46F0CF91-D697-47E3-8C60-CA7299ABBD8B}" type="slidenum">
              <a:rPr lang="en-US" smtClean="0"/>
              <a:pPr>
                <a:defRPr/>
              </a:pPr>
              <a:t>35</a:t>
            </a:fld>
            <a:endParaRPr lang="en-US"/>
          </a:p>
        </p:txBody>
      </p:sp>
    </p:spTree>
    <p:extLst>
      <p:ext uri="{BB962C8B-B14F-4D97-AF65-F5344CB8AC3E}">
        <p14:creationId xmlns:p14="http://schemas.microsoft.com/office/powerpoint/2010/main" val="3582399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282742" y="1196368"/>
            <a:ext cx="8578516" cy="4042372"/>
          </a:xfrm>
          <a:extLst>
            <a:ext uri="{91240B29-F687-4F45-9708-019B960494DF}">
              <a14:hiddenLine xmlns:a14="http://schemas.microsoft.com/office/drawing/2010/main" w="9525">
                <a:solidFill>
                  <a:schemeClr val="accent2"/>
                </a:solidFill>
                <a:miter lim="800000"/>
                <a:headEnd/>
                <a:tailEnd/>
              </a14:hiddenLine>
            </a:ext>
          </a:extLst>
        </p:spPr>
        <p:txBody>
          <a:bodyPr/>
          <a:lstStyle/>
          <a:p>
            <a:pPr>
              <a:lnSpc>
                <a:spcPct val="110000"/>
              </a:lnSpc>
            </a:pPr>
            <a:r>
              <a:rPr lang="en-US" altLang="en-US" dirty="0" smtClean="0">
                <a:latin typeface="Arial" panose="020B0604020202020204" pitchFamily="34" charset="0"/>
              </a:rPr>
              <a:t>Evaluate the workplace to determine if any spaces are permit-required confined spaces</a:t>
            </a:r>
          </a:p>
          <a:p>
            <a:pPr>
              <a:lnSpc>
                <a:spcPct val="110000"/>
              </a:lnSpc>
            </a:pPr>
            <a:r>
              <a:rPr lang="en-US" altLang="en-US" dirty="0" smtClean="0">
                <a:latin typeface="Arial" panose="020B0604020202020204" pitchFamily="34" charset="0"/>
              </a:rPr>
              <a:t>If the workplace contains permit spaces, inform employees by </a:t>
            </a:r>
          </a:p>
          <a:p>
            <a:pPr lvl="1">
              <a:lnSpc>
                <a:spcPct val="110000"/>
              </a:lnSpc>
            </a:pPr>
            <a:r>
              <a:rPr lang="en-US" altLang="en-US" dirty="0" smtClean="0">
                <a:latin typeface="Arial" panose="020B0604020202020204" pitchFamily="34" charset="0"/>
              </a:rPr>
              <a:t>Posting danger signs* of the location and danger posed by the permit spaces</a:t>
            </a:r>
          </a:p>
          <a:p>
            <a:pPr lvl="1">
              <a:lnSpc>
                <a:spcPct val="110000"/>
              </a:lnSpc>
            </a:pPr>
            <a:r>
              <a:rPr lang="en-US" altLang="en-US" dirty="0" smtClean="0">
                <a:latin typeface="Arial" panose="020B0604020202020204" pitchFamily="34" charset="0"/>
              </a:rPr>
              <a:t>Or by other equally effective means (i.e. training affected employees)</a:t>
            </a:r>
          </a:p>
          <a:p>
            <a:pPr marL="0" indent="0">
              <a:lnSpc>
                <a:spcPct val="110000"/>
              </a:lnSpc>
              <a:buNone/>
            </a:pPr>
            <a:endParaRPr lang="en-US" altLang="en-US" dirty="0" smtClean="0">
              <a:latin typeface="Arial" panose="020B0604020202020204" pitchFamily="34" charset="0"/>
            </a:endParaRPr>
          </a:p>
        </p:txBody>
      </p:sp>
      <p:sp>
        <p:nvSpPr>
          <p:cNvPr id="17412" name="Rectangle 8"/>
          <p:cNvSpPr>
            <a:spLocks noChangeArrowheads="1"/>
          </p:cNvSpPr>
          <p:nvPr/>
        </p:nvSpPr>
        <p:spPr bwMode="auto">
          <a:xfrm>
            <a:off x="2376922" y="4374269"/>
            <a:ext cx="4572000" cy="1474787"/>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dirty="0">
                <a:solidFill>
                  <a:schemeClr val="tx2"/>
                </a:solidFill>
                <a:latin typeface="Arial" panose="020B0604020202020204" pitchFamily="34" charset="0"/>
              </a:rPr>
              <a:t>*NOTE:  A sign reading </a:t>
            </a:r>
            <a:r>
              <a:rPr lang="en-US" altLang="en-US" sz="1800" b="1" dirty="0">
                <a:solidFill>
                  <a:srgbClr val="FF0000"/>
                </a:solidFill>
                <a:latin typeface="Arial" panose="020B0604020202020204" pitchFamily="34" charset="0"/>
              </a:rPr>
              <a:t>DANGER -- PERMIT-REQUIRED CONFINED SPACE</a:t>
            </a:r>
            <a:r>
              <a:rPr lang="en-US" altLang="en-US" sz="1800" b="1" dirty="0">
                <a:solidFill>
                  <a:schemeClr val="tx2"/>
                </a:solidFill>
                <a:latin typeface="Arial" panose="020B0604020202020204" pitchFamily="34" charset="0"/>
              </a:rPr>
              <a:t>, DO NOT ENTER or using other similar language would satisfy the requirement for a sign.</a:t>
            </a:r>
          </a:p>
        </p:txBody>
      </p:sp>
      <p:sp>
        <p:nvSpPr>
          <p:cNvPr id="2" name="Title 1"/>
          <p:cNvSpPr>
            <a:spLocks noGrp="1"/>
          </p:cNvSpPr>
          <p:nvPr>
            <p:ph type="title"/>
          </p:nvPr>
        </p:nvSpPr>
        <p:spPr>
          <a:xfrm>
            <a:off x="457489" y="547734"/>
            <a:ext cx="8229023" cy="732855"/>
          </a:xfrm>
        </p:spPr>
        <p:txBody>
          <a:bodyPr/>
          <a:lstStyle/>
          <a:p>
            <a:pPr algn="ctr"/>
            <a:r>
              <a:rPr lang="en-US" dirty="0" smtClean="0"/>
              <a:t>Confined Space – General Requirements</a:t>
            </a:r>
            <a:endParaRPr lang="en-US" dirty="0"/>
          </a:p>
        </p:txBody>
      </p:sp>
      <p:sp>
        <p:nvSpPr>
          <p:cNvPr id="3" name="Slide Number Placeholder 2"/>
          <p:cNvSpPr>
            <a:spLocks noGrp="1"/>
          </p:cNvSpPr>
          <p:nvPr>
            <p:ph type="sldNum" sz="quarter" idx="10"/>
          </p:nvPr>
        </p:nvSpPr>
        <p:spPr/>
        <p:txBody>
          <a:bodyPr/>
          <a:lstStyle/>
          <a:p>
            <a:pPr>
              <a:defRPr/>
            </a:pPr>
            <a:fld id="{46F0CF91-D697-47E3-8C60-CA7299ABBD8B}" type="slidenum">
              <a:rPr lang="en-US" smtClean="0"/>
              <a:pPr>
                <a:defRPr/>
              </a:pPr>
              <a:t>36</a:t>
            </a:fld>
            <a:endParaRPr lang="en-US"/>
          </a:p>
        </p:txBody>
      </p:sp>
    </p:spTree>
    <p:extLst>
      <p:ext uri="{BB962C8B-B14F-4D97-AF65-F5344CB8AC3E}">
        <p14:creationId xmlns:p14="http://schemas.microsoft.com/office/powerpoint/2010/main" val="36562846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209341" y="1678051"/>
            <a:ext cx="8831179" cy="4114800"/>
          </a:xfrm>
          <a:extLst>
            <a:ext uri="{91240B29-F687-4F45-9708-019B960494DF}">
              <a14:hiddenLine xmlns:a14="http://schemas.microsoft.com/office/drawing/2010/main" w="9525">
                <a:solidFill>
                  <a:schemeClr val="accent2"/>
                </a:solidFill>
                <a:miter lim="800000"/>
                <a:headEnd/>
                <a:tailEnd/>
              </a14:hiddenLine>
            </a:ext>
          </a:extLst>
        </p:spPr>
        <p:txBody>
          <a:bodyPr/>
          <a:lstStyle/>
          <a:p>
            <a:pPr>
              <a:lnSpc>
                <a:spcPct val="120000"/>
              </a:lnSpc>
            </a:pPr>
            <a:r>
              <a:rPr lang="en-US" altLang="en-US" dirty="0" smtClean="0">
                <a:latin typeface="Arial" panose="020B0604020202020204" pitchFamily="34" charset="0"/>
              </a:rPr>
              <a:t>If the employer decides that its employees will enter permit spaces, develop and implement a written permit space program for </a:t>
            </a:r>
            <a:r>
              <a:rPr lang="en-US" dirty="0" smtClean="0">
                <a:latin typeface="Arial" panose="020B0604020202020204" pitchFamily="34" charset="0"/>
              </a:rPr>
              <a:t>means</a:t>
            </a:r>
            <a:r>
              <a:rPr lang="en-US" dirty="0">
                <a:latin typeface="Arial" panose="020B0604020202020204" pitchFamily="34" charset="0"/>
              </a:rPr>
              <a:t>, procedures and practices to eliminate or control hazards necessary for safe permit space </a:t>
            </a:r>
            <a:r>
              <a:rPr lang="en-US" dirty="0" smtClean="0">
                <a:latin typeface="Arial" panose="020B0604020202020204" pitchFamily="34" charset="0"/>
              </a:rPr>
              <a:t>entry.</a:t>
            </a:r>
          </a:p>
          <a:p>
            <a:pPr>
              <a:lnSpc>
                <a:spcPct val="120000"/>
              </a:lnSpc>
            </a:pPr>
            <a:r>
              <a:rPr lang="en-US" altLang="en-US" dirty="0" smtClean="0">
                <a:latin typeface="Arial" panose="020B0604020202020204" pitchFamily="34" charset="0"/>
              </a:rPr>
              <a:t>Written program includes:</a:t>
            </a:r>
          </a:p>
          <a:p>
            <a:pPr lvl="1"/>
            <a:r>
              <a:rPr lang="en-US" dirty="0" smtClean="0"/>
              <a:t>Specifying </a:t>
            </a:r>
            <a:r>
              <a:rPr lang="en-US" dirty="0"/>
              <a:t>acceptable entry </a:t>
            </a:r>
            <a:r>
              <a:rPr lang="en-US" dirty="0" smtClean="0"/>
              <a:t>conditions</a:t>
            </a:r>
          </a:p>
          <a:p>
            <a:pPr lvl="1"/>
            <a:r>
              <a:rPr lang="en-US" dirty="0"/>
              <a:t>I</a:t>
            </a:r>
            <a:r>
              <a:rPr lang="en-US" dirty="0" smtClean="0"/>
              <a:t>solating </a:t>
            </a:r>
            <a:r>
              <a:rPr lang="en-US" dirty="0"/>
              <a:t>the permit </a:t>
            </a:r>
            <a:r>
              <a:rPr lang="en-US" dirty="0" smtClean="0"/>
              <a:t>space</a:t>
            </a:r>
          </a:p>
          <a:p>
            <a:pPr lvl="1"/>
            <a:r>
              <a:rPr lang="en-US" dirty="0" smtClean="0"/>
              <a:t>Providing barriers</a:t>
            </a:r>
          </a:p>
          <a:p>
            <a:pPr lvl="1"/>
            <a:r>
              <a:rPr lang="en-US" dirty="0" smtClean="0"/>
              <a:t>Verifying </a:t>
            </a:r>
            <a:r>
              <a:rPr lang="en-US" dirty="0"/>
              <a:t>acceptable entry conditions; and </a:t>
            </a:r>
          </a:p>
          <a:p>
            <a:pPr lvl="1"/>
            <a:r>
              <a:rPr lang="en-US" dirty="0" smtClean="0"/>
              <a:t>Purging</a:t>
            </a:r>
            <a:r>
              <a:rPr lang="en-US" dirty="0"/>
              <a:t>, making inert, flushing or ventilating the permit space. </a:t>
            </a:r>
          </a:p>
        </p:txBody>
      </p:sp>
      <p:sp>
        <p:nvSpPr>
          <p:cNvPr id="4" name="Title 3"/>
          <p:cNvSpPr>
            <a:spLocks noGrp="1"/>
          </p:cNvSpPr>
          <p:nvPr>
            <p:ph type="title"/>
          </p:nvPr>
        </p:nvSpPr>
        <p:spPr>
          <a:xfrm>
            <a:off x="457488" y="594767"/>
            <a:ext cx="8229023" cy="732855"/>
          </a:xfrm>
        </p:spPr>
        <p:txBody>
          <a:bodyPr/>
          <a:lstStyle/>
          <a:p>
            <a:pPr algn="ctr"/>
            <a:r>
              <a:rPr lang="en-US" dirty="0" smtClean="0"/>
              <a:t>Confined Space – General Requirements </a:t>
            </a:r>
            <a:endParaRPr lang="en-US" dirty="0"/>
          </a:p>
        </p:txBody>
      </p:sp>
      <p:sp>
        <p:nvSpPr>
          <p:cNvPr id="2" name="Slide Number Placeholder 1"/>
          <p:cNvSpPr>
            <a:spLocks noGrp="1"/>
          </p:cNvSpPr>
          <p:nvPr>
            <p:ph type="sldNum" sz="quarter" idx="10"/>
          </p:nvPr>
        </p:nvSpPr>
        <p:spPr/>
        <p:txBody>
          <a:bodyPr/>
          <a:lstStyle/>
          <a:p>
            <a:pPr>
              <a:defRPr/>
            </a:pPr>
            <a:fld id="{46F0CF91-D697-47E3-8C60-CA7299ABBD8B}" type="slidenum">
              <a:rPr lang="en-US" smtClean="0"/>
              <a:pPr>
                <a:defRPr/>
              </a:pPr>
              <a:t>37</a:t>
            </a:fld>
            <a:endParaRPr lang="en-US"/>
          </a:p>
        </p:txBody>
      </p:sp>
    </p:spTree>
    <p:extLst>
      <p:ext uri="{BB962C8B-B14F-4D97-AF65-F5344CB8AC3E}">
        <p14:creationId xmlns:p14="http://schemas.microsoft.com/office/powerpoint/2010/main" val="29394417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pPr algn="ctr"/>
            <a:r>
              <a:rPr lang="en-US" dirty="0" smtClean="0"/>
              <a:t>Confined Spaces</a:t>
            </a:r>
            <a:endParaRPr lang="en-US" dirty="0"/>
          </a:p>
        </p:txBody>
      </p:sp>
      <p:pic>
        <p:nvPicPr>
          <p:cNvPr id="4098" name="Picture 2" descr="S:\seb\users\jhowry\Older Backups\Food Processing Sanitation Harwood\Sanitation Pics and Video Clips\Sanitation Pics\Hazard in PRCS- Mixer.JPG" title="Photo of a confined spa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6218" y="464705"/>
            <a:ext cx="2880660" cy="21535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seb\users\jhowry\Older Backups\Food Processing Sanitation Harwood\Sanitation Pics and Video Clips\Sanitation Pics\Entered PRCS LOTO.JPG" title="Photo of a worker looking inside a confined spac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66218" y="3090860"/>
            <a:ext cx="2921920" cy="28503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P102006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3232" y="1316754"/>
            <a:ext cx="2597485" cy="177410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seb\users\jhowry\Older Backups\Food Processing Sanitation Harwood\Sanitation Pics and Video Clips\Sanitation Pics\PRCS with labeling.JPG" title="Photo of a confined spac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47135" y="3657328"/>
            <a:ext cx="3324865" cy="25930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737927" y="2660451"/>
            <a:ext cx="1140899" cy="430409"/>
          </a:xfrm>
          <a:prstGeom prst="rect">
            <a:avLst/>
          </a:prstGeom>
          <a:noFill/>
        </p:spPr>
        <p:txBody>
          <a:bodyPr wrap="square" lIns="60484" tIns="30243" rIns="60484" bIns="30243" rtlCol="0">
            <a:spAutoFit/>
          </a:bodyPr>
          <a:lstStyle/>
          <a:p>
            <a:r>
              <a:rPr lang="en-US" sz="2400" dirty="0"/>
              <a:t>Entry?</a:t>
            </a:r>
          </a:p>
        </p:txBody>
      </p:sp>
      <p:sp>
        <p:nvSpPr>
          <p:cNvPr id="3" name="Slide Number Placeholder 2"/>
          <p:cNvSpPr>
            <a:spLocks noGrp="1"/>
          </p:cNvSpPr>
          <p:nvPr>
            <p:ph type="sldNum" sz="quarter" idx="10"/>
          </p:nvPr>
        </p:nvSpPr>
        <p:spPr/>
        <p:txBody>
          <a:bodyPr/>
          <a:lstStyle/>
          <a:p>
            <a:pPr>
              <a:defRPr/>
            </a:pPr>
            <a:fld id="{DF1153B0-554A-42FA-8FB9-5533B4EFE163}" type="slidenum">
              <a:rPr lang="en-US" smtClean="0"/>
              <a:pPr>
                <a:defRPr/>
              </a:pPr>
              <a:t>38</a:t>
            </a:fld>
            <a:endParaRPr lang="en-US"/>
          </a:p>
        </p:txBody>
      </p:sp>
    </p:spTree>
    <p:extLst>
      <p:ext uri="{BB962C8B-B14F-4D97-AF65-F5344CB8AC3E}">
        <p14:creationId xmlns:p14="http://schemas.microsoft.com/office/powerpoint/2010/main" val="17021632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88" y="596577"/>
            <a:ext cx="8229023" cy="668149"/>
          </a:xfrm>
        </p:spPr>
        <p:txBody>
          <a:bodyPr/>
          <a:lstStyle/>
          <a:p>
            <a:pPr algn="ctr"/>
            <a:r>
              <a:rPr lang="en-US" dirty="0" smtClean="0"/>
              <a:t>Confined Space - Solutions</a:t>
            </a:r>
            <a:endParaRPr lang="en-US" dirty="0"/>
          </a:p>
        </p:txBody>
      </p:sp>
      <p:sp>
        <p:nvSpPr>
          <p:cNvPr id="3" name="Content Placeholder 2"/>
          <p:cNvSpPr>
            <a:spLocks noGrp="1"/>
          </p:cNvSpPr>
          <p:nvPr>
            <p:ph idx="1"/>
          </p:nvPr>
        </p:nvSpPr>
        <p:spPr>
          <a:xfrm>
            <a:off x="669926" y="1599080"/>
            <a:ext cx="3902074" cy="2827981"/>
          </a:xfrm>
        </p:spPr>
        <p:txBody>
          <a:bodyPr/>
          <a:lstStyle/>
          <a:p>
            <a:r>
              <a:rPr lang="en-US" dirty="0"/>
              <a:t>Safety and Health Management System</a:t>
            </a:r>
          </a:p>
          <a:p>
            <a:r>
              <a:rPr lang="en-US" dirty="0" smtClean="0"/>
              <a:t>Awareness</a:t>
            </a:r>
          </a:p>
          <a:p>
            <a:pPr lvl="1"/>
            <a:r>
              <a:rPr lang="en-US" dirty="0" smtClean="0"/>
              <a:t>Sharing of best practices</a:t>
            </a:r>
          </a:p>
          <a:p>
            <a:r>
              <a:rPr lang="en-US" dirty="0" smtClean="0"/>
              <a:t>Increased oversight</a:t>
            </a:r>
          </a:p>
        </p:txBody>
      </p:sp>
      <p:sp>
        <p:nvSpPr>
          <p:cNvPr id="4" name="Content Placeholder 3"/>
          <p:cNvSpPr>
            <a:spLocks noGrp="1"/>
          </p:cNvSpPr>
          <p:nvPr>
            <p:ph idx="11"/>
          </p:nvPr>
        </p:nvSpPr>
        <p:spPr>
          <a:xfrm>
            <a:off x="4572000" y="1599640"/>
            <a:ext cx="4188403" cy="2827981"/>
          </a:xfrm>
        </p:spPr>
        <p:txBody>
          <a:bodyPr/>
          <a:lstStyle/>
          <a:p>
            <a:r>
              <a:rPr lang="en-US" dirty="0"/>
              <a:t>Training</a:t>
            </a:r>
          </a:p>
          <a:p>
            <a:r>
              <a:rPr lang="en-US" dirty="0" smtClean="0"/>
              <a:t>Technology </a:t>
            </a:r>
            <a:r>
              <a:rPr lang="en-US" dirty="0"/>
              <a:t>Insertion</a:t>
            </a:r>
          </a:p>
          <a:p>
            <a:pPr lvl="1"/>
            <a:r>
              <a:rPr lang="en-US" dirty="0"/>
              <a:t>Clean-in-place</a:t>
            </a:r>
          </a:p>
          <a:p>
            <a:pPr lvl="1"/>
            <a:r>
              <a:rPr lang="en-US" dirty="0"/>
              <a:t>Innovative equipment </a:t>
            </a:r>
            <a:r>
              <a:rPr lang="en-US" dirty="0" smtClean="0"/>
              <a:t>design</a:t>
            </a:r>
            <a:endParaRPr lang="en-US" dirty="0"/>
          </a:p>
        </p:txBody>
      </p:sp>
      <p:sp>
        <p:nvSpPr>
          <p:cNvPr id="6" name="Slide Number Placeholder 5"/>
          <p:cNvSpPr>
            <a:spLocks noGrp="1"/>
          </p:cNvSpPr>
          <p:nvPr>
            <p:ph type="sldNum" sz="quarter" idx="10"/>
          </p:nvPr>
        </p:nvSpPr>
        <p:spPr/>
        <p:txBody>
          <a:bodyPr/>
          <a:lstStyle/>
          <a:p>
            <a:pPr>
              <a:defRPr/>
            </a:pPr>
            <a:fld id="{46F0CF91-D697-47E3-8C60-CA7299ABBD8B}" type="slidenum">
              <a:rPr lang="en-US" smtClean="0"/>
              <a:pPr>
                <a:defRPr/>
              </a:pPr>
              <a:t>39</a:t>
            </a:fld>
            <a:endParaRPr lang="en-US"/>
          </a:p>
        </p:txBody>
      </p:sp>
    </p:spTree>
    <p:extLst>
      <p:ext uri="{BB962C8B-B14F-4D97-AF65-F5344CB8AC3E}">
        <p14:creationId xmlns:p14="http://schemas.microsoft.com/office/powerpoint/2010/main" val="1626126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89" y="481854"/>
            <a:ext cx="8229023" cy="732855"/>
          </a:xfrm>
        </p:spPr>
        <p:txBody>
          <a:bodyPr/>
          <a:lstStyle/>
          <a:p>
            <a:pPr algn="ctr"/>
            <a:r>
              <a:rPr lang="en-US" sz="2400" dirty="0"/>
              <a:t>Why Are We Here Today?</a:t>
            </a:r>
          </a:p>
        </p:txBody>
      </p:sp>
      <p:sp>
        <p:nvSpPr>
          <p:cNvPr id="3" name="Content Placeholder 2"/>
          <p:cNvSpPr>
            <a:spLocks noGrp="1"/>
          </p:cNvSpPr>
          <p:nvPr>
            <p:ph idx="1"/>
          </p:nvPr>
        </p:nvSpPr>
        <p:spPr>
          <a:xfrm>
            <a:off x="457489" y="1599640"/>
            <a:ext cx="8229023" cy="2888139"/>
          </a:xfrm>
        </p:spPr>
        <p:txBody>
          <a:bodyPr/>
          <a:lstStyle/>
          <a:p>
            <a:r>
              <a:rPr lang="en-US" b="1" dirty="0"/>
              <a:t>Injuries</a:t>
            </a:r>
          </a:p>
          <a:p>
            <a:pPr lvl="1"/>
            <a:r>
              <a:rPr lang="en-US" dirty="0"/>
              <a:t>Poultry workers are twice as likely to suffer serious injuries on the job, and six times more likely to suffer illnesses, compared to other private sector </a:t>
            </a:r>
            <a:r>
              <a:rPr lang="en-US" dirty="0" smtClean="0"/>
              <a:t>workers.</a:t>
            </a:r>
            <a:endParaRPr lang="en-US" dirty="0"/>
          </a:p>
          <a:p>
            <a:pPr lvl="1"/>
            <a:r>
              <a:rPr lang="en-US" dirty="0"/>
              <a:t>In the meat slaughter and processing industry, illness and injury rates are even higher, at rates nearly double those for poultry workers. </a:t>
            </a:r>
          </a:p>
          <a:p>
            <a:pPr marL="0" indent="0">
              <a:buNone/>
            </a:pPr>
            <a:endParaRPr lang="en-US" dirty="0"/>
          </a:p>
        </p:txBody>
      </p:sp>
      <p:sp>
        <p:nvSpPr>
          <p:cNvPr id="4" name="TextBox 3"/>
          <p:cNvSpPr txBox="1"/>
          <p:nvPr/>
        </p:nvSpPr>
        <p:spPr>
          <a:xfrm>
            <a:off x="7251808" y="5758703"/>
            <a:ext cx="535961" cy="275588"/>
          </a:xfrm>
          <a:prstGeom prst="rect">
            <a:avLst/>
          </a:prstGeom>
          <a:noFill/>
        </p:spPr>
        <p:txBody>
          <a:bodyPr wrap="square" rtlCol="0">
            <a:spAutoFit/>
          </a:bodyPr>
          <a:lstStyle/>
          <a:p>
            <a:r>
              <a:rPr lang="en-US" sz="1191" dirty="0">
                <a:solidFill>
                  <a:schemeClr val="bg1"/>
                </a:solidFill>
              </a:rPr>
              <a:t>4</a:t>
            </a:r>
          </a:p>
        </p:txBody>
      </p:sp>
      <p:sp>
        <p:nvSpPr>
          <p:cNvPr id="5" name="Slide Number Placeholder 4"/>
          <p:cNvSpPr>
            <a:spLocks noGrp="1"/>
          </p:cNvSpPr>
          <p:nvPr>
            <p:ph type="sldNum" sz="quarter" idx="10"/>
          </p:nvPr>
        </p:nvSpPr>
        <p:spPr/>
        <p:txBody>
          <a:bodyPr/>
          <a:lstStyle/>
          <a:p>
            <a:pPr>
              <a:defRPr/>
            </a:pPr>
            <a:fld id="{46F0CF91-D697-47E3-8C60-CA7299ABBD8B}" type="slidenum">
              <a:rPr lang="en-US" smtClean="0"/>
              <a:pPr>
                <a:defRPr/>
              </a:pPr>
              <a:t>4</a:t>
            </a:fld>
            <a:endParaRPr lang="en-US"/>
          </a:p>
        </p:txBody>
      </p:sp>
    </p:spTree>
    <p:extLst>
      <p:ext uri="{BB962C8B-B14F-4D97-AF65-F5344CB8AC3E}">
        <p14:creationId xmlns:p14="http://schemas.microsoft.com/office/powerpoint/2010/main" val="12477913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ELECTRICAL HAZARDS</a:t>
            </a:r>
            <a:endParaRPr lang="en-US" dirty="0"/>
          </a:p>
        </p:txBody>
      </p:sp>
      <p:sp>
        <p:nvSpPr>
          <p:cNvPr id="17410" name="Rectangle 3"/>
          <p:cNvSpPr>
            <a:spLocks noGrp="1" noChangeArrowheads="1"/>
          </p:cNvSpPr>
          <p:nvPr>
            <p:ph idx="1"/>
          </p:nvPr>
        </p:nvSpPr>
        <p:spPr>
          <a:xfrm>
            <a:off x="457489" y="1599640"/>
            <a:ext cx="8229023" cy="3429560"/>
          </a:xfrm>
        </p:spPr>
        <p:txBody>
          <a:bodyPr/>
          <a:lstStyle/>
          <a:p>
            <a:pPr defTabSz="654109">
              <a:lnSpc>
                <a:spcPct val="90000"/>
              </a:lnSpc>
            </a:pPr>
            <a:r>
              <a:rPr lang="en-US" altLang="en-US" dirty="0" smtClean="0"/>
              <a:t>There are many rules that apply to electrical safety (installations and work practices) in the workplace, some of those standards included in this presentation are:</a:t>
            </a:r>
          </a:p>
          <a:p>
            <a:pPr marL="375593" lvl="1" indent="-165261" defTabSz="654109">
              <a:lnSpc>
                <a:spcPct val="90000"/>
              </a:lnSpc>
              <a:buFont typeface="Wingdings" panose="05000000000000000000" pitchFamily="2" charset="2"/>
              <a:buChar char="q"/>
            </a:pPr>
            <a:r>
              <a:rPr lang="en-US" altLang="en-US" sz="1748" dirty="0"/>
              <a:t>OSHA standards 29 CFR 1910.301-335</a:t>
            </a:r>
          </a:p>
          <a:p>
            <a:pPr marL="375593" lvl="1" indent="-165261" defTabSz="654109">
              <a:lnSpc>
                <a:spcPct val="90000"/>
              </a:lnSpc>
              <a:buFont typeface="Wingdings" panose="05000000000000000000" pitchFamily="2" charset="2"/>
              <a:buChar char="q"/>
            </a:pPr>
            <a:r>
              <a:rPr lang="en-US" altLang="en-US" sz="1748" dirty="0"/>
              <a:t>NEC, National Electrical Code-Design of the Systems</a:t>
            </a:r>
          </a:p>
          <a:p>
            <a:pPr marL="375593" lvl="1" indent="-165261" defTabSz="654109">
              <a:lnSpc>
                <a:spcPct val="90000"/>
              </a:lnSpc>
              <a:buFont typeface="Wingdings" panose="05000000000000000000" pitchFamily="2" charset="2"/>
              <a:buChar char="q"/>
            </a:pPr>
            <a:r>
              <a:rPr lang="en-US" altLang="en-US" sz="1748" dirty="0"/>
              <a:t>NFPA 70E, Safety Standard for employee workplaces</a:t>
            </a:r>
          </a:p>
        </p:txBody>
      </p:sp>
      <p:sp>
        <p:nvSpPr>
          <p:cNvPr id="2" name="Slide Number Placeholder 1"/>
          <p:cNvSpPr>
            <a:spLocks noGrp="1"/>
          </p:cNvSpPr>
          <p:nvPr>
            <p:ph type="sldNum" sz="quarter" idx="10"/>
          </p:nvPr>
        </p:nvSpPr>
        <p:spPr>
          <a:prstGeom prst="rect">
            <a:avLst/>
          </a:prstGeom>
        </p:spPr>
        <p:txBody>
          <a:bodyPr/>
          <a:lstStyle/>
          <a:p>
            <a:pPr>
              <a:defRPr/>
            </a:pPr>
            <a:fld id="{BB8A8216-A813-4FAB-BDB6-FACE658940B3}" type="slidenum">
              <a:rPr lang="en-US" smtClean="0"/>
              <a:pPr>
                <a:defRPr/>
              </a:pPr>
              <a:t>40</a:t>
            </a:fld>
            <a:endParaRPr lang="en-US"/>
          </a:p>
        </p:txBody>
      </p:sp>
    </p:spTree>
    <p:extLst>
      <p:ext uri="{BB962C8B-B14F-4D97-AF65-F5344CB8AC3E}">
        <p14:creationId xmlns:p14="http://schemas.microsoft.com/office/powerpoint/2010/main" val="12358649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489" y="378199"/>
            <a:ext cx="8229023" cy="709456"/>
          </a:xfrm>
        </p:spPr>
        <p:txBody>
          <a:bodyPr>
            <a:normAutofit/>
          </a:bodyPr>
          <a:lstStyle/>
          <a:p>
            <a:pPr algn="ctr" defTabSz="654109"/>
            <a:r>
              <a:rPr lang="en-US" altLang="en-US" dirty="0" smtClean="0">
                <a:solidFill>
                  <a:schemeClr val="tx1"/>
                </a:solidFill>
              </a:rPr>
              <a:t>Equipment</a:t>
            </a:r>
          </a:p>
        </p:txBody>
      </p:sp>
      <p:pic>
        <p:nvPicPr>
          <p:cNvPr id="39940" name="Picture 9" descr="_MG_6975"/>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5535153" y="1398069"/>
            <a:ext cx="3021080" cy="4525963"/>
          </a:xfrm>
        </p:spPr>
      </p:pic>
      <p:sp>
        <p:nvSpPr>
          <p:cNvPr id="2" name="Slide Number Placeholder 1"/>
          <p:cNvSpPr>
            <a:spLocks noGrp="1"/>
          </p:cNvSpPr>
          <p:nvPr>
            <p:ph type="sldNum" sz="quarter" idx="10"/>
          </p:nvPr>
        </p:nvSpPr>
        <p:spPr/>
        <p:txBody>
          <a:bodyPr/>
          <a:lstStyle/>
          <a:p>
            <a:pPr>
              <a:defRPr/>
            </a:pPr>
            <a:fld id="{81C73541-CCFB-45D8-92F4-CB376EF1ED46}" type="slidenum">
              <a:rPr lang="en-US" altLang="en-US" smtClean="0"/>
              <a:pPr>
                <a:defRPr/>
              </a:pPr>
              <a:t>41</a:t>
            </a:fld>
            <a:endParaRPr lang="en-US" altLang="en-US"/>
          </a:p>
        </p:txBody>
      </p:sp>
      <p:sp>
        <p:nvSpPr>
          <p:cNvPr id="39939" name="Rectangle 3"/>
          <p:cNvSpPr>
            <a:spLocks noGrp="1" noChangeArrowheads="1"/>
          </p:cNvSpPr>
          <p:nvPr>
            <p:ph type="body" sz="half" idx="4294967295"/>
          </p:nvPr>
        </p:nvSpPr>
        <p:spPr>
          <a:xfrm>
            <a:off x="457489" y="1509168"/>
            <a:ext cx="4332170" cy="4530725"/>
          </a:xfrm>
        </p:spPr>
        <p:txBody>
          <a:bodyPr/>
          <a:lstStyle/>
          <a:p>
            <a:pPr>
              <a:lnSpc>
                <a:spcPct val="90000"/>
              </a:lnSpc>
            </a:pPr>
            <a:r>
              <a:rPr lang="en-US" altLang="en-US" dirty="0" smtClean="0"/>
              <a:t>Conductors can not be exposed to adverse conditions, unless made for those conditions.</a:t>
            </a:r>
          </a:p>
          <a:p>
            <a:pPr lvl="1">
              <a:lnSpc>
                <a:spcPct val="90000"/>
              </a:lnSpc>
            </a:pPr>
            <a:r>
              <a:rPr lang="en-US" altLang="en-US" sz="1748" dirty="0"/>
              <a:t>Note: Cleaning solutions used in sanitation could potentially damage the equipment</a:t>
            </a:r>
          </a:p>
          <a:p>
            <a:pPr>
              <a:lnSpc>
                <a:spcPct val="90000"/>
              </a:lnSpc>
            </a:pPr>
            <a:endParaRPr lang="en-US" altLang="en-US" dirty="0" smtClean="0"/>
          </a:p>
        </p:txBody>
      </p:sp>
    </p:spTree>
    <p:extLst>
      <p:ext uri="{BB962C8B-B14F-4D97-AF65-F5344CB8AC3E}">
        <p14:creationId xmlns:p14="http://schemas.microsoft.com/office/powerpoint/2010/main" val="33341742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1031"/>
          <p:cNvSpPr>
            <a:spLocks noGrp="1" noChangeArrowheads="1"/>
          </p:cNvSpPr>
          <p:nvPr>
            <p:ph type="title"/>
          </p:nvPr>
        </p:nvSpPr>
        <p:spPr>
          <a:noFill/>
        </p:spPr>
        <p:txBody>
          <a:bodyPr/>
          <a:lstStyle/>
          <a:p>
            <a:pPr algn="ctr" defTabSz="654386">
              <a:defRPr/>
            </a:pPr>
            <a:r>
              <a:rPr altLang="en-US" smtClean="0">
                <a:solidFill>
                  <a:schemeClr val="tx1"/>
                </a:solidFill>
              </a:rPr>
              <a:t>Grounding</a:t>
            </a:r>
          </a:p>
        </p:txBody>
      </p:sp>
      <p:sp>
        <p:nvSpPr>
          <p:cNvPr id="105475" name="Rectangle 1027"/>
          <p:cNvSpPr>
            <a:spLocks noGrp="1" noChangeArrowheads="1"/>
          </p:cNvSpPr>
          <p:nvPr>
            <p:ph idx="1"/>
          </p:nvPr>
        </p:nvSpPr>
        <p:spPr>
          <a:xfrm>
            <a:off x="457489" y="1599640"/>
            <a:ext cx="8229023" cy="3345339"/>
          </a:xfrm>
        </p:spPr>
        <p:txBody>
          <a:bodyPr/>
          <a:lstStyle/>
          <a:p>
            <a:pPr>
              <a:lnSpc>
                <a:spcPct val="130000"/>
              </a:lnSpc>
              <a:spcBef>
                <a:spcPts val="383"/>
              </a:spcBef>
              <a:spcAft>
                <a:spcPts val="1310"/>
              </a:spcAft>
            </a:pPr>
            <a:r>
              <a:rPr lang="en-US" altLang="en-US" dirty="0" smtClean="0"/>
              <a:t>For AC premises wiring systems, the identified conductor shall be grounded.</a:t>
            </a:r>
          </a:p>
          <a:p>
            <a:pPr>
              <a:lnSpc>
                <a:spcPct val="130000"/>
              </a:lnSpc>
              <a:spcBef>
                <a:spcPts val="383"/>
              </a:spcBef>
              <a:spcAft>
                <a:spcPts val="1310"/>
              </a:spcAft>
            </a:pPr>
            <a:r>
              <a:rPr lang="en-US" altLang="en-US" dirty="0" smtClean="0"/>
              <a:t>The path to ground from circuits, equipment, and enclosures shall be permanent and continuous</a:t>
            </a:r>
            <a:r>
              <a:rPr lang="en-US" altLang="en-US" b="1" dirty="0" smtClean="0"/>
              <a:t> </a:t>
            </a:r>
            <a:r>
              <a:rPr lang="en-US" altLang="en-US" dirty="0" smtClean="0"/>
              <a:t>(path to ground has to be effective).</a:t>
            </a:r>
          </a:p>
        </p:txBody>
      </p:sp>
      <p:sp>
        <p:nvSpPr>
          <p:cNvPr id="2" name="Slide Number Placeholder 1"/>
          <p:cNvSpPr>
            <a:spLocks noGrp="1"/>
          </p:cNvSpPr>
          <p:nvPr>
            <p:ph type="sldNum" sz="quarter" idx="10"/>
          </p:nvPr>
        </p:nvSpPr>
        <p:spPr/>
        <p:txBody>
          <a:bodyPr/>
          <a:lstStyle/>
          <a:p>
            <a:pPr>
              <a:defRPr/>
            </a:pPr>
            <a:fld id="{BB8A8216-A813-4FAB-BDB6-FACE658940B3}" type="slidenum">
              <a:rPr lang="en-US" smtClean="0"/>
              <a:pPr>
                <a:defRPr/>
              </a:pPr>
              <a:t>42</a:t>
            </a:fld>
            <a:endParaRPr lang="en-US"/>
          </a:p>
        </p:txBody>
      </p:sp>
    </p:spTree>
    <p:extLst>
      <p:ext uri="{BB962C8B-B14F-4D97-AF65-F5344CB8AC3E}">
        <p14:creationId xmlns:p14="http://schemas.microsoft.com/office/powerpoint/2010/main" val="15848622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p:nvPr>
        </p:nvSpPr>
        <p:spPr/>
        <p:txBody>
          <a:bodyPr/>
          <a:lstStyle/>
          <a:p>
            <a:pPr algn="ctr" defTabSz="654386">
              <a:defRPr/>
            </a:pPr>
            <a:r>
              <a:rPr altLang="en-US" dirty="0" smtClean="0">
                <a:solidFill>
                  <a:schemeClr val="tx1"/>
                </a:solidFill>
              </a:rPr>
              <a:t>Grounding</a:t>
            </a:r>
            <a:r>
              <a:rPr lang="en-US" altLang="en-US" dirty="0" smtClean="0">
                <a:solidFill>
                  <a:schemeClr val="tx1"/>
                </a:solidFill>
              </a:rPr>
              <a:t> </a:t>
            </a:r>
            <a:endParaRPr altLang="en-US" dirty="0" smtClean="0">
              <a:solidFill>
                <a:schemeClr val="tx1"/>
              </a:solidFill>
            </a:endParaRPr>
          </a:p>
        </p:txBody>
      </p:sp>
      <p:sp>
        <p:nvSpPr>
          <p:cNvPr id="113667" name="Rectangle 5"/>
          <p:cNvSpPr>
            <a:spLocks noGrp="1" noChangeArrowheads="1"/>
          </p:cNvSpPr>
          <p:nvPr>
            <p:ph idx="1"/>
          </p:nvPr>
        </p:nvSpPr>
        <p:spPr>
          <a:xfrm>
            <a:off x="457489" y="1732547"/>
            <a:ext cx="8229023" cy="2878290"/>
          </a:xfrm>
        </p:spPr>
        <p:txBody>
          <a:bodyPr/>
          <a:lstStyle/>
          <a:p>
            <a:r>
              <a:rPr lang="en-US" altLang="en-US" dirty="0" smtClean="0"/>
              <a:t>Metal frames &amp; enclosures of equipment are grounded by a permanent connection or bond.</a:t>
            </a:r>
          </a:p>
          <a:p>
            <a:r>
              <a:rPr lang="en-US" altLang="en-US" dirty="0" smtClean="0"/>
              <a:t>The equipment grounding conductor provides a path for dangerous fault current to return to the system ground at the supply source should a fault occur.</a:t>
            </a:r>
          </a:p>
        </p:txBody>
      </p:sp>
      <p:sp>
        <p:nvSpPr>
          <p:cNvPr id="2" name="Slide Number Placeholder 1"/>
          <p:cNvSpPr>
            <a:spLocks noGrp="1"/>
          </p:cNvSpPr>
          <p:nvPr>
            <p:ph type="sldNum" sz="quarter" idx="10"/>
          </p:nvPr>
        </p:nvSpPr>
        <p:spPr>
          <a:prstGeom prst="rect">
            <a:avLst/>
          </a:prstGeom>
        </p:spPr>
        <p:txBody>
          <a:bodyPr/>
          <a:lstStyle/>
          <a:p>
            <a:pPr>
              <a:defRPr/>
            </a:pPr>
            <a:fld id="{81C73541-CCFB-45D8-92F4-CB376EF1ED46}" type="slidenum">
              <a:rPr lang="en-US" altLang="en-US" smtClean="0"/>
              <a:pPr>
                <a:defRPr/>
              </a:pPr>
              <a:t>43</a:t>
            </a:fld>
            <a:endParaRPr lang="en-US" altLang="en-US"/>
          </a:p>
        </p:txBody>
      </p:sp>
    </p:spTree>
    <p:extLst>
      <p:ext uri="{BB962C8B-B14F-4D97-AF65-F5344CB8AC3E}">
        <p14:creationId xmlns:p14="http://schemas.microsoft.com/office/powerpoint/2010/main" val="33541238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4"/>
          <p:cNvSpPr>
            <a:spLocks noGrp="1" noChangeArrowheads="1"/>
          </p:cNvSpPr>
          <p:nvPr>
            <p:ph type="title"/>
          </p:nvPr>
        </p:nvSpPr>
        <p:spPr>
          <a:xfrm>
            <a:off x="457489" y="512822"/>
            <a:ext cx="8229023" cy="732855"/>
          </a:xfrm>
        </p:spPr>
        <p:txBody>
          <a:bodyPr>
            <a:normAutofit/>
          </a:bodyPr>
          <a:lstStyle/>
          <a:p>
            <a:pPr algn="ctr" defTabSz="654109"/>
            <a:r>
              <a:rPr lang="en-US" altLang="en-US" dirty="0" smtClean="0">
                <a:solidFill>
                  <a:schemeClr val="tx1"/>
                </a:solidFill>
              </a:rPr>
              <a:t>Requirements for Damp or Wet Locations</a:t>
            </a:r>
          </a:p>
        </p:txBody>
      </p:sp>
      <p:pic>
        <p:nvPicPr>
          <p:cNvPr id="134148" name="Picture 7" descr="Wetlocationreceptacle"/>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5405898" y="2657406"/>
            <a:ext cx="2028305" cy="1916084"/>
          </a:xfrm>
          <a:noFill/>
        </p:spPr>
      </p:pic>
      <p:sp>
        <p:nvSpPr>
          <p:cNvPr id="2" name="Slide Number Placeholder 1"/>
          <p:cNvSpPr>
            <a:spLocks noGrp="1"/>
          </p:cNvSpPr>
          <p:nvPr>
            <p:ph type="sldNum" sz="quarter" idx="10"/>
          </p:nvPr>
        </p:nvSpPr>
        <p:spPr/>
        <p:txBody>
          <a:bodyPr/>
          <a:lstStyle/>
          <a:p>
            <a:pPr>
              <a:defRPr/>
            </a:pPr>
            <a:fld id="{81C73541-CCFB-45D8-92F4-CB376EF1ED46}" type="slidenum">
              <a:rPr lang="en-US" altLang="en-US" smtClean="0"/>
              <a:pPr>
                <a:defRPr/>
              </a:pPr>
              <a:t>44</a:t>
            </a:fld>
            <a:endParaRPr lang="en-US" altLang="en-US" dirty="0"/>
          </a:p>
        </p:txBody>
      </p:sp>
      <p:sp>
        <p:nvSpPr>
          <p:cNvPr id="134147" name="Rectangle 5"/>
          <p:cNvSpPr>
            <a:spLocks noGrp="1" noChangeArrowheads="1"/>
          </p:cNvSpPr>
          <p:nvPr>
            <p:ph type="body" sz="half" idx="4294967295"/>
          </p:nvPr>
        </p:nvSpPr>
        <p:spPr>
          <a:xfrm>
            <a:off x="548394" y="2174090"/>
            <a:ext cx="4462463" cy="3298825"/>
          </a:xfrm>
        </p:spPr>
        <p:txBody>
          <a:bodyPr/>
          <a:lstStyle/>
          <a:p>
            <a:pPr marL="342900" indent="-342900">
              <a:buFont typeface="Wingdings" panose="05000000000000000000" pitchFamily="2" charset="2"/>
              <a:buChar char="Ø"/>
            </a:pPr>
            <a:r>
              <a:rPr lang="en-US" altLang="en-US" dirty="0" smtClean="0"/>
              <a:t>All receptacles in the processing area that are subject to a wet or damp location must be covered</a:t>
            </a:r>
          </a:p>
          <a:p>
            <a:pPr marL="342900" indent="-342900">
              <a:buFont typeface="Wingdings" panose="05000000000000000000" pitchFamily="2" charset="2"/>
              <a:buChar char="Ø"/>
            </a:pPr>
            <a:r>
              <a:rPr lang="en-US" altLang="en-US" dirty="0" smtClean="0"/>
              <a:t>Electrical equipment should be designed to prevent accumulation of water</a:t>
            </a:r>
          </a:p>
        </p:txBody>
      </p:sp>
      <p:sp>
        <p:nvSpPr>
          <p:cNvPr id="134149" name="Line 9" title="Photo of a G F C I"/>
          <p:cNvSpPr>
            <a:spLocks noChangeShapeType="1"/>
          </p:cNvSpPr>
          <p:nvPr/>
        </p:nvSpPr>
        <p:spPr bwMode="auto">
          <a:xfrm flipV="1">
            <a:off x="6195979" y="3646575"/>
            <a:ext cx="110939" cy="1095498"/>
          </a:xfrm>
          <a:prstGeom prst="line">
            <a:avLst/>
          </a:prstGeom>
          <a:noFill/>
          <a:ln w="63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456"/>
          </a:p>
        </p:txBody>
      </p:sp>
      <p:sp>
        <p:nvSpPr>
          <p:cNvPr id="134150" name="Text Box 10"/>
          <p:cNvSpPr txBox="1">
            <a:spLocks noChangeArrowheads="1"/>
          </p:cNvSpPr>
          <p:nvPr/>
        </p:nvSpPr>
        <p:spPr bwMode="auto">
          <a:xfrm>
            <a:off x="5161683" y="4638078"/>
            <a:ext cx="2662518" cy="63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748" dirty="0">
                <a:solidFill>
                  <a:srgbClr val="C00000"/>
                </a:solidFill>
              </a:rPr>
              <a:t>Receptacles in damp areas must have a GFCI</a:t>
            </a:r>
          </a:p>
        </p:txBody>
      </p:sp>
    </p:spTree>
    <p:extLst>
      <p:ext uri="{BB962C8B-B14F-4D97-AF65-F5344CB8AC3E}">
        <p14:creationId xmlns:p14="http://schemas.microsoft.com/office/powerpoint/2010/main" val="11027819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B8A8216-A813-4FAB-BDB6-FACE658940B3}" type="slidenum">
              <a:rPr lang="en-US" smtClean="0"/>
              <a:pPr>
                <a:defRPr/>
              </a:pPr>
              <a:t>45</a:t>
            </a:fld>
            <a:endParaRPr lang="en-US"/>
          </a:p>
        </p:txBody>
      </p:sp>
      <p:pic>
        <p:nvPicPr>
          <p:cNvPr id="136195" name="Content Placeholder 3" descr="Sanitation 3.JPG" title="Photo of a worker in a meatpacking room"/>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a:fillRect/>
          </a:stretch>
        </p:blipFill>
        <p:spPr>
          <a:xfrm>
            <a:off x="1532081" y="1203614"/>
            <a:ext cx="6079837" cy="4559878"/>
          </a:xfrm>
        </p:spPr>
      </p:pic>
      <p:sp>
        <p:nvSpPr>
          <p:cNvPr id="4" name="Title 3"/>
          <p:cNvSpPr>
            <a:spLocks noGrp="1"/>
          </p:cNvSpPr>
          <p:nvPr>
            <p:ph type="title"/>
          </p:nvPr>
        </p:nvSpPr>
        <p:spPr>
          <a:xfrm>
            <a:off x="457487" y="470759"/>
            <a:ext cx="8229023" cy="732855"/>
          </a:xfrm>
        </p:spPr>
        <p:txBody>
          <a:bodyPr/>
          <a:lstStyle/>
          <a:p>
            <a:r>
              <a:rPr lang="en-US" altLang="en-US" dirty="0" smtClean="0"/>
              <a:t>Performing </a:t>
            </a:r>
            <a:r>
              <a:rPr lang="en-US" altLang="en-US" dirty="0"/>
              <a:t>sanitation around electrical </a:t>
            </a:r>
            <a:r>
              <a:rPr lang="en-US" altLang="en-US" dirty="0" smtClean="0"/>
              <a:t>equipment</a:t>
            </a:r>
            <a:endParaRPr lang="en-US" dirty="0"/>
          </a:p>
        </p:txBody>
      </p:sp>
    </p:spTree>
    <p:extLst>
      <p:ext uri="{BB962C8B-B14F-4D97-AF65-F5344CB8AC3E}">
        <p14:creationId xmlns:p14="http://schemas.microsoft.com/office/powerpoint/2010/main" val="16125777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4"/>
          <p:cNvSpPr>
            <a:spLocks noGrp="1" noChangeArrowheads="1"/>
          </p:cNvSpPr>
          <p:nvPr>
            <p:ph type="title"/>
          </p:nvPr>
        </p:nvSpPr>
        <p:spPr>
          <a:xfrm>
            <a:off x="1803233" y="874051"/>
            <a:ext cx="5657850" cy="388284"/>
          </a:xfrm>
          <a:noFill/>
        </p:spPr>
        <p:txBody>
          <a:bodyPr>
            <a:normAutofit/>
          </a:bodyPr>
          <a:lstStyle/>
          <a:p>
            <a:pPr algn="ctr" defTabSz="654386">
              <a:defRPr/>
            </a:pPr>
            <a:r>
              <a:rPr altLang="en-US" dirty="0" smtClean="0">
                <a:solidFill>
                  <a:schemeClr val="tx1"/>
                </a:solidFill>
              </a:rPr>
              <a:t>Safe Electrical Work Practices</a:t>
            </a:r>
          </a:p>
        </p:txBody>
      </p:sp>
      <p:sp>
        <p:nvSpPr>
          <p:cNvPr id="84994" name="Rectangle 2"/>
          <p:cNvSpPr>
            <a:spLocks noGrp="1" noChangeArrowheads="1"/>
          </p:cNvSpPr>
          <p:nvPr>
            <p:ph idx="1"/>
          </p:nvPr>
        </p:nvSpPr>
        <p:spPr>
          <a:xfrm>
            <a:off x="654518" y="2208680"/>
            <a:ext cx="4638581" cy="3050801"/>
          </a:xfrm>
        </p:spPr>
        <p:txBody>
          <a:bodyPr rtlCol="0">
            <a:noAutofit/>
          </a:bodyPr>
          <a:lstStyle/>
          <a:p>
            <a:pPr defTabSz="654386">
              <a:spcBef>
                <a:spcPts val="874"/>
              </a:spcBef>
              <a:spcAft>
                <a:spcPts val="874"/>
              </a:spcAft>
              <a:defRPr/>
            </a:pPr>
            <a:r>
              <a:rPr altLang="en-US" dirty="0" smtClean="0"/>
              <a:t>While any employee is exposed to contact with parts or circuits which have been de</a:t>
            </a:r>
            <a:r>
              <a:rPr lang="en-US" altLang="en-US" dirty="0" smtClean="0"/>
              <a:t>-</a:t>
            </a:r>
            <a:r>
              <a:rPr altLang="en-US" dirty="0" smtClean="0"/>
              <a:t>energized, the circuits shall be locked out or tagged or both</a:t>
            </a:r>
            <a:r>
              <a:rPr lang="en-US" altLang="en-US" dirty="0" smtClean="0"/>
              <a:t>.</a:t>
            </a:r>
            <a:endParaRPr altLang="en-US" dirty="0" smtClean="0"/>
          </a:p>
          <a:p>
            <a:pPr defTabSz="654386">
              <a:spcBef>
                <a:spcPts val="874"/>
              </a:spcBef>
              <a:spcAft>
                <a:spcPts val="874"/>
              </a:spcAft>
              <a:defRPr/>
            </a:pPr>
            <a:r>
              <a:rPr altLang="en-US" dirty="0" smtClean="0"/>
              <a:t>If not locked out, treat it as a live circuit</a:t>
            </a:r>
            <a:r>
              <a:rPr lang="en-US" altLang="en-US" dirty="0" smtClean="0"/>
              <a:t>.</a:t>
            </a:r>
            <a:endParaRPr altLang="en-US" dirty="0" smtClean="0"/>
          </a:p>
        </p:txBody>
      </p:sp>
      <p:sp>
        <p:nvSpPr>
          <p:cNvPr id="2" name="Slide Number Placeholder 1"/>
          <p:cNvSpPr>
            <a:spLocks noGrp="1"/>
          </p:cNvSpPr>
          <p:nvPr>
            <p:ph type="sldNum" sz="quarter" idx="10"/>
          </p:nvPr>
        </p:nvSpPr>
        <p:spPr/>
        <p:txBody>
          <a:bodyPr/>
          <a:lstStyle/>
          <a:p>
            <a:pPr>
              <a:defRPr/>
            </a:pPr>
            <a:fld id="{BB8A8216-A813-4FAB-BDB6-FACE658940B3}" type="slidenum">
              <a:rPr lang="en-US" smtClean="0"/>
              <a:pPr>
                <a:defRPr/>
              </a:pPr>
              <a:t>46</a:t>
            </a:fld>
            <a:endParaRPr lang="en-US" dirty="0"/>
          </a:p>
        </p:txBody>
      </p:sp>
      <p:pic>
        <p:nvPicPr>
          <p:cNvPr id="162820" name="Picture 5" title="Photo of L O T O equipment"/>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48567" y="2679590"/>
            <a:ext cx="2311214" cy="15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8218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7" name="Content Placeholder 3" descr="Bagged electronics prepped for cleaning.JPG" title="Photo of a worker in a meatpacking facility"/>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84544" y="1112520"/>
            <a:ext cx="6035872" cy="4525963"/>
          </a:xfrm>
        </p:spPr>
      </p:pic>
      <p:sp>
        <p:nvSpPr>
          <p:cNvPr id="2" name="Slide Number Placeholder 1"/>
          <p:cNvSpPr>
            <a:spLocks noGrp="1"/>
          </p:cNvSpPr>
          <p:nvPr>
            <p:ph type="sldNum" sz="quarter" idx="10"/>
          </p:nvPr>
        </p:nvSpPr>
        <p:spPr/>
        <p:txBody>
          <a:bodyPr/>
          <a:lstStyle/>
          <a:p>
            <a:pPr>
              <a:defRPr/>
            </a:pPr>
            <a:fld id="{BB8A8216-A813-4FAB-BDB6-FACE658940B3}" type="slidenum">
              <a:rPr lang="en-US" smtClean="0"/>
              <a:pPr>
                <a:defRPr/>
              </a:pPr>
              <a:t>47</a:t>
            </a:fld>
            <a:endParaRPr lang="en-US"/>
          </a:p>
        </p:txBody>
      </p:sp>
      <p:sp>
        <p:nvSpPr>
          <p:cNvPr id="4" name="Title 3"/>
          <p:cNvSpPr>
            <a:spLocks noGrp="1"/>
          </p:cNvSpPr>
          <p:nvPr>
            <p:ph type="title"/>
          </p:nvPr>
        </p:nvSpPr>
        <p:spPr/>
        <p:txBody>
          <a:bodyPr/>
          <a:lstStyle/>
          <a:p>
            <a:pPr algn="ctr"/>
            <a:r>
              <a:rPr lang="en-US" dirty="0" smtClean="0"/>
              <a:t>Lock out this equipment</a:t>
            </a:r>
            <a:endParaRPr lang="en-US" dirty="0"/>
          </a:p>
        </p:txBody>
      </p:sp>
    </p:spTree>
    <p:extLst>
      <p:ext uri="{BB962C8B-B14F-4D97-AF65-F5344CB8AC3E}">
        <p14:creationId xmlns:p14="http://schemas.microsoft.com/office/powerpoint/2010/main" val="33998534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rtlCol="0">
            <a:normAutofit/>
          </a:bodyPr>
          <a:lstStyle/>
          <a:p>
            <a:pPr defTabSz="293402">
              <a:defRPr/>
            </a:pPr>
            <a:r>
              <a:rPr lang="en-US" sz="2400" dirty="0" smtClean="0">
                <a:solidFill>
                  <a:schemeClr val="tx1"/>
                </a:solidFill>
              </a:rPr>
              <a:t>ERGONOMICS</a:t>
            </a:r>
            <a:endParaRPr lang="en-US" sz="2400" dirty="0">
              <a:solidFill>
                <a:schemeClr val="tx1"/>
              </a:solidFill>
            </a:endParaRPr>
          </a:p>
        </p:txBody>
      </p:sp>
      <p:sp>
        <p:nvSpPr>
          <p:cNvPr id="21507" name="Rectangle 3"/>
          <p:cNvSpPr>
            <a:spLocks noGrp="1" noChangeArrowheads="1"/>
          </p:cNvSpPr>
          <p:nvPr>
            <p:ph idx="1"/>
          </p:nvPr>
        </p:nvSpPr>
        <p:spPr>
          <a:xfrm>
            <a:off x="904009" y="1599640"/>
            <a:ext cx="7782503" cy="3321276"/>
          </a:xfrm>
        </p:spPr>
        <p:txBody>
          <a:bodyPr vert="horz" wrap="square" lIns="66563" tIns="33281" rIns="66563" bIns="33281" numCol="1" rtlCol="0" anchor="ctr" anchorCtr="0" compatLnSpc="1">
            <a:prstTxWarp prst="textNoShape">
              <a:avLst/>
            </a:prstTxWarp>
            <a:normAutofit/>
          </a:bodyPr>
          <a:lstStyle/>
          <a:p>
            <a:pPr marL="0" indent="0" eaLnBrk="1" hangingPunct="1">
              <a:buNone/>
            </a:pPr>
            <a:r>
              <a:rPr lang="en-US" altLang="en-US" sz="2800" dirty="0" smtClean="0">
                <a:solidFill>
                  <a:schemeClr val="tx2"/>
                </a:solidFill>
                <a:latin typeface="Helvetica" panose="020B0604020202020204" pitchFamily="34" charset="0"/>
              </a:rPr>
              <a:t>What is ergonomics?  </a:t>
            </a:r>
          </a:p>
          <a:p>
            <a:pPr marL="0" indent="0" eaLnBrk="1" hangingPunct="1">
              <a:buNone/>
            </a:pPr>
            <a:endParaRPr lang="en-US" altLang="en-US" sz="2400" dirty="0" smtClean="0">
              <a:solidFill>
                <a:schemeClr val="tx2"/>
              </a:solidFill>
              <a:latin typeface="Helvetica" panose="020B0604020202020204" pitchFamily="34" charset="0"/>
            </a:endParaRPr>
          </a:p>
          <a:p>
            <a:pPr eaLnBrk="1" hangingPunct="1"/>
            <a:r>
              <a:rPr lang="en-US" altLang="en-US" sz="2400" dirty="0" smtClean="0">
                <a:solidFill>
                  <a:schemeClr val="tx2"/>
                </a:solidFill>
                <a:latin typeface="Helvetica" panose="020B0604020202020204" pitchFamily="34" charset="0"/>
              </a:rPr>
              <a:t>It </a:t>
            </a:r>
            <a:r>
              <a:rPr lang="en-US" altLang="en-US" sz="2400" dirty="0">
                <a:solidFill>
                  <a:schemeClr val="tx2"/>
                </a:solidFill>
                <a:latin typeface="Helvetica" panose="020B0604020202020204" pitchFamily="34" charset="0"/>
              </a:rPr>
              <a:t>is the study of </a:t>
            </a:r>
            <a:r>
              <a:rPr lang="en-US" altLang="en-US" sz="2400" dirty="0" smtClean="0">
                <a:solidFill>
                  <a:schemeClr val="tx2"/>
                </a:solidFill>
                <a:latin typeface="Helvetica" panose="020B0604020202020204" pitchFamily="34" charset="0"/>
              </a:rPr>
              <a:t>work</a:t>
            </a:r>
            <a:endParaRPr lang="en-US" altLang="en-US" sz="2400" dirty="0">
              <a:solidFill>
                <a:schemeClr val="tx2"/>
              </a:solidFill>
              <a:latin typeface="Helvetica" panose="020B0604020202020204" pitchFamily="34" charset="0"/>
            </a:endParaRPr>
          </a:p>
          <a:p>
            <a:pPr eaLnBrk="1" hangingPunct="1"/>
            <a:r>
              <a:rPr lang="en-US" altLang="en-US" sz="2400" dirty="0">
                <a:solidFill>
                  <a:schemeClr val="tx2"/>
                </a:solidFill>
                <a:latin typeface="Helvetica" panose="020B0604020202020204" pitchFamily="34" charset="0"/>
              </a:rPr>
              <a:t>It is a way to make jobs/tasks </a:t>
            </a:r>
            <a:r>
              <a:rPr lang="en-US" altLang="en-US" sz="2400" dirty="0" smtClean="0">
                <a:solidFill>
                  <a:schemeClr val="tx2"/>
                </a:solidFill>
                <a:latin typeface="Helvetica" panose="020B0604020202020204" pitchFamily="34" charset="0"/>
              </a:rPr>
              <a:t>fit </a:t>
            </a:r>
            <a:r>
              <a:rPr lang="en-US" altLang="en-US" sz="2400" dirty="0">
                <a:solidFill>
                  <a:schemeClr val="tx2"/>
                </a:solidFill>
                <a:latin typeface="Helvetica" panose="020B0604020202020204" pitchFamily="34" charset="0"/>
              </a:rPr>
              <a:t>the employees </a:t>
            </a:r>
            <a:r>
              <a:rPr lang="en-US" altLang="en-US" sz="2400" dirty="0" smtClean="0">
                <a:solidFill>
                  <a:schemeClr val="tx2"/>
                </a:solidFill>
                <a:latin typeface="Helvetica" panose="020B0604020202020204" pitchFamily="34" charset="0"/>
              </a:rPr>
              <a:t>better</a:t>
            </a:r>
            <a:endParaRPr lang="en-US" altLang="en-US" sz="2400" dirty="0">
              <a:solidFill>
                <a:schemeClr val="tx2"/>
              </a:solidFill>
              <a:latin typeface="Helvetica" panose="020B0604020202020204" pitchFamily="34" charset="0"/>
            </a:endParaRPr>
          </a:p>
          <a:p>
            <a:pPr eaLnBrk="1" hangingPunct="1"/>
            <a:r>
              <a:rPr lang="en-US" altLang="en-US" sz="2400" dirty="0">
                <a:solidFill>
                  <a:schemeClr val="tx2"/>
                </a:solidFill>
                <a:latin typeface="Helvetica" panose="020B0604020202020204" pitchFamily="34" charset="0"/>
              </a:rPr>
              <a:t>It is a way to make work easier</a:t>
            </a:r>
          </a:p>
        </p:txBody>
      </p:sp>
      <p:sp>
        <p:nvSpPr>
          <p:cNvPr id="2" name="Slide Number Placeholder 1"/>
          <p:cNvSpPr>
            <a:spLocks noGrp="1"/>
          </p:cNvSpPr>
          <p:nvPr>
            <p:ph type="sldNum" sz="quarter" idx="10"/>
          </p:nvPr>
        </p:nvSpPr>
        <p:spPr/>
        <p:txBody>
          <a:bodyPr/>
          <a:lstStyle/>
          <a:p>
            <a:pPr>
              <a:defRPr/>
            </a:pPr>
            <a:fld id="{46F0CF91-D697-47E3-8C60-CA7299ABBD8B}" type="slidenum">
              <a:rPr lang="en-US" smtClean="0"/>
              <a:pPr>
                <a:defRPr/>
              </a:pPr>
              <a:t>48</a:t>
            </a:fld>
            <a:endParaRPr lang="en-US"/>
          </a:p>
        </p:txBody>
      </p:sp>
    </p:spTree>
    <p:extLst>
      <p:ext uri="{BB962C8B-B14F-4D97-AF65-F5344CB8AC3E}">
        <p14:creationId xmlns:p14="http://schemas.microsoft.com/office/powerpoint/2010/main" val="351016746"/>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489" y="462420"/>
            <a:ext cx="8229023" cy="732855"/>
          </a:xfrm>
        </p:spPr>
        <p:txBody>
          <a:bodyPr/>
          <a:lstStyle/>
          <a:p>
            <a:pPr algn="ctr"/>
            <a:r>
              <a:rPr lang="en-US" altLang="en-US" dirty="0" smtClean="0"/>
              <a:t>Human Centered Design</a:t>
            </a:r>
          </a:p>
        </p:txBody>
      </p:sp>
      <p:grpSp>
        <p:nvGrpSpPr>
          <p:cNvPr id="6" name="Group 5" title="Human "/>
          <p:cNvGrpSpPr/>
          <p:nvPr/>
        </p:nvGrpSpPr>
        <p:grpSpPr>
          <a:xfrm>
            <a:off x="1207169" y="1433945"/>
            <a:ext cx="6679531" cy="4426389"/>
            <a:chOff x="3629527" y="1637631"/>
            <a:chExt cx="6096000" cy="4064000"/>
          </a:xfrm>
        </p:grpSpPr>
        <p:graphicFrame>
          <p:nvGraphicFramePr>
            <p:cNvPr id="2" name="Diagram 1"/>
            <p:cNvGraphicFramePr/>
            <p:nvPr>
              <p:extLst>
                <p:ext uri="{D42A27DB-BD31-4B8C-83A1-F6EECF244321}">
                  <p14:modId xmlns:p14="http://schemas.microsoft.com/office/powerpoint/2010/main" val="2748317589"/>
                </p:ext>
              </p:extLst>
            </p:nvPr>
          </p:nvGraphicFramePr>
          <p:xfrm>
            <a:off x="3629527" y="163763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168233" y="2746301"/>
              <a:ext cx="889370" cy="738664"/>
            </a:xfrm>
            <a:prstGeom prst="rect">
              <a:avLst/>
            </a:prstGeom>
            <a:noFill/>
          </p:spPr>
          <p:txBody>
            <a:bodyPr wrap="square" rtlCol="0">
              <a:spAutoFit/>
            </a:bodyPr>
            <a:lstStyle/>
            <a:p>
              <a:pPr algn="ctr"/>
              <a:r>
                <a:rPr lang="en-US" sz="1400" i="1" dirty="0" smtClean="0"/>
                <a:t>Match machine</a:t>
              </a:r>
            </a:p>
            <a:p>
              <a:pPr algn="ctr"/>
              <a:r>
                <a:rPr lang="en-US" sz="1400" i="1" dirty="0" smtClean="0"/>
                <a:t>to task</a:t>
              </a:r>
              <a:endParaRPr lang="en-US" sz="1400" i="1" dirty="0"/>
            </a:p>
          </p:txBody>
        </p:sp>
        <p:sp>
          <p:nvSpPr>
            <p:cNvPr id="7" name="TextBox 6"/>
            <p:cNvSpPr txBox="1"/>
            <p:nvPr/>
          </p:nvSpPr>
          <p:spPr>
            <a:xfrm>
              <a:off x="7375240" y="2746301"/>
              <a:ext cx="1099120" cy="738664"/>
            </a:xfrm>
            <a:prstGeom prst="rect">
              <a:avLst/>
            </a:prstGeom>
            <a:noFill/>
          </p:spPr>
          <p:txBody>
            <a:bodyPr wrap="square" rtlCol="0">
              <a:spAutoFit/>
            </a:bodyPr>
            <a:lstStyle/>
            <a:p>
              <a:pPr algn="ctr"/>
              <a:r>
                <a:rPr lang="en-US" sz="1400" i="1" dirty="0" smtClean="0"/>
                <a:t>Match machine to human</a:t>
              </a:r>
              <a:endParaRPr lang="en-US" sz="1400" i="1" dirty="0"/>
            </a:p>
          </p:txBody>
        </p:sp>
        <p:sp>
          <p:nvSpPr>
            <p:cNvPr id="8" name="TextBox 7"/>
            <p:cNvSpPr txBox="1"/>
            <p:nvPr/>
          </p:nvSpPr>
          <p:spPr>
            <a:xfrm>
              <a:off x="6456869" y="4176985"/>
              <a:ext cx="877021" cy="738664"/>
            </a:xfrm>
            <a:prstGeom prst="rect">
              <a:avLst/>
            </a:prstGeom>
            <a:noFill/>
          </p:spPr>
          <p:txBody>
            <a:bodyPr wrap="square" rtlCol="0">
              <a:spAutoFit/>
            </a:bodyPr>
            <a:lstStyle/>
            <a:p>
              <a:pPr algn="ctr"/>
              <a:r>
                <a:rPr lang="en-US" sz="1400" i="1" dirty="0" smtClean="0"/>
                <a:t>Match task to human</a:t>
              </a:r>
              <a:endParaRPr lang="en-US" sz="1400" i="1" dirty="0"/>
            </a:p>
          </p:txBody>
        </p:sp>
        <p:sp>
          <p:nvSpPr>
            <p:cNvPr id="5" name="TextBox 4"/>
            <p:cNvSpPr txBox="1"/>
            <p:nvPr/>
          </p:nvSpPr>
          <p:spPr>
            <a:xfrm>
              <a:off x="5767662" y="3484965"/>
              <a:ext cx="1819730" cy="369332"/>
            </a:xfrm>
            <a:prstGeom prst="rect">
              <a:avLst/>
            </a:prstGeom>
            <a:noFill/>
          </p:spPr>
          <p:txBody>
            <a:bodyPr wrap="none" rtlCol="0">
              <a:spAutoFit/>
            </a:bodyPr>
            <a:lstStyle/>
            <a:p>
              <a:pPr algn="ctr"/>
              <a:r>
                <a:rPr lang="en-US" b="1" dirty="0" smtClean="0"/>
                <a:t>ERGONOMICS</a:t>
              </a:r>
              <a:endParaRPr lang="en-US" b="1" dirty="0"/>
            </a:p>
          </p:txBody>
        </p:sp>
      </p:grpSp>
      <p:sp>
        <p:nvSpPr>
          <p:cNvPr id="9" name="Slide Number Placeholder 8"/>
          <p:cNvSpPr>
            <a:spLocks noGrp="1"/>
          </p:cNvSpPr>
          <p:nvPr>
            <p:ph type="sldNum" sz="quarter" idx="10"/>
          </p:nvPr>
        </p:nvSpPr>
        <p:spPr/>
        <p:txBody>
          <a:bodyPr/>
          <a:lstStyle/>
          <a:p>
            <a:pPr>
              <a:defRPr/>
            </a:pPr>
            <a:fld id="{46F0CF91-D697-47E3-8C60-CA7299ABBD8B}" type="slidenum">
              <a:rPr lang="en-US" smtClean="0"/>
              <a:pPr>
                <a:defRPr/>
              </a:pPr>
              <a:t>49</a:t>
            </a:fld>
            <a:endParaRPr lang="en-US"/>
          </a:p>
        </p:txBody>
      </p:sp>
    </p:spTree>
    <p:extLst>
      <p:ext uri="{BB962C8B-B14F-4D97-AF65-F5344CB8AC3E}">
        <p14:creationId xmlns:p14="http://schemas.microsoft.com/office/powerpoint/2010/main" val="661371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7033" y="433943"/>
            <a:ext cx="5100753" cy="832037"/>
          </a:xfrm>
        </p:spPr>
        <p:txBody>
          <a:bodyPr>
            <a:normAutofit/>
          </a:bodyPr>
          <a:lstStyle/>
          <a:p>
            <a:pPr algn="ctr"/>
            <a:r>
              <a:rPr lang="en-US" dirty="0" smtClean="0"/>
              <a:t>Employer Responsibilities</a:t>
            </a:r>
            <a:endParaRPr lang="en-US" dirty="0"/>
          </a:p>
        </p:txBody>
      </p:sp>
      <p:sp>
        <p:nvSpPr>
          <p:cNvPr id="3" name="Content Placeholder 2"/>
          <p:cNvSpPr>
            <a:spLocks noGrp="1"/>
          </p:cNvSpPr>
          <p:nvPr>
            <p:ph idx="1"/>
          </p:nvPr>
        </p:nvSpPr>
        <p:spPr>
          <a:xfrm>
            <a:off x="361382" y="1799076"/>
            <a:ext cx="4756301" cy="3494555"/>
          </a:xfrm>
        </p:spPr>
        <p:txBody>
          <a:bodyPr>
            <a:normAutofit/>
          </a:bodyPr>
          <a:lstStyle/>
          <a:p>
            <a:pPr>
              <a:lnSpc>
                <a:spcPct val="120000"/>
              </a:lnSpc>
            </a:pPr>
            <a:r>
              <a:rPr lang="en-US" sz="1893" dirty="0"/>
              <a:t>Employers have the responsibility to, at a minimum, comply with the OSH Act; </a:t>
            </a:r>
          </a:p>
          <a:p>
            <a:pPr>
              <a:lnSpc>
                <a:spcPct val="120000"/>
              </a:lnSpc>
            </a:pPr>
            <a:r>
              <a:rPr lang="en-US" sz="1893" dirty="0"/>
              <a:t>Employers must perform their due diligence to find and correct safety and health hazards </a:t>
            </a:r>
          </a:p>
        </p:txBody>
      </p:sp>
      <p:sp>
        <p:nvSpPr>
          <p:cNvPr id="5" name="Slide Number Placeholder 4"/>
          <p:cNvSpPr>
            <a:spLocks noGrp="1"/>
          </p:cNvSpPr>
          <p:nvPr>
            <p:ph type="sldNum" sz="quarter" idx="10"/>
          </p:nvPr>
        </p:nvSpPr>
        <p:spPr/>
        <p:txBody>
          <a:bodyPr/>
          <a:lstStyle/>
          <a:p>
            <a:fld id="{6E2D2B3B-882E-40F3-A32F-6DD516915044}" type="slidenum">
              <a:rPr lang="en-US" smtClean="0"/>
              <a:pPr/>
              <a:t>5</a:t>
            </a:fld>
            <a:endParaRPr lang="en-US"/>
          </a:p>
        </p:txBody>
      </p:sp>
      <p:pic>
        <p:nvPicPr>
          <p:cNvPr id="6" name="Picture 5" title="Photo of Job Safety and Health post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8481" y="1799076"/>
            <a:ext cx="1756988" cy="2418787"/>
          </a:xfrm>
          <a:prstGeom prst="rect">
            <a:avLst/>
          </a:prstGeom>
        </p:spPr>
      </p:pic>
      <p:pic>
        <p:nvPicPr>
          <p:cNvPr id="7" name="Picture 6" descr="Screen Shot 2015-05-06 at 6.29.07 AM.png" title="Photo of Job Safety and Health poste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6794" y="3344386"/>
            <a:ext cx="1852732" cy="2547506"/>
          </a:xfrm>
          <a:prstGeom prst="rect">
            <a:avLst/>
          </a:prstGeom>
        </p:spPr>
      </p:pic>
      <p:sp>
        <p:nvSpPr>
          <p:cNvPr id="8" name="TextBox 7"/>
          <p:cNvSpPr txBox="1"/>
          <p:nvPr/>
        </p:nvSpPr>
        <p:spPr>
          <a:xfrm>
            <a:off x="7267748" y="4611971"/>
            <a:ext cx="1089174" cy="540404"/>
          </a:xfrm>
          <a:prstGeom prst="rect">
            <a:avLst/>
          </a:prstGeom>
          <a:noFill/>
        </p:spPr>
        <p:txBody>
          <a:bodyPr wrap="square" rtlCol="0">
            <a:spAutoFit/>
          </a:bodyPr>
          <a:lstStyle/>
          <a:p>
            <a:r>
              <a:rPr lang="en-US" sz="1456" dirty="0"/>
              <a:t>New 2015 version</a:t>
            </a:r>
          </a:p>
        </p:txBody>
      </p:sp>
      <p:sp>
        <p:nvSpPr>
          <p:cNvPr id="9" name="Left Arrow 8" title="Arrow pointing a Job Safety and Health poster"/>
          <p:cNvSpPr/>
          <p:nvPr/>
        </p:nvSpPr>
        <p:spPr>
          <a:xfrm>
            <a:off x="6947824" y="4704046"/>
            <a:ext cx="319924" cy="178127"/>
          </a:xfrm>
          <a:prstGeom prst="leftArrow">
            <a:avLst/>
          </a:prstGeom>
          <a:solidFill>
            <a:srgbClr val="BE9B69"/>
          </a:solidFill>
          <a:ln>
            <a:solidFill>
              <a:srgbClr val="002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56"/>
          </a:p>
        </p:txBody>
      </p:sp>
    </p:spTree>
    <p:extLst>
      <p:ext uri="{BB962C8B-B14F-4D97-AF65-F5344CB8AC3E}">
        <p14:creationId xmlns:p14="http://schemas.microsoft.com/office/powerpoint/2010/main" val="16760769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2" descr="height_dif.jpeg                                                000AB297Area51                         BAFA50E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8521" y="1653988"/>
            <a:ext cx="4562336" cy="4277285"/>
          </a:xfrm>
          <a:prstGeom prst="rect">
            <a:avLst/>
          </a:prstGeom>
          <a:noFill/>
          <a:ln w="9525">
            <a:solidFill>
              <a:srgbClr val="4F6853"/>
            </a:solidFill>
            <a:miter lim="800000"/>
            <a:headEnd/>
            <a:tailEnd/>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idx="4294967295"/>
          </p:nvPr>
        </p:nvSpPr>
        <p:spPr>
          <a:xfrm>
            <a:off x="564160" y="625641"/>
            <a:ext cx="7986993" cy="647523"/>
          </a:xfrm>
        </p:spPr>
        <p:txBody>
          <a:bodyPr/>
          <a:lstStyle/>
          <a:p>
            <a:pPr algn="ctr">
              <a:defRPr/>
            </a:pPr>
            <a:r>
              <a:rPr lang="en-US" sz="2400" dirty="0">
                <a:solidFill>
                  <a:schemeClr val="tx1"/>
                </a:solidFill>
              </a:rPr>
              <a:t>Fitting the Job to the Worker</a:t>
            </a:r>
          </a:p>
        </p:txBody>
      </p:sp>
      <p:sp>
        <p:nvSpPr>
          <p:cNvPr id="23556" name="TextBox 2"/>
          <p:cNvSpPr txBox="1">
            <a:spLocks noChangeArrowheads="1"/>
          </p:cNvSpPr>
          <p:nvPr/>
        </p:nvSpPr>
        <p:spPr bwMode="auto">
          <a:xfrm>
            <a:off x="356347" y="6091517"/>
            <a:ext cx="739588" cy="39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95405593-03F6-46BA-8495-4A4B77296071}" type="slidenum">
              <a:rPr lang="en-US" altLang="en-US" sz="1941"/>
              <a:pPr/>
              <a:t>50</a:t>
            </a:fld>
            <a:endParaRPr lang="en-US" altLang="en-US" sz="1941"/>
          </a:p>
        </p:txBody>
      </p:sp>
      <p:sp>
        <p:nvSpPr>
          <p:cNvPr id="2" name="Slide Number Placeholder 1"/>
          <p:cNvSpPr>
            <a:spLocks noGrp="1"/>
          </p:cNvSpPr>
          <p:nvPr>
            <p:ph type="sldNum" sz="quarter" idx="12"/>
          </p:nvPr>
        </p:nvSpPr>
        <p:spPr/>
        <p:txBody>
          <a:bodyPr/>
          <a:lstStyle/>
          <a:p>
            <a:pPr>
              <a:defRPr/>
            </a:pPr>
            <a:fld id="{EE5B729C-47FA-4D48-94C4-5045911317E0}" type="slidenum">
              <a:rPr lang="en-US" smtClean="0"/>
              <a:pPr>
                <a:defRPr/>
              </a:pPr>
              <a:t>50</a:t>
            </a:fld>
            <a:endParaRPr lang="en-US"/>
          </a:p>
        </p:txBody>
      </p:sp>
    </p:spTree>
    <p:extLst>
      <p:ext uri="{BB962C8B-B14F-4D97-AF65-F5344CB8AC3E}">
        <p14:creationId xmlns:p14="http://schemas.microsoft.com/office/powerpoint/2010/main" val="2740755182"/>
      </p:ext>
    </p:extLst>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489" y="439149"/>
            <a:ext cx="8229023" cy="732855"/>
          </a:xfrm>
        </p:spPr>
        <p:txBody>
          <a:bodyPr/>
          <a:lstStyle/>
          <a:p>
            <a:pPr algn="ctr"/>
            <a:r>
              <a:rPr lang="en-US" dirty="0" smtClean="0"/>
              <a:t>Making the Job Easier</a:t>
            </a:r>
            <a:endParaRPr lang="en-US" dirty="0"/>
          </a:p>
        </p:txBody>
      </p:sp>
      <p:pic>
        <p:nvPicPr>
          <p:cNvPr id="5" name="Picture 8" descr="C:\Documents and Settings\BB\Desktop\Poultry\Pics\(+)stationary_saw_01.jpeg" title="Photo of worker using meatpacking equipme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5936" y="1653989"/>
            <a:ext cx="4435989" cy="3457575"/>
          </a:xfrm>
          <a:prstGeom prst="rect">
            <a:avLst/>
          </a:prstGeom>
          <a:noFill/>
          <a:ln w="9525">
            <a:solidFill>
              <a:srgbClr val="4F6853"/>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46F0CF91-D697-47E3-8C60-CA7299ABBD8B}" type="slidenum">
              <a:rPr lang="en-US" smtClean="0"/>
              <a:pPr>
                <a:defRPr/>
              </a:pPr>
              <a:t>51</a:t>
            </a:fld>
            <a:endParaRPr lang="en-US"/>
          </a:p>
        </p:txBody>
      </p:sp>
    </p:spTree>
    <p:extLst>
      <p:ext uri="{BB962C8B-B14F-4D97-AF65-F5344CB8AC3E}">
        <p14:creationId xmlns:p14="http://schemas.microsoft.com/office/powerpoint/2010/main" val="17742570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6F0CF91-D697-47E3-8C60-CA7299ABBD8B}" type="slidenum">
              <a:rPr lang="en-US" smtClean="0"/>
              <a:pPr>
                <a:defRPr/>
              </a:pPr>
              <a:t>52</a:t>
            </a:fld>
            <a:endParaRPr lang="en-US"/>
          </a:p>
        </p:txBody>
      </p:sp>
      <p:sp>
        <p:nvSpPr>
          <p:cNvPr id="2" name="Title 1"/>
          <p:cNvSpPr>
            <a:spLocks noGrp="1"/>
          </p:cNvSpPr>
          <p:nvPr>
            <p:ph type="title" idx="4294967295"/>
          </p:nvPr>
        </p:nvSpPr>
        <p:spPr>
          <a:xfrm>
            <a:off x="505326" y="551865"/>
            <a:ext cx="8229600" cy="733425"/>
          </a:xfrm>
        </p:spPr>
        <p:txBody>
          <a:bodyPr/>
          <a:lstStyle/>
          <a:p>
            <a:pPr algn="ctr"/>
            <a:r>
              <a:rPr lang="en-US" altLang="en-US" sz="2400" dirty="0">
                <a:solidFill>
                  <a:schemeClr val="tx2"/>
                </a:solidFill>
                <a:latin typeface="Helvetica" panose="020B0604020202020204" pitchFamily="34" charset="0"/>
              </a:rPr>
              <a:t>How does </a:t>
            </a:r>
            <a:r>
              <a:rPr lang="en-US" altLang="en-US" sz="2400" dirty="0" smtClean="0">
                <a:solidFill>
                  <a:schemeClr val="tx2"/>
                </a:solidFill>
                <a:latin typeface="Helvetica" panose="020B0604020202020204" pitchFamily="34" charset="0"/>
              </a:rPr>
              <a:t>ergonomics affect </a:t>
            </a:r>
            <a:r>
              <a:rPr lang="en-US" altLang="en-US" sz="2400" dirty="0">
                <a:solidFill>
                  <a:schemeClr val="tx2"/>
                </a:solidFill>
                <a:latin typeface="Helvetica" panose="020B0604020202020204" pitchFamily="34" charset="0"/>
              </a:rPr>
              <a:t>you</a:t>
            </a:r>
            <a:r>
              <a:rPr lang="en-US" altLang="en-US" sz="2400" dirty="0" smtClean="0">
                <a:solidFill>
                  <a:schemeClr val="tx2"/>
                </a:solidFill>
                <a:latin typeface="Helvetica" panose="020B0604020202020204" pitchFamily="34" charset="0"/>
              </a:rPr>
              <a:t>?</a:t>
            </a:r>
            <a:endParaRPr lang="en-US" dirty="0"/>
          </a:p>
        </p:txBody>
      </p:sp>
      <p:sp>
        <p:nvSpPr>
          <p:cNvPr id="35842" name="Rectangle 3"/>
          <p:cNvSpPr>
            <a:spLocks noGrp="1" noChangeArrowheads="1"/>
          </p:cNvSpPr>
          <p:nvPr>
            <p:ph idx="4294967295"/>
          </p:nvPr>
        </p:nvSpPr>
        <p:spPr>
          <a:xfrm>
            <a:off x="800100" y="1407695"/>
            <a:ext cx="7309185" cy="4525963"/>
          </a:xfrm>
        </p:spPr>
        <p:txBody>
          <a:bodyPr vert="horz" wrap="square" lIns="66563" tIns="33281" rIns="66563" bIns="33281" numCol="1" rtlCol="0" anchor="ctr" anchorCtr="0" compatLnSpc="1">
            <a:prstTxWarp prst="textNoShape">
              <a:avLst/>
            </a:prstTxWarp>
            <a:normAutofit/>
          </a:bodyPr>
          <a:lstStyle/>
          <a:p>
            <a:pPr marL="342900" indent="-342900" eaLnBrk="1" hangingPunct="1">
              <a:buFont typeface="Arial" panose="020B0604020202020204" pitchFamily="34" charset="0"/>
              <a:buChar char="•"/>
            </a:pPr>
            <a:r>
              <a:rPr lang="en-US" altLang="en-US" sz="2400" dirty="0" smtClean="0">
                <a:solidFill>
                  <a:schemeClr val="tx2"/>
                </a:solidFill>
                <a:latin typeface="Helvetica" panose="020B0604020202020204" pitchFamily="34" charset="0"/>
              </a:rPr>
              <a:t>It </a:t>
            </a:r>
            <a:r>
              <a:rPr lang="en-US" altLang="en-US" sz="2400" dirty="0">
                <a:solidFill>
                  <a:schemeClr val="tx2"/>
                </a:solidFill>
                <a:latin typeface="Helvetica" panose="020B0604020202020204" pitchFamily="34" charset="0"/>
              </a:rPr>
              <a:t>can help </a:t>
            </a:r>
            <a:r>
              <a:rPr lang="en-US" altLang="en-US" sz="2400" dirty="0" smtClean="0">
                <a:solidFill>
                  <a:schemeClr val="tx2"/>
                </a:solidFill>
                <a:latin typeface="Helvetica" panose="020B0604020202020204" pitchFamily="34" charset="0"/>
              </a:rPr>
              <a:t>workers complete the tasks </a:t>
            </a:r>
            <a:r>
              <a:rPr lang="en-US" altLang="en-US" sz="2400" dirty="0">
                <a:solidFill>
                  <a:schemeClr val="tx2"/>
                </a:solidFill>
                <a:latin typeface="Helvetica" panose="020B0604020202020204" pitchFamily="34" charset="0"/>
              </a:rPr>
              <a:t>safely</a:t>
            </a:r>
          </a:p>
          <a:p>
            <a:pPr marL="342900" indent="-342900" eaLnBrk="1" hangingPunct="1">
              <a:buFont typeface="Arial" panose="020B0604020202020204" pitchFamily="34" charset="0"/>
              <a:buChar char="•"/>
            </a:pPr>
            <a:r>
              <a:rPr lang="en-US" altLang="en-US" sz="2400" dirty="0">
                <a:solidFill>
                  <a:schemeClr val="tx2"/>
                </a:solidFill>
                <a:latin typeface="Helvetica" panose="020B0604020202020204" pitchFamily="34" charset="0"/>
              </a:rPr>
              <a:t>It can make </a:t>
            </a:r>
            <a:r>
              <a:rPr lang="en-US" altLang="en-US" sz="2400" dirty="0" smtClean="0">
                <a:solidFill>
                  <a:schemeClr val="tx2"/>
                </a:solidFill>
                <a:latin typeface="Helvetica" panose="020B0604020202020204" pitchFamily="34" charset="0"/>
              </a:rPr>
              <a:t>workers </a:t>
            </a:r>
            <a:r>
              <a:rPr lang="en-US" altLang="en-US" sz="2400" dirty="0">
                <a:solidFill>
                  <a:schemeClr val="tx2"/>
                </a:solidFill>
                <a:latin typeface="Helvetica" panose="020B0604020202020204" pitchFamily="34" charset="0"/>
              </a:rPr>
              <a:t>more comfortable</a:t>
            </a:r>
          </a:p>
          <a:p>
            <a:pPr marL="342900" indent="-342900" eaLnBrk="1" hangingPunct="1">
              <a:buFont typeface="Arial" panose="020B0604020202020204" pitchFamily="34" charset="0"/>
              <a:buChar char="•"/>
            </a:pPr>
            <a:r>
              <a:rPr lang="en-US" altLang="en-US" sz="2400" dirty="0">
                <a:solidFill>
                  <a:schemeClr val="tx2"/>
                </a:solidFill>
                <a:latin typeface="Helvetica" panose="020B0604020202020204" pitchFamily="34" charset="0"/>
              </a:rPr>
              <a:t>It can prevent injuries</a:t>
            </a:r>
          </a:p>
          <a:p>
            <a:pPr marL="342900" indent="-342900" eaLnBrk="1" hangingPunct="1">
              <a:buFont typeface="Arial" panose="020B0604020202020204" pitchFamily="34" charset="0"/>
              <a:buChar char="•"/>
            </a:pPr>
            <a:r>
              <a:rPr lang="en-US" altLang="en-US" sz="2400" dirty="0">
                <a:solidFill>
                  <a:schemeClr val="tx2"/>
                </a:solidFill>
                <a:latin typeface="Helvetica" panose="020B0604020202020204" pitchFamily="34" charset="0"/>
              </a:rPr>
              <a:t>It can result in decreased mistakes and rework</a:t>
            </a:r>
          </a:p>
          <a:p>
            <a:pPr marL="342900" indent="-342900" eaLnBrk="1" hangingPunct="1">
              <a:buFont typeface="Arial" panose="020B0604020202020204" pitchFamily="34" charset="0"/>
              <a:buChar char="•"/>
            </a:pPr>
            <a:r>
              <a:rPr lang="en-US" altLang="en-US" sz="2400" dirty="0">
                <a:solidFill>
                  <a:schemeClr val="tx2"/>
                </a:solidFill>
                <a:latin typeface="Helvetica" panose="020B0604020202020204" pitchFamily="34" charset="0"/>
              </a:rPr>
              <a:t>Decreased turnover</a:t>
            </a:r>
          </a:p>
        </p:txBody>
      </p:sp>
    </p:spTree>
    <p:extLst>
      <p:ext uri="{BB962C8B-B14F-4D97-AF65-F5344CB8AC3E}">
        <p14:creationId xmlns:p14="http://schemas.microsoft.com/office/powerpoint/2010/main" val="261011212"/>
      </p:ext>
    </p:ext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8EE2DC3C-5BFF-4FB9-9933-EFF3DD7C2065}" type="slidenum">
              <a:rPr lang="en-US" smtClean="0"/>
              <a:pPr>
                <a:defRPr/>
              </a:pPr>
              <a:t>53</a:t>
            </a:fld>
            <a:endParaRPr lang="en-US"/>
          </a:p>
        </p:txBody>
      </p:sp>
      <p:sp>
        <p:nvSpPr>
          <p:cNvPr id="28675" name="Rectangle 3"/>
          <p:cNvSpPr>
            <a:spLocks noGrp="1" noChangeArrowheads="1"/>
          </p:cNvSpPr>
          <p:nvPr>
            <p:ph idx="4294967295"/>
          </p:nvPr>
        </p:nvSpPr>
        <p:spPr>
          <a:xfrm>
            <a:off x="602672" y="1844675"/>
            <a:ext cx="3086101" cy="4394200"/>
          </a:xfrm>
          <a:extLst/>
        </p:spPr>
        <p:txBody>
          <a:bodyPr vert="horz" wrap="square" lIns="88751" tIns="44375" rIns="88751" bIns="44375" numCol="1" rtlCol="0" anchor="ctr" anchorCtr="0" compatLnSpc="1">
            <a:prstTxWarp prst="textNoShape">
              <a:avLst/>
            </a:prstTxWarp>
            <a:normAutofit/>
          </a:bodyPr>
          <a:lstStyle/>
          <a:p>
            <a:pPr marL="724036" lvl="1" indent="-332832" defTabSz="391203">
              <a:buFont typeface="Wingdings" panose="05000000000000000000" pitchFamily="2" charset="2"/>
              <a:buChar char="Ø"/>
              <a:defRPr/>
            </a:pPr>
            <a:r>
              <a:rPr lang="en-US" altLang="en-US" sz="2312" dirty="0">
                <a:solidFill>
                  <a:srgbClr val="000000"/>
                </a:solidFill>
                <a:latin typeface="Helvetica" panose="020B0604020202020204" pitchFamily="34" charset="0"/>
              </a:rPr>
              <a:t>Nerves</a:t>
            </a:r>
          </a:p>
          <a:p>
            <a:pPr marL="724036" lvl="1" indent="-332832" defTabSz="391203">
              <a:buFont typeface="Wingdings" panose="05000000000000000000" pitchFamily="2" charset="2"/>
              <a:buChar char="Ø"/>
              <a:defRPr/>
            </a:pPr>
            <a:endParaRPr lang="en-US" altLang="en-US" sz="2312" dirty="0">
              <a:solidFill>
                <a:srgbClr val="000000"/>
              </a:solidFill>
              <a:latin typeface="Helvetica" panose="020B0604020202020204" pitchFamily="34" charset="0"/>
            </a:endParaRPr>
          </a:p>
          <a:p>
            <a:pPr marL="724036" lvl="1" indent="-332832" defTabSz="391203">
              <a:buFont typeface="Wingdings" panose="05000000000000000000" pitchFamily="2" charset="2"/>
              <a:buChar char="Ø"/>
              <a:defRPr/>
            </a:pPr>
            <a:r>
              <a:rPr lang="en-US" altLang="en-US" sz="2312" dirty="0">
                <a:solidFill>
                  <a:srgbClr val="000000"/>
                </a:solidFill>
                <a:latin typeface="Helvetica" panose="020B0604020202020204" pitchFamily="34" charset="0"/>
              </a:rPr>
              <a:t>Tendons</a:t>
            </a:r>
          </a:p>
          <a:p>
            <a:pPr marL="724036" lvl="1" indent="-332832" defTabSz="391203">
              <a:buFont typeface="Wingdings" panose="05000000000000000000" pitchFamily="2" charset="2"/>
              <a:buChar char="Ø"/>
              <a:defRPr/>
            </a:pPr>
            <a:endParaRPr lang="en-US" altLang="en-US" sz="2312" dirty="0">
              <a:solidFill>
                <a:srgbClr val="000000"/>
              </a:solidFill>
              <a:latin typeface="Helvetica" panose="020B0604020202020204" pitchFamily="34" charset="0"/>
            </a:endParaRPr>
          </a:p>
          <a:p>
            <a:pPr marL="724036" lvl="1" indent="-332832" defTabSz="391203">
              <a:buFont typeface="Wingdings" panose="05000000000000000000" pitchFamily="2" charset="2"/>
              <a:buChar char="Ø"/>
              <a:defRPr/>
            </a:pPr>
            <a:r>
              <a:rPr lang="en-US" altLang="en-US" sz="2312" dirty="0">
                <a:solidFill>
                  <a:srgbClr val="000000"/>
                </a:solidFill>
                <a:latin typeface="Helvetica" panose="020B0604020202020204" pitchFamily="34" charset="0"/>
              </a:rPr>
              <a:t>Muscles</a:t>
            </a:r>
          </a:p>
          <a:p>
            <a:pPr marL="724036" lvl="1" indent="-332832" defTabSz="391203">
              <a:buFont typeface="Wingdings" panose="05000000000000000000" pitchFamily="2" charset="2"/>
              <a:buChar char="Ø"/>
              <a:defRPr/>
            </a:pPr>
            <a:endParaRPr lang="en-US" altLang="en-US" sz="2312" dirty="0">
              <a:solidFill>
                <a:srgbClr val="000000"/>
              </a:solidFill>
              <a:latin typeface="Helvetica" panose="020B0604020202020204" pitchFamily="34" charset="0"/>
            </a:endParaRPr>
          </a:p>
          <a:p>
            <a:pPr marL="724036" lvl="1" indent="-332832" defTabSz="391203">
              <a:buFont typeface="Wingdings" panose="05000000000000000000" pitchFamily="2" charset="2"/>
              <a:buChar char="Ø"/>
              <a:defRPr/>
            </a:pPr>
            <a:r>
              <a:rPr lang="en-US" altLang="en-US" sz="2312" dirty="0">
                <a:solidFill>
                  <a:srgbClr val="000000"/>
                </a:solidFill>
                <a:latin typeface="Helvetica" panose="020B0604020202020204" pitchFamily="34" charset="0"/>
              </a:rPr>
              <a:t>Ligaments</a:t>
            </a:r>
          </a:p>
        </p:txBody>
      </p:sp>
      <p:pic>
        <p:nvPicPr>
          <p:cNvPr id="43011" name="Picture 5" descr="C:\Documents and Settings\BB\My Documents\Presentations\New Ergo\225-Principle of Ergonomics\z-CTD Graphics\graphic8.TIF" title="Image of nerves, tendons, muscles, and ligaments in the human should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40487" y="1982733"/>
            <a:ext cx="4289612" cy="3919818"/>
          </a:xfrm>
          <a:prstGeom prst="rect">
            <a:avLst/>
          </a:prstGeom>
          <a:noFill/>
          <a:ln w="9525">
            <a:solidFill>
              <a:srgbClr val="433D54"/>
            </a:solidFill>
            <a:miter lim="800000"/>
            <a:headEnd/>
            <a:tailEnd/>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12017" y="814422"/>
            <a:ext cx="8229023" cy="732855"/>
          </a:xfrm>
        </p:spPr>
        <p:txBody>
          <a:bodyPr/>
          <a:lstStyle/>
          <a:p>
            <a:pPr algn="ctr"/>
            <a:r>
              <a:rPr lang="en-US" altLang="en-US" sz="2000" dirty="0"/>
              <a:t>What is an ergonomic related </a:t>
            </a:r>
            <a:br>
              <a:rPr lang="en-US" altLang="en-US" sz="2000" dirty="0"/>
            </a:br>
            <a:r>
              <a:rPr lang="en-US" altLang="en-US" sz="2000" dirty="0"/>
              <a:t>injury or disorder</a:t>
            </a:r>
            <a:r>
              <a:rPr lang="en-US" altLang="en-US" sz="2000" dirty="0" smtClean="0"/>
              <a:t>?</a:t>
            </a:r>
            <a:endParaRPr lang="en-US" dirty="0"/>
          </a:p>
        </p:txBody>
      </p:sp>
    </p:spTree>
    <p:extLst>
      <p:ext uri="{BB962C8B-B14F-4D97-AF65-F5344CB8AC3E}">
        <p14:creationId xmlns:p14="http://schemas.microsoft.com/office/powerpoint/2010/main" val="640526975"/>
      </p:ext>
    </p:ext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8EE2DC3C-5BFF-4FB9-9933-EFF3DD7C2065}" type="slidenum">
              <a:rPr lang="en-US" smtClean="0"/>
              <a:pPr>
                <a:defRPr/>
              </a:pPr>
              <a:t>54</a:t>
            </a:fld>
            <a:endParaRPr lang="en-US"/>
          </a:p>
        </p:txBody>
      </p:sp>
      <p:sp>
        <p:nvSpPr>
          <p:cNvPr id="47106" name="Rectangle 3"/>
          <p:cNvSpPr>
            <a:spLocks noGrp="1" noChangeArrowheads="1"/>
          </p:cNvSpPr>
          <p:nvPr>
            <p:ph idx="4294967295"/>
          </p:nvPr>
        </p:nvSpPr>
        <p:spPr>
          <a:xfrm>
            <a:off x="602672" y="1962150"/>
            <a:ext cx="3613727" cy="4394200"/>
          </a:xfrm>
        </p:spPr>
        <p:txBody>
          <a:bodyPr vert="horz" wrap="square" lIns="88751" tIns="44375" rIns="88751" bIns="44375" numCol="1" rtlCol="0" anchor="ctr" anchorCtr="0" compatLnSpc="1">
            <a:prstTxWarp prst="textNoShape">
              <a:avLst/>
            </a:prstTxWarp>
            <a:normAutofit/>
          </a:bodyPr>
          <a:lstStyle/>
          <a:p>
            <a:pPr eaLnBrk="1" hangingPunct="1">
              <a:buFont typeface="Wingdings" panose="05000000000000000000" pitchFamily="2" charset="2"/>
              <a:buChar char="Ø"/>
            </a:pPr>
            <a:r>
              <a:rPr lang="en-US" altLang="en-US" sz="2718" dirty="0">
                <a:solidFill>
                  <a:srgbClr val="000000"/>
                </a:solidFill>
                <a:latin typeface="Helvetica" panose="020B0604020202020204" pitchFamily="34" charset="0"/>
              </a:rPr>
              <a:t>Hands</a:t>
            </a:r>
          </a:p>
          <a:p>
            <a:pPr eaLnBrk="1" hangingPunct="1">
              <a:buFont typeface="Wingdings" panose="05000000000000000000" pitchFamily="2" charset="2"/>
              <a:buChar char="Ø"/>
            </a:pPr>
            <a:r>
              <a:rPr lang="en-US" altLang="en-US" sz="2718" dirty="0">
                <a:solidFill>
                  <a:srgbClr val="000000"/>
                </a:solidFill>
                <a:latin typeface="Helvetica" panose="020B0604020202020204" pitchFamily="34" charset="0"/>
              </a:rPr>
              <a:t>Arms</a:t>
            </a:r>
          </a:p>
          <a:p>
            <a:pPr eaLnBrk="1" hangingPunct="1">
              <a:buFont typeface="Wingdings" panose="05000000000000000000" pitchFamily="2" charset="2"/>
              <a:buChar char="Ø"/>
            </a:pPr>
            <a:r>
              <a:rPr lang="en-US" altLang="en-US" sz="2718" dirty="0">
                <a:solidFill>
                  <a:srgbClr val="000000"/>
                </a:solidFill>
                <a:latin typeface="Helvetica" panose="020B0604020202020204" pitchFamily="34" charset="0"/>
              </a:rPr>
              <a:t>Backs</a:t>
            </a:r>
          </a:p>
          <a:p>
            <a:pPr eaLnBrk="1" hangingPunct="1">
              <a:buFont typeface="Wingdings" panose="05000000000000000000" pitchFamily="2" charset="2"/>
              <a:buChar char="Ø"/>
            </a:pPr>
            <a:r>
              <a:rPr lang="en-US" altLang="en-US" sz="2718" dirty="0">
                <a:solidFill>
                  <a:srgbClr val="000000"/>
                </a:solidFill>
                <a:latin typeface="Helvetica" panose="020B0604020202020204" pitchFamily="34" charset="0"/>
              </a:rPr>
              <a:t>Shoulders</a:t>
            </a:r>
          </a:p>
        </p:txBody>
      </p:sp>
      <p:pic>
        <p:nvPicPr>
          <p:cNvPr id="47108" name="Picture 8" descr="&#10;backpain.jpeg                                                  000AB297Area51                         BAFA50E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4082" y="2372754"/>
            <a:ext cx="3167903" cy="3328147"/>
          </a:xfrm>
          <a:prstGeom prst="rect">
            <a:avLst/>
          </a:prstGeom>
          <a:noFill/>
          <a:ln w="9525">
            <a:solidFill>
              <a:srgbClr val="433D54"/>
            </a:solidFill>
            <a:miter lim="800000"/>
            <a:headEnd/>
            <a:tailEnd/>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09570" y="982943"/>
            <a:ext cx="8229023" cy="732855"/>
          </a:xfrm>
        </p:spPr>
        <p:txBody>
          <a:bodyPr/>
          <a:lstStyle/>
          <a:p>
            <a:pPr algn="ctr"/>
            <a:r>
              <a:rPr lang="en-US" altLang="en-US" sz="2400" dirty="0"/>
              <a:t>What areas of the body </a:t>
            </a:r>
            <a:br>
              <a:rPr lang="en-US" altLang="en-US" sz="2400" dirty="0"/>
            </a:br>
            <a:r>
              <a:rPr lang="en-US" altLang="en-US" sz="2400" dirty="0"/>
              <a:t>are most often affected</a:t>
            </a:r>
            <a:r>
              <a:rPr lang="en-US" altLang="en-US" sz="2400" dirty="0" smtClean="0"/>
              <a:t>?</a:t>
            </a:r>
            <a:endParaRPr lang="en-US" sz="2400" dirty="0"/>
          </a:p>
        </p:txBody>
      </p:sp>
    </p:spTree>
    <p:extLst>
      <p:ext uri="{BB962C8B-B14F-4D97-AF65-F5344CB8AC3E}">
        <p14:creationId xmlns:p14="http://schemas.microsoft.com/office/powerpoint/2010/main" val="3985366"/>
      </p:ext>
    </p:extLst>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756" y="445679"/>
            <a:ext cx="8229023" cy="732855"/>
          </a:xfrm>
        </p:spPr>
        <p:txBody>
          <a:bodyPr>
            <a:normAutofit/>
          </a:bodyPr>
          <a:lstStyle/>
          <a:p>
            <a:r>
              <a:rPr lang="en-US" sz="2400" dirty="0"/>
              <a:t>Nature of Injuries </a:t>
            </a:r>
            <a:r>
              <a:rPr lang="en-US" sz="2400" dirty="0" smtClean="0"/>
              <a:t>Potentially </a:t>
            </a:r>
            <a:br>
              <a:rPr lang="en-US" sz="2400" dirty="0" smtClean="0"/>
            </a:br>
            <a:r>
              <a:rPr lang="en-US" sz="2400" dirty="0" smtClean="0"/>
              <a:t>Sustained </a:t>
            </a:r>
            <a:r>
              <a:rPr lang="en-US" sz="2400" dirty="0"/>
              <a:t>by Meat and Poultry </a:t>
            </a:r>
            <a:r>
              <a:rPr lang="en-US" sz="2400" dirty="0" smtClean="0"/>
              <a:t>Workers</a:t>
            </a:r>
            <a:endParaRPr lang="en-US" sz="2400" dirty="0"/>
          </a:p>
        </p:txBody>
      </p:sp>
      <p:pic>
        <p:nvPicPr>
          <p:cNvPr id="3" name="Picture 2" title="Image of injuries potentially sustained by meat and poultry worker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749" y="1286819"/>
            <a:ext cx="8779997" cy="5571181"/>
          </a:xfrm>
          <a:prstGeom prst="rect">
            <a:avLst/>
          </a:prstGeom>
        </p:spPr>
      </p:pic>
      <p:sp>
        <p:nvSpPr>
          <p:cNvPr id="6" name="Slide Number Placeholder 5"/>
          <p:cNvSpPr>
            <a:spLocks noGrp="1"/>
          </p:cNvSpPr>
          <p:nvPr>
            <p:ph type="sldNum" sz="quarter" idx="10"/>
          </p:nvPr>
        </p:nvSpPr>
        <p:spPr/>
        <p:txBody>
          <a:bodyPr/>
          <a:lstStyle/>
          <a:p>
            <a:pPr>
              <a:defRPr/>
            </a:pPr>
            <a:fld id="{46F0CF91-D697-47E3-8C60-CA7299ABBD8B}" type="slidenum">
              <a:rPr lang="en-US" smtClean="0"/>
              <a:pPr>
                <a:defRPr/>
              </a:pPr>
              <a:t>55</a:t>
            </a:fld>
            <a:endParaRPr lang="en-US"/>
          </a:p>
        </p:txBody>
      </p:sp>
    </p:spTree>
    <p:extLst>
      <p:ext uri="{BB962C8B-B14F-4D97-AF65-F5344CB8AC3E}">
        <p14:creationId xmlns:p14="http://schemas.microsoft.com/office/powerpoint/2010/main" val="4500891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1736" y="293604"/>
            <a:ext cx="8229600" cy="733425"/>
          </a:xfrm>
        </p:spPr>
        <p:txBody>
          <a:bodyPr>
            <a:normAutofit/>
          </a:bodyPr>
          <a:lstStyle/>
          <a:p>
            <a:r>
              <a:rPr lang="en-US" dirty="0" smtClean="0"/>
              <a:t>NIOSH Findings</a:t>
            </a:r>
            <a:br>
              <a:rPr lang="en-US" dirty="0" smtClean="0"/>
            </a:br>
            <a:r>
              <a:rPr lang="en-US" dirty="0" smtClean="0"/>
              <a:t>HHE </a:t>
            </a:r>
            <a:r>
              <a:rPr lang="en-US" dirty="0"/>
              <a:t>Report No. 2014-0040-3232 </a:t>
            </a:r>
          </a:p>
        </p:txBody>
      </p:sp>
      <p:sp>
        <p:nvSpPr>
          <p:cNvPr id="3" name="Content Placeholder 2"/>
          <p:cNvSpPr>
            <a:spLocks noGrp="1"/>
          </p:cNvSpPr>
          <p:nvPr>
            <p:ph idx="4294967295"/>
          </p:nvPr>
        </p:nvSpPr>
        <p:spPr>
          <a:xfrm>
            <a:off x="397042" y="1407695"/>
            <a:ext cx="8229600" cy="4525963"/>
          </a:xfrm>
        </p:spPr>
        <p:txBody>
          <a:bodyPr>
            <a:normAutofit lnSpcReduction="10000"/>
          </a:bodyPr>
          <a:lstStyle/>
          <a:p>
            <a:r>
              <a:rPr lang="en-US" dirty="0" smtClean="0"/>
              <a:t>81% of </a:t>
            </a:r>
            <a:r>
              <a:rPr lang="en-US" dirty="0"/>
              <a:t>the jobs </a:t>
            </a:r>
            <a:r>
              <a:rPr lang="en-US" dirty="0" smtClean="0"/>
              <a:t>evaluated </a:t>
            </a:r>
            <a:r>
              <a:rPr lang="en-US" dirty="0"/>
              <a:t>had average levels of hand activity and force above the American Conference of Governmental Industrial Hygienists’ </a:t>
            </a:r>
            <a:r>
              <a:rPr lang="en-US" dirty="0" smtClean="0"/>
              <a:t>(ACGIH) action </a:t>
            </a:r>
            <a:r>
              <a:rPr lang="en-US" dirty="0"/>
              <a:t>limit. </a:t>
            </a:r>
            <a:endParaRPr lang="en-US" dirty="0" smtClean="0"/>
          </a:p>
          <a:p>
            <a:r>
              <a:rPr lang="en-US" dirty="0" smtClean="0"/>
              <a:t>59% of </a:t>
            </a:r>
            <a:r>
              <a:rPr lang="en-US" dirty="0"/>
              <a:t>the jobs </a:t>
            </a:r>
            <a:r>
              <a:rPr lang="en-US" dirty="0" smtClean="0"/>
              <a:t>evaluated </a:t>
            </a:r>
            <a:r>
              <a:rPr lang="en-US" dirty="0"/>
              <a:t>had average levels of hand activity and force above the </a:t>
            </a:r>
            <a:r>
              <a:rPr lang="en-US" dirty="0" smtClean="0"/>
              <a:t>ACGIH </a:t>
            </a:r>
            <a:r>
              <a:rPr lang="en-US" dirty="0"/>
              <a:t>threshold limit value. </a:t>
            </a:r>
          </a:p>
          <a:p>
            <a:r>
              <a:rPr lang="en-US" dirty="0" smtClean="0"/>
              <a:t>The </a:t>
            </a:r>
            <a:r>
              <a:rPr lang="en-US" dirty="0"/>
              <a:t>receiving, picking, debone direct, and thigh line departments had jobs in different exposure groups. However, the company did not rotate employees among these jobs. </a:t>
            </a:r>
          </a:p>
          <a:p>
            <a:r>
              <a:rPr lang="en-US" dirty="0" smtClean="0"/>
              <a:t>34% of </a:t>
            </a:r>
            <a:r>
              <a:rPr lang="en-US" dirty="0"/>
              <a:t>participants had evidence of carpal tunnel syndrome on the basis of our case definition.</a:t>
            </a:r>
          </a:p>
          <a:p>
            <a:r>
              <a:rPr lang="en-US" dirty="0" smtClean="0"/>
              <a:t>Sprain</a:t>
            </a:r>
            <a:r>
              <a:rPr lang="en-US" dirty="0"/>
              <a:t>, strain, pain, soreness, inflammation, or repetitive motion entries were the most common </a:t>
            </a:r>
            <a:r>
              <a:rPr lang="en-US" dirty="0" smtClean="0"/>
              <a:t>OSHA </a:t>
            </a:r>
            <a:r>
              <a:rPr lang="en-US" dirty="0"/>
              <a:t>recordable injury in 2010, 2011, and 2013. </a:t>
            </a:r>
          </a:p>
          <a:p>
            <a:endParaRPr lang="en-US" dirty="0"/>
          </a:p>
        </p:txBody>
      </p:sp>
      <p:sp>
        <p:nvSpPr>
          <p:cNvPr id="4" name="Slide Number Placeholder 3"/>
          <p:cNvSpPr>
            <a:spLocks noGrp="1"/>
          </p:cNvSpPr>
          <p:nvPr>
            <p:ph type="sldNum" sz="quarter" idx="12"/>
          </p:nvPr>
        </p:nvSpPr>
        <p:spPr/>
        <p:txBody>
          <a:bodyPr/>
          <a:lstStyle/>
          <a:p>
            <a:pPr>
              <a:defRPr/>
            </a:pPr>
            <a:fld id="{EE5B729C-47FA-4D48-94C4-5045911317E0}" type="slidenum">
              <a:rPr lang="en-US" smtClean="0"/>
              <a:pPr>
                <a:defRPr/>
              </a:pPr>
              <a:t>56</a:t>
            </a:fld>
            <a:endParaRPr lang="en-US"/>
          </a:p>
        </p:txBody>
      </p:sp>
    </p:spTree>
    <p:extLst>
      <p:ext uri="{BB962C8B-B14F-4D97-AF65-F5344CB8AC3E}">
        <p14:creationId xmlns:p14="http://schemas.microsoft.com/office/powerpoint/2010/main" val="3849592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89" y="318041"/>
            <a:ext cx="8229023" cy="732855"/>
          </a:xfrm>
        </p:spPr>
        <p:txBody>
          <a:bodyPr/>
          <a:lstStyle/>
          <a:p>
            <a:r>
              <a:rPr lang="en-US" dirty="0" smtClean="0"/>
              <a:t>Loss Sources</a:t>
            </a:r>
            <a:endParaRPr lang="en-US" dirty="0"/>
          </a:p>
        </p:txBody>
      </p:sp>
      <p:sp>
        <p:nvSpPr>
          <p:cNvPr id="3" name="Content Placeholder 2"/>
          <p:cNvSpPr>
            <a:spLocks noGrp="1"/>
          </p:cNvSpPr>
          <p:nvPr>
            <p:ph idx="1"/>
          </p:nvPr>
        </p:nvSpPr>
        <p:spPr>
          <a:xfrm>
            <a:off x="457489" y="1599640"/>
            <a:ext cx="8229023" cy="3225023"/>
          </a:xfrm>
        </p:spPr>
        <p:txBody>
          <a:bodyPr/>
          <a:lstStyle/>
          <a:p>
            <a:r>
              <a:rPr lang="en-US" sz="2400" dirty="0" smtClean="0"/>
              <a:t>Debone workers are developing hand, arm, wrist disorders from the repetitive knife cutting operations.</a:t>
            </a:r>
          </a:p>
          <a:p>
            <a:r>
              <a:rPr lang="en-US" sz="2400" dirty="0" smtClean="0"/>
              <a:t>Material handlers are sustaining back and shoulder disorders from lifting tubs of product.</a:t>
            </a:r>
          </a:p>
          <a:p>
            <a:r>
              <a:rPr lang="en-US" sz="2400" dirty="0" smtClean="0"/>
              <a:t>Lacerations from knife use in debone </a:t>
            </a:r>
          </a:p>
          <a:p>
            <a:r>
              <a:rPr lang="en-US" sz="2400" dirty="0" smtClean="0"/>
              <a:t>Recordkeeping</a:t>
            </a:r>
            <a:endParaRPr lang="en-US" sz="2400" dirty="0"/>
          </a:p>
        </p:txBody>
      </p:sp>
      <p:sp>
        <p:nvSpPr>
          <p:cNvPr id="4" name="Slide Number Placeholder 3"/>
          <p:cNvSpPr>
            <a:spLocks noGrp="1"/>
          </p:cNvSpPr>
          <p:nvPr>
            <p:ph type="sldNum" sz="quarter" idx="10"/>
          </p:nvPr>
        </p:nvSpPr>
        <p:spPr/>
        <p:txBody>
          <a:bodyPr/>
          <a:lstStyle/>
          <a:p>
            <a:pPr>
              <a:defRPr/>
            </a:pPr>
            <a:fld id="{46F0CF91-D697-47E3-8C60-CA7299ABBD8B}" type="slidenum">
              <a:rPr lang="en-US" smtClean="0"/>
              <a:pPr>
                <a:defRPr/>
              </a:pPr>
              <a:t>57</a:t>
            </a:fld>
            <a:endParaRPr lang="en-US"/>
          </a:p>
        </p:txBody>
      </p:sp>
    </p:spTree>
    <p:extLst>
      <p:ext uri="{BB962C8B-B14F-4D97-AF65-F5344CB8AC3E}">
        <p14:creationId xmlns:p14="http://schemas.microsoft.com/office/powerpoint/2010/main" val="18702077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8"/>
          <p:cNvSpPr>
            <a:spLocks noChangeArrowheads="1"/>
          </p:cNvSpPr>
          <p:nvPr/>
        </p:nvSpPr>
        <p:spPr bwMode="auto">
          <a:xfrm>
            <a:off x="4917731" y="2083210"/>
            <a:ext cx="3106271" cy="361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A18252"/>
              </a:buClr>
              <a:buFont typeface="Arial" panose="020B0604020202020204" pitchFamily="34" charset="0"/>
              <a:buChar char="•"/>
              <a:defRPr sz="2700">
                <a:solidFill>
                  <a:schemeClr val="tx1"/>
                </a:solidFill>
                <a:latin typeface="Calibri" panose="020F0502020204030204" pitchFamily="34" charset="0"/>
              </a:defRPr>
            </a:lvl1pPr>
            <a:lvl2pPr marL="742950" indent="-285750">
              <a:spcBef>
                <a:spcPct val="20000"/>
              </a:spcBef>
              <a:buClr>
                <a:srgbClr val="A18252"/>
              </a:buClr>
              <a:buFont typeface="Arial" panose="020B0604020202020204" pitchFamily="34" charset="0"/>
              <a:buChar char="•"/>
              <a:defRPr sz="2300">
                <a:solidFill>
                  <a:schemeClr val="tx1"/>
                </a:solidFill>
                <a:latin typeface="Calibri" panose="020F0502020204030204" pitchFamily="34" charset="0"/>
              </a:defRPr>
            </a:lvl2pPr>
            <a:lvl3pPr marL="1143000" indent="-228600">
              <a:spcBef>
                <a:spcPct val="20000"/>
              </a:spcBef>
              <a:buClr>
                <a:srgbClr val="A18252"/>
              </a:buClr>
              <a:buFont typeface="Arial" panose="020B0604020202020204" pitchFamily="34" charset="0"/>
              <a:buChar char="•"/>
              <a:defRPr sz="1900">
                <a:solidFill>
                  <a:schemeClr val="tx1"/>
                </a:solidFill>
                <a:latin typeface="Calibri" panose="020F0502020204030204" pitchFamily="34" charset="0"/>
              </a:defRPr>
            </a:lvl3pPr>
            <a:lvl4pPr marL="1600200" indent="-228600">
              <a:spcBef>
                <a:spcPct val="20000"/>
              </a:spcBef>
              <a:buClr>
                <a:srgbClr val="A18252"/>
              </a:buClr>
              <a:buFont typeface="Arial" panose="020B0604020202020204" pitchFamily="34" charset="0"/>
              <a:buChar char="•"/>
              <a:defRPr sz="1700">
                <a:solidFill>
                  <a:schemeClr val="tx1"/>
                </a:solidFill>
                <a:latin typeface="Calibri" panose="020F0502020204030204" pitchFamily="34" charset="0"/>
              </a:defRPr>
            </a:lvl4pPr>
            <a:lvl5pPr marL="2057400" indent="-228600">
              <a:spcBef>
                <a:spcPct val="20000"/>
              </a:spcBef>
              <a:buClr>
                <a:srgbClr val="A18252"/>
              </a:buClr>
              <a:buFont typeface="Arial" panose="020B0604020202020204" pitchFamily="34" charset="0"/>
              <a:buChar char="•"/>
              <a:defRPr sz="17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A18252"/>
              </a:buClr>
              <a:buFont typeface="Arial" panose="020B0604020202020204" pitchFamily="34" charset="0"/>
              <a:buChar char="•"/>
              <a:defRPr sz="17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A18252"/>
              </a:buClr>
              <a:buFont typeface="Arial" panose="020B0604020202020204" pitchFamily="34" charset="0"/>
              <a:buChar char="•"/>
              <a:defRPr sz="17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A18252"/>
              </a:buClr>
              <a:buFont typeface="Arial" panose="020B0604020202020204" pitchFamily="34" charset="0"/>
              <a:buChar char="•"/>
              <a:defRPr sz="17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A18252"/>
              </a:buClr>
              <a:buFont typeface="Arial" panose="020B0604020202020204" pitchFamily="34" charset="0"/>
              <a:buChar char="•"/>
              <a:defRPr sz="1700">
                <a:solidFill>
                  <a:schemeClr val="tx1"/>
                </a:solidFill>
                <a:latin typeface="Calibri" panose="020F0502020204030204" pitchFamily="34" charset="0"/>
              </a:defRPr>
            </a:lvl9pPr>
          </a:lstStyle>
          <a:p>
            <a:pPr lvl="1" eaLnBrk="1" hangingPunct="1">
              <a:buClrTx/>
              <a:buFont typeface="Wingdings" panose="05000000000000000000" pitchFamily="2" charset="2"/>
              <a:buChar char="Ø"/>
            </a:pPr>
            <a:r>
              <a:rPr lang="en-US" altLang="en-US" sz="2718" dirty="0">
                <a:solidFill>
                  <a:srgbClr val="000000"/>
                </a:solidFill>
                <a:latin typeface="+mn-lt"/>
              </a:rPr>
              <a:t>Aching </a:t>
            </a:r>
          </a:p>
          <a:p>
            <a:pPr lvl="1" eaLnBrk="1" hangingPunct="1">
              <a:buClrTx/>
              <a:buFont typeface="Wingdings" panose="05000000000000000000" pitchFamily="2" charset="2"/>
              <a:buChar char="Ø"/>
            </a:pPr>
            <a:endParaRPr lang="en-US" altLang="en-US" sz="1165" dirty="0">
              <a:solidFill>
                <a:srgbClr val="000000"/>
              </a:solidFill>
              <a:latin typeface="+mn-lt"/>
            </a:endParaRPr>
          </a:p>
          <a:p>
            <a:pPr lvl="1" eaLnBrk="1" hangingPunct="1">
              <a:buClrTx/>
              <a:buFont typeface="Wingdings" panose="05000000000000000000" pitchFamily="2" charset="2"/>
              <a:buChar char="Ø"/>
            </a:pPr>
            <a:r>
              <a:rPr lang="en-US" altLang="en-US" sz="2718" dirty="0">
                <a:solidFill>
                  <a:srgbClr val="000000"/>
                </a:solidFill>
                <a:latin typeface="+mn-lt"/>
              </a:rPr>
              <a:t>Burning</a:t>
            </a:r>
          </a:p>
          <a:p>
            <a:pPr lvl="1" eaLnBrk="1" hangingPunct="1">
              <a:buClrTx/>
              <a:buFont typeface="Wingdings" panose="05000000000000000000" pitchFamily="2" charset="2"/>
              <a:buChar char="Ø"/>
            </a:pPr>
            <a:endParaRPr lang="en-US" altLang="en-US" sz="1165" dirty="0">
              <a:solidFill>
                <a:srgbClr val="000000"/>
              </a:solidFill>
              <a:latin typeface="+mn-lt"/>
            </a:endParaRPr>
          </a:p>
          <a:p>
            <a:pPr lvl="1" eaLnBrk="1" hangingPunct="1">
              <a:buClrTx/>
              <a:buFont typeface="Wingdings" panose="05000000000000000000" pitchFamily="2" charset="2"/>
              <a:buChar char="Ø"/>
            </a:pPr>
            <a:r>
              <a:rPr lang="en-US" altLang="en-US" sz="2718" dirty="0">
                <a:solidFill>
                  <a:srgbClr val="000000"/>
                </a:solidFill>
                <a:latin typeface="+mn-lt"/>
              </a:rPr>
              <a:t>Pain</a:t>
            </a:r>
          </a:p>
          <a:p>
            <a:pPr lvl="1" eaLnBrk="1" hangingPunct="1">
              <a:buClrTx/>
              <a:buFont typeface="Wingdings" panose="05000000000000000000" pitchFamily="2" charset="2"/>
              <a:buChar char="Ø"/>
            </a:pPr>
            <a:endParaRPr lang="en-US" altLang="en-US" sz="1165" dirty="0">
              <a:solidFill>
                <a:srgbClr val="000000"/>
              </a:solidFill>
              <a:latin typeface="+mn-lt"/>
            </a:endParaRPr>
          </a:p>
          <a:p>
            <a:pPr lvl="1" eaLnBrk="1" hangingPunct="1">
              <a:buClrTx/>
              <a:buFont typeface="Wingdings" panose="05000000000000000000" pitchFamily="2" charset="2"/>
              <a:buChar char="Ø"/>
            </a:pPr>
            <a:r>
              <a:rPr lang="en-US" altLang="en-US" sz="2718" dirty="0">
                <a:solidFill>
                  <a:srgbClr val="000000"/>
                </a:solidFill>
                <a:latin typeface="+mn-lt"/>
              </a:rPr>
              <a:t>Numbness</a:t>
            </a:r>
          </a:p>
          <a:p>
            <a:pPr lvl="1" eaLnBrk="1" hangingPunct="1">
              <a:buClrTx/>
              <a:buFont typeface="Wingdings" panose="05000000000000000000" pitchFamily="2" charset="2"/>
              <a:buChar char="Ø"/>
            </a:pPr>
            <a:endParaRPr lang="en-US" altLang="en-US" sz="1165" dirty="0">
              <a:solidFill>
                <a:srgbClr val="000000"/>
              </a:solidFill>
              <a:latin typeface="+mn-lt"/>
            </a:endParaRPr>
          </a:p>
          <a:p>
            <a:pPr lvl="1" eaLnBrk="1" hangingPunct="1">
              <a:buClrTx/>
              <a:buFont typeface="Wingdings" panose="05000000000000000000" pitchFamily="2" charset="2"/>
              <a:buChar char="Ø"/>
            </a:pPr>
            <a:r>
              <a:rPr lang="en-US" altLang="en-US" sz="2718" dirty="0">
                <a:solidFill>
                  <a:srgbClr val="000000"/>
                </a:solidFill>
                <a:latin typeface="+mn-lt"/>
              </a:rPr>
              <a:t>Soreness</a:t>
            </a:r>
          </a:p>
        </p:txBody>
      </p:sp>
      <p:pic>
        <p:nvPicPr>
          <p:cNvPr id="49156" name="Picture 9" descr="&#10;nurse.jpeg                                                     000AB297Area51                         BAFA50E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437" y="2083210"/>
            <a:ext cx="3407830" cy="3643821"/>
          </a:xfrm>
          <a:prstGeom prst="rect">
            <a:avLst/>
          </a:prstGeom>
          <a:noFill/>
          <a:ln w="9525">
            <a:solidFill>
              <a:srgbClr val="433D54"/>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a:defRPr/>
            </a:pPr>
            <a:fld id="{8EE2DC3C-5BFF-4FB9-9933-EFF3DD7C2065}" type="slidenum">
              <a:rPr lang="en-US" smtClean="0"/>
              <a:pPr>
                <a:defRPr/>
              </a:pPr>
              <a:t>58</a:t>
            </a:fld>
            <a:endParaRPr lang="en-US"/>
          </a:p>
        </p:txBody>
      </p:sp>
      <p:sp>
        <p:nvSpPr>
          <p:cNvPr id="3" name="Title 2"/>
          <p:cNvSpPr>
            <a:spLocks noGrp="1"/>
          </p:cNvSpPr>
          <p:nvPr>
            <p:ph type="title"/>
          </p:nvPr>
        </p:nvSpPr>
        <p:spPr>
          <a:xfrm>
            <a:off x="436707" y="861784"/>
            <a:ext cx="8229023" cy="732855"/>
          </a:xfrm>
        </p:spPr>
        <p:txBody>
          <a:bodyPr/>
          <a:lstStyle/>
          <a:p>
            <a:pPr lvl="0" algn="ctr" defTabSz="914400" fontAlgn="auto">
              <a:lnSpc>
                <a:spcPct val="100000"/>
              </a:lnSpc>
              <a:spcBef>
                <a:spcPts val="0"/>
              </a:spcBef>
              <a:spcAft>
                <a:spcPts val="0"/>
              </a:spcAft>
            </a:pPr>
            <a:r>
              <a:rPr lang="en-US" altLang="en-US" sz="2400" dirty="0">
                <a:ea typeface="+mn-ea"/>
                <a:cs typeface="+mn-cs"/>
              </a:rPr>
              <a:t>What are the signs and symptoms </a:t>
            </a:r>
            <a:br>
              <a:rPr lang="en-US" altLang="en-US" sz="2400" dirty="0">
                <a:ea typeface="+mn-ea"/>
                <a:cs typeface="+mn-cs"/>
              </a:rPr>
            </a:br>
            <a:r>
              <a:rPr lang="en-US" altLang="en-US" sz="2400" dirty="0">
                <a:ea typeface="+mn-ea"/>
                <a:cs typeface="+mn-cs"/>
              </a:rPr>
              <a:t>of these types of injuries</a:t>
            </a:r>
            <a:r>
              <a:rPr lang="en-US" altLang="en-US" sz="2400" dirty="0" smtClean="0">
                <a:ea typeface="+mn-ea"/>
                <a:cs typeface="+mn-cs"/>
              </a:rPr>
              <a:t>?</a:t>
            </a:r>
            <a:endParaRPr lang="en-US" dirty="0"/>
          </a:p>
        </p:txBody>
      </p:sp>
    </p:spTree>
    <p:extLst>
      <p:ext uri="{BB962C8B-B14F-4D97-AF65-F5344CB8AC3E}">
        <p14:creationId xmlns:p14="http://schemas.microsoft.com/office/powerpoint/2010/main" val="4170210768"/>
      </p:ext>
    </p:extLst>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59831" y="764353"/>
            <a:ext cx="7986993" cy="594389"/>
          </a:xfrm>
          <a:extLst/>
        </p:spPr>
        <p:txBody>
          <a:bodyPr vert="horz" wrap="square" lIns="88751" tIns="44375" rIns="88751" bIns="44375" numCol="1" rtlCol="0" anchor="t" anchorCtr="0" compatLnSpc="1">
            <a:prstTxWarp prst="textNoShape">
              <a:avLst/>
            </a:prstTxWarp>
            <a:normAutofit/>
          </a:bodyPr>
          <a:lstStyle/>
          <a:p>
            <a:pPr algn="ctr" defTabSz="391203">
              <a:defRPr/>
            </a:pPr>
            <a:r>
              <a:rPr lang="en-US" altLang="en-US" sz="2400" dirty="0">
                <a:solidFill>
                  <a:schemeClr val="tx1"/>
                </a:solidFill>
                <a:latin typeface="Helvetica" panose="020B0604020202020204" pitchFamily="34" charset="0"/>
              </a:rPr>
              <a:t>Risk Factors</a:t>
            </a:r>
          </a:p>
        </p:txBody>
      </p:sp>
      <p:sp>
        <p:nvSpPr>
          <p:cNvPr id="61443" name="Rectangle 3"/>
          <p:cNvSpPr>
            <a:spLocks noGrp="1" noChangeArrowheads="1"/>
          </p:cNvSpPr>
          <p:nvPr>
            <p:ph idx="1"/>
          </p:nvPr>
        </p:nvSpPr>
        <p:spPr>
          <a:xfrm>
            <a:off x="719257" y="1493914"/>
            <a:ext cx="3342198" cy="4394024"/>
          </a:xfrm>
          <a:extLst>
            <a:ext uri="{909E8E84-426E-40DD-AFC4-6F175D3DCCD1}">
              <a14:hiddenFill xmlns:a14="http://schemas.microsoft.com/office/drawing/2010/main">
                <a:solidFill>
                  <a:srgbClr val="C5D6FA"/>
                </a:solidFill>
              </a14:hiddenFill>
            </a:ext>
          </a:extLst>
        </p:spPr>
        <p:txBody>
          <a:bodyPr vert="horz" wrap="square" lIns="88751" tIns="44375" rIns="88751" bIns="44375" numCol="1" rtlCol="0" anchor="ctr" anchorCtr="0" compatLnSpc="1">
            <a:prstTxWarp prst="textNoShape">
              <a:avLst/>
            </a:prstTxWarp>
            <a:normAutofit/>
          </a:bodyPr>
          <a:lstStyle/>
          <a:p>
            <a:pPr eaLnBrk="1" hangingPunct="1">
              <a:lnSpc>
                <a:spcPct val="90000"/>
              </a:lnSpc>
              <a:buFont typeface="Wingdings" panose="05000000000000000000" pitchFamily="2" charset="2"/>
              <a:buChar char="Ø"/>
            </a:pPr>
            <a:r>
              <a:rPr lang="en-US" altLang="en-US" dirty="0" smtClean="0">
                <a:solidFill>
                  <a:schemeClr val="tx1"/>
                </a:solidFill>
                <a:latin typeface="+mn-lt"/>
              </a:rPr>
              <a:t>Force</a:t>
            </a:r>
          </a:p>
          <a:p>
            <a:pPr eaLnBrk="1" hangingPunct="1">
              <a:lnSpc>
                <a:spcPct val="90000"/>
              </a:lnSpc>
              <a:buFont typeface="Wingdings" panose="05000000000000000000" pitchFamily="2" charset="2"/>
              <a:buChar char="Ø"/>
            </a:pPr>
            <a:r>
              <a:rPr lang="en-US" altLang="en-US" dirty="0" smtClean="0">
                <a:solidFill>
                  <a:schemeClr val="tx1"/>
                </a:solidFill>
                <a:latin typeface="+mn-lt"/>
              </a:rPr>
              <a:t>Awkward Postures</a:t>
            </a:r>
          </a:p>
          <a:p>
            <a:pPr eaLnBrk="1" hangingPunct="1">
              <a:lnSpc>
                <a:spcPct val="90000"/>
              </a:lnSpc>
              <a:buFont typeface="Wingdings" panose="05000000000000000000" pitchFamily="2" charset="2"/>
              <a:buChar char="Ø"/>
            </a:pPr>
            <a:r>
              <a:rPr lang="en-US" altLang="en-US" dirty="0" smtClean="0">
                <a:solidFill>
                  <a:schemeClr val="tx1"/>
                </a:solidFill>
                <a:latin typeface="+mn-lt"/>
              </a:rPr>
              <a:t>Repetition</a:t>
            </a:r>
          </a:p>
          <a:p>
            <a:pPr eaLnBrk="1" hangingPunct="1">
              <a:lnSpc>
                <a:spcPct val="90000"/>
              </a:lnSpc>
              <a:buFont typeface="Wingdings" panose="05000000000000000000" pitchFamily="2" charset="2"/>
              <a:buChar char="Ø"/>
            </a:pPr>
            <a:r>
              <a:rPr lang="en-US" altLang="en-US" dirty="0" smtClean="0">
                <a:solidFill>
                  <a:schemeClr val="tx1"/>
                </a:solidFill>
                <a:latin typeface="+mn-lt"/>
              </a:rPr>
              <a:t>Temperature</a:t>
            </a:r>
          </a:p>
          <a:p>
            <a:pPr eaLnBrk="1" hangingPunct="1">
              <a:lnSpc>
                <a:spcPct val="90000"/>
              </a:lnSpc>
              <a:buFont typeface="Wingdings" panose="05000000000000000000" pitchFamily="2" charset="2"/>
              <a:buChar char="Ø"/>
            </a:pPr>
            <a:r>
              <a:rPr lang="en-US" altLang="en-US" dirty="0" smtClean="0">
                <a:solidFill>
                  <a:schemeClr val="tx1"/>
                </a:solidFill>
                <a:latin typeface="+mn-lt"/>
              </a:rPr>
              <a:t>Vibration</a:t>
            </a:r>
          </a:p>
          <a:p>
            <a:pPr eaLnBrk="1" hangingPunct="1">
              <a:lnSpc>
                <a:spcPct val="90000"/>
              </a:lnSpc>
              <a:buFont typeface="Wingdings" panose="05000000000000000000" pitchFamily="2" charset="2"/>
              <a:buChar char="Ø"/>
            </a:pPr>
            <a:r>
              <a:rPr lang="en-US" altLang="en-US" dirty="0" smtClean="0">
                <a:solidFill>
                  <a:schemeClr val="tx1"/>
                </a:solidFill>
                <a:latin typeface="+mn-lt"/>
              </a:rPr>
              <a:t>Contact Stress</a:t>
            </a:r>
          </a:p>
        </p:txBody>
      </p:sp>
      <p:pic>
        <p:nvPicPr>
          <p:cNvPr id="61444" name="Picture 4" descr="C:\Documents and Settings\BB\Desktop\Poultry\Pics\prewaynefarms\DSCF0021.JPG" title="Photo of a worker picking up a box"/>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14497" y="2171700"/>
            <a:ext cx="2032327" cy="228810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1445" name="Picture 5" descr="C:\Documents and Settings\BB\Desktop\Poultry\Pics\goldkistellijay011604\DSCF0030.JPG" title="Photo of a worker handling chick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02206" y="2171700"/>
            <a:ext cx="2030786" cy="2292724"/>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8EE2DC3C-5BFF-4FB9-9933-EFF3DD7C2065}" type="slidenum">
              <a:rPr lang="en-US" smtClean="0"/>
              <a:pPr>
                <a:defRPr/>
              </a:pPr>
              <a:t>59</a:t>
            </a:fld>
            <a:endParaRPr lang="en-US"/>
          </a:p>
        </p:txBody>
      </p:sp>
    </p:spTree>
    <p:extLst>
      <p:ext uri="{BB962C8B-B14F-4D97-AF65-F5344CB8AC3E}">
        <p14:creationId xmlns:p14="http://schemas.microsoft.com/office/powerpoint/2010/main" val="1274789519"/>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89" y="590139"/>
            <a:ext cx="8229023" cy="732855"/>
          </a:xfrm>
        </p:spPr>
        <p:txBody>
          <a:bodyPr/>
          <a:lstStyle/>
          <a:p>
            <a:pPr algn="ctr"/>
            <a:r>
              <a:rPr lang="en-US" dirty="0"/>
              <a:t>Employer Requirements = Employee </a:t>
            </a:r>
            <a:r>
              <a:rPr lang="en-US" dirty="0" smtClean="0"/>
              <a:t>Rights</a:t>
            </a:r>
            <a:endParaRPr lang="en-US" dirty="0"/>
          </a:p>
        </p:txBody>
      </p:sp>
      <p:sp>
        <p:nvSpPr>
          <p:cNvPr id="3" name="Content Placeholder 2"/>
          <p:cNvSpPr>
            <a:spLocks noGrp="1"/>
          </p:cNvSpPr>
          <p:nvPr>
            <p:ph idx="1"/>
          </p:nvPr>
        </p:nvSpPr>
        <p:spPr/>
        <p:txBody>
          <a:bodyPr/>
          <a:lstStyle/>
          <a:p>
            <a:pPr marL="0" indent="0">
              <a:buNone/>
            </a:pPr>
            <a:endParaRPr lang="en-US" dirty="0"/>
          </a:p>
          <a:p>
            <a:endParaRPr lang="en-US" dirty="0" smtClean="0"/>
          </a:p>
          <a:p>
            <a:r>
              <a:rPr lang="en-US" dirty="0" smtClean="0"/>
              <a:t>Employees have the following rights:</a:t>
            </a:r>
          </a:p>
          <a:p>
            <a:pPr marL="302575" indent="-302575">
              <a:buFont typeface="Arial" panose="020B0604020202020204" pitchFamily="34" charset="0"/>
              <a:buChar char="•"/>
            </a:pPr>
            <a:r>
              <a:rPr lang="en-US" dirty="0" smtClean="0"/>
              <a:t>A workplace free of recognized hazards;</a:t>
            </a:r>
          </a:p>
          <a:p>
            <a:pPr marL="302575" indent="-302575">
              <a:buFont typeface="Arial" panose="020B0604020202020204" pitchFamily="34" charset="0"/>
              <a:buChar char="•"/>
            </a:pPr>
            <a:r>
              <a:rPr lang="en-US" dirty="0" smtClean="0"/>
              <a:t>Training in a language and vocabulary that workers understand that includes: hazards, methods to prevent harm; and the OSHA standards that apply to the workplace; and</a:t>
            </a:r>
          </a:p>
          <a:p>
            <a:pPr marL="302575" indent="-302575">
              <a:buFont typeface="Arial" panose="020B0604020202020204" pitchFamily="34" charset="0"/>
              <a:buChar char="•"/>
            </a:pPr>
            <a:r>
              <a:rPr lang="en-US" dirty="0" smtClean="0"/>
              <a:t>No retaliation against workers who raise safety issues or report injuries (see whistleblowers.gov for further information). </a:t>
            </a:r>
          </a:p>
          <a:p>
            <a:pPr marL="302575" indent="-302575">
              <a:buFont typeface="Arial" panose="020B0604020202020204" pitchFamily="34" charset="0"/>
              <a:buChar char="•"/>
            </a:pPr>
            <a:endParaRPr lang="en-US" dirty="0" smtClean="0"/>
          </a:p>
          <a:p>
            <a:pPr marL="302575" indent="-302575">
              <a:buFont typeface="Arial" panose="020B0604020202020204" pitchFamily="34" charset="0"/>
              <a:buChar char="•"/>
            </a:pPr>
            <a:endParaRPr lang="en-US" dirty="0" smtClean="0"/>
          </a:p>
          <a:p>
            <a:pPr marL="302575" indent="-30257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6</a:t>
            </a:fld>
            <a:endParaRPr lang="en-US">
              <a:solidFill>
                <a:srgbClr val="FFFFFF"/>
              </a:solidFill>
            </a:endParaRPr>
          </a:p>
        </p:txBody>
      </p:sp>
    </p:spTree>
    <p:extLst>
      <p:ext uri="{BB962C8B-B14F-4D97-AF65-F5344CB8AC3E}">
        <p14:creationId xmlns:p14="http://schemas.microsoft.com/office/powerpoint/2010/main" val="38998207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812131" y="522562"/>
            <a:ext cx="7543800" cy="770375"/>
          </a:xfrm>
          <a:noFill/>
          <a:ln>
            <a:noFill/>
          </a:ln>
        </p:spPr>
        <p:txBody>
          <a:bodyPr>
            <a:normAutofit/>
          </a:bodyPr>
          <a:lstStyle/>
          <a:p>
            <a:pPr algn="ctr" eaLnBrk="1" hangingPunct="1">
              <a:defRPr/>
            </a:pPr>
            <a:r>
              <a:rPr lang="en-US" dirty="0" smtClean="0">
                <a:solidFill>
                  <a:schemeClr val="tx1"/>
                </a:solidFill>
              </a:rPr>
              <a:t>Improvement</a:t>
            </a:r>
            <a:r>
              <a:rPr lang="en-US" b="0" dirty="0" smtClean="0">
                <a:solidFill>
                  <a:schemeClr val="tx1"/>
                </a:solidFill>
              </a:rPr>
              <a:t> </a:t>
            </a:r>
            <a:r>
              <a:rPr lang="en-US" dirty="0" smtClean="0">
                <a:solidFill>
                  <a:schemeClr val="tx1"/>
                </a:solidFill>
              </a:rPr>
              <a:t>and Control Techniques</a:t>
            </a:r>
            <a:endParaRPr lang="en-US" u="sng" dirty="0" smtClean="0">
              <a:solidFill>
                <a:schemeClr val="tx1"/>
              </a:solidFill>
              <a:effectLst>
                <a:outerShdw blurRad="38100" dist="38100" dir="2700000" algn="tl">
                  <a:srgbClr val="C0C0C0"/>
                </a:outerShdw>
              </a:effectLst>
            </a:endParaRPr>
          </a:p>
        </p:txBody>
      </p:sp>
      <p:sp>
        <p:nvSpPr>
          <p:cNvPr id="13315" name="Rectangle 3" descr="Rectangle: Click to edit Master text styles&#10;Second level&#10;Third level&#10;Fourth level&#10;Fifth level"/>
          <p:cNvSpPr>
            <a:spLocks noGrp="1" noChangeArrowheads="1"/>
          </p:cNvSpPr>
          <p:nvPr>
            <p:ph idx="1"/>
          </p:nvPr>
        </p:nvSpPr>
        <p:spPr>
          <a:xfrm>
            <a:off x="886090" y="1604447"/>
            <a:ext cx="7469841" cy="3993776"/>
          </a:xfrm>
          <a:solidFill>
            <a:schemeClr val="bg1"/>
          </a:solidFill>
          <a:ln>
            <a:noFill/>
            <a:miter lim="800000"/>
            <a:headEnd/>
            <a:tailEnd/>
          </a:ln>
        </p:spPr>
        <p:txBody>
          <a:bodyPr/>
          <a:lstStyle/>
          <a:p>
            <a:pPr eaLnBrk="1" hangingPunct="1"/>
            <a:r>
              <a:rPr lang="en-US" altLang="en-US" sz="2400" dirty="0" smtClean="0">
                <a:solidFill>
                  <a:schemeClr val="tx1"/>
                </a:solidFill>
              </a:rPr>
              <a:t>Engineering </a:t>
            </a:r>
            <a:r>
              <a:rPr lang="en-US" altLang="en-US" sz="2400" dirty="0">
                <a:solidFill>
                  <a:schemeClr val="tx1"/>
                </a:solidFill>
              </a:rPr>
              <a:t>Controls</a:t>
            </a:r>
          </a:p>
          <a:p>
            <a:pPr eaLnBrk="1" hangingPunct="1"/>
            <a:r>
              <a:rPr lang="en-US" altLang="en-US" sz="2400" dirty="0">
                <a:solidFill>
                  <a:schemeClr val="tx1"/>
                </a:solidFill>
              </a:rPr>
              <a:t>Work Practices</a:t>
            </a:r>
          </a:p>
          <a:p>
            <a:pPr eaLnBrk="1" hangingPunct="1"/>
            <a:r>
              <a:rPr lang="en-US" altLang="en-US" sz="2400" dirty="0">
                <a:solidFill>
                  <a:schemeClr val="tx1"/>
                </a:solidFill>
              </a:rPr>
              <a:t>Administrative Controls</a:t>
            </a:r>
          </a:p>
          <a:p>
            <a:pPr eaLnBrk="1" hangingPunct="1"/>
            <a:r>
              <a:rPr lang="en-US" altLang="en-US" sz="2400" dirty="0">
                <a:solidFill>
                  <a:schemeClr val="tx1"/>
                </a:solidFill>
              </a:rPr>
              <a:t>Personal Protective Equipment</a:t>
            </a:r>
          </a:p>
        </p:txBody>
      </p:sp>
      <p:sp>
        <p:nvSpPr>
          <p:cNvPr id="2" name="Slide Number Placeholder 1"/>
          <p:cNvSpPr>
            <a:spLocks noGrp="1"/>
          </p:cNvSpPr>
          <p:nvPr>
            <p:ph type="sldNum" sz="quarter" idx="10"/>
          </p:nvPr>
        </p:nvSpPr>
        <p:spPr/>
        <p:txBody>
          <a:bodyPr/>
          <a:lstStyle/>
          <a:p>
            <a:pPr>
              <a:defRPr/>
            </a:pPr>
            <a:fld id="{46F0CF91-D697-47E3-8C60-CA7299ABBD8B}" type="slidenum">
              <a:rPr lang="en-US" smtClean="0"/>
              <a:pPr>
                <a:defRPr/>
              </a:pPr>
              <a:t>60</a:t>
            </a:fld>
            <a:endParaRPr lang="en-US"/>
          </a:p>
        </p:txBody>
      </p:sp>
    </p:spTree>
    <p:extLst>
      <p:ext uri="{BB962C8B-B14F-4D97-AF65-F5344CB8AC3E}">
        <p14:creationId xmlns:p14="http://schemas.microsoft.com/office/powerpoint/2010/main" val="2701569400"/>
      </p:ext>
    </p:extLst>
  </p:cSld>
  <p:clrMapOvr>
    <a:masterClrMapping/>
  </p:clrMapOvr>
  <p:transition>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idx="4294967295"/>
          </p:nvPr>
        </p:nvSpPr>
        <p:spPr>
          <a:xfrm>
            <a:off x="830179" y="355265"/>
            <a:ext cx="7766050" cy="782638"/>
          </a:xfrm>
          <a:noFill/>
          <a:ln>
            <a:noFill/>
          </a:ln>
        </p:spPr>
        <p:txBody>
          <a:bodyPr>
            <a:normAutofit/>
          </a:bodyPr>
          <a:lstStyle/>
          <a:p>
            <a:pPr algn="ctr" eaLnBrk="1" hangingPunct="1">
              <a:defRPr/>
            </a:pPr>
            <a:r>
              <a:rPr lang="en-US" sz="2400" dirty="0" smtClean="0">
                <a:solidFill>
                  <a:srgbClr val="000066"/>
                </a:solidFill>
              </a:rPr>
              <a:t>Control </a:t>
            </a:r>
            <a:r>
              <a:rPr lang="en-US" sz="2400" dirty="0">
                <a:solidFill>
                  <a:srgbClr val="000066"/>
                </a:solidFill>
              </a:rPr>
              <a:t>Techniques</a:t>
            </a:r>
            <a:endParaRPr lang="en-US" sz="2000" b="1" u="sng" dirty="0" smtClean="0">
              <a:solidFill>
                <a:srgbClr val="000066"/>
              </a:solidFill>
              <a:effectLst>
                <a:outerShdw blurRad="38100" dist="38100" dir="2700000" algn="tl">
                  <a:srgbClr val="C0C0C0"/>
                </a:outerShdw>
              </a:effectLst>
            </a:endParaRPr>
          </a:p>
        </p:txBody>
      </p:sp>
      <p:sp>
        <p:nvSpPr>
          <p:cNvPr id="14339" name="Rectangle 3" descr="Rectangle: Click to edit Master text styles&#10;Second level&#10;Third level&#10;Fourth level&#10;Fifth level"/>
          <p:cNvSpPr>
            <a:spLocks noGrp="1" noChangeArrowheads="1"/>
          </p:cNvSpPr>
          <p:nvPr>
            <p:ph sz="half" idx="4294967295"/>
          </p:nvPr>
        </p:nvSpPr>
        <p:spPr>
          <a:xfrm>
            <a:off x="360947" y="1747336"/>
            <a:ext cx="3994150" cy="3994150"/>
          </a:xfrm>
          <a:solidFill>
            <a:schemeClr val="bg1"/>
          </a:solidFill>
          <a:ln>
            <a:solidFill>
              <a:schemeClr val="tx1"/>
            </a:solidFill>
            <a:miter lim="800000"/>
            <a:headEnd/>
            <a:tailEnd/>
          </a:ln>
        </p:spPr>
        <p:txBody>
          <a:bodyPr/>
          <a:lstStyle/>
          <a:p>
            <a:pPr algn="ctr" eaLnBrk="1" hangingPunct="1">
              <a:buFont typeface="Wingdings" panose="05000000000000000000" pitchFamily="2" charset="2"/>
              <a:buNone/>
            </a:pPr>
            <a:r>
              <a:rPr lang="en-US" altLang="en-US" sz="3883" dirty="0" smtClean="0">
                <a:solidFill>
                  <a:srgbClr val="000066"/>
                </a:solidFill>
              </a:rPr>
              <a:t>Engineering </a:t>
            </a:r>
            <a:r>
              <a:rPr lang="en-US" altLang="en-US" sz="3883" dirty="0">
                <a:solidFill>
                  <a:srgbClr val="000066"/>
                </a:solidFill>
              </a:rPr>
              <a:t>Controls  </a:t>
            </a:r>
            <a:endParaRPr lang="en-US" altLang="en-US" sz="3883" u="sng" dirty="0">
              <a:solidFill>
                <a:srgbClr val="000066"/>
              </a:solidFill>
            </a:endParaRPr>
          </a:p>
        </p:txBody>
      </p:sp>
      <p:sp>
        <p:nvSpPr>
          <p:cNvPr id="14340" name="Rectangle 4" descr="Rectangle: Click to edit Master text styles&#10;Second level&#10;Third level&#10;Fourth level&#10;Fifth level"/>
          <p:cNvSpPr>
            <a:spLocks noGrp="1" noChangeArrowheads="1"/>
          </p:cNvSpPr>
          <p:nvPr>
            <p:ph sz="half" idx="4294967295"/>
          </p:nvPr>
        </p:nvSpPr>
        <p:spPr>
          <a:xfrm>
            <a:off x="4713204" y="1747336"/>
            <a:ext cx="3925887" cy="3994150"/>
          </a:xfrm>
          <a:prstGeom prst="rect">
            <a:avLst/>
          </a:prstGeom>
          <a:solidFill>
            <a:schemeClr val="bg1"/>
          </a:solidFill>
          <a:ln>
            <a:solidFill>
              <a:schemeClr val="tx1"/>
            </a:solidFill>
            <a:miter lim="800000"/>
            <a:headEnd/>
            <a:tailEnd/>
          </a:ln>
        </p:spPr>
        <p:txBody>
          <a:bodyPr/>
          <a:lstStyle/>
          <a:p>
            <a:pPr algn="ctr" eaLnBrk="1" hangingPunct="1"/>
            <a:r>
              <a:rPr lang="en-US" altLang="en-US" dirty="0" smtClean="0">
                <a:solidFill>
                  <a:srgbClr val="000066"/>
                </a:solidFill>
              </a:rPr>
              <a:t>Work station design</a:t>
            </a:r>
          </a:p>
          <a:p>
            <a:pPr algn="ctr" eaLnBrk="1" hangingPunct="1"/>
            <a:r>
              <a:rPr lang="en-US" altLang="en-US" dirty="0" smtClean="0">
                <a:solidFill>
                  <a:srgbClr val="000066"/>
                </a:solidFill>
              </a:rPr>
              <a:t>Tool design</a:t>
            </a:r>
          </a:p>
          <a:p>
            <a:pPr algn="ctr" eaLnBrk="1" hangingPunct="1"/>
            <a:r>
              <a:rPr lang="en-US" altLang="en-US" dirty="0" smtClean="0">
                <a:solidFill>
                  <a:srgbClr val="000066"/>
                </a:solidFill>
              </a:rPr>
              <a:t>Reducing or spreading force</a:t>
            </a:r>
          </a:p>
          <a:p>
            <a:pPr algn="ctr" eaLnBrk="1" hangingPunct="1"/>
            <a:r>
              <a:rPr lang="en-US" altLang="en-US" dirty="0" smtClean="0">
                <a:solidFill>
                  <a:srgbClr val="000066"/>
                </a:solidFill>
              </a:rPr>
              <a:t>Obtaining better mechanical advantage</a:t>
            </a:r>
            <a:endParaRPr lang="en-US" altLang="en-US" sz="3883" dirty="0"/>
          </a:p>
        </p:txBody>
      </p:sp>
      <p:sp>
        <p:nvSpPr>
          <p:cNvPr id="2" name="Slide Number Placeholder 1"/>
          <p:cNvSpPr>
            <a:spLocks noGrp="1"/>
          </p:cNvSpPr>
          <p:nvPr>
            <p:ph type="sldNum" sz="quarter" idx="12"/>
          </p:nvPr>
        </p:nvSpPr>
        <p:spPr/>
        <p:txBody>
          <a:bodyPr/>
          <a:lstStyle/>
          <a:p>
            <a:pPr>
              <a:defRPr/>
            </a:pPr>
            <a:fld id="{EE5B729C-47FA-4D48-94C4-5045911317E0}" type="slidenum">
              <a:rPr lang="en-US" smtClean="0"/>
              <a:pPr>
                <a:defRPr/>
              </a:pPr>
              <a:t>61</a:t>
            </a:fld>
            <a:endParaRPr lang="en-US"/>
          </a:p>
        </p:txBody>
      </p:sp>
    </p:spTree>
    <p:extLst>
      <p:ext uri="{BB962C8B-B14F-4D97-AF65-F5344CB8AC3E}">
        <p14:creationId xmlns:p14="http://schemas.microsoft.com/office/powerpoint/2010/main" val="3191208181"/>
      </p:ext>
    </p:extLst>
  </p:cSld>
  <p:clrMapOvr>
    <a:masterClrMapping/>
  </p:clrMapOvr>
  <p:transition>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titch in Time Flexion Extension.bmp" title="Image of W R U E M D risk factor example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74006" y="1472002"/>
            <a:ext cx="5159796" cy="448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39393" y="522577"/>
            <a:ext cx="8229023" cy="732855"/>
          </a:xfrm>
        </p:spPr>
        <p:txBody>
          <a:bodyPr/>
          <a:lstStyle/>
          <a:p>
            <a:pPr algn="ctr"/>
            <a:r>
              <a:rPr lang="en-US" altLang="en-US" sz="2400" dirty="0">
                <a:solidFill>
                  <a:schemeClr val="tx1"/>
                </a:solidFill>
              </a:rPr>
              <a:t>WRUEMD Risk Factor Examples</a:t>
            </a:r>
            <a:endParaRPr lang="en-US" dirty="0">
              <a:solidFill>
                <a:schemeClr val="tx1"/>
              </a:solidFill>
            </a:endParaRPr>
          </a:p>
        </p:txBody>
      </p:sp>
      <p:sp>
        <p:nvSpPr>
          <p:cNvPr id="2" name="Slide Number Placeholder 1"/>
          <p:cNvSpPr>
            <a:spLocks noGrp="1"/>
          </p:cNvSpPr>
          <p:nvPr>
            <p:ph type="sldNum" sz="quarter" idx="10"/>
          </p:nvPr>
        </p:nvSpPr>
        <p:spPr/>
        <p:txBody>
          <a:bodyPr/>
          <a:lstStyle/>
          <a:p>
            <a:pPr>
              <a:defRPr/>
            </a:pPr>
            <a:fld id="{EE5B729C-47FA-4D48-94C4-5045911317E0}" type="slidenum">
              <a:rPr lang="en-US" smtClean="0"/>
              <a:pPr>
                <a:defRPr/>
              </a:pPr>
              <a:t>62</a:t>
            </a:fld>
            <a:endParaRPr lang="en-US"/>
          </a:p>
        </p:txBody>
      </p:sp>
    </p:spTree>
    <p:extLst>
      <p:ext uri="{BB962C8B-B14F-4D97-AF65-F5344CB8AC3E}">
        <p14:creationId xmlns:p14="http://schemas.microsoft.com/office/powerpoint/2010/main" val="6252623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Risk Factor Example</a:t>
            </a:r>
            <a:endParaRPr lang="en-US" dirty="0"/>
          </a:p>
        </p:txBody>
      </p:sp>
      <p:sp>
        <p:nvSpPr>
          <p:cNvPr id="2" name="Slide Number Placeholder 1"/>
          <p:cNvSpPr>
            <a:spLocks noGrp="1"/>
          </p:cNvSpPr>
          <p:nvPr>
            <p:ph type="sldNum" sz="quarter" idx="10"/>
          </p:nvPr>
        </p:nvSpPr>
        <p:spPr/>
        <p:txBody>
          <a:bodyPr/>
          <a:lstStyle/>
          <a:p>
            <a:pPr>
              <a:defRPr/>
            </a:pPr>
            <a:fld id="{EE5B729C-47FA-4D48-94C4-5045911317E0}" type="slidenum">
              <a:rPr lang="en-US" smtClean="0"/>
              <a:pPr>
                <a:defRPr/>
              </a:pPr>
              <a:t>63</a:t>
            </a:fld>
            <a:endParaRPr lang="en-US"/>
          </a:p>
        </p:txBody>
      </p:sp>
      <p:pic>
        <p:nvPicPr>
          <p:cNvPr id="3" name="Picture 2" descr="Stitch in Time Wrist Deviation.bmp" title="photo of wrist risk factor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63827" y="1325192"/>
            <a:ext cx="5516404" cy="453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9193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487" y="514421"/>
            <a:ext cx="8229023" cy="732855"/>
          </a:xfrm>
        </p:spPr>
        <p:txBody>
          <a:bodyPr/>
          <a:lstStyle/>
          <a:p>
            <a:pPr algn="ctr"/>
            <a:r>
              <a:rPr lang="en-US" dirty="0" smtClean="0"/>
              <a:t>Risk Factors-Posture Solutions</a:t>
            </a:r>
            <a:endParaRPr lang="en-US" dirty="0"/>
          </a:p>
        </p:txBody>
      </p:sp>
      <p:sp>
        <p:nvSpPr>
          <p:cNvPr id="4" name="Slide Number Placeholder 3"/>
          <p:cNvSpPr>
            <a:spLocks noGrp="1"/>
          </p:cNvSpPr>
          <p:nvPr>
            <p:ph type="sldNum" sz="quarter" idx="10"/>
          </p:nvPr>
        </p:nvSpPr>
        <p:spPr/>
        <p:txBody>
          <a:bodyPr/>
          <a:lstStyle/>
          <a:p>
            <a:pPr>
              <a:defRPr/>
            </a:pPr>
            <a:fld id="{46F0CF91-D697-47E3-8C60-CA7299ABBD8B}" type="slidenum">
              <a:rPr lang="en-US" smtClean="0"/>
              <a:pPr>
                <a:defRPr/>
              </a:pPr>
              <a:t>64</a:t>
            </a:fld>
            <a:endParaRPr lang="en-US"/>
          </a:p>
        </p:txBody>
      </p:sp>
      <p:pic>
        <p:nvPicPr>
          <p:cNvPr id="5" name="Picture 1" title="photo of wrist risk factor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591" y="2292372"/>
            <a:ext cx="7818817" cy="303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7908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2167" y="498515"/>
            <a:ext cx="8229023" cy="732855"/>
          </a:xfrm>
        </p:spPr>
        <p:txBody>
          <a:bodyPr/>
          <a:lstStyle/>
          <a:p>
            <a:pPr algn="ctr"/>
            <a:r>
              <a:rPr lang="en-US" dirty="0" smtClean="0"/>
              <a:t>Risk Factors-Posture Solutions </a:t>
            </a:r>
            <a:endParaRPr lang="en-US" dirty="0"/>
          </a:p>
        </p:txBody>
      </p:sp>
      <p:pic>
        <p:nvPicPr>
          <p:cNvPr id="10" name="Picture 2" descr="Image2"/>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156699" y="2167941"/>
            <a:ext cx="4581085" cy="310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46F0CF91-D697-47E3-8C60-CA7299ABBD8B}" type="slidenum">
              <a:rPr lang="en-US" smtClean="0"/>
              <a:pPr>
                <a:defRPr/>
              </a:pPr>
              <a:t>65</a:t>
            </a:fld>
            <a:endParaRPr lang="en-US"/>
          </a:p>
        </p:txBody>
      </p:sp>
      <p:pic>
        <p:nvPicPr>
          <p:cNvPr id="11" name="Picture 3" descr="Image9"/>
          <p:cNvPicPr>
            <a:picLocks noGrp="1" noChangeAspect="1" noChangeArrowheads="1"/>
          </p:cNvPicPr>
          <p:nvPr>
            <p:ph sz="half" idx="4294967295"/>
          </p:nvPr>
        </p:nvPicPr>
        <p:blipFill>
          <a:blip r:embed="rId4" cstate="email">
            <a:extLst>
              <a:ext uri="{28A0092B-C50C-407E-A947-70E740481C1C}">
                <a14:useLocalDpi xmlns:a14="http://schemas.microsoft.com/office/drawing/2010/main"/>
              </a:ext>
            </a:extLst>
          </a:blip>
          <a:srcRect/>
          <a:stretch>
            <a:fillRect/>
          </a:stretch>
        </p:blipFill>
        <p:spPr bwMode="auto">
          <a:xfrm>
            <a:off x="5218363" y="2071688"/>
            <a:ext cx="3512264" cy="319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7232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Risk Factor-Force</a:t>
            </a:r>
            <a:endParaRPr lang="en-US" dirty="0"/>
          </a:p>
        </p:txBody>
      </p:sp>
      <p:grpSp>
        <p:nvGrpSpPr>
          <p:cNvPr id="7" name="Group 19" title="Photo of workers lifting and packing boxes"/>
          <p:cNvGrpSpPr>
            <a:grpSpLocks/>
          </p:cNvGrpSpPr>
          <p:nvPr/>
        </p:nvGrpSpPr>
        <p:grpSpPr bwMode="auto">
          <a:xfrm>
            <a:off x="457489" y="2320290"/>
            <a:ext cx="8229023" cy="3419158"/>
            <a:chOff x="432" y="1008"/>
            <a:chExt cx="5219" cy="1958"/>
          </a:xfrm>
        </p:grpSpPr>
        <p:pic>
          <p:nvPicPr>
            <p:cNvPr id="8" name="Picture 14" descr="(-)box_lift_01.jpeg                                            0000A486legba                          BC657A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2" y="1008"/>
              <a:ext cx="2608" cy="19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5" descr="(-)box_lift_02.jpeg                                            0000A486legba                          BC657AC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53" y="1008"/>
              <a:ext cx="2598" cy="19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Slide Number Placeholder 1"/>
          <p:cNvSpPr>
            <a:spLocks noGrp="1"/>
          </p:cNvSpPr>
          <p:nvPr>
            <p:ph type="sldNum" sz="quarter" idx="10"/>
          </p:nvPr>
        </p:nvSpPr>
        <p:spPr/>
        <p:txBody>
          <a:bodyPr/>
          <a:lstStyle/>
          <a:p>
            <a:pPr>
              <a:defRPr/>
            </a:pPr>
            <a:fld id="{46F0CF91-D697-47E3-8C60-CA7299ABBD8B}" type="slidenum">
              <a:rPr lang="en-US" smtClean="0"/>
              <a:pPr>
                <a:defRPr/>
              </a:pPr>
              <a:t>66</a:t>
            </a:fld>
            <a:endParaRPr lang="en-US"/>
          </a:p>
        </p:txBody>
      </p:sp>
    </p:spTree>
    <p:extLst>
      <p:ext uri="{BB962C8B-B14F-4D97-AF65-F5344CB8AC3E}">
        <p14:creationId xmlns:p14="http://schemas.microsoft.com/office/powerpoint/2010/main" val="18736211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7" descr="scissorliftstationary.jpg                                      0000A955legba                          BC657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523" y="1691253"/>
            <a:ext cx="5546912" cy="41580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a:defRPr/>
            </a:pPr>
            <a:fld id="{8EE2DC3C-5BFF-4FB9-9933-EFF3DD7C2065}" type="slidenum">
              <a:rPr lang="en-US" smtClean="0"/>
              <a:pPr>
                <a:defRPr/>
              </a:pPr>
              <a:t>67</a:t>
            </a:fld>
            <a:endParaRPr lang="en-US"/>
          </a:p>
        </p:txBody>
      </p:sp>
      <p:sp>
        <p:nvSpPr>
          <p:cNvPr id="3" name="Title 2"/>
          <p:cNvSpPr>
            <a:spLocks noGrp="1"/>
          </p:cNvSpPr>
          <p:nvPr>
            <p:ph type="title"/>
          </p:nvPr>
        </p:nvSpPr>
        <p:spPr>
          <a:xfrm>
            <a:off x="129310" y="958398"/>
            <a:ext cx="8229023" cy="732855"/>
          </a:xfrm>
        </p:spPr>
        <p:txBody>
          <a:bodyPr/>
          <a:lstStyle/>
          <a:p>
            <a:pPr algn="ctr"/>
            <a:r>
              <a:rPr lang="en-US" altLang="en-US" sz="2000" dirty="0">
                <a:solidFill>
                  <a:srgbClr val="000066"/>
                </a:solidFill>
              </a:rPr>
              <a:t>Risk Factors - Force Solutions</a:t>
            </a:r>
            <a:br>
              <a:rPr lang="en-US" altLang="en-US" sz="2000" dirty="0">
                <a:solidFill>
                  <a:srgbClr val="000066"/>
                </a:solidFill>
              </a:rPr>
            </a:br>
            <a:endParaRPr lang="en-US" dirty="0"/>
          </a:p>
        </p:txBody>
      </p:sp>
    </p:spTree>
    <p:extLst>
      <p:ext uri="{BB962C8B-B14F-4D97-AF65-F5344CB8AC3E}">
        <p14:creationId xmlns:p14="http://schemas.microsoft.com/office/powerpoint/2010/main" val="2319088186"/>
      </p:ext>
    </p:extLst>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5" name="Group 10" title="Photo of a worker shoveling meat"/>
          <p:cNvGrpSpPr>
            <a:grpSpLocks/>
          </p:cNvGrpSpPr>
          <p:nvPr/>
        </p:nvGrpSpPr>
        <p:grpSpPr bwMode="auto">
          <a:xfrm>
            <a:off x="536622" y="2097741"/>
            <a:ext cx="8070757" cy="3027690"/>
            <a:chOff x="319" y="2267"/>
            <a:chExt cx="4834" cy="1813"/>
          </a:xfrm>
        </p:grpSpPr>
        <p:pic>
          <p:nvPicPr>
            <p:cNvPr id="69636" name="Picture 11" descr="(-)shovel_scoop_01.jpeg                                        000AB297Area51                         BAFA50E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9" y="2267"/>
              <a:ext cx="2417" cy="1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7" name="Picture 12" descr="(-)shovel_scoop_04.jpeg                                        000AB297Area51                         BAFA50E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36" y="2267"/>
              <a:ext cx="2417" cy="1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Slide Number Placeholder 1"/>
          <p:cNvSpPr>
            <a:spLocks noGrp="1"/>
          </p:cNvSpPr>
          <p:nvPr>
            <p:ph type="sldNum" sz="quarter" idx="10"/>
          </p:nvPr>
        </p:nvSpPr>
        <p:spPr/>
        <p:txBody>
          <a:bodyPr/>
          <a:lstStyle/>
          <a:p>
            <a:pPr>
              <a:defRPr/>
            </a:pPr>
            <a:fld id="{8EE2DC3C-5BFF-4FB9-9933-EFF3DD7C2065}" type="slidenum">
              <a:rPr lang="en-US" smtClean="0"/>
              <a:pPr>
                <a:defRPr/>
              </a:pPr>
              <a:t>68</a:t>
            </a:fld>
            <a:endParaRPr lang="en-US"/>
          </a:p>
        </p:txBody>
      </p:sp>
      <p:sp>
        <p:nvSpPr>
          <p:cNvPr id="4" name="Title 3"/>
          <p:cNvSpPr>
            <a:spLocks noGrp="1"/>
          </p:cNvSpPr>
          <p:nvPr>
            <p:ph type="title"/>
          </p:nvPr>
        </p:nvSpPr>
        <p:spPr>
          <a:xfrm>
            <a:off x="253666" y="979210"/>
            <a:ext cx="8229023" cy="732855"/>
          </a:xfrm>
        </p:spPr>
        <p:txBody>
          <a:bodyPr/>
          <a:lstStyle/>
          <a:p>
            <a:pPr algn="ctr"/>
            <a:r>
              <a:rPr lang="en-US" altLang="en-US" sz="2000" dirty="0">
                <a:solidFill>
                  <a:srgbClr val="000066"/>
                </a:solidFill>
              </a:rPr>
              <a:t>Risk Factors - Force</a:t>
            </a:r>
            <a:br>
              <a:rPr lang="en-US" altLang="en-US" sz="2000" dirty="0">
                <a:solidFill>
                  <a:srgbClr val="000066"/>
                </a:solidFill>
              </a:rPr>
            </a:br>
            <a:endParaRPr lang="en-US" dirty="0"/>
          </a:p>
        </p:txBody>
      </p:sp>
    </p:spTree>
    <p:extLst>
      <p:ext uri="{BB962C8B-B14F-4D97-AF65-F5344CB8AC3E}">
        <p14:creationId xmlns:p14="http://schemas.microsoft.com/office/powerpoint/2010/main" val="574148985"/>
      </p:ext>
    </p:extLst>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80" name="Group 10" title="Photo of worker in a meatpacking facility"/>
          <p:cNvGrpSpPr>
            <a:grpSpLocks/>
          </p:cNvGrpSpPr>
          <p:nvPr/>
        </p:nvGrpSpPr>
        <p:grpSpPr bwMode="auto">
          <a:xfrm>
            <a:off x="503495" y="2124706"/>
            <a:ext cx="8137012" cy="3052342"/>
            <a:chOff x="376" y="1003"/>
            <a:chExt cx="5281" cy="1981"/>
          </a:xfrm>
        </p:grpSpPr>
        <p:pic>
          <p:nvPicPr>
            <p:cNvPr id="75781" name="Picture 8" descr="tilt001.jpeg                                                   000AB297Area51                         BAFA50E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6" y="1003"/>
              <a:ext cx="2641" cy="1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5782" name="Picture 9" descr="tilt002.jpeg                                                   000AB297Area51                         BAFA50E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6" y="1003"/>
              <a:ext cx="2641" cy="1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Slide Number Placeholder 1"/>
          <p:cNvSpPr>
            <a:spLocks noGrp="1"/>
          </p:cNvSpPr>
          <p:nvPr>
            <p:ph type="sldNum" sz="quarter" idx="10"/>
          </p:nvPr>
        </p:nvSpPr>
        <p:spPr/>
        <p:txBody>
          <a:bodyPr/>
          <a:lstStyle/>
          <a:p>
            <a:pPr>
              <a:defRPr/>
            </a:pPr>
            <a:fld id="{8EE2DC3C-5BFF-4FB9-9933-EFF3DD7C2065}" type="slidenum">
              <a:rPr lang="en-US" smtClean="0"/>
              <a:pPr>
                <a:defRPr/>
              </a:pPr>
              <a:t>69</a:t>
            </a:fld>
            <a:endParaRPr lang="en-US"/>
          </a:p>
        </p:txBody>
      </p:sp>
      <p:sp>
        <p:nvSpPr>
          <p:cNvPr id="4" name="Title 3"/>
          <p:cNvSpPr>
            <a:spLocks noGrp="1"/>
          </p:cNvSpPr>
          <p:nvPr>
            <p:ph type="title"/>
          </p:nvPr>
        </p:nvSpPr>
        <p:spPr>
          <a:xfrm>
            <a:off x="411484" y="1283168"/>
            <a:ext cx="8229023" cy="732855"/>
          </a:xfrm>
        </p:spPr>
        <p:txBody>
          <a:bodyPr/>
          <a:lstStyle/>
          <a:p>
            <a:pPr lvl="0" algn="ctr" defTabSz="914400" fontAlgn="auto">
              <a:lnSpc>
                <a:spcPct val="100000"/>
              </a:lnSpc>
              <a:spcBef>
                <a:spcPts val="0"/>
              </a:spcBef>
              <a:spcAft>
                <a:spcPts val="0"/>
              </a:spcAft>
            </a:pPr>
            <a:r>
              <a:rPr lang="en-US" altLang="en-US" sz="2400" dirty="0">
                <a:solidFill>
                  <a:srgbClr val="000066"/>
                </a:solidFill>
                <a:ea typeface="+mn-ea"/>
                <a:cs typeface="+mn-cs"/>
              </a:rPr>
              <a:t>Risk Factors </a:t>
            </a:r>
            <a:r>
              <a:rPr lang="en-US" altLang="en-US" sz="2400" dirty="0" smtClean="0">
                <a:solidFill>
                  <a:srgbClr val="000066"/>
                </a:solidFill>
                <a:ea typeface="+mn-ea"/>
                <a:cs typeface="+mn-cs"/>
              </a:rPr>
              <a:t>– Force Solutions</a:t>
            </a:r>
            <a:r>
              <a:rPr lang="en-US" altLang="en-US" sz="2400" dirty="0">
                <a:solidFill>
                  <a:srgbClr val="000066"/>
                </a:solidFill>
                <a:ea typeface="+mn-ea"/>
                <a:cs typeface="+mn-cs"/>
              </a:rPr>
              <a:t/>
            </a:r>
            <a:br>
              <a:rPr lang="en-US" altLang="en-US" sz="2400" dirty="0">
                <a:solidFill>
                  <a:srgbClr val="000066"/>
                </a:solidFill>
                <a:ea typeface="+mn-ea"/>
                <a:cs typeface="+mn-cs"/>
              </a:rPr>
            </a:br>
            <a:endParaRPr lang="en-US" dirty="0"/>
          </a:p>
        </p:txBody>
      </p:sp>
    </p:spTree>
    <p:extLst>
      <p:ext uri="{BB962C8B-B14F-4D97-AF65-F5344CB8AC3E}">
        <p14:creationId xmlns:p14="http://schemas.microsoft.com/office/powerpoint/2010/main" val="3835431466"/>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Workers’ Rights</a:t>
            </a:r>
            <a:endParaRPr lang="en-US" dirty="0"/>
          </a:p>
        </p:txBody>
      </p:sp>
      <p:sp>
        <p:nvSpPr>
          <p:cNvPr id="3" name="Content Placeholder 2"/>
          <p:cNvSpPr>
            <a:spLocks noGrp="1"/>
          </p:cNvSpPr>
          <p:nvPr>
            <p:ph idx="1"/>
          </p:nvPr>
        </p:nvSpPr>
        <p:spPr/>
        <p:txBody>
          <a:bodyPr/>
          <a:lstStyle/>
          <a:p>
            <a:r>
              <a:rPr lang="en-US" dirty="0" smtClean="0"/>
              <a:t>Workers also have the right to: </a:t>
            </a:r>
          </a:p>
          <a:p>
            <a:pPr lvl="1"/>
            <a:r>
              <a:rPr lang="en-US" dirty="0" smtClean="0"/>
              <a:t>Participate in an OSHA inspection and speak in private with the inspector; </a:t>
            </a:r>
          </a:p>
          <a:p>
            <a:pPr lvl="1"/>
            <a:r>
              <a:rPr lang="en-US" dirty="0" smtClean="0"/>
              <a:t>File a discrimination complaint under Section 11 (c) of the OSH Act, which prohibits discharge or discrimination by “any person” against any employee for OSHA-related activity; </a:t>
            </a:r>
          </a:p>
          <a:p>
            <a:pPr lvl="1"/>
            <a:r>
              <a:rPr lang="en-US" dirty="0" smtClean="0"/>
              <a:t>File a complaint if punished or discriminated against for acting as a “whistleblower” under the additional federal laws for which OSHA has jurisdiction.</a:t>
            </a:r>
            <a:endParaRPr lang="en-US" dirty="0"/>
          </a:p>
        </p:txBody>
      </p:sp>
      <p:sp>
        <p:nvSpPr>
          <p:cNvPr id="5" name="Slide Number Placeholder 4"/>
          <p:cNvSpPr>
            <a:spLocks noGrp="1"/>
          </p:cNvSpPr>
          <p:nvPr>
            <p:ph type="sldNum" sz="quarter" idx="10"/>
          </p:nvPr>
        </p:nvSpPr>
        <p:spPr>
          <a:prstGeom prst="rect">
            <a:avLst/>
          </a:prstGeom>
        </p:spPr>
        <p:txBody>
          <a:bodyPr/>
          <a:lstStyle/>
          <a:p>
            <a:fld id="{6E2D2B3B-882E-40F3-A32F-6DD516915044}" type="slidenum">
              <a:rPr lang="en-US" smtClean="0"/>
              <a:pPr/>
              <a:t>7</a:t>
            </a:fld>
            <a:endParaRPr lang="en-US"/>
          </a:p>
        </p:txBody>
      </p:sp>
    </p:spTree>
    <p:extLst>
      <p:ext uri="{BB962C8B-B14F-4D97-AF65-F5344CB8AC3E}">
        <p14:creationId xmlns:p14="http://schemas.microsoft.com/office/powerpoint/2010/main" val="24216998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026"/>
          <p:cNvSpPr>
            <a:spLocks noGrp="1" noChangeArrowheads="1"/>
          </p:cNvSpPr>
          <p:nvPr>
            <p:ph type="title"/>
          </p:nvPr>
        </p:nvSpPr>
        <p:spPr>
          <a:xfrm>
            <a:off x="652182" y="694596"/>
            <a:ext cx="7691718" cy="582823"/>
          </a:xfrm>
          <a:noFill/>
          <a:ln>
            <a:noFill/>
          </a:ln>
        </p:spPr>
        <p:txBody>
          <a:bodyPr>
            <a:normAutofit/>
          </a:bodyPr>
          <a:lstStyle/>
          <a:p>
            <a:pPr algn="ctr" eaLnBrk="1" hangingPunct="1">
              <a:defRPr/>
            </a:pPr>
            <a:r>
              <a:rPr lang="en-US" sz="2400" dirty="0" smtClean="0">
                <a:solidFill>
                  <a:schemeClr val="tx1"/>
                </a:solidFill>
              </a:rPr>
              <a:t> Control</a:t>
            </a:r>
            <a:r>
              <a:rPr lang="en-US" sz="2718" dirty="0" smtClean="0">
                <a:solidFill>
                  <a:schemeClr val="tx1"/>
                </a:solidFill>
              </a:rPr>
              <a:t> </a:t>
            </a:r>
            <a:r>
              <a:rPr lang="en-US" sz="2718" dirty="0">
                <a:solidFill>
                  <a:schemeClr val="tx1"/>
                </a:solidFill>
              </a:rPr>
              <a:t>Techniques</a:t>
            </a:r>
            <a:endParaRPr lang="en-US" b="1" u="sng" dirty="0" smtClean="0">
              <a:solidFill>
                <a:schemeClr val="tx1"/>
              </a:solidFill>
              <a:effectLst>
                <a:outerShdw blurRad="38100" dist="38100" dir="2700000" algn="tl">
                  <a:srgbClr val="C0C0C0"/>
                </a:outerShdw>
              </a:effectLst>
            </a:endParaRPr>
          </a:p>
        </p:txBody>
      </p:sp>
      <p:sp>
        <p:nvSpPr>
          <p:cNvPr id="15363" name="Rectangle 1027" descr="Rectangle: Click to edit Master text styles&#10;Second level&#10;Third level&#10;Fourth level&#10;Fifth level"/>
          <p:cNvSpPr>
            <a:spLocks noGrp="1" noChangeArrowheads="1"/>
          </p:cNvSpPr>
          <p:nvPr>
            <p:ph sz="half" idx="1"/>
          </p:nvPr>
        </p:nvSpPr>
        <p:spPr>
          <a:xfrm>
            <a:off x="387487" y="1747057"/>
            <a:ext cx="3919818" cy="3993776"/>
          </a:xfrm>
          <a:solidFill>
            <a:schemeClr val="bg1"/>
          </a:solidFill>
          <a:ln>
            <a:solidFill>
              <a:schemeClr val="tx1"/>
            </a:solidFill>
            <a:miter lim="800000"/>
            <a:headEnd/>
            <a:tailEnd/>
          </a:ln>
        </p:spPr>
        <p:txBody>
          <a:bodyPr/>
          <a:lstStyle/>
          <a:p>
            <a:pPr algn="ctr" eaLnBrk="1" hangingPunct="1">
              <a:buFont typeface="Wingdings" panose="05000000000000000000" pitchFamily="2" charset="2"/>
              <a:buNone/>
            </a:pPr>
            <a:endParaRPr lang="en-US" altLang="en-US" sz="3883" u="sng">
              <a:solidFill>
                <a:srgbClr val="000066"/>
              </a:solidFill>
            </a:endParaRPr>
          </a:p>
          <a:p>
            <a:pPr algn="ctr" eaLnBrk="1" hangingPunct="1">
              <a:buFont typeface="Wingdings" panose="05000000000000000000" pitchFamily="2" charset="2"/>
              <a:buNone/>
            </a:pPr>
            <a:r>
              <a:rPr lang="en-US" altLang="en-US" sz="3883">
                <a:solidFill>
                  <a:srgbClr val="000066"/>
                </a:solidFill>
              </a:rPr>
              <a:t>Work Practices</a:t>
            </a:r>
            <a:endParaRPr lang="en-US" altLang="en-US" sz="3883" u="sng">
              <a:solidFill>
                <a:srgbClr val="000066"/>
              </a:solidFill>
            </a:endParaRPr>
          </a:p>
          <a:p>
            <a:pPr algn="ctr" eaLnBrk="1" hangingPunct="1">
              <a:buFont typeface="Wingdings" panose="05000000000000000000" pitchFamily="2" charset="2"/>
              <a:buNone/>
            </a:pPr>
            <a:r>
              <a:rPr lang="en-US" altLang="en-US" sz="3883">
                <a:solidFill>
                  <a:srgbClr val="000066"/>
                </a:solidFill>
              </a:rPr>
              <a:t>   </a:t>
            </a:r>
            <a:endParaRPr lang="en-US" altLang="en-US" sz="3883" u="sng">
              <a:solidFill>
                <a:srgbClr val="000066"/>
              </a:solidFill>
            </a:endParaRPr>
          </a:p>
        </p:txBody>
      </p:sp>
      <p:sp>
        <p:nvSpPr>
          <p:cNvPr id="15364" name="Rectangle 1028" descr="Rectangle: Click to edit Master text styles&#10;Second level&#10;Third level&#10;Fourth level&#10;Fifth level"/>
          <p:cNvSpPr>
            <a:spLocks noGrp="1" noChangeArrowheads="1"/>
          </p:cNvSpPr>
          <p:nvPr>
            <p:ph sz="half" idx="4294967295"/>
          </p:nvPr>
        </p:nvSpPr>
        <p:spPr>
          <a:xfrm>
            <a:off x="4639247" y="1747057"/>
            <a:ext cx="3926261" cy="3993776"/>
          </a:xfrm>
          <a:prstGeom prst="rect">
            <a:avLst/>
          </a:prstGeom>
          <a:solidFill>
            <a:schemeClr val="bg1"/>
          </a:solidFill>
          <a:ln>
            <a:solidFill>
              <a:schemeClr val="tx1"/>
            </a:solidFill>
            <a:miter lim="800000"/>
            <a:headEnd/>
            <a:tailEnd/>
          </a:ln>
        </p:spPr>
        <p:txBody>
          <a:bodyPr/>
          <a:lstStyle/>
          <a:p>
            <a:pPr algn="ctr" eaLnBrk="1" hangingPunct="1"/>
            <a:r>
              <a:rPr lang="en-US" altLang="en-US" sz="2800" dirty="0">
                <a:solidFill>
                  <a:srgbClr val="000066"/>
                </a:solidFill>
              </a:rPr>
              <a:t>Task Enlargement</a:t>
            </a:r>
          </a:p>
          <a:p>
            <a:pPr algn="ctr" eaLnBrk="1" hangingPunct="1"/>
            <a:r>
              <a:rPr lang="en-US" altLang="en-US" sz="2800" dirty="0">
                <a:solidFill>
                  <a:srgbClr val="000066"/>
                </a:solidFill>
              </a:rPr>
              <a:t>Work techniques</a:t>
            </a:r>
          </a:p>
        </p:txBody>
      </p:sp>
      <p:sp>
        <p:nvSpPr>
          <p:cNvPr id="2" name="Slide Number Placeholder 1"/>
          <p:cNvSpPr>
            <a:spLocks noGrp="1"/>
          </p:cNvSpPr>
          <p:nvPr>
            <p:ph type="sldNum" sz="quarter" idx="10"/>
          </p:nvPr>
        </p:nvSpPr>
        <p:spPr/>
        <p:txBody>
          <a:bodyPr/>
          <a:lstStyle/>
          <a:p>
            <a:pPr>
              <a:defRPr/>
            </a:pPr>
            <a:fld id="{46F0CF91-D697-47E3-8C60-CA7299ABBD8B}" type="slidenum">
              <a:rPr lang="en-US" smtClean="0"/>
              <a:pPr>
                <a:defRPr/>
              </a:pPr>
              <a:t>70</a:t>
            </a:fld>
            <a:endParaRPr lang="en-US"/>
          </a:p>
        </p:txBody>
      </p:sp>
    </p:spTree>
    <p:extLst>
      <p:ext uri="{BB962C8B-B14F-4D97-AF65-F5344CB8AC3E}">
        <p14:creationId xmlns:p14="http://schemas.microsoft.com/office/powerpoint/2010/main" val="176055580"/>
      </p:ext>
    </p:extLst>
  </p:cSld>
  <p:clrMapOvr>
    <a:masterClrMapping/>
  </p:clrMapOvr>
  <p:transition>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78224" y="740650"/>
            <a:ext cx="7765676" cy="474539"/>
          </a:xfrm>
          <a:noFill/>
          <a:ln>
            <a:noFill/>
          </a:ln>
        </p:spPr>
        <p:txBody>
          <a:bodyPr>
            <a:normAutofit/>
          </a:bodyPr>
          <a:lstStyle/>
          <a:p>
            <a:pPr algn="ctr" eaLnBrk="1" hangingPunct="1">
              <a:defRPr/>
            </a:pPr>
            <a:r>
              <a:rPr lang="en-US" sz="2400" dirty="0" smtClean="0">
                <a:solidFill>
                  <a:schemeClr val="tx1"/>
                </a:solidFill>
              </a:rPr>
              <a:t> Control Techniques </a:t>
            </a:r>
            <a:endParaRPr lang="en-US" sz="2000" b="1" u="sng" dirty="0" smtClean="0">
              <a:solidFill>
                <a:schemeClr val="tx1"/>
              </a:solidFill>
              <a:effectLst>
                <a:outerShdw blurRad="38100" dist="38100" dir="2700000" algn="tl">
                  <a:srgbClr val="C0C0C0"/>
                </a:outerShdw>
              </a:effectLst>
            </a:endParaRPr>
          </a:p>
        </p:txBody>
      </p:sp>
      <p:sp>
        <p:nvSpPr>
          <p:cNvPr id="16387" name="Rectangle 3" descr="Rectangle: Click to edit Master text styles&#10;Second level&#10;Third level&#10;Fourth level&#10;Fifth level"/>
          <p:cNvSpPr>
            <a:spLocks noGrp="1" noChangeArrowheads="1"/>
          </p:cNvSpPr>
          <p:nvPr>
            <p:ph sz="half" idx="1"/>
          </p:nvPr>
        </p:nvSpPr>
        <p:spPr>
          <a:xfrm>
            <a:off x="578224" y="1745287"/>
            <a:ext cx="3584702" cy="4067735"/>
          </a:xfrm>
          <a:solidFill>
            <a:schemeClr val="bg1"/>
          </a:solidFill>
          <a:ln>
            <a:solidFill>
              <a:schemeClr val="tx1"/>
            </a:solidFill>
            <a:miter lim="800000"/>
            <a:headEnd/>
            <a:tailEnd/>
          </a:ln>
        </p:spPr>
        <p:txBody>
          <a:bodyPr>
            <a:normAutofit/>
          </a:bodyPr>
          <a:lstStyle/>
          <a:p>
            <a:pPr algn="ctr" eaLnBrk="1" hangingPunct="1">
              <a:buFont typeface="Wingdings" panose="05000000000000000000" pitchFamily="2" charset="2"/>
              <a:buNone/>
            </a:pPr>
            <a:endParaRPr lang="en-US" altLang="en-US" sz="3883" u="sng" dirty="0">
              <a:solidFill>
                <a:srgbClr val="000066"/>
              </a:solidFill>
            </a:endParaRPr>
          </a:p>
          <a:p>
            <a:pPr algn="ctr" eaLnBrk="1" hangingPunct="1">
              <a:buFont typeface="Wingdings" panose="05000000000000000000" pitchFamily="2" charset="2"/>
              <a:buNone/>
            </a:pPr>
            <a:r>
              <a:rPr lang="en-US" altLang="en-US" sz="3883" dirty="0">
                <a:solidFill>
                  <a:srgbClr val="000066"/>
                </a:solidFill>
              </a:rPr>
              <a:t>Administrative Controls</a:t>
            </a:r>
          </a:p>
          <a:p>
            <a:pPr algn="ctr" eaLnBrk="1" hangingPunct="1">
              <a:buFont typeface="Wingdings" panose="05000000000000000000" pitchFamily="2" charset="2"/>
              <a:buNone/>
            </a:pPr>
            <a:r>
              <a:rPr lang="en-US" altLang="en-US" sz="3883" dirty="0">
                <a:solidFill>
                  <a:srgbClr val="000066"/>
                </a:solidFill>
              </a:rPr>
              <a:t>   </a:t>
            </a:r>
            <a:endParaRPr lang="en-US" altLang="en-US" sz="3883" u="sng" dirty="0">
              <a:solidFill>
                <a:srgbClr val="000066"/>
              </a:solidFill>
            </a:endParaRPr>
          </a:p>
        </p:txBody>
      </p:sp>
      <p:sp>
        <p:nvSpPr>
          <p:cNvPr id="16388" name="Rectangle 4" descr="Rectangle: Click to edit Master text styles&#10;Second level&#10;Third level&#10;Fourth level&#10;Fifth level"/>
          <p:cNvSpPr>
            <a:spLocks noGrp="1" noChangeArrowheads="1"/>
          </p:cNvSpPr>
          <p:nvPr>
            <p:ph sz="half" idx="4294967295"/>
          </p:nvPr>
        </p:nvSpPr>
        <p:spPr>
          <a:xfrm>
            <a:off x="4680284" y="1745286"/>
            <a:ext cx="3775439" cy="4067735"/>
          </a:xfrm>
          <a:prstGeom prst="rect">
            <a:avLst/>
          </a:prstGeom>
          <a:solidFill>
            <a:schemeClr val="bg1"/>
          </a:solidFill>
          <a:ln>
            <a:solidFill>
              <a:schemeClr val="tx1"/>
            </a:solidFill>
            <a:miter lim="800000"/>
            <a:headEnd/>
            <a:tailEnd/>
          </a:ln>
        </p:spPr>
        <p:txBody>
          <a:bodyPr>
            <a:normAutofit/>
          </a:bodyPr>
          <a:lstStyle/>
          <a:p>
            <a:pPr algn="ctr" eaLnBrk="1" hangingPunct="1"/>
            <a:r>
              <a:rPr lang="en-US" altLang="en-US" sz="2000" dirty="0">
                <a:solidFill>
                  <a:srgbClr val="000066"/>
                </a:solidFill>
              </a:rPr>
              <a:t>Job rotation</a:t>
            </a:r>
          </a:p>
          <a:p>
            <a:pPr algn="ctr" eaLnBrk="1" hangingPunct="1"/>
            <a:r>
              <a:rPr lang="en-US" altLang="en-US" sz="2000" dirty="0">
                <a:solidFill>
                  <a:srgbClr val="000066"/>
                </a:solidFill>
              </a:rPr>
              <a:t>Maintenance of equipment &amp; environment</a:t>
            </a:r>
          </a:p>
          <a:p>
            <a:pPr algn="ctr" eaLnBrk="1" hangingPunct="1"/>
            <a:r>
              <a:rPr lang="en-US" altLang="en-US" sz="2000" dirty="0" smtClean="0">
                <a:solidFill>
                  <a:srgbClr val="000066"/>
                </a:solidFill>
              </a:rPr>
              <a:t>Rest breaks</a:t>
            </a:r>
          </a:p>
          <a:p>
            <a:pPr algn="ctr" eaLnBrk="1" hangingPunct="1"/>
            <a:r>
              <a:rPr lang="en-US" altLang="en-US" sz="2000" dirty="0">
                <a:solidFill>
                  <a:srgbClr val="000066"/>
                </a:solidFill>
              </a:rPr>
              <a:t>Increase number of employees</a:t>
            </a:r>
          </a:p>
          <a:p>
            <a:pPr algn="ctr" eaLnBrk="1" hangingPunct="1"/>
            <a:r>
              <a:rPr lang="en-US" altLang="en-US" sz="2000" dirty="0">
                <a:solidFill>
                  <a:srgbClr val="000066"/>
                </a:solidFill>
              </a:rPr>
              <a:t>Physical conditioning</a:t>
            </a:r>
          </a:p>
          <a:p>
            <a:pPr algn="ctr" eaLnBrk="1" hangingPunct="1"/>
            <a:r>
              <a:rPr lang="en-US" altLang="en-US" sz="2000" dirty="0">
                <a:solidFill>
                  <a:srgbClr val="000066"/>
                </a:solidFill>
              </a:rPr>
              <a:t>Relief personnel</a:t>
            </a:r>
          </a:p>
          <a:p>
            <a:pPr algn="ctr" eaLnBrk="1" hangingPunct="1"/>
            <a:r>
              <a:rPr lang="en-US" altLang="en-US" sz="2000" dirty="0">
                <a:solidFill>
                  <a:srgbClr val="000066"/>
                </a:solidFill>
              </a:rPr>
              <a:t>Medical </a:t>
            </a:r>
            <a:r>
              <a:rPr lang="en-US" altLang="en-US" sz="2000" dirty="0" smtClean="0">
                <a:solidFill>
                  <a:srgbClr val="000066"/>
                </a:solidFill>
              </a:rPr>
              <a:t>management</a:t>
            </a:r>
            <a:endParaRPr lang="en-US" altLang="en-US" sz="2000" dirty="0">
              <a:solidFill>
                <a:srgbClr val="000066"/>
              </a:solidFill>
            </a:endParaRPr>
          </a:p>
        </p:txBody>
      </p:sp>
      <p:sp>
        <p:nvSpPr>
          <p:cNvPr id="2" name="Slide Number Placeholder 1"/>
          <p:cNvSpPr>
            <a:spLocks noGrp="1"/>
          </p:cNvSpPr>
          <p:nvPr>
            <p:ph type="sldNum" sz="quarter" idx="10"/>
          </p:nvPr>
        </p:nvSpPr>
        <p:spPr/>
        <p:txBody>
          <a:bodyPr/>
          <a:lstStyle/>
          <a:p>
            <a:pPr>
              <a:defRPr/>
            </a:pPr>
            <a:fld id="{46F0CF91-D697-47E3-8C60-CA7299ABBD8B}" type="slidenum">
              <a:rPr lang="en-US" smtClean="0"/>
              <a:pPr>
                <a:defRPr/>
              </a:pPr>
              <a:t>71</a:t>
            </a:fld>
            <a:endParaRPr lang="en-US"/>
          </a:p>
        </p:txBody>
      </p:sp>
    </p:spTree>
    <p:extLst>
      <p:ext uri="{BB962C8B-B14F-4D97-AF65-F5344CB8AC3E}">
        <p14:creationId xmlns:p14="http://schemas.microsoft.com/office/powerpoint/2010/main" val="3183890476"/>
      </p:ext>
    </p:extLst>
  </p:cSld>
  <p:clrMapOvr>
    <a:masterClrMapping/>
  </p:clrMapOvr>
  <p:transition>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NIOSH </a:t>
            </a:r>
            <a:r>
              <a:rPr lang="en-US" dirty="0" smtClean="0"/>
              <a:t>Solutions</a:t>
            </a:r>
            <a:r>
              <a:rPr lang="en-US" dirty="0"/>
              <a:t/>
            </a:r>
            <a:br>
              <a:rPr lang="en-US" dirty="0"/>
            </a:br>
            <a:r>
              <a:rPr lang="en-US" dirty="0"/>
              <a:t>HHE Report No. 2014-0040-3232 </a:t>
            </a:r>
          </a:p>
        </p:txBody>
      </p:sp>
      <p:sp>
        <p:nvSpPr>
          <p:cNvPr id="3" name="Content Placeholder 2"/>
          <p:cNvSpPr>
            <a:spLocks noGrp="1"/>
          </p:cNvSpPr>
          <p:nvPr>
            <p:ph idx="1"/>
          </p:nvPr>
        </p:nvSpPr>
        <p:spPr/>
        <p:txBody>
          <a:bodyPr>
            <a:normAutofit/>
          </a:bodyPr>
          <a:lstStyle/>
          <a:p>
            <a:pPr marL="0" indent="0">
              <a:buNone/>
            </a:pPr>
            <a:r>
              <a:rPr lang="en-US" dirty="0" smtClean="0"/>
              <a:t>Design </a:t>
            </a:r>
            <a:r>
              <a:rPr lang="en-US" dirty="0"/>
              <a:t>job tasks so that levels of hand activity and force are below the action limit of the </a:t>
            </a:r>
            <a:r>
              <a:rPr lang="en-US" dirty="0" smtClean="0"/>
              <a:t>ACGIH. </a:t>
            </a:r>
            <a:endParaRPr lang="en-US" dirty="0"/>
          </a:p>
          <a:p>
            <a:pPr marL="0" indent="0">
              <a:buNone/>
            </a:pPr>
            <a:r>
              <a:rPr lang="en-US" dirty="0" smtClean="0"/>
              <a:t>Reduce </a:t>
            </a:r>
            <a:r>
              <a:rPr lang="en-US" dirty="0"/>
              <a:t>cone line speeds and use additional cone lines so job tasks are below the action limit of the </a:t>
            </a:r>
            <a:r>
              <a:rPr lang="en-US" dirty="0" smtClean="0"/>
              <a:t>ACGIH. </a:t>
            </a:r>
            <a:endParaRPr lang="en-US" dirty="0"/>
          </a:p>
          <a:p>
            <a:pPr marL="0" indent="0">
              <a:buNone/>
            </a:pPr>
            <a:r>
              <a:rPr lang="en-US" dirty="0" smtClean="0"/>
              <a:t>Implement </a:t>
            </a:r>
            <a:r>
              <a:rPr lang="en-US" dirty="0"/>
              <a:t>a rotation schedule to reduce stress to specific sets of muscles and tendons. </a:t>
            </a:r>
          </a:p>
          <a:p>
            <a:pPr marL="0" indent="0">
              <a:buNone/>
            </a:pPr>
            <a:r>
              <a:rPr lang="en-US" dirty="0" smtClean="0"/>
              <a:t>Ensure </a:t>
            </a:r>
            <a:r>
              <a:rPr lang="en-US" dirty="0"/>
              <a:t>that the knife change-out schedule is strictly followed. </a:t>
            </a:r>
          </a:p>
          <a:p>
            <a:pPr marL="0" indent="0">
              <a:buNone/>
            </a:pPr>
            <a:r>
              <a:rPr lang="en-US" dirty="0" smtClean="0"/>
              <a:t>Provide </a:t>
            </a:r>
            <a:r>
              <a:rPr lang="en-US" dirty="0"/>
              <a:t>more breaks during the work shift. </a:t>
            </a:r>
          </a:p>
          <a:p>
            <a:pPr marL="0" indent="0">
              <a:buNone/>
            </a:pPr>
            <a:r>
              <a:rPr lang="en-US" dirty="0" smtClean="0"/>
              <a:t>Implement </a:t>
            </a:r>
            <a:r>
              <a:rPr lang="en-US" dirty="0"/>
              <a:t>a standard process to evaluate employee symptoms. Provide appropriate treatment, work restrictions, and medical referrals. </a:t>
            </a:r>
          </a:p>
          <a:p>
            <a:endParaRPr lang="en-US" dirty="0"/>
          </a:p>
        </p:txBody>
      </p:sp>
      <p:sp>
        <p:nvSpPr>
          <p:cNvPr id="4" name="Slide Number Placeholder 3"/>
          <p:cNvSpPr>
            <a:spLocks noGrp="1"/>
          </p:cNvSpPr>
          <p:nvPr>
            <p:ph type="sldNum" sz="quarter" idx="10"/>
          </p:nvPr>
        </p:nvSpPr>
        <p:spPr/>
        <p:txBody>
          <a:bodyPr/>
          <a:lstStyle/>
          <a:p>
            <a:pPr>
              <a:defRPr/>
            </a:pPr>
            <a:fld id="{46F0CF91-D697-47E3-8C60-CA7299ABBD8B}" type="slidenum">
              <a:rPr lang="en-US" smtClean="0"/>
              <a:pPr>
                <a:defRPr/>
              </a:pPr>
              <a:t>72</a:t>
            </a:fld>
            <a:endParaRPr lang="en-US"/>
          </a:p>
        </p:txBody>
      </p:sp>
    </p:spTree>
    <p:extLst>
      <p:ext uri="{BB962C8B-B14F-4D97-AF65-F5344CB8AC3E}">
        <p14:creationId xmlns:p14="http://schemas.microsoft.com/office/powerpoint/2010/main" val="32219101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282388" y="1655462"/>
            <a:ext cx="8579224" cy="362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332832" indent="-332832">
              <a:spcAft>
                <a:spcPts val="1553"/>
              </a:spcAft>
              <a:buFont typeface="Wingdings" panose="05000000000000000000" pitchFamily="2" charset="2"/>
              <a:buChar char="Ø"/>
              <a:defRPr/>
            </a:pPr>
            <a:r>
              <a:rPr lang="en-US" sz="2330" dirty="0" smtClean="0">
                <a:latin typeface="+mn-lt"/>
              </a:rPr>
              <a:t>Proper </a:t>
            </a:r>
            <a:r>
              <a:rPr lang="en-US" sz="2330" dirty="0">
                <a:latin typeface="+mn-lt"/>
              </a:rPr>
              <a:t>use of equipment, tools, and machine controls; </a:t>
            </a:r>
          </a:p>
          <a:p>
            <a:pPr marL="332832" indent="-332832">
              <a:spcAft>
                <a:spcPts val="1553"/>
              </a:spcAft>
              <a:buFont typeface="Wingdings" panose="05000000000000000000" pitchFamily="2" charset="2"/>
              <a:buChar char="Ø"/>
              <a:defRPr/>
            </a:pPr>
            <a:r>
              <a:rPr lang="en-US" sz="2330" dirty="0" smtClean="0">
                <a:latin typeface="+mn-lt"/>
              </a:rPr>
              <a:t>Early </a:t>
            </a:r>
            <a:r>
              <a:rPr lang="en-US" sz="2330" dirty="0">
                <a:latin typeface="+mn-lt"/>
              </a:rPr>
              <a:t>symptoms of MSDs and the importance of early </a:t>
            </a:r>
            <a:r>
              <a:rPr lang="en-US" sz="2330" dirty="0" smtClean="0">
                <a:latin typeface="+mn-lt"/>
              </a:rPr>
              <a:t>reporting; </a:t>
            </a:r>
            <a:endParaRPr lang="en-US" sz="2330" dirty="0">
              <a:latin typeface="+mn-lt"/>
            </a:endParaRPr>
          </a:p>
          <a:p>
            <a:pPr marL="332832" indent="-332832">
              <a:spcAft>
                <a:spcPts val="1553"/>
              </a:spcAft>
              <a:buFont typeface="Wingdings" panose="05000000000000000000" pitchFamily="2" charset="2"/>
              <a:buChar char="Ø"/>
              <a:defRPr/>
            </a:pPr>
            <a:r>
              <a:rPr lang="en-US" sz="2330" dirty="0" smtClean="0">
                <a:latin typeface="+mn-lt"/>
              </a:rPr>
              <a:t>Procedures </a:t>
            </a:r>
            <a:r>
              <a:rPr lang="en-US" sz="2330" dirty="0">
                <a:latin typeface="+mn-lt"/>
              </a:rPr>
              <a:t>for reporting work-related injuries and </a:t>
            </a:r>
            <a:r>
              <a:rPr lang="en-US" sz="2330" dirty="0" smtClean="0">
                <a:latin typeface="+mn-lt"/>
              </a:rPr>
              <a:t>illnesses; </a:t>
            </a:r>
            <a:endParaRPr lang="en-US" sz="2330" dirty="0">
              <a:latin typeface="+mn-lt"/>
            </a:endParaRPr>
          </a:p>
          <a:p>
            <a:pPr marL="332832" indent="-332832">
              <a:spcAft>
                <a:spcPts val="1553"/>
              </a:spcAft>
              <a:buFont typeface="Wingdings" panose="05000000000000000000" pitchFamily="2" charset="2"/>
              <a:buChar char="Ø"/>
              <a:defRPr/>
            </a:pPr>
            <a:r>
              <a:rPr lang="en-US" sz="2330" dirty="0" smtClean="0">
                <a:latin typeface="+mn-lt"/>
              </a:rPr>
              <a:t>The </a:t>
            </a:r>
            <a:r>
              <a:rPr lang="en-US" sz="2330" dirty="0">
                <a:latin typeface="+mn-lt"/>
              </a:rPr>
              <a:t>company’s ergonomics process; </a:t>
            </a:r>
          </a:p>
          <a:p>
            <a:pPr marL="332832" indent="-332832">
              <a:spcAft>
                <a:spcPts val="1553"/>
              </a:spcAft>
              <a:buFont typeface="Wingdings" panose="05000000000000000000" pitchFamily="2" charset="2"/>
              <a:buChar char="Ø"/>
              <a:defRPr/>
            </a:pPr>
            <a:r>
              <a:rPr lang="en-US" sz="2330" dirty="0" smtClean="0">
                <a:latin typeface="+mn-lt"/>
              </a:rPr>
              <a:t>How </a:t>
            </a:r>
            <a:r>
              <a:rPr lang="en-US" sz="2330" dirty="0">
                <a:latin typeface="+mn-lt"/>
              </a:rPr>
              <a:t>to identify ergonomic risk factors;</a:t>
            </a:r>
          </a:p>
          <a:p>
            <a:pPr marL="332832" indent="-332832">
              <a:spcAft>
                <a:spcPts val="1553"/>
              </a:spcAft>
              <a:buFont typeface="Wingdings" panose="05000000000000000000" pitchFamily="2" charset="2"/>
              <a:buChar char="Ø"/>
              <a:defRPr/>
            </a:pPr>
            <a:r>
              <a:rPr lang="en-US" sz="2330" dirty="0" smtClean="0">
                <a:latin typeface="+mn-lt"/>
              </a:rPr>
              <a:t>Process </a:t>
            </a:r>
            <a:r>
              <a:rPr lang="en-US" sz="2330" dirty="0">
                <a:latin typeface="+mn-lt"/>
              </a:rPr>
              <a:t>for reporting ergonomic concerns.</a:t>
            </a:r>
            <a:endParaRPr lang="en-US" altLang="en-US" sz="233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8EE2DC3C-5BFF-4FB9-9933-EFF3DD7C2065}" type="slidenum">
              <a:rPr lang="en-US" smtClean="0"/>
              <a:pPr>
                <a:defRPr/>
              </a:pPr>
              <a:t>73</a:t>
            </a:fld>
            <a:endParaRPr lang="en-US"/>
          </a:p>
        </p:txBody>
      </p:sp>
      <p:sp>
        <p:nvSpPr>
          <p:cNvPr id="3" name="Title 2"/>
          <p:cNvSpPr>
            <a:spLocks noGrp="1"/>
          </p:cNvSpPr>
          <p:nvPr>
            <p:ph type="title"/>
          </p:nvPr>
        </p:nvSpPr>
        <p:spPr>
          <a:xfrm>
            <a:off x="457488" y="922607"/>
            <a:ext cx="8229023" cy="732855"/>
          </a:xfrm>
        </p:spPr>
        <p:txBody>
          <a:bodyPr/>
          <a:lstStyle/>
          <a:p>
            <a:pPr algn="ctr"/>
            <a:r>
              <a:rPr lang="en-US" altLang="en-US" sz="2000" dirty="0"/>
              <a:t>Employees Need to Know</a:t>
            </a:r>
            <a:br>
              <a:rPr lang="en-US" altLang="en-US" sz="2000" dirty="0"/>
            </a:br>
            <a:endParaRPr lang="en-US" dirty="0"/>
          </a:p>
        </p:txBody>
      </p:sp>
    </p:spTree>
    <p:extLst>
      <p:ext uri="{BB962C8B-B14F-4D97-AF65-F5344CB8AC3E}">
        <p14:creationId xmlns:p14="http://schemas.microsoft.com/office/powerpoint/2010/main" val="3097499836"/>
      </p:ext>
    </p:extLst>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In this presentation, we have presented you with the following items:</a:t>
            </a:r>
          </a:p>
          <a:p>
            <a:pPr lvl="1"/>
            <a:r>
              <a:rPr lang="en-US" dirty="0" smtClean="0"/>
              <a:t>An identification of common hazards in the industry.</a:t>
            </a:r>
          </a:p>
          <a:p>
            <a:pPr lvl="1"/>
            <a:r>
              <a:rPr lang="en-US" dirty="0" smtClean="0"/>
              <a:t>Methods that can be used to reduce the frequency and severity of injuries related to common hazards in the poultry and meat packing industry.</a:t>
            </a:r>
          </a:p>
          <a:p>
            <a:pPr lvl="1"/>
            <a:r>
              <a:rPr lang="en-US" dirty="0" smtClean="0"/>
              <a:t>Employer responsibilities and workers rights under OSHA.</a:t>
            </a:r>
            <a:endParaRPr lang="en-US" dirty="0"/>
          </a:p>
        </p:txBody>
      </p:sp>
      <p:sp>
        <p:nvSpPr>
          <p:cNvPr id="4" name="Slide Number Placeholder 3"/>
          <p:cNvSpPr>
            <a:spLocks noGrp="1"/>
          </p:cNvSpPr>
          <p:nvPr>
            <p:ph type="sldNum" sz="quarter" idx="10"/>
          </p:nvPr>
        </p:nvSpPr>
        <p:spPr/>
        <p:txBody>
          <a:bodyPr/>
          <a:lstStyle/>
          <a:p>
            <a:pPr>
              <a:defRPr/>
            </a:pPr>
            <a:fld id="{46F0CF91-D697-47E3-8C60-CA7299ABBD8B}" type="slidenum">
              <a:rPr lang="en-US" smtClean="0"/>
              <a:pPr>
                <a:defRPr/>
              </a:pPr>
              <a:t>74</a:t>
            </a:fld>
            <a:endParaRPr lang="en-US"/>
          </a:p>
        </p:txBody>
      </p:sp>
    </p:spTree>
    <p:extLst>
      <p:ext uri="{BB962C8B-B14F-4D97-AF65-F5344CB8AC3E}">
        <p14:creationId xmlns:p14="http://schemas.microsoft.com/office/powerpoint/2010/main" val="21600682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1026" name="Picture 2" descr="Image result for questions chick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2490" y="2359038"/>
            <a:ext cx="4983911" cy="257339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0"/>
          </p:nvPr>
        </p:nvSpPr>
        <p:spPr/>
        <p:txBody>
          <a:bodyPr/>
          <a:lstStyle/>
          <a:p>
            <a:pPr>
              <a:defRPr/>
            </a:pPr>
            <a:fld id="{46F0CF91-D697-47E3-8C60-CA7299ABBD8B}" type="slidenum">
              <a:rPr lang="en-US" smtClean="0"/>
              <a:pPr>
                <a:defRPr/>
              </a:pPr>
              <a:t>75</a:t>
            </a:fld>
            <a:endParaRPr lang="en-US"/>
          </a:p>
        </p:txBody>
      </p:sp>
    </p:spTree>
    <p:extLst>
      <p:ext uri="{BB962C8B-B14F-4D97-AF65-F5344CB8AC3E}">
        <p14:creationId xmlns:p14="http://schemas.microsoft.com/office/powerpoint/2010/main" val="22750875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89" y="866785"/>
            <a:ext cx="8229023" cy="732855"/>
          </a:xfrm>
        </p:spPr>
        <p:txBody>
          <a:bodyPr/>
          <a:lstStyle/>
          <a:p>
            <a:pPr algn="ctr"/>
            <a:r>
              <a:rPr lang="en-US" dirty="0" smtClean="0"/>
              <a:t/>
            </a:r>
            <a:br>
              <a:rPr lang="en-US" dirty="0" smtClean="0"/>
            </a:br>
            <a:r>
              <a:rPr lang="en-US" dirty="0"/>
              <a:t/>
            </a:r>
            <a:br>
              <a:rPr lang="en-US" dirty="0"/>
            </a:br>
            <a:r>
              <a:rPr lang="en-US" dirty="0" smtClean="0"/>
              <a:t>Poultry/Meatpacking </a:t>
            </a:r>
            <a:r>
              <a:rPr lang="en-US" dirty="0"/>
              <a:t>Industries are Inherently Dangerous </a:t>
            </a:r>
          </a:p>
        </p:txBody>
      </p:sp>
      <p:sp>
        <p:nvSpPr>
          <p:cNvPr id="3" name="Content Placeholder 2"/>
          <p:cNvSpPr>
            <a:spLocks noGrp="1"/>
          </p:cNvSpPr>
          <p:nvPr>
            <p:ph idx="1"/>
          </p:nvPr>
        </p:nvSpPr>
        <p:spPr/>
        <p:txBody>
          <a:bodyPr/>
          <a:lstStyle/>
          <a:p>
            <a:r>
              <a:rPr lang="en-US" dirty="0"/>
              <a:t>There are many hazards that are associated with the industries:</a:t>
            </a:r>
          </a:p>
          <a:p>
            <a:pPr marL="515678" lvl="1" indent="-302575">
              <a:buFont typeface="Arial" panose="020B0604020202020204" pitchFamily="34" charset="0"/>
              <a:buChar char="•"/>
            </a:pPr>
            <a:r>
              <a:rPr lang="en-US" dirty="0"/>
              <a:t>Machine Guarding</a:t>
            </a:r>
          </a:p>
          <a:p>
            <a:pPr marL="515678" lvl="1" indent="-302575">
              <a:buFont typeface="Arial" panose="020B0604020202020204" pitchFamily="34" charset="0"/>
              <a:buChar char="•"/>
            </a:pPr>
            <a:r>
              <a:rPr lang="en-US" dirty="0"/>
              <a:t>Hazardous Energy </a:t>
            </a:r>
            <a:r>
              <a:rPr lang="en-US" dirty="0" smtClean="0"/>
              <a:t>Control / Lockout-</a:t>
            </a:r>
            <a:r>
              <a:rPr lang="en-US" dirty="0" err="1" smtClean="0"/>
              <a:t>Tagout</a:t>
            </a:r>
            <a:endParaRPr lang="en-US" dirty="0"/>
          </a:p>
          <a:p>
            <a:pPr marL="515678" lvl="1" indent="-302575">
              <a:buFont typeface="Arial" panose="020B0604020202020204" pitchFamily="34" charset="0"/>
              <a:buChar char="•"/>
            </a:pPr>
            <a:r>
              <a:rPr lang="en-US" dirty="0" smtClean="0"/>
              <a:t>Slips, Trips, Falls</a:t>
            </a:r>
          </a:p>
          <a:p>
            <a:pPr marL="515678" lvl="1" indent="-302575">
              <a:buFont typeface="Arial" panose="020B0604020202020204" pitchFamily="34" charset="0"/>
              <a:buChar char="•"/>
            </a:pPr>
            <a:r>
              <a:rPr lang="en-US" dirty="0" smtClean="0"/>
              <a:t>Hazardous </a:t>
            </a:r>
            <a:r>
              <a:rPr lang="en-US" dirty="0"/>
              <a:t>Chemicals</a:t>
            </a:r>
          </a:p>
          <a:p>
            <a:pPr marL="515678" lvl="1" indent="-302575">
              <a:buFont typeface="Arial" panose="020B0604020202020204" pitchFamily="34" charset="0"/>
              <a:buChar char="•"/>
            </a:pPr>
            <a:r>
              <a:rPr lang="en-US" dirty="0"/>
              <a:t>Confined Spaces</a:t>
            </a:r>
          </a:p>
          <a:p>
            <a:pPr marL="515678" lvl="1" indent="-302575">
              <a:buFont typeface="Arial" panose="020B0604020202020204" pitchFamily="34" charset="0"/>
              <a:buChar char="•"/>
            </a:pPr>
            <a:r>
              <a:rPr lang="en-US" dirty="0"/>
              <a:t>Electrical</a:t>
            </a:r>
          </a:p>
          <a:p>
            <a:pPr marL="515678" lvl="1" indent="-302575">
              <a:buFont typeface="Arial" panose="020B0604020202020204" pitchFamily="34" charset="0"/>
              <a:buChar char="•"/>
            </a:pPr>
            <a:r>
              <a:rPr lang="en-US" dirty="0" smtClean="0"/>
              <a:t>Ergonomics</a:t>
            </a:r>
            <a:endParaRPr lang="en-US" dirty="0"/>
          </a:p>
        </p:txBody>
      </p:sp>
      <p:sp>
        <p:nvSpPr>
          <p:cNvPr id="5" name="Slide Number Placeholder 4"/>
          <p:cNvSpPr>
            <a:spLocks noGrp="1"/>
          </p:cNvSpPr>
          <p:nvPr>
            <p:ph type="sldNum" sz="quarter" idx="10"/>
          </p:nvPr>
        </p:nvSpPr>
        <p:spPr/>
        <p:txBody>
          <a:bodyPr/>
          <a:lstStyle/>
          <a:p>
            <a:pPr>
              <a:defRPr/>
            </a:pPr>
            <a:fld id="{46F0CF91-D697-47E3-8C60-CA7299ABBD8B}" type="slidenum">
              <a:rPr lang="en-US" smtClean="0"/>
              <a:pPr>
                <a:defRPr/>
              </a:pPr>
              <a:t>8</a:t>
            </a:fld>
            <a:endParaRPr lang="en-US"/>
          </a:p>
        </p:txBody>
      </p:sp>
    </p:spTree>
    <p:extLst>
      <p:ext uri="{BB962C8B-B14F-4D97-AF65-F5344CB8AC3E}">
        <p14:creationId xmlns:p14="http://schemas.microsoft.com/office/powerpoint/2010/main" val="2067499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489" y="606489"/>
            <a:ext cx="8229023" cy="732855"/>
          </a:xfrm>
        </p:spPr>
        <p:txBody>
          <a:bodyPr/>
          <a:lstStyle/>
          <a:p>
            <a:r>
              <a:rPr lang="en-US" altLang="en-US" dirty="0" smtClean="0"/>
              <a:t>MACHINE GUARDING</a:t>
            </a:r>
            <a:br>
              <a:rPr lang="en-US" altLang="en-US" dirty="0" smtClean="0"/>
            </a:br>
            <a:r>
              <a:rPr lang="en-US" altLang="en-US" dirty="0" smtClean="0"/>
              <a:t>What </a:t>
            </a:r>
            <a:r>
              <a:rPr lang="en-US" altLang="en-US" dirty="0"/>
              <a:t>are your biggest machine guarding challenges?</a:t>
            </a:r>
            <a:endParaRPr lang="en-US" dirty="0"/>
          </a:p>
        </p:txBody>
      </p:sp>
      <p:pic>
        <p:nvPicPr>
          <p:cNvPr id="7" name="Content Placeholder 6" title="Photo of a meat packing machine"/>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01580" y="1852442"/>
            <a:ext cx="3501424" cy="3801095"/>
          </a:xfrm>
        </p:spPr>
      </p:pic>
      <p:sp>
        <p:nvSpPr>
          <p:cNvPr id="4" name="Slide Number Placeholder 3"/>
          <p:cNvSpPr>
            <a:spLocks noGrp="1"/>
          </p:cNvSpPr>
          <p:nvPr>
            <p:ph type="sldNum" sz="quarter" idx="10"/>
          </p:nvPr>
        </p:nvSpPr>
        <p:spPr/>
        <p:txBody>
          <a:bodyPr/>
          <a:lstStyle/>
          <a:p>
            <a:pPr>
              <a:defRPr/>
            </a:pPr>
            <a:fld id="{E2DCA369-0F0D-4A5D-9A60-6FB460C77CC1}" type="slidenum">
              <a:rPr lang="en-US" smtClean="0">
                <a:solidFill>
                  <a:srgbClr val="FFFFFF"/>
                </a:solidFill>
              </a:rPr>
              <a:pPr>
                <a:defRPr/>
              </a:pPr>
              <a:t>9</a:t>
            </a:fld>
            <a:endParaRPr lang="en-US">
              <a:solidFill>
                <a:srgbClr val="FFFFFF"/>
              </a:solidFill>
            </a:endParaRPr>
          </a:p>
        </p:txBody>
      </p:sp>
      <p:pic>
        <p:nvPicPr>
          <p:cNvPr id="9" name="Picture 4" descr="machinesig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62865" y="1852442"/>
            <a:ext cx="2853914" cy="380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489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0_GTRI_Final_white_template">
  <a:themeElements>
    <a:clrScheme name="GT Colors">
      <a:dk1>
        <a:srgbClr val="002A54"/>
      </a:dk1>
      <a:lt1>
        <a:srgbClr val="FFFFFF"/>
      </a:lt1>
      <a:dk2>
        <a:srgbClr val="002A54"/>
      </a:dk2>
      <a:lt2>
        <a:srgbClr val="FFF5DC"/>
      </a:lt2>
      <a:accent1>
        <a:srgbClr val="FDB913"/>
      </a:accent1>
      <a:accent2>
        <a:srgbClr val="BE9B69"/>
      </a:accent2>
      <a:accent3>
        <a:srgbClr val="7396C8"/>
      </a:accent3>
      <a:accent4>
        <a:srgbClr val="2A94FE"/>
      </a:accent4>
      <a:accent5>
        <a:srgbClr val="5F4B28"/>
      </a:accent5>
      <a:accent6>
        <a:srgbClr val="D7C3A5"/>
      </a:accent6>
      <a:hlink>
        <a:srgbClr val="FECA38"/>
      </a:hlink>
      <a:folHlink>
        <a:srgbClr val="426DA9"/>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E9B69"/>
        </a:solidFill>
        <a:ln>
          <a:solidFill>
            <a:srgbClr val="002A54"/>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7226</Words>
  <Application>Microsoft Office PowerPoint</Application>
  <PresentationFormat>On-screen Show (4:3)</PresentationFormat>
  <Paragraphs>655</Paragraphs>
  <Slides>75</Slides>
  <Notes>74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75</vt:i4>
      </vt:variant>
    </vt:vector>
  </HeadingPairs>
  <TitlesOfParts>
    <vt:vector size="88" baseType="lpstr">
      <vt:lpstr>Adobe Fangsong Std R</vt:lpstr>
      <vt:lpstr>Arial</vt:lpstr>
      <vt:lpstr>Arial Narrow</vt:lpstr>
      <vt:lpstr>Calibri</vt:lpstr>
      <vt:lpstr>Courier New</vt:lpstr>
      <vt:lpstr>Helvetica</vt:lpstr>
      <vt:lpstr>Tahoma</vt:lpstr>
      <vt:lpstr>Times New Roman</vt:lpstr>
      <vt:lpstr>Wingdings</vt:lpstr>
      <vt:lpstr>Wingdings 2</vt:lpstr>
      <vt:lpstr>2010_GTRI_Final_white_template</vt:lpstr>
      <vt:lpstr>Clip</vt:lpstr>
      <vt:lpstr>Document</vt:lpstr>
      <vt:lpstr>Poultry and Meatpacking Worker Safety</vt:lpstr>
      <vt:lpstr>Disclaimer</vt:lpstr>
      <vt:lpstr>Course Objectives</vt:lpstr>
      <vt:lpstr>Why Are We Here Today?</vt:lpstr>
      <vt:lpstr>Employer Responsibilities</vt:lpstr>
      <vt:lpstr>Employer Requirements = Employee Rights</vt:lpstr>
      <vt:lpstr>Workers’ Rights</vt:lpstr>
      <vt:lpstr>  Poultry/Meatpacking Industries are Inherently Dangerous </vt:lpstr>
      <vt:lpstr>MACHINE GUARDING What are your biggest machine guarding challenges?</vt:lpstr>
      <vt:lpstr>Machine Guarding Requirements</vt:lpstr>
      <vt:lpstr>Machine Guarding</vt:lpstr>
      <vt:lpstr>Machine Guarding </vt:lpstr>
      <vt:lpstr>Machine Guarding-Hazards?</vt:lpstr>
      <vt:lpstr>HAZARDOUS ENERGY CONTROL /  LOCKOUT-TAGOUT (LOTO)</vt:lpstr>
      <vt:lpstr>Equipment Specific Procedures</vt:lpstr>
      <vt:lpstr>Lockout/Tagout - What is covered?</vt:lpstr>
      <vt:lpstr>Locked Out?????</vt:lpstr>
      <vt:lpstr>Lockout vs. Tagout</vt:lpstr>
      <vt:lpstr>Minor Servicing Exemption</vt:lpstr>
      <vt:lpstr>SLIP, TRIP, and FALL HAZARDS</vt:lpstr>
      <vt:lpstr>Slip, Trip, and Fall Hazards </vt:lpstr>
      <vt:lpstr> Slip, Trip, and Fall Hazards </vt:lpstr>
      <vt:lpstr>Preventing Slips, Trips, and Falls</vt:lpstr>
      <vt:lpstr>Preventing Slips, Trips, and Falls </vt:lpstr>
      <vt:lpstr>Preventing Slips, Trips, and Falls </vt:lpstr>
      <vt:lpstr>Preventing Slip, Trips, and Falls</vt:lpstr>
      <vt:lpstr>CHEMICAL HAZARDS in FOOD PRCESSING</vt:lpstr>
      <vt:lpstr>Posted</vt:lpstr>
      <vt:lpstr>Should eye and face protection be worn?</vt:lpstr>
      <vt:lpstr> Should eye and face protection be worn?</vt:lpstr>
      <vt:lpstr>Hazard Communication-Basic Program Elements</vt:lpstr>
      <vt:lpstr>Compliant? </vt:lpstr>
      <vt:lpstr> GHS Labeling</vt:lpstr>
      <vt:lpstr>CONFINED SPACE ENTRY</vt:lpstr>
      <vt:lpstr>Permit-Required Confined Space Entry</vt:lpstr>
      <vt:lpstr>Confined Space – General Requirements</vt:lpstr>
      <vt:lpstr>Confined Space – General Requirements </vt:lpstr>
      <vt:lpstr>Confined Spaces</vt:lpstr>
      <vt:lpstr>Confined Space - Solutions</vt:lpstr>
      <vt:lpstr>ELECTRICAL HAZARDS</vt:lpstr>
      <vt:lpstr>Equipment</vt:lpstr>
      <vt:lpstr>Grounding</vt:lpstr>
      <vt:lpstr>Grounding </vt:lpstr>
      <vt:lpstr>Requirements for Damp or Wet Locations</vt:lpstr>
      <vt:lpstr>Performing sanitation around electrical equipment</vt:lpstr>
      <vt:lpstr>Safe Electrical Work Practices</vt:lpstr>
      <vt:lpstr>Lock out this equipment</vt:lpstr>
      <vt:lpstr>ERGONOMICS</vt:lpstr>
      <vt:lpstr>Human Centered Design</vt:lpstr>
      <vt:lpstr>Fitting the Job to the Worker</vt:lpstr>
      <vt:lpstr>Making the Job Easier</vt:lpstr>
      <vt:lpstr>How does ergonomics affect you?</vt:lpstr>
      <vt:lpstr>What is an ergonomic related  injury or disorder?</vt:lpstr>
      <vt:lpstr>What areas of the body  are most often affected?</vt:lpstr>
      <vt:lpstr>Nature of Injuries Potentially  Sustained by Meat and Poultry Workers</vt:lpstr>
      <vt:lpstr>NIOSH Findings HHE Report No. 2014-0040-3232 </vt:lpstr>
      <vt:lpstr>Loss Sources</vt:lpstr>
      <vt:lpstr>What are the signs and symptoms  of these types of injuries?</vt:lpstr>
      <vt:lpstr>Risk Factors</vt:lpstr>
      <vt:lpstr>Improvement and Control Techniques</vt:lpstr>
      <vt:lpstr>Control Techniques</vt:lpstr>
      <vt:lpstr>WRUEMD Risk Factor Examples</vt:lpstr>
      <vt:lpstr>Risk Factor Example</vt:lpstr>
      <vt:lpstr>Risk Factors-Posture Solutions</vt:lpstr>
      <vt:lpstr>Risk Factors-Posture Solutions </vt:lpstr>
      <vt:lpstr>Risk Factor-Force</vt:lpstr>
      <vt:lpstr>Risk Factors - Force Solutions </vt:lpstr>
      <vt:lpstr>Risk Factors - Force </vt:lpstr>
      <vt:lpstr>Risk Factors – Force Solutions </vt:lpstr>
      <vt:lpstr> Control Techniques</vt:lpstr>
      <vt:lpstr> Control Techniques </vt:lpstr>
      <vt:lpstr>NIOSH Solutions HHE Report No. 2014-0040-3232 </vt:lpstr>
      <vt:lpstr>Employees Need to Know </vt:lpstr>
      <vt:lpstr>Summary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2018-07-26T20:47:44Z</dcterms:created>
  <dcterms:modified xsi:type="dcterms:W3CDTF">2018-08-08T20:54:59Z</dcterms:modified>
</cp:coreProperties>
</file>