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 id="2147484085" r:id="rId2"/>
  </p:sldMasterIdLst>
  <p:notesMasterIdLst>
    <p:notesMasterId r:id="rId53"/>
  </p:notesMasterIdLst>
  <p:handoutMasterIdLst>
    <p:handoutMasterId r:id="rId54"/>
  </p:handoutMasterIdLst>
  <p:sldIdLst>
    <p:sldId id="256" r:id="rId3"/>
    <p:sldId id="328" r:id="rId4"/>
    <p:sldId id="323" r:id="rId5"/>
    <p:sldId id="257" r:id="rId6"/>
    <p:sldId id="268" r:id="rId7"/>
    <p:sldId id="291" r:id="rId8"/>
    <p:sldId id="289" r:id="rId9"/>
    <p:sldId id="258" r:id="rId10"/>
    <p:sldId id="285" r:id="rId11"/>
    <p:sldId id="286" r:id="rId12"/>
    <p:sldId id="259" r:id="rId13"/>
    <p:sldId id="260" r:id="rId14"/>
    <p:sldId id="270" r:id="rId15"/>
    <p:sldId id="284" r:id="rId16"/>
    <p:sldId id="261" r:id="rId17"/>
    <p:sldId id="267" r:id="rId18"/>
    <p:sldId id="290" r:id="rId19"/>
    <p:sldId id="263" r:id="rId20"/>
    <p:sldId id="271" r:id="rId21"/>
    <p:sldId id="273" r:id="rId22"/>
    <p:sldId id="274" r:id="rId23"/>
    <p:sldId id="287"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10" r:id="rId42"/>
    <p:sldId id="311" r:id="rId43"/>
    <p:sldId id="317" r:id="rId44"/>
    <p:sldId id="318" r:id="rId45"/>
    <p:sldId id="322" r:id="rId46"/>
    <p:sldId id="324" r:id="rId47"/>
    <p:sldId id="325" r:id="rId48"/>
    <p:sldId id="326" r:id="rId49"/>
    <p:sldId id="327" r:id="rId50"/>
    <p:sldId id="275" r:id="rId51"/>
    <p:sldId id="288" r:id="rId52"/>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0000"/>
    <a:srgbClr val="000000"/>
    <a:srgbClr val="B2B2B2"/>
    <a:srgbClr val="96969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49" autoAdjust="0"/>
    <p:restoredTop sz="67287" autoAdjust="0"/>
  </p:normalViewPr>
  <p:slideViewPr>
    <p:cSldViewPr>
      <p:cViewPr>
        <p:scale>
          <a:sx n="50" d="100"/>
          <a:sy n="50" d="100"/>
        </p:scale>
        <p:origin x="-1565" y="115"/>
      </p:cViewPr>
      <p:guideLst>
        <p:guide orient="horz" pos="2160"/>
        <p:guide pos="2880"/>
      </p:guideLst>
    </p:cSldViewPr>
  </p:slideViewPr>
  <p:outlineViewPr>
    <p:cViewPr>
      <p:scale>
        <a:sx n="33" d="100"/>
        <a:sy n="33" d="100"/>
      </p:scale>
      <p:origin x="0" y="-3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32" y="78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slide" Target="slides/slide19.xml"/><Relationship Id="rId3" Type="http://schemas.openxmlformats.org/officeDocument/2006/relationships/slide" Target="slides/slide8.xml"/><Relationship Id="rId7" Type="http://schemas.openxmlformats.org/officeDocument/2006/relationships/slide" Target="slides/slide12.xml"/><Relationship Id="rId12" Type="http://schemas.openxmlformats.org/officeDocument/2006/relationships/slide" Target="slides/slide18.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6.xml"/><Relationship Id="rId5" Type="http://schemas.openxmlformats.org/officeDocument/2006/relationships/slide" Target="slides/slide10.xml"/><Relationship Id="rId15" Type="http://schemas.openxmlformats.org/officeDocument/2006/relationships/slide" Target="slides/slide21.xml"/><Relationship Id="rId10" Type="http://schemas.openxmlformats.org/officeDocument/2006/relationships/slide" Target="slides/slide15.xml"/><Relationship Id="rId4" Type="http://schemas.openxmlformats.org/officeDocument/2006/relationships/slide" Target="slides/slide9.xml"/><Relationship Id="rId9" Type="http://schemas.openxmlformats.org/officeDocument/2006/relationships/slide" Target="slides/slide14.xml"/><Relationship Id="rId14"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eaLnBrk="1" hangingPunct="1">
              <a:defRPr sz="1200">
                <a:latin typeface="Arial" charset="0"/>
              </a:defRPr>
            </a:lvl1pPr>
          </a:lstStyle>
          <a:p>
            <a:pPr>
              <a:defRPr/>
            </a:pPr>
            <a:endParaRPr 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9E6077F-F8C6-4990-B113-B6313ECCE127}" type="slidenum">
              <a:rPr lang="en-US" altLang="en-US"/>
              <a:pPr>
                <a:defRPr/>
              </a:pPr>
              <a:t>‹#›</a:t>
            </a:fld>
            <a:endParaRPr lang="en-US" altLang="en-US" dirty="0"/>
          </a:p>
        </p:txBody>
      </p:sp>
    </p:spTree>
    <p:extLst>
      <p:ext uri="{BB962C8B-B14F-4D97-AF65-F5344CB8AC3E}">
        <p14:creationId xmlns:p14="http://schemas.microsoft.com/office/powerpoint/2010/main" val="878691132"/>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6147" name="Rectangle 3"/>
          <p:cNvSpPr>
            <a:spLocks noGrp="1" noChangeArrowheads="1"/>
          </p:cNvSpPr>
          <p:nvPr>
            <p:ph type="dt" idx="1"/>
          </p:nvPr>
        </p:nvSpPr>
        <p:spPr bwMode="auto">
          <a:xfrm>
            <a:off x="3937000" y="0"/>
            <a:ext cx="3011488"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95325" y="4387850"/>
            <a:ext cx="5559425" cy="4156075"/>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72525"/>
            <a:ext cx="3011488" cy="461963"/>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6151" name="Rectangle 7"/>
          <p:cNvSpPr>
            <a:spLocks noGrp="1" noChangeArrowheads="1"/>
          </p:cNvSpPr>
          <p:nvPr>
            <p:ph type="sldNum" sz="quarter" idx="5"/>
          </p:nvPr>
        </p:nvSpPr>
        <p:spPr bwMode="auto">
          <a:xfrm>
            <a:off x="3937000" y="8772525"/>
            <a:ext cx="3011488" cy="461963"/>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eaLnBrk="1" hangingPunct="1">
              <a:defRPr sz="1200" smtClean="0"/>
            </a:lvl1pPr>
          </a:lstStyle>
          <a:p>
            <a:pPr>
              <a:defRPr/>
            </a:pPr>
            <a:fld id="{9491D60D-84D8-4DF6-AA88-B747EFE6EF37}" type="slidenum">
              <a:rPr lang="en-US" altLang="en-US"/>
              <a:pPr>
                <a:defRPr/>
              </a:pPr>
              <a:t>‹#›</a:t>
            </a:fld>
            <a:endParaRPr lang="en-US" altLang="en-US" dirty="0"/>
          </a:p>
        </p:txBody>
      </p:sp>
    </p:spTree>
    <p:extLst>
      <p:ext uri="{BB962C8B-B14F-4D97-AF65-F5344CB8AC3E}">
        <p14:creationId xmlns:p14="http://schemas.microsoft.com/office/powerpoint/2010/main" val="1704933080"/>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capitalsafety.com/en-us/pages/fall-clearance-calculator.aspx"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3312939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Floor openings and elevated work surfaces are significant hazards. The bullet points in this slide reference requirements for protection of these work surfaces. Covers must always be in place on floor openings and hand rails and toe-boards must always be in place. </a:t>
            </a:r>
          </a:p>
          <a:p>
            <a:pPr eaLnBrk="1" hangingPunct="1"/>
            <a:r>
              <a:rPr lang="en-US" altLang="en-US" dirty="0" smtClean="0">
                <a:latin typeface="Arial" panose="020B0604020202020204" pitchFamily="34" charset="0"/>
              </a:rPr>
              <a:t>Safety chains, signs or other guarding devices are used at semi-door loading areas and must always be in place when the door is open and a truck or truck trailer is not in place and chocked at the door. </a:t>
            </a: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2135705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Throughout each day our surroundings can change. We must immediately report, clear or guard unsafe conditions. </a:t>
            </a:r>
          </a:p>
          <a:p>
            <a:pPr eaLnBrk="1" hangingPunct="1"/>
            <a:r>
              <a:rPr lang="en-US" altLang="en-US" dirty="0" smtClean="0">
                <a:latin typeface="Arial" panose="020B0604020202020204" pitchFamily="34" charset="0"/>
              </a:rPr>
              <a:t>All floors must be maintained in a dry and clean state. Remove debris and other items from aisle ways. </a:t>
            </a:r>
          </a:p>
          <a:p>
            <a:pPr eaLnBrk="1" hangingPunct="1"/>
            <a:r>
              <a:rPr lang="en-US" altLang="en-US" dirty="0" smtClean="0">
                <a:latin typeface="Arial" panose="020B0604020202020204" pitchFamily="34" charset="0"/>
              </a:rPr>
              <a:t>Apply a “Wet Floor” sign if a spill is encountered.</a:t>
            </a:r>
          </a:p>
          <a:p>
            <a:pPr eaLnBrk="1" hangingPunct="1"/>
            <a:r>
              <a:rPr lang="en-US" altLang="en-US" dirty="0" smtClean="0">
                <a:latin typeface="Arial" panose="020B0604020202020204" pitchFamily="34" charset="0"/>
              </a:rPr>
              <a:t>Keep steps and outdoor walkways clear during inclement weather.</a:t>
            </a:r>
          </a:p>
          <a:p>
            <a:pPr eaLnBrk="1" hangingPunct="1"/>
            <a:r>
              <a:rPr lang="en-US" altLang="en-US" dirty="0" smtClean="0">
                <a:latin typeface="Arial" panose="020B0604020202020204" pitchFamily="34" charset="0"/>
              </a:rPr>
              <a:t>Apply anti-skid material where conditions are frequently hazardous. </a:t>
            </a: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1688916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Parking lots are known for causing many slips, trips and falls. Many hazards exist as mentioned in each bullet point. </a:t>
            </a:r>
          </a:p>
          <a:p>
            <a:pPr eaLnBrk="1" hangingPunct="1"/>
            <a:r>
              <a:rPr lang="en-US" altLang="en-US" dirty="0" smtClean="0">
                <a:latin typeface="Arial" panose="020B0604020202020204" pitchFamily="34" charset="0"/>
              </a:rPr>
              <a:t>Restrooms frequently have water and other debris on the floor. </a:t>
            </a:r>
          </a:p>
          <a:p>
            <a:pPr eaLnBrk="1" hangingPunct="1"/>
            <a:r>
              <a:rPr lang="en-US" altLang="en-US" dirty="0" smtClean="0">
                <a:latin typeface="Arial" panose="020B0604020202020204" pitchFamily="34" charset="0"/>
              </a:rPr>
              <a:t>Exercise caution while in these areas. </a:t>
            </a:r>
          </a:p>
          <a:p>
            <a:pPr eaLnBrk="1" hangingPunct="1"/>
            <a:r>
              <a:rPr lang="en-US" altLang="en-US" dirty="0" smtClean="0">
                <a:latin typeface="Arial" panose="020B0604020202020204" pitchFamily="34" charset="0"/>
              </a:rPr>
              <a:t>Read each point and discuss.</a:t>
            </a: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3309056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This slide discusses how important proper footwear is! You may want participants to inspect their personal footwear or those of employees around them for wear. This would also be a good time to review your footwear program and provide a sign-up sheet for new shoes if needed. </a:t>
            </a:r>
          </a:p>
          <a:p>
            <a:pPr eaLnBrk="1" hangingPunct="1"/>
            <a:r>
              <a:rPr lang="en-US" altLang="en-US" dirty="0" smtClean="0">
                <a:latin typeface="Arial" panose="020B0604020202020204" pitchFamily="34" charset="0"/>
              </a:rPr>
              <a:t>Boots provide an added level of protection from ankle twists, while not every employee enjoys wearing boots over shoes, wearing boots that lace up past the ankle area add protection from ankle twists.</a:t>
            </a:r>
          </a:p>
          <a:p>
            <a:pPr eaLnBrk="1" hangingPunct="1"/>
            <a:endParaRPr lang="en-US" altLang="en-US" dirty="0" smtClean="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36383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This slide explains that ladders are only to be used by authorized personnel. While these slides refer to ladders being used by authorized employees , ladders are frequently used at home. Remind employees that ladder safety is just as important at home. Never use chairs or other devices not intended for use in climbing.</a:t>
            </a:r>
          </a:p>
          <a:p>
            <a:pPr eaLnBrk="1" hangingPunct="1"/>
            <a:r>
              <a:rPr lang="en-US" altLang="en-US" dirty="0" smtClean="0">
                <a:latin typeface="Arial" panose="020B0604020202020204" pitchFamily="34" charset="0"/>
              </a:rPr>
              <a:t>, authorized employees are typically maintenance engineers and on occasion wash floor operators. Other employees may be required to use a rolling step ladder throughout the day. </a:t>
            </a:r>
          </a:p>
          <a:p>
            <a:pPr eaLnBrk="1" hangingPunct="1"/>
            <a:r>
              <a:rPr lang="en-US" altLang="en-US" dirty="0" smtClean="0">
                <a:latin typeface="Arial" panose="020B0604020202020204" pitchFamily="34" charset="0"/>
              </a:rPr>
              <a:t>Many of the bullet points and safety requirements mentioned in these slides also apply to rolling step ladders.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Read the bullet points and discuss further. </a:t>
            </a: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1516448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4101214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Step ladders are most frequently used in the work place over extension ladders. Many times they are misused as shown in this photo. </a:t>
            </a:r>
          </a:p>
          <a:p>
            <a:pPr eaLnBrk="1" hangingPunct="1"/>
            <a:r>
              <a:rPr lang="en-US" altLang="en-US" dirty="0" smtClean="0">
                <a:latin typeface="Arial" panose="020B0604020202020204" pitchFamily="34" charset="0"/>
              </a:rPr>
              <a:t>Do not use the top or top step of a step ladder and maintain three point contact. </a:t>
            </a:r>
          </a:p>
          <a:p>
            <a:pPr eaLnBrk="1" hangingPunct="1"/>
            <a:r>
              <a:rPr lang="en-US" altLang="en-US" dirty="0" smtClean="0">
                <a:latin typeface="Arial" panose="020B0604020202020204" pitchFamily="34" charset="0"/>
              </a:rPr>
              <a:t>Most step ladders are not designed for use from both sides. Make sure the ladder you are using is designed for entry from both sides before attempting to climb. </a:t>
            </a:r>
          </a:p>
          <a:p>
            <a:pPr eaLnBrk="1" hangingPunct="1"/>
            <a:r>
              <a:rPr lang="en-US" altLang="en-US" dirty="0" smtClean="0">
                <a:latin typeface="Arial" panose="020B0604020202020204" pitchFamily="34" charset="0"/>
              </a:rPr>
              <a:t>This slide shows a ladder that is designed by placing steps on both sides. </a:t>
            </a: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292777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Climbing a ladder requires that 3 points of contact be maintained at all times.</a:t>
            </a:r>
          </a:p>
          <a:p>
            <a:pPr eaLnBrk="1" hangingPunct="1"/>
            <a:r>
              <a:rPr lang="en-US" altLang="en-US" dirty="0" smtClean="0">
                <a:latin typeface="Arial" panose="020B0604020202020204" pitchFamily="34" charset="0"/>
              </a:rPr>
              <a:t>Always face the ladder when going up or down.</a:t>
            </a:r>
          </a:p>
          <a:p>
            <a:pPr eaLnBrk="1" hangingPunct="1"/>
            <a:r>
              <a:rPr lang="en-US" altLang="en-US" dirty="0" smtClean="0">
                <a:latin typeface="Arial" panose="020B0604020202020204" pitchFamily="34" charset="0"/>
              </a:rPr>
              <a:t>Do not carry objects that could cause you to lose your balance, ask for help. </a:t>
            </a:r>
          </a:p>
          <a:p>
            <a:pPr eaLnBrk="1" hangingPunct="1"/>
            <a:r>
              <a:rPr lang="en-US" altLang="en-US" dirty="0" smtClean="0">
                <a:latin typeface="Arial" panose="020B0604020202020204" pitchFamily="34" charset="0"/>
              </a:rPr>
              <a:t>Keep the ladder feet on solid secure footing free from slippery surfaces. </a:t>
            </a: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1089404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Monthly, documented inspection of all ladders is required . Of course employees using ladders should always do a visual inspection before use. Make sure the ladder has not been damaged or left in a less than safe condition by the previous user before attempting to climb. </a:t>
            </a:r>
          </a:p>
          <a:p>
            <a:pPr eaLnBrk="1" hangingPunct="1"/>
            <a:r>
              <a:rPr lang="en-US" altLang="en-US" dirty="0" smtClean="0">
                <a:latin typeface="Arial" panose="020B0604020202020204" pitchFamily="34" charset="0"/>
              </a:rPr>
              <a:t>When ladders are inspected and found to be defective, they must be immediately tagged and removed from service. </a:t>
            </a:r>
          </a:p>
          <a:p>
            <a:pPr eaLnBrk="1" hangingPunct="1"/>
            <a:r>
              <a:rPr lang="en-US" altLang="en-US" dirty="0" smtClean="0">
                <a:latin typeface="Arial" panose="020B0604020202020204" pitchFamily="34" charset="0"/>
              </a:rPr>
              <a:t>When not in use, they must be properly stored. This means that they must be secured if stored against a wall to prevent them from falling which my injure a employee or damage the ladder. </a:t>
            </a: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4227987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This slide contains recommendations from the National Safety Council on ascending and descending stairs. As in use of a ladder or step ladder, maintain three point contact. Using the hand rails at all times provides added protection in preventing a fall. The three point stance provides stability and control.</a:t>
            </a:r>
          </a:p>
          <a:p>
            <a:pPr eaLnBrk="1" hangingPunct="1"/>
            <a:r>
              <a:rPr lang="en-US" altLang="en-US" dirty="0" smtClean="0">
                <a:latin typeface="Arial" panose="020B0604020202020204" pitchFamily="34" charset="0"/>
              </a:rPr>
              <a:t>Stairs have a tendency to become convenient locations to store items. Keep stairs clear of all items at all times!</a:t>
            </a:r>
          </a:p>
          <a:p>
            <a:pPr eaLnBrk="1" hangingPunct="1"/>
            <a:r>
              <a:rPr lang="en-US" altLang="en-US" dirty="0" smtClean="0">
                <a:latin typeface="Arial" panose="020B0604020202020204" pitchFamily="34" charset="0"/>
              </a:rPr>
              <a:t>Outdoor stairs and walkways must have an inspection and maintenance program to keep them free of ice, snow and other hazards.</a:t>
            </a: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426433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3288116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In summary, slips, trips and falls constitute the majority of general industry accidents.</a:t>
            </a:r>
          </a:p>
          <a:p>
            <a:pPr eaLnBrk="1" hangingPunct="1"/>
            <a:r>
              <a:rPr lang="en-US" altLang="en-US" dirty="0" smtClean="0">
                <a:latin typeface="Arial" panose="020B0604020202020204" pitchFamily="34" charset="0"/>
              </a:rPr>
              <a:t>Review each bullet point and ask the class if this information makes sense.</a:t>
            </a:r>
          </a:p>
          <a:p>
            <a:pPr eaLnBrk="1" hangingPunct="1"/>
            <a:endParaRPr lang="en-US" altLang="en-US" dirty="0" smtClean="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2887233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3145846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1462431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Free Fall Distance is the distance a person falls before his/her fall protection system activates slowing them down. It is measured from foot level before the fall to the time the arrest system activates. Not to the foot level after the fall. Foot level after a fall could be 18 feet from the anchor point. This might be a good place to discuss the fall distance formula, link attached </a:t>
            </a:r>
            <a:r>
              <a:rPr lang="en-US" sz="1200" u="sng" kern="1200" dirty="0" smtClean="0">
                <a:solidFill>
                  <a:schemeClr val="tx1"/>
                </a:solidFill>
                <a:effectLst/>
                <a:latin typeface="Arial" charset="0"/>
                <a:ea typeface="+mn-ea"/>
                <a:cs typeface="+mn-cs"/>
                <a:hlinkClick r:id="rId3"/>
              </a:rPr>
              <a:t>http://www.capitalsafety.com/en-us/pages/fall-clearance-calculator.aspx</a:t>
            </a:r>
            <a:r>
              <a:rPr lang="en-US" sz="1200" kern="1200" dirty="0" smtClean="0">
                <a:solidFill>
                  <a:schemeClr val="tx1"/>
                </a:solidFill>
                <a:effectLst/>
                <a:latin typeface="Arial" charset="0"/>
                <a:ea typeface="+mn-ea"/>
                <a:cs typeface="+mn-cs"/>
              </a:rPr>
              <a:t> </a:t>
            </a:r>
            <a:endParaRPr lang="en-US" dirty="0"/>
          </a:p>
        </p:txBody>
      </p:sp>
      <p:sp>
        <p:nvSpPr>
          <p:cNvPr id="4" name="Date Placeholder 3"/>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567762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625893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6457" indent="-298637">
              <a:defRPr>
                <a:solidFill>
                  <a:schemeClr val="tx1"/>
                </a:solidFill>
                <a:latin typeface="Arial" panose="020B0604020202020204" pitchFamily="34" charset="0"/>
              </a:defRPr>
            </a:lvl2pPr>
            <a:lvl3pPr marL="1194549" indent="-238910">
              <a:defRPr>
                <a:solidFill>
                  <a:schemeClr val="tx1"/>
                </a:solidFill>
                <a:latin typeface="Arial" panose="020B0604020202020204" pitchFamily="34" charset="0"/>
              </a:defRPr>
            </a:lvl3pPr>
            <a:lvl4pPr marL="1672369" indent="-238910">
              <a:defRPr>
                <a:solidFill>
                  <a:schemeClr val="tx1"/>
                </a:solidFill>
                <a:latin typeface="Arial" panose="020B0604020202020204" pitchFamily="34" charset="0"/>
              </a:defRPr>
            </a:lvl4pPr>
            <a:lvl5pPr marL="2150189" indent="-238910">
              <a:defRPr>
                <a:solidFill>
                  <a:schemeClr val="tx1"/>
                </a:solidFill>
                <a:latin typeface="Arial" panose="020B0604020202020204" pitchFamily="34" charset="0"/>
              </a:defRPr>
            </a:lvl5pPr>
            <a:lvl6pPr marL="2628008" indent="-238910" eaLnBrk="0" fontAlgn="base" hangingPunct="0">
              <a:spcBef>
                <a:spcPct val="0"/>
              </a:spcBef>
              <a:spcAft>
                <a:spcPct val="0"/>
              </a:spcAft>
              <a:defRPr>
                <a:solidFill>
                  <a:schemeClr val="tx1"/>
                </a:solidFill>
                <a:latin typeface="Arial" panose="020B0604020202020204" pitchFamily="34" charset="0"/>
              </a:defRPr>
            </a:lvl6pPr>
            <a:lvl7pPr marL="3105828" indent="-238910" eaLnBrk="0" fontAlgn="base" hangingPunct="0">
              <a:spcBef>
                <a:spcPct val="0"/>
              </a:spcBef>
              <a:spcAft>
                <a:spcPct val="0"/>
              </a:spcAft>
              <a:defRPr>
                <a:solidFill>
                  <a:schemeClr val="tx1"/>
                </a:solidFill>
                <a:latin typeface="Arial" panose="020B0604020202020204" pitchFamily="34" charset="0"/>
              </a:defRPr>
            </a:lvl7pPr>
            <a:lvl8pPr marL="3583648" indent="-238910" eaLnBrk="0" fontAlgn="base" hangingPunct="0">
              <a:spcBef>
                <a:spcPct val="0"/>
              </a:spcBef>
              <a:spcAft>
                <a:spcPct val="0"/>
              </a:spcAft>
              <a:defRPr>
                <a:solidFill>
                  <a:schemeClr val="tx1"/>
                </a:solidFill>
                <a:latin typeface="Arial" panose="020B0604020202020204" pitchFamily="34" charset="0"/>
              </a:defRPr>
            </a:lvl8pPr>
            <a:lvl9pPr marL="4061468" indent="-238910" eaLnBrk="0" fontAlgn="base" hangingPunct="0">
              <a:spcBef>
                <a:spcPct val="0"/>
              </a:spcBef>
              <a:spcAft>
                <a:spcPct val="0"/>
              </a:spcAft>
              <a:defRPr>
                <a:solidFill>
                  <a:schemeClr val="tx1"/>
                </a:solidFill>
                <a:latin typeface="Arial" panose="020B0604020202020204" pitchFamily="34" charset="0"/>
              </a:defRPr>
            </a:lvl9pPr>
          </a:lstStyle>
          <a:p>
            <a:fld id="{249EE6CF-88FA-4DA1-8B55-BE95E0353B0F}" type="slidenum">
              <a:rPr lang="en-US" altLang="en-US"/>
              <a:pPr/>
              <a:t>47</a:t>
            </a:fld>
            <a:endParaRPr lang="en-US" altLang="en-US" dirty="0"/>
          </a:p>
        </p:txBody>
      </p:sp>
      <p:sp>
        <p:nvSpPr>
          <p:cNvPr id="911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6457" indent="-298637">
              <a:defRPr>
                <a:solidFill>
                  <a:schemeClr val="tx1"/>
                </a:solidFill>
                <a:latin typeface="Arial" panose="020B0604020202020204" pitchFamily="34" charset="0"/>
              </a:defRPr>
            </a:lvl2pPr>
            <a:lvl3pPr marL="1194549" indent="-238910">
              <a:defRPr>
                <a:solidFill>
                  <a:schemeClr val="tx1"/>
                </a:solidFill>
                <a:latin typeface="Arial" panose="020B0604020202020204" pitchFamily="34" charset="0"/>
              </a:defRPr>
            </a:lvl3pPr>
            <a:lvl4pPr marL="1672369" indent="-238910">
              <a:defRPr>
                <a:solidFill>
                  <a:schemeClr val="tx1"/>
                </a:solidFill>
                <a:latin typeface="Arial" panose="020B0604020202020204" pitchFamily="34" charset="0"/>
              </a:defRPr>
            </a:lvl4pPr>
            <a:lvl5pPr marL="2150189" indent="-238910">
              <a:defRPr>
                <a:solidFill>
                  <a:schemeClr val="tx1"/>
                </a:solidFill>
                <a:latin typeface="Arial" panose="020B0604020202020204" pitchFamily="34" charset="0"/>
              </a:defRPr>
            </a:lvl5pPr>
            <a:lvl6pPr marL="2628008" indent="-238910" eaLnBrk="0" fontAlgn="base" hangingPunct="0">
              <a:spcBef>
                <a:spcPct val="0"/>
              </a:spcBef>
              <a:spcAft>
                <a:spcPct val="0"/>
              </a:spcAft>
              <a:defRPr>
                <a:solidFill>
                  <a:schemeClr val="tx1"/>
                </a:solidFill>
                <a:latin typeface="Arial" panose="020B0604020202020204" pitchFamily="34" charset="0"/>
              </a:defRPr>
            </a:lvl6pPr>
            <a:lvl7pPr marL="3105828" indent="-238910" eaLnBrk="0" fontAlgn="base" hangingPunct="0">
              <a:spcBef>
                <a:spcPct val="0"/>
              </a:spcBef>
              <a:spcAft>
                <a:spcPct val="0"/>
              </a:spcAft>
              <a:defRPr>
                <a:solidFill>
                  <a:schemeClr val="tx1"/>
                </a:solidFill>
                <a:latin typeface="Arial" panose="020B0604020202020204" pitchFamily="34" charset="0"/>
              </a:defRPr>
            </a:lvl7pPr>
            <a:lvl8pPr marL="3583648" indent="-238910" eaLnBrk="0" fontAlgn="base" hangingPunct="0">
              <a:spcBef>
                <a:spcPct val="0"/>
              </a:spcBef>
              <a:spcAft>
                <a:spcPct val="0"/>
              </a:spcAft>
              <a:defRPr>
                <a:solidFill>
                  <a:schemeClr val="tx1"/>
                </a:solidFill>
                <a:latin typeface="Arial" panose="020B0604020202020204" pitchFamily="34" charset="0"/>
              </a:defRPr>
            </a:lvl8pPr>
            <a:lvl9pPr marL="4061468" indent="-23891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smtClean="0"/>
          </a:p>
        </p:txBody>
      </p:sp>
    </p:spTree>
    <p:extLst>
      <p:ext uri="{BB962C8B-B14F-4D97-AF65-F5344CB8AC3E}">
        <p14:creationId xmlns:p14="http://schemas.microsoft.com/office/powerpoint/2010/main" val="596339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262597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discuss</a:t>
            </a:r>
            <a:r>
              <a:rPr lang="en-US" baseline="0" dirty="0" smtClean="0"/>
              <a:t> how we got into safety, what it means to us personally and what we want to gain from today’s training.</a:t>
            </a:r>
            <a:endParaRPr lang="en-US" dirty="0"/>
          </a:p>
        </p:txBody>
      </p:sp>
      <p:sp>
        <p:nvSpPr>
          <p:cNvPr id="4" name="Date Placeholder 3"/>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3729847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Slide #2 </a:t>
            </a:r>
          </a:p>
          <a:p>
            <a:pPr eaLnBrk="1" hangingPunct="1"/>
            <a:r>
              <a:rPr lang="en-US" altLang="en-US" dirty="0" smtClean="0">
                <a:latin typeface="Arial" panose="020B0604020202020204" pitchFamily="34" charset="0"/>
              </a:rPr>
              <a:t>In this introductory slide, discuss with participants that slips/trips and falls account for nearly 50% or more of our OSHA recordable injuries that occur at our locations. Ask participants to take this presentation very seriously and pay close attention. You may want to ask participants of S/T/F accidents that they are aware of that resulted in serious injury to them or someone they know.</a:t>
            </a:r>
          </a:p>
          <a:p>
            <a:pPr eaLnBrk="1" hangingPunct="1"/>
            <a:r>
              <a:rPr lang="en-US" altLang="en-US" dirty="0" smtClean="0">
                <a:latin typeface="Arial" panose="020B0604020202020204" pitchFamily="34" charset="0"/>
              </a:rPr>
              <a:t>Some of the contributing factors are then listed and will be covered in more detail throughout the presentation.</a:t>
            </a:r>
          </a:p>
          <a:p>
            <a:pPr eaLnBrk="1" hangingPunct="1"/>
            <a:r>
              <a:rPr lang="en-US" altLang="en-US" dirty="0" smtClean="0">
                <a:latin typeface="Arial" panose="020B0604020202020204" pitchFamily="34" charset="0"/>
              </a:rPr>
              <a:t>Housekeeping is a critical part of eliminating these accidents and proper housekeeping is everyone's responsibility. Everything should have a place and always be in place when not in use. Brooms and mop handles are an example.</a:t>
            </a:r>
          </a:p>
          <a:p>
            <a:pPr eaLnBrk="1" hangingPunct="1"/>
            <a:r>
              <a:rPr lang="en-US" altLang="en-US" dirty="0" smtClean="0">
                <a:latin typeface="Arial" panose="020B0604020202020204" pitchFamily="34" charset="0"/>
              </a:rPr>
              <a:t>Be aware of your surroundings, never let your feet go where your eyes have not been first.</a:t>
            </a:r>
          </a:p>
          <a:p>
            <a:pPr eaLnBrk="1" hangingPunct="1"/>
            <a:r>
              <a:rPr lang="en-US" altLang="en-US" dirty="0" smtClean="0">
                <a:latin typeface="Arial" panose="020B0604020202020204" pitchFamily="34" charset="0"/>
              </a:rPr>
              <a:t>Walking surfaces must be free of debris, water and other hazards.</a:t>
            </a:r>
          </a:p>
          <a:p>
            <a:pPr eaLnBrk="1" hangingPunct="1"/>
            <a:r>
              <a:rPr lang="en-US" altLang="en-US" dirty="0" smtClean="0">
                <a:latin typeface="Arial" panose="020B0604020202020204" pitchFamily="34" charset="0"/>
              </a:rPr>
              <a:t>Proper foot wear and soles in good condition.</a:t>
            </a:r>
          </a:p>
          <a:p>
            <a:pPr eaLnBrk="1" hangingPunct="1"/>
            <a:r>
              <a:rPr lang="en-US" altLang="en-US" dirty="0" smtClean="0">
                <a:latin typeface="Arial" panose="020B0604020202020204" pitchFamily="34" charset="0"/>
              </a:rPr>
              <a:t>Proper respect and use of elevated work surfaces such as material access platforms and stairs.</a:t>
            </a:r>
          </a:p>
          <a:p>
            <a:pPr eaLnBrk="1" hangingPunct="1"/>
            <a:r>
              <a:rPr lang="en-US" altLang="en-US" dirty="0" smtClean="0">
                <a:latin typeface="Arial" panose="020B0604020202020204" pitchFamily="34" charset="0"/>
              </a:rPr>
              <a:t>As usual, there will be a learning assessment at the end of the course.</a:t>
            </a:r>
          </a:p>
          <a:p>
            <a:pPr eaLnBrk="1" hangingPunct="1"/>
            <a:endParaRPr lang="en-US" altLang="en-US" dirty="0" smtClean="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36174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As you can see by the statistics in this slide, the information provided by the Department Labor is very close to our own.</a:t>
            </a:r>
          </a:p>
          <a:p>
            <a:pPr eaLnBrk="1" hangingPunct="1"/>
            <a:r>
              <a:rPr lang="en-US" altLang="en-US" dirty="0" smtClean="0">
                <a:latin typeface="Arial" panose="020B0604020202020204" pitchFamily="34" charset="0"/>
              </a:rPr>
              <a:t>Slips and falls account for 15% of all accidental deaths, only second to motor vehicle fatalities. </a:t>
            </a:r>
          </a:p>
          <a:p>
            <a:pPr eaLnBrk="1" hangingPunct="1"/>
            <a:r>
              <a:rPr lang="en-US" altLang="en-US" dirty="0" smtClean="0">
                <a:latin typeface="Arial" panose="020B0604020202020204" pitchFamily="34" charset="0"/>
              </a:rPr>
              <a:t>Remind participants that a slip or fall does not have to be from a roof top to cause a fatality. The right conditions in even a floor level slip and fall can lead to serious injury and even death.</a:t>
            </a:r>
          </a:p>
          <a:p>
            <a:pPr eaLnBrk="1" hangingPunct="1"/>
            <a:r>
              <a:rPr lang="en-US" altLang="en-US" dirty="0" smtClean="0">
                <a:latin typeface="Arial" panose="020B0604020202020204" pitchFamily="34" charset="0"/>
              </a:rPr>
              <a:t>Therefore, it is very important that unsafe conditions or actions are reported immediately to prevent accidents. </a:t>
            </a:r>
          </a:p>
          <a:p>
            <a:pPr eaLnBrk="1" hangingPunct="1"/>
            <a:r>
              <a:rPr lang="en-US" altLang="en-US" dirty="0" smtClean="0">
                <a:latin typeface="Arial" panose="020B0604020202020204" pitchFamily="34" charset="0"/>
              </a:rPr>
              <a:t>Everyone should be responsible and take action. Do not wait to report conditions and if possible, eliminate or mark the hazard immediately before reporting.</a:t>
            </a:r>
          </a:p>
          <a:p>
            <a:pPr eaLnBrk="1" hangingPunct="1"/>
            <a:endParaRPr lang="en-US" altLang="en-US" dirty="0" smtClean="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377663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Reinforce that each employee plays a role in the housekeeping process.</a:t>
            </a:r>
          </a:p>
          <a:p>
            <a:pPr eaLnBrk="1" hangingPunct="1"/>
            <a:r>
              <a:rPr lang="en-US" altLang="en-US" dirty="0" smtClean="0">
                <a:latin typeface="Arial" panose="020B0604020202020204" pitchFamily="34" charset="0"/>
              </a:rPr>
              <a:t>Each employee should expect nothing less that excellent housekeeping and organization. A commitment to daily execution of these expectations is critical to sustainment.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At this time, engage the Safety Committee members in monthly inspections of areas for housekeeping and organization.</a:t>
            </a:r>
          </a:p>
          <a:p>
            <a:pPr eaLnBrk="1" hangingPunct="1"/>
            <a:endParaRPr lang="en-US" altLang="en-US" dirty="0" smtClean="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4033575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This slide explains that we often take risks in inclement weather trying avoid a hazard or discomfort and actually creating a greater hazard for ourselves. </a:t>
            </a:r>
          </a:p>
          <a:p>
            <a:pPr eaLnBrk="1" hangingPunct="1"/>
            <a:r>
              <a:rPr lang="en-US" altLang="en-US" dirty="0" smtClean="0">
                <a:latin typeface="Arial" panose="020B0604020202020204" pitchFamily="34" charset="0"/>
              </a:rPr>
              <a:t>Discuss the three bullet points and then ask what should you do?</a:t>
            </a:r>
          </a:p>
          <a:p>
            <a:pPr eaLnBrk="1" hangingPunct="1"/>
            <a:endParaRPr lang="en-US" altLang="en-US" dirty="0" smtClean="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3253215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This slide discusses things we should do as provided by the National Safety Council.</a:t>
            </a:r>
          </a:p>
          <a:p>
            <a:pPr eaLnBrk="1" hangingPunct="1"/>
            <a:r>
              <a:rPr lang="en-US" altLang="en-US" dirty="0" smtClean="0">
                <a:latin typeface="Arial" panose="020B0604020202020204" pitchFamily="34" charset="0"/>
              </a:rPr>
              <a:t>Read each bullet point and discuss further where appropriate.</a:t>
            </a: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964843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This slide references housekeeping and organization in eliminating hazards. Hazards which lead to unsafe actions as mentioned in the previous two slides.</a:t>
            </a:r>
          </a:p>
          <a:p>
            <a:pPr eaLnBrk="1" hangingPunct="1"/>
            <a:r>
              <a:rPr lang="en-US" altLang="en-US" dirty="0" smtClean="0">
                <a:latin typeface="Arial" panose="020B0604020202020204" pitchFamily="34" charset="0"/>
              </a:rPr>
              <a:t>Conditions as shown in this photo will require a employee to step, climb and unnecessarily maneuver around these hazards.</a:t>
            </a:r>
          </a:p>
          <a:p>
            <a:pPr eaLnBrk="1" hangingPunct="1"/>
            <a:r>
              <a:rPr lang="en-US" altLang="en-US" dirty="0" smtClean="0">
                <a:latin typeface="Arial" panose="020B0604020202020204" pitchFamily="34" charset="0"/>
              </a:rPr>
              <a:t>Ask the class if they think this is a safe working environment?</a:t>
            </a:r>
          </a:p>
          <a:p>
            <a:pPr eaLnBrk="1" hangingPunct="1"/>
            <a:r>
              <a:rPr lang="en-US" altLang="en-US" dirty="0" smtClean="0">
                <a:latin typeface="Arial" panose="020B0604020202020204" pitchFamily="34" charset="0"/>
              </a:rPr>
              <a:t>Who created this environment?</a:t>
            </a:r>
          </a:p>
          <a:p>
            <a:pPr eaLnBrk="1" hangingPunct="1"/>
            <a:r>
              <a:rPr lang="en-US" altLang="en-US" dirty="0" smtClean="0">
                <a:latin typeface="Arial" panose="020B0604020202020204" pitchFamily="34" charset="0"/>
              </a:rPr>
              <a:t>Whose responsibility is it to eliminate and control these hazards?</a:t>
            </a:r>
          </a:p>
          <a:p>
            <a:pPr eaLnBrk="1" hangingPunct="1"/>
            <a:endParaRPr lang="en-US" altLang="en-US" dirty="0" smtClean="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424394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sz="quarter"/>
          </p:nvPr>
        </p:nvSpPr>
        <p:spPr>
          <a:xfrm>
            <a:off x="685800" y="1736725"/>
            <a:ext cx="7772400" cy="1920875"/>
          </a:xfrm>
        </p:spPr>
        <p:txBody>
          <a:bodyPr/>
          <a:lstStyle>
            <a:lvl1pPr algn="ctr">
              <a:defRPr sz="4400"/>
            </a:lvl1pPr>
          </a:lstStyle>
          <a:p>
            <a:r>
              <a:rPr lang="en-US"/>
              <a:t>Click to edit Master title style</a:t>
            </a:r>
          </a:p>
        </p:txBody>
      </p:sp>
      <p:sp>
        <p:nvSpPr>
          <p:cNvPr id="409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atin typeface="Century Gothic" pitchFamily="34" charset="0"/>
              </a:defRPr>
            </a:lvl1pPr>
          </a:lstStyle>
          <a:p>
            <a:r>
              <a:rPr lang="en-US"/>
              <a:t>Click to edit Master subtitle style</a:t>
            </a:r>
          </a:p>
        </p:txBody>
      </p:sp>
      <p:sp>
        <p:nvSpPr>
          <p:cNvPr id="4" name="Rectangle 4"/>
          <p:cNvSpPr>
            <a:spLocks noGrp="1" noChangeArrowheads="1"/>
          </p:cNvSpPr>
          <p:nvPr>
            <p:ph type="dt" sz="quarter" idx="10"/>
          </p:nvPr>
        </p:nvSpPr>
        <p:spPr>
          <a:xfrm>
            <a:off x="457200" y="6248400"/>
            <a:ext cx="2133600" cy="476250"/>
          </a:xfrm>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51575"/>
            <a:ext cx="2895600" cy="476250"/>
          </a:xfr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smtClean="0">
                <a:solidFill>
                  <a:srgbClr val="969696"/>
                </a:solidFill>
              </a:defRPr>
            </a:lvl1pPr>
          </a:lstStyle>
          <a:p>
            <a:pPr>
              <a:defRPr/>
            </a:pPr>
            <a:fld id="{51966BEC-A7D3-459B-BC22-34D8C6B9E5A6}" type="slidenum">
              <a:rPr lang="en-US" altLang="en-US"/>
              <a:pPr>
                <a:defRPr/>
              </a:pPr>
              <a:t>‹#›</a:t>
            </a:fld>
            <a:endParaRPr lang="en-US" altLang="en-US" dirty="0"/>
          </a:p>
        </p:txBody>
      </p:sp>
    </p:spTree>
    <p:extLst>
      <p:ext uri="{BB962C8B-B14F-4D97-AF65-F5344CB8AC3E}">
        <p14:creationId xmlns:p14="http://schemas.microsoft.com/office/powerpoint/2010/main" val="2552806236"/>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0018AD8-B5F8-473C-B95C-D4F194C279A0}" type="slidenum">
              <a:rPr lang="en-US" altLang="en-US"/>
              <a:pPr>
                <a:defRPr/>
              </a:pPr>
              <a:t>‹#›</a:t>
            </a:fld>
            <a:endParaRPr lang="en-US" altLang="en-US" dirty="0"/>
          </a:p>
        </p:txBody>
      </p:sp>
    </p:spTree>
    <p:extLst>
      <p:ext uri="{BB962C8B-B14F-4D97-AF65-F5344CB8AC3E}">
        <p14:creationId xmlns:p14="http://schemas.microsoft.com/office/powerpoint/2010/main" val="551628552"/>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4825" y="0"/>
            <a:ext cx="2132013"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245225"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EE09778-FA15-4185-BDB5-82434484CD89}" type="slidenum">
              <a:rPr lang="en-US" altLang="en-US"/>
              <a:pPr>
                <a:defRPr/>
              </a:pPr>
              <a:t>‹#›</a:t>
            </a:fld>
            <a:endParaRPr lang="en-US" altLang="en-US" dirty="0"/>
          </a:p>
        </p:txBody>
      </p:sp>
    </p:spTree>
    <p:extLst>
      <p:ext uri="{BB962C8B-B14F-4D97-AF65-F5344CB8AC3E}">
        <p14:creationId xmlns:p14="http://schemas.microsoft.com/office/powerpoint/2010/main" val="1975120544"/>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1966BEC-A7D3-459B-BC22-34D8C6B9E5A6}" type="slidenum">
              <a:rPr lang="en-US" altLang="en-US" smtClean="0"/>
              <a:pPr>
                <a:defRPr/>
              </a:pPr>
              <a:t>‹#›</a:t>
            </a:fld>
            <a:endParaRPr lang="en-US" altLang="en-US" dirty="0"/>
          </a:p>
        </p:txBody>
      </p:sp>
    </p:spTree>
    <p:extLst>
      <p:ext uri="{BB962C8B-B14F-4D97-AF65-F5344CB8AC3E}">
        <p14:creationId xmlns:p14="http://schemas.microsoft.com/office/powerpoint/2010/main" val="1782266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B325069-F462-4F3A-AD36-3C30589399C1}" type="slidenum">
              <a:rPr lang="en-US" altLang="en-US" smtClean="0"/>
              <a:pPr>
                <a:defRPr/>
              </a:pPr>
              <a:t>‹#›</a:t>
            </a:fld>
            <a:endParaRPr lang="en-US" altLang="en-US" dirty="0"/>
          </a:p>
        </p:txBody>
      </p:sp>
    </p:spTree>
    <p:extLst>
      <p:ext uri="{BB962C8B-B14F-4D97-AF65-F5344CB8AC3E}">
        <p14:creationId xmlns:p14="http://schemas.microsoft.com/office/powerpoint/2010/main" val="1171739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6764EDC-701F-417A-A2AE-796E3FC10F74}" type="slidenum">
              <a:rPr lang="en-US" altLang="en-US" smtClean="0"/>
              <a:pPr>
                <a:defRPr/>
              </a:pPr>
              <a:t>‹#›</a:t>
            </a:fld>
            <a:endParaRPr lang="en-US" altLang="en-US" dirty="0"/>
          </a:p>
        </p:txBody>
      </p:sp>
    </p:spTree>
    <p:extLst>
      <p:ext uri="{BB962C8B-B14F-4D97-AF65-F5344CB8AC3E}">
        <p14:creationId xmlns:p14="http://schemas.microsoft.com/office/powerpoint/2010/main" val="76928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33CFF19-CB88-483D-B8F9-79DE72D8ED50}" type="slidenum">
              <a:rPr lang="en-US" altLang="en-US" smtClean="0"/>
              <a:pPr>
                <a:defRPr/>
              </a:pPr>
              <a:t>‹#›</a:t>
            </a:fld>
            <a:endParaRPr lang="en-US" altLang="en-US" dirty="0"/>
          </a:p>
        </p:txBody>
      </p:sp>
    </p:spTree>
    <p:extLst>
      <p:ext uri="{BB962C8B-B14F-4D97-AF65-F5344CB8AC3E}">
        <p14:creationId xmlns:p14="http://schemas.microsoft.com/office/powerpoint/2010/main" val="485101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069B2139-DBA4-4D5C-A645-70F528A59315}" type="slidenum">
              <a:rPr lang="en-US" altLang="en-US" smtClean="0"/>
              <a:pPr>
                <a:defRPr/>
              </a:pPr>
              <a:t>‹#›</a:t>
            </a:fld>
            <a:endParaRPr lang="en-US" altLang="en-US" dirty="0"/>
          </a:p>
        </p:txBody>
      </p:sp>
    </p:spTree>
    <p:extLst>
      <p:ext uri="{BB962C8B-B14F-4D97-AF65-F5344CB8AC3E}">
        <p14:creationId xmlns:p14="http://schemas.microsoft.com/office/powerpoint/2010/main" val="547613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4CEEC07-DFD3-4C91-999C-9CE51543B1D2}" type="slidenum">
              <a:rPr lang="en-US" altLang="en-US" smtClean="0"/>
              <a:pPr>
                <a:defRPr/>
              </a:pPr>
              <a:t>‹#›</a:t>
            </a:fld>
            <a:endParaRPr lang="en-US" altLang="en-US" dirty="0"/>
          </a:p>
        </p:txBody>
      </p:sp>
    </p:spTree>
    <p:extLst>
      <p:ext uri="{BB962C8B-B14F-4D97-AF65-F5344CB8AC3E}">
        <p14:creationId xmlns:p14="http://schemas.microsoft.com/office/powerpoint/2010/main" val="2471513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E7186E10-BA81-4826-98BF-F523E77492F3}" type="slidenum">
              <a:rPr lang="en-US" altLang="en-US" smtClean="0"/>
              <a:pPr>
                <a:defRPr/>
              </a:pPr>
              <a:t>‹#›</a:t>
            </a:fld>
            <a:endParaRPr lang="en-US" altLang="en-US" dirty="0"/>
          </a:p>
        </p:txBody>
      </p:sp>
    </p:spTree>
    <p:extLst>
      <p:ext uri="{BB962C8B-B14F-4D97-AF65-F5344CB8AC3E}">
        <p14:creationId xmlns:p14="http://schemas.microsoft.com/office/powerpoint/2010/main" val="2933707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E58BF3A-00B6-4016-BBD8-0C83C62A215E}" type="slidenum">
              <a:rPr lang="en-US" altLang="en-US" smtClean="0"/>
              <a:pPr>
                <a:defRPr/>
              </a:pPr>
              <a:t>‹#›</a:t>
            </a:fld>
            <a:endParaRPr lang="en-US" altLang="en-US" dirty="0"/>
          </a:p>
        </p:txBody>
      </p:sp>
    </p:spTree>
    <p:extLst>
      <p:ext uri="{BB962C8B-B14F-4D97-AF65-F5344CB8AC3E}">
        <p14:creationId xmlns:p14="http://schemas.microsoft.com/office/powerpoint/2010/main" val="166471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B325069-F462-4F3A-AD36-3C30589399C1}" type="slidenum">
              <a:rPr lang="en-US" altLang="en-US"/>
              <a:pPr>
                <a:defRPr/>
              </a:pPr>
              <a:t>‹#›</a:t>
            </a:fld>
            <a:endParaRPr lang="en-US" altLang="en-US" dirty="0"/>
          </a:p>
        </p:txBody>
      </p:sp>
    </p:spTree>
    <p:extLst>
      <p:ext uri="{BB962C8B-B14F-4D97-AF65-F5344CB8AC3E}">
        <p14:creationId xmlns:p14="http://schemas.microsoft.com/office/powerpoint/2010/main" val="3029684335"/>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486DD47-7705-4885-B75C-1CA40B209CD5}" type="slidenum">
              <a:rPr lang="en-US" altLang="en-US" smtClean="0"/>
              <a:pPr>
                <a:defRPr/>
              </a:pPr>
              <a:t>‹#›</a:t>
            </a:fld>
            <a:endParaRPr lang="en-US" altLang="en-US" dirty="0"/>
          </a:p>
        </p:txBody>
      </p:sp>
    </p:spTree>
    <p:extLst>
      <p:ext uri="{BB962C8B-B14F-4D97-AF65-F5344CB8AC3E}">
        <p14:creationId xmlns:p14="http://schemas.microsoft.com/office/powerpoint/2010/main" val="3701752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0018AD8-B5F8-473C-B95C-D4F194C279A0}" type="slidenum">
              <a:rPr lang="en-US" altLang="en-US" smtClean="0"/>
              <a:pPr>
                <a:defRPr/>
              </a:pPr>
              <a:t>‹#›</a:t>
            </a:fld>
            <a:endParaRPr lang="en-US" altLang="en-US" dirty="0"/>
          </a:p>
        </p:txBody>
      </p:sp>
    </p:spTree>
    <p:extLst>
      <p:ext uri="{BB962C8B-B14F-4D97-AF65-F5344CB8AC3E}">
        <p14:creationId xmlns:p14="http://schemas.microsoft.com/office/powerpoint/2010/main" val="2874170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EE09778-FA15-4185-BDB5-82434484CD89}" type="slidenum">
              <a:rPr lang="en-US" altLang="en-US" smtClean="0"/>
              <a:pPr>
                <a:defRPr/>
              </a:pPr>
              <a:t>‹#›</a:t>
            </a:fld>
            <a:endParaRPr lang="en-US" altLang="en-US" dirty="0"/>
          </a:p>
        </p:txBody>
      </p:sp>
    </p:spTree>
    <p:extLst>
      <p:ext uri="{BB962C8B-B14F-4D97-AF65-F5344CB8AC3E}">
        <p14:creationId xmlns:p14="http://schemas.microsoft.com/office/powerpoint/2010/main" val="167578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6764EDC-701F-417A-A2AE-796E3FC10F74}" type="slidenum">
              <a:rPr lang="en-US" altLang="en-US"/>
              <a:pPr>
                <a:defRPr/>
              </a:pPr>
              <a:t>‹#›</a:t>
            </a:fld>
            <a:endParaRPr lang="en-US" altLang="en-US" dirty="0"/>
          </a:p>
        </p:txBody>
      </p:sp>
    </p:spTree>
    <p:extLst>
      <p:ext uri="{BB962C8B-B14F-4D97-AF65-F5344CB8AC3E}">
        <p14:creationId xmlns:p14="http://schemas.microsoft.com/office/powerpoint/2010/main" val="1902914770"/>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33CFF19-CB88-483D-B8F9-79DE72D8ED50}" type="slidenum">
              <a:rPr lang="en-US" altLang="en-US"/>
              <a:pPr>
                <a:defRPr/>
              </a:pPr>
              <a:t>‹#›</a:t>
            </a:fld>
            <a:endParaRPr lang="en-US" altLang="en-US" dirty="0"/>
          </a:p>
        </p:txBody>
      </p:sp>
    </p:spTree>
    <p:extLst>
      <p:ext uri="{BB962C8B-B14F-4D97-AF65-F5344CB8AC3E}">
        <p14:creationId xmlns:p14="http://schemas.microsoft.com/office/powerpoint/2010/main" val="1623428342"/>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69B2139-DBA4-4D5C-A645-70F528A59315}" type="slidenum">
              <a:rPr lang="en-US" altLang="en-US"/>
              <a:pPr>
                <a:defRPr/>
              </a:pPr>
              <a:t>‹#›</a:t>
            </a:fld>
            <a:endParaRPr lang="en-US" altLang="en-US" dirty="0"/>
          </a:p>
        </p:txBody>
      </p:sp>
    </p:spTree>
    <p:extLst>
      <p:ext uri="{BB962C8B-B14F-4D97-AF65-F5344CB8AC3E}">
        <p14:creationId xmlns:p14="http://schemas.microsoft.com/office/powerpoint/2010/main" val="1146890656"/>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4CEEC07-DFD3-4C91-999C-9CE51543B1D2}" type="slidenum">
              <a:rPr lang="en-US" altLang="en-US"/>
              <a:pPr>
                <a:defRPr/>
              </a:pPr>
              <a:t>‹#›</a:t>
            </a:fld>
            <a:endParaRPr lang="en-US" altLang="en-US" dirty="0"/>
          </a:p>
        </p:txBody>
      </p:sp>
    </p:spTree>
    <p:extLst>
      <p:ext uri="{BB962C8B-B14F-4D97-AF65-F5344CB8AC3E}">
        <p14:creationId xmlns:p14="http://schemas.microsoft.com/office/powerpoint/2010/main" val="2757529925"/>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7186E10-BA81-4826-98BF-F523E77492F3}" type="slidenum">
              <a:rPr lang="en-US" altLang="en-US"/>
              <a:pPr>
                <a:defRPr/>
              </a:pPr>
              <a:t>‹#›</a:t>
            </a:fld>
            <a:endParaRPr lang="en-US" altLang="en-US" dirty="0"/>
          </a:p>
        </p:txBody>
      </p:sp>
    </p:spTree>
    <p:extLst>
      <p:ext uri="{BB962C8B-B14F-4D97-AF65-F5344CB8AC3E}">
        <p14:creationId xmlns:p14="http://schemas.microsoft.com/office/powerpoint/2010/main" val="538828718"/>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E58BF3A-00B6-4016-BBD8-0C83C62A215E}" type="slidenum">
              <a:rPr lang="en-US" altLang="en-US"/>
              <a:pPr>
                <a:defRPr/>
              </a:pPr>
              <a:t>‹#›</a:t>
            </a:fld>
            <a:endParaRPr lang="en-US" altLang="en-US" dirty="0"/>
          </a:p>
        </p:txBody>
      </p:sp>
    </p:spTree>
    <p:extLst>
      <p:ext uri="{BB962C8B-B14F-4D97-AF65-F5344CB8AC3E}">
        <p14:creationId xmlns:p14="http://schemas.microsoft.com/office/powerpoint/2010/main" val="3372951594"/>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486DD47-7705-4885-B75C-1CA40B209CD5}" type="slidenum">
              <a:rPr lang="en-US" altLang="en-US"/>
              <a:pPr>
                <a:defRPr/>
              </a:pPr>
              <a:t>‹#›</a:t>
            </a:fld>
            <a:endParaRPr lang="en-US" altLang="en-US" dirty="0"/>
          </a:p>
        </p:txBody>
      </p:sp>
    </p:spTree>
    <p:extLst>
      <p:ext uri="{BB962C8B-B14F-4D97-AF65-F5344CB8AC3E}">
        <p14:creationId xmlns:p14="http://schemas.microsoft.com/office/powerpoint/2010/main" val="3128490196"/>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3075" name="Rectangle 3"/>
          <p:cNvSpPr>
            <a:spLocks noGrp="1" noRot="1" noChangeArrowheads="1"/>
          </p:cNvSpPr>
          <p:nvPr>
            <p:ph type="title"/>
          </p:nvPr>
        </p:nvSpPr>
        <p:spPr bwMode="auto">
          <a:xfrm>
            <a:off x="2890838" y="0"/>
            <a:ext cx="6096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dirty="0"/>
          </a:p>
        </p:txBody>
      </p:sp>
      <p:sp>
        <p:nvSpPr>
          <p:cNvPr id="1029" name="Rectangle 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solidFill>
                  <a:srgbClr val="B2B2B2"/>
                </a:solidFill>
              </a:defRPr>
            </a:lvl1pPr>
          </a:lstStyle>
          <a:p>
            <a:pPr>
              <a:defRPr/>
            </a:pPr>
            <a:fld id="{5E8998DA-8FB8-4DBF-9E94-F247208A3B14}"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4037"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ransition spd="med">
    <p:random/>
  </p:transition>
  <p:timing>
    <p:tnLst>
      <p:par>
        <p:cTn id="1" dur="indefinite" restart="never" nodeType="tmRoot"/>
      </p:par>
    </p:tnLst>
  </p:timing>
  <p:hf hdr="0" ftr="0" dt="0"/>
  <p:txStyles>
    <p:titleStyle>
      <a:lvl1pPr algn="r" rtl="0" eaLnBrk="0" fontAlgn="base" hangingPunct="0">
        <a:spcBef>
          <a:spcPct val="0"/>
        </a:spcBef>
        <a:spcAft>
          <a:spcPct val="0"/>
        </a:spcAft>
        <a:defRPr sz="3200" b="1">
          <a:solidFill>
            <a:schemeClr val="bg2"/>
          </a:solidFill>
          <a:effectLst>
            <a:outerShdw blurRad="38100" dist="38100" dir="2700000" algn="tl">
              <a:srgbClr val="000000"/>
            </a:outerShdw>
          </a:effectLst>
          <a:latin typeface="+mj-lt"/>
          <a:ea typeface="+mj-ea"/>
          <a:cs typeface="+mj-cs"/>
        </a:defRPr>
      </a:lvl1pPr>
      <a:lvl2pPr algn="r" rtl="0" eaLnBrk="0" fontAlgn="base" hangingPunct="0">
        <a:spcBef>
          <a:spcPct val="0"/>
        </a:spcBef>
        <a:spcAft>
          <a:spcPct val="0"/>
        </a:spcAft>
        <a:defRPr sz="3200" b="1">
          <a:solidFill>
            <a:schemeClr val="bg2"/>
          </a:solidFill>
          <a:effectLst>
            <a:outerShdw blurRad="38100" dist="38100" dir="2700000" algn="tl">
              <a:srgbClr val="000000"/>
            </a:outerShdw>
          </a:effectLst>
          <a:latin typeface="Century Gothic" pitchFamily="34" charset="0"/>
        </a:defRPr>
      </a:lvl2pPr>
      <a:lvl3pPr algn="r" rtl="0" eaLnBrk="0" fontAlgn="base" hangingPunct="0">
        <a:spcBef>
          <a:spcPct val="0"/>
        </a:spcBef>
        <a:spcAft>
          <a:spcPct val="0"/>
        </a:spcAft>
        <a:defRPr sz="3200" b="1">
          <a:solidFill>
            <a:schemeClr val="bg2"/>
          </a:solidFill>
          <a:effectLst>
            <a:outerShdw blurRad="38100" dist="38100" dir="2700000" algn="tl">
              <a:srgbClr val="000000"/>
            </a:outerShdw>
          </a:effectLst>
          <a:latin typeface="Century Gothic" pitchFamily="34" charset="0"/>
        </a:defRPr>
      </a:lvl3pPr>
      <a:lvl4pPr algn="r" rtl="0" eaLnBrk="0" fontAlgn="base" hangingPunct="0">
        <a:spcBef>
          <a:spcPct val="0"/>
        </a:spcBef>
        <a:spcAft>
          <a:spcPct val="0"/>
        </a:spcAft>
        <a:defRPr sz="3200" b="1">
          <a:solidFill>
            <a:schemeClr val="bg2"/>
          </a:solidFill>
          <a:effectLst>
            <a:outerShdw blurRad="38100" dist="38100" dir="2700000" algn="tl">
              <a:srgbClr val="000000"/>
            </a:outerShdw>
          </a:effectLst>
          <a:latin typeface="Century Gothic" pitchFamily="34" charset="0"/>
        </a:defRPr>
      </a:lvl4pPr>
      <a:lvl5pPr algn="r" rtl="0" eaLnBrk="0" fontAlgn="base" hangingPunct="0">
        <a:spcBef>
          <a:spcPct val="0"/>
        </a:spcBef>
        <a:spcAft>
          <a:spcPct val="0"/>
        </a:spcAft>
        <a:defRPr sz="3200" b="1">
          <a:solidFill>
            <a:schemeClr val="bg2"/>
          </a:solidFill>
          <a:effectLst>
            <a:outerShdw blurRad="38100" dist="38100" dir="2700000" algn="tl">
              <a:srgbClr val="000000"/>
            </a:outerShdw>
          </a:effectLst>
          <a:latin typeface="Century Gothic" pitchFamily="34" charset="0"/>
        </a:defRPr>
      </a:lvl5pPr>
      <a:lvl6pPr marL="457200" algn="r" rtl="0" fontAlgn="base">
        <a:spcBef>
          <a:spcPct val="0"/>
        </a:spcBef>
        <a:spcAft>
          <a:spcPct val="0"/>
        </a:spcAft>
        <a:defRPr sz="3200" b="1">
          <a:solidFill>
            <a:schemeClr val="bg2"/>
          </a:solidFill>
          <a:effectLst>
            <a:outerShdw blurRad="38100" dist="38100" dir="2700000" algn="tl">
              <a:srgbClr val="000000"/>
            </a:outerShdw>
          </a:effectLst>
          <a:latin typeface="Century Gothic" pitchFamily="34" charset="0"/>
        </a:defRPr>
      </a:lvl6pPr>
      <a:lvl7pPr marL="914400" algn="r" rtl="0" fontAlgn="base">
        <a:spcBef>
          <a:spcPct val="0"/>
        </a:spcBef>
        <a:spcAft>
          <a:spcPct val="0"/>
        </a:spcAft>
        <a:defRPr sz="3200" b="1">
          <a:solidFill>
            <a:schemeClr val="bg2"/>
          </a:solidFill>
          <a:effectLst>
            <a:outerShdw blurRad="38100" dist="38100" dir="2700000" algn="tl">
              <a:srgbClr val="000000"/>
            </a:outerShdw>
          </a:effectLst>
          <a:latin typeface="Century Gothic" pitchFamily="34" charset="0"/>
        </a:defRPr>
      </a:lvl7pPr>
      <a:lvl8pPr marL="1371600" algn="r" rtl="0" fontAlgn="base">
        <a:spcBef>
          <a:spcPct val="0"/>
        </a:spcBef>
        <a:spcAft>
          <a:spcPct val="0"/>
        </a:spcAft>
        <a:defRPr sz="3200" b="1">
          <a:solidFill>
            <a:schemeClr val="bg2"/>
          </a:solidFill>
          <a:effectLst>
            <a:outerShdw blurRad="38100" dist="38100" dir="2700000" algn="tl">
              <a:srgbClr val="000000"/>
            </a:outerShdw>
          </a:effectLst>
          <a:latin typeface="Century Gothic" pitchFamily="34" charset="0"/>
        </a:defRPr>
      </a:lvl8pPr>
      <a:lvl9pPr marL="1828800" algn="r" rtl="0" fontAlgn="base">
        <a:spcBef>
          <a:spcPct val="0"/>
        </a:spcBef>
        <a:spcAft>
          <a:spcPct val="0"/>
        </a:spcAft>
        <a:defRPr sz="3200" b="1">
          <a:solidFill>
            <a:schemeClr val="bg2"/>
          </a:solidFill>
          <a:effectLst>
            <a:outerShdw blurRad="38100" dist="38100" dir="2700000" algn="tl">
              <a:srgbClr val="000000"/>
            </a:outerShdw>
          </a:effectLst>
          <a:latin typeface="Century Gothic" pitchFamily="34" charset="0"/>
        </a:defRPr>
      </a:lvl9pPr>
    </p:titleStyle>
    <p:bodyStyle>
      <a:lvl1pPr marL="342900" indent="-342900" algn="l" rtl="0" eaLnBrk="0" fontAlgn="base" hangingPunct="0">
        <a:spcBef>
          <a:spcPct val="20000"/>
        </a:spcBef>
        <a:spcAft>
          <a:spcPct val="0"/>
        </a:spcAft>
        <a:buClr>
          <a:srgbClr val="000066"/>
        </a:buClr>
        <a:buSzPct val="70000"/>
        <a:buFont typeface="Wingdings" panose="05000000000000000000" pitchFamily="2" charset="2"/>
        <a:buBlip>
          <a:blip r:embed="rId14"/>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000066"/>
        </a:buClr>
        <a:buSzPct val="70000"/>
        <a:buFont typeface="Wingdings" panose="05000000000000000000" pitchFamily="2" charset="2"/>
        <a:buBlip>
          <a:blip r:embed="rId14"/>
        </a:buBlip>
        <a:defRPr sz="2800">
          <a:solidFill>
            <a:schemeClr val="bg2"/>
          </a:solidFill>
          <a:latin typeface="+mn-lt"/>
        </a:defRPr>
      </a:lvl2pPr>
      <a:lvl3pPr marL="1143000" indent="-228600" algn="l" rtl="0" eaLnBrk="0" fontAlgn="base" hangingPunct="0">
        <a:spcBef>
          <a:spcPct val="20000"/>
        </a:spcBef>
        <a:spcAft>
          <a:spcPct val="0"/>
        </a:spcAft>
        <a:buClr>
          <a:srgbClr val="000066"/>
        </a:buClr>
        <a:buSzPct val="70000"/>
        <a:buFont typeface="Wingdings" panose="05000000000000000000" pitchFamily="2" charset="2"/>
        <a:buBlip>
          <a:blip r:embed="rId14"/>
        </a:buBlip>
        <a:defRPr sz="2400">
          <a:solidFill>
            <a:schemeClr val="bg2"/>
          </a:solidFill>
          <a:latin typeface="+mn-lt"/>
        </a:defRPr>
      </a:lvl3pPr>
      <a:lvl4pPr marL="1600200" indent="-228600" algn="l" rtl="0" eaLnBrk="0" fontAlgn="base" hangingPunct="0">
        <a:spcBef>
          <a:spcPct val="20000"/>
        </a:spcBef>
        <a:spcAft>
          <a:spcPct val="0"/>
        </a:spcAft>
        <a:buClr>
          <a:srgbClr val="000066"/>
        </a:buClr>
        <a:buSzPct val="70000"/>
        <a:buFont typeface="Wingdings" panose="05000000000000000000" pitchFamily="2" charset="2"/>
        <a:buBlip>
          <a:blip r:embed="rId14"/>
        </a:buBlip>
        <a:defRPr sz="2000">
          <a:solidFill>
            <a:schemeClr val="bg2"/>
          </a:solidFill>
          <a:latin typeface="+mn-lt"/>
        </a:defRPr>
      </a:lvl4pPr>
      <a:lvl5pPr marL="2057400" indent="-228600" algn="l" rtl="0" eaLnBrk="0" fontAlgn="base" hangingPunct="0">
        <a:spcBef>
          <a:spcPct val="20000"/>
        </a:spcBef>
        <a:spcAft>
          <a:spcPct val="0"/>
        </a:spcAft>
        <a:buClr>
          <a:srgbClr val="000066"/>
        </a:buClr>
        <a:buSzPct val="70000"/>
        <a:buFont typeface="Wingdings" panose="05000000000000000000" pitchFamily="2" charset="2"/>
        <a:buBlip>
          <a:blip r:embed="rId14"/>
        </a:buBlip>
        <a:defRPr sz="2000">
          <a:solidFill>
            <a:schemeClr val="bg2"/>
          </a:solidFill>
          <a:latin typeface="+mn-lt"/>
        </a:defRPr>
      </a:lvl5pPr>
      <a:lvl6pPr marL="2514600" indent="-228600" algn="l" rtl="0" fontAlgn="base">
        <a:spcBef>
          <a:spcPct val="20000"/>
        </a:spcBef>
        <a:spcAft>
          <a:spcPct val="0"/>
        </a:spcAft>
        <a:buClr>
          <a:srgbClr val="000066"/>
        </a:buClr>
        <a:buSzPct val="70000"/>
        <a:buFont typeface="Wingdings" pitchFamily="2" charset="2"/>
        <a:buBlip>
          <a:blip r:embed="rId14"/>
        </a:buBlip>
        <a:defRPr sz="2000">
          <a:solidFill>
            <a:schemeClr val="bg2"/>
          </a:solidFill>
          <a:latin typeface="+mn-lt"/>
        </a:defRPr>
      </a:lvl6pPr>
      <a:lvl7pPr marL="2971800" indent="-228600" algn="l" rtl="0" fontAlgn="base">
        <a:spcBef>
          <a:spcPct val="20000"/>
        </a:spcBef>
        <a:spcAft>
          <a:spcPct val="0"/>
        </a:spcAft>
        <a:buClr>
          <a:srgbClr val="000066"/>
        </a:buClr>
        <a:buSzPct val="70000"/>
        <a:buFont typeface="Wingdings" pitchFamily="2" charset="2"/>
        <a:buBlip>
          <a:blip r:embed="rId14"/>
        </a:buBlip>
        <a:defRPr sz="2000">
          <a:solidFill>
            <a:schemeClr val="bg2"/>
          </a:solidFill>
          <a:latin typeface="+mn-lt"/>
        </a:defRPr>
      </a:lvl7pPr>
      <a:lvl8pPr marL="3429000" indent="-228600" algn="l" rtl="0" fontAlgn="base">
        <a:spcBef>
          <a:spcPct val="20000"/>
        </a:spcBef>
        <a:spcAft>
          <a:spcPct val="0"/>
        </a:spcAft>
        <a:buClr>
          <a:srgbClr val="000066"/>
        </a:buClr>
        <a:buSzPct val="70000"/>
        <a:buFont typeface="Wingdings" pitchFamily="2" charset="2"/>
        <a:buBlip>
          <a:blip r:embed="rId14"/>
        </a:buBlip>
        <a:defRPr sz="2000">
          <a:solidFill>
            <a:schemeClr val="bg2"/>
          </a:solidFill>
          <a:latin typeface="+mn-lt"/>
        </a:defRPr>
      </a:lvl8pPr>
      <a:lvl9pPr marL="3886200" indent="-228600" algn="l" rtl="0" fontAlgn="base">
        <a:spcBef>
          <a:spcPct val="20000"/>
        </a:spcBef>
        <a:spcAft>
          <a:spcPct val="0"/>
        </a:spcAft>
        <a:buClr>
          <a:srgbClr val="000066"/>
        </a:buClr>
        <a:buSzPct val="70000"/>
        <a:buFont typeface="Wingdings" pitchFamily="2" charset="2"/>
        <a:buBlip>
          <a:blip r:embed="rId14"/>
        </a:buBlip>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E8998DA-8FB8-4DBF-9E94-F247208A3B14}" type="slidenum">
              <a:rPr lang="en-US" altLang="en-US" smtClean="0"/>
              <a:pPr>
                <a:defRPr/>
              </a:pPr>
              <a:t>‹#›</a:t>
            </a:fld>
            <a:endParaRPr lang="en-US" altLang="en-US" dirty="0"/>
          </a:p>
        </p:txBody>
      </p:sp>
    </p:spTree>
    <p:extLst>
      <p:ext uri="{BB962C8B-B14F-4D97-AF65-F5344CB8AC3E}">
        <p14:creationId xmlns:p14="http://schemas.microsoft.com/office/powerpoint/2010/main" val="491091026"/>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4.jpeg"/><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4.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www.osha.gov/workers.html"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4.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533400" y="457200"/>
            <a:ext cx="7743305" cy="2410691"/>
          </a:xfrm>
        </p:spPr>
        <p:txBody>
          <a:bodyPr/>
          <a:lstStyle/>
          <a:p>
            <a:pPr eaLnBrk="1" hangingPunct="1"/>
            <a:r>
              <a:rPr lang="en-US" altLang="en-US" sz="4800" dirty="0" smtClean="0"/>
              <a:t>Welcome to</a:t>
            </a:r>
            <a:br>
              <a:rPr lang="en-US" altLang="en-US" sz="4800" dirty="0" smtClean="0"/>
            </a:br>
            <a:r>
              <a:rPr lang="en-US" altLang="en-US" sz="4800" dirty="0" smtClean="0"/>
              <a:t>Walk and Work Surfaces</a:t>
            </a:r>
            <a:br>
              <a:rPr lang="en-US" altLang="en-US" sz="4800" dirty="0" smtClean="0"/>
            </a:br>
            <a:r>
              <a:rPr lang="en-US" altLang="en-US" sz="4800" dirty="0" smtClean="0"/>
              <a:t>Safety Training</a:t>
            </a:r>
          </a:p>
        </p:txBody>
      </p:sp>
      <p:pic>
        <p:nvPicPr>
          <p:cNvPr id="17411" name="Picture 3" descr="Worker dangerously uses stairway banister to stand on to hang a banner instead of using a proper ladder. &#10;" title="Unsafe Work Practice "/>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6452" y="3380095"/>
            <a:ext cx="4038600" cy="3036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Related imag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5800" y="5412833"/>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Additional Examples #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162800" y="3564983"/>
            <a:ext cx="17970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elated imag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61325" y="6007296"/>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628650" y="365126"/>
            <a:ext cx="7886700" cy="701674"/>
          </a:xfrm>
        </p:spPr>
        <p:txBody>
          <a:bodyPr/>
          <a:lstStyle/>
          <a:p>
            <a:pPr eaLnBrk="1" hangingPunct="1"/>
            <a:r>
              <a:rPr lang="en-US" altLang="en-US" dirty="0" smtClean="0"/>
              <a:t>Consider Your Environment</a:t>
            </a:r>
          </a:p>
        </p:txBody>
      </p:sp>
      <p:sp>
        <p:nvSpPr>
          <p:cNvPr id="14339" name="Rectangle 3"/>
          <p:cNvSpPr>
            <a:spLocks noGrp="1" noChangeArrowheads="1"/>
          </p:cNvSpPr>
          <p:nvPr>
            <p:ph idx="1"/>
          </p:nvPr>
        </p:nvSpPr>
        <p:spPr>
          <a:xfrm>
            <a:off x="666057" y="1066800"/>
            <a:ext cx="4724400" cy="4957763"/>
          </a:xfrm>
        </p:spPr>
        <p:txBody>
          <a:bodyPr>
            <a:normAutofit fontScale="92500" lnSpcReduction="10000"/>
          </a:bodyPr>
          <a:lstStyle/>
          <a:p>
            <a:pPr eaLnBrk="1" hangingPunct="1">
              <a:buFont typeface="Arial" charset="0"/>
              <a:buChar char="•"/>
              <a:defRPr/>
            </a:pPr>
            <a:r>
              <a:rPr lang="en-US" altLang="en-US" sz="2800" dirty="0" smtClean="0"/>
              <a:t>Slow down &amp; take small steps to keep your center of balance and never run on icy ground</a:t>
            </a:r>
          </a:p>
          <a:p>
            <a:pPr eaLnBrk="1" hangingPunct="1">
              <a:buFont typeface="Arial" charset="0"/>
              <a:buChar char="•"/>
              <a:defRPr/>
            </a:pPr>
            <a:r>
              <a:rPr lang="en-US" altLang="en-US" sz="2800" dirty="0" smtClean="0"/>
              <a:t>Keep both hands free for balance, rather than in your pockets</a:t>
            </a:r>
          </a:p>
          <a:p>
            <a:pPr eaLnBrk="1" hangingPunct="1">
              <a:buFont typeface="Arial" charset="0"/>
              <a:buChar char="•"/>
              <a:defRPr/>
            </a:pPr>
            <a:r>
              <a:rPr lang="en-US" altLang="en-US" sz="2800" dirty="0" smtClean="0"/>
              <a:t>Use handrails</a:t>
            </a:r>
          </a:p>
          <a:p>
            <a:pPr eaLnBrk="1" hangingPunct="1">
              <a:buFont typeface="Arial" charset="0"/>
              <a:buChar char="•"/>
              <a:defRPr/>
            </a:pPr>
            <a:r>
              <a:rPr lang="en-US" altLang="en-US" sz="2800" dirty="0" smtClean="0"/>
              <a:t>Avoid carrying loads on stairways</a:t>
            </a:r>
          </a:p>
          <a:p>
            <a:pPr eaLnBrk="1" hangingPunct="1">
              <a:buFont typeface="Arial" charset="0"/>
              <a:buChar char="•"/>
              <a:defRPr/>
            </a:pPr>
            <a:r>
              <a:rPr lang="en-US" altLang="en-US" sz="2800" dirty="0" smtClean="0"/>
              <a:t>Keep your eyes on where you are going</a:t>
            </a:r>
          </a:p>
          <a:p>
            <a:pPr eaLnBrk="1" hangingPunct="1">
              <a:buFont typeface="Arial" charset="0"/>
              <a:buChar char="•"/>
              <a:defRPr/>
            </a:pPr>
            <a:r>
              <a:rPr lang="en-US" altLang="en-US" sz="2800" dirty="0" smtClean="0"/>
              <a:t>Step – do not jump from vehicles and equipment</a:t>
            </a:r>
          </a:p>
        </p:txBody>
      </p:sp>
      <p:pic>
        <p:nvPicPr>
          <p:cNvPr id="30725" name="Picture 5" descr="A man slowly walks along an icy parking lot." title="Man walking on i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2667000"/>
            <a:ext cx="4117192" cy="332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533400" y="381000"/>
            <a:ext cx="6553200" cy="838200"/>
          </a:xfrm>
        </p:spPr>
        <p:txBody>
          <a:bodyPr/>
          <a:lstStyle/>
          <a:p>
            <a:pPr eaLnBrk="1" hangingPunct="1"/>
            <a:r>
              <a:rPr lang="en-US" altLang="en-US" dirty="0" smtClean="0"/>
              <a:t>Aisles &amp; Passageways</a:t>
            </a:r>
          </a:p>
        </p:txBody>
      </p:sp>
      <p:pic>
        <p:nvPicPr>
          <p:cNvPr id="32773" name="Picture 7" descr="A passageway for a facility has a rug that is tangled running the length of the hallway, thereby presenting a trip hazard. There are boxes and other misc. items blocking the path as well." title="Cluttered hallwa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1219200"/>
            <a:ext cx="3871596" cy="52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7" descr="An office has so much paperwork and files all over the desk, floor and aisles that nobody can safely get in or out of the office. " title="Cluttered Offic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05350" y="2286000"/>
            <a:ext cx="3810000" cy="266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Related imag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071104" y="3450063"/>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normAutofit/>
          </a:bodyPr>
          <a:lstStyle/>
          <a:p>
            <a:pPr eaLnBrk="1" hangingPunct="1">
              <a:defRPr/>
            </a:pPr>
            <a:r>
              <a:rPr lang="en-US" altLang="en-US" dirty="0" smtClean="0"/>
              <a:t>Floor Openings &amp; Guardrails</a:t>
            </a:r>
          </a:p>
        </p:txBody>
      </p:sp>
      <p:sp>
        <p:nvSpPr>
          <p:cNvPr id="16387" name="Rectangle 3"/>
          <p:cNvSpPr>
            <a:spLocks noGrp="1" noChangeArrowheads="1"/>
          </p:cNvSpPr>
          <p:nvPr>
            <p:ph idx="1"/>
          </p:nvPr>
        </p:nvSpPr>
        <p:spPr/>
        <p:txBody>
          <a:bodyPr>
            <a:normAutofit/>
          </a:bodyPr>
          <a:lstStyle/>
          <a:p>
            <a:pPr eaLnBrk="1" hangingPunct="1">
              <a:lnSpc>
                <a:spcPct val="90000"/>
              </a:lnSpc>
              <a:buFont typeface="Arial" charset="0"/>
              <a:buChar char="•"/>
              <a:defRPr/>
            </a:pPr>
            <a:r>
              <a:rPr lang="en-US" altLang="en-US" sz="2800" dirty="0" smtClean="0"/>
              <a:t>Covers &amp; grating protect employees from the hazards of:</a:t>
            </a:r>
          </a:p>
          <a:p>
            <a:pPr lvl="1" eaLnBrk="1" hangingPunct="1">
              <a:lnSpc>
                <a:spcPct val="90000"/>
              </a:lnSpc>
              <a:buFont typeface="Arial" charset="0"/>
              <a:buChar char="–"/>
              <a:defRPr/>
            </a:pPr>
            <a:r>
              <a:rPr lang="en-US" altLang="en-US" dirty="0" smtClean="0"/>
              <a:t>Open pits, tanks, vats, manholes</a:t>
            </a:r>
          </a:p>
          <a:p>
            <a:pPr eaLnBrk="1" hangingPunct="1">
              <a:lnSpc>
                <a:spcPct val="90000"/>
              </a:lnSpc>
              <a:buFont typeface="Arial" charset="0"/>
              <a:buChar char="•"/>
              <a:defRPr/>
            </a:pPr>
            <a:r>
              <a:rPr lang="en-US" altLang="en-US" sz="2800" dirty="0" smtClean="0"/>
              <a:t>Guardrails and toe boards protect employees from hazards in/on:</a:t>
            </a:r>
          </a:p>
          <a:p>
            <a:pPr lvl="1" eaLnBrk="1" hangingPunct="1">
              <a:lnSpc>
                <a:spcPct val="90000"/>
              </a:lnSpc>
              <a:buFont typeface="Arial" charset="0"/>
              <a:buChar char="–"/>
              <a:defRPr/>
            </a:pPr>
            <a:r>
              <a:rPr lang="en-US" altLang="en-US" dirty="0" smtClean="0"/>
              <a:t>Elevated work platforms</a:t>
            </a:r>
          </a:p>
          <a:p>
            <a:pPr lvl="1" eaLnBrk="1" hangingPunct="1">
              <a:lnSpc>
                <a:spcPct val="90000"/>
              </a:lnSpc>
              <a:buFont typeface="Arial" charset="0"/>
              <a:buChar char="–"/>
              <a:defRPr/>
            </a:pPr>
            <a:r>
              <a:rPr lang="en-US" altLang="en-US" dirty="0" smtClean="0"/>
              <a:t>Mezzanines</a:t>
            </a:r>
          </a:p>
          <a:p>
            <a:pPr lvl="1" eaLnBrk="1" hangingPunct="1">
              <a:lnSpc>
                <a:spcPct val="90000"/>
              </a:lnSpc>
              <a:buFont typeface="Arial" charset="0"/>
              <a:buChar char="–"/>
              <a:defRPr/>
            </a:pPr>
            <a:r>
              <a:rPr lang="en-US" altLang="en-US" dirty="0" smtClean="0"/>
              <a:t>Objects falling from above</a:t>
            </a:r>
          </a:p>
          <a:p>
            <a:pPr eaLnBrk="1" hangingPunct="1">
              <a:lnSpc>
                <a:spcPct val="90000"/>
              </a:lnSpc>
              <a:buFont typeface="Arial" charset="0"/>
              <a:buChar char="•"/>
              <a:defRPr/>
            </a:pPr>
            <a:r>
              <a:rPr lang="en-US" altLang="en-US" sz="2800" dirty="0" smtClean="0"/>
              <a:t>Safety chains must always be in place at dock doors when not blocked by a truck or trailer!</a:t>
            </a:r>
          </a:p>
        </p:txBody>
      </p:sp>
    </p:spTree>
    <p:custDataLst>
      <p:tags r:id="rId1"/>
    </p:custData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r>
              <a:rPr lang="en-US" altLang="en-US" dirty="0" smtClean="0"/>
              <a:t>Hazardous Surfaces</a:t>
            </a:r>
          </a:p>
        </p:txBody>
      </p:sp>
      <p:sp>
        <p:nvSpPr>
          <p:cNvPr id="36867" name="Rectangle 3"/>
          <p:cNvSpPr>
            <a:spLocks noGrp="1" noChangeArrowheads="1"/>
          </p:cNvSpPr>
          <p:nvPr>
            <p:ph idx="1"/>
          </p:nvPr>
        </p:nvSpPr>
        <p:spPr>
          <a:xfrm>
            <a:off x="228600" y="1600200"/>
            <a:ext cx="7848600" cy="5257800"/>
          </a:xfrm>
        </p:spPr>
        <p:txBody>
          <a:bodyPr/>
          <a:lstStyle/>
          <a:p>
            <a:pPr eaLnBrk="1" hangingPunct="1"/>
            <a:r>
              <a:rPr lang="en-US" altLang="en-US" sz="2800" dirty="0" smtClean="0"/>
              <a:t>Report spills immediately</a:t>
            </a:r>
          </a:p>
          <a:p>
            <a:pPr eaLnBrk="1" hangingPunct="1"/>
            <a:r>
              <a:rPr lang="en-US" altLang="en-US" sz="2800" dirty="0" smtClean="0"/>
              <a:t>Maintain floors in a dry, clean state as </a:t>
            </a:r>
          </a:p>
          <a:p>
            <a:pPr eaLnBrk="1" hangingPunct="1">
              <a:buFont typeface="Wingdings" panose="05000000000000000000" pitchFamily="2" charset="2"/>
              <a:buNone/>
            </a:pPr>
            <a:r>
              <a:rPr lang="en-US" altLang="en-US" sz="2800" dirty="0" smtClean="0"/>
              <a:t>    much as possible</a:t>
            </a:r>
          </a:p>
          <a:p>
            <a:pPr eaLnBrk="1" hangingPunct="1"/>
            <a:r>
              <a:rPr lang="en-US" altLang="en-US" sz="2800" dirty="0" smtClean="0"/>
              <a:t>Use “Wet Floor” signs where floors are wet</a:t>
            </a:r>
          </a:p>
          <a:p>
            <a:pPr eaLnBrk="1" hangingPunct="1"/>
            <a:r>
              <a:rPr lang="en-US" altLang="en-US" sz="2800" dirty="0" smtClean="0"/>
              <a:t>Be prepared for snow / icy weather with snow removal equipment, salt, sand &amp; designated snow removal assignments each shift</a:t>
            </a:r>
          </a:p>
          <a:p>
            <a:pPr eaLnBrk="1" hangingPunct="1"/>
            <a:r>
              <a:rPr lang="en-US" altLang="en-US" sz="2800" dirty="0" smtClean="0"/>
              <a:t>Anti-skid tape applied to steps &amp; floor surfaces that may be glossy or slippery</a:t>
            </a:r>
          </a:p>
        </p:txBody>
      </p:sp>
      <p:pic>
        <p:nvPicPr>
          <p:cNvPr id="36869" name="Picture 4" descr="Wet floor pop-up." title="Floor caution sig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8000" y="990600"/>
            <a:ext cx="1981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r>
              <a:rPr lang="en-US" altLang="en-US" dirty="0" smtClean="0"/>
              <a:t>Parking Lots &amp; Restrooms</a:t>
            </a:r>
          </a:p>
        </p:txBody>
      </p:sp>
      <p:sp>
        <p:nvSpPr>
          <p:cNvPr id="38915" name="Rectangle 3"/>
          <p:cNvSpPr>
            <a:spLocks noGrp="1" noChangeArrowheads="1"/>
          </p:cNvSpPr>
          <p:nvPr>
            <p:ph idx="1"/>
          </p:nvPr>
        </p:nvSpPr>
        <p:spPr>
          <a:xfrm>
            <a:off x="685800" y="1981200"/>
            <a:ext cx="7772400" cy="4144963"/>
          </a:xfrm>
        </p:spPr>
        <p:txBody>
          <a:bodyPr/>
          <a:lstStyle/>
          <a:p>
            <a:pPr eaLnBrk="1" hangingPunct="1">
              <a:lnSpc>
                <a:spcPct val="105000"/>
              </a:lnSpc>
            </a:pPr>
            <a:r>
              <a:rPr lang="en-US" altLang="en-US" sz="2800" dirty="0" smtClean="0"/>
              <a:t>Use caution &amp; observe parking lots and sidewalks for cracks, separation, potholes, oily spots</a:t>
            </a:r>
          </a:p>
          <a:p>
            <a:pPr eaLnBrk="1" hangingPunct="1">
              <a:lnSpc>
                <a:spcPct val="105000"/>
              </a:lnSpc>
            </a:pPr>
            <a:r>
              <a:rPr lang="en-US" altLang="en-US" sz="2800" dirty="0" smtClean="0"/>
              <a:t>Use extra caution during inclement weather</a:t>
            </a:r>
          </a:p>
          <a:p>
            <a:pPr eaLnBrk="1" hangingPunct="1">
              <a:lnSpc>
                <a:spcPct val="105000"/>
              </a:lnSpc>
            </a:pPr>
            <a:r>
              <a:rPr lang="en-US" altLang="en-US" sz="2800" dirty="0" smtClean="0"/>
              <a:t>Report wet floors or leaking fixtures in restrooms</a:t>
            </a:r>
          </a:p>
        </p:txBody>
      </p:sp>
      <p:pic>
        <p:nvPicPr>
          <p:cNvPr id="38917" name="Picture 5" descr="The upper comic shows a man &quot;summersaulting&quot; in the summer. The lower comic shows a man falling in the ice in the winter and labels it a &quot;wintersault.&quot;" title="Tripping Comic"/>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34200" y="3962400"/>
            <a:ext cx="2027238"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457200" y="228600"/>
            <a:ext cx="8229600" cy="1143000"/>
          </a:xfrm>
        </p:spPr>
        <p:txBody>
          <a:bodyPr/>
          <a:lstStyle/>
          <a:p>
            <a:pPr eaLnBrk="1" hangingPunct="1"/>
            <a:r>
              <a:rPr lang="en-US" altLang="en-US" dirty="0" smtClean="0"/>
              <a:t>Footwear</a:t>
            </a:r>
          </a:p>
        </p:txBody>
      </p:sp>
      <p:sp>
        <p:nvSpPr>
          <p:cNvPr id="40963" name="Rectangle 3"/>
          <p:cNvSpPr>
            <a:spLocks noGrp="1" noChangeArrowheads="1"/>
          </p:cNvSpPr>
          <p:nvPr>
            <p:ph idx="1"/>
          </p:nvPr>
        </p:nvSpPr>
        <p:spPr>
          <a:xfrm>
            <a:off x="304800" y="1371600"/>
            <a:ext cx="8534400" cy="5257800"/>
          </a:xfrm>
        </p:spPr>
        <p:txBody>
          <a:bodyPr/>
          <a:lstStyle/>
          <a:p>
            <a:pPr eaLnBrk="1" hangingPunct="1">
              <a:lnSpc>
                <a:spcPct val="90000"/>
              </a:lnSpc>
            </a:pPr>
            <a:r>
              <a:rPr lang="en-US" altLang="en-US" sz="2800" dirty="0" smtClean="0"/>
              <a:t>Slip resistant shoes/boots reduce possible slip injuries</a:t>
            </a:r>
          </a:p>
          <a:p>
            <a:pPr eaLnBrk="1" hangingPunct="1">
              <a:lnSpc>
                <a:spcPct val="90000"/>
              </a:lnSpc>
            </a:pPr>
            <a:r>
              <a:rPr lang="en-US" altLang="en-US" sz="2800" dirty="0" smtClean="0"/>
              <a:t>Keep your footwear in good condition</a:t>
            </a:r>
          </a:p>
          <a:p>
            <a:pPr lvl="1" eaLnBrk="1" hangingPunct="1">
              <a:lnSpc>
                <a:spcPct val="90000"/>
              </a:lnSpc>
            </a:pPr>
            <a:r>
              <a:rPr lang="en-US" altLang="en-US" dirty="0" smtClean="0"/>
              <a:t>Soles not worn smooth; no holes, tears, separation from uppers</a:t>
            </a:r>
          </a:p>
          <a:p>
            <a:pPr eaLnBrk="1" hangingPunct="1">
              <a:lnSpc>
                <a:spcPct val="90000"/>
              </a:lnSpc>
            </a:pPr>
            <a:r>
              <a:rPr lang="en-US" altLang="en-US" sz="2800" dirty="0" smtClean="0"/>
              <a:t>Wear appropriate footwear for conditions</a:t>
            </a:r>
          </a:p>
          <a:p>
            <a:pPr lvl="1" eaLnBrk="1" hangingPunct="1">
              <a:lnSpc>
                <a:spcPct val="90000"/>
              </a:lnSpc>
            </a:pPr>
            <a:r>
              <a:rPr lang="en-US" altLang="en-US" dirty="0" smtClean="0"/>
              <a:t>Appropriate footwear for inclement weather conditions. </a:t>
            </a:r>
          </a:p>
        </p:txBody>
      </p:sp>
      <p:pic>
        <p:nvPicPr>
          <p:cNvPr id="40965" name="Picture 6" descr="Photo of ice cleats that strap to shoes. " title="Ice cleat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46482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8" descr="Worn shoes that have no coverage over the toe area." title="Damaged shoe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67400" y="4191000"/>
            <a:ext cx="27114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hangingPunct="1"/>
            <a:r>
              <a:rPr lang="en-US" altLang="en-US" dirty="0" smtClean="0"/>
              <a:t>Ladder Requirements</a:t>
            </a:r>
          </a:p>
        </p:txBody>
      </p:sp>
      <p:sp>
        <p:nvSpPr>
          <p:cNvPr id="43011" name="Rectangle 3"/>
          <p:cNvSpPr>
            <a:spLocks noGrp="1" noChangeArrowheads="1"/>
          </p:cNvSpPr>
          <p:nvPr>
            <p:ph idx="1"/>
          </p:nvPr>
        </p:nvSpPr>
        <p:spPr>
          <a:xfrm>
            <a:off x="457200" y="1828800"/>
            <a:ext cx="8229600" cy="4297363"/>
          </a:xfrm>
        </p:spPr>
        <p:txBody>
          <a:bodyPr/>
          <a:lstStyle/>
          <a:p>
            <a:pPr eaLnBrk="1" hangingPunct="1"/>
            <a:r>
              <a:rPr lang="en-US" altLang="en-US" sz="2800" dirty="0" smtClean="0"/>
              <a:t>Ladders are only used by authorized employees</a:t>
            </a:r>
          </a:p>
          <a:p>
            <a:pPr eaLnBrk="1" hangingPunct="1"/>
            <a:r>
              <a:rPr lang="en-US" altLang="en-US" sz="2800" dirty="0" smtClean="0"/>
              <a:t>Must be kept in a safe condition</a:t>
            </a:r>
          </a:p>
          <a:p>
            <a:pPr eaLnBrk="1" hangingPunct="1"/>
            <a:r>
              <a:rPr lang="en-US" altLang="en-US" sz="2800" dirty="0" smtClean="0"/>
              <a:t>Keep the area around the top and bottom of a ladder clear</a:t>
            </a:r>
          </a:p>
          <a:p>
            <a:pPr eaLnBrk="1" hangingPunct="1"/>
            <a:r>
              <a:rPr lang="en-US" altLang="en-US" sz="2800" dirty="0" smtClean="0"/>
              <a:t>Keep ladders free from slipping hazards (rungs clean of dirt, oil, paint)</a:t>
            </a:r>
          </a:p>
          <a:p>
            <a:pPr eaLnBrk="1" hangingPunct="1"/>
            <a:r>
              <a:rPr lang="en-US" altLang="en-US" sz="2800" dirty="0" smtClean="0"/>
              <a:t>Ladder feet must be placed on level, firm surfaces before using</a:t>
            </a:r>
          </a:p>
        </p:txBody>
      </p:sp>
    </p:spTree>
    <p:custDataLst>
      <p:tags r:id="rId1"/>
    </p:custData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Improper use of ladder</a:t>
            </a:r>
          </a:p>
        </p:txBody>
      </p:sp>
      <p:pic>
        <p:nvPicPr>
          <p:cNvPr id="45061" name="Picture 4" title="Improper ladder us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05200" y="2133600"/>
            <a:ext cx="25336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5" descr="A woman is not maintaining her three points of contact on the ladder and is reaching dangerously to one side. " title="Improper ladder use."/>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248400" y="2209800"/>
            <a:ext cx="25336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6" descr="A man stands on the top rung of a ladder, which is a dangerous ladder usage technique and can easily result in a fall." title="Improper ladder use."/>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62000" y="2133600"/>
            <a:ext cx="25336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elated imag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619250" y="5620815"/>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elated imag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105650" y="5620815"/>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eaLnBrk="1" hangingPunct="1"/>
            <a:r>
              <a:rPr lang="en-US" altLang="en-US" dirty="0" smtClean="0"/>
              <a:t>Top Step &amp; Cross Bracing</a:t>
            </a:r>
          </a:p>
        </p:txBody>
      </p:sp>
      <p:sp>
        <p:nvSpPr>
          <p:cNvPr id="47107" name="Rectangle 3"/>
          <p:cNvSpPr>
            <a:spLocks noGrp="1" noChangeArrowheads="1"/>
          </p:cNvSpPr>
          <p:nvPr>
            <p:ph idx="1"/>
          </p:nvPr>
        </p:nvSpPr>
        <p:spPr>
          <a:xfrm>
            <a:off x="838200" y="1600200"/>
            <a:ext cx="5257800" cy="1676400"/>
          </a:xfrm>
        </p:spPr>
        <p:txBody>
          <a:bodyPr/>
          <a:lstStyle/>
          <a:p>
            <a:pPr eaLnBrk="1" hangingPunct="1">
              <a:buFont typeface="Wingdings" panose="05000000000000000000" pitchFamily="2" charset="2"/>
              <a:buNone/>
            </a:pPr>
            <a:r>
              <a:rPr lang="en-US" altLang="en-US" sz="2800" dirty="0" smtClean="0"/>
              <a:t>Do not use the top, or top</a:t>
            </a:r>
          </a:p>
          <a:p>
            <a:pPr eaLnBrk="1" hangingPunct="1">
              <a:buFont typeface="Wingdings" panose="05000000000000000000" pitchFamily="2" charset="2"/>
              <a:buNone/>
            </a:pPr>
            <a:r>
              <a:rPr lang="en-US" altLang="en-US" sz="2800" dirty="0" smtClean="0"/>
              <a:t>step of a stepladder as a step</a:t>
            </a:r>
          </a:p>
        </p:txBody>
      </p:sp>
      <p:pic>
        <p:nvPicPr>
          <p:cNvPr id="47109" name="Picture 5" descr="A worker dangerously uses the top step of a ladder which is not only against regulations, but likely to result in severe injury." title="Standing on Top Step of Ladd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05500" y="627186"/>
            <a:ext cx="2971800" cy="35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descr="Ladder with rear rungs appropriate for climbing. " title="Ladd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2895600"/>
            <a:ext cx="23701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Rectangle 7"/>
          <p:cNvSpPr>
            <a:spLocks noChangeArrowheads="1"/>
          </p:cNvSpPr>
          <p:nvPr/>
        </p:nvSpPr>
        <p:spPr bwMode="auto">
          <a:xfrm>
            <a:off x="2362200" y="4114800"/>
            <a:ext cx="678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b="1">
                <a:solidFill>
                  <a:srgbClr val="DCE6F2"/>
                </a:solidFill>
                <a:latin typeface="Calibri" panose="020F0502020204030204" pitchFamily="34" charset="0"/>
              </a:defRPr>
            </a:lvl1pPr>
            <a:lvl2pPr marL="742950" indent="-285750">
              <a:spcBef>
                <a:spcPct val="20000"/>
              </a:spcBef>
              <a:buFont typeface="Arial" panose="020B0604020202020204" pitchFamily="34" charset="0"/>
              <a:buChar char="–"/>
              <a:defRPr sz="2800" b="1">
                <a:solidFill>
                  <a:srgbClr val="DCE6F2"/>
                </a:solidFill>
                <a:latin typeface="Calibri" panose="020F0502020204030204" pitchFamily="34" charset="0"/>
              </a:defRPr>
            </a:lvl2pPr>
            <a:lvl3pPr marL="1143000" indent="-228600">
              <a:spcBef>
                <a:spcPct val="20000"/>
              </a:spcBef>
              <a:buFont typeface="Arial" panose="020B0604020202020204" pitchFamily="34" charset="0"/>
              <a:buChar char="•"/>
              <a:defRPr sz="2400" b="1">
                <a:solidFill>
                  <a:srgbClr val="DCE6F2"/>
                </a:solidFill>
                <a:latin typeface="Calibri" panose="020F0502020204030204" pitchFamily="34" charset="0"/>
              </a:defRPr>
            </a:lvl3pPr>
            <a:lvl4pPr marL="1600200" indent="-228600">
              <a:spcBef>
                <a:spcPct val="20000"/>
              </a:spcBef>
              <a:buFont typeface="Arial" panose="020B0604020202020204" pitchFamily="34" charset="0"/>
              <a:buChar char="–"/>
              <a:defRPr sz="2000" b="1">
                <a:solidFill>
                  <a:srgbClr val="DCE6F2"/>
                </a:solidFill>
                <a:latin typeface="Calibri" panose="020F0502020204030204" pitchFamily="34" charset="0"/>
              </a:defRPr>
            </a:lvl4pPr>
            <a:lvl5pPr marL="2057400" indent="-228600">
              <a:spcBef>
                <a:spcPct val="20000"/>
              </a:spcBef>
              <a:buFont typeface="Arial" panose="020B0604020202020204" pitchFamily="34" charset="0"/>
              <a:buChar char="»"/>
              <a:defRPr sz="2000" b="1">
                <a:solidFill>
                  <a:srgbClr val="DCE6F2"/>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rgbClr val="DCE6F2"/>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rgbClr val="DCE6F2"/>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rgbClr val="DCE6F2"/>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rgbClr val="DCE6F2"/>
                </a:solidFill>
                <a:latin typeface="Calibri" panose="020F0502020204030204" pitchFamily="34" charset="0"/>
              </a:defRPr>
            </a:lvl9pPr>
          </a:lstStyle>
          <a:p>
            <a:pPr>
              <a:lnSpc>
                <a:spcPct val="110000"/>
              </a:lnSpc>
              <a:spcBef>
                <a:spcPct val="0"/>
              </a:spcBef>
              <a:buFontTx/>
              <a:buNone/>
            </a:pPr>
            <a:r>
              <a:rPr lang="en-US" altLang="en-US" sz="2800" b="0" dirty="0">
                <a:solidFill>
                  <a:schemeClr val="bg2"/>
                </a:solidFill>
                <a:latin typeface="Arial" panose="020B0604020202020204" pitchFamily="34" charset="0"/>
              </a:rPr>
              <a:t>	</a:t>
            </a:r>
            <a:r>
              <a:rPr lang="en-US" altLang="en-US" sz="2800" b="0" dirty="0">
                <a:solidFill>
                  <a:schemeClr val="tx1"/>
                </a:solidFill>
                <a:latin typeface="Arial" panose="020B0604020202020204" pitchFamily="34" charset="0"/>
              </a:rPr>
              <a:t>Do not use cross bracing on the rear of a stepladder for climbing – unless using a ladder designed for this purpose</a:t>
            </a:r>
          </a:p>
          <a:p>
            <a:pPr>
              <a:lnSpc>
                <a:spcPct val="110000"/>
              </a:lnSpc>
              <a:spcBef>
                <a:spcPct val="0"/>
              </a:spcBef>
              <a:buFontTx/>
              <a:buNone/>
            </a:pPr>
            <a:endParaRPr lang="en-US" altLang="en-US" sz="2800" b="0" dirty="0">
              <a:solidFill>
                <a:schemeClr val="tx1"/>
              </a:solidFill>
              <a:latin typeface="Arial" panose="020B0604020202020204" pitchFamily="34" charset="0"/>
            </a:endParaRPr>
          </a:p>
        </p:txBody>
      </p:sp>
      <p:sp>
        <p:nvSpPr>
          <p:cNvPr id="47112" name="Text Box 8"/>
          <p:cNvSpPr txBox="1">
            <a:spLocks noChangeArrowheads="1"/>
          </p:cNvSpPr>
          <p:nvPr/>
        </p:nvSpPr>
        <p:spPr bwMode="auto">
          <a:xfrm>
            <a:off x="2362200" y="6096000"/>
            <a:ext cx="6553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b="1">
                <a:solidFill>
                  <a:srgbClr val="DCE6F2"/>
                </a:solidFill>
                <a:latin typeface="Calibri" panose="020F0502020204030204" pitchFamily="34" charset="0"/>
              </a:defRPr>
            </a:lvl1pPr>
            <a:lvl2pPr marL="742950" indent="-285750">
              <a:spcBef>
                <a:spcPct val="20000"/>
              </a:spcBef>
              <a:buFont typeface="Arial" panose="020B0604020202020204" pitchFamily="34" charset="0"/>
              <a:buChar char="–"/>
              <a:defRPr sz="2800" b="1">
                <a:solidFill>
                  <a:srgbClr val="DCE6F2"/>
                </a:solidFill>
                <a:latin typeface="Calibri" panose="020F0502020204030204" pitchFamily="34" charset="0"/>
              </a:defRPr>
            </a:lvl2pPr>
            <a:lvl3pPr marL="1143000" indent="-228600">
              <a:spcBef>
                <a:spcPct val="20000"/>
              </a:spcBef>
              <a:buFont typeface="Arial" panose="020B0604020202020204" pitchFamily="34" charset="0"/>
              <a:buChar char="•"/>
              <a:defRPr sz="2400" b="1">
                <a:solidFill>
                  <a:srgbClr val="DCE6F2"/>
                </a:solidFill>
                <a:latin typeface="Calibri" panose="020F0502020204030204" pitchFamily="34" charset="0"/>
              </a:defRPr>
            </a:lvl3pPr>
            <a:lvl4pPr marL="1600200" indent="-228600">
              <a:spcBef>
                <a:spcPct val="20000"/>
              </a:spcBef>
              <a:buFont typeface="Arial" panose="020B0604020202020204" pitchFamily="34" charset="0"/>
              <a:buChar char="–"/>
              <a:defRPr sz="2000" b="1">
                <a:solidFill>
                  <a:srgbClr val="DCE6F2"/>
                </a:solidFill>
                <a:latin typeface="Calibri" panose="020F0502020204030204" pitchFamily="34" charset="0"/>
              </a:defRPr>
            </a:lvl4pPr>
            <a:lvl5pPr marL="2057400" indent="-228600">
              <a:spcBef>
                <a:spcPct val="20000"/>
              </a:spcBef>
              <a:buFont typeface="Arial" panose="020B0604020202020204" pitchFamily="34" charset="0"/>
              <a:buChar char="»"/>
              <a:defRPr sz="2000" b="1">
                <a:solidFill>
                  <a:srgbClr val="DCE6F2"/>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rgbClr val="DCE6F2"/>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rgbClr val="DCE6F2"/>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rgbClr val="DCE6F2"/>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rgbClr val="DCE6F2"/>
                </a:solidFill>
                <a:latin typeface="Calibri" panose="020F0502020204030204" pitchFamily="34" charset="0"/>
              </a:defRPr>
            </a:lvl9pPr>
          </a:lstStyle>
          <a:p>
            <a:pPr eaLnBrk="1" hangingPunct="1">
              <a:spcBef>
                <a:spcPct val="50000"/>
              </a:spcBef>
              <a:buFontTx/>
              <a:buNone/>
            </a:pPr>
            <a:r>
              <a:rPr lang="en-US" altLang="en-US" sz="2200" b="0" dirty="0">
                <a:solidFill>
                  <a:schemeClr val="tx1"/>
                </a:solidFill>
                <a:latin typeface="Arial" panose="020B0604020202020204" pitchFamily="34" charset="0"/>
              </a:rPr>
              <a:t>Example, a ladder with rear rungs designed for use</a:t>
            </a:r>
          </a:p>
        </p:txBody>
      </p:sp>
      <p:sp>
        <p:nvSpPr>
          <p:cNvPr id="47113" name="Line 9" descr="The arrow demonstrates proper rear ladder rungs." title="Arrow pointing to rear ladder rungs."/>
          <p:cNvSpPr>
            <a:spLocks noChangeShapeType="1"/>
          </p:cNvSpPr>
          <p:nvPr/>
        </p:nvSpPr>
        <p:spPr bwMode="auto">
          <a:xfrm flipH="1" flipV="1">
            <a:off x="1066800" y="4800600"/>
            <a:ext cx="1371600" cy="1524000"/>
          </a:xfrm>
          <a:prstGeom prst="line">
            <a:avLst/>
          </a:prstGeom>
          <a:noFill/>
          <a:ln w="444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7114" name="AutoShape 10" descr="Do not attempt this behavior. " title="Don't Do This Symbol"/>
          <p:cNvSpPr>
            <a:spLocks noChangeArrowheads="1"/>
          </p:cNvSpPr>
          <p:nvPr/>
        </p:nvSpPr>
        <p:spPr bwMode="auto">
          <a:xfrm>
            <a:off x="6172200" y="1143000"/>
            <a:ext cx="2514600" cy="2743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457200" y="381000"/>
            <a:ext cx="8229600" cy="685800"/>
          </a:xfrm>
        </p:spPr>
        <p:txBody>
          <a:bodyPr/>
          <a:lstStyle/>
          <a:p>
            <a:pPr eaLnBrk="1" hangingPunct="1"/>
            <a:r>
              <a:rPr lang="en-US" altLang="en-US" dirty="0" smtClean="0"/>
              <a:t>Climbing a Ladder</a:t>
            </a:r>
          </a:p>
        </p:txBody>
      </p:sp>
      <p:sp>
        <p:nvSpPr>
          <p:cNvPr id="49155" name="Rectangle 3"/>
          <p:cNvSpPr>
            <a:spLocks noGrp="1" noChangeArrowheads="1"/>
          </p:cNvSpPr>
          <p:nvPr>
            <p:ph idx="1"/>
          </p:nvPr>
        </p:nvSpPr>
        <p:spPr>
          <a:xfrm>
            <a:off x="457200" y="1600200"/>
            <a:ext cx="5867400" cy="4800600"/>
          </a:xfrm>
        </p:spPr>
        <p:txBody>
          <a:bodyPr>
            <a:normAutofit fontScale="92500" lnSpcReduction="10000"/>
          </a:bodyPr>
          <a:lstStyle/>
          <a:p>
            <a:pPr eaLnBrk="1" hangingPunct="1">
              <a:lnSpc>
                <a:spcPct val="105000"/>
              </a:lnSpc>
            </a:pPr>
            <a:r>
              <a:rPr lang="en-US" altLang="en-US" sz="2800" dirty="0" smtClean="0"/>
              <a:t>Keep at least 3 points of contact at all times when climbing up or down a ladder</a:t>
            </a:r>
          </a:p>
          <a:p>
            <a:pPr lvl="1" eaLnBrk="1" hangingPunct="1">
              <a:lnSpc>
                <a:spcPct val="105000"/>
              </a:lnSpc>
            </a:pPr>
            <a:r>
              <a:rPr lang="en-US" altLang="en-US" sz="2600" dirty="0" smtClean="0"/>
              <a:t>One hand, two feet</a:t>
            </a:r>
          </a:p>
          <a:p>
            <a:pPr lvl="1" eaLnBrk="1" hangingPunct="1">
              <a:lnSpc>
                <a:spcPct val="105000"/>
              </a:lnSpc>
            </a:pPr>
            <a:r>
              <a:rPr lang="en-US" altLang="en-US" sz="2600" dirty="0" smtClean="0"/>
              <a:t>Two hands, one foot</a:t>
            </a:r>
          </a:p>
          <a:p>
            <a:pPr eaLnBrk="1" hangingPunct="1">
              <a:lnSpc>
                <a:spcPct val="105000"/>
              </a:lnSpc>
            </a:pPr>
            <a:r>
              <a:rPr lang="en-US" altLang="en-US" sz="2800" dirty="0" smtClean="0"/>
              <a:t>Face the ladder when going up or down</a:t>
            </a:r>
          </a:p>
          <a:p>
            <a:pPr eaLnBrk="1" hangingPunct="1">
              <a:lnSpc>
                <a:spcPct val="105000"/>
              </a:lnSpc>
            </a:pPr>
            <a:r>
              <a:rPr lang="en-US" altLang="en-US" sz="2800" dirty="0" smtClean="0"/>
              <a:t>Do not carry any objects or load that could cause you to lose balance</a:t>
            </a:r>
          </a:p>
          <a:p>
            <a:pPr eaLnBrk="1" hangingPunct="1">
              <a:lnSpc>
                <a:spcPct val="105000"/>
              </a:lnSpc>
            </a:pPr>
            <a:r>
              <a:rPr lang="en-US" altLang="en-US" sz="2800" dirty="0" smtClean="0"/>
              <a:t>Do not use ladders on slippery surfaces unless secured or provided with slip-resistant feet</a:t>
            </a:r>
          </a:p>
        </p:txBody>
      </p:sp>
      <p:pic>
        <p:nvPicPr>
          <p:cNvPr id="49157" name="Picture 4" descr="Picture demonstrates proper ladder footing, angle of placement and height for the job.  " title="Proper ladder placem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9785" y="2133600"/>
            <a:ext cx="2438400" cy="2882898"/>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r>
              <a:rPr lang="en-US" smtClean="0"/>
              <a:t>This material was produced under grant SH-29672-SH6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p:txBody>
      </p:sp>
      <p:sp>
        <p:nvSpPr>
          <p:cNvPr id="4" name="Slide Number Placeholder 3"/>
          <p:cNvSpPr>
            <a:spLocks noGrp="1"/>
          </p:cNvSpPr>
          <p:nvPr>
            <p:ph type="sldNum" sz="quarter" idx="12"/>
          </p:nvPr>
        </p:nvSpPr>
        <p:spPr/>
        <p:txBody>
          <a:bodyPr/>
          <a:lstStyle/>
          <a:p>
            <a:fld id="{EB325069-F462-4F3A-AD36-3C30589399C1}" type="slidenum">
              <a:rPr lang="en-US" altLang="en-US" smtClean="0"/>
              <a:pPr/>
              <a:t>2</a:t>
            </a:fld>
            <a:endParaRPr lang="en-US" altLang="en-US" dirty="0"/>
          </a:p>
        </p:txBody>
      </p:sp>
    </p:spTree>
    <p:extLst>
      <p:ext uri="{BB962C8B-B14F-4D97-AF65-F5344CB8AC3E}">
        <p14:creationId xmlns:p14="http://schemas.microsoft.com/office/powerpoint/2010/main" val="1807930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normAutofit/>
          </a:bodyPr>
          <a:lstStyle/>
          <a:p>
            <a:pPr eaLnBrk="1" hangingPunct="1">
              <a:defRPr/>
            </a:pPr>
            <a:r>
              <a:rPr lang="en-US" altLang="en-US" dirty="0" smtClean="0"/>
              <a:t>Ladder Inspection &amp; Storage</a:t>
            </a:r>
          </a:p>
        </p:txBody>
      </p:sp>
      <p:sp>
        <p:nvSpPr>
          <p:cNvPr id="51203" name="Rectangle 3"/>
          <p:cNvSpPr>
            <a:spLocks noGrp="1" noChangeArrowheads="1"/>
          </p:cNvSpPr>
          <p:nvPr>
            <p:ph idx="1"/>
          </p:nvPr>
        </p:nvSpPr>
        <p:spPr>
          <a:xfrm>
            <a:off x="304800" y="1752600"/>
            <a:ext cx="5638800" cy="4724400"/>
          </a:xfrm>
        </p:spPr>
        <p:txBody>
          <a:bodyPr>
            <a:normAutofit/>
          </a:bodyPr>
          <a:lstStyle/>
          <a:p>
            <a:pPr eaLnBrk="1" hangingPunct="1"/>
            <a:r>
              <a:rPr lang="en-US" altLang="en-US" sz="2800" dirty="0" smtClean="0"/>
              <a:t>A competent person must inspect ladders</a:t>
            </a:r>
          </a:p>
          <a:p>
            <a:pPr eaLnBrk="1" hangingPunct="1"/>
            <a:r>
              <a:rPr lang="en-US" altLang="en-US" sz="2800" dirty="0" smtClean="0"/>
              <a:t>If a defective ladder is found, immediately mark it defective or tag it "Do Not Use”</a:t>
            </a:r>
          </a:p>
          <a:p>
            <a:pPr eaLnBrk="1" hangingPunct="1"/>
            <a:r>
              <a:rPr lang="en-US" altLang="en-US" sz="2800" dirty="0" smtClean="0"/>
              <a:t>Withdraw defective ladders from service until repaired</a:t>
            </a:r>
          </a:p>
          <a:p>
            <a:pPr eaLnBrk="1" hangingPunct="1"/>
            <a:r>
              <a:rPr lang="en-US" altLang="en-US" sz="2800" dirty="0" smtClean="0"/>
              <a:t>Ladders must be inspected &amp; documented monthly</a:t>
            </a:r>
          </a:p>
          <a:p>
            <a:pPr eaLnBrk="1" hangingPunct="1"/>
            <a:r>
              <a:rPr lang="en-US" altLang="en-US" sz="2800" dirty="0" smtClean="0"/>
              <a:t>All ladders must be stored &amp; secured properly when not in use</a:t>
            </a:r>
          </a:p>
        </p:txBody>
      </p:sp>
      <p:pic>
        <p:nvPicPr>
          <p:cNvPr id="51205" name="Picture 5" descr="An individual at home did not use proper ladder safety and his ladder has fallen over, leaving him dangling from the roof." title="Person Hanging onto Roof Gutt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24600" y="2057400"/>
            <a:ext cx="2487584" cy="355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Related ima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10400" y="5334000"/>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pPr eaLnBrk="1" hangingPunct="1"/>
            <a:r>
              <a:rPr lang="en-US" altLang="en-US" dirty="0" smtClean="0"/>
              <a:t>Stairs</a:t>
            </a:r>
          </a:p>
        </p:txBody>
      </p:sp>
      <p:sp>
        <p:nvSpPr>
          <p:cNvPr id="53251" name="Rectangle 3"/>
          <p:cNvSpPr>
            <a:spLocks noGrp="1" noChangeArrowheads="1"/>
          </p:cNvSpPr>
          <p:nvPr>
            <p:ph idx="1"/>
          </p:nvPr>
        </p:nvSpPr>
        <p:spPr>
          <a:xfrm>
            <a:off x="228600" y="1752600"/>
            <a:ext cx="5867400" cy="4373563"/>
          </a:xfrm>
        </p:spPr>
        <p:txBody>
          <a:bodyPr/>
          <a:lstStyle/>
          <a:p>
            <a:pPr eaLnBrk="1" hangingPunct="1">
              <a:lnSpc>
                <a:spcPct val="105000"/>
              </a:lnSpc>
            </a:pPr>
            <a:r>
              <a:rPr lang="en-US" altLang="en-US" sz="2800" dirty="0" smtClean="0"/>
              <a:t>Keep at least 3 points of contact at all times when going up or down stairs</a:t>
            </a:r>
          </a:p>
          <a:p>
            <a:pPr eaLnBrk="1" hangingPunct="1">
              <a:lnSpc>
                <a:spcPct val="105000"/>
              </a:lnSpc>
            </a:pPr>
            <a:r>
              <a:rPr lang="en-US" altLang="en-US" sz="2800" dirty="0" smtClean="0"/>
              <a:t>Use the handrails</a:t>
            </a:r>
          </a:p>
          <a:p>
            <a:pPr eaLnBrk="1" hangingPunct="1">
              <a:lnSpc>
                <a:spcPct val="105000"/>
              </a:lnSpc>
            </a:pPr>
            <a:r>
              <a:rPr lang="en-US" altLang="en-US" sz="2800" dirty="0" smtClean="0"/>
              <a:t>No storage on stairs</a:t>
            </a:r>
          </a:p>
          <a:p>
            <a:pPr eaLnBrk="1" hangingPunct="1">
              <a:lnSpc>
                <a:spcPct val="105000"/>
              </a:lnSpc>
            </a:pPr>
            <a:r>
              <a:rPr lang="en-US" altLang="en-US" sz="2800" dirty="0" smtClean="0"/>
              <a:t>Stairs should be kept clean &amp; free from slip hazards (water, oil, ice, snow)</a:t>
            </a:r>
          </a:p>
          <a:p>
            <a:pPr eaLnBrk="1" hangingPunct="1"/>
            <a:endParaRPr lang="en-US" altLang="en-US" sz="2800" dirty="0" smtClean="0"/>
          </a:p>
          <a:p>
            <a:pPr eaLnBrk="1" hangingPunct="1"/>
            <a:endParaRPr lang="en-US" altLang="en-US" dirty="0" smtClean="0"/>
          </a:p>
        </p:txBody>
      </p:sp>
      <p:pic>
        <p:nvPicPr>
          <p:cNvPr id="53253" name="Picture 4" descr="A worker carrying a box on his shoulder while ascending stairs, uses the handrail for safety." title="Proper handrail use on stai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1981200"/>
            <a:ext cx="2895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7" descr="This set of stairs is so icy that any attempt to use them would result in a slip and fall. " title="Icy stair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8900" y="76200"/>
            <a:ext cx="2133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pPr eaLnBrk="1" hangingPunct="1"/>
            <a:r>
              <a:rPr lang="en-US" altLang="en-US" dirty="0" smtClean="0"/>
              <a:t>Summary</a:t>
            </a:r>
          </a:p>
        </p:txBody>
      </p:sp>
      <p:sp>
        <p:nvSpPr>
          <p:cNvPr id="39939" name="Rectangle 3"/>
          <p:cNvSpPr>
            <a:spLocks noGrp="1" noChangeArrowheads="1"/>
          </p:cNvSpPr>
          <p:nvPr>
            <p:ph idx="1"/>
          </p:nvPr>
        </p:nvSpPr>
        <p:spPr>
          <a:xfrm>
            <a:off x="304800" y="1600200"/>
            <a:ext cx="6153150" cy="4762500"/>
          </a:xfrm>
        </p:spPr>
        <p:txBody>
          <a:bodyPr>
            <a:normAutofit lnSpcReduction="10000"/>
          </a:bodyPr>
          <a:lstStyle/>
          <a:p>
            <a:pPr marL="274320" indent="-274320" eaLnBrk="1" fontAlgn="auto" hangingPunct="1">
              <a:lnSpc>
                <a:spcPct val="105000"/>
              </a:lnSpc>
              <a:spcAft>
                <a:spcPts val="0"/>
              </a:spcAft>
              <a:buClr>
                <a:schemeClr val="accent3"/>
              </a:buClr>
              <a:buFont typeface="Wingdings 2"/>
              <a:buChar char=""/>
              <a:defRPr/>
            </a:pPr>
            <a:r>
              <a:rPr lang="en-US" sz="2800" dirty="0"/>
              <a:t>Slips, trips, and falls constitute the majority of general industry accidents</a:t>
            </a:r>
          </a:p>
          <a:p>
            <a:pPr marL="274320" indent="-274320" eaLnBrk="1" fontAlgn="auto" hangingPunct="1">
              <a:lnSpc>
                <a:spcPct val="105000"/>
              </a:lnSpc>
              <a:spcAft>
                <a:spcPts val="0"/>
              </a:spcAft>
              <a:buClr>
                <a:schemeClr val="accent3"/>
              </a:buClr>
              <a:buFont typeface="Wingdings 2"/>
              <a:buChar char=""/>
              <a:defRPr/>
            </a:pPr>
            <a:r>
              <a:rPr lang="en-US" sz="2800" dirty="0"/>
              <a:t>Daily housekeeping is important to </a:t>
            </a:r>
            <a:r>
              <a:rPr lang="en-US" sz="2800" dirty="0" smtClean="0"/>
              <a:t>                       work </a:t>
            </a:r>
            <a:r>
              <a:rPr lang="en-US" sz="2800" dirty="0"/>
              <a:t>safely</a:t>
            </a:r>
          </a:p>
          <a:p>
            <a:pPr marL="274320" indent="-274320" eaLnBrk="1" fontAlgn="auto" hangingPunct="1">
              <a:lnSpc>
                <a:spcPct val="105000"/>
              </a:lnSpc>
              <a:spcAft>
                <a:spcPts val="0"/>
              </a:spcAft>
              <a:buClr>
                <a:schemeClr val="accent3"/>
              </a:buClr>
              <a:buFont typeface="Wingdings 2"/>
              <a:buChar char=""/>
              <a:defRPr/>
            </a:pPr>
            <a:r>
              <a:rPr lang="en-US" sz="2800" dirty="0"/>
              <a:t>Keep required footwear in good </a:t>
            </a:r>
            <a:r>
              <a:rPr lang="en-US" sz="2800" dirty="0" smtClean="0"/>
              <a:t>                     condition</a:t>
            </a:r>
            <a:endParaRPr lang="en-US" sz="2800" dirty="0"/>
          </a:p>
          <a:p>
            <a:pPr marL="274320" indent="-274320" eaLnBrk="1" fontAlgn="auto" hangingPunct="1">
              <a:lnSpc>
                <a:spcPct val="105000"/>
              </a:lnSpc>
              <a:spcAft>
                <a:spcPts val="0"/>
              </a:spcAft>
              <a:buClr>
                <a:schemeClr val="accent3"/>
              </a:buClr>
              <a:buFont typeface="Wingdings 2"/>
              <a:buChar char=""/>
              <a:defRPr/>
            </a:pPr>
            <a:r>
              <a:rPr lang="en-US" sz="2800" dirty="0" smtClean="0"/>
              <a:t>Report </a:t>
            </a:r>
            <a:r>
              <a:rPr lang="en-US" sz="2800" dirty="0"/>
              <a:t>any unsafe conditions to </a:t>
            </a:r>
            <a:r>
              <a:rPr lang="en-US" sz="2800" dirty="0" smtClean="0"/>
              <a:t>your                           </a:t>
            </a:r>
            <a:r>
              <a:rPr lang="en-US" sz="2800" dirty="0"/>
              <a:t>supervisor</a:t>
            </a:r>
          </a:p>
          <a:p>
            <a:pPr marL="274320" indent="-274320" eaLnBrk="1" fontAlgn="auto" hangingPunct="1">
              <a:lnSpc>
                <a:spcPct val="105000"/>
              </a:lnSpc>
              <a:spcAft>
                <a:spcPts val="0"/>
              </a:spcAft>
              <a:buClr>
                <a:schemeClr val="accent3"/>
              </a:buClr>
              <a:buFont typeface="Wingdings 2"/>
              <a:buChar char=""/>
              <a:defRPr/>
            </a:pPr>
            <a:r>
              <a:rPr lang="en-US" sz="2800" i="1" dirty="0"/>
              <a:t>“Never let your feet step where </a:t>
            </a:r>
            <a:r>
              <a:rPr lang="en-US" sz="2800" i="1" dirty="0" smtClean="0"/>
              <a:t>your eyes </a:t>
            </a:r>
            <a:r>
              <a:rPr lang="en-US" sz="2800" i="1" dirty="0"/>
              <a:t>have not been first”</a:t>
            </a:r>
          </a:p>
        </p:txBody>
      </p:sp>
      <p:pic>
        <p:nvPicPr>
          <p:cNvPr id="55301" name="Picture 2" descr="Poorly placed ladder forces workers to climb on railing to access rungs." title="Ladder on  a staircas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04253" y="2076682"/>
            <a:ext cx="26749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9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11113" y="455613"/>
            <a:ext cx="9144001" cy="1373187"/>
          </a:xfrm>
          <a:noFill/>
        </p:spPr>
        <p:txBody>
          <a:bodyPr lIns="92075" tIns="46038" rIns="92075" bIns="46038" anchor="b"/>
          <a:lstStyle/>
          <a:p>
            <a:pPr eaLnBrk="1" hangingPunct="1"/>
            <a:r>
              <a:rPr lang="en-US" altLang="en-US" sz="7400" dirty="0" smtClean="0"/>
              <a:t>Fall Protection</a:t>
            </a:r>
          </a:p>
        </p:txBody>
      </p:sp>
      <p:pic>
        <p:nvPicPr>
          <p:cNvPr id="14339" name="Picture 7" descr="A workers donning a fall protection harness. " title="Worker wearing fall protec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1186" y="1806633"/>
            <a:ext cx="2819401" cy="35809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ltLang="en-US" dirty="0" smtClean="0"/>
              <a:t>Types of falls</a:t>
            </a:r>
          </a:p>
        </p:txBody>
      </p:sp>
      <p:sp>
        <p:nvSpPr>
          <p:cNvPr id="59395" name="Content Placeholder 2"/>
          <p:cNvSpPr>
            <a:spLocks noGrp="1"/>
          </p:cNvSpPr>
          <p:nvPr>
            <p:ph idx="1"/>
          </p:nvPr>
        </p:nvSpPr>
        <p:spPr>
          <a:xfrm>
            <a:off x="304800" y="2101850"/>
            <a:ext cx="4800600" cy="4068763"/>
          </a:xfrm>
        </p:spPr>
        <p:txBody>
          <a:bodyPr/>
          <a:lstStyle/>
          <a:p>
            <a:pPr eaLnBrk="1" hangingPunct="1">
              <a:buFont typeface="ZapfDingbats" pitchFamily="82" charset="2"/>
              <a:buChar char="v"/>
            </a:pPr>
            <a:r>
              <a:rPr lang="en-US" altLang="en-US" sz="3600" dirty="0" smtClean="0"/>
              <a:t>Falls from same level</a:t>
            </a:r>
            <a:r>
              <a:rPr lang="en-US" altLang="en-US" sz="2600" dirty="0" smtClean="0"/>
              <a:t> </a:t>
            </a:r>
          </a:p>
          <a:p>
            <a:pPr lvl="1" eaLnBrk="1" hangingPunct="1"/>
            <a:r>
              <a:rPr lang="en-US" altLang="en-US" sz="3200" dirty="0" smtClean="0"/>
              <a:t>Slips</a:t>
            </a:r>
          </a:p>
          <a:p>
            <a:pPr lvl="1" eaLnBrk="1" hangingPunct="1"/>
            <a:r>
              <a:rPr lang="en-US" altLang="en-US" sz="3200" dirty="0" smtClean="0"/>
              <a:t>Trips</a:t>
            </a:r>
          </a:p>
          <a:p>
            <a:pPr lvl="1" eaLnBrk="1" hangingPunct="1"/>
            <a:r>
              <a:rPr lang="en-US" altLang="en-US" sz="3200" dirty="0" smtClean="0"/>
              <a:t>High frequency rate</a:t>
            </a:r>
          </a:p>
          <a:p>
            <a:pPr lvl="1" eaLnBrk="1" hangingPunct="1"/>
            <a:r>
              <a:rPr lang="en-US" altLang="en-US" sz="3200" dirty="0" smtClean="0"/>
              <a:t>Low injury severity </a:t>
            </a:r>
            <a:br>
              <a:rPr lang="en-US" altLang="en-US" sz="3200" dirty="0" smtClean="0"/>
            </a:br>
            <a:r>
              <a:rPr lang="en-US" altLang="en-US" sz="3200" dirty="0" smtClean="0"/>
              <a:t>rate</a:t>
            </a:r>
          </a:p>
          <a:p>
            <a:pPr eaLnBrk="1" hangingPunct="1"/>
            <a:endParaRPr lang="en-US" altLang="en-US" dirty="0" smtClean="0"/>
          </a:p>
        </p:txBody>
      </p:sp>
      <p:pic>
        <p:nvPicPr>
          <p:cNvPr id="7" name="Picture 6" descr="Worker foot hovering above oil spill." title="Worker about to step in a spi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6096000" y="609600"/>
            <a:ext cx="2088306" cy="5810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altLang="en-US" dirty="0" smtClean="0"/>
              <a:t>Basic Types of Falls</a:t>
            </a:r>
          </a:p>
        </p:txBody>
      </p:sp>
      <p:sp>
        <p:nvSpPr>
          <p:cNvPr id="60419" name="Content Placeholder 2"/>
          <p:cNvSpPr>
            <a:spLocks noGrp="1"/>
          </p:cNvSpPr>
          <p:nvPr>
            <p:ph idx="1"/>
          </p:nvPr>
        </p:nvSpPr>
        <p:spPr>
          <a:xfrm>
            <a:off x="457200" y="2057400"/>
            <a:ext cx="4572000" cy="4068763"/>
          </a:xfrm>
        </p:spPr>
        <p:txBody>
          <a:bodyPr>
            <a:normAutofit lnSpcReduction="10000"/>
          </a:bodyPr>
          <a:lstStyle/>
          <a:p>
            <a:pPr eaLnBrk="1" hangingPunct="1">
              <a:buFont typeface="Monotype Sorts" pitchFamily="2" charset="2"/>
              <a:buChar char="v"/>
            </a:pPr>
            <a:r>
              <a:rPr lang="en-US" altLang="en-US" sz="2800" dirty="0" smtClean="0"/>
              <a:t>Falls from an elevation</a:t>
            </a:r>
          </a:p>
          <a:p>
            <a:pPr lvl="1" eaLnBrk="1" hangingPunct="1"/>
            <a:r>
              <a:rPr lang="en-US" altLang="en-US" sz="2800" dirty="0" smtClean="0"/>
              <a:t>Relatively low </a:t>
            </a:r>
            <a:br>
              <a:rPr lang="en-US" altLang="en-US" sz="2800" dirty="0" smtClean="0"/>
            </a:br>
            <a:r>
              <a:rPr lang="en-US" altLang="en-US" sz="2800" dirty="0" smtClean="0"/>
              <a:t>frequency rate</a:t>
            </a:r>
          </a:p>
          <a:p>
            <a:pPr lvl="1" eaLnBrk="1" hangingPunct="1"/>
            <a:r>
              <a:rPr lang="en-US" altLang="en-US" sz="2800" dirty="0" smtClean="0"/>
              <a:t>High injury </a:t>
            </a:r>
            <a:br>
              <a:rPr lang="en-US" altLang="en-US" sz="2800" dirty="0" smtClean="0"/>
            </a:br>
            <a:r>
              <a:rPr lang="en-US" altLang="en-US" sz="2800" dirty="0" smtClean="0"/>
              <a:t>severity rate</a:t>
            </a:r>
          </a:p>
          <a:p>
            <a:pPr lvl="1" eaLnBrk="1" hangingPunct="1"/>
            <a:endParaRPr lang="en-US" altLang="en-US" sz="2800" dirty="0" smtClean="0"/>
          </a:p>
          <a:p>
            <a:pPr eaLnBrk="1" hangingPunct="1">
              <a:buFont typeface="Monotype Sorts" pitchFamily="2" charset="2"/>
              <a:buChar char="v"/>
            </a:pPr>
            <a:r>
              <a:rPr lang="en-US" altLang="en-US" sz="2800" dirty="0" smtClean="0"/>
              <a:t>Specific potential </a:t>
            </a:r>
            <a:br>
              <a:rPr lang="en-US" altLang="en-US" sz="2800" dirty="0" smtClean="0"/>
            </a:br>
            <a:r>
              <a:rPr lang="en-US" altLang="en-US" sz="2800" dirty="0" smtClean="0"/>
              <a:t>fall hazards</a:t>
            </a:r>
          </a:p>
          <a:p>
            <a:pPr eaLnBrk="1" hangingPunct="1"/>
            <a:r>
              <a:rPr lang="en-US" altLang="en-US" dirty="0" smtClean="0"/>
              <a:t>Steps, lifted surfaces, clutter on surfaces, ladders, etc. </a:t>
            </a:r>
          </a:p>
        </p:txBody>
      </p:sp>
      <p:pic>
        <p:nvPicPr>
          <p:cNvPr id="7" name="Picture 2054" descr="Employee falling through the sky holding tools. " title="Worker fall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4589172" y="2971800"/>
            <a:ext cx="3886200" cy="1565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609600"/>
            <a:ext cx="6629400" cy="990600"/>
          </a:xfrm>
        </p:spPr>
        <p:txBody>
          <a:bodyPr>
            <a:normAutofit/>
          </a:bodyPr>
          <a:lstStyle/>
          <a:p>
            <a:pPr eaLnBrk="1" hangingPunct="1"/>
            <a:r>
              <a:rPr lang="en-US" altLang="en-US" dirty="0" smtClean="0"/>
              <a:t>Common fall protection systems  </a:t>
            </a:r>
          </a:p>
        </p:txBody>
      </p:sp>
      <p:sp>
        <p:nvSpPr>
          <p:cNvPr id="61443" name="Content Placeholder 2"/>
          <p:cNvSpPr>
            <a:spLocks noGrp="1"/>
          </p:cNvSpPr>
          <p:nvPr>
            <p:ph idx="1"/>
          </p:nvPr>
        </p:nvSpPr>
        <p:spPr>
          <a:xfrm>
            <a:off x="457200" y="1828800"/>
            <a:ext cx="4114800" cy="4068763"/>
          </a:xfrm>
        </p:spPr>
        <p:txBody>
          <a:bodyPr/>
          <a:lstStyle/>
          <a:p>
            <a:pPr eaLnBrk="1" hangingPunct="1">
              <a:buFont typeface="Monotype Sorts" pitchFamily="2" charset="2"/>
              <a:buChar char="v"/>
            </a:pPr>
            <a:r>
              <a:rPr lang="en-US" altLang="en-US" dirty="0" smtClean="0"/>
              <a:t>Guardrail systems </a:t>
            </a:r>
            <a:br>
              <a:rPr lang="en-US" altLang="en-US" dirty="0" smtClean="0"/>
            </a:br>
            <a:r>
              <a:rPr lang="en-US" altLang="en-US" dirty="0" smtClean="0"/>
              <a:t>and toeboards</a:t>
            </a:r>
          </a:p>
          <a:p>
            <a:pPr eaLnBrk="1" hangingPunct="1">
              <a:buFont typeface="Monotype Sorts" pitchFamily="2" charset="2"/>
              <a:buNone/>
            </a:pPr>
            <a:endParaRPr lang="en-US" altLang="en-US" dirty="0" smtClean="0"/>
          </a:p>
          <a:p>
            <a:pPr eaLnBrk="1" hangingPunct="1">
              <a:buFont typeface="Monotype Sorts" pitchFamily="2" charset="2"/>
              <a:buChar char="v"/>
            </a:pPr>
            <a:r>
              <a:rPr lang="en-US" altLang="en-US" dirty="0" smtClean="0"/>
              <a:t>Handrail and stair </a:t>
            </a:r>
            <a:br>
              <a:rPr lang="en-US" altLang="en-US" dirty="0" smtClean="0"/>
            </a:br>
            <a:r>
              <a:rPr lang="en-US" altLang="en-US" dirty="0" smtClean="0"/>
              <a:t>rail systems</a:t>
            </a:r>
          </a:p>
          <a:p>
            <a:pPr eaLnBrk="1" hangingPunct="1">
              <a:buFont typeface="Monotype Sorts" pitchFamily="2" charset="2"/>
              <a:buChar char="v"/>
            </a:pPr>
            <a:endParaRPr lang="en-US" altLang="en-US" dirty="0" smtClean="0"/>
          </a:p>
          <a:p>
            <a:pPr eaLnBrk="1" hangingPunct="1">
              <a:buFont typeface="Monotype Sorts" pitchFamily="2" charset="2"/>
              <a:buChar char="v"/>
            </a:pPr>
            <a:r>
              <a:rPr lang="en-US" altLang="en-US" dirty="0" smtClean="0"/>
              <a:t>Designated areas</a:t>
            </a:r>
          </a:p>
          <a:p>
            <a:pPr eaLnBrk="1" hangingPunct="1"/>
            <a:endParaRPr lang="en-US" altLang="en-US" dirty="0" smtClean="0"/>
          </a:p>
        </p:txBody>
      </p:sp>
      <p:pic>
        <p:nvPicPr>
          <p:cNvPr id="7" name="Picture 8" title="Wrokers on a properly constructed lifted walkway."/>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a:xfrm>
            <a:off x="5791200" y="1431369"/>
            <a:ext cx="2438400" cy="4863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en-US" dirty="0" smtClean="0"/>
              <a:t>Common fall protection systems - Continued</a:t>
            </a:r>
          </a:p>
        </p:txBody>
      </p:sp>
      <p:sp>
        <p:nvSpPr>
          <p:cNvPr id="62467" name="Content Placeholder 2"/>
          <p:cNvSpPr>
            <a:spLocks noGrp="1"/>
          </p:cNvSpPr>
          <p:nvPr>
            <p:ph idx="1"/>
          </p:nvPr>
        </p:nvSpPr>
        <p:spPr/>
        <p:txBody>
          <a:bodyPr/>
          <a:lstStyle/>
          <a:p>
            <a:pPr eaLnBrk="1" hangingPunct="1">
              <a:buFont typeface="Monotype Sorts" pitchFamily="2" charset="2"/>
              <a:buChar char="v"/>
            </a:pPr>
            <a:r>
              <a:rPr lang="en-US" altLang="en-US" sz="2800" dirty="0" smtClean="0"/>
              <a:t>Hole covers</a:t>
            </a:r>
          </a:p>
          <a:p>
            <a:pPr eaLnBrk="1" hangingPunct="1">
              <a:buFont typeface="Monotype Sorts" pitchFamily="2" charset="2"/>
              <a:buChar char="v"/>
            </a:pPr>
            <a:endParaRPr lang="en-US" altLang="en-US" sz="2800" dirty="0" smtClean="0"/>
          </a:p>
          <a:p>
            <a:pPr eaLnBrk="1" hangingPunct="1">
              <a:buFont typeface="Monotype Sorts" pitchFamily="2" charset="2"/>
              <a:buChar char="v"/>
            </a:pPr>
            <a:r>
              <a:rPr lang="en-US" altLang="en-US" sz="2800" dirty="0" smtClean="0"/>
              <a:t>Safety net systems</a:t>
            </a:r>
          </a:p>
          <a:p>
            <a:pPr eaLnBrk="1" hangingPunct="1">
              <a:buFont typeface="Monotype Sorts" pitchFamily="2" charset="2"/>
              <a:buChar char="v"/>
            </a:pPr>
            <a:endParaRPr lang="en-US" altLang="en-US" sz="2800" dirty="0" smtClean="0"/>
          </a:p>
          <a:p>
            <a:pPr eaLnBrk="1" hangingPunct="1">
              <a:buFont typeface="Monotype Sorts" pitchFamily="2" charset="2"/>
              <a:buChar char="v"/>
            </a:pPr>
            <a:r>
              <a:rPr lang="en-US" altLang="en-US" sz="2800" dirty="0" smtClean="0"/>
              <a:t>Ladder cages</a:t>
            </a:r>
          </a:p>
          <a:p>
            <a:pPr eaLnBrk="1" hangingPunct="1"/>
            <a:endParaRPr lang="en-US" altLang="en-US" dirty="0" smtClean="0"/>
          </a:p>
        </p:txBody>
      </p:sp>
      <p:pic>
        <p:nvPicPr>
          <p:cNvPr id="7" name="Picture 6" descr="Workers using properly constructed scaffolding. " title="Scaffold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3962400" y="1825625"/>
            <a:ext cx="5008094" cy="3406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dirty="0" smtClean="0"/>
              <a:t>Common fall protection systems – Final </a:t>
            </a:r>
          </a:p>
        </p:txBody>
      </p:sp>
      <p:sp>
        <p:nvSpPr>
          <p:cNvPr id="63491" name="Content Placeholder 2"/>
          <p:cNvSpPr>
            <a:spLocks noGrp="1"/>
          </p:cNvSpPr>
          <p:nvPr>
            <p:ph idx="1"/>
          </p:nvPr>
        </p:nvSpPr>
        <p:spPr>
          <a:xfrm>
            <a:off x="457200" y="2057400"/>
            <a:ext cx="4876800" cy="4068763"/>
          </a:xfrm>
        </p:spPr>
        <p:txBody>
          <a:bodyPr/>
          <a:lstStyle/>
          <a:p>
            <a:pPr eaLnBrk="1" hangingPunct="1">
              <a:buFont typeface="Monotype Sorts" pitchFamily="2" charset="2"/>
              <a:buChar char="v"/>
            </a:pPr>
            <a:r>
              <a:rPr lang="en-US" altLang="en-US" sz="2800" dirty="0" smtClean="0"/>
              <a:t>Ramps and bridging devices</a:t>
            </a:r>
          </a:p>
          <a:p>
            <a:pPr eaLnBrk="1" hangingPunct="1">
              <a:buFont typeface="Monotype Sorts" pitchFamily="2" charset="2"/>
              <a:buChar char="v"/>
            </a:pPr>
            <a:r>
              <a:rPr lang="en-US" altLang="en-US" sz="2800" dirty="0" smtClean="0"/>
              <a:t>Slip-resistant </a:t>
            </a:r>
            <a:br>
              <a:rPr lang="en-US" altLang="en-US" sz="2800" dirty="0" smtClean="0"/>
            </a:br>
            <a:r>
              <a:rPr lang="en-US" altLang="en-US" sz="2800" dirty="0" smtClean="0"/>
              <a:t>floors</a:t>
            </a:r>
          </a:p>
          <a:p>
            <a:pPr eaLnBrk="1" hangingPunct="1">
              <a:buFont typeface="Monotype Sorts" pitchFamily="2" charset="2"/>
              <a:buChar char="v"/>
            </a:pPr>
            <a:r>
              <a:rPr lang="en-US" altLang="en-US" sz="2800" dirty="0" smtClean="0"/>
              <a:t>Effective </a:t>
            </a:r>
            <a:br>
              <a:rPr lang="en-US" altLang="en-US" sz="2800" dirty="0" smtClean="0"/>
            </a:br>
            <a:r>
              <a:rPr lang="en-US" altLang="en-US" sz="2800" dirty="0" smtClean="0"/>
              <a:t>housekeeping</a:t>
            </a:r>
          </a:p>
          <a:p>
            <a:pPr eaLnBrk="1" hangingPunct="1">
              <a:buFont typeface="Monotype Sorts" pitchFamily="2" charset="2"/>
              <a:buChar char="v"/>
            </a:pPr>
            <a:r>
              <a:rPr lang="en-US" altLang="en-US" sz="2800" dirty="0" smtClean="0"/>
              <a:t>Guardrails &amp; nets</a:t>
            </a:r>
          </a:p>
          <a:p>
            <a:pPr eaLnBrk="1" hangingPunct="1">
              <a:buFont typeface="Monotype Sorts" pitchFamily="2" charset="2"/>
              <a:buChar char="v"/>
            </a:pPr>
            <a:r>
              <a:rPr lang="en-US" altLang="en-US" sz="2800" dirty="0" smtClean="0"/>
              <a:t>Fall arrest systems</a:t>
            </a:r>
          </a:p>
          <a:p>
            <a:pPr eaLnBrk="1" hangingPunct="1"/>
            <a:endParaRPr lang="en-US" altLang="en-US" dirty="0" smtClean="0"/>
          </a:p>
        </p:txBody>
      </p:sp>
      <p:pic>
        <p:nvPicPr>
          <p:cNvPr id="7" name="Picture 6" descr="A worker walks down an attached ladder on a cylindrical building. " title="Man descending ladde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a:xfrm>
            <a:off x="4953000" y="2133600"/>
            <a:ext cx="2258868" cy="3384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609600"/>
            <a:ext cx="6705600" cy="990600"/>
          </a:xfrm>
        </p:spPr>
        <p:txBody>
          <a:bodyPr/>
          <a:lstStyle/>
          <a:p>
            <a:pPr eaLnBrk="1" hangingPunct="1"/>
            <a:r>
              <a:rPr lang="en-US" altLang="en-US" dirty="0" smtClean="0"/>
              <a:t>What happens during a fall?</a:t>
            </a:r>
          </a:p>
        </p:txBody>
      </p:sp>
      <p:sp>
        <p:nvSpPr>
          <p:cNvPr id="64515" name="Content Placeholder 2"/>
          <p:cNvSpPr>
            <a:spLocks noGrp="1"/>
          </p:cNvSpPr>
          <p:nvPr>
            <p:ph idx="1"/>
          </p:nvPr>
        </p:nvSpPr>
        <p:spPr>
          <a:xfrm>
            <a:off x="457200" y="2057400"/>
            <a:ext cx="4953000" cy="4068763"/>
          </a:xfrm>
        </p:spPr>
        <p:txBody>
          <a:bodyPr/>
          <a:lstStyle/>
          <a:p>
            <a:pPr eaLnBrk="1" hangingPunct="1">
              <a:buFont typeface="Monotype Sorts" pitchFamily="2" charset="2"/>
              <a:buChar char="v"/>
            </a:pPr>
            <a:r>
              <a:rPr lang="en-US" altLang="en-US" sz="2800" dirty="0" smtClean="0"/>
              <a:t>Person loses his/her balance</a:t>
            </a:r>
          </a:p>
          <a:p>
            <a:pPr eaLnBrk="1" hangingPunct="1">
              <a:buFont typeface="Monotype Sorts" pitchFamily="2" charset="2"/>
              <a:buChar char="v"/>
            </a:pPr>
            <a:endParaRPr lang="en-US" altLang="en-US" sz="2800" dirty="0" smtClean="0"/>
          </a:p>
          <a:p>
            <a:pPr eaLnBrk="1" hangingPunct="1">
              <a:buFont typeface="Monotype Sorts" pitchFamily="2" charset="2"/>
              <a:buChar char="v"/>
            </a:pPr>
            <a:r>
              <a:rPr lang="en-US" altLang="en-US" sz="2800" dirty="0" smtClean="0"/>
              <a:t>Body unintentionally moves from an upright position to a prone, or semi-prone position</a:t>
            </a:r>
          </a:p>
          <a:p>
            <a:pPr eaLnBrk="1" hangingPunct="1"/>
            <a:endParaRPr lang="en-US" altLang="en-US" dirty="0" smtClean="0"/>
          </a:p>
        </p:txBody>
      </p:sp>
      <p:pic>
        <p:nvPicPr>
          <p:cNvPr id="7" name="Picture 7" descr="A worker standing on the top rung of a ladder loses his balance and falls. " title="Ladder fall."/>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a:xfrm>
            <a:off x="5867400" y="2514600"/>
            <a:ext cx="2209800" cy="3322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Relate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51644" y="5427091"/>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2057400"/>
            <a:ext cx="7886700" cy="1325563"/>
          </a:xfrm>
        </p:spPr>
        <p:txBody>
          <a:bodyPr>
            <a:noAutofit/>
          </a:bodyPr>
          <a:lstStyle/>
          <a:p>
            <a:pPr algn="ctr"/>
            <a:r>
              <a:rPr lang="en-US" altLang="en-US" sz="5400" dirty="0" smtClean="0">
                <a:latin typeface="+mn-lt"/>
              </a:rPr>
              <a:t>Why the heck did you get into Safety?</a:t>
            </a:r>
            <a:br>
              <a:rPr lang="en-US" altLang="en-US" sz="5400" dirty="0" smtClean="0">
                <a:latin typeface="+mn-lt"/>
              </a:rPr>
            </a:br>
            <a:endParaRPr lang="en-US" altLang="en-US" sz="5400" dirty="0" smtClean="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26"/>
          <p:cNvSpPr>
            <a:spLocks noGrp="1" noChangeArrowheads="1"/>
          </p:cNvSpPr>
          <p:nvPr>
            <p:ph type="title"/>
          </p:nvPr>
        </p:nvSpPr>
        <p:spPr>
          <a:xfrm>
            <a:off x="1219200" y="751781"/>
            <a:ext cx="6705600" cy="701675"/>
          </a:xfrm>
        </p:spPr>
        <p:txBody>
          <a:bodyPr>
            <a:normAutofit fontScale="90000"/>
          </a:bodyPr>
          <a:lstStyle/>
          <a:p>
            <a:pPr eaLnBrk="1" hangingPunct="1">
              <a:buFont typeface="Monotype Sorts" pitchFamily="2" charset="2"/>
              <a:buNone/>
            </a:pPr>
            <a:r>
              <a:rPr lang="en-US" altLang="en-US" dirty="0" smtClean="0"/>
              <a:t>What happens during a fall? (Continued)</a:t>
            </a:r>
          </a:p>
        </p:txBody>
      </p:sp>
      <p:sp>
        <p:nvSpPr>
          <p:cNvPr id="88067" name="Rectangle 1027"/>
          <p:cNvSpPr>
            <a:spLocks noGrp="1" noChangeArrowheads="1"/>
          </p:cNvSpPr>
          <p:nvPr>
            <p:ph idx="1"/>
          </p:nvPr>
        </p:nvSpPr>
        <p:spPr>
          <a:xfrm>
            <a:off x="381000" y="2362200"/>
            <a:ext cx="8229600" cy="3048000"/>
          </a:xfrm>
        </p:spPr>
        <p:txBody>
          <a:bodyPr/>
          <a:lstStyle/>
          <a:p>
            <a:pPr eaLnBrk="1" hangingPunct="1">
              <a:buFont typeface="Monotype Sorts" pitchFamily="2" charset="2"/>
              <a:buChar char="v"/>
            </a:pPr>
            <a:r>
              <a:rPr lang="en-US" altLang="en-US" dirty="0" smtClean="0"/>
              <a:t>Free-fall velocity at impact when falling 12 feet is nearly 20 M.P.H.</a:t>
            </a:r>
          </a:p>
          <a:p>
            <a:pPr eaLnBrk="1" hangingPunct="1">
              <a:buFont typeface="Monotype Sorts" pitchFamily="2" charset="2"/>
              <a:buChar char="v"/>
            </a:pPr>
            <a:endParaRPr lang="en-US" altLang="en-US" dirty="0" smtClean="0"/>
          </a:p>
          <a:p>
            <a:pPr eaLnBrk="1" hangingPunct="1">
              <a:buFont typeface="Monotype Sorts" pitchFamily="2" charset="2"/>
              <a:buChar char="v"/>
            </a:pPr>
            <a:r>
              <a:rPr lang="en-US" altLang="en-US" dirty="0" smtClean="0"/>
              <a:t>Person hits the ground in less than one second from this distance</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box(out)">
                                      <p:cBhvr>
                                        <p:cTn id="7" dur="500"/>
                                        <p:tgtEl>
                                          <p:spTgt spid="8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8067">
                                            <p:txEl>
                                              <p:pRg st="2" end="2"/>
                                            </p:txEl>
                                          </p:spTgt>
                                        </p:tgtEl>
                                        <p:attrNameLst>
                                          <p:attrName>style.visibility</p:attrName>
                                        </p:attrNameLst>
                                      </p:cBhvr>
                                      <p:to>
                                        <p:strVal val="visible"/>
                                      </p:to>
                                    </p:set>
                                    <p:animEffect transition="in" filter="box(out)">
                                      <p:cBhvr>
                                        <p:cTn id="12" dur="500"/>
                                        <p:tgtEl>
                                          <p:spTgt spid="88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uiExpand="1"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5"/>
          <p:cNvSpPr>
            <a:spLocks noGrp="1" noChangeArrowheads="1"/>
          </p:cNvSpPr>
          <p:nvPr>
            <p:ph type="title"/>
          </p:nvPr>
        </p:nvSpPr>
        <p:spPr>
          <a:xfrm>
            <a:off x="0" y="762000"/>
            <a:ext cx="6705600" cy="701675"/>
          </a:xfrm>
          <a:noFill/>
        </p:spPr>
        <p:txBody>
          <a:bodyPr anchor="b"/>
          <a:lstStyle/>
          <a:p>
            <a:pPr eaLnBrk="1" hangingPunct="1"/>
            <a:r>
              <a:rPr lang="en-US" altLang="en-US" dirty="0" smtClean="0"/>
              <a:t>Why falls are dangerous</a:t>
            </a:r>
          </a:p>
        </p:txBody>
      </p:sp>
      <p:sp>
        <p:nvSpPr>
          <p:cNvPr id="6147" name="Rectangle 3"/>
          <p:cNvSpPr>
            <a:spLocks noGrp="1" noChangeArrowheads="1"/>
          </p:cNvSpPr>
          <p:nvPr>
            <p:ph idx="1"/>
          </p:nvPr>
        </p:nvSpPr>
        <p:spPr>
          <a:xfrm>
            <a:off x="228600" y="2209800"/>
            <a:ext cx="8229600" cy="3886200"/>
          </a:xfrm>
        </p:spPr>
        <p:txBody>
          <a:bodyPr lIns="92075" tIns="46038" rIns="92075" bIns="46038"/>
          <a:lstStyle/>
          <a:p>
            <a:pPr eaLnBrk="1" hangingPunct="1">
              <a:buFont typeface="Monotype Sorts" pitchFamily="2" charset="2"/>
              <a:buNone/>
            </a:pPr>
            <a:r>
              <a:rPr lang="en-US" altLang="en-US" dirty="0" smtClean="0"/>
              <a:t>Falls are dangerous because of three primary elements:</a:t>
            </a:r>
          </a:p>
          <a:p>
            <a:pPr eaLnBrk="1" hangingPunct="1">
              <a:buFont typeface="Monotype Sorts" pitchFamily="2" charset="2"/>
              <a:buChar char="v"/>
            </a:pPr>
            <a:r>
              <a:rPr lang="en-US" altLang="en-US" dirty="0" smtClean="0"/>
              <a:t>The free-fall distance the worker falls</a:t>
            </a:r>
          </a:p>
          <a:p>
            <a:pPr lvl="3" eaLnBrk="1" hangingPunct="1">
              <a:buFont typeface="Monotype Sorts" pitchFamily="2" charset="2"/>
              <a:buChar char="v"/>
            </a:pPr>
            <a:endParaRPr lang="en-US" altLang="en-US" dirty="0" smtClean="0"/>
          </a:p>
          <a:p>
            <a:pPr eaLnBrk="1" hangingPunct="1">
              <a:buFont typeface="Monotype Sorts" pitchFamily="2" charset="2"/>
              <a:buChar char="v"/>
            </a:pPr>
            <a:r>
              <a:rPr lang="en-US" altLang="en-US" dirty="0" smtClean="0"/>
              <a:t>The shock absorption at impact</a:t>
            </a:r>
          </a:p>
          <a:p>
            <a:pPr lvl="3" eaLnBrk="1" hangingPunct="1">
              <a:buFont typeface="Monotype Sorts" pitchFamily="2" charset="2"/>
              <a:buChar char="v"/>
            </a:pPr>
            <a:endParaRPr lang="en-US" altLang="en-US" dirty="0" smtClean="0"/>
          </a:p>
          <a:p>
            <a:pPr eaLnBrk="1" hangingPunct="1">
              <a:buFont typeface="Monotype Sorts" pitchFamily="2" charset="2"/>
              <a:buChar char="v"/>
            </a:pPr>
            <a:r>
              <a:rPr lang="en-US" altLang="en-US" dirty="0" smtClean="0"/>
              <a:t>The body weight of the worker</a:t>
            </a:r>
          </a:p>
        </p:txBody>
      </p:sp>
      <p:pic>
        <p:nvPicPr>
          <p:cNvPr id="66566" name="Picture 6" descr="A skateboarder falls on the cement and his body contorts to absorb the shock of the fall. " title="How falls impact the bod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3276600"/>
            <a:ext cx="3606800" cy="3171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685800"/>
            <a:ext cx="6705600" cy="701675"/>
          </a:xfrm>
        </p:spPr>
        <p:txBody>
          <a:bodyPr/>
          <a:lstStyle/>
          <a:p>
            <a:pPr eaLnBrk="1" hangingPunct="1"/>
            <a:r>
              <a:rPr lang="en-US" altLang="en-US" dirty="0" smtClean="0"/>
              <a:t>Free-fall distance</a:t>
            </a:r>
          </a:p>
        </p:txBody>
      </p:sp>
      <p:sp>
        <p:nvSpPr>
          <p:cNvPr id="27651" name="Rectangle 3"/>
          <p:cNvSpPr>
            <a:spLocks noGrp="1" noChangeArrowheads="1"/>
          </p:cNvSpPr>
          <p:nvPr>
            <p:ph idx="1"/>
          </p:nvPr>
        </p:nvSpPr>
        <p:spPr>
          <a:xfrm>
            <a:off x="304800" y="1752600"/>
            <a:ext cx="8229600" cy="4068762"/>
          </a:xfrm>
        </p:spPr>
        <p:txBody>
          <a:bodyPr/>
          <a:lstStyle/>
          <a:p>
            <a:pPr eaLnBrk="1" hangingPunct="1">
              <a:buFont typeface="Monotype Sorts" pitchFamily="2" charset="2"/>
              <a:buChar char="v"/>
            </a:pPr>
            <a:r>
              <a:rPr lang="en-US" altLang="en-US" dirty="0" smtClean="0"/>
              <a:t>The uncontrolled length of travel before a worker hits the floor, ground, or before fall arrest equipment activates</a:t>
            </a:r>
          </a:p>
          <a:p>
            <a:pPr eaLnBrk="1" hangingPunct="1">
              <a:buFont typeface="Monotype Sorts" pitchFamily="2" charset="2"/>
              <a:buChar char="v"/>
            </a:pPr>
            <a:endParaRPr lang="en-US" altLang="en-US" dirty="0" smtClean="0"/>
          </a:p>
          <a:p>
            <a:pPr eaLnBrk="1" hangingPunct="1">
              <a:buFont typeface="Monotype Sorts" pitchFamily="2" charset="2"/>
              <a:buChar char="v"/>
            </a:pPr>
            <a:r>
              <a:rPr lang="en-US" altLang="en-US" dirty="0" smtClean="0"/>
              <a:t>Measured from the foot level before the fall, to the foot level after the fall</a:t>
            </a:r>
          </a:p>
        </p:txBody>
      </p:sp>
    </p:spTree>
  </p:cSld>
  <p:clrMapOvr>
    <a:masterClrMapping/>
  </p:clrMapOvr>
  <p:transition>
    <p:strip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1026"/>
          <p:cNvSpPr>
            <a:spLocks noGrp="1" noChangeArrowheads="1"/>
          </p:cNvSpPr>
          <p:nvPr>
            <p:ph type="title"/>
          </p:nvPr>
        </p:nvSpPr>
        <p:spPr>
          <a:xfrm>
            <a:off x="0" y="685800"/>
            <a:ext cx="6705600" cy="701675"/>
          </a:xfrm>
        </p:spPr>
        <p:txBody>
          <a:bodyPr/>
          <a:lstStyle/>
          <a:p>
            <a:pPr eaLnBrk="1" hangingPunct="1">
              <a:buFont typeface="Monotype Sorts" pitchFamily="2" charset="2"/>
              <a:buNone/>
            </a:pPr>
            <a:r>
              <a:rPr lang="en-US" altLang="en-US" dirty="0" smtClean="0"/>
              <a:t>Free-fall distance (Continued)</a:t>
            </a:r>
          </a:p>
        </p:txBody>
      </p:sp>
      <p:sp>
        <p:nvSpPr>
          <p:cNvPr id="89091" name="Rectangle 1027"/>
          <p:cNvSpPr>
            <a:spLocks noGrp="1" noChangeArrowheads="1"/>
          </p:cNvSpPr>
          <p:nvPr>
            <p:ph idx="1"/>
          </p:nvPr>
        </p:nvSpPr>
        <p:spPr>
          <a:xfrm>
            <a:off x="457200" y="2408238"/>
            <a:ext cx="8229600" cy="4068762"/>
          </a:xfrm>
        </p:spPr>
        <p:txBody>
          <a:bodyPr>
            <a:normAutofit/>
          </a:bodyPr>
          <a:lstStyle/>
          <a:p>
            <a:pPr eaLnBrk="1" hangingPunct="1">
              <a:buFont typeface="Monotype Sorts" pitchFamily="2" charset="2"/>
              <a:buChar char="v"/>
            </a:pPr>
            <a:r>
              <a:rPr lang="en-US" altLang="en-US" sz="2400" dirty="0" smtClean="0"/>
              <a:t>Free-fall distance should be limited to a few feet so as to prevent injury from:</a:t>
            </a:r>
          </a:p>
          <a:p>
            <a:pPr lvl="1" eaLnBrk="1" hangingPunct="1"/>
            <a:r>
              <a:rPr lang="en-US" altLang="en-US" sz="2400" dirty="0" smtClean="0"/>
              <a:t>collisions with grade level</a:t>
            </a:r>
          </a:p>
          <a:p>
            <a:pPr lvl="1" eaLnBrk="1" hangingPunct="1"/>
            <a:r>
              <a:rPr lang="en-US" altLang="en-US" sz="2400" dirty="0" smtClean="0"/>
              <a:t>collisions with obstructions near the work site</a:t>
            </a:r>
          </a:p>
          <a:p>
            <a:pPr lvl="1" eaLnBrk="1" hangingPunct="1"/>
            <a:r>
              <a:rPr lang="en-US" altLang="en-US" sz="2400" dirty="0" smtClean="0"/>
              <a:t>pendulum-like swings that result in collision with objects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altLang="en-US" dirty="0" smtClean="0"/>
              <a:t>Shock absorption at impact</a:t>
            </a:r>
          </a:p>
        </p:txBody>
      </p:sp>
      <p:sp>
        <p:nvSpPr>
          <p:cNvPr id="70659" name="Content Placeholder 2"/>
          <p:cNvSpPr>
            <a:spLocks noGrp="1"/>
          </p:cNvSpPr>
          <p:nvPr>
            <p:ph idx="1"/>
          </p:nvPr>
        </p:nvSpPr>
        <p:spPr>
          <a:xfrm>
            <a:off x="381000" y="1981200"/>
            <a:ext cx="5486400" cy="4068763"/>
          </a:xfrm>
        </p:spPr>
        <p:txBody>
          <a:bodyPr/>
          <a:lstStyle/>
          <a:p>
            <a:pPr eaLnBrk="1" hangingPunct="1">
              <a:buFont typeface="Monotype Sorts" pitchFamily="2" charset="2"/>
              <a:buChar char="v"/>
            </a:pPr>
            <a:r>
              <a:rPr lang="en-US" altLang="en-US" dirty="0" smtClean="0"/>
              <a:t>Varies according to the types of fall protection equipment used</a:t>
            </a:r>
          </a:p>
          <a:p>
            <a:pPr eaLnBrk="1" hangingPunct="1">
              <a:buFont typeface="Monotype Sorts" pitchFamily="2" charset="2"/>
              <a:buChar char="v"/>
            </a:pPr>
            <a:endParaRPr lang="en-US" altLang="en-US" dirty="0" smtClean="0"/>
          </a:p>
          <a:p>
            <a:pPr eaLnBrk="1" hangingPunct="1">
              <a:buFont typeface="Monotype Sorts" pitchFamily="2" charset="2"/>
              <a:buChar char="v"/>
            </a:pPr>
            <a:r>
              <a:rPr lang="en-US" altLang="en-US" dirty="0" smtClean="0"/>
              <a:t>Shock-absorbing lanyards reduce the probability </a:t>
            </a:r>
            <a:br>
              <a:rPr lang="en-US" altLang="en-US" dirty="0" smtClean="0"/>
            </a:br>
            <a:r>
              <a:rPr lang="en-US" altLang="en-US" dirty="0" smtClean="0"/>
              <a:t>of injury</a:t>
            </a:r>
          </a:p>
          <a:p>
            <a:pPr eaLnBrk="1" hangingPunct="1"/>
            <a:endParaRPr lang="en-US" altLang="en-US" dirty="0" smtClean="0"/>
          </a:p>
        </p:txBody>
      </p:sp>
      <p:pic>
        <p:nvPicPr>
          <p:cNvPr id="7" name="Picture 1030" title="Worker donning a fall protection harnes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5867400" y="2773763"/>
            <a:ext cx="2586037" cy="3284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title="Shock absorbing lany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4011425"/>
            <a:ext cx="2203450" cy="2203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762000"/>
            <a:ext cx="6705600" cy="685800"/>
          </a:xfrm>
        </p:spPr>
        <p:txBody>
          <a:bodyPr lIns="92075" tIns="46038" rIns="92075" bIns="46038" rtlCol="0">
            <a:normAutofit/>
          </a:bodyPr>
          <a:lstStyle/>
          <a:p>
            <a:pPr eaLnBrk="1" fontAlgn="auto" hangingPunct="1">
              <a:spcAft>
                <a:spcPts val="0"/>
              </a:spcAft>
              <a:defRPr/>
            </a:pPr>
            <a:r>
              <a:rPr lang="en-US" altLang="en-US" dirty="0" smtClean="0"/>
              <a:t>Body weight of the worker</a:t>
            </a:r>
          </a:p>
        </p:txBody>
      </p:sp>
      <p:sp>
        <p:nvSpPr>
          <p:cNvPr id="7171" name="Rectangle 3"/>
          <p:cNvSpPr>
            <a:spLocks noGrp="1" noChangeArrowheads="1"/>
          </p:cNvSpPr>
          <p:nvPr>
            <p:ph idx="1"/>
          </p:nvPr>
        </p:nvSpPr>
        <p:spPr>
          <a:xfrm>
            <a:off x="457200" y="2209800"/>
            <a:ext cx="8229600" cy="3733800"/>
          </a:xfrm>
        </p:spPr>
        <p:txBody>
          <a:bodyPr lIns="92075" tIns="46038" rIns="92075" bIns="46038"/>
          <a:lstStyle/>
          <a:p>
            <a:pPr eaLnBrk="1" hangingPunct="1">
              <a:spcBef>
                <a:spcPct val="10000"/>
              </a:spcBef>
              <a:buFont typeface="Monotype Sorts" pitchFamily="2" charset="2"/>
              <a:buChar char="v"/>
            </a:pPr>
            <a:r>
              <a:rPr lang="en-US" altLang="en-US" dirty="0" smtClean="0"/>
              <a:t>Falls have more severe impact on heavy workers</a:t>
            </a:r>
          </a:p>
          <a:p>
            <a:pPr lvl="3" eaLnBrk="1" hangingPunct="1">
              <a:spcBef>
                <a:spcPct val="10000"/>
              </a:spcBef>
              <a:buFont typeface="Monotype Sorts" pitchFamily="2" charset="2"/>
              <a:buChar char="v"/>
            </a:pPr>
            <a:endParaRPr lang="en-US" altLang="en-US" sz="900" dirty="0" smtClean="0"/>
          </a:p>
          <a:p>
            <a:pPr eaLnBrk="1" hangingPunct="1">
              <a:spcBef>
                <a:spcPct val="10000"/>
              </a:spcBef>
              <a:buFont typeface="Monotype Sorts" pitchFamily="2" charset="2"/>
              <a:buChar char="v"/>
            </a:pPr>
            <a:r>
              <a:rPr lang="en-US" altLang="en-US" dirty="0" smtClean="0"/>
              <a:t>“The bigger they are, the harder they fall.”</a:t>
            </a:r>
          </a:p>
          <a:p>
            <a:pPr lvl="3" eaLnBrk="1" hangingPunct="1">
              <a:spcBef>
                <a:spcPct val="10000"/>
              </a:spcBef>
              <a:buFont typeface="Monotype Sorts" pitchFamily="2" charset="2"/>
              <a:buChar char="v"/>
            </a:pPr>
            <a:endParaRPr lang="en-US" altLang="en-US" sz="900" dirty="0" smtClean="0"/>
          </a:p>
          <a:p>
            <a:pPr eaLnBrk="1" hangingPunct="1">
              <a:spcBef>
                <a:spcPct val="10000"/>
              </a:spcBef>
              <a:buFont typeface="Monotype Sorts" pitchFamily="2" charset="2"/>
              <a:buChar char="v"/>
            </a:pPr>
            <a:r>
              <a:rPr lang="en-US" altLang="en-US" dirty="0" smtClean="0"/>
              <a:t>Heavy workers may have larger waistlines, preventing fall arrest equipment from fitting properly. Manufacturers do make equipment for heavy workers – check equipment specifications to make sure it is right for you.</a:t>
            </a:r>
          </a:p>
        </p:txBody>
      </p:sp>
    </p:spTree>
  </p:cSld>
  <p:clrMapOvr>
    <a:masterClrMapping/>
  </p:clrMapOvr>
  <p:transition spd="med">
    <p:strip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altLang="en-US" dirty="0" smtClean="0"/>
              <a:t>Fall arrest systems</a:t>
            </a:r>
          </a:p>
        </p:txBody>
      </p:sp>
      <p:sp>
        <p:nvSpPr>
          <p:cNvPr id="72707" name="Content Placeholder 2"/>
          <p:cNvSpPr>
            <a:spLocks noGrp="1"/>
          </p:cNvSpPr>
          <p:nvPr>
            <p:ph idx="1"/>
          </p:nvPr>
        </p:nvSpPr>
        <p:spPr>
          <a:xfrm>
            <a:off x="381000" y="2362200"/>
            <a:ext cx="5181600" cy="3581400"/>
          </a:xfrm>
        </p:spPr>
        <p:txBody>
          <a:bodyPr/>
          <a:lstStyle/>
          <a:p>
            <a:pPr eaLnBrk="1" hangingPunct="1">
              <a:lnSpc>
                <a:spcPct val="90000"/>
              </a:lnSpc>
              <a:buFont typeface="Monotype Sorts" pitchFamily="2" charset="2"/>
              <a:buChar char="v"/>
            </a:pPr>
            <a:r>
              <a:rPr lang="en-US" altLang="en-US" dirty="0" smtClean="0"/>
              <a:t>Used when engineering controls are not feasible or sufficient to eliminate the </a:t>
            </a:r>
            <a:br>
              <a:rPr lang="en-US" altLang="en-US" dirty="0" smtClean="0"/>
            </a:br>
            <a:r>
              <a:rPr lang="en-US" altLang="en-US" dirty="0" smtClean="0"/>
              <a:t>risk of a fall</a:t>
            </a:r>
          </a:p>
          <a:p>
            <a:pPr eaLnBrk="1" hangingPunct="1">
              <a:lnSpc>
                <a:spcPct val="90000"/>
              </a:lnSpc>
              <a:buFont typeface="Monotype Sorts" pitchFamily="2" charset="2"/>
              <a:buChar char="v"/>
            </a:pPr>
            <a:endParaRPr lang="en-US" altLang="en-US" sz="2000" dirty="0" smtClean="0"/>
          </a:p>
          <a:p>
            <a:pPr eaLnBrk="1" hangingPunct="1">
              <a:lnSpc>
                <a:spcPct val="90000"/>
              </a:lnSpc>
              <a:buFont typeface="Monotype Sorts" pitchFamily="2" charset="2"/>
              <a:buChar char="v"/>
            </a:pPr>
            <a:r>
              <a:rPr lang="en-US" altLang="en-US" dirty="0" smtClean="0"/>
              <a:t>Fall arrest systems should match the work situation</a:t>
            </a:r>
          </a:p>
          <a:p>
            <a:pPr eaLnBrk="1" hangingPunct="1"/>
            <a:endParaRPr lang="en-US" altLang="en-US" dirty="0" smtClean="0"/>
          </a:p>
        </p:txBody>
      </p:sp>
      <p:pic>
        <p:nvPicPr>
          <p:cNvPr id="72710" name="Picture 7" descr="Two workers wear fall protection harnesses as they work up high in a work area that can not use other traditional engineering controls." title="Workers wearing fall protection gea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15000" y="2819400"/>
            <a:ext cx="329565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dirty="0" smtClean="0"/>
              <a:t>Fall arrest systems - Purpose</a:t>
            </a:r>
          </a:p>
        </p:txBody>
      </p:sp>
      <p:sp>
        <p:nvSpPr>
          <p:cNvPr id="73731" name="Content Placeholder 2"/>
          <p:cNvSpPr>
            <a:spLocks noGrp="1"/>
          </p:cNvSpPr>
          <p:nvPr>
            <p:ph idx="1"/>
          </p:nvPr>
        </p:nvSpPr>
        <p:spPr>
          <a:xfrm>
            <a:off x="304800" y="2287588"/>
            <a:ext cx="5562600" cy="4068762"/>
          </a:xfrm>
        </p:spPr>
        <p:txBody>
          <a:bodyPr/>
          <a:lstStyle/>
          <a:p>
            <a:pPr eaLnBrk="1" hangingPunct="1">
              <a:buFont typeface="Monotype Sorts" pitchFamily="2" charset="2"/>
              <a:buChar char="v"/>
            </a:pPr>
            <a:r>
              <a:rPr lang="en-US" altLang="en-US" sz="2400" dirty="0" smtClean="0"/>
              <a:t>Fall arrest systems should:</a:t>
            </a:r>
          </a:p>
          <a:p>
            <a:pPr lvl="1" eaLnBrk="1" hangingPunct="1"/>
            <a:r>
              <a:rPr lang="en-US" altLang="en-US" sz="2400" dirty="0" smtClean="0"/>
              <a:t>prevent a worker from free-falling more than 6 feet</a:t>
            </a:r>
          </a:p>
          <a:p>
            <a:pPr lvl="1" eaLnBrk="1" hangingPunct="1"/>
            <a:r>
              <a:rPr lang="en-US" altLang="en-US" sz="2400" dirty="0" smtClean="0"/>
              <a:t>prevent a worker from contacting any lower level </a:t>
            </a:r>
            <a:br>
              <a:rPr lang="en-US" altLang="en-US" sz="2400" dirty="0" smtClean="0"/>
            </a:br>
            <a:r>
              <a:rPr lang="en-US" altLang="en-US" sz="2400" dirty="0" smtClean="0"/>
              <a:t>during arrest of a fall</a:t>
            </a:r>
          </a:p>
          <a:p>
            <a:pPr eaLnBrk="1" hangingPunct="1"/>
            <a:endParaRPr lang="en-US" altLang="en-US" dirty="0" smtClean="0"/>
          </a:p>
        </p:txBody>
      </p:sp>
      <p:pic>
        <p:nvPicPr>
          <p:cNvPr id="7" name="Picture 7" descr="A window washer at high levels uses a fall arrest system." title="Window washe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a:xfrm>
            <a:off x="5903422" y="2287588"/>
            <a:ext cx="2110959" cy="3160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a:xfrm>
            <a:off x="0" y="685800"/>
            <a:ext cx="6705600" cy="701675"/>
          </a:xfrm>
        </p:spPr>
        <p:txBody>
          <a:bodyPr>
            <a:normAutofit fontScale="90000"/>
          </a:bodyPr>
          <a:lstStyle/>
          <a:p>
            <a:pPr eaLnBrk="1" hangingPunct="1"/>
            <a:r>
              <a:rPr lang="en-US" altLang="en-US" dirty="0" smtClean="0"/>
              <a:t>Fall arrest systems – Additional functions</a:t>
            </a:r>
          </a:p>
        </p:txBody>
      </p:sp>
      <p:sp>
        <p:nvSpPr>
          <p:cNvPr id="101379" name="Rectangle 1027"/>
          <p:cNvSpPr>
            <a:spLocks noGrp="1" noChangeArrowheads="1"/>
          </p:cNvSpPr>
          <p:nvPr>
            <p:ph idx="1"/>
          </p:nvPr>
        </p:nvSpPr>
        <p:spPr/>
        <p:txBody>
          <a:bodyPr>
            <a:normAutofit/>
          </a:bodyPr>
          <a:lstStyle/>
          <a:p>
            <a:pPr eaLnBrk="1" hangingPunct="1">
              <a:buFont typeface="Monotype Sorts" pitchFamily="2" charset="2"/>
              <a:buChar char="v"/>
            </a:pPr>
            <a:r>
              <a:rPr lang="en-US" altLang="en-US" sz="2800" dirty="0" smtClean="0"/>
              <a:t>Fall arrest systems should:</a:t>
            </a:r>
          </a:p>
          <a:p>
            <a:pPr lvl="1" eaLnBrk="1" hangingPunct="1"/>
            <a:r>
              <a:rPr lang="en-US" altLang="en-US" sz="2800" dirty="0" smtClean="0"/>
              <a:t>limit the maximum arresting force on an employee to 1800 pounds when a worker uses a body harness</a:t>
            </a:r>
          </a:p>
          <a:p>
            <a:pPr lvl="1" eaLnBrk="1" hangingPunct="1"/>
            <a:r>
              <a:rPr lang="en-US" altLang="en-US" sz="2800" dirty="0" smtClean="0"/>
              <a:t>bring a worker to a complete stop</a:t>
            </a:r>
          </a:p>
          <a:p>
            <a:pPr lvl="1" eaLnBrk="1" hangingPunct="1"/>
            <a:r>
              <a:rPr lang="en-US" altLang="en-US" sz="2800" dirty="0" smtClean="0"/>
              <a:t>limit the deceleration distance a worker travels to 3 1/2 feet</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685800"/>
            <a:ext cx="6705600" cy="701675"/>
          </a:xfrm>
        </p:spPr>
        <p:txBody>
          <a:bodyPr/>
          <a:lstStyle/>
          <a:p>
            <a:pPr eaLnBrk="1" hangingPunct="1"/>
            <a:r>
              <a:rPr lang="en-US" altLang="en-US" dirty="0" smtClean="0"/>
              <a:t>Fall arrest systems - Final</a:t>
            </a:r>
          </a:p>
        </p:txBody>
      </p:sp>
      <p:sp>
        <p:nvSpPr>
          <p:cNvPr id="91139" name="Rectangle 3"/>
          <p:cNvSpPr>
            <a:spLocks noGrp="1" noChangeArrowheads="1"/>
          </p:cNvSpPr>
          <p:nvPr>
            <p:ph idx="1"/>
          </p:nvPr>
        </p:nvSpPr>
        <p:spPr>
          <a:xfrm>
            <a:off x="304800" y="2057400"/>
            <a:ext cx="8229600" cy="4068763"/>
          </a:xfrm>
        </p:spPr>
        <p:txBody>
          <a:bodyPr>
            <a:normAutofit/>
          </a:bodyPr>
          <a:lstStyle/>
          <a:p>
            <a:pPr eaLnBrk="1" hangingPunct="1">
              <a:buFont typeface="Monotype Sorts" pitchFamily="2" charset="2"/>
              <a:buChar char="v"/>
            </a:pPr>
            <a:r>
              <a:rPr lang="en-US" altLang="en-US" sz="2400" dirty="0" smtClean="0"/>
              <a:t>Fall arrest systems should:</a:t>
            </a:r>
          </a:p>
          <a:p>
            <a:pPr lvl="1" eaLnBrk="1" hangingPunct="1"/>
            <a:r>
              <a:rPr lang="en-US" altLang="en-US" sz="2400" dirty="0" smtClean="0"/>
              <a:t>have sufficient strength to withstand twice the potential energy impact of a worker falling a distance of 6 feet - or-</a:t>
            </a:r>
          </a:p>
          <a:p>
            <a:pPr lvl="1" eaLnBrk="1" hangingPunct="1"/>
            <a:r>
              <a:rPr lang="en-US" altLang="en-US" sz="2400" dirty="0" smtClean="0"/>
              <a:t>have sufficient strength to withstand the free-fall distance permitted by the system, whichever is less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r>
              <a:rPr lang="en-US" altLang="en-US" dirty="0" smtClean="0"/>
              <a:t>S/T/F AGENDA</a:t>
            </a:r>
          </a:p>
        </p:txBody>
      </p:sp>
      <p:sp>
        <p:nvSpPr>
          <p:cNvPr id="20483" name="Rectangle 3"/>
          <p:cNvSpPr>
            <a:spLocks noGrp="1" noChangeArrowheads="1"/>
          </p:cNvSpPr>
          <p:nvPr>
            <p:ph idx="1"/>
          </p:nvPr>
        </p:nvSpPr>
        <p:spPr>
          <a:xfrm>
            <a:off x="997874" y="1877437"/>
            <a:ext cx="7543800" cy="4648200"/>
          </a:xfrm>
        </p:spPr>
        <p:txBody>
          <a:bodyPr/>
          <a:lstStyle/>
          <a:p>
            <a:pPr eaLnBrk="1" hangingPunct="1">
              <a:lnSpc>
                <a:spcPct val="90000"/>
              </a:lnSpc>
            </a:pPr>
            <a:r>
              <a:rPr lang="en-US" altLang="en-US" sz="2800" dirty="0" smtClean="0"/>
              <a:t>Why be concerned?</a:t>
            </a:r>
          </a:p>
          <a:p>
            <a:pPr eaLnBrk="1" hangingPunct="1">
              <a:lnSpc>
                <a:spcPct val="90000"/>
              </a:lnSpc>
            </a:pPr>
            <a:r>
              <a:rPr lang="en-US" altLang="en-US" sz="2800" dirty="0" smtClean="0"/>
              <a:t>Housekeeping</a:t>
            </a:r>
          </a:p>
          <a:p>
            <a:pPr eaLnBrk="1" hangingPunct="1">
              <a:lnSpc>
                <a:spcPct val="90000"/>
              </a:lnSpc>
            </a:pPr>
            <a:r>
              <a:rPr lang="en-US" altLang="en-US" sz="2800" dirty="0" smtClean="0"/>
              <a:t>Never let your feet step where your eyes have not been first</a:t>
            </a:r>
          </a:p>
          <a:p>
            <a:pPr eaLnBrk="1" hangingPunct="1">
              <a:lnSpc>
                <a:spcPct val="90000"/>
              </a:lnSpc>
            </a:pPr>
            <a:r>
              <a:rPr lang="en-US" altLang="en-US" sz="2800" dirty="0" smtClean="0"/>
              <a:t>Walking Surfaces</a:t>
            </a:r>
          </a:p>
          <a:p>
            <a:pPr eaLnBrk="1" hangingPunct="1">
              <a:lnSpc>
                <a:spcPct val="90000"/>
              </a:lnSpc>
            </a:pPr>
            <a:r>
              <a:rPr lang="en-US" altLang="en-US" sz="2800" dirty="0" smtClean="0"/>
              <a:t>Footwear</a:t>
            </a:r>
          </a:p>
          <a:p>
            <a:pPr eaLnBrk="1" hangingPunct="1">
              <a:lnSpc>
                <a:spcPct val="90000"/>
              </a:lnSpc>
            </a:pPr>
            <a:r>
              <a:rPr lang="en-US" altLang="en-US" sz="2800" dirty="0" smtClean="0"/>
              <a:t>Ladders</a:t>
            </a:r>
          </a:p>
          <a:p>
            <a:pPr eaLnBrk="1" hangingPunct="1">
              <a:lnSpc>
                <a:spcPct val="90000"/>
              </a:lnSpc>
            </a:pPr>
            <a:r>
              <a:rPr lang="en-US" altLang="en-US" sz="2800" dirty="0" smtClean="0"/>
              <a:t>Stairs</a:t>
            </a:r>
          </a:p>
          <a:p>
            <a:pPr eaLnBrk="1" hangingPunct="1">
              <a:lnSpc>
                <a:spcPct val="90000"/>
              </a:lnSpc>
            </a:pPr>
            <a:r>
              <a:rPr lang="en-US" altLang="en-US" sz="2800" dirty="0" smtClean="0"/>
              <a:t>Fall Protection</a:t>
            </a:r>
          </a:p>
        </p:txBody>
      </p:sp>
      <p:pic>
        <p:nvPicPr>
          <p:cNvPr id="6" name="Picture 5" descr="A worker steps on a power cord plugged into a floor electrical outlet." title="Lifted floor electrical outle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19800" y="3610987"/>
            <a:ext cx="2898775" cy="2914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 name="Picture 2" descr="Related imag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319413" y="5893235"/>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altLang="en-US" dirty="0" smtClean="0"/>
              <a:t>Training</a:t>
            </a:r>
          </a:p>
        </p:txBody>
      </p:sp>
      <p:sp>
        <p:nvSpPr>
          <p:cNvPr id="76803" name="Content Placeholder 2"/>
          <p:cNvSpPr>
            <a:spLocks noGrp="1"/>
          </p:cNvSpPr>
          <p:nvPr>
            <p:ph idx="1"/>
          </p:nvPr>
        </p:nvSpPr>
        <p:spPr>
          <a:xfrm>
            <a:off x="457200" y="2057400"/>
            <a:ext cx="4572000" cy="4068763"/>
          </a:xfrm>
        </p:spPr>
        <p:txBody>
          <a:bodyPr/>
          <a:lstStyle/>
          <a:p>
            <a:pPr eaLnBrk="1" hangingPunct="1">
              <a:buFont typeface="Monotype Sorts" pitchFamily="2" charset="2"/>
              <a:buChar char="v"/>
            </a:pPr>
            <a:r>
              <a:rPr lang="en-US" altLang="en-US" dirty="0" smtClean="0"/>
              <a:t>Equipment inspection</a:t>
            </a:r>
          </a:p>
          <a:p>
            <a:pPr lvl="3" eaLnBrk="1" hangingPunct="1">
              <a:buFont typeface="Monotype Sorts" pitchFamily="2" charset="2"/>
              <a:buChar char="v"/>
            </a:pPr>
            <a:endParaRPr lang="en-US" altLang="en-US" sz="1600" dirty="0" smtClean="0"/>
          </a:p>
          <a:p>
            <a:pPr eaLnBrk="1" hangingPunct="1">
              <a:buFont typeface="Monotype Sorts" pitchFamily="2" charset="2"/>
              <a:buChar char="v"/>
            </a:pPr>
            <a:r>
              <a:rPr lang="en-US" altLang="en-US" dirty="0" smtClean="0"/>
              <a:t>Application limits</a:t>
            </a:r>
          </a:p>
          <a:p>
            <a:pPr lvl="3" eaLnBrk="1" hangingPunct="1">
              <a:buFont typeface="Monotype Sorts" pitchFamily="2" charset="2"/>
              <a:buNone/>
            </a:pPr>
            <a:endParaRPr lang="en-US" altLang="en-US" sz="1600" dirty="0" smtClean="0"/>
          </a:p>
          <a:p>
            <a:pPr eaLnBrk="1" hangingPunct="1">
              <a:buFont typeface="Monotype Sorts" pitchFamily="2" charset="2"/>
              <a:buChar char="v"/>
            </a:pPr>
            <a:r>
              <a:rPr lang="en-US" altLang="en-US" dirty="0" smtClean="0"/>
              <a:t>Methods of use</a:t>
            </a:r>
          </a:p>
          <a:p>
            <a:pPr eaLnBrk="1" hangingPunct="1">
              <a:buFont typeface="Monotype Sorts" pitchFamily="2" charset="2"/>
              <a:buNone/>
            </a:pPr>
            <a:endParaRPr lang="en-US" altLang="en-US" sz="1600" dirty="0" smtClean="0"/>
          </a:p>
          <a:p>
            <a:pPr eaLnBrk="1" hangingPunct="1">
              <a:buFont typeface="Monotype Sorts" pitchFamily="2" charset="2"/>
              <a:buChar char="v"/>
            </a:pPr>
            <a:r>
              <a:rPr lang="en-US" altLang="en-US" dirty="0" smtClean="0"/>
              <a:t>Donning, doffing, adjusting equipment</a:t>
            </a:r>
          </a:p>
          <a:p>
            <a:pPr eaLnBrk="1" hangingPunct="1"/>
            <a:endParaRPr lang="en-US" altLang="en-US" dirty="0" smtClean="0"/>
          </a:p>
        </p:txBody>
      </p:sp>
      <p:pic>
        <p:nvPicPr>
          <p:cNvPr id="7" name="Picture 6" descr="osha fall protection pic"/>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a:xfrm>
            <a:off x="5257800" y="2518455"/>
            <a:ext cx="3076575" cy="28568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762000"/>
            <a:ext cx="6705600" cy="701675"/>
          </a:xfrm>
        </p:spPr>
        <p:txBody>
          <a:bodyPr/>
          <a:lstStyle/>
          <a:p>
            <a:pPr eaLnBrk="1" hangingPunct="1">
              <a:buFont typeface="Monotype Sorts" pitchFamily="2" charset="2"/>
              <a:buNone/>
            </a:pPr>
            <a:r>
              <a:rPr lang="en-US" altLang="en-US" dirty="0" smtClean="0"/>
              <a:t>Training Continued </a:t>
            </a:r>
          </a:p>
        </p:txBody>
      </p:sp>
      <p:sp>
        <p:nvSpPr>
          <p:cNvPr id="77827" name="Rectangle 3"/>
          <p:cNvSpPr>
            <a:spLocks noGrp="1" noChangeArrowheads="1"/>
          </p:cNvSpPr>
          <p:nvPr>
            <p:ph idx="1"/>
          </p:nvPr>
        </p:nvSpPr>
        <p:spPr/>
        <p:txBody>
          <a:bodyPr/>
          <a:lstStyle/>
          <a:p>
            <a:pPr eaLnBrk="1" hangingPunct="1">
              <a:buFont typeface="Monotype Sorts" pitchFamily="2" charset="2"/>
              <a:buChar char="v"/>
            </a:pPr>
            <a:r>
              <a:rPr lang="en-US" altLang="en-US" dirty="0" smtClean="0"/>
              <a:t>Anchoring and tie-off techniques</a:t>
            </a:r>
          </a:p>
          <a:p>
            <a:pPr lvl="3" eaLnBrk="1" hangingPunct="1">
              <a:buFont typeface="Monotype Sorts" pitchFamily="2" charset="2"/>
              <a:buChar char="v"/>
            </a:pPr>
            <a:endParaRPr lang="en-US" altLang="en-US" dirty="0" smtClean="0"/>
          </a:p>
          <a:p>
            <a:pPr eaLnBrk="1" hangingPunct="1">
              <a:buFont typeface="Monotype Sorts" pitchFamily="2" charset="2"/>
              <a:buChar char="v"/>
            </a:pPr>
            <a:r>
              <a:rPr lang="en-US" altLang="en-US" dirty="0" smtClean="0"/>
              <a:t>Emergency rescue plans and implementation</a:t>
            </a:r>
          </a:p>
          <a:p>
            <a:pPr lvl="4" eaLnBrk="1" hangingPunct="1">
              <a:buFont typeface="Monotype Sorts" pitchFamily="2" charset="2"/>
              <a:buChar char="v"/>
            </a:pPr>
            <a:endParaRPr lang="en-US" altLang="en-US" dirty="0" smtClean="0"/>
          </a:p>
          <a:p>
            <a:pPr eaLnBrk="1" hangingPunct="1">
              <a:buFont typeface="Monotype Sorts" pitchFamily="2" charset="2"/>
              <a:buChar char="v"/>
            </a:pPr>
            <a:r>
              <a:rPr lang="en-US" altLang="en-US" dirty="0" smtClean="0"/>
              <a:t>Maintenance procedures</a:t>
            </a:r>
          </a:p>
          <a:p>
            <a:pPr lvl="3" eaLnBrk="1" hangingPunct="1">
              <a:buFont typeface="Monotype Sorts" pitchFamily="2" charset="2"/>
              <a:buChar char="v"/>
            </a:pPr>
            <a:endParaRPr lang="en-US" altLang="en-US" dirty="0" smtClean="0"/>
          </a:p>
          <a:p>
            <a:pPr eaLnBrk="1" hangingPunct="1">
              <a:buFont typeface="Monotype Sorts" pitchFamily="2" charset="2"/>
              <a:buChar char="v"/>
            </a:pPr>
            <a:r>
              <a:rPr lang="en-US" altLang="en-US" dirty="0" smtClean="0"/>
              <a:t>Storage techniques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0" y="609600"/>
            <a:ext cx="6629400" cy="990600"/>
          </a:xfrm>
        </p:spPr>
        <p:txBody>
          <a:bodyPr/>
          <a:lstStyle/>
          <a:p>
            <a:pPr eaLnBrk="1" hangingPunct="1"/>
            <a:r>
              <a:rPr lang="en-US" altLang="en-US" dirty="0" smtClean="0"/>
              <a:t>Vendor/Supplier Information</a:t>
            </a:r>
          </a:p>
        </p:txBody>
      </p:sp>
      <p:sp>
        <p:nvSpPr>
          <p:cNvPr id="78851" name="Content Placeholder 2"/>
          <p:cNvSpPr>
            <a:spLocks noGrp="1"/>
          </p:cNvSpPr>
          <p:nvPr>
            <p:ph idx="1"/>
          </p:nvPr>
        </p:nvSpPr>
        <p:spPr>
          <a:xfrm>
            <a:off x="4343400" y="2362200"/>
            <a:ext cx="3810000" cy="4068763"/>
          </a:xfrm>
        </p:spPr>
        <p:txBody>
          <a:bodyPr/>
          <a:lstStyle/>
          <a:p>
            <a:pPr eaLnBrk="1" hangingPunct="1">
              <a:buFont typeface="Monotype Sorts" pitchFamily="2" charset="2"/>
              <a:buChar char="v"/>
            </a:pPr>
            <a:r>
              <a:rPr lang="en-US" altLang="en-US" sz="2800" dirty="0" smtClean="0"/>
              <a:t>Methods of </a:t>
            </a:r>
            <a:br>
              <a:rPr lang="en-US" altLang="en-US" sz="2800" dirty="0" smtClean="0"/>
            </a:br>
            <a:r>
              <a:rPr lang="en-US" altLang="en-US" sz="2800" dirty="0" smtClean="0"/>
              <a:t>inspection, use, </a:t>
            </a:r>
            <a:br>
              <a:rPr lang="en-US" altLang="en-US" sz="2800" dirty="0" smtClean="0"/>
            </a:br>
            <a:r>
              <a:rPr lang="en-US" altLang="en-US" sz="2800" dirty="0" smtClean="0"/>
              <a:t>cleaning, storage</a:t>
            </a:r>
          </a:p>
          <a:p>
            <a:pPr eaLnBrk="1" hangingPunct="1">
              <a:buFont typeface="Monotype Sorts" pitchFamily="2" charset="2"/>
              <a:buNone/>
            </a:pPr>
            <a:endParaRPr lang="en-US" altLang="en-US" sz="2800" dirty="0" smtClean="0"/>
          </a:p>
          <a:p>
            <a:pPr eaLnBrk="1" hangingPunct="1">
              <a:buFont typeface="Monotype Sorts" pitchFamily="2" charset="2"/>
              <a:buChar char="v"/>
            </a:pPr>
            <a:r>
              <a:rPr lang="en-US" altLang="en-US" sz="2800" dirty="0" smtClean="0"/>
              <a:t>Lifelines</a:t>
            </a:r>
          </a:p>
          <a:p>
            <a:pPr eaLnBrk="1" hangingPunct="1"/>
            <a:endParaRPr lang="en-US" altLang="en-US" dirty="0" smtClean="0"/>
          </a:p>
        </p:txBody>
      </p:sp>
      <p:pic>
        <p:nvPicPr>
          <p:cNvPr id="7" name="Picture 1030" descr="Worker on a lifted surface. " title="Worker on a lifted surfa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847860" y="1872681"/>
            <a:ext cx="2657340" cy="3734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762000"/>
            <a:ext cx="6705600" cy="701675"/>
          </a:xfrm>
        </p:spPr>
        <p:txBody>
          <a:bodyPr/>
          <a:lstStyle/>
          <a:p>
            <a:pPr eaLnBrk="1" hangingPunct="1">
              <a:buFont typeface="Monotype Sorts" pitchFamily="2" charset="2"/>
              <a:buNone/>
            </a:pPr>
            <a:r>
              <a:rPr lang="en-US" altLang="en-US" dirty="0" smtClean="0"/>
              <a:t>Reporting fall hazards</a:t>
            </a:r>
          </a:p>
        </p:txBody>
      </p:sp>
      <p:sp>
        <p:nvSpPr>
          <p:cNvPr id="79875" name="Rectangle 3"/>
          <p:cNvSpPr>
            <a:spLocks noGrp="1" noChangeArrowheads="1"/>
          </p:cNvSpPr>
          <p:nvPr>
            <p:ph idx="1"/>
          </p:nvPr>
        </p:nvSpPr>
        <p:spPr>
          <a:xfrm>
            <a:off x="457200" y="2209800"/>
            <a:ext cx="7772400" cy="3124200"/>
          </a:xfrm>
        </p:spPr>
        <p:txBody>
          <a:bodyPr/>
          <a:lstStyle/>
          <a:p>
            <a:pPr eaLnBrk="1" hangingPunct="1">
              <a:buFont typeface="Monotype Sorts" pitchFamily="2" charset="2"/>
              <a:buChar char="v"/>
            </a:pPr>
            <a:r>
              <a:rPr lang="en-US" altLang="en-US" dirty="0" smtClean="0"/>
              <a:t>Employees will not experience repercussions from reporting hazards</a:t>
            </a:r>
          </a:p>
          <a:p>
            <a:pPr eaLnBrk="1" hangingPunct="1">
              <a:buFont typeface="Monotype Sorts" pitchFamily="2" charset="2"/>
              <a:buChar char="v"/>
            </a:pPr>
            <a:endParaRPr lang="en-US" altLang="en-US" sz="900" dirty="0" smtClean="0"/>
          </a:p>
          <a:p>
            <a:pPr eaLnBrk="1" hangingPunct="1">
              <a:buFont typeface="Monotype Sorts" pitchFamily="2" charset="2"/>
              <a:buChar char="v"/>
            </a:pPr>
            <a:r>
              <a:rPr lang="en-US" altLang="en-US" dirty="0" smtClean="0"/>
              <a:t>Employees should report </a:t>
            </a:r>
            <a:br>
              <a:rPr lang="en-US" altLang="en-US" dirty="0" smtClean="0"/>
            </a:br>
            <a:r>
              <a:rPr lang="en-US" altLang="en-US" dirty="0" smtClean="0"/>
              <a:t>unsafe equipment, </a:t>
            </a:r>
            <a:br>
              <a:rPr lang="en-US" altLang="en-US" dirty="0" smtClean="0"/>
            </a:br>
            <a:r>
              <a:rPr lang="en-US" altLang="en-US" dirty="0" smtClean="0"/>
              <a:t>conditions, procedures</a:t>
            </a:r>
          </a:p>
          <a:p>
            <a:pPr eaLnBrk="1" hangingPunct="1">
              <a:buFont typeface="Monotype Sorts" pitchFamily="2" charset="2"/>
              <a:buChar char="v"/>
            </a:pPr>
            <a:r>
              <a:rPr lang="en-US" altLang="en-US" dirty="0" smtClean="0"/>
              <a:t>Disciplinary actions for failure to use </a:t>
            </a:r>
          </a:p>
          <a:p>
            <a:pPr marL="0" indent="0" eaLnBrk="1" hangingPunct="1">
              <a:buNone/>
            </a:pPr>
            <a:r>
              <a:rPr lang="en-US" altLang="en-US" dirty="0"/>
              <a:t> </a:t>
            </a:r>
            <a:r>
              <a:rPr lang="en-US" altLang="en-US" dirty="0" smtClean="0"/>
              <a:t>  equipment</a:t>
            </a:r>
          </a:p>
          <a:p>
            <a:pPr eaLnBrk="1" hangingPunct="1">
              <a:buFont typeface="Monotype Sorts" pitchFamily="2" charset="2"/>
              <a:buChar char="v"/>
            </a:pPr>
            <a:endParaRPr lang="en-US" altLang="en-US" dirty="0" smtClean="0"/>
          </a:p>
        </p:txBody>
      </p:sp>
      <p:pic>
        <p:nvPicPr>
          <p:cNvPr id="79878" name="Picture 6" descr="Worker donned harness backwards, thereby putting him at risk for injury." title="Improper harness placemen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29200" y="3260725"/>
            <a:ext cx="374173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trip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altLang="en-US" dirty="0" smtClean="0"/>
              <a:t>Housekeeping</a:t>
            </a:r>
          </a:p>
        </p:txBody>
      </p:sp>
      <p:sp>
        <p:nvSpPr>
          <p:cNvPr id="80899" name="Content Placeholder 2"/>
          <p:cNvSpPr>
            <a:spLocks noGrp="1"/>
          </p:cNvSpPr>
          <p:nvPr>
            <p:ph idx="1"/>
          </p:nvPr>
        </p:nvSpPr>
        <p:spPr>
          <a:xfrm>
            <a:off x="457200" y="2057400"/>
            <a:ext cx="5791200" cy="4068763"/>
          </a:xfrm>
        </p:spPr>
        <p:txBody>
          <a:bodyPr/>
          <a:lstStyle/>
          <a:p>
            <a:pPr eaLnBrk="1" hangingPunct="1">
              <a:lnSpc>
                <a:spcPct val="90000"/>
              </a:lnSpc>
              <a:buFont typeface="Monotype Sorts" pitchFamily="2" charset="2"/>
              <a:buChar char="v"/>
            </a:pPr>
            <a:r>
              <a:rPr lang="en-US" altLang="en-US" dirty="0" smtClean="0"/>
              <a:t>Effective housekeeping prevents falls</a:t>
            </a:r>
          </a:p>
          <a:p>
            <a:pPr lvl="3" eaLnBrk="1" hangingPunct="1">
              <a:lnSpc>
                <a:spcPct val="90000"/>
              </a:lnSpc>
              <a:buFont typeface="Monotype Sorts" pitchFamily="2" charset="2"/>
              <a:buChar char="v"/>
            </a:pPr>
            <a:endParaRPr lang="en-US" altLang="en-US" sz="900" dirty="0" smtClean="0"/>
          </a:p>
          <a:p>
            <a:pPr eaLnBrk="1" hangingPunct="1">
              <a:lnSpc>
                <a:spcPct val="90000"/>
              </a:lnSpc>
              <a:buFont typeface="Monotype Sorts" pitchFamily="2" charset="2"/>
              <a:buChar char="v"/>
            </a:pPr>
            <a:r>
              <a:rPr lang="en-US" altLang="en-US" dirty="0" smtClean="0"/>
              <a:t>Keep high work areas </a:t>
            </a:r>
            <a:br>
              <a:rPr lang="en-US" altLang="en-US" dirty="0" smtClean="0"/>
            </a:br>
            <a:r>
              <a:rPr lang="en-US" altLang="en-US" dirty="0" smtClean="0"/>
              <a:t>free from:</a:t>
            </a:r>
          </a:p>
          <a:p>
            <a:pPr lvl="1" eaLnBrk="1" hangingPunct="1">
              <a:lnSpc>
                <a:spcPct val="90000"/>
              </a:lnSpc>
            </a:pPr>
            <a:r>
              <a:rPr lang="en-US" altLang="en-US" dirty="0" smtClean="0"/>
              <a:t>Tools</a:t>
            </a:r>
          </a:p>
          <a:p>
            <a:pPr lvl="1" eaLnBrk="1" hangingPunct="1">
              <a:lnSpc>
                <a:spcPct val="90000"/>
              </a:lnSpc>
            </a:pPr>
            <a:r>
              <a:rPr lang="en-US" altLang="en-US" dirty="0" smtClean="0"/>
              <a:t>Materials</a:t>
            </a:r>
          </a:p>
          <a:p>
            <a:pPr lvl="1" eaLnBrk="1" hangingPunct="1">
              <a:lnSpc>
                <a:spcPct val="90000"/>
              </a:lnSpc>
            </a:pPr>
            <a:r>
              <a:rPr lang="en-US" altLang="en-US" dirty="0" smtClean="0"/>
              <a:t>Debris</a:t>
            </a:r>
          </a:p>
          <a:p>
            <a:pPr lvl="1" eaLnBrk="1" hangingPunct="1">
              <a:lnSpc>
                <a:spcPct val="90000"/>
              </a:lnSpc>
            </a:pPr>
            <a:r>
              <a:rPr lang="en-US" altLang="en-US" dirty="0" smtClean="0"/>
              <a:t>Liquids</a:t>
            </a:r>
          </a:p>
          <a:p>
            <a:pPr eaLnBrk="1" hangingPunct="1"/>
            <a:endParaRPr lang="en-US" altLang="en-US" dirty="0" smtClean="0"/>
          </a:p>
        </p:txBody>
      </p:sp>
      <p:pic>
        <p:nvPicPr>
          <p:cNvPr id="7" name="Picture 1030" descr="Clean and organized working surfaces. " title="Correct scaffolding structure."/>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a:xfrm>
            <a:off x="5638800" y="304895"/>
            <a:ext cx="2646032" cy="58212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dirty="0" smtClean="0"/>
              <a:t>Workers’ Rights Under OSH Act</a:t>
            </a:r>
          </a:p>
        </p:txBody>
      </p:sp>
      <p:sp>
        <p:nvSpPr>
          <p:cNvPr id="3" name="Content Placeholder 2"/>
          <p:cNvSpPr>
            <a:spLocks noGrp="1"/>
          </p:cNvSpPr>
          <p:nvPr>
            <p:ph idx="1"/>
          </p:nvPr>
        </p:nvSpPr>
        <p:spPr/>
        <p:txBody>
          <a:bodyPr>
            <a:normAutofit/>
          </a:bodyPr>
          <a:lstStyle/>
          <a:p>
            <a:pPr>
              <a:defRPr/>
            </a:pPr>
            <a:endParaRPr lang="en-US" sz="1650" dirty="0"/>
          </a:p>
          <a:p>
            <a:pPr marL="0" indent="0">
              <a:buNone/>
              <a:defRPr/>
            </a:pPr>
            <a:r>
              <a:rPr lang="en-US" sz="1650" dirty="0"/>
              <a:t>Workers are entitled to working conditions that do not pose a risk of serious harm. To help assure a safe and healthful workplace, OSHA also provides workers with the right to:</a:t>
            </a:r>
          </a:p>
          <a:p>
            <a:pPr>
              <a:defRPr/>
            </a:pPr>
            <a:endParaRPr lang="en-US" sz="1650" dirty="0"/>
          </a:p>
          <a:p>
            <a:pPr>
              <a:defRPr/>
            </a:pPr>
            <a:r>
              <a:rPr lang="en-US" sz="1650" dirty="0"/>
              <a:t>Ask OSHA to inspect their workplace;</a:t>
            </a:r>
          </a:p>
          <a:p>
            <a:pPr>
              <a:defRPr/>
            </a:pPr>
            <a:r>
              <a:rPr lang="en-US" sz="1650" dirty="0"/>
              <a:t>Use their rights under the law without retaliation and discrimination;</a:t>
            </a:r>
          </a:p>
          <a:p>
            <a:pPr>
              <a:defRPr/>
            </a:pPr>
            <a:r>
              <a:rPr lang="en-US" sz="1650" dirty="0"/>
              <a:t>Receive information and training about hazards, methods to prevent harm, and the OSHA standards that apply to their workplace. The training must be in a language you can understand;</a:t>
            </a:r>
          </a:p>
          <a:p>
            <a:pPr>
              <a:defRPr/>
            </a:pPr>
            <a:r>
              <a:rPr lang="en-US" sz="1650" dirty="0"/>
              <a:t>Get copies of test results done to find hazards in the workplace;</a:t>
            </a:r>
          </a:p>
          <a:p>
            <a:pPr>
              <a:defRPr/>
            </a:pPr>
            <a:r>
              <a:rPr lang="en-US" sz="1650" dirty="0"/>
              <a:t>Review records of work-related injuries and illnesses;</a:t>
            </a:r>
          </a:p>
          <a:p>
            <a:pPr>
              <a:defRPr/>
            </a:pPr>
            <a:r>
              <a:rPr lang="en-US" sz="1650" dirty="0"/>
              <a:t>Get copies of their medical records.</a:t>
            </a:r>
          </a:p>
        </p:txBody>
      </p:sp>
    </p:spTree>
    <p:extLst>
      <p:ext uri="{BB962C8B-B14F-4D97-AF65-F5344CB8AC3E}">
        <p14:creationId xmlns:p14="http://schemas.microsoft.com/office/powerpoint/2010/main" val="10959600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628650" y="152400"/>
            <a:ext cx="7886700" cy="777874"/>
          </a:xfrm>
        </p:spPr>
        <p:txBody>
          <a:bodyPr/>
          <a:lstStyle/>
          <a:p>
            <a:r>
              <a:rPr lang="en-US" altLang="en-US" dirty="0" smtClean="0"/>
              <a:t>Employer Responsibilities </a:t>
            </a:r>
          </a:p>
        </p:txBody>
      </p:sp>
      <p:sp>
        <p:nvSpPr>
          <p:cNvPr id="3" name="Content Placeholder 2"/>
          <p:cNvSpPr>
            <a:spLocks noGrp="1"/>
          </p:cNvSpPr>
          <p:nvPr>
            <p:ph idx="1"/>
          </p:nvPr>
        </p:nvSpPr>
        <p:spPr>
          <a:xfrm>
            <a:off x="628650" y="930274"/>
            <a:ext cx="7886700" cy="5699126"/>
          </a:xfrm>
        </p:spPr>
        <p:txBody>
          <a:bodyPr>
            <a:noAutofit/>
          </a:bodyPr>
          <a:lstStyle/>
          <a:p>
            <a:pPr marL="0" indent="0">
              <a:buNone/>
              <a:defRPr/>
            </a:pPr>
            <a:r>
              <a:rPr lang="en-US" sz="1050" dirty="0"/>
              <a:t>Under the OSH law, employers have a responsibility to provide a safe workplace. This is a short summary of key employer responsibilities:</a:t>
            </a:r>
          </a:p>
          <a:p>
            <a:pPr>
              <a:defRPr/>
            </a:pPr>
            <a:r>
              <a:rPr lang="en-US" sz="1050" dirty="0" smtClean="0"/>
              <a:t>Provide </a:t>
            </a:r>
            <a:r>
              <a:rPr lang="en-US" sz="1050" dirty="0"/>
              <a:t>a workplace free from serious recognized hazards and comply with standards, rules and regulations issued under the OSH Act.</a:t>
            </a:r>
          </a:p>
          <a:p>
            <a:pPr>
              <a:defRPr/>
            </a:pPr>
            <a:r>
              <a:rPr lang="en-US" sz="1050" dirty="0"/>
              <a:t>Examine workplace conditions to make sure they conform to applicable </a:t>
            </a:r>
            <a:r>
              <a:rPr lang="en-US" sz="1050" u="sng" dirty="0"/>
              <a:t>OSHA standards</a:t>
            </a:r>
            <a:r>
              <a:rPr lang="en-US" sz="1050" dirty="0"/>
              <a:t>.</a:t>
            </a:r>
          </a:p>
          <a:p>
            <a:pPr>
              <a:defRPr/>
            </a:pPr>
            <a:r>
              <a:rPr lang="en-US" sz="1050" dirty="0"/>
              <a:t>Make sure employees have and use safe tools and equipment and properly maintain this equipment.</a:t>
            </a:r>
          </a:p>
          <a:p>
            <a:pPr>
              <a:defRPr/>
            </a:pPr>
            <a:r>
              <a:rPr lang="en-US" sz="1050" dirty="0"/>
              <a:t>Use color codes, posters, labels or signs to warn employees of potential hazards.</a:t>
            </a:r>
          </a:p>
          <a:p>
            <a:pPr>
              <a:defRPr/>
            </a:pPr>
            <a:r>
              <a:rPr lang="en-US" sz="1050" dirty="0"/>
              <a:t>Establish or update operating procedures and communicate them so that employees follow safety and health requirements.</a:t>
            </a:r>
          </a:p>
          <a:p>
            <a:pPr>
              <a:defRPr/>
            </a:pPr>
            <a:r>
              <a:rPr lang="en-US" sz="1050" dirty="0"/>
              <a:t>Employers must provide safety training in a language and vocabulary workers can understand.</a:t>
            </a:r>
          </a:p>
          <a:p>
            <a:pPr>
              <a:defRPr/>
            </a:pPr>
            <a:r>
              <a:rPr lang="en-US" sz="1050" dirty="0"/>
              <a:t>Employers with hazardous chemicals in the workplace must develop and implement a written hazard communication program and train employees on the hazards they are exposed to and proper precautions (and a copy of safety data sheets must be readily available). See the OSHA page on </a:t>
            </a:r>
            <a:r>
              <a:rPr lang="en-US" sz="1050" u="sng" dirty="0"/>
              <a:t>Hazard Communication</a:t>
            </a:r>
            <a:r>
              <a:rPr lang="en-US" sz="1050" dirty="0"/>
              <a:t>.</a:t>
            </a:r>
          </a:p>
          <a:p>
            <a:pPr>
              <a:defRPr/>
            </a:pPr>
            <a:r>
              <a:rPr lang="en-US" sz="1050" dirty="0"/>
              <a:t>Provide medical examinations and training when required by </a:t>
            </a:r>
            <a:r>
              <a:rPr lang="en-US" sz="1050" u="sng" dirty="0"/>
              <a:t>OSHA standards</a:t>
            </a:r>
            <a:r>
              <a:rPr lang="en-US" sz="1050" dirty="0"/>
              <a:t>.</a:t>
            </a:r>
          </a:p>
          <a:p>
            <a:pPr>
              <a:defRPr/>
            </a:pPr>
            <a:r>
              <a:rPr lang="en-US" sz="1050" dirty="0"/>
              <a:t>Post, at a prominent location within the workplace, the </a:t>
            </a:r>
            <a:r>
              <a:rPr lang="en-US" sz="1050" u="sng" dirty="0"/>
              <a:t>OSHA poster</a:t>
            </a:r>
            <a:r>
              <a:rPr lang="en-US" sz="1050" dirty="0"/>
              <a:t> (or the state-plan equivalent) informing employees of their rights and responsibilities.</a:t>
            </a:r>
          </a:p>
          <a:p>
            <a:pPr>
              <a:defRPr/>
            </a:pPr>
            <a:r>
              <a:rPr lang="en-US" sz="1050" dirty="0"/>
              <a:t>Report to the nearest OSHA office within 8 hours any fatal accident or one that results in the hospitalization of three or more employees. Call our toll-free number: 1-800-321-OSHA (6742); TTY 1-877-889-5627</a:t>
            </a:r>
          </a:p>
          <a:p>
            <a:pPr>
              <a:defRPr/>
            </a:pPr>
            <a:r>
              <a:rPr lang="en-US" sz="1050" u="sng" dirty="0"/>
              <a:t>Keep records</a:t>
            </a:r>
            <a:r>
              <a:rPr lang="en-US" sz="1050" dirty="0"/>
              <a:t> of work-related injuries and illnesses. (Note: Employers with 10 or fewer employees and employers in certain low-hazard industries are exempt from this requirement.</a:t>
            </a:r>
          </a:p>
          <a:p>
            <a:pPr>
              <a:defRPr/>
            </a:pPr>
            <a:r>
              <a:rPr lang="en-US" sz="1050" dirty="0"/>
              <a:t>Provide employees, former employees and their representatives access to the Log of Work-Related Injuries and Illnesses (</a:t>
            </a:r>
            <a:r>
              <a:rPr lang="en-US" sz="1050" u="sng" dirty="0"/>
              <a:t>OSHA Form 300</a:t>
            </a:r>
            <a:r>
              <a:rPr lang="en-US" sz="1050" dirty="0"/>
              <a:t>). On February 1, and for three months, covered employers must post the summary of the OSHA log of injuries and illnesses (</a:t>
            </a:r>
            <a:r>
              <a:rPr lang="en-US" sz="1050" u="sng" dirty="0"/>
              <a:t>OSHA Form 300A</a:t>
            </a:r>
            <a:r>
              <a:rPr lang="en-US" sz="1050" dirty="0"/>
              <a:t>).</a:t>
            </a:r>
          </a:p>
          <a:p>
            <a:pPr>
              <a:defRPr/>
            </a:pPr>
            <a:r>
              <a:rPr lang="en-US" sz="1050" u="sng" dirty="0"/>
              <a:t>Provide access</a:t>
            </a:r>
            <a:r>
              <a:rPr lang="en-US" sz="1050" dirty="0"/>
              <a:t> to employee medical records and exposure records to employees or their authorized representatives.</a:t>
            </a:r>
          </a:p>
          <a:p>
            <a:pPr>
              <a:defRPr/>
            </a:pPr>
            <a:r>
              <a:rPr lang="en-US" sz="1050" dirty="0"/>
              <a:t>Provide to the OSHA compliance officer the names of authorized employee representatives who may be asked to accompany the compliance officer during an </a:t>
            </a:r>
            <a:r>
              <a:rPr lang="en-US" sz="1050" u="sng" dirty="0"/>
              <a:t>inspection</a:t>
            </a:r>
            <a:r>
              <a:rPr lang="en-US" sz="1050" dirty="0"/>
              <a:t>.</a:t>
            </a:r>
          </a:p>
          <a:p>
            <a:pPr>
              <a:defRPr/>
            </a:pPr>
            <a:r>
              <a:rPr lang="en-US" sz="1050" dirty="0"/>
              <a:t>Not discriminate against employees who exercise their rights under the Act. See our "</a:t>
            </a:r>
            <a:r>
              <a:rPr lang="en-US" sz="1050" u="sng" dirty="0"/>
              <a:t>Whistleblower Protection</a:t>
            </a:r>
            <a:r>
              <a:rPr lang="en-US" sz="1050" dirty="0"/>
              <a:t>" webpage.</a:t>
            </a:r>
          </a:p>
          <a:p>
            <a:pPr>
              <a:defRPr/>
            </a:pPr>
            <a:r>
              <a:rPr lang="en-US" sz="1050" dirty="0"/>
              <a:t>Post OSHA citations at or near the work area involved. Each citation must remain posted until the violation has been corrected, or for three working days, whichever is longer. Post abatement verification documents or tags.</a:t>
            </a:r>
          </a:p>
        </p:txBody>
      </p:sp>
    </p:spTree>
    <p:extLst>
      <p:ext uri="{BB962C8B-B14F-4D97-AF65-F5344CB8AC3E}">
        <p14:creationId xmlns:p14="http://schemas.microsoft.com/office/powerpoint/2010/main" val="26416823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dirty="0" smtClean="0"/>
              <a:t>Right to File a Complaint</a:t>
            </a:r>
          </a:p>
        </p:txBody>
      </p:sp>
      <p:sp>
        <p:nvSpPr>
          <p:cNvPr id="3" name="Content Placeholder 2"/>
          <p:cNvSpPr>
            <a:spLocks noGrp="1"/>
          </p:cNvSpPr>
          <p:nvPr>
            <p:ph idx="1"/>
          </p:nvPr>
        </p:nvSpPr>
        <p:spPr/>
        <p:txBody>
          <a:bodyPr>
            <a:normAutofit/>
          </a:bodyPr>
          <a:lstStyle/>
          <a:p>
            <a:pPr>
              <a:defRPr/>
            </a:pPr>
            <a:r>
              <a:rPr lang="en-US" dirty="0">
                <a:solidFill>
                  <a:schemeClr val="tx1"/>
                </a:solidFill>
              </a:rPr>
              <a:t>The </a:t>
            </a:r>
            <a:r>
              <a:rPr lang="en-US" u="sng" dirty="0">
                <a:solidFill>
                  <a:schemeClr val="tx1"/>
                </a:solidFill>
              </a:rPr>
              <a:t>Occupational Safety and Health Act of 1970</a:t>
            </a:r>
            <a:r>
              <a:rPr lang="en-US" dirty="0">
                <a:solidFill>
                  <a:schemeClr val="tx1"/>
                </a:solidFill>
              </a:rPr>
              <a:t> gives employees and their representatives the right to file a complaint and request an OSHA inspection of their workplace if they believe there is a serious hazard or their employer is not following OSHA standards. Further, the Act gives complainants the right to request that their names not be revealed to their employers.</a:t>
            </a:r>
          </a:p>
          <a:p>
            <a:pPr>
              <a:defRPr/>
            </a:pPr>
            <a:r>
              <a:rPr lang="en-US" dirty="0">
                <a:solidFill>
                  <a:schemeClr val="tx1"/>
                </a:solidFill>
              </a:rPr>
              <a:t>Complaints from employees and their representatives are taken seriously by OSHA. It is against the law for an employer to fire, demote, transfer, or discriminate in any way against a worker for filing a complaint or using other </a:t>
            </a:r>
            <a:r>
              <a:rPr lang="en-US" u="sng" dirty="0">
                <a:solidFill>
                  <a:schemeClr val="tx1"/>
                </a:solidFill>
                <a:hlinkClick r:id="rId3" tooltip="OSHA rights"/>
              </a:rPr>
              <a:t>OSHA rights</a:t>
            </a:r>
            <a:r>
              <a:rPr lang="en-US" dirty="0">
                <a:solidFill>
                  <a:schemeClr val="tx1"/>
                </a:solidFill>
              </a:rPr>
              <a:t>.</a:t>
            </a:r>
          </a:p>
          <a:p>
            <a:pPr>
              <a:defRPr/>
            </a:pPr>
            <a:r>
              <a:rPr lang="en-US" dirty="0">
                <a:solidFill>
                  <a:schemeClr val="tx1"/>
                </a:solidFill>
              </a:rPr>
              <a:t>OSHA will keep your information confidential</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897437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628650" y="304800"/>
            <a:ext cx="7886700" cy="609601"/>
          </a:xfrm>
        </p:spPr>
        <p:txBody>
          <a:bodyPr/>
          <a:lstStyle/>
          <a:p>
            <a:r>
              <a:rPr lang="en-US" altLang="en-US" dirty="0" smtClean="0"/>
              <a:t>Whistleblower Protections</a:t>
            </a:r>
          </a:p>
        </p:txBody>
      </p:sp>
      <p:sp>
        <p:nvSpPr>
          <p:cNvPr id="3" name="Content Placeholder 2"/>
          <p:cNvSpPr>
            <a:spLocks noGrp="1"/>
          </p:cNvSpPr>
          <p:nvPr>
            <p:ph idx="1"/>
          </p:nvPr>
        </p:nvSpPr>
        <p:spPr>
          <a:xfrm>
            <a:off x="628650" y="1143000"/>
            <a:ext cx="7886700" cy="5486400"/>
          </a:xfrm>
        </p:spPr>
        <p:txBody>
          <a:bodyPr>
            <a:normAutofit fontScale="92500" lnSpcReduction="10000"/>
          </a:bodyPr>
          <a:lstStyle/>
          <a:p>
            <a:pPr>
              <a:defRPr/>
            </a:pPr>
            <a:r>
              <a:rPr lang="en-US" dirty="0">
                <a:solidFill>
                  <a:schemeClr val="tx1"/>
                </a:solidFill>
              </a:rPr>
              <a:t>OSHA's Whistleblower Protection Program enforces the whistleblower provisions of more than twenty whistleblower statutes protecting employees who report violations of various workplace </a:t>
            </a:r>
            <a:r>
              <a:rPr lang="en-US" dirty="0" smtClean="0">
                <a:solidFill>
                  <a:schemeClr val="tx1"/>
                </a:solidFill>
              </a:rPr>
              <a:t>safety laws. </a:t>
            </a:r>
          </a:p>
          <a:p>
            <a:pPr>
              <a:defRPr/>
            </a:pPr>
            <a:endParaRPr lang="en-US" dirty="0" smtClean="0">
              <a:solidFill>
                <a:schemeClr val="tx1"/>
              </a:solidFill>
            </a:endParaRPr>
          </a:p>
          <a:p>
            <a:pPr marL="0" indent="0">
              <a:buNone/>
              <a:defRPr/>
            </a:pPr>
            <a:r>
              <a:rPr lang="en-US" dirty="0" smtClean="0">
                <a:solidFill>
                  <a:schemeClr val="tx1"/>
                </a:solidFill>
              </a:rPr>
              <a:t>Protection </a:t>
            </a:r>
            <a:r>
              <a:rPr lang="en-US" dirty="0">
                <a:solidFill>
                  <a:schemeClr val="tx1"/>
                </a:solidFill>
              </a:rPr>
              <a:t>from discrimination means that an employer cannot retaliate by taking "adverse action" against workers, such as:</a:t>
            </a:r>
          </a:p>
          <a:p>
            <a:pPr>
              <a:defRPr/>
            </a:pPr>
            <a:r>
              <a:rPr lang="en-US" dirty="0">
                <a:solidFill>
                  <a:schemeClr val="tx1"/>
                </a:solidFill>
              </a:rPr>
              <a:t>Firing or laying off</a:t>
            </a:r>
          </a:p>
          <a:p>
            <a:pPr>
              <a:defRPr/>
            </a:pPr>
            <a:r>
              <a:rPr lang="en-US" dirty="0">
                <a:solidFill>
                  <a:schemeClr val="tx1"/>
                </a:solidFill>
              </a:rPr>
              <a:t>Blacklisting</a:t>
            </a:r>
          </a:p>
          <a:p>
            <a:pPr>
              <a:defRPr/>
            </a:pPr>
            <a:r>
              <a:rPr lang="en-US" dirty="0">
                <a:solidFill>
                  <a:schemeClr val="tx1"/>
                </a:solidFill>
              </a:rPr>
              <a:t>Demoting</a:t>
            </a:r>
          </a:p>
          <a:p>
            <a:pPr>
              <a:defRPr/>
            </a:pPr>
            <a:r>
              <a:rPr lang="en-US" dirty="0">
                <a:solidFill>
                  <a:schemeClr val="tx1"/>
                </a:solidFill>
              </a:rPr>
              <a:t>Denying overtime or promotion</a:t>
            </a:r>
          </a:p>
          <a:p>
            <a:pPr>
              <a:defRPr/>
            </a:pPr>
            <a:r>
              <a:rPr lang="en-US" dirty="0">
                <a:solidFill>
                  <a:schemeClr val="tx1"/>
                </a:solidFill>
              </a:rPr>
              <a:t>Disciplining</a:t>
            </a:r>
          </a:p>
          <a:p>
            <a:pPr>
              <a:defRPr/>
            </a:pPr>
            <a:r>
              <a:rPr lang="en-US" dirty="0">
                <a:solidFill>
                  <a:schemeClr val="tx1"/>
                </a:solidFill>
              </a:rPr>
              <a:t>Denial of benefits</a:t>
            </a:r>
          </a:p>
          <a:p>
            <a:pPr>
              <a:defRPr/>
            </a:pPr>
            <a:r>
              <a:rPr lang="en-US" dirty="0">
                <a:solidFill>
                  <a:schemeClr val="tx1"/>
                </a:solidFill>
              </a:rPr>
              <a:t>Failure to hire or rehire</a:t>
            </a:r>
          </a:p>
          <a:p>
            <a:pPr>
              <a:defRPr/>
            </a:pPr>
            <a:r>
              <a:rPr lang="en-US" dirty="0">
                <a:solidFill>
                  <a:schemeClr val="tx1"/>
                </a:solidFill>
              </a:rPr>
              <a:t>Intimidation</a:t>
            </a:r>
          </a:p>
          <a:p>
            <a:pPr>
              <a:defRPr/>
            </a:pPr>
            <a:r>
              <a:rPr lang="en-US" dirty="0">
                <a:solidFill>
                  <a:schemeClr val="tx1"/>
                </a:solidFill>
              </a:rPr>
              <a:t>Making threats</a:t>
            </a:r>
          </a:p>
          <a:p>
            <a:pPr>
              <a:defRPr/>
            </a:pPr>
            <a:r>
              <a:rPr lang="en-US" dirty="0">
                <a:solidFill>
                  <a:schemeClr val="tx1"/>
                </a:solidFill>
              </a:rPr>
              <a:t>Reassignment affecting prospects for promotion</a:t>
            </a:r>
          </a:p>
          <a:p>
            <a:pPr>
              <a:defRPr/>
            </a:pPr>
            <a:r>
              <a:rPr lang="en-US" dirty="0">
                <a:solidFill>
                  <a:schemeClr val="tx1"/>
                </a:solidFill>
              </a:rPr>
              <a:t>Reducing pay or hours</a:t>
            </a:r>
          </a:p>
          <a:p>
            <a:pPr>
              <a:defRPr/>
            </a:pPr>
            <a:endParaRPr lang="en-US" dirty="0"/>
          </a:p>
        </p:txBody>
      </p:sp>
    </p:spTree>
    <p:extLst>
      <p:ext uri="{BB962C8B-B14F-4D97-AF65-F5344CB8AC3E}">
        <p14:creationId xmlns:p14="http://schemas.microsoft.com/office/powerpoint/2010/main" val="29914627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ctrTitle"/>
          </p:nvPr>
        </p:nvSpPr>
        <p:spPr>
          <a:xfrm>
            <a:off x="663575" y="3657600"/>
            <a:ext cx="7772400" cy="1920875"/>
          </a:xfrm>
          <a:extLst/>
        </p:spPr>
        <p:txBody>
          <a:bodyPr>
            <a:normAutofit fontScale="90000"/>
          </a:bodyPr>
          <a:lstStyle/>
          <a:p>
            <a:pPr eaLnBrk="1" fontAlgn="auto" hangingPunct="1">
              <a:spcAft>
                <a:spcPts val="0"/>
              </a:spcAft>
              <a:defRPr/>
            </a:pPr>
            <a:r>
              <a:rPr lang="en-US" i="1" dirty="0"/>
              <a:t>Thank You!</a:t>
            </a:r>
            <a:br>
              <a:rPr lang="en-US" i="1" dirty="0"/>
            </a:br>
            <a:r>
              <a:rPr lang="en-US" sz="6000" i="1" dirty="0"/>
              <a:t/>
            </a:r>
            <a:br>
              <a:rPr lang="en-US" sz="6000" i="1" dirty="0"/>
            </a:br>
            <a:r>
              <a:rPr lang="en-US" sz="6000" b="0" i="1" dirty="0">
                <a:solidFill>
                  <a:srgbClr val="000066"/>
                </a:solidFill>
                <a:latin typeface="Impact" pitchFamily="34" charset="0"/>
              </a:rPr>
              <a:t>SAFETY IS NO ACCIDENT!</a:t>
            </a:r>
            <a:endParaRPr lang="en-US" sz="6000" b="0" i="1" dirty="0">
              <a:solidFill>
                <a:srgbClr val="000066"/>
              </a:solidFill>
            </a:endParaRPr>
          </a:p>
        </p:txBody>
      </p:sp>
      <p:pic>
        <p:nvPicPr>
          <p:cNvPr id="3" name="Picture 2" descr="A workers has a ladder lifted off of the ground with pieces of lumber and is attempting to climb the ladder. " title="Improper ladder us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228600"/>
            <a:ext cx="2819400" cy="375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r>
              <a:rPr lang="en-US" altLang="en-US" dirty="0" smtClean="0"/>
              <a:t>Why be concerned?</a:t>
            </a:r>
          </a:p>
        </p:txBody>
      </p:sp>
      <p:sp>
        <p:nvSpPr>
          <p:cNvPr id="22531" name="Rectangle 3"/>
          <p:cNvSpPr>
            <a:spLocks noGrp="1" noChangeArrowheads="1"/>
          </p:cNvSpPr>
          <p:nvPr>
            <p:ph idx="1"/>
          </p:nvPr>
        </p:nvSpPr>
        <p:spPr>
          <a:xfrm>
            <a:off x="457200" y="1905000"/>
            <a:ext cx="8001000" cy="4221163"/>
          </a:xfrm>
        </p:spPr>
        <p:txBody>
          <a:bodyPr/>
          <a:lstStyle/>
          <a:p>
            <a:pPr eaLnBrk="1" hangingPunct="1">
              <a:lnSpc>
                <a:spcPct val="110000"/>
              </a:lnSpc>
            </a:pPr>
            <a:r>
              <a:rPr lang="en-US" altLang="en-US" sz="2800" dirty="0" smtClean="0"/>
              <a:t>According to the U. S. Department of Labor, slips, trips, and falls constitute over 50 % of general industry mishaps</a:t>
            </a:r>
          </a:p>
          <a:p>
            <a:pPr eaLnBrk="1" hangingPunct="1">
              <a:lnSpc>
                <a:spcPct val="110000"/>
              </a:lnSpc>
            </a:pPr>
            <a:r>
              <a:rPr lang="en-US" altLang="en-US" sz="2800" dirty="0" smtClean="0"/>
              <a:t>Slips, trips &amp; falls cause 15% of all accidental deaths, second only to motor vehicles as a cause of fatalities</a:t>
            </a:r>
          </a:p>
          <a:p>
            <a:pPr eaLnBrk="1" hangingPunct="1">
              <a:lnSpc>
                <a:spcPct val="110000"/>
              </a:lnSpc>
            </a:pPr>
            <a:r>
              <a:rPr lang="en-US" altLang="en-US" sz="2800" dirty="0" smtClean="0"/>
              <a:t>Approximately 19,565 people die in the U.S. annually due to injuries caused by unintentional falls</a:t>
            </a:r>
          </a:p>
        </p:txBody>
      </p:sp>
    </p:spTree>
    <p:custDataLst>
      <p:tags r:id="rId1"/>
    </p:custData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dirty="0" smtClean="0"/>
              <a:t>Questions?</a:t>
            </a:r>
          </a:p>
        </p:txBody>
      </p:sp>
      <p:sp>
        <p:nvSpPr>
          <p:cNvPr id="82947" name="Content Placeholder 2"/>
          <p:cNvSpPr>
            <a:spLocks noGrp="1"/>
          </p:cNvSpPr>
          <p:nvPr>
            <p:ph idx="1"/>
          </p:nvPr>
        </p:nvSpPr>
        <p:spPr/>
        <p:txBody>
          <a:bodyPr/>
          <a:lstStyle/>
          <a:p>
            <a:r>
              <a:rPr lang="en-US" altLang="en-US" dirty="0" smtClean="0"/>
              <a:t>OSHA 1-800-321-6742</a:t>
            </a:r>
          </a:p>
          <a:p>
            <a:pPr lvl="1"/>
            <a:r>
              <a:rPr lang="en-US" altLang="en-US" dirty="0" smtClean="0">
                <a:hlinkClick r:id="rId3"/>
              </a:rPr>
              <a:t>OSHA Webiste</a:t>
            </a:r>
            <a:endParaRPr lang="en-US" altLang="en-US" dirty="0" smtClean="0"/>
          </a:p>
          <a:p>
            <a:pPr lvl="1"/>
            <a:endParaRPr lang="en-US" altLang="en-US" dirty="0" smtClean="0"/>
          </a:p>
          <a:p>
            <a:pPr marL="342900" lvl="1" indent="0">
              <a:buNone/>
            </a:pPr>
            <a:endParaRPr lang="en-US" altLang="en-US" dirty="0" smtClean="0"/>
          </a:p>
          <a:p>
            <a:pPr marL="342900" lvl="1" indent="0">
              <a:buNone/>
            </a:pPr>
            <a:r>
              <a:rPr lang="en-US" dirty="0"/>
              <a:t>This material was produced under grant SH-29672-SH6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marL="342900" lvl="1" indent="0">
              <a:buNone/>
            </a:pPr>
            <a:endParaRPr lang="en-US"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14,000 +  Work Incidents</a:t>
            </a:r>
          </a:p>
        </p:txBody>
      </p:sp>
      <p:pic>
        <p:nvPicPr>
          <p:cNvPr id="24580" name="Picture 2" descr="The majority of slips, trip and falls result from stairs and steps. " title="Bar Graph - Slips, trips and falls factors 20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9165" y="1690689"/>
            <a:ext cx="79248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28650" y="365126"/>
            <a:ext cx="7886700" cy="1112297"/>
          </a:xfrm>
        </p:spPr>
        <p:txBody>
          <a:bodyPr/>
          <a:lstStyle/>
          <a:p>
            <a:r>
              <a:rPr lang="en-US" altLang="en-US" dirty="0" smtClean="0"/>
              <a:t>Complete Lack of Working Surface Safety </a:t>
            </a:r>
          </a:p>
        </p:txBody>
      </p:sp>
      <p:pic>
        <p:nvPicPr>
          <p:cNvPr id="25604" name="Picture 2" descr="This construction site has debris, clutter and tools all over walking working surfaces that will cause slips, trips and falls. " title="Picture of a Messy Work Are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1825625"/>
            <a:ext cx="6248400" cy="4699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53200" y="5257800"/>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r>
              <a:rPr lang="en-US" altLang="en-US" dirty="0" smtClean="0"/>
              <a:t>Housekeeping – A Safety Essential</a:t>
            </a:r>
          </a:p>
        </p:txBody>
      </p:sp>
      <p:sp>
        <p:nvSpPr>
          <p:cNvPr id="26627" name="Rectangle 3"/>
          <p:cNvSpPr>
            <a:spLocks noGrp="1" noChangeArrowheads="1"/>
          </p:cNvSpPr>
          <p:nvPr>
            <p:ph idx="1"/>
          </p:nvPr>
        </p:nvSpPr>
        <p:spPr>
          <a:xfrm>
            <a:off x="304800" y="1808018"/>
            <a:ext cx="4267200" cy="2624308"/>
          </a:xfrm>
        </p:spPr>
        <p:txBody>
          <a:bodyPr>
            <a:spAutoFit/>
          </a:bodyPr>
          <a:lstStyle/>
          <a:p>
            <a:pPr eaLnBrk="1" hangingPunct="1"/>
            <a:r>
              <a:rPr lang="en-US" altLang="en-US" sz="2800" dirty="0" smtClean="0"/>
              <a:t>Workplaces must be kept clean, orderly, and sanitary </a:t>
            </a:r>
          </a:p>
          <a:p>
            <a:pPr eaLnBrk="1" hangingPunct="1"/>
            <a:r>
              <a:rPr lang="en-US" altLang="en-US" sz="2800" dirty="0" smtClean="0"/>
              <a:t>Floors must be kept as clean and dry as possible</a:t>
            </a:r>
          </a:p>
          <a:p>
            <a:pPr eaLnBrk="1" hangingPunct="1"/>
            <a:r>
              <a:rPr lang="en-US" altLang="en-US" sz="2800" dirty="0" smtClean="0"/>
              <a:t>Report hazards to your supervisor</a:t>
            </a:r>
          </a:p>
        </p:txBody>
      </p:sp>
      <p:pic>
        <p:nvPicPr>
          <p:cNvPr id="26629" name="Picture 6" descr="In a warehouse, a pallet jack is left in the middle of a work space and walk way." title="Pallet jack not properly stored. "/>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19600" y="3120172"/>
            <a:ext cx="4294522" cy="3225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Related imag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00600" y="5791200"/>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628650" y="365126"/>
            <a:ext cx="7886700" cy="854074"/>
          </a:xfrm>
        </p:spPr>
        <p:txBody>
          <a:bodyPr/>
          <a:lstStyle/>
          <a:p>
            <a:pPr eaLnBrk="1" hangingPunct="1"/>
            <a:r>
              <a:rPr lang="en-US" altLang="en-US" dirty="0" smtClean="0"/>
              <a:t>Environment</a:t>
            </a:r>
          </a:p>
        </p:txBody>
      </p:sp>
      <p:sp>
        <p:nvSpPr>
          <p:cNvPr id="28675" name="Rectangle 3"/>
          <p:cNvSpPr>
            <a:spLocks noGrp="1" noChangeArrowheads="1"/>
          </p:cNvSpPr>
          <p:nvPr>
            <p:ph idx="1"/>
          </p:nvPr>
        </p:nvSpPr>
        <p:spPr>
          <a:xfrm>
            <a:off x="457200" y="1343027"/>
            <a:ext cx="8229600" cy="4876800"/>
          </a:xfrm>
        </p:spPr>
        <p:txBody>
          <a:bodyPr/>
          <a:lstStyle/>
          <a:p>
            <a:pPr algn="ctr" eaLnBrk="1" hangingPunct="1">
              <a:buFont typeface="Wingdings" panose="05000000000000000000" pitchFamily="2" charset="2"/>
              <a:buNone/>
            </a:pPr>
            <a:r>
              <a:rPr lang="en-US" altLang="en-US" dirty="0" smtClean="0"/>
              <a:t>As a pedestrian, we tend to be unsafe in the most unsafe environments</a:t>
            </a:r>
          </a:p>
          <a:p>
            <a:pPr algn="ctr" eaLnBrk="1" hangingPunct="1">
              <a:buFont typeface="Wingdings" panose="05000000000000000000" pitchFamily="2" charset="2"/>
              <a:buNone/>
            </a:pPr>
            <a:endParaRPr lang="en-US" altLang="en-US" sz="1600" dirty="0" smtClean="0"/>
          </a:p>
          <a:p>
            <a:pPr eaLnBrk="1" hangingPunct="1">
              <a:lnSpc>
                <a:spcPct val="110000"/>
              </a:lnSpc>
            </a:pPr>
            <a:r>
              <a:rPr lang="en-US" altLang="en-US" sz="2800" dirty="0" smtClean="0"/>
              <a:t>When it is raining, we run to not get wet</a:t>
            </a:r>
          </a:p>
          <a:p>
            <a:pPr eaLnBrk="1" hangingPunct="1">
              <a:lnSpc>
                <a:spcPct val="110000"/>
              </a:lnSpc>
            </a:pPr>
            <a:r>
              <a:rPr lang="en-US" altLang="en-US" sz="2800" dirty="0" smtClean="0"/>
              <a:t>When it is cold &amp; icy, we run to stay warm</a:t>
            </a:r>
          </a:p>
          <a:p>
            <a:pPr eaLnBrk="1" hangingPunct="1">
              <a:lnSpc>
                <a:spcPct val="110000"/>
              </a:lnSpc>
            </a:pPr>
            <a:r>
              <a:rPr lang="en-US" altLang="en-US" sz="2800" dirty="0" smtClean="0"/>
              <a:t>When there is a hazard in our path, we step on, climb on, or jump over it</a:t>
            </a:r>
          </a:p>
          <a:p>
            <a:pPr algn="ctr" eaLnBrk="1" hangingPunct="1">
              <a:buFont typeface="Wingdings" panose="05000000000000000000" pitchFamily="2" charset="2"/>
              <a:buNone/>
            </a:pPr>
            <a:endParaRPr lang="en-US" altLang="en-US" sz="1600" dirty="0" smtClean="0"/>
          </a:p>
        </p:txBody>
      </p:sp>
      <p:pic>
        <p:nvPicPr>
          <p:cNvPr id="28677" name="Picture 6" descr="A man in a rush, carrying a cup of coffee and wearing improper shoes for the snowy and icy streets, slips and falls on the street." title="Man slips on i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32776" y="3978276"/>
            <a:ext cx="346233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Related imag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24400" y="5810252"/>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1,-812014367,C:\Documents and Settings\sklarr\Desktop\Slips Trips Falls\ScorecardSTFProd.ppc"/>
</p:tagLst>
</file>

<file path=ppt/tags/tag10.xml><?xml version="1.0" encoding="utf-8"?>
<p:tagLst xmlns:a="http://schemas.openxmlformats.org/drawingml/2006/main" xmlns:r="http://schemas.openxmlformats.org/officeDocument/2006/relationships" xmlns:p="http://schemas.openxmlformats.org/presentationml/2006/main">
  <p:tag name="PPSNARRATION" val="12,-812014367,C:\Documents and Settings\sklarr\Desktop\Slips Trips Falls\ScorecardSTFProd.ppc"/>
</p:tagLst>
</file>

<file path=ppt/tags/tag11.xml><?xml version="1.0" encoding="utf-8"?>
<p:tagLst xmlns:a="http://schemas.openxmlformats.org/drawingml/2006/main" xmlns:r="http://schemas.openxmlformats.org/officeDocument/2006/relationships" xmlns:p="http://schemas.openxmlformats.org/presentationml/2006/main">
  <p:tag name="PPSNARRATION" val="13,-812014367,C:\Documents and Settings\sklarr\Desktop\Slips Trips Falls\ScorecardSTFProd.ppc"/>
</p:tagLst>
</file>

<file path=ppt/tags/tag12.xml><?xml version="1.0" encoding="utf-8"?>
<p:tagLst xmlns:a="http://schemas.openxmlformats.org/drawingml/2006/main" xmlns:r="http://schemas.openxmlformats.org/officeDocument/2006/relationships" xmlns:p="http://schemas.openxmlformats.org/presentationml/2006/main">
  <p:tag name="PPSNARRATION" val="14,-812014367,C:\Documents and Settings\sklarr\Desktop\Slips Trips Falls\ScorecardSTFProd.ppc"/>
</p:tagLst>
</file>

<file path=ppt/tags/tag2.xml><?xml version="1.0" encoding="utf-8"?>
<p:tagLst xmlns:a="http://schemas.openxmlformats.org/drawingml/2006/main" xmlns:r="http://schemas.openxmlformats.org/officeDocument/2006/relationships" xmlns:p="http://schemas.openxmlformats.org/presentationml/2006/main">
  <p:tag name="PPSNARRATION" val="2,-812014367,C:\Documents and Settings\sklarr\Desktop\Slips Trips Falls\ScorecardSTFProd.ppc"/>
</p:tagLst>
</file>

<file path=ppt/tags/tag3.xml><?xml version="1.0" encoding="utf-8"?>
<p:tagLst xmlns:a="http://schemas.openxmlformats.org/drawingml/2006/main" xmlns:r="http://schemas.openxmlformats.org/officeDocument/2006/relationships" xmlns:p="http://schemas.openxmlformats.org/presentationml/2006/main">
  <p:tag name="PPSNARRATION" val="3,-812014367,C:\Documents and Settings\sklarr\Desktop\Slips Trips Falls\ScorecardSTFProd.ppc"/>
</p:tagLst>
</file>

<file path=ppt/tags/tag4.xml><?xml version="1.0" encoding="utf-8"?>
<p:tagLst xmlns:a="http://schemas.openxmlformats.org/drawingml/2006/main" xmlns:r="http://schemas.openxmlformats.org/officeDocument/2006/relationships" xmlns:p="http://schemas.openxmlformats.org/presentationml/2006/main">
  <p:tag name="PPSNARRATION" val="4,-812014367,C:\Documents and Settings\sklarr\Desktop\Slips Trips Falls\ScorecardSTFProd.ppc"/>
</p:tagLst>
</file>

<file path=ppt/tags/tag5.xml><?xml version="1.0" encoding="utf-8"?>
<p:tagLst xmlns:a="http://schemas.openxmlformats.org/drawingml/2006/main" xmlns:r="http://schemas.openxmlformats.org/officeDocument/2006/relationships" xmlns:p="http://schemas.openxmlformats.org/presentationml/2006/main">
  <p:tag name="PPSNARRATION" val="7,-812014367,C:\Documents and Settings\sklarr\Desktop\Slips Trips Falls\ScorecardSTFProd.ppc"/>
</p:tagLst>
</file>

<file path=ppt/tags/tag6.xml><?xml version="1.0" encoding="utf-8"?>
<p:tagLst xmlns:a="http://schemas.openxmlformats.org/drawingml/2006/main" xmlns:r="http://schemas.openxmlformats.org/officeDocument/2006/relationships" xmlns:p="http://schemas.openxmlformats.org/presentationml/2006/main">
  <p:tag name="PPSNARRATION" val="8,-812014367,C:\Documents and Settings\sklarr\Desktop\Slips Trips Falls\ScorecardSTFProd.ppc"/>
</p:tagLst>
</file>

<file path=ppt/tags/tag7.xml><?xml version="1.0" encoding="utf-8"?>
<p:tagLst xmlns:a="http://schemas.openxmlformats.org/drawingml/2006/main" xmlns:r="http://schemas.openxmlformats.org/officeDocument/2006/relationships" xmlns:p="http://schemas.openxmlformats.org/presentationml/2006/main">
  <p:tag name="PPSNARRATION" val="9,-812014367,C:\Documents and Settings\sklarr\Desktop\Slips Trips Falls\ScorecardSTFProd.ppc"/>
</p:tagLst>
</file>

<file path=ppt/tags/tag8.xml><?xml version="1.0" encoding="utf-8"?>
<p:tagLst xmlns:a="http://schemas.openxmlformats.org/drawingml/2006/main" xmlns:r="http://schemas.openxmlformats.org/officeDocument/2006/relationships" xmlns:p="http://schemas.openxmlformats.org/presentationml/2006/main">
  <p:tag name="PPSNARRATION" val="10,-812014367,C:\Documents and Settings\sklarr\Desktop\Slips Trips Falls\ScorecardSTFProd.ppc"/>
</p:tagLst>
</file>

<file path=ppt/tags/tag9.xml><?xml version="1.0" encoding="utf-8"?>
<p:tagLst xmlns:a="http://schemas.openxmlformats.org/drawingml/2006/main" xmlns:r="http://schemas.openxmlformats.org/officeDocument/2006/relationships" xmlns:p="http://schemas.openxmlformats.org/presentationml/2006/main">
  <p:tag name="PPSNARRATION" val="11,-812014367,C:\Documents and Settings\sklarr\Desktop\Slips Trips Falls\ScorecardSTFProd.ppc"/>
</p:tagLst>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3057</Words>
  <Application>Microsoft Office PowerPoint</Application>
  <PresentationFormat>On-screen Show (4:3)</PresentationFormat>
  <Paragraphs>334</Paragraphs>
  <Slides>50</Slides>
  <Notes>26</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Stream</vt:lpstr>
      <vt:lpstr>Office Theme</vt:lpstr>
      <vt:lpstr>Welcome to Walk and Work Surfaces Safety Training</vt:lpstr>
      <vt:lpstr>Disclaimer</vt:lpstr>
      <vt:lpstr>Why the heck did you get into Safety? </vt:lpstr>
      <vt:lpstr>S/T/F AGENDA</vt:lpstr>
      <vt:lpstr>Why be concerned?</vt:lpstr>
      <vt:lpstr>14,000 +  Work Incidents</vt:lpstr>
      <vt:lpstr>Complete Lack of Working Surface Safety </vt:lpstr>
      <vt:lpstr>Housekeeping – A Safety Essential</vt:lpstr>
      <vt:lpstr>Environment</vt:lpstr>
      <vt:lpstr>Consider Your Environment</vt:lpstr>
      <vt:lpstr>Aisles &amp; Passageways</vt:lpstr>
      <vt:lpstr>Floor Openings &amp; Guardrails</vt:lpstr>
      <vt:lpstr>Hazardous Surfaces</vt:lpstr>
      <vt:lpstr>Parking Lots &amp; Restrooms</vt:lpstr>
      <vt:lpstr>Footwear</vt:lpstr>
      <vt:lpstr>Ladder Requirements</vt:lpstr>
      <vt:lpstr>Improper use of ladder</vt:lpstr>
      <vt:lpstr>Top Step &amp; Cross Bracing</vt:lpstr>
      <vt:lpstr>Climbing a Ladder</vt:lpstr>
      <vt:lpstr>Ladder Inspection &amp; Storage</vt:lpstr>
      <vt:lpstr>Stairs</vt:lpstr>
      <vt:lpstr>Summary</vt:lpstr>
      <vt:lpstr>Fall Protection</vt:lpstr>
      <vt:lpstr>Types of falls</vt:lpstr>
      <vt:lpstr>Basic Types of Falls</vt:lpstr>
      <vt:lpstr>Common fall protection systems  </vt:lpstr>
      <vt:lpstr>Common fall protection systems - Continued</vt:lpstr>
      <vt:lpstr>Common fall protection systems – Final </vt:lpstr>
      <vt:lpstr>What happens during a fall?</vt:lpstr>
      <vt:lpstr>What happens during a fall? (Continued)</vt:lpstr>
      <vt:lpstr>Why falls are dangerous</vt:lpstr>
      <vt:lpstr>Free-fall distance</vt:lpstr>
      <vt:lpstr>Free-fall distance (Continued)</vt:lpstr>
      <vt:lpstr>Shock absorption at impact</vt:lpstr>
      <vt:lpstr>Body weight of the worker</vt:lpstr>
      <vt:lpstr>Fall arrest systems</vt:lpstr>
      <vt:lpstr>Fall arrest systems - Purpose</vt:lpstr>
      <vt:lpstr>Fall arrest systems – Additional functions</vt:lpstr>
      <vt:lpstr>Fall arrest systems - Final</vt:lpstr>
      <vt:lpstr>Training</vt:lpstr>
      <vt:lpstr>Training Continued </vt:lpstr>
      <vt:lpstr>Vendor/Supplier Information</vt:lpstr>
      <vt:lpstr>Reporting fall hazards</vt:lpstr>
      <vt:lpstr>Housekeeping</vt:lpstr>
      <vt:lpstr>Workers’ Rights Under OSH Act</vt:lpstr>
      <vt:lpstr>Employer Responsibilities </vt:lpstr>
      <vt:lpstr>Right to File a Complaint</vt:lpstr>
      <vt:lpstr>Whistleblower Protections</vt:lpstr>
      <vt:lpstr>Thank You!  SAFETY IS NO ACCIDENT!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2018-06-21T19:28:14Z</dcterms:created>
  <dcterms:modified xsi:type="dcterms:W3CDTF">2018-06-21T19:30:43Z</dcterms:modified>
</cp:coreProperties>
</file>