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7" r:id="rId1"/>
  </p:sldMasterIdLst>
  <p:notesMasterIdLst>
    <p:notesMasterId r:id="rId95"/>
  </p:notesMasterIdLst>
  <p:handoutMasterIdLst>
    <p:handoutMasterId r:id="rId96"/>
  </p:handoutMasterIdLst>
  <p:sldIdLst>
    <p:sldId id="290" r:id="rId2"/>
    <p:sldId id="291" r:id="rId3"/>
    <p:sldId id="353" r:id="rId4"/>
    <p:sldId id="498" r:id="rId5"/>
    <p:sldId id="488" r:id="rId6"/>
    <p:sldId id="489" r:id="rId7"/>
    <p:sldId id="490" r:id="rId8"/>
    <p:sldId id="493" r:id="rId9"/>
    <p:sldId id="472" r:id="rId10"/>
    <p:sldId id="446" r:id="rId11"/>
    <p:sldId id="447" r:id="rId12"/>
    <p:sldId id="354" r:id="rId13"/>
    <p:sldId id="470" r:id="rId14"/>
    <p:sldId id="445" r:id="rId15"/>
    <p:sldId id="448" r:id="rId16"/>
    <p:sldId id="481" r:id="rId17"/>
    <p:sldId id="449" r:id="rId18"/>
    <p:sldId id="357" r:id="rId19"/>
    <p:sldId id="391" r:id="rId20"/>
    <p:sldId id="393" r:id="rId21"/>
    <p:sldId id="362" r:id="rId22"/>
    <p:sldId id="363" r:id="rId23"/>
    <p:sldId id="355" r:id="rId24"/>
    <p:sldId id="394" r:id="rId25"/>
    <p:sldId id="420" r:id="rId26"/>
    <p:sldId id="444" r:id="rId27"/>
    <p:sldId id="478" r:id="rId28"/>
    <p:sldId id="455" r:id="rId29"/>
    <p:sldId id="408" r:id="rId30"/>
    <p:sldId id="443" r:id="rId31"/>
    <p:sldId id="413" r:id="rId32"/>
    <p:sldId id="442" r:id="rId33"/>
    <p:sldId id="414" r:id="rId34"/>
    <p:sldId id="415" r:id="rId35"/>
    <p:sldId id="474" r:id="rId36"/>
    <p:sldId id="494" r:id="rId37"/>
    <p:sldId id="417" r:id="rId38"/>
    <p:sldId id="418" r:id="rId39"/>
    <p:sldId id="419" r:id="rId40"/>
    <p:sldId id="439" r:id="rId41"/>
    <p:sldId id="395" r:id="rId42"/>
    <p:sldId id="396" r:id="rId43"/>
    <p:sldId id="397" r:id="rId44"/>
    <p:sldId id="398" r:id="rId45"/>
    <p:sldId id="399" r:id="rId46"/>
    <p:sldId id="500" r:id="rId47"/>
    <p:sldId id="441" r:id="rId48"/>
    <p:sldId id="473" r:id="rId49"/>
    <p:sldId id="495" r:id="rId50"/>
    <p:sldId id="376" r:id="rId51"/>
    <p:sldId id="377" r:id="rId52"/>
    <p:sldId id="382" r:id="rId53"/>
    <p:sldId id="485" r:id="rId54"/>
    <p:sldId id="383" r:id="rId55"/>
    <p:sldId id="459" r:id="rId56"/>
    <p:sldId id="387" r:id="rId57"/>
    <p:sldId id="465" r:id="rId58"/>
    <p:sldId id="388" r:id="rId59"/>
    <p:sldId id="460" r:id="rId60"/>
    <p:sldId id="491" r:id="rId61"/>
    <p:sldId id="492" r:id="rId62"/>
    <p:sldId id="389" r:id="rId63"/>
    <p:sldId id="469" r:id="rId64"/>
    <p:sldId id="484" r:id="rId65"/>
    <p:sldId id="370" r:id="rId66"/>
    <p:sldId id="462" r:id="rId67"/>
    <p:sldId id="496" r:id="rId68"/>
    <p:sldId id="497" r:id="rId69"/>
    <p:sldId id="451" r:id="rId70"/>
    <p:sldId id="463" r:id="rId71"/>
    <p:sldId id="369" r:id="rId72"/>
    <p:sldId id="480" r:id="rId73"/>
    <p:sldId id="384" r:id="rId74"/>
    <p:sldId id="374" r:id="rId75"/>
    <p:sldId id="368" r:id="rId76"/>
    <p:sldId id="464" r:id="rId77"/>
    <p:sldId id="373" r:id="rId78"/>
    <p:sldId id="467" r:id="rId79"/>
    <p:sldId id="476" r:id="rId80"/>
    <p:sldId id="477" r:id="rId81"/>
    <p:sldId id="468" r:id="rId82"/>
    <p:sldId id="375" r:id="rId83"/>
    <p:sldId id="390" r:id="rId84"/>
    <p:sldId id="425" r:id="rId85"/>
    <p:sldId id="431" r:id="rId86"/>
    <p:sldId id="427" r:id="rId87"/>
    <p:sldId id="452" r:id="rId88"/>
    <p:sldId id="482" r:id="rId89"/>
    <p:sldId id="483" r:id="rId90"/>
    <p:sldId id="450" r:id="rId91"/>
    <p:sldId id="471" r:id="rId92"/>
    <p:sldId id="379" r:id="rId93"/>
    <p:sldId id="385" r:id="rId94"/>
  </p:sldIdLst>
  <p:sldSz cx="9144000" cy="6858000" type="screen4x3"/>
  <p:notesSz cx="7010400" cy="9296400"/>
  <p:custDataLst>
    <p:tags r:id="rId97"/>
  </p:custDataLst>
  <p:defaultTextStyle>
    <a:defPPr>
      <a:defRPr lang="en-US"/>
    </a:defPPr>
    <a:lvl1pPr algn="ctr" rtl="0" fontAlgn="base">
      <a:spcBef>
        <a:spcPct val="0"/>
      </a:spcBef>
      <a:spcAft>
        <a:spcPct val="0"/>
      </a:spcAft>
      <a:defRPr sz="2800" kern="1200">
        <a:solidFill>
          <a:schemeClr val="tx1"/>
        </a:solidFill>
        <a:latin typeface="Verdana" pitchFamily="34" charset="0"/>
        <a:ea typeface="+mn-ea"/>
        <a:cs typeface="+mn-cs"/>
      </a:defRPr>
    </a:lvl1pPr>
    <a:lvl2pPr marL="457200" algn="ctr" rtl="0" fontAlgn="base">
      <a:spcBef>
        <a:spcPct val="0"/>
      </a:spcBef>
      <a:spcAft>
        <a:spcPct val="0"/>
      </a:spcAft>
      <a:defRPr sz="2800" kern="1200">
        <a:solidFill>
          <a:schemeClr val="tx1"/>
        </a:solidFill>
        <a:latin typeface="Verdana" pitchFamily="34" charset="0"/>
        <a:ea typeface="+mn-ea"/>
        <a:cs typeface="+mn-cs"/>
      </a:defRPr>
    </a:lvl2pPr>
    <a:lvl3pPr marL="914400" algn="ctr" rtl="0" fontAlgn="base">
      <a:spcBef>
        <a:spcPct val="0"/>
      </a:spcBef>
      <a:spcAft>
        <a:spcPct val="0"/>
      </a:spcAft>
      <a:defRPr sz="2800" kern="1200">
        <a:solidFill>
          <a:schemeClr val="tx1"/>
        </a:solidFill>
        <a:latin typeface="Verdana" pitchFamily="34" charset="0"/>
        <a:ea typeface="+mn-ea"/>
        <a:cs typeface="+mn-cs"/>
      </a:defRPr>
    </a:lvl3pPr>
    <a:lvl4pPr marL="1371600" algn="ctr" rtl="0" fontAlgn="base">
      <a:spcBef>
        <a:spcPct val="0"/>
      </a:spcBef>
      <a:spcAft>
        <a:spcPct val="0"/>
      </a:spcAft>
      <a:defRPr sz="2800" kern="1200">
        <a:solidFill>
          <a:schemeClr val="tx1"/>
        </a:solidFill>
        <a:latin typeface="Verdana" pitchFamily="34" charset="0"/>
        <a:ea typeface="+mn-ea"/>
        <a:cs typeface="+mn-cs"/>
      </a:defRPr>
    </a:lvl4pPr>
    <a:lvl5pPr marL="1828800" algn="ctr" rtl="0" fontAlgn="base">
      <a:spcBef>
        <a:spcPct val="0"/>
      </a:spcBef>
      <a:spcAft>
        <a:spcPct val="0"/>
      </a:spcAft>
      <a:defRPr sz="2800" kern="1200">
        <a:solidFill>
          <a:schemeClr val="tx1"/>
        </a:solidFill>
        <a:latin typeface="Verdana" pitchFamily="34" charset="0"/>
        <a:ea typeface="+mn-ea"/>
        <a:cs typeface="+mn-cs"/>
      </a:defRPr>
    </a:lvl5pPr>
    <a:lvl6pPr marL="2286000" algn="l" defTabSz="914400" rtl="0" eaLnBrk="1" latinLnBrk="0" hangingPunct="1">
      <a:defRPr sz="2800" kern="1200">
        <a:solidFill>
          <a:schemeClr val="tx1"/>
        </a:solidFill>
        <a:latin typeface="Verdana" pitchFamily="34" charset="0"/>
        <a:ea typeface="+mn-ea"/>
        <a:cs typeface="+mn-cs"/>
      </a:defRPr>
    </a:lvl6pPr>
    <a:lvl7pPr marL="2743200" algn="l" defTabSz="914400" rtl="0" eaLnBrk="1" latinLnBrk="0" hangingPunct="1">
      <a:defRPr sz="2800" kern="1200">
        <a:solidFill>
          <a:schemeClr val="tx1"/>
        </a:solidFill>
        <a:latin typeface="Verdana" pitchFamily="34" charset="0"/>
        <a:ea typeface="+mn-ea"/>
        <a:cs typeface="+mn-cs"/>
      </a:defRPr>
    </a:lvl7pPr>
    <a:lvl8pPr marL="3200400" algn="l" defTabSz="914400" rtl="0" eaLnBrk="1" latinLnBrk="0" hangingPunct="1">
      <a:defRPr sz="2800" kern="1200">
        <a:solidFill>
          <a:schemeClr val="tx1"/>
        </a:solidFill>
        <a:latin typeface="Verdana" pitchFamily="34" charset="0"/>
        <a:ea typeface="+mn-ea"/>
        <a:cs typeface="+mn-cs"/>
      </a:defRPr>
    </a:lvl8pPr>
    <a:lvl9pPr marL="3657600" algn="l" defTabSz="914400" rtl="0" eaLnBrk="1" latinLnBrk="0" hangingPunct="1">
      <a:defRPr sz="2800" kern="1200">
        <a:solidFill>
          <a:schemeClr val="tx1"/>
        </a:solidFill>
        <a:latin typeface="Verdan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66"/>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78" autoAdjust="0"/>
    <p:restoredTop sz="70979" autoAdjust="0"/>
  </p:normalViewPr>
  <p:slideViewPr>
    <p:cSldViewPr>
      <p:cViewPr>
        <p:scale>
          <a:sx n="66" d="100"/>
          <a:sy n="66" d="100"/>
        </p:scale>
        <p:origin x="-1074" y="-72"/>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0"/>
    </p:cViewPr>
  </p:sorterViewPr>
  <p:notesViewPr>
    <p:cSldViewPr>
      <p:cViewPr>
        <p:scale>
          <a:sx n="100" d="100"/>
          <a:sy n="100" d="100"/>
        </p:scale>
        <p:origin x="-1632" y="205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ags" Target="tags/tag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1A6197-FC17-4318-94EF-0C318AC43BC6}" type="doc">
      <dgm:prSet loTypeId="urn:microsoft.com/office/officeart/2005/8/layout/vProcess5" loCatId="process" qsTypeId="urn:microsoft.com/office/officeart/2005/8/quickstyle/simple1" qsCatId="simple" csTypeId="urn:microsoft.com/office/officeart/2005/8/colors/colorful4" csCatId="colorful" phldr="1"/>
      <dgm:spPr/>
      <dgm:t>
        <a:bodyPr/>
        <a:lstStyle/>
        <a:p>
          <a:endParaRPr lang="en-US"/>
        </a:p>
      </dgm:t>
    </dgm:pt>
    <dgm:pt modelId="{05C06184-8D16-4A15-ADA2-17FC80BEF886}">
      <dgm:prSet phldrT="[Text]" custT="1"/>
      <dgm:spPr/>
      <dgm:t>
        <a:bodyPr/>
        <a:lstStyle/>
        <a:p>
          <a:r>
            <a:rPr lang="en-US" sz="2000" dirty="0" smtClean="0">
              <a:effectLst/>
            </a:rPr>
            <a:t>Step 1: Identify/anticipate  </a:t>
          </a:r>
        </a:p>
        <a:p>
          <a:r>
            <a:rPr lang="en-US" sz="2000" dirty="0" smtClean="0">
              <a:effectLst/>
            </a:rPr>
            <a:t>            potential hazards</a:t>
          </a:r>
          <a:endParaRPr lang="en-US" sz="2000" dirty="0">
            <a:effectLst/>
          </a:endParaRPr>
        </a:p>
      </dgm:t>
    </dgm:pt>
    <dgm:pt modelId="{A420C89C-4CB2-4B27-9B5C-62C7D0C3F99E}" type="parTrans" cxnId="{DE7A4415-0E28-4AC9-AA8D-A9B555EF2137}">
      <dgm:prSet/>
      <dgm:spPr/>
      <dgm:t>
        <a:bodyPr/>
        <a:lstStyle/>
        <a:p>
          <a:endParaRPr lang="en-US"/>
        </a:p>
      </dgm:t>
    </dgm:pt>
    <dgm:pt modelId="{871366E5-503C-413E-9405-F8C4A3EEC6A4}" type="sibTrans" cxnId="{DE7A4415-0E28-4AC9-AA8D-A9B555EF2137}">
      <dgm:prSet/>
      <dgm:spPr/>
      <dgm:t>
        <a:bodyPr/>
        <a:lstStyle/>
        <a:p>
          <a:endParaRPr lang="en-US">
            <a:solidFill>
              <a:schemeClr val="tx1"/>
            </a:solidFill>
          </a:endParaRPr>
        </a:p>
      </dgm:t>
    </dgm:pt>
    <dgm:pt modelId="{0BCF96C5-FFE7-41A6-8128-3270F74F64DA}">
      <dgm:prSet phldrT="[Text]" custT="1"/>
      <dgm:spPr/>
      <dgm:t>
        <a:bodyPr/>
        <a:lstStyle/>
        <a:p>
          <a:r>
            <a:rPr lang="en-US" sz="1800" baseline="0" smtClean="0">
              <a:effectLst/>
            </a:rPr>
            <a:t>Step 2: Assess the risk for each  </a:t>
          </a:r>
        </a:p>
        <a:p>
          <a:r>
            <a:rPr lang="en-US" sz="1800" baseline="0" smtClean="0">
              <a:effectLst/>
            </a:rPr>
            <a:t>            hazard</a:t>
          </a:r>
          <a:endParaRPr lang="en-US" sz="1800" baseline="0" dirty="0">
            <a:effectLst/>
          </a:endParaRPr>
        </a:p>
      </dgm:t>
    </dgm:pt>
    <dgm:pt modelId="{E92753E4-CF69-47EE-97B9-202050BF7A81}" type="parTrans" cxnId="{1F67A937-585E-4BCB-B53C-3A29F99358E4}">
      <dgm:prSet/>
      <dgm:spPr/>
      <dgm:t>
        <a:bodyPr/>
        <a:lstStyle/>
        <a:p>
          <a:endParaRPr lang="en-US"/>
        </a:p>
      </dgm:t>
    </dgm:pt>
    <dgm:pt modelId="{E42A16D3-40FA-4D5D-BDB4-4EFDD0CF888E}" type="sibTrans" cxnId="{1F67A937-585E-4BCB-B53C-3A29F99358E4}">
      <dgm:prSet/>
      <dgm:spPr/>
      <dgm:t>
        <a:bodyPr/>
        <a:lstStyle/>
        <a:p>
          <a:endParaRPr lang="en-US"/>
        </a:p>
      </dgm:t>
    </dgm:pt>
    <dgm:pt modelId="{2FFAFD7B-A93E-4AF2-876C-AFCB33E2D7BB}">
      <dgm:prSet phldrT="[Text]" custT="1"/>
      <dgm:spPr/>
      <dgm:t>
        <a:bodyPr/>
        <a:lstStyle/>
        <a:p>
          <a:r>
            <a:rPr lang="en-US" sz="1800" smtClean="0">
              <a:effectLst/>
            </a:rPr>
            <a:t>Step 3: Apply Hierarchy of  </a:t>
          </a:r>
        </a:p>
        <a:p>
          <a:r>
            <a:rPr lang="en-US" sz="1800" smtClean="0">
              <a:effectLst/>
            </a:rPr>
            <a:t>            Controls</a:t>
          </a:r>
          <a:endParaRPr lang="en-US" sz="1800" dirty="0">
            <a:effectLst/>
          </a:endParaRPr>
        </a:p>
      </dgm:t>
    </dgm:pt>
    <dgm:pt modelId="{18E7A773-059A-49DB-91AB-9D5E57952279}" type="parTrans" cxnId="{7450EBFA-9C97-4852-9B03-0EE3359E26F1}">
      <dgm:prSet/>
      <dgm:spPr/>
      <dgm:t>
        <a:bodyPr/>
        <a:lstStyle/>
        <a:p>
          <a:endParaRPr lang="en-US"/>
        </a:p>
      </dgm:t>
    </dgm:pt>
    <dgm:pt modelId="{D79F1B9B-3ADE-4E0A-A1C7-57026A29F5BA}" type="sibTrans" cxnId="{7450EBFA-9C97-4852-9B03-0EE3359E26F1}">
      <dgm:prSet/>
      <dgm:spPr/>
      <dgm:t>
        <a:bodyPr/>
        <a:lstStyle/>
        <a:p>
          <a:endParaRPr lang="en-US"/>
        </a:p>
      </dgm:t>
    </dgm:pt>
    <dgm:pt modelId="{1995D10E-99D8-4FC4-A95D-EE650E7804EC}">
      <dgm:prSet phldrT="[Text]" custT="1"/>
      <dgm:spPr/>
      <dgm:t>
        <a:bodyPr/>
        <a:lstStyle/>
        <a:p>
          <a:pPr>
            <a:lnSpc>
              <a:spcPct val="100000"/>
            </a:lnSpc>
            <a:spcAft>
              <a:spcPts val="0"/>
            </a:spcAft>
          </a:pPr>
          <a:r>
            <a:rPr lang="en-US" sz="1800" smtClean="0">
              <a:effectLst/>
            </a:rPr>
            <a:t>Step 4: Review drawings with  </a:t>
          </a:r>
        </a:p>
        <a:p>
          <a:pPr>
            <a:lnSpc>
              <a:spcPct val="100000"/>
            </a:lnSpc>
            <a:spcAft>
              <a:spcPts val="0"/>
            </a:spcAft>
          </a:pPr>
          <a:r>
            <a:rPr lang="en-US" sz="1800" smtClean="0">
              <a:effectLst/>
            </a:rPr>
            <a:t>            contractors and owners  </a:t>
          </a:r>
        </a:p>
        <a:p>
          <a:pPr>
            <a:lnSpc>
              <a:spcPct val="100000"/>
            </a:lnSpc>
            <a:spcAft>
              <a:spcPts val="0"/>
            </a:spcAft>
          </a:pPr>
          <a:r>
            <a:rPr lang="en-US" sz="1800" smtClean="0">
              <a:effectLst/>
            </a:rPr>
            <a:t>            for additional input</a:t>
          </a:r>
          <a:endParaRPr lang="en-US" sz="1800" dirty="0">
            <a:effectLst/>
          </a:endParaRPr>
        </a:p>
      </dgm:t>
    </dgm:pt>
    <dgm:pt modelId="{B54E2D84-4CB4-489F-BE9F-24B477915741}" type="parTrans" cxnId="{4ECE1D30-5C71-4D72-8FF8-8B1DE98CBF4A}">
      <dgm:prSet/>
      <dgm:spPr/>
      <dgm:t>
        <a:bodyPr/>
        <a:lstStyle/>
        <a:p>
          <a:endParaRPr lang="en-US"/>
        </a:p>
      </dgm:t>
    </dgm:pt>
    <dgm:pt modelId="{8FE334DC-7FF3-4AF3-AFF6-6ACFFBFCFA15}" type="sibTrans" cxnId="{4ECE1D30-5C71-4D72-8FF8-8B1DE98CBF4A}">
      <dgm:prSet/>
      <dgm:spPr/>
      <dgm:t>
        <a:bodyPr/>
        <a:lstStyle/>
        <a:p>
          <a:endParaRPr lang="en-US"/>
        </a:p>
      </dgm:t>
    </dgm:pt>
    <dgm:pt modelId="{14B0CC33-C4E3-4560-81E1-B6608C1D7792}">
      <dgm:prSet phldrT="[Text]"/>
      <dgm:spPr/>
      <dgm:t>
        <a:bodyPr/>
        <a:lstStyle/>
        <a:p>
          <a:endParaRPr lang="en-US" dirty="0"/>
        </a:p>
      </dgm:t>
    </dgm:pt>
    <dgm:pt modelId="{86B083A6-E86C-4F2D-8850-2BD351547217}" type="parTrans" cxnId="{B21AE464-560A-4F3A-AA72-B3B4784F08F7}">
      <dgm:prSet/>
      <dgm:spPr/>
      <dgm:t>
        <a:bodyPr/>
        <a:lstStyle/>
        <a:p>
          <a:endParaRPr lang="en-US"/>
        </a:p>
      </dgm:t>
    </dgm:pt>
    <dgm:pt modelId="{6A703DB7-A23B-40BF-A94A-33ACA64527F6}" type="sibTrans" cxnId="{B21AE464-560A-4F3A-AA72-B3B4784F08F7}">
      <dgm:prSet/>
      <dgm:spPr/>
      <dgm:t>
        <a:bodyPr/>
        <a:lstStyle/>
        <a:p>
          <a:endParaRPr lang="en-US"/>
        </a:p>
      </dgm:t>
    </dgm:pt>
    <dgm:pt modelId="{46ABAE81-7A2F-4526-B372-7722153631FD}">
      <dgm:prSet phldrT="[Text]" custT="1"/>
      <dgm:spPr/>
      <dgm:t>
        <a:bodyPr/>
        <a:lstStyle/>
        <a:p>
          <a:r>
            <a:rPr lang="en-US" sz="1800" dirty="0" smtClean="0">
              <a:effectLst/>
            </a:rPr>
            <a:t>Step 5: Issue drawings for   </a:t>
          </a:r>
        </a:p>
        <a:p>
          <a:r>
            <a:rPr lang="en-US" sz="1800" dirty="0" smtClean="0">
              <a:effectLst/>
            </a:rPr>
            <a:t>            construction</a:t>
          </a:r>
          <a:endParaRPr lang="en-US" sz="1800" dirty="0">
            <a:effectLst/>
          </a:endParaRPr>
        </a:p>
      </dgm:t>
    </dgm:pt>
    <dgm:pt modelId="{709768BD-EA71-42D6-954E-C8CF7E213DC5}" type="parTrans" cxnId="{866DF700-8BB1-4C26-A11D-CBF4733C699A}">
      <dgm:prSet/>
      <dgm:spPr/>
      <dgm:t>
        <a:bodyPr/>
        <a:lstStyle/>
        <a:p>
          <a:endParaRPr lang="en-US"/>
        </a:p>
      </dgm:t>
    </dgm:pt>
    <dgm:pt modelId="{D7479C8F-537F-4C4B-84B9-F70A33CDB48A}" type="sibTrans" cxnId="{866DF700-8BB1-4C26-A11D-CBF4733C699A}">
      <dgm:prSet/>
      <dgm:spPr/>
      <dgm:t>
        <a:bodyPr/>
        <a:lstStyle/>
        <a:p>
          <a:endParaRPr lang="en-US"/>
        </a:p>
      </dgm:t>
    </dgm:pt>
    <dgm:pt modelId="{7D9C8604-D955-4367-A36B-5F00C30B0338}" type="pres">
      <dgm:prSet presAssocID="{3B1A6197-FC17-4318-94EF-0C318AC43BC6}" presName="outerComposite" presStyleCnt="0">
        <dgm:presLayoutVars>
          <dgm:chMax val="5"/>
          <dgm:dir/>
          <dgm:resizeHandles val="exact"/>
        </dgm:presLayoutVars>
      </dgm:prSet>
      <dgm:spPr/>
      <dgm:t>
        <a:bodyPr/>
        <a:lstStyle/>
        <a:p>
          <a:endParaRPr lang="en-US"/>
        </a:p>
      </dgm:t>
    </dgm:pt>
    <dgm:pt modelId="{8713DDE8-BDA6-46D5-BAF9-B1D0A8C15728}" type="pres">
      <dgm:prSet presAssocID="{3B1A6197-FC17-4318-94EF-0C318AC43BC6}" presName="dummyMaxCanvas" presStyleCnt="0">
        <dgm:presLayoutVars/>
      </dgm:prSet>
      <dgm:spPr/>
      <dgm:t>
        <a:bodyPr/>
        <a:lstStyle/>
        <a:p>
          <a:endParaRPr lang="en-US"/>
        </a:p>
      </dgm:t>
    </dgm:pt>
    <dgm:pt modelId="{DC2949AE-B4CB-4DCC-A9F2-66F5D3BBDF1A}" type="pres">
      <dgm:prSet presAssocID="{3B1A6197-FC17-4318-94EF-0C318AC43BC6}" presName="FiveNodes_1" presStyleLbl="node1" presStyleIdx="0" presStyleCnt="5">
        <dgm:presLayoutVars>
          <dgm:bulletEnabled val="1"/>
        </dgm:presLayoutVars>
      </dgm:prSet>
      <dgm:spPr/>
      <dgm:t>
        <a:bodyPr/>
        <a:lstStyle/>
        <a:p>
          <a:endParaRPr lang="en-US"/>
        </a:p>
      </dgm:t>
    </dgm:pt>
    <dgm:pt modelId="{B098E959-D5EF-4B29-9E2A-16D325FA7E4C}" type="pres">
      <dgm:prSet presAssocID="{3B1A6197-FC17-4318-94EF-0C318AC43BC6}" presName="FiveNodes_2" presStyleLbl="node1" presStyleIdx="1" presStyleCnt="5">
        <dgm:presLayoutVars>
          <dgm:bulletEnabled val="1"/>
        </dgm:presLayoutVars>
      </dgm:prSet>
      <dgm:spPr/>
      <dgm:t>
        <a:bodyPr/>
        <a:lstStyle/>
        <a:p>
          <a:endParaRPr lang="en-US"/>
        </a:p>
      </dgm:t>
    </dgm:pt>
    <dgm:pt modelId="{B253074C-0889-4640-B805-E63676468E60}" type="pres">
      <dgm:prSet presAssocID="{3B1A6197-FC17-4318-94EF-0C318AC43BC6}" presName="FiveNodes_3" presStyleLbl="node1" presStyleIdx="2" presStyleCnt="5">
        <dgm:presLayoutVars>
          <dgm:bulletEnabled val="1"/>
        </dgm:presLayoutVars>
      </dgm:prSet>
      <dgm:spPr/>
      <dgm:t>
        <a:bodyPr/>
        <a:lstStyle/>
        <a:p>
          <a:endParaRPr lang="en-US"/>
        </a:p>
      </dgm:t>
    </dgm:pt>
    <dgm:pt modelId="{864597CE-E717-43CF-8D95-CD059AFEFAC7}" type="pres">
      <dgm:prSet presAssocID="{3B1A6197-FC17-4318-94EF-0C318AC43BC6}" presName="FiveNodes_4" presStyleLbl="node1" presStyleIdx="3" presStyleCnt="5" custScaleY="108334" custLinFactNeighborX="325" custLinFactNeighborY="2083">
        <dgm:presLayoutVars>
          <dgm:bulletEnabled val="1"/>
        </dgm:presLayoutVars>
      </dgm:prSet>
      <dgm:spPr/>
      <dgm:t>
        <a:bodyPr/>
        <a:lstStyle/>
        <a:p>
          <a:endParaRPr lang="en-US"/>
        </a:p>
      </dgm:t>
    </dgm:pt>
    <dgm:pt modelId="{E3FD6AB3-6562-495E-B205-88147F07D0EE}" type="pres">
      <dgm:prSet presAssocID="{3B1A6197-FC17-4318-94EF-0C318AC43BC6}" presName="FiveNodes_5" presStyleLbl="node1" presStyleIdx="4" presStyleCnt="5">
        <dgm:presLayoutVars>
          <dgm:bulletEnabled val="1"/>
        </dgm:presLayoutVars>
      </dgm:prSet>
      <dgm:spPr/>
      <dgm:t>
        <a:bodyPr/>
        <a:lstStyle/>
        <a:p>
          <a:endParaRPr lang="en-US"/>
        </a:p>
      </dgm:t>
    </dgm:pt>
    <dgm:pt modelId="{278E1970-410D-47F8-89CB-54261964A8A5}" type="pres">
      <dgm:prSet presAssocID="{3B1A6197-FC17-4318-94EF-0C318AC43BC6}" presName="FiveConn_1-2" presStyleLbl="fgAccFollowNode1" presStyleIdx="0" presStyleCnt="4">
        <dgm:presLayoutVars>
          <dgm:bulletEnabled val="1"/>
        </dgm:presLayoutVars>
      </dgm:prSet>
      <dgm:spPr/>
      <dgm:t>
        <a:bodyPr/>
        <a:lstStyle/>
        <a:p>
          <a:endParaRPr lang="en-US"/>
        </a:p>
      </dgm:t>
    </dgm:pt>
    <dgm:pt modelId="{64C44384-3B73-49B6-9A1B-E0756163217E}" type="pres">
      <dgm:prSet presAssocID="{3B1A6197-FC17-4318-94EF-0C318AC43BC6}" presName="FiveConn_2-3" presStyleLbl="fgAccFollowNode1" presStyleIdx="1" presStyleCnt="4">
        <dgm:presLayoutVars>
          <dgm:bulletEnabled val="1"/>
        </dgm:presLayoutVars>
      </dgm:prSet>
      <dgm:spPr/>
      <dgm:t>
        <a:bodyPr/>
        <a:lstStyle/>
        <a:p>
          <a:endParaRPr lang="en-US"/>
        </a:p>
      </dgm:t>
    </dgm:pt>
    <dgm:pt modelId="{4D1CCB37-D3F7-48AF-B5DD-CC6038EE5309}" type="pres">
      <dgm:prSet presAssocID="{3B1A6197-FC17-4318-94EF-0C318AC43BC6}" presName="FiveConn_3-4" presStyleLbl="fgAccFollowNode1" presStyleIdx="2" presStyleCnt="4">
        <dgm:presLayoutVars>
          <dgm:bulletEnabled val="1"/>
        </dgm:presLayoutVars>
      </dgm:prSet>
      <dgm:spPr/>
      <dgm:t>
        <a:bodyPr/>
        <a:lstStyle/>
        <a:p>
          <a:endParaRPr lang="en-US"/>
        </a:p>
      </dgm:t>
    </dgm:pt>
    <dgm:pt modelId="{B9EB2262-9FB0-4ABD-BFEE-F0A7787F96B1}" type="pres">
      <dgm:prSet presAssocID="{3B1A6197-FC17-4318-94EF-0C318AC43BC6}" presName="FiveConn_4-5" presStyleLbl="fgAccFollowNode1" presStyleIdx="3" presStyleCnt="4">
        <dgm:presLayoutVars>
          <dgm:bulletEnabled val="1"/>
        </dgm:presLayoutVars>
      </dgm:prSet>
      <dgm:spPr/>
      <dgm:t>
        <a:bodyPr/>
        <a:lstStyle/>
        <a:p>
          <a:endParaRPr lang="en-US"/>
        </a:p>
      </dgm:t>
    </dgm:pt>
    <dgm:pt modelId="{37C81AA6-003C-4013-8570-F48779D2812A}" type="pres">
      <dgm:prSet presAssocID="{3B1A6197-FC17-4318-94EF-0C318AC43BC6}" presName="FiveNodes_1_text" presStyleLbl="node1" presStyleIdx="4" presStyleCnt="5">
        <dgm:presLayoutVars>
          <dgm:bulletEnabled val="1"/>
        </dgm:presLayoutVars>
      </dgm:prSet>
      <dgm:spPr/>
      <dgm:t>
        <a:bodyPr/>
        <a:lstStyle/>
        <a:p>
          <a:endParaRPr lang="en-US"/>
        </a:p>
      </dgm:t>
    </dgm:pt>
    <dgm:pt modelId="{1A0EE851-9482-478A-8437-03EBF0F6D3C2}" type="pres">
      <dgm:prSet presAssocID="{3B1A6197-FC17-4318-94EF-0C318AC43BC6}" presName="FiveNodes_2_text" presStyleLbl="node1" presStyleIdx="4" presStyleCnt="5">
        <dgm:presLayoutVars>
          <dgm:bulletEnabled val="1"/>
        </dgm:presLayoutVars>
      </dgm:prSet>
      <dgm:spPr/>
      <dgm:t>
        <a:bodyPr/>
        <a:lstStyle/>
        <a:p>
          <a:endParaRPr lang="en-US"/>
        </a:p>
      </dgm:t>
    </dgm:pt>
    <dgm:pt modelId="{0BC807CB-03D6-44AF-9409-EE38C57C32C5}" type="pres">
      <dgm:prSet presAssocID="{3B1A6197-FC17-4318-94EF-0C318AC43BC6}" presName="FiveNodes_3_text" presStyleLbl="node1" presStyleIdx="4" presStyleCnt="5">
        <dgm:presLayoutVars>
          <dgm:bulletEnabled val="1"/>
        </dgm:presLayoutVars>
      </dgm:prSet>
      <dgm:spPr/>
      <dgm:t>
        <a:bodyPr/>
        <a:lstStyle/>
        <a:p>
          <a:endParaRPr lang="en-US"/>
        </a:p>
      </dgm:t>
    </dgm:pt>
    <dgm:pt modelId="{84ECB6AD-FCB1-4A09-AEE8-6D06F7A3FC15}" type="pres">
      <dgm:prSet presAssocID="{3B1A6197-FC17-4318-94EF-0C318AC43BC6}" presName="FiveNodes_4_text" presStyleLbl="node1" presStyleIdx="4" presStyleCnt="5">
        <dgm:presLayoutVars>
          <dgm:bulletEnabled val="1"/>
        </dgm:presLayoutVars>
      </dgm:prSet>
      <dgm:spPr/>
      <dgm:t>
        <a:bodyPr/>
        <a:lstStyle/>
        <a:p>
          <a:endParaRPr lang="en-US"/>
        </a:p>
      </dgm:t>
    </dgm:pt>
    <dgm:pt modelId="{94ED6075-BB17-40E6-B519-5CACAC3D98F8}" type="pres">
      <dgm:prSet presAssocID="{3B1A6197-FC17-4318-94EF-0C318AC43BC6}" presName="FiveNodes_5_text" presStyleLbl="node1" presStyleIdx="4" presStyleCnt="5">
        <dgm:presLayoutVars>
          <dgm:bulletEnabled val="1"/>
        </dgm:presLayoutVars>
      </dgm:prSet>
      <dgm:spPr/>
      <dgm:t>
        <a:bodyPr/>
        <a:lstStyle/>
        <a:p>
          <a:endParaRPr lang="en-US"/>
        </a:p>
      </dgm:t>
    </dgm:pt>
  </dgm:ptLst>
  <dgm:cxnLst>
    <dgm:cxn modelId="{B21AE464-560A-4F3A-AA72-B3B4784F08F7}" srcId="{3B1A6197-FC17-4318-94EF-0C318AC43BC6}" destId="{14B0CC33-C4E3-4560-81E1-B6608C1D7792}" srcOrd="5" destOrd="0" parTransId="{86B083A6-E86C-4F2D-8850-2BD351547217}" sibTransId="{6A703DB7-A23B-40BF-A94A-33ACA64527F6}"/>
    <dgm:cxn modelId="{6E1A3EDA-C2B7-4ED8-B055-E68E440B9F6A}" type="presOf" srcId="{05C06184-8D16-4A15-ADA2-17FC80BEF886}" destId="{DC2949AE-B4CB-4DCC-A9F2-66F5D3BBDF1A}" srcOrd="0" destOrd="0" presId="urn:microsoft.com/office/officeart/2005/8/layout/vProcess5"/>
    <dgm:cxn modelId="{DD7D4C88-7062-4BB0-9FF0-BA51D36E9952}" type="presOf" srcId="{1995D10E-99D8-4FC4-A95D-EE650E7804EC}" destId="{84ECB6AD-FCB1-4A09-AEE8-6D06F7A3FC15}" srcOrd="1" destOrd="0" presId="urn:microsoft.com/office/officeart/2005/8/layout/vProcess5"/>
    <dgm:cxn modelId="{22D93D05-CAD6-4CBC-BED1-C35C7249E1E6}" type="presOf" srcId="{2FFAFD7B-A93E-4AF2-876C-AFCB33E2D7BB}" destId="{0BC807CB-03D6-44AF-9409-EE38C57C32C5}" srcOrd="1" destOrd="0" presId="urn:microsoft.com/office/officeart/2005/8/layout/vProcess5"/>
    <dgm:cxn modelId="{1F854A02-C444-4986-83F0-1538B9EED800}" type="presOf" srcId="{2FFAFD7B-A93E-4AF2-876C-AFCB33E2D7BB}" destId="{B253074C-0889-4640-B805-E63676468E60}" srcOrd="0" destOrd="0" presId="urn:microsoft.com/office/officeart/2005/8/layout/vProcess5"/>
    <dgm:cxn modelId="{1F67A937-585E-4BCB-B53C-3A29F99358E4}" srcId="{3B1A6197-FC17-4318-94EF-0C318AC43BC6}" destId="{0BCF96C5-FFE7-41A6-8128-3270F74F64DA}" srcOrd="1" destOrd="0" parTransId="{E92753E4-CF69-47EE-97B9-202050BF7A81}" sibTransId="{E42A16D3-40FA-4D5D-BDB4-4EFDD0CF888E}"/>
    <dgm:cxn modelId="{488C7303-8E22-437E-90E2-EA6B932EAFDF}" type="presOf" srcId="{D79F1B9B-3ADE-4E0A-A1C7-57026A29F5BA}" destId="{4D1CCB37-D3F7-48AF-B5DD-CC6038EE5309}" srcOrd="0" destOrd="0" presId="urn:microsoft.com/office/officeart/2005/8/layout/vProcess5"/>
    <dgm:cxn modelId="{DE7A4415-0E28-4AC9-AA8D-A9B555EF2137}" srcId="{3B1A6197-FC17-4318-94EF-0C318AC43BC6}" destId="{05C06184-8D16-4A15-ADA2-17FC80BEF886}" srcOrd="0" destOrd="0" parTransId="{A420C89C-4CB2-4B27-9B5C-62C7D0C3F99E}" sibTransId="{871366E5-503C-413E-9405-F8C4A3EEC6A4}"/>
    <dgm:cxn modelId="{4ECE1D30-5C71-4D72-8FF8-8B1DE98CBF4A}" srcId="{3B1A6197-FC17-4318-94EF-0C318AC43BC6}" destId="{1995D10E-99D8-4FC4-A95D-EE650E7804EC}" srcOrd="3" destOrd="0" parTransId="{B54E2D84-4CB4-489F-BE9F-24B477915741}" sibTransId="{8FE334DC-7FF3-4AF3-AFF6-6ACFFBFCFA15}"/>
    <dgm:cxn modelId="{54CBB41A-9F93-48A9-B1B1-BF0AF52BF961}" type="presOf" srcId="{871366E5-503C-413E-9405-F8C4A3EEC6A4}" destId="{278E1970-410D-47F8-89CB-54261964A8A5}" srcOrd="0" destOrd="0" presId="urn:microsoft.com/office/officeart/2005/8/layout/vProcess5"/>
    <dgm:cxn modelId="{7ADB79C1-57E7-4678-979D-8ED627D9A35D}" type="presOf" srcId="{0BCF96C5-FFE7-41A6-8128-3270F74F64DA}" destId="{B098E959-D5EF-4B29-9E2A-16D325FA7E4C}" srcOrd="0" destOrd="0" presId="urn:microsoft.com/office/officeart/2005/8/layout/vProcess5"/>
    <dgm:cxn modelId="{EBC86E79-E341-492E-915F-5D1723506E7C}" type="presOf" srcId="{3B1A6197-FC17-4318-94EF-0C318AC43BC6}" destId="{7D9C8604-D955-4367-A36B-5F00C30B0338}" srcOrd="0" destOrd="0" presId="urn:microsoft.com/office/officeart/2005/8/layout/vProcess5"/>
    <dgm:cxn modelId="{96DB2D0C-5043-47AD-BC66-240B1460228C}" type="presOf" srcId="{1995D10E-99D8-4FC4-A95D-EE650E7804EC}" destId="{864597CE-E717-43CF-8D95-CD059AFEFAC7}" srcOrd="0" destOrd="0" presId="urn:microsoft.com/office/officeart/2005/8/layout/vProcess5"/>
    <dgm:cxn modelId="{65A83C73-390D-48BF-A25B-B119DB25B9A5}" type="presOf" srcId="{0BCF96C5-FFE7-41A6-8128-3270F74F64DA}" destId="{1A0EE851-9482-478A-8437-03EBF0F6D3C2}" srcOrd="1" destOrd="0" presId="urn:microsoft.com/office/officeart/2005/8/layout/vProcess5"/>
    <dgm:cxn modelId="{866DF700-8BB1-4C26-A11D-CBF4733C699A}" srcId="{3B1A6197-FC17-4318-94EF-0C318AC43BC6}" destId="{46ABAE81-7A2F-4526-B372-7722153631FD}" srcOrd="4" destOrd="0" parTransId="{709768BD-EA71-42D6-954E-C8CF7E213DC5}" sibTransId="{D7479C8F-537F-4C4B-84B9-F70A33CDB48A}"/>
    <dgm:cxn modelId="{7450EBFA-9C97-4852-9B03-0EE3359E26F1}" srcId="{3B1A6197-FC17-4318-94EF-0C318AC43BC6}" destId="{2FFAFD7B-A93E-4AF2-876C-AFCB33E2D7BB}" srcOrd="2" destOrd="0" parTransId="{18E7A773-059A-49DB-91AB-9D5E57952279}" sibTransId="{D79F1B9B-3ADE-4E0A-A1C7-57026A29F5BA}"/>
    <dgm:cxn modelId="{5FF03BA7-3576-4894-BB84-441AC7A2A186}" type="presOf" srcId="{05C06184-8D16-4A15-ADA2-17FC80BEF886}" destId="{37C81AA6-003C-4013-8570-F48779D2812A}" srcOrd="1" destOrd="0" presId="urn:microsoft.com/office/officeart/2005/8/layout/vProcess5"/>
    <dgm:cxn modelId="{11D03BBD-C1BA-4308-A934-467E99D47BCE}" type="presOf" srcId="{46ABAE81-7A2F-4526-B372-7722153631FD}" destId="{E3FD6AB3-6562-495E-B205-88147F07D0EE}" srcOrd="0" destOrd="0" presId="urn:microsoft.com/office/officeart/2005/8/layout/vProcess5"/>
    <dgm:cxn modelId="{9FA4C48E-5761-4F26-B141-F409A803F732}" type="presOf" srcId="{8FE334DC-7FF3-4AF3-AFF6-6ACFFBFCFA15}" destId="{B9EB2262-9FB0-4ABD-BFEE-F0A7787F96B1}" srcOrd="0" destOrd="0" presId="urn:microsoft.com/office/officeart/2005/8/layout/vProcess5"/>
    <dgm:cxn modelId="{43E191DD-746C-4C54-B6BA-BD3C2ECB7A7E}" type="presOf" srcId="{46ABAE81-7A2F-4526-B372-7722153631FD}" destId="{94ED6075-BB17-40E6-B519-5CACAC3D98F8}" srcOrd="1" destOrd="0" presId="urn:microsoft.com/office/officeart/2005/8/layout/vProcess5"/>
    <dgm:cxn modelId="{2C6C7698-BFE9-4CA1-AFBB-DC475BAFFCA6}" type="presOf" srcId="{E42A16D3-40FA-4D5D-BDB4-4EFDD0CF888E}" destId="{64C44384-3B73-49B6-9A1B-E0756163217E}" srcOrd="0" destOrd="0" presId="urn:microsoft.com/office/officeart/2005/8/layout/vProcess5"/>
    <dgm:cxn modelId="{F195CC29-EF42-409E-BD03-91DD5D572729}" type="presParOf" srcId="{7D9C8604-D955-4367-A36B-5F00C30B0338}" destId="{8713DDE8-BDA6-46D5-BAF9-B1D0A8C15728}" srcOrd="0" destOrd="0" presId="urn:microsoft.com/office/officeart/2005/8/layout/vProcess5"/>
    <dgm:cxn modelId="{CC5FDF90-9871-4B1A-A153-00D3025EB25D}" type="presParOf" srcId="{7D9C8604-D955-4367-A36B-5F00C30B0338}" destId="{DC2949AE-B4CB-4DCC-A9F2-66F5D3BBDF1A}" srcOrd="1" destOrd="0" presId="urn:microsoft.com/office/officeart/2005/8/layout/vProcess5"/>
    <dgm:cxn modelId="{3CF08CC8-BD74-452D-AF34-94417ADA543B}" type="presParOf" srcId="{7D9C8604-D955-4367-A36B-5F00C30B0338}" destId="{B098E959-D5EF-4B29-9E2A-16D325FA7E4C}" srcOrd="2" destOrd="0" presId="urn:microsoft.com/office/officeart/2005/8/layout/vProcess5"/>
    <dgm:cxn modelId="{FC125E00-B204-4911-9983-F6375657BD29}" type="presParOf" srcId="{7D9C8604-D955-4367-A36B-5F00C30B0338}" destId="{B253074C-0889-4640-B805-E63676468E60}" srcOrd="3" destOrd="0" presId="urn:microsoft.com/office/officeart/2005/8/layout/vProcess5"/>
    <dgm:cxn modelId="{D96F9DBA-C948-4116-ADA1-E8840AB2E99C}" type="presParOf" srcId="{7D9C8604-D955-4367-A36B-5F00C30B0338}" destId="{864597CE-E717-43CF-8D95-CD059AFEFAC7}" srcOrd="4" destOrd="0" presId="urn:microsoft.com/office/officeart/2005/8/layout/vProcess5"/>
    <dgm:cxn modelId="{F2444E46-D318-4048-839C-157EADB5A999}" type="presParOf" srcId="{7D9C8604-D955-4367-A36B-5F00C30B0338}" destId="{E3FD6AB3-6562-495E-B205-88147F07D0EE}" srcOrd="5" destOrd="0" presId="urn:microsoft.com/office/officeart/2005/8/layout/vProcess5"/>
    <dgm:cxn modelId="{1A9F4AFC-3056-4969-867F-9EC2AB141BB4}" type="presParOf" srcId="{7D9C8604-D955-4367-A36B-5F00C30B0338}" destId="{278E1970-410D-47F8-89CB-54261964A8A5}" srcOrd="6" destOrd="0" presId="urn:microsoft.com/office/officeart/2005/8/layout/vProcess5"/>
    <dgm:cxn modelId="{34B7B692-A260-4B3F-B4A1-43CD88C3A326}" type="presParOf" srcId="{7D9C8604-D955-4367-A36B-5F00C30B0338}" destId="{64C44384-3B73-49B6-9A1B-E0756163217E}" srcOrd="7" destOrd="0" presId="urn:microsoft.com/office/officeart/2005/8/layout/vProcess5"/>
    <dgm:cxn modelId="{87ABBBC9-3950-40E4-9E26-307C2D0E52AD}" type="presParOf" srcId="{7D9C8604-D955-4367-A36B-5F00C30B0338}" destId="{4D1CCB37-D3F7-48AF-B5DD-CC6038EE5309}" srcOrd="8" destOrd="0" presId="urn:microsoft.com/office/officeart/2005/8/layout/vProcess5"/>
    <dgm:cxn modelId="{B5BE181F-2D08-4B75-8701-430DA36145E8}" type="presParOf" srcId="{7D9C8604-D955-4367-A36B-5F00C30B0338}" destId="{B9EB2262-9FB0-4ABD-BFEE-F0A7787F96B1}" srcOrd="9" destOrd="0" presId="urn:microsoft.com/office/officeart/2005/8/layout/vProcess5"/>
    <dgm:cxn modelId="{1CF545B4-0CB0-4955-9DB2-3890406477A1}" type="presParOf" srcId="{7D9C8604-D955-4367-A36B-5F00C30B0338}" destId="{37C81AA6-003C-4013-8570-F48779D2812A}" srcOrd="10" destOrd="0" presId="urn:microsoft.com/office/officeart/2005/8/layout/vProcess5"/>
    <dgm:cxn modelId="{6DC40B3A-9DD0-4B50-BEBB-68626EA92704}" type="presParOf" srcId="{7D9C8604-D955-4367-A36B-5F00C30B0338}" destId="{1A0EE851-9482-478A-8437-03EBF0F6D3C2}" srcOrd="11" destOrd="0" presId="urn:microsoft.com/office/officeart/2005/8/layout/vProcess5"/>
    <dgm:cxn modelId="{21A4CFB2-747D-4C30-8E7E-548B7EBC9441}" type="presParOf" srcId="{7D9C8604-D955-4367-A36B-5F00C30B0338}" destId="{0BC807CB-03D6-44AF-9409-EE38C57C32C5}" srcOrd="12" destOrd="0" presId="urn:microsoft.com/office/officeart/2005/8/layout/vProcess5"/>
    <dgm:cxn modelId="{87A476C9-E14E-419B-A982-9665F419F297}" type="presParOf" srcId="{7D9C8604-D955-4367-A36B-5F00C30B0338}" destId="{84ECB6AD-FCB1-4A09-AEE8-6D06F7A3FC15}" srcOrd="13" destOrd="0" presId="urn:microsoft.com/office/officeart/2005/8/layout/vProcess5"/>
    <dgm:cxn modelId="{C88FFB2C-A489-4EED-82BB-BE3559C0E3BF}" type="presParOf" srcId="{7D9C8604-D955-4367-A36B-5F00C30B0338}" destId="{94ED6075-BB17-40E6-B519-5CACAC3D98F8}"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2.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image" Target="../media/image5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4434" name="Rectangle 2"/>
          <p:cNvSpPr>
            <a:spLocks noGrp="1" noChangeArrowheads="1"/>
          </p:cNvSpPr>
          <p:nvPr>
            <p:ph type="hdr" sz="quarter"/>
          </p:nvPr>
        </p:nvSpPr>
        <p:spPr bwMode="auto">
          <a:xfrm>
            <a:off x="0" y="0"/>
            <a:ext cx="3037840"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l" defTabSz="931863">
              <a:defRPr sz="1200">
                <a:latin typeface="Times New Roman" pitchFamily="18" charset="0"/>
              </a:defRPr>
            </a:lvl1pPr>
          </a:lstStyle>
          <a:p>
            <a:endParaRPr lang="en-US"/>
          </a:p>
        </p:txBody>
      </p:sp>
      <p:sp>
        <p:nvSpPr>
          <p:cNvPr id="274435" name="Rectangle 3"/>
          <p:cNvSpPr>
            <a:spLocks noGrp="1" noChangeArrowheads="1"/>
          </p:cNvSpPr>
          <p:nvPr>
            <p:ph type="dt" sz="quarter" idx="1"/>
          </p:nvPr>
        </p:nvSpPr>
        <p:spPr bwMode="auto">
          <a:xfrm>
            <a:off x="3970938" y="0"/>
            <a:ext cx="3037840"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a:defRPr sz="1200">
                <a:latin typeface="Times New Roman" pitchFamily="18" charset="0"/>
              </a:defRPr>
            </a:lvl1pPr>
          </a:lstStyle>
          <a:p>
            <a:endParaRPr lang="en-US"/>
          </a:p>
        </p:txBody>
      </p:sp>
      <p:sp>
        <p:nvSpPr>
          <p:cNvPr id="274436" name="Rectangle 4"/>
          <p:cNvSpPr>
            <a:spLocks noGrp="1" noChangeArrowheads="1"/>
          </p:cNvSpPr>
          <p:nvPr>
            <p:ph type="ftr" sz="quarter" idx="2"/>
          </p:nvPr>
        </p:nvSpPr>
        <p:spPr bwMode="auto">
          <a:xfrm>
            <a:off x="0" y="8829675"/>
            <a:ext cx="3037840"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l" defTabSz="931863">
              <a:defRPr sz="1200">
                <a:latin typeface="Times New Roman" pitchFamily="18" charset="0"/>
              </a:defRPr>
            </a:lvl1pPr>
          </a:lstStyle>
          <a:p>
            <a:endParaRPr lang="en-US"/>
          </a:p>
        </p:txBody>
      </p:sp>
      <p:sp>
        <p:nvSpPr>
          <p:cNvPr id="274437" name="Rectangle 5"/>
          <p:cNvSpPr>
            <a:spLocks noGrp="1" noChangeArrowheads="1"/>
          </p:cNvSpPr>
          <p:nvPr>
            <p:ph type="sldNum" sz="quarter" idx="3"/>
          </p:nvPr>
        </p:nvSpPr>
        <p:spPr bwMode="auto">
          <a:xfrm>
            <a:off x="3970938" y="8829675"/>
            <a:ext cx="3037840"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a:defRPr sz="1200">
                <a:latin typeface="Times New Roman" pitchFamily="18" charset="0"/>
              </a:defRPr>
            </a:lvl1pPr>
          </a:lstStyle>
          <a:p>
            <a:fld id="{B67A5D26-0435-42F9-BB5D-0FF5C1D26B71}" type="slidenum">
              <a:rPr lang="en-US"/>
              <a:pPr/>
              <a:t>‹#›</a:t>
            </a:fld>
            <a:endParaRPr lang="en-US"/>
          </a:p>
        </p:txBody>
      </p:sp>
    </p:spTree>
    <p:extLst>
      <p:ext uri="{BB962C8B-B14F-4D97-AF65-F5344CB8AC3E}">
        <p14:creationId xmlns:p14="http://schemas.microsoft.com/office/powerpoint/2010/main" val="5590166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37840"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l" defTabSz="931863">
              <a:defRPr sz="1200">
                <a:latin typeface="Times New Roman" pitchFamily="18" charset="0"/>
              </a:defRPr>
            </a:lvl1pPr>
          </a:lstStyle>
          <a:p>
            <a:endParaRPr lang="en-US"/>
          </a:p>
        </p:txBody>
      </p:sp>
      <p:sp>
        <p:nvSpPr>
          <p:cNvPr id="4099" name="Rectangle 3"/>
          <p:cNvSpPr>
            <a:spLocks noGrp="1" noChangeArrowheads="1"/>
          </p:cNvSpPr>
          <p:nvPr>
            <p:ph type="dt" idx="1"/>
          </p:nvPr>
        </p:nvSpPr>
        <p:spPr bwMode="auto">
          <a:xfrm>
            <a:off x="3972560" y="0"/>
            <a:ext cx="3037840"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a:defRPr sz="1200">
                <a:latin typeface="Times New Roman" pitchFamily="18" charset="0"/>
              </a:defRPr>
            </a:lvl1pPr>
          </a:lstStyle>
          <a:p>
            <a:endParaRPr lang="en-US"/>
          </a:p>
        </p:txBody>
      </p:sp>
      <p:sp>
        <p:nvSpPr>
          <p:cNvPr id="4100"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p:spPr>
      </p:sp>
      <p:sp>
        <p:nvSpPr>
          <p:cNvPr id="4101" name="Rectangle 5"/>
          <p:cNvSpPr>
            <a:spLocks noGrp="1" noChangeArrowheads="1"/>
          </p:cNvSpPr>
          <p:nvPr>
            <p:ph type="body" sz="quarter" idx="3"/>
          </p:nvPr>
        </p:nvSpPr>
        <p:spPr bwMode="auto">
          <a:xfrm>
            <a:off x="934720" y="4416426"/>
            <a:ext cx="5140960"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2" name="Rectangle 6"/>
          <p:cNvSpPr>
            <a:spLocks noGrp="1" noChangeArrowheads="1"/>
          </p:cNvSpPr>
          <p:nvPr>
            <p:ph type="ftr" sz="quarter" idx="4"/>
          </p:nvPr>
        </p:nvSpPr>
        <p:spPr bwMode="auto">
          <a:xfrm>
            <a:off x="0" y="8831264"/>
            <a:ext cx="3037840" cy="46513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l" defTabSz="931863">
              <a:defRPr sz="1200">
                <a:latin typeface="Times New Roman" pitchFamily="18" charset="0"/>
              </a:defRPr>
            </a:lvl1pPr>
          </a:lstStyle>
          <a:p>
            <a:endParaRPr lang="en-US"/>
          </a:p>
        </p:txBody>
      </p:sp>
      <p:sp>
        <p:nvSpPr>
          <p:cNvPr id="4103" name="Rectangle 7"/>
          <p:cNvSpPr>
            <a:spLocks noGrp="1" noChangeArrowheads="1"/>
          </p:cNvSpPr>
          <p:nvPr>
            <p:ph type="sldNum" sz="quarter" idx="5"/>
          </p:nvPr>
        </p:nvSpPr>
        <p:spPr bwMode="auto">
          <a:xfrm>
            <a:off x="3972560" y="8831264"/>
            <a:ext cx="3037840" cy="46513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a:defRPr sz="1200">
                <a:latin typeface="Times New Roman" pitchFamily="18" charset="0"/>
              </a:defRPr>
            </a:lvl1pPr>
          </a:lstStyle>
          <a:p>
            <a:fld id="{D5E6051D-4736-460B-B7AE-6D78EBF59F1E}" type="slidenum">
              <a:rPr lang="en-US"/>
              <a:pPr/>
              <a:t>‹#›</a:t>
            </a:fld>
            <a:endParaRPr lang="en-US"/>
          </a:p>
        </p:txBody>
      </p:sp>
    </p:spTree>
    <p:extLst>
      <p:ext uri="{BB962C8B-B14F-4D97-AF65-F5344CB8AC3E}">
        <p14:creationId xmlns:p14="http://schemas.microsoft.com/office/powerpoint/2010/main" val="426385136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7D2EA5-2BB8-434E-B847-BBF7F2C02233}" type="slidenum">
              <a:rPr lang="en-US"/>
              <a:pPr/>
              <a:t>1</a:t>
            </a:fld>
            <a:endParaRPr lang="en-US"/>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p:txBody>
          <a:bodyPr/>
          <a:lstStyle/>
          <a:p>
            <a:r>
              <a:rPr lang="en-US" dirty="0"/>
              <a:t>This presentation is not a substitute for any of the provisions of the Occupational Safety and Health Act of 1970 or for any standards issued by the U.S. Department of Labor, nor does mention of trade names, commercial products, or organizations imply endorsement by the U.S. Department of Labor.</a:t>
            </a:r>
          </a:p>
          <a:p>
            <a:endParaRPr lang="en-US" dirty="0"/>
          </a:p>
          <a:p>
            <a:endParaRPr lang="en-US" sz="140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D23618-F6B1-4D47-AC6F-9A1E6F8311C9}" type="slidenum">
              <a:rPr lang="en-US"/>
              <a:pPr/>
              <a:t>10</a:t>
            </a:fld>
            <a:endParaRPr lang="en-US"/>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4E24F2-F4E2-4539-B81C-89F091C56A51}" type="slidenum">
              <a:rPr lang="en-US"/>
              <a:pPr/>
              <a:t>11</a:t>
            </a:fld>
            <a:endParaRPr lang="en-US"/>
          </a:p>
        </p:txBody>
      </p:sp>
      <p:sp>
        <p:nvSpPr>
          <p:cNvPr id="353282" name="Rectangle 2"/>
          <p:cNvSpPr>
            <a:spLocks noGrp="1" noRot="1" noChangeAspect="1" noChangeArrowheads="1" noTextEdit="1"/>
          </p:cNvSpPr>
          <p:nvPr>
            <p:ph type="sldImg"/>
          </p:nvPr>
        </p:nvSpPr>
        <p:spPr>
          <a:ln/>
        </p:spPr>
      </p:sp>
      <p:sp>
        <p:nvSpPr>
          <p:cNvPr id="353283" name="Rectangle 3"/>
          <p:cNvSpPr>
            <a:spLocks noGrp="1" noChangeArrowheads="1"/>
          </p:cNvSpPr>
          <p:nvPr>
            <p:ph type="body" idx="1"/>
          </p:nvPr>
        </p:nvSpPr>
        <p:spPr/>
        <p:txBody>
          <a:bodyPr/>
          <a:lstStyle/>
          <a:p>
            <a:r>
              <a:rPr lang="en-US" dirty="0"/>
              <a:t>These are some of the construction </a:t>
            </a:r>
            <a:r>
              <a:rPr lang="en-US" dirty="0" smtClean="0"/>
              <a:t>fatalities </a:t>
            </a:r>
            <a:r>
              <a:rPr lang="en-US" dirty="0"/>
              <a:t>based on occupation. As you can see, </a:t>
            </a:r>
            <a:r>
              <a:rPr lang="en-US" dirty="0" smtClean="0"/>
              <a:t>contractors</a:t>
            </a:r>
            <a:r>
              <a:rPr lang="en-US" baseline="0" dirty="0" smtClean="0"/>
              <a:t> that work mostly at height have the largest number of fatalities. After that, it is fairly evenly divided among all trades.</a:t>
            </a: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6C021C-490C-4B7A-B26F-EED5302810DD}" type="slidenum">
              <a:rPr lang="en-US"/>
              <a:pPr/>
              <a:t>12</a:t>
            </a:fld>
            <a:endParaRPr lang="en-US"/>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6C021C-490C-4B7A-B26F-EED5302810DD}" type="slidenum">
              <a:rPr lang="en-US"/>
              <a:pPr/>
              <a:t>13</a:t>
            </a:fld>
            <a:endParaRPr lang="en-US"/>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r>
              <a:rPr lang="en-US" dirty="0" smtClean="0"/>
              <a:t>Hazards are managed during the construction</a:t>
            </a:r>
            <a:r>
              <a:rPr lang="en-US" baseline="0" dirty="0" smtClean="0"/>
              <a:t> process. We will see that this is not the most effective time to deal with hazards. There is a better way. Little thought is put into the safe maintenance of the building after the owner takes possession.</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30C82E-8413-4BFC-AA2B-4F0908266BB1}" type="slidenum">
              <a:rPr lang="en-US"/>
              <a:pPr/>
              <a:t>14</a:t>
            </a:fld>
            <a:endParaRPr lang="en-US"/>
          </a:p>
        </p:txBody>
      </p:sp>
      <p:sp>
        <p:nvSpPr>
          <p:cNvPr id="505858" name="Rectangle 2"/>
          <p:cNvSpPr>
            <a:spLocks noGrp="1" noRot="1" noChangeAspect="1" noChangeArrowheads="1" noTextEdit="1"/>
          </p:cNvSpPr>
          <p:nvPr>
            <p:ph type="sldImg"/>
          </p:nvPr>
        </p:nvSpPr>
        <p:spPr>
          <a:ln/>
        </p:spPr>
      </p:sp>
      <p:sp>
        <p:nvSpPr>
          <p:cNvPr id="50585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A6200C-7E1F-4107-85C1-D9DA9BE3EE5E}" type="slidenum">
              <a:rPr lang="en-US"/>
              <a:pPr/>
              <a:t>15</a:t>
            </a:fld>
            <a:endParaRPr lang="en-US"/>
          </a:p>
        </p:txBody>
      </p:sp>
      <p:sp>
        <p:nvSpPr>
          <p:cNvPr id="609282" name="Rectangle 2"/>
          <p:cNvSpPr>
            <a:spLocks noGrp="1" noRot="1" noChangeAspect="1" noChangeArrowheads="1" noTextEdit="1"/>
          </p:cNvSpPr>
          <p:nvPr>
            <p:ph type="sldImg"/>
          </p:nvPr>
        </p:nvSpPr>
        <p:spPr>
          <a:ln/>
        </p:spPr>
      </p:sp>
      <p:sp>
        <p:nvSpPr>
          <p:cNvPr id="60928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603AA1-2853-4087-AE75-FA474AB1A946}" type="slidenum">
              <a:rPr lang="en-US"/>
              <a:pPr/>
              <a:t>16</a:t>
            </a:fld>
            <a:endParaRPr lang="en-US"/>
          </a:p>
        </p:txBody>
      </p:sp>
      <p:sp>
        <p:nvSpPr>
          <p:cNvPr id="385026" name="Rectangle 2"/>
          <p:cNvSpPr>
            <a:spLocks noGrp="1" noRot="1" noChangeAspect="1" noChangeArrowheads="1" noTextEdit="1"/>
          </p:cNvSpPr>
          <p:nvPr>
            <p:ph type="sldImg"/>
          </p:nvPr>
        </p:nvSpPr>
        <p:spPr>
          <a:ln/>
        </p:spPr>
      </p:sp>
      <p:sp>
        <p:nvSpPr>
          <p:cNvPr id="385027" name="Rectangle 3"/>
          <p:cNvSpPr>
            <a:spLocks noGrp="1" noChangeArrowheads="1"/>
          </p:cNvSpPr>
          <p:nvPr>
            <p:ph type="body" idx="1"/>
          </p:nvPr>
        </p:nvSpPr>
        <p:spPr/>
        <p:txBody>
          <a:bodyPr/>
          <a:lstStyle/>
          <a:p>
            <a:pPr marL="228600" indent="-228600"/>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9E22AD-93AD-4654-8BE7-947AF6BC790A}" type="slidenum">
              <a:rPr lang="en-US"/>
              <a:pPr/>
              <a:t>17</a:t>
            </a:fld>
            <a:endParaRPr lang="en-US"/>
          </a:p>
        </p:txBody>
      </p:sp>
      <p:sp>
        <p:nvSpPr>
          <p:cNvPr id="296962" name="Rectangle 2"/>
          <p:cNvSpPr>
            <a:spLocks noGrp="1" noRot="1" noChangeAspect="1" noChangeArrowheads="1" noTextEdit="1"/>
          </p:cNvSpPr>
          <p:nvPr>
            <p:ph type="sldImg"/>
          </p:nvPr>
        </p:nvSpPr>
        <p:spPr>
          <a:ln/>
        </p:spPr>
      </p:sp>
      <p:sp>
        <p:nvSpPr>
          <p:cNvPr id="29696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AE4BB6-DA99-44A6-9B48-63F6458F407B}" type="slidenum">
              <a:rPr lang="en-US"/>
              <a:pPr/>
              <a:t>18</a:t>
            </a:fld>
            <a:endParaRPr lang="en-US"/>
          </a:p>
        </p:txBody>
      </p:sp>
      <p:sp>
        <p:nvSpPr>
          <p:cNvPr id="320514" name="Rectangle 2"/>
          <p:cNvSpPr>
            <a:spLocks noGrp="1" noRot="1" noChangeAspect="1" noChangeArrowheads="1" noTextEdit="1"/>
          </p:cNvSpPr>
          <p:nvPr>
            <p:ph type="sldImg"/>
          </p:nvPr>
        </p:nvSpPr>
        <p:spPr>
          <a:ln/>
        </p:spPr>
      </p:sp>
      <p:sp>
        <p:nvSpPr>
          <p:cNvPr id="32051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CBCBAA-F8E4-40B6-B1E2-A8EE5BDB9EBA}" type="slidenum">
              <a:rPr lang="en-US"/>
              <a:pPr/>
              <a:t>19</a:t>
            </a:fld>
            <a:endParaRPr lang="en-US"/>
          </a:p>
        </p:txBody>
      </p:sp>
      <p:sp>
        <p:nvSpPr>
          <p:cNvPr id="307202"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6C021C-490C-4B7A-B26F-EED5302810DD}" type="slidenum">
              <a:rPr lang="en-US"/>
              <a:pPr/>
              <a:t>2</a:t>
            </a:fld>
            <a:endParaRPr lang="en-US"/>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832AFD-7F8C-4D12-8D9C-B3E624B54DF1}" type="slidenum">
              <a:rPr lang="en-US"/>
              <a:pPr/>
              <a:t>20</a:t>
            </a:fld>
            <a:endParaRPr lang="en-US"/>
          </a:p>
        </p:txBody>
      </p:sp>
      <p:sp>
        <p:nvSpPr>
          <p:cNvPr id="507906" name="Rectangle 2"/>
          <p:cNvSpPr>
            <a:spLocks noGrp="1" noRot="1" noChangeAspect="1" noChangeArrowheads="1" noTextEdit="1"/>
          </p:cNvSpPr>
          <p:nvPr>
            <p:ph type="sldImg"/>
          </p:nvPr>
        </p:nvSpPr>
        <p:spPr>
          <a:ln/>
        </p:spPr>
      </p:sp>
      <p:sp>
        <p:nvSpPr>
          <p:cNvPr id="507907" name="Rectangle 3"/>
          <p:cNvSpPr>
            <a:spLocks noGrp="1" noChangeArrowheads="1"/>
          </p:cNvSpPr>
          <p:nvPr>
            <p:ph type="body" idx="1"/>
          </p:nvPr>
        </p:nvSpPr>
        <p:spPr/>
        <p:txBody>
          <a:bodyPr/>
          <a:lstStyle/>
          <a:p>
            <a:endParaRPr lang="en-US" b="0"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54BF53-47A3-4589-A509-FD3972E1B353}" type="slidenum">
              <a:rPr lang="en-US"/>
              <a:pPr/>
              <a:t>21</a:t>
            </a:fld>
            <a:endParaRPr lang="en-US"/>
          </a:p>
        </p:txBody>
      </p:sp>
      <p:sp>
        <p:nvSpPr>
          <p:cNvPr id="280578" name="Rectangle 2"/>
          <p:cNvSpPr>
            <a:spLocks noGrp="1" noRot="1" noChangeAspect="1" noChangeArrowheads="1" noTextEdit="1"/>
          </p:cNvSpPr>
          <p:nvPr>
            <p:ph type="sldImg"/>
          </p:nvPr>
        </p:nvSpPr>
        <p:spPr>
          <a:ln/>
        </p:spPr>
      </p:sp>
      <p:sp>
        <p:nvSpPr>
          <p:cNvPr id="28057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572A90-9049-4B5B-84D2-1B65FC5D8762}" type="slidenum">
              <a:rPr lang="en-US"/>
              <a:pPr/>
              <a:t>22</a:t>
            </a:fld>
            <a:endParaRPr lang="en-US"/>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p:txBody>
          <a:bodyPr/>
          <a:lstStyle/>
          <a:p>
            <a:pPr marL="228600" indent="-228600"/>
            <a:endParaRPr lang="en-US" b="0" dirty="0" smtClean="0"/>
          </a:p>
          <a:p>
            <a:pPr marL="228600" indent="-228600"/>
            <a:endParaRPr lang="en-US" b="0" dirty="0" smtClean="0">
              <a:effectLst>
                <a:outerShdw blurRad="38100" dist="38100" dir="2700000" algn="tl">
                  <a:srgbClr val="000000">
                    <a:alpha val="43137"/>
                  </a:srgbClr>
                </a:outerShdw>
              </a:effectLst>
            </a:endParaRPr>
          </a:p>
          <a:p>
            <a:pPr marL="228600" indent="-228600"/>
            <a:endParaRPr lang="en-US" b="0" dirty="0">
              <a:effectLst>
                <a:outerShdw blurRad="38100" dist="38100" dir="2700000" algn="tl">
                  <a:srgbClr val="000000">
                    <a:alpha val="43137"/>
                  </a:srgbClr>
                </a:outerShdw>
              </a:effectLst>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6C021C-490C-4B7A-B26F-EED5302810DD}" type="slidenum">
              <a:rPr lang="en-US"/>
              <a:pPr/>
              <a:t>23</a:t>
            </a:fld>
            <a:endParaRPr lang="en-US"/>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DD3294-E7DE-4378-9CF7-9B249E8F7C98}" type="slidenum">
              <a:rPr lang="en-US"/>
              <a:pPr/>
              <a:t>24</a:t>
            </a:fld>
            <a:endParaRPr lang="en-US"/>
          </a:p>
        </p:txBody>
      </p:sp>
      <p:sp>
        <p:nvSpPr>
          <p:cNvPr id="417794" name="Rectangle 2"/>
          <p:cNvSpPr>
            <a:spLocks noGrp="1" noRot="1" noChangeAspect="1" noChangeArrowheads="1" noTextEdit="1"/>
          </p:cNvSpPr>
          <p:nvPr>
            <p:ph type="sldImg"/>
          </p:nvPr>
        </p:nvSpPr>
        <p:spPr>
          <a:ln/>
        </p:spPr>
      </p:sp>
      <p:sp>
        <p:nvSpPr>
          <p:cNvPr id="417795" name="Rectangle 3"/>
          <p:cNvSpPr>
            <a:spLocks noGrp="1" noChangeArrowheads="1"/>
          </p:cNvSpPr>
          <p:nvPr>
            <p:ph type="body" idx="1"/>
          </p:nvPr>
        </p:nvSpPr>
        <p:spPr>
          <a:xfrm>
            <a:off x="935144" y="4415790"/>
            <a:ext cx="5140112" cy="4183380"/>
          </a:xfrm>
        </p:spPr>
        <p:txBody>
          <a:bodyPr/>
          <a:lstStyle/>
          <a:p>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DD3294-E7DE-4378-9CF7-9B249E8F7C98}" type="slidenum">
              <a:rPr lang="en-US"/>
              <a:pPr/>
              <a:t>25</a:t>
            </a:fld>
            <a:endParaRPr lang="en-US"/>
          </a:p>
        </p:txBody>
      </p:sp>
      <p:sp>
        <p:nvSpPr>
          <p:cNvPr id="417794" name="Rectangle 2"/>
          <p:cNvSpPr>
            <a:spLocks noGrp="1" noRot="1" noChangeAspect="1" noChangeArrowheads="1" noTextEdit="1"/>
          </p:cNvSpPr>
          <p:nvPr>
            <p:ph type="sldImg"/>
          </p:nvPr>
        </p:nvSpPr>
        <p:spPr>
          <a:ln/>
        </p:spPr>
      </p:sp>
      <p:sp>
        <p:nvSpPr>
          <p:cNvPr id="417795" name="Rectangle 3"/>
          <p:cNvSpPr>
            <a:spLocks noGrp="1" noChangeArrowheads="1"/>
          </p:cNvSpPr>
          <p:nvPr>
            <p:ph type="body" idx="1"/>
          </p:nvPr>
        </p:nvSpPr>
        <p:spPr>
          <a:xfrm>
            <a:off x="935144" y="4415790"/>
            <a:ext cx="5140112" cy="4183380"/>
          </a:xfrm>
        </p:spPr>
        <p:txBody>
          <a:bodyPr/>
          <a:lstStyle/>
          <a:p>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54D2B7-A933-49D5-A176-EBEC9B94E4CF}" type="slidenum">
              <a:rPr lang="en-US"/>
              <a:pPr/>
              <a:t>26</a:t>
            </a:fld>
            <a:endParaRPr lang="en-US"/>
          </a:p>
        </p:txBody>
      </p:sp>
      <p:sp>
        <p:nvSpPr>
          <p:cNvPr id="175106" name="Rectangle 1026"/>
          <p:cNvSpPr>
            <a:spLocks noGrp="1" noRot="1" noChangeAspect="1" noChangeArrowheads="1" noTextEdit="1"/>
          </p:cNvSpPr>
          <p:nvPr>
            <p:ph type="sldImg"/>
          </p:nvPr>
        </p:nvSpPr>
        <p:spPr>
          <a:ln/>
        </p:spPr>
      </p:sp>
      <p:sp>
        <p:nvSpPr>
          <p:cNvPr id="175107" name="Rectangle 1027"/>
          <p:cNvSpPr>
            <a:spLocks noGrp="1" noChangeArrowheads="1"/>
          </p:cNvSpPr>
          <p:nvPr>
            <p:ph type="body" idx="1"/>
          </p:nvPr>
        </p:nvSpPr>
        <p:spPr/>
        <p:txBody>
          <a:bodyPr/>
          <a:lstStyle/>
          <a:p>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4B1BC3F-9CA4-44FB-A494-4DAE9E3E90DD}" type="slidenum">
              <a:rPr lang="en-US" smtClean="0"/>
              <a:pPr>
                <a:defRPr/>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EB0527-33B3-49E7-81CD-1D732778E20E}" type="slidenum">
              <a:rPr lang="en-US"/>
              <a:pPr/>
              <a:t>28</a:t>
            </a:fld>
            <a:endParaRPr lang="en-US"/>
          </a:p>
        </p:txBody>
      </p:sp>
      <p:sp>
        <p:nvSpPr>
          <p:cNvPr id="345090" name="Rectangle 2"/>
          <p:cNvSpPr>
            <a:spLocks noGrp="1" noRot="1" noChangeAspect="1" noChangeArrowheads="1" noTextEdit="1"/>
          </p:cNvSpPr>
          <p:nvPr>
            <p:ph type="sldImg"/>
          </p:nvPr>
        </p:nvSpPr>
        <p:spPr>
          <a:ln/>
        </p:spPr>
      </p:sp>
      <p:sp>
        <p:nvSpPr>
          <p:cNvPr id="345091" name="Rectangle 3"/>
          <p:cNvSpPr>
            <a:spLocks noGrp="1" noChangeArrowheads="1"/>
          </p:cNvSpPr>
          <p:nvPr>
            <p:ph type="body" idx="1"/>
          </p:nvPr>
        </p:nvSpPr>
        <p:spPr>
          <a:xfrm>
            <a:off x="935144" y="4415790"/>
            <a:ext cx="5140112" cy="4183380"/>
          </a:xfrm>
        </p:spPr>
        <p:txBody>
          <a:bodyPr/>
          <a:lstStyle/>
          <a:p>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FC86D0-EFA2-4560-BD6A-B0454488A279}" type="slidenum">
              <a:rPr lang="en-US"/>
              <a:pPr/>
              <a:t>29</a:t>
            </a:fld>
            <a:endParaRPr lang="en-US"/>
          </a:p>
        </p:txBody>
      </p:sp>
      <p:sp>
        <p:nvSpPr>
          <p:cNvPr id="369666" name="Rectangle 2"/>
          <p:cNvSpPr>
            <a:spLocks noGrp="1" noRot="1" noChangeAspect="1" noChangeArrowheads="1" noTextEdit="1"/>
          </p:cNvSpPr>
          <p:nvPr>
            <p:ph type="sldImg"/>
          </p:nvPr>
        </p:nvSpPr>
        <p:spPr>
          <a:ln/>
        </p:spPr>
      </p:sp>
      <p:sp>
        <p:nvSpPr>
          <p:cNvPr id="369667" name="Rectangle 3"/>
          <p:cNvSpPr>
            <a:spLocks noGrp="1" noChangeArrowheads="1"/>
          </p:cNvSpPr>
          <p:nvPr>
            <p:ph type="body" idx="1"/>
          </p:nvPr>
        </p:nvSpPr>
        <p:spPr>
          <a:xfrm>
            <a:off x="935144" y="4415790"/>
            <a:ext cx="5140112" cy="4183380"/>
          </a:xfrm>
        </p:spPr>
        <p:txBody>
          <a:bodyPr/>
          <a:lstStyle/>
          <a:p>
            <a:r>
              <a:rPr lang="en-US" dirty="0" smtClean="0"/>
              <a:t>These are some of</a:t>
            </a:r>
            <a:r>
              <a:rPr lang="en-US" baseline="0" dirty="0" smtClean="0"/>
              <a:t> the government agency regulations that can be referred to help with recognized hazards.</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6C021C-490C-4B7A-B26F-EED5302810DD}" type="slidenum">
              <a:rPr lang="en-US"/>
              <a:pPr/>
              <a:t>3</a:t>
            </a:fld>
            <a:endParaRPr lang="en-US"/>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B1F607-C5D6-483E-B39E-A8CA42B6C408}" type="slidenum">
              <a:rPr lang="en-US"/>
              <a:pPr/>
              <a:t>30</a:t>
            </a:fld>
            <a:endParaRPr lang="en-US"/>
          </a:p>
        </p:txBody>
      </p:sp>
      <p:sp>
        <p:nvSpPr>
          <p:cNvPr id="184322" name="Rectangle 1026"/>
          <p:cNvSpPr>
            <a:spLocks noGrp="1" noRot="1" noChangeAspect="1" noChangeArrowheads="1" noTextEdit="1"/>
          </p:cNvSpPr>
          <p:nvPr>
            <p:ph type="sldImg"/>
          </p:nvPr>
        </p:nvSpPr>
        <p:spPr>
          <a:ln/>
        </p:spPr>
      </p:sp>
      <p:sp>
        <p:nvSpPr>
          <p:cNvPr id="184323" name="Rectangle 1027"/>
          <p:cNvSpPr>
            <a:spLocks noGrp="1" noChangeArrowheads="1"/>
          </p:cNvSpPr>
          <p:nvPr>
            <p:ph type="body" idx="1"/>
          </p:nvPr>
        </p:nvSpPr>
        <p:spPr/>
        <p:txBody>
          <a:bodyPr/>
          <a:lstStyle/>
          <a:p>
            <a:r>
              <a:rPr lang="en-US" dirty="0" smtClean="0"/>
              <a:t>Then there are “hidden” hazards.</a:t>
            </a:r>
            <a:r>
              <a:rPr lang="en-US" baseline="0" dirty="0" smtClean="0"/>
              <a:t> “Hidden” hazards are just what the name implies.  They are not readily apparent. These are hazards that can arise from complex interactions or scenarios.  For example, a work task is taken out of sequence.. A siding contractor shows up before scaffolding is put in place. “Hidden” hazards can also be latent. One sub-contractor walks down a planked walkway not knowing that a second sub-contractor has not finished putting the planks down.</a:t>
            </a:r>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0B2016-F9E1-4E00-890C-0B988736A556}" type="slidenum">
              <a:rPr lang="en-US"/>
              <a:pPr/>
              <a:t>31</a:t>
            </a:fld>
            <a:endParaRPr lang="en-US"/>
          </a:p>
        </p:txBody>
      </p:sp>
      <p:sp>
        <p:nvSpPr>
          <p:cNvPr id="377858" name="Rectangle 2"/>
          <p:cNvSpPr>
            <a:spLocks noGrp="1" noRot="1" noChangeAspect="1" noChangeArrowheads="1" noTextEdit="1"/>
          </p:cNvSpPr>
          <p:nvPr>
            <p:ph type="sldImg"/>
          </p:nvPr>
        </p:nvSpPr>
        <p:spPr>
          <a:ln/>
        </p:spPr>
      </p:sp>
      <p:sp>
        <p:nvSpPr>
          <p:cNvPr id="377859" name="Rectangle 3"/>
          <p:cNvSpPr>
            <a:spLocks noGrp="1" noChangeArrowheads="1"/>
          </p:cNvSpPr>
          <p:nvPr>
            <p:ph type="body" idx="1"/>
          </p:nvPr>
        </p:nvSpPr>
        <p:spPr>
          <a:xfrm>
            <a:off x="935144" y="4415790"/>
            <a:ext cx="5140112" cy="4183380"/>
          </a:xfrm>
        </p:spPr>
        <p:txBody>
          <a:bodyPr/>
          <a:lstStyle/>
          <a:p>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BD70C3-5279-427B-BB5C-2F4948886929}" type="slidenum">
              <a:rPr lang="en-US"/>
              <a:pPr/>
              <a:t>32</a:t>
            </a:fld>
            <a:endParaRPr lang="en-US"/>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28106F-747E-4269-A752-56CAA96E2267}" type="slidenum">
              <a:rPr lang="en-US"/>
              <a:pPr/>
              <a:t>33</a:t>
            </a:fld>
            <a:endParaRPr lang="en-US"/>
          </a:p>
        </p:txBody>
      </p:sp>
      <p:sp>
        <p:nvSpPr>
          <p:cNvPr id="392194" name="Rectangle 2"/>
          <p:cNvSpPr>
            <a:spLocks noGrp="1" noRot="1" noChangeAspect="1" noChangeArrowheads="1" noTextEdit="1"/>
          </p:cNvSpPr>
          <p:nvPr>
            <p:ph type="sldImg"/>
          </p:nvPr>
        </p:nvSpPr>
        <p:spPr>
          <a:ln/>
        </p:spPr>
      </p:sp>
      <p:sp>
        <p:nvSpPr>
          <p:cNvPr id="392195" name="Rectangle 3"/>
          <p:cNvSpPr>
            <a:spLocks noGrp="1" noChangeArrowheads="1"/>
          </p:cNvSpPr>
          <p:nvPr>
            <p:ph type="body" idx="1"/>
          </p:nvPr>
        </p:nvSpPr>
        <p:spPr>
          <a:xfrm>
            <a:off x="935144" y="4415790"/>
            <a:ext cx="5140112" cy="4183380"/>
          </a:xfrm>
        </p:spPr>
        <p:txBody>
          <a:bodyPr/>
          <a:lstStyle/>
          <a:p>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C46A9D-64FD-4EC7-B0C2-49F1783C957E}" type="slidenum">
              <a:rPr lang="en-US"/>
              <a:pPr/>
              <a:t>34</a:t>
            </a:fld>
            <a:endParaRPr lang="en-US"/>
          </a:p>
        </p:txBody>
      </p:sp>
      <p:sp>
        <p:nvSpPr>
          <p:cNvPr id="394242" name="Rectangle 2"/>
          <p:cNvSpPr>
            <a:spLocks noGrp="1" noRot="1" noChangeAspect="1" noChangeArrowheads="1" noTextEdit="1"/>
          </p:cNvSpPr>
          <p:nvPr>
            <p:ph type="sldImg"/>
          </p:nvPr>
        </p:nvSpPr>
        <p:spPr>
          <a:ln/>
        </p:spPr>
      </p:sp>
      <p:sp>
        <p:nvSpPr>
          <p:cNvPr id="394243" name="Rectangle 3"/>
          <p:cNvSpPr>
            <a:spLocks noGrp="1" noChangeArrowheads="1"/>
          </p:cNvSpPr>
          <p:nvPr>
            <p:ph type="body" idx="1"/>
          </p:nvPr>
        </p:nvSpPr>
        <p:spPr>
          <a:xfrm>
            <a:off x="935144" y="4415790"/>
            <a:ext cx="5140112" cy="4183380"/>
          </a:xfrm>
        </p:spPr>
        <p:txBody>
          <a:bodyPr/>
          <a:lstStyle/>
          <a:p>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614393-6B3B-4742-9569-47A05958CCFD}" type="slidenum">
              <a:rPr lang="en-US"/>
              <a:pPr/>
              <a:t>35</a:t>
            </a:fld>
            <a:endParaRPr lang="en-US"/>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A65171-22D6-498A-9F97-DC7572B63251}" type="slidenum">
              <a:rPr lang="en-US"/>
              <a:pPr/>
              <a:t>36</a:t>
            </a:fld>
            <a:endParaRPr lang="en-US"/>
          </a:p>
        </p:txBody>
      </p:sp>
      <p:sp>
        <p:nvSpPr>
          <p:cNvPr id="400386" name="Rectangle 2"/>
          <p:cNvSpPr>
            <a:spLocks noGrp="1" noRot="1" noChangeAspect="1" noChangeArrowheads="1" noTextEdit="1"/>
          </p:cNvSpPr>
          <p:nvPr>
            <p:ph type="sldImg"/>
          </p:nvPr>
        </p:nvSpPr>
        <p:spPr>
          <a:ln/>
        </p:spPr>
      </p:sp>
      <p:sp>
        <p:nvSpPr>
          <p:cNvPr id="400387" name="Rectangle 3"/>
          <p:cNvSpPr>
            <a:spLocks noGrp="1" noChangeArrowheads="1"/>
          </p:cNvSpPr>
          <p:nvPr>
            <p:ph type="body" idx="1"/>
          </p:nvPr>
        </p:nvSpPr>
        <p:spPr>
          <a:xfrm>
            <a:off x="935144" y="4415790"/>
            <a:ext cx="5140112" cy="4183380"/>
          </a:xfrm>
        </p:spPr>
        <p:txBody>
          <a:bodyPr/>
          <a:lstStyle/>
          <a:p>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4A1D0B-F83D-463B-AD2E-DD8715BE35C6}" type="slidenum">
              <a:rPr lang="en-US"/>
              <a:pPr/>
              <a:t>37</a:t>
            </a:fld>
            <a:endParaRPr lang="en-US"/>
          </a:p>
        </p:txBody>
      </p:sp>
      <p:sp>
        <p:nvSpPr>
          <p:cNvPr id="402434" name="Rectangle 2"/>
          <p:cNvSpPr>
            <a:spLocks noGrp="1" noRot="1" noChangeAspect="1" noChangeArrowheads="1" noTextEdit="1"/>
          </p:cNvSpPr>
          <p:nvPr>
            <p:ph type="sldImg"/>
          </p:nvPr>
        </p:nvSpPr>
        <p:spPr>
          <a:ln/>
        </p:spPr>
      </p:sp>
      <p:sp>
        <p:nvSpPr>
          <p:cNvPr id="402435" name="Rectangle 3"/>
          <p:cNvSpPr>
            <a:spLocks noGrp="1" noChangeArrowheads="1"/>
          </p:cNvSpPr>
          <p:nvPr>
            <p:ph type="body" idx="1"/>
          </p:nvPr>
        </p:nvSpPr>
        <p:spPr>
          <a:xfrm>
            <a:off x="935144" y="4415790"/>
            <a:ext cx="5140112" cy="4183380"/>
          </a:xfrm>
        </p:spPr>
        <p:txBody>
          <a:bodyPr/>
          <a:lstStyle/>
          <a:p>
            <a:endParaRPr lang="en-US" baseline="0" dirty="0" smtClean="0"/>
          </a:p>
          <a:p>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8975EB-A2E2-4C71-812B-1656B4E83696}" type="slidenum">
              <a:rPr lang="en-US"/>
              <a:pPr/>
              <a:t>38</a:t>
            </a:fld>
            <a:endParaRPr lang="en-US"/>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a:xfrm>
            <a:off x="935144" y="4415790"/>
            <a:ext cx="5140112" cy="4183380"/>
          </a:xfrm>
        </p:spPr>
        <p:txBody>
          <a:bodyPr/>
          <a:lstStyle/>
          <a:p>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C6758B-4DB5-4300-8601-F8F2957D0DF1}" type="slidenum">
              <a:rPr lang="en-US"/>
              <a:pPr/>
              <a:t>39</a:t>
            </a:fld>
            <a:endParaRPr lang="en-US"/>
          </a:p>
        </p:txBody>
      </p:sp>
      <p:sp>
        <p:nvSpPr>
          <p:cNvPr id="590850" name="Rectangle 2"/>
          <p:cNvSpPr>
            <a:spLocks noGrp="1" noRot="1" noChangeAspect="1" noChangeArrowheads="1" noTextEdit="1"/>
          </p:cNvSpPr>
          <p:nvPr>
            <p:ph type="sldImg"/>
          </p:nvPr>
        </p:nvSpPr>
        <p:spPr>
          <a:ln/>
        </p:spPr>
      </p:sp>
      <p:sp>
        <p:nvSpPr>
          <p:cNvPr id="590851" name="Rectangle 3"/>
          <p:cNvSpPr>
            <a:spLocks noGrp="1" noChangeArrowheads="1"/>
          </p:cNvSpPr>
          <p:nvPr>
            <p:ph type="body" idx="1"/>
          </p:nvPr>
        </p:nvSpPr>
        <p:spPr>
          <a:xfrm>
            <a:off x="935144" y="4415790"/>
            <a:ext cx="5140112" cy="4183380"/>
          </a:xfrm>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5E6051D-4736-460B-B7AE-6D78EBF59F1E}"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DD3294-E7DE-4378-9CF7-9B249E8F7C98}" type="slidenum">
              <a:rPr lang="en-US"/>
              <a:pPr/>
              <a:t>40</a:t>
            </a:fld>
            <a:endParaRPr lang="en-US"/>
          </a:p>
        </p:txBody>
      </p:sp>
      <p:sp>
        <p:nvSpPr>
          <p:cNvPr id="417794" name="Rectangle 2"/>
          <p:cNvSpPr>
            <a:spLocks noGrp="1" noRot="1" noChangeAspect="1" noChangeArrowheads="1" noTextEdit="1"/>
          </p:cNvSpPr>
          <p:nvPr>
            <p:ph type="sldImg"/>
          </p:nvPr>
        </p:nvSpPr>
        <p:spPr>
          <a:ln/>
        </p:spPr>
      </p:sp>
      <p:sp>
        <p:nvSpPr>
          <p:cNvPr id="417795" name="Rectangle 3"/>
          <p:cNvSpPr>
            <a:spLocks noGrp="1" noChangeArrowheads="1"/>
          </p:cNvSpPr>
          <p:nvPr>
            <p:ph type="body" idx="1"/>
          </p:nvPr>
        </p:nvSpPr>
        <p:spPr>
          <a:xfrm>
            <a:off x="935144" y="4415790"/>
            <a:ext cx="5140112" cy="4183380"/>
          </a:xfrm>
        </p:spPr>
        <p:txBody>
          <a:bodyPr/>
          <a:lstStyle/>
          <a:p>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C3F3AF-97F4-4C15-9A6A-184E05F01A60}" type="slidenum">
              <a:rPr lang="en-US"/>
              <a:pPr/>
              <a:t>41</a:t>
            </a:fld>
            <a:endParaRPr lang="en-US"/>
          </a:p>
        </p:txBody>
      </p:sp>
      <p:sp>
        <p:nvSpPr>
          <p:cNvPr id="411650" name="Rectangle 2"/>
          <p:cNvSpPr>
            <a:spLocks noGrp="1" noRot="1" noChangeAspect="1" noChangeArrowheads="1" noTextEdit="1"/>
          </p:cNvSpPr>
          <p:nvPr>
            <p:ph type="sldImg"/>
          </p:nvPr>
        </p:nvSpPr>
        <p:spPr>
          <a:ln/>
        </p:spPr>
      </p:sp>
      <p:sp>
        <p:nvSpPr>
          <p:cNvPr id="411651" name="Rectangle 3"/>
          <p:cNvSpPr>
            <a:spLocks noGrp="1" noChangeArrowheads="1"/>
          </p:cNvSpPr>
          <p:nvPr>
            <p:ph type="body" idx="1"/>
          </p:nvPr>
        </p:nvSpPr>
        <p:spPr>
          <a:xfrm>
            <a:off x="935144" y="4415790"/>
            <a:ext cx="5140112" cy="4183380"/>
          </a:xfrm>
        </p:spPr>
        <p:txBody>
          <a:bodyPr/>
          <a:lstStyle/>
          <a:p>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6B98FC-07A9-4162-9058-38B58C556373}" type="slidenum">
              <a:rPr lang="en-US"/>
              <a:pPr/>
              <a:t>42</a:t>
            </a:fld>
            <a:endParaRPr lang="en-US"/>
          </a:p>
        </p:txBody>
      </p:sp>
      <p:sp>
        <p:nvSpPr>
          <p:cNvPr id="420866" name="Rectangle 2"/>
          <p:cNvSpPr>
            <a:spLocks noGrp="1" noRot="1" noChangeAspect="1" noChangeArrowheads="1" noTextEdit="1"/>
          </p:cNvSpPr>
          <p:nvPr>
            <p:ph type="sldImg"/>
          </p:nvPr>
        </p:nvSpPr>
        <p:spPr>
          <a:ln/>
        </p:spPr>
      </p:sp>
      <p:sp>
        <p:nvSpPr>
          <p:cNvPr id="420867" name="Rectangle 3"/>
          <p:cNvSpPr>
            <a:spLocks noGrp="1" noChangeArrowheads="1"/>
          </p:cNvSpPr>
          <p:nvPr>
            <p:ph type="body" idx="1"/>
          </p:nvPr>
        </p:nvSpPr>
        <p:spPr>
          <a:xfrm>
            <a:off x="935144" y="4415790"/>
            <a:ext cx="5140112" cy="4183380"/>
          </a:xfrm>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330C51-2B1E-4F7C-84AF-BC1C46059DCB}" type="slidenum">
              <a:rPr lang="en-US"/>
              <a:pPr/>
              <a:t>43</a:t>
            </a:fld>
            <a:endParaRPr lang="en-US"/>
          </a:p>
        </p:txBody>
      </p:sp>
      <p:sp>
        <p:nvSpPr>
          <p:cNvPr id="422914" name="Rectangle 2"/>
          <p:cNvSpPr>
            <a:spLocks noGrp="1" noRot="1" noChangeAspect="1" noChangeArrowheads="1" noTextEdit="1"/>
          </p:cNvSpPr>
          <p:nvPr>
            <p:ph type="sldImg"/>
          </p:nvPr>
        </p:nvSpPr>
        <p:spPr>
          <a:ln/>
        </p:spPr>
      </p:sp>
      <p:sp>
        <p:nvSpPr>
          <p:cNvPr id="422915" name="Rectangle 3"/>
          <p:cNvSpPr>
            <a:spLocks noGrp="1" noChangeArrowheads="1"/>
          </p:cNvSpPr>
          <p:nvPr>
            <p:ph type="body" idx="1"/>
          </p:nvPr>
        </p:nvSpPr>
        <p:spPr>
          <a:xfrm>
            <a:off x="935144" y="4415790"/>
            <a:ext cx="5140112" cy="4183380"/>
          </a:xfrm>
        </p:spPr>
        <p:txBody>
          <a:bodyPr/>
          <a:lstStyle/>
          <a:p>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A04356-193D-42B5-B05A-FFE8B734C586}" type="slidenum">
              <a:rPr lang="en-US"/>
              <a:pPr/>
              <a:t>44</a:t>
            </a:fld>
            <a:endParaRPr lang="en-US"/>
          </a:p>
        </p:txBody>
      </p:sp>
      <p:sp>
        <p:nvSpPr>
          <p:cNvPr id="424962" name="Rectangle 2"/>
          <p:cNvSpPr>
            <a:spLocks noGrp="1" noRot="1" noChangeAspect="1" noChangeArrowheads="1" noTextEdit="1"/>
          </p:cNvSpPr>
          <p:nvPr>
            <p:ph type="sldImg"/>
          </p:nvPr>
        </p:nvSpPr>
        <p:spPr>
          <a:ln/>
        </p:spPr>
      </p:sp>
      <p:sp>
        <p:nvSpPr>
          <p:cNvPr id="424963" name="Rectangle 3"/>
          <p:cNvSpPr>
            <a:spLocks noGrp="1" noChangeArrowheads="1"/>
          </p:cNvSpPr>
          <p:nvPr>
            <p:ph type="body" idx="1"/>
          </p:nvPr>
        </p:nvSpPr>
        <p:spPr>
          <a:xfrm>
            <a:off x="935144" y="4415790"/>
            <a:ext cx="5140112" cy="4183380"/>
          </a:xfrm>
        </p:spPr>
        <p:txBody>
          <a:bodyPr/>
          <a:lstStyle/>
          <a:p>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B25427-45F4-4016-9E2B-7F39E6668C0E}" type="slidenum">
              <a:rPr lang="en-US"/>
              <a:pPr/>
              <a:t>45</a:t>
            </a:fld>
            <a:endParaRPr lang="en-US"/>
          </a:p>
        </p:txBody>
      </p:sp>
      <p:sp>
        <p:nvSpPr>
          <p:cNvPr id="613378" name="Rectangle 2"/>
          <p:cNvSpPr>
            <a:spLocks noGrp="1" noRot="1" noChangeAspect="1" noChangeArrowheads="1" noTextEdit="1"/>
          </p:cNvSpPr>
          <p:nvPr>
            <p:ph type="sldImg"/>
          </p:nvPr>
        </p:nvSpPr>
        <p:spPr>
          <a:ln/>
        </p:spPr>
      </p:sp>
      <p:sp>
        <p:nvSpPr>
          <p:cNvPr id="613379" name="Rectangle 3"/>
          <p:cNvSpPr>
            <a:spLocks noGrp="1" noChangeArrowheads="1"/>
          </p:cNvSpPr>
          <p:nvPr>
            <p:ph type="body" idx="1"/>
          </p:nvPr>
        </p:nvSpPr>
        <p:spPr>
          <a:xfrm>
            <a:off x="935144" y="4415790"/>
            <a:ext cx="5140112" cy="4183380"/>
          </a:xfrm>
        </p:spPr>
        <p:txBody>
          <a:bodyPr/>
          <a:lstStyle/>
          <a:p>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DD3294-E7DE-4378-9CF7-9B249E8F7C98}" type="slidenum">
              <a:rPr lang="en-US"/>
              <a:pPr/>
              <a:t>47</a:t>
            </a:fld>
            <a:endParaRPr lang="en-US"/>
          </a:p>
        </p:txBody>
      </p:sp>
      <p:sp>
        <p:nvSpPr>
          <p:cNvPr id="417794" name="Rectangle 2"/>
          <p:cNvSpPr>
            <a:spLocks noGrp="1" noRot="1" noChangeAspect="1" noChangeArrowheads="1" noTextEdit="1"/>
          </p:cNvSpPr>
          <p:nvPr>
            <p:ph type="sldImg"/>
          </p:nvPr>
        </p:nvSpPr>
        <p:spPr>
          <a:ln/>
        </p:spPr>
      </p:sp>
      <p:sp>
        <p:nvSpPr>
          <p:cNvPr id="417795" name="Rectangle 3"/>
          <p:cNvSpPr>
            <a:spLocks noGrp="1" noChangeArrowheads="1"/>
          </p:cNvSpPr>
          <p:nvPr>
            <p:ph type="body" idx="1"/>
          </p:nvPr>
        </p:nvSpPr>
        <p:spPr>
          <a:xfrm>
            <a:off x="935144" y="4415790"/>
            <a:ext cx="5140112" cy="4183380"/>
          </a:xfrm>
        </p:spPr>
        <p:txBody>
          <a:bodyPr/>
          <a:lstStyle/>
          <a:p>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a template that you can use for </a:t>
            </a:r>
            <a:r>
              <a:rPr lang="en-US" dirty="0" err="1" smtClean="0"/>
              <a:t>DfCS</a:t>
            </a:r>
            <a:r>
              <a:rPr lang="en-US" dirty="0" smtClean="0"/>
              <a:t>.</a:t>
            </a:r>
            <a:endParaRPr lang="en-US" dirty="0"/>
          </a:p>
        </p:txBody>
      </p:sp>
      <p:sp>
        <p:nvSpPr>
          <p:cNvPr id="4" name="Slide Number Placeholder 3"/>
          <p:cNvSpPr>
            <a:spLocks noGrp="1"/>
          </p:cNvSpPr>
          <p:nvPr>
            <p:ph type="sldNum" sz="quarter" idx="10"/>
          </p:nvPr>
        </p:nvSpPr>
        <p:spPr/>
        <p:txBody>
          <a:bodyPr/>
          <a:lstStyle/>
          <a:p>
            <a:pPr>
              <a:defRPr/>
            </a:pPr>
            <a:fld id="{F4B1BC3F-9CA4-44FB-A494-4DAE9E3E90DD}" type="slidenum">
              <a:rPr lang="en-US" smtClean="0"/>
              <a:pPr>
                <a:defRPr/>
              </a:pPr>
              <a:t>48</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6C021C-490C-4B7A-B26F-EED5302810DD}" type="slidenum">
              <a:rPr lang="en-US"/>
              <a:pPr/>
              <a:t>49</a:t>
            </a:fld>
            <a:endParaRPr lang="en-US"/>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D066EB-FBB5-4F38-960E-95DEC0748A9C}" type="slidenum">
              <a:rPr lang="en-US"/>
              <a:pPr/>
              <a:t>50</a:t>
            </a:fld>
            <a:endParaRPr lang="en-US"/>
          </a:p>
        </p:txBody>
      </p:sp>
      <p:sp>
        <p:nvSpPr>
          <p:cNvPr id="318466" name="Rectangle 2"/>
          <p:cNvSpPr>
            <a:spLocks noGrp="1" noRot="1" noChangeAspect="1" noChangeArrowheads="1" noTextEdit="1"/>
          </p:cNvSpPr>
          <p:nvPr>
            <p:ph type="sldImg"/>
          </p:nvPr>
        </p:nvSpPr>
        <p:spPr>
          <a:ln/>
        </p:spPr>
      </p:sp>
      <p:sp>
        <p:nvSpPr>
          <p:cNvPr id="3184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5E6051D-4736-460B-B7AE-6D78EBF59F1E}"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DC41A2-6C5F-4D1A-BB41-4AF94F4FB35E}" type="slidenum">
              <a:rPr lang="en-US"/>
              <a:pPr/>
              <a:t>51</a:t>
            </a:fld>
            <a:endParaRPr lang="en-US"/>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6C021C-490C-4B7A-B26F-EED5302810DD}" type="slidenum">
              <a:rPr lang="en-US"/>
              <a:pPr/>
              <a:t>52</a:t>
            </a:fld>
            <a:endParaRPr lang="en-US"/>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5E6051D-4736-460B-B7AE-6D78EBF59F1E}" type="slidenum">
              <a:rPr lang="en-US" smtClean="0"/>
              <a:pPr/>
              <a:t>53</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6C021C-490C-4B7A-B26F-EED5302810DD}" type="slidenum">
              <a:rPr lang="en-US"/>
              <a:pPr/>
              <a:t>54</a:t>
            </a:fld>
            <a:endParaRPr lang="en-US"/>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6C021C-490C-4B7A-B26F-EED5302810DD}" type="slidenum">
              <a:rPr lang="en-US"/>
              <a:pPr/>
              <a:t>55</a:t>
            </a:fld>
            <a:endParaRPr lang="en-US"/>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6C021C-490C-4B7A-B26F-EED5302810DD}" type="slidenum">
              <a:rPr lang="en-US"/>
              <a:pPr/>
              <a:t>56</a:t>
            </a:fld>
            <a:endParaRPr lang="en-US"/>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6C021C-490C-4B7A-B26F-EED5302810DD}" type="slidenum">
              <a:rPr lang="en-US"/>
              <a:pPr/>
              <a:t>57</a:t>
            </a:fld>
            <a:endParaRPr lang="en-US"/>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6C021C-490C-4B7A-B26F-EED5302810DD}" type="slidenum">
              <a:rPr lang="en-US"/>
              <a:pPr/>
              <a:t>58</a:t>
            </a:fld>
            <a:endParaRPr lang="en-US"/>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6C021C-490C-4B7A-B26F-EED5302810DD}" type="slidenum">
              <a:rPr lang="en-US"/>
              <a:pPr/>
              <a:t>59</a:t>
            </a:fld>
            <a:endParaRPr lang="en-US"/>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5E6051D-4736-460B-B7AE-6D78EBF59F1E}" type="slidenum">
              <a:rPr lang="en-US" smtClean="0"/>
              <a:pPr/>
              <a:t>60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5E6051D-4736-460B-B7AE-6D78EBF59F1E}" type="slidenum">
              <a:rPr lang="en-US" smtClean="0"/>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5E6051D-4736-460B-B7AE-6D78EBF59F1E}" type="slidenum">
              <a:rPr lang="en-US" smtClean="0"/>
              <a:pPr/>
              <a:t>61</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6C021C-490C-4B7A-B26F-EED5302810DD}" type="slidenum">
              <a:rPr lang="en-US"/>
              <a:pPr/>
              <a:t>62</a:t>
            </a:fld>
            <a:endParaRPr lang="en-US"/>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Less time</a:t>
            </a:r>
            <a:r>
              <a:rPr lang="en-US" baseline="0" dirty="0" smtClean="0"/>
              <a:t> spent at height means fewer fall accidents. The more that can built on the ground then hoisted into place means less time working at height. Consider modular construction. This slide shows a roof system that was built on the ground then hoisted into place as opposed to the conventional method on the right where workers are at height, most likely without fall protection, stick building the roof.</a:t>
            </a:r>
            <a:endParaRPr lang="en-US" dirty="0"/>
          </a:p>
        </p:txBody>
      </p:sp>
      <p:sp>
        <p:nvSpPr>
          <p:cNvPr id="4" name="Slide Number Placeholder 3"/>
          <p:cNvSpPr>
            <a:spLocks noGrp="1"/>
          </p:cNvSpPr>
          <p:nvPr>
            <p:ph type="sldNum" sz="quarter" idx="10"/>
          </p:nvPr>
        </p:nvSpPr>
        <p:spPr/>
        <p:txBody>
          <a:bodyPr/>
          <a:lstStyle/>
          <a:p>
            <a:fld id="{D5E6051D-4736-460B-B7AE-6D78EBF59F1E}" type="slidenum">
              <a:rPr lang="en-US" smtClean="0"/>
              <a:pPr/>
              <a:t>63</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5E6051D-4736-460B-B7AE-6D78EBF59F1E}" type="slidenum">
              <a:rPr lang="en-US" smtClean="0"/>
              <a:pPr/>
              <a:t>64</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6C021C-490C-4B7A-B26F-EED5302810DD}" type="slidenum">
              <a:rPr lang="en-US"/>
              <a:pPr/>
              <a:t>65</a:t>
            </a:fld>
            <a:endParaRPr lang="en-US"/>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6C021C-490C-4B7A-B26F-EED5302810DD}" type="slidenum">
              <a:rPr lang="en-US"/>
              <a:pPr/>
              <a:t>66</a:t>
            </a:fld>
            <a:endParaRPr lang="en-US"/>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6C021C-490C-4B7A-B26F-EED5302810DD}" type="slidenum">
              <a:rPr lang="en-US"/>
              <a:pPr/>
              <a:t>67</a:t>
            </a:fld>
            <a:endParaRPr lang="en-US"/>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6C021C-490C-4B7A-B26F-EED5302810DD}" type="slidenum">
              <a:rPr lang="en-US"/>
              <a:pPr/>
              <a:t>68</a:t>
            </a:fld>
            <a:endParaRPr lang="en-US"/>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6C021C-490C-4B7A-B26F-EED5302810DD}" type="slidenum">
              <a:rPr lang="en-US"/>
              <a:pPr/>
              <a:t>69</a:t>
            </a:fld>
            <a:endParaRPr lang="en-US"/>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6C021C-490C-4B7A-B26F-EED5302810DD}" type="slidenum">
              <a:rPr lang="en-US"/>
              <a:pPr/>
              <a:t>70</a:t>
            </a:fld>
            <a:endParaRPr lang="en-US"/>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5E6051D-4736-460B-B7AE-6D78EBF59F1E}" type="slidenum">
              <a:rPr lang="en-US" smtClean="0"/>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6C021C-490C-4B7A-B26F-EED5302810DD}" type="slidenum">
              <a:rPr lang="en-US"/>
              <a:pPr/>
              <a:t>71</a:t>
            </a:fld>
            <a:endParaRPr lang="en-US"/>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4B1BC3F-9CA4-44FB-A494-4DAE9E3E90DD}" type="slidenum">
              <a:rPr lang="en-US" smtClean="0"/>
              <a:pPr>
                <a:defRPr/>
              </a:pPr>
              <a:t>72</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6C021C-490C-4B7A-B26F-EED5302810DD}" type="slidenum">
              <a:rPr lang="en-US"/>
              <a:pPr/>
              <a:t>73</a:t>
            </a:fld>
            <a:endParaRPr lang="en-US"/>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6C021C-490C-4B7A-B26F-EED5302810DD}" type="slidenum">
              <a:rPr lang="en-US"/>
              <a:pPr/>
              <a:t>74</a:t>
            </a:fld>
            <a:endParaRPr lang="en-US"/>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6C021C-490C-4B7A-B26F-EED5302810DD}" type="slidenum">
              <a:rPr lang="en-US"/>
              <a:pPr/>
              <a:t>75</a:t>
            </a:fld>
            <a:endParaRPr lang="en-US"/>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6C021C-490C-4B7A-B26F-EED5302810DD}" type="slidenum">
              <a:rPr lang="en-US"/>
              <a:pPr/>
              <a:t>76</a:t>
            </a:fld>
            <a:endParaRPr lang="en-US"/>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6C021C-490C-4B7A-B26F-EED5302810DD}" type="slidenum">
              <a:rPr lang="en-US"/>
              <a:pPr/>
              <a:t>77</a:t>
            </a:fld>
            <a:endParaRPr lang="en-US"/>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6C021C-490C-4B7A-B26F-EED5302810DD}" type="slidenum">
              <a:rPr lang="en-US"/>
              <a:pPr/>
              <a:t>78</a:t>
            </a:fld>
            <a:endParaRPr lang="en-US"/>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5E6051D-4736-460B-B7AE-6D78EBF59F1E}" type="slidenum">
              <a:rPr lang="en-US" smtClean="0"/>
              <a:pPr/>
              <a:t>79</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5E6051D-4736-460B-B7AE-6D78EBF59F1E}" type="slidenum">
              <a:rPr lang="en-US" smtClean="0"/>
              <a:pPr/>
              <a:t>80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5E6051D-4736-460B-B7AE-6D78EBF59F1E}" type="slidenum">
              <a:rPr lang="en-US" smtClean="0"/>
              <a:pPr/>
              <a:t>8</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6C021C-490C-4B7A-B26F-EED5302810DD}" type="slidenum">
              <a:rPr lang="en-US"/>
              <a:pPr/>
              <a:t>81</a:t>
            </a:fld>
            <a:endParaRPr lang="en-US"/>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6C021C-490C-4B7A-B26F-EED5302810DD}" type="slidenum">
              <a:rPr lang="en-US"/>
              <a:pPr/>
              <a:t>82</a:t>
            </a:fld>
            <a:endParaRPr lang="en-US"/>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6C021C-490C-4B7A-B26F-EED5302810DD}" type="slidenum">
              <a:rPr lang="en-US"/>
              <a:pPr/>
              <a:t>83</a:t>
            </a:fld>
            <a:endParaRPr lang="en-US"/>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B1423E-F150-4006-8766-F6CDD6AECD4E}" type="slidenum">
              <a:rPr lang="en-US"/>
              <a:pPr/>
              <a:t>84</a:t>
            </a:fld>
            <a:endParaRPr lang="en-US"/>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B1423E-F150-4006-8766-F6CDD6AECD4E}" type="slidenum">
              <a:rPr lang="en-US"/>
              <a:pPr/>
              <a:t>85</a:t>
            </a:fld>
            <a:endParaRPr lang="en-US"/>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p:txBody>
          <a:bodyPr/>
          <a:lstStyle/>
          <a:p>
            <a:r>
              <a:rPr lang="en-US" dirty="0" smtClean="0"/>
              <a:t>Here is an example</a:t>
            </a:r>
            <a:r>
              <a:rPr lang="en-US" baseline="0" dirty="0" smtClean="0"/>
              <a:t> of roof ties that are easy to remove, and can be re-used in the future if scaffolding has to be erected to maintain the exterior.</a:t>
            </a:r>
            <a:endParaRPr lang="en-US"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B1423E-F150-4006-8766-F6CDD6AECD4E}" type="slidenum">
              <a:rPr lang="en-US"/>
              <a:pPr/>
              <a:t>86</a:t>
            </a:fld>
            <a:endParaRPr lang="en-US"/>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5E6051D-4736-460B-B7AE-6D78EBF59F1E}" type="slidenum">
              <a:rPr lang="en-US" smtClean="0"/>
              <a:pPr/>
              <a:t>87</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4B1BC3F-9CA4-44FB-A494-4DAE9E3E90DD}" type="slidenum">
              <a:rPr lang="en-US" smtClean="0"/>
              <a:pPr>
                <a:defRPr/>
              </a:pPr>
              <a:t>88</a:t>
            </a:fld>
            <a:endParaRPr lang="en-US"/>
          </a:p>
        </p:txBody>
      </p:sp>
    </p:spTree>
    <p:extLst>
      <p:ext uri="{BB962C8B-B14F-4D97-AF65-F5344CB8AC3E}">
        <p14:creationId xmlns:p14="http://schemas.microsoft.com/office/powerpoint/2010/main" val="419657912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4B1BC3F-9CA4-44FB-A494-4DAE9E3E90DD}" type="slidenum">
              <a:rPr lang="en-US" smtClean="0"/>
              <a:pPr>
                <a:defRPr/>
              </a:pPr>
              <a:t>89</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B1423E-F150-4006-8766-F6CDD6AECD4E}" type="slidenum">
              <a:rPr lang="en-US"/>
              <a:pPr/>
              <a:t>90</a:t>
            </a:fld>
            <a:endParaRPr lang="en-US"/>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p:txBody>
          <a:bodyPr/>
          <a:lstStyle/>
          <a:p>
            <a:pPr algn="l"/>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4B1BC3F-9CA4-44FB-A494-4DAE9E3E90DD}" type="slidenum">
              <a:rPr lang="en-US" smtClean="0"/>
              <a:pPr>
                <a:defRPr/>
              </a:pPr>
              <a:t>9</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5E6051D-4736-460B-B7AE-6D78EBF59F1E}" type="slidenum">
              <a:rPr lang="en-US" smtClean="0"/>
              <a:pPr/>
              <a:t>91</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70AD5A-722E-4234-9CB3-C3E048065738}" type="slidenum">
              <a:rPr lang="en-US"/>
              <a:pPr/>
              <a:t>92</a:t>
            </a:fld>
            <a:endParaRPr lang="en-US"/>
          </a:p>
        </p:txBody>
      </p:sp>
      <p:sp>
        <p:nvSpPr>
          <p:cNvPr id="266242" name="Rectangle 2"/>
          <p:cNvSpPr>
            <a:spLocks noGrp="1" noRot="1" noChangeAspect="1" noChangeArrowheads="1" noTextEdit="1"/>
          </p:cNvSpPr>
          <p:nvPr>
            <p:ph type="sldImg"/>
          </p:nvPr>
        </p:nvSpPr>
        <p:spPr>
          <a:ln/>
        </p:spPr>
      </p:sp>
      <p:sp>
        <p:nvSpPr>
          <p:cNvPr id="2662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AB064D-E89F-4E6E-80C8-10ED3380C488}" type="slidenum">
              <a:rPr lang="en-US"/>
              <a:pPr/>
              <a:t>93</a:t>
            </a:fld>
            <a:endParaRPr lang="en-US"/>
          </a:p>
        </p:txBody>
      </p:sp>
      <p:sp>
        <p:nvSpPr>
          <p:cNvPr id="326658" name="Rectangle 2"/>
          <p:cNvSpPr>
            <a:spLocks noGrp="1" noRot="1" noChangeAspect="1" noChangeArrowheads="1" noTextEdit="1"/>
          </p:cNvSpPr>
          <p:nvPr>
            <p:ph type="sldImg"/>
          </p:nvPr>
        </p:nvSpPr>
        <p:spPr>
          <a:ln/>
        </p:spPr>
      </p:sp>
      <p:sp>
        <p:nvSpPr>
          <p:cNvPr id="326659"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738744" y="1516828"/>
            <a:ext cx="2133600" cy="750981"/>
          </a:xfrm>
          <a:prstGeom prst="rect">
            <a:avLst/>
          </a:prstGeom>
        </p:spPr>
        <p:txBody>
          <a:bodyPr anchor="b"/>
          <a:lstStyle>
            <a:lvl1pPr algn="l">
              <a:defRPr sz="2400"/>
            </a:lvl1pPr>
          </a:lstStyle>
          <a:p>
            <a:endParaRPr lang="en-US"/>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n-US"/>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D6DC1F23-3497-4175-A34C-F92DD893D166}" type="slidenum">
              <a:rPr lang="en-US" smtClean="0"/>
              <a:pPr/>
              <a:t>‹#›</a:t>
            </a:fld>
            <a:endParaRPr lang="en-US"/>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9044889" y="1447800"/>
            <a:ext cx="21336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9DA616-744E-43D5-848A-81F76F606C4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9044889" y="1447800"/>
            <a:ext cx="21336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F053C6-02D6-442B-A45E-B4D48B234E15}"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19043167-2FF0-4AA3-92CE-179768CFDE50}"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342900" indent="-342900">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5B1DF5-C027-4F96-974A-B1B73A967B05}"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DE547F-A9AA-4CE0-8325-A7C0ABBB3A4F}"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47516C-CC9B-4C5E-9CEC-1760E0781A2D}" type="slidenum">
              <a:rPr lang="en-US" smtClean="0"/>
              <a:pPr/>
              <a:t>‹#›</a:t>
            </a:fld>
            <a:endParaRPr lang="en-US"/>
          </a:p>
        </p:txBody>
      </p:sp>
      <p:sp>
        <p:nvSpPr>
          <p:cNvPr id="9" name="Content Placeholder 8"/>
          <p:cNvSpPr>
            <a:spLocks noGrp="1"/>
          </p:cNvSpPr>
          <p:nvPr>
            <p:ph sz="quarter" idx="13"/>
          </p:nvPr>
        </p:nvSpPr>
        <p:spPr>
          <a:xfrm>
            <a:off x="1042416" y="2313432"/>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9044889" y="1447800"/>
            <a:ext cx="2133600" cy="365125"/>
          </a:xfrm>
          <a:prstGeom prst="rect">
            <a:avLst/>
          </a:prstGeom>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53CB49-1469-47DA-838D-01B7DCD6252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9044889" y="1447800"/>
            <a:ext cx="2133600" cy="365125"/>
          </a:xfrm>
          <a:prstGeom prst="rect">
            <a:avLst/>
          </a:prstGeom>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263AA0-3B8C-4736-9991-50D2F22917F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9044889" y="1447800"/>
            <a:ext cx="2133600" cy="365125"/>
          </a:xfrm>
          <a:prstGeom prst="rect">
            <a:avLst/>
          </a:prstGeom>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0FFAA3-68A3-4D6A-943E-73B02B2CFC5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a:xfrm>
            <a:off x="9044889" y="1447800"/>
            <a:ext cx="2133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8DF8E52C-7269-4B7D-9253-76BF0F193452}" type="slidenum">
              <a:rPr lang="en-US" smtClean="0"/>
              <a:pPr/>
              <a:t>‹#›</a:t>
            </a:fld>
            <a:endParaRPr lang="en-US"/>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9044889" y="1447800"/>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a:p>
        </p:txBody>
      </p:sp>
      <p:sp>
        <p:nvSpPr>
          <p:cNvPr id="7" name="Slide Number Placeholder 6"/>
          <p:cNvSpPr>
            <a:spLocks noGrp="1"/>
          </p:cNvSpPr>
          <p:nvPr>
            <p:ph type="sldNum" sz="quarter" idx="12"/>
          </p:nvPr>
        </p:nvSpPr>
        <p:spPr/>
        <p:txBody>
          <a:bodyPr/>
          <a:lstStyle/>
          <a:p>
            <a:fld id="{F193D480-7750-4EE8-B683-DA0EDA6E590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877336"/>
          </a:xfrm>
          <a:prstGeom prst="rect">
            <a:avLst/>
          </a:prstGeom>
        </p:spPr>
        <p:txBody>
          <a:bodyPr vert="horz" lIns="91440" tIns="45720" rIns="91440" bIns="45720" rtlCol="0" anchor="t" anchorCtr="0">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C55CC8B3-FED7-454E-919E-763CBC5C0CC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 id="2147483909" r:id="rId12"/>
  </p:sldLayoutIdLst>
  <p:timing>
    <p:tnLst>
      <p:par>
        <p:cTn id="1" dur="indefinite" restart="never" nodeType="tmRoot"/>
      </p:par>
    </p:tnLst>
  </p:timing>
  <p:hf hdr="0" ftr="0" dt="0"/>
  <p:txStyles>
    <p:titleStyle>
      <a:lvl1pPr algn="l" defTabSz="9144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5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5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0.png"/><Relationship Id="rId4" Type="http://schemas.openxmlformats.org/officeDocument/2006/relationships/oleObject" Target="../embeddings/oleObject1.bin"/></Relationships>
</file>

<file path=ppt/slides/_rels/slide6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6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6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6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47.wmf"/><Relationship Id="rId4" Type="http://schemas.openxmlformats.org/officeDocument/2006/relationships/oleObject" Target="../embeddings/oleObject2.bin"/></Relationships>
</file>

<file path=ppt/slides/_rels/slide7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7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52.png"/><Relationship Id="rId4" Type="http://schemas.openxmlformats.org/officeDocument/2006/relationships/oleObject" Target="../embeddings/oleObject3.bin"/></Relationships>
</file>

<file path=ppt/slides/_rels/slide8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2.xml"/><Relationship Id="rId7" Type="http://schemas.openxmlformats.org/officeDocument/2006/relationships/image" Target="../media/image55.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5.bin"/><Relationship Id="rId5" Type="http://schemas.openxmlformats.org/officeDocument/2006/relationships/image" Target="../media/image54.png"/><Relationship Id="rId4" Type="http://schemas.openxmlformats.org/officeDocument/2006/relationships/oleObject" Target="../embeddings/oleObject4.bin"/></Relationships>
</file>

<file path=ppt/slides/_rels/slide8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8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42" name="Rectangle 10"/>
          <p:cNvSpPr>
            <a:spLocks noGrp="1" noChangeArrowheads="1"/>
          </p:cNvSpPr>
          <p:nvPr>
            <p:ph type="ctrTitle"/>
          </p:nvPr>
        </p:nvSpPr>
        <p:spPr>
          <a:xfrm>
            <a:off x="4754880" y="228600"/>
            <a:ext cx="3313355" cy="1702160"/>
          </a:xfrm>
        </p:spPr>
        <p:txBody>
          <a:bodyPr>
            <a:normAutofit fontScale="90000"/>
          </a:bodyPr>
          <a:lstStyle/>
          <a:p>
            <a:pPr algn="l"/>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Design for Construction Safety</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10" name="Picture 9" descr="hvac-blueprints.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650" y="2286000"/>
            <a:ext cx="3724350" cy="2488592"/>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5410200"/>
            <a:ext cx="2743861" cy="792657"/>
          </a:xfrm>
          <a:prstGeom prst="rect">
            <a:avLst/>
          </a:prstGeom>
        </p:spPr>
      </p:pic>
      <p:sp>
        <p:nvSpPr>
          <p:cNvPr id="4" name="Subtitle 3"/>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noAutofit/>
          </a:bodyPr>
          <a:lstStyle/>
          <a:p>
            <a:r>
              <a:rPr lang="en-US" dirty="0"/>
              <a:t>U.S. Construction Accident Statistics</a:t>
            </a:r>
            <a:r>
              <a:rPr lang="en-US" baseline="30000" dirty="0"/>
              <a:t>1</a:t>
            </a:r>
          </a:p>
        </p:txBody>
      </p:sp>
      <p:sp>
        <p:nvSpPr>
          <p:cNvPr id="123907" name="Rectangle 3"/>
          <p:cNvSpPr>
            <a:spLocks noGrp="1" noChangeArrowheads="1"/>
          </p:cNvSpPr>
          <p:nvPr>
            <p:ph idx="1"/>
          </p:nvPr>
        </p:nvSpPr>
        <p:spPr/>
        <p:txBody>
          <a:bodyPr>
            <a:noAutofit/>
          </a:bodyPr>
          <a:lstStyle/>
          <a:p>
            <a:pPr indent="-342900"/>
            <a:r>
              <a:rPr lang="en-US" dirty="0"/>
              <a:t>Nearly </a:t>
            </a:r>
            <a:r>
              <a:rPr lang="en-US" dirty="0" smtClean="0"/>
              <a:t>228,060 </a:t>
            </a:r>
            <a:r>
              <a:rPr lang="en-US" dirty="0"/>
              <a:t>serious injuries and </a:t>
            </a:r>
            <a:r>
              <a:rPr lang="en-US" dirty="0" smtClean="0"/>
              <a:t>774 deaths </a:t>
            </a:r>
            <a:r>
              <a:rPr lang="en-US" dirty="0"/>
              <a:t>each </a:t>
            </a:r>
            <a:r>
              <a:rPr lang="en-US" dirty="0" smtClean="0"/>
              <a:t>year</a:t>
            </a:r>
          </a:p>
          <a:p>
            <a:pPr indent="-342900"/>
            <a:r>
              <a:rPr lang="en-US" dirty="0" smtClean="0"/>
              <a:t>4.2% </a:t>
            </a:r>
            <a:r>
              <a:rPr lang="en-US" dirty="0"/>
              <a:t>of workforce but </a:t>
            </a:r>
            <a:r>
              <a:rPr lang="en-US" dirty="0" smtClean="0"/>
              <a:t>16.5% </a:t>
            </a:r>
            <a:r>
              <a:rPr lang="en-US" dirty="0"/>
              <a:t>of fatalities</a:t>
            </a:r>
          </a:p>
          <a:p>
            <a:pPr indent="-342900"/>
            <a:r>
              <a:rPr lang="en-US" dirty="0" smtClean="0"/>
              <a:t>Construction </a:t>
            </a:r>
            <a:r>
              <a:rPr lang="en-US" dirty="0"/>
              <a:t>has one of the highest fatality rates of any industry sector</a:t>
            </a:r>
          </a:p>
          <a:p>
            <a:endParaRPr lang="en-US" dirty="0" smtClean="0"/>
          </a:p>
          <a:p>
            <a:endParaRPr lang="en-US" dirty="0"/>
          </a:p>
          <a:p>
            <a:endParaRPr lang="en-US" dirty="0"/>
          </a:p>
          <a:p>
            <a:pPr>
              <a:buFont typeface="Wingdings" pitchFamily="2" charset="2"/>
              <a:buNone/>
            </a:pPr>
            <a:r>
              <a:rPr lang="en-US" sz="1800" baseline="30000" dirty="0"/>
              <a:t>1</a:t>
            </a:r>
            <a:r>
              <a:rPr lang="en-US" sz="2000" dirty="0"/>
              <a:t> </a:t>
            </a:r>
            <a:r>
              <a:rPr lang="en-US" sz="1600" dirty="0"/>
              <a:t>Bureau of Labor </a:t>
            </a:r>
            <a:r>
              <a:rPr lang="en-US" sz="1600" dirty="0" smtClean="0"/>
              <a:t>Statistics-2010</a:t>
            </a:r>
            <a:endParaRPr lang="en-US" sz="1600" dirty="0"/>
          </a:p>
        </p:txBody>
      </p:sp>
      <p:sp>
        <p:nvSpPr>
          <p:cNvPr id="123911" name="Rectangle 7"/>
          <p:cNvSpPr>
            <a:spLocks noChangeArrowheads="1"/>
          </p:cNvSpPr>
          <p:nvPr/>
        </p:nvSpPr>
        <p:spPr bwMode="auto">
          <a:xfrm>
            <a:off x="0" y="3254375"/>
            <a:ext cx="269875" cy="274638"/>
          </a:xfrm>
          <a:prstGeom prst="rect">
            <a:avLst/>
          </a:prstGeom>
          <a:noFill/>
          <a:ln w="9525">
            <a:noFill/>
            <a:miter lim="800000"/>
            <a:headEnd/>
            <a:tailEnd/>
          </a:ln>
          <a:effectLst/>
        </p:spPr>
        <p:txBody>
          <a:bodyPr wrap="none" anchor="ctr">
            <a:spAutoFit/>
          </a:bodyPr>
          <a:lstStyle/>
          <a:p>
            <a:pPr eaLnBrk="1" hangingPunct="1"/>
            <a:r>
              <a:rPr lang="en-US" sz="1200">
                <a:latin typeface="Arial" charset="0"/>
                <a:cs typeface="Times New Roman" charset="0"/>
              </a:rPr>
              <a:t>  </a:t>
            </a:r>
            <a:endParaRPr lang="en-US">
              <a:latin typeface="Arial" charset="0"/>
            </a:endParaRPr>
          </a:p>
        </p:txBody>
      </p:sp>
      <p:sp>
        <p:nvSpPr>
          <p:cNvPr id="123912" name="Rectangle 8"/>
          <p:cNvSpPr>
            <a:spLocks noChangeArrowheads="1"/>
          </p:cNvSpPr>
          <p:nvPr/>
        </p:nvSpPr>
        <p:spPr bwMode="auto">
          <a:xfrm>
            <a:off x="0" y="5453063"/>
            <a:ext cx="307975" cy="274637"/>
          </a:xfrm>
          <a:prstGeom prst="rect">
            <a:avLst/>
          </a:prstGeom>
          <a:noFill/>
          <a:ln w="9525">
            <a:noFill/>
            <a:miter lim="800000"/>
            <a:headEnd/>
            <a:tailEnd/>
          </a:ln>
          <a:effectLst/>
        </p:spPr>
        <p:txBody>
          <a:bodyPr wrap="none" anchor="ctr">
            <a:spAutoFit/>
          </a:bodyPr>
          <a:lstStyle/>
          <a:p>
            <a:pPr eaLnBrk="1" hangingPunct="1"/>
            <a:r>
              <a:rPr lang="en-US" sz="1200">
                <a:latin typeface="Arial" charset="0"/>
                <a:cs typeface="Times New Roman" charset="0"/>
              </a:rPr>
              <a:t>  </a:t>
            </a:r>
            <a:r>
              <a:rPr lang="en-US" sz="1100">
                <a:latin typeface="Arial" charset="0"/>
              </a:rPr>
              <a:t> </a:t>
            </a:r>
            <a:endParaRPr lang="en-US">
              <a:latin typeface="Arial" charset="0"/>
            </a:endParaRPr>
          </a:p>
        </p:txBody>
      </p:sp>
      <p:sp>
        <p:nvSpPr>
          <p:cNvPr id="2" name="Slide Number Placeholder 1"/>
          <p:cNvSpPr>
            <a:spLocks noGrp="1"/>
          </p:cNvSpPr>
          <p:nvPr>
            <p:ph type="sldNum" sz="quarter" idx="12"/>
          </p:nvPr>
        </p:nvSpPr>
        <p:spPr/>
        <p:txBody>
          <a:bodyPr/>
          <a:lstStyle/>
          <a:p>
            <a:fld id="{9B5B1DF5-C027-4F96-974A-B1B73A967B05}" type="slidenum">
              <a:rPr lang="en-US" smtClean="0"/>
              <a:pPr/>
              <a:t>10</a:t>
            </a:fld>
            <a:endParaRPr lang="en-US" dirty="0"/>
          </a:p>
        </p:txBody>
      </p:sp>
    </p:spTree>
    <p:extLst>
      <p:ext uri="{BB962C8B-B14F-4D97-AF65-F5344CB8AC3E}">
        <p14:creationId xmlns:p14="http://schemas.microsoft.com/office/powerpoint/2010/main" val="319931936"/>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a:xfrm>
            <a:off x="685800" y="1027664"/>
            <a:ext cx="7848600" cy="1143000"/>
          </a:xfrm>
        </p:spPr>
        <p:txBody>
          <a:bodyPr>
            <a:noAutofit/>
          </a:bodyPr>
          <a:lstStyle/>
          <a:p>
            <a:r>
              <a:rPr lang="en-US" dirty="0" smtClean="0"/>
              <a:t>Construction Fatalities By Occupation</a:t>
            </a:r>
            <a:r>
              <a:rPr lang="en-US" baseline="30000" dirty="0" smtClean="0"/>
              <a:t>1</a:t>
            </a:r>
            <a:endParaRPr lang="en-US" baseline="30000" dirty="0"/>
          </a:p>
        </p:txBody>
      </p:sp>
      <p:sp>
        <p:nvSpPr>
          <p:cNvPr id="352259" name="Rectangle 3"/>
          <p:cNvSpPr>
            <a:spLocks noGrp="1" noChangeArrowheads="1"/>
          </p:cNvSpPr>
          <p:nvPr>
            <p:ph idx="1"/>
          </p:nvPr>
        </p:nvSpPr>
        <p:spPr>
          <a:xfrm>
            <a:off x="609600" y="1905000"/>
            <a:ext cx="6934200" cy="4800600"/>
          </a:xfrm>
        </p:spPr>
        <p:txBody>
          <a:bodyPr>
            <a:normAutofit/>
          </a:bodyPr>
          <a:lstStyle/>
          <a:p>
            <a:pPr marL="0" indent="0">
              <a:lnSpc>
                <a:spcPct val="80000"/>
              </a:lnSpc>
              <a:buNone/>
            </a:pPr>
            <a:endParaRPr lang="en-US" sz="2400" dirty="0" smtClean="0"/>
          </a:p>
          <a:p>
            <a:pPr marL="0" indent="0">
              <a:lnSpc>
                <a:spcPct val="80000"/>
              </a:lnSpc>
              <a:buNone/>
            </a:pPr>
            <a:r>
              <a:rPr lang="en-US" sz="2400" dirty="0" smtClean="0"/>
              <a:t>Total </a:t>
            </a:r>
            <a:r>
              <a:rPr lang="en-US" sz="2400" dirty="0"/>
              <a:t>fatalities </a:t>
            </a:r>
            <a:r>
              <a:rPr lang="en-US" sz="2400" dirty="0" smtClean="0"/>
              <a:t>                                	 </a:t>
            </a:r>
            <a:r>
              <a:rPr lang="en-US" sz="2400" b="1" dirty="0" smtClean="0"/>
              <a:t>774</a:t>
            </a:r>
          </a:p>
          <a:p>
            <a:pPr marL="0" indent="0">
              <a:lnSpc>
                <a:spcPct val="80000"/>
              </a:lnSpc>
              <a:buNone/>
            </a:pPr>
            <a:endParaRPr lang="en-US" sz="2400" dirty="0" smtClean="0"/>
          </a:p>
          <a:p>
            <a:pPr marL="0" indent="0">
              <a:lnSpc>
                <a:spcPct val="80000"/>
              </a:lnSpc>
              <a:buNone/>
              <a:tabLst>
                <a:tab pos="3090863" algn="l"/>
                <a:tab pos="6691313" algn="r"/>
              </a:tabLst>
            </a:pPr>
            <a:r>
              <a:rPr lang="en-US" sz="2400" dirty="0" smtClean="0"/>
              <a:t>     Foundation, Structure, Exterior	     </a:t>
            </a:r>
          </a:p>
          <a:p>
            <a:pPr marL="0" indent="0">
              <a:lnSpc>
                <a:spcPct val="80000"/>
              </a:lnSpc>
              <a:buNone/>
              <a:tabLst>
                <a:tab pos="4919663" algn="l"/>
              </a:tabLst>
            </a:pPr>
            <a:r>
              <a:rPr lang="en-US" sz="2400" dirty="0" smtClean="0"/>
              <a:t>     Roofing                                        </a:t>
            </a:r>
          </a:p>
          <a:p>
            <a:pPr marL="0" indent="0">
              <a:lnSpc>
                <a:spcPct val="80000"/>
              </a:lnSpc>
              <a:buNone/>
              <a:tabLst>
                <a:tab pos="4919663" algn="l"/>
              </a:tabLst>
            </a:pPr>
            <a:r>
              <a:rPr lang="en-US" sz="2400" dirty="0" smtClean="0"/>
              <a:t>     Site </a:t>
            </a:r>
            <a:r>
              <a:rPr lang="en-US" sz="2400" dirty="0"/>
              <a:t>preparation                           </a:t>
            </a:r>
          </a:p>
          <a:p>
            <a:pPr marL="0" indent="0">
              <a:lnSpc>
                <a:spcPct val="80000"/>
              </a:lnSpc>
              <a:buNone/>
              <a:tabLst>
                <a:tab pos="4919663" algn="l"/>
              </a:tabLst>
            </a:pPr>
            <a:r>
              <a:rPr lang="en-US" sz="2400" dirty="0" smtClean="0"/>
              <a:t>     Highway, Street, Bridge</a:t>
            </a:r>
          </a:p>
          <a:p>
            <a:pPr marL="0" indent="0">
              <a:lnSpc>
                <a:spcPct val="80000"/>
              </a:lnSpc>
              <a:buNone/>
              <a:tabLst>
                <a:tab pos="4919663" algn="l"/>
              </a:tabLst>
            </a:pPr>
            <a:r>
              <a:rPr lang="en-US" sz="2400" dirty="0" smtClean="0"/>
              <a:t>     Utility Contractors</a:t>
            </a:r>
          </a:p>
          <a:p>
            <a:pPr marL="0" indent="0">
              <a:lnSpc>
                <a:spcPct val="80000"/>
              </a:lnSpc>
              <a:buNone/>
              <a:tabLst>
                <a:tab pos="4919663" algn="l"/>
              </a:tabLst>
            </a:pPr>
            <a:r>
              <a:rPr lang="en-US" sz="2400" dirty="0"/>
              <a:t> </a:t>
            </a:r>
            <a:r>
              <a:rPr lang="en-US" sz="2400" dirty="0" smtClean="0"/>
              <a:t>    Electrical</a:t>
            </a:r>
          </a:p>
          <a:p>
            <a:pPr marL="0" indent="0">
              <a:lnSpc>
                <a:spcPct val="80000"/>
              </a:lnSpc>
              <a:buNone/>
              <a:tabLst>
                <a:tab pos="4919663" algn="l"/>
              </a:tabLst>
            </a:pPr>
            <a:r>
              <a:rPr lang="en-US" sz="2400" dirty="0"/>
              <a:t> </a:t>
            </a:r>
            <a:r>
              <a:rPr lang="en-US" sz="2400" dirty="0" smtClean="0"/>
              <a:t>    Plumbing, HVAC</a:t>
            </a:r>
          </a:p>
          <a:p>
            <a:pPr marL="0" indent="0">
              <a:lnSpc>
                <a:spcPct val="80000"/>
              </a:lnSpc>
              <a:buNone/>
              <a:tabLst>
                <a:tab pos="4919663" algn="l"/>
              </a:tabLst>
            </a:pPr>
            <a:r>
              <a:rPr lang="en-US" sz="2400" dirty="0" smtClean="0"/>
              <a:t>     Painting, wall covering</a:t>
            </a:r>
          </a:p>
          <a:p>
            <a:pPr>
              <a:lnSpc>
                <a:spcPct val="80000"/>
              </a:lnSpc>
              <a:buFont typeface="Wingdings" pitchFamily="2" charset="2"/>
              <a:buNone/>
            </a:pPr>
            <a:endParaRPr lang="en-US" sz="2400" baseline="30000" dirty="0" smtClean="0"/>
          </a:p>
          <a:p>
            <a:pPr>
              <a:lnSpc>
                <a:spcPct val="80000"/>
              </a:lnSpc>
              <a:buFont typeface="Wingdings" pitchFamily="2" charset="2"/>
              <a:buNone/>
            </a:pPr>
            <a:r>
              <a:rPr lang="en-US" sz="1600" baseline="30000" dirty="0" smtClean="0"/>
              <a:t>1</a:t>
            </a:r>
            <a:r>
              <a:rPr lang="en-US" sz="1600" dirty="0" smtClean="0"/>
              <a:t> BLS,2010</a:t>
            </a:r>
            <a:endParaRPr lang="en-US" sz="1600" dirty="0"/>
          </a:p>
          <a:p>
            <a:pPr>
              <a:lnSpc>
                <a:spcPct val="80000"/>
              </a:lnSpc>
              <a:buFont typeface="Wingdings" pitchFamily="2" charset="2"/>
              <a:buNone/>
            </a:pPr>
            <a:endParaRPr lang="en-US" sz="2800" dirty="0"/>
          </a:p>
          <a:p>
            <a:pPr>
              <a:lnSpc>
                <a:spcPct val="80000"/>
              </a:lnSpc>
              <a:buFont typeface="Wingdings" pitchFamily="2" charset="2"/>
              <a:buNone/>
            </a:pPr>
            <a:endParaRPr lang="en-US" sz="2800" dirty="0"/>
          </a:p>
        </p:txBody>
      </p:sp>
      <p:sp>
        <p:nvSpPr>
          <p:cNvPr id="2" name="TextBox 1"/>
          <p:cNvSpPr txBox="1"/>
          <p:nvPr/>
        </p:nvSpPr>
        <p:spPr>
          <a:xfrm>
            <a:off x="5867400" y="2820412"/>
            <a:ext cx="1295400" cy="3046988"/>
          </a:xfrm>
          <a:prstGeom prst="rect">
            <a:avLst/>
          </a:prstGeom>
          <a:noFill/>
        </p:spPr>
        <p:txBody>
          <a:bodyPr wrap="square" rtlCol="0">
            <a:spAutoFit/>
          </a:bodyPr>
          <a:lstStyle/>
          <a:p>
            <a:r>
              <a:rPr lang="en-US" sz="2400" dirty="0" smtClean="0"/>
              <a:t>146</a:t>
            </a:r>
          </a:p>
          <a:p>
            <a:r>
              <a:rPr lang="en-US" sz="2400" dirty="0" smtClean="0"/>
              <a:t>89</a:t>
            </a:r>
          </a:p>
          <a:p>
            <a:r>
              <a:rPr lang="en-US" sz="2400" dirty="0" smtClean="0"/>
              <a:t>71</a:t>
            </a:r>
          </a:p>
          <a:p>
            <a:r>
              <a:rPr lang="en-US" sz="2400" dirty="0" smtClean="0"/>
              <a:t>68</a:t>
            </a:r>
          </a:p>
          <a:p>
            <a:r>
              <a:rPr lang="en-US" sz="2400" dirty="0" smtClean="0"/>
              <a:t>67</a:t>
            </a:r>
          </a:p>
          <a:p>
            <a:r>
              <a:rPr lang="en-US" sz="2400" dirty="0" smtClean="0"/>
              <a:t>59</a:t>
            </a:r>
          </a:p>
          <a:p>
            <a:r>
              <a:rPr lang="en-US" sz="2400" dirty="0" smtClean="0"/>
              <a:t>57</a:t>
            </a:r>
          </a:p>
          <a:p>
            <a:r>
              <a:rPr lang="en-US" sz="2400" dirty="0" smtClean="0"/>
              <a:t>37</a:t>
            </a:r>
            <a:endParaRPr lang="en-US" sz="2400" dirty="0"/>
          </a:p>
        </p:txBody>
      </p:sp>
      <p:sp>
        <p:nvSpPr>
          <p:cNvPr id="3" name="Slide Number Placeholder 2"/>
          <p:cNvSpPr>
            <a:spLocks noGrp="1"/>
          </p:cNvSpPr>
          <p:nvPr>
            <p:ph type="sldNum" sz="quarter" idx="12"/>
          </p:nvPr>
        </p:nvSpPr>
        <p:spPr/>
        <p:txBody>
          <a:bodyPr/>
          <a:lstStyle/>
          <a:p>
            <a:fld id="{9B5B1DF5-C027-4F96-974A-B1B73A967B05}" type="slidenum">
              <a:rPr lang="en-US" smtClean="0"/>
              <a:pPr/>
              <a:t>11</a:t>
            </a:fld>
            <a:endParaRPr lang="en-US" dirty="0"/>
          </a:p>
        </p:txBody>
      </p:sp>
    </p:spTree>
    <p:extLst>
      <p:ext uri="{BB962C8B-B14F-4D97-AF65-F5344CB8AC3E}">
        <p14:creationId xmlns:p14="http://schemas.microsoft.com/office/powerpoint/2010/main" val="3458245328"/>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normAutofit/>
          </a:bodyPr>
          <a:lstStyle/>
          <a:p>
            <a:r>
              <a:rPr lang="en-US" dirty="0" smtClean="0"/>
              <a:t>“Conventional” Construction</a:t>
            </a:r>
            <a:endParaRPr lang="en-US" dirty="0"/>
          </a:p>
        </p:txBody>
      </p:sp>
      <p:sp>
        <p:nvSpPr>
          <p:cNvPr id="101379" name="Rectangle 3"/>
          <p:cNvSpPr>
            <a:spLocks noGrp="1" noChangeArrowheads="1"/>
          </p:cNvSpPr>
          <p:nvPr>
            <p:ph idx="1"/>
          </p:nvPr>
        </p:nvSpPr>
        <p:spPr>
          <a:xfrm>
            <a:off x="1043493" y="2323652"/>
            <a:ext cx="3452308" cy="3508977"/>
          </a:xfrm>
        </p:spPr>
        <p:txBody>
          <a:bodyPr/>
          <a:lstStyle/>
          <a:p>
            <a:pPr marL="0" indent="0">
              <a:spcBef>
                <a:spcPts val="0"/>
              </a:spcBef>
              <a:buNone/>
            </a:pPr>
            <a:r>
              <a:rPr lang="en-US" dirty="0" smtClean="0"/>
              <a:t>Design professionals </a:t>
            </a:r>
          </a:p>
          <a:p>
            <a:pPr marL="0" indent="0">
              <a:spcBef>
                <a:spcPts val="0"/>
              </a:spcBef>
              <a:buNone/>
            </a:pPr>
            <a:r>
              <a:rPr lang="en-US" dirty="0" smtClean="0"/>
              <a:t>prepare plans and </a:t>
            </a:r>
          </a:p>
          <a:p>
            <a:pPr marL="0" indent="0">
              <a:spcBef>
                <a:spcPts val="0"/>
              </a:spcBef>
              <a:buNone/>
            </a:pPr>
            <a:r>
              <a:rPr lang="en-US" dirty="0" smtClean="0"/>
              <a:t>specifications so that</a:t>
            </a:r>
          </a:p>
          <a:p>
            <a:pPr marL="0" indent="0">
              <a:spcBef>
                <a:spcPts val="0"/>
              </a:spcBef>
              <a:buNone/>
            </a:pPr>
            <a:r>
              <a:rPr lang="en-US" dirty="0" smtClean="0"/>
              <a:t>the finished building </a:t>
            </a:r>
          </a:p>
          <a:p>
            <a:pPr marL="0" indent="0">
              <a:spcBef>
                <a:spcPts val="0"/>
              </a:spcBef>
              <a:buNone/>
            </a:pPr>
            <a:r>
              <a:rPr lang="en-US" dirty="0" smtClean="0"/>
              <a:t>complies with the </a:t>
            </a:r>
          </a:p>
          <a:p>
            <a:pPr marL="0" indent="0">
              <a:spcBef>
                <a:spcPts val="0"/>
              </a:spcBef>
              <a:buNone/>
            </a:pPr>
            <a:r>
              <a:rPr lang="en-US" dirty="0" smtClean="0"/>
              <a:t>building code.  </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2514600"/>
            <a:ext cx="3886200" cy="2590800"/>
          </a:xfrm>
          <a:prstGeom prst="rect">
            <a:avLst/>
          </a:prstGeom>
        </p:spPr>
      </p:pic>
      <p:sp>
        <p:nvSpPr>
          <p:cNvPr id="3" name="Slide Number Placeholder 2"/>
          <p:cNvSpPr>
            <a:spLocks noGrp="1"/>
          </p:cNvSpPr>
          <p:nvPr>
            <p:ph type="sldNum" sz="quarter" idx="12"/>
          </p:nvPr>
        </p:nvSpPr>
        <p:spPr/>
        <p:txBody>
          <a:bodyPr/>
          <a:lstStyle/>
          <a:p>
            <a:fld id="{9B5B1DF5-C027-4F96-974A-B1B73A967B05}" type="slidenum">
              <a:rPr lang="en-US" smtClean="0"/>
              <a:pPr/>
              <a:t>12</a:t>
            </a:fld>
            <a:endParaRPr lang="en-US" dirty="0"/>
          </a:p>
        </p:txBody>
      </p:sp>
    </p:spTree>
    <p:extLst>
      <p:ext uri="{BB962C8B-B14F-4D97-AF65-F5344CB8AC3E}">
        <p14:creationId xmlns:p14="http://schemas.microsoft.com/office/powerpoint/2010/main" val="28662217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normAutofit/>
          </a:bodyPr>
          <a:lstStyle/>
          <a:p>
            <a:r>
              <a:rPr lang="en-US" dirty="0" smtClean="0"/>
              <a:t>“Conventional” Construction</a:t>
            </a:r>
            <a:endParaRPr lang="en-US" dirty="0"/>
          </a:p>
        </p:txBody>
      </p:sp>
      <p:sp>
        <p:nvSpPr>
          <p:cNvPr id="101379" name="Rectangle 3"/>
          <p:cNvSpPr>
            <a:spLocks noGrp="1" noChangeArrowheads="1"/>
          </p:cNvSpPr>
          <p:nvPr>
            <p:ph idx="1"/>
          </p:nvPr>
        </p:nvSpPr>
        <p:spPr>
          <a:xfrm>
            <a:off x="1043493" y="2323652"/>
            <a:ext cx="3833308" cy="3508977"/>
          </a:xfrm>
        </p:spPr>
        <p:txBody>
          <a:bodyPr/>
          <a:lstStyle/>
          <a:p>
            <a:pPr marL="0" indent="0">
              <a:spcBef>
                <a:spcPts val="0"/>
              </a:spcBef>
              <a:buNone/>
            </a:pPr>
            <a:r>
              <a:rPr lang="en-US" dirty="0" smtClean="0"/>
              <a:t>Hazards are managed </a:t>
            </a:r>
          </a:p>
          <a:p>
            <a:pPr marL="0" indent="0">
              <a:spcBef>
                <a:spcPts val="0"/>
              </a:spcBef>
              <a:buNone/>
            </a:pPr>
            <a:r>
              <a:rPr lang="en-US" dirty="0" smtClean="0"/>
              <a:t>during the construction</a:t>
            </a:r>
          </a:p>
          <a:p>
            <a:pPr marL="0" indent="0">
              <a:spcBef>
                <a:spcPts val="0"/>
              </a:spcBef>
              <a:buNone/>
            </a:pPr>
            <a:r>
              <a:rPr lang="en-US" dirty="0" smtClean="0"/>
              <a:t>process. Little thought </a:t>
            </a:r>
          </a:p>
          <a:p>
            <a:pPr marL="0" indent="0">
              <a:spcBef>
                <a:spcPts val="0"/>
              </a:spcBef>
              <a:buNone/>
            </a:pPr>
            <a:r>
              <a:rPr lang="en-US" dirty="0" smtClean="0"/>
              <a:t>goes into maintaining </a:t>
            </a:r>
          </a:p>
          <a:p>
            <a:pPr marL="0" indent="0">
              <a:spcBef>
                <a:spcPts val="0"/>
              </a:spcBef>
              <a:buNone/>
            </a:pPr>
            <a:r>
              <a:rPr lang="en-US" dirty="0" smtClean="0"/>
              <a:t>the building after the </a:t>
            </a:r>
          </a:p>
          <a:p>
            <a:pPr marL="0" indent="0">
              <a:spcBef>
                <a:spcPts val="0"/>
              </a:spcBef>
              <a:buNone/>
            </a:pPr>
            <a:r>
              <a:rPr lang="en-US" dirty="0" smtClean="0"/>
              <a:t>owner takes possession. </a:t>
            </a:r>
            <a:endParaRPr lang="en-US" dirty="0"/>
          </a:p>
        </p:txBody>
      </p:sp>
      <p:pic>
        <p:nvPicPr>
          <p:cNvPr id="4" name="Picture 11" descr="osh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0200" y="2438400"/>
            <a:ext cx="2743200" cy="30480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9B5B1DF5-C027-4F96-974A-B1B73A967B05}" type="slidenum">
              <a:rPr lang="en-US" smtClean="0"/>
              <a:pPr/>
              <a:t>13</a:t>
            </a:fld>
            <a:endParaRPr lang="en-US" dirty="0"/>
          </a:p>
        </p:txBody>
      </p:sp>
    </p:spTree>
    <p:extLst>
      <p:ext uri="{BB962C8B-B14F-4D97-AF65-F5344CB8AC3E}">
        <p14:creationId xmlns:p14="http://schemas.microsoft.com/office/powerpoint/2010/main" val="33856070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Rectangle 2"/>
          <p:cNvSpPr>
            <a:spLocks noGrp="1" noChangeArrowheads="1"/>
          </p:cNvSpPr>
          <p:nvPr>
            <p:ph type="title"/>
          </p:nvPr>
        </p:nvSpPr>
        <p:spPr/>
        <p:txBody>
          <a:bodyPr>
            <a:noAutofit/>
          </a:bodyPr>
          <a:lstStyle/>
          <a:p>
            <a:r>
              <a:rPr lang="en-US" dirty="0"/>
              <a:t>Typical Construction Project Arrangement</a:t>
            </a:r>
            <a:endParaRPr lang="en-US" baseline="30000" dirty="0"/>
          </a:p>
        </p:txBody>
      </p:sp>
      <p:sp>
        <p:nvSpPr>
          <p:cNvPr id="504835" name="Rectangle 3"/>
          <p:cNvSpPr>
            <a:spLocks noGrp="1" noChangeArrowheads="1"/>
          </p:cNvSpPr>
          <p:nvPr>
            <p:ph idx="1"/>
          </p:nvPr>
        </p:nvSpPr>
        <p:spPr/>
        <p:txBody>
          <a:bodyPr>
            <a:noAutofit/>
          </a:bodyPr>
          <a:lstStyle/>
          <a:p>
            <a:pPr indent="-342900">
              <a:spcBef>
                <a:spcPts val="0"/>
              </a:spcBef>
            </a:pPr>
            <a:r>
              <a:rPr lang="en-US" sz="2000" dirty="0"/>
              <a:t>Project owner separately contracts with a Architect/Engineer and with a general contractor, prime contractor, construction manager, program manager or owner’s </a:t>
            </a:r>
            <a:r>
              <a:rPr lang="en-US" sz="2000" dirty="0" smtClean="0"/>
              <a:t>agent</a:t>
            </a:r>
          </a:p>
          <a:p>
            <a:pPr indent="-342900">
              <a:spcBef>
                <a:spcPts val="0"/>
              </a:spcBef>
            </a:pPr>
            <a:r>
              <a:rPr lang="en-US" sz="2000" dirty="0" smtClean="0"/>
              <a:t>Above </a:t>
            </a:r>
            <a:r>
              <a:rPr lang="en-US" sz="2000" dirty="0"/>
              <a:t>entities may subcontract out some or all of the work to specialty trade </a:t>
            </a:r>
            <a:r>
              <a:rPr lang="en-US" sz="2000" dirty="0" smtClean="0"/>
              <a:t>contractors</a:t>
            </a:r>
          </a:p>
          <a:p>
            <a:pPr indent="-342900">
              <a:spcBef>
                <a:spcPts val="0"/>
              </a:spcBef>
            </a:pPr>
            <a:r>
              <a:rPr lang="en-US" sz="2000" dirty="0" smtClean="0"/>
              <a:t>Project </a:t>
            </a:r>
            <a:r>
              <a:rPr lang="en-US" sz="2000" dirty="0"/>
              <a:t>owners occasionally contract with a design-build firm to perform both design and </a:t>
            </a:r>
            <a:r>
              <a:rPr lang="en-US" sz="2000" dirty="0" smtClean="0"/>
              <a:t>construction</a:t>
            </a:r>
          </a:p>
          <a:p>
            <a:pPr marL="0" indent="0">
              <a:lnSpc>
                <a:spcPct val="120000"/>
              </a:lnSpc>
              <a:spcBef>
                <a:spcPts val="0"/>
              </a:spcBef>
              <a:buNone/>
            </a:pPr>
            <a:r>
              <a:rPr lang="en-US" dirty="0" smtClean="0"/>
              <a:t>  </a:t>
            </a:r>
          </a:p>
          <a:p>
            <a:pPr marL="0" indent="0" algn="ctr">
              <a:lnSpc>
                <a:spcPct val="120000"/>
              </a:lnSpc>
              <a:spcBef>
                <a:spcPts val="0"/>
              </a:spcBef>
              <a:buNone/>
            </a:pPr>
            <a:r>
              <a:rPr lang="en-US" sz="2000" dirty="0" smtClean="0">
                <a:solidFill>
                  <a:srgbClr val="FF0000"/>
                </a:solidFill>
              </a:rPr>
              <a:t>CONSTRUCTION PROJECTS MOVE FAST, SAFETY  </a:t>
            </a:r>
          </a:p>
          <a:p>
            <a:pPr marL="0" indent="0" algn="ctr">
              <a:lnSpc>
                <a:spcPct val="120000"/>
              </a:lnSpc>
              <a:spcBef>
                <a:spcPts val="0"/>
              </a:spcBef>
              <a:buNone/>
            </a:pPr>
            <a:r>
              <a:rPr lang="en-US" sz="2000" dirty="0">
                <a:solidFill>
                  <a:srgbClr val="FF0000"/>
                </a:solidFill>
              </a:rPr>
              <a:t> </a:t>
            </a:r>
            <a:r>
              <a:rPr lang="en-US" sz="2000" dirty="0" smtClean="0">
                <a:solidFill>
                  <a:srgbClr val="FF0000"/>
                </a:solidFill>
              </a:rPr>
              <a:t>      RESPONSIBILITIES OFTEN GET BLURRED</a:t>
            </a:r>
            <a:endParaRPr lang="en-US" sz="2000" dirty="0"/>
          </a:p>
        </p:txBody>
      </p:sp>
      <p:sp>
        <p:nvSpPr>
          <p:cNvPr id="2" name="Slide Number Placeholder 1"/>
          <p:cNvSpPr>
            <a:spLocks noGrp="1"/>
          </p:cNvSpPr>
          <p:nvPr>
            <p:ph type="sldNum" sz="quarter" idx="12"/>
          </p:nvPr>
        </p:nvSpPr>
        <p:spPr/>
        <p:txBody>
          <a:bodyPr/>
          <a:lstStyle/>
          <a:p>
            <a:fld id="{9B5B1DF5-C027-4F96-974A-B1B73A967B05}" type="slidenum">
              <a:rPr lang="en-US" smtClean="0"/>
              <a:pPr/>
              <a:t>14</a:t>
            </a:fld>
            <a:endParaRPr lang="en-US" dirty="0"/>
          </a:p>
        </p:txBody>
      </p:sp>
      <p:sp>
        <p:nvSpPr>
          <p:cNvPr id="504836" name="Rectangle 4"/>
          <p:cNvSpPr>
            <a:spLocks noChangeArrowheads="1"/>
          </p:cNvSpPr>
          <p:nvPr/>
        </p:nvSpPr>
        <p:spPr bwMode="auto">
          <a:xfrm>
            <a:off x="0" y="1130300"/>
            <a:ext cx="9144000" cy="0"/>
          </a:xfrm>
          <a:prstGeom prst="rect">
            <a:avLst/>
          </a:prstGeom>
          <a:noFill/>
          <a:ln w="9525">
            <a:noFill/>
            <a:miter lim="800000"/>
            <a:headEnd/>
            <a:tailEnd/>
          </a:ln>
          <a:effectLst/>
        </p:spPr>
        <p:txBody>
          <a:bodyPr wrap="none" anchor="ctr">
            <a:spAutoFit/>
          </a:bodyPr>
          <a:lstStyle/>
          <a:p>
            <a:endParaRPr lang="en-US"/>
          </a:p>
        </p:txBody>
      </p:sp>
      <p:sp>
        <p:nvSpPr>
          <p:cNvPr id="504837" name="Rectangle 5"/>
          <p:cNvSpPr>
            <a:spLocks noChangeArrowheads="1"/>
          </p:cNvSpPr>
          <p:nvPr/>
        </p:nvSpPr>
        <p:spPr bwMode="auto">
          <a:xfrm>
            <a:off x="0" y="3254375"/>
            <a:ext cx="269875" cy="274638"/>
          </a:xfrm>
          <a:prstGeom prst="rect">
            <a:avLst/>
          </a:prstGeom>
          <a:noFill/>
          <a:ln w="9525">
            <a:noFill/>
            <a:miter lim="800000"/>
            <a:headEnd/>
            <a:tailEnd/>
          </a:ln>
          <a:effectLst/>
        </p:spPr>
        <p:txBody>
          <a:bodyPr wrap="none" anchor="ctr">
            <a:spAutoFit/>
          </a:bodyPr>
          <a:lstStyle/>
          <a:p>
            <a:pPr eaLnBrk="1" hangingPunct="1"/>
            <a:r>
              <a:rPr lang="en-US" sz="1200">
                <a:latin typeface="Arial" charset="0"/>
                <a:cs typeface="Times New Roman" pitchFamily="18" charset="0"/>
              </a:rPr>
              <a:t>  </a:t>
            </a:r>
            <a:endParaRPr lang="en-US">
              <a:latin typeface="Arial" charset="0"/>
            </a:endParaRPr>
          </a:p>
        </p:txBody>
      </p:sp>
      <p:sp>
        <p:nvSpPr>
          <p:cNvPr id="504838" name="Rectangle 6"/>
          <p:cNvSpPr>
            <a:spLocks noChangeArrowheads="1"/>
          </p:cNvSpPr>
          <p:nvPr/>
        </p:nvSpPr>
        <p:spPr bwMode="auto">
          <a:xfrm>
            <a:off x="0" y="5453063"/>
            <a:ext cx="307975" cy="274637"/>
          </a:xfrm>
          <a:prstGeom prst="rect">
            <a:avLst/>
          </a:prstGeom>
          <a:noFill/>
          <a:ln w="9525">
            <a:noFill/>
            <a:miter lim="800000"/>
            <a:headEnd/>
            <a:tailEnd/>
          </a:ln>
          <a:effectLst/>
        </p:spPr>
        <p:txBody>
          <a:bodyPr wrap="none" anchor="ctr">
            <a:spAutoFit/>
          </a:bodyPr>
          <a:lstStyle/>
          <a:p>
            <a:pPr eaLnBrk="1" hangingPunct="1"/>
            <a:r>
              <a:rPr lang="en-US" sz="1200">
                <a:latin typeface="Arial" charset="0"/>
                <a:cs typeface="Times New Roman" pitchFamily="18" charset="0"/>
              </a:rPr>
              <a:t>  </a:t>
            </a:r>
            <a:r>
              <a:rPr lang="en-US" sz="1100">
                <a:latin typeface="Arial" charset="0"/>
              </a:rPr>
              <a:t> </a:t>
            </a:r>
            <a:endParaRPr lang="en-US">
              <a:latin typeface="Arial" charset="0"/>
            </a:endParaRPr>
          </a:p>
        </p:txBody>
      </p:sp>
    </p:spTree>
    <p:extLst>
      <p:ext uri="{BB962C8B-B14F-4D97-AF65-F5344CB8AC3E}">
        <p14:creationId xmlns:p14="http://schemas.microsoft.com/office/powerpoint/2010/main" val="3147123318"/>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Grp="1" noChangeArrowheads="1"/>
          </p:cNvSpPr>
          <p:nvPr>
            <p:ph type="title"/>
          </p:nvPr>
        </p:nvSpPr>
        <p:spPr>
          <a:xfrm>
            <a:off x="1043490" y="1027664"/>
            <a:ext cx="7024744" cy="1105936"/>
          </a:xfrm>
        </p:spPr>
        <p:txBody>
          <a:bodyPr>
            <a:normAutofit fontScale="90000"/>
          </a:bodyPr>
          <a:lstStyle/>
          <a:p>
            <a:r>
              <a:rPr lang="en-US" sz="4000" dirty="0" smtClean="0"/>
              <a:t>Designing</a:t>
            </a:r>
            <a:r>
              <a:rPr lang="en-US" dirty="0" smtClean="0"/>
              <a:t> For Construction Safety (</a:t>
            </a:r>
            <a:r>
              <a:rPr lang="en-US" dirty="0" err="1" smtClean="0"/>
              <a:t>DfCS</a:t>
            </a:r>
            <a:r>
              <a:rPr lang="en-US" dirty="0" smtClean="0"/>
              <a:t>) </a:t>
            </a:r>
            <a:endParaRPr lang="en-US" dirty="0"/>
          </a:p>
        </p:txBody>
      </p:sp>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181600" y="3200400"/>
            <a:ext cx="3291840" cy="2194560"/>
          </a:xfrm>
        </p:spPr>
      </p:pic>
      <p:sp>
        <p:nvSpPr>
          <p:cNvPr id="300035" name="Rectangle 3"/>
          <p:cNvSpPr>
            <a:spLocks noGrp="1" noChangeArrowheads="1"/>
          </p:cNvSpPr>
          <p:nvPr>
            <p:ph type="body" sz="half" idx="4294967295"/>
          </p:nvPr>
        </p:nvSpPr>
        <p:spPr>
          <a:xfrm>
            <a:off x="1066800" y="2286000"/>
            <a:ext cx="4038600" cy="2743200"/>
          </a:xfrm>
        </p:spPr>
        <p:txBody>
          <a:bodyPr vert="horz" lIns="91440" tIns="45720" rIns="91440" bIns="45720" rtlCol="0">
            <a:normAutofit/>
          </a:bodyPr>
          <a:lstStyle/>
          <a:p>
            <a:pPr marL="1588" lvl="1" indent="0">
              <a:buNone/>
            </a:pPr>
            <a:r>
              <a:rPr lang="en-US" dirty="0"/>
              <a:t>The process of addressing   construction site safety and health, and planning for future maintenance in the design phase of a project.</a:t>
            </a:r>
          </a:p>
          <a:p>
            <a:pPr indent="-342900">
              <a:spcBef>
                <a:spcPts val="0"/>
              </a:spcBef>
            </a:pPr>
            <a:endParaRPr lang="en-US" dirty="0"/>
          </a:p>
        </p:txBody>
      </p:sp>
      <p:sp>
        <p:nvSpPr>
          <p:cNvPr id="2" name="Slide Number Placeholder 1"/>
          <p:cNvSpPr>
            <a:spLocks noGrp="1"/>
          </p:cNvSpPr>
          <p:nvPr>
            <p:ph type="sldNum" sz="quarter" idx="12"/>
          </p:nvPr>
        </p:nvSpPr>
        <p:spPr/>
        <p:txBody>
          <a:bodyPr/>
          <a:lstStyle/>
          <a:p>
            <a:fld id="{9B5B1DF5-C027-4F96-974A-B1B73A967B05}" type="slidenum">
              <a:rPr lang="en-US" smtClean="0"/>
              <a:pPr/>
              <a:t>15</a:t>
            </a:fld>
            <a:endParaRPr lang="en-US" dirty="0"/>
          </a:p>
        </p:txBody>
      </p:sp>
    </p:spTree>
    <p:extLst>
      <p:ext uri="{BB962C8B-B14F-4D97-AF65-F5344CB8AC3E}">
        <p14:creationId xmlns:p14="http://schemas.microsoft.com/office/powerpoint/2010/main" val="35503361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p:txBody>
          <a:bodyPr>
            <a:noAutofit/>
          </a:bodyPr>
          <a:lstStyle/>
          <a:p>
            <a:r>
              <a:rPr lang="en-US" dirty="0" err="1"/>
              <a:t>DfCS</a:t>
            </a:r>
            <a:r>
              <a:rPr lang="en-US" dirty="0"/>
              <a:t> </a:t>
            </a:r>
            <a:r>
              <a:rPr lang="en-US" dirty="0" smtClean="0"/>
              <a:t>Process</a:t>
            </a:r>
            <a:r>
              <a:rPr lang="en-US" baseline="30000" dirty="0" smtClean="0"/>
              <a:t> </a:t>
            </a:r>
            <a:r>
              <a:rPr lang="en-US" dirty="0" smtClean="0"/>
              <a:t>- It’s </a:t>
            </a:r>
            <a:r>
              <a:rPr lang="en-US" dirty="0"/>
              <a:t>a Team Concept</a:t>
            </a:r>
            <a:endParaRPr lang="en-US" baseline="30000" dirty="0"/>
          </a:p>
        </p:txBody>
      </p:sp>
      <p:sp>
        <p:nvSpPr>
          <p:cNvPr id="2" name="Slide Number Placeholder 1"/>
          <p:cNvSpPr>
            <a:spLocks noGrp="1"/>
          </p:cNvSpPr>
          <p:nvPr>
            <p:ph type="sldNum" sz="quarter" idx="12"/>
          </p:nvPr>
        </p:nvSpPr>
        <p:spPr/>
        <p:txBody>
          <a:bodyPr/>
          <a:lstStyle/>
          <a:p>
            <a:fld id="{9B5B1DF5-C027-4F96-974A-B1B73A967B05}" type="slidenum">
              <a:rPr lang="en-US" smtClean="0"/>
              <a:pPr/>
              <a:t>16</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752" y="2350008"/>
            <a:ext cx="7778496" cy="4126992"/>
          </a:xfrm>
          <a:prstGeom prst="rect">
            <a:avLst/>
          </a:prstGeom>
        </p:spPr>
      </p:pic>
    </p:spTree>
    <p:extLst>
      <p:ext uri="{BB962C8B-B14F-4D97-AF65-F5344CB8AC3E}">
        <p14:creationId xmlns:p14="http://schemas.microsoft.com/office/powerpoint/2010/main" val="24179150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ChangeArrowheads="1"/>
          </p:cNvSpPr>
          <p:nvPr>
            <p:ph type="title"/>
          </p:nvPr>
        </p:nvSpPr>
        <p:spPr/>
        <p:txBody>
          <a:bodyPr/>
          <a:lstStyle/>
          <a:p>
            <a:r>
              <a:rPr lang="en-US" sz="3600" dirty="0" smtClean="0"/>
              <a:t>Why Is It Necessary?</a:t>
            </a:r>
            <a:endParaRPr lang="en-US" sz="3600" dirty="0"/>
          </a:p>
        </p:txBody>
      </p:sp>
      <p:sp>
        <p:nvSpPr>
          <p:cNvPr id="295939" name="Rectangle 3"/>
          <p:cNvSpPr>
            <a:spLocks noGrp="1" noChangeArrowheads="1"/>
          </p:cNvSpPr>
          <p:nvPr>
            <p:ph idx="1"/>
          </p:nvPr>
        </p:nvSpPr>
        <p:spPr>
          <a:xfrm>
            <a:off x="1043493" y="2323652"/>
            <a:ext cx="4945828" cy="3508977"/>
          </a:xfrm>
        </p:spPr>
        <p:txBody>
          <a:bodyPr>
            <a:normAutofit/>
          </a:bodyPr>
          <a:lstStyle/>
          <a:p>
            <a:endParaRPr lang="en-US" dirty="0"/>
          </a:p>
          <a:p>
            <a:pPr indent="-342900"/>
            <a:r>
              <a:rPr lang="en-US" dirty="0"/>
              <a:t>Currently there are no </a:t>
            </a:r>
            <a:r>
              <a:rPr lang="en-US" dirty="0" smtClean="0"/>
              <a:t>requirements </a:t>
            </a:r>
            <a:r>
              <a:rPr lang="en-US" dirty="0"/>
              <a:t>for construction </a:t>
            </a:r>
            <a:r>
              <a:rPr lang="en-US" dirty="0" smtClean="0"/>
              <a:t>safety </a:t>
            </a:r>
            <a:r>
              <a:rPr lang="en-US" dirty="0"/>
              <a:t>in building codes </a:t>
            </a:r>
          </a:p>
          <a:p>
            <a:pPr indent="-342900"/>
            <a:r>
              <a:rPr lang="en-US" dirty="0" smtClean="0"/>
              <a:t>IBC </a:t>
            </a:r>
            <a:r>
              <a:rPr lang="en-US" dirty="0"/>
              <a:t>Chapter 33 </a:t>
            </a:r>
            <a:r>
              <a:rPr lang="en-US" dirty="0" smtClean="0"/>
              <a:t>Safeguards during Construction-Pedestrian Safety</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89320" y="2438400"/>
            <a:ext cx="2468880" cy="3195961"/>
          </a:xfrm>
          <a:prstGeom prst="rect">
            <a:avLst/>
          </a:prstGeom>
        </p:spPr>
      </p:pic>
      <p:sp>
        <p:nvSpPr>
          <p:cNvPr id="3" name="Slide Number Placeholder 2"/>
          <p:cNvSpPr>
            <a:spLocks noGrp="1"/>
          </p:cNvSpPr>
          <p:nvPr>
            <p:ph type="sldNum" sz="quarter" idx="12"/>
          </p:nvPr>
        </p:nvSpPr>
        <p:spPr/>
        <p:txBody>
          <a:bodyPr/>
          <a:lstStyle/>
          <a:p>
            <a:fld id="{9B5B1DF5-C027-4F96-974A-B1B73A967B05}" type="slidenum">
              <a:rPr lang="en-US" smtClean="0"/>
              <a:pPr/>
              <a:t>17</a:t>
            </a:fld>
            <a:endParaRPr lang="en-US" dirty="0"/>
          </a:p>
        </p:txBody>
      </p:sp>
    </p:spTree>
    <p:extLst>
      <p:ext uri="{BB962C8B-B14F-4D97-AF65-F5344CB8AC3E}">
        <p14:creationId xmlns:p14="http://schemas.microsoft.com/office/powerpoint/2010/main" val="21940527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1" name="Rectangle 3"/>
          <p:cNvSpPr>
            <a:spLocks noGrp="1" noChangeArrowheads="1"/>
          </p:cNvSpPr>
          <p:nvPr>
            <p:ph idx="1"/>
          </p:nvPr>
        </p:nvSpPr>
        <p:spPr>
          <a:xfrm>
            <a:off x="1295400" y="2362200"/>
            <a:ext cx="6777317" cy="2923381"/>
          </a:xfrm>
        </p:spPr>
        <p:txBody>
          <a:bodyPr>
            <a:noAutofit/>
          </a:bodyPr>
          <a:lstStyle/>
          <a:p>
            <a:pPr indent="-342900">
              <a:spcBef>
                <a:spcPts val="0"/>
              </a:spcBef>
            </a:pPr>
            <a:r>
              <a:rPr lang="en-US" dirty="0" smtClean="0"/>
              <a:t>22</a:t>
            </a:r>
            <a:r>
              <a:rPr lang="en-US" dirty="0"/>
              <a:t>% of 226 injuries that occurred from 2000-2002 in Oregon, WA  and CA linked to </a:t>
            </a:r>
            <a:r>
              <a:rPr lang="en-US" dirty="0" smtClean="0"/>
              <a:t>design</a:t>
            </a:r>
          </a:p>
          <a:p>
            <a:pPr indent="-342900">
              <a:spcBef>
                <a:spcPts val="0"/>
              </a:spcBef>
            </a:pPr>
            <a:r>
              <a:rPr lang="en-US" dirty="0" smtClean="0"/>
              <a:t>42</a:t>
            </a:r>
            <a:r>
              <a:rPr lang="en-US" dirty="0"/>
              <a:t>% of 224 fatalities in US between 1990-2003 linked to </a:t>
            </a:r>
            <a:r>
              <a:rPr lang="en-US" dirty="0" smtClean="0"/>
              <a:t>design</a:t>
            </a:r>
          </a:p>
          <a:p>
            <a:pPr indent="-342900">
              <a:spcBef>
                <a:spcPts val="0"/>
              </a:spcBef>
            </a:pPr>
            <a:r>
              <a:rPr lang="en-US" dirty="0" smtClean="0"/>
              <a:t>In </a:t>
            </a:r>
            <a:r>
              <a:rPr lang="en-US" dirty="0"/>
              <a:t>Europe, a 1991 study concluded that 60% of fatal accidents resulted from decisions made before site work </a:t>
            </a:r>
            <a:r>
              <a:rPr lang="en-US" dirty="0" smtClean="0"/>
              <a:t>began</a:t>
            </a:r>
          </a:p>
          <a:p>
            <a:pPr marL="231775" indent="-161925">
              <a:spcBef>
                <a:spcPts val="0"/>
              </a:spcBef>
              <a:buFont typeface="Wingdings" pitchFamily="2" charset="2"/>
              <a:buNone/>
            </a:pPr>
            <a:r>
              <a:rPr lang="en-US" sz="1600" baseline="30000" dirty="0" smtClean="0">
                <a:cs typeface="Times New Roman" pitchFamily="18" charset="0"/>
              </a:rPr>
              <a:t>1</a:t>
            </a:r>
            <a:r>
              <a:rPr lang="en-US" sz="1600" dirty="0" smtClean="0">
                <a:cs typeface="Times New Roman" pitchFamily="18" charset="0"/>
              </a:rPr>
              <a:t> </a:t>
            </a:r>
            <a:r>
              <a:rPr lang="en-US" sz="1600" dirty="0" err="1">
                <a:cs typeface="Times New Roman" pitchFamily="18" charset="0"/>
              </a:rPr>
              <a:t>Behm</a:t>
            </a:r>
            <a:r>
              <a:rPr lang="en-US" sz="1600" dirty="0">
                <a:cs typeface="Times New Roman" pitchFamily="18" charset="0"/>
              </a:rPr>
              <a:t>, “Linking Construction Fatalities to the Design for Construction Safety Concept”, 2005</a:t>
            </a:r>
          </a:p>
          <a:p>
            <a:pPr marL="174625" indent="-104775">
              <a:spcBef>
                <a:spcPts val="0"/>
              </a:spcBef>
              <a:buFont typeface="Wingdings" pitchFamily="2" charset="2"/>
              <a:buNone/>
            </a:pPr>
            <a:r>
              <a:rPr lang="en-US" sz="1600" baseline="30000" dirty="0" smtClean="0">
                <a:cs typeface="Times New Roman" pitchFamily="18" charset="0"/>
              </a:rPr>
              <a:t>2 </a:t>
            </a:r>
            <a:r>
              <a:rPr lang="en-US" sz="1600" dirty="0">
                <a:cs typeface="Times New Roman" pitchFamily="18" charset="0"/>
              </a:rPr>
              <a:t>European Foundation for the Improvement of Living and Working Conditions</a:t>
            </a:r>
          </a:p>
        </p:txBody>
      </p:sp>
      <p:sp>
        <p:nvSpPr>
          <p:cNvPr id="319492" name="Rectangle 4"/>
          <p:cNvSpPr>
            <a:spLocks noChangeArrowheads="1"/>
          </p:cNvSpPr>
          <p:nvPr/>
        </p:nvSpPr>
        <p:spPr bwMode="auto">
          <a:xfrm>
            <a:off x="0" y="11303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9493" name="Rectangle 5"/>
          <p:cNvSpPr>
            <a:spLocks noChangeArrowheads="1"/>
          </p:cNvSpPr>
          <p:nvPr/>
        </p:nvSpPr>
        <p:spPr bwMode="auto">
          <a:xfrm>
            <a:off x="0" y="3254375"/>
            <a:ext cx="2698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r>
              <a:rPr lang="en-US" sz="1200">
                <a:latin typeface="Arial" charset="0"/>
                <a:cs typeface="Times New Roman" pitchFamily="18" charset="0"/>
              </a:rPr>
              <a:t>  </a:t>
            </a:r>
            <a:endParaRPr lang="en-US">
              <a:latin typeface="Arial" charset="0"/>
            </a:endParaRPr>
          </a:p>
        </p:txBody>
      </p:sp>
      <p:sp>
        <p:nvSpPr>
          <p:cNvPr id="319494" name="Rectangle 6"/>
          <p:cNvSpPr>
            <a:spLocks noChangeArrowheads="1"/>
          </p:cNvSpPr>
          <p:nvPr/>
        </p:nvSpPr>
        <p:spPr bwMode="auto">
          <a:xfrm>
            <a:off x="0" y="5453063"/>
            <a:ext cx="3079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r>
              <a:rPr lang="en-US" sz="1200">
                <a:latin typeface="Arial" charset="0"/>
                <a:cs typeface="Times New Roman" pitchFamily="18" charset="0"/>
              </a:rPr>
              <a:t>  </a:t>
            </a:r>
            <a:r>
              <a:rPr lang="en-US" sz="1100">
                <a:latin typeface="Arial" charset="0"/>
              </a:rPr>
              <a:t> </a:t>
            </a:r>
            <a:endParaRPr lang="en-US">
              <a:latin typeface="Arial" charset="0"/>
            </a:endParaRPr>
          </a:p>
        </p:txBody>
      </p:sp>
      <p:sp>
        <p:nvSpPr>
          <p:cNvPr id="2" name="Slide Number Placeholder 1"/>
          <p:cNvSpPr>
            <a:spLocks noGrp="1"/>
          </p:cNvSpPr>
          <p:nvPr>
            <p:ph type="sldNum" sz="quarter" idx="12"/>
          </p:nvPr>
        </p:nvSpPr>
        <p:spPr/>
        <p:txBody>
          <a:bodyPr/>
          <a:lstStyle/>
          <a:p>
            <a:fld id="{9B5B1DF5-C027-4F96-974A-B1B73A967B05}" type="slidenum">
              <a:rPr lang="en-US" smtClean="0"/>
              <a:pPr/>
              <a:t>18</a:t>
            </a:fld>
            <a:endParaRPr lang="en-US" dirty="0"/>
          </a:p>
        </p:txBody>
      </p:sp>
      <p:sp>
        <p:nvSpPr>
          <p:cNvPr id="3" name="Title 2"/>
          <p:cNvSpPr>
            <a:spLocks noGrp="1"/>
          </p:cNvSpPr>
          <p:nvPr>
            <p:ph type="title"/>
          </p:nvPr>
        </p:nvSpPr>
        <p:spPr/>
        <p:txBody>
          <a:bodyPr/>
          <a:lstStyle/>
          <a:p>
            <a:r>
              <a:rPr lang="en-US" dirty="0"/>
              <a:t>Design Can Influence Construction Safety</a:t>
            </a:r>
            <a:r>
              <a:rPr lang="en-US" baseline="30000" dirty="0"/>
              <a:t>1,2</a:t>
            </a:r>
            <a:endParaRPr lang="en-US" dirty="0"/>
          </a:p>
        </p:txBody>
      </p:sp>
    </p:spTree>
    <p:extLst>
      <p:ext uri="{BB962C8B-B14F-4D97-AF65-F5344CB8AC3E}">
        <p14:creationId xmlns:p14="http://schemas.microsoft.com/office/powerpoint/2010/main" val="10928420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p:txBody>
          <a:bodyPr>
            <a:noAutofit/>
          </a:bodyPr>
          <a:lstStyle/>
          <a:p>
            <a:r>
              <a:rPr lang="en-US" dirty="0"/>
              <a:t>OSHA </a:t>
            </a:r>
            <a:r>
              <a:rPr lang="en-US" dirty="0" smtClean="0"/>
              <a:t>1926 - Engineering Requirements</a:t>
            </a:r>
            <a:endParaRPr lang="en-US" dirty="0"/>
          </a:p>
        </p:txBody>
      </p:sp>
      <p:sp>
        <p:nvSpPr>
          <p:cNvPr id="306179" name="Rectangle 3"/>
          <p:cNvSpPr>
            <a:spLocks noGrp="1" noChangeArrowheads="1"/>
          </p:cNvSpPr>
          <p:nvPr>
            <p:ph idx="1"/>
          </p:nvPr>
        </p:nvSpPr>
        <p:spPr/>
        <p:txBody>
          <a:bodyPr>
            <a:normAutofit fontScale="92500" lnSpcReduction="10000"/>
          </a:bodyPr>
          <a:lstStyle/>
          <a:p>
            <a:pPr indent="-342900"/>
            <a:r>
              <a:rPr lang="en-US" dirty="0"/>
              <a:t>1926.452 Scaffolds</a:t>
            </a:r>
          </a:p>
          <a:p>
            <a:pPr indent="-342900"/>
            <a:r>
              <a:rPr lang="en-US" dirty="0"/>
              <a:t>1926.502 Fall Protection </a:t>
            </a:r>
            <a:r>
              <a:rPr lang="en-US" dirty="0" smtClean="0"/>
              <a:t>Anchorages</a:t>
            </a:r>
            <a:endParaRPr lang="en-US" dirty="0"/>
          </a:p>
          <a:p>
            <a:pPr indent="-342900"/>
            <a:r>
              <a:rPr lang="en-US" dirty="0"/>
              <a:t>1926.552 </a:t>
            </a:r>
            <a:r>
              <a:rPr lang="en-US" dirty="0" smtClean="0"/>
              <a:t>Material hoists</a:t>
            </a:r>
            <a:endParaRPr lang="en-US" dirty="0"/>
          </a:p>
          <a:p>
            <a:pPr indent="-342900"/>
            <a:r>
              <a:rPr lang="en-US" dirty="0"/>
              <a:t>1926.652 Excavations</a:t>
            </a:r>
          </a:p>
          <a:p>
            <a:pPr indent="-342900"/>
            <a:r>
              <a:rPr lang="en-US" dirty="0"/>
              <a:t>1926.703 Shoring</a:t>
            </a:r>
          </a:p>
          <a:p>
            <a:pPr indent="-342900"/>
            <a:r>
              <a:rPr lang="en-US" dirty="0"/>
              <a:t>1926.705 Lift </a:t>
            </a:r>
            <a:r>
              <a:rPr lang="en-US" dirty="0" smtClean="0"/>
              <a:t>Slabs</a:t>
            </a:r>
          </a:p>
          <a:p>
            <a:pPr indent="-342900"/>
            <a:r>
              <a:rPr lang="en-US" dirty="0" smtClean="0"/>
              <a:t>1926.850 Demolition preparation</a:t>
            </a:r>
          </a:p>
          <a:p>
            <a:pPr indent="-342900"/>
            <a:r>
              <a:rPr lang="en-US" dirty="0" smtClean="0"/>
              <a:t>1926.1410 Power lines</a:t>
            </a:r>
          </a:p>
          <a:p>
            <a:pPr indent="-342900"/>
            <a:r>
              <a:rPr lang="en-US" dirty="0" smtClean="0"/>
              <a:t>1926.1435 Tower cranes</a:t>
            </a:r>
            <a:endParaRPr lang="en-US" dirty="0"/>
          </a:p>
        </p:txBody>
      </p:sp>
      <p:sp>
        <p:nvSpPr>
          <p:cNvPr id="2" name="Slide Number Placeholder 1"/>
          <p:cNvSpPr>
            <a:spLocks noGrp="1"/>
          </p:cNvSpPr>
          <p:nvPr>
            <p:ph type="sldNum" sz="quarter" idx="12"/>
          </p:nvPr>
        </p:nvSpPr>
        <p:spPr/>
        <p:txBody>
          <a:bodyPr/>
          <a:lstStyle/>
          <a:p>
            <a:fld id="{9B5B1DF5-C027-4F96-974A-B1B73A967B05}" type="slidenum">
              <a:rPr lang="en-US" smtClean="0"/>
              <a:pPr/>
              <a:t>19</a:t>
            </a:fld>
            <a:endParaRPr lang="en-US" dirty="0"/>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r>
              <a:rPr lang="en-US" dirty="0" smtClean="0"/>
              <a:t>Course  Goal</a:t>
            </a:r>
            <a:endParaRPr lang="en-US" dirty="0"/>
          </a:p>
        </p:txBody>
      </p:sp>
      <p:sp>
        <p:nvSpPr>
          <p:cNvPr id="101379" name="Rectangle 3"/>
          <p:cNvSpPr>
            <a:spLocks noGrp="1" noChangeArrowheads="1"/>
          </p:cNvSpPr>
          <p:nvPr>
            <p:ph idx="1"/>
          </p:nvPr>
        </p:nvSpPr>
        <p:spPr/>
        <p:txBody>
          <a:bodyPr/>
          <a:lstStyle/>
          <a:p>
            <a:pPr marL="0" indent="0">
              <a:buNone/>
            </a:pPr>
            <a:r>
              <a:rPr lang="en-US" dirty="0"/>
              <a:t>The goal is to provide contractors, owners, design/build firms, engineers, architects with information on how to recognize and anticipate construction hazards and how to eliminate them with well thought out design features.  </a:t>
            </a:r>
            <a:r>
              <a:rPr lang="en-US" dirty="0" smtClean="0"/>
              <a:t>Design for Construction Safety course </a:t>
            </a:r>
            <a:r>
              <a:rPr lang="en-US" dirty="0"/>
              <a:t>emphasizes permanent design features that eliminate or reduce the risk to hazards.</a:t>
            </a:r>
          </a:p>
        </p:txBody>
      </p:sp>
      <p:sp>
        <p:nvSpPr>
          <p:cNvPr id="2" name="Slide Number Placeholder 1"/>
          <p:cNvSpPr>
            <a:spLocks noGrp="1"/>
          </p:cNvSpPr>
          <p:nvPr>
            <p:ph type="sldNum" sz="quarter" idx="12"/>
          </p:nvPr>
        </p:nvSpPr>
        <p:spPr/>
        <p:txBody>
          <a:bodyPr/>
          <a:lstStyle/>
          <a:p>
            <a:fld id="{9B5B1DF5-C027-4F96-974A-B1B73A967B05}" type="slidenum">
              <a:rPr lang="en-US" smtClean="0"/>
              <a:pPr/>
              <a:t>2</a:t>
            </a:fld>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Rectangle 2"/>
          <p:cNvSpPr>
            <a:spLocks noGrp="1" noChangeArrowheads="1"/>
          </p:cNvSpPr>
          <p:nvPr>
            <p:ph type="title"/>
          </p:nvPr>
        </p:nvSpPr>
        <p:spPr/>
        <p:txBody>
          <a:bodyPr>
            <a:noAutofit/>
          </a:bodyPr>
          <a:lstStyle/>
          <a:p>
            <a:r>
              <a:rPr lang="en-US" dirty="0" smtClean="0"/>
              <a:t>Factors That Contribute to </a:t>
            </a:r>
            <a:r>
              <a:rPr lang="en-US" dirty="0"/>
              <a:t>Construction Accidents</a:t>
            </a:r>
            <a:r>
              <a:rPr lang="en-US" baseline="30000" dirty="0"/>
              <a:t>1</a:t>
            </a:r>
          </a:p>
        </p:txBody>
      </p:sp>
      <p:sp>
        <p:nvSpPr>
          <p:cNvPr id="506883" name="Rectangle 3"/>
          <p:cNvSpPr>
            <a:spLocks noGrp="1" noChangeArrowheads="1"/>
          </p:cNvSpPr>
          <p:nvPr>
            <p:ph idx="1"/>
          </p:nvPr>
        </p:nvSpPr>
        <p:spPr>
          <a:xfrm>
            <a:off x="1043492" y="2323652"/>
            <a:ext cx="6777317" cy="4000948"/>
          </a:xfrm>
        </p:spPr>
        <p:txBody>
          <a:bodyPr>
            <a:normAutofit/>
          </a:bodyPr>
          <a:lstStyle/>
          <a:p>
            <a:pPr marL="347663" indent="-347663">
              <a:lnSpc>
                <a:spcPct val="80000"/>
              </a:lnSpc>
            </a:pPr>
            <a:r>
              <a:rPr lang="en-US" dirty="0"/>
              <a:t>Inadequate construction planning</a:t>
            </a:r>
          </a:p>
          <a:p>
            <a:pPr marL="347663" indent="-347663">
              <a:lnSpc>
                <a:spcPct val="80000"/>
              </a:lnSpc>
            </a:pPr>
            <a:r>
              <a:rPr lang="en-US" dirty="0"/>
              <a:t>Lack of proper training</a:t>
            </a:r>
          </a:p>
          <a:p>
            <a:pPr marL="347663" indent="-347663">
              <a:lnSpc>
                <a:spcPct val="80000"/>
              </a:lnSpc>
            </a:pPr>
            <a:r>
              <a:rPr lang="en-US" dirty="0"/>
              <a:t>Deficient enforcement of training</a:t>
            </a:r>
          </a:p>
          <a:p>
            <a:pPr marL="347663" indent="-347663">
              <a:lnSpc>
                <a:spcPct val="80000"/>
              </a:lnSpc>
            </a:pPr>
            <a:r>
              <a:rPr lang="en-US" dirty="0"/>
              <a:t>Unsafe equipment</a:t>
            </a:r>
          </a:p>
          <a:p>
            <a:pPr marL="347663" indent="-347663">
              <a:lnSpc>
                <a:spcPct val="80000"/>
              </a:lnSpc>
            </a:pPr>
            <a:r>
              <a:rPr lang="en-US" dirty="0"/>
              <a:t>Unsafe methods or sequencing</a:t>
            </a:r>
          </a:p>
          <a:p>
            <a:pPr marL="347663" indent="-347663">
              <a:lnSpc>
                <a:spcPct val="80000"/>
              </a:lnSpc>
            </a:pPr>
            <a:r>
              <a:rPr lang="en-US" dirty="0"/>
              <a:t>Unsafe site conditions</a:t>
            </a:r>
          </a:p>
          <a:p>
            <a:pPr marL="347663" indent="-347663">
              <a:lnSpc>
                <a:spcPct val="80000"/>
              </a:lnSpc>
            </a:pPr>
            <a:r>
              <a:rPr lang="en-US" dirty="0"/>
              <a:t>Not using safety equipment that was provided </a:t>
            </a:r>
          </a:p>
          <a:p>
            <a:pPr>
              <a:lnSpc>
                <a:spcPct val="80000"/>
              </a:lnSpc>
              <a:buFont typeface="Wingdings" pitchFamily="2" charset="2"/>
              <a:buNone/>
            </a:pPr>
            <a:endParaRPr lang="en-US" sz="2000" dirty="0"/>
          </a:p>
          <a:p>
            <a:pPr>
              <a:lnSpc>
                <a:spcPct val="80000"/>
              </a:lnSpc>
              <a:buFont typeface="Wingdings" pitchFamily="2" charset="2"/>
              <a:buNone/>
            </a:pPr>
            <a:endParaRPr lang="en-US" sz="2000" dirty="0"/>
          </a:p>
          <a:p>
            <a:pPr>
              <a:lnSpc>
                <a:spcPct val="80000"/>
              </a:lnSpc>
              <a:buFont typeface="Wingdings" pitchFamily="2" charset="2"/>
              <a:buNone/>
            </a:pPr>
            <a:r>
              <a:rPr lang="en-US" sz="1600" baseline="30000" dirty="0"/>
              <a:t>1</a:t>
            </a:r>
            <a:r>
              <a:rPr lang="en-US" sz="1600" dirty="0"/>
              <a:t> Toole, “Construction Site Safety Roles”, </a:t>
            </a:r>
            <a:r>
              <a:rPr lang="en-US" sz="1600" dirty="0" smtClean="0"/>
              <a:t>2002 </a:t>
            </a:r>
            <a:endParaRPr lang="en-US" sz="1600" dirty="0"/>
          </a:p>
        </p:txBody>
      </p:sp>
      <p:sp>
        <p:nvSpPr>
          <p:cNvPr id="506884" name="Rectangle 4"/>
          <p:cNvSpPr>
            <a:spLocks noChangeArrowheads="1"/>
          </p:cNvSpPr>
          <p:nvPr/>
        </p:nvSpPr>
        <p:spPr bwMode="auto">
          <a:xfrm>
            <a:off x="0" y="1130300"/>
            <a:ext cx="9144000" cy="0"/>
          </a:xfrm>
          <a:prstGeom prst="rect">
            <a:avLst/>
          </a:prstGeom>
          <a:noFill/>
          <a:ln w="9525">
            <a:noFill/>
            <a:miter lim="800000"/>
            <a:headEnd/>
            <a:tailEnd/>
          </a:ln>
          <a:effectLst/>
        </p:spPr>
        <p:txBody>
          <a:bodyPr wrap="none" anchor="ctr">
            <a:spAutoFit/>
          </a:bodyPr>
          <a:lstStyle/>
          <a:p>
            <a:endParaRPr lang="en-US"/>
          </a:p>
        </p:txBody>
      </p:sp>
      <p:sp>
        <p:nvSpPr>
          <p:cNvPr id="506885" name="Rectangle 5"/>
          <p:cNvSpPr>
            <a:spLocks noChangeArrowheads="1"/>
          </p:cNvSpPr>
          <p:nvPr/>
        </p:nvSpPr>
        <p:spPr bwMode="auto">
          <a:xfrm>
            <a:off x="0" y="3254375"/>
            <a:ext cx="269875" cy="274638"/>
          </a:xfrm>
          <a:prstGeom prst="rect">
            <a:avLst/>
          </a:prstGeom>
          <a:noFill/>
          <a:ln w="9525">
            <a:noFill/>
            <a:miter lim="800000"/>
            <a:headEnd/>
            <a:tailEnd/>
          </a:ln>
          <a:effectLst/>
        </p:spPr>
        <p:txBody>
          <a:bodyPr wrap="none" anchor="ctr">
            <a:spAutoFit/>
          </a:bodyPr>
          <a:lstStyle/>
          <a:p>
            <a:pPr eaLnBrk="1" hangingPunct="1"/>
            <a:r>
              <a:rPr lang="en-US" sz="1200">
                <a:latin typeface="Arial" charset="0"/>
                <a:cs typeface="Times New Roman" pitchFamily="18" charset="0"/>
              </a:rPr>
              <a:t>  </a:t>
            </a:r>
            <a:endParaRPr lang="en-US">
              <a:latin typeface="Arial" charset="0"/>
            </a:endParaRPr>
          </a:p>
        </p:txBody>
      </p:sp>
      <p:sp>
        <p:nvSpPr>
          <p:cNvPr id="506886" name="Rectangle 6"/>
          <p:cNvSpPr>
            <a:spLocks noChangeArrowheads="1"/>
          </p:cNvSpPr>
          <p:nvPr/>
        </p:nvSpPr>
        <p:spPr bwMode="auto">
          <a:xfrm>
            <a:off x="0" y="5453063"/>
            <a:ext cx="307975" cy="274637"/>
          </a:xfrm>
          <a:prstGeom prst="rect">
            <a:avLst/>
          </a:prstGeom>
          <a:noFill/>
          <a:ln w="9525">
            <a:noFill/>
            <a:miter lim="800000"/>
            <a:headEnd/>
            <a:tailEnd/>
          </a:ln>
          <a:effectLst/>
        </p:spPr>
        <p:txBody>
          <a:bodyPr wrap="none" anchor="ctr">
            <a:spAutoFit/>
          </a:bodyPr>
          <a:lstStyle/>
          <a:p>
            <a:pPr eaLnBrk="1" hangingPunct="1"/>
            <a:r>
              <a:rPr lang="en-US" sz="1200">
                <a:latin typeface="Arial" charset="0"/>
                <a:cs typeface="Times New Roman" pitchFamily="18" charset="0"/>
              </a:rPr>
              <a:t>  </a:t>
            </a:r>
            <a:r>
              <a:rPr lang="en-US" sz="1100">
                <a:latin typeface="Arial" charset="0"/>
              </a:rPr>
              <a:t> </a:t>
            </a:r>
            <a:endParaRPr lang="en-US">
              <a:latin typeface="Arial" charset="0"/>
            </a:endParaRPr>
          </a:p>
        </p:txBody>
      </p:sp>
      <p:sp>
        <p:nvSpPr>
          <p:cNvPr id="2" name="Slide Number Placeholder 1"/>
          <p:cNvSpPr>
            <a:spLocks noGrp="1"/>
          </p:cNvSpPr>
          <p:nvPr>
            <p:ph type="sldNum" sz="quarter" idx="12"/>
          </p:nvPr>
        </p:nvSpPr>
        <p:spPr/>
        <p:txBody>
          <a:bodyPr/>
          <a:lstStyle/>
          <a:p>
            <a:fld id="{9B5B1DF5-C027-4F96-974A-B1B73A967B05}" type="slidenum">
              <a:rPr lang="en-US" smtClean="0"/>
              <a:pPr/>
              <a:t>20</a:t>
            </a:fld>
            <a:endParaRPr lang="en-US" dirty="0"/>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p:txBody>
          <a:bodyPr>
            <a:noAutofit/>
          </a:bodyPr>
          <a:lstStyle/>
          <a:p>
            <a:r>
              <a:rPr lang="en-US" dirty="0"/>
              <a:t>Where </a:t>
            </a:r>
            <a:r>
              <a:rPr lang="en-US" dirty="0" smtClean="0"/>
              <a:t>do Design </a:t>
            </a:r>
            <a:r>
              <a:rPr lang="en-US" dirty="0"/>
              <a:t>Professionals </a:t>
            </a:r>
            <a:r>
              <a:rPr lang="en-US" dirty="0" smtClean="0"/>
              <a:t>Fit?</a:t>
            </a:r>
            <a:endParaRPr lang="en-US" baseline="30000" dirty="0"/>
          </a:p>
        </p:txBody>
      </p:sp>
      <p:sp>
        <p:nvSpPr>
          <p:cNvPr id="279555" name="Rectangle 3"/>
          <p:cNvSpPr>
            <a:spLocks noGrp="1" noChangeArrowheads="1"/>
          </p:cNvSpPr>
          <p:nvPr>
            <p:ph idx="1"/>
          </p:nvPr>
        </p:nvSpPr>
        <p:spPr/>
        <p:txBody>
          <a:bodyPr>
            <a:normAutofit/>
          </a:bodyPr>
          <a:lstStyle/>
          <a:p>
            <a:pPr indent="-342900">
              <a:lnSpc>
                <a:spcPct val="90000"/>
              </a:lnSpc>
            </a:pPr>
            <a:r>
              <a:rPr lang="en-US" dirty="0"/>
              <a:t>Considering safety issues related to the </a:t>
            </a:r>
            <a:r>
              <a:rPr lang="en-US" dirty="0" smtClean="0"/>
              <a:t>construction and maintenance of the permanent </a:t>
            </a:r>
            <a:r>
              <a:rPr lang="en-US" dirty="0"/>
              <a:t>facility </a:t>
            </a:r>
            <a:r>
              <a:rPr lang="en-US" dirty="0" smtClean="0"/>
              <a:t>and addressing them </a:t>
            </a:r>
            <a:r>
              <a:rPr lang="en-US" u="sng" dirty="0" smtClean="0"/>
              <a:t>during </a:t>
            </a:r>
            <a:r>
              <a:rPr lang="en-US" u="sng" dirty="0"/>
              <a:t>the design stage</a:t>
            </a:r>
          </a:p>
          <a:p>
            <a:pPr indent="-342900">
              <a:lnSpc>
                <a:spcPct val="90000"/>
              </a:lnSpc>
            </a:pPr>
            <a:endParaRPr lang="en-US" dirty="0"/>
          </a:p>
          <a:p>
            <a:pPr indent="-342900">
              <a:lnSpc>
                <a:spcPct val="90000"/>
              </a:lnSpc>
            </a:pPr>
            <a:r>
              <a:rPr lang="en-US" dirty="0"/>
              <a:t>Designing out anticipated hazards</a:t>
            </a:r>
          </a:p>
          <a:p>
            <a:pPr>
              <a:lnSpc>
                <a:spcPct val="90000"/>
              </a:lnSpc>
              <a:buFont typeface="Wingdings" pitchFamily="2" charset="2"/>
              <a:buNone/>
            </a:pPr>
            <a:endParaRPr lang="en-US" dirty="0"/>
          </a:p>
        </p:txBody>
      </p:sp>
      <p:sp>
        <p:nvSpPr>
          <p:cNvPr id="2" name="Slide Number Placeholder 1"/>
          <p:cNvSpPr>
            <a:spLocks noGrp="1"/>
          </p:cNvSpPr>
          <p:nvPr>
            <p:ph type="sldNum" sz="quarter" idx="12"/>
          </p:nvPr>
        </p:nvSpPr>
        <p:spPr/>
        <p:txBody>
          <a:bodyPr/>
          <a:lstStyle/>
          <a:p>
            <a:fld id="{9B5B1DF5-C027-4F96-974A-B1B73A967B05}" type="slidenum">
              <a:rPr lang="en-US" smtClean="0"/>
              <a:pPr/>
              <a:t>21</a:t>
            </a:fld>
            <a:endParaRPr lang="en-US" dirty="0"/>
          </a:p>
        </p:txBody>
      </p:sp>
      <p:sp>
        <p:nvSpPr>
          <p:cNvPr id="279556" name="Rectangle 4"/>
          <p:cNvSpPr>
            <a:spLocks noChangeArrowheads="1"/>
          </p:cNvSpPr>
          <p:nvPr/>
        </p:nvSpPr>
        <p:spPr bwMode="auto">
          <a:xfrm>
            <a:off x="0" y="1130300"/>
            <a:ext cx="9144000" cy="0"/>
          </a:xfrm>
          <a:prstGeom prst="rect">
            <a:avLst/>
          </a:prstGeom>
          <a:noFill/>
          <a:ln w="9525">
            <a:noFill/>
            <a:miter lim="800000"/>
            <a:headEnd/>
            <a:tailEnd/>
          </a:ln>
          <a:effectLst/>
        </p:spPr>
        <p:txBody>
          <a:bodyPr wrap="none" anchor="ctr">
            <a:spAutoFit/>
          </a:bodyPr>
          <a:lstStyle/>
          <a:p>
            <a:endParaRPr lang="en-US"/>
          </a:p>
        </p:txBody>
      </p:sp>
      <p:sp>
        <p:nvSpPr>
          <p:cNvPr id="279557" name="Rectangle 5"/>
          <p:cNvSpPr>
            <a:spLocks noChangeArrowheads="1"/>
          </p:cNvSpPr>
          <p:nvPr/>
        </p:nvSpPr>
        <p:spPr bwMode="auto">
          <a:xfrm>
            <a:off x="0" y="3254375"/>
            <a:ext cx="269875" cy="274638"/>
          </a:xfrm>
          <a:prstGeom prst="rect">
            <a:avLst/>
          </a:prstGeom>
          <a:noFill/>
          <a:ln w="9525">
            <a:noFill/>
            <a:miter lim="800000"/>
            <a:headEnd/>
            <a:tailEnd/>
          </a:ln>
          <a:effectLst/>
        </p:spPr>
        <p:txBody>
          <a:bodyPr wrap="none" anchor="ctr">
            <a:spAutoFit/>
          </a:bodyPr>
          <a:lstStyle/>
          <a:p>
            <a:pPr eaLnBrk="1" hangingPunct="1"/>
            <a:r>
              <a:rPr lang="en-US" sz="1200">
                <a:latin typeface="Arial" charset="0"/>
                <a:cs typeface="Times New Roman" charset="0"/>
              </a:rPr>
              <a:t>  </a:t>
            </a:r>
            <a:endParaRPr lang="en-US">
              <a:latin typeface="Arial" charset="0"/>
            </a:endParaRPr>
          </a:p>
        </p:txBody>
      </p:sp>
      <p:sp>
        <p:nvSpPr>
          <p:cNvPr id="279558" name="Rectangle 6"/>
          <p:cNvSpPr>
            <a:spLocks noChangeArrowheads="1"/>
          </p:cNvSpPr>
          <p:nvPr/>
        </p:nvSpPr>
        <p:spPr bwMode="auto">
          <a:xfrm>
            <a:off x="0" y="5453063"/>
            <a:ext cx="307975" cy="274637"/>
          </a:xfrm>
          <a:prstGeom prst="rect">
            <a:avLst/>
          </a:prstGeom>
          <a:noFill/>
          <a:ln w="9525">
            <a:noFill/>
            <a:miter lim="800000"/>
            <a:headEnd/>
            <a:tailEnd/>
          </a:ln>
          <a:effectLst/>
        </p:spPr>
        <p:txBody>
          <a:bodyPr wrap="none" anchor="ctr">
            <a:spAutoFit/>
          </a:bodyPr>
          <a:lstStyle/>
          <a:p>
            <a:pPr eaLnBrk="1" hangingPunct="1"/>
            <a:r>
              <a:rPr lang="en-US" sz="1200">
                <a:latin typeface="Arial" charset="0"/>
                <a:cs typeface="Times New Roman" charset="0"/>
              </a:rPr>
              <a:t>  </a:t>
            </a:r>
            <a:r>
              <a:rPr lang="en-US" sz="1100">
                <a:latin typeface="Arial" charset="0"/>
              </a:rPr>
              <a:t> </a:t>
            </a:r>
            <a:endParaRPr lang="en-US">
              <a:latin typeface="Arial" charset="0"/>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a:xfrm>
            <a:off x="685800" y="1066800"/>
            <a:ext cx="8001000" cy="1066800"/>
          </a:xfrm>
        </p:spPr>
        <p:txBody>
          <a:bodyPr>
            <a:noAutofit/>
          </a:bodyPr>
          <a:lstStyle/>
          <a:p>
            <a:r>
              <a:rPr lang="en-US" dirty="0"/>
              <a:t>Considering Safety During Design Offers the Most Payoff</a:t>
            </a:r>
            <a:r>
              <a:rPr lang="en-US" baseline="30000" dirty="0"/>
              <a:t>1</a:t>
            </a:r>
          </a:p>
        </p:txBody>
      </p:sp>
      <p:grpSp>
        <p:nvGrpSpPr>
          <p:cNvPr id="2" name="Group 1"/>
          <p:cNvGrpSpPr/>
          <p:nvPr/>
        </p:nvGrpSpPr>
        <p:grpSpPr>
          <a:xfrm>
            <a:off x="533400" y="2447925"/>
            <a:ext cx="8610600" cy="3343275"/>
            <a:chOff x="152400" y="1919288"/>
            <a:chExt cx="8991600" cy="3686175"/>
          </a:xfrm>
        </p:grpSpPr>
        <p:sp>
          <p:nvSpPr>
            <p:cNvPr id="253955" name="Text Box 3"/>
            <p:cNvSpPr txBox="1">
              <a:spLocks noChangeArrowheads="1"/>
            </p:cNvSpPr>
            <p:nvPr/>
          </p:nvSpPr>
          <p:spPr bwMode="auto">
            <a:xfrm>
              <a:off x="1981200" y="2133600"/>
              <a:ext cx="2438400" cy="304800"/>
            </a:xfrm>
            <a:prstGeom prst="rect">
              <a:avLst/>
            </a:prstGeom>
            <a:noFill/>
            <a:ln w="9525">
              <a:noFill/>
              <a:miter lim="800000"/>
              <a:headEnd/>
              <a:tailEnd/>
            </a:ln>
          </p:spPr>
          <p:txBody>
            <a:bodyPr anchor="ctr" anchorCtr="1"/>
            <a:lstStyle/>
            <a:p>
              <a:pPr algn="ctr" eaLnBrk="1" hangingPunct="1">
                <a:spcBef>
                  <a:spcPct val="20000"/>
                </a:spcBef>
                <a:buClr>
                  <a:schemeClr val="tx1"/>
                </a:buClr>
                <a:buSzPct val="100000"/>
              </a:pPr>
              <a:r>
                <a:rPr lang="en-US" altLang="zh-CN" sz="2000">
                  <a:latin typeface="Arial" charset="0"/>
                  <a:ea typeface="SimSun" pitchFamily="2" charset="-122"/>
                </a:rPr>
                <a:t>Conceptual</a:t>
              </a:r>
              <a:r>
                <a:rPr lang="en-US" altLang="zh-CN">
                  <a:latin typeface="Arial" charset="0"/>
                  <a:ea typeface="SimSun" pitchFamily="2" charset="-122"/>
                </a:rPr>
                <a:t> </a:t>
              </a:r>
              <a:r>
                <a:rPr lang="en-US" altLang="zh-CN" sz="2000">
                  <a:latin typeface="Arial" charset="0"/>
                  <a:ea typeface="SimSun" pitchFamily="2" charset="-122"/>
                </a:rPr>
                <a:t>Design</a:t>
              </a:r>
              <a:endParaRPr lang="en-US" sz="2000">
                <a:effectLst>
                  <a:outerShdw blurRad="38100" dist="38100" dir="2700000" algn="tl">
                    <a:srgbClr val="000000"/>
                  </a:outerShdw>
                </a:effectLst>
                <a:latin typeface="Arial" charset="0"/>
              </a:endParaRPr>
            </a:p>
          </p:txBody>
        </p:sp>
        <p:sp>
          <p:nvSpPr>
            <p:cNvPr id="253956" name="Text Box 4"/>
            <p:cNvSpPr txBox="1">
              <a:spLocks noChangeArrowheads="1"/>
            </p:cNvSpPr>
            <p:nvPr/>
          </p:nvSpPr>
          <p:spPr bwMode="auto">
            <a:xfrm>
              <a:off x="3143250" y="2667000"/>
              <a:ext cx="2647950" cy="304800"/>
            </a:xfrm>
            <a:prstGeom prst="rect">
              <a:avLst/>
            </a:prstGeom>
            <a:noFill/>
            <a:ln w="9525">
              <a:noFill/>
              <a:miter lim="800000"/>
              <a:headEnd/>
              <a:tailEnd/>
            </a:ln>
          </p:spPr>
          <p:txBody>
            <a:bodyPr anchor="ctr" anchorCtr="1"/>
            <a:lstStyle/>
            <a:p>
              <a:pPr algn="ctr" eaLnBrk="1" hangingPunct="1">
                <a:spcBef>
                  <a:spcPct val="20000"/>
                </a:spcBef>
                <a:buClr>
                  <a:schemeClr val="tx1"/>
                </a:buClr>
                <a:buSzPct val="100000"/>
              </a:pPr>
              <a:r>
                <a:rPr lang="en-US" altLang="zh-CN" sz="2000" dirty="0">
                  <a:latin typeface="Arial" charset="0"/>
                  <a:ea typeface="SimSun" pitchFamily="2" charset="-122"/>
                </a:rPr>
                <a:t>Detailed Engineering</a:t>
              </a:r>
              <a:endParaRPr lang="en-US" sz="2000" dirty="0">
                <a:effectLst>
                  <a:outerShdw blurRad="38100" dist="38100" dir="2700000" algn="tl">
                    <a:srgbClr val="000000"/>
                  </a:outerShdw>
                </a:effectLst>
                <a:latin typeface="Arial" charset="0"/>
              </a:endParaRPr>
            </a:p>
          </p:txBody>
        </p:sp>
        <p:sp>
          <p:nvSpPr>
            <p:cNvPr id="253957" name="Text Box 5"/>
            <p:cNvSpPr txBox="1">
              <a:spLocks noChangeArrowheads="1"/>
            </p:cNvSpPr>
            <p:nvPr/>
          </p:nvSpPr>
          <p:spPr bwMode="auto">
            <a:xfrm>
              <a:off x="4571999" y="3200400"/>
              <a:ext cx="2018858" cy="304801"/>
            </a:xfrm>
            <a:prstGeom prst="rect">
              <a:avLst/>
            </a:prstGeom>
            <a:noFill/>
            <a:ln w="9525">
              <a:noFill/>
              <a:miter lim="800000"/>
              <a:headEnd/>
              <a:tailEnd/>
            </a:ln>
          </p:spPr>
          <p:txBody>
            <a:bodyPr anchor="ctr" anchorCtr="1"/>
            <a:lstStyle/>
            <a:p>
              <a:pPr algn="ctr" eaLnBrk="1" hangingPunct="1">
                <a:spcBef>
                  <a:spcPct val="20000"/>
                </a:spcBef>
                <a:buClr>
                  <a:schemeClr val="tx1"/>
                </a:buClr>
                <a:buSzPct val="100000"/>
              </a:pPr>
              <a:r>
                <a:rPr lang="en-US" altLang="zh-CN" sz="2000" dirty="0">
                  <a:latin typeface="Arial" charset="0"/>
                  <a:ea typeface="SimSun" pitchFamily="2" charset="-122"/>
                </a:rPr>
                <a:t>Procurement</a:t>
              </a:r>
              <a:endParaRPr lang="en-US" sz="2000" dirty="0">
                <a:effectLst>
                  <a:outerShdw blurRad="38100" dist="38100" dir="2700000" algn="tl">
                    <a:srgbClr val="000000"/>
                  </a:outerShdw>
                </a:effectLst>
                <a:latin typeface="Times New Roman" charset="0"/>
              </a:endParaRPr>
            </a:p>
          </p:txBody>
        </p:sp>
        <p:sp>
          <p:nvSpPr>
            <p:cNvPr id="253958" name="Text Box 6"/>
            <p:cNvSpPr txBox="1">
              <a:spLocks noChangeArrowheads="1"/>
            </p:cNvSpPr>
            <p:nvPr/>
          </p:nvSpPr>
          <p:spPr bwMode="auto">
            <a:xfrm>
              <a:off x="5257800" y="3748088"/>
              <a:ext cx="1876425" cy="304800"/>
            </a:xfrm>
            <a:prstGeom prst="rect">
              <a:avLst/>
            </a:prstGeom>
            <a:noFill/>
            <a:ln w="9525">
              <a:noFill/>
              <a:miter lim="800000"/>
              <a:headEnd/>
              <a:tailEnd/>
            </a:ln>
          </p:spPr>
          <p:txBody>
            <a:bodyPr anchor="ctr" anchorCtr="1"/>
            <a:lstStyle/>
            <a:p>
              <a:pPr algn="ctr" eaLnBrk="1" hangingPunct="1">
                <a:spcBef>
                  <a:spcPct val="20000"/>
                </a:spcBef>
                <a:buClr>
                  <a:schemeClr val="tx1"/>
                </a:buClr>
                <a:buSzPct val="100000"/>
              </a:pPr>
              <a:r>
                <a:rPr lang="en-US" altLang="zh-CN" sz="2000">
                  <a:latin typeface="Arial" charset="0"/>
                  <a:ea typeface="SimSun" pitchFamily="2" charset="-122"/>
                </a:rPr>
                <a:t>Construction</a:t>
              </a:r>
              <a:endParaRPr lang="en-US" sz="2000">
                <a:effectLst>
                  <a:outerShdw blurRad="38100" dist="38100" dir="2700000" algn="tl">
                    <a:srgbClr val="000000"/>
                  </a:outerShdw>
                </a:effectLst>
                <a:latin typeface="Times New Roman" charset="0"/>
              </a:endParaRPr>
            </a:p>
          </p:txBody>
        </p:sp>
        <p:sp>
          <p:nvSpPr>
            <p:cNvPr id="253959" name="Text Box 7"/>
            <p:cNvSpPr txBox="1">
              <a:spLocks noChangeArrowheads="1"/>
            </p:cNvSpPr>
            <p:nvPr/>
          </p:nvSpPr>
          <p:spPr bwMode="auto">
            <a:xfrm>
              <a:off x="7286625" y="4267200"/>
              <a:ext cx="1171575" cy="304800"/>
            </a:xfrm>
            <a:prstGeom prst="rect">
              <a:avLst/>
            </a:prstGeom>
            <a:noFill/>
            <a:ln w="9525">
              <a:noFill/>
              <a:miter lim="800000"/>
              <a:headEnd/>
              <a:tailEnd/>
            </a:ln>
          </p:spPr>
          <p:txBody>
            <a:bodyPr anchor="ctr" anchorCtr="1"/>
            <a:lstStyle/>
            <a:p>
              <a:pPr algn="ctr" eaLnBrk="1" hangingPunct="1">
                <a:spcBef>
                  <a:spcPct val="20000"/>
                </a:spcBef>
                <a:buClr>
                  <a:schemeClr val="tx1"/>
                </a:buClr>
                <a:buSzPct val="100000"/>
              </a:pPr>
              <a:r>
                <a:rPr lang="en-US" altLang="zh-CN" sz="2000">
                  <a:latin typeface="Arial" charset="0"/>
                  <a:ea typeface="SimSun" pitchFamily="2" charset="-122"/>
                </a:rPr>
                <a:t>Start-up</a:t>
              </a:r>
              <a:endParaRPr lang="en-US" sz="2000">
                <a:effectLst>
                  <a:outerShdw blurRad="38100" dist="38100" dir="2700000" algn="tl">
                    <a:srgbClr val="000000"/>
                  </a:outerShdw>
                </a:effectLst>
                <a:latin typeface="Times New Roman" charset="0"/>
              </a:endParaRPr>
            </a:p>
          </p:txBody>
        </p:sp>
        <p:sp>
          <p:nvSpPr>
            <p:cNvPr id="253960" name="Text Box 8"/>
            <p:cNvSpPr txBox="1">
              <a:spLocks noChangeArrowheads="1"/>
            </p:cNvSpPr>
            <p:nvPr/>
          </p:nvSpPr>
          <p:spPr bwMode="auto">
            <a:xfrm>
              <a:off x="1143000" y="2057400"/>
              <a:ext cx="600075" cy="314325"/>
            </a:xfrm>
            <a:prstGeom prst="rect">
              <a:avLst/>
            </a:prstGeom>
            <a:noFill/>
            <a:ln w="9525">
              <a:noFill/>
              <a:miter lim="800000"/>
              <a:headEnd/>
              <a:tailEnd/>
            </a:ln>
          </p:spPr>
          <p:txBody>
            <a:bodyPr/>
            <a:lstStyle/>
            <a:p>
              <a:pPr algn="r" eaLnBrk="1" hangingPunct="1">
                <a:spcBef>
                  <a:spcPct val="20000"/>
                </a:spcBef>
                <a:buClr>
                  <a:schemeClr val="tx1"/>
                </a:buClr>
                <a:buSzPct val="100000"/>
              </a:pPr>
              <a:r>
                <a:rPr lang="en-US" altLang="zh-CN" sz="1400">
                  <a:latin typeface="Arial" charset="0"/>
                  <a:ea typeface="SimSun" pitchFamily="2" charset="-122"/>
                </a:rPr>
                <a:t>High</a:t>
              </a:r>
              <a:endParaRPr lang="en-US" sz="1400">
                <a:effectLst>
                  <a:outerShdw blurRad="38100" dist="38100" dir="2700000" algn="tl">
                    <a:srgbClr val="000000"/>
                  </a:outerShdw>
                </a:effectLst>
                <a:latin typeface="Times New Roman" charset="0"/>
              </a:endParaRPr>
            </a:p>
          </p:txBody>
        </p:sp>
        <p:sp>
          <p:nvSpPr>
            <p:cNvPr id="253961" name="Text Box 9"/>
            <p:cNvSpPr txBox="1">
              <a:spLocks noChangeArrowheads="1"/>
            </p:cNvSpPr>
            <p:nvPr/>
          </p:nvSpPr>
          <p:spPr bwMode="auto">
            <a:xfrm>
              <a:off x="1143000" y="4724400"/>
              <a:ext cx="600075" cy="333375"/>
            </a:xfrm>
            <a:prstGeom prst="rect">
              <a:avLst/>
            </a:prstGeom>
            <a:noFill/>
            <a:ln w="9525">
              <a:noFill/>
              <a:miter lim="800000"/>
              <a:headEnd/>
              <a:tailEnd/>
            </a:ln>
          </p:spPr>
          <p:txBody>
            <a:bodyPr/>
            <a:lstStyle/>
            <a:p>
              <a:pPr algn="r" eaLnBrk="1" hangingPunct="1">
                <a:spcBef>
                  <a:spcPct val="20000"/>
                </a:spcBef>
                <a:buClr>
                  <a:schemeClr val="tx1"/>
                </a:buClr>
                <a:buSzPct val="100000"/>
              </a:pPr>
              <a:r>
                <a:rPr lang="en-US" altLang="zh-CN" sz="1400">
                  <a:latin typeface="Arial" charset="0"/>
                  <a:ea typeface="SimSun" pitchFamily="2" charset="-122"/>
                </a:rPr>
                <a:t>Low</a:t>
              </a:r>
              <a:endParaRPr lang="en-US" sz="1400">
                <a:effectLst>
                  <a:outerShdw blurRad="38100" dist="38100" dir="2700000" algn="tl">
                    <a:srgbClr val="000000"/>
                  </a:outerShdw>
                </a:effectLst>
                <a:latin typeface="Times New Roman" charset="0"/>
              </a:endParaRPr>
            </a:p>
          </p:txBody>
        </p:sp>
        <p:sp>
          <p:nvSpPr>
            <p:cNvPr id="253962" name="Text Box 10"/>
            <p:cNvSpPr txBox="1">
              <a:spLocks noChangeArrowheads="1"/>
            </p:cNvSpPr>
            <p:nvPr/>
          </p:nvSpPr>
          <p:spPr bwMode="auto">
            <a:xfrm>
              <a:off x="152400" y="3124200"/>
              <a:ext cx="1476375" cy="1143000"/>
            </a:xfrm>
            <a:prstGeom prst="rect">
              <a:avLst/>
            </a:prstGeom>
            <a:noFill/>
            <a:ln w="9525">
              <a:noFill/>
              <a:miter lim="800000"/>
              <a:headEnd/>
              <a:tailEnd/>
            </a:ln>
          </p:spPr>
          <p:txBody>
            <a:bodyPr/>
            <a:lstStyle/>
            <a:p>
              <a:pPr algn="ctr" eaLnBrk="1" hangingPunct="1">
                <a:spcBef>
                  <a:spcPct val="20000"/>
                </a:spcBef>
                <a:buClr>
                  <a:schemeClr val="tx1"/>
                </a:buClr>
                <a:buSzPct val="100000"/>
              </a:pPr>
              <a:r>
                <a:rPr lang="en-US" altLang="zh-CN" sz="2000" dirty="0">
                  <a:latin typeface="Arial" charset="0"/>
                  <a:ea typeface="SimSun" pitchFamily="2" charset="-122"/>
                </a:rPr>
                <a:t>Ability to Influence Safety</a:t>
              </a:r>
              <a:endParaRPr lang="en-US" sz="2000" dirty="0">
                <a:effectLst>
                  <a:outerShdw blurRad="38100" dist="38100" dir="2700000" algn="tl">
                    <a:srgbClr val="000000"/>
                  </a:outerShdw>
                </a:effectLst>
                <a:latin typeface="Times New Roman" charset="0"/>
              </a:endParaRPr>
            </a:p>
          </p:txBody>
        </p:sp>
        <p:sp>
          <p:nvSpPr>
            <p:cNvPr id="253963" name="Text Box 11"/>
            <p:cNvSpPr txBox="1">
              <a:spLocks noChangeArrowheads="1"/>
            </p:cNvSpPr>
            <p:nvPr/>
          </p:nvSpPr>
          <p:spPr bwMode="auto">
            <a:xfrm>
              <a:off x="3733800" y="5262563"/>
              <a:ext cx="2466975" cy="342900"/>
            </a:xfrm>
            <a:prstGeom prst="rect">
              <a:avLst/>
            </a:prstGeom>
            <a:noFill/>
            <a:ln w="9525">
              <a:noFill/>
              <a:miter lim="800000"/>
              <a:headEnd/>
              <a:tailEnd/>
            </a:ln>
          </p:spPr>
          <p:txBody>
            <a:bodyPr/>
            <a:lstStyle/>
            <a:p>
              <a:pPr algn="ctr" eaLnBrk="1" hangingPunct="1">
                <a:spcBef>
                  <a:spcPct val="20000"/>
                </a:spcBef>
                <a:buClr>
                  <a:schemeClr val="tx1"/>
                </a:buClr>
                <a:buSzPct val="100000"/>
              </a:pPr>
              <a:r>
                <a:rPr lang="en-US" altLang="zh-CN" sz="2000">
                  <a:latin typeface="Arial" charset="0"/>
                  <a:ea typeface="SimSun" pitchFamily="2" charset="-122"/>
                </a:rPr>
                <a:t>Project Schedule</a:t>
              </a:r>
            </a:p>
            <a:p>
              <a:pPr algn="ctr" eaLnBrk="1" hangingPunct="1">
                <a:spcBef>
                  <a:spcPct val="20000"/>
                </a:spcBef>
                <a:buClr>
                  <a:schemeClr val="tx1"/>
                </a:buClr>
                <a:buSzPct val="100000"/>
              </a:pPr>
              <a:endParaRPr lang="en-US" altLang="zh-CN" sz="2000">
                <a:latin typeface="Arial" charset="0"/>
                <a:ea typeface="SimSun" pitchFamily="2" charset="-122"/>
              </a:endParaRPr>
            </a:p>
            <a:p>
              <a:pPr algn="ctr" eaLnBrk="1" hangingPunct="1">
                <a:spcBef>
                  <a:spcPct val="20000"/>
                </a:spcBef>
                <a:buClr>
                  <a:schemeClr val="tx1"/>
                </a:buClr>
                <a:buSzPct val="100000"/>
              </a:pPr>
              <a:r>
                <a:rPr lang="en-US" altLang="zh-CN" sz="2000">
                  <a:latin typeface="Arial" charset="0"/>
                  <a:ea typeface="SimSun" pitchFamily="2" charset="-122"/>
                </a:rPr>
                <a:t> </a:t>
              </a:r>
              <a:endParaRPr lang="en-US" sz="2000">
                <a:effectLst>
                  <a:outerShdw blurRad="38100" dist="38100" dir="2700000" algn="tl">
                    <a:srgbClr val="000000"/>
                  </a:outerShdw>
                </a:effectLst>
                <a:latin typeface="Times New Roman" charset="0"/>
              </a:endParaRPr>
            </a:p>
          </p:txBody>
        </p:sp>
        <p:sp>
          <p:nvSpPr>
            <p:cNvPr id="253964" name="Line 12"/>
            <p:cNvSpPr>
              <a:spLocks noChangeShapeType="1"/>
            </p:cNvSpPr>
            <p:nvPr/>
          </p:nvSpPr>
          <p:spPr bwMode="auto">
            <a:xfrm flipV="1">
              <a:off x="1752600" y="1919288"/>
              <a:ext cx="9525" cy="3109912"/>
            </a:xfrm>
            <a:prstGeom prst="line">
              <a:avLst/>
            </a:prstGeom>
            <a:noFill/>
            <a:ln w="38100">
              <a:solidFill>
                <a:srgbClr val="000000"/>
              </a:solidFill>
              <a:round/>
              <a:headEnd/>
              <a:tailEnd type="triangle" w="med" len="lg"/>
            </a:ln>
          </p:spPr>
          <p:txBody>
            <a:bodyPr/>
            <a:lstStyle/>
            <a:p>
              <a:endParaRPr lang="en-US"/>
            </a:p>
          </p:txBody>
        </p:sp>
        <p:sp>
          <p:nvSpPr>
            <p:cNvPr id="253965" name="Line 13"/>
            <p:cNvSpPr>
              <a:spLocks noChangeShapeType="1"/>
            </p:cNvSpPr>
            <p:nvPr/>
          </p:nvSpPr>
          <p:spPr bwMode="auto">
            <a:xfrm>
              <a:off x="1743075" y="5029200"/>
              <a:ext cx="6553200" cy="0"/>
            </a:xfrm>
            <a:prstGeom prst="line">
              <a:avLst/>
            </a:prstGeom>
            <a:noFill/>
            <a:ln w="38100">
              <a:solidFill>
                <a:srgbClr val="000000"/>
              </a:solidFill>
              <a:round/>
              <a:headEnd/>
              <a:tailEnd type="triangle" w="med" len="lg"/>
            </a:ln>
          </p:spPr>
          <p:txBody>
            <a:bodyPr/>
            <a:lstStyle/>
            <a:p>
              <a:endParaRPr lang="en-US"/>
            </a:p>
          </p:txBody>
        </p:sp>
        <p:sp>
          <p:nvSpPr>
            <p:cNvPr id="253966" name="Arc 14"/>
            <p:cNvSpPr>
              <a:spLocks/>
            </p:cNvSpPr>
            <p:nvPr/>
          </p:nvSpPr>
          <p:spPr bwMode="auto">
            <a:xfrm rot="-10800000">
              <a:off x="1828800" y="1981200"/>
              <a:ext cx="7315200" cy="2971800"/>
            </a:xfrm>
            <a:custGeom>
              <a:avLst/>
              <a:gdLst>
                <a:gd name="G0" fmla="+- 0 0 0"/>
                <a:gd name="G1" fmla="+- 21343 0 0"/>
                <a:gd name="G2" fmla="+- 21600 0 0"/>
                <a:gd name="T0" fmla="*/ 3324 w 21551"/>
                <a:gd name="T1" fmla="*/ 0 h 21343"/>
                <a:gd name="T2" fmla="*/ 21551 w 21551"/>
                <a:gd name="T3" fmla="*/ 19887 h 21343"/>
                <a:gd name="T4" fmla="*/ 0 w 21551"/>
                <a:gd name="T5" fmla="*/ 21343 h 21343"/>
              </a:gdLst>
              <a:ahLst/>
              <a:cxnLst>
                <a:cxn ang="0">
                  <a:pos x="T0" y="T1"/>
                </a:cxn>
                <a:cxn ang="0">
                  <a:pos x="T2" y="T3"/>
                </a:cxn>
                <a:cxn ang="0">
                  <a:pos x="T4" y="T5"/>
                </a:cxn>
              </a:cxnLst>
              <a:rect l="0" t="0" r="r" b="b"/>
              <a:pathLst>
                <a:path w="21551" h="21343" fill="none" extrusionOk="0">
                  <a:moveTo>
                    <a:pt x="3323" y="0"/>
                  </a:moveTo>
                  <a:cubicBezTo>
                    <a:pt x="13300" y="1554"/>
                    <a:pt x="20870" y="9812"/>
                    <a:pt x="21550" y="19887"/>
                  </a:cubicBezTo>
                </a:path>
                <a:path w="21551" h="21343" stroke="0" extrusionOk="0">
                  <a:moveTo>
                    <a:pt x="3323" y="0"/>
                  </a:moveTo>
                  <a:cubicBezTo>
                    <a:pt x="13300" y="1554"/>
                    <a:pt x="20870" y="9812"/>
                    <a:pt x="21550" y="19887"/>
                  </a:cubicBezTo>
                  <a:lnTo>
                    <a:pt x="0" y="21343"/>
                  </a:lnTo>
                  <a:close/>
                </a:path>
              </a:pathLst>
            </a:custGeom>
            <a:noFill/>
            <a:ln w="19050">
              <a:solidFill>
                <a:srgbClr val="000000"/>
              </a:solidFill>
              <a:round/>
              <a:headEnd/>
              <a:tailEnd/>
            </a:ln>
          </p:spPr>
          <p:txBody>
            <a:bodyPr/>
            <a:lstStyle/>
            <a:p>
              <a:endParaRPr lang="en-US"/>
            </a:p>
          </p:txBody>
        </p:sp>
        <p:sp>
          <p:nvSpPr>
            <p:cNvPr id="253967" name="Line 15"/>
            <p:cNvSpPr>
              <a:spLocks noChangeShapeType="1"/>
            </p:cNvSpPr>
            <p:nvPr/>
          </p:nvSpPr>
          <p:spPr bwMode="auto">
            <a:xfrm>
              <a:off x="3124200" y="3343275"/>
              <a:ext cx="1714500" cy="762000"/>
            </a:xfrm>
            <a:prstGeom prst="line">
              <a:avLst/>
            </a:prstGeom>
            <a:noFill/>
            <a:ln w="63500">
              <a:solidFill>
                <a:srgbClr val="800000"/>
              </a:solidFill>
              <a:round/>
              <a:headEnd/>
              <a:tailEnd type="triangle" w="med" len="med"/>
            </a:ln>
            <a:effectLst/>
          </p:spPr>
          <p:txBody>
            <a:bodyPr wrap="none" anchor="ctr"/>
            <a:lstStyle/>
            <a:p>
              <a:endParaRPr lang="en-US"/>
            </a:p>
          </p:txBody>
        </p:sp>
      </p:grpSp>
      <p:sp>
        <p:nvSpPr>
          <p:cNvPr id="253970" name="Rectangle 18"/>
          <p:cNvSpPr>
            <a:spLocks noChangeArrowheads="1"/>
          </p:cNvSpPr>
          <p:nvPr/>
        </p:nvSpPr>
        <p:spPr bwMode="auto">
          <a:xfrm>
            <a:off x="1000046" y="6123801"/>
            <a:ext cx="5698996" cy="276999"/>
          </a:xfrm>
          <a:prstGeom prst="rect">
            <a:avLst/>
          </a:prstGeom>
          <a:noFill/>
          <a:ln w="9525">
            <a:noFill/>
            <a:miter lim="800000"/>
            <a:headEnd/>
            <a:tailEnd/>
          </a:ln>
          <a:effectLst/>
        </p:spPr>
        <p:txBody>
          <a:bodyPr wrap="none">
            <a:spAutoFit/>
          </a:bodyPr>
          <a:lstStyle/>
          <a:p>
            <a:r>
              <a:rPr lang="en-US" sz="1200" baseline="30000" dirty="0">
                <a:latin typeface="+mn-lt"/>
              </a:rPr>
              <a:t>1</a:t>
            </a:r>
            <a:r>
              <a:rPr lang="en-US" sz="1200" dirty="0">
                <a:latin typeface="+mn-lt"/>
              </a:rPr>
              <a:t> </a:t>
            </a:r>
            <a:r>
              <a:rPr lang="en-US" sz="1200" dirty="0" smtClean="0">
                <a:latin typeface="+mn-lt"/>
              </a:rPr>
              <a:t>R. </a:t>
            </a:r>
            <a:r>
              <a:rPr lang="en-US" sz="1200" dirty="0" err="1" smtClean="0">
                <a:latin typeface="+mn-lt"/>
              </a:rPr>
              <a:t>Szymberski</a:t>
            </a:r>
            <a:r>
              <a:rPr lang="en-US" sz="1200" dirty="0" smtClean="0">
                <a:latin typeface="+mn-lt"/>
              </a:rPr>
              <a:t>, “Construction Project Safety Planning” TAPPI Journal, 1997.</a:t>
            </a:r>
            <a:endParaRPr lang="en-US" sz="1200" dirty="0">
              <a:latin typeface="+mn-lt"/>
            </a:endParaRPr>
          </a:p>
        </p:txBody>
      </p:sp>
      <p:sp>
        <p:nvSpPr>
          <p:cNvPr id="3" name="Slide Number Placeholder 2"/>
          <p:cNvSpPr>
            <a:spLocks noGrp="1"/>
          </p:cNvSpPr>
          <p:nvPr>
            <p:ph type="sldNum" sz="quarter" idx="12"/>
          </p:nvPr>
        </p:nvSpPr>
        <p:spPr/>
        <p:txBody>
          <a:bodyPr/>
          <a:lstStyle/>
          <a:p>
            <a:fld id="{9B5B1DF5-C027-4F96-974A-B1B73A967B05}" type="slidenum">
              <a:rPr lang="en-US" smtClean="0"/>
              <a:pPr/>
              <a:t>22</a:t>
            </a:fld>
            <a:endParaRPr lang="en-US" dirty="0"/>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r>
              <a:rPr lang="en-US" dirty="0" err="1" smtClean="0"/>
              <a:t>DfCS</a:t>
            </a:r>
            <a:r>
              <a:rPr lang="en-US" dirty="0" smtClean="0"/>
              <a:t> Methodology</a:t>
            </a:r>
            <a:endParaRPr lang="en-US" dirty="0"/>
          </a:p>
        </p:txBody>
      </p:sp>
      <p:sp>
        <p:nvSpPr>
          <p:cNvPr id="101379" name="Rectangle 3"/>
          <p:cNvSpPr>
            <a:spLocks noGrp="1" noChangeArrowheads="1"/>
          </p:cNvSpPr>
          <p:nvPr>
            <p:ph idx="1"/>
          </p:nvPr>
        </p:nvSpPr>
        <p:spPr/>
        <p:txBody>
          <a:bodyPr/>
          <a:lstStyle/>
          <a:p>
            <a:pPr>
              <a:buNone/>
            </a:pPr>
            <a:endParaRPr lang="en-US" dirty="0" smtClean="0"/>
          </a:p>
          <a:p>
            <a:pPr>
              <a:buNone/>
            </a:pPr>
            <a:endParaRPr lang="en-US" dirty="0" smtClean="0"/>
          </a:p>
          <a:p>
            <a:pPr>
              <a:buNone/>
            </a:pPr>
            <a:endParaRPr lang="en-US" dirty="0"/>
          </a:p>
        </p:txBody>
      </p:sp>
      <p:graphicFrame>
        <p:nvGraphicFramePr>
          <p:cNvPr id="5" name="Diagram 4"/>
          <p:cNvGraphicFramePr/>
          <p:nvPr>
            <p:extLst>
              <p:ext uri="{D42A27DB-BD31-4B8C-83A1-F6EECF244321}">
                <p14:modId xmlns:p14="http://schemas.microsoft.com/office/powerpoint/2010/main" val="234024713"/>
              </p:ext>
            </p:extLst>
          </p:nvPr>
        </p:nvGraphicFramePr>
        <p:xfrm>
          <a:off x="1600200" y="22606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p:cNvSpPr>
            <a:spLocks noGrp="1"/>
          </p:cNvSpPr>
          <p:nvPr>
            <p:ph type="sldNum" sz="quarter" idx="12"/>
          </p:nvPr>
        </p:nvSpPr>
        <p:spPr/>
        <p:txBody>
          <a:bodyPr/>
          <a:lstStyle/>
          <a:p>
            <a:fld id="{9B5B1DF5-C027-4F96-974A-B1B73A967B05}" type="slidenum">
              <a:rPr lang="en-US" smtClean="0"/>
              <a:pPr/>
              <a:t>23</a:t>
            </a:fld>
            <a:endParaRPr lang="en-US" dirty="0"/>
          </a:p>
        </p:txBody>
      </p:sp>
    </p:spTree>
    <p:extLst>
      <p:ext uri="{BB962C8B-B14F-4D97-AF65-F5344CB8AC3E}">
        <p14:creationId xmlns:p14="http://schemas.microsoft.com/office/powerpoint/2010/main" val="286622173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2"/>
          <p:cNvSpPr>
            <a:spLocks noGrp="1" noChangeArrowheads="1"/>
          </p:cNvSpPr>
          <p:nvPr>
            <p:ph type="title"/>
          </p:nvPr>
        </p:nvSpPr>
        <p:spPr/>
        <p:txBody>
          <a:bodyPr/>
          <a:lstStyle/>
          <a:p>
            <a:r>
              <a:rPr lang="en-US" dirty="0" smtClean="0"/>
              <a:t>Step #1</a:t>
            </a:r>
            <a:endParaRPr lang="en-US" dirty="0"/>
          </a:p>
        </p:txBody>
      </p:sp>
      <p:sp>
        <p:nvSpPr>
          <p:cNvPr id="416771" name="Rectangle 3"/>
          <p:cNvSpPr>
            <a:spLocks noGrp="1" noChangeArrowheads="1"/>
          </p:cNvSpPr>
          <p:nvPr>
            <p:ph idx="1"/>
          </p:nvPr>
        </p:nvSpPr>
        <p:spPr/>
        <p:txBody>
          <a:bodyPr>
            <a:normAutofit/>
          </a:bodyPr>
          <a:lstStyle/>
          <a:p>
            <a:pPr marL="0" lvl="0" indent="0" algn="ctr">
              <a:spcBef>
                <a:spcPts val="0"/>
              </a:spcBef>
              <a:buNone/>
            </a:pPr>
            <a:r>
              <a:rPr lang="en-US" sz="4800" dirty="0" smtClean="0"/>
              <a:t>Identify/Anticipate Potential </a:t>
            </a:r>
            <a:r>
              <a:rPr lang="en-US" sz="4800" dirty="0"/>
              <a:t>H</a:t>
            </a:r>
            <a:r>
              <a:rPr lang="en-US" sz="4800" dirty="0" smtClean="0"/>
              <a:t>azards</a:t>
            </a:r>
            <a:endParaRPr lang="en-US" sz="4800" dirty="0"/>
          </a:p>
          <a:p>
            <a:pPr marL="0" indent="0">
              <a:buNone/>
            </a:pPr>
            <a:endParaRPr lang="en-US" sz="5400" dirty="0"/>
          </a:p>
        </p:txBody>
      </p:sp>
      <p:sp>
        <p:nvSpPr>
          <p:cNvPr id="2" name="Slide Number Placeholder 1"/>
          <p:cNvSpPr>
            <a:spLocks noGrp="1"/>
          </p:cNvSpPr>
          <p:nvPr>
            <p:ph type="sldNum" sz="quarter" idx="12"/>
          </p:nvPr>
        </p:nvSpPr>
        <p:spPr/>
        <p:txBody>
          <a:bodyPr/>
          <a:lstStyle/>
          <a:p>
            <a:fld id="{9B5B1DF5-C027-4F96-974A-B1B73A967B05}" type="slidenum">
              <a:rPr lang="en-US" smtClean="0"/>
              <a:pPr/>
              <a:t>24</a:t>
            </a:fld>
            <a:endParaRPr lang="en-US" dirty="0"/>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2"/>
          <p:cNvSpPr>
            <a:spLocks noGrp="1" noChangeArrowheads="1"/>
          </p:cNvSpPr>
          <p:nvPr>
            <p:ph type="title"/>
          </p:nvPr>
        </p:nvSpPr>
        <p:spPr/>
        <p:txBody>
          <a:bodyPr/>
          <a:lstStyle/>
          <a:p>
            <a:r>
              <a:rPr lang="en-US" dirty="0" smtClean="0"/>
              <a:t>Consider Human Factors</a:t>
            </a:r>
            <a:endParaRPr lang="en-US" dirty="0"/>
          </a:p>
        </p:txBody>
      </p:sp>
      <p:sp>
        <p:nvSpPr>
          <p:cNvPr id="416771" name="Rectangle 3"/>
          <p:cNvSpPr>
            <a:spLocks noGrp="1" noChangeArrowheads="1"/>
          </p:cNvSpPr>
          <p:nvPr>
            <p:ph idx="1"/>
          </p:nvPr>
        </p:nvSpPr>
        <p:spPr>
          <a:xfrm>
            <a:off x="1043492" y="2057400"/>
            <a:ext cx="6777317" cy="3775229"/>
          </a:xfrm>
        </p:spPr>
        <p:txBody>
          <a:bodyPr>
            <a:normAutofit lnSpcReduction="10000"/>
          </a:bodyPr>
          <a:lstStyle/>
          <a:p>
            <a:pPr indent="-342900"/>
            <a:r>
              <a:rPr lang="en-US" dirty="0" smtClean="0"/>
              <a:t>Sequencing of work (can create unplanned hazards)</a:t>
            </a:r>
          </a:p>
          <a:p>
            <a:pPr indent="-342900"/>
            <a:r>
              <a:rPr lang="en-US" dirty="0" smtClean="0"/>
              <a:t>Worker misjudges a situation</a:t>
            </a:r>
          </a:p>
          <a:p>
            <a:pPr indent="-342900"/>
            <a:r>
              <a:rPr lang="en-US" dirty="0" smtClean="0"/>
              <a:t>Deficient management</a:t>
            </a:r>
          </a:p>
          <a:p>
            <a:pPr indent="-342900"/>
            <a:r>
              <a:rPr lang="en-US" dirty="0" smtClean="0"/>
              <a:t>Distractions</a:t>
            </a:r>
          </a:p>
          <a:p>
            <a:pPr indent="-342900"/>
            <a:r>
              <a:rPr lang="en-US" dirty="0" smtClean="0"/>
              <a:t>Perception errors</a:t>
            </a:r>
          </a:p>
          <a:p>
            <a:pPr indent="-342900"/>
            <a:r>
              <a:rPr lang="en-US" dirty="0" smtClean="0"/>
              <a:t>Lack of training</a:t>
            </a:r>
          </a:p>
          <a:p>
            <a:pPr indent="-342900"/>
            <a:r>
              <a:rPr lang="en-US" dirty="0" smtClean="0"/>
              <a:t>Lack of equipment (for example, no place to tie off, worker makes do)</a:t>
            </a:r>
            <a:endParaRPr lang="en-US" dirty="0"/>
          </a:p>
        </p:txBody>
      </p:sp>
      <p:sp>
        <p:nvSpPr>
          <p:cNvPr id="2" name="Slide Number Placeholder 1"/>
          <p:cNvSpPr>
            <a:spLocks noGrp="1"/>
          </p:cNvSpPr>
          <p:nvPr>
            <p:ph type="sldNum" sz="quarter" idx="12"/>
          </p:nvPr>
        </p:nvSpPr>
        <p:spPr/>
        <p:txBody>
          <a:bodyPr/>
          <a:lstStyle/>
          <a:p>
            <a:fld id="{9B5B1DF5-C027-4F96-974A-B1B73A967B05}" type="slidenum">
              <a:rPr lang="en-US" smtClean="0"/>
              <a:pPr/>
              <a:t>25</a:t>
            </a:fld>
            <a:endParaRPr lang="en-US" dirty="0"/>
          </a:p>
        </p:txBody>
      </p:sp>
    </p:spTree>
    <p:extLst>
      <p:ext uri="{BB962C8B-B14F-4D97-AF65-F5344CB8AC3E}">
        <p14:creationId xmlns:p14="http://schemas.microsoft.com/office/powerpoint/2010/main" val="2509537598"/>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r>
              <a:rPr lang="en-US" b="0" dirty="0">
                <a:solidFill>
                  <a:srgbClr val="FFFF66"/>
                </a:solidFill>
                <a:effectLst>
                  <a:outerShdw blurRad="38100" dist="38100" dir="2700000" algn="tl">
                    <a:srgbClr val="000000"/>
                  </a:outerShdw>
                </a:effectLst>
              </a:rPr>
              <a:t>    </a:t>
            </a:r>
            <a:r>
              <a:rPr lang="en-US" dirty="0" smtClean="0"/>
              <a:t>Recognized Hazards</a:t>
            </a:r>
            <a:endParaRPr lang="en-US" dirty="0">
              <a:effectLst>
                <a:outerShdw blurRad="38100" dist="38100" dir="2700000" algn="tl">
                  <a:srgbClr val="000000"/>
                </a:outerShdw>
              </a:effectLst>
              <a:latin typeface="Verdana" pitchFamily="34" charset="0"/>
            </a:endParaRPr>
          </a:p>
        </p:txBody>
      </p:sp>
      <p:pic>
        <p:nvPicPr>
          <p:cNvPr id="77828" name="Picture 4" descr="sign_pal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2590799"/>
            <a:ext cx="6019800" cy="3675781"/>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9B5B1DF5-C027-4F96-974A-B1B73A967B05}" type="slidenum">
              <a:rPr lang="en-US" smtClean="0"/>
              <a:pPr/>
              <a:t>26</a:t>
            </a:fld>
            <a:endParaRPr lang="en-US" dirty="0"/>
          </a:p>
        </p:txBody>
      </p:sp>
    </p:spTree>
    <p:extLst>
      <p:ext uri="{BB962C8B-B14F-4D97-AF65-F5344CB8AC3E}">
        <p14:creationId xmlns:p14="http://schemas.microsoft.com/office/powerpoint/2010/main" val="11221714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Visit Similar Facilities</a:t>
            </a:r>
            <a:endParaRPr lang="en-US" sz="3600" dirty="0"/>
          </a:p>
        </p:txBody>
      </p:sp>
      <p:sp>
        <p:nvSpPr>
          <p:cNvPr id="3" name="Slide Number Placeholder 2"/>
          <p:cNvSpPr>
            <a:spLocks noGrp="1"/>
          </p:cNvSpPr>
          <p:nvPr>
            <p:ph type="sldNum" sz="quarter" idx="12"/>
          </p:nvPr>
        </p:nvSpPr>
        <p:spPr/>
        <p:txBody>
          <a:bodyPr/>
          <a:lstStyle/>
          <a:p>
            <a:fld id="{9B5B1DF5-C027-4F96-974A-B1B73A967B05}" type="slidenum">
              <a:rPr lang="en-US" smtClean="0"/>
              <a:pPr/>
              <a:t>27</a:t>
            </a:fld>
            <a:endParaRPr lang="en-US" dirty="0"/>
          </a:p>
        </p:txBody>
      </p:sp>
      <p:pic>
        <p:nvPicPr>
          <p:cNvPr id="392194" name="Picture 2" descr="\\Osha-il-fil08\public\OETD\Graphics Library\Inspection\EngineerOnConstructionSite_6655952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048001" y="2170267"/>
            <a:ext cx="3132344" cy="42305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1477720"/>
      </p:ext>
    </p:extLst>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p:cNvSpPr>
            <a:spLocks noGrp="1" noChangeArrowheads="1"/>
          </p:cNvSpPr>
          <p:nvPr>
            <p:ph type="title"/>
          </p:nvPr>
        </p:nvSpPr>
        <p:spPr/>
        <p:txBody>
          <a:bodyPr>
            <a:noAutofit/>
          </a:bodyPr>
          <a:lstStyle/>
          <a:p>
            <a:r>
              <a:rPr lang="en-US" dirty="0"/>
              <a:t>Recognized </a:t>
            </a:r>
            <a:r>
              <a:rPr lang="en-US" dirty="0" smtClean="0"/>
              <a:t>Hazards - Sources</a:t>
            </a:r>
            <a:r>
              <a:rPr lang="en-US" dirty="0"/>
              <a:t/>
            </a:r>
            <a:br>
              <a:rPr lang="en-US" dirty="0"/>
            </a:br>
            <a:r>
              <a:rPr lang="en-US" dirty="0" smtClean="0"/>
              <a:t>Industry Standards</a:t>
            </a:r>
            <a:endParaRPr lang="en-US" dirty="0"/>
          </a:p>
        </p:txBody>
      </p:sp>
      <p:sp>
        <p:nvSpPr>
          <p:cNvPr id="344067" name="Rectangle 3"/>
          <p:cNvSpPr>
            <a:spLocks noGrp="1" noChangeArrowheads="1"/>
          </p:cNvSpPr>
          <p:nvPr>
            <p:ph idx="1"/>
          </p:nvPr>
        </p:nvSpPr>
        <p:spPr>
          <a:xfrm>
            <a:off x="1043492" y="2286000"/>
            <a:ext cx="6777317" cy="3546629"/>
          </a:xfrm>
        </p:spPr>
        <p:txBody>
          <a:bodyPr>
            <a:noAutofit/>
          </a:bodyPr>
          <a:lstStyle/>
          <a:p>
            <a:pPr indent="-342900">
              <a:spcBef>
                <a:spcPts val="0"/>
              </a:spcBef>
            </a:pPr>
            <a:r>
              <a:rPr lang="en-US" dirty="0" smtClean="0"/>
              <a:t>ANSI</a:t>
            </a:r>
          </a:p>
          <a:p>
            <a:pPr indent="-342900">
              <a:spcBef>
                <a:spcPts val="0"/>
              </a:spcBef>
            </a:pPr>
            <a:r>
              <a:rPr lang="en-US" dirty="0" smtClean="0"/>
              <a:t>ASTM</a:t>
            </a:r>
          </a:p>
          <a:p>
            <a:pPr indent="-342900">
              <a:spcBef>
                <a:spcPts val="0"/>
              </a:spcBef>
            </a:pPr>
            <a:r>
              <a:rPr lang="en-US" dirty="0" smtClean="0"/>
              <a:t>NFPA</a:t>
            </a:r>
          </a:p>
          <a:p>
            <a:pPr indent="-342900">
              <a:spcBef>
                <a:spcPts val="0"/>
              </a:spcBef>
            </a:pPr>
            <a:r>
              <a:rPr lang="en-US" dirty="0" smtClean="0"/>
              <a:t>National </a:t>
            </a:r>
            <a:r>
              <a:rPr lang="en-US" dirty="0"/>
              <a:t>Safety Council</a:t>
            </a:r>
          </a:p>
          <a:p>
            <a:pPr indent="-342900">
              <a:spcBef>
                <a:spcPts val="0"/>
              </a:spcBef>
            </a:pPr>
            <a:r>
              <a:rPr lang="en-US" dirty="0"/>
              <a:t>MSHA</a:t>
            </a:r>
          </a:p>
          <a:p>
            <a:pPr indent="-342900">
              <a:spcBef>
                <a:spcPts val="0"/>
              </a:spcBef>
            </a:pPr>
            <a:r>
              <a:rPr lang="en-US" dirty="0"/>
              <a:t>SAE</a:t>
            </a:r>
          </a:p>
          <a:p>
            <a:pPr indent="-342900">
              <a:spcBef>
                <a:spcPts val="0"/>
              </a:spcBef>
            </a:pPr>
            <a:r>
              <a:rPr lang="en-US" dirty="0"/>
              <a:t>NIOSH</a:t>
            </a:r>
          </a:p>
          <a:p>
            <a:pPr indent="-342900">
              <a:spcBef>
                <a:spcPts val="0"/>
              </a:spcBef>
            </a:pPr>
            <a:r>
              <a:rPr lang="en-US" dirty="0"/>
              <a:t>US Army Corps of Engineers</a:t>
            </a:r>
          </a:p>
          <a:p>
            <a:pPr indent="-342900">
              <a:spcBef>
                <a:spcPts val="0"/>
              </a:spcBef>
            </a:pPr>
            <a:r>
              <a:rPr lang="en-US" dirty="0"/>
              <a:t>ACI</a:t>
            </a:r>
          </a:p>
        </p:txBody>
      </p:sp>
      <p:sp>
        <p:nvSpPr>
          <p:cNvPr id="2" name="Slide Number Placeholder 1"/>
          <p:cNvSpPr>
            <a:spLocks noGrp="1"/>
          </p:cNvSpPr>
          <p:nvPr>
            <p:ph type="sldNum" sz="quarter" idx="12"/>
          </p:nvPr>
        </p:nvSpPr>
        <p:spPr/>
        <p:txBody>
          <a:bodyPr/>
          <a:lstStyle/>
          <a:p>
            <a:fld id="{9B5B1DF5-C027-4F96-974A-B1B73A967B05}" type="slidenum">
              <a:rPr lang="en-US" smtClean="0"/>
              <a:pPr/>
              <a:t>28</a:t>
            </a:fld>
            <a:endParaRPr lang="en-US" dirty="0"/>
          </a:p>
        </p:txBody>
      </p:sp>
    </p:spTree>
    <p:extLst>
      <p:ext uri="{BB962C8B-B14F-4D97-AF65-F5344CB8AC3E}">
        <p14:creationId xmlns:p14="http://schemas.microsoft.com/office/powerpoint/2010/main" val="2681385168"/>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2"/>
          <p:cNvSpPr>
            <a:spLocks noGrp="1" noChangeArrowheads="1"/>
          </p:cNvSpPr>
          <p:nvPr>
            <p:ph type="title"/>
          </p:nvPr>
        </p:nvSpPr>
        <p:spPr/>
        <p:txBody>
          <a:bodyPr>
            <a:noAutofit/>
          </a:bodyPr>
          <a:lstStyle/>
          <a:p>
            <a:r>
              <a:rPr lang="en-US" dirty="0"/>
              <a:t>Recognized </a:t>
            </a:r>
            <a:r>
              <a:rPr lang="en-US" dirty="0" smtClean="0"/>
              <a:t>Hazards - Sources</a:t>
            </a:r>
            <a:r>
              <a:rPr lang="en-US" dirty="0"/>
              <a:t/>
            </a:r>
            <a:br>
              <a:rPr lang="en-US" dirty="0"/>
            </a:br>
            <a:r>
              <a:rPr lang="en-US" dirty="0"/>
              <a:t>Government Regulations</a:t>
            </a:r>
          </a:p>
        </p:txBody>
      </p:sp>
      <p:sp>
        <p:nvSpPr>
          <p:cNvPr id="368643" name="Rectangle 3"/>
          <p:cNvSpPr>
            <a:spLocks noGrp="1" noChangeArrowheads="1"/>
          </p:cNvSpPr>
          <p:nvPr>
            <p:ph idx="1"/>
          </p:nvPr>
        </p:nvSpPr>
        <p:spPr/>
        <p:txBody>
          <a:bodyPr/>
          <a:lstStyle/>
          <a:p>
            <a:pPr indent="-342900"/>
            <a:r>
              <a:rPr lang="en-US" dirty="0"/>
              <a:t>OSHA </a:t>
            </a:r>
            <a:r>
              <a:rPr lang="en-US" dirty="0" smtClean="0"/>
              <a:t>1910 General Industry</a:t>
            </a:r>
          </a:p>
          <a:p>
            <a:pPr indent="-342900"/>
            <a:r>
              <a:rPr lang="en-US" dirty="0" smtClean="0"/>
              <a:t>OSHA 1926 Construction</a:t>
            </a:r>
          </a:p>
          <a:p>
            <a:pPr indent="-342900"/>
            <a:r>
              <a:rPr lang="en-US" dirty="0" smtClean="0"/>
              <a:t>Federal </a:t>
            </a:r>
            <a:r>
              <a:rPr lang="en-US" dirty="0"/>
              <a:t>Motor Carrier Safety Regulations</a:t>
            </a:r>
          </a:p>
        </p:txBody>
      </p:sp>
      <p:sp>
        <p:nvSpPr>
          <p:cNvPr id="2" name="Slide Number Placeholder 1"/>
          <p:cNvSpPr>
            <a:spLocks noGrp="1"/>
          </p:cNvSpPr>
          <p:nvPr>
            <p:ph type="sldNum" sz="quarter" idx="12"/>
          </p:nvPr>
        </p:nvSpPr>
        <p:spPr/>
        <p:txBody>
          <a:bodyPr/>
          <a:lstStyle/>
          <a:p>
            <a:fld id="{9B5B1DF5-C027-4F96-974A-B1B73A967B05}" type="slidenum">
              <a:rPr lang="en-US" smtClean="0"/>
              <a:pPr/>
              <a:t>29</a:t>
            </a:fld>
            <a:endParaRPr lang="en-US" dirty="0"/>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normAutofit/>
          </a:bodyPr>
          <a:lstStyle/>
          <a:p>
            <a:r>
              <a:rPr lang="en-US" dirty="0" smtClean="0"/>
              <a:t>Specific Course Objectives</a:t>
            </a:r>
            <a:endParaRPr lang="en-US" dirty="0"/>
          </a:p>
        </p:txBody>
      </p:sp>
      <p:sp>
        <p:nvSpPr>
          <p:cNvPr id="101379" name="Rectangle 3"/>
          <p:cNvSpPr>
            <a:spLocks noGrp="1" noChangeArrowheads="1"/>
          </p:cNvSpPr>
          <p:nvPr>
            <p:ph idx="1"/>
          </p:nvPr>
        </p:nvSpPr>
        <p:spPr/>
        <p:txBody>
          <a:bodyPr>
            <a:normAutofit lnSpcReduction="10000"/>
          </a:bodyPr>
          <a:lstStyle/>
          <a:p>
            <a:pPr indent="-342900"/>
            <a:r>
              <a:rPr lang="en-US" dirty="0" smtClean="0"/>
              <a:t>Identify factors which contribute to construction injuries and fatalities</a:t>
            </a:r>
          </a:p>
          <a:p>
            <a:pPr indent="-342900"/>
            <a:r>
              <a:rPr lang="en-US" dirty="0" smtClean="0"/>
              <a:t>Explain how to analyze work sites for hazards</a:t>
            </a:r>
          </a:p>
          <a:p>
            <a:pPr indent="-342900"/>
            <a:r>
              <a:rPr lang="en-US" dirty="0" smtClean="0"/>
              <a:t>Discuss the hierarchy of controls for construction hazards</a:t>
            </a:r>
          </a:p>
          <a:p>
            <a:pPr indent="-342900"/>
            <a:r>
              <a:rPr lang="en-US" dirty="0" smtClean="0"/>
              <a:t>Provide methodology and examples of how appropriate design features can eliminate or reduce the risk of an injury</a:t>
            </a:r>
          </a:p>
          <a:p>
            <a:pPr>
              <a:buNone/>
            </a:pPr>
            <a:endParaRPr lang="en-US" dirty="0" smtClean="0"/>
          </a:p>
          <a:p>
            <a:pPr>
              <a:buNone/>
            </a:pPr>
            <a:endParaRPr lang="en-US" dirty="0"/>
          </a:p>
        </p:txBody>
      </p:sp>
      <p:sp>
        <p:nvSpPr>
          <p:cNvPr id="2" name="Slide Number Placeholder 1"/>
          <p:cNvSpPr>
            <a:spLocks noGrp="1"/>
          </p:cNvSpPr>
          <p:nvPr>
            <p:ph type="sldNum" sz="quarter" idx="12"/>
          </p:nvPr>
        </p:nvSpPr>
        <p:spPr/>
        <p:txBody>
          <a:bodyPr/>
          <a:lstStyle/>
          <a:p>
            <a:fld id="{9B5B1DF5-C027-4F96-974A-B1B73A967B05}" type="slidenum">
              <a:rPr lang="en-US" smtClean="0"/>
              <a:pPr/>
              <a:t>3</a:t>
            </a:fld>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r>
              <a:rPr lang="en-US" b="1" dirty="0">
                <a:solidFill>
                  <a:srgbClr val="FFFF66"/>
                </a:solidFill>
                <a:effectLst>
                  <a:outerShdw blurRad="38100" dist="38100" dir="2700000" algn="tl">
                    <a:srgbClr val="000000"/>
                  </a:outerShdw>
                </a:effectLst>
              </a:rPr>
              <a:t>      </a:t>
            </a:r>
            <a:r>
              <a:rPr lang="en-US" dirty="0" smtClean="0"/>
              <a:t>Hidden Hazards</a:t>
            </a:r>
            <a:endParaRPr lang="en-US" b="1" dirty="0">
              <a:effectLst>
                <a:outerShdw blurRad="38100" dist="38100" dir="2700000" algn="tl">
                  <a:srgbClr val="000000"/>
                </a:outerShdw>
              </a:effectLst>
            </a:endParaRPr>
          </a:p>
        </p:txBody>
      </p:sp>
      <p:pic>
        <p:nvPicPr>
          <p:cNvPr id="81924" name="Picture 4" descr="Hide-and-Seek-Gam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1200" y="2362200"/>
            <a:ext cx="5334000" cy="3657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9B5B1DF5-C027-4F96-974A-B1B73A967B05}" type="slidenum">
              <a:rPr lang="en-US" smtClean="0"/>
              <a:pPr/>
              <a:t>30</a:t>
            </a:fld>
            <a:endParaRPr lang="en-US" dirty="0"/>
          </a:p>
        </p:txBody>
      </p:sp>
    </p:spTree>
    <p:extLst>
      <p:ext uri="{BB962C8B-B14F-4D97-AF65-F5344CB8AC3E}">
        <p14:creationId xmlns:p14="http://schemas.microsoft.com/office/powerpoint/2010/main" val="26269298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2"/>
          <p:cNvSpPr>
            <a:spLocks noGrp="1" noChangeArrowheads="1"/>
          </p:cNvSpPr>
          <p:nvPr>
            <p:ph type="title"/>
          </p:nvPr>
        </p:nvSpPr>
        <p:spPr/>
        <p:txBody>
          <a:bodyPr>
            <a:normAutofit/>
          </a:bodyPr>
          <a:lstStyle/>
          <a:p>
            <a:r>
              <a:rPr lang="en-US" dirty="0" smtClean="0"/>
              <a:t>Examples of Hidden Hazards</a:t>
            </a:r>
            <a:endParaRPr lang="en-US" dirty="0"/>
          </a:p>
        </p:txBody>
      </p:sp>
      <p:sp>
        <p:nvSpPr>
          <p:cNvPr id="376835" name="Rectangle 3"/>
          <p:cNvSpPr>
            <a:spLocks noGrp="1" noChangeArrowheads="1"/>
          </p:cNvSpPr>
          <p:nvPr>
            <p:ph idx="1"/>
          </p:nvPr>
        </p:nvSpPr>
        <p:spPr/>
        <p:txBody>
          <a:bodyPr/>
          <a:lstStyle/>
          <a:p>
            <a:r>
              <a:rPr lang="en-US" dirty="0"/>
              <a:t>Underground utilities</a:t>
            </a:r>
          </a:p>
          <a:p>
            <a:r>
              <a:rPr lang="en-US" dirty="0"/>
              <a:t>Electrical wire buried in a wall</a:t>
            </a:r>
          </a:p>
          <a:p>
            <a:r>
              <a:rPr lang="en-US" dirty="0"/>
              <a:t>Asbestos</a:t>
            </a:r>
          </a:p>
          <a:p>
            <a:r>
              <a:rPr lang="en-US" dirty="0"/>
              <a:t>Rot/Decay of structural members</a:t>
            </a:r>
          </a:p>
          <a:p>
            <a:r>
              <a:rPr lang="en-US" dirty="0"/>
              <a:t>Gas lines</a:t>
            </a:r>
          </a:p>
          <a:p>
            <a:r>
              <a:rPr lang="en-US" dirty="0"/>
              <a:t>Any hazard uncovered during project execution</a:t>
            </a:r>
          </a:p>
          <a:p>
            <a:endParaRPr lang="en-US" dirty="0"/>
          </a:p>
        </p:txBody>
      </p:sp>
      <p:sp>
        <p:nvSpPr>
          <p:cNvPr id="2" name="Slide Number Placeholder 1"/>
          <p:cNvSpPr>
            <a:spLocks noGrp="1"/>
          </p:cNvSpPr>
          <p:nvPr>
            <p:ph type="sldNum" sz="quarter" idx="12"/>
          </p:nvPr>
        </p:nvSpPr>
        <p:spPr/>
        <p:txBody>
          <a:bodyPr/>
          <a:lstStyle/>
          <a:p>
            <a:fld id="{9B5B1DF5-C027-4F96-974A-B1B73A967B05}" type="slidenum">
              <a:rPr lang="en-US" smtClean="0"/>
              <a:pPr/>
              <a:t>31</a:t>
            </a:fld>
            <a:endParaRPr lang="en-US" dirty="0"/>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lstStyle/>
          <a:p>
            <a:r>
              <a:rPr lang="en-US" dirty="0" smtClean="0"/>
              <a:t>”What If” Analysis</a:t>
            </a:r>
            <a:endParaRPr lang="en-US" b="1" dirty="0">
              <a:effectLst>
                <a:outerShdw blurRad="38100" dist="38100" dir="2700000" algn="tl">
                  <a:srgbClr val="000000"/>
                </a:outerShdw>
              </a:effectLst>
            </a:endParaRPr>
          </a:p>
        </p:txBody>
      </p:sp>
      <p:pic>
        <p:nvPicPr>
          <p:cNvPr id="129028" name="Picture 4" descr="Imagine_if_though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8400" y="1981200"/>
            <a:ext cx="4572000" cy="396557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9B5B1DF5-C027-4F96-974A-B1B73A967B05}" type="slidenum">
              <a:rPr lang="en-US" smtClean="0"/>
              <a:pPr/>
              <a:t>32</a:t>
            </a:fld>
            <a:endParaRPr lang="en-US" dirty="0"/>
          </a:p>
        </p:txBody>
      </p:sp>
    </p:spTree>
    <p:extLst>
      <p:ext uri="{BB962C8B-B14F-4D97-AF65-F5344CB8AC3E}">
        <p14:creationId xmlns:p14="http://schemas.microsoft.com/office/powerpoint/2010/main" val="32211221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p:txBody>
          <a:bodyPr>
            <a:noAutofit/>
          </a:bodyPr>
          <a:lstStyle/>
          <a:p>
            <a:r>
              <a:rPr lang="en-US" dirty="0"/>
              <a:t>Hidden </a:t>
            </a:r>
            <a:r>
              <a:rPr lang="en-US" dirty="0" smtClean="0"/>
              <a:t>Hazards -”</a:t>
            </a:r>
            <a:r>
              <a:rPr lang="en-US" dirty="0"/>
              <a:t>What If” Analysis</a:t>
            </a:r>
          </a:p>
        </p:txBody>
      </p:sp>
      <p:sp>
        <p:nvSpPr>
          <p:cNvPr id="391171" name="Rectangle 3"/>
          <p:cNvSpPr>
            <a:spLocks noGrp="1" noChangeArrowheads="1"/>
          </p:cNvSpPr>
          <p:nvPr>
            <p:ph idx="1"/>
          </p:nvPr>
        </p:nvSpPr>
        <p:spPr/>
        <p:txBody>
          <a:bodyPr/>
          <a:lstStyle/>
          <a:p>
            <a:r>
              <a:rPr lang="en-US" dirty="0"/>
              <a:t>A “What If” analysis is a structured brainstorming methods of uncovering hidden hazards</a:t>
            </a:r>
          </a:p>
          <a:p>
            <a:r>
              <a:rPr lang="en-US" dirty="0"/>
              <a:t>Select the  boundaries of the review</a:t>
            </a:r>
          </a:p>
          <a:p>
            <a:pPr>
              <a:buFont typeface="Wingdings" pitchFamily="2" charset="2"/>
              <a:buNone/>
            </a:pPr>
            <a:r>
              <a:rPr lang="en-US" dirty="0"/>
              <a:t>   and assemble an experienced team</a:t>
            </a:r>
          </a:p>
          <a:p>
            <a:r>
              <a:rPr lang="en-US" dirty="0"/>
              <a:t>Gather information-video tapes of operation, design documents, maintenance procedures, etc.</a:t>
            </a:r>
          </a:p>
        </p:txBody>
      </p:sp>
      <p:sp>
        <p:nvSpPr>
          <p:cNvPr id="2" name="Slide Number Placeholder 1"/>
          <p:cNvSpPr>
            <a:spLocks noGrp="1"/>
          </p:cNvSpPr>
          <p:nvPr>
            <p:ph type="sldNum" sz="quarter" idx="12"/>
          </p:nvPr>
        </p:nvSpPr>
        <p:spPr/>
        <p:txBody>
          <a:bodyPr/>
          <a:lstStyle/>
          <a:p>
            <a:fld id="{9B5B1DF5-C027-4F96-974A-B1B73A967B05}" type="slidenum">
              <a:rPr lang="en-US" smtClean="0"/>
              <a:pPr/>
              <a:t>33</a:t>
            </a:fld>
            <a:endParaRPr lang="en-US" dirty="0"/>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2"/>
          <p:cNvSpPr>
            <a:spLocks noGrp="1" noChangeArrowheads="1"/>
          </p:cNvSpPr>
          <p:nvPr>
            <p:ph type="title"/>
          </p:nvPr>
        </p:nvSpPr>
        <p:spPr/>
        <p:txBody>
          <a:bodyPr>
            <a:normAutofit/>
          </a:bodyPr>
          <a:lstStyle/>
          <a:p>
            <a:r>
              <a:rPr lang="en-US" dirty="0" smtClean="0"/>
              <a:t>“</a:t>
            </a:r>
            <a:r>
              <a:rPr lang="en-US" dirty="0"/>
              <a:t>What If” Situation Questions</a:t>
            </a:r>
          </a:p>
        </p:txBody>
      </p:sp>
      <p:sp>
        <p:nvSpPr>
          <p:cNvPr id="393219" name="Rectangle 3"/>
          <p:cNvSpPr>
            <a:spLocks noGrp="1" noChangeArrowheads="1"/>
          </p:cNvSpPr>
          <p:nvPr>
            <p:ph idx="1"/>
          </p:nvPr>
        </p:nvSpPr>
        <p:spPr/>
        <p:txBody>
          <a:bodyPr/>
          <a:lstStyle/>
          <a:p>
            <a:r>
              <a:rPr lang="en-US" dirty="0"/>
              <a:t>Failure to follow procedures</a:t>
            </a:r>
          </a:p>
          <a:p>
            <a:r>
              <a:rPr lang="en-US" dirty="0"/>
              <a:t>Procedures  are followed, but are incorrect</a:t>
            </a:r>
          </a:p>
          <a:p>
            <a:r>
              <a:rPr lang="en-US" dirty="0"/>
              <a:t>Equipment failure</a:t>
            </a:r>
          </a:p>
          <a:p>
            <a:r>
              <a:rPr lang="en-US" dirty="0"/>
              <a:t>Utility failure</a:t>
            </a:r>
          </a:p>
          <a:p>
            <a:r>
              <a:rPr lang="en-US" dirty="0"/>
              <a:t>Weather</a:t>
            </a:r>
          </a:p>
          <a:p>
            <a:r>
              <a:rPr lang="en-US" dirty="0"/>
              <a:t>Operator not trained</a:t>
            </a:r>
          </a:p>
          <a:p>
            <a:pPr>
              <a:buFont typeface="Wingdings" pitchFamily="2" charset="2"/>
              <a:buNone/>
            </a:pPr>
            <a:endParaRPr lang="en-US" dirty="0"/>
          </a:p>
        </p:txBody>
      </p:sp>
      <p:sp>
        <p:nvSpPr>
          <p:cNvPr id="2" name="Slide Number Placeholder 1"/>
          <p:cNvSpPr>
            <a:spLocks noGrp="1"/>
          </p:cNvSpPr>
          <p:nvPr>
            <p:ph type="sldNum" sz="quarter" idx="12"/>
          </p:nvPr>
        </p:nvSpPr>
        <p:spPr/>
        <p:txBody>
          <a:bodyPr/>
          <a:lstStyle/>
          <a:p>
            <a:fld id="{9B5B1DF5-C027-4F96-974A-B1B73A967B05}" type="slidenum">
              <a:rPr lang="en-US" smtClean="0"/>
              <a:pPr/>
              <a:t>34</a:t>
            </a:fld>
            <a:endParaRPr lang="en-US" dirty="0"/>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990600" y="729343"/>
            <a:ext cx="7594600" cy="1143000"/>
          </a:xfrm>
        </p:spPr>
        <p:txBody>
          <a:bodyPr>
            <a:normAutofit/>
          </a:bodyPr>
          <a:lstStyle/>
          <a:p>
            <a:r>
              <a:rPr lang="en-US" sz="3600" dirty="0" smtClean="0"/>
              <a:t>“What if” Analysis  Template</a:t>
            </a:r>
            <a:endParaRPr lang="en-US" sz="3600" dirty="0"/>
          </a:p>
        </p:txBody>
      </p:sp>
      <p:sp>
        <p:nvSpPr>
          <p:cNvPr id="2" name="Slide Number Placeholder 1"/>
          <p:cNvSpPr>
            <a:spLocks noGrp="1"/>
          </p:cNvSpPr>
          <p:nvPr>
            <p:ph type="sldNum" sz="quarter" idx="12"/>
          </p:nvPr>
        </p:nvSpPr>
        <p:spPr/>
        <p:txBody>
          <a:bodyPr/>
          <a:lstStyle/>
          <a:p>
            <a:fld id="{9B5B1DF5-C027-4F96-974A-B1B73A967B05}" type="slidenum">
              <a:rPr lang="en-US" smtClean="0"/>
              <a:pPr/>
              <a:t>35</a:t>
            </a:fld>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149304810"/>
              </p:ext>
            </p:extLst>
          </p:nvPr>
        </p:nvGraphicFramePr>
        <p:xfrm>
          <a:off x="609600" y="2021840"/>
          <a:ext cx="8001000" cy="4258631"/>
        </p:xfrm>
        <a:graphic>
          <a:graphicData uri="http://schemas.openxmlformats.org/drawingml/2006/table">
            <a:tbl>
              <a:tblPr firstRow="1" bandRow="1">
                <a:tableStyleId>{5940675A-B579-460E-94D1-54222C63F5DA}</a:tableStyleId>
              </a:tblPr>
              <a:tblGrid>
                <a:gridCol w="1295400"/>
                <a:gridCol w="1371600"/>
                <a:gridCol w="1371600"/>
                <a:gridCol w="1752600"/>
                <a:gridCol w="2209800"/>
              </a:tblGrid>
              <a:tr h="685298">
                <a:tc>
                  <a:txBody>
                    <a:bodyPr/>
                    <a:lstStyle/>
                    <a:p>
                      <a:pPr algn="ctr"/>
                      <a:r>
                        <a:rPr lang="en-US" sz="1600" dirty="0" smtClean="0"/>
                        <a:t>What if?</a:t>
                      </a:r>
                      <a:endParaRPr lang="en-US" sz="1600" dirty="0"/>
                    </a:p>
                  </a:txBody>
                  <a:tcPr/>
                </a:tc>
                <a:tc>
                  <a:txBody>
                    <a:bodyPr/>
                    <a:lstStyle/>
                    <a:p>
                      <a:pPr algn="ctr"/>
                      <a:r>
                        <a:rPr lang="en-US" sz="1600" dirty="0" smtClean="0"/>
                        <a:t>Answer</a:t>
                      </a:r>
                      <a:endParaRPr lang="en-US" sz="1600" dirty="0"/>
                    </a:p>
                  </a:txBody>
                  <a:tcPr/>
                </a:tc>
                <a:tc>
                  <a:txBody>
                    <a:bodyPr/>
                    <a:lstStyle/>
                    <a:p>
                      <a:pPr algn="ctr"/>
                      <a:r>
                        <a:rPr lang="en-US" sz="1600" dirty="0" smtClean="0"/>
                        <a:t>Likelihood</a:t>
                      </a:r>
                      <a:endParaRPr lang="en-US" sz="1600" dirty="0"/>
                    </a:p>
                  </a:txBody>
                  <a:tcPr/>
                </a:tc>
                <a:tc>
                  <a:txBody>
                    <a:bodyPr/>
                    <a:lstStyle/>
                    <a:p>
                      <a:pPr algn="ctr"/>
                      <a:r>
                        <a:rPr lang="en-US" sz="1600" dirty="0" smtClean="0"/>
                        <a:t>Consequences</a:t>
                      </a:r>
                      <a:endParaRPr lang="en-US" sz="1600" dirty="0"/>
                    </a:p>
                  </a:txBody>
                  <a:tcPr/>
                </a:tc>
                <a:tc>
                  <a:txBody>
                    <a:bodyPr/>
                    <a:lstStyle/>
                    <a:p>
                      <a:pPr algn="ctr"/>
                      <a:r>
                        <a:rPr lang="en-US" sz="1600" dirty="0" smtClean="0"/>
                        <a:t>Recommendations</a:t>
                      </a:r>
                      <a:endParaRPr lang="en-US" sz="1600" dirty="0"/>
                    </a:p>
                  </a:txBody>
                  <a:tcPr/>
                </a:tc>
              </a:tr>
              <a:tr h="397037">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97037">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97037">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97037">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97037">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97037">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97037">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r>
              <a:tr h="397037">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97037">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Tree>
    <p:extLst>
      <p:ext uri="{BB962C8B-B14F-4D97-AF65-F5344CB8AC3E}">
        <p14:creationId xmlns:p14="http://schemas.microsoft.com/office/powerpoint/2010/main" val="297107459"/>
      </p:ext>
    </p:extLst>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2"/>
          <p:cNvSpPr>
            <a:spLocks noGrp="1" noChangeArrowheads="1"/>
          </p:cNvSpPr>
          <p:nvPr>
            <p:ph type="title"/>
          </p:nvPr>
        </p:nvSpPr>
        <p:spPr/>
        <p:txBody>
          <a:bodyPr>
            <a:noAutofit/>
          </a:bodyPr>
          <a:lstStyle/>
          <a:p>
            <a:r>
              <a:rPr lang="en-US" dirty="0"/>
              <a:t>Hidden </a:t>
            </a:r>
            <a:r>
              <a:rPr lang="en-US" dirty="0" smtClean="0"/>
              <a:t>Hazards -”</a:t>
            </a:r>
            <a:r>
              <a:rPr lang="en-US" dirty="0"/>
              <a:t>What If” Analysis Example</a:t>
            </a:r>
          </a:p>
        </p:txBody>
      </p:sp>
      <p:sp>
        <p:nvSpPr>
          <p:cNvPr id="399363" name="Rectangle 3"/>
          <p:cNvSpPr>
            <a:spLocks noGrp="1" noChangeArrowheads="1"/>
          </p:cNvSpPr>
          <p:nvPr>
            <p:ph idx="1"/>
          </p:nvPr>
        </p:nvSpPr>
        <p:spPr>
          <a:xfrm>
            <a:off x="1043492" y="2323652"/>
            <a:ext cx="7490908" cy="3508977"/>
          </a:xfrm>
        </p:spPr>
        <p:txBody>
          <a:bodyPr>
            <a:noAutofit/>
          </a:bodyPr>
          <a:lstStyle/>
          <a:p>
            <a:pPr>
              <a:lnSpc>
                <a:spcPct val="80000"/>
              </a:lnSpc>
              <a:buFont typeface="Wingdings" pitchFamily="2" charset="2"/>
              <a:buNone/>
            </a:pPr>
            <a:r>
              <a:rPr lang="en-US" sz="1800" b="1" dirty="0"/>
              <a:t>Highway Construction Project-</a:t>
            </a:r>
          </a:p>
          <a:p>
            <a:pPr>
              <a:lnSpc>
                <a:spcPct val="120000"/>
              </a:lnSpc>
              <a:spcBef>
                <a:spcPts val="0"/>
              </a:spcBef>
            </a:pPr>
            <a:r>
              <a:rPr lang="en-US" sz="1800" dirty="0"/>
              <a:t>What if workers have to access drains? Are drains a possible confined space?</a:t>
            </a:r>
          </a:p>
          <a:p>
            <a:pPr>
              <a:lnSpc>
                <a:spcPct val="120000"/>
              </a:lnSpc>
              <a:spcBef>
                <a:spcPts val="0"/>
              </a:spcBef>
            </a:pPr>
            <a:r>
              <a:rPr lang="en-US" sz="1800" dirty="0"/>
              <a:t>What about the power lines? Will equipment be operating near power lines?</a:t>
            </a:r>
          </a:p>
          <a:p>
            <a:pPr>
              <a:lnSpc>
                <a:spcPct val="120000"/>
              </a:lnSpc>
              <a:spcBef>
                <a:spcPts val="0"/>
              </a:spcBef>
            </a:pPr>
            <a:r>
              <a:rPr lang="en-US" sz="1800" dirty="0"/>
              <a:t>What about worker/public injury from traffic accidents? Do trucks have enough turning space? Is there signage/barriers to re-direct pedestrians?</a:t>
            </a:r>
          </a:p>
          <a:p>
            <a:pPr>
              <a:lnSpc>
                <a:spcPct val="120000"/>
              </a:lnSpc>
              <a:spcBef>
                <a:spcPts val="0"/>
              </a:spcBef>
            </a:pPr>
            <a:r>
              <a:rPr lang="en-US" sz="1800" dirty="0"/>
              <a:t>Will construction vehicles have enough shoulder space to stop on road</a:t>
            </a:r>
          </a:p>
          <a:p>
            <a:pPr>
              <a:lnSpc>
                <a:spcPct val="120000"/>
              </a:lnSpc>
              <a:spcBef>
                <a:spcPts val="0"/>
              </a:spcBef>
            </a:pPr>
            <a:r>
              <a:rPr lang="en-US" sz="1800" dirty="0"/>
              <a:t>What if worker attempts to manually pick up drain covers? Are they lightweight? Do they have handles? </a:t>
            </a:r>
          </a:p>
        </p:txBody>
      </p:sp>
      <p:sp>
        <p:nvSpPr>
          <p:cNvPr id="2" name="Slide Number Placeholder 1"/>
          <p:cNvSpPr>
            <a:spLocks noGrp="1"/>
          </p:cNvSpPr>
          <p:nvPr>
            <p:ph type="sldNum" sz="quarter" idx="12"/>
          </p:nvPr>
        </p:nvSpPr>
        <p:spPr/>
        <p:txBody>
          <a:bodyPr/>
          <a:lstStyle/>
          <a:p>
            <a:fld id="{9B5B1DF5-C027-4F96-974A-B1B73A967B05}" type="slidenum">
              <a:rPr lang="en-US" smtClean="0"/>
              <a:pPr/>
              <a:t>36</a:t>
            </a:fld>
            <a:endParaRPr lang="en-US" dirty="0"/>
          </a:p>
        </p:txBody>
      </p:sp>
    </p:spTree>
    <p:extLst>
      <p:ext uri="{BB962C8B-B14F-4D97-AF65-F5344CB8AC3E}">
        <p14:creationId xmlns:p14="http://schemas.microsoft.com/office/powerpoint/2010/main" val="791921653"/>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2"/>
          <p:cNvSpPr>
            <a:spLocks noGrp="1" noChangeArrowheads="1"/>
          </p:cNvSpPr>
          <p:nvPr>
            <p:ph type="title"/>
          </p:nvPr>
        </p:nvSpPr>
        <p:spPr>
          <a:xfrm>
            <a:off x="1043490" y="1027664"/>
            <a:ext cx="7490910" cy="1143000"/>
          </a:xfrm>
        </p:spPr>
        <p:txBody>
          <a:bodyPr>
            <a:normAutofit/>
          </a:bodyPr>
          <a:lstStyle/>
          <a:p>
            <a:r>
              <a:rPr lang="en-US" dirty="0"/>
              <a:t>Hidden </a:t>
            </a:r>
            <a:r>
              <a:rPr lang="en-US" dirty="0" smtClean="0"/>
              <a:t>Hazards - Other </a:t>
            </a:r>
            <a:r>
              <a:rPr lang="en-US" dirty="0"/>
              <a:t>Methods</a:t>
            </a:r>
          </a:p>
        </p:txBody>
      </p:sp>
      <p:sp>
        <p:nvSpPr>
          <p:cNvPr id="401411" name="Rectangle 3"/>
          <p:cNvSpPr>
            <a:spLocks noGrp="1" noChangeArrowheads="1"/>
          </p:cNvSpPr>
          <p:nvPr>
            <p:ph idx="1"/>
          </p:nvPr>
        </p:nvSpPr>
        <p:spPr>
          <a:xfrm>
            <a:off x="1043492" y="2323652"/>
            <a:ext cx="7414708" cy="3508977"/>
          </a:xfrm>
        </p:spPr>
        <p:txBody>
          <a:bodyPr/>
          <a:lstStyle/>
          <a:p>
            <a:r>
              <a:rPr lang="en-US" dirty="0"/>
              <a:t>Fault Tree Analysis</a:t>
            </a:r>
          </a:p>
          <a:p>
            <a:r>
              <a:rPr lang="en-US" dirty="0"/>
              <a:t>Design Check Lists</a:t>
            </a:r>
          </a:p>
          <a:p>
            <a:r>
              <a:rPr lang="en-US" dirty="0"/>
              <a:t>Plan review, if your gut feeling tells you that something is unsafe, it probably is.</a:t>
            </a:r>
          </a:p>
          <a:p>
            <a:r>
              <a:rPr lang="en-US" dirty="0"/>
              <a:t>Read case studies on construction accidents</a:t>
            </a:r>
          </a:p>
          <a:p>
            <a:r>
              <a:rPr lang="en-US" dirty="0"/>
              <a:t>“Fatal Facts</a:t>
            </a:r>
            <a:r>
              <a:rPr lang="en-US" dirty="0" smtClean="0"/>
              <a:t>”</a:t>
            </a:r>
          </a:p>
          <a:p>
            <a:r>
              <a:rPr lang="en-US" dirty="0" smtClean="0"/>
              <a:t>NIOSH “FACE” reports</a:t>
            </a:r>
            <a:endParaRPr lang="en-US" dirty="0"/>
          </a:p>
        </p:txBody>
      </p:sp>
      <p:sp>
        <p:nvSpPr>
          <p:cNvPr id="2" name="Slide Number Placeholder 1"/>
          <p:cNvSpPr>
            <a:spLocks noGrp="1"/>
          </p:cNvSpPr>
          <p:nvPr>
            <p:ph type="sldNum" sz="quarter" idx="12"/>
          </p:nvPr>
        </p:nvSpPr>
        <p:spPr/>
        <p:txBody>
          <a:bodyPr/>
          <a:lstStyle/>
          <a:p>
            <a:fld id="{9B5B1DF5-C027-4F96-974A-B1B73A967B05}" type="slidenum">
              <a:rPr lang="en-US" smtClean="0"/>
              <a:pPr/>
              <a:t>37</a:t>
            </a:fld>
            <a:endParaRPr lang="en-US" dirty="0"/>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2"/>
          <p:cNvSpPr>
            <a:spLocks noGrp="1" noChangeArrowheads="1"/>
          </p:cNvSpPr>
          <p:nvPr>
            <p:ph type="title"/>
          </p:nvPr>
        </p:nvSpPr>
        <p:spPr/>
        <p:txBody>
          <a:bodyPr/>
          <a:lstStyle/>
          <a:p>
            <a:r>
              <a:rPr lang="en-US" dirty="0"/>
              <a:t>Fatal Facts</a:t>
            </a:r>
          </a:p>
        </p:txBody>
      </p:sp>
      <p:pic>
        <p:nvPicPr>
          <p:cNvPr id="403461" name="Picture 5" descr="ESP FatalGram1 200210"/>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4572000" y="1752600"/>
            <a:ext cx="3437448" cy="4494212"/>
          </a:xfrm>
          <a:noFill/>
          <a:ln/>
        </p:spPr>
      </p:pic>
      <p:sp>
        <p:nvSpPr>
          <p:cNvPr id="2" name="Slide Number Placeholder 1"/>
          <p:cNvSpPr>
            <a:spLocks noGrp="1"/>
          </p:cNvSpPr>
          <p:nvPr>
            <p:ph type="sldNum" sz="quarter" idx="12"/>
          </p:nvPr>
        </p:nvSpPr>
        <p:spPr/>
        <p:txBody>
          <a:bodyPr/>
          <a:lstStyle/>
          <a:p>
            <a:fld id="{9B5B1DF5-C027-4F96-974A-B1B73A967B05}" type="slidenum">
              <a:rPr lang="en-US" smtClean="0"/>
              <a:pPr/>
              <a:t>38</a:t>
            </a:fld>
            <a:endParaRPr lang="en-US" dirty="0"/>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6" name="Rectangle 2"/>
          <p:cNvSpPr>
            <a:spLocks noGrp="1" noChangeArrowheads="1"/>
          </p:cNvSpPr>
          <p:nvPr>
            <p:ph type="title"/>
          </p:nvPr>
        </p:nvSpPr>
        <p:spPr/>
        <p:txBody>
          <a:bodyPr/>
          <a:lstStyle/>
          <a:p>
            <a:r>
              <a:rPr lang="en-US" dirty="0"/>
              <a:t>Fatal Facts</a:t>
            </a:r>
          </a:p>
        </p:txBody>
      </p:sp>
      <p:pic>
        <p:nvPicPr>
          <p:cNvPr id="589830" name="Picture 6" descr="Picture 004"/>
          <p:cNvPicPr>
            <a:picLocks noGrp="1" noChangeAspect="1" noChangeArrowheads="1"/>
          </p:cNvPicPr>
          <p:nvPr>
            <p:ph idx="1"/>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a:xfrm>
            <a:off x="2362200" y="2133600"/>
            <a:ext cx="5577840" cy="4114800"/>
          </a:xfrm>
          <a:prstGeom prst="rect">
            <a:avLst/>
          </a:prstGeom>
          <a:ln>
            <a:noFill/>
          </a:ln>
          <a:effectLst>
            <a:outerShdw blurRad="292100" dist="139700" dir="2700000" algn="tl" rotWithShape="0">
              <a:srgbClr val="333333">
                <a:alpha val="65000"/>
              </a:srgbClr>
            </a:outerShdw>
          </a:effectLst>
        </p:spPr>
      </p:pic>
      <p:sp>
        <p:nvSpPr>
          <p:cNvPr id="2" name="Slide Number Placeholder 1"/>
          <p:cNvSpPr>
            <a:spLocks noGrp="1"/>
          </p:cNvSpPr>
          <p:nvPr>
            <p:ph type="sldNum" sz="quarter" idx="12"/>
          </p:nvPr>
        </p:nvSpPr>
        <p:spPr/>
        <p:txBody>
          <a:bodyPr/>
          <a:lstStyle/>
          <a:p>
            <a:fld id="{9B5B1DF5-C027-4F96-974A-B1B73A967B05}" type="slidenum">
              <a:rPr lang="en-US" smtClean="0"/>
              <a:pPr/>
              <a:t>39</a:t>
            </a:fld>
            <a:endParaRPr lang="en-US" dirty="0"/>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Course Outline</a:t>
            </a:r>
            <a:endParaRPr lang="en-US" dirty="0"/>
          </a:p>
        </p:txBody>
      </p:sp>
      <p:sp>
        <p:nvSpPr>
          <p:cNvPr id="3" name="Content Placeholder 2"/>
          <p:cNvSpPr>
            <a:spLocks noGrp="1"/>
          </p:cNvSpPr>
          <p:nvPr>
            <p:ph idx="1"/>
          </p:nvPr>
        </p:nvSpPr>
        <p:spPr/>
        <p:txBody>
          <a:bodyPr>
            <a:normAutofit/>
          </a:bodyPr>
          <a:lstStyle/>
          <a:p>
            <a:pPr marL="514350" indent="-514350">
              <a:spcBef>
                <a:spcPts val="0"/>
              </a:spcBef>
              <a:buAutoNum type="romanUcPeriod"/>
            </a:pPr>
            <a:r>
              <a:rPr lang="en-US" dirty="0" smtClean="0"/>
              <a:t>Why Design for Construction Safety (</a:t>
            </a:r>
            <a:r>
              <a:rPr lang="en-US" dirty="0" err="1" smtClean="0"/>
              <a:t>DfCS</a:t>
            </a:r>
            <a:r>
              <a:rPr lang="en-US" dirty="0" smtClean="0"/>
              <a:t>) is needed</a:t>
            </a:r>
          </a:p>
          <a:p>
            <a:pPr marL="1089025" lvl="2" indent="-406400">
              <a:spcBef>
                <a:spcPts val="0"/>
              </a:spcBef>
              <a:buNone/>
            </a:pPr>
            <a:r>
              <a:rPr lang="en-US" dirty="0" smtClean="0"/>
              <a:t>  A.  Construction injury and fatality </a:t>
            </a:r>
          </a:p>
          <a:p>
            <a:pPr marL="1089025" lvl="2" indent="-406400">
              <a:spcBef>
                <a:spcPts val="0"/>
              </a:spcBef>
              <a:buNone/>
            </a:pPr>
            <a:r>
              <a:rPr lang="en-US" dirty="0" smtClean="0"/>
              <a:t>        statistics</a:t>
            </a:r>
          </a:p>
          <a:p>
            <a:pPr marL="1089025" lvl="2" indent="-406400">
              <a:spcBef>
                <a:spcPts val="0"/>
              </a:spcBef>
              <a:buNone/>
            </a:pPr>
            <a:r>
              <a:rPr lang="en-US" dirty="0" smtClean="0"/>
              <a:t>  B.   “Conventional” construction</a:t>
            </a:r>
          </a:p>
          <a:p>
            <a:pPr marL="1089025" lvl="2" indent="-406400">
              <a:spcBef>
                <a:spcPts val="0"/>
              </a:spcBef>
              <a:buNone/>
            </a:pPr>
            <a:r>
              <a:rPr lang="en-US" dirty="0" smtClean="0"/>
              <a:t>  C.  Design for Construction Safety (</a:t>
            </a:r>
            <a:r>
              <a:rPr lang="en-US" dirty="0" err="1" smtClean="0"/>
              <a:t>DfCS</a:t>
            </a:r>
            <a:r>
              <a:rPr lang="en-US" dirty="0" smtClean="0"/>
              <a:t>) </a:t>
            </a:r>
          </a:p>
          <a:p>
            <a:pPr marL="1089025" lvl="2" indent="-406400">
              <a:spcBef>
                <a:spcPts val="0"/>
              </a:spcBef>
              <a:buNone/>
            </a:pPr>
            <a:r>
              <a:rPr lang="en-US" dirty="0"/>
              <a:t> </a:t>
            </a:r>
            <a:r>
              <a:rPr lang="en-US" dirty="0" smtClean="0"/>
              <a:t>       overview</a:t>
            </a:r>
          </a:p>
          <a:p>
            <a:pPr marL="1262063" lvl="2" indent="-579438">
              <a:spcBef>
                <a:spcPts val="0"/>
              </a:spcBef>
              <a:buNone/>
            </a:pPr>
            <a:r>
              <a:rPr lang="en-US" dirty="0" smtClean="0"/>
              <a:t>  D.  Factors that contribute to construction injuries and fatalities, and how </a:t>
            </a:r>
            <a:r>
              <a:rPr lang="en-US" dirty="0" err="1" smtClean="0"/>
              <a:t>DfCS</a:t>
            </a:r>
            <a:r>
              <a:rPr lang="en-US" dirty="0" smtClean="0"/>
              <a:t> fits in</a:t>
            </a:r>
            <a:endParaRPr lang="en-US" sz="2400" dirty="0"/>
          </a:p>
        </p:txBody>
      </p:sp>
      <p:sp>
        <p:nvSpPr>
          <p:cNvPr id="4" name="Slide Number Placeholder 3"/>
          <p:cNvSpPr>
            <a:spLocks noGrp="1"/>
          </p:cNvSpPr>
          <p:nvPr>
            <p:ph type="sldNum" sz="quarter" idx="12"/>
          </p:nvPr>
        </p:nvSpPr>
        <p:spPr/>
        <p:txBody>
          <a:bodyPr/>
          <a:lstStyle/>
          <a:p>
            <a:fld id="{9B5B1DF5-C027-4F96-974A-B1B73A967B05}" type="slidenum">
              <a:rPr lang="en-US" smtClean="0"/>
              <a:pPr/>
              <a:t>4</a:t>
            </a:fld>
            <a:endParaRPr lang="en-US" dirty="0"/>
          </a:p>
        </p:txBody>
      </p:sp>
    </p:spTree>
    <p:extLst>
      <p:ext uri="{BB962C8B-B14F-4D97-AF65-F5344CB8AC3E}">
        <p14:creationId xmlns:p14="http://schemas.microsoft.com/office/powerpoint/2010/main" val="356631684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2"/>
          <p:cNvSpPr>
            <a:spLocks noGrp="1" noChangeArrowheads="1"/>
          </p:cNvSpPr>
          <p:nvPr>
            <p:ph type="title"/>
          </p:nvPr>
        </p:nvSpPr>
        <p:spPr/>
        <p:txBody>
          <a:bodyPr/>
          <a:lstStyle/>
          <a:p>
            <a:r>
              <a:rPr lang="en-US" dirty="0" smtClean="0"/>
              <a:t>Step #2</a:t>
            </a:r>
            <a:endParaRPr lang="en-US" dirty="0"/>
          </a:p>
        </p:txBody>
      </p:sp>
      <p:sp>
        <p:nvSpPr>
          <p:cNvPr id="416771" name="Rectangle 3"/>
          <p:cNvSpPr>
            <a:spLocks noGrp="1" noChangeArrowheads="1"/>
          </p:cNvSpPr>
          <p:nvPr>
            <p:ph idx="1"/>
          </p:nvPr>
        </p:nvSpPr>
        <p:spPr>
          <a:xfrm>
            <a:off x="1043492" y="3161852"/>
            <a:ext cx="6777317" cy="1562548"/>
          </a:xfrm>
        </p:spPr>
        <p:txBody>
          <a:bodyPr/>
          <a:lstStyle/>
          <a:p>
            <a:pPr marL="0" lvl="0" indent="0" algn="ctr">
              <a:buNone/>
            </a:pPr>
            <a:r>
              <a:rPr lang="en-US" sz="4800" dirty="0" smtClean="0"/>
              <a:t>Assess </a:t>
            </a:r>
            <a:r>
              <a:rPr lang="en-US" sz="4800" dirty="0"/>
              <a:t>the R</a:t>
            </a:r>
            <a:r>
              <a:rPr lang="en-US" sz="4800" dirty="0" smtClean="0"/>
              <a:t>isk </a:t>
            </a:r>
            <a:r>
              <a:rPr lang="en-US" sz="4800" dirty="0"/>
              <a:t>for </a:t>
            </a:r>
            <a:r>
              <a:rPr lang="en-US" sz="4800" dirty="0" smtClean="0"/>
              <a:t>       Each </a:t>
            </a:r>
            <a:r>
              <a:rPr lang="en-US" sz="4800" dirty="0"/>
              <a:t>H</a:t>
            </a:r>
            <a:r>
              <a:rPr lang="en-US" sz="4800" dirty="0" smtClean="0"/>
              <a:t>azard</a:t>
            </a:r>
            <a:endParaRPr lang="en-US" sz="4800" dirty="0"/>
          </a:p>
          <a:p>
            <a:pPr marL="0" indent="0" algn="ctr">
              <a:buNone/>
            </a:pPr>
            <a:endParaRPr lang="en-US" sz="5400" dirty="0"/>
          </a:p>
        </p:txBody>
      </p:sp>
      <p:sp>
        <p:nvSpPr>
          <p:cNvPr id="2" name="Slide Number Placeholder 1"/>
          <p:cNvSpPr>
            <a:spLocks noGrp="1"/>
          </p:cNvSpPr>
          <p:nvPr>
            <p:ph type="sldNum" sz="quarter" idx="12"/>
          </p:nvPr>
        </p:nvSpPr>
        <p:spPr/>
        <p:txBody>
          <a:bodyPr/>
          <a:lstStyle/>
          <a:p>
            <a:fld id="{9B5B1DF5-C027-4F96-974A-B1B73A967B05}" type="slidenum">
              <a:rPr lang="en-US" smtClean="0"/>
              <a:pPr/>
              <a:t>40</a:t>
            </a:fld>
            <a:endParaRPr lang="en-US" dirty="0"/>
          </a:p>
        </p:txBody>
      </p:sp>
    </p:spTree>
    <p:extLst>
      <p:ext uri="{BB962C8B-B14F-4D97-AF65-F5344CB8AC3E}">
        <p14:creationId xmlns:p14="http://schemas.microsoft.com/office/powerpoint/2010/main" val="781628205"/>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p:cNvSpPr>
            <a:spLocks noGrp="1" noChangeArrowheads="1"/>
          </p:cNvSpPr>
          <p:nvPr>
            <p:ph type="title"/>
          </p:nvPr>
        </p:nvSpPr>
        <p:spPr>
          <a:xfrm>
            <a:off x="1043490" y="1027664"/>
            <a:ext cx="7567110" cy="1143000"/>
          </a:xfrm>
        </p:spPr>
        <p:txBody>
          <a:bodyPr>
            <a:noAutofit/>
          </a:bodyPr>
          <a:lstStyle/>
          <a:p>
            <a:r>
              <a:rPr lang="en-US" dirty="0" err="1" smtClean="0"/>
              <a:t>DfCS</a:t>
            </a:r>
            <a:r>
              <a:rPr lang="en-US" dirty="0" smtClean="0"/>
              <a:t> - </a:t>
            </a:r>
            <a:r>
              <a:rPr lang="en-US" dirty="0"/>
              <a:t>Risk </a:t>
            </a:r>
            <a:r>
              <a:rPr lang="en-US" dirty="0" smtClean="0"/>
              <a:t>Assessment Estimate </a:t>
            </a:r>
            <a:r>
              <a:rPr lang="en-US" dirty="0"/>
              <a:t>Injury Severity</a:t>
            </a:r>
          </a:p>
        </p:txBody>
      </p:sp>
      <p:sp>
        <p:nvSpPr>
          <p:cNvPr id="410627" name="Rectangle 3"/>
          <p:cNvSpPr>
            <a:spLocks noGrp="1" noChangeArrowheads="1"/>
          </p:cNvSpPr>
          <p:nvPr>
            <p:ph idx="1"/>
          </p:nvPr>
        </p:nvSpPr>
        <p:spPr>
          <a:xfrm>
            <a:off x="1043492" y="2590800"/>
            <a:ext cx="6777317" cy="3241829"/>
          </a:xfrm>
        </p:spPr>
        <p:txBody>
          <a:bodyPr/>
          <a:lstStyle/>
          <a:p>
            <a:pPr marL="0" indent="0">
              <a:lnSpc>
                <a:spcPct val="90000"/>
              </a:lnSpc>
              <a:buFont typeface="Wingdings" pitchFamily="2" charset="2"/>
              <a:buNone/>
            </a:pPr>
            <a:r>
              <a:rPr lang="en-US" b="1" dirty="0" smtClean="0"/>
              <a:t>Severe</a:t>
            </a:r>
            <a:r>
              <a:rPr lang="en-US" dirty="0" smtClean="0"/>
              <a:t>-Death </a:t>
            </a:r>
            <a:r>
              <a:rPr lang="en-US" dirty="0"/>
              <a:t>or serious debilitating long-term injury such as amputation or coma</a:t>
            </a:r>
          </a:p>
          <a:p>
            <a:pPr marL="0" indent="0">
              <a:lnSpc>
                <a:spcPct val="90000"/>
              </a:lnSpc>
              <a:buFont typeface="Wingdings" pitchFamily="2" charset="2"/>
              <a:buNone/>
            </a:pPr>
            <a:endParaRPr lang="en-US" dirty="0"/>
          </a:p>
          <a:p>
            <a:pPr marL="0" indent="0">
              <a:lnSpc>
                <a:spcPct val="90000"/>
              </a:lnSpc>
              <a:buFont typeface="Wingdings" pitchFamily="2" charset="2"/>
              <a:buNone/>
            </a:pPr>
            <a:r>
              <a:rPr lang="en-US" b="1" dirty="0"/>
              <a:t>Serious</a:t>
            </a:r>
            <a:r>
              <a:rPr lang="en-US" dirty="0"/>
              <a:t>-Permanent or nonreversible injury that severely impact enjoyment of life and may require continued treatment</a:t>
            </a:r>
          </a:p>
          <a:p>
            <a:pPr>
              <a:lnSpc>
                <a:spcPct val="90000"/>
              </a:lnSpc>
              <a:buFont typeface="Wingdings" pitchFamily="2" charset="2"/>
              <a:buNone/>
            </a:pPr>
            <a:endParaRPr lang="en-US" dirty="0"/>
          </a:p>
        </p:txBody>
      </p:sp>
      <p:sp>
        <p:nvSpPr>
          <p:cNvPr id="2" name="Slide Number Placeholder 1"/>
          <p:cNvSpPr>
            <a:spLocks noGrp="1"/>
          </p:cNvSpPr>
          <p:nvPr>
            <p:ph type="sldNum" sz="quarter" idx="12"/>
          </p:nvPr>
        </p:nvSpPr>
        <p:spPr/>
        <p:txBody>
          <a:bodyPr/>
          <a:lstStyle/>
          <a:p>
            <a:fld id="{9B5B1DF5-C027-4F96-974A-B1B73A967B05}" type="slidenum">
              <a:rPr lang="en-US" smtClean="0"/>
              <a:pPr/>
              <a:t>41</a:t>
            </a:fld>
            <a:endParaRPr lang="en-US" dirty="0"/>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2"/>
          <p:cNvSpPr>
            <a:spLocks noGrp="1" noChangeArrowheads="1"/>
          </p:cNvSpPr>
          <p:nvPr>
            <p:ph type="title"/>
          </p:nvPr>
        </p:nvSpPr>
        <p:spPr/>
        <p:txBody>
          <a:bodyPr>
            <a:noAutofit/>
          </a:bodyPr>
          <a:lstStyle/>
          <a:p>
            <a:r>
              <a:rPr lang="en-US" dirty="0" err="1" smtClean="0"/>
              <a:t>DfCS</a:t>
            </a:r>
            <a:r>
              <a:rPr lang="en-US" dirty="0" smtClean="0"/>
              <a:t> - </a:t>
            </a:r>
            <a:r>
              <a:rPr lang="en-US" dirty="0"/>
              <a:t>Risk </a:t>
            </a:r>
            <a:r>
              <a:rPr lang="en-US" dirty="0" smtClean="0"/>
              <a:t>Assessment Estimate </a:t>
            </a:r>
            <a:r>
              <a:rPr lang="en-US" dirty="0"/>
              <a:t>Injury Severity</a:t>
            </a:r>
          </a:p>
        </p:txBody>
      </p:sp>
      <p:sp>
        <p:nvSpPr>
          <p:cNvPr id="419843" name="Rectangle 3"/>
          <p:cNvSpPr>
            <a:spLocks noGrp="1" noChangeArrowheads="1"/>
          </p:cNvSpPr>
          <p:nvPr>
            <p:ph idx="1"/>
          </p:nvPr>
        </p:nvSpPr>
        <p:spPr/>
        <p:txBody>
          <a:bodyPr/>
          <a:lstStyle/>
          <a:p>
            <a:pPr marL="0" indent="0">
              <a:spcBef>
                <a:spcPts val="0"/>
              </a:spcBef>
              <a:buFont typeface="Wingdings" pitchFamily="2" charset="2"/>
              <a:buNone/>
            </a:pPr>
            <a:r>
              <a:rPr lang="en-US" b="1" dirty="0" smtClean="0"/>
              <a:t>Moderate</a:t>
            </a:r>
            <a:r>
              <a:rPr lang="en-US" dirty="0" smtClean="0"/>
              <a:t>-Permanent </a:t>
            </a:r>
            <a:r>
              <a:rPr lang="en-US" dirty="0"/>
              <a:t>or reversible minor injury that does not significantly impact enjoyment of life, but requires medical treatment.</a:t>
            </a:r>
          </a:p>
          <a:p>
            <a:pPr>
              <a:spcBef>
                <a:spcPts val="0"/>
              </a:spcBef>
              <a:buFont typeface="Wingdings" pitchFamily="2" charset="2"/>
              <a:buNone/>
            </a:pPr>
            <a:endParaRPr lang="en-US" b="1" dirty="0"/>
          </a:p>
          <a:p>
            <a:pPr marL="0" indent="0">
              <a:spcBef>
                <a:spcPts val="0"/>
              </a:spcBef>
              <a:buFont typeface="Wingdings" pitchFamily="2" charset="2"/>
              <a:buNone/>
            </a:pPr>
            <a:r>
              <a:rPr lang="en-US" b="1" dirty="0"/>
              <a:t>Slight</a:t>
            </a:r>
            <a:r>
              <a:rPr lang="en-US" dirty="0"/>
              <a:t>-Reversible injury requiring simple medical treatment with no confinement</a:t>
            </a:r>
          </a:p>
        </p:txBody>
      </p:sp>
      <p:sp>
        <p:nvSpPr>
          <p:cNvPr id="2" name="Slide Number Placeholder 1"/>
          <p:cNvSpPr>
            <a:spLocks noGrp="1"/>
          </p:cNvSpPr>
          <p:nvPr>
            <p:ph type="sldNum" sz="quarter" idx="12"/>
          </p:nvPr>
        </p:nvSpPr>
        <p:spPr/>
        <p:txBody>
          <a:bodyPr/>
          <a:lstStyle/>
          <a:p>
            <a:fld id="{9B5B1DF5-C027-4F96-974A-B1B73A967B05}" type="slidenum">
              <a:rPr lang="en-US" smtClean="0"/>
              <a:pPr/>
              <a:t>42</a:t>
            </a:fld>
            <a:endParaRPr lang="en-US" dirty="0"/>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2"/>
          <p:cNvSpPr>
            <a:spLocks noGrp="1" noChangeArrowheads="1"/>
          </p:cNvSpPr>
          <p:nvPr>
            <p:ph type="title"/>
          </p:nvPr>
        </p:nvSpPr>
        <p:spPr>
          <a:xfrm>
            <a:off x="1043490" y="1027664"/>
            <a:ext cx="7567110" cy="877336"/>
          </a:xfrm>
        </p:spPr>
        <p:txBody>
          <a:bodyPr>
            <a:noAutofit/>
          </a:bodyPr>
          <a:lstStyle/>
          <a:p>
            <a:r>
              <a:rPr lang="en-US" dirty="0" err="1" smtClean="0"/>
              <a:t>DfCS</a:t>
            </a:r>
            <a:r>
              <a:rPr lang="en-US" dirty="0" smtClean="0"/>
              <a:t> - </a:t>
            </a:r>
            <a:r>
              <a:rPr lang="en-US" dirty="0"/>
              <a:t>Risk </a:t>
            </a:r>
            <a:r>
              <a:rPr lang="en-US" dirty="0" smtClean="0"/>
              <a:t>Assessment Estimate </a:t>
            </a:r>
            <a:r>
              <a:rPr lang="en-US" dirty="0"/>
              <a:t>Probability of Hazardous Event</a:t>
            </a:r>
          </a:p>
        </p:txBody>
      </p:sp>
      <p:sp>
        <p:nvSpPr>
          <p:cNvPr id="421891" name="Rectangle 3"/>
          <p:cNvSpPr>
            <a:spLocks noGrp="1" noChangeArrowheads="1"/>
          </p:cNvSpPr>
          <p:nvPr>
            <p:ph idx="1"/>
          </p:nvPr>
        </p:nvSpPr>
        <p:spPr/>
        <p:txBody>
          <a:bodyPr/>
          <a:lstStyle/>
          <a:p>
            <a:pPr marL="0" indent="0">
              <a:spcBef>
                <a:spcPts val="0"/>
              </a:spcBef>
              <a:buFont typeface="Wingdings" pitchFamily="2" charset="2"/>
              <a:buNone/>
            </a:pPr>
            <a:r>
              <a:rPr lang="en-US" b="1" dirty="0" smtClean="0"/>
              <a:t>High</a:t>
            </a:r>
            <a:r>
              <a:rPr lang="en-US" dirty="0" smtClean="0"/>
              <a:t>- </a:t>
            </a:r>
            <a:r>
              <a:rPr lang="en-US" dirty="0"/>
              <a:t>Very likely to occur, protective measures are nearly worthless</a:t>
            </a:r>
          </a:p>
          <a:p>
            <a:pPr marL="0" indent="0">
              <a:spcBef>
                <a:spcPts val="0"/>
              </a:spcBef>
              <a:buFont typeface="Wingdings" pitchFamily="2" charset="2"/>
              <a:buNone/>
            </a:pPr>
            <a:endParaRPr lang="en-US" dirty="0"/>
          </a:p>
          <a:p>
            <a:pPr marL="0" indent="0">
              <a:spcBef>
                <a:spcPts val="0"/>
              </a:spcBef>
              <a:buFont typeface="Wingdings" pitchFamily="2" charset="2"/>
              <a:buNone/>
            </a:pPr>
            <a:r>
              <a:rPr lang="en-US" b="1" dirty="0"/>
              <a:t>Medium</a:t>
            </a:r>
            <a:r>
              <a:rPr lang="en-US" dirty="0"/>
              <a:t>-Occurrence is likely. The frequency of control measures is significant or control measures are inadequate</a:t>
            </a:r>
          </a:p>
          <a:p>
            <a:pPr>
              <a:buFont typeface="Wingdings" pitchFamily="2" charset="2"/>
              <a:buNone/>
            </a:pPr>
            <a:endParaRPr lang="en-US" dirty="0"/>
          </a:p>
          <a:p>
            <a:pPr>
              <a:buFont typeface="Wingdings" pitchFamily="2" charset="2"/>
              <a:buNone/>
            </a:pPr>
            <a:endParaRPr lang="en-US" dirty="0"/>
          </a:p>
          <a:p>
            <a:pPr>
              <a:buFont typeface="Wingdings" pitchFamily="2" charset="2"/>
              <a:buNone/>
            </a:pPr>
            <a:endParaRPr lang="en-US" dirty="0"/>
          </a:p>
        </p:txBody>
      </p:sp>
      <p:sp>
        <p:nvSpPr>
          <p:cNvPr id="2" name="Slide Number Placeholder 1"/>
          <p:cNvSpPr>
            <a:spLocks noGrp="1"/>
          </p:cNvSpPr>
          <p:nvPr>
            <p:ph type="sldNum" sz="quarter" idx="12"/>
          </p:nvPr>
        </p:nvSpPr>
        <p:spPr/>
        <p:txBody>
          <a:bodyPr/>
          <a:lstStyle/>
          <a:p>
            <a:fld id="{9B5B1DF5-C027-4F96-974A-B1B73A967B05}" type="slidenum">
              <a:rPr lang="en-US" smtClean="0"/>
              <a:pPr/>
              <a:t>43</a:t>
            </a:fld>
            <a:endParaRPr lang="en-US" dirty="0"/>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2"/>
          <p:cNvSpPr>
            <a:spLocks noGrp="1" noChangeArrowheads="1"/>
          </p:cNvSpPr>
          <p:nvPr>
            <p:ph type="title"/>
          </p:nvPr>
        </p:nvSpPr>
        <p:spPr>
          <a:xfrm>
            <a:off x="1043490" y="1027664"/>
            <a:ext cx="7567110" cy="877336"/>
          </a:xfrm>
        </p:spPr>
        <p:txBody>
          <a:bodyPr>
            <a:noAutofit/>
          </a:bodyPr>
          <a:lstStyle/>
          <a:p>
            <a:r>
              <a:rPr lang="en-US" dirty="0" err="1" smtClean="0"/>
              <a:t>DfCS</a:t>
            </a:r>
            <a:r>
              <a:rPr lang="en-US" dirty="0" smtClean="0"/>
              <a:t> - </a:t>
            </a:r>
            <a:r>
              <a:rPr lang="en-US" dirty="0"/>
              <a:t>Risk </a:t>
            </a:r>
            <a:r>
              <a:rPr lang="en-US" dirty="0" smtClean="0"/>
              <a:t>Assessment Estimate </a:t>
            </a:r>
            <a:r>
              <a:rPr lang="en-US" dirty="0"/>
              <a:t>Probability of Hazardous Event</a:t>
            </a:r>
          </a:p>
        </p:txBody>
      </p:sp>
      <p:sp>
        <p:nvSpPr>
          <p:cNvPr id="423939" name="Rectangle 3"/>
          <p:cNvSpPr>
            <a:spLocks noGrp="1" noChangeArrowheads="1"/>
          </p:cNvSpPr>
          <p:nvPr>
            <p:ph idx="1"/>
          </p:nvPr>
        </p:nvSpPr>
        <p:spPr/>
        <p:txBody>
          <a:bodyPr>
            <a:noAutofit/>
          </a:bodyPr>
          <a:lstStyle/>
          <a:p>
            <a:pPr marL="0" indent="0">
              <a:spcBef>
                <a:spcPts val="0"/>
              </a:spcBef>
              <a:buFont typeface="Wingdings" pitchFamily="2" charset="2"/>
              <a:buNone/>
            </a:pPr>
            <a:r>
              <a:rPr lang="en-US" b="1" dirty="0" smtClean="0"/>
              <a:t>Moderate</a:t>
            </a:r>
            <a:r>
              <a:rPr lang="en-US" dirty="0" smtClean="0"/>
              <a:t>-Occurrence </a:t>
            </a:r>
            <a:r>
              <a:rPr lang="en-US" dirty="0"/>
              <a:t>is possible, but not likely</a:t>
            </a:r>
          </a:p>
          <a:p>
            <a:pPr marL="0" indent="0">
              <a:spcBef>
                <a:spcPts val="0"/>
              </a:spcBef>
              <a:buFont typeface="Wingdings" pitchFamily="2" charset="2"/>
              <a:buNone/>
            </a:pPr>
            <a:endParaRPr lang="en-US" dirty="0"/>
          </a:p>
          <a:p>
            <a:pPr marL="0" indent="0">
              <a:spcBef>
                <a:spcPts val="0"/>
              </a:spcBef>
              <a:buFont typeface="Wingdings" pitchFamily="2" charset="2"/>
              <a:buNone/>
            </a:pPr>
            <a:r>
              <a:rPr lang="en-US" b="1" dirty="0"/>
              <a:t>Low</a:t>
            </a:r>
            <a:r>
              <a:rPr lang="en-US" dirty="0"/>
              <a:t>- Occurrence is so unlikely as to be considered nearly zero. </a:t>
            </a:r>
          </a:p>
        </p:txBody>
      </p:sp>
      <p:sp>
        <p:nvSpPr>
          <p:cNvPr id="2" name="Slide Number Placeholder 1"/>
          <p:cNvSpPr>
            <a:spLocks noGrp="1"/>
          </p:cNvSpPr>
          <p:nvPr>
            <p:ph type="sldNum" sz="quarter" idx="12"/>
          </p:nvPr>
        </p:nvSpPr>
        <p:spPr/>
        <p:txBody>
          <a:bodyPr/>
          <a:lstStyle/>
          <a:p>
            <a:fld id="{9B5B1DF5-C027-4F96-974A-B1B73A967B05}" type="slidenum">
              <a:rPr lang="en-US" smtClean="0"/>
              <a:pPr/>
              <a:t>44</a:t>
            </a:fld>
            <a:endParaRPr lang="en-US" dirty="0"/>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4" name="Rectangle 2"/>
          <p:cNvSpPr>
            <a:spLocks noGrp="1" noChangeArrowheads="1"/>
          </p:cNvSpPr>
          <p:nvPr>
            <p:ph type="title"/>
          </p:nvPr>
        </p:nvSpPr>
        <p:spPr/>
        <p:txBody>
          <a:bodyPr>
            <a:normAutofit/>
          </a:bodyPr>
          <a:lstStyle/>
          <a:p>
            <a:r>
              <a:rPr lang="en-US" dirty="0" err="1" smtClean="0"/>
              <a:t>DfCS</a:t>
            </a:r>
            <a:r>
              <a:rPr lang="en-US" dirty="0" smtClean="0"/>
              <a:t> - Risk </a:t>
            </a:r>
            <a:r>
              <a:rPr lang="en-US" dirty="0"/>
              <a:t>Assessment Matrix</a:t>
            </a:r>
          </a:p>
        </p:txBody>
      </p:sp>
      <p:sp>
        <p:nvSpPr>
          <p:cNvPr id="2" name="Slide Number Placeholder 1"/>
          <p:cNvSpPr>
            <a:spLocks noGrp="1"/>
          </p:cNvSpPr>
          <p:nvPr>
            <p:ph type="sldNum" sz="quarter" idx="12"/>
          </p:nvPr>
        </p:nvSpPr>
        <p:spPr/>
        <p:txBody>
          <a:bodyPr/>
          <a:lstStyle/>
          <a:p>
            <a:fld id="{9B5B1DF5-C027-4F96-974A-B1B73A967B05}" type="slidenum">
              <a:rPr lang="en-US" smtClean="0"/>
              <a:pPr/>
              <a:t>45</a:t>
            </a:fld>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3169182653"/>
              </p:ext>
            </p:extLst>
          </p:nvPr>
        </p:nvGraphicFramePr>
        <p:xfrm>
          <a:off x="762000" y="2514600"/>
          <a:ext cx="7696200" cy="2494280"/>
        </p:xfrm>
        <a:graphic>
          <a:graphicData uri="http://schemas.openxmlformats.org/drawingml/2006/table">
            <a:tbl>
              <a:tblPr firstRow="1" bandRow="1">
                <a:tableStyleId>{5C22544A-7EE6-4342-B048-85BDC9FD1C3A}</a:tableStyleId>
              </a:tblPr>
              <a:tblGrid>
                <a:gridCol w="1828800"/>
                <a:gridCol w="1249680"/>
                <a:gridCol w="1539240"/>
                <a:gridCol w="1539240"/>
                <a:gridCol w="1539240"/>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Probability</a:t>
                      </a:r>
                    </a:p>
                  </a:txBody>
                  <a:tcPr anchor="ctr"/>
                </a:tc>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Severity</a:t>
                      </a:r>
                      <a:endParaRPr lang="en-US" dirty="0"/>
                    </a:p>
                  </a:txBody>
                  <a:tcPr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370840">
                <a:tc>
                  <a:txBody>
                    <a:bodyPr/>
                    <a:lstStyle/>
                    <a:p>
                      <a:endParaRPr lang="en-US" dirty="0"/>
                    </a:p>
                  </a:txBody>
                  <a:tcPr/>
                </a:tc>
                <a:tc>
                  <a:txBody>
                    <a:bodyPr/>
                    <a:lstStyle/>
                    <a:p>
                      <a:r>
                        <a:rPr lang="en-US" dirty="0" smtClean="0"/>
                        <a:t>Severe</a:t>
                      </a:r>
                      <a:endParaRPr lang="en-US" dirty="0"/>
                    </a:p>
                  </a:txBody>
                  <a:tcPr/>
                </a:tc>
                <a:tc>
                  <a:txBody>
                    <a:bodyPr/>
                    <a:lstStyle/>
                    <a:p>
                      <a:r>
                        <a:rPr lang="en-US" dirty="0" smtClean="0"/>
                        <a:t>Serious</a:t>
                      </a:r>
                      <a:endParaRPr lang="en-US" dirty="0"/>
                    </a:p>
                  </a:txBody>
                  <a:tcPr/>
                </a:tc>
                <a:tc>
                  <a:txBody>
                    <a:bodyPr/>
                    <a:lstStyle/>
                    <a:p>
                      <a:r>
                        <a:rPr lang="en-US" dirty="0" smtClean="0"/>
                        <a:t>Moderate</a:t>
                      </a:r>
                      <a:endParaRPr lang="en-US" dirty="0"/>
                    </a:p>
                  </a:txBody>
                  <a:tcPr/>
                </a:tc>
                <a:tc>
                  <a:txBody>
                    <a:bodyPr/>
                    <a:lstStyle/>
                    <a:p>
                      <a:r>
                        <a:rPr lang="en-US" dirty="0" smtClean="0"/>
                        <a:t>Slight</a:t>
                      </a:r>
                      <a:endParaRPr lang="en-US" dirty="0"/>
                    </a:p>
                  </a:txBody>
                  <a:tcPr/>
                </a:tc>
              </a:tr>
              <a:tr h="370840">
                <a:tc>
                  <a:txBody>
                    <a:bodyPr/>
                    <a:lstStyle/>
                    <a:p>
                      <a:r>
                        <a:rPr lang="en-US" dirty="0" smtClean="0"/>
                        <a:t>High</a:t>
                      </a:r>
                      <a:endParaRPr lang="en-US" dirty="0"/>
                    </a:p>
                  </a:txBody>
                  <a:tcPr/>
                </a:tc>
                <a:tc>
                  <a:txBody>
                    <a:bodyPr/>
                    <a:lstStyle/>
                    <a:p>
                      <a:r>
                        <a:rPr lang="en-US" dirty="0" smtClean="0"/>
                        <a:t>High</a:t>
                      </a:r>
                      <a:endParaRPr lang="en-US" dirty="0"/>
                    </a:p>
                  </a:txBody>
                  <a:tcPr/>
                </a:tc>
                <a:tc>
                  <a:txBody>
                    <a:bodyPr/>
                    <a:lstStyle/>
                    <a:p>
                      <a:r>
                        <a:rPr lang="en-US" dirty="0" smtClean="0"/>
                        <a:t>High</a:t>
                      </a:r>
                      <a:endParaRPr lang="en-US" dirty="0"/>
                    </a:p>
                  </a:txBody>
                  <a:tcPr/>
                </a:tc>
                <a:tc>
                  <a:txBody>
                    <a:bodyPr/>
                    <a:lstStyle/>
                    <a:p>
                      <a:r>
                        <a:rPr lang="en-US" dirty="0" smtClean="0"/>
                        <a:t>Medium</a:t>
                      </a:r>
                      <a:endParaRPr lang="en-US" dirty="0"/>
                    </a:p>
                  </a:txBody>
                  <a:tcPr/>
                </a:tc>
                <a:tc>
                  <a:txBody>
                    <a:bodyPr/>
                    <a:lstStyle/>
                    <a:p>
                      <a:r>
                        <a:rPr lang="en-US" dirty="0" smtClean="0"/>
                        <a:t>Low</a:t>
                      </a:r>
                      <a:endParaRPr lang="en-US" dirty="0"/>
                    </a:p>
                  </a:txBody>
                  <a:tcPr/>
                </a:tc>
              </a:tr>
              <a:tr h="370840">
                <a:tc>
                  <a:txBody>
                    <a:bodyPr/>
                    <a:lstStyle/>
                    <a:p>
                      <a:r>
                        <a:rPr lang="en-US" dirty="0" smtClean="0"/>
                        <a:t>Medium</a:t>
                      </a:r>
                      <a:endParaRPr lang="en-US" dirty="0"/>
                    </a:p>
                  </a:txBody>
                  <a:tcPr/>
                </a:tc>
                <a:tc>
                  <a:txBody>
                    <a:bodyPr/>
                    <a:lstStyle/>
                    <a:p>
                      <a:r>
                        <a:rPr lang="en-US" dirty="0" smtClean="0"/>
                        <a:t>High</a:t>
                      </a:r>
                      <a:endParaRPr lang="en-US" dirty="0"/>
                    </a:p>
                  </a:txBody>
                  <a:tcPr/>
                </a:tc>
                <a:tc>
                  <a:txBody>
                    <a:bodyPr/>
                    <a:lstStyle/>
                    <a:p>
                      <a:r>
                        <a:rPr lang="en-US" dirty="0" smtClean="0"/>
                        <a:t>Medium</a:t>
                      </a:r>
                      <a:endParaRPr lang="en-US" dirty="0"/>
                    </a:p>
                  </a:txBody>
                  <a:tcPr/>
                </a:tc>
                <a:tc>
                  <a:txBody>
                    <a:bodyPr/>
                    <a:lstStyle/>
                    <a:p>
                      <a:r>
                        <a:rPr lang="en-US" dirty="0" smtClean="0"/>
                        <a:t>Low</a:t>
                      </a:r>
                      <a:endParaRPr lang="en-US" dirty="0"/>
                    </a:p>
                  </a:txBody>
                  <a:tcPr/>
                </a:tc>
                <a:tc>
                  <a:txBody>
                    <a:bodyPr/>
                    <a:lstStyle/>
                    <a:p>
                      <a:r>
                        <a:rPr lang="en-US" dirty="0" smtClean="0"/>
                        <a:t>Low</a:t>
                      </a:r>
                      <a:endParaRPr lang="en-US" dirty="0"/>
                    </a:p>
                  </a:txBody>
                  <a:tcPr/>
                </a:tc>
              </a:tr>
              <a:tr h="370840">
                <a:tc>
                  <a:txBody>
                    <a:bodyPr/>
                    <a:lstStyle/>
                    <a:p>
                      <a:r>
                        <a:rPr lang="en-US" dirty="0" smtClean="0"/>
                        <a:t>Moderate</a:t>
                      </a:r>
                      <a:endParaRPr lang="en-US" dirty="0"/>
                    </a:p>
                  </a:txBody>
                  <a:tcPr/>
                </a:tc>
                <a:tc>
                  <a:txBody>
                    <a:bodyPr/>
                    <a:lstStyle/>
                    <a:p>
                      <a:r>
                        <a:rPr lang="en-US" dirty="0" smtClean="0"/>
                        <a:t>Medium</a:t>
                      </a:r>
                      <a:endParaRPr lang="en-US" dirty="0"/>
                    </a:p>
                  </a:txBody>
                  <a:tcPr/>
                </a:tc>
                <a:tc>
                  <a:txBody>
                    <a:bodyPr/>
                    <a:lstStyle/>
                    <a:p>
                      <a:r>
                        <a:rPr lang="en-US" dirty="0" smtClean="0"/>
                        <a:t>Low</a:t>
                      </a:r>
                      <a:endParaRPr lang="en-US" dirty="0"/>
                    </a:p>
                  </a:txBody>
                  <a:tcPr/>
                </a:tc>
                <a:tc>
                  <a:txBody>
                    <a:bodyPr/>
                    <a:lstStyle/>
                    <a:p>
                      <a:r>
                        <a:rPr lang="en-US" dirty="0" smtClean="0"/>
                        <a:t>Low</a:t>
                      </a:r>
                      <a:endParaRPr lang="en-US" dirty="0"/>
                    </a:p>
                  </a:txBody>
                  <a:tcPr/>
                </a:tc>
                <a:tc>
                  <a:txBody>
                    <a:bodyPr/>
                    <a:lstStyle/>
                    <a:p>
                      <a:r>
                        <a:rPr lang="en-US" dirty="0" smtClean="0"/>
                        <a:t>Negligible</a:t>
                      </a:r>
                      <a:endParaRPr lang="en-US" dirty="0"/>
                    </a:p>
                  </a:txBody>
                  <a:tcPr/>
                </a:tc>
              </a:tr>
              <a:tr h="370840">
                <a:tc>
                  <a:txBody>
                    <a:bodyPr/>
                    <a:lstStyle/>
                    <a:p>
                      <a:r>
                        <a:rPr lang="en-US" dirty="0" smtClean="0"/>
                        <a:t>Low</a:t>
                      </a:r>
                      <a:endParaRPr lang="en-US" dirty="0"/>
                    </a:p>
                  </a:txBody>
                  <a:tcPr/>
                </a:tc>
                <a:tc>
                  <a:txBody>
                    <a:bodyPr/>
                    <a:lstStyle/>
                    <a:p>
                      <a:r>
                        <a:rPr lang="en-US" dirty="0" smtClean="0"/>
                        <a:t>Low</a:t>
                      </a:r>
                      <a:endParaRPr lang="en-US" dirty="0"/>
                    </a:p>
                  </a:txBody>
                  <a:tcPr/>
                </a:tc>
                <a:tc>
                  <a:txBody>
                    <a:bodyPr/>
                    <a:lstStyle/>
                    <a:p>
                      <a:r>
                        <a:rPr lang="en-US" dirty="0" smtClean="0"/>
                        <a:t>Low</a:t>
                      </a:r>
                      <a:endParaRPr lang="en-US" dirty="0"/>
                    </a:p>
                  </a:txBody>
                  <a:tcPr/>
                </a:tc>
                <a:tc>
                  <a:txBody>
                    <a:bodyPr/>
                    <a:lstStyle/>
                    <a:p>
                      <a:r>
                        <a:rPr lang="en-US" dirty="0" smtClean="0"/>
                        <a:t>Negligible</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Negligible</a:t>
                      </a:r>
                    </a:p>
                    <a:p>
                      <a:endParaRPr lang="en-US" dirty="0"/>
                    </a:p>
                  </a:txBody>
                  <a:tcPr/>
                </a:tc>
              </a:tr>
            </a:tbl>
          </a:graphicData>
        </a:graphic>
      </p:graphicFrame>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B5B1DF5-C027-4F96-974A-B1B73A967B05}" type="slidenum">
              <a:rPr lang="en-US" smtClean="0"/>
              <a:pPr/>
              <a:t>46</a:t>
            </a:fld>
            <a:endParaRPr lang="en-US" dirty="0"/>
          </a:p>
        </p:txBody>
      </p:sp>
      <p:sp>
        <p:nvSpPr>
          <p:cNvPr id="5" name="Rectangle 2"/>
          <p:cNvSpPr>
            <a:spLocks noGrp="1" noChangeArrowheads="1"/>
          </p:cNvSpPr>
          <p:nvPr>
            <p:ph type="title"/>
          </p:nvPr>
        </p:nvSpPr>
        <p:spPr>
          <a:xfrm>
            <a:off x="1043490" y="1027664"/>
            <a:ext cx="7024744" cy="1143000"/>
          </a:xfrm>
        </p:spPr>
        <p:txBody>
          <a:bodyPr/>
          <a:lstStyle/>
          <a:p>
            <a:r>
              <a:rPr lang="en-US" dirty="0" smtClean="0"/>
              <a:t>Step #3</a:t>
            </a:r>
            <a:endParaRPr lang="en-US" dirty="0"/>
          </a:p>
        </p:txBody>
      </p:sp>
      <p:sp>
        <p:nvSpPr>
          <p:cNvPr id="6" name="Rectangle 3"/>
          <p:cNvSpPr>
            <a:spLocks noGrp="1" noChangeArrowheads="1"/>
          </p:cNvSpPr>
          <p:nvPr>
            <p:ph idx="1"/>
          </p:nvPr>
        </p:nvSpPr>
        <p:spPr>
          <a:xfrm>
            <a:off x="1043492" y="3161852"/>
            <a:ext cx="6777317" cy="1562548"/>
          </a:xfrm>
        </p:spPr>
        <p:txBody>
          <a:bodyPr>
            <a:normAutofit lnSpcReduction="10000"/>
          </a:bodyPr>
          <a:lstStyle/>
          <a:p>
            <a:pPr marL="0" lvl="0" indent="0" algn="ctr">
              <a:buNone/>
            </a:pPr>
            <a:r>
              <a:rPr lang="en-US" sz="4800" dirty="0"/>
              <a:t>Apply Hierarchy of  </a:t>
            </a:r>
          </a:p>
          <a:p>
            <a:pPr marL="0" lvl="0" indent="0" algn="ctr">
              <a:buNone/>
            </a:pPr>
            <a:r>
              <a:rPr lang="en-US" sz="4800" dirty="0" smtClean="0"/>
              <a:t>Controls</a:t>
            </a:r>
            <a:endParaRPr lang="en-US" sz="4800" dirty="0"/>
          </a:p>
          <a:p>
            <a:pPr marL="0" indent="0" algn="ctr">
              <a:buNone/>
            </a:pPr>
            <a:endParaRPr lang="en-US" sz="5400" dirty="0"/>
          </a:p>
        </p:txBody>
      </p:sp>
    </p:spTree>
    <p:extLst>
      <p:ext uri="{BB962C8B-B14F-4D97-AF65-F5344CB8AC3E}">
        <p14:creationId xmlns:p14="http://schemas.microsoft.com/office/powerpoint/2010/main" val="314513448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2"/>
          <p:cNvSpPr>
            <a:spLocks noGrp="1" noChangeArrowheads="1"/>
          </p:cNvSpPr>
          <p:nvPr>
            <p:ph type="title"/>
          </p:nvPr>
        </p:nvSpPr>
        <p:spPr/>
        <p:txBody>
          <a:bodyPr>
            <a:normAutofit fontScale="90000"/>
          </a:bodyPr>
          <a:lstStyle/>
          <a:p>
            <a:r>
              <a:rPr lang="en-US" dirty="0" smtClean="0"/>
              <a:t>Hierarchy of Controls</a:t>
            </a:r>
            <a:br>
              <a:rPr lang="en-US" dirty="0" smtClean="0"/>
            </a:br>
            <a:endParaRPr lang="en-US" dirty="0"/>
          </a:p>
        </p:txBody>
      </p:sp>
      <p:pic>
        <p:nvPicPr>
          <p:cNvPr id="5" name="Content Placeholder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1570609" y="1676400"/>
            <a:ext cx="6049391" cy="3733799"/>
          </a:xfrm>
        </p:spPr>
      </p:pic>
      <p:sp>
        <p:nvSpPr>
          <p:cNvPr id="2" name="TextBox 1"/>
          <p:cNvSpPr txBox="1"/>
          <p:nvPr/>
        </p:nvSpPr>
        <p:spPr>
          <a:xfrm>
            <a:off x="609600" y="5638800"/>
            <a:ext cx="8305800" cy="830997"/>
          </a:xfrm>
          <a:prstGeom prst="rect">
            <a:avLst/>
          </a:prstGeom>
          <a:noFill/>
        </p:spPr>
        <p:txBody>
          <a:bodyPr wrap="square" rtlCol="0">
            <a:spAutoFit/>
          </a:bodyPr>
          <a:lstStyle/>
          <a:p>
            <a:pPr algn="l"/>
            <a:r>
              <a:rPr lang="en-US" sz="1200" dirty="0" smtClean="0"/>
              <a:t>Ref: Peterson </a:t>
            </a:r>
            <a:r>
              <a:rPr lang="en-US" sz="1200" dirty="0"/>
              <a:t>JE </a:t>
            </a:r>
            <a:r>
              <a:rPr lang="en-US" sz="1200" dirty="0" smtClean="0"/>
              <a:t>, 1973. </a:t>
            </a:r>
            <a:r>
              <a:rPr lang="en-US" sz="1200" dirty="0"/>
              <a:t>Principles for controlling the occupational environment. The industrial environment—its evaluation and control. Cincinnati, OH: U.S. Department of Health and Human Services, Centers for Disease Control and Prevention, National Institute for Occupational Safety and Health, DHHS (NIOSH), p 117. </a:t>
            </a:r>
          </a:p>
        </p:txBody>
      </p:sp>
      <p:sp>
        <p:nvSpPr>
          <p:cNvPr id="4" name="Slide Number Placeholder 3"/>
          <p:cNvSpPr>
            <a:spLocks noGrp="1"/>
          </p:cNvSpPr>
          <p:nvPr>
            <p:ph type="sldNum" sz="quarter" idx="12"/>
          </p:nvPr>
        </p:nvSpPr>
        <p:spPr/>
        <p:txBody>
          <a:bodyPr/>
          <a:lstStyle/>
          <a:p>
            <a:fld id="{9B5B1DF5-C027-4F96-974A-B1B73A967B05}" type="slidenum">
              <a:rPr lang="en-US" smtClean="0"/>
              <a:pPr/>
              <a:t>47</a:t>
            </a:fld>
            <a:endParaRPr lang="en-US" dirty="0"/>
          </a:p>
        </p:txBody>
      </p:sp>
    </p:spTree>
    <p:extLst>
      <p:ext uri="{BB962C8B-B14F-4D97-AF65-F5344CB8AC3E}">
        <p14:creationId xmlns:p14="http://schemas.microsoft.com/office/powerpoint/2010/main" val="1563861392"/>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533400"/>
            <a:ext cx="7024744" cy="990600"/>
          </a:xfrm>
        </p:spPr>
        <p:txBody>
          <a:bodyPr>
            <a:normAutofit/>
          </a:bodyPr>
          <a:lstStyle/>
          <a:p>
            <a:r>
              <a:rPr lang="en-US" dirty="0" err="1" smtClean="0"/>
              <a:t>DfCS</a:t>
            </a:r>
            <a:r>
              <a:rPr lang="en-US" dirty="0" smtClean="0"/>
              <a:t> Template</a:t>
            </a:r>
            <a:endParaRPr lang="en-US" dirty="0"/>
          </a:p>
        </p:txBody>
      </p:sp>
      <p:sp>
        <p:nvSpPr>
          <p:cNvPr id="98" name="Slide Number Placeholder 97"/>
          <p:cNvSpPr>
            <a:spLocks noGrp="1"/>
          </p:cNvSpPr>
          <p:nvPr>
            <p:ph type="sldNum" sz="quarter" idx="12"/>
          </p:nvPr>
        </p:nvSpPr>
        <p:spPr/>
        <p:txBody>
          <a:bodyPr/>
          <a:lstStyle/>
          <a:p>
            <a:fld id="{9B5B1DF5-C027-4F96-974A-B1B73A967B05}" type="slidenum">
              <a:rPr lang="en-US" smtClean="0"/>
              <a:pPr/>
              <a:t>48</a:t>
            </a:fld>
            <a:endParaRPr lang="en-US" dirty="0"/>
          </a:p>
        </p:txBody>
      </p:sp>
      <p:graphicFrame>
        <p:nvGraphicFramePr>
          <p:cNvPr id="19" name="Table 18"/>
          <p:cNvGraphicFramePr>
            <a:graphicFrameLocks noGrp="1"/>
          </p:cNvGraphicFramePr>
          <p:nvPr>
            <p:extLst>
              <p:ext uri="{D42A27DB-BD31-4B8C-83A1-F6EECF244321}">
                <p14:modId xmlns:p14="http://schemas.microsoft.com/office/powerpoint/2010/main" val="2699034218"/>
              </p:ext>
            </p:extLst>
          </p:nvPr>
        </p:nvGraphicFramePr>
        <p:xfrm>
          <a:off x="761999" y="1600200"/>
          <a:ext cx="7543801" cy="4678680"/>
        </p:xfrm>
        <a:graphic>
          <a:graphicData uri="http://schemas.openxmlformats.org/drawingml/2006/table">
            <a:tbl>
              <a:tblPr firstRow="1" bandRow="1">
                <a:tableStyleId>{5C22544A-7EE6-4342-B048-85BDC9FD1C3A}</a:tableStyleId>
              </a:tblPr>
              <a:tblGrid>
                <a:gridCol w="817245"/>
                <a:gridCol w="518636"/>
                <a:gridCol w="550069"/>
                <a:gridCol w="628650"/>
                <a:gridCol w="550069"/>
                <a:gridCol w="628650"/>
                <a:gridCol w="550069"/>
                <a:gridCol w="785813"/>
                <a:gridCol w="864394"/>
                <a:gridCol w="1650206"/>
              </a:tblGrid>
              <a:tr h="389890">
                <a:tc rowSpan="2">
                  <a:txBody>
                    <a:bodyPr/>
                    <a:lstStyle/>
                    <a:p>
                      <a:endParaRPr lang="en-US" sz="1200" dirty="0"/>
                    </a:p>
                  </a:txBody>
                  <a:tcPr>
                    <a:solidFill>
                      <a:schemeClr val="bg2">
                        <a:lumMod val="40000"/>
                        <a:lumOff val="60000"/>
                      </a:schemeClr>
                    </a:solidFill>
                  </a:tcPr>
                </a:tc>
                <a:tc gridSpan="4">
                  <a:txBody>
                    <a:bodyPr/>
                    <a:lstStyle/>
                    <a:p>
                      <a:pPr algn="ctr"/>
                      <a:r>
                        <a:rPr lang="en-US" sz="1200" dirty="0" smtClean="0"/>
                        <a:t>Practical</a:t>
                      </a:r>
                      <a:endParaRPr lang="en-US" sz="1200" dirty="0"/>
                    </a:p>
                  </a:txBody>
                  <a:tcPr/>
                </a:tc>
                <a:tc hMerge="1">
                  <a:txBody>
                    <a:bodyPr/>
                    <a:lstStyle/>
                    <a:p>
                      <a:endParaRPr lang="en-US"/>
                    </a:p>
                  </a:txBody>
                  <a:tcPr/>
                </a:tc>
                <a:tc hMerge="1">
                  <a:txBody>
                    <a:bodyPr/>
                    <a:lstStyle/>
                    <a:p>
                      <a:endParaRPr lang="en-US" sz="1200" dirty="0"/>
                    </a:p>
                  </a:txBody>
                  <a:tcPr/>
                </a:tc>
                <a:tc hMerge="1">
                  <a:txBody>
                    <a:bodyPr/>
                    <a:lstStyle/>
                    <a:p>
                      <a:endParaRPr lang="en-US"/>
                    </a:p>
                  </a:txBody>
                  <a:tcPr/>
                </a:tc>
                <a:tc gridSpan="2">
                  <a:txBody>
                    <a:bodyPr/>
                    <a:lstStyle/>
                    <a:p>
                      <a:r>
                        <a:rPr lang="en-US" sz="1200" dirty="0" smtClean="0"/>
                        <a:t>Practical</a:t>
                      </a:r>
                      <a:endParaRPr lang="en-US" sz="1200" dirty="0"/>
                    </a:p>
                  </a:txBody>
                  <a:tcPr/>
                </a:tc>
                <a:tc hMerge="1">
                  <a:txBody>
                    <a:bodyPr/>
                    <a:lstStyle/>
                    <a:p>
                      <a:endParaRPr lang="en-US" sz="1200" dirty="0"/>
                    </a:p>
                  </a:txBody>
                  <a:tcPr/>
                </a:tc>
                <a:tc gridSpan="2">
                  <a:txBody>
                    <a:bodyPr/>
                    <a:lstStyle/>
                    <a:p>
                      <a:r>
                        <a:rPr lang="en-US" sz="1200" dirty="0" smtClean="0"/>
                        <a:t>All Practical</a:t>
                      </a:r>
                      <a:endParaRPr lang="en-US" sz="1200" dirty="0"/>
                    </a:p>
                  </a:txBody>
                  <a:tcPr/>
                </a:tc>
                <a:tc hMerge="1">
                  <a:txBody>
                    <a:bodyPr/>
                    <a:lstStyle/>
                    <a:p>
                      <a:endParaRPr lang="en-US"/>
                    </a:p>
                  </a:txBody>
                  <a:tcPr/>
                </a:tc>
                <a:tc rowSpan="2">
                  <a:txBody>
                    <a:bodyPr/>
                    <a:lstStyle/>
                    <a:p>
                      <a:pPr algn="ctr"/>
                      <a:r>
                        <a:rPr lang="en-US" sz="1200" dirty="0" smtClean="0">
                          <a:solidFill>
                            <a:schemeClr val="tx1"/>
                          </a:solidFill>
                        </a:rPr>
                        <a:t>Controls</a:t>
                      </a:r>
                      <a:endParaRPr lang="en-US" sz="1200" dirty="0">
                        <a:solidFill>
                          <a:schemeClr val="tx1"/>
                        </a:solidFill>
                      </a:endParaRPr>
                    </a:p>
                  </a:txBody>
                  <a:tcPr anchor="ctr">
                    <a:solidFill>
                      <a:schemeClr val="bg2">
                        <a:lumMod val="40000"/>
                        <a:lumOff val="60000"/>
                      </a:schemeClr>
                    </a:solidFill>
                  </a:tcPr>
                </a:tc>
              </a:tr>
              <a:tr h="389890">
                <a:tc vMerge="1">
                  <a:txBody>
                    <a:bodyPr/>
                    <a:lstStyle/>
                    <a:p>
                      <a:endParaRPr lang="en-US" sz="1200" dirty="0"/>
                    </a:p>
                  </a:txBody>
                  <a:tcPr/>
                </a:tc>
                <a:tc gridSpan="2">
                  <a:txBody>
                    <a:bodyPr/>
                    <a:lstStyle/>
                    <a:p>
                      <a:pPr algn="ctr"/>
                      <a:r>
                        <a:rPr lang="en-US" sz="1200" dirty="0" smtClean="0"/>
                        <a:t>Significant</a:t>
                      </a:r>
                      <a:endParaRPr lang="en-US" sz="1200" dirty="0"/>
                    </a:p>
                  </a:txBody>
                  <a:tcPr/>
                </a:tc>
                <a:tc hMerge="1">
                  <a:txBody>
                    <a:bodyPr/>
                    <a:lstStyle/>
                    <a:p>
                      <a:endParaRPr lang="en-US" sz="1200" dirty="0"/>
                    </a:p>
                  </a:txBody>
                  <a:tcPr/>
                </a:tc>
                <a:tc gridSpan="2">
                  <a:txBody>
                    <a:bodyPr/>
                    <a:lstStyle/>
                    <a:p>
                      <a:pPr algn="ctr"/>
                      <a:r>
                        <a:rPr lang="en-US" sz="1200" dirty="0" smtClean="0"/>
                        <a:t>To</a:t>
                      </a:r>
                      <a:r>
                        <a:rPr lang="en-US" sz="1200" baseline="0" dirty="0" smtClean="0"/>
                        <a:t> Eliminate</a:t>
                      </a:r>
                      <a:endParaRPr lang="en-US" sz="1200" dirty="0"/>
                    </a:p>
                  </a:txBody>
                  <a:tcPr/>
                </a:tc>
                <a:tc hMerge="1">
                  <a:txBody>
                    <a:bodyPr/>
                    <a:lstStyle/>
                    <a:p>
                      <a:endParaRPr lang="en-US" sz="1200" dirty="0"/>
                    </a:p>
                  </a:txBody>
                  <a:tcPr/>
                </a:tc>
                <a:tc gridSpan="2">
                  <a:txBody>
                    <a:bodyPr/>
                    <a:lstStyle/>
                    <a:p>
                      <a:r>
                        <a:rPr lang="en-US" sz="1200" dirty="0" smtClean="0"/>
                        <a:t>To Isolate</a:t>
                      </a:r>
                      <a:endParaRPr lang="en-US" sz="1200" dirty="0"/>
                    </a:p>
                  </a:txBody>
                  <a:tcPr/>
                </a:tc>
                <a:tc hMerge="1">
                  <a:txBody>
                    <a:bodyPr/>
                    <a:lstStyle/>
                    <a:p>
                      <a:endParaRPr lang="en-US" sz="1200" dirty="0"/>
                    </a:p>
                  </a:txBody>
                  <a:tcPr/>
                </a:tc>
                <a:tc gridSpan="2">
                  <a:txBody>
                    <a:bodyPr/>
                    <a:lstStyle/>
                    <a:p>
                      <a:r>
                        <a:rPr lang="en-US" sz="1200" dirty="0" smtClean="0"/>
                        <a:t>Steps</a:t>
                      </a:r>
                      <a:r>
                        <a:rPr lang="en-US" sz="1200" baseline="0" dirty="0" smtClean="0"/>
                        <a:t> to Minimize</a:t>
                      </a:r>
                      <a:endParaRPr lang="en-US" sz="1200" dirty="0"/>
                    </a:p>
                  </a:txBody>
                  <a:tcPr/>
                </a:tc>
                <a:tc hMerge="1">
                  <a:txBody>
                    <a:bodyPr/>
                    <a:lstStyle/>
                    <a:p>
                      <a:endParaRPr lang="en-US"/>
                    </a:p>
                  </a:txBody>
                  <a:tcPr/>
                </a:tc>
                <a:tc vMerge="1">
                  <a:txBody>
                    <a:bodyPr/>
                    <a:lstStyle/>
                    <a:p>
                      <a:endParaRPr lang="en-US" sz="1200" dirty="0"/>
                    </a:p>
                  </a:txBody>
                  <a:tcPr/>
                </a:tc>
              </a:tr>
              <a:tr h="389890">
                <a:tc>
                  <a:txBody>
                    <a:bodyPr/>
                    <a:lstStyle/>
                    <a:p>
                      <a:r>
                        <a:rPr lang="en-US" sz="1200" b="1" dirty="0" smtClean="0"/>
                        <a:t>Hazard</a:t>
                      </a:r>
                      <a:endParaRPr lang="en-US" sz="1200" b="1" dirty="0"/>
                    </a:p>
                  </a:txBody>
                  <a:tcPr/>
                </a:tc>
                <a:tc>
                  <a:txBody>
                    <a:bodyPr/>
                    <a:lstStyle/>
                    <a:p>
                      <a:r>
                        <a:rPr lang="en-US" sz="1200" b="1" dirty="0" smtClean="0"/>
                        <a:t>Yes</a:t>
                      </a:r>
                      <a:endParaRPr lang="en-US" sz="1200" b="1" dirty="0"/>
                    </a:p>
                  </a:txBody>
                  <a:tcPr/>
                </a:tc>
                <a:tc>
                  <a:txBody>
                    <a:bodyPr/>
                    <a:lstStyle/>
                    <a:p>
                      <a:r>
                        <a:rPr lang="en-US" sz="1200" b="1" dirty="0" smtClean="0"/>
                        <a:t>No</a:t>
                      </a:r>
                      <a:endParaRPr lang="en-US" sz="1200" b="1" dirty="0"/>
                    </a:p>
                  </a:txBody>
                  <a:tcPr/>
                </a:tc>
                <a:tc>
                  <a:txBody>
                    <a:bodyPr/>
                    <a:lstStyle/>
                    <a:p>
                      <a:r>
                        <a:rPr lang="en-US" sz="1200" b="1" dirty="0" smtClean="0"/>
                        <a:t>Yes</a:t>
                      </a:r>
                      <a:endParaRPr lang="en-US" sz="1200" b="1" dirty="0"/>
                    </a:p>
                  </a:txBody>
                  <a:tcPr/>
                </a:tc>
                <a:tc>
                  <a:txBody>
                    <a:bodyPr/>
                    <a:lstStyle/>
                    <a:p>
                      <a:r>
                        <a:rPr lang="en-US" sz="1200" b="1" dirty="0" smtClean="0"/>
                        <a:t>No</a:t>
                      </a:r>
                      <a:endParaRPr lang="en-US" sz="1200" b="1" dirty="0"/>
                    </a:p>
                  </a:txBody>
                  <a:tcPr/>
                </a:tc>
                <a:tc>
                  <a:txBody>
                    <a:bodyPr/>
                    <a:lstStyle/>
                    <a:p>
                      <a:r>
                        <a:rPr lang="en-US" sz="1200" b="1" dirty="0" smtClean="0"/>
                        <a:t>Yes</a:t>
                      </a:r>
                      <a:endParaRPr lang="en-US" sz="1200" b="1" dirty="0"/>
                    </a:p>
                  </a:txBody>
                  <a:tcPr/>
                </a:tc>
                <a:tc>
                  <a:txBody>
                    <a:bodyPr/>
                    <a:lstStyle/>
                    <a:p>
                      <a:r>
                        <a:rPr lang="en-US" sz="1200" b="1" dirty="0" smtClean="0"/>
                        <a:t>No</a:t>
                      </a:r>
                      <a:endParaRPr lang="en-US" sz="1200" b="1" dirty="0"/>
                    </a:p>
                  </a:txBody>
                  <a:tcPr/>
                </a:tc>
                <a:tc>
                  <a:txBody>
                    <a:bodyPr/>
                    <a:lstStyle/>
                    <a:p>
                      <a:r>
                        <a:rPr lang="en-US" sz="1200" b="1" dirty="0" smtClean="0"/>
                        <a:t>Yes </a:t>
                      </a:r>
                      <a:endParaRPr lang="en-US" sz="1200" b="1" dirty="0"/>
                    </a:p>
                  </a:txBody>
                  <a:tcPr/>
                </a:tc>
                <a:tc>
                  <a:txBody>
                    <a:bodyPr/>
                    <a:lstStyle/>
                    <a:p>
                      <a:r>
                        <a:rPr lang="en-US" sz="1200" b="1" dirty="0" smtClean="0"/>
                        <a:t>No</a:t>
                      </a:r>
                      <a:endParaRPr lang="en-US" sz="1200" b="1" dirty="0"/>
                    </a:p>
                  </a:txBody>
                  <a:tcPr/>
                </a:tc>
                <a:tc>
                  <a:txBody>
                    <a:bodyPr/>
                    <a:lstStyle/>
                    <a:p>
                      <a:pPr algn="ctr"/>
                      <a:r>
                        <a:rPr lang="en-US" sz="1200" b="1" dirty="0" smtClean="0"/>
                        <a:t>Required</a:t>
                      </a:r>
                      <a:endParaRPr lang="en-US" sz="1200" b="1" dirty="0"/>
                    </a:p>
                  </a:txBody>
                  <a:tcPr/>
                </a:tc>
              </a:tr>
              <a:tr h="389890">
                <a:tc>
                  <a:txBody>
                    <a:bodyPr/>
                    <a:lstStyle/>
                    <a:p>
                      <a:endParaRPr lang="en-US" sz="1200" dirty="0"/>
                    </a:p>
                  </a:txBody>
                  <a:tcPr/>
                </a:tc>
                <a:tc>
                  <a:txBody>
                    <a:bodyPr/>
                    <a:lstStyle/>
                    <a:p>
                      <a:endParaRPr lang="en-US" sz="120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dirty="0"/>
                    </a:p>
                  </a:txBody>
                  <a:tcPr/>
                </a:tc>
                <a:tc>
                  <a:txBody>
                    <a:bodyPr/>
                    <a:lstStyle/>
                    <a:p>
                      <a:endParaRPr lang="en-US" sz="1200"/>
                    </a:p>
                  </a:txBody>
                  <a:tcPr/>
                </a:tc>
              </a:tr>
              <a:tr h="389890">
                <a:tc>
                  <a:txBody>
                    <a:bodyPr/>
                    <a:lstStyle/>
                    <a:p>
                      <a:endParaRPr lang="en-US" sz="1200" dirty="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dirty="0"/>
                    </a:p>
                  </a:txBody>
                  <a:tcPr/>
                </a:tc>
                <a:tc>
                  <a:txBody>
                    <a:bodyPr/>
                    <a:lstStyle/>
                    <a:p>
                      <a:endParaRPr lang="en-US" dirty="0"/>
                    </a:p>
                  </a:txBody>
                  <a:tcPr/>
                </a:tc>
                <a:tc>
                  <a:txBody>
                    <a:bodyPr/>
                    <a:lstStyle/>
                    <a:p>
                      <a:endParaRPr lang="en-US" sz="1200"/>
                    </a:p>
                  </a:txBody>
                  <a:tcPr/>
                </a:tc>
              </a:tr>
              <a:tr h="389890">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dirty="0"/>
                    </a:p>
                  </a:txBody>
                  <a:tcPr/>
                </a:tc>
                <a:tc>
                  <a:txBody>
                    <a:bodyPr/>
                    <a:lstStyle/>
                    <a:p>
                      <a:endParaRPr lang="en-US" sz="1200"/>
                    </a:p>
                  </a:txBody>
                  <a:tcPr/>
                </a:tc>
              </a:tr>
              <a:tr h="389890">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dirty="0"/>
                    </a:p>
                  </a:txBody>
                  <a:tcPr/>
                </a:tc>
                <a:tc>
                  <a:txBody>
                    <a:bodyPr/>
                    <a:lstStyle/>
                    <a:p>
                      <a:endParaRPr lang="en-US" sz="1200"/>
                    </a:p>
                  </a:txBody>
                  <a:tcPr/>
                </a:tc>
              </a:tr>
              <a:tr h="389890">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dirty="0"/>
                    </a:p>
                  </a:txBody>
                  <a:tcPr/>
                </a:tc>
                <a:tc>
                  <a:txBody>
                    <a:bodyPr/>
                    <a:lstStyle/>
                    <a:p>
                      <a:endParaRPr lang="en-US" sz="1200" dirty="0"/>
                    </a:p>
                  </a:txBody>
                  <a:tcPr/>
                </a:tc>
              </a:tr>
              <a:tr h="389890">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dirty="0"/>
                    </a:p>
                  </a:txBody>
                  <a:tcPr/>
                </a:tc>
                <a:tc>
                  <a:txBody>
                    <a:bodyPr/>
                    <a:lstStyle/>
                    <a:p>
                      <a:endParaRPr lang="en-US" sz="1200" dirty="0"/>
                    </a:p>
                  </a:txBody>
                  <a:tcPr/>
                </a:tc>
              </a:tr>
              <a:tr h="389890">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dirty="0"/>
                    </a:p>
                  </a:txBody>
                  <a:tcPr/>
                </a:tc>
                <a:tc>
                  <a:txBody>
                    <a:bodyPr/>
                    <a:lstStyle/>
                    <a:p>
                      <a:endParaRPr lang="en-US" sz="1200" dirty="0"/>
                    </a:p>
                  </a:txBody>
                  <a:tcPr/>
                </a:tc>
              </a:tr>
              <a:tr h="389890">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dirty="0"/>
                    </a:p>
                  </a:txBody>
                  <a:tcPr/>
                </a:tc>
                <a:tc>
                  <a:txBody>
                    <a:bodyPr/>
                    <a:lstStyle/>
                    <a:p>
                      <a:endParaRPr lang="en-US" sz="1200" dirty="0"/>
                    </a:p>
                  </a:txBody>
                  <a:tcPr/>
                </a:tc>
              </a:tr>
              <a:tr h="389890">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dirty="0"/>
                    </a:p>
                  </a:txBody>
                  <a:tcPr/>
                </a:tc>
                <a:tc>
                  <a:txBody>
                    <a:bodyPr/>
                    <a:lstStyle/>
                    <a:p>
                      <a:endParaRPr lang="en-US" sz="1200" dirty="0"/>
                    </a:p>
                  </a:txBody>
                  <a:tcPr/>
                </a:tc>
              </a:tr>
            </a:tbl>
          </a:graphicData>
        </a:graphic>
      </p:graphicFrame>
    </p:spTree>
    <p:extLst>
      <p:ext uri="{BB962C8B-B14F-4D97-AF65-F5344CB8AC3E}">
        <p14:creationId xmlns:p14="http://schemas.microsoft.com/office/powerpoint/2010/main" val="3115312747"/>
      </p:ext>
    </p:extLst>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normAutofit/>
          </a:bodyPr>
          <a:lstStyle/>
          <a:p>
            <a:r>
              <a:rPr lang="en-US" dirty="0" smtClean="0"/>
              <a:t>Top Ten 1926 OSHA Violations </a:t>
            </a:r>
            <a:endParaRPr lang="en-US" dirty="0"/>
          </a:p>
        </p:txBody>
      </p:sp>
      <p:sp>
        <p:nvSpPr>
          <p:cNvPr id="101379" name="Rectangle 3"/>
          <p:cNvSpPr>
            <a:spLocks noGrp="1" noChangeArrowheads="1"/>
          </p:cNvSpPr>
          <p:nvPr>
            <p:ph idx="1"/>
          </p:nvPr>
        </p:nvSpPr>
        <p:spPr>
          <a:xfrm>
            <a:off x="1043492" y="1752600"/>
            <a:ext cx="6777317" cy="4572000"/>
          </a:xfrm>
        </p:spPr>
        <p:txBody>
          <a:bodyPr>
            <a:noAutofit/>
          </a:bodyPr>
          <a:lstStyle/>
          <a:p>
            <a:pPr marL="457200" indent="-457200">
              <a:buNone/>
            </a:pPr>
            <a:r>
              <a:rPr lang="en-US" sz="1800" dirty="0" smtClean="0">
                <a:solidFill>
                  <a:schemeClr val="tx1"/>
                </a:solidFill>
              </a:rPr>
              <a:t>1) Subpart M .501(b)(13) – Fall Protection – Residential  Construction</a:t>
            </a:r>
          </a:p>
          <a:p>
            <a:pPr marL="508000" indent="-508000">
              <a:buNone/>
            </a:pPr>
            <a:r>
              <a:rPr lang="en-US" sz="1800" dirty="0" smtClean="0">
                <a:solidFill>
                  <a:schemeClr val="tx1"/>
                </a:solidFill>
              </a:rPr>
              <a:t>2) Subpart X  .1053(b)(1) – Portable ladders not extended 3 feet above  landing </a:t>
            </a:r>
          </a:p>
          <a:p>
            <a:pPr marL="566738" indent="-566738">
              <a:buNone/>
            </a:pPr>
            <a:r>
              <a:rPr lang="en-US" sz="1800" dirty="0" smtClean="0">
                <a:solidFill>
                  <a:schemeClr val="tx1"/>
                </a:solidFill>
              </a:rPr>
              <a:t>3) Subpart M .501(b)(1) – Fall Protection – Unprotected Sides &amp; Edges</a:t>
            </a:r>
          </a:p>
          <a:p>
            <a:pPr marL="457200" indent="-457200">
              <a:buNone/>
            </a:pPr>
            <a:r>
              <a:rPr lang="en-US" sz="1800" dirty="0" smtClean="0">
                <a:solidFill>
                  <a:schemeClr val="tx1"/>
                </a:solidFill>
              </a:rPr>
              <a:t>4) Subpart M  .503(a)(1) – Fall Protection – Training</a:t>
            </a:r>
          </a:p>
          <a:p>
            <a:pPr marL="457200" indent="-457200">
              <a:buNone/>
            </a:pPr>
            <a:r>
              <a:rPr lang="en-US" sz="1800" dirty="0" smtClean="0">
                <a:solidFill>
                  <a:schemeClr val="tx1"/>
                </a:solidFill>
              </a:rPr>
              <a:t>5) Subpart E  .102(a)(1) – Eye and Face Protection</a:t>
            </a:r>
          </a:p>
          <a:p>
            <a:pPr marL="457200" indent="-457200">
              <a:buNone/>
            </a:pPr>
            <a:r>
              <a:rPr lang="en-US" sz="1800" dirty="0" smtClean="0">
                <a:solidFill>
                  <a:schemeClr val="tx1"/>
                </a:solidFill>
              </a:rPr>
              <a:t>6) Subpart E  .100(a) – Head Protection</a:t>
            </a:r>
          </a:p>
          <a:p>
            <a:pPr marL="457200" indent="-457200">
              <a:buNone/>
            </a:pPr>
            <a:r>
              <a:rPr lang="en-US" sz="1800" dirty="0" smtClean="0">
                <a:solidFill>
                  <a:schemeClr val="tx1"/>
                </a:solidFill>
              </a:rPr>
              <a:t>7) Subpart L  .451(g)(1) – Scaffolds – Fall Protection</a:t>
            </a:r>
          </a:p>
          <a:p>
            <a:pPr marL="457200" indent="-457200">
              <a:buNone/>
            </a:pPr>
            <a:r>
              <a:rPr lang="en-US" sz="1800" dirty="0" smtClean="0">
                <a:solidFill>
                  <a:schemeClr val="tx1"/>
                </a:solidFill>
              </a:rPr>
              <a:t>8) Subpart L  .453(b)(2)(v) – Aerial lifts – Fall Protection</a:t>
            </a:r>
          </a:p>
          <a:p>
            <a:pPr marL="457200" indent="-457200">
              <a:buNone/>
            </a:pPr>
            <a:r>
              <a:rPr lang="en-US" sz="1800" dirty="0" smtClean="0">
                <a:solidFill>
                  <a:schemeClr val="tx1"/>
                </a:solidFill>
              </a:rPr>
              <a:t>9) Subpart L  .451(e)(1) – Safe Access</a:t>
            </a:r>
          </a:p>
          <a:p>
            <a:pPr marL="508000" indent="-508000">
              <a:buNone/>
            </a:pPr>
            <a:r>
              <a:rPr lang="en-US" sz="1800" dirty="0" smtClean="0">
                <a:solidFill>
                  <a:schemeClr val="tx1"/>
                </a:solidFill>
              </a:rPr>
              <a:t>10) Subpart M .501(b)(10) – Fall Protection – Low-sloped Roofs</a:t>
            </a:r>
          </a:p>
          <a:p>
            <a:pPr>
              <a:buNone/>
            </a:pPr>
            <a:r>
              <a:rPr lang="en-US" dirty="0" smtClean="0">
                <a:solidFill>
                  <a:schemeClr val="tx1"/>
                </a:solidFill>
              </a:rPr>
              <a:t> </a:t>
            </a:r>
            <a:endParaRPr lang="en-US" dirty="0">
              <a:solidFill>
                <a:schemeClr val="tx1"/>
              </a:solidFill>
            </a:endParaRPr>
          </a:p>
        </p:txBody>
      </p:sp>
      <p:sp>
        <p:nvSpPr>
          <p:cNvPr id="2" name="Slide Number Placeholder 1"/>
          <p:cNvSpPr>
            <a:spLocks noGrp="1"/>
          </p:cNvSpPr>
          <p:nvPr>
            <p:ph type="sldNum" sz="quarter" idx="12"/>
          </p:nvPr>
        </p:nvSpPr>
        <p:spPr/>
        <p:txBody>
          <a:bodyPr/>
          <a:lstStyle/>
          <a:p>
            <a:fld id="{9B5B1DF5-C027-4F96-974A-B1B73A967B05}" type="slidenum">
              <a:rPr lang="en-US" smtClean="0"/>
              <a:pPr/>
              <a:t>49</a:t>
            </a:fld>
            <a:endParaRPr lang="en-US" dirty="0"/>
          </a:p>
        </p:txBody>
      </p:sp>
    </p:spTree>
    <p:extLst>
      <p:ext uri="{BB962C8B-B14F-4D97-AF65-F5344CB8AC3E}">
        <p14:creationId xmlns:p14="http://schemas.microsoft.com/office/powerpoint/2010/main" val="39565342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Course Outline (cont’d)</a:t>
            </a:r>
            <a:endParaRPr lang="en-US" dirty="0"/>
          </a:p>
        </p:txBody>
      </p:sp>
      <p:sp>
        <p:nvSpPr>
          <p:cNvPr id="3" name="Content Placeholder 2"/>
          <p:cNvSpPr>
            <a:spLocks noGrp="1"/>
          </p:cNvSpPr>
          <p:nvPr>
            <p:ph idx="1"/>
          </p:nvPr>
        </p:nvSpPr>
        <p:spPr/>
        <p:txBody>
          <a:bodyPr>
            <a:normAutofit/>
          </a:bodyPr>
          <a:lstStyle/>
          <a:p>
            <a:pPr marL="514350" indent="-514350">
              <a:spcBef>
                <a:spcPts val="0"/>
              </a:spcBef>
              <a:buFont typeface="+mj-lt"/>
              <a:buAutoNum type="romanUcPeriod" startAt="2"/>
            </a:pPr>
            <a:r>
              <a:rPr lang="en-US" dirty="0" smtClean="0"/>
              <a:t>Design for Construction Safety Methodology</a:t>
            </a:r>
          </a:p>
          <a:p>
            <a:pPr marL="1089025" lvl="2" indent="-406400">
              <a:spcBef>
                <a:spcPts val="0"/>
              </a:spcBef>
              <a:buClrTx/>
              <a:buSzPct val="100000"/>
              <a:buFont typeface="+mj-lt"/>
              <a:buAutoNum type="alphaUcPeriod"/>
            </a:pPr>
            <a:r>
              <a:rPr lang="en-US" dirty="0" smtClean="0">
                <a:solidFill>
                  <a:schemeClr val="tx1"/>
                </a:solidFill>
              </a:rPr>
              <a:t>Identify hazards</a:t>
            </a:r>
          </a:p>
          <a:p>
            <a:pPr marL="790575" indent="298450">
              <a:spcBef>
                <a:spcPts val="0"/>
              </a:spcBef>
              <a:buNone/>
            </a:pPr>
            <a:r>
              <a:rPr lang="en-US" sz="2000" dirty="0" smtClean="0">
                <a:solidFill>
                  <a:schemeClr val="tx1"/>
                </a:solidFill>
              </a:rPr>
              <a:t>1. Consider Human Factors</a:t>
            </a:r>
          </a:p>
          <a:p>
            <a:pPr marL="790575" indent="298450">
              <a:spcBef>
                <a:spcPts val="0"/>
              </a:spcBef>
              <a:buNone/>
            </a:pPr>
            <a:r>
              <a:rPr lang="en-US" sz="2000" dirty="0" smtClean="0">
                <a:solidFill>
                  <a:schemeClr val="tx1"/>
                </a:solidFill>
              </a:rPr>
              <a:t>2. Recognized hazards</a:t>
            </a:r>
          </a:p>
          <a:p>
            <a:pPr marL="790575" indent="298450">
              <a:spcBef>
                <a:spcPts val="0"/>
              </a:spcBef>
              <a:buNone/>
            </a:pPr>
            <a:r>
              <a:rPr lang="en-US" sz="2000" dirty="0" smtClean="0">
                <a:solidFill>
                  <a:schemeClr val="tx1"/>
                </a:solidFill>
              </a:rPr>
              <a:t>3. Hidden hazards-”What if” </a:t>
            </a:r>
          </a:p>
          <a:p>
            <a:pPr marL="1089025" lvl="2" indent="-406400">
              <a:spcBef>
                <a:spcPts val="0"/>
              </a:spcBef>
              <a:buClrTx/>
              <a:buSzPct val="100000"/>
              <a:buFont typeface="+mj-lt"/>
              <a:buAutoNum type="alphaUcPeriod" startAt="2"/>
            </a:pPr>
            <a:r>
              <a:rPr lang="en-US" dirty="0" smtClean="0">
                <a:solidFill>
                  <a:schemeClr val="tx1"/>
                </a:solidFill>
              </a:rPr>
              <a:t>Assess risk associated with each </a:t>
            </a:r>
            <a:r>
              <a:rPr lang="en-US" sz="2000" dirty="0" smtClean="0">
                <a:solidFill>
                  <a:schemeClr val="tx1"/>
                </a:solidFill>
              </a:rPr>
              <a:t>hazard</a:t>
            </a:r>
          </a:p>
          <a:p>
            <a:pPr marL="1089025" lvl="2" indent="-406400">
              <a:spcBef>
                <a:spcPts val="0"/>
              </a:spcBef>
              <a:buClrTx/>
              <a:buSzPct val="100000"/>
              <a:buFont typeface="+mj-lt"/>
              <a:buAutoNum type="alphaUcPeriod" startAt="3"/>
            </a:pPr>
            <a:r>
              <a:rPr lang="en-US" dirty="0" smtClean="0">
                <a:solidFill>
                  <a:schemeClr val="tx1"/>
                </a:solidFill>
              </a:rPr>
              <a:t>Apply Hierarchy of Controls</a:t>
            </a:r>
          </a:p>
          <a:p>
            <a:pPr marL="0" indent="0">
              <a:buNone/>
            </a:pPr>
            <a:r>
              <a:rPr lang="en-US" dirty="0" smtClean="0"/>
              <a:t>           </a:t>
            </a:r>
          </a:p>
          <a:p>
            <a:pPr marL="457200" indent="-457200">
              <a:buAutoNum type="alphaUcPeriod" startAt="3"/>
            </a:pPr>
            <a:endParaRPr lang="en-US" sz="2400" dirty="0"/>
          </a:p>
          <a:p>
            <a:pPr marL="0" indent="0">
              <a:buNone/>
            </a:pPr>
            <a:endParaRPr lang="en-US" sz="2400" dirty="0"/>
          </a:p>
        </p:txBody>
      </p:sp>
      <p:sp>
        <p:nvSpPr>
          <p:cNvPr id="4" name="Slide Number Placeholder 3"/>
          <p:cNvSpPr>
            <a:spLocks noGrp="1"/>
          </p:cNvSpPr>
          <p:nvPr>
            <p:ph type="sldNum" sz="quarter" idx="12"/>
          </p:nvPr>
        </p:nvSpPr>
        <p:spPr/>
        <p:txBody>
          <a:bodyPr/>
          <a:lstStyle/>
          <a:p>
            <a:fld id="{9B5B1DF5-C027-4F96-974A-B1B73A967B05}" type="slidenum">
              <a:rPr lang="en-US" smtClean="0"/>
              <a:pPr/>
              <a:t>5</a:t>
            </a:fld>
            <a:endParaRPr lang="en-US" dirty="0"/>
          </a:p>
        </p:txBody>
      </p:sp>
    </p:spTree>
    <p:extLst>
      <p:ext uri="{BB962C8B-B14F-4D97-AF65-F5344CB8AC3E}">
        <p14:creationId xmlns:p14="http://schemas.microsoft.com/office/powerpoint/2010/main" val="351907475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2"/>
          <p:cNvSpPr>
            <a:spLocks noGrp="1" noChangeArrowheads="1"/>
          </p:cNvSpPr>
          <p:nvPr>
            <p:ph type="title"/>
          </p:nvPr>
        </p:nvSpPr>
        <p:spPr/>
        <p:txBody>
          <a:bodyPr>
            <a:normAutofit/>
          </a:bodyPr>
          <a:lstStyle/>
          <a:p>
            <a:r>
              <a:rPr lang="en-US" dirty="0"/>
              <a:t>1926.501 Fall </a:t>
            </a:r>
            <a:r>
              <a:rPr lang="en-US" dirty="0" smtClean="0"/>
              <a:t>Protection</a:t>
            </a:r>
            <a:endParaRPr lang="en-US" dirty="0"/>
          </a:p>
        </p:txBody>
      </p:sp>
      <p:sp>
        <p:nvSpPr>
          <p:cNvPr id="317443" name="Rectangle 3"/>
          <p:cNvSpPr>
            <a:spLocks noGrp="1" noChangeArrowheads="1"/>
          </p:cNvSpPr>
          <p:nvPr>
            <p:ph idx="1"/>
          </p:nvPr>
        </p:nvSpPr>
        <p:spPr>
          <a:xfrm>
            <a:off x="1043492" y="2323653"/>
            <a:ext cx="6777317" cy="3238948"/>
          </a:xfrm>
        </p:spPr>
        <p:txBody>
          <a:bodyPr>
            <a:normAutofit/>
          </a:bodyPr>
          <a:lstStyle/>
          <a:p>
            <a:r>
              <a:rPr lang="en-US" dirty="0"/>
              <a:t>Falls consistently account for the greatest number of fatalities in the construction industry each </a:t>
            </a:r>
            <a:r>
              <a:rPr lang="en-US" dirty="0" smtClean="0"/>
              <a:t>year</a:t>
            </a:r>
          </a:p>
          <a:p>
            <a:r>
              <a:rPr lang="en-US" dirty="0" smtClean="0"/>
              <a:t>In 2013 </a:t>
            </a:r>
            <a:r>
              <a:rPr lang="en-US" dirty="0"/>
              <a:t>the </a:t>
            </a:r>
            <a:r>
              <a:rPr lang="en-US" dirty="0" smtClean="0"/>
              <a:t>falls, slips, or trips resulted in 699 fatalities. Falls to lower level accounted for 82% of those fatalities.</a:t>
            </a:r>
          </a:p>
          <a:p>
            <a:r>
              <a:rPr lang="en-US" dirty="0" smtClean="0"/>
              <a:t>Approximately 1 in 4 of those fatalities occurred from a fall of 10 feet or less.</a:t>
            </a:r>
            <a:endParaRPr lang="en-US" sz="2400" dirty="0"/>
          </a:p>
        </p:txBody>
      </p:sp>
      <p:sp>
        <p:nvSpPr>
          <p:cNvPr id="2" name="TextBox 1"/>
          <p:cNvSpPr txBox="1"/>
          <p:nvPr/>
        </p:nvSpPr>
        <p:spPr>
          <a:xfrm>
            <a:off x="990600" y="5813753"/>
            <a:ext cx="7162800" cy="369332"/>
          </a:xfrm>
          <a:prstGeom prst="rect">
            <a:avLst/>
          </a:prstGeom>
          <a:solidFill>
            <a:schemeClr val="bg1"/>
          </a:solidFill>
        </p:spPr>
        <p:txBody>
          <a:bodyPr wrap="square" rtlCol="0">
            <a:spAutoFit/>
          </a:bodyPr>
          <a:lstStyle/>
          <a:p>
            <a:pPr algn="l"/>
            <a:r>
              <a:rPr lang="en-US" sz="1800" dirty="0" smtClean="0"/>
              <a:t>Source: www.bls.gov/new.release/pdf/cfoi.pdf</a:t>
            </a:r>
            <a:endParaRPr lang="en-US" sz="1800" dirty="0"/>
          </a:p>
        </p:txBody>
      </p:sp>
      <p:sp>
        <p:nvSpPr>
          <p:cNvPr id="3" name="Slide Number Placeholder 2"/>
          <p:cNvSpPr>
            <a:spLocks noGrp="1"/>
          </p:cNvSpPr>
          <p:nvPr>
            <p:ph type="sldNum" sz="quarter" idx="12"/>
          </p:nvPr>
        </p:nvSpPr>
        <p:spPr/>
        <p:txBody>
          <a:bodyPr/>
          <a:lstStyle/>
          <a:p>
            <a:fld id="{9B5B1DF5-C027-4F96-974A-B1B73A967B05}" type="slidenum">
              <a:rPr lang="en-US" smtClean="0"/>
              <a:pPr/>
              <a:t>50</a:t>
            </a:fld>
            <a:endParaRPr lang="en-US" dirty="0"/>
          </a:p>
        </p:txBody>
      </p:sp>
    </p:spTree>
    <p:extLst>
      <p:ext uri="{BB962C8B-B14F-4D97-AF65-F5344CB8AC3E}">
        <p14:creationId xmlns:p14="http://schemas.microsoft.com/office/powerpoint/2010/main" val="30867698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87680" y="943428"/>
            <a:ext cx="8199120" cy="5557955"/>
          </a:xfrm>
          <a:prstGeom prst="rect">
            <a:avLst/>
          </a:prstGeom>
        </p:spPr>
      </p:pic>
      <p:sp>
        <p:nvSpPr>
          <p:cNvPr id="175109" name="Text Box 5"/>
          <p:cNvSpPr txBox="1">
            <a:spLocks noChangeArrowheads="1"/>
          </p:cNvSpPr>
          <p:nvPr/>
        </p:nvSpPr>
        <p:spPr bwMode="auto">
          <a:xfrm>
            <a:off x="5638800" y="5948401"/>
            <a:ext cx="3276600" cy="369332"/>
          </a:xfrm>
          <a:prstGeom prst="rect">
            <a:avLst/>
          </a:prstGeom>
          <a:noFill/>
          <a:ln w="9525">
            <a:noFill/>
            <a:miter lim="800000"/>
            <a:headEnd/>
            <a:tailEnd/>
          </a:ln>
          <a:effectLst/>
        </p:spPr>
        <p:txBody>
          <a:bodyPr wrap="square">
            <a:spAutoFit/>
          </a:bodyPr>
          <a:lstStyle/>
          <a:p>
            <a:pPr algn="l">
              <a:spcBef>
                <a:spcPct val="50000"/>
              </a:spcBef>
            </a:pPr>
            <a:r>
              <a:rPr lang="en-US" sz="1800" dirty="0"/>
              <a:t>Source – BLS </a:t>
            </a:r>
            <a:r>
              <a:rPr lang="en-US" sz="1800" dirty="0" smtClean="0"/>
              <a:t>Data</a:t>
            </a:r>
            <a:r>
              <a:rPr lang="en-US" sz="1800" dirty="0"/>
              <a:t>, </a:t>
            </a:r>
            <a:r>
              <a:rPr lang="en-US" sz="1800" dirty="0" smtClean="0"/>
              <a:t>2010</a:t>
            </a:r>
            <a:endParaRPr lang="en-US" sz="1800" dirty="0"/>
          </a:p>
        </p:txBody>
      </p:sp>
      <p:sp>
        <p:nvSpPr>
          <p:cNvPr id="2" name="Title 1"/>
          <p:cNvSpPr>
            <a:spLocks noGrp="1"/>
          </p:cNvSpPr>
          <p:nvPr>
            <p:ph type="title"/>
          </p:nvPr>
        </p:nvSpPr>
        <p:spPr>
          <a:xfrm>
            <a:off x="1043490" y="838200"/>
            <a:ext cx="7024744" cy="838200"/>
          </a:xfrm>
        </p:spPr>
        <p:txBody>
          <a:bodyPr>
            <a:normAutofit/>
          </a:bodyPr>
          <a:lstStyle/>
          <a:p>
            <a:r>
              <a:rPr lang="en-US" dirty="0"/>
              <a:t>Fatal Falls Most Often From</a:t>
            </a:r>
          </a:p>
        </p:txBody>
      </p:sp>
      <p:sp>
        <p:nvSpPr>
          <p:cNvPr id="3" name="Slide Number Placeholder 2"/>
          <p:cNvSpPr>
            <a:spLocks noGrp="1"/>
          </p:cNvSpPr>
          <p:nvPr>
            <p:ph type="sldNum" sz="quarter" idx="12"/>
          </p:nvPr>
        </p:nvSpPr>
        <p:spPr/>
        <p:txBody>
          <a:bodyPr/>
          <a:lstStyle/>
          <a:p>
            <a:fld id="{32263AA0-3B8C-4736-9991-50D2F22917FB}" type="slidenum">
              <a:rPr lang="en-US" smtClean="0"/>
              <a:pPr/>
              <a:t>51</a:t>
            </a:fld>
            <a:endParaRPr lang="en-US"/>
          </a:p>
        </p:txBody>
      </p:sp>
    </p:spTree>
    <p:extLst>
      <p:ext uri="{BB962C8B-B14F-4D97-AF65-F5344CB8AC3E}">
        <p14:creationId xmlns:p14="http://schemas.microsoft.com/office/powerpoint/2010/main" val="77933054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r>
              <a:rPr lang="en-US" dirty="0" smtClean="0"/>
              <a:t>Consider Parapets</a:t>
            </a:r>
            <a:endParaRPr lang="en-US" dirty="0"/>
          </a:p>
        </p:txBody>
      </p:sp>
      <p:sp>
        <p:nvSpPr>
          <p:cNvPr id="101379" name="Rectangle 3"/>
          <p:cNvSpPr>
            <a:spLocks noGrp="1" noChangeArrowheads="1"/>
          </p:cNvSpPr>
          <p:nvPr>
            <p:ph idx="1"/>
          </p:nvPr>
        </p:nvSpPr>
        <p:spPr>
          <a:xfrm>
            <a:off x="914401" y="2057400"/>
            <a:ext cx="4724400" cy="3775229"/>
          </a:xfrm>
        </p:spPr>
        <p:txBody>
          <a:bodyPr>
            <a:normAutofit/>
          </a:bodyPr>
          <a:lstStyle/>
          <a:p>
            <a:pPr marL="0" indent="0">
              <a:spcBef>
                <a:spcPts val="0"/>
              </a:spcBef>
              <a:buNone/>
            </a:pPr>
            <a:r>
              <a:rPr lang="en-US" dirty="0" smtClean="0"/>
              <a:t>A </a:t>
            </a:r>
            <a:r>
              <a:rPr lang="en-US" dirty="0"/>
              <a:t>parapet that can </a:t>
            </a:r>
            <a:r>
              <a:rPr lang="en-US" dirty="0" smtClean="0"/>
              <a:t>function</a:t>
            </a:r>
          </a:p>
          <a:p>
            <a:pPr marL="0" indent="0">
              <a:spcBef>
                <a:spcPts val="0"/>
              </a:spcBef>
              <a:buNone/>
            </a:pPr>
            <a:r>
              <a:rPr lang="en-US" dirty="0" smtClean="0"/>
              <a:t>as a perimeter </a:t>
            </a:r>
            <a:r>
              <a:rPr lang="en-US" dirty="0"/>
              <a:t>guard </a:t>
            </a:r>
            <a:r>
              <a:rPr lang="en-US" dirty="0" smtClean="0"/>
              <a:t>also</a:t>
            </a:r>
          </a:p>
          <a:p>
            <a:pPr marL="0" indent="0">
              <a:spcBef>
                <a:spcPts val="0"/>
              </a:spcBef>
              <a:buNone/>
            </a:pPr>
            <a:r>
              <a:rPr lang="en-US" dirty="0" smtClean="0"/>
              <a:t>eliminates the need to</a:t>
            </a:r>
          </a:p>
          <a:p>
            <a:pPr marL="0" indent="0">
              <a:spcBef>
                <a:spcPts val="0"/>
              </a:spcBef>
              <a:buNone/>
            </a:pPr>
            <a:r>
              <a:rPr lang="en-US" dirty="0" smtClean="0"/>
              <a:t>provide temporary fall</a:t>
            </a:r>
          </a:p>
          <a:p>
            <a:pPr marL="0" indent="0">
              <a:spcBef>
                <a:spcPts val="0"/>
              </a:spcBef>
              <a:buNone/>
            </a:pPr>
            <a:r>
              <a:rPr lang="en-US" dirty="0" smtClean="0"/>
              <a:t>protection for construction </a:t>
            </a:r>
          </a:p>
          <a:p>
            <a:pPr marL="0" indent="0">
              <a:spcBef>
                <a:spcPts val="0"/>
              </a:spcBef>
              <a:buNone/>
            </a:pPr>
            <a:r>
              <a:rPr lang="en-US" dirty="0" smtClean="0"/>
              <a:t>and maintenance activities on the roof thus </a:t>
            </a:r>
            <a:r>
              <a:rPr lang="en-US" dirty="0"/>
              <a:t>reducing </a:t>
            </a:r>
            <a:r>
              <a:rPr lang="en-US" dirty="0" smtClean="0"/>
              <a:t>total costs over the </a:t>
            </a:r>
            <a:r>
              <a:rPr lang="en-US" dirty="0"/>
              <a:t>building </a:t>
            </a:r>
            <a:r>
              <a:rPr lang="en-US" dirty="0" smtClean="0"/>
              <a:t>life cycle</a:t>
            </a:r>
            <a:r>
              <a:rPr lang="en-US" dirty="0"/>
              <a:t>. </a:t>
            </a:r>
          </a:p>
          <a:p>
            <a:pPr>
              <a:buNone/>
            </a:pPr>
            <a:endParaRPr lang="en-US" dirty="0"/>
          </a:p>
        </p:txBody>
      </p:sp>
      <p:sp>
        <p:nvSpPr>
          <p:cNvPr id="2" name="Slide Number Placeholder 1"/>
          <p:cNvSpPr>
            <a:spLocks noGrp="1"/>
          </p:cNvSpPr>
          <p:nvPr>
            <p:ph type="sldNum" sz="quarter" idx="12"/>
          </p:nvPr>
        </p:nvSpPr>
        <p:spPr/>
        <p:txBody>
          <a:bodyPr/>
          <a:lstStyle/>
          <a:p>
            <a:fld id="{9B5B1DF5-C027-4F96-974A-B1B73A967B05}" type="slidenum">
              <a:rPr lang="en-US" smtClean="0"/>
              <a:pPr/>
              <a:t>52</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2209800"/>
            <a:ext cx="2743200" cy="2664372"/>
          </a:xfrm>
          <a:prstGeom prst="rect">
            <a:avLst/>
          </a:prstGeom>
        </p:spPr>
      </p:pic>
    </p:spTree>
    <p:extLst>
      <p:ext uri="{BB962C8B-B14F-4D97-AF65-F5344CB8AC3E}">
        <p14:creationId xmlns:p14="http://schemas.microsoft.com/office/powerpoint/2010/main" val="368895675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1027664"/>
            <a:ext cx="7567110" cy="1143000"/>
          </a:xfrm>
        </p:spPr>
        <p:txBody>
          <a:bodyPr>
            <a:normAutofit/>
          </a:bodyPr>
          <a:lstStyle/>
          <a:p>
            <a:r>
              <a:rPr lang="en-US" dirty="0" smtClean="0"/>
              <a:t>Specify Window Sills at 42 inches</a:t>
            </a:r>
            <a:endParaRPr lang="en-US" dirty="0"/>
          </a:p>
        </p:txBody>
      </p:sp>
      <p:pic>
        <p:nvPicPr>
          <p:cNvPr id="4" name="Picture 8" descr="MVC-006X"/>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4934714" y="2438401"/>
            <a:ext cx="3569357" cy="3124200"/>
          </a:xfrm>
          <a:prstGeom prst="rect">
            <a:avLst/>
          </a:prstGeom>
          <a:noFill/>
          <a:ln w="9525">
            <a:noFill/>
            <a:miter lim="800000"/>
            <a:headEnd/>
            <a:tailEnd/>
          </a:ln>
        </p:spPr>
      </p:pic>
      <p:sp>
        <p:nvSpPr>
          <p:cNvPr id="5" name="TextBox 4"/>
          <p:cNvSpPr txBox="1"/>
          <p:nvPr/>
        </p:nvSpPr>
        <p:spPr>
          <a:xfrm>
            <a:off x="914400" y="2438400"/>
            <a:ext cx="3962400" cy="2308324"/>
          </a:xfrm>
          <a:prstGeom prst="rect">
            <a:avLst/>
          </a:prstGeom>
          <a:noFill/>
        </p:spPr>
        <p:txBody>
          <a:bodyPr wrap="square" rtlCol="0">
            <a:spAutoFit/>
          </a:bodyPr>
          <a:lstStyle/>
          <a:p>
            <a:pPr algn="l"/>
            <a:r>
              <a:rPr lang="en-US" sz="2400" dirty="0" smtClean="0">
                <a:latin typeface="+mj-lt"/>
              </a:rPr>
              <a:t>If window sills are specified at a height of 42 inches plus or minus 3 inches… temporary guardrails would not be required</a:t>
            </a:r>
            <a:endParaRPr lang="en-US" sz="2400" dirty="0">
              <a:latin typeface="+mj-lt"/>
            </a:endParaRPr>
          </a:p>
        </p:txBody>
      </p:sp>
      <p:sp>
        <p:nvSpPr>
          <p:cNvPr id="3" name="Slide Number Placeholder 2"/>
          <p:cNvSpPr>
            <a:spLocks noGrp="1"/>
          </p:cNvSpPr>
          <p:nvPr>
            <p:ph type="sldNum" sz="quarter" idx="12"/>
          </p:nvPr>
        </p:nvSpPr>
        <p:spPr/>
        <p:txBody>
          <a:bodyPr/>
          <a:lstStyle/>
          <a:p>
            <a:fld id="{9B5B1DF5-C027-4F96-974A-B1B73A967B05}" type="slidenum">
              <a:rPr lang="en-US" smtClean="0"/>
              <a:pPr/>
              <a:t>53</a:t>
            </a:fld>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r>
              <a:rPr lang="en-US" dirty="0" smtClean="0"/>
              <a:t>Skylights</a:t>
            </a:r>
            <a:endParaRPr lang="en-US" dirty="0"/>
          </a:p>
        </p:txBody>
      </p:sp>
      <p:sp>
        <p:nvSpPr>
          <p:cNvPr id="101379" name="Rectangle 3"/>
          <p:cNvSpPr>
            <a:spLocks noGrp="1" noChangeArrowheads="1"/>
          </p:cNvSpPr>
          <p:nvPr>
            <p:ph idx="1"/>
          </p:nvPr>
        </p:nvSpPr>
        <p:spPr>
          <a:xfrm>
            <a:off x="914401" y="2057400"/>
            <a:ext cx="4572000" cy="3775229"/>
          </a:xfrm>
        </p:spPr>
        <p:txBody>
          <a:bodyPr>
            <a:noAutofit/>
          </a:bodyPr>
          <a:lstStyle/>
          <a:p>
            <a:pPr marL="0" indent="0">
              <a:spcBef>
                <a:spcPts val="0"/>
              </a:spcBef>
              <a:buNone/>
            </a:pPr>
            <a:r>
              <a:rPr lang="en-US" sz="2000" dirty="0" smtClean="0"/>
              <a:t>Specify </a:t>
            </a:r>
            <a:r>
              <a:rPr lang="en-US" sz="2000" dirty="0"/>
              <a:t>products that </a:t>
            </a:r>
            <a:r>
              <a:rPr lang="en-US" sz="2000" dirty="0" smtClean="0"/>
              <a:t>can</a:t>
            </a:r>
          </a:p>
          <a:p>
            <a:pPr marL="0" indent="0">
              <a:spcBef>
                <a:spcPts val="0"/>
              </a:spcBef>
              <a:buNone/>
            </a:pPr>
            <a:r>
              <a:rPr lang="en-US" sz="2000" dirty="0" smtClean="0"/>
              <a:t>withstand the </a:t>
            </a:r>
            <a:r>
              <a:rPr lang="en-US" sz="2000" dirty="0"/>
              <a:t>live </a:t>
            </a:r>
            <a:r>
              <a:rPr lang="en-US" sz="2000" dirty="0" smtClean="0"/>
              <a:t>load</a:t>
            </a:r>
          </a:p>
          <a:p>
            <a:pPr marL="0" indent="0">
              <a:spcBef>
                <a:spcPts val="0"/>
              </a:spcBef>
              <a:buNone/>
            </a:pPr>
            <a:r>
              <a:rPr lang="en-US" sz="2000" dirty="0" smtClean="0"/>
              <a:t>associated </a:t>
            </a:r>
            <a:r>
              <a:rPr lang="en-US" sz="2000" dirty="0"/>
              <a:t>with </a:t>
            </a:r>
            <a:r>
              <a:rPr lang="en-US" sz="2000" dirty="0" smtClean="0"/>
              <a:t>a construction or maintenance worker inadvertently </a:t>
            </a:r>
            <a:r>
              <a:rPr lang="en-US" sz="2000" dirty="0"/>
              <a:t>stepping </a:t>
            </a:r>
            <a:r>
              <a:rPr lang="en-US" sz="2000" dirty="0" smtClean="0"/>
              <a:t>on or falling </a:t>
            </a:r>
            <a:r>
              <a:rPr lang="en-US" sz="2000" dirty="0"/>
              <a:t>on a </a:t>
            </a:r>
            <a:r>
              <a:rPr lang="en-US" sz="2000" dirty="0" smtClean="0"/>
              <a:t>skylight.</a:t>
            </a:r>
          </a:p>
          <a:p>
            <a:pPr marL="0" indent="0">
              <a:spcBef>
                <a:spcPts val="0"/>
              </a:spcBef>
              <a:buNone/>
            </a:pPr>
            <a:r>
              <a:rPr lang="en-US" sz="2000" dirty="0" smtClean="0"/>
              <a:t>An alternative approach is</a:t>
            </a:r>
          </a:p>
          <a:p>
            <a:pPr marL="0" indent="0">
              <a:spcBef>
                <a:spcPts val="0"/>
              </a:spcBef>
              <a:buNone/>
            </a:pPr>
            <a:r>
              <a:rPr lang="en-US" sz="2000" dirty="0" smtClean="0"/>
              <a:t>to specify </a:t>
            </a:r>
            <a:r>
              <a:rPr lang="en-US" sz="2000" dirty="0"/>
              <a:t>that guards </a:t>
            </a:r>
            <a:r>
              <a:rPr lang="en-US" sz="2000" dirty="0" smtClean="0"/>
              <a:t>or</a:t>
            </a:r>
          </a:p>
          <a:p>
            <a:pPr marL="0" indent="0">
              <a:spcBef>
                <a:spcPts val="0"/>
              </a:spcBef>
              <a:buNone/>
            </a:pPr>
            <a:r>
              <a:rPr lang="en-US" sz="2000" dirty="0" smtClean="0"/>
              <a:t>screens designed </a:t>
            </a:r>
            <a:r>
              <a:rPr lang="en-US" sz="2000" dirty="0"/>
              <a:t>to </a:t>
            </a:r>
            <a:r>
              <a:rPr lang="en-US" sz="2000" dirty="0" smtClean="0"/>
              <a:t>handle these loads </a:t>
            </a:r>
            <a:r>
              <a:rPr lang="en-US" sz="2000" dirty="0"/>
              <a:t>be </a:t>
            </a:r>
            <a:r>
              <a:rPr lang="en-US" sz="2000" dirty="0" smtClean="0"/>
              <a:t>attached over each skylight</a:t>
            </a:r>
            <a:endParaRPr lang="en-US" sz="2000" dirty="0"/>
          </a:p>
        </p:txBody>
      </p:sp>
      <p:pic>
        <p:nvPicPr>
          <p:cNvPr id="30617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0" y="2209800"/>
            <a:ext cx="3011400" cy="2348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9B5B1DF5-C027-4F96-974A-B1B73A967B05}" type="slidenum">
              <a:rPr lang="en-US" smtClean="0"/>
              <a:pPr/>
              <a:t>54</a:t>
            </a:fld>
            <a:endParaRPr lang="en-US" dirty="0"/>
          </a:p>
        </p:txBody>
      </p:sp>
    </p:spTree>
    <p:extLst>
      <p:ext uri="{BB962C8B-B14F-4D97-AF65-F5344CB8AC3E}">
        <p14:creationId xmlns:p14="http://schemas.microsoft.com/office/powerpoint/2010/main" val="368895675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r>
              <a:rPr lang="en-US" dirty="0" smtClean="0"/>
              <a:t>Skylights</a:t>
            </a:r>
            <a:endParaRPr lang="en-US" dirty="0"/>
          </a:p>
        </p:txBody>
      </p:sp>
      <p:sp>
        <p:nvSpPr>
          <p:cNvPr id="101379" name="Rectangle 3"/>
          <p:cNvSpPr>
            <a:spLocks noGrp="1" noChangeArrowheads="1"/>
          </p:cNvSpPr>
          <p:nvPr>
            <p:ph idx="1"/>
          </p:nvPr>
        </p:nvSpPr>
        <p:spPr>
          <a:xfrm>
            <a:off x="990600" y="4343400"/>
            <a:ext cx="4038600" cy="1219200"/>
          </a:xfrm>
        </p:spPr>
        <p:txBody>
          <a:bodyPr>
            <a:normAutofit fontScale="92500"/>
          </a:bodyPr>
          <a:lstStyle/>
          <a:p>
            <a:pPr marL="58738" indent="11113">
              <a:spcBef>
                <a:spcPts val="0"/>
              </a:spcBef>
              <a:buNone/>
            </a:pPr>
            <a:r>
              <a:rPr lang="en-US" dirty="0" smtClean="0"/>
              <a:t>Consider specifying skylights that can withstand human impact loads.</a:t>
            </a:r>
            <a:endParaRPr lang="en-US" dirty="0"/>
          </a:p>
        </p:txBody>
      </p:sp>
      <p:pic>
        <p:nvPicPr>
          <p:cNvPr id="5" name="Picture 6" descr="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5395686" y="2325816"/>
            <a:ext cx="3017520" cy="205568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87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8657" y="2311302"/>
            <a:ext cx="3566160" cy="2042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txBox="1">
            <a:spLocks noChangeArrowheads="1"/>
          </p:cNvSpPr>
          <p:nvPr/>
        </p:nvSpPr>
        <p:spPr bwMode="auto">
          <a:xfrm>
            <a:off x="5395686" y="4343400"/>
            <a:ext cx="3032034"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rgbClr val="000066"/>
              </a:buClr>
              <a:buChar char="•"/>
              <a:defRPr sz="2800">
                <a:solidFill>
                  <a:schemeClr val="tx1"/>
                </a:solidFill>
                <a:latin typeface="+mn-lt"/>
                <a:ea typeface="+mn-ea"/>
                <a:cs typeface="+mn-cs"/>
              </a:defRPr>
            </a:lvl1pPr>
            <a:lvl2pPr marL="742950" indent="-285750" algn="l" rtl="0" fontAlgn="base">
              <a:spcBef>
                <a:spcPct val="20000"/>
              </a:spcBef>
              <a:spcAft>
                <a:spcPct val="0"/>
              </a:spcAft>
              <a:buClr>
                <a:srgbClr val="000066"/>
              </a:buClr>
              <a:buChar char="–"/>
              <a:defRPr sz="26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pPr>
            <a:r>
              <a:rPr lang="en-US" sz="2200" dirty="0" smtClean="0"/>
              <a:t>So that this does not happen</a:t>
            </a:r>
            <a:endParaRPr lang="en-US" sz="2200" dirty="0"/>
          </a:p>
        </p:txBody>
      </p:sp>
      <p:sp>
        <p:nvSpPr>
          <p:cNvPr id="2" name="Slide Number Placeholder 1"/>
          <p:cNvSpPr>
            <a:spLocks noGrp="1"/>
          </p:cNvSpPr>
          <p:nvPr>
            <p:ph type="sldNum" sz="quarter" idx="12"/>
          </p:nvPr>
        </p:nvSpPr>
        <p:spPr/>
        <p:txBody>
          <a:bodyPr/>
          <a:lstStyle/>
          <a:p>
            <a:fld id="{9B5B1DF5-C027-4F96-974A-B1B73A967B05}" type="slidenum">
              <a:rPr lang="en-US" smtClean="0"/>
              <a:pPr/>
              <a:t>55</a:t>
            </a:fld>
            <a:endParaRPr lang="en-US" dirty="0"/>
          </a:p>
        </p:txBody>
      </p:sp>
    </p:spTree>
    <p:extLst>
      <p:ext uri="{BB962C8B-B14F-4D97-AF65-F5344CB8AC3E}">
        <p14:creationId xmlns:p14="http://schemas.microsoft.com/office/powerpoint/2010/main" val="271492764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normAutofit/>
          </a:bodyPr>
          <a:lstStyle/>
          <a:p>
            <a:r>
              <a:rPr lang="en-US" dirty="0" smtClean="0"/>
              <a:t>Permanent Roof Anchors</a:t>
            </a:r>
            <a:endParaRPr lang="en-US" dirty="0"/>
          </a:p>
        </p:txBody>
      </p:sp>
      <p:sp>
        <p:nvSpPr>
          <p:cNvPr id="101379" name="Rectangle 3"/>
          <p:cNvSpPr>
            <a:spLocks noGrp="1" noChangeArrowheads="1"/>
          </p:cNvSpPr>
          <p:nvPr>
            <p:ph idx="1"/>
          </p:nvPr>
        </p:nvSpPr>
        <p:spPr/>
        <p:txBody>
          <a:bodyPr/>
          <a:lstStyle/>
          <a:p>
            <a:pPr>
              <a:buNone/>
            </a:pPr>
            <a:endParaRPr lang="en-US" dirty="0" smtClean="0"/>
          </a:p>
          <a:p>
            <a:pPr>
              <a:buNone/>
            </a:pPr>
            <a:endParaRPr lang="en-US" dirty="0"/>
          </a:p>
        </p:txBody>
      </p:sp>
      <p:pic>
        <p:nvPicPr>
          <p:cNvPr id="365569" name="Picture 1" descr="Roof_anchor_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2667000"/>
            <a:ext cx="2990850" cy="2628900"/>
          </a:xfrm>
          <a:prstGeom prst="rect">
            <a:avLst/>
          </a:prstGeom>
          <a:noFill/>
          <a:ln w="9525">
            <a:noFill/>
            <a:miter lim="800000"/>
            <a:headEnd/>
            <a:tailEnd/>
          </a:ln>
        </p:spPr>
      </p:pic>
      <p:sp>
        <p:nvSpPr>
          <p:cNvPr id="5" name="Rectangle 4"/>
          <p:cNvSpPr/>
          <p:nvPr/>
        </p:nvSpPr>
        <p:spPr>
          <a:xfrm>
            <a:off x="914400" y="2462748"/>
            <a:ext cx="4572000" cy="3785652"/>
          </a:xfrm>
          <a:prstGeom prst="rect">
            <a:avLst/>
          </a:prstGeom>
        </p:spPr>
        <p:txBody>
          <a:bodyPr wrap="square">
            <a:spAutoFit/>
          </a:bodyPr>
          <a:lstStyle/>
          <a:p>
            <a:pPr algn="l"/>
            <a:r>
              <a:rPr lang="en-US" sz="2000" dirty="0" smtClean="0">
                <a:latin typeface="+mj-lt"/>
              </a:rPr>
              <a:t>Permanent anchors provide a convenient, safe place to tie off when personal fall arrest systems are needed. They also reduce the chance a worker will not use a personal fall arrest system because there is no approved place to anchor, or the worker connects to something that may not be structurally sound or certified by a registered Professional Engineer (PE).</a:t>
            </a:r>
            <a:endParaRPr lang="en-US" sz="2000" dirty="0">
              <a:latin typeface="+mj-lt"/>
            </a:endParaRPr>
          </a:p>
        </p:txBody>
      </p:sp>
      <p:sp>
        <p:nvSpPr>
          <p:cNvPr id="2" name="Slide Number Placeholder 1"/>
          <p:cNvSpPr>
            <a:spLocks noGrp="1"/>
          </p:cNvSpPr>
          <p:nvPr>
            <p:ph type="sldNum" sz="quarter" idx="12"/>
          </p:nvPr>
        </p:nvSpPr>
        <p:spPr/>
        <p:txBody>
          <a:bodyPr/>
          <a:lstStyle/>
          <a:p>
            <a:fld id="{9B5B1DF5-C027-4F96-974A-B1B73A967B05}" type="slidenum">
              <a:rPr lang="en-US" smtClean="0"/>
              <a:pPr/>
              <a:t>56</a:t>
            </a:fld>
            <a:endParaRPr lang="en-US" dirty="0"/>
          </a:p>
        </p:txBody>
      </p:sp>
    </p:spTree>
    <p:extLst>
      <p:ext uri="{BB962C8B-B14F-4D97-AF65-F5344CB8AC3E}">
        <p14:creationId xmlns:p14="http://schemas.microsoft.com/office/powerpoint/2010/main" val="43695570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normAutofit/>
          </a:bodyPr>
          <a:lstStyle/>
          <a:p>
            <a:r>
              <a:rPr lang="en-US" dirty="0" smtClean="0"/>
              <a:t>Permanent Roof Anchors</a:t>
            </a:r>
            <a:endParaRPr lang="en-US" dirty="0"/>
          </a:p>
        </p:txBody>
      </p:sp>
      <p:sp>
        <p:nvSpPr>
          <p:cNvPr id="101379" name="Rectangle 3"/>
          <p:cNvSpPr>
            <a:spLocks noGrp="1" noChangeArrowheads="1"/>
          </p:cNvSpPr>
          <p:nvPr>
            <p:ph idx="1"/>
          </p:nvPr>
        </p:nvSpPr>
        <p:spPr/>
        <p:txBody>
          <a:bodyPr/>
          <a:lstStyle/>
          <a:p>
            <a:pPr>
              <a:buNone/>
            </a:pPr>
            <a:endParaRPr lang="en-US" dirty="0" smtClean="0"/>
          </a:p>
          <a:p>
            <a:pPr>
              <a:buNone/>
            </a:pPr>
            <a:endParaRPr lang="en-US" dirty="0"/>
          </a:p>
        </p:txBody>
      </p:sp>
      <p:sp>
        <p:nvSpPr>
          <p:cNvPr id="5" name="Rectangle 4"/>
          <p:cNvSpPr/>
          <p:nvPr/>
        </p:nvSpPr>
        <p:spPr>
          <a:xfrm>
            <a:off x="4469675" y="5029200"/>
            <a:ext cx="3988525" cy="707886"/>
          </a:xfrm>
          <a:prstGeom prst="rect">
            <a:avLst/>
          </a:prstGeom>
        </p:spPr>
        <p:txBody>
          <a:bodyPr wrap="square">
            <a:spAutoFit/>
          </a:bodyPr>
          <a:lstStyle/>
          <a:p>
            <a:pPr algn="l"/>
            <a:r>
              <a:rPr lang="en-US" sz="2000" dirty="0" smtClean="0">
                <a:latin typeface="+mn-lt"/>
              </a:rPr>
              <a:t>So that a roofer has a convenient anchor to tie off</a:t>
            </a:r>
            <a:endParaRPr lang="en-US" sz="2000" dirty="0">
              <a:latin typeface="+mn-lt"/>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8102" y="2739571"/>
            <a:ext cx="3950984" cy="2118360"/>
          </a:xfrm>
          <a:prstGeom prst="rect">
            <a:avLst/>
          </a:prstGeom>
        </p:spPr>
      </p:pic>
      <p:pic>
        <p:nvPicPr>
          <p:cNvPr id="389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2346960"/>
            <a:ext cx="25146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1066801" y="5029200"/>
            <a:ext cx="3048000" cy="707886"/>
          </a:xfrm>
          <a:prstGeom prst="rect">
            <a:avLst/>
          </a:prstGeom>
        </p:spPr>
        <p:txBody>
          <a:bodyPr wrap="square">
            <a:spAutoFit/>
          </a:bodyPr>
          <a:lstStyle/>
          <a:p>
            <a:pPr algn="l"/>
            <a:r>
              <a:rPr lang="en-US" sz="2000" dirty="0" smtClean="0">
                <a:latin typeface="+mn-lt"/>
              </a:rPr>
              <a:t>Consider permanent roof anchors</a:t>
            </a:r>
            <a:endParaRPr lang="en-US" sz="2000" dirty="0">
              <a:latin typeface="+mn-lt"/>
            </a:endParaRPr>
          </a:p>
        </p:txBody>
      </p:sp>
      <p:sp>
        <p:nvSpPr>
          <p:cNvPr id="3" name="Slide Number Placeholder 2"/>
          <p:cNvSpPr>
            <a:spLocks noGrp="1"/>
          </p:cNvSpPr>
          <p:nvPr>
            <p:ph type="sldNum" sz="quarter" idx="12"/>
          </p:nvPr>
        </p:nvSpPr>
        <p:spPr/>
        <p:txBody>
          <a:bodyPr/>
          <a:lstStyle/>
          <a:p>
            <a:fld id="{9B5B1DF5-C027-4F96-974A-B1B73A967B05}" type="slidenum">
              <a:rPr lang="en-US" smtClean="0"/>
              <a:pPr/>
              <a:t>57</a:t>
            </a:fld>
            <a:endParaRPr lang="en-US" dirty="0"/>
          </a:p>
        </p:txBody>
      </p:sp>
    </p:spTree>
    <p:extLst>
      <p:ext uri="{BB962C8B-B14F-4D97-AF65-F5344CB8AC3E}">
        <p14:creationId xmlns:p14="http://schemas.microsoft.com/office/powerpoint/2010/main" val="273231646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normAutofit/>
          </a:bodyPr>
          <a:lstStyle/>
          <a:p>
            <a:r>
              <a:rPr lang="en-US" dirty="0" smtClean="0"/>
              <a:t>Stairways and Floor Openings</a:t>
            </a:r>
            <a:endParaRPr lang="en-US" dirty="0"/>
          </a:p>
        </p:txBody>
      </p:sp>
      <p:sp>
        <p:nvSpPr>
          <p:cNvPr id="101379" name="Rectangle 3"/>
          <p:cNvSpPr>
            <a:spLocks noGrp="1" noChangeArrowheads="1"/>
          </p:cNvSpPr>
          <p:nvPr>
            <p:ph idx="1"/>
          </p:nvPr>
        </p:nvSpPr>
        <p:spPr/>
        <p:txBody>
          <a:bodyPr/>
          <a:lstStyle/>
          <a:p>
            <a:pPr>
              <a:buNone/>
            </a:pPr>
            <a:endParaRPr lang="en-US" dirty="0" smtClean="0"/>
          </a:p>
          <a:p>
            <a:pPr>
              <a:buNone/>
            </a:pPr>
            <a:endParaRPr lang="en-US" dirty="0"/>
          </a:p>
        </p:txBody>
      </p:sp>
      <p:pic>
        <p:nvPicPr>
          <p:cNvPr id="363521" name="Picture 1" descr="pic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2743200"/>
            <a:ext cx="3038474" cy="2176817"/>
          </a:xfrm>
          <a:prstGeom prst="rect">
            <a:avLst/>
          </a:prstGeom>
          <a:noFill/>
          <a:ln w="9525">
            <a:noFill/>
            <a:miter lim="800000"/>
            <a:headEnd/>
            <a:tailEnd/>
          </a:ln>
        </p:spPr>
      </p:pic>
      <p:sp>
        <p:nvSpPr>
          <p:cNvPr id="5" name="Rectangle 4"/>
          <p:cNvSpPr/>
          <p:nvPr/>
        </p:nvSpPr>
        <p:spPr>
          <a:xfrm>
            <a:off x="914400" y="2514600"/>
            <a:ext cx="4572000" cy="3416320"/>
          </a:xfrm>
          <a:prstGeom prst="rect">
            <a:avLst/>
          </a:prstGeom>
        </p:spPr>
        <p:txBody>
          <a:bodyPr wrap="square">
            <a:spAutoFit/>
          </a:bodyPr>
          <a:lstStyle/>
          <a:p>
            <a:pPr algn="l"/>
            <a:r>
              <a:rPr lang="en-US" sz="2400" dirty="0" smtClean="0">
                <a:latin typeface="+mn-lt"/>
              </a:rPr>
              <a:t>Cast-in sockets can be specified around floor openings and stairways. The sockets make it easy for contractors to install temporary guardrails during the construction phase.  The sockets can then be used for permanent railings or filled in.</a:t>
            </a:r>
            <a:endParaRPr lang="en-US" sz="2400" dirty="0">
              <a:latin typeface="+mn-lt"/>
            </a:endParaRPr>
          </a:p>
        </p:txBody>
      </p:sp>
      <p:sp>
        <p:nvSpPr>
          <p:cNvPr id="2" name="Slide Number Placeholder 1"/>
          <p:cNvSpPr>
            <a:spLocks noGrp="1"/>
          </p:cNvSpPr>
          <p:nvPr>
            <p:ph type="sldNum" sz="quarter" idx="12"/>
          </p:nvPr>
        </p:nvSpPr>
        <p:spPr/>
        <p:txBody>
          <a:bodyPr/>
          <a:lstStyle/>
          <a:p>
            <a:fld id="{9B5B1DF5-C027-4F96-974A-B1B73A967B05}" type="slidenum">
              <a:rPr lang="en-US" smtClean="0"/>
              <a:pPr/>
              <a:t>58</a:t>
            </a:fld>
            <a:endParaRPr lang="en-US" dirty="0"/>
          </a:p>
        </p:txBody>
      </p:sp>
    </p:spTree>
    <p:extLst>
      <p:ext uri="{BB962C8B-B14F-4D97-AF65-F5344CB8AC3E}">
        <p14:creationId xmlns:p14="http://schemas.microsoft.com/office/powerpoint/2010/main" val="43695570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noAutofit/>
          </a:bodyPr>
          <a:lstStyle/>
          <a:p>
            <a:r>
              <a:rPr lang="en-US" dirty="0" smtClean="0"/>
              <a:t>Floor Openings/Open-Sided Floors</a:t>
            </a:r>
            <a:endParaRPr lang="en-US" dirty="0"/>
          </a:p>
        </p:txBody>
      </p:sp>
      <p:sp>
        <p:nvSpPr>
          <p:cNvPr id="101379" name="Rectangle 3"/>
          <p:cNvSpPr>
            <a:spLocks noGrp="1" noChangeArrowheads="1"/>
          </p:cNvSpPr>
          <p:nvPr>
            <p:ph idx="1"/>
          </p:nvPr>
        </p:nvSpPr>
        <p:spPr/>
        <p:txBody>
          <a:bodyPr/>
          <a:lstStyle/>
          <a:p>
            <a:pPr>
              <a:buNone/>
            </a:pPr>
            <a:endParaRPr lang="en-US" dirty="0" smtClean="0"/>
          </a:p>
          <a:p>
            <a:pPr>
              <a:buNone/>
            </a:pPr>
            <a:endParaRPr lang="en-US" dirty="0"/>
          </a:p>
        </p:txBody>
      </p:sp>
      <p:sp>
        <p:nvSpPr>
          <p:cNvPr id="5" name="Rectangle 4"/>
          <p:cNvSpPr/>
          <p:nvPr/>
        </p:nvSpPr>
        <p:spPr>
          <a:xfrm>
            <a:off x="731520" y="5200471"/>
            <a:ext cx="3855720" cy="1200329"/>
          </a:xfrm>
          <a:prstGeom prst="rect">
            <a:avLst/>
          </a:prstGeom>
        </p:spPr>
        <p:txBody>
          <a:bodyPr wrap="square">
            <a:spAutoFit/>
          </a:bodyPr>
          <a:lstStyle/>
          <a:p>
            <a:pPr algn="l"/>
            <a:r>
              <a:rPr lang="en-US" sz="1800" dirty="0" smtClean="0">
                <a:latin typeface="+mn-lt"/>
              </a:rPr>
              <a:t>Consider imbedded steel plates that can be used for temporary guardrails and later used for permanent wall systems.</a:t>
            </a:r>
            <a:endParaRPr lang="en-US" sz="1800" dirty="0">
              <a:latin typeface="+mn-lt"/>
            </a:endParaRPr>
          </a:p>
        </p:txBody>
      </p:sp>
      <p:pic>
        <p:nvPicPr>
          <p:cNvPr id="38810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2215083"/>
            <a:ext cx="3701995" cy="2776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6800" y="2215083"/>
            <a:ext cx="3749040" cy="2814117"/>
          </a:xfrm>
          <a:prstGeom prst="rect">
            <a:avLst/>
          </a:prstGeom>
        </p:spPr>
      </p:pic>
      <p:sp>
        <p:nvSpPr>
          <p:cNvPr id="10" name="Rectangle 9"/>
          <p:cNvSpPr/>
          <p:nvPr/>
        </p:nvSpPr>
        <p:spPr>
          <a:xfrm>
            <a:off x="4821646" y="5200471"/>
            <a:ext cx="3855720" cy="369332"/>
          </a:xfrm>
          <a:prstGeom prst="rect">
            <a:avLst/>
          </a:prstGeom>
        </p:spPr>
        <p:txBody>
          <a:bodyPr wrap="square">
            <a:spAutoFit/>
          </a:bodyPr>
          <a:lstStyle/>
          <a:p>
            <a:pPr algn="l"/>
            <a:r>
              <a:rPr lang="en-US" sz="1800" dirty="0" smtClean="0">
                <a:latin typeface="+mn-lt"/>
              </a:rPr>
              <a:t>So that this does not happen</a:t>
            </a:r>
            <a:endParaRPr lang="en-US" sz="1800" dirty="0">
              <a:latin typeface="+mn-lt"/>
            </a:endParaRPr>
          </a:p>
        </p:txBody>
      </p:sp>
      <p:sp>
        <p:nvSpPr>
          <p:cNvPr id="3" name="Slide Number Placeholder 2"/>
          <p:cNvSpPr>
            <a:spLocks noGrp="1"/>
          </p:cNvSpPr>
          <p:nvPr>
            <p:ph type="sldNum" sz="quarter" idx="12"/>
          </p:nvPr>
        </p:nvSpPr>
        <p:spPr/>
        <p:txBody>
          <a:bodyPr/>
          <a:lstStyle/>
          <a:p>
            <a:fld id="{9B5B1DF5-C027-4F96-974A-B1B73A967B05}" type="slidenum">
              <a:rPr lang="en-US" smtClean="0"/>
              <a:pPr/>
              <a:t>59</a:t>
            </a:fld>
            <a:endParaRPr lang="en-US" dirty="0"/>
          </a:p>
        </p:txBody>
      </p:sp>
    </p:spTree>
    <p:extLst>
      <p:ext uri="{BB962C8B-B14F-4D97-AF65-F5344CB8AC3E}">
        <p14:creationId xmlns:p14="http://schemas.microsoft.com/office/powerpoint/2010/main" val="26617049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Course Outline (cont’d)</a:t>
            </a:r>
            <a:endParaRPr lang="en-US" dirty="0"/>
          </a:p>
        </p:txBody>
      </p:sp>
      <p:sp>
        <p:nvSpPr>
          <p:cNvPr id="6" name="Content Placeholder 5"/>
          <p:cNvSpPr>
            <a:spLocks noGrp="1"/>
          </p:cNvSpPr>
          <p:nvPr>
            <p:ph idx="1"/>
          </p:nvPr>
        </p:nvSpPr>
        <p:spPr/>
        <p:txBody>
          <a:bodyPr>
            <a:noAutofit/>
          </a:bodyPr>
          <a:lstStyle/>
          <a:p>
            <a:pPr marL="514350" indent="-514350">
              <a:spcBef>
                <a:spcPts val="0"/>
              </a:spcBef>
              <a:buFont typeface="+mj-lt"/>
              <a:buAutoNum type="romanUcPeriod" startAt="3"/>
            </a:pPr>
            <a:r>
              <a:rPr lang="en-US" dirty="0"/>
              <a:t>Top Three OSHA Violations</a:t>
            </a:r>
          </a:p>
          <a:p>
            <a:pPr marL="1146175" lvl="1" indent="-347663">
              <a:buClrTx/>
              <a:buSzPct val="100000"/>
              <a:buFont typeface="+mj-lt"/>
              <a:buAutoNum type="alphaUcPeriod"/>
            </a:pPr>
            <a:r>
              <a:rPr lang="en-US" sz="2000" dirty="0" smtClean="0">
                <a:solidFill>
                  <a:schemeClr val="tx1"/>
                </a:solidFill>
              </a:rPr>
              <a:t>Scaffolding</a:t>
            </a:r>
          </a:p>
          <a:p>
            <a:pPr marL="1146175" lvl="1" indent="-347663">
              <a:buClrTx/>
              <a:buSzPct val="100000"/>
              <a:buFont typeface="+mj-lt"/>
              <a:buAutoNum type="alphaUcPeriod"/>
            </a:pPr>
            <a:r>
              <a:rPr lang="en-US" sz="2000" dirty="0" smtClean="0">
                <a:solidFill>
                  <a:schemeClr val="tx1"/>
                </a:solidFill>
              </a:rPr>
              <a:t>Fall Protection</a:t>
            </a:r>
          </a:p>
          <a:p>
            <a:pPr marL="1146175" lvl="1" indent="-347663">
              <a:buClrTx/>
              <a:buSzPct val="100000"/>
              <a:buFont typeface="+mj-lt"/>
              <a:buAutoNum type="alphaUcPeriod"/>
            </a:pPr>
            <a:r>
              <a:rPr lang="en-US" sz="2000" dirty="0" smtClean="0">
                <a:solidFill>
                  <a:schemeClr val="tx1"/>
                </a:solidFill>
              </a:rPr>
              <a:t>Ladders</a:t>
            </a:r>
          </a:p>
          <a:p>
            <a:pPr marL="582930" indent="-514350">
              <a:buFont typeface="+mj-lt"/>
              <a:buAutoNum type="romanUcPeriod" startAt="3"/>
            </a:pPr>
            <a:r>
              <a:rPr lang="en-US" dirty="0" smtClean="0">
                <a:solidFill>
                  <a:schemeClr val="tx1"/>
                </a:solidFill>
              </a:rPr>
              <a:t>Other 1926 Topics</a:t>
            </a:r>
          </a:p>
          <a:p>
            <a:pPr marL="1146175" lvl="1" indent="-347663">
              <a:spcBef>
                <a:spcPts val="0"/>
              </a:spcBef>
              <a:buClrTx/>
              <a:buSzPct val="100000"/>
              <a:buFont typeface="+mj-lt"/>
              <a:buAutoNum type="alphaUcPeriod"/>
            </a:pPr>
            <a:r>
              <a:rPr lang="en-US" sz="2000" dirty="0" smtClean="0">
                <a:solidFill>
                  <a:schemeClr val="tx1"/>
                </a:solidFill>
              </a:rPr>
              <a:t>Confined spaces</a:t>
            </a:r>
          </a:p>
          <a:p>
            <a:pPr marL="1146175" lvl="1" indent="-347663">
              <a:spcBef>
                <a:spcPts val="0"/>
              </a:spcBef>
              <a:buClrTx/>
              <a:buSzPct val="100000"/>
              <a:buFont typeface="+mj-lt"/>
              <a:buAutoNum type="alphaUcPeriod"/>
            </a:pPr>
            <a:r>
              <a:rPr lang="en-US" sz="2000" dirty="0" smtClean="0">
                <a:solidFill>
                  <a:schemeClr val="tx1"/>
                </a:solidFill>
              </a:rPr>
              <a:t>Noise Exposure</a:t>
            </a:r>
          </a:p>
          <a:p>
            <a:pPr marL="1146175" lvl="1" indent="-347663">
              <a:spcBef>
                <a:spcPts val="0"/>
              </a:spcBef>
              <a:buClrTx/>
              <a:buSzPct val="100000"/>
              <a:buFont typeface="+mj-lt"/>
              <a:buAutoNum type="alphaUcPeriod"/>
            </a:pPr>
            <a:r>
              <a:rPr lang="en-US" sz="2000" dirty="0" smtClean="0">
                <a:solidFill>
                  <a:schemeClr val="tx1"/>
                </a:solidFill>
              </a:rPr>
              <a:t>Gases, fumes</a:t>
            </a:r>
          </a:p>
          <a:p>
            <a:pPr marL="1146175" lvl="1" indent="-347663">
              <a:spcBef>
                <a:spcPts val="0"/>
              </a:spcBef>
              <a:buClrTx/>
              <a:buSzPct val="100000"/>
              <a:buFont typeface="+mj-lt"/>
              <a:buAutoNum type="alphaUcPeriod"/>
            </a:pPr>
            <a:r>
              <a:rPr lang="en-US" sz="2000" dirty="0" smtClean="0">
                <a:solidFill>
                  <a:schemeClr val="tx1"/>
                </a:solidFill>
              </a:rPr>
              <a:t>Excavations</a:t>
            </a:r>
          </a:p>
          <a:p>
            <a:pPr marL="1146175" lvl="1" indent="-347663">
              <a:spcBef>
                <a:spcPts val="0"/>
              </a:spcBef>
              <a:buClrTx/>
              <a:buSzPct val="100000"/>
              <a:buFont typeface="+mj-lt"/>
              <a:buAutoNum type="alphaUcPeriod"/>
            </a:pPr>
            <a:r>
              <a:rPr lang="en-US" sz="2000" dirty="0" smtClean="0">
                <a:solidFill>
                  <a:schemeClr val="tx1"/>
                </a:solidFill>
              </a:rPr>
              <a:t>Beams </a:t>
            </a:r>
            <a:r>
              <a:rPr lang="en-US" sz="2000" dirty="0">
                <a:solidFill>
                  <a:schemeClr val="tx1"/>
                </a:solidFill>
              </a:rPr>
              <a:t>&amp;</a:t>
            </a:r>
            <a:r>
              <a:rPr lang="en-US" sz="2000" dirty="0" smtClean="0">
                <a:solidFill>
                  <a:schemeClr val="tx1"/>
                </a:solidFill>
              </a:rPr>
              <a:t> Columns</a:t>
            </a:r>
            <a:endParaRPr lang="en-US" sz="2000" dirty="0">
              <a:solidFill>
                <a:schemeClr val="tx1"/>
              </a:solidFill>
            </a:endParaRPr>
          </a:p>
        </p:txBody>
      </p:sp>
      <p:sp>
        <p:nvSpPr>
          <p:cNvPr id="4" name="Slide Number Placeholder 3"/>
          <p:cNvSpPr>
            <a:spLocks noGrp="1"/>
          </p:cNvSpPr>
          <p:nvPr>
            <p:ph type="sldNum" sz="quarter" idx="12"/>
          </p:nvPr>
        </p:nvSpPr>
        <p:spPr/>
        <p:txBody>
          <a:bodyPr/>
          <a:lstStyle/>
          <a:p>
            <a:fld id="{9B5B1DF5-C027-4F96-974A-B1B73A967B05}" type="slidenum">
              <a:rPr lang="en-US" smtClean="0"/>
              <a:pPr/>
              <a:t>6</a:t>
            </a:fld>
            <a:endParaRPr lang="en-US" dirty="0"/>
          </a:p>
        </p:txBody>
      </p:sp>
    </p:spTree>
    <p:extLst>
      <p:ext uri="{BB962C8B-B14F-4D97-AF65-F5344CB8AC3E}">
        <p14:creationId xmlns:p14="http://schemas.microsoft.com/office/powerpoint/2010/main" val="346473555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Falls Through Roof Surface</a:t>
            </a:r>
            <a:endParaRPr lang="en-US" dirty="0"/>
          </a:p>
        </p:txBody>
      </p:sp>
      <p:pic>
        <p:nvPicPr>
          <p:cNvPr id="4" name="Content Placeholder 3" descr="MATERIALS-STACKED-ON-ROOF-PROJECT-BEFORE_op_800x599.jpg"/>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628398" y="2438401"/>
            <a:ext cx="3867243" cy="2895599"/>
          </a:xfrm>
        </p:spPr>
      </p:pic>
      <p:sp>
        <p:nvSpPr>
          <p:cNvPr id="6" name="Rectangle 5"/>
          <p:cNvSpPr/>
          <p:nvPr/>
        </p:nvSpPr>
        <p:spPr>
          <a:xfrm>
            <a:off x="990600" y="2438400"/>
            <a:ext cx="3505200" cy="3046988"/>
          </a:xfrm>
          <a:prstGeom prst="rect">
            <a:avLst/>
          </a:prstGeom>
        </p:spPr>
        <p:txBody>
          <a:bodyPr wrap="square">
            <a:spAutoFit/>
          </a:bodyPr>
          <a:lstStyle/>
          <a:p>
            <a:pPr algn="l"/>
            <a:r>
              <a:rPr lang="en-US" sz="2400" dirty="0" smtClean="0">
                <a:latin typeface="+mn-lt"/>
              </a:rPr>
              <a:t>Anticipate materials that may be stored on a roof during construction. Specify roof structure to support the dead load of construction materials.</a:t>
            </a:r>
            <a:endParaRPr lang="en-US" sz="2400" dirty="0">
              <a:latin typeface="+mn-lt"/>
            </a:endParaRPr>
          </a:p>
        </p:txBody>
      </p:sp>
      <p:sp>
        <p:nvSpPr>
          <p:cNvPr id="3" name="Slide Number Placeholder 2"/>
          <p:cNvSpPr>
            <a:spLocks noGrp="1"/>
          </p:cNvSpPr>
          <p:nvPr>
            <p:ph type="sldNum" sz="quarter" idx="12"/>
          </p:nvPr>
        </p:nvSpPr>
        <p:spPr/>
        <p:txBody>
          <a:bodyPr/>
          <a:lstStyle/>
          <a:p>
            <a:fld id="{9B5B1DF5-C027-4F96-974A-B1B73A967B05}" type="slidenum">
              <a:rPr lang="en-US" smtClean="0"/>
              <a:pPr/>
              <a:t>60</a:t>
            </a:fld>
            <a:endParaRPr lang="en-U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Falls Through Roof Surface</a:t>
            </a:r>
            <a:endParaRPr lang="en-US" dirty="0"/>
          </a:p>
        </p:txBody>
      </p:sp>
      <p:pic>
        <p:nvPicPr>
          <p:cNvPr id="7" name="Content Placeholder 6" descr="ROOFWALK%20&amp;%20HANDRAIL.jpg"/>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724400" y="2657802"/>
            <a:ext cx="3859515" cy="2895600"/>
          </a:xfrm>
        </p:spPr>
      </p:pic>
      <p:sp>
        <p:nvSpPr>
          <p:cNvPr id="6" name="Rectangle 5"/>
          <p:cNvSpPr/>
          <p:nvPr/>
        </p:nvSpPr>
        <p:spPr>
          <a:xfrm>
            <a:off x="914400" y="2590800"/>
            <a:ext cx="3733800" cy="3046988"/>
          </a:xfrm>
          <a:prstGeom prst="rect">
            <a:avLst/>
          </a:prstGeom>
        </p:spPr>
        <p:txBody>
          <a:bodyPr wrap="square">
            <a:spAutoFit/>
          </a:bodyPr>
          <a:lstStyle/>
          <a:p>
            <a:pPr algn="l"/>
            <a:r>
              <a:rPr lang="en-US" sz="2400" dirty="0" smtClean="0">
                <a:latin typeface="+mn-lt"/>
              </a:rPr>
              <a:t>Consider adding a safe catwalk to your plans so that workers and future maintenance personnel with have a structurally sound and safe surface to walk on when on the roof.</a:t>
            </a:r>
            <a:endParaRPr lang="en-US" sz="2400" dirty="0">
              <a:latin typeface="+mn-lt"/>
            </a:endParaRPr>
          </a:p>
        </p:txBody>
      </p:sp>
      <p:sp>
        <p:nvSpPr>
          <p:cNvPr id="3" name="Slide Number Placeholder 2"/>
          <p:cNvSpPr>
            <a:spLocks noGrp="1"/>
          </p:cNvSpPr>
          <p:nvPr>
            <p:ph type="sldNum" sz="quarter" idx="12"/>
          </p:nvPr>
        </p:nvSpPr>
        <p:spPr/>
        <p:txBody>
          <a:bodyPr/>
          <a:lstStyle/>
          <a:p>
            <a:fld id="{9B5B1DF5-C027-4F96-974A-B1B73A967B05}" type="slidenum">
              <a:rPr lang="en-US" smtClean="0"/>
              <a:pPr/>
              <a:t>61</a:t>
            </a:fld>
            <a:endParaRPr lang="en-US"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normAutofit/>
          </a:bodyPr>
          <a:lstStyle/>
          <a:p>
            <a:r>
              <a:rPr lang="en-US" dirty="0" smtClean="0"/>
              <a:t>Falls from Open Sided Floors</a:t>
            </a:r>
            <a:endParaRPr lang="en-US" dirty="0"/>
          </a:p>
        </p:txBody>
      </p:sp>
      <p:sp>
        <p:nvSpPr>
          <p:cNvPr id="101379" name="Rectangle 3"/>
          <p:cNvSpPr>
            <a:spLocks noGrp="1" noChangeArrowheads="1"/>
          </p:cNvSpPr>
          <p:nvPr>
            <p:ph idx="1"/>
          </p:nvPr>
        </p:nvSpPr>
        <p:spPr>
          <a:xfrm>
            <a:off x="914401" y="2057401"/>
            <a:ext cx="3962400" cy="3200400"/>
          </a:xfrm>
        </p:spPr>
        <p:txBody>
          <a:bodyPr/>
          <a:lstStyle/>
          <a:p>
            <a:pPr>
              <a:spcBef>
                <a:spcPts val="0"/>
              </a:spcBef>
              <a:buNone/>
            </a:pPr>
            <a:r>
              <a:rPr lang="en-US" dirty="0" smtClean="0"/>
              <a:t>Specifying holes in </a:t>
            </a:r>
          </a:p>
          <a:p>
            <a:pPr>
              <a:spcBef>
                <a:spcPts val="0"/>
              </a:spcBef>
              <a:buNone/>
            </a:pPr>
            <a:r>
              <a:rPr lang="en-US" dirty="0" smtClean="0"/>
              <a:t>columns at  42 inches</a:t>
            </a:r>
          </a:p>
          <a:p>
            <a:pPr>
              <a:spcBef>
                <a:spcPts val="0"/>
              </a:spcBef>
              <a:buNone/>
            </a:pPr>
            <a:r>
              <a:rPr lang="en-US" dirty="0" smtClean="0"/>
              <a:t>plus or minus 3 inches </a:t>
            </a:r>
          </a:p>
          <a:p>
            <a:pPr>
              <a:spcBef>
                <a:spcPts val="0"/>
              </a:spcBef>
              <a:buNone/>
            </a:pPr>
            <a:r>
              <a:rPr lang="en-US" dirty="0" smtClean="0"/>
              <a:t>and 21 inches above </a:t>
            </a:r>
          </a:p>
          <a:p>
            <a:pPr>
              <a:spcBef>
                <a:spcPts val="0"/>
              </a:spcBef>
              <a:buNone/>
            </a:pPr>
            <a:r>
              <a:rPr lang="en-US" dirty="0" smtClean="0"/>
              <a:t>each floor slab make it </a:t>
            </a:r>
          </a:p>
          <a:p>
            <a:pPr>
              <a:spcBef>
                <a:spcPts val="0"/>
              </a:spcBef>
              <a:buNone/>
            </a:pPr>
            <a:r>
              <a:rPr lang="en-US" dirty="0" smtClean="0"/>
              <a:t>easy to install cable or</a:t>
            </a:r>
          </a:p>
          <a:p>
            <a:pPr>
              <a:spcBef>
                <a:spcPts val="0"/>
              </a:spcBef>
              <a:buNone/>
            </a:pPr>
            <a:r>
              <a:rPr lang="en-US" dirty="0" smtClean="0"/>
              <a:t>wire perimeter cables. </a:t>
            </a:r>
            <a:endParaRPr lang="en-US" dirty="0"/>
          </a:p>
        </p:txBody>
      </p:sp>
      <p:sp>
        <p:nvSpPr>
          <p:cNvPr id="36147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61473" name="Object 1"/>
          <p:cNvGraphicFramePr>
            <a:graphicFrameLocks noChangeAspect="1"/>
          </p:cNvGraphicFramePr>
          <p:nvPr>
            <p:extLst>
              <p:ext uri="{D42A27DB-BD31-4B8C-83A1-F6EECF244321}">
                <p14:modId xmlns:p14="http://schemas.microsoft.com/office/powerpoint/2010/main" val="2695291917"/>
              </p:ext>
            </p:extLst>
          </p:nvPr>
        </p:nvGraphicFramePr>
        <p:xfrm>
          <a:off x="5334000" y="2209800"/>
          <a:ext cx="2847975" cy="3000375"/>
        </p:xfrm>
        <a:graphic>
          <a:graphicData uri="http://schemas.openxmlformats.org/presentationml/2006/ole">
            <mc:AlternateContent xmlns:mc="http://schemas.openxmlformats.org/markup-compatibility/2006">
              <mc:Choice xmlns:v="urn:schemas-microsoft-com:vml" Requires="v">
                <p:oleObj spid="_x0000_s361709" r:id="rId4" imgW="4044944" imgH="3141573" progId="">
                  <p:embed/>
                </p:oleObj>
              </mc:Choice>
              <mc:Fallback>
                <p:oleObj r:id="rId4" imgW="4044944" imgH="3141573" progId="">
                  <p:embed/>
                  <p:pic>
                    <p:nvPicPr>
                      <p:cNvPr id="0" name="Picture 1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2209800"/>
                        <a:ext cx="2847975" cy="3000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Slide Number Placeholder 1"/>
          <p:cNvSpPr>
            <a:spLocks noGrp="1"/>
          </p:cNvSpPr>
          <p:nvPr>
            <p:ph type="sldNum" sz="quarter" idx="12"/>
          </p:nvPr>
        </p:nvSpPr>
        <p:spPr/>
        <p:txBody>
          <a:bodyPr/>
          <a:lstStyle/>
          <a:p>
            <a:fld id="{9B5B1DF5-C027-4F96-974A-B1B73A967B05}" type="slidenum">
              <a:rPr lang="en-US" smtClean="0"/>
              <a:pPr/>
              <a:t>62</a:t>
            </a:fld>
            <a:endParaRPr lang="en-US" dirty="0"/>
          </a:p>
        </p:txBody>
      </p:sp>
    </p:spTree>
    <p:extLst>
      <p:ext uri="{BB962C8B-B14F-4D97-AF65-F5344CB8AC3E}">
        <p14:creationId xmlns:p14="http://schemas.microsoft.com/office/powerpoint/2010/main" val="43695570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Reduce Work at Elevations</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608675" y="2217060"/>
            <a:ext cx="2102151" cy="3153226"/>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2037" y="2590800"/>
            <a:ext cx="2477332" cy="2593912"/>
          </a:xfrm>
          <a:prstGeom prst="rect">
            <a:avLst/>
          </a:prstGeom>
        </p:spPr>
      </p:pic>
      <p:sp>
        <p:nvSpPr>
          <p:cNvPr id="6" name="TextBox 5"/>
          <p:cNvSpPr txBox="1"/>
          <p:nvPr/>
        </p:nvSpPr>
        <p:spPr>
          <a:xfrm>
            <a:off x="1295400" y="5308937"/>
            <a:ext cx="3108703" cy="1015663"/>
          </a:xfrm>
          <a:prstGeom prst="rect">
            <a:avLst/>
          </a:prstGeom>
          <a:noFill/>
        </p:spPr>
        <p:txBody>
          <a:bodyPr wrap="square" rtlCol="0">
            <a:spAutoFit/>
          </a:bodyPr>
          <a:lstStyle/>
          <a:p>
            <a:pPr algn="l"/>
            <a:r>
              <a:rPr lang="en-US" sz="2000" dirty="0" smtClean="0">
                <a:latin typeface="+mn-lt"/>
              </a:rPr>
              <a:t>Specifying  roofs built on the ground and hoisted into position</a:t>
            </a:r>
            <a:endParaRPr lang="en-US" sz="2000" dirty="0">
              <a:latin typeface="+mn-lt"/>
            </a:endParaRPr>
          </a:p>
        </p:txBody>
      </p:sp>
      <p:sp>
        <p:nvSpPr>
          <p:cNvPr id="7" name="TextBox 6"/>
          <p:cNvSpPr txBox="1"/>
          <p:nvPr/>
        </p:nvSpPr>
        <p:spPr>
          <a:xfrm>
            <a:off x="5486400" y="5334000"/>
            <a:ext cx="3108703" cy="1015663"/>
          </a:xfrm>
          <a:prstGeom prst="rect">
            <a:avLst/>
          </a:prstGeom>
          <a:noFill/>
        </p:spPr>
        <p:txBody>
          <a:bodyPr wrap="square" rtlCol="0">
            <a:spAutoFit/>
          </a:bodyPr>
          <a:lstStyle/>
          <a:p>
            <a:pPr algn="l"/>
            <a:r>
              <a:rPr lang="en-US" sz="2000" dirty="0" smtClean="0">
                <a:latin typeface="+mn-lt"/>
              </a:rPr>
              <a:t>So that workers don’t have to stick build them at elevation</a:t>
            </a:r>
            <a:endParaRPr lang="en-US" sz="2000" dirty="0">
              <a:latin typeface="+mn-lt"/>
            </a:endParaRPr>
          </a:p>
        </p:txBody>
      </p:sp>
      <p:sp>
        <p:nvSpPr>
          <p:cNvPr id="3" name="Slide Number Placeholder 2"/>
          <p:cNvSpPr>
            <a:spLocks noGrp="1"/>
          </p:cNvSpPr>
          <p:nvPr>
            <p:ph type="sldNum" sz="quarter" idx="12"/>
          </p:nvPr>
        </p:nvSpPr>
        <p:spPr/>
        <p:txBody>
          <a:bodyPr/>
          <a:lstStyle/>
          <a:p>
            <a:fld id="{9B5B1DF5-C027-4F96-974A-B1B73A967B05}" type="slidenum">
              <a:rPr lang="en-US" smtClean="0"/>
              <a:pPr/>
              <a:t>63</a:t>
            </a:fld>
            <a:endParaRPr lang="en-US" dirty="0"/>
          </a:p>
        </p:txBody>
      </p:sp>
    </p:spTree>
    <p:extLst>
      <p:ext uri="{BB962C8B-B14F-4D97-AF65-F5344CB8AC3E}">
        <p14:creationId xmlns:p14="http://schemas.microsoft.com/office/powerpoint/2010/main" val="361703923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Reduce Work at Elevations</a:t>
            </a:r>
            <a:endParaRPr lang="en-US" dirty="0"/>
          </a:p>
        </p:txBody>
      </p:sp>
      <p:sp>
        <p:nvSpPr>
          <p:cNvPr id="6" name="Content Placeholder 5"/>
          <p:cNvSpPr>
            <a:spLocks noGrp="1"/>
          </p:cNvSpPr>
          <p:nvPr>
            <p:ph idx="1"/>
          </p:nvPr>
        </p:nvSpPr>
        <p:spPr>
          <a:xfrm>
            <a:off x="1295400" y="3657600"/>
            <a:ext cx="2995108" cy="990599"/>
          </a:xfrm>
        </p:spPr>
        <p:txBody>
          <a:bodyPr/>
          <a:lstStyle/>
          <a:p>
            <a:pPr>
              <a:buNone/>
            </a:pPr>
            <a:r>
              <a:rPr lang="en-US" dirty="0" smtClean="0"/>
              <a:t>Segmented</a:t>
            </a:r>
          </a:p>
          <a:p>
            <a:pPr>
              <a:buNone/>
            </a:pPr>
            <a:r>
              <a:rPr lang="en-US" dirty="0" smtClean="0"/>
              <a:t>Bridge sections</a:t>
            </a:r>
            <a:endParaRPr lang="en-US" dirty="0"/>
          </a:p>
        </p:txBody>
      </p:sp>
      <p:pic>
        <p:nvPicPr>
          <p:cNvPr id="5" name="Picture 4" descr="bridge construction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4800" y="2667000"/>
            <a:ext cx="3962400" cy="2971800"/>
          </a:xfrm>
          <a:prstGeom prst="rect">
            <a:avLst/>
          </a:prstGeom>
          <a:noFill/>
          <a:ln w="9525">
            <a:noFill/>
            <a:miter lim="800000"/>
            <a:headEnd/>
            <a:tailEnd/>
          </a:ln>
          <a:effectLst/>
        </p:spPr>
      </p:pic>
      <p:sp>
        <p:nvSpPr>
          <p:cNvPr id="3" name="Slide Number Placeholder 2"/>
          <p:cNvSpPr>
            <a:spLocks noGrp="1"/>
          </p:cNvSpPr>
          <p:nvPr>
            <p:ph type="sldNum" sz="quarter" idx="12"/>
          </p:nvPr>
        </p:nvSpPr>
        <p:spPr/>
        <p:txBody>
          <a:bodyPr/>
          <a:lstStyle/>
          <a:p>
            <a:fld id="{9B5B1DF5-C027-4F96-974A-B1B73A967B05}" type="slidenum">
              <a:rPr lang="en-US" smtClean="0"/>
              <a:pPr/>
              <a:t>64</a:t>
            </a:fld>
            <a:endParaRPr lang="en-US"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r>
              <a:rPr lang="en-US" dirty="0" smtClean="0"/>
              <a:t>1926.1053 Ladders</a:t>
            </a:r>
            <a:endParaRPr lang="en-US" dirty="0"/>
          </a:p>
        </p:txBody>
      </p:sp>
      <p:sp>
        <p:nvSpPr>
          <p:cNvPr id="101379" name="Rectangle 3"/>
          <p:cNvSpPr>
            <a:spLocks noGrp="1" noChangeArrowheads="1"/>
          </p:cNvSpPr>
          <p:nvPr>
            <p:ph idx="1"/>
          </p:nvPr>
        </p:nvSpPr>
        <p:spPr>
          <a:xfrm>
            <a:off x="1066800" y="2057400"/>
            <a:ext cx="7315200" cy="4114800"/>
          </a:xfrm>
        </p:spPr>
        <p:txBody>
          <a:bodyPr/>
          <a:lstStyle/>
          <a:p>
            <a:pPr>
              <a:buNone/>
            </a:pPr>
            <a:endParaRPr lang="en-US" dirty="0" smtClean="0"/>
          </a:p>
          <a:p>
            <a:pPr>
              <a:buNone/>
            </a:pPr>
            <a:endParaRPr lang="en-US" dirty="0"/>
          </a:p>
        </p:txBody>
      </p:sp>
      <p:sp>
        <p:nvSpPr>
          <p:cNvPr id="2" name="Rectangle 1"/>
          <p:cNvSpPr/>
          <p:nvPr/>
        </p:nvSpPr>
        <p:spPr>
          <a:xfrm>
            <a:off x="914400" y="2480891"/>
            <a:ext cx="3810000" cy="3785652"/>
          </a:xfrm>
          <a:prstGeom prst="rect">
            <a:avLst/>
          </a:prstGeom>
        </p:spPr>
        <p:txBody>
          <a:bodyPr wrap="square">
            <a:spAutoFit/>
          </a:bodyPr>
          <a:lstStyle/>
          <a:p>
            <a:pPr algn="l"/>
            <a:r>
              <a:rPr lang="en-US" sz="2400" dirty="0">
                <a:latin typeface="+mn-lt"/>
              </a:rPr>
              <a:t>Designers </a:t>
            </a:r>
            <a:r>
              <a:rPr lang="en-US" sz="2400" dirty="0" smtClean="0">
                <a:latin typeface="+mn-lt"/>
              </a:rPr>
              <a:t>should consider specifying </a:t>
            </a:r>
            <a:r>
              <a:rPr lang="en-US" sz="2400" dirty="0">
                <a:latin typeface="+mn-lt"/>
              </a:rPr>
              <a:t>fixed ladders or </a:t>
            </a:r>
            <a:endParaRPr lang="en-US" sz="2400" dirty="0" smtClean="0">
              <a:latin typeface="+mn-lt"/>
            </a:endParaRPr>
          </a:p>
          <a:p>
            <a:pPr algn="l"/>
            <a:r>
              <a:rPr lang="en-US" sz="2400" dirty="0" smtClean="0">
                <a:latin typeface="+mn-lt"/>
              </a:rPr>
              <a:t>stairways </a:t>
            </a:r>
            <a:r>
              <a:rPr lang="en-US" sz="2400" dirty="0">
                <a:latin typeface="+mn-lt"/>
              </a:rPr>
              <a:t>whenever </a:t>
            </a:r>
            <a:r>
              <a:rPr lang="en-US" sz="2400" dirty="0" smtClean="0">
                <a:latin typeface="+mn-lt"/>
              </a:rPr>
              <a:t>possible. This </a:t>
            </a:r>
            <a:r>
              <a:rPr lang="en-US" sz="2400" dirty="0">
                <a:latin typeface="+mn-lt"/>
              </a:rPr>
              <a:t>would eliminate the </a:t>
            </a:r>
            <a:r>
              <a:rPr lang="en-US" sz="2400" dirty="0" smtClean="0">
                <a:latin typeface="+mn-lt"/>
              </a:rPr>
              <a:t>need for </a:t>
            </a:r>
            <a:r>
              <a:rPr lang="en-US" sz="2400" dirty="0">
                <a:latin typeface="+mn-lt"/>
              </a:rPr>
              <a:t>a portable ladder when  </a:t>
            </a:r>
            <a:endParaRPr lang="en-US" sz="2400" dirty="0" smtClean="0">
              <a:latin typeface="+mn-lt"/>
            </a:endParaRPr>
          </a:p>
          <a:p>
            <a:pPr algn="l"/>
            <a:r>
              <a:rPr lang="en-US" sz="2400" dirty="0" smtClean="0">
                <a:latin typeface="+mn-lt"/>
              </a:rPr>
              <a:t>accessing </a:t>
            </a:r>
            <a:r>
              <a:rPr lang="en-US" sz="2400" dirty="0">
                <a:latin typeface="+mn-lt"/>
              </a:rPr>
              <a:t>a roof, work platform, mezzanine, or upper </a:t>
            </a:r>
            <a:r>
              <a:rPr lang="en-US" sz="2400" dirty="0" smtClean="0">
                <a:latin typeface="+mn-lt"/>
              </a:rPr>
              <a:t>level.</a:t>
            </a:r>
            <a:endParaRPr lang="en-US" sz="2400" dirty="0">
              <a:latin typeface="+mn-lt"/>
            </a:endParaRPr>
          </a:p>
        </p:txBody>
      </p:sp>
      <p:pic>
        <p:nvPicPr>
          <p:cNvPr id="6" name="Picture 5" descr="osha-regulations-stairs-1_1-800X80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2362200"/>
            <a:ext cx="2895600" cy="38608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9B5B1DF5-C027-4F96-974A-B1B73A967B05}" type="slidenum">
              <a:rPr lang="en-US" smtClean="0"/>
              <a:pPr/>
              <a:t>65</a:t>
            </a:fld>
            <a:endParaRPr lang="en-US" dirty="0"/>
          </a:p>
        </p:txBody>
      </p:sp>
    </p:spTree>
    <p:extLst>
      <p:ext uri="{BB962C8B-B14F-4D97-AF65-F5344CB8AC3E}">
        <p14:creationId xmlns:p14="http://schemas.microsoft.com/office/powerpoint/2010/main" val="286622173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r>
              <a:rPr lang="en-US" dirty="0" smtClean="0"/>
              <a:t>1926.1053 Ladders</a:t>
            </a:r>
            <a:endParaRPr lang="en-US" dirty="0"/>
          </a:p>
        </p:txBody>
      </p:sp>
      <p:sp>
        <p:nvSpPr>
          <p:cNvPr id="101379" name="Rectangle 3"/>
          <p:cNvSpPr>
            <a:spLocks noGrp="1" noChangeArrowheads="1"/>
          </p:cNvSpPr>
          <p:nvPr>
            <p:ph idx="1"/>
          </p:nvPr>
        </p:nvSpPr>
        <p:spPr>
          <a:xfrm>
            <a:off x="1066800" y="2057400"/>
            <a:ext cx="7315200" cy="4114800"/>
          </a:xfrm>
        </p:spPr>
        <p:txBody>
          <a:bodyPr/>
          <a:lstStyle/>
          <a:p>
            <a:pPr>
              <a:buNone/>
            </a:pPr>
            <a:endParaRPr lang="en-US" dirty="0" smtClean="0"/>
          </a:p>
          <a:p>
            <a:pPr>
              <a:buNone/>
            </a:pPr>
            <a:endParaRPr lang="en-US" dirty="0"/>
          </a:p>
        </p:txBody>
      </p:sp>
      <p:sp>
        <p:nvSpPr>
          <p:cNvPr id="2" name="Rectangle 1"/>
          <p:cNvSpPr/>
          <p:nvPr/>
        </p:nvSpPr>
        <p:spPr>
          <a:xfrm>
            <a:off x="863599" y="5769114"/>
            <a:ext cx="3632201" cy="400110"/>
          </a:xfrm>
          <a:prstGeom prst="rect">
            <a:avLst/>
          </a:prstGeom>
        </p:spPr>
        <p:txBody>
          <a:bodyPr wrap="square">
            <a:spAutoFit/>
          </a:bodyPr>
          <a:lstStyle/>
          <a:p>
            <a:pPr algn="l"/>
            <a:r>
              <a:rPr lang="en-US" sz="2000" dirty="0" smtClean="0">
                <a:latin typeface="+mn-lt"/>
              </a:rPr>
              <a:t>Specify a safe fixed ladder</a:t>
            </a:r>
            <a:endParaRPr lang="en-US" sz="2000" dirty="0">
              <a:latin typeface="+mn-lt"/>
            </a:endParaRPr>
          </a:p>
        </p:txBody>
      </p:sp>
      <p:pic>
        <p:nvPicPr>
          <p:cNvPr id="5" name="Picture 4" descr="DSC0004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0534" y="2529524"/>
            <a:ext cx="2496095" cy="3146698"/>
          </a:xfrm>
          <a:prstGeom prst="rect">
            <a:avLst/>
          </a:prstGeom>
          <a:noFill/>
          <a:ln w="9525">
            <a:noFill/>
            <a:miter lim="800000"/>
            <a:headEnd/>
            <a:tailEnd/>
          </a:ln>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0670" y="2658702"/>
            <a:ext cx="4023360" cy="3017520"/>
          </a:xfrm>
          <a:prstGeom prst="rect">
            <a:avLst/>
          </a:prstGeom>
        </p:spPr>
      </p:pic>
      <p:sp>
        <p:nvSpPr>
          <p:cNvPr id="7" name="Rectangle 6"/>
          <p:cNvSpPr/>
          <p:nvPr/>
        </p:nvSpPr>
        <p:spPr>
          <a:xfrm>
            <a:off x="4651829" y="5769114"/>
            <a:ext cx="3632201" cy="707886"/>
          </a:xfrm>
          <a:prstGeom prst="rect">
            <a:avLst/>
          </a:prstGeom>
        </p:spPr>
        <p:txBody>
          <a:bodyPr wrap="square">
            <a:spAutoFit/>
          </a:bodyPr>
          <a:lstStyle/>
          <a:p>
            <a:pPr algn="l"/>
            <a:r>
              <a:rPr lang="en-US" sz="2000" dirty="0" smtClean="0">
                <a:latin typeface="+mn-lt"/>
              </a:rPr>
              <a:t>Eliminate the need for portable ladders </a:t>
            </a:r>
            <a:endParaRPr lang="en-US" sz="2000" dirty="0">
              <a:latin typeface="+mn-lt"/>
            </a:endParaRPr>
          </a:p>
        </p:txBody>
      </p:sp>
      <p:sp>
        <p:nvSpPr>
          <p:cNvPr id="4" name="Slide Number Placeholder 3"/>
          <p:cNvSpPr>
            <a:spLocks noGrp="1"/>
          </p:cNvSpPr>
          <p:nvPr>
            <p:ph type="sldNum" sz="quarter" idx="12"/>
          </p:nvPr>
        </p:nvSpPr>
        <p:spPr/>
        <p:txBody>
          <a:bodyPr/>
          <a:lstStyle/>
          <a:p>
            <a:fld id="{9B5B1DF5-C027-4F96-974A-B1B73A967B05}" type="slidenum">
              <a:rPr lang="en-US" smtClean="0"/>
              <a:pPr/>
              <a:t>66</a:t>
            </a:fld>
            <a:endParaRPr lang="en-US" dirty="0"/>
          </a:p>
        </p:txBody>
      </p:sp>
    </p:spTree>
    <p:extLst>
      <p:ext uri="{BB962C8B-B14F-4D97-AF65-F5344CB8AC3E}">
        <p14:creationId xmlns:p14="http://schemas.microsoft.com/office/powerpoint/2010/main" val="230536736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r>
              <a:rPr lang="en-US" dirty="0" smtClean="0"/>
              <a:t>1026.451 Scaffolding</a:t>
            </a:r>
            <a:endParaRPr lang="en-US" dirty="0"/>
          </a:p>
        </p:txBody>
      </p:sp>
      <p:sp>
        <p:nvSpPr>
          <p:cNvPr id="101379" name="Rectangle 3"/>
          <p:cNvSpPr>
            <a:spLocks noGrp="1" noChangeArrowheads="1"/>
          </p:cNvSpPr>
          <p:nvPr>
            <p:ph idx="1"/>
          </p:nvPr>
        </p:nvSpPr>
        <p:spPr/>
        <p:txBody>
          <a:bodyPr/>
          <a:lstStyle/>
          <a:p>
            <a:pPr>
              <a:buNone/>
            </a:pPr>
            <a:endParaRPr lang="en-US" dirty="0" smtClean="0"/>
          </a:p>
          <a:p>
            <a:pPr>
              <a:buNone/>
            </a:pPr>
            <a:endParaRPr lang="en-US" dirty="0"/>
          </a:p>
        </p:txBody>
      </p:sp>
      <p:pic>
        <p:nvPicPr>
          <p:cNvPr id="304129" name="Picture 1" descr="permanent-monorail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571" y="2209800"/>
            <a:ext cx="2752725" cy="2362200"/>
          </a:xfrm>
          <a:prstGeom prst="rect">
            <a:avLst/>
          </a:prstGeom>
          <a:noFill/>
          <a:ln w="9525">
            <a:noFill/>
            <a:miter lim="800000"/>
            <a:headEnd/>
            <a:tailEnd/>
          </a:ln>
        </p:spPr>
      </p:pic>
      <p:sp>
        <p:nvSpPr>
          <p:cNvPr id="304130" name="Rectangle 2"/>
          <p:cNvSpPr>
            <a:spLocks noChangeArrowheads="1"/>
          </p:cNvSpPr>
          <p:nvPr/>
        </p:nvSpPr>
        <p:spPr bwMode="auto">
          <a:xfrm>
            <a:off x="1143000" y="2072670"/>
            <a:ext cx="3505200"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mn-lt"/>
                <a:ea typeface="Times New Roman" pitchFamily="18" charset="0"/>
                <a:cs typeface="Times New Roman" pitchFamily="18" charset="0"/>
              </a:rPr>
              <a:t>Gantry systems can be  designed to maintain atriums and skylights</a:t>
            </a:r>
            <a:endParaRPr kumimoji="0" lang="en-US" sz="2400" b="0" i="0" u="none" strike="noStrike" cap="none" normalizeH="0" baseline="0" dirty="0" smtClean="0">
              <a:ln>
                <a:noFill/>
              </a:ln>
              <a:solidFill>
                <a:schemeClr val="tx1"/>
              </a:solidFill>
              <a:effectLst/>
              <a:latin typeface="+mn-lt"/>
            </a:endParaRPr>
          </a:p>
        </p:txBody>
      </p:sp>
      <p:pic>
        <p:nvPicPr>
          <p:cNvPr id="304131" name="Picture 3" descr="permanent_davit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70000" y="3886200"/>
            <a:ext cx="2133600" cy="2404056"/>
          </a:xfrm>
          <a:prstGeom prst="rect">
            <a:avLst/>
          </a:prstGeom>
          <a:noFill/>
          <a:ln w="9525">
            <a:noFill/>
            <a:miter lim="800000"/>
            <a:headEnd/>
            <a:tailEnd/>
          </a:ln>
        </p:spPr>
      </p:pic>
      <p:sp>
        <p:nvSpPr>
          <p:cNvPr id="304132" name="Rectangle 4"/>
          <p:cNvSpPr>
            <a:spLocks noChangeArrowheads="1"/>
          </p:cNvSpPr>
          <p:nvPr/>
        </p:nvSpPr>
        <p:spPr bwMode="auto">
          <a:xfrm>
            <a:off x="4572000" y="4734737"/>
            <a:ext cx="3866934"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i="0" u="none" strike="noStrike" cap="none" normalizeH="0" baseline="0" dirty="0" smtClean="0">
                <a:ln>
                  <a:noFill/>
                </a:ln>
                <a:solidFill>
                  <a:schemeClr val="tx1"/>
                </a:solidFill>
                <a:effectLst/>
                <a:latin typeface="+mn-lt"/>
                <a:ea typeface="Calibri" pitchFamily="34" charset="0"/>
                <a:cs typeface="Times New Roman" pitchFamily="18" charset="0"/>
              </a:rPr>
              <a:t>Davits can be installed to  provide </a:t>
            </a:r>
            <a:r>
              <a:rPr kumimoji="0" lang="en-US" sz="2400" i="0" u="none" strike="noStrike" cap="none" normalizeH="0" baseline="0" dirty="0" smtClean="0">
                <a:ln>
                  <a:noFill/>
                </a:ln>
                <a:solidFill>
                  <a:schemeClr val="tx1"/>
                </a:solidFill>
                <a:effectLst/>
                <a:latin typeface="+mn-lt"/>
                <a:ea typeface="Times New Roman" pitchFamily="18" charset="0"/>
                <a:cs typeface="Times New Roman" pitchFamily="18" charset="0"/>
              </a:rPr>
              <a:t>a permanent suspension system</a:t>
            </a:r>
            <a:r>
              <a:rPr kumimoji="0" lang="en-US" sz="2400" b="0" i="0" u="none" strike="noStrike" cap="none" normalizeH="0" baseline="0" dirty="0" smtClean="0">
                <a:ln>
                  <a:noFill/>
                </a:ln>
                <a:solidFill>
                  <a:schemeClr val="tx1"/>
                </a:solidFill>
                <a:effectLst/>
                <a:latin typeface="+mn-lt"/>
                <a:ea typeface="Times New Roman" pitchFamily="18" charset="0"/>
                <a:cs typeface="Times New Roman" pitchFamily="18" charset="0"/>
              </a:rPr>
              <a:t>.   </a:t>
            </a:r>
            <a:endParaRPr kumimoji="0" lang="en-US" sz="2400" b="0" i="0" u="none" strike="noStrike" cap="none" normalizeH="0" baseline="0" dirty="0" smtClean="0">
              <a:ln>
                <a:noFill/>
              </a:ln>
              <a:solidFill>
                <a:schemeClr val="tx1"/>
              </a:solidFill>
              <a:effectLst/>
              <a:latin typeface="+mn-lt"/>
            </a:endParaRPr>
          </a:p>
        </p:txBody>
      </p:sp>
      <p:sp>
        <p:nvSpPr>
          <p:cNvPr id="2" name="Slide Number Placeholder 1"/>
          <p:cNvSpPr>
            <a:spLocks noGrp="1"/>
          </p:cNvSpPr>
          <p:nvPr>
            <p:ph type="sldNum" sz="quarter" idx="12"/>
          </p:nvPr>
        </p:nvSpPr>
        <p:spPr/>
        <p:txBody>
          <a:bodyPr/>
          <a:lstStyle/>
          <a:p>
            <a:fld id="{9B5B1DF5-C027-4F96-974A-B1B73A967B05}" type="slidenum">
              <a:rPr lang="en-US" smtClean="0"/>
              <a:pPr/>
              <a:t>67</a:t>
            </a:fld>
            <a:endParaRPr lang="en-US" dirty="0"/>
          </a:p>
        </p:txBody>
      </p:sp>
    </p:spTree>
    <p:extLst>
      <p:ext uri="{BB962C8B-B14F-4D97-AF65-F5344CB8AC3E}">
        <p14:creationId xmlns:p14="http://schemas.microsoft.com/office/powerpoint/2010/main" val="408005710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r>
              <a:rPr lang="en-US" dirty="0" smtClean="0"/>
              <a:t>1026.451 Scaffolding</a:t>
            </a:r>
            <a:endParaRPr lang="en-US" dirty="0"/>
          </a:p>
        </p:txBody>
      </p:sp>
      <p:sp>
        <p:nvSpPr>
          <p:cNvPr id="101379" name="Rectangle 3"/>
          <p:cNvSpPr>
            <a:spLocks noGrp="1" noChangeArrowheads="1"/>
          </p:cNvSpPr>
          <p:nvPr>
            <p:ph idx="1"/>
          </p:nvPr>
        </p:nvSpPr>
        <p:spPr/>
        <p:txBody>
          <a:bodyPr/>
          <a:lstStyle/>
          <a:p>
            <a:pPr>
              <a:buNone/>
            </a:pPr>
            <a:endParaRPr lang="en-US" dirty="0" smtClean="0"/>
          </a:p>
          <a:p>
            <a:pPr>
              <a:buNone/>
            </a:pPr>
            <a:endParaRPr lang="en-US" dirty="0"/>
          </a:p>
        </p:txBody>
      </p:sp>
      <p:sp>
        <p:nvSpPr>
          <p:cNvPr id="304130" name="Rectangle 2"/>
          <p:cNvSpPr>
            <a:spLocks noChangeArrowheads="1"/>
          </p:cNvSpPr>
          <p:nvPr/>
        </p:nvSpPr>
        <p:spPr bwMode="auto">
          <a:xfrm>
            <a:off x="3509962" y="6027399"/>
            <a:ext cx="350520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ea typeface="Calibri" pitchFamily="34" charset="0"/>
              </a:rPr>
              <a:t> </a:t>
            </a:r>
            <a:endParaRPr kumimoji="0" lang="en-US" sz="1800" b="0" i="0" u="none" strike="noStrike" cap="none" normalizeH="0" baseline="0" dirty="0" smtClean="0">
              <a:ln>
                <a:noFill/>
              </a:ln>
              <a:solidFill>
                <a:schemeClr val="tx1"/>
              </a:solidFill>
              <a:effectLst/>
              <a:latin typeface="Arial" pitchFamily="34" charset="0"/>
            </a:endParaRPr>
          </a:p>
        </p:txBody>
      </p:sp>
      <p:sp>
        <p:nvSpPr>
          <p:cNvPr id="304132" name="Rectangle 4"/>
          <p:cNvSpPr>
            <a:spLocks noChangeArrowheads="1"/>
          </p:cNvSpPr>
          <p:nvPr/>
        </p:nvSpPr>
        <p:spPr bwMode="auto">
          <a:xfrm>
            <a:off x="838200" y="3125688"/>
            <a:ext cx="4386262"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i="0" u="none" strike="noStrike" cap="none" normalizeH="0" baseline="0" dirty="0" smtClean="0">
                <a:ln>
                  <a:noFill/>
                </a:ln>
                <a:solidFill>
                  <a:schemeClr val="tx1"/>
                </a:solidFill>
                <a:effectLst/>
                <a:latin typeface="+mn-lt"/>
                <a:ea typeface="Calibri" pitchFamily="34" charset="0"/>
                <a:cs typeface="Times New Roman" pitchFamily="18" charset="0"/>
              </a:rPr>
              <a:t>Consider eliminating the need for scaffolding or design permanent anchor systems so that</a:t>
            </a:r>
            <a:r>
              <a:rPr kumimoji="0" lang="en-US" sz="2400" i="0" u="none" strike="noStrike" cap="none" normalizeH="0" dirty="0" smtClean="0">
                <a:ln>
                  <a:noFill/>
                </a:ln>
                <a:solidFill>
                  <a:schemeClr val="tx1"/>
                </a:solidFill>
                <a:effectLst/>
                <a:latin typeface="+mn-lt"/>
                <a:ea typeface="Calibri" pitchFamily="34" charset="0"/>
                <a:cs typeface="Times New Roman" pitchFamily="18" charset="0"/>
              </a:rPr>
              <a:t> this does not happen</a:t>
            </a:r>
            <a:r>
              <a:rPr kumimoji="0" lang="en-US" sz="2400" b="0" i="0" u="none" strike="noStrike" cap="none" normalizeH="0" baseline="0" dirty="0" smtClean="0">
                <a:ln>
                  <a:noFill/>
                </a:ln>
                <a:solidFill>
                  <a:schemeClr val="tx1"/>
                </a:solidFill>
                <a:effectLst/>
                <a:latin typeface="+mn-lt"/>
                <a:ea typeface="Times New Roman" pitchFamily="18" charset="0"/>
                <a:cs typeface="Times New Roman" pitchFamily="18" charset="0"/>
              </a:rPr>
              <a:t>   </a:t>
            </a:r>
            <a:endParaRPr kumimoji="0" lang="en-US" sz="2400" b="0" i="0" u="none" strike="noStrike" cap="none" normalizeH="0" baseline="0" dirty="0" smtClean="0">
              <a:ln>
                <a:noFill/>
              </a:ln>
              <a:solidFill>
                <a:schemeClr val="tx1"/>
              </a:solidFill>
              <a:effectLst/>
              <a:latin typeface="+mn-lt"/>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82305" y="3111174"/>
            <a:ext cx="2857500" cy="2143125"/>
          </a:xfrm>
          <a:prstGeom prst="rect">
            <a:avLst/>
          </a:prstGeom>
        </p:spPr>
      </p:pic>
      <p:sp>
        <p:nvSpPr>
          <p:cNvPr id="3" name="Slide Number Placeholder 2"/>
          <p:cNvSpPr>
            <a:spLocks noGrp="1"/>
          </p:cNvSpPr>
          <p:nvPr>
            <p:ph type="sldNum" sz="quarter" idx="12"/>
          </p:nvPr>
        </p:nvSpPr>
        <p:spPr/>
        <p:txBody>
          <a:bodyPr/>
          <a:lstStyle/>
          <a:p>
            <a:fld id="{9B5B1DF5-C027-4F96-974A-B1B73A967B05}" type="slidenum">
              <a:rPr lang="en-US" smtClean="0"/>
              <a:pPr/>
              <a:t>68</a:t>
            </a:fld>
            <a:endParaRPr lang="en-US" dirty="0"/>
          </a:p>
        </p:txBody>
      </p:sp>
    </p:spTree>
    <p:extLst>
      <p:ext uri="{BB962C8B-B14F-4D97-AF65-F5344CB8AC3E}">
        <p14:creationId xmlns:p14="http://schemas.microsoft.com/office/powerpoint/2010/main" val="321949889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normAutofit/>
          </a:bodyPr>
          <a:lstStyle/>
          <a:p>
            <a:r>
              <a:rPr lang="en-US" dirty="0" smtClean="0"/>
              <a:t>1926.21(b)(6) Confined Spaces</a:t>
            </a:r>
            <a:endParaRPr lang="en-US" dirty="0"/>
          </a:p>
        </p:txBody>
      </p:sp>
      <p:sp>
        <p:nvSpPr>
          <p:cNvPr id="101379" name="Rectangle 3"/>
          <p:cNvSpPr>
            <a:spLocks noGrp="1" noChangeArrowheads="1"/>
          </p:cNvSpPr>
          <p:nvPr>
            <p:ph idx="1"/>
          </p:nvPr>
        </p:nvSpPr>
        <p:spPr/>
        <p:txBody>
          <a:bodyPr/>
          <a:lstStyle/>
          <a:p>
            <a:pPr>
              <a:buNone/>
            </a:pPr>
            <a:endParaRPr lang="en-US" dirty="0" smtClean="0"/>
          </a:p>
          <a:p>
            <a:pPr>
              <a:buNone/>
            </a:pPr>
            <a:endParaRPr lang="en-US" dirty="0"/>
          </a:p>
        </p:txBody>
      </p:sp>
      <p:sp>
        <p:nvSpPr>
          <p:cNvPr id="2" name="Rectangle 1"/>
          <p:cNvSpPr/>
          <p:nvPr/>
        </p:nvSpPr>
        <p:spPr>
          <a:xfrm>
            <a:off x="1248229" y="3254440"/>
            <a:ext cx="3200400" cy="1200329"/>
          </a:xfrm>
          <a:prstGeom prst="rect">
            <a:avLst/>
          </a:prstGeom>
        </p:spPr>
        <p:txBody>
          <a:bodyPr wrap="square">
            <a:spAutoFit/>
          </a:bodyPr>
          <a:lstStyle/>
          <a:p>
            <a:pPr algn="l"/>
            <a:r>
              <a:rPr lang="en-US" sz="2400" dirty="0" smtClean="0">
                <a:latin typeface="+mn-lt"/>
              </a:rPr>
              <a:t>Try to avoid</a:t>
            </a:r>
          </a:p>
          <a:p>
            <a:pPr algn="l"/>
            <a:r>
              <a:rPr lang="en-US" sz="2400" dirty="0" smtClean="0">
                <a:latin typeface="+mn-lt"/>
              </a:rPr>
              <a:t>designing</a:t>
            </a:r>
          </a:p>
          <a:p>
            <a:pPr algn="l"/>
            <a:r>
              <a:rPr lang="en-US" sz="2400" dirty="0" smtClean="0">
                <a:latin typeface="+mn-lt"/>
              </a:rPr>
              <a:t>confined spaces</a:t>
            </a:r>
            <a:endParaRPr lang="en-US" sz="2400" dirty="0">
              <a:latin typeface="+mn-lt"/>
            </a:endParaRPr>
          </a:p>
        </p:txBody>
      </p:sp>
      <p:pic>
        <p:nvPicPr>
          <p:cNvPr id="6" name="Picture 8" descr="conf-space-image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3962400" y="2590800"/>
            <a:ext cx="4572000" cy="37279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Slide Number Placeholder 2"/>
          <p:cNvSpPr>
            <a:spLocks noGrp="1"/>
          </p:cNvSpPr>
          <p:nvPr>
            <p:ph type="sldNum" sz="quarter" idx="12"/>
          </p:nvPr>
        </p:nvSpPr>
        <p:spPr/>
        <p:txBody>
          <a:bodyPr/>
          <a:lstStyle/>
          <a:p>
            <a:fld id="{9B5B1DF5-C027-4F96-974A-B1B73A967B05}" type="slidenum">
              <a:rPr lang="en-US" smtClean="0"/>
              <a:pPr/>
              <a:t>69</a:t>
            </a:fld>
            <a:endParaRPr lang="en-US" dirty="0"/>
          </a:p>
        </p:txBody>
      </p:sp>
    </p:spTree>
    <p:extLst>
      <p:ext uri="{BB962C8B-B14F-4D97-AF65-F5344CB8AC3E}">
        <p14:creationId xmlns:p14="http://schemas.microsoft.com/office/powerpoint/2010/main" val="29125620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Course Outline (cont’d)</a:t>
            </a:r>
            <a:endParaRPr lang="en-US" dirty="0"/>
          </a:p>
        </p:txBody>
      </p:sp>
      <p:sp>
        <p:nvSpPr>
          <p:cNvPr id="3" name="Content Placeholder 2"/>
          <p:cNvSpPr>
            <a:spLocks noGrp="1"/>
          </p:cNvSpPr>
          <p:nvPr>
            <p:ph idx="1"/>
          </p:nvPr>
        </p:nvSpPr>
        <p:spPr/>
        <p:txBody>
          <a:bodyPr/>
          <a:lstStyle/>
          <a:p>
            <a:pPr marL="514350" indent="-514350">
              <a:buFont typeface="+mj-lt"/>
              <a:buAutoNum type="romanUcPeriod" startAt="5"/>
            </a:pPr>
            <a:r>
              <a:rPr lang="en-US" dirty="0" smtClean="0"/>
              <a:t>Other 1926 Topics (cont’d)</a:t>
            </a:r>
            <a:endParaRPr lang="en-US" dirty="0" smtClean="0">
              <a:solidFill>
                <a:schemeClr val="tx1"/>
              </a:solidFill>
            </a:endParaRPr>
          </a:p>
          <a:p>
            <a:pPr marL="1146175" lvl="2" indent="-347663">
              <a:spcBef>
                <a:spcPts val="0"/>
              </a:spcBef>
              <a:buClrTx/>
              <a:buSzPct val="100000"/>
              <a:buFont typeface="+mj-lt"/>
              <a:buAutoNum type="alphaUcPeriod"/>
            </a:pPr>
            <a:r>
              <a:rPr lang="en-US" dirty="0"/>
              <a:t>Overhead power lines</a:t>
            </a:r>
          </a:p>
          <a:p>
            <a:pPr marL="1146175" lvl="2" indent="-347663">
              <a:spcBef>
                <a:spcPts val="0"/>
              </a:spcBef>
              <a:buClrTx/>
              <a:buSzPct val="100000"/>
              <a:buFont typeface="+mj-lt"/>
              <a:buAutoNum type="alphaUcPeriod"/>
            </a:pPr>
            <a:r>
              <a:rPr lang="en-US" dirty="0" smtClean="0"/>
              <a:t>Sprains</a:t>
            </a:r>
            <a:r>
              <a:rPr lang="en-US" dirty="0"/>
              <a:t>, strains, material handling</a:t>
            </a:r>
          </a:p>
          <a:p>
            <a:pPr marL="514350" indent="-514350">
              <a:buFont typeface="+mj-lt"/>
              <a:buAutoNum type="romanUcPeriod" startAt="5"/>
            </a:pPr>
            <a:r>
              <a:rPr lang="en-US" dirty="0" smtClean="0"/>
              <a:t>Life cycle benefits</a:t>
            </a:r>
          </a:p>
          <a:p>
            <a:pPr marL="514350" indent="-514350">
              <a:buFont typeface="+mj-lt"/>
              <a:buAutoNum type="romanUcPeriod" startAt="5"/>
            </a:pPr>
            <a:r>
              <a:rPr lang="en-US" dirty="0" smtClean="0"/>
              <a:t>“The Big Three”   </a:t>
            </a:r>
          </a:p>
          <a:p>
            <a:pPr marL="514350" indent="-514350">
              <a:buFont typeface="+mj-lt"/>
              <a:buAutoNum type="romanUcPeriod" startAt="5"/>
            </a:pPr>
            <a:endParaRPr lang="en-US" sz="2400" dirty="0" smtClean="0"/>
          </a:p>
          <a:p>
            <a:pPr marL="0" indent="0">
              <a:buNone/>
            </a:pPr>
            <a:r>
              <a:rPr lang="en-US" sz="2400" dirty="0" smtClean="0"/>
              <a:t>           </a:t>
            </a:r>
          </a:p>
          <a:p>
            <a:pPr marL="457200" indent="-457200">
              <a:buAutoNum type="alphaUcPeriod" startAt="3"/>
            </a:pPr>
            <a:endParaRPr lang="en-US" sz="2400" dirty="0"/>
          </a:p>
          <a:p>
            <a:pPr marL="0" indent="0">
              <a:buNone/>
            </a:pPr>
            <a:endParaRPr lang="en-US" sz="2400" dirty="0"/>
          </a:p>
        </p:txBody>
      </p:sp>
      <p:sp>
        <p:nvSpPr>
          <p:cNvPr id="4" name="Slide Number Placeholder 3"/>
          <p:cNvSpPr>
            <a:spLocks noGrp="1"/>
          </p:cNvSpPr>
          <p:nvPr>
            <p:ph type="sldNum" sz="quarter" idx="12"/>
          </p:nvPr>
        </p:nvSpPr>
        <p:spPr/>
        <p:txBody>
          <a:bodyPr/>
          <a:lstStyle/>
          <a:p>
            <a:fld id="{9B5B1DF5-C027-4F96-974A-B1B73A967B05}" type="slidenum">
              <a:rPr lang="en-US" smtClean="0"/>
              <a:pPr/>
              <a:t>7</a:t>
            </a:fld>
            <a:endParaRPr lang="en-US" dirty="0"/>
          </a:p>
        </p:txBody>
      </p:sp>
    </p:spTree>
    <p:extLst>
      <p:ext uri="{BB962C8B-B14F-4D97-AF65-F5344CB8AC3E}">
        <p14:creationId xmlns:p14="http://schemas.microsoft.com/office/powerpoint/2010/main" val="360898569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normAutofit/>
          </a:bodyPr>
          <a:lstStyle/>
          <a:p>
            <a:r>
              <a:rPr lang="en-US" dirty="0" smtClean="0"/>
              <a:t>1926.21(b)(6) Confined Spaces</a:t>
            </a:r>
            <a:endParaRPr lang="en-US" dirty="0"/>
          </a:p>
        </p:txBody>
      </p:sp>
      <p:sp>
        <p:nvSpPr>
          <p:cNvPr id="101379" name="Rectangle 3"/>
          <p:cNvSpPr>
            <a:spLocks noGrp="1" noChangeArrowheads="1"/>
          </p:cNvSpPr>
          <p:nvPr>
            <p:ph idx="1"/>
          </p:nvPr>
        </p:nvSpPr>
        <p:spPr/>
        <p:txBody>
          <a:bodyPr/>
          <a:lstStyle/>
          <a:p>
            <a:pPr>
              <a:buNone/>
            </a:pPr>
            <a:endParaRPr lang="en-US" dirty="0" smtClean="0"/>
          </a:p>
          <a:p>
            <a:pPr>
              <a:buNone/>
            </a:pPr>
            <a:endParaRPr lang="en-US" dirty="0"/>
          </a:p>
        </p:txBody>
      </p:sp>
      <p:sp>
        <p:nvSpPr>
          <p:cNvPr id="2" name="Rectangle 1"/>
          <p:cNvSpPr/>
          <p:nvPr/>
        </p:nvSpPr>
        <p:spPr>
          <a:xfrm>
            <a:off x="1219200" y="2852136"/>
            <a:ext cx="3200400" cy="1938992"/>
          </a:xfrm>
          <a:prstGeom prst="rect">
            <a:avLst/>
          </a:prstGeom>
        </p:spPr>
        <p:txBody>
          <a:bodyPr wrap="square">
            <a:spAutoFit/>
          </a:bodyPr>
          <a:lstStyle/>
          <a:p>
            <a:pPr algn="l"/>
            <a:r>
              <a:rPr lang="en-US" sz="2400" dirty="0" smtClean="0">
                <a:latin typeface="+mn-lt"/>
              </a:rPr>
              <a:t>So that a worker’s life does not </a:t>
            </a:r>
            <a:r>
              <a:rPr lang="en-US" sz="2400" dirty="0">
                <a:latin typeface="+mn-lt"/>
              </a:rPr>
              <a:t>d</a:t>
            </a:r>
            <a:r>
              <a:rPr lang="en-US" sz="2400" dirty="0" smtClean="0">
                <a:latin typeface="+mn-lt"/>
              </a:rPr>
              <a:t>epend on confined space entry permit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2480512"/>
            <a:ext cx="4023360" cy="2682240"/>
          </a:xfrm>
          <a:prstGeom prst="rect">
            <a:avLst/>
          </a:prstGeom>
        </p:spPr>
      </p:pic>
      <p:sp>
        <p:nvSpPr>
          <p:cNvPr id="4" name="Slide Number Placeholder 3"/>
          <p:cNvSpPr>
            <a:spLocks noGrp="1"/>
          </p:cNvSpPr>
          <p:nvPr>
            <p:ph type="sldNum" sz="quarter" idx="12"/>
          </p:nvPr>
        </p:nvSpPr>
        <p:spPr/>
        <p:txBody>
          <a:bodyPr/>
          <a:lstStyle/>
          <a:p>
            <a:fld id="{9B5B1DF5-C027-4F96-974A-B1B73A967B05}" type="slidenum">
              <a:rPr lang="en-US" smtClean="0"/>
              <a:pPr/>
              <a:t>70</a:t>
            </a:fld>
            <a:endParaRPr lang="en-US" dirty="0"/>
          </a:p>
        </p:txBody>
      </p:sp>
    </p:spTree>
    <p:extLst>
      <p:ext uri="{BB962C8B-B14F-4D97-AF65-F5344CB8AC3E}">
        <p14:creationId xmlns:p14="http://schemas.microsoft.com/office/powerpoint/2010/main" val="263114660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r>
              <a:rPr lang="en-US" dirty="0" smtClean="0"/>
              <a:t>1926.52 Noise Exposure</a:t>
            </a:r>
            <a:endParaRPr lang="en-US" dirty="0"/>
          </a:p>
        </p:txBody>
      </p:sp>
      <p:sp>
        <p:nvSpPr>
          <p:cNvPr id="101379" name="Rectangle 3"/>
          <p:cNvSpPr>
            <a:spLocks noGrp="1" noChangeArrowheads="1"/>
          </p:cNvSpPr>
          <p:nvPr>
            <p:ph idx="1"/>
          </p:nvPr>
        </p:nvSpPr>
        <p:spPr/>
        <p:txBody>
          <a:bodyPr/>
          <a:lstStyle/>
          <a:p>
            <a:pPr>
              <a:buNone/>
            </a:pPr>
            <a:endParaRPr lang="en-US" dirty="0" smtClean="0"/>
          </a:p>
          <a:p>
            <a:pPr>
              <a:buNone/>
            </a:pPr>
            <a:endParaRPr lang="en-US" dirty="0"/>
          </a:p>
        </p:txBody>
      </p:sp>
      <p:sp>
        <p:nvSpPr>
          <p:cNvPr id="2" name="Rectangle 1"/>
          <p:cNvSpPr/>
          <p:nvPr/>
        </p:nvSpPr>
        <p:spPr>
          <a:xfrm>
            <a:off x="1219200" y="2648857"/>
            <a:ext cx="4572000" cy="3046988"/>
          </a:xfrm>
          <a:prstGeom prst="rect">
            <a:avLst/>
          </a:prstGeom>
        </p:spPr>
        <p:txBody>
          <a:bodyPr>
            <a:spAutoFit/>
          </a:bodyPr>
          <a:lstStyle/>
          <a:p>
            <a:pPr algn="l"/>
            <a:r>
              <a:rPr lang="en-US" sz="2400" dirty="0">
                <a:latin typeface="+mn-lt"/>
              </a:rPr>
              <a:t>Specify sound barriers at the site. Sound barriers can be constructed on site from scrap materials such as plywood. Commercial sound panels that are lined with sound absorbing material can also be used. </a:t>
            </a:r>
          </a:p>
        </p:txBody>
      </p:sp>
      <p:pic>
        <p:nvPicPr>
          <p:cNvPr id="303106" name="Picture 2" descr="img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1200" y="2438400"/>
            <a:ext cx="26670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9B5B1DF5-C027-4F96-974A-B1B73A967B05}" type="slidenum">
              <a:rPr lang="en-US" smtClean="0"/>
              <a:pPr/>
              <a:t>71</a:t>
            </a:fld>
            <a:endParaRPr lang="en-US" dirty="0"/>
          </a:p>
        </p:txBody>
      </p:sp>
    </p:spTree>
    <p:extLst>
      <p:ext uri="{BB962C8B-B14F-4D97-AF65-F5344CB8AC3E}">
        <p14:creationId xmlns:p14="http://schemas.microsoft.com/office/powerpoint/2010/main" val="286622173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1926.52 Noise Exposure</a:t>
            </a:r>
          </a:p>
        </p:txBody>
      </p:sp>
      <p:sp>
        <p:nvSpPr>
          <p:cNvPr id="5" name="Content Placeholder 4"/>
          <p:cNvSpPr>
            <a:spLocks noGrp="1"/>
          </p:cNvSpPr>
          <p:nvPr>
            <p:ph idx="1"/>
          </p:nvPr>
        </p:nvSpPr>
        <p:spPr>
          <a:xfrm>
            <a:off x="1043493" y="2323652"/>
            <a:ext cx="4595308" cy="3508977"/>
          </a:xfrm>
        </p:spPr>
        <p:txBody>
          <a:bodyPr/>
          <a:lstStyle/>
          <a:p>
            <a:pPr marL="0" indent="0">
              <a:buNone/>
            </a:pPr>
            <a:endParaRPr lang="en-US" dirty="0" smtClean="0"/>
          </a:p>
          <a:p>
            <a:pPr marL="0" indent="0">
              <a:buNone/>
            </a:pPr>
            <a:r>
              <a:rPr lang="en-US" dirty="0" smtClean="0"/>
              <a:t>Specify </a:t>
            </a:r>
            <a:r>
              <a:rPr lang="en-US" dirty="0"/>
              <a:t>quiet equipment such </a:t>
            </a:r>
            <a:r>
              <a:rPr lang="en-US" dirty="0" smtClean="0"/>
              <a:t>as pumps</a:t>
            </a:r>
            <a:r>
              <a:rPr lang="en-US" dirty="0"/>
              <a:t>, generators, </a:t>
            </a:r>
            <a:r>
              <a:rPr lang="en-US" dirty="0" smtClean="0"/>
              <a:t>and compressors </a:t>
            </a:r>
            <a:r>
              <a:rPr lang="en-US" dirty="0"/>
              <a:t>that don’t require </a:t>
            </a:r>
            <a:r>
              <a:rPr lang="en-US" dirty="0" smtClean="0"/>
              <a:t>hearing </a:t>
            </a:r>
            <a:r>
              <a:rPr lang="en-US" dirty="0"/>
              <a:t>protection when working </a:t>
            </a:r>
            <a:r>
              <a:rPr lang="en-US" dirty="0" smtClean="0"/>
              <a:t>around </a:t>
            </a:r>
            <a:r>
              <a:rPr lang="en-US" dirty="0"/>
              <a:t>them.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8800" y="2514600"/>
            <a:ext cx="2971800" cy="2971800"/>
          </a:xfrm>
          <a:prstGeom prst="rect">
            <a:avLst/>
          </a:prstGeom>
        </p:spPr>
      </p:pic>
      <p:sp>
        <p:nvSpPr>
          <p:cNvPr id="4" name="Slide Number Placeholder 3"/>
          <p:cNvSpPr>
            <a:spLocks noGrp="1"/>
          </p:cNvSpPr>
          <p:nvPr>
            <p:ph type="sldNum" sz="quarter" idx="12"/>
          </p:nvPr>
        </p:nvSpPr>
        <p:spPr/>
        <p:txBody>
          <a:bodyPr/>
          <a:lstStyle/>
          <a:p>
            <a:fld id="{9B5B1DF5-C027-4F96-974A-B1B73A967B05}" type="slidenum">
              <a:rPr lang="en-US" smtClean="0"/>
              <a:pPr/>
              <a:t>72</a:t>
            </a:fld>
            <a:endParaRPr lang="en-US" dirty="0"/>
          </a:p>
        </p:txBody>
      </p:sp>
    </p:spTree>
    <p:extLst>
      <p:ext uri="{BB962C8B-B14F-4D97-AF65-F5344CB8AC3E}">
        <p14:creationId xmlns:p14="http://schemas.microsoft.com/office/powerpoint/2010/main" val="1830698736"/>
      </p:ext>
    </p:extLst>
  </p:cSld>
  <p:clrMapOvr>
    <a:masterClrMapping/>
  </p:clrMapOvr>
  <p:transition spd="slow"/>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r>
              <a:rPr lang="en-US" dirty="0" smtClean="0"/>
              <a:t>1926.52 Noise Exposure</a:t>
            </a:r>
            <a:endParaRPr lang="en-US" dirty="0"/>
          </a:p>
        </p:txBody>
      </p:sp>
      <p:sp>
        <p:nvSpPr>
          <p:cNvPr id="101379" name="Rectangle 3"/>
          <p:cNvSpPr>
            <a:spLocks noGrp="1" noChangeArrowheads="1"/>
          </p:cNvSpPr>
          <p:nvPr>
            <p:ph idx="1"/>
          </p:nvPr>
        </p:nvSpPr>
        <p:spPr/>
        <p:txBody>
          <a:bodyPr/>
          <a:lstStyle/>
          <a:p>
            <a:pPr>
              <a:buNone/>
            </a:pPr>
            <a:endParaRPr lang="en-US" dirty="0" smtClean="0"/>
          </a:p>
          <a:p>
            <a:pPr>
              <a:buNone/>
            </a:pPr>
            <a:endParaRPr lang="en-US" dirty="0"/>
          </a:p>
        </p:txBody>
      </p:sp>
      <p:sp>
        <p:nvSpPr>
          <p:cNvPr id="4" name="TextBox 3"/>
          <p:cNvSpPr txBox="1"/>
          <p:nvPr/>
        </p:nvSpPr>
        <p:spPr>
          <a:xfrm>
            <a:off x="1219199" y="2133600"/>
            <a:ext cx="7170057" cy="4154984"/>
          </a:xfrm>
          <a:prstGeom prst="rect">
            <a:avLst/>
          </a:prstGeom>
          <a:noFill/>
        </p:spPr>
        <p:txBody>
          <a:bodyPr wrap="square" rtlCol="0">
            <a:spAutoFit/>
          </a:bodyPr>
          <a:lstStyle/>
          <a:p>
            <a:pPr lvl="0" algn="l">
              <a:tabLst>
                <a:tab pos="685800" algn="l"/>
              </a:tabLst>
            </a:pPr>
            <a:r>
              <a:rPr lang="en-US" sz="2400" dirty="0">
                <a:latin typeface="+mn-lt"/>
                <a:ea typeface="Times New Roman" pitchFamily="18" charset="0"/>
              </a:rPr>
              <a:t>OTHER </a:t>
            </a:r>
            <a:r>
              <a:rPr lang="en-US" sz="2400" dirty="0" smtClean="0">
                <a:latin typeface="+mn-lt"/>
                <a:ea typeface="Times New Roman" pitchFamily="18" charset="0"/>
              </a:rPr>
              <a:t>CONSIDERATIONS:</a:t>
            </a:r>
          </a:p>
          <a:p>
            <a:pPr lvl="0" algn="l">
              <a:tabLst>
                <a:tab pos="685800" algn="l"/>
              </a:tabLst>
            </a:pPr>
            <a:endParaRPr lang="en-US" sz="2400" b="1" dirty="0" smtClean="0">
              <a:latin typeface="+mn-lt"/>
              <a:ea typeface="Times New Roman" pitchFamily="18" charset="0"/>
            </a:endParaRPr>
          </a:p>
          <a:p>
            <a:pPr marL="342900" lvl="0" indent="-274320" algn="l">
              <a:spcBef>
                <a:spcPct val="20000"/>
              </a:spcBef>
              <a:buClr>
                <a:schemeClr val="accent1"/>
              </a:buClr>
              <a:buSzPct val="76000"/>
              <a:buFont typeface="Wingdings 2" pitchFamily="18" charset="2"/>
              <a:buChar char=""/>
              <a:tabLst>
                <a:tab pos="685800" algn="l"/>
              </a:tabLst>
            </a:pPr>
            <a:r>
              <a:rPr lang="en-US" sz="2400" dirty="0">
                <a:solidFill>
                  <a:schemeClr val="tx2"/>
                </a:solidFill>
                <a:latin typeface="+mn-lt"/>
              </a:rPr>
              <a:t>Design cast crack inducers in concrete to avoid  the need to saw cut joints</a:t>
            </a:r>
          </a:p>
          <a:p>
            <a:pPr marL="342900" lvl="0" indent="-274320" algn="l">
              <a:spcBef>
                <a:spcPct val="20000"/>
              </a:spcBef>
              <a:buClr>
                <a:schemeClr val="accent1"/>
              </a:buClr>
              <a:buSzPct val="76000"/>
              <a:buFont typeface="Wingdings 2" pitchFamily="18" charset="2"/>
              <a:buChar char=""/>
              <a:tabLst>
                <a:tab pos="685800" algn="l"/>
              </a:tabLst>
            </a:pPr>
            <a:r>
              <a:rPr lang="en-US" sz="2400" dirty="0">
                <a:solidFill>
                  <a:schemeClr val="tx2"/>
                </a:solidFill>
                <a:latin typeface="+mn-lt"/>
              </a:rPr>
              <a:t>Design cast-in anchors instead of drill and fix</a:t>
            </a:r>
          </a:p>
          <a:p>
            <a:pPr marL="342900" lvl="0" indent="-274320" algn="l">
              <a:spcBef>
                <a:spcPct val="20000"/>
              </a:spcBef>
              <a:buClr>
                <a:schemeClr val="accent1"/>
              </a:buClr>
              <a:buSzPct val="76000"/>
              <a:buFont typeface="Wingdings 2" pitchFamily="18" charset="2"/>
              <a:buChar char=""/>
              <a:tabLst>
                <a:tab pos="685800" algn="l"/>
              </a:tabLst>
            </a:pPr>
            <a:r>
              <a:rPr lang="en-US" sz="2400" dirty="0">
                <a:solidFill>
                  <a:schemeClr val="tx2"/>
                </a:solidFill>
                <a:latin typeface="+mn-lt"/>
              </a:rPr>
              <a:t>Avoid </a:t>
            </a:r>
            <a:r>
              <a:rPr lang="en-US" sz="2400" dirty="0" err="1">
                <a:solidFill>
                  <a:schemeClr val="tx2"/>
                </a:solidFill>
                <a:latin typeface="+mn-lt"/>
              </a:rPr>
              <a:t>vibro</a:t>
            </a:r>
            <a:r>
              <a:rPr lang="en-US" sz="2400" dirty="0">
                <a:solidFill>
                  <a:schemeClr val="tx2"/>
                </a:solidFill>
                <a:latin typeface="+mn-lt"/>
              </a:rPr>
              <a:t> compacting</a:t>
            </a:r>
          </a:p>
          <a:p>
            <a:pPr marL="342900" lvl="0" indent="-274320" algn="l">
              <a:spcBef>
                <a:spcPct val="20000"/>
              </a:spcBef>
              <a:buClr>
                <a:schemeClr val="accent1"/>
              </a:buClr>
              <a:buSzPct val="76000"/>
              <a:buFont typeface="Wingdings 2" pitchFamily="18" charset="2"/>
              <a:buChar char=""/>
              <a:tabLst>
                <a:tab pos="685800" algn="l"/>
              </a:tabLst>
            </a:pPr>
            <a:r>
              <a:rPr lang="en-US" sz="2400" dirty="0">
                <a:solidFill>
                  <a:schemeClr val="tx2"/>
                </a:solidFill>
                <a:latin typeface="+mn-lt"/>
              </a:rPr>
              <a:t>Detail mesh reinforcement to suit bay sizes, rather than cutting to fit on site</a:t>
            </a:r>
          </a:p>
          <a:p>
            <a:pPr marL="342900" lvl="0" indent="-274320" algn="l">
              <a:spcBef>
                <a:spcPct val="20000"/>
              </a:spcBef>
              <a:buClr>
                <a:schemeClr val="accent1"/>
              </a:buClr>
              <a:buSzPct val="76000"/>
              <a:buFont typeface="Wingdings 2" pitchFamily="18" charset="2"/>
              <a:buChar char=""/>
              <a:tabLst>
                <a:tab pos="685800" algn="l"/>
              </a:tabLst>
            </a:pPr>
            <a:r>
              <a:rPr lang="en-US" sz="2400" dirty="0">
                <a:solidFill>
                  <a:schemeClr val="tx2"/>
                </a:solidFill>
                <a:latin typeface="+mn-lt"/>
              </a:rPr>
              <a:t>Specify non standard blocks to be cut off site under </a:t>
            </a:r>
            <a:r>
              <a:rPr lang="en-US" sz="2400" dirty="0">
                <a:latin typeface="+mn-lt"/>
                <a:ea typeface="Times New Roman" pitchFamily="18" charset="0"/>
                <a:cs typeface="Arial" pitchFamily="34" charset="0"/>
              </a:rPr>
              <a:t>controlled </a:t>
            </a:r>
            <a:r>
              <a:rPr lang="en-US" sz="2400" dirty="0" smtClean="0">
                <a:latin typeface="+mn-lt"/>
                <a:ea typeface="Times New Roman" pitchFamily="18" charset="0"/>
                <a:cs typeface="Arial" pitchFamily="34" charset="0"/>
              </a:rPr>
              <a:t>conditions</a:t>
            </a:r>
            <a:endParaRPr lang="en-US" sz="2400" dirty="0">
              <a:latin typeface="+mn-lt"/>
            </a:endParaRPr>
          </a:p>
        </p:txBody>
      </p:sp>
      <p:sp>
        <p:nvSpPr>
          <p:cNvPr id="2" name="Slide Number Placeholder 1"/>
          <p:cNvSpPr>
            <a:spLocks noGrp="1"/>
          </p:cNvSpPr>
          <p:nvPr>
            <p:ph type="sldNum" sz="quarter" idx="12"/>
          </p:nvPr>
        </p:nvSpPr>
        <p:spPr/>
        <p:txBody>
          <a:bodyPr/>
          <a:lstStyle/>
          <a:p>
            <a:fld id="{9B5B1DF5-C027-4F96-974A-B1B73A967B05}" type="slidenum">
              <a:rPr lang="en-US" smtClean="0"/>
              <a:pPr/>
              <a:t>73</a:t>
            </a:fld>
            <a:endParaRPr lang="en-US" dirty="0"/>
          </a:p>
        </p:txBody>
      </p:sp>
    </p:spTree>
    <p:extLst>
      <p:ext uri="{BB962C8B-B14F-4D97-AF65-F5344CB8AC3E}">
        <p14:creationId xmlns:p14="http://schemas.microsoft.com/office/powerpoint/2010/main" val="37427208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r>
              <a:rPr lang="en-US" dirty="0" smtClean="0"/>
              <a:t>1926.55 Fumes</a:t>
            </a:r>
            <a:endParaRPr lang="en-US" dirty="0"/>
          </a:p>
        </p:txBody>
      </p:sp>
      <p:sp>
        <p:nvSpPr>
          <p:cNvPr id="101379" name="Rectangle 3"/>
          <p:cNvSpPr>
            <a:spLocks noGrp="1" noChangeArrowheads="1"/>
          </p:cNvSpPr>
          <p:nvPr>
            <p:ph idx="1"/>
          </p:nvPr>
        </p:nvSpPr>
        <p:spPr/>
        <p:txBody>
          <a:bodyPr/>
          <a:lstStyle/>
          <a:p>
            <a:pPr>
              <a:buNone/>
            </a:pPr>
            <a:endParaRPr lang="en-US" dirty="0" smtClean="0"/>
          </a:p>
          <a:p>
            <a:pPr>
              <a:buNone/>
            </a:pPr>
            <a:endParaRPr lang="en-US" dirty="0"/>
          </a:p>
        </p:txBody>
      </p:sp>
      <p:sp>
        <p:nvSpPr>
          <p:cNvPr id="4" name="Rectangle 3"/>
          <p:cNvSpPr/>
          <p:nvPr/>
        </p:nvSpPr>
        <p:spPr>
          <a:xfrm>
            <a:off x="1219200" y="2743200"/>
            <a:ext cx="4953000" cy="1569660"/>
          </a:xfrm>
          <a:prstGeom prst="rect">
            <a:avLst/>
          </a:prstGeom>
        </p:spPr>
        <p:txBody>
          <a:bodyPr wrap="square">
            <a:noAutofit/>
          </a:bodyPr>
          <a:lstStyle/>
          <a:p>
            <a:pPr algn="l"/>
            <a:r>
              <a:rPr lang="en-US" sz="2400" dirty="0" smtClean="0">
                <a:latin typeface="+mn-lt"/>
              </a:rPr>
              <a:t>Specify primers, sealers and other coatings that do not emit noxious fumes or contain carcinogenic products</a:t>
            </a:r>
            <a:endParaRPr lang="en-US" sz="2400" baseline="30000" dirty="0">
              <a:latin typeface="+mn-lt"/>
            </a:endParaRPr>
          </a:p>
        </p:txBody>
      </p:sp>
      <p:pic>
        <p:nvPicPr>
          <p:cNvPr id="6" name="Picture 5" descr="200_5Gal.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69957" y="2286000"/>
            <a:ext cx="1905000" cy="2298700"/>
          </a:xfrm>
          <a:prstGeom prst="rect">
            <a:avLst/>
          </a:prstGeom>
        </p:spPr>
      </p:pic>
      <p:sp>
        <p:nvSpPr>
          <p:cNvPr id="2" name="Slide Number Placeholder 1"/>
          <p:cNvSpPr>
            <a:spLocks noGrp="1"/>
          </p:cNvSpPr>
          <p:nvPr>
            <p:ph type="sldNum" sz="quarter" idx="12"/>
          </p:nvPr>
        </p:nvSpPr>
        <p:spPr/>
        <p:txBody>
          <a:bodyPr/>
          <a:lstStyle/>
          <a:p>
            <a:fld id="{9B5B1DF5-C027-4F96-974A-B1B73A967B05}" type="slidenum">
              <a:rPr lang="en-US" smtClean="0"/>
              <a:pPr/>
              <a:t>74</a:t>
            </a:fld>
            <a:endParaRPr lang="en-US" dirty="0"/>
          </a:p>
        </p:txBody>
      </p:sp>
    </p:spTree>
    <p:extLst>
      <p:ext uri="{BB962C8B-B14F-4D97-AF65-F5344CB8AC3E}">
        <p14:creationId xmlns:p14="http://schemas.microsoft.com/office/powerpoint/2010/main" val="286622173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r>
              <a:rPr lang="en-US" dirty="0" smtClean="0"/>
              <a:t>1926.652 Excavations</a:t>
            </a:r>
            <a:endParaRPr lang="en-US" dirty="0"/>
          </a:p>
        </p:txBody>
      </p:sp>
      <p:sp>
        <p:nvSpPr>
          <p:cNvPr id="101379" name="Rectangle 3"/>
          <p:cNvSpPr>
            <a:spLocks noGrp="1" noChangeArrowheads="1"/>
          </p:cNvSpPr>
          <p:nvPr>
            <p:ph idx="1"/>
          </p:nvPr>
        </p:nvSpPr>
        <p:spPr>
          <a:xfrm>
            <a:off x="1143000" y="2438400"/>
            <a:ext cx="6777317" cy="3508977"/>
          </a:xfrm>
        </p:spPr>
        <p:txBody>
          <a:bodyPr/>
          <a:lstStyle/>
          <a:p>
            <a:pPr>
              <a:buNone/>
            </a:pPr>
            <a:endParaRPr lang="en-US" dirty="0" smtClean="0"/>
          </a:p>
          <a:p>
            <a:pPr>
              <a:buNone/>
            </a:pPr>
            <a:endParaRPr lang="en-US" dirty="0"/>
          </a:p>
        </p:txBody>
      </p:sp>
      <p:sp>
        <p:nvSpPr>
          <p:cNvPr id="4" name="Rectangle 3"/>
          <p:cNvSpPr/>
          <p:nvPr/>
        </p:nvSpPr>
        <p:spPr>
          <a:xfrm>
            <a:off x="1143000" y="3048000"/>
            <a:ext cx="3733800" cy="1569660"/>
          </a:xfrm>
          <a:prstGeom prst="rect">
            <a:avLst/>
          </a:prstGeom>
        </p:spPr>
        <p:txBody>
          <a:bodyPr wrap="square">
            <a:spAutoFit/>
          </a:bodyPr>
          <a:lstStyle/>
          <a:p>
            <a:pPr algn="l"/>
            <a:r>
              <a:rPr lang="en-US" sz="2400" dirty="0" smtClean="0">
                <a:latin typeface="+mn-lt"/>
              </a:rPr>
              <a:t>Design underground utilities to be placed using trenchless technology</a:t>
            </a:r>
            <a:endParaRPr lang="en-US" sz="2400" baseline="30000" dirty="0">
              <a:latin typeface="+mn-lt"/>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0" y="2667000"/>
            <a:ext cx="3749040" cy="2811780"/>
          </a:xfrm>
          <a:prstGeom prst="rect">
            <a:avLst/>
          </a:prstGeom>
        </p:spPr>
      </p:pic>
      <p:sp>
        <p:nvSpPr>
          <p:cNvPr id="3" name="Slide Number Placeholder 2"/>
          <p:cNvSpPr>
            <a:spLocks noGrp="1"/>
          </p:cNvSpPr>
          <p:nvPr>
            <p:ph type="sldNum" sz="quarter" idx="12"/>
          </p:nvPr>
        </p:nvSpPr>
        <p:spPr/>
        <p:txBody>
          <a:bodyPr/>
          <a:lstStyle/>
          <a:p>
            <a:fld id="{9B5B1DF5-C027-4F96-974A-B1B73A967B05}" type="slidenum">
              <a:rPr lang="en-US" smtClean="0"/>
              <a:pPr/>
              <a:t>75</a:t>
            </a:fld>
            <a:endParaRPr lang="en-US" dirty="0"/>
          </a:p>
        </p:txBody>
      </p:sp>
    </p:spTree>
    <p:extLst>
      <p:ext uri="{BB962C8B-B14F-4D97-AF65-F5344CB8AC3E}">
        <p14:creationId xmlns:p14="http://schemas.microsoft.com/office/powerpoint/2010/main" val="286622173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r>
              <a:rPr lang="en-US" dirty="0" smtClean="0"/>
              <a:t>1926.652 Excavations</a:t>
            </a:r>
            <a:endParaRPr lang="en-US" dirty="0"/>
          </a:p>
        </p:txBody>
      </p:sp>
      <p:sp>
        <p:nvSpPr>
          <p:cNvPr id="101379" name="Rectangle 3"/>
          <p:cNvSpPr>
            <a:spLocks noGrp="1" noChangeArrowheads="1"/>
          </p:cNvSpPr>
          <p:nvPr>
            <p:ph idx="1"/>
          </p:nvPr>
        </p:nvSpPr>
        <p:spPr>
          <a:xfrm>
            <a:off x="1061635" y="3124200"/>
            <a:ext cx="3452308" cy="1562548"/>
          </a:xfrm>
        </p:spPr>
        <p:txBody>
          <a:bodyPr/>
          <a:lstStyle/>
          <a:p>
            <a:pPr>
              <a:spcBef>
                <a:spcPts val="0"/>
              </a:spcBef>
              <a:buNone/>
            </a:pPr>
            <a:r>
              <a:rPr lang="en-US" dirty="0" smtClean="0"/>
              <a:t>Why take the</a:t>
            </a:r>
          </a:p>
          <a:p>
            <a:pPr>
              <a:spcBef>
                <a:spcPts val="0"/>
              </a:spcBef>
              <a:buNone/>
            </a:pPr>
            <a:r>
              <a:rPr lang="en-US" dirty="0" smtClean="0"/>
              <a:t>chance of a </a:t>
            </a:r>
          </a:p>
          <a:p>
            <a:pPr>
              <a:spcBef>
                <a:spcPts val="0"/>
              </a:spcBef>
              <a:buNone/>
            </a:pPr>
            <a:r>
              <a:rPr lang="en-US" dirty="0" smtClean="0"/>
              <a:t>trench collapse?</a:t>
            </a:r>
          </a:p>
          <a:p>
            <a:pPr>
              <a:spcBef>
                <a:spcPts val="0"/>
              </a:spcBef>
              <a:buNone/>
            </a:pP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5800" y="2514600"/>
            <a:ext cx="3840480" cy="2483508"/>
          </a:xfrm>
          <a:prstGeom prst="rect">
            <a:avLst/>
          </a:prstGeom>
        </p:spPr>
      </p:pic>
      <p:sp>
        <p:nvSpPr>
          <p:cNvPr id="2" name="Slide Number Placeholder 1"/>
          <p:cNvSpPr>
            <a:spLocks noGrp="1"/>
          </p:cNvSpPr>
          <p:nvPr>
            <p:ph type="sldNum" sz="quarter" idx="12"/>
          </p:nvPr>
        </p:nvSpPr>
        <p:spPr/>
        <p:txBody>
          <a:bodyPr/>
          <a:lstStyle/>
          <a:p>
            <a:fld id="{9B5B1DF5-C027-4F96-974A-B1B73A967B05}" type="slidenum">
              <a:rPr lang="en-US" smtClean="0"/>
              <a:pPr/>
              <a:t>76</a:t>
            </a:fld>
            <a:endParaRPr lang="en-US" dirty="0"/>
          </a:p>
        </p:txBody>
      </p:sp>
    </p:spTree>
    <p:extLst>
      <p:ext uri="{BB962C8B-B14F-4D97-AF65-F5344CB8AC3E}">
        <p14:creationId xmlns:p14="http://schemas.microsoft.com/office/powerpoint/2010/main" val="150972598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normAutofit/>
          </a:bodyPr>
          <a:lstStyle/>
          <a:p>
            <a:r>
              <a:rPr lang="en-US" dirty="0" smtClean="0"/>
              <a:t>1926.756 Beams </a:t>
            </a:r>
            <a:r>
              <a:rPr lang="en-US" dirty="0"/>
              <a:t>&amp;</a:t>
            </a:r>
            <a:r>
              <a:rPr lang="en-US" dirty="0" smtClean="0"/>
              <a:t> Columns</a:t>
            </a:r>
            <a:endParaRPr lang="en-US" dirty="0"/>
          </a:p>
        </p:txBody>
      </p:sp>
      <p:sp>
        <p:nvSpPr>
          <p:cNvPr id="101379" name="Rectangle 3"/>
          <p:cNvSpPr>
            <a:spLocks noGrp="1" noChangeArrowheads="1"/>
          </p:cNvSpPr>
          <p:nvPr>
            <p:ph idx="1"/>
          </p:nvPr>
        </p:nvSpPr>
        <p:spPr/>
        <p:txBody>
          <a:bodyPr/>
          <a:lstStyle/>
          <a:p>
            <a:pPr>
              <a:buNone/>
            </a:pPr>
            <a:endParaRPr lang="en-US" dirty="0" smtClean="0"/>
          </a:p>
          <a:p>
            <a:pPr>
              <a:buNone/>
            </a:pPr>
            <a:endParaRPr lang="en-US" dirty="0"/>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1855245231"/>
              </p:ext>
            </p:extLst>
          </p:nvPr>
        </p:nvGraphicFramePr>
        <p:xfrm>
          <a:off x="6019800" y="2209800"/>
          <a:ext cx="2524247" cy="2971800"/>
        </p:xfrm>
        <a:graphic>
          <a:graphicData uri="http://schemas.openxmlformats.org/presentationml/2006/ole">
            <mc:AlternateContent xmlns:mc="http://schemas.openxmlformats.org/markup-compatibility/2006">
              <mc:Choice xmlns:v="urn:schemas-microsoft-com:vml" Requires="v">
                <p:oleObj spid="_x0000_s301305" name="Picture" r:id="rId4" imgW="2532888" imgH="3753612" progId="Word.Picture.8">
                  <p:embed/>
                </p:oleObj>
              </mc:Choice>
              <mc:Fallback>
                <p:oleObj name="Picture" r:id="rId4" imgW="2532888" imgH="3753612" progId="Word.Picture.8">
                  <p:embed/>
                  <p:pic>
                    <p:nvPicPr>
                      <p:cNvPr id="0" name="Picture 146"/>
                      <p:cNvPicPr>
                        <a:picLocks noChangeAspect="1" noChangeArrowheads="1"/>
                      </p:cNvPicPr>
                      <p:nvPr/>
                    </p:nvPicPr>
                    <p:blipFill>
                      <a:blip r:embed="rId5">
                        <a:extLst>
                          <a:ext uri="{28A0092B-C50C-407E-A947-70E740481C1C}">
                            <a14:useLocalDpi xmlns:a14="http://schemas.microsoft.com/office/drawing/2010/main" val="0"/>
                          </a:ext>
                        </a:extLst>
                      </a:blip>
                      <a:srcRect t="8282" b="12424"/>
                      <a:stretch>
                        <a:fillRect/>
                      </a:stretch>
                    </p:blipFill>
                    <p:spPr bwMode="auto">
                      <a:xfrm>
                        <a:off x="6019800" y="2209800"/>
                        <a:ext cx="2524247" cy="2971800"/>
                      </a:xfrm>
                      <a:prstGeom prst="rect">
                        <a:avLst/>
                      </a:prstGeom>
                      <a:noFill/>
                      <a:extLst/>
                    </p:spPr>
                  </p:pic>
                </p:oleObj>
              </mc:Fallback>
            </mc:AlternateContent>
          </a:graphicData>
        </a:graphic>
      </p:graphicFrame>
      <p:sp>
        <p:nvSpPr>
          <p:cNvPr id="4" name="Rectangle 3"/>
          <p:cNvSpPr/>
          <p:nvPr/>
        </p:nvSpPr>
        <p:spPr>
          <a:xfrm>
            <a:off x="914400" y="2057400"/>
            <a:ext cx="5105400" cy="3873520"/>
          </a:xfrm>
          <a:prstGeom prst="rect">
            <a:avLst/>
          </a:prstGeom>
        </p:spPr>
        <p:txBody>
          <a:bodyPr wrap="square">
            <a:noAutofit/>
          </a:bodyPr>
          <a:lstStyle/>
          <a:p>
            <a:pPr algn="l"/>
            <a:r>
              <a:rPr lang="en-US" sz="2400" dirty="0">
                <a:latin typeface="+mn-lt"/>
              </a:rPr>
              <a:t>Designers can specify features that make it safer and easier to erect </a:t>
            </a:r>
            <a:r>
              <a:rPr lang="en-US" sz="2400" dirty="0" smtClean="0">
                <a:latin typeface="+mn-lt"/>
              </a:rPr>
              <a:t>structural </a:t>
            </a:r>
            <a:r>
              <a:rPr lang="en-US" sz="2400" dirty="0">
                <a:latin typeface="+mn-lt"/>
              </a:rPr>
              <a:t>steel.  For example, hanging connections should be avoided.  Safety seats at column connections would eliminate this by providing support for girders during the connection process.</a:t>
            </a:r>
          </a:p>
        </p:txBody>
      </p:sp>
      <p:cxnSp>
        <p:nvCxnSpPr>
          <p:cNvPr id="8" name="Straight Arrow Connector 7"/>
          <p:cNvCxnSpPr/>
          <p:nvPr/>
        </p:nvCxnSpPr>
        <p:spPr bwMode="auto">
          <a:xfrm flipV="1">
            <a:off x="6553200" y="4876800"/>
            <a:ext cx="457200" cy="304800"/>
          </a:xfrm>
          <a:prstGeom prst="straightConnector1">
            <a:avLst/>
          </a:prstGeom>
          <a:solidFill>
            <a:schemeClr val="accent1"/>
          </a:solidFill>
          <a:ln w="41275" cap="flat" cmpd="sng" algn="ctr">
            <a:solidFill>
              <a:schemeClr val="tx1"/>
            </a:solidFill>
            <a:prstDash val="solid"/>
            <a:round/>
            <a:headEnd type="none" w="med" len="med"/>
            <a:tailEnd type="arrow"/>
          </a:ln>
          <a:effectLst/>
        </p:spPr>
      </p:cxnSp>
      <p:sp>
        <p:nvSpPr>
          <p:cNvPr id="5" name="Slide Number Placeholder 4"/>
          <p:cNvSpPr>
            <a:spLocks noGrp="1"/>
          </p:cNvSpPr>
          <p:nvPr>
            <p:ph type="sldNum" sz="quarter" idx="12"/>
          </p:nvPr>
        </p:nvSpPr>
        <p:spPr/>
        <p:txBody>
          <a:bodyPr/>
          <a:lstStyle/>
          <a:p>
            <a:fld id="{9B5B1DF5-C027-4F96-974A-B1B73A967B05}" type="slidenum">
              <a:rPr lang="en-US" smtClean="0"/>
              <a:pPr/>
              <a:t>77</a:t>
            </a:fld>
            <a:endParaRPr lang="en-US" dirty="0"/>
          </a:p>
        </p:txBody>
      </p:sp>
    </p:spTree>
    <p:extLst>
      <p:ext uri="{BB962C8B-B14F-4D97-AF65-F5344CB8AC3E}">
        <p14:creationId xmlns:p14="http://schemas.microsoft.com/office/powerpoint/2010/main" val="286622173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457200" y="1027664"/>
            <a:ext cx="8229600" cy="877336"/>
          </a:xfrm>
        </p:spPr>
        <p:txBody>
          <a:bodyPr>
            <a:noAutofit/>
          </a:bodyPr>
          <a:lstStyle/>
          <a:p>
            <a:pPr algn="ctr"/>
            <a:r>
              <a:rPr lang="en-US" dirty="0" smtClean="0"/>
              <a:t>1926.756 Beams </a:t>
            </a:r>
            <a:r>
              <a:rPr lang="en-US" dirty="0"/>
              <a:t>&amp;</a:t>
            </a:r>
            <a:r>
              <a:rPr lang="en-US" dirty="0" smtClean="0"/>
              <a:t> Columns Cont’d</a:t>
            </a:r>
            <a:endParaRPr lang="en-US" dirty="0"/>
          </a:p>
        </p:txBody>
      </p:sp>
      <p:sp>
        <p:nvSpPr>
          <p:cNvPr id="101379" name="Rectangle 3"/>
          <p:cNvSpPr>
            <a:spLocks noGrp="1" noChangeArrowheads="1"/>
          </p:cNvSpPr>
          <p:nvPr>
            <p:ph idx="1"/>
          </p:nvPr>
        </p:nvSpPr>
        <p:spPr/>
        <p:txBody>
          <a:bodyPr/>
          <a:lstStyle/>
          <a:p>
            <a:pPr>
              <a:buNone/>
            </a:pPr>
            <a:endParaRPr lang="en-US" dirty="0" smtClean="0"/>
          </a:p>
          <a:p>
            <a:pPr>
              <a:buNone/>
            </a:pPr>
            <a:endParaRPr lang="en-US" dirty="0"/>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3"/>
          <p:cNvSpPr/>
          <p:nvPr/>
        </p:nvSpPr>
        <p:spPr>
          <a:xfrm>
            <a:off x="1225959" y="5078223"/>
            <a:ext cx="3178237" cy="830997"/>
          </a:xfrm>
          <a:prstGeom prst="rect">
            <a:avLst/>
          </a:prstGeom>
        </p:spPr>
        <p:txBody>
          <a:bodyPr wrap="square">
            <a:spAutoFit/>
          </a:bodyPr>
          <a:lstStyle/>
          <a:p>
            <a:pPr algn="l"/>
            <a:r>
              <a:rPr lang="en-US" sz="2400" dirty="0" smtClean="0">
                <a:latin typeface="+mn-lt"/>
              </a:rPr>
              <a:t>Specify bracing on the bid documents</a:t>
            </a:r>
            <a:endParaRPr lang="en-US" sz="2400" dirty="0">
              <a:latin typeface="+mn-lt"/>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5960" y="2209801"/>
            <a:ext cx="3367811" cy="2438400"/>
          </a:xfrm>
          <a:prstGeom prst="rect">
            <a:avLst/>
          </a:prstGeom>
        </p:spPr>
      </p:pic>
      <p:pic>
        <p:nvPicPr>
          <p:cNvPr id="390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0" y="2209800"/>
            <a:ext cx="3251201" cy="2438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4800600" y="5078223"/>
            <a:ext cx="3581400" cy="830997"/>
          </a:xfrm>
          <a:prstGeom prst="rect">
            <a:avLst/>
          </a:prstGeom>
        </p:spPr>
        <p:txBody>
          <a:bodyPr wrap="square">
            <a:spAutoFit/>
          </a:bodyPr>
          <a:lstStyle/>
          <a:p>
            <a:pPr algn="l"/>
            <a:r>
              <a:rPr lang="en-US" sz="2400" dirty="0" smtClean="0">
                <a:latin typeface="+mn-lt"/>
              </a:rPr>
              <a:t>So that this does not happen</a:t>
            </a:r>
            <a:endParaRPr lang="en-US" sz="2400" dirty="0">
              <a:latin typeface="+mn-lt"/>
            </a:endParaRPr>
          </a:p>
        </p:txBody>
      </p:sp>
      <p:sp>
        <p:nvSpPr>
          <p:cNvPr id="3" name="Slide Number Placeholder 2"/>
          <p:cNvSpPr>
            <a:spLocks noGrp="1"/>
          </p:cNvSpPr>
          <p:nvPr>
            <p:ph type="sldNum" sz="quarter" idx="12"/>
          </p:nvPr>
        </p:nvSpPr>
        <p:spPr/>
        <p:txBody>
          <a:bodyPr/>
          <a:lstStyle/>
          <a:p>
            <a:fld id="{9B5B1DF5-C027-4F96-974A-B1B73A967B05}" type="slidenum">
              <a:rPr lang="en-US" smtClean="0"/>
              <a:pPr/>
              <a:t>78</a:t>
            </a:fld>
            <a:endParaRPr lang="en-US" dirty="0"/>
          </a:p>
        </p:txBody>
      </p:sp>
    </p:spTree>
    <p:extLst>
      <p:ext uri="{BB962C8B-B14F-4D97-AF65-F5344CB8AC3E}">
        <p14:creationId xmlns:p14="http://schemas.microsoft.com/office/powerpoint/2010/main" val="80931793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27664"/>
            <a:ext cx="8229600" cy="877336"/>
          </a:xfrm>
        </p:spPr>
        <p:txBody>
          <a:bodyPr>
            <a:normAutofit/>
          </a:bodyPr>
          <a:lstStyle/>
          <a:p>
            <a:pPr algn="ctr"/>
            <a:r>
              <a:rPr lang="en-US" dirty="0"/>
              <a:t>1926.756 Beams &amp;</a:t>
            </a:r>
            <a:r>
              <a:rPr lang="en-US" dirty="0" smtClean="0"/>
              <a:t> Columns Cont’d</a:t>
            </a:r>
            <a:endParaRPr lang="en-US" dirty="0"/>
          </a:p>
        </p:txBody>
      </p:sp>
      <p:sp>
        <p:nvSpPr>
          <p:cNvPr id="3" name="Content Placeholder 2"/>
          <p:cNvSpPr>
            <a:spLocks noGrp="1"/>
          </p:cNvSpPr>
          <p:nvPr>
            <p:ph idx="1"/>
          </p:nvPr>
        </p:nvSpPr>
        <p:spPr>
          <a:xfrm>
            <a:off x="1043493" y="2323652"/>
            <a:ext cx="4214308" cy="3508977"/>
          </a:xfrm>
        </p:spPr>
        <p:txBody>
          <a:bodyPr>
            <a:normAutofit/>
          </a:bodyPr>
          <a:lstStyle/>
          <a:p>
            <a:r>
              <a:rPr lang="en-US" dirty="0" smtClean="0"/>
              <a:t>Non composite </a:t>
            </a:r>
            <a:r>
              <a:rPr lang="en-US" dirty="0"/>
              <a:t>beam design during construction for construction live loads</a:t>
            </a:r>
          </a:p>
          <a:p>
            <a:r>
              <a:rPr lang="en-US" dirty="0" smtClean="0"/>
              <a:t>Composite </a:t>
            </a:r>
            <a:r>
              <a:rPr lang="en-US" dirty="0"/>
              <a:t>beam design for final condition</a:t>
            </a:r>
          </a:p>
          <a:p>
            <a:endParaRPr lang="en-US" dirty="0"/>
          </a:p>
        </p:txBody>
      </p:sp>
      <p:pic>
        <p:nvPicPr>
          <p:cNvPr id="39219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257800" y="2133600"/>
            <a:ext cx="3178628" cy="3667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9B5B1DF5-C027-4F96-974A-B1B73A967B05}" type="slidenum">
              <a:rPr lang="en-US" smtClean="0"/>
              <a:pPr/>
              <a:t>79</a:t>
            </a:fld>
            <a:endParaRPr lang="en-US" dirty="0"/>
          </a:p>
        </p:txBody>
      </p:sp>
    </p:spTree>
    <p:extLst>
      <p:ext uri="{BB962C8B-B14F-4D97-AF65-F5344CB8AC3E}">
        <p14:creationId xmlns:p14="http://schemas.microsoft.com/office/powerpoint/2010/main" val="35272750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Course Material Includes</a:t>
            </a:r>
            <a:endParaRPr lang="en-US" dirty="0"/>
          </a:p>
        </p:txBody>
      </p:sp>
      <p:sp>
        <p:nvSpPr>
          <p:cNvPr id="3" name="Content Placeholder 2"/>
          <p:cNvSpPr>
            <a:spLocks noGrp="1"/>
          </p:cNvSpPr>
          <p:nvPr>
            <p:ph idx="1"/>
          </p:nvPr>
        </p:nvSpPr>
        <p:spPr>
          <a:xfrm>
            <a:off x="1043492" y="1977423"/>
            <a:ext cx="6777317" cy="3508977"/>
          </a:xfrm>
        </p:spPr>
        <p:txBody>
          <a:bodyPr/>
          <a:lstStyle/>
          <a:p>
            <a:pPr indent="-342900"/>
            <a:r>
              <a:rPr lang="en-US" dirty="0" smtClean="0"/>
              <a:t>Group case study exercises</a:t>
            </a:r>
          </a:p>
          <a:p>
            <a:pPr indent="-342900"/>
            <a:r>
              <a:rPr lang="en-US" dirty="0" smtClean="0"/>
              <a:t>“What If” analysis exercise</a:t>
            </a:r>
          </a:p>
          <a:p>
            <a:pPr indent="-342900"/>
            <a:r>
              <a:rPr lang="en-US" dirty="0" smtClean="0"/>
              <a:t>Risk assessment exercise</a:t>
            </a:r>
          </a:p>
          <a:p>
            <a:pPr indent="-342900"/>
            <a:r>
              <a:rPr lang="en-US" dirty="0" smtClean="0"/>
              <a:t>List of standards</a:t>
            </a:r>
          </a:p>
          <a:p>
            <a:pPr indent="-342900"/>
            <a:r>
              <a:rPr lang="en-US" dirty="0" smtClean="0"/>
              <a:t>List of references</a:t>
            </a:r>
          </a:p>
          <a:p>
            <a:pPr indent="-342900"/>
            <a:r>
              <a:rPr lang="en-US" dirty="0" smtClean="0"/>
              <a:t>Design Solution Sheets for Fall Prevention/Protection</a:t>
            </a:r>
            <a:endParaRPr lang="en-US" dirty="0"/>
          </a:p>
        </p:txBody>
      </p:sp>
      <p:sp>
        <p:nvSpPr>
          <p:cNvPr id="4" name="Slide Number Placeholder 3"/>
          <p:cNvSpPr>
            <a:spLocks noGrp="1"/>
          </p:cNvSpPr>
          <p:nvPr>
            <p:ph type="sldNum" sz="quarter" idx="12"/>
          </p:nvPr>
        </p:nvSpPr>
        <p:spPr/>
        <p:txBody>
          <a:bodyPr/>
          <a:lstStyle/>
          <a:p>
            <a:fld id="{9B5B1DF5-C027-4F96-974A-B1B73A967B05}" type="slidenum">
              <a:rPr lang="en-US" smtClean="0"/>
              <a:pPr/>
              <a:t>8</a:t>
            </a:fld>
            <a:endParaRPr lang="en-US" dirty="0"/>
          </a:p>
        </p:txBody>
      </p:sp>
    </p:spTree>
    <p:extLst>
      <p:ext uri="{BB962C8B-B14F-4D97-AF65-F5344CB8AC3E}">
        <p14:creationId xmlns:p14="http://schemas.microsoft.com/office/powerpoint/2010/main" val="30815902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27664"/>
            <a:ext cx="8229600" cy="877336"/>
          </a:xfrm>
        </p:spPr>
        <p:txBody>
          <a:bodyPr>
            <a:normAutofit/>
          </a:bodyPr>
          <a:lstStyle/>
          <a:p>
            <a:pPr algn="ctr"/>
            <a:r>
              <a:rPr lang="en-US" dirty="0"/>
              <a:t>1926.756 Beams &amp; Columns Cont’d</a:t>
            </a:r>
          </a:p>
        </p:txBody>
      </p:sp>
      <p:sp>
        <p:nvSpPr>
          <p:cNvPr id="3" name="Content Placeholder 2"/>
          <p:cNvSpPr>
            <a:spLocks noGrp="1"/>
          </p:cNvSpPr>
          <p:nvPr>
            <p:ph idx="1"/>
          </p:nvPr>
        </p:nvSpPr>
        <p:spPr/>
        <p:txBody>
          <a:bodyPr>
            <a:noAutofit/>
          </a:bodyPr>
          <a:lstStyle/>
          <a:p>
            <a:endParaRPr lang="en-US" dirty="0"/>
          </a:p>
          <a:p>
            <a:pPr>
              <a:spcBef>
                <a:spcPts val="0"/>
              </a:spcBef>
              <a:buNone/>
            </a:pPr>
            <a:r>
              <a:rPr lang="en-US" dirty="0" smtClean="0"/>
              <a:t>Show </a:t>
            </a:r>
            <a:r>
              <a:rPr lang="en-US" dirty="0"/>
              <a:t>rebar details </a:t>
            </a:r>
            <a:r>
              <a:rPr lang="en-US" dirty="0" smtClean="0"/>
              <a:t>at</a:t>
            </a:r>
          </a:p>
          <a:p>
            <a:pPr>
              <a:spcBef>
                <a:spcPts val="0"/>
              </a:spcBef>
              <a:buNone/>
            </a:pPr>
            <a:r>
              <a:rPr lang="en-US" dirty="0" smtClean="0"/>
              <a:t>beam column joints to</a:t>
            </a:r>
          </a:p>
          <a:p>
            <a:pPr>
              <a:spcBef>
                <a:spcPts val="0"/>
              </a:spcBef>
              <a:buNone/>
            </a:pPr>
            <a:r>
              <a:rPr lang="en-US" dirty="0" smtClean="0"/>
              <a:t>avoid congestion of</a:t>
            </a:r>
          </a:p>
          <a:p>
            <a:pPr>
              <a:spcBef>
                <a:spcPts val="0"/>
              </a:spcBef>
              <a:buNone/>
            </a:pPr>
            <a:r>
              <a:rPr lang="en-US" dirty="0" err="1" smtClean="0"/>
              <a:t>rebars</a:t>
            </a:r>
            <a:r>
              <a:rPr lang="en-US" dirty="0" smtClean="0"/>
              <a:t> </a:t>
            </a:r>
            <a:r>
              <a:rPr lang="en-US" dirty="0"/>
              <a:t>and to </a:t>
            </a:r>
            <a:r>
              <a:rPr lang="en-US" dirty="0" smtClean="0"/>
              <a:t>prevent</a:t>
            </a:r>
          </a:p>
          <a:p>
            <a:pPr>
              <a:spcBef>
                <a:spcPts val="0"/>
              </a:spcBef>
              <a:buNone/>
            </a:pPr>
            <a:r>
              <a:rPr lang="en-US" dirty="0" smtClean="0"/>
              <a:t>honeycombing </a:t>
            </a:r>
            <a:r>
              <a:rPr lang="en-US" dirty="0"/>
              <a:t>(voids</a:t>
            </a:r>
            <a:r>
              <a:rPr lang="en-US" dirty="0" smtClean="0"/>
              <a:t>)</a:t>
            </a:r>
          </a:p>
          <a:p>
            <a:pPr>
              <a:spcBef>
                <a:spcPts val="0"/>
              </a:spcBef>
              <a:buNone/>
            </a:pPr>
            <a:r>
              <a:rPr lang="en-US" dirty="0" smtClean="0"/>
              <a:t>into </a:t>
            </a:r>
            <a:r>
              <a:rPr lang="en-US" dirty="0"/>
              <a:t>concrete</a:t>
            </a:r>
          </a:p>
          <a:p>
            <a:endParaRPr lang="en-US" dirty="0"/>
          </a:p>
        </p:txBody>
      </p:sp>
      <p:pic>
        <p:nvPicPr>
          <p:cNvPr id="393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563558"/>
            <a:ext cx="4206240" cy="3084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9B5B1DF5-C027-4F96-974A-B1B73A967B05}" type="slidenum">
              <a:rPr lang="en-US" smtClean="0"/>
              <a:pPr/>
              <a:t>80</a:t>
            </a:fld>
            <a:endParaRPr lang="en-US" dirty="0"/>
          </a:p>
        </p:txBody>
      </p:sp>
    </p:spTree>
    <p:extLst>
      <p:ext uri="{BB962C8B-B14F-4D97-AF65-F5344CB8AC3E}">
        <p14:creationId xmlns:p14="http://schemas.microsoft.com/office/powerpoint/2010/main" val="171144168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noAutofit/>
          </a:bodyPr>
          <a:lstStyle/>
          <a:p>
            <a:r>
              <a:rPr lang="en-US" dirty="0" smtClean="0"/>
              <a:t>1926.955 Overhead Power Lines</a:t>
            </a:r>
            <a:endParaRPr lang="en-US" dirty="0"/>
          </a:p>
        </p:txBody>
      </p:sp>
      <p:sp>
        <p:nvSpPr>
          <p:cNvPr id="101379" name="Rectangle 3"/>
          <p:cNvSpPr>
            <a:spLocks noGrp="1" noChangeArrowheads="1"/>
          </p:cNvSpPr>
          <p:nvPr>
            <p:ph idx="1"/>
          </p:nvPr>
        </p:nvSpPr>
        <p:spPr/>
        <p:txBody>
          <a:bodyPr/>
          <a:lstStyle/>
          <a:p>
            <a:pPr>
              <a:buNone/>
            </a:pPr>
            <a:endParaRPr lang="en-US" dirty="0" smtClean="0"/>
          </a:p>
          <a:p>
            <a:pPr>
              <a:buNone/>
            </a:pPr>
            <a:endParaRPr lang="en-US" dirty="0"/>
          </a:p>
        </p:txBody>
      </p:sp>
      <p:sp>
        <p:nvSpPr>
          <p:cNvPr id="4" name="Slide Number Placeholder 3"/>
          <p:cNvSpPr>
            <a:spLocks noGrp="1"/>
          </p:cNvSpPr>
          <p:nvPr>
            <p:ph type="sldNum" sz="quarter" idx="12"/>
          </p:nvPr>
        </p:nvSpPr>
        <p:spPr/>
        <p:txBody>
          <a:bodyPr/>
          <a:lstStyle/>
          <a:p>
            <a:fld id="{9B5B1DF5-C027-4F96-974A-B1B73A967B05}" type="slidenum">
              <a:rPr lang="en-US" smtClean="0"/>
              <a:pPr/>
              <a:t>81</a:t>
            </a:fld>
            <a:endParaRPr lang="en-US" dirty="0"/>
          </a:p>
        </p:txBody>
      </p:sp>
      <p:graphicFrame>
        <p:nvGraphicFramePr>
          <p:cNvPr id="2" name="Object 1"/>
          <p:cNvGraphicFramePr>
            <a:graphicFrameLocks noGrp="1" noChangeAspect="1"/>
          </p:cNvGraphicFramePr>
          <p:nvPr>
            <p:extLst>
              <p:ext uri="{D42A27DB-BD31-4B8C-83A1-F6EECF244321}">
                <p14:modId xmlns:p14="http://schemas.microsoft.com/office/powerpoint/2010/main" val="1070936739"/>
              </p:ext>
            </p:extLst>
          </p:nvPr>
        </p:nvGraphicFramePr>
        <p:xfrm>
          <a:off x="5791200" y="1676400"/>
          <a:ext cx="2628900" cy="4648200"/>
        </p:xfrm>
        <a:graphic>
          <a:graphicData uri="http://schemas.openxmlformats.org/presentationml/2006/ole">
            <mc:AlternateContent xmlns:mc="http://schemas.openxmlformats.org/markup-compatibility/2006">
              <mc:Choice xmlns:v="urn:schemas-microsoft-com:vml" Requires="v">
                <p:oleObj spid="_x0000_s391337" name="Acrobat Document" r:id="rId4" imgW="9609524" imgH="16466667" progId="AcroExch.Document.11">
                  <p:embed/>
                </p:oleObj>
              </mc:Choice>
              <mc:Fallback>
                <p:oleObj name="Acrobat Document" r:id="rId4" imgW="9609524" imgH="16466667" progId="AcroExch.Document.11">
                  <p:embed/>
                  <p:pic>
                    <p:nvPicPr>
                      <p:cNvPr id="0" name="Picture 66"/>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1676400"/>
                        <a:ext cx="2628900" cy="464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tangle 2"/>
          <p:cNvSpPr/>
          <p:nvPr/>
        </p:nvSpPr>
        <p:spPr>
          <a:xfrm>
            <a:off x="990600" y="2362200"/>
            <a:ext cx="4572000" cy="3416320"/>
          </a:xfrm>
          <a:prstGeom prst="rect">
            <a:avLst/>
          </a:prstGeom>
        </p:spPr>
        <p:txBody>
          <a:bodyPr>
            <a:spAutoFit/>
          </a:bodyPr>
          <a:lstStyle/>
          <a:p>
            <a:pPr algn="l"/>
            <a:r>
              <a:rPr lang="en-US" sz="2400" dirty="0">
                <a:latin typeface="+mn-lt"/>
              </a:rPr>
              <a:t>Consider the use of cranes and drilling rigs near power lines. </a:t>
            </a:r>
          </a:p>
          <a:p>
            <a:pPr algn="l"/>
            <a:endParaRPr lang="en-US" sz="2400" dirty="0" smtClean="0">
              <a:latin typeface="+mn-lt"/>
            </a:endParaRPr>
          </a:p>
          <a:p>
            <a:pPr algn="l"/>
            <a:r>
              <a:rPr lang="en-US" sz="2400" dirty="0" smtClean="0">
                <a:latin typeface="+mn-lt"/>
              </a:rPr>
              <a:t>Do not specify ground water monitoring wells or other facilities near or under power lines.</a:t>
            </a:r>
          </a:p>
          <a:p>
            <a:endParaRPr lang="en-US" sz="2400" dirty="0">
              <a:latin typeface="+mn-lt"/>
            </a:endParaRPr>
          </a:p>
        </p:txBody>
      </p:sp>
    </p:spTree>
    <p:extLst>
      <p:ext uri="{BB962C8B-B14F-4D97-AF65-F5344CB8AC3E}">
        <p14:creationId xmlns:p14="http://schemas.microsoft.com/office/powerpoint/2010/main" val="354508677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noAutofit/>
          </a:bodyPr>
          <a:lstStyle/>
          <a:p>
            <a:r>
              <a:rPr lang="en-US" dirty="0" smtClean="0"/>
              <a:t>Sprains, Strains, Material Handling</a:t>
            </a:r>
            <a:endParaRPr lang="en-US" dirty="0"/>
          </a:p>
        </p:txBody>
      </p:sp>
      <p:sp>
        <p:nvSpPr>
          <p:cNvPr id="101379" name="Rectangle 3"/>
          <p:cNvSpPr>
            <a:spLocks noGrp="1" noChangeArrowheads="1"/>
          </p:cNvSpPr>
          <p:nvPr>
            <p:ph idx="1"/>
          </p:nvPr>
        </p:nvSpPr>
        <p:spPr/>
        <p:txBody>
          <a:bodyPr/>
          <a:lstStyle/>
          <a:p>
            <a:pPr>
              <a:buNone/>
            </a:pPr>
            <a:endParaRPr lang="en-US" dirty="0" smtClean="0"/>
          </a:p>
          <a:p>
            <a:pPr>
              <a:buNone/>
            </a:pPr>
            <a:endParaRPr lang="en-US" dirty="0"/>
          </a:p>
        </p:txBody>
      </p:sp>
      <p:pic>
        <p:nvPicPr>
          <p:cNvPr id="4" name="Picture 7" descr="lightweight%20block%20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4876800" y="2241661"/>
            <a:ext cx="3886200" cy="2743200"/>
          </a:xfrm>
          <a:prstGeom prst="rect">
            <a:avLst/>
          </a:prstGeom>
        </p:spPr>
      </p:pic>
      <p:sp>
        <p:nvSpPr>
          <p:cNvPr id="2" name="Rectangle 1"/>
          <p:cNvSpPr/>
          <p:nvPr/>
        </p:nvSpPr>
        <p:spPr>
          <a:xfrm>
            <a:off x="1066800" y="2791497"/>
            <a:ext cx="3505200" cy="1569660"/>
          </a:xfrm>
          <a:prstGeom prst="rect">
            <a:avLst/>
          </a:prstGeom>
        </p:spPr>
        <p:txBody>
          <a:bodyPr wrap="square">
            <a:spAutoFit/>
          </a:bodyPr>
          <a:lstStyle/>
          <a:p>
            <a:pPr algn="l">
              <a:buFont typeface="Wingdings" pitchFamily="2" charset="2"/>
              <a:buNone/>
            </a:pPr>
            <a:r>
              <a:rPr lang="en-US" sz="2400" dirty="0" smtClean="0">
                <a:latin typeface="+mj-lt"/>
              </a:rPr>
              <a:t>Consider specifying </a:t>
            </a:r>
            <a:endParaRPr lang="en-US" sz="2400" dirty="0">
              <a:latin typeface="+mj-lt"/>
            </a:endParaRPr>
          </a:p>
          <a:p>
            <a:pPr algn="l">
              <a:buFont typeface="Wingdings" pitchFamily="2" charset="2"/>
              <a:buNone/>
            </a:pPr>
            <a:r>
              <a:rPr lang="en-US" sz="2400" dirty="0" smtClean="0">
                <a:latin typeface="+mj-lt"/>
              </a:rPr>
              <a:t>lightweight </a:t>
            </a:r>
            <a:r>
              <a:rPr lang="en-US" sz="2400" dirty="0">
                <a:latin typeface="+mj-lt"/>
              </a:rPr>
              <a:t>concrete </a:t>
            </a:r>
            <a:endParaRPr lang="en-US" sz="2400" dirty="0" smtClean="0">
              <a:latin typeface="+mj-lt"/>
            </a:endParaRPr>
          </a:p>
          <a:p>
            <a:pPr algn="l">
              <a:buFont typeface="Wingdings" pitchFamily="2" charset="2"/>
              <a:buNone/>
            </a:pPr>
            <a:r>
              <a:rPr lang="en-US" sz="2400" dirty="0" smtClean="0">
                <a:latin typeface="+mj-lt"/>
              </a:rPr>
              <a:t>block whenever </a:t>
            </a:r>
          </a:p>
          <a:p>
            <a:pPr algn="l">
              <a:buFont typeface="Wingdings" pitchFamily="2" charset="2"/>
              <a:buNone/>
            </a:pPr>
            <a:r>
              <a:rPr lang="en-US" sz="2400" dirty="0" smtClean="0">
                <a:latin typeface="+mj-lt"/>
              </a:rPr>
              <a:t>structurally feasible</a:t>
            </a:r>
            <a:endParaRPr lang="en-US" sz="2400" dirty="0">
              <a:latin typeface="+mj-lt"/>
            </a:endParaRPr>
          </a:p>
        </p:txBody>
      </p:sp>
      <p:sp>
        <p:nvSpPr>
          <p:cNvPr id="3" name="Slide Number Placeholder 2"/>
          <p:cNvSpPr>
            <a:spLocks noGrp="1"/>
          </p:cNvSpPr>
          <p:nvPr>
            <p:ph type="sldNum" sz="quarter" idx="12"/>
          </p:nvPr>
        </p:nvSpPr>
        <p:spPr/>
        <p:txBody>
          <a:bodyPr/>
          <a:lstStyle/>
          <a:p>
            <a:fld id="{9B5B1DF5-C027-4F96-974A-B1B73A967B05}" type="slidenum">
              <a:rPr lang="en-US" smtClean="0"/>
              <a:pPr/>
              <a:t>82</a:t>
            </a:fld>
            <a:endParaRPr lang="en-US" dirty="0"/>
          </a:p>
        </p:txBody>
      </p:sp>
    </p:spTree>
    <p:extLst>
      <p:ext uri="{BB962C8B-B14F-4D97-AF65-F5344CB8AC3E}">
        <p14:creationId xmlns:p14="http://schemas.microsoft.com/office/powerpoint/2010/main" val="286622173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noAutofit/>
          </a:bodyPr>
          <a:lstStyle/>
          <a:p>
            <a:r>
              <a:rPr lang="en-US" dirty="0" smtClean="0"/>
              <a:t>Sprains, Strains, Material Handling</a:t>
            </a:r>
            <a:endParaRPr lang="en-US" dirty="0"/>
          </a:p>
        </p:txBody>
      </p:sp>
      <p:sp>
        <p:nvSpPr>
          <p:cNvPr id="101379" name="Rectangle 3"/>
          <p:cNvSpPr>
            <a:spLocks noGrp="1" noChangeArrowheads="1"/>
          </p:cNvSpPr>
          <p:nvPr>
            <p:ph idx="1"/>
          </p:nvPr>
        </p:nvSpPr>
        <p:spPr/>
        <p:txBody>
          <a:bodyPr/>
          <a:lstStyle/>
          <a:p>
            <a:pPr>
              <a:buNone/>
            </a:pPr>
            <a:endParaRPr lang="en-US" dirty="0" smtClean="0"/>
          </a:p>
          <a:p>
            <a:pPr>
              <a:buNone/>
            </a:pPr>
            <a:endParaRPr lang="en-US" dirty="0"/>
          </a:p>
        </p:txBody>
      </p:sp>
      <p:sp>
        <p:nvSpPr>
          <p:cNvPr id="4" name="Slide Number Placeholder 3"/>
          <p:cNvSpPr>
            <a:spLocks noGrp="1"/>
          </p:cNvSpPr>
          <p:nvPr>
            <p:ph type="sldNum" sz="quarter" idx="12"/>
          </p:nvPr>
        </p:nvSpPr>
        <p:spPr/>
        <p:txBody>
          <a:bodyPr/>
          <a:lstStyle/>
          <a:p>
            <a:fld id="{9B5B1DF5-C027-4F96-974A-B1B73A967B05}" type="slidenum">
              <a:rPr lang="en-US" smtClean="0"/>
              <a:pPr/>
              <a:t>83</a:t>
            </a:fld>
            <a:endParaRPr lang="en-US" dirty="0"/>
          </a:p>
        </p:txBody>
      </p:sp>
      <p:graphicFrame>
        <p:nvGraphicFramePr>
          <p:cNvPr id="2" name="Object 1"/>
          <p:cNvGraphicFramePr>
            <a:graphicFrameLocks noChangeAspect="1"/>
          </p:cNvGraphicFramePr>
          <p:nvPr>
            <p:extLst>
              <p:ext uri="{D42A27DB-BD31-4B8C-83A1-F6EECF244321}">
                <p14:modId xmlns:p14="http://schemas.microsoft.com/office/powerpoint/2010/main" val="4040896644"/>
              </p:ext>
            </p:extLst>
          </p:nvPr>
        </p:nvGraphicFramePr>
        <p:xfrm>
          <a:off x="4834142" y="2438400"/>
          <a:ext cx="3468029" cy="2286000"/>
        </p:xfrm>
        <a:graphic>
          <a:graphicData uri="http://schemas.openxmlformats.org/presentationml/2006/ole">
            <mc:AlternateContent xmlns:mc="http://schemas.openxmlformats.org/markup-compatibility/2006">
              <mc:Choice xmlns:v="urn:schemas-microsoft-com:vml" Requires="v">
                <p:oleObj spid="_x0000_s386510" name="Bitmap Image" r:id="rId4" imgW="8306960" imgH="5477640" progId="PBrush">
                  <p:embed/>
                </p:oleObj>
              </mc:Choice>
              <mc:Fallback>
                <p:oleObj name="Bitmap Image" r:id="rId4" imgW="8306960" imgH="5477640" progId="PBrush">
                  <p:embed/>
                  <p:pic>
                    <p:nvPicPr>
                      <p:cNvPr id="0" name="Picture 25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4142" y="2438400"/>
                        <a:ext cx="3468029" cy="2286000"/>
                      </a:xfrm>
                      <a:prstGeom prst="rect">
                        <a:avLst/>
                      </a:prstGeom>
                      <a:noFill/>
                      <a:ex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934227231"/>
              </p:ext>
            </p:extLst>
          </p:nvPr>
        </p:nvGraphicFramePr>
        <p:xfrm>
          <a:off x="1066800" y="2438400"/>
          <a:ext cx="3539719" cy="2362200"/>
        </p:xfrm>
        <a:graphic>
          <a:graphicData uri="http://schemas.openxmlformats.org/presentationml/2006/ole">
            <mc:AlternateContent xmlns:mc="http://schemas.openxmlformats.org/markup-compatibility/2006">
              <mc:Choice xmlns:v="urn:schemas-microsoft-com:vml" Requires="v">
                <p:oleObj spid="_x0000_s386511" name="Bitmap Image" r:id="rId6" imgW="8345065" imgH="5571429" progId="PBrush">
                  <p:embed/>
                </p:oleObj>
              </mc:Choice>
              <mc:Fallback>
                <p:oleObj name="Bitmap Image" r:id="rId6" imgW="8345065" imgH="5571429" progId="PBrush">
                  <p:embed/>
                  <p:pic>
                    <p:nvPicPr>
                      <p:cNvPr id="0" name="Picture 25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6800" y="2438400"/>
                        <a:ext cx="3539719" cy="2362200"/>
                      </a:xfrm>
                      <a:prstGeom prst="rect">
                        <a:avLst/>
                      </a:prstGeom>
                      <a:noFill/>
                      <a:extLst/>
                    </p:spPr>
                  </p:pic>
                </p:oleObj>
              </mc:Fallback>
            </mc:AlternateContent>
          </a:graphicData>
        </a:graphic>
      </p:graphicFrame>
      <p:sp>
        <p:nvSpPr>
          <p:cNvPr id="6" name="Rectangle 5"/>
          <p:cNvSpPr/>
          <p:nvPr/>
        </p:nvSpPr>
        <p:spPr>
          <a:xfrm>
            <a:off x="1066800" y="5181600"/>
            <a:ext cx="7239000" cy="424732"/>
          </a:xfrm>
          <a:prstGeom prst="rect">
            <a:avLst/>
          </a:prstGeom>
        </p:spPr>
        <p:txBody>
          <a:bodyPr wrap="square">
            <a:spAutoFit/>
          </a:bodyPr>
          <a:lstStyle/>
          <a:p>
            <a:pPr>
              <a:lnSpc>
                <a:spcPct val="90000"/>
              </a:lnSpc>
              <a:buFont typeface="Wingdings" pitchFamily="2" charset="2"/>
              <a:buNone/>
            </a:pPr>
            <a:r>
              <a:rPr lang="en-US" sz="2400" dirty="0" smtClean="0">
                <a:latin typeface="+mn-lt"/>
                <a:ea typeface="Verdana" pitchFamily="34" charset="0"/>
                <a:cs typeface="Verdana" pitchFamily="34" charset="0"/>
              </a:rPr>
              <a:t>Which pump installation is easier to maintain?</a:t>
            </a:r>
            <a:endParaRPr lang="en-US" sz="2400" dirty="0">
              <a:latin typeface="+mn-lt"/>
              <a:ea typeface="Verdana" pitchFamily="34" charset="0"/>
              <a:cs typeface="Verdana" pitchFamily="34" charset="0"/>
            </a:endParaRPr>
          </a:p>
        </p:txBody>
      </p:sp>
    </p:spTree>
    <p:extLst>
      <p:ext uri="{BB962C8B-B14F-4D97-AF65-F5344CB8AC3E}">
        <p14:creationId xmlns:p14="http://schemas.microsoft.com/office/powerpoint/2010/main" val="150943451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p:txBody>
          <a:bodyPr/>
          <a:lstStyle/>
          <a:p>
            <a:r>
              <a:rPr lang="en-US" dirty="0" smtClean="0"/>
              <a:t>Other Benefits of </a:t>
            </a:r>
            <a:r>
              <a:rPr lang="en-US" dirty="0" err="1" smtClean="0"/>
              <a:t>DfCS</a:t>
            </a:r>
            <a:endParaRPr lang="en-US" dirty="0"/>
          </a:p>
        </p:txBody>
      </p:sp>
      <p:pic>
        <p:nvPicPr>
          <p:cNvPr id="389122" name="Picture 2" descr="img_retr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2717489"/>
            <a:ext cx="3592310" cy="2194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066800" y="2475841"/>
            <a:ext cx="3733800" cy="2677656"/>
          </a:xfrm>
          <a:prstGeom prst="rect">
            <a:avLst/>
          </a:prstGeom>
        </p:spPr>
        <p:txBody>
          <a:bodyPr wrap="square">
            <a:spAutoFit/>
          </a:bodyPr>
          <a:lstStyle/>
          <a:p>
            <a:pPr algn="l"/>
            <a:r>
              <a:rPr lang="en-US" sz="2400" dirty="0">
                <a:latin typeface="+mn-lt"/>
              </a:rPr>
              <a:t>Positioning equipment at least 15 feet back from the roof edge will reduce the risk of falling when installing and servicing the </a:t>
            </a:r>
            <a:r>
              <a:rPr lang="en-US" sz="2400" dirty="0" smtClean="0">
                <a:latin typeface="+mn-lt"/>
              </a:rPr>
              <a:t>equipment</a:t>
            </a:r>
            <a:endParaRPr lang="en-US" sz="2400" dirty="0">
              <a:latin typeface="+mn-lt"/>
            </a:endParaRPr>
          </a:p>
        </p:txBody>
      </p:sp>
      <p:sp>
        <p:nvSpPr>
          <p:cNvPr id="4" name="Slide Number Placeholder 3"/>
          <p:cNvSpPr>
            <a:spLocks noGrp="1"/>
          </p:cNvSpPr>
          <p:nvPr>
            <p:ph type="sldNum" sz="quarter" idx="12"/>
          </p:nvPr>
        </p:nvSpPr>
        <p:spPr/>
        <p:txBody>
          <a:bodyPr/>
          <a:lstStyle/>
          <a:p>
            <a:fld id="{9B5B1DF5-C027-4F96-974A-B1B73A967B05}" type="slidenum">
              <a:rPr lang="en-US" smtClean="0"/>
              <a:pPr/>
              <a:t>84</a:t>
            </a:fld>
            <a:endParaRPr lang="en-US" dirty="0"/>
          </a:p>
        </p:txBody>
      </p:sp>
    </p:spTree>
    <p:extLst>
      <p:ext uri="{BB962C8B-B14F-4D97-AF65-F5344CB8AC3E}">
        <p14:creationId xmlns:p14="http://schemas.microsoft.com/office/powerpoint/2010/main" val="123640120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p:txBody>
          <a:bodyPr/>
          <a:lstStyle/>
          <a:p>
            <a:r>
              <a:rPr lang="en-US" dirty="0" smtClean="0"/>
              <a:t>Other Benefits of </a:t>
            </a:r>
            <a:r>
              <a:rPr lang="en-US" dirty="0" err="1" smtClean="0"/>
              <a:t>DfCS</a:t>
            </a:r>
            <a:endParaRPr lang="en-US" dirty="0"/>
          </a:p>
        </p:txBody>
      </p:sp>
      <p:sp>
        <p:nvSpPr>
          <p:cNvPr id="270339" name="Rectangle 3"/>
          <p:cNvSpPr>
            <a:spLocks noGrp="1" noChangeArrowheads="1"/>
          </p:cNvSpPr>
          <p:nvPr>
            <p:ph idx="1"/>
          </p:nvPr>
        </p:nvSpPr>
        <p:spPr>
          <a:xfrm>
            <a:off x="1043492" y="2323652"/>
            <a:ext cx="7414708" cy="3508977"/>
          </a:xfrm>
        </p:spPr>
        <p:txBody>
          <a:bodyPr>
            <a:normAutofit/>
          </a:bodyPr>
          <a:lstStyle/>
          <a:p>
            <a:pPr marL="0" indent="0">
              <a:buNone/>
            </a:pPr>
            <a:r>
              <a:rPr lang="en-US" dirty="0" smtClean="0"/>
              <a:t>Specify building ties that are </a:t>
            </a:r>
            <a:r>
              <a:rPr lang="en-US" dirty="0"/>
              <a:t>easier to remove </a:t>
            </a:r>
            <a:r>
              <a:rPr lang="en-US" dirty="0" smtClean="0"/>
              <a:t>and </a:t>
            </a:r>
            <a:r>
              <a:rPr lang="en-US" dirty="0"/>
              <a:t>can be reused. </a:t>
            </a:r>
          </a:p>
        </p:txBody>
      </p:sp>
      <p:pic>
        <p:nvPicPr>
          <p:cNvPr id="390146" name="Picture 2" descr="Anchor%20Head%20Jt%20500%202(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02593" y="3352800"/>
            <a:ext cx="4127500" cy="2575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9B5B1DF5-C027-4F96-974A-B1B73A967B05}" type="slidenum">
              <a:rPr lang="en-US" smtClean="0"/>
              <a:pPr/>
              <a:t>85</a:t>
            </a:fld>
            <a:endParaRPr lang="en-US" dirty="0"/>
          </a:p>
        </p:txBody>
      </p:sp>
    </p:spTree>
    <p:extLst>
      <p:ext uri="{BB962C8B-B14F-4D97-AF65-F5344CB8AC3E}">
        <p14:creationId xmlns:p14="http://schemas.microsoft.com/office/powerpoint/2010/main" val="80186587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p:txBody>
          <a:bodyPr/>
          <a:lstStyle/>
          <a:p>
            <a:r>
              <a:rPr lang="en-US" dirty="0" smtClean="0"/>
              <a:t>Other Benefits of </a:t>
            </a:r>
            <a:r>
              <a:rPr lang="en-US" dirty="0" err="1" smtClean="0"/>
              <a:t>DfCS</a:t>
            </a:r>
            <a:endParaRPr lang="en-US" dirty="0"/>
          </a:p>
        </p:txBody>
      </p:sp>
      <p:sp>
        <p:nvSpPr>
          <p:cNvPr id="270339" name="Rectangle 3"/>
          <p:cNvSpPr>
            <a:spLocks noGrp="1" noChangeArrowheads="1"/>
          </p:cNvSpPr>
          <p:nvPr>
            <p:ph idx="1"/>
          </p:nvPr>
        </p:nvSpPr>
        <p:spPr>
          <a:xfrm>
            <a:off x="1043493" y="2323652"/>
            <a:ext cx="3604708" cy="3508977"/>
          </a:xfrm>
        </p:spPr>
        <p:txBody>
          <a:bodyPr>
            <a:normAutofit/>
          </a:bodyPr>
          <a:lstStyle/>
          <a:p>
            <a:pPr lvl="2" indent="-798513">
              <a:spcBef>
                <a:spcPts val="0"/>
              </a:spcBef>
              <a:buFontTx/>
              <a:buNone/>
            </a:pPr>
            <a:r>
              <a:rPr lang="en-US" sz="2400" dirty="0" smtClean="0"/>
              <a:t>Specify quieter</a:t>
            </a:r>
          </a:p>
          <a:p>
            <a:pPr lvl="2" indent="-798513">
              <a:spcBef>
                <a:spcPts val="0"/>
              </a:spcBef>
              <a:buFontTx/>
              <a:buNone/>
            </a:pPr>
            <a:r>
              <a:rPr lang="en-US" sz="2400" dirty="0" smtClean="0"/>
              <a:t>equipment and/or</a:t>
            </a:r>
          </a:p>
          <a:p>
            <a:pPr lvl="2" indent="-798513">
              <a:spcBef>
                <a:spcPts val="0"/>
              </a:spcBef>
              <a:buFontTx/>
              <a:buNone/>
            </a:pPr>
            <a:r>
              <a:rPr lang="en-US" sz="2400" dirty="0" smtClean="0"/>
              <a:t>noise control in</a:t>
            </a:r>
          </a:p>
          <a:p>
            <a:pPr lvl="2" indent="-798513">
              <a:spcBef>
                <a:spcPts val="0"/>
              </a:spcBef>
              <a:buFontTx/>
              <a:buNone/>
            </a:pPr>
            <a:r>
              <a:rPr lang="en-US" sz="2400" dirty="0" smtClean="0"/>
              <a:t>mechanical rooms</a:t>
            </a:r>
          </a:p>
          <a:p>
            <a:pPr lvl="2" indent="-798513">
              <a:spcBef>
                <a:spcPts val="0"/>
              </a:spcBef>
              <a:buFontTx/>
              <a:buNone/>
            </a:pPr>
            <a:r>
              <a:rPr lang="en-US" sz="2400" dirty="0" smtClean="0"/>
              <a:t>so that hearing</a:t>
            </a:r>
          </a:p>
          <a:p>
            <a:pPr lvl="2" indent="-798513">
              <a:spcBef>
                <a:spcPts val="0"/>
              </a:spcBef>
              <a:buFontTx/>
              <a:buNone/>
            </a:pPr>
            <a:r>
              <a:rPr lang="en-US" sz="2400" dirty="0" smtClean="0"/>
              <a:t>conservation</a:t>
            </a:r>
          </a:p>
          <a:p>
            <a:pPr marL="115888" lvl="2" indent="0">
              <a:spcBef>
                <a:spcPts val="0"/>
              </a:spcBef>
              <a:buFontTx/>
              <a:buNone/>
            </a:pPr>
            <a:r>
              <a:rPr lang="en-US" sz="2400" dirty="0" smtClean="0"/>
              <a:t>Programs will not be required</a:t>
            </a:r>
            <a:endParaRPr lang="en-US" sz="24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7700" y="2514600"/>
            <a:ext cx="4000500" cy="2667000"/>
          </a:xfrm>
          <a:prstGeom prst="rect">
            <a:avLst/>
          </a:prstGeom>
        </p:spPr>
      </p:pic>
      <p:sp>
        <p:nvSpPr>
          <p:cNvPr id="2" name="Slide Number Placeholder 1"/>
          <p:cNvSpPr>
            <a:spLocks noGrp="1"/>
          </p:cNvSpPr>
          <p:nvPr>
            <p:ph type="sldNum" sz="quarter" idx="12"/>
          </p:nvPr>
        </p:nvSpPr>
        <p:spPr/>
        <p:txBody>
          <a:bodyPr/>
          <a:lstStyle/>
          <a:p>
            <a:fld id="{9B5B1DF5-C027-4F96-974A-B1B73A967B05}" type="slidenum">
              <a:rPr lang="en-US" smtClean="0"/>
              <a:pPr/>
              <a:t>86</a:t>
            </a:fld>
            <a:endParaRPr lang="en-US" dirty="0"/>
          </a:p>
        </p:txBody>
      </p:sp>
    </p:spTree>
    <p:extLst>
      <p:ext uri="{BB962C8B-B14F-4D97-AF65-F5344CB8AC3E}">
        <p14:creationId xmlns:p14="http://schemas.microsoft.com/office/powerpoint/2010/main" val="123640120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Benefits of </a:t>
            </a:r>
            <a:r>
              <a:rPr lang="en-US" dirty="0" err="1"/>
              <a:t>DfCS</a:t>
            </a:r>
            <a:endParaRPr lang="en-US" dirty="0"/>
          </a:p>
        </p:txBody>
      </p:sp>
      <p:pic>
        <p:nvPicPr>
          <p:cNvPr id="387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4352" y="2743200"/>
            <a:ext cx="3298741" cy="2639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7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7800" y="2602657"/>
            <a:ext cx="2823699" cy="278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154351" y="5493603"/>
            <a:ext cx="3298741" cy="400110"/>
          </a:xfrm>
          <a:prstGeom prst="rect">
            <a:avLst/>
          </a:prstGeom>
          <a:noFill/>
        </p:spPr>
        <p:txBody>
          <a:bodyPr wrap="square" rtlCol="0">
            <a:spAutoFit/>
          </a:bodyPr>
          <a:lstStyle/>
          <a:p>
            <a:pPr algn="l"/>
            <a:r>
              <a:rPr lang="en-US" sz="2000" dirty="0" smtClean="0">
                <a:latin typeface="+mn-lt"/>
              </a:rPr>
              <a:t>Specify this…</a:t>
            </a:r>
            <a:endParaRPr lang="en-US" sz="2000" dirty="0">
              <a:latin typeface="+mn-lt"/>
            </a:endParaRPr>
          </a:p>
        </p:txBody>
      </p:sp>
      <p:sp>
        <p:nvSpPr>
          <p:cNvPr id="5" name="TextBox 4"/>
          <p:cNvSpPr txBox="1"/>
          <p:nvPr/>
        </p:nvSpPr>
        <p:spPr>
          <a:xfrm>
            <a:off x="5257800" y="5493603"/>
            <a:ext cx="3276600" cy="707886"/>
          </a:xfrm>
          <a:prstGeom prst="rect">
            <a:avLst/>
          </a:prstGeom>
          <a:noFill/>
        </p:spPr>
        <p:txBody>
          <a:bodyPr wrap="square" rtlCol="0">
            <a:spAutoFit/>
          </a:bodyPr>
          <a:lstStyle/>
          <a:p>
            <a:pPr algn="l"/>
            <a:r>
              <a:rPr lang="en-US" sz="2000" dirty="0" smtClean="0">
                <a:latin typeface="+mn-lt"/>
              </a:rPr>
              <a:t>...So that you don’t have to do this later</a:t>
            </a:r>
            <a:endParaRPr lang="en-US" sz="2000" dirty="0">
              <a:latin typeface="+mn-lt"/>
            </a:endParaRPr>
          </a:p>
        </p:txBody>
      </p:sp>
      <p:sp>
        <p:nvSpPr>
          <p:cNvPr id="7" name="Slide Number Placeholder 6"/>
          <p:cNvSpPr>
            <a:spLocks noGrp="1"/>
          </p:cNvSpPr>
          <p:nvPr>
            <p:ph type="sldNum" sz="quarter" idx="12"/>
          </p:nvPr>
        </p:nvSpPr>
        <p:spPr/>
        <p:txBody>
          <a:bodyPr/>
          <a:lstStyle/>
          <a:p>
            <a:fld id="{9B5B1DF5-C027-4F96-974A-B1B73A967B05}" type="slidenum">
              <a:rPr lang="en-US" smtClean="0"/>
              <a:pPr/>
              <a:t>87</a:t>
            </a:fld>
            <a:endParaRPr lang="en-US" dirty="0"/>
          </a:p>
        </p:txBody>
      </p:sp>
    </p:spTree>
    <p:extLst>
      <p:ext uri="{BB962C8B-B14F-4D97-AF65-F5344CB8AC3E}">
        <p14:creationId xmlns:p14="http://schemas.microsoft.com/office/powerpoint/2010/main" val="71086029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Other Benefits of </a:t>
            </a:r>
            <a:r>
              <a:rPr lang="en-US" dirty="0" err="1" smtClean="0"/>
              <a:t>DfCS</a:t>
            </a:r>
            <a:endParaRPr lang="en-US" dirty="0"/>
          </a:p>
        </p:txBody>
      </p:sp>
      <p:sp>
        <p:nvSpPr>
          <p:cNvPr id="3" name="Content Placeholder 2"/>
          <p:cNvSpPr>
            <a:spLocks noGrp="1"/>
          </p:cNvSpPr>
          <p:nvPr>
            <p:ph idx="1"/>
          </p:nvPr>
        </p:nvSpPr>
        <p:spPr>
          <a:xfrm>
            <a:off x="1043492" y="2323652"/>
            <a:ext cx="7507767" cy="3696148"/>
          </a:xfrm>
        </p:spPr>
        <p:txBody>
          <a:bodyPr>
            <a:noAutofit/>
          </a:bodyPr>
          <a:lstStyle/>
          <a:p>
            <a:pPr marL="0" indent="0">
              <a:buNone/>
            </a:pPr>
            <a:endParaRPr lang="en-US" dirty="0" smtClean="0"/>
          </a:p>
          <a:p>
            <a:pPr marL="0" indent="0">
              <a:buNone/>
            </a:pPr>
            <a:r>
              <a:rPr lang="en-US" dirty="0" smtClean="0"/>
              <a:t>Specify Arc </a:t>
            </a:r>
          </a:p>
          <a:p>
            <a:pPr marL="0" indent="0">
              <a:buNone/>
            </a:pPr>
            <a:r>
              <a:rPr lang="en-US" dirty="0" smtClean="0"/>
              <a:t>Resistant   </a:t>
            </a:r>
          </a:p>
          <a:p>
            <a:pPr marL="0" indent="0">
              <a:buNone/>
            </a:pPr>
            <a:r>
              <a:rPr lang="en-US" dirty="0" smtClean="0"/>
              <a:t>Switchgear</a:t>
            </a:r>
          </a:p>
          <a:p>
            <a:pPr marL="0" indent="0">
              <a:buNone/>
            </a:pPr>
            <a:endParaRPr lang="en-US" dirty="0"/>
          </a:p>
          <a:p>
            <a:pPr marL="0" indent="0">
              <a:buNone/>
            </a:pPr>
            <a:endParaRPr lang="en-US" sz="2800" dirty="0"/>
          </a:p>
          <a:p>
            <a:pPr marL="0" indent="0">
              <a:buNone/>
            </a:pPr>
            <a:endParaRPr lang="en-US" sz="1200" dirty="0" smtClean="0"/>
          </a:p>
          <a:p>
            <a:pPr marL="0" indent="0">
              <a:buNone/>
            </a:pPr>
            <a:endParaRPr lang="en-US" sz="1200" dirty="0"/>
          </a:p>
          <a:p>
            <a:pPr marL="0" indent="0">
              <a:buNone/>
            </a:pPr>
            <a:r>
              <a:rPr lang="en-US" sz="1200" dirty="0" smtClean="0"/>
              <a:t>Floyd</a:t>
            </a:r>
            <a:r>
              <a:rPr lang="en-US" sz="1200" dirty="0"/>
              <a:t>, H. (2011) Progress in impacting policy in workplace safety NIOSH </a:t>
            </a:r>
            <a:r>
              <a:rPr lang="en-US" sz="1200" dirty="0" err="1"/>
              <a:t>PtD</a:t>
            </a:r>
            <a:r>
              <a:rPr lang="en-US" sz="1200" dirty="0"/>
              <a:t> conference</a:t>
            </a:r>
            <a:r>
              <a:rPr lang="en-US" sz="1150" dirty="0"/>
              <a:t>, 2011</a:t>
            </a:r>
            <a:r>
              <a:rPr lang="en-US" sz="2800" dirty="0"/>
              <a:t>.</a:t>
            </a:r>
            <a:endParaRPr lang="en-US" dirty="0"/>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6200" y="2438400"/>
            <a:ext cx="4665059" cy="3018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9B5B1DF5-C027-4F96-974A-B1B73A967B05}" type="slidenum">
              <a:rPr lang="en-US" smtClean="0"/>
              <a:pPr/>
              <a:t>88</a:t>
            </a:fld>
            <a:endParaRPr lang="en-US" dirty="0"/>
          </a:p>
        </p:txBody>
      </p:sp>
    </p:spTree>
    <p:extLst>
      <p:ext uri="{BB962C8B-B14F-4D97-AF65-F5344CB8AC3E}">
        <p14:creationId xmlns:p14="http://schemas.microsoft.com/office/powerpoint/2010/main" val="3466001648"/>
      </p:ext>
    </p:extLst>
  </p:cSld>
  <p:clrMapOvr>
    <a:masterClrMapping/>
  </p:clrMapOvr>
  <p:transition spd="slow"/>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Other Benefits of </a:t>
            </a:r>
            <a:r>
              <a:rPr lang="en-US" dirty="0" err="1"/>
              <a:t>DfCS</a:t>
            </a:r>
            <a:endParaRPr lang="en-US" dirty="0"/>
          </a:p>
        </p:txBody>
      </p:sp>
      <p:sp>
        <p:nvSpPr>
          <p:cNvPr id="3" name="Content Placeholder 2"/>
          <p:cNvSpPr>
            <a:spLocks noGrp="1"/>
          </p:cNvSpPr>
          <p:nvPr>
            <p:ph idx="1"/>
          </p:nvPr>
        </p:nvSpPr>
        <p:spPr>
          <a:xfrm>
            <a:off x="1043492" y="2323652"/>
            <a:ext cx="4138107" cy="3508977"/>
          </a:xfrm>
        </p:spPr>
        <p:txBody>
          <a:bodyPr>
            <a:noAutofit/>
          </a:bodyPr>
          <a:lstStyle/>
          <a:p>
            <a:pPr marL="0" indent="0">
              <a:buNone/>
            </a:pPr>
            <a:r>
              <a:rPr lang="en-US" dirty="0" smtClean="0"/>
              <a:t>Specify “smart” substations</a:t>
            </a:r>
          </a:p>
          <a:p>
            <a:pPr marL="0" indent="0">
              <a:buNone/>
            </a:pPr>
            <a:endParaRPr lang="en-US" dirty="0"/>
          </a:p>
          <a:p>
            <a:pPr marL="0" indent="0">
              <a:buNone/>
            </a:pPr>
            <a:r>
              <a:rPr lang="en-US" dirty="0" smtClean="0"/>
              <a:t>So that you can do this…..</a:t>
            </a:r>
          </a:p>
          <a:p>
            <a:pPr marL="0" indent="0">
              <a:buNone/>
            </a:pPr>
            <a:endParaRPr lang="en-US" dirty="0" smtClean="0"/>
          </a:p>
          <a:p>
            <a:pPr marL="0" indent="0">
              <a:buNone/>
            </a:pPr>
            <a:r>
              <a:rPr lang="en-US" dirty="0" smtClean="0"/>
              <a:t>Instead of this…….</a:t>
            </a:r>
          </a:p>
          <a:p>
            <a:pPr marL="0" indent="0">
              <a:buNone/>
            </a:pPr>
            <a:endParaRPr lang="en-US" dirty="0"/>
          </a:p>
          <a:p>
            <a:pPr marL="0" indent="0">
              <a:buNone/>
            </a:pPr>
            <a:r>
              <a:rPr lang="en-US" sz="1400" dirty="0" smtClean="0"/>
              <a:t>Floyd, H. (2011) Progress in impacting policy in workplace safety NIOSH </a:t>
            </a:r>
            <a:r>
              <a:rPr lang="en-US" sz="1400" dirty="0" err="1" smtClean="0"/>
              <a:t>PtD</a:t>
            </a:r>
            <a:r>
              <a:rPr lang="en-US" sz="1400" dirty="0" smtClean="0"/>
              <a:t> conference, 2011.</a:t>
            </a:r>
            <a:endParaRPr lang="en-US" sz="1400" dirty="0"/>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04626" y="2358390"/>
            <a:ext cx="2240280" cy="1680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04626" y="4267199"/>
            <a:ext cx="2340740" cy="1720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9B5B1DF5-C027-4F96-974A-B1B73A967B05}" type="slidenum">
              <a:rPr lang="en-US" smtClean="0"/>
              <a:pPr/>
              <a:t>89</a:t>
            </a:fld>
            <a:endParaRPr lang="en-US" dirty="0"/>
          </a:p>
        </p:txBody>
      </p:sp>
    </p:spTree>
    <p:extLst>
      <p:ext uri="{BB962C8B-B14F-4D97-AF65-F5344CB8AC3E}">
        <p14:creationId xmlns:p14="http://schemas.microsoft.com/office/powerpoint/2010/main" val="4039518161"/>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Design for Construction Safety (</a:t>
            </a:r>
            <a:r>
              <a:rPr lang="en-US" dirty="0" err="1" smtClean="0"/>
              <a:t>DfCS</a:t>
            </a:r>
            <a:r>
              <a:rPr lang="en-US" dirty="0" smtClean="0"/>
              <a:t>)</a:t>
            </a:r>
            <a:endParaRPr lang="en-US" dirty="0"/>
          </a:p>
        </p:txBody>
      </p:sp>
      <p:sp>
        <p:nvSpPr>
          <p:cNvPr id="3" name="Content Placeholder 2"/>
          <p:cNvSpPr>
            <a:spLocks noGrp="1"/>
          </p:cNvSpPr>
          <p:nvPr>
            <p:ph idx="1"/>
          </p:nvPr>
        </p:nvSpPr>
        <p:spPr/>
        <p:txBody>
          <a:bodyPr>
            <a:noAutofit/>
          </a:bodyPr>
          <a:lstStyle/>
          <a:p>
            <a:pPr marL="347663" indent="-347663">
              <a:lnSpc>
                <a:spcPct val="120000"/>
              </a:lnSpc>
            </a:pPr>
            <a:r>
              <a:rPr lang="en-US" dirty="0"/>
              <a:t>What </a:t>
            </a:r>
            <a:r>
              <a:rPr lang="en-US" dirty="0" err="1"/>
              <a:t>DfCS</a:t>
            </a:r>
            <a:r>
              <a:rPr lang="en-US" dirty="0"/>
              <a:t> is….</a:t>
            </a:r>
          </a:p>
          <a:p>
            <a:pPr marL="739775" lvl="1" indent="-231775">
              <a:lnSpc>
                <a:spcPct val="120000"/>
              </a:lnSpc>
              <a:buFont typeface="Wingdings" panose="05000000000000000000" pitchFamily="2" charset="2"/>
              <a:buChar char="§"/>
            </a:pPr>
            <a:r>
              <a:rPr lang="en-US" sz="2000" dirty="0" smtClean="0"/>
              <a:t>Permanent </a:t>
            </a:r>
            <a:r>
              <a:rPr lang="en-US" sz="2000" dirty="0"/>
              <a:t>design features that </a:t>
            </a:r>
            <a:r>
              <a:rPr lang="en-US" sz="2000" dirty="0" smtClean="0"/>
              <a:t> </a:t>
            </a:r>
            <a:r>
              <a:rPr lang="en-US" sz="2000" dirty="0"/>
              <a:t>eliminate a hazard or reduce the risk </a:t>
            </a:r>
            <a:r>
              <a:rPr lang="en-US" sz="2000" dirty="0" smtClean="0"/>
              <a:t> </a:t>
            </a:r>
            <a:r>
              <a:rPr lang="en-US" sz="2000" dirty="0"/>
              <a:t>(i.e., eliminate need for </a:t>
            </a:r>
            <a:r>
              <a:rPr lang="en-US" sz="2000" dirty="0" smtClean="0"/>
              <a:t>fall protection</a:t>
            </a:r>
            <a:r>
              <a:rPr lang="en-US" sz="2000" dirty="0"/>
              <a:t>)</a:t>
            </a:r>
          </a:p>
          <a:p>
            <a:pPr>
              <a:lnSpc>
                <a:spcPct val="120000"/>
              </a:lnSpc>
            </a:pPr>
            <a:r>
              <a:rPr lang="en-US" dirty="0" smtClean="0"/>
              <a:t>What </a:t>
            </a:r>
            <a:r>
              <a:rPr lang="en-US" dirty="0" err="1"/>
              <a:t>DfCS</a:t>
            </a:r>
            <a:r>
              <a:rPr lang="en-US" dirty="0"/>
              <a:t> is not…</a:t>
            </a:r>
          </a:p>
          <a:p>
            <a:pPr marL="739775" lvl="1" indent="-231775">
              <a:lnSpc>
                <a:spcPct val="120000"/>
              </a:lnSpc>
              <a:buFont typeface="Wingdings" panose="05000000000000000000" pitchFamily="2" charset="2"/>
              <a:buChar char="§"/>
            </a:pPr>
            <a:r>
              <a:rPr lang="en-US" sz="2000" dirty="0" smtClean="0"/>
              <a:t>How </a:t>
            </a:r>
            <a:r>
              <a:rPr lang="en-US" sz="2000" dirty="0"/>
              <a:t>to use safety  protective devices </a:t>
            </a:r>
            <a:r>
              <a:rPr lang="en-US" sz="2000" dirty="0" smtClean="0"/>
              <a:t>or </a:t>
            </a:r>
            <a:r>
              <a:rPr lang="en-US" sz="2000" dirty="0"/>
              <a:t>procedures (i.e., how to use fall </a:t>
            </a:r>
            <a:r>
              <a:rPr lang="en-US" sz="2000" dirty="0" smtClean="0"/>
              <a:t>protection</a:t>
            </a:r>
            <a:r>
              <a:rPr lang="en-US" sz="2000" dirty="0"/>
              <a:t>)</a:t>
            </a:r>
          </a:p>
          <a:p>
            <a:pPr lvl="1">
              <a:lnSpc>
                <a:spcPct val="120000"/>
              </a:lnSpc>
            </a:pPr>
            <a:endParaRPr lang="en-US" sz="2400" dirty="0"/>
          </a:p>
          <a:p>
            <a:pPr>
              <a:buNone/>
            </a:pPr>
            <a:r>
              <a:rPr lang="en-US" dirty="0" smtClean="0"/>
              <a:t>          </a:t>
            </a:r>
          </a:p>
          <a:p>
            <a:pPr>
              <a:buNone/>
            </a:pPr>
            <a:r>
              <a:rPr lang="en-US" dirty="0" smtClean="0"/>
              <a:t>           </a:t>
            </a:r>
            <a:endParaRPr lang="en-US" dirty="0"/>
          </a:p>
        </p:txBody>
      </p:sp>
      <p:sp>
        <p:nvSpPr>
          <p:cNvPr id="4" name="Slide Number Placeholder 3"/>
          <p:cNvSpPr>
            <a:spLocks noGrp="1"/>
          </p:cNvSpPr>
          <p:nvPr>
            <p:ph type="sldNum" sz="quarter" idx="12"/>
          </p:nvPr>
        </p:nvSpPr>
        <p:spPr/>
        <p:txBody>
          <a:bodyPr/>
          <a:lstStyle/>
          <a:p>
            <a:fld id="{9B5B1DF5-C027-4F96-974A-B1B73A967B05}" type="slidenum">
              <a:rPr lang="en-US" smtClean="0"/>
              <a:pPr/>
              <a:t>9</a:t>
            </a:fld>
            <a:endParaRPr lang="en-US" dirty="0"/>
          </a:p>
        </p:txBody>
      </p:sp>
    </p:spTree>
    <p:extLst>
      <p:ext uri="{BB962C8B-B14F-4D97-AF65-F5344CB8AC3E}">
        <p14:creationId xmlns:p14="http://schemas.microsoft.com/office/powerpoint/2010/main" val="1309876650"/>
      </p:ext>
    </p:extLst>
  </p:cSld>
  <p:clrMapOvr>
    <a:masterClrMapping/>
  </p:clrMapOvr>
  <p:transition spd="slow"/>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p:txBody>
          <a:bodyPr/>
          <a:lstStyle/>
          <a:p>
            <a:r>
              <a:rPr lang="en-US" dirty="0"/>
              <a:t>Course Summary</a:t>
            </a:r>
          </a:p>
        </p:txBody>
      </p:sp>
      <p:sp>
        <p:nvSpPr>
          <p:cNvPr id="270339" name="Rectangle 3"/>
          <p:cNvSpPr>
            <a:spLocks noGrp="1" noChangeArrowheads="1"/>
          </p:cNvSpPr>
          <p:nvPr>
            <p:ph idx="1"/>
          </p:nvPr>
        </p:nvSpPr>
        <p:spPr>
          <a:xfrm>
            <a:off x="1043492" y="2323652"/>
            <a:ext cx="7414708" cy="3772348"/>
          </a:xfrm>
        </p:spPr>
        <p:txBody>
          <a:bodyPr>
            <a:noAutofit/>
          </a:bodyPr>
          <a:lstStyle/>
          <a:p>
            <a:pPr marL="0" indent="0">
              <a:spcBef>
                <a:spcPts val="0"/>
              </a:spcBef>
              <a:buNone/>
            </a:pPr>
            <a:r>
              <a:rPr lang="en-US" dirty="0"/>
              <a:t>During this session, you have been introduced to</a:t>
            </a:r>
            <a:r>
              <a:rPr lang="en-US" dirty="0" smtClean="0"/>
              <a:t>:</a:t>
            </a:r>
          </a:p>
          <a:p>
            <a:pPr marL="0" indent="0">
              <a:lnSpc>
                <a:spcPct val="110000"/>
              </a:lnSpc>
              <a:spcBef>
                <a:spcPts val="0"/>
              </a:spcBef>
              <a:buNone/>
            </a:pPr>
            <a:endParaRPr lang="en-US" dirty="0"/>
          </a:p>
          <a:p>
            <a:pPr>
              <a:lnSpc>
                <a:spcPct val="110000"/>
              </a:lnSpc>
              <a:spcBef>
                <a:spcPts val="0"/>
              </a:spcBef>
            </a:pPr>
            <a:r>
              <a:rPr lang="en-US" dirty="0" smtClean="0"/>
              <a:t>Factors </a:t>
            </a:r>
            <a:r>
              <a:rPr lang="en-US" dirty="0"/>
              <a:t>which contribute to construction injuries and fatalities</a:t>
            </a:r>
          </a:p>
          <a:p>
            <a:pPr>
              <a:lnSpc>
                <a:spcPct val="110000"/>
              </a:lnSpc>
              <a:spcBef>
                <a:spcPts val="0"/>
              </a:spcBef>
            </a:pPr>
            <a:r>
              <a:rPr lang="en-US" dirty="0"/>
              <a:t>H</a:t>
            </a:r>
            <a:r>
              <a:rPr lang="en-US" dirty="0" smtClean="0"/>
              <a:t>ow </a:t>
            </a:r>
            <a:r>
              <a:rPr lang="en-US" dirty="0"/>
              <a:t>to analyze work sites for hazards</a:t>
            </a:r>
          </a:p>
          <a:p>
            <a:pPr>
              <a:lnSpc>
                <a:spcPct val="110000"/>
              </a:lnSpc>
              <a:spcBef>
                <a:spcPts val="0"/>
              </a:spcBef>
            </a:pPr>
            <a:r>
              <a:rPr lang="en-US" dirty="0"/>
              <a:t>H</a:t>
            </a:r>
            <a:r>
              <a:rPr lang="en-US" dirty="0" smtClean="0"/>
              <a:t>ierarchy </a:t>
            </a:r>
            <a:r>
              <a:rPr lang="en-US" dirty="0"/>
              <a:t>of </a:t>
            </a:r>
            <a:r>
              <a:rPr lang="en-US" dirty="0" smtClean="0"/>
              <a:t>controls </a:t>
            </a:r>
            <a:r>
              <a:rPr lang="en-US" dirty="0"/>
              <a:t>for construction hazards</a:t>
            </a:r>
          </a:p>
          <a:p>
            <a:pPr>
              <a:lnSpc>
                <a:spcPct val="110000"/>
              </a:lnSpc>
              <a:spcBef>
                <a:spcPts val="0"/>
              </a:spcBef>
            </a:pPr>
            <a:r>
              <a:rPr lang="en-US" dirty="0"/>
              <a:t>M</a:t>
            </a:r>
            <a:r>
              <a:rPr lang="en-US" dirty="0" smtClean="0"/>
              <a:t>ethodology </a:t>
            </a:r>
            <a:r>
              <a:rPr lang="en-US" dirty="0"/>
              <a:t>and examples of how appropriate design features can eliminate or reduce the risk of an injury</a:t>
            </a:r>
          </a:p>
          <a:p>
            <a:pPr lvl="2">
              <a:buFontTx/>
              <a:buNone/>
            </a:pPr>
            <a:endParaRPr lang="en-US" sz="2400" dirty="0"/>
          </a:p>
        </p:txBody>
      </p:sp>
      <p:sp>
        <p:nvSpPr>
          <p:cNvPr id="2" name="Slide Number Placeholder 1"/>
          <p:cNvSpPr>
            <a:spLocks noGrp="1"/>
          </p:cNvSpPr>
          <p:nvPr>
            <p:ph type="sldNum" sz="quarter" idx="12"/>
          </p:nvPr>
        </p:nvSpPr>
        <p:spPr/>
        <p:txBody>
          <a:bodyPr/>
          <a:lstStyle/>
          <a:p>
            <a:fld id="{9B5B1DF5-C027-4F96-974A-B1B73A967B05}" type="slidenum">
              <a:rPr lang="en-US" smtClean="0"/>
              <a:pPr/>
              <a:t>90</a:t>
            </a:fld>
            <a:endParaRPr lang="en-US" dirty="0"/>
          </a:p>
        </p:txBody>
      </p:sp>
    </p:spTree>
    <p:extLst>
      <p:ext uri="{BB962C8B-B14F-4D97-AF65-F5344CB8AC3E}">
        <p14:creationId xmlns:p14="http://schemas.microsoft.com/office/powerpoint/2010/main" val="419657983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1027664"/>
            <a:ext cx="7262310" cy="877336"/>
          </a:xfrm>
        </p:spPr>
        <p:txBody>
          <a:bodyPr>
            <a:noAutofit/>
          </a:bodyPr>
          <a:lstStyle/>
          <a:p>
            <a:r>
              <a:rPr lang="en-US" dirty="0" smtClean="0"/>
              <a:t>Always Consider the “Big Three”</a:t>
            </a:r>
            <a:endParaRPr lang="en-US" dirty="0"/>
          </a:p>
        </p:txBody>
      </p:sp>
      <p:sp>
        <p:nvSpPr>
          <p:cNvPr id="3" name="Content Placeholder 2"/>
          <p:cNvSpPr>
            <a:spLocks noGrp="1"/>
          </p:cNvSpPr>
          <p:nvPr>
            <p:ph idx="1"/>
          </p:nvPr>
        </p:nvSpPr>
        <p:spPr/>
        <p:txBody>
          <a:bodyPr>
            <a:normAutofit/>
          </a:bodyPr>
          <a:lstStyle/>
          <a:p>
            <a:r>
              <a:rPr lang="en-US" dirty="0" smtClean="0"/>
              <a:t>Fall - Design the building so that fall protection is not needed</a:t>
            </a:r>
          </a:p>
          <a:p>
            <a:r>
              <a:rPr lang="en-US" dirty="0"/>
              <a:t>Scaffolds - Design building so that scaffolds are not </a:t>
            </a:r>
            <a:r>
              <a:rPr lang="en-US" dirty="0" smtClean="0"/>
              <a:t>needed </a:t>
            </a:r>
            <a:r>
              <a:rPr lang="en-US" dirty="0"/>
              <a:t>or provide solid structures from which scaffolds can be suspended</a:t>
            </a:r>
          </a:p>
          <a:p>
            <a:r>
              <a:rPr lang="en-US" dirty="0" smtClean="0"/>
              <a:t>Ladders - Design the building so that portable ladders are not needed.</a:t>
            </a:r>
            <a:endParaRPr lang="en-US" dirty="0"/>
          </a:p>
        </p:txBody>
      </p:sp>
      <p:sp>
        <p:nvSpPr>
          <p:cNvPr id="4" name="Slide Number Placeholder 3"/>
          <p:cNvSpPr>
            <a:spLocks noGrp="1"/>
          </p:cNvSpPr>
          <p:nvPr>
            <p:ph type="sldNum" sz="quarter" idx="12"/>
          </p:nvPr>
        </p:nvSpPr>
        <p:spPr/>
        <p:txBody>
          <a:bodyPr/>
          <a:lstStyle/>
          <a:p>
            <a:fld id="{9B5B1DF5-C027-4F96-974A-B1B73A967B05}" type="slidenum">
              <a:rPr lang="en-US" smtClean="0"/>
              <a:pPr/>
              <a:t>91</a:t>
            </a:fld>
            <a:endParaRPr lang="en-US" dirty="0"/>
          </a:p>
        </p:txBody>
      </p:sp>
    </p:spTree>
    <p:extLst>
      <p:ext uri="{BB962C8B-B14F-4D97-AF65-F5344CB8AC3E}">
        <p14:creationId xmlns:p14="http://schemas.microsoft.com/office/powerpoint/2010/main" val="193010632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6" name="Rectangle 4"/>
          <p:cNvSpPr>
            <a:spLocks noGrp="1" noChangeArrowheads="1"/>
          </p:cNvSpPr>
          <p:nvPr>
            <p:ph type="title"/>
          </p:nvPr>
        </p:nvSpPr>
        <p:spPr/>
        <p:txBody>
          <a:bodyPr/>
          <a:lstStyle/>
          <a:p>
            <a:r>
              <a:rPr lang="en-US" dirty="0"/>
              <a:t>OSHA Resources</a:t>
            </a:r>
          </a:p>
        </p:txBody>
      </p:sp>
      <p:pic>
        <p:nvPicPr>
          <p:cNvPr id="387076"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914400" y="2402114"/>
            <a:ext cx="7575234"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9B5B1DF5-C027-4F96-974A-B1B73A967B05}" type="slidenum">
              <a:rPr lang="en-US" smtClean="0"/>
              <a:pPr/>
              <a:t>92</a:t>
            </a:fld>
            <a:endParaRPr lang="en-US" dirty="0"/>
          </a:p>
        </p:txBody>
      </p:sp>
    </p:spTree>
    <p:extLst>
      <p:ext uri="{BB962C8B-B14F-4D97-AF65-F5344CB8AC3E}">
        <p14:creationId xmlns:p14="http://schemas.microsoft.com/office/powerpoint/2010/main" val="326155623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2" name="Text Box 4"/>
          <p:cNvSpPr txBox="1">
            <a:spLocks noChangeArrowheads="1"/>
          </p:cNvSpPr>
          <p:nvPr/>
        </p:nvSpPr>
        <p:spPr bwMode="auto">
          <a:xfrm>
            <a:off x="914400" y="1219200"/>
            <a:ext cx="7696200" cy="3477875"/>
          </a:xfrm>
          <a:prstGeom prst="rect">
            <a:avLst/>
          </a:prstGeom>
          <a:noFill/>
          <a:ln w="9525">
            <a:noFill/>
            <a:miter lim="800000"/>
            <a:headEnd/>
            <a:tailEnd/>
          </a:ln>
          <a:effectLst/>
        </p:spPr>
        <p:txBody>
          <a:bodyPr>
            <a:spAutoFit/>
          </a:bodyPr>
          <a:lstStyle/>
          <a:p>
            <a:pPr>
              <a:spcBef>
                <a:spcPct val="50000"/>
              </a:spcBef>
            </a:pPr>
            <a:r>
              <a:rPr lang="en-US" sz="4000" dirty="0"/>
              <a:t>Thanks for Your Participation</a:t>
            </a:r>
          </a:p>
          <a:p>
            <a:pPr>
              <a:spcBef>
                <a:spcPct val="50000"/>
              </a:spcBef>
            </a:pPr>
            <a:endParaRPr lang="en-US" sz="4000" dirty="0"/>
          </a:p>
          <a:p>
            <a:pPr>
              <a:spcBef>
                <a:spcPct val="50000"/>
              </a:spcBef>
            </a:pPr>
            <a:endParaRPr lang="en-US" sz="4000" dirty="0" smtClean="0"/>
          </a:p>
          <a:p>
            <a:pPr>
              <a:spcBef>
                <a:spcPct val="50000"/>
              </a:spcBef>
            </a:pPr>
            <a:endParaRPr lang="en-US" sz="4000" dirty="0" smtClean="0"/>
          </a:p>
        </p:txBody>
      </p:sp>
      <p:pic>
        <p:nvPicPr>
          <p:cNvPr id="3" name="Picture 4" descr="2ERVVCA32QQUGCAH354GXCA672AAECAIHIIETCAQSOIP8CAM9GHWQCAJ0R2M9CA3S1ASHCAU4XJQPCANK2O3YCA1OCVOCCAPWTFFHCAW0O4E8CAHPB5NMCA650WL4CARFN3UOCACP29EACAC6THYTCAFTLQJ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50457" y="2958137"/>
            <a:ext cx="3276600" cy="32004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450FFAA3-68A3-4D6A-943E-73B02B2CFC5C}" type="slidenum">
              <a:rPr lang="en-US" smtClean="0"/>
              <a:pPr/>
              <a:t>93</a:t>
            </a:fld>
            <a:endParaRPr lang="en-US"/>
          </a:p>
        </p:txBody>
      </p:sp>
    </p:spTree>
    <p:extLst>
      <p:ext uri="{BB962C8B-B14F-4D97-AF65-F5344CB8AC3E}">
        <p14:creationId xmlns:p14="http://schemas.microsoft.com/office/powerpoint/2010/main" val="417291375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2&quot; unique_id=&quot;10002&quot;&gt;&lt;object type=&quot;3&quot; unique_id=&quot;10003&quot;&gt;&lt;property id=&quot;20148&quot; value=&quot;5&quot;/&gt;&lt;property id=&quot;20300&quot; value=&quot;Slide 1 - &amp;quot;Design for Construction Safety&amp;quot;&quot;/&gt;&lt;property id=&quot;20307&quot; value=&quot;290&quot;/&gt;&lt;/object&gt;&lt;object type=&quot;3&quot; unique_id=&quot;10004&quot;&gt;&lt;property id=&quot;20148&quot; value=&quot;5&quot;/&gt;&lt;property id=&quot;20300&quot; value=&quot;Slide 2 - &amp;quot;Course  Goal&amp;quot;&quot;/&gt;&lt;property id=&quot;20307&quot; value=&quot;291&quot;/&gt;&lt;/object&gt;&lt;object type=&quot;3&quot; unique_id=&quot;10005&quot;&gt;&lt;property id=&quot;20148&quot; value=&quot;5&quot;/&gt;&lt;property id=&quot;20300&quot; value=&quot;Slide 3 - &amp;quot;Specific Course Objectives&amp;quot;&quot;/&gt;&lt;property id=&quot;20307&quot; value=&quot;353&quot;/&gt;&lt;/object&gt;&lt;object type=&quot;3&quot; unique_id=&quot;10006&quot;&gt;&lt;property id=&quot;20148&quot; value=&quot;5&quot;/&gt;&lt;property id=&quot;20300&quot; value=&quot;Slide 4 - &amp;quot;Course Outline&amp;quot;&quot;/&gt;&lt;property id=&quot;20307&quot; value=&quot;498&quot;/&gt;&lt;/object&gt;&lt;object type=&quot;3&quot; unique_id=&quot;10007&quot;&gt;&lt;property id=&quot;20148&quot; value=&quot;5&quot;/&gt;&lt;property id=&quot;20300&quot; value=&quot;Slide 5 - &amp;quot;Course Outline (cont’d)&amp;quot;&quot;/&gt;&lt;property id=&quot;20307&quot; value=&quot;488&quot;/&gt;&lt;/object&gt;&lt;object type=&quot;3&quot; unique_id=&quot;10008&quot;&gt;&lt;property id=&quot;20148&quot; value=&quot;5&quot;/&gt;&lt;property id=&quot;20300&quot; value=&quot;Slide 6 - &amp;quot;Course Outline (cont’d)&amp;quot;&quot;/&gt;&lt;property id=&quot;20307&quot; value=&quot;489&quot;/&gt;&lt;/object&gt;&lt;object type=&quot;3&quot; unique_id=&quot;10009&quot;&gt;&lt;property id=&quot;20148&quot; value=&quot;5&quot;/&gt;&lt;property id=&quot;20300&quot; value=&quot;Slide 7 - &amp;quot;Course Outline (cont’d)&amp;quot;&quot;/&gt;&lt;property id=&quot;20307&quot; value=&quot;490&quot;/&gt;&lt;/object&gt;&lt;object type=&quot;3&quot; unique_id=&quot;10010&quot;&gt;&lt;property id=&quot;20148&quot; value=&quot;5&quot;/&gt;&lt;property id=&quot;20300&quot; value=&quot;Slide 8 - &amp;quot;Course Material Includes&amp;quot;&quot;/&gt;&lt;property id=&quot;20307&quot; value=&quot;493&quot;/&gt;&lt;/object&gt;&lt;object type=&quot;3&quot; unique_id=&quot;10011&quot;&gt;&lt;property id=&quot;20148&quot; value=&quot;5&quot;/&gt;&lt;property id=&quot;20300&quot; value=&quot;Slide 9 - &amp;quot;Design for Construction Safety (DfCS)&amp;quot;&quot;/&gt;&lt;property id=&quot;20307&quot; value=&quot;472&quot;/&gt;&lt;/object&gt;&lt;object type=&quot;3&quot; unique_id=&quot;10012&quot;&gt;&lt;property id=&quot;20148&quot; value=&quot;5&quot;/&gt;&lt;property id=&quot;20300&quot; value=&quot;Slide 10 - &amp;quot;U.S. Construction Accident Statistics1&amp;quot;&quot;/&gt;&lt;property id=&quot;20307&quot; value=&quot;446&quot;/&gt;&lt;/object&gt;&lt;object type=&quot;3&quot; unique_id=&quot;10013&quot;&gt;&lt;property id=&quot;20148&quot; value=&quot;5&quot;/&gt;&lt;property id=&quot;20300&quot; value=&quot;Slide 11 - &amp;quot;Construction Fatalities By Occupation1&amp;quot;&quot;/&gt;&lt;property id=&quot;20307&quot; value=&quot;447&quot;/&gt;&lt;/object&gt;&lt;object type=&quot;3&quot; unique_id=&quot;10014&quot;&gt;&lt;property id=&quot;20148&quot; value=&quot;5&quot;/&gt;&lt;property id=&quot;20300&quot; value=&quot;Slide 12 - &amp;quot;“Conventional” Construction&amp;quot;&quot;/&gt;&lt;property id=&quot;20307&quot; value=&quot;354&quot;/&gt;&lt;/object&gt;&lt;object type=&quot;3&quot; unique_id=&quot;10015&quot;&gt;&lt;property id=&quot;20148&quot; value=&quot;5&quot;/&gt;&lt;property id=&quot;20300&quot; value=&quot;Slide 13 - &amp;quot;“Conventional” Construction&amp;quot;&quot;/&gt;&lt;property id=&quot;20307&quot; value=&quot;470&quot;/&gt;&lt;/object&gt;&lt;object type=&quot;3&quot; unique_id=&quot;10016&quot;&gt;&lt;property id=&quot;20148&quot; value=&quot;5&quot;/&gt;&lt;property id=&quot;20300&quot; value=&quot;Slide 14 - &amp;quot;Typical Construction Project Arrangement&amp;quot;&quot;/&gt;&lt;property id=&quot;20307&quot; value=&quot;445&quot;/&gt;&lt;/object&gt;&lt;object type=&quot;3&quot; unique_id=&quot;10017&quot;&gt;&lt;property id=&quot;20148&quot; value=&quot;5&quot;/&gt;&lt;property id=&quot;20300&quot; value=&quot;Slide 15 - &amp;quot;Designing For Construction Safety (DfCS) &amp;quot;&quot;/&gt;&lt;property id=&quot;20307&quot; value=&quot;448&quot;/&gt;&lt;/object&gt;&lt;object type=&quot;3&quot; unique_id=&quot;10018&quot;&gt;&lt;property id=&quot;20148&quot; value=&quot;5&quot;/&gt;&lt;property id=&quot;20300&quot; value=&quot;Slide 16 - &amp;quot;DfCS Process1 - It’s a Team Concept&amp;quot;&quot;/&gt;&lt;property id=&quot;20307&quot; value=&quot;481&quot;/&gt;&lt;/object&gt;&lt;object type=&quot;3&quot; unique_id=&quot;10019&quot;&gt;&lt;property id=&quot;20148&quot; value=&quot;5&quot;/&gt;&lt;property id=&quot;20300&quot; value=&quot;Slide 17 - &amp;quot;Why Is It Necessary?&amp;quot;&quot;/&gt;&lt;property id=&quot;20307&quot; value=&quot;449&quot;/&gt;&lt;/object&gt;&lt;object type=&quot;3&quot; unique_id=&quot;10020&quot;&gt;&lt;property id=&quot;20148&quot; value=&quot;5&quot;/&gt;&lt;property id=&quot;20300&quot; value=&quot;Slide 18 - &amp;quot;Design Can Influence Construction Safety1,2&amp;quot;&quot;/&gt;&lt;property id=&quot;20307&quot; value=&quot;357&quot;/&gt;&lt;/object&gt;&lt;object type=&quot;3&quot; unique_id=&quot;10021&quot;&gt;&lt;property id=&quot;20148&quot; value=&quot;5&quot;/&gt;&lt;property id=&quot;20300&quot; value=&quot;Slide 19 - &amp;quot;OSHA 1926 - Engineering Requirements&amp;quot;&quot;/&gt;&lt;property id=&quot;20307&quot; value=&quot;391&quot;/&gt;&lt;/object&gt;&lt;object type=&quot;3&quot; unique_id=&quot;10022&quot;&gt;&lt;property id=&quot;20148&quot; value=&quot;5&quot;/&gt;&lt;property id=&quot;20300&quot; value=&quot;Slide 20 - &amp;quot;Factors That Contribute to Construction Accidents1&amp;quot;&quot;/&gt;&lt;property id=&quot;20307&quot; value=&quot;393&quot;/&gt;&lt;/object&gt;&lt;object type=&quot;3&quot; unique_id=&quot;10023&quot;&gt;&lt;property id=&quot;20148&quot; value=&quot;5&quot;/&gt;&lt;property id=&quot;20300&quot; value=&quot;Slide 21 - &amp;quot;Where do Design Professionals Fit?&amp;quot;&quot;/&gt;&lt;property id=&quot;20307&quot; value=&quot;362&quot;/&gt;&lt;/object&gt;&lt;object type=&quot;3&quot; unique_id=&quot;10024&quot;&gt;&lt;property id=&quot;20148&quot; value=&quot;5&quot;/&gt;&lt;property id=&quot;20300&quot; value=&quot;Slide 22 - &amp;quot;Considering Safety During Design Offers the Most Payoff1&amp;quot;&quot;/&gt;&lt;property id=&quot;20307&quot; value=&quot;363&quot;/&gt;&lt;/object&gt;&lt;object type=&quot;3&quot; unique_id=&quot;10025&quot;&gt;&lt;property id=&quot;20148&quot; value=&quot;5&quot;/&gt;&lt;property id=&quot;20300&quot; value=&quot;Slide 23 - &amp;quot;DfCS Methodology&amp;quot;&quot;/&gt;&lt;property id=&quot;20307&quot; value=&quot;355&quot;/&gt;&lt;/object&gt;&lt;object type=&quot;3&quot; unique_id=&quot;10026&quot;&gt;&lt;property id=&quot;20148&quot; value=&quot;5&quot;/&gt;&lt;property id=&quot;20300&quot; value=&quot;Slide 24 - &amp;quot;Step #1&amp;quot;&quot;/&gt;&lt;property id=&quot;20307&quot; value=&quot;394&quot;/&gt;&lt;/object&gt;&lt;object type=&quot;3&quot; unique_id=&quot;10027&quot;&gt;&lt;property id=&quot;20148&quot; value=&quot;5&quot;/&gt;&lt;property id=&quot;20300&quot; value=&quot;Slide 25 - &amp;quot;Consider Human Factors&amp;quot;&quot;/&gt;&lt;property id=&quot;20307&quot; value=&quot;420&quot;/&gt;&lt;/object&gt;&lt;object type=&quot;3&quot; unique_id=&quot;10028&quot;&gt;&lt;property id=&quot;20148&quot; value=&quot;5&quot;/&gt;&lt;property id=&quot;20300&quot; value=&quot;Slide 26 - &amp;quot;    Recognized Hazards&amp;quot;&quot;/&gt;&lt;property id=&quot;20307&quot; value=&quot;444&quot;/&gt;&lt;/object&gt;&lt;object type=&quot;3&quot; unique_id=&quot;10029&quot;&gt;&lt;property id=&quot;20148&quot; value=&quot;5&quot;/&gt;&lt;property id=&quot;20300&quot; value=&quot;Slide 27 - &amp;quot;Visit Similar Facilities&amp;quot;&quot;/&gt;&lt;property id=&quot;20307&quot; value=&quot;478&quot;/&gt;&lt;/object&gt;&lt;object type=&quot;3&quot; unique_id=&quot;10030&quot;&gt;&lt;property id=&quot;20148&quot; value=&quot;5&quot;/&gt;&lt;property id=&quot;20300&quot; value=&quot;Slide 28 - &amp;quot;Recognized Hazards - Sources&amp;#x0D;&amp;#x0A;Industry Standards&amp;quot;&quot;/&gt;&lt;property id=&quot;20307&quot; value=&quot;455&quot;/&gt;&lt;/object&gt;&lt;object type=&quot;3&quot; unique_id=&quot;10031&quot;&gt;&lt;property id=&quot;20148&quot; value=&quot;5&quot;/&gt;&lt;property id=&quot;20300&quot; value=&quot;Slide 29 - &amp;quot;Recognized Hazards - Sources&amp;#x0D;&amp;#x0A;Government Regulations&amp;quot;&quot;/&gt;&lt;property id=&quot;20307&quot; value=&quot;408&quot;/&gt;&lt;/object&gt;&lt;object type=&quot;3&quot; unique_id=&quot;10032&quot;&gt;&lt;property id=&quot;20148&quot; value=&quot;5&quot;/&gt;&lt;property id=&quot;20300&quot; value=&quot;Slide 30 - &amp;quot;      Hidden Hazards&amp;quot;&quot;/&gt;&lt;property id=&quot;20307&quot; value=&quot;443&quot;/&gt;&lt;/object&gt;&lt;object type=&quot;3&quot; unique_id=&quot;10033&quot;&gt;&lt;property id=&quot;20148&quot; value=&quot;5&quot;/&gt;&lt;property id=&quot;20300&quot; value=&quot;Slide 31 - &amp;quot;Examples of Hidden Hazards&amp;quot;&quot;/&gt;&lt;property id=&quot;20307&quot; value=&quot;413&quot;/&gt;&lt;/object&gt;&lt;object type=&quot;3&quot; unique_id=&quot;10034&quot;&gt;&lt;property id=&quot;20148&quot; value=&quot;5&quot;/&gt;&lt;property id=&quot;20300&quot; value=&quot;Slide 32 - &amp;quot;”What If” Analysis&amp;quot;&quot;/&gt;&lt;property id=&quot;20307&quot; value=&quot;442&quot;/&gt;&lt;/object&gt;&lt;object type=&quot;3&quot; unique_id=&quot;10035&quot;&gt;&lt;property id=&quot;20148&quot; value=&quot;5&quot;/&gt;&lt;property id=&quot;20300&quot; value=&quot;Slide 33 - &amp;quot;Hidden Hazards -”What If” Analysis&amp;quot;&quot;/&gt;&lt;property id=&quot;20307&quot; value=&quot;414&quot;/&gt;&lt;/object&gt;&lt;object type=&quot;3&quot; unique_id=&quot;10036&quot;&gt;&lt;property id=&quot;20148&quot; value=&quot;5&quot;/&gt;&lt;property id=&quot;20300&quot; value=&quot;Slide 34 - &amp;quot;“What If” Situation Questions&amp;quot;&quot;/&gt;&lt;property id=&quot;20307&quot; value=&quot;415&quot;/&gt;&lt;/object&gt;&lt;object type=&quot;3&quot; unique_id=&quot;10037&quot;&gt;&lt;property id=&quot;20148&quot; value=&quot;5&quot;/&gt;&lt;property id=&quot;20300&quot; value=&quot;Slide 35 - &amp;quot;“What if” Analysis  Template&amp;quot;&quot;/&gt;&lt;property id=&quot;20307&quot; value=&quot;474&quot;/&gt;&lt;/object&gt;&lt;object type=&quot;3&quot; unique_id=&quot;10038&quot;&gt;&lt;property id=&quot;20148&quot; value=&quot;5&quot;/&gt;&lt;property id=&quot;20300&quot; value=&quot;Slide 36 - &amp;quot;Hidden Hazards -”What If” Analysis Example&amp;quot;&quot;/&gt;&lt;property id=&quot;20307&quot; value=&quot;494&quot;/&gt;&lt;/object&gt;&lt;object type=&quot;3&quot; unique_id=&quot;10039&quot;&gt;&lt;property id=&quot;20148&quot; value=&quot;5&quot;/&gt;&lt;property id=&quot;20300&quot; value=&quot;Slide 37 - &amp;quot;Hidden Hazards - Other Methods&amp;quot;&quot;/&gt;&lt;property id=&quot;20307&quot; value=&quot;417&quot;/&gt;&lt;/object&gt;&lt;object type=&quot;3&quot; unique_id=&quot;10040&quot;&gt;&lt;property id=&quot;20148&quot; value=&quot;5&quot;/&gt;&lt;property id=&quot;20300&quot; value=&quot;Slide 38 - &amp;quot;Fatal Facts&amp;quot;&quot;/&gt;&lt;property id=&quot;20307&quot; value=&quot;418&quot;/&gt;&lt;/object&gt;&lt;object type=&quot;3&quot; unique_id=&quot;10041&quot;&gt;&lt;property id=&quot;20148&quot; value=&quot;5&quot;/&gt;&lt;property id=&quot;20300&quot; value=&quot;Slide 39 - &amp;quot;Fatal Facts&amp;quot;&quot;/&gt;&lt;property id=&quot;20307&quot; value=&quot;419&quot;/&gt;&lt;/object&gt;&lt;object type=&quot;3&quot; unique_id=&quot;10042&quot;&gt;&lt;property id=&quot;20148&quot; value=&quot;5&quot;/&gt;&lt;property id=&quot;20300&quot; value=&quot;Slide 40 - &amp;quot;Step #2&amp;quot;&quot;/&gt;&lt;property id=&quot;20307&quot; value=&quot;439&quot;/&gt;&lt;/object&gt;&lt;object type=&quot;3&quot; unique_id=&quot;10043&quot;&gt;&lt;property id=&quot;20148&quot; value=&quot;5&quot;/&gt;&lt;property id=&quot;20300&quot; value=&quot;Slide 41 - &amp;quot;DfCS - Risk Assessment Estimate Injury Severity&amp;quot;&quot;/&gt;&lt;property id=&quot;20307&quot; value=&quot;395&quot;/&gt;&lt;/object&gt;&lt;object type=&quot;3&quot; unique_id=&quot;10044&quot;&gt;&lt;property id=&quot;20148&quot; value=&quot;5&quot;/&gt;&lt;property id=&quot;20300&quot; value=&quot;Slide 42 - &amp;quot;DfCS - Risk Assessment Estimate Injury Severity&amp;quot;&quot;/&gt;&lt;property id=&quot;20307&quot; value=&quot;396&quot;/&gt;&lt;/object&gt;&lt;object type=&quot;3&quot; unique_id=&quot;10045&quot;&gt;&lt;property id=&quot;20148&quot; value=&quot;5&quot;/&gt;&lt;property id=&quot;20300&quot; value=&quot;Slide 43 - &amp;quot;DfCS - Risk Assessment Estimate Probability of Hazardous Event&amp;quot;&quot;/&gt;&lt;property id=&quot;20307&quot; value=&quot;397&quot;/&gt;&lt;/object&gt;&lt;object type=&quot;3&quot; unique_id=&quot;10046&quot;&gt;&lt;property id=&quot;20148&quot; value=&quot;5&quot;/&gt;&lt;property id=&quot;20300&quot; value=&quot;Slide 44 - &amp;quot;DfCS - Risk Assessment Estimate Probability of Hazardous Event&amp;quot;&quot;/&gt;&lt;property id=&quot;20307&quot; value=&quot;398&quot;/&gt;&lt;/object&gt;&lt;object type=&quot;3&quot; unique_id=&quot;10047&quot;&gt;&lt;property id=&quot;20148&quot; value=&quot;5&quot;/&gt;&lt;property id=&quot;20300&quot; value=&quot;Slide 45 - &amp;quot;DfCS - Risk Assessment Matrix&amp;quot;&quot;/&gt;&lt;property id=&quot;20307&quot; value=&quot;399&quot;/&gt;&lt;/object&gt;&lt;object type=&quot;3&quot; unique_id=&quot;10049&quot;&gt;&lt;property id=&quot;20148&quot; value=&quot;5&quot;/&gt;&lt;property id=&quot;20300&quot; value=&quot;Slide 47 - &amp;quot;Hierarchy of Controls&amp;#x0D;&amp;#x0A;&amp;quot;&quot;/&gt;&lt;property id=&quot;20307&quot; value=&quot;441&quot;/&gt;&lt;/object&gt;&lt;object type=&quot;3&quot; unique_id=&quot;10050&quot;&gt;&lt;property id=&quot;20148&quot; value=&quot;5&quot;/&gt;&lt;property id=&quot;20300&quot; value=&quot;Slide 48 - &amp;quot;DfCS Template&amp;quot;&quot;/&gt;&lt;property id=&quot;20307&quot; value=&quot;473&quot;/&gt;&lt;/object&gt;&lt;object type=&quot;3&quot; unique_id=&quot;10051&quot;&gt;&lt;property id=&quot;20148&quot; value=&quot;5&quot;/&gt;&lt;property id=&quot;20300&quot; value=&quot;Slide 49 - &amp;quot;Top Ten OSHA Violations &amp;quot;&quot;/&gt;&lt;property id=&quot;20307&quot; value=&quot;495&quot;/&gt;&lt;/object&gt;&lt;object type=&quot;3&quot; unique_id=&quot;10052&quot;&gt;&lt;property id=&quot;20148&quot; value=&quot;5&quot;/&gt;&lt;property id=&quot;20300&quot; value=&quot;Slide 50 - &amp;quot;1926.501 Fall Protection&amp;quot;&quot;/&gt;&lt;property id=&quot;20307&quot; value=&quot;376&quot;/&gt;&lt;/object&gt;&lt;object type=&quot;3&quot; unique_id=&quot;10053&quot;&gt;&lt;property id=&quot;20148&quot; value=&quot;5&quot;/&gt;&lt;property id=&quot;20300&quot; value=&quot;Slide 51 - &amp;quot;Fatal Falls Most Often From&amp;quot;&quot;/&gt;&lt;property id=&quot;20307&quot; value=&quot;377&quot;/&gt;&lt;/object&gt;&lt;object type=&quot;3&quot; unique_id=&quot;10054&quot;&gt;&lt;property id=&quot;20148&quot; value=&quot;5&quot;/&gt;&lt;property id=&quot;20300&quot; value=&quot;Slide 52 - &amp;quot;Consider Parapets&amp;quot;&quot;/&gt;&lt;property id=&quot;20307&quot; value=&quot;382&quot;/&gt;&lt;/object&gt;&lt;object type=&quot;3&quot; unique_id=&quot;10055&quot;&gt;&lt;property id=&quot;20148&quot; value=&quot;5&quot;/&gt;&lt;property id=&quot;20300&quot; value=&quot;Slide 53 - &amp;quot;Specify Window Sills at 42 inches&amp;quot;&quot;/&gt;&lt;property id=&quot;20307&quot; value=&quot;485&quot;/&gt;&lt;/object&gt;&lt;object type=&quot;3&quot; unique_id=&quot;10056&quot;&gt;&lt;property id=&quot;20148&quot; value=&quot;5&quot;/&gt;&lt;property id=&quot;20300&quot; value=&quot;Slide 54 - &amp;quot;Skylights&amp;quot;&quot;/&gt;&lt;property id=&quot;20307&quot; value=&quot;383&quot;/&gt;&lt;/object&gt;&lt;object type=&quot;3&quot; unique_id=&quot;10057&quot;&gt;&lt;property id=&quot;20148&quot; value=&quot;5&quot;/&gt;&lt;property id=&quot;20300&quot; value=&quot;Slide 55 - &amp;quot;Skylights&amp;quot;&quot;/&gt;&lt;property id=&quot;20307&quot; value=&quot;459&quot;/&gt;&lt;/object&gt;&lt;object type=&quot;3&quot; unique_id=&quot;10058&quot;&gt;&lt;property id=&quot;20148&quot; value=&quot;5&quot;/&gt;&lt;property id=&quot;20300&quot; value=&quot;Slide 56 - &amp;quot;Permanent Roof Anchors&amp;quot;&quot;/&gt;&lt;property id=&quot;20307&quot; value=&quot;387&quot;/&gt;&lt;/object&gt;&lt;object type=&quot;3&quot; unique_id=&quot;10059&quot;&gt;&lt;property id=&quot;20148&quot; value=&quot;5&quot;/&gt;&lt;property id=&quot;20300&quot; value=&quot;Slide 57 - &amp;quot;Permanent Roof Anchors&amp;quot;&quot;/&gt;&lt;property id=&quot;20307&quot; value=&quot;465&quot;/&gt;&lt;/object&gt;&lt;object type=&quot;3&quot; unique_id=&quot;10060&quot;&gt;&lt;property id=&quot;20148&quot; value=&quot;5&quot;/&gt;&lt;property id=&quot;20300&quot; value=&quot;Slide 58 - &amp;quot;Stairways and Floor Openings&amp;quot;&quot;/&gt;&lt;property id=&quot;20307&quot; value=&quot;388&quot;/&gt;&lt;/object&gt;&lt;object type=&quot;3&quot; unique_id=&quot;10061&quot;&gt;&lt;property id=&quot;20148&quot; value=&quot;5&quot;/&gt;&lt;property id=&quot;20300&quot; value=&quot;Slide 59 - &amp;quot;Floor Openings/Open-Sided Floors&amp;quot;&quot;/&gt;&lt;property id=&quot;20307&quot; value=&quot;460&quot;/&gt;&lt;/object&gt;&lt;object type=&quot;3&quot; unique_id=&quot;10062&quot;&gt;&lt;property id=&quot;20148&quot; value=&quot;5&quot;/&gt;&lt;property id=&quot;20300&quot; value=&quot;Slide 60 - &amp;quot;Falls Through Roof Surface&amp;quot;&quot;/&gt;&lt;property id=&quot;20307&quot; value=&quot;491&quot;/&gt;&lt;/object&gt;&lt;object type=&quot;3&quot; unique_id=&quot;10063&quot;&gt;&lt;property id=&quot;20148&quot; value=&quot;5&quot;/&gt;&lt;property id=&quot;20300&quot; value=&quot;Slide 61 - &amp;quot;Falls Through Roof Surface&amp;quot;&quot;/&gt;&lt;property id=&quot;20307&quot; value=&quot;492&quot;/&gt;&lt;/object&gt;&lt;object type=&quot;3&quot; unique_id=&quot;10064&quot;&gt;&lt;property id=&quot;20148&quot; value=&quot;5&quot;/&gt;&lt;property id=&quot;20300&quot; value=&quot;Slide 62 - &amp;quot;Falls from Open Sided Floors&amp;quot;&quot;/&gt;&lt;property id=&quot;20307&quot; value=&quot;389&quot;/&gt;&lt;/object&gt;&lt;object type=&quot;3&quot; unique_id=&quot;10065&quot;&gt;&lt;property id=&quot;20148&quot; value=&quot;5&quot;/&gt;&lt;property id=&quot;20300&quot; value=&quot;Slide 63 - &amp;quot;Reduce Work at Elevations&amp;quot;&quot;/&gt;&lt;property id=&quot;20307&quot; value=&quot;469&quot;/&gt;&lt;/object&gt;&lt;object type=&quot;3&quot; unique_id=&quot;10066&quot;&gt;&lt;property id=&quot;20148&quot; value=&quot;5&quot;/&gt;&lt;property id=&quot;20300&quot; value=&quot;Slide 64 - &amp;quot;Reduce Work at Elevations&amp;quot;&quot;/&gt;&lt;property id=&quot;20307&quot; value=&quot;484&quot;/&gt;&lt;/object&gt;&lt;object type=&quot;3&quot; unique_id=&quot;10067&quot;&gt;&lt;property id=&quot;20148&quot; value=&quot;5&quot;/&gt;&lt;property id=&quot;20300&quot; value=&quot;Slide 65 - &amp;quot;1926.1053 Ladders&amp;quot;&quot;/&gt;&lt;property id=&quot;20307&quot; value=&quot;370&quot;/&gt;&lt;/object&gt;&lt;object type=&quot;3&quot; unique_id=&quot;10068&quot;&gt;&lt;property id=&quot;20148&quot; value=&quot;5&quot;/&gt;&lt;property id=&quot;20300&quot; value=&quot;Slide 66 - &amp;quot;1926.1053 Ladders&amp;quot;&quot;/&gt;&lt;property id=&quot;20307&quot; value=&quot;462&quot;/&gt;&lt;/object&gt;&lt;object type=&quot;3&quot; unique_id=&quot;10069&quot;&gt;&lt;property id=&quot;20148&quot; value=&quot;5&quot;/&gt;&lt;property id=&quot;20300&quot; value=&quot;Slide 67 - &amp;quot;1026.451 Scaffolding&amp;quot;&quot;/&gt;&lt;property id=&quot;20307&quot; value=&quot;496&quot;/&gt;&lt;/object&gt;&lt;object type=&quot;3&quot; unique_id=&quot;10070&quot;&gt;&lt;property id=&quot;20148&quot; value=&quot;5&quot;/&gt;&lt;property id=&quot;20300&quot; value=&quot;Slide 68 - &amp;quot;1026.451 Scaffolding&amp;quot;&quot;/&gt;&lt;property id=&quot;20307&quot; value=&quot;497&quot;/&gt;&lt;/object&gt;&lt;object type=&quot;3&quot; unique_id=&quot;10071&quot;&gt;&lt;property id=&quot;20148&quot; value=&quot;5&quot;/&gt;&lt;property id=&quot;20300&quot; value=&quot;Slide 69 - &amp;quot;1926.21(b)(6) Confined Spaces&amp;quot;&quot;/&gt;&lt;property id=&quot;20307&quot; value=&quot;451&quot;/&gt;&lt;/object&gt;&lt;object type=&quot;3&quot; unique_id=&quot;10072&quot;&gt;&lt;property id=&quot;20148&quot; value=&quot;5&quot;/&gt;&lt;property id=&quot;20300&quot; value=&quot;Slide 70 - &amp;quot;1926.21(b)(6) Confined Spaces&amp;quot;&quot;/&gt;&lt;property id=&quot;20307&quot; value=&quot;463&quot;/&gt;&lt;/object&gt;&lt;object type=&quot;3&quot; unique_id=&quot;10073&quot;&gt;&lt;property id=&quot;20148&quot; value=&quot;5&quot;/&gt;&lt;property id=&quot;20300&quot; value=&quot;Slide 71 - &amp;quot;1926.52 Noise Exposure&amp;quot;&quot;/&gt;&lt;property id=&quot;20307&quot; value=&quot;369&quot;/&gt;&lt;/object&gt;&lt;object type=&quot;3&quot; unique_id=&quot;10074&quot;&gt;&lt;property id=&quot;20148&quot; value=&quot;5&quot;/&gt;&lt;property id=&quot;20300&quot; value=&quot;Slide 72 - &amp;quot;1926.52 Noise Exposure&amp;quot;&quot;/&gt;&lt;property id=&quot;20307&quot; value=&quot;480&quot;/&gt;&lt;/object&gt;&lt;object type=&quot;3&quot; unique_id=&quot;10075&quot;&gt;&lt;property id=&quot;20148&quot; value=&quot;5&quot;/&gt;&lt;property id=&quot;20300&quot; value=&quot;Slide 73 - &amp;quot;1926.52 Noise Exposure&amp;quot;&quot;/&gt;&lt;property id=&quot;20307&quot; value=&quot;384&quot;/&gt;&lt;/object&gt;&lt;object type=&quot;3&quot; unique_id=&quot;10076&quot;&gt;&lt;property id=&quot;20148&quot; value=&quot;5&quot;/&gt;&lt;property id=&quot;20300&quot; value=&quot;Slide 74 - &amp;quot;1926.55 Gases, Fumes&amp;quot;&quot;/&gt;&lt;property id=&quot;20307&quot; value=&quot;374&quot;/&gt;&lt;/object&gt;&lt;object type=&quot;3&quot; unique_id=&quot;10077&quot;&gt;&lt;property id=&quot;20148&quot; value=&quot;5&quot;/&gt;&lt;property id=&quot;20300&quot; value=&quot;Slide 75 - &amp;quot;1926.652 Excavations&amp;quot;&quot;/&gt;&lt;property id=&quot;20307&quot; value=&quot;368&quot;/&gt;&lt;/object&gt;&lt;object type=&quot;3&quot; unique_id=&quot;10078&quot;&gt;&lt;property id=&quot;20148&quot; value=&quot;5&quot;/&gt;&lt;property id=&quot;20300&quot; value=&quot;Slide 76 - &amp;quot;1926.652 Excavations&amp;quot;&quot;/&gt;&lt;property id=&quot;20307&quot; value=&quot;464&quot;/&gt;&lt;/object&gt;&lt;object type=&quot;3&quot; unique_id=&quot;10079&quot;&gt;&lt;property id=&quot;20148&quot; value=&quot;5&quot;/&gt;&lt;property id=&quot;20300&quot; value=&quot;Slide 77 - &amp;quot;1926.756 Beams and Columns&amp;quot;&quot;/&gt;&lt;property id=&quot;20307&quot; value=&quot;373&quot;/&gt;&lt;/object&gt;&lt;object type=&quot;3&quot; unique_id=&quot;10080&quot;&gt;&lt;property id=&quot;20148&quot; value=&quot;5&quot;/&gt;&lt;property id=&quot;20300&quot; value=&quot;Slide 78 - &amp;quot;1926.756 Beams and Columns&amp;quot;&quot;/&gt;&lt;property id=&quot;20307&quot; value=&quot;467&quot;/&gt;&lt;/object&gt;&lt;object type=&quot;3&quot; unique_id=&quot;10081&quot;&gt;&lt;property id=&quot;20148&quot; value=&quot;5&quot;/&gt;&lt;property id=&quot;20300&quot; value=&quot;Slide 79 - &amp;quot;1926.756 Beams and Columns&amp;quot;&quot;/&gt;&lt;property id=&quot;20307&quot; value=&quot;476&quot;/&gt;&lt;/object&gt;&lt;object type=&quot;3&quot; unique_id=&quot;10082&quot;&gt;&lt;property id=&quot;20148&quot; value=&quot;5&quot;/&gt;&lt;property id=&quot;20300&quot; value=&quot;Slide 80 - &amp;quot;1926.756 Beams and Columns&amp;quot;&quot;/&gt;&lt;property id=&quot;20307&quot; value=&quot;477&quot;/&gt;&lt;/object&gt;&lt;object type=&quot;3&quot; unique_id=&quot;10083&quot;&gt;&lt;property id=&quot;20148&quot; value=&quot;5&quot;/&gt;&lt;property id=&quot;20300&quot; value=&quot;Slide 81 - &amp;quot;1926.955 Overhead Power Lines&amp;quot;&quot;/&gt;&lt;property id=&quot;20307&quot; value=&quot;468&quot;/&gt;&lt;/object&gt;&lt;object type=&quot;3&quot; unique_id=&quot;10084&quot;&gt;&lt;property id=&quot;20148&quot; value=&quot;5&quot;/&gt;&lt;property id=&quot;20300&quot; value=&quot;Slide 82 - &amp;quot;Sprains, Strains, Material Handling&amp;quot;&quot;/&gt;&lt;property id=&quot;20307&quot; value=&quot;375&quot;/&gt;&lt;/object&gt;&lt;object type=&quot;3&quot; unique_id=&quot;10085&quot;&gt;&lt;property id=&quot;20148&quot; value=&quot;5&quot;/&gt;&lt;property id=&quot;20300&quot; value=&quot;Slide 83 - &amp;quot;Sprains, Strains, Material Handling&amp;quot;&quot;/&gt;&lt;property id=&quot;20307&quot; value=&quot;390&quot;/&gt;&lt;/object&gt;&lt;object type=&quot;3&quot; unique_id=&quot;10086&quot;&gt;&lt;property id=&quot;20148&quot; value=&quot;5&quot;/&gt;&lt;property id=&quot;20300&quot; value=&quot;Slide 84 - &amp;quot;Other Benefits of DfCS&amp;quot;&quot;/&gt;&lt;property id=&quot;20307&quot; value=&quot;425&quot;/&gt;&lt;/object&gt;&lt;object type=&quot;3&quot; unique_id=&quot;10087&quot;&gt;&lt;property id=&quot;20148&quot; value=&quot;5&quot;/&gt;&lt;property id=&quot;20300&quot; value=&quot;Slide 85 - &amp;quot;Other Benefits of DfCS&amp;quot;&quot;/&gt;&lt;property id=&quot;20307&quot; value=&quot;431&quot;/&gt;&lt;/object&gt;&lt;object type=&quot;3&quot; unique_id=&quot;10088&quot;&gt;&lt;property id=&quot;20148&quot; value=&quot;5&quot;/&gt;&lt;property id=&quot;20300&quot; value=&quot;Slide 86 - &amp;quot;Other Benefits of DfCS&amp;quot;&quot;/&gt;&lt;property id=&quot;20307&quot; value=&quot;427&quot;/&gt;&lt;/object&gt;&lt;object type=&quot;3&quot; unique_id=&quot;10089&quot;&gt;&lt;property id=&quot;20148&quot; value=&quot;5&quot;/&gt;&lt;property id=&quot;20300&quot; value=&quot;Slide 87 - &amp;quot;Other Benefits of DfCS&amp;quot;&quot;/&gt;&lt;property id=&quot;20307&quot; value=&quot;452&quot;/&gt;&lt;/object&gt;&lt;object type=&quot;3&quot; unique_id=&quot;10090&quot;&gt;&lt;property id=&quot;20148&quot; value=&quot;5&quot;/&gt;&lt;property id=&quot;20300&quot; value=&quot;Slide 88 - &amp;quot;Other Benefits of DfCS&amp;quot;&quot;/&gt;&lt;property id=&quot;20307&quot; value=&quot;482&quot;/&gt;&lt;/object&gt;&lt;object type=&quot;3&quot; unique_id=&quot;10091&quot;&gt;&lt;property id=&quot;20148&quot; value=&quot;5&quot;/&gt;&lt;property id=&quot;20300&quot; value=&quot;Slide 89 - &amp;quot;Other Benefits of DfCS&amp;quot;&quot;/&gt;&lt;property id=&quot;20307&quot; value=&quot;483&quot;/&gt;&lt;/object&gt;&lt;object type=&quot;3&quot; unique_id=&quot;10092&quot;&gt;&lt;property id=&quot;20148&quot; value=&quot;5&quot;/&gt;&lt;property id=&quot;20300&quot; value=&quot;Slide 90 - &amp;quot;Course Summary&amp;quot;&quot;/&gt;&lt;property id=&quot;20307&quot; value=&quot;450&quot;/&gt;&lt;/object&gt;&lt;object type=&quot;3&quot; unique_id=&quot;10093&quot;&gt;&lt;property id=&quot;20148&quot; value=&quot;5&quot;/&gt;&lt;property id=&quot;20300&quot; value=&quot;Slide 91 - &amp;quot;Always Consider the “Big Three”&amp;quot;&quot;/&gt;&lt;property id=&quot;20307&quot; value=&quot;471&quot;/&gt;&lt;/object&gt;&lt;object type=&quot;3&quot; unique_id=&quot;10094&quot;&gt;&lt;property id=&quot;20148&quot; value=&quot;5&quot;/&gt;&lt;property id=&quot;20300&quot; value=&quot;Slide 92 - &amp;quot;OSHA Resources&amp;quot;&quot;/&gt;&lt;property id=&quot;20307&quot; value=&quot;379&quot;/&gt;&lt;/object&gt;&lt;object type=&quot;3&quot; unique_id=&quot;10095&quot;&gt;&lt;property id=&quot;20148&quot; value=&quot;5&quot;/&gt;&lt;property id=&quot;20300&quot; value=&quot;Slide 93&quot;/&gt;&lt;property id=&quot;20307&quot; value=&quot;385&quot;/&gt;&lt;/object&gt;&lt;object type=&quot;3&quot; unique_id=&quot;12471&quot;&gt;&lt;property id=&quot;20148&quot; value=&quot;5&quot;/&gt;&lt;property id=&quot;20300&quot; value=&quot;Slide 46 - &amp;quot;Step #3&amp;quot;&quot;/&gt;&lt;property id=&quot;20307&quot; value=&quot;500&quot;/&gt;&lt;/object&gt;&lt;/object&gt;&lt;object type=&quot;8&quot; unique_id=&quot;10190&quot;&gt;&lt;/object&gt;&lt;/object&gt;&lt;/database&gt;"/>
  <p:tag name="SECTOMILLISECCONVERTED"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12171</TotalTime>
  <Words>3379</Words>
  <Application>Microsoft Office PowerPoint</Application>
  <PresentationFormat>On-screen Show (4:3)</PresentationFormat>
  <Paragraphs>696</Paragraphs>
  <Slides>93</Slides>
  <Notes>92</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93</vt:i4>
      </vt:variant>
    </vt:vector>
  </HeadingPairs>
  <TitlesOfParts>
    <vt:vector size="97" baseType="lpstr">
      <vt:lpstr>Austin</vt:lpstr>
      <vt:lpstr>Picture</vt:lpstr>
      <vt:lpstr>Acrobat Document</vt:lpstr>
      <vt:lpstr>Bitmap Image</vt:lpstr>
      <vt:lpstr>Design for Construction Safety</vt:lpstr>
      <vt:lpstr>Course  Goal</vt:lpstr>
      <vt:lpstr>Specific Course Objectives</vt:lpstr>
      <vt:lpstr>Course Outline</vt:lpstr>
      <vt:lpstr>Course Outline (cont’d)</vt:lpstr>
      <vt:lpstr>Course Outline (cont’d)</vt:lpstr>
      <vt:lpstr>Course Outline (cont’d)</vt:lpstr>
      <vt:lpstr>Course Material Includes</vt:lpstr>
      <vt:lpstr>Design for Construction Safety (DfCS)</vt:lpstr>
      <vt:lpstr>U.S. Construction Accident Statistics1</vt:lpstr>
      <vt:lpstr>Construction Fatalities By Occupation1</vt:lpstr>
      <vt:lpstr>“Conventional” Construction</vt:lpstr>
      <vt:lpstr>“Conventional” Construction</vt:lpstr>
      <vt:lpstr>Typical Construction Project Arrangement</vt:lpstr>
      <vt:lpstr>Designing For Construction Safety (DfCS) </vt:lpstr>
      <vt:lpstr>DfCS Process - It’s a Team Concept</vt:lpstr>
      <vt:lpstr>Why Is It Necessary?</vt:lpstr>
      <vt:lpstr>Design Can Influence Construction Safety1,2</vt:lpstr>
      <vt:lpstr>OSHA 1926 - Engineering Requirements</vt:lpstr>
      <vt:lpstr>Factors That Contribute to Construction Accidents1</vt:lpstr>
      <vt:lpstr>Where do Design Professionals Fit?</vt:lpstr>
      <vt:lpstr>Considering Safety During Design Offers the Most Payoff1</vt:lpstr>
      <vt:lpstr>DfCS Methodology</vt:lpstr>
      <vt:lpstr>Step #1</vt:lpstr>
      <vt:lpstr>Consider Human Factors</vt:lpstr>
      <vt:lpstr>    Recognized Hazards</vt:lpstr>
      <vt:lpstr>Visit Similar Facilities</vt:lpstr>
      <vt:lpstr>Recognized Hazards - Sources Industry Standards</vt:lpstr>
      <vt:lpstr>Recognized Hazards - Sources Government Regulations</vt:lpstr>
      <vt:lpstr>      Hidden Hazards</vt:lpstr>
      <vt:lpstr>Examples of Hidden Hazards</vt:lpstr>
      <vt:lpstr>”What If” Analysis</vt:lpstr>
      <vt:lpstr>Hidden Hazards -”What If” Analysis</vt:lpstr>
      <vt:lpstr>“What If” Situation Questions</vt:lpstr>
      <vt:lpstr>“What if” Analysis  Template</vt:lpstr>
      <vt:lpstr>Hidden Hazards -”What If” Analysis Example</vt:lpstr>
      <vt:lpstr>Hidden Hazards - Other Methods</vt:lpstr>
      <vt:lpstr>Fatal Facts</vt:lpstr>
      <vt:lpstr>Fatal Facts</vt:lpstr>
      <vt:lpstr>Step #2</vt:lpstr>
      <vt:lpstr>DfCS - Risk Assessment Estimate Injury Severity</vt:lpstr>
      <vt:lpstr>DfCS - Risk Assessment Estimate Injury Severity</vt:lpstr>
      <vt:lpstr>DfCS - Risk Assessment Estimate Probability of Hazardous Event</vt:lpstr>
      <vt:lpstr>DfCS - Risk Assessment Estimate Probability of Hazardous Event</vt:lpstr>
      <vt:lpstr>DfCS - Risk Assessment Matrix</vt:lpstr>
      <vt:lpstr>Step #3</vt:lpstr>
      <vt:lpstr>Hierarchy of Controls </vt:lpstr>
      <vt:lpstr>DfCS Template</vt:lpstr>
      <vt:lpstr>Top Ten 1926 OSHA Violations </vt:lpstr>
      <vt:lpstr>1926.501 Fall Protection</vt:lpstr>
      <vt:lpstr>Fatal Falls Most Often From</vt:lpstr>
      <vt:lpstr>Consider Parapets</vt:lpstr>
      <vt:lpstr>Specify Window Sills at 42 inches</vt:lpstr>
      <vt:lpstr>Skylights</vt:lpstr>
      <vt:lpstr>Skylights</vt:lpstr>
      <vt:lpstr>Permanent Roof Anchors</vt:lpstr>
      <vt:lpstr>Permanent Roof Anchors</vt:lpstr>
      <vt:lpstr>Stairways and Floor Openings</vt:lpstr>
      <vt:lpstr>Floor Openings/Open-Sided Floors</vt:lpstr>
      <vt:lpstr>Falls Through Roof Surface</vt:lpstr>
      <vt:lpstr>Falls Through Roof Surface</vt:lpstr>
      <vt:lpstr>Falls from Open Sided Floors</vt:lpstr>
      <vt:lpstr>Reduce Work at Elevations</vt:lpstr>
      <vt:lpstr>Reduce Work at Elevations</vt:lpstr>
      <vt:lpstr>1926.1053 Ladders</vt:lpstr>
      <vt:lpstr>1926.1053 Ladders</vt:lpstr>
      <vt:lpstr>1026.451 Scaffolding</vt:lpstr>
      <vt:lpstr>1026.451 Scaffolding</vt:lpstr>
      <vt:lpstr>1926.21(b)(6) Confined Spaces</vt:lpstr>
      <vt:lpstr>1926.21(b)(6) Confined Spaces</vt:lpstr>
      <vt:lpstr>1926.52 Noise Exposure</vt:lpstr>
      <vt:lpstr>1926.52 Noise Exposure</vt:lpstr>
      <vt:lpstr>1926.52 Noise Exposure</vt:lpstr>
      <vt:lpstr>1926.55 Fumes</vt:lpstr>
      <vt:lpstr>1926.652 Excavations</vt:lpstr>
      <vt:lpstr>1926.652 Excavations</vt:lpstr>
      <vt:lpstr>1926.756 Beams &amp; Columns</vt:lpstr>
      <vt:lpstr>1926.756 Beams &amp; Columns Cont’d</vt:lpstr>
      <vt:lpstr>1926.756 Beams &amp; Columns Cont’d</vt:lpstr>
      <vt:lpstr>1926.756 Beams &amp; Columns Cont’d</vt:lpstr>
      <vt:lpstr>1926.955 Overhead Power Lines</vt:lpstr>
      <vt:lpstr>Sprains, Strains, Material Handling</vt:lpstr>
      <vt:lpstr>Sprains, Strains, Material Handling</vt:lpstr>
      <vt:lpstr>Other Benefits of DfCS</vt:lpstr>
      <vt:lpstr>Other Benefits of DfCS</vt:lpstr>
      <vt:lpstr>Other Benefits of DfCS</vt:lpstr>
      <vt:lpstr>Other Benefits of DfCS</vt:lpstr>
      <vt:lpstr>Other Benefits of DfCS</vt:lpstr>
      <vt:lpstr>Other Benefits of DfCS</vt:lpstr>
      <vt:lpstr>Course Summary</vt:lpstr>
      <vt:lpstr>Always Consider the “Big Three”</vt:lpstr>
      <vt:lpstr>OSHA Resources</vt:lpstr>
      <vt:lpstr>PowerPoint Presentation</vt:lpstr>
    </vt:vector>
  </TitlesOfParts>
  <Company>US Department of Labor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OSHA-USER</dc:creator>
  <cp:lastModifiedBy>Dupaix, Ariane N. OSHA CTR</cp:lastModifiedBy>
  <cp:revision>403</cp:revision>
  <cp:lastPrinted>2015-06-11T11:25:43Z</cp:lastPrinted>
  <dcterms:created xsi:type="dcterms:W3CDTF">2003-03-12T14:22:57Z</dcterms:created>
  <dcterms:modified xsi:type="dcterms:W3CDTF">2015-06-23T20:43:12Z</dcterms:modified>
</cp:coreProperties>
</file>