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25"/>
  </p:notesMasterIdLst>
  <p:handoutMasterIdLst>
    <p:handoutMasterId r:id="rId26"/>
  </p:handoutMasterIdLst>
  <p:sldIdLst>
    <p:sldId id="270" r:id="rId2"/>
    <p:sldId id="269" r:id="rId3"/>
    <p:sldId id="292" r:id="rId4"/>
    <p:sldId id="298" r:id="rId5"/>
    <p:sldId id="301" r:id="rId6"/>
    <p:sldId id="302" r:id="rId7"/>
    <p:sldId id="286" r:id="rId8"/>
    <p:sldId id="289" r:id="rId9"/>
    <p:sldId id="287" r:id="rId10"/>
    <p:sldId id="288" r:id="rId11"/>
    <p:sldId id="300" r:id="rId12"/>
    <p:sldId id="299" r:id="rId13"/>
    <p:sldId id="276" r:id="rId14"/>
    <p:sldId id="281" r:id="rId15"/>
    <p:sldId id="282" r:id="rId16"/>
    <p:sldId id="303" r:id="rId17"/>
    <p:sldId id="277" r:id="rId18"/>
    <p:sldId id="278" r:id="rId19"/>
    <p:sldId id="279" r:id="rId20"/>
    <p:sldId id="280" r:id="rId21"/>
    <p:sldId id="291" r:id="rId22"/>
    <p:sldId id="297" r:id="rId23"/>
    <p:sldId id="296" r:id="rId24"/>
  </p:sldIdLst>
  <p:sldSz cx="9144000" cy="6858000" type="screen4x3"/>
  <p:notesSz cx="6858000" cy="9180513"/>
  <p:custDataLst>
    <p:tags r:id="rId27"/>
  </p:custDataLst>
  <p:defaultTextStyle>
    <a:defPPr>
      <a:defRPr lang="en-US"/>
    </a:defPPr>
    <a:lvl1pPr algn="l" rtl="0" eaLnBrk="0" fontAlgn="base" hangingPunct="0">
      <a:spcBef>
        <a:spcPct val="0"/>
      </a:spcBef>
      <a:spcAft>
        <a:spcPct val="0"/>
      </a:spcAft>
      <a:defRPr sz="2400" kern="1200">
        <a:solidFill>
          <a:srgbClr val="FFFFFF"/>
        </a:solidFill>
        <a:latin typeface="Arial" charset="0"/>
        <a:ea typeface="+mn-ea"/>
        <a:cs typeface="+mn-cs"/>
      </a:defRPr>
    </a:lvl1pPr>
    <a:lvl2pPr marL="457200" algn="l" rtl="0" eaLnBrk="0" fontAlgn="base" hangingPunct="0">
      <a:spcBef>
        <a:spcPct val="0"/>
      </a:spcBef>
      <a:spcAft>
        <a:spcPct val="0"/>
      </a:spcAft>
      <a:defRPr sz="2400" kern="1200">
        <a:solidFill>
          <a:srgbClr val="FFFFFF"/>
        </a:solidFill>
        <a:latin typeface="Arial" charset="0"/>
        <a:ea typeface="+mn-ea"/>
        <a:cs typeface="+mn-cs"/>
      </a:defRPr>
    </a:lvl2pPr>
    <a:lvl3pPr marL="914400" algn="l" rtl="0" eaLnBrk="0" fontAlgn="base" hangingPunct="0">
      <a:spcBef>
        <a:spcPct val="0"/>
      </a:spcBef>
      <a:spcAft>
        <a:spcPct val="0"/>
      </a:spcAft>
      <a:defRPr sz="2400" kern="1200">
        <a:solidFill>
          <a:srgbClr val="FFFFFF"/>
        </a:solidFill>
        <a:latin typeface="Arial" charset="0"/>
        <a:ea typeface="+mn-ea"/>
        <a:cs typeface="+mn-cs"/>
      </a:defRPr>
    </a:lvl3pPr>
    <a:lvl4pPr marL="1371600" algn="l" rtl="0" eaLnBrk="0" fontAlgn="base" hangingPunct="0">
      <a:spcBef>
        <a:spcPct val="0"/>
      </a:spcBef>
      <a:spcAft>
        <a:spcPct val="0"/>
      </a:spcAft>
      <a:defRPr sz="2400" kern="1200">
        <a:solidFill>
          <a:srgbClr val="FFFFFF"/>
        </a:solidFill>
        <a:latin typeface="Arial" charset="0"/>
        <a:ea typeface="+mn-ea"/>
        <a:cs typeface="+mn-cs"/>
      </a:defRPr>
    </a:lvl4pPr>
    <a:lvl5pPr marL="1828800" algn="l" rtl="0" eaLnBrk="0" fontAlgn="base" hangingPunct="0">
      <a:spcBef>
        <a:spcPct val="0"/>
      </a:spcBef>
      <a:spcAft>
        <a:spcPct val="0"/>
      </a:spcAft>
      <a:defRPr sz="2400" kern="1200">
        <a:solidFill>
          <a:srgbClr val="FFFFFF"/>
        </a:solidFill>
        <a:latin typeface="Arial" charset="0"/>
        <a:ea typeface="+mn-ea"/>
        <a:cs typeface="+mn-cs"/>
      </a:defRPr>
    </a:lvl5pPr>
    <a:lvl6pPr marL="2286000" algn="l" defTabSz="914400" rtl="0" eaLnBrk="1" latinLnBrk="0" hangingPunct="1">
      <a:defRPr sz="2400" kern="1200">
        <a:solidFill>
          <a:srgbClr val="FFFFFF"/>
        </a:solidFill>
        <a:latin typeface="Arial" charset="0"/>
        <a:ea typeface="+mn-ea"/>
        <a:cs typeface="+mn-cs"/>
      </a:defRPr>
    </a:lvl6pPr>
    <a:lvl7pPr marL="2743200" algn="l" defTabSz="914400" rtl="0" eaLnBrk="1" latinLnBrk="0" hangingPunct="1">
      <a:defRPr sz="2400" kern="1200">
        <a:solidFill>
          <a:srgbClr val="FFFFFF"/>
        </a:solidFill>
        <a:latin typeface="Arial" charset="0"/>
        <a:ea typeface="+mn-ea"/>
        <a:cs typeface="+mn-cs"/>
      </a:defRPr>
    </a:lvl7pPr>
    <a:lvl8pPr marL="3200400" algn="l" defTabSz="914400" rtl="0" eaLnBrk="1" latinLnBrk="0" hangingPunct="1">
      <a:defRPr sz="2400" kern="1200">
        <a:solidFill>
          <a:srgbClr val="FFFFFF"/>
        </a:solidFill>
        <a:latin typeface="Arial" charset="0"/>
        <a:ea typeface="+mn-ea"/>
        <a:cs typeface="+mn-cs"/>
      </a:defRPr>
    </a:lvl8pPr>
    <a:lvl9pPr marL="3657600" algn="l" defTabSz="914400" rtl="0" eaLnBrk="1" latinLnBrk="0" hangingPunct="1">
      <a:defRPr sz="2400" kern="1200">
        <a:solidFill>
          <a:srgbClr val="FFFF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9900"/>
    <a:srgbClr val="00FFFF"/>
    <a:srgbClr val="0000FF"/>
    <a:srgbClr val="6699FF"/>
    <a:srgbClr val="66FFFF"/>
    <a:srgbClr val="FF33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89640" autoAdjust="0"/>
  </p:normalViewPr>
  <p:slideViewPr>
    <p:cSldViewPr>
      <p:cViewPr varScale="1">
        <p:scale>
          <a:sx n="79" d="100"/>
          <a:sy n="79" d="100"/>
        </p:scale>
        <p:origin x="-1056" y="-96"/>
      </p:cViewPr>
      <p:guideLst>
        <p:guide orient="horz" pos="1440"/>
        <p:guide pos="398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474" y="-48"/>
      </p:cViewPr>
      <p:guideLst>
        <p:guide orient="horz" pos="289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911225">
              <a:defRPr sz="1000" i="1"/>
            </a:lvl1pPr>
          </a:lstStyle>
          <a:p>
            <a:pPr>
              <a:defRPr/>
            </a:pPr>
            <a:endParaRPr lang="en-US" altLang="en-US"/>
          </a:p>
        </p:txBody>
      </p:sp>
      <p:sp>
        <p:nvSpPr>
          <p:cNvPr id="3075" name="Rectangle 3"/>
          <p:cNvSpPr>
            <a:spLocks noGrp="1" noChangeArrowheads="1"/>
          </p:cNvSpPr>
          <p:nvPr>
            <p:ph type="dt" sz="quarter" idx="1"/>
          </p:nvPr>
        </p:nvSpPr>
        <p:spPr bwMode="auto">
          <a:xfrm>
            <a:off x="3886200" y="-1588"/>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defTabSz="911225">
              <a:defRPr sz="1000" i="1"/>
            </a:lvl1pPr>
          </a:lstStyle>
          <a:p>
            <a:pPr>
              <a:defRPr/>
            </a:pPr>
            <a:endParaRPr lang="en-US" altLang="en-US"/>
          </a:p>
        </p:txBody>
      </p:sp>
      <p:sp>
        <p:nvSpPr>
          <p:cNvPr id="3076" name="Rectangle 4"/>
          <p:cNvSpPr>
            <a:spLocks noGrp="1" noChangeArrowheads="1"/>
          </p:cNvSpPr>
          <p:nvPr>
            <p:ph type="ftr" sz="quarter" idx="2"/>
          </p:nvPr>
        </p:nvSpPr>
        <p:spPr bwMode="auto">
          <a:xfrm>
            <a:off x="-1588" y="8721725"/>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911225">
              <a:defRPr sz="1000" i="1"/>
            </a:lvl1pPr>
          </a:lstStyle>
          <a:p>
            <a:pPr>
              <a:defRPr/>
            </a:pPr>
            <a:endParaRPr lang="en-US" altLang="en-US"/>
          </a:p>
        </p:txBody>
      </p:sp>
      <p:sp>
        <p:nvSpPr>
          <p:cNvPr id="3077" name="Rectangle 5"/>
          <p:cNvSpPr>
            <a:spLocks noGrp="1" noChangeArrowheads="1"/>
          </p:cNvSpPr>
          <p:nvPr>
            <p:ph type="sldNum" sz="quarter" idx="3"/>
          </p:nvPr>
        </p:nvSpPr>
        <p:spPr bwMode="auto">
          <a:xfrm>
            <a:off x="3886200" y="8721725"/>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defTabSz="911225">
              <a:defRPr sz="1000" i="1">
                <a:solidFill>
                  <a:schemeClr val="tx1"/>
                </a:solidFill>
              </a:defRPr>
            </a:lvl1pPr>
          </a:lstStyle>
          <a:p>
            <a:pPr>
              <a:defRPr/>
            </a:pPr>
            <a:fld id="{73749FC6-0D93-495C-80AB-59456BF0DE10}" type="slidenum">
              <a:rPr lang="en-US" altLang="en-US"/>
              <a:pPr>
                <a:defRPr/>
              </a:pPr>
              <a:t>‹#›</a:t>
            </a:fld>
            <a:endParaRPr lang="en-US" altLang="en-US"/>
          </a:p>
        </p:txBody>
      </p:sp>
      <p:sp>
        <p:nvSpPr>
          <p:cNvPr id="50182" name="Rectangle 6"/>
          <p:cNvSpPr>
            <a:spLocks noChangeArrowheads="1"/>
          </p:cNvSpPr>
          <p:nvPr/>
        </p:nvSpPr>
        <p:spPr bwMode="auto">
          <a:xfrm>
            <a:off x="6461125" y="8888413"/>
            <a:ext cx="325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FFFFFF"/>
                </a:solidFill>
                <a:latin typeface="Arial" charset="0"/>
              </a:defRPr>
            </a:lvl1pPr>
            <a:lvl2pPr marL="742950" indent="-285750">
              <a:defRPr sz="2400">
                <a:solidFill>
                  <a:srgbClr val="FFFFFF"/>
                </a:solidFill>
                <a:latin typeface="Arial" charset="0"/>
              </a:defRPr>
            </a:lvl2pPr>
            <a:lvl3pPr marL="1143000" indent="-228600">
              <a:defRPr sz="2400">
                <a:solidFill>
                  <a:srgbClr val="FFFFFF"/>
                </a:solidFill>
                <a:latin typeface="Arial" charset="0"/>
              </a:defRPr>
            </a:lvl3pPr>
            <a:lvl4pPr marL="1600200" indent="-228600">
              <a:defRPr sz="2400">
                <a:solidFill>
                  <a:srgbClr val="FFFFFF"/>
                </a:solidFill>
                <a:latin typeface="Arial" charset="0"/>
              </a:defRPr>
            </a:lvl4pPr>
            <a:lvl5pPr marL="2057400" indent="-228600">
              <a:defRPr sz="2400">
                <a:solidFill>
                  <a:srgbClr val="FFFFFF"/>
                </a:solidFill>
                <a:latin typeface="Arial" charset="0"/>
              </a:defRPr>
            </a:lvl5pPr>
            <a:lvl6pPr marL="2514600" indent="-228600" eaLnBrk="0" fontAlgn="base" hangingPunct="0">
              <a:spcBef>
                <a:spcPct val="0"/>
              </a:spcBef>
              <a:spcAft>
                <a:spcPct val="0"/>
              </a:spcAft>
              <a:defRPr sz="2400">
                <a:solidFill>
                  <a:srgbClr val="FFFFFF"/>
                </a:solidFill>
                <a:latin typeface="Arial" charset="0"/>
              </a:defRPr>
            </a:lvl6pPr>
            <a:lvl7pPr marL="2971800" indent="-228600" eaLnBrk="0" fontAlgn="base" hangingPunct="0">
              <a:spcBef>
                <a:spcPct val="0"/>
              </a:spcBef>
              <a:spcAft>
                <a:spcPct val="0"/>
              </a:spcAft>
              <a:defRPr sz="2400">
                <a:solidFill>
                  <a:srgbClr val="FFFFFF"/>
                </a:solidFill>
                <a:latin typeface="Arial" charset="0"/>
              </a:defRPr>
            </a:lvl7pPr>
            <a:lvl8pPr marL="3429000" indent="-228600" eaLnBrk="0" fontAlgn="base" hangingPunct="0">
              <a:spcBef>
                <a:spcPct val="0"/>
              </a:spcBef>
              <a:spcAft>
                <a:spcPct val="0"/>
              </a:spcAft>
              <a:defRPr sz="2400">
                <a:solidFill>
                  <a:srgbClr val="FFFFFF"/>
                </a:solidFill>
                <a:latin typeface="Arial" charset="0"/>
              </a:defRPr>
            </a:lvl8pPr>
            <a:lvl9pPr marL="3886200" indent="-228600" eaLnBrk="0" fontAlgn="base" hangingPunct="0">
              <a:spcBef>
                <a:spcPct val="0"/>
              </a:spcBef>
              <a:spcAft>
                <a:spcPct val="0"/>
              </a:spcAft>
              <a:defRPr sz="2400">
                <a:solidFill>
                  <a:srgbClr val="FFFFFF"/>
                </a:solidFill>
                <a:latin typeface="Arial" charset="0"/>
              </a:defRPr>
            </a:lvl9pPr>
          </a:lstStyle>
          <a:p>
            <a:pPr>
              <a:defRPr/>
            </a:pPr>
            <a:endParaRPr lang="en-US" altLang="en-US" smtClean="0"/>
          </a:p>
        </p:txBody>
      </p:sp>
    </p:spTree>
    <p:extLst>
      <p:ext uri="{BB962C8B-B14F-4D97-AF65-F5344CB8AC3E}">
        <p14:creationId xmlns:p14="http://schemas.microsoft.com/office/powerpoint/2010/main" val="533046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911225">
              <a:defRPr sz="1000" i="1">
                <a:solidFill>
                  <a:schemeClr val="tx1"/>
                </a:solidFill>
                <a:latin typeface="Times New Roman" charset="0"/>
              </a:defRPr>
            </a:lvl1pPr>
          </a:lstStyle>
          <a:p>
            <a:pPr>
              <a:defRPr/>
            </a:pPr>
            <a:endParaRPr lang="en-US" altLang="en-US"/>
          </a:p>
        </p:txBody>
      </p:sp>
      <p:sp>
        <p:nvSpPr>
          <p:cNvPr id="2051" name="Rectangle 3"/>
          <p:cNvSpPr>
            <a:spLocks noGrp="1" noChangeArrowheads="1"/>
          </p:cNvSpPr>
          <p:nvPr>
            <p:ph type="dt" idx="1"/>
          </p:nvPr>
        </p:nvSpPr>
        <p:spPr bwMode="auto">
          <a:xfrm>
            <a:off x="3886200" y="-1588"/>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defTabSz="911225">
              <a:defRPr sz="1000" i="1">
                <a:solidFill>
                  <a:schemeClr val="tx1"/>
                </a:solidFill>
                <a:latin typeface="Times New Roman" charset="0"/>
              </a:defRPr>
            </a:lvl1pPr>
          </a:lstStyle>
          <a:p>
            <a:pPr>
              <a:defRPr/>
            </a:pPr>
            <a:endParaRPr lang="en-US" altLang="en-US"/>
          </a:p>
        </p:txBody>
      </p:sp>
      <p:sp>
        <p:nvSpPr>
          <p:cNvPr id="2052" name="Rectangle 4"/>
          <p:cNvSpPr>
            <a:spLocks noGrp="1" noChangeArrowheads="1"/>
          </p:cNvSpPr>
          <p:nvPr>
            <p:ph type="ftr" sz="quarter" idx="4"/>
          </p:nvPr>
        </p:nvSpPr>
        <p:spPr bwMode="auto">
          <a:xfrm>
            <a:off x="-1588" y="8721725"/>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911225">
              <a:defRPr sz="1000" i="1">
                <a:solidFill>
                  <a:schemeClr val="tx1"/>
                </a:solidFill>
                <a:latin typeface="Times New Roman" charset="0"/>
              </a:defRPr>
            </a:lvl1pPr>
          </a:lstStyle>
          <a:p>
            <a:pPr>
              <a:defRPr/>
            </a:pPr>
            <a:endParaRPr lang="en-US" altLang="en-US"/>
          </a:p>
        </p:txBody>
      </p:sp>
      <p:sp>
        <p:nvSpPr>
          <p:cNvPr id="2053" name="Rectangle 5"/>
          <p:cNvSpPr>
            <a:spLocks noGrp="1" noChangeArrowheads="1"/>
          </p:cNvSpPr>
          <p:nvPr>
            <p:ph type="sldNum" sz="quarter" idx="5"/>
          </p:nvPr>
        </p:nvSpPr>
        <p:spPr bwMode="auto">
          <a:xfrm>
            <a:off x="3886200" y="8721725"/>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defTabSz="911225">
              <a:defRPr sz="1000" i="1">
                <a:solidFill>
                  <a:schemeClr val="tx1"/>
                </a:solidFill>
                <a:latin typeface="Times New Roman" charset="0"/>
              </a:defRPr>
            </a:lvl1pPr>
          </a:lstStyle>
          <a:p>
            <a:pPr>
              <a:defRPr/>
            </a:pPr>
            <a:fld id="{C5E1CAE4-4018-4195-8754-2391258BF91C}" type="slidenum">
              <a:rPr lang="en-US" altLang="en-US"/>
              <a:pPr>
                <a:defRPr/>
              </a:pPr>
              <a:t>‹#›</a:t>
            </a:fld>
            <a:endParaRPr lang="en-US" altLang="en-US"/>
          </a:p>
        </p:txBody>
      </p:sp>
      <p:sp>
        <p:nvSpPr>
          <p:cNvPr id="2054" name="Rectangle 6"/>
          <p:cNvSpPr>
            <a:spLocks noGrp="1" noChangeArrowheads="1"/>
          </p:cNvSpPr>
          <p:nvPr>
            <p:ph type="body" sz="quarter" idx="3"/>
          </p:nvPr>
        </p:nvSpPr>
        <p:spPr bwMode="auto">
          <a:xfrm>
            <a:off x="914400" y="4359275"/>
            <a:ext cx="5029200" cy="413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27" name="Rectangle 7"/>
          <p:cNvSpPr>
            <a:spLocks noGrp="1" noRot="1" noChangeAspect="1" noChangeArrowheads="1" noTextEdit="1"/>
          </p:cNvSpPr>
          <p:nvPr>
            <p:ph type="sldImg" idx="2"/>
          </p:nvPr>
        </p:nvSpPr>
        <p:spPr bwMode="auto">
          <a:xfrm>
            <a:off x="1190625" y="731838"/>
            <a:ext cx="4476750" cy="33575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97267092"/>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Arial" charset="0"/>
        <a:ea typeface="+mn-ea"/>
        <a:cs typeface="+mn-cs"/>
      </a:defRPr>
    </a:lvl3pPr>
    <a:lvl4pPr marL="1371600" algn="l" defTabSz="911225" rtl="0" eaLnBrk="0" fontAlgn="base" hangingPunct="0">
      <a:spcBef>
        <a:spcPct val="30000"/>
      </a:spcBef>
      <a:spcAft>
        <a:spcPct val="0"/>
      </a:spcAft>
      <a:defRPr sz="1200" kern="1200">
        <a:solidFill>
          <a:schemeClr val="tx1"/>
        </a:solidFill>
        <a:latin typeface="Arial" charset="0"/>
        <a:ea typeface="+mn-ea"/>
        <a:cs typeface="+mn-cs"/>
      </a:defRPr>
    </a:lvl4pPr>
    <a:lvl5pPr marL="1824038" algn="l" defTabSz="9112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BE98119D-1110-4E24-94CE-02A2546CDCF6}" type="slidenum">
              <a:rPr lang="en-US" altLang="en-US" sz="1000" smtClean="0">
                <a:latin typeface="Times New Roman" charset="0"/>
              </a:rPr>
              <a:pPr>
                <a:spcBef>
                  <a:spcPct val="0"/>
                </a:spcBef>
              </a:pPr>
              <a:t>1</a:t>
            </a:fld>
            <a:endParaRPr lang="en-US" altLang="en-US" sz="1000" smtClean="0">
              <a:latin typeface="Times New Roman" charset="0"/>
            </a:endParaRPr>
          </a:p>
        </p:txBody>
      </p:sp>
      <p:sp>
        <p:nvSpPr>
          <p:cNvPr id="31747" name="Rectangle 2"/>
          <p:cNvSpPr>
            <a:spLocks noGrp="1" noRot="1" noChangeAspect="1" noChangeArrowheads="1" noTextEdit="1"/>
          </p:cNvSpPr>
          <p:nvPr>
            <p:ph type="sldImg"/>
          </p:nvPr>
        </p:nvSpPr>
        <p:spPr>
          <a:ln cap="flat"/>
        </p:spPr>
      </p:sp>
      <p:sp>
        <p:nvSpPr>
          <p:cNvPr id="31748" name="Rectangle 3"/>
          <p:cNvSpPr>
            <a:spLocks noGrp="1" noChangeArrowheads="1"/>
          </p:cNvSpPr>
          <p:nvPr>
            <p:ph type="body" idx="1"/>
          </p:nvPr>
        </p:nvSpPr>
        <p:spPr>
          <a:noFill/>
        </p:spPr>
        <p:txBody>
          <a:bodyPr/>
          <a:lstStyle/>
          <a:p>
            <a:r>
              <a:rPr lang="en-US" altLang="en-US" sz="1300" smtClean="0"/>
              <a:t>This presentation is designed to assist trainers conducting OSHA 10-hour General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sz="1300" smtClean="0"/>
          </a:p>
          <a:p>
            <a:r>
              <a:rPr lang="en-US" altLang="en-US" sz="1300" smtClean="0"/>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2764AB5C-F64A-4724-8A2D-01C641F7B0FC}" type="slidenum">
              <a:rPr lang="en-US" altLang="en-US" sz="1000" smtClean="0">
                <a:latin typeface="Times New Roman" charset="0"/>
              </a:rPr>
              <a:pPr>
                <a:spcBef>
                  <a:spcPct val="0"/>
                </a:spcBef>
              </a:pPr>
              <a:t>10</a:t>
            </a:fld>
            <a:endParaRPr lang="en-US" altLang="en-US" sz="1000" smtClean="0">
              <a:latin typeface="Times New Roman" charset="0"/>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p:spPr>
        <p:txBody>
          <a:bodyPr/>
          <a:lstStyle/>
          <a:p>
            <a:r>
              <a:rPr lang="en-US" altLang="en-US" smtClean="0"/>
              <a:t>1910.106(e)(6)(i)</a:t>
            </a:r>
          </a:p>
          <a:p>
            <a:endParaRPr lang="en-US" altLang="en-US" smtClean="0"/>
          </a:p>
          <a:p>
            <a:r>
              <a:rPr lang="en-US" altLang="en-US" smtClean="0"/>
              <a:t>Both objects bonded and grounded permit charge to flow to ground.</a:t>
            </a:r>
          </a:p>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94D6404E-7157-4F7C-85D0-BF116A5AEDA2}" type="slidenum">
              <a:rPr lang="en-US" altLang="en-US" sz="1000" smtClean="0">
                <a:latin typeface="Times New Roman" charset="0"/>
              </a:rPr>
              <a:pPr>
                <a:spcBef>
                  <a:spcPct val="0"/>
                </a:spcBef>
              </a:pPr>
              <a:t>11</a:t>
            </a:fld>
            <a:endParaRPr lang="en-US" altLang="en-US" sz="1000" smtClean="0">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u="sng" smtClean="0"/>
              <a:t>1910.106(a)(31)</a:t>
            </a:r>
          </a:p>
          <a:p>
            <a:r>
              <a:rPr lang="en-US" altLang="en-US" smtClean="0"/>
              <a:t>Ventilation for the prevention of fire and explosion is considered adequate if it is sufficient to prevent accumulation of significant quantities of vapor-air mixtures in concentration over one-fourth of the lower flammable limit. </a:t>
            </a:r>
          </a:p>
          <a:p>
            <a:endParaRPr lang="en-US" altLang="en-US" smtClean="0"/>
          </a:p>
          <a:p>
            <a:r>
              <a:rPr lang="en-US" altLang="en-US" smtClean="0"/>
              <a:t>For additional information on ventilation, see OSHA’s web site at:</a:t>
            </a:r>
          </a:p>
          <a:p>
            <a:r>
              <a:rPr lang="en-US" altLang="en-US" smtClean="0"/>
              <a:t>http://www.osha-slc.gov/SLTC/ventilation/index.html </a:t>
            </a:r>
          </a:p>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A2EE1EC2-2FA3-470A-AEBF-E2FE09F7933B}" type="slidenum">
              <a:rPr lang="en-US" altLang="en-US" sz="1000" smtClean="0">
                <a:latin typeface="Times New Roman" charset="0"/>
              </a:rPr>
              <a:pPr>
                <a:spcBef>
                  <a:spcPct val="0"/>
                </a:spcBef>
              </a:pPr>
              <a:t>12</a:t>
            </a:fld>
            <a:endParaRPr lang="en-US" altLang="en-US" sz="1000" smtClean="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37DB72D0-73D3-4B7D-9414-158F665861E7}" type="slidenum">
              <a:rPr lang="en-US" altLang="en-US" sz="1000" smtClean="0">
                <a:latin typeface="Times New Roman" charset="0"/>
              </a:rPr>
              <a:pPr>
                <a:spcBef>
                  <a:spcPct val="0"/>
                </a:spcBef>
              </a:pPr>
              <a:t>13</a:t>
            </a:fld>
            <a:endParaRPr lang="en-US" altLang="en-US" sz="1000" smtClean="0">
              <a:latin typeface="Times New Roman" charset="0"/>
            </a:endParaRPr>
          </a:p>
        </p:txBody>
      </p:sp>
      <p:sp>
        <p:nvSpPr>
          <p:cNvPr id="44035" name="Rectangle 2"/>
          <p:cNvSpPr>
            <a:spLocks noGrp="1" noRot="1" noChangeAspect="1" noChangeArrowheads="1" noTextEdit="1"/>
          </p:cNvSpPr>
          <p:nvPr>
            <p:ph type="sldImg"/>
          </p:nvPr>
        </p:nvSpPr>
        <p:spPr>
          <a:ln cap="flat"/>
        </p:spPr>
      </p:sp>
      <p:sp>
        <p:nvSpPr>
          <p:cNvPr id="44036" name="Rectangle 3"/>
          <p:cNvSpPr>
            <a:spLocks noGrp="1" noChangeArrowheads="1"/>
          </p:cNvSpPr>
          <p:nvPr>
            <p:ph type="body" idx="1"/>
          </p:nvPr>
        </p:nvSpPr>
        <p:spPr>
          <a:noFill/>
        </p:spPr>
        <p:txBody>
          <a:bodyPr/>
          <a:lstStyle/>
          <a:p>
            <a:r>
              <a:rPr lang="en-US" altLang="en-US" smtClean="0"/>
              <a:t>1910.106(d)(5)(i) and (iii) </a:t>
            </a:r>
          </a:p>
          <a:p>
            <a:endParaRPr lang="en-US" altLang="en-US" smtClean="0"/>
          </a:p>
          <a:p>
            <a:r>
              <a:rPr lang="en-US" altLang="en-US" smtClean="0"/>
              <a:t>In office occupancies, the inside storage room must not have a door that opens into that portion of the building used by the public.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E3D9D305-538F-48EF-96AB-8A75A51DC950}" type="slidenum">
              <a:rPr lang="en-US" altLang="en-US" sz="1000" smtClean="0">
                <a:latin typeface="Times New Roman" charset="0"/>
              </a:rPr>
              <a:pPr>
                <a:spcBef>
                  <a:spcPct val="0"/>
                </a:spcBef>
              </a:pPr>
              <a:t>14</a:t>
            </a:fld>
            <a:endParaRPr lang="en-US" altLang="en-US" sz="1000" smtClean="0">
              <a:latin typeface="Times New Roman" charset="0"/>
            </a:endParaRPr>
          </a:p>
        </p:txBody>
      </p:sp>
      <p:sp>
        <p:nvSpPr>
          <p:cNvPr id="45059" name="Rectangle 2"/>
          <p:cNvSpPr>
            <a:spLocks noGrp="1" noRot="1" noChangeAspect="1" noChangeArrowheads="1" noTextEdit="1"/>
          </p:cNvSpPr>
          <p:nvPr>
            <p:ph type="sldImg"/>
          </p:nvPr>
        </p:nvSpPr>
        <p:spPr>
          <a:xfrm>
            <a:off x="1136650" y="690563"/>
            <a:ext cx="4584700" cy="3438525"/>
          </a:xfrm>
          <a:ln cap="flat"/>
        </p:spPr>
      </p:sp>
      <p:sp>
        <p:nvSpPr>
          <p:cNvPr id="45060" name="Rectangle 3"/>
          <p:cNvSpPr>
            <a:spLocks noGrp="1" noChangeArrowheads="1"/>
          </p:cNvSpPr>
          <p:nvPr>
            <p:ph type="body" idx="1"/>
          </p:nvPr>
        </p:nvSpPr>
        <p:spPr>
          <a:noFill/>
        </p:spPr>
        <p:txBody>
          <a:bodyPr/>
          <a:lstStyle/>
          <a:p>
            <a:r>
              <a:rPr lang="en-US" altLang="en-US" smtClean="0"/>
              <a:t>1910.106(a)(29)</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52CC82F4-5612-429C-86AB-ADDF40D648D6}" type="slidenum">
              <a:rPr lang="en-US" altLang="en-US" sz="1000" smtClean="0">
                <a:latin typeface="Times New Roman" charset="0"/>
              </a:rPr>
              <a:pPr>
                <a:spcBef>
                  <a:spcPct val="0"/>
                </a:spcBef>
              </a:pPr>
              <a:t>15</a:t>
            </a:fld>
            <a:endParaRPr lang="en-US" altLang="en-US" sz="1000" smtClean="0">
              <a:latin typeface="Times New Roman" charset="0"/>
            </a:endParaRPr>
          </a:p>
        </p:txBody>
      </p:sp>
      <p:sp>
        <p:nvSpPr>
          <p:cNvPr id="46083" name="Rectangle 2"/>
          <p:cNvSpPr>
            <a:spLocks noGrp="1" noRot="1" noChangeAspect="1" noChangeArrowheads="1" noTextEdit="1"/>
          </p:cNvSpPr>
          <p:nvPr>
            <p:ph type="sldImg"/>
          </p:nvPr>
        </p:nvSpPr>
        <p:spPr>
          <a:xfrm>
            <a:off x="1136650" y="690563"/>
            <a:ext cx="4584700" cy="3438525"/>
          </a:xfrm>
          <a:ln cap="flat"/>
        </p:spPr>
      </p:sp>
      <p:sp>
        <p:nvSpPr>
          <p:cNvPr id="460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D392CF4D-86A6-420E-B167-13A7301A3867}" type="slidenum">
              <a:rPr lang="en-US" altLang="en-US" sz="1000" smtClean="0">
                <a:latin typeface="Times New Roman" charset="0"/>
              </a:rPr>
              <a:pPr>
                <a:spcBef>
                  <a:spcPct val="0"/>
                </a:spcBef>
              </a:pPr>
              <a:t>16</a:t>
            </a:fld>
            <a:endParaRPr lang="en-US" altLang="en-US" sz="1000" smtClean="0">
              <a:latin typeface="Times New Roman" charset="0"/>
            </a:endParaRPr>
          </a:p>
        </p:txBody>
      </p:sp>
      <p:sp>
        <p:nvSpPr>
          <p:cNvPr id="47107" name="Rectangle 2"/>
          <p:cNvSpPr>
            <a:spLocks noGrp="1" noRot="1" noChangeAspect="1" noChangeArrowheads="1" noTextEdit="1"/>
          </p:cNvSpPr>
          <p:nvPr>
            <p:ph type="sldImg"/>
          </p:nvPr>
        </p:nvSpPr>
        <p:spPr>
          <a:ln cap="flat"/>
        </p:spPr>
      </p:sp>
      <p:sp>
        <p:nvSpPr>
          <p:cNvPr id="47108" name="Rectangle 3"/>
          <p:cNvSpPr>
            <a:spLocks noGrp="1" noChangeArrowheads="1"/>
          </p:cNvSpPr>
          <p:nvPr>
            <p:ph type="body" idx="1"/>
          </p:nvPr>
        </p:nvSpPr>
        <p:spPr>
          <a:noFill/>
        </p:spPr>
        <p:txBody>
          <a:bodyPr/>
          <a:lstStyle/>
          <a:p>
            <a:r>
              <a:rPr lang="en-US" altLang="en-US" smtClean="0"/>
              <a:t>1910.106(d)(3)(i) and (ii)</a:t>
            </a:r>
          </a:p>
          <a:p>
            <a:r>
              <a:rPr lang="en-US" altLang="en-US" smtClean="0"/>
              <a:t>Three-point lock on metal cabinet doors prevents buckling, which would expose contents to fire.</a:t>
            </a:r>
          </a:p>
          <a:p>
            <a:endParaRPr lang="en-US" altLang="en-US" smtClean="0"/>
          </a:p>
          <a:p>
            <a:r>
              <a:rPr lang="en-US" altLang="en-US" smtClean="0"/>
              <a:t>A raised door sill will contain a leak.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F22A6B22-DB6B-4D9E-80C4-1947408B8E91}" type="slidenum">
              <a:rPr lang="en-US" altLang="en-US" sz="1000" smtClean="0">
                <a:latin typeface="Times New Roman" charset="0"/>
              </a:rPr>
              <a:pPr>
                <a:spcBef>
                  <a:spcPct val="0"/>
                </a:spcBef>
              </a:pPr>
              <a:t>17</a:t>
            </a:fld>
            <a:endParaRPr lang="en-US" altLang="en-US" sz="1000" smtClean="0">
              <a:latin typeface="Times New Roman" charset="0"/>
            </a:endParaRPr>
          </a:p>
        </p:txBody>
      </p:sp>
      <p:sp>
        <p:nvSpPr>
          <p:cNvPr id="48131" name="Rectangle 2"/>
          <p:cNvSpPr>
            <a:spLocks noGrp="1" noRot="1" noChangeAspect="1" noChangeArrowheads="1" noTextEdit="1"/>
          </p:cNvSpPr>
          <p:nvPr>
            <p:ph type="sldImg"/>
          </p:nvPr>
        </p:nvSpPr>
        <p:spPr>
          <a:ln cap="flat"/>
        </p:spPr>
      </p:sp>
      <p:sp>
        <p:nvSpPr>
          <p:cNvPr id="48132" name="Rectangle 3"/>
          <p:cNvSpPr>
            <a:spLocks noGrp="1" noChangeArrowheads="1"/>
          </p:cNvSpPr>
          <p:nvPr>
            <p:ph type="body" idx="1"/>
          </p:nvPr>
        </p:nvSpPr>
        <p:spPr>
          <a:noFill/>
        </p:spPr>
        <p:txBody>
          <a:bodyPr/>
          <a:lstStyle/>
          <a:p>
            <a:r>
              <a:rPr lang="en-US" altLang="en-US" smtClean="0"/>
              <a:t>1910.106(d)(7)(i) and (iii) and (iv)</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7F750105-0D9E-4C2C-98A0-004E7AA29DEE}" type="slidenum">
              <a:rPr lang="en-US" altLang="en-US" sz="1000" smtClean="0">
                <a:latin typeface="Times New Roman" charset="0"/>
              </a:rPr>
              <a:pPr>
                <a:spcBef>
                  <a:spcPct val="0"/>
                </a:spcBef>
              </a:pPr>
              <a:t>18</a:t>
            </a:fld>
            <a:endParaRPr lang="en-US" altLang="en-US" sz="1000" smtClean="0">
              <a:latin typeface="Times New Roman" charset="0"/>
            </a:endParaRPr>
          </a:p>
        </p:txBody>
      </p:sp>
      <p:sp>
        <p:nvSpPr>
          <p:cNvPr id="49155" name="Rectangle 2"/>
          <p:cNvSpPr>
            <a:spLocks noGrp="1" noRot="1" noChangeAspect="1" noChangeArrowheads="1" noTextEdit="1"/>
          </p:cNvSpPr>
          <p:nvPr>
            <p:ph type="sldImg"/>
          </p:nvPr>
        </p:nvSpPr>
        <p:spPr>
          <a:xfrm>
            <a:off x="1136650" y="690563"/>
            <a:ext cx="4584700" cy="3438525"/>
          </a:xfrm>
          <a:ln cap="flat"/>
        </p:spPr>
      </p:sp>
      <p:sp>
        <p:nvSpPr>
          <p:cNvPr id="49156" name="Rectangle 3"/>
          <p:cNvSpPr>
            <a:spLocks noGrp="1" noChangeArrowheads="1"/>
          </p:cNvSpPr>
          <p:nvPr>
            <p:ph type="body" idx="1"/>
          </p:nvPr>
        </p:nvSpPr>
        <p:spPr>
          <a:noFill/>
        </p:spPr>
        <p:txBody>
          <a:bodyPr/>
          <a:lstStyle/>
          <a:p>
            <a:r>
              <a:rPr lang="en-US" altLang="en-US" smtClean="0"/>
              <a:t>1910.106(e)(2)(iv)(</a:t>
            </a:r>
            <a:r>
              <a:rPr lang="en-US" altLang="en-US" i="1" smtClean="0"/>
              <a:t>d</a:t>
            </a:r>
            <a:r>
              <a:rPr lang="en-US" altLang="en-US" smtClean="0"/>
              <a:t>)</a:t>
            </a:r>
          </a:p>
          <a:p>
            <a:endParaRPr lang="en-US" altLang="en-US" smtClean="0"/>
          </a:p>
          <a:p>
            <a:r>
              <a:rPr lang="en-US" altLang="en-US" smtClean="0"/>
              <a:t>Transferring of flammable liquids by means of air pressure on the container or portable tanks is prohibited.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7BBED9EC-B47B-4E5B-B060-6FC197AE1ED3}" type="slidenum">
              <a:rPr lang="en-US" altLang="en-US" sz="1000" smtClean="0">
                <a:latin typeface="Times New Roman" charset="0"/>
              </a:rPr>
              <a:pPr>
                <a:spcBef>
                  <a:spcPct val="0"/>
                </a:spcBef>
              </a:pPr>
              <a:t>19</a:t>
            </a:fld>
            <a:endParaRPr lang="en-US" altLang="en-US" sz="1000" smtClean="0">
              <a:latin typeface="Times New Roman" charset="0"/>
            </a:endParaRPr>
          </a:p>
        </p:txBody>
      </p:sp>
      <p:sp>
        <p:nvSpPr>
          <p:cNvPr id="50179" name="Rectangle 2"/>
          <p:cNvSpPr>
            <a:spLocks noGrp="1" noRot="1" noChangeAspect="1" noChangeArrowheads="1" noTextEdit="1"/>
          </p:cNvSpPr>
          <p:nvPr>
            <p:ph type="sldImg"/>
          </p:nvPr>
        </p:nvSpPr>
        <p:spPr>
          <a:xfrm>
            <a:off x="1136650" y="690563"/>
            <a:ext cx="4584700" cy="3438525"/>
          </a:xfrm>
          <a:ln cap="flat"/>
        </p:spPr>
      </p:sp>
      <p:sp>
        <p:nvSpPr>
          <p:cNvPr id="5018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4C72D4EB-1E82-4FA6-8F68-133237D81FB6}" type="slidenum">
              <a:rPr lang="en-US" altLang="en-US" sz="1000" smtClean="0">
                <a:latin typeface="Times New Roman" charset="0"/>
              </a:rPr>
              <a:pPr>
                <a:spcBef>
                  <a:spcPct val="0"/>
                </a:spcBef>
              </a:pPr>
              <a:t>2</a:t>
            </a:fld>
            <a:endParaRPr lang="en-US" altLang="en-US" sz="1000" smtClean="0">
              <a:latin typeface="Times New Roman"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US" altLang="en-US" smtClean="0"/>
              <a:t>29 CFR 1910.106</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9AD5D32A-EF36-4C11-842E-E8CE5B3E69CE}" type="slidenum">
              <a:rPr lang="en-US" altLang="en-US" sz="1000" smtClean="0">
                <a:latin typeface="Times New Roman" charset="0"/>
              </a:rPr>
              <a:pPr>
                <a:spcBef>
                  <a:spcPct val="0"/>
                </a:spcBef>
              </a:pPr>
              <a:t>20</a:t>
            </a:fld>
            <a:endParaRPr lang="en-US" altLang="en-US" sz="1000" smtClean="0">
              <a:latin typeface="Times New Roman" charset="0"/>
            </a:endParaRPr>
          </a:p>
        </p:txBody>
      </p:sp>
      <p:sp>
        <p:nvSpPr>
          <p:cNvPr id="51203" name="Rectangle 2"/>
          <p:cNvSpPr>
            <a:spLocks noGrp="1" noRot="1" noChangeAspect="1" noChangeArrowheads="1" noTextEdit="1"/>
          </p:cNvSpPr>
          <p:nvPr>
            <p:ph type="sldImg"/>
          </p:nvPr>
        </p:nvSpPr>
        <p:spPr>
          <a:xfrm>
            <a:off x="1136650" y="690563"/>
            <a:ext cx="4584700" cy="3438525"/>
          </a:xfrm>
          <a:ln cap="flat"/>
        </p:spPr>
      </p:sp>
      <p:sp>
        <p:nvSpPr>
          <p:cNvPr id="5120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E3CBC2C1-A026-459F-80F2-FCDD0A304A0F}" type="slidenum">
              <a:rPr lang="en-US" altLang="en-US" sz="1000" smtClean="0">
                <a:latin typeface="Times New Roman" charset="0"/>
              </a:rPr>
              <a:pPr>
                <a:spcBef>
                  <a:spcPct val="0"/>
                </a:spcBef>
              </a:pPr>
              <a:t>21</a:t>
            </a:fld>
            <a:endParaRPr lang="en-US" altLang="en-US" sz="1000" smtClean="0">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en-US" altLang="en-US" smtClean="0"/>
              <a:t>1910.106(e)(9)(iii)</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C7A2AC42-CD51-496B-BB87-7FB9BC552B2C}" type="slidenum">
              <a:rPr lang="en-US" altLang="en-US" sz="1000" smtClean="0">
                <a:latin typeface="Times New Roman" charset="0"/>
              </a:rPr>
              <a:pPr>
                <a:spcBef>
                  <a:spcPct val="0"/>
                </a:spcBef>
              </a:pPr>
              <a:t>22</a:t>
            </a:fld>
            <a:endParaRPr lang="en-US" altLang="en-US" sz="1000" smtClean="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altLang="en-US" u="sng" smtClean="0"/>
              <a:t>Spills or Leaks</a:t>
            </a:r>
          </a:p>
          <a:p>
            <a:r>
              <a:rPr lang="en-US" altLang="en-US" smtClean="0"/>
              <a:t>First, eliminate all sources of ignition, then</a:t>
            </a:r>
          </a:p>
          <a:p>
            <a:pPr>
              <a:buFontTx/>
              <a:buChar char="-"/>
            </a:pPr>
            <a:r>
              <a:rPr lang="en-US" altLang="en-US" smtClean="0"/>
              <a:t> Stop the leak, if possible</a:t>
            </a:r>
          </a:p>
          <a:p>
            <a:pPr>
              <a:buFontTx/>
              <a:buChar char="-"/>
            </a:pPr>
            <a:r>
              <a:rPr lang="en-US" altLang="en-US" smtClean="0"/>
              <a:t> Contain the material</a:t>
            </a:r>
          </a:p>
          <a:p>
            <a:pPr>
              <a:buFontTx/>
              <a:buChar char="-"/>
            </a:pPr>
            <a:r>
              <a:rPr lang="en-US" altLang="en-US" smtClean="0"/>
              <a:t> Isolate the area</a:t>
            </a:r>
          </a:p>
          <a:p>
            <a:pPr>
              <a:buFontTx/>
              <a:buChar char="-"/>
            </a:pPr>
            <a:r>
              <a:rPr lang="en-US" altLang="en-US" smtClean="0"/>
              <a:t> Avoid direct contact with the material</a:t>
            </a:r>
          </a:p>
          <a:p>
            <a:pPr>
              <a:buFontTx/>
              <a:buChar char="-"/>
            </a:pPr>
            <a:r>
              <a:rPr lang="en-US" altLang="en-US" smtClean="0"/>
              <a:t> Use appropriate fire control procedures</a:t>
            </a:r>
            <a:br>
              <a:rPr lang="en-US" altLang="en-US" smtClean="0"/>
            </a:br>
            <a:r>
              <a:rPr lang="en-US" altLang="en-US" smtClean="0"/>
              <a:t/>
            </a:r>
            <a:br>
              <a:rPr lang="en-US" altLang="en-US" smtClean="0"/>
            </a:b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7C6AFBE4-65CC-4155-B751-70A184670D66}" type="slidenum">
              <a:rPr lang="en-US" altLang="en-US" sz="1000" smtClean="0">
                <a:latin typeface="Times New Roman" charset="0"/>
              </a:rPr>
              <a:pPr>
                <a:spcBef>
                  <a:spcPct val="0"/>
                </a:spcBef>
              </a:pPr>
              <a:t>23</a:t>
            </a:fld>
            <a:endParaRPr lang="en-US" altLang="en-US" sz="1000" smtClean="0">
              <a:latin typeface="Times New Roman"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83B0FD96-801C-4BCF-AAEC-2C0802DB89EC}" type="slidenum">
              <a:rPr lang="en-US" altLang="en-US" sz="1000" smtClean="0">
                <a:latin typeface="Times New Roman" charset="0"/>
              </a:rPr>
              <a:pPr>
                <a:spcBef>
                  <a:spcPct val="0"/>
                </a:spcBef>
              </a:pPr>
              <a:t>3</a:t>
            </a:fld>
            <a:endParaRPr lang="en-US" altLang="en-US" sz="1000" smtClean="0">
              <a:latin typeface="Times New Roman" charset="0"/>
            </a:endParaRPr>
          </a:p>
        </p:txBody>
      </p:sp>
      <p:sp>
        <p:nvSpPr>
          <p:cNvPr id="33795" name="Rectangle 2"/>
          <p:cNvSpPr>
            <a:spLocks noGrp="1" noRot="1" noChangeAspect="1" noChangeArrowheads="1" noTextEdit="1"/>
          </p:cNvSpPr>
          <p:nvPr>
            <p:ph type="sldImg"/>
          </p:nvPr>
        </p:nvSpPr>
        <p:spPr>
          <a:noFill/>
          <a:ln cap="flat"/>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mtClean="0"/>
              <a:t>1910.106(a)(14)</a:t>
            </a:r>
          </a:p>
          <a:p>
            <a:endParaRPr lang="en-US" altLang="en-US" i="1" smtClean="0"/>
          </a:p>
          <a:p>
            <a:r>
              <a:rPr lang="en-US" altLang="en-US" u="sng" smtClean="0"/>
              <a:t>Flash point</a:t>
            </a:r>
            <a:r>
              <a:rPr lang="en-US" altLang="en-US" smtClean="0"/>
              <a:t> means the minimum temperature at which a liquid gives off vapor within a test vessel in sufficient concentration to form an ignitable mixture with air near the surface of the liquid.</a:t>
            </a:r>
          </a:p>
          <a:p>
            <a:endParaRPr lang="en-US" altLang="en-US" smtClean="0"/>
          </a:p>
          <a:p>
            <a:r>
              <a:rPr lang="en-US" altLang="en-US" smtClean="0"/>
              <a:t>Flammable liquids themselves will not burn, but as the liquid evaporates, it gives off vapors that mix with the air to form dangerous gases that can be set off by a small spark.  Gasoline, for example, evaporates at temperatures as low as 45 degrees Fahrenheit below zero.  As the temperature rises, the rate of evaporation increases and more and more vapors are given off.  Flammable vapors are usually heavier than air so they collect in the lowest areas they can reach.  Without good ventilation to dissipate them, a small spark can set off a big disaster.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2FCCE119-6813-41D8-8CF5-E29CE8E71F87}" type="slidenum">
              <a:rPr lang="en-US" altLang="en-US" sz="1000" smtClean="0">
                <a:latin typeface="Times New Roman" charset="0"/>
              </a:rPr>
              <a:pPr>
                <a:spcBef>
                  <a:spcPct val="0"/>
                </a:spcBef>
              </a:pPr>
              <a:t>4</a:t>
            </a:fld>
            <a:endParaRPr lang="en-US" altLang="en-US" sz="1000" smtClean="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C03AD017-D177-44E6-937A-30A4C33DA720}" type="slidenum">
              <a:rPr lang="en-US" altLang="en-US" sz="1000" smtClean="0">
                <a:latin typeface="Times New Roman" charset="0"/>
              </a:rPr>
              <a:pPr>
                <a:spcBef>
                  <a:spcPct val="0"/>
                </a:spcBef>
              </a:pPr>
              <a:t>5</a:t>
            </a:fld>
            <a:endParaRPr lang="en-US" altLang="en-US" sz="1000" smtClean="0">
              <a:latin typeface="Times New Roman" charset="0"/>
            </a:endParaRPr>
          </a:p>
        </p:txBody>
      </p:sp>
      <p:sp>
        <p:nvSpPr>
          <p:cNvPr id="35843" name="Rectangle 2"/>
          <p:cNvSpPr>
            <a:spLocks noGrp="1" noRot="1" noChangeAspect="1" noChangeArrowheads="1" noTextEdit="1"/>
          </p:cNvSpPr>
          <p:nvPr>
            <p:ph type="sldImg"/>
          </p:nvPr>
        </p:nvSpPr>
        <p:spPr>
          <a:noFill/>
          <a:ln cap="flat"/>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mtClean="0"/>
              <a:t>1910.106(a)(19)</a:t>
            </a:r>
          </a:p>
          <a:p>
            <a:endParaRPr lang="en-US" altLang="en-US" sz="1000" smtClean="0"/>
          </a:p>
          <a:p>
            <a:r>
              <a:rPr lang="en-US" altLang="en-US" sz="1000" smtClean="0"/>
              <a:t>Flammable liquids are classified primarily according to their flash point to indicate the danger they pose as a fire hazard.  Flash point is directly related to a liquid’s ability to generate vapor. Since it is the vapor of a liquid, not the liquid itself, that burns, vapor generation becomes a primary factor in determining the fire hazard.</a:t>
            </a:r>
          </a:p>
          <a:p>
            <a:endParaRPr lang="en-US" altLang="en-US" sz="1000" smtClean="0"/>
          </a:p>
          <a:p>
            <a:r>
              <a:rPr lang="en-US" altLang="en-US" sz="1000" smtClean="0"/>
              <a:t>Category 1 shall include liquids having flashpoints below 73.4 °F (23 °C) and having a boiling point at or below 95 °F (35 °C).</a:t>
            </a:r>
          </a:p>
          <a:p>
            <a:r>
              <a:rPr lang="en-US" altLang="en-US" sz="1000" smtClean="0"/>
              <a:t>Category 2 shall include liquids having flashpoints below 73.4 °F (23 °C) and having a boiling point above 95 °F (35 °C).</a:t>
            </a:r>
          </a:p>
          <a:p>
            <a:r>
              <a:rPr lang="en-US" altLang="en-US" sz="1000" smtClean="0"/>
              <a:t> </a:t>
            </a:r>
          </a:p>
          <a:p>
            <a:r>
              <a:rPr lang="en-US" altLang="en-US" sz="1000" smtClean="0"/>
              <a:t>Category 3 shall include liquids having flashpoints at or above 73.4 °F (23 °C) and at or below 140 °F (60 °C). When a Category 3 liquid with a flashpoint at or above 100 °F (37.8 °C) is heated for use to within 30 °F (16.7 °C) of its flashpoint, it shall be handled in accordance with the requirements for a Category 3 liquid with a flashpoint below 100 °F (37.8 °C).</a:t>
            </a:r>
          </a:p>
          <a:p>
            <a:r>
              <a:rPr lang="en-US" altLang="en-US" sz="1000" smtClean="0"/>
              <a:t> </a:t>
            </a:r>
          </a:p>
          <a:p>
            <a:r>
              <a:rPr lang="en-US" altLang="en-US" sz="1000" smtClean="0"/>
              <a:t>Category 4 shall include liquids having flashpoints above 140 °F (60 °C) and at or below 199.4 °F (93 °C). When a Category 4 flammable liquid is heated for use to within 30 °F (16.7 °C) of its flashpoint, it shall be handled in accordance with the requirements for a Category 3 liquid with a flashpoint at or above 100 °F (37.8 °C).</a:t>
            </a:r>
          </a:p>
          <a:p>
            <a:r>
              <a:rPr lang="en-US" altLang="en-US" sz="1000" smtClean="0"/>
              <a:t> </a:t>
            </a:r>
          </a:p>
          <a:p>
            <a:r>
              <a:rPr lang="en-US" altLang="en-US" sz="1000" smtClean="0"/>
              <a:t>When liquid with a flashpoint greater than 199.4 °F (93 °C) is heated for use to within 30 °F (16.7 °C) of its flashpoint, it shall be handled in accordance with the requirements for a Category 4 flammable liquid.</a:t>
            </a:r>
          </a:p>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5E2089EF-E51C-4107-BF55-3E7D5033697C}" type="slidenum">
              <a:rPr lang="en-US" altLang="en-US" sz="1000" smtClean="0">
                <a:latin typeface="Times New Roman" charset="0"/>
              </a:rPr>
              <a:pPr>
                <a:spcBef>
                  <a:spcPct val="0"/>
                </a:spcBef>
              </a:pPr>
              <a:t>6</a:t>
            </a:fld>
            <a:endParaRPr lang="en-US" altLang="en-US" sz="1000" smtClean="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altLang="en-US" smtClean="0"/>
              <a:t>Some kerosenes may have a lower flash point.  Kerosene is a mixture of refined petroleum solvents and the content of the mixture can vary with the manufacturer.  Check the SDS.</a:t>
            </a:r>
          </a:p>
          <a:p>
            <a:r>
              <a:rPr lang="en-US" alt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98DE1BCE-E296-4BB6-ACDF-772DCFC7DE90}" type="slidenum">
              <a:rPr lang="en-US" altLang="en-US" sz="1000" smtClean="0">
                <a:latin typeface="Times New Roman" charset="0"/>
              </a:rPr>
              <a:pPr>
                <a:spcBef>
                  <a:spcPct val="0"/>
                </a:spcBef>
              </a:pPr>
              <a:t>7</a:t>
            </a:fld>
            <a:endParaRPr lang="en-US" altLang="en-US" sz="1000" smtClean="0">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smtClean="0"/>
              <a:t>1910.106(e)(6)(i)</a:t>
            </a:r>
          </a:p>
          <a:p>
            <a:endParaRPr lang="en-US" altLang="en-US" smtClean="0"/>
          </a:p>
          <a:p>
            <a:endParaRPr lang="en-US" altLang="en-US" smtClean="0"/>
          </a:p>
          <a:p>
            <a:endParaRPr lang="en-US" altLang="en-US" smtClean="0"/>
          </a:p>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C573CB57-B7FD-4876-9541-5D66897788CC}" type="slidenum">
              <a:rPr lang="en-US" altLang="en-US" sz="1000" smtClean="0">
                <a:latin typeface="Times New Roman" charset="0"/>
              </a:rPr>
              <a:pPr>
                <a:spcBef>
                  <a:spcPct val="0"/>
                </a:spcBef>
              </a:pPr>
              <a:t>8</a:t>
            </a:fld>
            <a:endParaRPr lang="en-US" altLang="en-US" sz="1000" smtClean="0">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altLang="en-US" smtClean="0"/>
              <a:t>Static electricity can be generated by the contact and separation of dissimilar materials.  For example:  belts and pulleys, tires and the road, fluid flow through a pipe, agitation and mixing of fluids, and splash filling of flammable liquids.</a:t>
            </a:r>
          </a:p>
          <a:p>
            <a:endParaRPr lang="en-US" altLang="en-US" smtClean="0"/>
          </a:p>
          <a:p>
            <a:r>
              <a:rPr lang="en-US" altLang="en-US" smtClean="0"/>
              <a:t>For more information, see NFPA 77, </a:t>
            </a:r>
            <a:r>
              <a:rPr lang="en-US" altLang="en-US" i="1" smtClean="0"/>
              <a:t>Static Electricity</a:t>
            </a:r>
            <a:r>
              <a:rPr lang="en-US" altLang="en-US" smtClean="0"/>
              <a:t>.</a:t>
            </a:r>
          </a:p>
          <a:p>
            <a:endParaRPr lang="en-US" altLang="en-US" smtClean="0"/>
          </a:p>
          <a:p>
            <a:r>
              <a:rPr lang="en-US" altLang="en-US" smtClean="0"/>
              <a:t>One of the primary means of reducing the hazard of static electricity when transferring flammable liquids into/from containers is through the use of bonding and grounding, which is discussed in this program.</a:t>
            </a:r>
          </a:p>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charset="0"/>
              </a:defRPr>
            </a:lvl1pPr>
            <a:lvl2pPr marL="742950" indent="-285750" defTabSz="911225">
              <a:spcBef>
                <a:spcPct val="30000"/>
              </a:spcBef>
              <a:defRPr sz="1200">
                <a:solidFill>
                  <a:schemeClr val="tx1"/>
                </a:solidFill>
                <a:latin typeface="Arial" charset="0"/>
              </a:defRPr>
            </a:lvl2pPr>
            <a:lvl3pPr marL="1143000" indent="-228600" defTabSz="911225">
              <a:spcBef>
                <a:spcPct val="30000"/>
              </a:spcBef>
              <a:defRPr sz="1200">
                <a:solidFill>
                  <a:schemeClr val="tx1"/>
                </a:solidFill>
                <a:latin typeface="Arial" charset="0"/>
              </a:defRPr>
            </a:lvl3pPr>
            <a:lvl4pPr marL="1600200" indent="-228600" defTabSz="911225">
              <a:spcBef>
                <a:spcPct val="30000"/>
              </a:spcBef>
              <a:defRPr sz="1200">
                <a:solidFill>
                  <a:schemeClr val="tx1"/>
                </a:solidFill>
                <a:latin typeface="Arial" charset="0"/>
              </a:defRPr>
            </a:lvl4pPr>
            <a:lvl5pPr marL="2057400" indent="-228600" defTabSz="911225">
              <a:spcBef>
                <a:spcPct val="30000"/>
              </a:spcBef>
              <a:defRPr sz="1200">
                <a:solidFill>
                  <a:schemeClr val="tx1"/>
                </a:solidFill>
                <a:latin typeface="Arial" charset="0"/>
              </a:defRPr>
            </a:lvl5pPr>
            <a:lvl6pPr marL="2514600" indent="-228600" defTabSz="911225" eaLnBrk="0" fontAlgn="base" hangingPunct="0">
              <a:spcBef>
                <a:spcPct val="30000"/>
              </a:spcBef>
              <a:spcAft>
                <a:spcPct val="0"/>
              </a:spcAft>
              <a:defRPr sz="1200">
                <a:solidFill>
                  <a:schemeClr val="tx1"/>
                </a:solidFill>
                <a:latin typeface="Arial" charset="0"/>
              </a:defRPr>
            </a:lvl6pPr>
            <a:lvl7pPr marL="2971800" indent="-228600" defTabSz="911225" eaLnBrk="0" fontAlgn="base" hangingPunct="0">
              <a:spcBef>
                <a:spcPct val="30000"/>
              </a:spcBef>
              <a:spcAft>
                <a:spcPct val="0"/>
              </a:spcAft>
              <a:defRPr sz="1200">
                <a:solidFill>
                  <a:schemeClr val="tx1"/>
                </a:solidFill>
                <a:latin typeface="Arial" charset="0"/>
              </a:defRPr>
            </a:lvl7pPr>
            <a:lvl8pPr marL="3429000" indent="-228600" defTabSz="911225" eaLnBrk="0" fontAlgn="base" hangingPunct="0">
              <a:spcBef>
                <a:spcPct val="30000"/>
              </a:spcBef>
              <a:spcAft>
                <a:spcPct val="0"/>
              </a:spcAft>
              <a:defRPr sz="1200">
                <a:solidFill>
                  <a:schemeClr val="tx1"/>
                </a:solidFill>
                <a:latin typeface="Arial" charset="0"/>
              </a:defRPr>
            </a:lvl8pPr>
            <a:lvl9pPr marL="3886200" indent="-228600" defTabSz="911225" eaLnBrk="0" fontAlgn="base" hangingPunct="0">
              <a:spcBef>
                <a:spcPct val="30000"/>
              </a:spcBef>
              <a:spcAft>
                <a:spcPct val="0"/>
              </a:spcAft>
              <a:defRPr sz="1200">
                <a:solidFill>
                  <a:schemeClr val="tx1"/>
                </a:solidFill>
                <a:latin typeface="Arial" charset="0"/>
              </a:defRPr>
            </a:lvl9pPr>
          </a:lstStyle>
          <a:p>
            <a:pPr>
              <a:spcBef>
                <a:spcPct val="0"/>
              </a:spcBef>
            </a:pPr>
            <a:fld id="{2188EB02-50CA-443A-BDAA-7C66D9609462}" type="slidenum">
              <a:rPr lang="en-US" altLang="en-US" sz="1000" smtClean="0">
                <a:latin typeface="Times New Roman" charset="0"/>
              </a:rPr>
              <a:pPr>
                <a:spcBef>
                  <a:spcPct val="0"/>
                </a:spcBef>
              </a:pPr>
              <a:t>9</a:t>
            </a:fld>
            <a:endParaRPr lang="en-US" altLang="en-US" sz="1000" smtClean="0">
              <a:latin typeface="Times New Roman"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smtClean="0"/>
              <a:t>1910.106(e)(6)(ii)</a:t>
            </a:r>
          </a:p>
          <a:p>
            <a:endParaRPr lang="en-US" altLang="en-US" smtClean="0"/>
          </a:p>
          <a:p>
            <a:r>
              <a:rPr lang="en-US" altLang="en-US" smtClean="0"/>
              <a:t>Both objects bonded share the same charge and have no potential difference, BUT there still is a potential difference between the conductive objects and ground.  Thus, there is danger of a spark from one of the conductive objects to grounded objects.</a:t>
            </a:r>
          </a:p>
          <a:p>
            <a:endParaRPr lang="en-US" altLang="en-US" smtClean="0"/>
          </a:p>
          <a:p>
            <a:endParaRPr lang="en-US" altLang="en-US" smtClean="0"/>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713ADAF0-2575-4A7C-938C-FC070C70FFF4}" type="slidenum">
              <a:rPr lang="en-US" altLang="en-US"/>
              <a:pPr>
                <a:defRPr/>
              </a:pPr>
              <a:t>‹#›</a:t>
            </a:fld>
            <a:endParaRPr lang="en-US" altLang="en-US">
              <a:solidFill>
                <a:schemeClr val="tx1"/>
              </a:solidFill>
              <a:latin typeface="Times New Roman" charset="0"/>
            </a:endParaRPr>
          </a:p>
        </p:txBody>
      </p:sp>
    </p:spTree>
    <p:extLst>
      <p:ext uri="{BB962C8B-B14F-4D97-AF65-F5344CB8AC3E}">
        <p14:creationId xmlns:p14="http://schemas.microsoft.com/office/powerpoint/2010/main" val="392453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381000" y="6362700"/>
            <a:ext cx="3048000"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rgbClr val="FFFFFF"/>
                </a:solidFill>
                <a:latin typeface="Arial" charset="0"/>
                <a:ea typeface="+mn-ea"/>
                <a:cs typeface="+mn-cs"/>
              </a:defRPr>
            </a:lvl2pPr>
            <a:lvl3pPr marL="914400" algn="l" rtl="0" eaLnBrk="0" fontAlgn="base" hangingPunct="0">
              <a:spcBef>
                <a:spcPct val="0"/>
              </a:spcBef>
              <a:spcAft>
                <a:spcPct val="0"/>
              </a:spcAft>
              <a:defRPr sz="2400" kern="1200">
                <a:solidFill>
                  <a:srgbClr val="FFFFFF"/>
                </a:solidFill>
                <a:latin typeface="Arial" charset="0"/>
                <a:ea typeface="+mn-ea"/>
                <a:cs typeface="+mn-cs"/>
              </a:defRPr>
            </a:lvl3pPr>
            <a:lvl4pPr marL="1371600" algn="l" rtl="0" eaLnBrk="0" fontAlgn="base" hangingPunct="0">
              <a:spcBef>
                <a:spcPct val="0"/>
              </a:spcBef>
              <a:spcAft>
                <a:spcPct val="0"/>
              </a:spcAft>
              <a:defRPr sz="2400" kern="1200">
                <a:solidFill>
                  <a:srgbClr val="FFFFFF"/>
                </a:solidFill>
                <a:latin typeface="Arial" charset="0"/>
                <a:ea typeface="+mn-ea"/>
                <a:cs typeface="+mn-cs"/>
              </a:defRPr>
            </a:lvl4pPr>
            <a:lvl5pPr marL="1828800" algn="l" rtl="0" eaLnBrk="0" fontAlgn="base" hangingPunct="0">
              <a:spcBef>
                <a:spcPct val="0"/>
              </a:spcBef>
              <a:spcAft>
                <a:spcPct val="0"/>
              </a:spcAft>
              <a:defRPr sz="2400" kern="1200">
                <a:solidFill>
                  <a:srgbClr val="FFFFFF"/>
                </a:solidFill>
                <a:latin typeface="Arial" charset="0"/>
                <a:ea typeface="+mn-ea"/>
                <a:cs typeface="+mn-cs"/>
              </a:defRPr>
            </a:lvl5pPr>
            <a:lvl6pPr marL="2286000" algn="l" defTabSz="914400" rtl="0" eaLnBrk="1" latinLnBrk="0" hangingPunct="1">
              <a:defRPr sz="2400" kern="1200">
                <a:solidFill>
                  <a:srgbClr val="FFFFFF"/>
                </a:solidFill>
                <a:latin typeface="Arial" charset="0"/>
                <a:ea typeface="+mn-ea"/>
                <a:cs typeface="+mn-cs"/>
              </a:defRPr>
            </a:lvl6pPr>
            <a:lvl7pPr marL="2743200" algn="l" defTabSz="914400" rtl="0" eaLnBrk="1" latinLnBrk="0" hangingPunct="1">
              <a:defRPr sz="2400" kern="1200">
                <a:solidFill>
                  <a:srgbClr val="FFFFFF"/>
                </a:solidFill>
                <a:latin typeface="Arial" charset="0"/>
                <a:ea typeface="+mn-ea"/>
                <a:cs typeface="+mn-cs"/>
              </a:defRPr>
            </a:lvl7pPr>
            <a:lvl8pPr marL="3200400" algn="l" defTabSz="914400" rtl="0" eaLnBrk="1" latinLnBrk="0" hangingPunct="1">
              <a:defRPr sz="2400" kern="1200">
                <a:solidFill>
                  <a:srgbClr val="FFFFFF"/>
                </a:solidFill>
                <a:latin typeface="Arial" charset="0"/>
                <a:ea typeface="+mn-ea"/>
                <a:cs typeface="+mn-cs"/>
              </a:defRPr>
            </a:lvl8pPr>
            <a:lvl9pPr marL="3657600" algn="l" defTabSz="914400" rtl="0" eaLnBrk="1" latinLnBrk="0" hangingPunct="1">
              <a:defRPr sz="2400" kern="1200">
                <a:solidFill>
                  <a:srgbClr val="FFFFFF"/>
                </a:solidFill>
                <a:latin typeface="Arial" charset="0"/>
                <a:ea typeface="+mn-ea"/>
                <a:cs typeface="+mn-cs"/>
              </a:defRPr>
            </a:lvl9pPr>
          </a:lstStyle>
          <a:p>
            <a:pPr>
              <a:defRPr/>
            </a:pPr>
            <a:r>
              <a:rPr lang="en-US" altLang="en-US" dirty="0" smtClean="0"/>
              <a:t>Directorate of Training and Education</a:t>
            </a:r>
            <a:endParaRPr lang="en-US" altLang="en-US" dirty="0"/>
          </a:p>
        </p:txBody>
      </p:sp>
      <p:sp>
        <p:nvSpPr>
          <p:cNvPr id="2" name="Title 1"/>
          <p:cNvSpPr>
            <a:spLocks noGrp="1"/>
          </p:cNvSpPr>
          <p:nvPr>
            <p:ph type="title"/>
          </p:nvPr>
        </p:nvSpPr>
        <p:spPr>
          <a:xfrm>
            <a:off x="457200" y="274638"/>
            <a:ext cx="76200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00200"/>
            <a:ext cx="7391400" cy="43849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65C7300-621D-457A-936F-A2CD2969515C}" type="slidenum">
              <a:rPr lang="en-US" altLang="en-US"/>
              <a:pPr>
                <a:defRPr/>
              </a:pPr>
              <a:t>‹#›</a:t>
            </a:fld>
            <a:endParaRPr lang="en-US" altLang="en-US">
              <a:solidFill>
                <a:schemeClr val="tx1"/>
              </a:solidFill>
              <a:latin typeface="Times New Roman" charset="0"/>
            </a:endParaRPr>
          </a:p>
        </p:txBody>
      </p:sp>
    </p:spTree>
    <p:extLst>
      <p:ext uri="{BB962C8B-B14F-4D97-AF65-F5344CB8AC3E}">
        <p14:creationId xmlns:p14="http://schemas.microsoft.com/office/powerpoint/2010/main" val="136554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6200000">
            <a:off x="7551738" y="1646237"/>
            <a:ext cx="2438400" cy="365125"/>
          </a:xfrm>
          <a:prstGeom prst="rect">
            <a:avLst/>
          </a:prstGeo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rot="16200000">
            <a:off x="7587456" y="4048919"/>
            <a:ext cx="2366963" cy="365125"/>
          </a:xfrm>
          <a:prstGeom prst="rect">
            <a:avLst/>
          </a:prstGeom>
        </p:spPr>
        <p:txBody>
          <a:bodyPr/>
          <a:lstStyle>
            <a:lvl1pPr>
              <a:defRPr/>
            </a:lvl1pPr>
          </a:lstStyle>
          <a:p>
            <a:pPr>
              <a:defRPr/>
            </a:pPr>
            <a:r>
              <a:rPr lang="en-US" altLang="en-US"/>
              <a:t>OSHA Office of Training and Education</a:t>
            </a:r>
            <a:endParaRPr lang="en-US" altLang="en-US">
              <a:latin typeface="Times New Roman" charset="0"/>
            </a:endParaRPr>
          </a:p>
        </p:txBody>
      </p:sp>
      <p:sp>
        <p:nvSpPr>
          <p:cNvPr id="7" name="Slide Number Placeholder 6"/>
          <p:cNvSpPr>
            <a:spLocks noGrp="1"/>
          </p:cNvSpPr>
          <p:nvPr>
            <p:ph type="sldNum" sz="quarter" idx="12"/>
          </p:nvPr>
        </p:nvSpPr>
        <p:spPr/>
        <p:txBody>
          <a:bodyPr/>
          <a:lstStyle>
            <a:lvl1pPr>
              <a:defRPr/>
            </a:lvl1pPr>
          </a:lstStyle>
          <a:p>
            <a:pPr>
              <a:defRPr/>
            </a:pPr>
            <a:fld id="{05DE8D0B-65FE-43BE-9A4F-BC8422B84438}" type="slidenum">
              <a:rPr lang="en-US" altLang="en-US"/>
              <a:pPr>
                <a:defRPr/>
              </a:pPr>
              <a:t>‹#›</a:t>
            </a:fld>
            <a:endParaRPr lang="en-US" altLang="en-US">
              <a:solidFill>
                <a:schemeClr val="tx1"/>
              </a:solidFill>
              <a:latin typeface="Times New Roman" charset="0"/>
            </a:endParaRPr>
          </a:p>
        </p:txBody>
      </p:sp>
    </p:spTree>
    <p:extLst>
      <p:ext uri="{BB962C8B-B14F-4D97-AF65-F5344CB8AC3E}">
        <p14:creationId xmlns:p14="http://schemas.microsoft.com/office/powerpoint/2010/main" val="234737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rot="16200000">
            <a:off x="7551738" y="1646237"/>
            <a:ext cx="2438400" cy="365125"/>
          </a:xfrm>
          <a:prstGeom prst="rect">
            <a:avLst/>
          </a:prstGeom>
        </p:spPr>
        <p:txBody>
          <a:bodyPr/>
          <a:lstStyle>
            <a:lvl1pPr>
              <a:defRPr/>
            </a:lvl1pPr>
          </a:lstStyle>
          <a:p>
            <a:pPr>
              <a:defRPr/>
            </a:pPr>
            <a:endParaRPr lang="en-US" altLang="en-US"/>
          </a:p>
        </p:txBody>
      </p:sp>
      <p:sp>
        <p:nvSpPr>
          <p:cNvPr id="8" name="Footer Placeholder 7"/>
          <p:cNvSpPr>
            <a:spLocks noGrp="1"/>
          </p:cNvSpPr>
          <p:nvPr>
            <p:ph type="ftr" sz="quarter" idx="11"/>
          </p:nvPr>
        </p:nvSpPr>
        <p:spPr>
          <a:xfrm rot="16200000">
            <a:off x="7587456" y="4048919"/>
            <a:ext cx="2366963" cy="365125"/>
          </a:xfrm>
          <a:prstGeom prst="rect">
            <a:avLst/>
          </a:prstGeom>
        </p:spPr>
        <p:txBody>
          <a:bodyPr/>
          <a:lstStyle>
            <a:lvl1pPr>
              <a:defRPr/>
            </a:lvl1pPr>
          </a:lstStyle>
          <a:p>
            <a:pPr>
              <a:defRPr/>
            </a:pPr>
            <a:r>
              <a:rPr lang="en-US" altLang="en-US"/>
              <a:t>OSHA Office of Training and Education</a:t>
            </a:r>
            <a:endParaRPr lang="en-US" altLang="en-US">
              <a:latin typeface="Times New Roman" charset="0"/>
            </a:endParaRPr>
          </a:p>
        </p:txBody>
      </p:sp>
      <p:sp>
        <p:nvSpPr>
          <p:cNvPr id="9" name="Slide Number Placeholder 8"/>
          <p:cNvSpPr>
            <a:spLocks noGrp="1"/>
          </p:cNvSpPr>
          <p:nvPr>
            <p:ph type="sldNum" sz="quarter" idx="12"/>
          </p:nvPr>
        </p:nvSpPr>
        <p:spPr/>
        <p:txBody>
          <a:bodyPr/>
          <a:lstStyle>
            <a:lvl1pPr>
              <a:defRPr/>
            </a:lvl1pPr>
          </a:lstStyle>
          <a:p>
            <a:pPr>
              <a:defRPr/>
            </a:pPr>
            <a:fld id="{E0E7BA74-AFF8-411F-BDFF-1CA49CD98908}" type="slidenum">
              <a:rPr lang="en-US" altLang="en-US"/>
              <a:pPr>
                <a:defRPr/>
              </a:pPr>
              <a:t>‹#›</a:t>
            </a:fld>
            <a:endParaRPr lang="en-US" altLang="en-US">
              <a:solidFill>
                <a:schemeClr val="tx1"/>
              </a:solidFill>
              <a:latin typeface="Times New Roman" charset="0"/>
            </a:endParaRPr>
          </a:p>
        </p:txBody>
      </p:sp>
    </p:spTree>
    <p:extLst>
      <p:ext uri="{BB962C8B-B14F-4D97-AF65-F5344CB8AC3E}">
        <p14:creationId xmlns:p14="http://schemas.microsoft.com/office/powerpoint/2010/main" val="419460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984875"/>
            <a:ext cx="12954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4"/>
          <p:cNvSpPr txBox="1">
            <a:spLocks/>
          </p:cNvSpPr>
          <p:nvPr userDrawn="1"/>
        </p:nvSpPr>
        <p:spPr>
          <a:xfrm>
            <a:off x="381000" y="6362700"/>
            <a:ext cx="3048000"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rgbClr val="FFFFFF"/>
                </a:solidFill>
                <a:latin typeface="Arial" charset="0"/>
                <a:ea typeface="+mn-ea"/>
                <a:cs typeface="+mn-cs"/>
              </a:defRPr>
            </a:lvl2pPr>
            <a:lvl3pPr marL="914400" algn="l" rtl="0" eaLnBrk="0" fontAlgn="base" hangingPunct="0">
              <a:spcBef>
                <a:spcPct val="0"/>
              </a:spcBef>
              <a:spcAft>
                <a:spcPct val="0"/>
              </a:spcAft>
              <a:defRPr sz="2400" kern="1200">
                <a:solidFill>
                  <a:srgbClr val="FFFFFF"/>
                </a:solidFill>
                <a:latin typeface="Arial" charset="0"/>
                <a:ea typeface="+mn-ea"/>
                <a:cs typeface="+mn-cs"/>
              </a:defRPr>
            </a:lvl3pPr>
            <a:lvl4pPr marL="1371600" algn="l" rtl="0" eaLnBrk="0" fontAlgn="base" hangingPunct="0">
              <a:spcBef>
                <a:spcPct val="0"/>
              </a:spcBef>
              <a:spcAft>
                <a:spcPct val="0"/>
              </a:spcAft>
              <a:defRPr sz="2400" kern="1200">
                <a:solidFill>
                  <a:srgbClr val="FFFFFF"/>
                </a:solidFill>
                <a:latin typeface="Arial" charset="0"/>
                <a:ea typeface="+mn-ea"/>
                <a:cs typeface="+mn-cs"/>
              </a:defRPr>
            </a:lvl4pPr>
            <a:lvl5pPr marL="1828800" algn="l" rtl="0" eaLnBrk="0" fontAlgn="base" hangingPunct="0">
              <a:spcBef>
                <a:spcPct val="0"/>
              </a:spcBef>
              <a:spcAft>
                <a:spcPct val="0"/>
              </a:spcAft>
              <a:defRPr sz="2400" kern="1200">
                <a:solidFill>
                  <a:srgbClr val="FFFFFF"/>
                </a:solidFill>
                <a:latin typeface="Arial" charset="0"/>
                <a:ea typeface="+mn-ea"/>
                <a:cs typeface="+mn-cs"/>
              </a:defRPr>
            </a:lvl5pPr>
            <a:lvl6pPr marL="2286000" algn="l" defTabSz="914400" rtl="0" eaLnBrk="1" latinLnBrk="0" hangingPunct="1">
              <a:defRPr sz="2400" kern="1200">
                <a:solidFill>
                  <a:srgbClr val="FFFFFF"/>
                </a:solidFill>
                <a:latin typeface="Arial" charset="0"/>
                <a:ea typeface="+mn-ea"/>
                <a:cs typeface="+mn-cs"/>
              </a:defRPr>
            </a:lvl6pPr>
            <a:lvl7pPr marL="2743200" algn="l" defTabSz="914400" rtl="0" eaLnBrk="1" latinLnBrk="0" hangingPunct="1">
              <a:defRPr sz="2400" kern="1200">
                <a:solidFill>
                  <a:srgbClr val="FFFFFF"/>
                </a:solidFill>
                <a:latin typeface="Arial" charset="0"/>
                <a:ea typeface="+mn-ea"/>
                <a:cs typeface="+mn-cs"/>
              </a:defRPr>
            </a:lvl7pPr>
            <a:lvl8pPr marL="3200400" algn="l" defTabSz="914400" rtl="0" eaLnBrk="1" latinLnBrk="0" hangingPunct="1">
              <a:defRPr sz="2400" kern="1200">
                <a:solidFill>
                  <a:srgbClr val="FFFFFF"/>
                </a:solidFill>
                <a:latin typeface="Arial" charset="0"/>
                <a:ea typeface="+mn-ea"/>
                <a:cs typeface="+mn-cs"/>
              </a:defRPr>
            </a:lvl8pPr>
            <a:lvl9pPr marL="3657600" algn="l" defTabSz="914400" rtl="0" eaLnBrk="1" latinLnBrk="0" hangingPunct="1">
              <a:defRPr sz="2400" kern="1200">
                <a:solidFill>
                  <a:srgbClr val="FFFFFF"/>
                </a:solidFill>
                <a:latin typeface="Arial" charset="0"/>
                <a:ea typeface="+mn-ea"/>
                <a:cs typeface="+mn-cs"/>
              </a:defRPr>
            </a:lvl9pPr>
          </a:lstStyle>
          <a:p>
            <a:pPr>
              <a:defRPr/>
            </a:pPr>
            <a:r>
              <a:rPr lang="en-US" altLang="en-US" dirty="0" smtClean="0"/>
              <a:t>Directorate of Training and Education</a:t>
            </a:r>
            <a:endParaRPr lang="en-US" altLang="en-US" dirty="0"/>
          </a:p>
        </p:txBody>
      </p:sp>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B5DE55C8-29C9-48D3-8F2F-1084A4503964}" type="slidenum">
              <a:rPr lang="en-US" altLang="en-US"/>
              <a:pPr>
                <a:defRPr/>
              </a:pPr>
              <a:t>‹#›</a:t>
            </a:fld>
            <a:endParaRPr lang="en-US" altLang="en-US">
              <a:solidFill>
                <a:schemeClr val="tx1"/>
              </a:solidFill>
              <a:latin typeface="Times New Roman" charset="0"/>
            </a:endParaRPr>
          </a:p>
        </p:txBody>
      </p:sp>
    </p:spTree>
    <p:extLst>
      <p:ext uri="{BB962C8B-B14F-4D97-AF65-F5344CB8AC3E}">
        <p14:creationId xmlns:p14="http://schemas.microsoft.com/office/powerpoint/2010/main" val="108784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984875"/>
            <a:ext cx="12954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39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8683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685800" y="1600200"/>
            <a:ext cx="73914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userDrawn="1"/>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66F49E7-0958-49E8-9CF8-A930B3EBE388}" type="slidenum">
              <a:rPr lang="en-US" altLang="en-US"/>
              <a:pPr>
                <a:defRPr/>
              </a:pPr>
              <a:t>‹#›</a:t>
            </a:fld>
            <a:endParaRPr lang="en-US" altLang="en-US">
              <a:solidFill>
                <a:schemeClr val="tx1"/>
              </a:solidFill>
              <a:latin typeface="Times New Roman" charset="0"/>
            </a:endParaRPr>
          </a:p>
        </p:txBody>
      </p:sp>
      <p:pic>
        <p:nvPicPr>
          <p:cNvPr id="1031" name="Picture 8"/>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7200" y="5984875"/>
            <a:ext cx="12954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txBox="1">
            <a:spLocks/>
          </p:cNvSpPr>
          <p:nvPr userDrawn="1"/>
        </p:nvSpPr>
        <p:spPr>
          <a:xfrm>
            <a:off x="381000" y="6362700"/>
            <a:ext cx="3048000" cy="365125"/>
          </a:xfrm>
          <a:prstGeom prst="rect">
            <a:avLst/>
          </a:prstGeom>
        </p:spPr>
        <p:txBody>
          <a:bodyPr/>
          <a:lstStyle>
            <a:defPPr>
              <a:defRPr lang="en-US"/>
            </a:defPPr>
            <a:lvl1pPr algn="l" rtl="0" eaLnBrk="0" fontAlgn="base" hangingPunct="0">
              <a:spcBef>
                <a:spcPct val="0"/>
              </a:spcBef>
              <a:spcAft>
                <a:spcPct val="0"/>
              </a:spcAft>
              <a:defRPr sz="1400" b="1"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rgbClr val="FFFFFF"/>
                </a:solidFill>
                <a:latin typeface="Arial" charset="0"/>
                <a:ea typeface="+mn-ea"/>
                <a:cs typeface="+mn-cs"/>
              </a:defRPr>
            </a:lvl2pPr>
            <a:lvl3pPr marL="914400" algn="l" rtl="0" eaLnBrk="0" fontAlgn="base" hangingPunct="0">
              <a:spcBef>
                <a:spcPct val="0"/>
              </a:spcBef>
              <a:spcAft>
                <a:spcPct val="0"/>
              </a:spcAft>
              <a:defRPr sz="2400" kern="1200">
                <a:solidFill>
                  <a:srgbClr val="FFFFFF"/>
                </a:solidFill>
                <a:latin typeface="Arial" charset="0"/>
                <a:ea typeface="+mn-ea"/>
                <a:cs typeface="+mn-cs"/>
              </a:defRPr>
            </a:lvl3pPr>
            <a:lvl4pPr marL="1371600" algn="l" rtl="0" eaLnBrk="0" fontAlgn="base" hangingPunct="0">
              <a:spcBef>
                <a:spcPct val="0"/>
              </a:spcBef>
              <a:spcAft>
                <a:spcPct val="0"/>
              </a:spcAft>
              <a:defRPr sz="2400" kern="1200">
                <a:solidFill>
                  <a:srgbClr val="FFFFFF"/>
                </a:solidFill>
                <a:latin typeface="Arial" charset="0"/>
                <a:ea typeface="+mn-ea"/>
                <a:cs typeface="+mn-cs"/>
              </a:defRPr>
            </a:lvl4pPr>
            <a:lvl5pPr marL="1828800" algn="l" rtl="0" eaLnBrk="0" fontAlgn="base" hangingPunct="0">
              <a:spcBef>
                <a:spcPct val="0"/>
              </a:spcBef>
              <a:spcAft>
                <a:spcPct val="0"/>
              </a:spcAft>
              <a:defRPr sz="2400" kern="1200">
                <a:solidFill>
                  <a:srgbClr val="FFFFFF"/>
                </a:solidFill>
                <a:latin typeface="Arial" charset="0"/>
                <a:ea typeface="+mn-ea"/>
                <a:cs typeface="+mn-cs"/>
              </a:defRPr>
            </a:lvl5pPr>
            <a:lvl6pPr marL="2286000" algn="l" defTabSz="914400" rtl="0" eaLnBrk="1" latinLnBrk="0" hangingPunct="1">
              <a:defRPr sz="2400" kern="1200">
                <a:solidFill>
                  <a:srgbClr val="FFFFFF"/>
                </a:solidFill>
                <a:latin typeface="Arial" charset="0"/>
                <a:ea typeface="+mn-ea"/>
                <a:cs typeface="+mn-cs"/>
              </a:defRPr>
            </a:lvl6pPr>
            <a:lvl7pPr marL="2743200" algn="l" defTabSz="914400" rtl="0" eaLnBrk="1" latinLnBrk="0" hangingPunct="1">
              <a:defRPr sz="2400" kern="1200">
                <a:solidFill>
                  <a:srgbClr val="FFFFFF"/>
                </a:solidFill>
                <a:latin typeface="Arial" charset="0"/>
                <a:ea typeface="+mn-ea"/>
                <a:cs typeface="+mn-cs"/>
              </a:defRPr>
            </a:lvl7pPr>
            <a:lvl8pPr marL="3200400" algn="l" defTabSz="914400" rtl="0" eaLnBrk="1" latinLnBrk="0" hangingPunct="1">
              <a:defRPr sz="2400" kern="1200">
                <a:solidFill>
                  <a:srgbClr val="FFFFFF"/>
                </a:solidFill>
                <a:latin typeface="Arial" charset="0"/>
                <a:ea typeface="+mn-ea"/>
                <a:cs typeface="+mn-cs"/>
              </a:defRPr>
            </a:lvl8pPr>
            <a:lvl9pPr marL="3657600" algn="l" defTabSz="914400" rtl="0" eaLnBrk="1" latinLnBrk="0" hangingPunct="1">
              <a:defRPr sz="2400" kern="1200">
                <a:solidFill>
                  <a:srgbClr val="FFFFFF"/>
                </a:solidFill>
                <a:latin typeface="Arial" charset="0"/>
                <a:ea typeface="+mn-ea"/>
                <a:cs typeface="+mn-cs"/>
              </a:defRPr>
            </a:lvl9pPr>
          </a:lstStyle>
          <a:p>
            <a:pPr>
              <a:defRPr/>
            </a:pPr>
            <a:r>
              <a:rPr lang="en-US" altLang="en-US" dirty="0" smtClean="0"/>
              <a:t>Directorate of Training and Education</a:t>
            </a:r>
            <a:endParaRPr lang="en-US" alt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iming>
    <p:tnLst>
      <p:par>
        <p:cTn id="1" dur="indefinite" restart="never" nodeType="tmRoot"/>
      </p:par>
    </p:tnLst>
  </p:timing>
  <p:hf hdr="0" dt="0"/>
  <p:txStyles>
    <p:titleStyle>
      <a:lvl1pPr algn="l" rtl="0" eaLnBrk="0" fontAlgn="base" hangingPunct="0">
        <a:spcBef>
          <a:spcPct val="0"/>
        </a:spcBef>
        <a:spcAft>
          <a:spcPct val="0"/>
        </a:spcAft>
        <a:defRPr sz="4400" kern="1200" spc="-1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mbria" pitchFamily="18" charset="0"/>
        </a:defRPr>
      </a:lvl2pPr>
      <a:lvl3pPr algn="l" rtl="0" eaLnBrk="0" fontAlgn="base" hangingPunct="0">
        <a:spcBef>
          <a:spcPct val="0"/>
        </a:spcBef>
        <a:spcAft>
          <a:spcPct val="0"/>
        </a:spcAft>
        <a:defRPr sz="4400">
          <a:solidFill>
            <a:schemeClr val="tx2"/>
          </a:solidFill>
          <a:latin typeface="Cambria" pitchFamily="18" charset="0"/>
        </a:defRPr>
      </a:lvl3pPr>
      <a:lvl4pPr algn="l" rtl="0" eaLnBrk="0" fontAlgn="base" hangingPunct="0">
        <a:spcBef>
          <a:spcPct val="0"/>
        </a:spcBef>
        <a:spcAft>
          <a:spcPct val="0"/>
        </a:spcAft>
        <a:defRPr sz="4400">
          <a:solidFill>
            <a:schemeClr val="tx2"/>
          </a:solidFill>
          <a:latin typeface="Cambria" pitchFamily="18" charset="0"/>
        </a:defRPr>
      </a:lvl4pPr>
      <a:lvl5pPr algn="l" rtl="0" eaLnBrk="0" fontAlgn="base" hangingPunct="0">
        <a:spcBef>
          <a:spcPct val="0"/>
        </a:spcBef>
        <a:spcAft>
          <a:spcPct val="0"/>
        </a:spcAft>
        <a:defRPr sz="44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bwMode="auto">
          <a:xfrm>
            <a:off x="8594725" y="5648325"/>
            <a:ext cx="549275" cy="39687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F66D2A7A-A313-418B-96D4-DDF592466CFE}" type="slidenum">
              <a:rPr lang="en-US" altLang="en-US" sz="1200" smtClean="0">
                <a:solidFill>
                  <a:srgbClr val="FFFFFF"/>
                </a:solidFill>
                <a:latin typeface="Arial" charset="0"/>
              </a:rPr>
              <a:pPr>
                <a:spcBef>
                  <a:spcPct val="0"/>
                </a:spcBef>
                <a:buClrTx/>
                <a:buFontTx/>
                <a:buNone/>
              </a:pPr>
              <a:t>1</a:t>
            </a:fld>
            <a:endParaRPr lang="en-US" altLang="en-US" sz="1200" smtClean="0">
              <a:latin typeface="Times New Roman" charset="0"/>
            </a:endParaRPr>
          </a:p>
        </p:txBody>
      </p:sp>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b="5811"/>
          <a:stretch>
            <a:fillRect/>
          </a:stretch>
        </p:blipFill>
        <p:spPr bwMode="auto">
          <a:xfrm>
            <a:off x="-46038" y="-76200"/>
            <a:ext cx="9266238"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6988" y="87313"/>
            <a:ext cx="9170988"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defRPr>
            </a:lvl9pPr>
          </a:lstStyle>
          <a:p>
            <a:pPr fontAlgn="auto">
              <a:spcAft>
                <a:spcPts val="0"/>
              </a:spcAft>
              <a:defRPr/>
            </a:pPr>
            <a:r>
              <a:rPr lang="en-US" altLang="en-US" sz="4400" kern="0" dirty="0" smtClean="0">
                <a:solidFill>
                  <a:schemeClr val="bg1"/>
                </a:solidFill>
                <a:effectLst>
                  <a:outerShdw blurRad="38100" dist="38100" dir="2700000" algn="tl">
                    <a:srgbClr val="000000">
                      <a:alpha val="43137"/>
                    </a:srgbClr>
                  </a:outerShdw>
                </a:effectLst>
              </a:rPr>
              <a:t>Flammable Liquids</a:t>
            </a:r>
            <a:endParaRPr lang="en-US" altLang="en-US" sz="4400" kern="0" dirty="0">
              <a:solidFill>
                <a:schemeClr val="bg1"/>
              </a:solidFill>
              <a:effectLst>
                <a:outerShdw blurRad="38100" dist="38100" dir="2700000" algn="tl">
                  <a:srgbClr val="000000">
                    <a:alpha val="43137"/>
                  </a:srgbClr>
                </a:outerShdw>
              </a:effectLst>
            </a:endParaRPr>
          </a:p>
        </p:txBody>
      </p:sp>
      <p:pic>
        <p:nvPicPr>
          <p:cNvPr id="7173" name="Picture 2"/>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239000" y="5611813"/>
            <a:ext cx="16764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67200" y="6096000"/>
            <a:ext cx="4876800" cy="461963"/>
          </a:xfrm>
          <a:prstGeom prst="rect">
            <a:avLst/>
          </a:prstGeom>
          <a:noFill/>
        </p:spPr>
        <p:txBody>
          <a:bodyPr>
            <a:spAutoFit/>
          </a:bodyPr>
          <a:lstStyle/>
          <a:p>
            <a:pPr>
              <a:defRPr/>
            </a:pPr>
            <a:r>
              <a:rPr lang="en-US" dirty="0">
                <a:latin typeface="+mn-lt"/>
              </a:rPr>
              <a:t>Directorate of Training and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altLang="en-US" dirty="0" smtClean="0"/>
              <a:t>Grounding</a:t>
            </a:r>
          </a:p>
        </p:txBody>
      </p:sp>
      <p:sp>
        <p:nvSpPr>
          <p:cNvPr id="16387" name="Rectangle 3"/>
          <p:cNvSpPr>
            <a:spLocks noGrp="1" noChangeArrowheads="1"/>
          </p:cNvSpPr>
          <p:nvPr>
            <p:ph idx="1"/>
          </p:nvPr>
        </p:nvSpPr>
        <p:spPr>
          <a:xfrm>
            <a:off x="685800" y="1600200"/>
            <a:ext cx="7391400" cy="4384675"/>
          </a:xfrm>
        </p:spPr>
        <p:txBody>
          <a:bodyPr/>
          <a:lstStyle/>
          <a:p>
            <a:pPr marL="401638" indent="-287338" eaLnBrk="1" hangingPunct="1"/>
            <a:r>
              <a:rPr lang="en-US" altLang="en-US" smtClean="0"/>
              <a:t>Eliminates a difference in static charge potential between conductive objects and ground</a:t>
            </a:r>
          </a:p>
          <a:p>
            <a:pPr marL="401638" indent="-287338" eaLnBrk="1" hangingPunct="1"/>
            <a:r>
              <a:rPr lang="en-US" altLang="en-US" smtClean="0"/>
              <a:t>Although </a:t>
            </a:r>
            <a:r>
              <a:rPr lang="en-US" altLang="en-US" u="sng" smtClean="0"/>
              <a:t>bonding</a:t>
            </a:r>
            <a:r>
              <a:rPr lang="en-US" altLang="en-US" smtClean="0"/>
              <a:t> will eliminate a difference in potential between objects, it will </a:t>
            </a:r>
            <a:r>
              <a:rPr lang="en-US" altLang="en-US" u="sng" smtClean="0"/>
              <a:t>not</a:t>
            </a:r>
            <a:r>
              <a:rPr lang="en-US" altLang="en-US" smtClean="0"/>
              <a:t> eliminate a difference in potential between these objects and earth unless one of the objects is connected to earth with a ground wire</a:t>
            </a:r>
          </a:p>
        </p:txBody>
      </p:sp>
      <p:sp>
        <p:nvSpPr>
          <p:cNvPr id="16388"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5048A785-52A3-4D2A-9EEE-4C5838FE531B}" type="slidenum">
              <a:rPr lang="en-US" altLang="en-US" sz="1200" smtClean="0">
                <a:solidFill>
                  <a:srgbClr val="FFFFFF"/>
                </a:solidFill>
                <a:latin typeface="Arial" charset="0"/>
              </a:rPr>
              <a:pPr>
                <a:spcBef>
                  <a:spcPct val="0"/>
                </a:spcBef>
                <a:buClrTx/>
                <a:buFontTx/>
                <a:buNone/>
              </a:pPr>
              <a:t>10</a:t>
            </a:fld>
            <a:endParaRPr lang="en-US" altLang="en-US" sz="1200" smtClean="0">
              <a:latin typeface="Times New Roman" charset="0"/>
            </a:endParaRPr>
          </a:p>
        </p:txBody>
      </p:sp>
      <p:pic>
        <p:nvPicPr>
          <p:cNvPr id="16389" name="Picture 6" descr="C:\Temp\bondgrd.WMF"/>
          <p:cNvPicPr>
            <a:picLocks noChangeAspect="1" noChangeArrowheads="1"/>
          </p:cNvPicPr>
          <p:nvPr/>
        </p:nvPicPr>
        <p:blipFill>
          <a:blip r:embed="rId3" cstate="print">
            <a:extLst>
              <a:ext uri="{28A0092B-C50C-407E-A947-70E740481C1C}">
                <a14:useLocalDpi xmlns:a14="http://schemas.microsoft.com/office/drawing/2010/main" val="0"/>
              </a:ext>
            </a:extLst>
          </a:blip>
          <a:srcRect t="-8798"/>
          <a:stretch>
            <a:fillRect/>
          </a:stretch>
        </p:blipFill>
        <p:spPr bwMode="auto">
          <a:xfrm>
            <a:off x="2743200" y="3733800"/>
            <a:ext cx="3133725" cy="1884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fontAlgn="auto" hangingPunct="1">
              <a:spcAft>
                <a:spcPts val="0"/>
              </a:spcAft>
              <a:defRPr/>
            </a:pPr>
            <a:r>
              <a:rPr lang="en-US" altLang="en-US" dirty="0" smtClean="0"/>
              <a:t>Ventilation</a:t>
            </a:r>
          </a:p>
        </p:txBody>
      </p:sp>
      <p:sp>
        <p:nvSpPr>
          <p:cNvPr id="17411" name="Slide Number Placeholder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308810D1-38F8-4169-B2A1-0CA719476280}" type="slidenum">
              <a:rPr lang="en-US" altLang="en-US" sz="1200" smtClean="0">
                <a:solidFill>
                  <a:srgbClr val="FFFFFF"/>
                </a:solidFill>
                <a:latin typeface="Arial" charset="0"/>
              </a:rPr>
              <a:pPr>
                <a:spcBef>
                  <a:spcPct val="0"/>
                </a:spcBef>
                <a:buClrTx/>
                <a:buFontTx/>
                <a:buNone/>
              </a:pPr>
              <a:t>11</a:t>
            </a:fld>
            <a:endParaRPr lang="en-US" altLang="en-US" sz="1200" smtClean="0">
              <a:latin typeface="Times New Roman" charset="0"/>
            </a:endParaRPr>
          </a:p>
        </p:txBody>
      </p:sp>
      <p:sp>
        <p:nvSpPr>
          <p:cNvPr id="2" name="Rounded Rectangle 1"/>
          <p:cNvSpPr/>
          <p:nvPr/>
        </p:nvSpPr>
        <p:spPr>
          <a:xfrm>
            <a:off x="838200" y="2590800"/>
            <a:ext cx="6772275" cy="1524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Always provide adequate ventilation to reduce the potential for ignition of flammable vapors.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fontAlgn="auto" hangingPunct="1">
              <a:spcAft>
                <a:spcPts val="0"/>
              </a:spcAft>
              <a:defRPr/>
            </a:pPr>
            <a:r>
              <a:rPr lang="en-US" altLang="en-US" dirty="0" smtClean="0"/>
              <a:t>Storage Fundamentals</a:t>
            </a:r>
          </a:p>
        </p:txBody>
      </p:sp>
      <p:sp>
        <p:nvSpPr>
          <p:cNvPr id="23555" name="Rectangle 3"/>
          <p:cNvSpPr>
            <a:spLocks noGrp="1" noChangeArrowheads="1"/>
          </p:cNvSpPr>
          <p:nvPr>
            <p:ph idx="1"/>
          </p:nvPr>
        </p:nvSpPr>
        <p:spPr>
          <a:xfrm>
            <a:off x="685800" y="1600200"/>
            <a:ext cx="7391400" cy="4384675"/>
          </a:xfrm>
        </p:spPr>
        <p:txBody>
          <a:bodyPr/>
          <a:lstStyle/>
          <a:p>
            <a:pPr marL="401638" indent="-287338" eaLnBrk="1" hangingPunct="1">
              <a:defRPr/>
            </a:pPr>
            <a:r>
              <a:rPr lang="en-US" altLang="en-US" dirty="0" smtClean="0"/>
              <a:t>Identify incompatible chemicals – check the Safety Data Sheets</a:t>
            </a:r>
          </a:p>
          <a:p>
            <a:pPr marL="401638" indent="-287338" eaLnBrk="1" hangingPunct="1">
              <a:defRPr/>
            </a:pPr>
            <a:r>
              <a:rPr lang="en-US" altLang="en-US" dirty="0" smtClean="0"/>
              <a:t>Isolate and separate incompatible materials</a:t>
            </a:r>
          </a:p>
          <a:p>
            <a:pPr lvl="1" eaLnBrk="1" hangingPunct="1">
              <a:defRPr/>
            </a:pPr>
            <a:r>
              <a:rPr lang="en-US" altLang="en-US" sz="2200" dirty="0" smtClean="0"/>
              <a:t>Isolate by storing in another area or room</a:t>
            </a:r>
          </a:p>
          <a:p>
            <a:pPr marL="682625" lvl="1" indent="-271463" eaLnBrk="1" hangingPunct="1">
              <a:defRPr/>
            </a:pPr>
            <a:r>
              <a:rPr lang="en-US" altLang="en-US" sz="2200" dirty="0" smtClean="0"/>
              <a:t>Degree of isolation depends on quantities, chemical properties and packaging</a:t>
            </a:r>
          </a:p>
          <a:p>
            <a:pPr marL="682625" lvl="1" indent="-271463" eaLnBrk="1" hangingPunct="1">
              <a:defRPr/>
            </a:pPr>
            <a:r>
              <a:rPr lang="en-US" altLang="en-US" sz="2200" dirty="0" smtClean="0"/>
              <a:t>Separate by storing in same area or room, but apart from each other</a:t>
            </a:r>
          </a:p>
        </p:txBody>
      </p:sp>
      <p:sp>
        <p:nvSpPr>
          <p:cNvPr id="1843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32AE997C-053F-4DD4-87BB-6F6A5DDC66DD}" type="slidenum">
              <a:rPr lang="en-US" altLang="en-US" sz="1200" smtClean="0">
                <a:solidFill>
                  <a:srgbClr val="FFFFFF"/>
                </a:solidFill>
                <a:latin typeface="Arial" charset="0"/>
              </a:rPr>
              <a:pPr>
                <a:spcBef>
                  <a:spcPct val="0"/>
                </a:spcBef>
                <a:buClrTx/>
                <a:buFontTx/>
                <a:buNone/>
              </a:pPr>
              <a:t>12</a:t>
            </a:fld>
            <a:endParaRPr lang="en-US" altLang="en-US" sz="1200" smtClean="0">
              <a:latin typeface="Times New Roman"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normAutofit/>
          </a:bodyPr>
          <a:lstStyle/>
          <a:p>
            <a:pPr eaLnBrk="1" fontAlgn="auto" hangingPunct="1">
              <a:spcAft>
                <a:spcPts val="0"/>
              </a:spcAft>
              <a:defRPr/>
            </a:pPr>
            <a:r>
              <a:rPr lang="en-US" altLang="en-US" dirty="0" smtClean="0"/>
              <a:t>Storage of Flammable Liquids</a:t>
            </a:r>
          </a:p>
        </p:txBody>
      </p:sp>
      <p:sp>
        <p:nvSpPr>
          <p:cNvPr id="24579" name="Rectangle 3"/>
          <p:cNvSpPr>
            <a:spLocks noGrp="1" noChangeArrowheads="1"/>
          </p:cNvSpPr>
          <p:nvPr>
            <p:ph idx="1"/>
          </p:nvPr>
        </p:nvSpPr>
        <p:spPr>
          <a:xfrm>
            <a:off x="685800" y="1600200"/>
            <a:ext cx="5715000" cy="4384675"/>
          </a:xfrm>
        </p:spPr>
        <p:txBody>
          <a:bodyPr/>
          <a:lstStyle/>
          <a:p>
            <a:pPr marL="401638" indent="-287338" eaLnBrk="1" hangingPunct="1">
              <a:lnSpc>
                <a:spcPct val="90000"/>
              </a:lnSpc>
              <a:defRPr/>
            </a:pPr>
            <a:r>
              <a:rPr lang="en-US" altLang="en-US" dirty="0" smtClean="0"/>
              <a:t>Storage must not limit the use of exits, stairways, or areas normally used for the safe egress of people</a:t>
            </a:r>
          </a:p>
          <a:p>
            <a:pPr marL="401638" indent="-287338" eaLnBrk="1" hangingPunct="1">
              <a:lnSpc>
                <a:spcPct val="90000"/>
              </a:lnSpc>
              <a:defRPr/>
            </a:pPr>
            <a:r>
              <a:rPr lang="en-US" altLang="en-US" dirty="0" smtClean="0"/>
              <a:t>In office occupancies:</a:t>
            </a:r>
          </a:p>
          <a:p>
            <a:pPr marL="682625" lvl="1" indent="-271463" eaLnBrk="1" hangingPunct="1">
              <a:lnSpc>
                <a:spcPct val="90000"/>
              </a:lnSpc>
              <a:defRPr/>
            </a:pPr>
            <a:r>
              <a:rPr lang="en-US" altLang="en-US" sz="2200" dirty="0" smtClean="0"/>
              <a:t>Storage prohibited except that which is required for maintenance and operation of equipment</a:t>
            </a:r>
          </a:p>
          <a:p>
            <a:pPr marL="682625" lvl="1" indent="-271463" eaLnBrk="1" hangingPunct="1">
              <a:lnSpc>
                <a:spcPct val="90000"/>
              </a:lnSpc>
              <a:defRPr/>
            </a:pPr>
            <a:r>
              <a:rPr lang="en-US" altLang="en-US" sz="2200" dirty="0" smtClean="0"/>
              <a:t>Storage must be in:</a:t>
            </a:r>
          </a:p>
          <a:p>
            <a:pPr marL="1085850" lvl="2" indent="-309563" eaLnBrk="1" hangingPunct="1">
              <a:lnSpc>
                <a:spcPct val="90000"/>
              </a:lnSpc>
              <a:defRPr/>
            </a:pPr>
            <a:r>
              <a:rPr lang="en-US" altLang="en-US" sz="2200" dirty="0" smtClean="0"/>
              <a:t>closed metal containers inside a storage cabinet, or</a:t>
            </a:r>
          </a:p>
          <a:p>
            <a:pPr marL="1085850" lvl="2" indent="-309563" eaLnBrk="1" hangingPunct="1">
              <a:lnSpc>
                <a:spcPct val="90000"/>
              </a:lnSpc>
              <a:defRPr/>
            </a:pPr>
            <a:r>
              <a:rPr lang="en-US" altLang="en-US" sz="2200" dirty="0" smtClean="0"/>
              <a:t>safety cans, or</a:t>
            </a:r>
          </a:p>
          <a:p>
            <a:pPr marL="1085850" lvl="2" indent="-309563" eaLnBrk="1" hangingPunct="1">
              <a:lnSpc>
                <a:spcPct val="90000"/>
              </a:lnSpc>
              <a:defRPr/>
            </a:pPr>
            <a:r>
              <a:rPr lang="en-US" altLang="en-US" sz="2200" dirty="0" smtClean="0"/>
              <a:t>an inside storage room</a:t>
            </a:r>
          </a:p>
        </p:txBody>
      </p:sp>
      <p:sp>
        <p:nvSpPr>
          <p:cNvPr id="1946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34B5E716-4BE8-4549-9B59-BD1E7F1B6707}" type="slidenum">
              <a:rPr lang="en-US" altLang="en-US" sz="1200" smtClean="0">
                <a:solidFill>
                  <a:srgbClr val="FFFFFF"/>
                </a:solidFill>
                <a:latin typeface="Arial" charset="0"/>
              </a:rPr>
              <a:pPr>
                <a:spcBef>
                  <a:spcPct val="0"/>
                </a:spcBef>
                <a:buClrTx/>
                <a:buFontTx/>
                <a:buNone/>
              </a:pPr>
              <a:t>13</a:t>
            </a:fld>
            <a:endParaRPr lang="en-US" altLang="en-US" sz="1200" smtClean="0">
              <a:latin typeface="Times New Roman" charset="0"/>
            </a:endParaRPr>
          </a:p>
        </p:txBody>
      </p:sp>
      <p:pic>
        <p:nvPicPr>
          <p:cNvPr id="24581" name="Picture 4" descr="P:\JPG Photos\sub-h-INSIDEPAINTstorage.jpg"/>
          <p:cNvPicPr>
            <a:picLocks noChangeAspect="1" noChangeArrowheads="1"/>
          </p:cNvPicPr>
          <p:nvPr/>
        </p:nvPicPr>
        <p:blipFill>
          <a:blip r:embed="rId3">
            <a:lum bright="6000" contrast="12000"/>
          </a:blip>
          <a:srcRect/>
          <a:stretch>
            <a:fillRect/>
          </a:stretch>
        </p:blipFill>
        <p:spPr bwMode="auto">
          <a:xfrm>
            <a:off x="6248400" y="3162300"/>
            <a:ext cx="1974850" cy="1635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343" name="Text Box 5"/>
          <p:cNvSpPr txBox="1">
            <a:spLocks noChangeArrowheads="1"/>
          </p:cNvSpPr>
          <p:nvPr/>
        </p:nvSpPr>
        <p:spPr bwMode="auto">
          <a:xfrm>
            <a:off x="6316663" y="4800600"/>
            <a:ext cx="18383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Font typeface="CommonBullets" pitchFamily="34" charset="2"/>
              <a:buChar char="!"/>
              <a:defRPr sz="2400">
                <a:solidFill>
                  <a:srgbClr val="FFFFFF"/>
                </a:solidFill>
                <a:latin typeface="Arial" charset="0"/>
              </a:defRPr>
            </a:lvl1pPr>
            <a:lvl2pPr marL="742950" indent="-285750">
              <a:spcBef>
                <a:spcPct val="20000"/>
              </a:spcBef>
              <a:buClr>
                <a:srgbClr val="FF9900"/>
              </a:buClr>
              <a:buFont typeface="CommonBullets" pitchFamily="34" charset="2"/>
              <a:buChar char="&gt;"/>
              <a:defRPr sz="2300">
                <a:solidFill>
                  <a:srgbClr val="FFFFFF"/>
                </a:solidFill>
                <a:latin typeface="Arial" charset="0"/>
              </a:defRPr>
            </a:lvl2pPr>
            <a:lvl3pPr marL="1143000" indent="-228600">
              <a:spcBef>
                <a:spcPct val="20000"/>
              </a:spcBef>
              <a:buClr>
                <a:srgbClr val="FF9900"/>
              </a:buClr>
              <a:buFont typeface="CommonBullets" pitchFamily="34" charset="2"/>
              <a:buChar char="="/>
              <a:defRPr sz="2300">
                <a:solidFill>
                  <a:srgbClr val="FFFFFF"/>
                </a:solidFill>
                <a:latin typeface="Arial" charset="0"/>
              </a:defRPr>
            </a:lvl3pPr>
            <a:lvl4pPr marL="1600200" indent="-228600">
              <a:spcBef>
                <a:spcPct val="20000"/>
              </a:spcBef>
              <a:buClr>
                <a:srgbClr val="FF9900"/>
              </a:buClr>
              <a:buChar char="–"/>
              <a:defRPr sz="2000">
                <a:solidFill>
                  <a:srgbClr val="FFFFFF"/>
                </a:solidFill>
                <a:latin typeface="Arial" charset="0"/>
              </a:defRPr>
            </a:lvl4pPr>
            <a:lvl5pPr marL="2057400" indent="-228600">
              <a:spcBef>
                <a:spcPct val="20000"/>
              </a:spcBef>
              <a:buClr>
                <a:srgbClr val="FF9900"/>
              </a:buClr>
              <a:buChar char="•"/>
              <a:defRPr sz="2000">
                <a:solidFill>
                  <a:srgbClr val="FFFFFF"/>
                </a:solidFill>
                <a:latin typeface="Arial" charset="0"/>
              </a:defRPr>
            </a:lvl5pPr>
            <a:lvl6pPr marL="2514600" indent="-228600" eaLnBrk="0" fontAlgn="base" hangingPunct="0">
              <a:spcBef>
                <a:spcPct val="20000"/>
              </a:spcBef>
              <a:spcAft>
                <a:spcPct val="0"/>
              </a:spcAft>
              <a:buClr>
                <a:srgbClr val="FF9900"/>
              </a:buClr>
              <a:buChar char="•"/>
              <a:defRPr sz="2000">
                <a:solidFill>
                  <a:srgbClr val="FFFFFF"/>
                </a:solidFill>
                <a:latin typeface="Arial" charset="0"/>
              </a:defRPr>
            </a:lvl6pPr>
            <a:lvl7pPr marL="2971800" indent="-228600" eaLnBrk="0" fontAlgn="base" hangingPunct="0">
              <a:spcBef>
                <a:spcPct val="20000"/>
              </a:spcBef>
              <a:spcAft>
                <a:spcPct val="0"/>
              </a:spcAft>
              <a:buClr>
                <a:srgbClr val="FF9900"/>
              </a:buClr>
              <a:buChar char="•"/>
              <a:defRPr sz="2000">
                <a:solidFill>
                  <a:srgbClr val="FFFFFF"/>
                </a:solidFill>
                <a:latin typeface="Arial" charset="0"/>
              </a:defRPr>
            </a:lvl7pPr>
            <a:lvl8pPr marL="3429000" indent="-228600" eaLnBrk="0" fontAlgn="base" hangingPunct="0">
              <a:spcBef>
                <a:spcPct val="20000"/>
              </a:spcBef>
              <a:spcAft>
                <a:spcPct val="0"/>
              </a:spcAft>
              <a:buClr>
                <a:srgbClr val="FF9900"/>
              </a:buClr>
              <a:buChar char="•"/>
              <a:defRPr sz="2000">
                <a:solidFill>
                  <a:srgbClr val="FFFFFF"/>
                </a:solidFill>
                <a:latin typeface="Arial" charset="0"/>
              </a:defRPr>
            </a:lvl8pPr>
            <a:lvl9pPr marL="3886200" indent="-228600" eaLnBrk="0" fontAlgn="base" hangingPunct="0">
              <a:spcBef>
                <a:spcPct val="20000"/>
              </a:spcBef>
              <a:spcAft>
                <a:spcPct val="0"/>
              </a:spcAft>
              <a:buClr>
                <a:srgbClr val="FF9900"/>
              </a:buClr>
              <a:buChar char="•"/>
              <a:defRPr sz="2000">
                <a:solidFill>
                  <a:srgbClr val="FFFFFF"/>
                </a:solidFill>
                <a:latin typeface="Arial" charset="0"/>
              </a:defRPr>
            </a:lvl9pPr>
          </a:lstStyle>
          <a:p>
            <a:pPr>
              <a:spcBef>
                <a:spcPct val="0"/>
              </a:spcBef>
              <a:buClrTx/>
              <a:buFontTx/>
              <a:buNone/>
              <a:defRPr/>
            </a:pPr>
            <a:r>
              <a:rPr lang="en-US" altLang="en-US" sz="1600" i="1" dirty="0" smtClean="0">
                <a:solidFill>
                  <a:schemeClr val="tx1"/>
                </a:solidFill>
                <a:latin typeface="+mn-lt"/>
              </a:rPr>
              <a:t>Inside storage room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ltLang="en-US" dirty="0" smtClean="0"/>
              <a:t>Safety Cans for Storage and Transfer</a:t>
            </a:r>
          </a:p>
        </p:txBody>
      </p:sp>
      <p:sp>
        <p:nvSpPr>
          <p:cNvPr id="20483" name="Rectangle 4"/>
          <p:cNvSpPr>
            <a:spLocks noGrp="1" noChangeArrowheads="1"/>
          </p:cNvSpPr>
          <p:nvPr>
            <p:ph idx="1"/>
          </p:nvPr>
        </p:nvSpPr>
        <p:spPr>
          <a:xfrm>
            <a:off x="685800" y="1600200"/>
            <a:ext cx="7391400" cy="4384675"/>
          </a:xfrm>
        </p:spPr>
        <p:txBody>
          <a:bodyPr/>
          <a:lstStyle/>
          <a:p>
            <a:pPr eaLnBrk="1" hangingPunct="1"/>
            <a:r>
              <a:rPr lang="en-US" altLang="en-US" dirty="0" smtClean="0"/>
              <a:t>Approved container of not more than 5 gallons capacity</a:t>
            </a:r>
          </a:p>
          <a:p>
            <a:pPr eaLnBrk="1" hangingPunct="1"/>
            <a:r>
              <a:rPr lang="en-US" altLang="en-US" dirty="0" smtClean="0"/>
              <a:t>Spring-closing lid and spout cover</a:t>
            </a:r>
          </a:p>
          <a:p>
            <a:pPr eaLnBrk="1" hangingPunct="1"/>
            <a:r>
              <a:rPr lang="en-US" altLang="en-US" dirty="0" smtClean="0"/>
              <a:t>Safely relieves internal pressure when exposed to fire</a:t>
            </a:r>
          </a:p>
          <a:p>
            <a:pPr eaLnBrk="1" hangingPunct="1">
              <a:buFont typeface="CommonBullets" pitchFamily="34" charset="2"/>
              <a:buNone/>
            </a:pPr>
            <a:endParaRPr lang="en-US" altLang="en-US" dirty="0" smtClean="0"/>
          </a:p>
        </p:txBody>
      </p:sp>
      <p:sp>
        <p:nvSpPr>
          <p:cNvPr id="2048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170A385E-1594-4FBB-808B-3641B89F8A91}" type="slidenum">
              <a:rPr lang="en-US" altLang="en-US" sz="1200" smtClean="0">
                <a:solidFill>
                  <a:srgbClr val="FFFFFF"/>
                </a:solidFill>
                <a:latin typeface="Arial" charset="0"/>
              </a:rPr>
              <a:pPr>
                <a:spcBef>
                  <a:spcPct val="0"/>
                </a:spcBef>
                <a:buClrTx/>
                <a:buFontTx/>
                <a:buNone/>
              </a:pPr>
              <a:t>14</a:t>
            </a:fld>
            <a:endParaRPr lang="en-US" altLang="en-US" sz="1200" smtClean="0">
              <a:latin typeface="Times New Roman" charset="0"/>
            </a:endParaRPr>
          </a:p>
        </p:txBody>
      </p:sp>
      <p:pic>
        <p:nvPicPr>
          <p:cNvPr id="25605"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r="4111"/>
          <a:stretch/>
        </p:blipFill>
        <p:spPr bwMode="auto">
          <a:xfrm>
            <a:off x="2819400" y="3352800"/>
            <a:ext cx="2630424" cy="19351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altLang="en-US" dirty="0" smtClean="0"/>
              <a:t>Flame Arrester Screen</a:t>
            </a:r>
          </a:p>
        </p:txBody>
      </p:sp>
      <p:sp>
        <p:nvSpPr>
          <p:cNvPr id="21507" name="Rectangle 4"/>
          <p:cNvSpPr>
            <a:spLocks noGrp="1" noChangeArrowheads="1"/>
          </p:cNvSpPr>
          <p:nvPr>
            <p:ph idx="1"/>
          </p:nvPr>
        </p:nvSpPr>
        <p:spPr>
          <a:xfrm>
            <a:off x="685800" y="1600200"/>
            <a:ext cx="7391400" cy="4384675"/>
          </a:xfrm>
        </p:spPr>
        <p:txBody>
          <a:bodyPr/>
          <a:lstStyle/>
          <a:p>
            <a:pPr eaLnBrk="1" hangingPunct="1"/>
            <a:r>
              <a:rPr lang="en-US" altLang="en-US" smtClean="0"/>
              <a:t>Prevents fire flashback into can contents</a:t>
            </a:r>
          </a:p>
          <a:p>
            <a:pPr eaLnBrk="1" hangingPunct="1"/>
            <a:r>
              <a:rPr lang="en-US" altLang="en-US" smtClean="0"/>
              <a:t>Double wire-mesh construction</a:t>
            </a:r>
          </a:p>
          <a:p>
            <a:pPr eaLnBrk="1" hangingPunct="1"/>
            <a:r>
              <a:rPr lang="en-US" altLang="en-US" smtClean="0"/>
              <a:t>Large surface area provides rapid dissipation of heat from fire so that vapor temperature inside can remains below ignition point</a:t>
            </a:r>
          </a:p>
        </p:txBody>
      </p:sp>
      <p:sp>
        <p:nvSpPr>
          <p:cNvPr id="21508"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1075A84E-8741-4AE6-8587-806DF271B8F5}" type="slidenum">
              <a:rPr lang="en-US" altLang="en-US" sz="1200" smtClean="0">
                <a:solidFill>
                  <a:srgbClr val="FFFFFF"/>
                </a:solidFill>
                <a:latin typeface="Arial" charset="0"/>
              </a:rPr>
              <a:pPr>
                <a:spcBef>
                  <a:spcPct val="0"/>
                </a:spcBef>
                <a:buClrTx/>
                <a:buFontTx/>
                <a:buNone/>
              </a:pPr>
              <a:t>15</a:t>
            </a:fld>
            <a:endParaRPr lang="en-US" altLang="en-US" sz="1200" smtClean="0">
              <a:latin typeface="Times New Roman" charset="0"/>
            </a:endParaRPr>
          </a:p>
        </p:txBody>
      </p:sp>
      <p:grpSp>
        <p:nvGrpSpPr>
          <p:cNvPr id="21509" name="Group 1"/>
          <p:cNvGrpSpPr>
            <a:grpSpLocks/>
          </p:cNvGrpSpPr>
          <p:nvPr/>
        </p:nvGrpSpPr>
        <p:grpSpPr bwMode="auto">
          <a:xfrm>
            <a:off x="3727450" y="3395663"/>
            <a:ext cx="3059113" cy="2624137"/>
            <a:chOff x="5475288" y="2082800"/>
            <a:chExt cx="3059112" cy="2624138"/>
          </a:xfrm>
        </p:grpSpPr>
        <p:pic>
          <p:nvPicPr>
            <p:cNvPr id="26629" name="Picture 5" descr="S:\flamearres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2082800"/>
              <a:ext cx="2622550" cy="26241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1511" name="AutoShape 6"/>
            <p:cNvSpPr>
              <a:spLocks noChangeArrowheads="1"/>
            </p:cNvSpPr>
            <p:nvPr/>
          </p:nvSpPr>
          <p:spPr bwMode="auto">
            <a:xfrm rot="-1582575">
              <a:off x="7620000" y="3048000"/>
              <a:ext cx="914400" cy="152400"/>
            </a:xfrm>
            <a:prstGeom prst="leftArrow">
              <a:avLst>
                <a:gd name="adj1" fmla="val 50000"/>
                <a:gd name="adj2" fmla="val 150000"/>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endParaRPr lang="en-US" altLang="en-US" sz="2400">
                <a:solidFill>
                  <a:srgbClr val="FFFFFF"/>
                </a:solidFill>
                <a:latin typeface="Arial"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altLang="en-US" dirty="0" smtClean="0"/>
              <a:t>Storage Cabinets</a:t>
            </a:r>
          </a:p>
        </p:txBody>
      </p:sp>
      <p:sp>
        <p:nvSpPr>
          <p:cNvPr id="22531" name="Rectangle 3"/>
          <p:cNvSpPr>
            <a:spLocks noGrp="1" noChangeArrowheads="1"/>
          </p:cNvSpPr>
          <p:nvPr>
            <p:ph idx="1"/>
          </p:nvPr>
        </p:nvSpPr>
        <p:spPr>
          <a:xfrm>
            <a:off x="685800" y="1600200"/>
            <a:ext cx="4724400" cy="4191000"/>
          </a:xfrm>
        </p:spPr>
        <p:txBody>
          <a:bodyPr/>
          <a:lstStyle/>
          <a:p>
            <a:pPr marL="401638" indent="-287338" eaLnBrk="1" hangingPunct="1"/>
            <a:r>
              <a:rPr lang="en-US" altLang="en-US" smtClean="0"/>
              <a:t>Not more than 60 gallons of Category 1, 2, or 3 flammable liquids, nor more than 120 gallons of Category 4 flammable liquids may be stored in a storage cabinet. </a:t>
            </a:r>
          </a:p>
          <a:p>
            <a:pPr marL="401638" indent="-287338" eaLnBrk="1" hangingPunct="1"/>
            <a:r>
              <a:rPr lang="en-US" altLang="en-US" smtClean="0"/>
              <a:t>Must be conspicuously labeled, “Flammable - Keep Fire Away”</a:t>
            </a:r>
          </a:p>
          <a:p>
            <a:pPr marL="401638" indent="-287338" eaLnBrk="1" hangingPunct="1"/>
            <a:r>
              <a:rPr lang="en-US" altLang="en-US" smtClean="0"/>
              <a:t>Doors on metal cabinets must have a three-point lock (top, side, and bottom), and the door sill must be raised at least 2 inches above the bottom of the cabinet</a:t>
            </a:r>
          </a:p>
        </p:txBody>
      </p:sp>
      <p:sp>
        <p:nvSpPr>
          <p:cNvPr id="22532"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70227D76-9A69-4C5B-9312-4F162082BE4F}" type="slidenum">
              <a:rPr lang="en-US" altLang="en-US" sz="1200" smtClean="0">
                <a:solidFill>
                  <a:srgbClr val="FFFFFF"/>
                </a:solidFill>
                <a:latin typeface="Arial" charset="0"/>
              </a:rPr>
              <a:pPr>
                <a:spcBef>
                  <a:spcPct val="0"/>
                </a:spcBef>
                <a:buClrTx/>
                <a:buFontTx/>
                <a:buNone/>
              </a:pPr>
              <a:t>16</a:t>
            </a:fld>
            <a:endParaRPr lang="en-US" altLang="en-US" sz="1200" smtClean="0">
              <a:latin typeface="Times New Roman" charset="0"/>
            </a:endParaRPr>
          </a:p>
        </p:txBody>
      </p:sp>
      <p:pic>
        <p:nvPicPr>
          <p:cNvPr id="22533" name="Picture 6" descr="S:\cabinet-flammables.jpg"/>
          <p:cNvPicPr>
            <a:picLocks noChangeAspect="1" noChangeArrowheads="1"/>
          </p:cNvPicPr>
          <p:nvPr/>
        </p:nvPicPr>
        <p:blipFill>
          <a:blip r:embed="rId3">
            <a:extLst>
              <a:ext uri="{28A0092B-C50C-407E-A947-70E740481C1C}">
                <a14:useLocalDpi xmlns:a14="http://schemas.microsoft.com/office/drawing/2010/main" val="0"/>
              </a:ext>
            </a:extLst>
          </a:blip>
          <a:srcRect l="3789" t="3636" r="4253" b="4243"/>
          <a:stretch>
            <a:fillRect/>
          </a:stretch>
        </p:blipFill>
        <p:spPr bwMode="auto">
          <a:xfrm>
            <a:off x="5730875" y="2378075"/>
            <a:ext cx="2217738"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altLang="en-US" dirty="0" smtClean="0"/>
              <a:t>Fire Control</a:t>
            </a:r>
          </a:p>
        </p:txBody>
      </p:sp>
      <p:sp>
        <p:nvSpPr>
          <p:cNvPr id="28675" name="Rectangle 3"/>
          <p:cNvSpPr>
            <a:spLocks noGrp="1" noChangeArrowheads="1"/>
          </p:cNvSpPr>
          <p:nvPr>
            <p:ph idx="1"/>
          </p:nvPr>
        </p:nvSpPr>
        <p:spPr>
          <a:xfrm>
            <a:off x="685800" y="1600200"/>
            <a:ext cx="4953000" cy="4384675"/>
          </a:xfrm>
        </p:spPr>
        <p:txBody>
          <a:bodyPr/>
          <a:lstStyle/>
          <a:p>
            <a:pPr marL="401638" indent="-287338" eaLnBrk="1" hangingPunct="1">
              <a:defRPr/>
            </a:pPr>
            <a:r>
              <a:rPr lang="en-US" altLang="en-US" dirty="0" smtClean="0"/>
              <a:t>Suitable fire control devices, such as small hose or portable fire extinguishers must be available where flammable liquids are stored</a:t>
            </a:r>
          </a:p>
          <a:p>
            <a:pPr marL="401638" indent="-287338" eaLnBrk="1" hangingPunct="1">
              <a:defRPr/>
            </a:pPr>
            <a:r>
              <a:rPr lang="en-US" altLang="en-US" dirty="0" smtClean="0"/>
              <a:t>Open flames and smoking must not be permitted in these storage areas</a:t>
            </a:r>
          </a:p>
          <a:p>
            <a:pPr marL="401638" indent="-292100" eaLnBrk="1" hangingPunct="1">
              <a:defRPr/>
            </a:pPr>
            <a:r>
              <a:rPr lang="en-US" altLang="en-US" dirty="0" smtClean="0"/>
              <a:t>Materials which react with water must not be stored in the same room with flammable liquids</a:t>
            </a:r>
          </a:p>
        </p:txBody>
      </p:sp>
      <p:sp>
        <p:nvSpPr>
          <p:cNvPr id="2355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4F940327-4BCB-4399-A102-8821C38B4260}" type="slidenum">
              <a:rPr lang="en-US" altLang="en-US" sz="1200" smtClean="0">
                <a:solidFill>
                  <a:srgbClr val="FFFFFF"/>
                </a:solidFill>
                <a:latin typeface="Arial" charset="0"/>
              </a:rPr>
              <a:pPr>
                <a:spcBef>
                  <a:spcPct val="0"/>
                </a:spcBef>
                <a:buClrTx/>
                <a:buFontTx/>
                <a:buNone/>
              </a:pPr>
              <a:t>17</a:t>
            </a:fld>
            <a:endParaRPr lang="en-US" altLang="en-US" sz="1200" smtClean="0">
              <a:latin typeface="Times New Roman" charset="0"/>
            </a:endParaRPr>
          </a:p>
        </p:txBody>
      </p:sp>
      <p:pic>
        <p:nvPicPr>
          <p:cNvPr id="23557"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000" r="27000"/>
          <a:stretch>
            <a:fillRect/>
          </a:stretch>
        </p:blipFill>
        <p:spPr bwMode="auto">
          <a:xfrm>
            <a:off x="6248400" y="1295400"/>
            <a:ext cx="15732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Rectangle 10"/>
          <p:cNvSpPr>
            <a:spLocks noGrp="1" noChangeArrowheads="1"/>
          </p:cNvSpPr>
          <p:nvPr>
            <p:ph type="title"/>
          </p:nvPr>
        </p:nvSpPr>
        <p:spPr/>
        <p:txBody>
          <a:bodyPr/>
          <a:lstStyle/>
          <a:p>
            <a:pPr eaLnBrk="1" fontAlgn="auto" hangingPunct="1">
              <a:spcAft>
                <a:spcPts val="0"/>
              </a:spcAft>
              <a:defRPr/>
            </a:pPr>
            <a:r>
              <a:rPr lang="en-US" altLang="en-US" dirty="0" smtClean="0"/>
              <a:t>Transferring Flammable Liquids</a:t>
            </a:r>
          </a:p>
        </p:txBody>
      </p:sp>
      <p:sp>
        <p:nvSpPr>
          <p:cNvPr id="24579" name="Rectangle 11"/>
          <p:cNvSpPr>
            <a:spLocks noGrp="1" noChangeArrowheads="1"/>
          </p:cNvSpPr>
          <p:nvPr>
            <p:ph idx="1"/>
          </p:nvPr>
        </p:nvSpPr>
        <p:spPr>
          <a:xfrm>
            <a:off x="914400" y="2805113"/>
            <a:ext cx="7239000" cy="1828800"/>
          </a:xfrm>
        </p:spPr>
        <p:txBody>
          <a:bodyPr/>
          <a:lstStyle/>
          <a:p>
            <a:pPr indent="-342900" eaLnBrk="1" hangingPunct="1"/>
            <a:r>
              <a:rPr lang="en-US" altLang="en-US" smtClean="0"/>
              <a:t>Through a closed piping system</a:t>
            </a:r>
          </a:p>
          <a:p>
            <a:pPr indent="-342900" eaLnBrk="1" hangingPunct="1"/>
            <a:r>
              <a:rPr lang="en-US" altLang="en-US" smtClean="0"/>
              <a:t>From safety cans</a:t>
            </a:r>
          </a:p>
          <a:p>
            <a:pPr indent="-342900" eaLnBrk="1" hangingPunct="1"/>
            <a:r>
              <a:rPr lang="en-US" altLang="en-US" smtClean="0"/>
              <a:t>By gravity through an approved self-closing safety faucet</a:t>
            </a:r>
          </a:p>
          <a:p>
            <a:pPr indent="-342900" eaLnBrk="1" hangingPunct="1"/>
            <a:r>
              <a:rPr lang="en-US" altLang="en-US" smtClean="0"/>
              <a:t>By means of a safety pump</a:t>
            </a:r>
          </a:p>
        </p:txBody>
      </p:sp>
      <p:sp>
        <p:nvSpPr>
          <p:cNvPr id="2458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742C5857-CF8B-4A5D-84B4-9F3ABAE131FB}" type="slidenum">
              <a:rPr lang="en-US" altLang="en-US" sz="1200" smtClean="0">
                <a:solidFill>
                  <a:srgbClr val="FFFFFF"/>
                </a:solidFill>
                <a:latin typeface="Arial" charset="0"/>
              </a:rPr>
              <a:pPr>
                <a:spcBef>
                  <a:spcPct val="0"/>
                </a:spcBef>
                <a:buClrTx/>
                <a:buFontTx/>
                <a:buNone/>
              </a:pPr>
              <a:t>18</a:t>
            </a:fld>
            <a:endParaRPr lang="en-US" altLang="en-US" sz="1200" smtClean="0">
              <a:latin typeface="Times New Roman" charset="0"/>
            </a:endParaRPr>
          </a:p>
        </p:txBody>
      </p:sp>
      <p:sp>
        <p:nvSpPr>
          <p:cNvPr id="29701" name="Text Box 8"/>
          <p:cNvSpPr txBox="1">
            <a:spLocks noChangeArrowheads="1"/>
          </p:cNvSpPr>
          <p:nvPr/>
        </p:nvSpPr>
        <p:spPr bwMode="auto">
          <a:xfrm>
            <a:off x="679450" y="1697038"/>
            <a:ext cx="73152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fontAlgn="base">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fontAlgn="base">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fontAlgn="base">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fontAlgn="base">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30000"/>
              </a:spcBef>
              <a:buClrTx/>
              <a:buFontTx/>
              <a:buNone/>
              <a:defRPr/>
            </a:pPr>
            <a:r>
              <a:rPr lang="en-US" altLang="en-US" dirty="0" smtClean="0">
                <a:latin typeface="+mn-lt"/>
              </a:rPr>
              <a:t>Since there is a sizeable risk whenever flammable liquids are handled, OSHA allows only four methods for transferring these materials: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altLang="en-US" dirty="0" smtClean="0"/>
              <a:t>Self-Closing Safety Faucet</a:t>
            </a:r>
          </a:p>
        </p:txBody>
      </p:sp>
      <p:sp>
        <p:nvSpPr>
          <p:cNvPr id="25603" name="Rectangle 4"/>
          <p:cNvSpPr>
            <a:spLocks noGrp="1" noChangeArrowheads="1"/>
          </p:cNvSpPr>
          <p:nvPr>
            <p:ph idx="1"/>
          </p:nvPr>
        </p:nvSpPr>
        <p:spPr>
          <a:xfrm>
            <a:off x="685800" y="1600200"/>
            <a:ext cx="4876800" cy="4384675"/>
          </a:xfrm>
        </p:spPr>
        <p:txBody>
          <a:bodyPr/>
          <a:lstStyle/>
          <a:p>
            <a:pPr marL="401638" indent="-287338" eaLnBrk="1" hangingPunct="1"/>
            <a:r>
              <a:rPr lang="en-US" altLang="en-US" dirty="0" smtClean="0"/>
              <a:t>Bonding wire between drum and container</a:t>
            </a:r>
          </a:p>
          <a:p>
            <a:pPr marL="401638" indent="-287338" eaLnBrk="1" hangingPunct="1"/>
            <a:r>
              <a:rPr lang="en-US" altLang="en-US" dirty="0" smtClean="0"/>
              <a:t>Grounding wire between drum and ground</a:t>
            </a:r>
          </a:p>
          <a:p>
            <a:pPr marL="401638" indent="-287338" eaLnBrk="1" hangingPunct="1"/>
            <a:r>
              <a:rPr lang="en-US" altLang="en-US" dirty="0" smtClean="0"/>
              <a:t>Safety vent in drum22</a:t>
            </a:r>
          </a:p>
          <a:p>
            <a:pPr marL="401638" indent="-287338" eaLnBrk="1" hangingPunct="1"/>
            <a:endParaRPr lang="en-US" altLang="en-US" dirty="0" smtClean="0"/>
          </a:p>
        </p:txBody>
      </p:sp>
      <p:sp>
        <p:nvSpPr>
          <p:cNvPr id="2560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6FAA91BE-5A70-49A4-8FB5-69C7D713D30A}" type="slidenum">
              <a:rPr lang="en-US" altLang="en-US" sz="1200" smtClean="0">
                <a:solidFill>
                  <a:srgbClr val="FFFFFF"/>
                </a:solidFill>
                <a:latin typeface="Arial" charset="0"/>
              </a:rPr>
              <a:pPr>
                <a:spcBef>
                  <a:spcPct val="0"/>
                </a:spcBef>
                <a:buClrTx/>
                <a:buFontTx/>
                <a:buNone/>
              </a:pPr>
              <a:t>19</a:t>
            </a:fld>
            <a:endParaRPr lang="en-US" altLang="en-US" sz="1200" smtClean="0">
              <a:latin typeface="Times New Roman" charset="0"/>
            </a:endParaRPr>
          </a:p>
        </p:txBody>
      </p:sp>
      <p:sp>
        <p:nvSpPr>
          <p:cNvPr id="25605" name="Footer Placeholder 4"/>
          <p:cNvSpPr>
            <a:spLocks noGrp="1"/>
          </p:cNvSpPr>
          <p:nvPr>
            <p:ph type="ftr" sz="quarter" idx="4294967295"/>
          </p:nvPr>
        </p:nvSpPr>
        <p:spPr bwMode="auto">
          <a:xfrm>
            <a:off x="1741488" y="6027738"/>
            <a:ext cx="3048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400">
                <a:solidFill>
                  <a:srgbClr val="FFFFFF"/>
                </a:solidFill>
                <a:latin typeface="Arial" charset="0"/>
              </a:rPr>
              <a:t>OSHA Office of Training and Education</a:t>
            </a:r>
            <a:endParaRPr lang="en-US" altLang="en-US" sz="1400">
              <a:solidFill>
                <a:srgbClr val="FFFFFF"/>
              </a:solidFill>
              <a:latin typeface="Times New Roman" charset="0"/>
            </a:endParaRPr>
          </a:p>
        </p:txBody>
      </p:sp>
      <p:pic>
        <p:nvPicPr>
          <p:cNvPr id="30726" name="Picture 5" descr="S:\faucet dispen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925" y="1871663"/>
            <a:ext cx="2338388" cy="35083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5607" name="Line 8"/>
          <p:cNvSpPr>
            <a:spLocks noChangeShapeType="1"/>
          </p:cNvSpPr>
          <p:nvPr/>
        </p:nvSpPr>
        <p:spPr bwMode="auto">
          <a:xfrm>
            <a:off x="5029200" y="2895600"/>
            <a:ext cx="762000" cy="0"/>
          </a:xfrm>
          <a:prstGeom prst="line">
            <a:avLst/>
          </a:prstGeom>
          <a:noFill/>
          <a:ln w="38100">
            <a:solidFill>
              <a:schemeClr val="bg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Line 12"/>
          <p:cNvSpPr>
            <a:spLocks noChangeShapeType="1"/>
          </p:cNvSpPr>
          <p:nvPr/>
        </p:nvSpPr>
        <p:spPr bwMode="auto">
          <a:xfrm rot="983534">
            <a:off x="4727575" y="2497138"/>
            <a:ext cx="2936875" cy="15875"/>
          </a:xfrm>
          <a:prstGeom prst="line">
            <a:avLst/>
          </a:prstGeom>
          <a:noFill/>
          <a:ln w="381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altLang="en-US" dirty="0" smtClean="0"/>
              <a:t>Introduction</a:t>
            </a:r>
          </a:p>
        </p:txBody>
      </p:sp>
      <p:sp>
        <p:nvSpPr>
          <p:cNvPr id="13315" name="Rectangle 3"/>
          <p:cNvSpPr>
            <a:spLocks noGrp="1" noChangeArrowheads="1"/>
          </p:cNvSpPr>
          <p:nvPr>
            <p:ph idx="1"/>
          </p:nvPr>
        </p:nvSpPr>
        <p:spPr>
          <a:xfrm>
            <a:off x="685800" y="1600200"/>
            <a:ext cx="3886200" cy="4384675"/>
          </a:xfrm>
        </p:spPr>
        <p:txBody>
          <a:bodyPr/>
          <a:lstStyle/>
          <a:p>
            <a:pPr marL="401638" indent="-287338" eaLnBrk="1" hangingPunct="1">
              <a:defRPr/>
            </a:pPr>
            <a:r>
              <a:rPr lang="en-US" altLang="en-US" dirty="0" smtClean="0"/>
              <a:t>The two primary hazards associated with flammable liquids are </a:t>
            </a:r>
            <a:r>
              <a:rPr lang="en-US" altLang="en-US" i="1" dirty="0" smtClean="0"/>
              <a:t>explosion</a:t>
            </a:r>
            <a:r>
              <a:rPr lang="en-US" altLang="en-US" dirty="0" smtClean="0"/>
              <a:t> and </a:t>
            </a:r>
            <a:r>
              <a:rPr lang="en-US" altLang="en-US" i="1" dirty="0" smtClean="0"/>
              <a:t>fire</a:t>
            </a:r>
          </a:p>
          <a:p>
            <a:pPr marL="401638" indent="-287338" eaLnBrk="1" hangingPunct="1">
              <a:defRPr/>
            </a:pPr>
            <a:r>
              <a:rPr lang="en-US" altLang="en-US" dirty="0" smtClean="0"/>
              <a:t>Safe handling and storage of flammable liquids requires the use of approved equipment and practices per OSHA standards</a:t>
            </a:r>
          </a:p>
          <a:p>
            <a:pPr eaLnBrk="1" hangingPunct="1">
              <a:buFont typeface="CommonBullets" pitchFamily="34" charset="2"/>
              <a:buNone/>
              <a:defRPr/>
            </a:pPr>
            <a:endParaRPr lang="en-US" altLang="en-US" dirty="0" smtClean="0"/>
          </a:p>
        </p:txBody>
      </p:sp>
      <p:sp>
        <p:nvSpPr>
          <p:cNvPr id="819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0759E682-57B4-421E-9F6D-6A37E4DBCF0F}" type="slidenum">
              <a:rPr lang="en-US" altLang="en-US" sz="1200" smtClean="0">
                <a:solidFill>
                  <a:srgbClr val="FFFFFF"/>
                </a:solidFill>
                <a:latin typeface="Arial" charset="0"/>
              </a:rPr>
              <a:pPr>
                <a:spcBef>
                  <a:spcPct val="0"/>
                </a:spcBef>
                <a:buClrTx/>
                <a:buFontTx/>
                <a:buNone/>
              </a:pPr>
              <a:t>2</a:t>
            </a:fld>
            <a:endParaRPr lang="en-US" altLang="en-US" sz="1200" smtClean="0">
              <a:latin typeface="Times New Roman"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524000"/>
            <a:ext cx="2537460" cy="38157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914400"/>
          </a:xfrm>
        </p:spPr>
        <p:txBody>
          <a:bodyPr/>
          <a:lstStyle/>
          <a:p>
            <a:pPr eaLnBrk="1" fontAlgn="auto" hangingPunct="1">
              <a:spcAft>
                <a:spcPts val="0"/>
              </a:spcAft>
              <a:defRPr/>
            </a:pPr>
            <a:r>
              <a:rPr lang="en-US" altLang="en-US" dirty="0" smtClean="0"/>
              <a:t>Safety Pump</a:t>
            </a:r>
          </a:p>
        </p:txBody>
      </p:sp>
      <p:sp>
        <p:nvSpPr>
          <p:cNvPr id="26627" name="Rectangle 4"/>
          <p:cNvSpPr>
            <a:spLocks noGrp="1" noChangeArrowheads="1"/>
          </p:cNvSpPr>
          <p:nvPr>
            <p:ph sz="half" idx="1"/>
          </p:nvPr>
        </p:nvSpPr>
        <p:spPr>
          <a:xfrm>
            <a:off x="692150" y="1600200"/>
            <a:ext cx="4184650" cy="3962400"/>
          </a:xfrm>
        </p:spPr>
        <p:txBody>
          <a:bodyPr/>
          <a:lstStyle/>
          <a:p>
            <a:pPr marL="463550" indent="-349250" eaLnBrk="1" hangingPunct="1"/>
            <a:r>
              <a:rPr lang="en-US" altLang="en-US" sz="2200" dirty="0" smtClean="0"/>
              <a:t>Faster and safer than using a faucet</a:t>
            </a:r>
          </a:p>
          <a:p>
            <a:pPr marL="463550" indent="-349250" eaLnBrk="1" hangingPunct="1"/>
            <a:r>
              <a:rPr lang="en-US" altLang="en-US" sz="2200" dirty="0" smtClean="0"/>
              <a:t>Spills less likely</a:t>
            </a:r>
          </a:p>
          <a:p>
            <a:pPr marL="463550" indent="-349250" eaLnBrk="1" hangingPunct="1"/>
            <a:r>
              <a:rPr lang="en-US" altLang="en-US" sz="2200" dirty="0" smtClean="0"/>
              <a:t>No separate safety vents in drum required</a:t>
            </a:r>
          </a:p>
          <a:p>
            <a:pPr marL="463550" indent="-349250" eaLnBrk="1" hangingPunct="1"/>
            <a:r>
              <a:rPr lang="en-US" altLang="en-US" sz="2200" dirty="0" smtClean="0"/>
              <a:t>Installed directly in drum bung opening</a:t>
            </a:r>
          </a:p>
          <a:p>
            <a:pPr marL="463550" indent="-349250" eaLnBrk="1" hangingPunct="1"/>
            <a:r>
              <a:rPr lang="en-US" altLang="en-US" sz="2200" dirty="0" smtClean="0"/>
              <a:t>Some pump hoses have integral bonding wires</a:t>
            </a:r>
          </a:p>
        </p:txBody>
      </p:sp>
      <p:sp>
        <p:nvSpPr>
          <p:cNvPr id="26628" name="Slide Number Placeholder 6"/>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E487CD27-8209-4706-A60D-721907A82C30}" type="slidenum">
              <a:rPr lang="en-US" altLang="en-US" sz="1200" smtClean="0">
                <a:solidFill>
                  <a:srgbClr val="FFFFFF"/>
                </a:solidFill>
                <a:latin typeface="Arial" charset="0"/>
              </a:rPr>
              <a:pPr>
                <a:spcBef>
                  <a:spcPct val="0"/>
                </a:spcBef>
                <a:buClrTx/>
                <a:buFontTx/>
                <a:buNone/>
              </a:pPr>
              <a:t>20</a:t>
            </a:fld>
            <a:endParaRPr lang="en-US" altLang="en-US" sz="1200" smtClean="0">
              <a:latin typeface="Times New Roman" charset="0"/>
            </a:endParaRPr>
          </a:p>
        </p:txBody>
      </p:sp>
      <p:pic>
        <p:nvPicPr>
          <p:cNvPr id="31749" name="Picture 5" descr="S:\pump dispen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08" y="1981200"/>
            <a:ext cx="2497229" cy="37480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altLang="en-US" dirty="0" smtClean="0"/>
              <a:t>Waste and Residue</a:t>
            </a:r>
          </a:p>
        </p:txBody>
      </p:sp>
      <p:sp>
        <p:nvSpPr>
          <p:cNvPr id="27651" name="Slide Number Placeholder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861EB549-F0F5-4E43-A4B5-630899850E2D}" type="slidenum">
              <a:rPr lang="en-US" altLang="en-US" sz="1200" smtClean="0">
                <a:solidFill>
                  <a:srgbClr val="FFFFFF"/>
                </a:solidFill>
                <a:latin typeface="Arial" charset="0"/>
              </a:rPr>
              <a:pPr>
                <a:spcBef>
                  <a:spcPct val="0"/>
                </a:spcBef>
                <a:buClrTx/>
                <a:buFontTx/>
                <a:buNone/>
              </a:pPr>
              <a:t>21</a:t>
            </a:fld>
            <a:endParaRPr lang="en-US" altLang="en-US" sz="1200" smtClean="0">
              <a:latin typeface="Times New Roman" charset="0"/>
            </a:endParaRPr>
          </a:p>
        </p:txBody>
      </p:sp>
      <p:pic>
        <p:nvPicPr>
          <p:cNvPr id="32772"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 y="2836863"/>
            <a:ext cx="1824038" cy="21748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32773"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830512"/>
            <a:ext cx="2408238" cy="21986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22535" name="Rectangle 6"/>
          <p:cNvSpPr>
            <a:spLocks noChangeArrowheads="1"/>
          </p:cNvSpPr>
          <p:nvPr/>
        </p:nvSpPr>
        <p:spPr bwMode="auto">
          <a:xfrm>
            <a:off x="304800" y="5129213"/>
            <a:ext cx="22860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FF9900"/>
              </a:buClr>
              <a:buFont typeface="CommonBullets" pitchFamily="34" charset="2"/>
              <a:buChar char="!"/>
              <a:defRPr sz="2400">
                <a:solidFill>
                  <a:srgbClr val="FFFFFF"/>
                </a:solidFill>
                <a:latin typeface="Arial" charset="0"/>
              </a:defRPr>
            </a:lvl1pPr>
            <a:lvl2pPr marL="742950" indent="-285750">
              <a:spcBef>
                <a:spcPct val="20000"/>
              </a:spcBef>
              <a:buClr>
                <a:srgbClr val="FF9900"/>
              </a:buClr>
              <a:buFont typeface="CommonBullets" pitchFamily="34" charset="2"/>
              <a:buChar char="&gt;"/>
              <a:defRPr sz="2300">
                <a:solidFill>
                  <a:srgbClr val="FFFFFF"/>
                </a:solidFill>
                <a:latin typeface="Arial" charset="0"/>
              </a:defRPr>
            </a:lvl2pPr>
            <a:lvl3pPr marL="1143000" indent="-228600">
              <a:spcBef>
                <a:spcPct val="20000"/>
              </a:spcBef>
              <a:buClr>
                <a:srgbClr val="FF9900"/>
              </a:buClr>
              <a:buFont typeface="CommonBullets" pitchFamily="34" charset="2"/>
              <a:buChar char="="/>
              <a:defRPr sz="2300">
                <a:solidFill>
                  <a:srgbClr val="FFFFFF"/>
                </a:solidFill>
                <a:latin typeface="Arial" charset="0"/>
              </a:defRPr>
            </a:lvl3pPr>
            <a:lvl4pPr marL="1600200" indent="-228600">
              <a:spcBef>
                <a:spcPct val="20000"/>
              </a:spcBef>
              <a:buClr>
                <a:srgbClr val="FF9900"/>
              </a:buClr>
              <a:buChar char="–"/>
              <a:defRPr sz="2000">
                <a:solidFill>
                  <a:srgbClr val="FFFFFF"/>
                </a:solidFill>
                <a:latin typeface="Arial" charset="0"/>
              </a:defRPr>
            </a:lvl4pPr>
            <a:lvl5pPr marL="2057400" indent="-228600">
              <a:spcBef>
                <a:spcPct val="20000"/>
              </a:spcBef>
              <a:buClr>
                <a:srgbClr val="FF9900"/>
              </a:buClr>
              <a:buChar char="•"/>
              <a:defRPr sz="2000">
                <a:solidFill>
                  <a:srgbClr val="FFFFFF"/>
                </a:solidFill>
                <a:latin typeface="Arial" charset="0"/>
              </a:defRPr>
            </a:lvl5pPr>
            <a:lvl6pPr marL="2514600" indent="-228600" eaLnBrk="0" fontAlgn="base" hangingPunct="0">
              <a:spcBef>
                <a:spcPct val="20000"/>
              </a:spcBef>
              <a:spcAft>
                <a:spcPct val="0"/>
              </a:spcAft>
              <a:buClr>
                <a:srgbClr val="FF9900"/>
              </a:buClr>
              <a:buChar char="•"/>
              <a:defRPr sz="2000">
                <a:solidFill>
                  <a:srgbClr val="FFFFFF"/>
                </a:solidFill>
                <a:latin typeface="Arial" charset="0"/>
              </a:defRPr>
            </a:lvl6pPr>
            <a:lvl7pPr marL="2971800" indent="-228600" eaLnBrk="0" fontAlgn="base" hangingPunct="0">
              <a:spcBef>
                <a:spcPct val="20000"/>
              </a:spcBef>
              <a:spcAft>
                <a:spcPct val="0"/>
              </a:spcAft>
              <a:buClr>
                <a:srgbClr val="FF9900"/>
              </a:buClr>
              <a:buChar char="•"/>
              <a:defRPr sz="2000">
                <a:solidFill>
                  <a:srgbClr val="FFFFFF"/>
                </a:solidFill>
                <a:latin typeface="Arial" charset="0"/>
              </a:defRPr>
            </a:lvl7pPr>
            <a:lvl8pPr marL="3429000" indent="-228600" eaLnBrk="0" fontAlgn="base" hangingPunct="0">
              <a:spcBef>
                <a:spcPct val="20000"/>
              </a:spcBef>
              <a:spcAft>
                <a:spcPct val="0"/>
              </a:spcAft>
              <a:buClr>
                <a:srgbClr val="FF9900"/>
              </a:buClr>
              <a:buChar char="•"/>
              <a:defRPr sz="2000">
                <a:solidFill>
                  <a:srgbClr val="FFFFFF"/>
                </a:solidFill>
                <a:latin typeface="Arial" charset="0"/>
              </a:defRPr>
            </a:lvl8pPr>
            <a:lvl9pPr marL="3886200" indent="-228600" eaLnBrk="0" fontAlgn="base" hangingPunct="0">
              <a:spcBef>
                <a:spcPct val="20000"/>
              </a:spcBef>
              <a:spcAft>
                <a:spcPct val="0"/>
              </a:spcAft>
              <a:buClr>
                <a:srgbClr val="FF9900"/>
              </a:buClr>
              <a:buChar char="•"/>
              <a:defRPr sz="2000">
                <a:solidFill>
                  <a:srgbClr val="FFFFFF"/>
                </a:solidFill>
                <a:latin typeface="Arial" charset="0"/>
              </a:defRPr>
            </a:lvl9pPr>
          </a:lstStyle>
          <a:p>
            <a:pPr algn="ctr">
              <a:spcBef>
                <a:spcPct val="50000"/>
              </a:spcBef>
              <a:buClrTx/>
              <a:buFontTx/>
              <a:buNone/>
              <a:defRPr/>
            </a:pPr>
            <a:r>
              <a:rPr lang="en-US" altLang="en-US" sz="1600" dirty="0" smtClean="0">
                <a:solidFill>
                  <a:schemeClr val="tx1"/>
                </a:solidFill>
                <a:latin typeface="+mn-lt"/>
              </a:rPr>
              <a:t>Waste drum with disposal funnel</a:t>
            </a:r>
          </a:p>
        </p:txBody>
      </p:sp>
      <p:sp>
        <p:nvSpPr>
          <p:cNvPr id="32775" name="Rectangle 7"/>
          <p:cNvSpPr>
            <a:spLocks noChangeArrowheads="1"/>
          </p:cNvSpPr>
          <p:nvPr/>
        </p:nvSpPr>
        <p:spPr bwMode="auto">
          <a:xfrm>
            <a:off x="2784475" y="5146675"/>
            <a:ext cx="27019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fontAlgn="base">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fontAlgn="base">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fontAlgn="base">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fontAlgn="base">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a:spcBef>
                <a:spcPct val="50000"/>
              </a:spcBef>
              <a:buClrTx/>
              <a:buFontTx/>
              <a:buNone/>
              <a:defRPr/>
            </a:pPr>
            <a:r>
              <a:rPr lang="en-US" altLang="en-US" sz="1600" dirty="0" smtClean="0">
                <a:latin typeface="+mn-lt"/>
              </a:rPr>
              <a:t>Safety disposal can</a:t>
            </a:r>
          </a:p>
        </p:txBody>
      </p:sp>
      <p:pic>
        <p:nvPicPr>
          <p:cNvPr id="32776" name="Picture 8"/>
          <p:cNvPicPr>
            <a:picLocks noChangeArrowheads="1"/>
          </p:cNvPicPr>
          <p:nvPr/>
        </p:nvPicPr>
        <p:blipFill rotWithShape="1">
          <a:blip r:embed="rId5" cstate="print">
            <a:extLst>
              <a:ext uri="{28A0092B-C50C-407E-A947-70E740481C1C}">
                <a14:useLocalDpi xmlns:a14="http://schemas.microsoft.com/office/drawing/2010/main" val="0"/>
              </a:ext>
            </a:extLst>
          </a:blip>
          <a:srcRect l="19594" t="11272" b="6008"/>
          <a:stretch/>
        </p:blipFill>
        <p:spPr bwMode="auto">
          <a:xfrm>
            <a:off x="5791200" y="2825750"/>
            <a:ext cx="2159000" cy="21859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22538" name="Rectangle 9"/>
          <p:cNvSpPr>
            <a:spLocks noChangeArrowheads="1"/>
          </p:cNvSpPr>
          <p:nvPr/>
        </p:nvSpPr>
        <p:spPr bwMode="auto">
          <a:xfrm>
            <a:off x="5562600" y="5129213"/>
            <a:ext cx="28194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FF9900"/>
              </a:buClr>
              <a:buFont typeface="CommonBullets" pitchFamily="34" charset="2"/>
              <a:buChar char="!"/>
              <a:defRPr sz="2400">
                <a:solidFill>
                  <a:srgbClr val="FFFFFF"/>
                </a:solidFill>
                <a:latin typeface="Arial" charset="0"/>
              </a:defRPr>
            </a:lvl1pPr>
            <a:lvl2pPr marL="742950" indent="-285750">
              <a:spcBef>
                <a:spcPct val="20000"/>
              </a:spcBef>
              <a:buClr>
                <a:srgbClr val="FF9900"/>
              </a:buClr>
              <a:buFont typeface="CommonBullets" pitchFamily="34" charset="2"/>
              <a:buChar char="&gt;"/>
              <a:defRPr sz="2300">
                <a:solidFill>
                  <a:srgbClr val="FFFFFF"/>
                </a:solidFill>
                <a:latin typeface="Arial" charset="0"/>
              </a:defRPr>
            </a:lvl2pPr>
            <a:lvl3pPr marL="1143000" indent="-228600">
              <a:spcBef>
                <a:spcPct val="20000"/>
              </a:spcBef>
              <a:buClr>
                <a:srgbClr val="FF9900"/>
              </a:buClr>
              <a:buFont typeface="CommonBullets" pitchFamily="34" charset="2"/>
              <a:buChar char="="/>
              <a:defRPr sz="2300">
                <a:solidFill>
                  <a:srgbClr val="FFFFFF"/>
                </a:solidFill>
                <a:latin typeface="Arial" charset="0"/>
              </a:defRPr>
            </a:lvl3pPr>
            <a:lvl4pPr marL="1600200" indent="-228600">
              <a:spcBef>
                <a:spcPct val="20000"/>
              </a:spcBef>
              <a:buClr>
                <a:srgbClr val="FF9900"/>
              </a:buClr>
              <a:buChar char="–"/>
              <a:defRPr sz="2000">
                <a:solidFill>
                  <a:srgbClr val="FFFFFF"/>
                </a:solidFill>
                <a:latin typeface="Arial" charset="0"/>
              </a:defRPr>
            </a:lvl4pPr>
            <a:lvl5pPr marL="2057400" indent="-228600">
              <a:spcBef>
                <a:spcPct val="20000"/>
              </a:spcBef>
              <a:buClr>
                <a:srgbClr val="FF9900"/>
              </a:buClr>
              <a:buChar char="•"/>
              <a:defRPr sz="2000">
                <a:solidFill>
                  <a:srgbClr val="FFFFFF"/>
                </a:solidFill>
                <a:latin typeface="Arial" charset="0"/>
              </a:defRPr>
            </a:lvl5pPr>
            <a:lvl6pPr marL="2514600" indent="-228600" eaLnBrk="0" fontAlgn="base" hangingPunct="0">
              <a:spcBef>
                <a:spcPct val="20000"/>
              </a:spcBef>
              <a:spcAft>
                <a:spcPct val="0"/>
              </a:spcAft>
              <a:buClr>
                <a:srgbClr val="FF9900"/>
              </a:buClr>
              <a:buChar char="•"/>
              <a:defRPr sz="2000">
                <a:solidFill>
                  <a:srgbClr val="FFFFFF"/>
                </a:solidFill>
                <a:latin typeface="Arial" charset="0"/>
              </a:defRPr>
            </a:lvl6pPr>
            <a:lvl7pPr marL="2971800" indent="-228600" eaLnBrk="0" fontAlgn="base" hangingPunct="0">
              <a:spcBef>
                <a:spcPct val="20000"/>
              </a:spcBef>
              <a:spcAft>
                <a:spcPct val="0"/>
              </a:spcAft>
              <a:buClr>
                <a:srgbClr val="FF9900"/>
              </a:buClr>
              <a:buChar char="•"/>
              <a:defRPr sz="2000">
                <a:solidFill>
                  <a:srgbClr val="FFFFFF"/>
                </a:solidFill>
                <a:latin typeface="Arial" charset="0"/>
              </a:defRPr>
            </a:lvl7pPr>
            <a:lvl8pPr marL="3429000" indent="-228600" eaLnBrk="0" fontAlgn="base" hangingPunct="0">
              <a:spcBef>
                <a:spcPct val="20000"/>
              </a:spcBef>
              <a:spcAft>
                <a:spcPct val="0"/>
              </a:spcAft>
              <a:buClr>
                <a:srgbClr val="FF9900"/>
              </a:buClr>
              <a:buChar char="•"/>
              <a:defRPr sz="2000">
                <a:solidFill>
                  <a:srgbClr val="FFFFFF"/>
                </a:solidFill>
                <a:latin typeface="Arial" charset="0"/>
              </a:defRPr>
            </a:lvl8pPr>
            <a:lvl9pPr marL="3886200" indent="-228600" eaLnBrk="0" fontAlgn="base" hangingPunct="0">
              <a:spcBef>
                <a:spcPct val="20000"/>
              </a:spcBef>
              <a:spcAft>
                <a:spcPct val="0"/>
              </a:spcAft>
              <a:buClr>
                <a:srgbClr val="FF9900"/>
              </a:buClr>
              <a:buChar char="•"/>
              <a:defRPr sz="2000">
                <a:solidFill>
                  <a:srgbClr val="FFFFFF"/>
                </a:solidFill>
                <a:latin typeface="Arial" charset="0"/>
              </a:defRPr>
            </a:lvl9pPr>
          </a:lstStyle>
          <a:p>
            <a:pPr algn="ctr">
              <a:spcBef>
                <a:spcPts val="0"/>
              </a:spcBef>
              <a:buClrTx/>
              <a:buFontTx/>
              <a:buNone/>
              <a:defRPr/>
            </a:pPr>
            <a:r>
              <a:rPr lang="en-US" altLang="en-US" sz="1600" dirty="0" smtClean="0">
                <a:solidFill>
                  <a:schemeClr val="tx1"/>
                </a:solidFill>
                <a:latin typeface="+mn-lt"/>
              </a:rPr>
              <a:t>Oily-waste can </a:t>
            </a:r>
          </a:p>
          <a:p>
            <a:pPr algn="ctr">
              <a:spcBef>
                <a:spcPts val="0"/>
              </a:spcBef>
              <a:buClrTx/>
              <a:buFontTx/>
              <a:buNone/>
              <a:defRPr/>
            </a:pPr>
            <a:r>
              <a:rPr lang="en-US" altLang="en-US" sz="1600" dirty="0" smtClean="0">
                <a:solidFill>
                  <a:schemeClr val="tx1"/>
                </a:solidFill>
                <a:latin typeface="+mn-lt"/>
              </a:rPr>
              <a:t>(self-closing lid)</a:t>
            </a:r>
          </a:p>
        </p:txBody>
      </p:sp>
      <p:sp>
        <p:nvSpPr>
          <p:cNvPr id="22539" name="Text Box 10"/>
          <p:cNvSpPr txBox="1">
            <a:spLocks noChangeArrowheads="1"/>
          </p:cNvSpPr>
          <p:nvPr/>
        </p:nvSpPr>
        <p:spPr bwMode="auto">
          <a:xfrm>
            <a:off x="685800" y="1425575"/>
            <a:ext cx="77724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Font typeface="CommonBullets" pitchFamily="34" charset="2"/>
              <a:buChar char="!"/>
              <a:defRPr sz="2400">
                <a:solidFill>
                  <a:srgbClr val="FFFFFF"/>
                </a:solidFill>
                <a:latin typeface="Arial" charset="0"/>
              </a:defRPr>
            </a:lvl1pPr>
            <a:lvl2pPr marL="742950" indent="-285750">
              <a:spcBef>
                <a:spcPct val="20000"/>
              </a:spcBef>
              <a:buClr>
                <a:srgbClr val="FF9900"/>
              </a:buClr>
              <a:buFont typeface="CommonBullets" pitchFamily="34" charset="2"/>
              <a:buChar char="&gt;"/>
              <a:defRPr sz="2300">
                <a:solidFill>
                  <a:srgbClr val="FFFFFF"/>
                </a:solidFill>
                <a:latin typeface="Arial" charset="0"/>
              </a:defRPr>
            </a:lvl2pPr>
            <a:lvl3pPr marL="1143000" indent="-228600">
              <a:spcBef>
                <a:spcPct val="20000"/>
              </a:spcBef>
              <a:buClr>
                <a:srgbClr val="FF9900"/>
              </a:buClr>
              <a:buFont typeface="CommonBullets" pitchFamily="34" charset="2"/>
              <a:buChar char="="/>
              <a:defRPr sz="2300">
                <a:solidFill>
                  <a:srgbClr val="FFFFFF"/>
                </a:solidFill>
                <a:latin typeface="Arial" charset="0"/>
              </a:defRPr>
            </a:lvl3pPr>
            <a:lvl4pPr marL="1600200" indent="-228600">
              <a:spcBef>
                <a:spcPct val="20000"/>
              </a:spcBef>
              <a:buClr>
                <a:srgbClr val="FF9900"/>
              </a:buClr>
              <a:buChar char="–"/>
              <a:defRPr sz="2000">
                <a:solidFill>
                  <a:srgbClr val="FFFFFF"/>
                </a:solidFill>
                <a:latin typeface="Arial" charset="0"/>
              </a:defRPr>
            </a:lvl4pPr>
            <a:lvl5pPr marL="2057400" indent="-228600">
              <a:spcBef>
                <a:spcPct val="20000"/>
              </a:spcBef>
              <a:buClr>
                <a:srgbClr val="FF9900"/>
              </a:buClr>
              <a:buChar char="•"/>
              <a:defRPr sz="2000">
                <a:solidFill>
                  <a:srgbClr val="FFFFFF"/>
                </a:solidFill>
                <a:latin typeface="Arial" charset="0"/>
              </a:defRPr>
            </a:lvl5pPr>
            <a:lvl6pPr marL="2514600" indent="-228600" eaLnBrk="0" fontAlgn="base" hangingPunct="0">
              <a:spcBef>
                <a:spcPct val="20000"/>
              </a:spcBef>
              <a:spcAft>
                <a:spcPct val="0"/>
              </a:spcAft>
              <a:buClr>
                <a:srgbClr val="FF9900"/>
              </a:buClr>
              <a:buChar char="•"/>
              <a:defRPr sz="2000">
                <a:solidFill>
                  <a:srgbClr val="FFFFFF"/>
                </a:solidFill>
                <a:latin typeface="Arial" charset="0"/>
              </a:defRPr>
            </a:lvl6pPr>
            <a:lvl7pPr marL="2971800" indent="-228600" eaLnBrk="0" fontAlgn="base" hangingPunct="0">
              <a:spcBef>
                <a:spcPct val="20000"/>
              </a:spcBef>
              <a:spcAft>
                <a:spcPct val="0"/>
              </a:spcAft>
              <a:buClr>
                <a:srgbClr val="FF9900"/>
              </a:buClr>
              <a:buChar char="•"/>
              <a:defRPr sz="2000">
                <a:solidFill>
                  <a:srgbClr val="FFFFFF"/>
                </a:solidFill>
                <a:latin typeface="Arial" charset="0"/>
              </a:defRPr>
            </a:lvl7pPr>
            <a:lvl8pPr marL="3429000" indent="-228600" eaLnBrk="0" fontAlgn="base" hangingPunct="0">
              <a:spcBef>
                <a:spcPct val="20000"/>
              </a:spcBef>
              <a:spcAft>
                <a:spcPct val="0"/>
              </a:spcAft>
              <a:buClr>
                <a:srgbClr val="FF9900"/>
              </a:buClr>
              <a:buChar char="•"/>
              <a:defRPr sz="2000">
                <a:solidFill>
                  <a:srgbClr val="FFFFFF"/>
                </a:solidFill>
                <a:latin typeface="Arial" charset="0"/>
              </a:defRPr>
            </a:lvl8pPr>
            <a:lvl9pPr marL="3886200" indent="-228600" eaLnBrk="0" fontAlgn="base" hangingPunct="0">
              <a:spcBef>
                <a:spcPct val="20000"/>
              </a:spcBef>
              <a:spcAft>
                <a:spcPct val="0"/>
              </a:spcAft>
              <a:buClr>
                <a:srgbClr val="FF9900"/>
              </a:buClr>
              <a:buChar char="•"/>
              <a:defRPr sz="2000">
                <a:solidFill>
                  <a:srgbClr val="FFFFFF"/>
                </a:solidFill>
                <a:latin typeface="Arial" charset="0"/>
              </a:defRPr>
            </a:lvl9pPr>
          </a:lstStyle>
          <a:p>
            <a:pPr>
              <a:spcBef>
                <a:spcPct val="50000"/>
              </a:spcBef>
              <a:buClrTx/>
              <a:buFontTx/>
              <a:buNone/>
              <a:defRPr/>
            </a:pPr>
            <a:r>
              <a:rPr lang="en-US" altLang="en-US" sz="2200" dirty="0" smtClean="0">
                <a:solidFill>
                  <a:schemeClr val="tx1"/>
                </a:solidFill>
                <a:latin typeface="+mn-lt"/>
              </a:rPr>
              <a:t>Flammable waste and residue must be kept to a minimum, stored in covered metal receptacles and disposed of daily.</a:t>
            </a:r>
          </a:p>
        </p:txBody>
      </p:sp>
      <p:sp>
        <p:nvSpPr>
          <p:cNvPr id="51211" name="Rectangle 11"/>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marL="457200" eaLnBrk="0" fontAlgn="base" hangingPunct="0">
              <a:spcBef>
                <a:spcPct val="0"/>
              </a:spcBef>
              <a:spcAft>
                <a:spcPct val="0"/>
              </a:spcAft>
              <a:defRPr sz="2400">
                <a:solidFill>
                  <a:schemeClr val="tx1"/>
                </a:solidFill>
                <a:latin typeface="Times New Roman" charset="0"/>
              </a:defRPr>
            </a:lvl6pPr>
            <a:lvl7pPr marL="914400" eaLnBrk="0" fontAlgn="base" hangingPunct="0">
              <a:spcBef>
                <a:spcPct val="0"/>
              </a:spcBef>
              <a:spcAft>
                <a:spcPct val="0"/>
              </a:spcAft>
              <a:defRPr sz="2400">
                <a:solidFill>
                  <a:schemeClr val="tx1"/>
                </a:solidFill>
                <a:latin typeface="Times New Roman" charset="0"/>
              </a:defRPr>
            </a:lvl7pPr>
            <a:lvl8pPr marL="1371600" eaLnBrk="0" fontAlgn="base" hangingPunct="0">
              <a:spcBef>
                <a:spcPct val="0"/>
              </a:spcBef>
              <a:spcAft>
                <a:spcPct val="0"/>
              </a:spcAft>
              <a:defRPr sz="2400">
                <a:solidFill>
                  <a:schemeClr val="tx1"/>
                </a:solidFill>
                <a:latin typeface="Times New Roman" charset="0"/>
              </a:defRPr>
            </a:lvl8pPr>
            <a:lvl9pPr marL="1828800" eaLnBrk="0" fontAlgn="base" hangingPunct="0">
              <a:spcBef>
                <a:spcPct val="0"/>
              </a:spcBef>
              <a:spcAft>
                <a:spcPct val="0"/>
              </a:spcAft>
              <a:defRPr sz="2400">
                <a:solidFill>
                  <a:schemeClr val="tx1"/>
                </a:solidFill>
                <a:latin typeface="Times New Roman" charset="0"/>
              </a:defRPr>
            </a:lvl9pPr>
          </a:lstStyle>
          <a:p>
            <a:pPr algn="ctr">
              <a:defRPr/>
            </a:pPr>
            <a:endParaRPr lang="en-US" altLang="en-US" sz="4000" b="1" smtClean="0">
              <a:solidFill>
                <a:srgbClr val="FFFF00"/>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fontAlgn="auto" hangingPunct="1">
              <a:spcAft>
                <a:spcPts val="0"/>
              </a:spcAft>
              <a:defRPr/>
            </a:pPr>
            <a:r>
              <a:rPr lang="en-US" altLang="en-US" dirty="0" smtClean="0"/>
              <a:t>Safe Handling Fundamentals</a:t>
            </a:r>
          </a:p>
        </p:txBody>
      </p:sp>
      <p:sp>
        <p:nvSpPr>
          <p:cNvPr id="28675" name="Rectangle 3"/>
          <p:cNvSpPr>
            <a:spLocks noGrp="1" noChangeArrowheads="1"/>
          </p:cNvSpPr>
          <p:nvPr>
            <p:ph idx="1"/>
          </p:nvPr>
        </p:nvSpPr>
        <p:spPr>
          <a:xfrm>
            <a:off x="685800" y="1447800"/>
            <a:ext cx="7620000" cy="4343400"/>
          </a:xfrm>
        </p:spPr>
        <p:txBody>
          <a:bodyPr/>
          <a:lstStyle/>
          <a:p>
            <a:pPr marL="401638" indent="-287338" eaLnBrk="1" hangingPunct="1">
              <a:lnSpc>
                <a:spcPct val="90000"/>
              </a:lnSpc>
            </a:pPr>
            <a:r>
              <a:rPr lang="en-US" altLang="en-US" dirty="0" smtClean="0"/>
              <a:t>Carefully read the manufacturer’s label on the flammable liquid container before storing or using it</a:t>
            </a:r>
          </a:p>
          <a:p>
            <a:pPr marL="401638" indent="-287338" eaLnBrk="1" hangingPunct="1">
              <a:lnSpc>
                <a:spcPct val="90000"/>
              </a:lnSpc>
            </a:pPr>
            <a:r>
              <a:rPr lang="en-US" altLang="en-US" dirty="0" smtClean="0"/>
              <a:t>Practice good housekeeping in flammable liquid storage areas</a:t>
            </a:r>
          </a:p>
          <a:p>
            <a:pPr marL="401638" indent="-287338" eaLnBrk="1" hangingPunct="1">
              <a:lnSpc>
                <a:spcPct val="90000"/>
              </a:lnSpc>
            </a:pPr>
            <a:r>
              <a:rPr lang="en-US" altLang="en-US" dirty="0" smtClean="0"/>
              <a:t>Clean up spills immediately, then place the cleanup rags in a covered metal container</a:t>
            </a:r>
          </a:p>
          <a:p>
            <a:pPr marL="401638" indent="-287338" eaLnBrk="1" hangingPunct="1">
              <a:lnSpc>
                <a:spcPct val="90000"/>
              </a:lnSpc>
            </a:pPr>
            <a:r>
              <a:rPr lang="en-US" altLang="en-US" dirty="0" smtClean="0"/>
              <a:t>Only use approved metal safety containers or original manufacturer’s container to store flammable liquids</a:t>
            </a:r>
          </a:p>
          <a:p>
            <a:pPr marL="401638" indent="-287338" eaLnBrk="1" hangingPunct="1">
              <a:lnSpc>
                <a:spcPct val="90000"/>
              </a:lnSpc>
            </a:pPr>
            <a:r>
              <a:rPr lang="en-US" altLang="en-US" dirty="0" smtClean="0"/>
              <a:t>Keep the containers closed when not in use and store away from exits or passageways</a:t>
            </a:r>
          </a:p>
          <a:p>
            <a:pPr marL="401638" indent="-287338" eaLnBrk="1" hangingPunct="1">
              <a:lnSpc>
                <a:spcPct val="90000"/>
              </a:lnSpc>
            </a:pPr>
            <a:r>
              <a:rPr lang="en-US" altLang="en-US" dirty="0" smtClean="0"/>
              <a:t>Use flammable liquids only where there is plenty of ventilation</a:t>
            </a:r>
          </a:p>
          <a:p>
            <a:pPr marL="401638" indent="-287338" eaLnBrk="1" hangingPunct="1">
              <a:lnSpc>
                <a:spcPct val="90000"/>
              </a:lnSpc>
            </a:pPr>
            <a:r>
              <a:rPr lang="en-US" altLang="en-US" dirty="0" smtClean="0"/>
              <a:t>Keep flammable liquids away from ignition sources such as open flames, sparks, smoking, cutting, welding, etc.</a:t>
            </a:r>
          </a:p>
        </p:txBody>
      </p:sp>
      <p:sp>
        <p:nvSpPr>
          <p:cNvPr id="2867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C35F5D28-4D84-486A-9070-73BBED6226E5}" type="slidenum">
              <a:rPr lang="en-US" altLang="en-US" sz="1200" smtClean="0">
                <a:solidFill>
                  <a:srgbClr val="FFFFFF"/>
                </a:solidFill>
                <a:latin typeface="Arial" charset="0"/>
              </a:rPr>
              <a:pPr>
                <a:spcBef>
                  <a:spcPct val="0"/>
                </a:spcBef>
                <a:buClrTx/>
                <a:buFontTx/>
                <a:buNone/>
              </a:pPr>
              <a:t>22</a:t>
            </a:fld>
            <a:endParaRPr lang="en-US" altLang="en-US" sz="1200" smtClean="0">
              <a:latin typeface="Times New Roman"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pPr eaLnBrk="1" fontAlgn="auto" hangingPunct="1">
              <a:spcAft>
                <a:spcPts val="0"/>
              </a:spcAft>
              <a:defRPr/>
            </a:pPr>
            <a:r>
              <a:rPr lang="en-US" altLang="en-US" dirty="0" smtClean="0"/>
              <a:t>Summary</a:t>
            </a:r>
          </a:p>
        </p:txBody>
      </p:sp>
      <p:sp>
        <p:nvSpPr>
          <p:cNvPr id="29699" name="Rectangle 1027"/>
          <p:cNvSpPr>
            <a:spLocks noGrp="1" noChangeArrowheads="1"/>
          </p:cNvSpPr>
          <p:nvPr>
            <p:ph idx="1"/>
          </p:nvPr>
        </p:nvSpPr>
        <p:spPr>
          <a:xfrm>
            <a:off x="685800" y="1600200"/>
            <a:ext cx="7391400" cy="4384675"/>
          </a:xfrm>
        </p:spPr>
        <p:txBody>
          <a:bodyPr/>
          <a:lstStyle/>
          <a:p>
            <a:pPr marL="401638" indent="-287338" eaLnBrk="1" hangingPunct="1"/>
            <a:r>
              <a:rPr lang="en-US" altLang="en-US" dirty="0" smtClean="0"/>
              <a:t>The two primary hazards associated with flammable liquids are </a:t>
            </a:r>
            <a:r>
              <a:rPr lang="en-US" altLang="en-US" u="sng" dirty="0" smtClean="0"/>
              <a:t>explosion</a:t>
            </a:r>
            <a:r>
              <a:rPr lang="en-US" altLang="en-US" dirty="0" smtClean="0"/>
              <a:t> and </a:t>
            </a:r>
            <a:r>
              <a:rPr lang="en-US" altLang="en-US" u="sng" dirty="0" smtClean="0"/>
              <a:t>fire</a:t>
            </a:r>
          </a:p>
          <a:p>
            <a:pPr marL="401638" indent="-287338" eaLnBrk="1" hangingPunct="1"/>
            <a:r>
              <a:rPr lang="en-US" altLang="en-US" dirty="0" smtClean="0"/>
              <a:t>Safe handling and storage of flammable liquids requires the use of approved equipment and practices per OSHA standards</a:t>
            </a:r>
          </a:p>
          <a:p>
            <a:pPr marL="401638" indent="-287338" eaLnBrk="1" hangingPunct="1"/>
            <a:r>
              <a:rPr lang="en-US" altLang="en-US" dirty="0" smtClean="0"/>
              <a:t>An excellent reference on this topic is National Fire Protection Association Standard No. 30, </a:t>
            </a:r>
            <a:r>
              <a:rPr lang="en-US" altLang="en-US" i="1" dirty="0" smtClean="0"/>
              <a:t>Flammable Liquids and Combustible Code</a:t>
            </a:r>
            <a:endParaRPr lang="en-US" altLang="en-US" dirty="0" smtClean="0"/>
          </a:p>
        </p:txBody>
      </p:sp>
      <p:sp>
        <p:nvSpPr>
          <p:cNvPr id="2970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3E807C9F-97DD-46FC-AFDD-028CAB3DD9B4}" type="slidenum">
              <a:rPr lang="en-US" altLang="en-US" sz="1200" smtClean="0">
                <a:solidFill>
                  <a:srgbClr val="FFFFFF"/>
                </a:solidFill>
                <a:latin typeface="Arial" charset="0"/>
              </a:rPr>
              <a:pPr>
                <a:spcBef>
                  <a:spcPct val="0"/>
                </a:spcBef>
                <a:buClrTx/>
                <a:buFontTx/>
                <a:buNone/>
              </a:pPr>
              <a:t>23</a:t>
            </a:fld>
            <a:endParaRPr lang="en-US" altLang="en-US" sz="1200" smtClean="0">
              <a:latin typeface="Times New Roman"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en-US" altLang="en-US" dirty="0" smtClean="0"/>
              <a:t>Flash Point</a:t>
            </a:r>
          </a:p>
        </p:txBody>
      </p:sp>
      <p:sp>
        <p:nvSpPr>
          <p:cNvPr id="4101" name="Rectangle 3"/>
          <p:cNvSpPr>
            <a:spLocks noGrp="1" noChangeArrowheads="1"/>
          </p:cNvSpPr>
          <p:nvPr>
            <p:ph idx="1"/>
          </p:nvPr>
        </p:nvSpPr>
        <p:spPr>
          <a:xfrm>
            <a:off x="685800" y="1600200"/>
            <a:ext cx="7391400" cy="4384675"/>
          </a:xfrm>
        </p:spPr>
        <p:txBody>
          <a:bodyPr rtlCol="0">
            <a:normAutofit/>
          </a:bodyPr>
          <a:lstStyle/>
          <a:p>
            <a:pPr marL="401638" indent="-287338" eaLnBrk="1" fontAlgn="auto" hangingPunct="1">
              <a:spcAft>
                <a:spcPts val="0"/>
              </a:spcAft>
              <a:defRPr/>
            </a:pPr>
            <a:r>
              <a:rPr lang="en-US" altLang="en-US" b="1" u="sng" dirty="0" smtClean="0"/>
              <a:t>Flash point</a:t>
            </a:r>
            <a:r>
              <a:rPr lang="en-US" altLang="en-US" b="1" dirty="0" smtClean="0"/>
              <a:t> </a:t>
            </a:r>
            <a:r>
              <a:rPr lang="en-US" altLang="en-US" dirty="0" smtClean="0"/>
              <a:t>means the minimum temperature at which a liquid gives off vapor within a test vessel in sufficient concentration to form an ignitable mixture with air near the surface of the liquid.  </a:t>
            </a:r>
          </a:p>
          <a:p>
            <a:pPr eaLnBrk="1" fontAlgn="auto" hangingPunct="1">
              <a:spcAft>
                <a:spcPts val="0"/>
              </a:spcAft>
              <a:defRPr/>
            </a:pPr>
            <a:r>
              <a:rPr lang="en-US" altLang="en-US" dirty="0" smtClean="0"/>
              <a:t>In general, the lower the flash point, the greater the hazard</a:t>
            </a:r>
          </a:p>
          <a:p>
            <a:pPr marL="401638" indent="-287338" eaLnBrk="1" fontAlgn="auto" hangingPunct="1">
              <a:spcAft>
                <a:spcPts val="0"/>
              </a:spcAft>
              <a:defRPr/>
            </a:pPr>
            <a:r>
              <a:rPr lang="en-US" altLang="en-US" b="1" u="sng" dirty="0" smtClean="0"/>
              <a:t>Flammable liquids</a:t>
            </a:r>
            <a:r>
              <a:rPr lang="en-US" altLang="en-US" b="1" dirty="0" smtClean="0"/>
              <a:t> </a:t>
            </a:r>
            <a:r>
              <a:rPr lang="en-US" altLang="en-US" dirty="0" smtClean="0"/>
              <a:t>have flash points at or below 199.4</a:t>
            </a:r>
            <a:r>
              <a:rPr lang="en-US" altLang="en-US" baseline="30000" dirty="0" smtClean="0"/>
              <a:t>o</a:t>
            </a:r>
            <a:r>
              <a:rPr lang="en-US" altLang="en-US" dirty="0" smtClean="0"/>
              <a:t>F (93</a:t>
            </a:r>
            <a:r>
              <a:rPr lang="en-US" altLang="en-US" baseline="30000" dirty="0" smtClean="0"/>
              <a:t>o</a:t>
            </a:r>
            <a:r>
              <a:rPr lang="en-US" altLang="en-US" dirty="0" smtClean="0"/>
              <a:t>C)</a:t>
            </a:r>
          </a:p>
          <a:p>
            <a:pPr marL="0" indent="0" eaLnBrk="1" fontAlgn="auto" hangingPunct="1">
              <a:spcAft>
                <a:spcPts val="0"/>
              </a:spcAft>
              <a:buFont typeface="CommonBullets" pitchFamily="34" charset="2"/>
              <a:buNone/>
              <a:defRPr/>
            </a:pPr>
            <a:endParaRPr lang="en-US" altLang="en-US" dirty="0" smtClean="0"/>
          </a:p>
        </p:txBody>
      </p:sp>
      <p:sp>
        <p:nvSpPr>
          <p:cNvPr id="922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9D503FCD-74A0-4C68-9E05-DB4FAD12BD6E}" type="slidenum">
              <a:rPr lang="en-US" altLang="en-US" sz="1200" smtClean="0">
                <a:solidFill>
                  <a:srgbClr val="FFFFFF"/>
                </a:solidFill>
                <a:latin typeface="Arial" charset="0"/>
              </a:rPr>
              <a:pPr>
                <a:spcBef>
                  <a:spcPct val="0"/>
                </a:spcBef>
                <a:buClrTx/>
                <a:buFontTx/>
                <a:buNone/>
              </a:pPr>
              <a:t>3</a:t>
            </a:fld>
            <a:endParaRPr lang="en-US" altLang="en-US" sz="1200" smtClean="0">
              <a:latin typeface="Times New Roman"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p:txBody>
          <a:bodyPr/>
          <a:lstStyle/>
          <a:p>
            <a:pPr eaLnBrk="1" fontAlgn="auto" hangingPunct="1">
              <a:spcAft>
                <a:spcPts val="0"/>
              </a:spcAft>
              <a:defRPr/>
            </a:pPr>
            <a:r>
              <a:rPr lang="en-US" altLang="en-US" dirty="0" smtClean="0"/>
              <a:t>Program Components</a:t>
            </a:r>
          </a:p>
        </p:txBody>
      </p:sp>
      <p:sp>
        <p:nvSpPr>
          <p:cNvPr id="10243" name="Rectangle 1027"/>
          <p:cNvSpPr>
            <a:spLocks noGrp="1" noChangeArrowheads="1"/>
          </p:cNvSpPr>
          <p:nvPr>
            <p:ph idx="1"/>
          </p:nvPr>
        </p:nvSpPr>
        <p:spPr>
          <a:xfrm>
            <a:off x="685800" y="2438400"/>
            <a:ext cx="7391400" cy="3546475"/>
          </a:xfrm>
        </p:spPr>
        <p:txBody>
          <a:bodyPr/>
          <a:lstStyle/>
          <a:p>
            <a:pPr eaLnBrk="1" hangingPunct="1"/>
            <a:r>
              <a:rPr lang="en-US" altLang="en-US" smtClean="0"/>
              <a:t>Control of ignition sources</a:t>
            </a:r>
          </a:p>
          <a:p>
            <a:pPr eaLnBrk="1" hangingPunct="1"/>
            <a:r>
              <a:rPr lang="en-US" altLang="en-US" smtClean="0"/>
              <a:t>Proper storage</a:t>
            </a:r>
          </a:p>
          <a:p>
            <a:pPr eaLnBrk="1" hangingPunct="1"/>
            <a:r>
              <a:rPr lang="en-US" altLang="en-US" smtClean="0"/>
              <a:t>Fire control</a:t>
            </a:r>
          </a:p>
          <a:p>
            <a:pPr eaLnBrk="1" hangingPunct="1"/>
            <a:r>
              <a:rPr lang="en-US" altLang="en-US" smtClean="0"/>
              <a:t>Safe handling</a:t>
            </a:r>
          </a:p>
        </p:txBody>
      </p:sp>
      <p:sp>
        <p:nvSpPr>
          <p:cNvPr id="1024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9A7BDC55-73F9-4A52-8EA5-B95A4894EB42}" type="slidenum">
              <a:rPr lang="en-US" altLang="en-US" sz="1200" smtClean="0">
                <a:solidFill>
                  <a:srgbClr val="FFFFFF"/>
                </a:solidFill>
                <a:latin typeface="Arial" charset="0"/>
              </a:rPr>
              <a:pPr>
                <a:spcBef>
                  <a:spcPct val="0"/>
                </a:spcBef>
                <a:buClrTx/>
                <a:buFontTx/>
                <a:buNone/>
              </a:pPr>
              <a:t>4</a:t>
            </a:fld>
            <a:endParaRPr lang="en-US" altLang="en-US" sz="1200" smtClean="0">
              <a:latin typeface="Times New Roman" charset="0"/>
            </a:endParaRPr>
          </a:p>
        </p:txBody>
      </p:sp>
      <p:sp>
        <p:nvSpPr>
          <p:cNvPr id="5126" name="Text Box 1028"/>
          <p:cNvSpPr txBox="1">
            <a:spLocks noChangeArrowheads="1"/>
          </p:cNvSpPr>
          <p:nvPr/>
        </p:nvSpPr>
        <p:spPr bwMode="auto">
          <a:xfrm>
            <a:off x="560388" y="1595438"/>
            <a:ext cx="76200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Font typeface="CommonBullets" pitchFamily="34" charset="2"/>
              <a:buChar char="!"/>
              <a:defRPr sz="2400">
                <a:solidFill>
                  <a:srgbClr val="FFFFFF"/>
                </a:solidFill>
                <a:latin typeface="Arial" charset="0"/>
              </a:defRPr>
            </a:lvl1pPr>
            <a:lvl2pPr marL="742950" indent="-285750">
              <a:spcBef>
                <a:spcPct val="20000"/>
              </a:spcBef>
              <a:buClr>
                <a:srgbClr val="FF9900"/>
              </a:buClr>
              <a:buFont typeface="CommonBullets" pitchFamily="34" charset="2"/>
              <a:buChar char="&gt;"/>
              <a:defRPr sz="2300">
                <a:solidFill>
                  <a:srgbClr val="FFFFFF"/>
                </a:solidFill>
                <a:latin typeface="Arial" charset="0"/>
              </a:defRPr>
            </a:lvl2pPr>
            <a:lvl3pPr marL="1143000" indent="-228600">
              <a:spcBef>
                <a:spcPct val="20000"/>
              </a:spcBef>
              <a:buClr>
                <a:srgbClr val="FF9900"/>
              </a:buClr>
              <a:buFont typeface="CommonBullets" pitchFamily="34" charset="2"/>
              <a:buChar char="="/>
              <a:defRPr sz="2300">
                <a:solidFill>
                  <a:srgbClr val="FFFFFF"/>
                </a:solidFill>
                <a:latin typeface="Arial" charset="0"/>
              </a:defRPr>
            </a:lvl3pPr>
            <a:lvl4pPr marL="1600200" indent="-228600">
              <a:spcBef>
                <a:spcPct val="20000"/>
              </a:spcBef>
              <a:buClr>
                <a:srgbClr val="FF9900"/>
              </a:buClr>
              <a:buChar char="–"/>
              <a:defRPr sz="2000">
                <a:solidFill>
                  <a:srgbClr val="FFFFFF"/>
                </a:solidFill>
                <a:latin typeface="Arial" charset="0"/>
              </a:defRPr>
            </a:lvl4pPr>
            <a:lvl5pPr marL="2057400" indent="-228600">
              <a:spcBef>
                <a:spcPct val="20000"/>
              </a:spcBef>
              <a:buClr>
                <a:srgbClr val="FF9900"/>
              </a:buClr>
              <a:buChar char="•"/>
              <a:defRPr sz="2000">
                <a:solidFill>
                  <a:srgbClr val="FFFFFF"/>
                </a:solidFill>
                <a:latin typeface="Arial" charset="0"/>
              </a:defRPr>
            </a:lvl5pPr>
            <a:lvl6pPr marL="2514600" indent="-228600" eaLnBrk="0" fontAlgn="base" hangingPunct="0">
              <a:spcBef>
                <a:spcPct val="20000"/>
              </a:spcBef>
              <a:spcAft>
                <a:spcPct val="0"/>
              </a:spcAft>
              <a:buClr>
                <a:srgbClr val="FF9900"/>
              </a:buClr>
              <a:buChar char="•"/>
              <a:defRPr sz="2000">
                <a:solidFill>
                  <a:srgbClr val="FFFFFF"/>
                </a:solidFill>
                <a:latin typeface="Arial" charset="0"/>
              </a:defRPr>
            </a:lvl6pPr>
            <a:lvl7pPr marL="2971800" indent="-228600" eaLnBrk="0" fontAlgn="base" hangingPunct="0">
              <a:spcBef>
                <a:spcPct val="20000"/>
              </a:spcBef>
              <a:spcAft>
                <a:spcPct val="0"/>
              </a:spcAft>
              <a:buClr>
                <a:srgbClr val="FF9900"/>
              </a:buClr>
              <a:buChar char="•"/>
              <a:defRPr sz="2000">
                <a:solidFill>
                  <a:srgbClr val="FFFFFF"/>
                </a:solidFill>
                <a:latin typeface="Arial" charset="0"/>
              </a:defRPr>
            </a:lvl7pPr>
            <a:lvl8pPr marL="3429000" indent="-228600" eaLnBrk="0" fontAlgn="base" hangingPunct="0">
              <a:spcBef>
                <a:spcPct val="20000"/>
              </a:spcBef>
              <a:spcAft>
                <a:spcPct val="0"/>
              </a:spcAft>
              <a:buClr>
                <a:srgbClr val="FF9900"/>
              </a:buClr>
              <a:buChar char="•"/>
              <a:defRPr sz="2000">
                <a:solidFill>
                  <a:srgbClr val="FFFFFF"/>
                </a:solidFill>
                <a:latin typeface="Arial" charset="0"/>
              </a:defRPr>
            </a:lvl8pPr>
            <a:lvl9pPr marL="3886200" indent="-228600" eaLnBrk="0" fontAlgn="base" hangingPunct="0">
              <a:spcBef>
                <a:spcPct val="20000"/>
              </a:spcBef>
              <a:spcAft>
                <a:spcPct val="0"/>
              </a:spcAft>
              <a:buClr>
                <a:srgbClr val="FF9900"/>
              </a:buClr>
              <a:buChar char="•"/>
              <a:defRPr sz="2000">
                <a:solidFill>
                  <a:srgbClr val="FFFFFF"/>
                </a:solidFill>
                <a:latin typeface="Arial" charset="0"/>
              </a:defRPr>
            </a:lvl9pPr>
          </a:lstStyle>
          <a:p>
            <a:pPr>
              <a:spcBef>
                <a:spcPct val="50000"/>
              </a:spcBef>
              <a:buClrTx/>
              <a:buFontTx/>
              <a:buNone/>
              <a:defRPr/>
            </a:pPr>
            <a:r>
              <a:rPr lang="en-US" altLang="en-US" sz="2200" dirty="0" smtClean="0">
                <a:solidFill>
                  <a:schemeClr val="tx1"/>
                </a:solidFill>
                <a:latin typeface="+mn-lt"/>
              </a:rPr>
              <a:t>A good plan for safe use of flammable liquids contains at least these components: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52400"/>
            <a:ext cx="7924800" cy="1143000"/>
          </a:xfrm>
        </p:spPr>
        <p:txBody>
          <a:bodyPr/>
          <a:lstStyle/>
          <a:p>
            <a:pPr eaLnBrk="1" fontAlgn="auto" hangingPunct="1">
              <a:spcAft>
                <a:spcPts val="0"/>
              </a:spcAft>
              <a:defRPr/>
            </a:pPr>
            <a:r>
              <a:rPr lang="en-US" altLang="en-US" dirty="0" smtClean="0"/>
              <a:t>Categories of Flammable Liquids</a:t>
            </a:r>
          </a:p>
        </p:txBody>
      </p:sp>
      <p:sp>
        <p:nvSpPr>
          <p:cNvPr id="11267" name="Slide Number Placeholder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28FEEBA5-EEED-4364-A1C7-AC06280A9730}" type="slidenum">
              <a:rPr lang="en-US" altLang="en-US" sz="1200" smtClean="0">
                <a:solidFill>
                  <a:srgbClr val="FFFFFF"/>
                </a:solidFill>
                <a:latin typeface="Arial" charset="0"/>
              </a:rPr>
              <a:pPr>
                <a:spcBef>
                  <a:spcPct val="0"/>
                </a:spcBef>
                <a:buClrTx/>
                <a:buFontTx/>
                <a:buNone/>
              </a:pPr>
              <a:t>5</a:t>
            </a:fld>
            <a:endParaRPr lang="en-US" altLang="en-US" sz="1200" smtClean="0">
              <a:latin typeface="Times New Roman" charset="0"/>
            </a:endParaRPr>
          </a:p>
        </p:txBody>
      </p:sp>
      <p:sp>
        <p:nvSpPr>
          <p:cNvPr id="11268" name="Rectangle 21"/>
          <p:cNvSpPr>
            <a:spLocks noChangeArrowheads="1"/>
          </p:cNvSpPr>
          <p:nvPr/>
        </p:nvSpPr>
        <p:spPr bwMode="auto">
          <a:xfrm>
            <a:off x="2819400" y="5516563"/>
            <a:ext cx="26558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2600">
                <a:solidFill>
                  <a:srgbClr val="FFFFFF"/>
                </a:solidFill>
                <a:latin typeface="Arial" charset="0"/>
              </a:rPr>
              <a:t>Boiling Point (</a:t>
            </a:r>
            <a:r>
              <a:rPr lang="en-US" altLang="en-US" sz="2600" baseline="30000">
                <a:solidFill>
                  <a:srgbClr val="FFFFFF"/>
                </a:solidFill>
                <a:latin typeface="Arial" charset="0"/>
              </a:rPr>
              <a:t>o</a:t>
            </a:r>
            <a:r>
              <a:rPr lang="en-US" altLang="en-US" sz="2600">
                <a:solidFill>
                  <a:srgbClr val="FFFFFF"/>
                </a:solidFill>
                <a:latin typeface="Arial" charset="0"/>
              </a:rPr>
              <a:t>F)</a:t>
            </a:r>
          </a:p>
        </p:txBody>
      </p:sp>
      <p:sp>
        <p:nvSpPr>
          <p:cNvPr id="11269" name="Line 24"/>
          <p:cNvSpPr>
            <a:spLocks noChangeShapeType="1"/>
          </p:cNvSpPr>
          <p:nvPr/>
        </p:nvSpPr>
        <p:spPr bwMode="auto">
          <a:xfrm>
            <a:off x="6959600" y="3179763"/>
            <a:ext cx="138113" cy="0"/>
          </a:xfrm>
          <a:prstGeom prst="line">
            <a:avLst/>
          </a:prstGeom>
          <a:noFill/>
          <a:ln w="25400">
            <a:solidFill>
              <a:srgbClr val="99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27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95413"/>
            <a:ext cx="68453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304800"/>
            <a:ext cx="7924800" cy="1143000"/>
          </a:xfrm>
        </p:spPr>
        <p:txBody>
          <a:bodyPr/>
          <a:lstStyle/>
          <a:p>
            <a:pPr eaLnBrk="1" fontAlgn="auto" hangingPunct="1">
              <a:spcAft>
                <a:spcPts val="0"/>
              </a:spcAft>
              <a:defRPr/>
            </a:pPr>
            <a:r>
              <a:rPr lang="en-US" altLang="en-US" dirty="0" smtClean="0"/>
              <a:t>Classes of Some Flammable Liquids</a:t>
            </a:r>
          </a:p>
        </p:txBody>
      </p:sp>
      <p:sp>
        <p:nvSpPr>
          <p:cNvPr id="12291" name="Slide Number Placeholder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9B37BE75-35B3-4AF7-9000-56B24BC5BDBD}" type="slidenum">
              <a:rPr lang="en-US" altLang="en-US" sz="1200" smtClean="0">
                <a:solidFill>
                  <a:srgbClr val="FFFFFF"/>
                </a:solidFill>
                <a:latin typeface="Arial" charset="0"/>
              </a:rPr>
              <a:pPr>
                <a:spcBef>
                  <a:spcPct val="0"/>
                </a:spcBef>
                <a:buClrTx/>
                <a:buFontTx/>
                <a:buNone/>
              </a:pPr>
              <a:t>6</a:t>
            </a:fld>
            <a:endParaRPr lang="en-US" altLang="en-US" sz="1200" smtClean="0">
              <a:latin typeface="Times New Roman" charset="0"/>
            </a:endParaRPr>
          </a:p>
        </p:txBody>
      </p:sp>
      <p:sp>
        <p:nvSpPr>
          <p:cNvPr id="7174" name="Text Box 4"/>
          <p:cNvSpPr txBox="1">
            <a:spLocks noChangeArrowheads="1"/>
          </p:cNvSpPr>
          <p:nvPr/>
        </p:nvSpPr>
        <p:spPr bwMode="auto">
          <a:xfrm>
            <a:off x="2514600" y="1981200"/>
            <a:ext cx="6234113"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Font typeface="CommonBullets" pitchFamily="34" charset="2"/>
              <a:buChar char="!"/>
              <a:defRPr sz="2400">
                <a:solidFill>
                  <a:srgbClr val="FFFFFF"/>
                </a:solidFill>
                <a:latin typeface="Arial" charset="0"/>
              </a:defRPr>
            </a:lvl1pPr>
            <a:lvl2pPr marL="742950" indent="-285750">
              <a:spcBef>
                <a:spcPct val="20000"/>
              </a:spcBef>
              <a:buClr>
                <a:srgbClr val="FF9900"/>
              </a:buClr>
              <a:buFont typeface="CommonBullets" pitchFamily="34" charset="2"/>
              <a:buChar char="&gt;"/>
              <a:defRPr sz="2300">
                <a:solidFill>
                  <a:srgbClr val="FFFFFF"/>
                </a:solidFill>
                <a:latin typeface="Arial" charset="0"/>
              </a:defRPr>
            </a:lvl2pPr>
            <a:lvl3pPr marL="1143000" indent="-228600">
              <a:spcBef>
                <a:spcPct val="20000"/>
              </a:spcBef>
              <a:buClr>
                <a:srgbClr val="FF9900"/>
              </a:buClr>
              <a:buFont typeface="CommonBullets" pitchFamily="34" charset="2"/>
              <a:buChar char="="/>
              <a:defRPr sz="2300">
                <a:solidFill>
                  <a:srgbClr val="FFFFFF"/>
                </a:solidFill>
                <a:latin typeface="Arial" charset="0"/>
              </a:defRPr>
            </a:lvl3pPr>
            <a:lvl4pPr marL="1600200" indent="-228600">
              <a:spcBef>
                <a:spcPct val="20000"/>
              </a:spcBef>
              <a:buClr>
                <a:srgbClr val="FF9900"/>
              </a:buClr>
              <a:buChar char="–"/>
              <a:defRPr sz="2000">
                <a:solidFill>
                  <a:srgbClr val="FFFFFF"/>
                </a:solidFill>
                <a:latin typeface="Arial" charset="0"/>
              </a:defRPr>
            </a:lvl4pPr>
            <a:lvl5pPr marL="2057400" indent="-228600">
              <a:spcBef>
                <a:spcPct val="20000"/>
              </a:spcBef>
              <a:buClr>
                <a:srgbClr val="FF9900"/>
              </a:buClr>
              <a:buChar char="•"/>
              <a:defRPr sz="2000">
                <a:solidFill>
                  <a:srgbClr val="FFFFFF"/>
                </a:solidFill>
                <a:latin typeface="Arial" charset="0"/>
              </a:defRPr>
            </a:lvl5pPr>
            <a:lvl6pPr marL="2514600" indent="-228600" eaLnBrk="0" fontAlgn="base" hangingPunct="0">
              <a:spcBef>
                <a:spcPct val="20000"/>
              </a:spcBef>
              <a:spcAft>
                <a:spcPct val="0"/>
              </a:spcAft>
              <a:buClr>
                <a:srgbClr val="FF9900"/>
              </a:buClr>
              <a:buChar char="•"/>
              <a:defRPr sz="2000">
                <a:solidFill>
                  <a:srgbClr val="FFFFFF"/>
                </a:solidFill>
                <a:latin typeface="Arial" charset="0"/>
              </a:defRPr>
            </a:lvl6pPr>
            <a:lvl7pPr marL="2971800" indent="-228600" eaLnBrk="0" fontAlgn="base" hangingPunct="0">
              <a:spcBef>
                <a:spcPct val="20000"/>
              </a:spcBef>
              <a:spcAft>
                <a:spcPct val="0"/>
              </a:spcAft>
              <a:buClr>
                <a:srgbClr val="FF9900"/>
              </a:buClr>
              <a:buChar char="•"/>
              <a:defRPr sz="2000">
                <a:solidFill>
                  <a:srgbClr val="FFFFFF"/>
                </a:solidFill>
                <a:latin typeface="Arial" charset="0"/>
              </a:defRPr>
            </a:lvl7pPr>
            <a:lvl8pPr marL="3429000" indent="-228600" eaLnBrk="0" fontAlgn="base" hangingPunct="0">
              <a:spcBef>
                <a:spcPct val="20000"/>
              </a:spcBef>
              <a:spcAft>
                <a:spcPct val="0"/>
              </a:spcAft>
              <a:buClr>
                <a:srgbClr val="FF9900"/>
              </a:buClr>
              <a:buChar char="•"/>
              <a:defRPr sz="2000">
                <a:solidFill>
                  <a:srgbClr val="FFFFFF"/>
                </a:solidFill>
                <a:latin typeface="Arial" charset="0"/>
              </a:defRPr>
            </a:lvl8pPr>
            <a:lvl9pPr marL="3886200" indent="-228600" eaLnBrk="0" fontAlgn="base" hangingPunct="0">
              <a:spcBef>
                <a:spcPct val="20000"/>
              </a:spcBef>
              <a:spcAft>
                <a:spcPct val="0"/>
              </a:spcAft>
              <a:buClr>
                <a:srgbClr val="FF9900"/>
              </a:buClr>
              <a:buChar char="•"/>
              <a:defRPr sz="2000">
                <a:solidFill>
                  <a:srgbClr val="FFFFFF"/>
                </a:solidFill>
                <a:latin typeface="Arial" charset="0"/>
              </a:defRPr>
            </a:lvl9pPr>
          </a:lstStyle>
          <a:p>
            <a:pPr>
              <a:spcBef>
                <a:spcPct val="50000"/>
              </a:spcBef>
              <a:buClrTx/>
              <a:buFontTx/>
              <a:buNone/>
              <a:defRPr/>
            </a:pPr>
            <a:r>
              <a:rPr lang="en-US" altLang="en-US" sz="2300" b="1" dirty="0" smtClean="0">
                <a:solidFill>
                  <a:schemeClr val="tx1"/>
                </a:solidFill>
                <a:latin typeface="+mn-lt"/>
              </a:rPr>
              <a:t>Common Name	 Flash Point (</a:t>
            </a:r>
            <a:r>
              <a:rPr lang="en-US" altLang="en-US" sz="2300" b="1" baseline="30000" dirty="0" err="1" smtClean="0">
                <a:solidFill>
                  <a:schemeClr val="tx1"/>
                </a:solidFill>
                <a:latin typeface="+mn-lt"/>
              </a:rPr>
              <a:t>o</a:t>
            </a:r>
            <a:r>
              <a:rPr lang="en-US" altLang="en-US" sz="2300" b="1" dirty="0" err="1" smtClean="0">
                <a:solidFill>
                  <a:schemeClr val="tx1"/>
                </a:solidFill>
                <a:latin typeface="+mn-lt"/>
              </a:rPr>
              <a:t>F</a:t>
            </a:r>
            <a:r>
              <a:rPr lang="en-US" altLang="en-US" sz="2300" b="1" dirty="0" smtClean="0">
                <a:solidFill>
                  <a:schemeClr val="tx1"/>
                </a:solidFill>
                <a:latin typeface="+mn-lt"/>
              </a:rPr>
              <a:t>)</a:t>
            </a:r>
          </a:p>
        </p:txBody>
      </p:sp>
      <p:grpSp>
        <p:nvGrpSpPr>
          <p:cNvPr id="12293" name="Group 1"/>
          <p:cNvGrpSpPr>
            <a:grpSpLocks/>
          </p:cNvGrpSpPr>
          <p:nvPr/>
        </p:nvGrpSpPr>
        <p:grpSpPr bwMode="auto">
          <a:xfrm>
            <a:off x="685800" y="2544763"/>
            <a:ext cx="7543800" cy="2484437"/>
            <a:chOff x="685799" y="2225040"/>
            <a:chExt cx="7543801" cy="2484438"/>
          </a:xfrm>
        </p:grpSpPr>
        <p:sp>
          <p:nvSpPr>
            <p:cNvPr id="7173" name="Text Box 3"/>
            <p:cNvSpPr txBox="1">
              <a:spLocks noChangeArrowheads="1"/>
            </p:cNvSpPr>
            <p:nvPr/>
          </p:nvSpPr>
          <p:spPr bwMode="auto">
            <a:xfrm>
              <a:off x="685799" y="2225040"/>
              <a:ext cx="1752600" cy="203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Font typeface="CommonBullets" pitchFamily="34" charset="2"/>
                <a:buChar char="!"/>
                <a:defRPr sz="2400">
                  <a:solidFill>
                    <a:srgbClr val="FFFFFF"/>
                  </a:solidFill>
                  <a:latin typeface="Arial" charset="0"/>
                </a:defRPr>
              </a:lvl1pPr>
              <a:lvl2pPr marL="742950" indent="-285750">
                <a:spcBef>
                  <a:spcPct val="20000"/>
                </a:spcBef>
                <a:buClr>
                  <a:srgbClr val="FF9900"/>
                </a:buClr>
                <a:buFont typeface="CommonBullets" pitchFamily="34" charset="2"/>
                <a:buChar char="&gt;"/>
                <a:defRPr sz="2300">
                  <a:solidFill>
                    <a:srgbClr val="FFFFFF"/>
                  </a:solidFill>
                  <a:latin typeface="Arial" charset="0"/>
                </a:defRPr>
              </a:lvl2pPr>
              <a:lvl3pPr marL="1143000" indent="-228600">
                <a:spcBef>
                  <a:spcPct val="20000"/>
                </a:spcBef>
                <a:buClr>
                  <a:srgbClr val="FF9900"/>
                </a:buClr>
                <a:buFont typeface="CommonBullets" pitchFamily="34" charset="2"/>
                <a:buChar char="="/>
                <a:defRPr sz="2300">
                  <a:solidFill>
                    <a:srgbClr val="FFFFFF"/>
                  </a:solidFill>
                  <a:latin typeface="Arial" charset="0"/>
                </a:defRPr>
              </a:lvl3pPr>
              <a:lvl4pPr marL="1600200" indent="-228600">
                <a:spcBef>
                  <a:spcPct val="20000"/>
                </a:spcBef>
                <a:buClr>
                  <a:srgbClr val="FF9900"/>
                </a:buClr>
                <a:buChar char="–"/>
                <a:defRPr sz="2000">
                  <a:solidFill>
                    <a:srgbClr val="FFFFFF"/>
                  </a:solidFill>
                  <a:latin typeface="Arial" charset="0"/>
                </a:defRPr>
              </a:lvl4pPr>
              <a:lvl5pPr marL="2057400" indent="-228600">
                <a:spcBef>
                  <a:spcPct val="20000"/>
                </a:spcBef>
                <a:buClr>
                  <a:srgbClr val="FF9900"/>
                </a:buClr>
                <a:buChar char="•"/>
                <a:defRPr sz="2000">
                  <a:solidFill>
                    <a:srgbClr val="FFFFFF"/>
                  </a:solidFill>
                  <a:latin typeface="Arial" charset="0"/>
                </a:defRPr>
              </a:lvl5pPr>
              <a:lvl6pPr marL="2514600" indent="-228600" eaLnBrk="0" fontAlgn="base" hangingPunct="0">
                <a:spcBef>
                  <a:spcPct val="20000"/>
                </a:spcBef>
                <a:spcAft>
                  <a:spcPct val="0"/>
                </a:spcAft>
                <a:buClr>
                  <a:srgbClr val="FF9900"/>
                </a:buClr>
                <a:buChar char="•"/>
                <a:defRPr sz="2000">
                  <a:solidFill>
                    <a:srgbClr val="FFFFFF"/>
                  </a:solidFill>
                  <a:latin typeface="Arial" charset="0"/>
                </a:defRPr>
              </a:lvl6pPr>
              <a:lvl7pPr marL="2971800" indent="-228600" eaLnBrk="0" fontAlgn="base" hangingPunct="0">
                <a:spcBef>
                  <a:spcPct val="20000"/>
                </a:spcBef>
                <a:spcAft>
                  <a:spcPct val="0"/>
                </a:spcAft>
                <a:buClr>
                  <a:srgbClr val="FF9900"/>
                </a:buClr>
                <a:buChar char="•"/>
                <a:defRPr sz="2000">
                  <a:solidFill>
                    <a:srgbClr val="FFFFFF"/>
                  </a:solidFill>
                  <a:latin typeface="Arial" charset="0"/>
                </a:defRPr>
              </a:lvl7pPr>
              <a:lvl8pPr marL="3429000" indent="-228600" eaLnBrk="0" fontAlgn="base" hangingPunct="0">
                <a:spcBef>
                  <a:spcPct val="20000"/>
                </a:spcBef>
                <a:spcAft>
                  <a:spcPct val="0"/>
                </a:spcAft>
                <a:buClr>
                  <a:srgbClr val="FF9900"/>
                </a:buClr>
                <a:buChar char="•"/>
                <a:defRPr sz="2000">
                  <a:solidFill>
                    <a:srgbClr val="FFFFFF"/>
                  </a:solidFill>
                  <a:latin typeface="Arial" charset="0"/>
                </a:defRPr>
              </a:lvl8pPr>
              <a:lvl9pPr marL="3886200" indent="-228600" eaLnBrk="0" fontAlgn="base" hangingPunct="0">
                <a:spcBef>
                  <a:spcPct val="20000"/>
                </a:spcBef>
                <a:spcAft>
                  <a:spcPct val="0"/>
                </a:spcAft>
                <a:buClr>
                  <a:srgbClr val="FF9900"/>
                </a:buClr>
                <a:buChar char="•"/>
                <a:defRPr sz="2000">
                  <a:solidFill>
                    <a:srgbClr val="FFFFFF"/>
                  </a:solidFill>
                  <a:latin typeface="Arial" charset="0"/>
                </a:defRPr>
              </a:lvl9pPr>
            </a:lstStyle>
            <a:p>
              <a:pPr>
                <a:spcBef>
                  <a:spcPct val="50000"/>
                </a:spcBef>
                <a:buClrTx/>
                <a:buFontTx/>
                <a:buNone/>
                <a:defRPr/>
              </a:pPr>
              <a:r>
                <a:rPr lang="en-US" altLang="en-US" sz="2300" b="1" dirty="0" smtClean="0">
                  <a:solidFill>
                    <a:schemeClr val="tx1"/>
                  </a:solidFill>
                  <a:latin typeface="+mn-lt"/>
                </a:rPr>
                <a:t>Category 1</a:t>
              </a:r>
            </a:p>
            <a:p>
              <a:pPr>
                <a:spcBef>
                  <a:spcPct val="50000"/>
                </a:spcBef>
                <a:buClrTx/>
                <a:buFontTx/>
                <a:buNone/>
                <a:defRPr/>
              </a:pPr>
              <a:r>
                <a:rPr lang="en-US" altLang="en-US" sz="2300" b="1" dirty="0" smtClean="0">
                  <a:solidFill>
                    <a:schemeClr val="tx1"/>
                  </a:solidFill>
                  <a:latin typeface="+mn-lt"/>
                </a:rPr>
                <a:t>Category 2</a:t>
              </a:r>
            </a:p>
            <a:p>
              <a:pPr>
                <a:spcBef>
                  <a:spcPct val="50000"/>
                </a:spcBef>
                <a:buClrTx/>
                <a:buFontTx/>
                <a:buNone/>
                <a:defRPr/>
              </a:pPr>
              <a:r>
                <a:rPr lang="en-US" altLang="en-US" sz="2300" b="1" dirty="0" smtClean="0">
                  <a:solidFill>
                    <a:schemeClr val="tx1"/>
                  </a:solidFill>
                  <a:latin typeface="+mn-lt"/>
                </a:rPr>
                <a:t>Category 3</a:t>
              </a:r>
            </a:p>
            <a:p>
              <a:pPr>
                <a:spcBef>
                  <a:spcPct val="50000"/>
                </a:spcBef>
                <a:buClrTx/>
                <a:buFontTx/>
                <a:buNone/>
                <a:defRPr/>
              </a:pPr>
              <a:r>
                <a:rPr lang="en-US" altLang="en-US" sz="2300" b="1" dirty="0" smtClean="0">
                  <a:solidFill>
                    <a:schemeClr val="tx1"/>
                  </a:solidFill>
                  <a:latin typeface="+mn-lt"/>
                </a:rPr>
                <a:t>CLASS IC</a:t>
              </a:r>
            </a:p>
          </p:txBody>
        </p:sp>
        <p:sp>
          <p:nvSpPr>
            <p:cNvPr id="7175" name="Text Box 5"/>
            <p:cNvSpPr txBox="1">
              <a:spLocks noChangeArrowheads="1"/>
            </p:cNvSpPr>
            <p:nvPr/>
          </p:nvSpPr>
          <p:spPr bwMode="auto">
            <a:xfrm>
              <a:off x="2819399" y="2247265"/>
              <a:ext cx="541020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160463">
                <a:spcBef>
                  <a:spcPct val="20000"/>
                </a:spcBef>
                <a:buClr>
                  <a:srgbClr val="FF9900"/>
                </a:buClr>
                <a:buFont typeface="CommonBullets" pitchFamily="34" charset="2"/>
                <a:buChar char="!"/>
                <a:tabLst>
                  <a:tab pos="4110038" algn="l"/>
                  <a:tab pos="4178300" algn="l"/>
                </a:tabLst>
                <a:defRPr sz="2400">
                  <a:solidFill>
                    <a:srgbClr val="FFFFFF"/>
                  </a:solidFill>
                  <a:latin typeface="Arial" charset="0"/>
                </a:defRPr>
              </a:lvl1pPr>
              <a:lvl2pPr marL="742950" indent="-285750" defTabSz="1160463">
                <a:spcBef>
                  <a:spcPct val="20000"/>
                </a:spcBef>
                <a:buClr>
                  <a:srgbClr val="FF9900"/>
                </a:buClr>
                <a:buFont typeface="CommonBullets" pitchFamily="34" charset="2"/>
                <a:buChar char="&gt;"/>
                <a:tabLst>
                  <a:tab pos="4110038" algn="l"/>
                  <a:tab pos="4178300" algn="l"/>
                </a:tabLst>
                <a:defRPr sz="2300">
                  <a:solidFill>
                    <a:srgbClr val="FFFFFF"/>
                  </a:solidFill>
                  <a:latin typeface="Arial" charset="0"/>
                </a:defRPr>
              </a:lvl2pPr>
              <a:lvl3pPr marL="1143000" indent="-228600" defTabSz="1160463">
                <a:spcBef>
                  <a:spcPct val="20000"/>
                </a:spcBef>
                <a:buClr>
                  <a:srgbClr val="FF9900"/>
                </a:buClr>
                <a:buFont typeface="CommonBullets" pitchFamily="34" charset="2"/>
                <a:buChar char="="/>
                <a:tabLst>
                  <a:tab pos="4110038" algn="l"/>
                  <a:tab pos="4178300" algn="l"/>
                </a:tabLst>
                <a:defRPr sz="2300">
                  <a:solidFill>
                    <a:srgbClr val="FFFFFF"/>
                  </a:solidFill>
                  <a:latin typeface="Arial" charset="0"/>
                </a:defRPr>
              </a:lvl3pPr>
              <a:lvl4pPr marL="1600200" indent="-228600" defTabSz="1160463">
                <a:spcBef>
                  <a:spcPct val="20000"/>
                </a:spcBef>
                <a:buClr>
                  <a:srgbClr val="FF9900"/>
                </a:buClr>
                <a:buChar char="–"/>
                <a:tabLst>
                  <a:tab pos="4110038" algn="l"/>
                  <a:tab pos="4178300" algn="l"/>
                </a:tabLst>
                <a:defRPr sz="2000">
                  <a:solidFill>
                    <a:srgbClr val="FFFFFF"/>
                  </a:solidFill>
                  <a:latin typeface="Arial" charset="0"/>
                </a:defRPr>
              </a:lvl4pPr>
              <a:lvl5pPr marL="2057400" indent="-228600" defTabSz="1160463">
                <a:spcBef>
                  <a:spcPct val="20000"/>
                </a:spcBef>
                <a:buClr>
                  <a:srgbClr val="FF9900"/>
                </a:buClr>
                <a:buChar char="•"/>
                <a:tabLst>
                  <a:tab pos="4110038" algn="l"/>
                  <a:tab pos="4178300" algn="l"/>
                </a:tabLst>
                <a:defRPr sz="2000">
                  <a:solidFill>
                    <a:srgbClr val="FFFFFF"/>
                  </a:solidFill>
                  <a:latin typeface="Arial" charset="0"/>
                </a:defRPr>
              </a:lvl5pPr>
              <a:lvl6pPr marL="2514600" indent="-228600" defTabSz="1160463" eaLnBrk="0" fontAlgn="base" hangingPunct="0">
                <a:spcBef>
                  <a:spcPct val="20000"/>
                </a:spcBef>
                <a:spcAft>
                  <a:spcPct val="0"/>
                </a:spcAft>
                <a:buClr>
                  <a:srgbClr val="FF9900"/>
                </a:buClr>
                <a:buChar char="•"/>
                <a:tabLst>
                  <a:tab pos="4110038" algn="l"/>
                  <a:tab pos="4178300" algn="l"/>
                </a:tabLst>
                <a:defRPr sz="2000">
                  <a:solidFill>
                    <a:srgbClr val="FFFFFF"/>
                  </a:solidFill>
                  <a:latin typeface="Arial" charset="0"/>
                </a:defRPr>
              </a:lvl6pPr>
              <a:lvl7pPr marL="2971800" indent="-228600" defTabSz="1160463" eaLnBrk="0" fontAlgn="base" hangingPunct="0">
                <a:spcBef>
                  <a:spcPct val="20000"/>
                </a:spcBef>
                <a:spcAft>
                  <a:spcPct val="0"/>
                </a:spcAft>
                <a:buClr>
                  <a:srgbClr val="FF9900"/>
                </a:buClr>
                <a:buChar char="•"/>
                <a:tabLst>
                  <a:tab pos="4110038" algn="l"/>
                  <a:tab pos="4178300" algn="l"/>
                </a:tabLst>
                <a:defRPr sz="2000">
                  <a:solidFill>
                    <a:srgbClr val="FFFFFF"/>
                  </a:solidFill>
                  <a:latin typeface="Arial" charset="0"/>
                </a:defRPr>
              </a:lvl7pPr>
              <a:lvl8pPr marL="3429000" indent="-228600" defTabSz="1160463" eaLnBrk="0" fontAlgn="base" hangingPunct="0">
                <a:spcBef>
                  <a:spcPct val="20000"/>
                </a:spcBef>
                <a:spcAft>
                  <a:spcPct val="0"/>
                </a:spcAft>
                <a:buClr>
                  <a:srgbClr val="FF9900"/>
                </a:buClr>
                <a:buChar char="•"/>
                <a:tabLst>
                  <a:tab pos="4110038" algn="l"/>
                  <a:tab pos="4178300" algn="l"/>
                </a:tabLst>
                <a:defRPr sz="2000">
                  <a:solidFill>
                    <a:srgbClr val="FFFFFF"/>
                  </a:solidFill>
                  <a:latin typeface="Arial" charset="0"/>
                </a:defRPr>
              </a:lvl8pPr>
              <a:lvl9pPr marL="3886200" indent="-228600" defTabSz="1160463" eaLnBrk="0" fontAlgn="base" hangingPunct="0">
                <a:spcBef>
                  <a:spcPct val="20000"/>
                </a:spcBef>
                <a:spcAft>
                  <a:spcPct val="0"/>
                </a:spcAft>
                <a:buClr>
                  <a:srgbClr val="FF9900"/>
                </a:buClr>
                <a:buChar char="•"/>
                <a:tabLst>
                  <a:tab pos="4110038" algn="l"/>
                  <a:tab pos="4178300" algn="l"/>
                </a:tabLst>
                <a:defRPr sz="2000">
                  <a:solidFill>
                    <a:srgbClr val="FFFFFF"/>
                  </a:solidFill>
                  <a:latin typeface="Arial" charset="0"/>
                </a:defRPr>
              </a:lvl9pPr>
            </a:lstStyle>
            <a:p>
              <a:pPr>
                <a:spcBef>
                  <a:spcPct val="50000"/>
                </a:spcBef>
                <a:buClrTx/>
                <a:buFontTx/>
                <a:buNone/>
                <a:tabLst>
                  <a:tab pos="3206750" algn="l"/>
                  <a:tab pos="4110038" algn="l"/>
                  <a:tab pos="4178300" algn="l"/>
                </a:tabLst>
                <a:defRPr/>
              </a:pPr>
              <a:r>
                <a:rPr lang="en-US" altLang="en-US" sz="2200" dirty="0" smtClean="0">
                  <a:solidFill>
                    <a:schemeClr val="tx1"/>
                  </a:solidFill>
                  <a:latin typeface="+mn-lt"/>
                </a:rPr>
                <a:t>Ethyl Ether                                 -49</a:t>
              </a:r>
            </a:p>
            <a:p>
              <a:pPr>
                <a:spcBef>
                  <a:spcPct val="50000"/>
                </a:spcBef>
                <a:buClrTx/>
                <a:buFontTx/>
                <a:buNone/>
                <a:tabLst>
                  <a:tab pos="3316288" algn="l"/>
                  <a:tab pos="4110038" algn="l"/>
                  <a:tab pos="4178300" algn="l"/>
                </a:tabLst>
                <a:defRPr/>
              </a:pPr>
              <a:r>
                <a:rPr lang="en-US" altLang="en-US" sz="2200" dirty="0" smtClean="0">
                  <a:solidFill>
                    <a:schemeClr val="tx1"/>
                  </a:solidFill>
                  <a:latin typeface="+mn-lt"/>
                </a:rPr>
                <a:t>Acetone	  0</a:t>
              </a:r>
            </a:p>
            <a:p>
              <a:pPr>
                <a:spcBef>
                  <a:spcPct val="50000"/>
                </a:spcBef>
                <a:buClrTx/>
                <a:buFontTx/>
                <a:buNone/>
                <a:tabLst>
                  <a:tab pos="3316288" algn="l"/>
                  <a:tab pos="4110038" algn="l"/>
                  <a:tab pos="4178300" algn="l"/>
                </a:tabLst>
                <a:defRPr/>
              </a:pPr>
              <a:r>
                <a:rPr lang="en-US" altLang="en-US" sz="2200" dirty="0" smtClean="0">
                  <a:solidFill>
                    <a:schemeClr val="tx1"/>
                  </a:solidFill>
                  <a:latin typeface="+mn-lt"/>
                </a:rPr>
                <a:t>m-xylene</a:t>
              </a:r>
              <a:r>
                <a:rPr lang="en-US" altLang="en-US" sz="2200" dirty="0">
                  <a:solidFill>
                    <a:schemeClr val="tx1"/>
                  </a:solidFill>
                  <a:latin typeface="+mn-lt"/>
                </a:rPr>
                <a:t> </a:t>
              </a:r>
              <a:r>
                <a:rPr lang="en-US" altLang="en-US" sz="2200" dirty="0" smtClean="0">
                  <a:solidFill>
                    <a:schemeClr val="tx1"/>
                  </a:solidFill>
                  <a:latin typeface="+mn-lt"/>
                </a:rPr>
                <a:t>                                    82</a:t>
              </a:r>
            </a:p>
            <a:p>
              <a:pPr>
                <a:spcBef>
                  <a:spcPct val="50000"/>
                </a:spcBef>
                <a:buClrTx/>
                <a:buFontTx/>
                <a:buNone/>
                <a:tabLst>
                  <a:tab pos="3425825" algn="l"/>
                  <a:tab pos="4110038" algn="l"/>
                  <a:tab pos="4178300" algn="l"/>
                </a:tabLst>
                <a:defRPr/>
              </a:pPr>
              <a:r>
                <a:rPr lang="en-US" altLang="en-US" sz="2200" dirty="0" smtClean="0">
                  <a:solidFill>
                    <a:schemeClr val="tx1"/>
                  </a:solidFill>
                  <a:latin typeface="+mn-lt"/>
                </a:rPr>
                <a:t>Kerosene	140-162</a:t>
              </a:r>
            </a:p>
            <a:p>
              <a:pPr>
                <a:spcBef>
                  <a:spcPct val="50000"/>
                </a:spcBef>
                <a:buClrTx/>
                <a:buFontTx/>
                <a:buNone/>
                <a:defRPr/>
              </a:pPr>
              <a:endParaRPr lang="en-US" altLang="en-US" sz="2200" dirty="0" smtClean="0">
                <a:solidFill>
                  <a:schemeClr val="tx1"/>
                </a:solidFill>
                <a:latin typeface="+mn-lt"/>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altLang="en-US" dirty="0" smtClean="0"/>
              <a:t>Sources of Ignition</a:t>
            </a:r>
          </a:p>
        </p:txBody>
      </p:sp>
      <p:sp>
        <p:nvSpPr>
          <p:cNvPr id="13315" name="Rectangle 3"/>
          <p:cNvSpPr>
            <a:spLocks noGrp="1" noChangeArrowheads="1"/>
          </p:cNvSpPr>
          <p:nvPr>
            <p:ph idx="1"/>
          </p:nvPr>
        </p:nvSpPr>
        <p:spPr>
          <a:xfrm>
            <a:off x="685800" y="2514600"/>
            <a:ext cx="7391400" cy="3470275"/>
          </a:xfrm>
        </p:spPr>
        <p:txBody>
          <a:bodyPr/>
          <a:lstStyle/>
          <a:p>
            <a:pPr eaLnBrk="1" hangingPunct="1"/>
            <a:r>
              <a:rPr lang="en-US" altLang="en-US" smtClean="0"/>
              <a:t>Open flames</a:t>
            </a:r>
          </a:p>
          <a:p>
            <a:pPr eaLnBrk="1" hangingPunct="1"/>
            <a:r>
              <a:rPr lang="en-US" altLang="en-US" smtClean="0"/>
              <a:t>Smoking</a:t>
            </a:r>
          </a:p>
          <a:p>
            <a:pPr eaLnBrk="1" hangingPunct="1"/>
            <a:r>
              <a:rPr lang="en-US" altLang="en-US" smtClean="0"/>
              <a:t>Static electricity</a:t>
            </a:r>
          </a:p>
          <a:p>
            <a:pPr eaLnBrk="1" hangingPunct="1"/>
            <a:r>
              <a:rPr lang="en-US" altLang="en-US" smtClean="0"/>
              <a:t>Cutting and welding</a:t>
            </a:r>
          </a:p>
          <a:p>
            <a:pPr eaLnBrk="1" hangingPunct="1"/>
            <a:r>
              <a:rPr lang="en-US" altLang="en-US" smtClean="0"/>
              <a:t>Hot surfaces</a:t>
            </a:r>
          </a:p>
          <a:p>
            <a:pPr eaLnBrk="1" hangingPunct="1"/>
            <a:r>
              <a:rPr lang="en-US" altLang="en-US" smtClean="0"/>
              <a:t>Electrical and mechanical sparks</a:t>
            </a:r>
          </a:p>
          <a:p>
            <a:pPr eaLnBrk="1" hangingPunct="1"/>
            <a:r>
              <a:rPr lang="en-US" altLang="en-US" smtClean="0"/>
              <a:t>Lightning</a:t>
            </a:r>
          </a:p>
        </p:txBody>
      </p:sp>
      <p:sp>
        <p:nvSpPr>
          <p:cNvPr id="13316"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8B3AF228-52C6-442E-B786-C165002E7D76}" type="slidenum">
              <a:rPr lang="en-US" altLang="en-US" sz="1200" smtClean="0">
                <a:solidFill>
                  <a:srgbClr val="FFFFFF"/>
                </a:solidFill>
                <a:latin typeface="Arial" charset="0"/>
              </a:rPr>
              <a:pPr>
                <a:spcBef>
                  <a:spcPct val="0"/>
                </a:spcBef>
                <a:buClrTx/>
                <a:buFontTx/>
                <a:buNone/>
              </a:pPr>
              <a:t>7</a:t>
            </a:fld>
            <a:endParaRPr lang="en-US" altLang="en-US" sz="1200" smtClean="0">
              <a:latin typeface="Times New Roman" charset="0"/>
            </a:endParaRPr>
          </a:p>
        </p:txBody>
      </p:sp>
      <p:sp>
        <p:nvSpPr>
          <p:cNvPr id="8198" name="Text Box 4"/>
          <p:cNvSpPr txBox="1">
            <a:spLocks noChangeArrowheads="1"/>
          </p:cNvSpPr>
          <p:nvPr/>
        </p:nvSpPr>
        <p:spPr bwMode="auto">
          <a:xfrm>
            <a:off x="457200" y="1566863"/>
            <a:ext cx="78486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Font typeface="CommonBullets" pitchFamily="34" charset="2"/>
              <a:buChar char="!"/>
              <a:defRPr sz="2400">
                <a:solidFill>
                  <a:srgbClr val="FFFFFF"/>
                </a:solidFill>
                <a:latin typeface="Arial" charset="0"/>
              </a:defRPr>
            </a:lvl1pPr>
            <a:lvl2pPr marL="742950" indent="-285750">
              <a:spcBef>
                <a:spcPct val="20000"/>
              </a:spcBef>
              <a:buClr>
                <a:srgbClr val="FF9900"/>
              </a:buClr>
              <a:buFont typeface="CommonBullets" pitchFamily="34" charset="2"/>
              <a:buChar char="&gt;"/>
              <a:defRPr sz="2300">
                <a:solidFill>
                  <a:srgbClr val="FFFFFF"/>
                </a:solidFill>
                <a:latin typeface="Arial" charset="0"/>
              </a:defRPr>
            </a:lvl2pPr>
            <a:lvl3pPr marL="1143000" indent="-228600">
              <a:spcBef>
                <a:spcPct val="20000"/>
              </a:spcBef>
              <a:buClr>
                <a:srgbClr val="FF9900"/>
              </a:buClr>
              <a:buFont typeface="CommonBullets" pitchFamily="34" charset="2"/>
              <a:buChar char="="/>
              <a:defRPr sz="2300">
                <a:solidFill>
                  <a:srgbClr val="FFFFFF"/>
                </a:solidFill>
                <a:latin typeface="Arial" charset="0"/>
              </a:defRPr>
            </a:lvl3pPr>
            <a:lvl4pPr marL="1600200" indent="-228600">
              <a:spcBef>
                <a:spcPct val="20000"/>
              </a:spcBef>
              <a:buClr>
                <a:srgbClr val="FF9900"/>
              </a:buClr>
              <a:buChar char="–"/>
              <a:defRPr sz="2000">
                <a:solidFill>
                  <a:srgbClr val="FFFFFF"/>
                </a:solidFill>
                <a:latin typeface="Arial" charset="0"/>
              </a:defRPr>
            </a:lvl4pPr>
            <a:lvl5pPr marL="2057400" indent="-228600">
              <a:spcBef>
                <a:spcPct val="20000"/>
              </a:spcBef>
              <a:buClr>
                <a:srgbClr val="FF9900"/>
              </a:buClr>
              <a:buChar char="•"/>
              <a:defRPr sz="2000">
                <a:solidFill>
                  <a:srgbClr val="FFFFFF"/>
                </a:solidFill>
                <a:latin typeface="Arial" charset="0"/>
              </a:defRPr>
            </a:lvl5pPr>
            <a:lvl6pPr marL="2514600" indent="-228600" eaLnBrk="0" fontAlgn="base" hangingPunct="0">
              <a:spcBef>
                <a:spcPct val="20000"/>
              </a:spcBef>
              <a:spcAft>
                <a:spcPct val="0"/>
              </a:spcAft>
              <a:buClr>
                <a:srgbClr val="FF9900"/>
              </a:buClr>
              <a:buChar char="•"/>
              <a:defRPr sz="2000">
                <a:solidFill>
                  <a:srgbClr val="FFFFFF"/>
                </a:solidFill>
                <a:latin typeface="Arial" charset="0"/>
              </a:defRPr>
            </a:lvl6pPr>
            <a:lvl7pPr marL="2971800" indent="-228600" eaLnBrk="0" fontAlgn="base" hangingPunct="0">
              <a:spcBef>
                <a:spcPct val="20000"/>
              </a:spcBef>
              <a:spcAft>
                <a:spcPct val="0"/>
              </a:spcAft>
              <a:buClr>
                <a:srgbClr val="FF9900"/>
              </a:buClr>
              <a:buChar char="•"/>
              <a:defRPr sz="2000">
                <a:solidFill>
                  <a:srgbClr val="FFFFFF"/>
                </a:solidFill>
                <a:latin typeface="Arial" charset="0"/>
              </a:defRPr>
            </a:lvl7pPr>
            <a:lvl8pPr marL="3429000" indent="-228600" eaLnBrk="0" fontAlgn="base" hangingPunct="0">
              <a:spcBef>
                <a:spcPct val="20000"/>
              </a:spcBef>
              <a:spcAft>
                <a:spcPct val="0"/>
              </a:spcAft>
              <a:buClr>
                <a:srgbClr val="FF9900"/>
              </a:buClr>
              <a:buChar char="•"/>
              <a:defRPr sz="2000">
                <a:solidFill>
                  <a:srgbClr val="FFFFFF"/>
                </a:solidFill>
                <a:latin typeface="Arial" charset="0"/>
              </a:defRPr>
            </a:lvl8pPr>
            <a:lvl9pPr marL="3886200" indent="-228600" eaLnBrk="0" fontAlgn="base" hangingPunct="0">
              <a:spcBef>
                <a:spcPct val="20000"/>
              </a:spcBef>
              <a:spcAft>
                <a:spcPct val="0"/>
              </a:spcAft>
              <a:buClr>
                <a:srgbClr val="FF9900"/>
              </a:buClr>
              <a:buChar char="•"/>
              <a:defRPr sz="2000">
                <a:solidFill>
                  <a:srgbClr val="FFFFFF"/>
                </a:solidFill>
                <a:latin typeface="Arial" charset="0"/>
              </a:defRPr>
            </a:lvl9pPr>
          </a:lstStyle>
          <a:p>
            <a:pPr>
              <a:spcBef>
                <a:spcPct val="50000"/>
              </a:spcBef>
              <a:buClrTx/>
              <a:buFontTx/>
              <a:buNone/>
              <a:defRPr/>
            </a:pPr>
            <a:r>
              <a:rPr lang="en-US" altLang="en-US" sz="2200" dirty="0" smtClean="0">
                <a:solidFill>
                  <a:schemeClr val="tx1"/>
                </a:solidFill>
                <a:latin typeface="+mn-lt"/>
              </a:rPr>
              <a:t>Must take adequate precautions to prevent ignition of flammable vapors.  Some sources of ignition include:</a:t>
            </a:r>
          </a:p>
        </p:txBody>
      </p:sp>
      <p:pic>
        <p:nvPicPr>
          <p:cNvPr id="13318" name="Picture 6" descr="C:\My Documents\Compliance Assistance\nosmking.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336800"/>
            <a:ext cx="21986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en-US" altLang="en-US" dirty="0" smtClean="0"/>
              <a:t>Static Electricity</a:t>
            </a:r>
          </a:p>
        </p:txBody>
      </p:sp>
      <p:sp>
        <p:nvSpPr>
          <p:cNvPr id="14339" name="Rectangle 3"/>
          <p:cNvSpPr>
            <a:spLocks noGrp="1" noChangeArrowheads="1"/>
          </p:cNvSpPr>
          <p:nvPr>
            <p:ph idx="1"/>
          </p:nvPr>
        </p:nvSpPr>
        <p:spPr>
          <a:xfrm>
            <a:off x="685800" y="1600200"/>
            <a:ext cx="5105400" cy="4384675"/>
          </a:xfrm>
        </p:spPr>
        <p:txBody>
          <a:bodyPr/>
          <a:lstStyle/>
          <a:p>
            <a:pPr marL="401638" indent="-287338" eaLnBrk="1" hangingPunct="1"/>
            <a:r>
              <a:rPr lang="en-US" altLang="en-US" smtClean="0"/>
              <a:t>Generated when a fluid flows through a pipe or from an opening into a tank</a:t>
            </a:r>
          </a:p>
          <a:p>
            <a:pPr marL="401638" indent="-287338" eaLnBrk="1" hangingPunct="1"/>
            <a:r>
              <a:rPr lang="en-US" altLang="en-US" smtClean="0"/>
              <a:t>Main hazards are fire and explosion from sparks containing enough energy to ignite flammable vapors</a:t>
            </a:r>
          </a:p>
          <a:p>
            <a:pPr marL="401638" indent="-287338" eaLnBrk="1" hangingPunct="1"/>
            <a:r>
              <a:rPr lang="en-US" altLang="en-US" smtClean="0"/>
              <a:t>Bonding or grounding of flammable liquid containers is necessary to prevent static electricity from causing a spark</a:t>
            </a:r>
          </a:p>
        </p:txBody>
      </p:sp>
      <p:sp>
        <p:nvSpPr>
          <p:cNvPr id="1434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FF3DE8B6-1699-4A89-88F7-CAF096181E08}" type="slidenum">
              <a:rPr lang="en-US" altLang="en-US" sz="1200" smtClean="0">
                <a:solidFill>
                  <a:srgbClr val="FFFFFF"/>
                </a:solidFill>
                <a:latin typeface="Arial" charset="0"/>
              </a:rPr>
              <a:pPr>
                <a:spcBef>
                  <a:spcPct val="0"/>
                </a:spcBef>
                <a:buClrTx/>
                <a:buFontTx/>
                <a:buNone/>
              </a:pPr>
              <a:t>8</a:t>
            </a:fld>
            <a:endParaRPr lang="en-US" altLang="en-US" sz="1200" smtClean="0">
              <a:latin typeface="Times New Roman" charset="0"/>
            </a:endParaRPr>
          </a:p>
        </p:txBody>
      </p:sp>
      <p:pic>
        <p:nvPicPr>
          <p:cNvPr id="14341" name="Picture 5" descr="A:\MISCELLA\BOLT.CG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66700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altLang="en-US" dirty="0" smtClean="0"/>
              <a:t>Bonding</a:t>
            </a:r>
          </a:p>
        </p:txBody>
      </p:sp>
      <p:sp>
        <p:nvSpPr>
          <p:cNvPr id="15363" name="Rectangle 3"/>
          <p:cNvSpPr>
            <a:spLocks noGrp="1" noChangeArrowheads="1"/>
          </p:cNvSpPr>
          <p:nvPr>
            <p:ph idx="1"/>
          </p:nvPr>
        </p:nvSpPr>
        <p:spPr>
          <a:xfrm>
            <a:off x="685800" y="1600200"/>
            <a:ext cx="7391400" cy="4384675"/>
          </a:xfrm>
        </p:spPr>
        <p:txBody>
          <a:bodyPr/>
          <a:lstStyle/>
          <a:p>
            <a:pPr marL="401638" indent="-287338" eaLnBrk="1" hangingPunct="1"/>
            <a:r>
              <a:rPr lang="en-US" altLang="en-US" smtClean="0"/>
              <a:t>Physically connect two conductive objects together with a bond wire to eliminate a difference in static charge potential between them</a:t>
            </a:r>
          </a:p>
          <a:p>
            <a:pPr marL="401638" indent="-287338" eaLnBrk="1" hangingPunct="1"/>
            <a:r>
              <a:rPr lang="en-US" altLang="en-US" smtClean="0"/>
              <a:t>Must provide a bond wire between containers during flammable liquid filling operations, unless a metallic path between them is otherwise present </a:t>
            </a:r>
          </a:p>
        </p:txBody>
      </p:sp>
      <p:sp>
        <p:nvSpPr>
          <p:cNvPr id="15364"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spcBef>
                <a:spcPct val="20000"/>
              </a:spcBef>
              <a:buClr>
                <a:schemeClr val="accent1"/>
              </a:buClr>
              <a:buFont typeface="Arial" charset="0"/>
              <a:buChar char="•"/>
              <a:defRPr sz="2200">
                <a:solidFill>
                  <a:schemeClr val="tx1"/>
                </a:solidFill>
                <a:latin typeface="Calibri" pitchFamily="34" charset="0"/>
              </a:defRPr>
            </a:lvl1pPr>
            <a:lvl2pPr marL="742950" indent="-285750">
              <a:spcBef>
                <a:spcPct val="20000"/>
              </a:spcBef>
              <a:buClr>
                <a:schemeClr val="accent2"/>
              </a:buClr>
              <a:buFont typeface="Arial" charset="0"/>
              <a:buChar char="•"/>
              <a:defRPr sz="2000">
                <a:solidFill>
                  <a:schemeClr val="tx1"/>
                </a:solidFill>
                <a:latin typeface="Calibri" pitchFamily="34" charset="0"/>
              </a:defRPr>
            </a:lvl2pPr>
            <a:lvl3pPr marL="1143000" indent="-228600">
              <a:spcBef>
                <a:spcPct val="20000"/>
              </a:spcBef>
              <a:buClr>
                <a:srgbClr val="D2CB6C"/>
              </a:buClr>
              <a:buFont typeface="Arial" charset="0"/>
              <a:buChar char="•"/>
              <a:defRPr>
                <a:solidFill>
                  <a:schemeClr val="tx1"/>
                </a:solidFill>
                <a:latin typeface="Calibri" pitchFamily="34" charset="0"/>
              </a:defRPr>
            </a:lvl3pPr>
            <a:lvl4pPr marL="1600200" indent="-228600">
              <a:spcBef>
                <a:spcPct val="20000"/>
              </a:spcBef>
              <a:buClr>
                <a:srgbClr val="95A39D"/>
              </a:buClr>
              <a:buFont typeface="Arial" charset="0"/>
              <a:buChar char="•"/>
              <a:defRPr sz="1600">
                <a:solidFill>
                  <a:schemeClr val="tx1"/>
                </a:solidFill>
                <a:latin typeface="Calibri" pitchFamily="34" charset="0"/>
              </a:defRPr>
            </a:lvl4pPr>
            <a:lvl5pPr marL="2057400" indent="-22860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fld id="{2BA1F322-3EE5-4B5B-9D41-091A1987314A}" type="slidenum">
              <a:rPr lang="en-US" altLang="en-US" sz="1200" smtClean="0">
                <a:solidFill>
                  <a:srgbClr val="FFFFFF"/>
                </a:solidFill>
                <a:latin typeface="Arial" charset="0"/>
              </a:rPr>
              <a:pPr>
                <a:spcBef>
                  <a:spcPct val="0"/>
                </a:spcBef>
                <a:buClrTx/>
                <a:buFontTx/>
                <a:buNone/>
              </a:pPr>
              <a:t>9</a:t>
            </a:fld>
            <a:endParaRPr lang="en-US" altLang="en-US" sz="1200" smtClean="0">
              <a:latin typeface="Times New Roman" charset="0"/>
            </a:endParaRPr>
          </a:p>
        </p:txBody>
      </p:sp>
      <p:pic>
        <p:nvPicPr>
          <p:cNvPr id="15365" name="Picture 10" descr="C:\Temp\bond.WMF"/>
          <p:cNvPicPr>
            <a:picLocks noChangeAspect="1" noChangeArrowheads="1"/>
          </p:cNvPicPr>
          <p:nvPr/>
        </p:nvPicPr>
        <p:blipFill>
          <a:blip r:embed="rId3" cstate="print">
            <a:extLst>
              <a:ext uri="{28A0092B-C50C-407E-A947-70E740481C1C}">
                <a14:useLocalDpi xmlns:a14="http://schemas.microsoft.com/office/drawing/2010/main" val="0"/>
              </a:ext>
            </a:extLst>
          </a:blip>
          <a:srcRect l="-2393" t="-3690" b="-3305"/>
          <a:stretch>
            <a:fillRect/>
          </a:stretch>
        </p:blipFill>
        <p:spPr bwMode="auto">
          <a:xfrm>
            <a:off x="2971800" y="3810000"/>
            <a:ext cx="2955925" cy="200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70&quot;/&gt;&lt;/object&gt;&lt;object type=&quot;3&quot; unique_id=&quot;10004&quot;&gt;&lt;property id=&quot;20148&quot; value=&quot;5&quot;/&gt;&lt;property id=&quot;20300&quot; value=&quot;Slide 2 - &amp;quot;Introduction&amp;quot;&quot;/&gt;&lt;property id=&quot;20307&quot; value=&quot;269&quot;/&gt;&lt;/object&gt;&lt;object type=&quot;3&quot; unique_id=&quot;10005&quot;&gt;&lt;property id=&quot;20148&quot; value=&quot;5&quot;/&gt;&lt;property id=&quot;20300&quot; value=&quot;Slide 3 - &amp;quot;Flash Point&amp;quot;&quot;/&gt;&lt;property id=&quot;20307&quot; value=&quot;292&quot;/&gt;&lt;/object&gt;&lt;object type=&quot;3&quot; unique_id=&quot;10006&quot;&gt;&lt;property id=&quot;20148&quot; value=&quot;5&quot;/&gt;&lt;property id=&quot;20300&quot; value=&quot;Slide 4 - &amp;quot;Program Components&amp;quot;&quot;/&gt;&lt;property id=&quot;20307&quot; value=&quot;298&quot;/&gt;&lt;/object&gt;&lt;object type=&quot;3&quot; unique_id=&quot;10007&quot;&gt;&lt;property id=&quot;20148&quot; value=&quot;5&quot;/&gt;&lt;property id=&quot;20300&quot; value=&quot;Slide 5 - &amp;quot;Categories of Flammable Liquids&amp;quot;&quot;/&gt;&lt;property id=&quot;20307&quot; value=&quot;301&quot;/&gt;&lt;/object&gt;&lt;object type=&quot;3&quot; unique_id=&quot;10008&quot;&gt;&lt;property id=&quot;20148&quot; value=&quot;5&quot;/&gt;&lt;property id=&quot;20300&quot; value=&quot;Slide 6 - &amp;quot;Classes of Some Flammable Liquids&amp;quot;&quot;/&gt;&lt;property id=&quot;20307&quot; value=&quot;302&quot;/&gt;&lt;/object&gt;&lt;object type=&quot;3&quot; unique_id=&quot;10009&quot;&gt;&lt;property id=&quot;20148&quot; value=&quot;5&quot;/&gt;&lt;property id=&quot;20300&quot; value=&quot;Slide 7 - &amp;quot;Sources of Ignition&amp;quot;&quot;/&gt;&lt;property id=&quot;20307&quot; value=&quot;286&quot;/&gt;&lt;/object&gt;&lt;object type=&quot;3&quot; unique_id=&quot;10010&quot;&gt;&lt;property id=&quot;20148&quot; value=&quot;5&quot;/&gt;&lt;property id=&quot;20300&quot; value=&quot;Slide 8 - &amp;quot;Static Electricity&amp;quot;&quot;/&gt;&lt;property id=&quot;20307&quot; value=&quot;289&quot;/&gt;&lt;/object&gt;&lt;object type=&quot;3&quot; unique_id=&quot;10011&quot;&gt;&lt;property id=&quot;20148&quot; value=&quot;5&quot;/&gt;&lt;property id=&quot;20300&quot; value=&quot;Slide 9 - &amp;quot;Bonding&amp;quot;&quot;/&gt;&lt;property id=&quot;20307&quot; value=&quot;287&quot;/&gt;&lt;/object&gt;&lt;object type=&quot;3&quot; unique_id=&quot;10012&quot;&gt;&lt;property id=&quot;20148&quot; value=&quot;5&quot;/&gt;&lt;property id=&quot;20300&quot; value=&quot;Slide 10 - &amp;quot;Grounding&amp;quot;&quot;/&gt;&lt;property id=&quot;20307&quot; value=&quot;288&quot;/&gt;&lt;/object&gt;&lt;object type=&quot;3&quot; unique_id=&quot;10013&quot;&gt;&lt;property id=&quot;20148&quot; value=&quot;5&quot;/&gt;&lt;property id=&quot;20300&quot; value=&quot;Slide 11 - &amp;quot;Ventilation&amp;quot;&quot;/&gt;&lt;property id=&quot;20307&quot; value=&quot;300&quot;/&gt;&lt;/object&gt;&lt;object type=&quot;3&quot; unique_id=&quot;10014&quot;&gt;&lt;property id=&quot;20148&quot; value=&quot;5&quot;/&gt;&lt;property id=&quot;20300&quot; value=&quot;Slide 12 - &amp;quot;Storage Fundamentals&amp;quot;&quot;/&gt;&lt;property id=&quot;20307&quot; value=&quot;299&quot;/&gt;&lt;/object&gt;&lt;object type=&quot;3&quot; unique_id=&quot;10015&quot;&gt;&lt;property id=&quot;20148&quot; value=&quot;5&quot;/&gt;&lt;property id=&quot;20300&quot; value=&quot;Slide 13 - &amp;quot;Storage of Flammable Liquids&amp;quot;&quot;/&gt;&lt;property id=&quot;20307&quot; value=&quot;276&quot;/&gt;&lt;/object&gt;&lt;object type=&quot;3&quot; unique_id=&quot;10016&quot;&gt;&lt;property id=&quot;20148&quot; value=&quot;5&quot;/&gt;&lt;property id=&quot;20300&quot; value=&quot;Slide 14 - &amp;quot;Safety Cans for Storage and Transfer&amp;quot;&quot;/&gt;&lt;property id=&quot;20307&quot; value=&quot;281&quot;/&gt;&lt;/object&gt;&lt;object type=&quot;3&quot; unique_id=&quot;10017&quot;&gt;&lt;property id=&quot;20148&quot; value=&quot;5&quot;/&gt;&lt;property id=&quot;20300&quot; value=&quot;Slide 15 - &amp;quot;Flame Arrester Screen&amp;quot;&quot;/&gt;&lt;property id=&quot;20307&quot; value=&quot;282&quot;/&gt;&lt;/object&gt;&lt;object type=&quot;3&quot; unique_id=&quot;10018&quot;&gt;&lt;property id=&quot;20148&quot; value=&quot;5&quot;/&gt;&lt;property id=&quot;20300&quot; value=&quot;Slide 16 - &amp;quot;Storage Cabinets&amp;quot;&quot;/&gt;&lt;property id=&quot;20307&quot; value=&quot;303&quot;/&gt;&lt;/object&gt;&lt;object type=&quot;3&quot; unique_id=&quot;10019&quot;&gt;&lt;property id=&quot;20148&quot; value=&quot;5&quot;/&gt;&lt;property id=&quot;20300&quot; value=&quot;Slide 17 - &amp;quot;Fire Control&amp;quot;&quot;/&gt;&lt;property id=&quot;20307&quot; value=&quot;277&quot;/&gt;&lt;/object&gt;&lt;object type=&quot;3&quot; unique_id=&quot;10020&quot;&gt;&lt;property id=&quot;20148&quot; value=&quot;5&quot;/&gt;&lt;property id=&quot;20300&quot; value=&quot;Slide 18 - &amp;quot;Transferring Flammable Liquids&amp;quot;&quot;/&gt;&lt;property id=&quot;20307&quot; value=&quot;278&quot;/&gt;&lt;/object&gt;&lt;object type=&quot;3&quot; unique_id=&quot;10021&quot;&gt;&lt;property id=&quot;20148&quot; value=&quot;5&quot;/&gt;&lt;property id=&quot;20300&quot; value=&quot;Slide 19 - &amp;quot;Self-Closing Safety Faucet&amp;quot;&quot;/&gt;&lt;property id=&quot;20307&quot; value=&quot;279&quot;/&gt;&lt;/object&gt;&lt;object type=&quot;3&quot; unique_id=&quot;10022&quot;&gt;&lt;property id=&quot;20148&quot; value=&quot;5&quot;/&gt;&lt;property id=&quot;20300&quot; value=&quot;Slide 20 - &amp;quot;Safety Pump&amp;quot;&quot;/&gt;&lt;property id=&quot;20307&quot; value=&quot;280&quot;/&gt;&lt;/object&gt;&lt;object type=&quot;3&quot; unique_id=&quot;10023&quot;&gt;&lt;property id=&quot;20148&quot; value=&quot;5&quot;/&gt;&lt;property id=&quot;20300&quot; value=&quot;Slide 21 - &amp;quot;Waste and Residue&amp;quot;&quot;/&gt;&lt;property id=&quot;20307&quot; value=&quot;291&quot;/&gt;&lt;/object&gt;&lt;object type=&quot;3&quot; unique_id=&quot;10024&quot;&gt;&lt;property id=&quot;20148&quot; value=&quot;5&quot;/&gt;&lt;property id=&quot;20300&quot; value=&quot;Slide 22 - &amp;quot;Safe Handling Fundamentals&amp;quot;&quot;/&gt;&lt;property id=&quot;20307&quot; value=&quot;297&quot;/&gt;&lt;/object&gt;&lt;object type=&quot;3&quot; unique_id=&quot;10025&quot;&gt;&lt;property id=&quot;20148&quot; value=&quot;5&quot;/&gt;&lt;property id=&quot;20300&quot; value=&quot;Slide 23 - &amp;quot;Summary&amp;quot;&quot;/&gt;&lt;property id=&quot;20307&quot; value=&quot;296&quot;/&gt;&lt;/object&gt;&lt;/object&gt;&lt;object type=&quot;8&quot; unique_id=&quot;1005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437</TotalTime>
  <Pages>20</Pages>
  <Words>1808</Words>
  <Application>Microsoft Office PowerPoint</Application>
  <PresentationFormat>On-screen Show (4:3)</PresentationFormat>
  <Paragraphs>223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PowerPoint Presentation</vt:lpstr>
      <vt:lpstr>Introduction</vt:lpstr>
      <vt:lpstr>Flash Point</vt:lpstr>
      <vt:lpstr>Program Components</vt:lpstr>
      <vt:lpstr>Categories of Flammable Liquids</vt:lpstr>
      <vt:lpstr>Classes of Some Flammable Liquids</vt:lpstr>
      <vt:lpstr>Sources of Ignition</vt:lpstr>
      <vt:lpstr>Static Electricity</vt:lpstr>
      <vt:lpstr>Bonding</vt:lpstr>
      <vt:lpstr>Grounding</vt:lpstr>
      <vt:lpstr>Ventilation</vt:lpstr>
      <vt:lpstr>Storage Fundamentals</vt:lpstr>
      <vt:lpstr>Storage of Flammable Liquids</vt:lpstr>
      <vt:lpstr>Safety Cans for Storage and Transfer</vt:lpstr>
      <vt:lpstr>Flame Arrester Screen</vt:lpstr>
      <vt:lpstr>Storage Cabinets</vt:lpstr>
      <vt:lpstr>Fire Control</vt:lpstr>
      <vt:lpstr>Transferring Flammable Liquids</vt:lpstr>
      <vt:lpstr>Self-Closing Safety Faucet</vt:lpstr>
      <vt:lpstr>Safety Pump</vt:lpstr>
      <vt:lpstr>Waste and Residue</vt:lpstr>
      <vt:lpstr>Safe Handling Fundamentals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 Standard Photos</dc:title>
  <dc:creator>AUTHORIZED GATEWAY 2000 USER</dc:creator>
  <cp:lastModifiedBy>Dupaix, Ariane N. OSHA CTR</cp:lastModifiedBy>
  <cp:revision>570</cp:revision>
  <cp:lastPrinted>2000-07-26T14:13:08Z</cp:lastPrinted>
  <dcterms:created xsi:type="dcterms:W3CDTF">1996-10-25T09:44:38Z</dcterms:created>
  <dcterms:modified xsi:type="dcterms:W3CDTF">2016-05-20T19:51:02Z</dcterms:modified>
</cp:coreProperties>
</file>